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handoutMasterIdLst>
    <p:handoutMasterId r:id="rId52"/>
  </p:handoutMasterIdLst>
  <p:sldIdLst>
    <p:sldId id="259" r:id="rId5"/>
    <p:sldId id="262" r:id="rId6"/>
    <p:sldId id="266" r:id="rId7"/>
    <p:sldId id="264" r:id="rId8"/>
    <p:sldId id="277" r:id="rId9"/>
    <p:sldId id="282" r:id="rId10"/>
    <p:sldId id="284" r:id="rId11"/>
    <p:sldId id="269" r:id="rId12"/>
    <p:sldId id="278" r:id="rId13"/>
    <p:sldId id="279" r:id="rId14"/>
    <p:sldId id="280" r:id="rId15"/>
    <p:sldId id="281" r:id="rId16"/>
    <p:sldId id="283"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276" r:id="rId5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7755078-7B47-409F-83D8-E85998059676}">
          <p14:sldIdLst>
            <p14:sldId id="259"/>
            <p14:sldId id="262"/>
            <p14:sldId id="266"/>
            <p14:sldId id="264"/>
            <p14:sldId id="277"/>
            <p14:sldId id="282"/>
            <p14:sldId id="284"/>
            <p14:sldId id="269"/>
            <p14:sldId id="278"/>
            <p14:sldId id="279"/>
            <p14:sldId id="280"/>
            <p14:sldId id="281"/>
            <p14:sldId id="283"/>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276"/>
          </p14:sldIdLst>
        </p14:section>
      </p14:sectionLst>
    </p:ext>
    <p:ext uri="{EFAFB233-063F-42B5-8137-9DF3F51BA10A}">
      <p15:sldGuideLst xmlns:p15="http://schemas.microsoft.com/office/powerpoint/2012/main">
        <p15:guide id="1" pos="189" userDrawn="1">
          <p15:clr>
            <a:srgbClr val="A4A3A4"/>
          </p15:clr>
        </p15:guide>
        <p15:guide id="4" orient="horz" pos="323" userDrawn="1">
          <p15:clr>
            <a:srgbClr val="A4A3A4"/>
          </p15:clr>
        </p15:guide>
        <p15:guide id="5"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DAC8"/>
    <a:srgbClr val="193C29"/>
    <a:srgbClr val="697E73"/>
    <a:srgbClr val="E38162"/>
    <a:srgbClr val="CF2813"/>
    <a:srgbClr val="EDEDED"/>
    <a:srgbClr val="FFFFFF"/>
    <a:srgbClr val="E272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81" autoAdjust="0"/>
    <p:restoredTop sz="94660"/>
  </p:normalViewPr>
  <p:slideViewPr>
    <p:cSldViewPr snapToGrid="0">
      <p:cViewPr>
        <p:scale>
          <a:sx n="95" d="100"/>
          <a:sy n="95" d="100"/>
        </p:scale>
        <p:origin x="928" y="800"/>
      </p:cViewPr>
      <p:guideLst>
        <p:guide pos="189"/>
        <p:guide orient="horz" pos="323"/>
        <p:guide pos="3840"/>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2" d="100"/>
          <a:sy n="92" d="100"/>
        </p:scale>
        <p:origin x="354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05158-249F-4E2F-82A1-698BE37756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E426BD-E849-4350-BE0E-788477359A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D306B5-E3DA-44B9-8049-B6E9A83C83E2}" type="datetimeFigureOut">
              <a:rPr lang="en-GB" smtClean="0"/>
              <a:t>08/03/2023</a:t>
            </a:fld>
            <a:endParaRPr lang="en-GB"/>
          </a:p>
        </p:txBody>
      </p:sp>
      <p:sp>
        <p:nvSpPr>
          <p:cNvPr id="4" name="Footer Placeholder 3">
            <a:extLst>
              <a:ext uri="{FF2B5EF4-FFF2-40B4-BE49-F238E27FC236}">
                <a16:creationId xmlns:a16="http://schemas.microsoft.com/office/drawing/2014/main" id="{D9C58883-C1CF-45F4-AEDA-D677FC8266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A7EB08B-E846-42F6-8B54-A9AE10E9C2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D0CED3-977C-4EBA-BAA6-B2C1241BA28C}" type="slidenum">
              <a:rPr lang="en-GB" smtClean="0"/>
              <a:t>‹#›</a:t>
            </a:fld>
            <a:endParaRPr lang="en-GB"/>
          </a:p>
        </p:txBody>
      </p:sp>
    </p:spTree>
    <p:extLst>
      <p:ext uri="{BB962C8B-B14F-4D97-AF65-F5344CB8AC3E}">
        <p14:creationId xmlns:p14="http://schemas.microsoft.com/office/powerpoint/2010/main" val="1983237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1FC60-CE85-431B-9EF3-A8AAB2CA2D23}" type="datetimeFigureOut">
              <a:rPr lang="en-GB" smtClean="0"/>
              <a:t>08/03/2023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85065-868C-4A43-9EDC-ADC733B0FD94}" type="slidenum">
              <a:rPr lang="en-GB" smtClean="0"/>
              <a:t>‹#›</a:t>
            </a:fld>
            <a:endParaRPr lang="en-GB"/>
          </a:p>
        </p:txBody>
      </p:sp>
    </p:spTree>
    <p:extLst>
      <p:ext uri="{BB962C8B-B14F-4D97-AF65-F5344CB8AC3E}">
        <p14:creationId xmlns:p14="http://schemas.microsoft.com/office/powerpoint/2010/main" val="148705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lvl1pPr>
          </a:lstStyle>
          <a:p>
            <a:r>
              <a:rPr lang="sv-SE" dirty="0"/>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FD403CD0-842C-4BCD-83D3-BB78B185EE38}" type="datetimeFigureOut">
              <a:rPr lang="sv-SE" smtClean="0"/>
              <a:t>2023-03-08</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7" y="7277938"/>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dirty="0"/>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3" y="2236024"/>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rgbClr val="12100B"/>
            </a:solidFill>
            <a:prstDash val="solid"/>
            <a:miter/>
          </a:ln>
        </p:spPr>
        <p:txBody>
          <a:bodyPr rtlCol="0" anchor="ctr"/>
          <a:lstStyle/>
          <a:p>
            <a:endParaRPr lang="sv-SE" dirty="0"/>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88" y="2260045"/>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rgbClr val="12100B"/>
            </a:solidFill>
            <a:prstDash val="solid"/>
            <a:miter/>
          </a:ln>
        </p:spPr>
        <p:txBody>
          <a:bodyPr rtlCol="0" anchor="ctr"/>
          <a:lstStyle/>
          <a:p>
            <a:endParaRPr lang="sv-SE" dirty="0"/>
          </a:p>
        </p:txBody>
      </p:sp>
    </p:spTree>
    <p:extLst>
      <p:ext uri="{BB962C8B-B14F-4D97-AF65-F5344CB8AC3E}">
        <p14:creationId xmlns:p14="http://schemas.microsoft.com/office/powerpoint/2010/main" val="3177692620"/>
      </p:ext>
    </p:extLst>
  </p:cSld>
  <p:clrMapOvr>
    <a:masterClrMapping/>
  </p:clrMapOvr>
  <p:extLst>
    <p:ext uri="{DCECCB84-F9BA-43D5-87BE-67443E8EF086}">
      <p15:sldGuideLst xmlns:p15="http://schemas.microsoft.com/office/powerpoint/2012/main">
        <p15:guide id="1" orient="horz" pos="2478" userDrawn="1">
          <p15:clr>
            <a:srgbClr val="FBAE40"/>
          </p15:clr>
        </p15:guide>
        <p15:guide id="3" orient="horz" pos="2341" userDrawn="1">
          <p15:clr>
            <a:srgbClr val="FBAE40"/>
          </p15:clr>
        </p15:guide>
        <p15:guide id="4"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dirty="0"/>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FD403CD0-842C-4BCD-83D3-BB78B185EE38}" type="datetimeFigureOut">
              <a:rPr lang="sv-SE" smtClean="0"/>
              <a:pPr/>
              <a:t>2023-03-08</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219321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Citat med organisk pil">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dirty="0"/>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2023-03-08</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dirty="0"/>
          </a:p>
        </p:txBody>
      </p:sp>
      <p:sp>
        <p:nvSpPr>
          <p:cNvPr id="11" name="Frihandsfigur: Form 10">
            <a:extLst>
              <a:ext uri="{FF2B5EF4-FFF2-40B4-BE49-F238E27FC236}">
                <a16:creationId xmlns:a16="http://schemas.microsoft.com/office/drawing/2014/main" id="{8D682DDC-A1D3-423A-9EF8-A3D275573E4F}"/>
              </a:ext>
            </a:extLst>
          </p:cNvPr>
          <p:cNvSpPr/>
          <p:nvPr/>
        </p:nvSpPr>
        <p:spPr>
          <a:xfrm>
            <a:off x="7549514" y="3467873"/>
            <a:ext cx="4646295"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rgbClr val="12100B"/>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814A48A-8811-4E6D-9631-95AD7EBC600A}"/>
              </a:ext>
            </a:extLst>
          </p:cNvPr>
          <p:cNvSpPr/>
          <p:nvPr/>
        </p:nvSpPr>
        <p:spPr>
          <a:xfrm>
            <a:off x="7151369" y="5238750"/>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3176525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Citat med rak pil">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dirty="0"/>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2023-03-08</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dirty="0"/>
          </a:p>
        </p:txBody>
      </p:sp>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Tree>
    <p:extLst>
      <p:ext uri="{BB962C8B-B14F-4D97-AF65-F5344CB8AC3E}">
        <p14:creationId xmlns:p14="http://schemas.microsoft.com/office/powerpoint/2010/main" val="1263411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itat med rak pil - bi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
        <p:nvSpPr>
          <p:cNvPr id="7" name="Picture Placeholder 6">
            <a:extLst>
              <a:ext uri="{FF2B5EF4-FFF2-40B4-BE49-F238E27FC236}">
                <a16:creationId xmlns:a16="http://schemas.microsoft.com/office/drawing/2014/main" id="{8DFD6E81-7DBA-47AE-BD5D-4D11F7C93E9E}"/>
              </a:ext>
            </a:extLst>
          </p:cNvPr>
          <p:cNvSpPr>
            <a:spLocks noGrp="1"/>
          </p:cNvSpPr>
          <p:nvPr>
            <p:ph type="pic" sz="quarter" idx="13" hasCustomPrompt="1"/>
          </p:nvPr>
        </p:nvSpPr>
        <p:spPr>
          <a:xfrm>
            <a:off x="300038" y="293412"/>
            <a:ext cx="11597101" cy="6288872"/>
          </a:xfrm>
        </p:spPr>
        <p:txBody>
          <a:bodyPr/>
          <a:lstStyle>
            <a:lvl1pPr algn="ctr">
              <a:buNone/>
              <a:defRPr sz="1800"/>
            </a:lvl1pPr>
          </a:lstStyle>
          <a:p>
            <a:r>
              <a:rPr lang="sv-SE" dirty="0"/>
              <a:t> Klicka för att infoga bakgrundsbild</a:t>
            </a:r>
          </a:p>
        </p:txBody>
      </p:sp>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dirty="0"/>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2023-03-08</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3494201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ch hög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301487" y="293412"/>
            <a:ext cx="3932237" cy="1600200"/>
          </a:xfrm>
        </p:spPr>
        <p:txBody>
          <a:bodyPr anchor="b"/>
          <a:lstStyle>
            <a:lvl1pPr>
              <a:defRPr sz="3200"/>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301487" y="2105425"/>
            <a:ext cx="3932237" cy="3823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D403CD0-842C-4BCD-83D3-BB78B185EE38}" type="datetimeFigureOut">
              <a:rPr lang="sv-SE" smtClean="0"/>
              <a:t>2023-03-08</a:t>
            </a:fld>
            <a:endParaRPr lang="sv-SE" dirty="0"/>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endParaRPr lang="sv-SE" dirty="0"/>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dirty="0"/>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4467226" y="293412"/>
            <a:ext cx="7423288" cy="6266414"/>
          </a:xfrm>
        </p:spPr>
        <p:txBody>
          <a:bodyPr/>
          <a:lstStyle>
            <a:lvl1pPr algn="ctr">
              <a:buNone/>
              <a:defRPr sz="1600"/>
            </a:lvl1pPr>
          </a:lstStyle>
          <a:p>
            <a:r>
              <a:rPr lang="sv-SE" dirty="0"/>
              <a:t> </a:t>
            </a:r>
          </a:p>
          <a:p>
            <a:endParaRPr lang="sv-SE" dirty="0"/>
          </a:p>
          <a:p>
            <a:endParaRPr lang="sv-SE" dirty="0"/>
          </a:p>
          <a:p>
            <a:endParaRPr lang="sv-SE" dirty="0"/>
          </a:p>
          <a:p>
            <a:endParaRPr lang="sv-SE" dirty="0"/>
          </a:p>
          <a:p>
            <a:endParaRPr lang="sv-SE" dirty="0"/>
          </a:p>
          <a:p>
            <a:endParaRPr lang="sv-SE" dirty="0"/>
          </a:p>
          <a:p>
            <a:r>
              <a:rPr lang="sv-SE" dirty="0"/>
              <a:t>Klicka på ikonen för att införa bild</a:t>
            </a:r>
          </a:p>
        </p:txBody>
      </p:sp>
    </p:spTree>
    <p:extLst>
      <p:ext uri="{BB962C8B-B14F-4D97-AF65-F5344CB8AC3E}">
        <p14:creationId xmlns:p14="http://schemas.microsoft.com/office/powerpoint/2010/main" val="1492757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och vänst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6264934" y="298175"/>
            <a:ext cx="4307816" cy="1600200"/>
          </a:xfrm>
        </p:spPr>
        <p:txBody>
          <a:bodyPr anchor="b"/>
          <a:lstStyle>
            <a:lvl1pPr>
              <a:defRPr sz="3200"/>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6264935" y="2130425"/>
            <a:ext cx="4307816" cy="4051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D403CD0-842C-4BCD-83D3-BB78B185EE38}" type="datetimeFigureOut">
              <a:rPr lang="sv-SE" smtClean="0"/>
              <a:t>2023-03-08</a:t>
            </a:fld>
            <a:endParaRPr lang="sv-SE" dirty="0"/>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endParaRPr lang="sv-SE" dirty="0"/>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dirty="0"/>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293412" y="293412"/>
            <a:ext cx="5802588" cy="6271176"/>
          </a:xfrm>
        </p:spPr>
        <p:txBody>
          <a:bodyPr/>
          <a:lstStyle>
            <a:lvl1pPr algn="ctr">
              <a:buNone/>
              <a:defRPr sz="1600"/>
            </a:lvl1pPr>
          </a:lstStyle>
          <a:p>
            <a:r>
              <a:rPr lang="sv-SE" dirty="0"/>
              <a:t> </a:t>
            </a:r>
          </a:p>
          <a:p>
            <a:endParaRPr lang="sv-SE" dirty="0"/>
          </a:p>
          <a:p>
            <a:endParaRPr lang="sv-SE" dirty="0"/>
          </a:p>
          <a:p>
            <a:endParaRPr lang="sv-SE" dirty="0"/>
          </a:p>
          <a:p>
            <a:endParaRPr lang="sv-SE" dirty="0"/>
          </a:p>
          <a:p>
            <a:endParaRPr lang="sv-SE" dirty="0"/>
          </a:p>
          <a:p>
            <a:endParaRPr lang="sv-SE" dirty="0"/>
          </a:p>
          <a:p>
            <a:r>
              <a:rPr lang="sv-SE" dirty="0"/>
              <a:t>Klicka på ikonen för att införa bild</a:t>
            </a:r>
          </a:p>
        </p:txBody>
      </p:sp>
    </p:spTree>
    <p:extLst>
      <p:ext uri="{BB962C8B-B14F-4D97-AF65-F5344CB8AC3E}">
        <p14:creationId xmlns:p14="http://schemas.microsoft.com/office/powerpoint/2010/main" val="20635173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676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Avslutningssida pilar">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FD403CD0-842C-4BCD-83D3-BB78B185EE38}" type="datetimeFigureOut">
              <a:rPr lang="sv-SE" smtClean="0"/>
              <a:t>2023-03-08</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dirty="0"/>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dirty="0"/>
          </a:p>
        </p:txBody>
      </p:sp>
      <p:pic>
        <p:nvPicPr>
          <p:cNvPr id="5" name="Graphic 4">
            <a:extLst>
              <a:ext uri="{FF2B5EF4-FFF2-40B4-BE49-F238E27FC236}">
                <a16:creationId xmlns:a16="http://schemas.microsoft.com/office/drawing/2014/main" id="{175297CC-7CAB-4231-AB8D-015ADE92F4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15231"/>
            <a:ext cx="12192000" cy="4403725"/>
          </a:xfrm>
          <a:prstGeom prst="rect">
            <a:avLst/>
          </a:prstGeom>
        </p:spPr>
      </p:pic>
    </p:spTree>
    <p:extLst>
      <p:ext uri="{BB962C8B-B14F-4D97-AF65-F5344CB8AC3E}">
        <p14:creationId xmlns:p14="http://schemas.microsoft.com/office/powerpoint/2010/main" val="1800422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Avslutningssida välj logotyp">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FD403CD0-842C-4BCD-83D3-BB78B185EE38}" type="datetimeFigureOut">
              <a:rPr lang="sv-SE" smtClean="0"/>
              <a:t>2023-03-08</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dirty="0"/>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dirty="0"/>
          </a:p>
        </p:txBody>
      </p:sp>
      <p:pic>
        <p:nvPicPr>
          <p:cNvPr id="6" name="Bildobjekt 5">
            <a:extLst>
              <a:ext uri="{FF2B5EF4-FFF2-40B4-BE49-F238E27FC236}">
                <a16:creationId xmlns:a16="http://schemas.microsoft.com/office/drawing/2014/main" id="{8BC10EFD-1070-4D90-A622-A3B9534F804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798441" y="5774634"/>
            <a:ext cx="5404115" cy="356617"/>
          </a:xfrm>
          <a:prstGeom prst="rect">
            <a:avLst/>
          </a:prstGeom>
        </p:spPr>
      </p:pic>
    </p:spTree>
    <p:extLst>
      <p:ext uri="{BB962C8B-B14F-4D97-AF65-F5344CB8AC3E}">
        <p14:creationId xmlns:p14="http://schemas.microsoft.com/office/powerpoint/2010/main" val="1121914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Avslutningssida Almega med förbund">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FD403CD0-842C-4BCD-83D3-BB78B185EE38}" type="datetimeFigureOut">
              <a:rPr lang="sv-SE" smtClean="0"/>
              <a:t>2023-03-08</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dirty="0"/>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dirty="0"/>
          </a:p>
        </p:txBody>
      </p:sp>
      <p:pic>
        <p:nvPicPr>
          <p:cNvPr id="5" name="Bild 4">
            <a:extLst>
              <a:ext uri="{FF2B5EF4-FFF2-40B4-BE49-F238E27FC236}">
                <a16:creationId xmlns:a16="http://schemas.microsoft.com/office/drawing/2014/main" id="{1BA6E06C-18CA-402A-B78B-FD2CD66D8B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0" y="1943100"/>
            <a:ext cx="5753028" cy="4253524"/>
          </a:xfrm>
          <a:prstGeom prst="rect">
            <a:avLst/>
          </a:prstGeom>
        </p:spPr>
      </p:pic>
    </p:spTree>
    <p:extLst>
      <p:ext uri="{BB962C8B-B14F-4D97-AF65-F5344CB8AC3E}">
        <p14:creationId xmlns:p14="http://schemas.microsoft.com/office/powerpoint/2010/main" val="1042492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rt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solidFill>
                  <a:schemeClr val="tx1"/>
                </a:solidFill>
              </a:defRPr>
            </a:lvl1pPr>
          </a:lstStyle>
          <a:p>
            <a:r>
              <a:rPr lang="sv-SE" dirty="0"/>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2023-03-08</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dirty="0"/>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1" y="2895000"/>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rgbClr val="12100B"/>
              </a:solidFill>
              <a:prstDash val="solid"/>
              <a:miter/>
            </a:ln>
          </p:spPr>
          <p:txBody>
            <a:bodyPr rtlCol="0" anchor="ctr"/>
            <a:lstStyle/>
            <a:p>
              <a:endParaRPr lang="sv-SE" dirty="0"/>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rgbClr val="12100B"/>
              </a:solidFill>
              <a:prstDash val="solid"/>
              <a:miter/>
            </a:ln>
          </p:spPr>
          <p:txBody>
            <a:bodyPr rtlCol="0" anchor="ctr"/>
            <a:lstStyle/>
            <a:p>
              <a:endParaRPr lang="sv-SE" dirty="0"/>
            </a:p>
          </p:txBody>
        </p:sp>
      </p:grpSp>
    </p:spTree>
    <p:extLst>
      <p:ext uri="{BB962C8B-B14F-4D97-AF65-F5344CB8AC3E}">
        <p14:creationId xmlns:p14="http://schemas.microsoft.com/office/powerpoint/2010/main" val="165657796"/>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tartsida dammgrå">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696739" cy="2387600"/>
          </a:xfrm>
        </p:spPr>
        <p:txBody>
          <a:bodyPr anchor="ctr"/>
          <a:lstStyle>
            <a:lvl1pPr algn="l">
              <a:defRPr sz="6000">
                <a:solidFill>
                  <a:schemeClr val="tx1"/>
                </a:solidFill>
              </a:defRPr>
            </a:lvl1pPr>
          </a:lstStyle>
          <a:p>
            <a:r>
              <a:rPr lang="sv-SE" dirty="0"/>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696739" cy="972067"/>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2023-03-08</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dirty="0"/>
          </a:p>
        </p:txBody>
      </p:sp>
      <p:grpSp>
        <p:nvGrpSpPr>
          <p:cNvPr id="12" name="Bild 10">
            <a:extLst>
              <a:ext uri="{FF2B5EF4-FFF2-40B4-BE49-F238E27FC236}">
                <a16:creationId xmlns:a16="http://schemas.microsoft.com/office/drawing/2014/main" id="{D508B84F-23C9-4F7E-823B-0A100F346462}"/>
              </a:ext>
            </a:extLst>
          </p:cNvPr>
          <p:cNvGrpSpPr/>
          <p:nvPr/>
        </p:nvGrpSpPr>
        <p:grpSpPr>
          <a:xfrm rot="5400000" flipH="1">
            <a:off x="1453728" y="2911516"/>
            <a:ext cx="1550244" cy="4457700"/>
            <a:chOff x="1501949" y="2947924"/>
            <a:chExt cx="1502235" cy="4457700"/>
          </a:xfrm>
          <a:noFill/>
        </p:grpSpPr>
        <p:sp>
          <p:nvSpPr>
            <p:cNvPr id="13" name="Frihandsfigur: Form 12">
              <a:extLst>
                <a:ext uri="{FF2B5EF4-FFF2-40B4-BE49-F238E27FC236}">
                  <a16:creationId xmlns:a16="http://schemas.microsoft.com/office/drawing/2014/main" id="{DA175E4A-0F86-4A49-A379-364EA4E2779B}"/>
                </a:ext>
              </a:extLst>
            </p:cNvPr>
            <p:cNvSpPr/>
            <p:nvPr/>
          </p:nvSpPr>
          <p:spPr>
            <a:xfrm>
              <a:off x="1501949" y="2955544"/>
              <a:ext cx="1502235" cy="4450080"/>
            </a:xfrm>
            <a:custGeom>
              <a:avLst/>
              <a:gdLst>
                <a:gd name="connsiteX0" fmla="*/ 936450 w 1502235"/>
                <a:gd name="connsiteY0" fmla="*/ 4450080 h 4450080"/>
                <a:gd name="connsiteX1" fmla="*/ 967883 w 1502235"/>
                <a:gd name="connsiteY1" fmla="*/ 3996690 h 4450080"/>
                <a:gd name="connsiteX2" fmla="*/ 977408 w 1502235"/>
                <a:gd name="connsiteY2" fmla="*/ 3940493 h 4450080"/>
                <a:gd name="connsiteX3" fmla="*/ 988838 w 1502235"/>
                <a:gd name="connsiteY3" fmla="*/ 3884295 h 4450080"/>
                <a:gd name="connsiteX4" fmla="*/ 1002173 w 1502235"/>
                <a:gd name="connsiteY4" fmla="*/ 3829050 h 4450080"/>
                <a:gd name="connsiteX5" fmla="*/ 1017413 w 1502235"/>
                <a:gd name="connsiteY5" fmla="*/ 3773805 h 4450080"/>
                <a:gd name="connsiteX6" fmla="*/ 1098375 w 1502235"/>
                <a:gd name="connsiteY6" fmla="*/ 3561398 h 4450080"/>
                <a:gd name="connsiteX7" fmla="*/ 1211723 w 1502235"/>
                <a:gd name="connsiteY7" fmla="*/ 3364230 h 4450080"/>
                <a:gd name="connsiteX8" fmla="*/ 1227915 w 1502235"/>
                <a:gd name="connsiteY8" fmla="*/ 3340418 h 4450080"/>
                <a:gd name="connsiteX9" fmla="*/ 1244108 w 1502235"/>
                <a:gd name="connsiteY9" fmla="*/ 3317558 h 4450080"/>
                <a:gd name="connsiteX10" fmla="*/ 1277445 w 1502235"/>
                <a:gd name="connsiteY10" fmla="*/ 3271838 h 4450080"/>
                <a:gd name="connsiteX11" fmla="*/ 1346025 w 1502235"/>
                <a:gd name="connsiteY11" fmla="*/ 3181350 h 4450080"/>
                <a:gd name="connsiteX12" fmla="*/ 1466040 w 1502235"/>
                <a:gd name="connsiteY12" fmla="*/ 2988945 h 4450080"/>
                <a:gd name="connsiteX13" fmla="*/ 1498425 w 1502235"/>
                <a:gd name="connsiteY13" fmla="*/ 2880360 h 4450080"/>
                <a:gd name="connsiteX14" fmla="*/ 1502235 w 1502235"/>
                <a:gd name="connsiteY14" fmla="*/ 2823210 h 4450080"/>
                <a:gd name="connsiteX15" fmla="*/ 1500330 w 1502235"/>
                <a:gd name="connsiteY15" fmla="*/ 2794635 h 4450080"/>
                <a:gd name="connsiteX16" fmla="*/ 1495568 w 1502235"/>
                <a:gd name="connsiteY16" fmla="*/ 2767013 h 4450080"/>
                <a:gd name="connsiteX17" fmla="*/ 1453658 w 1502235"/>
                <a:gd name="connsiteY17" fmla="*/ 2661285 h 4450080"/>
                <a:gd name="connsiteX18" fmla="*/ 1383173 w 1502235"/>
                <a:gd name="connsiteY18" fmla="*/ 2572703 h 4450080"/>
                <a:gd name="connsiteX19" fmla="*/ 1197435 w 1502235"/>
                <a:gd name="connsiteY19" fmla="*/ 2443163 h 4450080"/>
                <a:gd name="connsiteX20" fmla="*/ 984075 w 1502235"/>
                <a:gd name="connsiteY20" fmla="*/ 2366010 h 4450080"/>
                <a:gd name="connsiteX21" fmla="*/ 758333 w 1502235"/>
                <a:gd name="connsiteY21" fmla="*/ 2348865 h 4450080"/>
                <a:gd name="connsiteX22" fmla="*/ 541163 w 1502235"/>
                <a:gd name="connsiteY22" fmla="*/ 2409825 h 4450080"/>
                <a:gd name="connsiteX23" fmla="*/ 367808 w 1502235"/>
                <a:gd name="connsiteY23" fmla="*/ 2554605 h 4450080"/>
                <a:gd name="connsiteX24" fmla="*/ 309705 w 1502235"/>
                <a:gd name="connsiteY24" fmla="*/ 2651760 h 4450080"/>
                <a:gd name="connsiteX25" fmla="*/ 278273 w 1502235"/>
                <a:gd name="connsiteY25" fmla="*/ 2760345 h 4450080"/>
                <a:gd name="connsiteX26" fmla="*/ 280178 w 1502235"/>
                <a:gd name="connsiteY26" fmla="*/ 2873693 h 4450080"/>
                <a:gd name="connsiteX27" fmla="*/ 319230 w 1502235"/>
                <a:gd name="connsiteY27" fmla="*/ 2980373 h 4450080"/>
                <a:gd name="connsiteX28" fmla="*/ 480203 w 1502235"/>
                <a:gd name="connsiteY28" fmla="*/ 3136583 h 4450080"/>
                <a:gd name="connsiteX29" fmla="*/ 532590 w 1502235"/>
                <a:gd name="connsiteY29" fmla="*/ 3157538 h 4450080"/>
                <a:gd name="connsiteX30" fmla="*/ 587835 w 1502235"/>
                <a:gd name="connsiteY30" fmla="*/ 3168968 h 4450080"/>
                <a:gd name="connsiteX31" fmla="*/ 700230 w 1502235"/>
                <a:gd name="connsiteY31" fmla="*/ 3156585 h 4450080"/>
                <a:gd name="connsiteX32" fmla="*/ 873585 w 1502235"/>
                <a:gd name="connsiteY32" fmla="*/ 3016568 h 4450080"/>
                <a:gd name="connsiteX33" fmla="*/ 921210 w 1502235"/>
                <a:gd name="connsiteY33" fmla="*/ 2913698 h 4450080"/>
                <a:gd name="connsiteX34" fmla="*/ 940260 w 1502235"/>
                <a:gd name="connsiteY34" fmla="*/ 2802255 h 4450080"/>
                <a:gd name="connsiteX35" fmla="*/ 894540 w 1502235"/>
                <a:gd name="connsiteY35" fmla="*/ 2581275 h 4450080"/>
                <a:gd name="connsiteX36" fmla="*/ 773573 w 1502235"/>
                <a:gd name="connsiteY36" fmla="*/ 2389823 h 4450080"/>
                <a:gd name="connsiteX37" fmla="*/ 611648 w 1502235"/>
                <a:gd name="connsiteY37" fmla="*/ 2230755 h 4450080"/>
                <a:gd name="connsiteX38" fmla="*/ 433530 w 1502235"/>
                <a:gd name="connsiteY38" fmla="*/ 2088833 h 4450080"/>
                <a:gd name="connsiteX39" fmla="*/ 259223 w 1502235"/>
                <a:gd name="connsiteY39" fmla="*/ 1942148 h 4450080"/>
                <a:gd name="connsiteX40" fmla="*/ 110633 w 1502235"/>
                <a:gd name="connsiteY40" fmla="*/ 1770698 h 4450080"/>
                <a:gd name="connsiteX41" fmla="*/ 15383 w 1502235"/>
                <a:gd name="connsiteY41" fmla="*/ 1564958 h 4450080"/>
                <a:gd name="connsiteX42" fmla="*/ 143 w 1502235"/>
                <a:gd name="connsiteY42" fmla="*/ 1452563 h 4450080"/>
                <a:gd name="connsiteX43" fmla="*/ 11573 w 1502235"/>
                <a:gd name="connsiteY43" fmla="*/ 1339215 h 4450080"/>
                <a:gd name="connsiteX44" fmla="*/ 104918 w 1502235"/>
                <a:gd name="connsiteY44" fmla="*/ 1133475 h 4450080"/>
                <a:gd name="connsiteX45" fmla="*/ 278273 w 1502235"/>
                <a:gd name="connsiteY45" fmla="*/ 988695 h 4450080"/>
                <a:gd name="connsiteX46" fmla="*/ 499253 w 1502235"/>
                <a:gd name="connsiteY46" fmla="*/ 942975 h 4450080"/>
                <a:gd name="connsiteX47" fmla="*/ 712613 w 1502235"/>
                <a:gd name="connsiteY47" fmla="*/ 1012508 h 4450080"/>
                <a:gd name="connsiteX48" fmla="*/ 874538 w 1502235"/>
                <a:gd name="connsiteY48" fmla="*/ 1268730 h 4450080"/>
                <a:gd name="connsiteX49" fmla="*/ 876443 w 1502235"/>
                <a:gd name="connsiteY49" fmla="*/ 1345883 h 4450080"/>
                <a:gd name="connsiteX50" fmla="*/ 859298 w 1502235"/>
                <a:gd name="connsiteY50" fmla="*/ 1422083 h 4450080"/>
                <a:gd name="connsiteX51" fmla="*/ 852630 w 1502235"/>
                <a:gd name="connsiteY51" fmla="*/ 1440180 h 4450080"/>
                <a:gd name="connsiteX52" fmla="*/ 845010 w 1502235"/>
                <a:gd name="connsiteY52" fmla="*/ 1458278 h 4450080"/>
                <a:gd name="connsiteX53" fmla="*/ 825960 w 1502235"/>
                <a:gd name="connsiteY53" fmla="*/ 1492568 h 4450080"/>
                <a:gd name="connsiteX54" fmla="*/ 803100 w 1502235"/>
                <a:gd name="connsiteY54" fmla="*/ 1524000 h 4450080"/>
                <a:gd name="connsiteX55" fmla="*/ 776430 w 1502235"/>
                <a:gd name="connsiteY55" fmla="*/ 1552575 h 4450080"/>
                <a:gd name="connsiteX56" fmla="*/ 746903 w 1502235"/>
                <a:gd name="connsiteY56" fmla="*/ 1578293 h 4450080"/>
                <a:gd name="connsiteX57" fmla="*/ 714518 w 1502235"/>
                <a:gd name="connsiteY57" fmla="*/ 1600200 h 4450080"/>
                <a:gd name="connsiteX58" fmla="*/ 680228 w 1502235"/>
                <a:gd name="connsiteY58" fmla="*/ 1617345 h 4450080"/>
                <a:gd name="connsiteX59" fmla="*/ 643080 w 1502235"/>
                <a:gd name="connsiteY59" fmla="*/ 1629728 h 4450080"/>
                <a:gd name="connsiteX60" fmla="*/ 604980 w 1502235"/>
                <a:gd name="connsiteY60" fmla="*/ 1637348 h 4450080"/>
                <a:gd name="connsiteX61" fmla="*/ 585930 w 1502235"/>
                <a:gd name="connsiteY61" fmla="*/ 1639253 h 4450080"/>
                <a:gd name="connsiteX62" fmla="*/ 566880 w 1502235"/>
                <a:gd name="connsiteY62" fmla="*/ 1640205 h 4450080"/>
                <a:gd name="connsiteX63" fmla="*/ 547830 w 1502235"/>
                <a:gd name="connsiteY63" fmla="*/ 1639253 h 4450080"/>
                <a:gd name="connsiteX64" fmla="*/ 528780 w 1502235"/>
                <a:gd name="connsiteY64" fmla="*/ 1637348 h 4450080"/>
                <a:gd name="connsiteX65" fmla="*/ 490680 w 1502235"/>
                <a:gd name="connsiteY65" fmla="*/ 1628775 h 4450080"/>
                <a:gd name="connsiteX66" fmla="*/ 354473 w 1502235"/>
                <a:gd name="connsiteY66" fmla="*/ 1556385 h 4450080"/>
                <a:gd name="connsiteX67" fmla="*/ 255413 w 1502235"/>
                <a:gd name="connsiteY67" fmla="*/ 1437323 h 4450080"/>
                <a:gd name="connsiteX68" fmla="*/ 205883 w 1502235"/>
                <a:gd name="connsiteY68" fmla="*/ 1290638 h 4450080"/>
                <a:gd name="connsiteX69" fmla="*/ 203978 w 1502235"/>
                <a:gd name="connsiteY69" fmla="*/ 1135380 h 4450080"/>
                <a:gd name="connsiteX70" fmla="*/ 308753 w 1502235"/>
                <a:gd name="connsiteY70" fmla="*/ 844868 h 4450080"/>
                <a:gd name="connsiteX71" fmla="*/ 477345 w 1502235"/>
                <a:gd name="connsiteY71" fmla="*/ 582930 h 4450080"/>
                <a:gd name="connsiteX72" fmla="*/ 621173 w 1502235"/>
                <a:gd name="connsiteY72" fmla="*/ 361950 h 4450080"/>
                <a:gd name="connsiteX73" fmla="*/ 644033 w 1502235"/>
                <a:gd name="connsiteY73" fmla="*/ 327660 h 4450080"/>
                <a:gd name="connsiteX74" fmla="*/ 689753 w 1502235"/>
                <a:gd name="connsiteY74" fmla="*/ 258127 h 4450080"/>
                <a:gd name="connsiteX75" fmla="*/ 781193 w 1502235"/>
                <a:gd name="connsiteY75" fmla="*/ 119063 h 4450080"/>
                <a:gd name="connsiteX76" fmla="*/ 859298 w 1502235"/>
                <a:gd name="connsiteY76" fmla="*/ 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5" h="4450080">
                  <a:moveTo>
                    <a:pt x="936450" y="4450080"/>
                  </a:moveTo>
                  <a:cubicBezTo>
                    <a:pt x="936450" y="4298633"/>
                    <a:pt x="945023" y="4146233"/>
                    <a:pt x="967883" y="3996690"/>
                  </a:cubicBezTo>
                  <a:cubicBezTo>
                    <a:pt x="970740" y="3977640"/>
                    <a:pt x="974550" y="3959543"/>
                    <a:pt x="977408" y="3940493"/>
                  </a:cubicBezTo>
                  <a:cubicBezTo>
                    <a:pt x="981218" y="3921443"/>
                    <a:pt x="984075" y="3903345"/>
                    <a:pt x="988838" y="3884295"/>
                  </a:cubicBezTo>
                  <a:lnTo>
                    <a:pt x="1002173" y="3829050"/>
                  </a:lnTo>
                  <a:lnTo>
                    <a:pt x="1017413" y="3773805"/>
                  </a:lnTo>
                  <a:cubicBezTo>
                    <a:pt x="1039320" y="3701415"/>
                    <a:pt x="1065990" y="3629978"/>
                    <a:pt x="1098375" y="3561398"/>
                  </a:cubicBezTo>
                  <a:cubicBezTo>
                    <a:pt x="1130760" y="3492818"/>
                    <a:pt x="1169813" y="3427095"/>
                    <a:pt x="1211723" y="3364230"/>
                  </a:cubicBezTo>
                  <a:lnTo>
                    <a:pt x="1227915" y="3340418"/>
                  </a:lnTo>
                  <a:lnTo>
                    <a:pt x="1244108" y="3317558"/>
                  </a:lnTo>
                  <a:cubicBezTo>
                    <a:pt x="1255538" y="3302318"/>
                    <a:pt x="1266015" y="3286125"/>
                    <a:pt x="1277445" y="3271838"/>
                  </a:cubicBezTo>
                  <a:lnTo>
                    <a:pt x="1346025" y="3181350"/>
                  </a:lnTo>
                  <a:cubicBezTo>
                    <a:pt x="1391745" y="3120390"/>
                    <a:pt x="1434608" y="3057525"/>
                    <a:pt x="1466040" y="2988945"/>
                  </a:cubicBezTo>
                  <a:cubicBezTo>
                    <a:pt x="1481280" y="2954655"/>
                    <a:pt x="1492710" y="2917508"/>
                    <a:pt x="1498425" y="2880360"/>
                  </a:cubicBezTo>
                  <a:cubicBezTo>
                    <a:pt x="1501283" y="2861310"/>
                    <a:pt x="1502235" y="2842260"/>
                    <a:pt x="1502235" y="2823210"/>
                  </a:cubicBezTo>
                  <a:lnTo>
                    <a:pt x="1500330" y="2794635"/>
                  </a:lnTo>
                  <a:cubicBezTo>
                    <a:pt x="1499378" y="2785110"/>
                    <a:pt x="1497473" y="2775585"/>
                    <a:pt x="1495568" y="2767013"/>
                  </a:cubicBezTo>
                  <a:cubicBezTo>
                    <a:pt x="1487948" y="2729865"/>
                    <a:pt x="1473660" y="2694623"/>
                    <a:pt x="1453658" y="2661285"/>
                  </a:cubicBezTo>
                  <a:cubicBezTo>
                    <a:pt x="1434608" y="2628900"/>
                    <a:pt x="1409843" y="2599373"/>
                    <a:pt x="1383173" y="2572703"/>
                  </a:cubicBezTo>
                  <a:cubicBezTo>
                    <a:pt x="1328880" y="2519363"/>
                    <a:pt x="1265063" y="2476500"/>
                    <a:pt x="1197435" y="2443163"/>
                  </a:cubicBezTo>
                  <a:cubicBezTo>
                    <a:pt x="1129808" y="2409825"/>
                    <a:pt x="1057418" y="2383155"/>
                    <a:pt x="984075" y="2366010"/>
                  </a:cubicBezTo>
                  <a:cubicBezTo>
                    <a:pt x="909780" y="2349818"/>
                    <a:pt x="833580" y="2342198"/>
                    <a:pt x="758333" y="2348865"/>
                  </a:cubicBezTo>
                  <a:cubicBezTo>
                    <a:pt x="683085" y="2355533"/>
                    <a:pt x="607838" y="2374583"/>
                    <a:pt x="541163" y="2409825"/>
                  </a:cubicBezTo>
                  <a:cubicBezTo>
                    <a:pt x="473535" y="2445068"/>
                    <a:pt x="414480" y="2494598"/>
                    <a:pt x="367808" y="2554605"/>
                  </a:cubicBezTo>
                  <a:cubicBezTo>
                    <a:pt x="343995" y="2584133"/>
                    <a:pt x="324945" y="2617470"/>
                    <a:pt x="309705" y="2651760"/>
                  </a:cubicBezTo>
                  <a:cubicBezTo>
                    <a:pt x="293513" y="2686050"/>
                    <a:pt x="283988" y="2723198"/>
                    <a:pt x="278273" y="2760345"/>
                  </a:cubicBezTo>
                  <a:cubicBezTo>
                    <a:pt x="272558" y="2797493"/>
                    <a:pt x="272558" y="2836545"/>
                    <a:pt x="280178" y="2873693"/>
                  </a:cubicBezTo>
                  <a:cubicBezTo>
                    <a:pt x="286845" y="2910840"/>
                    <a:pt x="301133" y="2947035"/>
                    <a:pt x="319230" y="2980373"/>
                  </a:cubicBezTo>
                  <a:cubicBezTo>
                    <a:pt x="356378" y="3047048"/>
                    <a:pt x="412575" y="3102293"/>
                    <a:pt x="480203" y="3136583"/>
                  </a:cubicBezTo>
                  <a:cubicBezTo>
                    <a:pt x="497348" y="3145155"/>
                    <a:pt x="514493" y="3151823"/>
                    <a:pt x="532590" y="3157538"/>
                  </a:cubicBezTo>
                  <a:cubicBezTo>
                    <a:pt x="550688" y="3163253"/>
                    <a:pt x="569738" y="3167063"/>
                    <a:pt x="587835" y="3168968"/>
                  </a:cubicBezTo>
                  <a:cubicBezTo>
                    <a:pt x="625935" y="3172778"/>
                    <a:pt x="664035" y="3168968"/>
                    <a:pt x="700230" y="3156585"/>
                  </a:cubicBezTo>
                  <a:cubicBezTo>
                    <a:pt x="772620" y="3132773"/>
                    <a:pt x="833580" y="3081338"/>
                    <a:pt x="873585" y="3016568"/>
                  </a:cubicBezTo>
                  <a:cubicBezTo>
                    <a:pt x="893588" y="2984183"/>
                    <a:pt x="909780" y="2949893"/>
                    <a:pt x="921210" y="2913698"/>
                  </a:cubicBezTo>
                  <a:cubicBezTo>
                    <a:pt x="932640" y="2877503"/>
                    <a:pt x="938355" y="2839403"/>
                    <a:pt x="940260" y="2802255"/>
                  </a:cubicBezTo>
                  <a:cubicBezTo>
                    <a:pt x="943118" y="2726055"/>
                    <a:pt x="925020" y="2650808"/>
                    <a:pt x="894540" y="2581275"/>
                  </a:cubicBezTo>
                  <a:cubicBezTo>
                    <a:pt x="865013" y="2511743"/>
                    <a:pt x="821198" y="2447925"/>
                    <a:pt x="773573" y="2389823"/>
                  </a:cubicBezTo>
                  <a:cubicBezTo>
                    <a:pt x="724995" y="2331720"/>
                    <a:pt x="669750" y="2279333"/>
                    <a:pt x="611648" y="2230755"/>
                  </a:cubicBezTo>
                  <a:cubicBezTo>
                    <a:pt x="553545" y="2182178"/>
                    <a:pt x="493538" y="2135505"/>
                    <a:pt x="433530" y="2088833"/>
                  </a:cubicBezTo>
                  <a:cubicBezTo>
                    <a:pt x="373523" y="2042160"/>
                    <a:pt x="314468" y="1994535"/>
                    <a:pt x="259223" y="1942148"/>
                  </a:cubicBezTo>
                  <a:cubicBezTo>
                    <a:pt x="203978" y="1889760"/>
                    <a:pt x="153495" y="1833563"/>
                    <a:pt x="110633" y="1770698"/>
                  </a:cubicBezTo>
                  <a:cubicBezTo>
                    <a:pt x="67770" y="1707833"/>
                    <a:pt x="34433" y="1639253"/>
                    <a:pt x="15383" y="1564958"/>
                  </a:cubicBezTo>
                  <a:cubicBezTo>
                    <a:pt x="5858" y="1528763"/>
                    <a:pt x="1095" y="1490663"/>
                    <a:pt x="143" y="1452563"/>
                  </a:cubicBezTo>
                  <a:cubicBezTo>
                    <a:pt x="-810" y="1414463"/>
                    <a:pt x="3000" y="1376363"/>
                    <a:pt x="11573" y="1339215"/>
                  </a:cubicBezTo>
                  <a:cubicBezTo>
                    <a:pt x="27765" y="1264920"/>
                    <a:pt x="60150" y="1194435"/>
                    <a:pt x="104918" y="1133475"/>
                  </a:cubicBezTo>
                  <a:cubicBezTo>
                    <a:pt x="150638" y="1072515"/>
                    <a:pt x="209693" y="1022033"/>
                    <a:pt x="278273" y="988695"/>
                  </a:cubicBezTo>
                  <a:cubicBezTo>
                    <a:pt x="346853" y="955358"/>
                    <a:pt x="423053" y="940118"/>
                    <a:pt x="499253" y="942975"/>
                  </a:cubicBezTo>
                  <a:cubicBezTo>
                    <a:pt x="574500" y="945833"/>
                    <a:pt x="650700" y="968693"/>
                    <a:pt x="712613" y="1012508"/>
                  </a:cubicBezTo>
                  <a:cubicBezTo>
                    <a:pt x="798338" y="1071563"/>
                    <a:pt x="859298" y="1165860"/>
                    <a:pt x="874538" y="1268730"/>
                  </a:cubicBezTo>
                  <a:cubicBezTo>
                    <a:pt x="878348" y="1294448"/>
                    <a:pt x="879300" y="1320165"/>
                    <a:pt x="876443" y="1345883"/>
                  </a:cubicBezTo>
                  <a:cubicBezTo>
                    <a:pt x="873585" y="1371600"/>
                    <a:pt x="868823" y="1397318"/>
                    <a:pt x="859298" y="1422083"/>
                  </a:cubicBezTo>
                  <a:cubicBezTo>
                    <a:pt x="857393" y="1427798"/>
                    <a:pt x="855488" y="1434465"/>
                    <a:pt x="852630" y="1440180"/>
                  </a:cubicBezTo>
                  <a:cubicBezTo>
                    <a:pt x="849773" y="1445895"/>
                    <a:pt x="847868" y="1452563"/>
                    <a:pt x="845010" y="1458278"/>
                  </a:cubicBezTo>
                  <a:cubicBezTo>
                    <a:pt x="839295" y="1469708"/>
                    <a:pt x="832628" y="1481138"/>
                    <a:pt x="825960" y="1492568"/>
                  </a:cubicBezTo>
                  <a:cubicBezTo>
                    <a:pt x="819293" y="1503998"/>
                    <a:pt x="810720" y="1513523"/>
                    <a:pt x="803100" y="1524000"/>
                  </a:cubicBezTo>
                  <a:cubicBezTo>
                    <a:pt x="794528" y="1533525"/>
                    <a:pt x="785955" y="1544003"/>
                    <a:pt x="776430" y="1552575"/>
                  </a:cubicBezTo>
                  <a:cubicBezTo>
                    <a:pt x="767858" y="1562100"/>
                    <a:pt x="757380" y="1569720"/>
                    <a:pt x="746903" y="1578293"/>
                  </a:cubicBezTo>
                  <a:cubicBezTo>
                    <a:pt x="736425" y="1585913"/>
                    <a:pt x="725948" y="1593533"/>
                    <a:pt x="714518" y="1600200"/>
                  </a:cubicBezTo>
                  <a:cubicBezTo>
                    <a:pt x="703088" y="1606868"/>
                    <a:pt x="691658" y="1612583"/>
                    <a:pt x="680228" y="1617345"/>
                  </a:cubicBezTo>
                  <a:cubicBezTo>
                    <a:pt x="667845" y="1622108"/>
                    <a:pt x="656415" y="1626870"/>
                    <a:pt x="643080" y="1629728"/>
                  </a:cubicBezTo>
                  <a:cubicBezTo>
                    <a:pt x="630698" y="1633538"/>
                    <a:pt x="617363" y="1634490"/>
                    <a:pt x="604980" y="1637348"/>
                  </a:cubicBezTo>
                  <a:cubicBezTo>
                    <a:pt x="598313" y="1638300"/>
                    <a:pt x="591645" y="1638300"/>
                    <a:pt x="585930" y="1639253"/>
                  </a:cubicBezTo>
                  <a:lnTo>
                    <a:pt x="566880" y="1640205"/>
                  </a:lnTo>
                  <a:lnTo>
                    <a:pt x="547830" y="1639253"/>
                  </a:lnTo>
                  <a:cubicBezTo>
                    <a:pt x="541163" y="1638300"/>
                    <a:pt x="534495" y="1638300"/>
                    <a:pt x="528780" y="1637348"/>
                  </a:cubicBezTo>
                  <a:cubicBezTo>
                    <a:pt x="516398" y="1634490"/>
                    <a:pt x="503063" y="1633538"/>
                    <a:pt x="490680" y="1628775"/>
                  </a:cubicBezTo>
                  <a:cubicBezTo>
                    <a:pt x="441150" y="1614488"/>
                    <a:pt x="394478" y="1589723"/>
                    <a:pt x="354473" y="1556385"/>
                  </a:cubicBezTo>
                  <a:cubicBezTo>
                    <a:pt x="314468" y="1523048"/>
                    <a:pt x="281130" y="1483043"/>
                    <a:pt x="255413" y="1437323"/>
                  </a:cubicBezTo>
                  <a:cubicBezTo>
                    <a:pt x="229695" y="1392555"/>
                    <a:pt x="213503" y="1342073"/>
                    <a:pt x="205883" y="1290638"/>
                  </a:cubicBezTo>
                  <a:cubicBezTo>
                    <a:pt x="198263" y="1239203"/>
                    <a:pt x="197310" y="1186815"/>
                    <a:pt x="203978" y="1135380"/>
                  </a:cubicBezTo>
                  <a:cubicBezTo>
                    <a:pt x="216360" y="1032510"/>
                    <a:pt x="254460" y="932498"/>
                    <a:pt x="308753" y="844868"/>
                  </a:cubicBezTo>
                  <a:cubicBezTo>
                    <a:pt x="363998" y="757238"/>
                    <a:pt x="421148" y="669608"/>
                    <a:pt x="477345" y="582930"/>
                  </a:cubicBezTo>
                  <a:lnTo>
                    <a:pt x="621173" y="361950"/>
                  </a:lnTo>
                  <a:lnTo>
                    <a:pt x="644033" y="327660"/>
                  </a:lnTo>
                  <a:lnTo>
                    <a:pt x="689753" y="258127"/>
                  </a:lnTo>
                  <a:lnTo>
                    <a:pt x="781193" y="119063"/>
                  </a:lnTo>
                  <a:lnTo>
                    <a:pt x="859298" y="0"/>
                  </a:lnTo>
                </a:path>
              </a:pathLst>
            </a:custGeom>
            <a:noFill/>
            <a:ln w="126746" cap="flat">
              <a:solidFill>
                <a:schemeClr val="tx1"/>
              </a:solidFill>
              <a:prstDash val="solid"/>
              <a:miter/>
            </a:ln>
          </p:spPr>
          <p:txBody>
            <a:bodyPr rtlCol="0" anchor="ctr"/>
            <a:lstStyle/>
            <a:p>
              <a:endParaRPr lang="sv-SE" dirty="0"/>
            </a:p>
          </p:txBody>
        </p:sp>
        <p:sp>
          <p:nvSpPr>
            <p:cNvPr id="15" name="Frihandsfigur: Form 14">
              <a:extLst>
                <a:ext uri="{FF2B5EF4-FFF2-40B4-BE49-F238E27FC236}">
                  <a16:creationId xmlns:a16="http://schemas.microsoft.com/office/drawing/2014/main" id="{1F76AC04-0024-43F5-924E-5ECE00C695DD}"/>
                </a:ext>
              </a:extLst>
            </p:cNvPr>
            <p:cNvSpPr/>
            <p:nvPr/>
          </p:nvSpPr>
          <p:spPr>
            <a:xfrm>
              <a:off x="1813559" y="2947924"/>
              <a:ext cx="660082" cy="550545"/>
            </a:xfrm>
            <a:custGeom>
              <a:avLst/>
              <a:gdLst>
                <a:gd name="connsiteX0" fmla="*/ 660082 w 660082"/>
                <a:gd name="connsiteY0" fmla="*/ 550545 h 550545"/>
                <a:gd name="connsiteX1" fmla="*/ 588645 w 660082"/>
                <a:gd name="connsiteY1" fmla="*/ 205740 h 550545"/>
                <a:gd name="connsiteX2" fmla="*/ 546735 w 660082"/>
                <a:gd name="connsiteY2" fmla="*/ 0 h 550545"/>
                <a:gd name="connsiteX3" fmla="*/ 340042 w 660082"/>
                <a:gd name="connsiteY3" fmla="*/ 42863 h 550545"/>
                <a:gd name="connsiteX4" fmla="*/ 0 w 660082"/>
                <a:gd name="connsiteY4" fmla="*/ 112395 h 55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2" h="550545">
                  <a:moveTo>
                    <a:pt x="660082" y="550545"/>
                  </a:moveTo>
                  <a:lnTo>
                    <a:pt x="588645" y="205740"/>
                  </a:lnTo>
                  <a:lnTo>
                    <a:pt x="546735" y="0"/>
                  </a:lnTo>
                  <a:lnTo>
                    <a:pt x="340042" y="42863"/>
                  </a:lnTo>
                  <a:lnTo>
                    <a:pt x="0" y="112395"/>
                  </a:lnTo>
                </a:path>
              </a:pathLst>
            </a:custGeom>
            <a:noFill/>
            <a:ln w="126746" cap="flat">
              <a:solidFill>
                <a:schemeClr val="tx1"/>
              </a:solidFill>
              <a:prstDash val="solid"/>
              <a:miter/>
            </a:ln>
          </p:spPr>
          <p:txBody>
            <a:bodyPr rtlCol="0" anchor="ctr"/>
            <a:lstStyle/>
            <a:p>
              <a:endParaRPr lang="sv-SE" dirty="0"/>
            </a:p>
          </p:txBody>
        </p:sp>
      </p:grpSp>
    </p:spTree>
    <p:extLst>
      <p:ext uri="{BB962C8B-B14F-4D97-AF65-F5344CB8AC3E}">
        <p14:creationId xmlns:p14="http://schemas.microsoft.com/office/powerpoint/2010/main" val="860870613"/>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buClr>
                <a:schemeClr val="accent1"/>
              </a:buClr>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2023-03-08</a:t>
            </a:fld>
            <a:endParaRPr lang="sv-SE" dirty="0"/>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2054511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Kapitel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dirty="0"/>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FD403CD0-842C-4BCD-83D3-BB78B185EE38}" type="datetimeFigureOut">
              <a:rPr lang="sv-SE" smtClean="0"/>
              <a:t>2023-03-08</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dirty="0"/>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707684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Kapitel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dirty="0"/>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FD403CD0-842C-4BCD-83D3-BB78B185EE38}" type="datetimeFigureOut">
              <a:rPr lang="sv-SE" smtClean="0"/>
              <a:t>2023-03-08</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dirty="0"/>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205084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Kapitelsida dammgrå">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dirty="0"/>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FD403CD0-842C-4BCD-83D3-BB78B185EE38}" type="datetimeFigureOut">
              <a:rPr lang="sv-SE" smtClean="0"/>
              <a:t>2023-03-08</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dirty="0"/>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14028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p:txBody>
          <a:bodyPr/>
          <a:lstStyle>
            <a:lvl1pPr>
              <a:defRPr/>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301487" y="1829200"/>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5643428" y="1829201"/>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lgn="r">
              <a:defRPr/>
            </a:lvl1pPr>
          </a:lstStyle>
          <a:p>
            <a:pPr algn="r"/>
            <a:fld id="{FD403CD0-842C-4BCD-83D3-BB78B185EE38}" type="datetimeFigureOut">
              <a:rPr lang="sv-SE" smtClean="0"/>
              <a:pPr algn="r"/>
              <a:t>2023-03-08</a:t>
            </a:fld>
            <a:endParaRPr lang="sv-SE" dirty="0"/>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314303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Jämförelse med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C447B7-A1D7-4C2A-AA62-F37F32D5ECB7}"/>
              </a:ext>
            </a:extLst>
          </p:cNvPr>
          <p:cNvSpPr>
            <a:spLocks noGrp="1"/>
          </p:cNvSpPr>
          <p:nvPr>
            <p:ph type="title" hasCustomPrompt="1"/>
          </p:nvPr>
        </p:nvSpPr>
        <p:spPr>
          <a:xfrm>
            <a:off x="301487" y="293412"/>
            <a:ext cx="8648700" cy="1325563"/>
          </a:xfrm>
        </p:spPr>
        <p:txBody>
          <a:bodyPr/>
          <a:lstStyle>
            <a:lvl1pPr>
              <a:defRPr/>
            </a:lvl1pPr>
          </a:lstStyle>
          <a:p>
            <a:r>
              <a:rPr lang="sv-SE" dirty="0"/>
              <a:t>Klicka här för att skriva rubrik i upp till två rader</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301487" y="18292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316706" y="2809623"/>
            <a:ext cx="5157787" cy="31281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5643427" y="18292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5648670" y="2809623"/>
            <a:ext cx="5183188" cy="3128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lvl1pPr algn="r">
              <a:defRPr/>
            </a:lvl1pPr>
          </a:lstStyle>
          <a:p>
            <a:fld id="{FD403CD0-842C-4BCD-83D3-BB78B185EE38}" type="datetimeFigureOut">
              <a:rPr lang="sv-SE" smtClean="0"/>
              <a:pPr/>
              <a:t>2023-03-08</a:t>
            </a:fld>
            <a:endParaRPr lang="sv-SE" dirty="0"/>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1131848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01487" y="293412"/>
            <a:ext cx="8648700" cy="1325563"/>
          </a:xfrm>
          <a:prstGeom prst="rect">
            <a:avLst/>
          </a:prstGeom>
        </p:spPr>
        <p:txBody>
          <a:bodyPr vert="horz" lIns="0" tIns="0" rIns="0" bIns="0" rtlCol="0" anchor="b">
            <a:noAutofit/>
          </a:bodyPr>
          <a:lstStyle/>
          <a:p>
            <a:r>
              <a:rPr lang="sv-SE" dirty="0"/>
              <a:t>Klicka här för att skriva rubrik i upp till två rader</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01487" y="1829200"/>
            <a:ext cx="8648700" cy="4054865"/>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148761" y="5941694"/>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pPr algn="r"/>
            <a:fld id="{FD403CD0-842C-4BCD-83D3-BB78B185EE38}" type="datetimeFigureOut">
              <a:rPr lang="sv-SE" smtClean="0"/>
              <a:pPr algn="r"/>
              <a:t>2023-03-08</a:t>
            </a:fld>
            <a:endParaRPr lang="sv-SE" dirty="0"/>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777161" y="6139863"/>
            <a:ext cx="4114800" cy="165400"/>
          </a:xfrm>
          <a:prstGeom prst="rect">
            <a:avLst/>
          </a:prstGeom>
        </p:spPr>
        <p:txBody>
          <a:bodyPr vert="horz" lIns="0" tIns="0" rIns="0" bIns="0" rtlCol="0" anchor="b">
            <a:noAutofit/>
          </a:bodyPr>
          <a:lstStyle>
            <a:lvl1pPr algn="r">
              <a:defRPr sz="700">
                <a:solidFill>
                  <a:schemeClr val="tx2">
                    <a:lumMod val="65000"/>
                    <a:lumOff val="35000"/>
                  </a:schemeClr>
                </a:solidFill>
                <a:latin typeface="Almega Sans" panose="00000500000000000000" pitchFamily="50" charset="0"/>
              </a:defRPr>
            </a:lvl1pPr>
          </a:lstStyle>
          <a:p>
            <a:pPr algn="r"/>
            <a:endParaRPr lang="sv-SE" dirty="0"/>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9148761" y="6338031"/>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fld id="{AE086683-F536-42AB-ABBC-F4803DFE8DBC}" type="slidenum">
              <a:rPr lang="sv-SE" smtClean="0"/>
              <a:pPr/>
              <a:t>‹#›</a:t>
            </a:fld>
            <a:endParaRPr lang="sv-SE" dirty="0"/>
          </a:p>
        </p:txBody>
      </p:sp>
      <p:pic>
        <p:nvPicPr>
          <p:cNvPr id="8" name="Bildobjekt 7">
            <a:extLst>
              <a:ext uri="{FF2B5EF4-FFF2-40B4-BE49-F238E27FC236}">
                <a16:creationId xmlns:a16="http://schemas.microsoft.com/office/drawing/2014/main" id="{B26A7729-4001-491F-A074-A76C953251D8}"/>
              </a:ext>
            </a:extLst>
          </p:cNvPr>
          <p:cNvPicPr>
            <a:picLocks noChangeAspect="1"/>
          </p:cNvPicPr>
          <p:nvPr userDrawn="1">
            <p:custDataLst>
              <p:tags r:id="rId21"/>
            </p:custDataLst>
          </p:nvPr>
        </p:nvPicPr>
        <p:blipFill>
          <a:blip r:embed="rId22">
            <a:extLst>
              <a:ext uri="{28A0092B-C50C-407E-A947-70E740481C1C}">
                <a14:useLocalDpi xmlns:a14="http://schemas.microsoft.com/office/drawing/2010/main" val="0"/>
              </a:ext>
            </a:extLst>
          </a:blip>
          <a:stretch>
            <a:fillRect/>
          </a:stretch>
        </p:blipFill>
        <p:spPr>
          <a:xfrm>
            <a:off x="300038" y="6309379"/>
            <a:ext cx="2883414" cy="198120"/>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68" r:id="rId5"/>
    <p:sldLayoutId id="2147483669" r:id="rId6"/>
    <p:sldLayoutId id="2147483661" r:id="rId7"/>
    <p:sldLayoutId id="2147483652" r:id="rId8"/>
    <p:sldLayoutId id="2147483653" r:id="rId9"/>
    <p:sldLayoutId id="2147483654" r:id="rId10"/>
    <p:sldLayoutId id="2147483662" r:id="rId11"/>
    <p:sldLayoutId id="2147483663" r:id="rId12"/>
    <p:sldLayoutId id="2147483667" r:id="rId13"/>
    <p:sldLayoutId id="2147483656" r:id="rId14"/>
    <p:sldLayoutId id="2147483664" r:id="rId15"/>
    <p:sldLayoutId id="2147483657" r:id="rId16"/>
    <p:sldLayoutId id="2147483655" r:id="rId17"/>
    <p:sldLayoutId id="2147483665" r:id="rId18"/>
    <p:sldLayoutId id="2147483666" r:id="rId1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C45D2-8BD3-40B5-8C82-D0C901687D58}"/>
              </a:ext>
            </a:extLst>
          </p:cNvPr>
          <p:cNvSpPr>
            <a:spLocks noGrp="1"/>
          </p:cNvSpPr>
          <p:nvPr>
            <p:ph type="ctrTitle"/>
          </p:nvPr>
        </p:nvSpPr>
        <p:spPr>
          <a:xfrm>
            <a:off x="300038" y="548621"/>
            <a:ext cx="9080268" cy="2387600"/>
          </a:xfrm>
        </p:spPr>
        <p:txBody>
          <a:bodyPr/>
          <a:lstStyle/>
          <a:p>
            <a:r>
              <a:rPr lang="sv-SE" dirty="0">
                <a:latin typeface="Almega Sans" pitchFamily="2" charset="77"/>
              </a:rPr>
              <a:t>Branschrapporten</a:t>
            </a:r>
          </a:p>
        </p:txBody>
      </p:sp>
      <p:sp>
        <p:nvSpPr>
          <p:cNvPr id="4" name="Subtitle 3">
            <a:extLst>
              <a:ext uri="{FF2B5EF4-FFF2-40B4-BE49-F238E27FC236}">
                <a16:creationId xmlns:a16="http://schemas.microsoft.com/office/drawing/2014/main" id="{56C9BC75-49D6-4D92-9418-D39E93DD4312}"/>
              </a:ext>
            </a:extLst>
          </p:cNvPr>
          <p:cNvSpPr>
            <a:spLocks noGrp="1"/>
          </p:cNvSpPr>
          <p:nvPr>
            <p:ph type="subTitle" idx="1"/>
          </p:nvPr>
        </p:nvSpPr>
        <p:spPr/>
        <p:txBody>
          <a:bodyPr/>
          <a:lstStyle/>
          <a:p>
            <a:r>
              <a:rPr lang="sv-SE" dirty="0">
                <a:latin typeface="Almega Sans" pitchFamily="2" charset="77"/>
              </a:rPr>
              <a:t>November 2022</a:t>
            </a:r>
          </a:p>
        </p:txBody>
      </p:sp>
    </p:spTree>
    <p:extLst>
      <p:ext uri="{BB962C8B-B14F-4D97-AF65-F5344CB8AC3E}">
        <p14:creationId xmlns:p14="http://schemas.microsoft.com/office/powerpoint/2010/main" val="1554046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177069"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2021 sysselsatte innovationssektorn </a:t>
            </a:r>
            <a:br>
              <a:rPr lang="sv-SE" sz="2400" b="1" dirty="0">
                <a:effectLst/>
              </a:rPr>
            </a:br>
            <a:r>
              <a:rPr lang="sv-SE" sz="2400" b="1" dirty="0">
                <a:effectLst/>
              </a:rPr>
              <a:t>82 300 medarbetare i Sverige</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037786"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Sysselsättning i Sverige</a:t>
            </a:r>
            <a:endParaRPr lang="sv-SE" sz="1200" dirty="0">
              <a:effectLst/>
            </a:endParaRPr>
          </a:p>
          <a:p>
            <a:r>
              <a:rPr lang="sv-SE" sz="1200" dirty="0">
                <a:effectLst/>
              </a:rPr>
              <a:t>Totalt sysselsatte de svenska innovationsföretagen 82 300 personer i Sverige under 2021, vilket är 7,8 procent fler än 2020. </a:t>
            </a:r>
          </a:p>
          <a:p>
            <a:r>
              <a:rPr lang="sv-SE" sz="1200" dirty="0">
                <a:effectLst/>
              </a:rPr>
              <a:t>Som konstaterats tidigare har nya företag med cirka 2 590 anställda inkluderats i innovationssektorn 2021 och den verkliga tillväxten i antal anställda var därmed 4,3 procent från 2020 till 2021. Under det senaste decenniet (2011–2021) har antalet sysselsatta vuxit i innovationssektorn i genomsnitt med 7,3 procent per år. </a:t>
            </a:r>
          </a:p>
          <a:p>
            <a:r>
              <a:rPr lang="sv-SE" sz="1200" dirty="0">
                <a:effectLst/>
              </a:rPr>
              <a:t>Fördelat per delbranscher har endast arkitektföretagen minskat antalet anställda under 2021 jämfört med 2020, minskningen uppgick till 5 procent. Innovationssektorns tillväxt i antalet anställda förklaras av framförallt fler anställda i teknikkonsultföretagen och industri- och </a:t>
            </a:r>
            <a:r>
              <a:rPr lang="sv-SE" sz="1200" dirty="0" err="1">
                <a:effectLst/>
              </a:rPr>
              <a:t>techkonsultföretagen</a:t>
            </a:r>
            <a:r>
              <a:rPr lang="sv-SE" sz="1200" dirty="0">
                <a:effectLst/>
              </a:rPr>
              <a:t>. </a:t>
            </a:r>
          </a:p>
        </p:txBody>
      </p:sp>
      <p:pic>
        <p:nvPicPr>
          <p:cNvPr id="4" name="Bildobjekt 3">
            <a:extLst>
              <a:ext uri="{FF2B5EF4-FFF2-40B4-BE49-F238E27FC236}">
                <a16:creationId xmlns:a16="http://schemas.microsoft.com/office/drawing/2014/main" id="{A93BC224-48FC-6FAA-B6F5-DF42DFFCCCDF}"/>
              </a:ext>
            </a:extLst>
          </p:cNvPr>
          <p:cNvPicPr>
            <a:picLocks noChangeAspect="1"/>
          </p:cNvPicPr>
          <p:nvPr/>
        </p:nvPicPr>
        <p:blipFill>
          <a:blip r:embed="rId2"/>
          <a:stretch>
            <a:fillRect/>
          </a:stretch>
        </p:blipFill>
        <p:spPr>
          <a:xfrm>
            <a:off x="5006689" y="1565673"/>
            <a:ext cx="6883824" cy="4768482"/>
          </a:xfrm>
          <a:prstGeom prst="rect">
            <a:avLst/>
          </a:prstGeom>
        </p:spPr>
      </p:pic>
    </p:spTree>
    <p:extLst>
      <p:ext uri="{BB962C8B-B14F-4D97-AF65-F5344CB8AC3E}">
        <p14:creationId xmlns:p14="http://schemas.microsoft.com/office/powerpoint/2010/main" val="3420654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177069"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Svenska koncerner fortsätter öka både sin </a:t>
            </a:r>
            <a:br>
              <a:rPr lang="sv-SE" sz="2400" b="1" dirty="0">
                <a:effectLst/>
              </a:rPr>
            </a:br>
            <a:r>
              <a:rPr lang="sv-SE" sz="2400" b="1" dirty="0">
                <a:effectLst/>
              </a:rPr>
              <a:t>omsättning och sysselsättning i utlandet</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3926273"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Svenska koncerners omsättning &amp; sysselsättning utomlands</a:t>
            </a:r>
            <a:endParaRPr lang="sv-SE" sz="1200" dirty="0">
              <a:effectLst/>
            </a:endParaRPr>
          </a:p>
          <a:p>
            <a:r>
              <a:rPr lang="sv-SE" sz="1200" dirty="0">
                <a:effectLst/>
              </a:rPr>
              <a:t>Både omsättningen och sysselsättningen utomlands för de 300 största företagen i sektorn har ökat svagt från 2020 till 2021. 2021 omsatte dessa företag 30,2 miljarder SEK och sysselsatte 27 000 medarbetare utomlands. </a:t>
            </a:r>
            <a:br>
              <a:rPr lang="sv-SE" sz="1200" dirty="0">
                <a:effectLst/>
              </a:rPr>
            </a:br>
            <a:r>
              <a:rPr lang="sv-SE" sz="1200" dirty="0">
                <a:effectLst/>
              </a:rPr>
              <a:t>Det är en ökning med 1 procent sett till omsättning och 4,2 procent sett till antal anställda jämfört med 2020. </a:t>
            </a:r>
            <a:br>
              <a:rPr lang="sv-SE" sz="1200" dirty="0">
                <a:effectLst/>
              </a:rPr>
            </a:br>
            <a:r>
              <a:rPr lang="sv-SE" sz="1200" dirty="0">
                <a:effectLst/>
              </a:rPr>
              <a:t>Det är en stor ökning från 2007 då svenska koncerner endast omsatte 5,2 miljarder SEK och sysselsatte </a:t>
            </a:r>
            <a:br>
              <a:rPr lang="sv-SE" sz="1200" dirty="0">
                <a:effectLst/>
              </a:rPr>
            </a:br>
            <a:r>
              <a:rPr lang="sv-SE" sz="1200" dirty="0">
                <a:effectLst/>
              </a:rPr>
              <a:t>6 200 medarbetare i utlandet.</a:t>
            </a:r>
          </a:p>
          <a:p>
            <a:r>
              <a:rPr lang="sv-SE" sz="1200" dirty="0">
                <a:effectLst/>
              </a:rPr>
              <a:t>Rapporten visar att industri- och </a:t>
            </a:r>
            <a:r>
              <a:rPr lang="sv-SE" sz="1200" dirty="0" err="1">
                <a:effectLst/>
              </a:rPr>
              <a:t>techkonsultföretagen</a:t>
            </a:r>
            <a:r>
              <a:rPr lang="sv-SE" sz="1200" dirty="0">
                <a:effectLst/>
              </a:rPr>
              <a:t> </a:t>
            </a:r>
            <a:br>
              <a:rPr lang="sv-SE" sz="1200" dirty="0">
                <a:effectLst/>
              </a:rPr>
            </a:br>
            <a:r>
              <a:rPr lang="sv-SE" sz="1200" dirty="0">
                <a:effectLst/>
              </a:rPr>
              <a:t>står för en stor del av tillväxten gällande omsättningen </a:t>
            </a:r>
            <a:br>
              <a:rPr lang="sv-SE" sz="1200" dirty="0">
                <a:effectLst/>
              </a:rPr>
            </a:br>
            <a:r>
              <a:rPr lang="sv-SE" sz="1200" dirty="0">
                <a:effectLst/>
              </a:rPr>
              <a:t>och sysselsättningen i utlandet. Arkitekt- och teknik-</a:t>
            </a:r>
            <a:br>
              <a:rPr lang="sv-SE" sz="1200" dirty="0">
                <a:effectLst/>
              </a:rPr>
            </a:br>
            <a:r>
              <a:rPr lang="sv-SE" sz="1200" dirty="0">
                <a:effectLst/>
              </a:rPr>
              <a:t>konsulterna har fram till 2020 stått för en majoritet av verksamheten i utlandet, men 2021 står industri- och </a:t>
            </a:r>
            <a:r>
              <a:rPr lang="sv-SE" sz="1200" dirty="0" err="1">
                <a:effectLst/>
              </a:rPr>
              <a:t>techkonsultföretagen</a:t>
            </a:r>
            <a:r>
              <a:rPr lang="sv-SE" sz="1200" dirty="0">
                <a:effectLst/>
              </a:rPr>
              <a:t> för majoriteten av både omsättningen (57 procent) och sysselsättningen </a:t>
            </a:r>
            <a:br>
              <a:rPr lang="sv-SE" sz="1200" dirty="0">
                <a:effectLst/>
              </a:rPr>
            </a:br>
            <a:r>
              <a:rPr lang="sv-SE" sz="1200" dirty="0">
                <a:effectLst/>
              </a:rPr>
              <a:t>(55 procent) i utlandet. </a:t>
            </a:r>
          </a:p>
          <a:p>
            <a:r>
              <a:rPr lang="sv-SE" sz="1200" dirty="0">
                <a:effectLst/>
              </a:rPr>
              <a:t>Den genomsnittliga årliga tillväxten på runt ca 11 procent sedan 2014 ger inte en rättvis bild av utvecklingen i de enskilda delbranscherna. För arkitekt- och teknikkonsult-</a:t>
            </a:r>
            <a:r>
              <a:rPr lang="sv-SE" sz="1200" dirty="0" err="1">
                <a:effectLst/>
              </a:rPr>
              <a:t>erna</a:t>
            </a:r>
            <a:r>
              <a:rPr lang="sv-SE" sz="1200" dirty="0">
                <a:effectLst/>
              </a:rPr>
              <a:t> har omsättningstillväxten i utlandet varit i genomsnitt 4 procent sedan 2014 medan industri- och </a:t>
            </a:r>
            <a:r>
              <a:rPr lang="sv-SE" sz="1200" dirty="0" err="1">
                <a:effectLst/>
              </a:rPr>
              <a:t>techkonsult</a:t>
            </a:r>
            <a:r>
              <a:rPr lang="sv-SE" sz="1200" dirty="0">
                <a:effectLst/>
              </a:rPr>
              <a:t>-företagen hade en omsättningstillväxt på 20 procent.</a:t>
            </a:r>
          </a:p>
          <a:p>
            <a:br>
              <a:rPr lang="sv-SE" sz="1200" dirty="0">
                <a:effectLst/>
              </a:rPr>
            </a:br>
            <a:endParaRPr lang="sv-SE" sz="1200" dirty="0">
              <a:effectLst/>
            </a:endParaRPr>
          </a:p>
        </p:txBody>
      </p:sp>
      <p:pic>
        <p:nvPicPr>
          <p:cNvPr id="3" name="Bildobjekt 2">
            <a:extLst>
              <a:ext uri="{FF2B5EF4-FFF2-40B4-BE49-F238E27FC236}">
                <a16:creationId xmlns:a16="http://schemas.microsoft.com/office/drawing/2014/main" id="{4664F4A3-8DC2-1905-06A0-8B1E9496A7A7}"/>
              </a:ext>
            </a:extLst>
          </p:cNvPr>
          <p:cNvPicPr>
            <a:picLocks noChangeAspect="1"/>
          </p:cNvPicPr>
          <p:nvPr/>
        </p:nvPicPr>
        <p:blipFill>
          <a:blip r:embed="rId2"/>
          <a:stretch>
            <a:fillRect/>
          </a:stretch>
        </p:blipFill>
        <p:spPr>
          <a:xfrm>
            <a:off x="4282155" y="1565673"/>
            <a:ext cx="7608358" cy="3398717"/>
          </a:xfrm>
          <a:prstGeom prst="rect">
            <a:avLst/>
          </a:prstGeom>
        </p:spPr>
      </p:pic>
    </p:spTree>
    <p:extLst>
      <p:ext uri="{BB962C8B-B14F-4D97-AF65-F5344CB8AC3E}">
        <p14:creationId xmlns:p14="http://schemas.microsoft.com/office/powerpoint/2010/main" val="2681141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8028474"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25 procent av omsättningen för de 300 största bolagen i sektorn är hänförlig till utlandsägda koncerner  </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037786"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Utlandsägd verksamhet i Sverige</a:t>
            </a:r>
            <a:endParaRPr lang="sv-SE" sz="1200" dirty="0">
              <a:effectLst/>
            </a:endParaRPr>
          </a:p>
          <a:p>
            <a:r>
              <a:rPr lang="sv-SE" sz="1200" dirty="0">
                <a:effectLst/>
              </a:rPr>
              <a:t>Fram till millennieskiftet var nästan alla företag på den svenska teknikkonsult- och arkitektmarknaden svenskägda. År 2000 var sex av de 200 största koncernerna utlands-</a:t>
            </a:r>
            <a:br>
              <a:rPr lang="sv-SE" sz="1200" dirty="0">
                <a:effectLst/>
              </a:rPr>
            </a:br>
            <a:r>
              <a:rPr lang="sv-SE" sz="1200" dirty="0">
                <a:effectLst/>
              </a:rPr>
              <a:t>ägda. De hade 373 anställda och representerade 1,2 procent av samtliga anställda bland de 200 största företagen. Efter millennieskiftet började globaliseringen långsamt sitt inträde i sektorn. 2007 var nio av de 300 största företagen utlandsägda och representerade 13 procent av de anställda. Svenska koncerner hade 6 200 anställda i utländska dotterbolag. Efter finanskrisen öppnades dörrarna på riktigt, vilket inneburit ökad globalisering och internationalisering.</a:t>
            </a:r>
          </a:p>
          <a:p>
            <a:r>
              <a:rPr lang="sv-SE" sz="1200" dirty="0">
                <a:effectLst/>
              </a:rPr>
              <a:t>2021 var 50 av de 300 största koncernerna i innovations-sektorn utlandsägda. Dessa 50 koncerner hade 14 508 anställda och stod därav för 23 procent av sysselsättningen i sektorn. Det har inneburit en minskning med 1 044 antal anställda från föregående år då motsvarande antal var 15 552. Trots en ökning av omsättningen från 20 352 miljoner </a:t>
            </a:r>
            <a:br>
              <a:rPr lang="sv-SE" sz="1200" dirty="0">
                <a:effectLst/>
              </a:rPr>
            </a:br>
            <a:r>
              <a:rPr lang="sv-SE" sz="1200" dirty="0">
                <a:effectLst/>
              </a:rPr>
              <a:t>SEK till 21 338 miljoner SEK, har de utlandsägda företagens andel av sektorns omsättning minskat från 26 till 25 procent. Med andra ord innebär att de utlandsägda företagen vuxit sett till omsättning, men att sektorn i sin helhet vuxit i snabbare takt.</a:t>
            </a:r>
          </a:p>
        </p:txBody>
      </p:sp>
      <p:pic>
        <p:nvPicPr>
          <p:cNvPr id="5" name="Bildobjekt 4">
            <a:extLst>
              <a:ext uri="{FF2B5EF4-FFF2-40B4-BE49-F238E27FC236}">
                <a16:creationId xmlns:a16="http://schemas.microsoft.com/office/drawing/2014/main" id="{E63EC2A3-162C-5F40-F435-0B49C6BBCEE8}"/>
              </a:ext>
            </a:extLst>
          </p:cNvPr>
          <p:cNvPicPr>
            <a:picLocks noChangeAspect="1"/>
          </p:cNvPicPr>
          <p:nvPr/>
        </p:nvPicPr>
        <p:blipFill>
          <a:blip r:embed="rId2"/>
          <a:stretch>
            <a:fillRect/>
          </a:stretch>
        </p:blipFill>
        <p:spPr>
          <a:xfrm>
            <a:off x="5006689" y="1565673"/>
            <a:ext cx="6057900" cy="4381500"/>
          </a:xfrm>
          <a:prstGeom prst="rect">
            <a:avLst/>
          </a:prstGeom>
        </p:spPr>
      </p:pic>
    </p:spTree>
    <p:extLst>
      <p:ext uri="{BB962C8B-B14F-4D97-AF65-F5344CB8AC3E}">
        <p14:creationId xmlns:p14="http://schemas.microsoft.com/office/powerpoint/2010/main" val="3037331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177069"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Sammantaget noterades 73 förvärv av företag på den svenska marknaden under 2021</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3792459"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2021 års förvärv</a:t>
            </a:r>
            <a:endParaRPr lang="sv-SE" sz="1200" dirty="0">
              <a:effectLst/>
            </a:endParaRPr>
          </a:p>
          <a:p>
            <a:r>
              <a:rPr lang="sv-SE" sz="1200" dirty="0">
                <a:effectLst/>
              </a:rPr>
              <a:t>Sammantaget har vi noterat 73 förvärv av svenska koncerner eller företag under 2021. Sammanlagt omsatte de förvärvade bolagen omkring 2,1 miljarder SEK och sysselsatte över 1 200 personer. Över hälften, 46 stycken, av de förvärvade bolagen inom innovationssektorn hade sitt säte i Sverige. Likt förra året skedde många förvärv av bolag i andra nordiska länder, däribland 10 finska bolag. </a:t>
            </a:r>
          </a:p>
          <a:p>
            <a:r>
              <a:rPr lang="sv-SE" sz="1200" dirty="0">
                <a:effectLst/>
              </a:rPr>
              <a:t>Konsolideringen i den svenska innovationssektorn var väldigt hög under 2021 sett till antal förvärvade bolag. Därmed ökar förvärvstakten igen efter inbromsningen 2020 i samband med pandemin. AFRY och </a:t>
            </a:r>
            <a:r>
              <a:rPr lang="sv-SE" sz="1200" dirty="0" err="1">
                <a:effectLst/>
              </a:rPr>
              <a:t>Sweco</a:t>
            </a:r>
            <a:r>
              <a:rPr lang="sv-SE" sz="1200" dirty="0">
                <a:effectLst/>
              </a:rPr>
              <a:t> fortsätter att satsa på sin nordiska expansion genom förvärv och förvärvade flest respektive näst flest företag under 2021. Under de första tre kvartalen 2022 har förvärvstakten varit fortsatt hög och 46 förvärv har skett inom sektorn. Därtill sticker uppköpen av </a:t>
            </a:r>
            <a:r>
              <a:rPr lang="sv-SE" sz="1200" dirty="0" err="1">
                <a:effectLst/>
              </a:rPr>
              <a:t>Knightec</a:t>
            </a:r>
            <a:r>
              <a:rPr lang="sv-SE" sz="1200" dirty="0">
                <a:effectLst/>
              </a:rPr>
              <a:t>, </a:t>
            </a:r>
            <a:r>
              <a:rPr lang="sv-SE" sz="1200" dirty="0" err="1">
                <a:effectLst/>
              </a:rPr>
              <a:t>Raksystems</a:t>
            </a:r>
            <a:r>
              <a:rPr lang="sv-SE" sz="1200" dirty="0">
                <a:effectLst/>
              </a:rPr>
              <a:t> och </a:t>
            </a:r>
            <a:r>
              <a:rPr lang="sv-SE" sz="1200" dirty="0" err="1">
                <a:effectLst/>
              </a:rPr>
              <a:t>KeyPlants</a:t>
            </a:r>
            <a:r>
              <a:rPr lang="sv-SE" sz="1200" dirty="0">
                <a:effectLst/>
              </a:rPr>
              <a:t> ut, som tillsammans sysselsätter över 1000 personer. Bolagen förvärvades av för sektorn utomstående aktörer, vilket inte behöver leda till konsolidering men tyder på att det är en attraktiv sektor i sig. </a:t>
            </a:r>
          </a:p>
          <a:p>
            <a:br>
              <a:rPr lang="sv-SE" sz="1200" dirty="0">
                <a:effectLst/>
              </a:rPr>
            </a:br>
            <a:endParaRPr lang="sv-SE" sz="1200" dirty="0">
              <a:effectLst/>
            </a:endParaRPr>
          </a:p>
          <a:p>
            <a:r>
              <a:rPr lang="sv-SE" sz="1200" dirty="0">
                <a:effectLst/>
              </a:rPr>
              <a:t>    </a:t>
            </a:r>
          </a:p>
        </p:txBody>
      </p:sp>
      <p:pic>
        <p:nvPicPr>
          <p:cNvPr id="4" name="Bildobjekt 3">
            <a:extLst>
              <a:ext uri="{FF2B5EF4-FFF2-40B4-BE49-F238E27FC236}">
                <a16:creationId xmlns:a16="http://schemas.microsoft.com/office/drawing/2014/main" id="{AE859743-8136-7AF2-2EE1-C57BAB734654}"/>
              </a:ext>
            </a:extLst>
          </p:cNvPr>
          <p:cNvPicPr>
            <a:picLocks noChangeAspect="1"/>
          </p:cNvPicPr>
          <p:nvPr/>
        </p:nvPicPr>
        <p:blipFill>
          <a:blip r:embed="rId2"/>
          <a:stretch>
            <a:fillRect/>
          </a:stretch>
        </p:blipFill>
        <p:spPr>
          <a:xfrm>
            <a:off x="4282155" y="1565673"/>
            <a:ext cx="7772400" cy="4954611"/>
          </a:xfrm>
          <a:prstGeom prst="rect">
            <a:avLst/>
          </a:prstGeom>
        </p:spPr>
      </p:pic>
    </p:spTree>
    <p:extLst>
      <p:ext uri="{BB962C8B-B14F-4D97-AF65-F5344CB8AC3E}">
        <p14:creationId xmlns:p14="http://schemas.microsoft.com/office/powerpoint/2010/main" val="3564434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E3035-5902-8227-293B-E4EE41A2BD38}"/>
              </a:ext>
            </a:extLst>
          </p:cNvPr>
          <p:cNvSpPr>
            <a:spLocks noGrp="1"/>
          </p:cNvSpPr>
          <p:nvPr>
            <p:ph type="title"/>
          </p:nvPr>
        </p:nvSpPr>
        <p:spPr/>
        <p:txBody>
          <a:bodyPr/>
          <a:lstStyle/>
          <a:p>
            <a:r>
              <a:rPr lang="sv-SE" dirty="0"/>
              <a:t>2. Ekonomisk utveckling</a:t>
            </a:r>
          </a:p>
        </p:txBody>
      </p:sp>
      <p:sp>
        <p:nvSpPr>
          <p:cNvPr id="3" name="Platshållare för text 2">
            <a:extLst>
              <a:ext uri="{FF2B5EF4-FFF2-40B4-BE49-F238E27FC236}">
                <a16:creationId xmlns:a16="http://schemas.microsoft.com/office/drawing/2014/main" id="{B15F1FAC-848D-EFDE-0E1A-C239AAB7584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416392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9968786"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Ekonomisk återhämtning och en stark marknad 2021 resulterade i en positiv utveckling av både omsättning och resultat per anställd</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361171"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Omsättning &amp; resultat per anställd </a:t>
            </a:r>
            <a:endParaRPr lang="sv-SE" sz="1200" dirty="0">
              <a:effectLst/>
            </a:endParaRPr>
          </a:p>
          <a:p>
            <a:r>
              <a:rPr lang="sv-SE" sz="1200" dirty="0">
                <a:effectLst/>
              </a:rPr>
              <a:t>Omsättning per anställd ger en indikation på hur bra företaget är på att ta betalt för sina tjänster, i kombination med vilken beläggningsgrad de lyckas uppnå. Utöver detta är produktivitet en viktig faktor, där företagen ständigt försöker öka effektiviteten i produktionen. Företagen i innovationssektorn har under 2021 en positiv utveckling av både omsättning och resultat per anställd. Under 2021 ökade omsättningen per anställd från 1,34 miljoner till cirka 1,47 miljoner SEK för de 300 största företagen i innovationssektorn. Detta är ett resultat av att antalet anställda inte ökat i samma takt som omsättningen under året som gått. Detta kan antas bero på att uppskjutna uppdrag från 2020 återupptogs under 2021. </a:t>
            </a:r>
          </a:p>
          <a:p>
            <a:r>
              <a:rPr lang="sv-SE" sz="1200" dirty="0">
                <a:effectLst/>
              </a:rPr>
              <a:t>Resultat per anställd visar hur mycket varje person i företaget i genomsnitt bidragit med till vinsten under året. I nyckeltalet ingår samtliga anställda. Under 2021 ökade resultatet per anställd för de 300 största bolagen i innovationssektorn från 101 000 SEK till 112 700 SEK, vilket är en ökning med 12 procent. När omsättningen stiger och vinstmarginalen samt antalet anställda förblir oförändrad, vilket är fallet för många företag 2021, stiger resultatet per anställd. Varje enskild anställd bidrar därmed mer till vinsten än föregående år. Att öka omsättningen utan att öka antalet anställda i motsvarande grad innebär en ökad produktivitet, antingen genom en effektivitetsförbättring eller genom att man lyckats ta mer betalt för motsvarande tjänst. </a:t>
            </a:r>
          </a:p>
        </p:txBody>
      </p:sp>
      <p:pic>
        <p:nvPicPr>
          <p:cNvPr id="3" name="Bildobjekt 2">
            <a:extLst>
              <a:ext uri="{FF2B5EF4-FFF2-40B4-BE49-F238E27FC236}">
                <a16:creationId xmlns:a16="http://schemas.microsoft.com/office/drawing/2014/main" id="{D518507F-F85C-363A-0628-74D014566292}"/>
              </a:ext>
            </a:extLst>
          </p:cNvPr>
          <p:cNvPicPr>
            <a:picLocks noChangeAspect="1"/>
          </p:cNvPicPr>
          <p:nvPr/>
        </p:nvPicPr>
        <p:blipFill>
          <a:blip r:embed="rId2"/>
          <a:stretch>
            <a:fillRect/>
          </a:stretch>
        </p:blipFill>
        <p:spPr>
          <a:xfrm>
            <a:off x="4964151" y="1565673"/>
            <a:ext cx="6926864" cy="3898425"/>
          </a:xfrm>
          <a:prstGeom prst="rect">
            <a:avLst/>
          </a:prstGeom>
        </p:spPr>
      </p:pic>
    </p:spTree>
    <p:extLst>
      <p:ext uri="{BB962C8B-B14F-4D97-AF65-F5344CB8AC3E}">
        <p14:creationId xmlns:p14="http://schemas.microsoft.com/office/powerpoint/2010/main" val="1724481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9968786"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Lönsamheten för året ligger i linje med tidigare år</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361171"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Vinst och rörelsemarginal</a:t>
            </a:r>
            <a:endParaRPr lang="sv-SE" sz="1200" dirty="0">
              <a:effectLst/>
            </a:endParaRPr>
          </a:p>
          <a:p>
            <a:r>
              <a:rPr lang="sv-SE" sz="1200" dirty="0">
                <a:effectLst/>
              </a:rPr>
              <a:t>Svenska innovationsföretags vinstmarginal, det vill säga lönsamheten i ett företag genom att visa på bolagets vinst i relation till omsättningen, ökade marginellt från 7,6 procent 2020 till 7,7 procent 2021 för de 300 största företagen i innovationssektorn. Trenden är alltså svagt positiv, vilket indikerar en återhämtning efter pandemin. Orderstocken per anställd ökade i takt med att många uppskjutna uppdrag tog fart 2021. Nedbrutet på delbransch minskade vinstmarginalen för arkitektföretagen och teknikkonsultföretagen medan den steg något för industri- och </a:t>
            </a:r>
            <a:r>
              <a:rPr lang="sv-SE" sz="1200" dirty="0" err="1">
                <a:effectLst/>
              </a:rPr>
              <a:t>techkonsultföretagen</a:t>
            </a:r>
            <a:r>
              <a:rPr lang="sv-SE" sz="1200" dirty="0">
                <a:effectLst/>
              </a:rPr>
              <a:t> samt TIC-företagen (test, inspektion och certifiering). </a:t>
            </a:r>
          </a:p>
          <a:p>
            <a:r>
              <a:rPr lang="sv-SE" sz="1200" dirty="0">
                <a:effectLst/>
              </a:rPr>
              <a:t>Rörelsemarginalen, eller med andra ord andelen av ett bolags omsättning som återstår för att betala räntor, skatt och vinstutdelning efter att alla bolagets kostnader betalats, för de 300 största företagen i sektorn har gått från 7,8 procent år 2020 till 7,0 procent 2021. En minskning som indikerar att sektorn, trots pandemins utbredning under första halvåret 2021, presterat bra. Fulla orderböcker i slutet av 2021 indikerar att marknaden är i behov av sektorns tjänster. </a:t>
            </a:r>
          </a:p>
          <a:p>
            <a:r>
              <a:rPr lang="sv-SE" sz="1200" dirty="0">
                <a:effectLst/>
              </a:rPr>
              <a:t>Rörelsemarginalen och vinstmarginalen ökade för industri- och </a:t>
            </a:r>
            <a:r>
              <a:rPr lang="sv-SE" sz="1200" dirty="0" err="1">
                <a:effectLst/>
              </a:rPr>
              <a:t>techkonsultföretagen</a:t>
            </a:r>
            <a:r>
              <a:rPr lang="sv-SE" sz="1200" dirty="0">
                <a:effectLst/>
              </a:rPr>
              <a:t> samt TIC-företagen (test, inspektion och certifiering). För arkitektföretagen ligger rörelsemarginalen oförändrad runt 7 till 8 procent. </a:t>
            </a:r>
          </a:p>
        </p:txBody>
      </p:sp>
      <p:pic>
        <p:nvPicPr>
          <p:cNvPr id="4" name="Bildobjekt 3">
            <a:extLst>
              <a:ext uri="{FF2B5EF4-FFF2-40B4-BE49-F238E27FC236}">
                <a16:creationId xmlns:a16="http://schemas.microsoft.com/office/drawing/2014/main" id="{C45EBCE0-FD9F-8D94-DADE-22E3827AB5E4}"/>
              </a:ext>
            </a:extLst>
          </p:cNvPr>
          <p:cNvPicPr>
            <a:picLocks noChangeAspect="1"/>
          </p:cNvPicPr>
          <p:nvPr/>
        </p:nvPicPr>
        <p:blipFill>
          <a:blip r:embed="rId2"/>
          <a:stretch>
            <a:fillRect/>
          </a:stretch>
        </p:blipFill>
        <p:spPr>
          <a:xfrm>
            <a:off x="4964151" y="1565673"/>
            <a:ext cx="6956049" cy="3285107"/>
          </a:xfrm>
          <a:prstGeom prst="rect">
            <a:avLst/>
          </a:prstGeom>
        </p:spPr>
      </p:pic>
    </p:spTree>
    <p:extLst>
      <p:ext uri="{BB962C8B-B14F-4D97-AF65-F5344CB8AC3E}">
        <p14:creationId xmlns:p14="http://schemas.microsoft.com/office/powerpoint/2010/main" val="4011737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8028474"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Lönekostnaderna ökade med 5,6 procent </a:t>
            </a:r>
            <a:br>
              <a:rPr lang="sv-SE" sz="2400" b="1" dirty="0">
                <a:effectLst/>
              </a:rPr>
            </a:br>
            <a:r>
              <a:rPr lang="sv-SE" sz="2400" b="1" dirty="0">
                <a:effectLst/>
              </a:rPr>
              <a:t>mellan 2020 och 2021</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037786"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Lönekostnadsökning</a:t>
            </a:r>
            <a:endParaRPr lang="sv-SE" sz="1200" dirty="0">
              <a:effectLst/>
            </a:endParaRPr>
          </a:p>
          <a:p>
            <a:r>
              <a:rPr lang="sv-SE" sz="1200" dirty="0">
                <a:effectLst/>
              </a:rPr>
              <a:t>Lönekostnadsökningen är kostnadsökningen för lönerna under ett år. Det innebär att hela sektorns löneutgifter 2020 jämförs mot 2021. Därav faller de som går i pension ut från statistiken och de som nyanställs adderas. </a:t>
            </a:r>
          </a:p>
          <a:p>
            <a:r>
              <a:rPr lang="sv-SE" sz="1200" dirty="0">
                <a:effectLst/>
              </a:rPr>
              <a:t>Lönekostnaderna ökade med 5,6 procent mellan 2020 och 2021. Sedan 2015 har lönekostnadsökningarna i snitt legat på 3,9 procent per år. Sedan 2018 har löneökningstakten varit lägre. Siffrorna för 2021 skulle därför kunna tyda på ett trendbrott där brist på arbetskraft och hög personal-omsättning inom sektorn är de främsta drivande faktorerna. </a:t>
            </a:r>
          </a:p>
          <a:p>
            <a:r>
              <a:rPr lang="sv-SE" sz="1200" dirty="0">
                <a:effectLst/>
              </a:rPr>
              <a:t>Observera att lönekostnadsökning inte avser identiska individer och inte är samma sak som löneutveckling.</a:t>
            </a:r>
          </a:p>
          <a:p>
            <a:r>
              <a:rPr lang="sv-SE" sz="1200" dirty="0">
                <a:effectLst/>
              </a:rPr>
              <a:t> </a:t>
            </a:r>
          </a:p>
        </p:txBody>
      </p:sp>
      <p:pic>
        <p:nvPicPr>
          <p:cNvPr id="2" name="Bildobjekt 1">
            <a:extLst>
              <a:ext uri="{FF2B5EF4-FFF2-40B4-BE49-F238E27FC236}">
                <a16:creationId xmlns:a16="http://schemas.microsoft.com/office/drawing/2014/main" id="{A67EF07C-9541-B69A-FC23-E7C6694C282A}"/>
              </a:ext>
            </a:extLst>
          </p:cNvPr>
          <p:cNvPicPr>
            <a:picLocks noChangeAspect="1"/>
          </p:cNvPicPr>
          <p:nvPr/>
        </p:nvPicPr>
        <p:blipFill>
          <a:blip r:embed="rId2"/>
          <a:stretch>
            <a:fillRect/>
          </a:stretch>
        </p:blipFill>
        <p:spPr>
          <a:xfrm>
            <a:off x="5006689" y="1565672"/>
            <a:ext cx="4148462" cy="3868341"/>
          </a:xfrm>
          <a:prstGeom prst="rect">
            <a:avLst/>
          </a:prstGeom>
        </p:spPr>
      </p:pic>
    </p:spTree>
    <p:extLst>
      <p:ext uri="{BB962C8B-B14F-4D97-AF65-F5344CB8AC3E}">
        <p14:creationId xmlns:p14="http://schemas.microsoft.com/office/powerpoint/2010/main" val="2682870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E3035-5902-8227-293B-E4EE41A2BD38}"/>
              </a:ext>
            </a:extLst>
          </p:cNvPr>
          <p:cNvSpPr>
            <a:spLocks noGrp="1"/>
          </p:cNvSpPr>
          <p:nvPr>
            <p:ph type="title"/>
          </p:nvPr>
        </p:nvSpPr>
        <p:spPr/>
        <p:txBody>
          <a:bodyPr/>
          <a:lstStyle/>
          <a:p>
            <a:r>
              <a:rPr lang="sv-SE" dirty="0"/>
              <a:t>3. Övriga nyckeltal</a:t>
            </a:r>
          </a:p>
        </p:txBody>
      </p:sp>
      <p:sp>
        <p:nvSpPr>
          <p:cNvPr id="3" name="Platshållare för text 2">
            <a:extLst>
              <a:ext uri="{FF2B5EF4-FFF2-40B4-BE49-F238E27FC236}">
                <a16:creationId xmlns:a16="http://schemas.microsoft.com/office/drawing/2014/main" id="{B15F1FAC-848D-EFDE-0E1A-C239AAB7584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3697147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5352181"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34 procent av de anställda i innovationssektorn är kvinnor</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40" y="1610277"/>
            <a:ext cx="3948576"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Andelen kvinnor i sektorn</a:t>
            </a:r>
            <a:endParaRPr lang="sv-SE" sz="1200" dirty="0">
              <a:effectLst/>
            </a:endParaRPr>
          </a:p>
          <a:p>
            <a:r>
              <a:rPr lang="sv-SE" sz="1200" dirty="0">
                <a:effectLst/>
              </a:rPr>
              <a:t>Andelen kvinnor bland de anställda i svenska innovations-företag har under de senaste tio åren årligen ökat med 1,96 procent, från 28 procent till 34 procent, vilket innebär att sektorn blivit mer jämställd.</a:t>
            </a:r>
          </a:p>
          <a:p>
            <a:r>
              <a:rPr lang="sv-SE" sz="1200" dirty="0">
                <a:effectLst/>
              </a:rPr>
              <a:t>Inom kategorin chefsposition har andelen kvinnor ökat under 2021 och uppgår nu till 35 procent, motsvarande andel i fjol var 31 procent. Statistiken motsvarar totalen för hela innovationssektorn, men mellan delbranscherna är skillnaden stor. Baserat på en tidigare enkätundersökning, gjord på 122 av Innovationsföretagens medlemsföretag, kan vi se att andelen kvinnor skiljer sig kraftigt mellan arkitektföretagen och de övriga delbranscherna. För 2021 var andelen kvinnor i arkitektföretagen cirka 50 procent medan andelen i industri-, </a:t>
            </a:r>
            <a:r>
              <a:rPr lang="sv-SE" sz="1200" dirty="0" err="1">
                <a:effectLst/>
              </a:rPr>
              <a:t>tech</a:t>
            </a:r>
            <a:r>
              <a:rPr lang="sv-SE" sz="1200" dirty="0">
                <a:effectLst/>
              </a:rPr>
              <a:t>- samt teknikkonsult-företagen låg på cirka 25 procent. </a:t>
            </a:r>
          </a:p>
          <a:p>
            <a:br>
              <a:rPr lang="sv-SE" sz="1200" dirty="0">
                <a:effectLst/>
              </a:rPr>
            </a:br>
            <a:endParaRPr lang="sv-SE" sz="1200" dirty="0">
              <a:effectLst/>
            </a:endParaRPr>
          </a:p>
        </p:txBody>
      </p:sp>
      <p:pic>
        <p:nvPicPr>
          <p:cNvPr id="4" name="Bildobjekt 3">
            <a:extLst>
              <a:ext uri="{FF2B5EF4-FFF2-40B4-BE49-F238E27FC236}">
                <a16:creationId xmlns:a16="http://schemas.microsoft.com/office/drawing/2014/main" id="{C47AEBE3-6C33-C768-3542-4030C69D8470}"/>
              </a:ext>
            </a:extLst>
          </p:cNvPr>
          <p:cNvPicPr>
            <a:picLocks noChangeAspect="1"/>
          </p:cNvPicPr>
          <p:nvPr/>
        </p:nvPicPr>
        <p:blipFill>
          <a:blip r:embed="rId2"/>
          <a:stretch>
            <a:fillRect/>
          </a:stretch>
        </p:blipFill>
        <p:spPr>
          <a:xfrm>
            <a:off x="4963085" y="-151720"/>
            <a:ext cx="7853571" cy="6154344"/>
          </a:xfrm>
          <a:prstGeom prst="rect">
            <a:avLst/>
          </a:prstGeom>
        </p:spPr>
      </p:pic>
    </p:spTree>
    <p:extLst>
      <p:ext uri="{BB962C8B-B14F-4D97-AF65-F5344CB8AC3E}">
        <p14:creationId xmlns:p14="http://schemas.microsoft.com/office/powerpoint/2010/main" val="1438819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E53A35-E405-8252-3ECB-8E2BD914FC20}"/>
              </a:ext>
            </a:extLst>
          </p:cNvPr>
          <p:cNvSpPr>
            <a:spLocks noGrp="1"/>
          </p:cNvSpPr>
          <p:nvPr>
            <p:ph type="title"/>
          </p:nvPr>
        </p:nvSpPr>
        <p:spPr>
          <a:xfrm>
            <a:off x="838200" y="2035572"/>
            <a:ext cx="8203058" cy="2786856"/>
          </a:xfrm>
        </p:spPr>
        <p:txBody>
          <a:bodyPr/>
          <a:lstStyle/>
          <a:p>
            <a:r>
              <a:rPr lang="sv-SE" dirty="0">
                <a:effectLst/>
                <a:latin typeface="Almega Sans" pitchFamily="2" charset="77"/>
              </a:rPr>
              <a:t>Omsättningen i sektorn växte med omkring 13,3 procent jämfört med år 2020</a:t>
            </a:r>
          </a:p>
        </p:txBody>
      </p:sp>
      <p:sp>
        <p:nvSpPr>
          <p:cNvPr id="5" name="Subtitle 3">
            <a:extLst>
              <a:ext uri="{FF2B5EF4-FFF2-40B4-BE49-F238E27FC236}">
                <a16:creationId xmlns:a16="http://schemas.microsoft.com/office/drawing/2014/main" id="{A3C776BA-F5AB-912A-9C75-355BEEBBFBAF}"/>
              </a:ext>
            </a:extLst>
          </p:cNvPr>
          <p:cNvSpPr txBox="1">
            <a:spLocks/>
          </p:cNvSpPr>
          <p:nvPr/>
        </p:nvSpPr>
        <p:spPr>
          <a:xfrm>
            <a:off x="4810393" y="5024321"/>
            <a:ext cx="4087028" cy="9720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000" dirty="0">
                <a:latin typeface="Almega Sans" pitchFamily="2" charset="77"/>
              </a:rPr>
              <a:t>Branschrapporten </a:t>
            </a:r>
            <a:br>
              <a:rPr lang="sv-SE" sz="2000" dirty="0">
                <a:latin typeface="Almega Sans" pitchFamily="2" charset="77"/>
              </a:rPr>
            </a:br>
            <a:r>
              <a:rPr lang="sv-SE" sz="2000" dirty="0">
                <a:latin typeface="Almega Sans" pitchFamily="2" charset="77"/>
              </a:rPr>
              <a:t>november 2022</a:t>
            </a:r>
          </a:p>
        </p:txBody>
      </p:sp>
    </p:spTree>
    <p:extLst>
      <p:ext uri="{BB962C8B-B14F-4D97-AF65-F5344CB8AC3E}">
        <p14:creationId xmlns:p14="http://schemas.microsoft.com/office/powerpoint/2010/main" val="2021578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8385313"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Debiteringsgraden låg på 74,6% Q2 2021, </a:t>
            </a:r>
            <a:br>
              <a:rPr lang="sv-SE" sz="2400" b="1" dirty="0">
                <a:effectLst/>
              </a:rPr>
            </a:br>
            <a:r>
              <a:rPr lang="sv-SE" sz="2400" b="1" dirty="0">
                <a:effectLst/>
              </a:rPr>
              <a:t>vilket är den lägsta nivån sedan Q2 2013</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026633"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Debiteringsgrad</a:t>
            </a:r>
            <a:endParaRPr lang="sv-SE" sz="1200" dirty="0">
              <a:effectLst/>
            </a:endParaRPr>
          </a:p>
          <a:p>
            <a:r>
              <a:rPr lang="sv-SE" sz="1200" dirty="0">
                <a:effectLst/>
              </a:rPr>
              <a:t>Andelen debiterad tid i förhållande till den totalt arbetade tiden kallas för debiteringsgrad. Detta nyckeltal får direkt påverkan på företagens resultat och därför är det viktigt att analysera hur det utvecklas över tid. Med andra ord beskriver nyckeltalet hur bra företaget är på att sälja sina tjänster, generellt sett är en hög debiteringsgrad bättre än låg. Att utveckla nya tjänster och nya sätt att ta betalt blir allt viktigare för företagen inom sektorn i takt med stigande konkurrens och ökad globalisering. </a:t>
            </a:r>
          </a:p>
          <a:p>
            <a:r>
              <a:rPr lang="sv-SE" sz="1200" dirty="0">
                <a:effectLst/>
              </a:rPr>
              <a:t>I tabellen illustreras debiteringsgraden hos de börsnoterade bolagen i innovationssektorn. Under Q1 2021 och Q2 2021 låg debiteringsgraden på 74,8 respektive 74,6 procent vilket är den lägsta nivån sedan Q2 2013. Denna låga nivå är sammankopplad med pandemin då många företag avvaktade och sköt fram uppdrag. Att debiteringsgraden inte blev lägre under 2020/2021 hänger ihop med de svenska innovationsföretagens tekniska mognad, välfungerande distansarbete och goda samverkan med kunder. </a:t>
            </a:r>
          </a:p>
          <a:p>
            <a:r>
              <a:rPr lang="sv-SE" sz="1200" dirty="0">
                <a:effectLst/>
              </a:rPr>
              <a:t>Under första halvåret 2022 steg debiteringsgraden till 75,2 procent vilket är en återgång till de nivåer som rådde innan pandemin bröt ut. </a:t>
            </a:r>
          </a:p>
          <a:p>
            <a:br>
              <a:rPr lang="sv-SE" sz="1200" dirty="0">
                <a:effectLst/>
              </a:rPr>
            </a:br>
            <a:endParaRPr lang="sv-SE" sz="1200" dirty="0">
              <a:effectLst/>
            </a:endParaRPr>
          </a:p>
        </p:txBody>
      </p:sp>
      <p:pic>
        <p:nvPicPr>
          <p:cNvPr id="2" name="Bildobjekt 1">
            <a:extLst>
              <a:ext uri="{FF2B5EF4-FFF2-40B4-BE49-F238E27FC236}">
                <a16:creationId xmlns:a16="http://schemas.microsoft.com/office/drawing/2014/main" id="{D6D1DE4B-A271-AA88-6A8D-3C92ACAAC644}"/>
              </a:ext>
            </a:extLst>
          </p:cNvPr>
          <p:cNvPicPr>
            <a:picLocks noChangeAspect="1"/>
          </p:cNvPicPr>
          <p:nvPr/>
        </p:nvPicPr>
        <p:blipFill>
          <a:blip r:embed="rId2"/>
          <a:stretch>
            <a:fillRect/>
          </a:stretch>
        </p:blipFill>
        <p:spPr>
          <a:xfrm>
            <a:off x="4702313" y="1610277"/>
            <a:ext cx="7188200" cy="2844800"/>
          </a:xfrm>
          <a:prstGeom prst="rect">
            <a:avLst/>
          </a:prstGeom>
        </p:spPr>
      </p:pic>
    </p:spTree>
    <p:extLst>
      <p:ext uri="{BB962C8B-B14F-4D97-AF65-F5344CB8AC3E}">
        <p14:creationId xmlns:p14="http://schemas.microsoft.com/office/powerpoint/2010/main" val="537474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8" y="512762"/>
            <a:ext cx="6690328"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Den genomsnittliga soliditeten för företag i sektorn 2021 var 42,3 procent</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8" y="1610277"/>
            <a:ext cx="8331005" cy="4734961"/>
          </a:xfrm>
          <a:prstGeom prst="rect">
            <a:avLst/>
          </a:prstGeom>
        </p:spPr>
        <p:txBody>
          <a:bodyPr vert="horz" lIns="0" tIns="0" rIns="0" bIns="0" numCol="2" spcCol="18000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latin typeface="Almega Sans" pitchFamily="2" charset="77"/>
              </a:rPr>
              <a:t>Soliditet</a:t>
            </a:r>
            <a:endParaRPr lang="sv-SE" sz="1200" dirty="0">
              <a:effectLst/>
              <a:latin typeface="Almega Sans" pitchFamily="2" charset="77"/>
            </a:endParaRPr>
          </a:p>
          <a:p>
            <a:r>
              <a:rPr lang="sv-SE" sz="1200" dirty="0">
                <a:effectLst/>
                <a:latin typeface="Almega Sans" pitchFamily="2" charset="77"/>
              </a:rPr>
              <a:t>Soliditeten för de 300 största företagen i innovations-sektorn har ökat från 40,4 procent 2020 till 42,3 procent 2021. Det är den högsta genomsnittliga soliditeten sektorn visat upp sedan 2015 vilket tyder på en mer långsiktig och stabil innovationssektor med en god betalningsförmåga. Dock är det inte ett värde som sticker ut då soliditeten för de svenska innovations-företag har varierat mellan 37,5 och 50 procent under det senaste decenniet. </a:t>
            </a:r>
          </a:p>
          <a:p>
            <a:r>
              <a:rPr lang="sv-SE" sz="1200" dirty="0">
                <a:effectLst/>
                <a:latin typeface="Almega Sans" pitchFamily="2" charset="77"/>
              </a:rPr>
              <a:t>Ser vi till den långsiktiga trenden är denna fortfarande negativ och på tio års horisont har soliditeten i </a:t>
            </a:r>
            <a:r>
              <a:rPr lang="sv-SE" sz="1200" dirty="0" err="1">
                <a:effectLst/>
                <a:latin typeface="Almega Sans" pitchFamily="2" charset="77"/>
              </a:rPr>
              <a:t>innov-ationssektorn</a:t>
            </a:r>
            <a:r>
              <a:rPr lang="sv-SE" sz="1200" dirty="0">
                <a:effectLst/>
                <a:latin typeface="Almega Sans" pitchFamily="2" charset="77"/>
              </a:rPr>
              <a:t> sjunkit årligen med omkring 0,8 procent (CAGR). Detta är kopplat till flera faktorer varav en är den konsolideringstrend som råder i sektorn sedan drygt ett sekel tillbaka. Konsoliderings-takten har varit fortsatt hög under 2021 och de större koncernerna i sektorn såsom AFRY och </a:t>
            </a:r>
            <a:r>
              <a:rPr lang="sv-SE" sz="1200" dirty="0" err="1">
                <a:effectLst/>
                <a:latin typeface="Almega Sans" pitchFamily="2" charset="77"/>
              </a:rPr>
              <a:t>Sweco</a:t>
            </a:r>
            <a:r>
              <a:rPr lang="sv-SE" sz="1200" dirty="0">
                <a:effectLst/>
                <a:latin typeface="Almega Sans" pitchFamily="2" charset="77"/>
              </a:rPr>
              <a:t> tar stora lån för att finansiera sina förvärv. En annan anledning har varit det låga ränteläget på marknaden. Att Riksbanken succesivt har ökat styrräntan sedan 2019 kan förklara varför trenden mot lägre soliditet har vänt något sedan dess. Högre räntor innebär att det blir dyrare att finansiera verksamheten med lån och att incitamenten för att finansiera med eget kapital blir starkare, vilket innebär en högre soliditet. </a:t>
            </a:r>
          </a:p>
          <a:p>
            <a:r>
              <a:rPr lang="sv-SE" sz="1200" dirty="0">
                <a:effectLst/>
                <a:latin typeface="Almega Sans" pitchFamily="2" charset="77"/>
              </a:rPr>
              <a:t>Något som också påverkar soliditeten positivt är hur stor del av förvärven inom sektorn som görs av svenska respektive utlandsägda koncerner. Om större delen av förvärven sker genom utländska köpare, hamnar lånen på utländska balansräkningar vilket inte påverkar soliditeten i sektorn. 2021 såg vi ett ökat antal utlandsägda verksamheter i sektorn jämfört med 2020 vilket även det kan vara en förklaring till den stigande soliditeten. Däremot visar statistiken att de utlandsägda dotterbolagen har en lägre soliditet än deras svenskägda branschkollegor. Över tid kan därför en större andel utlandsägda företag leda till en lägre soliditet i sektorn, då utländska ägare verkar vara mer riskbenägna och villiga att belåna företagen till högre grad. Företag med utländska ägare har i snitt ca 9 procentenheters lägre soliditet än svenskägda företag inom sektorn.  </a:t>
            </a:r>
          </a:p>
          <a:p>
            <a:r>
              <a:rPr lang="sv-SE" sz="1200" dirty="0">
                <a:effectLst/>
                <a:latin typeface="Almega Sans" pitchFamily="2" charset="77"/>
              </a:rPr>
              <a:t>Soliditeten visar hur mycket av ett företags tillgångar som finansieras av eget kapital. Den genomsnittliga soliditeten för företag i Sverige 2020 var enligt SCB 45,3 procent. Varuproducerande företag har generellt sett en högre soliditet än tjänsteföretag; 48,7 procent för varuproducerande företag jämfört med 43,4 procent i genomsnitt för tjänsteföretag.</a:t>
            </a:r>
          </a:p>
        </p:txBody>
      </p:sp>
    </p:spTree>
    <p:extLst>
      <p:ext uri="{BB962C8B-B14F-4D97-AF65-F5344CB8AC3E}">
        <p14:creationId xmlns:p14="http://schemas.microsoft.com/office/powerpoint/2010/main" val="3820957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8" y="512762"/>
            <a:ext cx="6690328"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Den genomsnittliga soliditeten för företag i sektorn 2021 var 42,3 procent</a:t>
            </a:r>
            <a:endParaRPr lang="sv-SE" sz="2400" dirty="0">
              <a:effectLst/>
            </a:endParaRPr>
          </a:p>
        </p:txBody>
      </p:sp>
      <p:pic>
        <p:nvPicPr>
          <p:cNvPr id="2" name="Bildobjekt 1">
            <a:extLst>
              <a:ext uri="{FF2B5EF4-FFF2-40B4-BE49-F238E27FC236}">
                <a16:creationId xmlns:a16="http://schemas.microsoft.com/office/drawing/2014/main" id="{F16F62CF-1C61-029A-EFD1-2455A382D23D}"/>
              </a:ext>
            </a:extLst>
          </p:cNvPr>
          <p:cNvPicPr>
            <a:picLocks noChangeAspect="1"/>
          </p:cNvPicPr>
          <p:nvPr/>
        </p:nvPicPr>
        <p:blipFill>
          <a:blip r:embed="rId2"/>
          <a:stretch>
            <a:fillRect/>
          </a:stretch>
        </p:blipFill>
        <p:spPr>
          <a:xfrm>
            <a:off x="66906" y="1828800"/>
            <a:ext cx="5994400" cy="3200400"/>
          </a:xfrm>
          <a:prstGeom prst="rect">
            <a:avLst/>
          </a:prstGeom>
        </p:spPr>
      </p:pic>
    </p:spTree>
    <p:extLst>
      <p:ext uri="{BB962C8B-B14F-4D97-AF65-F5344CB8AC3E}">
        <p14:creationId xmlns:p14="http://schemas.microsoft.com/office/powerpoint/2010/main" val="3535755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760845"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Innovationssektorn har en lägre omsättning per anställd än andra kunskapsintensiva branscher</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40" y="1610277"/>
            <a:ext cx="8331004" cy="1161873"/>
          </a:xfrm>
          <a:prstGeom prst="rect">
            <a:avLst/>
          </a:prstGeom>
        </p:spPr>
        <p:txBody>
          <a:bodyPr vert="horz" lIns="0" tIns="0" rIns="0" bIns="0" numCol="2" spcCol="18000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Omsättning per anställd </a:t>
            </a:r>
            <a:br>
              <a:rPr lang="sv-SE" sz="1200" b="1" dirty="0">
                <a:effectLst/>
              </a:rPr>
            </a:br>
            <a:r>
              <a:rPr lang="sv-SE" sz="1200" b="1" dirty="0">
                <a:effectLst/>
              </a:rPr>
              <a:t>i jämförelse med andra branscher </a:t>
            </a:r>
            <a:endParaRPr lang="sv-SE" sz="1200" dirty="0">
              <a:effectLst/>
            </a:endParaRPr>
          </a:p>
          <a:p>
            <a:r>
              <a:rPr lang="sv-SE" sz="1200" dirty="0">
                <a:effectLst/>
              </a:rPr>
              <a:t>Att se till omsättning per anställd är i första hand användbart för att se trender i bolag över konjunkturcykler. Både investeringar och anställningar tenderar att släpa efter i konjunkturen då dessa är beroende på företagens långsiktiga strategier. När omsättningen planar ut och den generella tillväxttakten är långsammare fortsätter företagen att göra investeringar och anställa enligt de långa strategierna. Därav kan man till exempel se att tillväxten i nyckeltalet börjar avta när sektorn når eller är nära konjunkturtoppen. Omsättning per anställd kan också benämnas i grova drag som arvodet och ju högre nyckeltalet är desto effektivare anses ett företag vara. </a:t>
            </a:r>
          </a:p>
          <a:p>
            <a:r>
              <a:rPr lang="sv-SE" sz="1200" dirty="0">
                <a:effectLst/>
              </a:rPr>
              <a:t>Omsättning per anställd kan skilja sig markant mellan olika branscher och jämförelser bör göras inbördes, det vill säga inom samma eller liknande branscher. En jämförelse mellan innovationsföretag och andra kunskapsintensiva branscher med högutbildad personal blir därför intressant. </a:t>
            </a:r>
          </a:p>
          <a:p>
            <a:r>
              <a:rPr lang="sv-SE" sz="1200" dirty="0">
                <a:effectLst/>
              </a:rPr>
              <a:t>För 2021 har tillväxten i omsättningen fortsatt varit positiv på många håll samtidigt som företagen varit något varsamma med nyanställningar vilket har lett till att omsättningen per anställd stigit för flertalet av branscherna. Högst omsättning per anställd uppvisar, likt tidigare år, management-konsulterna. De omsatte 2,4 miljoner SEK per anställd och följs av IT-konsulterna som omsatte drygt 2,4 miljoner SEK per anställd. Därefter följer affärsjuristerna och PR- &amp; kommunikationsbyråerna. Alla dessa branscher omsätter fortfarande mer per anställd än innovations-sektorn. Svaret på varför det ser ut så undersöks inte i den här rapporten, men en del av förklaringen</a:t>
            </a:r>
            <a:r>
              <a:rPr lang="sv-SE" sz="1200" dirty="0"/>
              <a:t> </a:t>
            </a:r>
            <a:r>
              <a:rPr lang="sv-SE" sz="1200" dirty="0">
                <a:effectLst/>
              </a:rPr>
              <a:t>kan ligga i de olika branschernas strategier och affärslogik. De företag som ligger på topp 300-listan har under året ökat omsättningen per anställd från 1,3 miljoner SEK till 1,466 miljoner SEK. </a:t>
            </a:r>
          </a:p>
          <a:p>
            <a:r>
              <a:rPr lang="sv-SE" sz="1200" dirty="0">
                <a:effectLst/>
              </a:rPr>
              <a:t>Globaliseringen förändrar innovationssektorn genom konsolidering och digitalisering. Konkurrensen inom sektorn har också ökat vilket driver på behoven av att se över strategi och säljarbete. </a:t>
            </a:r>
          </a:p>
        </p:txBody>
      </p:sp>
    </p:spTree>
    <p:extLst>
      <p:ext uri="{BB962C8B-B14F-4D97-AF65-F5344CB8AC3E}">
        <p14:creationId xmlns:p14="http://schemas.microsoft.com/office/powerpoint/2010/main" val="2901096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760845"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Innovationssektorn har en lägre omsättning per anställd än andra kunskapsintensiva branscher</a:t>
            </a:r>
            <a:endParaRPr lang="sv-SE" sz="2400" dirty="0">
              <a:effectLst/>
            </a:endParaRPr>
          </a:p>
        </p:txBody>
      </p:sp>
      <p:pic>
        <p:nvPicPr>
          <p:cNvPr id="2" name="Bildobjekt 1">
            <a:extLst>
              <a:ext uri="{FF2B5EF4-FFF2-40B4-BE49-F238E27FC236}">
                <a16:creationId xmlns:a16="http://schemas.microsoft.com/office/drawing/2014/main" id="{05DFDC13-F0CE-8FCD-783B-B13DAE748081}"/>
              </a:ext>
            </a:extLst>
          </p:cNvPr>
          <p:cNvPicPr>
            <a:picLocks noChangeAspect="1"/>
          </p:cNvPicPr>
          <p:nvPr/>
        </p:nvPicPr>
        <p:blipFill>
          <a:blip r:embed="rId2"/>
          <a:stretch>
            <a:fillRect/>
          </a:stretch>
        </p:blipFill>
        <p:spPr>
          <a:xfrm>
            <a:off x="0" y="1819526"/>
            <a:ext cx="5372100" cy="4521200"/>
          </a:xfrm>
          <a:prstGeom prst="rect">
            <a:avLst/>
          </a:prstGeom>
        </p:spPr>
      </p:pic>
    </p:spTree>
    <p:extLst>
      <p:ext uri="{BB962C8B-B14F-4D97-AF65-F5344CB8AC3E}">
        <p14:creationId xmlns:p14="http://schemas.microsoft.com/office/powerpoint/2010/main" val="3635125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E3035-5902-8227-293B-E4EE41A2BD38}"/>
              </a:ext>
            </a:extLst>
          </p:cNvPr>
          <p:cNvSpPr>
            <a:spLocks noGrp="1"/>
          </p:cNvSpPr>
          <p:nvPr>
            <p:ph type="title"/>
          </p:nvPr>
        </p:nvSpPr>
        <p:spPr/>
        <p:txBody>
          <a:bodyPr/>
          <a:lstStyle/>
          <a:p>
            <a:r>
              <a:rPr lang="sv-SE" dirty="0"/>
              <a:t>4. Rankinglistor</a:t>
            </a:r>
          </a:p>
        </p:txBody>
      </p:sp>
      <p:sp>
        <p:nvSpPr>
          <p:cNvPr id="3" name="Platshållare för text 2">
            <a:extLst>
              <a:ext uri="{FF2B5EF4-FFF2-40B4-BE49-F238E27FC236}">
                <a16:creationId xmlns:a16="http://schemas.microsoft.com/office/drawing/2014/main" id="{B15F1FAC-848D-EFDE-0E1A-C239AAB7584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3127798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FF37380-D086-216C-8C9F-3F180A4D747A}"/>
              </a:ext>
            </a:extLst>
          </p:cNvPr>
          <p:cNvPicPr>
            <a:picLocks noChangeAspect="1"/>
          </p:cNvPicPr>
          <p:nvPr/>
        </p:nvPicPr>
        <p:blipFill>
          <a:blip r:embed="rId2"/>
          <a:stretch>
            <a:fillRect/>
          </a:stretch>
        </p:blipFill>
        <p:spPr>
          <a:xfrm>
            <a:off x="300038" y="961413"/>
            <a:ext cx="7772400" cy="4935174"/>
          </a:xfrm>
          <a:prstGeom prst="rect">
            <a:avLst/>
          </a:prstGeom>
        </p:spPr>
      </p:pic>
    </p:spTree>
    <p:extLst>
      <p:ext uri="{BB962C8B-B14F-4D97-AF65-F5344CB8AC3E}">
        <p14:creationId xmlns:p14="http://schemas.microsoft.com/office/powerpoint/2010/main" val="3502326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8AB90328-EFDC-EB9D-CD06-458A0055B71D}"/>
              </a:ext>
            </a:extLst>
          </p:cNvPr>
          <p:cNvPicPr>
            <a:picLocks noChangeAspect="1"/>
          </p:cNvPicPr>
          <p:nvPr/>
        </p:nvPicPr>
        <p:blipFill>
          <a:blip r:embed="rId2"/>
          <a:stretch>
            <a:fillRect/>
          </a:stretch>
        </p:blipFill>
        <p:spPr>
          <a:xfrm>
            <a:off x="300038" y="961413"/>
            <a:ext cx="7772400" cy="1848192"/>
          </a:xfrm>
          <a:prstGeom prst="rect">
            <a:avLst/>
          </a:prstGeom>
        </p:spPr>
      </p:pic>
    </p:spTree>
    <p:extLst>
      <p:ext uri="{BB962C8B-B14F-4D97-AF65-F5344CB8AC3E}">
        <p14:creationId xmlns:p14="http://schemas.microsoft.com/office/powerpoint/2010/main" val="2776807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2051873-503F-01A2-32FA-D3FE40482E6D}"/>
              </a:ext>
            </a:extLst>
          </p:cNvPr>
          <p:cNvPicPr>
            <a:picLocks noChangeAspect="1"/>
          </p:cNvPicPr>
          <p:nvPr/>
        </p:nvPicPr>
        <p:blipFill>
          <a:blip r:embed="rId2"/>
          <a:stretch>
            <a:fillRect/>
          </a:stretch>
        </p:blipFill>
        <p:spPr>
          <a:xfrm>
            <a:off x="2862810" y="645932"/>
            <a:ext cx="6466379" cy="5566136"/>
          </a:xfrm>
          <a:prstGeom prst="rect">
            <a:avLst/>
          </a:prstGeom>
        </p:spPr>
      </p:pic>
    </p:spTree>
    <p:extLst>
      <p:ext uri="{BB962C8B-B14F-4D97-AF65-F5344CB8AC3E}">
        <p14:creationId xmlns:p14="http://schemas.microsoft.com/office/powerpoint/2010/main" val="3551851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573F523-3748-C050-4359-36F68EDAF92B}"/>
              </a:ext>
            </a:extLst>
          </p:cNvPr>
          <p:cNvPicPr>
            <a:picLocks noChangeAspect="1"/>
          </p:cNvPicPr>
          <p:nvPr/>
        </p:nvPicPr>
        <p:blipFill>
          <a:blip r:embed="rId2"/>
          <a:stretch>
            <a:fillRect/>
          </a:stretch>
        </p:blipFill>
        <p:spPr>
          <a:xfrm>
            <a:off x="2862810" y="645932"/>
            <a:ext cx="6466522" cy="5247874"/>
          </a:xfrm>
          <a:prstGeom prst="rect">
            <a:avLst/>
          </a:prstGeom>
        </p:spPr>
      </p:pic>
    </p:spTree>
    <p:extLst>
      <p:ext uri="{BB962C8B-B14F-4D97-AF65-F5344CB8AC3E}">
        <p14:creationId xmlns:p14="http://schemas.microsoft.com/office/powerpoint/2010/main" val="283214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0AB4D38-86C6-63ED-C370-D252C25A920A}"/>
              </a:ext>
            </a:extLst>
          </p:cNvPr>
          <p:cNvPicPr>
            <a:picLocks noChangeAspect="1"/>
          </p:cNvPicPr>
          <p:nvPr/>
        </p:nvPicPr>
        <p:blipFill>
          <a:blip r:embed="rId2"/>
          <a:stretch>
            <a:fillRect/>
          </a:stretch>
        </p:blipFill>
        <p:spPr>
          <a:xfrm>
            <a:off x="212481" y="1206322"/>
            <a:ext cx="9467586" cy="4294936"/>
          </a:xfrm>
          <a:prstGeom prst="rect">
            <a:avLst/>
          </a:prstGeom>
        </p:spPr>
      </p:pic>
      <p:sp>
        <p:nvSpPr>
          <p:cNvPr id="8" name="Rubrik 1">
            <a:extLst>
              <a:ext uri="{FF2B5EF4-FFF2-40B4-BE49-F238E27FC236}">
                <a16:creationId xmlns:a16="http://schemas.microsoft.com/office/drawing/2014/main" id="{06F0FF2A-0F5B-8627-3295-9295DC53379A}"/>
              </a:ext>
            </a:extLst>
          </p:cNvPr>
          <p:cNvSpPr txBox="1">
            <a:spLocks/>
          </p:cNvSpPr>
          <p:nvPr/>
        </p:nvSpPr>
        <p:spPr>
          <a:xfrm>
            <a:off x="301487" y="512762"/>
            <a:ext cx="3932237"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dirty="0"/>
              <a:t>Året i korthet</a:t>
            </a:r>
          </a:p>
        </p:txBody>
      </p:sp>
      <p:sp>
        <p:nvSpPr>
          <p:cNvPr id="9" name="Platshållare för text 2">
            <a:extLst>
              <a:ext uri="{FF2B5EF4-FFF2-40B4-BE49-F238E27FC236}">
                <a16:creationId xmlns:a16="http://schemas.microsoft.com/office/drawing/2014/main" id="{3A6EE904-4456-A000-90FF-F58155E87571}"/>
              </a:ext>
            </a:extLst>
          </p:cNvPr>
          <p:cNvSpPr txBox="1">
            <a:spLocks/>
          </p:cNvSpPr>
          <p:nvPr/>
        </p:nvSpPr>
        <p:spPr>
          <a:xfrm>
            <a:off x="301487" y="5630170"/>
            <a:ext cx="6996351" cy="38231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700" dirty="0">
                <a:effectLst/>
              </a:rPr>
              <a:t>1. I årets bevakning har företag som tillsammans omsätter drygt 3,989 miljarder SEK lagts till i bevakningen. Därför blir den reella tillväxten 13,3 procent och inte 17,2 procent. </a:t>
            </a:r>
            <a:br>
              <a:rPr lang="sv-SE" sz="700" dirty="0">
                <a:effectLst/>
              </a:rPr>
            </a:br>
            <a:r>
              <a:rPr lang="sv-SE" sz="700" dirty="0">
                <a:effectLst/>
              </a:rPr>
              <a:t>2. I årets bevakning har företag som tillsammans sysselsätter 2 590 medarbetare, lagts till i bevakningen. Därför blir den reella tillväxten 4,3 procent och inte 7,7 procent.</a:t>
            </a:r>
            <a:br>
              <a:rPr lang="sv-SE" sz="700" dirty="0">
                <a:effectLst/>
              </a:rPr>
            </a:br>
            <a:r>
              <a:rPr lang="sv-SE" sz="700" dirty="0">
                <a:effectLst/>
              </a:rPr>
              <a:t>3. Innovationssektorns direkta bidrag, enligt förädlingsvärdet, uppgår till 1,4 procent av Sverige BNP 2021. Inkluderar man även de totala investeringarna utgjorde sektorn mer än 11,3 % av Sveriges BNP. </a:t>
            </a:r>
            <a:br>
              <a:rPr lang="sv-SE" sz="700" dirty="0">
                <a:effectLst/>
              </a:rPr>
            </a:br>
            <a:r>
              <a:rPr lang="sv-SE" sz="700" dirty="0">
                <a:effectLst/>
              </a:rPr>
              <a:t>Nyckeltalen är beräknade från de 300 största företagen, som tillsammans representerar 71 respektive 70 procent  av innovationssektorns omsättning och medarbetare i Sverige.</a:t>
            </a:r>
          </a:p>
        </p:txBody>
      </p:sp>
      <p:sp>
        <p:nvSpPr>
          <p:cNvPr id="16" name="Platshållare för text 2">
            <a:extLst>
              <a:ext uri="{FF2B5EF4-FFF2-40B4-BE49-F238E27FC236}">
                <a16:creationId xmlns:a16="http://schemas.microsoft.com/office/drawing/2014/main" id="{3B10CE1E-8BCC-5AED-9464-152AE0B43F02}"/>
              </a:ext>
            </a:extLst>
          </p:cNvPr>
          <p:cNvSpPr txBox="1">
            <a:spLocks/>
          </p:cNvSpPr>
          <p:nvPr/>
        </p:nvSpPr>
        <p:spPr>
          <a:xfrm>
            <a:off x="8240913" y="1312674"/>
            <a:ext cx="3636720"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400" b="1" dirty="0">
                <a:effectLst/>
                <a:latin typeface="+mj-lt"/>
              </a:rPr>
              <a:t>Överblick nyckeltal</a:t>
            </a:r>
          </a:p>
          <a:p>
            <a:r>
              <a:rPr lang="sv-SE" sz="1200" dirty="0">
                <a:effectLst/>
              </a:rPr>
              <a:t>2021 präglades av pandemins fortsatta effekter. Året innefattade fortsatta restriktioner samt ökade energi- och materialpriser i kombination med eftersatta leveranskedjor. Trots detta var 2021 ett bra år ekonomiskt för många företag i innovationssektorn. Den goda tillväxten kan tillskrivas en ekonomisk återhämtning och stark marknad som bidrog till en relativt hög beläggning. Omsättningen i innovationssektorn, det vill säga arkitekt-, teknikkonsult-, industri- och </a:t>
            </a:r>
            <a:r>
              <a:rPr lang="sv-SE" sz="1200" dirty="0" err="1">
                <a:effectLst/>
              </a:rPr>
              <a:t>techkonsultföretagen</a:t>
            </a:r>
            <a:r>
              <a:rPr lang="sv-SE" sz="1200" dirty="0">
                <a:effectLst/>
              </a:rPr>
              <a:t>, </a:t>
            </a:r>
            <a:br>
              <a:rPr lang="sv-SE" sz="1200" dirty="0">
                <a:effectLst/>
              </a:rPr>
            </a:br>
            <a:r>
              <a:rPr lang="sv-SE" sz="1200" dirty="0">
                <a:effectLst/>
              </a:rPr>
              <a:t>var 119,9 miljarder SEK under 2021 och antalet anställda uppgick till 82 300. Det motsvarar en omsättningstillväxt på 13,3 procent och en tillväxt i anställda på 4,3 procent mellan 2020 och 2021.</a:t>
            </a:r>
          </a:p>
          <a:p>
            <a:r>
              <a:rPr lang="sv-SE" sz="1200" dirty="0">
                <a:effectLst/>
              </a:rPr>
              <a:t>Inbromsningen av konsolideringen inom sektorn 2020 tog återigen fart under 2021 och 73 förvärv av svenska koncerner eller företag genomfördes under året. Förvärvstakten inom sektorn har sedan dess, under de första tre kvartalen 2022, varit fortsatt hög och 46 förvärv har skett inom sektorn mellan januari 2022 och oktober 2022. Likt förra året går det att utläsa en trend kring att IT, miljö och hållbarhet samt digitalisering blir alltmer integrerat i byggsektorn, som då bidrar till industrikonsultföretagens tillväxt. Vinstmarginalen för 2021 ökade till 7,7 procent från 7,6 procent 2020 medan rörelsemarginalen för motsvarande period minskade till 7,0 från 7,7 procent.</a:t>
            </a:r>
          </a:p>
        </p:txBody>
      </p:sp>
    </p:spTree>
    <p:extLst>
      <p:ext uri="{BB962C8B-B14F-4D97-AF65-F5344CB8AC3E}">
        <p14:creationId xmlns:p14="http://schemas.microsoft.com/office/powerpoint/2010/main" val="1063798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2F24302-C581-5828-05DB-65C19FD26D62}"/>
              </a:ext>
            </a:extLst>
          </p:cNvPr>
          <p:cNvPicPr>
            <a:picLocks noChangeAspect="1"/>
          </p:cNvPicPr>
          <p:nvPr/>
        </p:nvPicPr>
        <p:blipFill>
          <a:blip r:embed="rId2"/>
          <a:stretch>
            <a:fillRect/>
          </a:stretch>
        </p:blipFill>
        <p:spPr>
          <a:xfrm>
            <a:off x="2862668" y="645932"/>
            <a:ext cx="6466522" cy="5490034"/>
          </a:xfrm>
          <a:prstGeom prst="rect">
            <a:avLst/>
          </a:prstGeom>
        </p:spPr>
      </p:pic>
    </p:spTree>
    <p:extLst>
      <p:ext uri="{BB962C8B-B14F-4D97-AF65-F5344CB8AC3E}">
        <p14:creationId xmlns:p14="http://schemas.microsoft.com/office/powerpoint/2010/main" val="2329533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C27A10B-2DD2-3E9A-182C-B4B06109A18B}"/>
              </a:ext>
            </a:extLst>
          </p:cNvPr>
          <p:cNvPicPr>
            <a:picLocks noChangeAspect="1"/>
          </p:cNvPicPr>
          <p:nvPr/>
        </p:nvPicPr>
        <p:blipFill>
          <a:blip r:embed="rId2"/>
          <a:stretch>
            <a:fillRect/>
          </a:stretch>
        </p:blipFill>
        <p:spPr>
          <a:xfrm>
            <a:off x="2862668" y="645932"/>
            <a:ext cx="6466522" cy="5199433"/>
          </a:xfrm>
          <a:prstGeom prst="rect">
            <a:avLst/>
          </a:prstGeom>
        </p:spPr>
      </p:pic>
    </p:spTree>
    <p:extLst>
      <p:ext uri="{BB962C8B-B14F-4D97-AF65-F5344CB8AC3E}">
        <p14:creationId xmlns:p14="http://schemas.microsoft.com/office/powerpoint/2010/main" val="2068028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D2A2B553-3534-3170-A0F5-201721B38CDC}"/>
              </a:ext>
            </a:extLst>
          </p:cNvPr>
          <p:cNvPicPr>
            <a:picLocks noChangeAspect="1"/>
          </p:cNvPicPr>
          <p:nvPr/>
        </p:nvPicPr>
        <p:blipFill>
          <a:blip r:embed="rId2"/>
          <a:stretch>
            <a:fillRect/>
          </a:stretch>
        </p:blipFill>
        <p:spPr>
          <a:xfrm>
            <a:off x="2209800" y="730199"/>
            <a:ext cx="7772400" cy="5030897"/>
          </a:xfrm>
          <a:prstGeom prst="rect">
            <a:avLst/>
          </a:prstGeom>
        </p:spPr>
      </p:pic>
    </p:spTree>
    <p:extLst>
      <p:ext uri="{BB962C8B-B14F-4D97-AF65-F5344CB8AC3E}">
        <p14:creationId xmlns:p14="http://schemas.microsoft.com/office/powerpoint/2010/main" val="1936724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E836E9E-B8EA-C6C5-FA2F-B117C83979C3}"/>
              </a:ext>
            </a:extLst>
          </p:cNvPr>
          <p:cNvPicPr>
            <a:picLocks noChangeAspect="1"/>
          </p:cNvPicPr>
          <p:nvPr/>
        </p:nvPicPr>
        <p:blipFill>
          <a:blip r:embed="rId2"/>
          <a:stretch>
            <a:fillRect/>
          </a:stretch>
        </p:blipFill>
        <p:spPr>
          <a:xfrm>
            <a:off x="2209800" y="730199"/>
            <a:ext cx="7772400" cy="5030897"/>
          </a:xfrm>
          <a:prstGeom prst="rect">
            <a:avLst/>
          </a:prstGeom>
        </p:spPr>
      </p:pic>
    </p:spTree>
    <p:extLst>
      <p:ext uri="{BB962C8B-B14F-4D97-AF65-F5344CB8AC3E}">
        <p14:creationId xmlns:p14="http://schemas.microsoft.com/office/powerpoint/2010/main" val="3384096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FF0438F-3C16-42B1-7C84-F119C482D44C}"/>
              </a:ext>
            </a:extLst>
          </p:cNvPr>
          <p:cNvPicPr>
            <a:picLocks noChangeAspect="1"/>
          </p:cNvPicPr>
          <p:nvPr/>
        </p:nvPicPr>
        <p:blipFill>
          <a:blip r:embed="rId2"/>
          <a:stretch>
            <a:fillRect/>
          </a:stretch>
        </p:blipFill>
        <p:spPr>
          <a:xfrm>
            <a:off x="2209800" y="730199"/>
            <a:ext cx="7772400" cy="5021278"/>
          </a:xfrm>
          <a:prstGeom prst="rect">
            <a:avLst/>
          </a:prstGeom>
        </p:spPr>
      </p:pic>
    </p:spTree>
    <p:extLst>
      <p:ext uri="{BB962C8B-B14F-4D97-AF65-F5344CB8AC3E}">
        <p14:creationId xmlns:p14="http://schemas.microsoft.com/office/powerpoint/2010/main" val="2427923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7E80AE3-71A0-8901-270E-85FE15CF80C0}"/>
              </a:ext>
            </a:extLst>
          </p:cNvPr>
          <p:cNvPicPr>
            <a:picLocks noChangeAspect="1"/>
          </p:cNvPicPr>
          <p:nvPr/>
        </p:nvPicPr>
        <p:blipFill>
          <a:blip r:embed="rId2"/>
          <a:stretch>
            <a:fillRect/>
          </a:stretch>
        </p:blipFill>
        <p:spPr>
          <a:xfrm>
            <a:off x="2209800" y="730199"/>
            <a:ext cx="7772400" cy="5011658"/>
          </a:xfrm>
          <a:prstGeom prst="rect">
            <a:avLst/>
          </a:prstGeom>
        </p:spPr>
      </p:pic>
    </p:spTree>
    <p:extLst>
      <p:ext uri="{BB962C8B-B14F-4D97-AF65-F5344CB8AC3E}">
        <p14:creationId xmlns:p14="http://schemas.microsoft.com/office/powerpoint/2010/main" val="2897803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FD82EF2-B488-CFF8-C589-DF8EC8DCC30C}"/>
              </a:ext>
            </a:extLst>
          </p:cNvPr>
          <p:cNvPicPr>
            <a:picLocks noChangeAspect="1"/>
          </p:cNvPicPr>
          <p:nvPr/>
        </p:nvPicPr>
        <p:blipFill>
          <a:blip r:embed="rId2"/>
          <a:stretch>
            <a:fillRect/>
          </a:stretch>
        </p:blipFill>
        <p:spPr>
          <a:xfrm>
            <a:off x="2209800" y="730199"/>
            <a:ext cx="7772400" cy="5037131"/>
          </a:xfrm>
          <a:prstGeom prst="rect">
            <a:avLst/>
          </a:prstGeom>
        </p:spPr>
      </p:pic>
    </p:spTree>
    <p:extLst>
      <p:ext uri="{BB962C8B-B14F-4D97-AF65-F5344CB8AC3E}">
        <p14:creationId xmlns:p14="http://schemas.microsoft.com/office/powerpoint/2010/main" val="1236893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9975CEE-ED02-B66D-7CA7-6401DE450D81}"/>
              </a:ext>
            </a:extLst>
          </p:cNvPr>
          <p:cNvPicPr>
            <a:picLocks noChangeAspect="1"/>
          </p:cNvPicPr>
          <p:nvPr/>
        </p:nvPicPr>
        <p:blipFill>
          <a:blip r:embed="rId2"/>
          <a:stretch>
            <a:fillRect/>
          </a:stretch>
        </p:blipFill>
        <p:spPr>
          <a:xfrm>
            <a:off x="2209800" y="730198"/>
            <a:ext cx="7772400" cy="5037131"/>
          </a:xfrm>
          <a:prstGeom prst="rect">
            <a:avLst/>
          </a:prstGeom>
        </p:spPr>
      </p:pic>
    </p:spTree>
    <p:extLst>
      <p:ext uri="{BB962C8B-B14F-4D97-AF65-F5344CB8AC3E}">
        <p14:creationId xmlns:p14="http://schemas.microsoft.com/office/powerpoint/2010/main" val="3914861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38BB8EB-5A81-0D0E-3F53-34F240A17EF0}"/>
              </a:ext>
            </a:extLst>
          </p:cNvPr>
          <p:cNvPicPr>
            <a:picLocks noChangeAspect="1"/>
          </p:cNvPicPr>
          <p:nvPr/>
        </p:nvPicPr>
        <p:blipFill>
          <a:blip r:embed="rId2"/>
          <a:stretch>
            <a:fillRect/>
          </a:stretch>
        </p:blipFill>
        <p:spPr>
          <a:xfrm>
            <a:off x="2209800" y="730198"/>
            <a:ext cx="7772400" cy="5037131"/>
          </a:xfrm>
          <a:prstGeom prst="rect">
            <a:avLst/>
          </a:prstGeom>
        </p:spPr>
      </p:pic>
    </p:spTree>
    <p:extLst>
      <p:ext uri="{BB962C8B-B14F-4D97-AF65-F5344CB8AC3E}">
        <p14:creationId xmlns:p14="http://schemas.microsoft.com/office/powerpoint/2010/main" val="1562661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26121BB-584F-6444-8849-FCC1CBE8BE00}"/>
              </a:ext>
            </a:extLst>
          </p:cNvPr>
          <p:cNvPicPr>
            <a:picLocks noChangeAspect="1"/>
          </p:cNvPicPr>
          <p:nvPr/>
        </p:nvPicPr>
        <p:blipFill>
          <a:blip r:embed="rId2"/>
          <a:stretch>
            <a:fillRect/>
          </a:stretch>
        </p:blipFill>
        <p:spPr>
          <a:xfrm>
            <a:off x="2290619" y="801853"/>
            <a:ext cx="7499927" cy="4945324"/>
          </a:xfrm>
          <a:prstGeom prst="rect">
            <a:avLst/>
          </a:prstGeom>
        </p:spPr>
      </p:pic>
    </p:spTree>
    <p:extLst>
      <p:ext uri="{BB962C8B-B14F-4D97-AF65-F5344CB8AC3E}">
        <p14:creationId xmlns:p14="http://schemas.microsoft.com/office/powerpoint/2010/main" val="1099014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4F510B-906A-C6DF-0B2B-D273BF1DDA9E}"/>
              </a:ext>
            </a:extLst>
          </p:cNvPr>
          <p:cNvSpPr>
            <a:spLocks noGrp="1"/>
          </p:cNvSpPr>
          <p:nvPr>
            <p:ph type="title"/>
          </p:nvPr>
        </p:nvSpPr>
        <p:spPr>
          <a:xfrm>
            <a:off x="301487" y="512762"/>
            <a:ext cx="3932237" cy="1380849"/>
          </a:xfrm>
        </p:spPr>
        <p:txBody>
          <a:bodyPr anchor="t"/>
          <a:lstStyle/>
          <a:p>
            <a:r>
              <a:rPr lang="sv-SE" b="1" dirty="0">
                <a:effectLst/>
              </a:rPr>
              <a:t>Sammanfattning</a:t>
            </a:r>
            <a:endParaRPr lang="sv-SE" dirty="0"/>
          </a:p>
        </p:txBody>
      </p:sp>
      <p:sp>
        <p:nvSpPr>
          <p:cNvPr id="14" name="Platshållare för text 2">
            <a:extLst>
              <a:ext uri="{FF2B5EF4-FFF2-40B4-BE49-F238E27FC236}">
                <a16:creationId xmlns:a16="http://schemas.microsoft.com/office/drawing/2014/main" id="{A08605EF-6428-408B-21C4-ABF95B588705}"/>
              </a:ext>
            </a:extLst>
          </p:cNvPr>
          <p:cNvSpPr txBox="1">
            <a:spLocks/>
          </p:cNvSpPr>
          <p:nvPr/>
        </p:nvSpPr>
        <p:spPr>
          <a:xfrm>
            <a:off x="300037" y="2566553"/>
            <a:ext cx="11489885" cy="3022589"/>
          </a:xfrm>
          <a:prstGeom prst="rect">
            <a:avLst/>
          </a:prstGeom>
        </p:spPr>
        <p:txBody>
          <a:bodyPr vert="horz" lIns="0" tIns="0" rIns="0" bIns="0" numCol="2"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dirty="0">
                <a:effectLst/>
              </a:rPr>
              <a:t>Rapporten visar att pandemins effekter på den svenska innovationssektorn avtog under 2021. Permitteringarna blev färre och en utbredd försiktighet gällande rekryteringar och investeringar ersattes av en större framtidstro samt ökad anställningstakt. Antalet företag i sektorn växte med 6 procent under 2021 jämfört med år 2020 och uppgick i slutet av året till 12 900 stycken. Omsättningen i sektorn växte med omkring 13,3 procent jämfört med år 2020. Under de första två kvartalen 2021 visade däremot innovationssektorn på den lägsta debiteringsgraden sedan 2013, vilket var en tydlig effekt av att uppdrag sköts upp under pandemin. Industri- och </a:t>
            </a:r>
            <a:r>
              <a:rPr lang="sv-SE" sz="1200" dirty="0" err="1">
                <a:effectLst/>
              </a:rPr>
              <a:t>techkonsultföretagen</a:t>
            </a:r>
            <a:r>
              <a:rPr lang="sv-SE" sz="1200" dirty="0">
                <a:effectLst/>
              </a:rPr>
              <a:t> var den delsektor som stod för majoriteten av tillväxten utomlands under året, vilket skiljer sig från 2020 då arkitekterna och teknikkonsulterna stod för merparten av den utländska tillväxten.</a:t>
            </a:r>
            <a:br>
              <a:rPr lang="sv-SE" sz="1200" dirty="0">
                <a:effectLst/>
              </a:rPr>
            </a:br>
            <a:endParaRPr lang="sv-SE" sz="1200" dirty="0">
              <a:effectLst/>
            </a:endParaRPr>
          </a:p>
          <a:p>
            <a:r>
              <a:rPr lang="sv-SE" sz="1200" dirty="0">
                <a:effectLst/>
              </a:rPr>
              <a:t>De 300 största företagen i innovationssektorn hade 2021 en vinstmarginal på 7,7 procentenheter vilket är något bättre än 2020 års nivå på 7,6 procent . Omsättningen per anställd ökade för företagen på topp 300-listan under 2021 till 1,47 miljoner SEK vilket är en ökning med 8% från föregående år. Därtill steg resultatet per anställd från 101 000 SEK till 112 700 SEK, vilket är en ökning med 11,6 procent.</a:t>
            </a:r>
          </a:p>
          <a:p>
            <a:r>
              <a:rPr lang="sv-SE" sz="1200" dirty="0">
                <a:effectLst/>
              </a:rPr>
              <a:t>Vid tillfället då denna rapport publiceras i november 2022 pågår Rysslands krig mot Ukraina, vilket påverkar omvärldsläget genom en rubbad säkerhets- och energipolitik. Utvecklingen omfattas inte av denna rapport som baseras på siffror från år 2021, men det är värt att notera hur den framtidstro som byggdes upp under 2021 har ersatts av en försiktighet på både kund- och utförarsidan, med lägre förväntad lönsamhet samt färre uppdrag.</a:t>
            </a:r>
          </a:p>
          <a:p>
            <a:r>
              <a:rPr lang="sv-SE" sz="1200" dirty="0">
                <a:effectLst/>
              </a:rPr>
              <a:t>Ett stort underliggande investeringsbehov när det gäller infrastruktur, energiproduktion och distribution, digital utveckling och bostadsbyggande skapar dock goda förutsättningar för den långsiktiga utvecklingen i innovationssektorn.</a:t>
            </a:r>
          </a:p>
        </p:txBody>
      </p:sp>
      <p:pic>
        <p:nvPicPr>
          <p:cNvPr id="4" name="Bildobjekt 3">
            <a:extLst>
              <a:ext uri="{FF2B5EF4-FFF2-40B4-BE49-F238E27FC236}">
                <a16:creationId xmlns:a16="http://schemas.microsoft.com/office/drawing/2014/main" id="{3F500FBE-2554-677A-008C-CE4EF0FE3954}"/>
              </a:ext>
            </a:extLst>
          </p:cNvPr>
          <p:cNvPicPr>
            <a:picLocks noChangeAspect="1"/>
          </p:cNvPicPr>
          <p:nvPr/>
        </p:nvPicPr>
        <p:blipFill rotWithShape="1">
          <a:blip r:embed="rId2"/>
          <a:srcRect b="33921"/>
          <a:stretch/>
        </p:blipFill>
        <p:spPr>
          <a:xfrm>
            <a:off x="8961474" y="4293000"/>
            <a:ext cx="3230526" cy="2565000"/>
          </a:xfrm>
          <a:prstGeom prst="rect">
            <a:avLst/>
          </a:prstGeom>
        </p:spPr>
      </p:pic>
    </p:spTree>
    <p:extLst>
      <p:ext uri="{BB962C8B-B14F-4D97-AF65-F5344CB8AC3E}">
        <p14:creationId xmlns:p14="http://schemas.microsoft.com/office/powerpoint/2010/main" val="695363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7ECA122-0266-CE22-6D13-B69079A62E84}"/>
              </a:ext>
            </a:extLst>
          </p:cNvPr>
          <p:cNvPicPr>
            <a:picLocks noChangeAspect="1"/>
          </p:cNvPicPr>
          <p:nvPr/>
        </p:nvPicPr>
        <p:blipFill>
          <a:blip r:embed="rId2"/>
          <a:stretch>
            <a:fillRect/>
          </a:stretch>
        </p:blipFill>
        <p:spPr>
          <a:xfrm>
            <a:off x="2290619" y="801853"/>
            <a:ext cx="7586686" cy="4945324"/>
          </a:xfrm>
          <a:prstGeom prst="rect">
            <a:avLst/>
          </a:prstGeom>
        </p:spPr>
      </p:pic>
    </p:spTree>
    <p:extLst>
      <p:ext uri="{BB962C8B-B14F-4D97-AF65-F5344CB8AC3E}">
        <p14:creationId xmlns:p14="http://schemas.microsoft.com/office/powerpoint/2010/main" val="2463999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3C3BF34-BDE2-97F4-49C6-03A7ACB11F54}"/>
              </a:ext>
            </a:extLst>
          </p:cNvPr>
          <p:cNvPicPr>
            <a:picLocks noChangeAspect="1"/>
          </p:cNvPicPr>
          <p:nvPr/>
        </p:nvPicPr>
        <p:blipFill>
          <a:blip r:embed="rId2"/>
          <a:stretch>
            <a:fillRect/>
          </a:stretch>
        </p:blipFill>
        <p:spPr>
          <a:xfrm>
            <a:off x="2209800" y="725479"/>
            <a:ext cx="7691581" cy="4984754"/>
          </a:xfrm>
          <a:prstGeom prst="rect">
            <a:avLst/>
          </a:prstGeom>
        </p:spPr>
      </p:pic>
    </p:spTree>
    <p:extLst>
      <p:ext uri="{BB962C8B-B14F-4D97-AF65-F5344CB8AC3E}">
        <p14:creationId xmlns:p14="http://schemas.microsoft.com/office/powerpoint/2010/main" val="2732296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B63CAC6-BA9F-BC5F-4A08-4C161645FD3C}"/>
              </a:ext>
            </a:extLst>
          </p:cNvPr>
          <p:cNvPicPr>
            <a:picLocks noChangeAspect="1"/>
          </p:cNvPicPr>
          <p:nvPr/>
        </p:nvPicPr>
        <p:blipFill>
          <a:blip r:embed="rId2"/>
          <a:stretch>
            <a:fillRect/>
          </a:stretch>
        </p:blipFill>
        <p:spPr>
          <a:xfrm>
            <a:off x="2209800" y="725479"/>
            <a:ext cx="7772400" cy="5046762"/>
          </a:xfrm>
          <a:prstGeom prst="rect">
            <a:avLst/>
          </a:prstGeom>
        </p:spPr>
      </p:pic>
    </p:spTree>
    <p:extLst>
      <p:ext uri="{BB962C8B-B14F-4D97-AF65-F5344CB8AC3E}">
        <p14:creationId xmlns:p14="http://schemas.microsoft.com/office/powerpoint/2010/main" val="3289895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245C8B4-2006-611F-68EE-36EBB509C4B2}"/>
              </a:ext>
            </a:extLst>
          </p:cNvPr>
          <p:cNvPicPr>
            <a:picLocks noChangeAspect="1"/>
          </p:cNvPicPr>
          <p:nvPr/>
        </p:nvPicPr>
        <p:blipFill>
          <a:blip r:embed="rId2"/>
          <a:stretch>
            <a:fillRect/>
          </a:stretch>
        </p:blipFill>
        <p:spPr>
          <a:xfrm>
            <a:off x="2209800" y="725479"/>
            <a:ext cx="7772400" cy="5046762"/>
          </a:xfrm>
          <a:prstGeom prst="rect">
            <a:avLst/>
          </a:prstGeom>
        </p:spPr>
      </p:pic>
    </p:spTree>
    <p:extLst>
      <p:ext uri="{BB962C8B-B14F-4D97-AF65-F5344CB8AC3E}">
        <p14:creationId xmlns:p14="http://schemas.microsoft.com/office/powerpoint/2010/main" val="637068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E3035-5902-8227-293B-E4EE41A2BD38}"/>
              </a:ext>
            </a:extLst>
          </p:cNvPr>
          <p:cNvSpPr>
            <a:spLocks noGrp="1"/>
          </p:cNvSpPr>
          <p:nvPr>
            <p:ph type="title"/>
          </p:nvPr>
        </p:nvSpPr>
        <p:spPr/>
        <p:txBody>
          <a:bodyPr/>
          <a:lstStyle/>
          <a:p>
            <a:r>
              <a:rPr lang="sv-SE" dirty="0"/>
              <a:t>5. Kommande marknadsrapporter</a:t>
            </a:r>
          </a:p>
        </p:txBody>
      </p:sp>
      <p:sp>
        <p:nvSpPr>
          <p:cNvPr id="3" name="Platshållare för text 2">
            <a:extLst>
              <a:ext uri="{FF2B5EF4-FFF2-40B4-BE49-F238E27FC236}">
                <a16:creationId xmlns:a16="http://schemas.microsoft.com/office/drawing/2014/main" id="{B15F1FAC-848D-EFDE-0E1A-C239AAB7584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1883129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4F510B-906A-C6DF-0B2B-D273BF1DDA9E}"/>
              </a:ext>
            </a:extLst>
          </p:cNvPr>
          <p:cNvSpPr>
            <a:spLocks noGrp="1"/>
          </p:cNvSpPr>
          <p:nvPr>
            <p:ph type="title"/>
          </p:nvPr>
        </p:nvSpPr>
        <p:spPr>
          <a:xfrm>
            <a:off x="301487" y="512762"/>
            <a:ext cx="3932237" cy="1380849"/>
          </a:xfrm>
        </p:spPr>
        <p:txBody>
          <a:bodyPr anchor="t"/>
          <a:lstStyle/>
          <a:p>
            <a:r>
              <a:rPr lang="sv-SE" b="1" dirty="0">
                <a:effectLst/>
              </a:rPr>
              <a:t>Kommande marknadsrapporter</a:t>
            </a:r>
            <a:endParaRPr lang="sv-SE" dirty="0"/>
          </a:p>
        </p:txBody>
      </p:sp>
      <p:sp>
        <p:nvSpPr>
          <p:cNvPr id="14" name="Platshållare för text 2">
            <a:extLst>
              <a:ext uri="{FF2B5EF4-FFF2-40B4-BE49-F238E27FC236}">
                <a16:creationId xmlns:a16="http://schemas.microsoft.com/office/drawing/2014/main" id="{A08605EF-6428-408B-21C4-ABF95B588705}"/>
              </a:ext>
            </a:extLst>
          </p:cNvPr>
          <p:cNvSpPr txBox="1">
            <a:spLocks/>
          </p:cNvSpPr>
          <p:nvPr/>
        </p:nvSpPr>
        <p:spPr>
          <a:xfrm>
            <a:off x="300037" y="2566553"/>
            <a:ext cx="5795963" cy="3022589"/>
          </a:xfrm>
          <a:prstGeom prst="rect">
            <a:avLst/>
          </a:prstGeom>
        </p:spPr>
        <p:txBody>
          <a:bodyPr vert="horz" lIns="0" tIns="0" rIns="0" bIns="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Investeringssignalen</a:t>
            </a:r>
          </a:p>
          <a:p>
            <a:r>
              <a:rPr lang="sv-SE" sz="1200" dirty="0">
                <a:effectLst/>
              </a:rPr>
              <a:t>Under benämningen Investeringssignalen presenterar Innovationsföretagen sedan 1994 sina regelbundna marknadsundersökningar bland ett representativt urval av arkitektföretag och tekniska konsultföretag i medlemskretsen. Marknads-undersökningen genomförs två gånger per år och resultatet presenteras i Investeringssignalen.</a:t>
            </a:r>
          </a:p>
          <a:p>
            <a:r>
              <a:rPr lang="sv-SE" sz="1200" b="1" dirty="0"/>
              <a:t>EFCA Barometer</a:t>
            </a:r>
          </a:p>
          <a:p>
            <a:r>
              <a:rPr lang="sv-SE" sz="1200" dirty="0">
                <a:effectLst/>
              </a:rPr>
              <a:t>EFCA, den europeiska associationen för teknikkonsulter, publicerar två gånger per år, vår och höst, en överblick av teknikkonsultmarknaden runt om i Europa.</a:t>
            </a:r>
            <a:endParaRPr lang="sv-SE" sz="1200" dirty="0"/>
          </a:p>
          <a:p>
            <a:r>
              <a:rPr lang="sv-SE" sz="1200" b="1" dirty="0">
                <a:effectLst/>
                <a:latin typeface="+mj-lt"/>
              </a:rPr>
              <a:t>Almegas tjänsteindikator</a:t>
            </a:r>
          </a:p>
          <a:p>
            <a:r>
              <a:rPr lang="sv-SE" sz="1200" dirty="0">
                <a:effectLst/>
              </a:rPr>
              <a:t>Rapporterna, som publiceras fyra gånger per år, innehåller analyser och prognoser kring tjänstesektorns utveckling, vissa tjänstebranschers utveckling samt makroekonomiska analyser och prognoser.</a:t>
            </a:r>
          </a:p>
          <a:p>
            <a:endParaRPr lang="sv-SE" sz="1200" dirty="0">
              <a:effectLst/>
            </a:endParaRPr>
          </a:p>
        </p:txBody>
      </p:sp>
      <p:pic>
        <p:nvPicPr>
          <p:cNvPr id="4" name="Bildobjekt 3">
            <a:extLst>
              <a:ext uri="{FF2B5EF4-FFF2-40B4-BE49-F238E27FC236}">
                <a16:creationId xmlns:a16="http://schemas.microsoft.com/office/drawing/2014/main" id="{3F500FBE-2554-677A-008C-CE4EF0FE3954}"/>
              </a:ext>
            </a:extLst>
          </p:cNvPr>
          <p:cNvPicPr>
            <a:picLocks noChangeAspect="1"/>
          </p:cNvPicPr>
          <p:nvPr/>
        </p:nvPicPr>
        <p:blipFill rotWithShape="1">
          <a:blip r:embed="rId2"/>
          <a:srcRect b="33921"/>
          <a:stretch/>
        </p:blipFill>
        <p:spPr>
          <a:xfrm>
            <a:off x="8961474" y="4293000"/>
            <a:ext cx="3230526" cy="2565000"/>
          </a:xfrm>
          <a:prstGeom prst="rect">
            <a:avLst/>
          </a:prstGeom>
        </p:spPr>
      </p:pic>
    </p:spTree>
    <p:extLst>
      <p:ext uri="{BB962C8B-B14F-4D97-AF65-F5344CB8AC3E}">
        <p14:creationId xmlns:p14="http://schemas.microsoft.com/office/powerpoint/2010/main" val="3861619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515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4F510B-906A-C6DF-0B2B-D273BF1DDA9E}"/>
              </a:ext>
            </a:extLst>
          </p:cNvPr>
          <p:cNvSpPr>
            <a:spLocks noGrp="1"/>
          </p:cNvSpPr>
          <p:nvPr>
            <p:ph type="title"/>
          </p:nvPr>
        </p:nvSpPr>
        <p:spPr>
          <a:xfrm>
            <a:off x="301487" y="512762"/>
            <a:ext cx="3932237" cy="1380849"/>
          </a:xfrm>
        </p:spPr>
        <p:txBody>
          <a:bodyPr anchor="t"/>
          <a:lstStyle/>
          <a:p>
            <a:r>
              <a:rPr lang="sv-SE" b="1" dirty="0">
                <a:effectLst/>
              </a:rPr>
              <a:t>Förord</a:t>
            </a:r>
            <a:endParaRPr lang="sv-SE" dirty="0"/>
          </a:p>
        </p:txBody>
      </p:sp>
      <p:sp>
        <p:nvSpPr>
          <p:cNvPr id="14" name="Platshållare för text 2">
            <a:extLst>
              <a:ext uri="{FF2B5EF4-FFF2-40B4-BE49-F238E27FC236}">
                <a16:creationId xmlns:a16="http://schemas.microsoft.com/office/drawing/2014/main" id="{A08605EF-6428-408B-21C4-ABF95B588705}"/>
              </a:ext>
            </a:extLst>
          </p:cNvPr>
          <p:cNvSpPr txBox="1">
            <a:spLocks/>
          </p:cNvSpPr>
          <p:nvPr/>
        </p:nvSpPr>
        <p:spPr>
          <a:xfrm>
            <a:off x="300037" y="2566554"/>
            <a:ext cx="8877417" cy="2741646"/>
          </a:xfrm>
          <a:prstGeom prst="rect">
            <a:avLst/>
          </a:prstGeom>
        </p:spPr>
        <p:txBody>
          <a:bodyPr vert="horz" lIns="0" tIns="0" rIns="0" bIns="0" numCol="2" spcCol="18000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dirty="0">
                <a:effectLst/>
              </a:rPr>
              <a:t>2021 innebar en återhämtning i takt med att vaccinationstäckningen ökade i Sverige och pandemin sakteligen avtog. Innovationssektorn gick starkt framåt under 2021 - både sett till omsättning, förvärv och i antal företag. Trots fortsatt rubbade leveranskedjor och ekonomisk ovisshet lyckades våra medlemsföretag i nära samarbete med sina kunder  öka lönsamheten under de förändrade marknadsförhållandena. Nya och mer flexibla arbetssätt såsom distansarbete blev på riktigt en del av vardagen och arbetslivet under 2021 , trots att de flesta pandemirestriktionerna tagits bort. Uppdrag, som på grund av pandemin skjutits upp, började sakta men säkert </a:t>
            </a:r>
            <a:r>
              <a:rPr lang="sv-SE" sz="1200" dirty="0" err="1">
                <a:effectLst/>
              </a:rPr>
              <a:t>åteupptas</a:t>
            </a:r>
            <a:r>
              <a:rPr lang="sv-SE" sz="1200" dirty="0">
                <a:effectLst/>
              </a:rPr>
              <a:t> under året och nya medarbetare började samtidigt anställas. Innovationssektorns direkta bidrag till Sveriges BNP under 2021 uppgick till 1,4 procent. Inkluderas även det indirekta bidraget i form av investeringar, export och vidareförsäljning uppgår bidraget till 11,3 procent av BNP. </a:t>
            </a:r>
          </a:p>
          <a:p>
            <a:r>
              <a:rPr lang="sv-SE" sz="1200" dirty="0">
                <a:effectLst/>
              </a:rPr>
              <a:t>Denna betydande påverkan visar på Innovationssektorns avgörande betydelse för svensk konkurrenskraft, sysselsättning och välfärd. Det är av största vikt att skapa gynnsamma villkor för våra medlemsföretag, och i förlängningen sektorn, och prioritera insatser som gör att Sveriges tillväxt inte tappar fart. Svenska innovationsföretag har en stor roll att spela i att öka landets motståndskraft och omställning till ett mer hållbart samhälle.</a:t>
            </a:r>
          </a:p>
          <a:p>
            <a:br>
              <a:rPr lang="sv-SE" sz="1200" dirty="0">
                <a:effectLst/>
              </a:rPr>
            </a:br>
            <a:r>
              <a:rPr lang="sv-SE" sz="1200" b="1" dirty="0">
                <a:effectLst/>
              </a:rPr>
              <a:t>Anders Persson</a:t>
            </a:r>
            <a:endParaRPr lang="sv-SE" sz="1200" dirty="0">
              <a:effectLst/>
            </a:endParaRPr>
          </a:p>
          <a:p>
            <a:r>
              <a:rPr lang="sv-SE" sz="1200" dirty="0">
                <a:effectLst/>
              </a:rPr>
              <a:t>Tillförordnad förbundsdirektör</a:t>
            </a:r>
            <a:br>
              <a:rPr lang="sv-SE" sz="1200" dirty="0">
                <a:effectLst/>
              </a:rPr>
            </a:br>
            <a:r>
              <a:rPr lang="sv-SE" sz="1200" dirty="0">
                <a:effectLst/>
              </a:rPr>
              <a:t>Innovationsföretagen</a:t>
            </a:r>
          </a:p>
        </p:txBody>
      </p:sp>
      <p:pic>
        <p:nvPicPr>
          <p:cNvPr id="3" name="Bildobjekt 2">
            <a:extLst>
              <a:ext uri="{FF2B5EF4-FFF2-40B4-BE49-F238E27FC236}">
                <a16:creationId xmlns:a16="http://schemas.microsoft.com/office/drawing/2014/main" id="{74819B15-9BB1-91EE-EF11-C1D75F2A09FF}"/>
              </a:ext>
            </a:extLst>
          </p:cNvPr>
          <p:cNvPicPr>
            <a:picLocks noChangeAspect="1"/>
          </p:cNvPicPr>
          <p:nvPr/>
        </p:nvPicPr>
        <p:blipFill rotWithShape="1">
          <a:blip r:embed="rId2"/>
          <a:srcRect l="1847"/>
          <a:stretch/>
        </p:blipFill>
        <p:spPr>
          <a:xfrm>
            <a:off x="9616611" y="2565000"/>
            <a:ext cx="1957076" cy="2743200"/>
          </a:xfrm>
          <a:prstGeom prst="rect">
            <a:avLst/>
          </a:prstGeom>
        </p:spPr>
      </p:pic>
    </p:spTree>
    <p:extLst>
      <p:ext uri="{BB962C8B-B14F-4D97-AF65-F5344CB8AC3E}">
        <p14:creationId xmlns:p14="http://schemas.microsoft.com/office/powerpoint/2010/main" val="404370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4F510B-906A-C6DF-0B2B-D273BF1DDA9E}"/>
              </a:ext>
            </a:extLst>
          </p:cNvPr>
          <p:cNvSpPr>
            <a:spLocks noGrp="1"/>
          </p:cNvSpPr>
          <p:nvPr>
            <p:ph type="title"/>
          </p:nvPr>
        </p:nvSpPr>
        <p:spPr>
          <a:xfrm>
            <a:off x="301487" y="512762"/>
            <a:ext cx="8485674" cy="1380849"/>
          </a:xfrm>
        </p:spPr>
        <p:txBody>
          <a:bodyPr anchor="t"/>
          <a:lstStyle/>
          <a:p>
            <a:r>
              <a:rPr lang="sv-SE" b="1" dirty="0">
                <a:effectLst/>
              </a:rPr>
              <a:t>Om Branschrapporten och </a:t>
            </a:r>
            <a:br>
              <a:rPr lang="sv-SE" b="1" dirty="0">
                <a:effectLst/>
              </a:rPr>
            </a:br>
            <a:r>
              <a:rPr lang="sv-SE" b="1" dirty="0">
                <a:effectLst/>
              </a:rPr>
              <a:t>definition av sektorn</a:t>
            </a:r>
            <a:endParaRPr lang="sv-SE" dirty="0">
              <a:effectLst/>
            </a:endParaRPr>
          </a:p>
        </p:txBody>
      </p:sp>
      <p:sp>
        <p:nvSpPr>
          <p:cNvPr id="14" name="Platshållare för text 2">
            <a:extLst>
              <a:ext uri="{FF2B5EF4-FFF2-40B4-BE49-F238E27FC236}">
                <a16:creationId xmlns:a16="http://schemas.microsoft.com/office/drawing/2014/main" id="{A08605EF-6428-408B-21C4-ABF95B588705}"/>
              </a:ext>
            </a:extLst>
          </p:cNvPr>
          <p:cNvSpPr txBox="1">
            <a:spLocks/>
          </p:cNvSpPr>
          <p:nvPr/>
        </p:nvSpPr>
        <p:spPr>
          <a:xfrm>
            <a:off x="300037" y="2566553"/>
            <a:ext cx="11489885" cy="3220930"/>
          </a:xfrm>
          <a:prstGeom prst="rect">
            <a:avLst/>
          </a:prstGeom>
        </p:spPr>
        <p:txBody>
          <a:bodyPr vert="horz" lIns="0" tIns="0" rIns="0" bIns="0" numCol="2" spcCol="18000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dirty="0">
                <a:effectLst/>
              </a:rPr>
              <a:t>Branschrapport 2022 – Innovationsföretag i Sverige är en sammanställning av den svenska innovationssektorn (arkitekt-, teknikkonsult-, industri- och </a:t>
            </a:r>
            <a:r>
              <a:rPr lang="sv-SE" sz="1200" dirty="0" err="1">
                <a:effectLst/>
              </a:rPr>
              <a:t>techkonsultföretag</a:t>
            </a:r>
            <a:r>
              <a:rPr lang="sv-SE" sz="1200" dirty="0">
                <a:effectLst/>
              </a:rPr>
              <a:t> samt övriga företag). De övriga företagen består av TIC-företag (Test, Inspektion och Certifiering), forsknings- och utvecklingsföretag eller företag som verkar som underleverantörer till arkitekt- och ingenjörsföretagen. Rapporten presenterar en rankinglista över de största företagen inom delsektorerna, intressanta nyckeltal, nyheter kring strukturaffärer samt konjunkturtrender inom sektorn under det senaste året.</a:t>
            </a:r>
          </a:p>
          <a:p>
            <a:r>
              <a:rPr lang="sv-SE" sz="1200" dirty="0">
                <a:effectLst/>
              </a:rPr>
              <a:t>Rapporten utgår från uppdaterade siffror för respektive företag. Omkring två tredjedelar av företagen stänger sitt räkenskapsår kalenderbokslut i slutet av 2021. En fjärdedel har brutet räkenskapsår 2020/21 och för resterande företag redovisas siffror från senast tillgängliga bokslut. I vissa fall är det senast tillgängliga bokslutet från 2020.</a:t>
            </a:r>
            <a:endParaRPr lang="sv-SE" sz="1200" dirty="0"/>
          </a:p>
          <a:p>
            <a:r>
              <a:rPr lang="sv-SE" sz="1200" dirty="0">
                <a:effectLst/>
              </a:rPr>
              <a:t>Företagsinformationen i rapporten har samlats in via offentliga databaser som Alla Bolag samt från företagens årsredovisningar. Bolagsverket har precis som förra året haft förseningar i sin registrering av bokslut, vilket vid detta rapportsläpp lett till att det saknas bokslut för en del företag. I de fall där bokslut från Bolagsverket saknas har vi använt den senaste tillgängliga informationen som funnits att tillgå. Bevakningen omfattar 12 901 företag och nyckeltalen är beräknade utifrån årsredovisningarna från de 300 största koncernerna där det finns kompletta uppgifter att använda sig av. De kan därmed skilja sig marginellt från hela sektorns noteringar.</a:t>
            </a:r>
          </a:p>
          <a:p>
            <a:endParaRPr lang="sv-SE" sz="1200" dirty="0">
              <a:effectLst/>
            </a:endParaRPr>
          </a:p>
          <a:p>
            <a:r>
              <a:rPr lang="sv-SE" sz="1200" b="1" dirty="0">
                <a:effectLst/>
              </a:rPr>
              <a:t>Branschdefinition</a:t>
            </a:r>
            <a:r>
              <a:rPr lang="sv-SE" sz="1200" dirty="0">
                <a:effectLst/>
              </a:rPr>
              <a:t> </a:t>
            </a:r>
          </a:p>
          <a:p>
            <a:r>
              <a:rPr lang="sv-SE" sz="1200" dirty="0">
                <a:effectLst/>
              </a:rPr>
              <a:t>I rapporten definieras branschen som Innovationssektorn. ”Innovationssektorn” består i detta sammanhang av arkitekt-, teknikkonsult-, industri- och </a:t>
            </a:r>
            <a:r>
              <a:rPr lang="sv-SE" sz="1200" dirty="0" err="1">
                <a:effectLst/>
              </a:rPr>
              <a:t>techkonsultföretag</a:t>
            </a:r>
            <a:r>
              <a:rPr lang="sv-SE" sz="1200" dirty="0">
                <a:effectLst/>
              </a:rPr>
              <a:t> samt TIC-företag (Test, Inspektion och Certifiering).</a:t>
            </a:r>
          </a:p>
          <a:p>
            <a:br>
              <a:rPr lang="sv-SE" sz="1200" dirty="0">
                <a:effectLst/>
              </a:rPr>
            </a:br>
            <a:r>
              <a:rPr lang="sv-SE" sz="1200" dirty="0">
                <a:effectLst/>
              </a:rPr>
              <a:t>Analys och datainsamling har genomförts av </a:t>
            </a:r>
            <a:r>
              <a:rPr lang="sv-SE" sz="1200" dirty="0" err="1">
                <a:effectLst/>
              </a:rPr>
              <a:t>Priority</a:t>
            </a:r>
            <a:r>
              <a:rPr lang="sv-SE" sz="1200" dirty="0">
                <a:effectLst/>
              </a:rPr>
              <a:t> Group.</a:t>
            </a:r>
          </a:p>
        </p:txBody>
      </p:sp>
    </p:spTree>
    <p:extLst>
      <p:ext uri="{BB962C8B-B14F-4D97-AF65-F5344CB8AC3E}">
        <p14:creationId xmlns:p14="http://schemas.microsoft.com/office/powerpoint/2010/main" val="3144252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E3035-5902-8227-293B-E4EE41A2BD38}"/>
              </a:ext>
            </a:extLst>
          </p:cNvPr>
          <p:cNvSpPr>
            <a:spLocks noGrp="1"/>
          </p:cNvSpPr>
          <p:nvPr>
            <p:ph type="title"/>
          </p:nvPr>
        </p:nvSpPr>
        <p:spPr/>
        <p:txBody>
          <a:bodyPr/>
          <a:lstStyle/>
          <a:p>
            <a:r>
              <a:rPr lang="sv-SE" dirty="0"/>
              <a:t>1. Sektorns utveckling</a:t>
            </a:r>
          </a:p>
        </p:txBody>
      </p:sp>
      <p:sp>
        <p:nvSpPr>
          <p:cNvPr id="3" name="Platshållare för text 2">
            <a:extLst>
              <a:ext uri="{FF2B5EF4-FFF2-40B4-BE49-F238E27FC236}">
                <a16:creationId xmlns:a16="http://schemas.microsoft.com/office/drawing/2014/main" id="{B15F1FAC-848D-EFDE-0E1A-C239AAB7584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134335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6734933"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Innovationssektorn har växt med 6 procent sedan 2020 och består av 12 900 företag</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8" y="1610277"/>
            <a:ext cx="4115845"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Antal företag i branschen</a:t>
            </a:r>
            <a:endParaRPr lang="sv-SE" sz="1200" dirty="0">
              <a:effectLst/>
            </a:endParaRPr>
          </a:p>
          <a:p>
            <a:r>
              <a:rPr lang="sv-SE" sz="1200" dirty="0">
                <a:effectLst/>
              </a:rPr>
              <a:t>Innovationssektorn är en dynamisk sektor som har vuxit under de senaste åren sett till både antal företag, omsättning och anställda. Antalet företag som tillhör sektorn ökade från 12 168 år 2020 till 12 900 år 2021. Det innebär en tillväxt på 6 procent. Tillväxten kan förklaras dels av nyregistrerade företag, dvs den naturliga tillväxten. En annan förklaring är att definitionen av vilka bolag som tillhör sektorn ständigt utökas och förnyas. Innovationssektorn är som sagt dynamisk, inte minst inom delbranscherna industri- och </a:t>
            </a:r>
            <a:r>
              <a:rPr lang="sv-SE" sz="1200" dirty="0" err="1">
                <a:effectLst/>
              </a:rPr>
              <a:t>techkonsultföretagen</a:t>
            </a:r>
            <a:r>
              <a:rPr lang="sv-SE" sz="1200" dirty="0">
                <a:effectLst/>
              </a:rPr>
              <a:t>. Gränsen mellan bland annat digitalisering, </a:t>
            </a:r>
            <a:r>
              <a:rPr lang="sv-SE" sz="1200" dirty="0" err="1">
                <a:effectLst/>
              </a:rPr>
              <a:t>produktifiering</a:t>
            </a:r>
            <a:r>
              <a:rPr lang="sv-SE" sz="1200" dirty="0">
                <a:effectLst/>
              </a:rPr>
              <a:t> och processutveckling är ofta svår att dra. </a:t>
            </a:r>
          </a:p>
          <a:p>
            <a:r>
              <a:rPr lang="sv-SE" sz="1200" dirty="0">
                <a:effectLst/>
              </a:rPr>
              <a:t>Stora koncerner växer och förvärvar främst företag med ca 21 – 50 anställda. Dock ser vi en kraftig ökning av företag med upp till 20 anställda. För året 2021 var det till exempel rekordmånga nyregistrerade arkitektföretag, hela 425. Sett till hela innovationssektorn är fortfarande den övervägande delen av företagen små då hela 80 procent av företagen har mellan 0–2 anställda. 0,5 procent definieras som stora, dvs fler än 100 anställda, och endast 11 företag i innovationssektorn har över 1 000 anställda. </a:t>
            </a:r>
          </a:p>
        </p:txBody>
      </p:sp>
      <p:pic>
        <p:nvPicPr>
          <p:cNvPr id="9" name="Bildobjekt 8">
            <a:extLst>
              <a:ext uri="{FF2B5EF4-FFF2-40B4-BE49-F238E27FC236}">
                <a16:creationId xmlns:a16="http://schemas.microsoft.com/office/drawing/2014/main" id="{D606D1D8-8500-98B8-1195-CBDF4852555A}"/>
              </a:ext>
            </a:extLst>
          </p:cNvPr>
          <p:cNvPicPr>
            <a:picLocks noChangeAspect="1"/>
          </p:cNvPicPr>
          <p:nvPr/>
        </p:nvPicPr>
        <p:blipFill>
          <a:blip r:embed="rId2"/>
          <a:stretch>
            <a:fillRect/>
          </a:stretch>
        </p:blipFill>
        <p:spPr>
          <a:xfrm>
            <a:off x="4713444" y="1565673"/>
            <a:ext cx="7177069" cy="3348536"/>
          </a:xfrm>
          <a:prstGeom prst="rect">
            <a:avLst/>
          </a:prstGeom>
        </p:spPr>
      </p:pic>
    </p:spTree>
    <p:extLst>
      <p:ext uri="{BB962C8B-B14F-4D97-AF65-F5344CB8AC3E}">
        <p14:creationId xmlns:p14="http://schemas.microsoft.com/office/powerpoint/2010/main" val="3739400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177069"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Innovationssektorns totala omsättning i Sverige 2021 uppgick till 119,9 miljarder SEK</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8" y="1610277"/>
            <a:ext cx="4115845"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Omsättning i Sverige</a:t>
            </a:r>
            <a:endParaRPr lang="sv-SE" sz="1200" dirty="0">
              <a:effectLst/>
            </a:endParaRPr>
          </a:p>
          <a:p>
            <a:r>
              <a:rPr lang="sv-SE" sz="1200" dirty="0">
                <a:effectLst/>
              </a:rPr>
              <a:t>Under året 2021 omsatte de 12 900 företagen i innovationssektorn 119,9 miljarder SEK i Sverige. Detta är en ökning på 17,2 procent jämfört med 2020 då motsvarande siffra låg på 102,3 miljarder SEK. Att ökningen är så pass hög har två anledningar. Den första är att en rad företag både startats under året och breddat sin verksamhet. Dessa har nu lagts till i den svenska innovationssektorn, vilket gör att tillväxten kan se större ut än den faktiskt är. För året tillkom 998 företag samtidigt som 266 inte längre är aktiva vilket innebär en nettoökning på 732 företag. Tillsammans har de nytillkomna företagen en omsättning på 3 989 miljoner SEK och det förklarar 3,5 procent av sektorns tillväxt. Resten av omsättningstillväxten är den naturliga eller verkliga tillväxten och den var 13,3 procent från 2020 till 2021. Sett över en tioårsperiod (2011–2021) har omsättningen ökat med 8,5 procent årligen.</a:t>
            </a:r>
          </a:p>
          <a:p>
            <a:r>
              <a:rPr lang="sv-SE" sz="1200" dirty="0">
                <a:effectLst/>
              </a:rPr>
              <a:t>Alla delbranscherna har ökat sin omsättning under 2021 förutom TIC-företagen som ligger kvar på samma nivå. Teknikkonsultföretagen har haft starkast tillväxt under året. </a:t>
            </a:r>
          </a:p>
        </p:txBody>
      </p:sp>
      <p:pic>
        <p:nvPicPr>
          <p:cNvPr id="3" name="Bildobjekt 2">
            <a:extLst>
              <a:ext uri="{FF2B5EF4-FFF2-40B4-BE49-F238E27FC236}">
                <a16:creationId xmlns:a16="http://schemas.microsoft.com/office/drawing/2014/main" id="{459B98B4-9C0D-51EA-64B9-75C86CC5C4A7}"/>
              </a:ext>
            </a:extLst>
          </p:cNvPr>
          <p:cNvPicPr>
            <a:picLocks noChangeAspect="1"/>
          </p:cNvPicPr>
          <p:nvPr/>
        </p:nvPicPr>
        <p:blipFill>
          <a:blip r:embed="rId2"/>
          <a:stretch>
            <a:fillRect/>
          </a:stretch>
        </p:blipFill>
        <p:spPr>
          <a:xfrm>
            <a:off x="5006689" y="1565673"/>
            <a:ext cx="6883824" cy="4700566"/>
          </a:xfrm>
          <a:prstGeom prst="rect">
            <a:avLst/>
          </a:prstGeom>
        </p:spPr>
      </p:pic>
    </p:spTree>
    <p:extLst>
      <p:ext uri="{BB962C8B-B14F-4D97-AF65-F5344CB8AC3E}">
        <p14:creationId xmlns:p14="http://schemas.microsoft.com/office/powerpoint/2010/main" val="20211136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OGO" val="Almega_Normal"/>
</p:tagLst>
</file>

<file path=ppt/tags/tag2.xml><?xml version="1.0" encoding="utf-8"?>
<p:tagLst xmlns:a="http://schemas.openxmlformats.org/drawingml/2006/main" xmlns:r="http://schemas.openxmlformats.org/officeDocument/2006/relationships" xmlns:p="http://schemas.openxmlformats.org/presentationml/2006/main">
  <p:tag name="LOGO" val="Almega_EndLogo"/>
</p:tagLst>
</file>

<file path=ppt/theme/theme1.xml><?xml version="1.0" encoding="utf-8"?>
<a:theme xmlns:a="http://schemas.openxmlformats.org/drawingml/2006/main" name="Almega">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örbund.potx" id="{F54D58D8-045D-4243-B641-6DBEE3E0E5C6}" vid="{A1FCF02A-F1F1-4F5D-AF96-8D37C54DD44A}"/>
    </a:ext>
  </a:extLst>
</a:theme>
</file>

<file path=ppt/theme/theme2.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61B5BABC2062046A3A6C7BA83E1064C" ma:contentTypeVersion="10" ma:contentTypeDescription="Skapa ett nytt dokument." ma:contentTypeScope="" ma:versionID="558cb83ec7cdb221a774d0b7d86f73e5">
  <xsd:schema xmlns:xsd="http://www.w3.org/2001/XMLSchema" xmlns:xs="http://www.w3.org/2001/XMLSchema" xmlns:p="http://schemas.microsoft.com/office/2006/metadata/properties" xmlns:ns3="17798c2e-8ec6-411a-92bf-42cada8c5360" targetNamespace="http://schemas.microsoft.com/office/2006/metadata/properties" ma:root="true" ma:fieldsID="0ebfa375b3427caae85372d13753e19e" ns3:_="">
    <xsd:import namespace="17798c2e-8ec6-411a-92bf-42cada8c536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798c2e-8ec6-411a-92bf-42cada8c53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DCA370-3D7E-423A-A625-328FC6152E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798c2e-8ec6-411a-92bf-42cada8c53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3.xml><?xml version="1.0" encoding="utf-8"?>
<ds:datastoreItem xmlns:ds="http://schemas.openxmlformats.org/officeDocument/2006/customXml" ds:itemID="{D4ABDA6A-1F6C-4B42-8544-08E5AE6AC91F}">
  <ds:schemaRefs>
    <ds:schemaRef ds:uri="http://purl.org/dc/elements/1.1/"/>
    <ds:schemaRef ds:uri="http://schemas.microsoft.com/office/infopath/2007/PartnerControls"/>
    <ds:schemaRef ds:uri="http://schemas.microsoft.com/office/2006/documentManagement/types"/>
    <ds:schemaRef ds:uri="http://purl.org/dc/terms/"/>
    <ds:schemaRef ds:uri="http://www.w3.org/XML/1998/namespace"/>
    <ds:schemaRef ds:uri="http://schemas.openxmlformats.org/package/2006/metadata/core-properties"/>
    <ds:schemaRef ds:uri="17798c2e-8ec6-411a-92bf-42cada8c5360"/>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Förbund</Template>
  <TotalTime>1513</TotalTime>
  <Words>4143</Words>
  <Application>Microsoft Macintosh PowerPoint</Application>
  <PresentationFormat>Bredbild</PresentationFormat>
  <Paragraphs>108</Paragraphs>
  <Slides>46</Slides>
  <Notes>0</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46</vt:i4>
      </vt:variant>
    </vt:vector>
  </HeadingPairs>
  <TitlesOfParts>
    <vt:vector size="49" baseType="lpstr">
      <vt:lpstr>Almega Sans</vt:lpstr>
      <vt:lpstr>Arial</vt:lpstr>
      <vt:lpstr>Almega</vt:lpstr>
      <vt:lpstr>Branschrapporten</vt:lpstr>
      <vt:lpstr>Omsättningen i sektorn växte med omkring 13,3 procent jämfört med år 2020</vt:lpstr>
      <vt:lpstr>PowerPoint-presentation</vt:lpstr>
      <vt:lpstr>Sammanfattning</vt:lpstr>
      <vt:lpstr>Förord</vt:lpstr>
      <vt:lpstr>Om Branschrapporten och  definition av sektorn</vt:lpstr>
      <vt:lpstr>1. Sektorns utveckling</vt:lpstr>
      <vt:lpstr>PowerPoint-presentation</vt:lpstr>
      <vt:lpstr>PowerPoint-presentation</vt:lpstr>
      <vt:lpstr>PowerPoint-presentation</vt:lpstr>
      <vt:lpstr>PowerPoint-presentation</vt:lpstr>
      <vt:lpstr>PowerPoint-presentation</vt:lpstr>
      <vt:lpstr>PowerPoint-presentation</vt:lpstr>
      <vt:lpstr>2. Ekonomisk utveckling</vt:lpstr>
      <vt:lpstr>PowerPoint-presentation</vt:lpstr>
      <vt:lpstr>PowerPoint-presentation</vt:lpstr>
      <vt:lpstr>PowerPoint-presentation</vt:lpstr>
      <vt:lpstr>3. Övriga nyckeltal</vt:lpstr>
      <vt:lpstr>PowerPoint-presentation</vt:lpstr>
      <vt:lpstr>PowerPoint-presentation</vt:lpstr>
      <vt:lpstr>PowerPoint-presentation</vt:lpstr>
      <vt:lpstr>PowerPoint-presentation</vt:lpstr>
      <vt:lpstr>PowerPoint-presentation</vt:lpstr>
      <vt:lpstr>PowerPoint-presentation</vt:lpstr>
      <vt:lpstr>4. Rankinglistor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5. Kommande marknadsrapporter</vt:lpstr>
      <vt:lpstr>Kommande marknadsrapporter</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Dold sida, visas inte vid utskrift</dc:title>
  <dc:creator>Linnea Kvist</dc:creator>
  <cp:lastModifiedBy>Mathilda Helenasdotter</cp:lastModifiedBy>
  <cp:revision>34</cp:revision>
  <dcterms:created xsi:type="dcterms:W3CDTF">2021-06-11T09:15:41Z</dcterms:created>
  <dcterms:modified xsi:type="dcterms:W3CDTF">2023-03-08T08:30:28Z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0x010100261B5BABC2062046A3A6C7BA83E1064C</vt:lpwstr>
  </property>
</Properties>
</file>