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1.xml" ContentType="application/vnd.ms-office.chartex+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Ex2.xml" ContentType="application/vnd.ms-office.chartex+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Ex3.xml" ContentType="application/vnd.ms-office.chartex+xml"/>
  <Override PartName="/ppt/charts/style18.xml" ContentType="application/vnd.ms-office.chartstyle+xml"/>
  <Override PartName="/ppt/charts/colors18.xml" ContentType="application/vnd.ms-office.chartcolorstyle+xml"/>
  <Override PartName="/ppt/charts/chart16.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7.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8.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19.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0.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1.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2.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3.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4.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5.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6.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7.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xml" ContentType="application/vnd.openxmlformats-officedocument.presentationml.notesSlide+xml"/>
  <Override PartName="/ppt/charts/chart28.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29.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0.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1.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2.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3.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1.xml" ContentType="application/vnd.openxmlformats-officedocument.drawingml.chartshapes+xml"/>
  <Override PartName="/ppt/charts/chart34.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5.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6.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37.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38.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39.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0.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1.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2.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3.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4.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5.xml" ContentType="application/vnd.openxmlformats-officedocument.drawingml.chart+xml"/>
  <Override PartName="/ppt/charts/style48.xml" ContentType="application/vnd.ms-office.chartstyle+xml"/>
  <Override PartName="/ppt/charts/colors48.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5" r:id="rId5"/>
  </p:sldMasterIdLst>
  <p:notesMasterIdLst>
    <p:notesMasterId r:id="rId53"/>
  </p:notesMasterIdLst>
  <p:handoutMasterIdLst>
    <p:handoutMasterId r:id="rId54"/>
  </p:handoutMasterIdLst>
  <p:sldIdLst>
    <p:sldId id="259" r:id="rId6"/>
    <p:sldId id="307" r:id="rId7"/>
    <p:sldId id="405" r:id="rId8"/>
    <p:sldId id="399" r:id="rId9"/>
    <p:sldId id="324" r:id="rId10"/>
    <p:sldId id="361" r:id="rId11"/>
    <p:sldId id="362" r:id="rId12"/>
    <p:sldId id="364" r:id="rId13"/>
    <p:sldId id="365" r:id="rId14"/>
    <p:sldId id="366" r:id="rId15"/>
    <p:sldId id="404" r:id="rId16"/>
    <p:sldId id="363" r:id="rId17"/>
    <p:sldId id="367" r:id="rId18"/>
    <p:sldId id="368" r:id="rId19"/>
    <p:sldId id="322" r:id="rId20"/>
    <p:sldId id="395" r:id="rId21"/>
    <p:sldId id="370" r:id="rId22"/>
    <p:sldId id="371" r:id="rId23"/>
    <p:sldId id="372" r:id="rId24"/>
    <p:sldId id="373" r:id="rId25"/>
    <p:sldId id="325" r:id="rId26"/>
    <p:sldId id="377" r:id="rId27"/>
    <p:sldId id="375" r:id="rId28"/>
    <p:sldId id="378" r:id="rId29"/>
    <p:sldId id="379" r:id="rId30"/>
    <p:sldId id="380" r:id="rId31"/>
    <p:sldId id="381" r:id="rId32"/>
    <p:sldId id="383" r:id="rId33"/>
    <p:sldId id="334" r:id="rId34"/>
    <p:sldId id="384" r:id="rId35"/>
    <p:sldId id="382" r:id="rId36"/>
    <p:sldId id="385" r:id="rId37"/>
    <p:sldId id="386" r:id="rId38"/>
    <p:sldId id="406" r:id="rId39"/>
    <p:sldId id="387" r:id="rId40"/>
    <p:sldId id="388" r:id="rId41"/>
    <p:sldId id="389" r:id="rId42"/>
    <p:sldId id="390" r:id="rId43"/>
    <p:sldId id="391" r:id="rId44"/>
    <p:sldId id="392" r:id="rId45"/>
    <p:sldId id="393" r:id="rId46"/>
    <p:sldId id="394" r:id="rId47"/>
    <p:sldId id="357" r:id="rId48"/>
    <p:sldId id="400" r:id="rId49"/>
    <p:sldId id="335" r:id="rId50"/>
    <p:sldId id="398" r:id="rId51"/>
    <p:sldId id="336" r:id="rId5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307"/>
            <p14:sldId id="405"/>
            <p14:sldId id="399"/>
            <p14:sldId id="324"/>
            <p14:sldId id="361"/>
            <p14:sldId id="362"/>
            <p14:sldId id="364"/>
            <p14:sldId id="365"/>
            <p14:sldId id="366"/>
            <p14:sldId id="404"/>
            <p14:sldId id="363"/>
            <p14:sldId id="367"/>
            <p14:sldId id="368"/>
            <p14:sldId id="322"/>
            <p14:sldId id="395"/>
            <p14:sldId id="370"/>
            <p14:sldId id="371"/>
            <p14:sldId id="372"/>
            <p14:sldId id="373"/>
            <p14:sldId id="325"/>
            <p14:sldId id="377"/>
            <p14:sldId id="375"/>
            <p14:sldId id="378"/>
            <p14:sldId id="379"/>
            <p14:sldId id="380"/>
            <p14:sldId id="381"/>
            <p14:sldId id="383"/>
            <p14:sldId id="334"/>
            <p14:sldId id="384"/>
            <p14:sldId id="382"/>
            <p14:sldId id="385"/>
            <p14:sldId id="386"/>
            <p14:sldId id="406"/>
            <p14:sldId id="387"/>
            <p14:sldId id="388"/>
            <p14:sldId id="389"/>
            <p14:sldId id="390"/>
            <p14:sldId id="391"/>
            <p14:sldId id="392"/>
            <p14:sldId id="393"/>
            <p14:sldId id="394"/>
            <p14:sldId id="357"/>
            <p14:sldId id="400"/>
            <p14:sldId id="335"/>
            <p14:sldId id="398"/>
            <p14:sldId id="336"/>
          </p14:sldIdLst>
        </p14:section>
      </p14:sectionLst>
    </p:ext>
    <p:ext uri="{EFAFB233-063F-42B5-8137-9DF3F51BA10A}">
      <p15:sldGuideLst xmlns:p15="http://schemas.microsoft.com/office/powerpoint/2012/main">
        <p15:guide id="1" pos="4339" userDrawn="1">
          <p15:clr>
            <a:srgbClr val="A4A3A4"/>
          </p15:clr>
        </p15:guide>
        <p15:guide id="2" orient="horz" pos="37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CB41E-B479-C2B9-F25E-19E0119EEA47}" name="Linnea Kvist" initials="LK" userId="S::linnea.kvist@innovationsforetagen.se::aa531848-5ed4-43e6-a83c-ef8b031ba534" providerId="AD"/>
  <p188:author id="{31845B75-F687-B0F1-2674-189F22BC061B}" name="Joakim Bourelius" initials="JB" userId="S::joakim.bourelius@innovationsforetagen.se::f1321234-f2df-4244-becf-ba4d485e88ea" providerId="AD"/>
  <p188:author id="{B4497184-9A11-88E4-101B-C7795BE4126D}" name="Helena Arvidsson" initials="HA" userId="S::helena.arvidsson@innovationsforetagen.se::e692c4fa-a3a5-4174-91d9-51033029b14a" providerId="AD"/>
  <p188:author id="{5E84FA95-5F78-D2E0-7649-5DE0351768CF}" name="Anders Persson" initials="AP" userId="S::anders.persson@innovationsforetagen.se::8250e842-65a5-4eb1-90f9-d2a34aa674dd" providerId="AD"/>
  <p188:author id="{8CB2A7A7-1667-99A6-D0E1-ACB816406CFD}" name="Nikola Zdravkovic" initials="NZ" userId="S::nikola.zdravkovic@prioritygroup.se::83a5a883-94d4-4bd1-8abe-9986fa6e4f39" providerId="AD"/>
  <p188:author id="{C1517FCC-4751-70F1-0D94-ADB65DB549C6}" name="Elin Lydahl" initials="EL" userId="S::elin.lydahl@innovationsforetagen.se::a2d426c0-0acf-4a0b-8fcb-1e49d5e66885" providerId="AD"/>
  <p188:author id="{D6F472D1-DA10-AED3-550E-0C2549BA65AA}" name="Simon Åstrand" initials="SÅ" userId="S::simon.astrand@prioritygroup.se::b888f063-bf59-4052-ba78-8beb9afd8765" providerId="AD"/>
  <p188:author id="{184243DA-DAED-DD85-E9A5-F0EC0ADFF343}" name="Gustav Wiigh" initials="GW" userId="S::gustav.wiigh@prioritygroup.se::ea837026-981d-4676-a57a-c2b3d2d787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nea Kvist" initials="LK" lastIdx="19" clrIdx="0">
    <p:extLst>
      <p:ext uri="{19B8F6BF-5375-455C-9EA6-DF929625EA0E}">
        <p15:presenceInfo xmlns:p15="http://schemas.microsoft.com/office/powerpoint/2012/main" userId="S::linnea.kvist@innovationsforetagen.se::aa531848-5ed4-43e6-a83c-ef8b031ba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5CF"/>
    <a:srgbClr val="DADADA"/>
    <a:srgbClr val="88AAA0"/>
    <a:srgbClr val="1D656E"/>
    <a:srgbClr val="193C28"/>
    <a:srgbClr val="1D666E"/>
    <a:srgbClr val="35A5B4"/>
    <a:srgbClr val="E7E8E4"/>
    <a:srgbClr val="1C656E"/>
    <a:srgbClr val="4559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558FA0-386F-4EC3-8EC3-51D63206DB23}" v="4" dt="2023-05-24T09:15:20.204"/>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p:restoredTop sz="94694"/>
  </p:normalViewPr>
  <p:slideViewPr>
    <p:cSldViewPr snapToGrid="0">
      <p:cViewPr varScale="1">
        <p:scale>
          <a:sx n="73" d="100"/>
          <a:sy n="73" d="100"/>
        </p:scale>
        <p:origin x="480" y="56"/>
      </p:cViewPr>
      <p:guideLst>
        <p:guide pos="4339"/>
        <p:guide orient="horz" pos="374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nea Kvist" userId="aa531848-5ed4-43e6-a83c-ef8b031ba534" providerId="ADAL" clId="{88A9786A-67D7-44D6-8CCB-A836E9B8A497}"/>
    <pc:docChg chg="modSld">
      <pc:chgData name="Linnea Kvist" userId="aa531848-5ed4-43e6-a83c-ef8b031ba534" providerId="ADAL" clId="{88A9786A-67D7-44D6-8CCB-A836E9B8A497}" dt="2023-05-11T08:31:39.886" v="29"/>
      <pc:docMkLst>
        <pc:docMk/>
      </pc:docMkLst>
      <pc:sldChg chg="delCm">
        <pc:chgData name="Linnea Kvist" userId="aa531848-5ed4-43e6-a83c-ef8b031ba534" providerId="ADAL" clId="{88A9786A-67D7-44D6-8CCB-A836E9B8A497}" dt="2023-05-11T08:26:46.651" v="0"/>
        <pc:sldMkLst>
          <pc:docMk/>
          <pc:sldMk cId="79333313" sldId="368"/>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6:46.651" v="0"/>
              <pc2:cmMkLst xmlns:pc2="http://schemas.microsoft.com/office/powerpoint/2019/9/main/command">
                <pc:docMk/>
                <pc:sldMk cId="79333313" sldId="368"/>
                <pc2:cmMk id="{C97BB82D-79E9-41B0-9D38-147F5B027B1E}"/>
              </pc2:cmMkLst>
            </pc226:cmChg>
          </p:ext>
        </pc:extLst>
      </pc:sldChg>
      <pc:sldChg chg="delCm">
        <pc:chgData name="Linnea Kvist" userId="aa531848-5ed4-43e6-a83c-ef8b031ba534" providerId="ADAL" clId="{88A9786A-67D7-44D6-8CCB-A836E9B8A497}" dt="2023-05-11T08:26:58.628" v="1"/>
        <pc:sldMkLst>
          <pc:docMk/>
          <pc:sldMk cId="860457592" sldId="371"/>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6:58.628" v="1"/>
              <pc2:cmMkLst xmlns:pc2="http://schemas.microsoft.com/office/powerpoint/2019/9/main/command">
                <pc:docMk/>
                <pc:sldMk cId="860457592" sldId="371"/>
                <pc2:cmMk id="{D8C67E0C-E2B2-40BF-B643-80707F3EEE0F}"/>
              </pc2:cmMkLst>
            </pc226:cmChg>
          </p:ext>
        </pc:extLst>
      </pc:sldChg>
      <pc:sldChg chg="delCm">
        <pc:chgData name="Linnea Kvist" userId="aa531848-5ed4-43e6-a83c-ef8b031ba534" providerId="ADAL" clId="{88A9786A-67D7-44D6-8CCB-A836E9B8A497}" dt="2023-05-11T08:27:34.536" v="4"/>
        <pc:sldMkLst>
          <pc:docMk/>
          <pc:sldMk cId="521163328" sldId="372"/>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7:34.536" v="4"/>
              <pc2:cmMkLst xmlns:pc2="http://schemas.microsoft.com/office/powerpoint/2019/9/main/command">
                <pc:docMk/>
                <pc:sldMk cId="521163328" sldId="372"/>
                <pc2:cmMk id="{33121AA1-F5FF-4054-91D7-6758FEB2E1F9}"/>
              </pc2:cmMkLst>
            </pc226:cmChg>
            <pc226:cmChg xmlns:pc226="http://schemas.microsoft.com/office/powerpoint/2022/06/main/command" chg="del">
              <pc226:chgData name="Linnea Kvist" userId="aa531848-5ed4-43e6-a83c-ef8b031ba534" providerId="ADAL" clId="{88A9786A-67D7-44D6-8CCB-A836E9B8A497}" dt="2023-05-11T08:27:15.331" v="2"/>
              <pc2:cmMkLst xmlns:pc2="http://schemas.microsoft.com/office/powerpoint/2019/9/main/command">
                <pc:docMk/>
                <pc:sldMk cId="521163328" sldId="372"/>
                <pc2:cmMk id="{166D51D7-4824-4B41-93AF-733EC9306E63}"/>
              </pc2:cmMkLst>
            </pc226:cmChg>
            <pc226:cmChg xmlns:pc226="http://schemas.microsoft.com/office/powerpoint/2022/06/main/command" chg="del">
              <pc226:chgData name="Linnea Kvist" userId="aa531848-5ed4-43e6-a83c-ef8b031ba534" providerId="ADAL" clId="{88A9786A-67D7-44D6-8CCB-A836E9B8A497}" dt="2023-05-11T08:27:29.445" v="3"/>
              <pc2:cmMkLst xmlns:pc2="http://schemas.microsoft.com/office/powerpoint/2019/9/main/command">
                <pc:docMk/>
                <pc:sldMk cId="521163328" sldId="372"/>
                <pc2:cmMk id="{9E236BE3-AFCA-49EA-96A4-09DC74B6A520}"/>
              </pc2:cmMkLst>
            </pc226:cmChg>
          </p:ext>
        </pc:extLst>
      </pc:sldChg>
      <pc:sldChg chg="modSp mod delCm">
        <pc:chgData name="Linnea Kvist" userId="aa531848-5ed4-43e6-a83c-ef8b031ba534" providerId="ADAL" clId="{88A9786A-67D7-44D6-8CCB-A836E9B8A497}" dt="2023-05-11T08:27:59.674" v="7" actId="1036"/>
        <pc:sldMkLst>
          <pc:docMk/>
          <pc:sldMk cId="1448239238" sldId="377"/>
        </pc:sldMkLst>
        <pc:spChg chg="mod">
          <ac:chgData name="Linnea Kvist" userId="aa531848-5ed4-43e6-a83c-ef8b031ba534" providerId="ADAL" clId="{88A9786A-67D7-44D6-8CCB-A836E9B8A497}" dt="2023-05-11T08:27:59.674" v="7" actId="1036"/>
          <ac:spMkLst>
            <pc:docMk/>
            <pc:sldMk cId="1448239238" sldId="377"/>
            <ac:spMk id="2" creationId="{3457B5CB-7C7F-C846-BB7D-44F0F8E5418A}"/>
          </ac:spMkLst>
        </pc:spChg>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7:55.092" v="5"/>
              <pc2:cmMkLst xmlns:pc2="http://schemas.microsoft.com/office/powerpoint/2019/9/main/command">
                <pc:docMk/>
                <pc:sldMk cId="1448239238" sldId="377"/>
                <pc2:cmMk id="{44C74CFC-5BED-4509-AB7E-6A1CDAE2534D}"/>
              </pc2:cmMkLst>
            </pc226:cmChg>
          </p:ext>
        </pc:extLst>
      </pc:sldChg>
      <pc:sldChg chg="delCm">
        <pc:chgData name="Linnea Kvist" userId="aa531848-5ed4-43e6-a83c-ef8b031ba534" providerId="ADAL" clId="{88A9786A-67D7-44D6-8CCB-A836E9B8A497}" dt="2023-05-11T08:28:38.044" v="10"/>
        <pc:sldMkLst>
          <pc:docMk/>
          <pc:sldMk cId="2133686528" sldId="380"/>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8:34.188" v="8"/>
              <pc2:cmMkLst xmlns:pc2="http://schemas.microsoft.com/office/powerpoint/2019/9/main/command">
                <pc:docMk/>
                <pc:sldMk cId="2133686528" sldId="380"/>
                <pc2:cmMk id="{82182E05-6D7D-4A26-A785-0CAC7D4708A5}"/>
              </pc2:cmMkLst>
            </pc226:cmChg>
            <pc226:cmChg xmlns:pc226="http://schemas.microsoft.com/office/powerpoint/2022/06/main/command" chg="del">
              <pc226:chgData name="Linnea Kvist" userId="aa531848-5ed4-43e6-a83c-ef8b031ba534" providerId="ADAL" clId="{88A9786A-67D7-44D6-8CCB-A836E9B8A497}" dt="2023-05-11T08:28:38.044" v="10"/>
              <pc2:cmMkLst xmlns:pc2="http://schemas.microsoft.com/office/powerpoint/2019/9/main/command">
                <pc:docMk/>
                <pc:sldMk cId="2133686528" sldId="380"/>
                <pc2:cmMk id="{5BCDB140-3C01-4586-89C5-AE8F8143FC25}"/>
              </pc2:cmMkLst>
            </pc226:cmChg>
            <pc226:cmChg xmlns:pc226="http://schemas.microsoft.com/office/powerpoint/2022/06/main/command" chg="del">
              <pc226:chgData name="Linnea Kvist" userId="aa531848-5ed4-43e6-a83c-ef8b031ba534" providerId="ADAL" clId="{88A9786A-67D7-44D6-8CCB-A836E9B8A497}" dt="2023-05-11T08:28:36.124" v="9"/>
              <pc2:cmMkLst xmlns:pc2="http://schemas.microsoft.com/office/powerpoint/2019/9/main/command">
                <pc:docMk/>
                <pc:sldMk cId="2133686528" sldId="380"/>
                <pc2:cmMk id="{EC79C6F3-D5B8-4048-A619-21244386C1F6}"/>
              </pc2:cmMkLst>
            </pc226:cmChg>
          </p:ext>
        </pc:extLst>
      </pc:sldChg>
      <pc:sldChg chg="delCm">
        <pc:chgData name="Linnea Kvist" userId="aa531848-5ed4-43e6-a83c-ef8b031ba534" providerId="ADAL" clId="{88A9786A-67D7-44D6-8CCB-A836E9B8A497}" dt="2023-05-11T08:29:22.263" v="11"/>
        <pc:sldMkLst>
          <pc:docMk/>
          <pc:sldMk cId="1720945647" sldId="381"/>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9:22.263" v="11"/>
              <pc2:cmMkLst xmlns:pc2="http://schemas.microsoft.com/office/powerpoint/2019/9/main/command">
                <pc:docMk/>
                <pc:sldMk cId="1720945647" sldId="381"/>
                <pc2:cmMk id="{B5AD1CB2-2B28-4C68-9A17-E1EADAC4BFB9}"/>
              </pc2:cmMkLst>
            </pc226:cmChg>
          </p:ext>
        </pc:extLst>
      </pc:sldChg>
      <pc:sldChg chg="delCm">
        <pc:chgData name="Linnea Kvist" userId="aa531848-5ed4-43e6-a83c-ef8b031ba534" providerId="ADAL" clId="{88A9786A-67D7-44D6-8CCB-A836E9B8A497}" dt="2023-05-11T08:30:12.215" v="20"/>
        <pc:sldMkLst>
          <pc:docMk/>
          <pc:sldMk cId="2619504047" sldId="382"/>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30:12.215" v="20"/>
              <pc2:cmMkLst xmlns:pc2="http://schemas.microsoft.com/office/powerpoint/2019/9/main/command">
                <pc:docMk/>
                <pc:sldMk cId="2619504047" sldId="382"/>
                <pc2:cmMk id="{9480F106-EF10-4ED4-B9D0-1CCB3D950B4C}"/>
              </pc2:cmMkLst>
            </pc226:cmChg>
            <pc226:cmChg xmlns:pc226="http://schemas.microsoft.com/office/powerpoint/2022/06/main/command" chg="del">
              <pc226:chgData name="Linnea Kvist" userId="aa531848-5ed4-43e6-a83c-ef8b031ba534" providerId="ADAL" clId="{88A9786A-67D7-44D6-8CCB-A836E9B8A497}" dt="2023-05-11T08:29:56.805" v="17"/>
              <pc2:cmMkLst xmlns:pc2="http://schemas.microsoft.com/office/powerpoint/2019/9/main/command">
                <pc:docMk/>
                <pc:sldMk cId="2619504047" sldId="382"/>
                <pc2:cmMk id="{A29AB871-D119-4010-96CE-CF160CB228A3}"/>
              </pc2:cmMkLst>
            </pc226:cmChg>
            <pc226:cmChg xmlns:pc226="http://schemas.microsoft.com/office/powerpoint/2022/06/main/command" chg="del">
              <pc226:chgData name="Linnea Kvist" userId="aa531848-5ed4-43e6-a83c-ef8b031ba534" providerId="ADAL" clId="{88A9786A-67D7-44D6-8CCB-A836E9B8A497}" dt="2023-05-11T08:30:09.900" v="19"/>
              <pc2:cmMkLst xmlns:pc2="http://schemas.microsoft.com/office/powerpoint/2019/9/main/command">
                <pc:docMk/>
                <pc:sldMk cId="2619504047" sldId="382"/>
                <pc2:cmMk id="{B9E77CA6-F5DD-4089-A963-18243290F491}"/>
              </pc2:cmMkLst>
            </pc226:cmChg>
            <pc226:cmChg xmlns:pc226="http://schemas.microsoft.com/office/powerpoint/2022/06/main/command" chg="del">
              <pc226:chgData name="Linnea Kvist" userId="aa531848-5ed4-43e6-a83c-ef8b031ba534" providerId="ADAL" clId="{88A9786A-67D7-44D6-8CCB-A836E9B8A497}" dt="2023-05-11T08:30:00.154" v="18"/>
              <pc2:cmMkLst xmlns:pc2="http://schemas.microsoft.com/office/powerpoint/2019/9/main/command">
                <pc:docMk/>
                <pc:sldMk cId="2619504047" sldId="382"/>
                <pc2:cmMk id="{93AB56DB-5DD4-478B-BC0A-20CB9B29463E}"/>
              </pc2:cmMkLst>
            </pc226:cmChg>
          </p:ext>
        </pc:extLst>
      </pc:sldChg>
      <pc:sldChg chg="delCm">
        <pc:chgData name="Linnea Kvist" userId="aa531848-5ed4-43e6-a83c-ef8b031ba534" providerId="ADAL" clId="{88A9786A-67D7-44D6-8CCB-A836E9B8A497}" dt="2023-05-11T08:29:30.931" v="12"/>
        <pc:sldMkLst>
          <pc:docMk/>
          <pc:sldMk cId="4051890326" sldId="383"/>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9:30.931" v="12"/>
              <pc2:cmMkLst xmlns:pc2="http://schemas.microsoft.com/office/powerpoint/2019/9/main/command">
                <pc:docMk/>
                <pc:sldMk cId="4051890326" sldId="383"/>
                <pc2:cmMk id="{F534F44F-7D21-4746-B31E-36B5F65EF5B9}"/>
              </pc2:cmMkLst>
            </pc226:cmChg>
          </p:ext>
        </pc:extLst>
      </pc:sldChg>
      <pc:sldChg chg="delCm">
        <pc:chgData name="Linnea Kvist" userId="aa531848-5ed4-43e6-a83c-ef8b031ba534" providerId="ADAL" clId="{88A9786A-67D7-44D6-8CCB-A836E9B8A497}" dt="2023-05-11T08:29:49.910" v="16"/>
        <pc:sldMkLst>
          <pc:docMk/>
          <pc:sldMk cId="646133608" sldId="384"/>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29:41.408" v="14"/>
              <pc2:cmMkLst xmlns:pc2="http://schemas.microsoft.com/office/powerpoint/2019/9/main/command">
                <pc:docMk/>
                <pc:sldMk cId="646133608" sldId="384"/>
                <pc2:cmMk id="{DFFAE468-607C-4F51-A419-DAA96EA97032}"/>
              </pc2:cmMkLst>
            </pc226:cmChg>
            <pc226:cmChg xmlns:pc226="http://schemas.microsoft.com/office/powerpoint/2022/06/main/command" chg="del">
              <pc226:chgData name="Linnea Kvist" userId="aa531848-5ed4-43e6-a83c-ef8b031ba534" providerId="ADAL" clId="{88A9786A-67D7-44D6-8CCB-A836E9B8A497}" dt="2023-05-11T08:29:38.524" v="13"/>
              <pc2:cmMkLst xmlns:pc2="http://schemas.microsoft.com/office/powerpoint/2019/9/main/command">
                <pc:docMk/>
                <pc:sldMk cId="646133608" sldId="384"/>
                <pc2:cmMk id="{D8EB9F70-3803-45A3-A4B6-24CF72EBE116}"/>
              </pc2:cmMkLst>
            </pc226:cmChg>
            <pc226:cmChg xmlns:pc226="http://schemas.microsoft.com/office/powerpoint/2022/06/main/command" chg="del">
              <pc226:chgData name="Linnea Kvist" userId="aa531848-5ed4-43e6-a83c-ef8b031ba534" providerId="ADAL" clId="{88A9786A-67D7-44D6-8CCB-A836E9B8A497}" dt="2023-05-11T08:29:49.910" v="16"/>
              <pc2:cmMkLst xmlns:pc2="http://schemas.microsoft.com/office/powerpoint/2019/9/main/command">
                <pc:docMk/>
                <pc:sldMk cId="646133608" sldId="384"/>
                <pc2:cmMk id="{965FF884-52FE-463F-95E2-9CBBB32F6CC6}"/>
              </pc2:cmMkLst>
            </pc226:cmChg>
            <pc226:cmChg xmlns:pc226="http://schemas.microsoft.com/office/powerpoint/2022/06/main/command" chg="del">
              <pc226:chgData name="Linnea Kvist" userId="aa531848-5ed4-43e6-a83c-ef8b031ba534" providerId="ADAL" clId="{88A9786A-67D7-44D6-8CCB-A836E9B8A497}" dt="2023-05-11T08:29:47.284" v="15"/>
              <pc2:cmMkLst xmlns:pc2="http://schemas.microsoft.com/office/powerpoint/2019/9/main/command">
                <pc:docMk/>
                <pc:sldMk cId="646133608" sldId="384"/>
                <pc2:cmMk id="{3006E8D1-1D05-40F4-8FFE-95EB679D9C17}"/>
              </pc2:cmMkLst>
            </pc226:cmChg>
          </p:ext>
        </pc:extLst>
      </pc:sldChg>
      <pc:sldChg chg="delCm">
        <pc:chgData name="Linnea Kvist" userId="aa531848-5ed4-43e6-a83c-ef8b031ba534" providerId="ADAL" clId="{88A9786A-67D7-44D6-8CCB-A836E9B8A497}" dt="2023-05-11T08:30:23.167" v="22"/>
        <pc:sldMkLst>
          <pc:docMk/>
          <pc:sldMk cId="293223417" sldId="385"/>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30:21.115" v="21"/>
              <pc2:cmMkLst xmlns:pc2="http://schemas.microsoft.com/office/powerpoint/2019/9/main/command">
                <pc:docMk/>
                <pc:sldMk cId="293223417" sldId="385"/>
                <pc2:cmMk id="{B54AF432-04B5-48DE-BF38-03DA1451FAD9}"/>
              </pc2:cmMkLst>
            </pc226:cmChg>
            <pc226:cmChg xmlns:pc226="http://schemas.microsoft.com/office/powerpoint/2022/06/main/command" chg="del">
              <pc226:chgData name="Linnea Kvist" userId="aa531848-5ed4-43e6-a83c-ef8b031ba534" providerId="ADAL" clId="{88A9786A-67D7-44D6-8CCB-A836E9B8A497}" dt="2023-05-11T08:30:23.167" v="22"/>
              <pc2:cmMkLst xmlns:pc2="http://schemas.microsoft.com/office/powerpoint/2019/9/main/command">
                <pc:docMk/>
                <pc:sldMk cId="293223417" sldId="385"/>
                <pc2:cmMk id="{6AEA4055-7C03-41BA-B1AC-01C40D81086E}"/>
              </pc2:cmMkLst>
            </pc226:cmChg>
          </p:ext>
        </pc:extLst>
      </pc:sldChg>
      <pc:sldChg chg="delCm">
        <pc:chgData name="Linnea Kvist" userId="aa531848-5ed4-43e6-a83c-ef8b031ba534" providerId="ADAL" clId="{88A9786A-67D7-44D6-8CCB-A836E9B8A497}" dt="2023-05-11T08:31:31.876" v="28"/>
        <pc:sldMkLst>
          <pc:docMk/>
          <pc:sldMk cId="821163246" sldId="388"/>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30:54.380" v="26"/>
              <pc2:cmMkLst xmlns:pc2="http://schemas.microsoft.com/office/powerpoint/2019/9/main/command">
                <pc:docMk/>
                <pc:sldMk cId="821163246" sldId="388"/>
                <pc2:cmMk id="{229BF767-1772-4362-90A5-5A67FF9B4777}"/>
              </pc2:cmMkLst>
            </pc226:cmChg>
            <pc226:cmChg xmlns:pc226="http://schemas.microsoft.com/office/powerpoint/2022/06/main/command" chg="del">
              <pc226:chgData name="Linnea Kvist" userId="aa531848-5ed4-43e6-a83c-ef8b031ba534" providerId="ADAL" clId="{88A9786A-67D7-44D6-8CCB-A836E9B8A497}" dt="2023-05-11T08:30:57.180" v="27"/>
              <pc2:cmMkLst xmlns:pc2="http://schemas.microsoft.com/office/powerpoint/2019/9/main/command">
                <pc:docMk/>
                <pc:sldMk cId="821163246" sldId="388"/>
                <pc2:cmMk id="{C01F70AD-456E-4EBC-B415-E4BCFEA14186}"/>
              </pc2:cmMkLst>
            </pc226:cmChg>
            <pc226:cmChg xmlns:pc226="http://schemas.microsoft.com/office/powerpoint/2022/06/main/command" chg="del">
              <pc226:chgData name="Linnea Kvist" userId="aa531848-5ed4-43e6-a83c-ef8b031ba534" providerId="ADAL" clId="{88A9786A-67D7-44D6-8CCB-A836E9B8A497}" dt="2023-05-11T08:31:31.876" v="28"/>
              <pc2:cmMkLst xmlns:pc2="http://schemas.microsoft.com/office/powerpoint/2019/9/main/command">
                <pc:docMk/>
                <pc:sldMk cId="821163246" sldId="388"/>
                <pc2:cmMk id="{B17531F8-C602-4EC1-837A-7040EB42F1D4}"/>
              </pc2:cmMkLst>
            </pc226:cmChg>
          </p:ext>
        </pc:extLst>
      </pc:sldChg>
      <pc:sldChg chg="delCm">
        <pc:chgData name="Linnea Kvist" userId="aa531848-5ed4-43e6-a83c-ef8b031ba534" providerId="ADAL" clId="{88A9786A-67D7-44D6-8CCB-A836E9B8A497}" dt="2023-05-11T08:31:39.886" v="29"/>
        <pc:sldMkLst>
          <pc:docMk/>
          <pc:sldMk cId="1011761640" sldId="390"/>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31:39.886" v="29"/>
              <pc2:cmMkLst xmlns:pc2="http://schemas.microsoft.com/office/powerpoint/2019/9/main/command">
                <pc:docMk/>
                <pc:sldMk cId="1011761640" sldId="390"/>
                <pc2:cmMk id="{A02B514D-4EF2-45B7-A59F-E5551D61266E}"/>
              </pc2:cmMkLst>
            </pc226:cmChg>
          </p:ext>
        </pc:extLst>
      </pc:sldChg>
      <pc:sldChg chg="delCm">
        <pc:chgData name="Linnea Kvist" userId="aa531848-5ed4-43e6-a83c-ef8b031ba534" providerId="ADAL" clId="{88A9786A-67D7-44D6-8CCB-A836E9B8A497}" dt="2023-05-11T08:30:39.668" v="25"/>
        <pc:sldMkLst>
          <pc:docMk/>
          <pc:sldMk cId="1205913010" sldId="401"/>
        </pc:sldMkLst>
        <pc:extLst>
          <p:ext xmlns:p="http://schemas.openxmlformats.org/presentationml/2006/main" uri="{D6D511B9-2390-475A-947B-AFAB55BFBCF1}">
            <pc226:cmChg xmlns:pc226="http://schemas.microsoft.com/office/powerpoint/2022/06/main/command" chg="del">
              <pc226:chgData name="Linnea Kvist" userId="aa531848-5ed4-43e6-a83c-ef8b031ba534" providerId="ADAL" clId="{88A9786A-67D7-44D6-8CCB-A836E9B8A497}" dt="2023-05-11T08:30:32.776" v="23"/>
              <pc2:cmMkLst xmlns:pc2="http://schemas.microsoft.com/office/powerpoint/2019/9/main/command">
                <pc:docMk/>
                <pc:sldMk cId="1205913010" sldId="401"/>
                <pc2:cmMk id="{25752113-E2F2-4FCC-B90F-50CF2FEEFB6C}"/>
              </pc2:cmMkLst>
            </pc226:cmChg>
            <pc226:cmChg xmlns:pc226="http://schemas.microsoft.com/office/powerpoint/2022/06/main/command" chg="del">
              <pc226:chgData name="Linnea Kvist" userId="aa531848-5ed4-43e6-a83c-ef8b031ba534" providerId="ADAL" clId="{88A9786A-67D7-44D6-8CCB-A836E9B8A497}" dt="2023-05-11T08:30:39.668" v="25"/>
              <pc2:cmMkLst xmlns:pc2="http://schemas.microsoft.com/office/powerpoint/2019/9/main/command">
                <pc:docMk/>
                <pc:sldMk cId="1205913010" sldId="401"/>
                <pc2:cmMk id="{0EED523F-49BE-4366-AD0E-56B8C78C1671}"/>
              </pc2:cmMkLst>
            </pc226:cmChg>
            <pc226:cmChg xmlns:pc226="http://schemas.microsoft.com/office/powerpoint/2022/06/main/command" chg="del">
              <pc226:chgData name="Linnea Kvist" userId="aa531848-5ed4-43e6-a83c-ef8b031ba534" providerId="ADAL" clId="{88A9786A-67D7-44D6-8CCB-A836E9B8A497}" dt="2023-05-11T08:30:37.657" v="24"/>
              <pc2:cmMkLst xmlns:pc2="http://schemas.microsoft.com/office/powerpoint/2019/9/main/command">
                <pc:docMk/>
                <pc:sldMk cId="1205913010" sldId="401"/>
                <pc2:cmMk id="{7FDD3467-54A5-4D1E-93F2-C81AFC1FB211}"/>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5.xml"/><Relationship Id="rId1" Type="http://schemas.microsoft.com/office/2011/relationships/chartStyle" Target="style15.xml"/></Relationships>
</file>

<file path=ppt/charts/_rels/chart14.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9.xml"/><Relationship Id="rId1" Type="http://schemas.microsoft.com/office/2011/relationships/chartStyle" Target="style19.xml"/></Relationships>
</file>

<file path=ppt/charts/_rels/chart17.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0.xml"/><Relationship Id="rId1" Type="http://schemas.microsoft.com/office/2011/relationships/chartStyle" Target="style20.xml"/></Relationships>
</file>

<file path=ppt/charts/_rels/chart18.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1.xml"/><Relationship Id="rId1" Type="http://schemas.microsoft.com/office/2011/relationships/chartStyle" Target="style21.xml"/></Relationships>
</file>

<file path=ppt/charts/_rels/chart19.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2.xml"/><Relationship Id="rId1" Type="http://schemas.microsoft.com/office/2011/relationships/chartStyle" Target="style22.xml"/></Relationships>
</file>

<file path=ppt/charts/_rels/chart2.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3.xml"/><Relationship Id="rId1" Type="http://schemas.microsoft.com/office/2011/relationships/chartStyle" Target="style23.xml"/></Relationships>
</file>

<file path=ppt/charts/_rels/chart21.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4.xml"/><Relationship Id="rId1" Type="http://schemas.microsoft.com/office/2011/relationships/chartStyle" Target="style24.xml"/></Relationships>
</file>

<file path=ppt/charts/_rels/chart22.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5.xml"/><Relationship Id="rId1" Type="http://schemas.microsoft.com/office/2011/relationships/chartStyle" Target="style25.xml"/></Relationships>
</file>

<file path=ppt/charts/_rels/chart23.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6.xml"/><Relationship Id="rId1" Type="http://schemas.microsoft.com/office/2011/relationships/chartStyle" Target="style26.xml"/></Relationships>
</file>

<file path=ppt/charts/_rels/chart24.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7.xml"/><Relationship Id="rId1" Type="http://schemas.microsoft.com/office/2011/relationships/chartStyle" Target="style27.xml"/></Relationships>
</file>

<file path=ppt/charts/_rels/chart25.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8.xml"/><Relationship Id="rId1" Type="http://schemas.microsoft.com/office/2011/relationships/chartStyle" Target="style28.xml"/></Relationships>
</file>

<file path=ppt/charts/_rels/chart26.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29.xml"/><Relationship Id="rId1" Type="http://schemas.microsoft.com/office/2011/relationships/chartStyle" Target="style29.xml"/></Relationships>
</file>

<file path=ppt/charts/_rels/chart27.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0.xml"/><Relationship Id="rId1" Type="http://schemas.microsoft.com/office/2011/relationships/chartStyle" Target="style30.xml"/></Relationships>
</file>

<file path=ppt/charts/_rels/chart28.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1.xml"/><Relationship Id="rId1" Type="http://schemas.microsoft.com/office/2011/relationships/chartStyle" Target="style31.xml"/></Relationships>
</file>

<file path=ppt/charts/_rels/chart29.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2.xml"/><Relationship Id="rId1" Type="http://schemas.microsoft.com/office/2011/relationships/chartStyle" Target="style32.xml"/></Relationships>
</file>

<file path=ppt/charts/_rels/chart3.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3.xml"/><Relationship Id="rId1" Type="http://schemas.microsoft.com/office/2011/relationships/chartStyle" Target="style33.xml"/></Relationships>
</file>

<file path=ppt/charts/_rels/chart31.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4.xml"/><Relationship Id="rId1" Type="http://schemas.microsoft.com/office/2011/relationships/chartStyle" Target="style34.xml"/></Relationships>
</file>

<file path=ppt/charts/_rels/chart32.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Material/Innovationsfo&#776;retagen%20-%20Insikt%202023%20arbetsdokument.xlsx" TargetMode="External"/><Relationship Id="rId2" Type="http://schemas.microsoft.com/office/2011/relationships/chartColorStyle" Target="colors35.xml"/><Relationship Id="rId1" Type="http://schemas.microsoft.com/office/2011/relationships/chartStyle" Target="style35.xml"/></Relationships>
</file>

<file path=ppt/charts/_rels/chart33.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Material/Innovationsfo&#776;retagen%20-%20Insikt%202023%20arbetsdokument.xlsx" TargetMode="Externa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1.xml"/></Relationships>
</file>

<file path=ppt/charts/_rels/chart34.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7.xml"/><Relationship Id="rId1" Type="http://schemas.microsoft.com/office/2011/relationships/chartStyle" Target="style37.xml"/></Relationships>
</file>

<file path=ppt/charts/_rels/chart35.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8.xml"/><Relationship Id="rId1" Type="http://schemas.microsoft.com/office/2011/relationships/chartStyle" Target="style38.xml"/></Relationships>
</file>

<file path=ppt/charts/_rels/chart36.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39.xml"/><Relationship Id="rId1" Type="http://schemas.microsoft.com/office/2011/relationships/chartStyle" Target="style39.xml"/></Relationships>
</file>

<file path=ppt/charts/_rels/chart37.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0.xml"/><Relationship Id="rId1" Type="http://schemas.microsoft.com/office/2011/relationships/chartStyle" Target="style40.xml"/></Relationships>
</file>

<file path=ppt/charts/_rels/chart38.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1.xml"/><Relationship Id="rId1" Type="http://schemas.microsoft.com/office/2011/relationships/chartStyle" Target="style41.xml"/></Relationships>
</file>

<file path=ppt/charts/_rels/chart39.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2.xml"/><Relationship Id="rId1" Type="http://schemas.microsoft.com/office/2011/relationships/chartStyle" Target="style42.xml"/></Relationships>
</file>

<file path=ppt/charts/_rels/chart4.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5.xml"/><Relationship Id="rId1" Type="http://schemas.microsoft.com/office/2011/relationships/chartStyle" Target="style5.xml"/></Relationships>
</file>

<file path=ppt/charts/_rels/chart40.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3.xml"/><Relationship Id="rId1" Type="http://schemas.microsoft.com/office/2011/relationships/chartStyle" Target="style43.xml"/></Relationships>
</file>

<file path=ppt/charts/_rels/chart41.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4.xml"/><Relationship Id="rId1" Type="http://schemas.microsoft.com/office/2011/relationships/chartStyle" Target="style44.xml"/></Relationships>
</file>

<file path=ppt/charts/_rels/chart42.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5.xml"/><Relationship Id="rId1" Type="http://schemas.microsoft.com/office/2011/relationships/chartStyle" Target="style45.xml"/></Relationships>
</file>

<file path=ppt/charts/_rels/chart43.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6.xml"/><Relationship Id="rId1" Type="http://schemas.microsoft.com/office/2011/relationships/chartStyle" Target="style46.xml"/></Relationships>
</file>

<file path=ppt/charts/_rels/chart44.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7.xml"/><Relationship Id="rId1" Type="http://schemas.microsoft.com/office/2011/relationships/chartStyle" Target="style47.xml"/></Relationships>
</file>

<file path=ppt/charts/_rels/chart45.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9.xml"/><Relationship Id="rId1" Type="http://schemas.microsoft.com/office/2011/relationships/chartStyle" Target="style9.xml"/></Relationships>
</file>

<file path=ppt/charts/_rels/chart8.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Material/Innovationsfo&#776;retagen%20-%20Insikt%202023%20arbetsdokument.xlsx" TargetMode="External"/><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Material/Innovationsfo&#776;retagen%20-%20Insikt%202023%20arbetsdokument.xlsx" TargetMode="External"/><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a:effectLst>
              <a:outerShdw blurRad="50800" dist="38100" dir="2700000" algn="tl" rotWithShape="0">
                <a:prstClr val="black">
                  <a:alpha val="40000"/>
                </a:prstClr>
              </a:outerShdw>
            </a:effectLst>
          </c:spPr>
          <c:dPt>
            <c:idx val="0"/>
            <c:bubble3D val="0"/>
            <c:spPr>
              <a:solidFill>
                <a:srgbClr val="2DA5B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ABD-7D4F-8104-905970A09F2D}"/>
              </c:ext>
            </c:extLst>
          </c:dPt>
          <c:dPt>
            <c:idx val="1"/>
            <c:bubble3D val="0"/>
            <c:spPr>
              <a:solidFill>
                <a:srgbClr val="1C656E"/>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ABD-7D4F-8104-905970A09F2D}"/>
              </c:ext>
            </c:extLst>
          </c:dPt>
          <c:dPt>
            <c:idx val="2"/>
            <c:bubble3D val="0"/>
            <c:spPr>
              <a:solidFill>
                <a:srgbClr val="193C28"/>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ABD-7D4F-8104-905970A09F2D}"/>
              </c:ext>
            </c:extLst>
          </c:dPt>
          <c:dPt>
            <c:idx val="3"/>
            <c:bubble3D val="0"/>
            <c:spPr>
              <a:solidFill>
                <a:srgbClr val="AFC0C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ABD-7D4F-8104-905970A09F2D}"/>
              </c:ext>
            </c:extLst>
          </c:dPt>
          <c:cat>
            <c:strRef>
              <c:f>'Q1-15'!$AJ$4:$AM$4</c:f>
              <c:strCache>
                <c:ptCount val="4"/>
                <c:pt idx="0">
                  <c:v>Teknikkonsultföretag</c:v>
                </c:pt>
                <c:pt idx="1">
                  <c:v>Industri- och techkonsultföretag</c:v>
                </c:pt>
                <c:pt idx="2">
                  <c:v>Arkitektföretag</c:v>
                </c:pt>
                <c:pt idx="3">
                  <c:v>Annan</c:v>
                </c:pt>
              </c:strCache>
            </c:strRef>
          </c:cat>
          <c:val>
            <c:numRef>
              <c:f>'Q1-15'!$AJ$5:$AM$5</c:f>
              <c:numCache>
                <c:formatCode>General</c:formatCode>
                <c:ptCount val="4"/>
                <c:pt idx="0">
                  <c:v>74</c:v>
                </c:pt>
                <c:pt idx="1">
                  <c:v>33</c:v>
                </c:pt>
                <c:pt idx="2">
                  <c:v>52</c:v>
                </c:pt>
                <c:pt idx="3">
                  <c:v>17</c:v>
                </c:pt>
              </c:numCache>
            </c:numRef>
          </c:val>
          <c:extLst>
            <c:ext xmlns:c16="http://schemas.microsoft.com/office/drawing/2014/chart" uri="{C3380CC4-5D6E-409C-BE32-E72D297353CC}">
              <c16:uniqueId val="{00000008-FABD-7D4F-8104-905970A09F2D}"/>
            </c:ext>
          </c:extLst>
        </c:ser>
        <c:dLbls>
          <c:showLegendKey val="0"/>
          <c:showVal val="0"/>
          <c:showCatName val="0"/>
          <c:showSerName val="0"/>
          <c:showPercent val="0"/>
          <c:showBubbleSize val="0"/>
          <c:showLeaderLines val="1"/>
        </c:dLbls>
        <c:firstSliceAng val="0"/>
        <c:holeSize val="4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'Q1-15'!$AH$97</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'Q1-15'!$AI$96:$AM$96</c:f>
              <c:strCache>
                <c:ptCount val="5"/>
                <c:pt idx="0">
                  <c:v>Totalt</c:v>
                </c:pt>
                <c:pt idx="1">
                  <c:v>Teknikkonsultföretag</c:v>
                </c:pt>
                <c:pt idx="2">
                  <c:v>Industri- och 
techkonsultföretag</c:v>
                </c:pt>
                <c:pt idx="3">
                  <c:v>Arkitektföretag</c:v>
                </c:pt>
                <c:pt idx="4">
                  <c:v>Annan</c:v>
                </c:pt>
              </c:strCache>
            </c:strRef>
          </c:cat>
          <c:val>
            <c:numRef>
              <c:f>'Q1-15'!$AI$97:$AM$97</c:f>
              <c:numCache>
                <c:formatCode>0%</c:formatCode>
                <c:ptCount val="5"/>
                <c:pt idx="0">
                  <c:v>0.79049999999999998</c:v>
                </c:pt>
                <c:pt idx="1">
                  <c:v>0.8548</c:v>
                </c:pt>
                <c:pt idx="2">
                  <c:v>0.70369999999999999</c:v>
                </c:pt>
                <c:pt idx="3">
                  <c:v>0.81819999999999993</c:v>
                </c:pt>
                <c:pt idx="4">
                  <c:v>0.6</c:v>
                </c:pt>
              </c:numCache>
            </c:numRef>
          </c:val>
          <c:extLst>
            <c:ext xmlns:c16="http://schemas.microsoft.com/office/drawing/2014/chart" uri="{C3380CC4-5D6E-409C-BE32-E72D297353CC}">
              <c16:uniqueId val="{00000000-28B5-1840-B68D-316154F6B471}"/>
            </c:ext>
          </c:extLst>
        </c:ser>
        <c:ser>
          <c:idx val="1"/>
          <c:order val="1"/>
          <c:tx>
            <c:strRef>
              <c:f>'Q1-15'!$AH$98</c:f>
              <c:strCache>
                <c:ptCount val="1"/>
                <c:pt idx="0">
                  <c:v>Nej</c:v>
                </c:pt>
              </c:strCache>
            </c:strRef>
          </c:tx>
          <c:spPr>
            <a:solidFill>
              <a:srgbClr val="1A626B"/>
            </a:solidFill>
            <a:ln>
              <a:noFill/>
            </a:ln>
            <a:effectLst/>
          </c:spPr>
          <c:invertIfNegative val="0"/>
          <c:dLbls>
            <c:dLbl>
              <c:idx val="0"/>
              <c:tx>
                <c:rich>
                  <a:bodyPr/>
                  <a:lstStyle/>
                  <a:p>
                    <a:r>
                      <a:rPr lang="en-US"/>
                      <a:t>21%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FC2-4640-B848-20EC6F1E42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'Q1-15'!$AI$96:$AM$96</c:f>
              <c:strCache>
                <c:ptCount val="5"/>
                <c:pt idx="0">
                  <c:v>Totalt</c:v>
                </c:pt>
                <c:pt idx="1">
                  <c:v>Teknikkonsultföretag</c:v>
                </c:pt>
                <c:pt idx="2">
                  <c:v>Industri- och 
techkonsultföretag</c:v>
                </c:pt>
                <c:pt idx="3">
                  <c:v>Arkitektföretag</c:v>
                </c:pt>
                <c:pt idx="4">
                  <c:v>Annan</c:v>
                </c:pt>
              </c:strCache>
            </c:strRef>
          </c:cat>
          <c:val>
            <c:numRef>
              <c:f>'Q1-15'!$AI$98:$AM$98</c:f>
              <c:numCache>
                <c:formatCode>0%</c:formatCode>
                <c:ptCount val="5"/>
                <c:pt idx="0">
                  <c:v>0.20269999999999999</c:v>
                </c:pt>
                <c:pt idx="1">
                  <c:v>0.1452</c:v>
                </c:pt>
                <c:pt idx="2">
                  <c:v>0.29630000000000001</c:v>
                </c:pt>
                <c:pt idx="3">
                  <c:v>0.15909999999999999</c:v>
                </c:pt>
                <c:pt idx="4">
                  <c:v>0.4</c:v>
                </c:pt>
              </c:numCache>
            </c:numRef>
          </c:val>
          <c:extLst>
            <c:ext xmlns:c16="http://schemas.microsoft.com/office/drawing/2014/chart" uri="{C3380CC4-5D6E-409C-BE32-E72D297353CC}">
              <c16:uniqueId val="{00000001-28B5-1840-B68D-316154F6B471}"/>
            </c:ext>
          </c:extLst>
        </c:ser>
        <c:dLbls>
          <c:dLblPos val="ctr"/>
          <c:showLegendKey val="0"/>
          <c:showVal val="1"/>
          <c:showCatName val="0"/>
          <c:showSerName val="0"/>
          <c:showPercent val="0"/>
          <c:showBubbleSize val="0"/>
        </c:dLbls>
        <c:gapWidth val="150"/>
        <c:overlap val="100"/>
        <c:axId val="453131663"/>
        <c:axId val="453442271"/>
      </c:barChart>
      <c:catAx>
        <c:axId val="453131663"/>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53442271"/>
        <c:crosses val="autoZero"/>
        <c:auto val="1"/>
        <c:lblAlgn val="ctr"/>
        <c:lblOffset val="100"/>
        <c:noMultiLvlLbl val="0"/>
      </c:catAx>
      <c:valAx>
        <c:axId val="453442271"/>
        <c:scaling>
          <c:orientation val="minMax"/>
        </c:scaling>
        <c:delete val="1"/>
        <c:axPos val="t"/>
        <c:numFmt formatCode="0%" sourceLinked="1"/>
        <c:majorTickMark val="none"/>
        <c:minorTickMark val="none"/>
        <c:tickLblPos val="nextTo"/>
        <c:crossAx val="453131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'Q1-15'!$AH$103</c:f>
              <c:strCache>
                <c:ptCount val="1"/>
                <c:pt idx="0">
                  <c:v>Ja - i hög grad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'Q1-15'!$AI$102:$AM$102</c:f>
              <c:strCache>
                <c:ptCount val="5"/>
                <c:pt idx="0">
                  <c:v>Totalt</c:v>
                </c:pt>
                <c:pt idx="1">
                  <c:v>Teknikkonsultföretag</c:v>
                </c:pt>
                <c:pt idx="2">
                  <c:v>Industri- och
 techkonsultföretag</c:v>
                </c:pt>
                <c:pt idx="3">
                  <c:v>Arkitektföretag</c:v>
                </c:pt>
                <c:pt idx="4">
                  <c:v>Annan</c:v>
                </c:pt>
              </c:strCache>
            </c:strRef>
          </c:cat>
          <c:val>
            <c:numRef>
              <c:f>'Q1-15'!$AI$103:$AM$103</c:f>
              <c:numCache>
                <c:formatCode>0%</c:formatCode>
                <c:ptCount val="5"/>
                <c:pt idx="0">
                  <c:v>0.39860000000000001</c:v>
                </c:pt>
                <c:pt idx="1">
                  <c:v>0.4677</c:v>
                </c:pt>
                <c:pt idx="2">
                  <c:v>0.40739999999999998</c:v>
                </c:pt>
                <c:pt idx="3">
                  <c:v>0.31819999999999998</c:v>
                </c:pt>
                <c:pt idx="4">
                  <c:v>0.33333333333333331</c:v>
                </c:pt>
              </c:numCache>
            </c:numRef>
          </c:val>
          <c:extLst>
            <c:ext xmlns:c16="http://schemas.microsoft.com/office/drawing/2014/chart" uri="{C3380CC4-5D6E-409C-BE32-E72D297353CC}">
              <c16:uniqueId val="{00000000-A4F8-3A4D-A48C-1697EA857D57}"/>
            </c:ext>
          </c:extLst>
        </c:ser>
        <c:ser>
          <c:idx val="1"/>
          <c:order val="1"/>
          <c:tx>
            <c:strRef>
              <c:f>'Q1-15'!$AH$104</c:f>
              <c:strCache>
                <c:ptCount val="1"/>
                <c:pt idx="0">
                  <c:v>Ja - i låg grad</c:v>
                </c:pt>
              </c:strCache>
            </c:strRef>
          </c:tx>
          <c:spPr>
            <a:solidFill>
              <a:schemeClr val="accent2"/>
            </a:solidFill>
            <a:ln>
              <a:noFill/>
            </a:ln>
            <a:effectLst/>
          </c:spPr>
          <c:invertIfNegative val="0"/>
          <c:dLbls>
            <c:dLbl>
              <c:idx val="3"/>
              <c:tx>
                <c:rich>
                  <a:bodyPr/>
                  <a:lstStyle/>
                  <a:p>
                    <a:r>
                      <a:rPr lang="en-US"/>
                      <a:t>42%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4E0-0848-B410-2DA5BF93C4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'Q1-15'!$AI$102:$AM$102</c:f>
              <c:strCache>
                <c:ptCount val="5"/>
                <c:pt idx="0">
                  <c:v>Totalt</c:v>
                </c:pt>
                <c:pt idx="1">
                  <c:v>Teknikkonsultföretag</c:v>
                </c:pt>
                <c:pt idx="2">
                  <c:v>Industri- och
 techkonsultföretag</c:v>
                </c:pt>
                <c:pt idx="3">
                  <c:v>Arkitektföretag</c:v>
                </c:pt>
                <c:pt idx="4">
                  <c:v>Annan</c:v>
                </c:pt>
              </c:strCache>
            </c:strRef>
          </c:cat>
          <c:val>
            <c:numRef>
              <c:f>'Q1-15'!$AI$104:$AM$104</c:f>
              <c:numCache>
                <c:formatCode>0%</c:formatCode>
                <c:ptCount val="5"/>
                <c:pt idx="0">
                  <c:v>0.35139999999999999</c:v>
                </c:pt>
                <c:pt idx="1">
                  <c:v>0.30649999999999999</c:v>
                </c:pt>
                <c:pt idx="2">
                  <c:v>0.33329999999999999</c:v>
                </c:pt>
                <c:pt idx="3">
                  <c:v>0.40910000000000002</c:v>
                </c:pt>
                <c:pt idx="4">
                  <c:v>0.4</c:v>
                </c:pt>
              </c:numCache>
            </c:numRef>
          </c:val>
          <c:extLst>
            <c:ext xmlns:c16="http://schemas.microsoft.com/office/drawing/2014/chart" uri="{C3380CC4-5D6E-409C-BE32-E72D297353CC}">
              <c16:uniqueId val="{00000001-A4F8-3A4D-A48C-1697EA857D57}"/>
            </c:ext>
          </c:extLst>
        </c:ser>
        <c:ser>
          <c:idx val="2"/>
          <c:order val="2"/>
          <c:tx>
            <c:strRef>
              <c:f>'Q1-15'!$AH$105</c:f>
              <c:strCache>
                <c:ptCount val="1"/>
                <c:pt idx="0">
                  <c:v>Nej</c:v>
                </c:pt>
              </c:strCache>
            </c:strRef>
          </c:tx>
          <c:spPr>
            <a:solidFill>
              <a:srgbClr val="1C656E"/>
            </a:solidFill>
            <a:ln>
              <a:noFill/>
            </a:ln>
            <a:effectLst/>
          </c:spPr>
          <c:invertIfNegative val="0"/>
          <c:dLbls>
            <c:dLbl>
              <c:idx val="0"/>
              <c:tx>
                <c:rich>
                  <a:bodyPr/>
                  <a:lstStyle/>
                  <a:p>
                    <a:r>
                      <a:rPr lang="en-US"/>
                      <a:t>25%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4E0-0848-B410-2DA5BF93C44D}"/>
                </c:ext>
              </c:extLst>
            </c:dLbl>
            <c:dLbl>
              <c:idx val="1"/>
              <c:tx>
                <c:rich>
                  <a:bodyPr/>
                  <a:lstStyle/>
                  <a:p>
                    <a:r>
                      <a:rPr lang="en-US"/>
                      <a:t>22%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4E0-0848-B410-2DA5BF93C44D}"/>
                </c:ext>
              </c:extLst>
            </c:dLbl>
            <c:dLbl>
              <c:idx val="3"/>
              <c:tx>
                <c:rich>
                  <a:bodyPr/>
                  <a:lstStyle/>
                  <a:p>
                    <a:r>
                      <a:rPr lang="en-US"/>
                      <a:t>26%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4E0-0848-B410-2DA5BF93C4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'Q1-15'!$AI$102:$AM$102</c:f>
              <c:strCache>
                <c:ptCount val="5"/>
                <c:pt idx="0">
                  <c:v>Totalt</c:v>
                </c:pt>
                <c:pt idx="1">
                  <c:v>Teknikkonsultföretag</c:v>
                </c:pt>
                <c:pt idx="2">
                  <c:v>Industri- och
 techkonsultföretag</c:v>
                </c:pt>
                <c:pt idx="3">
                  <c:v>Arkitektföretag</c:v>
                </c:pt>
                <c:pt idx="4">
                  <c:v>Annan</c:v>
                </c:pt>
              </c:strCache>
            </c:strRef>
          </c:cat>
          <c:val>
            <c:numRef>
              <c:f>'Q1-15'!$AI$105:$AM$105</c:f>
              <c:numCache>
                <c:formatCode>0%</c:formatCode>
                <c:ptCount val="5"/>
                <c:pt idx="0">
                  <c:v>0.2432</c:v>
                </c:pt>
                <c:pt idx="1">
                  <c:v>0.2258</c:v>
                </c:pt>
                <c:pt idx="2">
                  <c:v>0.25929999999999997</c:v>
                </c:pt>
                <c:pt idx="3">
                  <c:v>0.25</c:v>
                </c:pt>
                <c:pt idx="4">
                  <c:v>0.26666666666666666</c:v>
                </c:pt>
              </c:numCache>
            </c:numRef>
          </c:val>
          <c:extLst>
            <c:ext xmlns:c16="http://schemas.microsoft.com/office/drawing/2014/chart" uri="{C3380CC4-5D6E-409C-BE32-E72D297353CC}">
              <c16:uniqueId val="{00000002-A4F8-3A4D-A48C-1697EA857D57}"/>
            </c:ext>
          </c:extLst>
        </c:ser>
        <c:dLbls>
          <c:dLblPos val="ctr"/>
          <c:showLegendKey val="0"/>
          <c:showVal val="1"/>
          <c:showCatName val="0"/>
          <c:showSerName val="0"/>
          <c:showPercent val="0"/>
          <c:showBubbleSize val="0"/>
        </c:dLbls>
        <c:gapWidth val="150"/>
        <c:overlap val="100"/>
        <c:axId val="148959775"/>
        <c:axId val="149085039"/>
      </c:barChart>
      <c:catAx>
        <c:axId val="148959775"/>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49085039"/>
        <c:crosses val="autoZero"/>
        <c:auto val="1"/>
        <c:lblAlgn val="ctr"/>
        <c:lblOffset val="100"/>
        <c:noMultiLvlLbl val="0"/>
      </c:catAx>
      <c:valAx>
        <c:axId val="149085039"/>
        <c:scaling>
          <c:orientation val="minMax"/>
        </c:scaling>
        <c:delete val="1"/>
        <c:axPos val="t"/>
        <c:numFmt formatCode="0%" sourceLinked="1"/>
        <c:majorTickMark val="none"/>
        <c:minorTickMark val="none"/>
        <c:tickLblPos val="nextTo"/>
        <c:crossAx val="148959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'Q1-15'!$AH$116</c:f>
              <c:strCache>
                <c:ptCount val="1"/>
                <c:pt idx="0">
                  <c:v>Mycket hög utsträckning</c:v>
                </c:pt>
              </c:strCache>
            </c:strRef>
          </c:tx>
          <c:spPr>
            <a:solidFill>
              <a:srgbClr val="657B71"/>
            </a:solidFill>
            <a:ln>
              <a:noFill/>
            </a:ln>
            <a:effectLst/>
          </c:spPr>
          <c:invertIfNegative val="0"/>
          <c:dLbls>
            <c:dLbl>
              <c:idx val="0"/>
              <c:layout>
                <c:manualLayout>
                  <c:x val="5.5555555555555046E-3"/>
                  <c:y val="-2.12188906800333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70-2E4F-8E0B-A40C331EAD22}"/>
                </c:ext>
              </c:extLst>
            </c:dLbl>
            <c:dLbl>
              <c:idx val="1"/>
              <c:layout>
                <c:manualLayout>
                  <c:x val="2.7777777777777779E-3"/>
                  <c:y val="2.5517643628304226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70-2E4F-8E0B-A40C331EAD22}"/>
                </c:ext>
              </c:extLst>
            </c:dLbl>
            <c:dLbl>
              <c:idx val="2"/>
              <c:delete val="1"/>
              <c:extLst>
                <c:ext xmlns:c15="http://schemas.microsoft.com/office/drawing/2012/chart" uri="{CE6537A1-D6FC-4f65-9D91-7224C49458BB}"/>
                <c:ext xmlns:c16="http://schemas.microsoft.com/office/drawing/2014/chart" uri="{C3380CC4-5D6E-409C-BE32-E72D297353CC}">
                  <c16:uniqueId val="{00000002-9570-2E4F-8E0B-A40C331EAD22}"/>
                </c:ext>
              </c:extLst>
            </c:dLbl>
            <c:dLbl>
              <c:idx val="3"/>
              <c:layout>
                <c:manualLayout>
                  <c:x val="1.1111111111111059E-2"/>
                  <c:y val="3.645377661125692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70-2E4F-8E0B-A40C331EAD22}"/>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'Q1-15'!$AI$115:$AM$115</c:f>
              <c:strCache>
                <c:ptCount val="5"/>
                <c:pt idx="0">
                  <c:v>Totalt</c:v>
                </c:pt>
                <c:pt idx="1">
                  <c:v>Teknikkonsultföretag</c:v>
                </c:pt>
                <c:pt idx="2">
                  <c:v>Industri- och
 techkonsultföretag</c:v>
                </c:pt>
                <c:pt idx="3">
                  <c:v>Arkitektföretag</c:v>
                </c:pt>
                <c:pt idx="4">
                  <c:v>Annan</c:v>
                </c:pt>
              </c:strCache>
            </c:strRef>
          </c:cat>
          <c:val>
            <c:numRef>
              <c:f>'Q1-15'!$AI$116:$AM$116</c:f>
              <c:numCache>
                <c:formatCode>0%</c:formatCode>
                <c:ptCount val="5"/>
                <c:pt idx="0">
                  <c:v>2.7E-2</c:v>
                </c:pt>
                <c:pt idx="1">
                  <c:v>3.2300000000000002E-2</c:v>
                </c:pt>
                <c:pt idx="2">
                  <c:v>0</c:v>
                </c:pt>
                <c:pt idx="3">
                  <c:v>2.2700000000000001E-2</c:v>
                </c:pt>
                <c:pt idx="4">
                  <c:v>6.6666666666666666E-2</c:v>
                </c:pt>
              </c:numCache>
            </c:numRef>
          </c:val>
          <c:extLst>
            <c:ext xmlns:c16="http://schemas.microsoft.com/office/drawing/2014/chart" uri="{C3380CC4-5D6E-409C-BE32-E72D297353CC}">
              <c16:uniqueId val="{00000004-9570-2E4F-8E0B-A40C331EAD22}"/>
            </c:ext>
          </c:extLst>
        </c:ser>
        <c:ser>
          <c:idx val="1"/>
          <c:order val="1"/>
          <c:tx>
            <c:strRef>
              <c:f>'Q1-15'!$AH$117</c:f>
              <c:strCache>
                <c:ptCount val="1"/>
                <c:pt idx="0">
                  <c:v>Ganska hög utsträckning</c:v>
                </c:pt>
              </c:strCache>
            </c:strRef>
          </c:tx>
          <c:spPr>
            <a:solidFill>
              <a:srgbClr val="2A3B35"/>
            </a:solidFill>
            <a:ln>
              <a:noFill/>
            </a:ln>
            <a:effectLst/>
          </c:spPr>
          <c:invertIfNegative val="0"/>
          <c:dLbls>
            <c:dLbl>
              <c:idx val="0"/>
              <c:layout>
                <c:manualLayout>
                  <c:x val="8.3333333333333332E-3"/>
                  <c:y val="-2.12188906800333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70-2E4F-8E0B-A40C331EAD22}"/>
                </c:ext>
              </c:extLst>
            </c:dLbl>
            <c:dLbl>
              <c:idx val="1"/>
              <c:layout>
                <c:manualLayout>
                  <c:x val="2.2222222222222171E-2"/>
                  <c:y val="2.1872265966754155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70-2E4F-8E0B-A40C331EAD22}"/>
                </c:ext>
              </c:extLst>
            </c:dLbl>
            <c:dLbl>
              <c:idx val="3"/>
              <c:layout>
                <c:manualLayout>
                  <c:x val="3.6111111111111108E-2"/>
                  <c:y val="1.093613298422583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70-2E4F-8E0B-A40C331EAD22}"/>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'Q1-15'!$AI$115:$AM$115</c:f>
              <c:strCache>
                <c:ptCount val="5"/>
                <c:pt idx="0">
                  <c:v>Totalt</c:v>
                </c:pt>
                <c:pt idx="1">
                  <c:v>Teknikkonsultföretag</c:v>
                </c:pt>
                <c:pt idx="2">
                  <c:v>Industri- och
 techkonsultföretag</c:v>
                </c:pt>
                <c:pt idx="3">
                  <c:v>Arkitektföretag</c:v>
                </c:pt>
                <c:pt idx="4">
                  <c:v>Annan</c:v>
                </c:pt>
              </c:strCache>
            </c:strRef>
          </c:cat>
          <c:val>
            <c:numRef>
              <c:f>'Q1-15'!$AI$117:$AM$117</c:f>
              <c:numCache>
                <c:formatCode>0%</c:formatCode>
                <c:ptCount val="5"/>
                <c:pt idx="0">
                  <c:v>7.4299999999999991E-2</c:v>
                </c:pt>
                <c:pt idx="1">
                  <c:v>1.61E-2</c:v>
                </c:pt>
                <c:pt idx="2">
                  <c:v>0.22220000000000001</c:v>
                </c:pt>
                <c:pt idx="3">
                  <c:v>2.2700000000000001E-2</c:v>
                </c:pt>
                <c:pt idx="4">
                  <c:v>0.2</c:v>
                </c:pt>
              </c:numCache>
            </c:numRef>
          </c:val>
          <c:extLst>
            <c:ext xmlns:c16="http://schemas.microsoft.com/office/drawing/2014/chart" uri="{C3380CC4-5D6E-409C-BE32-E72D297353CC}">
              <c16:uniqueId val="{00000008-9570-2E4F-8E0B-A40C331EAD22}"/>
            </c:ext>
          </c:extLst>
        </c:ser>
        <c:ser>
          <c:idx val="2"/>
          <c:order val="2"/>
          <c:tx>
            <c:strRef>
              <c:f>'Q1-15'!$AH$118</c:f>
              <c:strCache>
                <c:ptCount val="1"/>
                <c:pt idx="0">
                  <c:v>Ganska låg utsträckning</c:v>
                </c:pt>
              </c:strCache>
            </c:strRef>
          </c:tx>
          <c:spPr>
            <a:solidFill>
              <a:srgbClr val="7F7F7F"/>
            </a:solidFill>
            <a:ln>
              <a:noFill/>
            </a:ln>
            <a:effectLst/>
          </c:spPr>
          <c:invertIfNegative val="0"/>
          <c:dLbls>
            <c:dLbl>
              <c:idx val="0"/>
              <c:tx>
                <c:rich>
                  <a:bodyPr/>
                  <a:lstStyle/>
                  <a:p>
                    <a:r>
                      <a:rPr lang="en-US"/>
                      <a:t>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9BE-7B4E-93DE-54C3C0C2930E}"/>
                </c:ext>
              </c:extLst>
            </c:dLbl>
            <c:dLbl>
              <c:idx val="1"/>
              <c:layout>
                <c:manualLayout>
                  <c:x val="2.2222180560372708E-2"/>
                  <c:y val="-1.21583520541675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70-2E4F-8E0B-A40C331EAD22}"/>
                </c:ext>
              </c:extLst>
            </c:dLbl>
            <c:dLbl>
              <c:idx val="3"/>
              <c:layout>
                <c:manualLayout>
                  <c:x val="3.333333333333333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570-2E4F-8E0B-A40C331EAD22}"/>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'Q1-15'!$AI$115:$AM$115</c:f>
              <c:strCache>
                <c:ptCount val="5"/>
                <c:pt idx="0">
                  <c:v>Totalt</c:v>
                </c:pt>
                <c:pt idx="1">
                  <c:v>Teknikkonsultföretag</c:v>
                </c:pt>
                <c:pt idx="2">
                  <c:v>Industri- och
 techkonsultföretag</c:v>
                </c:pt>
                <c:pt idx="3">
                  <c:v>Arkitektföretag</c:v>
                </c:pt>
                <c:pt idx="4">
                  <c:v>Annan</c:v>
                </c:pt>
              </c:strCache>
            </c:strRef>
          </c:cat>
          <c:val>
            <c:numRef>
              <c:f>'Q1-15'!$AI$118:$AM$118</c:f>
              <c:numCache>
                <c:formatCode>0%</c:formatCode>
                <c:ptCount val="5"/>
                <c:pt idx="0">
                  <c:v>0.15540000000000001</c:v>
                </c:pt>
                <c:pt idx="1">
                  <c:v>0.1129</c:v>
                </c:pt>
                <c:pt idx="2">
                  <c:v>0.25929999999999997</c:v>
                </c:pt>
                <c:pt idx="3">
                  <c:v>0.15909999999999999</c:v>
                </c:pt>
                <c:pt idx="4">
                  <c:v>0.13333333333333333</c:v>
                </c:pt>
              </c:numCache>
            </c:numRef>
          </c:val>
          <c:extLst>
            <c:ext xmlns:c16="http://schemas.microsoft.com/office/drawing/2014/chart" uri="{C3380CC4-5D6E-409C-BE32-E72D297353CC}">
              <c16:uniqueId val="{0000000B-9570-2E4F-8E0B-A40C331EAD22}"/>
            </c:ext>
          </c:extLst>
        </c:ser>
        <c:ser>
          <c:idx val="3"/>
          <c:order val="3"/>
          <c:tx>
            <c:strRef>
              <c:f>'Q1-15'!$AH$119</c:f>
              <c:strCache>
                <c:ptCount val="1"/>
                <c:pt idx="0">
                  <c:v>Mycket låg utsträckning</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'Q1-15'!$AI$115:$AM$115</c:f>
              <c:strCache>
                <c:ptCount val="5"/>
                <c:pt idx="0">
                  <c:v>Totalt</c:v>
                </c:pt>
                <c:pt idx="1">
                  <c:v>Teknikkonsultföretag</c:v>
                </c:pt>
                <c:pt idx="2">
                  <c:v>Industri- och
 techkonsultföretag</c:v>
                </c:pt>
                <c:pt idx="3">
                  <c:v>Arkitektföretag</c:v>
                </c:pt>
                <c:pt idx="4">
                  <c:v>Annan</c:v>
                </c:pt>
              </c:strCache>
            </c:strRef>
          </c:cat>
          <c:val>
            <c:numRef>
              <c:f>'Q1-15'!$AI$119:$AM$119</c:f>
              <c:numCache>
                <c:formatCode>0%</c:formatCode>
                <c:ptCount val="5"/>
                <c:pt idx="0">
                  <c:v>0.19589999999999999</c:v>
                </c:pt>
                <c:pt idx="1">
                  <c:v>0.19350000000000001</c:v>
                </c:pt>
                <c:pt idx="2">
                  <c:v>0.25929999999999997</c:v>
                </c:pt>
                <c:pt idx="3">
                  <c:v>0.18179999999999999</c:v>
                </c:pt>
                <c:pt idx="4">
                  <c:v>0.13333333333333333</c:v>
                </c:pt>
              </c:numCache>
            </c:numRef>
          </c:val>
          <c:extLst>
            <c:ext xmlns:c16="http://schemas.microsoft.com/office/drawing/2014/chart" uri="{C3380CC4-5D6E-409C-BE32-E72D297353CC}">
              <c16:uniqueId val="{0000000C-9570-2E4F-8E0B-A40C331EAD22}"/>
            </c:ext>
          </c:extLst>
        </c:ser>
        <c:ser>
          <c:idx val="4"/>
          <c:order val="4"/>
          <c:tx>
            <c:strRef>
              <c:f>'Q1-15'!$AH$120</c:f>
              <c:strCache>
                <c:ptCount val="1"/>
                <c:pt idx="0">
                  <c:v>Ingen alls</c:v>
                </c:pt>
              </c:strCache>
            </c:strRef>
          </c:tx>
          <c:spPr>
            <a:solidFill>
              <a:srgbClr val="1C656E"/>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'Q1-15'!$AI$115:$AM$115</c:f>
              <c:strCache>
                <c:ptCount val="5"/>
                <c:pt idx="0">
                  <c:v>Totalt</c:v>
                </c:pt>
                <c:pt idx="1">
                  <c:v>Teknikkonsultföretag</c:v>
                </c:pt>
                <c:pt idx="2">
                  <c:v>Industri- och
 techkonsultföretag</c:v>
                </c:pt>
                <c:pt idx="3">
                  <c:v>Arkitektföretag</c:v>
                </c:pt>
                <c:pt idx="4">
                  <c:v>Annan</c:v>
                </c:pt>
              </c:strCache>
            </c:strRef>
          </c:cat>
          <c:val>
            <c:numRef>
              <c:f>'Q1-15'!$AI$120:$AM$120</c:f>
              <c:numCache>
                <c:formatCode>0%</c:formatCode>
                <c:ptCount val="5"/>
                <c:pt idx="0">
                  <c:v>0.52029999999999998</c:v>
                </c:pt>
                <c:pt idx="1">
                  <c:v>0.629</c:v>
                </c:pt>
                <c:pt idx="2">
                  <c:v>0.25929999999999997</c:v>
                </c:pt>
                <c:pt idx="3">
                  <c:v>0.54549999999999998</c:v>
                </c:pt>
                <c:pt idx="4">
                  <c:v>0.46666666666666667</c:v>
                </c:pt>
              </c:numCache>
            </c:numRef>
          </c:val>
          <c:extLst>
            <c:ext xmlns:c16="http://schemas.microsoft.com/office/drawing/2014/chart" uri="{C3380CC4-5D6E-409C-BE32-E72D297353CC}">
              <c16:uniqueId val="{0000000D-9570-2E4F-8E0B-A40C331EAD22}"/>
            </c:ext>
          </c:extLst>
        </c:ser>
        <c:ser>
          <c:idx val="5"/>
          <c:order val="5"/>
          <c:tx>
            <c:strRef>
              <c:f>'Q1-15'!$AH$121</c:f>
              <c:strCache>
                <c:ptCount val="1"/>
                <c:pt idx="0">
                  <c:v>Vet inte</c:v>
                </c:pt>
              </c:strCache>
            </c:strRef>
          </c:tx>
          <c:spPr>
            <a:solidFill>
              <a:srgbClr val="45595A"/>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E-9570-2E4F-8E0B-A40C331EAD22}"/>
                </c:ext>
              </c:extLst>
            </c:dLbl>
            <c:dLbl>
              <c:idx val="4"/>
              <c:delete val="1"/>
              <c:extLst>
                <c:ext xmlns:c15="http://schemas.microsoft.com/office/drawing/2012/chart" uri="{CE6537A1-D6FC-4f65-9D91-7224C49458BB}"/>
                <c:ext xmlns:c16="http://schemas.microsoft.com/office/drawing/2014/chart" uri="{C3380CC4-5D6E-409C-BE32-E72D297353CC}">
                  <c16:uniqueId val="{0000000F-9570-2E4F-8E0B-A40C331EAD22}"/>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'Q1-15'!$AI$115:$AM$115</c:f>
              <c:strCache>
                <c:ptCount val="5"/>
                <c:pt idx="0">
                  <c:v>Totalt</c:v>
                </c:pt>
                <c:pt idx="1">
                  <c:v>Teknikkonsultföretag</c:v>
                </c:pt>
                <c:pt idx="2">
                  <c:v>Industri- och
 techkonsultföretag</c:v>
                </c:pt>
                <c:pt idx="3">
                  <c:v>Arkitektföretag</c:v>
                </c:pt>
                <c:pt idx="4">
                  <c:v>Annan</c:v>
                </c:pt>
              </c:strCache>
            </c:strRef>
          </c:cat>
          <c:val>
            <c:numRef>
              <c:f>'Q1-15'!$AI$121:$AM$121</c:f>
              <c:numCache>
                <c:formatCode>0%</c:formatCode>
                <c:ptCount val="5"/>
                <c:pt idx="0">
                  <c:v>2.7E-2</c:v>
                </c:pt>
                <c:pt idx="1">
                  <c:v>1.61E-2</c:v>
                </c:pt>
                <c:pt idx="2">
                  <c:v>0</c:v>
                </c:pt>
                <c:pt idx="3">
                  <c:v>6.8199999999999997E-2</c:v>
                </c:pt>
                <c:pt idx="4">
                  <c:v>0</c:v>
                </c:pt>
              </c:numCache>
            </c:numRef>
          </c:val>
          <c:extLst>
            <c:ext xmlns:c16="http://schemas.microsoft.com/office/drawing/2014/chart" uri="{C3380CC4-5D6E-409C-BE32-E72D297353CC}">
              <c16:uniqueId val="{00000010-9570-2E4F-8E0B-A40C331EAD22}"/>
            </c:ext>
          </c:extLst>
        </c:ser>
        <c:dLbls>
          <c:dLblPos val="ctr"/>
          <c:showLegendKey val="0"/>
          <c:showVal val="1"/>
          <c:showCatName val="0"/>
          <c:showSerName val="0"/>
          <c:showPercent val="0"/>
          <c:showBubbleSize val="0"/>
        </c:dLbls>
        <c:gapWidth val="221"/>
        <c:overlap val="100"/>
        <c:axId val="882557103"/>
        <c:axId val="204018639"/>
      </c:barChart>
      <c:catAx>
        <c:axId val="882557103"/>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crossAx val="204018639"/>
        <c:crosses val="autoZero"/>
        <c:auto val="1"/>
        <c:lblAlgn val="ctr"/>
        <c:lblOffset val="100"/>
        <c:noMultiLvlLbl val="0"/>
      </c:catAx>
      <c:valAx>
        <c:axId val="204018639"/>
        <c:scaling>
          <c:orientation val="minMax"/>
        </c:scaling>
        <c:delete val="1"/>
        <c:axPos val="t"/>
        <c:numFmt formatCode="0%" sourceLinked="1"/>
        <c:majorTickMark val="none"/>
        <c:minorTickMark val="none"/>
        <c:tickLblPos val="nextTo"/>
        <c:crossAx val="882557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'Q1-15'!$AH$110</c:f>
              <c:strCache>
                <c:ptCount val="1"/>
                <c:pt idx="0">
                  <c:v>Ja</c:v>
                </c:pt>
              </c:strCache>
            </c:strRef>
          </c:tx>
          <c:spPr>
            <a:solidFill>
              <a:schemeClr val="accent1"/>
            </a:solidFill>
            <a:ln>
              <a:noFill/>
            </a:ln>
            <a:effectLst/>
          </c:spPr>
          <c:invertIfNegative val="0"/>
          <c:dLbls>
            <c:dLbl>
              <c:idx val="0"/>
              <c:tx>
                <c:rich>
                  <a:bodyPr/>
                  <a:lstStyle/>
                  <a:p>
                    <a:fld id="{404CDFDC-F57E-CF4B-885A-93FBEE93A8C6}" type="VALUE">
                      <a:rPr lang="en-US" smtClean="0"/>
                      <a:pPr/>
                      <a:t>[VÄRDE]</a:t>
                    </a:fld>
                    <a:r>
                      <a:rPr lang="en-US"/>
                      <a:t> (44%)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43B-1849-97B6-7371F5BC6616}"/>
                </c:ext>
              </c:extLst>
            </c:dLbl>
            <c:dLbl>
              <c:idx val="1"/>
              <c:tx>
                <c:rich>
                  <a:bodyPr/>
                  <a:lstStyle/>
                  <a:p>
                    <a:fld id="{8DD2FA83-FA57-1245-87AC-DB76B8BC9AAB}" type="VALUE">
                      <a:rPr lang="en-US" smtClean="0"/>
                      <a:pPr/>
                      <a:t>[VÄRDE]</a:t>
                    </a:fld>
                    <a:r>
                      <a:rPr lang="en-US"/>
                      <a:t> (44%)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43B-1849-97B6-7371F5BC6616}"/>
                </c:ext>
              </c:extLst>
            </c:dLbl>
            <c:dLbl>
              <c:idx val="2"/>
              <c:tx>
                <c:rich>
                  <a:bodyPr/>
                  <a:lstStyle/>
                  <a:p>
                    <a:fld id="{A33CD474-F152-5F43-AE51-EEF6E4C036B1}" type="VALUE">
                      <a:rPr lang="en-US" smtClean="0"/>
                      <a:pPr/>
                      <a:t>[VÄRDE]</a:t>
                    </a:fld>
                    <a:r>
                      <a:rPr lang="en-US"/>
                      <a:t> (50%)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43B-1849-97B6-7371F5BC6616}"/>
                </c:ext>
              </c:extLst>
            </c:dLbl>
            <c:dLbl>
              <c:idx val="3"/>
              <c:tx>
                <c:rich>
                  <a:bodyPr/>
                  <a:lstStyle/>
                  <a:p>
                    <a:fld id="{D13891EB-3036-404F-9232-FB387A563116}" type="VALUE">
                      <a:rPr lang="en-US" smtClean="0"/>
                      <a:pPr/>
                      <a:t>[VÄRDE]</a:t>
                    </a:fld>
                    <a:r>
                      <a:rPr lang="en-US"/>
                      <a:t> (50%)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43B-1849-97B6-7371F5BC6616}"/>
                </c:ext>
              </c:extLst>
            </c:dLbl>
            <c:dLbl>
              <c:idx val="4"/>
              <c:tx>
                <c:rich>
                  <a:bodyPr/>
                  <a:lstStyle/>
                  <a:p>
                    <a:fld id="{1AC82FDC-1C73-7349-A1B0-86C6B4EC5DCE}" type="VALUE">
                      <a:rPr lang="en-US" smtClean="0"/>
                      <a:pPr/>
                      <a:t>[VÄRDE]</a:t>
                    </a:fld>
                    <a:r>
                      <a:rPr lang="en-US"/>
                      <a:t> (23%)</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43B-1849-97B6-7371F5BC66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'Q1-15'!$AI$109:$AM$109</c:f>
              <c:strCache>
                <c:ptCount val="5"/>
                <c:pt idx="0">
                  <c:v>Totalt</c:v>
                </c:pt>
                <c:pt idx="1">
                  <c:v>Teknikkonsultföretag</c:v>
                </c:pt>
                <c:pt idx="2">
                  <c:v>Industri- och
 techkonsultföretag</c:v>
                </c:pt>
                <c:pt idx="3">
                  <c:v>Arkitektföretag</c:v>
                </c:pt>
                <c:pt idx="4">
                  <c:v>Annan</c:v>
                </c:pt>
              </c:strCache>
            </c:strRef>
          </c:cat>
          <c:val>
            <c:numRef>
              <c:f>'Q1-15'!$AI$110:$AM$110</c:f>
              <c:numCache>
                <c:formatCode>0%</c:formatCode>
                <c:ptCount val="5"/>
                <c:pt idx="0">
                  <c:v>0.47970000000000002</c:v>
                </c:pt>
                <c:pt idx="1">
                  <c:v>0.4677</c:v>
                </c:pt>
                <c:pt idx="2">
                  <c:v>0.51849999999999996</c:v>
                </c:pt>
                <c:pt idx="3">
                  <c:v>0.45450000000000002</c:v>
                </c:pt>
                <c:pt idx="4">
                  <c:v>0.53333333333333333</c:v>
                </c:pt>
              </c:numCache>
            </c:numRef>
          </c:val>
          <c:extLst>
            <c:ext xmlns:c16="http://schemas.microsoft.com/office/drawing/2014/chart" uri="{C3380CC4-5D6E-409C-BE32-E72D297353CC}">
              <c16:uniqueId val="{00000000-7B64-BB40-8B53-9FAFABF6A507}"/>
            </c:ext>
          </c:extLst>
        </c:ser>
        <c:ser>
          <c:idx val="1"/>
          <c:order val="1"/>
          <c:tx>
            <c:strRef>
              <c:f>'Q1-15'!$AH$111</c:f>
              <c:strCache>
                <c:ptCount val="1"/>
                <c:pt idx="0">
                  <c:v>Nej</c:v>
                </c:pt>
              </c:strCache>
            </c:strRef>
          </c:tx>
          <c:spPr>
            <a:solidFill>
              <a:srgbClr val="1C656E"/>
            </a:solidFill>
            <a:ln>
              <a:noFill/>
            </a:ln>
            <a:effectLst/>
          </c:spPr>
          <c:invertIfNegative val="0"/>
          <c:dLbls>
            <c:dLbl>
              <c:idx val="0"/>
              <c:tx>
                <c:rich>
                  <a:bodyPr/>
                  <a:lstStyle/>
                  <a:p>
                    <a:fld id="{C8812AE2-73F8-FE44-979D-66C742538D0E}" type="VALUE">
                      <a:rPr lang="en-US" smtClean="0"/>
                      <a:pPr/>
                      <a:t>[VÄRDE]</a:t>
                    </a:fld>
                    <a:endParaRPr lang="sv-S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43B-1849-97B6-7371F5BC6616}"/>
                </c:ext>
              </c:extLst>
            </c:dLbl>
            <c:dLbl>
              <c:idx val="1"/>
              <c:tx>
                <c:rich>
                  <a:bodyPr/>
                  <a:lstStyle/>
                  <a:p>
                    <a:fld id="{A3EB4B71-DE95-C84A-A654-6A3EDB01D1BC}" type="VALUE">
                      <a:rPr lang="en-US" smtClean="0"/>
                      <a:pPr/>
                      <a:t>[VÄRDE]</a:t>
                    </a:fld>
                    <a:endParaRPr lang="sv-S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43B-1849-97B6-7371F5BC6616}"/>
                </c:ext>
              </c:extLst>
            </c:dLbl>
            <c:dLbl>
              <c:idx val="2"/>
              <c:tx>
                <c:rich>
                  <a:bodyPr/>
                  <a:lstStyle/>
                  <a:p>
                    <a:fld id="{FB82A912-33C2-C948-B639-304D76791E45}" type="VALUE">
                      <a:rPr lang="en-US" smtClean="0"/>
                      <a:pPr/>
                      <a:t>[VÄRDE]</a:t>
                    </a:fld>
                    <a:endParaRPr lang="sv-S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43B-1849-97B6-7371F5BC6616}"/>
                </c:ext>
              </c:extLst>
            </c:dLbl>
            <c:dLbl>
              <c:idx val="3"/>
              <c:tx>
                <c:rich>
                  <a:bodyPr/>
                  <a:lstStyle/>
                  <a:p>
                    <a:r>
                      <a:rPr lang="en-US"/>
                      <a:t>53%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B43B-1849-97B6-7371F5BC6616}"/>
                </c:ext>
              </c:extLst>
            </c:dLbl>
            <c:dLbl>
              <c:idx val="4"/>
              <c:tx>
                <c:rich>
                  <a:bodyPr/>
                  <a:lstStyle/>
                  <a:p>
                    <a:fld id="{F2C84D61-5298-E543-B0E5-E28EA4648818}" type="VALUE">
                      <a:rPr lang="en-US" smtClean="0"/>
                      <a:pPr/>
                      <a:t>[VÄRDE]</a:t>
                    </a:fld>
                    <a:endParaRPr lang="sv-S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43B-1849-97B6-7371F5BC66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'Q1-15'!$AI$109:$AM$109</c:f>
              <c:strCache>
                <c:ptCount val="5"/>
                <c:pt idx="0">
                  <c:v>Totalt</c:v>
                </c:pt>
                <c:pt idx="1">
                  <c:v>Teknikkonsultföretag</c:v>
                </c:pt>
                <c:pt idx="2">
                  <c:v>Industri- och
 techkonsultföretag</c:v>
                </c:pt>
                <c:pt idx="3">
                  <c:v>Arkitektföretag</c:v>
                </c:pt>
                <c:pt idx="4">
                  <c:v>Annan</c:v>
                </c:pt>
              </c:strCache>
            </c:strRef>
          </c:cat>
          <c:val>
            <c:numRef>
              <c:f>'Q1-15'!$AI$111:$AM$111</c:f>
              <c:numCache>
                <c:formatCode>0%</c:formatCode>
                <c:ptCount val="5"/>
                <c:pt idx="0">
                  <c:v>0.50680000000000003</c:v>
                </c:pt>
                <c:pt idx="1">
                  <c:v>0.5323</c:v>
                </c:pt>
                <c:pt idx="2">
                  <c:v>0.44440000000000002</c:v>
                </c:pt>
                <c:pt idx="3">
                  <c:v>0.52270000000000005</c:v>
                </c:pt>
                <c:pt idx="4">
                  <c:v>0.46666666666666667</c:v>
                </c:pt>
              </c:numCache>
            </c:numRef>
          </c:val>
          <c:extLst>
            <c:ext xmlns:c16="http://schemas.microsoft.com/office/drawing/2014/chart" uri="{C3380CC4-5D6E-409C-BE32-E72D297353CC}">
              <c16:uniqueId val="{00000001-7B64-BB40-8B53-9FAFABF6A507}"/>
            </c:ext>
          </c:extLst>
        </c:ser>
        <c:ser>
          <c:idx val="2"/>
          <c:order val="2"/>
          <c:tx>
            <c:strRef>
              <c:f>'Q1-15'!$AH$112</c:f>
              <c:strCache>
                <c:ptCount val="1"/>
                <c:pt idx="0">
                  <c:v>Vet ej</c:v>
                </c:pt>
              </c:strCache>
            </c:strRef>
          </c:tx>
          <c:spPr>
            <a:solidFill>
              <a:srgbClr val="193C28"/>
            </a:solidFill>
            <a:ln>
              <a:noFill/>
            </a:ln>
            <a:effectLst/>
          </c:spPr>
          <c:invertIfNegative val="0"/>
          <c:dLbls>
            <c:dLbl>
              <c:idx val="0"/>
              <c:layout>
                <c:manualLayout>
                  <c:x val="-2.2219116254576253E-2"/>
                  <c:y val="0"/>
                </c:manualLayout>
              </c:layout>
              <c:tx>
                <c:rich>
                  <a:bodyPr/>
                  <a:lstStyle/>
                  <a:p>
                    <a:r>
                      <a:rPr lang="en-US">
                        <a:solidFill>
                          <a:schemeClr val="bg1"/>
                        </a:solidFill>
                      </a:rPr>
                      <a:t> 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43B-1849-97B6-7371F5BC6616}"/>
                </c:ext>
              </c:extLst>
            </c:dLbl>
            <c:dLbl>
              <c:idx val="1"/>
              <c:delete val="1"/>
              <c:extLst>
                <c:ext xmlns:c15="http://schemas.microsoft.com/office/drawing/2012/chart" uri="{CE6537A1-D6FC-4f65-9D91-7224C49458BB}"/>
                <c:ext xmlns:c16="http://schemas.microsoft.com/office/drawing/2014/chart" uri="{C3380CC4-5D6E-409C-BE32-E72D297353CC}">
                  <c16:uniqueId val="{00000002-7B64-BB40-8B53-9FAFABF6A507}"/>
                </c:ext>
              </c:extLst>
            </c:dLbl>
            <c:dLbl>
              <c:idx val="2"/>
              <c:layout>
                <c:manualLayout>
                  <c:x val="1.8445948743628527E-3"/>
                  <c:y val="8.267726626607227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64-BB40-8B53-9FAFABF6A507}"/>
                </c:ext>
              </c:extLst>
            </c:dLbl>
            <c:dLbl>
              <c:idx val="4"/>
              <c:delete val="1"/>
              <c:extLst>
                <c:ext xmlns:c15="http://schemas.microsoft.com/office/drawing/2012/chart" uri="{CE6537A1-D6FC-4f65-9D91-7224C49458BB}"/>
                <c:ext xmlns:c16="http://schemas.microsoft.com/office/drawing/2014/chart" uri="{C3380CC4-5D6E-409C-BE32-E72D297353CC}">
                  <c16:uniqueId val="{00000004-7B64-BB40-8B53-9FAFABF6A50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'Q1-15'!$AI$109:$AM$109</c:f>
              <c:strCache>
                <c:ptCount val="5"/>
                <c:pt idx="0">
                  <c:v>Totalt</c:v>
                </c:pt>
                <c:pt idx="1">
                  <c:v>Teknikkonsultföretag</c:v>
                </c:pt>
                <c:pt idx="2">
                  <c:v>Industri- och
 techkonsultföretag</c:v>
                </c:pt>
                <c:pt idx="3">
                  <c:v>Arkitektföretag</c:v>
                </c:pt>
                <c:pt idx="4">
                  <c:v>Annan</c:v>
                </c:pt>
              </c:strCache>
            </c:strRef>
          </c:cat>
          <c:val>
            <c:numRef>
              <c:f>'Q1-15'!$AI$112:$AM$112</c:f>
              <c:numCache>
                <c:formatCode>0%</c:formatCode>
                <c:ptCount val="5"/>
                <c:pt idx="0">
                  <c:v>1.35E-2</c:v>
                </c:pt>
                <c:pt idx="1">
                  <c:v>0</c:v>
                </c:pt>
                <c:pt idx="2">
                  <c:v>3.7000000000000012E-2</c:v>
                </c:pt>
                <c:pt idx="3">
                  <c:v>2.2700000000000001E-2</c:v>
                </c:pt>
                <c:pt idx="4">
                  <c:v>0</c:v>
                </c:pt>
              </c:numCache>
            </c:numRef>
          </c:val>
          <c:extLst>
            <c:ext xmlns:c16="http://schemas.microsoft.com/office/drawing/2014/chart" uri="{C3380CC4-5D6E-409C-BE32-E72D297353CC}">
              <c16:uniqueId val="{00000005-7B64-BB40-8B53-9FAFABF6A507}"/>
            </c:ext>
          </c:extLst>
        </c:ser>
        <c:dLbls>
          <c:dLblPos val="ctr"/>
          <c:showLegendKey val="0"/>
          <c:showVal val="1"/>
          <c:showCatName val="0"/>
          <c:showSerName val="0"/>
          <c:showPercent val="0"/>
          <c:showBubbleSize val="0"/>
        </c:dLbls>
        <c:gapWidth val="150"/>
        <c:overlap val="100"/>
        <c:axId val="75008879"/>
        <c:axId val="438032991"/>
      </c:barChart>
      <c:catAx>
        <c:axId val="75008879"/>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38032991"/>
        <c:crosses val="autoZero"/>
        <c:auto val="1"/>
        <c:lblAlgn val="ctr"/>
        <c:lblOffset val="100"/>
        <c:noMultiLvlLbl val="0"/>
      </c:catAx>
      <c:valAx>
        <c:axId val="438032991"/>
        <c:scaling>
          <c:orientation val="minMax"/>
        </c:scaling>
        <c:delete val="1"/>
        <c:axPos val="t"/>
        <c:numFmt formatCode="0%" sourceLinked="1"/>
        <c:majorTickMark val="none"/>
        <c:minorTickMark val="none"/>
        <c:tickLblPos val="nextTo"/>
        <c:crossAx val="75008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35181072222911"/>
          <c:y val="9.828682676315742E-2"/>
          <c:w val="0.38929050463954579"/>
          <c:h val="0.6488176099835995"/>
        </c:manualLayout>
      </c:layout>
      <c:doughnutChart>
        <c:varyColors val="1"/>
        <c:ser>
          <c:idx val="0"/>
          <c:order val="0"/>
          <c:tx>
            <c:strRef>
              <c:f>'Q16-25'!$AG$15</c:f>
              <c:strCache>
                <c:ptCount val="1"/>
                <c:pt idx="0">
                  <c:v>Totalt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5BF-504D-9E07-08748B8190B9}"/>
              </c:ext>
            </c:extLst>
          </c:dPt>
          <c:dPt>
            <c:idx val="1"/>
            <c:bubble3D val="0"/>
            <c:spPr>
              <a:solidFill>
                <a:schemeClr val="accent2"/>
              </a:solidFill>
              <a:ln w="19050">
                <a:noFill/>
              </a:ln>
              <a:effectLst/>
            </c:spPr>
            <c:extLst>
              <c:ext xmlns:c16="http://schemas.microsoft.com/office/drawing/2014/chart" uri="{C3380CC4-5D6E-409C-BE32-E72D297353CC}">
                <c16:uniqueId val="{00000003-E5BF-504D-9E07-08748B8190B9}"/>
              </c:ext>
            </c:extLst>
          </c:dPt>
          <c:dPt>
            <c:idx val="2"/>
            <c:bubble3D val="0"/>
            <c:spPr>
              <a:solidFill>
                <a:schemeClr val="accent3"/>
              </a:solidFill>
              <a:ln w="19050">
                <a:noFill/>
              </a:ln>
              <a:effectLst/>
            </c:spPr>
            <c:extLst>
              <c:ext xmlns:c16="http://schemas.microsoft.com/office/drawing/2014/chart" uri="{C3380CC4-5D6E-409C-BE32-E72D297353CC}">
                <c16:uniqueId val="{00000005-E5BF-504D-9E07-08748B8190B9}"/>
              </c:ext>
            </c:extLst>
          </c:dPt>
          <c:dPt>
            <c:idx val="3"/>
            <c:bubble3D val="0"/>
            <c:spPr>
              <a:solidFill>
                <a:schemeClr val="accent4"/>
              </a:solidFill>
              <a:ln w="19050">
                <a:noFill/>
              </a:ln>
              <a:effectLst/>
            </c:spPr>
            <c:extLst>
              <c:ext xmlns:c16="http://schemas.microsoft.com/office/drawing/2014/chart" uri="{C3380CC4-5D6E-409C-BE32-E72D297353CC}">
                <c16:uniqueId val="{00000007-E5BF-504D-9E07-08748B8190B9}"/>
              </c:ext>
            </c:extLst>
          </c:dPt>
          <c:dPt>
            <c:idx val="4"/>
            <c:bubble3D val="0"/>
            <c:spPr>
              <a:solidFill>
                <a:srgbClr val="1C656E"/>
              </a:solidFill>
              <a:ln w="19050">
                <a:noFill/>
              </a:ln>
              <a:effectLst/>
            </c:spPr>
            <c:extLst>
              <c:ext xmlns:c16="http://schemas.microsoft.com/office/drawing/2014/chart" uri="{C3380CC4-5D6E-409C-BE32-E72D297353CC}">
                <c16:uniqueId val="{00000009-E5BF-504D-9E07-08748B8190B9}"/>
              </c:ext>
            </c:extLst>
          </c:dPt>
          <c:dLbls>
            <c:dLbl>
              <c:idx val="0"/>
              <c:layout>
                <c:manualLayout>
                  <c:x val="2.2016153268989012E-2"/>
                  <c:y val="-3.0577642234809278E-17"/>
                </c:manualLayout>
              </c:layout>
              <c:tx>
                <c:rich>
                  <a:bodyPr/>
                  <a:lstStyle/>
                  <a:p>
                    <a:fld id="{50AB2F8C-1799-B64B-B221-9F941C92FDC6}" type="VALUE">
                      <a:rPr lang="en-US" smtClean="0"/>
                      <a:pPr/>
                      <a:t>[VÄRDE]</a:t>
                    </a:fld>
                    <a:r>
                      <a:rPr lang="en-US"/>
                      <a:t> (11%)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5BF-504D-9E07-08748B8190B9}"/>
                </c:ext>
              </c:extLst>
            </c:dLbl>
            <c:dLbl>
              <c:idx val="1"/>
              <c:tx>
                <c:rich>
                  <a:bodyPr/>
                  <a:lstStyle/>
                  <a:p>
                    <a:fld id="{1BD9979B-9295-A545-BC1C-2CFC9733ED01}" type="VALUE">
                      <a:rPr lang="en-US" smtClean="0"/>
                      <a:pPr/>
                      <a:t>[VÄRDE]</a:t>
                    </a:fld>
                    <a:r>
                      <a:rPr lang="en-US"/>
                      <a:t> (12%)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5BF-504D-9E07-08748B8190B9}"/>
                </c:ext>
              </c:extLst>
            </c:dLbl>
            <c:dLbl>
              <c:idx val="2"/>
              <c:tx>
                <c:rich>
                  <a:bodyPr/>
                  <a:lstStyle/>
                  <a:p>
                    <a:fld id="{D98E5522-1602-9348-894C-8A0099A428A1}" type="VALUE">
                      <a:rPr lang="en-US" smtClean="0"/>
                      <a:pPr/>
                      <a:t>[VÄRDE]</a:t>
                    </a:fld>
                    <a:r>
                      <a:rPr lang="en-US"/>
                      <a:t> (25%)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5BF-504D-9E07-08748B8190B9}"/>
                </c:ext>
              </c:extLst>
            </c:dLbl>
            <c:dLbl>
              <c:idx val="3"/>
              <c:tx>
                <c:rich>
                  <a:bodyPr/>
                  <a:lstStyle/>
                  <a:p>
                    <a:fld id="{A22BA423-E502-5D4C-BB19-30136E839572}" type="VALUE">
                      <a:rPr lang="en-US" smtClean="0"/>
                      <a:pPr/>
                      <a:t>[VÄRDE]</a:t>
                    </a:fld>
                    <a:r>
                      <a:rPr lang="en-US"/>
                      <a:t> (16%)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5BF-504D-9E07-08748B8190B9}"/>
                </c:ext>
              </c:extLst>
            </c:dLbl>
            <c:dLbl>
              <c:idx val="4"/>
              <c:tx>
                <c:rich>
                  <a:bodyPr/>
                  <a:lstStyle/>
                  <a:p>
                    <a:fld id="{1046F3E8-CD34-644C-907A-B0BBCE17D626}" type="VALUE">
                      <a:rPr lang="en-US" smtClean="0"/>
                      <a:pPr/>
                      <a:t>[VÄRDE]</a:t>
                    </a:fld>
                    <a:r>
                      <a:rPr lang="en-US"/>
                      <a:t> (34%)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5BF-504D-9E07-08748B8190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'Q16-25'!$AF$16:$AF$20</c:f>
              <c:strCache>
                <c:ptCount val="5"/>
                <c:pt idx="0">
                  <c:v>Mycket hög utsträckning (&gt;2 ggr/år)</c:v>
                </c:pt>
                <c:pt idx="1">
                  <c:v>Ganska hög utsträckning (2 ggr/år)</c:v>
                </c:pt>
                <c:pt idx="2">
                  <c:v>Ganska låg utsträckning (1 ggr/år)</c:v>
                </c:pt>
                <c:pt idx="3">
                  <c:v>Mycket låg utsträckning (&lt;1 ggr/år)</c:v>
                </c:pt>
                <c:pt idx="4">
                  <c:v>Ingen alls</c:v>
                </c:pt>
              </c:strCache>
            </c:strRef>
          </c:cat>
          <c:val>
            <c:numRef>
              <c:f>'Q16-25'!$AG$16:$AG$20</c:f>
              <c:numCache>
                <c:formatCode>0%</c:formatCode>
                <c:ptCount val="5"/>
                <c:pt idx="0">
                  <c:v>6.08E-2</c:v>
                </c:pt>
                <c:pt idx="1">
                  <c:v>0.15540000000000001</c:v>
                </c:pt>
                <c:pt idx="2">
                  <c:v>0.33110000000000001</c:v>
                </c:pt>
                <c:pt idx="3">
                  <c:v>0.223</c:v>
                </c:pt>
                <c:pt idx="4">
                  <c:v>0.22969999999999999</c:v>
                </c:pt>
              </c:numCache>
            </c:numRef>
          </c:val>
          <c:extLst>
            <c:ext xmlns:c16="http://schemas.microsoft.com/office/drawing/2014/chart" uri="{C3380CC4-5D6E-409C-BE32-E72D297353CC}">
              <c16:uniqueId val="{0000000A-E5BF-504D-9E07-08748B8190B9}"/>
            </c:ext>
          </c:extLst>
        </c:ser>
        <c:dLbls>
          <c:showLegendKey val="0"/>
          <c:showVal val="1"/>
          <c:showCatName val="0"/>
          <c:showSerName val="0"/>
          <c:showPercent val="0"/>
          <c:showBubbleSize val="0"/>
          <c:showLeaderLines val="1"/>
        </c:dLbls>
        <c:firstSliceAng val="0"/>
        <c:holeSize val="42"/>
      </c:doughnutChart>
      <c:spPr>
        <a:noFill/>
        <a:ln>
          <a:noFill/>
        </a:ln>
        <a:effectLst/>
      </c:spPr>
    </c:plotArea>
    <c:legend>
      <c:legendPos val="b"/>
      <c:layout>
        <c:manualLayout>
          <c:xMode val="edge"/>
          <c:yMode val="edge"/>
          <c:x val="0.15007152491883416"/>
          <c:y val="0.77867563702916887"/>
          <c:w val="0.47969525987649836"/>
          <c:h val="0.217988581646793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'Q16-25'!$AM$16</c:f>
              <c:strCache>
                <c:ptCount val="1"/>
                <c:pt idx="0">
                  <c:v>Mycket hög utsträckning (&gt;2 ggr/år)</c:v>
                </c:pt>
              </c:strCache>
            </c:strRef>
          </c:tx>
          <c:spPr>
            <a:solidFill>
              <a:schemeClr val="accent1"/>
            </a:solidFill>
            <a:ln>
              <a:noFill/>
            </a:ln>
            <a:effectLst/>
          </c:spPr>
          <c:invertIfNegative val="0"/>
          <c:dLbls>
            <c:dLbl>
              <c:idx val="0"/>
              <c:layout>
                <c:manualLayout>
                  <c:x val="2.0597470817997066E-2"/>
                  <c:y val="1.72459529678445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018-FA45-8D95-BB219804B6E9}"/>
                </c:ext>
              </c:extLst>
            </c:dLbl>
            <c:dLbl>
              <c:idx val="1"/>
              <c:layout>
                <c:manualLayout>
                  <c:x val="1.373164721199803E-2"/>
                  <c:y val="6.898381187137801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018-FA45-8D95-BB219804B6E9}"/>
                </c:ext>
              </c:extLst>
            </c:dLbl>
            <c:dLbl>
              <c:idx val="2"/>
              <c:layout>
                <c:manualLayout>
                  <c:x val="1.144303934333172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018-FA45-8D95-BB219804B6E9}"/>
                </c:ext>
              </c:extLst>
            </c:dLbl>
            <c:dLbl>
              <c:idx val="3"/>
              <c:layout>
                <c:manualLayout>
                  <c:x val="1.373164721199807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018-FA45-8D95-BB219804B6E9}"/>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'Q16-25'!$AN$15:$AQ$15</c:f>
              <c:strCache>
                <c:ptCount val="4"/>
                <c:pt idx="0">
                  <c:v>Teknikkonsultföretag</c:v>
                </c:pt>
                <c:pt idx="1">
                  <c:v>Industri- och 
techkonsultföretag</c:v>
                </c:pt>
                <c:pt idx="2">
                  <c:v>Arkitektföretag</c:v>
                </c:pt>
                <c:pt idx="3">
                  <c:v>Annan</c:v>
                </c:pt>
              </c:strCache>
            </c:strRef>
          </c:cat>
          <c:val>
            <c:numRef>
              <c:f>'Q16-25'!$AN$16:$AQ$16</c:f>
              <c:numCache>
                <c:formatCode>0%</c:formatCode>
                <c:ptCount val="4"/>
                <c:pt idx="0">
                  <c:v>4.8399999999999999E-2</c:v>
                </c:pt>
                <c:pt idx="1">
                  <c:v>7.4099999999999999E-2</c:v>
                </c:pt>
                <c:pt idx="2">
                  <c:v>6.8199999999999997E-2</c:v>
                </c:pt>
                <c:pt idx="3">
                  <c:v>6.6666666666666666E-2</c:v>
                </c:pt>
              </c:numCache>
            </c:numRef>
          </c:val>
          <c:extLst>
            <c:ext xmlns:c16="http://schemas.microsoft.com/office/drawing/2014/chart" uri="{C3380CC4-5D6E-409C-BE32-E72D297353CC}">
              <c16:uniqueId val="{00000000-B018-FA45-8D95-BB219804B6E9}"/>
            </c:ext>
          </c:extLst>
        </c:ser>
        <c:ser>
          <c:idx val="1"/>
          <c:order val="1"/>
          <c:tx>
            <c:strRef>
              <c:f>'Q16-25'!$AM$17</c:f>
              <c:strCache>
                <c:ptCount val="1"/>
                <c:pt idx="0">
                  <c:v>Ganska hög utsträckning (2 ggr/år)</c:v>
                </c:pt>
              </c:strCache>
            </c:strRef>
          </c:tx>
          <c:spPr>
            <a:solidFill>
              <a:schemeClr val="accent2"/>
            </a:solidFill>
            <a:ln>
              <a:noFill/>
            </a:ln>
            <a:effectLst/>
          </c:spPr>
          <c:invertIfNegative val="0"/>
          <c:dLbls>
            <c:dLbl>
              <c:idx val="0"/>
              <c:layout>
                <c:manualLayout>
                  <c:x val="2.7463294423996143E-2"/>
                  <c:y val="1.72459529678445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18-FA45-8D95-BB219804B6E9}"/>
                </c:ext>
              </c:extLst>
            </c:dLbl>
            <c:dLbl>
              <c:idx val="1"/>
              <c:layout>
                <c:manualLayout>
                  <c:x val="2.0597470817997066E-2"/>
                  <c:y val="6.898381187137801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18-FA45-8D95-BB219804B6E9}"/>
                </c:ext>
              </c:extLst>
            </c:dLbl>
            <c:dLbl>
              <c:idx val="2"/>
              <c:layout>
                <c:manualLayout>
                  <c:x val="1.8308862949330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018-FA45-8D95-BB219804B6E9}"/>
                </c:ext>
              </c:extLst>
            </c:dLbl>
            <c:dLbl>
              <c:idx val="3"/>
              <c:layout>
                <c:manualLayout>
                  <c:x val="2.059747081799710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018-FA45-8D95-BB219804B6E9}"/>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'Q16-25'!$AN$15:$AQ$15</c:f>
              <c:strCache>
                <c:ptCount val="4"/>
                <c:pt idx="0">
                  <c:v>Teknikkonsultföretag</c:v>
                </c:pt>
                <c:pt idx="1">
                  <c:v>Industri- och 
techkonsultföretag</c:v>
                </c:pt>
                <c:pt idx="2">
                  <c:v>Arkitektföretag</c:v>
                </c:pt>
                <c:pt idx="3">
                  <c:v>Annan</c:v>
                </c:pt>
              </c:strCache>
            </c:strRef>
          </c:cat>
          <c:val>
            <c:numRef>
              <c:f>'Q16-25'!$AN$17:$AQ$17</c:f>
              <c:numCache>
                <c:formatCode>0%</c:formatCode>
                <c:ptCount val="4"/>
                <c:pt idx="0">
                  <c:v>0.19350000000000001</c:v>
                </c:pt>
                <c:pt idx="1">
                  <c:v>0.14810000000000001</c:v>
                </c:pt>
                <c:pt idx="2">
                  <c:v>0.11360000000000001</c:v>
                </c:pt>
                <c:pt idx="3">
                  <c:v>0.13333333333333333</c:v>
                </c:pt>
              </c:numCache>
            </c:numRef>
          </c:val>
          <c:extLst>
            <c:ext xmlns:c16="http://schemas.microsoft.com/office/drawing/2014/chart" uri="{C3380CC4-5D6E-409C-BE32-E72D297353CC}">
              <c16:uniqueId val="{00000001-B018-FA45-8D95-BB219804B6E9}"/>
            </c:ext>
          </c:extLst>
        </c:ser>
        <c:ser>
          <c:idx val="2"/>
          <c:order val="2"/>
          <c:tx>
            <c:strRef>
              <c:f>'Q16-25'!$AM$18</c:f>
              <c:strCache>
                <c:ptCount val="1"/>
                <c:pt idx="0">
                  <c:v>Ganska låg utsträckning (1 ggr/år)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'Q16-25'!$AN$15:$AQ$15</c:f>
              <c:strCache>
                <c:ptCount val="4"/>
                <c:pt idx="0">
                  <c:v>Teknikkonsultföretag</c:v>
                </c:pt>
                <c:pt idx="1">
                  <c:v>Industri- och 
techkonsultföretag</c:v>
                </c:pt>
                <c:pt idx="2">
                  <c:v>Arkitektföretag</c:v>
                </c:pt>
                <c:pt idx="3">
                  <c:v>Annan</c:v>
                </c:pt>
              </c:strCache>
            </c:strRef>
          </c:cat>
          <c:val>
            <c:numRef>
              <c:f>'Q16-25'!$AN$18:$AQ$18</c:f>
              <c:numCache>
                <c:formatCode>0%</c:formatCode>
                <c:ptCount val="4"/>
                <c:pt idx="0">
                  <c:v>0.2903</c:v>
                </c:pt>
                <c:pt idx="1">
                  <c:v>0.40739999999999998</c:v>
                </c:pt>
                <c:pt idx="2">
                  <c:v>0.36359999999999998</c:v>
                </c:pt>
                <c:pt idx="3">
                  <c:v>0.26666666666666666</c:v>
                </c:pt>
              </c:numCache>
            </c:numRef>
          </c:val>
          <c:extLst>
            <c:ext xmlns:c16="http://schemas.microsoft.com/office/drawing/2014/chart" uri="{C3380CC4-5D6E-409C-BE32-E72D297353CC}">
              <c16:uniqueId val="{00000002-B018-FA45-8D95-BB219804B6E9}"/>
            </c:ext>
          </c:extLst>
        </c:ser>
        <c:ser>
          <c:idx val="3"/>
          <c:order val="3"/>
          <c:tx>
            <c:strRef>
              <c:f>'Q16-25'!$AM$19</c:f>
              <c:strCache>
                <c:ptCount val="1"/>
                <c:pt idx="0">
                  <c:v>Mycket låg utsträckning (&lt;1 ggr/år)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'Q16-25'!$AN$15:$AQ$15</c:f>
              <c:strCache>
                <c:ptCount val="4"/>
                <c:pt idx="0">
                  <c:v>Teknikkonsultföretag</c:v>
                </c:pt>
                <c:pt idx="1">
                  <c:v>Industri- och 
techkonsultföretag</c:v>
                </c:pt>
                <c:pt idx="2">
                  <c:v>Arkitektföretag</c:v>
                </c:pt>
                <c:pt idx="3">
                  <c:v>Annan</c:v>
                </c:pt>
              </c:strCache>
            </c:strRef>
          </c:cat>
          <c:val>
            <c:numRef>
              <c:f>'Q16-25'!$AN$19:$AQ$19</c:f>
              <c:numCache>
                <c:formatCode>0%</c:formatCode>
                <c:ptCount val="4"/>
                <c:pt idx="0">
                  <c:v>0.19350000000000001</c:v>
                </c:pt>
                <c:pt idx="1">
                  <c:v>0.1852</c:v>
                </c:pt>
                <c:pt idx="2">
                  <c:v>0.2727</c:v>
                </c:pt>
                <c:pt idx="3">
                  <c:v>0.26666666666666666</c:v>
                </c:pt>
              </c:numCache>
            </c:numRef>
          </c:val>
          <c:extLst>
            <c:ext xmlns:c16="http://schemas.microsoft.com/office/drawing/2014/chart" uri="{C3380CC4-5D6E-409C-BE32-E72D297353CC}">
              <c16:uniqueId val="{00000003-B018-FA45-8D95-BB219804B6E9}"/>
            </c:ext>
          </c:extLst>
        </c:ser>
        <c:ser>
          <c:idx val="4"/>
          <c:order val="4"/>
          <c:tx>
            <c:strRef>
              <c:f>'Q16-25'!$AM$20</c:f>
              <c:strCache>
                <c:ptCount val="1"/>
                <c:pt idx="0">
                  <c:v>Ingen alls</c:v>
                </c:pt>
              </c:strCache>
            </c:strRef>
          </c:tx>
          <c:spPr>
            <a:solidFill>
              <a:srgbClr val="1C656E"/>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'Q16-25'!$AN$15:$AQ$15</c:f>
              <c:strCache>
                <c:ptCount val="4"/>
                <c:pt idx="0">
                  <c:v>Teknikkonsultföretag</c:v>
                </c:pt>
                <c:pt idx="1">
                  <c:v>Industri- och 
techkonsultföretag</c:v>
                </c:pt>
                <c:pt idx="2">
                  <c:v>Arkitektföretag</c:v>
                </c:pt>
                <c:pt idx="3">
                  <c:v>Annan</c:v>
                </c:pt>
              </c:strCache>
            </c:strRef>
          </c:cat>
          <c:val>
            <c:numRef>
              <c:f>'Q16-25'!$AN$20:$AQ$20</c:f>
              <c:numCache>
                <c:formatCode>0%</c:formatCode>
                <c:ptCount val="4"/>
                <c:pt idx="0">
                  <c:v>0.2742</c:v>
                </c:pt>
                <c:pt idx="1">
                  <c:v>0.1852</c:v>
                </c:pt>
                <c:pt idx="2">
                  <c:v>0.18179999999999999</c:v>
                </c:pt>
                <c:pt idx="3">
                  <c:v>0.26666666666666666</c:v>
                </c:pt>
              </c:numCache>
            </c:numRef>
          </c:val>
          <c:extLst>
            <c:ext xmlns:c16="http://schemas.microsoft.com/office/drawing/2014/chart" uri="{C3380CC4-5D6E-409C-BE32-E72D297353CC}">
              <c16:uniqueId val="{00000004-B018-FA45-8D95-BB219804B6E9}"/>
            </c:ext>
          </c:extLst>
        </c:ser>
        <c:dLbls>
          <c:showLegendKey val="0"/>
          <c:showVal val="1"/>
          <c:showCatName val="0"/>
          <c:showSerName val="0"/>
          <c:showPercent val="0"/>
          <c:showBubbleSize val="0"/>
        </c:dLbls>
        <c:gapWidth val="150"/>
        <c:overlap val="100"/>
        <c:axId val="513673551"/>
        <c:axId val="882354159"/>
      </c:barChart>
      <c:catAx>
        <c:axId val="513673551"/>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882354159"/>
        <c:crosses val="autoZero"/>
        <c:auto val="1"/>
        <c:lblAlgn val="ctr"/>
        <c:lblOffset val="100"/>
        <c:noMultiLvlLbl val="0"/>
      </c:catAx>
      <c:valAx>
        <c:axId val="882354159"/>
        <c:scaling>
          <c:orientation val="minMax"/>
        </c:scaling>
        <c:delete val="1"/>
        <c:axPos val="t"/>
        <c:numFmt formatCode="0%" sourceLinked="1"/>
        <c:majorTickMark val="none"/>
        <c:minorTickMark val="none"/>
        <c:tickLblPos val="nextTo"/>
        <c:crossAx val="513673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'Q16-25'!$AG$53</c:f>
              <c:strCache>
                <c:ptCount val="1"/>
                <c:pt idx="0">
                  <c:v>Teknikkonsultföretag</c:v>
                </c:pt>
              </c:strCache>
            </c:strRef>
          </c:tx>
          <c:spPr>
            <a:solidFill>
              <a:srgbClr val="2DA5B3"/>
            </a:solidFill>
            <a:ln>
              <a:noFill/>
            </a:ln>
            <a:effectLst/>
          </c:spPr>
          <c:invertIfNegative val="0"/>
          <c:cat>
            <c:strRef>
              <c:f>'Q16-25'!$AF$54:$AF$60</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'Q16-25'!$AG$54:$AG$60</c:f>
              <c:numCache>
                <c:formatCode>0.00%</c:formatCode>
                <c:ptCount val="7"/>
                <c:pt idx="0">
                  <c:v>0.69640000000000002</c:v>
                </c:pt>
                <c:pt idx="1">
                  <c:v>0.44640000000000002</c:v>
                </c:pt>
                <c:pt idx="2">
                  <c:v>0.92859999999999998</c:v>
                </c:pt>
                <c:pt idx="3">
                  <c:v>0.28570000000000001</c:v>
                </c:pt>
                <c:pt idx="4">
                  <c:v>0.17860000000000001</c:v>
                </c:pt>
                <c:pt idx="5">
                  <c:v>7.1399999999999991E-2</c:v>
                </c:pt>
                <c:pt idx="6">
                  <c:v>0</c:v>
                </c:pt>
              </c:numCache>
            </c:numRef>
          </c:val>
          <c:extLst>
            <c:ext xmlns:c16="http://schemas.microsoft.com/office/drawing/2014/chart" uri="{C3380CC4-5D6E-409C-BE32-E72D297353CC}">
              <c16:uniqueId val="{00000000-D7C0-FA4B-9111-5B44ABE3FFF8}"/>
            </c:ext>
          </c:extLst>
        </c:ser>
        <c:ser>
          <c:idx val="1"/>
          <c:order val="1"/>
          <c:tx>
            <c:strRef>
              <c:f>'Q16-25'!$AH$53</c:f>
              <c:strCache>
                <c:ptCount val="1"/>
                <c:pt idx="0">
                  <c:v>Industri- och 
techkonsultföretag</c:v>
                </c:pt>
              </c:strCache>
            </c:strRef>
          </c:tx>
          <c:spPr>
            <a:solidFill>
              <a:srgbClr val="193C28"/>
            </a:solidFill>
            <a:ln>
              <a:noFill/>
            </a:ln>
            <a:effectLst/>
          </c:spPr>
          <c:invertIfNegative val="0"/>
          <c:cat>
            <c:strRef>
              <c:f>'Q16-25'!$AF$54:$AF$60</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'Q16-25'!$AH$54:$AH$60</c:f>
              <c:numCache>
                <c:formatCode>0.00%</c:formatCode>
                <c:ptCount val="7"/>
                <c:pt idx="0">
                  <c:v>0.1154</c:v>
                </c:pt>
                <c:pt idx="1">
                  <c:v>3.85E-2</c:v>
                </c:pt>
                <c:pt idx="2">
                  <c:v>1</c:v>
                </c:pt>
                <c:pt idx="3">
                  <c:v>0.15379999999999999</c:v>
                </c:pt>
                <c:pt idx="4">
                  <c:v>0</c:v>
                </c:pt>
                <c:pt idx="5">
                  <c:v>0.15379999999999999</c:v>
                </c:pt>
                <c:pt idx="6">
                  <c:v>3.85E-2</c:v>
                </c:pt>
              </c:numCache>
            </c:numRef>
          </c:val>
          <c:extLst>
            <c:ext xmlns:c16="http://schemas.microsoft.com/office/drawing/2014/chart" uri="{C3380CC4-5D6E-409C-BE32-E72D297353CC}">
              <c16:uniqueId val="{00000001-D7C0-FA4B-9111-5B44ABE3FFF8}"/>
            </c:ext>
          </c:extLst>
        </c:ser>
        <c:ser>
          <c:idx val="2"/>
          <c:order val="2"/>
          <c:tx>
            <c:strRef>
              <c:f>'Q16-25'!$AI$53</c:f>
              <c:strCache>
                <c:ptCount val="1"/>
                <c:pt idx="0">
                  <c:v>Arkitektföretag</c:v>
                </c:pt>
              </c:strCache>
            </c:strRef>
          </c:tx>
          <c:spPr>
            <a:solidFill>
              <a:srgbClr val="1C656E"/>
            </a:solidFill>
            <a:ln>
              <a:noFill/>
            </a:ln>
            <a:effectLst/>
          </c:spPr>
          <c:invertIfNegative val="0"/>
          <c:cat>
            <c:strRef>
              <c:f>'Q16-25'!$AF$54:$AF$60</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'Q16-25'!$AI$54:$AI$60</c:f>
              <c:numCache>
                <c:formatCode>0.00%</c:formatCode>
                <c:ptCount val="7"/>
                <c:pt idx="0">
                  <c:v>0.7</c:v>
                </c:pt>
                <c:pt idx="1">
                  <c:v>0.32500000000000001</c:v>
                </c:pt>
                <c:pt idx="2">
                  <c:v>0.95</c:v>
                </c:pt>
                <c:pt idx="3">
                  <c:v>0.1</c:v>
                </c:pt>
                <c:pt idx="4">
                  <c:v>0.125</c:v>
                </c:pt>
                <c:pt idx="5">
                  <c:v>0.1</c:v>
                </c:pt>
                <c:pt idx="6">
                  <c:v>0.15</c:v>
                </c:pt>
              </c:numCache>
            </c:numRef>
          </c:val>
          <c:extLst>
            <c:ext xmlns:c16="http://schemas.microsoft.com/office/drawing/2014/chart" uri="{C3380CC4-5D6E-409C-BE32-E72D297353CC}">
              <c16:uniqueId val="{00000002-D7C0-FA4B-9111-5B44ABE3FFF8}"/>
            </c:ext>
          </c:extLst>
        </c:ser>
        <c:ser>
          <c:idx val="3"/>
          <c:order val="3"/>
          <c:tx>
            <c:strRef>
              <c:f>'Q16-25'!$AJ$53</c:f>
              <c:strCache>
                <c:ptCount val="1"/>
                <c:pt idx="0">
                  <c:v>Annan</c:v>
                </c:pt>
              </c:strCache>
            </c:strRef>
          </c:tx>
          <c:spPr>
            <a:solidFill>
              <a:srgbClr val="B1C2C3"/>
            </a:solidFill>
            <a:ln>
              <a:noFill/>
            </a:ln>
            <a:effectLst/>
          </c:spPr>
          <c:invertIfNegative val="0"/>
          <c:cat>
            <c:strRef>
              <c:f>'Q16-25'!$AF$54:$AF$60</c:f>
              <c:strCache>
                <c:ptCount val="7"/>
                <c:pt idx="0">
                  <c:v>Region &amp; Kommuner</c:v>
                </c:pt>
                <c:pt idx="1">
                  <c:v>Stat/Myndighet</c:v>
                </c:pt>
                <c:pt idx="2">
                  <c:v>Privata företag</c:v>
                </c:pt>
                <c:pt idx="3">
                  <c:v>Andra rådgivande ingenjörer</c:v>
                </c:pt>
                <c:pt idx="4">
                  <c:v>Andra rådgivande arkitekter</c:v>
                </c:pt>
                <c:pt idx="5">
                  <c:v>Utländska aktörer</c:v>
                </c:pt>
                <c:pt idx="6">
                  <c:v>Annan</c:v>
                </c:pt>
              </c:strCache>
            </c:strRef>
          </c:cat>
          <c:val>
            <c:numRef>
              <c:f>'Q16-25'!$AJ$54:$AJ$60</c:f>
              <c:numCache>
                <c:formatCode>0.00%</c:formatCode>
                <c:ptCount val="7"/>
                <c:pt idx="0">
                  <c:v>0.5</c:v>
                </c:pt>
                <c:pt idx="1">
                  <c:v>0.42857142857142855</c:v>
                </c:pt>
                <c:pt idx="2">
                  <c:v>0.7142857142857143</c:v>
                </c:pt>
                <c:pt idx="3">
                  <c:v>0.2857142857142857</c:v>
                </c:pt>
                <c:pt idx="4">
                  <c:v>7.1428571428571425E-2</c:v>
                </c:pt>
                <c:pt idx="5">
                  <c:v>0.21428571428571427</c:v>
                </c:pt>
                <c:pt idx="6">
                  <c:v>7.1428571428571425E-2</c:v>
                </c:pt>
              </c:numCache>
            </c:numRef>
          </c:val>
          <c:extLst>
            <c:ext xmlns:c16="http://schemas.microsoft.com/office/drawing/2014/chart" uri="{C3380CC4-5D6E-409C-BE32-E72D297353CC}">
              <c16:uniqueId val="{00000003-D7C0-FA4B-9111-5B44ABE3FFF8}"/>
            </c:ext>
          </c:extLst>
        </c:ser>
        <c:dLbls>
          <c:showLegendKey val="0"/>
          <c:showVal val="0"/>
          <c:showCatName val="0"/>
          <c:showSerName val="0"/>
          <c:showPercent val="0"/>
          <c:showBubbleSize val="0"/>
        </c:dLbls>
        <c:gapWidth val="211"/>
        <c:axId val="1055883456"/>
        <c:axId val="898671103"/>
      </c:barChart>
      <c:catAx>
        <c:axId val="1055883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898671103"/>
        <c:crosses val="autoZero"/>
        <c:auto val="1"/>
        <c:lblAlgn val="ctr"/>
        <c:lblOffset val="100"/>
        <c:noMultiLvlLbl val="0"/>
      </c:catAx>
      <c:valAx>
        <c:axId val="898671103"/>
        <c:scaling>
          <c:orientation val="minMax"/>
          <c:max val="1"/>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55883456"/>
        <c:crosses val="autoZero"/>
        <c:crossBetween val="between"/>
      </c:valAx>
      <c:spPr>
        <a:noFill/>
        <a:ln>
          <a:noFill/>
        </a:ln>
        <a:effectLst/>
      </c:spPr>
    </c:plotArea>
    <c:legend>
      <c:legendPos val="r"/>
      <c:layout>
        <c:manualLayout>
          <c:xMode val="edge"/>
          <c:yMode val="edge"/>
          <c:x val="0.86847479776657011"/>
          <c:y val="0.26444864081703634"/>
          <c:w val="0.12975088646114175"/>
          <c:h val="0.411860600758238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rgbClr val="193C28"/>
              </a:solidFill>
              <a:ln w="19050">
                <a:noFill/>
              </a:ln>
              <a:effectLst/>
            </c:spPr>
            <c:extLst>
              <c:ext xmlns:c16="http://schemas.microsoft.com/office/drawing/2014/chart" uri="{C3380CC4-5D6E-409C-BE32-E72D297353CC}">
                <c16:uniqueId val="{00000001-F449-5A47-9DEA-463177DFA845}"/>
              </c:ext>
            </c:extLst>
          </c:dPt>
          <c:dPt>
            <c:idx val="1"/>
            <c:bubble3D val="0"/>
            <c:spPr>
              <a:solidFill>
                <a:srgbClr val="1C656E"/>
              </a:solidFill>
              <a:ln w="19050">
                <a:noFill/>
              </a:ln>
              <a:effectLst/>
            </c:spPr>
            <c:extLst>
              <c:ext xmlns:c16="http://schemas.microsoft.com/office/drawing/2014/chart" uri="{C3380CC4-5D6E-409C-BE32-E72D297353CC}">
                <c16:uniqueId val="{00000003-F449-5A47-9DEA-463177DFA845}"/>
              </c:ext>
            </c:extLst>
          </c:dPt>
          <c:dPt>
            <c:idx val="2"/>
            <c:bubble3D val="0"/>
            <c:spPr>
              <a:solidFill>
                <a:srgbClr val="2B9FAD"/>
              </a:solidFill>
              <a:ln w="19050">
                <a:noFill/>
              </a:ln>
              <a:effectLst/>
            </c:spPr>
            <c:extLst>
              <c:ext xmlns:c16="http://schemas.microsoft.com/office/drawing/2014/chart" uri="{C3380CC4-5D6E-409C-BE32-E72D297353CC}">
                <c16:uniqueId val="{00000005-F449-5A47-9DEA-463177DFA845}"/>
              </c:ext>
            </c:extLst>
          </c:dPt>
          <c:dPt>
            <c:idx val="3"/>
            <c:bubble3D val="0"/>
            <c:spPr>
              <a:solidFill>
                <a:srgbClr val="C3D5CF"/>
              </a:solidFill>
              <a:ln w="19050">
                <a:noFill/>
              </a:ln>
              <a:effectLst/>
            </c:spPr>
            <c:extLst>
              <c:ext xmlns:c16="http://schemas.microsoft.com/office/drawing/2014/chart" uri="{C3380CC4-5D6E-409C-BE32-E72D297353CC}">
                <c16:uniqueId val="{00000007-F449-5A47-9DEA-463177DFA845}"/>
              </c:ext>
            </c:extLst>
          </c:dPt>
          <c:dPt>
            <c:idx val="4"/>
            <c:bubble3D val="0"/>
            <c:spPr>
              <a:solidFill>
                <a:schemeClr val="accent5"/>
              </a:solidFill>
              <a:ln w="19050">
                <a:noFill/>
              </a:ln>
              <a:effectLst/>
            </c:spPr>
            <c:extLst>
              <c:ext xmlns:c16="http://schemas.microsoft.com/office/drawing/2014/chart" uri="{C3380CC4-5D6E-409C-BE32-E72D297353CC}">
                <c16:uniqueId val="{00000009-F449-5A47-9DEA-463177DFA845}"/>
              </c:ext>
            </c:extLst>
          </c:dPt>
          <c:dPt>
            <c:idx val="5"/>
            <c:bubble3D val="0"/>
            <c:spPr>
              <a:solidFill>
                <a:schemeClr val="accent6"/>
              </a:solidFill>
              <a:ln w="19050">
                <a:noFill/>
              </a:ln>
              <a:effectLst/>
            </c:spPr>
            <c:extLst>
              <c:ext xmlns:c16="http://schemas.microsoft.com/office/drawing/2014/chart" uri="{C3380CC4-5D6E-409C-BE32-E72D297353CC}">
                <c16:uniqueId val="{0000000B-F449-5A47-9DEA-463177DFA845}"/>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F449-5A47-9DEA-463177DFA845}"/>
              </c:ext>
            </c:extLst>
          </c:dPt>
          <c:dLbls>
            <c:dLbl>
              <c:idx val="0"/>
              <c:tx>
                <c:rich>
                  <a:bodyPr/>
                  <a:lstStyle/>
                  <a:p>
                    <a:fld id="{AEA19F30-F933-1D41-A98F-469DFC299785}" type="VALUE">
                      <a:rPr lang="en-US" smtClean="0"/>
                      <a:pPr/>
                      <a:t>[VÄRDE]</a:t>
                    </a:fld>
                    <a:endParaRPr lang="en-US"/>
                  </a:p>
                  <a:p>
                    <a:r>
                      <a:rPr lang="en-US"/>
                      <a:t>(64%)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449-5A47-9DEA-463177DFA845}"/>
                </c:ext>
              </c:extLst>
            </c:dLbl>
            <c:dLbl>
              <c:idx val="1"/>
              <c:tx>
                <c:rich>
                  <a:bodyPr/>
                  <a:lstStyle/>
                  <a:p>
                    <a:fld id="{78A2779F-C9DD-6742-BAFA-3C5F5833F9A3}" type="VALUE">
                      <a:rPr lang="en-US" smtClean="0"/>
                      <a:pPr/>
                      <a:t>[VÄRDE]</a:t>
                    </a:fld>
                    <a:endParaRPr lang="en-US"/>
                  </a:p>
                  <a:p>
                    <a:r>
                      <a:rPr lang="en-US"/>
                      <a:t>(19%)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449-5A47-9DEA-463177DFA845}"/>
                </c:ext>
              </c:extLst>
            </c:dLbl>
            <c:dLbl>
              <c:idx val="2"/>
              <c:layout>
                <c:manualLayout>
                  <c:x val="-1.8693762318379794E-2"/>
                  <c:y val="-8.4971658272091286E-3"/>
                </c:manualLayout>
              </c:layout>
              <c:tx>
                <c:rich>
                  <a:bodyPr/>
                  <a:lstStyle/>
                  <a:p>
                    <a:fld id="{B7ACD83D-FF9F-1643-92F9-28B3FFBA770B}" type="VALUE">
                      <a:rPr lang="en-US" smtClean="0"/>
                      <a:pPr/>
                      <a:t>[VÄRDE]</a:t>
                    </a:fld>
                    <a:endParaRPr lang="en-US"/>
                  </a:p>
                  <a:p>
                    <a:r>
                      <a:rPr lang="en-US"/>
                      <a:t>(8%)</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449-5A47-9DEA-463177DFA845}"/>
                </c:ext>
              </c:extLst>
            </c:dLbl>
            <c:dLbl>
              <c:idx val="3"/>
              <c:layout>
                <c:manualLayout>
                  <c:x val="-1.5294896442310805E-2"/>
                  <c:y val="-2.8323886090697123E-2"/>
                </c:manualLayout>
              </c:layout>
              <c:tx>
                <c:rich>
                  <a:bodyPr/>
                  <a:lstStyle/>
                  <a:p>
                    <a:fld id="{60C34850-81B1-D041-9608-6800CBBECEA2}" type="VALUE">
                      <a:rPr lang="en-US" smtClean="0"/>
                      <a:pPr/>
                      <a:t>[VÄRDE]</a:t>
                    </a:fld>
                    <a:endParaRPr lang="en-US"/>
                  </a:p>
                  <a:p>
                    <a:r>
                      <a:rPr lang="en-US"/>
                      <a:t>(4%)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449-5A47-9DEA-463177DFA845}"/>
                </c:ext>
              </c:extLst>
            </c:dLbl>
            <c:dLbl>
              <c:idx val="4"/>
              <c:layout>
                <c:manualLayout>
                  <c:x val="3.3988658760690537E-3"/>
                  <c:y val="5.6647772181394199E-3"/>
                </c:manualLayout>
              </c:layout>
              <c:tx>
                <c:rich>
                  <a:bodyPr/>
                  <a:lstStyle/>
                  <a:p>
                    <a:fld id="{556E6CA2-8DBE-0448-855A-013553FD846A}" type="VALUE">
                      <a:rPr lang="en-US" smtClean="0"/>
                      <a:pPr/>
                      <a:t>[VÄRDE]</a:t>
                    </a:fld>
                    <a:endParaRPr lang="en-US"/>
                  </a:p>
                  <a:p>
                    <a:r>
                      <a:rPr lang="en-US"/>
                      <a:t>(2%)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449-5A47-9DEA-463177DFA845}"/>
                </c:ext>
              </c:extLst>
            </c:dLbl>
            <c:dLbl>
              <c:idx val="5"/>
              <c:layout>
                <c:manualLayout>
                  <c:x val="0"/>
                  <c:y val="-3.965344052697594E-2"/>
                </c:manualLayout>
              </c:layout>
              <c:tx>
                <c:rich>
                  <a:bodyPr/>
                  <a:lstStyle/>
                  <a:p>
                    <a:fld id="{5D55676C-8DAB-D74D-8B84-97915A4F0CBB}" type="VALUE">
                      <a:rPr lang="en-US" smtClean="0"/>
                      <a:pPr/>
                      <a:t>[VÄRDE]</a:t>
                    </a:fld>
                    <a:endParaRPr lang="en-US"/>
                  </a:p>
                  <a:p>
                    <a:r>
                      <a:rPr lang="en-US"/>
                      <a:t>(2%)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449-5A47-9DEA-463177DFA845}"/>
                </c:ext>
              </c:extLst>
            </c:dLbl>
            <c:dLbl>
              <c:idx val="6"/>
              <c:layout>
                <c:manualLayout>
                  <c:x val="0"/>
                  <c:y val="-4.2485829136045671E-2"/>
                </c:manualLayout>
              </c:layout>
              <c:tx>
                <c:rich>
                  <a:bodyPr/>
                  <a:lstStyle/>
                  <a:p>
                    <a:fld id="{89AE0DB9-B0D5-0941-83F3-75D7C55DF82F}" type="VALUE">
                      <a:rPr lang="en-US" smtClean="0"/>
                      <a:pPr/>
                      <a:t>[VÄRDE]</a:t>
                    </a:fld>
                    <a:endParaRPr lang="en-US"/>
                  </a:p>
                  <a:p>
                    <a:r>
                      <a:rPr lang="en-US"/>
                      <a:t>(1%)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449-5A47-9DEA-463177DFA8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'Q16-25'!$AF$65:$AF$71</c:f>
              <c:strCache>
                <c:ptCount val="7"/>
                <c:pt idx="0">
                  <c:v>Privata företag</c:v>
                </c:pt>
                <c:pt idx="1">
                  <c:v>Region &amp; Kommuner</c:v>
                </c:pt>
                <c:pt idx="2">
                  <c:v>Stat/Myndighet </c:v>
                </c:pt>
                <c:pt idx="3">
                  <c:v>Andra rådgivande ingenjörer</c:v>
                </c:pt>
                <c:pt idx="4">
                  <c:v>Andra rådgivande arkitekter</c:v>
                </c:pt>
                <c:pt idx="5">
                  <c:v>Utländska kunder</c:v>
                </c:pt>
                <c:pt idx="6">
                  <c:v>Annan</c:v>
                </c:pt>
              </c:strCache>
            </c:strRef>
          </c:cat>
          <c:val>
            <c:numRef>
              <c:f>'Q16-25'!$AG$65:$AG$71</c:f>
              <c:numCache>
                <c:formatCode>0%</c:formatCode>
                <c:ptCount val="7"/>
                <c:pt idx="0">
                  <c:v>0.59711864406779658</c:v>
                </c:pt>
                <c:pt idx="1">
                  <c:v>0.19966101694915253</c:v>
                </c:pt>
                <c:pt idx="2">
                  <c:v>9.1694915254237286E-2</c:v>
                </c:pt>
                <c:pt idx="3">
                  <c:v>3.2457627118644063E-2</c:v>
                </c:pt>
                <c:pt idx="4">
                  <c:v>1.2457627118644067E-2</c:v>
                </c:pt>
                <c:pt idx="5">
                  <c:v>4.9576271186440674E-2</c:v>
                </c:pt>
                <c:pt idx="6">
                  <c:v>1.7033898305084744E-2</c:v>
                </c:pt>
              </c:numCache>
            </c:numRef>
          </c:val>
          <c:extLst>
            <c:ext xmlns:c16="http://schemas.microsoft.com/office/drawing/2014/chart" uri="{C3380CC4-5D6E-409C-BE32-E72D297353CC}">
              <c16:uniqueId val="{0000000E-F449-5A47-9DEA-463177DFA845}"/>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1.6666666666666666E-2"/>
          <c:y val="0.2805585697981583"/>
          <c:w val="0.37157611548556435"/>
          <c:h val="0.4154415525544619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'Q16-25'!$AN$65</c:f>
              <c:strCache>
                <c:ptCount val="1"/>
                <c:pt idx="0">
                  <c:v>Region &amp; Kommuner (%)</c:v>
                </c:pt>
              </c:strCache>
            </c:strRef>
          </c:tx>
          <c:spPr>
            <a:solidFill>
              <a:srgbClr val="1D666E"/>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'Q16-25'!$AO$64:$AR$64</c:f>
              <c:strCache>
                <c:ptCount val="4"/>
                <c:pt idx="0">
                  <c:v>Teknikkonsultföretag</c:v>
                </c:pt>
                <c:pt idx="1">
                  <c:v>Industri- och 
techkonsultföretag</c:v>
                </c:pt>
                <c:pt idx="2">
                  <c:v>Arkitektföretag</c:v>
                </c:pt>
                <c:pt idx="3">
                  <c:v>Annan</c:v>
                </c:pt>
              </c:strCache>
            </c:strRef>
          </c:cat>
          <c:val>
            <c:numRef>
              <c:f>'Q16-25'!$AO$65:$AR$65</c:f>
              <c:numCache>
                <c:formatCode>0%</c:formatCode>
                <c:ptCount val="4"/>
                <c:pt idx="0">
                  <c:v>0.22816326530612244</c:v>
                </c:pt>
                <c:pt idx="1">
                  <c:v>3.7391304347826088E-2</c:v>
                </c:pt>
                <c:pt idx="2">
                  <c:v>0.26200000000000001</c:v>
                </c:pt>
                <c:pt idx="3">
                  <c:v>0.21363636363636362</c:v>
                </c:pt>
              </c:numCache>
            </c:numRef>
          </c:val>
          <c:extLst>
            <c:ext xmlns:c16="http://schemas.microsoft.com/office/drawing/2014/chart" uri="{C3380CC4-5D6E-409C-BE32-E72D297353CC}">
              <c16:uniqueId val="{00000000-3726-B844-8BEB-7B68BEA05C30}"/>
            </c:ext>
          </c:extLst>
        </c:ser>
        <c:ser>
          <c:idx val="1"/>
          <c:order val="1"/>
          <c:tx>
            <c:strRef>
              <c:f>'Q16-25'!$AN$66</c:f>
              <c:strCache>
                <c:ptCount val="1"/>
                <c:pt idx="0">
                  <c:v>Stat/Myndighet (%)</c:v>
                </c:pt>
              </c:strCache>
            </c:strRef>
          </c:tx>
          <c:spPr>
            <a:solidFill>
              <a:srgbClr val="2DA5B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3726-B844-8BEB-7B68BEA05C30}"/>
                </c:ext>
              </c:extLst>
            </c:dLbl>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'Q16-25'!$AO$64:$AR$64</c:f>
              <c:strCache>
                <c:ptCount val="4"/>
                <c:pt idx="0">
                  <c:v>Teknikkonsultföretag</c:v>
                </c:pt>
                <c:pt idx="1">
                  <c:v>Industri- och 
techkonsultföretag</c:v>
                </c:pt>
                <c:pt idx="2">
                  <c:v>Arkitektföretag</c:v>
                </c:pt>
                <c:pt idx="3">
                  <c:v>Annan</c:v>
                </c:pt>
              </c:strCache>
            </c:strRef>
          </c:cat>
          <c:val>
            <c:numRef>
              <c:f>'Q16-25'!$AO$66:$AR$66</c:f>
              <c:numCache>
                <c:formatCode>0%</c:formatCode>
                <c:ptCount val="4"/>
                <c:pt idx="0">
                  <c:v>0.1410204081632653</c:v>
                </c:pt>
                <c:pt idx="1">
                  <c:v>1.7391304347826085E-3</c:v>
                </c:pt>
                <c:pt idx="2">
                  <c:v>7.628571428571429E-2</c:v>
                </c:pt>
                <c:pt idx="3">
                  <c:v>0.10909090909090909</c:v>
                </c:pt>
              </c:numCache>
            </c:numRef>
          </c:val>
          <c:extLst>
            <c:ext xmlns:c16="http://schemas.microsoft.com/office/drawing/2014/chart" uri="{C3380CC4-5D6E-409C-BE32-E72D297353CC}">
              <c16:uniqueId val="{00000001-3726-B844-8BEB-7B68BEA05C30}"/>
            </c:ext>
          </c:extLst>
        </c:ser>
        <c:ser>
          <c:idx val="2"/>
          <c:order val="2"/>
          <c:tx>
            <c:strRef>
              <c:f>'Q16-25'!$AN$67</c:f>
              <c:strCache>
                <c:ptCount val="1"/>
                <c:pt idx="0">
                  <c:v>Privata företag (%)</c:v>
                </c:pt>
              </c:strCache>
            </c:strRef>
          </c:tx>
          <c:spPr>
            <a:solidFill>
              <a:srgbClr val="193C28"/>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'Q16-25'!$AO$64:$AR$64</c:f>
              <c:strCache>
                <c:ptCount val="4"/>
                <c:pt idx="0">
                  <c:v>Teknikkonsultföretag</c:v>
                </c:pt>
                <c:pt idx="1">
                  <c:v>Industri- och 
techkonsultföretag</c:v>
                </c:pt>
                <c:pt idx="2">
                  <c:v>Arkitektföretag</c:v>
                </c:pt>
                <c:pt idx="3">
                  <c:v>Annan</c:v>
                </c:pt>
              </c:strCache>
            </c:strRef>
          </c:cat>
          <c:val>
            <c:numRef>
              <c:f>'Q16-25'!$AO$67:$AR$67</c:f>
              <c:numCache>
                <c:formatCode>0%</c:formatCode>
                <c:ptCount val="4"/>
                <c:pt idx="0">
                  <c:v>0.54061224489795923</c:v>
                </c:pt>
                <c:pt idx="1">
                  <c:v>0.85043478260869565</c:v>
                </c:pt>
                <c:pt idx="2">
                  <c:v>0.57885714285714285</c:v>
                </c:pt>
                <c:pt idx="3">
                  <c:v>0.37727272727272726</c:v>
                </c:pt>
              </c:numCache>
            </c:numRef>
          </c:val>
          <c:extLst>
            <c:ext xmlns:c16="http://schemas.microsoft.com/office/drawing/2014/chart" uri="{C3380CC4-5D6E-409C-BE32-E72D297353CC}">
              <c16:uniqueId val="{00000002-3726-B844-8BEB-7B68BEA05C30}"/>
            </c:ext>
          </c:extLst>
        </c:ser>
        <c:ser>
          <c:idx val="3"/>
          <c:order val="3"/>
          <c:tx>
            <c:strRef>
              <c:f>'Q16-25'!$AN$68</c:f>
              <c:strCache>
                <c:ptCount val="1"/>
                <c:pt idx="0">
                  <c:v>Andra rådgivande ingenjörer (%)</c:v>
                </c:pt>
              </c:strCache>
            </c:strRef>
          </c:tx>
          <c:spPr>
            <a:solidFill>
              <a:srgbClr val="88AAA0"/>
            </a:solidFill>
            <a:ln>
              <a:noFill/>
            </a:ln>
            <a:effectLst/>
          </c:spPr>
          <c:invertIfNegative val="0"/>
          <c:dLbls>
            <c:dLbl>
              <c:idx val="2"/>
              <c:layout>
                <c:manualLayout>
                  <c:x val="-9.0762025322651863E-17"/>
                  <c:y val="1.85430424898487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90-B647-A00E-0D08CBFF822E}"/>
                </c:ext>
              </c:extLst>
            </c:dLbl>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'Q16-25'!$AO$64:$AR$64</c:f>
              <c:strCache>
                <c:ptCount val="4"/>
                <c:pt idx="0">
                  <c:v>Teknikkonsultföretag</c:v>
                </c:pt>
                <c:pt idx="1">
                  <c:v>Industri- och 
techkonsultföretag</c:v>
                </c:pt>
                <c:pt idx="2">
                  <c:v>Arkitektföretag</c:v>
                </c:pt>
                <c:pt idx="3">
                  <c:v>Annan</c:v>
                </c:pt>
              </c:strCache>
            </c:strRef>
          </c:cat>
          <c:val>
            <c:numRef>
              <c:f>'Q16-25'!$AO$68:$AR$68</c:f>
              <c:numCache>
                <c:formatCode>0%</c:formatCode>
                <c:ptCount val="4"/>
                <c:pt idx="0">
                  <c:v>3.428571428571428E-2</c:v>
                </c:pt>
                <c:pt idx="1">
                  <c:v>5.2173913043478265E-2</c:v>
                </c:pt>
                <c:pt idx="2">
                  <c:v>1.2857142857142859E-2</c:v>
                </c:pt>
                <c:pt idx="3">
                  <c:v>4.5454545454545456E-2</c:v>
                </c:pt>
              </c:numCache>
            </c:numRef>
          </c:val>
          <c:extLst>
            <c:ext xmlns:c16="http://schemas.microsoft.com/office/drawing/2014/chart" uri="{C3380CC4-5D6E-409C-BE32-E72D297353CC}">
              <c16:uniqueId val="{00000003-3726-B844-8BEB-7B68BEA05C30}"/>
            </c:ext>
          </c:extLst>
        </c:ser>
        <c:ser>
          <c:idx val="4"/>
          <c:order val="4"/>
          <c:tx>
            <c:strRef>
              <c:f>'Q16-25'!$AN$69</c:f>
              <c:strCache>
                <c:ptCount val="1"/>
                <c:pt idx="0">
                  <c:v>Andra rådgivande arkitekter (%)</c:v>
                </c:pt>
              </c:strCache>
            </c:strRef>
          </c:tx>
          <c:spPr>
            <a:solidFill>
              <a:srgbClr val="55776D"/>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B-3726-B844-8BEB-7B68BEA05C30}"/>
                </c:ext>
              </c:extLst>
            </c:dLbl>
            <c:dLbl>
              <c:idx val="3"/>
              <c:delete val="1"/>
              <c:extLst>
                <c:ext xmlns:c15="http://schemas.microsoft.com/office/drawing/2012/chart" uri="{CE6537A1-D6FC-4f65-9D91-7224C49458BB}"/>
                <c:ext xmlns:c16="http://schemas.microsoft.com/office/drawing/2014/chart" uri="{C3380CC4-5D6E-409C-BE32-E72D297353CC}">
                  <c16:uniqueId val="{0000000C-3726-B844-8BEB-7B68BEA05C30}"/>
                </c:ext>
              </c:extLst>
            </c:dLbl>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'Q16-25'!$AO$64:$AR$64</c:f>
              <c:strCache>
                <c:ptCount val="4"/>
                <c:pt idx="0">
                  <c:v>Teknikkonsultföretag</c:v>
                </c:pt>
                <c:pt idx="1">
                  <c:v>Industri- och 
techkonsultföretag</c:v>
                </c:pt>
                <c:pt idx="2">
                  <c:v>Arkitektföretag</c:v>
                </c:pt>
                <c:pt idx="3">
                  <c:v>Annan</c:v>
                </c:pt>
              </c:strCache>
            </c:strRef>
          </c:cat>
          <c:val>
            <c:numRef>
              <c:f>'Q16-25'!$AO$69:$AR$69</c:f>
              <c:numCache>
                <c:formatCode>0%</c:formatCode>
                <c:ptCount val="4"/>
                <c:pt idx="0">
                  <c:v>2.0816326530612245E-2</c:v>
                </c:pt>
                <c:pt idx="1">
                  <c:v>0</c:v>
                </c:pt>
                <c:pt idx="2">
                  <c:v>1.2857142857142859E-2</c:v>
                </c:pt>
                <c:pt idx="3">
                  <c:v>0</c:v>
                </c:pt>
              </c:numCache>
            </c:numRef>
          </c:val>
          <c:extLst>
            <c:ext xmlns:c16="http://schemas.microsoft.com/office/drawing/2014/chart" uri="{C3380CC4-5D6E-409C-BE32-E72D297353CC}">
              <c16:uniqueId val="{00000004-3726-B844-8BEB-7B68BEA05C30}"/>
            </c:ext>
          </c:extLst>
        </c:ser>
        <c:ser>
          <c:idx val="5"/>
          <c:order val="5"/>
          <c:tx>
            <c:strRef>
              <c:f>'Q16-25'!$AN$70</c:f>
              <c:strCache>
                <c:ptCount val="1"/>
                <c:pt idx="0">
                  <c:v>Utländska kunder (%)</c:v>
                </c:pt>
              </c:strCache>
            </c:strRef>
          </c:tx>
          <c:spPr>
            <a:solidFill>
              <a:srgbClr val="C3D5CF"/>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'Q16-25'!$AO$64:$AR$64</c:f>
              <c:strCache>
                <c:ptCount val="4"/>
                <c:pt idx="0">
                  <c:v>Teknikkonsultföretag</c:v>
                </c:pt>
                <c:pt idx="1">
                  <c:v>Industri- och 
techkonsultföretag</c:v>
                </c:pt>
                <c:pt idx="2">
                  <c:v>Arkitektföretag</c:v>
                </c:pt>
                <c:pt idx="3">
                  <c:v>Annan</c:v>
                </c:pt>
              </c:strCache>
            </c:strRef>
          </c:cat>
          <c:val>
            <c:numRef>
              <c:f>'Q16-25'!$AO$70:$AR$70</c:f>
              <c:numCache>
                <c:formatCode>0%</c:formatCode>
                <c:ptCount val="4"/>
                <c:pt idx="0">
                  <c:v>3.0816326530612247E-2</c:v>
                </c:pt>
                <c:pt idx="1">
                  <c:v>5.1739130434782607E-2</c:v>
                </c:pt>
                <c:pt idx="2">
                  <c:v>3.428571428571428E-2</c:v>
                </c:pt>
                <c:pt idx="3">
                  <c:v>0.17727272727272728</c:v>
                </c:pt>
              </c:numCache>
            </c:numRef>
          </c:val>
          <c:extLst>
            <c:ext xmlns:c16="http://schemas.microsoft.com/office/drawing/2014/chart" uri="{C3380CC4-5D6E-409C-BE32-E72D297353CC}">
              <c16:uniqueId val="{00000005-3726-B844-8BEB-7B68BEA05C30}"/>
            </c:ext>
          </c:extLst>
        </c:ser>
        <c:ser>
          <c:idx val="6"/>
          <c:order val="6"/>
          <c:tx>
            <c:strRef>
              <c:f>'Q16-25'!$AN$71</c:f>
              <c:strCache>
                <c:ptCount val="1"/>
                <c:pt idx="0">
                  <c:v>Annan (%)</c:v>
                </c:pt>
              </c:strCache>
            </c:strRef>
          </c:tx>
          <c:spPr>
            <a:solidFill>
              <a:srgbClr val="7F7F7F"/>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3726-B844-8BEB-7B68BEA05C30}"/>
                </c:ext>
              </c:extLst>
            </c:dLbl>
            <c:dLbl>
              <c:idx val="1"/>
              <c:layout>
                <c:manualLayout>
                  <c:x val="-4.5381012661325932E-17"/>
                  <c:y val="-1.8543042489848779E-2"/>
                </c:manualLayout>
              </c:layout>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90-B647-A00E-0D08CBFF822E}"/>
                </c:ext>
              </c:extLst>
            </c:dLbl>
            <c:dLbl>
              <c:idx val="3"/>
              <c:tx>
                <c:rich>
                  <a:bodyPr/>
                  <a:lstStyle/>
                  <a:p>
                    <a:r>
                      <a:rPr lang="en-US"/>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CE1-0B45-92CB-162B564A1C8E}"/>
                </c:ext>
              </c:extLst>
            </c:dLbl>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'Q16-25'!$AO$64:$AR$64</c:f>
              <c:strCache>
                <c:ptCount val="4"/>
                <c:pt idx="0">
                  <c:v>Teknikkonsultföretag</c:v>
                </c:pt>
                <c:pt idx="1">
                  <c:v>Industri- och 
techkonsultföretag</c:v>
                </c:pt>
                <c:pt idx="2">
                  <c:v>Arkitektföretag</c:v>
                </c:pt>
                <c:pt idx="3">
                  <c:v>Annan</c:v>
                </c:pt>
              </c:strCache>
            </c:strRef>
          </c:cat>
          <c:val>
            <c:numRef>
              <c:f>'Q16-25'!$AO$71:$AR$71</c:f>
              <c:numCache>
                <c:formatCode>0%</c:formatCode>
                <c:ptCount val="4"/>
                <c:pt idx="0">
                  <c:v>4.2857142857142851E-3</c:v>
                </c:pt>
                <c:pt idx="1">
                  <c:v>6.5217391304347831E-3</c:v>
                </c:pt>
                <c:pt idx="2">
                  <c:v>2.2857142857142857E-2</c:v>
                </c:pt>
                <c:pt idx="3">
                  <c:v>7.7272727272727271E-2</c:v>
                </c:pt>
              </c:numCache>
            </c:numRef>
          </c:val>
          <c:extLst>
            <c:ext xmlns:c16="http://schemas.microsoft.com/office/drawing/2014/chart" uri="{C3380CC4-5D6E-409C-BE32-E72D297353CC}">
              <c16:uniqueId val="{00000006-3726-B844-8BEB-7B68BEA05C30}"/>
            </c:ext>
          </c:extLst>
        </c:ser>
        <c:dLbls>
          <c:dLblPos val="ctr"/>
          <c:showLegendKey val="0"/>
          <c:showVal val="1"/>
          <c:showCatName val="0"/>
          <c:showSerName val="0"/>
          <c:showPercent val="0"/>
          <c:showBubbleSize val="0"/>
        </c:dLbls>
        <c:gapWidth val="150"/>
        <c:overlap val="100"/>
        <c:axId val="827264639"/>
        <c:axId val="1053467823"/>
      </c:barChart>
      <c:catAx>
        <c:axId val="82726463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53467823"/>
        <c:crosses val="autoZero"/>
        <c:auto val="1"/>
        <c:lblAlgn val="ctr"/>
        <c:lblOffset val="100"/>
        <c:noMultiLvlLbl val="0"/>
      </c:catAx>
      <c:valAx>
        <c:axId val="105346782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82726463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bg1"/>
          </a:solidFill>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'Q16-25'!$AG$75</c:f>
              <c:strCache>
                <c:ptCount val="1"/>
                <c:pt idx="0">
                  <c:v>Totalt</c:v>
                </c:pt>
              </c:strCache>
            </c:strRef>
          </c:tx>
          <c:spPr>
            <a:solidFill>
              <a:schemeClr val="accent1"/>
            </a:solidFill>
            <a:ln>
              <a:noFill/>
            </a:ln>
            <a:effectLst/>
          </c:spPr>
          <c:invertIfNegative val="0"/>
          <c:dPt>
            <c:idx val="0"/>
            <c:invertIfNegative val="0"/>
            <c:bubble3D val="0"/>
            <c:spPr>
              <a:solidFill>
                <a:srgbClr val="193C28"/>
              </a:solidFill>
              <a:ln>
                <a:noFill/>
              </a:ln>
              <a:effectLst/>
            </c:spPr>
            <c:extLst>
              <c:ext xmlns:c16="http://schemas.microsoft.com/office/drawing/2014/chart" uri="{C3380CC4-5D6E-409C-BE32-E72D297353CC}">
                <c16:uniqueId val="{00000001-1C2F-8140-AE82-58CCD6CFD3AD}"/>
              </c:ext>
            </c:extLst>
          </c:dPt>
          <c:dPt>
            <c:idx val="1"/>
            <c:invertIfNegative val="0"/>
            <c:bubble3D val="0"/>
            <c:spPr>
              <a:solidFill>
                <a:srgbClr val="7F7F7F"/>
              </a:solidFill>
              <a:ln>
                <a:noFill/>
              </a:ln>
              <a:effectLst/>
            </c:spPr>
            <c:extLst>
              <c:ext xmlns:c16="http://schemas.microsoft.com/office/drawing/2014/chart" uri="{C3380CC4-5D6E-409C-BE32-E72D297353CC}">
                <c16:uniqueId val="{00000003-1C2F-8140-AE82-58CCD6CFD3AD}"/>
              </c:ext>
            </c:extLst>
          </c:dPt>
          <c:dPt>
            <c:idx val="2"/>
            <c:invertIfNegative val="0"/>
            <c:bubble3D val="0"/>
            <c:spPr>
              <a:solidFill>
                <a:srgbClr val="E56932"/>
              </a:solidFill>
              <a:ln>
                <a:noFill/>
              </a:ln>
              <a:effectLst/>
            </c:spPr>
            <c:extLst>
              <c:ext xmlns:c16="http://schemas.microsoft.com/office/drawing/2014/chart" uri="{C3380CC4-5D6E-409C-BE32-E72D297353CC}">
                <c16:uniqueId val="{00000005-1C2F-8140-AE82-58CCD6CFD3AD}"/>
              </c:ext>
            </c:extLst>
          </c:dPt>
          <c:dLbls>
            <c:dLbl>
              <c:idx val="0"/>
              <c:tx>
                <c:rich>
                  <a:bodyPr/>
                  <a:lstStyle/>
                  <a:p>
                    <a:fld id="{D3D0D02A-E103-DA4B-952D-2132BC36DE70}" type="VALUE">
                      <a:rPr lang="en-US" smtClean="0"/>
                      <a:pPr/>
                      <a:t>[VÄRDE]</a:t>
                    </a:fld>
                    <a:r>
                      <a:rPr lang="en-US"/>
                      <a:t> (18%)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C2F-8140-AE82-58CCD6CFD3AD}"/>
                </c:ext>
              </c:extLst>
            </c:dLbl>
            <c:dLbl>
              <c:idx val="1"/>
              <c:tx>
                <c:rich>
                  <a:bodyPr/>
                  <a:lstStyle/>
                  <a:p>
                    <a:fld id="{4C000BC3-3DAE-3648-820A-505FC7C9700B}" type="VALUE">
                      <a:rPr lang="en-US" smtClean="0"/>
                      <a:pPr/>
                      <a:t>[VÄRDE]</a:t>
                    </a:fld>
                    <a:r>
                      <a:rPr lang="en-US"/>
                      <a:t> (22%)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C2F-8140-AE82-58CCD6CFD3AD}"/>
                </c:ext>
              </c:extLst>
            </c:dLbl>
            <c:dLbl>
              <c:idx val="2"/>
              <c:tx>
                <c:rich>
                  <a:bodyPr/>
                  <a:lstStyle/>
                  <a:p>
                    <a:fld id="{C7B82EB3-BF44-2D45-88A7-35437E715CB4}" type="VALUE">
                      <a:rPr lang="en-US" smtClean="0"/>
                      <a:pPr/>
                      <a:t>[VÄRDE]</a:t>
                    </a:fld>
                    <a:r>
                      <a:rPr lang="en-US"/>
                      <a:t> (5%)</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C2F-8140-AE82-58CCD6CFD3AD}"/>
                </c:ext>
              </c:extLst>
            </c:dLbl>
            <c:dLbl>
              <c:idx val="3"/>
              <c:tx>
                <c:rich>
                  <a:bodyPr/>
                  <a:lstStyle/>
                  <a:p>
                    <a:fld id="{C756B901-7EC8-444F-8F98-ECEC19A99761}" type="VALUE">
                      <a:rPr lang="en-US" smtClean="0"/>
                      <a:pPr/>
                      <a:t>[VÄRDE]</a:t>
                    </a:fld>
                    <a:r>
                      <a:rPr lang="en-US"/>
                      <a:t> (7%)</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BDA-794E-B0C2-D064468029C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'Q16-25'!$AF$76:$AF$79</c:f>
              <c:strCache>
                <c:ptCount val="4"/>
                <c:pt idx="0">
                  <c:v>Ökad utsträckning</c:v>
                </c:pt>
                <c:pt idx="1">
                  <c:v>Samma utsträckning som tidigare</c:v>
                </c:pt>
                <c:pt idx="2">
                  <c:v>Minskad utsträckning</c:v>
                </c:pt>
                <c:pt idx="3">
                  <c:v>Ingen utsträckning alls</c:v>
                </c:pt>
              </c:strCache>
            </c:strRef>
          </c:cat>
          <c:val>
            <c:numRef>
              <c:f>'Q16-25'!$AG$76:$AG$79</c:f>
              <c:numCache>
                <c:formatCode>0%</c:formatCode>
                <c:ptCount val="4"/>
                <c:pt idx="0">
                  <c:v>0.15440000000000001</c:v>
                </c:pt>
                <c:pt idx="1">
                  <c:v>0.2059</c:v>
                </c:pt>
                <c:pt idx="2">
                  <c:v>5.1499999999999997E-2</c:v>
                </c:pt>
                <c:pt idx="3">
                  <c:v>4.41E-2</c:v>
                </c:pt>
              </c:numCache>
            </c:numRef>
          </c:val>
          <c:extLst>
            <c:ext xmlns:c16="http://schemas.microsoft.com/office/drawing/2014/chart" uri="{C3380CC4-5D6E-409C-BE32-E72D297353CC}">
              <c16:uniqueId val="{00000006-1C2F-8140-AE82-58CCD6CFD3AD}"/>
            </c:ext>
          </c:extLst>
        </c:ser>
        <c:dLbls>
          <c:showLegendKey val="0"/>
          <c:showVal val="0"/>
          <c:showCatName val="0"/>
          <c:showSerName val="0"/>
          <c:showPercent val="0"/>
          <c:showBubbleSize val="0"/>
        </c:dLbls>
        <c:gapWidth val="94"/>
        <c:overlap val="2"/>
        <c:axId val="827012911"/>
        <c:axId val="422309935"/>
      </c:barChart>
      <c:catAx>
        <c:axId val="82701291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22309935"/>
        <c:crosses val="autoZero"/>
        <c:auto val="1"/>
        <c:lblAlgn val="ctr"/>
        <c:lblOffset val="100"/>
        <c:noMultiLvlLbl val="0"/>
      </c:catAx>
      <c:valAx>
        <c:axId val="422309935"/>
        <c:scaling>
          <c:orientation val="minMax"/>
        </c:scaling>
        <c:delete val="1"/>
        <c:axPos val="l"/>
        <c:numFmt formatCode="0%" sourceLinked="1"/>
        <c:majorTickMark val="none"/>
        <c:minorTickMark val="none"/>
        <c:tickLblPos val="nextTo"/>
        <c:crossAx val="827012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53533955183435"/>
          <c:y val="9.6018714819937845E-2"/>
          <c:w val="0.43892932089633124"/>
          <c:h val="0.73154874784060819"/>
        </c:manualLayout>
      </c:layout>
      <c:doughnutChart>
        <c:varyColors val="1"/>
        <c:ser>
          <c:idx val="0"/>
          <c:order val="0"/>
          <c:spPr>
            <a:ln>
              <a:noFill/>
            </a:ln>
          </c:spPr>
          <c:dPt>
            <c:idx val="0"/>
            <c:bubble3D val="0"/>
            <c:spPr>
              <a:solidFill>
                <a:srgbClr val="193C28"/>
              </a:solidFill>
              <a:ln w="19050">
                <a:noFill/>
              </a:ln>
              <a:effectLst/>
            </c:spPr>
            <c:extLst>
              <c:ext xmlns:c16="http://schemas.microsoft.com/office/drawing/2014/chart" uri="{C3380CC4-5D6E-409C-BE32-E72D297353CC}">
                <c16:uniqueId val="{00000001-71CD-2D45-BD14-D33DD39FB548}"/>
              </c:ext>
            </c:extLst>
          </c:dPt>
          <c:dPt>
            <c:idx val="1"/>
            <c:bubble3D val="0"/>
            <c:spPr>
              <a:solidFill>
                <a:srgbClr val="1C656E"/>
              </a:solidFill>
              <a:ln w="19050">
                <a:noFill/>
              </a:ln>
              <a:effectLst/>
            </c:spPr>
            <c:extLst>
              <c:ext xmlns:c16="http://schemas.microsoft.com/office/drawing/2014/chart" uri="{C3380CC4-5D6E-409C-BE32-E72D297353CC}">
                <c16:uniqueId val="{00000003-71CD-2D45-BD14-D33DD39FB548}"/>
              </c:ext>
            </c:extLst>
          </c:dPt>
          <c:dPt>
            <c:idx val="2"/>
            <c:bubble3D val="0"/>
            <c:spPr>
              <a:solidFill>
                <a:srgbClr val="88AAA0"/>
              </a:solidFill>
              <a:ln w="19050">
                <a:noFill/>
              </a:ln>
              <a:effectLst/>
            </c:spPr>
            <c:extLst>
              <c:ext xmlns:c16="http://schemas.microsoft.com/office/drawing/2014/chart" uri="{C3380CC4-5D6E-409C-BE32-E72D297353CC}">
                <c16:uniqueId val="{00000005-71CD-2D45-BD14-D33DD39FB548}"/>
              </c:ext>
            </c:extLst>
          </c:dPt>
          <c:dPt>
            <c:idx val="3"/>
            <c:bubble3D val="0"/>
            <c:spPr>
              <a:solidFill>
                <a:srgbClr val="D7E4E4"/>
              </a:solidFill>
              <a:ln w="19050">
                <a:noFill/>
              </a:ln>
              <a:effectLst/>
            </c:spPr>
            <c:extLst>
              <c:ext xmlns:c16="http://schemas.microsoft.com/office/drawing/2014/chart" uri="{C3380CC4-5D6E-409C-BE32-E72D297353CC}">
                <c16:uniqueId val="{00000007-71CD-2D45-BD14-D33DD39FB548}"/>
              </c:ext>
            </c:extLst>
          </c:dPt>
          <c:dLbls>
            <c:dLbl>
              <c:idx val="0"/>
              <c:layout>
                <c:manualLayout>
                  <c:x val="-3.968731070197206E-2"/>
                  <c:y val="6.962684942892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CD-2D45-BD14-D33DD39FB548}"/>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7-71CD-2D45-BD14-D33DD39FB54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'Q1-15'!$AH$16:$AH$19</c:f>
              <c:strCache>
                <c:ptCount val="4"/>
                <c:pt idx="0">
                  <c:v>0-10%</c:v>
                </c:pt>
                <c:pt idx="1">
                  <c:v>11-25%</c:v>
                </c:pt>
                <c:pt idx="2">
                  <c:v>26-50%</c:v>
                </c:pt>
                <c:pt idx="3">
                  <c:v>Mer än 50%</c:v>
                </c:pt>
              </c:strCache>
            </c:strRef>
          </c:cat>
          <c:val>
            <c:numRef>
              <c:f>'Q1-15'!$AI$16:$AI$19</c:f>
              <c:numCache>
                <c:formatCode>0%</c:formatCode>
                <c:ptCount val="4"/>
                <c:pt idx="0">
                  <c:v>0.85809999999999997</c:v>
                </c:pt>
                <c:pt idx="1">
                  <c:v>6.08E-2</c:v>
                </c:pt>
                <c:pt idx="2">
                  <c:v>1.35E-2</c:v>
                </c:pt>
                <c:pt idx="3">
                  <c:v>6.7599999999999993E-2</c:v>
                </c:pt>
              </c:numCache>
            </c:numRef>
          </c:val>
          <c:extLst>
            <c:ext xmlns:c16="http://schemas.microsoft.com/office/drawing/2014/chart" uri="{C3380CC4-5D6E-409C-BE32-E72D297353CC}">
              <c16:uniqueId val="{00000008-71CD-2D45-BD14-D33DD39FB548}"/>
            </c:ext>
          </c:extLst>
        </c:ser>
        <c:dLbls>
          <c:showLegendKey val="0"/>
          <c:showVal val="1"/>
          <c:showCatName val="0"/>
          <c:showSerName val="0"/>
          <c:showPercent val="0"/>
          <c:showBubbleSize val="0"/>
          <c:showLeaderLines val="1"/>
        </c:dLbls>
        <c:firstSliceAng val="0"/>
        <c:holeSize val="51"/>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'Q26-35'!$AK$16</c:f>
              <c:strCache>
                <c:ptCount val="1"/>
                <c:pt idx="0">
                  <c:v>% Kvinnor</c:v>
                </c:pt>
              </c:strCache>
            </c:strRef>
          </c:tx>
          <c:spPr>
            <a:solidFill>
              <a:srgbClr val="35A5B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'Q26-35'!$AL$15:$AO$15</c:f>
              <c:strCache>
                <c:ptCount val="4"/>
                <c:pt idx="0">
                  <c:v>Teknikkonsultföretag</c:v>
                </c:pt>
                <c:pt idx="1">
                  <c:v>Industri- och 
techkonsultföretag</c:v>
                </c:pt>
                <c:pt idx="2">
                  <c:v>Arkitektföretag</c:v>
                </c:pt>
                <c:pt idx="3">
                  <c:v>Annan</c:v>
                </c:pt>
              </c:strCache>
            </c:strRef>
          </c:cat>
          <c:val>
            <c:numRef>
              <c:f>'Q26-35'!$AL$16:$AO$16</c:f>
              <c:numCache>
                <c:formatCode>0%</c:formatCode>
                <c:ptCount val="4"/>
                <c:pt idx="0">
                  <c:v>0.26</c:v>
                </c:pt>
                <c:pt idx="1">
                  <c:v>0.26</c:v>
                </c:pt>
                <c:pt idx="2">
                  <c:v>0.54</c:v>
                </c:pt>
                <c:pt idx="3">
                  <c:v>0.26</c:v>
                </c:pt>
              </c:numCache>
            </c:numRef>
          </c:val>
          <c:extLst>
            <c:ext xmlns:c16="http://schemas.microsoft.com/office/drawing/2014/chart" uri="{C3380CC4-5D6E-409C-BE32-E72D297353CC}">
              <c16:uniqueId val="{00000000-EB1B-184D-8E94-96388A5B040E}"/>
            </c:ext>
          </c:extLst>
        </c:ser>
        <c:ser>
          <c:idx val="1"/>
          <c:order val="1"/>
          <c:tx>
            <c:strRef>
              <c:f>'Q26-35'!$AK$17</c:f>
              <c:strCache>
                <c:ptCount val="1"/>
                <c:pt idx="0">
                  <c:v>% Män</c:v>
                </c:pt>
              </c:strCache>
            </c:strRef>
          </c:tx>
          <c:spPr>
            <a:solidFill>
              <a:srgbClr val="1C656E"/>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'Q26-35'!$AL$15:$AO$15</c:f>
              <c:strCache>
                <c:ptCount val="4"/>
                <c:pt idx="0">
                  <c:v>Teknikkonsultföretag</c:v>
                </c:pt>
                <c:pt idx="1">
                  <c:v>Industri- och 
techkonsultföretag</c:v>
                </c:pt>
                <c:pt idx="2">
                  <c:v>Arkitektföretag</c:v>
                </c:pt>
                <c:pt idx="3">
                  <c:v>Annan</c:v>
                </c:pt>
              </c:strCache>
            </c:strRef>
          </c:cat>
          <c:val>
            <c:numRef>
              <c:f>'Q26-35'!$AL$17:$AO$17</c:f>
              <c:numCache>
                <c:formatCode>0%</c:formatCode>
                <c:ptCount val="4"/>
                <c:pt idx="0">
                  <c:v>0.74</c:v>
                </c:pt>
                <c:pt idx="1">
                  <c:v>0.74</c:v>
                </c:pt>
                <c:pt idx="2">
                  <c:v>0.45999999999999996</c:v>
                </c:pt>
                <c:pt idx="3">
                  <c:v>0.74</c:v>
                </c:pt>
              </c:numCache>
            </c:numRef>
          </c:val>
          <c:extLst>
            <c:ext xmlns:c16="http://schemas.microsoft.com/office/drawing/2014/chart" uri="{C3380CC4-5D6E-409C-BE32-E72D297353CC}">
              <c16:uniqueId val="{00000001-EB1B-184D-8E94-96388A5B040E}"/>
            </c:ext>
          </c:extLst>
        </c:ser>
        <c:dLbls>
          <c:dLblPos val="ctr"/>
          <c:showLegendKey val="0"/>
          <c:showVal val="1"/>
          <c:showCatName val="0"/>
          <c:showSerName val="0"/>
          <c:showPercent val="0"/>
          <c:showBubbleSize val="0"/>
        </c:dLbls>
        <c:gapWidth val="150"/>
        <c:overlap val="100"/>
        <c:axId val="937443839"/>
        <c:axId val="937445567"/>
      </c:barChart>
      <c:catAx>
        <c:axId val="937443839"/>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crossAx val="937445567"/>
        <c:crosses val="autoZero"/>
        <c:auto val="1"/>
        <c:lblAlgn val="ctr"/>
        <c:lblOffset val="100"/>
        <c:noMultiLvlLbl val="0"/>
      </c:catAx>
      <c:valAx>
        <c:axId val="937445567"/>
        <c:scaling>
          <c:orientation val="minMax"/>
        </c:scaling>
        <c:delete val="1"/>
        <c:axPos val="t"/>
        <c:numFmt formatCode="0%" sourceLinked="1"/>
        <c:majorTickMark val="none"/>
        <c:minorTickMark val="none"/>
        <c:tickLblPos val="nextTo"/>
        <c:crossAx val="937443839"/>
        <c:crosses val="autoZero"/>
        <c:crossBetween val="between"/>
      </c:valAx>
      <c:spPr>
        <a:noFill/>
        <a:ln>
          <a:noFill/>
        </a:ln>
        <a:effectLst/>
      </c:spPr>
    </c:plotArea>
    <c:legend>
      <c:legendPos val="b"/>
      <c:layout>
        <c:manualLayout>
          <c:xMode val="edge"/>
          <c:yMode val="edge"/>
          <c:x val="0.46748062563752263"/>
          <c:y val="0.93612479403059357"/>
          <c:w val="0.15266756135454365"/>
          <c:h val="4.64146371810667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'Q26-35'!$AK$22</c:f>
              <c:strCache>
                <c:ptCount val="1"/>
                <c:pt idx="0">
                  <c:v>% Kvinnor</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'Q26-35'!$AL$21:$AO$21</c:f>
              <c:strCache>
                <c:ptCount val="4"/>
                <c:pt idx="0">
                  <c:v>Teknikkonsultföretag</c:v>
                </c:pt>
                <c:pt idx="1">
                  <c:v>Industri- och 
techkonsultföretag</c:v>
                </c:pt>
                <c:pt idx="2">
                  <c:v>Arkitektföretag</c:v>
                </c:pt>
                <c:pt idx="3">
                  <c:v>Annan</c:v>
                </c:pt>
              </c:strCache>
            </c:strRef>
          </c:cat>
          <c:val>
            <c:numRef>
              <c:f>'Q26-35'!$AL$22:$AO$22</c:f>
              <c:numCache>
                <c:formatCode>0%</c:formatCode>
                <c:ptCount val="4"/>
                <c:pt idx="0">
                  <c:v>0.25</c:v>
                </c:pt>
                <c:pt idx="1">
                  <c:v>0.35</c:v>
                </c:pt>
                <c:pt idx="2">
                  <c:v>0.55000000000000004</c:v>
                </c:pt>
                <c:pt idx="3">
                  <c:v>0.18</c:v>
                </c:pt>
              </c:numCache>
            </c:numRef>
          </c:val>
          <c:extLst>
            <c:ext xmlns:c16="http://schemas.microsoft.com/office/drawing/2014/chart" uri="{C3380CC4-5D6E-409C-BE32-E72D297353CC}">
              <c16:uniqueId val="{00000000-1938-C040-B2AC-B1DD644B784B}"/>
            </c:ext>
          </c:extLst>
        </c:ser>
        <c:ser>
          <c:idx val="1"/>
          <c:order val="1"/>
          <c:tx>
            <c:strRef>
              <c:f>'Q26-35'!$AK$23</c:f>
              <c:strCache>
                <c:ptCount val="1"/>
                <c:pt idx="0">
                  <c:v>% Män</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'Q26-35'!$AL$21:$AO$21</c:f>
              <c:strCache>
                <c:ptCount val="4"/>
                <c:pt idx="0">
                  <c:v>Teknikkonsultföretag</c:v>
                </c:pt>
                <c:pt idx="1">
                  <c:v>Industri- och 
techkonsultföretag</c:v>
                </c:pt>
                <c:pt idx="2">
                  <c:v>Arkitektföretag</c:v>
                </c:pt>
                <c:pt idx="3">
                  <c:v>Annan</c:v>
                </c:pt>
              </c:strCache>
            </c:strRef>
          </c:cat>
          <c:val>
            <c:numRef>
              <c:f>'Q26-35'!$AL$23:$AO$23</c:f>
              <c:numCache>
                <c:formatCode>0%</c:formatCode>
                <c:ptCount val="4"/>
                <c:pt idx="0">
                  <c:v>0.75</c:v>
                </c:pt>
                <c:pt idx="1">
                  <c:v>0.65</c:v>
                </c:pt>
                <c:pt idx="2">
                  <c:v>0.44999999999999996</c:v>
                </c:pt>
                <c:pt idx="3">
                  <c:v>0.82000000000000006</c:v>
                </c:pt>
              </c:numCache>
            </c:numRef>
          </c:val>
          <c:extLst>
            <c:ext xmlns:c16="http://schemas.microsoft.com/office/drawing/2014/chart" uri="{C3380CC4-5D6E-409C-BE32-E72D297353CC}">
              <c16:uniqueId val="{00000001-1938-C040-B2AC-B1DD644B784B}"/>
            </c:ext>
          </c:extLst>
        </c:ser>
        <c:dLbls>
          <c:dLblPos val="ctr"/>
          <c:showLegendKey val="0"/>
          <c:showVal val="1"/>
          <c:showCatName val="0"/>
          <c:showSerName val="0"/>
          <c:showPercent val="0"/>
          <c:showBubbleSize val="0"/>
        </c:dLbls>
        <c:gapWidth val="150"/>
        <c:overlap val="100"/>
        <c:axId val="1645783935"/>
        <c:axId val="1602061823"/>
      </c:barChart>
      <c:catAx>
        <c:axId val="1645783935"/>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sv-SE"/>
          </a:p>
        </c:txPr>
        <c:crossAx val="1602061823"/>
        <c:crosses val="autoZero"/>
        <c:auto val="1"/>
        <c:lblAlgn val="ctr"/>
        <c:lblOffset val="100"/>
        <c:noMultiLvlLbl val="0"/>
      </c:catAx>
      <c:valAx>
        <c:axId val="1602061823"/>
        <c:scaling>
          <c:orientation val="minMax"/>
        </c:scaling>
        <c:delete val="1"/>
        <c:axPos val="t"/>
        <c:numFmt formatCode="0%" sourceLinked="1"/>
        <c:majorTickMark val="none"/>
        <c:minorTickMark val="none"/>
        <c:tickLblPos val="nextTo"/>
        <c:crossAx val="1645783935"/>
        <c:crosses val="autoZero"/>
        <c:crossBetween val="between"/>
      </c:valAx>
      <c:spPr>
        <a:noFill/>
        <a:ln>
          <a:noFill/>
        </a:ln>
        <a:effectLst/>
      </c:spPr>
    </c:plotArea>
    <c:legend>
      <c:legendPos val="b"/>
      <c:layout>
        <c:manualLayout>
          <c:xMode val="edge"/>
          <c:yMode val="edge"/>
          <c:x val="0.47419256646009272"/>
          <c:y val="0.95264395376310129"/>
          <c:w val="0.14002300172512938"/>
          <c:h val="4.735604623689876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rgbClr val="193C28"/>
              </a:solidFill>
              <a:ln w="19050">
                <a:noFill/>
              </a:ln>
              <a:effectLst/>
            </c:spPr>
            <c:extLst>
              <c:ext xmlns:c16="http://schemas.microsoft.com/office/drawing/2014/chart" uri="{C3380CC4-5D6E-409C-BE32-E72D297353CC}">
                <c16:uniqueId val="{00000001-98BC-D344-A555-DA238EECBC8D}"/>
              </c:ext>
            </c:extLst>
          </c:dPt>
          <c:dPt>
            <c:idx val="1"/>
            <c:bubble3D val="0"/>
            <c:spPr>
              <a:solidFill>
                <a:srgbClr val="1D666E"/>
              </a:solidFill>
              <a:ln w="19050">
                <a:noFill/>
              </a:ln>
              <a:effectLst/>
            </c:spPr>
            <c:extLst>
              <c:ext xmlns:c16="http://schemas.microsoft.com/office/drawing/2014/chart" uri="{C3380CC4-5D6E-409C-BE32-E72D297353CC}">
                <c16:uniqueId val="{00000003-98BC-D344-A555-DA238EECBC8D}"/>
              </c:ext>
            </c:extLst>
          </c:dPt>
          <c:dPt>
            <c:idx val="2"/>
            <c:bubble3D val="0"/>
            <c:spPr>
              <a:solidFill>
                <a:srgbClr val="35A5B4"/>
              </a:solidFill>
              <a:ln w="19050">
                <a:noFill/>
              </a:ln>
              <a:effectLst/>
            </c:spPr>
            <c:extLst>
              <c:ext xmlns:c16="http://schemas.microsoft.com/office/drawing/2014/chart" uri="{C3380CC4-5D6E-409C-BE32-E72D297353CC}">
                <c16:uniqueId val="{00000005-98BC-D344-A555-DA238EECBC8D}"/>
              </c:ext>
            </c:extLst>
          </c:dPt>
          <c:dPt>
            <c:idx val="3"/>
            <c:bubble3D val="0"/>
            <c:spPr>
              <a:solidFill>
                <a:srgbClr val="C3D5CF"/>
              </a:solidFill>
              <a:ln w="19050">
                <a:noFill/>
              </a:ln>
              <a:effectLst/>
            </c:spPr>
            <c:extLst>
              <c:ext xmlns:c16="http://schemas.microsoft.com/office/drawing/2014/chart" uri="{C3380CC4-5D6E-409C-BE32-E72D297353CC}">
                <c16:uniqueId val="{00000007-98BC-D344-A555-DA238EECBC8D}"/>
              </c:ext>
            </c:extLst>
          </c:dPt>
          <c:dPt>
            <c:idx val="4"/>
            <c:bubble3D val="0"/>
            <c:spPr>
              <a:solidFill>
                <a:srgbClr val="88AAA0"/>
              </a:solidFill>
              <a:ln w="19050">
                <a:noFill/>
              </a:ln>
              <a:effectLst/>
            </c:spPr>
            <c:extLst>
              <c:ext xmlns:c16="http://schemas.microsoft.com/office/drawing/2014/chart" uri="{C3380CC4-5D6E-409C-BE32-E72D297353CC}">
                <c16:uniqueId val="{00000009-98BC-D344-A555-DA238EECBC8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'Q26-35'!$AH$43:$AH$47</c:f>
              <c:strCache>
                <c:ptCount val="5"/>
                <c:pt idx="0">
                  <c:v>Under 30 år (%)</c:v>
                </c:pt>
                <c:pt idx="1">
                  <c:v>30-44 år (%)</c:v>
                </c:pt>
                <c:pt idx="2">
                  <c:v>45-49 år (%)</c:v>
                </c:pt>
                <c:pt idx="3">
                  <c:v>50-64 år (%)</c:v>
                </c:pt>
                <c:pt idx="4">
                  <c:v>Över 65 år (%)</c:v>
                </c:pt>
              </c:strCache>
            </c:strRef>
          </c:cat>
          <c:val>
            <c:numRef>
              <c:f>'Q26-35'!$AI$43:$AI$47</c:f>
              <c:numCache>
                <c:formatCode>0%</c:formatCode>
                <c:ptCount val="5"/>
                <c:pt idx="0">
                  <c:v>0.13</c:v>
                </c:pt>
                <c:pt idx="1">
                  <c:v>0.46</c:v>
                </c:pt>
                <c:pt idx="2">
                  <c:v>0.22</c:v>
                </c:pt>
                <c:pt idx="3">
                  <c:v>0.17</c:v>
                </c:pt>
                <c:pt idx="4">
                  <c:v>0.02</c:v>
                </c:pt>
              </c:numCache>
            </c:numRef>
          </c:val>
          <c:extLst>
            <c:ext xmlns:c16="http://schemas.microsoft.com/office/drawing/2014/chart" uri="{C3380CC4-5D6E-409C-BE32-E72D297353CC}">
              <c16:uniqueId val="{0000000A-98BC-D344-A555-DA238EECBC8D}"/>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'Q26-35'!$AQ$43</c:f>
              <c:strCache>
                <c:ptCount val="1"/>
                <c:pt idx="0">
                  <c:v>Under 30 år (%)</c:v>
                </c:pt>
              </c:strCache>
            </c:strRef>
          </c:tx>
          <c:spPr>
            <a:solidFill>
              <a:srgbClr val="193C28"/>
            </a:solidFill>
            <a:ln>
              <a:noFill/>
            </a:ln>
            <a:effectLst/>
          </c:spPr>
          <c:invertIfNegative val="0"/>
          <c:dLbls>
            <c:dLbl>
              <c:idx val="0"/>
              <c:tx>
                <c:rich>
                  <a:bodyPr/>
                  <a:lstStyle/>
                  <a:p>
                    <a:r>
                      <a:rPr lang="en-US"/>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7A7-DF46-9AB9-7DA749918420}"/>
                </c:ext>
              </c:extLst>
            </c:dLbl>
            <c:dLbl>
              <c:idx val="3"/>
              <c:tx>
                <c:rich>
                  <a:bodyPr/>
                  <a:lstStyle/>
                  <a:p>
                    <a:r>
                      <a:rPr lang="en-US"/>
                      <a:t>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7A7-DF46-9AB9-7DA7499184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'Q26-35'!$AR$42:$AU$42</c:f>
              <c:strCache>
                <c:ptCount val="4"/>
                <c:pt idx="0">
                  <c:v>Teknikkonsultföretag</c:v>
                </c:pt>
                <c:pt idx="1">
                  <c:v>Industri- och 
techkonsultföretag</c:v>
                </c:pt>
                <c:pt idx="2">
                  <c:v>Arkitektföretag</c:v>
                </c:pt>
                <c:pt idx="3">
                  <c:v>Annan</c:v>
                </c:pt>
              </c:strCache>
            </c:strRef>
          </c:cat>
          <c:val>
            <c:numRef>
              <c:f>'Q26-35'!$AR$43:$AU$43</c:f>
              <c:numCache>
                <c:formatCode>0%</c:formatCode>
                <c:ptCount val="4"/>
                <c:pt idx="0">
                  <c:v>0.18435521688159437</c:v>
                </c:pt>
                <c:pt idx="1">
                  <c:v>0.12336236933797912</c:v>
                </c:pt>
                <c:pt idx="2">
                  <c:v>7.2871704072354895E-2</c:v>
                </c:pt>
                <c:pt idx="3">
                  <c:v>5.3745173745173749E-2</c:v>
                </c:pt>
              </c:numCache>
            </c:numRef>
          </c:val>
          <c:extLst>
            <c:ext xmlns:c16="http://schemas.microsoft.com/office/drawing/2014/chart" uri="{C3380CC4-5D6E-409C-BE32-E72D297353CC}">
              <c16:uniqueId val="{00000000-DCEE-0346-B807-4DB23375A0E3}"/>
            </c:ext>
          </c:extLst>
        </c:ser>
        <c:ser>
          <c:idx val="1"/>
          <c:order val="1"/>
          <c:tx>
            <c:strRef>
              <c:f>'Q26-35'!$AQ$44</c:f>
              <c:strCache>
                <c:ptCount val="1"/>
                <c:pt idx="0">
                  <c:v>30-44 år (%)</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'Q26-35'!$AR$42:$AU$42</c:f>
              <c:strCache>
                <c:ptCount val="4"/>
                <c:pt idx="0">
                  <c:v>Teknikkonsultföretag</c:v>
                </c:pt>
                <c:pt idx="1">
                  <c:v>Industri- och 
techkonsultföretag</c:v>
                </c:pt>
                <c:pt idx="2">
                  <c:v>Arkitektföretag</c:v>
                </c:pt>
                <c:pt idx="3">
                  <c:v>Annan</c:v>
                </c:pt>
              </c:strCache>
            </c:strRef>
          </c:cat>
          <c:val>
            <c:numRef>
              <c:f>'Q26-35'!$AR$44:$AU$44</c:f>
              <c:numCache>
                <c:formatCode>0%</c:formatCode>
                <c:ptCount val="4"/>
                <c:pt idx="0">
                  <c:v>0.41547479484173511</c:v>
                </c:pt>
                <c:pt idx="1">
                  <c:v>0.45202961672473874</c:v>
                </c:pt>
                <c:pt idx="2">
                  <c:v>0.54632196008996514</c:v>
                </c:pt>
                <c:pt idx="3">
                  <c:v>0.48119691119691116</c:v>
                </c:pt>
              </c:numCache>
            </c:numRef>
          </c:val>
          <c:extLst>
            <c:ext xmlns:c16="http://schemas.microsoft.com/office/drawing/2014/chart" uri="{C3380CC4-5D6E-409C-BE32-E72D297353CC}">
              <c16:uniqueId val="{00000001-DCEE-0346-B807-4DB23375A0E3}"/>
            </c:ext>
          </c:extLst>
        </c:ser>
        <c:ser>
          <c:idx val="2"/>
          <c:order val="2"/>
          <c:tx>
            <c:strRef>
              <c:f>'Q26-35'!$AQ$45</c:f>
              <c:strCache>
                <c:ptCount val="1"/>
                <c:pt idx="0">
                  <c:v>45-49 år (%)</c:v>
                </c:pt>
              </c:strCache>
            </c:strRef>
          </c:tx>
          <c:spPr>
            <a:solidFill>
              <a:srgbClr val="35A5B4"/>
            </a:solidFill>
            <a:ln>
              <a:noFill/>
            </a:ln>
            <a:effectLst/>
          </c:spPr>
          <c:invertIfNegative val="0"/>
          <c:dLbls>
            <c:dLbl>
              <c:idx val="1"/>
              <c:tx>
                <c:rich>
                  <a:bodyPr/>
                  <a:lstStyle/>
                  <a:p>
                    <a:r>
                      <a:rPr lang="en-US"/>
                      <a:t>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7A7-DF46-9AB9-7DA749918420}"/>
                </c:ext>
              </c:extLst>
            </c:dLbl>
            <c:dLbl>
              <c:idx val="2"/>
              <c:tx>
                <c:rich>
                  <a:bodyPr/>
                  <a:lstStyle/>
                  <a:p>
                    <a:r>
                      <a:rPr lang="en-US"/>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7A7-DF46-9AB9-7DA7499184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'Q26-35'!$AR$42:$AU$42</c:f>
              <c:strCache>
                <c:ptCount val="4"/>
                <c:pt idx="0">
                  <c:v>Teknikkonsultföretag</c:v>
                </c:pt>
                <c:pt idx="1">
                  <c:v>Industri- och 
techkonsultföretag</c:v>
                </c:pt>
                <c:pt idx="2">
                  <c:v>Arkitektföretag</c:v>
                </c:pt>
                <c:pt idx="3">
                  <c:v>Annan</c:v>
                </c:pt>
              </c:strCache>
            </c:strRef>
          </c:cat>
          <c:val>
            <c:numRef>
              <c:f>'Q26-35'!$AR$45:$AU$45</c:f>
              <c:numCache>
                <c:formatCode>0%</c:formatCode>
                <c:ptCount val="4"/>
                <c:pt idx="0">
                  <c:v>0.19497655334114888</c:v>
                </c:pt>
                <c:pt idx="1">
                  <c:v>0.26301393728222994</c:v>
                </c:pt>
                <c:pt idx="2">
                  <c:v>0.19410345982676941</c:v>
                </c:pt>
                <c:pt idx="3">
                  <c:v>0.26918918918918916</c:v>
                </c:pt>
              </c:numCache>
            </c:numRef>
          </c:val>
          <c:extLst>
            <c:ext xmlns:c16="http://schemas.microsoft.com/office/drawing/2014/chart" uri="{C3380CC4-5D6E-409C-BE32-E72D297353CC}">
              <c16:uniqueId val="{00000002-DCEE-0346-B807-4DB23375A0E3}"/>
            </c:ext>
          </c:extLst>
        </c:ser>
        <c:ser>
          <c:idx val="3"/>
          <c:order val="3"/>
          <c:tx>
            <c:strRef>
              <c:f>'Q26-35'!$AQ$46</c:f>
              <c:strCache>
                <c:ptCount val="1"/>
                <c:pt idx="0">
                  <c:v>50-64 år (%)</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'Q26-35'!$AR$42:$AU$42</c:f>
              <c:strCache>
                <c:ptCount val="4"/>
                <c:pt idx="0">
                  <c:v>Teknikkonsultföretag</c:v>
                </c:pt>
                <c:pt idx="1">
                  <c:v>Industri- och 
techkonsultföretag</c:v>
                </c:pt>
                <c:pt idx="2">
                  <c:v>Arkitektföretag</c:v>
                </c:pt>
                <c:pt idx="3">
                  <c:v>Annan</c:v>
                </c:pt>
              </c:strCache>
            </c:strRef>
          </c:cat>
          <c:val>
            <c:numRef>
              <c:f>'Q26-35'!$AR$46:$AU$46</c:f>
              <c:numCache>
                <c:formatCode>0%</c:formatCode>
                <c:ptCount val="4"/>
                <c:pt idx="0">
                  <c:v>0.19124853458382177</c:v>
                </c:pt>
                <c:pt idx="1">
                  <c:v>0.15810975609756098</c:v>
                </c:pt>
                <c:pt idx="2">
                  <c:v>0.15438340431640904</c:v>
                </c:pt>
                <c:pt idx="3">
                  <c:v>0.18254826254826256</c:v>
                </c:pt>
              </c:numCache>
            </c:numRef>
          </c:val>
          <c:extLst>
            <c:ext xmlns:c16="http://schemas.microsoft.com/office/drawing/2014/chart" uri="{C3380CC4-5D6E-409C-BE32-E72D297353CC}">
              <c16:uniqueId val="{00000003-DCEE-0346-B807-4DB23375A0E3}"/>
            </c:ext>
          </c:extLst>
        </c:ser>
        <c:ser>
          <c:idx val="4"/>
          <c:order val="4"/>
          <c:tx>
            <c:strRef>
              <c:f>'Q26-35'!$AQ$47</c:f>
              <c:strCache>
                <c:ptCount val="1"/>
                <c:pt idx="0">
                  <c:v>Över 65 år (%)</c:v>
                </c:pt>
              </c:strCache>
            </c:strRef>
          </c:tx>
          <c:spPr>
            <a:solidFill>
              <a:srgbClr val="88AAA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A7A7-DF46-9AB9-7DA7499184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'Q26-35'!$AR$42:$AU$42</c:f>
              <c:strCache>
                <c:ptCount val="4"/>
                <c:pt idx="0">
                  <c:v>Teknikkonsultföretag</c:v>
                </c:pt>
                <c:pt idx="1">
                  <c:v>Industri- och 
techkonsultföretag</c:v>
                </c:pt>
                <c:pt idx="2">
                  <c:v>Arkitektföretag</c:v>
                </c:pt>
                <c:pt idx="3">
                  <c:v>Annan</c:v>
                </c:pt>
              </c:strCache>
            </c:strRef>
          </c:cat>
          <c:val>
            <c:numRef>
              <c:f>'Q26-35'!$AR$47:$AU$47</c:f>
              <c:numCache>
                <c:formatCode>0%</c:formatCode>
                <c:ptCount val="4"/>
                <c:pt idx="0">
                  <c:v>1.3944900351699884E-2</c:v>
                </c:pt>
                <c:pt idx="1">
                  <c:v>3.4843205574912892E-3</c:v>
                </c:pt>
                <c:pt idx="2">
                  <c:v>3.2319471694501611E-2</c:v>
                </c:pt>
                <c:pt idx="3">
                  <c:v>1.3320463320463322E-2</c:v>
                </c:pt>
              </c:numCache>
            </c:numRef>
          </c:val>
          <c:extLst>
            <c:ext xmlns:c16="http://schemas.microsoft.com/office/drawing/2014/chart" uri="{C3380CC4-5D6E-409C-BE32-E72D297353CC}">
              <c16:uniqueId val="{00000004-DCEE-0346-B807-4DB23375A0E3}"/>
            </c:ext>
          </c:extLst>
        </c:ser>
        <c:dLbls>
          <c:dLblPos val="ctr"/>
          <c:showLegendKey val="0"/>
          <c:showVal val="1"/>
          <c:showCatName val="0"/>
          <c:showSerName val="0"/>
          <c:showPercent val="0"/>
          <c:showBubbleSize val="0"/>
        </c:dLbls>
        <c:gapWidth val="150"/>
        <c:overlap val="100"/>
        <c:axId val="1896832255"/>
        <c:axId val="1815379903"/>
      </c:barChart>
      <c:catAx>
        <c:axId val="1896832255"/>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815379903"/>
        <c:crosses val="autoZero"/>
        <c:auto val="1"/>
        <c:lblAlgn val="ctr"/>
        <c:lblOffset val="100"/>
        <c:noMultiLvlLbl val="0"/>
      </c:catAx>
      <c:valAx>
        <c:axId val="1815379903"/>
        <c:scaling>
          <c:orientation val="minMax"/>
        </c:scaling>
        <c:delete val="1"/>
        <c:axPos val="t"/>
        <c:numFmt formatCode="0%" sourceLinked="1"/>
        <c:majorTickMark val="none"/>
        <c:minorTickMark val="none"/>
        <c:tickLblPos val="nextTo"/>
        <c:crossAx val="1896832255"/>
        <c:crosses val="autoZero"/>
        <c:crossBetween val="between"/>
      </c:valAx>
      <c:spPr>
        <a:noFill/>
        <a:ln>
          <a:noFill/>
        </a:ln>
        <a:effectLst/>
      </c:spPr>
    </c:plotArea>
    <c:legend>
      <c:legendPos val="b"/>
      <c:layout>
        <c:manualLayout>
          <c:xMode val="edge"/>
          <c:yMode val="edge"/>
          <c:x val="0.1096333756411805"/>
          <c:y val="0.92483043274225307"/>
          <c:w val="0.89036662435881953"/>
          <c:h val="5.722893183151850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8AAA0"/>
            </a:solidFill>
            <a:ln>
              <a:noFill/>
            </a:ln>
            <a:effectLst/>
          </c:spPr>
          <c:invertIfNegative val="0"/>
          <c:dPt>
            <c:idx val="1"/>
            <c:invertIfNegative val="0"/>
            <c:bubble3D val="0"/>
            <c:spPr>
              <a:solidFill>
                <a:srgbClr val="35A5B4"/>
              </a:solidFill>
              <a:ln>
                <a:noFill/>
              </a:ln>
              <a:effectLst/>
            </c:spPr>
            <c:extLst>
              <c:ext xmlns:c16="http://schemas.microsoft.com/office/drawing/2014/chart" uri="{C3380CC4-5D6E-409C-BE32-E72D297353CC}">
                <c16:uniqueId val="{00000001-CBC9-F643-AB8B-E9D7AA0A3396}"/>
              </c:ext>
            </c:extLst>
          </c:dPt>
          <c:dPt>
            <c:idx val="2"/>
            <c:invertIfNegative val="0"/>
            <c:bubble3D val="0"/>
            <c:spPr>
              <a:solidFill>
                <a:srgbClr val="193C28"/>
              </a:solidFill>
              <a:ln>
                <a:noFill/>
              </a:ln>
              <a:effectLst/>
            </c:spPr>
            <c:extLst>
              <c:ext xmlns:c16="http://schemas.microsoft.com/office/drawing/2014/chart" uri="{C3380CC4-5D6E-409C-BE32-E72D297353CC}">
                <c16:uniqueId val="{00000003-CBC9-F643-AB8B-E9D7AA0A3396}"/>
              </c:ext>
            </c:extLst>
          </c:dPt>
          <c:dPt>
            <c:idx val="3"/>
            <c:invertIfNegative val="0"/>
            <c:bubble3D val="0"/>
            <c:spPr>
              <a:solidFill>
                <a:srgbClr val="1C656E"/>
              </a:solidFill>
              <a:ln>
                <a:noFill/>
              </a:ln>
              <a:effectLst/>
            </c:spPr>
            <c:extLst>
              <c:ext xmlns:c16="http://schemas.microsoft.com/office/drawing/2014/chart" uri="{C3380CC4-5D6E-409C-BE32-E72D297353CC}">
                <c16:uniqueId val="{00000005-CBC9-F643-AB8B-E9D7AA0A3396}"/>
              </c:ext>
            </c:extLst>
          </c:dPt>
          <c:dPt>
            <c:idx val="4"/>
            <c:invertIfNegative val="0"/>
            <c:bubble3D val="0"/>
            <c:spPr>
              <a:solidFill>
                <a:srgbClr val="C3D5CF"/>
              </a:solidFill>
              <a:ln>
                <a:noFill/>
              </a:ln>
              <a:effectLst/>
            </c:spPr>
            <c:extLst>
              <c:ext xmlns:c16="http://schemas.microsoft.com/office/drawing/2014/chart" uri="{C3380CC4-5D6E-409C-BE32-E72D297353CC}">
                <c16:uniqueId val="{00000007-CBC9-F643-AB8B-E9D7AA0A3396}"/>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'Q26-35'!$AJ$82:$AN$82</c:f>
              <c:strCache>
                <c:ptCount val="5"/>
                <c:pt idx="0">
                  <c:v>Totalt</c:v>
                </c:pt>
                <c:pt idx="1">
                  <c:v>Teknikkonsultföretag</c:v>
                </c:pt>
                <c:pt idx="2">
                  <c:v>Industri- och 
techkonsultföretag</c:v>
                </c:pt>
                <c:pt idx="3">
                  <c:v>Arkitektföretag</c:v>
                </c:pt>
                <c:pt idx="4">
                  <c:v>Annan</c:v>
                </c:pt>
              </c:strCache>
            </c:strRef>
          </c:cat>
          <c:val>
            <c:numRef>
              <c:f>'Q26-35'!$AJ$83:$AN$83</c:f>
              <c:numCache>
                <c:formatCode>0.0</c:formatCode>
                <c:ptCount val="5"/>
                <c:pt idx="0" formatCode="General">
                  <c:v>5.3</c:v>
                </c:pt>
                <c:pt idx="1">
                  <c:v>5.4169653524492238</c:v>
                </c:pt>
                <c:pt idx="2">
                  <c:v>5.9</c:v>
                </c:pt>
                <c:pt idx="3">
                  <c:v>4.5</c:v>
                </c:pt>
                <c:pt idx="4">
                  <c:v>5.2826086956521738</c:v>
                </c:pt>
              </c:numCache>
            </c:numRef>
          </c:val>
          <c:extLst>
            <c:ext xmlns:c16="http://schemas.microsoft.com/office/drawing/2014/chart" uri="{C3380CC4-5D6E-409C-BE32-E72D297353CC}">
              <c16:uniqueId val="{00000008-CBC9-F643-AB8B-E9D7AA0A3396}"/>
            </c:ext>
          </c:extLst>
        </c:ser>
        <c:dLbls>
          <c:dLblPos val="inEnd"/>
          <c:showLegendKey val="0"/>
          <c:showVal val="1"/>
          <c:showCatName val="0"/>
          <c:showSerName val="0"/>
          <c:showPercent val="0"/>
          <c:showBubbleSize val="0"/>
        </c:dLbls>
        <c:gapWidth val="219"/>
        <c:overlap val="-27"/>
        <c:axId val="259183808"/>
        <c:axId val="259018432"/>
      </c:barChart>
      <c:catAx>
        <c:axId val="2591838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59018432"/>
        <c:crosses val="autoZero"/>
        <c:auto val="1"/>
        <c:lblAlgn val="ctr"/>
        <c:lblOffset val="100"/>
        <c:noMultiLvlLbl val="0"/>
      </c:catAx>
      <c:valAx>
        <c:axId val="259018432"/>
        <c:scaling>
          <c:orientation val="minMax"/>
        </c:scaling>
        <c:delete val="1"/>
        <c:axPos val="l"/>
        <c:numFmt formatCode="General" sourceLinked="1"/>
        <c:majorTickMark val="none"/>
        <c:minorTickMark val="none"/>
        <c:tickLblPos val="nextTo"/>
        <c:crossAx val="25918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'Q26-35'!$AH$86</c:f>
              <c:strCache>
                <c:ptCount val="1"/>
                <c:pt idx="0">
                  <c:v>Teknikkonsultföretag</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'Q26-35'!$AG$87:$AG$92</c:f>
              <c:strCache>
                <c:ptCount val="6"/>
                <c:pt idx="0">
                  <c:v>1 dag (20%)</c:v>
                </c:pt>
                <c:pt idx="1">
                  <c:v>2 dagar (40%)</c:v>
                </c:pt>
                <c:pt idx="2">
                  <c:v>3 dagar (60%)</c:v>
                </c:pt>
                <c:pt idx="3">
                  <c:v>4 dagar (80%)</c:v>
                </c:pt>
                <c:pt idx="4">
                  <c:v>5 dagar (100%)</c:v>
                </c:pt>
                <c:pt idx="5">
                  <c:v>Vet ej</c:v>
                </c:pt>
              </c:strCache>
            </c:strRef>
          </c:cat>
          <c:val>
            <c:numRef>
              <c:f>'Q26-35'!$AH$87:$AH$92</c:f>
              <c:numCache>
                <c:formatCode>0%</c:formatCode>
                <c:ptCount val="6"/>
                <c:pt idx="0">
                  <c:v>0.48080000000000001</c:v>
                </c:pt>
                <c:pt idx="1">
                  <c:v>0.26919999999999999</c:v>
                </c:pt>
                <c:pt idx="2">
                  <c:v>0.1346</c:v>
                </c:pt>
                <c:pt idx="3">
                  <c:v>1.9199999999999998E-2</c:v>
                </c:pt>
                <c:pt idx="4">
                  <c:v>3.85E-2</c:v>
                </c:pt>
                <c:pt idx="5">
                  <c:v>5.7699999999999987E-2</c:v>
                </c:pt>
              </c:numCache>
            </c:numRef>
          </c:val>
          <c:extLst>
            <c:ext xmlns:c16="http://schemas.microsoft.com/office/drawing/2014/chart" uri="{C3380CC4-5D6E-409C-BE32-E72D297353CC}">
              <c16:uniqueId val="{00000000-A80E-5143-AC8E-6019FAAF1022}"/>
            </c:ext>
          </c:extLst>
        </c:ser>
        <c:ser>
          <c:idx val="1"/>
          <c:order val="1"/>
          <c:tx>
            <c:strRef>
              <c:f>'Q26-35'!$AI$86</c:f>
              <c:strCache>
                <c:ptCount val="1"/>
                <c:pt idx="0">
                  <c:v>Industri- och 
techkonsultföretag</c:v>
                </c:pt>
              </c:strCache>
            </c:strRef>
          </c:tx>
          <c:spPr>
            <a:solidFill>
              <a:schemeClr val="accent2"/>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5-A80E-5143-AC8E-6019FAAF1022}"/>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'Q26-35'!$AG$87:$AG$92</c:f>
              <c:strCache>
                <c:ptCount val="6"/>
                <c:pt idx="0">
                  <c:v>1 dag (20%)</c:v>
                </c:pt>
                <c:pt idx="1">
                  <c:v>2 dagar (40%)</c:v>
                </c:pt>
                <c:pt idx="2">
                  <c:v>3 dagar (60%)</c:v>
                </c:pt>
                <c:pt idx="3">
                  <c:v>4 dagar (80%)</c:v>
                </c:pt>
                <c:pt idx="4">
                  <c:v>5 dagar (100%)</c:v>
                </c:pt>
                <c:pt idx="5">
                  <c:v>Vet ej</c:v>
                </c:pt>
              </c:strCache>
            </c:strRef>
          </c:cat>
          <c:val>
            <c:numRef>
              <c:f>'Q26-35'!$AI$87:$AI$92</c:f>
              <c:numCache>
                <c:formatCode>0%</c:formatCode>
                <c:ptCount val="6"/>
                <c:pt idx="0">
                  <c:v>0.23080000000000001</c:v>
                </c:pt>
                <c:pt idx="1">
                  <c:v>0.3846</c:v>
                </c:pt>
                <c:pt idx="2">
                  <c:v>0.1923</c:v>
                </c:pt>
                <c:pt idx="3">
                  <c:v>7.690000000000001E-2</c:v>
                </c:pt>
                <c:pt idx="4">
                  <c:v>0</c:v>
                </c:pt>
                <c:pt idx="5">
                  <c:v>0.1154</c:v>
                </c:pt>
              </c:numCache>
            </c:numRef>
          </c:val>
          <c:extLst>
            <c:ext xmlns:c16="http://schemas.microsoft.com/office/drawing/2014/chart" uri="{C3380CC4-5D6E-409C-BE32-E72D297353CC}">
              <c16:uniqueId val="{00000001-A80E-5143-AC8E-6019FAAF1022}"/>
            </c:ext>
          </c:extLst>
        </c:ser>
        <c:ser>
          <c:idx val="2"/>
          <c:order val="2"/>
          <c:tx>
            <c:strRef>
              <c:f>'Q26-35'!$AJ$86</c:f>
              <c:strCache>
                <c:ptCount val="1"/>
                <c:pt idx="0">
                  <c:v>Arkitektföretag</c:v>
                </c:pt>
              </c:strCache>
            </c:strRef>
          </c:tx>
          <c:spPr>
            <a:solidFill>
              <a:srgbClr val="1C656E"/>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6-A80E-5143-AC8E-6019FAAF1022}"/>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'Q26-35'!$AG$87:$AG$92</c:f>
              <c:strCache>
                <c:ptCount val="6"/>
                <c:pt idx="0">
                  <c:v>1 dag (20%)</c:v>
                </c:pt>
                <c:pt idx="1">
                  <c:v>2 dagar (40%)</c:v>
                </c:pt>
                <c:pt idx="2">
                  <c:v>3 dagar (60%)</c:v>
                </c:pt>
                <c:pt idx="3">
                  <c:v>4 dagar (80%)</c:v>
                </c:pt>
                <c:pt idx="4">
                  <c:v>5 dagar (100%)</c:v>
                </c:pt>
                <c:pt idx="5">
                  <c:v>Vet ej</c:v>
                </c:pt>
              </c:strCache>
            </c:strRef>
          </c:cat>
          <c:val>
            <c:numRef>
              <c:f>'Q26-35'!$AJ$87:$AJ$92</c:f>
              <c:numCache>
                <c:formatCode>0%</c:formatCode>
                <c:ptCount val="6"/>
                <c:pt idx="0">
                  <c:v>0.45950000000000002</c:v>
                </c:pt>
                <c:pt idx="1">
                  <c:v>0.40539999999999998</c:v>
                </c:pt>
                <c:pt idx="2">
                  <c:v>8.1099999999999992E-2</c:v>
                </c:pt>
                <c:pt idx="3">
                  <c:v>2.7E-2</c:v>
                </c:pt>
                <c:pt idx="4">
                  <c:v>0</c:v>
                </c:pt>
                <c:pt idx="5">
                  <c:v>2.7E-2</c:v>
                </c:pt>
              </c:numCache>
            </c:numRef>
          </c:val>
          <c:extLst>
            <c:ext xmlns:c16="http://schemas.microsoft.com/office/drawing/2014/chart" uri="{C3380CC4-5D6E-409C-BE32-E72D297353CC}">
              <c16:uniqueId val="{00000002-A80E-5143-AC8E-6019FAAF1022}"/>
            </c:ext>
          </c:extLst>
        </c:ser>
        <c:ser>
          <c:idx val="3"/>
          <c:order val="3"/>
          <c:tx>
            <c:strRef>
              <c:f>'Q26-35'!$AK$86</c:f>
              <c:strCache>
                <c:ptCount val="1"/>
                <c:pt idx="0">
                  <c:v>Annan</c:v>
                </c:pt>
              </c:strCache>
            </c:strRef>
          </c:tx>
          <c:spPr>
            <a:solidFill>
              <a:srgbClr val="B1C2C3"/>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4-A80E-5143-AC8E-6019FAAF1022}"/>
                </c:ext>
              </c:extLst>
            </c:dLbl>
            <c:dLbl>
              <c:idx val="4"/>
              <c:delete val="1"/>
              <c:extLst>
                <c:ext xmlns:c15="http://schemas.microsoft.com/office/drawing/2012/chart" uri="{CE6537A1-D6FC-4f65-9D91-7224C49458BB}"/>
                <c:ext xmlns:c16="http://schemas.microsoft.com/office/drawing/2014/chart" uri="{C3380CC4-5D6E-409C-BE32-E72D297353CC}">
                  <c16:uniqueId val="{00000007-A80E-5143-AC8E-6019FAAF1022}"/>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'Q26-35'!$AG$87:$AG$92</c:f>
              <c:strCache>
                <c:ptCount val="6"/>
                <c:pt idx="0">
                  <c:v>1 dag (20%)</c:v>
                </c:pt>
                <c:pt idx="1">
                  <c:v>2 dagar (40%)</c:v>
                </c:pt>
                <c:pt idx="2">
                  <c:v>3 dagar (60%)</c:v>
                </c:pt>
                <c:pt idx="3">
                  <c:v>4 dagar (80%)</c:v>
                </c:pt>
                <c:pt idx="4">
                  <c:v>5 dagar (100%)</c:v>
                </c:pt>
                <c:pt idx="5">
                  <c:v>Vet ej</c:v>
                </c:pt>
              </c:strCache>
            </c:strRef>
          </c:cat>
          <c:val>
            <c:numRef>
              <c:f>'Q26-35'!$AK$87:$AK$92</c:f>
              <c:numCache>
                <c:formatCode>0%</c:formatCode>
                <c:ptCount val="6"/>
                <c:pt idx="0">
                  <c:v>0.38461538461538464</c:v>
                </c:pt>
                <c:pt idx="1">
                  <c:v>0.30769230769230771</c:v>
                </c:pt>
                <c:pt idx="2">
                  <c:v>7.6923076923076927E-2</c:v>
                </c:pt>
                <c:pt idx="3">
                  <c:v>0</c:v>
                </c:pt>
                <c:pt idx="4">
                  <c:v>0</c:v>
                </c:pt>
                <c:pt idx="5">
                  <c:v>0.23076923076923078</c:v>
                </c:pt>
              </c:numCache>
            </c:numRef>
          </c:val>
          <c:extLst>
            <c:ext xmlns:c16="http://schemas.microsoft.com/office/drawing/2014/chart" uri="{C3380CC4-5D6E-409C-BE32-E72D297353CC}">
              <c16:uniqueId val="{00000003-A80E-5143-AC8E-6019FAAF1022}"/>
            </c:ext>
          </c:extLst>
        </c:ser>
        <c:dLbls>
          <c:dLblPos val="outEnd"/>
          <c:showLegendKey val="0"/>
          <c:showVal val="1"/>
          <c:showCatName val="0"/>
          <c:showSerName val="0"/>
          <c:showPercent val="0"/>
          <c:showBubbleSize val="0"/>
        </c:dLbls>
        <c:gapWidth val="215"/>
        <c:axId val="1049971999"/>
        <c:axId val="1050508687"/>
      </c:barChart>
      <c:catAx>
        <c:axId val="10499719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50508687"/>
        <c:crosses val="autoZero"/>
        <c:auto val="1"/>
        <c:lblAlgn val="ctr"/>
        <c:lblOffset val="100"/>
        <c:noMultiLvlLbl val="0"/>
      </c:catAx>
      <c:valAx>
        <c:axId val="1050508687"/>
        <c:scaling>
          <c:orientation val="minMax"/>
        </c:scaling>
        <c:delete val="1"/>
        <c:axPos val="l"/>
        <c:numFmt formatCode="0%" sourceLinked="1"/>
        <c:majorTickMark val="none"/>
        <c:minorTickMark val="none"/>
        <c:tickLblPos val="nextTo"/>
        <c:crossAx val="1049971999"/>
        <c:crosses val="autoZero"/>
        <c:crossBetween val="between"/>
      </c:valAx>
      <c:spPr>
        <a:noFill/>
        <a:ln w="25400">
          <a:noFill/>
        </a:ln>
        <a:effectLst/>
      </c:spPr>
    </c:plotArea>
    <c:legend>
      <c:legendPos val="b"/>
      <c:layout>
        <c:manualLayout>
          <c:xMode val="edge"/>
          <c:yMode val="edge"/>
          <c:x val="0.16060429887755245"/>
          <c:y val="0.88487165365384823"/>
          <c:w val="0.67377777333291577"/>
          <c:h val="9.34734705036151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'Q1-15'!$AO$36</c:f>
              <c:strCache>
                <c:ptCount val="1"/>
                <c:pt idx="0">
                  <c:v>0%</c:v>
                </c:pt>
              </c:strCache>
            </c:strRef>
          </c:tx>
          <c:spPr>
            <a:solidFill>
              <a:srgbClr val="193C28"/>
            </a:solidFill>
            <a:ln>
              <a:noFill/>
            </a:ln>
            <a:effectLst/>
          </c:spPr>
          <c:invertIfNegative val="0"/>
          <c:dLbls>
            <c:dLbl>
              <c:idx val="2"/>
              <c:tx>
                <c:rich>
                  <a:bodyPr/>
                  <a:lstStyle/>
                  <a:p>
                    <a:r>
                      <a:rPr lang="en-US"/>
                      <a:t>37%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1ED-2149-8A9A-8F4D1CCCD2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'Q1-15'!$AP$35:$AS$35</c:f>
              <c:strCache>
                <c:ptCount val="4"/>
                <c:pt idx="0">
                  <c:v>Teknikkonsultföretag</c:v>
                </c:pt>
                <c:pt idx="1">
                  <c:v>Industri- och 
techkonsultföretag</c:v>
                </c:pt>
                <c:pt idx="2">
                  <c:v>Arkitektföretag</c:v>
                </c:pt>
                <c:pt idx="3">
                  <c:v>Annan</c:v>
                </c:pt>
              </c:strCache>
            </c:strRef>
          </c:cat>
          <c:val>
            <c:numRef>
              <c:f>'Q1-15'!$AP$36:$AS$36</c:f>
              <c:numCache>
                <c:formatCode>0%</c:formatCode>
                <c:ptCount val="4"/>
                <c:pt idx="0">
                  <c:v>0.3387</c:v>
                </c:pt>
                <c:pt idx="1">
                  <c:v>0.29630000000000001</c:v>
                </c:pt>
                <c:pt idx="2">
                  <c:v>0.36359999999999998</c:v>
                </c:pt>
                <c:pt idx="3">
                  <c:v>0.26666666666666666</c:v>
                </c:pt>
              </c:numCache>
            </c:numRef>
          </c:val>
          <c:extLst>
            <c:ext xmlns:c16="http://schemas.microsoft.com/office/drawing/2014/chart" uri="{C3380CC4-5D6E-409C-BE32-E72D297353CC}">
              <c16:uniqueId val="{00000000-705A-694F-BBEA-74B91F753832}"/>
            </c:ext>
          </c:extLst>
        </c:ser>
        <c:ser>
          <c:idx val="1"/>
          <c:order val="1"/>
          <c:tx>
            <c:strRef>
              <c:f>'Q1-15'!$AO$37</c:f>
              <c:strCache>
                <c:ptCount val="1"/>
                <c:pt idx="0">
                  <c:v>1-4%</c:v>
                </c:pt>
              </c:strCache>
            </c:strRef>
          </c:tx>
          <c:spPr>
            <a:solidFill>
              <a:srgbClr val="1C656E"/>
            </a:solidFill>
            <a:ln>
              <a:noFill/>
            </a:ln>
            <a:effectLst/>
          </c:spPr>
          <c:invertIfNegative val="0"/>
          <c:dLbls>
            <c:dLbl>
              <c:idx val="0"/>
              <c:tx>
                <c:rich>
                  <a:bodyPr/>
                  <a:lstStyle/>
                  <a:p>
                    <a:r>
                      <a:rPr lang="en-US"/>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1ED-2149-8A9A-8F4D1CCCD2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'Q1-15'!$AP$35:$AS$35</c:f>
              <c:strCache>
                <c:ptCount val="4"/>
                <c:pt idx="0">
                  <c:v>Teknikkonsultföretag</c:v>
                </c:pt>
                <c:pt idx="1">
                  <c:v>Industri- och 
techkonsultföretag</c:v>
                </c:pt>
                <c:pt idx="2">
                  <c:v>Arkitektföretag</c:v>
                </c:pt>
                <c:pt idx="3">
                  <c:v>Annan</c:v>
                </c:pt>
              </c:strCache>
            </c:strRef>
          </c:cat>
          <c:val>
            <c:numRef>
              <c:f>'Q1-15'!$AP$37:$AS$37</c:f>
              <c:numCache>
                <c:formatCode>0%</c:formatCode>
                <c:ptCount val="4"/>
                <c:pt idx="0">
                  <c:v>0.2742</c:v>
                </c:pt>
                <c:pt idx="1">
                  <c:v>7.4099999999999999E-2</c:v>
                </c:pt>
                <c:pt idx="2">
                  <c:v>0.2727</c:v>
                </c:pt>
                <c:pt idx="3">
                  <c:v>0.13333333333333333</c:v>
                </c:pt>
              </c:numCache>
            </c:numRef>
          </c:val>
          <c:extLst>
            <c:ext xmlns:c16="http://schemas.microsoft.com/office/drawing/2014/chart" uri="{C3380CC4-5D6E-409C-BE32-E72D297353CC}">
              <c16:uniqueId val="{00000001-705A-694F-BBEA-74B91F753832}"/>
            </c:ext>
          </c:extLst>
        </c:ser>
        <c:ser>
          <c:idx val="2"/>
          <c:order val="2"/>
          <c:tx>
            <c:strRef>
              <c:f>'Q1-15'!$AO$38</c:f>
              <c:strCache>
                <c:ptCount val="1"/>
                <c:pt idx="0">
                  <c:v>5-9%</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'Q1-15'!$AP$35:$AS$35</c:f>
              <c:strCache>
                <c:ptCount val="4"/>
                <c:pt idx="0">
                  <c:v>Teknikkonsultföretag</c:v>
                </c:pt>
                <c:pt idx="1">
                  <c:v>Industri- och 
techkonsultföretag</c:v>
                </c:pt>
                <c:pt idx="2">
                  <c:v>Arkitektföretag</c:v>
                </c:pt>
                <c:pt idx="3">
                  <c:v>Annan</c:v>
                </c:pt>
              </c:strCache>
            </c:strRef>
          </c:cat>
          <c:val>
            <c:numRef>
              <c:f>'Q1-15'!$AP$38:$AS$38</c:f>
              <c:numCache>
                <c:formatCode>0%</c:formatCode>
                <c:ptCount val="4"/>
                <c:pt idx="0">
                  <c:v>0.19350000000000001</c:v>
                </c:pt>
                <c:pt idx="1">
                  <c:v>0.22220000000000001</c:v>
                </c:pt>
                <c:pt idx="2">
                  <c:v>0.15909999999999999</c:v>
                </c:pt>
                <c:pt idx="3">
                  <c:v>0.2</c:v>
                </c:pt>
              </c:numCache>
            </c:numRef>
          </c:val>
          <c:extLst>
            <c:ext xmlns:c16="http://schemas.microsoft.com/office/drawing/2014/chart" uri="{C3380CC4-5D6E-409C-BE32-E72D297353CC}">
              <c16:uniqueId val="{00000002-705A-694F-BBEA-74B91F753832}"/>
            </c:ext>
          </c:extLst>
        </c:ser>
        <c:ser>
          <c:idx val="3"/>
          <c:order val="3"/>
          <c:tx>
            <c:strRef>
              <c:f>'Q1-15'!$AO$39</c:f>
              <c:strCache>
                <c:ptCount val="1"/>
                <c:pt idx="0">
                  <c:v>10-50%</c:v>
                </c:pt>
              </c:strCache>
            </c:strRef>
          </c:tx>
          <c:spPr>
            <a:solidFill>
              <a:srgbClr val="C3D5C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C1A6-994C-9312-264A96F1500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'Q1-15'!$AP$35:$AS$35</c:f>
              <c:strCache>
                <c:ptCount val="4"/>
                <c:pt idx="0">
                  <c:v>Teknikkonsultföretag</c:v>
                </c:pt>
                <c:pt idx="1">
                  <c:v>Industri- och 
techkonsultföretag</c:v>
                </c:pt>
                <c:pt idx="2">
                  <c:v>Arkitektföretag</c:v>
                </c:pt>
                <c:pt idx="3">
                  <c:v>Annan</c:v>
                </c:pt>
              </c:strCache>
            </c:strRef>
          </c:cat>
          <c:val>
            <c:numRef>
              <c:f>'Q1-15'!$AP$39:$AS$39</c:f>
              <c:numCache>
                <c:formatCode>0%</c:formatCode>
                <c:ptCount val="4"/>
                <c:pt idx="0">
                  <c:v>0.1613</c:v>
                </c:pt>
                <c:pt idx="1">
                  <c:v>0.25929999999999997</c:v>
                </c:pt>
                <c:pt idx="2">
                  <c:v>0.20449999999999999</c:v>
                </c:pt>
                <c:pt idx="3">
                  <c:v>0</c:v>
                </c:pt>
              </c:numCache>
            </c:numRef>
          </c:val>
          <c:extLst>
            <c:ext xmlns:c16="http://schemas.microsoft.com/office/drawing/2014/chart" uri="{C3380CC4-5D6E-409C-BE32-E72D297353CC}">
              <c16:uniqueId val="{00000003-705A-694F-BBEA-74B91F753832}"/>
            </c:ext>
          </c:extLst>
        </c:ser>
        <c:ser>
          <c:idx val="4"/>
          <c:order val="4"/>
          <c:tx>
            <c:strRef>
              <c:f>'Q1-15'!$AO$40</c:f>
              <c:strCache>
                <c:ptCount val="1"/>
                <c:pt idx="0">
                  <c:v>Mer än 50%</c:v>
                </c:pt>
              </c:strCache>
            </c:strRef>
          </c:tx>
          <c:spPr>
            <a:solidFill>
              <a:srgbClr val="88AAA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705A-694F-BBEA-74B91F7538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'Q1-15'!$AP$35:$AS$35</c:f>
              <c:strCache>
                <c:ptCount val="4"/>
                <c:pt idx="0">
                  <c:v>Teknikkonsultföretag</c:v>
                </c:pt>
                <c:pt idx="1">
                  <c:v>Industri- och 
techkonsultföretag</c:v>
                </c:pt>
                <c:pt idx="2">
                  <c:v>Arkitektföretag</c:v>
                </c:pt>
                <c:pt idx="3">
                  <c:v>Annan</c:v>
                </c:pt>
              </c:strCache>
            </c:strRef>
          </c:cat>
          <c:val>
            <c:numRef>
              <c:f>'Q1-15'!$AP$40:$AS$40</c:f>
              <c:numCache>
                <c:formatCode>0%</c:formatCode>
                <c:ptCount val="4"/>
                <c:pt idx="0">
                  <c:v>3.2300000000000002E-2</c:v>
                </c:pt>
                <c:pt idx="1">
                  <c:v>0.1111</c:v>
                </c:pt>
                <c:pt idx="2">
                  <c:v>0</c:v>
                </c:pt>
                <c:pt idx="3">
                  <c:v>0.4</c:v>
                </c:pt>
              </c:numCache>
            </c:numRef>
          </c:val>
          <c:extLst>
            <c:ext xmlns:c16="http://schemas.microsoft.com/office/drawing/2014/chart" uri="{C3380CC4-5D6E-409C-BE32-E72D297353CC}">
              <c16:uniqueId val="{00000005-705A-694F-BBEA-74B91F753832}"/>
            </c:ext>
          </c:extLst>
        </c:ser>
        <c:ser>
          <c:idx val="5"/>
          <c:order val="5"/>
          <c:tx>
            <c:strRef>
              <c:f>'Q1-15'!$AO$41</c:f>
              <c:strCache>
                <c:ptCount val="1"/>
                <c:pt idx="0">
                  <c:v>Vet ej</c:v>
                </c:pt>
              </c:strCache>
            </c:strRef>
          </c:tx>
          <c:spPr>
            <a:solidFill>
              <a:srgbClr val="FFDDC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705A-694F-BBEA-74B91F753832}"/>
                </c:ext>
              </c:extLst>
            </c:dLbl>
            <c:dLbl>
              <c:idx val="2"/>
              <c:delete val="1"/>
              <c:extLst>
                <c:ext xmlns:c15="http://schemas.microsoft.com/office/drawing/2012/chart" uri="{CE6537A1-D6FC-4f65-9D91-7224C49458BB}"/>
                <c:ext xmlns:c16="http://schemas.microsoft.com/office/drawing/2014/chart" uri="{C3380CC4-5D6E-409C-BE32-E72D297353CC}">
                  <c16:uniqueId val="{00000007-705A-694F-BBEA-74B91F753832}"/>
                </c:ext>
              </c:extLst>
            </c:dLbl>
            <c:dLbl>
              <c:idx val="3"/>
              <c:delete val="1"/>
              <c:extLst>
                <c:ext xmlns:c15="http://schemas.microsoft.com/office/drawing/2012/chart" uri="{CE6537A1-D6FC-4f65-9D91-7224C49458BB}"/>
                <c:ext xmlns:c16="http://schemas.microsoft.com/office/drawing/2014/chart" uri="{C3380CC4-5D6E-409C-BE32-E72D297353CC}">
                  <c16:uniqueId val="{00000008-705A-694F-BBEA-74B91F7538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'Q1-15'!$AP$35:$AS$35</c:f>
              <c:strCache>
                <c:ptCount val="4"/>
                <c:pt idx="0">
                  <c:v>Teknikkonsultföretag</c:v>
                </c:pt>
                <c:pt idx="1">
                  <c:v>Industri- och 
techkonsultföretag</c:v>
                </c:pt>
                <c:pt idx="2">
                  <c:v>Arkitektföretag</c:v>
                </c:pt>
                <c:pt idx="3">
                  <c:v>Annan</c:v>
                </c:pt>
              </c:strCache>
            </c:strRef>
          </c:cat>
          <c:val>
            <c:numRef>
              <c:f>'Q1-15'!$AP$41:$AS$41</c:f>
              <c:numCache>
                <c:formatCode>0%</c:formatCode>
                <c:ptCount val="4"/>
                <c:pt idx="0">
                  <c:v>0</c:v>
                </c:pt>
                <c:pt idx="1">
                  <c:v>3.7000000000000012E-2</c:v>
                </c:pt>
                <c:pt idx="2">
                  <c:v>0</c:v>
                </c:pt>
                <c:pt idx="3">
                  <c:v>0</c:v>
                </c:pt>
              </c:numCache>
            </c:numRef>
          </c:val>
          <c:extLst>
            <c:ext xmlns:c16="http://schemas.microsoft.com/office/drawing/2014/chart" uri="{C3380CC4-5D6E-409C-BE32-E72D297353CC}">
              <c16:uniqueId val="{00000009-705A-694F-BBEA-74B91F753832}"/>
            </c:ext>
          </c:extLst>
        </c:ser>
        <c:dLbls>
          <c:dLblPos val="ctr"/>
          <c:showLegendKey val="0"/>
          <c:showVal val="1"/>
          <c:showCatName val="0"/>
          <c:showSerName val="0"/>
          <c:showPercent val="0"/>
          <c:showBubbleSize val="0"/>
        </c:dLbls>
        <c:gapWidth val="150"/>
        <c:overlap val="100"/>
        <c:axId val="1990249743"/>
        <c:axId val="1089430143"/>
      </c:barChart>
      <c:catAx>
        <c:axId val="1990249743"/>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89430143"/>
        <c:crosses val="autoZero"/>
        <c:auto val="1"/>
        <c:lblAlgn val="ctr"/>
        <c:lblOffset val="100"/>
        <c:noMultiLvlLbl val="0"/>
      </c:catAx>
      <c:valAx>
        <c:axId val="1089430143"/>
        <c:scaling>
          <c:orientation val="minMax"/>
        </c:scaling>
        <c:delete val="1"/>
        <c:axPos val="t"/>
        <c:numFmt formatCode="0%" sourceLinked="1"/>
        <c:majorTickMark val="none"/>
        <c:minorTickMark val="none"/>
        <c:tickLblPos val="nextTo"/>
        <c:crossAx val="1990249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'Q1-15'!$BD$45</c:f>
              <c:strCache>
                <c:ptCount val="1"/>
                <c:pt idx="0">
                  <c:v>0%</c:v>
                </c:pt>
              </c:strCache>
            </c:strRef>
          </c:tx>
          <c:spPr>
            <a:solidFill>
              <a:srgbClr val="193C28"/>
            </a:solidFill>
            <a:ln>
              <a:noFill/>
            </a:ln>
            <a:effectLst/>
          </c:spPr>
          <c:invertIfNegative val="0"/>
          <c:dLbls>
            <c:dLbl>
              <c:idx val="1"/>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96F-A146-B04A-BAD8181562D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'Q1-15'!$BE$44:$BH$44</c:f>
              <c:strCache>
                <c:ptCount val="4"/>
                <c:pt idx="0">
                  <c:v>Teknikkonsultföretag</c:v>
                </c:pt>
                <c:pt idx="1">
                  <c:v>Industri- och 
techkonsultföretag</c:v>
                </c:pt>
                <c:pt idx="2">
                  <c:v>Arkitektföretag</c:v>
                </c:pt>
                <c:pt idx="3">
                  <c:v>Annan</c:v>
                </c:pt>
              </c:strCache>
            </c:strRef>
          </c:cat>
          <c:val>
            <c:numRef>
              <c:f>'Q1-15'!$BE$45:$BH$45</c:f>
              <c:numCache>
                <c:formatCode>0%</c:formatCode>
                <c:ptCount val="4"/>
                <c:pt idx="0">
                  <c:v>0.2903</c:v>
                </c:pt>
                <c:pt idx="1">
                  <c:v>0.14810000000000001</c:v>
                </c:pt>
                <c:pt idx="2">
                  <c:v>0.25</c:v>
                </c:pt>
                <c:pt idx="3">
                  <c:v>0.2</c:v>
                </c:pt>
              </c:numCache>
            </c:numRef>
          </c:val>
          <c:extLst>
            <c:ext xmlns:c16="http://schemas.microsoft.com/office/drawing/2014/chart" uri="{C3380CC4-5D6E-409C-BE32-E72D297353CC}">
              <c16:uniqueId val="{00000000-AE87-C546-8111-E2233161464B}"/>
            </c:ext>
          </c:extLst>
        </c:ser>
        <c:ser>
          <c:idx val="1"/>
          <c:order val="1"/>
          <c:tx>
            <c:strRef>
              <c:f>'Q1-15'!$BD$46</c:f>
              <c:strCache>
                <c:ptCount val="1"/>
                <c:pt idx="0">
                  <c:v>1-4%</c:v>
                </c:pt>
              </c:strCache>
            </c:strRef>
          </c:tx>
          <c:spPr>
            <a:solidFill>
              <a:srgbClr val="1C656E"/>
            </a:solidFill>
            <a:ln>
              <a:noFill/>
            </a:ln>
            <a:effectLst/>
          </c:spPr>
          <c:invertIfNegative val="0"/>
          <c:dLbls>
            <c:dLbl>
              <c:idx val="0"/>
              <c:tx>
                <c:rich>
                  <a:bodyPr/>
                  <a:lstStyle/>
                  <a:p>
                    <a:r>
                      <a:rPr lang="en-US"/>
                      <a:t>54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96F-A146-B04A-BAD8181562D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'Q1-15'!$BE$44:$BH$44</c:f>
              <c:strCache>
                <c:ptCount val="4"/>
                <c:pt idx="0">
                  <c:v>Teknikkonsultföretag</c:v>
                </c:pt>
                <c:pt idx="1">
                  <c:v>Industri- och 
techkonsultföretag</c:v>
                </c:pt>
                <c:pt idx="2">
                  <c:v>Arkitektföretag</c:v>
                </c:pt>
                <c:pt idx="3">
                  <c:v>Annan</c:v>
                </c:pt>
              </c:strCache>
            </c:strRef>
          </c:cat>
          <c:val>
            <c:numRef>
              <c:f>'Q1-15'!$BE$46:$BH$46</c:f>
              <c:numCache>
                <c:formatCode>0%</c:formatCode>
                <c:ptCount val="4"/>
                <c:pt idx="0">
                  <c:v>0.5484</c:v>
                </c:pt>
                <c:pt idx="1">
                  <c:v>0.40739999999999998</c:v>
                </c:pt>
                <c:pt idx="2">
                  <c:v>0.43180000000000002</c:v>
                </c:pt>
                <c:pt idx="3">
                  <c:v>0.13333333333333333</c:v>
                </c:pt>
              </c:numCache>
            </c:numRef>
          </c:val>
          <c:extLst>
            <c:ext xmlns:c16="http://schemas.microsoft.com/office/drawing/2014/chart" uri="{C3380CC4-5D6E-409C-BE32-E72D297353CC}">
              <c16:uniqueId val="{00000001-AE87-C546-8111-E2233161464B}"/>
            </c:ext>
          </c:extLst>
        </c:ser>
        <c:ser>
          <c:idx val="2"/>
          <c:order val="2"/>
          <c:tx>
            <c:strRef>
              <c:f>'Q1-15'!$BD$47</c:f>
              <c:strCache>
                <c:ptCount val="1"/>
                <c:pt idx="0">
                  <c:v>5-9%</c:v>
                </c:pt>
              </c:strCache>
            </c:strRef>
          </c:tx>
          <c:spPr>
            <a:solidFill>
              <a:srgbClr val="35A5B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'Q1-15'!$BE$44:$BH$44</c:f>
              <c:strCache>
                <c:ptCount val="4"/>
                <c:pt idx="0">
                  <c:v>Teknikkonsultföretag</c:v>
                </c:pt>
                <c:pt idx="1">
                  <c:v>Industri- och 
techkonsultföretag</c:v>
                </c:pt>
                <c:pt idx="2">
                  <c:v>Arkitektföretag</c:v>
                </c:pt>
                <c:pt idx="3">
                  <c:v>Annan</c:v>
                </c:pt>
              </c:strCache>
            </c:strRef>
          </c:cat>
          <c:val>
            <c:numRef>
              <c:f>'Q1-15'!$BE$47:$BH$47</c:f>
              <c:numCache>
                <c:formatCode>0%</c:formatCode>
                <c:ptCount val="4"/>
                <c:pt idx="0">
                  <c:v>0.129</c:v>
                </c:pt>
                <c:pt idx="1">
                  <c:v>3.7000000000000012E-2</c:v>
                </c:pt>
                <c:pt idx="2">
                  <c:v>0.2273</c:v>
                </c:pt>
                <c:pt idx="3">
                  <c:v>0.26666666666666666</c:v>
                </c:pt>
              </c:numCache>
            </c:numRef>
          </c:val>
          <c:extLst>
            <c:ext xmlns:c16="http://schemas.microsoft.com/office/drawing/2014/chart" uri="{C3380CC4-5D6E-409C-BE32-E72D297353CC}">
              <c16:uniqueId val="{00000002-AE87-C546-8111-E2233161464B}"/>
            </c:ext>
          </c:extLst>
        </c:ser>
        <c:ser>
          <c:idx val="3"/>
          <c:order val="3"/>
          <c:tx>
            <c:strRef>
              <c:f>'Q1-15'!$BD$48</c:f>
              <c:strCache>
                <c:ptCount val="1"/>
                <c:pt idx="0">
                  <c:v>10-25%</c:v>
                </c:pt>
              </c:strCache>
            </c:strRef>
          </c:tx>
          <c:spPr>
            <a:solidFill>
              <a:srgbClr val="C3D5C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'Q1-15'!$BE$44:$BH$44</c:f>
              <c:strCache>
                <c:ptCount val="4"/>
                <c:pt idx="0">
                  <c:v>Teknikkonsultföretag</c:v>
                </c:pt>
                <c:pt idx="1">
                  <c:v>Industri- och 
techkonsultföretag</c:v>
                </c:pt>
                <c:pt idx="2">
                  <c:v>Arkitektföretag</c:v>
                </c:pt>
                <c:pt idx="3">
                  <c:v>Annan</c:v>
                </c:pt>
              </c:strCache>
            </c:strRef>
          </c:cat>
          <c:val>
            <c:numRef>
              <c:f>'Q1-15'!$BE$48:$BH$48</c:f>
              <c:numCache>
                <c:formatCode>0%</c:formatCode>
                <c:ptCount val="4"/>
                <c:pt idx="0">
                  <c:v>1.61E-2</c:v>
                </c:pt>
                <c:pt idx="1">
                  <c:v>0.25929999999999997</c:v>
                </c:pt>
                <c:pt idx="2">
                  <c:v>6.8199999999999997E-2</c:v>
                </c:pt>
                <c:pt idx="3">
                  <c:v>0.2</c:v>
                </c:pt>
              </c:numCache>
            </c:numRef>
          </c:val>
          <c:extLst>
            <c:ext xmlns:c16="http://schemas.microsoft.com/office/drawing/2014/chart" uri="{C3380CC4-5D6E-409C-BE32-E72D297353CC}">
              <c16:uniqueId val="{00000003-AE87-C546-8111-E2233161464B}"/>
            </c:ext>
          </c:extLst>
        </c:ser>
        <c:ser>
          <c:idx val="4"/>
          <c:order val="4"/>
          <c:tx>
            <c:strRef>
              <c:f>'Q1-15'!$BD$49</c:f>
              <c:strCache>
                <c:ptCount val="1"/>
                <c:pt idx="0">
                  <c:v>Mer än 25%</c:v>
                </c:pt>
              </c:strCache>
            </c:strRef>
          </c:tx>
          <c:spPr>
            <a:solidFill>
              <a:srgbClr val="88AAA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AE87-C546-8111-E2233161464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'Q1-15'!$BE$44:$BH$44</c:f>
              <c:strCache>
                <c:ptCount val="4"/>
                <c:pt idx="0">
                  <c:v>Teknikkonsultföretag</c:v>
                </c:pt>
                <c:pt idx="1">
                  <c:v>Industri- och 
techkonsultföretag</c:v>
                </c:pt>
                <c:pt idx="2">
                  <c:v>Arkitektföretag</c:v>
                </c:pt>
                <c:pt idx="3">
                  <c:v>Annan</c:v>
                </c:pt>
              </c:strCache>
            </c:strRef>
          </c:cat>
          <c:val>
            <c:numRef>
              <c:f>'Q1-15'!$BE$49:$BH$49</c:f>
              <c:numCache>
                <c:formatCode>0%</c:formatCode>
                <c:ptCount val="4"/>
                <c:pt idx="0">
                  <c:v>1.61E-2</c:v>
                </c:pt>
                <c:pt idx="1">
                  <c:v>0.1111</c:v>
                </c:pt>
                <c:pt idx="2">
                  <c:v>0</c:v>
                </c:pt>
                <c:pt idx="3">
                  <c:v>0.2</c:v>
                </c:pt>
              </c:numCache>
            </c:numRef>
          </c:val>
          <c:extLst>
            <c:ext xmlns:c16="http://schemas.microsoft.com/office/drawing/2014/chart" uri="{C3380CC4-5D6E-409C-BE32-E72D297353CC}">
              <c16:uniqueId val="{00000004-AE87-C546-8111-E2233161464B}"/>
            </c:ext>
          </c:extLst>
        </c:ser>
        <c:ser>
          <c:idx val="5"/>
          <c:order val="5"/>
          <c:tx>
            <c:strRef>
              <c:f>'Q1-15'!$BD$50</c:f>
              <c:strCache>
                <c:ptCount val="1"/>
                <c:pt idx="0">
                  <c:v>Vet ej</c:v>
                </c:pt>
              </c:strCache>
            </c:strRef>
          </c:tx>
          <c:spPr>
            <a:solidFill>
              <a:srgbClr val="FFDDC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AE87-C546-8111-E2233161464B}"/>
                </c:ext>
              </c:extLst>
            </c:dLbl>
            <c:dLbl>
              <c:idx val="3"/>
              <c:delete val="1"/>
              <c:extLst>
                <c:ext xmlns:c15="http://schemas.microsoft.com/office/drawing/2012/chart" uri="{CE6537A1-D6FC-4f65-9D91-7224C49458BB}"/>
                <c:ext xmlns:c16="http://schemas.microsoft.com/office/drawing/2014/chart" uri="{C3380CC4-5D6E-409C-BE32-E72D297353CC}">
                  <c16:uniqueId val="{00000006-AE87-C546-8111-E2233161464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'Q1-15'!$BE$44:$BH$44</c:f>
              <c:strCache>
                <c:ptCount val="4"/>
                <c:pt idx="0">
                  <c:v>Teknikkonsultföretag</c:v>
                </c:pt>
                <c:pt idx="1">
                  <c:v>Industri- och 
techkonsultföretag</c:v>
                </c:pt>
                <c:pt idx="2">
                  <c:v>Arkitektföretag</c:v>
                </c:pt>
                <c:pt idx="3">
                  <c:v>Annan</c:v>
                </c:pt>
              </c:strCache>
            </c:strRef>
          </c:cat>
          <c:val>
            <c:numRef>
              <c:f>'Q1-15'!$BE$50:$BH$50</c:f>
              <c:numCache>
                <c:formatCode>0%</c:formatCode>
                <c:ptCount val="4"/>
                <c:pt idx="0">
                  <c:v>0</c:v>
                </c:pt>
                <c:pt idx="1">
                  <c:v>3.7000000000000012E-2</c:v>
                </c:pt>
                <c:pt idx="2">
                  <c:v>2.2700000000000001E-2</c:v>
                </c:pt>
                <c:pt idx="3">
                  <c:v>0</c:v>
                </c:pt>
              </c:numCache>
            </c:numRef>
          </c:val>
          <c:extLst>
            <c:ext xmlns:c16="http://schemas.microsoft.com/office/drawing/2014/chart" uri="{C3380CC4-5D6E-409C-BE32-E72D297353CC}">
              <c16:uniqueId val="{00000005-AE87-C546-8111-E2233161464B}"/>
            </c:ext>
          </c:extLst>
        </c:ser>
        <c:dLbls>
          <c:dLblPos val="ctr"/>
          <c:showLegendKey val="0"/>
          <c:showVal val="1"/>
          <c:showCatName val="0"/>
          <c:showSerName val="0"/>
          <c:showPercent val="0"/>
          <c:showBubbleSize val="0"/>
        </c:dLbls>
        <c:gapWidth val="150"/>
        <c:overlap val="100"/>
        <c:axId val="1673107007"/>
        <c:axId val="2107840335"/>
      </c:barChart>
      <c:catAx>
        <c:axId val="1673107007"/>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107840335"/>
        <c:crosses val="autoZero"/>
        <c:auto val="1"/>
        <c:lblAlgn val="ctr"/>
        <c:lblOffset val="100"/>
        <c:noMultiLvlLbl val="0"/>
      </c:catAx>
      <c:valAx>
        <c:axId val="2107840335"/>
        <c:scaling>
          <c:orientation val="minMax"/>
        </c:scaling>
        <c:delete val="1"/>
        <c:axPos val="t"/>
        <c:numFmt formatCode="0%" sourceLinked="1"/>
        <c:majorTickMark val="none"/>
        <c:minorTickMark val="none"/>
        <c:tickLblPos val="nextTo"/>
        <c:crossAx val="1673107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'Q1-15'!$AR$71</c:f>
              <c:strCache>
                <c:ptCount val="1"/>
                <c:pt idx="0">
                  <c:v>0%</c:v>
                </c:pt>
              </c:strCache>
            </c:strRef>
          </c:tx>
          <c:spPr>
            <a:solidFill>
              <a:srgbClr val="2A3B35"/>
            </a:solidFill>
            <a:ln>
              <a:noFill/>
            </a:ln>
            <a:effectLst/>
          </c:spPr>
          <c:invertIfNegative val="0"/>
          <c:dLbls>
            <c:dLbl>
              <c:idx val="0"/>
              <c:layout>
                <c:manualLayout>
                  <c:x val="7.0898955961699673E-3"/>
                  <c:y val="1.765872510272033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CE-6248-B056-47DCF0F8D75C}"/>
                </c:ext>
              </c:extLst>
            </c:dLbl>
            <c:dLbl>
              <c:idx val="1"/>
              <c:layout>
                <c:manualLayout>
                  <c:x val="9.453194128226580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FCE-6248-B056-47DCF0F8D75C}"/>
                </c:ext>
              </c:extLst>
            </c:dLbl>
            <c:dLbl>
              <c:idx val="2"/>
              <c:layout>
                <c:manualLayout>
                  <c:x val="9.453194128226580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FCE-6248-B056-47DCF0F8D75C}"/>
                </c:ext>
              </c:extLst>
            </c:dLbl>
            <c:dLbl>
              <c:idx val="3"/>
              <c:delete val="1"/>
              <c:extLst>
                <c:ext xmlns:c15="http://schemas.microsoft.com/office/drawing/2012/chart" uri="{CE6537A1-D6FC-4f65-9D91-7224C49458BB}"/>
                <c:ext xmlns:c16="http://schemas.microsoft.com/office/drawing/2014/chart" uri="{C3380CC4-5D6E-409C-BE32-E72D297353CC}">
                  <c16:uniqueId val="{0000000E-0FCE-6248-B056-47DCF0F8D7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'Q1-15'!$AS$70:$AV$70</c:f>
              <c:strCache>
                <c:ptCount val="4"/>
                <c:pt idx="0">
                  <c:v>Teknikkonsultföretag</c:v>
                </c:pt>
                <c:pt idx="1">
                  <c:v>Industri- och 
techkonsultföretag</c:v>
                </c:pt>
                <c:pt idx="2">
                  <c:v>Arkitektföretag</c:v>
                </c:pt>
                <c:pt idx="3">
                  <c:v>Annan</c:v>
                </c:pt>
              </c:strCache>
            </c:strRef>
          </c:cat>
          <c:val>
            <c:numRef>
              <c:f>'Q1-15'!$AS$71:$AV$71</c:f>
              <c:numCache>
                <c:formatCode>0%</c:formatCode>
                <c:ptCount val="4"/>
                <c:pt idx="0">
                  <c:v>3.2300000000000002E-2</c:v>
                </c:pt>
                <c:pt idx="1">
                  <c:v>3.7000000000000012E-2</c:v>
                </c:pt>
                <c:pt idx="2">
                  <c:v>2.2700000000000001E-2</c:v>
                </c:pt>
                <c:pt idx="3">
                  <c:v>0</c:v>
                </c:pt>
              </c:numCache>
            </c:numRef>
          </c:val>
          <c:extLst>
            <c:ext xmlns:c16="http://schemas.microsoft.com/office/drawing/2014/chart" uri="{C3380CC4-5D6E-409C-BE32-E72D297353CC}">
              <c16:uniqueId val="{00000000-0FCE-6248-B056-47DCF0F8D75C}"/>
            </c:ext>
          </c:extLst>
        </c:ser>
        <c:ser>
          <c:idx val="1"/>
          <c:order val="1"/>
          <c:tx>
            <c:strRef>
              <c:f>'Q1-15'!$AR$72</c:f>
              <c:strCache>
                <c:ptCount val="1"/>
                <c:pt idx="0">
                  <c:v>1-4%</c:v>
                </c:pt>
              </c:strCache>
            </c:strRef>
          </c:tx>
          <c:spPr>
            <a:solidFill>
              <a:srgbClr val="1D666E"/>
            </a:solidFill>
            <a:ln>
              <a:noFill/>
            </a:ln>
            <a:effectLst/>
          </c:spPr>
          <c:invertIfNegative val="0"/>
          <c:dLbls>
            <c:dLbl>
              <c:idx val="3"/>
              <c:tx>
                <c:rich>
                  <a:bodyPr/>
                  <a:lstStyle/>
                  <a:p>
                    <a:r>
                      <a:rPr lang="en-US"/>
                      <a:t>46%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029-F242-BBA4-EAB21C7FF3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'Q1-15'!$AS$70:$AV$70</c:f>
              <c:strCache>
                <c:ptCount val="4"/>
                <c:pt idx="0">
                  <c:v>Teknikkonsultföretag</c:v>
                </c:pt>
                <c:pt idx="1">
                  <c:v>Industri- och 
techkonsultföretag</c:v>
                </c:pt>
                <c:pt idx="2">
                  <c:v>Arkitektföretag</c:v>
                </c:pt>
                <c:pt idx="3">
                  <c:v>Annan</c:v>
                </c:pt>
              </c:strCache>
            </c:strRef>
          </c:cat>
          <c:val>
            <c:numRef>
              <c:f>'Q1-15'!$AS$72:$AV$72</c:f>
              <c:numCache>
                <c:formatCode>0%</c:formatCode>
                <c:ptCount val="4"/>
                <c:pt idx="0">
                  <c:v>0.2903</c:v>
                </c:pt>
                <c:pt idx="1">
                  <c:v>0.48149999999999998</c:v>
                </c:pt>
                <c:pt idx="2">
                  <c:v>0.2727</c:v>
                </c:pt>
                <c:pt idx="3">
                  <c:v>0.46666666666666667</c:v>
                </c:pt>
              </c:numCache>
            </c:numRef>
          </c:val>
          <c:extLst>
            <c:ext xmlns:c16="http://schemas.microsoft.com/office/drawing/2014/chart" uri="{C3380CC4-5D6E-409C-BE32-E72D297353CC}">
              <c16:uniqueId val="{00000001-0FCE-6248-B056-47DCF0F8D75C}"/>
            </c:ext>
          </c:extLst>
        </c:ser>
        <c:ser>
          <c:idx val="2"/>
          <c:order val="2"/>
          <c:tx>
            <c:strRef>
              <c:f>'Q1-15'!$AR$73</c:f>
              <c:strCache>
                <c:ptCount val="1"/>
                <c:pt idx="0">
                  <c:v>5-9%</c:v>
                </c:pt>
              </c:strCache>
            </c:strRef>
          </c:tx>
          <c:spPr>
            <a:solidFill>
              <a:srgbClr val="35A5B4"/>
            </a:solidFill>
            <a:ln>
              <a:noFill/>
            </a:ln>
            <a:effectLst/>
          </c:spPr>
          <c:invertIfNegative val="0"/>
          <c:dLbls>
            <c:dLbl>
              <c:idx val="2"/>
              <c:tx>
                <c:rich>
                  <a:bodyPr/>
                  <a:lstStyle/>
                  <a:p>
                    <a:r>
                      <a:rPr lang="en-US"/>
                      <a:t>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029-F242-BBA4-EAB21C7FF3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'Q1-15'!$AS$70:$AV$70</c:f>
              <c:strCache>
                <c:ptCount val="4"/>
                <c:pt idx="0">
                  <c:v>Teknikkonsultföretag</c:v>
                </c:pt>
                <c:pt idx="1">
                  <c:v>Industri- och 
techkonsultföretag</c:v>
                </c:pt>
                <c:pt idx="2">
                  <c:v>Arkitektföretag</c:v>
                </c:pt>
                <c:pt idx="3">
                  <c:v>Annan</c:v>
                </c:pt>
              </c:strCache>
            </c:strRef>
          </c:cat>
          <c:val>
            <c:numRef>
              <c:f>'Q1-15'!$AS$73:$AV$73</c:f>
              <c:numCache>
                <c:formatCode>0%</c:formatCode>
                <c:ptCount val="4"/>
                <c:pt idx="0">
                  <c:v>0.45159999999999989</c:v>
                </c:pt>
                <c:pt idx="1">
                  <c:v>0.33329999999999999</c:v>
                </c:pt>
                <c:pt idx="2">
                  <c:v>0.31819999999999998</c:v>
                </c:pt>
                <c:pt idx="3">
                  <c:v>0.26666666666666666</c:v>
                </c:pt>
              </c:numCache>
            </c:numRef>
          </c:val>
          <c:extLst>
            <c:ext xmlns:c16="http://schemas.microsoft.com/office/drawing/2014/chart" uri="{C3380CC4-5D6E-409C-BE32-E72D297353CC}">
              <c16:uniqueId val="{00000002-0FCE-6248-B056-47DCF0F8D75C}"/>
            </c:ext>
          </c:extLst>
        </c:ser>
        <c:ser>
          <c:idx val="3"/>
          <c:order val="3"/>
          <c:tx>
            <c:strRef>
              <c:f>'Q1-15'!$AR$74</c:f>
              <c:strCache>
                <c:ptCount val="1"/>
                <c:pt idx="0">
                  <c:v>10-14%</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'Q1-15'!$AS$70:$AV$70</c:f>
              <c:strCache>
                <c:ptCount val="4"/>
                <c:pt idx="0">
                  <c:v>Teknikkonsultföretag</c:v>
                </c:pt>
                <c:pt idx="1">
                  <c:v>Industri- och 
techkonsultföretag</c:v>
                </c:pt>
                <c:pt idx="2">
                  <c:v>Arkitektföretag</c:v>
                </c:pt>
                <c:pt idx="3">
                  <c:v>Annan</c:v>
                </c:pt>
              </c:strCache>
            </c:strRef>
          </c:cat>
          <c:val>
            <c:numRef>
              <c:f>'Q1-15'!$AS$74:$AV$74</c:f>
              <c:numCache>
                <c:formatCode>0%</c:formatCode>
                <c:ptCount val="4"/>
                <c:pt idx="0">
                  <c:v>0.1129</c:v>
                </c:pt>
                <c:pt idx="1">
                  <c:v>7.4099999999999999E-2</c:v>
                </c:pt>
                <c:pt idx="2">
                  <c:v>0.25</c:v>
                </c:pt>
                <c:pt idx="3">
                  <c:v>0.26666666666666666</c:v>
                </c:pt>
              </c:numCache>
            </c:numRef>
          </c:val>
          <c:extLst>
            <c:ext xmlns:c16="http://schemas.microsoft.com/office/drawing/2014/chart" uri="{C3380CC4-5D6E-409C-BE32-E72D297353CC}">
              <c16:uniqueId val="{00000003-0FCE-6248-B056-47DCF0F8D75C}"/>
            </c:ext>
          </c:extLst>
        </c:ser>
        <c:ser>
          <c:idx val="4"/>
          <c:order val="4"/>
          <c:tx>
            <c:strRef>
              <c:f>'Q1-15'!$AR$75</c:f>
              <c:strCache>
                <c:ptCount val="1"/>
                <c:pt idx="0">
                  <c:v>15-25%</c:v>
                </c:pt>
              </c:strCache>
            </c:strRef>
          </c:tx>
          <c:spPr>
            <a:solidFill>
              <a:srgbClr val="88AAA0"/>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D-0FCE-6248-B056-47DCF0F8D7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'Q1-15'!$AS$70:$AV$70</c:f>
              <c:strCache>
                <c:ptCount val="4"/>
                <c:pt idx="0">
                  <c:v>Teknikkonsultföretag</c:v>
                </c:pt>
                <c:pt idx="1">
                  <c:v>Industri- och 
techkonsultföretag</c:v>
                </c:pt>
                <c:pt idx="2">
                  <c:v>Arkitektföretag</c:v>
                </c:pt>
                <c:pt idx="3">
                  <c:v>Annan</c:v>
                </c:pt>
              </c:strCache>
            </c:strRef>
          </c:cat>
          <c:val>
            <c:numRef>
              <c:f>'Q1-15'!$AS$75:$AV$75</c:f>
              <c:numCache>
                <c:formatCode>0%</c:formatCode>
                <c:ptCount val="4"/>
                <c:pt idx="0">
                  <c:v>6.4500000000000002E-2</c:v>
                </c:pt>
                <c:pt idx="1">
                  <c:v>3.7000000000000012E-2</c:v>
                </c:pt>
                <c:pt idx="2">
                  <c:v>4.5499999999999999E-2</c:v>
                </c:pt>
                <c:pt idx="3">
                  <c:v>0</c:v>
                </c:pt>
              </c:numCache>
            </c:numRef>
          </c:val>
          <c:extLst>
            <c:ext xmlns:c16="http://schemas.microsoft.com/office/drawing/2014/chart" uri="{C3380CC4-5D6E-409C-BE32-E72D297353CC}">
              <c16:uniqueId val="{00000004-0FCE-6248-B056-47DCF0F8D75C}"/>
            </c:ext>
          </c:extLst>
        </c:ser>
        <c:ser>
          <c:idx val="5"/>
          <c:order val="5"/>
          <c:tx>
            <c:strRef>
              <c:f>'Q1-15'!$AR$76</c:f>
              <c:strCache>
                <c:ptCount val="1"/>
                <c:pt idx="0">
                  <c:v>Mer än 25%</c:v>
                </c:pt>
              </c:strCache>
            </c:strRef>
          </c:tx>
          <c:spPr>
            <a:solidFill>
              <a:srgbClr val="45595A"/>
            </a:solidFill>
            <a:ln>
              <a:noFill/>
            </a:ln>
            <a:effectLst/>
          </c:spPr>
          <c:invertIfNegative val="0"/>
          <c:dLbls>
            <c:dLbl>
              <c:idx val="0"/>
              <c:tx>
                <c:rich>
                  <a:bodyPr/>
                  <a:lstStyle/>
                  <a:p>
                    <a:r>
                      <a:rPr lang="en-US"/>
                      <a:t>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029-F242-BBA4-EAB21C7FF381}"/>
                </c:ext>
              </c:extLst>
            </c:dLbl>
            <c:dLbl>
              <c:idx val="1"/>
              <c:delete val="1"/>
              <c:extLst>
                <c:ext xmlns:c15="http://schemas.microsoft.com/office/drawing/2012/chart" uri="{CE6537A1-D6FC-4f65-9D91-7224C49458BB}"/>
                <c:ext xmlns:c16="http://schemas.microsoft.com/office/drawing/2014/chart" uri="{C3380CC4-5D6E-409C-BE32-E72D297353CC}">
                  <c16:uniqueId val="{00000009-0FCE-6248-B056-47DCF0F8D75C}"/>
                </c:ext>
              </c:extLst>
            </c:dLbl>
            <c:dLbl>
              <c:idx val="3"/>
              <c:delete val="1"/>
              <c:extLst>
                <c:ext xmlns:c15="http://schemas.microsoft.com/office/drawing/2012/chart" uri="{CE6537A1-D6FC-4f65-9D91-7224C49458BB}"/>
                <c:ext xmlns:c16="http://schemas.microsoft.com/office/drawing/2014/chart" uri="{C3380CC4-5D6E-409C-BE32-E72D297353CC}">
                  <c16:uniqueId val="{0000000B-0FCE-6248-B056-47DCF0F8D7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'Q1-15'!$AS$70:$AV$70</c:f>
              <c:strCache>
                <c:ptCount val="4"/>
                <c:pt idx="0">
                  <c:v>Teknikkonsultföretag</c:v>
                </c:pt>
                <c:pt idx="1">
                  <c:v>Industri- och 
techkonsultföretag</c:v>
                </c:pt>
                <c:pt idx="2">
                  <c:v>Arkitektföretag</c:v>
                </c:pt>
                <c:pt idx="3">
                  <c:v>Annan</c:v>
                </c:pt>
              </c:strCache>
            </c:strRef>
          </c:cat>
          <c:val>
            <c:numRef>
              <c:f>'Q1-15'!$AS$76:$AV$76</c:f>
              <c:numCache>
                <c:formatCode>0%</c:formatCode>
                <c:ptCount val="4"/>
                <c:pt idx="0">
                  <c:v>1.61E-2</c:v>
                </c:pt>
                <c:pt idx="1">
                  <c:v>0</c:v>
                </c:pt>
                <c:pt idx="2">
                  <c:v>4.5499999999999999E-2</c:v>
                </c:pt>
                <c:pt idx="3">
                  <c:v>0</c:v>
                </c:pt>
              </c:numCache>
            </c:numRef>
          </c:val>
          <c:extLst>
            <c:ext xmlns:c16="http://schemas.microsoft.com/office/drawing/2014/chart" uri="{C3380CC4-5D6E-409C-BE32-E72D297353CC}">
              <c16:uniqueId val="{00000005-0FCE-6248-B056-47DCF0F8D75C}"/>
            </c:ext>
          </c:extLst>
        </c:ser>
        <c:ser>
          <c:idx val="6"/>
          <c:order val="6"/>
          <c:tx>
            <c:strRef>
              <c:f>'Q1-15'!$AR$77</c:f>
              <c:strCache>
                <c:ptCount val="1"/>
                <c:pt idx="0">
                  <c:v>Vet ej</c:v>
                </c:pt>
              </c:strCache>
            </c:strRef>
          </c:tx>
          <c:spPr>
            <a:solidFill>
              <a:srgbClr val="FFDDC1"/>
            </a:solidFill>
            <a:ln>
              <a:noFill/>
            </a:ln>
            <a:effectLst/>
          </c:spPr>
          <c:invertIfNegative val="0"/>
          <c:dLbls>
            <c:dLbl>
              <c:idx val="0"/>
              <c:layout>
                <c:manualLayout>
                  <c:x val="1.4179791192339935E-2"/>
                  <c:y val="1.765872510272033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CE-6248-B056-47DCF0F8D75C}"/>
                </c:ext>
              </c:extLst>
            </c:dLbl>
            <c:dLbl>
              <c:idx val="1"/>
              <c:layout>
                <c:manualLayout>
                  <c:x val="4.7265970641133118E-3"/>
                  <c:y val="2.4269966977676181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CE-6248-B056-47DCF0F8D75C}"/>
                </c:ext>
              </c:extLst>
            </c:dLbl>
            <c:dLbl>
              <c:idx val="3"/>
              <c:delete val="1"/>
              <c:extLst>
                <c:ext xmlns:c15="http://schemas.microsoft.com/office/drawing/2012/chart" uri="{CE6537A1-D6FC-4f65-9D91-7224C49458BB}"/>
                <c:ext xmlns:c16="http://schemas.microsoft.com/office/drawing/2014/chart" uri="{C3380CC4-5D6E-409C-BE32-E72D297353CC}">
                  <c16:uniqueId val="{00000007-0FCE-6248-B056-47DCF0F8D7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'Q1-15'!$AS$70:$AV$70</c:f>
              <c:strCache>
                <c:ptCount val="4"/>
                <c:pt idx="0">
                  <c:v>Teknikkonsultföretag</c:v>
                </c:pt>
                <c:pt idx="1">
                  <c:v>Industri- och 
techkonsultföretag</c:v>
                </c:pt>
                <c:pt idx="2">
                  <c:v>Arkitektföretag</c:v>
                </c:pt>
                <c:pt idx="3">
                  <c:v>Annan</c:v>
                </c:pt>
              </c:strCache>
            </c:strRef>
          </c:cat>
          <c:val>
            <c:numRef>
              <c:f>'Q1-15'!$AS$77:$AV$77</c:f>
              <c:numCache>
                <c:formatCode>0%</c:formatCode>
                <c:ptCount val="4"/>
                <c:pt idx="0">
                  <c:v>3.2300000000000002E-2</c:v>
                </c:pt>
                <c:pt idx="1">
                  <c:v>3.7000000000000012E-2</c:v>
                </c:pt>
                <c:pt idx="2">
                  <c:v>4.5499999999999999E-2</c:v>
                </c:pt>
                <c:pt idx="3">
                  <c:v>0</c:v>
                </c:pt>
              </c:numCache>
            </c:numRef>
          </c:val>
          <c:extLst>
            <c:ext xmlns:c16="http://schemas.microsoft.com/office/drawing/2014/chart" uri="{C3380CC4-5D6E-409C-BE32-E72D297353CC}">
              <c16:uniqueId val="{00000006-0FCE-6248-B056-47DCF0F8D75C}"/>
            </c:ext>
          </c:extLst>
        </c:ser>
        <c:dLbls>
          <c:dLblPos val="ctr"/>
          <c:showLegendKey val="0"/>
          <c:showVal val="1"/>
          <c:showCatName val="0"/>
          <c:showSerName val="0"/>
          <c:showPercent val="0"/>
          <c:showBubbleSize val="0"/>
        </c:dLbls>
        <c:gapWidth val="150"/>
        <c:overlap val="100"/>
        <c:axId val="925602128"/>
        <c:axId val="4700607"/>
      </c:barChart>
      <c:catAx>
        <c:axId val="92560212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700607"/>
        <c:crosses val="autoZero"/>
        <c:auto val="1"/>
        <c:lblAlgn val="ctr"/>
        <c:lblOffset val="100"/>
        <c:noMultiLvlLbl val="0"/>
      </c:catAx>
      <c:valAx>
        <c:axId val="4700607"/>
        <c:scaling>
          <c:orientation val="minMax"/>
        </c:scaling>
        <c:delete val="1"/>
        <c:axPos val="t"/>
        <c:numFmt formatCode="0%" sourceLinked="1"/>
        <c:majorTickMark val="none"/>
        <c:minorTickMark val="none"/>
        <c:tickLblPos val="nextTo"/>
        <c:crossAx val="925602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'Q1-15'!$AH$70</c:f>
              <c:strCache>
                <c:ptCount val="1"/>
                <c:pt idx="0">
                  <c:v>2020</c:v>
                </c:pt>
              </c:strCache>
            </c:strRef>
          </c:tx>
          <c:spPr>
            <a:pattFill prst="wdUpDiag">
              <a:fgClr>
                <a:schemeClr val="bg1"/>
              </a:fgClr>
              <a:bgClr>
                <a:srgbClr val="C3D5CF"/>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'Q1-15'!$AG$71:$AG$77</c:f>
              <c:strCache>
                <c:ptCount val="7"/>
                <c:pt idx="0">
                  <c:v>0%</c:v>
                </c:pt>
                <c:pt idx="1">
                  <c:v>1-4%</c:v>
                </c:pt>
                <c:pt idx="2">
                  <c:v>5-9%</c:v>
                </c:pt>
                <c:pt idx="3">
                  <c:v>10-14%</c:v>
                </c:pt>
                <c:pt idx="4">
                  <c:v>15-25%</c:v>
                </c:pt>
                <c:pt idx="5">
                  <c:v>Mer än 25%</c:v>
                </c:pt>
                <c:pt idx="6">
                  <c:v>Vet ej</c:v>
                </c:pt>
              </c:strCache>
            </c:strRef>
          </c:cat>
          <c:val>
            <c:numRef>
              <c:f>'Q1-15'!$AH$71:$AH$77</c:f>
              <c:numCache>
                <c:formatCode>0%</c:formatCode>
                <c:ptCount val="7"/>
                <c:pt idx="0">
                  <c:v>0.02</c:v>
                </c:pt>
                <c:pt idx="1">
                  <c:v>0.26</c:v>
                </c:pt>
                <c:pt idx="2">
                  <c:v>0.43</c:v>
                </c:pt>
                <c:pt idx="3">
                  <c:v>0.12</c:v>
                </c:pt>
                <c:pt idx="4">
                  <c:v>7.0000000000000007E-2</c:v>
                </c:pt>
                <c:pt idx="5">
                  <c:v>0.04</c:v>
                </c:pt>
                <c:pt idx="6">
                  <c:v>0.06</c:v>
                </c:pt>
              </c:numCache>
            </c:numRef>
          </c:val>
          <c:extLst>
            <c:ext xmlns:c16="http://schemas.microsoft.com/office/drawing/2014/chart" uri="{C3380CC4-5D6E-409C-BE32-E72D297353CC}">
              <c16:uniqueId val="{00000000-1C8F-E34B-B559-E60D46E3278A}"/>
            </c:ext>
          </c:extLst>
        </c:ser>
        <c:ser>
          <c:idx val="1"/>
          <c:order val="1"/>
          <c:tx>
            <c:strRef>
              <c:f>'Q1-15'!$AI$70</c:f>
              <c:strCache>
                <c:ptCount val="1"/>
                <c:pt idx="0">
                  <c:v>2021</c:v>
                </c:pt>
              </c:strCache>
            </c:strRef>
          </c:tx>
          <c:spPr>
            <a:pattFill prst="wdUpDiag">
              <a:fgClr>
                <a:schemeClr val="bg1"/>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'Q1-15'!$AG$71:$AG$77</c:f>
              <c:strCache>
                <c:ptCount val="7"/>
                <c:pt idx="0">
                  <c:v>0%</c:v>
                </c:pt>
                <c:pt idx="1">
                  <c:v>1-4%</c:v>
                </c:pt>
                <c:pt idx="2">
                  <c:v>5-9%</c:v>
                </c:pt>
                <c:pt idx="3">
                  <c:v>10-14%</c:v>
                </c:pt>
                <c:pt idx="4">
                  <c:v>15-25%</c:v>
                </c:pt>
                <c:pt idx="5">
                  <c:v>Mer än 25%</c:v>
                </c:pt>
                <c:pt idx="6">
                  <c:v>Vet ej</c:v>
                </c:pt>
              </c:strCache>
            </c:strRef>
          </c:cat>
          <c:val>
            <c:numRef>
              <c:f>'Q1-15'!$AI$71:$AI$77</c:f>
              <c:numCache>
                <c:formatCode>0%</c:formatCode>
                <c:ptCount val="7"/>
                <c:pt idx="0">
                  <c:v>0.06</c:v>
                </c:pt>
                <c:pt idx="1">
                  <c:v>0.34</c:v>
                </c:pt>
                <c:pt idx="2">
                  <c:v>0.42</c:v>
                </c:pt>
                <c:pt idx="3">
                  <c:v>0.09</c:v>
                </c:pt>
                <c:pt idx="4">
                  <c:v>0.03</c:v>
                </c:pt>
                <c:pt idx="5">
                  <c:v>0.01</c:v>
                </c:pt>
                <c:pt idx="6">
                  <c:v>0.05</c:v>
                </c:pt>
              </c:numCache>
            </c:numRef>
          </c:val>
          <c:extLst>
            <c:ext xmlns:c16="http://schemas.microsoft.com/office/drawing/2014/chart" uri="{C3380CC4-5D6E-409C-BE32-E72D297353CC}">
              <c16:uniqueId val="{00000001-1C8F-E34B-B559-E60D46E3278A}"/>
            </c:ext>
          </c:extLst>
        </c:ser>
        <c:ser>
          <c:idx val="2"/>
          <c:order val="2"/>
          <c:tx>
            <c:strRef>
              <c:f>'Q1-15'!$AJ$70</c:f>
              <c:strCache>
                <c:ptCount val="1"/>
                <c:pt idx="0">
                  <c:v>2022</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'Q1-15'!$AG$71:$AG$77</c:f>
              <c:strCache>
                <c:ptCount val="7"/>
                <c:pt idx="0">
                  <c:v>0%</c:v>
                </c:pt>
                <c:pt idx="1">
                  <c:v>1-4%</c:v>
                </c:pt>
                <c:pt idx="2">
                  <c:v>5-9%</c:v>
                </c:pt>
                <c:pt idx="3">
                  <c:v>10-14%</c:v>
                </c:pt>
                <c:pt idx="4">
                  <c:v>15-25%</c:v>
                </c:pt>
                <c:pt idx="5">
                  <c:v>Mer än 25%</c:v>
                </c:pt>
                <c:pt idx="6">
                  <c:v>Vet ej</c:v>
                </c:pt>
              </c:strCache>
            </c:strRef>
          </c:cat>
          <c:val>
            <c:numRef>
              <c:f>'Q1-15'!$AJ$71:$AJ$77</c:f>
              <c:numCache>
                <c:formatCode>0%</c:formatCode>
                <c:ptCount val="7"/>
                <c:pt idx="0">
                  <c:v>2.7E-2</c:v>
                </c:pt>
                <c:pt idx="1">
                  <c:v>0.33779999999999999</c:v>
                </c:pt>
                <c:pt idx="2">
                  <c:v>0.37159999999999999</c:v>
                </c:pt>
                <c:pt idx="3">
                  <c:v>0.16220000000000001</c:v>
                </c:pt>
                <c:pt idx="4">
                  <c:v>4.7300000000000002E-2</c:v>
                </c:pt>
                <c:pt idx="5">
                  <c:v>2.0299999999999999E-2</c:v>
                </c:pt>
                <c:pt idx="6">
                  <c:v>3.3799999999999997E-2</c:v>
                </c:pt>
              </c:numCache>
            </c:numRef>
          </c:val>
          <c:extLst>
            <c:ext xmlns:c16="http://schemas.microsoft.com/office/drawing/2014/chart" uri="{C3380CC4-5D6E-409C-BE32-E72D297353CC}">
              <c16:uniqueId val="{00000002-1C8F-E34B-B559-E60D46E3278A}"/>
            </c:ext>
          </c:extLst>
        </c:ser>
        <c:dLbls>
          <c:dLblPos val="outEnd"/>
          <c:showLegendKey val="0"/>
          <c:showVal val="1"/>
          <c:showCatName val="0"/>
          <c:showSerName val="0"/>
          <c:showPercent val="0"/>
          <c:showBubbleSize val="0"/>
        </c:dLbls>
        <c:gapWidth val="219"/>
        <c:overlap val="-27"/>
        <c:axId val="25107984"/>
        <c:axId val="1018630959"/>
      </c:barChart>
      <c:catAx>
        <c:axId val="251079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18630959"/>
        <c:crosses val="autoZero"/>
        <c:auto val="1"/>
        <c:lblAlgn val="ctr"/>
        <c:lblOffset val="100"/>
        <c:noMultiLvlLbl val="0"/>
      </c:catAx>
      <c:valAx>
        <c:axId val="1018630959"/>
        <c:scaling>
          <c:orientation val="minMax"/>
        </c:scaling>
        <c:delete val="1"/>
        <c:axPos val="l"/>
        <c:numFmt formatCode="0%" sourceLinked="1"/>
        <c:majorTickMark val="none"/>
        <c:minorTickMark val="none"/>
        <c:tickLblPos val="nextTo"/>
        <c:crossAx val="2510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'Q1-15'!$AP$16</c:f>
              <c:strCache>
                <c:ptCount val="1"/>
                <c:pt idx="0">
                  <c:v>0-10%</c:v>
                </c:pt>
              </c:strCache>
            </c:strRef>
          </c:tx>
          <c:spPr>
            <a:solidFill>
              <a:srgbClr val="193C28"/>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'Q1-15'!$AQ$15:$AT$15</c:f>
              <c:strCache>
                <c:ptCount val="4"/>
                <c:pt idx="0">
                  <c:v>Teknikkonsultföretag</c:v>
                </c:pt>
                <c:pt idx="1">
                  <c:v>Industri- och techkonsultföretag</c:v>
                </c:pt>
                <c:pt idx="2">
                  <c:v>Arkitektföretag</c:v>
                </c:pt>
                <c:pt idx="3">
                  <c:v>Annan</c:v>
                </c:pt>
              </c:strCache>
            </c:strRef>
          </c:cat>
          <c:val>
            <c:numRef>
              <c:f>'Q1-15'!$AQ$16:$AT$16</c:f>
              <c:numCache>
                <c:formatCode>0%</c:formatCode>
                <c:ptCount val="4"/>
                <c:pt idx="0">
                  <c:v>0.88709999999999989</c:v>
                </c:pt>
                <c:pt idx="1">
                  <c:v>0.74069999999999991</c:v>
                </c:pt>
                <c:pt idx="2">
                  <c:v>0.93180000000000007</c:v>
                </c:pt>
                <c:pt idx="3">
                  <c:v>0.73333333333333328</c:v>
                </c:pt>
              </c:numCache>
            </c:numRef>
          </c:val>
          <c:extLst>
            <c:ext xmlns:c16="http://schemas.microsoft.com/office/drawing/2014/chart" uri="{C3380CC4-5D6E-409C-BE32-E72D297353CC}">
              <c16:uniqueId val="{00000000-874F-4649-9F0B-353B395B6E4F}"/>
            </c:ext>
          </c:extLst>
        </c:ser>
        <c:ser>
          <c:idx val="1"/>
          <c:order val="1"/>
          <c:tx>
            <c:strRef>
              <c:f>'Q1-15'!$AP$17</c:f>
              <c:strCache>
                <c:ptCount val="1"/>
                <c:pt idx="0">
                  <c:v>11-25%</c:v>
                </c:pt>
              </c:strCache>
            </c:strRef>
          </c:tx>
          <c:spPr>
            <a:solidFill>
              <a:srgbClr val="1C656E"/>
            </a:solidFill>
            <a:ln>
              <a:noFill/>
            </a:ln>
            <a:effectLst>
              <a:outerShdw blurRad="50800" dist="38100" dir="2700000" algn="tl" rotWithShape="0">
                <a:prstClr val="black">
                  <a:alpha val="40000"/>
                </a:prstClr>
              </a:outerShdw>
            </a:effectLst>
          </c:spPr>
          <c:invertIfNegative val="0"/>
          <c:dLbls>
            <c:dLbl>
              <c:idx val="0"/>
              <c:layout>
                <c:manualLayout>
                  <c:x val="-2.4032401841222725E-2"/>
                  <c:y val="1.290364205296945E-6"/>
                </c:manualLayout>
              </c:layout>
              <c:showLegendKey val="0"/>
              <c:showVal val="1"/>
              <c:showCatName val="0"/>
              <c:showSerName val="0"/>
              <c:showPercent val="0"/>
              <c:showBubbleSize val="0"/>
              <c:extLst>
                <c:ext xmlns:c15="http://schemas.microsoft.com/office/drawing/2012/chart" uri="{CE6537A1-D6FC-4f65-9D91-7224C49458BB}">
                  <c15:layout>
                    <c:manualLayout>
                      <c:w val="3.2624053082142022E-2"/>
                      <c:h val="5.4652730733249458E-2"/>
                    </c:manualLayout>
                  </c15:layout>
                </c:ext>
                <c:ext xmlns:c16="http://schemas.microsoft.com/office/drawing/2014/chart" uri="{C3380CC4-5D6E-409C-BE32-E72D297353CC}">
                  <c16:uniqueId val="{00000005-874F-4649-9F0B-353B395B6E4F}"/>
                </c:ext>
              </c:extLst>
            </c:dLbl>
            <c:dLbl>
              <c:idx val="1"/>
              <c:tx>
                <c:rich>
                  <a:bodyPr/>
                  <a:lstStyle/>
                  <a:p>
                    <a:r>
                      <a:rPr lang="en-US"/>
                      <a:t>18%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054-FF43-AEF6-C7B3A25AAB5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'Q1-15'!$AQ$15:$AT$15</c:f>
              <c:strCache>
                <c:ptCount val="4"/>
                <c:pt idx="0">
                  <c:v>Teknikkonsultföretag</c:v>
                </c:pt>
                <c:pt idx="1">
                  <c:v>Industri- och techkonsultföretag</c:v>
                </c:pt>
                <c:pt idx="2">
                  <c:v>Arkitektföretag</c:v>
                </c:pt>
                <c:pt idx="3">
                  <c:v>Annan</c:v>
                </c:pt>
              </c:strCache>
            </c:strRef>
          </c:cat>
          <c:val>
            <c:numRef>
              <c:f>'Q1-15'!$AQ$17:$AT$17</c:f>
              <c:numCache>
                <c:formatCode>0%</c:formatCode>
                <c:ptCount val="4"/>
                <c:pt idx="0">
                  <c:v>3.2300000000000002E-2</c:v>
                </c:pt>
                <c:pt idx="1">
                  <c:v>0.1852</c:v>
                </c:pt>
                <c:pt idx="2">
                  <c:v>2.2700000000000001E-2</c:v>
                </c:pt>
                <c:pt idx="3">
                  <c:v>6.6666666666666666E-2</c:v>
                </c:pt>
              </c:numCache>
            </c:numRef>
          </c:val>
          <c:extLst>
            <c:ext xmlns:c16="http://schemas.microsoft.com/office/drawing/2014/chart" uri="{C3380CC4-5D6E-409C-BE32-E72D297353CC}">
              <c16:uniqueId val="{00000001-874F-4649-9F0B-353B395B6E4F}"/>
            </c:ext>
          </c:extLst>
        </c:ser>
        <c:ser>
          <c:idx val="2"/>
          <c:order val="2"/>
          <c:tx>
            <c:strRef>
              <c:f>'Q1-15'!$AP$18</c:f>
              <c:strCache>
                <c:ptCount val="1"/>
                <c:pt idx="0">
                  <c:v>26-50%</c:v>
                </c:pt>
              </c:strCache>
            </c:strRef>
          </c:tx>
          <c:spPr>
            <a:solidFill>
              <a:srgbClr val="88AAA0"/>
            </a:solidFill>
            <a:ln>
              <a:noFill/>
            </a:ln>
            <a:effectLst>
              <a:outerShdw blurRad="50800" dist="38100" dir="2700000" algn="tl" rotWithShape="0">
                <a:prstClr val="black">
                  <a:alpha val="40000"/>
                </a:prstClr>
              </a:outerShdw>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874F-4649-9F0B-353B395B6E4F}"/>
                </c:ext>
              </c:extLst>
            </c:dLbl>
            <c:dLbl>
              <c:idx val="3"/>
              <c:delete val="1"/>
              <c:extLst>
                <c:ext xmlns:c15="http://schemas.microsoft.com/office/drawing/2012/chart" uri="{CE6537A1-D6FC-4f65-9D91-7224C49458BB}"/>
                <c:ext xmlns:c16="http://schemas.microsoft.com/office/drawing/2014/chart" uri="{C3380CC4-5D6E-409C-BE32-E72D297353CC}">
                  <c16:uniqueId val="{00000000-5BA9-D645-A15B-105882CC99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'Q1-15'!$AQ$15:$AT$15</c:f>
              <c:strCache>
                <c:ptCount val="4"/>
                <c:pt idx="0">
                  <c:v>Teknikkonsultföretag</c:v>
                </c:pt>
                <c:pt idx="1">
                  <c:v>Industri- och techkonsultföretag</c:v>
                </c:pt>
                <c:pt idx="2">
                  <c:v>Arkitektföretag</c:v>
                </c:pt>
                <c:pt idx="3">
                  <c:v>Annan</c:v>
                </c:pt>
              </c:strCache>
            </c:strRef>
          </c:cat>
          <c:val>
            <c:numRef>
              <c:f>'Q1-15'!$AQ$18:$AT$18</c:f>
              <c:numCache>
                <c:formatCode>0%</c:formatCode>
                <c:ptCount val="4"/>
                <c:pt idx="0">
                  <c:v>1.61E-2</c:v>
                </c:pt>
                <c:pt idx="1">
                  <c:v>3.7000000000000012E-2</c:v>
                </c:pt>
                <c:pt idx="2">
                  <c:v>0</c:v>
                </c:pt>
                <c:pt idx="3">
                  <c:v>0</c:v>
                </c:pt>
              </c:numCache>
            </c:numRef>
          </c:val>
          <c:extLst>
            <c:ext xmlns:c16="http://schemas.microsoft.com/office/drawing/2014/chart" uri="{C3380CC4-5D6E-409C-BE32-E72D297353CC}">
              <c16:uniqueId val="{00000002-874F-4649-9F0B-353B395B6E4F}"/>
            </c:ext>
          </c:extLst>
        </c:ser>
        <c:ser>
          <c:idx val="3"/>
          <c:order val="3"/>
          <c:tx>
            <c:strRef>
              <c:f>'Q1-15'!$AP$19</c:f>
              <c:strCache>
                <c:ptCount val="1"/>
                <c:pt idx="0">
                  <c:v>Mer än 50%</c:v>
                </c:pt>
              </c:strCache>
            </c:strRef>
          </c:tx>
          <c:spPr>
            <a:solidFill>
              <a:srgbClr val="D7E3E3"/>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'Q1-15'!$AQ$15:$AT$15</c:f>
              <c:strCache>
                <c:ptCount val="4"/>
                <c:pt idx="0">
                  <c:v>Teknikkonsultföretag</c:v>
                </c:pt>
                <c:pt idx="1">
                  <c:v>Industri- och techkonsultföretag</c:v>
                </c:pt>
                <c:pt idx="2">
                  <c:v>Arkitektföretag</c:v>
                </c:pt>
                <c:pt idx="3">
                  <c:v>Annan</c:v>
                </c:pt>
              </c:strCache>
            </c:strRef>
          </c:cat>
          <c:val>
            <c:numRef>
              <c:f>'Q1-15'!$AQ$19:$AT$19</c:f>
              <c:numCache>
                <c:formatCode>0%</c:formatCode>
                <c:ptCount val="4"/>
                <c:pt idx="0">
                  <c:v>6.4500000000000002E-2</c:v>
                </c:pt>
                <c:pt idx="1">
                  <c:v>3.7000000000000012E-2</c:v>
                </c:pt>
                <c:pt idx="2">
                  <c:v>4.5499999999999999E-2</c:v>
                </c:pt>
                <c:pt idx="3">
                  <c:v>0.2</c:v>
                </c:pt>
              </c:numCache>
            </c:numRef>
          </c:val>
          <c:extLst>
            <c:ext xmlns:c16="http://schemas.microsoft.com/office/drawing/2014/chart" uri="{C3380CC4-5D6E-409C-BE32-E72D297353CC}">
              <c16:uniqueId val="{00000003-874F-4649-9F0B-353B395B6E4F}"/>
            </c:ext>
          </c:extLst>
        </c:ser>
        <c:dLbls>
          <c:showLegendKey val="0"/>
          <c:showVal val="1"/>
          <c:showCatName val="0"/>
          <c:showSerName val="0"/>
          <c:showPercent val="0"/>
          <c:showBubbleSize val="0"/>
        </c:dLbls>
        <c:gapWidth val="150"/>
        <c:overlap val="100"/>
        <c:axId val="1922060576"/>
        <c:axId val="35859103"/>
      </c:barChart>
      <c:catAx>
        <c:axId val="192206057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35859103"/>
        <c:crosses val="autoZero"/>
        <c:auto val="1"/>
        <c:lblAlgn val="ctr"/>
        <c:lblOffset val="100"/>
        <c:noMultiLvlLbl val="0"/>
      </c:catAx>
      <c:valAx>
        <c:axId val="35859103"/>
        <c:scaling>
          <c:orientation val="minMax"/>
        </c:scaling>
        <c:delete val="1"/>
        <c:axPos val="t"/>
        <c:numFmt formatCode="0%" sourceLinked="1"/>
        <c:majorTickMark val="none"/>
        <c:minorTickMark val="none"/>
        <c:tickLblPos val="nextTo"/>
        <c:crossAx val="192206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'Q1-15'!$AH$61</c:f>
              <c:strCache>
                <c:ptCount val="1"/>
                <c:pt idx="0">
                  <c:v>2020</c:v>
                </c:pt>
              </c:strCache>
            </c:strRef>
          </c:tx>
          <c:spPr>
            <a:pattFill prst="wdUpDiag">
              <a:fgClr>
                <a:schemeClr val="bg1"/>
              </a:fgClr>
              <a:bgClr>
                <a:srgbClr val="C3D5CF"/>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'Q1-15'!$AG$62:$AG$67</c:f>
              <c:strCache>
                <c:ptCount val="6"/>
                <c:pt idx="0">
                  <c:v>0%</c:v>
                </c:pt>
                <c:pt idx="1">
                  <c:v>1-4%</c:v>
                </c:pt>
                <c:pt idx="2">
                  <c:v>5-9%</c:v>
                </c:pt>
                <c:pt idx="3">
                  <c:v>10-25%</c:v>
                </c:pt>
                <c:pt idx="4">
                  <c:v>Mer än 25%</c:v>
                </c:pt>
                <c:pt idx="5">
                  <c:v>Vet ej</c:v>
                </c:pt>
              </c:strCache>
            </c:strRef>
          </c:cat>
          <c:val>
            <c:numRef>
              <c:f>'Q1-15'!$AH$62:$AH$67</c:f>
              <c:numCache>
                <c:formatCode>0%</c:formatCode>
                <c:ptCount val="6"/>
                <c:pt idx="0">
                  <c:v>0</c:v>
                </c:pt>
                <c:pt idx="1">
                  <c:v>0.41</c:v>
                </c:pt>
                <c:pt idx="2">
                  <c:v>0.37</c:v>
                </c:pt>
                <c:pt idx="3">
                  <c:v>0.16</c:v>
                </c:pt>
                <c:pt idx="4">
                  <c:v>0.02</c:v>
                </c:pt>
                <c:pt idx="5">
                  <c:v>0.04</c:v>
                </c:pt>
              </c:numCache>
            </c:numRef>
          </c:val>
          <c:extLst>
            <c:ext xmlns:c16="http://schemas.microsoft.com/office/drawing/2014/chart" uri="{C3380CC4-5D6E-409C-BE32-E72D297353CC}">
              <c16:uniqueId val="{00000000-2062-C547-889B-A534649EB396}"/>
            </c:ext>
          </c:extLst>
        </c:ser>
        <c:ser>
          <c:idx val="1"/>
          <c:order val="1"/>
          <c:tx>
            <c:strRef>
              <c:f>'Q1-15'!$AI$61</c:f>
              <c:strCache>
                <c:ptCount val="1"/>
                <c:pt idx="0">
                  <c:v>2021</c:v>
                </c:pt>
              </c:strCache>
            </c:strRef>
          </c:tx>
          <c:spPr>
            <a:pattFill prst="wdUpDiag">
              <a:fgClr>
                <a:schemeClr val="bg1"/>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'Q1-15'!$AG$62:$AG$67</c:f>
              <c:strCache>
                <c:ptCount val="6"/>
                <c:pt idx="0">
                  <c:v>0%</c:v>
                </c:pt>
                <c:pt idx="1">
                  <c:v>1-4%</c:v>
                </c:pt>
                <c:pt idx="2">
                  <c:v>5-9%</c:v>
                </c:pt>
                <c:pt idx="3">
                  <c:v>10-25%</c:v>
                </c:pt>
                <c:pt idx="4">
                  <c:v>Mer än 25%</c:v>
                </c:pt>
                <c:pt idx="5">
                  <c:v>Vet ej</c:v>
                </c:pt>
              </c:strCache>
            </c:strRef>
          </c:cat>
          <c:val>
            <c:numRef>
              <c:f>'Q1-15'!$AI$62:$AI$67</c:f>
              <c:numCache>
                <c:formatCode>0%</c:formatCode>
                <c:ptCount val="6"/>
                <c:pt idx="0">
                  <c:v>0.02</c:v>
                </c:pt>
                <c:pt idx="1">
                  <c:v>0.36</c:v>
                </c:pt>
                <c:pt idx="2">
                  <c:v>0.39</c:v>
                </c:pt>
                <c:pt idx="3">
                  <c:v>0.18</c:v>
                </c:pt>
                <c:pt idx="4">
                  <c:v>0.01</c:v>
                </c:pt>
                <c:pt idx="5">
                  <c:v>0.04</c:v>
                </c:pt>
              </c:numCache>
            </c:numRef>
          </c:val>
          <c:extLst>
            <c:ext xmlns:c16="http://schemas.microsoft.com/office/drawing/2014/chart" uri="{C3380CC4-5D6E-409C-BE32-E72D297353CC}">
              <c16:uniqueId val="{00000001-2062-C547-889B-A534649EB396}"/>
            </c:ext>
          </c:extLst>
        </c:ser>
        <c:ser>
          <c:idx val="2"/>
          <c:order val="2"/>
          <c:tx>
            <c:strRef>
              <c:f>'Q1-15'!$AJ$61</c:f>
              <c:strCache>
                <c:ptCount val="1"/>
                <c:pt idx="0">
                  <c:v>2022</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'Q1-15'!$AG$62:$AG$67</c:f>
              <c:strCache>
                <c:ptCount val="6"/>
                <c:pt idx="0">
                  <c:v>0%</c:v>
                </c:pt>
                <c:pt idx="1">
                  <c:v>1-4%</c:v>
                </c:pt>
                <c:pt idx="2">
                  <c:v>5-9%</c:v>
                </c:pt>
                <c:pt idx="3">
                  <c:v>10-25%</c:v>
                </c:pt>
                <c:pt idx="4">
                  <c:v>Mer än 25%</c:v>
                </c:pt>
                <c:pt idx="5">
                  <c:v>Vet ej</c:v>
                </c:pt>
              </c:strCache>
            </c:strRef>
          </c:cat>
          <c:val>
            <c:numRef>
              <c:f>'Q1-15'!$AJ$62:$AJ$67</c:f>
              <c:numCache>
                <c:formatCode>0%</c:formatCode>
                <c:ptCount val="6"/>
                <c:pt idx="0">
                  <c:v>6.7999999999999996E-3</c:v>
                </c:pt>
                <c:pt idx="1">
                  <c:v>0.41220000000000001</c:v>
                </c:pt>
                <c:pt idx="2">
                  <c:v>0.37840000000000001</c:v>
                </c:pt>
                <c:pt idx="3">
                  <c:v>0.1419</c:v>
                </c:pt>
                <c:pt idx="4">
                  <c:v>2.0299999999999999E-2</c:v>
                </c:pt>
                <c:pt idx="5">
                  <c:v>4.0500000000000001E-2</c:v>
                </c:pt>
              </c:numCache>
            </c:numRef>
          </c:val>
          <c:extLst>
            <c:ext xmlns:c16="http://schemas.microsoft.com/office/drawing/2014/chart" uri="{C3380CC4-5D6E-409C-BE32-E72D297353CC}">
              <c16:uniqueId val="{00000002-2062-C547-889B-A534649EB396}"/>
            </c:ext>
          </c:extLst>
        </c:ser>
        <c:dLbls>
          <c:dLblPos val="outEnd"/>
          <c:showLegendKey val="0"/>
          <c:showVal val="1"/>
          <c:showCatName val="0"/>
          <c:showSerName val="0"/>
          <c:showPercent val="0"/>
          <c:showBubbleSize val="0"/>
        </c:dLbls>
        <c:gapWidth val="219"/>
        <c:overlap val="-27"/>
        <c:axId val="2058870639"/>
        <c:axId val="2125586767"/>
      </c:barChart>
      <c:catAx>
        <c:axId val="205887063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125586767"/>
        <c:crosses val="autoZero"/>
        <c:auto val="1"/>
        <c:lblAlgn val="ctr"/>
        <c:lblOffset val="100"/>
        <c:noMultiLvlLbl val="0"/>
      </c:catAx>
      <c:valAx>
        <c:axId val="2125586767"/>
        <c:scaling>
          <c:orientation val="minMax"/>
        </c:scaling>
        <c:delete val="1"/>
        <c:axPos val="l"/>
        <c:numFmt formatCode="0%" sourceLinked="1"/>
        <c:majorTickMark val="none"/>
        <c:minorTickMark val="none"/>
        <c:tickLblPos val="nextTo"/>
        <c:crossAx val="2058870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'Q1-15'!$AR$62</c:f>
              <c:strCache>
                <c:ptCount val="1"/>
                <c:pt idx="0">
                  <c:v>0%</c:v>
                </c:pt>
              </c:strCache>
            </c:strRef>
          </c:tx>
          <c:spPr>
            <a:solidFill>
              <a:srgbClr val="193C28"/>
            </a:solidFill>
            <a:ln>
              <a:noFill/>
            </a:ln>
            <a:effectLst/>
          </c:spPr>
          <c:invertIfNegative val="0"/>
          <c:dLbls>
            <c:dLbl>
              <c:idx val="0"/>
              <c:layout>
                <c:manualLayout>
                  <c:x val="2.3660485814979846E-2"/>
                  <c:y val="1.744177279581410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F21-5344-B299-052108B646C5}"/>
                </c:ext>
              </c:extLst>
            </c:dLbl>
            <c:dLbl>
              <c:idx val="1"/>
              <c:delete val="1"/>
              <c:extLst>
                <c:ext xmlns:c15="http://schemas.microsoft.com/office/drawing/2012/chart" uri="{CE6537A1-D6FC-4f65-9D91-7224C49458BB}"/>
                <c:ext xmlns:c16="http://schemas.microsoft.com/office/drawing/2014/chart" uri="{C3380CC4-5D6E-409C-BE32-E72D297353CC}">
                  <c16:uniqueId val="{00000006-EF21-5344-B299-052108B646C5}"/>
                </c:ext>
              </c:extLst>
            </c:dLbl>
            <c:dLbl>
              <c:idx val="2"/>
              <c:delete val="1"/>
              <c:extLst>
                <c:ext xmlns:c15="http://schemas.microsoft.com/office/drawing/2012/chart" uri="{CE6537A1-D6FC-4f65-9D91-7224C49458BB}"/>
                <c:ext xmlns:c16="http://schemas.microsoft.com/office/drawing/2014/chart" uri="{C3380CC4-5D6E-409C-BE32-E72D297353CC}">
                  <c16:uniqueId val="{00000007-EF21-5344-B299-052108B646C5}"/>
                </c:ext>
              </c:extLst>
            </c:dLbl>
            <c:dLbl>
              <c:idx val="3"/>
              <c:delete val="1"/>
              <c:extLst>
                <c:ext xmlns:c15="http://schemas.microsoft.com/office/drawing/2012/chart" uri="{CE6537A1-D6FC-4f65-9D91-7224C49458BB}"/>
                <c:ext xmlns:c16="http://schemas.microsoft.com/office/drawing/2014/chart" uri="{C3380CC4-5D6E-409C-BE32-E72D297353CC}">
                  <c16:uniqueId val="{00000008-EF21-5344-B299-052108B646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'Q1-15'!$AS$61:$AV$61</c:f>
              <c:strCache>
                <c:ptCount val="4"/>
                <c:pt idx="0">
                  <c:v>Teknikkonsultföretag</c:v>
                </c:pt>
                <c:pt idx="1">
                  <c:v>Industri- och 
techkonsultföretag</c:v>
                </c:pt>
                <c:pt idx="2">
                  <c:v>Arkitektföretag</c:v>
                </c:pt>
                <c:pt idx="3">
                  <c:v>Annan</c:v>
                </c:pt>
              </c:strCache>
            </c:strRef>
          </c:cat>
          <c:val>
            <c:numRef>
              <c:f>'Q1-15'!$AS$62:$AV$62</c:f>
              <c:numCache>
                <c:formatCode>0%</c:formatCode>
                <c:ptCount val="4"/>
                <c:pt idx="0">
                  <c:v>1.61E-2</c:v>
                </c:pt>
                <c:pt idx="1">
                  <c:v>0</c:v>
                </c:pt>
                <c:pt idx="2">
                  <c:v>0</c:v>
                </c:pt>
                <c:pt idx="3">
                  <c:v>0</c:v>
                </c:pt>
              </c:numCache>
            </c:numRef>
          </c:val>
          <c:extLst>
            <c:ext xmlns:c16="http://schemas.microsoft.com/office/drawing/2014/chart" uri="{C3380CC4-5D6E-409C-BE32-E72D297353CC}">
              <c16:uniqueId val="{00000000-EF21-5344-B299-052108B646C5}"/>
            </c:ext>
          </c:extLst>
        </c:ser>
        <c:ser>
          <c:idx val="1"/>
          <c:order val="1"/>
          <c:tx>
            <c:strRef>
              <c:f>'Q1-15'!$AR$63</c:f>
              <c:strCache>
                <c:ptCount val="1"/>
                <c:pt idx="0">
                  <c:v>1-4%</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'Q1-15'!$AS$61:$AV$61</c:f>
              <c:strCache>
                <c:ptCount val="4"/>
                <c:pt idx="0">
                  <c:v>Teknikkonsultföretag</c:v>
                </c:pt>
                <c:pt idx="1">
                  <c:v>Industri- och 
techkonsultföretag</c:v>
                </c:pt>
                <c:pt idx="2">
                  <c:v>Arkitektföretag</c:v>
                </c:pt>
                <c:pt idx="3">
                  <c:v>Annan</c:v>
                </c:pt>
              </c:strCache>
            </c:strRef>
          </c:cat>
          <c:val>
            <c:numRef>
              <c:f>'Q1-15'!$AS$63:$AV$63</c:f>
              <c:numCache>
                <c:formatCode>0%</c:formatCode>
                <c:ptCount val="4"/>
                <c:pt idx="0">
                  <c:v>0.4677</c:v>
                </c:pt>
                <c:pt idx="1">
                  <c:v>0.48149999999999998</c:v>
                </c:pt>
                <c:pt idx="2">
                  <c:v>0.25</c:v>
                </c:pt>
                <c:pt idx="3">
                  <c:v>0.53333333333333333</c:v>
                </c:pt>
              </c:numCache>
            </c:numRef>
          </c:val>
          <c:extLst>
            <c:ext xmlns:c16="http://schemas.microsoft.com/office/drawing/2014/chart" uri="{C3380CC4-5D6E-409C-BE32-E72D297353CC}">
              <c16:uniqueId val="{00000001-EF21-5344-B299-052108B646C5}"/>
            </c:ext>
          </c:extLst>
        </c:ser>
        <c:ser>
          <c:idx val="2"/>
          <c:order val="2"/>
          <c:tx>
            <c:strRef>
              <c:f>'Q1-15'!$AR$64</c:f>
              <c:strCache>
                <c:ptCount val="1"/>
                <c:pt idx="0">
                  <c:v>5-9%</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'Q1-15'!$AS$61:$AV$61</c:f>
              <c:strCache>
                <c:ptCount val="4"/>
                <c:pt idx="0">
                  <c:v>Teknikkonsultföretag</c:v>
                </c:pt>
                <c:pt idx="1">
                  <c:v>Industri- och 
techkonsultföretag</c:v>
                </c:pt>
                <c:pt idx="2">
                  <c:v>Arkitektföretag</c:v>
                </c:pt>
                <c:pt idx="3">
                  <c:v>Annan</c:v>
                </c:pt>
              </c:strCache>
            </c:strRef>
          </c:cat>
          <c:val>
            <c:numRef>
              <c:f>'Q1-15'!$AS$64:$AV$64</c:f>
              <c:numCache>
                <c:formatCode>0%</c:formatCode>
                <c:ptCount val="4"/>
                <c:pt idx="0">
                  <c:v>0.3387</c:v>
                </c:pt>
                <c:pt idx="1">
                  <c:v>0.37040000000000001</c:v>
                </c:pt>
                <c:pt idx="2">
                  <c:v>0.52270000000000005</c:v>
                </c:pt>
                <c:pt idx="3">
                  <c:v>0.13333333333333333</c:v>
                </c:pt>
              </c:numCache>
            </c:numRef>
          </c:val>
          <c:extLst>
            <c:ext xmlns:c16="http://schemas.microsoft.com/office/drawing/2014/chart" uri="{C3380CC4-5D6E-409C-BE32-E72D297353CC}">
              <c16:uniqueId val="{00000002-EF21-5344-B299-052108B646C5}"/>
            </c:ext>
          </c:extLst>
        </c:ser>
        <c:ser>
          <c:idx val="3"/>
          <c:order val="3"/>
          <c:tx>
            <c:strRef>
              <c:f>'Q1-15'!$AR$65</c:f>
              <c:strCache>
                <c:ptCount val="1"/>
                <c:pt idx="0">
                  <c:v>10-25%</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'Q1-15'!$AS$61:$AV$61</c:f>
              <c:strCache>
                <c:ptCount val="4"/>
                <c:pt idx="0">
                  <c:v>Teknikkonsultföretag</c:v>
                </c:pt>
                <c:pt idx="1">
                  <c:v>Industri- och 
techkonsultföretag</c:v>
                </c:pt>
                <c:pt idx="2">
                  <c:v>Arkitektföretag</c:v>
                </c:pt>
                <c:pt idx="3">
                  <c:v>Annan</c:v>
                </c:pt>
              </c:strCache>
            </c:strRef>
          </c:cat>
          <c:val>
            <c:numRef>
              <c:f>'Q1-15'!$AS$65:$AV$65</c:f>
              <c:numCache>
                <c:formatCode>0%</c:formatCode>
                <c:ptCount val="4"/>
                <c:pt idx="0">
                  <c:v>0.129</c:v>
                </c:pt>
                <c:pt idx="1">
                  <c:v>0.14810000000000001</c:v>
                </c:pt>
                <c:pt idx="2">
                  <c:v>0.11360000000000001</c:v>
                </c:pt>
                <c:pt idx="3">
                  <c:v>0.26666666666666666</c:v>
                </c:pt>
              </c:numCache>
            </c:numRef>
          </c:val>
          <c:extLst>
            <c:ext xmlns:c16="http://schemas.microsoft.com/office/drawing/2014/chart" uri="{C3380CC4-5D6E-409C-BE32-E72D297353CC}">
              <c16:uniqueId val="{00000003-EF21-5344-B299-052108B646C5}"/>
            </c:ext>
          </c:extLst>
        </c:ser>
        <c:ser>
          <c:idx val="4"/>
          <c:order val="4"/>
          <c:tx>
            <c:strRef>
              <c:f>'Q1-15'!$AR$66</c:f>
              <c:strCache>
                <c:ptCount val="1"/>
                <c:pt idx="0">
                  <c:v>Mer än 25%</c:v>
                </c:pt>
              </c:strCache>
            </c:strRef>
          </c:tx>
          <c:spPr>
            <a:solidFill>
              <a:srgbClr val="88AAA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EF21-5344-B299-052108B646C5}"/>
                </c:ext>
              </c:extLst>
            </c:dLbl>
            <c:dLbl>
              <c:idx val="1"/>
              <c:delete val="1"/>
              <c:extLst>
                <c:ext xmlns:c15="http://schemas.microsoft.com/office/drawing/2012/chart" uri="{CE6537A1-D6FC-4f65-9D91-7224C49458BB}"/>
                <c:ext xmlns:c16="http://schemas.microsoft.com/office/drawing/2014/chart" uri="{C3380CC4-5D6E-409C-BE32-E72D297353CC}">
                  <c16:uniqueId val="{0000000D-EF21-5344-B299-052108B646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'Q1-15'!$AS$61:$AV$61</c:f>
              <c:strCache>
                <c:ptCount val="4"/>
                <c:pt idx="0">
                  <c:v>Teknikkonsultföretag</c:v>
                </c:pt>
                <c:pt idx="1">
                  <c:v>Industri- och 
techkonsultföretag</c:v>
                </c:pt>
                <c:pt idx="2">
                  <c:v>Arkitektföretag</c:v>
                </c:pt>
                <c:pt idx="3">
                  <c:v>Annan</c:v>
                </c:pt>
              </c:strCache>
            </c:strRef>
          </c:cat>
          <c:val>
            <c:numRef>
              <c:f>'Q1-15'!$AS$66:$AV$66</c:f>
              <c:numCache>
                <c:formatCode>0%</c:formatCode>
                <c:ptCount val="4"/>
                <c:pt idx="0">
                  <c:v>0</c:v>
                </c:pt>
                <c:pt idx="1">
                  <c:v>0</c:v>
                </c:pt>
                <c:pt idx="2">
                  <c:v>4.5499999999999999E-2</c:v>
                </c:pt>
                <c:pt idx="3">
                  <c:v>6.6666666666666666E-2</c:v>
                </c:pt>
              </c:numCache>
            </c:numRef>
          </c:val>
          <c:extLst>
            <c:ext xmlns:c16="http://schemas.microsoft.com/office/drawing/2014/chart" uri="{C3380CC4-5D6E-409C-BE32-E72D297353CC}">
              <c16:uniqueId val="{00000004-EF21-5344-B299-052108B646C5}"/>
            </c:ext>
          </c:extLst>
        </c:ser>
        <c:ser>
          <c:idx val="5"/>
          <c:order val="5"/>
          <c:tx>
            <c:strRef>
              <c:f>'Q1-15'!$AR$67</c:f>
              <c:strCache>
                <c:ptCount val="1"/>
                <c:pt idx="0">
                  <c:v>Vet ej</c:v>
                </c:pt>
              </c:strCache>
            </c:strRef>
          </c:tx>
          <c:spPr>
            <a:solidFill>
              <a:srgbClr val="FFDDC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A-EF21-5344-B299-052108B646C5}"/>
                </c:ext>
              </c:extLst>
            </c:dLbl>
            <c:dLbl>
              <c:idx val="3"/>
              <c:delete val="1"/>
              <c:extLst>
                <c:ext xmlns:c15="http://schemas.microsoft.com/office/drawing/2012/chart" uri="{CE6537A1-D6FC-4f65-9D91-7224C49458BB}"/>
                <c:ext xmlns:c16="http://schemas.microsoft.com/office/drawing/2014/chart" uri="{C3380CC4-5D6E-409C-BE32-E72D297353CC}">
                  <c16:uniqueId val="{0000000B-EF21-5344-B299-052108B646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'Q1-15'!$AS$61:$AV$61</c:f>
              <c:strCache>
                <c:ptCount val="4"/>
                <c:pt idx="0">
                  <c:v>Teknikkonsultföretag</c:v>
                </c:pt>
                <c:pt idx="1">
                  <c:v>Industri- och 
techkonsultföretag</c:v>
                </c:pt>
                <c:pt idx="2">
                  <c:v>Arkitektföretag</c:v>
                </c:pt>
                <c:pt idx="3">
                  <c:v>Annan</c:v>
                </c:pt>
              </c:strCache>
            </c:strRef>
          </c:cat>
          <c:val>
            <c:numRef>
              <c:f>'Q1-15'!$AS$67:$AV$67</c:f>
              <c:numCache>
                <c:formatCode>0%</c:formatCode>
                <c:ptCount val="4"/>
                <c:pt idx="0">
                  <c:v>4.8399999999999999E-2</c:v>
                </c:pt>
                <c:pt idx="1">
                  <c:v>0</c:v>
                </c:pt>
                <c:pt idx="2">
                  <c:v>6.8199999999999997E-2</c:v>
                </c:pt>
                <c:pt idx="3">
                  <c:v>0</c:v>
                </c:pt>
              </c:numCache>
            </c:numRef>
          </c:val>
          <c:extLst>
            <c:ext xmlns:c16="http://schemas.microsoft.com/office/drawing/2014/chart" uri="{C3380CC4-5D6E-409C-BE32-E72D297353CC}">
              <c16:uniqueId val="{00000005-EF21-5344-B299-052108B646C5}"/>
            </c:ext>
          </c:extLst>
        </c:ser>
        <c:dLbls>
          <c:dLblPos val="ctr"/>
          <c:showLegendKey val="0"/>
          <c:showVal val="1"/>
          <c:showCatName val="0"/>
          <c:showSerName val="0"/>
          <c:showPercent val="0"/>
          <c:showBubbleSize val="0"/>
        </c:dLbls>
        <c:gapWidth val="150"/>
        <c:overlap val="100"/>
        <c:axId val="1682421599"/>
        <c:axId val="1055067631"/>
      </c:barChart>
      <c:catAx>
        <c:axId val="1682421599"/>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55067631"/>
        <c:crosses val="autoZero"/>
        <c:auto val="1"/>
        <c:lblAlgn val="ctr"/>
        <c:lblOffset val="100"/>
        <c:noMultiLvlLbl val="0"/>
      </c:catAx>
      <c:valAx>
        <c:axId val="1055067631"/>
        <c:scaling>
          <c:orientation val="minMax"/>
        </c:scaling>
        <c:delete val="1"/>
        <c:axPos val="t"/>
        <c:numFmt formatCode="0%" sourceLinked="1"/>
        <c:majorTickMark val="none"/>
        <c:minorTickMark val="none"/>
        <c:tickLblPos val="nextTo"/>
        <c:crossAx val="1682421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9099962270895"/>
          <c:y val="7.8605964385476873E-2"/>
          <c:w val="0.34018000754582101"/>
          <c:h val="0.60616917086465649"/>
        </c:manualLayout>
      </c:layout>
      <c:doughnutChart>
        <c:varyColors val="1"/>
        <c:ser>
          <c:idx val="0"/>
          <c:order val="0"/>
          <c:tx>
            <c:strRef>
              <c:f>'Q1-15'!$AH$53</c:f>
              <c:strCache>
                <c:ptCount val="1"/>
                <c:pt idx="0">
                  <c:v>Totalt</c:v>
                </c:pt>
              </c:strCache>
            </c:strRef>
          </c:tx>
          <c:spPr>
            <a:ln>
              <a:noFill/>
            </a:ln>
          </c:spPr>
          <c:dPt>
            <c:idx val="0"/>
            <c:bubble3D val="0"/>
            <c:spPr>
              <a:solidFill>
                <a:srgbClr val="193C28"/>
              </a:solidFill>
              <a:ln w="19050">
                <a:noFill/>
              </a:ln>
              <a:effectLst/>
            </c:spPr>
            <c:extLst>
              <c:ext xmlns:c16="http://schemas.microsoft.com/office/drawing/2014/chart" uri="{C3380CC4-5D6E-409C-BE32-E72D297353CC}">
                <c16:uniqueId val="{00000001-085C-6844-9128-60748A4EF7A7}"/>
              </c:ext>
            </c:extLst>
          </c:dPt>
          <c:dPt>
            <c:idx val="1"/>
            <c:bubble3D val="0"/>
            <c:spPr>
              <a:solidFill>
                <a:srgbClr val="1D666E"/>
              </a:solidFill>
              <a:ln w="19050">
                <a:noFill/>
              </a:ln>
              <a:effectLst/>
            </c:spPr>
            <c:extLst>
              <c:ext xmlns:c16="http://schemas.microsoft.com/office/drawing/2014/chart" uri="{C3380CC4-5D6E-409C-BE32-E72D297353CC}">
                <c16:uniqueId val="{00000003-085C-6844-9128-60748A4EF7A7}"/>
              </c:ext>
            </c:extLst>
          </c:dPt>
          <c:dPt>
            <c:idx val="2"/>
            <c:bubble3D val="0"/>
            <c:spPr>
              <a:solidFill>
                <a:srgbClr val="88AAA0"/>
              </a:solidFill>
              <a:ln w="19050">
                <a:noFill/>
              </a:ln>
              <a:effectLst/>
            </c:spPr>
            <c:extLst>
              <c:ext xmlns:c16="http://schemas.microsoft.com/office/drawing/2014/chart" uri="{C3380CC4-5D6E-409C-BE32-E72D297353CC}">
                <c16:uniqueId val="{00000005-085C-6844-9128-60748A4EF7A7}"/>
              </c:ext>
            </c:extLst>
          </c:dPt>
          <c:dPt>
            <c:idx val="3"/>
            <c:bubble3D val="0"/>
            <c:spPr>
              <a:solidFill>
                <a:srgbClr val="DADADA"/>
              </a:solidFill>
              <a:ln w="19050">
                <a:noFill/>
              </a:ln>
              <a:effectLst/>
            </c:spPr>
            <c:extLst>
              <c:ext xmlns:c16="http://schemas.microsoft.com/office/drawing/2014/chart" uri="{C3380CC4-5D6E-409C-BE32-E72D297353CC}">
                <c16:uniqueId val="{00000007-085C-6844-9128-60748A4EF7A7}"/>
              </c:ext>
            </c:extLst>
          </c:dPt>
          <c:dPt>
            <c:idx val="4"/>
            <c:bubble3D val="0"/>
            <c:spPr>
              <a:solidFill>
                <a:srgbClr val="C3D5CF"/>
              </a:solidFill>
              <a:ln w="19050">
                <a:noFill/>
              </a:ln>
              <a:effectLst/>
            </c:spPr>
            <c:extLst>
              <c:ext xmlns:c16="http://schemas.microsoft.com/office/drawing/2014/chart" uri="{C3380CC4-5D6E-409C-BE32-E72D297353CC}">
                <c16:uniqueId val="{00000009-085C-6844-9128-60748A4EF7A7}"/>
              </c:ext>
            </c:extLst>
          </c:dPt>
          <c:dLbls>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7-085C-6844-9128-60748A4EF7A7}"/>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9-085C-6844-9128-60748A4EF7A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'Q1-15'!$AG$54:$AG$58</c:f>
              <c:strCache>
                <c:ptCount val="5"/>
                <c:pt idx="0">
                  <c:v>Tillgång till rätt kompetens</c:v>
                </c:pt>
                <c:pt idx="1">
                  <c:v>Sänkta kostnader för FoI-personal (t.ex. genom sänkt arbetsgivaravgift eller bättre expertskatt)</c:v>
                </c:pt>
                <c:pt idx="2">
                  <c:v>En mer näringslivsrelevant forskning vid svenska universitet och högskolor</c:v>
                </c:pt>
                <c:pt idx="3">
                  <c:v>Tillgång på kapital</c:v>
                </c:pt>
                <c:pt idx="4">
                  <c:v>Annat</c:v>
                </c:pt>
              </c:strCache>
            </c:strRef>
          </c:cat>
          <c:val>
            <c:numRef>
              <c:f>'Q1-15'!$AH$54:$AH$58</c:f>
              <c:numCache>
                <c:formatCode>0%</c:formatCode>
                <c:ptCount val="5"/>
                <c:pt idx="0">
                  <c:v>0.35139999999999999</c:v>
                </c:pt>
                <c:pt idx="1">
                  <c:v>0.25679999999999997</c:v>
                </c:pt>
                <c:pt idx="2">
                  <c:v>0.18240000000000001</c:v>
                </c:pt>
                <c:pt idx="3">
                  <c:v>0.33779999999999999</c:v>
                </c:pt>
                <c:pt idx="4">
                  <c:v>0.2162</c:v>
                </c:pt>
              </c:numCache>
            </c:numRef>
          </c:val>
          <c:extLst>
            <c:ext xmlns:c16="http://schemas.microsoft.com/office/drawing/2014/chart" uri="{C3380CC4-5D6E-409C-BE32-E72D297353CC}">
              <c16:uniqueId val="{0000000A-085C-6844-9128-60748A4EF7A7}"/>
            </c:ext>
          </c:extLst>
        </c:ser>
        <c:dLbls>
          <c:showLegendKey val="0"/>
          <c:showVal val="0"/>
          <c:showCatName val="0"/>
          <c:showSerName val="0"/>
          <c:showPercent val="0"/>
          <c:showBubbleSize val="0"/>
          <c:showLeaderLines val="1"/>
        </c:dLbls>
        <c:firstSliceAng val="0"/>
        <c:holeSize val="49"/>
      </c:doughnutChart>
      <c:spPr>
        <a:noFill/>
        <a:ln>
          <a:noFill/>
        </a:ln>
        <a:effectLst/>
      </c:spPr>
    </c:plotArea>
    <c:legend>
      <c:legendPos val="b"/>
      <c:layout>
        <c:manualLayout>
          <c:xMode val="edge"/>
          <c:yMode val="edge"/>
          <c:x val="0.23179203242132071"/>
          <c:y val="0.73742340713341936"/>
          <c:w val="0.67284514690394481"/>
          <c:h val="0.243876251843038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'Q1-15'!$AL$54</c:f>
              <c:strCache>
                <c:ptCount val="1"/>
                <c:pt idx="0">
                  <c:v>Tillgång till rätt kompetens</c:v>
                </c:pt>
              </c:strCache>
            </c:strRef>
          </c:tx>
          <c:spPr>
            <a:solidFill>
              <a:srgbClr val="193C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'Q1-15'!$AM$53:$AP$53</c:f>
              <c:strCache>
                <c:ptCount val="4"/>
                <c:pt idx="0">
                  <c:v>Teknikkonsultföretag</c:v>
                </c:pt>
                <c:pt idx="1">
                  <c:v>Industri- och 
techkonsultföretag</c:v>
                </c:pt>
                <c:pt idx="2">
                  <c:v>Arkitektföretag</c:v>
                </c:pt>
                <c:pt idx="3">
                  <c:v>Annan</c:v>
                </c:pt>
              </c:strCache>
            </c:strRef>
          </c:cat>
          <c:val>
            <c:numRef>
              <c:f>'Q1-15'!$AM$54:$AP$54</c:f>
              <c:numCache>
                <c:formatCode>0%</c:formatCode>
                <c:ptCount val="4"/>
                <c:pt idx="0">
                  <c:v>0.4355</c:v>
                </c:pt>
                <c:pt idx="1">
                  <c:v>0.37040000000000001</c:v>
                </c:pt>
                <c:pt idx="2">
                  <c:v>0.13639999999999999</c:v>
                </c:pt>
                <c:pt idx="3">
                  <c:v>0.6</c:v>
                </c:pt>
              </c:numCache>
            </c:numRef>
          </c:val>
          <c:extLst>
            <c:ext xmlns:c16="http://schemas.microsoft.com/office/drawing/2014/chart" uri="{C3380CC4-5D6E-409C-BE32-E72D297353CC}">
              <c16:uniqueId val="{00000000-A02C-0548-9295-4E5A846BC32B}"/>
            </c:ext>
          </c:extLst>
        </c:ser>
        <c:ser>
          <c:idx val="1"/>
          <c:order val="1"/>
          <c:tx>
            <c:strRef>
              <c:f>'Q1-15'!$AL$55</c:f>
              <c:strCache>
                <c:ptCount val="1"/>
                <c:pt idx="0">
                  <c:v>Sänkta kostnader för FoI-personal (t.ex. genom sänkt arbetsgivaravgift eller bättre expertskatt)</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'Q1-15'!$AM$53:$AP$53</c:f>
              <c:strCache>
                <c:ptCount val="4"/>
                <c:pt idx="0">
                  <c:v>Teknikkonsultföretag</c:v>
                </c:pt>
                <c:pt idx="1">
                  <c:v>Industri- och 
techkonsultföretag</c:v>
                </c:pt>
                <c:pt idx="2">
                  <c:v>Arkitektföretag</c:v>
                </c:pt>
                <c:pt idx="3">
                  <c:v>Annan</c:v>
                </c:pt>
              </c:strCache>
            </c:strRef>
          </c:cat>
          <c:val>
            <c:numRef>
              <c:f>'Q1-15'!$AM$55:$AP$55</c:f>
              <c:numCache>
                <c:formatCode>0%</c:formatCode>
                <c:ptCount val="4"/>
                <c:pt idx="0">
                  <c:v>0.1452</c:v>
                </c:pt>
                <c:pt idx="1">
                  <c:v>0.37040000000000001</c:v>
                </c:pt>
                <c:pt idx="2">
                  <c:v>0.34089999999999998</c:v>
                </c:pt>
                <c:pt idx="3">
                  <c:v>0.26666666666666666</c:v>
                </c:pt>
              </c:numCache>
            </c:numRef>
          </c:val>
          <c:extLst>
            <c:ext xmlns:c16="http://schemas.microsoft.com/office/drawing/2014/chart" uri="{C3380CC4-5D6E-409C-BE32-E72D297353CC}">
              <c16:uniqueId val="{00000001-A02C-0548-9295-4E5A846BC32B}"/>
            </c:ext>
          </c:extLst>
        </c:ser>
        <c:ser>
          <c:idx val="2"/>
          <c:order val="2"/>
          <c:tx>
            <c:strRef>
              <c:f>'Q1-15'!$AL$56</c:f>
              <c:strCache>
                <c:ptCount val="1"/>
                <c:pt idx="0">
                  <c:v>En mer näringslivsrelevant forskning vid svenska universitet och högskolor</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'Q1-15'!$AM$53:$AP$53</c:f>
              <c:strCache>
                <c:ptCount val="4"/>
                <c:pt idx="0">
                  <c:v>Teknikkonsultföretag</c:v>
                </c:pt>
                <c:pt idx="1">
                  <c:v>Industri- och 
techkonsultföretag</c:v>
                </c:pt>
                <c:pt idx="2">
                  <c:v>Arkitektföretag</c:v>
                </c:pt>
                <c:pt idx="3">
                  <c:v>Annan</c:v>
                </c:pt>
              </c:strCache>
            </c:strRef>
          </c:cat>
          <c:val>
            <c:numRef>
              <c:f>'Q1-15'!$AM$56:$AP$56</c:f>
              <c:numCache>
                <c:formatCode>0%</c:formatCode>
                <c:ptCount val="4"/>
                <c:pt idx="0">
                  <c:v>0.1452</c:v>
                </c:pt>
                <c:pt idx="1">
                  <c:v>0.14810000000000001</c:v>
                </c:pt>
                <c:pt idx="2">
                  <c:v>0.20449999999999999</c:v>
                </c:pt>
                <c:pt idx="3">
                  <c:v>0.33333333333333331</c:v>
                </c:pt>
              </c:numCache>
            </c:numRef>
          </c:val>
          <c:extLst>
            <c:ext xmlns:c16="http://schemas.microsoft.com/office/drawing/2014/chart" uri="{C3380CC4-5D6E-409C-BE32-E72D297353CC}">
              <c16:uniqueId val="{00000002-A02C-0548-9295-4E5A846BC32B}"/>
            </c:ext>
          </c:extLst>
        </c:ser>
        <c:ser>
          <c:idx val="3"/>
          <c:order val="3"/>
          <c:tx>
            <c:strRef>
              <c:f>'Q1-15'!$AL$57</c:f>
              <c:strCache>
                <c:ptCount val="1"/>
                <c:pt idx="0">
                  <c:v>Tillgång på kapital</c:v>
                </c:pt>
              </c:strCache>
            </c:strRef>
          </c:tx>
          <c:spPr>
            <a:solidFill>
              <a:srgbClr val="DADA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'Q1-15'!$AM$53:$AP$53</c:f>
              <c:strCache>
                <c:ptCount val="4"/>
                <c:pt idx="0">
                  <c:v>Teknikkonsultföretag</c:v>
                </c:pt>
                <c:pt idx="1">
                  <c:v>Industri- och 
techkonsultföretag</c:v>
                </c:pt>
                <c:pt idx="2">
                  <c:v>Arkitektföretag</c:v>
                </c:pt>
                <c:pt idx="3">
                  <c:v>Annan</c:v>
                </c:pt>
              </c:strCache>
            </c:strRef>
          </c:cat>
          <c:val>
            <c:numRef>
              <c:f>'Q1-15'!$AM$57:$AP$57</c:f>
              <c:numCache>
                <c:formatCode>0%</c:formatCode>
                <c:ptCount val="4"/>
                <c:pt idx="0">
                  <c:v>0.2581</c:v>
                </c:pt>
                <c:pt idx="1">
                  <c:v>0.37040000000000001</c:v>
                </c:pt>
                <c:pt idx="2">
                  <c:v>0.38640000000000002</c:v>
                </c:pt>
                <c:pt idx="3">
                  <c:v>0.46666666666666667</c:v>
                </c:pt>
              </c:numCache>
            </c:numRef>
          </c:val>
          <c:extLst>
            <c:ext xmlns:c16="http://schemas.microsoft.com/office/drawing/2014/chart" uri="{C3380CC4-5D6E-409C-BE32-E72D297353CC}">
              <c16:uniqueId val="{00000003-A02C-0548-9295-4E5A846BC32B}"/>
            </c:ext>
          </c:extLst>
        </c:ser>
        <c:ser>
          <c:idx val="4"/>
          <c:order val="4"/>
          <c:tx>
            <c:strRef>
              <c:f>'Q1-15'!$AL$58</c:f>
              <c:strCache>
                <c:ptCount val="1"/>
                <c:pt idx="0">
                  <c:v>Annat</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'Q1-15'!$AM$53:$AP$53</c:f>
              <c:strCache>
                <c:ptCount val="4"/>
                <c:pt idx="0">
                  <c:v>Teknikkonsultföretag</c:v>
                </c:pt>
                <c:pt idx="1">
                  <c:v>Industri- och 
techkonsultföretag</c:v>
                </c:pt>
                <c:pt idx="2">
                  <c:v>Arkitektföretag</c:v>
                </c:pt>
                <c:pt idx="3">
                  <c:v>Annan</c:v>
                </c:pt>
              </c:strCache>
            </c:strRef>
          </c:cat>
          <c:val>
            <c:numRef>
              <c:f>'Q1-15'!$AM$58:$AP$58</c:f>
              <c:numCache>
                <c:formatCode>0%</c:formatCode>
                <c:ptCount val="4"/>
                <c:pt idx="0">
                  <c:v>0.19350000000000001</c:v>
                </c:pt>
                <c:pt idx="1">
                  <c:v>0.1852</c:v>
                </c:pt>
                <c:pt idx="2">
                  <c:v>0.2727</c:v>
                </c:pt>
                <c:pt idx="3">
                  <c:v>0.2</c:v>
                </c:pt>
              </c:numCache>
            </c:numRef>
          </c:val>
          <c:extLst>
            <c:ext xmlns:c16="http://schemas.microsoft.com/office/drawing/2014/chart" uri="{C3380CC4-5D6E-409C-BE32-E72D297353CC}">
              <c16:uniqueId val="{00000005-A02C-0548-9295-4E5A846BC32B}"/>
            </c:ext>
          </c:extLst>
        </c:ser>
        <c:dLbls>
          <c:showLegendKey val="0"/>
          <c:showVal val="1"/>
          <c:showCatName val="0"/>
          <c:showSerName val="0"/>
          <c:showPercent val="0"/>
          <c:showBubbleSize val="0"/>
        </c:dLbls>
        <c:gapWidth val="150"/>
        <c:overlap val="100"/>
        <c:axId val="264603359"/>
        <c:axId val="1916444016"/>
      </c:barChart>
      <c:catAx>
        <c:axId val="264603359"/>
        <c:scaling>
          <c:orientation val="minMax"/>
        </c:scaling>
        <c:delete val="0"/>
        <c:axPos val="t"/>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916444016"/>
        <c:crosses val="autoZero"/>
        <c:auto val="1"/>
        <c:lblAlgn val="ctr"/>
        <c:lblOffset val="100"/>
        <c:noMultiLvlLbl val="0"/>
      </c:catAx>
      <c:valAx>
        <c:axId val="1916444016"/>
        <c:scaling>
          <c:orientation val="maxMin"/>
        </c:scaling>
        <c:delete val="1"/>
        <c:axPos val="l"/>
        <c:numFmt formatCode="0%" sourceLinked="1"/>
        <c:majorTickMark val="out"/>
        <c:minorTickMark val="none"/>
        <c:tickLblPos val="nextTo"/>
        <c:crossAx val="264603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'Q16-25'!$AT$44</c:f>
              <c:strCache>
                <c:ptCount val="1"/>
                <c:pt idx="0">
                  <c:v>Under 30%</c:v>
                </c:pt>
              </c:strCache>
            </c:strRef>
          </c:tx>
          <c:spPr>
            <a:solidFill>
              <a:srgbClr val="193C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'Q16-25'!$AU$43:$AW$43</c:f>
              <c:numCache>
                <c:formatCode>General</c:formatCode>
                <c:ptCount val="3"/>
                <c:pt idx="0">
                  <c:v>2020</c:v>
                </c:pt>
                <c:pt idx="1">
                  <c:v>2021</c:v>
                </c:pt>
                <c:pt idx="2">
                  <c:v>2022</c:v>
                </c:pt>
              </c:numCache>
            </c:numRef>
          </c:cat>
          <c:val>
            <c:numRef>
              <c:f>'Q16-25'!$AU$44:$AW$44</c:f>
              <c:numCache>
                <c:formatCode>0%</c:formatCode>
                <c:ptCount val="3"/>
                <c:pt idx="0">
                  <c:v>0.28999999999999998</c:v>
                </c:pt>
                <c:pt idx="1">
                  <c:v>0.42</c:v>
                </c:pt>
                <c:pt idx="2">
                  <c:v>0.3846</c:v>
                </c:pt>
              </c:numCache>
            </c:numRef>
          </c:val>
          <c:extLst>
            <c:ext xmlns:c16="http://schemas.microsoft.com/office/drawing/2014/chart" uri="{C3380CC4-5D6E-409C-BE32-E72D297353CC}">
              <c16:uniqueId val="{00000000-BBC9-C44C-968B-8D887EE35504}"/>
            </c:ext>
          </c:extLst>
        </c:ser>
        <c:ser>
          <c:idx val="1"/>
          <c:order val="1"/>
          <c:tx>
            <c:strRef>
              <c:f>'Q16-25'!$AT$45</c:f>
              <c:strCache>
                <c:ptCount val="1"/>
                <c:pt idx="0">
                  <c:v>30-49%</c:v>
                </c:pt>
              </c:strCache>
            </c:strRef>
          </c:tx>
          <c:spPr>
            <a:solidFill>
              <a:srgbClr val="B74A1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BBC9-C44C-968B-8D887EE355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'Q16-25'!$AU$43:$AW$43</c:f>
              <c:numCache>
                <c:formatCode>General</c:formatCode>
                <c:ptCount val="3"/>
                <c:pt idx="0">
                  <c:v>2020</c:v>
                </c:pt>
                <c:pt idx="1">
                  <c:v>2021</c:v>
                </c:pt>
                <c:pt idx="2">
                  <c:v>2022</c:v>
                </c:pt>
              </c:numCache>
            </c:numRef>
          </c:cat>
          <c:val>
            <c:numRef>
              <c:f>'Q16-25'!$AU$45:$AW$45</c:f>
              <c:numCache>
                <c:formatCode>0%</c:formatCode>
                <c:ptCount val="3"/>
                <c:pt idx="0" formatCode="General">
                  <c:v>0</c:v>
                </c:pt>
                <c:pt idx="1">
                  <c:v>0.15</c:v>
                </c:pt>
                <c:pt idx="2">
                  <c:v>7.690000000000001E-2</c:v>
                </c:pt>
              </c:numCache>
            </c:numRef>
          </c:val>
          <c:extLst>
            <c:ext xmlns:c16="http://schemas.microsoft.com/office/drawing/2014/chart" uri="{C3380CC4-5D6E-409C-BE32-E72D297353CC}">
              <c16:uniqueId val="{00000002-BBC9-C44C-968B-8D887EE35504}"/>
            </c:ext>
          </c:extLst>
        </c:ser>
        <c:ser>
          <c:idx val="2"/>
          <c:order val="2"/>
          <c:tx>
            <c:strRef>
              <c:f>'Q16-25'!$AT$46</c:f>
              <c:strCache>
                <c:ptCount val="1"/>
                <c:pt idx="0">
                  <c:v>50-69%</c:v>
                </c:pt>
              </c:strCache>
            </c:strRef>
          </c:tx>
          <c:spPr>
            <a:solidFill>
              <a:srgbClr val="1C656E"/>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A-BBC9-C44C-968B-8D887EE355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'Q16-25'!$AU$43:$AW$43</c:f>
              <c:numCache>
                <c:formatCode>General</c:formatCode>
                <c:ptCount val="3"/>
                <c:pt idx="0">
                  <c:v>2020</c:v>
                </c:pt>
                <c:pt idx="1">
                  <c:v>2021</c:v>
                </c:pt>
                <c:pt idx="2">
                  <c:v>2022</c:v>
                </c:pt>
              </c:numCache>
            </c:numRef>
          </c:cat>
          <c:val>
            <c:numRef>
              <c:f>'Q16-25'!$AU$46:$AW$46</c:f>
              <c:numCache>
                <c:formatCode>General</c:formatCode>
                <c:ptCount val="3"/>
                <c:pt idx="0" formatCode="0%">
                  <c:v>0.24</c:v>
                </c:pt>
                <c:pt idx="1">
                  <c:v>0</c:v>
                </c:pt>
                <c:pt idx="2" formatCode="0%">
                  <c:v>0.1154</c:v>
                </c:pt>
              </c:numCache>
            </c:numRef>
          </c:val>
          <c:extLst>
            <c:ext xmlns:c16="http://schemas.microsoft.com/office/drawing/2014/chart" uri="{C3380CC4-5D6E-409C-BE32-E72D297353CC}">
              <c16:uniqueId val="{00000003-BBC9-C44C-968B-8D887EE35504}"/>
            </c:ext>
          </c:extLst>
        </c:ser>
        <c:ser>
          <c:idx val="3"/>
          <c:order val="3"/>
          <c:tx>
            <c:strRef>
              <c:f>'Q16-25'!$AT$47</c:f>
              <c:strCache>
                <c:ptCount val="1"/>
                <c:pt idx="0">
                  <c:v>70-89%</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'Q16-25'!$AU$43:$AW$43</c:f>
              <c:numCache>
                <c:formatCode>General</c:formatCode>
                <c:ptCount val="3"/>
                <c:pt idx="0">
                  <c:v>2020</c:v>
                </c:pt>
                <c:pt idx="1">
                  <c:v>2021</c:v>
                </c:pt>
                <c:pt idx="2">
                  <c:v>2022</c:v>
                </c:pt>
              </c:numCache>
            </c:numRef>
          </c:cat>
          <c:val>
            <c:numRef>
              <c:f>'Q16-25'!$AU$47:$AW$47</c:f>
              <c:numCache>
                <c:formatCode>0%</c:formatCode>
                <c:ptCount val="3"/>
                <c:pt idx="0">
                  <c:v>0.47</c:v>
                </c:pt>
                <c:pt idx="1">
                  <c:v>0.23</c:v>
                </c:pt>
                <c:pt idx="2">
                  <c:v>0.1923</c:v>
                </c:pt>
              </c:numCache>
            </c:numRef>
          </c:val>
          <c:extLst>
            <c:ext xmlns:c16="http://schemas.microsoft.com/office/drawing/2014/chart" uri="{C3380CC4-5D6E-409C-BE32-E72D297353CC}">
              <c16:uniqueId val="{00000004-BBC9-C44C-968B-8D887EE35504}"/>
            </c:ext>
          </c:extLst>
        </c:ser>
        <c:ser>
          <c:idx val="4"/>
          <c:order val="4"/>
          <c:tx>
            <c:strRef>
              <c:f>'Q16-25'!$AT$48</c:f>
              <c:strCache>
                <c:ptCount val="1"/>
                <c:pt idx="0">
                  <c:v>Mer än 90%</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BBC9-C44C-968B-8D887EE355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'Q16-25'!$AU$43:$AW$43</c:f>
              <c:numCache>
                <c:formatCode>General</c:formatCode>
                <c:ptCount val="3"/>
                <c:pt idx="0">
                  <c:v>2020</c:v>
                </c:pt>
                <c:pt idx="1">
                  <c:v>2021</c:v>
                </c:pt>
                <c:pt idx="2">
                  <c:v>2022</c:v>
                </c:pt>
              </c:numCache>
            </c:numRef>
          </c:cat>
          <c:val>
            <c:numRef>
              <c:f>'Q16-25'!$AU$48:$AW$48</c:f>
              <c:numCache>
                <c:formatCode>0%</c:formatCode>
                <c:ptCount val="3"/>
                <c:pt idx="0" formatCode="General">
                  <c:v>0</c:v>
                </c:pt>
                <c:pt idx="1">
                  <c:v>0.15</c:v>
                </c:pt>
                <c:pt idx="2">
                  <c:v>0.23080000000000001</c:v>
                </c:pt>
              </c:numCache>
            </c:numRef>
          </c:val>
          <c:extLst>
            <c:ext xmlns:c16="http://schemas.microsoft.com/office/drawing/2014/chart" uri="{C3380CC4-5D6E-409C-BE32-E72D297353CC}">
              <c16:uniqueId val="{00000006-BBC9-C44C-968B-8D887EE35504}"/>
            </c:ext>
          </c:extLst>
        </c:ser>
        <c:ser>
          <c:idx val="5"/>
          <c:order val="5"/>
          <c:tx>
            <c:strRef>
              <c:f>'Q16-25'!$AT$49</c:f>
              <c:strCache>
                <c:ptCount val="1"/>
                <c:pt idx="0">
                  <c:v>Vet ej</c:v>
                </c:pt>
              </c:strCache>
            </c:strRef>
          </c:tx>
          <c:spPr>
            <a:solidFill>
              <a:srgbClr val="7C7C7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BBC9-C44C-968B-8D887EE35504}"/>
                </c:ext>
              </c:extLst>
            </c:dLbl>
            <c:dLbl>
              <c:idx val="2"/>
              <c:delete val="1"/>
              <c:extLst>
                <c:ext xmlns:c15="http://schemas.microsoft.com/office/drawing/2012/chart" uri="{CE6537A1-D6FC-4f65-9D91-7224C49458BB}"/>
                <c:ext xmlns:c16="http://schemas.microsoft.com/office/drawing/2014/chart" uri="{C3380CC4-5D6E-409C-BE32-E72D297353CC}">
                  <c16:uniqueId val="{00000008-BBC9-C44C-968B-8D887EE355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'Q16-25'!$AU$43:$AW$43</c:f>
              <c:numCache>
                <c:formatCode>General</c:formatCode>
                <c:ptCount val="3"/>
                <c:pt idx="0">
                  <c:v>2020</c:v>
                </c:pt>
                <c:pt idx="1">
                  <c:v>2021</c:v>
                </c:pt>
                <c:pt idx="2">
                  <c:v>2022</c:v>
                </c:pt>
              </c:numCache>
            </c:numRef>
          </c:cat>
          <c:val>
            <c:numRef>
              <c:f>'Q16-25'!$AU$49:$AW$49</c:f>
              <c:numCache>
                <c:formatCode>0%</c:formatCode>
                <c:ptCount val="3"/>
                <c:pt idx="0" formatCode="General">
                  <c:v>0</c:v>
                </c:pt>
                <c:pt idx="1">
                  <c:v>0.05</c:v>
                </c:pt>
                <c:pt idx="2">
                  <c:v>0</c:v>
                </c:pt>
              </c:numCache>
            </c:numRef>
          </c:val>
          <c:extLst>
            <c:ext xmlns:c16="http://schemas.microsoft.com/office/drawing/2014/chart" uri="{C3380CC4-5D6E-409C-BE32-E72D297353CC}">
              <c16:uniqueId val="{00000009-BBC9-C44C-968B-8D887EE35504}"/>
            </c:ext>
          </c:extLst>
        </c:ser>
        <c:dLbls>
          <c:dLblPos val="ctr"/>
          <c:showLegendKey val="0"/>
          <c:showVal val="1"/>
          <c:showCatName val="0"/>
          <c:showSerName val="0"/>
          <c:showPercent val="0"/>
          <c:showBubbleSize val="0"/>
        </c:dLbls>
        <c:gapWidth val="68"/>
        <c:overlap val="100"/>
        <c:axId val="2114611055"/>
        <c:axId val="2088458271"/>
      </c:barChart>
      <c:catAx>
        <c:axId val="211461105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088458271"/>
        <c:crosses val="autoZero"/>
        <c:auto val="1"/>
        <c:lblAlgn val="ctr"/>
        <c:lblOffset val="100"/>
        <c:noMultiLvlLbl val="0"/>
      </c:catAx>
      <c:valAx>
        <c:axId val="2088458271"/>
        <c:scaling>
          <c:orientation val="minMax"/>
        </c:scaling>
        <c:delete val="1"/>
        <c:axPos val="l"/>
        <c:numFmt formatCode="0%" sourceLinked="1"/>
        <c:majorTickMark val="none"/>
        <c:minorTickMark val="none"/>
        <c:tickLblPos val="nextTo"/>
        <c:crossAx val="2114611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'Q16-25'!$AG$44</c:f>
              <c:strCache>
                <c:ptCount val="1"/>
                <c:pt idx="0">
                  <c:v>Under 30%</c:v>
                </c:pt>
              </c:strCache>
            </c:strRef>
          </c:tx>
          <c:spPr>
            <a:solidFill>
              <a:srgbClr val="193C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'Q16-25'!$AH$43:$AL$43</c:f>
              <c:strCache>
                <c:ptCount val="5"/>
                <c:pt idx="0">
                  <c:v>Totalt</c:v>
                </c:pt>
                <c:pt idx="1">
                  <c:v>Teknikkonsultföretag</c:v>
                </c:pt>
                <c:pt idx="2">
                  <c:v>Industri- och 
techkonsultföretag</c:v>
                </c:pt>
                <c:pt idx="3">
                  <c:v>Arkitektföretag</c:v>
                </c:pt>
                <c:pt idx="4">
                  <c:v>Annan</c:v>
                </c:pt>
              </c:strCache>
            </c:strRef>
          </c:cat>
          <c:val>
            <c:numRef>
              <c:f>'Q16-25'!$AH$44:$AL$44</c:f>
              <c:numCache>
                <c:formatCode>0%</c:formatCode>
                <c:ptCount val="5"/>
                <c:pt idx="0">
                  <c:v>0.17649999999999999</c:v>
                </c:pt>
                <c:pt idx="1">
                  <c:v>0.16070000000000001</c:v>
                </c:pt>
                <c:pt idx="2">
                  <c:v>0.3846</c:v>
                </c:pt>
                <c:pt idx="3">
                  <c:v>0.05</c:v>
                </c:pt>
                <c:pt idx="4">
                  <c:v>0.21428571428571427</c:v>
                </c:pt>
              </c:numCache>
            </c:numRef>
          </c:val>
          <c:extLst>
            <c:ext xmlns:c16="http://schemas.microsoft.com/office/drawing/2014/chart" uri="{C3380CC4-5D6E-409C-BE32-E72D297353CC}">
              <c16:uniqueId val="{00000000-B71D-A94A-B844-0FD267F7BDE7}"/>
            </c:ext>
          </c:extLst>
        </c:ser>
        <c:ser>
          <c:idx val="1"/>
          <c:order val="1"/>
          <c:tx>
            <c:strRef>
              <c:f>'Q16-25'!$AG$45</c:f>
              <c:strCache>
                <c:ptCount val="1"/>
                <c:pt idx="0">
                  <c:v>30-49%</c:v>
                </c:pt>
              </c:strCache>
            </c:strRef>
          </c:tx>
          <c:spPr>
            <a:solidFill>
              <a:srgbClr val="B74A1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'Q16-25'!$AH$43:$AL$43</c:f>
              <c:strCache>
                <c:ptCount val="5"/>
                <c:pt idx="0">
                  <c:v>Totalt</c:v>
                </c:pt>
                <c:pt idx="1">
                  <c:v>Teknikkonsultföretag</c:v>
                </c:pt>
                <c:pt idx="2">
                  <c:v>Industri- och 
techkonsultföretag</c:v>
                </c:pt>
                <c:pt idx="3">
                  <c:v>Arkitektföretag</c:v>
                </c:pt>
                <c:pt idx="4">
                  <c:v>Annan</c:v>
                </c:pt>
              </c:strCache>
            </c:strRef>
          </c:cat>
          <c:val>
            <c:numRef>
              <c:f>'Q16-25'!$AH$45:$AL$45</c:f>
              <c:numCache>
                <c:formatCode>0%</c:formatCode>
                <c:ptCount val="5"/>
                <c:pt idx="0">
                  <c:v>5.1499999999999997E-2</c:v>
                </c:pt>
                <c:pt idx="1">
                  <c:v>5.3600000000000002E-2</c:v>
                </c:pt>
                <c:pt idx="2">
                  <c:v>7.690000000000001E-2</c:v>
                </c:pt>
                <c:pt idx="3">
                  <c:v>2.5000000000000001E-2</c:v>
                </c:pt>
                <c:pt idx="4">
                  <c:v>7.1428571428571425E-2</c:v>
                </c:pt>
              </c:numCache>
            </c:numRef>
          </c:val>
          <c:extLst>
            <c:ext xmlns:c16="http://schemas.microsoft.com/office/drawing/2014/chart" uri="{C3380CC4-5D6E-409C-BE32-E72D297353CC}">
              <c16:uniqueId val="{00000001-B71D-A94A-B844-0FD267F7BDE7}"/>
            </c:ext>
          </c:extLst>
        </c:ser>
        <c:ser>
          <c:idx val="2"/>
          <c:order val="2"/>
          <c:tx>
            <c:strRef>
              <c:f>'Q16-25'!$AG$46</c:f>
              <c:strCache>
                <c:ptCount val="1"/>
                <c:pt idx="0">
                  <c:v>50-69%</c:v>
                </c:pt>
              </c:strCache>
            </c:strRef>
          </c:tx>
          <c:spPr>
            <a:solidFill>
              <a:srgbClr val="1C656E"/>
            </a:solidFill>
            <a:ln>
              <a:noFill/>
            </a:ln>
            <a:effectLst/>
          </c:spPr>
          <c:invertIfNegative val="0"/>
          <c:dLbls>
            <c:dLbl>
              <c:idx val="3"/>
              <c:layout>
                <c:manualLayout>
                  <c:x val="1.687533219157854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1D-A94A-B844-0FD267F7BD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'Q16-25'!$AH$43:$AL$43</c:f>
              <c:strCache>
                <c:ptCount val="5"/>
                <c:pt idx="0">
                  <c:v>Totalt</c:v>
                </c:pt>
                <c:pt idx="1">
                  <c:v>Teknikkonsultföretag</c:v>
                </c:pt>
                <c:pt idx="2">
                  <c:v>Industri- och 
techkonsultföretag</c:v>
                </c:pt>
                <c:pt idx="3">
                  <c:v>Arkitektföretag</c:v>
                </c:pt>
                <c:pt idx="4">
                  <c:v>Annan</c:v>
                </c:pt>
              </c:strCache>
            </c:strRef>
          </c:cat>
          <c:val>
            <c:numRef>
              <c:f>'Q16-25'!$AH$46:$AL$46</c:f>
              <c:numCache>
                <c:formatCode>0%</c:formatCode>
                <c:ptCount val="5"/>
                <c:pt idx="0">
                  <c:v>8.09E-2</c:v>
                </c:pt>
                <c:pt idx="1">
                  <c:v>0.1071</c:v>
                </c:pt>
                <c:pt idx="2">
                  <c:v>0.1154</c:v>
                </c:pt>
                <c:pt idx="3">
                  <c:v>2.5000000000000001E-2</c:v>
                </c:pt>
                <c:pt idx="4">
                  <c:v>7.1428571428571425E-2</c:v>
                </c:pt>
              </c:numCache>
            </c:numRef>
          </c:val>
          <c:extLst>
            <c:ext xmlns:c16="http://schemas.microsoft.com/office/drawing/2014/chart" uri="{C3380CC4-5D6E-409C-BE32-E72D297353CC}">
              <c16:uniqueId val="{00000002-B71D-A94A-B844-0FD267F7BDE7}"/>
            </c:ext>
          </c:extLst>
        </c:ser>
        <c:ser>
          <c:idx val="3"/>
          <c:order val="3"/>
          <c:tx>
            <c:strRef>
              <c:f>'Q16-25'!$AG$47</c:f>
              <c:strCache>
                <c:ptCount val="1"/>
                <c:pt idx="0">
                  <c:v>70-89%</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'Q16-25'!$AH$43:$AL$43</c:f>
              <c:strCache>
                <c:ptCount val="5"/>
                <c:pt idx="0">
                  <c:v>Totalt</c:v>
                </c:pt>
                <c:pt idx="1">
                  <c:v>Teknikkonsultföretag</c:v>
                </c:pt>
                <c:pt idx="2">
                  <c:v>Industri- och 
techkonsultföretag</c:v>
                </c:pt>
                <c:pt idx="3">
                  <c:v>Arkitektföretag</c:v>
                </c:pt>
                <c:pt idx="4">
                  <c:v>Annan</c:v>
                </c:pt>
              </c:strCache>
            </c:strRef>
          </c:cat>
          <c:val>
            <c:numRef>
              <c:f>'Q16-25'!$AH$47:$AL$47</c:f>
              <c:numCache>
                <c:formatCode>0%</c:formatCode>
                <c:ptCount val="5"/>
                <c:pt idx="0">
                  <c:v>0.22059999999999999</c:v>
                </c:pt>
                <c:pt idx="1">
                  <c:v>0.19639999999999999</c:v>
                </c:pt>
                <c:pt idx="2">
                  <c:v>0.1923</c:v>
                </c:pt>
                <c:pt idx="3">
                  <c:v>0.27500000000000002</c:v>
                </c:pt>
                <c:pt idx="4">
                  <c:v>0.21428571428571427</c:v>
                </c:pt>
              </c:numCache>
            </c:numRef>
          </c:val>
          <c:extLst>
            <c:ext xmlns:c16="http://schemas.microsoft.com/office/drawing/2014/chart" uri="{C3380CC4-5D6E-409C-BE32-E72D297353CC}">
              <c16:uniqueId val="{00000003-B71D-A94A-B844-0FD267F7BDE7}"/>
            </c:ext>
          </c:extLst>
        </c:ser>
        <c:ser>
          <c:idx val="4"/>
          <c:order val="4"/>
          <c:tx>
            <c:strRef>
              <c:f>'Q16-25'!$AG$48</c:f>
              <c:strCache>
                <c:ptCount val="1"/>
                <c:pt idx="0">
                  <c:v>Mer än 90%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'Q16-25'!$AH$43:$AL$43</c:f>
              <c:strCache>
                <c:ptCount val="5"/>
                <c:pt idx="0">
                  <c:v>Totalt</c:v>
                </c:pt>
                <c:pt idx="1">
                  <c:v>Teknikkonsultföretag</c:v>
                </c:pt>
                <c:pt idx="2">
                  <c:v>Industri- och 
techkonsultföretag</c:v>
                </c:pt>
                <c:pt idx="3">
                  <c:v>Arkitektföretag</c:v>
                </c:pt>
                <c:pt idx="4">
                  <c:v>Annan</c:v>
                </c:pt>
              </c:strCache>
            </c:strRef>
          </c:cat>
          <c:val>
            <c:numRef>
              <c:f>'Q16-25'!$AH$48:$AL$48</c:f>
              <c:numCache>
                <c:formatCode>0%</c:formatCode>
                <c:ptCount val="5"/>
                <c:pt idx="0">
                  <c:v>0.38240000000000002</c:v>
                </c:pt>
                <c:pt idx="1">
                  <c:v>0.44640000000000002</c:v>
                </c:pt>
                <c:pt idx="2">
                  <c:v>0.23080000000000001</c:v>
                </c:pt>
                <c:pt idx="3">
                  <c:v>0.42499999999999999</c:v>
                </c:pt>
                <c:pt idx="4">
                  <c:v>0.2857142857142857</c:v>
                </c:pt>
              </c:numCache>
            </c:numRef>
          </c:val>
          <c:extLst>
            <c:ext xmlns:c16="http://schemas.microsoft.com/office/drawing/2014/chart" uri="{C3380CC4-5D6E-409C-BE32-E72D297353CC}">
              <c16:uniqueId val="{00000004-B71D-A94A-B844-0FD267F7BDE7}"/>
            </c:ext>
          </c:extLst>
        </c:ser>
        <c:ser>
          <c:idx val="5"/>
          <c:order val="5"/>
          <c:tx>
            <c:strRef>
              <c:f>'Q16-25'!$AG$49</c:f>
              <c:strCache>
                <c:ptCount val="1"/>
                <c:pt idx="0">
                  <c:v>Vet ej</c:v>
                </c:pt>
              </c:strCache>
            </c:strRef>
          </c:tx>
          <c:spPr>
            <a:solidFill>
              <a:srgbClr val="7C7C7C"/>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6-B71D-A94A-B844-0FD267F7BD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'Q16-25'!$AH$43:$AL$43</c:f>
              <c:strCache>
                <c:ptCount val="5"/>
                <c:pt idx="0">
                  <c:v>Totalt</c:v>
                </c:pt>
                <c:pt idx="1">
                  <c:v>Teknikkonsultföretag</c:v>
                </c:pt>
                <c:pt idx="2">
                  <c:v>Industri- och 
techkonsultföretag</c:v>
                </c:pt>
                <c:pt idx="3">
                  <c:v>Arkitektföretag</c:v>
                </c:pt>
                <c:pt idx="4">
                  <c:v>Annan</c:v>
                </c:pt>
              </c:strCache>
            </c:strRef>
          </c:cat>
          <c:val>
            <c:numRef>
              <c:f>'Q16-25'!$AH$49:$AL$49</c:f>
              <c:numCache>
                <c:formatCode>0%</c:formatCode>
                <c:ptCount val="5"/>
                <c:pt idx="0">
                  <c:v>8.09E-2</c:v>
                </c:pt>
                <c:pt idx="1">
                  <c:v>1.7899999999999999E-2</c:v>
                </c:pt>
                <c:pt idx="2">
                  <c:v>0</c:v>
                </c:pt>
                <c:pt idx="3">
                  <c:v>0.2</c:v>
                </c:pt>
                <c:pt idx="4">
                  <c:v>0.14285714285714285</c:v>
                </c:pt>
              </c:numCache>
            </c:numRef>
          </c:val>
          <c:extLst>
            <c:ext xmlns:c16="http://schemas.microsoft.com/office/drawing/2014/chart" uri="{C3380CC4-5D6E-409C-BE32-E72D297353CC}">
              <c16:uniqueId val="{00000005-B71D-A94A-B844-0FD267F7BDE7}"/>
            </c:ext>
          </c:extLst>
        </c:ser>
        <c:dLbls>
          <c:dLblPos val="ctr"/>
          <c:showLegendKey val="0"/>
          <c:showVal val="1"/>
          <c:showCatName val="0"/>
          <c:showSerName val="0"/>
          <c:showPercent val="0"/>
          <c:showBubbleSize val="0"/>
        </c:dLbls>
        <c:gapWidth val="150"/>
        <c:overlap val="100"/>
        <c:axId val="2034716832"/>
        <c:axId val="258881200"/>
      </c:barChart>
      <c:catAx>
        <c:axId val="203471683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58881200"/>
        <c:crosses val="autoZero"/>
        <c:auto val="1"/>
        <c:lblAlgn val="ctr"/>
        <c:lblOffset val="100"/>
        <c:noMultiLvlLbl val="0"/>
      </c:catAx>
      <c:valAx>
        <c:axId val="258881200"/>
        <c:scaling>
          <c:orientation val="minMax"/>
        </c:scaling>
        <c:delete val="1"/>
        <c:axPos val="t"/>
        <c:numFmt formatCode="0%" sourceLinked="1"/>
        <c:majorTickMark val="none"/>
        <c:minorTickMark val="none"/>
        <c:tickLblPos val="nextTo"/>
        <c:crossAx val="2034716832"/>
        <c:crosses val="autoZero"/>
        <c:crossBetween val="between"/>
      </c:valAx>
      <c:spPr>
        <a:noFill/>
        <a:ln>
          <a:noFill/>
        </a:ln>
        <a:effectLst/>
      </c:spPr>
    </c:plotArea>
    <c:legend>
      <c:legendPos val="b"/>
      <c:layout>
        <c:manualLayout>
          <c:xMode val="edge"/>
          <c:yMode val="edge"/>
          <c:x val="0.28752111262032715"/>
          <c:y val="0.92711163416947084"/>
          <c:w val="0.59371109667513144"/>
          <c:h val="5.065616259668132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'Q16-25'!$AJ$83</c:f>
              <c:strCache>
                <c:ptCount val="1"/>
                <c:pt idx="0">
                  <c:v>Teknikkonsultföretag</c:v>
                </c:pt>
              </c:strCache>
            </c:strRef>
          </c:tx>
          <c:spPr>
            <a:solidFill>
              <a:srgbClr val="35A5B4"/>
            </a:solidFill>
            <a:ln>
              <a:noFill/>
            </a:ln>
            <a:effectLst/>
          </c:spPr>
          <c:invertIfNegative val="0"/>
          <c:cat>
            <c:strRef>
              <c:f>'Q16-25'!$AI$84:$AI$95</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'Q16-25'!$AJ$84:$AJ$95</c:f>
              <c:numCache>
                <c:formatCode>0%</c:formatCode>
                <c:ptCount val="12"/>
                <c:pt idx="0">
                  <c:v>0.73209999999999997</c:v>
                </c:pt>
                <c:pt idx="1">
                  <c:v>0.375</c:v>
                </c:pt>
                <c:pt idx="2">
                  <c:v>0.51790000000000003</c:v>
                </c:pt>
                <c:pt idx="3">
                  <c:v>0.58930000000000005</c:v>
                </c:pt>
                <c:pt idx="4">
                  <c:v>5.3600000000000002E-2</c:v>
                </c:pt>
                <c:pt idx="5">
                  <c:v>3.5700000000000003E-2</c:v>
                </c:pt>
                <c:pt idx="6">
                  <c:v>0</c:v>
                </c:pt>
                <c:pt idx="7">
                  <c:v>0.41070000000000001</c:v>
                </c:pt>
                <c:pt idx="8">
                  <c:v>0.1429</c:v>
                </c:pt>
                <c:pt idx="9">
                  <c:v>0.16070000000000001</c:v>
                </c:pt>
                <c:pt idx="10">
                  <c:v>0.16070000000000001</c:v>
                </c:pt>
                <c:pt idx="11">
                  <c:v>1.7899999999999999E-2</c:v>
                </c:pt>
              </c:numCache>
            </c:numRef>
          </c:val>
          <c:extLst>
            <c:ext xmlns:c16="http://schemas.microsoft.com/office/drawing/2014/chart" uri="{C3380CC4-5D6E-409C-BE32-E72D297353CC}">
              <c16:uniqueId val="{00000000-756A-8F43-BFDB-EB9251558545}"/>
            </c:ext>
          </c:extLst>
        </c:ser>
        <c:ser>
          <c:idx val="1"/>
          <c:order val="1"/>
          <c:tx>
            <c:strRef>
              <c:f>'Q16-25'!$AK$83</c:f>
              <c:strCache>
                <c:ptCount val="1"/>
                <c:pt idx="0">
                  <c:v>Industri- och 
techkonsultföretag</c:v>
                </c:pt>
              </c:strCache>
            </c:strRef>
          </c:tx>
          <c:spPr>
            <a:solidFill>
              <a:srgbClr val="193C28"/>
            </a:solidFill>
            <a:ln>
              <a:noFill/>
            </a:ln>
            <a:effectLst/>
          </c:spPr>
          <c:invertIfNegative val="0"/>
          <c:cat>
            <c:strRef>
              <c:f>'Q16-25'!$AI$84:$AI$95</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'Q16-25'!$AK$84:$AK$95</c:f>
              <c:numCache>
                <c:formatCode>0%</c:formatCode>
                <c:ptCount val="12"/>
                <c:pt idx="0">
                  <c:v>0.23080000000000001</c:v>
                </c:pt>
                <c:pt idx="1">
                  <c:v>0.23080000000000001</c:v>
                </c:pt>
                <c:pt idx="2">
                  <c:v>0.88459999999999994</c:v>
                </c:pt>
                <c:pt idx="3">
                  <c:v>0.1154</c:v>
                </c:pt>
                <c:pt idx="4">
                  <c:v>0.1154</c:v>
                </c:pt>
                <c:pt idx="5">
                  <c:v>0.34620000000000001</c:v>
                </c:pt>
                <c:pt idx="6">
                  <c:v>3.85E-2</c:v>
                </c:pt>
                <c:pt idx="7">
                  <c:v>0.57689999999999997</c:v>
                </c:pt>
                <c:pt idx="8">
                  <c:v>0.1923</c:v>
                </c:pt>
                <c:pt idx="9">
                  <c:v>0.23080000000000001</c:v>
                </c:pt>
                <c:pt idx="10">
                  <c:v>0.30769999999999997</c:v>
                </c:pt>
                <c:pt idx="11">
                  <c:v>3.85E-2</c:v>
                </c:pt>
              </c:numCache>
            </c:numRef>
          </c:val>
          <c:extLst>
            <c:ext xmlns:c16="http://schemas.microsoft.com/office/drawing/2014/chart" uri="{C3380CC4-5D6E-409C-BE32-E72D297353CC}">
              <c16:uniqueId val="{00000001-756A-8F43-BFDB-EB9251558545}"/>
            </c:ext>
          </c:extLst>
        </c:ser>
        <c:ser>
          <c:idx val="2"/>
          <c:order val="2"/>
          <c:tx>
            <c:strRef>
              <c:f>'Q16-25'!$AL$83</c:f>
              <c:strCache>
                <c:ptCount val="1"/>
                <c:pt idx="0">
                  <c:v>Arkitektföretag</c:v>
                </c:pt>
              </c:strCache>
            </c:strRef>
          </c:tx>
          <c:spPr>
            <a:solidFill>
              <a:srgbClr val="1C656E"/>
            </a:solidFill>
            <a:ln>
              <a:noFill/>
            </a:ln>
            <a:effectLst/>
          </c:spPr>
          <c:invertIfNegative val="0"/>
          <c:cat>
            <c:strRef>
              <c:f>'Q16-25'!$AI$84:$AI$95</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'Q16-25'!$AL$84:$AL$95</c:f>
              <c:numCache>
                <c:formatCode>0%</c:formatCode>
                <c:ptCount val="12"/>
                <c:pt idx="0">
                  <c:v>0.8</c:v>
                </c:pt>
                <c:pt idx="1">
                  <c:v>0.17499999999999999</c:v>
                </c:pt>
                <c:pt idx="2">
                  <c:v>0.25</c:v>
                </c:pt>
                <c:pt idx="3">
                  <c:v>0.875</c:v>
                </c:pt>
                <c:pt idx="4">
                  <c:v>0.1</c:v>
                </c:pt>
                <c:pt idx="5">
                  <c:v>0.1</c:v>
                </c:pt>
                <c:pt idx="6">
                  <c:v>7.4999999999999997E-2</c:v>
                </c:pt>
                <c:pt idx="7">
                  <c:v>7.4999999999999997E-2</c:v>
                </c:pt>
                <c:pt idx="8">
                  <c:v>0.05</c:v>
                </c:pt>
                <c:pt idx="9">
                  <c:v>0.05</c:v>
                </c:pt>
                <c:pt idx="10">
                  <c:v>7.4999999999999997E-2</c:v>
                </c:pt>
                <c:pt idx="11">
                  <c:v>0.22500000000000001</c:v>
                </c:pt>
              </c:numCache>
            </c:numRef>
          </c:val>
          <c:extLst>
            <c:ext xmlns:c16="http://schemas.microsoft.com/office/drawing/2014/chart" uri="{C3380CC4-5D6E-409C-BE32-E72D297353CC}">
              <c16:uniqueId val="{00000002-756A-8F43-BFDB-EB9251558545}"/>
            </c:ext>
          </c:extLst>
        </c:ser>
        <c:ser>
          <c:idx val="3"/>
          <c:order val="3"/>
          <c:tx>
            <c:strRef>
              <c:f>'Q16-25'!$AM$83</c:f>
              <c:strCache>
                <c:ptCount val="1"/>
                <c:pt idx="0">
                  <c:v>Annan</c:v>
                </c:pt>
              </c:strCache>
            </c:strRef>
          </c:tx>
          <c:spPr>
            <a:solidFill>
              <a:srgbClr val="C3D5CF"/>
            </a:solidFill>
            <a:ln>
              <a:noFill/>
            </a:ln>
            <a:effectLst/>
          </c:spPr>
          <c:invertIfNegative val="0"/>
          <c:cat>
            <c:strRef>
              <c:f>'Q16-25'!$AI$84:$AI$95</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'Q16-25'!$AM$84:$AM$95</c:f>
              <c:numCache>
                <c:formatCode>0%</c:formatCode>
                <c:ptCount val="12"/>
                <c:pt idx="0">
                  <c:v>0.5714285714285714</c:v>
                </c:pt>
                <c:pt idx="1">
                  <c:v>0.42857142857142855</c:v>
                </c:pt>
                <c:pt idx="2">
                  <c:v>0.35714285714285715</c:v>
                </c:pt>
                <c:pt idx="3">
                  <c:v>0.42857142857142855</c:v>
                </c:pt>
                <c:pt idx="4">
                  <c:v>0.21428571428571427</c:v>
                </c:pt>
                <c:pt idx="5">
                  <c:v>0.21428571428571427</c:v>
                </c:pt>
                <c:pt idx="6">
                  <c:v>0.14285714285714285</c:v>
                </c:pt>
                <c:pt idx="7">
                  <c:v>0.42857142857142855</c:v>
                </c:pt>
                <c:pt idx="8">
                  <c:v>0.35714285714285715</c:v>
                </c:pt>
                <c:pt idx="9">
                  <c:v>0.35714285714285715</c:v>
                </c:pt>
                <c:pt idx="10">
                  <c:v>0.21428571428571427</c:v>
                </c:pt>
                <c:pt idx="11">
                  <c:v>7.1428571428571425E-2</c:v>
                </c:pt>
              </c:numCache>
            </c:numRef>
          </c:val>
          <c:extLst>
            <c:ext xmlns:c16="http://schemas.microsoft.com/office/drawing/2014/chart" uri="{C3380CC4-5D6E-409C-BE32-E72D297353CC}">
              <c16:uniqueId val="{00000003-756A-8F43-BFDB-EB9251558545}"/>
            </c:ext>
          </c:extLst>
        </c:ser>
        <c:dLbls>
          <c:showLegendKey val="0"/>
          <c:showVal val="0"/>
          <c:showCatName val="0"/>
          <c:showSerName val="0"/>
          <c:showPercent val="0"/>
          <c:showBubbleSize val="0"/>
        </c:dLbls>
        <c:gapWidth val="219"/>
        <c:axId val="2142068896"/>
        <c:axId val="2141687872"/>
      </c:barChart>
      <c:catAx>
        <c:axId val="2142068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1020000" spcFirstLastPara="1" vertOverflow="ellipsis" wrap="square" anchor="ctr" anchorCtr="1"/>
          <a:lstStyle/>
          <a:p>
            <a:pPr>
              <a:defRPr sz="900" b="0" i="0" u="none" strike="noStrike" kern="1200" baseline="0">
                <a:solidFill>
                  <a:schemeClr val="tx1"/>
                </a:solidFill>
                <a:latin typeface="+mn-lt"/>
                <a:ea typeface="+mn-ea"/>
                <a:cs typeface="+mn-cs"/>
              </a:defRPr>
            </a:pPr>
            <a:endParaRPr lang="sv-SE"/>
          </a:p>
        </c:txPr>
        <c:crossAx val="2141687872"/>
        <c:crosses val="autoZero"/>
        <c:auto val="1"/>
        <c:lblAlgn val="ctr"/>
        <c:lblOffset val="100"/>
        <c:noMultiLvlLbl val="0"/>
      </c:catAx>
      <c:valAx>
        <c:axId val="21416878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1420688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'Q16-25'!$AT$99</c:f>
              <c:strCache>
                <c:ptCount val="1"/>
                <c:pt idx="0">
                  <c:v>2020</c:v>
                </c:pt>
              </c:strCache>
            </c:strRef>
          </c:tx>
          <c:spPr>
            <a:pattFill prst="wdUpDiag">
              <a:fgClr>
                <a:schemeClr val="bg1"/>
              </a:fgClr>
              <a:bgClr>
                <a:srgbClr val="C3D5CF"/>
              </a:bgClr>
            </a:pattFill>
            <a:ln>
              <a:noFill/>
            </a:ln>
            <a:effectLst/>
          </c:spPr>
          <c:invertIfNegative val="0"/>
          <c:dLbls>
            <c:dLbl>
              <c:idx val="5"/>
              <c:tx>
                <c:rich>
                  <a:bodyPr/>
                  <a:lstStyle/>
                  <a:p>
                    <a:r>
                      <a:rPr lang="en-US"/>
                      <a:t>&gt;1%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D6E-8A49-B9DE-AAB6ECF7108C}"/>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'Q16-25'!$AS$100:$AS$111</c:f>
              <c:strCache>
                <c:ptCount val="12"/>
                <c:pt idx="0">
                  <c:v>Transport</c:v>
                </c:pt>
                <c:pt idx="1">
                  <c:v>Miljö</c:v>
                </c:pt>
                <c:pt idx="2">
                  <c:v>Läkemedel/medicinsk teknik</c:v>
                </c:pt>
                <c:pt idx="3">
                  <c:v>IT &amp; Software</c:v>
                </c:pt>
                <c:pt idx="4">
                  <c:v>Infrastruktur</c:v>
                </c:pt>
                <c:pt idx="5">
                  <c:v>Information &amp; kommunikation</c:v>
                </c:pt>
                <c:pt idx="6">
                  <c:v>Industri</c:v>
                </c:pt>
                <c:pt idx="7">
                  <c:v>Försvar, samhällsskydd, beredskap</c:v>
                </c:pt>
                <c:pt idx="8">
                  <c:v>Fastigheter</c:v>
                </c:pt>
                <c:pt idx="9">
                  <c:v>Energi</c:v>
                </c:pt>
                <c:pt idx="10">
                  <c:v>Bygg &amp; anläggning</c:v>
                </c:pt>
                <c:pt idx="11">
                  <c:v>Annan</c:v>
                </c:pt>
              </c:strCache>
            </c:strRef>
          </c:cat>
          <c:val>
            <c:numRef>
              <c:f>'Q16-25'!$AT$100:$AT$111</c:f>
              <c:numCache>
                <c:formatCode>0%</c:formatCode>
                <c:ptCount val="12"/>
                <c:pt idx="0">
                  <c:v>2.58E-2</c:v>
                </c:pt>
                <c:pt idx="1">
                  <c:v>1.2500000000000001E-2</c:v>
                </c:pt>
                <c:pt idx="2">
                  <c:v>6.1999999999999998E-3</c:v>
                </c:pt>
                <c:pt idx="3">
                  <c:v>2.2719999999999997E-2</c:v>
                </c:pt>
                <c:pt idx="4">
                  <c:v>6.164E-2</c:v>
                </c:pt>
                <c:pt idx="5">
                  <c:v>3.4599999999999995E-3</c:v>
                </c:pt>
                <c:pt idx="6">
                  <c:v>0.28374000000000005</c:v>
                </c:pt>
                <c:pt idx="7">
                  <c:v>2.8999999999999998E-2</c:v>
                </c:pt>
                <c:pt idx="8">
                  <c:v>0.21545999999999998</c:v>
                </c:pt>
                <c:pt idx="9">
                  <c:v>3.5959999999999992E-2</c:v>
                </c:pt>
                <c:pt idx="10">
                  <c:v>0.23980000000000001</c:v>
                </c:pt>
                <c:pt idx="11">
                  <c:v>6.3899999999999998E-2</c:v>
                </c:pt>
              </c:numCache>
            </c:numRef>
          </c:val>
          <c:extLst>
            <c:ext xmlns:c16="http://schemas.microsoft.com/office/drawing/2014/chart" uri="{C3380CC4-5D6E-409C-BE32-E72D297353CC}">
              <c16:uniqueId val="{00000000-0D6E-8A49-B9DE-AAB6ECF7108C}"/>
            </c:ext>
          </c:extLst>
        </c:ser>
        <c:ser>
          <c:idx val="1"/>
          <c:order val="1"/>
          <c:tx>
            <c:strRef>
              <c:f>'Q16-25'!$AU$99</c:f>
              <c:strCache>
                <c:ptCount val="1"/>
                <c:pt idx="0">
                  <c:v>2021</c:v>
                </c:pt>
              </c:strCache>
            </c:strRef>
          </c:tx>
          <c:spPr>
            <a:pattFill prst="wdUpDiag">
              <a:fgClr>
                <a:schemeClr val="bg1"/>
              </a:fgClr>
              <a:bgClr>
                <a:srgbClr val="88AAA0"/>
              </a:bgClr>
            </a:pattFill>
            <a:ln>
              <a:noFill/>
            </a:ln>
            <a:effectLst/>
          </c:spPr>
          <c:invertIfNegative val="0"/>
          <c:dLbls>
            <c:dLbl>
              <c:idx val="5"/>
              <c:tx>
                <c:rich>
                  <a:bodyPr/>
                  <a:lstStyle/>
                  <a:p>
                    <a:r>
                      <a:rPr lang="en-US"/>
                      <a:t>&gt;1%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D6E-8A49-B9DE-AAB6ECF7108C}"/>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'Q16-25'!$AS$100:$AS$111</c:f>
              <c:strCache>
                <c:ptCount val="12"/>
                <c:pt idx="0">
                  <c:v>Transport</c:v>
                </c:pt>
                <c:pt idx="1">
                  <c:v>Miljö</c:v>
                </c:pt>
                <c:pt idx="2">
                  <c:v>Läkemedel/medicinsk teknik</c:v>
                </c:pt>
                <c:pt idx="3">
                  <c:v>IT &amp; Software</c:v>
                </c:pt>
                <c:pt idx="4">
                  <c:v>Infrastruktur</c:v>
                </c:pt>
                <c:pt idx="5">
                  <c:v>Information &amp; kommunikation</c:v>
                </c:pt>
                <c:pt idx="6">
                  <c:v>Industri</c:v>
                </c:pt>
                <c:pt idx="7">
                  <c:v>Försvar, samhällsskydd, beredskap</c:v>
                </c:pt>
                <c:pt idx="8">
                  <c:v>Fastigheter</c:v>
                </c:pt>
                <c:pt idx="9">
                  <c:v>Energi</c:v>
                </c:pt>
                <c:pt idx="10">
                  <c:v>Bygg &amp; anläggning</c:v>
                </c:pt>
                <c:pt idx="11">
                  <c:v>Annan</c:v>
                </c:pt>
              </c:strCache>
            </c:strRef>
          </c:cat>
          <c:val>
            <c:numRef>
              <c:f>'Q16-25'!$AU$100:$AU$111</c:f>
              <c:numCache>
                <c:formatCode>0%</c:formatCode>
                <c:ptCount val="12"/>
                <c:pt idx="0">
                  <c:v>1.4500000000000001E-2</c:v>
                </c:pt>
                <c:pt idx="1">
                  <c:v>0.02</c:v>
                </c:pt>
                <c:pt idx="2">
                  <c:v>2.6499999999999999E-2</c:v>
                </c:pt>
                <c:pt idx="3">
                  <c:v>7.0000000000000001E-3</c:v>
                </c:pt>
                <c:pt idx="4">
                  <c:v>0.13400000000000001</c:v>
                </c:pt>
                <c:pt idx="5">
                  <c:v>3.3E-3</c:v>
                </c:pt>
                <c:pt idx="6">
                  <c:v>0.18429999999999999</c:v>
                </c:pt>
                <c:pt idx="7">
                  <c:v>1.9699999999999999E-2</c:v>
                </c:pt>
                <c:pt idx="8">
                  <c:v>0.24679999999999999</c:v>
                </c:pt>
                <c:pt idx="9">
                  <c:v>3.125E-2</c:v>
                </c:pt>
                <c:pt idx="10">
                  <c:v>0.252</c:v>
                </c:pt>
                <c:pt idx="11">
                  <c:v>5.5800000000000002E-2</c:v>
                </c:pt>
              </c:numCache>
            </c:numRef>
          </c:val>
          <c:extLst>
            <c:ext xmlns:c16="http://schemas.microsoft.com/office/drawing/2014/chart" uri="{C3380CC4-5D6E-409C-BE32-E72D297353CC}">
              <c16:uniqueId val="{00000001-0D6E-8A49-B9DE-AAB6ECF7108C}"/>
            </c:ext>
          </c:extLst>
        </c:ser>
        <c:ser>
          <c:idx val="2"/>
          <c:order val="2"/>
          <c:tx>
            <c:strRef>
              <c:f>'Q16-25'!$AV$99</c:f>
              <c:strCache>
                <c:ptCount val="1"/>
                <c:pt idx="0">
                  <c:v>2022</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'Q16-25'!$AS$100:$AS$111</c:f>
              <c:strCache>
                <c:ptCount val="12"/>
                <c:pt idx="0">
                  <c:v>Transport</c:v>
                </c:pt>
                <c:pt idx="1">
                  <c:v>Miljö</c:v>
                </c:pt>
                <c:pt idx="2">
                  <c:v>Läkemedel/medicinsk teknik</c:v>
                </c:pt>
                <c:pt idx="3">
                  <c:v>IT &amp; Software</c:v>
                </c:pt>
                <c:pt idx="4">
                  <c:v>Infrastruktur</c:v>
                </c:pt>
                <c:pt idx="5">
                  <c:v>Information &amp; kommunikation</c:v>
                </c:pt>
                <c:pt idx="6">
                  <c:v>Industri</c:v>
                </c:pt>
                <c:pt idx="7">
                  <c:v>Försvar, samhällsskydd, beredskap</c:v>
                </c:pt>
                <c:pt idx="8">
                  <c:v>Fastigheter</c:v>
                </c:pt>
                <c:pt idx="9">
                  <c:v>Energi</c:v>
                </c:pt>
                <c:pt idx="10">
                  <c:v>Bygg &amp; anläggning</c:v>
                </c:pt>
                <c:pt idx="11">
                  <c:v>Annan</c:v>
                </c:pt>
              </c:strCache>
            </c:strRef>
          </c:cat>
          <c:val>
            <c:numRef>
              <c:f>'Q16-25'!$AV$100:$AV$111</c:f>
              <c:numCache>
                <c:formatCode>0%</c:formatCode>
                <c:ptCount val="12"/>
                <c:pt idx="0">
                  <c:v>3.2777777777777774E-2</c:v>
                </c:pt>
                <c:pt idx="1">
                  <c:v>9.8148148148148144E-3</c:v>
                </c:pt>
                <c:pt idx="2">
                  <c:v>2.4074074074074074E-2</c:v>
                </c:pt>
                <c:pt idx="3">
                  <c:v>2.5462962962962962E-2</c:v>
                </c:pt>
                <c:pt idx="4">
                  <c:v>0.12287037037037037</c:v>
                </c:pt>
                <c:pt idx="5">
                  <c:v>5.092592592592593E-3</c:v>
                </c:pt>
                <c:pt idx="6">
                  <c:v>0.1839814814814815</c:v>
                </c:pt>
                <c:pt idx="7">
                  <c:v>1.3888888888888888E-2</c:v>
                </c:pt>
                <c:pt idx="8">
                  <c:v>0.24537037037037038</c:v>
                </c:pt>
                <c:pt idx="9">
                  <c:v>6.8425925925925932E-2</c:v>
                </c:pt>
                <c:pt idx="10">
                  <c:v>0.2361111111111111</c:v>
                </c:pt>
                <c:pt idx="11">
                  <c:v>3.2129629629629626E-2</c:v>
                </c:pt>
              </c:numCache>
            </c:numRef>
          </c:val>
          <c:extLst>
            <c:ext xmlns:c16="http://schemas.microsoft.com/office/drawing/2014/chart" uri="{C3380CC4-5D6E-409C-BE32-E72D297353CC}">
              <c16:uniqueId val="{00000002-0D6E-8A49-B9DE-AAB6ECF7108C}"/>
            </c:ext>
          </c:extLst>
        </c:ser>
        <c:dLbls>
          <c:dLblPos val="outEnd"/>
          <c:showLegendKey val="0"/>
          <c:showVal val="1"/>
          <c:showCatName val="0"/>
          <c:showSerName val="0"/>
          <c:showPercent val="0"/>
          <c:showBubbleSize val="0"/>
        </c:dLbls>
        <c:gapWidth val="219"/>
        <c:overlap val="-27"/>
        <c:axId val="138014144"/>
        <c:axId val="2113993919"/>
      </c:barChart>
      <c:catAx>
        <c:axId val="1380141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1200000" spcFirstLastPara="1" vertOverflow="ellipsis" wrap="square" anchor="ctr" anchorCtr="1"/>
          <a:lstStyle/>
          <a:p>
            <a:pPr>
              <a:defRPr sz="900" b="0" i="0" u="none" strike="noStrike" kern="1200" baseline="0">
                <a:solidFill>
                  <a:schemeClr val="tx1"/>
                </a:solidFill>
                <a:latin typeface="+mn-lt"/>
                <a:ea typeface="+mn-ea"/>
                <a:cs typeface="+mn-cs"/>
              </a:defRPr>
            </a:pPr>
            <a:endParaRPr lang="sv-SE"/>
          </a:p>
        </c:txPr>
        <c:crossAx val="2113993919"/>
        <c:crosses val="autoZero"/>
        <c:auto val="1"/>
        <c:lblAlgn val="ctr"/>
        <c:lblOffset val="100"/>
        <c:noMultiLvlLbl val="0"/>
      </c:catAx>
      <c:valAx>
        <c:axId val="2113993919"/>
        <c:scaling>
          <c:orientation val="minMax"/>
        </c:scaling>
        <c:delete val="1"/>
        <c:axPos val="l"/>
        <c:numFmt formatCode="0%" sourceLinked="1"/>
        <c:majorTickMark val="none"/>
        <c:minorTickMark val="none"/>
        <c:tickLblPos val="nextTo"/>
        <c:crossAx val="138014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316729154700472E-2"/>
          <c:y val="3.145635492675871E-2"/>
          <c:w val="0.74334167009634766"/>
          <c:h val="0.87611892979040651"/>
        </c:manualLayout>
      </c:layout>
      <c:barChart>
        <c:barDir val="col"/>
        <c:grouping val="percentStacked"/>
        <c:varyColors val="0"/>
        <c:ser>
          <c:idx val="0"/>
          <c:order val="0"/>
          <c:tx>
            <c:strRef>
              <c:f>'Q16-25'!$BD$100</c:f>
              <c:strCache>
                <c:ptCount val="1"/>
                <c:pt idx="0">
                  <c:v>Bygg &amp; anläggning (%)</c:v>
                </c:pt>
              </c:strCache>
            </c:strRef>
          </c:tx>
          <c:spPr>
            <a:solidFill>
              <a:srgbClr val="1C656E"/>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'Q16-25'!$BE$100:$BH$100</c:f>
              <c:numCache>
                <c:formatCode>0%</c:formatCode>
                <c:ptCount val="4"/>
                <c:pt idx="0">
                  <c:v>0.29914893617021276</c:v>
                </c:pt>
                <c:pt idx="1">
                  <c:v>2.6190476190476191E-2</c:v>
                </c:pt>
                <c:pt idx="2">
                  <c:v>0.32299999999999995</c:v>
                </c:pt>
                <c:pt idx="3">
                  <c:v>0.12</c:v>
                </c:pt>
              </c:numCache>
            </c:numRef>
          </c:val>
          <c:extLst>
            <c:ext xmlns:c16="http://schemas.microsoft.com/office/drawing/2014/chart" uri="{C3380CC4-5D6E-409C-BE32-E72D297353CC}">
              <c16:uniqueId val="{00000000-BE36-084A-A0C3-19DE76A64CEE}"/>
            </c:ext>
          </c:extLst>
        </c:ser>
        <c:ser>
          <c:idx val="1"/>
          <c:order val="1"/>
          <c:tx>
            <c:strRef>
              <c:f>'Q16-25'!$BD$101</c:f>
              <c:strCache>
                <c:ptCount val="1"/>
                <c:pt idx="0">
                  <c:v>Infrastruktur (%)</c:v>
                </c:pt>
              </c:strCache>
            </c:strRef>
          </c:tx>
          <c:spPr>
            <a:solidFill>
              <a:srgbClr val="35A5B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'Q16-25'!$BE$101:$BH$101</c:f>
              <c:numCache>
                <c:formatCode>0%</c:formatCode>
                <c:ptCount val="4"/>
                <c:pt idx="0">
                  <c:v>0.20680851063829789</c:v>
                </c:pt>
                <c:pt idx="1">
                  <c:v>2.1428571428571429E-2</c:v>
                </c:pt>
                <c:pt idx="2">
                  <c:v>4.4999999999999998E-2</c:v>
                </c:pt>
                <c:pt idx="3">
                  <c:v>0.17499999999999999</c:v>
                </c:pt>
              </c:numCache>
            </c:numRef>
          </c:val>
          <c:extLst>
            <c:ext xmlns:c16="http://schemas.microsoft.com/office/drawing/2014/chart" uri="{C3380CC4-5D6E-409C-BE32-E72D297353CC}">
              <c16:uniqueId val="{00000001-BE36-084A-A0C3-19DE76A64CEE}"/>
            </c:ext>
          </c:extLst>
        </c:ser>
        <c:ser>
          <c:idx val="2"/>
          <c:order val="2"/>
          <c:tx>
            <c:strRef>
              <c:f>'Q16-25'!$BD$102</c:f>
              <c:strCache>
                <c:ptCount val="1"/>
                <c:pt idx="0">
                  <c:v>Industri (%)</c:v>
                </c:pt>
              </c:strCache>
            </c:strRef>
          </c:tx>
          <c:spPr>
            <a:solidFill>
              <a:srgbClr val="193C28"/>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'Q16-25'!$BE$102:$BH$102</c:f>
              <c:numCache>
                <c:formatCode>0%</c:formatCode>
                <c:ptCount val="4"/>
                <c:pt idx="0">
                  <c:v>0.10574468085106384</c:v>
                </c:pt>
                <c:pt idx="1">
                  <c:v>0.59666666666666668</c:v>
                </c:pt>
                <c:pt idx="2">
                  <c:v>2.5666666666666667E-2</c:v>
                </c:pt>
                <c:pt idx="3">
                  <c:v>0.16</c:v>
                </c:pt>
              </c:numCache>
            </c:numRef>
          </c:val>
          <c:extLst>
            <c:ext xmlns:c16="http://schemas.microsoft.com/office/drawing/2014/chart" uri="{C3380CC4-5D6E-409C-BE32-E72D297353CC}">
              <c16:uniqueId val="{00000002-BE36-084A-A0C3-19DE76A64CEE}"/>
            </c:ext>
          </c:extLst>
        </c:ser>
        <c:ser>
          <c:idx val="3"/>
          <c:order val="3"/>
          <c:tx>
            <c:strRef>
              <c:f>'Q16-25'!$BD$103</c:f>
              <c:strCache>
                <c:ptCount val="1"/>
                <c:pt idx="0">
                  <c:v>Fastigheter (%)</c:v>
                </c:pt>
              </c:strCache>
            </c:strRef>
          </c:tx>
          <c:spPr>
            <a:solidFill>
              <a:srgbClr val="88AAA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'Q16-25'!$BE$103:$BH$103</c:f>
              <c:numCache>
                <c:formatCode>0%</c:formatCode>
                <c:ptCount val="4"/>
                <c:pt idx="0">
                  <c:v>0.20829787234042552</c:v>
                </c:pt>
                <c:pt idx="1">
                  <c:v>3.3333333333333333E-2</c:v>
                </c:pt>
                <c:pt idx="2">
                  <c:v>0.46866666666666668</c:v>
                </c:pt>
                <c:pt idx="3">
                  <c:v>0.19500000000000001</c:v>
                </c:pt>
              </c:numCache>
            </c:numRef>
          </c:val>
          <c:extLst>
            <c:ext xmlns:c16="http://schemas.microsoft.com/office/drawing/2014/chart" uri="{C3380CC4-5D6E-409C-BE32-E72D297353CC}">
              <c16:uniqueId val="{00000003-BE36-084A-A0C3-19DE76A64CEE}"/>
            </c:ext>
          </c:extLst>
        </c:ser>
        <c:ser>
          <c:idx val="4"/>
          <c:order val="4"/>
          <c:tx>
            <c:strRef>
              <c:f>'Q16-25'!$BD$104</c:f>
              <c:strCache>
                <c:ptCount val="1"/>
                <c:pt idx="0">
                  <c:v>Transport (%)</c:v>
                </c:pt>
              </c:strCache>
            </c:strRef>
          </c:tx>
          <c:spPr>
            <a:solidFill>
              <a:srgbClr val="FFDDC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'Q16-25'!$BE$104:$BH$104</c:f>
              <c:numCache>
                <c:formatCode>0%</c:formatCode>
                <c:ptCount val="4"/>
                <c:pt idx="0">
                  <c:v>2.148936170212766E-2</c:v>
                </c:pt>
                <c:pt idx="1">
                  <c:v>6.4285714285714293E-2</c:v>
                </c:pt>
                <c:pt idx="2">
                  <c:v>3.6000000000000004E-2</c:v>
                </c:pt>
                <c:pt idx="3">
                  <c:v>0.01</c:v>
                </c:pt>
              </c:numCache>
            </c:numRef>
          </c:val>
          <c:extLst>
            <c:ext xmlns:c16="http://schemas.microsoft.com/office/drawing/2014/chart" uri="{C3380CC4-5D6E-409C-BE32-E72D297353CC}">
              <c16:uniqueId val="{00000004-BE36-084A-A0C3-19DE76A64CEE}"/>
            </c:ext>
          </c:extLst>
        </c:ser>
        <c:ser>
          <c:idx val="5"/>
          <c:order val="5"/>
          <c:tx>
            <c:strRef>
              <c:f>'Q16-25'!$BD$105</c:f>
              <c:strCache>
                <c:ptCount val="1"/>
                <c:pt idx="0">
                  <c:v>IT &amp; Software (%)</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'Q16-25'!$BE$105:$BH$105</c:f>
              <c:numCache>
                <c:formatCode>0%</c:formatCode>
                <c:ptCount val="4"/>
                <c:pt idx="0">
                  <c:v>5.3191489361702126E-3</c:v>
                </c:pt>
                <c:pt idx="1">
                  <c:v>4.2857142857142858E-2</c:v>
                </c:pt>
                <c:pt idx="2">
                  <c:v>1.6666666666666666E-2</c:v>
                </c:pt>
                <c:pt idx="3">
                  <c:v>0.11</c:v>
                </c:pt>
              </c:numCache>
            </c:numRef>
          </c:val>
          <c:extLst>
            <c:ext xmlns:c16="http://schemas.microsoft.com/office/drawing/2014/chart" uri="{C3380CC4-5D6E-409C-BE32-E72D297353CC}">
              <c16:uniqueId val="{00000005-BE36-084A-A0C3-19DE76A64CEE}"/>
            </c:ext>
          </c:extLst>
        </c:ser>
        <c:ser>
          <c:idx val="6"/>
          <c:order val="6"/>
          <c:tx>
            <c:strRef>
              <c:f>'Q16-25'!$BD$106</c:f>
              <c:strCache>
                <c:ptCount val="1"/>
                <c:pt idx="0">
                  <c:v>Information &amp; Kommunikation (%)</c:v>
                </c:pt>
              </c:strCache>
            </c:strRef>
          </c:tx>
          <c:spPr>
            <a:solidFill>
              <a:schemeClr val="bg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BE36-084A-A0C3-19DE76A64CEE}"/>
                </c:ext>
              </c:extLst>
            </c:dLbl>
            <c:dLbl>
              <c:idx val="1"/>
              <c:delete val="1"/>
              <c:extLst>
                <c:ext xmlns:c15="http://schemas.microsoft.com/office/drawing/2012/chart" uri="{CE6537A1-D6FC-4f65-9D91-7224C49458BB}"/>
                <c:ext xmlns:c16="http://schemas.microsoft.com/office/drawing/2014/chart" uri="{C3380CC4-5D6E-409C-BE32-E72D297353CC}">
                  <c16:uniqueId val="{00000010-BE36-084A-A0C3-19DE76A64CEE}"/>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'Q16-25'!$BE$106:$BH$106</c:f>
              <c:numCache>
                <c:formatCode>0%</c:formatCode>
                <c:ptCount val="4"/>
                <c:pt idx="0">
                  <c:v>1.0638297872340426E-3</c:v>
                </c:pt>
                <c:pt idx="1">
                  <c:v>4.7619047619047615E-3</c:v>
                </c:pt>
                <c:pt idx="2">
                  <c:v>0.01</c:v>
                </c:pt>
                <c:pt idx="3">
                  <c:v>0.01</c:v>
                </c:pt>
              </c:numCache>
            </c:numRef>
          </c:val>
          <c:extLst>
            <c:ext xmlns:c16="http://schemas.microsoft.com/office/drawing/2014/chart" uri="{C3380CC4-5D6E-409C-BE32-E72D297353CC}">
              <c16:uniqueId val="{00000006-BE36-084A-A0C3-19DE76A64CEE}"/>
            </c:ext>
          </c:extLst>
        </c:ser>
        <c:ser>
          <c:idx val="7"/>
          <c:order val="7"/>
          <c:tx>
            <c:strRef>
              <c:f>'Q16-25'!$BD$107</c:f>
              <c:strCache>
                <c:ptCount val="1"/>
                <c:pt idx="0">
                  <c:v>Energi (%)</c:v>
                </c:pt>
              </c:strCache>
            </c:strRef>
          </c:tx>
          <c:spPr>
            <a:solidFill>
              <a:srgbClr val="B74A1C"/>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'Q16-25'!$BE$107:$BH$107</c:f>
              <c:numCache>
                <c:formatCode>0%</c:formatCode>
                <c:ptCount val="4"/>
                <c:pt idx="0">
                  <c:v>7.4893617021276601E-2</c:v>
                </c:pt>
                <c:pt idx="1">
                  <c:v>0.12666666666666665</c:v>
                </c:pt>
                <c:pt idx="2">
                  <c:v>5.3333333333333332E-3</c:v>
                </c:pt>
                <c:pt idx="3">
                  <c:v>0.105</c:v>
                </c:pt>
              </c:numCache>
            </c:numRef>
          </c:val>
          <c:extLst>
            <c:ext xmlns:c16="http://schemas.microsoft.com/office/drawing/2014/chart" uri="{C3380CC4-5D6E-409C-BE32-E72D297353CC}">
              <c16:uniqueId val="{00000007-BE36-084A-A0C3-19DE76A64CEE}"/>
            </c:ext>
          </c:extLst>
        </c:ser>
        <c:ser>
          <c:idx val="8"/>
          <c:order val="8"/>
          <c:tx>
            <c:strRef>
              <c:f>'Q16-25'!$BD$108</c:f>
              <c:strCache>
                <c:ptCount val="1"/>
                <c:pt idx="0">
                  <c:v>Miljö (%)</c:v>
                </c:pt>
              </c:strCache>
            </c:strRef>
          </c:tx>
          <c:spPr>
            <a:solidFill>
              <a:schemeClr val="accent3">
                <a:lumMod val="60000"/>
              </a:schemeClr>
            </a:solidFill>
            <a:ln>
              <a:noFill/>
            </a:ln>
            <a:effectLst/>
          </c:spPr>
          <c:invertIfNegative val="0"/>
          <c:dLbls>
            <c:dLbl>
              <c:idx val="0"/>
              <c:layout>
                <c:manualLayout>
                  <c:x val="0"/>
                  <c:y val="5.71933725941066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BD-CD43-9FFA-B930D3A4F366}"/>
                </c:ext>
              </c:extLst>
            </c:dLbl>
            <c:dLbl>
              <c:idx val="1"/>
              <c:layout>
                <c:manualLayout>
                  <c:x val="0"/>
                  <c:y val="8.579005889115998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BD-CD43-9FFA-B930D3A4F366}"/>
                </c:ext>
              </c:extLst>
            </c:dLbl>
            <c:dLbl>
              <c:idx val="2"/>
              <c:delete val="1"/>
              <c:extLst>
                <c:ext xmlns:c15="http://schemas.microsoft.com/office/drawing/2012/chart" uri="{CE6537A1-D6FC-4f65-9D91-7224C49458BB}"/>
                <c:ext xmlns:c16="http://schemas.microsoft.com/office/drawing/2014/chart" uri="{C3380CC4-5D6E-409C-BE32-E72D297353CC}">
                  <c16:uniqueId val="{0000000E-BE36-084A-A0C3-19DE76A64CEE}"/>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'Q16-25'!$BE$108:$BH$108</c:f>
              <c:numCache>
                <c:formatCode>0%</c:formatCode>
                <c:ptCount val="4"/>
                <c:pt idx="0">
                  <c:v>1.127659574468085E-2</c:v>
                </c:pt>
                <c:pt idx="1">
                  <c:v>9.5238095238095229E-3</c:v>
                </c:pt>
                <c:pt idx="2">
                  <c:v>4.3333333333333331E-3</c:v>
                </c:pt>
                <c:pt idx="3">
                  <c:v>0.02</c:v>
                </c:pt>
              </c:numCache>
            </c:numRef>
          </c:val>
          <c:extLst>
            <c:ext xmlns:c16="http://schemas.microsoft.com/office/drawing/2014/chart" uri="{C3380CC4-5D6E-409C-BE32-E72D297353CC}">
              <c16:uniqueId val="{00000008-BE36-084A-A0C3-19DE76A64CEE}"/>
            </c:ext>
          </c:extLst>
        </c:ser>
        <c:ser>
          <c:idx val="9"/>
          <c:order val="9"/>
          <c:tx>
            <c:strRef>
              <c:f>'Q16-25'!$BD$109</c:f>
              <c:strCache>
                <c:ptCount val="1"/>
                <c:pt idx="0">
                  <c:v>Försvar, samhällsskydd, beredskap (%)</c:v>
                </c:pt>
              </c:strCache>
            </c:strRef>
          </c:tx>
          <c:spPr>
            <a:solidFill>
              <a:schemeClr val="accent4">
                <a:lumMod val="60000"/>
              </a:schemeClr>
            </a:solidFill>
            <a:ln>
              <a:noFill/>
            </a:ln>
            <a:effectLst/>
          </c:spPr>
          <c:invertIfNegative val="0"/>
          <c:dLbls>
            <c:dLbl>
              <c:idx val="2"/>
              <c:layout>
                <c:manualLayout>
                  <c:x val="-9.3601152434669323E-17"/>
                  <c:y val="-8.57900588911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BD-CD43-9FFA-B930D3A4F36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'Q16-25'!$BE$109:$BH$109</c:f>
              <c:numCache>
                <c:formatCode>0%</c:formatCode>
                <c:ptCount val="4"/>
                <c:pt idx="0">
                  <c:v>1.3829787234042554E-2</c:v>
                </c:pt>
                <c:pt idx="1">
                  <c:v>2.1428571428571429E-2</c:v>
                </c:pt>
                <c:pt idx="2">
                  <c:v>0.01</c:v>
                </c:pt>
                <c:pt idx="3">
                  <c:v>0.01</c:v>
                </c:pt>
              </c:numCache>
            </c:numRef>
          </c:val>
          <c:extLst>
            <c:ext xmlns:c16="http://schemas.microsoft.com/office/drawing/2014/chart" uri="{C3380CC4-5D6E-409C-BE32-E72D297353CC}">
              <c16:uniqueId val="{00000009-BE36-084A-A0C3-19DE76A64CEE}"/>
            </c:ext>
          </c:extLst>
        </c:ser>
        <c:ser>
          <c:idx val="10"/>
          <c:order val="10"/>
          <c:tx>
            <c:strRef>
              <c:f>'Q16-25'!$BD$110</c:f>
              <c:strCache>
                <c:ptCount val="1"/>
                <c:pt idx="0">
                  <c:v>Läkemedel/medicinsk teknik (%)</c:v>
                </c:pt>
              </c:strCache>
            </c:strRef>
          </c:tx>
          <c:spPr>
            <a:solidFill>
              <a:schemeClr val="accent5">
                <a:lumMod val="60000"/>
              </a:schemeClr>
            </a:solidFill>
            <a:ln>
              <a:noFill/>
            </a:ln>
            <a:effectLst/>
          </c:spPr>
          <c:invertIfNegative val="0"/>
          <c:dLbls>
            <c:dLbl>
              <c:idx val="2"/>
              <c:layout>
                <c:manualLayout>
                  <c:x val="4.7226581560326455E-2"/>
                  <c:y val="0"/>
                </c:manualLayout>
              </c:layout>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BD-CD43-9FFA-B930D3A4F366}"/>
                </c:ext>
              </c:extLst>
            </c:dLbl>
            <c:dLbl>
              <c:idx val="3"/>
              <c:layout>
                <c:manualLayout>
                  <c:x val="4.9779369752776442E-2"/>
                  <c:y val="0"/>
                </c:manualLayout>
              </c:layout>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BD-CD43-9FFA-B930D3A4F36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'Q16-25'!$BE$110:$BH$110</c:f>
              <c:numCache>
                <c:formatCode>0%</c:formatCode>
                <c:ptCount val="4"/>
                <c:pt idx="0">
                  <c:v>2.7659574468085108E-2</c:v>
                </c:pt>
                <c:pt idx="1">
                  <c:v>0.05</c:v>
                </c:pt>
                <c:pt idx="2">
                  <c:v>6.6666666666666662E-3</c:v>
                </c:pt>
                <c:pt idx="3">
                  <c:v>5.0000000000000001E-3</c:v>
                </c:pt>
              </c:numCache>
            </c:numRef>
          </c:val>
          <c:extLst>
            <c:ext xmlns:c16="http://schemas.microsoft.com/office/drawing/2014/chart" uri="{C3380CC4-5D6E-409C-BE32-E72D297353CC}">
              <c16:uniqueId val="{0000000A-BE36-084A-A0C3-19DE76A64CEE}"/>
            </c:ext>
          </c:extLst>
        </c:ser>
        <c:ser>
          <c:idx val="11"/>
          <c:order val="11"/>
          <c:tx>
            <c:strRef>
              <c:f>'Q16-25'!$BD$111</c:f>
              <c:strCache>
                <c:ptCount val="1"/>
                <c:pt idx="0">
                  <c:v>Annan (%)</c:v>
                </c:pt>
              </c:strCache>
            </c:strRef>
          </c:tx>
          <c:spPr>
            <a:solidFill>
              <a:schemeClr val="accent6">
                <a:lumMod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D-BE36-084A-A0C3-19DE76A64CEE}"/>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'Q16-25'!$BE$99:$BH$99</c:f>
              <c:strCache>
                <c:ptCount val="4"/>
                <c:pt idx="0">
                  <c:v>Teknikkonsultföretag</c:v>
                </c:pt>
                <c:pt idx="1">
                  <c:v>Industri- och 
techkonsultföretag</c:v>
                </c:pt>
                <c:pt idx="2">
                  <c:v>Arkitektföretag</c:v>
                </c:pt>
                <c:pt idx="3">
                  <c:v>Annan</c:v>
                </c:pt>
              </c:strCache>
            </c:strRef>
          </c:cat>
          <c:val>
            <c:numRef>
              <c:f>'Q16-25'!$BE$111:$BH$111</c:f>
              <c:numCache>
                <c:formatCode>0%</c:formatCode>
                <c:ptCount val="4"/>
                <c:pt idx="0">
                  <c:v>2.4468085106382976E-2</c:v>
                </c:pt>
                <c:pt idx="1">
                  <c:v>2.8571428571428571E-3</c:v>
                </c:pt>
                <c:pt idx="2">
                  <c:v>4.8666666666666664E-2</c:v>
                </c:pt>
                <c:pt idx="3">
                  <c:v>0.08</c:v>
                </c:pt>
              </c:numCache>
            </c:numRef>
          </c:val>
          <c:extLst>
            <c:ext xmlns:c16="http://schemas.microsoft.com/office/drawing/2014/chart" uri="{C3380CC4-5D6E-409C-BE32-E72D297353CC}">
              <c16:uniqueId val="{0000000B-BE36-084A-A0C3-19DE76A64CEE}"/>
            </c:ext>
          </c:extLst>
        </c:ser>
        <c:dLbls>
          <c:dLblPos val="ctr"/>
          <c:showLegendKey val="0"/>
          <c:showVal val="1"/>
          <c:showCatName val="0"/>
          <c:showSerName val="0"/>
          <c:showPercent val="0"/>
          <c:showBubbleSize val="0"/>
        </c:dLbls>
        <c:gapWidth val="150"/>
        <c:overlap val="100"/>
        <c:axId val="2112138399"/>
        <c:axId val="1785370511"/>
      </c:barChart>
      <c:catAx>
        <c:axId val="21121383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785370511"/>
        <c:crosses val="autoZero"/>
        <c:auto val="1"/>
        <c:lblAlgn val="ctr"/>
        <c:lblOffset val="100"/>
        <c:noMultiLvlLbl val="0"/>
      </c:catAx>
      <c:valAx>
        <c:axId val="1785370511"/>
        <c:scaling>
          <c:orientation val="minMax"/>
        </c:scaling>
        <c:delete val="1"/>
        <c:axPos val="l"/>
        <c:numFmt formatCode="0%" sourceLinked="1"/>
        <c:majorTickMark val="none"/>
        <c:minorTickMark val="none"/>
        <c:tickLblPos val="nextTo"/>
        <c:crossAx val="211213839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'Q26-35'!$AI$28</c:f>
              <c:strCache>
                <c:ptCount val="1"/>
                <c:pt idx="0">
                  <c:v>Civilingenjör (%)</c:v>
                </c:pt>
              </c:strCache>
            </c:strRef>
          </c:tx>
          <c:spPr>
            <a:solidFill>
              <a:srgbClr val="15352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'Q26-35'!$AJ$28:$AN$28</c:f>
              <c:numCache>
                <c:formatCode>0%</c:formatCode>
                <c:ptCount val="5"/>
                <c:pt idx="0">
                  <c:v>0.15881289224550582</c:v>
                </c:pt>
                <c:pt idx="1">
                  <c:v>0.20791965236409682</c:v>
                </c:pt>
                <c:pt idx="2">
                  <c:v>0.27029990679313559</c:v>
                </c:pt>
                <c:pt idx="3">
                  <c:v>7.371794871794872E-2</c:v>
                </c:pt>
                <c:pt idx="4">
                  <c:v>0.17521008403361346</c:v>
                </c:pt>
              </c:numCache>
            </c:numRef>
          </c:val>
          <c:extLst>
            <c:ext xmlns:c16="http://schemas.microsoft.com/office/drawing/2014/chart" uri="{C3380CC4-5D6E-409C-BE32-E72D297353CC}">
              <c16:uniqueId val="{00000000-46FA-FF45-AC55-36089405C66C}"/>
            </c:ext>
          </c:extLst>
        </c:ser>
        <c:ser>
          <c:idx val="1"/>
          <c:order val="1"/>
          <c:tx>
            <c:strRef>
              <c:f>'Q26-35'!$AI$29</c:f>
              <c:strCache>
                <c:ptCount val="1"/>
                <c:pt idx="0">
                  <c:v>Övrig ingenjör (%)</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'Q26-35'!$AJ$29:$AN$29</c:f>
              <c:numCache>
                <c:formatCode>0%</c:formatCode>
                <c:ptCount val="5"/>
                <c:pt idx="0">
                  <c:v>0.20023928251776354</c:v>
                </c:pt>
                <c:pt idx="1">
                  <c:v>0.32335702706073077</c:v>
                </c:pt>
                <c:pt idx="2">
                  <c:v>0.29442403640550474</c:v>
                </c:pt>
                <c:pt idx="3">
                  <c:v>0.12973484848484851</c:v>
                </c:pt>
                <c:pt idx="4">
                  <c:v>0.14332399626517275</c:v>
                </c:pt>
              </c:numCache>
            </c:numRef>
          </c:val>
          <c:extLst>
            <c:ext xmlns:c16="http://schemas.microsoft.com/office/drawing/2014/chart" uri="{C3380CC4-5D6E-409C-BE32-E72D297353CC}">
              <c16:uniqueId val="{00000001-46FA-FF45-AC55-36089405C66C}"/>
            </c:ext>
          </c:extLst>
        </c:ser>
        <c:ser>
          <c:idx val="2"/>
          <c:order val="2"/>
          <c:tx>
            <c:strRef>
              <c:f>'Q26-35'!$AI$30</c:f>
              <c:strCache>
                <c:ptCount val="1"/>
                <c:pt idx="0">
                  <c:v>Teknisk doktor/forskare (%)</c:v>
                </c:pt>
              </c:strCache>
            </c:strRef>
          </c:tx>
          <c:spPr>
            <a:solidFill>
              <a:srgbClr val="35A5B4"/>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4-46FA-FF45-AC55-36089405C6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'Q26-35'!$AJ$30:$AN$30</c:f>
              <c:numCache>
                <c:formatCode>0%</c:formatCode>
                <c:ptCount val="5"/>
                <c:pt idx="0">
                  <c:v>4.4732083372989437E-2</c:v>
                </c:pt>
                <c:pt idx="1">
                  <c:v>3.1425364758698095E-2</c:v>
                </c:pt>
                <c:pt idx="2">
                  <c:v>8.1266638643687827E-2</c:v>
                </c:pt>
                <c:pt idx="3">
                  <c:v>4.6296296296296294E-3</c:v>
                </c:pt>
                <c:pt idx="4">
                  <c:v>8.8235294117647065E-2</c:v>
                </c:pt>
              </c:numCache>
            </c:numRef>
          </c:val>
          <c:extLst>
            <c:ext xmlns:c16="http://schemas.microsoft.com/office/drawing/2014/chart" uri="{C3380CC4-5D6E-409C-BE32-E72D297353CC}">
              <c16:uniqueId val="{00000002-46FA-FF45-AC55-36089405C66C}"/>
            </c:ext>
          </c:extLst>
        </c:ser>
        <c:ser>
          <c:idx val="3"/>
          <c:order val="3"/>
          <c:tx>
            <c:strRef>
              <c:f>'Q26-35'!$AI$31</c:f>
              <c:strCache>
                <c:ptCount val="1"/>
                <c:pt idx="0">
                  <c:v>Arkitekt (%)</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'Q26-35'!$AJ$31:$AN$31</c:f>
              <c:numCache>
                <c:formatCode>0%</c:formatCode>
                <c:ptCount val="5"/>
                <c:pt idx="0">
                  <c:v>0.30415492661592158</c:v>
                </c:pt>
                <c:pt idx="1">
                  <c:v>2.8058361391694726E-2</c:v>
                </c:pt>
                <c:pt idx="2">
                  <c:v>3.1525851197982346E-2</c:v>
                </c:pt>
                <c:pt idx="3">
                  <c:v>0.53684413580246915</c:v>
                </c:pt>
                <c:pt idx="4">
                  <c:v>0.12605042016806722</c:v>
                </c:pt>
              </c:numCache>
            </c:numRef>
          </c:val>
          <c:extLst>
            <c:ext xmlns:c16="http://schemas.microsoft.com/office/drawing/2014/chart" uri="{C3380CC4-5D6E-409C-BE32-E72D297353CC}">
              <c16:uniqueId val="{00000003-46FA-FF45-AC55-36089405C66C}"/>
            </c:ext>
          </c:extLst>
        </c:ser>
        <c:ser>
          <c:idx val="4"/>
          <c:order val="4"/>
          <c:tx>
            <c:strRef>
              <c:f>'Q26-35'!$AI$32</c:f>
              <c:strCache>
                <c:ptCount val="1"/>
                <c:pt idx="0">
                  <c:v>Dataanalytiker (%)</c:v>
                </c:pt>
              </c:strCache>
            </c:strRef>
          </c:tx>
          <c:spPr>
            <a:solidFill>
              <a:srgbClr val="88AAA0"/>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3-46FA-FF45-AC55-36089405C6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'Q26-35'!$AJ$32:$AN$32</c:f>
              <c:numCache>
                <c:formatCode>0%</c:formatCode>
                <c:ptCount val="5"/>
                <c:pt idx="0">
                  <c:v>4.2382459312839058E-2</c:v>
                </c:pt>
                <c:pt idx="1">
                  <c:v>2.8058361391694726E-2</c:v>
                </c:pt>
                <c:pt idx="2">
                  <c:v>9.4577553593947025E-2</c:v>
                </c:pt>
                <c:pt idx="3">
                  <c:v>0</c:v>
                </c:pt>
                <c:pt idx="4">
                  <c:v>8.4033613445378158E-2</c:v>
                </c:pt>
              </c:numCache>
            </c:numRef>
          </c:val>
          <c:extLst>
            <c:ext xmlns:c16="http://schemas.microsoft.com/office/drawing/2014/chart" uri="{C3380CC4-5D6E-409C-BE32-E72D297353CC}">
              <c16:uniqueId val="{00000004-46FA-FF45-AC55-36089405C66C}"/>
            </c:ext>
          </c:extLst>
        </c:ser>
        <c:ser>
          <c:idx val="5"/>
          <c:order val="5"/>
          <c:tx>
            <c:strRef>
              <c:f>'Q26-35'!$AI$33</c:f>
              <c:strCache>
                <c:ptCount val="1"/>
                <c:pt idx="0">
                  <c:v>IT-tekniker (%)</c:v>
                </c:pt>
              </c:strCache>
            </c:strRef>
          </c:tx>
          <c:spPr>
            <a:solidFill>
              <a:srgbClr val="4559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'Q26-35'!$AJ$33:$AN$33</c:f>
              <c:numCache>
                <c:formatCode>0%</c:formatCode>
                <c:ptCount val="5"/>
                <c:pt idx="0">
                  <c:v>1.9374838543012141E-2</c:v>
                </c:pt>
                <c:pt idx="1">
                  <c:v>2.5252525252525256E-2</c:v>
                </c:pt>
                <c:pt idx="2">
                  <c:v>3.1525851197982346E-2</c:v>
                </c:pt>
                <c:pt idx="3">
                  <c:v>1.1904761904761904E-2</c:v>
                </c:pt>
                <c:pt idx="4">
                  <c:v>8.4033613445378158E-2</c:v>
                </c:pt>
              </c:numCache>
            </c:numRef>
          </c:val>
          <c:extLst>
            <c:ext xmlns:c16="http://schemas.microsoft.com/office/drawing/2014/chart" uri="{C3380CC4-5D6E-409C-BE32-E72D297353CC}">
              <c16:uniqueId val="{00000005-46FA-FF45-AC55-36089405C66C}"/>
            </c:ext>
          </c:extLst>
        </c:ser>
        <c:ser>
          <c:idx val="6"/>
          <c:order val="6"/>
          <c:tx>
            <c:strRef>
              <c:f>'Q26-35'!$AI$34</c:f>
              <c:strCache>
                <c:ptCount val="1"/>
                <c:pt idx="0">
                  <c:v>Ekonom (%)</c:v>
                </c:pt>
              </c:strCache>
            </c:strRef>
          </c:tx>
          <c:spPr>
            <a:solidFill>
              <a:srgbClr val="B74A1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'Q26-35'!$AJ$34:$AN$34</c:f>
              <c:numCache>
                <c:formatCode>0%</c:formatCode>
                <c:ptCount val="5"/>
                <c:pt idx="0">
                  <c:v>2.9518136368471438E-2</c:v>
                </c:pt>
                <c:pt idx="1">
                  <c:v>3.4293552812071332E-2</c:v>
                </c:pt>
                <c:pt idx="2">
                  <c:v>2.6621829900518427E-2</c:v>
                </c:pt>
                <c:pt idx="3">
                  <c:v>4.8611111111111105E-2</c:v>
                </c:pt>
                <c:pt idx="4">
                  <c:v>5.3221288515406161E-2</c:v>
                </c:pt>
              </c:numCache>
            </c:numRef>
          </c:val>
          <c:extLst>
            <c:ext xmlns:c16="http://schemas.microsoft.com/office/drawing/2014/chart" uri="{C3380CC4-5D6E-409C-BE32-E72D297353CC}">
              <c16:uniqueId val="{00000006-46FA-FF45-AC55-36089405C66C}"/>
            </c:ext>
          </c:extLst>
        </c:ser>
        <c:ser>
          <c:idx val="7"/>
          <c:order val="7"/>
          <c:tx>
            <c:strRef>
              <c:f>'Q26-35'!$AI$35</c:f>
              <c:strCache>
                <c:ptCount val="1"/>
                <c:pt idx="0">
                  <c:v>Jurist (%)</c:v>
                </c:pt>
              </c:strCache>
            </c:strRef>
          </c:tx>
          <c:spPr>
            <a:solidFill>
              <a:srgbClr val="FFDDC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46FA-FF45-AC55-36089405C66C}"/>
                </c:ext>
              </c:extLst>
            </c:dLbl>
            <c:dLbl>
              <c:idx val="1"/>
              <c:delete val="1"/>
              <c:extLst>
                <c:ext xmlns:c15="http://schemas.microsoft.com/office/drawing/2012/chart" uri="{CE6537A1-D6FC-4f65-9D91-7224C49458BB}"/>
                <c:ext xmlns:c16="http://schemas.microsoft.com/office/drawing/2014/chart" uri="{C3380CC4-5D6E-409C-BE32-E72D297353CC}">
                  <c16:uniqueId val="{0000000C-46FA-FF45-AC55-36089405C66C}"/>
                </c:ext>
              </c:extLst>
            </c:dLbl>
            <c:dLbl>
              <c:idx val="2"/>
              <c:delete val="1"/>
              <c:extLst>
                <c:ext xmlns:c15="http://schemas.microsoft.com/office/drawing/2012/chart" uri="{CE6537A1-D6FC-4f65-9D91-7224C49458BB}"/>
                <c:ext xmlns:c16="http://schemas.microsoft.com/office/drawing/2014/chart" uri="{C3380CC4-5D6E-409C-BE32-E72D297353CC}">
                  <c16:uniqueId val="{0000000F-46FA-FF45-AC55-36089405C66C}"/>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6="http://schemas.microsoft.com/office/drawing/2014/chart" uri="{C3380CC4-5D6E-409C-BE32-E72D297353CC}">
                  <c16:uniqueId val="{00000011-46FA-FF45-AC55-36089405C66C}"/>
                </c:ext>
              </c:extLst>
            </c:dLbl>
            <c:dLbl>
              <c:idx val="4"/>
              <c:delete val="1"/>
              <c:extLst>
                <c:ext xmlns:c15="http://schemas.microsoft.com/office/drawing/2012/chart" uri="{CE6537A1-D6FC-4f65-9D91-7224C49458BB}"/>
                <c:ext xmlns:c16="http://schemas.microsoft.com/office/drawing/2014/chart" uri="{C3380CC4-5D6E-409C-BE32-E72D297353CC}">
                  <c16:uniqueId val="{0000000D-46FA-FF45-AC55-36089405C6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'Q26-35'!$AJ$35:$AN$35</c:f>
              <c:numCache>
                <c:formatCode>0%</c:formatCode>
                <c:ptCount val="5"/>
                <c:pt idx="0">
                  <c:v>4.5207956600361665E-3</c:v>
                </c:pt>
                <c:pt idx="1">
                  <c:v>0</c:v>
                </c:pt>
                <c:pt idx="2">
                  <c:v>0</c:v>
                </c:pt>
                <c:pt idx="3">
                  <c:v>1.1574074074074075E-2</c:v>
                </c:pt>
                <c:pt idx="4">
                  <c:v>0</c:v>
                </c:pt>
              </c:numCache>
            </c:numRef>
          </c:val>
          <c:extLst>
            <c:ext xmlns:c16="http://schemas.microsoft.com/office/drawing/2014/chart" uri="{C3380CC4-5D6E-409C-BE32-E72D297353CC}">
              <c16:uniqueId val="{00000007-46FA-FF45-AC55-36089405C66C}"/>
            </c:ext>
          </c:extLst>
        </c:ser>
        <c:ser>
          <c:idx val="8"/>
          <c:order val="8"/>
          <c:tx>
            <c:strRef>
              <c:f>'Q26-35'!$AI$36</c:f>
              <c:strCache>
                <c:ptCount val="1"/>
                <c:pt idx="0">
                  <c:v>Teknisk assistent (%)</c:v>
                </c:pt>
              </c:strCache>
            </c:strRef>
          </c:tx>
          <c:spPr>
            <a:solidFill>
              <a:schemeClr val="accent3">
                <a:lumMod val="6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E-46FA-FF45-AC55-36089405C66C}"/>
                </c:ext>
              </c:extLst>
            </c:dLbl>
            <c:dLbl>
              <c:idx val="3"/>
              <c:layout>
                <c:manualLayout>
                  <c:x val="3.5649172840944337E-3"/>
                  <c:y val="1.1320139278405453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6FA-FF45-AC55-36089405C6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'Q26-35'!$AJ$36:$AN$36</c:f>
              <c:numCache>
                <c:formatCode>0%</c:formatCode>
                <c:ptCount val="5"/>
                <c:pt idx="0">
                  <c:v>3.1645569620253167E-2</c:v>
                </c:pt>
                <c:pt idx="1">
                  <c:v>7.6318742985409652E-2</c:v>
                </c:pt>
                <c:pt idx="2">
                  <c:v>3.1525851197982345E-3</c:v>
                </c:pt>
                <c:pt idx="3">
                  <c:v>6.9444444444444441E-3</c:v>
                </c:pt>
                <c:pt idx="4">
                  <c:v>2.100840336134454E-2</c:v>
                </c:pt>
              </c:numCache>
            </c:numRef>
          </c:val>
          <c:extLst>
            <c:ext xmlns:c16="http://schemas.microsoft.com/office/drawing/2014/chart" uri="{C3380CC4-5D6E-409C-BE32-E72D297353CC}">
              <c16:uniqueId val="{00000008-46FA-FF45-AC55-36089405C66C}"/>
            </c:ext>
          </c:extLst>
        </c:ser>
        <c:ser>
          <c:idx val="9"/>
          <c:order val="9"/>
          <c:tx>
            <c:strRef>
              <c:f>'Q26-35'!$AI$37</c:f>
              <c:strCache>
                <c:ptCount val="1"/>
                <c:pt idx="0">
                  <c:v>Administrativ personal (%)</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'Q26-35'!$AJ$37:$AN$37</c:f>
              <c:numCache>
                <c:formatCode>0%</c:formatCode>
                <c:ptCount val="5"/>
                <c:pt idx="0">
                  <c:v>3.3583053474554383E-2</c:v>
                </c:pt>
                <c:pt idx="1">
                  <c:v>4.208754208754209E-2</c:v>
                </c:pt>
                <c:pt idx="2">
                  <c:v>5.1842510858904296E-2</c:v>
                </c:pt>
                <c:pt idx="3">
                  <c:v>4.4225146198830417E-2</c:v>
                </c:pt>
                <c:pt idx="4">
                  <c:v>4.4117647058823532E-2</c:v>
                </c:pt>
              </c:numCache>
            </c:numRef>
          </c:val>
          <c:extLst>
            <c:ext xmlns:c16="http://schemas.microsoft.com/office/drawing/2014/chart" uri="{C3380CC4-5D6E-409C-BE32-E72D297353CC}">
              <c16:uniqueId val="{00000009-46FA-FF45-AC55-36089405C66C}"/>
            </c:ext>
          </c:extLst>
        </c:ser>
        <c:ser>
          <c:idx val="10"/>
          <c:order val="10"/>
          <c:tx>
            <c:strRef>
              <c:f>'Q26-35'!$AI$38</c:f>
              <c:strCache>
                <c:ptCount val="1"/>
                <c:pt idx="0">
                  <c:v>Annan (%)</c:v>
                </c:pt>
              </c:strCache>
            </c:strRef>
          </c:tx>
          <c:spPr>
            <a:solidFill>
              <a:srgbClr val="DADA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'Q26-35'!$AJ$27:$AN$27</c:f>
              <c:strCache>
                <c:ptCount val="5"/>
                <c:pt idx="0">
                  <c:v>Totalt</c:v>
                </c:pt>
                <c:pt idx="1">
                  <c:v>Teknikkonsultföretag</c:v>
                </c:pt>
                <c:pt idx="2">
                  <c:v>Industri- och 
techkonsultföretag</c:v>
                </c:pt>
                <c:pt idx="3">
                  <c:v>Arkitektföretag</c:v>
                </c:pt>
                <c:pt idx="4">
                  <c:v>Annan</c:v>
                </c:pt>
              </c:strCache>
            </c:strRef>
          </c:cat>
          <c:val>
            <c:numRef>
              <c:f>'Q26-35'!$AJ$38:$AN$38</c:f>
              <c:numCache>
                <c:formatCode>0%</c:formatCode>
                <c:ptCount val="5"/>
                <c:pt idx="0">
                  <c:v>0.13081140990491746</c:v>
                </c:pt>
                <c:pt idx="1">
                  <c:v>0.20304050607080909</c:v>
                </c:pt>
                <c:pt idx="2">
                  <c:v>0.11506935687263557</c:v>
                </c:pt>
                <c:pt idx="3">
                  <c:v>0.13293650793650794</c:v>
                </c:pt>
                <c:pt idx="4">
                  <c:v>0.18403361344537814</c:v>
                </c:pt>
              </c:numCache>
            </c:numRef>
          </c:val>
          <c:extLst>
            <c:ext xmlns:c16="http://schemas.microsoft.com/office/drawing/2014/chart" uri="{C3380CC4-5D6E-409C-BE32-E72D297353CC}">
              <c16:uniqueId val="{0000000A-46FA-FF45-AC55-36089405C66C}"/>
            </c:ext>
          </c:extLst>
        </c:ser>
        <c:dLbls>
          <c:dLblPos val="ctr"/>
          <c:showLegendKey val="0"/>
          <c:showVal val="1"/>
          <c:showCatName val="0"/>
          <c:showSerName val="0"/>
          <c:showPercent val="0"/>
          <c:showBubbleSize val="0"/>
        </c:dLbls>
        <c:gapWidth val="88"/>
        <c:overlap val="100"/>
        <c:axId val="1942841824"/>
        <c:axId val="2118361503"/>
      </c:barChart>
      <c:catAx>
        <c:axId val="194284182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118361503"/>
        <c:crosses val="autoZero"/>
        <c:auto val="1"/>
        <c:lblAlgn val="ctr"/>
        <c:lblOffset val="100"/>
        <c:noMultiLvlLbl val="0"/>
      </c:catAx>
      <c:valAx>
        <c:axId val="2118361503"/>
        <c:scaling>
          <c:orientation val="minMax"/>
        </c:scaling>
        <c:delete val="1"/>
        <c:axPos val="t"/>
        <c:numFmt formatCode="0%" sourceLinked="1"/>
        <c:majorTickMark val="none"/>
        <c:minorTickMark val="none"/>
        <c:tickLblPos val="nextTo"/>
        <c:crossAx val="194284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'Q1-15'!$AZ$25</c:f>
              <c:strCache>
                <c:ptCount val="1"/>
                <c:pt idx="0">
                  <c:v>2020</c:v>
                </c:pt>
              </c:strCache>
            </c:strRef>
          </c:tx>
          <c:spPr>
            <a:noFill/>
            <a:ln w="3175">
              <a:solidFill>
                <a:schemeClr val="tx1"/>
              </a:solidFill>
              <a:prstDash val="dash"/>
            </a:ln>
            <a:effectLst/>
          </c:spPr>
          <c:invertIfNegative val="0"/>
          <c:dPt>
            <c:idx val="0"/>
            <c:invertIfNegative val="0"/>
            <c:bubble3D val="0"/>
            <c:spPr>
              <a:noFill/>
              <a:ln w="3175" cap="sq">
                <a:solidFill>
                  <a:schemeClr val="tx1"/>
                </a:solidFill>
                <a:prstDash val="dash"/>
              </a:ln>
              <a:effectLst/>
            </c:spPr>
            <c:extLst>
              <c:ext xmlns:c16="http://schemas.microsoft.com/office/drawing/2014/chart" uri="{C3380CC4-5D6E-409C-BE32-E72D297353CC}">
                <c16:uniqueId val="{00000000-4E80-E64E-AB30-891838F0AA71}"/>
              </c:ext>
            </c:extLst>
          </c:dPt>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'Q1-15'!$AY$26:$AY$27</c:f>
              <c:strCache>
                <c:ptCount val="2"/>
                <c:pt idx="0">
                  <c:v>Ingen export</c:v>
                </c:pt>
                <c:pt idx="1">
                  <c:v>Exporterar</c:v>
                </c:pt>
              </c:strCache>
            </c:strRef>
          </c:cat>
          <c:val>
            <c:numRef>
              <c:f>'Q1-15'!$AZ$26:$AZ$27</c:f>
              <c:numCache>
                <c:formatCode>0%</c:formatCode>
                <c:ptCount val="2"/>
                <c:pt idx="0">
                  <c:v>0.64</c:v>
                </c:pt>
                <c:pt idx="1">
                  <c:v>0.36</c:v>
                </c:pt>
              </c:numCache>
            </c:numRef>
          </c:val>
          <c:extLst>
            <c:ext xmlns:c16="http://schemas.microsoft.com/office/drawing/2014/chart" uri="{C3380CC4-5D6E-409C-BE32-E72D297353CC}">
              <c16:uniqueId val="{00000000-B93C-2B4C-98E7-BB936390C9AD}"/>
            </c:ext>
          </c:extLst>
        </c:ser>
        <c:ser>
          <c:idx val="1"/>
          <c:order val="1"/>
          <c:tx>
            <c:strRef>
              <c:f>'Q1-15'!$BA$25</c:f>
              <c:strCache>
                <c:ptCount val="1"/>
                <c:pt idx="0">
                  <c:v>2021</c:v>
                </c:pt>
              </c:strCache>
            </c:strRef>
          </c:tx>
          <c:spPr>
            <a:pattFill prst="dkUpDiag">
              <a:fgClr>
                <a:schemeClr val="bg1"/>
              </a:fgClr>
              <a:bgClr>
                <a:schemeClr val="accent2">
                  <a:lumMod val="50000"/>
                  <a:lumOff val="50000"/>
                </a:schemeClr>
              </a:bgClr>
            </a:pattFill>
            <a:ln>
              <a:noFill/>
              <a:prstDash val="dash"/>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'Q1-15'!$AY$26:$AY$27</c:f>
              <c:strCache>
                <c:ptCount val="2"/>
                <c:pt idx="0">
                  <c:v>Ingen export</c:v>
                </c:pt>
                <c:pt idx="1">
                  <c:v>Exporterar</c:v>
                </c:pt>
              </c:strCache>
            </c:strRef>
          </c:cat>
          <c:val>
            <c:numRef>
              <c:f>'Q1-15'!$BA$26:$BA$27</c:f>
              <c:numCache>
                <c:formatCode>0%</c:formatCode>
                <c:ptCount val="2"/>
                <c:pt idx="0">
                  <c:v>0.61</c:v>
                </c:pt>
                <c:pt idx="1">
                  <c:v>0.39</c:v>
                </c:pt>
              </c:numCache>
            </c:numRef>
          </c:val>
          <c:extLst>
            <c:ext xmlns:c16="http://schemas.microsoft.com/office/drawing/2014/chart" uri="{C3380CC4-5D6E-409C-BE32-E72D297353CC}">
              <c16:uniqueId val="{00000001-B93C-2B4C-98E7-BB936390C9AD}"/>
            </c:ext>
          </c:extLst>
        </c:ser>
        <c:ser>
          <c:idx val="2"/>
          <c:order val="2"/>
          <c:tx>
            <c:strRef>
              <c:f>'Q1-15'!$BB$25</c:f>
              <c:strCache>
                <c:ptCount val="1"/>
                <c:pt idx="0">
                  <c:v>2022</c:v>
                </c:pt>
              </c:strCache>
            </c:strRef>
          </c:tx>
          <c:spPr>
            <a:solidFill>
              <a:srgbClr val="35A5B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'Q1-15'!$AY$26:$AY$27</c:f>
              <c:strCache>
                <c:ptCount val="2"/>
                <c:pt idx="0">
                  <c:v>Ingen export</c:v>
                </c:pt>
                <c:pt idx="1">
                  <c:v>Exporterar</c:v>
                </c:pt>
              </c:strCache>
            </c:strRef>
          </c:cat>
          <c:val>
            <c:numRef>
              <c:f>'Q1-15'!$BB$26:$BB$27</c:f>
              <c:numCache>
                <c:formatCode>0%</c:formatCode>
                <c:ptCount val="2"/>
                <c:pt idx="0">
                  <c:v>0.59</c:v>
                </c:pt>
                <c:pt idx="1">
                  <c:v>0.41000000000000003</c:v>
                </c:pt>
              </c:numCache>
            </c:numRef>
          </c:val>
          <c:extLst>
            <c:ext xmlns:c16="http://schemas.microsoft.com/office/drawing/2014/chart" uri="{C3380CC4-5D6E-409C-BE32-E72D297353CC}">
              <c16:uniqueId val="{00000002-B93C-2B4C-98E7-BB936390C9AD}"/>
            </c:ext>
          </c:extLst>
        </c:ser>
        <c:dLbls>
          <c:dLblPos val="outEnd"/>
          <c:showLegendKey val="0"/>
          <c:showVal val="1"/>
          <c:showCatName val="0"/>
          <c:showSerName val="0"/>
          <c:showPercent val="0"/>
          <c:showBubbleSize val="0"/>
        </c:dLbls>
        <c:gapWidth val="154"/>
        <c:overlap val="-7"/>
        <c:axId val="347599279"/>
        <c:axId val="347365407"/>
      </c:barChart>
      <c:catAx>
        <c:axId val="34759927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sv-SE"/>
          </a:p>
        </c:txPr>
        <c:crossAx val="347365407"/>
        <c:crosses val="autoZero"/>
        <c:auto val="1"/>
        <c:lblAlgn val="ctr"/>
        <c:lblOffset val="100"/>
        <c:noMultiLvlLbl val="0"/>
      </c:catAx>
      <c:valAx>
        <c:axId val="347365407"/>
        <c:scaling>
          <c:orientation val="minMax"/>
        </c:scaling>
        <c:delete val="1"/>
        <c:axPos val="l"/>
        <c:numFmt formatCode="0%" sourceLinked="1"/>
        <c:majorTickMark val="none"/>
        <c:minorTickMark val="none"/>
        <c:tickLblPos val="nextTo"/>
        <c:crossAx val="34759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sv-SE"/>
        </a:p>
      </c:txPr>
    </c:legend>
    <c:plotVisOnly val="1"/>
    <c:dispBlanksAs val="gap"/>
    <c:showDLblsOverMax val="0"/>
  </c:chart>
  <c:spPr>
    <a:noFill/>
    <a:ln>
      <a:noFill/>
    </a:ln>
    <a:effectLst/>
  </c:spPr>
  <c:txPr>
    <a:bodyPr/>
    <a:lstStyle/>
    <a:p>
      <a:pPr>
        <a:defRPr>
          <a:solidFill>
            <a:sysClr val="windowText" lastClr="000000"/>
          </a:solidFill>
        </a:defRPr>
      </a:pPr>
      <a:endParaRPr lang="sv-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'Q26-35'!$AF$59</c:f>
              <c:strCache>
                <c:ptCount val="1"/>
                <c:pt idx="0">
                  <c:v>2020</c:v>
                </c:pt>
              </c:strCache>
            </c:strRef>
          </c:tx>
          <c:spPr>
            <a:pattFill prst="wdUpDiag">
              <a:fgClr>
                <a:schemeClr val="bg1"/>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'Q26-35'!$AE$60:$AE$63</c:f>
              <c:strCache>
                <c:ptCount val="4"/>
                <c:pt idx="0">
                  <c:v>Mindre än 10 år</c:v>
                </c:pt>
                <c:pt idx="1">
                  <c:v>10 - 14 år</c:v>
                </c:pt>
                <c:pt idx="2">
                  <c:v>15 – 25 år</c:v>
                </c:pt>
                <c:pt idx="3">
                  <c:v>Över 25 år</c:v>
                </c:pt>
              </c:strCache>
            </c:strRef>
          </c:cat>
          <c:val>
            <c:numRef>
              <c:f>'Q26-35'!$AF$60:$AF$63</c:f>
              <c:numCache>
                <c:formatCode>0%</c:formatCode>
                <c:ptCount val="4"/>
                <c:pt idx="0">
                  <c:v>0.28000000000000003</c:v>
                </c:pt>
                <c:pt idx="1">
                  <c:v>0.37</c:v>
                </c:pt>
                <c:pt idx="2">
                  <c:v>0.23</c:v>
                </c:pt>
                <c:pt idx="3">
                  <c:v>0.06</c:v>
                </c:pt>
              </c:numCache>
            </c:numRef>
          </c:val>
          <c:extLst>
            <c:ext xmlns:c16="http://schemas.microsoft.com/office/drawing/2014/chart" uri="{C3380CC4-5D6E-409C-BE32-E72D297353CC}">
              <c16:uniqueId val="{00000000-68D0-7F46-872D-D534C6343259}"/>
            </c:ext>
          </c:extLst>
        </c:ser>
        <c:ser>
          <c:idx val="1"/>
          <c:order val="1"/>
          <c:tx>
            <c:strRef>
              <c:f>'Q26-35'!$AG$59</c:f>
              <c:strCache>
                <c:ptCount val="1"/>
                <c:pt idx="0">
                  <c:v>2021</c:v>
                </c:pt>
              </c:strCache>
            </c:strRef>
          </c:tx>
          <c:spPr>
            <a:pattFill prst="wdUpDiag">
              <a:fgClr>
                <a:schemeClr val="bg1"/>
              </a:fgClr>
              <a:bgClr>
                <a:srgbClr val="C3D5CF"/>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'Q26-35'!$AE$60:$AE$63</c:f>
              <c:strCache>
                <c:ptCount val="4"/>
                <c:pt idx="0">
                  <c:v>Mindre än 10 år</c:v>
                </c:pt>
                <c:pt idx="1">
                  <c:v>10 - 14 år</c:v>
                </c:pt>
                <c:pt idx="2">
                  <c:v>15 – 25 år</c:v>
                </c:pt>
                <c:pt idx="3">
                  <c:v>Över 25 år</c:v>
                </c:pt>
              </c:strCache>
            </c:strRef>
          </c:cat>
          <c:val>
            <c:numRef>
              <c:f>'Q26-35'!$AG$60:$AG$63</c:f>
              <c:numCache>
                <c:formatCode>0%</c:formatCode>
                <c:ptCount val="4"/>
                <c:pt idx="0">
                  <c:v>0.27</c:v>
                </c:pt>
                <c:pt idx="1">
                  <c:v>0.35</c:v>
                </c:pt>
                <c:pt idx="2">
                  <c:v>0.23</c:v>
                </c:pt>
                <c:pt idx="3">
                  <c:v>0.1</c:v>
                </c:pt>
              </c:numCache>
            </c:numRef>
          </c:val>
          <c:extLst>
            <c:ext xmlns:c16="http://schemas.microsoft.com/office/drawing/2014/chart" uri="{C3380CC4-5D6E-409C-BE32-E72D297353CC}">
              <c16:uniqueId val="{00000001-68D0-7F46-872D-D534C6343259}"/>
            </c:ext>
          </c:extLst>
        </c:ser>
        <c:ser>
          <c:idx val="2"/>
          <c:order val="2"/>
          <c:tx>
            <c:strRef>
              <c:f>'Q26-35'!$AH$59</c:f>
              <c:strCache>
                <c:ptCount val="1"/>
                <c:pt idx="0">
                  <c:v>2022</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'Q26-35'!$AE$60:$AE$63</c:f>
              <c:strCache>
                <c:ptCount val="4"/>
                <c:pt idx="0">
                  <c:v>Mindre än 10 år</c:v>
                </c:pt>
                <c:pt idx="1">
                  <c:v>10 - 14 år</c:v>
                </c:pt>
                <c:pt idx="2">
                  <c:v>15 – 25 år</c:v>
                </c:pt>
                <c:pt idx="3">
                  <c:v>Över 25 år</c:v>
                </c:pt>
              </c:strCache>
            </c:strRef>
          </c:cat>
          <c:val>
            <c:numRef>
              <c:f>'Q26-35'!$AH$60:$AH$63</c:f>
              <c:numCache>
                <c:formatCode>0%</c:formatCode>
                <c:ptCount val="4"/>
                <c:pt idx="0">
                  <c:v>0.2344</c:v>
                </c:pt>
                <c:pt idx="1">
                  <c:v>0.41410000000000002</c:v>
                </c:pt>
                <c:pt idx="2">
                  <c:v>0.25</c:v>
                </c:pt>
                <c:pt idx="3">
                  <c:v>5.4699999999999999E-2</c:v>
                </c:pt>
              </c:numCache>
            </c:numRef>
          </c:val>
          <c:extLst>
            <c:ext xmlns:c16="http://schemas.microsoft.com/office/drawing/2014/chart" uri="{C3380CC4-5D6E-409C-BE32-E72D297353CC}">
              <c16:uniqueId val="{00000002-68D0-7F46-872D-D534C6343259}"/>
            </c:ext>
          </c:extLst>
        </c:ser>
        <c:dLbls>
          <c:dLblPos val="inEnd"/>
          <c:showLegendKey val="0"/>
          <c:showVal val="1"/>
          <c:showCatName val="0"/>
          <c:showSerName val="0"/>
          <c:showPercent val="0"/>
          <c:showBubbleSize val="0"/>
        </c:dLbls>
        <c:gapWidth val="219"/>
        <c:overlap val="-14"/>
        <c:axId val="178660384"/>
        <c:axId val="179135024"/>
      </c:barChart>
      <c:catAx>
        <c:axId val="178660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79135024"/>
        <c:crosses val="autoZero"/>
        <c:auto val="1"/>
        <c:lblAlgn val="ctr"/>
        <c:lblOffset val="100"/>
        <c:noMultiLvlLbl val="0"/>
      </c:catAx>
      <c:valAx>
        <c:axId val="179135024"/>
        <c:scaling>
          <c:orientation val="minMax"/>
        </c:scaling>
        <c:delete val="1"/>
        <c:axPos val="l"/>
        <c:numFmt formatCode="0%" sourceLinked="1"/>
        <c:majorTickMark val="none"/>
        <c:minorTickMark val="none"/>
        <c:tickLblPos val="nextTo"/>
        <c:crossAx val="178660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'Q26-35'!$AF$51</c:f>
              <c:strCache>
                <c:ptCount val="1"/>
                <c:pt idx="0">
                  <c:v>2020</c:v>
                </c:pt>
              </c:strCache>
            </c:strRef>
          </c:tx>
          <c:spPr>
            <a:pattFill prst="wdUpDiag">
              <a:fgClr>
                <a:schemeClr val="bg1"/>
              </a:fgClr>
              <a:bgClr>
                <a:srgbClr val="C3D5CF"/>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'Q26-35'!$AE$52:$AE$55</c:f>
              <c:strCache>
                <c:ptCount val="4"/>
                <c:pt idx="0">
                  <c:v>Mindre än 5 år</c:v>
                </c:pt>
                <c:pt idx="1">
                  <c:v>5-14 år</c:v>
                </c:pt>
                <c:pt idx="2">
                  <c:v>15-25 år</c:v>
                </c:pt>
                <c:pt idx="3">
                  <c:v>Över 25 år</c:v>
                </c:pt>
              </c:strCache>
            </c:strRef>
          </c:cat>
          <c:val>
            <c:numRef>
              <c:f>'Q26-35'!$AF$52:$AF$55</c:f>
              <c:numCache>
                <c:formatCode>0%</c:formatCode>
                <c:ptCount val="4"/>
                <c:pt idx="0">
                  <c:v>0.3</c:v>
                </c:pt>
                <c:pt idx="1">
                  <c:v>0.56000000000000005</c:v>
                </c:pt>
                <c:pt idx="2">
                  <c:v>0.09</c:v>
                </c:pt>
                <c:pt idx="3">
                  <c:v>0.01</c:v>
                </c:pt>
              </c:numCache>
            </c:numRef>
          </c:val>
          <c:extLst>
            <c:ext xmlns:c16="http://schemas.microsoft.com/office/drawing/2014/chart" uri="{C3380CC4-5D6E-409C-BE32-E72D297353CC}">
              <c16:uniqueId val="{00000000-897F-AA4B-B34E-8CDB6E317A54}"/>
            </c:ext>
          </c:extLst>
        </c:ser>
        <c:ser>
          <c:idx val="1"/>
          <c:order val="1"/>
          <c:tx>
            <c:strRef>
              <c:f>'Q26-35'!$AG$51</c:f>
              <c:strCache>
                <c:ptCount val="1"/>
                <c:pt idx="0">
                  <c:v>2021</c:v>
                </c:pt>
              </c:strCache>
            </c:strRef>
          </c:tx>
          <c:spPr>
            <a:pattFill prst="wdUpDiag">
              <a:fgClr>
                <a:schemeClr val="bg1"/>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'Q26-35'!$AE$52:$AE$55</c:f>
              <c:strCache>
                <c:ptCount val="4"/>
                <c:pt idx="0">
                  <c:v>Mindre än 5 år</c:v>
                </c:pt>
                <c:pt idx="1">
                  <c:v>5-14 år</c:v>
                </c:pt>
                <c:pt idx="2">
                  <c:v>15-25 år</c:v>
                </c:pt>
                <c:pt idx="3">
                  <c:v>Över 25 år</c:v>
                </c:pt>
              </c:strCache>
            </c:strRef>
          </c:cat>
          <c:val>
            <c:numRef>
              <c:f>'Q26-35'!$AG$52:$AG$55</c:f>
              <c:numCache>
                <c:formatCode>0%</c:formatCode>
                <c:ptCount val="4"/>
                <c:pt idx="0">
                  <c:v>0.37</c:v>
                </c:pt>
                <c:pt idx="1">
                  <c:v>0.5</c:v>
                </c:pt>
                <c:pt idx="2">
                  <c:v>0.06</c:v>
                </c:pt>
                <c:pt idx="3">
                  <c:v>0.01</c:v>
                </c:pt>
              </c:numCache>
            </c:numRef>
          </c:val>
          <c:extLst>
            <c:ext xmlns:c16="http://schemas.microsoft.com/office/drawing/2014/chart" uri="{C3380CC4-5D6E-409C-BE32-E72D297353CC}">
              <c16:uniqueId val="{00000001-897F-AA4B-B34E-8CDB6E317A54}"/>
            </c:ext>
          </c:extLst>
        </c:ser>
        <c:ser>
          <c:idx val="2"/>
          <c:order val="2"/>
          <c:tx>
            <c:strRef>
              <c:f>'Q26-35'!$AH$51</c:f>
              <c:strCache>
                <c:ptCount val="1"/>
                <c:pt idx="0">
                  <c:v>2022</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'Q26-35'!$AE$52:$AE$55</c:f>
              <c:strCache>
                <c:ptCount val="4"/>
                <c:pt idx="0">
                  <c:v>Mindre än 5 år</c:v>
                </c:pt>
                <c:pt idx="1">
                  <c:v>5-14 år</c:v>
                </c:pt>
                <c:pt idx="2">
                  <c:v>15-25 år</c:v>
                </c:pt>
                <c:pt idx="3">
                  <c:v>Över 25 år</c:v>
                </c:pt>
              </c:strCache>
            </c:strRef>
          </c:cat>
          <c:val>
            <c:numRef>
              <c:f>'Q26-35'!$AH$52:$AH$55</c:f>
              <c:numCache>
                <c:formatCode>0%</c:formatCode>
                <c:ptCount val="4"/>
                <c:pt idx="0">
                  <c:v>0.30470000000000003</c:v>
                </c:pt>
                <c:pt idx="1">
                  <c:v>0.64060000000000006</c:v>
                </c:pt>
                <c:pt idx="2">
                  <c:v>4.6899999999999997E-2</c:v>
                </c:pt>
                <c:pt idx="3">
                  <c:v>7.8000000000000014E-3</c:v>
                </c:pt>
              </c:numCache>
            </c:numRef>
          </c:val>
          <c:extLst>
            <c:ext xmlns:c16="http://schemas.microsoft.com/office/drawing/2014/chart" uri="{C3380CC4-5D6E-409C-BE32-E72D297353CC}">
              <c16:uniqueId val="{00000002-897F-AA4B-B34E-8CDB6E317A54}"/>
            </c:ext>
          </c:extLst>
        </c:ser>
        <c:dLbls>
          <c:dLblPos val="inEnd"/>
          <c:showLegendKey val="0"/>
          <c:showVal val="1"/>
          <c:showCatName val="0"/>
          <c:showSerName val="0"/>
          <c:showPercent val="0"/>
          <c:showBubbleSize val="0"/>
        </c:dLbls>
        <c:gapWidth val="219"/>
        <c:overlap val="-14"/>
        <c:axId val="1738833567"/>
        <c:axId val="160916432"/>
      </c:barChart>
      <c:catAx>
        <c:axId val="17388335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60916432"/>
        <c:crosses val="autoZero"/>
        <c:auto val="1"/>
        <c:lblAlgn val="ctr"/>
        <c:lblOffset val="100"/>
        <c:noMultiLvlLbl val="0"/>
      </c:catAx>
      <c:valAx>
        <c:axId val="160916432"/>
        <c:scaling>
          <c:orientation val="minMax"/>
        </c:scaling>
        <c:delete val="1"/>
        <c:axPos val="l"/>
        <c:numFmt formatCode="0%" sourceLinked="1"/>
        <c:majorTickMark val="none"/>
        <c:minorTickMark val="none"/>
        <c:tickLblPos val="nextTo"/>
        <c:crossAx val="1738833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'Q26-35'!$AP$52</c:f>
              <c:strCache>
                <c:ptCount val="1"/>
                <c:pt idx="0">
                  <c:v>Mindre än 5 år</c:v>
                </c:pt>
              </c:strCache>
            </c:strRef>
          </c:tx>
          <c:spPr>
            <a:solidFill>
              <a:srgbClr val="15352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'Q26-35'!$AQ$51:$AT$51</c:f>
              <c:strCache>
                <c:ptCount val="4"/>
                <c:pt idx="0">
                  <c:v>Teknikkonsultföretag</c:v>
                </c:pt>
                <c:pt idx="1">
                  <c:v>Industri- och 
techkonsultföretag</c:v>
                </c:pt>
                <c:pt idx="2">
                  <c:v>Arkitektföretag</c:v>
                </c:pt>
                <c:pt idx="3">
                  <c:v>Annan</c:v>
                </c:pt>
              </c:strCache>
            </c:strRef>
          </c:cat>
          <c:val>
            <c:numRef>
              <c:f>'Q26-35'!$AQ$52:$AT$52</c:f>
              <c:numCache>
                <c:formatCode>0%</c:formatCode>
                <c:ptCount val="4"/>
                <c:pt idx="0">
                  <c:v>0.3654</c:v>
                </c:pt>
                <c:pt idx="1">
                  <c:v>0.42309999999999998</c:v>
                </c:pt>
                <c:pt idx="2">
                  <c:v>0.18920000000000001</c:v>
                </c:pt>
                <c:pt idx="3">
                  <c:v>0.15384615384615385</c:v>
                </c:pt>
              </c:numCache>
            </c:numRef>
          </c:val>
          <c:extLst>
            <c:ext xmlns:c16="http://schemas.microsoft.com/office/drawing/2014/chart" uri="{C3380CC4-5D6E-409C-BE32-E72D297353CC}">
              <c16:uniqueId val="{00000000-3D6C-CC4E-BC2D-5594AC6976DF}"/>
            </c:ext>
          </c:extLst>
        </c:ser>
        <c:ser>
          <c:idx val="1"/>
          <c:order val="1"/>
          <c:tx>
            <c:strRef>
              <c:f>'Q26-35'!$AP$53</c:f>
              <c:strCache>
                <c:ptCount val="1"/>
                <c:pt idx="0">
                  <c:v>5-14 år</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'Q26-35'!$AQ$51:$AT$51</c:f>
              <c:strCache>
                <c:ptCount val="4"/>
                <c:pt idx="0">
                  <c:v>Teknikkonsultföretag</c:v>
                </c:pt>
                <c:pt idx="1">
                  <c:v>Industri- och 
techkonsultföretag</c:v>
                </c:pt>
                <c:pt idx="2">
                  <c:v>Arkitektföretag</c:v>
                </c:pt>
                <c:pt idx="3">
                  <c:v>Annan</c:v>
                </c:pt>
              </c:strCache>
            </c:strRef>
          </c:cat>
          <c:val>
            <c:numRef>
              <c:f>'Q26-35'!$AQ$53:$AT$53</c:f>
              <c:numCache>
                <c:formatCode>0%</c:formatCode>
                <c:ptCount val="4"/>
                <c:pt idx="0">
                  <c:v>0.59619999999999995</c:v>
                </c:pt>
                <c:pt idx="1">
                  <c:v>0.5</c:v>
                </c:pt>
                <c:pt idx="2">
                  <c:v>0.75680000000000003</c:v>
                </c:pt>
                <c:pt idx="3">
                  <c:v>0.76923076923076927</c:v>
                </c:pt>
              </c:numCache>
            </c:numRef>
          </c:val>
          <c:extLst>
            <c:ext xmlns:c16="http://schemas.microsoft.com/office/drawing/2014/chart" uri="{C3380CC4-5D6E-409C-BE32-E72D297353CC}">
              <c16:uniqueId val="{00000001-3D6C-CC4E-BC2D-5594AC6976DF}"/>
            </c:ext>
          </c:extLst>
        </c:ser>
        <c:ser>
          <c:idx val="2"/>
          <c:order val="2"/>
          <c:tx>
            <c:strRef>
              <c:f>'Q26-35'!$AP$54</c:f>
              <c:strCache>
                <c:ptCount val="1"/>
                <c:pt idx="0">
                  <c:v>15-25 år</c:v>
                </c:pt>
              </c:strCache>
            </c:strRef>
          </c:tx>
          <c:spPr>
            <a:solidFill>
              <a:srgbClr val="35A5B4"/>
            </a:solidFill>
            <a:ln>
              <a:noFill/>
            </a:ln>
            <a:effectLst/>
          </c:spPr>
          <c:invertIfNegative val="0"/>
          <c:dLbls>
            <c:dLbl>
              <c:idx val="2"/>
              <c:layout>
                <c:manualLayout>
                  <c:x val="0"/>
                  <c:y val="3.454588349655776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6C-CC4E-BC2D-5594AC6976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'Q26-35'!$AQ$51:$AT$51</c:f>
              <c:strCache>
                <c:ptCount val="4"/>
                <c:pt idx="0">
                  <c:v>Teknikkonsultföretag</c:v>
                </c:pt>
                <c:pt idx="1">
                  <c:v>Industri- och 
techkonsultföretag</c:v>
                </c:pt>
                <c:pt idx="2">
                  <c:v>Arkitektföretag</c:v>
                </c:pt>
                <c:pt idx="3">
                  <c:v>Annan</c:v>
                </c:pt>
              </c:strCache>
            </c:strRef>
          </c:cat>
          <c:val>
            <c:numRef>
              <c:f>'Q26-35'!$AQ$54:$AT$54</c:f>
              <c:numCache>
                <c:formatCode>0%</c:formatCode>
                <c:ptCount val="4"/>
                <c:pt idx="0">
                  <c:v>3.85E-2</c:v>
                </c:pt>
                <c:pt idx="1">
                  <c:v>7.690000000000001E-2</c:v>
                </c:pt>
                <c:pt idx="2">
                  <c:v>2.7E-2</c:v>
                </c:pt>
                <c:pt idx="3">
                  <c:v>7.6923076923076927E-2</c:v>
                </c:pt>
              </c:numCache>
            </c:numRef>
          </c:val>
          <c:extLst>
            <c:ext xmlns:c16="http://schemas.microsoft.com/office/drawing/2014/chart" uri="{C3380CC4-5D6E-409C-BE32-E72D297353CC}">
              <c16:uniqueId val="{00000002-3D6C-CC4E-BC2D-5594AC6976DF}"/>
            </c:ext>
          </c:extLst>
        </c:ser>
        <c:ser>
          <c:idx val="3"/>
          <c:order val="3"/>
          <c:tx>
            <c:strRef>
              <c:f>'Q26-35'!$AP$55</c:f>
              <c:strCache>
                <c:ptCount val="1"/>
                <c:pt idx="0">
                  <c:v>Över 25 år</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3D6C-CC4E-BC2D-5594AC6976DF}"/>
                </c:ext>
              </c:extLst>
            </c:dLbl>
            <c:dLbl>
              <c:idx val="1"/>
              <c:delete val="1"/>
              <c:extLst>
                <c:ext xmlns:c15="http://schemas.microsoft.com/office/drawing/2012/chart" uri="{CE6537A1-D6FC-4f65-9D91-7224C49458BB}"/>
                <c:ext xmlns:c16="http://schemas.microsoft.com/office/drawing/2014/chart" uri="{C3380CC4-5D6E-409C-BE32-E72D297353CC}">
                  <c16:uniqueId val="{00000006-3D6C-CC4E-BC2D-5594AC6976DF}"/>
                </c:ext>
              </c:extLst>
            </c:dLbl>
            <c:dLbl>
              <c:idx val="2"/>
              <c:layout>
                <c:manualLayout>
                  <c:x val="0"/>
                  <c:y val="-3.16145832409448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6C-CC4E-BC2D-5594AC6976DF}"/>
                </c:ext>
              </c:extLst>
            </c:dLbl>
            <c:dLbl>
              <c:idx val="3"/>
              <c:delete val="1"/>
              <c:extLst>
                <c:ext xmlns:c15="http://schemas.microsoft.com/office/drawing/2012/chart" uri="{CE6537A1-D6FC-4f65-9D91-7224C49458BB}"/>
                <c:ext xmlns:c16="http://schemas.microsoft.com/office/drawing/2014/chart" uri="{C3380CC4-5D6E-409C-BE32-E72D297353CC}">
                  <c16:uniqueId val="{00000005-3D6C-CC4E-BC2D-5594AC6976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'Q26-35'!$AQ$51:$AT$51</c:f>
              <c:strCache>
                <c:ptCount val="4"/>
                <c:pt idx="0">
                  <c:v>Teknikkonsultföretag</c:v>
                </c:pt>
                <c:pt idx="1">
                  <c:v>Industri- och 
techkonsultföretag</c:v>
                </c:pt>
                <c:pt idx="2">
                  <c:v>Arkitektföretag</c:v>
                </c:pt>
                <c:pt idx="3">
                  <c:v>Annan</c:v>
                </c:pt>
              </c:strCache>
            </c:strRef>
          </c:cat>
          <c:val>
            <c:numRef>
              <c:f>'Q26-35'!$AQ$55:$AT$55</c:f>
              <c:numCache>
                <c:formatCode>0%</c:formatCode>
                <c:ptCount val="4"/>
                <c:pt idx="0">
                  <c:v>0</c:v>
                </c:pt>
                <c:pt idx="1">
                  <c:v>0</c:v>
                </c:pt>
                <c:pt idx="2">
                  <c:v>2.7E-2</c:v>
                </c:pt>
                <c:pt idx="3">
                  <c:v>0</c:v>
                </c:pt>
              </c:numCache>
            </c:numRef>
          </c:val>
          <c:extLst>
            <c:ext xmlns:c16="http://schemas.microsoft.com/office/drawing/2014/chart" uri="{C3380CC4-5D6E-409C-BE32-E72D297353CC}">
              <c16:uniqueId val="{00000003-3D6C-CC4E-BC2D-5594AC6976DF}"/>
            </c:ext>
          </c:extLst>
        </c:ser>
        <c:ser>
          <c:idx val="4"/>
          <c:order val="4"/>
          <c:tx>
            <c:strRef>
              <c:f>'Q26-35'!$AP$56</c:f>
              <c:strCache>
                <c:ptCount val="1"/>
                <c:pt idx="0">
                  <c:v>Vet ej</c:v>
                </c:pt>
              </c:strCache>
            </c:strRef>
          </c:tx>
          <c:spPr>
            <a:solidFill>
              <a:schemeClr val="accent5"/>
            </a:solidFill>
            <a:ln>
              <a:noFill/>
            </a:ln>
            <a:effectLst/>
          </c:spPr>
          <c:invertIfNegative val="0"/>
          <c:dLbls>
            <c:delete val="1"/>
          </c:dLbls>
          <c:cat>
            <c:strRef>
              <c:f>'Q26-35'!$AQ$51:$AT$51</c:f>
              <c:strCache>
                <c:ptCount val="4"/>
                <c:pt idx="0">
                  <c:v>Teknikkonsultföretag</c:v>
                </c:pt>
                <c:pt idx="1">
                  <c:v>Industri- och 
techkonsultföretag</c:v>
                </c:pt>
                <c:pt idx="2">
                  <c:v>Arkitektföretag</c:v>
                </c:pt>
                <c:pt idx="3">
                  <c:v>Annan</c:v>
                </c:pt>
              </c:strCache>
            </c:strRef>
          </c:cat>
          <c:val>
            <c:numRef>
              <c:f>'Q26-35'!$AQ$56:$AT$56</c:f>
              <c:numCache>
                <c:formatCode>0%</c:formatCode>
                <c:ptCount val="4"/>
                <c:pt idx="0">
                  <c:v>0</c:v>
                </c:pt>
                <c:pt idx="1">
                  <c:v>0</c:v>
                </c:pt>
                <c:pt idx="2">
                  <c:v>0</c:v>
                </c:pt>
                <c:pt idx="3">
                  <c:v>0</c:v>
                </c:pt>
              </c:numCache>
            </c:numRef>
          </c:val>
          <c:extLst>
            <c:ext xmlns:c16="http://schemas.microsoft.com/office/drawing/2014/chart" uri="{C3380CC4-5D6E-409C-BE32-E72D297353CC}">
              <c16:uniqueId val="{00000004-3D6C-CC4E-BC2D-5594AC6976DF}"/>
            </c:ext>
          </c:extLst>
        </c:ser>
        <c:dLbls>
          <c:dLblPos val="ctr"/>
          <c:showLegendKey val="0"/>
          <c:showVal val="1"/>
          <c:showCatName val="0"/>
          <c:showSerName val="0"/>
          <c:showPercent val="0"/>
          <c:showBubbleSize val="0"/>
        </c:dLbls>
        <c:gapWidth val="99"/>
        <c:overlap val="100"/>
        <c:axId val="2117038559"/>
        <c:axId val="2144484720"/>
      </c:barChart>
      <c:catAx>
        <c:axId val="21170385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144484720"/>
        <c:crosses val="autoZero"/>
        <c:auto val="1"/>
        <c:lblAlgn val="ctr"/>
        <c:lblOffset val="100"/>
        <c:noMultiLvlLbl val="0"/>
      </c:catAx>
      <c:valAx>
        <c:axId val="2144484720"/>
        <c:scaling>
          <c:orientation val="minMax"/>
        </c:scaling>
        <c:delete val="1"/>
        <c:axPos val="l"/>
        <c:numFmt formatCode="0%" sourceLinked="1"/>
        <c:majorTickMark val="none"/>
        <c:minorTickMark val="none"/>
        <c:tickLblPos val="nextTo"/>
        <c:crossAx val="2117038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'Q26-35'!$AP$60</c:f>
              <c:strCache>
                <c:ptCount val="1"/>
                <c:pt idx="0">
                  <c:v>Mindre än 10 år</c:v>
                </c:pt>
              </c:strCache>
            </c:strRef>
          </c:tx>
          <c:spPr>
            <a:solidFill>
              <a:srgbClr val="15352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'Q26-35'!$AQ$59:$AT$59</c:f>
              <c:strCache>
                <c:ptCount val="4"/>
                <c:pt idx="0">
                  <c:v>Teknikkonsultföretag</c:v>
                </c:pt>
                <c:pt idx="1">
                  <c:v>Industri- och 
techkonsultföretag</c:v>
                </c:pt>
                <c:pt idx="2">
                  <c:v>Arkitektföretag</c:v>
                </c:pt>
                <c:pt idx="3">
                  <c:v>Annan</c:v>
                </c:pt>
              </c:strCache>
            </c:strRef>
          </c:cat>
          <c:val>
            <c:numRef>
              <c:f>'Q26-35'!$AQ$60:$AT$60</c:f>
              <c:numCache>
                <c:formatCode>0%</c:formatCode>
                <c:ptCount val="4"/>
                <c:pt idx="0">
                  <c:v>0.1731</c:v>
                </c:pt>
                <c:pt idx="1">
                  <c:v>0.3846</c:v>
                </c:pt>
                <c:pt idx="2">
                  <c:v>0.2162</c:v>
                </c:pt>
                <c:pt idx="3">
                  <c:v>0.23076923076923078</c:v>
                </c:pt>
              </c:numCache>
            </c:numRef>
          </c:val>
          <c:extLst>
            <c:ext xmlns:c16="http://schemas.microsoft.com/office/drawing/2014/chart" uri="{C3380CC4-5D6E-409C-BE32-E72D297353CC}">
              <c16:uniqueId val="{00000000-3D0D-684D-8DBB-A4A1C5B97F7A}"/>
            </c:ext>
          </c:extLst>
        </c:ser>
        <c:ser>
          <c:idx val="1"/>
          <c:order val="1"/>
          <c:tx>
            <c:strRef>
              <c:f>'Q26-35'!$AP$61</c:f>
              <c:strCache>
                <c:ptCount val="1"/>
                <c:pt idx="0">
                  <c:v>10 - 14 år</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'Q26-35'!$AQ$59:$AT$59</c:f>
              <c:strCache>
                <c:ptCount val="4"/>
                <c:pt idx="0">
                  <c:v>Teknikkonsultföretag</c:v>
                </c:pt>
                <c:pt idx="1">
                  <c:v>Industri- och 
techkonsultföretag</c:v>
                </c:pt>
                <c:pt idx="2">
                  <c:v>Arkitektföretag</c:v>
                </c:pt>
                <c:pt idx="3">
                  <c:v>Annan</c:v>
                </c:pt>
              </c:strCache>
            </c:strRef>
          </c:cat>
          <c:val>
            <c:numRef>
              <c:f>'Q26-35'!$AQ$61:$AT$61</c:f>
              <c:numCache>
                <c:formatCode>0%</c:formatCode>
                <c:ptCount val="4"/>
                <c:pt idx="0">
                  <c:v>0.48080000000000001</c:v>
                </c:pt>
                <c:pt idx="1">
                  <c:v>0.1923</c:v>
                </c:pt>
                <c:pt idx="2">
                  <c:v>0.48649999999999999</c:v>
                </c:pt>
                <c:pt idx="3">
                  <c:v>0.38461538461538464</c:v>
                </c:pt>
              </c:numCache>
            </c:numRef>
          </c:val>
          <c:extLst>
            <c:ext xmlns:c16="http://schemas.microsoft.com/office/drawing/2014/chart" uri="{C3380CC4-5D6E-409C-BE32-E72D297353CC}">
              <c16:uniqueId val="{00000001-3D0D-684D-8DBB-A4A1C5B97F7A}"/>
            </c:ext>
          </c:extLst>
        </c:ser>
        <c:ser>
          <c:idx val="2"/>
          <c:order val="2"/>
          <c:tx>
            <c:strRef>
              <c:f>'Q26-35'!$AP$62</c:f>
              <c:strCache>
                <c:ptCount val="1"/>
                <c:pt idx="0">
                  <c:v>15 – 25 år</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'Q26-35'!$AQ$59:$AT$59</c:f>
              <c:strCache>
                <c:ptCount val="4"/>
                <c:pt idx="0">
                  <c:v>Teknikkonsultföretag</c:v>
                </c:pt>
                <c:pt idx="1">
                  <c:v>Industri- och 
techkonsultföretag</c:v>
                </c:pt>
                <c:pt idx="2">
                  <c:v>Arkitektföretag</c:v>
                </c:pt>
                <c:pt idx="3">
                  <c:v>Annan</c:v>
                </c:pt>
              </c:strCache>
            </c:strRef>
          </c:cat>
          <c:val>
            <c:numRef>
              <c:f>'Q26-35'!$AQ$62:$AT$62</c:f>
              <c:numCache>
                <c:formatCode>0%</c:formatCode>
                <c:ptCount val="4"/>
                <c:pt idx="0">
                  <c:v>0.25</c:v>
                </c:pt>
                <c:pt idx="1">
                  <c:v>0.30769999999999997</c:v>
                </c:pt>
                <c:pt idx="2">
                  <c:v>0.18920000000000001</c:v>
                </c:pt>
                <c:pt idx="3">
                  <c:v>0.30769230769230771</c:v>
                </c:pt>
              </c:numCache>
            </c:numRef>
          </c:val>
          <c:extLst>
            <c:ext xmlns:c16="http://schemas.microsoft.com/office/drawing/2014/chart" uri="{C3380CC4-5D6E-409C-BE32-E72D297353CC}">
              <c16:uniqueId val="{00000002-3D0D-684D-8DBB-A4A1C5B97F7A}"/>
            </c:ext>
          </c:extLst>
        </c:ser>
        <c:ser>
          <c:idx val="3"/>
          <c:order val="3"/>
          <c:tx>
            <c:strRef>
              <c:f>'Q26-35'!$AP$63</c:f>
              <c:strCache>
                <c:ptCount val="1"/>
                <c:pt idx="0">
                  <c:v>Över 25 år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'Q26-35'!$AQ$59:$AT$59</c:f>
              <c:strCache>
                <c:ptCount val="4"/>
                <c:pt idx="0">
                  <c:v>Teknikkonsultföretag</c:v>
                </c:pt>
                <c:pt idx="1">
                  <c:v>Industri- och 
techkonsultföretag</c:v>
                </c:pt>
                <c:pt idx="2">
                  <c:v>Arkitektföretag</c:v>
                </c:pt>
                <c:pt idx="3">
                  <c:v>Annan</c:v>
                </c:pt>
              </c:strCache>
            </c:strRef>
          </c:cat>
          <c:val>
            <c:numRef>
              <c:f>'Q26-35'!$AQ$63:$AT$63</c:f>
              <c:numCache>
                <c:formatCode>0%</c:formatCode>
                <c:ptCount val="4"/>
                <c:pt idx="0">
                  <c:v>3.85E-2</c:v>
                </c:pt>
                <c:pt idx="1">
                  <c:v>7.690000000000001E-2</c:v>
                </c:pt>
                <c:pt idx="2">
                  <c:v>5.4100000000000002E-2</c:v>
                </c:pt>
                <c:pt idx="3">
                  <c:v>7.6923076923076927E-2</c:v>
                </c:pt>
              </c:numCache>
            </c:numRef>
          </c:val>
          <c:extLst>
            <c:ext xmlns:c16="http://schemas.microsoft.com/office/drawing/2014/chart" uri="{C3380CC4-5D6E-409C-BE32-E72D297353CC}">
              <c16:uniqueId val="{00000003-3D0D-684D-8DBB-A4A1C5B97F7A}"/>
            </c:ext>
          </c:extLst>
        </c:ser>
        <c:ser>
          <c:idx val="4"/>
          <c:order val="4"/>
          <c:tx>
            <c:strRef>
              <c:f>'Q26-35'!$AP$64</c:f>
              <c:strCache>
                <c:ptCount val="1"/>
                <c:pt idx="0">
                  <c:v>Vet ej</c:v>
                </c:pt>
              </c:strCache>
            </c:strRef>
          </c:tx>
          <c:spPr>
            <a:solidFill>
              <a:schemeClr val="accent5"/>
            </a:solidFill>
            <a:ln>
              <a:noFill/>
            </a:ln>
            <a:effectLst/>
          </c:spPr>
          <c:invertIfNegative val="0"/>
          <c:dLbls>
            <c:dLbl>
              <c:idx val="0"/>
              <c:layout>
                <c:manualLayout>
                  <c:x val="0"/>
                  <c:y val="-4.204204204204205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0D-684D-8DBB-A4A1C5B97F7A}"/>
                </c:ext>
              </c:extLst>
            </c:dLbl>
            <c:dLbl>
              <c:idx val="1"/>
              <c:layout>
                <c:manualLayout>
                  <c:x val="0"/>
                  <c:y val="-3.60360360360360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0D-684D-8DBB-A4A1C5B97F7A}"/>
                </c:ext>
              </c:extLst>
            </c:dLbl>
            <c:dLbl>
              <c:idx val="2"/>
              <c:layout>
                <c:manualLayout>
                  <c:x val="0"/>
                  <c:y val="-3.00300300300300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0D-684D-8DBB-A4A1C5B97F7A}"/>
                </c:ext>
              </c:extLst>
            </c:dLbl>
            <c:dLbl>
              <c:idx val="3"/>
              <c:delete val="1"/>
              <c:extLst>
                <c:ext xmlns:c15="http://schemas.microsoft.com/office/drawing/2012/chart" uri="{CE6537A1-D6FC-4f65-9D91-7224C49458BB}"/>
                <c:ext xmlns:c16="http://schemas.microsoft.com/office/drawing/2014/chart" uri="{C3380CC4-5D6E-409C-BE32-E72D297353CC}">
                  <c16:uniqueId val="{00000005-3D0D-684D-8DBB-A4A1C5B97F7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'Q26-35'!$AQ$59:$AT$59</c:f>
              <c:strCache>
                <c:ptCount val="4"/>
                <c:pt idx="0">
                  <c:v>Teknikkonsultföretag</c:v>
                </c:pt>
                <c:pt idx="1">
                  <c:v>Industri- och 
techkonsultföretag</c:v>
                </c:pt>
                <c:pt idx="2">
                  <c:v>Arkitektföretag</c:v>
                </c:pt>
                <c:pt idx="3">
                  <c:v>Annan</c:v>
                </c:pt>
              </c:strCache>
            </c:strRef>
          </c:cat>
          <c:val>
            <c:numRef>
              <c:f>'Q26-35'!$AQ$64:$AT$64</c:f>
              <c:numCache>
                <c:formatCode>0%</c:formatCode>
                <c:ptCount val="4"/>
                <c:pt idx="0">
                  <c:v>5.7699999999999987E-2</c:v>
                </c:pt>
                <c:pt idx="1">
                  <c:v>3.85E-2</c:v>
                </c:pt>
                <c:pt idx="2">
                  <c:v>5.4100000000000002E-2</c:v>
                </c:pt>
                <c:pt idx="3">
                  <c:v>0</c:v>
                </c:pt>
              </c:numCache>
            </c:numRef>
          </c:val>
          <c:extLst>
            <c:ext xmlns:c16="http://schemas.microsoft.com/office/drawing/2014/chart" uri="{C3380CC4-5D6E-409C-BE32-E72D297353CC}">
              <c16:uniqueId val="{00000004-3D0D-684D-8DBB-A4A1C5B97F7A}"/>
            </c:ext>
          </c:extLst>
        </c:ser>
        <c:dLbls>
          <c:dLblPos val="ctr"/>
          <c:showLegendKey val="0"/>
          <c:showVal val="1"/>
          <c:showCatName val="0"/>
          <c:showSerName val="0"/>
          <c:showPercent val="0"/>
          <c:showBubbleSize val="0"/>
        </c:dLbls>
        <c:gapWidth val="99"/>
        <c:overlap val="100"/>
        <c:axId val="2114637215"/>
        <c:axId val="2091294912"/>
      </c:barChart>
      <c:catAx>
        <c:axId val="211463721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091294912"/>
        <c:crosses val="autoZero"/>
        <c:auto val="1"/>
        <c:lblAlgn val="ctr"/>
        <c:lblOffset val="100"/>
        <c:noMultiLvlLbl val="0"/>
      </c:catAx>
      <c:valAx>
        <c:axId val="2091294912"/>
        <c:scaling>
          <c:orientation val="minMax"/>
        </c:scaling>
        <c:delete val="1"/>
        <c:axPos val="l"/>
        <c:numFmt formatCode="0%" sourceLinked="1"/>
        <c:majorTickMark val="none"/>
        <c:minorTickMark val="none"/>
        <c:tickLblPos val="nextTo"/>
        <c:crossAx val="211463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'Q26-35'!$AF$72</c:f>
              <c:strCache>
                <c:ptCount val="1"/>
                <c:pt idx="0">
                  <c:v>2020</c:v>
                </c:pt>
              </c:strCache>
            </c:strRef>
          </c:tx>
          <c:spPr>
            <a:pattFill prst="wdUpDiag">
              <a:fgClr>
                <a:schemeClr val="bg1"/>
              </a:fgClr>
              <a:bgClr>
                <a:srgbClr val="C3D5CF"/>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'Q26-35'!$AE$73:$AE$78</c:f>
              <c:strCache>
                <c:ptCount val="6"/>
                <c:pt idx="0">
                  <c:v>0%</c:v>
                </c:pt>
                <c:pt idx="1">
                  <c:v>1-2%</c:v>
                </c:pt>
                <c:pt idx="2">
                  <c:v>3-5%</c:v>
                </c:pt>
                <c:pt idx="3">
                  <c:v>6-10%</c:v>
                </c:pt>
                <c:pt idx="4">
                  <c:v>Mer än 10%</c:v>
                </c:pt>
                <c:pt idx="5">
                  <c:v>Vet ej</c:v>
                </c:pt>
              </c:strCache>
            </c:strRef>
          </c:cat>
          <c:val>
            <c:numRef>
              <c:f>'Q26-35'!$AF$73:$AF$78</c:f>
              <c:numCache>
                <c:formatCode>0%</c:formatCode>
                <c:ptCount val="6"/>
                <c:pt idx="0">
                  <c:v>0.02</c:v>
                </c:pt>
                <c:pt idx="1">
                  <c:v>0.32</c:v>
                </c:pt>
                <c:pt idx="2">
                  <c:v>0.38</c:v>
                </c:pt>
                <c:pt idx="3">
                  <c:v>0.16</c:v>
                </c:pt>
                <c:pt idx="4">
                  <c:v>0.05</c:v>
                </c:pt>
                <c:pt idx="5">
                  <c:v>7.0000000000000007E-2</c:v>
                </c:pt>
              </c:numCache>
            </c:numRef>
          </c:val>
          <c:extLst>
            <c:ext xmlns:c16="http://schemas.microsoft.com/office/drawing/2014/chart" uri="{C3380CC4-5D6E-409C-BE32-E72D297353CC}">
              <c16:uniqueId val="{00000000-3A18-3442-B38D-582E10F4FE84}"/>
            </c:ext>
          </c:extLst>
        </c:ser>
        <c:ser>
          <c:idx val="1"/>
          <c:order val="1"/>
          <c:tx>
            <c:strRef>
              <c:f>'Q26-35'!$AG$72</c:f>
              <c:strCache>
                <c:ptCount val="1"/>
                <c:pt idx="0">
                  <c:v>2021</c:v>
                </c:pt>
              </c:strCache>
            </c:strRef>
          </c:tx>
          <c:spPr>
            <a:pattFill prst="wdUpDiag">
              <a:fgClr>
                <a:schemeClr val="bg1"/>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'Q26-35'!$AE$73:$AE$78</c:f>
              <c:strCache>
                <c:ptCount val="6"/>
                <c:pt idx="0">
                  <c:v>0%</c:v>
                </c:pt>
                <c:pt idx="1">
                  <c:v>1-2%</c:v>
                </c:pt>
                <c:pt idx="2">
                  <c:v>3-5%</c:v>
                </c:pt>
                <c:pt idx="3">
                  <c:v>6-10%</c:v>
                </c:pt>
                <c:pt idx="4">
                  <c:v>Mer än 10%</c:v>
                </c:pt>
                <c:pt idx="5">
                  <c:v>Vet ej</c:v>
                </c:pt>
              </c:strCache>
            </c:strRef>
          </c:cat>
          <c:val>
            <c:numRef>
              <c:f>'Q26-35'!$AG$73:$AG$78</c:f>
              <c:numCache>
                <c:formatCode>0%</c:formatCode>
                <c:ptCount val="6"/>
                <c:pt idx="0">
                  <c:v>0.03</c:v>
                </c:pt>
                <c:pt idx="1">
                  <c:v>0.31</c:v>
                </c:pt>
                <c:pt idx="2">
                  <c:v>0.37</c:v>
                </c:pt>
                <c:pt idx="3">
                  <c:v>0.15</c:v>
                </c:pt>
                <c:pt idx="4">
                  <c:v>0.05</c:v>
                </c:pt>
                <c:pt idx="5">
                  <c:v>0.09</c:v>
                </c:pt>
              </c:numCache>
            </c:numRef>
          </c:val>
          <c:extLst>
            <c:ext xmlns:c16="http://schemas.microsoft.com/office/drawing/2014/chart" uri="{C3380CC4-5D6E-409C-BE32-E72D297353CC}">
              <c16:uniqueId val="{00000001-3A18-3442-B38D-582E10F4FE84}"/>
            </c:ext>
          </c:extLst>
        </c:ser>
        <c:ser>
          <c:idx val="2"/>
          <c:order val="2"/>
          <c:tx>
            <c:strRef>
              <c:f>'Q26-35'!$AH$72</c:f>
              <c:strCache>
                <c:ptCount val="1"/>
                <c:pt idx="0">
                  <c:v>2022</c:v>
                </c:pt>
              </c:strCache>
            </c:strRef>
          </c:tx>
          <c:spPr>
            <a:solidFill>
              <a:srgbClr val="35A5B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3A18-3442-B38D-582E10F4FE84}"/>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'Q26-35'!$AE$73:$AE$78</c:f>
              <c:strCache>
                <c:ptCount val="6"/>
                <c:pt idx="0">
                  <c:v>0%</c:v>
                </c:pt>
                <c:pt idx="1">
                  <c:v>1-2%</c:v>
                </c:pt>
                <c:pt idx="2">
                  <c:v>3-5%</c:v>
                </c:pt>
                <c:pt idx="3">
                  <c:v>6-10%</c:v>
                </c:pt>
                <c:pt idx="4">
                  <c:v>Mer än 10%</c:v>
                </c:pt>
                <c:pt idx="5">
                  <c:v>Vet ej</c:v>
                </c:pt>
              </c:strCache>
            </c:strRef>
          </c:cat>
          <c:val>
            <c:numRef>
              <c:f>'Q26-35'!$AH$73:$AH$78</c:f>
              <c:numCache>
                <c:formatCode>0%</c:formatCode>
                <c:ptCount val="6"/>
                <c:pt idx="0">
                  <c:v>0</c:v>
                </c:pt>
                <c:pt idx="1">
                  <c:v>0.28129999999999999</c:v>
                </c:pt>
                <c:pt idx="2">
                  <c:v>0.46089999999999998</c:v>
                </c:pt>
                <c:pt idx="3">
                  <c:v>0.15629999999999999</c:v>
                </c:pt>
                <c:pt idx="4">
                  <c:v>3.1300000000000001E-2</c:v>
                </c:pt>
                <c:pt idx="5">
                  <c:v>7.0300000000000001E-2</c:v>
                </c:pt>
              </c:numCache>
            </c:numRef>
          </c:val>
          <c:extLst>
            <c:ext xmlns:c16="http://schemas.microsoft.com/office/drawing/2014/chart" uri="{C3380CC4-5D6E-409C-BE32-E72D297353CC}">
              <c16:uniqueId val="{00000002-3A18-3442-B38D-582E10F4FE84}"/>
            </c:ext>
          </c:extLst>
        </c:ser>
        <c:dLbls>
          <c:dLblPos val="ctr"/>
          <c:showLegendKey val="0"/>
          <c:showVal val="1"/>
          <c:showCatName val="0"/>
          <c:showSerName val="0"/>
          <c:showPercent val="0"/>
          <c:showBubbleSize val="0"/>
        </c:dLbls>
        <c:gapWidth val="105"/>
        <c:overlap val="-5"/>
        <c:axId val="1900831728"/>
        <c:axId val="1900626016"/>
      </c:barChart>
      <c:catAx>
        <c:axId val="19008317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900626016"/>
        <c:crosses val="autoZero"/>
        <c:auto val="1"/>
        <c:lblAlgn val="ctr"/>
        <c:lblOffset val="100"/>
        <c:noMultiLvlLbl val="0"/>
      </c:catAx>
      <c:valAx>
        <c:axId val="1900626016"/>
        <c:scaling>
          <c:orientation val="minMax"/>
        </c:scaling>
        <c:delete val="1"/>
        <c:axPos val="l"/>
        <c:numFmt formatCode="0%" sourceLinked="1"/>
        <c:majorTickMark val="none"/>
        <c:minorTickMark val="none"/>
        <c:tickLblPos val="nextTo"/>
        <c:crossAx val="190083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'Q26-35'!$AP$73</c:f>
              <c:strCache>
                <c:ptCount val="1"/>
                <c:pt idx="0">
                  <c:v>0%</c:v>
                </c:pt>
              </c:strCache>
            </c:strRef>
          </c:tx>
          <c:spPr>
            <a:solidFill>
              <a:srgbClr val="193C28"/>
            </a:solidFill>
            <a:ln>
              <a:noFill/>
            </a:ln>
            <a:effectLst/>
          </c:spPr>
          <c:invertIfNegative val="0"/>
          <c:dLbls>
            <c:delete val="1"/>
          </c:dLbls>
          <c:cat>
            <c:strRef>
              <c:f>'Q26-35'!$AQ$72:$AT$72</c:f>
              <c:strCache>
                <c:ptCount val="4"/>
                <c:pt idx="0">
                  <c:v>Teknikkonsultföretag</c:v>
                </c:pt>
                <c:pt idx="1">
                  <c:v>Industri- och 
techkonsultföretag</c:v>
                </c:pt>
                <c:pt idx="2">
                  <c:v>Arkitektföretag</c:v>
                </c:pt>
                <c:pt idx="3">
                  <c:v>Annan</c:v>
                </c:pt>
              </c:strCache>
            </c:strRef>
          </c:cat>
          <c:val>
            <c:numRef>
              <c:f>'Q26-35'!$AQ$73:$AT$73</c:f>
              <c:numCache>
                <c:formatCode>0%</c:formatCode>
                <c:ptCount val="4"/>
                <c:pt idx="0">
                  <c:v>0</c:v>
                </c:pt>
                <c:pt idx="1">
                  <c:v>0</c:v>
                </c:pt>
                <c:pt idx="2">
                  <c:v>0</c:v>
                </c:pt>
                <c:pt idx="3">
                  <c:v>0</c:v>
                </c:pt>
              </c:numCache>
            </c:numRef>
          </c:val>
          <c:extLst>
            <c:ext xmlns:c16="http://schemas.microsoft.com/office/drawing/2014/chart" uri="{C3380CC4-5D6E-409C-BE32-E72D297353CC}">
              <c16:uniqueId val="{00000000-D83F-1B48-8360-5FB1B6E613E0}"/>
            </c:ext>
          </c:extLst>
        </c:ser>
        <c:ser>
          <c:idx val="1"/>
          <c:order val="1"/>
          <c:tx>
            <c:strRef>
              <c:f>'Q26-35'!$AP$74</c:f>
              <c:strCache>
                <c:ptCount val="1"/>
                <c:pt idx="0">
                  <c:v>1-2%</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'Q26-35'!$AQ$72:$AT$72</c:f>
              <c:strCache>
                <c:ptCount val="4"/>
                <c:pt idx="0">
                  <c:v>Teknikkonsultföretag</c:v>
                </c:pt>
                <c:pt idx="1">
                  <c:v>Industri- och 
techkonsultföretag</c:v>
                </c:pt>
                <c:pt idx="2">
                  <c:v>Arkitektföretag</c:v>
                </c:pt>
                <c:pt idx="3">
                  <c:v>Annan</c:v>
                </c:pt>
              </c:strCache>
            </c:strRef>
          </c:cat>
          <c:val>
            <c:numRef>
              <c:f>'Q26-35'!$AQ$74:$AT$74</c:f>
              <c:numCache>
                <c:formatCode>0%</c:formatCode>
                <c:ptCount val="4"/>
                <c:pt idx="0">
                  <c:v>0.3846</c:v>
                </c:pt>
                <c:pt idx="1">
                  <c:v>0.30769999999999997</c:v>
                </c:pt>
                <c:pt idx="2">
                  <c:v>0.1351</c:v>
                </c:pt>
                <c:pt idx="3">
                  <c:v>0.23076923076923078</c:v>
                </c:pt>
              </c:numCache>
            </c:numRef>
          </c:val>
          <c:extLst>
            <c:ext xmlns:c16="http://schemas.microsoft.com/office/drawing/2014/chart" uri="{C3380CC4-5D6E-409C-BE32-E72D297353CC}">
              <c16:uniqueId val="{00000001-D83F-1B48-8360-5FB1B6E613E0}"/>
            </c:ext>
          </c:extLst>
        </c:ser>
        <c:ser>
          <c:idx val="2"/>
          <c:order val="2"/>
          <c:tx>
            <c:strRef>
              <c:f>'Q26-35'!$AP$75</c:f>
              <c:strCache>
                <c:ptCount val="1"/>
                <c:pt idx="0">
                  <c:v>3-5%</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'Q26-35'!$AQ$72:$AT$72</c:f>
              <c:strCache>
                <c:ptCount val="4"/>
                <c:pt idx="0">
                  <c:v>Teknikkonsultföretag</c:v>
                </c:pt>
                <c:pt idx="1">
                  <c:v>Industri- och 
techkonsultföretag</c:v>
                </c:pt>
                <c:pt idx="2">
                  <c:v>Arkitektföretag</c:v>
                </c:pt>
                <c:pt idx="3">
                  <c:v>Annan</c:v>
                </c:pt>
              </c:strCache>
            </c:strRef>
          </c:cat>
          <c:val>
            <c:numRef>
              <c:f>'Q26-35'!$AQ$75:$AT$75</c:f>
              <c:numCache>
                <c:formatCode>0%</c:formatCode>
                <c:ptCount val="4"/>
                <c:pt idx="0">
                  <c:v>0.42309999999999998</c:v>
                </c:pt>
                <c:pt idx="1">
                  <c:v>0.42309999999999998</c:v>
                </c:pt>
                <c:pt idx="2">
                  <c:v>0.59460000000000002</c:v>
                </c:pt>
                <c:pt idx="3">
                  <c:v>0.30769230769230771</c:v>
                </c:pt>
              </c:numCache>
            </c:numRef>
          </c:val>
          <c:extLst>
            <c:ext xmlns:c16="http://schemas.microsoft.com/office/drawing/2014/chart" uri="{C3380CC4-5D6E-409C-BE32-E72D297353CC}">
              <c16:uniqueId val="{00000002-D83F-1B48-8360-5FB1B6E613E0}"/>
            </c:ext>
          </c:extLst>
        </c:ser>
        <c:ser>
          <c:idx val="3"/>
          <c:order val="3"/>
          <c:tx>
            <c:strRef>
              <c:f>'Q26-35'!$AP$76</c:f>
              <c:strCache>
                <c:ptCount val="1"/>
                <c:pt idx="0">
                  <c:v>6-10%</c:v>
                </c:pt>
              </c:strCache>
            </c:strRef>
          </c:tx>
          <c:spPr>
            <a:solidFill>
              <a:srgbClr val="C3D5CF"/>
            </a:solidFill>
            <a:ln>
              <a:noFill/>
            </a:ln>
            <a:effectLst/>
          </c:spPr>
          <c:invertIfNegative val="0"/>
          <c:dLbls>
            <c:dLbl>
              <c:idx val="0"/>
              <c:layout>
                <c:manualLayout>
                  <c:x val="-2.5000000000000102E-2"/>
                  <c:y val="3.386258292946559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3F-1B48-8360-5FB1B6E613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'Q26-35'!$AQ$72:$AT$72</c:f>
              <c:strCache>
                <c:ptCount val="4"/>
                <c:pt idx="0">
                  <c:v>Teknikkonsultföretag</c:v>
                </c:pt>
                <c:pt idx="1">
                  <c:v>Industri- och 
techkonsultföretag</c:v>
                </c:pt>
                <c:pt idx="2">
                  <c:v>Arkitektföretag</c:v>
                </c:pt>
                <c:pt idx="3">
                  <c:v>Annan</c:v>
                </c:pt>
              </c:strCache>
            </c:strRef>
          </c:cat>
          <c:val>
            <c:numRef>
              <c:f>'Q26-35'!$AQ$76:$AT$76</c:f>
              <c:numCache>
                <c:formatCode>0%</c:formatCode>
                <c:ptCount val="4"/>
                <c:pt idx="0">
                  <c:v>0.1346</c:v>
                </c:pt>
                <c:pt idx="1">
                  <c:v>0.15379999999999999</c:v>
                </c:pt>
                <c:pt idx="2">
                  <c:v>0.1081</c:v>
                </c:pt>
                <c:pt idx="3">
                  <c:v>0.38461538461538464</c:v>
                </c:pt>
              </c:numCache>
            </c:numRef>
          </c:val>
          <c:extLst>
            <c:ext xmlns:c16="http://schemas.microsoft.com/office/drawing/2014/chart" uri="{C3380CC4-5D6E-409C-BE32-E72D297353CC}">
              <c16:uniqueId val="{00000004-D83F-1B48-8360-5FB1B6E613E0}"/>
            </c:ext>
          </c:extLst>
        </c:ser>
        <c:ser>
          <c:idx val="4"/>
          <c:order val="4"/>
          <c:tx>
            <c:strRef>
              <c:f>'Q26-35'!$AP$77</c:f>
              <c:strCache>
                <c:ptCount val="1"/>
                <c:pt idx="0">
                  <c:v>Mer än 10%</c:v>
                </c:pt>
              </c:strCache>
            </c:strRef>
          </c:tx>
          <c:spPr>
            <a:solidFill>
              <a:srgbClr val="88AAA0"/>
            </a:solidFill>
            <a:ln>
              <a:noFill/>
            </a:ln>
            <a:effectLst/>
          </c:spPr>
          <c:invertIfNegative val="0"/>
          <c:dLbls>
            <c:dLbl>
              <c:idx val="0"/>
              <c:layout>
                <c:manualLayout>
                  <c:x val="-1.9444444444444445E-2"/>
                  <c:y val="6.772516585893118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3F-1B48-8360-5FB1B6E613E0}"/>
                </c:ext>
              </c:extLst>
            </c:dLbl>
            <c:dLbl>
              <c:idx val="3"/>
              <c:delete val="1"/>
              <c:extLst>
                <c:ext xmlns:c15="http://schemas.microsoft.com/office/drawing/2012/chart" uri="{CE6537A1-D6FC-4f65-9D91-7224C49458BB}"/>
                <c:ext xmlns:c16="http://schemas.microsoft.com/office/drawing/2014/chart" uri="{C3380CC4-5D6E-409C-BE32-E72D297353CC}">
                  <c16:uniqueId val="{00000006-D83F-1B48-8360-5FB1B6E613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'Q26-35'!$AQ$72:$AT$72</c:f>
              <c:strCache>
                <c:ptCount val="4"/>
                <c:pt idx="0">
                  <c:v>Teknikkonsultföretag</c:v>
                </c:pt>
                <c:pt idx="1">
                  <c:v>Industri- och 
techkonsultföretag</c:v>
                </c:pt>
                <c:pt idx="2">
                  <c:v>Arkitektföretag</c:v>
                </c:pt>
                <c:pt idx="3">
                  <c:v>Annan</c:v>
                </c:pt>
              </c:strCache>
            </c:strRef>
          </c:cat>
          <c:val>
            <c:numRef>
              <c:f>'Q26-35'!$AQ$77:$AT$77</c:f>
              <c:numCache>
                <c:formatCode>0%</c:formatCode>
                <c:ptCount val="4"/>
                <c:pt idx="0">
                  <c:v>3.85E-2</c:v>
                </c:pt>
                <c:pt idx="1">
                  <c:v>3.85E-2</c:v>
                </c:pt>
                <c:pt idx="2">
                  <c:v>2.7E-2</c:v>
                </c:pt>
                <c:pt idx="3">
                  <c:v>0</c:v>
                </c:pt>
              </c:numCache>
            </c:numRef>
          </c:val>
          <c:extLst>
            <c:ext xmlns:c16="http://schemas.microsoft.com/office/drawing/2014/chart" uri="{C3380CC4-5D6E-409C-BE32-E72D297353CC}">
              <c16:uniqueId val="{00000007-D83F-1B48-8360-5FB1B6E613E0}"/>
            </c:ext>
          </c:extLst>
        </c:ser>
        <c:ser>
          <c:idx val="5"/>
          <c:order val="5"/>
          <c:tx>
            <c:strRef>
              <c:f>'Q26-35'!$AP$78</c:f>
              <c:strCache>
                <c:ptCount val="1"/>
                <c:pt idx="0">
                  <c:v>Vet ej</c:v>
                </c:pt>
              </c:strCache>
            </c:strRef>
          </c:tx>
          <c:spPr>
            <a:solidFill>
              <a:srgbClr val="DADADA"/>
            </a:solidFill>
            <a:ln>
              <a:noFill/>
            </a:ln>
            <a:effectLst/>
          </c:spPr>
          <c:invertIfNegative val="0"/>
          <c:dLbls>
            <c:dLbl>
              <c:idx val="0"/>
              <c:layout>
                <c:manualLayout>
                  <c:x val="8.3333333333333332E-3"/>
                  <c:y val="3.386258292946559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F7-E441-962D-015994E98BF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'Q26-35'!$AQ$72:$AT$72</c:f>
              <c:strCache>
                <c:ptCount val="4"/>
                <c:pt idx="0">
                  <c:v>Teknikkonsultföretag</c:v>
                </c:pt>
                <c:pt idx="1">
                  <c:v>Industri- och 
techkonsultföretag</c:v>
                </c:pt>
                <c:pt idx="2">
                  <c:v>Arkitektföretag</c:v>
                </c:pt>
                <c:pt idx="3">
                  <c:v>Annan</c:v>
                </c:pt>
              </c:strCache>
            </c:strRef>
          </c:cat>
          <c:val>
            <c:numRef>
              <c:f>'Q26-35'!$AQ$78:$AT$78</c:f>
              <c:numCache>
                <c:formatCode>0%</c:formatCode>
                <c:ptCount val="4"/>
                <c:pt idx="0">
                  <c:v>1.9199999999999998E-2</c:v>
                </c:pt>
                <c:pt idx="1">
                  <c:v>7.690000000000001E-2</c:v>
                </c:pt>
                <c:pt idx="2">
                  <c:v>0.1351</c:v>
                </c:pt>
                <c:pt idx="3">
                  <c:v>7.6923076923076927E-2</c:v>
                </c:pt>
              </c:numCache>
            </c:numRef>
          </c:val>
          <c:extLst>
            <c:ext xmlns:c16="http://schemas.microsoft.com/office/drawing/2014/chart" uri="{C3380CC4-5D6E-409C-BE32-E72D297353CC}">
              <c16:uniqueId val="{00000008-D83F-1B48-8360-5FB1B6E613E0}"/>
            </c:ext>
          </c:extLst>
        </c:ser>
        <c:dLbls>
          <c:dLblPos val="ctr"/>
          <c:showLegendKey val="0"/>
          <c:showVal val="1"/>
          <c:showCatName val="0"/>
          <c:showSerName val="0"/>
          <c:showPercent val="0"/>
          <c:showBubbleSize val="0"/>
        </c:dLbls>
        <c:gapWidth val="150"/>
        <c:overlap val="100"/>
        <c:axId val="1941998880"/>
        <c:axId val="2034385376"/>
      </c:barChart>
      <c:catAx>
        <c:axId val="194199888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034385376"/>
        <c:crosses val="autoZero"/>
        <c:auto val="1"/>
        <c:lblAlgn val="ctr"/>
        <c:lblOffset val="100"/>
        <c:noMultiLvlLbl val="0"/>
      </c:catAx>
      <c:valAx>
        <c:axId val="2034385376"/>
        <c:scaling>
          <c:orientation val="minMax"/>
        </c:scaling>
        <c:delete val="1"/>
        <c:axPos val="t"/>
        <c:numFmt formatCode="0%" sourceLinked="1"/>
        <c:majorTickMark val="none"/>
        <c:minorTickMark val="none"/>
        <c:tickLblPos val="nextTo"/>
        <c:crossAx val="194199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'Q1-15'!$AH$44</c:f>
              <c:strCache>
                <c:ptCount val="1"/>
                <c:pt idx="0">
                  <c:v>2020</c:v>
                </c:pt>
              </c:strCache>
            </c:strRef>
          </c:tx>
          <c:spPr>
            <a:noFill/>
            <a:ln w="3175" cmpd="sng">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'Q1-15'!$AG$45:$AG$50</c:f>
              <c:strCache>
                <c:ptCount val="6"/>
                <c:pt idx="0">
                  <c:v>0%</c:v>
                </c:pt>
                <c:pt idx="1">
                  <c:v>1-4%</c:v>
                </c:pt>
                <c:pt idx="2">
                  <c:v>5-9%</c:v>
                </c:pt>
                <c:pt idx="3">
                  <c:v>10-25%</c:v>
                </c:pt>
                <c:pt idx="4">
                  <c:v>Mer än 25%</c:v>
                </c:pt>
                <c:pt idx="5">
                  <c:v>Vet ej</c:v>
                </c:pt>
              </c:strCache>
            </c:strRef>
          </c:cat>
          <c:val>
            <c:numRef>
              <c:f>'Q1-15'!$AH$45:$AH$50</c:f>
              <c:numCache>
                <c:formatCode>0%</c:formatCode>
                <c:ptCount val="6"/>
                <c:pt idx="0">
                  <c:v>0.22620000000000001</c:v>
                </c:pt>
                <c:pt idx="1">
                  <c:v>0.44049999999999989</c:v>
                </c:pt>
                <c:pt idx="2">
                  <c:v>0.2321</c:v>
                </c:pt>
                <c:pt idx="3">
                  <c:v>5.3600000000000002E-2</c:v>
                </c:pt>
                <c:pt idx="4">
                  <c:v>1.7899999999999999E-2</c:v>
                </c:pt>
                <c:pt idx="5">
                  <c:v>0.03</c:v>
                </c:pt>
              </c:numCache>
            </c:numRef>
          </c:val>
          <c:extLst>
            <c:ext xmlns:c16="http://schemas.microsoft.com/office/drawing/2014/chart" uri="{C3380CC4-5D6E-409C-BE32-E72D297353CC}">
              <c16:uniqueId val="{00000000-F828-9A40-BB19-69322EFE0BD7}"/>
            </c:ext>
          </c:extLst>
        </c:ser>
        <c:ser>
          <c:idx val="1"/>
          <c:order val="1"/>
          <c:tx>
            <c:strRef>
              <c:f>'Q1-15'!$AI$44</c:f>
              <c:strCache>
                <c:ptCount val="1"/>
                <c:pt idx="0">
                  <c:v>2021</c:v>
                </c:pt>
              </c:strCache>
            </c:strRef>
          </c:tx>
          <c:spPr>
            <a:pattFill prst="dkUpDiag">
              <a:fgClr>
                <a:schemeClr val="bg1"/>
              </a:fgClr>
              <a:bgClr>
                <a:schemeClr val="accent1">
                  <a:lumMod val="60000"/>
                  <a:lumOff val="40000"/>
                </a:schemeClr>
              </a:bgClr>
            </a:pattFill>
            <a:ln w="6350">
              <a:no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'Q1-15'!$AG$45:$AG$50</c:f>
              <c:strCache>
                <c:ptCount val="6"/>
                <c:pt idx="0">
                  <c:v>0%</c:v>
                </c:pt>
                <c:pt idx="1">
                  <c:v>1-4%</c:v>
                </c:pt>
                <c:pt idx="2">
                  <c:v>5-9%</c:v>
                </c:pt>
                <c:pt idx="3">
                  <c:v>10-25%</c:v>
                </c:pt>
                <c:pt idx="4">
                  <c:v>Mer än 25%</c:v>
                </c:pt>
                <c:pt idx="5">
                  <c:v>Vet ej</c:v>
                </c:pt>
              </c:strCache>
            </c:strRef>
          </c:cat>
          <c:val>
            <c:numRef>
              <c:f>'Q1-15'!$AI$45:$AI$50</c:f>
              <c:numCache>
                <c:formatCode>0%</c:formatCode>
                <c:ptCount val="6"/>
                <c:pt idx="0">
                  <c:v>0.22950000000000001</c:v>
                </c:pt>
                <c:pt idx="1">
                  <c:v>0.40160000000000001</c:v>
                </c:pt>
                <c:pt idx="2">
                  <c:v>0.21310000000000001</c:v>
                </c:pt>
                <c:pt idx="3">
                  <c:v>4.0999999999999988E-2</c:v>
                </c:pt>
                <c:pt idx="4">
                  <c:v>5.74E-2</c:v>
                </c:pt>
                <c:pt idx="5">
                  <c:v>5.74E-2</c:v>
                </c:pt>
              </c:numCache>
            </c:numRef>
          </c:val>
          <c:extLst>
            <c:ext xmlns:c16="http://schemas.microsoft.com/office/drawing/2014/chart" uri="{C3380CC4-5D6E-409C-BE32-E72D297353CC}">
              <c16:uniqueId val="{00000001-F828-9A40-BB19-69322EFE0BD7}"/>
            </c:ext>
          </c:extLst>
        </c:ser>
        <c:ser>
          <c:idx val="2"/>
          <c:order val="2"/>
          <c:tx>
            <c:strRef>
              <c:f>'Q1-15'!$AJ$44</c:f>
              <c:strCache>
                <c:ptCount val="1"/>
                <c:pt idx="0">
                  <c:v>2022</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'Q1-15'!$AG$45:$AG$50</c:f>
              <c:strCache>
                <c:ptCount val="6"/>
                <c:pt idx="0">
                  <c:v>0%</c:v>
                </c:pt>
                <c:pt idx="1">
                  <c:v>1-4%</c:v>
                </c:pt>
                <c:pt idx="2">
                  <c:v>5-9%</c:v>
                </c:pt>
                <c:pt idx="3">
                  <c:v>10-25%</c:v>
                </c:pt>
                <c:pt idx="4">
                  <c:v>Mer än 25%</c:v>
                </c:pt>
                <c:pt idx="5">
                  <c:v>Vet ej</c:v>
                </c:pt>
              </c:strCache>
            </c:strRef>
          </c:cat>
          <c:val>
            <c:numRef>
              <c:f>'Q1-15'!$AJ$45:$AJ$50</c:f>
              <c:numCache>
                <c:formatCode>0%</c:formatCode>
                <c:ptCount val="6"/>
                <c:pt idx="0">
                  <c:v>0.2432</c:v>
                </c:pt>
                <c:pt idx="1">
                  <c:v>0.44590000000000002</c:v>
                </c:pt>
                <c:pt idx="2">
                  <c:v>0.15540000000000001</c:v>
                </c:pt>
                <c:pt idx="3">
                  <c:v>9.4600000000000004E-2</c:v>
                </c:pt>
                <c:pt idx="4">
                  <c:v>4.7300000000000002E-2</c:v>
                </c:pt>
                <c:pt idx="5">
                  <c:v>1.35E-2</c:v>
                </c:pt>
              </c:numCache>
            </c:numRef>
          </c:val>
          <c:extLst>
            <c:ext xmlns:c16="http://schemas.microsoft.com/office/drawing/2014/chart" uri="{C3380CC4-5D6E-409C-BE32-E72D297353CC}">
              <c16:uniqueId val="{00000002-F828-9A40-BB19-69322EFE0BD7}"/>
            </c:ext>
          </c:extLst>
        </c:ser>
        <c:dLbls>
          <c:dLblPos val="outEnd"/>
          <c:showLegendKey val="0"/>
          <c:showVal val="1"/>
          <c:showCatName val="0"/>
          <c:showSerName val="0"/>
          <c:showPercent val="0"/>
          <c:showBubbleSize val="0"/>
        </c:dLbls>
        <c:gapWidth val="219"/>
        <c:overlap val="-27"/>
        <c:axId val="413788559"/>
        <c:axId val="1844507280"/>
      </c:barChart>
      <c:catAx>
        <c:axId val="4137885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844507280"/>
        <c:crosses val="autoZero"/>
        <c:auto val="1"/>
        <c:lblAlgn val="ctr"/>
        <c:lblOffset val="100"/>
        <c:noMultiLvlLbl val="0"/>
      </c:catAx>
      <c:valAx>
        <c:axId val="1844507280"/>
        <c:scaling>
          <c:orientation val="minMax"/>
        </c:scaling>
        <c:delete val="1"/>
        <c:axPos val="l"/>
        <c:numFmt formatCode="0%" sourceLinked="1"/>
        <c:majorTickMark val="none"/>
        <c:minorTickMark val="none"/>
        <c:tickLblPos val="nextTo"/>
        <c:crossAx val="413788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'Q1-15'!$AJ$91</c:f>
              <c:strCache>
                <c:ptCount val="1"/>
                <c:pt idx="0">
                  <c:v>Ja</c:v>
                </c:pt>
              </c:strCache>
            </c:strRef>
          </c:tx>
          <c:spPr>
            <a:solidFill>
              <a:srgbClr val="2A3B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'Q1-15'!$AK$90:$AN$90</c:f>
              <c:strCache>
                <c:ptCount val="4"/>
                <c:pt idx="0">
                  <c:v>Teknikkonsultföretag</c:v>
                </c:pt>
                <c:pt idx="1">
                  <c:v>Industri- och 
techkonsultföretag</c:v>
                </c:pt>
                <c:pt idx="2">
                  <c:v>Arkitektföretag</c:v>
                </c:pt>
                <c:pt idx="3">
                  <c:v>Annan</c:v>
                </c:pt>
              </c:strCache>
            </c:strRef>
          </c:cat>
          <c:val>
            <c:numRef>
              <c:f>'Q1-15'!$AK$91:$AN$91</c:f>
              <c:numCache>
                <c:formatCode>0%</c:formatCode>
                <c:ptCount val="4"/>
                <c:pt idx="0">
                  <c:v>0.8387</c:v>
                </c:pt>
                <c:pt idx="1">
                  <c:v>0.85189999999999999</c:v>
                </c:pt>
                <c:pt idx="2">
                  <c:v>0.90910000000000002</c:v>
                </c:pt>
                <c:pt idx="3">
                  <c:v>0.73333333333333328</c:v>
                </c:pt>
              </c:numCache>
            </c:numRef>
          </c:val>
          <c:extLst>
            <c:ext xmlns:c16="http://schemas.microsoft.com/office/drawing/2014/chart" uri="{C3380CC4-5D6E-409C-BE32-E72D297353CC}">
              <c16:uniqueId val="{00000000-FB9B-AD4B-B07C-88FA278C7386}"/>
            </c:ext>
          </c:extLst>
        </c:ser>
        <c:ser>
          <c:idx val="1"/>
          <c:order val="1"/>
          <c:tx>
            <c:strRef>
              <c:f>'Q1-15'!$AJ$92</c:f>
              <c:strCache>
                <c:ptCount val="1"/>
                <c:pt idx="0">
                  <c:v>Nej</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'Q1-15'!$AK$90:$AN$90</c:f>
              <c:strCache>
                <c:ptCount val="4"/>
                <c:pt idx="0">
                  <c:v>Teknikkonsultföretag</c:v>
                </c:pt>
                <c:pt idx="1">
                  <c:v>Industri- och 
techkonsultföretag</c:v>
                </c:pt>
                <c:pt idx="2">
                  <c:v>Arkitektföretag</c:v>
                </c:pt>
                <c:pt idx="3">
                  <c:v>Annan</c:v>
                </c:pt>
              </c:strCache>
            </c:strRef>
          </c:cat>
          <c:val>
            <c:numRef>
              <c:f>'Q1-15'!$AK$92:$AN$92</c:f>
              <c:numCache>
                <c:formatCode>0%</c:formatCode>
                <c:ptCount val="4"/>
                <c:pt idx="0">
                  <c:v>0.129</c:v>
                </c:pt>
                <c:pt idx="1">
                  <c:v>0.14810000000000001</c:v>
                </c:pt>
                <c:pt idx="2">
                  <c:v>9.0899999999999995E-2</c:v>
                </c:pt>
                <c:pt idx="3">
                  <c:v>0.2</c:v>
                </c:pt>
              </c:numCache>
            </c:numRef>
          </c:val>
          <c:extLst>
            <c:ext xmlns:c16="http://schemas.microsoft.com/office/drawing/2014/chart" uri="{C3380CC4-5D6E-409C-BE32-E72D297353CC}">
              <c16:uniqueId val="{00000001-FB9B-AD4B-B07C-88FA278C7386}"/>
            </c:ext>
          </c:extLst>
        </c:ser>
        <c:ser>
          <c:idx val="2"/>
          <c:order val="2"/>
          <c:tx>
            <c:strRef>
              <c:f>'Q1-15'!$AJ$93</c:f>
              <c:strCache>
                <c:ptCount val="1"/>
                <c:pt idx="0">
                  <c:v>Vet ej</c:v>
                </c:pt>
              </c:strCache>
            </c:strRef>
          </c:tx>
          <c:spPr>
            <a:solidFill>
              <a:srgbClr val="D9D9D9"/>
            </a:solidFill>
            <a:ln>
              <a:noFill/>
            </a:ln>
            <a:effectLst/>
          </c:spPr>
          <c:invertIfNegative val="0"/>
          <c:dLbls>
            <c:dLbl>
              <c:idx val="0"/>
              <c:layout>
                <c:manualLayout>
                  <c:x val="9.7709275283765617E-3"/>
                  <c:y val="1.3532642085975582E-6"/>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9B-AD4B-B07C-88FA278C7386}"/>
                </c:ext>
              </c:extLst>
            </c:dLbl>
            <c:dLbl>
              <c:idx val="1"/>
              <c:delete val="1"/>
              <c:extLst>
                <c:ext xmlns:c15="http://schemas.microsoft.com/office/drawing/2012/chart" uri="{CE6537A1-D6FC-4f65-9D91-7224C49458BB}"/>
                <c:ext xmlns:c16="http://schemas.microsoft.com/office/drawing/2014/chart" uri="{C3380CC4-5D6E-409C-BE32-E72D297353CC}">
                  <c16:uniqueId val="{00000003-FB9B-AD4B-B07C-88FA278C7386}"/>
                </c:ext>
              </c:extLst>
            </c:dLbl>
            <c:dLbl>
              <c:idx val="2"/>
              <c:delete val="1"/>
              <c:extLst>
                <c:ext xmlns:c15="http://schemas.microsoft.com/office/drawing/2012/chart" uri="{CE6537A1-D6FC-4f65-9D91-7224C49458BB}"/>
                <c:ext xmlns:c16="http://schemas.microsoft.com/office/drawing/2014/chart" uri="{C3380CC4-5D6E-409C-BE32-E72D297353CC}">
                  <c16:uniqueId val="{00000004-FB9B-AD4B-B07C-88FA278C7386}"/>
                </c:ext>
              </c:extLst>
            </c:dLbl>
            <c:dLbl>
              <c:idx val="3"/>
              <c:layout>
                <c:manualLayout>
                  <c:x val="2.8122191218975141E-3"/>
                  <c:y val="4.56185364718236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9B-AD4B-B07C-88FA278C73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'Q1-15'!$AK$90:$AN$90</c:f>
              <c:strCache>
                <c:ptCount val="4"/>
                <c:pt idx="0">
                  <c:v>Teknikkonsultföretag</c:v>
                </c:pt>
                <c:pt idx="1">
                  <c:v>Industri- och 
techkonsultföretag</c:v>
                </c:pt>
                <c:pt idx="2">
                  <c:v>Arkitektföretag</c:v>
                </c:pt>
                <c:pt idx="3">
                  <c:v>Annan</c:v>
                </c:pt>
              </c:strCache>
            </c:strRef>
          </c:cat>
          <c:val>
            <c:numRef>
              <c:f>'Q1-15'!$AK$93:$AN$93</c:f>
              <c:numCache>
                <c:formatCode>0%</c:formatCode>
                <c:ptCount val="4"/>
                <c:pt idx="0">
                  <c:v>3.2300000000000002E-2</c:v>
                </c:pt>
                <c:pt idx="1">
                  <c:v>0</c:v>
                </c:pt>
                <c:pt idx="2">
                  <c:v>0</c:v>
                </c:pt>
                <c:pt idx="3">
                  <c:v>6.6666666666666666E-2</c:v>
                </c:pt>
              </c:numCache>
            </c:numRef>
          </c:val>
          <c:extLst>
            <c:ext xmlns:c16="http://schemas.microsoft.com/office/drawing/2014/chart" uri="{C3380CC4-5D6E-409C-BE32-E72D297353CC}">
              <c16:uniqueId val="{00000006-FB9B-AD4B-B07C-88FA278C7386}"/>
            </c:ext>
          </c:extLst>
        </c:ser>
        <c:dLbls>
          <c:dLblPos val="ctr"/>
          <c:showLegendKey val="0"/>
          <c:showVal val="1"/>
          <c:showCatName val="0"/>
          <c:showSerName val="0"/>
          <c:showPercent val="0"/>
          <c:showBubbleSize val="0"/>
        </c:dLbls>
        <c:gapWidth val="150"/>
        <c:overlap val="100"/>
        <c:axId val="1086969631"/>
        <c:axId val="882022831"/>
      </c:barChart>
      <c:catAx>
        <c:axId val="1086969631"/>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882022831"/>
        <c:crosses val="autoZero"/>
        <c:auto val="1"/>
        <c:lblAlgn val="ctr"/>
        <c:lblOffset val="100"/>
        <c:noMultiLvlLbl val="0"/>
      </c:catAx>
      <c:valAx>
        <c:axId val="882022831"/>
        <c:scaling>
          <c:orientation val="minMax"/>
        </c:scaling>
        <c:delete val="1"/>
        <c:axPos val="t"/>
        <c:numFmt formatCode="0%" sourceLinked="1"/>
        <c:majorTickMark val="none"/>
        <c:minorTickMark val="none"/>
        <c:tickLblPos val="nextTo"/>
        <c:crossAx val="1086969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'Q1-15'!$AH$90</c:f>
              <c:strCache>
                <c:ptCount val="1"/>
                <c:pt idx="0">
                  <c:v>Totalt</c:v>
                </c:pt>
              </c:strCache>
            </c:strRef>
          </c:tx>
          <c:spPr>
            <a:ln>
              <a:noFill/>
            </a:ln>
            <a:effectLst>
              <a:outerShdw blurRad="50800" dist="38100" dir="2700000" algn="tl" rotWithShape="0">
                <a:prstClr val="black">
                  <a:alpha val="40000"/>
                </a:prstClr>
              </a:outerShdw>
            </a:effectLst>
          </c:spPr>
          <c:dPt>
            <c:idx val="0"/>
            <c:bubble3D val="0"/>
            <c:spPr>
              <a:solidFill>
                <a:srgbClr val="2A3B3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0149-FC40-885C-768718BA51D3}"/>
              </c:ext>
            </c:extLst>
          </c:dPt>
          <c:dPt>
            <c:idx val="1"/>
            <c:bubble3D val="0"/>
            <c:spPr>
              <a:solidFill>
                <a:srgbClr val="1C656E"/>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0149-FC40-885C-768718BA51D3}"/>
              </c:ext>
            </c:extLst>
          </c:dPt>
          <c:dPt>
            <c:idx val="2"/>
            <c:bubble3D val="0"/>
            <c:spPr>
              <a:solidFill>
                <a:schemeClr val="bg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0149-FC40-885C-768718BA51D3}"/>
              </c:ext>
            </c:extLst>
          </c:dPt>
          <c:cat>
            <c:strRef>
              <c:f>'Q1-15'!$AG$91:$AG$93</c:f>
              <c:strCache>
                <c:ptCount val="3"/>
                <c:pt idx="0">
                  <c:v>Ja</c:v>
                </c:pt>
                <c:pt idx="1">
                  <c:v>Nej</c:v>
                </c:pt>
                <c:pt idx="2">
                  <c:v>Vet ej</c:v>
                </c:pt>
              </c:strCache>
            </c:strRef>
          </c:cat>
          <c:val>
            <c:numRef>
              <c:f>'Q1-15'!$AH$91:$AH$93</c:f>
              <c:numCache>
                <c:formatCode>0%</c:formatCode>
                <c:ptCount val="3"/>
                <c:pt idx="0">
                  <c:v>0.85140000000000005</c:v>
                </c:pt>
                <c:pt idx="1">
                  <c:v>0.12839999999999999</c:v>
                </c:pt>
                <c:pt idx="2">
                  <c:v>2.0299999999999999E-2</c:v>
                </c:pt>
              </c:numCache>
            </c:numRef>
          </c:val>
          <c:extLst>
            <c:ext xmlns:c16="http://schemas.microsoft.com/office/drawing/2014/chart" uri="{C3380CC4-5D6E-409C-BE32-E72D297353CC}">
              <c16:uniqueId val="{00000006-0149-FC40-885C-768718BA51D3}"/>
            </c:ext>
          </c:extLst>
        </c:ser>
        <c:dLbls>
          <c:showLegendKey val="0"/>
          <c:showVal val="0"/>
          <c:showCatName val="0"/>
          <c:showSerName val="0"/>
          <c:showPercent val="0"/>
          <c:showBubbleSize val="0"/>
          <c:showLeaderLines val="1"/>
        </c:dLbls>
        <c:firstSliceAng val="0"/>
        <c:holeSize val="5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'Q16-25'!$AP$31</c:f>
              <c:strCache>
                <c:ptCount val="1"/>
                <c:pt idx="0">
                  <c:v>Teknikkonsultföretag</c:v>
                </c:pt>
              </c:strCache>
            </c:strRef>
          </c:tx>
          <c:spPr>
            <a:solidFill>
              <a:srgbClr val="35A5B4"/>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ABE2-534A-88C5-ACADF625B74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'Q16-25'!$AO$32:$AO$35</c:f>
              <c:strCache>
                <c:ptCount val="4"/>
                <c:pt idx="0">
                  <c:v>Tillgång på rätt kompetens</c:v>
                </c:pt>
                <c:pt idx="1">
                  <c:v>Tillgång på kapital</c:v>
                </c:pt>
                <c:pt idx="2">
                  <c:v>Affärs- och upphandlingsmodeller som fokuserar på kvalitet och funktion (ist för pris/h)</c:v>
                </c:pt>
                <c:pt idx="3">
                  <c:v>Annat</c:v>
                </c:pt>
              </c:strCache>
            </c:strRef>
          </c:cat>
          <c:val>
            <c:numRef>
              <c:f>'Q16-25'!$AP$32:$AP$35</c:f>
              <c:numCache>
                <c:formatCode>0%</c:formatCode>
                <c:ptCount val="4"/>
                <c:pt idx="0">
                  <c:v>0.5968</c:v>
                </c:pt>
                <c:pt idx="1">
                  <c:v>4.8399999999999999E-2</c:v>
                </c:pt>
                <c:pt idx="2">
                  <c:v>0.35479999999999989</c:v>
                </c:pt>
                <c:pt idx="3">
                  <c:v>0</c:v>
                </c:pt>
              </c:numCache>
            </c:numRef>
          </c:val>
          <c:extLst>
            <c:ext xmlns:c16="http://schemas.microsoft.com/office/drawing/2014/chart" uri="{C3380CC4-5D6E-409C-BE32-E72D297353CC}">
              <c16:uniqueId val="{00000000-ABE2-534A-88C5-ACADF625B742}"/>
            </c:ext>
          </c:extLst>
        </c:ser>
        <c:ser>
          <c:idx val="1"/>
          <c:order val="1"/>
          <c:tx>
            <c:strRef>
              <c:f>'Q16-25'!$AQ$31</c:f>
              <c:strCache>
                <c:ptCount val="1"/>
                <c:pt idx="0">
                  <c:v>Industri- och 
techkonsultföretag</c:v>
                </c:pt>
              </c:strCache>
            </c:strRef>
          </c:tx>
          <c:spPr>
            <a:solidFill>
              <a:srgbClr val="193C28"/>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'Q16-25'!$AO$32:$AO$35</c:f>
              <c:strCache>
                <c:ptCount val="4"/>
                <c:pt idx="0">
                  <c:v>Tillgång på rätt kompetens</c:v>
                </c:pt>
                <c:pt idx="1">
                  <c:v>Tillgång på kapital</c:v>
                </c:pt>
                <c:pt idx="2">
                  <c:v>Affärs- och upphandlingsmodeller som fokuserar på kvalitet och funktion (ist för pris/h)</c:v>
                </c:pt>
                <c:pt idx="3">
                  <c:v>Annat</c:v>
                </c:pt>
              </c:strCache>
            </c:strRef>
          </c:cat>
          <c:val>
            <c:numRef>
              <c:f>'Q16-25'!$AQ$32:$AQ$35</c:f>
              <c:numCache>
                <c:formatCode>0%</c:formatCode>
                <c:ptCount val="4"/>
                <c:pt idx="0">
                  <c:v>0.55559999999999998</c:v>
                </c:pt>
                <c:pt idx="1">
                  <c:v>0.14810000000000001</c:v>
                </c:pt>
                <c:pt idx="2">
                  <c:v>0.25929999999999997</c:v>
                </c:pt>
                <c:pt idx="3">
                  <c:v>3.7000000000000012E-2</c:v>
                </c:pt>
              </c:numCache>
            </c:numRef>
          </c:val>
          <c:extLst>
            <c:ext xmlns:c16="http://schemas.microsoft.com/office/drawing/2014/chart" uri="{C3380CC4-5D6E-409C-BE32-E72D297353CC}">
              <c16:uniqueId val="{00000001-ABE2-534A-88C5-ACADF625B742}"/>
            </c:ext>
          </c:extLst>
        </c:ser>
        <c:ser>
          <c:idx val="2"/>
          <c:order val="2"/>
          <c:tx>
            <c:strRef>
              <c:f>'Q16-25'!$AR$31</c:f>
              <c:strCache>
                <c:ptCount val="1"/>
                <c:pt idx="0">
                  <c:v>Arkitektföretag</c:v>
                </c:pt>
              </c:strCache>
            </c:strRef>
          </c:tx>
          <c:spPr>
            <a:solidFill>
              <a:srgbClr val="1D666E"/>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'Q16-25'!$AO$32:$AO$35</c:f>
              <c:strCache>
                <c:ptCount val="4"/>
                <c:pt idx="0">
                  <c:v>Tillgång på rätt kompetens</c:v>
                </c:pt>
                <c:pt idx="1">
                  <c:v>Tillgång på kapital</c:v>
                </c:pt>
                <c:pt idx="2">
                  <c:v>Affärs- och upphandlingsmodeller som fokuserar på kvalitet och funktion (ist för pris/h)</c:v>
                </c:pt>
                <c:pt idx="3">
                  <c:v>Annat</c:v>
                </c:pt>
              </c:strCache>
            </c:strRef>
          </c:cat>
          <c:val>
            <c:numRef>
              <c:f>'Q16-25'!$AR$32:$AR$35</c:f>
              <c:numCache>
                <c:formatCode>0%</c:formatCode>
                <c:ptCount val="4"/>
                <c:pt idx="0">
                  <c:v>0.25</c:v>
                </c:pt>
                <c:pt idx="1">
                  <c:v>9.0899999999999995E-2</c:v>
                </c:pt>
                <c:pt idx="2">
                  <c:v>0.59089999999999998</c:v>
                </c:pt>
                <c:pt idx="3">
                  <c:v>6.8199999999999997E-2</c:v>
                </c:pt>
              </c:numCache>
            </c:numRef>
          </c:val>
          <c:extLst>
            <c:ext xmlns:c16="http://schemas.microsoft.com/office/drawing/2014/chart" uri="{C3380CC4-5D6E-409C-BE32-E72D297353CC}">
              <c16:uniqueId val="{00000002-ABE2-534A-88C5-ACADF625B742}"/>
            </c:ext>
          </c:extLst>
        </c:ser>
        <c:ser>
          <c:idx val="3"/>
          <c:order val="3"/>
          <c:tx>
            <c:strRef>
              <c:f>'Q16-25'!$AS$31</c:f>
              <c:strCache>
                <c:ptCount val="1"/>
                <c:pt idx="0">
                  <c:v>Annan</c:v>
                </c:pt>
              </c:strCache>
            </c:strRef>
          </c:tx>
          <c:spPr>
            <a:solidFill>
              <a:srgbClr val="C3D5C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'Q16-25'!$AO$32:$AO$35</c:f>
              <c:strCache>
                <c:ptCount val="4"/>
                <c:pt idx="0">
                  <c:v>Tillgång på rätt kompetens</c:v>
                </c:pt>
                <c:pt idx="1">
                  <c:v>Tillgång på kapital</c:v>
                </c:pt>
                <c:pt idx="2">
                  <c:v>Affärs- och upphandlingsmodeller som fokuserar på kvalitet och funktion (ist för pris/h)</c:v>
                </c:pt>
                <c:pt idx="3">
                  <c:v>Annat</c:v>
                </c:pt>
              </c:strCache>
            </c:strRef>
          </c:cat>
          <c:val>
            <c:numRef>
              <c:f>'Q16-25'!$AS$32:$AS$35</c:f>
              <c:numCache>
                <c:formatCode>0%</c:formatCode>
                <c:ptCount val="4"/>
                <c:pt idx="0">
                  <c:v>0.26666666666666666</c:v>
                </c:pt>
                <c:pt idx="1">
                  <c:v>6.6666666666666666E-2</c:v>
                </c:pt>
                <c:pt idx="2">
                  <c:v>0.6</c:v>
                </c:pt>
                <c:pt idx="3">
                  <c:v>6.6666666666666666E-2</c:v>
                </c:pt>
              </c:numCache>
            </c:numRef>
          </c:val>
          <c:extLst>
            <c:ext xmlns:c16="http://schemas.microsoft.com/office/drawing/2014/chart" uri="{C3380CC4-5D6E-409C-BE32-E72D297353CC}">
              <c16:uniqueId val="{00000004-ABE2-534A-88C5-ACADF625B742}"/>
            </c:ext>
          </c:extLst>
        </c:ser>
        <c:dLbls>
          <c:showLegendKey val="0"/>
          <c:showVal val="1"/>
          <c:showCatName val="0"/>
          <c:showSerName val="0"/>
          <c:showPercent val="0"/>
          <c:showBubbleSize val="0"/>
        </c:dLbls>
        <c:gapWidth val="150"/>
        <c:axId val="185324719"/>
        <c:axId val="459082479"/>
      </c:barChart>
      <c:catAx>
        <c:axId val="1853247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459082479"/>
        <c:crosses val="autoZero"/>
        <c:auto val="1"/>
        <c:lblAlgn val="ctr"/>
        <c:lblOffset val="100"/>
        <c:noMultiLvlLbl val="0"/>
      </c:catAx>
      <c:valAx>
        <c:axId val="459082479"/>
        <c:scaling>
          <c:orientation val="minMax"/>
        </c:scaling>
        <c:delete val="1"/>
        <c:axPos val="l"/>
        <c:numFmt formatCode="0%" sourceLinked="1"/>
        <c:majorTickMark val="none"/>
        <c:minorTickMark val="none"/>
        <c:tickLblPos val="nextTo"/>
        <c:crossAx val="185324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'Q16-25'!$AP$24</c:f>
              <c:strCache>
                <c:ptCount val="1"/>
                <c:pt idx="0">
                  <c:v>Teknikkonsultföretag</c:v>
                </c:pt>
              </c:strCache>
            </c:strRef>
          </c:tx>
          <c:spPr>
            <a:solidFill>
              <a:srgbClr val="35A5B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'Q16-25'!$AO$25:$AO$28</c:f>
              <c:strCache>
                <c:ptCount val="4"/>
                <c:pt idx="0">
                  <c:v>Kompetensbrist</c:v>
                </c:pt>
                <c:pt idx="1">
                  <c:v>Kapitaltillgång</c:v>
                </c:pt>
                <c:pt idx="2">
                  <c:v>Kunder prioriterar lågt pris framför kvalitativa värden</c:v>
                </c:pt>
                <c:pt idx="3">
                  <c:v>Annat</c:v>
                </c:pt>
              </c:strCache>
            </c:strRef>
          </c:cat>
          <c:val>
            <c:numRef>
              <c:f>'Q16-25'!$AP$25:$AP$28</c:f>
              <c:numCache>
                <c:formatCode>0%</c:formatCode>
                <c:ptCount val="4"/>
                <c:pt idx="0">
                  <c:v>0.5484</c:v>
                </c:pt>
                <c:pt idx="1">
                  <c:v>3.2300000000000002E-2</c:v>
                </c:pt>
                <c:pt idx="2">
                  <c:v>0.3387</c:v>
                </c:pt>
                <c:pt idx="3">
                  <c:v>8.0600000000000005E-2</c:v>
                </c:pt>
              </c:numCache>
            </c:numRef>
          </c:val>
          <c:extLst>
            <c:ext xmlns:c16="http://schemas.microsoft.com/office/drawing/2014/chart" uri="{C3380CC4-5D6E-409C-BE32-E72D297353CC}">
              <c16:uniqueId val="{00000000-C0A0-9C4C-9BF1-D1267A28523D}"/>
            </c:ext>
          </c:extLst>
        </c:ser>
        <c:ser>
          <c:idx val="1"/>
          <c:order val="1"/>
          <c:tx>
            <c:strRef>
              <c:f>'Q16-25'!$AQ$24</c:f>
              <c:strCache>
                <c:ptCount val="1"/>
                <c:pt idx="0">
                  <c:v>Industri- och 
techkonsultföretag</c:v>
                </c:pt>
              </c:strCache>
            </c:strRef>
          </c:tx>
          <c:spPr>
            <a:solidFill>
              <a:srgbClr val="193C28"/>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'Q16-25'!$AO$25:$AO$28</c:f>
              <c:strCache>
                <c:ptCount val="4"/>
                <c:pt idx="0">
                  <c:v>Kompetensbrist</c:v>
                </c:pt>
                <c:pt idx="1">
                  <c:v>Kapitaltillgång</c:v>
                </c:pt>
                <c:pt idx="2">
                  <c:v>Kunder prioriterar lågt pris framför kvalitativa värden</c:v>
                </c:pt>
                <c:pt idx="3">
                  <c:v>Annat</c:v>
                </c:pt>
              </c:strCache>
            </c:strRef>
          </c:cat>
          <c:val>
            <c:numRef>
              <c:f>'Q16-25'!$AQ$25:$AQ$28</c:f>
              <c:numCache>
                <c:formatCode>0%</c:formatCode>
                <c:ptCount val="4"/>
                <c:pt idx="0">
                  <c:v>0.62960000000000005</c:v>
                </c:pt>
                <c:pt idx="1">
                  <c:v>0.14810000000000001</c:v>
                </c:pt>
                <c:pt idx="2">
                  <c:v>0.1852</c:v>
                </c:pt>
                <c:pt idx="3">
                  <c:v>3.7000000000000012E-2</c:v>
                </c:pt>
              </c:numCache>
            </c:numRef>
          </c:val>
          <c:extLst>
            <c:ext xmlns:c16="http://schemas.microsoft.com/office/drawing/2014/chart" uri="{C3380CC4-5D6E-409C-BE32-E72D297353CC}">
              <c16:uniqueId val="{00000001-C0A0-9C4C-9BF1-D1267A28523D}"/>
            </c:ext>
          </c:extLst>
        </c:ser>
        <c:ser>
          <c:idx val="2"/>
          <c:order val="2"/>
          <c:tx>
            <c:strRef>
              <c:f>'Q16-25'!$AR$24</c:f>
              <c:strCache>
                <c:ptCount val="1"/>
                <c:pt idx="0">
                  <c:v>Arkitektföretag</c:v>
                </c:pt>
              </c:strCache>
            </c:strRef>
          </c:tx>
          <c:spPr>
            <a:solidFill>
              <a:srgbClr val="1C656E"/>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'Q16-25'!$AO$25:$AO$28</c:f>
              <c:strCache>
                <c:ptCount val="4"/>
                <c:pt idx="0">
                  <c:v>Kompetensbrist</c:v>
                </c:pt>
                <c:pt idx="1">
                  <c:v>Kapitaltillgång</c:v>
                </c:pt>
                <c:pt idx="2">
                  <c:v>Kunder prioriterar lågt pris framför kvalitativa värden</c:v>
                </c:pt>
                <c:pt idx="3">
                  <c:v>Annat</c:v>
                </c:pt>
              </c:strCache>
            </c:strRef>
          </c:cat>
          <c:val>
            <c:numRef>
              <c:f>'Q16-25'!$AR$25:$AR$28</c:f>
              <c:numCache>
                <c:formatCode>0%</c:formatCode>
                <c:ptCount val="4"/>
                <c:pt idx="0">
                  <c:v>0.15909999999999999</c:v>
                </c:pt>
                <c:pt idx="1">
                  <c:v>4.5499999999999999E-2</c:v>
                </c:pt>
                <c:pt idx="2">
                  <c:v>0.63639999999999997</c:v>
                </c:pt>
                <c:pt idx="3">
                  <c:v>0.15909999999999999</c:v>
                </c:pt>
              </c:numCache>
            </c:numRef>
          </c:val>
          <c:extLst>
            <c:ext xmlns:c16="http://schemas.microsoft.com/office/drawing/2014/chart" uri="{C3380CC4-5D6E-409C-BE32-E72D297353CC}">
              <c16:uniqueId val="{00000002-C0A0-9C4C-9BF1-D1267A28523D}"/>
            </c:ext>
          </c:extLst>
        </c:ser>
        <c:ser>
          <c:idx val="3"/>
          <c:order val="3"/>
          <c:tx>
            <c:strRef>
              <c:f>'Q16-25'!$AS$24</c:f>
              <c:strCache>
                <c:ptCount val="1"/>
                <c:pt idx="0">
                  <c:v>Annan</c:v>
                </c:pt>
              </c:strCache>
            </c:strRef>
          </c:tx>
          <c:spPr>
            <a:solidFill>
              <a:srgbClr val="C3D5C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'Q16-25'!$AO$25:$AO$28</c:f>
              <c:strCache>
                <c:ptCount val="4"/>
                <c:pt idx="0">
                  <c:v>Kompetensbrist</c:v>
                </c:pt>
                <c:pt idx="1">
                  <c:v>Kapitaltillgång</c:v>
                </c:pt>
                <c:pt idx="2">
                  <c:v>Kunder prioriterar lågt pris framför kvalitativa värden</c:v>
                </c:pt>
                <c:pt idx="3">
                  <c:v>Annat</c:v>
                </c:pt>
              </c:strCache>
            </c:strRef>
          </c:cat>
          <c:val>
            <c:numRef>
              <c:f>'Q16-25'!$AS$25:$AS$28</c:f>
              <c:numCache>
                <c:formatCode>0%</c:formatCode>
                <c:ptCount val="4"/>
                <c:pt idx="0">
                  <c:v>0.33333333333333331</c:v>
                </c:pt>
                <c:pt idx="1">
                  <c:v>0.13333333333333333</c:v>
                </c:pt>
                <c:pt idx="2">
                  <c:v>0.46666666666666667</c:v>
                </c:pt>
                <c:pt idx="3">
                  <c:v>6.6666666666666666E-2</c:v>
                </c:pt>
              </c:numCache>
            </c:numRef>
          </c:val>
          <c:extLst>
            <c:ext xmlns:c16="http://schemas.microsoft.com/office/drawing/2014/chart" uri="{C3380CC4-5D6E-409C-BE32-E72D297353CC}">
              <c16:uniqueId val="{00000003-C0A0-9C4C-9BF1-D1267A28523D}"/>
            </c:ext>
          </c:extLst>
        </c:ser>
        <c:dLbls>
          <c:showLegendKey val="0"/>
          <c:showVal val="1"/>
          <c:showCatName val="0"/>
          <c:showSerName val="0"/>
          <c:showPercent val="0"/>
          <c:showBubbleSize val="0"/>
        </c:dLbls>
        <c:gapWidth val="150"/>
        <c:axId val="25107120"/>
        <c:axId val="2118464943"/>
      </c:barChart>
      <c:catAx>
        <c:axId val="251071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2118464943"/>
        <c:crosses val="autoZero"/>
        <c:auto val="1"/>
        <c:lblAlgn val="ctr"/>
        <c:lblOffset val="100"/>
        <c:noMultiLvlLbl val="0"/>
      </c:catAx>
      <c:valAx>
        <c:axId val="2118464943"/>
        <c:scaling>
          <c:orientation val="minMax"/>
        </c:scaling>
        <c:delete val="1"/>
        <c:axPos val="l"/>
        <c:numFmt formatCode="0%" sourceLinked="1"/>
        <c:majorTickMark val="none"/>
        <c:minorTickMark val="none"/>
        <c:tickLblPos val="nextTo"/>
        <c:crossAx val="25107120"/>
        <c:crosses val="autoZero"/>
        <c:crossBetween val="between"/>
      </c:valAx>
      <c:spPr>
        <a:noFill/>
        <a:ln>
          <a:noFill/>
        </a:ln>
        <a:effectLst/>
      </c:spPr>
    </c:plotArea>
    <c:legend>
      <c:legendPos val="b"/>
      <c:layout>
        <c:manualLayout>
          <c:xMode val="edge"/>
          <c:yMode val="edge"/>
          <c:x val="9.6737721309169439E-2"/>
          <c:y val="0.91527627857171145"/>
          <c:w val="0.80188908784695689"/>
          <c:h val="8.47236332660956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'Q1-15'!$AG$24:$AG$30</cx:f>
        <cx:lvl ptCount="7">
          <cx:pt idx="0">Norden</cx:pt>
          <cx:pt idx="1">Övriga Europa (exkl norden)</cx:pt>
          <cx:pt idx="2">Nordamerika</cx:pt>
          <cx:pt idx="3">Sydamerika</cx:pt>
          <cx:pt idx="4">Afrika</cx:pt>
          <cx:pt idx="5">Mellanöstern</cx:pt>
          <cx:pt idx="6">Asien &amp; Oceanien</cx:pt>
        </cx:lvl>
      </cx:strDim>
      <cx:numDim type="size">
        <cx:f>'Q1-15'!$AH$24:$AH$30</cx:f>
        <cx:lvl ptCount="7" formatCode="0%">
          <cx:pt idx="0">0.30409999999999998</cx:pt>
          <cx:pt idx="1">0.16220000000000001</cx:pt>
          <cx:pt idx="2">0.094600000000000004</cx:pt>
          <cx:pt idx="3">0.020299999999999999</cx:pt>
          <cx:pt idx="4">0.020299999999999999</cx:pt>
          <cx:pt idx="5">0.0067999999999999996</cx:pt>
          <cx:pt idx="6">0.0608</cx:pt>
        </cx:lvl>
      </cx:numDim>
    </cx:data>
  </cx:chartData>
  <cx:chart>
    <cx:plotArea>
      <cx:plotAreaRegion>
        <cx:series layoutId="treemap" uniqueId="{5092A033-E772-BC40-8142-F65FB08002E2}">
          <cx:tx>
            <cx:txData>
              <cx:f>'Q1-15'!$AH$23</cx:f>
              <cx:v>Totalt 2023</cx:v>
            </cx:txData>
          </cx:tx>
          <cx:dataPt idx="6">
            <cx:spPr>
              <a:pattFill prst="pct5">
                <a:fgClr>
                  <a:srgbClr val="657B71"/>
                </a:fgClr>
                <a:bgClr>
                  <a:srgbClr val="262626">
                    <a:lumMod val="10000"/>
                    <a:lumOff val="90000"/>
                  </a:srgbClr>
                </a:bgClr>
              </a:pattFill>
              <a:effectLst>
                <a:outerShdw blurRad="50800" dist="50800" dir="5400000" algn="ctr" rotWithShape="0">
                  <a:prstClr val="white"/>
                </a:outerShdw>
              </a:effectLst>
            </cx:spPr>
          </cx:dataPt>
          <cx:dataLabels pos="inEnd">
            <cx:txPr>
              <a:bodyPr spcFirstLastPara="1" vertOverflow="ellipsis" horzOverflow="overflow" wrap="square" lIns="0" tIns="0" rIns="0" bIns="0" anchor="ctr" anchorCtr="1"/>
              <a:lstStyle/>
              <a:p>
                <a:pPr algn="ctr" rtl="0">
                  <a:defRPr sz="1200"/>
                </a:pPr>
                <a:endParaRPr lang="sv-SE" sz="1200" b="0" i="0" u="none" strike="noStrike" baseline="0">
                  <a:solidFill>
                    <a:prstClr val="white"/>
                  </a:solidFill>
                  <a:latin typeface="Arial" panose="020B0604020202020204"/>
                </a:endParaRPr>
              </a:p>
            </cx:txPr>
            <cx:visibility seriesName="0" categoryName="0" value="1"/>
            <cx:dataLabel idx="5">
              <cx:txPr>
                <a:bodyPr spcFirstLastPara="1" vertOverflow="ellipsis" horzOverflow="overflow" wrap="square" lIns="0" tIns="0" rIns="0" bIns="0" anchor="ctr" anchorCtr="1"/>
                <a:lstStyle/>
                <a:p>
                  <a:pPr algn="ctr" rtl="0">
                    <a:defRPr sz="500"/>
                  </a:pPr>
                  <a:r>
                    <a:rPr lang="sv-SE" sz="500" b="0" i="0" u="none" strike="noStrike" baseline="0">
                      <a:solidFill>
                        <a:prstClr val="white"/>
                      </a:solidFill>
                      <a:latin typeface="Arial" panose="020B0604020202020204"/>
                    </a:rPr>
                    <a:t>1%</a:t>
                  </a:r>
                </a:p>
              </cx:txPr>
              <cx:visibility seriesName="0" categoryName="0" value="1"/>
            </cx:dataLabel>
            <cx:dataLabel idx="6">
              <cx:txPr>
                <a:bodyPr spcFirstLastPara="1" vertOverflow="ellipsis" horzOverflow="overflow" wrap="square" lIns="0" tIns="0" rIns="0" bIns="0" anchor="ctr" anchorCtr="1"/>
                <a:lstStyle/>
                <a:p>
                  <a:pPr algn="ctr" rtl="0">
                    <a:defRPr>
                      <a:solidFill>
                        <a:schemeClr val="tx1"/>
                      </a:solidFill>
                    </a:defRPr>
                  </a:pPr>
                  <a:r>
                    <a:rPr lang="sv-SE" sz="1400" b="0" i="0" u="none" strike="noStrike" baseline="0">
                      <a:solidFill>
                        <a:schemeClr val="tx1"/>
                      </a:solidFill>
                      <a:latin typeface="Arial" panose="020B0604020202020204"/>
                    </a:rPr>
                    <a:t>6%</a:t>
                  </a:r>
                </a:p>
              </cx:txPr>
              <cx:visibility seriesName="0" categoryName="0" value="1"/>
            </cx:dataLabel>
          </cx:dataLabels>
          <cx:dataId val="0"/>
          <cx:layoutPr>
            <cx:parentLabelLayout val="overlapping"/>
          </cx:layoutPr>
        </cx:series>
      </cx:plotAreaRegion>
    </cx:plotArea>
    <cx:legend pos="r" align="ctr"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'Q1-15'!$AG$36:$AG$41</cx:f>
        <cx:lvl ptCount="6">
          <cx:pt idx="0">0%</cx:pt>
          <cx:pt idx="1">1-4%</cx:pt>
          <cx:pt idx="2">5-9%</cx:pt>
          <cx:pt idx="3">10-50%</cx:pt>
          <cx:pt idx="4">Mer än 50%</cx:pt>
          <cx:pt idx="5">Vet ej</cx:pt>
        </cx:lvl>
      </cx:strDim>
      <cx:numDim type="val">
        <cx:f>'Q1-15'!$AH$36:$AH$41</cx:f>
        <cx:lvl ptCount="6" formatCode="0%">
          <cx:pt idx="0">0.33110000000000001</cx:pt>
          <cx:pt idx="1">0.223</cx:pt>
          <cx:pt idx="2">0.18920000000000001</cx:pt>
          <cx:pt idx="3">0.1757</cx:pt>
          <cx:pt idx="4">0.074299999999999991</cx:pt>
          <cx:pt idx="5">0.0067999999999999996</cx:pt>
        </cx:lvl>
      </cx:numDim>
    </cx:data>
  </cx:chartData>
  <cx:chart>
    <cx:plotArea>
      <cx:plotAreaRegion>
        <cx:series layoutId="waterfall" uniqueId="{F69A58B9-01A5-7849-922D-0914A5428767}">
          <cx:dataPt idx="1">
            <cx:spPr>
              <a:solidFill>
                <a:srgbClr val="E46932"/>
              </a:solidFill>
            </cx:spPr>
          </cx:dataPt>
          <cx:dataPt idx="2">
            <cx:spPr>
              <a:solidFill>
                <a:srgbClr val="99A09C"/>
              </a:solidFill>
            </cx:spPr>
          </cx:dataPt>
          <cx:dataPt idx="3">
            <cx:spPr>
              <a:solidFill>
                <a:srgbClr val="1B666E"/>
              </a:solidFill>
            </cx:spPr>
          </cx:dataPt>
          <cx:dataPt idx="4">
            <cx:spPr>
              <a:solidFill>
                <a:prstClr val="white"/>
              </a:solidFill>
            </cx:spPr>
          </cx:dataPt>
          <cx:dataLabels pos="outEnd">
            <cx:txPr>
              <a:bodyPr vertOverflow="overflow" horzOverflow="overflow" wrap="square" lIns="0" tIns="0" rIns="0" bIns="0"/>
              <a:lstStyle/>
              <a:p>
                <a:pPr algn="ctr" rtl="0">
                  <a:defRPr sz="9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sv-SE">
                  <a:solidFill>
                    <a:schemeClr val="tx1"/>
                  </a:solidFill>
                </a:endParaRPr>
              </a:p>
            </cx:txPr>
            <cx:visibility seriesName="0" categoryName="0" value="1"/>
          </cx:dataLabels>
          <cx:dataId val="0"/>
          <cx:layoutPr>
            <cx:subtotals/>
          </cx:layoutPr>
        </cx:series>
      </cx:plotAreaRegion>
      <cx:axis id="0">
        <cx:catScaling gapWidth="0.5"/>
        <cx:majorGridlines/>
        <cx:tickLabels/>
        <cx:spPr>
          <a:ln>
            <a:solidFill>
              <a:schemeClr val="tx1"/>
            </a:solidFill>
          </a:ln>
        </cx:spPr>
        <cx:txPr>
          <a:bodyPr spcFirstLastPara="1" vertOverflow="ellipsis" horzOverflow="overflow" wrap="square" lIns="0" tIns="0" rIns="0" bIns="0" anchor="ctr" anchorCtr="1"/>
          <a:lstStyle/>
          <a:p>
            <a:pPr algn="ctr" rtl="0">
              <a:defRPr>
                <a:solidFill>
                  <a:schemeClr val="tx1"/>
                </a:solidFill>
              </a:defRPr>
            </a:pPr>
            <a:endParaRPr lang="sv-SE" sz="900" b="0" i="0" u="none" strike="noStrike" baseline="0">
              <a:solidFill>
                <a:schemeClr val="tx1"/>
              </a:solidFill>
              <a:latin typeface="Arial" panose="020B0604020202020204"/>
            </a:endParaRPr>
          </a:p>
        </cx:txPr>
      </cx:axis>
      <cx:axis id="1">
        <cx:valScaling max="1"/>
        <cx:tickLabels/>
        <cx:spPr>
          <a:ln>
            <a:solidFill>
              <a:schemeClr val="tx1"/>
            </a:solidFill>
          </a:ln>
        </cx:spPr>
        <cx:txPr>
          <a:bodyPr vertOverflow="overflow" horzOverflow="overflow" wrap="square" lIns="0" tIns="0" rIns="0" bIns="0"/>
          <a:lstStyle/>
          <a:p>
            <a:pPr algn="ctr" rtl="0">
              <a:defRPr sz="9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sv-SE">
              <a:solidFill>
                <a:schemeClr val="tx1"/>
              </a:solidFill>
            </a:endParaRPr>
          </a:p>
        </cx:txPr>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'Q16-25'!$AG$38:$AJ$38</cx:f>
        <cx:lvl ptCount="4">
          <cx:pt idx="0">Industri- och 
techkonsultföretag</cx:pt>
          <cx:pt idx="1">Teknikkonsultföretag</cx:pt>
          <cx:pt idx="2">Annan</cx:pt>
          <cx:pt idx="3">Arkitektföretag</cx:pt>
        </cx:lvl>
      </cx:strDim>
      <cx:numDim type="val">
        <cx:f>'Q16-25'!$AG$39:$AJ$39</cx:f>
        <cx:lvl ptCount="4" formatCode="# ##0">
          <cx:pt idx="0">1663</cx:pt>
          <cx:pt idx="1">1298</cx:pt>
          <cx:pt idx="2">1192</cx:pt>
          <cx:pt idx="3">644</cx:pt>
        </cx:lvl>
      </cx:numDim>
    </cx:data>
  </cx:chartData>
  <cx:chart>
    <cx:plotArea>
      <cx:plotAreaRegion>
        <cx:series layoutId="funnel" uniqueId="{B311608E-5005-5444-A6BE-93B0119F7FF5}">
          <cx:dataPt idx="0">
            <cx:spPr>
              <a:solidFill>
                <a:srgbClr val="193C28"/>
              </a:solidFill>
              <a:ln w="0">
                <a:solidFill>
                  <a:srgbClr val="193C28"/>
                </a:solidFill>
              </a:ln>
            </cx:spPr>
          </cx:dataPt>
          <cx:dataPt idx="1">
            <cx:spPr>
              <a:solidFill>
                <a:srgbClr val="35A5B4"/>
              </a:solidFill>
            </cx:spPr>
          </cx:dataPt>
          <cx:dataPt idx="2">
            <cx:spPr>
              <a:solidFill>
                <a:srgbClr val="C3D5CF"/>
              </a:solidFill>
            </cx:spPr>
          </cx:dataPt>
          <cx:dataPt idx="3">
            <cx:spPr>
              <a:solidFill>
                <a:srgbClr val="1C656E"/>
              </a:solidFill>
            </cx:spPr>
          </cx:dataPt>
          <cx:dataLabels pos="ctr">
            <cx:visibility seriesName="0" categoryName="0" value="1"/>
          </cx:dataLabels>
          <cx:dataId val="0"/>
        </cx:series>
      </cx:plotAreaRegion>
      <cx:axis id="0">
        <cx:catScaling gapWidth="0.25"/>
        <cx:tickLabels/>
        <cx:spPr>
          <a:ln>
            <a:solidFill>
              <a:schemeClr val="tx1"/>
            </a:solidFill>
          </a:ln>
        </cx:spPr>
        <cx:txPr>
          <a:bodyPr spcFirstLastPara="1" vertOverflow="ellipsis" horzOverflow="overflow" wrap="square" lIns="0" tIns="0" rIns="0" bIns="0" anchor="ctr" anchorCtr="1"/>
          <a:lstStyle/>
          <a:p>
            <a:pPr algn="ctr" rtl="0">
              <a:defRPr>
                <a:solidFill>
                  <a:schemeClr val="tx1"/>
                </a:solidFill>
              </a:defRPr>
            </a:pPr>
            <a:endParaRPr lang="sv-SE" sz="1197" b="0" i="0" u="none" strike="noStrike" kern="1200" baseline="0">
              <a:solidFill>
                <a:schemeClr val="tx1"/>
              </a:solidFill>
              <a:latin typeface="Arial" panose="020B060402020202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0.04878</cdr:x>
      <cdr:y>0.91414</cdr:y>
    </cdr:from>
    <cdr:to>
      <cdr:x>0.95122</cdr:x>
      <cdr:y>0.91414</cdr:y>
    </cdr:to>
    <cdr:cxnSp macro="">
      <cdr:nvCxnSpPr>
        <cdr:cNvPr id="3" name="Rak 2">
          <a:extLst xmlns:a="http://schemas.openxmlformats.org/drawingml/2006/main">
            <a:ext uri="{FF2B5EF4-FFF2-40B4-BE49-F238E27FC236}">
              <a16:creationId xmlns:a16="http://schemas.microsoft.com/office/drawing/2014/main" id="{D529C812-EA60-704F-304D-90F59E03A0C5}"/>
            </a:ext>
          </a:extLst>
        </cdr:cNvPr>
        <cdr:cNvCxnSpPr/>
      </cdr:nvCxnSpPr>
      <cdr:spPr>
        <a:xfrm xmlns:a="http://schemas.openxmlformats.org/drawingml/2006/main">
          <a:off x="279699" y="4437087"/>
          <a:ext cx="5174428"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D306B5-E3DA-44B9-8049-B6E9A83C83E2}" type="datetimeFigureOut">
              <a:rPr lang="en-GB" smtClean="0"/>
              <a:t>24/05/2023</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1FC60-CE85-431B-9EF3-A8AAB2CA2D23}" type="datetimeFigureOut">
              <a:rPr lang="en-GB" smtClean="0"/>
              <a:t>24/05/2023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1</a:t>
            </a:fld>
            <a:endParaRPr lang="en-GB"/>
          </a:p>
        </p:txBody>
      </p:sp>
    </p:spTree>
    <p:extLst>
      <p:ext uri="{BB962C8B-B14F-4D97-AF65-F5344CB8AC3E}">
        <p14:creationId xmlns:p14="http://schemas.microsoft.com/office/powerpoint/2010/main" val="274113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6</a:t>
            </a:fld>
            <a:endParaRPr lang="en-GB"/>
          </a:p>
        </p:txBody>
      </p:sp>
    </p:spTree>
    <p:extLst>
      <p:ext uri="{BB962C8B-B14F-4D97-AF65-F5344CB8AC3E}">
        <p14:creationId xmlns:p14="http://schemas.microsoft.com/office/powerpoint/2010/main" val="287929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32</a:t>
            </a:fld>
            <a:endParaRPr lang="en-GB"/>
          </a:p>
        </p:txBody>
      </p:sp>
    </p:spTree>
    <p:extLst>
      <p:ext uri="{BB962C8B-B14F-4D97-AF65-F5344CB8AC3E}">
        <p14:creationId xmlns:p14="http://schemas.microsoft.com/office/powerpoint/2010/main" val="400171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44127C1F-D3E8-7F4A-825D-CFFF502391CD}" type="datetime1">
              <a:rPr lang="sv-SE" smtClean="0"/>
              <a:t>2023-05-24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a:t>Insikt 2022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B73B41C3-1695-1440-B388-2017D473D396}" type="datetime1">
              <a:rPr lang="sv-SE" smtClean="0"/>
              <a:t>2023-05-24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2022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C3482674-5F96-B743-91E5-A44C342AD9D1}" type="datetime1">
              <a:rPr lang="sv-SE" smtClean="0"/>
              <a:t>2023-05-24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2022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D2BEB096-9BD0-2F47-BF55-75ECF9CDFC7E}" type="datetime1">
              <a:rPr lang="sv-SE" smtClean="0"/>
              <a:t>2023-05-24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2022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9C7ED34B-A1AB-9643-BF6E-D3384CE6BC5A}" type="datetime1">
              <a:rPr lang="sv-SE" smtClean="0"/>
              <a:t>2023-05-24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a:t>Insikt 2022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CF857E71-0ADF-784B-AB44-0FE09E1232CF}" type="datetime1">
              <a:rPr lang="sv-SE" smtClean="0"/>
              <a:t>2023-05-24</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a:t>Insikt 2022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318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92083EB7-0133-FC4A-B9FD-458CF27C20DA}" type="datetime1">
              <a:rPr lang="sv-SE" smtClean="0"/>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30AAB494-25F2-F948-B3E4-708174B49773}" type="datetime1">
              <a:rPr lang="sv-SE" smtClean="0"/>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3C17EBCC-B4F0-4F41-85E9-33614924971C}" type="datetime1">
              <a:rPr lang="sv-SE" smtClean="0"/>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33A645A5-7FEB-7445-9439-DE92AC302179}" type="datetime1">
              <a:rPr lang="sv-SE" smtClean="0"/>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2022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494201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1BE6F3B-87FF-8D4A-8B2A-AA369B26689A}" type="datetime1">
              <a:rPr lang="sv-SE" smtClean="0"/>
              <a:t>2023-05-24</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2022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76A495B8-8405-6A4A-8149-1FF5C991C67F}" type="datetime1">
              <a:rPr lang="sv-SE" smtClean="0"/>
              <a:t>2023-05-24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2022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1E8304EE-D9C0-2B4E-87DF-0EB7F2F406A9}" type="datetime1">
              <a:rPr lang="sv-SE" smtClean="0"/>
              <a:t>2023-05-24</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2022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1DD72816-7EB9-1D40-B8ED-BB5314613F05}" type="datetime1">
              <a:rPr lang="sv-SE" smtClean="0"/>
              <a:t>2023-05-24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2022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35EC28AC-2928-D94E-ADA8-13198837EC50}" type="datetime1">
              <a:rPr lang="sv-SE" smtClean="0"/>
              <a:t>2023-05-24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2022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3D5E06CD-C682-5A4A-814D-439A417DB363}" type="datetime1">
              <a:rPr lang="sv-SE" smtClean="0"/>
              <a:t>2023-05-24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2022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939122916"/>
      </p:ext>
    </p:extLst>
  </p:cSld>
  <p:clrMapOvr>
    <a:masterClrMapping/>
  </p:clrMapOvr>
  <p:extLst>
    <p:ext uri="{DCECCB84-F9BA-43D5-87BE-67443E8EF086}">
      <p15:sldGuideLst xmlns:p15="http://schemas.microsoft.com/office/powerpoint/2012/main">
        <p15:guide id="1" orient="horz" pos="2478">
          <p15:clr>
            <a:srgbClr val="FBAE40"/>
          </p15:clr>
        </p15:guide>
        <p15:guide id="3" orient="horz" pos="2341">
          <p15:clr>
            <a:srgbClr val="FBAE40"/>
          </p15:clr>
        </p15:guide>
        <p15:guide id="4" pos="39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4125237638"/>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1885020340"/>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795203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01487" y="293413"/>
            <a:ext cx="11590474" cy="514662"/>
          </a:xfrm>
        </p:spPr>
        <p:txBody>
          <a:bodyPr anchor="t"/>
          <a:lstStyle>
            <a:lvl1pPr>
              <a:defRPr sz="2400"/>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01486" y="1020726"/>
            <a:ext cx="11590473" cy="4863339"/>
          </a:xfrm>
        </p:spPr>
        <p:txBody>
          <a:bodyPr/>
          <a:lstStyle>
            <a:lvl1pPr>
              <a:buClr>
                <a:schemeClr val="accent1"/>
              </a:buClr>
              <a:buFontTx/>
              <a:buBlip>
                <a:blip r:embed="rId2"/>
              </a:buBlip>
              <a:defRPr sz="2000"/>
            </a:lvl1pPr>
            <a:lvl2pPr>
              <a:buFontTx/>
              <a:buBlip>
                <a:blip r:embed="rId2"/>
              </a:buBlip>
              <a:defRPr sz="2000"/>
            </a:lvl2pPr>
            <a:lvl3pPr>
              <a:buFontTx/>
              <a:buBlip>
                <a:blip r:embed="rId2"/>
              </a:buBlip>
              <a:defRPr sz="2000"/>
            </a:lvl3pPr>
            <a:lvl4pPr>
              <a:buFontTx/>
              <a:buBlip>
                <a:blip r:embed="rId2"/>
              </a:buBlip>
              <a:defRPr sz="2000"/>
            </a:lvl4pPr>
            <a:lvl5pPr>
              <a:buFontTx/>
              <a:buBlip>
                <a:blip r:embed="rId2"/>
              </a:buBlip>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75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ED38ACCD-88C9-9F4C-8B7D-110C192E6CD7}" type="datetime1">
              <a:rPr lang="sv-SE" smtClean="0"/>
              <a:t>2023-05-24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2022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032106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4005490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2023-05-24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65756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FD403CD0-842C-4BCD-83D3-BB78B185EE38}" type="datetimeFigureOut">
              <a:rPr lang="sv-SE" smtClean="0"/>
              <a:pPr algn="r"/>
              <a:t>2023-05-24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1419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D403CD0-842C-4BCD-83D3-BB78B185EE38}" type="datetimeFigureOut">
              <a:rPr lang="sv-SE" smtClean="0"/>
              <a:pPr/>
              <a:t>2023-05-24</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235072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8850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104912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459328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2023-05-24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58443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2023-05-24</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599797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81D817B1-082F-834F-87C5-359ACC85EB9A}" type="datetime1">
              <a:rPr lang="sv-SE" smtClean="0"/>
              <a:t>2023-05-24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2022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2023-05-24</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938107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821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2023-05-24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4206472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2023-05-24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982455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2023-05-24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27438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Rubrik och innehåll - mindr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8" y="293413"/>
            <a:ext cx="11474720"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19"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593C6AF5-18F1-504F-B727-542004A7561E}" type="datetime1">
              <a:rPr lang="sv-SE" smtClean="0"/>
              <a:t>2023-05-24</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Platshållare för sidfot 4">
            <a:extLst>
              <a:ext uri="{FF2B5EF4-FFF2-40B4-BE49-F238E27FC236}">
                <a16:creationId xmlns:a16="http://schemas.microsoft.com/office/drawing/2014/main" id="{34D4AD98-F361-9142-966B-C6149996027A}"/>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2022 |</a:t>
            </a:r>
          </a:p>
        </p:txBody>
      </p:sp>
      <p:sp>
        <p:nvSpPr>
          <p:cNvPr id="13" name="Platshållare för bildnummer 5">
            <a:extLst>
              <a:ext uri="{FF2B5EF4-FFF2-40B4-BE49-F238E27FC236}">
                <a16:creationId xmlns:a16="http://schemas.microsoft.com/office/drawing/2014/main" id="{3ECBB01F-EAA2-7C4E-92B0-AB4655F4909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26375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B7A9CFC5-D083-824E-8F6D-BAD611FB3A8B}" type="datetime1">
              <a:rPr lang="sv-SE" smtClean="0"/>
              <a:t>2023-05-24</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Platshållare för sidfot 4">
            <a:extLst>
              <a:ext uri="{FF2B5EF4-FFF2-40B4-BE49-F238E27FC236}">
                <a16:creationId xmlns:a16="http://schemas.microsoft.com/office/drawing/2014/main" id="{EA3F6432-9379-DD4B-AADB-AC8A4CA57818}"/>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2022 |</a:t>
            </a:r>
          </a:p>
        </p:txBody>
      </p:sp>
      <p:sp>
        <p:nvSpPr>
          <p:cNvPr id="18" name="Platshållare för bildnummer 5">
            <a:extLst>
              <a:ext uri="{FF2B5EF4-FFF2-40B4-BE49-F238E27FC236}">
                <a16:creationId xmlns:a16="http://schemas.microsoft.com/office/drawing/2014/main" id="{3AAFCD95-3EAC-DD4C-ABA3-FBE989F0CEB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2802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2D6D6B52-3258-834F-A199-9D441D1989DC}" type="datetime1">
              <a:rPr lang="sv-SE" smtClean="0"/>
              <a:t>2023-05-24</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2022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8248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2D6D6B52-3258-834F-A199-9D441D1989DC}" type="datetime1">
              <a:rPr lang="sv-SE" smtClean="0"/>
              <a:t>2023-05-24</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2022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15671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ubrik och innehåll - mindre">
    <p:bg>
      <p:bgPr>
        <a:solidFill>
          <a:srgbClr val="89918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3"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2"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9BED3123-4A50-1443-88A2-A1D8A6532EDF}" type="datetime1">
              <a:rPr lang="sv-SE" smtClean="0"/>
              <a:t>2023-05-24</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sidfot 4">
            <a:extLst>
              <a:ext uri="{FF2B5EF4-FFF2-40B4-BE49-F238E27FC236}">
                <a16:creationId xmlns:a16="http://schemas.microsoft.com/office/drawing/2014/main" id="{4E1666C5-04D6-9B47-9583-9DE3A253EDE1}"/>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2022 |</a:t>
            </a:r>
          </a:p>
        </p:txBody>
      </p:sp>
      <p:sp>
        <p:nvSpPr>
          <p:cNvPr id="14" name="Platshållare för bildnummer 5">
            <a:extLst>
              <a:ext uri="{FF2B5EF4-FFF2-40B4-BE49-F238E27FC236}">
                <a16:creationId xmlns:a16="http://schemas.microsoft.com/office/drawing/2014/main" id="{B3EEBD22-98CB-5E45-A727-73335D47CE26}"/>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79749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584C5991-2F58-9F4F-A4C9-624D4A644A5D}" type="datetime1">
              <a:rPr lang="sv-SE" smtClean="0"/>
              <a:t>2023-05-24</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a:t>Insikt 2022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6"/>
            </p:custDataLst>
          </p:nvPr>
        </p:nvPicPr>
        <p:blipFill>
          <a:blip r:embed="rId27">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73" r:id="rId5"/>
    <p:sldLayoutId id="2147483670" r:id="rId6"/>
    <p:sldLayoutId id="2147483671" r:id="rId7"/>
    <p:sldLayoutId id="2147483674" r:id="rId8"/>
    <p:sldLayoutId id="2147483672" r:id="rId9"/>
    <p:sldLayoutId id="2147483668" r:id="rId10"/>
    <p:sldLayoutId id="2147483669" r:id="rId11"/>
    <p:sldLayoutId id="2147483661" r:id="rId12"/>
    <p:sldLayoutId id="2147483652" r:id="rId13"/>
    <p:sldLayoutId id="2147483653" r:id="rId14"/>
    <p:sldLayoutId id="2147483654" r:id="rId15"/>
    <p:sldLayoutId id="2147483662" r:id="rId16"/>
    <p:sldLayoutId id="2147483663" r:id="rId17"/>
    <p:sldLayoutId id="2147483667" r:id="rId18"/>
    <p:sldLayoutId id="2147483656" r:id="rId19"/>
    <p:sldLayoutId id="2147483664" r:id="rId20"/>
    <p:sldLayoutId id="2147483657" r:id="rId21"/>
    <p:sldLayoutId id="2147483655" r:id="rId22"/>
    <p:sldLayoutId id="2147483665" r:id="rId23"/>
    <p:sldLayoutId id="2147483666" r:id="rId24"/>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FD403CD0-842C-4BCD-83D3-BB78B185EE38}" type="datetimeFigureOut">
              <a:rPr lang="sv-SE" smtClean="0"/>
              <a:pPr algn="r"/>
              <a:t>2023-05-24</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2363597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0.emf"/><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2.xml"/><Relationship Id="rId1" Type="http://schemas.openxmlformats.org/officeDocument/2006/relationships/slideLayout" Target="../slideLayouts/slideLayout8.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hart" Target="../charts/chart14.xml"/><Relationship Id="rId1" Type="http://schemas.openxmlformats.org/officeDocument/2006/relationships/slideLayout" Target="../slideLayouts/slideLayout5.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2.xml"/><Relationship Id="rId1" Type="http://schemas.openxmlformats.org/officeDocument/2006/relationships/slideLayout" Target="../slideLayouts/slideLayout5.xml"/><Relationship Id="rId4" Type="http://schemas.openxmlformats.org/officeDocument/2006/relationships/chart" Target="../charts/chart23.xml"/></Relationships>
</file>

<file path=ppt/slides/_rels/slide2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29.xml"/><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34.emf"/><Relationship Id="rId1" Type="http://schemas.openxmlformats.org/officeDocument/2006/relationships/slideLayout" Target="../slideLayouts/slideLayout5.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hart" Target="../charts/chart34.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3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chart" Target="../charts/chart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2.png"/><Relationship Id="rId9" Type="http://schemas.openxmlformats.org/officeDocument/2006/relationships/image" Target="../media/image18.emf"/></Relationships>
</file>

<file path=ppt/slides/_rels/slide40.xml.rels><?xml version="1.0" encoding="UTF-8" standalone="yes"?>
<Relationships xmlns="http://schemas.openxmlformats.org/package/2006/relationships"><Relationship Id="rId3" Type="http://schemas.openxmlformats.org/officeDocument/2006/relationships/chart" Target="../charts/chart41.xml"/><Relationship Id="rId7" Type="http://schemas.openxmlformats.org/officeDocument/2006/relationships/chart" Target="../charts/chart43.xml"/><Relationship Id="rId2" Type="http://schemas.openxmlformats.org/officeDocument/2006/relationships/chart" Target="../charts/chart40.xml"/><Relationship Id="rId1" Type="http://schemas.openxmlformats.org/officeDocument/2006/relationships/slideLayout" Target="../slideLayouts/slideLayout7.xml"/><Relationship Id="rId6" Type="http://schemas.openxmlformats.org/officeDocument/2006/relationships/chart" Target="../charts/chart42.xml"/><Relationship Id="rId5" Type="http://schemas.openxmlformats.org/officeDocument/2006/relationships/image" Target="../media/image2.png"/><Relationship Id="rId4" Type="http://schemas.openxmlformats.org/officeDocument/2006/relationships/image" Target="../media/image36.emf"/></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chart" Target="../charts/chart45.xml"/><Relationship Id="rId4" Type="http://schemas.openxmlformats.org/officeDocument/2006/relationships/chart" Target="../charts/chart44.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microsoft.com/office/2014/relationships/chartEx" Target="../charts/chartEx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C45D2-8BD3-40B5-8C82-D0C901687D58}"/>
              </a:ext>
            </a:extLst>
          </p:cNvPr>
          <p:cNvSpPr>
            <a:spLocks noGrp="1"/>
          </p:cNvSpPr>
          <p:nvPr>
            <p:ph type="ctrTitle"/>
          </p:nvPr>
        </p:nvSpPr>
        <p:spPr>
          <a:xfrm>
            <a:off x="763223" y="1148009"/>
            <a:ext cx="8764449" cy="2387600"/>
          </a:xfrm>
        </p:spPr>
        <p:txBody>
          <a:bodyPr anchor="b"/>
          <a:lstStyle/>
          <a:p>
            <a:r>
              <a:rPr lang="sv-SE" sz="15000">
                <a:solidFill>
                  <a:schemeClr val="bg2">
                    <a:lumMod val="50000"/>
                  </a:schemeClr>
                </a:solidFill>
              </a:rPr>
              <a:t>In</a:t>
            </a:r>
            <a:r>
              <a:rPr lang="sv-SE" sz="15000">
                <a:solidFill>
                  <a:schemeClr val="accent6"/>
                </a:solidFill>
              </a:rPr>
              <a:t>sikt</a:t>
            </a:r>
          </a:p>
        </p:txBody>
      </p:sp>
      <p:sp>
        <p:nvSpPr>
          <p:cNvPr id="4" name="Subtitle 3">
            <a:extLst>
              <a:ext uri="{FF2B5EF4-FFF2-40B4-BE49-F238E27FC236}">
                <a16:creationId xmlns:a16="http://schemas.microsoft.com/office/drawing/2014/main" id="{56C9BC75-49D6-4D92-9418-D39E93DD4312}"/>
              </a:ext>
            </a:extLst>
          </p:cNvPr>
          <p:cNvSpPr>
            <a:spLocks noGrp="1"/>
          </p:cNvSpPr>
          <p:nvPr>
            <p:ph type="subTitle" idx="1"/>
          </p:nvPr>
        </p:nvSpPr>
        <p:spPr>
          <a:xfrm>
            <a:off x="960746" y="4001910"/>
            <a:ext cx="8764449" cy="972067"/>
          </a:xfrm>
        </p:spPr>
        <p:txBody>
          <a:bodyPr/>
          <a:lstStyle/>
          <a:p>
            <a:r>
              <a:rPr lang="en-US" sz="4400"/>
              <a:t>2023 </a:t>
            </a:r>
          </a:p>
        </p:txBody>
      </p:sp>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Bildobjekt 50">
            <a:extLst>
              <a:ext uri="{FF2B5EF4-FFF2-40B4-BE49-F238E27FC236}">
                <a16:creationId xmlns:a16="http://schemas.microsoft.com/office/drawing/2014/main" id="{839D6387-B351-78DF-22E0-ABF36283C28C}"/>
              </a:ext>
            </a:extLst>
          </p:cNvPr>
          <p:cNvPicPr>
            <a:picLocks noChangeAspect="1"/>
          </p:cNvPicPr>
          <p:nvPr/>
        </p:nvPicPr>
        <p:blipFill rotWithShape="1">
          <a:blip r:embed="rId2"/>
          <a:srcRect t="14883" r="18462"/>
          <a:stretch/>
        </p:blipFill>
        <p:spPr>
          <a:xfrm>
            <a:off x="6401176" y="0"/>
            <a:ext cx="5798478" cy="5837273"/>
          </a:xfrm>
          <a:prstGeom prst="rect">
            <a:avLst/>
          </a:prstGeom>
        </p:spPr>
      </p:pic>
      <p:sp>
        <p:nvSpPr>
          <p:cNvPr id="2" name="Rubrik 1">
            <a:extLst>
              <a:ext uri="{FF2B5EF4-FFF2-40B4-BE49-F238E27FC236}">
                <a16:creationId xmlns:a16="http://schemas.microsoft.com/office/drawing/2014/main" id="{BA3D8A0F-1B87-2841-8311-643508546116}"/>
              </a:ext>
            </a:extLst>
          </p:cNvPr>
          <p:cNvSpPr>
            <a:spLocks noGrp="1"/>
          </p:cNvSpPr>
          <p:nvPr>
            <p:ph type="title"/>
          </p:nvPr>
        </p:nvSpPr>
        <p:spPr/>
        <p:txBody>
          <a:bodyPr/>
          <a:lstStyle/>
          <a:p>
            <a:r>
              <a:rPr lang="sv-SE"/>
              <a:t>Andelen som använder kvalitetssäkringssystem ökar </a:t>
            </a:r>
          </a:p>
        </p:txBody>
      </p:sp>
      <p:sp>
        <p:nvSpPr>
          <p:cNvPr id="3" name="Platshållare för innehåll 2">
            <a:extLst>
              <a:ext uri="{FF2B5EF4-FFF2-40B4-BE49-F238E27FC236}">
                <a16:creationId xmlns:a16="http://schemas.microsoft.com/office/drawing/2014/main" id="{1E457E1A-1E63-CB45-98D4-E9C9FA75F6AD}"/>
              </a:ext>
            </a:extLst>
          </p:cNvPr>
          <p:cNvSpPr>
            <a:spLocks noGrp="1"/>
          </p:cNvSpPr>
          <p:nvPr>
            <p:ph idx="1"/>
          </p:nvPr>
        </p:nvSpPr>
        <p:spPr>
          <a:xfrm>
            <a:off x="415788" y="1020727"/>
            <a:ext cx="5971572" cy="348934"/>
          </a:xfrm>
        </p:spPr>
        <p:txBody>
          <a:bodyPr/>
          <a:lstStyle/>
          <a:p>
            <a:r>
              <a:rPr lang="sv-SE" b="1"/>
              <a:t>Andel med ett kvalitetssäkringssystem</a:t>
            </a:r>
            <a:br>
              <a:rPr lang="sv-SE" b="1"/>
            </a:br>
            <a:r>
              <a:rPr lang="sv-SE"/>
              <a:t>Procent av totalen</a:t>
            </a:r>
          </a:p>
        </p:txBody>
      </p:sp>
      <p:sp>
        <p:nvSpPr>
          <p:cNvPr id="5" name="Platshållare för sidfot 4">
            <a:extLst>
              <a:ext uri="{FF2B5EF4-FFF2-40B4-BE49-F238E27FC236}">
                <a16:creationId xmlns:a16="http://schemas.microsoft.com/office/drawing/2014/main" id="{D7465DBE-DF7B-2F4A-B8D0-936D9D8857BA}"/>
              </a:ext>
            </a:extLst>
          </p:cNvPr>
          <p:cNvSpPr>
            <a:spLocks noGrp="1"/>
          </p:cNvSpPr>
          <p:nvPr>
            <p:ph type="ftr" sz="quarter" idx="11"/>
          </p:nvPr>
        </p:nvSpPr>
        <p:spPr/>
        <p:txBody>
          <a:bodyPr/>
          <a:lstStyle/>
          <a:p>
            <a:r>
              <a:rPr lang="sv-SE"/>
              <a:t>Insikt 2023 |</a:t>
            </a:r>
          </a:p>
        </p:txBody>
      </p:sp>
      <p:sp>
        <p:nvSpPr>
          <p:cNvPr id="6" name="Platshållare för bildnummer 5">
            <a:extLst>
              <a:ext uri="{FF2B5EF4-FFF2-40B4-BE49-F238E27FC236}">
                <a16:creationId xmlns:a16="http://schemas.microsoft.com/office/drawing/2014/main" id="{0310F4EB-DC45-0448-AEF1-B2598A1739FF}"/>
              </a:ext>
            </a:extLst>
          </p:cNvPr>
          <p:cNvSpPr>
            <a:spLocks noGrp="1"/>
          </p:cNvSpPr>
          <p:nvPr>
            <p:ph type="sldNum" sz="quarter" idx="12"/>
          </p:nvPr>
        </p:nvSpPr>
        <p:spPr/>
        <p:txBody>
          <a:bodyPr/>
          <a:lstStyle/>
          <a:p>
            <a:fld id="{AE086683-F536-42AB-ABBC-F4803DFE8DBC}" type="slidenum">
              <a:rPr lang="sv-SE" smtClean="0"/>
              <a:t>10</a:t>
            </a:fld>
            <a:endParaRPr lang="sv-SE"/>
          </a:p>
        </p:txBody>
      </p:sp>
      <p:cxnSp>
        <p:nvCxnSpPr>
          <p:cNvPr id="10" name="Straight Connector 9">
            <a:extLst>
              <a:ext uri="{FF2B5EF4-FFF2-40B4-BE49-F238E27FC236}">
                <a16:creationId xmlns:a16="http://schemas.microsoft.com/office/drawing/2014/main" id="{2EFF6626-1D89-5045-9E50-F22CDF10B114}"/>
              </a:ext>
            </a:extLst>
          </p:cNvPr>
          <p:cNvCxnSpPr>
            <a:cxnSpLocks/>
          </p:cNvCxnSpPr>
          <p:nvPr/>
        </p:nvCxnSpPr>
        <p:spPr>
          <a:xfrm flipH="1" flipV="1">
            <a:off x="2631790" y="3183827"/>
            <a:ext cx="284664" cy="82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096507-9413-3640-95BE-ACEB70FC494F}"/>
              </a:ext>
            </a:extLst>
          </p:cNvPr>
          <p:cNvCxnSpPr>
            <a:cxnSpLocks/>
          </p:cNvCxnSpPr>
          <p:nvPr/>
        </p:nvCxnSpPr>
        <p:spPr>
          <a:xfrm>
            <a:off x="2916454" y="3266406"/>
            <a:ext cx="734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8">
            <a:extLst>
              <a:ext uri="{FF2B5EF4-FFF2-40B4-BE49-F238E27FC236}">
                <a16:creationId xmlns:a16="http://schemas.microsoft.com/office/drawing/2014/main" id="{CFE7F721-34C9-B842-87FF-7D7CEB0B7F1C}"/>
              </a:ext>
            </a:extLst>
          </p:cNvPr>
          <p:cNvSpPr txBox="1"/>
          <p:nvPr/>
        </p:nvSpPr>
        <p:spPr>
          <a:xfrm>
            <a:off x="2877420" y="2877166"/>
            <a:ext cx="853119" cy="415498"/>
          </a:xfrm>
          <a:prstGeom prst="rect">
            <a:avLst/>
          </a:prstGeom>
          <a:noFill/>
        </p:spPr>
        <p:txBody>
          <a:bodyPr wrap="none" rtlCol="0">
            <a:spAutoFit/>
          </a:bodyPr>
          <a:lstStyle/>
          <a:p>
            <a:pPr algn="ctr"/>
            <a:r>
              <a:rPr lang="sv-SE" sz="1050" b="1">
                <a:latin typeface="+mj-lt"/>
              </a:rPr>
              <a:t>Ja</a:t>
            </a:r>
            <a:br>
              <a:rPr lang="sv-SE" sz="1050" b="1">
                <a:latin typeface="+mj-lt"/>
              </a:rPr>
            </a:br>
            <a:r>
              <a:rPr lang="sv-SE" sz="1050" b="1">
                <a:latin typeface="+mj-lt"/>
              </a:rPr>
              <a:t>85% </a:t>
            </a:r>
            <a:r>
              <a:rPr lang="sv-SE" sz="1050">
                <a:latin typeface="+mj-lt"/>
              </a:rPr>
              <a:t>(83%)</a:t>
            </a:r>
          </a:p>
        </p:txBody>
      </p:sp>
      <p:cxnSp>
        <p:nvCxnSpPr>
          <p:cNvPr id="13" name="Straight Connector 13">
            <a:extLst>
              <a:ext uri="{FF2B5EF4-FFF2-40B4-BE49-F238E27FC236}">
                <a16:creationId xmlns:a16="http://schemas.microsoft.com/office/drawing/2014/main" id="{36804A06-575D-E844-A10B-C426D863A6DF}"/>
              </a:ext>
            </a:extLst>
          </p:cNvPr>
          <p:cNvCxnSpPr>
            <a:cxnSpLocks/>
          </p:cNvCxnSpPr>
          <p:nvPr/>
        </p:nvCxnSpPr>
        <p:spPr>
          <a:xfrm>
            <a:off x="1292430" y="2142894"/>
            <a:ext cx="270926" cy="211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4">
            <a:extLst>
              <a:ext uri="{FF2B5EF4-FFF2-40B4-BE49-F238E27FC236}">
                <a16:creationId xmlns:a16="http://schemas.microsoft.com/office/drawing/2014/main" id="{E9FCFEB9-E224-5C42-ACBC-3A6C87F2F76E}"/>
              </a:ext>
            </a:extLst>
          </p:cNvPr>
          <p:cNvCxnSpPr>
            <a:cxnSpLocks/>
          </p:cNvCxnSpPr>
          <p:nvPr/>
        </p:nvCxnSpPr>
        <p:spPr>
          <a:xfrm>
            <a:off x="688036" y="2142893"/>
            <a:ext cx="60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7">
            <a:extLst>
              <a:ext uri="{FF2B5EF4-FFF2-40B4-BE49-F238E27FC236}">
                <a16:creationId xmlns:a16="http://schemas.microsoft.com/office/drawing/2014/main" id="{F1A98B07-DDC7-9042-A9A2-5D1C469C9C22}"/>
              </a:ext>
            </a:extLst>
          </p:cNvPr>
          <p:cNvSpPr txBox="1"/>
          <p:nvPr/>
        </p:nvSpPr>
        <p:spPr>
          <a:xfrm>
            <a:off x="584752" y="1723729"/>
            <a:ext cx="853119" cy="415498"/>
          </a:xfrm>
          <a:prstGeom prst="rect">
            <a:avLst/>
          </a:prstGeom>
          <a:noFill/>
        </p:spPr>
        <p:txBody>
          <a:bodyPr wrap="none" rtlCol="0">
            <a:spAutoFit/>
          </a:bodyPr>
          <a:lstStyle/>
          <a:p>
            <a:pPr algn="ctr"/>
            <a:r>
              <a:rPr lang="sv-SE" sz="1050" b="1">
                <a:latin typeface="+mj-lt"/>
              </a:rPr>
              <a:t>Nej</a:t>
            </a:r>
          </a:p>
          <a:p>
            <a:pPr algn="ctr"/>
            <a:r>
              <a:rPr lang="sv-SE" sz="1050" b="1">
                <a:latin typeface="+mj-lt"/>
              </a:rPr>
              <a:t>13% </a:t>
            </a:r>
            <a:r>
              <a:rPr lang="sv-SE" sz="1050">
                <a:latin typeface="+mj-lt"/>
              </a:rPr>
              <a:t>(16%)</a:t>
            </a:r>
          </a:p>
        </p:txBody>
      </p:sp>
      <p:sp>
        <p:nvSpPr>
          <p:cNvPr id="16" name="TextBox 18">
            <a:extLst>
              <a:ext uri="{FF2B5EF4-FFF2-40B4-BE49-F238E27FC236}">
                <a16:creationId xmlns:a16="http://schemas.microsoft.com/office/drawing/2014/main" id="{7387972C-69C4-F14E-9E6C-233AF60AF623}"/>
              </a:ext>
            </a:extLst>
          </p:cNvPr>
          <p:cNvSpPr txBox="1"/>
          <p:nvPr/>
        </p:nvSpPr>
        <p:spPr>
          <a:xfrm>
            <a:off x="1968197" y="1537048"/>
            <a:ext cx="702436" cy="415498"/>
          </a:xfrm>
          <a:prstGeom prst="rect">
            <a:avLst/>
          </a:prstGeom>
          <a:noFill/>
        </p:spPr>
        <p:txBody>
          <a:bodyPr wrap="none" rtlCol="0">
            <a:spAutoFit/>
          </a:bodyPr>
          <a:lstStyle/>
          <a:p>
            <a:pPr algn="ctr"/>
            <a:r>
              <a:rPr lang="sv-SE" sz="1050" b="1">
                <a:latin typeface="+mj-lt"/>
              </a:rPr>
              <a:t>Vet ej</a:t>
            </a:r>
            <a:br>
              <a:rPr lang="sv-SE" sz="1050" b="1">
                <a:latin typeface="+mj-lt"/>
              </a:rPr>
            </a:br>
            <a:r>
              <a:rPr lang="sv-SE" sz="1050" b="1">
                <a:latin typeface="+mj-lt"/>
              </a:rPr>
              <a:t>2% </a:t>
            </a:r>
            <a:r>
              <a:rPr lang="sv-SE" sz="1050">
                <a:latin typeface="+mj-lt"/>
              </a:rPr>
              <a:t>(1%)</a:t>
            </a:r>
          </a:p>
        </p:txBody>
      </p:sp>
      <p:cxnSp>
        <p:nvCxnSpPr>
          <p:cNvPr id="17" name="Straight Connector 19">
            <a:extLst>
              <a:ext uri="{FF2B5EF4-FFF2-40B4-BE49-F238E27FC236}">
                <a16:creationId xmlns:a16="http://schemas.microsoft.com/office/drawing/2014/main" id="{325CA515-2B62-EB40-8AD0-9420864496CF}"/>
              </a:ext>
            </a:extLst>
          </p:cNvPr>
          <p:cNvCxnSpPr>
            <a:cxnSpLocks/>
          </p:cNvCxnSpPr>
          <p:nvPr/>
        </p:nvCxnSpPr>
        <p:spPr>
          <a:xfrm flipH="1">
            <a:off x="1916830" y="1932501"/>
            <a:ext cx="29892" cy="346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7C7AA60C-345D-F142-9BEA-F7DC4976FDB7}"/>
              </a:ext>
            </a:extLst>
          </p:cNvPr>
          <p:cNvCxnSpPr>
            <a:cxnSpLocks/>
          </p:cNvCxnSpPr>
          <p:nvPr/>
        </p:nvCxnSpPr>
        <p:spPr>
          <a:xfrm>
            <a:off x="1936615" y="1936801"/>
            <a:ext cx="761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1">
            <a:extLst>
              <a:ext uri="{FF2B5EF4-FFF2-40B4-BE49-F238E27FC236}">
                <a16:creationId xmlns:a16="http://schemas.microsoft.com/office/drawing/2014/main" id="{8B3FFC20-C83D-CF49-89BA-4A1BEEE1E3F7}"/>
              </a:ext>
            </a:extLst>
          </p:cNvPr>
          <p:cNvSpPr txBox="1"/>
          <p:nvPr/>
        </p:nvSpPr>
        <p:spPr>
          <a:xfrm>
            <a:off x="1635157" y="2847618"/>
            <a:ext cx="593239" cy="276999"/>
          </a:xfrm>
          <a:prstGeom prst="rect">
            <a:avLst/>
          </a:prstGeom>
          <a:noFill/>
        </p:spPr>
        <p:txBody>
          <a:bodyPr wrap="none" rtlCol="0">
            <a:spAutoFit/>
          </a:bodyPr>
          <a:lstStyle/>
          <a:p>
            <a:pPr algn="ctr"/>
            <a:r>
              <a:rPr lang="sv-SE" sz="1200" b="1">
                <a:latin typeface="+mj-lt"/>
              </a:rPr>
              <a:t>Totalt</a:t>
            </a:r>
          </a:p>
        </p:txBody>
      </p:sp>
      <p:sp>
        <p:nvSpPr>
          <p:cNvPr id="8" name="Frihandsfigur 7">
            <a:extLst>
              <a:ext uri="{FF2B5EF4-FFF2-40B4-BE49-F238E27FC236}">
                <a16:creationId xmlns:a16="http://schemas.microsoft.com/office/drawing/2014/main" id="{BC158959-6D42-264A-B714-11DFD9914916}"/>
              </a:ext>
            </a:extLst>
          </p:cNvPr>
          <p:cNvSpPr/>
          <p:nvPr/>
        </p:nvSpPr>
        <p:spPr>
          <a:xfrm rot="10217117" flipV="1">
            <a:off x="3635564" y="2158927"/>
            <a:ext cx="478707" cy="215308"/>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2A1C5891-FAC8-364F-99EE-D59D8001E037}"/>
              </a:ext>
            </a:extLst>
          </p:cNvPr>
          <p:cNvSpPr txBox="1"/>
          <p:nvPr/>
        </p:nvSpPr>
        <p:spPr>
          <a:xfrm>
            <a:off x="4197147" y="6280557"/>
            <a:ext cx="3912002" cy="338554"/>
          </a:xfrm>
          <a:prstGeom prst="rect">
            <a:avLst/>
          </a:prstGeom>
        </p:spPr>
        <p:txBody>
          <a:bodyPr wrap="square">
            <a:spAutoFit/>
          </a:bodyPr>
          <a:lstStyle>
            <a:defPPr>
              <a:defRPr lang="sv-SE"/>
            </a:defPPr>
            <a:lvl1pPr algn="ctr">
              <a:defRPr sz="700"/>
            </a:lvl1pPr>
          </a:lstStyle>
          <a:p>
            <a:r>
              <a:rPr lang="sv-SE"/>
              <a:t>KS-system: Skriftlig kvalitetssäkringssystem eller en skriftlig beskrivning av företagets kvalitetssäkringsförfarande</a:t>
            </a:r>
          </a:p>
        </p:txBody>
      </p:sp>
      <p:sp>
        <p:nvSpPr>
          <p:cNvPr id="26" name="Ned 25">
            <a:extLst>
              <a:ext uri="{FF2B5EF4-FFF2-40B4-BE49-F238E27FC236}">
                <a16:creationId xmlns:a16="http://schemas.microsoft.com/office/drawing/2014/main" id="{EB6A9B7D-3C64-0546-8F4F-B0ABCF46CB07}"/>
              </a:ext>
            </a:extLst>
          </p:cNvPr>
          <p:cNvSpPr/>
          <p:nvPr/>
        </p:nvSpPr>
        <p:spPr>
          <a:xfrm rot="10800000">
            <a:off x="1940840" y="176840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26">
            <a:extLst>
              <a:ext uri="{FF2B5EF4-FFF2-40B4-BE49-F238E27FC236}">
                <a16:creationId xmlns:a16="http://schemas.microsoft.com/office/drawing/2014/main" id="{86D2CBF8-B2C8-594A-B470-9650C60C9D38}"/>
              </a:ext>
            </a:extLst>
          </p:cNvPr>
          <p:cNvSpPr/>
          <p:nvPr/>
        </p:nvSpPr>
        <p:spPr>
          <a:xfrm>
            <a:off x="567486" y="195609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EB032B25-148C-96D4-A03C-4C559E181980}"/>
              </a:ext>
            </a:extLst>
          </p:cNvPr>
          <p:cNvGraphicFramePr>
            <a:graphicFrameLocks/>
          </p:cNvGraphicFramePr>
          <p:nvPr>
            <p:extLst>
              <p:ext uri="{D42A27DB-BD31-4B8C-83A1-F6EECF244321}">
                <p14:modId xmlns:p14="http://schemas.microsoft.com/office/powerpoint/2010/main" val="1911279207"/>
              </p:ext>
            </p:extLst>
          </p:nvPr>
        </p:nvGraphicFramePr>
        <p:xfrm>
          <a:off x="599380" y="3922785"/>
          <a:ext cx="5199097" cy="2216862"/>
        </p:xfrm>
        <a:graphic>
          <a:graphicData uri="http://schemas.openxmlformats.org/drawingml/2006/chart">
            <c:chart xmlns:c="http://schemas.openxmlformats.org/drawingml/2006/chart" xmlns:r="http://schemas.openxmlformats.org/officeDocument/2006/relationships" r:id="rId3"/>
          </a:graphicData>
        </a:graphic>
      </p:graphicFrame>
      <p:sp>
        <p:nvSpPr>
          <p:cNvPr id="21" name="Ned 20">
            <a:extLst>
              <a:ext uri="{FF2B5EF4-FFF2-40B4-BE49-F238E27FC236}">
                <a16:creationId xmlns:a16="http://schemas.microsoft.com/office/drawing/2014/main" id="{3F0A0BE4-49A1-CA13-6CF1-724B949C8B92}"/>
              </a:ext>
            </a:extLst>
          </p:cNvPr>
          <p:cNvSpPr/>
          <p:nvPr/>
        </p:nvSpPr>
        <p:spPr>
          <a:xfrm rot="10800000">
            <a:off x="2865570" y="3093480"/>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4" name="Diagram 3">
            <a:extLst>
              <a:ext uri="{FF2B5EF4-FFF2-40B4-BE49-F238E27FC236}">
                <a16:creationId xmlns:a16="http://schemas.microsoft.com/office/drawing/2014/main" id="{34D85EF2-BA66-9C6E-974E-3E3B09116E2C}"/>
              </a:ext>
            </a:extLst>
          </p:cNvPr>
          <p:cNvGraphicFramePr>
            <a:graphicFrameLocks/>
          </p:cNvGraphicFramePr>
          <p:nvPr>
            <p:extLst>
              <p:ext uri="{D42A27DB-BD31-4B8C-83A1-F6EECF244321}">
                <p14:modId xmlns:p14="http://schemas.microsoft.com/office/powerpoint/2010/main" val="2348757173"/>
              </p:ext>
            </p:extLst>
          </p:nvPr>
        </p:nvGraphicFramePr>
        <p:xfrm>
          <a:off x="515067" y="2078998"/>
          <a:ext cx="2906259" cy="1743756"/>
        </p:xfrm>
        <a:graphic>
          <a:graphicData uri="http://schemas.openxmlformats.org/drawingml/2006/chart">
            <c:chart xmlns:c="http://schemas.openxmlformats.org/drawingml/2006/chart" xmlns:r="http://schemas.openxmlformats.org/officeDocument/2006/relationships" r:id="rId4"/>
          </a:graphicData>
        </a:graphic>
      </p:graphicFrame>
      <p:sp>
        <p:nvSpPr>
          <p:cNvPr id="19" name="Graphic 2">
            <a:extLst>
              <a:ext uri="{FF2B5EF4-FFF2-40B4-BE49-F238E27FC236}">
                <a16:creationId xmlns:a16="http://schemas.microsoft.com/office/drawing/2014/main" id="{F8A29848-4F5F-7542-E077-4B1F1F3293D7}"/>
              </a:ext>
            </a:extLst>
          </p:cNvPr>
          <p:cNvSpPr/>
          <p:nvPr/>
        </p:nvSpPr>
        <p:spPr>
          <a:xfrm>
            <a:off x="7255261" y="1223401"/>
            <a:ext cx="4958705" cy="4350881"/>
          </a:xfrm>
          <a:custGeom>
            <a:avLst/>
            <a:gdLst>
              <a:gd name="connsiteX0" fmla="*/ 6857330 w 6857329"/>
              <a:gd name="connsiteY0" fmla="*/ 3652718 h 6016777"/>
              <a:gd name="connsiteX1" fmla="*/ 4401620 w 6857329"/>
              <a:gd name="connsiteY1" fmla="*/ 1445468 h 6016777"/>
              <a:gd name="connsiteX2" fmla="*/ 1692400 w 6857329"/>
              <a:gd name="connsiteY2" fmla="*/ 22358 h 6016777"/>
              <a:gd name="connsiteX3" fmla="*/ 576620 w 6857329"/>
              <a:gd name="connsiteY3" fmla="*/ 3765906 h 6016777"/>
              <a:gd name="connsiteX4" fmla="*/ 5125875 w 6857329"/>
              <a:gd name="connsiteY4" fmla="*/ 5837334 h 6016777"/>
              <a:gd name="connsiteX5" fmla="*/ 6857330 w 6857329"/>
              <a:gd name="connsiteY5" fmla="*/ 3652718 h 601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7329" h="6016777">
                <a:moveTo>
                  <a:pt x="6857330" y="3652718"/>
                </a:moveTo>
                <a:cubicBezTo>
                  <a:pt x="6857330" y="2260449"/>
                  <a:pt x="6121684" y="1511631"/>
                  <a:pt x="4401620" y="1445468"/>
                </a:cubicBezTo>
                <a:cubicBezTo>
                  <a:pt x="2930456" y="1388861"/>
                  <a:pt x="2967012" y="310445"/>
                  <a:pt x="1692400" y="22358"/>
                </a:cubicBezTo>
                <a:cubicBezTo>
                  <a:pt x="535145" y="-239186"/>
                  <a:pt x="-781381" y="1841616"/>
                  <a:pt x="576620" y="3765906"/>
                </a:cubicBezTo>
                <a:cubicBezTo>
                  <a:pt x="1934621" y="5690197"/>
                  <a:pt x="3733933" y="6380646"/>
                  <a:pt x="5125875" y="5837334"/>
                </a:cubicBezTo>
                <a:cubicBezTo>
                  <a:pt x="6348086" y="5384553"/>
                  <a:pt x="6857330" y="4377143"/>
                  <a:pt x="6857330" y="3652718"/>
                </a:cubicBezTo>
                <a:close/>
              </a:path>
            </a:pathLst>
          </a:custGeom>
          <a:blipFill dpi="0" rotWithShape="1">
            <a:blip r:embed="rId5">
              <a:extLst>
                <a:ext uri="{28A0092B-C50C-407E-A947-70E740481C1C}">
                  <a14:useLocalDpi xmlns:a14="http://schemas.microsoft.com/office/drawing/2010/main" val="0"/>
                </a:ext>
              </a:extLst>
            </a:blip>
            <a:srcRect/>
            <a:stretch>
              <a:fillRect l="-13100" t="452" r="-5479" b="-452"/>
            </a:stretch>
          </a:blipFill>
          <a:ln w="2589" cap="flat">
            <a:noFill/>
            <a:prstDash val="solid"/>
            <a:miter/>
          </a:ln>
        </p:spPr>
        <p:txBody>
          <a:bodyPr rtlCol="0" anchor="ctr"/>
          <a:lstStyle/>
          <a:p>
            <a:endParaRPr lang="sv-SE"/>
          </a:p>
        </p:txBody>
      </p:sp>
      <p:sp>
        <p:nvSpPr>
          <p:cNvPr id="20" name="textruta 19">
            <a:extLst>
              <a:ext uri="{FF2B5EF4-FFF2-40B4-BE49-F238E27FC236}">
                <a16:creationId xmlns:a16="http://schemas.microsoft.com/office/drawing/2014/main" id="{535D8E44-BE07-B529-25E0-94CF4E7A5CE2}"/>
              </a:ext>
            </a:extLst>
          </p:cNvPr>
          <p:cNvSpPr txBox="1"/>
          <p:nvPr/>
        </p:nvSpPr>
        <p:spPr>
          <a:xfrm>
            <a:off x="4129004" y="2020499"/>
            <a:ext cx="2192474" cy="784830"/>
          </a:xfrm>
          <a:prstGeom prst="rect">
            <a:avLst/>
          </a:prstGeom>
          <a:noFill/>
        </p:spPr>
        <p:txBody>
          <a:bodyPr wrap="square" rtlCol="0">
            <a:spAutoFit/>
          </a:bodyPr>
          <a:lstStyle>
            <a:defPPr>
              <a:defRPr lang="sv-SE"/>
            </a:defPPr>
            <a:lvl1pPr>
              <a:defRPr sz="900"/>
            </a:lvl1pPr>
          </a:lstStyle>
          <a:p>
            <a:r>
              <a:rPr lang="sv-SE"/>
              <a:t>Ett väl fungerande kvalitetssäkringssystem kan öka företagens förtroende och konkurrenskraft på marknaden, vilket kan leda till ökad lönsamhet. </a:t>
            </a:r>
          </a:p>
        </p:txBody>
      </p:sp>
    </p:spTree>
    <p:extLst>
      <p:ext uri="{BB962C8B-B14F-4D97-AF65-F5344CB8AC3E}">
        <p14:creationId xmlns:p14="http://schemas.microsoft.com/office/powerpoint/2010/main" val="227448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B660C09-BE77-932A-5216-BA55003541B6}"/>
              </a:ext>
            </a:extLst>
          </p:cNvPr>
          <p:cNvSpPr/>
          <p:nvPr/>
        </p:nvSpPr>
        <p:spPr>
          <a:xfrm>
            <a:off x="6096000"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ubrik 1">
            <a:extLst>
              <a:ext uri="{FF2B5EF4-FFF2-40B4-BE49-F238E27FC236}">
                <a16:creationId xmlns:a16="http://schemas.microsoft.com/office/drawing/2014/main" id="{883667EF-B94B-61F3-338E-0B0DCD8B04EB}"/>
              </a:ext>
            </a:extLst>
          </p:cNvPr>
          <p:cNvSpPr>
            <a:spLocks noGrp="1"/>
          </p:cNvSpPr>
          <p:nvPr>
            <p:ph type="title"/>
          </p:nvPr>
        </p:nvSpPr>
        <p:spPr>
          <a:xfrm>
            <a:off x="415788" y="293413"/>
            <a:ext cx="9376394" cy="514662"/>
          </a:xfrm>
        </p:spPr>
        <p:txBody>
          <a:bodyPr/>
          <a:lstStyle/>
          <a:p>
            <a:r>
              <a:rPr lang="sv-SE"/>
              <a:t>Kompetensbrist – störst utmaning bland teknikkonsulter samt industri- och </a:t>
            </a:r>
            <a:r>
              <a:rPr lang="sv-SE" err="1"/>
              <a:t>techkonsulter</a:t>
            </a:r>
            <a:endParaRPr lang="sv-SE"/>
          </a:p>
        </p:txBody>
      </p:sp>
      <p:sp>
        <p:nvSpPr>
          <p:cNvPr id="4" name="Platshållare för sidfot 3">
            <a:extLst>
              <a:ext uri="{FF2B5EF4-FFF2-40B4-BE49-F238E27FC236}">
                <a16:creationId xmlns:a16="http://schemas.microsoft.com/office/drawing/2014/main" id="{830E6A4C-123F-6C70-AA1D-0487CCFD8AC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2023 |</a:t>
            </a:r>
          </a:p>
        </p:txBody>
      </p:sp>
      <p:sp>
        <p:nvSpPr>
          <p:cNvPr id="5" name="Platshållare för bildnummer 4">
            <a:extLst>
              <a:ext uri="{FF2B5EF4-FFF2-40B4-BE49-F238E27FC236}">
                <a16:creationId xmlns:a16="http://schemas.microsoft.com/office/drawing/2014/main" id="{5C9EE86B-1A15-0EC2-B842-95681AD43063}"/>
              </a:ext>
            </a:extLst>
          </p:cNvPr>
          <p:cNvSpPr>
            <a:spLocks noGrp="1"/>
          </p:cNvSpPr>
          <p:nvPr>
            <p:ph type="sldNum" sz="quarter" idx="12"/>
          </p:nvPr>
        </p:nvSpPr>
        <p:spPr>
          <a:xfrm>
            <a:off x="9145445" y="6326326"/>
            <a:ext cx="2743200" cy="165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6" name="Platshållare för innehåll 2">
            <a:extLst>
              <a:ext uri="{FF2B5EF4-FFF2-40B4-BE49-F238E27FC236}">
                <a16:creationId xmlns:a16="http://schemas.microsoft.com/office/drawing/2014/main" id="{E2EC6590-72A6-E7D7-B2EC-BD7BA75917CF}"/>
              </a:ext>
            </a:extLst>
          </p:cNvPr>
          <p:cNvSpPr>
            <a:spLocks noGrp="1"/>
          </p:cNvSpPr>
          <p:nvPr>
            <p:ph idx="1"/>
          </p:nvPr>
        </p:nvSpPr>
        <p:spPr>
          <a:xfrm>
            <a:off x="415787" y="1020727"/>
            <a:ext cx="5570850" cy="853793"/>
          </a:xfrm>
        </p:spPr>
        <p:txBody>
          <a:bodyPr/>
          <a:lstStyle/>
          <a:p>
            <a:r>
              <a:rPr lang="sv-SE" sz="1400" b="1"/>
              <a:t>De största utmaningarna framöver (bortsett från konjunkturen)</a:t>
            </a:r>
            <a:br>
              <a:rPr lang="sv-SE" sz="1400"/>
            </a:br>
            <a:r>
              <a:rPr lang="sv-SE" sz="1400"/>
              <a:t>I procent av totalen</a:t>
            </a:r>
          </a:p>
        </p:txBody>
      </p:sp>
      <p:sp>
        <p:nvSpPr>
          <p:cNvPr id="7" name="Platshållare för innehåll 2">
            <a:extLst>
              <a:ext uri="{FF2B5EF4-FFF2-40B4-BE49-F238E27FC236}">
                <a16:creationId xmlns:a16="http://schemas.microsoft.com/office/drawing/2014/main" id="{B4EA3DB2-08C3-05A7-D7A6-DFFBCD7D26F8}"/>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57B71"/>
              </a:buClr>
              <a:buSzTx/>
              <a:buFontTx/>
              <a:buBlip>
                <a:blip r:embed="rId2"/>
              </a:buBlip>
              <a:tabLst/>
              <a:defRPr/>
            </a:pPr>
            <a:r>
              <a:rPr lang="sv-SE" sz="1400" b="1">
                <a:solidFill>
                  <a:prstClr val="black"/>
                </a:solidFill>
                <a:latin typeface="Arial" panose="020B0604020202020204"/>
              </a:rPr>
              <a:t>Viktigaste faktorn för att företagen ska öka sina investeringar</a:t>
            </a:r>
            <a:br>
              <a:rPr lang="sv-SE" sz="1400" b="1">
                <a:solidFill>
                  <a:prstClr val="black"/>
                </a:solidFill>
                <a:latin typeface="Arial" panose="020B0604020202020204"/>
              </a:rPr>
            </a:br>
            <a:r>
              <a:rPr lang="sv-SE" sz="1400" b="1">
                <a:solidFill>
                  <a:prstClr val="black"/>
                </a:solidFill>
                <a:latin typeface="Arial" panose="020B0604020202020204"/>
              </a:rPr>
              <a:t>i Sverige</a:t>
            </a:r>
            <a:br>
              <a:rPr kumimoji="0" lang="sv-SE" sz="1400" b="1" i="0" u="none" strike="noStrike" kern="1200" cap="none" spc="0" normalizeH="0" baseline="0" noProof="0">
                <a:ln>
                  <a:noFill/>
                </a:ln>
                <a:solidFill>
                  <a:prstClr val="black"/>
                </a:solidFill>
                <a:effectLst/>
                <a:uLnTx/>
                <a:uFillTx/>
                <a:latin typeface="Arial" panose="020B0604020202020204"/>
                <a:ea typeface="+mn-ea"/>
                <a:cs typeface="+mn-cs"/>
              </a:rPr>
            </a:br>
            <a:r>
              <a:rPr kumimoji="0" lang="sv-SE" sz="1400" b="0" i="0" u="none" strike="noStrike" kern="1200" cap="none" spc="0" normalizeH="0" baseline="0" noProof="0">
                <a:ln>
                  <a:noFill/>
                </a:ln>
                <a:solidFill>
                  <a:prstClr val="black"/>
                </a:solidFill>
                <a:effectLst/>
                <a:uLnTx/>
                <a:uFillTx/>
                <a:latin typeface="Arial" panose="020B0604020202020204"/>
                <a:ea typeface="+mn-ea"/>
                <a:cs typeface="+mn-cs"/>
              </a:rPr>
              <a:t>I procent av totalen</a:t>
            </a:r>
          </a:p>
        </p:txBody>
      </p:sp>
      <p:graphicFrame>
        <p:nvGraphicFramePr>
          <p:cNvPr id="8" name="Diagram 7">
            <a:extLst>
              <a:ext uri="{FF2B5EF4-FFF2-40B4-BE49-F238E27FC236}">
                <a16:creationId xmlns:a16="http://schemas.microsoft.com/office/drawing/2014/main" id="{4C71EA92-C028-9726-0EFB-6B5AF4CC2656}"/>
              </a:ext>
            </a:extLst>
          </p:cNvPr>
          <p:cNvGraphicFramePr>
            <a:graphicFrameLocks/>
          </p:cNvGraphicFramePr>
          <p:nvPr>
            <p:extLst>
              <p:ext uri="{D42A27DB-BD31-4B8C-83A1-F6EECF244321}">
                <p14:modId xmlns:p14="http://schemas.microsoft.com/office/powerpoint/2010/main" val="878600361"/>
              </p:ext>
            </p:extLst>
          </p:nvPr>
        </p:nvGraphicFramePr>
        <p:xfrm>
          <a:off x="6364232" y="2530548"/>
          <a:ext cx="5324535" cy="3960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8D08CE0F-1413-2AE1-47D8-FA7DE3FB0634}"/>
              </a:ext>
            </a:extLst>
          </p:cNvPr>
          <p:cNvGraphicFramePr>
            <a:graphicFrameLocks/>
          </p:cNvGraphicFramePr>
          <p:nvPr/>
        </p:nvGraphicFramePr>
        <p:xfrm>
          <a:off x="479582" y="2575219"/>
          <a:ext cx="5260740" cy="3655686"/>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ular Callout 6">
            <a:extLst>
              <a:ext uri="{FF2B5EF4-FFF2-40B4-BE49-F238E27FC236}">
                <a16:creationId xmlns:a16="http://schemas.microsoft.com/office/drawing/2014/main" id="{9CFC1499-45EA-CAD4-0AF1-3774BEFCFEB9}"/>
              </a:ext>
            </a:extLst>
          </p:cNvPr>
          <p:cNvSpPr/>
          <p:nvPr/>
        </p:nvSpPr>
        <p:spPr>
          <a:xfrm flipV="1">
            <a:off x="415785" y="1901572"/>
            <a:ext cx="11776215"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9">
            <a:extLst>
              <a:ext uri="{FF2B5EF4-FFF2-40B4-BE49-F238E27FC236}">
                <a16:creationId xmlns:a16="http://schemas.microsoft.com/office/drawing/2014/main" id="{38BC64D1-F4EC-B9B8-D71E-AEAEFA02B0EF}"/>
              </a:ext>
            </a:extLst>
          </p:cNvPr>
          <p:cNvSpPr/>
          <p:nvPr/>
        </p:nvSpPr>
        <p:spPr>
          <a:xfrm>
            <a:off x="1013664"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43</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18" name="TextBox 15">
            <a:extLst>
              <a:ext uri="{FF2B5EF4-FFF2-40B4-BE49-F238E27FC236}">
                <a16:creationId xmlns:a16="http://schemas.microsoft.com/office/drawing/2014/main" id="{5774F683-1CAE-4CA5-7FBB-477335A2DE5C}"/>
              </a:ext>
            </a:extLst>
          </p:cNvPr>
          <p:cNvSpPr txBox="1"/>
          <p:nvPr/>
        </p:nvSpPr>
        <p:spPr>
          <a:xfrm>
            <a:off x="11383876" y="1939366"/>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36" name="Oval 9">
            <a:extLst>
              <a:ext uri="{FF2B5EF4-FFF2-40B4-BE49-F238E27FC236}">
                <a16:creationId xmlns:a16="http://schemas.microsoft.com/office/drawing/2014/main" id="{C93DF8DB-FC81-E984-0144-6F827BFC415E}"/>
              </a:ext>
            </a:extLst>
          </p:cNvPr>
          <p:cNvSpPr/>
          <p:nvPr/>
        </p:nvSpPr>
        <p:spPr>
          <a:xfrm>
            <a:off x="222829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7</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37" name="Oval 9">
            <a:extLst>
              <a:ext uri="{FF2B5EF4-FFF2-40B4-BE49-F238E27FC236}">
                <a16:creationId xmlns:a16="http://schemas.microsoft.com/office/drawing/2014/main" id="{6055C3AE-F3CB-A4D7-E2E6-7C5753039BB2}"/>
              </a:ext>
            </a:extLst>
          </p:cNvPr>
          <p:cNvSpPr/>
          <p:nvPr/>
        </p:nvSpPr>
        <p:spPr>
          <a:xfrm>
            <a:off x="3442932"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41</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38" name="Oval 9">
            <a:extLst>
              <a:ext uri="{FF2B5EF4-FFF2-40B4-BE49-F238E27FC236}">
                <a16:creationId xmlns:a16="http://schemas.microsoft.com/office/drawing/2014/main" id="{84739F1F-C1FB-4BF0-AD13-A90D79B383BC}"/>
              </a:ext>
            </a:extLst>
          </p:cNvPr>
          <p:cNvSpPr/>
          <p:nvPr/>
        </p:nvSpPr>
        <p:spPr>
          <a:xfrm>
            <a:off x="4657567"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9</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39" name="Oval 9">
            <a:extLst>
              <a:ext uri="{FF2B5EF4-FFF2-40B4-BE49-F238E27FC236}">
                <a16:creationId xmlns:a16="http://schemas.microsoft.com/office/drawing/2014/main" id="{78AC0F12-DD17-4923-0531-CF14A7503F67}"/>
              </a:ext>
            </a:extLst>
          </p:cNvPr>
          <p:cNvSpPr/>
          <p:nvPr/>
        </p:nvSpPr>
        <p:spPr>
          <a:xfrm>
            <a:off x="691668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45</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40" name="Oval 9">
            <a:extLst>
              <a:ext uri="{FF2B5EF4-FFF2-40B4-BE49-F238E27FC236}">
                <a16:creationId xmlns:a16="http://schemas.microsoft.com/office/drawing/2014/main" id="{D0743F5E-D59B-20AA-EC64-36518FBBCE45}"/>
              </a:ext>
            </a:extLst>
          </p:cNvPr>
          <p:cNvSpPr/>
          <p:nvPr/>
        </p:nvSpPr>
        <p:spPr>
          <a:xfrm>
            <a:off x="815963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8</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41" name="Oval 9">
            <a:extLst>
              <a:ext uri="{FF2B5EF4-FFF2-40B4-BE49-F238E27FC236}">
                <a16:creationId xmlns:a16="http://schemas.microsoft.com/office/drawing/2014/main" id="{BAEB4F92-C3D5-676F-0578-546736FB67A8}"/>
              </a:ext>
            </a:extLst>
          </p:cNvPr>
          <p:cNvSpPr/>
          <p:nvPr/>
        </p:nvSpPr>
        <p:spPr>
          <a:xfrm>
            <a:off x="940257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43</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42" name="Oval 9">
            <a:extLst>
              <a:ext uri="{FF2B5EF4-FFF2-40B4-BE49-F238E27FC236}">
                <a16:creationId xmlns:a16="http://schemas.microsoft.com/office/drawing/2014/main" id="{EDDF06E1-01D9-AA97-20D0-B7E17A9D22DE}"/>
              </a:ext>
            </a:extLst>
          </p:cNvPr>
          <p:cNvSpPr/>
          <p:nvPr/>
        </p:nvSpPr>
        <p:spPr>
          <a:xfrm>
            <a:off x="10645523" y="1936545"/>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3</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cxnSp>
        <p:nvCxnSpPr>
          <p:cNvPr id="11" name="Kurva 10">
            <a:extLst>
              <a:ext uri="{FF2B5EF4-FFF2-40B4-BE49-F238E27FC236}">
                <a16:creationId xmlns:a16="http://schemas.microsoft.com/office/drawing/2014/main" id="{77DB5801-376C-6928-1572-B681DA029474}"/>
              </a:ext>
            </a:extLst>
          </p:cNvPr>
          <p:cNvCxnSpPr>
            <a:cxnSpLocks/>
          </p:cNvCxnSpPr>
          <p:nvPr/>
        </p:nvCxnSpPr>
        <p:spPr>
          <a:xfrm rot="10800000" flipV="1">
            <a:off x="3983756" y="2900453"/>
            <a:ext cx="548031" cy="196997"/>
          </a:xfrm>
          <a:prstGeom prst="curved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C281235A-3321-7173-921B-F2C0E024BBF1}"/>
              </a:ext>
            </a:extLst>
          </p:cNvPr>
          <p:cNvSpPr txBox="1"/>
          <p:nvPr/>
        </p:nvSpPr>
        <p:spPr>
          <a:xfrm>
            <a:off x="4511279" y="2782669"/>
            <a:ext cx="144933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prstClr val="black"/>
                </a:solidFill>
                <a:effectLst/>
                <a:uLnTx/>
                <a:uFillTx/>
                <a:latin typeface="Arial" panose="020B0604020202020204"/>
                <a:ea typeface="+mn-ea"/>
                <a:cs typeface="+mn-cs"/>
              </a:rPr>
              <a:t>Kundernas fokus på lågt pris är en stor utmaning för arkitektföretagen</a:t>
            </a:r>
          </a:p>
        </p:txBody>
      </p:sp>
    </p:spTree>
    <p:extLst>
      <p:ext uri="{BB962C8B-B14F-4D97-AF65-F5344CB8AC3E}">
        <p14:creationId xmlns:p14="http://schemas.microsoft.com/office/powerpoint/2010/main" val="257227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7C7233DE-CF57-2E64-ACD5-E52BBA533ED1}"/>
              </a:ext>
            </a:extLst>
          </p:cNvPr>
          <p:cNvSpPr/>
          <p:nvPr/>
        </p:nvSpPr>
        <p:spPr>
          <a:xfrm>
            <a:off x="1076446" y="2641644"/>
            <a:ext cx="4522914" cy="449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FBDE706C-CD65-0244-A069-5544372810E5}"/>
              </a:ext>
            </a:extLst>
          </p:cNvPr>
          <p:cNvSpPr/>
          <p:nvPr/>
        </p:nvSpPr>
        <p:spPr>
          <a:xfrm>
            <a:off x="6095999"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5049755-8EB3-E24F-88B7-450D2EF60858}"/>
              </a:ext>
            </a:extLst>
          </p:cNvPr>
          <p:cNvSpPr>
            <a:spLocks noGrp="1"/>
          </p:cNvSpPr>
          <p:nvPr>
            <p:ph type="title"/>
          </p:nvPr>
        </p:nvSpPr>
        <p:spPr/>
        <p:txBody>
          <a:bodyPr/>
          <a:lstStyle/>
          <a:p>
            <a:r>
              <a:rPr lang="sv-SE"/>
              <a:t>Fler medlemsföretag erbjuder i år hållbara produkter och tjänster</a:t>
            </a:r>
            <a:br>
              <a:rPr lang="sv-SE"/>
            </a:br>
            <a:r>
              <a:rPr lang="sv-SE" b="0"/>
              <a:t>–</a:t>
            </a:r>
            <a:r>
              <a:rPr lang="sv-SE"/>
              <a:t>Teknikkonsultföretagen i topp</a:t>
            </a:r>
          </a:p>
        </p:txBody>
      </p:sp>
      <p:sp>
        <p:nvSpPr>
          <p:cNvPr id="3" name="Platshållare för innehåll 2">
            <a:extLst>
              <a:ext uri="{FF2B5EF4-FFF2-40B4-BE49-F238E27FC236}">
                <a16:creationId xmlns:a16="http://schemas.microsoft.com/office/drawing/2014/main" id="{54AE2289-9E8E-854E-A56C-F4C83484AC74}"/>
              </a:ext>
            </a:extLst>
          </p:cNvPr>
          <p:cNvSpPr>
            <a:spLocks noGrp="1"/>
          </p:cNvSpPr>
          <p:nvPr>
            <p:ph idx="1"/>
          </p:nvPr>
        </p:nvSpPr>
        <p:spPr>
          <a:xfrm>
            <a:off x="415787" y="1020727"/>
            <a:ext cx="5599362" cy="638739"/>
          </a:xfrm>
        </p:spPr>
        <p:txBody>
          <a:bodyPr/>
          <a:lstStyle/>
          <a:p>
            <a:r>
              <a:rPr lang="sv-SE" b="1"/>
              <a:t>Interna processer för eget hållbarhetsarbete </a:t>
            </a:r>
            <a:br>
              <a:rPr lang="sv-SE"/>
            </a:br>
            <a:r>
              <a:rPr lang="sv-SE"/>
              <a:t>I procent, fördelat per verksamhetsområde</a:t>
            </a:r>
          </a:p>
        </p:txBody>
      </p:sp>
      <p:sp>
        <p:nvSpPr>
          <p:cNvPr id="12" name="Platshållare för sidfot 11">
            <a:extLst>
              <a:ext uri="{FF2B5EF4-FFF2-40B4-BE49-F238E27FC236}">
                <a16:creationId xmlns:a16="http://schemas.microsoft.com/office/drawing/2014/main" id="{1D40B5FB-E7E6-FE4F-BE8D-6E975102754E}"/>
              </a:ext>
            </a:extLst>
          </p:cNvPr>
          <p:cNvSpPr>
            <a:spLocks noGrp="1"/>
          </p:cNvSpPr>
          <p:nvPr>
            <p:ph type="ftr" sz="quarter" idx="11"/>
          </p:nvPr>
        </p:nvSpPr>
        <p:spPr/>
        <p:txBody>
          <a:bodyPr/>
          <a:lstStyle/>
          <a:p>
            <a:r>
              <a:rPr lang="sv-SE"/>
              <a:t>Insikt 2023 |</a:t>
            </a:r>
          </a:p>
        </p:txBody>
      </p:sp>
      <p:sp>
        <p:nvSpPr>
          <p:cNvPr id="13" name="Platshållare för bildnummer 12">
            <a:extLst>
              <a:ext uri="{FF2B5EF4-FFF2-40B4-BE49-F238E27FC236}">
                <a16:creationId xmlns:a16="http://schemas.microsoft.com/office/drawing/2014/main" id="{F91399A6-E05B-6E42-B530-E3B857E19D29}"/>
              </a:ext>
            </a:extLst>
          </p:cNvPr>
          <p:cNvSpPr>
            <a:spLocks noGrp="1"/>
          </p:cNvSpPr>
          <p:nvPr>
            <p:ph type="sldNum" sz="quarter" idx="12"/>
          </p:nvPr>
        </p:nvSpPr>
        <p:spPr/>
        <p:txBody>
          <a:bodyPr/>
          <a:lstStyle/>
          <a:p>
            <a:fld id="{AE086683-F536-42AB-ABBC-F4803DFE8DBC}" type="slidenum">
              <a:rPr lang="sv-SE" smtClean="0"/>
              <a:t>12</a:t>
            </a:fld>
            <a:endParaRPr lang="sv-SE"/>
          </a:p>
        </p:txBody>
      </p:sp>
      <p:sp>
        <p:nvSpPr>
          <p:cNvPr id="4" name="Platshållare för innehåll 2">
            <a:extLst>
              <a:ext uri="{FF2B5EF4-FFF2-40B4-BE49-F238E27FC236}">
                <a16:creationId xmlns:a16="http://schemas.microsoft.com/office/drawing/2014/main" id="{3F650D6A-DA67-8243-8958-8B44EB0E00F2}"/>
              </a:ext>
            </a:extLst>
          </p:cNvPr>
          <p:cNvSpPr txBox="1">
            <a:spLocks/>
          </p:cNvSpPr>
          <p:nvPr/>
        </p:nvSpPr>
        <p:spPr>
          <a:xfrm>
            <a:off x="6316636" y="1020726"/>
            <a:ext cx="4826852" cy="6387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a:t>Erbjuder hållbara produkter/tjänster</a:t>
            </a:r>
            <a:br>
              <a:rPr lang="sv-SE" sz="1600" b="1"/>
            </a:br>
            <a:r>
              <a:rPr lang="sv-SE" sz="1600"/>
              <a:t>I procent, fördelat per verksamhetsområde</a:t>
            </a:r>
          </a:p>
        </p:txBody>
      </p:sp>
      <p:sp>
        <p:nvSpPr>
          <p:cNvPr id="16" name="textruta 15">
            <a:extLst>
              <a:ext uri="{FF2B5EF4-FFF2-40B4-BE49-F238E27FC236}">
                <a16:creationId xmlns:a16="http://schemas.microsoft.com/office/drawing/2014/main" id="{3E21C3E7-E591-A745-8C47-52AE15C4600F}"/>
              </a:ext>
            </a:extLst>
          </p:cNvPr>
          <p:cNvSpPr txBox="1"/>
          <p:nvPr/>
        </p:nvSpPr>
        <p:spPr>
          <a:xfrm>
            <a:off x="3804833" y="6316799"/>
            <a:ext cx="4578617" cy="307777"/>
          </a:xfrm>
          <a:prstGeom prst="rect">
            <a:avLst/>
          </a:prstGeom>
        </p:spPr>
        <p:txBody>
          <a:bodyPr wrap="square">
            <a:spAutoFit/>
          </a:bodyPr>
          <a:lstStyle>
            <a:defPPr>
              <a:defRPr lang="sv-SE"/>
            </a:defPPr>
            <a:lvl1pPr algn="ctr">
              <a:defRPr sz="700"/>
            </a:lvl1pPr>
          </a:lstStyle>
          <a:p>
            <a:r>
              <a:rPr lang="sv-SE"/>
              <a:t>Hållbara produkter/tjänster hjälper kunderna att arbeta mer hållbart/utveckla mer hållbara produkter och tjänster, t.ex. ECO-designtjänster, miljötjänster, hållbarhetsrådgivning, energieffektivisering etc.</a:t>
            </a:r>
          </a:p>
        </p:txBody>
      </p:sp>
      <p:graphicFrame>
        <p:nvGraphicFramePr>
          <p:cNvPr id="7" name="Diagram 6">
            <a:extLst>
              <a:ext uri="{FF2B5EF4-FFF2-40B4-BE49-F238E27FC236}">
                <a16:creationId xmlns:a16="http://schemas.microsoft.com/office/drawing/2014/main" id="{A840CD0F-E8FF-B64F-D89F-1D491EE3E88C}"/>
              </a:ext>
            </a:extLst>
          </p:cNvPr>
          <p:cNvGraphicFramePr>
            <a:graphicFrameLocks/>
          </p:cNvGraphicFramePr>
          <p:nvPr>
            <p:extLst>
              <p:ext uri="{D42A27DB-BD31-4B8C-83A1-F6EECF244321}">
                <p14:modId xmlns:p14="http://schemas.microsoft.com/office/powerpoint/2010/main" val="384644034"/>
              </p:ext>
            </p:extLst>
          </p:nvPr>
        </p:nvGraphicFramePr>
        <p:xfrm>
          <a:off x="415787" y="2464382"/>
          <a:ext cx="5183574" cy="323129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ruta 22">
            <a:extLst>
              <a:ext uri="{FF2B5EF4-FFF2-40B4-BE49-F238E27FC236}">
                <a16:creationId xmlns:a16="http://schemas.microsoft.com/office/drawing/2014/main" id="{3B753B55-49BD-E49B-05A0-31AC17DB811D}"/>
              </a:ext>
            </a:extLst>
          </p:cNvPr>
          <p:cNvSpPr txBox="1"/>
          <p:nvPr/>
        </p:nvSpPr>
        <p:spPr>
          <a:xfrm>
            <a:off x="3228230" y="2755779"/>
            <a:ext cx="492443" cy="230832"/>
          </a:xfrm>
          <a:prstGeom prst="rect">
            <a:avLst/>
          </a:prstGeom>
          <a:noFill/>
        </p:spPr>
        <p:txBody>
          <a:bodyPr wrap="none" rtlCol="0">
            <a:spAutoFit/>
          </a:bodyPr>
          <a:lstStyle/>
          <a:p>
            <a:r>
              <a:rPr lang="sv-SE" sz="900">
                <a:solidFill>
                  <a:schemeClr val="bg1"/>
                </a:solidFill>
              </a:rPr>
              <a:t>(75%)</a:t>
            </a:r>
          </a:p>
        </p:txBody>
      </p:sp>
      <p:sp>
        <p:nvSpPr>
          <p:cNvPr id="24" name="textruta 23">
            <a:extLst>
              <a:ext uri="{FF2B5EF4-FFF2-40B4-BE49-F238E27FC236}">
                <a16:creationId xmlns:a16="http://schemas.microsoft.com/office/drawing/2014/main" id="{0CA16542-1C2F-BF19-AC86-37F113C8E09B}"/>
              </a:ext>
            </a:extLst>
          </p:cNvPr>
          <p:cNvSpPr txBox="1"/>
          <p:nvPr/>
        </p:nvSpPr>
        <p:spPr>
          <a:xfrm>
            <a:off x="3396723" y="3282314"/>
            <a:ext cx="492443" cy="230832"/>
          </a:xfrm>
          <a:prstGeom prst="rect">
            <a:avLst/>
          </a:prstGeom>
          <a:noFill/>
        </p:spPr>
        <p:txBody>
          <a:bodyPr wrap="none" rtlCol="0">
            <a:spAutoFit/>
          </a:bodyPr>
          <a:lstStyle/>
          <a:p>
            <a:r>
              <a:rPr lang="sv-SE" sz="900">
                <a:solidFill>
                  <a:schemeClr val="bg1"/>
                </a:solidFill>
              </a:rPr>
              <a:t>(74%)</a:t>
            </a:r>
          </a:p>
        </p:txBody>
      </p:sp>
      <p:sp>
        <p:nvSpPr>
          <p:cNvPr id="29" name="textruta 28">
            <a:extLst>
              <a:ext uri="{FF2B5EF4-FFF2-40B4-BE49-F238E27FC236}">
                <a16:creationId xmlns:a16="http://schemas.microsoft.com/office/drawing/2014/main" id="{7AD52A6F-4964-EFF5-DA20-6283E6FA8493}"/>
              </a:ext>
            </a:extLst>
          </p:cNvPr>
          <p:cNvSpPr txBox="1"/>
          <p:nvPr/>
        </p:nvSpPr>
        <p:spPr>
          <a:xfrm>
            <a:off x="3127405" y="3824962"/>
            <a:ext cx="492443" cy="230832"/>
          </a:xfrm>
          <a:prstGeom prst="rect">
            <a:avLst/>
          </a:prstGeom>
          <a:noFill/>
        </p:spPr>
        <p:txBody>
          <a:bodyPr wrap="none" rtlCol="0">
            <a:spAutoFit/>
          </a:bodyPr>
          <a:lstStyle/>
          <a:p>
            <a:r>
              <a:rPr lang="sv-SE" sz="900">
                <a:solidFill>
                  <a:schemeClr val="bg1"/>
                </a:solidFill>
              </a:rPr>
              <a:t>(77%)</a:t>
            </a:r>
          </a:p>
        </p:txBody>
      </p:sp>
      <p:sp>
        <p:nvSpPr>
          <p:cNvPr id="30" name="textruta 29">
            <a:extLst>
              <a:ext uri="{FF2B5EF4-FFF2-40B4-BE49-F238E27FC236}">
                <a16:creationId xmlns:a16="http://schemas.microsoft.com/office/drawing/2014/main" id="{280B1BFC-9D68-62D3-56A6-B519B36FE08E}"/>
              </a:ext>
            </a:extLst>
          </p:cNvPr>
          <p:cNvSpPr txBox="1"/>
          <p:nvPr/>
        </p:nvSpPr>
        <p:spPr>
          <a:xfrm>
            <a:off x="3363145" y="4360955"/>
            <a:ext cx="492443" cy="230832"/>
          </a:xfrm>
          <a:prstGeom prst="rect">
            <a:avLst/>
          </a:prstGeom>
          <a:noFill/>
        </p:spPr>
        <p:txBody>
          <a:bodyPr wrap="none" rtlCol="0">
            <a:spAutoFit/>
          </a:bodyPr>
          <a:lstStyle/>
          <a:p>
            <a:r>
              <a:rPr lang="sv-SE" sz="900">
                <a:solidFill>
                  <a:schemeClr val="bg1"/>
                </a:solidFill>
              </a:rPr>
              <a:t>(81%)</a:t>
            </a:r>
          </a:p>
        </p:txBody>
      </p:sp>
      <p:sp>
        <p:nvSpPr>
          <p:cNvPr id="31" name="textruta 30">
            <a:extLst>
              <a:ext uri="{FF2B5EF4-FFF2-40B4-BE49-F238E27FC236}">
                <a16:creationId xmlns:a16="http://schemas.microsoft.com/office/drawing/2014/main" id="{77947E64-C2E3-A37A-2A21-631CCA47A0C5}"/>
              </a:ext>
            </a:extLst>
          </p:cNvPr>
          <p:cNvSpPr txBox="1"/>
          <p:nvPr/>
        </p:nvSpPr>
        <p:spPr>
          <a:xfrm>
            <a:off x="2904280" y="4903603"/>
            <a:ext cx="492443" cy="230832"/>
          </a:xfrm>
          <a:prstGeom prst="rect">
            <a:avLst/>
          </a:prstGeom>
          <a:noFill/>
        </p:spPr>
        <p:txBody>
          <a:bodyPr wrap="none" rtlCol="0">
            <a:spAutoFit/>
          </a:bodyPr>
          <a:lstStyle/>
          <a:p>
            <a:r>
              <a:rPr lang="sv-SE" sz="900">
                <a:solidFill>
                  <a:schemeClr val="bg1"/>
                </a:solidFill>
              </a:rPr>
              <a:t>(62%)</a:t>
            </a:r>
          </a:p>
        </p:txBody>
      </p:sp>
      <p:sp>
        <p:nvSpPr>
          <p:cNvPr id="33" name="Ned 32">
            <a:extLst>
              <a:ext uri="{FF2B5EF4-FFF2-40B4-BE49-F238E27FC236}">
                <a16:creationId xmlns:a16="http://schemas.microsoft.com/office/drawing/2014/main" id="{9AFC4792-C746-1BA8-EEC4-741D0345D3F9}"/>
              </a:ext>
            </a:extLst>
          </p:cNvPr>
          <p:cNvSpPr/>
          <p:nvPr/>
        </p:nvSpPr>
        <p:spPr>
          <a:xfrm rot="10800000">
            <a:off x="2989129" y="3332834"/>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34">
            <a:extLst>
              <a:ext uri="{FF2B5EF4-FFF2-40B4-BE49-F238E27FC236}">
                <a16:creationId xmlns:a16="http://schemas.microsoft.com/office/drawing/2014/main" id="{17CE0AB0-2A02-1443-1F9E-27D1C2BFB1CD}"/>
              </a:ext>
            </a:extLst>
          </p:cNvPr>
          <p:cNvSpPr/>
          <p:nvPr/>
        </p:nvSpPr>
        <p:spPr>
          <a:xfrm>
            <a:off x="2743890" y="387590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399B1E89-3C6A-D87C-089D-0E5DCA0D544C}"/>
              </a:ext>
            </a:extLst>
          </p:cNvPr>
          <p:cNvSpPr/>
          <p:nvPr/>
        </p:nvSpPr>
        <p:spPr>
          <a:xfrm>
            <a:off x="2522385" y="4964571"/>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Ned 37">
            <a:extLst>
              <a:ext uri="{FF2B5EF4-FFF2-40B4-BE49-F238E27FC236}">
                <a16:creationId xmlns:a16="http://schemas.microsoft.com/office/drawing/2014/main" id="{C44459B7-579E-86F0-DC89-487F38C2D539}"/>
              </a:ext>
            </a:extLst>
          </p:cNvPr>
          <p:cNvSpPr/>
          <p:nvPr/>
        </p:nvSpPr>
        <p:spPr>
          <a:xfrm rot="10800000">
            <a:off x="2911172" y="280157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Ned 38">
            <a:extLst>
              <a:ext uri="{FF2B5EF4-FFF2-40B4-BE49-F238E27FC236}">
                <a16:creationId xmlns:a16="http://schemas.microsoft.com/office/drawing/2014/main" id="{18CE1D14-C975-EA61-0210-AFE82A31F9B5}"/>
              </a:ext>
            </a:extLst>
          </p:cNvPr>
          <p:cNvSpPr/>
          <p:nvPr/>
        </p:nvSpPr>
        <p:spPr>
          <a:xfrm rot="10800000">
            <a:off x="2996021" y="4415299"/>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40" name="Diagram 39">
            <a:extLst>
              <a:ext uri="{FF2B5EF4-FFF2-40B4-BE49-F238E27FC236}">
                <a16:creationId xmlns:a16="http://schemas.microsoft.com/office/drawing/2014/main" id="{7F0ECEBE-10D1-2CB9-B891-275C6A9C5D17}"/>
              </a:ext>
            </a:extLst>
          </p:cNvPr>
          <p:cNvGraphicFramePr>
            <a:graphicFrameLocks/>
          </p:cNvGraphicFramePr>
          <p:nvPr>
            <p:extLst>
              <p:ext uri="{D42A27DB-BD31-4B8C-83A1-F6EECF244321}">
                <p14:modId xmlns:p14="http://schemas.microsoft.com/office/powerpoint/2010/main" val="3876321673"/>
              </p:ext>
            </p:extLst>
          </p:nvPr>
        </p:nvGraphicFramePr>
        <p:xfrm>
          <a:off x="6316635" y="2464382"/>
          <a:ext cx="5146022" cy="3231290"/>
        </p:xfrm>
        <a:graphic>
          <a:graphicData uri="http://schemas.openxmlformats.org/drawingml/2006/chart">
            <c:chart xmlns:c="http://schemas.openxmlformats.org/drawingml/2006/chart" xmlns:r="http://schemas.openxmlformats.org/officeDocument/2006/relationships" r:id="rId4"/>
          </a:graphicData>
        </a:graphic>
      </p:graphicFrame>
      <p:sp>
        <p:nvSpPr>
          <p:cNvPr id="42" name="Höger klammerparentes 41">
            <a:extLst>
              <a:ext uri="{FF2B5EF4-FFF2-40B4-BE49-F238E27FC236}">
                <a16:creationId xmlns:a16="http://schemas.microsoft.com/office/drawing/2014/main" id="{B4E80D9F-5424-0B54-0DD3-F4A67DEDA346}"/>
              </a:ext>
            </a:extLst>
          </p:cNvPr>
          <p:cNvSpPr/>
          <p:nvPr/>
        </p:nvSpPr>
        <p:spPr>
          <a:xfrm rot="16200000">
            <a:off x="8925662" y="1265355"/>
            <a:ext cx="108000" cy="2844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3" name="textruta 42">
            <a:extLst>
              <a:ext uri="{FF2B5EF4-FFF2-40B4-BE49-F238E27FC236}">
                <a16:creationId xmlns:a16="http://schemas.microsoft.com/office/drawing/2014/main" id="{D0543E3D-2819-266F-A697-A89823E84468}"/>
              </a:ext>
            </a:extLst>
          </p:cNvPr>
          <p:cNvSpPr txBox="1"/>
          <p:nvPr/>
        </p:nvSpPr>
        <p:spPr>
          <a:xfrm>
            <a:off x="8404344" y="2389426"/>
            <a:ext cx="755335" cy="230832"/>
          </a:xfrm>
          <a:prstGeom prst="rect">
            <a:avLst/>
          </a:prstGeom>
          <a:noFill/>
        </p:spPr>
        <p:txBody>
          <a:bodyPr wrap="none" rtlCol="0">
            <a:spAutoFit/>
          </a:bodyPr>
          <a:lstStyle/>
          <a:p>
            <a:r>
              <a:rPr lang="sv-SE" sz="900" b="1"/>
              <a:t>75% </a:t>
            </a:r>
            <a:r>
              <a:rPr lang="sv-SE" sz="900"/>
              <a:t>(66%)</a:t>
            </a:r>
          </a:p>
        </p:txBody>
      </p:sp>
      <p:sp>
        <p:nvSpPr>
          <p:cNvPr id="45" name="Höger klammerparentes 44">
            <a:extLst>
              <a:ext uri="{FF2B5EF4-FFF2-40B4-BE49-F238E27FC236}">
                <a16:creationId xmlns:a16="http://schemas.microsoft.com/office/drawing/2014/main" id="{22980C7D-5745-71E1-61BF-D9EBF837C084}"/>
              </a:ext>
            </a:extLst>
          </p:cNvPr>
          <p:cNvSpPr/>
          <p:nvPr/>
        </p:nvSpPr>
        <p:spPr>
          <a:xfrm rot="16200000">
            <a:off x="8957403" y="1773327"/>
            <a:ext cx="116517" cy="2916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Höger klammerparentes 48">
            <a:extLst>
              <a:ext uri="{FF2B5EF4-FFF2-40B4-BE49-F238E27FC236}">
                <a16:creationId xmlns:a16="http://schemas.microsoft.com/office/drawing/2014/main" id="{F369010F-0A7D-21A3-6C5C-CF7462436B90}"/>
              </a:ext>
            </a:extLst>
          </p:cNvPr>
          <p:cNvSpPr/>
          <p:nvPr/>
        </p:nvSpPr>
        <p:spPr>
          <a:xfrm rot="16200000">
            <a:off x="8913628" y="2372353"/>
            <a:ext cx="106228" cy="2808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Höger klammerparentes 49">
            <a:extLst>
              <a:ext uri="{FF2B5EF4-FFF2-40B4-BE49-F238E27FC236}">
                <a16:creationId xmlns:a16="http://schemas.microsoft.com/office/drawing/2014/main" id="{ACC42F99-9318-03AB-FAB7-BA79D840401A}"/>
              </a:ext>
            </a:extLst>
          </p:cNvPr>
          <p:cNvSpPr/>
          <p:nvPr/>
        </p:nvSpPr>
        <p:spPr>
          <a:xfrm rot="16200000">
            <a:off x="8908548" y="2902383"/>
            <a:ext cx="106228" cy="2808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8" name="Höger klammerparentes 57">
            <a:extLst>
              <a:ext uri="{FF2B5EF4-FFF2-40B4-BE49-F238E27FC236}">
                <a16:creationId xmlns:a16="http://schemas.microsoft.com/office/drawing/2014/main" id="{947E8441-89C0-5B70-7CC0-5C40173BD40E}"/>
              </a:ext>
            </a:extLst>
          </p:cNvPr>
          <p:cNvSpPr/>
          <p:nvPr/>
        </p:nvSpPr>
        <p:spPr>
          <a:xfrm rot="16200000">
            <a:off x="8886755" y="3466253"/>
            <a:ext cx="113812" cy="2772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5" name="textruta 64">
            <a:extLst>
              <a:ext uri="{FF2B5EF4-FFF2-40B4-BE49-F238E27FC236}">
                <a16:creationId xmlns:a16="http://schemas.microsoft.com/office/drawing/2014/main" id="{D2C9B8C8-8D36-130D-37A7-E9CBE560E0C3}"/>
              </a:ext>
            </a:extLst>
          </p:cNvPr>
          <p:cNvSpPr txBox="1"/>
          <p:nvPr/>
        </p:nvSpPr>
        <p:spPr>
          <a:xfrm>
            <a:off x="8448211" y="2982990"/>
            <a:ext cx="755335" cy="230832"/>
          </a:xfrm>
          <a:prstGeom prst="rect">
            <a:avLst/>
          </a:prstGeom>
          <a:noFill/>
        </p:spPr>
        <p:txBody>
          <a:bodyPr wrap="none" rtlCol="0">
            <a:spAutoFit/>
          </a:bodyPr>
          <a:lstStyle/>
          <a:p>
            <a:r>
              <a:rPr lang="sv-SE" sz="900" b="1"/>
              <a:t>78% </a:t>
            </a:r>
            <a:r>
              <a:rPr lang="sv-SE" sz="900"/>
              <a:t>(66%)</a:t>
            </a:r>
          </a:p>
        </p:txBody>
      </p:sp>
      <p:sp>
        <p:nvSpPr>
          <p:cNvPr id="67" name="textruta 66">
            <a:extLst>
              <a:ext uri="{FF2B5EF4-FFF2-40B4-BE49-F238E27FC236}">
                <a16:creationId xmlns:a16="http://schemas.microsoft.com/office/drawing/2014/main" id="{1B338D38-A078-1118-74BA-0275AD99F0E3}"/>
              </a:ext>
            </a:extLst>
          </p:cNvPr>
          <p:cNvSpPr txBox="1"/>
          <p:nvPr/>
        </p:nvSpPr>
        <p:spPr>
          <a:xfrm>
            <a:off x="8412310" y="3513391"/>
            <a:ext cx="755335" cy="230832"/>
          </a:xfrm>
          <a:prstGeom prst="rect">
            <a:avLst/>
          </a:prstGeom>
          <a:noFill/>
        </p:spPr>
        <p:txBody>
          <a:bodyPr wrap="none" rtlCol="0">
            <a:spAutoFit/>
          </a:bodyPr>
          <a:lstStyle/>
          <a:p>
            <a:r>
              <a:rPr lang="sv-SE" sz="900" b="1"/>
              <a:t>74% </a:t>
            </a:r>
            <a:r>
              <a:rPr lang="sv-SE" sz="900"/>
              <a:t>(65%)</a:t>
            </a:r>
          </a:p>
        </p:txBody>
      </p:sp>
      <p:sp>
        <p:nvSpPr>
          <p:cNvPr id="68" name="textruta 67">
            <a:extLst>
              <a:ext uri="{FF2B5EF4-FFF2-40B4-BE49-F238E27FC236}">
                <a16:creationId xmlns:a16="http://schemas.microsoft.com/office/drawing/2014/main" id="{3600285D-E67D-D1F2-F100-9D7E77684050}"/>
              </a:ext>
            </a:extLst>
          </p:cNvPr>
          <p:cNvSpPr txBox="1"/>
          <p:nvPr/>
        </p:nvSpPr>
        <p:spPr>
          <a:xfrm>
            <a:off x="8465475" y="4054528"/>
            <a:ext cx="755335" cy="230832"/>
          </a:xfrm>
          <a:prstGeom prst="rect">
            <a:avLst/>
          </a:prstGeom>
          <a:noFill/>
        </p:spPr>
        <p:txBody>
          <a:bodyPr wrap="none" rtlCol="0">
            <a:spAutoFit/>
          </a:bodyPr>
          <a:lstStyle/>
          <a:p>
            <a:r>
              <a:rPr lang="sv-SE" sz="900" b="1"/>
              <a:t>74% </a:t>
            </a:r>
            <a:r>
              <a:rPr lang="sv-SE" sz="900"/>
              <a:t>(69%)</a:t>
            </a:r>
          </a:p>
        </p:txBody>
      </p:sp>
      <p:sp>
        <p:nvSpPr>
          <p:cNvPr id="70" name="textruta 69">
            <a:extLst>
              <a:ext uri="{FF2B5EF4-FFF2-40B4-BE49-F238E27FC236}">
                <a16:creationId xmlns:a16="http://schemas.microsoft.com/office/drawing/2014/main" id="{5AD2B941-5B15-0092-5B7C-AC171E405588}"/>
              </a:ext>
            </a:extLst>
          </p:cNvPr>
          <p:cNvSpPr txBox="1"/>
          <p:nvPr/>
        </p:nvSpPr>
        <p:spPr>
          <a:xfrm>
            <a:off x="8198005" y="4600588"/>
            <a:ext cx="755335" cy="230832"/>
          </a:xfrm>
          <a:prstGeom prst="rect">
            <a:avLst/>
          </a:prstGeom>
          <a:noFill/>
        </p:spPr>
        <p:txBody>
          <a:bodyPr wrap="none" rtlCol="0">
            <a:spAutoFit/>
          </a:bodyPr>
          <a:lstStyle/>
          <a:p>
            <a:r>
              <a:rPr lang="sv-SE" sz="900" b="1"/>
              <a:t>73% </a:t>
            </a:r>
            <a:r>
              <a:rPr lang="sv-SE" sz="900"/>
              <a:t>(54%)</a:t>
            </a:r>
          </a:p>
        </p:txBody>
      </p:sp>
      <p:sp>
        <p:nvSpPr>
          <p:cNvPr id="73" name="Ned 72">
            <a:extLst>
              <a:ext uri="{FF2B5EF4-FFF2-40B4-BE49-F238E27FC236}">
                <a16:creationId xmlns:a16="http://schemas.microsoft.com/office/drawing/2014/main" id="{054B8594-8FE3-212A-4C4A-B411B8F6B87F}"/>
              </a:ext>
            </a:extLst>
          </p:cNvPr>
          <p:cNvSpPr/>
          <p:nvPr/>
        </p:nvSpPr>
        <p:spPr>
          <a:xfrm rot="10800000">
            <a:off x="8402926" y="2422780"/>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Ned 73">
            <a:extLst>
              <a:ext uri="{FF2B5EF4-FFF2-40B4-BE49-F238E27FC236}">
                <a16:creationId xmlns:a16="http://schemas.microsoft.com/office/drawing/2014/main" id="{BF477FAD-DE27-F469-73D7-8FC69D754759}"/>
              </a:ext>
            </a:extLst>
          </p:cNvPr>
          <p:cNvSpPr/>
          <p:nvPr/>
        </p:nvSpPr>
        <p:spPr>
          <a:xfrm rot="10800000">
            <a:off x="8420190" y="3030929"/>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Ned 74">
            <a:extLst>
              <a:ext uri="{FF2B5EF4-FFF2-40B4-BE49-F238E27FC236}">
                <a16:creationId xmlns:a16="http://schemas.microsoft.com/office/drawing/2014/main" id="{98A42CC9-BFCC-5B5D-C240-FD7F5D7120F6}"/>
              </a:ext>
            </a:extLst>
          </p:cNvPr>
          <p:cNvSpPr/>
          <p:nvPr/>
        </p:nvSpPr>
        <p:spPr>
          <a:xfrm rot="10800000">
            <a:off x="8383450" y="356440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Ned 75">
            <a:extLst>
              <a:ext uri="{FF2B5EF4-FFF2-40B4-BE49-F238E27FC236}">
                <a16:creationId xmlns:a16="http://schemas.microsoft.com/office/drawing/2014/main" id="{53DAF554-ACC8-4723-E7C5-16DB5AE0048B}"/>
              </a:ext>
            </a:extLst>
          </p:cNvPr>
          <p:cNvSpPr/>
          <p:nvPr/>
        </p:nvSpPr>
        <p:spPr>
          <a:xfrm rot="10800000">
            <a:off x="8412310" y="409988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Ned 76">
            <a:extLst>
              <a:ext uri="{FF2B5EF4-FFF2-40B4-BE49-F238E27FC236}">
                <a16:creationId xmlns:a16="http://schemas.microsoft.com/office/drawing/2014/main" id="{65283C6C-2C38-ECC9-DA28-53C0910CA068}"/>
              </a:ext>
            </a:extLst>
          </p:cNvPr>
          <p:cNvSpPr/>
          <p:nvPr/>
        </p:nvSpPr>
        <p:spPr>
          <a:xfrm rot="10800000">
            <a:off x="8152720" y="465625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textruta 77">
            <a:extLst>
              <a:ext uri="{FF2B5EF4-FFF2-40B4-BE49-F238E27FC236}">
                <a16:creationId xmlns:a16="http://schemas.microsoft.com/office/drawing/2014/main" id="{BED101A5-95B0-023D-B947-D7A6199D4F09}"/>
              </a:ext>
            </a:extLst>
          </p:cNvPr>
          <p:cNvSpPr txBox="1"/>
          <p:nvPr/>
        </p:nvSpPr>
        <p:spPr>
          <a:xfrm>
            <a:off x="2630604" y="1852631"/>
            <a:ext cx="2943972" cy="400110"/>
          </a:xfrm>
          <a:prstGeom prst="rect">
            <a:avLst/>
          </a:prstGeom>
          <a:noFill/>
        </p:spPr>
        <p:txBody>
          <a:bodyPr wrap="square" rtlCol="0">
            <a:spAutoFit/>
          </a:bodyPr>
          <a:lstStyle/>
          <a:p>
            <a:pPr algn="ctr"/>
            <a:r>
              <a:rPr lang="sv-SE" sz="1000" i="1"/>
              <a:t>Andelen företag med interna processer för eget hållbarhetsarbete har ökat sedan föregående år</a:t>
            </a:r>
          </a:p>
        </p:txBody>
      </p:sp>
      <p:sp>
        <p:nvSpPr>
          <p:cNvPr id="79" name="Frihandsfigur 78">
            <a:extLst>
              <a:ext uri="{FF2B5EF4-FFF2-40B4-BE49-F238E27FC236}">
                <a16:creationId xmlns:a16="http://schemas.microsoft.com/office/drawing/2014/main" id="{004D3C7B-6CA1-65F6-65B5-8BF2E695E9E1}"/>
              </a:ext>
            </a:extLst>
          </p:cNvPr>
          <p:cNvSpPr/>
          <p:nvPr/>
        </p:nvSpPr>
        <p:spPr>
          <a:xfrm rot="19044289">
            <a:off x="2926524" y="2340384"/>
            <a:ext cx="252923" cy="119500"/>
          </a:xfrm>
          <a:custGeom>
            <a:avLst/>
            <a:gdLst>
              <a:gd name="connsiteX0" fmla="*/ 448887 w 448887"/>
              <a:gd name="connsiteY0" fmla="*/ 35127 h 85003"/>
              <a:gd name="connsiteX1" fmla="*/ 182880 w 448887"/>
              <a:gd name="connsiteY1" fmla="*/ 1876 h 85003"/>
              <a:gd name="connsiteX2" fmla="*/ 0 w 448887"/>
              <a:gd name="connsiteY2" fmla="*/ 85003 h 85003"/>
            </a:gdLst>
            <a:ahLst/>
            <a:cxnLst>
              <a:cxn ang="0">
                <a:pos x="connsiteX0" y="connsiteY0"/>
              </a:cxn>
              <a:cxn ang="0">
                <a:pos x="connsiteX1" y="connsiteY1"/>
              </a:cxn>
              <a:cxn ang="0">
                <a:pos x="connsiteX2" y="connsiteY2"/>
              </a:cxn>
            </a:cxnLst>
            <a:rect l="l" t="t" r="r" b="b"/>
            <a:pathLst>
              <a:path w="448887" h="85003">
                <a:moveTo>
                  <a:pt x="448887" y="35127"/>
                </a:moveTo>
                <a:cubicBezTo>
                  <a:pt x="353291" y="14345"/>
                  <a:pt x="257695" y="-6437"/>
                  <a:pt x="182880" y="1876"/>
                </a:cubicBezTo>
                <a:cubicBezTo>
                  <a:pt x="108065" y="10189"/>
                  <a:pt x="54032" y="47596"/>
                  <a:pt x="0" y="85003"/>
                </a:cubicBezTo>
              </a:path>
            </a:pathLst>
          </a:custGeom>
          <a:noFill/>
          <a:ln>
            <a:solidFill>
              <a:schemeClr val="tx1"/>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textruta 79">
            <a:extLst>
              <a:ext uri="{FF2B5EF4-FFF2-40B4-BE49-F238E27FC236}">
                <a16:creationId xmlns:a16="http://schemas.microsoft.com/office/drawing/2014/main" id="{FF72C46A-E892-CB32-FF15-15208367AA15}"/>
              </a:ext>
            </a:extLst>
          </p:cNvPr>
          <p:cNvSpPr txBox="1"/>
          <p:nvPr/>
        </p:nvSpPr>
        <p:spPr>
          <a:xfrm>
            <a:off x="7371156" y="1846239"/>
            <a:ext cx="2943972" cy="400110"/>
          </a:xfrm>
          <a:prstGeom prst="rect">
            <a:avLst/>
          </a:prstGeom>
          <a:noFill/>
        </p:spPr>
        <p:txBody>
          <a:bodyPr wrap="square" rtlCol="0">
            <a:spAutoFit/>
          </a:bodyPr>
          <a:lstStyle/>
          <a:p>
            <a:pPr algn="ctr"/>
            <a:r>
              <a:rPr lang="sv-SE" sz="1000" i="1"/>
              <a:t>Detsamma gäller för medlemsföretagens utbud av hållbara produkter och tjänsteerbjudanden</a:t>
            </a:r>
          </a:p>
        </p:txBody>
      </p:sp>
      <p:sp>
        <p:nvSpPr>
          <p:cNvPr id="81" name="Frihandsfigur 80">
            <a:extLst>
              <a:ext uri="{FF2B5EF4-FFF2-40B4-BE49-F238E27FC236}">
                <a16:creationId xmlns:a16="http://schemas.microsoft.com/office/drawing/2014/main" id="{E24291CA-E5CB-2BD5-80AA-121209992799}"/>
              </a:ext>
            </a:extLst>
          </p:cNvPr>
          <p:cNvSpPr/>
          <p:nvPr/>
        </p:nvSpPr>
        <p:spPr>
          <a:xfrm rot="14849276">
            <a:off x="7955283" y="2274182"/>
            <a:ext cx="252923" cy="119500"/>
          </a:xfrm>
          <a:custGeom>
            <a:avLst/>
            <a:gdLst>
              <a:gd name="connsiteX0" fmla="*/ 448887 w 448887"/>
              <a:gd name="connsiteY0" fmla="*/ 35127 h 85003"/>
              <a:gd name="connsiteX1" fmla="*/ 182880 w 448887"/>
              <a:gd name="connsiteY1" fmla="*/ 1876 h 85003"/>
              <a:gd name="connsiteX2" fmla="*/ 0 w 448887"/>
              <a:gd name="connsiteY2" fmla="*/ 85003 h 85003"/>
            </a:gdLst>
            <a:ahLst/>
            <a:cxnLst>
              <a:cxn ang="0">
                <a:pos x="connsiteX0" y="connsiteY0"/>
              </a:cxn>
              <a:cxn ang="0">
                <a:pos x="connsiteX1" y="connsiteY1"/>
              </a:cxn>
              <a:cxn ang="0">
                <a:pos x="connsiteX2" y="connsiteY2"/>
              </a:cxn>
            </a:cxnLst>
            <a:rect l="l" t="t" r="r" b="b"/>
            <a:pathLst>
              <a:path w="448887" h="85003">
                <a:moveTo>
                  <a:pt x="448887" y="35127"/>
                </a:moveTo>
                <a:cubicBezTo>
                  <a:pt x="353291" y="14345"/>
                  <a:pt x="257695" y="-6437"/>
                  <a:pt x="182880" y="1876"/>
                </a:cubicBezTo>
                <a:cubicBezTo>
                  <a:pt x="108065" y="10189"/>
                  <a:pt x="54032" y="47596"/>
                  <a:pt x="0" y="85003"/>
                </a:cubicBezTo>
              </a:path>
            </a:pathLst>
          </a:custGeom>
          <a:noFill/>
          <a:ln>
            <a:solidFill>
              <a:schemeClr val="tx1"/>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565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5A0EDA64-C53D-0D49-804A-63AAB99FDD52}"/>
              </a:ext>
            </a:extLst>
          </p:cNvPr>
          <p:cNvSpPr/>
          <p:nvPr/>
        </p:nvSpPr>
        <p:spPr>
          <a:xfrm>
            <a:off x="6099305"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E6653137-5A70-BB76-8E15-91E46CBCEEA0}"/>
              </a:ext>
            </a:extLst>
          </p:cNvPr>
          <p:cNvGraphicFramePr>
            <a:graphicFrameLocks/>
          </p:cNvGraphicFramePr>
          <p:nvPr>
            <p:extLst>
              <p:ext uri="{D42A27DB-BD31-4B8C-83A1-F6EECF244321}">
                <p14:modId xmlns:p14="http://schemas.microsoft.com/office/powerpoint/2010/main" val="937204455"/>
              </p:ext>
            </p:extLst>
          </p:nvPr>
        </p:nvGraphicFramePr>
        <p:xfrm>
          <a:off x="6284562" y="1974171"/>
          <a:ext cx="5333950" cy="3720899"/>
        </p:xfrm>
        <a:graphic>
          <a:graphicData uri="http://schemas.openxmlformats.org/drawingml/2006/chart">
            <c:chart xmlns:c="http://schemas.openxmlformats.org/drawingml/2006/chart" xmlns:r="http://schemas.openxmlformats.org/officeDocument/2006/relationships" r:id="rId2"/>
          </a:graphicData>
        </a:graphic>
      </p:graphicFrame>
      <p:sp>
        <p:nvSpPr>
          <p:cNvPr id="56" name="textruta 55">
            <a:extLst>
              <a:ext uri="{FF2B5EF4-FFF2-40B4-BE49-F238E27FC236}">
                <a16:creationId xmlns:a16="http://schemas.microsoft.com/office/drawing/2014/main" id="{8185D297-7F31-084F-A63A-3D7B9CC1EC80}"/>
              </a:ext>
            </a:extLst>
          </p:cNvPr>
          <p:cNvSpPr txBox="1"/>
          <p:nvPr/>
        </p:nvSpPr>
        <p:spPr>
          <a:xfrm>
            <a:off x="7804316" y="1754300"/>
            <a:ext cx="1113199" cy="477054"/>
          </a:xfrm>
          <a:prstGeom prst="rect">
            <a:avLst/>
          </a:prstGeom>
          <a:noFill/>
        </p:spPr>
        <p:txBody>
          <a:bodyPr wrap="square" rtlCol="0">
            <a:spAutoFit/>
          </a:bodyPr>
          <a:lstStyle/>
          <a:p>
            <a:pPr algn="ctr"/>
            <a:r>
              <a:rPr lang="sv-SE" sz="800" i="1"/>
              <a:t>Andelen som jobbar med Big Data </a:t>
            </a:r>
            <a:br>
              <a:rPr lang="sv-SE" sz="900" b="1"/>
            </a:br>
            <a:r>
              <a:rPr lang="sv-SE" sz="900" b="1"/>
              <a:t>44% </a:t>
            </a:r>
            <a:r>
              <a:rPr lang="sv-SE" sz="900"/>
              <a:t>(48%)</a:t>
            </a:r>
          </a:p>
        </p:txBody>
      </p:sp>
      <p:sp>
        <p:nvSpPr>
          <p:cNvPr id="45" name="Rectangle 16">
            <a:extLst>
              <a:ext uri="{FF2B5EF4-FFF2-40B4-BE49-F238E27FC236}">
                <a16:creationId xmlns:a16="http://schemas.microsoft.com/office/drawing/2014/main" id="{C4D2D7D1-450D-7C49-8670-FC3A5BC44D19}"/>
              </a:ext>
            </a:extLst>
          </p:cNvPr>
          <p:cNvSpPr/>
          <p:nvPr/>
        </p:nvSpPr>
        <p:spPr>
          <a:xfrm>
            <a:off x="829792" y="2157289"/>
            <a:ext cx="4595648" cy="40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014EB2-EDBF-5241-A449-5A794DFFC719}"/>
              </a:ext>
            </a:extLst>
          </p:cNvPr>
          <p:cNvSpPr>
            <a:spLocks noGrp="1"/>
          </p:cNvSpPr>
          <p:nvPr>
            <p:ph type="title"/>
          </p:nvPr>
        </p:nvSpPr>
        <p:spPr>
          <a:xfrm>
            <a:off x="415787" y="293413"/>
            <a:ext cx="11069077" cy="514662"/>
          </a:xfrm>
        </p:spPr>
        <p:txBody>
          <a:bodyPr/>
          <a:lstStyle/>
          <a:p>
            <a:r>
              <a:rPr lang="sv-SE"/>
              <a:t>48 procent har en digital strategi och 45 procent jobbar med Big Data</a:t>
            </a:r>
          </a:p>
        </p:txBody>
      </p:sp>
      <p:sp>
        <p:nvSpPr>
          <p:cNvPr id="3" name="Platshållare för innehåll 2">
            <a:extLst>
              <a:ext uri="{FF2B5EF4-FFF2-40B4-BE49-F238E27FC236}">
                <a16:creationId xmlns:a16="http://schemas.microsoft.com/office/drawing/2014/main" id="{E04FB1C1-CC79-D14A-ACD7-BF31EE07BE17}"/>
              </a:ext>
            </a:extLst>
          </p:cNvPr>
          <p:cNvSpPr>
            <a:spLocks noGrp="1"/>
          </p:cNvSpPr>
          <p:nvPr>
            <p:ph idx="1"/>
          </p:nvPr>
        </p:nvSpPr>
        <p:spPr>
          <a:xfrm>
            <a:off x="415787" y="1020726"/>
            <a:ext cx="4427675" cy="373783"/>
          </a:xfrm>
        </p:spPr>
        <p:txBody>
          <a:bodyPr/>
          <a:lstStyle/>
          <a:p>
            <a:r>
              <a:rPr lang="sv-SE" b="1"/>
              <a:t>Andelen som har en uttalad digital strategi</a:t>
            </a:r>
          </a:p>
        </p:txBody>
      </p:sp>
      <p:sp>
        <p:nvSpPr>
          <p:cNvPr id="4" name="Platshållare för sidfot 3">
            <a:extLst>
              <a:ext uri="{FF2B5EF4-FFF2-40B4-BE49-F238E27FC236}">
                <a16:creationId xmlns:a16="http://schemas.microsoft.com/office/drawing/2014/main" id="{858BA703-220F-5A41-9BC4-BDC3D72549FE}"/>
              </a:ext>
            </a:extLst>
          </p:cNvPr>
          <p:cNvSpPr>
            <a:spLocks noGrp="1"/>
          </p:cNvSpPr>
          <p:nvPr>
            <p:ph type="ftr" sz="quarter" idx="11"/>
          </p:nvPr>
        </p:nvSpPr>
        <p:spPr/>
        <p:txBody>
          <a:bodyPr/>
          <a:lstStyle/>
          <a:p>
            <a:r>
              <a:rPr lang="sv-SE"/>
              <a:t>Insikt 2023 |</a:t>
            </a:r>
          </a:p>
        </p:txBody>
      </p:sp>
      <p:sp>
        <p:nvSpPr>
          <p:cNvPr id="5" name="Platshållare för bildnummer 4">
            <a:extLst>
              <a:ext uri="{FF2B5EF4-FFF2-40B4-BE49-F238E27FC236}">
                <a16:creationId xmlns:a16="http://schemas.microsoft.com/office/drawing/2014/main" id="{010A32A8-464F-6F40-940A-11DDA6EC6C4A}"/>
              </a:ext>
            </a:extLst>
          </p:cNvPr>
          <p:cNvSpPr>
            <a:spLocks noGrp="1"/>
          </p:cNvSpPr>
          <p:nvPr>
            <p:ph type="sldNum" sz="quarter" idx="12"/>
          </p:nvPr>
        </p:nvSpPr>
        <p:spPr/>
        <p:txBody>
          <a:bodyPr/>
          <a:lstStyle/>
          <a:p>
            <a:fld id="{AE086683-F536-42AB-ABBC-F4803DFE8DBC}" type="slidenum">
              <a:rPr lang="sv-SE" smtClean="0"/>
              <a:t>13</a:t>
            </a:fld>
            <a:endParaRPr lang="sv-SE"/>
          </a:p>
        </p:txBody>
      </p:sp>
      <p:sp>
        <p:nvSpPr>
          <p:cNvPr id="21" name="Platshållare för innehåll 2">
            <a:extLst>
              <a:ext uri="{FF2B5EF4-FFF2-40B4-BE49-F238E27FC236}">
                <a16:creationId xmlns:a16="http://schemas.microsoft.com/office/drawing/2014/main" id="{B265B6E1-5F39-3246-A570-686BEE12947D}"/>
              </a:ext>
            </a:extLst>
          </p:cNvPr>
          <p:cNvSpPr txBox="1">
            <a:spLocks/>
          </p:cNvSpPr>
          <p:nvPr/>
        </p:nvSpPr>
        <p:spPr>
          <a:xfrm>
            <a:off x="6318823" y="1020524"/>
            <a:ext cx="5166042" cy="4029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a:t>Andelen som genomför analys med hjälp av Big Data</a:t>
            </a:r>
          </a:p>
        </p:txBody>
      </p:sp>
      <p:sp>
        <p:nvSpPr>
          <p:cNvPr id="43" name="textruta 42">
            <a:extLst>
              <a:ext uri="{FF2B5EF4-FFF2-40B4-BE49-F238E27FC236}">
                <a16:creationId xmlns:a16="http://schemas.microsoft.com/office/drawing/2014/main" id="{938FD144-6173-7B4A-B4F1-137F404C5BC8}"/>
              </a:ext>
            </a:extLst>
          </p:cNvPr>
          <p:cNvSpPr txBox="1"/>
          <p:nvPr/>
        </p:nvSpPr>
        <p:spPr>
          <a:xfrm>
            <a:off x="4121258" y="6315482"/>
            <a:ext cx="3949482" cy="307777"/>
          </a:xfrm>
          <a:prstGeom prst="rect">
            <a:avLst/>
          </a:prstGeom>
        </p:spPr>
        <p:txBody>
          <a:bodyPr wrap="square">
            <a:spAutoFit/>
          </a:bodyPr>
          <a:lstStyle>
            <a:defPPr>
              <a:defRPr lang="sv-SE"/>
            </a:defPPr>
            <a:lvl1pPr algn="ctr">
              <a:defRPr sz="700"/>
            </a:lvl1pPr>
          </a:lstStyle>
          <a:p>
            <a:r>
              <a:rPr lang="sv-SE"/>
              <a:t>Big Data är stora datauppsättningar som är för komplexa att hantera/analysera med konventionella verktyg och kräver nya teknologier, tekniker eller mjukvaruverktyg.</a:t>
            </a:r>
          </a:p>
        </p:txBody>
      </p:sp>
      <p:sp>
        <p:nvSpPr>
          <p:cNvPr id="7" name="Höger klammerparentes 6">
            <a:extLst>
              <a:ext uri="{FF2B5EF4-FFF2-40B4-BE49-F238E27FC236}">
                <a16:creationId xmlns:a16="http://schemas.microsoft.com/office/drawing/2014/main" id="{A55A243F-6F3B-7A47-A83E-074F6C87999C}"/>
              </a:ext>
            </a:extLst>
          </p:cNvPr>
          <p:cNvSpPr/>
          <p:nvPr/>
        </p:nvSpPr>
        <p:spPr>
          <a:xfrm rot="16200000">
            <a:off x="8870637" y="1936590"/>
            <a:ext cx="83085" cy="3024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a:extLst>
              <a:ext uri="{FF2B5EF4-FFF2-40B4-BE49-F238E27FC236}">
                <a16:creationId xmlns:a16="http://schemas.microsoft.com/office/drawing/2014/main" id="{20BE484F-DD87-BC49-A7A7-F4E131AA2BBD}"/>
              </a:ext>
            </a:extLst>
          </p:cNvPr>
          <p:cNvSpPr txBox="1"/>
          <p:nvPr/>
        </p:nvSpPr>
        <p:spPr>
          <a:xfrm>
            <a:off x="8434696" y="3200529"/>
            <a:ext cx="755335" cy="230832"/>
          </a:xfrm>
          <a:prstGeom prst="rect">
            <a:avLst/>
          </a:prstGeom>
          <a:noFill/>
        </p:spPr>
        <p:txBody>
          <a:bodyPr wrap="none" rtlCol="0">
            <a:spAutoFit/>
          </a:bodyPr>
          <a:lstStyle/>
          <a:p>
            <a:r>
              <a:rPr lang="sv-SE" sz="900" b="1"/>
              <a:t>74% </a:t>
            </a:r>
            <a:r>
              <a:rPr lang="sv-SE" sz="900"/>
              <a:t>(69%)</a:t>
            </a:r>
          </a:p>
        </p:txBody>
      </p:sp>
      <p:sp>
        <p:nvSpPr>
          <p:cNvPr id="49" name="Höger klammerparentes 48">
            <a:extLst>
              <a:ext uri="{FF2B5EF4-FFF2-40B4-BE49-F238E27FC236}">
                <a16:creationId xmlns:a16="http://schemas.microsoft.com/office/drawing/2014/main" id="{0A1B999B-1751-A146-8B41-E09549F990C8}"/>
              </a:ext>
            </a:extLst>
          </p:cNvPr>
          <p:cNvSpPr/>
          <p:nvPr/>
        </p:nvSpPr>
        <p:spPr>
          <a:xfrm rot="16200000">
            <a:off x="8060639" y="2159491"/>
            <a:ext cx="83086" cy="1404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ruta 49">
            <a:extLst>
              <a:ext uri="{FF2B5EF4-FFF2-40B4-BE49-F238E27FC236}">
                <a16:creationId xmlns:a16="http://schemas.microsoft.com/office/drawing/2014/main" id="{19C5B7BD-2A50-3A44-BA02-A640E71244F3}"/>
              </a:ext>
            </a:extLst>
          </p:cNvPr>
          <p:cNvSpPr txBox="1"/>
          <p:nvPr/>
        </p:nvSpPr>
        <p:spPr>
          <a:xfrm>
            <a:off x="8073836" y="2613430"/>
            <a:ext cx="755335" cy="230832"/>
          </a:xfrm>
          <a:prstGeom prst="rect">
            <a:avLst/>
          </a:prstGeom>
          <a:noFill/>
        </p:spPr>
        <p:txBody>
          <a:bodyPr wrap="none" rtlCol="0">
            <a:spAutoFit/>
          </a:bodyPr>
          <a:lstStyle/>
          <a:p>
            <a:r>
              <a:rPr lang="sv-SE" sz="900" b="1"/>
              <a:t>35% </a:t>
            </a:r>
            <a:r>
              <a:rPr lang="sv-SE" sz="900"/>
              <a:t>(45%)</a:t>
            </a:r>
          </a:p>
        </p:txBody>
      </p:sp>
      <p:sp>
        <p:nvSpPr>
          <p:cNvPr id="51" name="Höger klammerparentes 50">
            <a:extLst>
              <a:ext uri="{FF2B5EF4-FFF2-40B4-BE49-F238E27FC236}">
                <a16:creationId xmlns:a16="http://schemas.microsoft.com/office/drawing/2014/main" id="{92F14ACF-DC58-F542-B0AD-C9AFD10E278B}"/>
              </a:ext>
            </a:extLst>
          </p:cNvPr>
          <p:cNvSpPr/>
          <p:nvPr/>
        </p:nvSpPr>
        <p:spPr>
          <a:xfrm rot="16200000">
            <a:off x="8132638" y="3273483"/>
            <a:ext cx="83086" cy="1548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ruta 51">
            <a:extLst>
              <a:ext uri="{FF2B5EF4-FFF2-40B4-BE49-F238E27FC236}">
                <a16:creationId xmlns:a16="http://schemas.microsoft.com/office/drawing/2014/main" id="{99C98170-DCC0-0249-8A8D-621317DC8233}"/>
              </a:ext>
            </a:extLst>
          </p:cNvPr>
          <p:cNvSpPr txBox="1"/>
          <p:nvPr/>
        </p:nvSpPr>
        <p:spPr>
          <a:xfrm>
            <a:off x="7677855" y="3799422"/>
            <a:ext cx="755335" cy="230832"/>
          </a:xfrm>
          <a:prstGeom prst="rect">
            <a:avLst/>
          </a:prstGeom>
          <a:noFill/>
        </p:spPr>
        <p:txBody>
          <a:bodyPr wrap="none" rtlCol="0">
            <a:spAutoFit/>
          </a:bodyPr>
          <a:lstStyle/>
          <a:p>
            <a:r>
              <a:rPr lang="sv-SE" sz="900" b="1"/>
              <a:t>39% </a:t>
            </a:r>
            <a:r>
              <a:rPr lang="sv-SE" sz="900"/>
              <a:t>(31%)</a:t>
            </a:r>
          </a:p>
        </p:txBody>
      </p:sp>
      <p:sp>
        <p:nvSpPr>
          <p:cNvPr id="53" name="Höger klammerparentes 52">
            <a:extLst>
              <a:ext uri="{FF2B5EF4-FFF2-40B4-BE49-F238E27FC236}">
                <a16:creationId xmlns:a16="http://schemas.microsoft.com/office/drawing/2014/main" id="{4D8A5AD1-71F6-474E-9606-12EF187AB311}"/>
              </a:ext>
            </a:extLst>
          </p:cNvPr>
          <p:cNvSpPr/>
          <p:nvPr/>
        </p:nvSpPr>
        <p:spPr>
          <a:xfrm rot="16200000">
            <a:off x="8438809" y="3565560"/>
            <a:ext cx="82746" cy="2160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textruta 53">
            <a:extLst>
              <a:ext uri="{FF2B5EF4-FFF2-40B4-BE49-F238E27FC236}">
                <a16:creationId xmlns:a16="http://schemas.microsoft.com/office/drawing/2014/main" id="{27A20111-F5CF-CB49-A935-7D7C8CC37DD6}"/>
              </a:ext>
            </a:extLst>
          </p:cNvPr>
          <p:cNvSpPr txBox="1"/>
          <p:nvPr/>
        </p:nvSpPr>
        <p:spPr>
          <a:xfrm>
            <a:off x="8195929" y="4397670"/>
            <a:ext cx="749269" cy="230832"/>
          </a:xfrm>
          <a:prstGeom prst="rect">
            <a:avLst/>
          </a:prstGeom>
          <a:noFill/>
        </p:spPr>
        <p:txBody>
          <a:bodyPr wrap="square" rtlCol="0">
            <a:spAutoFit/>
          </a:bodyPr>
          <a:lstStyle/>
          <a:p>
            <a:pPr algn="ctr"/>
            <a:r>
              <a:rPr lang="sv-SE" sz="900" b="1"/>
              <a:t>53% </a:t>
            </a:r>
            <a:r>
              <a:rPr lang="sv-SE" sz="900"/>
              <a:t>(54%)</a:t>
            </a:r>
          </a:p>
        </p:txBody>
      </p:sp>
      <p:sp>
        <p:nvSpPr>
          <p:cNvPr id="55" name="Höger klammerparentes 54">
            <a:extLst>
              <a:ext uri="{FF2B5EF4-FFF2-40B4-BE49-F238E27FC236}">
                <a16:creationId xmlns:a16="http://schemas.microsoft.com/office/drawing/2014/main" id="{EA423203-0CF4-DA49-9BF0-F23B264C8459}"/>
              </a:ext>
            </a:extLst>
          </p:cNvPr>
          <p:cNvSpPr/>
          <p:nvPr/>
        </p:nvSpPr>
        <p:spPr>
          <a:xfrm rot="16200000">
            <a:off x="8285712" y="1362773"/>
            <a:ext cx="64939" cy="1836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0" name="Ned 59">
            <a:extLst>
              <a:ext uri="{FF2B5EF4-FFF2-40B4-BE49-F238E27FC236}">
                <a16:creationId xmlns:a16="http://schemas.microsoft.com/office/drawing/2014/main" id="{916DDB5F-6E85-5D4D-95BD-4810B3316607}"/>
              </a:ext>
            </a:extLst>
          </p:cNvPr>
          <p:cNvSpPr/>
          <p:nvPr/>
        </p:nvSpPr>
        <p:spPr>
          <a:xfrm>
            <a:off x="8037354" y="266488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Ned 60">
            <a:extLst>
              <a:ext uri="{FF2B5EF4-FFF2-40B4-BE49-F238E27FC236}">
                <a16:creationId xmlns:a16="http://schemas.microsoft.com/office/drawing/2014/main" id="{07A50B04-A890-D143-A890-33DFF29C6469}"/>
              </a:ext>
            </a:extLst>
          </p:cNvPr>
          <p:cNvSpPr/>
          <p:nvPr/>
        </p:nvSpPr>
        <p:spPr>
          <a:xfrm rot="10800000">
            <a:off x="8394591" y="3247774"/>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2033FA41-282C-C9D6-244F-2ACB7EBC0A90}"/>
              </a:ext>
            </a:extLst>
          </p:cNvPr>
          <p:cNvGraphicFramePr>
            <a:graphicFrameLocks/>
          </p:cNvGraphicFramePr>
          <p:nvPr>
            <p:extLst>
              <p:ext uri="{D42A27DB-BD31-4B8C-83A1-F6EECF244321}">
                <p14:modId xmlns:p14="http://schemas.microsoft.com/office/powerpoint/2010/main" val="543674723"/>
              </p:ext>
            </p:extLst>
          </p:nvPr>
        </p:nvGraphicFramePr>
        <p:xfrm>
          <a:off x="256303" y="1905335"/>
          <a:ext cx="5144219" cy="3628567"/>
        </p:xfrm>
        <a:graphic>
          <a:graphicData uri="http://schemas.openxmlformats.org/drawingml/2006/chart">
            <c:chart xmlns:c="http://schemas.openxmlformats.org/drawingml/2006/chart" xmlns:r="http://schemas.openxmlformats.org/officeDocument/2006/relationships" r:id="rId4"/>
          </a:graphicData>
        </a:graphic>
      </p:graphicFrame>
      <p:sp>
        <p:nvSpPr>
          <p:cNvPr id="10" name="Ned 9">
            <a:extLst>
              <a:ext uri="{FF2B5EF4-FFF2-40B4-BE49-F238E27FC236}">
                <a16:creationId xmlns:a16="http://schemas.microsoft.com/office/drawing/2014/main" id="{303666DD-8948-7C03-D809-3444349A59A8}"/>
              </a:ext>
            </a:extLst>
          </p:cNvPr>
          <p:cNvSpPr/>
          <p:nvPr/>
        </p:nvSpPr>
        <p:spPr>
          <a:xfrm>
            <a:off x="7946784" y="2054973"/>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10">
            <a:extLst>
              <a:ext uri="{FF2B5EF4-FFF2-40B4-BE49-F238E27FC236}">
                <a16:creationId xmlns:a16="http://schemas.microsoft.com/office/drawing/2014/main" id="{53269B0D-4618-B2E8-6BD9-7A17FCE877A7}"/>
              </a:ext>
            </a:extLst>
          </p:cNvPr>
          <p:cNvSpPr/>
          <p:nvPr/>
        </p:nvSpPr>
        <p:spPr>
          <a:xfrm rot="10800000">
            <a:off x="7677855" y="3843159"/>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Ned 11">
            <a:extLst>
              <a:ext uri="{FF2B5EF4-FFF2-40B4-BE49-F238E27FC236}">
                <a16:creationId xmlns:a16="http://schemas.microsoft.com/office/drawing/2014/main" id="{69C2182C-1F01-43CD-6B85-90C044ADE630}"/>
              </a:ext>
            </a:extLst>
          </p:cNvPr>
          <p:cNvSpPr/>
          <p:nvPr/>
        </p:nvSpPr>
        <p:spPr>
          <a:xfrm>
            <a:off x="8187590" y="4452154"/>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Ned 12">
            <a:extLst>
              <a:ext uri="{FF2B5EF4-FFF2-40B4-BE49-F238E27FC236}">
                <a16:creationId xmlns:a16="http://schemas.microsoft.com/office/drawing/2014/main" id="{FFD9F52C-735E-2EF9-FC57-238556DC4050}"/>
              </a:ext>
            </a:extLst>
          </p:cNvPr>
          <p:cNvSpPr/>
          <p:nvPr/>
        </p:nvSpPr>
        <p:spPr>
          <a:xfrm rot="10800000">
            <a:off x="1979838" y="228820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3">
            <a:extLst>
              <a:ext uri="{FF2B5EF4-FFF2-40B4-BE49-F238E27FC236}">
                <a16:creationId xmlns:a16="http://schemas.microsoft.com/office/drawing/2014/main" id="{C5903CD2-1BDD-6250-E7A8-EDEE07AA7DD1}"/>
              </a:ext>
            </a:extLst>
          </p:cNvPr>
          <p:cNvSpPr/>
          <p:nvPr/>
        </p:nvSpPr>
        <p:spPr>
          <a:xfrm rot="10800000">
            <a:off x="1979838" y="288651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A595F312-D90D-77E9-2873-EFDD6109B409}"/>
              </a:ext>
            </a:extLst>
          </p:cNvPr>
          <p:cNvSpPr/>
          <p:nvPr/>
        </p:nvSpPr>
        <p:spPr>
          <a:xfrm rot="10800000">
            <a:off x="2059120" y="350176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6">
            <a:extLst>
              <a:ext uri="{FF2B5EF4-FFF2-40B4-BE49-F238E27FC236}">
                <a16:creationId xmlns:a16="http://schemas.microsoft.com/office/drawing/2014/main" id="{478A1D2C-2A3C-2DBF-ED85-062FF8CE6049}"/>
              </a:ext>
            </a:extLst>
          </p:cNvPr>
          <p:cNvSpPr/>
          <p:nvPr/>
        </p:nvSpPr>
        <p:spPr>
          <a:xfrm rot="10800000">
            <a:off x="2076052" y="4732251"/>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7">
            <a:extLst>
              <a:ext uri="{FF2B5EF4-FFF2-40B4-BE49-F238E27FC236}">
                <a16:creationId xmlns:a16="http://schemas.microsoft.com/office/drawing/2014/main" id="{6EE67614-2092-11E4-1F46-1EB9CD412951}"/>
              </a:ext>
            </a:extLst>
          </p:cNvPr>
          <p:cNvSpPr/>
          <p:nvPr/>
        </p:nvSpPr>
        <p:spPr>
          <a:xfrm>
            <a:off x="1956285" y="412829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9924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d 3">
            <a:extLst>
              <a:ext uri="{FF2B5EF4-FFF2-40B4-BE49-F238E27FC236}">
                <a16:creationId xmlns:a16="http://schemas.microsoft.com/office/drawing/2014/main" id="{93FED5C9-83B1-9EE5-ED64-C77594E532E2}"/>
              </a:ext>
            </a:extLst>
          </p:cNvPr>
          <p:cNvSpPr/>
          <p:nvPr/>
        </p:nvSpPr>
        <p:spPr>
          <a:xfrm rot="10800000">
            <a:off x="2883234" y="279041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Ned 5">
            <a:extLst>
              <a:ext uri="{FF2B5EF4-FFF2-40B4-BE49-F238E27FC236}">
                <a16:creationId xmlns:a16="http://schemas.microsoft.com/office/drawing/2014/main" id="{7939A720-EEFD-8B85-8244-B1D4EAAD6685}"/>
              </a:ext>
            </a:extLst>
          </p:cNvPr>
          <p:cNvSpPr/>
          <p:nvPr/>
        </p:nvSpPr>
        <p:spPr>
          <a:xfrm rot="10800000">
            <a:off x="2783190" y="4002195"/>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Ned 7">
            <a:extLst>
              <a:ext uri="{FF2B5EF4-FFF2-40B4-BE49-F238E27FC236}">
                <a16:creationId xmlns:a16="http://schemas.microsoft.com/office/drawing/2014/main" id="{287B0B71-96E8-4934-BC00-A2D6A06FBAEB}"/>
              </a:ext>
            </a:extLst>
          </p:cNvPr>
          <p:cNvSpPr/>
          <p:nvPr/>
        </p:nvSpPr>
        <p:spPr>
          <a:xfrm rot="10800000">
            <a:off x="1469500" y="3836281"/>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10">
            <a:extLst>
              <a:ext uri="{FF2B5EF4-FFF2-40B4-BE49-F238E27FC236}">
                <a16:creationId xmlns:a16="http://schemas.microsoft.com/office/drawing/2014/main" id="{E7F2A4AE-CD6B-5D07-FE4C-DAEAB5E27F59}"/>
              </a:ext>
            </a:extLst>
          </p:cNvPr>
          <p:cNvSpPr/>
          <p:nvPr/>
        </p:nvSpPr>
        <p:spPr>
          <a:xfrm>
            <a:off x="1625962" y="2717147"/>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14">
            <a:extLst>
              <a:ext uri="{FF2B5EF4-FFF2-40B4-BE49-F238E27FC236}">
                <a16:creationId xmlns:a16="http://schemas.microsoft.com/office/drawing/2014/main" id="{DEE818F1-9031-137F-0381-CE5FB6545365}"/>
              </a:ext>
            </a:extLst>
          </p:cNvPr>
          <p:cNvSpPr/>
          <p:nvPr/>
        </p:nvSpPr>
        <p:spPr>
          <a:xfrm>
            <a:off x="2537337" y="2504024"/>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2" name="Diagram 11">
            <a:extLst>
              <a:ext uri="{FF2B5EF4-FFF2-40B4-BE49-F238E27FC236}">
                <a16:creationId xmlns:a16="http://schemas.microsoft.com/office/drawing/2014/main" id="{BE875DDB-74E8-E567-D176-7CF2D3031665}"/>
              </a:ext>
            </a:extLst>
          </p:cNvPr>
          <p:cNvGraphicFramePr>
            <a:graphicFrameLocks/>
          </p:cNvGraphicFramePr>
          <p:nvPr>
            <p:extLst>
              <p:ext uri="{D42A27DB-BD31-4B8C-83A1-F6EECF244321}">
                <p14:modId xmlns:p14="http://schemas.microsoft.com/office/powerpoint/2010/main" val="2653846519"/>
              </p:ext>
            </p:extLst>
          </p:nvPr>
        </p:nvGraphicFramePr>
        <p:xfrm>
          <a:off x="-551843" y="1818525"/>
          <a:ext cx="6345341" cy="3807204"/>
        </p:xfrm>
        <a:graphic>
          <a:graphicData uri="http://schemas.openxmlformats.org/drawingml/2006/chart">
            <c:chart xmlns:c="http://schemas.openxmlformats.org/drawingml/2006/chart" xmlns:r="http://schemas.openxmlformats.org/officeDocument/2006/relationships" r:id="rId2"/>
          </a:graphicData>
        </a:graphic>
      </p:graphicFrame>
      <p:pic>
        <p:nvPicPr>
          <p:cNvPr id="13" name="Bildobjekt 12">
            <a:extLst>
              <a:ext uri="{FF2B5EF4-FFF2-40B4-BE49-F238E27FC236}">
                <a16:creationId xmlns:a16="http://schemas.microsoft.com/office/drawing/2014/main" id="{BE168009-7192-6649-B8A4-D01E597650C3}"/>
              </a:ext>
            </a:extLst>
          </p:cNvPr>
          <p:cNvPicPr>
            <a:picLocks noChangeAspect="1"/>
          </p:cNvPicPr>
          <p:nvPr/>
        </p:nvPicPr>
        <p:blipFill rotWithShape="1">
          <a:blip r:embed="rId3">
            <a:duotone>
              <a:schemeClr val="accent5">
                <a:shade val="45000"/>
                <a:satMod val="135000"/>
              </a:schemeClr>
              <a:prstClr val="white"/>
            </a:duotone>
          </a:blip>
          <a:srcRect t="7938" r="12995" b="8562"/>
          <a:stretch/>
        </p:blipFill>
        <p:spPr>
          <a:xfrm>
            <a:off x="4188679" y="1"/>
            <a:ext cx="8003321" cy="6858000"/>
          </a:xfrm>
          <a:prstGeom prst="rect">
            <a:avLst/>
          </a:prstGeom>
        </p:spPr>
      </p:pic>
      <p:sp>
        <p:nvSpPr>
          <p:cNvPr id="10" name="Platshållare för innehåll 9">
            <a:extLst>
              <a:ext uri="{FF2B5EF4-FFF2-40B4-BE49-F238E27FC236}">
                <a16:creationId xmlns:a16="http://schemas.microsoft.com/office/drawing/2014/main" id="{463F7871-1E44-F14A-807A-5970198CC8E3}"/>
              </a:ext>
            </a:extLst>
          </p:cNvPr>
          <p:cNvSpPr>
            <a:spLocks noGrp="1"/>
          </p:cNvSpPr>
          <p:nvPr>
            <p:ph idx="1"/>
          </p:nvPr>
        </p:nvSpPr>
        <p:spPr>
          <a:xfrm>
            <a:off x="415787" y="1020726"/>
            <a:ext cx="4973077" cy="504509"/>
          </a:xfrm>
        </p:spPr>
        <p:txBody>
          <a:bodyPr/>
          <a:lstStyle/>
          <a:p>
            <a:r>
              <a:rPr lang="sv-SE" b="1"/>
              <a:t>Andelen som genomför någon form av kundnöjdhetsundersökning</a:t>
            </a:r>
            <a:br>
              <a:rPr lang="sv-SE" b="1"/>
            </a:br>
            <a:endParaRPr lang="sv-SE" b="1"/>
          </a:p>
        </p:txBody>
      </p:sp>
      <p:sp>
        <p:nvSpPr>
          <p:cNvPr id="9" name="Rubrik 8">
            <a:extLst>
              <a:ext uri="{FF2B5EF4-FFF2-40B4-BE49-F238E27FC236}">
                <a16:creationId xmlns:a16="http://schemas.microsoft.com/office/drawing/2014/main" id="{B670F05D-62DC-E447-A1ED-7AEA906A4C39}"/>
              </a:ext>
            </a:extLst>
          </p:cNvPr>
          <p:cNvSpPr>
            <a:spLocks noGrp="1"/>
          </p:cNvSpPr>
          <p:nvPr>
            <p:ph type="title"/>
          </p:nvPr>
        </p:nvSpPr>
        <p:spPr/>
        <p:txBody>
          <a:bodyPr/>
          <a:lstStyle/>
          <a:p>
            <a:r>
              <a:rPr lang="sv-SE"/>
              <a:t>77 procent av medlemsföretagen genomför kundnöjdhetsundersökningar</a:t>
            </a:r>
          </a:p>
        </p:txBody>
      </p:sp>
      <p:sp>
        <p:nvSpPr>
          <p:cNvPr id="3" name="Platshållare för sidfot 2">
            <a:extLst>
              <a:ext uri="{FF2B5EF4-FFF2-40B4-BE49-F238E27FC236}">
                <a16:creationId xmlns:a16="http://schemas.microsoft.com/office/drawing/2014/main" id="{E363E4A0-1EC7-FC4D-B6DB-7E7944772472}"/>
              </a:ext>
            </a:extLst>
          </p:cNvPr>
          <p:cNvSpPr>
            <a:spLocks noGrp="1"/>
          </p:cNvSpPr>
          <p:nvPr>
            <p:ph type="ftr" sz="quarter" idx="11"/>
          </p:nvPr>
        </p:nvSpPr>
        <p:spPr/>
        <p:txBody>
          <a:bodyPr/>
          <a:lstStyle/>
          <a:p>
            <a:r>
              <a:rPr lang="sv-SE"/>
              <a:t>Insikt 2023 |</a:t>
            </a:r>
          </a:p>
        </p:txBody>
      </p:sp>
      <p:sp>
        <p:nvSpPr>
          <p:cNvPr id="5" name="Platshållare för bildnummer 4">
            <a:extLst>
              <a:ext uri="{FF2B5EF4-FFF2-40B4-BE49-F238E27FC236}">
                <a16:creationId xmlns:a16="http://schemas.microsoft.com/office/drawing/2014/main" id="{D68891EC-277C-4446-97D0-B4E7E7BF60E4}"/>
              </a:ext>
            </a:extLst>
          </p:cNvPr>
          <p:cNvSpPr>
            <a:spLocks noGrp="1"/>
          </p:cNvSpPr>
          <p:nvPr>
            <p:ph type="sldNum" sz="quarter" idx="12"/>
          </p:nvPr>
        </p:nvSpPr>
        <p:spPr/>
        <p:txBody>
          <a:bodyPr/>
          <a:lstStyle/>
          <a:p>
            <a:fld id="{AE086683-F536-42AB-ABBC-F4803DFE8DBC}" type="slidenum">
              <a:rPr lang="sv-SE" smtClean="0"/>
              <a:t>14</a:t>
            </a:fld>
            <a:endParaRPr lang="sv-SE"/>
          </a:p>
        </p:txBody>
      </p:sp>
      <p:sp>
        <p:nvSpPr>
          <p:cNvPr id="14" name="Båge 13">
            <a:extLst>
              <a:ext uri="{FF2B5EF4-FFF2-40B4-BE49-F238E27FC236}">
                <a16:creationId xmlns:a16="http://schemas.microsoft.com/office/drawing/2014/main" id="{FF7F246A-CAF4-7C4A-8389-BB4D0A0D544C}"/>
              </a:ext>
            </a:extLst>
          </p:cNvPr>
          <p:cNvSpPr/>
          <p:nvPr/>
        </p:nvSpPr>
        <p:spPr>
          <a:xfrm>
            <a:off x="1230435" y="2080082"/>
            <a:ext cx="2697842" cy="2697836"/>
          </a:xfrm>
          <a:prstGeom prst="arc">
            <a:avLst>
              <a:gd name="adj1" fmla="val 16266530"/>
              <a:gd name="adj2" fmla="val 11180205"/>
            </a:avLst>
          </a:prstGeom>
          <a:ln w="19050">
            <a:solidFill>
              <a:srgbClr val="35A5B4"/>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7" name="textruta 16">
            <a:extLst>
              <a:ext uri="{FF2B5EF4-FFF2-40B4-BE49-F238E27FC236}">
                <a16:creationId xmlns:a16="http://schemas.microsoft.com/office/drawing/2014/main" id="{071121AA-D901-9946-A47E-442E7C7C8BEF}"/>
              </a:ext>
            </a:extLst>
          </p:cNvPr>
          <p:cNvSpPr txBox="1"/>
          <p:nvPr/>
        </p:nvSpPr>
        <p:spPr>
          <a:xfrm>
            <a:off x="3788595" y="4037729"/>
            <a:ext cx="1071127" cy="307777"/>
          </a:xfrm>
          <a:prstGeom prst="rect">
            <a:avLst/>
          </a:prstGeom>
          <a:noFill/>
        </p:spPr>
        <p:txBody>
          <a:bodyPr wrap="none" rtlCol="0">
            <a:spAutoFit/>
          </a:bodyPr>
          <a:lstStyle/>
          <a:p>
            <a:r>
              <a:rPr lang="sv-SE" sz="1400" b="1"/>
              <a:t>77% (64%)</a:t>
            </a:r>
          </a:p>
        </p:txBody>
      </p:sp>
      <p:sp>
        <p:nvSpPr>
          <p:cNvPr id="2" name="textruta 1">
            <a:extLst>
              <a:ext uri="{FF2B5EF4-FFF2-40B4-BE49-F238E27FC236}">
                <a16:creationId xmlns:a16="http://schemas.microsoft.com/office/drawing/2014/main" id="{28F63B61-C954-6D4E-AF56-7C4AB0FB68DC}"/>
              </a:ext>
            </a:extLst>
          </p:cNvPr>
          <p:cNvSpPr txBox="1"/>
          <p:nvPr/>
        </p:nvSpPr>
        <p:spPr>
          <a:xfrm>
            <a:off x="4558614" y="6331297"/>
            <a:ext cx="2684628" cy="200055"/>
          </a:xfrm>
          <a:prstGeom prst="rect">
            <a:avLst/>
          </a:prstGeom>
        </p:spPr>
        <p:txBody>
          <a:bodyPr wrap="square">
            <a:spAutoFit/>
          </a:bodyPr>
          <a:lstStyle>
            <a:defPPr>
              <a:defRPr lang="sv-SE"/>
            </a:defPPr>
            <a:lvl1pPr algn="ctr">
              <a:defRPr sz="700"/>
            </a:lvl1pPr>
          </a:lstStyle>
          <a:p>
            <a:r>
              <a:rPr lang="sv-SE"/>
              <a:t>NPS, CES och NKI, är exempel på mått som vanligtvis används för att mäta kundupplevelse och lojalitet</a:t>
            </a:r>
          </a:p>
        </p:txBody>
      </p:sp>
      <p:graphicFrame>
        <p:nvGraphicFramePr>
          <p:cNvPr id="18" name="Diagram 17">
            <a:extLst>
              <a:ext uri="{FF2B5EF4-FFF2-40B4-BE49-F238E27FC236}">
                <a16:creationId xmlns:a16="http://schemas.microsoft.com/office/drawing/2014/main" id="{EAA4B70F-F572-1E61-C0C7-51836E43DA03}"/>
              </a:ext>
            </a:extLst>
          </p:cNvPr>
          <p:cNvGraphicFramePr>
            <a:graphicFrameLocks/>
          </p:cNvGraphicFramePr>
          <p:nvPr>
            <p:extLst>
              <p:ext uri="{D42A27DB-BD31-4B8C-83A1-F6EECF244321}">
                <p14:modId xmlns:p14="http://schemas.microsoft.com/office/powerpoint/2010/main" val="2045103053"/>
              </p:ext>
            </p:extLst>
          </p:nvPr>
        </p:nvGraphicFramePr>
        <p:xfrm>
          <a:off x="5900927" y="2298292"/>
          <a:ext cx="5549225" cy="3706356"/>
        </p:xfrm>
        <a:graphic>
          <a:graphicData uri="http://schemas.openxmlformats.org/drawingml/2006/chart">
            <c:chart xmlns:c="http://schemas.openxmlformats.org/drawingml/2006/chart" xmlns:r="http://schemas.openxmlformats.org/officeDocument/2006/relationships" r:id="rId4"/>
          </a:graphicData>
        </a:graphic>
      </p:graphicFrame>
      <p:sp>
        <p:nvSpPr>
          <p:cNvPr id="19" name="Ned 18">
            <a:extLst>
              <a:ext uri="{FF2B5EF4-FFF2-40B4-BE49-F238E27FC236}">
                <a16:creationId xmlns:a16="http://schemas.microsoft.com/office/drawing/2014/main" id="{1C8E259E-4CE7-31BF-C7E6-4DABF32DA594}"/>
              </a:ext>
            </a:extLst>
          </p:cNvPr>
          <p:cNvSpPr/>
          <p:nvPr/>
        </p:nvSpPr>
        <p:spPr>
          <a:xfrm rot="10800000">
            <a:off x="3764503" y="4129615"/>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9333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Kunder</a:t>
            </a:r>
          </a:p>
        </p:txBody>
      </p:sp>
      <p:pic>
        <p:nvPicPr>
          <p:cNvPr id="7" name="Bildobjekt 6">
            <a:extLst>
              <a:ext uri="{FF2B5EF4-FFF2-40B4-BE49-F238E27FC236}">
                <a16:creationId xmlns:a16="http://schemas.microsoft.com/office/drawing/2014/main" id="{553A2561-2AF6-F84D-9CC3-33ABF53744BF}"/>
              </a:ext>
            </a:extLst>
          </p:cNvPr>
          <p:cNvPicPr>
            <a:picLocks noChangeAspect="1"/>
          </p:cNvPicPr>
          <p:nvPr/>
        </p:nvPicPr>
        <p:blipFill>
          <a:blip r:embed="rId2"/>
          <a:stretch>
            <a:fillRect/>
          </a:stretch>
        </p:blipFill>
        <p:spPr>
          <a:xfrm rot="16200000">
            <a:off x="6775450" y="63500"/>
            <a:ext cx="4102100" cy="6731000"/>
          </a:xfrm>
          <a:prstGeom prst="rect">
            <a:avLst/>
          </a:prstGeom>
        </p:spPr>
      </p:pic>
    </p:spTree>
    <p:extLst>
      <p:ext uri="{BB962C8B-B14F-4D97-AF65-F5344CB8AC3E}">
        <p14:creationId xmlns:p14="http://schemas.microsoft.com/office/powerpoint/2010/main" val="1107961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BA6EA1C-53D0-6147-B01A-21BE3E675005}"/>
              </a:ext>
            </a:extLst>
          </p:cNvPr>
          <p:cNvPicPr>
            <a:picLocks noChangeAspect="1"/>
          </p:cNvPicPr>
          <p:nvPr/>
        </p:nvPicPr>
        <p:blipFill>
          <a:blip r:embed="rId2">
            <a:lum bright="70000" contrast="-70000"/>
          </a:blip>
          <a:stretch>
            <a:fillRect/>
          </a:stretch>
        </p:blipFill>
        <p:spPr>
          <a:xfrm>
            <a:off x="7800750" y="1548896"/>
            <a:ext cx="3241108" cy="2293166"/>
          </a:xfrm>
          <a:prstGeom prst="rect">
            <a:avLst/>
          </a:prstGeom>
        </p:spPr>
      </p:pic>
      <p:sp>
        <p:nvSpPr>
          <p:cNvPr id="2" name="Rubrik 1">
            <a:extLst>
              <a:ext uri="{FF2B5EF4-FFF2-40B4-BE49-F238E27FC236}">
                <a16:creationId xmlns:a16="http://schemas.microsoft.com/office/drawing/2014/main" id="{02248D2C-A071-AA42-B404-888C3E16CCBE}"/>
              </a:ext>
            </a:extLst>
          </p:cNvPr>
          <p:cNvSpPr>
            <a:spLocks noGrp="1"/>
          </p:cNvSpPr>
          <p:nvPr>
            <p:ph type="title"/>
          </p:nvPr>
        </p:nvSpPr>
        <p:spPr/>
        <p:txBody>
          <a:bodyPr/>
          <a:lstStyle/>
          <a:p>
            <a:r>
              <a:rPr lang="sv-SE"/>
              <a:t>Industrikonsulterna har i genomsnitt de största kundprojekten</a:t>
            </a:r>
          </a:p>
        </p:txBody>
      </p:sp>
      <p:sp>
        <p:nvSpPr>
          <p:cNvPr id="3" name="Platshållare för innehåll 2">
            <a:extLst>
              <a:ext uri="{FF2B5EF4-FFF2-40B4-BE49-F238E27FC236}">
                <a16:creationId xmlns:a16="http://schemas.microsoft.com/office/drawing/2014/main" id="{C52005FF-D140-0947-8F5F-4F69E503647D}"/>
              </a:ext>
            </a:extLst>
          </p:cNvPr>
          <p:cNvSpPr>
            <a:spLocks noGrp="1"/>
          </p:cNvSpPr>
          <p:nvPr>
            <p:ph idx="1"/>
          </p:nvPr>
        </p:nvSpPr>
        <p:spPr>
          <a:xfrm>
            <a:off x="415786" y="1020727"/>
            <a:ext cx="7384964" cy="618888"/>
          </a:xfrm>
        </p:spPr>
        <p:txBody>
          <a:bodyPr/>
          <a:lstStyle/>
          <a:p>
            <a:r>
              <a:rPr lang="sv-SE" b="1"/>
              <a:t>Genomsnittliga storleken på kundprojekten har minskat jämfört med 2021</a:t>
            </a:r>
            <a:br>
              <a:rPr lang="sv-SE"/>
            </a:br>
            <a:r>
              <a:rPr lang="sv-SE"/>
              <a:t> I TSEK</a:t>
            </a:r>
          </a:p>
        </p:txBody>
      </p:sp>
      <p:sp>
        <p:nvSpPr>
          <p:cNvPr id="5" name="Platshållare för sidfot 4">
            <a:extLst>
              <a:ext uri="{FF2B5EF4-FFF2-40B4-BE49-F238E27FC236}">
                <a16:creationId xmlns:a16="http://schemas.microsoft.com/office/drawing/2014/main" id="{5720EFDB-FFF4-2D43-A06C-2ABA296F340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2023 |</a:t>
            </a:r>
          </a:p>
        </p:txBody>
      </p:sp>
      <p:sp>
        <p:nvSpPr>
          <p:cNvPr id="8" name="Platshållare för bildnummer 7">
            <a:extLst>
              <a:ext uri="{FF2B5EF4-FFF2-40B4-BE49-F238E27FC236}">
                <a16:creationId xmlns:a16="http://schemas.microsoft.com/office/drawing/2014/main" id="{2CEE738E-837F-E241-82E1-A202D82176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graphicFrame>
        <p:nvGraphicFramePr>
          <p:cNvPr id="6" name="Table 2">
            <a:extLst>
              <a:ext uri="{FF2B5EF4-FFF2-40B4-BE49-F238E27FC236}">
                <a16:creationId xmlns:a16="http://schemas.microsoft.com/office/drawing/2014/main" id="{78367AB7-D2B4-AD43-87C4-722E7A7C32B0}"/>
              </a:ext>
            </a:extLst>
          </p:cNvPr>
          <p:cNvGraphicFramePr>
            <a:graphicFrameLocks noGrp="1"/>
          </p:cNvGraphicFramePr>
          <p:nvPr>
            <p:extLst>
              <p:ext uri="{D42A27DB-BD31-4B8C-83A1-F6EECF244321}">
                <p14:modId xmlns:p14="http://schemas.microsoft.com/office/powerpoint/2010/main" val="3688352778"/>
              </p:ext>
            </p:extLst>
          </p:nvPr>
        </p:nvGraphicFramePr>
        <p:xfrm>
          <a:off x="6585777" y="4123063"/>
          <a:ext cx="4545724" cy="1714210"/>
        </p:xfrm>
        <a:graphic>
          <a:graphicData uri="http://schemas.openxmlformats.org/drawingml/2006/table">
            <a:tbl>
              <a:tblPr>
                <a:tableStyleId>{2D5ABB26-0587-4C30-8999-92F81FD0307C}</a:tableStyleId>
              </a:tblPr>
              <a:tblGrid>
                <a:gridCol w="1730577">
                  <a:extLst>
                    <a:ext uri="{9D8B030D-6E8A-4147-A177-3AD203B41FA5}">
                      <a16:colId xmlns:a16="http://schemas.microsoft.com/office/drawing/2014/main" val="3135180305"/>
                    </a:ext>
                  </a:extLst>
                </a:gridCol>
                <a:gridCol w="998482">
                  <a:extLst>
                    <a:ext uri="{9D8B030D-6E8A-4147-A177-3AD203B41FA5}">
                      <a16:colId xmlns:a16="http://schemas.microsoft.com/office/drawing/2014/main" val="2575029766"/>
                    </a:ext>
                  </a:extLst>
                </a:gridCol>
                <a:gridCol w="809297">
                  <a:extLst>
                    <a:ext uri="{9D8B030D-6E8A-4147-A177-3AD203B41FA5}">
                      <a16:colId xmlns:a16="http://schemas.microsoft.com/office/drawing/2014/main" val="963582075"/>
                    </a:ext>
                  </a:extLst>
                </a:gridCol>
                <a:gridCol w="1007368">
                  <a:extLst>
                    <a:ext uri="{9D8B030D-6E8A-4147-A177-3AD203B41FA5}">
                      <a16:colId xmlns:a16="http://schemas.microsoft.com/office/drawing/2014/main" val="1797385116"/>
                    </a:ext>
                  </a:extLst>
                </a:gridCol>
              </a:tblGrid>
              <a:tr h="338171">
                <a:tc>
                  <a:txBody>
                    <a:bodyPr/>
                    <a:lstStyle/>
                    <a:p>
                      <a:pPr algn="ctr" fontAlgn="b"/>
                      <a:r>
                        <a:rPr lang="sv-SE" sz="1000" b="0" i="0" u="none" strike="noStrike" noProof="0">
                          <a:solidFill>
                            <a:srgbClr val="000000"/>
                          </a:solidFill>
                          <a:effectLst/>
                          <a:latin typeface="+mj-lt"/>
                        </a:rPr>
                        <a:t>TSEK</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sv-SE" sz="1000" b="1" u="none" strike="noStrike" noProof="0">
                          <a:effectLst/>
                          <a:latin typeface="+mj-lt"/>
                        </a:rPr>
                        <a:t>Medel</a:t>
                      </a:r>
                      <a:endParaRPr lang="sv-SE" sz="1000" b="1" i="0" u="none" strike="noStrike" noProof="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sv-SE" sz="1000" b="1" u="none" strike="noStrike" noProof="0">
                          <a:effectLst/>
                          <a:latin typeface="+mj-lt"/>
                        </a:rPr>
                        <a:t>Median</a:t>
                      </a:r>
                      <a:endParaRPr lang="sv-SE" sz="1000" b="1" i="0" u="none" strike="noStrike" noProof="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sv-SE" sz="1000" b="1" u="none" strike="noStrike" noProof="0">
                          <a:effectLst/>
                          <a:latin typeface="+mj-lt"/>
                        </a:rPr>
                        <a:t>Standard-avvikelsen</a:t>
                      </a:r>
                      <a:endParaRPr lang="sv-SE" sz="1000" b="1" i="0" u="none" strike="noStrike" noProof="0">
                        <a:solidFill>
                          <a:srgbClr val="000000"/>
                        </a:solidFill>
                        <a:effectLst/>
                        <a:latin typeface="+mj-lt"/>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64344"/>
                  </a:ext>
                </a:extLst>
              </a:tr>
              <a:tr h="345956">
                <a:tc>
                  <a:txBody>
                    <a:bodyPr/>
                    <a:lstStyle/>
                    <a:p>
                      <a:pPr algn="ctr" fontAlgn="b"/>
                      <a:r>
                        <a:rPr lang="sv-SE" sz="1000" b="1" u="none" strike="noStrike" noProof="0">
                          <a:effectLst/>
                          <a:latin typeface="+mj-lt"/>
                        </a:rPr>
                        <a:t>Industri- och </a:t>
                      </a:r>
                      <a:r>
                        <a:rPr lang="sv-SE" sz="1000" b="1" u="none" strike="noStrike" noProof="0" err="1">
                          <a:effectLst/>
                          <a:latin typeface="+mj-lt"/>
                        </a:rPr>
                        <a:t>techkonsultföretag</a:t>
                      </a:r>
                      <a:endParaRPr lang="sv-SE" sz="1000" b="1" i="0" u="none" strike="noStrike" noProof="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b"/>
                      <a:r>
                        <a:rPr lang="sv-SE" sz="1000" u="none" strike="noStrike" noProof="0">
                          <a:effectLst/>
                          <a:latin typeface="+mj-lt"/>
                        </a:rPr>
                        <a:t>1 663</a:t>
                      </a:r>
                      <a:endParaRPr lang="sv-SE" sz="1000" b="0" i="0" u="none" strike="noStrike" noProof="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b"/>
                      <a:r>
                        <a:rPr lang="sv-SE" sz="1000" b="0" i="0" u="none" strike="noStrike" noProof="0">
                          <a:solidFill>
                            <a:srgbClr val="000000"/>
                          </a:solidFill>
                          <a:effectLst/>
                          <a:latin typeface="+mj-lt"/>
                        </a:rPr>
                        <a:t>1 000</a:t>
                      </a: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b"/>
                      <a:r>
                        <a:rPr lang="sv-SE" sz="1000" b="0" i="0" u="none" strike="noStrike" noProof="0">
                          <a:solidFill>
                            <a:srgbClr val="000000"/>
                          </a:solidFill>
                          <a:effectLst/>
                          <a:latin typeface="+mj-lt"/>
                        </a:rPr>
                        <a:t>1 992</a:t>
                      </a:r>
                    </a:p>
                  </a:txBody>
                  <a:tcPr marL="9525" marR="9525" marT="9525" marB="0" anchor="ct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3409624534"/>
                  </a:ext>
                </a:extLst>
              </a:tr>
              <a:tr h="345956">
                <a:tc>
                  <a:txBody>
                    <a:bodyPr/>
                    <a:lstStyle/>
                    <a:p>
                      <a:pPr algn="ctr" fontAlgn="b"/>
                      <a:r>
                        <a:rPr lang="sv-SE" sz="1000" b="1" u="none" strike="noStrike" noProof="0">
                          <a:effectLst/>
                          <a:latin typeface="+mj-lt"/>
                        </a:rPr>
                        <a:t>Teknikkonsultföretag</a:t>
                      </a:r>
                      <a:endParaRPr lang="sv-SE" sz="1000" b="1" i="0" u="none" strike="noStrike" noProof="0">
                        <a:solidFill>
                          <a:srgbClr val="000000"/>
                        </a:solidFill>
                        <a:effectLst/>
                        <a:latin typeface="+mj-lt"/>
                      </a:endParaRPr>
                    </a:p>
                  </a:txBody>
                  <a:tcPr marL="9525" marR="9525" marT="9525" marB="0" anchor="ctr">
                    <a:solidFill>
                      <a:schemeClr val="bg1"/>
                    </a:solidFill>
                  </a:tcPr>
                </a:tc>
                <a:tc>
                  <a:txBody>
                    <a:bodyPr/>
                    <a:lstStyle/>
                    <a:p>
                      <a:pPr algn="ctr" fontAlgn="b"/>
                      <a:r>
                        <a:rPr lang="sv-SE" sz="1000" b="0" i="0" u="none" strike="noStrike" noProof="0">
                          <a:solidFill>
                            <a:srgbClr val="000000"/>
                          </a:solidFill>
                          <a:effectLst/>
                          <a:latin typeface="+mj-lt"/>
                        </a:rPr>
                        <a:t>1 298</a:t>
                      </a:r>
                    </a:p>
                  </a:txBody>
                  <a:tcPr marL="9525" marR="9525" marT="9525" marB="0" anchor="ctr">
                    <a:solidFill>
                      <a:schemeClr val="bg1"/>
                    </a:solidFill>
                  </a:tcPr>
                </a:tc>
                <a:tc>
                  <a:txBody>
                    <a:bodyPr/>
                    <a:lstStyle/>
                    <a:p>
                      <a:pPr algn="ctr" fontAlgn="b"/>
                      <a:r>
                        <a:rPr lang="sv-SE" sz="1000" u="none" strike="noStrike" noProof="0">
                          <a:effectLst/>
                          <a:latin typeface="+mj-lt"/>
                        </a:rPr>
                        <a:t>500</a:t>
                      </a:r>
                      <a:endParaRPr lang="sv-SE" sz="1000" b="0" i="0" u="none" strike="noStrike" noProof="0">
                        <a:solidFill>
                          <a:srgbClr val="000000"/>
                        </a:solidFill>
                        <a:effectLst/>
                        <a:latin typeface="+mj-lt"/>
                      </a:endParaRPr>
                    </a:p>
                  </a:txBody>
                  <a:tcPr marL="9525" marR="9525" marT="9525" marB="0" anchor="ctr">
                    <a:solidFill>
                      <a:schemeClr val="bg1"/>
                    </a:solidFill>
                  </a:tcPr>
                </a:tc>
                <a:tc>
                  <a:txBody>
                    <a:bodyPr/>
                    <a:lstStyle/>
                    <a:p>
                      <a:pPr algn="ctr" fontAlgn="b"/>
                      <a:r>
                        <a:rPr lang="sv-SE" sz="1000" b="0" i="0" u="none" strike="noStrike" noProof="0">
                          <a:solidFill>
                            <a:srgbClr val="000000"/>
                          </a:solidFill>
                          <a:effectLst/>
                          <a:latin typeface="+mj-lt"/>
                        </a:rPr>
                        <a:t>2 351</a:t>
                      </a:r>
                    </a:p>
                  </a:txBody>
                  <a:tcPr marL="9525" marR="9525" marT="9525" marB="0" anchor="ctr">
                    <a:solidFill>
                      <a:schemeClr val="bg1"/>
                    </a:solidFill>
                  </a:tcPr>
                </a:tc>
                <a:extLst>
                  <a:ext uri="{0D108BD9-81ED-4DB2-BD59-A6C34878D82A}">
                    <a16:rowId xmlns:a16="http://schemas.microsoft.com/office/drawing/2014/main" val="2911941569"/>
                  </a:ext>
                </a:extLst>
              </a:tr>
              <a:tr h="345956">
                <a:tc>
                  <a:txBody>
                    <a:bodyPr/>
                    <a:lstStyle/>
                    <a:p>
                      <a:pPr algn="ctr" fontAlgn="b"/>
                      <a:r>
                        <a:rPr lang="sv-SE" sz="1000" b="1" u="none" strike="noStrike" noProof="0">
                          <a:effectLst/>
                          <a:latin typeface="+mj-lt"/>
                        </a:rPr>
                        <a:t>Annan</a:t>
                      </a:r>
                      <a:endParaRPr lang="sv-SE" sz="1000" b="1" i="0" u="none" strike="noStrike" noProof="0">
                        <a:solidFill>
                          <a:srgbClr val="000000"/>
                        </a:solidFill>
                        <a:effectLst/>
                        <a:latin typeface="+mj-lt"/>
                      </a:endParaRPr>
                    </a:p>
                  </a:txBody>
                  <a:tcPr marL="9525" marR="9525" marT="9525" marB="0" anchor="ctr">
                    <a:solidFill>
                      <a:schemeClr val="bg1">
                        <a:lumMod val="85000"/>
                      </a:schemeClr>
                    </a:solidFill>
                  </a:tcPr>
                </a:tc>
                <a:tc>
                  <a:txBody>
                    <a:bodyPr/>
                    <a:lstStyle/>
                    <a:p>
                      <a:pPr algn="ctr" fontAlgn="b"/>
                      <a:r>
                        <a:rPr lang="sv-SE" sz="1000" u="none" strike="noStrike" noProof="0">
                          <a:effectLst/>
                          <a:latin typeface="+mj-lt"/>
                        </a:rPr>
                        <a:t>1 192</a:t>
                      </a:r>
                    </a:p>
                  </a:txBody>
                  <a:tcPr marL="9525" marR="9525" marT="9525" marB="0" anchor="ctr">
                    <a:solidFill>
                      <a:schemeClr val="bg1">
                        <a:lumMod val="85000"/>
                      </a:schemeClr>
                    </a:solidFill>
                  </a:tcPr>
                </a:tc>
                <a:tc>
                  <a:txBody>
                    <a:bodyPr/>
                    <a:lstStyle/>
                    <a:p>
                      <a:pPr algn="ctr" fontAlgn="b"/>
                      <a:r>
                        <a:rPr lang="sv-SE" sz="1000" u="none" strike="noStrike" noProof="0">
                          <a:effectLst/>
                          <a:latin typeface="+mj-lt"/>
                        </a:rPr>
                        <a:t>300</a:t>
                      </a:r>
                    </a:p>
                  </a:txBody>
                  <a:tcPr marL="9525" marR="9525" marT="9525" marB="0" anchor="ctr">
                    <a:solidFill>
                      <a:schemeClr val="bg1">
                        <a:lumMod val="85000"/>
                      </a:schemeClr>
                    </a:solidFill>
                  </a:tcPr>
                </a:tc>
                <a:tc>
                  <a:txBody>
                    <a:bodyPr/>
                    <a:lstStyle/>
                    <a:p>
                      <a:pPr algn="ctr" fontAlgn="b"/>
                      <a:r>
                        <a:rPr lang="sv-SE" sz="1000" u="none" strike="noStrike" noProof="0">
                          <a:effectLst/>
                          <a:latin typeface="+mj-lt"/>
                        </a:rPr>
                        <a:t>1 590</a:t>
                      </a:r>
                    </a:p>
                  </a:txBody>
                  <a:tcPr marL="9525" marR="9525" marT="9525" marB="0" anchor="ctr">
                    <a:solidFill>
                      <a:schemeClr val="bg1">
                        <a:lumMod val="85000"/>
                      </a:schemeClr>
                    </a:solidFill>
                  </a:tcPr>
                </a:tc>
                <a:extLst>
                  <a:ext uri="{0D108BD9-81ED-4DB2-BD59-A6C34878D82A}">
                    <a16:rowId xmlns:a16="http://schemas.microsoft.com/office/drawing/2014/main" val="2529978924"/>
                  </a:ext>
                </a:extLst>
              </a:tr>
              <a:tr h="338171">
                <a:tc>
                  <a:txBody>
                    <a:bodyPr/>
                    <a:lstStyle/>
                    <a:p>
                      <a:pPr algn="ctr" fontAlgn="b"/>
                      <a:r>
                        <a:rPr lang="sv-SE" sz="1000" b="1" u="none" strike="noStrike" noProof="0">
                          <a:effectLst/>
                          <a:latin typeface="+mj-lt"/>
                        </a:rPr>
                        <a:t>Arkitektföretag</a:t>
                      </a:r>
                      <a:endParaRPr lang="sv-SE" sz="1000" b="1" i="0" u="none" strike="noStrike" noProof="0">
                        <a:solidFill>
                          <a:srgbClr val="000000"/>
                        </a:solidFill>
                        <a:effectLst/>
                        <a:latin typeface="+mj-lt"/>
                      </a:endParaRPr>
                    </a:p>
                  </a:txBody>
                  <a:tcPr marL="9525" marR="9525" marT="9525" marB="0" anchor="ctr">
                    <a:solidFill>
                      <a:schemeClr val="bg1"/>
                    </a:solidFill>
                  </a:tcPr>
                </a:tc>
                <a:tc>
                  <a:txBody>
                    <a:bodyPr/>
                    <a:lstStyle/>
                    <a:p>
                      <a:pPr algn="ctr" fontAlgn="b"/>
                      <a:r>
                        <a:rPr lang="sv-SE" sz="1000" u="none" strike="noStrike" noProof="0">
                          <a:effectLst/>
                          <a:latin typeface="+mj-lt"/>
                        </a:rPr>
                        <a:t>644</a:t>
                      </a:r>
                    </a:p>
                  </a:txBody>
                  <a:tcPr marL="9525" marR="9525" marT="9525" marB="0" anchor="ctr">
                    <a:solidFill>
                      <a:schemeClr val="bg1"/>
                    </a:solidFill>
                  </a:tcPr>
                </a:tc>
                <a:tc>
                  <a:txBody>
                    <a:bodyPr/>
                    <a:lstStyle/>
                    <a:p>
                      <a:pPr algn="ctr" fontAlgn="b"/>
                      <a:r>
                        <a:rPr lang="sv-SE" sz="1000" b="0" i="0" u="none" strike="noStrike" noProof="0">
                          <a:solidFill>
                            <a:srgbClr val="000000"/>
                          </a:solidFill>
                          <a:effectLst/>
                          <a:latin typeface="+mj-lt"/>
                        </a:rPr>
                        <a:t>400</a:t>
                      </a:r>
                    </a:p>
                  </a:txBody>
                  <a:tcPr marL="9525" marR="9525" marT="9525" marB="0" anchor="ctr">
                    <a:solidFill>
                      <a:schemeClr val="bg1"/>
                    </a:solidFill>
                  </a:tcPr>
                </a:tc>
                <a:tc>
                  <a:txBody>
                    <a:bodyPr/>
                    <a:lstStyle/>
                    <a:p>
                      <a:pPr algn="ctr" fontAlgn="b"/>
                      <a:r>
                        <a:rPr lang="sv-SE" sz="1000" b="0" i="0" u="none" strike="noStrike" noProof="0">
                          <a:solidFill>
                            <a:srgbClr val="000000"/>
                          </a:solidFill>
                          <a:effectLst/>
                          <a:latin typeface="+mj-lt"/>
                        </a:rPr>
                        <a:t>664</a:t>
                      </a:r>
                    </a:p>
                  </a:txBody>
                  <a:tcPr marL="9525" marR="9525" marT="9525" marB="0" anchor="ctr">
                    <a:solidFill>
                      <a:schemeClr val="bg1"/>
                    </a:solidFill>
                  </a:tcPr>
                </a:tc>
                <a:extLst>
                  <a:ext uri="{0D108BD9-81ED-4DB2-BD59-A6C34878D82A}">
                    <a16:rowId xmlns:a16="http://schemas.microsoft.com/office/drawing/2014/main" val="1184155062"/>
                  </a:ext>
                </a:extLst>
              </a:tr>
            </a:tbl>
          </a:graphicData>
        </a:graphic>
      </p:graphicFrame>
      <p:sp>
        <p:nvSpPr>
          <p:cNvPr id="7" name="Rektangel 6">
            <a:extLst>
              <a:ext uri="{FF2B5EF4-FFF2-40B4-BE49-F238E27FC236}">
                <a16:creationId xmlns:a16="http://schemas.microsoft.com/office/drawing/2014/main" id="{A42D09AC-BA2B-864E-B5C9-993D7A9A2686}"/>
              </a:ext>
            </a:extLst>
          </p:cNvPr>
          <p:cNvSpPr/>
          <p:nvPr/>
        </p:nvSpPr>
        <p:spPr>
          <a:xfrm>
            <a:off x="7913975" y="2097571"/>
            <a:ext cx="244891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panose="020B0604020202020204"/>
                <a:ea typeface="+mn-ea"/>
                <a:cs typeface="+mn-cs"/>
              </a:rPr>
              <a:t>Medlemsföretagens genomsnittliga kundprojekt ligger på 1 </a:t>
            </a:r>
            <a:r>
              <a:rPr lang="sv-SE">
                <a:solidFill>
                  <a:prstClr val="black"/>
                </a:solidFill>
                <a:latin typeface="Arial" panose="020B0604020202020204"/>
              </a:rPr>
              <a:t>187</a:t>
            </a:r>
            <a:r>
              <a:rPr kumimoji="0" lang="sv-SE" sz="1800" b="0" i="0" u="none" strike="noStrike" kern="1200" cap="none" spc="0" normalizeH="0" baseline="0" noProof="0">
                <a:ln>
                  <a:noFill/>
                </a:ln>
                <a:solidFill>
                  <a:prstClr val="black"/>
                </a:solidFill>
                <a:effectLst/>
                <a:uLnTx/>
                <a:uFillTx/>
                <a:latin typeface="Arial" panose="020B0604020202020204"/>
                <a:ea typeface="+mn-ea"/>
                <a:cs typeface="+mn-cs"/>
              </a:rPr>
              <a:t> TSEK</a:t>
            </a: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Ellips 9">
            <a:extLst>
              <a:ext uri="{FF2B5EF4-FFF2-40B4-BE49-F238E27FC236}">
                <a16:creationId xmlns:a16="http://schemas.microsoft.com/office/drawing/2014/main" id="{8B98E13E-3A63-1F4F-9287-18C8399A64AB}"/>
              </a:ext>
            </a:extLst>
          </p:cNvPr>
          <p:cNvSpPr/>
          <p:nvPr/>
        </p:nvSpPr>
        <p:spPr>
          <a:xfrm>
            <a:off x="6419967" y="4593265"/>
            <a:ext cx="102637" cy="102637"/>
          </a:xfrm>
          <a:prstGeom prst="ellipse">
            <a:avLst/>
          </a:prstGeom>
          <a:solidFill>
            <a:srgbClr val="193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Ellips 10">
            <a:extLst>
              <a:ext uri="{FF2B5EF4-FFF2-40B4-BE49-F238E27FC236}">
                <a16:creationId xmlns:a16="http://schemas.microsoft.com/office/drawing/2014/main" id="{1F4E75F0-2E8E-9740-AE1E-59EBA112C026}"/>
              </a:ext>
            </a:extLst>
          </p:cNvPr>
          <p:cNvSpPr/>
          <p:nvPr/>
        </p:nvSpPr>
        <p:spPr>
          <a:xfrm>
            <a:off x="6419967" y="5631002"/>
            <a:ext cx="102637" cy="102637"/>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 11">
            <a:extLst>
              <a:ext uri="{FF2B5EF4-FFF2-40B4-BE49-F238E27FC236}">
                <a16:creationId xmlns:a16="http://schemas.microsoft.com/office/drawing/2014/main" id="{B9EB73BF-1063-D04D-92BB-14F05304992A}"/>
              </a:ext>
            </a:extLst>
          </p:cNvPr>
          <p:cNvSpPr/>
          <p:nvPr/>
        </p:nvSpPr>
        <p:spPr>
          <a:xfrm>
            <a:off x="6419967" y="5278002"/>
            <a:ext cx="102637" cy="10263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Ellips 12">
            <a:extLst>
              <a:ext uri="{FF2B5EF4-FFF2-40B4-BE49-F238E27FC236}">
                <a16:creationId xmlns:a16="http://schemas.microsoft.com/office/drawing/2014/main" id="{91995EB5-EF9E-7D45-8FCD-9CD3C95DAC0C}"/>
              </a:ext>
            </a:extLst>
          </p:cNvPr>
          <p:cNvSpPr/>
          <p:nvPr/>
        </p:nvSpPr>
        <p:spPr>
          <a:xfrm>
            <a:off x="6419967" y="4935633"/>
            <a:ext cx="102637" cy="102637"/>
          </a:xfrm>
          <a:prstGeom prst="ellipse">
            <a:avLst/>
          </a:prstGeom>
          <a:solidFill>
            <a:srgbClr val="2FA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mc:AlternateContent xmlns:mc="http://schemas.openxmlformats.org/markup-compatibility/2006" xmlns:cx2="http://schemas.microsoft.com/office/drawing/2015/10/21/chartex">
        <mc:Choice Requires="cx2">
          <p:graphicFrame>
            <p:nvGraphicFramePr>
              <p:cNvPr id="4" name="Diagram 3">
                <a:extLst>
                  <a:ext uri="{FF2B5EF4-FFF2-40B4-BE49-F238E27FC236}">
                    <a16:creationId xmlns:a16="http://schemas.microsoft.com/office/drawing/2014/main" id="{0ACA2A7E-494D-5290-59BE-87BF8D170AE5}"/>
                  </a:ext>
                </a:extLst>
              </p:cNvPr>
              <p:cNvGraphicFramePr/>
              <p:nvPr>
                <p:extLst>
                  <p:ext uri="{D42A27DB-BD31-4B8C-83A1-F6EECF244321}">
                    <p14:modId xmlns:p14="http://schemas.microsoft.com/office/powerpoint/2010/main" val="2927269984"/>
                  </p:ext>
                </p:extLst>
              </p:nvPr>
            </p:nvGraphicFramePr>
            <p:xfrm>
              <a:off x="816282" y="1834468"/>
              <a:ext cx="4572000" cy="356005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Diagram 3">
                <a:extLst>
                  <a:ext uri="{FF2B5EF4-FFF2-40B4-BE49-F238E27FC236}">
                    <a16:creationId xmlns:a16="http://schemas.microsoft.com/office/drawing/2014/main" id="{0ACA2A7E-494D-5290-59BE-87BF8D170AE5}"/>
                  </a:ext>
                </a:extLst>
              </p:cNvPr>
              <p:cNvPicPr>
                <a:picLocks noGrp="1" noRot="1" noChangeAspect="1" noMove="1" noResize="1" noEditPoints="1" noAdjustHandles="1" noChangeArrowheads="1" noChangeShapeType="1"/>
              </p:cNvPicPr>
              <p:nvPr/>
            </p:nvPicPr>
            <p:blipFill>
              <a:blip r:embed="rId4"/>
              <a:stretch>
                <a:fillRect/>
              </a:stretch>
            </p:blipFill>
            <p:spPr>
              <a:xfrm>
                <a:off x="816282" y="1834468"/>
                <a:ext cx="4572000" cy="3560055"/>
              </a:xfrm>
              <a:prstGeom prst="rect">
                <a:avLst/>
              </a:prstGeom>
            </p:spPr>
          </p:pic>
        </mc:Fallback>
      </mc:AlternateContent>
      <p:sp>
        <p:nvSpPr>
          <p:cNvPr id="16" name="textruta 15">
            <a:extLst>
              <a:ext uri="{FF2B5EF4-FFF2-40B4-BE49-F238E27FC236}">
                <a16:creationId xmlns:a16="http://schemas.microsoft.com/office/drawing/2014/main" id="{F49FE8B1-47FB-796C-69A0-7DB72C7FF269}"/>
              </a:ext>
            </a:extLst>
          </p:cNvPr>
          <p:cNvSpPr txBox="1"/>
          <p:nvPr/>
        </p:nvSpPr>
        <p:spPr>
          <a:xfrm>
            <a:off x="4057390" y="2207845"/>
            <a:ext cx="670376" cy="276999"/>
          </a:xfrm>
          <a:prstGeom prst="rect">
            <a:avLst/>
          </a:prstGeom>
          <a:noFill/>
        </p:spPr>
        <p:txBody>
          <a:bodyPr wrap="none" rtlCol="0">
            <a:spAutoFit/>
          </a:bodyPr>
          <a:lstStyle/>
          <a:p>
            <a:r>
              <a:rPr lang="sv-SE" sz="1200">
                <a:solidFill>
                  <a:schemeClr val="bg1"/>
                </a:solidFill>
              </a:rPr>
              <a:t>(1 796)</a:t>
            </a:r>
          </a:p>
        </p:txBody>
      </p:sp>
      <p:sp>
        <p:nvSpPr>
          <p:cNvPr id="17" name="textruta 16">
            <a:extLst>
              <a:ext uri="{FF2B5EF4-FFF2-40B4-BE49-F238E27FC236}">
                <a16:creationId xmlns:a16="http://schemas.microsoft.com/office/drawing/2014/main" id="{523A162F-1DBD-5BC0-D251-E431C39B6203}"/>
              </a:ext>
            </a:extLst>
          </p:cNvPr>
          <p:cNvSpPr txBox="1"/>
          <p:nvPr/>
        </p:nvSpPr>
        <p:spPr>
          <a:xfrm>
            <a:off x="4108268" y="3053515"/>
            <a:ext cx="670376" cy="276999"/>
          </a:xfrm>
          <a:prstGeom prst="rect">
            <a:avLst/>
          </a:prstGeom>
          <a:noFill/>
        </p:spPr>
        <p:txBody>
          <a:bodyPr wrap="none" rtlCol="0">
            <a:spAutoFit/>
          </a:bodyPr>
          <a:lstStyle/>
          <a:p>
            <a:r>
              <a:rPr lang="sv-SE" sz="1200">
                <a:solidFill>
                  <a:schemeClr val="bg1"/>
                </a:solidFill>
              </a:rPr>
              <a:t>(1 323)</a:t>
            </a:r>
          </a:p>
        </p:txBody>
      </p:sp>
      <p:sp>
        <p:nvSpPr>
          <p:cNvPr id="18" name="textruta 17">
            <a:extLst>
              <a:ext uri="{FF2B5EF4-FFF2-40B4-BE49-F238E27FC236}">
                <a16:creationId xmlns:a16="http://schemas.microsoft.com/office/drawing/2014/main" id="{76AAF953-B90E-DD5F-D417-F7333310C9ED}"/>
              </a:ext>
            </a:extLst>
          </p:cNvPr>
          <p:cNvSpPr txBox="1"/>
          <p:nvPr/>
        </p:nvSpPr>
        <p:spPr>
          <a:xfrm>
            <a:off x="4055290" y="3904035"/>
            <a:ext cx="542136" cy="276999"/>
          </a:xfrm>
          <a:prstGeom prst="rect">
            <a:avLst/>
          </a:prstGeom>
          <a:noFill/>
        </p:spPr>
        <p:txBody>
          <a:bodyPr wrap="none" rtlCol="0">
            <a:spAutoFit/>
          </a:bodyPr>
          <a:lstStyle/>
          <a:p>
            <a:r>
              <a:rPr lang="sv-SE" sz="1200"/>
              <a:t>(925)</a:t>
            </a:r>
          </a:p>
        </p:txBody>
      </p:sp>
      <p:sp>
        <p:nvSpPr>
          <p:cNvPr id="19" name="textruta 18">
            <a:extLst>
              <a:ext uri="{FF2B5EF4-FFF2-40B4-BE49-F238E27FC236}">
                <a16:creationId xmlns:a16="http://schemas.microsoft.com/office/drawing/2014/main" id="{1891CEE5-00B7-047E-D1E9-073F06DA132F}"/>
              </a:ext>
            </a:extLst>
          </p:cNvPr>
          <p:cNvSpPr txBox="1"/>
          <p:nvPr/>
        </p:nvSpPr>
        <p:spPr>
          <a:xfrm>
            <a:off x="3931760" y="4752892"/>
            <a:ext cx="542136" cy="276999"/>
          </a:xfrm>
          <a:prstGeom prst="rect">
            <a:avLst/>
          </a:prstGeom>
          <a:noFill/>
        </p:spPr>
        <p:txBody>
          <a:bodyPr wrap="none" rtlCol="0">
            <a:spAutoFit/>
          </a:bodyPr>
          <a:lstStyle/>
          <a:p>
            <a:r>
              <a:rPr lang="sv-SE" sz="1200">
                <a:solidFill>
                  <a:schemeClr val="bg1"/>
                </a:solidFill>
              </a:rPr>
              <a:t>(560)</a:t>
            </a:r>
          </a:p>
        </p:txBody>
      </p:sp>
      <p:sp>
        <p:nvSpPr>
          <p:cNvPr id="20" name="textruta 19">
            <a:extLst>
              <a:ext uri="{FF2B5EF4-FFF2-40B4-BE49-F238E27FC236}">
                <a16:creationId xmlns:a16="http://schemas.microsoft.com/office/drawing/2014/main" id="{4138A837-198A-164E-BFFA-A7BC032339E4}"/>
              </a:ext>
            </a:extLst>
          </p:cNvPr>
          <p:cNvSpPr txBox="1"/>
          <p:nvPr/>
        </p:nvSpPr>
        <p:spPr>
          <a:xfrm>
            <a:off x="9756620" y="2928568"/>
            <a:ext cx="915635" cy="369332"/>
          </a:xfrm>
          <a:prstGeom prst="rect">
            <a:avLst/>
          </a:prstGeom>
          <a:noFill/>
        </p:spPr>
        <p:txBody>
          <a:bodyPr wrap="none" rtlCol="0">
            <a:spAutoFit/>
          </a:bodyPr>
          <a:lstStyle/>
          <a:p>
            <a:r>
              <a:rPr lang="sv-SE">
                <a:latin typeface="Arial" panose="020B0604020202020204" pitchFamily="34" charset="0"/>
                <a:cs typeface="Arial" panose="020B0604020202020204" pitchFamily="34" charset="0"/>
              </a:rPr>
              <a:t>(1 241)</a:t>
            </a:r>
          </a:p>
        </p:txBody>
      </p:sp>
      <p:sp>
        <p:nvSpPr>
          <p:cNvPr id="14" name="Ned 13">
            <a:extLst>
              <a:ext uri="{FF2B5EF4-FFF2-40B4-BE49-F238E27FC236}">
                <a16:creationId xmlns:a16="http://schemas.microsoft.com/office/drawing/2014/main" id="{8E4D75B3-B79C-F332-816C-EED7CC235F88}"/>
              </a:ext>
            </a:extLst>
          </p:cNvPr>
          <p:cNvSpPr/>
          <p:nvPr/>
        </p:nvSpPr>
        <p:spPr>
          <a:xfrm>
            <a:off x="3439799" y="2269275"/>
            <a:ext cx="119083" cy="16934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14">
            <a:extLst>
              <a:ext uri="{FF2B5EF4-FFF2-40B4-BE49-F238E27FC236}">
                <a16:creationId xmlns:a16="http://schemas.microsoft.com/office/drawing/2014/main" id="{C42009F1-F719-5650-49B8-1EB29745DCB3}"/>
              </a:ext>
            </a:extLst>
          </p:cNvPr>
          <p:cNvSpPr/>
          <p:nvPr/>
        </p:nvSpPr>
        <p:spPr>
          <a:xfrm>
            <a:off x="3476326" y="3118274"/>
            <a:ext cx="119083" cy="16934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A4B60165-ECA4-1F81-1AB9-ACA18FA1ECF4}"/>
              </a:ext>
            </a:extLst>
          </p:cNvPr>
          <p:cNvSpPr/>
          <p:nvPr/>
        </p:nvSpPr>
        <p:spPr>
          <a:xfrm rot="10800000">
            <a:off x="3490550" y="3933819"/>
            <a:ext cx="119083" cy="16934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Ned 21">
            <a:extLst>
              <a:ext uri="{FF2B5EF4-FFF2-40B4-BE49-F238E27FC236}">
                <a16:creationId xmlns:a16="http://schemas.microsoft.com/office/drawing/2014/main" id="{558ABDBF-E3F0-0DF5-2DA8-0705BBE103F5}"/>
              </a:ext>
            </a:extLst>
          </p:cNvPr>
          <p:cNvSpPr/>
          <p:nvPr/>
        </p:nvSpPr>
        <p:spPr>
          <a:xfrm rot="10800000">
            <a:off x="3558882" y="4794778"/>
            <a:ext cx="119083" cy="16934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8887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35B61E-E80D-5A4A-9054-152407064445}"/>
              </a:ext>
            </a:extLst>
          </p:cNvPr>
          <p:cNvSpPr>
            <a:spLocks noGrp="1"/>
          </p:cNvSpPr>
          <p:nvPr>
            <p:ph type="title"/>
          </p:nvPr>
        </p:nvSpPr>
        <p:spPr/>
        <p:txBody>
          <a:bodyPr/>
          <a:lstStyle/>
          <a:p>
            <a:r>
              <a:rPr lang="sv-SE"/>
              <a:t>Näst intill alla medlemsföretag jobbar delvis mot privata företag</a:t>
            </a:r>
          </a:p>
        </p:txBody>
      </p:sp>
      <p:sp>
        <p:nvSpPr>
          <p:cNvPr id="3" name="Platshållare för innehåll 2">
            <a:extLst>
              <a:ext uri="{FF2B5EF4-FFF2-40B4-BE49-F238E27FC236}">
                <a16:creationId xmlns:a16="http://schemas.microsoft.com/office/drawing/2014/main" id="{96A25E0A-87EA-F54F-BBDD-D00F01C7048D}"/>
              </a:ext>
            </a:extLst>
          </p:cNvPr>
          <p:cNvSpPr>
            <a:spLocks noGrp="1"/>
          </p:cNvSpPr>
          <p:nvPr>
            <p:ph idx="1"/>
          </p:nvPr>
        </p:nvSpPr>
        <p:spPr>
          <a:xfrm>
            <a:off x="415788" y="1020727"/>
            <a:ext cx="7802814" cy="527969"/>
          </a:xfrm>
        </p:spPr>
        <p:txBody>
          <a:bodyPr/>
          <a:lstStyle/>
          <a:p>
            <a:r>
              <a:rPr lang="sv-SE" b="1"/>
              <a:t>Kundbasen fördelat per sektor</a:t>
            </a:r>
            <a:br>
              <a:rPr lang="sv-SE"/>
            </a:br>
            <a:r>
              <a:rPr lang="sv-SE"/>
              <a:t> Procent av vardera verksamhetsområde som har kunder från sektorn</a:t>
            </a:r>
          </a:p>
        </p:txBody>
      </p:sp>
      <p:sp>
        <p:nvSpPr>
          <p:cNvPr id="22" name="Platshållare för sidfot 21">
            <a:extLst>
              <a:ext uri="{FF2B5EF4-FFF2-40B4-BE49-F238E27FC236}">
                <a16:creationId xmlns:a16="http://schemas.microsoft.com/office/drawing/2014/main" id="{7677B4DC-F0CD-9E4E-ADF2-774EB4B619CC}"/>
              </a:ext>
            </a:extLst>
          </p:cNvPr>
          <p:cNvSpPr>
            <a:spLocks noGrp="1"/>
          </p:cNvSpPr>
          <p:nvPr>
            <p:ph type="ftr" sz="quarter" idx="11"/>
          </p:nvPr>
        </p:nvSpPr>
        <p:spPr/>
        <p:txBody>
          <a:bodyPr/>
          <a:lstStyle/>
          <a:p>
            <a:r>
              <a:rPr lang="sv-SE"/>
              <a:t>Insikt 2023 |</a:t>
            </a:r>
          </a:p>
        </p:txBody>
      </p:sp>
      <p:sp>
        <p:nvSpPr>
          <p:cNvPr id="23" name="Platshållare för bildnummer 22">
            <a:extLst>
              <a:ext uri="{FF2B5EF4-FFF2-40B4-BE49-F238E27FC236}">
                <a16:creationId xmlns:a16="http://schemas.microsoft.com/office/drawing/2014/main" id="{14E907AF-4E9B-2549-952C-78020A9A3B11}"/>
              </a:ext>
            </a:extLst>
          </p:cNvPr>
          <p:cNvSpPr>
            <a:spLocks noGrp="1"/>
          </p:cNvSpPr>
          <p:nvPr>
            <p:ph type="sldNum" sz="quarter" idx="12"/>
          </p:nvPr>
        </p:nvSpPr>
        <p:spPr/>
        <p:txBody>
          <a:bodyPr/>
          <a:lstStyle/>
          <a:p>
            <a:fld id="{AE086683-F536-42AB-ABBC-F4803DFE8DBC}" type="slidenum">
              <a:rPr lang="sv-SE" smtClean="0"/>
              <a:t>17</a:t>
            </a:fld>
            <a:endParaRPr lang="sv-SE"/>
          </a:p>
        </p:txBody>
      </p:sp>
      <p:sp>
        <p:nvSpPr>
          <p:cNvPr id="4" name="Rectangular Callout 15">
            <a:extLst>
              <a:ext uri="{FF2B5EF4-FFF2-40B4-BE49-F238E27FC236}">
                <a16:creationId xmlns:a16="http://schemas.microsoft.com/office/drawing/2014/main" id="{D34DD679-DFF2-CF49-B8F0-77A8DD548B07}"/>
              </a:ext>
            </a:extLst>
          </p:cNvPr>
          <p:cNvSpPr/>
          <p:nvPr/>
        </p:nvSpPr>
        <p:spPr>
          <a:xfrm flipV="1">
            <a:off x="1214009" y="5480456"/>
            <a:ext cx="9216924"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6" name="Oval 7">
            <a:extLst>
              <a:ext uri="{FF2B5EF4-FFF2-40B4-BE49-F238E27FC236}">
                <a16:creationId xmlns:a16="http://schemas.microsoft.com/office/drawing/2014/main" id="{D6DA610E-C18A-804E-BF51-D8F6280894BF}"/>
              </a:ext>
            </a:extLst>
          </p:cNvPr>
          <p:cNvSpPr/>
          <p:nvPr/>
        </p:nvSpPr>
        <p:spPr>
          <a:xfrm>
            <a:off x="4281466"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93%</a:t>
            </a:r>
          </a:p>
          <a:p>
            <a:pPr algn="ctr"/>
            <a:r>
              <a:rPr lang="sv-SE" sz="800">
                <a:latin typeface="+mj-lt"/>
              </a:rPr>
              <a:t>(96%)</a:t>
            </a:r>
          </a:p>
        </p:txBody>
      </p:sp>
      <p:sp>
        <p:nvSpPr>
          <p:cNvPr id="7" name="Oval 8">
            <a:extLst>
              <a:ext uri="{FF2B5EF4-FFF2-40B4-BE49-F238E27FC236}">
                <a16:creationId xmlns:a16="http://schemas.microsoft.com/office/drawing/2014/main" id="{B9605635-7CBE-AF4E-9B5F-2DB4493E4166}"/>
              </a:ext>
            </a:extLst>
          </p:cNvPr>
          <p:cNvSpPr/>
          <p:nvPr/>
        </p:nvSpPr>
        <p:spPr>
          <a:xfrm>
            <a:off x="2945115"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t>33%</a:t>
            </a:r>
          </a:p>
          <a:p>
            <a:pPr algn="ctr"/>
            <a:r>
              <a:rPr lang="sv-SE" sz="800"/>
              <a:t>(39%) </a:t>
            </a:r>
          </a:p>
        </p:txBody>
      </p:sp>
      <p:sp>
        <p:nvSpPr>
          <p:cNvPr id="8" name="Oval 9">
            <a:extLst>
              <a:ext uri="{FF2B5EF4-FFF2-40B4-BE49-F238E27FC236}">
                <a16:creationId xmlns:a16="http://schemas.microsoft.com/office/drawing/2014/main" id="{6D84EE73-7444-A74C-AE6C-E6618ACEDB27}"/>
              </a:ext>
            </a:extLst>
          </p:cNvPr>
          <p:cNvSpPr/>
          <p:nvPr/>
        </p:nvSpPr>
        <p:spPr>
          <a:xfrm>
            <a:off x="1608764"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57% </a:t>
            </a:r>
            <a:r>
              <a:rPr lang="sv-SE" sz="800">
                <a:latin typeface="+mj-lt"/>
              </a:rPr>
              <a:t>(51%)</a:t>
            </a:r>
            <a:endParaRPr lang="sv-SE" sz="900">
              <a:latin typeface="+mj-lt"/>
            </a:endParaRPr>
          </a:p>
        </p:txBody>
      </p:sp>
      <p:sp>
        <p:nvSpPr>
          <p:cNvPr id="9" name="Oval 10">
            <a:extLst>
              <a:ext uri="{FF2B5EF4-FFF2-40B4-BE49-F238E27FC236}">
                <a16:creationId xmlns:a16="http://schemas.microsoft.com/office/drawing/2014/main" id="{EF9230C8-D8F6-3C43-B358-7FF4363BD8BD}"/>
              </a:ext>
            </a:extLst>
          </p:cNvPr>
          <p:cNvSpPr/>
          <p:nvPr/>
        </p:nvSpPr>
        <p:spPr>
          <a:xfrm>
            <a:off x="5617817"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21%</a:t>
            </a:r>
          </a:p>
          <a:p>
            <a:pPr algn="ctr"/>
            <a:r>
              <a:rPr lang="sv-SE" sz="800">
                <a:latin typeface="+mj-lt"/>
              </a:rPr>
              <a:t>(17%)</a:t>
            </a:r>
          </a:p>
        </p:txBody>
      </p:sp>
      <p:sp>
        <p:nvSpPr>
          <p:cNvPr id="10" name="Oval 11">
            <a:extLst>
              <a:ext uri="{FF2B5EF4-FFF2-40B4-BE49-F238E27FC236}">
                <a16:creationId xmlns:a16="http://schemas.microsoft.com/office/drawing/2014/main" id="{282C0C5B-3F56-3147-8A0F-EBBFB1B50B7A}"/>
              </a:ext>
            </a:extLst>
          </p:cNvPr>
          <p:cNvSpPr/>
          <p:nvPr/>
        </p:nvSpPr>
        <p:spPr>
          <a:xfrm>
            <a:off x="96268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800">
                <a:latin typeface="+mj-lt"/>
              </a:rPr>
              <a:t>6%</a:t>
            </a:r>
          </a:p>
          <a:p>
            <a:pPr algn="ctr"/>
            <a:r>
              <a:rPr lang="sv-SE" sz="800">
                <a:latin typeface="+mj-lt"/>
              </a:rPr>
              <a:t>(5%)</a:t>
            </a:r>
          </a:p>
        </p:txBody>
      </p:sp>
      <p:sp>
        <p:nvSpPr>
          <p:cNvPr id="11" name="Oval 12">
            <a:extLst>
              <a:ext uri="{FF2B5EF4-FFF2-40B4-BE49-F238E27FC236}">
                <a16:creationId xmlns:a16="http://schemas.microsoft.com/office/drawing/2014/main" id="{E1F5D7EA-3B16-C54F-8935-36646CED5452}"/>
              </a:ext>
            </a:extLst>
          </p:cNvPr>
          <p:cNvSpPr/>
          <p:nvPr/>
        </p:nvSpPr>
        <p:spPr>
          <a:xfrm>
            <a:off x="8290519"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11%</a:t>
            </a:r>
          </a:p>
          <a:p>
            <a:pPr algn="ctr"/>
            <a:r>
              <a:rPr lang="sv-SE" sz="800">
                <a:latin typeface="+mj-lt"/>
              </a:rPr>
              <a:t>(18%)</a:t>
            </a:r>
          </a:p>
        </p:txBody>
      </p:sp>
      <p:sp>
        <p:nvSpPr>
          <p:cNvPr id="12" name="Oval 13">
            <a:extLst>
              <a:ext uri="{FF2B5EF4-FFF2-40B4-BE49-F238E27FC236}">
                <a16:creationId xmlns:a16="http://schemas.microsoft.com/office/drawing/2014/main" id="{F4AC3D4D-9E49-A64C-929F-33CA3C750DE7}"/>
              </a:ext>
            </a:extLst>
          </p:cNvPr>
          <p:cNvSpPr/>
          <p:nvPr/>
        </p:nvSpPr>
        <p:spPr>
          <a:xfrm>
            <a:off x="69541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12%</a:t>
            </a:r>
          </a:p>
          <a:p>
            <a:pPr algn="ctr"/>
            <a:r>
              <a:rPr lang="sv-SE" sz="800">
                <a:latin typeface="+mj-lt"/>
              </a:rPr>
              <a:t>(13%)</a:t>
            </a:r>
          </a:p>
        </p:txBody>
      </p:sp>
      <p:sp>
        <p:nvSpPr>
          <p:cNvPr id="13" name="TextBox 14">
            <a:extLst>
              <a:ext uri="{FF2B5EF4-FFF2-40B4-BE49-F238E27FC236}">
                <a16:creationId xmlns:a16="http://schemas.microsoft.com/office/drawing/2014/main" id="{5B4515C1-42F1-C643-A593-7D4DA19E227C}"/>
              </a:ext>
            </a:extLst>
          </p:cNvPr>
          <p:cNvSpPr txBox="1"/>
          <p:nvPr/>
        </p:nvSpPr>
        <p:spPr>
          <a:xfrm>
            <a:off x="407989" y="5490877"/>
            <a:ext cx="798222" cy="430887"/>
          </a:xfrm>
          <a:prstGeom prst="rect">
            <a:avLst/>
          </a:prstGeom>
          <a:noFill/>
        </p:spPr>
        <p:txBody>
          <a:bodyPr wrap="square" rtlCol="0">
            <a:spAutoFit/>
          </a:bodyPr>
          <a:lstStyle/>
          <a:p>
            <a:r>
              <a:rPr lang="sv-SE" sz="1100" b="1">
                <a:latin typeface="+mj-lt"/>
              </a:rPr>
              <a:t>Totala snittet</a:t>
            </a:r>
          </a:p>
        </p:txBody>
      </p:sp>
      <p:sp>
        <p:nvSpPr>
          <p:cNvPr id="14" name="textruta 13">
            <a:extLst>
              <a:ext uri="{FF2B5EF4-FFF2-40B4-BE49-F238E27FC236}">
                <a16:creationId xmlns:a16="http://schemas.microsoft.com/office/drawing/2014/main" id="{C257B2FC-58D0-904B-BCB9-914C33C809CD}"/>
              </a:ext>
            </a:extLst>
          </p:cNvPr>
          <p:cNvSpPr txBox="1"/>
          <p:nvPr/>
        </p:nvSpPr>
        <p:spPr>
          <a:xfrm>
            <a:off x="3517526" y="6266842"/>
            <a:ext cx="5271247" cy="307777"/>
          </a:xfrm>
          <a:prstGeom prst="rect">
            <a:avLst/>
          </a:prstGeom>
        </p:spPr>
        <p:txBody>
          <a:bodyPr wrap="square">
            <a:spAutoFit/>
          </a:bodyPr>
          <a:lstStyle>
            <a:defPPr>
              <a:defRPr lang="sv-SE"/>
            </a:defPPr>
            <a:lvl1pPr algn="ctr">
              <a:defRPr sz="700"/>
            </a:lvl1pPr>
          </a:lstStyle>
          <a:p>
            <a:r>
              <a:rPr lang="sv-SE"/>
              <a:t>Tabellen visar hur många av verksamhetsområdena som jobbar mot de olika sektorerna, </a:t>
            </a:r>
            <a:br>
              <a:rPr lang="sv-SE"/>
            </a:br>
            <a:r>
              <a:rPr lang="sv-SE"/>
              <a:t>dvs inte till vilken grad utan endast som ja och nej fråga och summerar därav inte till 100</a:t>
            </a:r>
          </a:p>
        </p:txBody>
      </p:sp>
      <p:sp>
        <p:nvSpPr>
          <p:cNvPr id="19" name="Ned 18">
            <a:extLst>
              <a:ext uri="{FF2B5EF4-FFF2-40B4-BE49-F238E27FC236}">
                <a16:creationId xmlns:a16="http://schemas.microsoft.com/office/drawing/2014/main" id="{C69C1143-C0E7-3B48-8D56-6D094FD1C8D4}"/>
              </a:ext>
            </a:extLst>
          </p:cNvPr>
          <p:cNvSpPr/>
          <p:nvPr/>
        </p:nvSpPr>
        <p:spPr>
          <a:xfrm rot="10800000">
            <a:off x="5449533"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27">
            <a:extLst>
              <a:ext uri="{FF2B5EF4-FFF2-40B4-BE49-F238E27FC236}">
                <a16:creationId xmlns:a16="http://schemas.microsoft.com/office/drawing/2014/main" id="{674A4882-DB55-5B44-9062-9B428CF78783}"/>
              </a:ext>
            </a:extLst>
          </p:cNvPr>
          <p:cNvSpPr/>
          <p:nvPr/>
        </p:nvSpPr>
        <p:spPr>
          <a:xfrm>
            <a:off x="4123876" y="565911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5" name="Diagram 14">
            <a:extLst>
              <a:ext uri="{FF2B5EF4-FFF2-40B4-BE49-F238E27FC236}">
                <a16:creationId xmlns:a16="http://schemas.microsoft.com/office/drawing/2014/main" id="{1B49C3C5-34D4-F4E4-F3D7-C5BB109869F4}"/>
              </a:ext>
            </a:extLst>
          </p:cNvPr>
          <p:cNvGraphicFramePr>
            <a:graphicFrameLocks/>
          </p:cNvGraphicFramePr>
          <p:nvPr>
            <p:extLst>
              <p:ext uri="{D42A27DB-BD31-4B8C-83A1-F6EECF244321}">
                <p14:modId xmlns:p14="http://schemas.microsoft.com/office/powerpoint/2010/main" val="462248021"/>
              </p:ext>
            </p:extLst>
          </p:nvPr>
        </p:nvGraphicFramePr>
        <p:xfrm>
          <a:off x="764136" y="1883997"/>
          <a:ext cx="11123161" cy="3576634"/>
        </p:xfrm>
        <a:graphic>
          <a:graphicData uri="http://schemas.openxmlformats.org/drawingml/2006/chart">
            <c:chart xmlns:c="http://schemas.openxmlformats.org/drawingml/2006/chart" xmlns:r="http://schemas.openxmlformats.org/officeDocument/2006/relationships" r:id="rId2"/>
          </a:graphicData>
        </a:graphic>
      </p:graphicFrame>
      <p:sp>
        <p:nvSpPr>
          <p:cNvPr id="16" name="Ned 15">
            <a:extLst>
              <a:ext uri="{FF2B5EF4-FFF2-40B4-BE49-F238E27FC236}">
                <a16:creationId xmlns:a16="http://schemas.microsoft.com/office/drawing/2014/main" id="{34DF2BA2-A5B5-6DA5-81CA-375316C496BA}"/>
              </a:ext>
            </a:extLst>
          </p:cNvPr>
          <p:cNvSpPr/>
          <p:nvPr/>
        </p:nvSpPr>
        <p:spPr>
          <a:xfrm rot="10800000">
            <a:off x="1453267"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6">
            <a:extLst>
              <a:ext uri="{FF2B5EF4-FFF2-40B4-BE49-F238E27FC236}">
                <a16:creationId xmlns:a16="http://schemas.microsoft.com/office/drawing/2014/main" id="{7CAD399D-6FBF-B7DB-6913-AE54603EE703}"/>
              </a:ext>
            </a:extLst>
          </p:cNvPr>
          <p:cNvSpPr/>
          <p:nvPr/>
        </p:nvSpPr>
        <p:spPr>
          <a:xfrm>
            <a:off x="2786143" y="565911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19">
            <a:extLst>
              <a:ext uri="{FF2B5EF4-FFF2-40B4-BE49-F238E27FC236}">
                <a16:creationId xmlns:a16="http://schemas.microsoft.com/office/drawing/2014/main" id="{F6DB1365-4929-9974-6D63-1DAE9DCEE100}"/>
              </a:ext>
            </a:extLst>
          </p:cNvPr>
          <p:cNvSpPr/>
          <p:nvPr/>
        </p:nvSpPr>
        <p:spPr>
          <a:xfrm>
            <a:off x="6822629" y="565911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6FEE2BDA-A603-FDFD-F585-387D95EE613A}"/>
              </a:ext>
            </a:extLst>
          </p:cNvPr>
          <p:cNvSpPr/>
          <p:nvPr/>
        </p:nvSpPr>
        <p:spPr>
          <a:xfrm rot="10800000">
            <a:off x="9465612"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9">
            <a:extLst>
              <a:ext uri="{FF2B5EF4-FFF2-40B4-BE49-F238E27FC236}">
                <a16:creationId xmlns:a16="http://schemas.microsoft.com/office/drawing/2014/main" id="{EB9D128A-0255-8721-AB65-76F9AE43CCC1}"/>
              </a:ext>
            </a:extLst>
          </p:cNvPr>
          <p:cNvSpPr/>
          <p:nvPr/>
        </p:nvSpPr>
        <p:spPr>
          <a:xfrm>
            <a:off x="8132140" y="565911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5962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029B4DB-8444-F94C-A414-0F72C45575C3}"/>
              </a:ext>
            </a:extLst>
          </p:cNvPr>
          <p:cNvPicPr>
            <a:picLocks noChangeAspect="1"/>
          </p:cNvPicPr>
          <p:nvPr/>
        </p:nvPicPr>
        <p:blipFill rotWithShape="1">
          <a:blip r:embed="rId2">
            <a:duotone>
              <a:schemeClr val="accent5">
                <a:shade val="45000"/>
                <a:satMod val="135000"/>
              </a:schemeClr>
              <a:prstClr val="white"/>
            </a:duotone>
          </a:blip>
          <a:srcRect l="8275" t="8505" b="1027"/>
          <a:stretch/>
        </p:blipFill>
        <p:spPr>
          <a:xfrm rot="10800000">
            <a:off x="4404319" y="1"/>
            <a:ext cx="7787681" cy="6857999"/>
          </a:xfrm>
          <a:prstGeom prst="rect">
            <a:avLst/>
          </a:prstGeom>
        </p:spPr>
      </p:pic>
      <p:graphicFrame>
        <p:nvGraphicFramePr>
          <p:cNvPr id="20" name="Diagram 19">
            <a:extLst>
              <a:ext uri="{FF2B5EF4-FFF2-40B4-BE49-F238E27FC236}">
                <a16:creationId xmlns:a16="http://schemas.microsoft.com/office/drawing/2014/main" id="{A35080C4-643C-80AC-94FF-1AC20795C7BF}"/>
              </a:ext>
            </a:extLst>
          </p:cNvPr>
          <p:cNvGraphicFramePr>
            <a:graphicFrameLocks/>
          </p:cNvGraphicFramePr>
          <p:nvPr>
            <p:extLst>
              <p:ext uri="{D42A27DB-BD31-4B8C-83A1-F6EECF244321}">
                <p14:modId xmlns:p14="http://schemas.microsoft.com/office/powerpoint/2010/main" val="1610193186"/>
              </p:ext>
            </p:extLst>
          </p:nvPr>
        </p:nvGraphicFramePr>
        <p:xfrm>
          <a:off x="578032" y="1663911"/>
          <a:ext cx="7473081" cy="4483848"/>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34D25ECC-98A4-3D4B-B512-216895E7A498}"/>
              </a:ext>
            </a:extLst>
          </p:cNvPr>
          <p:cNvSpPr>
            <a:spLocks noGrp="1"/>
          </p:cNvSpPr>
          <p:nvPr>
            <p:ph type="title"/>
          </p:nvPr>
        </p:nvSpPr>
        <p:spPr>
          <a:xfrm>
            <a:off x="415788" y="293413"/>
            <a:ext cx="9899090" cy="514662"/>
          </a:xfrm>
        </p:spPr>
        <p:txBody>
          <a:bodyPr/>
          <a:lstStyle/>
          <a:p>
            <a:r>
              <a:rPr lang="sv-SE"/>
              <a:t>60 procent av medlemmarnas egen omsättning kommer från privata aktörer – en minskning från förra året</a:t>
            </a:r>
          </a:p>
        </p:txBody>
      </p:sp>
      <p:sp>
        <p:nvSpPr>
          <p:cNvPr id="3" name="Platshållare för innehåll 2">
            <a:extLst>
              <a:ext uri="{FF2B5EF4-FFF2-40B4-BE49-F238E27FC236}">
                <a16:creationId xmlns:a16="http://schemas.microsoft.com/office/drawing/2014/main" id="{DB9CFC81-D32A-E64B-90DD-836ED85D5E10}"/>
              </a:ext>
            </a:extLst>
          </p:cNvPr>
          <p:cNvSpPr>
            <a:spLocks noGrp="1"/>
          </p:cNvSpPr>
          <p:nvPr>
            <p:ph idx="1"/>
          </p:nvPr>
        </p:nvSpPr>
        <p:spPr>
          <a:xfrm>
            <a:off x="415787" y="1020726"/>
            <a:ext cx="4684533" cy="523227"/>
          </a:xfrm>
        </p:spPr>
        <p:txBody>
          <a:bodyPr/>
          <a:lstStyle/>
          <a:p>
            <a:r>
              <a:rPr lang="sv-SE" b="1"/>
              <a:t>Egen omsättning per sektor </a:t>
            </a:r>
            <a:br>
              <a:rPr lang="sv-SE"/>
            </a:br>
            <a:r>
              <a:rPr lang="sv-SE"/>
              <a:t> Totalt för alla verksamhetsområden i procent</a:t>
            </a:r>
          </a:p>
        </p:txBody>
      </p:sp>
      <p:sp>
        <p:nvSpPr>
          <p:cNvPr id="5" name="Platshållare för sidfot 4">
            <a:extLst>
              <a:ext uri="{FF2B5EF4-FFF2-40B4-BE49-F238E27FC236}">
                <a16:creationId xmlns:a16="http://schemas.microsoft.com/office/drawing/2014/main" id="{26825600-5C88-B04F-8455-EBE9B87F0477}"/>
              </a:ext>
            </a:extLst>
          </p:cNvPr>
          <p:cNvSpPr>
            <a:spLocks noGrp="1"/>
          </p:cNvSpPr>
          <p:nvPr>
            <p:ph type="ftr" sz="quarter" idx="11"/>
          </p:nvPr>
        </p:nvSpPr>
        <p:spPr/>
        <p:txBody>
          <a:bodyPr/>
          <a:lstStyle/>
          <a:p>
            <a:r>
              <a:rPr lang="sv-SE"/>
              <a:t>Insikt 2023 |</a:t>
            </a:r>
          </a:p>
        </p:txBody>
      </p:sp>
      <p:sp>
        <p:nvSpPr>
          <p:cNvPr id="6" name="Platshållare för bildnummer 5">
            <a:extLst>
              <a:ext uri="{FF2B5EF4-FFF2-40B4-BE49-F238E27FC236}">
                <a16:creationId xmlns:a16="http://schemas.microsoft.com/office/drawing/2014/main" id="{789C0FFE-5D8B-E64D-BE53-F4D352510A15}"/>
              </a:ext>
            </a:extLst>
          </p:cNvPr>
          <p:cNvSpPr>
            <a:spLocks noGrp="1"/>
          </p:cNvSpPr>
          <p:nvPr>
            <p:ph type="sldNum" sz="quarter" idx="12"/>
          </p:nvPr>
        </p:nvSpPr>
        <p:spPr/>
        <p:txBody>
          <a:bodyPr/>
          <a:lstStyle/>
          <a:p>
            <a:fld id="{AE086683-F536-42AB-ABBC-F4803DFE8DBC}" type="slidenum">
              <a:rPr lang="sv-SE" smtClean="0"/>
              <a:t>18</a:t>
            </a:fld>
            <a:endParaRPr lang="sv-SE"/>
          </a:p>
        </p:txBody>
      </p:sp>
      <p:sp>
        <p:nvSpPr>
          <p:cNvPr id="7" name="textruta 6">
            <a:extLst>
              <a:ext uri="{FF2B5EF4-FFF2-40B4-BE49-F238E27FC236}">
                <a16:creationId xmlns:a16="http://schemas.microsoft.com/office/drawing/2014/main" id="{2DDA122A-5740-8948-823A-144935E0DB43}"/>
              </a:ext>
            </a:extLst>
          </p:cNvPr>
          <p:cNvSpPr txBox="1"/>
          <p:nvPr/>
        </p:nvSpPr>
        <p:spPr>
          <a:xfrm>
            <a:off x="4796878" y="3743415"/>
            <a:ext cx="1258026" cy="369332"/>
          </a:xfrm>
          <a:prstGeom prst="rect">
            <a:avLst/>
          </a:prstGeom>
          <a:noFill/>
        </p:spPr>
        <p:txBody>
          <a:bodyPr wrap="square" rtlCol="0">
            <a:spAutoFit/>
          </a:bodyPr>
          <a:lstStyle/>
          <a:p>
            <a:pPr algn="ctr"/>
            <a:r>
              <a:rPr lang="sv-SE" b="1"/>
              <a:t>Totalt</a:t>
            </a:r>
          </a:p>
        </p:txBody>
      </p:sp>
      <p:sp>
        <p:nvSpPr>
          <p:cNvPr id="10" name="textruta 9">
            <a:extLst>
              <a:ext uri="{FF2B5EF4-FFF2-40B4-BE49-F238E27FC236}">
                <a16:creationId xmlns:a16="http://schemas.microsoft.com/office/drawing/2014/main" id="{F6AA5EA3-F40F-D94A-B630-94C6AF9D8814}"/>
              </a:ext>
            </a:extLst>
          </p:cNvPr>
          <p:cNvSpPr txBox="1"/>
          <p:nvPr/>
        </p:nvSpPr>
        <p:spPr>
          <a:xfrm>
            <a:off x="3902469" y="6267717"/>
            <a:ext cx="4554032"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Med andra ord är det omsättningen exklusive olika slags konsultinköp eller inköp av andra varor, material och tjänster (omsättning - konsultinköp - inköp av utomstående varor, material och/eller tjänster).</a:t>
            </a:r>
          </a:p>
        </p:txBody>
      </p:sp>
      <p:sp>
        <p:nvSpPr>
          <p:cNvPr id="11" name="Frihandsfigur 10">
            <a:extLst>
              <a:ext uri="{FF2B5EF4-FFF2-40B4-BE49-F238E27FC236}">
                <a16:creationId xmlns:a16="http://schemas.microsoft.com/office/drawing/2014/main" id="{456B2BEC-B40A-9546-B48A-98718D0B39B1}"/>
              </a:ext>
            </a:extLst>
          </p:cNvPr>
          <p:cNvSpPr/>
          <p:nvPr/>
        </p:nvSpPr>
        <p:spPr>
          <a:xfrm rot="11457556" flipV="1">
            <a:off x="7387302" y="3378419"/>
            <a:ext cx="640477" cy="306913"/>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5019215B-27C4-684B-88A5-AC8B5ECCA568}"/>
              </a:ext>
            </a:extLst>
          </p:cNvPr>
          <p:cNvSpPr/>
          <p:nvPr/>
        </p:nvSpPr>
        <p:spPr>
          <a:xfrm>
            <a:off x="8123553" y="2797582"/>
            <a:ext cx="1782000" cy="178151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050">
                <a:solidFill>
                  <a:schemeClr val="tx1">
                    <a:lumMod val="95000"/>
                    <a:lumOff val="5000"/>
                  </a:schemeClr>
                </a:solidFill>
              </a:rPr>
              <a:t>Andelen egen omsättning hänförligt till privata aktörer har sjunkit sedan föregående år. </a:t>
            </a:r>
          </a:p>
        </p:txBody>
      </p:sp>
      <p:sp>
        <p:nvSpPr>
          <p:cNvPr id="17" name="Ned 16">
            <a:extLst>
              <a:ext uri="{FF2B5EF4-FFF2-40B4-BE49-F238E27FC236}">
                <a16:creationId xmlns:a16="http://schemas.microsoft.com/office/drawing/2014/main" id="{2813EF70-A16A-BC47-88C6-FF521AF6D50B}"/>
              </a:ext>
            </a:extLst>
          </p:cNvPr>
          <p:cNvSpPr/>
          <p:nvPr/>
        </p:nvSpPr>
        <p:spPr>
          <a:xfrm rot="10800000">
            <a:off x="3778218" y="4205648"/>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6144B9E0-D637-85BC-4731-50139B56C50A}"/>
              </a:ext>
            </a:extLst>
          </p:cNvPr>
          <p:cNvSpPr/>
          <p:nvPr/>
        </p:nvSpPr>
        <p:spPr>
          <a:xfrm>
            <a:off x="6341765" y="4202104"/>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Ned 21">
            <a:extLst>
              <a:ext uri="{FF2B5EF4-FFF2-40B4-BE49-F238E27FC236}">
                <a16:creationId xmlns:a16="http://schemas.microsoft.com/office/drawing/2014/main" id="{9F061D1D-1FDC-70C3-7FE2-7A44C0BCFD02}"/>
              </a:ext>
            </a:extLst>
          </p:cNvPr>
          <p:cNvSpPr/>
          <p:nvPr/>
        </p:nvSpPr>
        <p:spPr>
          <a:xfrm>
            <a:off x="4225411" y="2522605"/>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Ned 22">
            <a:extLst>
              <a:ext uri="{FF2B5EF4-FFF2-40B4-BE49-F238E27FC236}">
                <a16:creationId xmlns:a16="http://schemas.microsoft.com/office/drawing/2014/main" id="{B5ADA3BD-7E9C-CB62-8411-892796A20078}"/>
              </a:ext>
            </a:extLst>
          </p:cNvPr>
          <p:cNvSpPr/>
          <p:nvPr/>
        </p:nvSpPr>
        <p:spPr>
          <a:xfrm>
            <a:off x="4557422" y="2587413"/>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Ned 23">
            <a:extLst>
              <a:ext uri="{FF2B5EF4-FFF2-40B4-BE49-F238E27FC236}">
                <a16:creationId xmlns:a16="http://schemas.microsoft.com/office/drawing/2014/main" id="{B2E3629B-9773-7B6E-D016-072D74E93A4B}"/>
              </a:ext>
            </a:extLst>
          </p:cNvPr>
          <p:cNvSpPr/>
          <p:nvPr/>
        </p:nvSpPr>
        <p:spPr>
          <a:xfrm rot="10800000">
            <a:off x="4751073" y="2282698"/>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Ned 24">
            <a:extLst>
              <a:ext uri="{FF2B5EF4-FFF2-40B4-BE49-F238E27FC236}">
                <a16:creationId xmlns:a16="http://schemas.microsoft.com/office/drawing/2014/main" id="{3D222676-661D-8CC6-C1BD-6CA116DDAC76}"/>
              </a:ext>
            </a:extLst>
          </p:cNvPr>
          <p:cNvSpPr/>
          <p:nvPr/>
        </p:nvSpPr>
        <p:spPr>
          <a:xfrm rot="10800000">
            <a:off x="5034996" y="2224152"/>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Ned 3">
            <a:extLst>
              <a:ext uri="{FF2B5EF4-FFF2-40B4-BE49-F238E27FC236}">
                <a16:creationId xmlns:a16="http://schemas.microsoft.com/office/drawing/2014/main" id="{CB14447B-0B95-B275-83DD-DA30EBCF0575}"/>
              </a:ext>
            </a:extLst>
          </p:cNvPr>
          <p:cNvSpPr/>
          <p:nvPr/>
        </p:nvSpPr>
        <p:spPr>
          <a:xfrm rot="10800000">
            <a:off x="3836673" y="2993898"/>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60457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41515A45-422B-BA4B-A5BC-625AA8EFBE9F}"/>
              </a:ext>
            </a:extLst>
          </p:cNvPr>
          <p:cNvSpPr/>
          <p:nvPr/>
        </p:nvSpPr>
        <p:spPr>
          <a:xfrm>
            <a:off x="6106273" y="-10274"/>
            <a:ext cx="6096001"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F9F2416-4DED-CA40-8086-B6ECF68AA093}"/>
              </a:ext>
            </a:extLst>
          </p:cNvPr>
          <p:cNvSpPr>
            <a:spLocks noGrp="1"/>
          </p:cNvSpPr>
          <p:nvPr>
            <p:ph type="title"/>
          </p:nvPr>
        </p:nvSpPr>
        <p:spPr/>
        <p:txBody>
          <a:bodyPr/>
          <a:lstStyle/>
          <a:p>
            <a:r>
              <a:rPr lang="sv-SE"/>
              <a:t>Industri- och </a:t>
            </a:r>
            <a:r>
              <a:rPr lang="sv-SE" err="1"/>
              <a:t>techkonsulternas</a:t>
            </a:r>
            <a:r>
              <a:rPr lang="sv-SE"/>
              <a:t> egna omsättning från offentlig sektor har minskat markant sedan förra året </a:t>
            </a:r>
          </a:p>
        </p:txBody>
      </p:sp>
      <p:sp>
        <p:nvSpPr>
          <p:cNvPr id="3" name="Platshållare för innehåll 2">
            <a:extLst>
              <a:ext uri="{FF2B5EF4-FFF2-40B4-BE49-F238E27FC236}">
                <a16:creationId xmlns:a16="http://schemas.microsoft.com/office/drawing/2014/main" id="{AFD727C1-788C-8E40-85E3-9FA2BD52C441}"/>
              </a:ext>
            </a:extLst>
          </p:cNvPr>
          <p:cNvSpPr>
            <a:spLocks noGrp="1"/>
          </p:cNvSpPr>
          <p:nvPr>
            <p:ph idx="1"/>
          </p:nvPr>
        </p:nvSpPr>
        <p:spPr>
          <a:xfrm>
            <a:off x="415787" y="1020726"/>
            <a:ext cx="3237351" cy="527767"/>
          </a:xfrm>
        </p:spPr>
        <p:txBody>
          <a:bodyPr/>
          <a:lstStyle/>
          <a:p>
            <a:r>
              <a:rPr lang="sv-SE" b="1" dirty="0"/>
              <a:t>Egen omsättning per sektor</a:t>
            </a:r>
            <a:br>
              <a:rPr lang="sv-SE" dirty="0"/>
            </a:br>
            <a:r>
              <a:rPr lang="sv-SE" dirty="0"/>
              <a:t> I procent av totalen</a:t>
            </a:r>
          </a:p>
        </p:txBody>
      </p:sp>
      <p:sp>
        <p:nvSpPr>
          <p:cNvPr id="4" name="Platshållare för sidfot 3">
            <a:extLst>
              <a:ext uri="{FF2B5EF4-FFF2-40B4-BE49-F238E27FC236}">
                <a16:creationId xmlns:a16="http://schemas.microsoft.com/office/drawing/2014/main" id="{D0C66C94-AF0A-604D-BB0A-D72D5E98C95D}"/>
              </a:ext>
            </a:extLst>
          </p:cNvPr>
          <p:cNvSpPr>
            <a:spLocks noGrp="1"/>
          </p:cNvSpPr>
          <p:nvPr>
            <p:ph type="ftr" sz="quarter" idx="11"/>
          </p:nvPr>
        </p:nvSpPr>
        <p:spPr/>
        <p:txBody>
          <a:bodyPr/>
          <a:lstStyle/>
          <a:p>
            <a:r>
              <a:rPr lang="sv-SE"/>
              <a:t>Insikt 2023 |</a:t>
            </a:r>
          </a:p>
        </p:txBody>
      </p:sp>
      <p:sp>
        <p:nvSpPr>
          <p:cNvPr id="15" name="Platshållare för bildnummer 14">
            <a:extLst>
              <a:ext uri="{FF2B5EF4-FFF2-40B4-BE49-F238E27FC236}">
                <a16:creationId xmlns:a16="http://schemas.microsoft.com/office/drawing/2014/main" id="{6C628264-70FA-2D41-A05A-41E2D13C6805}"/>
              </a:ext>
            </a:extLst>
          </p:cNvPr>
          <p:cNvSpPr>
            <a:spLocks noGrp="1"/>
          </p:cNvSpPr>
          <p:nvPr>
            <p:ph type="sldNum" sz="quarter" idx="12"/>
          </p:nvPr>
        </p:nvSpPr>
        <p:spPr/>
        <p:txBody>
          <a:bodyPr/>
          <a:lstStyle/>
          <a:p>
            <a:fld id="{AE086683-F536-42AB-ABBC-F4803DFE8DBC}" type="slidenum">
              <a:rPr lang="sv-SE" smtClean="0"/>
              <a:t>19</a:t>
            </a:fld>
            <a:endParaRPr lang="sv-SE"/>
          </a:p>
        </p:txBody>
      </p:sp>
      <p:sp>
        <p:nvSpPr>
          <p:cNvPr id="40" name="textruta 39">
            <a:extLst>
              <a:ext uri="{FF2B5EF4-FFF2-40B4-BE49-F238E27FC236}">
                <a16:creationId xmlns:a16="http://schemas.microsoft.com/office/drawing/2014/main" id="{172AEECD-508D-7544-BEB2-AEAD4F5AD277}"/>
              </a:ext>
            </a:extLst>
          </p:cNvPr>
          <p:cNvSpPr txBox="1"/>
          <p:nvPr/>
        </p:nvSpPr>
        <p:spPr>
          <a:xfrm>
            <a:off x="404036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Med andra ord är det omsättningen exklusive olika slags konsultinköp eller inköp av andra varor, material och tjänster (omsättning - konsultinköp - inköp av utomstående varor, material och/eller tjänster).</a:t>
            </a:r>
          </a:p>
        </p:txBody>
      </p:sp>
      <p:graphicFrame>
        <p:nvGraphicFramePr>
          <p:cNvPr id="6" name="Diagram 5">
            <a:extLst>
              <a:ext uri="{FF2B5EF4-FFF2-40B4-BE49-F238E27FC236}">
                <a16:creationId xmlns:a16="http://schemas.microsoft.com/office/drawing/2014/main" id="{EFB31D90-672A-B025-1B44-48EDE8F17F17}"/>
              </a:ext>
            </a:extLst>
          </p:cNvPr>
          <p:cNvGraphicFramePr>
            <a:graphicFrameLocks/>
          </p:cNvGraphicFramePr>
          <p:nvPr>
            <p:extLst>
              <p:ext uri="{D42A27DB-BD31-4B8C-83A1-F6EECF244321}">
                <p14:modId xmlns:p14="http://schemas.microsoft.com/office/powerpoint/2010/main" val="2835135989"/>
              </p:ext>
            </p:extLst>
          </p:nvPr>
        </p:nvGraphicFramePr>
        <p:xfrm>
          <a:off x="1496566" y="1476404"/>
          <a:ext cx="10261148" cy="4109358"/>
        </p:xfrm>
        <a:graphic>
          <a:graphicData uri="http://schemas.openxmlformats.org/drawingml/2006/chart">
            <c:chart xmlns:c="http://schemas.openxmlformats.org/drawingml/2006/chart" xmlns:r="http://schemas.openxmlformats.org/officeDocument/2006/relationships" r:id="rId2"/>
          </a:graphicData>
        </a:graphic>
      </p:graphicFrame>
      <p:sp>
        <p:nvSpPr>
          <p:cNvPr id="19" name="Right Brace 2">
            <a:extLst>
              <a:ext uri="{FF2B5EF4-FFF2-40B4-BE49-F238E27FC236}">
                <a16:creationId xmlns:a16="http://schemas.microsoft.com/office/drawing/2014/main" id="{E8EE2BF9-AD2A-7F40-B558-0333E53DAC43}"/>
              </a:ext>
            </a:extLst>
          </p:cNvPr>
          <p:cNvSpPr/>
          <p:nvPr/>
        </p:nvSpPr>
        <p:spPr>
          <a:xfrm>
            <a:off x="7189494" y="3956441"/>
            <a:ext cx="113580" cy="1188000"/>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Right Brace 2">
            <a:extLst>
              <a:ext uri="{FF2B5EF4-FFF2-40B4-BE49-F238E27FC236}">
                <a16:creationId xmlns:a16="http://schemas.microsoft.com/office/drawing/2014/main" id="{7BBB1C5E-E64D-C142-95D9-3AA129B1B25F}"/>
              </a:ext>
            </a:extLst>
          </p:cNvPr>
          <p:cNvSpPr/>
          <p:nvPr/>
        </p:nvSpPr>
        <p:spPr>
          <a:xfrm>
            <a:off x="5249099" y="4992110"/>
            <a:ext cx="115200" cy="180000"/>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Box 6">
            <a:extLst>
              <a:ext uri="{FF2B5EF4-FFF2-40B4-BE49-F238E27FC236}">
                <a16:creationId xmlns:a16="http://schemas.microsoft.com/office/drawing/2014/main" id="{ABB53599-4030-D942-8784-0893CA4A0228}"/>
              </a:ext>
            </a:extLst>
          </p:cNvPr>
          <p:cNvSpPr txBox="1"/>
          <p:nvPr/>
        </p:nvSpPr>
        <p:spPr>
          <a:xfrm>
            <a:off x="5350289" y="4877550"/>
            <a:ext cx="549769" cy="369332"/>
          </a:xfrm>
          <a:prstGeom prst="rect">
            <a:avLst/>
          </a:prstGeom>
          <a:noFill/>
        </p:spPr>
        <p:txBody>
          <a:bodyPr wrap="square" rtlCol="0">
            <a:spAutoFit/>
          </a:bodyPr>
          <a:lstStyle/>
          <a:p>
            <a:r>
              <a:rPr lang="sv-SE" sz="900"/>
              <a:t>4% (11%)</a:t>
            </a:r>
          </a:p>
        </p:txBody>
      </p:sp>
      <p:sp>
        <p:nvSpPr>
          <p:cNvPr id="23" name="Right Brace 2">
            <a:extLst>
              <a:ext uri="{FF2B5EF4-FFF2-40B4-BE49-F238E27FC236}">
                <a16:creationId xmlns:a16="http://schemas.microsoft.com/office/drawing/2014/main" id="{351C0783-E4C9-5345-AF6F-8B5E7B9C61B0}"/>
              </a:ext>
            </a:extLst>
          </p:cNvPr>
          <p:cNvSpPr/>
          <p:nvPr/>
        </p:nvSpPr>
        <p:spPr>
          <a:xfrm>
            <a:off x="3316416" y="3855391"/>
            <a:ext cx="113580" cy="1296000"/>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4" name="TextBox 6">
            <a:extLst>
              <a:ext uri="{FF2B5EF4-FFF2-40B4-BE49-F238E27FC236}">
                <a16:creationId xmlns:a16="http://schemas.microsoft.com/office/drawing/2014/main" id="{73BFD005-40DA-584E-AB7B-69DF27D4CBB4}"/>
              </a:ext>
            </a:extLst>
          </p:cNvPr>
          <p:cNvSpPr txBox="1"/>
          <p:nvPr/>
        </p:nvSpPr>
        <p:spPr>
          <a:xfrm>
            <a:off x="3450978" y="4497280"/>
            <a:ext cx="549769" cy="369332"/>
          </a:xfrm>
          <a:prstGeom prst="rect">
            <a:avLst/>
          </a:prstGeom>
          <a:noFill/>
        </p:spPr>
        <p:txBody>
          <a:bodyPr wrap="square" rtlCol="0">
            <a:spAutoFit/>
          </a:bodyPr>
          <a:lstStyle/>
          <a:p>
            <a:r>
              <a:rPr lang="sv-SE" sz="900"/>
              <a:t>37% (34%)</a:t>
            </a:r>
          </a:p>
        </p:txBody>
      </p:sp>
      <p:sp>
        <p:nvSpPr>
          <p:cNvPr id="28" name="Ned 27">
            <a:extLst>
              <a:ext uri="{FF2B5EF4-FFF2-40B4-BE49-F238E27FC236}">
                <a16:creationId xmlns:a16="http://schemas.microsoft.com/office/drawing/2014/main" id="{17053DF2-A3CE-7F4D-8302-C619C56696E5}"/>
              </a:ext>
            </a:extLst>
          </p:cNvPr>
          <p:cNvSpPr/>
          <p:nvPr/>
        </p:nvSpPr>
        <p:spPr>
          <a:xfrm rot="10800000">
            <a:off x="3801513" y="4567162"/>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F0068D36-5171-2840-BEFB-8478A4762D3A}"/>
              </a:ext>
            </a:extLst>
          </p:cNvPr>
          <p:cNvSpPr txBox="1"/>
          <p:nvPr/>
        </p:nvSpPr>
        <p:spPr>
          <a:xfrm>
            <a:off x="3435508" y="4225755"/>
            <a:ext cx="635496" cy="338555"/>
          </a:xfrm>
          <a:prstGeom prst="rect">
            <a:avLst/>
          </a:prstGeom>
          <a:noFill/>
        </p:spPr>
        <p:txBody>
          <a:bodyPr wrap="square" rtlCol="0">
            <a:spAutoFit/>
          </a:bodyPr>
          <a:lstStyle/>
          <a:p>
            <a:pPr lvl="0"/>
            <a:r>
              <a:rPr lang="sv-SE" sz="800">
                <a:solidFill>
                  <a:prstClr val="black"/>
                </a:solidFill>
              </a:rPr>
              <a:t>Offentlig sektor</a:t>
            </a:r>
          </a:p>
        </p:txBody>
      </p:sp>
      <p:sp>
        <p:nvSpPr>
          <p:cNvPr id="25" name="Right Brace 2">
            <a:extLst>
              <a:ext uri="{FF2B5EF4-FFF2-40B4-BE49-F238E27FC236}">
                <a16:creationId xmlns:a16="http://schemas.microsoft.com/office/drawing/2014/main" id="{9222B9C3-9DCF-CF47-9546-F8980A60DBAE}"/>
              </a:ext>
            </a:extLst>
          </p:cNvPr>
          <p:cNvSpPr/>
          <p:nvPr/>
        </p:nvSpPr>
        <p:spPr>
          <a:xfrm>
            <a:off x="9123170" y="4025487"/>
            <a:ext cx="113580" cy="1116000"/>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6" name="TextBox 6">
            <a:extLst>
              <a:ext uri="{FF2B5EF4-FFF2-40B4-BE49-F238E27FC236}">
                <a16:creationId xmlns:a16="http://schemas.microsoft.com/office/drawing/2014/main" id="{A44F8E26-4493-8E4E-A32C-DF5F548D312A}"/>
              </a:ext>
            </a:extLst>
          </p:cNvPr>
          <p:cNvSpPr txBox="1"/>
          <p:nvPr/>
        </p:nvSpPr>
        <p:spPr>
          <a:xfrm>
            <a:off x="9187902" y="4411987"/>
            <a:ext cx="549769" cy="369332"/>
          </a:xfrm>
          <a:prstGeom prst="rect">
            <a:avLst/>
          </a:prstGeom>
          <a:noFill/>
        </p:spPr>
        <p:txBody>
          <a:bodyPr wrap="square" rtlCol="0">
            <a:spAutoFit/>
          </a:bodyPr>
          <a:lstStyle/>
          <a:p>
            <a:r>
              <a:rPr lang="sv-SE" sz="900"/>
              <a:t>17% (17%)</a:t>
            </a:r>
          </a:p>
        </p:txBody>
      </p:sp>
      <p:sp>
        <p:nvSpPr>
          <p:cNvPr id="20" name="TextBox 6">
            <a:extLst>
              <a:ext uri="{FF2B5EF4-FFF2-40B4-BE49-F238E27FC236}">
                <a16:creationId xmlns:a16="http://schemas.microsoft.com/office/drawing/2014/main" id="{85215DE4-12F0-9945-907D-A236538C180D}"/>
              </a:ext>
            </a:extLst>
          </p:cNvPr>
          <p:cNvSpPr txBox="1"/>
          <p:nvPr/>
        </p:nvSpPr>
        <p:spPr>
          <a:xfrm>
            <a:off x="7255129" y="4361177"/>
            <a:ext cx="549769" cy="369332"/>
          </a:xfrm>
          <a:prstGeom prst="rect">
            <a:avLst/>
          </a:prstGeom>
          <a:noFill/>
        </p:spPr>
        <p:txBody>
          <a:bodyPr wrap="square" rtlCol="0">
            <a:spAutoFit/>
          </a:bodyPr>
          <a:lstStyle/>
          <a:p>
            <a:r>
              <a:rPr lang="sv-SE" sz="900"/>
              <a:t>34% (34%)</a:t>
            </a:r>
          </a:p>
        </p:txBody>
      </p:sp>
      <p:sp>
        <p:nvSpPr>
          <p:cNvPr id="27" name="Ned 26">
            <a:extLst>
              <a:ext uri="{FF2B5EF4-FFF2-40B4-BE49-F238E27FC236}">
                <a16:creationId xmlns:a16="http://schemas.microsoft.com/office/drawing/2014/main" id="{E3587158-30A3-E349-B733-57DB08D37E30}"/>
              </a:ext>
            </a:extLst>
          </p:cNvPr>
          <p:cNvSpPr/>
          <p:nvPr/>
        </p:nvSpPr>
        <p:spPr>
          <a:xfrm rot="16200000">
            <a:off x="9570737" y="4474534"/>
            <a:ext cx="82336" cy="128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343B83EA-9992-FB45-AA54-31574162949E}"/>
              </a:ext>
            </a:extLst>
          </p:cNvPr>
          <p:cNvSpPr/>
          <p:nvPr/>
        </p:nvSpPr>
        <p:spPr>
          <a:xfrm>
            <a:off x="5627159" y="4942015"/>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Ned 4">
            <a:extLst>
              <a:ext uri="{FF2B5EF4-FFF2-40B4-BE49-F238E27FC236}">
                <a16:creationId xmlns:a16="http://schemas.microsoft.com/office/drawing/2014/main" id="{FBC20C78-6999-C4DF-1094-0FB9EEBE4D25}"/>
              </a:ext>
            </a:extLst>
          </p:cNvPr>
          <p:cNvSpPr/>
          <p:nvPr/>
        </p:nvSpPr>
        <p:spPr>
          <a:xfrm rot="16200000">
            <a:off x="7630177" y="4423734"/>
            <a:ext cx="82336" cy="128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77D69276-5EA2-7439-FC5B-675B30700B9F}"/>
              </a:ext>
            </a:extLst>
          </p:cNvPr>
          <p:cNvSpPr txBox="1"/>
          <p:nvPr/>
        </p:nvSpPr>
        <p:spPr>
          <a:xfrm>
            <a:off x="6643513" y="1811866"/>
            <a:ext cx="314510" cy="200055"/>
          </a:xfrm>
          <a:prstGeom prst="rect">
            <a:avLst/>
          </a:prstGeom>
          <a:noFill/>
        </p:spPr>
        <p:txBody>
          <a:bodyPr wrap="none" rtlCol="0">
            <a:spAutoFit/>
          </a:bodyPr>
          <a:lstStyle/>
          <a:p>
            <a:r>
              <a:rPr lang="sv-SE" sz="700">
                <a:solidFill>
                  <a:schemeClr val="bg1"/>
                </a:solidFill>
              </a:rPr>
              <a:t>1%</a:t>
            </a:r>
          </a:p>
        </p:txBody>
      </p:sp>
    </p:spTree>
    <p:extLst>
      <p:ext uri="{BB962C8B-B14F-4D97-AF65-F5344CB8AC3E}">
        <p14:creationId xmlns:p14="http://schemas.microsoft.com/office/powerpoint/2010/main" val="52116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A7743B-26ED-F746-8DDE-905C44C2FC14}"/>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249854" y="479385"/>
            <a:ext cx="5942146" cy="6174179"/>
          </a:xfrm>
          <a:prstGeom prst="rect">
            <a:avLst/>
          </a:prstGeom>
        </p:spPr>
      </p:pic>
      <p:sp>
        <p:nvSpPr>
          <p:cNvPr id="12" name="Ellips 11">
            <a:extLst>
              <a:ext uri="{FF2B5EF4-FFF2-40B4-BE49-F238E27FC236}">
                <a16:creationId xmlns:a16="http://schemas.microsoft.com/office/drawing/2014/main" id="{3B4611A0-40D1-794F-90D8-B699526C2527}"/>
              </a:ext>
            </a:extLst>
          </p:cNvPr>
          <p:cNvSpPr/>
          <p:nvPr/>
        </p:nvSpPr>
        <p:spPr>
          <a:xfrm rot="3603039">
            <a:off x="6556967" y="1300693"/>
            <a:ext cx="5717235" cy="5190386"/>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5A4C515-5C24-434C-A0DD-4A9DF8872989}"/>
              </a:ext>
            </a:extLst>
          </p:cNvPr>
          <p:cNvSpPr>
            <a:spLocks noGrp="1"/>
          </p:cNvSpPr>
          <p:nvPr>
            <p:ph type="title"/>
          </p:nvPr>
        </p:nvSpPr>
        <p:spPr/>
        <p:txBody>
          <a:bodyPr/>
          <a:lstStyle/>
          <a:p>
            <a:r>
              <a:rPr lang="sv-SE"/>
              <a:t>Inledning</a:t>
            </a:r>
          </a:p>
        </p:txBody>
      </p:sp>
      <p:sp>
        <p:nvSpPr>
          <p:cNvPr id="3" name="Platshållare för innehåll 2">
            <a:extLst>
              <a:ext uri="{FF2B5EF4-FFF2-40B4-BE49-F238E27FC236}">
                <a16:creationId xmlns:a16="http://schemas.microsoft.com/office/drawing/2014/main" id="{96C88FE7-405F-D84E-9C22-2AADDB4F62DA}"/>
              </a:ext>
            </a:extLst>
          </p:cNvPr>
          <p:cNvSpPr>
            <a:spLocks noGrp="1"/>
          </p:cNvSpPr>
          <p:nvPr>
            <p:ph idx="1"/>
          </p:nvPr>
        </p:nvSpPr>
        <p:spPr>
          <a:xfrm>
            <a:off x="415786" y="1020727"/>
            <a:ext cx="5046469" cy="3048192"/>
          </a:xfrm>
        </p:spPr>
        <p:txBody>
          <a:bodyPr/>
          <a:lstStyle/>
          <a:p>
            <a:pPr marL="0" indent="0">
              <a:spcBef>
                <a:spcPts val="0"/>
              </a:spcBef>
              <a:spcAft>
                <a:spcPts val="1800"/>
              </a:spcAft>
              <a:buNone/>
            </a:pPr>
            <a:r>
              <a:rPr lang="sv-SE"/>
              <a:t>Med rapportserien Insikt vill vi fördjupa kunskapen om och förståelsen för medlemsföretagens värdeskapande och utveckling. </a:t>
            </a:r>
          </a:p>
          <a:p>
            <a:pPr marL="0" indent="0">
              <a:spcBef>
                <a:spcPts val="0"/>
              </a:spcBef>
              <a:spcAft>
                <a:spcPts val="1800"/>
              </a:spcAft>
              <a:buNone/>
            </a:pPr>
            <a:r>
              <a:rPr lang="sv-SE"/>
              <a:t>Detta gör vi genom att belysa och identifiera viktiga bakgrundsfaktorer som kan vara användbara för alla företag inom sektorn. Det handlar bland annat om nya affärsmodeller, kompetens, digitalisering, F&amp;U-investeringar, hållbarhetsarbete, kvalitetsarbete och intäktsfördelning per kundsegment.</a:t>
            </a:r>
          </a:p>
          <a:p>
            <a:pPr>
              <a:spcBef>
                <a:spcPts val="0"/>
              </a:spcBef>
              <a:spcAft>
                <a:spcPts val="1800"/>
              </a:spcAft>
              <a:buFont typeface="Arial" panose="020B0604020202020204" pitchFamily="34" charset="0"/>
              <a:buChar char="•"/>
            </a:pPr>
            <a:endParaRPr lang="sv-SE"/>
          </a:p>
        </p:txBody>
      </p:sp>
      <p:sp>
        <p:nvSpPr>
          <p:cNvPr id="7" name="Platshållare för sidfot 6">
            <a:extLst>
              <a:ext uri="{FF2B5EF4-FFF2-40B4-BE49-F238E27FC236}">
                <a16:creationId xmlns:a16="http://schemas.microsoft.com/office/drawing/2014/main" id="{1D4750EC-EDAC-CB46-B50E-13BBA8F394F0}"/>
              </a:ext>
            </a:extLst>
          </p:cNvPr>
          <p:cNvSpPr>
            <a:spLocks noGrp="1"/>
          </p:cNvSpPr>
          <p:nvPr>
            <p:ph type="ftr" sz="quarter" idx="11"/>
          </p:nvPr>
        </p:nvSpPr>
        <p:spPr/>
        <p:txBody>
          <a:bodyPr/>
          <a:lstStyle/>
          <a:p>
            <a:r>
              <a:rPr lang="sv-SE"/>
              <a:t>Insikt 2023 |</a:t>
            </a:r>
          </a:p>
        </p:txBody>
      </p:sp>
      <p:sp>
        <p:nvSpPr>
          <p:cNvPr id="8" name="Platshållare för bildnummer 7">
            <a:extLst>
              <a:ext uri="{FF2B5EF4-FFF2-40B4-BE49-F238E27FC236}">
                <a16:creationId xmlns:a16="http://schemas.microsoft.com/office/drawing/2014/main" id="{E486AB93-2D4A-FA4D-9AC9-B22CB8400B41}"/>
              </a:ext>
            </a:extLst>
          </p:cNvPr>
          <p:cNvSpPr>
            <a:spLocks noGrp="1"/>
          </p:cNvSpPr>
          <p:nvPr>
            <p:ph type="sldNum" sz="quarter" idx="12"/>
          </p:nvPr>
        </p:nvSpPr>
        <p:spPr/>
        <p:txBody>
          <a:bodyPr/>
          <a:lstStyle/>
          <a:p>
            <a:fld id="{AE086683-F536-42AB-ABBC-F4803DFE8DBC}" type="slidenum">
              <a:rPr lang="sv-SE" smtClean="0"/>
              <a:t>2</a:t>
            </a:fld>
            <a:endParaRPr lang="sv-SE"/>
          </a:p>
        </p:txBody>
      </p:sp>
      <p:sp>
        <p:nvSpPr>
          <p:cNvPr id="5" name="Rektangel 4">
            <a:extLst>
              <a:ext uri="{FF2B5EF4-FFF2-40B4-BE49-F238E27FC236}">
                <a16:creationId xmlns:a16="http://schemas.microsoft.com/office/drawing/2014/main" id="{37E0B093-7D41-DB48-9A6A-2A03FA3162FC}"/>
              </a:ext>
            </a:extLst>
          </p:cNvPr>
          <p:cNvSpPr/>
          <p:nvPr/>
        </p:nvSpPr>
        <p:spPr>
          <a:xfrm>
            <a:off x="8310723" y="1913330"/>
            <a:ext cx="3040449" cy="3885679"/>
          </a:xfrm>
          <a:prstGeom prst="rect">
            <a:avLst/>
          </a:prstGeom>
        </p:spPr>
        <p:txBody>
          <a:bodyPr wrap="square">
            <a:spAutoFit/>
          </a:bodyPr>
          <a:lstStyle/>
          <a:p>
            <a:r>
              <a:rPr lang="sv-SE" sz="1600" b="1"/>
              <a:t>Om rapporten </a:t>
            </a:r>
          </a:p>
          <a:p>
            <a:endParaRPr lang="sv-SE" sz="1050" b="1"/>
          </a:p>
          <a:p>
            <a:pPr marL="285750" indent="-285750">
              <a:buFont typeface="Arial" panose="020B0604020202020204" pitchFamily="34" charset="0"/>
              <a:buChar char="•"/>
            </a:pPr>
            <a:r>
              <a:rPr lang="sv-SE" sz="1100">
                <a:solidFill>
                  <a:srgbClr val="000000"/>
                </a:solidFill>
                <a:effectLst/>
                <a:latin typeface="Helvetica" pitchFamily="2" charset="0"/>
              </a:rPr>
              <a:t>Insikt 2023 är en uppföljning av tidigare publicerade Insikt-rapporter från 2021 och 2022.</a:t>
            </a:r>
            <a:br>
              <a:rPr lang="sv-SE" sz="1100"/>
            </a:br>
            <a:endParaRPr lang="sv-SE" sz="1100"/>
          </a:p>
          <a:p>
            <a:pPr marL="285750" indent="-285750">
              <a:buFont typeface="Arial" panose="020B0604020202020204" pitchFamily="34" charset="0"/>
              <a:buChar char="•"/>
            </a:pPr>
            <a:r>
              <a:rPr lang="sv-SE" sz="1100"/>
              <a:t>Rapporten baseras på en enkät bland medlemsföretagen, totalt medverkade 176 medlemsföretag.</a:t>
            </a:r>
          </a:p>
          <a:p>
            <a:pPr marL="285750" indent="-285750">
              <a:buFont typeface="Arial" panose="020B0604020202020204" pitchFamily="34" charset="0"/>
              <a:buChar char="•"/>
            </a:pPr>
            <a:endParaRPr lang="sv-SE" sz="1100"/>
          </a:p>
          <a:p>
            <a:pPr marL="285750" indent="-285750">
              <a:buFont typeface="Arial" panose="020B0604020202020204" pitchFamily="34" charset="0"/>
              <a:buChar char="•"/>
            </a:pPr>
            <a:r>
              <a:rPr lang="sv-SE" sz="1100" err="1"/>
              <a:t>Enkätperiod</a:t>
            </a:r>
            <a:r>
              <a:rPr lang="sv-SE" sz="1100"/>
              <a:t>  13 – 31 mars 2023.</a:t>
            </a:r>
          </a:p>
          <a:p>
            <a:pPr marL="285750" indent="-285750">
              <a:buFont typeface="Arial" panose="020B0604020202020204" pitchFamily="34" charset="0"/>
              <a:buChar char="•"/>
            </a:pPr>
            <a:endParaRPr lang="sv-SE" sz="1100"/>
          </a:p>
          <a:p>
            <a:pPr marL="285750" indent="-285750">
              <a:buFont typeface="Arial" panose="020B0604020202020204" pitchFamily="34" charset="0"/>
              <a:buChar char="•"/>
            </a:pPr>
            <a:r>
              <a:rPr lang="sv-SE" sz="1100"/>
              <a:t>I enkäten efterfrågas data från det senaste avslutade räkenskapsåret eller senaste bokslut för de företag med brutet räkenskapsår (2021/2022). </a:t>
            </a:r>
          </a:p>
          <a:p>
            <a:pPr marL="285750" indent="-285750">
              <a:buFont typeface="Arial" panose="020B0604020202020204" pitchFamily="34" charset="0"/>
              <a:buChar char="•"/>
            </a:pPr>
            <a:endParaRPr lang="sv-SE" sz="1100"/>
          </a:p>
          <a:p>
            <a:pPr marL="285750" indent="-285750">
              <a:buFont typeface="Arial" panose="020B0604020202020204" pitchFamily="34" charset="0"/>
              <a:buChar char="•"/>
            </a:pPr>
            <a:r>
              <a:rPr lang="sv-SE" sz="1100"/>
              <a:t>Alla siffror inom parantes motsvarar genomgående siffror från föregående år</a:t>
            </a:r>
            <a:br>
              <a:rPr lang="sv-SE" sz="1100"/>
            </a:br>
            <a:r>
              <a:rPr lang="sv-SE" sz="1100"/>
              <a:t> </a:t>
            </a:r>
          </a:p>
          <a:p>
            <a:pPr marL="285750" indent="-285750">
              <a:buFont typeface="Arial" panose="020B0604020202020204" pitchFamily="34" charset="0"/>
              <a:buChar char="•"/>
            </a:pPr>
            <a:r>
              <a:rPr lang="sv-SE" sz="1100"/>
              <a:t>Definitionslista för nyckeltalen återfinns i appendix (s.45)</a:t>
            </a:r>
          </a:p>
        </p:txBody>
      </p:sp>
      <p:pic>
        <p:nvPicPr>
          <p:cNvPr id="9" name="Bildobjekt 8">
            <a:extLst>
              <a:ext uri="{FF2B5EF4-FFF2-40B4-BE49-F238E27FC236}">
                <a16:creationId xmlns:a16="http://schemas.microsoft.com/office/drawing/2014/main" id="{2A757501-7498-DB4F-B81D-A0D88CFF14FB}"/>
              </a:ext>
            </a:extLst>
          </p:cNvPr>
          <p:cNvPicPr>
            <a:picLocks noChangeAspect="1"/>
          </p:cNvPicPr>
          <p:nvPr/>
        </p:nvPicPr>
        <p:blipFill>
          <a:blip r:embed="rId3"/>
          <a:stretch>
            <a:fillRect/>
          </a:stretch>
        </p:blipFill>
        <p:spPr>
          <a:xfrm>
            <a:off x="3138479" y="4210252"/>
            <a:ext cx="2601337" cy="3048192"/>
          </a:xfrm>
          <a:prstGeom prst="rect">
            <a:avLst/>
          </a:prstGeom>
        </p:spPr>
      </p:pic>
    </p:spTree>
    <p:extLst>
      <p:ext uri="{BB962C8B-B14F-4D97-AF65-F5344CB8AC3E}">
        <p14:creationId xmlns:p14="http://schemas.microsoft.com/office/powerpoint/2010/main" val="117038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C2D351E-2D1F-3844-9909-32AC80A16746}"/>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387484" y="816784"/>
            <a:ext cx="5804516" cy="6031174"/>
          </a:xfrm>
          <a:prstGeom prst="rect">
            <a:avLst/>
          </a:prstGeom>
        </p:spPr>
      </p:pic>
      <p:sp>
        <p:nvSpPr>
          <p:cNvPr id="2" name="Rubrik 1">
            <a:extLst>
              <a:ext uri="{FF2B5EF4-FFF2-40B4-BE49-F238E27FC236}">
                <a16:creationId xmlns:a16="http://schemas.microsoft.com/office/drawing/2014/main" id="{82ACF440-5C04-8C41-BDFF-CE7FBD7D7961}"/>
              </a:ext>
            </a:extLst>
          </p:cNvPr>
          <p:cNvSpPr>
            <a:spLocks noGrp="1"/>
          </p:cNvSpPr>
          <p:nvPr>
            <p:ph type="title"/>
          </p:nvPr>
        </p:nvSpPr>
        <p:spPr/>
        <p:txBody>
          <a:bodyPr/>
          <a:lstStyle/>
          <a:p>
            <a:r>
              <a:rPr lang="sv-SE"/>
              <a:t>Delad syn på framtida Offentlig-Privat samverkan (PPP) inom infrastruktur</a:t>
            </a:r>
          </a:p>
        </p:txBody>
      </p:sp>
      <p:sp>
        <p:nvSpPr>
          <p:cNvPr id="3" name="Platshållare för innehåll 2">
            <a:extLst>
              <a:ext uri="{FF2B5EF4-FFF2-40B4-BE49-F238E27FC236}">
                <a16:creationId xmlns:a16="http://schemas.microsoft.com/office/drawing/2014/main" id="{D7B46C81-122F-AF40-B76B-03729B706421}"/>
              </a:ext>
            </a:extLst>
          </p:cNvPr>
          <p:cNvSpPr>
            <a:spLocks noGrp="1"/>
          </p:cNvSpPr>
          <p:nvPr>
            <p:ph idx="1"/>
          </p:nvPr>
        </p:nvSpPr>
        <p:spPr>
          <a:xfrm>
            <a:off x="415788" y="1020727"/>
            <a:ext cx="8873178" cy="741166"/>
          </a:xfrm>
        </p:spPr>
        <p:txBody>
          <a:bodyPr/>
          <a:lstStyle/>
          <a:p>
            <a:r>
              <a:rPr lang="sv-SE" b="1"/>
              <a:t>Förekomst av Offentlig-Privat samverkan (PPP) i kommande infrastrukturprojekt</a:t>
            </a:r>
            <a:br>
              <a:rPr lang="sv-SE"/>
            </a:br>
            <a:r>
              <a:rPr lang="sv-SE"/>
              <a:t> I procent av totalen</a:t>
            </a:r>
          </a:p>
        </p:txBody>
      </p:sp>
      <p:sp>
        <p:nvSpPr>
          <p:cNvPr id="4" name="Platshållare för sidfot 3">
            <a:extLst>
              <a:ext uri="{FF2B5EF4-FFF2-40B4-BE49-F238E27FC236}">
                <a16:creationId xmlns:a16="http://schemas.microsoft.com/office/drawing/2014/main" id="{0423254D-0C78-134F-ACC7-2868ECFE107D}"/>
              </a:ext>
            </a:extLst>
          </p:cNvPr>
          <p:cNvSpPr>
            <a:spLocks noGrp="1"/>
          </p:cNvSpPr>
          <p:nvPr>
            <p:ph type="ftr" sz="quarter" idx="11"/>
          </p:nvPr>
        </p:nvSpPr>
        <p:spPr/>
        <p:txBody>
          <a:bodyPr/>
          <a:lstStyle/>
          <a:p>
            <a:r>
              <a:rPr lang="sv-SE"/>
              <a:t>Insikt 2023 |</a:t>
            </a:r>
          </a:p>
        </p:txBody>
      </p:sp>
      <p:sp>
        <p:nvSpPr>
          <p:cNvPr id="5" name="Platshållare för bildnummer 4">
            <a:extLst>
              <a:ext uri="{FF2B5EF4-FFF2-40B4-BE49-F238E27FC236}">
                <a16:creationId xmlns:a16="http://schemas.microsoft.com/office/drawing/2014/main" id="{E6DDFDD2-BAE6-A64E-BBFB-0444DDB31506}"/>
              </a:ext>
            </a:extLst>
          </p:cNvPr>
          <p:cNvSpPr>
            <a:spLocks noGrp="1"/>
          </p:cNvSpPr>
          <p:nvPr>
            <p:ph type="sldNum" sz="quarter" idx="12"/>
          </p:nvPr>
        </p:nvSpPr>
        <p:spPr/>
        <p:txBody>
          <a:bodyPr/>
          <a:lstStyle/>
          <a:p>
            <a:fld id="{AE086683-F536-42AB-ABBC-F4803DFE8DBC}" type="slidenum">
              <a:rPr lang="sv-SE" smtClean="0"/>
              <a:pPr/>
              <a:t>20</a:t>
            </a:fld>
            <a:endParaRPr lang="sv-SE"/>
          </a:p>
        </p:txBody>
      </p:sp>
      <p:sp>
        <p:nvSpPr>
          <p:cNvPr id="7" name="Ellips 6">
            <a:extLst>
              <a:ext uri="{FF2B5EF4-FFF2-40B4-BE49-F238E27FC236}">
                <a16:creationId xmlns:a16="http://schemas.microsoft.com/office/drawing/2014/main" id="{0A3FD814-89E9-DD45-A3AB-F5B0C33E3460}"/>
              </a:ext>
            </a:extLst>
          </p:cNvPr>
          <p:cNvSpPr/>
          <p:nvPr/>
        </p:nvSpPr>
        <p:spPr>
          <a:xfrm>
            <a:off x="8999541" y="4746224"/>
            <a:ext cx="902235" cy="9022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54% Vet ej</a:t>
            </a:r>
          </a:p>
        </p:txBody>
      </p:sp>
      <p:sp>
        <p:nvSpPr>
          <p:cNvPr id="10" name="textruta 9">
            <a:extLst>
              <a:ext uri="{FF2B5EF4-FFF2-40B4-BE49-F238E27FC236}">
                <a16:creationId xmlns:a16="http://schemas.microsoft.com/office/drawing/2014/main" id="{CB73FA4D-62FD-8C48-907A-0E3C8227478F}"/>
              </a:ext>
            </a:extLst>
          </p:cNvPr>
          <p:cNvSpPr txBox="1"/>
          <p:nvPr/>
        </p:nvSpPr>
        <p:spPr>
          <a:xfrm>
            <a:off x="3576992" y="6268163"/>
            <a:ext cx="5038016" cy="307777"/>
          </a:xfrm>
          <a:prstGeom prst="rect">
            <a:avLst/>
          </a:prstGeom>
        </p:spPr>
        <p:txBody>
          <a:bodyPr wrap="square">
            <a:spAutoFit/>
          </a:bodyPr>
          <a:lstStyle>
            <a:defPPr>
              <a:defRPr lang="sv-SE"/>
            </a:defPPr>
            <a:lvl1pPr algn="ctr">
              <a:defRPr sz="700"/>
            </a:lvl1pPr>
          </a:lstStyle>
          <a:p>
            <a:r>
              <a:rPr lang="sv-SE"/>
              <a:t>Offentlig-privat samverkan, eller Public Private Partnership, PPP är en form av offentlig upphandling där ett privat företag tilldelas uppdraget att finansiera, bygga och under en längre tid driva en offentlig nyttighet tex en infrastrukturinvestering</a:t>
            </a:r>
          </a:p>
        </p:txBody>
      </p:sp>
      <p:graphicFrame>
        <p:nvGraphicFramePr>
          <p:cNvPr id="11" name="Diagram 10">
            <a:extLst>
              <a:ext uri="{FF2B5EF4-FFF2-40B4-BE49-F238E27FC236}">
                <a16:creationId xmlns:a16="http://schemas.microsoft.com/office/drawing/2014/main" id="{8C4F37E5-C769-7999-FF64-EFDC145CABD1}"/>
              </a:ext>
            </a:extLst>
          </p:cNvPr>
          <p:cNvGraphicFramePr>
            <a:graphicFrameLocks/>
          </p:cNvGraphicFramePr>
          <p:nvPr>
            <p:extLst>
              <p:ext uri="{D42A27DB-BD31-4B8C-83A1-F6EECF244321}">
                <p14:modId xmlns:p14="http://schemas.microsoft.com/office/powerpoint/2010/main" val="2222531824"/>
              </p:ext>
            </p:extLst>
          </p:nvPr>
        </p:nvGraphicFramePr>
        <p:xfrm>
          <a:off x="664110" y="1831761"/>
          <a:ext cx="8178807" cy="4029361"/>
        </p:xfrm>
        <a:graphic>
          <a:graphicData uri="http://schemas.openxmlformats.org/drawingml/2006/chart">
            <c:chart xmlns:c="http://schemas.openxmlformats.org/drawingml/2006/chart" xmlns:r="http://schemas.openxmlformats.org/officeDocument/2006/relationships" r:id="rId3"/>
          </a:graphicData>
        </a:graphic>
      </p:graphicFrame>
      <p:sp>
        <p:nvSpPr>
          <p:cNvPr id="12" name="Ned 11">
            <a:extLst>
              <a:ext uri="{FF2B5EF4-FFF2-40B4-BE49-F238E27FC236}">
                <a16:creationId xmlns:a16="http://schemas.microsoft.com/office/drawing/2014/main" id="{51102DFC-6759-F672-C0BC-B4D32079E33B}"/>
              </a:ext>
            </a:extLst>
          </p:cNvPr>
          <p:cNvSpPr/>
          <p:nvPr/>
        </p:nvSpPr>
        <p:spPr>
          <a:xfrm>
            <a:off x="1354945" y="3146638"/>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Ned 12">
            <a:extLst>
              <a:ext uri="{FF2B5EF4-FFF2-40B4-BE49-F238E27FC236}">
                <a16:creationId xmlns:a16="http://schemas.microsoft.com/office/drawing/2014/main" id="{84F69227-69EE-2B59-D477-F26B2B9D974A}"/>
              </a:ext>
            </a:extLst>
          </p:cNvPr>
          <p:cNvSpPr/>
          <p:nvPr/>
        </p:nvSpPr>
        <p:spPr>
          <a:xfrm>
            <a:off x="3341748" y="239447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3">
            <a:extLst>
              <a:ext uri="{FF2B5EF4-FFF2-40B4-BE49-F238E27FC236}">
                <a16:creationId xmlns:a16="http://schemas.microsoft.com/office/drawing/2014/main" id="{1F74E15E-6294-AE20-E15A-6D733D96DC55}"/>
              </a:ext>
            </a:extLst>
          </p:cNvPr>
          <p:cNvSpPr/>
          <p:nvPr/>
        </p:nvSpPr>
        <p:spPr>
          <a:xfrm>
            <a:off x="7347419" y="473465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14">
            <a:extLst>
              <a:ext uri="{FF2B5EF4-FFF2-40B4-BE49-F238E27FC236}">
                <a16:creationId xmlns:a16="http://schemas.microsoft.com/office/drawing/2014/main" id="{931C1C38-E181-816E-7352-AA8E65DA3BBD}"/>
              </a:ext>
            </a:extLst>
          </p:cNvPr>
          <p:cNvSpPr/>
          <p:nvPr/>
        </p:nvSpPr>
        <p:spPr>
          <a:xfrm rot="16200000">
            <a:off x="5306250" y="4627230"/>
            <a:ext cx="109590" cy="15584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34084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Medarbetare</a:t>
            </a:r>
          </a:p>
        </p:txBody>
      </p:sp>
      <p:pic>
        <p:nvPicPr>
          <p:cNvPr id="8" name="Bildobjekt 7">
            <a:extLst>
              <a:ext uri="{FF2B5EF4-FFF2-40B4-BE49-F238E27FC236}">
                <a16:creationId xmlns:a16="http://schemas.microsoft.com/office/drawing/2014/main" id="{7CAD6E65-A81A-AB4A-8F39-439BEB616679}"/>
              </a:ext>
            </a:extLst>
          </p:cNvPr>
          <p:cNvPicPr>
            <a:picLocks noChangeAspect="1"/>
          </p:cNvPicPr>
          <p:nvPr/>
        </p:nvPicPr>
        <p:blipFill rotWithShape="1">
          <a:blip r:embed="rId2"/>
          <a:srcRect t="3383"/>
          <a:stretch/>
        </p:blipFill>
        <p:spPr>
          <a:xfrm>
            <a:off x="8690492" y="-1"/>
            <a:ext cx="2806700" cy="4859079"/>
          </a:xfrm>
          <a:prstGeom prst="rect">
            <a:avLst/>
          </a:prstGeom>
        </p:spPr>
      </p:pic>
    </p:spTree>
    <p:extLst>
      <p:ext uri="{BB962C8B-B14F-4D97-AF65-F5344CB8AC3E}">
        <p14:creationId xmlns:p14="http://schemas.microsoft.com/office/powerpoint/2010/main" val="263234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BC44A14-36AD-C54D-83F5-1ACF2F02D30F}"/>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305853"/>
            <a:ext cx="8708197" cy="514662"/>
          </a:xfrm>
        </p:spPr>
        <p:txBody>
          <a:bodyPr/>
          <a:lstStyle/>
          <a:p>
            <a:r>
              <a:rPr lang="sv-SE"/>
              <a:t>31 procent av medlemsföretagens anställda är kvinnor</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7" y="1020727"/>
            <a:ext cx="8257158" cy="500076"/>
          </a:xfrm>
        </p:spPr>
        <p:txBody>
          <a:bodyPr/>
          <a:lstStyle/>
          <a:p>
            <a:r>
              <a:rPr lang="sv-SE" b="1" dirty="0"/>
              <a:t>Könsfördelningen bland de anställda</a:t>
            </a:r>
            <a:br>
              <a:rPr lang="sv-SE" dirty="0"/>
            </a:br>
            <a:r>
              <a:rPr lang="sv-SE" dirty="0"/>
              <a:t>För samtliga verksamhetsområden i procent, viktad</a:t>
            </a:r>
          </a:p>
          <a:p>
            <a:pPr marL="0" indent="0">
              <a:buNone/>
            </a:pPr>
            <a:endParaRPr lang="sv-SE" dirty="0"/>
          </a:p>
        </p:txBody>
      </p:sp>
      <p:sp>
        <p:nvSpPr>
          <p:cNvPr id="6" name="Platshållare för sidfot 5">
            <a:extLst>
              <a:ext uri="{FF2B5EF4-FFF2-40B4-BE49-F238E27FC236}">
                <a16:creationId xmlns:a16="http://schemas.microsoft.com/office/drawing/2014/main" id="{57F1CE46-D372-6248-A009-784F1EF87A15}"/>
              </a:ext>
            </a:extLst>
          </p:cNvPr>
          <p:cNvSpPr>
            <a:spLocks noGrp="1"/>
          </p:cNvSpPr>
          <p:nvPr>
            <p:ph type="ftr" sz="quarter" idx="11"/>
          </p:nvPr>
        </p:nvSpPr>
        <p:spPr/>
        <p:txBody>
          <a:bodyPr/>
          <a:lstStyle/>
          <a:p>
            <a:r>
              <a:rPr lang="sv-SE"/>
              <a:t>Insikt 2023 |</a:t>
            </a:r>
          </a:p>
        </p:txBody>
      </p:sp>
      <p:sp>
        <p:nvSpPr>
          <p:cNvPr id="7" name="Platshållare för bildnummer 6">
            <a:extLst>
              <a:ext uri="{FF2B5EF4-FFF2-40B4-BE49-F238E27FC236}">
                <a16:creationId xmlns:a16="http://schemas.microsoft.com/office/drawing/2014/main" id="{6014C2C0-0052-7947-8EA2-199343E57A4D}"/>
              </a:ext>
            </a:extLst>
          </p:cNvPr>
          <p:cNvSpPr>
            <a:spLocks noGrp="1"/>
          </p:cNvSpPr>
          <p:nvPr>
            <p:ph type="sldNum" sz="quarter" idx="12"/>
          </p:nvPr>
        </p:nvSpPr>
        <p:spPr/>
        <p:txBody>
          <a:bodyPr/>
          <a:lstStyle/>
          <a:p>
            <a:fld id="{AE086683-F536-42AB-ABBC-F4803DFE8DBC}" type="slidenum">
              <a:rPr lang="sv-SE" smtClean="0"/>
              <a:t>22</a:t>
            </a:fld>
            <a:endParaRPr lang="sv-SE"/>
          </a:p>
        </p:txBody>
      </p:sp>
      <p:grpSp>
        <p:nvGrpSpPr>
          <p:cNvPr id="8" name="Grupp 7">
            <a:extLst>
              <a:ext uri="{FF2B5EF4-FFF2-40B4-BE49-F238E27FC236}">
                <a16:creationId xmlns:a16="http://schemas.microsoft.com/office/drawing/2014/main" id="{D38150EB-BE0C-1287-A369-A17585C724CC}"/>
              </a:ext>
            </a:extLst>
          </p:cNvPr>
          <p:cNvGrpSpPr/>
          <p:nvPr/>
        </p:nvGrpSpPr>
        <p:grpSpPr>
          <a:xfrm>
            <a:off x="2013895" y="2028839"/>
            <a:ext cx="4258029" cy="3373328"/>
            <a:chOff x="842181" y="2028839"/>
            <a:chExt cx="4258029" cy="3373328"/>
          </a:xfrm>
        </p:grpSpPr>
        <p:sp>
          <p:nvSpPr>
            <p:cNvPr id="4" name="Ellips 3">
              <a:extLst>
                <a:ext uri="{FF2B5EF4-FFF2-40B4-BE49-F238E27FC236}">
                  <a16:creationId xmlns:a16="http://schemas.microsoft.com/office/drawing/2014/main" id="{A3250658-8236-6646-9C7C-8B90E53DCB57}"/>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a:t>69%</a:t>
              </a:r>
            </a:p>
            <a:p>
              <a:pPr algn="ctr"/>
              <a:r>
                <a:rPr lang="sv-SE" sz="1600"/>
                <a:t>Män</a:t>
              </a:r>
            </a:p>
          </p:txBody>
        </p:sp>
        <p:sp>
          <p:nvSpPr>
            <p:cNvPr id="5" name="Ellips 4">
              <a:extLst>
                <a:ext uri="{FF2B5EF4-FFF2-40B4-BE49-F238E27FC236}">
                  <a16:creationId xmlns:a16="http://schemas.microsoft.com/office/drawing/2014/main" id="{3DF1E502-49BB-1C4B-BE67-439D3D4C5C1C}"/>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a:solidFill>
                    <a:srgbClr val="13444A"/>
                  </a:solidFill>
                </a:rPr>
                <a:t>31%</a:t>
              </a:r>
            </a:p>
            <a:p>
              <a:pPr algn="ctr"/>
              <a:r>
                <a:rPr lang="sv-SE" sz="1400">
                  <a:solidFill>
                    <a:srgbClr val="13444A"/>
                  </a:solidFill>
                </a:rPr>
                <a:t>Kvinnor</a:t>
              </a:r>
            </a:p>
          </p:txBody>
        </p:sp>
        <p:pic>
          <p:nvPicPr>
            <p:cNvPr id="11" name="Bild 10" descr="Man kontur">
              <a:extLst>
                <a:ext uri="{FF2B5EF4-FFF2-40B4-BE49-F238E27FC236}">
                  <a16:creationId xmlns:a16="http://schemas.microsoft.com/office/drawing/2014/main" id="{FFF2FD02-5DE1-AF4C-8E35-0C0A416FF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604" y="2247744"/>
              <a:ext cx="1005840" cy="1005840"/>
            </a:xfrm>
            <a:prstGeom prst="rect">
              <a:avLst/>
            </a:prstGeom>
          </p:spPr>
        </p:pic>
        <p:pic>
          <p:nvPicPr>
            <p:cNvPr id="13" name="Bild 12" descr="Kvinna kontur">
              <a:extLst>
                <a:ext uri="{FF2B5EF4-FFF2-40B4-BE49-F238E27FC236}">
                  <a16:creationId xmlns:a16="http://schemas.microsoft.com/office/drawing/2014/main" id="{0E9CFB02-3E7B-4645-8833-081B7985F7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181" y="4249771"/>
              <a:ext cx="1005840" cy="1005840"/>
            </a:xfrm>
            <a:prstGeom prst="rect">
              <a:avLst/>
            </a:prstGeom>
          </p:spPr>
        </p:pic>
      </p:grpSp>
      <p:sp>
        <p:nvSpPr>
          <p:cNvPr id="12" name="textruta 11">
            <a:extLst>
              <a:ext uri="{FF2B5EF4-FFF2-40B4-BE49-F238E27FC236}">
                <a16:creationId xmlns:a16="http://schemas.microsoft.com/office/drawing/2014/main" id="{BF7A7A05-DA49-878D-53D8-015A27861558}"/>
              </a:ext>
            </a:extLst>
          </p:cNvPr>
          <p:cNvSpPr txBox="1"/>
          <p:nvPr/>
        </p:nvSpPr>
        <p:spPr>
          <a:xfrm>
            <a:off x="4350552" y="5232890"/>
            <a:ext cx="639919" cy="338554"/>
          </a:xfrm>
          <a:prstGeom prst="rect">
            <a:avLst/>
          </a:prstGeom>
          <a:noFill/>
        </p:spPr>
        <p:txBody>
          <a:bodyPr wrap="none" rtlCol="0">
            <a:spAutoFit/>
          </a:bodyPr>
          <a:lstStyle/>
          <a:p>
            <a:r>
              <a:rPr lang="sv-SE" sz="1600" b="1"/>
              <a:t>2023</a:t>
            </a:r>
          </a:p>
        </p:txBody>
      </p:sp>
    </p:spTree>
    <p:extLst>
      <p:ext uri="{BB962C8B-B14F-4D97-AF65-F5344CB8AC3E}">
        <p14:creationId xmlns:p14="http://schemas.microsoft.com/office/powerpoint/2010/main" val="1448239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1">
            <a:extLst>
              <a:ext uri="{FF2B5EF4-FFF2-40B4-BE49-F238E27FC236}">
                <a16:creationId xmlns:a16="http://schemas.microsoft.com/office/drawing/2014/main" id="{18D3F090-02DE-2348-84C0-510E6D9A1669}"/>
              </a:ext>
            </a:extLst>
          </p:cNvPr>
          <p:cNvSpPr/>
          <p:nvPr/>
        </p:nvSpPr>
        <p:spPr>
          <a:xfrm rot="3603039">
            <a:off x="6940692" y="1457712"/>
            <a:ext cx="5283717" cy="4796817"/>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a:t>Arkitektföretagen har fler kvinnliga anställda än män</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9185413" cy="472031"/>
          </a:xfrm>
        </p:spPr>
        <p:txBody>
          <a:bodyPr/>
          <a:lstStyle/>
          <a:p>
            <a:r>
              <a:rPr lang="sv-SE" b="1"/>
              <a:t>Könsfördelningen bland de anställda</a:t>
            </a:r>
            <a:br>
              <a:rPr lang="sv-SE" b="1"/>
            </a:br>
            <a:r>
              <a:rPr lang="sv-SE"/>
              <a:t>I procent fördelat per verksamhetsområde, viktad</a:t>
            </a:r>
          </a:p>
          <a:p>
            <a:endParaRPr lang="sv-SE" b="1"/>
          </a:p>
        </p:txBody>
      </p:sp>
      <p:sp>
        <p:nvSpPr>
          <p:cNvPr id="4" name="Platshållare för sidfot 3">
            <a:extLst>
              <a:ext uri="{FF2B5EF4-FFF2-40B4-BE49-F238E27FC236}">
                <a16:creationId xmlns:a16="http://schemas.microsoft.com/office/drawing/2014/main" id="{BC43D124-5393-C44A-A32F-6F673FF0AAB3}"/>
              </a:ext>
            </a:extLst>
          </p:cNvPr>
          <p:cNvSpPr>
            <a:spLocks noGrp="1"/>
          </p:cNvSpPr>
          <p:nvPr>
            <p:ph type="ftr" sz="quarter" idx="11"/>
          </p:nvPr>
        </p:nvSpPr>
        <p:spPr/>
        <p:txBody>
          <a:bodyPr/>
          <a:lstStyle/>
          <a:p>
            <a:r>
              <a:rPr lang="sv-SE"/>
              <a:t>Insikt 2023 |</a:t>
            </a:r>
          </a:p>
        </p:txBody>
      </p:sp>
      <p:sp>
        <p:nvSpPr>
          <p:cNvPr id="6" name="Platshållare för bildnummer 5">
            <a:extLst>
              <a:ext uri="{FF2B5EF4-FFF2-40B4-BE49-F238E27FC236}">
                <a16:creationId xmlns:a16="http://schemas.microsoft.com/office/drawing/2014/main" id="{51286479-F815-894B-B4C5-3196FB3F5088}"/>
              </a:ext>
            </a:extLst>
          </p:cNvPr>
          <p:cNvSpPr>
            <a:spLocks noGrp="1"/>
          </p:cNvSpPr>
          <p:nvPr>
            <p:ph type="sldNum" sz="quarter" idx="12"/>
          </p:nvPr>
        </p:nvSpPr>
        <p:spPr/>
        <p:txBody>
          <a:bodyPr/>
          <a:lstStyle/>
          <a:p>
            <a:fld id="{AE086683-F536-42AB-ABBC-F4803DFE8DBC}" type="slidenum">
              <a:rPr lang="sv-SE" smtClean="0"/>
              <a:t>23</a:t>
            </a:fld>
            <a:endParaRPr lang="sv-SE"/>
          </a:p>
        </p:txBody>
      </p:sp>
      <p:sp>
        <p:nvSpPr>
          <p:cNvPr id="8" name="Ned 7">
            <a:extLst>
              <a:ext uri="{FF2B5EF4-FFF2-40B4-BE49-F238E27FC236}">
                <a16:creationId xmlns:a16="http://schemas.microsoft.com/office/drawing/2014/main" id="{50749A38-F74D-C949-BCF2-2B0E310DE2C0}"/>
              </a:ext>
            </a:extLst>
          </p:cNvPr>
          <p:cNvSpPr/>
          <p:nvPr/>
        </p:nvSpPr>
        <p:spPr>
          <a:xfrm rot="10800000">
            <a:off x="8792756" y="2284959"/>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Ned 9">
            <a:extLst>
              <a:ext uri="{FF2B5EF4-FFF2-40B4-BE49-F238E27FC236}">
                <a16:creationId xmlns:a16="http://schemas.microsoft.com/office/drawing/2014/main" id="{A9401480-E204-5C44-A24A-958297D13CF4}"/>
              </a:ext>
            </a:extLst>
          </p:cNvPr>
          <p:cNvSpPr/>
          <p:nvPr/>
        </p:nvSpPr>
        <p:spPr>
          <a:xfrm>
            <a:off x="5214985" y="2284959"/>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Ned 12">
            <a:extLst>
              <a:ext uri="{FF2B5EF4-FFF2-40B4-BE49-F238E27FC236}">
                <a16:creationId xmlns:a16="http://schemas.microsoft.com/office/drawing/2014/main" id="{D93B3607-9E40-A845-AA24-D3C6B540E226}"/>
              </a:ext>
            </a:extLst>
          </p:cNvPr>
          <p:cNvSpPr/>
          <p:nvPr/>
        </p:nvSpPr>
        <p:spPr>
          <a:xfrm rot="10800000">
            <a:off x="5271220" y="5108437"/>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3">
            <a:extLst>
              <a:ext uri="{FF2B5EF4-FFF2-40B4-BE49-F238E27FC236}">
                <a16:creationId xmlns:a16="http://schemas.microsoft.com/office/drawing/2014/main" id="{3934DB9D-45E2-0048-9757-B9D0D532A697}"/>
              </a:ext>
            </a:extLst>
          </p:cNvPr>
          <p:cNvSpPr/>
          <p:nvPr/>
        </p:nvSpPr>
        <p:spPr>
          <a:xfrm>
            <a:off x="8858871" y="5108438"/>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6">
            <a:extLst>
              <a:ext uri="{FF2B5EF4-FFF2-40B4-BE49-F238E27FC236}">
                <a16:creationId xmlns:a16="http://schemas.microsoft.com/office/drawing/2014/main" id="{4AC2126B-88B4-0A44-9DC2-A162B0CD31F5}"/>
              </a:ext>
            </a:extLst>
          </p:cNvPr>
          <p:cNvSpPr/>
          <p:nvPr/>
        </p:nvSpPr>
        <p:spPr>
          <a:xfrm>
            <a:off x="9157928" y="3235662"/>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7">
            <a:extLst>
              <a:ext uri="{FF2B5EF4-FFF2-40B4-BE49-F238E27FC236}">
                <a16:creationId xmlns:a16="http://schemas.microsoft.com/office/drawing/2014/main" id="{5ED1B9A3-BE39-F847-B0BA-B495FA31B0C2}"/>
              </a:ext>
            </a:extLst>
          </p:cNvPr>
          <p:cNvSpPr/>
          <p:nvPr/>
        </p:nvSpPr>
        <p:spPr>
          <a:xfrm rot="10800000">
            <a:off x="5555144" y="3235662"/>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19">
            <a:extLst>
              <a:ext uri="{FF2B5EF4-FFF2-40B4-BE49-F238E27FC236}">
                <a16:creationId xmlns:a16="http://schemas.microsoft.com/office/drawing/2014/main" id="{4CF5B145-F502-EB40-92C3-6A254ADC0C93}"/>
              </a:ext>
            </a:extLst>
          </p:cNvPr>
          <p:cNvSpPr/>
          <p:nvPr/>
        </p:nvSpPr>
        <p:spPr>
          <a:xfrm rot="5400000" flipV="1">
            <a:off x="7936349" y="4176807"/>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9C8114FF-1ADC-9744-A7DC-90D43E422F42}"/>
              </a:ext>
            </a:extLst>
          </p:cNvPr>
          <p:cNvSpPr/>
          <p:nvPr/>
        </p:nvSpPr>
        <p:spPr>
          <a:xfrm rot="5400000" flipV="1">
            <a:off x="4341646" y="4176808"/>
            <a:ext cx="90570" cy="1170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8BDEB39B-7492-E154-93F1-2D2D77BF2E0C}"/>
              </a:ext>
            </a:extLst>
          </p:cNvPr>
          <p:cNvGraphicFramePr>
            <a:graphicFrameLocks/>
          </p:cNvGraphicFramePr>
          <p:nvPr>
            <p:extLst>
              <p:ext uri="{D42A27DB-BD31-4B8C-83A1-F6EECF244321}">
                <p14:modId xmlns:p14="http://schemas.microsoft.com/office/powerpoint/2010/main" val="928468893"/>
              </p:ext>
            </p:extLst>
          </p:nvPr>
        </p:nvGraphicFramePr>
        <p:xfrm>
          <a:off x="1658614" y="1734072"/>
          <a:ext cx="8695770" cy="43641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2401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B28B187-904A-0F4B-8F40-2C66F81F7B45}"/>
              </a:ext>
            </a:extLst>
          </p:cNvPr>
          <p:cNvPicPr>
            <a:picLocks noChangeAspect="1"/>
          </p:cNvPicPr>
          <p:nvPr/>
        </p:nvPicPr>
        <p:blipFill rotWithShape="1">
          <a:blip r:embed="rId2"/>
          <a:srcRect l="8275" t="8505" b="1027"/>
          <a:stretch/>
        </p:blipFill>
        <p:spPr>
          <a:xfrm rot="10800000">
            <a:off x="4404317" y="16041"/>
            <a:ext cx="7787681" cy="6857999"/>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293413"/>
            <a:ext cx="11227573" cy="514662"/>
          </a:xfrm>
        </p:spPr>
        <p:txBody>
          <a:bodyPr/>
          <a:lstStyle/>
          <a:p>
            <a:r>
              <a:rPr lang="sv-SE"/>
              <a:t>Medlemsföretagens andel kvinnor i chefspositioner uppgår till 32 procent</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8" y="1020726"/>
            <a:ext cx="7065668" cy="581663"/>
          </a:xfrm>
        </p:spPr>
        <p:txBody>
          <a:bodyPr/>
          <a:lstStyle/>
          <a:p>
            <a:r>
              <a:rPr lang="sv-SE" b="1" dirty="0"/>
              <a:t>Könsfördelningen bland de anställda på chefspositioner</a:t>
            </a:r>
            <a:br>
              <a:rPr lang="sv-SE" dirty="0"/>
            </a:br>
            <a:r>
              <a:rPr lang="sv-SE" dirty="0"/>
              <a:t>I procent av totalen, viktad</a:t>
            </a:r>
          </a:p>
        </p:txBody>
      </p:sp>
      <p:sp>
        <p:nvSpPr>
          <p:cNvPr id="7" name="Platshållare för sidfot 6">
            <a:extLst>
              <a:ext uri="{FF2B5EF4-FFF2-40B4-BE49-F238E27FC236}">
                <a16:creationId xmlns:a16="http://schemas.microsoft.com/office/drawing/2014/main" id="{60187869-E418-EE48-BB90-7C2DFD13E2BB}"/>
              </a:ext>
            </a:extLst>
          </p:cNvPr>
          <p:cNvSpPr>
            <a:spLocks noGrp="1"/>
          </p:cNvSpPr>
          <p:nvPr>
            <p:ph type="ftr" sz="quarter" idx="11"/>
          </p:nvPr>
        </p:nvSpPr>
        <p:spPr/>
        <p:txBody>
          <a:bodyPr/>
          <a:lstStyle/>
          <a:p>
            <a:r>
              <a:rPr lang="sv-SE"/>
              <a:t>Insikt 2023 |</a:t>
            </a:r>
          </a:p>
        </p:txBody>
      </p:sp>
      <p:sp>
        <p:nvSpPr>
          <p:cNvPr id="8" name="Platshållare för bildnummer 7">
            <a:extLst>
              <a:ext uri="{FF2B5EF4-FFF2-40B4-BE49-F238E27FC236}">
                <a16:creationId xmlns:a16="http://schemas.microsoft.com/office/drawing/2014/main" id="{A16992AF-7CAA-B74A-941B-20970B4A36F6}"/>
              </a:ext>
            </a:extLst>
          </p:cNvPr>
          <p:cNvSpPr>
            <a:spLocks noGrp="1"/>
          </p:cNvSpPr>
          <p:nvPr>
            <p:ph type="sldNum" sz="quarter" idx="12"/>
          </p:nvPr>
        </p:nvSpPr>
        <p:spPr/>
        <p:txBody>
          <a:bodyPr/>
          <a:lstStyle/>
          <a:p>
            <a:fld id="{AE086683-F536-42AB-ABBC-F4803DFE8DBC}" type="slidenum">
              <a:rPr lang="sv-SE" smtClean="0"/>
              <a:t>24</a:t>
            </a:fld>
            <a:endParaRPr lang="sv-SE"/>
          </a:p>
        </p:txBody>
      </p:sp>
      <p:grpSp>
        <p:nvGrpSpPr>
          <p:cNvPr id="5" name="Grupp 4">
            <a:extLst>
              <a:ext uri="{FF2B5EF4-FFF2-40B4-BE49-F238E27FC236}">
                <a16:creationId xmlns:a16="http://schemas.microsoft.com/office/drawing/2014/main" id="{63A19BE8-3150-43EB-F1C3-7D4B29B44199}"/>
              </a:ext>
            </a:extLst>
          </p:cNvPr>
          <p:cNvGrpSpPr/>
          <p:nvPr/>
        </p:nvGrpSpPr>
        <p:grpSpPr>
          <a:xfrm>
            <a:off x="2017359" y="2028839"/>
            <a:ext cx="4258029" cy="3373328"/>
            <a:chOff x="842181" y="2028839"/>
            <a:chExt cx="4258029" cy="3373328"/>
          </a:xfrm>
        </p:grpSpPr>
        <p:sp>
          <p:nvSpPr>
            <p:cNvPr id="9" name="Ellips 8">
              <a:extLst>
                <a:ext uri="{FF2B5EF4-FFF2-40B4-BE49-F238E27FC236}">
                  <a16:creationId xmlns:a16="http://schemas.microsoft.com/office/drawing/2014/main" id="{D36A3079-D1D4-2846-B309-9F90F7ABF4E3}"/>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a:t>68%</a:t>
              </a:r>
            </a:p>
            <a:p>
              <a:pPr algn="ctr"/>
              <a:r>
                <a:rPr lang="sv-SE" sz="1600"/>
                <a:t>Män</a:t>
              </a:r>
            </a:p>
          </p:txBody>
        </p:sp>
        <p:sp>
          <p:nvSpPr>
            <p:cNvPr id="10" name="Ellips 9">
              <a:extLst>
                <a:ext uri="{FF2B5EF4-FFF2-40B4-BE49-F238E27FC236}">
                  <a16:creationId xmlns:a16="http://schemas.microsoft.com/office/drawing/2014/main" id="{1A82795D-9D8F-654A-9DF9-DECDCF32AA77}"/>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a:solidFill>
                    <a:srgbClr val="13444A"/>
                  </a:solidFill>
                </a:rPr>
                <a:t>32%</a:t>
              </a:r>
            </a:p>
            <a:p>
              <a:pPr algn="ctr"/>
              <a:r>
                <a:rPr lang="sv-SE" sz="1400">
                  <a:solidFill>
                    <a:srgbClr val="13444A"/>
                  </a:solidFill>
                </a:rPr>
                <a:t>Kvinnor</a:t>
              </a:r>
            </a:p>
          </p:txBody>
        </p:sp>
        <p:pic>
          <p:nvPicPr>
            <p:cNvPr id="11" name="Bild 10" descr="Man kontur">
              <a:extLst>
                <a:ext uri="{FF2B5EF4-FFF2-40B4-BE49-F238E27FC236}">
                  <a16:creationId xmlns:a16="http://schemas.microsoft.com/office/drawing/2014/main" id="{D9C7A8ED-C36E-224F-A66D-A0E3C7FD72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604" y="2247744"/>
              <a:ext cx="1005840" cy="1005840"/>
            </a:xfrm>
            <a:prstGeom prst="rect">
              <a:avLst/>
            </a:prstGeom>
          </p:spPr>
        </p:pic>
        <p:pic>
          <p:nvPicPr>
            <p:cNvPr id="12" name="Bild 11" descr="Kvinna kontur">
              <a:extLst>
                <a:ext uri="{FF2B5EF4-FFF2-40B4-BE49-F238E27FC236}">
                  <a16:creationId xmlns:a16="http://schemas.microsoft.com/office/drawing/2014/main" id="{E167BA2E-DB54-3A48-8738-2E17A11025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181" y="4249771"/>
              <a:ext cx="1005840" cy="1005840"/>
            </a:xfrm>
            <a:prstGeom prst="rect">
              <a:avLst/>
            </a:prstGeom>
          </p:spPr>
        </p:pic>
      </p:grpSp>
      <p:sp>
        <p:nvSpPr>
          <p:cNvPr id="4" name="textruta 3">
            <a:extLst>
              <a:ext uri="{FF2B5EF4-FFF2-40B4-BE49-F238E27FC236}">
                <a16:creationId xmlns:a16="http://schemas.microsoft.com/office/drawing/2014/main" id="{09C95E51-803F-8D4A-B425-AA05FBAA9BD1}"/>
              </a:ext>
            </a:extLst>
          </p:cNvPr>
          <p:cNvSpPr txBox="1"/>
          <p:nvPr/>
        </p:nvSpPr>
        <p:spPr>
          <a:xfrm>
            <a:off x="4235367" y="6251454"/>
            <a:ext cx="3721263" cy="461665"/>
          </a:xfrm>
          <a:prstGeom prst="rect">
            <a:avLst/>
          </a:prstGeom>
          <a:noFill/>
        </p:spPr>
        <p:txBody>
          <a:bodyPr wrap="square" rtlCol="0">
            <a:spAutoFit/>
          </a:bodyPr>
          <a:lstStyle>
            <a:defPPr>
              <a:defRPr lang="sv-SE"/>
            </a:defPPr>
            <a:lvl1pPr algn="ctr">
              <a:defRPr sz="800"/>
            </a:lvl1pPr>
          </a:lstStyle>
          <a:p>
            <a:r>
              <a:rPr lang="sv-SE" dirty="0"/>
              <a:t>Chefspositioner inkluderar Vd:ar, drift- och verksamhetschefer, chefer för särskilda funktioner (ex. ekonomi och personal) samt mellanchefer. </a:t>
            </a:r>
          </a:p>
          <a:p>
            <a:endParaRPr lang="sv-SE" sz="800" dirty="0"/>
          </a:p>
        </p:txBody>
      </p:sp>
    </p:spTree>
    <p:extLst>
      <p:ext uri="{BB962C8B-B14F-4D97-AF65-F5344CB8AC3E}">
        <p14:creationId xmlns:p14="http://schemas.microsoft.com/office/powerpoint/2010/main" val="977129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a:t>Hos arkitekterna är 55 procent av cheferna kvinnor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p:txBody>
          <a:bodyPr/>
          <a:lstStyle/>
          <a:p>
            <a:r>
              <a:rPr lang="sv-SE" b="1"/>
              <a:t>Könsfördelningen bland de anställda på chefspositioner</a:t>
            </a:r>
            <a:br>
              <a:rPr lang="sv-SE" b="1"/>
            </a:br>
            <a:r>
              <a:rPr lang="sv-SE"/>
              <a:t> I procent fördelat per verksamhetsområde, viktad</a:t>
            </a:r>
          </a:p>
        </p:txBody>
      </p:sp>
      <p:sp>
        <p:nvSpPr>
          <p:cNvPr id="5" name="Platshållare för sidfot 4">
            <a:extLst>
              <a:ext uri="{FF2B5EF4-FFF2-40B4-BE49-F238E27FC236}">
                <a16:creationId xmlns:a16="http://schemas.microsoft.com/office/drawing/2014/main" id="{1714794F-0326-2C45-A69D-9A5138622C6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2023 |</a:t>
            </a:r>
          </a:p>
        </p:txBody>
      </p:sp>
      <p:sp>
        <p:nvSpPr>
          <p:cNvPr id="6" name="Platshållare för bildnummer 5">
            <a:extLst>
              <a:ext uri="{FF2B5EF4-FFF2-40B4-BE49-F238E27FC236}">
                <a16:creationId xmlns:a16="http://schemas.microsoft.com/office/drawing/2014/main" id="{0B93291C-F93C-4A44-934D-82C8812A5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16" name="textruta 15">
            <a:extLst>
              <a:ext uri="{FF2B5EF4-FFF2-40B4-BE49-F238E27FC236}">
                <a16:creationId xmlns:a16="http://schemas.microsoft.com/office/drawing/2014/main" id="{2908E316-A8D5-7942-87C3-6493F44FF681}"/>
              </a:ext>
            </a:extLst>
          </p:cNvPr>
          <p:cNvSpPr txBox="1"/>
          <p:nvPr/>
        </p:nvSpPr>
        <p:spPr>
          <a:xfrm>
            <a:off x="4235367" y="6251454"/>
            <a:ext cx="3721263" cy="338554"/>
          </a:xfrm>
          <a:prstGeom prst="rect">
            <a:avLst/>
          </a:prstGeom>
          <a:noFill/>
        </p:spPr>
        <p:txBody>
          <a:bodyPr wrap="square" rtlCol="0">
            <a:spAutoFit/>
          </a:bodyPr>
          <a:lstStyle>
            <a:defPPr>
              <a:defRPr lang="sv-SE"/>
            </a:defPPr>
            <a:lvl1pPr algn="ctr">
              <a:defRPr sz="800"/>
            </a:lvl1pPr>
          </a:lstStyle>
          <a:p>
            <a:r>
              <a:rPr lang="sv-SE"/>
              <a:t>Chefspositioner inkluderar Vd:ar, drift- och verksamhetschefer, chefer för särskilda funktioner (ex. ekonomi och personal) samt mellanchefer.</a:t>
            </a:r>
          </a:p>
        </p:txBody>
      </p:sp>
      <p:graphicFrame>
        <p:nvGraphicFramePr>
          <p:cNvPr id="4" name="Diagram 3">
            <a:extLst>
              <a:ext uri="{FF2B5EF4-FFF2-40B4-BE49-F238E27FC236}">
                <a16:creationId xmlns:a16="http://schemas.microsoft.com/office/drawing/2014/main" id="{C307F2CF-786A-1600-49CD-F76C9A29C487}"/>
              </a:ext>
            </a:extLst>
          </p:cNvPr>
          <p:cNvGraphicFramePr>
            <a:graphicFrameLocks/>
          </p:cNvGraphicFramePr>
          <p:nvPr>
            <p:extLst>
              <p:ext uri="{D42A27DB-BD31-4B8C-83A1-F6EECF244321}">
                <p14:modId xmlns:p14="http://schemas.microsoft.com/office/powerpoint/2010/main" val="2491700282"/>
              </p:ext>
            </p:extLst>
          </p:nvPr>
        </p:nvGraphicFramePr>
        <p:xfrm>
          <a:off x="1252450" y="1702812"/>
          <a:ext cx="9481028" cy="4277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3777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E6F4C525-6B62-EA86-D9EA-0C2060CC48D5}"/>
              </a:ext>
            </a:extLst>
          </p:cNvPr>
          <p:cNvGraphicFramePr>
            <a:graphicFrameLocks/>
          </p:cNvGraphicFramePr>
          <p:nvPr>
            <p:extLst>
              <p:ext uri="{D42A27DB-BD31-4B8C-83A1-F6EECF244321}">
                <p14:modId xmlns:p14="http://schemas.microsoft.com/office/powerpoint/2010/main" val="1557990519"/>
              </p:ext>
            </p:extLst>
          </p:nvPr>
        </p:nvGraphicFramePr>
        <p:xfrm>
          <a:off x="-168251" y="1710042"/>
          <a:ext cx="5866374" cy="3519825"/>
        </p:xfrm>
        <a:graphic>
          <a:graphicData uri="http://schemas.openxmlformats.org/drawingml/2006/chart">
            <c:chart xmlns:c="http://schemas.openxmlformats.org/drawingml/2006/chart" xmlns:r="http://schemas.openxmlformats.org/officeDocument/2006/relationships" r:id="rId2"/>
          </a:graphicData>
        </a:graphic>
      </p:graphicFrame>
      <p:sp>
        <p:nvSpPr>
          <p:cNvPr id="37" name="Rektangel 36">
            <a:extLst>
              <a:ext uri="{FF2B5EF4-FFF2-40B4-BE49-F238E27FC236}">
                <a16:creationId xmlns:a16="http://schemas.microsoft.com/office/drawing/2014/main" id="{31BF7B0F-6F25-124B-8FA7-0F1DBDFA62DD}"/>
              </a:ext>
            </a:extLst>
          </p:cNvPr>
          <p:cNvSpPr/>
          <p:nvPr/>
        </p:nvSpPr>
        <p:spPr>
          <a:xfrm>
            <a:off x="6099306"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a:t>Teknikkonsultföretagen har störst andel anställda under 45 år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5030419" cy="514663"/>
          </a:xfrm>
        </p:spPr>
        <p:txBody>
          <a:bodyPr/>
          <a:lstStyle/>
          <a:p>
            <a:r>
              <a:rPr lang="sv-SE" b="1"/>
              <a:t>Åldersfördelning bland de anställda</a:t>
            </a:r>
            <a:br>
              <a:rPr lang="sv-SE"/>
            </a:br>
            <a:r>
              <a:rPr lang="sv-SE"/>
              <a:t>I procent av totalen, viktad </a:t>
            </a:r>
          </a:p>
        </p:txBody>
      </p:sp>
      <p:sp>
        <p:nvSpPr>
          <p:cNvPr id="4" name="Platshållare för sidfot 3">
            <a:extLst>
              <a:ext uri="{FF2B5EF4-FFF2-40B4-BE49-F238E27FC236}">
                <a16:creationId xmlns:a16="http://schemas.microsoft.com/office/drawing/2014/main" id="{B9C120EF-669B-3845-98C6-1D6EBCBD3C48}"/>
              </a:ext>
            </a:extLst>
          </p:cNvPr>
          <p:cNvSpPr>
            <a:spLocks noGrp="1"/>
          </p:cNvSpPr>
          <p:nvPr>
            <p:ph type="ftr" sz="quarter" idx="11"/>
          </p:nvPr>
        </p:nvSpPr>
        <p:spPr/>
        <p:txBody>
          <a:bodyPr/>
          <a:lstStyle/>
          <a:p>
            <a:r>
              <a:rPr lang="sv-SE"/>
              <a:t>Insikt 2023 |</a:t>
            </a:r>
          </a:p>
        </p:txBody>
      </p:sp>
      <p:sp>
        <p:nvSpPr>
          <p:cNvPr id="14" name="Platshållare för bildnummer 13">
            <a:extLst>
              <a:ext uri="{FF2B5EF4-FFF2-40B4-BE49-F238E27FC236}">
                <a16:creationId xmlns:a16="http://schemas.microsoft.com/office/drawing/2014/main" id="{50D0DC64-C4BD-2041-8E5D-A1385C406C21}"/>
              </a:ext>
            </a:extLst>
          </p:cNvPr>
          <p:cNvSpPr>
            <a:spLocks noGrp="1"/>
          </p:cNvSpPr>
          <p:nvPr>
            <p:ph type="sldNum" sz="quarter" idx="12"/>
          </p:nvPr>
        </p:nvSpPr>
        <p:spPr/>
        <p:txBody>
          <a:bodyPr/>
          <a:lstStyle/>
          <a:p>
            <a:fld id="{AE086683-F536-42AB-ABBC-F4803DFE8DBC}" type="slidenum">
              <a:rPr lang="sv-SE" smtClean="0"/>
              <a:t>26</a:t>
            </a:fld>
            <a:endParaRPr lang="sv-SE"/>
          </a:p>
        </p:txBody>
      </p:sp>
      <p:sp>
        <p:nvSpPr>
          <p:cNvPr id="11" name="TextBox 3">
            <a:extLst>
              <a:ext uri="{FF2B5EF4-FFF2-40B4-BE49-F238E27FC236}">
                <a16:creationId xmlns:a16="http://schemas.microsoft.com/office/drawing/2014/main" id="{92A3FF28-A7E8-9946-819B-C877FE5D2F94}"/>
              </a:ext>
            </a:extLst>
          </p:cNvPr>
          <p:cNvSpPr txBox="1"/>
          <p:nvPr/>
        </p:nvSpPr>
        <p:spPr>
          <a:xfrm>
            <a:off x="2445943" y="3180126"/>
            <a:ext cx="657039" cy="307777"/>
          </a:xfrm>
          <a:prstGeom prst="rect">
            <a:avLst/>
          </a:prstGeom>
          <a:noFill/>
        </p:spPr>
        <p:txBody>
          <a:bodyPr wrap="none" rtlCol="0">
            <a:spAutoFit/>
          </a:bodyPr>
          <a:lstStyle/>
          <a:p>
            <a:pPr algn="ctr"/>
            <a:r>
              <a:rPr lang="sv-SE" sz="1400" b="1"/>
              <a:t>Totalt</a:t>
            </a:r>
          </a:p>
        </p:txBody>
      </p:sp>
      <p:sp>
        <p:nvSpPr>
          <p:cNvPr id="20" name="Båge 19">
            <a:extLst>
              <a:ext uri="{FF2B5EF4-FFF2-40B4-BE49-F238E27FC236}">
                <a16:creationId xmlns:a16="http://schemas.microsoft.com/office/drawing/2014/main" id="{8F2EA1E5-30CB-6C48-BA5E-82125B4CDA17}"/>
              </a:ext>
            </a:extLst>
          </p:cNvPr>
          <p:cNvSpPr/>
          <p:nvPr/>
        </p:nvSpPr>
        <p:spPr>
          <a:xfrm>
            <a:off x="1352195" y="1919650"/>
            <a:ext cx="2815274" cy="2815268"/>
          </a:xfrm>
          <a:prstGeom prst="arc">
            <a:avLst>
              <a:gd name="adj1" fmla="val 18987082"/>
              <a:gd name="adj2" fmla="val 7245406"/>
            </a:avLst>
          </a:prstGeom>
          <a:ln w="2540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2" name="textruta 31">
            <a:extLst>
              <a:ext uri="{FF2B5EF4-FFF2-40B4-BE49-F238E27FC236}">
                <a16:creationId xmlns:a16="http://schemas.microsoft.com/office/drawing/2014/main" id="{1B938D90-11A7-1540-AAA3-EF08AB59A72A}"/>
              </a:ext>
            </a:extLst>
          </p:cNvPr>
          <p:cNvSpPr txBox="1"/>
          <p:nvPr/>
        </p:nvSpPr>
        <p:spPr>
          <a:xfrm>
            <a:off x="4521863" y="3770511"/>
            <a:ext cx="1627795" cy="738664"/>
          </a:xfrm>
          <a:prstGeom prst="rect">
            <a:avLst/>
          </a:prstGeom>
          <a:noFill/>
        </p:spPr>
        <p:txBody>
          <a:bodyPr wrap="square" rtlCol="0">
            <a:spAutoFit/>
          </a:bodyPr>
          <a:lstStyle/>
          <a:p>
            <a:r>
              <a:rPr lang="sv-SE" sz="1050" i="1"/>
              <a:t>Snittålder för medlemsföretagens anställda ligger inom spannet 30-44 år</a:t>
            </a:r>
          </a:p>
        </p:txBody>
      </p:sp>
      <p:cxnSp>
        <p:nvCxnSpPr>
          <p:cNvPr id="34" name="Kurva 33">
            <a:extLst>
              <a:ext uri="{FF2B5EF4-FFF2-40B4-BE49-F238E27FC236}">
                <a16:creationId xmlns:a16="http://schemas.microsoft.com/office/drawing/2014/main" id="{28859C9A-2CE7-B742-B911-9424AAF1F8A0}"/>
              </a:ext>
            </a:extLst>
          </p:cNvPr>
          <p:cNvCxnSpPr>
            <a:cxnSpLocks/>
          </p:cNvCxnSpPr>
          <p:nvPr/>
        </p:nvCxnSpPr>
        <p:spPr>
          <a:xfrm rot="10800000">
            <a:off x="4129039" y="3908068"/>
            <a:ext cx="392825" cy="307375"/>
          </a:xfrm>
          <a:prstGeom prst="curved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Platshållare för innehåll 2">
            <a:extLst>
              <a:ext uri="{FF2B5EF4-FFF2-40B4-BE49-F238E27FC236}">
                <a16:creationId xmlns:a16="http://schemas.microsoft.com/office/drawing/2014/main" id="{73581618-D961-4E48-A80C-88C6D1B35F9C}"/>
              </a:ext>
            </a:extLst>
          </p:cNvPr>
          <p:cNvSpPr txBox="1">
            <a:spLocks/>
          </p:cNvSpPr>
          <p:nvPr/>
        </p:nvSpPr>
        <p:spPr>
          <a:xfrm>
            <a:off x="6276569" y="1020727"/>
            <a:ext cx="4944778" cy="6126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Åldersfördelning per verksamhetsområde</a:t>
            </a:r>
            <a:br>
              <a:rPr lang="sv-SE" b="1"/>
            </a:br>
            <a:r>
              <a:rPr lang="sv-SE"/>
              <a:t>I procent av totalen </a:t>
            </a:r>
          </a:p>
        </p:txBody>
      </p:sp>
      <p:graphicFrame>
        <p:nvGraphicFramePr>
          <p:cNvPr id="8" name="Diagram 7">
            <a:extLst>
              <a:ext uri="{FF2B5EF4-FFF2-40B4-BE49-F238E27FC236}">
                <a16:creationId xmlns:a16="http://schemas.microsoft.com/office/drawing/2014/main" id="{DA838EE7-DB5D-5F31-688A-9439CBA4124B}"/>
              </a:ext>
            </a:extLst>
          </p:cNvPr>
          <p:cNvGraphicFramePr>
            <a:graphicFrameLocks/>
          </p:cNvGraphicFramePr>
          <p:nvPr>
            <p:extLst>
              <p:ext uri="{D42A27DB-BD31-4B8C-83A1-F6EECF244321}">
                <p14:modId xmlns:p14="http://schemas.microsoft.com/office/powerpoint/2010/main" val="2129224043"/>
              </p:ext>
            </p:extLst>
          </p:nvPr>
        </p:nvGraphicFramePr>
        <p:xfrm>
          <a:off x="6276569" y="2002615"/>
          <a:ext cx="5447374" cy="3539451"/>
        </p:xfrm>
        <a:graphic>
          <a:graphicData uri="http://schemas.openxmlformats.org/drawingml/2006/chart">
            <c:chart xmlns:c="http://schemas.openxmlformats.org/drawingml/2006/chart" xmlns:r="http://schemas.openxmlformats.org/officeDocument/2006/relationships" r:id="rId4"/>
          </a:graphicData>
        </a:graphic>
      </p:graphicFrame>
      <p:sp>
        <p:nvSpPr>
          <p:cNvPr id="9" name="Höger klammerparentes 8">
            <a:extLst>
              <a:ext uri="{FF2B5EF4-FFF2-40B4-BE49-F238E27FC236}">
                <a16:creationId xmlns:a16="http://schemas.microsoft.com/office/drawing/2014/main" id="{C77BA618-56B8-481A-7DE4-A010515B1824}"/>
              </a:ext>
            </a:extLst>
          </p:cNvPr>
          <p:cNvSpPr/>
          <p:nvPr/>
        </p:nvSpPr>
        <p:spPr>
          <a:xfrm rot="16200000">
            <a:off x="8687353" y="1086779"/>
            <a:ext cx="99056" cy="2412000"/>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0" name="Höger klammerparentes 9">
            <a:extLst>
              <a:ext uri="{FF2B5EF4-FFF2-40B4-BE49-F238E27FC236}">
                <a16:creationId xmlns:a16="http://schemas.microsoft.com/office/drawing/2014/main" id="{9ED2F1DF-6A39-5157-4035-A7ED0CD01B79}"/>
              </a:ext>
            </a:extLst>
          </p:cNvPr>
          <p:cNvSpPr/>
          <p:nvPr/>
        </p:nvSpPr>
        <p:spPr>
          <a:xfrm rot="16200000">
            <a:off x="8732717" y="2543282"/>
            <a:ext cx="99057" cy="2484000"/>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2" name="Höger klammerparentes 11">
            <a:extLst>
              <a:ext uri="{FF2B5EF4-FFF2-40B4-BE49-F238E27FC236}">
                <a16:creationId xmlns:a16="http://schemas.microsoft.com/office/drawing/2014/main" id="{014003F8-D95A-6D9E-7794-A26A6AA7C60A}"/>
              </a:ext>
            </a:extLst>
          </p:cNvPr>
          <p:cNvSpPr/>
          <p:nvPr/>
        </p:nvSpPr>
        <p:spPr>
          <a:xfrm rot="16200000">
            <a:off x="8540075" y="3469044"/>
            <a:ext cx="99057" cy="2124000"/>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textruta 12">
            <a:extLst>
              <a:ext uri="{FF2B5EF4-FFF2-40B4-BE49-F238E27FC236}">
                <a16:creationId xmlns:a16="http://schemas.microsoft.com/office/drawing/2014/main" id="{DCEFC1EA-6424-7FD4-4E52-EFB73DFF8E1B}"/>
              </a:ext>
            </a:extLst>
          </p:cNvPr>
          <p:cNvSpPr txBox="1"/>
          <p:nvPr/>
        </p:nvSpPr>
        <p:spPr>
          <a:xfrm>
            <a:off x="8088360" y="1794866"/>
            <a:ext cx="1321196" cy="415498"/>
          </a:xfrm>
          <a:prstGeom prst="rect">
            <a:avLst/>
          </a:prstGeom>
          <a:noFill/>
        </p:spPr>
        <p:txBody>
          <a:bodyPr wrap="none" rtlCol="0">
            <a:spAutoFit/>
          </a:bodyPr>
          <a:lstStyle/>
          <a:p>
            <a:pPr algn="ctr"/>
            <a:r>
              <a:rPr lang="sv-SE" sz="1050" b="1" dirty="0"/>
              <a:t>Andel under 45 år</a:t>
            </a:r>
            <a:br>
              <a:rPr lang="sv-SE" sz="1050" b="1" dirty="0"/>
            </a:br>
            <a:r>
              <a:rPr lang="sv-SE" sz="1050" b="1" dirty="0"/>
              <a:t>61%</a:t>
            </a:r>
          </a:p>
        </p:txBody>
      </p:sp>
      <p:sp>
        <p:nvSpPr>
          <p:cNvPr id="15" name="textruta 14">
            <a:extLst>
              <a:ext uri="{FF2B5EF4-FFF2-40B4-BE49-F238E27FC236}">
                <a16:creationId xmlns:a16="http://schemas.microsoft.com/office/drawing/2014/main" id="{DDD0CA63-698F-5A1F-BB6C-3BF5B48A6DEF}"/>
              </a:ext>
            </a:extLst>
          </p:cNvPr>
          <p:cNvSpPr txBox="1"/>
          <p:nvPr/>
        </p:nvSpPr>
        <p:spPr>
          <a:xfrm>
            <a:off x="8451817" y="2735677"/>
            <a:ext cx="455574" cy="253916"/>
          </a:xfrm>
          <a:prstGeom prst="rect">
            <a:avLst/>
          </a:prstGeom>
          <a:solidFill>
            <a:schemeClr val="bg1">
              <a:lumMod val="95000"/>
              <a:alpha val="0"/>
            </a:schemeClr>
          </a:solidFill>
        </p:spPr>
        <p:txBody>
          <a:bodyPr wrap="none" rtlCol="0">
            <a:spAutoFit/>
          </a:bodyPr>
          <a:lstStyle/>
          <a:p>
            <a:r>
              <a:rPr lang="sv-SE" sz="1050" b="1">
                <a:latin typeface="Arial" panose="020B0604020202020204" pitchFamily="34" charset="0"/>
                <a:cs typeface="Arial" panose="020B0604020202020204" pitchFamily="34" charset="0"/>
              </a:rPr>
              <a:t>57%</a:t>
            </a:r>
          </a:p>
        </p:txBody>
      </p:sp>
      <p:sp>
        <p:nvSpPr>
          <p:cNvPr id="16" name="textruta 15">
            <a:extLst>
              <a:ext uri="{FF2B5EF4-FFF2-40B4-BE49-F238E27FC236}">
                <a16:creationId xmlns:a16="http://schemas.microsoft.com/office/drawing/2014/main" id="{67F5C959-28E2-7293-6D0A-345AD14D2CCB}"/>
              </a:ext>
            </a:extLst>
          </p:cNvPr>
          <p:cNvSpPr txBox="1"/>
          <p:nvPr/>
        </p:nvSpPr>
        <p:spPr>
          <a:xfrm>
            <a:off x="8589603" y="3496119"/>
            <a:ext cx="455574" cy="253916"/>
          </a:xfrm>
          <a:prstGeom prst="rect">
            <a:avLst/>
          </a:prstGeom>
          <a:noFill/>
        </p:spPr>
        <p:txBody>
          <a:bodyPr wrap="none" rtlCol="0">
            <a:spAutoFit/>
          </a:bodyPr>
          <a:lstStyle/>
          <a:p>
            <a:r>
              <a:rPr lang="sv-SE" sz="1050" b="1"/>
              <a:t>52%</a:t>
            </a:r>
          </a:p>
        </p:txBody>
      </p:sp>
      <p:sp>
        <p:nvSpPr>
          <p:cNvPr id="18" name="textruta 17">
            <a:extLst>
              <a:ext uri="{FF2B5EF4-FFF2-40B4-BE49-F238E27FC236}">
                <a16:creationId xmlns:a16="http://schemas.microsoft.com/office/drawing/2014/main" id="{91AB456F-4485-B7AE-74D7-F272F852D34B}"/>
              </a:ext>
            </a:extLst>
          </p:cNvPr>
          <p:cNvSpPr txBox="1"/>
          <p:nvPr/>
        </p:nvSpPr>
        <p:spPr>
          <a:xfrm>
            <a:off x="8361816" y="4262863"/>
            <a:ext cx="455574" cy="253916"/>
          </a:xfrm>
          <a:prstGeom prst="rect">
            <a:avLst/>
          </a:prstGeom>
          <a:noFill/>
        </p:spPr>
        <p:txBody>
          <a:bodyPr wrap="none" rtlCol="0">
            <a:spAutoFit/>
          </a:bodyPr>
          <a:lstStyle/>
          <a:p>
            <a:r>
              <a:rPr lang="sv-SE" sz="1050" b="1" dirty="0"/>
              <a:t>54%</a:t>
            </a:r>
          </a:p>
        </p:txBody>
      </p:sp>
      <p:sp>
        <p:nvSpPr>
          <p:cNvPr id="21" name="Höger klammerparentes 20">
            <a:extLst>
              <a:ext uri="{FF2B5EF4-FFF2-40B4-BE49-F238E27FC236}">
                <a16:creationId xmlns:a16="http://schemas.microsoft.com/office/drawing/2014/main" id="{C428BA30-E2ED-FAE7-C085-20E358214EBD}"/>
              </a:ext>
            </a:extLst>
          </p:cNvPr>
          <p:cNvSpPr/>
          <p:nvPr/>
        </p:nvSpPr>
        <p:spPr>
          <a:xfrm rot="16200000">
            <a:off x="8630076" y="1891774"/>
            <a:ext cx="99057" cy="2304000"/>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13368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B227E21-8302-7D4E-972B-E605FE5905FB}"/>
              </a:ext>
            </a:extLst>
          </p:cNvPr>
          <p:cNvPicPr>
            <a:picLocks noChangeAspect="1"/>
          </p:cNvPicPr>
          <p:nvPr/>
        </p:nvPicPr>
        <p:blipFill rotWithShape="1">
          <a:blip r:embed="rId2">
            <a:lum bright="70000" contrast="-70000"/>
          </a:blip>
          <a:srcRect r="9302"/>
          <a:stretch/>
        </p:blipFill>
        <p:spPr>
          <a:xfrm>
            <a:off x="6632620" y="929964"/>
            <a:ext cx="5559380" cy="5408066"/>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p:txBody>
          <a:bodyPr/>
          <a:lstStyle/>
          <a:p>
            <a:r>
              <a:rPr lang="sv-SE"/>
              <a:t>Industri- och </a:t>
            </a:r>
            <a:r>
              <a:rPr lang="sv-SE" err="1"/>
              <a:t>techkonsultföretagen</a:t>
            </a:r>
            <a:r>
              <a:rPr lang="sv-SE"/>
              <a:t> har högst antal årliga sjukdagar per medarbetare (5,9 dagar)</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7" y="1020727"/>
            <a:ext cx="4220607" cy="539106"/>
          </a:xfrm>
        </p:spPr>
        <p:txBody>
          <a:bodyPr/>
          <a:lstStyle/>
          <a:p>
            <a:r>
              <a:rPr lang="sv-SE" b="1"/>
              <a:t>Sjukdagar per medarbetare</a:t>
            </a:r>
            <a:br>
              <a:rPr lang="sv-SE"/>
            </a:br>
            <a:r>
              <a:rPr lang="sv-SE"/>
              <a:t>I antal dagar per år, viktad</a:t>
            </a:r>
          </a:p>
        </p:txBody>
      </p:sp>
      <p:sp>
        <p:nvSpPr>
          <p:cNvPr id="5" name="Platshållare för sidfot 4">
            <a:extLst>
              <a:ext uri="{FF2B5EF4-FFF2-40B4-BE49-F238E27FC236}">
                <a16:creationId xmlns:a16="http://schemas.microsoft.com/office/drawing/2014/main" id="{D1C77200-5681-A447-A9DA-FDB0D32F8482}"/>
              </a:ext>
            </a:extLst>
          </p:cNvPr>
          <p:cNvSpPr>
            <a:spLocks noGrp="1"/>
          </p:cNvSpPr>
          <p:nvPr>
            <p:ph type="ftr" sz="quarter" idx="11"/>
          </p:nvPr>
        </p:nvSpPr>
        <p:spPr/>
        <p:txBody>
          <a:bodyPr/>
          <a:lstStyle/>
          <a:p>
            <a:r>
              <a:rPr lang="sv-SE"/>
              <a:t>Insikt 2023 |</a:t>
            </a:r>
          </a:p>
        </p:txBody>
      </p:sp>
      <p:sp>
        <p:nvSpPr>
          <p:cNvPr id="6" name="Platshållare för bildnummer 5">
            <a:extLst>
              <a:ext uri="{FF2B5EF4-FFF2-40B4-BE49-F238E27FC236}">
                <a16:creationId xmlns:a16="http://schemas.microsoft.com/office/drawing/2014/main" id="{1B605DA1-E857-5E4B-BEF3-65AFE4EB8B3E}"/>
              </a:ext>
            </a:extLst>
          </p:cNvPr>
          <p:cNvSpPr>
            <a:spLocks noGrp="1"/>
          </p:cNvSpPr>
          <p:nvPr>
            <p:ph type="sldNum" sz="quarter" idx="12"/>
          </p:nvPr>
        </p:nvSpPr>
        <p:spPr/>
        <p:txBody>
          <a:bodyPr/>
          <a:lstStyle/>
          <a:p>
            <a:fld id="{AE086683-F536-42AB-ABBC-F4803DFE8DBC}" type="slidenum">
              <a:rPr lang="sv-SE" smtClean="0"/>
              <a:pPr/>
              <a:t>27</a:t>
            </a:fld>
            <a:endParaRPr lang="sv-SE"/>
          </a:p>
        </p:txBody>
      </p:sp>
      <p:cxnSp>
        <p:nvCxnSpPr>
          <p:cNvPr id="9" name="Rak 8">
            <a:extLst>
              <a:ext uri="{FF2B5EF4-FFF2-40B4-BE49-F238E27FC236}">
                <a16:creationId xmlns:a16="http://schemas.microsoft.com/office/drawing/2014/main" id="{BABAB912-40E7-E546-8D27-704ED0E50E4A}"/>
              </a:ext>
            </a:extLst>
          </p:cNvPr>
          <p:cNvCxnSpPr>
            <a:cxnSpLocks/>
          </p:cNvCxnSpPr>
          <p:nvPr/>
        </p:nvCxnSpPr>
        <p:spPr>
          <a:xfrm>
            <a:off x="7547030" y="5583831"/>
            <a:ext cx="3620323"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Platshållare för bildnummer 5">
            <a:extLst>
              <a:ext uri="{FF2B5EF4-FFF2-40B4-BE49-F238E27FC236}">
                <a16:creationId xmlns:a16="http://schemas.microsoft.com/office/drawing/2014/main" id="{C133F26B-C71C-6D45-88BE-E00107885539}"/>
              </a:ext>
            </a:extLst>
          </p:cNvPr>
          <p:cNvSpPr txBox="1">
            <a:spLocks/>
          </p:cNvSpPr>
          <p:nvPr/>
        </p:nvSpPr>
        <p:spPr>
          <a:xfrm>
            <a:off x="7510139" y="5582023"/>
            <a:ext cx="1057623"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a:solidFill>
                  <a:schemeClr val="tx1"/>
                </a:solidFill>
              </a:rPr>
              <a:t>*Service-, omsorg &amp; försäljningsyrken</a:t>
            </a:r>
          </a:p>
        </p:txBody>
      </p:sp>
      <p:sp>
        <p:nvSpPr>
          <p:cNvPr id="11" name="Rektangel 10">
            <a:extLst>
              <a:ext uri="{FF2B5EF4-FFF2-40B4-BE49-F238E27FC236}">
                <a16:creationId xmlns:a16="http://schemas.microsoft.com/office/drawing/2014/main" id="{B8E0D12E-0D58-8F49-BC8B-3C398D9E40B9}"/>
              </a:ext>
            </a:extLst>
          </p:cNvPr>
          <p:cNvSpPr/>
          <p:nvPr/>
        </p:nvSpPr>
        <p:spPr>
          <a:xfrm>
            <a:off x="7870982" y="1082180"/>
            <a:ext cx="364651" cy="44993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Platshållare för bildnummer 5">
            <a:extLst>
              <a:ext uri="{FF2B5EF4-FFF2-40B4-BE49-F238E27FC236}">
                <a16:creationId xmlns:a16="http://schemas.microsoft.com/office/drawing/2014/main" id="{F92376C2-F5E7-504F-B87F-86538D4487BE}"/>
              </a:ext>
            </a:extLst>
          </p:cNvPr>
          <p:cNvSpPr txBox="1">
            <a:spLocks/>
          </p:cNvSpPr>
          <p:nvPr/>
        </p:nvSpPr>
        <p:spPr>
          <a:xfrm>
            <a:off x="7844125" y="1079846"/>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a:solidFill>
                  <a:schemeClr val="bg1"/>
                </a:solidFill>
              </a:rPr>
              <a:t>11,7</a:t>
            </a:r>
          </a:p>
        </p:txBody>
      </p:sp>
      <p:sp>
        <p:nvSpPr>
          <p:cNvPr id="47" name="Rektangel 46">
            <a:extLst>
              <a:ext uri="{FF2B5EF4-FFF2-40B4-BE49-F238E27FC236}">
                <a16:creationId xmlns:a16="http://schemas.microsoft.com/office/drawing/2014/main" id="{12C28846-1FA7-E942-976F-04E15AB80BE7}"/>
              </a:ext>
            </a:extLst>
          </p:cNvPr>
          <p:cNvSpPr/>
          <p:nvPr/>
        </p:nvSpPr>
        <p:spPr>
          <a:xfrm>
            <a:off x="8929921" y="1992140"/>
            <a:ext cx="364651" cy="35893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id="{B1B29749-4CC8-D74D-9DC5-E6D8175D579B}"/>
              </a:ext>
            </a:extLst>
          </p:cNvPr>
          <p:cNvSpPr/>
          <p:nvPr/>
        </p:nvSpPr>
        <p:spPr>
          <a:xfrm>
            <a:off x="9915603" y="2697933"/>
            <a:ext cx="364651" cy="28835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Platshållare för bildnummer 5">
            <a:extLst>
              <a:ext uri="{FF2B5EF4-FFF2-40B4-BE49-F238E27FC236}">
                <a16:creationId xmlns:a16="http://schemas.microsoft.com/office/drawing/2014/main" id="{A95FFE35-1AD3-5148-AEED-35670ED317BD}"/>
              </a:ext>
            </a:extLst>
          </p:cNvPr>
          <p:cNvSpPr txBox="1">
            <a:spLocks/>
          </p:cNvSpPr>
          <p:nvPr/>
        </p:nvSpPr>
        <p:spPr>
          <a:xfrm>
            <a:off x="8892112" y="2014545"/>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a:solidFill>
                  <a:schemeClr val="bg1"/>
                </a:solidFill>
              </a:rPr>
              <a:t>8,6</a:t>
            </a:r>
          </a:p>
        </p:txBody>
      </p:sp>
      <p:sp>
        <p:nvSpPr>
          <p:cNvPr id="50" name="Platshållare för bildnummer 5">
            <a:extLst>
              <a:ext uri="{FF2B5EF4-FFF2-40B4-BE49-F238E27FC236}">
                <a16:creationId xmlns:a16="http://schemas.microsoft.com/office/drawing/2014/main" id="{B99E53F3-46A7-2441-BC48-489E14A0FBD9}"/>
              </a:ext>
            </a:extLst>
          </p:cNvPr>
          <p:cNvSpPr txBox="1">
            <a:spLocks/>
          </p:cNvSpPr>
          <p:nvPr/>
        </p:nvSpPr>
        <p:spPr>
          <a:xfrm>
            <a:off x="8615253" y="5690705"/>
            <a:ext cx="961475"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a:solidFill>
                  <a:schemeClr val="tx1"/>
                </a:solidFill>
              </a:rPr>
              <a:t>*Yrken inom administration och kundtjänst</a:t>
            </a:r>
          </a:p>
        </p:txBody>
      </p:sp>
      <p:sp>
        <p:nvSpPr>
          <p:cNvPr id="51" name="Platshållare för bildnummer 5">
            <a:extLst>
              <a:ext uri="{FF2B5EF4-FFF2-40B4-BE49-F238E27FC236}">
                <a16:creationId xmlns:a16="http://schemas.microsoft.com/office/drawing/2014/main" id="{3F52C943-0A5D-9B47-BD7C-04F869515547}"/>
              </a:ext>
            </a:extLst>
          </p:cNvPr>
          <p:cNvSpPr txBox="1">
            <a:spLocks/>
          </p:cNvSpPr>
          <p:nvPr/>
        </p:nvSpPr>
        <p:spPr>
          <a:xfrm>
            <a:off x="9632936" y="5690705"/>
            <a:ext cx="961475"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a:solidFill>
                  <a:schemeClr val="tx1"/>
                </a:solidFill>
              </a:rPr>
              <a:t>*Yrken inom byggverksamhet och tillverkning</a:t>
            </a:r>
          </a:p>
        </p:txBody>
      </p:sp>
      <p:sp>
        <p:nvSpPr>
          <p:cNvPr id="52" name="Platshållare för bildnummer 5">
            <a:extLst>
              <a:ext uri="{FF2B5EF4-FFF2-40B4-BE49-F238E27FC236}">
                <a16:creationId xmlns:a16="http://schemas.microsoft.com/office/drawing/2014/main" id="{ADA51557-732A-C546-8819-6EF844B45739}"/>
              </a:ext>
            </a:extLst>
          </p:cNvPr>
          <p:cNvSpPr txBox="1">
            <a:spLocks/>
          </p:cNvSpPr>
          <p:nvPr/>
        </p:nvSpPr>
        <p:spPr>
          <a:xfrm>
            <a:off x="9903777" y="2695598"/>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a:solidFill>
                  <a:schemeClr val="bg1"/>
                </a:solidFill>
              </a:rPr>
              <a:t>7,6</a:t>
            </a:r>
          </a:p>
        </p:txBody>
      </p:sp>
      <p:sp>
        <p:nvSpPr>
          <p:cNvPr id="53" name="Platshållare för bildnummer 5">
            <a:extLst>
              <a:ext uri="{FF2B5EF4-FFF2-40B4-BE49-F238E27FC236}">
                <a16:creationId xmlns:a16="http://schemas.microsoft.com/office/drawing/2014/main" id="{6FF829B7-511F-DC40-B14F-597820B9490B}"/>
              </a:ext>
            </a:extLst>
          </p:cNvPr>
          <p:cNvSpPr txBox="1">
            <a:spLocks/>
          </p:cNvSpPr>
          <p:nvPr/>
        </p:nvSpPr>
        <p:spPr>
          <a:xfrm>
            <a:off x="10422554" y="5454686"/>
            <a:ext cx="961475" cy="306909"/>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800">
                <a:solidFill>
                  <a:schemeClr val="tx1"/>
                </a:solidFill>
              </a:rPr>
              <a:t>*Chefsyrken</a:t>
            </a:r>
          </a:p>
        </p:txBody>
      </p:sp>
      <p:sp>
        <p:nvSpPr>
          <p:cNvPr id="56" name="Rektangel 55">
            <a:extLst>
              <a:ext uri="{FF2B5EF4-FFF2-40B4-BE49-F238E27FC236}">
                <a16:creationId xmlns:a16="http://schemas.microsoft.com/office/drawing/2014/main" id="{936A2A19-B855-EC4B-94CB-1B21D5AA700F}"/>
              </a:ext>
            </a:extLst>
          </p:cNvPr>
          <p:cNvSpPr/>
          <p:nvPr/>
        </p:nvSpPr>
        <p:spPr>
          <a:xfrm>
            <a:off x="10718959" y="3799399"/>
            <a:ext cx="364651" cy="17820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Platshållare för bildnummer 5">
            <a:extLst>
              <a:ext uri="{FF2B5EF4-FFF2-40B4-BE49-F238E27FC236}">
                <a16:creationId xmlns:a16="http://schemas.microsoft.com/office/drawing/2014/main" id="{07623C00-547E-8941-B1AE-3A98F3F249D6}"/>
              </a:ext>
            </a:extLst>
          </p:cNvPr>
          <p:cNvSpPr txBox="1">
            <a:spLocks/>
          </p:cNvSpPr>
          <p:nvPr/>
        </p:nvSpPr>
        <p:spPr>
          <a:xfrm>
            <a:off x="10701780" y="3815912"/>
            <a:ext cx="407759" cy="176735"/>
          </a:xfrm>
          <a:prstGeom prst="rect">
            <a:avLst/>
          </a:prstGeom>
        </p:spPr>
        <p:txBody>
          <a:bodyPr vert="horz" lIns="0" tIns="0" rIns="0" bIns="0" rtlCol="0" anchor="b">
            <a:noAutofit/>
          </a:bodyPr>
          <a:lstStyle>
            <a:defPPr>
              <a:defRPr lang="sv-SE"/>
            </a:defPPr>
            <a:lvl1pPr marL="0" algn="r" defTabSz="914400" rtl="0" eaLnBrk="1" latinLnBrk="0" hangingPunct="1">
              <a:defRPr sz="700" kern="1200">
                <a:solidFill>
                  <a:schemeClr val="tx2">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a:solidFill>
                  <a:schemeClr val="bg1"/>
                </a:solidFill>
              </a:rPr>
              <a:t>4,3</a:t>
            </a:r>
          </a:p>
        </p:txBody>
      </p:sp>
      <p:sp>
        <p:nvSpPr>
          <p:cNvPr id="13" name="textruta 12">
            <a:extLst>
              <a:ext uri="{FF2B5EF4-FFF2-40B4-BE49-F238E27FC236}">
                <a16:creationId xmlns:a16="http://schemas.microsoft.com/office/drawing/2014/main" id="{ECF2DF2C-5F5B-EA41-A38F-37DDE2CE5F98}"/>
              </a:ext>
            </a:extLst>
          </p:cNvPr>
          <p:cNvSpPr txBox="1"/>
          <p:nvPr/>
        </p:nvSpPr>
        <p:spPr>
          <a:xfrm>
            <a:off x="4596085" y="6290642"/>
            <a:ext cx="2419799" cy="338554"/>
          </a:xfrm>
          <a:prstGeom prst="rect">
            <a:avLst/>
          </a:prstGeom>
          <a:noFill/>
        </p:spPr>
        <p:txBody>
          <a:bodyPr wrap="square" rtlCol="0">
            <a:spAutoFit/>
          </a:bodyPr>
          <a:lstStyle>
            <a:defPPr>
              <a:defRPr lang="sv-SE"/>
            </a:defPPr>
            <a:lvl1pPr>
              <a:defRPr sz="800"/>
            </a:lvl1pPr>
          </a:lstStyle>
          <a:p>
            <a:pPr algn="ctr"/>
            <a:r>
              <a:rPr lang="sv-SE"/>
              <a:t>*Jämförbar data för 2020, </a:t>
            </a:r>
            <a:br>
              <a:rPr lang="sv-SE"/>
            </a:br>
            <a:r>
              <a:rPr lang="sv-SE"/>
              <a:t>Källa: Skandia, Sveriges sjukaste yrken.</a:t>
            </a:r>
          </a:p>
        </p:txBody>
      </p:sp>
      <p:sp>
        <p:nvSpPr>
          <p:cNvPr id="59" name="textruta 58">
            <a:extLst>
              <a:ext uri="{FF2B5EF4-FFF2-40B4-BE49-F238E27FC236}">
                <a16:creationId xmlns:a16="http://schemas.microsoft.com/office/drawing/2014/main" id="{513D0F20-A3C2-154A-8114-77A417BF1BF0}"/>
              </a:ext>
            </a:extLst>
          </p:cNvPr>
          <p:cNvSpPr txBox="1"/>
          <p:nvPr/>
        </p:nvSpPr>
        <p:spPr>
          <a:xfrm>
            <a:off x="8366828" y="1475895"/>
            <a:ext cx="2419799" cy="261610"/>
          </a:xfrm>
          <a:prstGeom prst="rect">
            <a:avLst/>
          </a:prstGeom>
          <a:noFill/>
        </p:spPr>
        <p:txBody>
          <a:bodyPr wrap="square" rtlCol="0">
            <a:spAutoFit/>
          </a:bodyPr>
          <a:lstStyle>
            <a:defPPr>
              <a:defRPr lang="sv-SE"/>
            </a:defPPr>
            <a:lvl1pPr>
              <a:defRPr sz="800"/>
            </a:lvl1pPr>
          </a:lstStyle>
          <a:p>
            <a:pPr algn="ctr"/>
            <a:r>
              <a:rPr lang="sv-SE" sz="1100" b="1"/>
              <a:t>Andra yrken </a:t>
            </a:r>
          </a:p>
        </p:txBody>
      </p:sp>
      <p:graphicFrame>
        <p:nvGraphicFramePr>
          <p:cNvPr id="12" name="Diagram 11">
            <a:extLst>
              <a:ext uri="{FF2B5EF4-FFF2-40B4-BE49-F238E27FC236}">
                <a16:creationId xmlns:a16="http://schemas.microsoft.com/office/drawing/2014/main" id="{C13F94F0-90F6-D504-5D5C-5396F611E12A}"/>
              </a:ext>
            </a:extLst>
          </p:cNvPr>
          <p:cNvGraphicFramePr>
            <a:graphicFrameLocks/>
          </p:cNvGraphicFramePr>
          <p:nvPr>
            <p:extLst>
              <p:ext uri="{D42A27DB-BD31-4B8C-83A1-F6EECF244321}">
                <p14:modId xmlns:p14="http://schemas.microsoft.com/office/powerpoint/2010/main" val="367050819"/>
              </p:ext>
            </p:extLst>
          </p:nvPr>
        </p:nvGraphicFramePr>
        <p:xfrm>
          <a:off x="589283" y="2296014"/>
          <a:ext cx="6426601" cy="37190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0945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4CA34D8-DBF1-5743-8F79-3846643FB77A}"/>
              </a:ext>
            </a:extLst>
          </p:cNvPr>
          <p:cNvPicPr>
            <a:picLocks noChangeAspect="1"/>
          </p:cNvPicPr>
          <p:nvPr/>
        </p:nvPicPr>
        <p:blipFill rotWithShape="1">
          <a:blip r:embed="rId2"/>
          <a:srcRect r="7709"/>
          <a:stretch/>
        </p:blipFill>
        <p:spPr>
          <a:xfrm>
            <a:off x="8482911" y="1262041"/>
            <a:ext cx="3709089" cy="4175480"/>
          </a:xfrm>
          <a:prstGeom prst="rect">
            <a:avLst/>
          </a:prstGeom>
        </p:spPr>
      </p:pic>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93413"/>
            <a:ext cx="10433445" cy="514662"/>
          </a:xfrm>
        </p:spPr>
        <p:txBody>
          <a:bodyPr/>
          <a:lstStyle/>
          <a:p>
            <a:r>
              <a:rPr lang="sv-SE"/>
              <a:t>Medlemsföretagens anställda arbetar på distans 1-2 dagar i veckan  </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8731519" cy="514663"/>
          </a:xfrm>
        </p:spPr>
        <p:txBody>
          <a:bodyPr/>
          <a:lstStyle/>
          <a:p>
            <a:r>
              <a:rPr lang="sv-SE" b="1"/>
              <a:t>Aktuellt distansarbete i antal dagar per vecka</a:t>
            </a:r>
            <a:br>
              <a:rPr lang="sv-SE" b="1"/>
            </a:br>
            <a:r>
              <a:rPr lang="sv-SE"/>
              <a:t>I procent av totalen</a:t>
            </a:r>
          </a:p>
        </p:txBody>
      </p:sp>
      <p:sp>
        <p:nvSpPr>
          <p:cNvPr id="6" name="Platshållare för sidfot 5">
            <a:extLst>
              <a:ext uri="{FF2B5EF4-FFF2-40B4-BE49-F238E27FC236}">
                <a16:creationId xmlns:a16="http://schemas.microsoft.com/office/drawing/2014/main" id="{F45A640A-6EEE-4D4B-83AC-87B7C2B8950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2023 |</a:t>
            </a:r>
          </a:p>
        </p:txBody>
      </p:sp>
      <p:sp>
        <p:nvSpPr>
          <p:cNvPr id="10" name="Platshållare för bildnummer 9">
            <a:extLst>
              <a:ext uri="{FF2B5EF4-FFF2-40B4-BE49-F238E27FC236}">
                <a16:creationId xmlns:a16="http://schemas.microsoft.com/office/drawing/2014/main" id="{DFD7FEB1-3B00-C04A-9B04-A32871C6CC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82CE8A17-B112-594A-B11C-2B24D026F972}"/>
              </a:ext>
            </a:extLst>
          </p:cNvPr>
          <p:cNvSpPr/>
          <p:nvPr/>
        </p:nvSpPr>
        <p:spPr>
          <a:xfrm>
            <a:off x="9095259" y="2590163"/>
            <a:ext cx="2795247"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5400" b="1">
                <a:solidFill>
                  <a:srgbClr val="2A3B36">
                    <a:lumMod val="75000"/>
                    <a:lumOff val="25000"/>
                  </a:srgbClr>
                </a:solidFill>
                <a:latin typeface="Arial" panose="020B0604020202020204"/>
              </a:rPr>
              <a:t>75</a:t>
            </a:r>
            <a:r>
              <a:rPr kumimoji="0" lang="sv-SE" sz="5400" b="1"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Av medlemsföretagens anställda jobbar på distans 1-2 dagar i veckan</a:t>
            </a:r>
          </a:p>
        </p:txBody>
      </p:sp>
      <p:sp>
        <p:nvSpPr>
          <p:cNvPr id="17" name="Rectangular Callout 15">
            <a:extLst>
              <a:ext uri="{FF2B5EF4-FFF2-40B4-BE49-F238E27FC236}">
                <a16:creationId xmlns:a16="http://schemas.microsoft.com/office/drawing/2014/main" id="{C24834F9-E388-E744-8B10-1471D938A414}"/>
              </a:ext>
            </a:extLst>
          </p:cNvPr>
          <p:cNvSpPr/>
          <p:nvPr/>
        </p:nvSpPr>
        <p:spPr>
          <a:xfrm flipV="1">
            <a:off x="476484" y="1980860"/>
            <a:ext cx="7599286"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25" name="TextBox 14">
            <a:extLst>
              <a:ext uri="{FF2B5EF4-FFF2-40B4-BE49-F238E27FC236}">
                <a16:creationId xmlns:a16="http://schemas.microsoft.com/office/drawing/2014/main" id="{24D227AB-24D7-9B45-8D55-BA7F7D66BEFD}"/>
              </a:ext>
            </a:extLst>
          </p:cNvPr>
          <p:cNvSpPr txBox="1"/>
          <p:nvPr/>
        </p:nvSpPr>
        <p:spPr>
          <a:xfrm>
            <a:off x="463622" y="2010510"/>
            <a:ext cx="798222" cy="430887"/>
          </a:xfrm>
          <a:prstGeom prst="rect">
            <a:avLst/>
          </a:prstGeom>
          <a:noFill/>
        </p:spPr>
        <p:txBody>
          <a:bodyPr wrap="square" rtlCol="0">
            <a:spAutoFit/>
          </a:bodyPr>
          <a:lstStyle/>
          <a:p>
            <a:r>
              <a:rPr lang="sv-SE" sz="1100" b="1">
                <a:latin typeface="+mj-lt"/>
              </a:rPr>
              <a:t>Totala snittet</a:t>
            </a:r>
          </a:p>
        </p:txBody>
      </p:sp>
      <p:sp>
        <p:nvSpPr>
          <p:cNvPr id="26" name="Oval 9">
            <a:extLst>
              <a:ext uri="{FF2B5EF4-FFF2-40B4-BE49-F238E27FC236}">
                <a16:creationId xmlns:a16="http://schemas.microsoft.com/office/drawing/2014/main" id="{6C0C3A7F-5818-3C4B-B3A2-4BF4F1403636}"/>
              </a:ext>
            </a:extLst>
          </p:cNvPr>
          <p:cNvSpPr/>
          <p:nvPr/>
        </p:nvSpPr>
        <p:spPr>
          <a:xfrm>
            <a:off x="130242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41%</a:t>
            </a:r>
          </a:p>
        </p:txBody>
      </p:sp>
      <p:sp>
        <p:nvSpPr>
          <p:cNvPr id="27" name="Oval 7">
            <a:extLst>
              <a:ext uri="{FF2B5EF4-FFF2-40B4-BE49-F238E27FC236}">
                <a16:creationId xmlns:a16="http://schemas.microsoft.com/office/drawing/2014/main" id="{BB7540A2-01E2-154B-ABFC-121517537EAC}"/>
              </a:ext>
            </a:extLst>
          </p:cNvPr>
          <p:cNvSpPr/>
          <p:nvPr/>
        </p:nvSpPr>
        <p:spPr>
          <a:xfrm>
            <a:off x="3721388"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13%</a:t>
            </a:r>
          </a:p>
        </p:txBody>
      </p:sp>
      <p:sp>
        <p:nvSpPr>
          <p:cNvPr id="28" name="Oval 8">
            <a:extLst>
              <a:ext uri="{FF2B5EF4-FFF2-40B4-BE49-F238E27FC236}">
                <a16:creationId xmlns:a16="http://schemas.microsoft.com/office/drawing/2014/main" id="{833A4358-35AA-2848-9BED-D5013F42576B}"/>
              </a:ext>
            </a:extLst>
          </p:cNvPr>
          <p:cNvSpPr/>
          <p:nvPr/>
        </p:nvSpPr>
        <p:spPr>
          <a:xfrm>
            <a:off x="2514706"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33%</a:t>
            </a:r>
          </a:p>
        </p:txBody>
      </p:sp>
      <p:sp>
        <p:nvSpPr>
          <p:cNvPr id="29" name="Oval 10">
            <a:extLst>
              <a:ext uri="{FF2B5EF4-FFF2-40B4-BE49-F238E27FC236}">
                <a16:creationId xmlns:a16="http://schemas.microsoft.com/office/drawing/2014/main" id="{10F12342-E6FB-7742-A0C2-6C30C8869EF8}"/>
              </a:ext>
            </a:extLst>
          </p:cNvPr>
          <p:cNvSpPr/>
          <p:nvPr/>
        </p:nvSpPr>
        <p:spPr>
          <a:xfrm>
            <a:off x="4928070"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3%</a:t>
            </a:r>
          </a:p>
        </p:txBody>
      </p:sp>
      <p:sp>
        <p:nvSpPr>
          <p:cNvPr id="31" name="Oval 13">
            <a:extLst>
              <a:ext uri="{FF2B5EF4-FFF2-40B4-BE49-F238E27FC236}">
                <a16:creationId xmlns:a16="http://schemas.microsoft.com/office/drawing/2014/main" id="{41F76602-10AB-524F-8354-406D47234D53}"/>
              </a:ext>
            </a:extLst>
          </p:cNvPr>
          <p:cNvSpPr/>
          <p:nvPr/>
        </p:nvSpPr>
        <p:spPr>
          <a:xfrm>
            <a:off x="613475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2%</a:t>
            </a:r>
          </a:p>
        </p:txBody>
      </p:sp>
      <p:sp>
        <p:nvSpPr>
          <p:cNvPr id="32" name="Oval 13">
            <a:extLst>
              <a:ext uri="{FF2B5EF4-FFF2-40B4-BE49-F238E27FC236}">
                <a16:creationId xmlns:a16="http://schemas.microsoft.com/office/drawing/2014/main" id="{62C14775-FF32-B844-87A7-08933484AAAB}"/>
              </a:ext>
            </a:extLst>
          </p:cNvPr>
          <p:cNvSpPr/>
          <p:nvPr/>
        </p:nvSpPr>
        <p:spPr>
          <a:xfrm>
            <a:off x="7341434"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8 %</a:t>
            </a:r>
          </a:p>
        </p:txBody>
      </p:sp>
      <p:cxnSp>
        <p:nvCxnSpPr>
          <p:cNvPr id="34" name="Rak 33">
            <a:extLst>
              <a:ext uri="{FF2B5EF4-FFF2-40B4-BE49-F238E27FC236}">
                <a16:creationId xmlns:a16="http://schemas.microsoft.com/office/drawing/2014/main" id="{D63B6C44-4AB6-4C4D-A43A-6215CDA9263F}"/>
              </a:ext>
            </a:extLst>
          </p:cNvPr>
          <p:cNvCxnSpPr>
            <a:cxnSpLocks/>
          </p:cNvCxnSpPr>
          <p:nvPr/>
        </p:nvCxnSpPr>
        <p:spPr>
          <a:xfrm>
            <a:off x="2119508"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7" name="Rak 36">
            <a:extLst>
              <a:ext uri="{FF2B5EF4-FFF2-40B4-BE49-F238E27FC236}">
                <a16:creationId xmlns:a16="http://schemas.microsoft.com/office/drawing/2014/main" id="{DC8B3C67-D5F8-6041-B2BD-AE5DBEF222B4}"/>
              </a:ext>
            </a:extLst>
          </p:cNvPr>
          <p:cNvCxnSpPr>
            <a:cxnSpLocks/>
          </p:cNvCxnSpPr>
          <p:nvPr/>
        </p:nvCxnSpPr>
        <p:spPr>
          <a:xfrm>
            <a:off x="3334520"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8" name="Rak 37">
            <a:extLst>
              <a:ext uri="{FF2B5EF4-FFF2-40B4-BE49-F238E27FC236}">
                <a16:creationId xmlns:a16="http://schemas.microsoft.com/office/drawing/2014/main" id="{FB245EF8-2C9A-684A-AAF4-A65B0BE61375}"/>
              </a:ext>
            </a:extLst>
          </p:cNvPr>
          <p:cNvCxnSpPr>
            <a:cxnSpLocks/>
          </p:cNvCxnSpPr>
          <p:nvPr/>
        </p:nvCxnSpPr>
        <p:spPr>
          <a:xfrm>
            <a:off x="4549531"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9" name="Rak 38">
            <a:extLst>
              <a:ext uri="{FF2B5EF4-FFF2-40B4-BE49-F238E27FC236}">
                <a16:creationId xmlns:a16="http://schemas.microsoft.com/office/drawing/2014/main" id="{EDEEFBBE-3B77-FE4B-9DA0-3BA29DB96600}"/>
              </a:ext>
            </a:extLst>
          </p:cNvPr>
          <p:cNvCxnSpPr>
            <a:cxnSpLocks/>
          </p:cNvCxnSpPr>
          <p:nvPr/>
        </p:nvCxnSpPr>
        <p:spPr>
          <a:xfrm>
            <a:off x="5764543"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40" name="Rak 39">
            <a:extLst>
              <a:ext uri="{FF2B5EF4-FFF2-40B4-BE49-F238E27FC236}">
                <a16:creationId xmlns:a16="http://schemas.microsoft.com/office/drawing/2014/main" id="{32ED4D52-C091-6744-BD0E-DB9B75647A3C}"/>
              </a:ext>
            </a:extLst>
          </p:cNvPr>
          <p:cNvCxnSpPr>
            <a:cxnSpLocks/>
          </p:cNvCxnSpPr>
          <p:nvPr/>
        </p:nvCxnSpPr>
        <p:spPr>
          <a:xfrm>
            <a:off x="6979554"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sp>
        <p:nvSpPr>
          <p:cNvPr id="41" name="Höger klammerparentes 40">
            <a:extLst>
              <a:ext uri="{FF2B5EF4-FFF2-40B4-BE49-F238E27FC236}">
                <a16:creationId xmlns:a16="http://schemas.microsoft.com/office/drawing/2014/main" id="{BE409196-5920-644E-A98B-521145FF4250}"/>
              </a:ext>
            </a:extLst>
          </p:cNvPr>
          <p:cNvSpPr/>
          <p:nvPr/>
        </p:nvSpPr>
        <p:spPr>
          <a:xfrm rot="16200000">
            <a:off x="2077340" y="688211"/>
            <a:ext cx="100506" cy="2413859"/>
          </a:xfrm>
          <a:prstGeom prst="rightBrace">
            <a:avLst>
              <a:gd name="adj1" fmla="val 4913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2" name="textruta 41">
            <a:extLst>
              <a:ext uri="{FF2B5EF4-FFF2-40B4-BE49-F238E27FC236}">
                <a16:creationId xmlns:a16="http://schemas.microsoft.com/office/drawing/2014/main" id="{5184A803-BD6C-C647-AC26-92120EA08A2D}"/>
              </a:ext>
            </a:extLst>
          </p:cNvPr>
          <p:cNvSpPr txBox="1"/>
          <p:nvPr/>
        </p:nvSpPr>
        <p:spPr>
          <a:xfrm>
            <a:off x="1855723" y="1531757"/>
            <a:ext cx="543739" cy="307777"/>
          </a:xfrm>
          <a:prstGeom prst="rect">
            <a:avLst/>
          </a:prstGeom>
          <a:noFill/>
        </p:spPr>
        <p:txBody>
          <a:bodyPr wrap="none" rtlCol="0">
            <a:spAutoFit/>
          </a:bodyPr>
          <a:lstStyle/>
          <a:p>
            <a:r>
              <a:rPr lang="sv-SE" sz="1400" b="1"/>
              <a:t>75%</a:t>
            </a:r>
          </a:p>
        </p:txBody>
      </p:sp>
      <p:graphicFrame>
        <p:nvGraphicFramePr>
          <p:cNvPr id="4" name="Diagram 3">
            <a:extLst>
              <a:ext uri="{FF2B5EF4-FFF2-40B4-BE49-F238E27FC236}">
                <a16:creationId xmlns:a16="http://schemas.microsoft.com/office/drawing/2014/main" id="{537840CF-98E3-1035-3DD8-E0D12659574D}"/>
              </a:ext>
            </a:extLst>
          </p:cNvPr>
          <p:cNvGraphicFramePr>
            <a:graphicFrameLocks/>
          </p:cNvGraphicFramePr>
          <p:nvPr>
            <p:extLst>
              <p:ext uri="{D42A27DB-BD31-4B8C-83A1-F6EECF244321}">
                <p14:modId xmlns:p14="http://schemas.microsoft.com/office/powerpoint/2010/main" val="1510016505"/>
              </p:ext>
            </p:extLst>
          </p:nvPr>
        </p:nvGraphicFramePr>
        <p:xfrm>
          <a:off x="754393" y="2590164"/>
          <a:ext cx="7599286" cy="3518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1890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a:ln>
                  <a:noFill/>
                </a:ln>
                <a:solidFill>
                  <a:prstClr val="black"/>
                </a:solidFill>
                <a:effectLst/>
                <a:uLnTx/>
                <a:uFillTx/>
                <a:latin typeface="Arial" panose="020B0604020202020204"/>
                <a:ea typeface="+mj-ea"/>
                <a:cs typeface="+mj-cs"/>
              </a:rPr>
              <a:t>Appendix</a:t>
            </a:r>
          </a:p>
        </p:txBody>
      </p:sp>
      <p:pic>
        <p:nvPicPr>
          <p:cNvPr id="6" name="Bildobjekt 5">
            <a:extLst>
              <a:ext uri="{FF2B5EF4-FFF2-40B4-BE49-F238E27FC236}">
                <a16:creationId xmlns:a16="http://schemas.microsoft.com/office/drawing/2014/main" id="{4E7A7628-25C3-EC43-948F-FA6B9F8B8994}"/>
              </a:ext>
            </a:extLst>
          </p:cNvPr>
          <p:cNvPicPr>
            <a:picLocks noChangeAspect="1"/>
          </p:cNvPicPr>
          <p:nvPr/>
        </p:nvPicPr>
        <p:blipFill>
          <a:blip r:embed="rId2"/>
          <a:stretch>
            <a:fillRect/>
          </a:stretch>
        </p:blipFill>
        <p:spPr>
          <a:xfrm>
            <a:off x="5435600" y="2260895"/>
            <a:ext cx="6756400" cy="4292600"/>
          </a:xfrm>
          <a:prstGeom prst="rect">
            <a:avLst/>
          </a:prstGeom>
        </p:spPr>
      </p:pic>
    </p:spTree>
    <p:extLst>
      <p:ext uri="{BB962C8B-B14F-4D97-AF65-F5344CB8AC3E}">
        <p14:creationId xmlns:p14="http://schemas.microsoft.com/office/powerpoint/2010/main" val="1513834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40A079DB-5912-A54A-A529-3C055082058C}"/>
              </a:ext>
            </a:extLst>
          </p:cNvPr>
          <p:cNvPicPr>
            <a:picLocks noChangeAspect="1"/>
          </p:cNvPicPr>
          <p:nvPr/>
        </p:nvPicPr>
        <p:blipFill rotWithShape="1">
          <a:blip r:embed="rId2">
            <a:lum bright="70000" contrast="-70000"/>
          </a:blip>
          <a:srcRect t="7938" r="12995" b="8562"/>
          <a:stretch/>
        </p:blipFill>
        <p:spPr>
          <a:xfrm>
            <a:off x="4188679" y="1"/>
            <a:ext cx="8003321" cy="6858000"/>
          </a:xfrm>
          <a:prstGeom prst="rect">
            <a:avLst/>
          </a:prstGeom>
        </p:spPr>
      </p:pic>
      <p:sp>
        <p:nvSpPr>
          <p:cNvPr id="2" name="Rubrik 1">
            <a:extLst>
              <a:ext uri="{FF2B5EF4-FFF2-40B4-BE49-F238E27FC236}">
                <a16:creationId xmlns:a16="http://schemas.microsoft.com/office/drawing/2014/main" id="{087BA382-8FFF-704D-A6DE-D7A8B937B57D}"/>
              </a:ext>
            </a:extLst>
          </p:cNvPr>
          <p:cNvSpPr>
            <a:spLocks noGrp="1"/>
          </p:cNvSpPr>
          <p:nvPr>
            <p:ph type="title"/>
          </p:nvPr>
        </p:nvSpPr>
        <p:spPr/>
        <p:txBody>
          <a:bodyPr/>
          <a:lstStyle/>
          <a:p>
            <a:r>
              <a:rPr lang="sv-SE"/>
              <a:t>Totalt medverkade 176 medlemsföretag i Insikt 2023</a:t>
            </a:r>
          </a:p>
        </p:txBody>
      </p:sp>
      <p:sp>
        <p:nvSpPr>
          <p:cNvPr id="3" name="Platshållare för innehåll 2">
            <a:extLst>
              <a:ext uri="{FF2B5EF4-FFF2-40B4-BE49-F238E27FC236}">
                <a16:creationId xmlns:a16="http://schemas.microsoft.com/office/drawing/2014/main" id="{6F2D9035-1B1A-1B47-96DF-C6E3D1967E3B}"/>
              </a:ext>
            </a:extLst>
          </p:cNvPr>
          <p:cNvSpPr>
            <a:spLocks noGrp="1"/>
          </p:cNvSpPr>
          <p:nvPr>
            <p:ph idx="1"/>
          </p:nvPr>
        </p:nvSpPr>
        <p:spPr>
          <a:xfrm>
            <a:off x="415788" y="1020727"/>
            <a:ext cx="3578144" cy="1719031"/>
          </a:xfrm>
        </p:spPr>
        <p:txBody>
          <a:bodyPr/>
          <a:lstStyle/>
          <a:p>
            <a:r>
              <a:rPr lang="sv-SE" b="1"/>
              <a:t>Svarande per verksamhetsområde</a:t>
            </a:r>
            <a:br>
              <a:rPr lang="sv-SE"/>
            </a:br>
            <a:r>
              <a:rPr lang="sv-SE"/>
              <a:t> Procent av totalen </a:t>
            </a:r>
          </a:p>
        </p:txBody>
      </p:sp>
      <p:sp>
        <p:nvSpPr>
          <p:cNvPr id="25" name="Platshållare för sidfot 24">
            <a:extLst>
              <a:ext uri="{FF2B5EF4-FFF2-40B4-BE49-F238E27FC236}">
                <a16:creationId xmlns:a16="http://schemas.microsoft.com/office/drawing/2014/main" id="{DF43A484-7221-914F-A3F3-490AEB74BF2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2023 |</a:t>
            </a:r>
          </a:p>
        </p:txBody>
      </p:sp>
      <p:sp>
        <p:nvSpPr>
          <p:cNvPr id="24" name="Platshållare för bildnummer 23">
            <a:extLst>
              <a:ext uri="{FF2B5EF4-FFF2-40B4-BE49-F238E27FC236}">
                <a16:creationId xmlns:a16="http://schemas.microsoft.com/office/drawing/2014/main" id="{A96B92A4-27D2-6B4E-91B7-6CEA4259EA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4" name="textruta 3">
            <a:extLst>
              <a:ext uri="{FF2B5EF4-FFF2-40B4-BE49-F238E27FC236}">
                <a16:creationId xmlns:a16="http://schemas.microsoft.com/office/drawing/2014/main" id="{294331B3-169E-284D-BF58-4F154BDA2E72}"/>
              </a:ext>
            </a:extLst>
          </p:cNvPr>
          <p:cNvSpPr txBox="1"/>
          <p:nvPr/>
        </p:nvSpPr>
        <p:spPr>
          <a:xfrm>
            <a:off x="6757799" y="1293737"/>
            <a:ext cx="836961"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*Annan</a:t>
            </a:r>
          </a:p>
        </p:txBody>
      </p:sp>
      <p:cxnSp>
        <p:nvCxnSpPr>
          <p:cNvPr id="5" name="Rak 4">
            <a:extLst>
              <a:ext uri="{FF2B5EF4-FFF2-40B4-BE49-F238E27FC236}">
                <a16:creationId xmlns:a16="http://schemas.microsoft.com/office/drawing/2014/main" id="{FB782D5A-EB04-2E44-89AE-281BDA221ADD}"/>
              </a:ext>
            </a:extLst>
          </p:cNvPr>
          <p:cNvCxnSpPr>
            <a:cxnSpLocks/>
          </p:cNvCxnSpPr>
          <p:nvPr/>
        </p:nvCxnSpPr>
        <p:spPr>
          <a:xfrm flipV="1">
            <a:off x="9676611"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21003BB5-88BC-E945-AE95-AA2E48983B6A}"/>
              </a:ext>
            </a:extLst>
          </p:cNvPr>
          <p:cNvCxnSpPr>
            <a:cxnSpLocks/>
          </p:cNvCxnSpPr>
          <p:nvPr/>
        </p:nvCxnSpPr>
        <p:spPr>
          <a:xfrm>
            <a:off x="10190844" y="3251373"/>
            <a:ext cx="1393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30020B15-FCB4-194F-928E-A07998FB61BB}"/>
              </a:ext>
            </a:extLst>
          </p:cNvPr>
          <p:cNvSpPr txBox="1"/>
          <p:nvPr/>
        </p:nvSpPr>
        <p:spPr>
          <a:xfrm>
            <a:off x="10115753" y="2742661"/>
            <a:ext cx="159210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Teknikkonsultföretag</a:t>
            </a:r>
          </a:p>
        </p:txBody>
      </p:sp>
      <p:cxnSp>
        <p:nvCxnSpPr>
          <p:cNvPr id="8" name="Rak 7">
            <a:extLst>
              <a:ext uri="{FF2B5EF4-FFF2-40B4-BE49-F238E27FC236}">
                <a16:creationId xmlns:a16="http://schemas.microsoft.com/office/drawing/2014/main" id="{3F477D63-1189-FC42-BE02-69E93A291CF4}"/>
              </a:ext>
            </a:extLst>
          </p:cNvPr>
          <p:cNvCxnSpPr>
            <a:cxnSpLocks/>
          </p:cNvCxnSpPr>
          <p:nvPr/>
        </p:nvCxnSpPr>
        <p:spPr>
          <a:xfrm flipV="1">
            <a:off x="7453690" y="5018854"/>
            <a:ext cx="400918" cy="661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8">
            <a:extLst>
              <a:ext uri="{FF2B5EF4-FFF2-40B4-BE49-F238E27FC236}">
                <a16:creationId xmlns:a16="http://schemas.microsoft.com/office/drawing/2014/main" id="{1AA79E70-839A-A940-9B66-33AF9AAE088F}"/>
              </a:ext>
            </a:extLst>
          </p:cNvPr>
          <p:cNvCxnSpPr>
            <a:cxnSpLocks/>
          </p:cNvCxnSpPr>
          <p:nvPr/>
        </p:nvCxnSpPr>
        <p:spPr>
          <a:xfrm>
            <a:off x="6157060" y="5680072"/>
            <a:ext cx="12909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F3504E0C-A5D2-E845-ADB4-5D30356668B3}"/>
              </a:ext>
            </a:extLst>
          </p:cNvPr>
          <p:cNvSpPr txBox="1"/>
          <p:nvPr/>
        </p:nvSpPr>
        <p:spPr>
          <a:xfrm>
            <a:off x="6157801" y="4968754"/>
            <a:ext cx="15921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Industri- och </a:t>
            </a:r>
            <a:r>
              <a:rPr kumimoji="0" lang="sv-SE" sz="1100" b="0" i="0" u="none" strike="noStrike" kern="1200" cap="none" spc="0" normalizeH="0" baseline="0" noProof="0" err="1">
                <a:ln>
                  <a:noFill/>
                </a:ln>
                <a:solidFill>
                  <a:prstClr val="black"/>
                </a:solidFill>
                <a:effectLst/>
                <a:uLnTx/>
                <a:uFillTx/>
                <a:latin typeface="Arial" panose="020B0604020202020204"/>
                <a:ea typeface="+mn-ea"/>
                <a:cs typeface="+mn-cs"/>
              </a:rPr>
              <a:t>techkonsultföretag</a:t>
            </a:r>
            <a:endParaRPr kumimoji="0" lang="sv-SE"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11" name="Rak 10">
            <a:extLst>
              <a:ext uri="{FF2B5EF4-FFF2-40B4-BE49-F238E27FC236}">
                <a16:creationId xmlns:a16="http://schemas.microsoft.com/office/drawing/2014/main" id="{EF5E8118-E2D5-4940-B607-8ADBA16E3238}"/>
              </a:ext>
            </a:extLst>
          </p:cNvPr>
          <p:cNvCxnSpPr>
            <a:cxnSpLocks/>
          </p:cNvCxnSpPr>
          <p:nvPr/>
        </p:nvCxnSpPr>
        <p:spPr>
          <a:xfrm>
            <a:off x="4986718" y="3250691"/>
            <a:ext cx="11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1BEDDB38-73EE-3D44-97F1-EC359D584C75}"/>
              </a:ext>
            </a:extLst>
          </p:cNvPr>
          <p:cNvSpPr txBox="1"/>
          <p:nvPr/>
        </p:nvSpPr>
        <p:spPr>
          <a:xfrm>
            <a:off x="4896219" y="2710317"/>
            <a:ext cx="1754747"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prstClr val="black"/>
                </a:solidFill>
                <a:latin typeface="Arial" panose="020B0604020202020204"/>
              </a:rPr>
              <a:t>29</a:t>
            </a: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Arkitektföretag</a:t>
            </a:r>
          </a:p>
        </p:txBody>
      </p:sp>
      <p:cxnSp>
        <p:nvCxnSpPr>
          <p:cNvPr id="13" name="Rak 12">
            <a:extLst>
              <a:ext uri="{FF2B5EF4-FFF2-40B4-BE49-F238E27FC236}">
                <a16:creationId xmlns:a16="http://schemas.microsoft.com/office/drawing/2014/main" id="{A9D873C0-28BF-DC48-9FD4-F3F6595ACB23}"/>
              </a:ext>
            </a:extLst>
          </p:cNvPr>
          <p:cNvCxnSpPr>
            <a:cxnSpLocks/>
          </p:cNvCxnSpPr>
          <p:nvPr/>
        </p:nvCxnSpPr>
        <p:spPr>
          <a:xfrm>
            <a:off x="7443417" y="1802449"/>
            <a:ext cx="220868" cy="3495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D94C221D-A988-BE46-B17C-1968506A30E5}"/>
              </a:ext>
            </a:extLst>
          </p:cNvPr>
          <p:cNvCxnSpPr>
            <a:cxnSpLocks/>
          </p:cNvCxnSpPr>
          <p:nvPr/>
        </p:nvCxnSpPr>
        <p:spPr>
          <a:xfrm>
            <a:off x="6775819" y="1802449"/>
            <a:ext cx="6618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0E63D269-2E90-2145-A79F-93A1325BE121}"/>
              </a:ext>
            </a:extLst>
          </p:cNvPr>
          <p:cNvCxnSpPr>
            <a:cxnSpLocks/>
          </p:cNvCxnSpPr>
          <p:nvPr/>
        </p:nvCxnSpPr>
        <p:spPr>
          <a:xfrm flipH="1" flipV="1">
            <a:off x="6158629"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30AF9433-A0F1-B344-8489-F182A0B88272}"/>
              </a:ext>
            </a:extLst>
          </p:cNvPr>
          <p:cNvCxnSpPr/>
          <p:nvPr/>
        </p:nvCxnSpPr>
        <p:spPr>
          <a:xfrm>
            <a:off x="303493" y="1020726"/>
            <a:ext cx="0" cy="482572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6074845A-4A55-A94F-8F9B-A7FF75A7C3B9}"/>
              </a:ext>
            </a:extLst>
          </p:cNvPr>
          <p:cNvSpPr txBox="1"/>
          <p:nvPr/>
        </p:nvSpPr>
        <p:spPr>
          <a:xfrm>
            <a:off x="3809299" y="6208976"/>
            <a:ext cx="45800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Företagen</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i kategorin ”annan”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består</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av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TIC-företag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(Test, Inspektion och Certifiering), forsknings- och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utveck</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lingsföretag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eller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som verkar som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underleverantörer</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till arkitekt- och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ingenjörsföretagen</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t>
            </a:r>
          </a:p>
        </p:txBody>
      </p:sp>
      <p:sp>
        <p:nvSpPr>
          <p:cNvPr id="23" name="textruta 22">
            <a:extLst>
              <a:ext uri="{FF2B5EF4-FFF2-40B4-BE49-F238E27FC236}">
                <a16:creationId xmlns:a16="http://schemas.microsoft.com/office/drawing/2014/main" id="{2BF8D2D8-C87C-E3CC-901B-B81107137102}"/>
              </a:ext>
            </a:extLst>
          </p:cNvPr>
          <p:cNvSpPr txBox="1"/>
          <p:nvPr/>
        </p:nvSpPr>
        <p:spPr>
          <a:xfrm>
            <a:off x="7563030" y="3404611"/>
            <a:ext cx="122341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a:ea typeface="+mn-ea"/>
                <a:cs typeface="+mn-cs"/>
              </a:rPr>
              <a:t>176 företag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a:ea typeface="+mn-ea"/>
                <a:cs typeface="+mn-cs"/>
              </a:rPr>
              <a:t>totalt</a:t>
            </a:r>
          </a:p>
        </p:txBody>
      </p:sp>
      <p:graphicFrame>
        <p:nvGraphicFramePr>
          <p:cNvPr id="20" name="Diagram 19">
            <a:extLst>
              <a:ext uri="{FF2B5EF4-FFF2-40B4-BE49-F238E27FC236}">
                <a16:creationId xmlns:a16="http://schemas.microsoft.com/office/drawing/2014/main" id="{2A3FE165-6721-E84C-50E8-FA34636E7795}"/>
              </a:ext>
            </a:extLst>
          </p:cNvPr>
          <p:cNvGraphicFramePr>
            <a:graphicFrameLocks/>
          </p:cNvGraphicFramePr>
          <p:nvPr/>
        </p:nvGraphicFramePr>
        <p:xfrm>
          <a:off x="5145232" y="1880242"/>
          <a:ext cx="6055857" cy="3633514"/>
        </p:xfrm>
        <a:graphic>
          <a:graphicData uri="http://schemas.openxmlformats.org/drawingml/2006/chart">
            <c:chart xmlns:c="http://schemas.openxmlformats.org/drawingml/2006/chart" xmlns:r="http://schemas.openxmlformats.org/officeDocument/2006/relationships" r:id="rId3"/>
          </a:graphicData>
        </a:graphic>
      </p:graphicFrame>
      <p:sp>
        <p:nvSpPr>
          <p:cNvPr id="17" name="Platshållare för innehåll 2">
            <a:extLst>
              <a:ext uri="{FF2B5EF4-FFF2-40B4-BE49-F238E27FC236}">
                <a16:creationId xmlns:a16="http://schemas.microsoft.com/office/drawing/2014/main" id="{5E167190-DE2A-58F7-9894-AE4847500D11}"/>
              </a:ext>
            </a:extLst>
          </p:cNvPr>
          <p:cNvSpPr txBox="1">
            <a:spLocks/>
          </p:cNvSpPr>
          <p:nvPr/>
        </p:nvSpPr>
        <p:spPr>
          <a:xfrm>
            <a:off x="617561" y="2388415"/>
            <a:ext cx="3491861" cy="288924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57B71"/>
              </a:buClr>
              <a:buSzTx/>
              <a:buFontTx/>
              <a:buNone/>
              <a:tabLst/>
              <a:defRPr/>
            </a:pPr>
            <a:r>
              <a:rPr kumimoji="0" lang="sv-SE" sz="1300" b="0" i="0" u="none" strike="noStrike" kern="1200" cap="none" spc="0" normalizeH="0" baseline="0" noProof="0">
                <a:ln>
                  <a:noFill/>
                </a:ln>
                <a:solidFill>
                  <a:prstClr val="black"/>
                </a:solidFill>
                <a:effectLst/>
                <a:uLnTx/>
                <a:uFillTx/>
                <a:latin typeface="Arial" panose="020B0604020202020204"/>
                <a:ea typeface="+mn-ea"/>
                <a:cs typeface="+mn-cs"/>
              </a:rPr>
              <a:t>En positiv </a:t>
            </a:r>
            <a:r>
              <a:rPr lang="sv-SE" sz="1300">
                <a:solidFill>
                  <a:prstClr val="black"/>
                </a:solidFill>
                <a:latin typeface="Arial" panose="020B0604020202020204"/>
              </a:rPr>
              <a:t>förändring</a:t>
            </a:r>
            <a:r>
              <a:rPr kumimoji="0" lang="sv-SE" sz="1300" b="0" i="0" u="none" strike="noStrike" kern="1200" cap="none" spc="0" normalizeH="0" baseline="0" noProof="0">
                <a:ln>
                  <a:noFill/>
                </a:ln>
                <a:solidFill>
                  <a:prstClr val="black"/>
                </a:solidFill>
                <a:effectLst/>
                <a:uLnTx/>
                <a:uFillTx/>
                <a:latin typeface="Arial" panose="020B0604020202020204"/>
                <a:ea typeface="+mn-ea"/>
                <a:cs typeface="+mn-cs"/>
              </a:rPr>
              <a:t> kan noteras i år när det gäller antalet företag som svarat på enkäten. Jämfört med föregående år har antalet ökat från 122 till 176, vilket är en markant ökning. Denna ökning i urvalsgruppen har flera fördelar. En större urvalsgrupp bidrar till ökad generaliserbarhet</a:t>
            </a:r>
            <a:r>
              <a:rPr lang="sv-SE" sz="1300">
                <a:solidFill>
                  <a:prstClr val="black"/>
                </a:solidFill>
                <a:latin typeface="Arial" panose="020B0604020202020204"/>
              </a:rPr>
              <a:t>,</a:t>
            </a:r>
            <a:r>
              <a:rPr kumimoji="0" lang="sv-SE" sz="1300" b="0" i="0" u="none" strike="noStrike" kern="1200" cap="none" spc="0" normalizeH="0" baseline="0" noProof="0">
                <a:ln>
                  <a:noFill/>
                </a:ln>
                <a:solidFill>
                  <a:prstClr val="black"/>
                </a:solidFill>
                <a:effectLst/>
                <a:uLnTx/>
                <a:uFillTx/>
                <a:latin typeface="Arial" panose="020B0604020202020204"/>
                <a:ea typeface="+mn-ea"/>
                <a:cs typeface="+mn-cs"/>
              </a:rPr>
              <a:t> vilket underlättar förståelsen för innovationstrender och förutsättningarna för innovation inom branschen.  </a:t>
            </a:r>
          </a:p>
        </p:txBody>
      </p:sp>
    </p:spTree>
    <p:extLst>
      <p:ext uri="{BB962C8B-B14F-4D97-AF65-F5344CB8AC3E}">
        <p14:creationId xmlns:p14="http://schemas.microsoft.com/office/powerpoint/2010/main" val="177490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EF911F1C-9E75-51E8-23CE-1C3D490D0C8F}"/>
              </a:ext>
            </a:extLst>
          </p:cNvPr>
          <p:cNvGraphicFramePr>
            <a:graphicFrameLocks/>
          </p:cNvGraphicFramePr>
          <p:nvPr>
            <p:extLst>
              <p:ext uri="{D42A27DB-BD31-4B8C-83A1-F6EECF244321}">
                <p14:modId xmlns:p14="http://schemas.microsoft.com/office/powerpoint/2010/main" val="2937860475"/>
              </p:ext>
            </p:extLst>
          </p:nvPr>
        </p:nvGraphicFramePr>
        <p:xfrm>
          <a:off x="596186" y="1886872"/>
          <a:ext cx="10821629" cy="4433057"/>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dobjekt 4">
            <a:extLst>
              <a:ext uri="{FF2B5EF4-FFF2-40B4-BE49-F238E27FC236}">
                <a16:creationId xmlns:a16="http://schemas.microsoft.com/office/drawing/2014/main" id="{3B1618C3-F102-FB47-8F37-D7532054CE54}"/>
              </a:ext>
            </a:extLst>
          </p:cNvPr>
          <p:cNvPicPr>
            <a:picLocks noChangeAspect="1"/>
          </p:cNvPicPr>
          <p:nvPr/>
        </p:nvPicPr>
        <p:blipFill rotWithShape="1">
          <a:blip r:embed="rId3">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83576" cy="514662"/>
          </a:xfrm>
        </p:spPr>
        <p:txBody>
          <a:bodyPr/>
          <a:lstStyle/>
          <a:p>
            <a:r>
              <a:rPr lang="sv-SE"/>
              <a:t>Arkitektföretagen har lägst andel icke-arvodesbaserade intäkter</a:t>
            </a:r>
          </a:p>
        </p:txBody>
      </p:sp>
      <p:sp>
        <p:nvSpPr>
          <p:cNvPr id="9" name="Platshållare för innehåll 8">
            <a:extLst>
              <a:ext uri="{FF2B5EF4-FFF2-40B4-BE49-F238E27FC236}">
                <a16:creationId xmlns:a16="http://schemas.microsoft.com/office/drawing/2014/main" id="{9DCA92EB-EFA0-8045-BC62-5F646185A35C}"/>
              </a:ext>
            </a:extLst>
          </p:cNvPr>
          <p:cNvSpPr>
            <a:spLocks noGrp="1"/>
          </p:cNvSpPr>
          <p:nvPr>
            <p:ph idx="1"/>
          </p:nvPr>
        </p:nvSpPr>
        <p:spPr>
          <a:xfrm>
            <a:off x="415787" y="1020727"/>
            <a:ext cx="7227127" cy="560804"/>
          </a:xfrm>
        </p:spPr>
        <p:txBody>
          <a:bodyPr/>
          <a:lstStyle/>
          <a:p>
            <a:r>
              <a:rPr lang="sv-SE" b="1"/>
              <a:t>Omsättning från icke-arvodesbaserade intäkter</a:t>
            </a:r>
            <a:br>
              <a:rPr lang="sv-SE"/>
            </a:br>
            <a:r>
              <a:rPr lang="sv-SE"/>
              <a:t> Procent av totala omsättningen, fördelat per verksamhetsområde</a:t>
            </a:r>
          </a:p>
        </p:txBody>
      </p:sp>
      <p:sp>
        <p:nvSpPr>
          <p:cNvPr id="3" name="Platshållare för sidfot 2">
            <a:extLst>
              <a:ext uri="{FF2B5EF4-FFF2-40B4-BE49-F238E27FC236}">
                <a16:creationId xmlns:a16="http://schemas.microsoft.com/office/drawing/2014/main" id="{D71BDBCA-EC29-B343-95AC-DF1A6C744BC4}"/>
              </a:ext>
            </a:extLst>
          </p:cNvPr>
          <p:cNvSpPr>
            <a:spLocks noGrp="1"/>
          </p:cNvSpPr>
          <p:nvPr>
            <p:ph type="ftr" sz="quarter" idx="11"/>
          </p:nvPr>
        </p:nvSpPr>
        <p:spPr/>
        <p:txBody>
          <a:bodyPr/>
          <a:lstStyle/>
          <a:p>
            <a:r>
              <a:rPr lang="sv-SE"/>
              <a:t>Insikt 2023 |</a:t>
            </a:r>
          </a:p>
        </p:txBody>
      </p:sp>
      <p:sp>
        <p:nvSpPr>
          <p:cNvPr id="6" name="Platshållare för bildnummer 5">
            <a:extLst>
              <a:ext uri="{FF2B5EF4-FFF2-40B4-BE49-F238E27FC236}">
                <a16:creationId xmlns:a16="http://schemas.microsoft.com/office/drawing/2014/main" id="{355676B8-0D25-5A48-A783-7F473DDC6ED3}"/>
              </a:ext>
            </a:extLst>
          </p:cNvPr>
          <p:cNvSpPr>
            <a:spLocks noGrp="1"/>
          </p:cNvSpPr>
          <p:nvPr>
            <p:ph type="sldNum" sz="quarter" idx="12"/>
          </p:nvPr>
        </p:nvSpPr>
        <p:spPr/>
        <p:txBody>
          <a:bodyPr/>
          <a:lstStyle/>
          <a:p>
            <a:fld id="{AE086683-F536-42AB-ABBC-F4803DFE8DBC}" type="slidenum">
              <a:rPr lang="sv-SE" smtClean="0"/>
              <a:t>30</a:t>
            </a:fld>
            <a:endParaRPr lang="sv-SE"/>
          </a:p>
        </p:txBody>
      </p:sp>
      <p:sp>
        <p:nvSpPr>
          <p:cNvPr id="4" name="textruta 3">
            <a:extLst>
              <a:ext uri="{FF2B5EF4-FFF2-40B4-BE49-F238E27FC236}">
                <a16:creationId xmlns:a16="http://schemas.microsoft.com/office/drawing/2014/main" id="{8C7F9B75-EFB4-FF44-ACB8-2D79002607C5}"/>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7" name="textruta 6">
            <a:extLst>
              <a:ext uri="{FF2B5EF4-FFF2-40B4-BE49-F238E27FC236}">
                <a16:creationId xmlns:a16="http://schemas.microsoft.com/office/drawing/2014/main" id="{8B6B7D8A-E9DE-3844-9D75-2727594FE1D7}"/>
              </a:ext>
            </a:extLst>
          </p:cNvPr>
          <p:cNvSpPr txBox="1"/>
          <p:nvPr/>
        </p:nvSpPr>
        <p:spPr>
          <a:xfrm>
            <a:off x="3970926" y="6279235"/>
            <a:ext cx="5057736" cy="338554"/>
          </a:xfrm>
          <a:prstGeom prst="rect">
            <a:avLst/>
          </a:prstGeom>
          <a:noFill/>
        </p:spPr>
        <p:txBody>
          <a:bodyPr wrap="square" rtlCol="0">
            <a:spAutoFit/>
          </a:bodyPr>
          <a:lstStyle/>
          <a:p>
            <a:pPr algn="ctr"/>
            <a:r>
              <a:rPr lang="sv-SE" sz="800"/>
              <a:t>Icke-arvodesbaserade intäkter är tex. fastpris, serviceavtal, licenser mm. Medan arvodesbaserade intäkter är intäkter från löpande och ofta rörliga faktureringsmodeller som grundas på tid och resursanvändning. </a:t>
            </a:r>
          </a:p>
        </p:txBody>
      </p:sp>
      <p:sp>
        <p:nvSpPr>
          <p:cNvPr id="8" name="Höger klammerparentes 7">
            <a:extLst>
              <a:ext uri="{FF2B5EF4-FFF2-40B4-BE49-F238E27FC236}">
                <a16:creationId xmlns:a16="http://schemas.microsoft.com/office/drawing/2014/main" id="{B2F684EB-08FF-E34F-B3CC-D6E7EFFC10C4}"/>
              </a:ext>
            </a:extLst>
          </p:cNvPr>
          <p:cNvSpPr/>
          <p:nvPr/>
        </p:nvSpPr>
        <p:spPr>
          <a:xfrm rot="16200000">
            <a:off x="7700010" y="56947"/>
            <a:ext cx="152062" cy="630000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Höger klammerparentes 15">
            <a:extLst>
              <a:ext uri="{FF2B5EF4-FFF2-40B4-BE49-F238E27FC236}">
                <a16:creationId xmlns:a16="http://schemas.microsoft.com/office/drawing/2014/main" id="{CF03CC79-D50D-7C45-AE0E-9223FA140464}"/>
              </a:ext>
            </a:extLst>
          </p:cNvPr>
          <p:cNvSpPr/>
          <p:nvPr/>
        </p:nvSpPr>
        <p:spPr>
          <a:xfrm rot="16200000">
            <a:off x="8068753" y="-867520"/>
            <a:ext cx="152062" cy="619200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Höger klammerparentes 17">
            <a:extLst>
              <a:ext uri="{FF2B5EF4-FFF2-40B4-BE49-F238E27FC236}">
                <a16:creationId xmlns:a16="http://schemas.microsoft.com/office/drawing/2014/main" id="{BBB334F5-12DB-B243-BF7E-7D0EEDA00CEA}"/>
              </a:ext>
            </a:extLst>
          </p:cNvPr>
          <p:cNvSpPr/>
          <p:nvPr/>
        </p:nvSpPr>
        <p:spPr>
          <a:xfrm rot="16200000">
            <a:off x="8170882" y="1193201"/>
            <a:ext cx="152062" cy="597600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6623AADD-7008-C04D-A7F7-D472A56A5B9F}"/>
              </a:ext>
            </a:extLst>
          </p:cNvPr>
          <p:cNvSpPr/>
          <p:nvPr/>
        </p:nvSpPr>
        <p:spPr>
          <a:xfrm rot="16200000">
            <a:off x="7727503" y="1694501"/>
            <a:ext cx="152062" cy="691200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textruta 20">
            <a:extLst>
              <a:ext uri="{FF2B5EF4-FFF2-40B4-BE49-F238E27FC236}">
                <a16:creationId xmlns:a16="http://schemas.microsoft.com/office/drawing/2014/main" id="{B1098527-D942-954B-BF70-A4EF646C0EC8}"/>
              </a:ext>
            </a:extLst>
          </p:cNvPr>
          <p:cNvSpPr txBox="1"/>
          <p:nvPr/>
        </p:nvSpPr>
        <p:spPr>
          <a:xfrm>
            <a:off x="6007001" y="1738746"/>
            <a:ext cx="3021981" cy="415498"/>
          </a:xfrm>
          <a:prstGeom prst="rect">
            <a:avLst/>
          </a:prstGeom>
          <a:noFill/>
        </p:spPr>
        <p:txBody>
          <a:bodyPr wrap="none" rtlCol="0">
            <a:spAutoFit/>
          </a:bodyPr>
          <a:lstStyle/>
          <a:p>
            <a:pPr algn="ctr"/>
            <a:r>
              <a:rPr lang="sv-SE" sz="1050" i="1" dirty="0"/>
              <a:t>Har icke-arvodesbaserade intäkter i någon mån</a:t>
            </a:r>
            <a:br>
              <a:rPr lang="sv-SE" sz="1050" b="1" dirty="0"/>
            </a:br>
            <a:r>
              <a:rPr lang="sv-SE" sz="1050" b="1" dirty="0"/>
              <a:t> 66% </a:t>
            </a:r>
            <a:r>
              <a:rPr lang="sv-SE" sz="1050" dirty="0"/>
              <a:t>(78%)</a:t>
            </a:r>
          </a:p>
        </p:txBody>
      </p:sp>
      <p:sp>
        <p:nvSpPr>
          <p:cNvPr id="22" name="textruta 21">
            <a:extLst>
              <a:ext uri="{FF2B5EF4-FFF2-40B4-BE49-F238E27FC236}">
                <a16:creationId xmlns:a16="http://schemas.microsoft.com/office/drawing/2014/main" id="{7C72012D-74CC-4640-964F-619A2086D1B3}"/>
              </a:ext>
            </a:extLst>
          </p:cNvPr>
          <p:cNvSpPr txBox="1"/>
          <p:nvPr/>
        </p:nvSpPr>
        <p:spPr>
          <a:xfrm>
            <a:off x="7947535" y="2890037"/>
            <a:ext cx="853119" cy="253916"/>
          </a:xfrm>
          <a:prstGeom prst="rect">
            <a:avLst/>
          </a:prstGeom>
          <a:noFill/>
        </p:spPr>
        <p:txBody>
          <a:bodyPr wrap="none" rtlCol="0">
            <a:spAutoFit/>
          </a:bodyPr>
          <a:lstStyle/>
          <a:p>
            <a:r>
              <a:rPr lang="sv-SE" sz="1050" b="1"/>
              <a:t>66% </a:t>
            </a:r>
            <a:r>
              <a:rPr lang="sv-SE" sz="1050"/>
              <a:t>(62%)</a:t>
            </a:r>
          </a:p>
        </p:txBody>
      </p:sp>
      <p:sp>
        <p:nvSpPr>
          <p:cNvPr id="23" name="textruta 22">
            <a:extLst>
              <a:ext uri="{FF2B5EF4-FFF2-40B4-BE49-F238E27FC236}">
                <a16:creationId xmlns:a16="http://schemas.microsoft.com/office/drawing/2014/main" id="{3288A075-378A-1D4F-BBFC-860463B5CADC}"/>
              </a:ext>
            </a:extLst>
          </p:cNvPr>
          <p:cNvSpPr txBox="1"/>
          <p:nvPr/>
        </p:nvSpPr>
        <p:spPr>
          <a:xfrm>
            <a:off x="7216354" y="3828053"/>
            <a:ext cx="853119" cy="253916"/>
          </a:xfrm>
          <a:prstGeom prst="rect">
            <a:avLst/>
          </a:prstGeom>
          <a:noFill/>
        </p:spPr>
        <p:txBody>
          <a:bodyPr wrap="none" rtlCol="0">
            <a:spAutoFit/>
          </a:bodyPr>
          <a:lstStyle/>
          <a:p>
            <a:r>
              <a:rPr lang="sv-SE" sz="1050" b="1" dirty="0"/>
              <a:t>63% </a:t>
            </a:r>
            <a:r>
              <a:rPr lang="sv-SE" sz="1050" dirty="0"/>
              <a:t>(77%)</a:t>
            </a:r>
          </a:p>
        </p:txBody>
      </p:sp>
      <p:sp>
        <p:nvSpPr>
          <p:cNvPr id="24" name="textruta 23">
            <a:extLst>
              <a:ext uri="{FF2B5EF4-FFF2-40B4-BE49-F238E27FC236}">
                <a16:creationId xmlns:a16="http://schemas.microsoft.com/office/drawing/2014/main" id="{8DA987C2-1959-AE4D-90C0-59DE18EE6493}"/>
              </a:ext>
            </a:extLst>
          </p:cNvPr>
          <p:cNvSpPr txBox="1"/>
          <p:nvPr/>
        </p:nvSpPr>
        <p:spPr>
          <a:xfrm>
            <a:off x="7345025" y="4756065"/>
            <a:ext cx="853119" cy="253916"/>
          </a:xfrm>
          <a:prstGeom prst="rect">
            <a:avLst/>
          </a:prstGeom>
          <a:noFill/>
        </p:spPr>
        <p:txBody>
          <a:bodyPr wrap="none" rtlCol="0">
            <a:spAutoFit/>
          </a:bodyPr>
          <a:lstStyle/>
          <a:p>
            <a:r>
              <a:rPr lang="sv-SE" sz="1050" b="1"/>
              <a:t>73% </a:t>
            </a:r>
            <a:r>
              <a:rPr lang="sv-SE" sz="1050"/>
              <a:t>(62%)</a:t>
            </a:r>
          </a:p>
        </p:txBody>
      </p:sp>
      <p:sp>
        <p:nvSpPr>
          <p:cNvPr id="26" name="Ned 25">
            <a:extLst>
              <a:ext uri="{FF2B5EF4-FFF2-40B4-BE49-F238E27FC236}">
                <a16:creationId xmlns:a16="http://schemas.microsoft.com/office/drawing/2014/main" id="{1DB025D8-13CA-1E45-A480-30A82EF43638}"/>
              </a:ext>
            </a:extLst>
          </p:cNvPr>
          <p:cNvSpPr/>
          <p:nvPr/>
        </p:nvSpPr>
        <p:spPr>
          <a:xfrm>
            <a:off x="7079605" y="1963896"/>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26">
            <a:extLst>
              <a:ext uri="{FF2B5EF4-FFF2-40B4-BE49-F238E27FC236}">
                <a16:creationId xmlns:a16="http://schemas.microsoft.com/office/drawing/2014/main" id="{EC6CCF13-7B85-2849-9CA8-92FC051A7787}"/>
              </a:ext>
            </a:extLst>
          </p:cNvPr>
          <p:cNvSpPr/>
          <p:nvPr/>
        </p:nvSpPr>
        <p:spPr>
          <a:xfrm rot="10800000">
            <a:off x="7892740" y="291923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27">
            <a:extLst>
              <a:ext uri="{FF2B5EF4-FFF2-40B4-BE49-F238E27FC236}">
                <a16:creationId xmlns:a16="http://schemas.microsoft.com/office/drawing/2014/main" id="{B4788ED7-64A0-EE41-9109-A4858CEAB3C4}"/>
              </a:ext>
            </a:extLst>
          </p:cNvPr>
          <p:cNvSpPr/>
          <p:nvPr/>
        </p:nvSpPr>
        <p:spPr>
          <a:xfrm rot="10800000">
            <a:off x="7290230" y="480330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10">
            <a:extLst>
              <a:ext uri="{FF2B5EF4-FFF2-40B4-BE49-F238E27FC236}">
                <a16:creationId xmlns:a16="http://schemas.microsoft.com/office/drawing/2014/main" id="{6CCDE5A2-A759-19B9-FE80-F9D07FB07FF7}"/>
              </a:ext>
            </a:extLst>
          </p:cNvPr>
          <p:cNvSpPr/>
          <p:nvPr/>
        </p:nvSpPr>
        <p:spPr>
          <a:xfrm>
            <a:off x="7152029" y="389497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46133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50BEA40-0377-7EC3-A7D3-7F22B8800C47}"/>
              </a:ext>
            </a:extLst>
          </p:cNvPr>
          <p:cNvGraphicFramePr>
            <a:graphicFrameLocks/>
          </p:cNvGraphicFramePr>
          <p:nvPr>
            <p:extLst>
              <p:ext uri="{D42A27DB-BD31-4B8C-83A1-F6EECF244321}">
                <p14:modId xmlns:p14="http://schemas.microsoft.com/office/powerpoint/2010/main" val="1968090426"/>
              </p:ext>
            </p:extLst>
          </p:nvPr>
        </p:nvGraphicFramePr>
        <p:xfrm>
          <a:off x="598281" y="1830470"/>
          <a:ext cx="10824648" cy="4480201"/>
        </p:xfrm>
        <a:graphic>
          <a:graphicData uri="http://schemas.openxmlformats.org/drawingml/2006/chart">
            <c:chart xmlns:c="http://schemas.openxmlformats.org/drawingml/2006/chart" xmlns:r="http://schemas.openxmlformats.org/officeDocument/2006/relationships" r:id="rId2"/>
          </a:graphicData>
        </a:graphic>
      </p:graphicFrame>
      <p:pic>
        <p:nvPicPr>
          <p:cNvPr id="23" name="Bildobjekt 22">
            <a:extLst>
              <a:ext uri="{FF2B5EF4-FFF2-40B4-BE49-F238E27FC236}">
                <a16:creationId xmlns:a16="http://schemas.microsoft.com/office/drawing/2014/main" id="{21B00CB4-2E46-0542-AE28-304E78A1CB14}"/>
              </a:ext>
            </a:extLst>
          </p:cNvPr>
          <p:cNvPicPr>
            <a:picLocks noChangeAspect="1"/>
          </p:cNvPicPr>
          <p:nvPr/>
        </p:nvPicPr>
        <p:blipFill rotWithShape="1">
          <a:blip r:embed="rId3">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284527" cy="514662"/>
          </a:xfrm>
        </p:spPr>
        <p:txBody>
          <a:bodyPr/>
          <a:lstStyle/>
          <a:p>
            <a:r>
              <a:rPr lang="sv-SE"/>
              <a:t>Andelen företag som investerar i </a:t>
            </a:r>
            <a:r>
              <a:rPr lang="sv-SE" err="1"/>
              <a:t>FoI</a:t>
            </a:r>
            <a:r>
              <a:rPr lang="sv-SE"/>
              <a:t> är större eller lika för alla delsektorer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6782133" cy="541340"/>
          </a:xfrm>
        </p:spPr>
        <p:txBody>
          <a:bodyPr/>
          <a:lstStyle/>
          <a:p>
            <a:r>
              <a:rPr lang="sv-SE" b="1"/>
              <a:t>Investeringar i </a:t>
            </a:r>
            <a:r>
              <a:rPr lang="sv-SE" b="1" err="1"/>
              <a:t>FoI</a:t>
            </a:r>
            <a:r>
              <a:rPr lang="sv-SE" b="1"/>
              <a:t> (forskning och innovation)</a:t>
            </a:r>
            <a:br>
              <a:rPr lang="sv-SE"/>
            </a:br>
            <a:r>
              <a:rPr lang="sv-SE"/>
              <a:t> Procent av totala omsättningen, fördelat per verksamhetsområde</a:t>
            </a:r>
          </a:p>
          <a:p>
            <a:pPr marL="0" indent="0">
              <a:buNone/>
            </a:pPr>
            <a:endParaRPr lang="sv-SE"/>
          </a:p>
        </p:txBody>
      </p:sp>
      <p:sp>
        <p:nvSpPr>
          <p:cNvPr id="7" name="Platshållare för sidfot 6">
            <a:extLst>
              <a:ext uri="{FF2B5EF4-FFF2-40B4-BE49-F238E27FC236}">
                <a16:creationId xmlns:a16="http://schemas.microsoft.com/office/drawing/2014/main" id="{9B91E8B4-6BFD-9D42-8D4C-4804F3763EDF}"/>
              </a:ext>
            </a:extLst>
          </p:cNvPr>
          <p:cNvSpPr>
            <a:spLocks noGrp="1"/>
          </p:cNvSpPr>
          <p:nvPr>
            <p:ph type="ftr" sz="quarter" idx="11"/>
          </p:nvPr>
        </p:nvSpPr>
        <p:spPr/>
        <p:txBody>
          <a:bodyPr/>
          <a:lstStyle/>
          <a:p>
            <a:r>
              <a:rPr lang="sv-SE"/>
              <a:t>Insikt 2023 |</a:t>
            </a:r>
          </a:p>
        </p:txBody>
      </p:sp>
      <p:sp>
        <p:nvSpPr>
          <p:cNvPr id="8" name="Platshållare för bildnummer 7">
            <a:extLst>
              <a:ext uri="{FF2B5EF4-FFF2-40B4-BE49-F238E27FC236}">
                <a16:creationId xmlns:a16="http://schemas.microsoft.com/office/drawing/2014/main" id="{AF61F634-EB24-964A-BF42-6EE5B80CCC9A}"/>
              </a:ext>
            </a:extLst>
          </p:cNvPr>
          <p:cNvSpPr>
            <a:spLocks noGrp="1"/>
          </p:cNvSpPr>
          <p:nvPr>
            <p:ph type="sldNum" sz="quarter" idx="12"/>
          </p:nvPr>
        </p:nvSpPr>
        <p:spPr/>
        <p:txBody>
          <a:bodyPr/>
          <a:lstStyle/>
          <a:p>
            <a:fld id="{AE086683-F536-42AB-ABBC-F4803DFE8DBC}" type="slidenum">
              <a:rPr lang="sv-SE" smtClean="0"/>
              <a:t>31</a:t>
            </a:fld>
            <a:endParaRPr lang="sv-SE"/>
          </a:p>
        </p:txBody>
      </p:sp>
      <p:sp>
        <p:nvSpPr>
          <p:cNvPr id="5" name="textruta 4">
            <a:extLst>
              <a:ext uri="{FF2B5EF4-FFF2-40B4-BE49-F238E27FC236}">
                <a16:creationId xmlns:a16="http://schemas.microsoft.com/office/drawing/2014/main" id="{0BC27D43-DCBD-BA45-9AE2-48F938FA3251}"/>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11" name="textruta 10">
            <a:extLst>
              <a:ext uri="{FF2B5EF4-FFF2-40B4-BE49-F238E27FC236}">
                <a16:creationId xmlns:a16="http://schemas.microsoft.com/office/drawing/2014/main" id="{2AF3130B-805E-8A43-A889-C57FC02D0B6A}"/>
              </a:ext>
            </a:extLst>
          </p:cNvPr>
          <p:cNvSpPr txBox="1"/>
          <p:nvPr/>
        </p:nvSpPr>
        <p:spPr>
          <a:xfrm>
            <a:off x="2963381" y="6226033"/>
            <a:ext cx="6736933" cy="338554"/>
          </a:xfrm>
          <a:prstGeom prst="rect">
            <a:avLst/>
          </a:prstGeom>
          <a:noFill/>
        </p:spPr>
        <p:txBody>
          <a:bodyPr wrap="square" rtlCol="0">
            <a:spAutoFit/>
          </a:bodyPr>
          <a:lstStyle/>
          <a:p>
            <a:r>
              <a:rPr lang="sv-SE" sz="800" err="1"/>
              <a:t>FoI</a:t>
            </a:r>
            <a:r>
              <a:rPr lang="sv-SE" sz="800"/>
              <a:t>-kostnader inkluderar både </a:t>
            </a:r>
            <a:r>
              <a:rPr lang="sv-SE" sz="800" err="1"/>
              <a:t>FoI</a:t>
            </a:r>
            <a:r>
              <a:rPr lang="sv-SE" sz="800"/>
              <a:t> som utförts av egen personal, konsulter och leds internt samt utlagd </a:t>
            </a:r>
            <a:r>
              <a:rPr lang="sv-SE" sz="800" err="1"/>
              <a:t>FoI</a:t>
            </a:r>
            <a:r>
              <a:rPr lang="sv-SE" sz="800"/>
              <a:t> som myndigheter/institutioner ger i uppdrag till att utföra. </a:t>
            </a:r>
            <a:r>
              <a:rPr lang="sv-SE" sz="800" err="1"/>
              <a:t>FoI</a:t>
            </a:r>
            <a:r>
              <a:rPr lang="sv-SE" sz="800"/>
              <a:t> skall karaktäriseras av: Nyskapande, Kreativitet, Ovisshet, Systematik och Överförbarhet och/eller Reproducerbarhet.</a:t>
            </a:r>
          </a:p>
        </p:txBody>
      </p:sp>
      <p:sp>
        <p:nvSpPr>
          <p:cNvPr id="12" name="Höger klammerparentes 11">
            <a:extLst>
              <a:ext uri="{FF2B5EF4-FFF2-40B4-BE49-F238E27FC236}">
                <a16:creationId xmlns:a16="http://schemas.microsoft.com/office/drawing/2014/main" id="{5F2F0E68-5183-704C-A4C1-9E2AB2ABC2D4}"/>
              </a:ext>
            </a:extLst>
          </p:cNvPr>
          <p:cNvSpPr/>
          <p:nvPr/>
        </p:nvSpPr>
        <p:spPr>
          <a:xfrm rot="16200000">
            <a:off x="6982379" y="-638792"/>
            <a:ext cx="152062" cy="7640246"/>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Höger klammerparentes 12">
            <a:extLst>
              <a:ext uri="{FF2B5EF4-FFF2-40B4-BE49-F238E27FC236}">
                <a16:creationId xmlns:a16="http://schemas.microsoft.com/office/drawing/2014/main" id="{46E9BEB9-5363-A84A-93E9-57BA5F908D9E}"/>
              </a:ext>
            </a:extLst>
          </p:cNvPr>
          <p:cNvSpPr/>
          <p:nvPr/>
        </p:nvSpPr>
        <p:spPr>
          <a:xfrm rot="16200000">
            <a:off x="7868377" y="-1145944"/>
            <a:ext cx="152062" cy="6698234"/>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Höger klammerparentes 13">
            <a:extLst>
              <a:ext uri="{FF2B5EF4-FFF2-40B4-BE49-F238E27FC236}">
                <a16:creationId xmlns:a16="http://schemas.microsoft.com/office/drawing/2014/main" id="{8DA8EFAA-E8CB-8D4D-AAA0-18B64159A9A4}"/>
              </a:ext>
            </a:extLst>
          </p:cNvPr>
          <p:cNvSpPr/>
          <p:nvPr/>
        </p:nvSpPr>
        <p:spPr>
          <a:xfrm rot="16200000">
            <a:off x="7536724" y="719856"/>
            <a:ext cx="152062" cy="6852073"/>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Höger klammerparentes 14">
            <a:extLst>
              <a:ext uri="{FF2B5EF4-FFF2-40B4-BE49-F238E27FC236}">
                <a16:creationId xmlns:a16="http://schemas.microsoft.com/office/drawing/2014/main" id="{6518F869-6442-8D48-951D-5F43557C8F11}"/>
              </a:ext>
            </a:extLst>
          </p:cNvPr>
          <p:cNvSpPr/>
          <p:nvPr/>
        </p:nvSpPr>
        <p:spPr>
          <a:xfrm rot="16200000">
            <a:off x="7403767" y="1395469"/>
            <a:ext cx="152062" cy="7518277"/>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textruta 15">
            <a:extLst>
              <a:ext uri="{FF2B5EF4-FFF2-40B4-BE49-F238E27FC236}">
                <a16:creationId xmlns:a16="http://schemas.microsoft.com/office/drawing/2014/main" id="{6E11A022-306C-404F-9A84-FCB48D3A8A4B}"/>
              </a:ext>
            </a:extLst>
          </p:cNvPr>
          <p:cNvSpPr txBox="1"/>
          <p:nvPr/>
        </p:nvSpPr>
        <p:spPr>
          <a:xfrm>
            <a:off x="6920844" y="1762191"/>
            <a:ext cx="1111202" cy="415498"/>
          </a:xfrm>
          <a:prstGeom prst="rect">
            <a:avLst/>
          </a:prstGeom>
          <a:noFill/>
        </p:spPr>
        <p:txBody>
          <a:bodyPr wrap="none" rtlCol="0">
            <a:spAutoFit/>
          </a:bodyPr>
          <a:lstStyle/>
          <a:p>
            <a:pPr algn="ctr"/>
            <a:r>
              <a:rPr lang="sv-SE" sz="1050" i="1" dirty="0"/>
              <a:t>Investerar i FOI</a:t>
            </a:r>
            <a:br>
              <a:rPr lang="sv-SE" sz="1050" b="1" dirty="0"/>
            </a:br>
            <a:r>
              <a:rPr lang="sv-SE" sz="1050" b="1" dirty="0"/>
              <a:t> 71% </a:t>
            </a:r>
            <a:r>
              <a:rPr lang="sv-SE" sz="1050" dirty="0"/>
              <a:t>(67%)</a:t>
            </a:r>
          </a:p>
        </p:txBody>
      </p:sp>
      <p:sp>
        <p:nvSpPr>
          <p:cNvPr id="17" name="textruta 16">
            <a:extLst>
              <a:ext uri="{FF2B5EF4-FFF2-40B4-BE49-F238E27FC236}">
                <a16:creationId xmlns:a16="http://schemas.microsoft.com/office/drawing/2014/main" id="{105750FC-B839-AC4E-996A-1A5B6A9226F4}"/>
              </a:ext>
            </a:extLst>
          </p:cNvPr>
          <p:cNvSpPr txBox="1"/>
          <p:nvPr/>
        </p:nvSpPr>
        <p:spPr>
          <a:xfrm>
            <a:off x="6656784" y="2910525"/>
            <a:ext cx="889988" cy="253916"/>
          </a:xfrm>
          <a:prstGeom prst="rect">
            <a:avLst/>
          </a:prstGeom>
          <a:noFill/>
        </p:spPr>
        <p:txBody>
          <a:bodyPr wrap="none" rtlCol="0">
            <a:spAutoFit/>
          </a:bodyPr>
          <a:lstStyle/>
          <a:p>
            <a:pPr algn="ctr"/>
            <a:r>
              <a:rPr lang="sv-SE" sz="1050" b="1" dirty="0"/>
              <a:t> 82% </a:t>
            </a:r>
            <a:r>
              <a:rPr lang="sv-SE" sz="1050" dirty="0"/>
              <a:t>(81%)</a:t>
            </a:r>
          </a:p>
        </p:txBody>
      </p:sp>
      <p:sp>
        <p:nvSpPr>
          <p:cNvPr id="18" name="textruta 17">
            <a:extLst>
              <a:ext uri="{FF2B5EF4-FFF2-40B4-BE49-F238E27FC236}">
                <a16:creationId xmlns:a16="http://schemas.microsoft.com/office/drawing/2014/main" id="{2A206D70-656D-004E-BB1E-AA7DA6F699B7}"/>
              </a:ext>
            </a:extLst>
          </p:cNvPr>
          <p:cNvSpPr txBox="1"/>
          <p:nvPr/>
        </p:nvSpPr>
        <p:spPr>
          <a:xfrm>
            <a:off x="7197920" y="3878297"/>
            <a:ext cx="889988" cy="253916"/>
          </a:xfrm>
          <a:prstGeom prst="rect">
            <a:avLst/>
          </a:prstGeom>
          <a:noFill/>
        </p:spPr>
        <p:txBody>
          <a:bodyPr wrap="none" rtlCol="0">
            <a:spAutoFit/>
          </a:bodyPr>
          <a:lstStyle/>
          <a:p>
            <a:pPr algn="ctr"/>
            <a:r>
              <a:rPr lang="sv-SE" sz="1050" b="1"/>
              <a:t> 73% </a:t>
            </a:r>
            <a:r>
              <a:rPr lang="sv-SE" sz="1050"/>
              <a:t>(69%)</a:t>
            </a:r>
          </a:p>
        </p:txBody>
      </p:sp>
      <p:sp>
        <p:nvSpPr>
          <p:cNvPr id="19" name="textruta 18">
            <a:extLst>
              <a:ext uri="{FF2B5EF4-FFF2-40B4-BE49-F238E27FC236}">
                <a16:creationId xmlns:a16="http://schemas.microsoft.com/office/drawing/2014/main" id="{5100FB8E-DFA3-8C40-9C02-59398E4DF40E}"/>
              </a:ext>
            </a:extLst>
          </p:cNvPr>
          <p:cNvSpPr txBox="1"/>
          <p:nvPr/>
        </p:nvSpPr>
        <p:spPr>
          <a:xfrm>
            <a:off x="6475849" y="4816980"/>
            <a:ext cx="889988" cy="253916"/>
          </a:xfrm>
          <a:prstGeom prst="rect">
            <a:avLst/>
          </a:prstGeom>
          <a:noFill/>
        </p:spPr>
        <p:txBody>
          <a:bodyPr wrap="none" rtlCol="0">
            <a:spAutoFit/>
          </a:bodyPr>
          <a:lstStyle/>
          <a:p>
            <a:pPr algn="ctr"/>
            <a:r>
              <a:rPr lang="sv-SE" sz="1050" b="1"/>
              <a:t> 80% </a:t>
            </a:r>
            <a:r>
              <a:rPr lang="sv-SE" sz="1050"/>
              <a:t>(77%)</a:t>
            </a:r>
          </a:p>
        </p:txBody>
      </p:sp>
      <p:sp>
        <p:nvSpPr>
          <p:cNvPr id="6" name="Ned 5">
            <a:extLst>
              <a:ext uri="{FF2B5EF4-FFF2-40B4-BE49-F238E27FC236}">
                <a16:creationId xmlns:a16="http://schemas.microsoft.com/office/drawing/2014/main" id="{A87483A5-C297-0BB8-D737-DDF46E9F3424}"/>
              </a:ext>
            </a:extLst>
          </p:cNvPr>
          <p:cNvSpPr/>
          <p:nvPr/>
        </p:nvSpPr>
        <p:spPr>
          <a:xfrm rot="10800000">
            <a:off x="7168464" y="3919200"/>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Ned 9">
            <a:extLst>
              <a:ext uri="{FF2B5EF4-FFF2-40B4-BE49-F238E27FC236}">
                <a16:creationId xmlns:a16="http://schemas.microsoft.com/office/drawing/2014/main" id="{8B0791B3-FC5A-3B8D-B8AE-CCF7FFF54697}"/>
              </a:ext>
            </a:extLst>
          </p:cNvPr>
          <p:cNvSpPr/>
          <p:nvPr/>
        </p:nvSpPr>
        <p:spPr>
          <a:xfrm rot="10800000">
            <a:off x="6455950" y="4866014"/>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19">
            <a:extLst>
              <a:ext uri="{FF2B5EF4-FFF2-40B4-BE49-F238E27FC236}">
                <a16:creationId xmlns:a16="http://schemas.microsoft.com/office/drawing/2014/main" id="{DBF0D74C-33EE-2981-B038-0D7AD0C50101}"/>
              </a:ext>
            </a:extLst>
          </p:cNvPr>
          <p:cNvSpPr/>
          <p:nvPr/>
        </p:nvSpPr>
        <p:spPr>
          <a:xfrm rot="10800000">
            <a:off x="7046983" y="1962197"/>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Ned 8">
            <a:extLst>
              <a:ext uri="{FF2B5EF4-FFF2-40B4-BE49-F238E27FC236}">
                <a16:creationId xmlns:a16="http://schemas.microsoft.com/office/drawing/2014/main" id="{C45B5D6A-5695-96D2-1326-CAB486FE94FD}"/>
              </a:ext>
            </a:extLst>
          </p:cNvPr>
          <p:cNvSpPr/>
          <p:nvPr/>
        </p:nvSpPr>
        <p:spPr>
          <a:xfrm rot="10800000">
            <a:off x="6655687" y="294250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19504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5F6278D-9205-3944-BDC2-1D704BC71D7F}"/>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4973E96A-F11B-1E16-BF0E-05D2A6A144EB}"/>
              </a:ext>
            </a:extLst>
          </p:cNvPr>
          <p:cNvGraphicFramePr>
            <a:graphicFrameLocks/>
          </p:cNvGraphicFramePr>
          <p:nvPr>
            <p:extLst>
              <p:ext uri="{D42A27DB-BD31-4B8C-83A1-F6EECF244321}">
                <p14:modId xmlns:p14="http://schemas.microsoft.com/office/powerpoint/2010/main" val="1776343959"/>
              </p:ext>
            </p:extLst>
          </p:nvPr>
        </p:nvGraphicFramePr>
        <p:xfrm>
          <a:off x="6383869" y="2398842"/>
          <a:ext cx="5373845" cy="3296255"/>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8" y="293413"/>
            <a:ext cx="9443840" cy="514662"/>
          </a:xfrm>
        </p:spPr>
        <p:txBody>
          <a:bodyPr/>
          <a:lstStyle/>
          <a:p>
            <a:r>
              <a:rPr lang="sv-SE"/>
              <a:t>37</a:t>
            </a:r>
            <a:r>
              <a:rPr lang="sv-SE" sz="2000"/>
              <a:t> procent av medlemsföretagen har en lokalkostnad på </a:t>
            </a:r>
            <a:br>
              <a:rPr lang="sv-SE"/>
            </a:br>
            <a:r>
              <a:rPr lang="sv-SE" sz="2000"/>
              <a:t>5-9 procent av de totala kostnaderna</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a:t>Lokalkostnaderna</a:t>
            </a:r>
            <a:br>
              <a:rPr lang="sv-SE"/>
            </a:br>
            <a:r>
              <a:rPr lang="sv-SE"/>
              <a:t> Procent av totala kostnaderna</a:t>
            </a:r>
          </a:p>
        </p:txBody>
      </p:sp>
      <p:sp>
        <p:nvSpPr>
          <p:cNvPr id="9" name="Platshållare för sidfot 8">
            <a:extLst>
              <a:ext uri="{FF2B5EF4-FFF2-40B4-BE49-F238E27FC236}">
                <a16:creationId xmlns:a16="http://schemas.microsoft.com/office/drawing/2014/main" id="{720A136F-9157-6D4B-BB43-11E297817608}"/>
              </a:ext>
            </a:extLst>
          </p:cNvPr>
          <p:cNvSpPr>
            <a:spLocks noGrp="1"/>
          </p:cNvSpPr>
          <p:nvPr>
            <p:ph type="ftr" sz="quarter" idx="11"/>
          </p:nvPr>
        </p:nvSpPr>
        <p:spPr/>
        <p:txBody>
          <a:bodyPr/>
          <a:lstStyle/>
          <a:p>
            <a:r>
              <a:rPr lang="sv-SE"/>
              <a:t>Insikt 2023 |</a:t>
            </a:r>
          </a:p>
        </p:txBody>
      </p:sp>
      <p:sp>
        <p:nvSpPr>
          <p:cNvPr id="10" name="Platshållare för bildnummer 9">
            <a:extLst>
              <a:ext uri="{FF2B5EF4-FFF2-40B4-BE49-F238E27FC236}">
                <a16:creationId xmlns:a16="http://schemas.microsoft.com/office/drawing/2014/main" id="{573C47B8-555F-3A4E-B1DC-BDC0768E3783}"/>
              </a:ext>
            </a:extLst>
          </p:cNvPr>
          <p:cNvSpPr>
            <a:spLocks noGrp="1"/>
          </p:cNvSpPr>
          <p:nvPr>
            <p:ph type="sldNum" sz="quarter" idx="12"/>
          </p:nvPr>
        </p:nvSpPr>
        <p:spPr/>
        <p:txBody>
          <a:bodyPr/>
          <a:lstStyle/>
          <a:p>
            <a:fld id="{AE086683-F536-42AB-ABBC-F4803DFE8DBC}" type="slidenum">
              <a:rPr lang="sv-SE" smtClean="0"/>
              <a:t>32</a:t>
            </a:fld>
            <a:endParaRPr lang="sv-SE"/>
          </a:p>
        </p:txBody>
      </p:sp>
      <p:pic>
        <p:nvPicPr>
          <p:cNvPr id="4" name="Bildobjekt 3">
            <a:extLst>
              <a:ext uri="{FF2B5EF4-FFF2-40B4-BE49-F238E27FC236}">
                <a16:creationId xmlns:a16="http://schemas.microsoft.com/office/drawing/2014/main" id="{B6BE5A17-EA52-D14B-ABC7-09B0170F4F53}"/>
              </a:ext>
            </a:extLst>
          </p:cNvPr>
          <p:cNvPicPr>
            <a:picLocks noChangeAspect="1"/>
          </p:cNvPicPr>
          <p:nvPr/>
        </p:nvPicPr>
        <p:blipFill rotWithShape="1">
          <a:blip r:embed="rId4">
            <a:lum bright="70000" contrast="-70000"/>
          </a:blip>
          <a:srcRect t="46771" r="5441"/>
          <a:stretch/>
        </p:blipFill>
        <p:spPr>
          <a:xfrm>
            <a:off x="10161115" y="0"/>
            <a:ext cx="2030886" cy="1020726"/>
          </a:xfrm>
          <a:prstGeom prst="rect">
            <a:avLst/>
          </a:prstGeom>
        </p:spPr>
      </p:pic>
      <p:sp>
        <p:nvSpPr>
          <p:cNvPr id="5" name="textruta 4">
            <a:extLst>
              <a:ext uri="{FF2B5EF4-FFF2-40B4-BE49-F238E27FC236}">
                <a16:creationId xmlns:a16="http://schemas.microsoft.com/office/drawing/2014/main" id="{7D67036A-C27C-E542-B3DC-32FFF2A19960}"/>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8" name="textruta 7">
            <a:extLst>
              <a:ext uri="{FF2B5EF4-FFF2-40B4-BE49-F238E27FC236}">
                <a16:creationId xmlns:a16="http://schemas.microsoft.com/office/drawing/2014/main" id="{17CEFE8F-EFF7-D841-B473-B60497EEFBA5}"/>
              </a:ext>
            </a:extLst>
          </p:cNvPr>
          <p:cNvSpPr txBox="1"/>
          <p:nvPr/>
        </p:nvSpPr>
        <p:spPr>
          <a:xfrm>
            <a:off x="2612202" y="1794121"/>
            <a:ext cx="952779" cy="262254"/>
          </a:xfrm>
          <a:prstGeom prst="rect">
            <a:avLst/>
          </a:prstGeom>
          <a:noFill/>
        </p:spPr>
        <p:txBody>
          <a:bodyPr wrap="square" rtlCol="0">
            <a:spAutoFit/>
          </a:bodyPr>
          <a:lstStyle/>
          <a:p>
            <a:pPr algn="ctr"/>
            <a:r>
              <a:rPr lang="sv-SE" sz="1100" b="1"/>
              <a:t>TOTALT</a:t>
            </a:r>
          </a:p>
        </p:txBody>
      </p:sp>
      <p:sp>
        <p:nvSpPr>
          <p:cNvPr id="17" name="textruta 16">
            <a:extLst>
              <a:ext uri="{FF2B5EF4-FFF2-40B4-BE49-F238E27FC236}">
                <a16:creationId xmlns:a16="http://schemas.microsoft.com/office/drawing/2014/main" id="{F5F72DFF-62C3-AA43-A158-0CBE05847785}"/>
              </a:ext>
            </a:extLst>
          </p:cNvPr>
          <p:cNvSpPr txBox="1"/>
          <p:nvPr/>
        </p:nvSpPr>
        <p:spPr>
          <a:xfrm>
            <a:off x="8043423" y="1790873"/>
            <a:ext cx="2627965" cy="261610"/>
          </a:xfrm>
          <a:prstGeom prst="rect">
            <a:avLst/>
          </a:prstGeom>
          <a:noFill/>
        </p:spPr>
        <p:txBody>
          <a:bodyPr wrap="square" rtlCol="0">
            <a:spAutoFit/>
          </a:bodyPr>
          <a:lstStyle/>
          <a:p>
            <a:pPr algn="ctr"/>
            <a:r>
              <a:rPr lang="sv-SE" sz="1100" b="1"/>
              <a:t>PER VERKSAMHETSOMRÅDE 2021</a:t>
            </a:r>
          </a:p>
        </p:txBody>
      </p:sp>
      <p:sp>
        <p:nvSpPr>
          <p:cNvPr id="18" name="Höger klammerparentes 17">
            <a:extLst>
              <a:ext uri="{FF2B5EF4-FFF2-40B4-BE49-F238E27FC236}">
                <a16:creationId xmlns:a16="http://schemas.microsoft.com/office/drawing/2014/main" id="{BCB2D675-C2C9-5D4C-992D-E4EDAE2D21EE}"/>
              </a:ext>
            </a:extLst>
          </p:cNvPr>
          <p:cNvSpPr/>
          <p:nvPr/>
        </p:nvSpPr>
        <p:spPr>
          <a:xfrm rot="16200000">
            <a:off x="9105818" y="1173078"/>
            <a:ext cx="102618" cy="3060000"/>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07F4A9B3-E16C-3A47-A385-9C78D219A1DB}"/>
              </a:ext>
            </a:extLst>
          </p:cNvPr>
          <p:cNvSpPr/>
          <p:nvPr/>
        </p:nvSpPr>
        <p:spPr>
          <a:xfrm rot="16200000">
            <a:off x="9267817" y="1687290"/>
            <a:ext cx="102618" cy="3384000"/>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Höger klammerparentes 19">
            <a:extLst>
              <a:ext uri="{FF2B5EF4-FFF2-40B4-BE49-F238E27FC236}">
                <a16:creationId xmlns:a16="http://schemas.microsoft.com/office/drawing/2014/main" id="{5D7BF68C-78CA-F64A-8BCC-E1C88A30D96F}"/>
              </a:ext>
            </a:extLst>
          </p:cNvPr>
          <p:cNvSpPr/>
          <p:nvPr/>
        </p:nvSpPr>
        <p:spPr>
          <a:xfrm rot="16200000">
            <a:off x="8781817" y="2849164"/>
            <a:ext cx="102618" cy="2412000"/>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Höger klammerparentes 20">
            <a:extLst>
              <a:ext uri="{FF2B5EF4-FFF2-40B4-BE49-F238E27FC236}">
                <a16:creationId xmlns:a16="http://schemas.microsoft.com/office/drawing/2014/main" id="{A2EB266E-BDD8-1A48-A4A6-2184D4EB60AD}"/>
              </a:ext>
            </a:extLst>
          </p:cNvPr>
          <p:cNvSpPr/>
          <p:nvPr/>
        </p:nvSpPr>
        <p:spPr>
          <a:xfrm rot="16200000">
            <a:off x="9033818" y="3269103"/>
            <a:ext cx="102618" cy="2916000"/>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ruta 21">
            <a:extLst>
              <a:ext uri="{FF2B5EF4-FFF2-40B4-BE49-F238E27FC236}">
                <a16:creationId xmlns:a16="http://schemas.microsoft.com/office/drawing/2014/main" id="{1DF837E9-16ED-FE41-B7E0-F807DD484ABF}"/>
              </a:ext>
            </a:extLst>
          </p:cNvPr>
          <p:cNvSpPr txBox="1"/>
          <p:nvPr/>
        </p:nvSpPr>
        <p:spPr>
          <a:xfrm>
            <a:off x="7730524" y="2280602"/>
            <a:ext cx="3108543" cy="369332"/>
          </a:xfrm>
          <a:prstGeom prst="rect">
            <a:avLst/>
          </a:prstGeom>
          <a:noFill/>
        </p:spPr>
        <p:txBody>
          <a:bodyPr wrap="none" rtlCol="0">
            <a:spAutoFit/>
          </a:bodyPr>
          <a:lstStyle/>
          <a:p>
            <a:pPr algn="ctr"/>
            <a:r>
              <a:rPr lang="sv-SE" sz="900" i="1"/>
              <a:t>Andel med lokalkostnader under 10% av totala kostnader</a:t>
            </a:r>
            <a:br>
              <a:rPr lang="sv-SE" sz="900" b="1"/>
            </a:br>
            <a:r>
              <a:rPr lang="sv-SE" sz="900" b="1"/>
              <a:t> 77% </a:t>
            </a:r>
            <a:r>
              <a:rPr lang="sv-SE" sz="900"/>
              <a:t>(84%)</a:t>
            </a:r>
          </a:p>
        </p:txBody>
      </p:sp>
      <p:sp>
        <p:nvSpPr>
          <p:cNvPr id="23" name="textruta 22">
            <a:extLst>
              <a:ext uri="{FF2B5EF4-FFF2-40B4-BE49-F238E27FC236}">
                <a16:creationId xmlns:a16="http://schemas.microsoft.com/office/drawing/2014/main" id="{CE3F74A4-39F4-D34C-A09A-E09DDF94C1D4}"/>
              </a:ext>
            </a:extLst>
          </p:cNvPr>
          <p:cNvSpPr txBox="1"/>
          <p:nvPr/>
        </p:nvSpPr>
        <p:spPr>
          <a:xfrm>
            <a:off x="8891098" y="3106190"/>
            <a:ext cx="787395" cy="230832"/>
          </a:xfrm>
          <a:prstGeom prst="rect">
            <a:avLst/>
          </a:prstGeom>
          <a:noFill/>
        </p:spPr>
        <p:txBody>
          <a:bodyPr wrap="none" rtlCol="0">
            <a:spAutoFit/>
          </a:bodyPr>
          <a:lstStyle/>
          <a:p>
            <a:pPr algn="ctr"/>
            <a:r>
              <a:rPr lang="sv-SE" sz="900" b="1"/>
              <a:t> 85% </a:t>
            </a:r>
            <a:r>
              <a:rPr lang="sv-SE" sz="900"/>
              <a:t>(85%)</a:t>
            </a:r>
          </a:p>
        </p:txBody>
      </p:sp>
      <p:sp>
        <p:nvSpPr>
          <p:cNvPr id="24" name="textruta 23">
            <a:extLst>
              <a:ext uri="{FF2B5EF4-FFF2-40B4-BE49-F238E27FC236}">
                <a16:creationId xmlns:a16="http://schemas.microsoft.com/office/drawing/2014/main" id="{3C45F422-104C-1A4C-9C40-90F16FFD18C7}"/>
              </a:ext>
            </a:extLst>
          </p:cNvPr>
          <p:cNvSpPr txBox="1"/>
          <p:nvPr/>
        </p:nvSpPr>
        <p:spPr>
          <a:xfrm>
            <a:off x="8747156" y="3766904"/>
            <a:ext cx="787395" cy="230832"/>
          </a:xfrm>
          <a:prstGeom prst="rect">
            <a:avLst/>
          </a:prstGeom>
          <a:noFill/>
        </p:spPr>
        <p:txBody>
          <a:bodyPr wrap="none" rtlCol="0">
            <a:spAutoFit/>
          </a:bodyPr>
          <a:lstStyle/>
          <a:p>
            <a:pPr algn="ctr"/>
            <a:r>
              <a:rPr lang="sv-SE" sz="900" b="1"/>
              <a:t> 60% </a:t>
            </a:r>
            <a:r>
              <a:rPr lang="sv-SE" sz="900"/>
              <a:t>(77%)</a:t>
            </a:r>
          </a:p>
        </p:txBody>
      </p:sp>
      <p:sp>
        <p:nvSpPr>
          <p:cNvPr id="25" name="textruta 24">
            <a:extLst>
              <a:ext uri="{FF2B5EF4-FFF2-40B4-BE49-F238E27FC236}">
                <a16:creationId xmlns:a16="http://schemas.microsoft.com/office/drawing/2014/main" id="{59E7700D-14BD-8E44-A33C-64F5E0A5B773}"/>
              </a:ext>
            </a:extLst>
          </p:cNvPr>
          <p:cNvSpPr txBox="1"/>
          <p:nvPr/>
        </p:nvSpPr>
        <p:spPr>
          <a:xfrm>
            <a:off x="8610292" y="4468110"/>
            <a:ext cx="787395" cy="230832"/>
          </a:xfrm>
          <a:prstGeom prst="rect">
            <a:avLst/>
          </a:prstGeom>
          <a:noFill/>
        </p:spPr>
        <p:txBody>
          <a:bodyPr wrap="none" rtlCol="0">
            <a:spAutoFit/>
          </a:bodyPr>
          <a:lstStyle/>
          <a:p>
            <a:pPr algn="ctr"/>
            <a:r>
              <a:rPr lang="sv-SE" sz="900" b="1"/>
              <a:t> 73% </a:t>
            </a:r>
            <a:r>
              <a:rPr lang="sv-SE" sz="900"/>
              <a:t>(69%)</a:t>
            </a:r>
          </a:p>
        </p:txBody>
      </p:sp>
      <p:sp>
        <p:nvSpPr>
          <p:cNvPr id="27" name="Ned 26">
            <a:extLst>
              <a:ext uri="{FF2B5EF4-FFF2-40B4-BE49-F238E27FC236}">
                <a16:creationId xmlns:a16="http://schemas.microsoft.com/office/drawing/2014/main" id="{AD014C9B-FEDF-A94F-8148-0D0F6C7F3DBB}"/>
              </a:ext>
            </a:extLst>
          </p:cNvPr>
          <p:cNvSpPr/>
          <p:nvPr/>
        </p:nvSpPr>
        <p:spPr>
          <a:xfrm rot="10800000">
            <a:off x="8602673" y="450452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27">
            <a:extLst>
              <a:ext uri="{FF2B5EF4-FFF2-40B4-BE49-F238E27FC236}">
                <a16:creationId xmlns:a16="http://schemas.microsoft.com/office/drawing/2014/main" id="{BA96B9CC-6003-FF4A-BF00-0D05AB4230C6}"/>
              </a:ext>
            </a:extLst>
          </p:cNvPr>
          <p:cNvSpPr/>
          <p:nvPr/>
        </p:nvSpPr>
        <p:spPr>
          <a:xfrm rot="16200000">
            <a:off x="8899368" y="3168878"/>
            <a:ext cx="90570" cy="128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9">
            <a:extLst>
              <a:ext uri="{FF2B5EF4-FFF2-40B4-BE49-F238E27FC236}">
                <a16:creationId xmlns:a16="http://schemas.microsoft.com/office/drawing/2014/main" id="{61ACEA7D-1946-D64D-846E-FFC086B72F33}"/>
              </a:ext>
            </a:extLst>
          </p:cNvPr>
          <p:cNvSpPr/>
          <p:nvPr/>
        </p:nvSpPr>
        <p:spPr>
          <a:xfrm>
            <a:off x="8889072" y="2487344"/>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51D426B3-1495-5D75-261D-15FF24BB1B67}"/>
              </a:ext>
            </a:extLst>
          </p:cNvPr>
          <p:cNvGraphicFramePr>
            <a:graphicFrameLocks/>
          </p:cNvGraphicFramePr>
          <p:nvPr>
            <p:extLst>
              <p:ext uri="{D42A27DB-BD31-4B8C-83A1-F6EECF244321}">
                <p14:modId xmlns:p14="http://schemas.microsoft.com/office/powerpoint/2010/main" val="2650649030"/>
              </p:ext>
            </p:extLst>
          </p:nvPr>
        </p:nvGraphicFramePr>
        <p:xfrm>
          <a:off x="367903" y="1817672"/>
          <a:ext cx="5175305" cy="4008473"/>
        </p:xfrm>
        <a:graphic>
          <a:graphicData uri="http://schemas.openxmlformats.org/drawingml/2006/chart">
            <c:chart xmlns:c="http://schemas.openxmlformats.org/drawingml/2006/chart" xmlns:r="http://schemas.openxmlformats.org/officeDocument/2006/relationships" r:id="rId5"/>
          </a:graphicData>
        </a:graphic>
      </p:graphicFrame>
      <p:sp>
        <p:nvSpPr>
          <p:cNvPr id="11" name="Ned 10">
            <a:extLst>
              <a:ext uri="{FF2B5EF4-FFF2-40B4-BE49-F238E27FC236}">
                <a16:creationId xmlns:a16="http://schemas.microsoft.com/office/drawing/2014/main" id="{76E84A3D-83A7-14B1-58B5-90FF7A46F1E3}"/>
              </a:ext>
            </a:extLst>
          </p:cNvPr>
          <p:cNvSpPr/>
          <p:nvPr/>
        </p:nvSpPr>
        <p:spPr>
          <a:xfrm>
            <a:off x="8747155" y="382190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3223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DDEB270-D02C-0E44-8727-28026D3E1515}"/>
              </a:ext>
            </a:extLst>
          </p:cNvPr>
          <p:cNvSpPr/>
          <p:nvPr/>
        </p:nvSpPr>
        <p:spPr>
          <a:xfrm>
            <a:off x="6099306" y="0"/>
            <a:ext cx="6096000"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1D11E6CC-EEE0-3541-AAF5-1D407E00F990}"/>
              </a:ext>
            </a:extLst>
          </p:cNvPr>
          <p:cNvPicPr>
            <a:picLocks noChangeAspect="1"/>
          </p:cNvPicPr>
          <p:nvPr/>
        </p:nvPicPr>
        <p:blipFill rotWithShape="1">
          <a:blip r:embed="rId2">
            <a:lum bright="70000" contrast="-70000"/>
          </a:blip>
          <a:srcRect t="46771" r="5441"/>
          <a:stretch/>
        </p:blipFill>
        <p:spPr>
          <a:xfrm>
            <a:off x="10161114" y="3967"/>
            <a:ext cx="2030886" cy="1020726"/>
          </a:xfrm>
          <a:prstGeom prst="rect">
            <a:avLst/>
          </a:prstGeom>
          <a:solidFill>
            <a:srgbClr val="E7E8E4"/>
          </a:solidFill>
        </p:spPr>
      </p:pic>
      <p:sp>
        <p:nvSpPr>
          <p:cNvPr id="15" name="textruta 14">
            <a:extLst>
              <a:ext uri="{FF2B5EF4-FFF2-40B4-BE49-F238E27FC236}">
                <a16:creationId xmlns:a16="http://schemas.microsoft.com/office/drawing/2014/main" id="{64A94590-F1F3-EC47-8325-5C26D090C323}"/>
              </a:ext>
            </a:extLst>
          </p:cNvPr>
          <p:cNvSpPr txBox="1"/>
          <p:nvPr/>
        </p:nvSpPr>
        <p:spPr>
          <a:xfrm>
            <a:off x="2612202" y="1712060"/>
            <a:ext cx="952779" cy="262254"/>
          </a:xfrm>
          <a:prstGeom prst="rect">
            <a:avLst/>
          </a:prstGeom>
          <a:noFill/>
        </p:spPr>
        <p:txBody>
          <a:bodyPr wrap="square" rtlCol="0">
            <a:spAutoFit/>
          </a:bodyPr>
          <a:lstStyle/>
          <a:p>
            <a:pPr algn="ctr"/>
            <a:r>
              <a:rPr lang="sv-SE" sz="1100" b="1"/>
              <a:t>TOTALT</a:t>
            </a:r>
          </a:p>
        </p:txBody>
      </p:sp>
      <p:sp>
        <p:nvSpPr>
          <p:cNvPr id="16" name="textruta 15">
            <a:extLst>
              <a:ext uri="{FF2B5EF4-FFF2-40B4-BE49-F238E27FC236}">
                <a16:creationId xmlns:a16="http://schemas.microsoft.com/office/drawing/2014/main" id="{374A20F3-9B0E-1B4A-8025-80FEF44E68D1}"/>
              </a:ext>
            </a:extLst>
          </p:cNvPr>
          <p:cNvSpPr txBox="1"/>
          <p:nvPr/>
        </p:nvSpPr>
        <p:spPr>
          <a:xfrm>
            <a:off x="8043423" y="1708812"/>
            <a:ext cx="2627965" cy="261610"/>
          </a:xfrm>
          <a:prstGeom prst="rect">
            <a:avLst/>
          </a:prstGeom>
          <a:noFill/>
        </p:spPr>
        <p:txBody>
          <a:bodyPr wrap="square" rtlCol="0">
            <a:spAutoFit/>
          </a:bodyPr>
          <a:lstStyle/>
          <a:p>
            <a:pPr algn="ctr"/>
            <a:r>
              <a:rPr lang="sv-SE" sz="1100" b="1"/>
              <a:t>PER VERKSAMHETSOMRÅDE 2022</a:t>
            </a:r>
          </a:p>
        </p:txBody>
      </p:sp>
      <p:sp>
        <p:nvSpPr>
          <p:cNvPr id="5" name="textruta 4">
            <a:extLst>
              <a:ext uri="{FF2B5EF4-FFF2-40B4-BE49-F238E27FC236}">
                <a16:creationId xmlns:a16="http://schemas.microsoft.com/office/drawing/2014/main" id="{474CB9D1-A899-0F4E-B602-2819E4AA1727}"/>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731676" cy="514662"/>
          </a:xfrm>
        </p:spPr>
        <p:txBody>
          <a:bodyPr/>
          <a:lstStyle/>
          <a:p>
            <a:r>
              <a:rPr lang="sv-SE"/>
              <a:t>54 procent av m</a:t>
            </a:r>
            <a:r>
              <a:rPr lang="sv-SE" sz="2000"/>
              <a:t>edlemsföretagen har en IT-kostnad </a:t>
            </a:r>
            <a:r>
              <a:rPr lang="sv-SE"/>
              <a:t>över 4</a:t>
            </a:r>
            <a:r>
              <a:rPr lang="sv-SE" sz="2000"/>
              <a:t> procent av totala kostnaderna</a:t>
            </a:r>
            <a:r>
              <a:rPr lang="sv-SE"/>
              <a:t> </a:t>
            </a:r>
            <a:endParaRPr lang="sv-SE" sz="200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8731519" cy="590422"/>
          </a:xfrm>
        </p:spPr>
        <p:txBody>
          <a:bodyPr/>
          <a:lstStyle/>
          <a:p>
            <a:r>
              <a:rPr lang="sv-SE" b="1"/>
              <a:t>IT kostnader</a:t>
            </a:r>
            <a:br>
              <a:rPr lang="sv-SE"/>
            </a:br>
            <a:r>
              <a:rPr lang="sv-SE"/>
              <a:t> Procent av totala kostnaderna, totalt och fördelat per verksamhetsområde </a:t>
            </a:r>
          </a:p>
        </p:txBody>
      </p:sp>
      <p:sp>
        <p:nvSpPr>
          <p:cNvPr id="10" name="Platshållare för sidfot 9">
            <a:extLst>
              <a:ext uri="{FF2B5EF4-FFF2-40B4-BE49-F238E27FC236}">
                <a16:creationId xmlns:a16="http://schemas.microsoft.com/office/drawing/2014/main" id="{032063A7-3A72-884D-AE9D-9EDF432D934F}"/>
              </a:ext>
            </a:extLst>
          </p:cNvPr>
          <p:cNvSpPr>
            <a:spLocks noGrp="1"/>
          </p:cNvSpPr>
          <p:nvPr>
            <p:ph type="ftr" sz="quarter" idx="11"/>
          </p:nvPr>
        </p:nvSpPr>
        <p:spPr/>
        <p:txBody>
          <a:bodyPr/>
          <a:lstStyle/>
          <a:p>
            <a:r>
              <a:rPr lang="sv-SE"/>
              <a:t>Insikt 2023 |</a:t>
            </a:r>
          </a:p>
        </p:txBody>
      </p:sp>
      <p:sp>
        <p:nvSpPr>
          <p:cNvPr id="11" name="Platshållare för bildnummer 10">
            <a:extLst>
              <a:ext uri="{FF2B5EF4-FFF2-40B4-BE49-F238E27FC236}">
                <a16:creationId xmlns:a16="http://schemas.microsoft.com/office/drawing/2014/main" id="{A9FF817B-A545-4447-B071-EDAC8282D821}"/>
              </a:ext>
            </a:extLst>
          </p:cNvPr>
          <p:cNvSpPr>
            <a:spLocks noGrp="1"/>
          </p:cNvSpPr>
          <p:nvPr>
            <p:ph type="sldNum" sz="quarter" idx="12"/>
          </p:nvPr>
        </p:nvSpPr>
        <p:spPr/>
        <p:txBody>
          <a:bodyPr/>
          <a:lstStyle/>
          <a:p>
            <a:fld id="{AE086683-F536-42AB-ABBC-F4803DFE8DBC}" type="slidenum">
              <a:rPr lang="sv-SE" smtClean="0"/>
              <a:t>33</a:t>
            </a:fld>
            <a:endParaRPr lang="sv-SE"/>
          </a:p>
        </p:txBody>
      </p:sp>
      <p:sp>
        <p:nvSpPr>
          <p:cNvPr id="9" name="textruta 8">
            <a:extLst>
              <a:ext uri="{FF2B5EF4-FFF2-40B4-BE49-F238E27FC236}">
                <a16:creationId xmlns:a16="http://schemas.microsoft.com/office/drawing/2014/main" id="{F7413462-BB88-DB44-8CE8-A86412D3B2B8}"/>
              </a:ext>
            </a:extLst>
          </p:cNvPr>
          <p:cNvSpPr txBox="1"/>
          <p:nvPr/>
        </p:nvSpPr>
        <p:spPr>
          <a:xfrm>
            <a:off x="4112511" y="6272598"/>
            <a:ext cx="3960366" cy="338554"/>
          </a:xfrm>
          <a:prstGeom prst="rect">
            <a:avLst/>
          </a:prstGeom>
        </p:spPr>
        <p:txBody>
          <a:bodyPr wrap="square">
            <a:spAutoFit/>
          </a:bodyPr>
          <a:lstStyle>
            <a:defPPr>
              <a:defRPr lang="sv-SE"/>
            </a:defPPr>
            <a:lvl1pPr algn="ctr">
              <a:defRPr sz="700"/>
            </a:lvl1pPr>
          </a:lstStyle>
          <a:p>
            <a:r>
              <a:rPr lang="sv-SE"/>
              <a:t>IT-kostnader inkluderar totala kostnaderna för driften av företagets IT-anläggningar,</a:t>
            </a:r>
            <a:br>
              <a:rPr lang="sv-SE"/>
            </a:br>
            <a:r>
              <a:rPr lang="sv-SE"/>
              <a:t> investeringar i hårdvara, mjukvara, underhåll samt licenser</a:t>
            </a:r>
          </a:p>
        </p:txBody>
      </p:sp>
      <p:sp>
        <p:nvSpPr>
          <p:cNvPr id="50" name="Höger klammerparentes 49">
            <a:extLst>
              <a:ext uri="{FF2B5EF4-FFF2-40B4-BE49-F238E27FC236}">
                <a16:creationId xmlns:a16="http://schemas.microsoft.com/office/drawing/2014/main" id="{C71FE120-36E5-F448-BBBA-96E528ADA765}"/>
              </a:ext>
            </a:extLst>
          </p:cNvPr>
          <p:cNvSpPr/>
          <p:nvPr/>
        </p:nvSpPr>
        <p:spPr>
          <a:xfrm rot="16200000">
            <a:off x="3322509" y="1520921"/>
            <a:ext cx="146698" cy="2032123"/>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1" name="textruta 50">
            <a:extLst>
              <a:ext uri="{FF2B5EF4-FFF2-40B4-BE49-F238E27FC236}">
                <a16:creationId xmlns:a16="http://schemas.microsoft.com/office/drawing/2014/main" id="{70D4C98E-C78F-664C-A9B5-B3E9B6792F8D}"/>
              </a:ext>
            </a:extLst>
          </p:cNvPr>
          <p:cNvSpPr txBox="1"/>
          <p:nvPr/>
        </p:nvSpPr>
        <p:spPr>
          <a:xfrm>
            <a:off x="2511219" y="1985158"/>
            <a:ext cx="1761135" cy="507831"/>
          </a:xfrm>
          <a:prstGeom prst="rect">
            <a:avLst/>
          </a:prstGeom>
          <a:noFill/>
        </p:spPr>
        <p:txBody>
          <a:bodyPr wrap="square" rtlCol="0">
            <a:spAutoFit/>
          </a:bodyPr>
          <a:lstStyle/>
          <a:p>
            <a:pPr algn="ctr"/>
            <a:r>
              <a:rPr lang="sv-SE" sz="900" i="1"/>
              <a:t>Andel företag med it kostnader över 4% av totala kostnaderna </a:t>
            </a:r>
          </a:p>
          <a:p>
            <a:pPr algn="ctr"/>
            <a:r>
              <a:rPr lang="sv-SE" sz="900" b="1" i="1"/>
              <a:t>54% </a:t>
            </a:r>
            <a:r>
              <a:rPr lang="sv-SE" sz="900" i="1"/>
              <a:t>(58%)</a:t>
            </a:r>
            <a:endParaRPr lang="sv-SE" sz="900"/>
          </a:p>
        </p:txBody>
      </p:sp>
      <p:sp>
        <p:nvSpPr>
          <p:cNvPr id="52" name="Ellips 51">
            <a:extLst>
              <a:ext uri="{FF2B5EF4-FFF2-40B4-BE49-F238E27FC236}">
                <a16:creationId xmlns:a16="http://schemas.microsoft.com/office/drawing/2014/main" id="{ED4D745C-72F4-B242-9442-CAE30D84BBA2}"/>
              </a:ext>
            </a:extLst>
          </p:cNvPr>
          <p:cNvSpPr/>
          <p:nvPr/>
        </p:nvSpPr>
        <p:spPr>
          <a:xfrm>
            <a:off x="4705624" y="2629136"/>
            <a:ext cx="966401" cy="966401"/>
          </a:xfrm>
          <a:prstGeom prst="ellipse">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800">
                <a:solidFill>
                  <a:schemeClr val="tx1"/>
                </a:solidFill>
              </a:rPr>
              <a:t>Svagt sjunkande IT kostnader bland medlems-företagen </a:t>
            </a:r>
          </a:p>
        </p:txBody>
      </p:sp>
      <p:sp>
        <p:nvSpPr>
          <p:cNvPr id="19" name="Ned 18">
            <a:extLst>
              <a:ext uri="{FF2B5EF4-FFF2-40B4-BE49-F238E27FC236}">
                <a16:creationId xmlns:a16="http://schemas.microsoft.com/office/drawing/2014/main" id="{CD84F6F0-3202-5748-A12B-A6FBB6A552D9}"/>
              </a:ext>
            </a:extLst>
          </p:cNvPr>
          <p:cNvSpPr/>
          <p:nvPr/>
        </p:nvSpPr>
        <p:spPr>
          <a:xfrm>
            <a:off x="2973698" y="2317227"/>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0F039519-38AB-4E85-DC82-EA4222045713}"/>
              </a:ext>
            </a:extLst>
          </p:cNvPr>
          <p:cNvGraphicFramePr>
            <a:graphicFrameLocks/>
          </p:cNvGraphicFramePr>
          <p:nvPr>
            <p:extLst>
              <p:ext uri="{D42A27DB-BD31-4B8C-83A1-F6EECF244321}">
                <p14:modId xmlns:p14="http://schemas.microsoft.com/office/powerpoint/2010/main" val="260263113"/>
              </p:ext>
            </p:extLst>
          </p:nvPr>
        </p:nvGraphicFramePr>
        <p:xfrm>
          <a:off x="443953" y="2457667"/>
          <a:ext cx="5149060" cy="3200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0693EDC4-931B-4274-3BB8-E39CFD0BA679}"/>
              </a:ext>
            </a:extLst>
          </p:cNvPr>
          <p:cNvGraphicFramePr>
            <a:graphicFrameLocks/>
          </p:cNvGraphicFramePr>
          <p:nvPr>
            <p:extLst>
              <p:ext uri="{D42A27DB-BD31-4B8C-83A1-F6EECF244321}">
                <p14:modId xmlns:p14="http://schemas.microsoft.com/office/powerpoint/2010/main" val="2737831236"/>
              </p:ext>
            </p:extLst>
          </p:nvPr>
        </p:nvGraphicFramePr>
        <p:xfrm>
          <a:off x="6380448" y="2401890"/>
          <a:ext cx="5367599" cy="33372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3167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027BCE90-A439-A7AF-EAA1-62DF7821013B}"/>
              </a:ext>
            </a:extLst>
          </p:cNvPr>
          <p:cNvSpPr/>
          <p:nvPr/>
        </p:nvSpPr>
        <p:spPr>
          <a:xfrm>
            <a:off x="5986637" y="0"/>
            <a:ext cx="6205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4C74C1E5-CD2B-2941-4CE1-1DB17430FAC5}"/>
              </a:ext>
            </a:extLst>
          </p:cNvPr>
          <p:cNvPicPr>
            <a:picLocks noChangeAspect="1"/>
          </p:cNvPicPr>
          <p:nvPr/>
        </p:nvPicPr>
        <p:blipFill rotWithShape="1">
          <a:blip r:embed="rId2">
            <a:lum bright="70000" contrast="-70000"/>
          </a:blip>
          <a:srcRect t="46771" r="5441"/>
          <a:stretch/>
        </p:blipFill>
        <p:spPr>
          <a:xfrm>
            <a:off x="10161115" y="0"/>
            <a:ext cx="2030886" cy="1020726"/>
          </a:xfrm>
          <a:prstGeom prst="rect">
            <a:avLst/>
          </a:prstGeom>
        </p:spPr>
      </p:pic>
      <p:sp>
        <p:nvSpPr>
          <p:cNvPr id="2" name="Rubrik 1">
            <a:extLst>
              <a:ext uri="{FF2B5EF4-FFF2-40B4-BE49-F238E27FC236}">
                <a16:creationId xmlns:a16="http://schemas.microsoft.com/office/drawing/2014/main" id="{3AB0D73A-8E26-86C0-D6A7-26263D76FA14}"/>
              </a:ext>
            </a:extLst>
          </p:cNvPr>
          <p:cNvSpPr>
            <a:spLocks noGrp="1"/>
          </p:cNvSpPr>
          <p:nvPr>
            <p:ph type="title"/>
          </p:nvPr>
        </p:nvSpPr>
        <p:spPr/>
        <p:txBody>
          <a:bodyPr/>
          <a:lstStyle/>
          <a:p>
            <a:r>
              <a:rPr lang="sv-SE" dirty="0"/>
              <a:t>Kompetens och kapital är viktigast för ytterligare investering i </a:t>
            </a:r>
            <a:r>
              <a:rPr lang="sv-SE" dirty="0" err="1"/>
              <a:t>FoI</a:t>
            </a:r>
            <a:endParaRPr lang="sv-SE" dirty="0"/>
          </a:p>
        </p:txBody>
      </p:sp>
      <p:sp>
        <p:nvSpPr>
          <p:cNvPr id="3" name="Platshållare för innehåll 2">
            <a:extLst>
              <a:ext uri="{FF2B5EF4-FFF2-40B4-BE49-F238E27FC236}">
                <a16:creationId xmlns:a16="http://schemas.microsoft.com/office/drawing/2014/main" id="{1FFB6CB9-17D6-806B-2A11-CA4CB6926C75}"/>
              </a:ext>
            </a:extLst>
          </p:cNvPr>
          <p:cNvSpPr>
            <a:spLocks noGrp="1"/>
          </p:cNvSpPr>
          <p:nvPr>
            <p:ph idx="1"/>
          </p:nvPr>
        </p:nvSpPr>
        <p:spPr/>
        <p:txBody>
          <a:bodyPr/>
          <a:lstStyle/>
          <a:p>
            <a:r>
              <a:rPr lang="sv-SE" b="1" dirty="0"/>
              <a:t>Anledningar till att investera mer i </a:t>
            </a:r>
            <a:r>
              <a:rPr lang="sv-SE" b="1" dirty="0" err="1"/>
              <a:t>FoI</a:t>
            </a:r>
            <a:br>
              <a:rPr lang="sv-SE" dirty="0"/>
            </a:br>
            <a:r>
              <a:rPr lang="sv-SE" dirty="0"/>
              <a:t>I procent av totalen</a:t>
            </a:r>
          </a:p>
        </p:txBody>
      </p:sp>
      <p:sp>
        <p:nvSpPr>
          <p:cNvPr id="4" name="Platshållare för sidfot 3">
            <a:extLst>
              <a:ext uri="{FF2B5EF4-FFF2-40B4-BE49-F238E27FC236}">
                <a16:creationId xmlns:a16="http://schemas.microsoft.com/office/drawing/2014/main" id="{0FE41E1E-C1C7-FFEF-7024-5F5BC29A5534}"/>
              </a:ext>
            </a:extLst>
          </p:cNvPr>
          <p:cNvSpPr>
            <a:spLocks noGrp="1"/>
          </p:cNvSpPr>
          <p:nvPr>
            <p:ph type="ftr" sz="quarter" idx="11"/>
          </p:nvPr>
        </p:nvSpPr>
        <p:spPr/>
        <p:txBody>
          <a:bodyPr/>
          <a:lstStyle/>
          <a:p>
            <a:r>
              <a:rPr lang="sv-SE" dirty="0"/>
              <a:t>Insikt 2023 |</a:t>
            </a:r>
          </a:p>
        </p:txBody>
      </p:sp>
      <p:sp>
        <p:nvSpPr>
          <p:cNvPr id="5" name="Platshållare för bildnummer 4">
            <a:extLst>
              <a:ext uri="{FF2B5EF4-FFF2-40B4-BE49-F238E27FC236}">
                <a16:creationId xmlns:a16="http://schemas.microsoft.com/office/drawing/2014/main" id="{6CDE2577-DABC-57E5-3159-722AD34B3790}"/>
              </a:ext>
            </a:extLst>
          </p:cNvPr>
          <p:cNvSpPr>
            <a:spLocks noGrp="1"/>
          </p:cNvSpPr>
          <p:nvPr>
            <p:ph type="sldNum" sz="quarter" idx="12"/>
          </p:nvPr>
        </p:nvSpPr>
        <p:spPr/>
        <p:txBody>
          <a:bodyPr/>
          <a:lstStyle/>
          <a:p>
            <a:fld id="{AE086683-F536-42AB-ABBC-F4803DFE8DBC}" type="slidenum">
              <a:rPr lang="sv-SE" smtClean="0"/>
              <a:pPr/>
              <a:t>34</a:t>
            </a:fld>
            <a:endParaRPr lang="sv-SE" dirty="0"/>
          </a:p>
        </p:txBody>
      </p:sp>
      <p:grpSp>
        <p:nvGrpSpPr>
          <p:cNvPr id="27" name="Grupp 26">
            <a:extLst>
              <a:ext uri="{FF2B5EF4-FFF2-40B4-BE49-F238E27FC236}">
                <a16:creationId xmlns:a16="http://schemas.microsoft.com/office/drawing/2014/main" id="{3F2E66C1-0E5B-0161-56CD-38A49A3ACFD9}"/>
              </a:ext>
            </a:extLst>
          </p:cNvPr>
          <p:cNvGrpSpPr/>
          <p:nvPr/>
        </p:nvGrpSpPr>
        <p:grpSpPr>
          <a:xfrm>
            <a:off x="-1362877" y="1572134"/>
            <a:ext cx="8057440" cy="4521807"/>
            <a:chOff x="-1371678" y="1589241"/>
            <a:chExt cx="8057440" cy="4521807"/>
          </a:xfrm>
        </p:grpSpPr>
        <p:graphicFrame>
          <p:nvGraphicFramePr>
            <p:cNvPr id="23" name="Diagram 22">
              <a:extLst>
                <a:ext uri="{FF2B5EF4-FFF2-40B4-BE49-F238E27FC236}">
                  <a16:creationId xmlns:a16="http://schemas.microsoft.com/office/drawing/2014/main" id="{88FD26A9-7473-0831-35F5-F9A9883899F5}"/>
                </a:ext>
              </a:extLst>
            </p:cNvPr>
            <p:cNvGraphicFramePr>
              <a:graphicFrameLocks/>
            </p:cNvGraphicFramePr>
            <p:nvPr/>
          </p:nvGraphicFramePr>
          <p:xfrm>
            <a:off x="-1371678" y="1589241"/>
            <a:ext cx="8057440" cy="452180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40A3FB31-4361-270E-89E5-4B3CCAAAE77F}"/>
                </a:ext>
              </a:extLst>
            </p:cNvPr>
            <p:cNvSpPr txBox="1"/>
            <p:nvPr/>
          </p:nvSpPr>
          <p:spPr>
            <a:xfrm>
              <a:off x="2077468" y="3132119"/>
              <a:ext cx="1139483" cy="369332"/>
            </a:xfrm>
            <a:prstGeom prst="rect">
              <a:avLst/>
            </a:prstGeom>
            <a:noFill/>
          </p:spPr>
          <p:txBody>
            <a:bodyPr wrap="square" rtlCol="0">
              <a:spAutoFit/>
            </a:bodyPr>
            <a:lstStyle/>
            <a:p>
              <a:pPr algn="ctr"/>
              <a:r>
                <a:rPr lang="sv-SE" b="1" dirty="0"/>
                <a:t>Totalt</a:t>
              </a:r>
            </a:p>
          </p:txBody>
        </p:sp>
      </p:grpSp>
      <p:graphicFrame>
        <p:nvGraphicFramePr>
          <p:cNvPr id="29" name="Diagram 28">
            <a:extLst>
              <a:ext uri="{FF2B5EF4-FFF2-40B4-BE49-F238E27FC236}">
                <a16:creationId xmlns:a16="http://schemas.microsoft.com/office/drawing/2014/main" id="{26123F1D-E14C-DABD-1740-75AE18622612}"/>
              </a:ext>
            </a:extLst>
          </p:cNvPr>
          <p:cNvGraphicFramePr>
            <a:graphicFrameLocks/>
          </p:cNvGraphicFramePr>
          <p:nvPr/>
        </p:nvGraphicFramePr>
        <p:xfrm>
          <a:off x="6156680" y="1572133"/>
          <a:ext cx="5733826" cy="442783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ruta 7">
            <a:extLst>
              <a:ext uri="{FF2B5EF4-FFF2-40B4-BE49-F238E27FC236}">
                <a16:creationId xmlns:a16="http://schemas.microsoft.com/office/drawing/2014/main" id="{EFED2A96-3745-23F2-FF27-F903A0441897}"/>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bg2">
                    <a:lumMod val="10000"/>
                  </a:schemeClr>
                </a:solidFill>
              </a:rPr>
              <a:t>Affärsmodeller</a:t>
            </a:r>
          </a:p>
        </p:txBody>
      </p:sp>
    </p:spTree>
    <p:extLst>
      <p:ext uri="{BB962C8B-B14F-4D97-AF65-F5344CB8AC3E}">
        <p14:creationId xmlns:p14="http://schemas.microsoft.com/office/powerpoint/2010/main" val="4169912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FFC6B6-98E9-334E-B9C1-5DF3AFE1A24C}"/>
              </a:ext>
            </a:extLst>
          </p:cNvPr>
          <p:cNvSpPr/>
          <p:nvPr/>
        </p:nvSpPr>
        <p:spPr>
          <a:xfrm>
            <a:off x="790113" y="3537829"/>
            <a:ext cx="7439448" cy="53744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Ellips 9">
            <a:extLst>
              <a:ext uri="{FF2B5EF4-FFF2-40B4-BE49-F238E27FC236}">
                <a16:creationId xmlns:a16="http://schemas.microsoft.com/office/drawing/2014/main" id="{E9712676-0199-B243-89A2-BDC2F6B89237}"/>
              </a:ext>
            </a:extLst>
          </p:cNvPr>
          <p:cNvSpPr/>
          <p:nvPr/>
        </p:nvSpPr>
        <p:spPr>
          <a:xfrm>
            <a:off x="7988903" y="1837995"/>
            <a:ext cx="3901603" cy="390160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4" name="Diagram 13">
            <a:extLst>
              <a:ext uri="{FF2B5EF4-FFF2-40B4-BE49-F238E27FC236}">
                <a16:creationId xmlns:a16="http://schemas.microsoft.com/office/drawing/2014/main" id="{5FD732E6-C809-0A9D-CF56-240D35424720}"/>
              </a:ext>
            </a:extLst>
          </p:cNvPr>
          <p:cNvGraphicFramePr>
            <a:graphicFrameLocks/>
          </p:cNvGraphicFramePr>
          <p:nvPr>
            <p:extLst>
              <p:ext uri="{D42A27DB-BD31-4B8C-83A1-F6EECF244321}">
                <p14:modId xmlns:p14="http://schemas.microsoft.com/office/powerpoint/2010/main" val="860502220"/>
              </p:ext>
            </p:extLst>
          </p:nvPr>
        </p:nvGraphicFramePr>
        <p:xfrm>
          <a:off x="8457559" y="2574724"/>
          <a:ext cx="2942707" cy="2708684"/>
        </p:xfrm>
        <a:graphic>
          <a:graphicData uri="http://schemas.openxmlformats.org/drawingml/2006/chart">
            <c:chart xmlns:c="http://schemas.openxmlformats.org/drawingml/2006/chart" xmlns:r="http://schemas.openxmlformats.org/officeDocument/2006/relationships" r:id="rId2"/>
          </a:graphicData>
        </a:graphic>
      </p:graphicFrame>
      <p:pic>
        <p:nvPicPr>
          <p:cNvPr id="6" name="Bildobjekt 5">
            <a:extLst>
              <a:ext uri="{FF2B5EF4-FFF2-40B4-BE49-F238E27FC236}">
                <a16:creationId xmlns:a16="http://schemas.microsoft.com/office/drawing/2014/main" id="{544D8708-8B62-4F49-9E37-D720684160DC}"/>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a:t>Industri- och </a:t>
            </a:r>
            <a:r>
              <a:rPr lang="sv-SE" sz="2000" err="1"/>
              <a:t>techkonsultföretagen</a:t>
            </a:r>
            <a:r>
              <a:rPr lang="sv-SE" sz="2000"/>
              <a:t> har lägst andel egen omsättning</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6"/>
            <a:ext cx="7792298" cy="511901"/>
          </a:xfrm>
        </p:spPr>
        <p:txBody>
          <a:bodyPr/>
          <a:lstStyle/>
          <a:p>
            <a:r>
              <a:rPr lang="sv-SE" b="1"/>
              <a:t>Egen omsättning </a:t>
            </a:r>
            <a:br>
              <a:rPr lang="sv-SE"/>
            </a:br>
            <a:r>
              <a:rPr lang="sv-SE"/>
              <a:t> I procent av totala omsättningen</a:t>
            </a:r>
          </a:p>
        </p:txBody>
      </p:sp>
      <p:sp>
        <p:nvSpPr>
          <p:cNvPr id="4" name="Platshållare för sidfot 3">
            <a:extLst>
              <a:ext uri="{FF2B5EF4-FFF2-40B4-BE49-F238E27FC236}">
                <a16:creationId xmlns:a16="http://schemas.microsoft.com/office/drawing/2014/main" id="{C677BF41-6A5C-CA4A-90F1-1583304D103C}"/>
              </a:ext>
            </a:extLst>
          </p:cNvPr>
          <p:cNvSpPr>
            <a:spLocks noGrp="1"/>
          </p:cNvSpPr>
          <p:nvPr>
            <p:ph type="ftr" sz="quarter" idx="11"/>
          </p:nvPr>
        </p:nvSpPr>
        <p:spPr/>
        <p:txBody>
          <a:bodyPr/>
          <a:lstStyle/>
          <a:p>
            <a:r>
              <a:rPr lang="sv-SE"/>
              <a:t>Insikt 2023 |</a:t>
            </a:r>
          </a:p>
        </p:txBody>
      </p:sp>
      <p:sp>
        <p:nvSpPr>
          <p:cNvPr id="9" name="Platshållare för bildnummer 8">
            <a:extLst>
              <a:ext uri="{FF2B5EF4-FFF2-40B4-BE49-F238E27FC236}">
                <a16:creationId xmlns:a16="http://schemas.microsoft.com/office/drawing/2014/main" id="{DCED2E45-6698-7D4F-91A1-F9DB12304330}"/>
              </a:ext>
            </a:extLst>
          </p:cNvPr>
          <p:cNvSpPr>
            <a:spLocks noGrp="1"/>
          </p:cNvSpPr>
          <p:nvPr>
            <p:ph type="sldNum" sz="quarter" idx="12"/>
          </p:nvPr>
        </p:nvSpPr>
        <p:spPr/>
        <p:txBody>
          <a:bodyPr/>
          <a:lstStyle/>
          <a:p>
            <a:fld id="{AE086683-F536-42AB-ABBC-F4803DFE8DBC}" type="slidenum">
              <a:rPr lang="sv-SE" smtClean="0"/>
              <a:t>35</a:t>
            </a:fld>
            <a:endParaRPr lang="sv-SE"/>
          </a:p>
        </p:txBody>
      </p:sp>
      <p:sp>
        <p:nvSpPr>
          <p:cNvPr id="5" name="textruta 4">
            <a:extLst>
              <a:ext uri="{FF2B5EF4-FFF2-40B4-BE49-F238E27FC236}">
                <a16:creationId xmlns:a16="http://schemas.microsoft.com/office/drawing/2014/main" id="{F15D68D9-DAEF-2946-BB41-A7B37B93576C}"/>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rgbClr val="1D666E"/>
                </a:solidFill>
              </a:rPr>
              <a:t>Kunder</a:t>
            </a:r>
          </a:p>
        </p:txBody>
      </p:sp>
      <p:sp>
        <p:nvSpPr>
          <p:cNvPr id="11" name="textruta 10">
            <a:extLst>
              <a:ext uri="{FF2B5EF4-FFF2-40B4-BE49-F238E27FC236}">
                <a16:creationId xmlns:a16="http://schemas.microsoft.com/office/drawing/2014/main" id="{73991791-8080-CF4C-B89E-C7096BE683F9}"/>
              </a:ext>
            </a:extLst>
          </p:cNvPr>
          <p:cNvSpPr txBox="1"/>
          <p:nvPr/>
        </p:nvSpPr>
        <p:spPr>
          <a:xfrm>
            <a:off x="3460376" y="6262821"/>
            <a:ext cx="5271247"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själva/"in house". Med andra ord är det omsättningen exklusive olika slags konsultinköp eller inköp av andra varor, material och tjänster.</a:t>
            </a:r>
          </a:p>
        </p:txBody>
      </p:sp>
      <p:cxnSp>
        <p:nvCxnSpPr>
          <p:cNvPr id="23" name="Rak pil 22">
            <a:extLst>
              <a:ext uri="{FF2B5EF4-FFF2-40B4-BE49-F238E27FC236}">
                <a16:creationId xmlns:a16="http://schemas.microsoft.com/office/drawing/2014/main" id="{95984F53-39D8-394B-81CD-561F2499D9CD}"/>
              </a:ext>
            </a:extLst>
          </p:cNvPr>
          <p:cNvCxnSpPr>
            <a:cxnSpLocks/>
          </p:cNvCxnSpPr>
          <p:nvPr/>
        </p:nvCxnSpPr>
        <p:spPr>
          <a:xfrm>
            <a:off x="7642914" y="3788795"/>
            <a:ext cx="5651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BA068F59-D567-1547-B0DA-D526D8DC0E38}"/>
              </a:ext>
            </a:extLst>
          </p:cNvPr>
          <p:cNvSpPr txBox="1"/>
          <p:nvPr/>
        </p:nvSpPr>
        <p:spPr>
          <a:xfrm>
            <a:off x="9120212" y="2084016"/>
            <a:ext cx="1517410" cy="415498"/>
          </a:xfrm>
          <a:prstGeom prst="rect">
            <a:avLst/>
          </a:prstGeom>
          <a:noFill/>
        </p:spPr>
        <p:txBody>
          <a:bodyPr wrap="square" rtlCol="0">
            <a:spAutoFit/>
          </a:bodyPr>
          <a:lstStyle/>
          <a:p>
            <a:pPr algn="ctr"/>
            <a:r>
              <a:rPr lang="sv-SE" sz="1050" b="1"/>
              <a:t>EGEN OMSÄTTNING 2020-2022</a:t>
            </a:r>
          </a:p>
        </p:txBody>
      </p:sp>
      <p:graphicFrame>
        <p:nvGraphicFramePr>
          <p:cNvPr id="13" name="Diagram 12">
            <a:extLst>
              <a:ext uri="{FF2B5EF4-FFF2-40B4-BE49-F238E27FC236}">
                <a16:creationId xmlns:a16="http://schemas.microsoft.com/office/drawing/2014/main" id="{81622BF9-9E1B-C6B6-63DA-5FC8FE75EC82}"/>
              </a:ext>
            </a:extLst>
          </p:cNvPr>
          <p:cNvGraphicFramePr>
            <a:graphicFrameLocks/>
          </p:cNvGraphicFramePr>
          <p:nvPr>
            <p:extLst>
              <p:ext uri="{D42A27DB-BD31-4B8C-83A1-F6EECF244321}">
                <p14:modId xmlns:p14="http://schemas.microsoft.com/office/powerpoint/2010/main" val="1238292498"/>
              </p:ext>
            </p:extLst>
          </p:nvPr>
        </p:nvGraphicFramePr>
        <p:xfrm>
          <a:off x="735657" y="1972079"/>
          <a:ext cx="6773200" cy="3998704"/>
        </p:xfrm>
        <a:graphic>
          <a:graphicData uri="http://schemas.openxmlformats.org/drawingml/2006/chart">
            <c:chart xmlns:c="http://schemas.openxmlformats.org/drawingml/2006/chart" xmlns:r="http://schemas.openxmlformats.org/officeDocument/2006/relationships" r:id="rId4"/>
          </a:graphicData>
        </a:graphic>
      </p:graphicFrame>
      <p:sp>
        <p:nvSpPr>
          <p:cNvPr id="16" name="Right Brace 11">
            <a:extLst>
              <a:ext uri="{FF2B5EF4-FFF2-40B4-BE49-F238E27FC236}">
                <a16:creationId xmlns:a16="http://schemas.microsoft.com/office/drawing/2014/main" id="{7AB7E0DA-A616-EE10-1B9F-10FCA5558A06}"/>
              </a:ext>
            </a:extLst>
          </p:cNvPr>
          <p:cNvSpPr/>
          <p:nvPr/>
        </p:nvSpPr>
        <p:spPr>
          <a:xfrm>
            <a:off x="9303624" y="4340886"/>
            <a:ext cx="87934" cy="650737"/>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7" name="TextBox 12">
            <a:extLst>
              <a:ext uri="{FF2B5EF4-FFF2-40B4-BE49-F238E27FC236}">
                <a16:creationId xmlns:a16="http://schemas.microsoft.com/office/drawing/2014/main" id="{9F7999C4-5BAC-23F7-6D03-69FC885031D0}"/>
              </a:ext>
            </a:extLst>
          </p:cNvPr>
          <p:cNvSpPr txBox="1"/>
          <p:nvPr/>
        </p:nvSpPr>
        <p:spPr>
          <a:xfrm>
            <a:off x="9286174" y="4550838"/>
            <a:ext cx="463401" cy="230832"/>
          </a:xfrm>
          <a:prstGeom prst="rect">
            <a:avLst/>
          </a:prstGeom>
          <a:noFill/>
        </p:spPr>
        <p:txBody>
          <a:bodyPr wrap="square" rtlCol="0">
            <a:spAutoFit/>
          </a:bodyPr>
          <a:lstStyle/>
          <a:p>
            <a:pPr algn="ctr"/>
            <a:r>
              <a:rPr lang="sv-SE" sz="900" b="1">
                <a:latin typeface="+mj-lt"/>
              </a:rPr>
              <a:t>29%</a:t>
            </a:r>
            <a:endParaRPr lang="en-SE" sz="900" b="1">
              <a:latin typeface="+mj-lt"/>
            </a:endParaRPr>
          </a:p>
        </p:txBody>
      </p:sp>
      <p:sp>
        <p:nvSpPr>
          <p:cNvPr id="25" name="Right Brace 11">
            <a:extLst>
              <a:ext uri="{FF2B5EF4-FFF2-40B4-BE49-F238E27FC236}">
                <a16:creationId xmlns:a16="http://schemas.microsoft.com/office/drawing/2014/main" id="{F39564A6-9278-3851-B8B3-A70D497957E0}"/>
              </a:ext>
            </a:extLst>
          </p:cNvPr>
          <p:cNvSpPr/>
          <p:nvPr/>
        </p:nvSpPr>
        <p:spPr>
          <a:xfrm>
            <a:off x="10189341" y="3687138"/>
            <a:ext cx="87934" cy="1309125"/>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27" name="TextBox 12">
            <a:extLst>
              <a:ext uri="{FF2B5EF4-FFF2-40B4-BE49-F238E27FC236}">
                <a16:creationId xmlns:a16="http://schemas.microsoft.com/office/drawing/2014/main" id="{F29B83A6-FAA6-0F0E-0367-ACAE76D96E2B}"/>
              </a:ext>
            </a:extLst>
          </p:cNvPr>
          <p:cNvSpPr txBox="1"/>
          <p:nvPr/>
        </p:nvSpPr>
        <p:spPr>
          <a:xfrm>
            <a:off x="10174221" y="4225470"/>
            <a:ext cx="463401" cy="230832"/>
          </a:xfrm>
          <a:prstGeom prst="rect">
            <a:avLst/>
          </a:prstGeom>
          <a:noFill/>
        </p:spPr>
        <p:txBody>
          <a:bodyPr wrap="square" rtlCol="0">
            <a:spAutoFit/>
          </a:bodyPr>
          <a:lstStyle/>
          <a:p>
            <a:pPr algn="ctr"/>
            <a:r>
              <a:rPr lang="sv-SE" sz="900" b="1">
                <a:latin typeface="+mj-lt"/>
              </a:rPr>
              <a:t>57%</a:t>
            </a:r>
            <a:endParaRPr lang="en-SE" sz="900" b="1">
              <a:latin typeface="+mj-lt"/>
            </a:endParaRPr>
          </a:p>
        </p:txBody>
      </p:sp>
      <p:sp>
        <p:nvSpPr>
          <p:cNvPr id="28" name="Right Brace 11">
            <a:extLst>
              <a:ext uri="{FF2B5EF4-FFF2-40B4-BE49-F238E27FC236}">
                <a16:creationId xmlns:a16="http://schemas.microsoft.com/office/drawing/2014/main" id="{28A16E87-AF4D-B6F7-BA27-8740C9858CFE}"/>
              </a:ext>
            </a:extLst>
          </p:cNvPr>
          <p:cNvSpPr/>
          <p:nvPr/>
        </p:nvSpPr>
        <p:spPr>
          <a:xfrm>
            <a:off x="11082304" y="3931905"/>
            <a:ext cx="87934" cy="1080000"/>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29" name="TextBox 12">
            <a:extLst>
              <a:ext uri="{FF2B5EF4-FFF2-40B4-BE49-F238E27FC236}">
                <a16:creationId xmlns:a16="http://schemas.microsoft.com/office/drawing/2014/main" id="{FC55BFC4-06A4-2054-2578-F18DBCEBCB6A}"/>
              </a:ext>
            </a:extLst>
          </p:cNvPr>
          <p:cNvSpPr txBox="1"/>
          <p:nvPr/>
        </p:nvSpPr>
        <p:spPr>
          <a:xfrm>
            <a:off x="11104056" y="4356489"/>
            <a:ext cx="463401" cy="230832"/>
          </a:xfrm>
          <a:prstGeom prst="rect">
            <a:avLst/>
          </a:prstGeom>
          <a:noFill/>
        </p:spPr>
        <p:txBody>
          <a:bodyPr wrap="square" rtlCol="0">
            <a:spAutoFit/>
          </a:bodyPr>
          <a:lstStyle/>
          <a:p>
            <a:pPr algn="ctr"/>
            <a:r>
              <a:rPr lang="sv-SE" sz="900" b="1">
                <a:latin typeface="+mj-lt"/>
              </a:rPr>
              <a:t>46%</a:t>
            </a:r>
            <a:endParaRPr lang="en-SE" sz="900" b="1">
              <a:latin typeface="+mj-lt"/>
            </a:endParaRPr>
          </a:p>
        </p:txBody>
      </p:sp>
    </p:spTree>
    <p:extLst>
      <p:ext uri="{BB962C8B-B14F-4D97-AF65-F5344CB8AC3E}">
        <p14:creationId xmlns:p14="http://schemas.microsoft.com/office/powerpoint/2010/main" val="3159693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ruta 40">
            <a:extLst>
              <a:ext uri="{FF2B5EF4-FFF2-40B4-BE49-F238E27FC236}">
                <a16:creationId xmlns:a16="http://schemas.microsoft.com/office/drawing/2014/main" id="{F94C03A4-41BF-7C41-809E-485A4DC7FE32}"/>
              </a:ext>
            </a:extLst>
          </p:cNvPr>
          <p:cNvSpPr txBox="1"/>
          <p:nvPr/>
        </p:nvSpPr>
        <p:spPr>
          <a:xfrm>
            <a:off x="4172966" y="6261550"/>
            <a:ext cx="3960366" cy="415498"/>
          </a:xfrm>
          <a:prstGeom prst="rect">
            <a:avLst/>
          </a:prstGeom>
        </p:spPr>
        <p:txBody>
          <a:bodyPr wrap="square">
            <a:spAutoFit/>
          </a:bodyPr>
          <a:lstStyle>
            <a:defPPr>
              <a:defRPr lang="sv-SE"/>
            </a:defPPr>
            <a:lvl1pPr algn="ctr">
              <a:defRPr sz="700"/>
            </a:lvl1pPr>
          </a:lstStyle>
          <a:p>
            <a:r>
              <a:rPr lang="sv-SE" dirty="0"/>
              <a:t>Tabellen visar hur stor andel av verksamhetsområdena som har kunder från de olika branscherna, dvs inte till vilken grad utan endast som ja och nej fråga och summerar därav inte till 100</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8" y="293413"/>
            <a:ext cx="10090481" cy="514662"/>
          </a:xfrm>
        </p:spPr>
        <p:txBody>
          <a:bodyPr/>
          <a:lstStyle/>
          <a:p>
            <a:r>
              <a:rPr lang="sv-SE" sz="2000"/>
              <a:t>Bygg, infrastruktur, industri och fastigheter är medlemsföretagens största kundgrupper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dirty="0"/>
              <a:t>Kundbasen fördelat per verksamhetsområde och bransch</a:t>
            </a:r>
            <a:br>
              <a:rPr lang="sv-SE" dirty="0"/>
            </a:br>
            <a:endParaRPr lang="sv-SE" dirty="0"/>
          </a:p>
        </p:txBody>
      </p:sp>
      <p:sp>
        <p:nvSpPr>
          <p:cNvPr id="22" name="Platshållare för sidfot 21">
            <a:extLst>
              <a:ext uri="{FF2B5EF4-FFF2-40B4-BE49-F238E27FC236}">
                <a16:creationId xmlns:a16="http://schemas.microsoft.com/office/drawing/2014/main" id="{D1D7238E-B88B-0849-9007-443844ED27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2023 |</a:t>
            </a:r>
          </a:p>
        </p:txBody>
      </p:sp>
      <p:sp>
        <p:nvSpPr>
          <p:cNvPr id="23" name="Platshållare för bildnummer 22">
            <a:extLst>
              <a:ext uri="{FF2B5EF4-FFF2-40B4-BE49-F238E27FC236}">
                <a16:creationId xmlns:a16="http://schemas.microsoft.com/office/drawing/2014/main" id="{A815A15E-68E1-2C40-8046-90D904037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CC465C27-1FDF-5049-B727-13B79CB84BCF}"/>
              </a:ext>
            </a:extLst>
          </p:cNvPr>
          <p:cNvPicPr>
            <a:picLocks noChangeAspect="1"/>
          </p:cNvPicPr>
          <p:nvPr/>
        </p:nvPicPr>
        <p:blipFill rotWithShape="1">
          <a:blip r:embed="rId2"/>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D6A7E8B7-0934-444E-846D-A8C6CFBA79AA}"/>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8" name="Rectangular Callout 6">
            <a:extLst>
              <a:ext uri="{FF2B5EF4-FFF2-40B4-BE49-F238E27FC236}">
                <a16:creationId xmlns:a16="http://schemas.microsoft.com/office/drawing/2014/main" id="{1A3C17D2-567C-F842-9543-6B8FEE425F95}"/>
              </a:ext>
            </a:extLst>
          </p:cNvPr>
          <p:cNvSpPr/>
          <p:nvPr/>
        </p:nvSpPr>
        <p:spPr>
          <a:xfrm flipV="1">
            <a:off x="415785" y="1901572"/>
            <a:ext cx="9929703"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7">
            <a:extLst>
              <a:ext uri="{FF2B5EF4-FFF2-40B4-BE49-F238E27FC236}">
                <a16:creationId xmlns:a16="http://schemas.microsoft.com/office/drawing/2014/main" id="{BE4BA89C-0BA8-C649-9065-795E9CDDE421}"/>
              </a:ext>
            </a:extLst>
          </p:cNvPr>
          <p:cNvSpPr/>
          <p:nvPr/>
        </p:nvSpPr>
        <p:spPr>
          <a:xfrm>
            <a:off x="428848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10%</a:t>
            </a:r>
          </a:p>
          <a:p>
            <a:pPr algn="ctr"/>
            <a:r>
              <a:rPr lang="sv-SE" sz="900">
                <a:solidFill>
                  <a:prstClr val="white"/>
                </a:solidFill>
                <a:latin typeface="Arial" panose="020B0604020202020204"/>
              </a:rPr>
              <a:t>(17</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0" name="Oval 8">
            <a:extLst>
              <a:ext uri="{FF2B5EF4-FFF2-40B4-BE49-F238E27FC236}">
                <a16:creationId xmlns:a16="http://schemas.microsoft.com/office/drawing/2014/main" id="{D52F3BBE-E539-B34B-8ED8-D69AC100139F}"/>
              </a:ext>
            </a:extLst>
          </p:cNvPr>
          <p:cNvSpPr/>
          <p:nvPr/>
        </p:nvSpPr>
        <p:spPr>
          <a:xfrm>
            <a:off x="349659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57%</a:t>
            </a:r>
          </a:p>
          <a:p>
            <a:pPr algn="ctr"/>
            <a:r>
              <a:rPr lang="sv-SE" sz="900">
                <a:solidFill>
                  <a:prstClr val="white"/>
                </a:solidFill>
                <a:latin typeface="Arial" panose="020B0604020202020204"/>
              </a:rPr>
              <a:t>(</a:t>
            </a:r>
            <a:r>
              <a:rPr lang="en-SE" sz="900">
                <a:solidFill>
                  <a:prstClr val="white"/>
                </a:solidFill>
                <a:latin typeface="Arial" panose="020B0604020202020204"/>
              </a:rPr>
              <a:t>5</a:t>
            </a:r>
            <a:r>
              <a:rPr lang="sv-SE" sz="900">
                <a:solidFill>
                  <a:prstClr val="white"/>
                </a:solidFill>
                <a:latin typeface="Arial" panose="020B0604020202020204"/>
              </a:rPr>
              <a:t>0</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1" name="Oval 9">
            <a:extLst>
              <a:ext uri="{FF2B5EF4-FFF2-40B4-BE49-F238E27FC236}">
                <a16:creationId xmlns:a16="http://schemas.microsoft.com/office/drawing/2014/main" id="{0D4EE2BC-FE06-5C40-87E3-526A41FA2B77}"/>
              </a:ext>
            </a:extLst>
          </p:cNvPr>
          <p:cNvSpPr/>
          <p:nvPr/>
        </p:nvSpPr>
        <p:spPr>
          <a:xfrm>
            <a:off x="121568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6</a:t>
            </a: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4</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 (</a:t>
            </a:r>
            <a:r>
              <a:rPr lang="sv-SE" sz="900">
                <a:solidFill>
                  <a:prstClr val="white"/>
                </a:solidFill>
                <a:latin typeface="Arial" panose="020B0604020202020204"/>
              </a:rPr>
              <a:t>64</a:t>
            </a: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a:t>
            </a:r>
            <a:endParaRPr kumimoji="0" lang="en-SE"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0">
            <a:extLst>
              <a:ext uri="{FF2B5EF4-FFF2-40B4-BE49-F238E27FC236}">
                <a16:creationId xmlns:a16="http://schemas.microsoft.com/office/drawing/2014/main" id="{FB079AAD-8AE6-204C-8CB6-37F463166FEC}"/>
              </a:ext>
            </a:extLst>
          </p:cNvPr>
          <p:cNvSpPr/>
          <p:nvPr/>
        </p:nvSpPr>
        <p:spPr>
          <a:xfrm>
            <a:off x="584718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4%</a:t>
            </a:r>
          </a:p>
          <a:p>
            <a:pPr algn="ctr"/>
            <a:r>
              <a:rPr lang="sv-SE" sz="900">
                <a:solidFill>
                  <a:prstClr val="white"/>
                </a:solidFill>
                <a:latin typeface="Arial" panose="020B0604020202020204"/>
              </a:rPr>
              <a:t>(3</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3" name="Oval 11">
            <a:extLst>
              <a:ext uri="{FF2B5EF4-FFF2-40B4-BE49-F238E27FC236}">
                <a16:creationId xmlns:a16="http://schemas.microsoft.com/office/drawing/2014/main" id="{6DB7023C-DE5D-1549-8D3B-7050BE9A37A3}"/>
              </a:ext>
            </a:extLst>
          </p:cNvPr>
          <p:cNvSpPr/>
          <p:nvPr/>
        </p:nvSpPr>
        <p:spPr>
          <a:xfrm>
            <a:off x="9699248"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9%</a:t>
            </a:r>
          </a:p>
          <a:p>
            <a:pPr algn="ctr"/>
            <a:r>
              <a:rPr lang="sv-SE" sz="900">
                <a:solidFill>
                  <a:prstClr val="white"/>
                </a:solidFill>
                <a:latin typeface="Arial" panose="020B0604020202020204"/>
              </a:rPr>
              <a:t>(</a:t>
            </a:r>
            <a:r>
              <a:rPr lang="en-SE" sz="900">
                <a:solidFill>
                  <a:prstClr val="white"/>
                </a:solidFill>
                <a:latin typeface="Arial" panose="020B0604020202020204"/>
              </a:rPr>
              <a:t>1</a:t>
            </a:r>
            <a:r>
              <a:rPr lang="sv-SE" sz="900">
                <a:solidFill>
                  <a:prstClr val="white"/>
                </a:solidFill>
                <a:latin typeface="Arial" panose="020B0604020202020204"/>
              </a:rPr>
              <a:t>8</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4" name="Oval 12">
            <a:extLst>
              <a:ext uri="{FF2B5EF4-FFF2-40B4-BE49-F238E27FC236}">
                <a16:creationId xmlns:a16="http://schemas.microsoft.com/office/drawing/2014/main" id="{4AF6ADDC-3860-7A48-A2B4-91648BAE80C4}"/>
              </a:ext>
            </a:extLst>
          </p:cNvPr>
          <p:cNvSpPr/>
          <p:nvPr/>
        </p:nvSpPr>
        <p:spPr>
          <a:xfrm>
            <a:off x="82170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16%</a:t>
            </a:r>
          </a:p>
          <a:p>
            <a:pPr algn="ctr"/>
            <a:r>
              <a:rPr lang="sv-SE" sz="900">
                <a:solidFill>
                  <a:prstClr val="white"/>
                </a:solidFill>
                <a:latin typeface="Arial" panose="020B0604020202020204"/>
              </a:rPr>
              <a:t>(</a:t>
            </a:r>
            <a:r>
              <a:rPr lang="en-SE" sz="900">
                <a:solidFill>
                  <a:prstClr val="white"/>
                </a:solidFill>
                <a:latin typeface="Arial" panose="020B0604020202020204"/>
              </a:rPr>
              <a:t>2</a:t>
            </a:r>
            <a:r>
              <a:rPr lang="sv-SE" sz="900">
                <a:solidFill>
                  <a:prstClr val="white"/>
                </a:solidFill>
                <a:latin typeface="Arial" panose="020B0604020202020204"/>
              </a:rPr>
              <a:t>1</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5" name="Oval 13">
            <a:extLst>
              <a:ext uri="{FF2B5EF4-FFF2-40B4-BE49-F238E27FC236}">
                <a16:creationId xmlns:a16="http://schemas.microsoft.com/office/drawing/2014/main" id="{C9F7736A-C068-5241-94DF-C4B4A03552BC}"/>
              </a:ext>
            </a:extLst>
          </p:cNvPr>
          <p:cNvSpPr/>
          <p:nvPr/>
        </p:nvSpPr>
        <p:spPr>
          <a:xfrm>
            <a:off x="74128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15%</a:t>
            </a:r>
          </a:p>
          <a:p>
            <a:pPr algn="ctr"/>
            <a:r>
              <a:rPr lang="sv-SE" sz="900">
                <a:solidFill>
                  <a:prstClr val="white"/>
                </a:solidFill>
                <a:latin typeface="Arial" panose="020B0604020202020204"/>
              </a:rPr>
              <a:t>(15</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6" name="TextBox 15">
            <a:extLst>
              <a:ext uri="{FF2B5EF4-FFF2-40B4-BE49-F238E27FC236}">
                <a16:creationId xmlns:a16="http://schemas.microsoft.com/office/drawing/2014/main" id="{EDE07DF0-163A-5F4A-A9B6-1B437C2D50E0}"/>
              </a:ext>
            </a:extLst>
          </p:cNvPr>
          <p:cNvSpPr txBox="1"/>
          <p:nvPr/>
        </p:nvSpPr>
        <p:spPr>
          <a:xfrm>
            <a:off x="437820" y="1951282"/>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17" name="Oval 16">
            <a:extLst>
              <a:ext uri="{FF2B5EF4-FFF2-40B4-BE49-F238E27FC236}">
                <a16:creationId xmlns:a16="http://schemas.microsoft.com/office/drawing/2014/main" id="{5DFB9019-C4A4-1042-9599-6F4BCCA40A0A}"/>
              </a:ext>
            </a:extLst>
          </p:cNvPr>
          <p:cNvSpPr/>
          <p:nvPr/>
        </p:nvSpPr>
        <p:spPr>
          <a:xfrm>
            <a:off x="200098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29%</a:t>
            </a:r>
            <a:br>
              <a:rPr lang="sv-SE" sz="900">
                <a:solidFill>
                  <a:prstClr val="white"/>
                </a:solidFill>
                <a:latin typeface="Arial" panose="020B0604020202020204"/>
              </a:rPr>
            </a:br>
            <a:r>
              <a:rPr lang="sv-SE" sz="900">
                <a:solidFill>
                  <a:prstClr val="white"/>
                </a:solidFill>
                <a:latin typeface="Arial" panose="020B0604020202020204"/>
              </a:rPr>
              <a:t>(</a:t>
            </a:r>
            <a:r>
              <a:rPr lang="en-SE" sz="900">
                <a:solidFill>
                  <a:prstClr val="white"/>
                </a:solidFill>
                <a:latin typeface="Arial" panose="020B0604020202020204"/>
              </a:rPr>
              <a:t>3</a:t>
            </a:r>
            <a:r>
              <a:rPr lang="sv-SE" sz="900">
                <a:solidFill>
                  <a:prstClr val="white"/>
                </a:solidFill>
                <a:latin typeface="Arial" panose="020B0604020202020204"/>
              </a:rPr>
              <a:t>3</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8" name="Oval 17">
            <a:extLst>
              <a:ext uri="{FF2B5EF4-FFF2-40B4-BE49-F238E27FC236}">
                <a16:creationId xmlns:a16="http://schemas.microsoft.com/office/drawing/2014/main" id="{5E96BC8E-6FD5-0C4A-B51E-05D947BE75E2}"/>
              </a:ext>
            </a:extLst>
          </p:cNvPr>
          <p:cNvSpPr/>
          <p:nvPr/>
        </p:nvSpPr>
        <p:spPr>
          <a:xfrm>
            <a:off x="2745457"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49%</a:t>
            </a:r>
          </a:p>
          <a:p>
            <a:pPr algn="ctr"/>
            <a:r>
              <a:rPr lang="sv-SE" sz="900">
                <a:solidFill>
                  <a:prstClr val="white"/>
                </a:solidFill>
                <a:latin typeface="Arial" panose="020B0604020202020204"/>
              </a:rPr>
              <a:t>(</a:t>
            </a:r>
            <a:r>
              <a:rPr lang="en-SE" sz="900">
                <a:solidFill>
                  <a:prstClr val="white"/>
                </a:solidFill>
                <a:latin typeface="Arial" panose="020B0604020202020204"/>
              </a:rPr>
              <a:t>5</a:t>
            </a:r>
            <a:r>
              <a:rPr lang="sv-SE" sz="900">
                <a:solidFill>
                  <a:prstClr val="white"/>
                </a:solidFill>
                <a:latin typeface="Arial" panose="020B0604020202020204"/>
              </a:rPr>
              <a:t>6</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9" name="Oval 18">
            <a:extLst>
              <a:ext uri="{FF2B5EF4-FFF2-40B4-BE49-F238E27FC236}">
                <a16:creationId xmlns:a16="http://schemas.microsoft.com/office/drawing/2014/main" id="{562F6A85-5F9A-E04F-948C-4EC6E7AA64E7}"/>
              </a:ext>
            </a:extLst>
          </p:cNvPr>
          <p:cNvSpPr/>
          <p:nvPr/>
        </p:nvSpPr>
        <p:spPr>
          <a:xfrm>
            <a:off x="509299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13%</a:t>
            </a:r>
          </a:p>
          <a:p>
            <a:pPr algn="ctr"/>
            <a:r>
              <a:rPr lang="sv-SE" sz="900">
                <a:solidFill>
                  <a:prstClr val="white"/>
                </a:solidFill>
                <a:latin typeface="Arial" panose="020B0604020202020204"/>
              </a:rPr>
              <a:t>(11</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20" name="Oval 19">
            <a:extLst>
              <a:ext uri="{FF2B5EF4-FFF2-40B4-BE49-F238E27FC236}">
                <a16:creationId xmlns:a16="http://schemas.microsoft.com/office/drawing/2014/main" id="{FE9F1A57-BB4C-FB4A-8607-DA2D42EC3241}"/>
              </a:ext>
            </a:extLst>
          </p:cNvPr>
          <p:cNvSpPr/>
          <p:nvPr/>
        </p:nvSpPr>
        <p:spPr>
          <a:xfrm>
            <a:off x="662666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35%</a:t>
            </a:r>
          </a:p>
          <a:p>
            <a:pPr algn="ctr"/>
            <a:r>
              <a:rPr lang="sv-SE" sz="900">
                <a:solidFill>
                  <a:prstClr val="white"/>
                </a:solidFill>
                <a:latin typeface="Arial" panose="020B0604020202020204"/>
              </a:rPr>
              <a:t>(</a:t>
            </a:r>
            <a:r>
              <a:rPr lang="en-SE" sz="900">
                <a:solidFill>
                  <a:prstClr val="white"/>
                </a:solidFill>
                <a:latin typeface="Arial" panose="020B0604020202020204"/>
              </a:rPr>
              <a:t>3</a:t>
            </a:r>
            <a:r>
              <a:rPr lang="sv-SE" sz="900">
                <a:solidFill>
                  <a:prstClr val="white"/>
                </a:solidFill>
                <a:latin typeface="Arial" panose="020B0604020202020204"/>
              </a:rPr>
              <a:t>1</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21" name="Oval 20">
            <a:extLst>
              <a:ext uri="{FF2B5EF4-FFF2-40B4-BE49-F238E27FC236}">
                <a16:creationId xmlns:a16="http://schemas.microsoft.com/office/drawing/2014/main" id="{9C0B2DA8-C513-F747-8166-D8358BEA241C}"/>
              </a:ext>
            </a:extLst>
          </p:cNvPr>
          <p:cNvSpPr/>
          <p:nvPr/>
        </p:nvSpPr>
        <p:spPr>
          <a:xfrm>
            <a:off x="8958145"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17%</a:t>
            </a:r>
          </a:p>
          <a:p>
            <a:pPr algn="ctr"/>
            <a:r>
              <a:rPr lang="sv-SE" sz="900">
                <a:solidFill>
                  <a:prstClr val="white"/>
                </a:solidFill>
                <a:latin typeface="Arial" panose="020B0604020202020204"/>
              </a:rPr>
              <a:t>(16</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25" name="Ned 24">
            <a:extLst>
              <a:ext uri="{FF2B5EF4-FFF2-40B4-BE49-F238E27FC236}">
                <a16:creationId xmlns:a16="http://schemas.microsoft.com/office/drawing/2014/main" id="{25ED7CD2-949E-2244-9626-BC412C662CA9}"/>
              </a:ext>
            </a:extLst>
          </p:cNvPr>
          <p:cNvSpPr/>
          <p:nvPr/>
        </p:nvSpPr>
        <p:spPr>
          <a:xfrm rot="16200000">
            <a:off x="1059586" y="2068741"/>
            <a:ext cx="109590" cy="15584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27">
            <a:extLst>
              <a:ext uri="{FF2B5EF4-FFF2-40B4-BE49-F238E27FC236}">
                <a16:creationId xmlns:a16="http://schemas.microsoft.com/office/drawing/2014/main" id="{30116EC0-A0DF-6344-8263-01FB9FA92FDC}"/>
              </a:ext>
            </a:extLst>
          </p:cNvPr>
          <p:cNvSpPr/>
          <p:nvPr/>
        </p:nvSpPr>
        <p:spPr>
          <a:xfrm>
            <a:off x="4147025"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31">
            <a:extLst>
              <a:ext uri="{FF2B5EF4-FFF2-40B4-BE49-F238E27FC236}">
                <a16:creationId xmlns:a16="http://schemas.microsoft.com/office/drawing/2014/main" id="{9895E45A-0B86-0749-8E38-CF42F6692923}"/>
              </a:ext>
            </a:extLst>
          </p:cNvPr>
          <p:cNvSpPr/>
          <p:nvPr/>
        </p:nvSpPr>
        <p:spPr>
          <a:xfrm>
            <a:off x="8099150"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AA4757CA-DF33-C34A-AADC-76D8D0AF6145}"/>
              </a:ext>
            </a:extLst>
          </p:cNvPr>
          <p:cNvSpPr/>
          <p:nvPr/>
        </p:nvSpPr>
        <p:spPr>
          <a:xfrm rot="10800000">
            <a:off x="8822107"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Ned 38">
            <a:extLst>
              <a:ext uri="{FF2B5EF4-FFF2-40B4-BE49-F238E27FC236}">
                <a16:creationId xmlns:a16="http://schemas.microsoft.com/office/drawing/2014/main" id="{55E8406D-0E21-0744-954E-AFE455FE2F51}"/>
              </a:ext>
            </a:extLst>
          </p:cNvPr>
          <p:cNvSpPr/>
          <p:nvPr/>
        </p:nvSpPr>
        <p:spPr>
          <a:xfrm rot="10800000">
            <a:off x="4968499"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BBD74ED9-9C6D-65C7-01E2-152A144FD221}"/>
              </a:ext>
            </a:extLst>
          </p:cNvPr>
          <p:cNvGraphicFramePr>
            <a:graphicFrameLocks/>
          </p:cNvGraphicFramePr>
          <p:nvPr>
            <p:extLst>
              <p:ext uri="{D42A27DB-BD31-4B8C-83A1-F6EECF244321}">
                <p14:modId xmlns:p14="http://schemas.microsoft.com/office/powerpoint/2010/main" val="267262860"/>
              </p:ext>
            </p:extLst>
          </p:nvPr>
        </p:nvGraphicFramePr>
        <p:xfrm>
          <a:off x="453603" y="2441467"/>
          <a:ext cx="11192193" cy="3683731"/>
        </p:xfrm>
        <a:graphic>
          <a:graphicData uri="http://schemas.openxmlformats.org/drawingml/2006/chart">
            <c:chart xmlns:c="http://schemas.openxmlformats.org/drawingml/2006/chart" xmlns:r="http://schemas.openxmlformats.org/officeDocument/2006/relationships" r:id="rId3"/>
          </a:graphicData>
        </a:graphic>
      </p:graphicFrame>
      <p:sp>
        <p:nvSpPr>
          <p:cNvPr id="27" name="Ned 26">
            <a:extLst>
              <a:ext uri="{FF2B5EF4-FFF2-40B4-BE49-F238E27FC236}">
                <a16:creationId xmlns:a16="http://schemas.microsoft.com/office/drawing/2014/main" id="{7689451E-963C-D28A-512D-981567AE685A}"/>
              </a:ext>
            </a:extLst>
          </p:cNvPr>
          <p:cNvSpPr/>
          <p:nvPr/>
        </p:nvSpPr>
        <p:spPr>
          <a:xfrm rot="10800000">
            <a:off x="3376970"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32">
            <a:extLst>
              <a:ext uri="{FF2B5EF4-FFF2-40B4-BE49-F238E27FC236}">
                <a16:creationId xmlns:a16="http://schemas.microsoft.com/office/drawing/2014/main" id="{ACB90E7B-0AA5-F330-D19A-7973365C0DCD}"/>
              </a:ext>
            </a:extLst>
          </p:cNvPr>
          <p:cNvSpPr/>
          <p:nvPr/>
        </p:nvSpPr>
        <p:spPr>
          <a:xfrm>
            <a:off x="2642732"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Ned 39">
            <a:extLst>
              <a:ext uri="{FF2B5EF4-FFF2-40B4-BE49-F238E27FC236}">
                <a16:creationId xmlns:a16="http://schemas.microsoft.com/office/drawing/2014/main" id="{57E9CB48-EBE9-D8D9-F779-DB4C2428E235}"/>
              </a:ext>
            </a:extLst>
          </p:cNvPr>
          <p:cNvSpPr/>
          <p:nvPr/>
        </p:nvSpPr>
        <p:spPr>
          <a:xfrm>
            <a:off x="1885543"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Ned 41">
            <a:extLst>
              <a:ext uri="{FF2B5EF4-FFF2-40B4-BE49-F238E27FC236}">
                <a16:creationId xmlns:a16="http://schemas.microsoft.com/office/drawing/2014/main" id="{67F56930-5BB3-6AF8-1CC4-9A6E523DBB5F}"/>
              </a:ext>
            </a:extLst>
          </p:cNvPr>
          <p:cNvSpPr/>
          <p:nvPr/>
        </p:nvSpPr>
        <p:spPr>
          <a:xfrm rot="10800000">
            <a:off x="5736077"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Ned 42">
            <a:extLst>
              <a:ext uri="{FF2B5EF4-FFF2-40B4-BE49-F238E27FC236}">
                <a16:creationId xmlns:a16="http://schemas.microsoft.com/office/drawing/2014/main" id="{73BD103F-C4FB-FE42-2256-4D5A2F1C43B3}"/>
              </a:ext>
            </a:extLst>
          </p:cNvPr>
          <p:cNvSpPr/>
          <p:nvPr/>
        </p:nvSpPr>
        <p:spPr>
          <a:xfrm rot="10800000">
            <a:off x="6493713"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Ned 43">
            <a:extLst>
              <a:ext uri="{FF2B5EF4-FFF2-40B4-BE49-F238E27FC236}">
                <a16:creationId xmlns:a16="http://schemas.microsoft.com/office/drawing/2014/main" id="{B9616FCD-676D-99C3-CE70-5AF03F2FDACB}"/>
              </a:ext>
            </a:extLst>
          </p:cNvPr>
          <p:cNvSpPr/>
          <p:nvPr/>
        </p:nvSpPr>
        <p:spPr>
          <a:xfrm>
            <a:off x="9589657" y="207362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Ned 5">
            <a:extLst>
              <a:ext uri="{FF2B5EF4-FFF2-40B4-BE49-F238E27FC236}">
                <a16:creationId xmlns:a16="http://schemas.microsoft.com/office/drawing/2014/main" id="{B00B5FBD-8FDE-AA36-B1E8-75D80761AE02}"/>
              </a:ext>
            </a:extLst>
          </p:cNvPr>
          <p:cNvSpPr/>
          <p:nvPr/>
        </p:nvSpPr>
        <p:spPr>
          <a:xfrm rot="16200000">
            <a:off x="7252156" y="2068741"/>
            <a:ext cx="109590" cy="15584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21163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0ABF14D-F781-9640-A2F7-55431605552E}"/>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a:effectLst/>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a:t>Störst andel av medlemmarnas egen omsättning kommer från industri, </a:t>
            </a:r>
            <a:r>
              <a:rPr lang="sv-SE"/>
              <a:t>bygg- eller fastighetssektorn</a:t>
            </a:r>
            <a:endParaRPr lang="sv-SE" sz="2000"/>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3432" y="1087132"/>
            <a:ext cx="4964024" cy="496677"/>
          </a:xfrm>
        </p:spPr>
        <p:txBody>
          <a:bodyPr/>
          <a:lstStyle/>
          <a:p>
            <a:r>
              <a:rPr lang="sv-SE" b="1"/>
              <a:t>Egen omsättning per bransch 2020-2022</a:t>
            </a:r>
            <a:br>
              <a:rPr lang="sv-SE"/>
            </a:br>
            <a:r>
              <a:rPr lang="sv-SE"/>
              <a:t>Totalt för alla verksamhetsområden i procent</a:t>
            </a:r>
          </a:p>
        </p:txBody>
      </p:sp>
      <p:sp>
        <p:nvSpPr>
          <p:cNvPr id="8" name="Platshållare för sidfot 7">
            <a:extLst>
              <a:ext uri="{FF2B5EF4-FFF2-40B4-BE49-F238E27FC236}">
                <a16:creationId xmlns:a16="http://schemas.microsoft.com/office/drawing/2014/main" id="{C80789CA-F7BA-9E4D-B114-B4E3D0B032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2023 |</a:t>
            </a:r>
          </a:p>
        </p:txBody>
      </p:sp>
      <p:sp>
        <p:nvSpPr>
          <p:cNvPr id="9" name="Platshållare för bildnummer 8">
            <a:extLst>
              <a:ext uri="{FF2B5EF4-FFF2-40B4-BE49-F238E27FC236}">
                <a16:creationId xmlns:a16="http://schemas.microsoft.com/office/drawing/2014/main" id="{C0A974F3-ECB4-EC44-A76C-A6B900B0D5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1491CAB8-33C1-E340-BEB9-33983DEE4013}"/>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1D75F359-29BF-6141-A43E-9E20E8B103E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1" name="textruta 20">
            <a:extLst>
              <a:ext uri="{FF2B5EF4-FFF2-40B4-BE49-F238E27FC236}">
                <a16:creationId xmlns:a16="http://schemas.microsoft.com/office/drawing/2014/main" id="{680509EB-4AEC-6C4F-ADA0-96F03A3F68CA}"/>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13" name="Diagram 12">
            <a:extLst>
              <a:ext uri="{FF2B5EF4-FFF2-40B4-BE49-F238E27FC236}">
                <a16:creationId xmlns:a16="http://schemas.microsoft.com/office/drawing/2014/main" id="{3E375AE4-F4FE-5089-DE4E-078FC88C49BD}"/>
              </a:ext>
            </a:extLst>
          </p:cNvPr>
          <p:cNvGraphicFramePr>
            <a:graphicFrameLocks/>
          </p:cNvGraphicFramePr>
          <p:nvPr>
            <p:extLst>
              <p:ext uri="{D42A27DB-BD31-4B8C-83A1-F6EECF244321}">
                <p14:modId xmlns:p14="http://schemas.microsoft.com/office/powerpoint/2010/main" val="955640874"/>
              </p:ext>
            </p:extLst>
          </p:nvPr>
        </p:nvGraphicFramePr>
        <p:xfrm>
          <a:off x="413432" y="1541458"/>
          <a:ext cx="11587995" cy="44181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5573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FD7E0AD-517B-344E-A6C4-76C761A9722E}"/>
              </a:ext>
            </a:extLst>
          </p:cNvPr>
          <p:cNvPicPr>
            <a:picLocks noChangeAspect="1"/>
          </p:cNvPicPr>
          <p:nvPr/>
        </p:nvPicPr>
        <p:blipFill rotWithShape="1">
          <a:blip r:embed="rId2"/>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6C8EABD7-7C0D-E345-AFBB-FE127D9B2CA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569461" cy="514662"/>
          </a:xfrm>
        </p:spPr>
        <p:txBody>
          <a:bodyPr/>
          <a:lstStyle/>
          <a:p>
            <a:r>
              <a:rPr lang="sv-SE" sz="2000"/>
              <a:t>Majoriteten av medlemmarnas kunder är verksamma inom Industri, bygg &amp; fastigheter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a:t>Egen omsättning per bransch </a:t>
            </a:r>
            <a:br>
              <a:rPr lang="sv-SE"/>
            </a:br>
            <a:r>
              <a:rPr lang="sv-SE"/>
              <a:t> Andel av den totala egna omsättningen</a:t>
            </a:r>
          </a:p>
        </p:txBody>
      </p:sp>
      <p:sp>
        <p:nvSpPr>
          <p:cNvPr id="8" name="Platshållare för sidfot 7">
            <a:extLst>
              <a:ext uri="{FF2B5EF4-FFF2-40B4-BE49-F238E27FC236}">
                <a16:creationId xmlns:a16="http://schemas.microsoft.com/office/drawing/2014/main" id="{7317CF4E-DB00-8641-BDB5-6A304B6F566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2023 |</a:t>
            </a:r>
          </a:p>
        </p:txBody>
      </p:sp>
      <p:sp>
        <p:nvSpPr>
          <p:cNvPr id="9" name="Platshållare för bildnummer 8">
            <a:extLst>
              <a:ext uri="{FF2B5EF4-FFF2-40B4-BE49-F238E27FC236}">
                <a16:creationId xmlns:a16="http://schemas.microsoft.com/office/drawing/2014/main" id="{C2DB7770-8576-C849-9595-AD4D8DB4E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7" name="Rectangular Callout 12">
            <a:extLst>
              <a:ext uri="{FF2B5EF4-FFF2-40B4-BE49-F238E27FC236}">
                <a16:creationId xmlns:a16="http://schemas.microsoft.com/office/drawing/2014/main" id="{3319326C-7321-6849-9FE3-B96FF9D63850}"/>
              </a:ext>
            </a:extLst>
          </p:cNvPr>
          <p:cNvSpPr/>
          <p:nvPr/>
        </p:nvSpPr>
        <p:spPr>
          <a:xfrm>
            <a:off x="9177867" y="1685365"/>
            <a:ext cx="2762496" cy="976966"/>
          </a:xfrm>
          <a:prstGeom prst="wedgeRectCallout">
            <a:avLst>
              <a:gd name="adj1" fmla="val -55149"/>
              <a:gd name="adj2" fmla="val 2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50">
                <a:solidFill>
                  <a:srgbClr val="2A3B36">
                    <a:lumMod val="75000"/>
                    <a:lumOff val="25000"/>
                  </a:srgbClr>
                </a:solidFill>
                <a:latin typeface="Arial" panose="020B0604020202020204"/>
              </a:rPr>
              <a:t>Industri- och </a:t>
            </a:r>
            <a:r>
              <a:rPr lang="sv-SE" sz="1050" err="1">
                <a:solidFill>
                  <a:srgbClr val="2A3B36">
                    <a:lumMod val="75000"/>
                    <a:lumOff val="25000"/>
                  </a:srgbClr>
                </a:solidFill>
                <a:latin typeface="Arial" panose="020B0604020202020204"/>
              </a:rPr>
              <a:t>techkonsult</a:t>
            </a:r>
            <a:r>
              <a:rPr kumimoji="0" lang="sv-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företagen </a:t>
            </a:r>
            <a:r>
              <a:rPr kumimoji="0" lang="en-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har lägst spridning då </a:t>
            </a:r>
            <a:r>
              <a:rPr kumimoji="0" lang="sv-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60</a:t>
            </a:r>
            <a:r>
              <a:rPr lang="sv-SE" sz="1050">
                <a:solidFill>
                  <a:srgbClr val="2A3B36">
                    <a:lumMod val="75000"/>
                    <a:lumOff val="25000"/>
                  </a:srgbClr>
                </a:solidFill>
                <a:latin typeface="Arial" panose="020B0604020202020204"/>
              </a:rPr>
              <a:t>%</a:t>
            </a:r>
            <a:r>
              <a:rPr kumimoji="0" lang="en-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 av den egna omsättningen kommer från</a:t>
            </a:r>
            <a:r>
              <a:rPr kumimoji="0" lang="sv-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 industri-sektorn</a:t>
            </a:r>
            <a:endParaRPr kumimoji="0" lang="en-SE" sz="105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endParaRPr>
          </a:p>
        </p:txBody>
      </p:sp>
      <p:sp>
        <p:nvSpPr>
          <p:cNvPr id="11" name="textruta 10">
            <a:extLst>
              <a:ext uri="{FF2B5EF4-FFF2-40B4-BE49-F238E27FC236}">
                <a16:creationId xmlns:a16="http://schemas.microsoft.com/office/drawing/2014/main" id="{2DD30433-9AF4-654D-A81E-5AFB256D9410}"/>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6" name="Diagram 5">
            <a:extLst>
              <a:ext uri="{FF2B5EF4-FFF2-40B4-BE49-F238E27FC236}">
                <a16:creationId xmlns:a16="http://schemas.microsoft.com/office/drawing/2014/main" id="{8093FD2A-CC47-8533-BA9E-351A146B96BD}"/>
              </a:ext>
            </a:extLst>
          </p:cNvPr>
          <p:cNvGraphicFramePr>
            <a:graphicFrameLocks/>
          </p:cNvGraphicFramePr>
          <p:nvPr>
            <p:extLst>
              <p:ext uri="{D42A27DB-BD31-4B8C-83A1-F6EECF244321}">
                <p14:modId xmlns:p14="http://schemas.microsoft.com/office/powerpoint/2010/main" val="1559821105"/>
              </p:ext>
            </p:extLst>
          </p:nvPr>
        </p:nvGraphicFramePr>
        <p:xfrm>
          <a:off x="1121047" y="1754580"/>
          <a:ext cx="9949905" cy="4441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176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11535383-430E-B64F-82B0-EE373624BE0F}"/>
              </a:ext>
            </a:extLst>
          </p:cNvPr>
          <p:cNvSpPr/>
          <p:nvPr/>
        </p:nvSpPr>
        <p:spPr>
          <a:xfrm>
            <a:off x="1393126" y="1999375"/>
            <a:ext cx="10057568" cy="49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6C790F88-A722-15F4-D4E2-9275D47CD4D1}"/>
              </a:ext>
            </a:extLst>
          </p:cNvPr>
          <p:cNvGraphicFramePr>
            <a:graphicFrameLocks/>
          </p:cNvGraphicFramePr>
          <p:nvPr>
            <p:extLst>
              <p:ext uri="{D42A27DB-BD31-4B8C-83A1-F6EECF244321}">
                <p14:modId xmlns:p14="http://schemas.microsoft.com/office/powerpoint/2010/main" val="1256089492"/>
              </p:ext>
            </p:extLst>
          </p:nvPr>
        </p:nvGraphicFramePr>
        <p:xfrm>
          <a:off x="763208" y="1771803"/>
          <a:ext cx="10687485" cy="4113565"/>
        </p:xfrm>
        <a:graphic>
          <a:graphicData uri="http://schemas.openxmlformats.org/drawingml/2006/chart">
            <c:chart xmlns:c="http://schemas.openxmlformats.org/drawingml/2006/chart" xmlns:r="http://schemas.openxmlformats.org/officeDocument/2006/relationships" r:id="rId2"/>
          </a:graphicData>
        </a:graphic>
      </p:graphicFrame>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7"/>
            <a:ext cx="6478499" cy="542740"/>
          </a:xfrm>
        </p:spPr>
        <p:txBody>
          <a:bodyPr/>
          <a:lstStyle/>
          <a:p>
            <a:r>
              <a:rPr lang="sv-SE" b="1"/>
              <a:t>Andelen medarbetare anställda inom följande områden</a:t>
            </a:r>
            <a:br>
              <a:rPr lang="sv-SE"/>
            </a:br>
            <a:r>
              <a:rPr lang="sv-SE"/>
              <a:t> I procent av totalen, fördelat per verksamhetsområde</a:t>
            </a:r>
          </a:p>
        </p:txBody>
      </p:sp>
      <p:sp>
        <p:nvSpPr>
          <p:cNvPr id="16" name="TextBox 8">
            <a:extLst>
              <a:ext uri="{FF2B5EF4-FFF2-40B4-BE49-F238E27FC236}">
                <a16:creationId xmlns:a16="http://schemas.microsoft.com/office/drawing/2014/main" id="{313359D9-65B5-0B46-AACF-E71C12F1984A}"/>
              </a:ext>
            </a:extLst>
          </p:cNvPr>
          <p:cNvSpPr txBox="1"/>
          <p:nvPr/>
        </p:nvSpPr>
        <p:spPr>
          <a:xfrm>
            <a:off x="5417002" y="1583013"/>
            <a:ext cx="755335" cy="230832"/>
          </a:xfrm>
          <a:prstGeom prst="rect">
            <a:avLst/>
          </a:prstGeom>
          <a:noFill/>
        </p:spPr>
        <p:txBody>
          <a:bodyPr wrap="none" rtlCol="0">
            <a:spAutoFit/>
          </a:bodyPr>
          <a:lstStyle/>
          <a:p>
            <a:r>
              <a:rPr lang="sv-SE" sz="900" b="1">
                <a:latin typeface="+mj-lt"/>
              </a:rPr>
              <a:t>70% </a:t>
            </a:r>
            <a:r>
              <a:rPr lang="sv-SE" sz="900">
                <a:latin typeface="+mj-lt"/>
              </a:rPr>
              <a:t>(81</a:t>
            </a:r>
            <a:r>
              <a:rPr lang="en-SE" sz="900">
                <a:latin typeface="+mj-lt"/>
              </a:rPr>
              <a:t>%</a:t>
            </a:r>
            <a:r>
              <a:rPr lang="sv-SE" sz="900">
                <a:latin typeface="+mj-lt"/>
              </a:rPr>
              <a:t>)</a:t>
            </a:r>
            <a:endParaRPr lang="en-SE" sz="900">
              <a:latin typeface="+mj-lt"/>
            </a:endParaRPr>
          </a:p>
        </p:txBody>
      </p:sp>
      <p:pic>
        <p:nvPicPr>
          <p:cNvPr id="6" name="Bildobjekt 5">
            <a:extLst>
              <a:ext uri="{FF2B5EF4-FFF2-40B4-BE49-F238E27FC236}">
                <a16:creationId xmlns:a16="http://schemas.microsoft.com/office/drawing/2014/main" id="{8E231942-CC29-AB41-95B9-C55F7F8D1644}"/>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8731519" cy="514662"/>
          </a:xfrm>
        </p:spPr>
        <p:txBody>
          <a:bodyPr/>
          <a:lstStyle/>
          <a:p>
            <a:r>
              <a:rPr lang="sv-SE" sz="2000"/>
              <a:t>70 procent av medlemsföretagens anställda är ingenjörer,  </a:t>
            </a:r>
            <a:br>
              <a:rPr lang="sv-SE" sz="2000"/>
            </a:br>
            <a:r>
              <a:rPr lang="sv-SE" sz="2000"/>
              <a:t>arkitekter eller forskare</a:t>
            </a:r>
          </a:p>
        </p:txBody>
      </p:sp>
      <p:sp>
        <p:nvSpPr>
          <p:cNvPr id="4" name="Platshållare för sidfot 3">
            <a:extLst>
              <a:ext uri="{FF2B5EF4-FFF2-40B4-BE49-F238E27FC236}">
                <a16:creationId xmlns:a16="http://schemas.microsoft.com/office/drawing/2014/main" id="{CBDE7A61-0E70-EE4E-A114-009691670110}"/>
              </a:ext>
            </a:extLst>
          </p:cNvPr>
          <p:cNvSpPr>
            <a:spLocks noGrp="1"/>
          </p:cNvSpPr>
          <p:nvPr>
            <p:ph type="ftr" sz="quarter" idx="11"/>
          </p:nvPr>
        </p:nvSpPr>
        <p:spPr/>
        <p:txBody>
          <a:bodyPr/>
          <a:lstStyle/>
          <a:p>
            <a:r>
              <a:rPr lang="sv-SE"/>
              <a:t>Insikt 2023 |</a:t>
            </a:r>
          </a:p>
        </p:txBody>
      </p:sp>
      <p:sp>
        <p:nvSpPr>
          <p:cNvPr id="11" name="Platshållare för bildnummer 10">
            <a:extLst>
              <a:ext uri="{FF2B5EF4-FFF2-40B4-BE49-F238E27FC236}">
                <a16:creationId xmlns:a16="http://schemas.microsoft.com/office/drawing/2014/main" id="{2FC139A4-691E-9A4B-9C54-BA2DFA2EBCE4}"/>
              </a:ext>
            </a:extLst>
          </p:cNvPr>
          <p:cNvSpPr>
            <a:spLocks noGrp="1"/>
          </p:cNvSpPr>
          <p:nvPr>
            <p:ph type="sldNum" sz="quarter" idx="12"/>
          </p:nvPr>
        </p:nvSpPr>
        <p:spPr/>
        <p:txBody>
          <a:bodyPr/>
          <a:lstStyle/>
          <a:p>
            <a:fld id="{AE086683-F536-42AB-ABBC-F4803DFE8DBC}" type="slidenum">
              <a:rPr lang="sv-SE" smtClean="0"/>
              <a:t>39</a:t>
            </a:fld>
            <a:endParaRPr lang="sv-SE"/>
          </a:p>
        </p:txBody>
      </p:sp>
      <p:sp>
        <p:nvSpPr>
          <p:cNvPr id="5" name="textruta 4">
            <a:extLst>
              <a:ext uri="{FF2B5EF4-FFF2-40B4-BE49-F238E27FC236}">
                <a16:creationId xmlns:a16="http://schemas.microsoft.com/office/drawing/2014/main" id="{66FB1F29-592C-7A4D-AB5E-E2C2B0E8C18C}"/>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12" name="Ned 11">
            <a:extLst>
              <a:ext uri="{FF2B5EF4-FFF2-40B4-BE49-F238E27FC236}">
                <a16:creationId xmlns:a16="http://schemas.microsoft.com/office/drawing/2014/main" id="{C382EE55-DCEF-3D4D-A6D9-EE1250407940}"/>
              </a:ext>
            </a:extLst>
          </p:cNvPr>
          <p:cNvSpPr/>
          <p:nvPr/>
        </p:nvSpPr>
        <p:spPr>
          <a:xfrm>
            <a:off x="5356139" y="1641641"/>
            <a:ext cx="99627" cy="14168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Left Brace 7">
            <a:extLst>
              <a:ext uri="{FF2B5EF4-FFF2-40B4-BE49-F238E27FC236}">
                <a16:creationId xmlns:a16="http://schemas.microsoft.com/office/drawing/2014/main" id="{6C31FBB3-C60D-074A-8B82-70C20CE5B912}"/>
              </a:ext>
            </a:extLst>
          </p:cNvPr>
          <p:cNvSpPr/>
          <p:nvPr/>
        </p:nvSpPr>
        <p:spPr>
          <a:xfrm rot="5400000">
            <a:off x="5183203" y="-1348696"/>
            <a:ext cx="266700" cy="6552000"/>
          </a:xfrm>
          <a:prstGeom prst="leftBrace">
            <a:avLst>
              <a:gd name="adj1" fmla="val 322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Tree>
    <p:extLst>
      <p:ext uri="{BB962C8B-B14F-4D97-AF65-F5344CB8AC3E}">
        <p14:creationId xmlns:p14="http://schemas.microsoft.com/office/powerpoint/2010/main" val="269384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34" name="Bildobjekt 33">
            <a:extLst>
              <a:ext uri="{FF2B5EF4-FFF2-40B4-BE49-F238E27FC236}">
                <a16:creationId xmlns:a16="http://schemas.microsoft.com/office/drawing/2014/main" id="{3D6116B6-A1B0-5502-A088-4E15E398D194}"/>
              </a:ext>
            </a:extLst>
          </p:cNvPr>
          <p:cNvPicPr>
            <a:picLocks noChangeAspect="1"/>
          </p:cNvPicPr>
          <p:nvPr/>
        </p:nvPicPr>
        <p:blipFill>
          <a:blip r:embed="rId2"/>
          <a:srcRect/>
          <a:stretch>
            <a:fillRect/>
          </a:stretch>
        </p:blipFill>
        <p:spPr>
          <a:xfrm rot="5730244">
            <a:off x="3865232" y="2606342"/>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pic>
        <p:nvPicPr>
          <p:cNvPr id="32" name="Bildobjekt 31">
            <a:extLst>
              <a:ext uri="{FF2B5EF4-FFF2-40B4-BE49-F238E27FC236}">
                <a16:creationId xmlns:a16="http://schemas.microsoft.com/office/drawing/2014/main" id="{9C8F2601-202A-D7EE-5527-99A3E80B2B46}"/>
              </a:ext>
            </a:extLst>
          </p:cNvPr>
          <p:cNvPicPr>
            <a:picLocks noChangeAspect="1"/>
          </p:cNvPicPr>
          <p:nvPr/>
        </p:nvPicPr>
        <p:blipFill>
          <a:blip r:embed="rId2"/>
          <a:srcRect/>
          <a:stretch>
            <a:fillRect/>
          </a:stretch>
        </p:blipFill>
        <p:spPr>
          <a:xfrm rot="9748730">
            <a:off x="6592105" y="2134086"/>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sp>
        <p:nvSpPr>
          <p:cNvPr id="10" name="Rektangel 9">
            <a:extLst>
              <a:ext uri="{FF2B5EF4-FFF2-40B4-BE49-F238E27FC236}">
                <a16:creationId xmlns:a16="http://schemas.microsoft.com/office/drawing/2014/main" id="{52211E43-9626-2B47-9603-6CA8DDF930F5}"/>
              </a:ext>
            </a:extLst>
          </p:cNvPr>
          <p:cNvSpPr/>
          <p:nvPr/>
        </p:nvSpPr>
        <p:spPr>
          <a:xfrm>
            <a:off x="8365227" y="17418"/>
            <a:ext cx="3826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BC45757-BA99-624B-AB8E-7B6B788DC17E}"/>
              </a:ext>
            </a:extLst>
          </p:cNvPr>
          <p:cNvSpPr>
            <a:spLocks noGrp="1"/>
          </p:cNvSpPr>
          <p:nvPr>
            <p:ph type="title"/>
          </p:nvPr>
        </p:nvSpPr>
        <p:spPr/>
        <p:txBody>
          <a:bodyPr/>
          <a:lstStyle/>
          <a:p>
            <a:r>
              <a:rPr lang="sv-SE"/>
              <a:t>Innehåll</a:t>
            </a:r>
          </a:p>
        </p:txBody>
      </p:sp>
      <p:sp>
        <p:nvSpPr>
          <p:cNvPr id="6" name="Platshållare för sidfot 5">
            <a:extLst>
              <a:ext uri="{FF2B5EF4-FFF2-40B4-BE49-F238E27FC236}">
                <a16:creationId xmlns:a16="http://schemas.microsoft.com/office/drawing/2014/main" id="{902078B0-026B-6446-A790-C7997F6DCA89}"/>
              </a:ext>
            </a:extLst>
          </p:cNvPr>
          <p:cNvSpPr>
            <a:spLocks noGrp="1"/>
          </p:cNvSpPr>
          <p:nvPr>
            <p:ph type="ftr" sz="quarter" idx="11"/>
          </p:nvPr>
        </p:nvSpPr>
        <p:spPr/>
        <p:txBody>
          <a:bodyPr/>
          <a:lstStyle/>
          <a:p>
            <a:r>
              <a:rPr lang="sv-SE"/>
              <a:t>Insikt 2023 |</a:t>
            </a:r>
          </a:p>
        </p:txBody>
      </p:sp>
      <p:sp>
        <p:nvSpPr>
          <p:cNvPr id="7" name="Platshållare för bildnummer 6">
            <a:extLst>
              <a:ext uri="{FF2B5EF4-FFF2-40B4-BE49-F238E27FC236}">
                <a16:creationId xmlns:a16="http://schemas.microsoft.com/office/drawing/2014/main" id="{99752D1B-FD88-D046-892A-A6FFBC9BC2A4}"/>
              </a:ext>
            </a:extLst>
          </p:cNvPr>
          <p:cNvSpPr>
            <a:spLocks noGrp="1"/>
          </p:cNvSpPr>
          <p:nvPr>
            <p:ph type="sldNum" sz="quarter" idx="12"/>
          </p:nvPr>
        </p:nvSpPr>
        <p:spPr/>
        <p:txBody>
          <a:bodyPr/>
          <a:lstStyle/>
          <a:p>
            <a:fld id="{AE086683-F536-42AB-ABBC-F4803DFE8DBC}" type="slidenum">
              <a:rPr lang="sv-SE" smtClean="0"/>
              <a:t>4</a:t>
            </a:fld>
            <a:endParaRPr lang="sv-SE"/>
          </a:p>
        </p:txBody>
      </p:sp>
      <p:sp>
        <p:nvSpPr>
          <p:cNvPr id="11" name="textruta 10">
            <a:extLst>
              <a:ext uri="{FF2B5EF4-FFF2-40B4-BE49-F238E27FC236}">
                <a16:creationId xmlns:a16="http://schemas.microsoft.com/office/drawing/2014/main" id="{6E70DF0C-2446-FC4B-90D2-42EF580AA441}"/>
              </a:ext>
            </a:extLst>
          </p:cNvPr>
          <p:cNvSpPr txBox="1"/>
          <p:nvPr/>
        </p:nvSpPr>
        <p:spPr>
          <a:xfrm>
            <a:off x="415787" y="1046956"/>
            <a:ext cx="8264574" cy="400110"/>
          </a:xfrm>
          <a:prstGeom prst="rect">
            <a:avLst/>
          </a:prstGeom>
          <a:noFill/>
        </p:spPr>
        <p:txBody>
          <a:bodyPr wrap="square" rtlCol="0">
            <a:spAutoFit/>
          </a:bodyPr>
          <a:lstStyle/>
          <a:p>
            <a:r>
              <a:rPr lang="sv-SE" sz="2000"/>
              <a:t>Innovationsföretagen – </a:t>
            </a:r>
            <a:r>
              <a:rPr lang="sv-SE" sz="2000" b="1">
                <a:latin typeface="Arial Black" panose="020B0604020202020204" pitchFamily="34" charset="0"/>
                <a:cs typeface="Arial Black" panose="020B0604020202020204" pitchFamily="34" charset="0"/>
              </a:rPr>
              <a:t>Vi skapar möjligheterna </a:t>
            </a:r>
          </a:p>
        </p:txBody>
      </p:sp>
      <p:grpSp>
        <p:nvGrpSpPr>
          <p:cNvPr id="13" name="Grupp 12">
            <a:extLst>
              <a:ext uri="{FF2B5EF4-FFF2-40B4-BE49-F238E27FC236}">
                <a16:creationId xmlns:a16="http://schemas.microsoft.com/office/drawing/2014/main" id="{52B96E06-29A4-0727-F18D-E9C657895DC4}"/>
              </a:ext>
            </a:extLst>
          </p:cNvPr>
          <p:cNvGrpSpPr/>
          <p:nvPr/>
        </p:nvGrpSpPr>
        <p:grpSpPr>
          <a:xfrm>
            <a:off x="907530" y="2030286"/>
            <a:ext cx="1803440" cy="2568233"/>
            <a:chOff x="510796" y="2419826"/>
            <a:chExt cx="1983784" cy="2825056"/>
          </a:xfrm>
        </p:grpSpPr>
        <p:pic>
          <p:nvPicPr>
            <p:cNvPr id="29" name="Bildobjekt 28">
              <a:extLst>
                <a:ext uri="{FF2B5EF4-FFF2-40B4-BE49-F238E27FC236}">
                  <a16:creationId xmlns:a16="http://schemas.microsoft.com/office/drawing/2014/main" id="{B872570A-E131-5A46-8316-C841682810C0}"/>
                </a:ext>
              </a:extLst>
            </p:cNvPr>
            <p:cNvPicPr>
              <a:picLocks noChangeAspect="1"/>
            </p:cNvPicPr>
            <p:nvPr/>
          </p:nvPicPr>
          <p:blipFill rotWithShape="1">
            <a:blip r:embed="rId3">
              <a:extLst>
                <a:ext uri="{28A0092B-C50C-407E-A947-70E740481C1C}">
                  <a14:useLocalDpi xmlns:a14="http://schemas.microsoft.com/office/drawing/2010/main" val="0"/>
                </a:ext>
              </a:extLst>
            </a:blip>
            <a:srcRect l="10144" r="10144"/>
            <a:stretch/>
          </p:blipFill>
          <p:spPr>
            <a:xfrm>
              <a:off x="510796" y="2419826"/>
              <a:ext cx="1983784" cy="1642550"/>
            </a:xfrm>
            <a:prstGeom prst="rect">
              <a:avLst/>
            </a:prstGeom>
            <a:effectLst>
              <a:outerShdw blurRad="50800" dist="38100" dir="2700000" algn="tl" rotWithShape="0">
                <a:prstClr val="black">
                  <a:alpha val="40000"/>
                </a:prstClr>
              </a:outerShdw>
            </a:effectLst>
          </p:spPr>
        </p:pic>
        <p:sp>
          <p:nvSpPr>
            <p:cNvPr id="20" name="Platshållare för innehåll 2">
              <a:extLst>
                <a:ext uri="{FF2B5EF4-FFF2-40B4-BE49-F238E27FC236}">
                  <a16:creationId xmlns:a16="http://schemas.microsoft.com/office/drawing/2014/main" id="{2EB1B238-E95F-F74A-9068-6E2686BEA278}"/>
                </a:ext>
              </a:extLst>
            </p:cNvPr>
            <p:cNvSpPr txBox="1">
              <a:spLocks/>
            </p:cNvSpPr>
            <p:nvPr/>
          </p:nvSpPr>
          <p:spPr>
            <a:xfrm>
              <a:off x="51079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s.5</a:t>
              </a:r>
            </a:p>
            <a:p>
              <a:pPr marL="0" indent="0">
                <a:spcBef>
                  <a:spcPts val="0"/>
                </a:spcBef>
                <a:spcAft>
                  <a:spcPts val="1200"/>
                </a:spcAft>
                <a:buClr>
                  <a:schemeClr val="tx1"/>
                </a:buClr>
                <a:buNone/>
              </a:pPr>
              <a:r>
                <a:rPr lang="sv-SE" sz="1200"/>
                <a:t>Affärsmodeller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4" name="Grupp 13">
            <a:extLst>
              <a:ext uri="{FF2B5EF4-FFF2-40B4-BE49-F238E27FC236}">
                <a16:creationId xmlns:a16="http://schemas.microsoft.com/office/drawing/2014/main" id="{3EFEA191-F86F-9653-1CA3-1C91F48B1EFB}"/>
              </a:ext>
            </a:extLst>
          </p:cNvPr>
          <p:cNvGrpSpPr/>
          <p:nvPr/>
        </p:nvGrpSpPr>
        <p:grpSpPr>
          <a:xfrm>
            <a:off x="3093948" y="3426836"/>
            <a:ext cx="1809107" cy="2573360"/>
            <a:chOff x="2819911" y="2414186"/>
            <a:chExt cx="1990018" cy="2830696"/>
          </a:xfrm>
        </p:grpSpPr>
        <p:pic>
          <p:nvPicPr>
            <p:cNvPr id="8" name="Bildobjekt 7" descr="En bild som visar inomhus, vägg, person, person&#10;&#10;Automatiskt genererad beskrivning">
              <a:extLst>
                <a:ext uri="{FF2B5EF4-FFF2-40B4-BE49-F238E27FC236}">
                  <a16:creationId xmlns:a16="http://schemas.microsoft.com/office/drawing/2014/main" id="{BD505905-6A54-7C05-E317-0FB7F8EA2A78}"/>
                </a:ext>
              </a:extLst>
            </p:cNvPr>
            <p:cNvPicPr>
              <a:picLocks noChangeAspect="1"/>
            </p:cNvPicPr>
            <p:nvPr/>
          </p:nvPicPr>
          <p:blipFill rotWithShape="1">
            <a:blip r:embed="rId5">
              <a:extLst>
                <a:ext uri="{28A0092B-C50C-407E-A947-70E740481C1C}">
                  <a14:useLocalDpi xmlns:a14="http://schemas.microsoft.com/office/drawing/2010/main" val="0"/>
                </a:ext>
              </a:extLst>
            </a:blip>
            <a:srcRect l="13155" t="37" r="6381" b="-171"/>
            <a:stretch/>
          </p:blipFill>
          <p:spPr>
            <a:xfrm>
              <a:off x="2819911" y="2414186"/>
              <a:ext cx="1990018" cy="1651009"/>
            </a:xfrm>
            <a:prstGeom prst="rect">
              <a:avLst/>
            </a:prstGeom>
            <a:effectLst>
              <a:outerShdw blurRad="50800" dist="38100" dir="2700000" algn="tl" rotWithShape="0">
                <a:prstClr val="black">
                  <a:alpha val="40000"/>
                </a:prstClr>
              </a:outerShdw>
            </a:effectLst>
          </p:spPr>
        </p:pic>
        <p:sp>
          <p:nvSpPr>
            <p:cNvPr id="21" name="Platshållare för innehåll 2">
              <a:extLst>
                <a:ext uri="{FF2B5EF4-FFF2-40B4-BE49-F238E27FC236}">
                  <a16:creationId xmlns:a16="http://schemas.microsoft.com/office/drawing/2014/main" id="{FF00716B-59FF-F24D-90C1-AE071857B803}"/>
                </a:ext>
              </a:extLst>
            </p:cNvPr>
            <p:cNvSpPr txBox="1">
              <a:spLocks/>
            </p:cNvSpPr>
            <p:nvPr/>
          </p:nvSpPr>
          <p:spPr>
            <a:xfrm>
              <a:off x="282614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s.15</a:t>
              </a:r>
            </a:p>
            <a:p>
              <a:pPr marL="0" indent="0">
                <a:spcBef>
                  <a:spcPts val="0"/>
                </a:spcBef>
                <a:spcAft>
                  <a:spcPts val="1200"/>
                </a:spcAft>
                <a:buClr>
                  <a:schemeClr val="tx1"/>
                </a:buClr>
                <a:buNone/>
              </a:pPr>
              <a:r>
                <a:rPr lang="sv-SE" sz="1200"/>
                <a:t>Kunder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5" name="Grupp 14">
            <a:extLst>
              <a:ext uri="{FF2B5EF4-FFF2-40B4-BE49-F238E27FC236}">
                <a16:creationId xmlns:a16="http://schemas.microsoft.com/office/drawing/2014/main" id="{DA836429-7817-EE46-0264-9C5D1DB7FB3D}"/>
              </a:ext>
            </a:extLst>
          </p:cNvPr>
          <p:cNvGrpSpPr/>
          <p:nvPr/>
        </p:nvGrpSpPr>
        <p:grpSpPr>
          <a:xfrm>
            <a:off x="5286033" y="2027302"/>
            <a:ext cx="1809107" cy="2571075"/>
            <a:chOff x="5135261" y="2416700"/>
            <a:chExt cx="1990018" cy="2828182"/>
          </a:xfrm>
        </p:grpSpPr>
        <p:pic>
          <p:nvPicPr>
            <p:cNvPr id="33" name="Bildobjekt 32">
              <a:extLst>
                <a:ext uri="{FF2B5EF4-FFF2-40B4-BE49-F238E27FC236}">
                  <a16:creationId xmlns:a16="http://schemas.microsoft.com/office/drawing/2014/main" id="{A5391EDC-246A-C34C-A1C6-4B438478E830}"/>
                </a:ext>
              </a:extLst>
            </p:cNvPr>
            <p:cNvPicPr>
              <a:picLocks noChangeAspect="1"/>
            </p:cNvPicPr>
            <p:nvPr/>
          </p:nvPicPr>
          <p:blipFill rotWithShape="1">
            <a:blip r:embed="rId6">
              <a:extLst>
                <a:ext uri="{28A0092B-C50C-407E-A947-70E740481C1C}">
                  <a14:useLocalDpi xmlns:a14="http://schemas.microsoft.com/office/drawing/2010/main" val="0"/>
                </a:ext>
              </a:extLst>
            </a:blip>
            <a:srcRect l="10055" r="10055"/>
            <a:stretch/>
          </p:blipFill>
          <p:spPr>
            <a:xfrm>
              <a:off x="5141495" y="2416700"/>
              <a:ext cx="1983784" cy="1648802"/>
            </a:xfrm>
            <a:prstGeom prst="rect">
              <a:avLst/>
            </a:prstGeom>
            <a:effectLst>
              <a:outerShdw blurRad="50800" dist="38100" dir="2700000" algn="tl" rotWithShape="0">
                <a:prstClr val="black">
                  <a:alpha val="40000"/>
                </a:prstClr>
              </a:outerShdw>
            </a:effectLst>
          </p:spPr>
        </p:pic>
        <p:sp>
          <p:nvSpPr>
            <p:cNvPr id="22" name="Platshållare för innehåll 2">
              <a:extLst>
                <a:ext uri="{FF2B5EF4-FFF2-40B4-BE49-F238E27FC236}">
                  <a16:creationId xmlns:a16="http://schemas.microsoft.com/office/drawing/2014/main" id="{955FED0C-DACC-E445-B43B-7C03DCD928A1}"/>
                </a:ext>
              </a:extLst>
            </p:cNvPr>
            <p:cNvSpPr txBox="1">
              <a:spLocks/>
            </p:cNvSpPr>
            <p:nvPr/>
          </p:nvSpPr>
          <p:spPr>
            <a:xfrm>
              <a:off x="5135261"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s.21</a:t>
              </a:r>
            </a:p>
            <a:p>
              <a:pPr marL="0" indent="0">
                <a:spcBef>
                  <a:spcPts val="0"/>
                </a:spcBef>
                <a:spcAft>
                  <a:spcPts val="1200"/>
                </a:spcAft>
                <a:buClr>
                  <a:schemeClr val="tx1"/>
                </a:buClr>
                <a:buNone/>
              </a:pPr>
              <a:r>
                <a:rPr lang="sv-SE" sz="1200"/>
                <a:t>Medarbetare</a:t>
              </a: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7" name="Grupp 16">
            <a:extLst>
              <a:ext uri="{FF2B5EF4-FFF2-40B4-BE49-F238E27FC236}">
                <a16:creationId xmlns:a16="http://schemas.microsoft.com/office/drawing/2014/main" id="{6264A634-4434-E0E5-95FC-23FE72AB12FD}"/>
              </a:ext>
            </a:extLst>
          </p:cNvPr>
          <p:cNvGrpSpPr/>
          <p:nvPr/>
        </p:nvGrpSpPr>
        <p:grpSpPr>
          <a:xfrm>
            <a:off x="9664535" y="2032459"/>
            <a:ext cx="1803438" cy="2566163"/>
            <a:chOff x="9772194" y="2422103"/>
            <a:chExt cx="1983782" cy="2822779"/>
          </a:xfrm>
        </p:grpSpPr>
        <p:pic>
          <p:nvPicPr>
            <p:cNvPr id="12" name="Bildobjekt 11" descr="En bild som visar inomhus, skala, enhet, lampa&#10;&#10;Automatiskt genererad beskrivning">
              <a:extLst>
                <a:ext uri="{FF2B5EF4-FFF2-40B4-BE49-F238E27FC236}">
                  <a16:creationId xmlns:a16="http://schemas.microsoft.com/office/drawing/2014/main" id="{7C0BADC8-3204-2BCE-CB0B-DBD7CFD10A97}"/>
                </a:ext>
              </a:extLst>
            </p:cNvPr>
            <p:cNvPicPr>
              <a:picLocks noChangeAspect="1"/>
            </p:cNvPicPr>
            <p:nvPr/>
          </p:nvPicPr>
          <p:blipFill rotWithShape="1">
            <a:blip r:embed="rId7">
              <a:extLst>
                <a:ext uri="{28A0092B-C50C-407E-A947-70E740481C1C}">
                  <a14:useLocalDpi xmlns:a14="http://schemas.microsoft.com/office/drawing/2010/main" val="0"/>
                </a:ext>
              </a:extLst>
            </a:blip>
            <a:srcRect t="21621" b="21356"/>
            <a:stretch/>
          </p:blipFill>
          <p:spPr>
            <a:xfrm>
              <a:off x="9772194" y="2422103"/>
              <a:ext cx="1983782" cy="1648189"/>
            </a:xfrm>
            <a:prstGeom prst="rect">
              <a:avLst/>
            </a:prstGeom>
            <a:effectLst>
              <a:outerShdw blurRad="50800" dist="38100" dir="2700000" algn="tl" rotWithShape="0">
                <a:prstClr val="black">
                  <a:alpha val="40000"/>
                </a:prstClr>
              </a:outerShdw>
            </a:effectLst>
          </p:spPr>
        </p:pic>
        <p:sp>
          <p:nvSpPr>
            <p:cNvPr id="23" name="Platshållare för innehåll 2">
              <a:extLst>
                <a:ext uri="{FF2B5EF4-FFF2-40B4-BE49-F238E27FC236}">
                  <a16:creationId xmlns:a16="http://schemas.microsoft.com/office/drawing/2014/main" id="{AFD4E3C5-8563-6C49-8EC1-B2E8B54B7503}"/>
                </a:ext>
              </a:extLst>
            </p:cNvPr>
            <p:cNvSpPr txBox="1">
              <a:spLocks/>
            </p:cNvSpPr>
            <p:nvPr/>
          </p:nvSpPr>
          <p:spPr>
            <a:xfrm>
              <a:off x="9772195"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s.45</a:t>
              </a:r>
            </a:p>
            <a:p>
              <a:pPr marL="0" indent="0">
                <a:spcBef>
                  <a:spcPts val="0"/>
                </a:spcBef>
                <a:spcAft>
                  <a:spcPts val="1200"/>
                </a:spcAft>
                <a:buClr>
                  <a:schemeClr val="tx1"/>
                </a:buClr>
                <a:buNone/>
              </a:pPr>
              <a:r>
                <a:rPr lang="sv-SE" sz="1200"/>
                <a:t>Benchmark</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6" name="Grupp 15">
            <a:extLst>
              <a:ext uri="{FF2B5EF4-FFF2-40B4-BE49-F238E27FC236}">
                <a16:creationId xmlns:a16="http://schemas.microsoft.com/office/drawing/2014/main" id="{5048C904-05BE-739B-AC44-1BA17F512573}"/>
              </a:ext>
            </a:extLst>
          </p:cNvPr>
          <p:cNvGrpSpPr/>
          <p:nvPr/>
        </p:nvGrpSpPr>
        <p:grpSpPr>
          <a:xfrm>
            <a:off x="7478118" y="3426708"/>
            <a:ext cx="1803439" cy="2570795"/>
            <a:chOff x="7456845" y="2417007"/>
            <a:chExt cx="1983783" cy="2827875"/>
          </a:xfrm>
        </p:grpSpPr>
        <p:pic>
          <p:nvPicPr>
            <p:cNvPr id="38" name="Bildobjekt 37">
              <a:extLst>
                <a:ext uri="{FF2B5EF4-FFF2-40B4-BE49-F238E27FC236}">
                  <a16:creationId xmlns:a16="http://schemas.microsoft.com/office/drawing/2014/main" id="{784AFD11-34C4-C849-AA3E-A123111138B7}"/>
                </a:ext>
              </a:extLst>
            </p:cNvPr>
            <p:cNvPicPr>
              <a:picLocks noChangeAspect="1"/>
            </p:cNvPicPr>
            <p:nvPr/>
          </p:nvPicPr>
          <p:blipFill rotWithShape="1">
            <a:blip r:embed="rId8">
              <a:extLst>
                <a:ext uri="{28A0092B-C50C-407E-A947-70E740481C1C}">
                  <a14:useLocalDpi xmlns:a14="http://schemas.microsoft.com/office/drawing/2010/main" val="0"/>
                </a:ext>
              </a:extLst>
            </a:blip>
            <a:srcRect l="9880" r="9880"/>
            <a:stretch/>
          </p:blipFill>
          <p:spPr>
            <a:xfrm>
              <a:off x="7456845" y="2417007"/>
              <a:ext cx="1983783" cy="1648189"/>
            </a:xfrm>
            <a:prstGeom prst="rect">
              <a:avLst/>
            </a:prstGeom>
            <a:effectLst>
              <a:outerShdw blurRad="50800" dist="38100" dir="2700000" algn="tl" rotWithShape="0">
                <a:prstClr val="black">
                  <a:alpha val="40000"/>
                </a:prstClr>
              </a:outerShdw>
            </a:effectLst>
          </p:spPr>
        </p:pic>
        <p:sp>
          <p:nvSpPr>
            <p:cNvPr id="24" name="Platshållare för innehåll 2">
              <a:extLst>
                <a:ext uri="{FF2B5EF4-FFF2-40B4-BE49-F238E27FC236}">
                  <a16:creationId xmlns:a16="http://schemas.microsoft.com/office/drawing/2014/main" id="{F48BA4CD-F3D7-2F43-816C-FF4CF72B49FD}"/>
                </a:ext>
              </a:extLst>
            </p:cNvPr>
            <p:cNvSpPr txBox="1">
              <a:spLocks/>
            </p:cNvSpPr>
            <p:nvPr/>
          </p:nvSpPr>
          <p:spPr>
            <a:xfrm>
              <a:off x="7456845"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s.29</a:t>
              </a:r>
            </a:p>
            <a:p>
              <a:pPr marL="0" indent="0">
                <a:spcBef>
                  <a:spcPts val="0"/>
                </a:spcBef>
                <a:spcAft>
                  <a:spcPts val="1200"/>
                </a:spcAft>
                <a:buClr>
                  <a:schemeClr val="tx1"/>
                </a:buClr>
                <a:buNone/>
              </a:pPr>
              <a:r>
                <a:rPr lang="sv-SE" sz="1200"/>
                <a:t>Appendix</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pic>
        <p:nvPicPr>
          <p:cNvPr id="19" name="Bildobjekt 18">
            <a:extLst>
              <a:ext uri="{FF2B5EF4-FFF2-40B4-BE49-F238E27FC236}">
                <a16:creationId xmlns:a16="http://schemas.microsoft.com/office/drawing/2014/main" id="{EB5024D3-B0E4-3DB9-4F49-2A893AB3E6B0}"/>
              </a:ext>
            </a:extLst>
          </p:cNvPr>
          <p:cNvPicPr>
            <a:picLocks noChangeAspect="1"/>
          </p:cNvPicPr>
          <p:nvPr/>
        </p:nvPicPr>
        <p:blipFill rotWithShape="1">
          <a:blip r:embed="rId9"/>
          <a:srcRect t="45561" b="21669"/>
          <a:stretch/>
        </p:blipFill>
        <p:spPr>
          <a:xfrm rot="7263365">
            <a:off x="2454888" y="2576661"/>
            <a:ext cx="1223313" cy="915745"/>
          </a:xfrm>
          <a:prstGeom prst="rect">
            <a:avLst/>
          </a:prstGeom>
        </p:spPr>
      </p:pic>
      <p:pic>
        <p:nvPicPr>
          <p:cNvPr id="27" name="Bildobjekt 26">
            <a:extLst>
              <a:ext uri="{FF2B5EF4-FFF2-40B4-BE49-F238E27FC236}">
                <a16:creationId xmlns:a16="http://schemas.microsoft.com/office/drawing/2014/main" id="{2889709D-8C13-9957-3ADB-4EE274BDD682}"/>
              </a:ext>
            </a:extLst>
          </p:cNvPr>
          <p:cNvPicPr>
            <a:picLocks noChangeAspect="1"/>
          </p:cNvPicPr>
          <p:nvPr/>
        </p:nvPicPr>
        <p:blipFill rotWithShape="1">
          <a:blip r:embed="rId9"/>
          <a:srcRect t="45561" b="21669"/>
          <a:stretch/>
        </p:blipFill>
        <p:spPr>
          <a:xfrm rot="2235857">
            <a:off x="8669902" y="2576661"/>
            <a:ext cx="1223313" cy="915745"/>
          </a:xfrm>
          <a:prstGeom prst="rect">
            <a:avLst/>
          </a:prstGeom>
        </p:spPr>
      </p:pic>
    </p:spTree>
    <p:extLst>
      <p:ext uri="{BB962C8B-B14F-4D97-AF65-F5344CB8AC3E}">
        <p14:creationId xmlns:p14="http://schemas.microsoft.com/office/powerpoint/2010/main" val="3489289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0F21264F-DC5F-8945-B88D-33B39FB2C93C}"/>
              </a:ext>
            </a:extLst>
          </p:cNvPr>
          <p:cNvSpPr/>
          <p:nvPr/>
        </p:nvSpPr>
        <p:spPr>
          <a:xfrm>
            <a:off x="5986637" y="0"/>
            <a:ext cx="6205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62892C62-0C81-26A5-4A49-3780C9C3217F}"/>
              </a:ext>
            </a:extLst>
          </p:cNvPr>
          <p:cNvGraphicFramePr>
            <a:graphicFrameLocks/>
          </p:cNvGraphicFramePr>
          <p:nvPr>
            <p:extLst>
              <p:ext uri="{D42A27DB-BD31-4B8C-83A1-F6EECF244321}">
                <p14:modId xmlns:p14="http://schemas.microsoft.com/office/powerpoint/2010/main" val="3183524784"/>
              </p:ext>
            </p:extLst>
          </p:nvPr>
        </p:nvGraphicFramePr>
        <p:xfrm>
          <a:off x="6451678" y="1691498"/>
          <a:ext cx="5169142" cy="20906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a:extLst>
              <a:ext uri="{FF2B5EF4-FFF2-40B4-BE49-F238E27FC236}">
                <a16:creationId xmlns:a16="http://schemas.microsoft.com/office/drawing/2014/main" id="{08A63CED-F600-4A18-E040-7F1C4CA1B2B1}"/>
              </a:ext>
            </a:extLst>
          </p:cNvPr>
          <p:cNvGraphicFramePr>
            <a:graphicFrameLocks/>
          </p:cNvGraphicFramePr>
          <p:nvPr>
            <p:extLst>
              <p:ext uri="{D42A27DB-BD31-4B8C-83A1-F6EECF244321}">
                <p14:modId xmlns:p14="http://schemas.microsoft.com/office/powerpoint/2010/main" val="804887142"/>
              </p:ext>
            </p:extLst>
          </p:nvPr>
        </p:nvGraphicFramePr>
        <p:xfrm>
          <a:off x="571180" y="1539603"/>
          <a:ext cx="5169142" cy="2254972"/>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p:txBody>
          <a:bodyPr/>
          <a:lstStyle/>
          <a:p>
            <a:r>
              <a:rPr lang="sv-SE"/>
              <a:t>64</a:t>
            </a:r>
            <a:r>
              <a:rPr lang="sv-SE" sz="2000"/>
              <a:t> procent av medlemsföretagens anställda har jobbat 5-14 år </a:t>
            </a:r>
            <a:br>
              <a:rPr lang="sv-SE" sz="2000"/>
            </a:br>
            <a:r>
              <a:rPr lang="sv-SE" sz="2000"/>
              <a:t>hos nuvarande arbetsgivare</a:t>
            </a:r>
            <a:br>
              <a:rPr lang="sv-SE" sz="2000"/>
            </a:br>
            <a:br>
              <a:rPr lang="sv-SE" sz="2000"/>
            </a:br>
            <a:endParaRPr lang="sv-SE" sz="200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5324535" cy="1536494"/>
          </a:xfrm>
        </p:spPr>
        <p:txBody>
          <a:bodyPr/>
          <a:lstStyle/>
          <a:p>
            <a:r>
              <a:rPr lang="sv-SE" sz="1400" b="1"/>
              <a:t>Hur länge har era medarbetare i snitt jobbat på ert företag</a:t>
            </a:r>
            <a:br>
              <a:rPr lang="sv-SE" sz="1400"/>
            </a:br>
            <a:r>
              <a:rPr lang="sv-SE" sz="1400"/>
              <a:t>I procent av totalen</a:t>
            </a:r>
          </a:p>
        </p:txBody>
      </p:sp>
      <p:sp>
        <p:nvSpPr>
          <p:cNvPr id="16" name="Platshållare för sidfot 15">
            <a:extLst>
              <a:ext uri="{FF2B5EF4-FFF2-40B4-BE49-F238E27FC236}">
                <a16:creationId xmlns:a16="http://schemas.microsoft.com/office/drawing/2014/main" id="{5917F61F-52AD-5C49-A399-6F1876AECE8A}"/>
              </a:ext>
            </a:extLst>
          </p:cNvPr>
          <p:cNvSpPr>
            <a:spLocks noGrp="1"/>
          </p:cNvSpPr>
          <p:nvPr>
            <p:ph type="ftr" sz="quarter" idx="11"/>
          </p:nvPr>
        </p:nvSpPr>
        <p:spPr/>
        <p:txBody>
          <a:bodyPr/>
          <a:lstStyle/>
          <a:p>
            <a:r>
              <a:rPr lang="sv-SE"/>
              <a:t>Insikt 2023 |</a:t>
            </a:r>
          </a:p>
        </p:txBody>
      </p:sp>
      <p:sp>
        <p:nvSpPr>
          <p:cNvPr id="17" name="Platshållare för bildnummer 16">
            <a:extLst>
              <a:ext uri="{FF2B5EF4-FFF2-40B4-BE49-F238E27FC236}">
                <a16:creationId xmlns:a16="http://schemas.microsoft.com/office/drawing/2014/main" id="{544D819B-A18A-DE4A-A363-049C0F5DB2FF}"/>
              </a:ext>
            </a:extLst>
          </p:cNvPr>
          <p:cNvSpPr>
            <a:spLocks noGrp="1"/>
          </p:cNvSpPr>
          <p:nvPr>
            <p:ph type="sldNum" sz="quarter" idx="12"/>
          </p:nvPr>
        </p:nvSpPr>
        <p:spPr/>
        <p:txBody>
          <a:bodyPr/>
          <a:lstStyle/>
          <a:p>
            <a:fld id="{AE086683-F536-42AB-ABBC-F4803DFE8DBC}" type="slidenum">
              <a:rPr lang="sv-SE" smtClean="0"/>
              <a:t>40</a:t>
            </a:fld>
            <a:endParaRPr lang="sv-SE"/>
          </a:p>
        </p:txBody>
      </p:sp>
      <p:pic>
        <p:nvPicPr>
          <p:cNvPr id="4" name="Bildobjekt 3">
            <a:extLst>
              <a:ext uri="{FF2B5EF4-FFF2-40B4-BE49-F238E27FC236}">
                <a16:creationId xmlns:a16="http://schemas.microsoft.com/office/drawing/2014/main" id="{1D3E4F3E-2AF8-A041-BA72-743E281BF4EB}"/>
              </a:ext>
            </a:extLst>
          </p:cNvPr>
          <p:cNvPicPr>
            <a:picLocks noChangeAspect="1"/>
          </p:cNvPicPr>
          <p:nvPr/>
        </p:nvPicPr>
        <p:blipFill rotWithShape="1">
          <a:blip r:embed="rId4"/>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BBCDFC98-6A5C-1B48-B53B-5895129041B5}"/>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6" name="Platshållare för innehåll 2">
            <a:extLst>
              <a:ext uri="{FF2B5EF4-FFF2-40B4-BE49-F238E27FC236}">
                <a16:creationId xmlns:a16="http://schemas.microsoft.com/office/drawing/2014/main" id="{F2F18D0F-73E4-C947-AFD0-0CE1ED1D4760}"/>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5"/>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5"/>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5"/>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b="1"/>
              <a:t>Medarbetares genomsnittliga branscherfarenhet</a:t>
            </a:r>
            <a:br>
              <a:rPr lang="sv-SE" sz="1400" b="1"/>
            </a:br>
            <a:r>
              <a:rPr lang="sv-SE" sz="1400"/>
              <a:t>I procent av totalen</a:t>
            </a:r>
          </a:p>
        </p:txBody>
      </p:sp>
      <p:sp>
        <p:nvSpPr>
          <p:cNvPr id="9" name="textruta 8">
            <a:extLst>
              <a:ext uri="{FF2B5EF4-FFF2-40B4-BE49-F238E27FC236}">
                <a16:creationId xmlns:a16="http://schemas.microsoft.com/office/drawing/2014/main" id="{E363A3A4-21EC-924B-9CB4-FAE478419CA6}"/>
              </a:ext>
            </a:extLst>
          </p:cNvPr>
          <p:cNvSpPr txBox="1"/>
          <p:nvPr/>
        </p:nvSpPr>
        <p:spPr>
          <a:xfrm>
            <a:off x="441255" y="1691498"/>
            <a:ext cx="1469997" cy="261610"/>
          </a:xfrm>
          <a:prstGeom prst="rect">
            <a:avLst/>
          </a:prstGeom>
          <a:noFill/>
        </p:spPr>
        <p:txBody>
          <a:bodyPr wrap="square" rtlCol="0">
            <a:spAutoFit/>
          </a:bodyPr>
          <a:lstStyle/>
          <a:p>
            <a:r>
              <a:rPr lang="sv-SE" sz="1100" b="1"/>
              <a:t>Totalt 2020-2022</a:t>
            </a:r>
          </a:p>
        </p:txBody>
      </p:sp>
      <p:sp>
        <p:nvSpPr>
          <p:cNvPr id="13" name="textruta 12">
            <a:extLst>
              <a:ext uri="{FF2B5EF4-FFF2-40B4-BE49-F238E27FC236}">
                <a16:creationId xmlns:a16="http://schemas.microsoft.com/office/drawing/2014/main" id="{21ED990F-AD11-794E-BB4B-59F3CDDCB1F3}"/>
              </a:ext>
            </a:extLst>
          </p:cNvPr>
          <p:cNvSpPr txBox="1"/>
          <p:nvPr/>
        </p:nvSpPr>
        <p:spPr>
          <a:xfrm>
            <a:off x="407987" y="3731244"/>
            <a:ext cx="2628640" cy="261610"/>
          </a:xfrm>
          <a:prstGeom prst="rect">
            <a:avLst/>
          </a:prstGeom>
          <a:noFill/>
        </p:spPr>
        <p:txBody>
          <a:bodyPr wrap="square" rtlCol="0">
            <a:spAutoFit/>
          </a:bodyPr>
          <a:lstStyle/>
          <a:p>
            <a:r>
              <a:rPr lang="sv-SE" sz="1100" b="1"/>
              <a:t>Per verksamhetsområde 2022</a:t>
            </a:r>
          </a:p>
        </p:txBody>
      </p:sp>
      <p:sp>
        <p:nvSpPr>
          <p:cNvPr id="20" name="textruta 19">
            <a:extLst>
              <a:ext uri="{FF2B5EF4-FFF2-40B4-BE49-F238E27FC236}">
                <a16:creationId xmlns:a16="http://schemas.microsoft.com/office/drawing/2014/main" id="{020456E9-F721-D240-9DB3-554EE4C6FDA1}"/>
              </a:ext>
            </a:extLst>
          </p:cNvPr>
          <p:cNvSpPr txBox="1"/>
          <p:nvPr/>
        </p:nvSpPr>
        <p:spPr>
          <a:xfrm>
            <a:off x="5059222" y="6472254"/>
            <a:ext cx="1971872" cy="184666"/>
          </a:xfrm>
          <a:prstGeom prst="rect">
            <a:avLst/>
          </a:prstGeom>
        </p:spPr>
        <p:txBody>
          <a:bodyPr wrap="square">
            <a:spAutoFit/>
          </a:bodyPr>
          <a:lstStyle>
            <a:defPPr>
              <a:defRPr lang="sv-SE"/>
            </a:defPPr>
            <a:lvl1pPr algn="ctr">
              <a:defRPr sz="700"/>
            </a:lvl1pPr>
          </a:lstStyle>
          <a:p>
            <a:r>
              <a:rPr lang="sv-SE"/>
              <a:t>*Övriga procentandel har svarat vet ej</a:t>
            </a:r>
          </a:p>
        </p:txBody>
      </p:sp>
      <p:sp>
        <p:nvSpPr>
          <p:cNvPr id="22" name="textruta 21">
            <a:extLst>
              <a:ext uri="{FF2B5EF4-FFF2-40B4-BE49-F238E27FC236}">
                <a16:creationId xmlns:a16="http://schemas.microsoft.com/office/drawing/2014/main" id="{7451BD44-1F3E-2A4F-B916-D989897F7448}"/>
              </a:ext>
            </a:extLst>
          </p:cNvPr>
          <p:cNvSpPr txBox="1"/>
          <p:nvPr/>
        </p:nvSpPr>
        <p:spPr>
          <a:xfrm>
            <a:off x="6324075" y="1691498"/>
            <a:ext cx="1469997" cy="261610"/>
          </a:xfrm>
          <a:prstGeom prst="rect">
            <a:avLst/>
          </a:prstGeom>
          <a:noFill/>
        </p:spPr>
        <p:txBody>
          <a:bodyPr wrap="square" rtlCol="0">
            <a:spAutoFit/>
          </a:bodyPr>
          <a:lstStyle/>
          <a:p>
            <a:r>
              <a:rPr lang="sv-SE" sz="1100" b="1"/>
              <a:t>Totalt 2020-2022</a:t>
            </a:r>
          </a:p>
        </p:txBody>
      </p:sp>
      <p:sp>
        <p:nvSpPr>
          <p:cNvPr id="23" name="textruta 22">
            <a:extLst>
              <a:ext uri="{FF2B5EF4-FFF2-40B4-BE49-F238E27FC236}">
                <a16:creationId xmlns:a16="http://schemas.microsoft.com/office/drawing/2014/main" id="{EAB02E35-4268-B740-A4DC-12B90FB22C14}"/>
              </a:ext>
            </a:extLst>
          </p:cNvPr>
          <p:cNvSpPr txBox="1"/>
          <p:nvPr/>
        </p:nvSpPr>
        <p:spPr>
          <a:xfrm>
            <a:off x="6290807" y="3731244"/>
            <a:ext cx="2628640" cy="261610"/>
          </a:xfrm>
          <a:prstGeom prst="rect">
            <a:avLst/>
          </a:prstGeom>
          <a:noFill/>
        </p:spPr>
        <p:txBody>
          <a:bodyPr wrap="square" rtlCol="0">
            <a:spAutoFit/>
          </a:bodyPr>
          <a:lstStyle/>
          <a:p>
            <a:r>
              <a:rPr lang="sv-SE" sz="1100" b="1"/>
              <a:t>Per verksamhetsområde 2022</a:t>
            </a:r>
          </a:p>
        </p:txBody>
      </p:sp>
      <p:graphicFrame>
        <p:nvGraphicFramePr>
          <p:cNvPr id="10" name="Diagram 9">
            <a:extLst>
              <a:ext uri="{FF2B5EF4-FFF2-40B4-BE49-F238E27FC236}">
                <a16:creationId xmlns:a16="http://schemas.microsoft.com/office/drawing/2014/main" id="{A636FE28-F57F-E205-71FF-E41136890CA9}"/>
              </a:ext>
            </a:extLst>
          </p:cNvPr>
          <p:cNvGraphicFramePr>
            <a:graphicFrameLocks/>
          </p:cNvGraphicFramePr>
          <p:nvPr>
            <p:extLst>
              <p:ext uri="{D42A27DB-BD31-4B8C-83A1-F6EECF244321}">
                <p14:modId xmlns:p14="http://schemas.microsoft.com/office/powerpoint/2010/main" val="4016161535"/>
              </p:ext>
            </p:extLst>
          </p:nvPr>
        </p:nvGraphicFramePr>
        <p:xfrm>
          <a:off x="569262" y="3972511"/>
          <a:ext cx="5017583" cy="22549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Diagram 10">
            <a:extLst>
              <a:ext uri="{FF2B5EF4-FFF2-40B4-BE49-F238E27FC236}">
                <a16:creationId xmlns:a16="http://schemas.microsoft.com/office/drawing/2014/main" id="{793D2135-00D7-6EF1-6BF7-11516797D80E}"/>
              </a:ext>
            </a:extLst>
          </p:cNvPr>
          <p:cNvGraphicFramePr>
            <a:graphicFrameLocks/>
          </p:cNvGraphicFramePr>
          <p:nvPr>
            <p:extLst>
              <p:ext uri="{D42A27DB-BD31-4B8C-83A1-F6EECF244321}">
                <p14:modId xmlns:p14="http://schemas.microsoft.com/office/powerpoint/2010/main" val="1197141238"/>
              </p:ext>
            </p:extLst>
          </p:nvPr>
        </p:nvGraphicFramePr>
        <p:xfrm>
          <a:off x="6451678" y="3972511"/>
          <a:ext cx="5169142" cy="225497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57794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8731519" cy="514662"/>
          </a:xfrm>
        </p:spPr>
        <p:txBody>
          <a:bodyPr/>
          <a:lstStyle/>
          <a:p>
            <a:r>
              <a:rPr lang="sv-SE"/>
              <a:t>Medlemsföretagens totala personalomsättning har stigit till 10,2 procent sedan förra året </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a:t>Personalomsättning</a:t>
            </a:r>
            <a:br>
              <a:rPr lang="sv-SE"/>
            </a:br>
            <a:r>
              <a:rPr lang="sv-SE"/>
              <a:t>I procent av totalen</a:t>
            </a:r>
          </a:p>
        </p:txBody>
      </p:sp>
      <p:sp>
        <p:nvSpPr>
          <p:cNvPr id="8" name="Platshållare för sidfot 7">
            <a:extLst>
              <a:ext uri="{FF2B5EF4-FFF2-40B4-BE49-F238E27FC236}">
                <a16:creationId xmlns:a16="http://schemas.microsoft.com/office/drawing/2014/main" id="{0E7D0F94-BFCA-3342-8EDB-45BAE1724920}"/>
              </a:ext>
            </a:extLst>
          </p:cNvPr>
          <p:cNvSpPr>
            <a:spLocks noGrp="1"/>
          </p:cNvSpPr>
          <p:nvPr>
            <p:ph type="ftr" sz="quarter" idx="11"/>
          </p:nvPr>
        </p:nvSpPr>
        <p:spPr>
          <a:xfrm>
            <a:off x="9739900" y="6338031"/>
            <a:ext cx="2017813" cy="165400"/>
          </a:xfrm>
        </p:spPr>
        <p:txBody>
          <a:bodyPr/>
          <a:lstStyle/>
          <a:p>
            <a:r>
              <a:rPr lang="sv-SE"/>
              <a:t>Insikt 2023 |</a:t>
            </a:r>
          </a:p>
        </p:txBody>
      </p:sp>
      <p:sp>
        <p:nvSpPr>
          <p:cNvPr id="9" name="Platshållare för bildnummer 8">
            <a:extLst>
              <a:ext uri="{FF2B5EF4-FFF2-40B4-BE49-F238E27FC236}">
                <a16:creationId xmlns:a16="http://schemas.microsoft.com/office/drawing/2014/main" id="{564E9540-1979-E24E-A22C-DF23C7220EF6}"/>
              </a:ext>
            </a:extLst>
          </p:cNvPr>
          <p:cNvSpPr>
            <a:spLocks noGrp="1"/>
          </p:cNvSpPr>
          <p:nvPr>
            <p:ph type="sldNum" sz="quarter" idx="12"/>
          </p:nvPr>
        </p:nvSpPr>
        <p:spPr/>
        <p:txBody>
          <a:bodyPr/>
          <a:lstStyle/>
          <a:p>
            <a:fld id="{AE086683-F536-42AB-ABBC-F4803DFE8DBC}" type="slidenum">
              <a:rPr lang="sv-SE" smtClean="0"/>
              <a:t>41</a:t>
            </a:fld>
            <a:endParaRPr lang="sv-SE"/>
          </a:p>
        </p:txBody>
      </p:sp>
      <p:pic>
        <p:nvPicPr>
          <p:cNvPr id="4" name="Bildobjekt 3">
            <a:extLst>
              <a:ext uri="{FF2B5EF4-FFF2-40B4-BE49-F238E27FC236}">
                <a16:creationId xmlns:a16="http://schemas.microsoft.com/office/drawing/2014/main" id="{9E6370AE-0D17-D245-BF96-7BD1A5485C17}"/>
              </a:ext>
            </a:extLst>
          </p:cNvPr>
          <p:cNvPicPr>
            <a:picLocks noChangeAspect="1"/>
          </p:cNvPicPr>
          <p:nvPr/>
        </p:nvPicPr>
        <p:blipFill rotWithShape="1">
          <a:blip r:embed="rId2"/>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7C2EDD0F-197C-F14E-AAFA-A880CBE8A3D0}"/>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6" name="Trapezoid 27">
            <a:extLst>
              <a:ext uri="{FF2B5EF4-FFF2-40B4-BE49-F238E27FC236}">
                <a16:creationId xmlns:a16="http://schemas.microsoft.com/office/drawing/2014/main" id="{9BFB74DE-7F89-9C47-95F3-1C163EB489C7}"/>
              </a:ext>
            </a:extLst>
          </p:cNvPr>
          <p:cNvSpPr/>
          <p:nvPr/>
        </p:nvSpPr>
        <p:spPr>
          <a:xfrm rot="16200000">
            <a:off x="3889371" y="2242914"/>
            <a:ext cx="3258492" cy="2878667"/>
          </a:xfrm>
          <a:prstGeom prst="trapezoid">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ectangle 14">
            <a:extLst>
              <a:ext uri="{FF2B5EF4-FFF2-40B4-BE49-F238E27FC236}">
                <a16:creationId xmlns:a16="http://schemas.microsoft.com/office/drawing/2014/main" id="{40F5FB63-73D2-9E4F-B6DC-FDC68C2F6530}"/>
              </a:ext>
            </a:extLst>
          </p:cNvPr>
          <p:cNvSpPr/>
          <p:nvPr/>
        </p:nvSpPr>
        <p:spPr>
          <a:xfrm>
            <a:off x="6957950" y="2053004"/>
            <a:ext cx="3919792" cy="32585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9">
            <a:extLst>
              <a:ext uri="{FF2B5EF4-FFF2-40B4-BE49-F238E27FC236}">
                <a16:creationId xmlns:a16="http://schemas.microsoft.com/office/drawing/2014/main" id="{3682276B-15B2-8844-BADC-93B7B23604CC}"/>
              </a:ext>
            </a:extLst>
          </p:cNvPr>
          <p:cNvSpPr/>
          <p:nvPr/>
        </p:nvSpPr>
        <p:spPr>
          <a:xfrm>
            <a:off x="7749522" y="8243233"/>
            <a:ext cx="184730" cy="369332"/>
          </a:xfrm>
          <a:prstGeom prst="rect">
            <a:avLst/>
          </a:prstGeom>
        </p:spPr>
        <p:txBody>
          <a:bodyPr wrap="none">
            <a:spAutoFit/>
          </a:bodyPr>
          <a:lstStyle/>
          <a:p>
            <a:pPr algn="ctr"/>
            <a:endParaRPr lang="en-SE" b="1">
              <a:solidFill>
                <a:schemeClr val="bg1"/>
              </a:solidFill>
              <a:latin typeface="+mj-lt"/>
            </a:endParaRPr>
          </a:p>
        </p:txBody>
      </p:sp>
      <p:sp>
        <p:nvSpPr>
          <p:cNvPr id="15" name="Oval 3">
            <a:extLst>
              <a:ext uri="{FF2B5EF4-FFF2-40B4-BE49-F238E27FC236}">
                <a16:creationId xmlns:a16="http://schemas.microsoft.com/office/drawing/2014/main" id="{2BFCE25C-498C-C547-861C-751C6DE80C27}"/>
              </a:ext>
            </a:extLst>
          </p:cNvPr>
          <p:cNvSpPr/>
          <p:nvPr/>
        </p:nvSpPr>
        <p:spPr>
          <a:xfrm>
            <a:off x="1755588" y="2251097"/>
            <a:ext cx="2878667" cy="2878667"/>
          </a:xfrm>
          <a:prstGeom prst="ellipse">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800">
                <a:solidFill>
                  <a:srgbClr val="2A3B36">
                    <a:lumMod val="10000"/>
                    <a:lumOff val="90000"/>
                  </a:srgbClr>
                </a:solidFill>
              </a:rPr>
              <a:t>Totalt </a:t>
            </a:r>
            <a:r>
              <a:rPr lang="sv-SE" sz="4800" b="1">
                <a:solidFill>
                  <a:schemeClr val="accent2">
                    <a:lumMod val="10000"/>
                    <a:lumOff val="90000"/>
                  </a:schemeClr>
                </a:solidFill>
                <a:latin typeface="+mj-lt"/>
              </a:rPr>
              <a:t>10,2</a:t>
            </a:r>
            <a:r>
              <a:rPr lang="en-SE" sz="4800" b="1">
                <a:solidFill>
                  <a:schemeClr val="accent2">
                    <a:lumMod val="10000"/>
                    <a:lumOff val="90000"/>
                  </a:schemeClr>
                </a:solidFill>
                <a:latin typeface="+mj-lt"/>
              </a:rPr>
              <a:t>%</a:t>
            </a:r>
            <a:endParaRPr lang="sv-SE" sz="4800" b="1">
              <a:solidFill>
                <a:schemeClr val="accent2">
                  <a:lumMod val="10000"/>
                  <a:lumOff val="90000"/>
                </a:schemeClr>
              </a:solidFill>
              <a:latin typeface="+mj-lt"/>
            </a:endParaRPr>
          </a:p>
          <a:p>
            <a:pPr lvl="0" algn="ctr"/>
            <a:r>
              <a:rPr lang="sv-SE" sz="2400">
                <a:solidFill>
                  <a:srgbClr val="2A3B36">
                    <a:lumMod val="10000"/>
                    <a:lumOff val="90000"/>
                  </a:srgbClr>
                </a:solidFill>
              </a:rPr>
              <a:t>(8,2%)</a:t>
            </a:r>
            <a:endParaRPr lang="en-SE" sz="2800">
              <a:solidFill>
                <a:schemeClr val="accent2">
                  <a:lumMod val="10000"/>
                  <a:lumOff val="90000"/>
                </a:schemeClr>
              </a:solidFill>
              <a:latin typeface="+mj-lt"/>
            </a:endParaRPr>
          </a:p>
        </p:txBody>
      </p:sp>
      <p:graphicFrame>
        <p:nvGraphicFramePr>
          <p:cNvPr id="16" name="Tabell 16">
            <a:extLst>
              <a:ext uri="{FF2B5EF4-FFF2-40B4-BE49-F238E27FC236}">
                <a16:creationId xmlns:a16="http://schemas.microsoft.com/office/drawing/2014/main" id="{37A71795-FAF7-3049-A36E-CDE5B8F8DF0F}"/>
              </a:ext>
            </a:extLst>
          </p:cNvPr>
          <p:cNvGraphicFramePr>
            <a:graphicFrameLocks noGrp="1"/>
          </p:cNvGraphicFramePr>
          <p:nvPr>
            <p:extLst>
              <p:ext uri="{D42A27DB-BD31-4B8C-83A1-F6EECF244321}">
                <p14:modId xmlns:p14="http://schemas.microsoft.com/office/powerpoint/2010/main" val="2642615873"/>
              </p:ext>
            </p:extLst>
          </p:nvPr>
        </p:nvGraphicFramePr>
        <p:xfrm>
          <a:off x="7487272" y="2383204"/>
          <a:ext cx="3134175" cy="2614452"/>
        </p:xfrm>
        <a:graphic>
          <a:graphicData uri="http://schemas.openxmlformats.org/drawingml/2006/table">
            <a:tbl>
              <a:tblPr firstRow="1" bandRow="1">
                <a:tableStyleId>{F5AB1C69-6EDB-4FF4-983F-18BD219EF322}</a:tableStyleId>
              </a:tblPr>
              <a:tblGrid>
                <a:gridCol w="1132077">
                  <a:extLst>
                    <a:ext uri="{9D8B030D-6E8A-4147-A177-3AD203B41FA5}">
                      <a16:colId xmlns:a16="http://schemas.microsoft.com/office/drawing/2014/main" val="1509245135"/>
                    </a:ext>
                  </a:extLst>
                </a:gridCol>
                <a:gridCol w="2002098">
                  <a:extLst>
                    <a:ext uri="{9D8B030D-6E8A-4147-A177-3AD203B41FA5}">
                      <a16:colId xmlns:a16="http://schemas.microsoft.com/office/drawing/2014/main" val="1483769876"/>
                    </a:ext>
                  </a:extLst>
                </a:gridCol>
              </a:tblGrid>
              <a:tr h="653613">
                <a:tc>
                  <a:txBody>
                    <a:bodyPr/>
                    <a:lstStyle/>
                    <a:p>
                      <a:r>
                        <a:rPr lang="sv-SE" sz="1400" b="1">
                          <a:solidFill>
                            <a:schemeClr val="tx1"/>
                          </a:solidFill>
                        </a:rPr>
                        <a:t>9% </a:t>
                      </a:r>
                      <a:r>
                        <a:rPr lang="sv-SE" sz="1400" b="0">
                          <a:solidFill>
                            <a:schemeClr val="tx1"/>
                          </a:solidFill>
                        </a:rPr>
                        <a:t>(8%)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sv-SE" sz="1400" b="0">
                          <a:solidFill>
                            <a:schemeClr val="tx1"/>
                          </a:solidFill>
                        </a:rPr>
                        <a:t>Teknikkonsultföretag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5155608"/>
                  </a:ext>
                </a:extLst>
              </a:tr>
              <a:tr h="653613">
                <a:tc>
                  <a:txBody>
                    <a:bodyPr/>
                    <a:lstStyle/>
                    <a:p>
                      <a:r>
                        <a:rPr lang="sv-SE" sz="1400" b="1">
                          <a:solidFill>
                            <a:schemeClr val="tx1"/>
                          </a:solidFill>
                        </a:rPr>
                        <a:t>13% </a:t>
                      </a:r>
                      <a:r>
                        <a:rPr lang="sv-SE" sz="1400" b="0">
                          <a:solidFill>
                            <a:schemeClr val="tx1"/>
                          </a:solidFill>
                        </a:rPr>
                        <a:t>(10%)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sv-SE" sz="1400" b="0">
                          <a:solidFill>
                            <a:schemeClr val="tx1"/>
                          </a:solidFill>
                        </a:rPr>
                        <a:t>Industri- &amp; </a:t>
                      </a:r>
                      <a:r>
                        <a:rPr lang="sv-SE" sz="1400" b="0" err="1">
                          <a:solidFill>
                            <a:schemeClr val="tx1"/>
                          </a:solidFill>
                        </a:rPr>
                        <a:t>techkonsultföretag</a:t>
                      </a:r>
                      <a:endParaRPr lang="sv-SE" sz="1400" b="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7942582"/>
                  </a:ext>
                </a:extLst>
              </a:tr>
              <a:tr h="653613">
                <a:tc>
                  <a:txBody>
                    <a:bodyPr/>
                    <a:lstStyle/>
                    <a:p>
                      <a:r>
                        <a:rPr lang="sv-SE" sz="1400" b="1">
                          <a:solidFill>
                            <a:schemeClr val="tx1"/>
                          </a:solidFill>
                        </a:rPr>
                        <a:t>11% </a:t>
                      </a:r>
                      <a:r>
                        <a:rPr lang="sv-SE" sz="1400" b="0">
                          <a:solidFill>
                            <a:schemeClr val="tx1"/>
                          </a:solidFill>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400" b="0">
                          <a:solidFill>
                            <a:schemeClr val="tx1"/>
                          </a:solidFill>
                        </a:rPr>
                        <a:t>Arkitektföretag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0703383"/>
                  </a:ext>
                </a:extLst>
              </a:tr>
              <a:tr h="653613">
                <a:tc>
                  <a:txBody>
                    <a:bodyPr/>
                    <a:lstStyle/>
                    <a:p>
                      <a:r>
                        <a:rPr lang="sv-SE" sz="1400" b="1">
                          <a:solidFill>
                            <a:schemeClr val="tx1"/>
                          </a:solidFill>
                        </a:rPr>
                        <a:t>8% </a:t>
                      </a:r>
                      <a:r>
                        <a:rPr lang="sv-SE" sz="1400" b="0">
                          <a:solidFill>
                            <a:schemeClr val="tx1"/>
                          </a:solidFill>
                        </a:rPr>
                        <a:t>(4%)</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b="0">
                          <a:solidFill>
                            <a:schemeClr val="tx1"/>
                          </a:solidFill>
                        </a:rPr>
                        <a:t>Annan</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8890251"/>
                  </a:ext>
                </a:extLst>
              </a:tr>
            </a:tbl>
          </a:graphicData>
        </a:graphic>
      </p:graphicFrame>
      <p:sp>
        <p:nvSpPr>
          <p:cNvPr id="11" name="Rectangle 10">
            <a:extLst>
              <a:ext uri="{FF2B5EF4-FFF2-40B4-BE49-F238E27FC236}">
                <a16:creationId xmlns:a16="http://schemas.microsoft.com/office/drawing/2014/main" id="{ABEFB416-4B63-C04E-81E7-5AAC80D21089}"/>
              </a:ext>
            </a:extLst>
          </p:cNvPr>
          <p:cNvSpPr/>
          <p:nvPr/>
        </p:nvSpPr>
        <p:spPr>
          <a:xfrm>
            <a:off x="4393750" y="6251454"/>
            <a:ext cx="3518799" cy="307777"/>
          </a:xfrm>
          <a:prstGeom prst="rect">
            <a:avLst/>
          </a:prstGeom>
        </p:spPr>
        <p:txBody>
          <a:bodyPr wrap="square">
            <a:spAutoFit/>
          </a:bodyPr>
          <a:lstStyle/>
          <a:p>
            <a:pPr algn="ctr"/>
            <a:r>
              <a:rPr lang="sv-SE" sz="700"/>
              <a:t>Personalomsättningen är antalet medarbetare som avgått under räkenskapsåret dividerat med det genomsnittliga totala antalet medarbetare under året</a:t>
            </a:r>
          </a:p>
        </p:txBody>
      </p:sp>
      <p:sp>
        <p:nvSpPr>
          <p:cNvPr id="19" name="Ned 18">
            <a:extLst>
              <a:ext uri="{FF2B5EF4-FFF2-40B4-BE49-F238E27FC236}">
                <a16:creationId xmlns:a16="http://schemas.microsoft.com/office/drawing/2014/main" id="{8D66D123-19B3-EE45-AE21-74B683006691}"/>
              </a:ext>
            </a:extLst>
          </p:cNvPr>
          <p:cNvSpPr/>
          <p:nvPr/>
        </p:nvSpPr>
        <p:spPr>
          <a:xfrm rot="10800000">
            <a:off x="2035275" y="3550426"/>
            <a:ext cx="251587" cy="35778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19">
            <a:extLst>
              <a:ext uri="{FF2B5EF4-FFF2-40B4-BE49-F238E27FC236}">
                <a16:creationId xmlns:a16="http://schemas.microsoft.com/office/drawing/2014/main" id="{83BBF0ED-CD65-F548-862D-CAD82D764B87}"/>
              </a:ext>
            </a:extLst>
          </p:cNvPr>
          <p:cNvSpPr/>
          <p:nvPr/>
        </p:nvSpPr>
        <p:spPr>
          <a:xfrm rot="10800000">
            <a:off x="7295965" y="3947536"/>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D52B943C-FE4F-2D4F-9B69-CDEB741CB2A3}"/>
              </a:ext>
            </a:extLst>
          </p:cNvPr>
          <p:cNvSpPr/>
          <p:nvPr/>
        </p:nvSpPr>
        <p:spPr>
          <a:xfrm rot="10800000">
            <a:off x="7295965" y="3296547"/>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Ned 21">
            <a:extLst>
              <a:ext uri="{FF2B5EF4-FFF2-40B4-BE49-F238E27FC236}">
                <a16:creationId xmlns:a16="http://schemas.microsoft.com/office/drawing/2014/main" id="{4E2A1F75-0E47-A047-9875-D8ED61CD4439}"/>
              </a:ext>
            </a:extLst>
          </p:cNvPr>
          <p:cNvSpPr/>
          <p:nvPr/>
        </p:nvSpPr>
        <p:spPr>
          <a:xfrm rot="10800000">
            <a:off x="7295965" y="2624683"/>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Ned 9">
            <a:extLst>
              <a:ext uri="{FF2B5EF4-FFF2-40B4-BE49-F238E27FC236}">
                <a16:creationId xmlns:a16="http://schemas.microsoft.com/office/drawing/2014/main" id="{272959D6-3FF7-D7E7-6A41-104334232056}"/>
              </a:ext>
            </a:extLst>
          </p:cNvPr>
          <p:cNvSpPr/>
          <p:nvPr/>
        </p:nvSpPr>
        <p:spPr>
          <a:xfrm rot="10800000">
            <a:off x="7295965" y="4585200"/>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72825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F07C2A2-A45A-EE47-A83C-D94B19033DE1}"/>
              </a:ext>
            </a:extLst>
          </p:cNvPr>
          <p:cNvSpPr/>
          <p:nvPr/>
        </p:nvSpPr>
        <p:spPr>
          <a:xfrm>
            <a:off x="5986637" y="0"/>
            <a:ext cx="6205363"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Platshållare för innehåll 2">
            <a:extLst>
              <a:ext uri="{FF2B5EF4-FFF2-40B4-BE49-F238E27FC236}">
                <a16:creationId xmlns:a16="http://schemas.microsoft.com/office/drawing/2014/main" id="{07C97EFC-D8EF-F242-A588-536ED18131FE}"/>
              </a:ext>
            </a:extLst>
          </p:cNvPr>
          <p:cNvSpPr txBox="1">
            <a:spLocks/>
          </p:cNvSpPr>
          <p:nvPr/>
        </p:nvSpPr>
        <p:spPr>
          <a:xfrm>
            <a:off x="6290805" y="1017262"/>
            <a:ext cx="5485407" cy="5906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Utbildningskostnader per verksamhetsområde 2022</a:t>
            </a:r>
            <a:br>
              <a:rPr lang="sv-SE"/>
            </a:br>
            <a:r>
              <a:rPr lang="sv-SE"/>
              <a:t> Som en andel av totala kostnader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215891" cy="514662"/>
          </a:xfrm>
        </p:spPr>
        <p:txBody>
          <a:bodyPr/>
          <a:lstStyle/>
          <a:p>
            <a:r>
              <a:rPr lang="sv-SE"/>
              <a:t>65</a:t>
            </a:r>
            <a:r>
              <a:rPr lang="sv-SE" sz="2000"/>
              <a:t> procent av medlemsföretagen har utbildningskostnader </a:t>
            </a:r>
            <a:r>
              <a:rPr lang="sv-SE"/>
              <a:t>större än 2 </a:t>
            </a:r>
            <a:r>
              <a:rPr lang="sv-SE" sz="2000"/>
              <a:t>procent av de totala årliga kostnaderna</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4175464" cy="590676"/>
          </a:xfrm>
        </p:spPr>
        <p:txBody>
          <a:bodyPr/>
          <a:lstStyle/>
          <a:p>
            <a:r>
              <a:rPr lang="sv-SE" b="1"/>
              <a:t>Utbildningskostnader totalt</a:t>
            </a:r>
            <a:br>
              <a:rPr lang="sv-SE"/>
            </a:br>
            <a:r>
              <a:rPr lang="sv-SE"/>
              <a:t> Som en andel av totala kostnader</a:t>
            </a:r>
          </a:p>
        </p:txBody>
      </p:sp>
      <p:sp>
        <p:nvSpPr>
          <p:cNvPr id="12" name="Platshållare för sidfot 11">
            <a:extLst>
              <a:ext uri="{FF2B5EF4-FFF2-40B4-BE49-F238E27FC236}">
                <a16:creationId xmlns:a16="http://schemas.microsoft.com/office/drawing/2014/main" id="{C126B0A5-5ACB-9942-930C-390C6D9EE959}"/>
              </a:ext>
            </a:extLst>
          </p:cNvPr>
          <p:cNvSpPr>
            <a:spLocks noGrp="1"/>
          </p:cNvSpPr>
          <p:nvPr>
            <p:ph type="ftr" sz="quarter" idx="11"/>
          </p:nvPr>
        </p:nvSpPr>
        <p:spPr/>
        <p:txBody>
          <a:bodyPr/>
          <a:lstStyle/>
          <a:p>
            <a:r>
              <a:rPr lang="sv-SE"/>
              <a:t>Insikt 2023 |</a:t>
            </a:r>
          </a:p>
        </p:txBody>
      </p:sp>
      <p:sp>
        <p:nvSpPr>
          <p:cNvPr id="13" name="Platshållare för bildnummer 12">
            <a:extLst>
              <a:ext uri="{FF2B5EF4-FFF2-40B4-BE49-F238E27FC236}">
                <a16:creationId xmlns:a16="http://schemas.microsoft.com/office/drawing/2014/main" id="{5496D632-A69B-A841-9201-BFFDC591F559}"/>
              </a:ext>
            </a:extLst>
          </p:cNvPr>
          <p:cNvSpPr>
            <a:spLocks noGrp="1"/>
          </p:cNvSpPr>
          <p:nvPr>
            <p:ph type="sldNum" sz="quarter" idx="12"/>
          </p:nvPr>
        </p:nvSpPr>
        <p:spPr/>
        <p:txBody>
          <a:bodyPr/>
          <a:lstStyle/>
          <a:p>
            <a:fld id="{AE086683-F536-42AB-ABBC-F4803DFE8DBC}" type="slidenum">
              <a:rPr lang="sv-SE" smtClean="0"/>
              <a:t>42</a:t>
            </a:fld>
            <a:endParaRPr lang="sv-SE"/>
          </a:p>
        </p:txBody>
      </p:sp>
      <p:pic>
        <p:nvPicPr>
          <p:cNvPr id="4" name="Bildobjekt 3">
            <a:extLst>
              <a:ext uri="{FF2B5EF4-FFF2-40B4-BE49-F238E27FC236}">
                <a16:creationId xmlns:a16="http://schemas.microsoft.com/office/drawing/2014/main" id="{484E92AF-0A1C-8F41-9415-E8E86364DFC3}"/>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8F1BBBC5-5592-904A-BBA0-A03F93273272}"/>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14" name="textruta 13">
            <a:extLst>
              <a:ext uri="{FF2B5EF4-FFF2-40B4-BE49-F238E27FC236}">
                <a16:creationId xmlns:a16="http://schemas.microsoft.com/office/drawing/2014/main" id="{4B29E9A3-A93A-8545-94D7-7CC2FA23789D}"/>
              </a:ext>
            </a:extLst>
          </p:cNvPr>
          <p:cNvSpPr txBox="1"/>
          <p:nvPr/>
        </p:nvSpPr>
        <p:spPr>
          <a:xfrm>
            <a:off x="4432813" y="6273805"/>
            <a:ext cx="3107646" cy="307777"/>
          </a:xfrm>
          <a:prstGeom prst="rect">
            <a:avLst/>
          </a:prstGeom>
        </p:spPr>
        <p:txBody>
          <a:bodyPr wrap="square">
            <a:spAutoFit/>
          </a:bodyPr>
          <a:lstStyle>
            <a:defPPr>
              <a:defRPr lang="sv-SE"/>
            </a:defPPr>
            <a:lvl1pPr algn="ctr">
              <a:defRPr sz="800"/>
            </a:lvl1pPr>
          </a:lstStyle>
          <a:p>
            <a:r>
              <a:rPr lang="sv-SE" sz="700"/>
              <a:t>Utbildningskostnader inkluderar interna och externa kurskostnader, intäktsbortfall och utebliven debitering</a:t>
            </a:r>
          </a:p>
        </p:txBody>
      </p:sp>
      <p:sp>
        <p:nvSpPr>
          <p:cNvPr id="6" name="Höger klammerparentes 5">
            <a:extLst>
              <a:ext uri="{FF2B5EF4-FFF2-40B4-BE49-F238E27FC236}">
                <a16:creationId xmlns:a16="http://schemas.microsoft.com/office/drawing/2014/main" id="{C048EF67-811D-6247-BAE4-F2B3481BF2FF}"/>
              </a:ext>
            </a:extLst>
          </p:cNvPr>
          <p:cNvSpPr/>
          <p:nvPr/>
        </p:nvSpPr>
        <p:spPr>
          <a:xfrm rot="16200000">
            <a:off x="3114025" y="1381871"/>
            <a:ext cx="126061" cy="1980000"/>
          </a:xfrm>
          <a:prstGeom prst="rightBrace">
            <a:avLst>
              <a:gd name="adj1" fmla="val 3992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 name="textruta 6">
            <a:extLst>
              <a:ext uri="{FF2B5EF4-FFF2-40B4-BE49-F238E27FC236}">
                <a16:creationId xmlns:a16="http://schemas.microsoft.com/office/drawing/2014/main" id="{83CFBFF7-4F56-BE4A-9F8A-9C4CE8B1A110}"/>
              </a:ext>
            </a:extLst>
          </p:cNvPr>
          <p:cNvSpPr txBox="1"/>
          <p:nvPr/>
        </p:nvSpPr>
        <p:spPr>
          <a:xfrm>
            <a:off x="2697579" y="2081440"/>
            <a:ext cx="755335" cy="230832"/>
          </a:xfrm>
          <a:prstGeom prst="rect">
            <a:avLst/>
          </a:prstGeom>
          <a:noFill/>
        </p:spPr>
        <p:txBody>
          <a:bodyPr wrap="none" rtlCol="0">
            <a:spAutoFit/>
          </a:bodyPr>
          <a:lstStyle/>
          <a:p>
            <a:r>
              <a:rPr lang="sv-SE" sz="900"/>
              <a:t>65% (57%)</a:t>
            </a:r>
          </a:p>
        </p:txBody>
      </p:sp>
      <p:sp>
        <p:nvSpPr>
          <p:cNvPr id="8" name="Höger 7">
            <a:extLst>
              <a:ext uri="{FF2B5EF4-FFF2-40B4-BE49-F238E27FC236}">
                <a16:creationId xmlns:a16="http://schemas.microsoft.com/office/drawing/2014/main" id="{99F17221-BC26-ED48-B628-41126A552830}"/>
              </a:ext>
            </a:extLst>
          </p:cNvPr>
          <p:cNvSpPr/>
          <p:nvPr/>
        </p:nvSpPr>
        <p:spPr>
          <a:xfrm rot="16200000">
            <a:off x="2651571" y="2169641"/>
            <a:ext cx="92015" cy="6693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60380FE7-0624-7DB8-C5C1-A0E264532313}"/>
              </a:ext>
            </a:extLst>
          </p:cNvPr>
          <p:cNvGraphicFramePr>
            <a:graphicFrameLocks/>
          </p:cNvGraphicFramePr>
          <p:nvPr>
            <p:extLst>
              <p:ext uri="{D42A27DB-BD31-4B8C-83A1-F6EECF244321}">
                <p14:modId xmlns:p14="http://schemas.microsoft.com/office/powerpoint/2010/main" val="3262913433"/>
              </p:ext>
            </p:extLst>
          </p:nvPr>
        </p:nvGraphicFramePr>
        <p:xfrm>
          <a:off x="585056" y="2274563"/>
          <a:ext cx="4572000" cy="29183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 10">
            <a:extLst>
              <a:ext uri="{FF2B5EF4-FFF2-40B4-BE49-F238E27FC236}">
                <a16:creationId xmlns:a16="http://schemas.microsoft.com/office/drawing/2014/main" id="{75EB6EBF-0A60-ACF9-B4BC-F7337134156A}"/>
              </a:ext>
            </a:extLst>
          </p:cNvPr>
          <p:cNvGraphicFramePr>
            <a:graphicFrameLocks/>
          </p:cNvGraphicFramePr>
          <p:nvPr>
            <p:extLst>
              <p:ext uri="{D42A27DB-BD31-4B8C-83A1-F6EECF244321}">
                <p14:modId xmlns:p14="http://schemas.microsoft.com/office/powerpoint/2010/main" val="1255171487"/>
              </p:ext>
            </p:extLst>
          </p:nvPr>
        </p:nvGraphicFramePr>
        <p:xfrm>
          <a:off x="6290804" y="2196856"/>
          <a:ext cx="4572000" cy="29531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988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EDCE5-4233-2D40-81EA-76208115E1B8}"/>
              </a:ext>
            </a:extLst>
          </p:cNvPr>
          <p:cNvSpPr>
            <a:spLocks noGrp="1"/>
          </p:cNvSpPr>
          <p:nvPr>
            <p:ph type="title"/>
          </p:nvPr>
        </p:nvSpPr>
        <p:spPr/>
        <p:txBody>
          <a:bodyPr/>
          <a:lstStyle/>
          <a:p>
            <a:r>
              <a:rPr lang="sv-SE"/>
              <a:t>Definitionslista nyckeltal </a:t>
            </a:r>
          </a:p>
        </p:txBody>
      </p:sp>
      <p:sp>
        <p:nvSpPr>
          <p:cNvPr id="6" name="Platshållare för innehåll 6">
            <a:extLst>
              <a:ext uri="{FF2B5EF4-FFF2-40B4-BE49-F238E27FC236}">
                <a16:creationId xmlns:a16="http://schemas.microsoft.com/office/drawing/2014/main" id="{59B6A697-86E5-2740-8C3B-15FC5F41D501}"/>
              </a:ext>
            </a:extLst>
          </p:cNvPr>
          <p:cNvSpPr>
            <a:spLocks noGrp="1"/>
          </p:cNvSpPr>
          <p:nvPr>
            <p:ph idx="1"/>
          </p:nvPr>
        </p:nvSpPr>
        <p:spPr>
          <a:xfrm>
            <a:off x="435115" y="1042470"/>
            <a:ext cx="5198430" cy="4655738"/>
          </a:xfrm>
        </p:spPr>
        <p:txBody>
          <a:bodyPr/>
          <a:lstStyle/>
          <a:p>
            <a:r>
              <a:rPr lang="sv-SE" sz="1050" b="1"/>
              <a:t>Big Data:</a:t>
            </a:r>
            <a:br>
              <a:rPr lang="sv-SE" sz="1050" b="1"/>
            </a:br>
            <a:r>
              <a:rPr lang="sv-SE" sz="1050"/>
              <a:t>Stora datauppsättningar som är för komplexa att hantera/analysera med konventionella verktyg och kräver nya teknologier, tekniker eller mjukvaruverktyg.</a:t>
            </a:r>
          </a:p>
          <a:p>
            <a:r>
              <a:rPr lang="sv-SE" sz="1050" b="1"/>
              <a:t>Chefspositioner: </a:t>
            </a:r>
            <a:br>
              <a:rPr lang="sv-SE" sz="1050" b="1"/>
            </a:br>
            <a:r>
              <a:rPr lang="sv-SE" sz="1050"/>
              <a:t>Inkluderar Vd:ar, drift- och verksamhetschefer, chefer för särskilda funktioner (ex. ekonomi och personal) samt mellanchefer.</a:t>
            </a:r>
          </a:p>
          <a:p>
            <a:r>
              <a:rPr lang="sv-SE" sz="1050" b="1"/>
              <a:t>Egen omsättning: </a:t>
            </a:r>
            <a:br>
              <a:rPr lang="sv-SE" sz="1050" b="1"/>
            </a:br>
            <a:r>
              <a:rPr lang="sv-SE" sz="1050"/>
              <a:t>Den delen av omsättningen som företaget producerar själva/"in house". Med andra ord är det omsättningen exklusive olika slags konsultinköp eller inköp av andra varor, material och tjänster (omsättning - konsultinköp - inköp av utomstående varor, material och/eller tjänster).</a:t>
            </a:r>
            <a:endParaRPr lang="sv-SE" sz="1050" b="1"/>
          </a:p>
          <a:p>
            <a:r>
              <a:rPr lang="sv-SE" sz="1050" b="1"/>
              <a:t>Forskning och innovationskostnader (</a:t>
            </a:r>
            <a:r>
              <a:rPr lang="sv-SE" sz="1050" b="1" err="1"/>
              <a:t>FoI</a:t>
            </a:r>
            <a:r>
              <a:rPr lang="sv-SE" sz="1050" b="1"/>
              <a:t>): </a:t>
            </a:r>
            <a:br>
              <a:rPr lang="sv-SE" sz="1050"/>
            </a:br>
            <a:r>
              <a:rPr lang="sv-SE" sz="1050"/>
              <a:t>Inkluderar både </a:t>
            </a:r>
            <a:r>
              <a:rPr lang="sv-SE" sz="1050" err="1"/>
              <a:t>FoI</a:t>
            </a:r>
            <a:r>
              <a:rPr lang="sv-SE" sz="1050"/>
              <a:t> som utförts av egen personal, konsulter och leds internt samt utlagd </a:t>
            </a:r>
            <a:r>
              <a:rPr lang="sv-SE" sz="1050" err="1"/>
              <a:t>FoI</a:t>
            </a:r>
            <a:r>
              <a:rPr lang="sv-SE" sz="1050"/>
              <a:t> som myndigheter/institutioner ger i uppdrag till att utföra. </a:t>
            </a:r>
            <a:r>
              <a:rPr lang="sv-SE" sz="1050" err="1"/>
              <a:t>FoI</a:t>
            </a:r>
            <a:r>
              <a:rPr lang="sv-SE" sz="1050"/>
              <a:t> skall karaktäriseras av: Nyskapande, Kreativitet, Ovisshet, Systematik och Överförbarhet och/eller Reproducerbarhet.)</a:t>
            </a:r>
          </a:p>
          <a:p>
            <a:r>
              <a:rPr lang="sv-SE" sz="1050" b="1"/>
              <a:t>Genomsnittliga</a:t>
            </a:r>
            <a:r>
              <a:rPr lang="sv-SE" sz="1050"/>
              <a:t> </a:t>
            </a:r>
            <a:r>
              <a:rPr lang="sv-SE" sz="1050" b="1"/>
              <a:t>Branscherfarenhet: </a:t>
            </a:r>
            <a:br>
              <a:rPr lang="sv-SE" sz="1050"/>
            </a:br>
            <a:r>
              <a:rPr lang="sv-SE" sz="1050"/>
              <a:t>Branscherfarenhet mäts i totalt antal år i nuvarande bransch.</a:t>
            </a:r>
          </a:p>
          <a:p>
            <a:r>
              <a:rPr lang="sv-SE" sz="1050" b="1"/>
              <a:t>Hållbara produkt och tjänsteerbjudanden</a:t>
            </a:r>
            <a:r>
              <a:rPr lang="sv-SE" sz="1050"/>
              <a:t>: </a:t>
            </a:r>
            <a:br>
              <a:rPr lang="sv-SE" sz="1050"/>
            </a:br>
            <a:r>
              <a:rPr lang="sv-SE" sz="1050"/>
              <a:t>Hållbara produkter/tjänster hjälper kunderna att arbeta mer hållbart/utveckla mer hållbara produkter och tjänster, t.ex. ECO-designtjänster, miljötjänster, hållbarhetsrådgivning, energieffektivisering etc.</a:t>
            </a:r>
          </a:p>
          <a:p>
            <a:r>
              <a:rPr lang="sv-SE" sz="1050" b="1"/>
              <a:t>Icke arvodesbaserade intäkter: </a:t>
            </a:r>
            <a:br>
              <a:rPr lang="sv-SE" sz="1050"/>
            </a:br>
            <a:r>
              <a:rPr lang="sv-SE" sz="1050"/>
              <a:t>Intäkter som tex. fastpris, serviceavtal, licenser mm. Motsatsen är arvodesbaserade intäkter från löpande och ofta rörliga faktureringsmodeller som grundas på tid och resursanvändning </a:t>
            </a:r>
          </a:p>
          <a:p>
            <a:endParaRPr lang="sv-SE" sz="1050"/>
          </a:p>
        </p:txBody>
      </p:sp>
      <p:sp>
        <p:nvSpPr>
          <p:cNvPr id="4" name="Platshållare för sidfot 3">
            <a:extLst>
              <a:ext uri="{FF2B5EF4-FFF2-40B4-BE49-F238E27FC236}">
                <a16:creationId xmlns:a16="http://schemas.microsoft.com/office/drawing/2014/main" id="{98579B56-688E-AD41-8FB7-60896D56A96A}"/>
              </a:ext>
            </a:extLst>
          </p:cNvPr>
          <p:cNvSpPr>
            <a:spLocks noGrp="1"/>
          </p:cNvSpPr>
          <p:nvPr>
            <p:ph type="ftr" sz="quarter" idx="11"/>
          </p:nvPr>
        </p:nvSpPr>
        <p:spPr/>
        <p:txBody>
          <a:bodyPr/>
          <a:lstStyle/>
          <a:p>
            <a:r>
              <a:rPr lang="sv-SE"/>
              <a:t>Insikt 2023 |</a:t>
            </a:r>
          </a:p>
        </p:txBody>
      </p:sp>
      <p:sp>
        <p:nvSpPr>
          <p:cNvPr id="5" name="Platshållare för bildnummer 4">
            <a:extLst>
              <a:ext uri="{FF2B5EF4-FFF2-40B4-BE49-F238E27FC236}">
                <a16:creationId xmlns:a16="http://schemas.microsoft.com/office/drawing/2014/main" id="{53249B55-136F-E544-B136-EB4128A17968}"/>
              </a:ext>
            </a:extLst>
          </p:cNvPr>
          <p:cNvSpPr>
            <a:spLocks noGrp="1"/>
          </p:cNvSpPr>
          <p:nvPr>
            <p:ph type="sldNum" sz="quarter" idx="12"/>
          </p:nvPr>
        </p:nvSpPr>
        <p:spPr/>
        <p:txBody>
          <a:bodyPr/>
          <a:lstStyle/>
          <a:p>
            <a:fld id="{AE086683-F536-42AB-ABBC-F4803DFE8DBC}" type="slidenum">
              <a:rPr lang="sv-SE" smtClean="0"/>
              <a:pPr/>
              <a:t>43</a:t>
            </a:fld>
            <a:endParaRPr lang="sv-SE"/>
          </a:p>
        </p:txBody>
      </p:sp>
      <p:sp>
        <p:nvSpPr>
          <p:cNvPr id="11" name="Platshållare för innehåll 6">
            <a:extLst>
              <a:ext uri="{FF2B5EF4-FFF2-40B4-BE49-F238E27FC236}">
                <a16:creationId xmlns:a16="http://schemas.microsoft.com/office/drawing/2014/main" id="{A1EBF70C-FE39-FB46-832D-818B530C66A7}"/>
              </a:ext>
            </a:extLst>
          </p:cNvPr>
          <p:cNvSpPr txBox="1">
            <a:spLocks/>
          </p:cNvSpPr>
          <p:nvPr/>
        </p:nvSpPr>
        <p:spPr>
          <a:xfrm>
            <a:off x="4346656" y="6576319"/>
            <a:ext cx="5564599" cy="48633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000"/>
          </a:p>
        </p:txBody>
      </p:sp>
      <p:sp>
        <p:nvSpPr>
          <p:cNvPr id="12" name="Platshållare för innehåll 6">
            <a:extLst>
              <a:ext uri="{FF2B5EF4-FFF2-40B4-BE49-F238E27FC236}">
                <a16:creationId xmlns:a16="http://schemas.microsoft.com/office/drawing/2014/main" id="{695E0044-4A94-F840-BE90-54B997124B1F}"/>
              </a:ext>
            </a:extLst>
          </p:cNvPr>
          <p:cNvSpPr txBox="1">
            <a:spLocks/>
          </p:cNvSpPr>
          <p:nvPr/>
        </p:nvSpPr>
        <p:spPr>
          <a:xfrm>
            <a:off x="6494900" y="1044416"/>
            <a:ext cx="5198430" cy="39005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50" b="1"/>
              <a:t>IT kostnader:</a:t>
            </a:r>
            <a:br>
              <a:rPr lang="sv-SE" sz="1050"/>
            </a:br>
            <a:r>
              <a:rPr lang="sv-SE" sz="1050"/>
              <a:t>Inkluderar totala kostnaderna för driften av företagets IT-anläggningar, investeringar i hårdvara, mjukvara, underhåll samt licenser</a:t>
            </a:r>
            <a:endParaRPr lang="sv-SE" sz="1050" b="1"/>
          </a:p>
          <a:p>
            <a:r>
              <a:rPr lang="sv-SE" sz="1050" b="1"/>
              <a:t>KS-system: </a:t>
            </a:r>
            <a:br>
              <a:rPr lang="sv-SE" sz="1050"/>
            </a:br>
            <a:r>
              <a:rPr lang="sv-SE" sz="1050"/>
              <a:t>Skriftlig kvalitetssäkringssystem eller en skriftlig beskrivning av företagets kvalitetssäkringsförfarande</a:t>
            </a:r>
          </a:p>
          <a:p>
            <a:r>
              <a:rPr lang="sv-SE" sz="1050" b="1"/>
              <a:t>Offentlig-privat samverkan, eller Public Private Partnership, PPP: </a:t>
            </a:r>
            <a:br>
              <a:rPr lang="sv-SE" sz="1050" b="1"/>
            </a:br>
            <a:r>
              <a:rPr lang="sv-SE" sz="1050"/>
              <a:t>En form av offentlig upphandling där ett privat företag tilldelas uppdraget att finansiera, bygga och under en längre tid driva en offentlig nyttighet tex en infrastrukturinvestering</a:t>
            </a:r>
          </a:p>
          <a:p>
            <a:r>
              <a:rPr lang="sv-SE" sz="1050" b="1"/>
              <a:t>Personalomsättning:</a:t>
            </a:r>
            <a:br>
              <a:rPr lang="sv-SE" sz="1050"/>
            </a:br>
            <a:r>
              <a:rPr lang="sv-SE" sz="1050"/>
              <a:t>Antalet medarbetare som avgått under räkenskapsåret dividerat med det genomsnittliga totala antalet medarbetare under året (ingående + utgående /2).</a:t>
            </a:r>
          </a:p>
          <a:p>
            <a:r>
              <a:rPr lang="sv-SE" sz="1050" b="1"/>
              <a:t>Processer för internt hållbarhetsarbete</a:t>
            </a:r>
            <a:r>
              <a:rPr lang="sv-SE" sz="1050"/>
              <a:t>:</a:t>
            </a:r>
            <a:br>
              <a:rPr lang="sv-SE" sz="1050"/>
            </a:br>
            <a:r>
              <a:rPr lang="sv-SE" sz="1050"/>
              <a:t>Till exempel integrerat i ledningssystem, kvalitet- och miljösystem, hållbarhetsredovisning</a:t>
            </a:r>
          </a:p>
          <a:p>
            <a:r>
              <a:rPr lang="sv-SE" sz="1050" b="1"/>
              <a:t>Sjukdagar: </a:t>
            </a:r>
            <a:br>
              <a:rPr lang="sv-SE" sz="1050"/>
            </a:br>
            <a:r>
              <a:rPr lang="sv-SE" sz="1050"/>
              <a:t>Antalet sjukdagar beräknas per arbetsdag samt sjukledighetens omfattning, och minskas med antalet karensdagar </a:t>
            </a:r>
          </a:p>
          <a:p>
            <a:r>
              <a:rPr lang="sv-SE" sz="1050" b="1"/>
              <a:t>Utbildningskostnader: </a:t>
            </a:r>
            <a:br>
              <a:rPr lang="sv-SE" sz="1050"/>
            </a:br>
            <a:r>
              <a:rPr lang="sv-SE" sz="1050"/>
              <a:t>Inkluderar interna och externa kurskostnader, intäktsbortfall och utebliven debitering.</a:t>
            </a:r>
          </a:p>
          <a:p>
            <a:pPr marL="0" indent="0">
              <a:buNone/>
            </a:pPr>
            <a:endParaRPr lang="sv-SE" sz="1050"/>
          </a:p>
        </p:txBody>
      </p:sp>
    </p:spTree>
    <p:extLst>
      <p:ext uri="{BB962C8B-B14F-4D97-AF65-F5344CB8AC3E}">
        <p14:creationId xmlns:p14="http://schemas.microsoft.com/office/powerpoint/2010/main" val="2625182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64D73A-4887-434D-8D98-541A4E4300C0}"/>
              </a:ext>
            </a:extLst>
          </p:cNvPr>
          <p:cNvSpPr>
            <a:spLocks noGrp="1"/>
          </p:cNvSpPr>
          <p:nvPr>
            <p:ph type="title"/>
          </p:nvPr>
        </p:nvSpPr>
        <p:spPr/>
        <p:txBody>
          <a:bodyPr/>
          <a:lstStyle/>
          <a:p>
            <a:r>
              <a:rPr lang="sv-SE"/>
              <a:t>Enkätfrågor</a:t>
            </a:r>
          </a:p>
        </p:txBody>
      </p:sp>
      <p:sp>
        <p:nvSpPr>
          <p:cNvPr id="3" name="Platshållare för innehåll 2">
            <a:extLst>
              <a:ext uri="{FF2B5EF4-FFF2-40B4-BE49-F238E27FC236}">
                <a16:creationId xmlns:a16="http://schemas.microsoft.com/office/drawing/2014/main" id="{079439BA-87BB-874A-919B-8042530AF4F8}"/>
              </a:ext>
            </a:extLst>
          </p:cNvPr>
          <p:cNvSpPr>
            <a:spLocks noGrp="1"/>
          </p:cNvSpPr>
          <p:nvPr>
            <p:ph idx="1"/>
          </p:nvPr>
        </p:nvSpPr>
        <p:spPr>
          <a:xfrm>
            <a:off x="415787" y="1020726"/>
            <a:ext cx="2587389" cy="306050"/>
          </a:xfrm>
        </p:spPr>
        <p:txBody>
          <a:bodyPr/>
          <a:lstStyle/>
          <a:p>
            <a:r>
              <a:rPr lang="sv-SE"/>
              <a:t>Affärsmodeller </a:t>
            </a:r>
          </a:p>
        </p:txBody>
      </p:sp>
      <p:sp>
        <p:nvSpPr>
          <p:cNvPr id="4" name="Platshållare för sidfot 3">
            <a:extLst>
              <a:ext uri="{FF2B5EF4-FFF2-40B4-BE49-F238E27FC236}">
                <a16:creationId xmlns:a16="http://schemas.microsoft.com/office/drawing/2014/main" id="{A3C1388D-CC30-5346-BA56-8F22F96A48F1}"/>
              </a:ext>
            </a:extLst>
          </p:cNvPr>
          <p:cNvSpPr>
            <a:spLocks noGrp="1"/>
          </p:cNvSpPr>
          <p:nvPr>
            <p:ph type="ftr" sz="quarter" idx="11"/>
          </p:nvPr>
        </p:nvSpPr>
        <p:spPr/>
        <p:txBody>
          <a:bodyPr/>
          <a:lstStyle/>
          <a:p>
            <a:r>
              <a:rPr lang="sv-SE"/>
              <a:t>Insikt 2023 |</a:t>
            </a:r>
          </a:p>
        </p:txBody>
      </p:sp>
      <p:sp>
        <p:nvSpPr>
          <p:cNvPr id="5" name="Platshållare för bildnummer 4">
            <a:extLst>
              <a:ext uri="{FF2B5EF4-FFF2-40B4-BE49-F238E27FC236}">
                <a16:creationId xmlns:a16="http://schemas.microsoft.com/office/drawing/2014/main" id="{372282A1-973F-334E-A500-F7353E174992}"/>
              </a:ext>
            </a:extLst>
          </p:cNvPr>
          <p:cNvSpPr>
            <a:spLocks noGrp="1"/>
          </p:cNvSpPr>
          <p:nvPr>
            <p:ph type="sldNum" sz="quarter" idx="12"/>
          </p:nvPr>
        </p:nvSpPr>
        <p:spPr/>
        <p:txBody>
          <a:bodyPr/>
          <a:lstStyle/>
          <a:p>
            <a:fld id="{AE086683-F536-42AB-ABBC-F4803DFE8DBC}" type="slidenum">
              <a:rPr lang="sv-SE" smtClean="0"/>
              <a:pPr/>
              <a:t>44</a:t>
            </a:fld>
            <a:endParaRPr lang="sv-SE"/>
          </a:p>
        </p:txBody>
      </p:sp>
      <p:sp>
        <p:nvSpPr>
          <p:cNvPr id="6" name="Platshållare för innehåll 2">
            <a:extLst>
              <a:ext uri="{FF2B5EF4-FFF2-40B4-BE49-F238E27FC236}">
                <a16:creationId xmlns:a16="http://schemas.microsoft.com/office/drawing/2014/main" id="{4BCDB109-0712-BA44-B8EB-E044B425A503}"/>
              </a:ext>
            </a:extLst>
          </p:cNvPr>
          <p:cNvSpPr txBox="1">
            <a:spLocks/>
          </p:cNvSpPr>
          <p:nvPr/>
        </p:nvSpPr>
        <p:spPr>
          <a:xfrm>
            <a:off x="4445422" y="1020726"/>
            <a:ext cx="2672554" cy="3060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Kunder</a:t>
            </a:r>
          </a:p>
        </p:txBody>
      </p:sp>
      <p:sp>
        <p:nvSpPr>
          <p:cNvPr id="7" name="Platshållare för innehåll 2">
            <a:extLst>
              <a:ext uri="{FF2B5EF4-FFF2-40B4-BE49-F238E27FC236}">
                <a16:creationId xmlns:a16="http://schemas.microsoft.com/office/drawing/2014/main" id="{A2E37089-9142-6E43-9F3A-7D0533F5553D}"/>
              </a:ext>
            </a:extLst>
          </p:cNvPr>
          <p:cNvSpPr txBox="1">
            <a:spLocks/>
          </p:cNvSpPr>
          <p:nvPr/>
        </p:nvSpPr>
        <p:spPr>
          <a:xfrm>
            <a:off x="8475057" y="1020726"/>
            <a:ext cx="2910119" cy="36880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Medarbetare</a:t>
            </a:r>
          </a:p>
        </p:txBody>
      </p:sp>
      <p:sp>
        <p:nvSpPr>
          <p:cNvPr id="8" name="textruta 7">
            <a:extLst>
              <a:ext uri="{FF2B5EF4-FFF2-40B4-BE49-F238E27FC236}">
                <a16:creationId xmlns:a16="http://schemas.microsoft.com/office/drawing/2014/main" id="{5D9A5C76-CE1E-5C40-912F-DD2EC21E34EA}"/>
              </a:ext>
            </a:extLst>
          </p:cNvPr>
          <p:cNvSpPr txBox="1"/>
          <p:nvPr/>
        </p:nvSpPr>
        <p:spPr>
          <a:xfrm>
            <a:off x="415786" y="1262608"/>
            <a:ext cx="3851413" cy="4816703"/>
          </a:xfrm>
          <a:prstGeom prst="rect">
            <a:avLst/>
          </a:prstGeom>
          <a:noFill/>
        </p:spPr>
        <p:txBody>
          <a:bodyPr wrap="square" rtlCol="0">
            <a:spAutoFit/>
          </a:bodyPr>
          <a:lstStyle/>
          <a:p>
            <a:pPr marL="342900" indent="-342900">
              <a:spcAft>
                <a:spcPts val="600"/>
              </a:spcAft>
              <a:buFont typeface="+mj-lt"/>
              <a:buAutoNum type="arabicPeriod"/>
            </a:pPr>
            <a:r>
              <a:rPr lang="sv-SE" sz="600"/>
              <a:t>Vilken bransch hör ert företag huvudsakligen till? </a:t>
            </a:r>
          </a:p>
          <a:p>
            <a:pPr marL="342900" indent="-342900">
              <a:spcAft>
                <a:spcPts val="600"/>
              </a:spcAft>
              <a:buFont typeface="+mj-lt"/>
              <a:buAutoNum type="arabicPeriod"/>
            </a:pPr>
            <a:r>
              <a:rPr lang="sv-SE" sz="600"/>
              <a:t>Hur många anställda i Sverige hade ert företag i genomsnitt under 2022? </a:t>
            </a:r>
            <a:br>
              <a:rPr lang="sv-SE" sz="600"/>
            </a:br>
            <a:r>
              <a:rPr lang="sv-SE" sz="600"/>
              <a:t>(Antalet anställda uttryckt i heltidstjänster.) </a:t>
            </a:r>
          </a:p>
          <a:p>
            <a:pPr marL="342900" indent="-342900">
              <a:spcAft>
                <a:spcPts val="600"/>
              </a:spcAft>
              <a:buFont typeface="+mj-lt"/>
              <a:buAutoNum type="arabicPeriod"/>
            </a:pPr>
            <a:r>
              <a:rPr lang="sv-SE" sz="600"/>
              <a:t>Hur stor andel av ert </a:t>
            </a:r>
            <a:r>
              <a:rPr lang="sv-SE" sz="600" err="1"/>
              <a:t>företags</a:t>
            </a:r>
            <a:r>
              <a:rPr lang="sv-SE" sz="600"/>
              <a:t> </a:t>
            </a:r>
            <a:r>
              <a:rPr lang="sv-SE" sz="600" err="1"/>
              <a:t>intäkter</a:t>
            </a:r>
            <a:r>
              <a:rPr lang="sv-SE" sz="600"/>
              <a:t> kommer </a:t>
            </a:r>
            <a:r>
              <a:rPr lang="sv-SE" sz="600" err="1"/>
              <a:t>från</a:t>
            </a:r>
            <a:r>
              <a:rPr lang="sv-SE" sz="600"/>
              <a:t> kunder </a:t>
            </a:r>
            <a:r>
              <a:rPr lang="sv-SE" sz="600" err="1"/>
              <a:t>utanför</a:t>
            </a:r>
            <a:r>
              <a:rPr lang="sv-SE" sz="600"/>
              <a:t> Sverige?</a:t>
            </a:r>
          </a:p>
          <a:p>
            <a:pPr marL="342900" indent="-342900">
              <a:spcAft>
                <a:spcPts val="600"/>
              </a:spcAft>
              <a:buFont typeface="+mj-lt"/>
              <a:buAutoNum type="arabicPeriod"/>
            </a:pPr>
            <a:r>
              <a:rPr lang="sv-SE" sz="600"/>
              <a:t>Vilken/vilka regioner exporterar ni till? </a:t>
            </a:r>
          </a:p>
          <a:p>
            <a:pPr marL="342900" indent="-342900">
              <a:spcAft>
                <a:spcPts val="600"/>
              </a:spcAft>
              <a:buFont typeface="+mj-lt"/>
              <a:buAutoNum type="arabicPeriod"/>
            </a:pPr>
            <a:r>
              <a:rPr lang="sv-SE" sz="600"/>
              <a:t>Hur stor del av er </a:t>
            </a:r>
            <a:r>
              <a:rPr lang="sv-SE" sz="600" err="1"/>
              <a:t>omsättning</a:t>
            </a:r>
            <a:r>
              <a:rPr lang="sv-SE" sz="600"/>
              <a:t> kommer </a:t>
            </a:r>
            <a:r>
              <a:rPr lang="sv-SE" sz="600" err="1"/>
              <a:t>från</a:t>
            </a:r>
            <a:r>
              <a:rPr lang="sv-SE" sz="600"/>
              <a:t> icke arvodesbaserade </a:t>
            </a:r>
            <a:r>
              <a:rPr lang="sv-SE" sz="600" err="1"/>
              <a:t>intäkter</a:t>
            </a:r>
            <a:r>
              <a:rPr lang="sv-SE" sz="600"/>
              <a:t>? (tex. fastpris, serviceavtal, licenser mm.) (Arvodesbaserade </a:t>
            </a:r>
            <a:r>
              <a:rPr lang="sv-SE" sz="600" err="1"/>
              <a:t>intäkter</a:t>
            </a:r>
            <a:r>
              <a:rPr lang="sv-SE" sz="600"/>
              <a:t> </a:t>
            </a:r>
            <a:r>
              <a:rPr lang="sv-SE" sz="600" err="1"/>
              <a:t>är</a:t>
            </a:r>
            <a:r>
              <a:rPr lang="sv-SE" sz="600"/>
              <a:t> </a:t>
            </a:r>
            <a:r>
              <a:rPr lang="sv-SE" sz="600" err="1"/>
              <a:t>intäkter</a:t>
            </a:r>
            <a:r>
              <a:rPr lang="sv-SE" sz="600"/>
              <a:t> </a:t>
            </a:r>
            <a:r>
              <a:rPr lang="sv-SE" sz="600" err="1"/>
              <a:t>från</a:t>
            </a:r>
            <a:r>
              <a:rPr lang="sv-SE" sz="600"/>
              <a:t> </a:t>
            </a:r>
            <a:r>
              <a:rPr lang="sv-SE" sz="600" err="1"/>
              <a:t>löpande</a:t>
            </a:r>
            <a:r>
              <a:rPr lang="sv-SE" sz="600"/>
              <a:t> och ofta </a:t>
            </a:r>
            <a:r>
              <a:rPr lang="sv-SE" sz="600" err="1"/>
              <a:t>rörliga</a:t>
            </a:r>
            <a:r>
              <a:rPr lang="sv-SE" sz="600"/>
              <a:t> faktureringsmodeller som grundas </a:t>
            </a:r>
            <a:r>
              <a:rPr lang="sv-SE" sz="600" err="1"/>
              <a:t>pa</a:t>
            </a:r>
            <a:r>
              <a:rPr lang="sv-SE" sz="600"/>
              <a:t>̊ tid och </a:t>
            </a:r>
            <a:r>
              <a:rPr lang="sv-SE" sz="600" err="1"/>
              <a:t>resursanvändning</a:t>
            </a:r>
            <a:r>
              <a:rPr lang="sv-SE" sz="600"/>
              <a:t>.) </a:t>
            </a:r>
          </a:p>
          <a:p>
            <a:pPr marL="342900" indent="-342900">
              <a:spcAft>
                <a:spcPts val="600"/>
              </a:spcAft>
              <a:buFont typeface="+mj-lt"/>
              <a:buAutoNum type="arabicPeriod"/>
            </a:pPr>
            <a:r>
              <a:rPr lang="sv-SE" sz="600"/>
              <a:t>Ett </a:t>
            </a:r>
            <a:r>
              <a:rPr lang="sv-SE" sz="600" err="1"/>
              <a:t>mått</a:t>
            </a:r>
            <a:r>
              <a:rPr lang="sv-SE" sz="600"/>
              <a:t> </a:t>
            </a:r>
            <a:r>
              <a:rPr lang="sv-SE" sz="600" err="1"/>
              <a:t>pa</a:t>
            </a:r>
            <a:r>
              <a:rPr lang="sv-SE" sz="600"/>
              <a:t>̊ </a:t>
            </a:r>
            <a:r>
              <a:rPr lang="sv-SE" sz="600" err="1"/>
              <a:t>företags</a:t>
            </a:r>
            <a:r>
              <a:rPr lang="sv-SE" sz="600"/>
              <a:t> utvecklingsgrad och innovationsarbete </a:t>
            </a:r>
            <a:r>
              <a:rPr lang="sv-SE" sz="600" err="1"/>
              <a:t>är</a:t>
            </a:r>
            <a:r>
              <a:rPr lang="sv-SE" sz="600"/>
              <a:t> forskning och innovationskostnader (</a:t>
            </a:r>
            <a:r>
              <a:rPr lang="sv-SE" sz="600" err="1"/>
              <a:t>FoI</a:t>
            </a:r>
            <a:r>
              <a:rPr lang="sv-SE" sz="600"/>
              <a:t>), hur stor andel av er </a:t>
            </a:r>
            <a:r>
              <a:rPr lang="sv-SE" sz="600" err="1"/>
              <a:t>omsättning</a:t>
            </a:r>
            <a:r>
              <a:rPr lang="sv-SE" sz="600"/>
              <a:t> investerar ni i </a:t>
            </a:r>
            <a:r>
              <a:rPr lang="sv-SE" sz="600" err="1"/>
              <a:t>FoI</a:t>
            </a:r>
            <a:r>
              <a:rPr lang="sv-SE" sz="600"/>
              <a:t>?</a:t>
            </a:r>
            <a:br>
              <a:rPr lang="sv-SE" sz="600"/>
            </a:br>
            <a:r>
              <a:rPr lang="sv-SE" sz="600"/>
              <a:t>(</a:t>
            </a:r>
            <a:r>
              <a:rPr lang="sv-SE" sz="600" err="1"/>
              <a:t>FoI</a:t>
            </a:r>
            <a:r>
              <a:rPr lang="sv-SE" sz="600"/>
              <a:t> kostnad inkluderar </a:t>
            </a:r>
            <a:r>
              <a:rPr lang="sv-SE" sz="600" err="1"/>
              <a:t>både</a:t>
            </a:r>
            <a:r>
              <a:rPr lang="sv-SE" sz="600"/>
              <a:t> </a:t>
            </a:r>
            <a:r>
              <a:rPr lang="sv-SE" sz="600" err="1"/>
              <a:t>FoI</a:t>
            </a:r>
            <a:r>
              <a:rPr lang="sv-SE" sz="600"/>
              <a:t> som </a:t>
            </a:r>
            <a:r>
              <a:rPr lang="sv-SE" sz="600" err="1"/>
              <a:t>utförts</a:t>
            </a:r>
            <a:r>
              <a:rPr lang="sv-SE" sz="600"/>
              <a:t> av egen personal, konsulter och leds internt samt utlagd </a:t>
            </a:r>
            <a:r>
              <a:rPr lang="sv-SE" sz="600" err="1"/>
              <a:t>FoI</a:t>
            </a:r>
            <a:r>
              <a:rPr lang="sv-SE" sz="600"/>
              <a:t> som myndigheter/institutioner ger i uppdrag till att </a:t>
            </a:r>
            <a:r>
              <a:rPr lang="sv-SE" sz="600" err="1"/>
              <a:t>utföra</a:t>
            </a:r>
            <a:r>
              <a:rPr lang="sv-SE" sz="600"/>
              <a:t>. </a:t>
            </a:r>
            <a:r>
              <a:rPr lang="sv-SE" sz="600" err="1"/>
              <a:t>FoI</a:t>
            </a:r>
            <a:r>
              <a:rPr lang="sv-SE" sz="600"/>
              <a:t> skall </a:t>
            </a:r>
            <a:r>
              <a:rPr lang="sv-SE" sz="600" err="1"/>
              <a:t>karaktäriseras</a:t>
            </a:r>
            <a:r>
              <a:rPr lang="sv-SE" sz="600"/>
              <a:t> av: Nyskapande, Kreativitet, Ovisshet, Systematik och </a:t>
            </a:r>
            <a:r>
              <a:rPr lang="sv-SE" sz="600" err="1"/>
              <a:t>Överförbarhet</a:t>
            </a:r>
            <a:r>
              <a:rPr lang="sv-SE" sz="600"/>
              <a:t> och/eller Reproducerbarhet.) </a:t>
            </a:r>
          </a:p>
          <a:p>
            <a:pPr marL="342900" indent="-342900">
              <a:spcAft>
                <a:spcPts val="600"/>
              </a:spcAft>
              <a:buFont typeface="+mj-lt"/>
              <a:buAutoNum type="arabicPeriod"/>
            </a:pPr>
            <a:r>
              <a:rPr lang="sv-SE" sz="600"/>
              <a:t>Vad skulle få er att investera mer i </a:t>
            </a:r>
            <a:r>
              <a:rPr lang="sv-SE" sz="600" err="1"/>
              <a:t>FoI</a:t>
            </a:r>
            <a:r>
              <a:rPr lang="sv-SE" sz="600"/>
              <a:t> i Sverige?</a:t>
            </a:r>
          </a:p>
          <a:p>
            <a:pPr marL="342900" indent="-342900">
              <a:spcAft>
                <a:spcPts val="600"/>
              </a:spcAft>
              <a:buFont typeface="+mj-lt"/>
              <a:buAutoNum type="arabicPeriod"/>
            </a:pPr>
            <a:r>
              <a:rPr lang="sv-SE" sz="600"/>
              <a:t>Hur stor andel av ert </a:t>
            </a:r>
            <a:r>
              <a:rPr lang="sv-SE" sz="600" err="1"/>
              <a:t>företags</a:t>
            </a:r>
            <a:r>
              <a:rPr lang="sv-SE" sz="600"/>
              <a:t> totala kostnader </a:t>
            </a:r>
            <a:r>
              <a:rPr lang="sv-SE" sz="600" err="1"/>
              <a:t>utgörs</a:t>
            </a:r>
            <a:r>
              <a:rPr lang="sv-SE" sz="600"/>
              <a:t> av IT-kostnader? (IT-kostnader inkluderar totala kostnaderna </a:t>
            </a:r>
            <a:r>
              <a:rPr lang="sv-SE" sz="600" err="1"/>
              <a:t>för</a:t>
            </a:r>
            <a:r>
              <a:rPr lang="sv-SE" sz="600"/>
              <a:t> driften av </a:t>
            </a:r>
            <a:r>
              <a:rPr lang="sv-SE" sz="600" err="1"/>
              <a:t>företagets</a:t>
            </a:r>
            <a:r>
              <a:rPr lang="sv-SE" sz="600"/>
              <a:t> </a:t>
            </a:r>
            <a:r>
              <a:rPr lang="sv-SE" sz="600" err="1"/>
              <a:t>IT-anläggningar</a:t>
            </a:r>
            <a:r>
              <a:rPr lang="sv-SE" sz="600"/>
              <a:t>, investeringar i </a:t>
            </a:r>
            <a:r>
              <a:rPr lang="sv-SE" sz="600" err="1"/>
              <a:t>hårdvara</a:t>
            </a:r>
            <a:r>
              <a:rPr lang="sv-SE" sz="600"/>
              <a:t>, mjukvara, </a:t>
            </a:r>
            <a:r>
              <a:rPr lang="sv-SE" sz="600" err="1"/>
              <a:t>underhåll</a:t>
            </a:r>
            <a:r>
              <a:rPr lang="sv-SE" sz="600"/>
              <a:t> samt licenser) </a:t>
            </a:r>
          </a:p>
          <a:p>
            <a:pPr marL="342900" indent="-342900">
              <a:spcAft>
                <a:spcPts val="600"/>
              </a:spcAft>
              <a:buFont typeface="+mj-lt"/>
              <a:buAutoNum type="arabicPeriod"/>
            </a:pPr>
            <a:r>
              <a:rPr lang="sv-SE" sz="600"/>
              <a:t>Hur stor andel av ert </a:t>
            </a:r>
            <a:r>
              <a:rPr lang="sv-SE" sz="600" err="1"/>
              <a:t>företags</a:t>
            </a:r>
            <a:r>
              <a:rPr lang="sv-SE" sz="600"/>
              <a:t> totala kostnader </a:t>
            </a:r>
            <a:r>
              <a:rPr lang="sv-SE" sz="600" err="1"/>
              <a:t>utgörs</a:t>
            </a:r>
            <a:r>
              <a:rPr lang="sv-SE" sz="600"/>
              <a:t> av lokalkostnader? </a:t>
            </a:r>
          </a:p>
          <a:p>
            <a:pPr marL="342900" indent="-342900">
              <a:spcAft>
                <a:spcPts val="600"/>
              </a:spcAft>
              <a:buFont typeface="+mj-lt"/>
              <a:buAutoNum type="arabicPeriod"/>
            </a:pPr>
            <a:r>
              <a:rPr lang="sv-SE" sz="600"/>
              <a:t>Hur </a:t>
            </a:r>
            <a:r>
              <a:rPr lang="sv-SE" sz="600" err="1"/>
              <a:t>står</a:t>
            </a:r>
            <a:r>
              <a:rPr lang="sv-SE" sz="600"/>
              <a:t> andel av ert </a:t>
            </a:r>
            <a:r>
              <a:rPr lang="sv-SE" sz="600" err="1"/>
              <a:t>företags</a:t>
            </a:r>
            <a:r>
              <a:rPr lang="sv-SE" sz="600"/>
              <a:t> totala kostnader </a:t>
            </a:r>
            <a:r>
              <a:rPr lang="sv-SE" sz="600" err="1"/>
              <a:t>bedömer</a:t>
            </a:r>
            <a:r>
              <a:rPr lang="sv-SE" sz="600"/>
              <a:t> ni att lokalkostnaderna kommer </a:t>
            </a:r>
            <a:r>
              <a:rPr lang="sv-SE" sz="600" err="1"/>
              <a:t>utgöra</a:t>
            </a:r>
            <a:r>
              <a:rPr lang="sv-SE" sz="600"/>
              <a:t> om ett </a:t>
            </a:r>
            <a:r>
              <a:rPr lang="sv-SE" sz="600" err="1"/>
              <a:t>år</a:t>
            </a:r>
            <a:r>
              <a:rPr lang="sv-SE" sz="600"/>
              <a:t>? </a:t>
            </a:r>
          </a:p>
          <a:p>
            <a:pPr marL="342900" indent="-342900">
              <a:spcAft>
                <a:spcPts val="600"/>
              </a:spcAft>
              <a:buFont typeface="+mj-lt"/>
              <a:buAutoNum type="arabicPeriod"/>
            </a:pPr>
            <a:r>
              <a:rPr lang="sv-SE" sz="600"/>
              <a:t>Har ert </a:t>
            </a:r>
            <a:r>
              <a:rPr lang="sv-SE" sz="600" err="1"/>
              <a:t>företag</a:t>
            </a:r>
            <a:r>
              <a:rPr lang="sv-SE" sz="600"/>
              <a:t> </a:t>
            </a:r>
            <a:r>
              <a:rPr lang="sv-SE" sz="600" err="1"/>
              <a:t>något</a:t>
            </a:r>
            <a:r>
              <a:rPr lang="sv-SE" sz="600"/>
              <a:t> skriftligt KS-system (</a:t>
            </a:r>
            <a:r>
              <a:rPr lang="sv-SE" sz="600" err="1"/>
              <a:t>kvalitetssäkringssystem</a:t>
            </a:r>
            <a:r>
              <a:rPr lang="sv-SE" sz="600"/>
              <a:t>) eller en skriftlig beskrivning av </a:t>
            </a:r>
            <a:r>
              <a:rPr lang="sv-SE" sz="600" err="1"/>
              <a:t>företagets</a:t>
            </a:r>
            <a:r>
              <a:rPr lang="sv-SE" sz="600"/>
              <a:t> </a:t>
            </a:r>
            <a:r>
              <a:rPr lang="sv-SE" sz="600" err="1"/>
              <a:t>kvalitetssäkringsförfarande</a:t>
            </a:r>
            <a:r>
              <a:rPr lang="sv-SE" sz="600"/>
              <a:t>? </a:t>
            </a:r>
          </a:p>
          <a:p>
            <a:pPr marL="342900" indent="-342900">
              <a:spcAft>
                <a:spcPts val="600"/>
              </a:spcAft>
              <a:buFont typeface="+mj-lt"/>
              <a:buAutoNum type="arabicPeriod"/>
            </a:pPr>
            <a:r>
              <a:rPr lang="sv-SE" sz="600"/>
              <a:t>Har ni interna processer </a:t>
            </a:r>
            <a:r>
              <a:rPr lang="sv-SE" sz="600" err="1"/>
              <a:t>för</a:t>
            </a:r>
            <a:r>
              <a:rPr lang="sv-SE" sz="600"/>
              <a:t> ert eget </a:t>
            </a:r>
            <a:r>
              <a:rPr lang="sv-SE" sz="600" err="1"/>
              <a:t>hållbarhetsarbete</a:t>
            </a:r>
            <a:r>
              <a:rPr lang="sv-SE" sz="600"/>
              <a:t>? (t.ex. Integrerat i ledningssystem, kvalitet- och </a:t>
            </a:r>
            <a:r>
              <a:rPr lang="sv-SE" sz="600" err="1"/>
              <a:t>miljösystem</a:t>
            </a:r>
            <a:r>
              <a:rPr lang="sv-SE" sz="600"/>
              <a:t>, </a:t>
            </a:r>
            <a:r>
              <a:rPr lang="sv-SE" sz="600" err="1"/>
              <a:t>hållbarhetsredovisning</a:t>
            </a:r>
            <a:r>
              <a:rPr lang="sv-SE" sz="600"/>
              <a:t>) </a:t>
            </a:r>
          </a:p>
          <a:p>
            <a:pPr marL="342900" indent="-342900">
              <a:spcAft>
                <a:spcPts val="600"/>
              </a:spcAft>
              <a:buFont typeface="+mj-lt"/>
              <a:buAutoNum type="arabicPeriod"/>
            </a:pPr>
            <a:r>
              <a:rPr lang="sv-SE" sz="600"/>
              <a:t>Erbjuder eller utvecklar ni </a:t>
            </a:r>
            <a:r>
              <a:rPr lang="sv-SE" sz="600" err="1"/>
              <a:t>tjänster</a:t>
            </a:r>
            <a:r>
              <a:rPr lang="sv-SE" sz="600"/>
              <a:t> som bidrar till att </a:t>
            </a:r>
            <a:r>
              <a:rPr lang="sv-SE" sz="600" err="1"/>
              <a:t>hjälpa</a:t>
            </a:r>
            <a:r>
              <a:rPr lang="sv-SE" sz="600"/>
              <a:t> era kunder att arbeta mer </a:t>
            </a:r>
            <a:r>
              <a:rPr lang="sv-SE" sz="600" err="1"/>
              <a:t>hållbart</a:t>
            </a:r>
            <a:r>
              <a:rPr lang="sv-SE" sz="600"/>
              <a:t>/utveckla mer </a:t>
            </a:r>
            <a:r>
              <a:rPr lang="sv-SE" sz="600" err="1"/>
              <a:t>hållbara</a:t>
            </a:r>
            <a:r>
              <a:rPr lang="sv-SE" sz="600"/>
              <a:t> produkter och </a:t>
            </a:r>
            <a:r>
              <a:rPr lang="sv-SE" sz="600" err="1"/>
              <a:t>tjänster</a:t>
            </a:r>
            <a:r>
              <a:rPr lang="sv-SE" sz="600"/>
              <a:t>? (t.ex. </a:t>
            </a:r>
            <a:r>
              <a:rPr lang="sv-SE" sz="600" err="1"/>
              <a:t>ECO-designtjänster</a:t>
            </a:r>
            <a:r>
              <a:rPr lang="sv-SE" sz="600"/>
              <a:t>, </a:t>
            </a:r>
            <a:r>
              <a:rPr lang="sv-SE" sz="600" err="1"/>
              <a:t>miljötjänster</a:t>
            </a:r>
            <a:r>
              <a:rPr lang="sv-SE" sz="600"/>
              <a:t>, </a:t>
            </a:r>
            <a:r>
              <a:rPr lang="sv-SE" sz="600" err="1"/>
              <a:t>hållbarhetsrådgivning</a:t>
            </a:r>
            <a:r>
              <a:rPr lang="sv-SE" sz="600"/>
              <a:t>, energieffektivisering etc.) </a:t>
            </a:r>
          </a:p>
          <a:p>
            <a:pPr marL="342900" indent="-342900">
              <a:spcAft>
                <a:spcPts val="600"/>
              </a:spcAft>
              <a:buFont typeface="+mj-lt"/>
              <a:buAutoNum type="arabicPeriod"/>
            </a:pPr>
            <a:r>
              <a:rPr lang="sv-SE" sz="600" err="1"/>
              <a:t>För</a:t>
            </a:r>
            <a:r>
              <a:rPr lang="sv-SE" sz="600"/>
              <a:t> att </a:t>
            </a:r>
            <a:r>
              <a:rPr lang="sv-SE" sz="600" err="1"/>
              <a:t>möta</a:t>
            </a:r>
            <a:r>
              <a:rPr lang="sv-SE" sz="600"/>
              <a:t> den digitala transformationen och </a:t>
            </a:r>
            <a:r>
              <a:rPr lang="sv-SE" sz="600" err="1"/>
              <a:t>öka</a:t>
            </a:r>
            <a:r>
              <a:rPr lang="sv-SE" sz="600"/>
              <a:t> sin konkurrenskraft </a:t>
            </a:r>
            <a:r>
              <a:rPr lang="sv-SE" sz="600" err="1"/>
              <a:t>ändrar</a:t>
            </a:r>
            <a:r>
              <a:rPr lang="sv-SE" sz="600"/>
              <a:t> </a:t>
            </a:r>
            <a:r>
              <a:rPr lang="sv-SE" sz="600" err="1"/>
              <a:t>många</a:t>
            </a:r>
            <a:r>
              <a:rPr lang="sv-SE" sz="600"/>
              <a:t> </a:t>
            </a:r>
            <a:r>
              <a:rPr lang="sv-SE" sz="600" err="1"/>
              <a:t>företag</a:t>
            </a:r>
            <a:r>
              <a:rPr lang="sv-SE" sz="600"/>
              <a:t> sin verksamhetslogik och </a:t>
            </a:r>
            <a:r>
              <a:rPr lang="sv-SE" sz="600" err="1"/>
              <a:t>affärsmodell</a:t>
            </a:r>
            <a:r>
              <a:rPr lang="sv-SE" sz="600"/>
              <a:t>. Har ert </a:t>
            </a:r>
            <a:r>
              <a:rPr lang="sv-SE" sz="600" err="1"/>
              <a:t>företag</a:t>
            </a:r>
            <a:r>
              <a:rPr lang="sv-SE" sz="600"/>
              <a:t> en uttalad digital strategi? </a:t>
            </a:r>
          </a:p>
          <a:p>
            <a:pPr marL="342900" indent="-342900">
              <a:spcAft>
                <a:spcPts val="600"/>
              </a:spcAft>
              <a:buFont typeface="+mj-lt"/>
              <a:buAutoNum type="arabicPeriod"/>
            </a:pPr>
            <a:r>
              <a:rPr lang="sv-SE" sz="600"/>
              <a:t>I vilken </a:t>
            </a:r>
            <a:r>
              <a:rPr lang="sv-SE" sz="600" err="1"/>
              <a:t>utsträckning</a:t>
            </a:r>
            <a:r>
              <a:rPr lang="sv-SE" sz="600"/>
              <a:t> </a:t>
            </a:r>
            <a:r>
              <a:rPr lang="sv-SE" sz="600" err="1"/>
              <a:t>genomför</a:t>
            </a:r>
            <a:r>
              <a:rPr lang="sv-SE" sz="600"/>
              <a:t> ert </a:t>
            </a:r>
            <a:r>
              <a:rPr lang="sv-SE" sz="600" err="1"/>
              <a:t>företag</a:t>
            </a:r>
            <a:r>
              <a:rPr lang="sv-SE" sz="600"/>
              <a:t> </a:t>
            </a:r>
            <a:r>
              <a:rPr lang="sv-SE" sz="600" err="1"/>
              <a:t>någon</a:t>
            </a:r>
            <a:r>
              <a:rPr lang="sv-SE" sz="600"/>
              <a:t> form av analys med </a:t>
            </a:r>
            <a:r>
              <a:rPr lang="sv-SE" sz="600" err="1"/>
              <a:t>hjälp</a:t>
            </a:r>
            <a:r>
              <a:rPr lang="sv-SE" sz="600"/>
              <a:t> av stora data (</a:t>
            </a:r>
            <a:r>
              <a:rPr lang="sv-SE" sz="600" err="1"/>
              <a:t>big</a:t>
            </a:r>
            <a:r>
              <a:rPr lang="sv-SE" sz="600"/>
              <a:t> data)? (Big data </a:t>
            </a:r>
            <a:r>
              <a:rPr lang="sv-SE" sz="600" err="1"/>
              <a:t>är</a:t>
            </a:r>
            <a:r>
              <a:rPr lang="sv-SE" sz="600"/>
              <a:t> stora </a:t>
            </a:r>
            <a:r>
              <a:rPr lang="sv-SE" sz="600" err="1"/>
              <a:t>datauppsättningar</a:t>
            </a:r>
            <a:r>
              <a:rPr lang="sv-SE" sz="600"/>
              <a:t> som </a:t>
            </a:r>
            <a:r>
              <a:rPr lang="sv-SE" sz="600" err="1"/>
              <a:t>är</a:t>
            </a:r>
            <a:r>
              <a:rPr lang="sv-SE" sz="600"/>
              <a:t> </a:t>
            </a:r>
            <a:r>
              <a:rPr lang="sv-SE" sz="600" err="1"/>
              <a:t>för</a:t>
            </a:r>
            <a:r>
              <a:rPr lang="sv-SE" sz="600"/>
              <a:t> komplexa att hantera/analysera med konventionella verktyg och </a:t>
            </a:r>
            <a:r>
              <a:rPr lang="sv-SE" sz="600" err="1"/>
              <a:t>kräver</a:t>
            </a:r>
            <a:r>
              <a:rPr lang="sv-SE" sz="600"/>
              <a:t> nya teknologier, tekniker eller mjukvaruverktyg.) </a:t>
            </a:r>
          </a:p>
          <a:p>
            <a:pPr marL="342900" indent="-342900">
              <a:spcAft>
                <a:spcPts val="600"/>
              </a:spcAft>
              <a:buFont typeface="+mj-lt"/>
              <a:buAutoNum type="arabicPeriod"/>
            </a:pPr>
            <a:r>
              <a:rPr lang="sv-SE" sz="600"/>
              <a:t>I vilken </a:t>
            </a:r>
            <a:r>
              <a:rPr lang="sv-SE" sz="600" err="1"/>
              <a:t>utsträckning</a:t>
            </a:r>
            <a:r>
              <a:rPr lang="sv-SE" sz="600"/>
              <a:t> </a:t>
            </a:r>
            <a:r>
              <a:rPr lang="sv-SE" sz="600" err="1"/>
              <a:t>genomför</a:t>
            </a:r>
            <a:r>
              <a:rPr lang="sv-SE" sz="600"/>
              <a:t> ert </a:t>
            </a:r>
            <a:r>
              <a:rPr lang="sv-SE" sz="600" err="1"/>
              <a:t>företag</a:t>
            </a:r>
            <a:r>
              <a:rPr lang="sv-SE" sz="600"/>
              <a:t> </a:t>
            </a:r>
            <a:r>
              <a:rPr lang="sv-SE" sz="600" err="1"/>
              <a:t>någon</a:t>
            </a:r>
            <a:r>
              <a:rPr lang="sv-SE" sz="600"/>
              <a:t> form av </a:t>
            </a:r>
            <a:r>
              <a:rPr lang="sv-SE" sz="600" err="1"/>
              <a:t>kundnöjdhetsundersökning</a:t>
            </a:r>
            <a:r>
              <a:rPr lang="sv-SE" sz="600"/>
              <a:t>? (NPS, CES och NKI, </a:t>
            </a:r>
            <a:r>
              <a:rPr lang="sv-SE" sz="600" err="1"/>
              <a:t>är</a:t>
            </a:r>
            <a:r>
              <a:rPr lang="sv-SE" sz="600"/>
              <a:t> exempel </a:t>
            </a:r>
            <a:r>
              <a:rPr lang="sv-SE" sz="600" err="1"/>
              <a:t>pa</a:t>
            </a:r>
            <a:r>
              <a:rPr lang="sv-SE" sz="600"/>
              <a:t>̊ </a:t>
            </a:r>
            <a:r>
              <a:rPr lang="sv-SE" sz="600" err="1"/>
              <a:t>mått</a:t>
            </a:r>
            <a:r>
              <a:rPr lang="sv-SE" sz="600"/>
              <a:t> som vanligtvis </a:t>
            </a:r>
            <a:r>
              <a:rPr lang="sv-SE" sz="600" err="1"/>
              <a:t>används</a:t>
            </a:r>
            <a:r>
              <a:rPr lang="sv-SE" sz="600"/>
              <a:t> </a:t>
            </a:r>
            <a:r>
              <a:rPr lang="sv-SE" sz="600" err="1"/>
              <a:t>för</a:t>
            </a:r>
            <a:r>
              <a:rPr lang="sv-SE" sz="600"/>
              <a:t> att </a:t>
            </a:r>
            <a:r>
              <a:rPr lang="sv-SE" sz="600" err="1"/>
              <a:t>mäta</a:t>
            </a:r>
            <a:r>
              <a:rPr lang="sv-SE" sz="600"/>
              <a:t> kundupplevelse och lojalitet). </a:t>
            </a:r>
          </a:p>
          <a:p>
            <a:pPr marL="342900" indent="-342900">
              <a:spcAft>
                <a:spcPts val="600"/>
              </a:spcAft>
              <a:buFont typeface="+mj-lt"/>
              <a:buAutoNum type="arabicPeriod"/>
            </a:pPr>
            <a:r>
              <a:rPr lang="sv-SE" sz="600"/>
              <a:t>Förutom konjunkturen, vilka är den största utmaningen för ditt företags utveckling de kommande tre åren?</a:t>
            </a:r>
          </a:p>
          <a:p>
            <a:pPr marL="342900" indent="-342900">
              <a:spcAft>
                <a:spcPts val="600"/>
              </a:spcAft>
              <a:buFont typeface="+mj-lt"/>
              <a:buAutoNum type="arabicPeriod"/>
            </a:pPr>
            <a:r>
              <a:rPr lang="sv-SE" sz="600"/>
              <a:t>Vilken enskild faktor utöver efterfrågan är viktigast för att ni ska investera mer i Sverige?</a:t>
            </a:r>
          </a:p>
        </p:txBody>
      </p:sp>
      <p:sp>
        <p:nvSpPr>
          <p:cNvPr id="9" name="textruta 8">
            <a:extLst>
              <a:ext uri="{FF2B5EF4-FFF2-40B4-BE49-F238E27FC236}">
                <a16:creationId xmlns:a16="http://schemas.microsoft.com/office/drawing/2014/main" id="{8ED157FF-A12F-1A42-AB4A-A52DDDE2DF1C}"/>
              </a:ext>
            </a:extLst>
          </p:cNvPr>
          <p:cNvSpPr txBox="1"/>
          <p:nvPr/>
        </p:nvSpPr>
        <p:spPr>
          <a:xfrm>
            <a:off x="4445422" y="1262608"/>
            <a:ext cx="3851413" cy="1908215"/>
          </a:xfrm>
          <a:prstGeom prst="rect">
            <a:avLst/>
          </a:prstGeom>
          <a:noFill/>
        </p:spPr>
        <p:txBody>
          <a:bodyPr wrap="square" rtlCol="0">
            <a:spAutoFit/>
          </a:bodyPr>
          <a:lstStyle/>
          <a:p>
            <a:pPr marL="228600" indent="-228600">
              <a:spcAft>
                <a:spcPts val="600"/>
              </a:spcAft>
              <a:buFont typeface="+mj-lt"/>
              <a:buAutoNum type="arabicPeriod" startAt="19"/>
            </a:pPr>
            <a:r>
              <a:rPr lang="sv-SE" sz="600"/>
              <a:t>Vad </a:t>
            </a:r>
            <a:r>
              <a:rPr lang="sv-SE" sz="600" err="1"/>
              <a:t>är</a:t>
            </a:r>
            <a:r>
              <a:rPr lang="sv-SE" sz="600"/>
              <a:t> genomsnittliga storleken </a:t>
            </a:r>
            <a:r>
              <a:rPr lang="sv-SE" sz="600" err="1"/>
              <a:t>pa</a:t>
            </a:r>
            <a:r>
              <a:rPr lang="sv-SE" sz="600"/>
              <a:t>̊ era kundprojekt?</a:t>
            </a:r>
          </a:p>
          <a:p>
            <a:pPr marL="228600" indent="-228600">
              <a:spcAft>
                <a:spcPts val="600"/>
              </a:spcAft>
              <a:buFont typeface="+mj-lt"/>
              <a:buAutoNum type="arabicPeriod" startAt="19"/>
            </a:pPr>
            <a:r>
              <a:rPr lang="sv-SE" sz="600"/>
              <a:t>Hur stor andel av er totala </a:t>
            </a:r>
            <a:r>
              <a:rPr lang="sv-SE" sz="600" err="1"/>
              <a:t>omsättningen</a:t>
            </a:r>
            <a:r>
              <a:rPr lang="sv-SE" sz="600"/>
              <a:t> </a:t>
            </a:r>
            <a:r>
              <a:rPr lang="sv-SE" sz="600" err="1"/>
              <a:t>utgörs</a:t>
            </a:r>
            <a:r>
              <a:rPr lang="sv-SE" sz="600"/>
              <a:t> av </a:t>
            </a:r>
            <a:r>
              <a:rPr lang="sv-SE" sz="600" err="1"/>
              <a:t>företagets</a:t>
            </a:r>
            <a:r>
              <a:rPr lang="sv-SE" sz="600"/>
              <a:t> egen </a:t>
            </a:r>
            <a:r>
              <a:rPr lang="sv-SE" sz="600" err="1"/>
              <a:t>omsättning</a:t>
            </a:r>
            <a:r>
              <a:rPr lang="sv-SE" sz="600"/>
              <a:t>? (Egen </a:t>
            </a:r>
            <a:r>
              <a:rPr lang="sv-SE" sz="600" err="1"/>
              <a:t>omsättning</a:t>
            </a:r>
            <a:r>
              <a:rPr lang="sv-SE" sz="600"/>
              <a:t> </a:t>
            </a:r>
            <a:r>
              <a:rPr lang="sv-SE" sz="600" err="1"/>
              <a:t>är</a:t>
            </a:r>
            <a:r>
              <a:rPr lang="sv-SE" sz="600"/>
              <a:t> den delen av </a:t>
            </a:r>
            <a:r>
              <a:rPr lang="sv-SE" sz="600" err="1"/>
              <a:t>omsättningen</a:t>
            </a:r>
            <a:r>
              <a:rPr lang="sv-SE" sz="600"/>
              <a:t> som </a:t>
            </a:r>
            <a:r>
              <a:rPr lang="sv-SE" sz="600" err="1"/>
              <a:t>företaget</a:t>
            </a:r>
            <a:r>
              <a:rPr lang="sv-SE" sz="600"/>
              <a:t> producerar </a:t>
            </a:r>
            <a:r>
              <a:rPr lang="sv-SE" sz="600" err="1"/>
              <a:t>själva</a:t>
            </a:r>
            <a:r>
              <a:rPr lang="sv-SE" sz="600"/>
              <a:t>/"in house". Med andra ord </a:t>
            </a:r>
            <a:r>
              <a:rPr lang="sv-SE" sz="600" err="1"/>
              <a:t>är</a:t>
            </a:r>
            <a:r>
              <a:rPr lang="sv-SE" sz="600"/>
              <a:t> det </a:t>
            </a:r>
            <a:r>
              <a:rPr lang="sv-SE" sz="600" err="1"/>
              <a:t>omsättningen</a:t>
            </a:r>
            <a:r>
              <a:rPr lang="sv-SE" sz="600"/>
              <a:t> exklusive olika slags </a:t>
            </a:r>
            <a:r>
              <a:rPr lang="sv-SE" sz="600" err="1"/>
              <a:t>konsultinköp</a:t>
            </a:r>
            <a:r>
              <a:rPr lang="sv-SE" sz="600"/>
              <a:t> eller </a:t>
            </a:r>
            <a:r>
              <a:rPr lang="sv-SE" sz="600" err="1"/>
              <a:t>inköp</a:t>
            </a:r>
            <a:r>
              <a:rPr lang="sv-SE" sz="600"/>
              <a:t> av andra varor, material och </a:t>
            </a:r>
            <a:r>
              <a:rPr lang="sv-SE" sz="600" err="1"/>
              <a:t>tjänster</a:t>
            </a:r>
            <a:r>
              <a:rPr lang="sv-SE" sz="600"/>
              <a:t> (</a:t>
            </a:r>
            <a:r>
              <a:rPr lang="sv-SE" sz="600" err="1"/>
              <a:t>omsättning</a:t>
            </a:r>
            <a:r>
              <a:rPr lang="sv-SE" sz="600"/>
              <a:t> - </a:t>
            </a:r>
            <a:r>
              <a:rPr lang="sv-SE" sz="600" err="1"/>
              <a:t>konsultinköp</a:t>
            </a:r>
            <a:r>
              <a:rPr lang="sv-SE" sz="600"/>
              <a:t> - </a:t>
            </a:r>
            <a:r>
              <a:rPr lang="sv-SE" sz="600" err="1"/>
              <a:t>inköp</a:t>
            </a:r>
            <a:r>
              <a:rPr lang="sv-SE" sz="600"/>
              <a:t> av </a:t>
            </a:r>
            <a:r>
              <a:rPr lang="sv-SE" sz="600" err="1"/>
              <a:t>utomstående</a:t>
            </a:r>
            <a:r>
              <a:rPr lang="sv-SE" sz="600"/>
              <a:t> varor, material och/eller </a:t>
            </a:r>
            <a:r>
              <a:rPr lang="sv-SE" sz="600" err="1"/>
              <a:t>tjänster</a:t>
            </a:r>
            <a:r>
              <a:rPr lang="sv-SE" sz="600"/>
              <a:t>)). </a:t>
            </a:r>
          </a:p>
          <a:p>
            <a:pPr marL="228600" indent="-228600">
              <a:spcAft>
                <a:spcPts val="600"/>
              </a:spcAft>
              <a:buFont typeface="+mj-lt"/>
              <a:buAutoNum type="arabicPeriod" startAt="19"/>
            </a:pPr>
            <a:r>
              <a:rPr lang="sv-SE" sz="600"/>
              <a:t> Vilken/vilka sektorer </a:t>
            </a:r>
            <a:r>
              <a:rPr lang="sv-SE" sz="600" err="1"/>
              <a:t>utgör</a:t>
            </a:r>
            <a:r>
              <a:rPr lang="sv-SE" sz="600"/>
              <a:t> er kundbas? </a:t>
            </a:r>
          </a:p>
          <a:p>
            <a:pPr marL="228600" indent="-228600">
              <a:spcAft>
                <a:spcPts val="600"/>
              </a:spcAft>
              <a:buFont typeface="+mj-lt"/>
              <a:buAutoNum type="arabicPeriod" startAt="19"/>
            </a:pPr>
            <a:r>
              <a:rPr lang="sv-SE" sz="600"/>
              <a:t>Baserat </a:t>
            </a:r>
            <a:r>
              <a:rPr lang="sv-SE" sz="600" err="1"/>
              <a:t>pa</a:t>
            </a:r>
            <a:r>
              <a:rPr lang="sv-SE" sz="600"/>
              <a:t>̊ svaret i </a:t>
            </a:r>
            <a:r>
              <a:rPr lang="sv-SE" sz="600" err="1"/>
              <a:t>fråga</a:t>
            </a:r>
            <a:r>
              <a:rPr lang="sv-SE" sz="600"/>
              <a:t> 21, hur stor </a:t>
            </a:r>
            <a:r>
              <a:rPr lang="sv-SE" sz="600" err="1"/>
              <a:t>är</a:t>
            </a:r>
            <a:r>
              <a:rPr lang="sv-SE" sz="600"/>
              <a:t> </a:t>
            </a:r>
            <a:r>
              <a:rPr lang="sv-SE" sz="600" err="1"/>
              <a:t>företagets</a:t>
            </a:r>
            <a:r>
              <a:rPr lang="sv-SE" sz="600"/>
              <a:t> egen </a:t>
            </a:r>
            <a:r>
              <a:rPr lang="sv-SE" sz="600" err="1"/>
              <a:t>omsättning</a:t>
            </a:r>
            <a:r>
              <a:rPr lang="sv-SE" sz="600"/>
              <a:t> </a:t>
            </a:r>
            <a:r>
              <a:rPr lang="sv-SE" sz="600" err="1"/>
              <a:t>fördelat</a:t>
            </a:r>
            <a:r>
              <a:rPr lang="sv-SE" sz="600"/>
              <a:t> per kund/sektor? </a:t>
            </a:r>
          </a:p>
          <a:p>
            <a:pPr marL="228600" indent="-228600">
              <a:spcAft>
                <a:spcPts val="600"/>
              </a:spcAft>
              <a:buFont typeface="+mj-lt"/>
              <a:buAutoNum type="arabicPeriod" startAt="19"/>
            </a:pPr>
            <a:r>
              <a:rPr lang="sv-SE" sz="600"/>
              <a:t>I vilken </a:t>
            </a:r>
            <a:r>
              <a:rPr lang="sv-SE" sz="600" err="1"/>
              <a:t>utsträckning</a:t>
            </a:r>
            <a:r>
              <a:rPr lang="sv-SE" sz="600"/>
              <a:t> tror du PPP (Offentlig-Privat samverkan) kommer att </a:t>
            </a:r>
            <a:r>
              <a:rPr lang="sv-SE" sz="600" err="1"/>
              <a:t>användas</a:t>
            </a:r>
            <a:r>
              <a:rPr lang="sv-SE" sz="600"/>
              <a:t> i kommande infrastrukturprojekt? </a:t>
            </a:r>
          </a:p>
          <a:p>
            <a:pPr marL="228600" indent="-228600">
              <a:spcAft>
                <a:spcPts val="600"/>
              </a:spcAft>
              <a:buFont typeface="+mj-lt"/>
              <a:buAutoNum type="arabicPeriod" startAt="19"/>
            </a:pPr>
            <a:r>
              <a:rPr lang="sv-SE" sz="600"/>
              <a:t>Inom vilken/vilka branscher </a:t>
            </a:r>
            <a:r>
              <a:rPr lang="sv-SE" sz="600" err="1"/>
              <a:t>är</a:t>
            </a:r>
            <a:r>
              <a:rPr lang="sv-SE" sz="600"/>
              <a:t> era kunder verksamma? </a:t>
            </a:r>
          </a:p>
          <a:p>
            <a:pPr marL="228600" indent="-228600">
              <a:spcAft>
                <a:spcPts val="600"/>
              </a:spcAft>
              <a:buFont typeface="+mj-lt"/>
              <a:buAutoNum type="arabicPeriod" startAt="19"/>
            </a:pPr>
            <a:r>
              <a:rPr lang="sv-SE" sz="600"/>
              <a:t>Baserat </a:t>
            </a:r>
            <a:r>
              <a:rPr lang="sv-SE" sz="600" err="1"/>
              <a:t>pa</a:t>
            </a:r>
            <a:r>
              <a:rPr lang="sv-SE" sz="600"/>
              <a:t>̊ svaret i </a:t>
            </a:r>
            <a:r>
              <a:rPr lang="sv-SE" sz="600" err="1"/>
              <a:t>fråga</a:t>
            </a:r>
            <a:r>
              <a:rPr lang="sv-SE" sz="600"/>
              <a:t> 24, hur stor </a:t>
            </a:r>
            <a:r>
              <a:rPr lang="sv-SE" sz="600" err="1"/>
              <a:t>är</a:t>
            </a:r>
            <a:r>
              <a:rPr lang="sv-SE" sz="600"/>
              <a:t> </a:t>
            </a:r>
            <a:r>
              <a:rPr lang="sv-SE" sz="600" err="1"/>
              <a:t>företagets</a:t>
            </a:r>
            <a:r>
              <a:rPr lang="sv-SE" sz="600"/>
              <a:t> egen </a:t>
            </a:r>
            <a:r>
              <a:rPr lang="sv-SE" sz="600" err="1"/>
              <a:t>omsättning</a:t>
            </a:r>
            <a:r>
              <a:rPr lang="sv-SE" sz="600"/>
              <a:t> </a:t>
            </a:r>
            <a:r>
              <a:rPr lang="sv-SE" sz="600" err="1"/>
              <a:t>fördelat</a:t>
            </a:r>
            <a:r>
              <a:rPr lang="sv-SE" sz="600"/>
              <a:t> per bransch? </a:t>
            </a:r>
          </a:p>
          <a:p>
            <a:pPr marL="342900" indent="-342900">
              <a:spcAft>
                <a:spcPts val="600"/>
              </a:spcAft>
              <a:buFont typeface="+mj-lt"/>
              <a:buAutoNum type="arabicPeriod" startAt="14"/>
            </a:pPr>
            <a:endParaRPr lang="sv-SE" sz="600"/>
          </a:p>
          <a:p>
            <a:pPr marL="342900" indent="-342900">
              <a:spcAft>
                <a:spcPts val="600"/>
              </a:spcAft>
              <a:buFont typeface="+mj-lt"/>
              <a:buAutoNum type="arabicPeriod" startAt="14"/>
            </a:pPr>
            <a:endParaRPr lang="sv-SE" sz="600"/>
          </a:p>
        </p:txBody>
      </p:sp>
      <p:sp>
        <p:nvSpPr>
          <p:cNvPr id="10" name="textruta 9">
            <a:extLst>
              <a:ext uri="{FF2B5EF4-FFF2-40B4-BE49-F238E27FC236}">
                <a16:creationId xmlns:a16="http://schemas.microsoft.com/office/drawing/2014/main" id="{0ADBBBED-7399-124A-8922-FBC87FD7DFEF}"/>
              </a:ext>
            </a:extLst>
          </p:cNvPr>
          <p:cNvSpPr txBox="1"/>
          <p:nvPr/>
        </p:nvSpPr>
        <p:spPr>
          <a:xfrm>
            <a:off x="8475058" y="1262608"/>
            <a:ext cx="3660796" cy="2262158"/>
          </a:xfrm>
          <a:prstGeom prst="rect">
            <a:avLst/>
          </a:prstGeom>
          <a:noFill/>
        </p:spPr>
        <p:txBody>
          <a:bodyPr wrap="square" rtlCol="0">
            <a:spAutoFit/>
          </a:bodyPr>
          <a:lstStyle/>
          <a:p>
            <a:pPr marL="228600" indent="-228600">
              <a:spcAft>
                <a:spcPts val="600"/>
              </a:spcAft>
              <a:buFont typeface="+mj-lt"/>
              <a:buAutoNum type="arabicPeriod" startAt="26"/>
            </a:pPr>
            <a:r>
              <a:rPr lang="sv-SE" sz="600"/>
              <a:t>Hur ser </a:t>
            </a:r>
            <a:r>
              <a:rPr lang="sv-SE" sz="600" err="1"/>
              <a:t>könsfördelningen</a:t>
            </a:r>
            <a:r>
              <a:rPr lang="sv-SE" sz="600"/>
              <a:t> ut bland era medarbetare? </a:t>
            </a:r>
          </a:p>
          <a:p>
            <a:pPr marL="228600" indent="-228600">
              <a:spcAft>
                <a:spcPts val="600"/>
              </a:spcAft>
              <a:buFont typeface="+mj-lt"/>
              <a:buAutoNum type="arabicPeriod" startAt="26"/>
            </a:pPr>
            <a:r>
              <a:rPr lang="sv-SE" sz="600"/>
              <a:t>Hur ser </a:t>
            </a:r>
            <a:r>
              <a:rPr lang="sv-SE" sz="600" err="1"/>
              <a:t>könsfördelningen</a:t>
            </a:r>
            <a:r>
              <a:rPr lang="sv-SE" sz="600"/>
              <a:t> ut bland era medarbetare </a:t>
            </a:r>
            <a:r>
              <a:rPr lang="sv-SE" sz="600" err="1"/>
              <a:t>pa</a:t>
            </a:r>
            <a:r>
              <a:rPr lang="sv-SE" sz="600"/>
              <a:t>̊ chefspositioner? (chefspositioner inkluderar Vd:ar, drift- och verksamhetschefer, chefer </a:t>
            </a:r>
            <a:r>
              <a:rPr lang="sv-SE" sz="600" err="1"/>
              <a:t>för</a:t>
            </a:r>
            <a:r>
              <a:rPr lang="sv-SE" sz="600"/>
              <a:t> </a:t>
            </a:r>
            <a:r>
              <a:rPr lang="sv-SE" sz="600" err="1"/>
              <a:t>särskilda</a:t>
            </a:r>
            <a:r>
              <a:rPr lang="sv-SE" sz="600"/>
              <a:t> funktioner (ex. ekonomi och personal) samt mellanchefer). </a:t>
            </a:r>
          </a:p>
          <a:p>
            <a:pPr marL="228600" indent="-228600">
              <a:spcAft>
                <a:spcPts val="600"/>
              </a:spcAft>
              <a:buFont typeface="+mj-lt"/>
              <a:buAutoNum type="arabicPeriod" startAt="26"/>
            </a:pPr>
            <a:r>
              <a:rPr lang="sv-SE" sz="600"/>
              <a:t>Hur stor </a:t>
            </a:r>
            <a:r>
              <a:rPr lang="sv-SE" sz="600" err="1"/>
              <a:t>är</a:t>
            </a:r>
            <a:r>
              <a:rPr lang="sv-SE" sz="600"/>
              <a:t> andelen medarbetare </a:t>
            </a:r>
            <a:r>
              <a:rPr lang="sv-SE" sz="600" err="1"/>
              <a:t>anställda</a:t>
            </a:r>
            <a:r>
              <a:rPr lang="sv-SE" sz="600"/>
              <a:t> inom </a:t>
            </a:r>
            <a:r>
              <a:rPr lang="sv-SE" sz="600" err="1"/>
              <a:t>följande</a:t>
            </a:r>
            <a:r>
              <a:rPr lang="sv-SE" sz="600"/>
              <a:t> </a:t>
            </a:r>
            <a:r>
              <a:rPr lang="sv-SE" sz="600" err="1"/>
              <a:t>områden</a:t>
            </a:r>
            <a:r>
              <a:rPr lang="sv-SE" sz="600"/>
              <a:t>? </a:t>
            </a:r>
          </a:p>
          <a:p>
            <a:pPr marL="228600" indent="-228600">
              <a:spcAft>
                <a:spcPts val="600"/>
              </a:spcAft>
              <a:buFont typeface="+mj-lt"/>
              <a:buAutoNum type="arabicPeriod" startAt="26"/>
            </a:pPr>
            <a:r>
              <a:rPr lang="sv-SE" sz="600"/>
              <a:t>Hur stor </a:t>
            </a:r>
            <a:r>
              <a:rPr lang="sv-SE" sz="600" err="1"/>
              <a:t>är</a:t>
            </a:r>
            <a:r>
              <a:rPr lang="sv-SE" sz="600"/>
              <a:t> andelen medarbetare inom </a:t>
            </a:r>
            <a:r>
              <a:rPr lang="sv-SE" sz="600" err="1"/>
              <a:t>följande</a:t>
            </a:r>
            <a:r>
              <a:rPr lang="sv-SE" sz="600"/>
              <a:t> </a:t>
            </a:r>
            <a:r>
              <a:rPr lang="sv-SE" sz="600" err="1"/>
              <a:t>åldersspann</a:t>
            </a:r>
            <a:r>
              <a:rPr lang="sv-SE" sz="600"/>
              <a:t>? </a:t>
            </a:r>
          </a:p>
          <a:p>
            <a:pPr marL="228600" indent="-228600">
              <a:spcAft>
                <a:spcPts val="600"/>
              </a:spcAft>
              <a:buFont typeface="+mj-lt"/>
              <a:buAutoNum type="arabicPeriod" startAt="26"/>
            </a:pPr>
            <a:r>
              <a:rPr lang="sv-SE" sz="600"/>
              <a:t>Hur </a:t>
            </a:r>
            <a:r>
              <a:rPr lang="sv-SE" sz="600" err="1"/>
              <a:t>länge</a:t>
            </a:r>
            <a:r>
              <a:rPr lang="sv-SE" sz="600"/>
              <a:t> har era medarbetare i snitt jobbat </a:t>
            </a:r>
            <a:r>
              <a:rPr lang="sv-SE" sz="600" err="1"/>
              <a:t>pa</a:t>
            </a:r>
            <a:r>
              <a:rPr lang="sv-SE" sz="600"/>
              <a:t>̊ ert </a:t>
            </a:r>
            <a:r>
              <a:rPr lang="sv-SE" sz="600" err="1"/>
              <a:t>företag</a:t>
            </a:r>
            <a:r>
              <a:rPr lang="sv-SE" sz="600"/>
              <a:t>? </a:t>
            </a:r>
          </a:p>
          <a:p>
            <a:pPr marL="228600" indent="-228600">
              <a:spcAft>
                <a:spcPts val="600"/>
              </a:spcAft>
              <a:buFont typeface="+mj-lt"/>
              <a:buAutoNum type="arabicPeriod" startAt="26"/>
            </a:pPr>
            <a:r>
              <a:rPr lang="sv-SE" sz="600"/>
              <a:t>Hur </a:t>
            </a:r>
            <a:r>
              <a:rPr lang="sv-SE" sz="600" err="1"/>
              <a:t>lång</a:t>
            </a:r>
            <a:r>
              <a:rPr lang="sv-SE" sz="600"/>
              <a:t> </a:t>
            </a:r>
            <a:r>
              <a:rPr lang="sv-SE" sz="600" err="1"/>
              <a:t>är</a:t>
            </a:r>
            <a:r>
              <a:rPr lang="sv-SE" sz="600"/>
              <a:t> era medarbetares genomsnittliga branscherfarenhet? (Branscherfarenhet </a:t>
            </a:r>
            <a:r>
              <a:rPr lang="sv-SE" sz="600" err="1"/>
              <a:t>mäts</a:t>
            </a:r>
            <a:r>
              <a:rPr lang="sv-SE" sz="600"/>
              <a:t> i totalt antal </a:t>
            </a:r>
            <a:r>
              <a:rPr lang="sv-SE" sz="600" err="1"/>
              <a:t>år</a:t>
            </a:r>
            <a:r>
              <a:rPr lang="sv-SE" sz="600"/>
              <a:t> i nuvarande bransch) </a:t>
            </a:r>
          </a:p>
          <a:p>
            <a:pPr marL="228600" indent="-228600">
              <a:spcAft>
                <a:spcPts val="600"/>
              </a:spcAft>
              <a:buFont typeface="+mj-lt"/>
              <a:buAutoNum type="arabicPeriod" startAt="26"/>
            </a:pPr>
            <a:r>
              <a:rPr lang="sv-SE" sz="600"/>
              <a:t>Hur stor </a:t>
            </a:r>
            <a:r>
              <a:rPr lang="sv-SE" sz="600" err="1"/>
              <a:t>är</a:t>
            </a:r>
            <a:r>
              <a:rPr lang="sv-SE" sz="600"/>
              <a:t> </a:t>
            </a:r>
            <a:r>
              <a:rPr lang="sv-SE" sz="600" err="1"/>
              <a:t>företagets</a:t>
            </a:r>
            <a:r>
              <a:rPr lang="sv-SE" sz="600"/>
              <a:t> </a:t>
            </a:r>
            <a:r>
              <a:rPr lang="sv-SE" sz="600" err="1"/>
              <a:t>personalomsättning</a:t>
            </a:r>
            <a:r>
              <a:rPr lang="sv-SE" sz="600"/>
              <a:t>?</a:t>
            </a:r>
            <a:br>
              <a:rPr lang="sv-SE" sz="600"/>
            </a:br>
            <a:r>
              <a:rPr lang="sv-SE" sz="600"/>
              <a:t>(</a:t>
            </a:r>
            <a:r>
              <a:rPr lang="sv-SE" sz="600" err="1"/>
              <a:t>Personalomsättningen</a:t>
            </a:r>
            <a:r>
              <a:rPr lang="sv-SE" sz="600"/>
              <a:t> </a:t>
            </a:r>
            <a:r>
              <a:rPr lang="sv-SE" sz="600" err="1"/>
              <a:t>är</a:t>
            </a:r>
            <a:r>
              <a:rPr lang="sv-SE" sz="600"/>
              <a:t> antalet medarbetare som </a:t>
            </a:r>
            <a:r>
              <a:rPr lang="sv-SE" sz="600" err="1"/>
              <a:t>avgått</a:t>
            </a:r>
            <a:r>
              <a:rPr lang="sv-SE" sz="600"/>
              <a:t> under </a:t>
            </a:r>
            <a:r>
              <a:rPr lang="sv-SE" sz="600" err="1"/>
              <a:t>räkenskapsåret</a:t>
            </a:r>
            <a:r>
              <a:rPr lang="sv-SE" sz="600"/>
              <a:t> dividerat med det genomsnittliga totala antalet medarbetare under </a:t>
            </a:r>
            <a:r>
              <a:rPr lang="sv-SE" sz="600" err="1"/>
              <a:t>året</a:t>
            </a:r>
            <a:r>
              <a:rPr lang="sv-SE" sz="600"/>
              <a:t> (</a:t>
            </a:r>
            <a:r>
              <a:rPr lang="sv-SE" sz="600" err="1"/>
              <a:t>ingående</a:t>
            </a:r>
            <a:r>
              <a:rPr lang="sv-SE" sz="600"/>
              <a:t> + </a:t>
            </a:r>
            <a:r>
              <a:rPr lang="sv-SE" sz="600" err="1"/>
              <a:t>utgående</a:t>
            </a:r>
            <a:r>
              <a:rPr lang="sv-SE" sz="600"/>
              <a:t> /2)) </a:t>
            </a:r>
          </a:p>
          <a:p>
            <a:pPr marL="228600" indent="-228600">
              <a:spcAft>
                <a:spcPts val="600"/>
              </a:spcAft>
              <a:buFont typeface="+mj-lt"/>
              <a:buAutoNum type="arabicPeriod" startAt="26"/>
            </a:pPr>
            <a:r>
              <a:rPr lang="sv-SE" sz="600"/>
              <a:t>Hur stor andel av era totala kostnader </a:t>
            </a:r>
            <a:r>
              <a:rPr lang="sv-SE" sz="600" err="1"/>
              <a:t>utgörs</a:t>
            </a:r>
            <a:r>
              <a:rPr lang="sv-SE" sz="600"/>
              <a:t> av utbildningskostnader? (Utbildningskostnader inkluderar interna och externa kurskostnader, </a:t>
            </a:r>
            <a:r>
              <a:rPr lang="sv-SE" sz="600" err="1"/>
              <a:t>intäktsbortfall</a:t>
            </a:r>
            <a:r>
              <a:rPr lang="sv-SE" sz="600"/>
              <a:t> och utebliven debitering) </a:t>
            </a:r>
          </a:p>
          <a:p>
            <a:pPr marL="228600" indent="-228600">
              <a:spcAft>
                <a:spcPts val="600"/>
              </a:spcAft>
              <a:buFont typeface="+mj-lt"/>
              <a:buAutoNum type="arabicPeriod" startAt="26"/>
            </a:pPr>
            <a:r>
              <a:rPr lang="sv-SE" sz="600"/>
              <a:t>Hur </a:t>
            </a:r>
            <a:r>
              <a:rPr lang="sv-SE" sz="600" err="1"/>
              <a:t>många</a:t>
            </a:r>
            <a:r>
              <a:rPr lang="sv-SE" sz="600"/>
              <a:t> sjukdagar per medarbetare i snitt har ert </a:t>
            </a:r>
            <a:r>
              <a:rPr lang="sv-SE" sz="600" err="1"/>
              <a:t>företag</a:t>
            </a:r>
            <a:r>
              <a:rPr lang="sv-SE" sz="600"/>
              <a:t> haft under </a:t>
            </a:r>
            <a:r>
              <a:rPr lang="sv-SE" sz="600" err="1"/>
              <a:t>räkenskapsåret</a:t>
            </a:r>
            <a:r>
              <a:rPr lang="sv-SE" sz="600"/>
              <a:t>? </a:t>
            </a:r>
          </a:p>
          <a:p>
            <a:pPr marL="228600" indent="-228600">
              <a:spcAft>
                <a:spcPts val="600"/>
              </a:spcAft>
              <a:buFont typeface="+mj-lt"/>
              <a:buAutoNum type="arabicPeriod" startAt="26"/>
            </a:pPr>
            <a:r>
              <a:rPr lang="sv-SE" sz="600"/>
              <a:t>I snitt hur många dagar i veckan jobbar era medarbetare på distans?</a:t>
            </a:r>
          </a:p>
        </p:txBody>
      </p:sp>
    </p:spTree>
    <p:extLst>
      <p:ext uri="{BB962C8B-B14F-4D97-AF65-F5344CB8AC3E}">
        <p14:creationId xmlns:p14="http://schemas.microsoft.com/office/powerpoint/2010/main" val="978122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a:ln>
                  <a:noFill/>
                </a:ln>
                <a:solidFill>
                  <a:prstClr val="black"/>
                </a:solidFill>
                <a:effectLst/>
                <a:uLnTx/>
                <a:uFillTx/>
                <a:latin typeface="Arial" panose="020B0604020202020204"/>
                <a:ea typeface="+mj-ea"/>
                <a:cs typeface="+mj-cs"/>
              </a:rPr>
              <a:t>Benchmark</a:t>
            </a:r>
          </a:p>
        </p:txBody>
      </p:sp>
      <p:pic>
        <p:nvPicPr>
          <p:cNvPr id="4" name="Bildobjekt 3">
            <a:extLst>
              <a:ext uri="{FF2B5EF4-FFF2-40B4-BE49-F238E27FC236}">
                <a16:creationId xmlns:a16="http://schemas.microsoft.com/office/drawing/2014/main" id="{B895A7CB-83C2-6947-9001-AF23F1580BC8}"/>
              </a:ext>
            </a:extLst>
          </p:cNvPr>
          <p:cNvPicPr>
            <a:picLocks noChangeAspect="1"/>
          </p:cNvPicPr>
          <p:nvPr/>
        </p:nvPicPr>
        <p:blipFill rotWithShape="1">
          <a:blip r:embed="rId2"/>
          <a:srcRect b="2684"/>
          <a:stretch/>
        </p:blipFill>
        <p:spPr>
          <a:xfrm>
            <a:off x="7534644" y="2136775"/>
            <a:ext cx="4140200" cy="4721225"/>
          </a:xfrm>
          <a:prstGeom prst="rect">
            <a:avLst/>
          </a:prstGeom>
        </p:spPr>
      </p:pic>
    </p:spTree>
    <p:extLst>
      <p:ext uri="{BB962C8B-B14F-4D97-AF65-F5344CB8AC3E}">
        <p14:creationId xmlns:p14="http://schemas.microsoft.com/office/powerpoint/2010/main" val="279347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CA7C93-731F-724B-B3E8-D0275371673D}"/>
              </a:ext>
            </a:extLst>
          </p:cNvPr>
          <p:cNvSpPr>
            <a:spLocks noGrp="1"/>
          </p:cNvSpPr>
          <p:nvPr>
            <p:ph type="title"/>
          </p:nvPr>
        </p:nvSpPr>
        <p:spPr/>
        <p:txBody>
          <a:bodyPr/>
          <a:lstStyle/>
          <a:p>
            <a:r>
              <a:rPr lang="sv-SE"/>
              <a:t>Benchmark mot Danmark </a:t>
            </a:r>
          </a:p>
        </p:txBody>
      </p:sp>
      <p:sp>
        <p:nvSpPr>
          <p:cNvPr id="3" name="Platshållare för innehåll 2">
            <a:extLst>
              <a:ext uri="{FF2B5EF4-FFF2-40B4-BE49-F238E27FC236}">
                <a16:creationId xmlns:a16="http://schemas.microsoft.com/office/drawing/2014/main" id="{7E443DA2-00A0-5D4E-9EDC-8DDCA2DA6C61}"/>
              </a:ext>
            </a:extLst>
          </p:cNvPr>
          <p:cNvSpPr>
            <a:spLocks noGrp="1"/>
          </p:cNvSpPr>
          <p:nvPr>
            <p:ph idx="1"/>
          </p:nvPr>
        </p:nvSpPr>
        <p:spPr>
          <a:xfrm>
            <a:off x="415787" y="1020727"/>
            <a:ext cx="10903854" cy="543926"/>
          </a:xfrm>
        </p:spPr>
        <p:txBody>
          <a:bodyPr/>
          <a:lstStyle/>
          <a:p>
            <a:r>
              <a:rPr lang="sv-SE" sz="1800"/>
              <a:t>Jämförelsetalen kommer från danska </a:t>
            </a:r>
            <a:r>
              <a:rPr lang="sv-SE" sz="1800" err="1"/>
              <a:t>Foreningen</a:t>
            </a:r>
            <a:r>
              <a:rPr lang="sv-SE" sz="1800"/>
              <a:t> </a:t>
            </a:r>
            <a:r>
              <a:rPr lang="sv-SE" sz="1800" err="1"/>
              <a:t>af</a:t>
            </a:r>
            <a:r>
              <a:rPr lang="sv-SE" sz="1800"/>
              <a:t> </a:t>
            </a:r>
            <a:r>
              <a:rPr lang="sv-SE" sz="1800" err="1"/>
              <a:t>Rådgivende</a:t>
            </a:r>
            <a:r>
              <a:rPr lang="sv-SE" sz="1800"/>
              <a:t> </a:t>
            </a:r>
            <a:r>
              <a:rPr lang="sv-SE" sz="1800" err="1"/>
              <a:t>Ingeniørers</a:t>
            </a:r>
            <a:r>
              <a:rPr lang="sv-SE" sz="1800"/>
              <a:t> (FRI) rapport “</a:t>
            </a:r>
            <a:r>
              <a:rPr lang="sv-SE" sz="1800" err="1"/>
              <a:t>Videnopgørelse</a:t>
            </a:r>
            <a:r>
              <a:rPr lang="sv-SE" sz="1800"/>
              <a:t> 2022” och ”Statistisk </a:t>
            </a:r>
            <a:r>
              <a:rPr lang="sv-SE" sz="1800" err="1"/>
              <a:t>branchebeskrivelse</a:t>
            </a:r>
            <a:r>
              <a:rPr lang="sv-SE" sz="1800"/>
              <a:t> 2022”</a:t>
            </a:r>
          </a:p>
        </p:txBody>
      </p:sp>
      <p:sp>
        <p:nvSpPr>
          <p:cNvPr id="30" name="Platshållare för sidfot 29">
            <a:extLst>
              <a:ext uri="{FF2B5EF4-FFF2-40B4-BE49-F238E27FC236}">
                <a16:creationId xmlns:a16="http://schemas.microsoft.com/office/drawing/2014/main" id="{EDB2E34E-B634-1A49-BA37-069835DF41DB}"/>
              </a:ext>
            </a:extLst>
          </p:cNvPr>
          <p:cNvSpPr>
            <a:spLocks noGrp="1"/>
          </p:cNvSpPr>
          <p:nvPr>
            <p:ph type="ftr" sz="quarter" idx="11"/>
          </p:nvPr>
        </p:nvSpPr>
        <p:spPr/>
        <p:txBody>
          <a:bodyPr/>
          <a:lstStyle/>
          <a:p>
            <a:r>
              <a:rPr lang="sv-SE"/>
              <a:t>Insikt 2023 |</a:t>
            </a:r>
          </a:p>
        </p:txBody>
      </p:sp>
      <p:sp>
        <p:nvSpPr>
          <p:cNvPr id="31" name="Platshållare för bildnummer 30">
            <a:extLst>
              <a:ext uri="{FF2B5EF4-FFF2-40B4-BE49-F238E27FC236}">
                <a16:creationId xmlns:a16="http://schemas.microsoft.com/office/drawing/2014/main" id="{5BA7D0DF-B55C-604F-AC1C-14B4E652E602}"/>
              </a:ext>
            </a:extLst>
          </p:cNvPr>
          <p:cNvSpPr>
            <a:spLocks noGrp="1"/>
          </p:cNvSpPr>
          <p:nvPr>
            <p:ph type="sldNum" sz="quarter" idx="12"/>
          </p:nvPr>
        </p:nvSpPr>
        <p:spPr/>
        <p:txBody>
          <a:bodyPr/>
          <a:lstStyle/>
          <a:p>
            <a:fld id="{AE086683-F536-42AB-ABBC-F4803DFE8DBC}" type="slidenum">
              <a:rPr lang="sv-SE" smtClean="0"/>
              <a:t>46</a:t>
            </a:fld>
            <a:endParaRPr lang="sv-SE"/>
          </a:p>
        </p:txBody>
      </p:sp>
      <p:sp>
        <p:nvSpPr>
          <p:cNvPr id="32" name="Rectangle 57">
            <a:extLst>
              <a:ext uri="{FF2B5EF4-FFF2-40B4-BE49-F238E27FC236}">
                <a16:creationId xmlns:a16="http://schemas.microsoft.com/office/drawing/2014/main" id="{7EF86BD3-3C52-8E4E-9CF7-8B8DA01B4C4F}"/>
              </a:ext>
            </a:extLst>
          </p:cNvPr>
          <p:cNvSpPr/>
          <p:nvPr/>
        </p:nvSpPr>
        <p:spPr>
          <a:xfrm>
            <a:off x="8586292" y="1819481"/>
            <a:ext cx="479296" cy="4446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33" name="Rectangle 53">
            <a:extLst>
              <a:ext uri="{FF2B5EF4-FFF2-40B4-BE49-F238E27FC236}">
                <a16:creationId xmlns:a16="http://schemas.microsoft.com/office/drawing/2014/main" id="{1F731545-5C21-B245-8699-344CB34C057E}"/>
              </a:ext>
            </a:extLst>
          </p:cNvPr>
          <p:cNvSpPr/>
          <p:nvPr/>
        </p:nvSpPr>
        <p:spPr>
          <a:xfrm>
            <a:off x="9247483" y="1819481"/>
            <a:ext cx="479296" cy="4446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graphicFrame>
        <p:nvGraphicFramePr>
          <p:cNvPr id="34" name="Table 38">
            <a:extLst>
              <a:ext uri="{FF2B5EF4-FFF2-40B4-BE49-F238E27FC236}">
                <a16:creationId xmlns:a16="http://schemas.microsoft.com/office/drawing/2014/main" id="{32FA7C02-F008-6243-9919-07ECDD9FFC82}"/>
              </a:ext>
            </a:extLst>
          </p:cNvPr>
          <p:cNvGraphicFramePr>
            <a:graphicFrameLocks noGrp="1"/>
          </p:cNvGraphicFramePr>
          <p:nvPr>
            <p:extLst>
              <p:ext uri="{D42A27DB-BD31-4B8C-83A1-F6EECF244321}">
                <p14:modId xmlns:p14="http://schemas.microsoft.com/office/powerpoint/2010/main" val="2788315500"/>
              </p:ext>
            </p:extLst>
          </p:nvPr>
        </p:nvGraphicFramePr>
        <p:xfrm>
          <a:off x="7188487" y="2957464"/>
          <a:ext cx="3636380" cy="1303411"/>
        </p:xfrm>
        <a:graphic>
          <a:graphicData uri="http://schemas.openxmlformats.org/drawingml/2006/table">
            <a:tbl>
              <a:tblPr firstRow="1" bandRow="1">
                <a:tableStyleId>{2D5ABB26-0587-4C30-8999-92F81FD0307C}</a:tableStyleId>
              </a:tblPr>
              <a:tblGrid>
                <a:gridCol w="1273869">
                  <a:extLst>
                    <a:ext uri="{9D8B030D-6E8A-4147-A177-3AD203B41FA5}">
                      <a16:colId xmlns:a16="http://schemas.microsoft.com/office/drawing/2014/main" val="1807689859"/>
                    </a:ext>
                  </a:extLst>
                </a:gridCol>
                <a:gridCol w="714895">
                  <a:extLst>
                    <a:ext uri="{9D8B030D-6E8A-4147-A177-3AD203B41FA5}">
                      <a16:colId xmlns:a16="http://schemas.microsoft.com/office/drawing/2014/main" val="3847115752"/>
                    </a:ext>
                  </a:extLst>
                </a:gridCol>
                <a:gridCol w="623454">
                  <a:extLst>
                    <a:ext uri="{9D8B030D-6E8A-4147-A177-3AD203B41FA5}">
                      <a16:colId xmlns:a16="http://schemas.microsoft.com/office/drawing/2014/main" val="1911372940"/>
                    </a:ext>
                  </a:extLst>
                </a:gridCol>
                <a:gridCol w="1024162">
                  <a:extLst>
                    <a:ext uri="{9D8B030D-6E8A-4147-A177-3AD203B41FA5}">
                      <a16:colId xmlns:a16="http://schemas.microsoft.com/office/drawing/2014/main" val="1463451944"/>
                    </a:ext>
                  </a:extLst>
                </a:gridCol>
              </a:tblGrid>
              <a:tr h="213242">
                <a:tc>
                  <a:txBody>
                    <a:bodyPr/>
                    <a:lstStyle/>
                    <a:p>
                      <a:r>
                        <a:rPr lang="en-SE" sz="800" b="1">
                          <a:latin typeface="+mj-lt"/>
                        </a:rPr>
                        <a:t>Åldersfördelning</a:t>
                      </a:r>
                    </a:p>
                  </a:txBody>
                  <a:tcP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tc>
                  <a:txBody>
                    <a:bodyPr/>
                    <a:lstStyle/>
                    <a:p>
                      <a:pPr algn="ctr"/>
                      <a:endParaRPr lang="en-SE" sz="800" b="1">
                        <a:latin typeface="+mj-lt"/>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r>
                        <a:rPr lang="en-SE" sz="800">
                          <a:latin typeface="+mj-lt"/>
                        </a:rPr>
                        <a:t>Under 30 år</a:t>
                      </a:r>
                    </a:p>
                  </a:txBody>
                  <a:tcP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13%</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13%</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Under 30 år</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36611">
                <a:tc>
                  <a:txBody>
                    <a:bodyPr/>
                    <a:lstStyle/>
                    <a:p>
                      <a:r>
                        <a:rPr lang="en-SE" sz="800">
                          <a:latin typeface="+mj-lt"/>
                        </a:rPr>
                        <a:t>30 – 44 år</a:t>
                      </a:r>
                    </a:p>
                  </a:txBody>
                  <a:tcPr/>
                </a:tc>
                <a:tc>
                  <a:txBody>
                    <a:bodyPr/>
                    <a:lstStyle/>
                    <a:p>
                      <a:pPr algn="ctr"/>
                      <a:r>
                        <a:rPr lang="sv-SE" sz="800">
                          <a:latin typeface="+mj-lt"/>
                        </a:rPr>
                        <a:t>46%</a:t>
                      </a:r>
                      <a:endParaRPr lang="en-SE" sz="800">
                        <a:latin typeface="+mj-lt"/>
                      </a:endParaRPr>
                    </a:p>
                  </a:txBody>
                  <a:tcPr anchor="ctr"/>
                </a:tc>
                <a:tc>
                  <a:txBody>
                    <a:bodyPr/>
                    <a:lstStyle/>
                    <a:p>
                      <a:pPr algn="ctr"/>
                      <a:r>
                        <a:rPr lang="sv-SE" sz="800">
                          <a:latin typeface="+mj-lt"/>
                        </a:rPr>
                        <a:t>63%</a:t>
                      </a:r>
                      <a:endParaRPr lang="en-SE" sz="800">
                        <a:latin typeface="+mj-lt"/>
                      </a:endParaRPr>
                    </a:p>
                  </a:txBody>
                  <a:tcPr anchor="ctr"/>
                </a:tc>
                <a:tc>
                  <a:txBody>
                    <a:bodyPr/>
                    <a:lstStyle/>
                    <a:p>
                      <a:pPr algn="ctr"/>
                      <a:r>
                        <a:rPr lang="sv-SE" sz="800">
                          <a:latin typeface="+mj-lt"/>
                        </a:rPr>
                        <a:t>30 – 49 år</a:t>
                      </a:r>
                      <a:endParaRPr lang="en-SE" sz="800">
                        <a:latin typeface="+mj-lt"/>
                      </a:endParaRPr>
                    </a:p>
                  </a:txBody>
                  <a:tcPr anchor="ctr"/>
                </a:tc>
                <a:extLst>
                  <a:ext uri="{0D108BD9-81ED-4DB2-BD59-A6C34878D82A}">
                    <a16:rowId xmlns:a16="http://schemas.microsoft.com/office/drawing/2014/main" val="113942698"/>
                  </a:ext>
                </a:extLst>
              </a:tr>
              <a:tr h="213242">
                <a:tc>
                  <a:txBody>
                    <a:bodyPr/>
                    <a:lstStyle/>
                    <a:p>
                      <a:r>
                        <a:rPr lang="en-SE" sz="800">
                          <a:latin typeface="+mj-lt"/>
                        </a:rPr>
                        <a:t>45 – 49 år</a:t>
                      </a:r>
                    </a:p>
                  </a:txBody>
                  <a:tcPr>
                    <a:solidFill>
                      <a:schemeClr val="accent2">
                        <a:lumMod val="25000"/>
                        <a:lumOff val="75000"/>
                      </a:schemeClr>
                    </a:solidFill>
                  </a:tcPr>
                </a:tc>
                <a:tc>
                  <a:txBody>
                    <a:bodyPr/>
                    <a:lstStyle/>
                    <a:p>
                      <a:pPr algn="ctr"/>
                      <a:r>
                        <a:rPr lang="sv-SE" sz="800">
                          <a:latin typeface="+mj-lt"/>
                        </a:rPr>
                        <a:t>22%</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531149417"/>
                  </a:ext>
                </a:extLst>
              </a:tr>
              <a:tr h="213242">
                <a:tc>
                  <a:txBody>
                    <a:bodyPr/>
                    <a:lstStyle/>
                    <a:p>
                      <a:r>
                        <a:rPr lang="en-SE" sz="800">
                          <a:latin typeface="+mj-lt"/>
                        </a:rPr>
                        <a:t>50 – 64 år</a:t>
                      </a:r>
                    </a:p>
                  </a:txBody>
                  <a:tcPr/>
                </a:tc>
                <a:tc>
                  <a:txBody>
                    <a:bodyPr/>
                    <a:lstStyle/>
                    <a:p>
                      <a:pPr algn="ctr"/>
                      <a:r>
                        <a:rPr lang="sv-SE" sz="800">
                          <a:latin typeface="+mj-lt"/>
                        </a:rPr>
                        <a:t>17%</a:t>
                      </a:r>
                      <a:endParaRPr lang="en-SE" sz="800">
                        <a:latin typeface="+mj-lt"/>
                      </a:endParaRPr>
                    </a:p>
                  </a:txBody>
                  <a:tcPr anchor="ctr"/>
                </a:tc>
                <a:tc>
                  <a:txBody>
                    <a:bodyPr/>
                    <a:lstStyle/>
                    <a:p>
                      <a:pPr algn="ctr"/>
                      <a:r>
                        <a:rPr lang="sv-SE" sz="800" kern="1200">
                          <a:solidFill>
                            <a:schemeClr val="tx1"/>
                          </a:solidFill>
                          <a:latin typeface="+mn-lt"/>
                          <a:ea typeface="+mn-ea"/>
                          <a:cs typeface="+mn-cs"/>
                        </a:rPr>
                        <a:t>23%</a:t>
                      </a:r>
                      <a:endParaRPr lang="en-SE" sz="800">
                        <a:latin typeface="+mj-lt"/>
                      </a:endParaRPr>
                    </a:p>
                  </a:txBody>
                  <a:tcPr anchor="ctr"/>
                </a:tc>
                <a:tc>
                  <a:txBody>
                    <a:bodyPr/>
                    <a:lstStyle/>
                    <a:p>
                      <a:pPr algn="ctr"/>
                      <a:r>
                        <a:rPr lang="sv-SE" sz="800">
                          <a:latin typeface="+mj-lt"/>
                        </a:rPr>
                        <a:t>50 – 70 år</a:t>
                      </a:r>
                      <a:endParaRPr lang="en-SE" sz="800">
                        <a:latin typeface="+mj-lt"/>
                      </a:endParaRPr>
                    </a:p>
                  </a:txBody>
                  <a:tcPr anchor="ctr"/>
                </a:tc>
                <a:extLst>
                  <a:ext uri="{0D108BD9-81ED-4DB2-BD59-A6C34878D82A}">
                    <a16:rowId xmlns:a16="http://schemas.microsoft.com/office/drawing/2014/main" val="3657152779"/>
                  </a:ext>
                </a:extLst>
              </a:tr>
              <a:tr h="213242">
                <a:tc>
                  <a:txBody>
                    <a:bodyPr/>
                    <a:lstStyle/>
                    <a:p>
                      <a:r>
                        <a:rPr lang="en-SE" sz="800">
                          <a:latin typeface="+mj-lt"/>
                        </a:rPr>
                        <a:t>Över 65 år</a:t>
                      </a:r>
                    </a:p>
                  </a:txBody>
                  <a:tcPr>
                    <a:solidFill>
                      <a:schemeClr val="accent2">
                        <a:lumMod val="25000"/>
                        <a:lumOff val="75000"/>
                      </a:schemeClr>
                    </a:solidFill>
                  </a:tcPr>
                </a:tc>
                <a:tc>
                  <a:txBody>
                    <a:bodyPr/>
                    <a:lstStyle/>
                    <a:p>
                      <a:pPr algn="ctr"/>
                      <a:r>
                        <a:rPr lang="sv-SE" sz="800">
                          <a:latin typeface="+mj-lt"/>
                        </a:rPr>
                        <a:t>2%</a:t>
                      </a:r>
                      <a:endParaRPr lang="en-SE" sz="800">
                        <a:latin typeface="+mj-lt"/>
                      </a:endParaRPr>
                    </a:p>
                  </a:txBody>
                  <a:tcPr anchor="ctr">
                    <a:solidFill>
                      <a:schemeClr val="accent2">
                        <a:lumMod val="25000"/>
                        <a:lumOff val="75000"/>
                      </a:schemeClr>
                    </a:solidFill>
                  </a:tcPr>
                </a:tc>
                <a:tc>
                  <a:txBody>
                    <a:bodyPr/>
                    <a:lstStyle/>
                    <a:p>
                      <a:pPr algn="ctr"/>
                      <a:r>
                        <a:rPr lang="sv-SE" sz="800" kern="1200">
                          <a:solidFill>
                            <a:schemeClr val="tx1"/>
                          </a:solidFill>
                          <a:latin typeface="+mn-lt"/>
                          <a:ea typeface="+mn-ea"/>
                          <a:cs typeface="+mn-cs"/>
                        </a:rPr>
                        <a:t>1%</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Över 70 år</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4077815164"/>
                  </a:ext>
                </a:extLst>
              </a:tr>
            </a:tbl>
          </a:graphicData>
        </a:graphic>
      </p:graphicFrame>
      <p:pic>
        <p:nvPicPr>
          <p:cNvPr id="35" name="Picture 44">
            <a:extLst>
              <a:ext uri="{FF2B5EF4-FFF2-40B4-BE49-F238E27FC236}">
                <a16:creationId xmlns:a16="http://schemas.microsoft.com/office/drawing/2014/main" id="{175EB158-59D0-EE4A-8E67-6249B9BBE3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48120" y="1903275"/>
            <a:ext cx="305211" cy="190219"/>
          </a:xfrm>
          <a:prstGeom prst="rect">
            <a:avLst/>
          </a:prstGeom>
        </p:spPr>
      </p:pic>
      <p:pic>
        <p:nvPicPr>
          <p:cNvPr id="36" name="Picture 45">
            <a:extLst>
              <a:ext uri="{FF2B5EF4-FFF2-40B4-BE49-F238E27FC236}">
                <a16:creationId xmlns:a16="http://schemas.microsoft.com/office/drawing/2014/main" id="{5125CA79-E0DD-C449-95A1-877430C5A7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4853" y="1903275"/>
            <a:ext cx="305211" cy="190219"/>
          </a:xfrm>
          <a:prstGeom prst="rect">
            <a:avLst/>
          </a:prstGeom>
        </p:spPr>
      </p:pic>
      <p:graphicFrame>
        <p:nvGraphicFramePr>
          <p:cNvPr id="37" name="Table 38">
            <a:extLst>
              <a:ext uri="{FF2B5EF4-FFF2-40B4-BE49-F238E27FC236}">
                <a16:creationId xmlns:a16="http://schemas.microsoft.com/office/drawing/2014/main" id="{E21D5AB4-CB02-1E4F-939A-C4D894CC1B63}"/>
              </a:ext>
            </a:extLst>
          </p:cNvPr>
          <p:cNvGraphicFramePr>
            <a:graphicFrameLocks noGrp="1"/>
          </p:cNvGraphicFramePr>
          <p:nvPr>
            <p:extLst>
              <p:ext uri="{D42A27DB-BD31-4B8C-83A1-F6EECF244321}">
                <p14:modId xmlns:p14="http://schemas.microsoft.com/office/powerpoint/2010/main" val="1309060436"/>
              </p:ext>
            </p:extLst>
          </p:nvPr>
        </p:nvGraphicFramePr>
        <p:xfrm>
          <a:off x="7191539" y="2177288"/>
          <a:ext cx="2635464" cy="548640"/>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13242">
                <a:tc>
                  <a:txBody>
                    <a:bodyPr/>
                    <a:lstStyle/>
                    <a:p>
                      <a:r>
                        <a:rPr lang="en-SE" sz="800" b="1">
                          <a:latin typeface="+mj-lt"/>
                        </a:rPr>
                        <a:t>Antal sjukdagar</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E" sz="800">
                          <a:latin typeface="+mj-lt"/>
                        </a:rPr>
                        <a:t>Årliga antalet sjukdagar per anställd</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5,6</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5,1</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bl>
          </a:graphicData>
        </a:graphic>
      </p:graphicFrame>
      <p:graphicFrame>
        <p:nvGraphicFramePr>
          <p:cNvPr id="38" name="Table 38">
            <a:extLst>
              <a:ext uri="{FF2B5EF4-FFF2-40B4-BE49-F238E27FC236}">
                <a16:creationId xmlns:a16="http://schemas.microsoft.com/office/drawing/2014/main" id="{5460EFAD-59F5-9E4B-A4A1-C22FF261DB80}"/>
              </a:ext>
            </a:extLst>
          </p:cNvPr>
          <p:cNvGraphicFramePr>
            <a:graphicFrameLocks noGrp="1"/>
          </p:cNvGraphicFramePr>
          <p:nvPr>
            <p:extLst>
              <p:ext uri="{D42A27DB-BD31-4B8C-83A1-F6EECF244321}">
                <p14:modId xmlns:p14="http://schemas.microsoft.com/office/powerpoint/2010/main" val="1685484598"/>
              </p:ext>
            </p:extLst>
          </p:nvPr>
        </p:nvGraphicFramePr>
        <p:xfrm>
          <a:off x="7188490" y="4485658"/>
          <a:ext cx="2635464" cy="1893446"/>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346432">
                <a:tc>
                  <a:txBody>
                    <a:bodyPr/>
                    <a:lstStyle/>
                    <a:p>
                      <a:r>
                        <a:rPr lang="en-SE" sz="800" b="1">
                          <a:latin typeface="+mj-lt"/>
                        </a:rPr>
                        <a:t>Egen </a:t>
                      </a:r>
                      <a:r>
                        <a:rPr lang="sv-SE" sz="800" b="1">
                          <a:latin typeface="+mj-lt"/>
                        </a:rPr>
                        <a:t>omsättning</a:t>
                      </a:r>
                      <a:r>
                        <a:rPr lang="en-SE" sz="800" b="1">
                          <a:latin typeface="+mj-lt"/>
                        </a:rPr>
                        <a:t> per sektor</a:t>
                      </a:r>
                    </a:p>
                  </a:txBody>
                  <a:tcP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20457">
                <a:tc>
                  <a:txBody>
                    <a:bodyPr/>
                    <a:lstStyle/>
                    <a:p>
                      <a:pPr marL="0" algn="l" defTabSz="914400" rtl="0" eaLnBrk="1" latinLnBrk="0" hangingPunct="1"/>
                      <a:r>
                        <a:rPr lang="en-SE" sz="800" kern="1200">
                          <a:solidFill>
                            <a:schemeClr val="tx1"/>
                          </a:solidFill>
                          <a:latin typeface="+mj-lt"/>
                          <a:ea typeface="+mn-ea"/>
                          <a:cs typeface="+mn-cs"/>
                        </a:rPr>
                        <a:t>Privata företag</a:t>
                      </a:r>
                    </a:p>
                  </a:txBody>
                  <a:tcPr marL="56777" marR="56777">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60%</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28%</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24272">
                <a:tc>
                  <a:txBody>
                    <a:bodyPr/>
                    <a:lstStyle/>
                    <a:p>
                      <a:pPr marL="0" algn="l" defTabSz="914400" rtl="0" eaLnBrk="1" latinLnBrk="0" hangingPunct="1"/>
                      <a:r>
                        <a:rPr lang="en-SE" sz="800" kern="1200">
                          <a:solidFill>
                            <a:schemeClr val="tx1"/>
                          </a:solidFill>
                          <a:latin typeface="+mj-lt"/>
                          <a:ea typeface="+mn-ea"/>
                          <a:cs typeface="+mn-cs"/>
                        </a:rPr>
                        <a:t>Region/kommuner</a:t>
                      </a:r>
                    </a:p>
                  </a:txBody>
                  <a:tcPr marL="56777" marR="56777"/>
                </a:tc>
                <a:tc>
                  <a:txBody>
                    <a:bodyPr/>
                    <a:lstStyle/>
                    <a:p>
                      <a:pPr algn="ctr"/>
                      <a:r>
                        <a:rPr lang="sv-SE" sz="800">
                          <a:latin typeface="+mj-lt"/>
                        </a:rPr>
                        <a:t>20%</a:t>
                      </a:r>
                      <a:endParaRPr lang="en-SE" sz="800">
                        <a:latin typeface="+mj-lt"/>
                      </a:endParaRPr>
                    </a:p>
                  </a:txBody>
                  <a:tcPr anchor="ctr"/>
                </a:tc>
                <a:tc>
                  <a:txBody>
                    <a:bodyPr/>
                    <a:lstStyle/>
                    <a:p>
                      <a:pPr algn="ctr"/>
                      <a:r>
                        <a:rPr lang="sv-SE" sz="800">
                          <a:latin typeface="+mj-lt"/>
                        </a:rPr>
                        <a:t>15%</a:t>
                      </a:r>
                      <a:endParaRPr lang="en-SE" sz="800">
                        <a:latin typeface="+mj-lt"/>
                      </a:endParaRPr>
                    </a:p>
                  </a:txBody>
                  <a:tcPr anchor="ctr"/>
                </a:tc>
                <a:extLst>
                  <a:ext uri="{0D108BD9-81ED-4DB2-BD59-A6C34878D82A}">
                    <a16:rowId xmlns:a16="http://schemas.microsoft.com/office/drawing/2014/main" val="113942698"/>
                  </a:ext>
                </a:extLst>
              </a:tr>
              <a:tr h="220457">
                <a:tc>
                  <a:txBody>
                    <a:bodyPr/>
                    <a:lstStyle/>
                    <a:p>
                      <a:pPr marL="0" algn="l" defTabSz="914400" rtl="0" eaLnBrk="1" latinLnBrk="0" hangingPunct="1"/>
                      <a:r>
                        <a:rPr lang="en-SE" sz="800" kern="1200">
                          <a:solidFill>
                            <a:schemeClr val="tx1"/>
                          </a:solidFill>
                          <a:latin typeface="+mj-lt"/>
                          <a:ea typeface="+mn-ea"/>
                          <a:cs typeface="+mn-cs"/>
                        </a:rPr>
                        <a:t>Stat/Myndighet</a:t>
                      </a:r>
                    </a:p>
                  </a:txBody>
                  <a:tcPr marL="56777" marR="56777">
                    <a:solidFill>
                      <a:schemeClr val="accent2">
                        <a:lumMod val="25000"/>
                        <a:lumOff val="75000"/>
                      </a:schemeClr>
                    </a:solidFill>
                  </a:tcPr>
                </a:tc>
                <a:tc>
                  <a:txBody>
                    <a:bodyPr/>
                    <a:lstStyle/>
                    <a:p>
                      <a:pPr algn="ctr"/>
                      <a:r>
                        <a:rPr lang="sv-SE" sz="800">
                          <a:latin typeface="+mj-lt"/>
                        </a:rPr>
                        <a:t>9%</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14%</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531149417"/>
                  </a:ext>
                </a:extLst>
              </a:tr>
              <a:tr h="220457">
                <a:tc>
                  <a:txBody>
                    <a:bodyPr/>
                    <a:lstStyle/>
                    <a:p>
                      <a:pPr marL="0" algn="l" defTabSz="914400" rtl="0" eaLnBrk="1" latinLnBrk="0" hangingPunct="1"/>
                      <a:r>
                        <a:rPr lang="en-SE" sz="800" kern="1200">
                          <a:solidFill>
                            <a:schemeClr val="tx1"/>
                          </a:solidFill>
                          <a:latin typeface="+mj-lt"/>
                          <a:ea typeface="+mn-ea"/>
                          <a:cs typeface="+mn-cs"/>
                        </a:rPr>
                        <a:t>Utländska kunder</a:t>
                      </a:r>
                    </a:p>
                  </a:txBody>
                  <a:tcPr marL="56777" marR="56777"/>
                </a:tc>
                <a:tc>
                  <a:txBody>
                    <a:bodyPr/>
                    <a:lstStyle/>
                    <a:p>
                      <a:pPr algn="ctr"/>
                      <a:r>
                        <a:rPr lang="sv-SE" sz="800">
                          <a:latin typeface="+mj-lt"/>
                        </a:rPr>
                        <a:t>5%</a:t>
                      </a:r>
                      <a:endParaRPr lang="en-SE" sz="800">
                        <a:latin typeface="+mj-lt"/>
                      </a:endParaRPr>
                    </a:p>
                  </a:txBody>
                  <a:tcPr anchor="ctr"/>
                </a:tc>
                <a:tc>
                  <a:txBody>
                    <a:bodyPr/>
                    <a:lstStyle/>
                    <a:p>
                      <a:pPr algn="ctr"/>
                      <a:r>
                        <a:rPr lang="sv-SE" sz="800">
                          <a:latin typeface="+mj-lt"/>
                        </a:rPr>
                        <a:t>12%</a:t>
                      </a:r>
                      <a:endParaRPr lang="en-SE" sz="800">
                        <a:latin typeface="+mj-lt"/>
                      </a:endParaRPr>
                    </a:p>
                  </a:txBody>
                  <a:tcPr anchor="ctr"/>
                </a:tc>
                <a:extLst>
                  <a:ext uri="{0D108BD9-81ED-4DB2-BD59-A6C34878D82A}">
                    <a16:rowId xmlns:a16="http://schemas.microsoft.com/office/drawing/2014/main" val="3657152779"/>
                  </a:ext>
                </a:extLst>
              </a:tr>
              <a:tr h="220457">
                <a:tc>
                  <a:txBody>
                    <a:bodyPr/>
                    <a:lstStyle/>
                    <a:p>
                      <a:pPr marL="0" algn="l" defTabSz="914400" rtl="0" eaLnBrk="1" latinLnBrk="0" hangingPunct="1"/>
                      <a:r>
                        <a:rPr lang="en-SE" sz="800" kern="1200">
                          <a:solidFill>
                            <a:schemeClr val="tx1"/>
                          </a:solidFill>
                          <a:latin typeface="+mj-lt"/>
                          <a:ea typeface="+mn-ea"/>
                          <a:cs typeface="+mn-cs"/>
                        </a:rPr>
                        <a:t>Andra råd.ingenjörer</a:t>
                      </a:r>
                    </a:p>
                  </a:txBody>
                  <a:tcPr marL="56777" marR="56777">
                    <a:solidFill>
                      <a:schemeClr val="accent2">
                        <a:lumMod val="25000"/>
                        <a:lumOff val="75000"/>
                      </a:schemeClr>
                    </a:solidFill>
                  </a:tcPr>
                </a:tc>
                <a:tc>
                  <a:txBody>
                    <a:bodyPr/>
                    <a:lstStyle/>
                    <a:p>
                      <a:pPr algn="ctr"/>
                      <a:r>
                        <a:rPr lang="sv-SE" sz="800">
                          <a:latin typeface="+mj-lt"/>
                        </a:rPr>
                        <a:t>3%</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5%</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4077815164"/>
                  </a:ext>
                </a:extLst>
              </a:tr>
              <a:tr h="22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800" kern="1200">
                          <a:solidFill>
                            <a:schemeClr val="tx1"/>
                          </a:solidFill>
                          <a:latin typeface="+mj-lt"/>
                          <a:ea typeface="+mn-ea"/>
                          <a:cs typeface="+mn-cs"/>
                        </a:rPr>
                        <a:t>Andra råd.arkitekter</a:t>
                      </a:r>
                    </a:p>
                  </a:txBody>
                  <a:tcPr marL="56777" marR="56777"/>
                </a:tc>
                <a:tc>
                  <a:txBody>
                    <a:bodyPr/>
                    <a:lstStyle/>
                    <a:p>
                      <a:pPr algn="ctr"/>
                      <a:r>
                        <a:rPr lang="sv-SE" sz="800">
                          <a:latin typeface="+mj-lt"/>
                        </a:rPr>
                        <a:t>1%</a:t>
                      </a:r>
                      <a:endParaRPr lang="en-SE" sz="800">
                        <a:latin typeface="+mj-lt"/>
                      </a:endParaRPr>
                    </a:p>
                  </a:txBody>
                  <a:tcPr anchor="ctr"/>
                </a:tc>
                <a:tc>
                  <a:txBody>
                    <a:bodyPr/>
                    <a:lstStyle/>
                    <a:p>
                      <a:pPr algn="ctr"/>
                      <a:r>
                        <a:rPr lang="sv-SE" sz="800">
                          <a:latin typeface="+mj-lt"/>
                        </a:rPr>
                        <a:t>3%</a:t>
                      </a:r>
                      <a:endParaRPr lang="en-SE" sz="800">
                        <a:latin typeface="+mj-lt"/>
                      </a:endParaRPr>
                    </a:p>
                  </a:txBody>
                  <a:tcPr anchor="ctr"/>
                </a:tc>
                <a:extLst>
                  <a:ext uri="{0D108BD9-81ED-4DB2-BD59-A6C34878D82A}">
                    <a16:rowId xmlns:a16="http://schemas.microsoft.com/office/drawing/2014/main" val="2474356377"/>
                  </a:ext>
                </a:extLst>
              </a:tr>
              <a:tr h="220457">
                <a:tc>
                  <a:txBody>
                    <a:bodyPr/>
                    <a:lstStyle/>
                    <a:p>
                      <a:pPr marL="0" algn="l" defTabSz="914400" rtl="0" eaLnBrk="1" latinLnBrk="0" hangingPunct="1"/>
                      <a:r>
                        <a:rPr lang="en-SE" sz="800" kern="1200">
                          <a:solidFill>
                            <a:schemeClr val="tx1"/>
                          </a:solidFill>
                          <a:latin typeface="+mj-lt"/>
                          <a:ea typeface="+mn-ea"/>
                          <a:cs typeface="+mn-cs"/>
                        </a:rPr>
                        <a:t>Annan</a:t>
                      </a:r>
                    </a:p>
                  </a:txBody>
                  <a:tcPr marL="56777" marR="56777">
                    <a:solidFill>
                      <a:schemeClr val="accent2">
                        <a:lumMod val="25000"/>
                        <a:lumOff val="75000"/>
                      </a:schemeClr>
                    </a:solidFill>
                  </a:tcPr>
                </a:tc>
                <a:tc>
                  <a:txBody>
                    <a:bodyPr/>
                    <a:lstStyle/>
                    <a:p>
                      <a:pPr algn="ctr"/>
                      <a:r>
                        <a:rPr lang="sv-SE" sz="800">
                          <a:latin typeface="+mj-lt"/>
                        </a:rPr>
                        <a:t>2%</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23%</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1145979349"/>
                  </a:ext>
                </a:extLst>
              </a:tr>
            </a:tbl>
          </a:graphicData>
        </a:graphic>
      </p:graphicFrame>
      <p:sp>
        <p:nvSpPr>
          <p:cNvPr id="39" name="Rectangle 58">
            <a:extLst>
              <a:ext uri="{FF2B5EF4-FFF2-40B4-BE49-F238E27FC236}">
                <a16:creationId xmlns:a16="http://schemas.microsoft.com/office/drawing/2014/main" id="{42AB5C97-88DD-5E47-8B65-8C59F6A31A03}"/>
              </a:ext>
            </a:extLst>
          </p:cNvPr>
          <p:cNvSpPr/>
          <p:nvPr/>
        </p:nvSpPr>
        <p:spPr>
          <a:xfrm>
            <a:off x="5369886" y="1821633"/>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40" name="Rectangle 52">
            <a:extLst>
              <a:ext uri="{FF2B5EF4-FFF2-40B4-BE49-F238E27FC236}">
                <a16:creationId xmlns:a16="http://schemas.microsoft.com/office/drawing/2014/main" id="{4A538B8A-976A-104D-A264-6B1BECA6976C}"/>
              </a:ext>
            </a:extLst>
          </p:cNvPr>
          <p:cNvSpPr/>
          <p:nvPr/>
        </p:nvSpPr>
        <p:spPr>
          <a:xfrm>
            <a:off x="6038620" y="1821633"/>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graphicFrame>
        <p:nvGraphicFramePr>
          <p:cNvPr id="41" name="Table 38">
            <a:extLst>
              <a:ext uri="{FF2B5EF4-FFF2-40B4-BE49-F238E27FC236}">
                <a16:creationId xmlns:a16="http://schemas.microsoft.com/office/drawing/2014/main" id="{2EA9A1DB-3847-8B4F-A95B-923DDC28D7A5}"/>
              </a:ext>
            </a:extLst>
          </p:cNvPr>
          <p:cNvGraphicFramePr>
            <a:graphicFrameLocks noGrp="1"/>
          </p:cNvGraphicFramePr>
          <p:nvPr>
            <p:extLst>
              <p:ext uri="{D42A27DB-BD31-4B8C-83A1-F6EECF244321}">
                <p14:modId xmlns:p14="http://schemas.microsoft.com/office/powerpoint/2010/main" val="3345179677"/>
              </p:ext>
            </p:extLst>
          </p:nvPr>
        </p:nvGraphicFramePr>
        <p:xfrm>
          <a:off x="3985248" y="2060497"/>
          <a:ext cx="2635464" cy="1950720"/>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13242">
                <a:tc>
                  <a:txBody>
                    <a:bodyPr/>
                    <a:lstStyle/>
                    <a:p>
                      <a:r>
                        <a:rPr lang="en-SE" sz="800" b="1">
                          <a:latin typeface="+mj-lt"/>
                        </a:rPr>
                        <a:t>Exportregioner</a:t>
                      </a:r>
                      <a:r>
                        <a:rPr lang="sv-SE" sz="800" b="1">
                          <a:latin typeface="+mj-lt"/>
                        </a:rPr>
                        <a:t>*</a:t>
                      </a:r>
                      <a:r>
                        <a:rPr lang="en-SE" sz="800" b="1">
                          <a:latin typeface="+mj-lt"/>
                        </a:rPr>
                        <a:t> </a:t>
                      </a:r>
                      <a:br>
                        <a:rPr lang="en-SE" sz="800" b="1">
                          <a:latin typeface="+mj-lt"/>
                        </a:rPr>
                      </a:br>
                      <a:r>
                        <a:rPr lang="en-SE" sz="800" b="1">
                          <a:latin typeface="+mj-lt"/>
                        </a:rPr>
                        <a:t>(andel av företagen)</a:t>
                      </a:r>
                    </a:p>
                  </a:txBody>
                  <a:tcP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r>
                        <a:rPr lang="en-SE" sz="800">
                          <a:latin typeface="+mj-lt"/>
                        </a:rPr>
                        <a:t>Norden</a:t>
                      </a:r>
                    </a:p>
                  </a:txBody>
                  <a:tcP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30%</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24%</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36611">
                <a:tc>
                  <a:txBody>
                    <a:bodyPr/>
                    <a:lstStyle/>
                    <a:p>
                      <a:r>
                        <a:rPr lang="en-SE" sz="800">
                          <a:latin typeface="+mj-lt"/>
                        </a:rPr>
                        <a:t>Övriga Europa (exkl. </a:t>
                      </a:r>
                      <a:r>
                        <a:rPr lang="en-US" sz="800">
                          <a:latin typeface="+mj-lt"/>
                        </a:rPr>
                        <a:t>N</a:t>
                      </a:r>
                      <a:r>
                        <a:rPr lang="en-SE" sz="800">
                          <a:latin typeface="+mj-lt"/>
                        </a:rPr>
                        <a:t>orden)</a:t>
                      </a:r>
                    </a:p>
                  </a:txBody>
                  <a:tcPr/>
                </a:tc>
                <a:tc>
                  <a:txBody>
                    <a:bodyPr/>
                    <a:lstStyle/>
                    <a:p>
                      <a:pPr algn="ctr"/>
                      <a:r>
                        <a:rPr lang="sv-SE" sz="800">
                          <a:latin typeface="+mj-lt"/>
                        </a:rPr>
                        <a:t>16%</a:t>
                      </a:r>
                      <a:endParaRPr lang="en-SE" sz="800">
                        <a:latin typeface="+mj-lt"/>
                      </a:endParaRPr>
                    </a:p>
                  </a:txBody>
                  <a:tcPr anchor="ctr"/>
                </a:tc>
                <a:tc>
                  <a:txBody>
                    <a:bodyPr/>
                    <a:lstStyle/>
                    <a:p>
                      <a:pPr algn="ctr"/>
                      <a:r>
                        <a:rPr lang="sv-SE" sz="800">
                          <a:latin typeface="+mj-lt"/>
                        </a:rPr>
                        <a:t>35%</a:t>
                      </a:r>
                      <a:endParaRPr lang="en-SE" sz="800">
                        <a:latin typeface="+mj-lt"/>
                      </a:endParaRPr>
                    </a:p>
                  </a:txBody>
                  <a:tcPr anchor="ctr"/>
                </a:tc>
                <a:extLst>
                  <a:ext uri="{0D108BD9-81ED-4DB2-BD59-A6C34878D82A}">
                    <a16:rowId xmlns:a16="http://schemas.microsoft.com/office/drawing/2014/main" val="113942698"/>
                  </a:ext>
                </a:extLst>
              </a:tr>
              <a:tr h="213242">
                <a:tc>
                  <a:txBody>
                    <a:bodyPr/>
                    <a:lstStyle/>
                    <a:p>
                      <a:r>
                        <a:rPr lang="en-SE" sz="800">
                          <a:latin typeface="+mj-lt"/>
                        </a:rPr>
                        <a:t>Nordamerika</a:t>
                      </a:r>
                    </a:p>
                  </a:txBody>
                  <a:tcPr>
                    <a:solidFill>
                      <a:schemeClr val="accent2">
                        <a:lumMod val="25000"/>
                        <a:lumOff val="75000"/>
                      </a:schemeClr>
                    </a:solidFill>
                  </a:tcPr>
                </a:tc>
                <a:tc>
                  <a:txBody>
                    <a:bodyPr/>
                    <a:lstStyle/>
                    <a:p>
                      <a:pPr algn="ctr"/>
                      <a:r>
                        <a:rPr lang="sv-SE" sz="800">
                          <a:latin typeface="+mj-lt"/>
                        </a:rPr>
                        <a:t>9%</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6%</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531149417"/>
                  </a:ext>
                </a:extLst>
              </a:tr>
              <a:tr h="213242">
                <a:tc>
                  <a:txBody>
                    <a:bodyPr/>
                    <a:lstStyle/>
                    <a:p>
                      <a:r>
                        <a:rPr lang="en-SE" sz="800">
                          <a:latin typeface="+mj-lt"/>
                        </a:rPr>
                        <a:t>Asien &amp; Oceanien</a:t>
                      </a:r>
                    </a:p>
                  </a:txBody>
                  <a:tcPr/>
                </a:tc>
                <a:tc>
                  <a:txBody>
                    <a:bodyPr/>
                    <a:lstStyle/>
                    <a:p>
                      <a:pPr algn="ctr"/>
                      <a:r>
                        <a:rPr lang="sv-SE" sz="800">
                          <a:latin typeface="+mj-lt"/>
                        </a:rPr>
                        <a:t>6%</a:t>
                      </a:r>
                      <a:endParaRPr lang="en-SE" sz="800">
                        <a:latin typeface="+mj-lt"/>
                      </a:endParaRPr>
                    </a:p>
                  </a:txBody>
                  <a:tcPr anchor="ctr"/>
                </a:tc>
                <a:tc>
                  <a:txBody>
                    <a:bodyPr/>
                    <a:lstStyle/>
                    <a:p>
                      <a:pPr algn="ctr"/>
                      <a:r>
                        <a:rPr lang="sv-SE" sz="800">
                          <a:latin typeface="+mj-lt"/>
                        </a:rPr>
                        <a:t>19%</a:t>
                      </a:r>
                      <a:endParaRPr lang="en-SE" sz="800">
                        <a:latin typeface="+mj-lt"/>
                      </a:endParaRPr>
                    </a:p>
                  </a:txBody>
                  <a:tcPr anchor="ctr"/>
                </a:tc>
                <a:extLst>
                  <a:ext uri="{0D108BD9-81ED-4DB2-BD59-A6C34878D82A}">
                    <a16:rowId xmlns:a16="http://schemas.microsoft.com/office/drawing/2014/main" val="3657152779"/>
                  </a:ext>
                </a:extLst>
              </a:tr>
              <a:tr h="213242">
                <a:tc>
                  <a:txBody>
                    <a:bodyPr/>
                    <a:lstStyle/>
                    <a:p>
                      <a:r>
                        <a:rPr lang="en-SE" sz="800">
                          <a:latin typeface="+mj-lt"/>
                        </a:rPr>
                        <a:t>Sydamerika</a:t>
                      </a:r>
                    </a:p>
                  </a:txBody>
                  <a:tcPr>
                    <a:solidFill>
                      <a:schemeClr val="accent2">
                        <a:lumMod val="25000"/>
                        <a:lumOff val="75000"/>
                      </a:schemeClr>
                    </a:solidFill>
                  </a:tcPr>
                </a:tc>
                <a:tc>
                  <a:txBody>
                    <a:bodyPr/>
                    <a:lstStyle/>
                    <a:p>
                      <a:pPr algn="ctr"/>
                      <a:r>
                        <a:rPr lang="sv-SE" sz="800">
                          <a:latin typeface="+mj-lt"/>
                        </a:rPr>
                        <a:t>2%</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1%</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4077815164"/>
                  </a:ext>
                </a:extLst>
              </a:tr>
              <a:tr h="213242">
                <a:tc>
                  <a:txBody>
                    <a:bodyPr/>
                    <a:lstStyle/>
                    <a:p>
                      <a:r>
                        <a:rPr lang="en-SE" sz="800">
                          <a:latin typeface="+mj-lt"/>
                        </a:rPr>
                        <a:t>Afrika</a:t>
                      </a:r>
                    </a:p>
                  </a:txBody>
                  <a:tcPr/>
                </a:tc>
                <a:tc>
                  <a:txBody>
                    <a:bodyPr/>
                    <a:lstStyle/>
                    <a:p>
                      <a:pPr algn="ctr"/>
                      <a:r>
                        <a:rPr lang="sv-SE" sz="800">
                          <a:latin typeface="+mj-lt"/>
                        </a:rPr>
                        <a:t>2%</a:t>
                      </a:r>
                      <a:endParaRPr lang="en-SE" sz="800">
                        <a:latin typeface="+mj-lt"/>
                      </a:endParaRPr>
                    </a:p>
                  </a:txBody>
                  <a:tcPr anchor="ctr"/>
                </a:tc>
                <a:tc>
                  <a:txBody>
                    <a:bodyPr/>
                    <a:lstStyle/>
                    <a:p>
                      <a:pPr algn="ctr"/>
                      <a:r>
                        <a:rPr lang="sv-SE" sz="800">
                          <a:latin typeface="+mj-lt"/>
                        </a:rPr>
                        <a:t>12%</a:t>
                      </a:r>
                      <a:endParaRPr lang="en-SE" sz="800">
                        <a:latin typeface="+mj-lt"/>
                      </a:endParaRPr>
                    </a:p>
                  </a:txBody>
                  <a:tcPr anchor="ctr"/>
                </a:tc>
                <a:extLst>
                  <a:ext uri="{0D108BD9-81ED-4DB2-BD59-A6C34878D82A}">
                    <a16:rowId xmlns:a16="http://schemas.microsoft.com/office/drawing/2014/main" val="2474356377"/>
                  </a:ext>
                </a:extLst>
              </a:tr>
              <a:tr h="213242">
                <a:tc>
                  <a:txBody>
                    <a:bodyPr/>
                    <a:lstStyle/>
                    <a:p>
                      <a:r>
                        <a:rPr lang="en-SE" sz="800">
                          <a:latin typeface="+mj-lt"/>
                        </a:rPr>
                        <a:t>Mellanöstern</a:t>
                      </a:r>
                    </a:p>
                  </a:txBody>
                  <a:tcPr>
                    <a:solidFill>
                      <a:schemeClr val="accent2">
                        <a:lumMod val="25000"/>
                        <a:lumOff val="75000"/>
                      </a:schemeClr>
                    </a:solidFill>
                  </a:tcPr>
                </a:tc>
                <a:tc>
                  <a:txBody>
                    <a:bodyPr/>
                    <a:lstStyle/>
                    <a:p>
                      <a:pPr algn="ctr"/>
                      <a:r>
                        <a:rPr lang="sv-SE" sz="800">
                          <a:latin typeface="+mj-lt"/>
                        </a:rPr>
                        <a:t>1%</a:t>
                      </a:r>
                      <a:endParaRPr lang="en-SE" sz="800">
                        <a:latin typeface="+mj-lt"/>
                      </a:endParaRPr>
                    </a:p>
                  </a:txBody>
                  <a:tcPr anchor="ctr">
                    <a:solidFill>
                      <a:schemeClr val="accent2">
                        <a:lumMod val="25000"/>
                        <a:lumOff val="75000"/>
                      </a:schemeClr>
                    </a:solidFill>
                  </a:tcPr>
                </a:tc>
                <a:tc>
                  <a:txBody>
                    <a:bodyPr/>
                    <a:lstStyle/>
                    <a:p>
                      <a:pPr algn="ctr"/>
                      <a:r>
                        <a:rPr lang="sv-SE" sz="800">
                          <a:latin typeface="+mj-lt"/>
                        </a:rPr>
                        <a:t>3%</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1145979349"/>
                  </a:ext>
                </a:extLst>
              </a:tr>
            </a:tbl>
          </a:graphicData>
        </a:graphic>
      </p:graphicFrame>
      <p:pic>
        <p:nvPicPr>
          <p:cNvPr id="43" name="Picture 47">
            <a:extLst>
              <a:ext uri="{FF2B5EF4-FFF2-40B4-BE49-F238E27FC236}">
                <a16:creationId xmlns:a16="http://schemas.microsoft.com/office/drawing/2014/main" id="{5695949D-8752-2745-945F-82940570A9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0001" y="1905426"/>
            <a:ext cx="305211" cy="190219"/>
          </a:xfrm>
          <a:prstGeom prst="rect">
            <a:avLst/>
          </a:prstGeom>
        </p:spPr>
      </p:pic>
      <p:pic>
        <p:nvPicPr>
          <p:cNvPr id="44" name="Picture 48">
            <a:extLst>
              <a:ext uri="{FF2B5EF4-FFF2-40B4-BE49-F238E27FC236}">
                <a16:creationId xmlns:a16="http://schemas.microsoft.com/office/drawing/2014/main" id="{8EC45D95-04F8-3043-A026-635F41E576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6734" y="1905426"/>
            <a:ext cx="305211" cy="190219"/>
          </a:xfrm>
          <a:prstGeom prst="rect">
            <a:avLst/>
          </a:prstGeom>
        </p:spPr>
      </p:pic>
      <p:graphicFrame>
        <p:nvGraphicFramePr>
          <p:cNvPr id="46" name="Table 38">
            <a:extLst>
              <a:ext uri="{FF2B5EF4-FFF2-40B4-BE49-F238E27FC236}">
                <a16:creationId xmlns:a16="http://schemas.microsoft.com/office/drawing/2014/main" id="{DE19F447-82E0-BA40-B218-0DAF39B874EE}"/>
              </a:ext>
            </a:extLst>
          </p:cNvPr>
          <p:cNvGraphicFramePr>
            <a:graphicFrameLocks noGrp="1"/>
          </p:cNvGraphicFramePr>
          <p:nvPr>
            <p:extLst>
              <p:ext uri="{D42A27DB-BD31-4B8C-83A1-F6EECF244321}">
                <p14:modId xmlns:p14="http://schemas.microsoft.com/office/powerpoint/2010/main" val="93612598"/>
              </p:ext>
            </p:extLst>
          </p:nvPr>
        </p:nvGraphicFramePr>
        <p:xfrm>
          <a:off x="3960762" y="4762750"/>
          <a:ext cx="2635464" cy="596053"/>
        </p:xfrm>
        <a:graphic>
          <a:graphicData uri="http://schemas.openxmlformats.org/drawingml/2006/table">
            <a:tbl>
              <a:tblPr firstRow="1" bandRow="1">
                <a:tableStyleId>{2D5ABB26-0587-4C30-8999-92F81FD0307C}</a:tableStyleId>
              </a:tblPr>
              <a:tblGrid>
                <a:gridCol w="1346036">
                  <a:extLst>
                    <a:ext uri="{9D8B030D-6E8A-4147-A177-3AD203B41FA5}">
                      <a16:colId xmlns:a16="http://schemas.microsoft.com/office/drawing/2014/main" val="1807689859"/>
                    </a:ext>
                  </a:extLst>
                </a:gridCol>
                <a:gridCol w="621844">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27279">
                <a:tc>
                  <a:txBody>
                    <a:bodyPr/>
                    <a:lstStyle/>
                    <a:p>
                      <a:r>
                        <a:rPr lang="sv-SE" sz="800" b="1">
                          <a:latin typeface="+mj-lt"/>
                        </a:rPr>
                        <a:t>Könsfördelning bland de anställda</a:t>
                      </a:r>
                      <a:endParaRPr lang="en-SE" sz="800" b="1">
                        <a:latin typeface="+mj-lt"/>
                      </a:endParaRP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607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E" sz="800">
                          <a:latin typeface="+mj-lt"/>
                        </a:rPr>
                        <a:t>I </a:t>
                      </a:r>
                      <a:r>
                        <a:rPr lang="sv-SE" sz="800">
                          <a:latin typeface="+mj-lt"/>
                        </a:rPr>
                        <a:t>p</a:t>
                      </a:r>
                      <a:r>
                        <a:rPr lang="en-SE" sz="800">
                          <a:latin typeface="+mj-lt"/>
                        </a:rPr>
                        <a:t>rocent</a:t>
                      </a:r>
                      <a:r>
                        <a:rPr lang="sv-SE" sz="800">
                          <a:latin typeface="+mj-lt"/>
                        </a:rPr>
                        <a:t> (man/kvinna)</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69/31</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68/32</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bl>
          </a:graphicData>
        </a:graphic>
      </p:graphicFrame>
      <p:sp>
        <p:nvSpPr>
          <p:cNvPr id="50" name="Rectangle 62">
            <a:extLst>
              <a:ext uri="{FF2B5EF4-FFF2-40B4-BE49-F238E27FC236}">
                <a16:creationId xmlns:a16="http://schemas.microsoft.com/office/drawing/2014/main" id="{104CDCA2-8181-E449-8239-20A447F66FAF}"/>
              </a:ext>
            </a:extLst>
          </p:cNvPr>
          <p:cNvSpPr/>
          <p:nvPr/>
        </p:nvSpPr>
        <p:spPr>
          <a:xfrm>
            <a:off x="2249556" y="1827381"/>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51" name="Rectangle 63">
            <a:extLst>
              <a:ext uri="{FF2B5EF4-FFF2-40B4-BE49-F238E27FC236}">
                <a16:creationId xmlns:a16="http://schemas.microsoft.com/office/drawing/2014/main" id="{27695375-5934-7E48-A4AB-47800C9D158E}"/>
              </a:ext>
            </a:extLst>
          </p:cNvPr>
          <p:cNvSpPr/>
          <p:nvPr/>
        </p:nvSpPr>
        <p:spPr>
          <a:xfrm>
            <a:off x="2910747" y="1827381"/>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pic>
        <p:nvPicPr>
          <p:cNvPr id="52" name="Picture 64">
            <a:extLst>
              <a:ext uri="{FF2B5EF4-FFF2-40B4-BE49-F238E27FC236}">
                <a16:creationId xmlns:a16="http://schemas.microsoft.com/office/drawing/2014/main" id="{A39ED568-B818-C84B-8E3A-4C9C53DCBE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93800" y="1911174"/>
            <a:ext cx="305211" cy="190219"/>
          </a:xfrm>
          <a:prstGeom prst="rect">
            <a:avLst/>
          </a:prstGeom>
        </p:spPr>
      </p:pic>
      <p:pic>
        <p:nvPicPr>
          <p:cNvPr id="53" name="Picture 65">
            <a:extLst>
              <a:ext uri="{FF2B5EF4-FFF2-40B4-BE49-F238E27FC236}">
                <a16:creationId xmlns:a16="http://schemas.microsoft.com/office/drawing/2014/main" id="{5BF2E875-473A-C342-AFF2-994191FAE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8117" y="1911174"/>
            <a:ext cx="305211" cy="190219"/>
          </a:xfrm>
          <a:prstGeom prst="rect">
            <a:avLst/>
          </a:prstGeom>
        </p:spPr>
      </p:pic>
      <p:graphicFrame>
        <p:nvGraphicFramePr>
          <p:cNvPr id="54" name="Table 38">
            <a:extLst>
              <a:ext uri="{FF2B5EF4-FFF2-40B4-BE49-F238E27FC236}">
                <a16:creationId xmlns:a16="http://schemas.microsoft.com/office/drawing/2014/main" id="{22C61D78-CDAB-F142-9AF6-915041B2FCB5}"/>
              </a:ext>
            </a:extLst>
          </p:cNvPr>
          <p:cNvGraphicFramePr>
            <a:graphicFrameLocks noGrp="1"/>
          </p:cNvGraphicFramePr>
          <p:nvPr>
            <p:extLst>
              <p:ext uri="{D42A27DB-BD31-4B8C-83A1-F6EECF244321}">
                <p14:modId xmlns:p14="http://schemas.microsoft.com/office/powerpoint/2010/main" val="2514292716"/>
              </p:ext>
            </p:extLst>
          </p:nvPr>
        </p:nvGraphicFramePr>
        <p:xfrm>
          <a:off x="853902" y="2050420"/>
          <a:ext cx="2635464" cy="3239439"/>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360165">
                <a:tc>
                  <a:txBody>
                    <a:bodyPr/>
                    <a:lstStyle/>
                    <a:p>
                      <a:r>
                        <a:rPr lang="sv-SE" sz="800" b="1" noProof="0">
                          <a:latin typeface="+mj-lt"/>
                        </a:rPr>
                        <a:t>Egen omsättning per bransch</a:t>
                      </a:r>
                    </a:p>
                  </a:txBody>
                  <a:tcPr anchor="ctr">
                    <a:lnB w="12700" cap="flat" cmpd="sng" algn="ctr">
                      <a:solidFill>
                        <a:schemeClr val="tx1"/>
                      </a:solidFill>
                      <a:prstDash val="solid"/>
                      <a:round/>
                      <a:headEnd type="none" w="med" len="med"/>
                      <a:tailEnd type="none" w="med" len="med"/>
                    </a:lnB>
                  </a:tcPr>
                </a:tc>
                <a:tc>
                  <a:txBody>
                    <a:bodyPr/>
                    <a:lstStyle/>
                    <a:p>
                      <a:pPr algn="ctr"/>
                      <a:r>
                        <a:rPr lang="sv-SE" sz="800" b="1" noProof="0">
                          <a:latin typeface="+mj-lt"/>
                        </a:rPr>
                        <a:t>SWE</a:t>
                      </a:r>
                    </a:p>
                  </a:txBody>
                  <a:tcPr anchor="b">
                    <a:lnB w="12700" cap="flat" cmpd="sng" algn="ctr">
                      <a:solidFill>
                        <a:schemeClr val="tx1"/>
                      </a:solidFill>
                      <a:prstDash val="solid"/>
                      <a:round/>
                      <a:headEnd type="none" w="med" len="med"/>
                      <a:tailEnd type="none" w="med" len="med"/>
                    </a:lnB>
                  </a:tcPr>
                </a:tc>
                <a:tc>
                  <a:txBody>
                    <a:bodyPr/>
                    <a:lstStyle/>
                    <a:p>
                      <a:pPr algn="ctr"/>
                      <a:r>
                        <a:rPr lang="sv-SE" sz="800" b="1" noProof="0">
                          <a:latin typeface="+mj-lt"/>
                        </a:rPr>
                        <a:t>DEN</a:t>
                      </a:r>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Bygg &amp; anläggning</a:t>
                      </a:r>
                    </a:p>
                  </a:txBody>
                  <a:tcPr marL="9525" marR="9525" marT="9525" marB="0"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marL="0" algn="ctr" defTabSz="914400" rtl="0" eaLnBrk="1" fontAlgn="b" latinLnBrk="0" hangingPunct="1"/>
                      <a:r>
                        <a:rPr lang="sv-SE" sz="800" kern="1200" noProof="0">
                          <a:solidFill>
                            <a:schemeClr val="tx1"/>
                          </a:solidFill>
                          <a:latin typeface="+mj-lt"/>
                          <a:ea typeface="+mn-ea"/>
                          <a:cs typeface="+mn-cs"/>
                        </a:rPr>
                        <a:t>24%</a:t>
                      </a:r>
                    </a:p>
                  </a:txBody>
                  <a:tcPr marL="9525" marR="9525" marT="9525" marB="0"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noProof="0">
                          <a:latin typeface="+mj-lt"/>
                        </a:rPr>
                        <a:t>39%</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Infrastruktur</a:t>
                      </a:r>
                    </a:p>
                  </a:txBody>
                  <a:tcPr marL="9525" marR="9525" marT="9525" marB="0" anchor="ctr">
                    <a:noFill/>
                  </a:tcPr>
                </a:tc>
                <a:tc>
                  <a:txBody>
                    <a:bodyPr/>
                    <a:lstStyle/>
                    <a:p>
                      <a:pPr marL="0" algn="ctr" defTabSz="914400" rtl="0" eaLnBrk="1" fontAlgn="b" latinLnBrk="0" hangingPunct="1"/>
                      <a:r>
                        <a:rPr lang="sv-SE" sz="800" kern="1200" noProof="0">
                          <a:solidFill>
                            <a:schemeClr val="tx1"/>
                          </a:solidFill>
                          <a:latin typeface="+mj-lt"/>
                          <a:ea typeface="+mn-ea"/>
                          <a:cs typeface="+mn-cs"/>
                        </a:rPr>
                        <a:t>12%</a:t>
                      </a:r>
                    </a:p>
                  </a:txBody>
                  <a:tcPr marL="9525" marR="9525" marT="9525" marB="0" anchor="ctr">
                    <a:noFill/>
                  </a:tcPr>
                </a:tc>
                <a:tc>
                  <a:txBody>
                    <a:bodyPr/>
                    <a:lstStyle/>
                    <a:p>
                      <a:pPr algn="ctr"/>
                      <a:r>
                        <a:rPr lang="sv-SE" sz="800" noProof="0">
                          <a:latin typeface="+mj-lt"/>
                        </a:rPr>
                        <a:t>22%</a:t>
                      </a:r>
                    </a:p>
                  </a:txBody>
                  <a:tcPr anchor="ctr">
                    <a:noFill/>
                  </a:tcPr>
                </a:tc>
                <a:extLst>
                  <a:ext uri="{0D108BD9-81ED-4DB2-BD59-A6C34878D82A}">
                    <a16:rowId xmlns:a16="http://schemas.microsoft.com/office/drawing/2014/main" val="1889174922"/>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Industri</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a:solidFill>
                            <a:schemeClr val="tx1"/>
                          </a:solidFill>
                          <a:latin typeface="+mj-lt"/>
                          <a:ea typeface="+mn-ea"/>
                          <a:cs typeface="+mn-cs"/>
                        </a:rPr>
                        <a:t>18%</a:t>
                      </a:r>
                    </a:p>
                  </a:txBody>
                  <a:tcPr marL="9525" marR="9525" marT="9525" marB="0" anchor="ctr">
                    <a:solidFill>
                      <a:schemeClr val="accent2">
                        <a:lumMod val="25000"/>
                        <a:lumOff val="75000"/>
                      </a:schemeClr>
                    </a:solidFill>
                  </a:tcPr>
                </a:tc>
                <a:tc>
                  <a:txBody>
                    <a:bodyPr/>
                    <a:lstStyle/>
                    <a:p>
                      <a:pPr algn="ctr"/>
                      <a:r>
                        <a:rPr lang="sv-SE" sz="800" noProof="0">
                          <a:latin typeface="+mj-lt"/>
                        </a:rPr>
                        <a:t>7%</a:t>
                      </a:r>
                    </a:p>
                  </a:txBody>
                  <a:tcPr anchor="ctr">
                    <a:solidFill>
                      <a:schemeClr val="accent2">
                        <a:lumMod val="25000"/>
                        <a:lumOff val="75000"/>
                      </a:schemeClr>
                    </a:solidFill>
                  </a:tcPr>
                </a:tc>
                <a:extLst>
                  <a:ext uri="{0D108BD9-81ED-4DB2-BD59-A6C34878D82A}">
                    <a16:rowId xmlns:a16="http://schemas.microsoft.com/office/drawing/2014/main" val="189637628"/>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Fastigheter</a:t>
                      </a:r>
                    </a:p>
                  </a:txBody>
                  <a:tcPr marL="9525" marR="9525" marT="9525" marB="0" anchor="ctr">
                    <a:noFill/>
                  </a:tcPr>
                </a:tc>
                <a:tc>
                  <a:txBody>
                    <a:bodyPr/>
                    <a:lstStyle/>
                    <a:p>
                      <a:pPr marL="0" algn="ctr" defTabSz="914400" rtl="0" eaLnBrk="1" fontAlgn="b" latinLnBrk="0" hangingPunct="1"/>
                      <a:r>
                        <a:rPr lang="sv-SE" sz="800" kern="1200" noProof="0">
                          <a:solidFill>
                            <a:schemeClr val="tx1"/>
                          </a:solidFill>
                          <a:latin typeface="+mj-lt"/>
                          <a:ea typeface="+mn-ea"/>
                          <a:cs typeface="+mn-cs"/>
                        </a:rPr>
                        <a:t>25%</a:t>
                      </a:r>
                    </a:p>
                  </a:txBody>
                  <a:tcPr marL="9525" marR="9525" marT="9525" marB="0" anchor="ctr">
                    <a:noFill/>
                  </a:tcPr>
                </a:tc>
                <a:tc>
                  <a:txBody>
                    <a:bodyPr/>
                    <a:lstStyle/>
                    <a:p>
                      <a:pPr algn="ctr"/>
                      <a:r>
                        <a:rPr lang="sv-SE" sz="800" noProof="0">
                          <a:latin typeface="+mj-lt"/>
                        </a:rPr>
                        <a:t>-</a:t>
                      </a:r>
                    </a:p>
                  </a:txBody>
                  <a:tcPr anchor="ctr">
                    <a:noFill/>
                  </a:tcPr>
                </a:tc>
                <a:extLst>
                  <a:ext uri="{0D108BD9-81ED-4DB2-BD59-A6C34878D82A}">
                    <a16:rowId xmlns:a16="http://schemas.microsoft.com/office/drawing/2014/main" val="359996087"/>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Transport</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a:solidFill>
                            <a:schemeClr val="tx1"/>
                          </a:solidFill>
                          <a:latin typeface="+mj-lt"/>
                          <a:ea typeface="+mn-ea"/>
                          <a:cs typeface="+mn-cs"/>
                        </a:rPr>
                        <a:t>3%</a:t>
                      </a:r>
                    </a:p>
                  </a:txBody>
                  <a:tcPr marL="9525" marR="9525" marT="9525" marB="0" anchor="ctr">
                    <a:solidFill>
                      <a:schemeClr val="accent2">
                        <a:lumMod val="25000"/>
                        <a:lumOff val="75000"/>
                      </a:schemeClr>
                    </a:solidFill>
                  </a:tcPr>
                </a:tc>
                <a:tc>
                  <a:txBody>
                    <a:bodyPr/>
                    <a:lstStyle/>
                    <a:p>
                      <a:pPr algn="ctr"/>
                      <a:r>
                        <a:rPr lang="sv-SE" sz="800" noProof="0">
                          <a:latin typeface="+mj-lt"/>
                        </a:rPr>
                        <a:t>-</a:t>
                      </a:r>
                    </a:p>
                  </a:txBody>
                  <a:tcPr anchor="ctr">
                    <a:solidFill>
                      <a:schemeClr val="accent2">
                        <a:lumMod val="25000"/>
                        <a:lumOff val="75000"/>
                      </a:schemeClr>
                    </a:solidFill>
                  </a:tcPr>
                </a:tc>
                <a:extLst>
                  <a:ext uri="{0D108BD9-81ED-4DB2-BD59-A6C34878D82A}">
                    <a16:rowId xmlns:a16="http://schemas.microsoft.com/office/drawing/2014/main" val="3453607247"/>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IT &amp; Software</a:t>
                      </a:r>
                    </a:p>
                  </a:txBody>
                  <a:tcPr marL="9525" marR="9525" marT="9525" marB="0" anchor="ctr"/>
                </a:tc>
                <a:tc>
                  <a:txBody>
                    <a:bodyPr/>
                    <a:lstStyle/>
                    <a:p>
                      <a:pPr marL="0" algn="ctr" defTabSz="914400" rtl="0" eaLnBrk="1" fontAlgn="b" latinLnBrk="0" hangingPunct="1"/>
                      <a:r>
                        <a:rPr lang="sv-SE" sz="800" kern="1200" noProof="0">
                          <a:solidFill>
                            <a:schemeClr val="tx1"/>
                          </a:solidFill>
                          <a:latin typeface="+mj-lt"/>
                          <a:ea typeface="+mn-ea"/>
                          <a:cs typeface="+mn-cs"/>
                        </a:rPr>
                        <a:t>3%</a:t>
                      </a:r>
                    </a:p>
                  </a:txBody>
                  <a:tcPr marL="9525" marR="9525" marT="9525" marB="0" anchor="ctr"/>
                </a:tc>
                <a:tc>
                  <a:txBody>
                    <a:bodyPr/>
                    <a:lstStyle/>
                    <a:p>
                      <a:pPr algn="ctr"/>
                      <a:r>
                        <a:rPr lang="sv-SE" sz="800" noProof="0">
                          <a:latin typeface="+mj-lt"/>
                        </a:rPr>
                        <a:t>2%</a:t>
                      </a:r>
                    </a:p>
                  </a:txBody>
                  <a:tcPr anchor="ctr"/>
                </a:tc>
                <a:extLst>
                  <a:ext uri="{0D108BD9-81ED-4DB2-BD59-A6C34878D82A}">
                    <a16:rowId xmlns:a16="http://schemas.microsoft.com/office/drawing/2014/main" val="113942698"/>
                  </a:ext>
                </a:extLst>
              </a:tr>
              <a:tr h="272170">
                <a:tc>
                  <a:txBody>
                    <a:bodyPr/>
                    <a:lstStyle/>
                    <a:p>
                      <a:pPr marL="0" algn="l" defTabSz="914400" rtl="0" eaLnBrk="1" fontAlgn="b" latinLnBrk="0" hangingPunct="1"/>
                      <a:r>
                        <a:rPr lang="sv-SE" sz="800" kern="1200" noProof="0">
                          <a:solidFill>
                            <a:schemeClr val="tx1"/>
                          </a:solidFill>
                          <a:latin typeface="+mj-lt"/>
                          <a:ea typeface="+mn-ea"/>
                          <a:cs typeface="+mn-cs"/>
                        </a:rPr>
                        <a:t>Information &amp; kommunikation</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a:solidFill>
                            <a:schemeClr val="tx1"/>
                          </a:solidFill>
                          <a:latin typeface="+mj-lt"/>
                          <a:ea typeface="+mn-ea"/>
                          <a:cs typeface="+mn-cs"/>
                        </a:rPr>
                        <a:t>1%</a:t>
                      </a:r>
                    </a:p>
                  </a:txBody>
                  <a:tcPr marL="9525" marR="9525" marT="9525" marB="0" anchor="ctr">
                    <a:solidFill>
                      <a:schemeClr val="accent2">
                        <a:lumMod val="25000"/>
                        <a:lumOff val="75000"/>
                      </a:schemeClr>
                    </a:solidFill>
                  </a:tcPr>
                </a:tc>
                <a:tc>
                  <a:txBody>
                    <a:bodyPr/>
                    <a:lstStyle/>
                    <a:p>
                      <a:pPr algn="ctr"/>
                      <a:r>
                        <a:rPr lang="sv-SE" sz="800" noProof="0">
                          <a:latin typeface="+mj-lt"/>
                        </a:rPr>
                        <a:t>3%</a:t>
                      </a:r>
                    </a:p>
                  </a:txBody>
                  <a:tcPr anchor="ctr">
                    <a:solidFill>
                      <a:schemeClr val="accent2">
                        <a:lumMod val="25000"/>
                        <a:lumOff val="75000"/>
                      </a:schemeClr>
                    </a:solidFill>
                  </a:tcPr>
                </a:tc>
                <a:extLst>
                  <a:ext uri="{0D108BD9-81ED-4DB2-BD59-A6C34878D82A}">
                    <a16:rowId xmlns:a16="http://schemas.microsoft.com/office/drawing/2014/main" val="531149417"/>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Energi</a:t>
                      </a:r>
                    </a:p>
                  </a:txBody>
                  <a:tcPr marL="9525" marR="9525" marT="9525" marB="0" anchor="ctr"/>
                </a:tc>
                <a:tc>
                  <a:txBody>
                    <a:bodyPr/>
                    <a:lstStyle/>
                    <a:p>
                      <a:pPr marL="0" algn="ctr" defTabSz="914400" rtl="0" eaLnBrk="1" fontAlgn="b" latinLnBrk="0" hangingPunct="1"/>
                      <a:r>
                        <a:rPr lang="sv-SE" sz="800" kern="1200" noProof="0">
                          <a:solidFill>
                            <a:schemeClr val="tx1"/>
                          </a:solidFill>
                          <a:latin typeface="+mj-lt"/>
                          <a:ea typeface="+mn-ea"/>
                          <a:cs typeface="+mn-cs"/>
                        </a:rPr>
                        <a:t>7%</a:t>
                      </a:r>
                    </a:p>
                  </a:txBody>
                  <a:tcPr marL="9525" marR="9525" marT="9525" marB="0" anchor="ctr"/>
                </a:tc>
                <a:tc>
                  <a:txBody>
                    <a:bodyPr/>
                    <a:lstStyle/>
                    <a:p>
                      <a:pPr algn="ctr"/>
                      <a:r>
                        <a:rPr lang="sv-SE" sz="800" noProof="0">
                          <a:latin typeface="+mj-lt"/>
                        </a:rPr>
                        <a:t>10%</a:t>
                      </a:r>
                    </a:p>
                  </a:txBody>
                  <a:tcPr anchor="ctr"/>
                </a:tc>
                <a:extLst>
                  <a:ext uri="{0D108BD9-81ED-4DB2-BD59-A6C34878D82A}">
                    <a16:rowId xmlns:a16="http://schemas.microsoft.com/office/drawing/2014/main" val="3657152779"/>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Miljö</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a:solidFill>
                            <a:schemeClr val="tx1"/>
                          </a:solidFill>
                          <a:latin typeface="+mj-lt"/>
                          <a:ea typeface="+mn-ea"/>
                          <a:cs typeface="+mn-cs"/>
                        </a:rPr>
                        <a:t>1%</a:t>
                      </a:r>
                    </a:p>
                  </a:txBody>
                  <a:tcPr marL="9525" marR="9525" marT="9525" marB="0" anchor="ctr">
                    <a:solidFill>
                      <a:schemeClr val="accent2">
                        <a:lumMod val="25000"/>
                        <a:lumOff val="75000"/>
                      </a:schemeClr>
                    </a:solidFill>
                  </a:tcPr>
                </a:tc>
                <a:tc>
                  <a:txBody>
                    <a:bodyPr/>
                    <a:lstStyle/>
                    <a:p>
                      <a:pPr algn="ctr"/>
                      <a:r>
                        <a:rPr lang="sv-SE" sz="800" noProof="0">
                          <a:latin typeface="+mj-lt"/>
                        </a:rPr>
                        <a:t>16%</a:t>
                      </a:r>
                    </a:p>
                  </a:txBody>
                  <a:tcPr anchor="ctr">
                    <a:solidFill>
                      <a:schemeClr val="accent2">
                        <a:lumMod val="25000"/>
                        <a:lumOff val="75000"/>
                      </a:schemeClr>
                    </a:solidFill>
                  </a:tcPr>
                </a:tc>
                <a:extLst>
                  <a:ext uri="{0D108BD9-81ED-4DB2-BD59-A6C34878D82A}">
                    <a16:rowId xmlns:a16="http://schemas.microsoft.com/office/drawing/2014/main" val="4077815164"/>
                  </a:ext>
                </a:extLst>
              </a:tr>
              <a:tr h="272170">
                <a:tc>
                  <a:txBody>
                    <a:bodyPr/>
                    <a:lstStyle/>
                    <a:p>
                      <a:pPr marL="0" algn="l" defTabSz="914400" rtl="0" eaLnBrk="1" fontAlgn="b" latinLnBrk="0" hangingPunct="1"/>
                      <a:r>
                        <a:rPr lang="sv-SE" sz="800" kern="1200" noProof="0">
                          <a:solidFill>
                            <a:schemeClr val="tx1"/>
                          </a:solidFill>
                          <a:latin typeface="+mj-lt"/>
                          <a:ea typeface="+mn-ea"/>
                          <a:cs typeface="+mn-cs"/>
                        </a:rPr>
                        <a:t>Försvar, samhällsskydd, beredskap</a:t>
                      </a:r>
                    </a:p>
                  </a:txBody>
                  <a:tcPr marL="9525" marR="9525" marT="9525" marB="0" anchor="ctr"/>
                </a:tc>
                <a:tc>
                  <a:txBody>
                    <a:bodyPr/>
                    <a:lstStyle/>
                    <a:p>
                      <a:pPr marL="0" algn="ctr" defTabSz="914400" rtl="0" eaLnBrk="1" fontAlgn="b" latinLnBrk="0" hangingPunct="1"/>
                      <a:r>
                        <a:rPr lang="sv-SE" sz="800" kern="1200" noProof="0">
                          <a:solidFill>
                            <a:schemeClr val="tx1"/>
                          </a:solidFill>
                          <a:latin typeface="+mj-lt"/>
                          <a:ea typeface="+mn-ea"/>
                          <a:cs typeface="+mn-cs"/>
                        </a:rPr>
                        <a:t>1%</a:t>
                      </a:r>
                    </a:p>
                  </a:txBody>
                  <a:tcPr marL="9525" marR="9525" marT="9525" marB="0" anchor="ctr"/>
                </a:tc>
                <a:tc>
                  <a:txBody>
                    <a:bodyPr/>
                    <a:lstStyle/>
                    <a:p>
                      <a:pPr algn="ctr"/>
                      <a:r>
                        <a:rPr lang="sv-SE" sz="800" noProof="0">
                          <a:latin typeface="+mj-lt"/>
                        </a:rPr>
                        <a:t>-</a:t>
                      </a:r>
                    </a:p>
                  </a:txBody>
                  <a:tcPr anchor="ctr"/>
                </a:tc>
                <a:extLst>
                  <a:ext uri="{0D108BD9-81ED-4DB2-BD59-A6C34878D82A}">
                    <a16:rowId xmlns:a16="http://schemas.microsoft.com/office/drawing/2014/main" val="2474356377"/>
                  </a:ext>
                </a:extLst>
              </a:tr>
              <a:tr h="272170">
                <a:tc>
                  <a:txBody>
                    <a:bodyPr/>
                    <a:lstStyle/>
                    <a:p>
                      <a:pPr marL="0" algn="l" defTabSz="914400" rtl="0" eaLnBrk="1" fontAlgn="b" latinLnBrk="0" hangingPunct="1"/>
                      <a:r>
                        <a:rPr lang="sv-SE" sz="800" kern="1200" noProof="0">
                          <a:solidFill>
                            <a:schemeClr val="tx1"/>
                          </a:solidFill>
                          <a:latin typeface="+mj-lt"/>
                          <a:ea typeface="+mn-ea"/>
                          <a:cs typeface="+mn-cs"/>
                        </a:rPr>
                        <a:t>Läkemedel/medicinsk teknik</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a:solidFill>
                            <a:schemeClr val="tx1"/>
                          </a:solidFill>
                          <a:latin typeface="+mj-lt"/>
                          <a:ea typeface="+mn-ea"/>
                          <a:cs typeface="+mn-cs"/>
                        </a:rPr>
                        <a:t>2%</a:t>
                      </a:r>
                    </a:p>
                  </a:txBody>
                  <a:tcPr marL="9525" marR="9525" marT="9525" marB="0" anchor="ctr">
                    <a:solidFill>
                      <a:schemeClr val="accent2">
                        <a:lumMod val="25000"/>
                        <a:lumOff val="75000"/>
                      </a:schemeClr>
                    </a:solidFill>
                  </a:tcPr>
                </a:tc>
                <a:tc>
                  <a:txBody>
                    <a:bodyPr/>
                    <a:lstStyle/>
                    <a:p>
                      <a:pPr algn="ctr"/>
                      <a:r>
                        <a:rPr lang="sv-SE" sz="800" noProof="0">
                          <a:latin typeface="+mj-lt"/>
                        </a:rPr>
                        <a:t>-</a:t>
                      </a:r>
                    </a:p>
                  </a:txBody>
                  <a:tcPr anchor="ctr">
                    <a:solidFill>
                      <a:schemeClr val="accent2">
                        <a:lumMod val="25000"/>
                        <a:lumOff val="75000"/>
                      </a:schemeClr>
                    </a:solidFill>
                  </a:tcPr>
                </a:tc>
                <a:extLst>
                  <a:ext uri="{0D108BD9-81ED-4DB2-BD59-A6C34878D82A}">
                    <a16:rowId xmlns:a16="http://schemas.microsoft.com/office/drawing/2014/main" val="1145979349"/>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Annan</a:t>
                      </a:r>
                    </a:p>
                  </a:txBody>
                  <a:tcPr marL="9525" marR="9525" marT="9525" marB="0" anchor="ctr">
                    <a:noFill/>
                  </a:tcPr>
                </a:tc>
                <a:tc>
                  <a:txBody>
                    <a:bodyPr/>
                    <a:lstStyle/>
                    <a:p>
                      <a:pPr marL="0" algn="ctr" defTabSz="914400" rtl="0" eaLnBrk="1" fontAlgn="b" latinLnBrk="0" hangingPunct="1"/>
                      <a:r>
                        <a:rPr lang="sv-SE" sz="800" kern="1200" noProof="0">
                          <a:solidFill>
                            <a:schemeClr val="tx1"/>
                          </a:solidFill>
                          <a:latin typeface="+mj-lt"/>
                          <a:ea typeface="+mn-ea"/>
                          <a:cs typeface="+mn-cs"/>
                        </a:rPr>
                        <a:t>3%</a:t>
                      </a:r>
                    </a:p>
                  </a:txBody>
                  <a:tcPr marL="9525" marR="9525" marT="9525" marB="0" anchor="ctr">
                    <a:noFill/>
                  </a:tcPr>
                </a:tc>
                <a:tc>
                  <a:txBody>
                    <a:bodyPr/>
                    <a:lstStyle/>
                    <a:p>
                      <a:pPr algn="ctr"/>
                      <a:r>
                        <a:rPr lang="sv-SE" sz="800" noProof="0">
                          <a:latin typeface="+mj-lt"/>
                        </a:rPr>
                        <a:t>1%</a:t>
                      </a:r>
                    </a:p>
                  </a:txBody>
                  <a:tcPr anchor="ctr">
                    <a:noFill/>
                  </a:tcPr>
                </a:tc>
                <a:extLst>
                  <a:ext uri="{0D108BD9-81ED-4DB2-BD59-A6C34878D82A}">
                    <a16:rowId xmlns:a16="http://schemas.microsoft.com/office/drawing/2014/main" val="2433888666"/>
                  </a:ext>
                </a:extLst>
              </a:tr>
            </a:tbl>
          </a:graphicData>
        </a:graphic>
      </p:graphicFrame>
      <p:sp>
        <p:nvSpPr>
          <p:cNvPr id="4" name="textruta 3">
            <a:extLst>
              <a:ext uri="{FF2B5EF4-FFF2-40B4-BE49-F238E27FC236}">
                <a16:creationId xmlns:a16="http://schemas.microsoft.com/office/drawing/2014/main" id="{EBE43DD2-1D91-6825-4C77-C6ABF7003CAB}"/>
              </a:ext>
            </a:extLst>
          </p:cNvPr>
          <p:cNvSpPr txBox="1"/>
          <p:nvPr/>
        </p:nvSpPr>
        <p:spPr>
          <a:xfrm>
            <a:off x="5002782" y="6273805"/>
            <a:ext cx="2186436" cy="523220"/>
          </a:xfrm>
          <a:prstGeom prst="rect">
            <a:avLst/>
          </a:prstGeom>
        </p:spPr>
        <p:txBody>
          <a:bodyPr wrap="square">
            <a:spAutoFit/>
          </a:bodyPr>
          <a:lstStyle>
            <a:defPPr>
              <a:defRPr lang="sv-SE"/>
            </a:defPPr>
            <a:lvl1pPr algn="ctr">
              <a:defRPr sz="800"/>
            </a:lvl1pPr>
          </a:lstStyle>
          <a:p>
            <a:r>
              <a:rPr lang="sv-SE" sz="700"/>
              <a:t>*Siffrorna för Sverige avser andel av företagen som exporterar till regionen, medan siffrorna för Danmark avser andel av den totala exporten till given region</a:t>
            </a:r>
          </a:p>
        </p:txBody>
      </p:sp>
    </p:spTree>
    <p:extLst>
      <p:ext uri="{BB962C8B-B14F-4D97-AF65-F5344CB8AC3E}">
        <p14:creationId xmlns:p14="http://schemas.microsoft.com/office/powerpoint/2010/main" val="2811083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F942075-03CF-264A-8117-7F134C6C4A08}"/>
              </a:ext>
            </a:extLst>
          </p:cNvPr>
          <p:cNvPicPr>
            <a:picLocks noChangeAspect="1"/>
          </p:cNvPicPr>
          <p:nvPr/>
        </p:nvPicPr>
        <p:blipFill>
          <a:blip r:embed="rId2"/>
          <a:stretch>
            <a:fillRect/>
          </a:stretch>
        </p:blipFill>
        <p:spPr>
          <a:xfrm rot="5400000" flipV="1">
            <a:off x="6345120" y="-50039"/>
            <a:ext cx="5384416" cy="6309345"/>
          </a:xfrm>
          <a:prstGeom prst="rect">
            <a:avLst/>
          </a:prstGeom>
        </p:spPr>
      </p:pic>
      <p:sp>
        <p:nvSpPr>
          <p:cNvPr id="2" name="textruta 1">
            <a:extLst>
              <a:ext uri="{FF2B5EF4-FFF2-40B4-BE49-F238E27FC236}">
                <a16:creationId xmlns:a16="http://schemas.microsoft.com/office/drawing/2014/main" id="{640498C6-EF03-CFD6-F7CE-8C2DA153AA1B}"/>
              </a:ext>
            </a:extLst>
          </p:cNvPr>
          <p:cNvSpPr txBox="1"/>
          <p:nvPr/>
        </p:nvSpPr>
        <p:spPr>
          <a:xfrm>
            <a:off x="719907" y="1443841"/>
            <a:ext cx="4717066" cy="4185761"/>
          </a:xfrm>
          <a:prstGeom prst="rect">
            <a:avLst/>
          </a:prstGeom>
          <a:noFill/>
        </p:spPr>
        <p:txBody>
          <a:bodyPr wrap="square">
            <a:spAutoFit/>
          </a:bodyPr>
          <a:lstStyle>
            <a:defPPr>
              <a:defRPr lang="sv-SE"/>
            </a:defPPr>
            <a:lvl1pPr>
              <a:defRPr sz="1400">
                <a:effectLst/>
              </a:defRPr>
            </a:lvl1pPr>
          </a:lstStyle>
          <a:p>
            <a:r>
              <a:rPr lang="sv-SE"/>
              <a:t>Innovationsföretagen är en bransch- och arbetsgivarorganisation som representerar innovativa företag inom den kunskapsintensiva tjänstesektorn. Förbundet har cirka 850 medlemmar och omfattar cirka 40 000 anställda. Innovationsföretagens uppdrag är att skapa bästa möjliga förutsättningar för en konkurrenskraftig innovationssektor. Innovationsföretagens uppdrag är att skapa bästa möjliga förutsättningar för en världsledande arkitekt- och ingenjörsbransch. Det gör vi genom att erbjuda arbetsgivarservice och genom vårt påverkansarbete med målet att optimera förutsättningarna för branschens konkurrenskraft och innovationsförmåga. </a:t>
            </a:r>
          </a:p>
          <a:p>
            <a:r>
              <a:rPr lang="sv-SE"/>
              <a:t>Innovationsföretagen är ett av nio förbund inom Almega. Våra medlemmar är också̊ medlemmar i Svenskt Näringsliv. </a:t>
            </a:r>
          </a:p>
          <a:p>
            <a:endParaRPr lang="sv-SE"/>
          </a:p>
          <a:p>
            <a:endParaRPr lang="sv-SE"/>
          </a:p>
          <a:p>
            <a:r>
              <a:rPr lang="sv-SE"/>
              <a:t>Besök oss gärna på </a:t>
            </a:r>
            <a:r>
              <a:rPr lang="sv-SE" b="1" err="1"/>
              <a:t>innovationsforetagen.se</a:t>
            </a:r>
            <a:r>
              <a:rPr lang="sv-SE" b="1"/>
              <a:t> </a:t>
            </a:r>
          </a:p>
        </p:txBody>
      </p:sp>
    </p:spTree>
    <p:extLst>
      <p:ext uri="{BB962C8B-B14F-4D97-AF65-F5344CB8AC3E}">
        <p14:creationId xmlns:p14="http://schemas.microsoft.com/office/powerpoint/2010/main" val="393945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48858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Affärsmodeller</a:t>
            </a:r>
          </a:p>
        </p:txBody>
      </p:sp>
      <p:pic>
        <p:nvPicPr>
          <p:cNvPr id="4" name="Bildobjekt 3">
            <a:extLst>
              <a:ext uri="{FF2B5EF4-FFF2-40B4-BE49-F238E27FC236}">
                <a16:creationId xmlns:a16="http://schemas.microsoft.com/office/drawing/2014/main" id="{ADB09A6A-4959-224F-A192-3B7451C9A6D9}"/>
              </a:ext>
            </a:extLst>
          </p:cNvPr>
          <p:cNvPicPr>
            <a:picLocks noChangeAspect="1"/>
          </p:cNvPicPr>
          <p:nvPr/>
        </p:nvPicPr>
        <p:blipFill rotWithShape="1">
          <a:blip r:embed="rId2"/>
          <a:srcRect t="9236" b="1928"/>
          <a:stretch/>
        </p:blipFill>
        <p:spPr>
          <a:xfrm>
            <a:off x="8507673" y="0"/>
            <a:ext cx="3379527" cy="6858000"/>
          </a:xfrm>
          <a:prstGeom prst="rect">
            <a:avLst/>
          </a:prstGeom>
        </p:spPr>
      </p:pic>
    </p:spTree>
    <p:extLst>
      <p:ext uri="{BB962C8B-B14F-4D97-AF65-F5344CB8AC3E}">
        <p14:creationId xmlns:p14="http://schemas.microsoft.com/office/powerpoint/2010/main" val="264305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a:extLst>
              <a:ext uri="{FF2B5EF4-FFF2-40B4-BE49-F238E27FC236}">
                <a16:creationId xmlns:a16="http://schemas.microsoft.com/office/drawing/2014/main" id="{13B05F96-91D0-6840-AC0E-4A8538C5F506}"/>
              </a:ext>
            </a:extLst>
          </p:cNvPr>
          <p:cNvPicPr>
            <a:picLocks noChangeAspect="1"/>
          </p:cNvPicPr>
          <p:nvPr/>
        </p:nvPicPr>
        <p:blipFill rotWithShape="1">
          <a:blip r:embed="rId3">
            <a:duotone>
              <a:schemeClr val="bg2">
                <a:shade val="45000"/>
                <a:satMod val="135000"/>
              </a:schemeClr>
              <a:prstClr val="white"/>
            </a:duotone>
          </a:blip>
          <a:srcRect l="9145" t="14583" b="2074"/>
          <a:stretch/>
        </p:blipFill>
        <p:spPr>
          <a:xfrm rot="10800000">
            <a:off x="4439562" y="24279"/>
            <a:ext cx="7752438" cy="6858001"/>
          </a:xfrm>
          <a:prstGeom prst="rect">
            <a:avLst/>
          </a:prstGeom>
        </p:spPr>
      </p:pic>
      <p:sp>
        <p:nvSpPr>
          <p:cNvPr id="2" name="Rubrik 1">
            <a:extLst>
              <a:ext uri="{FF2B5EF4-FFF2-40B4-BE49-F238E27FC236}">
                <a16:creationId xmlns:a16="http://schemas.microsoft.com/office/drawing/2014/main" id="{86711B9A-89F6-2144-A2DF-77B2A81029E0}"/>
              </a:ext>
            </a:extLst>
          </p:cNvPr>
          <p:cNvSpPr>
            <a:spLocks noGrp="1"/>
          </p:cNvSpPr>
          <p:nvPr>
            <p:ph type="title"/>
          </p:nvPr>
        </p:nvSpPr>
        <p:spPr/>
        <p:txBody>
          <a:bodyPr/>
          <a:lstStyle/>
          <a:p>
            <a:r>
              <a:rPr lang="sv-SE"/>
              <a:t>86 procent av medlemsföretagen har 90-100 procent av sina intäkter inom Sverige</a:t>
            </a:r>
          </a:p>
        </p:txBody>
      </p:sp>
      <p:sp>
        <p:nvSpPr>
          <p:cNvPr id="3" name="Platshållare för innehåll 2">
            <a:extLst>
              <a:ext uri="{FF2B5EF4-FFF2-40B4-BE49-F238E27FC236}">
                <a16:creationId xmlns:a16="http://schemas.microsoft.com/office/drawing/2014/main" id="{851EF412-1EEF-544A-B908-9590C2DDC48A}"/>
              </a:ext>
            </a:extLst>
          </p:cNvPr>
          <p:cNvSpPr>
            <a:spLocks noGrp="1"/>
          </p:cNvSpPr>
          <p:nvPr>
            <p:ph idx="1"/>
          </p:nvPr>
        </p:nvSpPr>
        <p:spPr>
          <a:xfrm>
            <a:off x="415787" y="1020727"/>
            <a:ext cx="8484373" cy="665910"/>
          </a:xfrm>
        </p:spPr>
        <p:txBody>
          <a:bodyPr/>
          <a:lstStyle/>
          <a:p>
            <a:r>
              <a:rPr lang="sv-SE" b="1"/>
              <a:t>Andelen intäkter som kommer från kunder utanför Sverige</a:t>
            </a:r>
            <a:br>
              <a:rPr lang="sv-SE" b="1"/>
            </a:br>
            <a:r>
              <a:rPr lang="sv-SE" b="1"/>
              <a:t> </a:t>
            </a:r>
            <a:r>
              <a:rPr lang="sv-SE"/>
              <a:t>Procent av totala intäkterna, totalt och fördelat per verksamhetsområde</a:t>
            </a:r>
          </a:p>
        </p:txBody>
      </p:sp>
      <p:sp>
        <p:nvSpPr>
          <p:cNvPr id="4" name="Platshållare för sidfot 3">
            <a:extLst>
              <a:ext uri="{FF2B5EF4-FFF2-40B4-BE49-F238E27FC236}">
                <a16:creationId xmlns:a16="http://schemas.microsoft.com/office/drawing/2014/main" id="{3C32CA5D-D17C-DF4A-A3CC-E932D0353C04}"/>
              </a:ext>
            </a:extLst>
          </p:cNvPr>
          <p:cNvSpPr>
            <a:spLocks noGrp="1"/>
          </p:cNvSpPr>
          <p:nvPr>
            <p:ph type="ftr" sz="quarter" idx="11"/>
          </p:nvPr>
        </p:nvSpPr>
        <p:spPr/>
        <p:txBody>
          <a:bodyPr/>
          <a:lstStyle/>
          <a:p>
            <a:r>
              <a:rPr lang="sv-SE"/>
              <a:t>Insikt 2023 |</a:t>
            </a:r>
          </a:p>
        </p:txBody>
      </p:sp>
      <p:sp>
        <p:nvSpPr>
          <p:cNvPr id="17" name="Platshållare för bildnummer 16">
            <a:extLst>
              <a:ext uri="{FF2B5EF4-FFF2-40B4-BE49-F238E27FC236}">
                <a16:creationId xmlns:a16="http://schemas.microsoft.com/office/drawing/2014/main" id="{2859DF1E-30CF-7E4B-A415-74B1A43DAA4E}"/>
              </a:ext>
            </a:extLst>
          </p:cNvPr>
          <p:cNvSpPr>
            <a:spLocks noGrp="1"/>
          </p:cNvSpPr>
          <p:nvPr>
            <p:ph type="sldNum" sz="quarter" idx="12"/>
          </p:nvPr>
        </p:nvSpPr>
        <p:spPr/>
        <p:txBody>
          <a:bodyPr/>
          <a:lstStyle/>
          <a:p>
            <a:fld id="{AE086683-F536-42AB-ABBC-F4803DFE8DBC}" type="slidenum">
              <a:rPr lang="sv-SE" smtClean="0"/>
              <a:t>6</a:t>
            </a:fld>
            <a:endParaRPr lang="sv-SE"/>
          </a:p>
        </p:txBody>
      </p:sp>
      <p:graphicFrame>
        <p:nvGraphicFramePr>
          <p:cNvPr id="5" name="Diagram 4">
            <a:extLst>
              <a:ext uri="{FF2B5EF4-FFF2-40B4-BE49-F238E27FC236}">
                <a16:creationId xmlns:a16="http://schemas.microsoft.com/office/drawing/2014/main" id="{99BDA326-03FA-2123-0916-D94553F32D8E}"/>
              </a:ext>
            </a:extLst>
          </p:cNvPr>
          <p:cNvGraphicFramePr>
            <a:graphicFrameLocks/>
          </p:cNvGraphicFramePr>
          <p:nvPr>
            <p:extLst>
              <p:ext uri="{D42A27DB-BD31-4B8C-83A1-F6EECF244321}">
                <p14:modId xmlns:p14="http://schemas.microsoft.com/office/powerpoint/2010/main" val="3302827691"/>
              </p:ext>
            </p:extLst>
          </p:nvPr>
        </p:nvGraphicFramePr>
        <p:xfrm>
          <a:off x="-386546" y="1943594"/>
          <a:ext cx="6080029" cy="364801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ruta 6">
            <a:extLst>
              <a:ext uri="{FF2B5EF4-FFF2-40B4-BE49-F238E27FC236}">
                <a16:creationId xmlns:a16="http://schemas.microsoft.com/office/drawing/2014/main" id="{D4FC4BFD-CEF8-9BA7-9D8E-C736AE9F182C}"/>
              </a:ext>
            </a:extLst>
          </p:cNvPr>
          <p:cNvSpPr txBox="1"/>
          <p:nvPr/>
        </p:nvSpPr>
        <p:spPr>
          <a:xfrm>
            <a:off x="2100616" y="3452395"/>
            <a:ext cx="1139483" cy="369332"/>
          </a:xfrm>
          <a:prstGeom prst="rect">
            <a:avLst/>
          </a:prstGeom>
          <a:noFill/>
        </p:spPr>
        <p:txBody>
          <a:bodyPr wrap="square" rtlCol="0">
            <a:spAutoFit/>
          </a:bodyPr>
          <a:lstStyle/>
          <a:p>
            <a:pPr algn="ctr"/>
            <a:r>
              <a:rPr lang="sv-SE" b="1"/>
              <a:t>Totalt</a:t>
            </a:r>
          </a:p>
        </p:txBody>
      </p:sp>
      <p:sp>
        <p:nvSpPr>
          <p:cNvPr id="7" name="textruta 6">
            <a:extLst>
              <a:ext uri="{FF2B5EF4-FFF2-40B4-BE49-F238E27FC236}">
                <a16:creationId xmlns:a16="http://schemas.microsoft.com/office/drawing/2014/main" id="{0CF6FB4F-98E5-F10F-7DCE-EAE2BA7DDC2D}"/>
              </a:ext>
            </a:extLst>
          </p:cNvPr>
          <p:cNvSpPr txBox="1"/>
          <p:nvPr/>
        </p:nvSpPr>
        <p:spPr>
          <a:xfrm>
            <a:off x="2932092" y="4446920"/>
            <a:ext cx="492443" cy="230832"/>
          </a:xfrm>
          <a:prstGeom prst="rect">
            <a:avLst/>
          </a:prstGeom>
          <a:noFill/>
        </p:spPr>
        <p:txBody>
          <a:bodyPr wrap="none" rtlCol="0">
            <a:spAutoFit/>
          </a:bodyPr>
          <a:lstStyle/>
          <a:p>
            <a:r>
              <a:rPr lang="sv-SE" sz="900">
                <a:solidFill>
                  <a:schemeClr val="bg1"/>
                </a:solidFill>
                <a:latin typeface="Arial" panose="020B0604020202020204" pitchFamily="34" charset="0"/>
                <a:cs typeface="Arial" panose="020B0604020202020204" pitchFamily="34" charset="0"/>
              </a:rPr>
              <a:t>(85%)</a:t>
            </a:r>
          </a:p>
        </p:txBody>
      </p:sp>
      <p:sp>
        <p:nvSpPr>
          <p:cNvPr id="9" name="Ned 8">
            <a:extLst>
              <a:ext uri="{FF2B5EF4-FFF2-40B4-BE49-F238E27FC236}">
                <a16:creationId xmlns:a16="http://schemas.microsoft.com/office/drawing/2014/main" id="{EE318A90-E744-521C-5AA0-3DD4AD6A04E8}"/>
              </a:ext>
            </a:extLst>
          </p:cNvPr>
          <p:cNvSpPr/>
          <p:nvPr/>
        </p:nvSpPr>
        <p:spPr>
          <a:xfrm flipV="1">
            <a:off x="2566472" y="448383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Båge 9">
            <a:extLst>
              <a:ext uri="{FF2B5EF4-FFF2-40B4-BE49-F238E27FC236}">
                <a16:creationId xmlns:a16="http://schemas.microsoft.com/office/drawing/2014/main" id="{3F393605-B12E-5C54-09A4-BF1C635A9E01}"/>
              </a:ext>
            </a:extLst>
          </p:cNvPr>
          <p:cNvSpPr/>
          <p:nvPr/>
        </p:nvSpPr>
        <p:spPr>
          <a:xfrm>
            <a:off x="1190138" y="2180630"/>
            <a:ext cx="2935422" cy="2935416"/>
          </a:xfrm>
          <a:prstGeom prst="arc">
            <a:avLst>
              <a:gd name="adj1" fmla="val 13125064"/>
              <a:gd name="adj2" fmla="val 16253882"/>
            </a:avLst>
          </a:prstGeom>
          <a:ln w="1905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1" name="textruta 6">
            <a:extLst>
              <a:ext uri="{FF2B5EF4-FFF2-40B4-BE49-F238E27FC236}">
                <a16:creationId xmlns:a16="http://schemas.microsoft.com/office/drawing/2014/main" id="{9344E250-B73B-7643-764E-8D88C8999912}"/>
              </a:ext>
            </a:extLst>
          </p:cNvPr>
          <p:cNvSpPr txBox="1"/>
          <p:nvPr/>
        </p:nvSpPr>
        <p:spPr>
          <a:xfrm rot="19891411">
            <a:off x="1257211" y="2059108"/>
            <a:ext cx="1331182" cy="253916"/>
          </a:xfrm>
          <a:prstGeom prst="rect">
            <a:avLst/>
          </a:prstGeom>
          <a:noFill/>
        </p:spPr>
        <p:txBody>
          <a:bodyPr wrap="square" rtlCol="0">
            <a:spAutoFit/>
          </a:bodyPr>
          <a:lstStyle/>
          <a:p>
            <a:pPr algn="ctr"/>
            <a:r>
              <a:rPr lang="sv-SE" sz="1050" b="1"/>
              <a:t>14% </a:t>
            </a:r>
            <a:r>
              <a:rPr lang="sv-SE" sz="1050"/>
              <a:t>(15%)</a:t>
            </a:r>
          </a:p>
        </p:txBody>
      </p:sp>
      <p:sp>
        <p:nvSpPr>
          <p:cNvPr id="12" name="Ned 11">
            <a:extLst>
              <a:ext uri="{FF2B5EF4-FFF2-40B4-BE49-F238E27FC236}">
                <a16:creationId xmlns:a16="http://schemas.microsoft.com/office/drawing/2014/main" id="{9AC5F0F0-E89E-16C6-EF2B-0775C3DEB148}"/>
              </a:ext>
            </a:extLst>
          </p:cNvPr>
          <p:cNvSpPr/>
          <p:nvPr/>
        </p:nvSpPr>
        <p:spPr>
          <a:xfrm rot="19327806">
            <a:off x="1486441" y="233673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3" name="Diagram 12">
            <a:extLst>
              <a:ext uri="{FF2B5EF4-FFF2-40B4-BE49-F238E27FC236}">
                <a16:creationId xmlns:a16="http://schemas.microsoft.com/office/drawing/2014/main" id="{4395B676-0D6D-16B1-5F32-9126A7D891D3}"/>
              </a:ext>
            </a:extLst>
          </p:cNvPr>
          <p:cNvGraphicFramePr>
            <a:graphicFrameLocks/>
          </p:cNvGraphicFramePr>
          <p:nvPr>
            <p:extLst>
              <p:ext uri="{D42A27DB-BD31-4B8C-83A1-F6EECF244321}">
                <p14:modId xmlns:p14="http://schemas.microsoft.com/office/powerpoint/2010/main" val="457249895"/>
              </p:ext>
            </p:extLst>
          </p:nvPr>
        </p:nvGraphicFramePr>
        <p:xfrm>
          <a:off x="4398996" y="2271777"/>
          <a:ext cx="7398345" cy="30999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ruta 15">
            <a:extLst>
              <a:ext uri="{FF2B5EF4-FFF2-40B4-BE49-F238E27FC236}">
                <a16:creationId xmlns:a16="http://schemas.microsoft.com/office/drawing/2014/main" id="{F5C798BF-C290-48A6-51C0-879B70797317}"/>
              </a:ext>
            </a:extLst>
          </p:cNvPr>
          <p:cNvSpPr txBox="1"/>
          <p:nvPr/>
        </p:nvSpPr>
        <p:spPr>
          <a:xfrm>
            <a:off x="8254571" y="2620329"/>
            <a:ext cx="458780" cy="215444"/>
          </a:xfrm>
          <a:prstGeom prst="rect">
            <a:avLst/>
          </a:prstGeom>
          <a:noFill/>
        </p:spPr>
        <p:txBody>
          <a:bodyPr wrap="none" rtlCol="0">
            <a:spAutoFit/>
          </a:bodyPr>
          <a:lstStyle/>
          <a:p>
            <a:r>
              <a:rPr lang="sv-SE" sz="800">
                <a:solidFill>
                  <a:schemeClr val="bg1"/>
                </a:solidFill>
              </a:rPr>
              <a:t>(93%)</a:t>
            </a:r>
          </a:p>
        </p:txBody>
      </p:sp>
      <p:sp>
        <p:nvSpPr>
          <p:cNvPr id="18" name="textruta 17">
            <a:extLst>
              <a:ext uri="{FF2B5EF4-FFF2-40B4-BE49-F238E27FC236}">
                <a16:creationId xmlns:a16="http://schemas.microsoft.com/office/drawing/2014/main" id="{80EC3F20-5569-866A-3B1C-674A674ADEE0}"/>
              </a:ext>
            </a:extLst>
          </p:cNvPr>
          <p:cNvSpPr txBox="1"/>
          <p:nvPr/>
        </p:nvSpPr>
        <p:spPr>
          <a:xfrm>
            <a:off x="7937100" y="3261115"/>
            <a:ext cx="458780" cy="215444"/>
          </a:xfrm>
          <a:prstGeom prst="rect">
            <a:avLst/>
          </a:prstGeom>
          <a:noFill/>
        </p:spPr>
        <p:txBody>
          <a:bodyPr wrap="none" rtlCol="0">
            <a:spAutoFit/>
          </a:bodyPr>
          <a:lstStyle/>
          <a:p>
            <a:r>
              <a:rPr lang="sv-SE" sz="800">
                <a:solidFill>
                  <a:schemeClr val="bg1"/>
                </a:solidFill>
              </a:rPr>
              <a:t>(73%)</a:t>
            </a:r>
          </a:p>
        </p:txBody>
      </p:sp>
      <p:sp>
        <p:nvSpPr>
          <p:cNvPr id="19" name="textruta 18">
            <a:extLst>
              <a:ext uri="{FF2B5EF4-FFF2-40B4-BE49-F238E27FC236}">
                <a16:creationId xmlns:a16="http://schemas.microsoft.com/office/drawing/2014/main" id="{304CB06B-380B-26F4-565C-F1B70D17035A}"/>
              </a:ext>
            </a:extLst>
          </p:cNvPr>
          <p:cNvSpPr txBox="1"/>
          <p:nvPr/>
        </p:nvSpPr>
        <p:spPr>
          <a:xfrm>
            <a:off x="8385320" y="3893245"/>
            <a:ext cx="458780" cy="215444"/>
          </a:xfrm>
          <a:prstGeom prst="rect">
            <a:avLst/>
          </a:prstGeom>
          <a:noFill/>
        </p:spPr>
        <p:txBody>
          <a:bodyPr wrap="none" rtlCol="0">
            <a:spAutoFit/>
          </a:bodyPr>
          <a:lstStyle/>
          <a:p>
            <a:r>
              <a:rPr lang="sv-SE" sz="800">
                <a:solidFill>
                  <a:schemeClr val="bg1"/>
                </a:solidFill>
              </a:rPr>
              <a:t>(96%)</a:t>
            </a:r>
          </a:p>
        </p:txBody>
      </p:sp>
      <p:sp>
        <p:nvSpPr>
          <p:cNvPr id="24" name="textruta 23">
            <a:extLst>
              <a:ext uri="{FF2B5EF4-FFF2-40B4-BE49-F238E27FC236}">
                <a16:creationId xmlns:a16="http://schemas.microsoft.com/office/drawing/2014/main" id="{902B90A6-91D0-9CD6-3343-62644F5FED97}"/>
              </a:ext>
            </a:extLst>
          </p:cNvPr>
          <p:cNvSpPr txBox="1"/>
          <p:nvPr/>
        </p:nvSpPr>
        <p:spPr>
          <a:xfrm>
            <a:off x="7926540" y="4527815"/>
            <a:ext cx="458780" cy="215444"/>
          </a:xfrm>
          <a:prstGeom prst="rect">
            <a:avLst/>
          </a:prstGeom>
          <a:noFill/>
        </p:spPr>
        <p:txBody>
          <a:bodyPr wrap="none" rtlCol="0">
            <a:spAutoFit/>
          </a:bodyPr>
          <a:lstStyle/>
          <a:p>
            <a:r>
              <a:rPr lang="sv-SE" sz="800">
                <a:solidFill>
                  <a:schemeClr val="bg1"/>
                </a:solidFill>
              </a:rPr>
              <a:t>(58%)</a:t>
            </a:r>
          </a:p>
        </p:txBody>
      </p:sp>
      <p:sp>
        <p:nvSpPr>
          <p:cNvPr id="28" name="Ned 27">
            <a:extLst>
              <a:ext uri="{FF2B5EF4-FFF2-40B4-BE49-F238E27FC236}">
                <a16:creationId xmlns:a16="http://schemas.microsoft.com/office/drawing/2014/main" id="{927B2789-59CF-99F3-EE5B-B7DDA7959918}"/>
              </a:ext>
            </a:extLst>
          </p:cNvPr>
          <p:cNvSpPr/>
          <p:nvPr/>
        </p:nvSpPr>
        <p:spPr>
          <a:xfrm>
            <a:off x="8052883" y="395107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B852260E-1D7F-C926-CA3F-7FC5CF314E9D}"/>
              </a:ext>
            </a:extLst>
          </p:cNvPr>
          <p:cNvSpPr/>
          <p:nvPr/>
        </p:nvSpPr>
        <p:spPr>
          <a:xfrm flipV="1">
            <a:off x="7605278" y="3270155"/>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Ned 36">
            <a:extLst>
              <a:ext uri="{FF2B5EF4-FFF2-40B4-BE49-F238E27FC236}">
                <a16:creationId xmlns:a16="http://schemas.microsoft.com/office/drawing/2014/main" id="{CD5FDE7F-0D09-2F4E-47FF-7C70B7A230C0}"/>
              </a:ext>
            </a:extLst>
          </p:cNvPr>
          <p:cNvSpPr/>
          <p:nvPr/>
        </p:nvSpPr>
        <p:spPr>
          <a:xfrm flipV="1">
            <a:off x="7605278" y="4576992"/>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Ned 39">
            <a:extLst>
              <a:ext uri="{FF2B5EF4-FFF2-40B4-BE49-F238E27FC236}">
                <a16:creationId xmlns:a16="http://schemas.microsoft.com/office/drawing/2014/main" id="{4A9684B7-B841-3AE9-CCE0-B6BBCEB97A3A}"/>
              </a:ext>
            </a:extLst>
          </p:cNvPr>
          <p:cNvSpPr/>
          <p:nvPr/>
        </p:nvSpPr>
        <p:spPr>
          <a:xfrm>
            <a:off x="7968771" y="266950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95117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D916ACC-144C-DF4C-9E15-9BF012B80FB3}"/>
              </a:ext>
            </a:extLst>
          </p:cNvPr>
          <p:cNvSpPr/>
          <p:nvPr/>
        </p:nvSpPr>
        <p:spPr>
          <a:xfrm>
            <a:off x="5979822" y="-1"/>
            <a:ext cx="6205363" cy="41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Rektangel 61">
            <a:extLst>
              <a:ext uri="{FF2B5EF4-FFF2-40B4-BE49-F238E27FC236}">
                <a16:creationId xmlns:a16="http://schemas.microsoft.com/office/drawing/2014/main" id="{71BB2D13-E090-4A46-B586-B37C0496FCBF}"/>
              </a:ext>
            </a:extLst>
          </p:cNvPr>
          <p:cNvSpPr/>
          <p:nvPr/>
        </p:nvSpPr>
        <p:spPr>
          <a:xfrm>
            <a:off x="5986637" y="4176182"/>
            <a:ext cx="6205363" cy="26789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5EA7728-578C-4444-8BA3-94C18B3E43EC}"/>
              </a:ext>
            </a:extLst>
          </p:cNvPr>
          <p:cNvSpPr>
            <a:spLocks noGrp="1"/>
          </p:cNvSpPr>
          <p:nvPr>
            <p:ph type="title"/>
          </p:nvPr>
        </p:nvSpPr>
        <p:spPr/>
        <p:txBody>
          <a:bodyPr/>
          <a:lstStyle/>
          <a:p>
            <a:r>
              <a:rPr lang="sv-SE"/>
              <a:t>Andelen medlemsföretag som exporterar har ökat till 41 procent</a:t>
            </a:r>
          </a:p>
        </p:txBody>
      </p:sp>
      <p:sp>
        <p:nvSpPr>
          <p:cNvPr id="3" name="Platshållare för innehåll 2">
            <a:extLst>
              <a:ext uri="{FF2B5EF4-FFF2-40B4-BE49-F238E27FC236}">
                <a16:creationId xmlns:a16="http://schemas.microsoft.com/office/drawing/2014/main" id="{A46DAC88-42DC-1A4C-B34E-3B55AA3983F4}"/>
              </a:ext>
            </a:extLst>
          </p:cNvPr>
          <p:cNvSpPr>
            <a:spLocks noGrp="1"/>
          </p:cNvSpPr>
          <p:nvPr>
            <p:ph idx="1"/>
          </p:nvPr>
        </p:nvSpPr>
        <p:spPr>
          <a:xfrm>
            <a:off x="415787" y="1020727"/>
            <a:ext cx="5242628" cy="666496"/>
          </a:xfrm>
        </p:spPr>
        <p:txBody>
          <a:bodyPr vert="horz" lIns="0" tIns="0" rIns="0" bIns="0" rtlCol="0" anchor="t">
            <a:noAutofit/>
          </a:bodyPr>
          <a:lstStyle/>
          <a:p>
            <a:r>
              <a:rPr lang="sv-SE" b="1"/>
              <a:t>Export </a:t>
            </a:r>
            <a:br>
              <a:rPr lang="sv-SE" b="1"/>
            </a:br>
            <a:r>
              <a:rPr lang="sv-SE"/>
              <a:t>Procent av totala andelen företag 2020-2022 </a:t>
            </a:r>
          </a:p>
          <a:p>
            <a:endParaRPr lang="sv-SE"/>
          </a:p>
        </p:txBody>
      </p:sp>
      <p:sp>
        <p:nvSpPr>
          <p:cNvPr id="5" name="Platshållare för sidfot 4">
            <a:extLst>
              <a:ext uri="{FF2B5EF4-FFF2-40B4-BE49-F238E27FC236}">
                <a16:creationId xmlns:a16="http://schemas.microsoft.com/office/drawing/2014/main" id="{6561E820-A35D-CF40-B758-4AC74321EB22}"/>
              </a:ext>
            </a:extLst>
          </p:cNvPr>
          <p:cNvSpPr>
            <a:spLocks noGrp="1"/>
          </p:cNvSpPr>
          <p:nvPr>
            <p:ph type="ftr" sz="quarter" idx="11"/>
          </p:nvPr>
        </p:nvSpPr>
        <p:spPr/>
        <p:txBody>
          <a:bodyPr/>
          <a:lstStyle/>
          <a:p>
            <a:r>
              <a:rPr lang="sv-SE"/>
              <a:t>Insikt 2023 |</a:t>
            </a:r>
          </a:p>
        </p:txBody>
      </p:sp>
      <p:sp>
        <p:nvSpPr>
          <p:cNvPr id="13" name="Platshållare för bildnummer 12">
            <a:extLst>
              <a:ext uri="{FF2B5EF4-FFF2-40B4-BE49-F238E27FC236}">
                <a16:creationId xmlns:a16="http://schemas.microsoft.com/office/drawing/2014/main" id="{E9740E41-01DC-B24C-A734-6AD929B2448E}"/>
              </a:ext>
            </a:extLst>
          </p:cNvPr>
          <p:cNvSpPr>
            <a:spLocks noGrp="1"/>
          </p:cNvSpPr>
          <p:nvPr>
            <p:ph type="sldNum" sz="quarter" idx="12"/>
          </p:nvPr>
        </p:nvSpPr>
        <p:spPr/>
        <p:txBody>
          <a:bodyPr/>
          <a:lstStyle/>
          <a:p>
            <a:fld id="{AE086683-F536-42AB-ABBC-F4803DFE8DBC}" type="slidenum">
              <a:rPr lang="sv-SE" smtClean="0"/>
              <a:t>7</a:t>
            </a:fld>
            <a:endParaRPr lang="sv-SE"/>
          </a:p>
        </p:txBody>
      </p:sp>
      <p:sp>
        <p:nvSpPr>
          <p:cNvPr id="4" name="Platshållare för innehåll 2">
            <a:extLst>
              <a:ext uri="{FF2B5EF4-FFF2-40B4-BE49-F238E27FC236}">
                <a16:creationId xmlns:a16="http://schemas.microsoft.com/office/drawing/2014/main" id="{6FC453F2-0684-BC4F-A02D-328BE4EA6595}"/>
              </a:ext>
            </a:extLst>
          </p:cNvPr>
          <p:cNvSpPr txBox="1">
            <a:spLocks/>
          </p:cNvSpPr>
          <p:nvPr/>
        </p:nvSpPr>
        <p:spPr>
          <a:xfrm>
            <a:off x="6326578" y="1020727"/>
            <a:ext cx="5537200" cy="6556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a:t>Exportregioner*</a:t>
            </a:r>
            <a:br>
              <a:rPr lang="sv-SE" sz="1600" b="1"/>
            </a:br>
            <a:r>
              <a:rPr lang="sv-SE" sz="1600"/>
              <a:t>Andelen som exporterar till följande regioner av totalen</a:t>
            </a:r>
          </a:p>
          <a:p>
            <a:endParaRPr lang="sv-SE" sz="1600" b="1"/>
          </a:p>
        </p:txBody>
      </p:sp>
      <p:sp>
        <p:nvSpPr>
          <p:cNvPr id="53" name="textruta 52">
            <a:extLst>
              <a:ext uri="{FF2B5EF4-FFF2-40B4-BE49-F238E27FC236}">
                <a16:creationId xmlns:a16="http://schemas.microsoft.com/office/drawing/2014/main" id="{0448B1F5-AC5A-B149-A544-510FCA0F1282}"/>
              </a:ext>
            </a:extLst>
          </p:cNvPr>
          <p:cNvSpPr txBox="1"/>
          <p:nvPr/>
        </p:nvSpPr>
        <p:spPr>
          <a:xfrm>
            <a:off x="7230508" y="6179521"/>
            <a:ext cx="3600333" cy="584775"/>
          </a:xfrm>
          <a:prstGeom prst="rect">
            <a:avLst/>
          </a:prstGeom>
        </p:spPr>
        <p:txBody>
          <a:bodyPr wrap="square">
            <a:spAutoFit/>
          </a:bodyPr>
          <a:lstStyle>
            <a:defPPr>
              <a:defRPr lang="sv-SE"/>
            </a:defPPr>
            <a:lvl1pPr algn="ctr">
              <a:defRPr sz="700"/>
            </a:lvl1pPr>
          </a:lstStyle>
          <a:p>
            <a:r>
              <a:rPr lang="sv-SE" sz="800"/>
              <a:t>*Tabellen och grafen visar andelen som exporterar till de olika regionerna, dvs inte till vilken grad utan endast som ja och nej fråga. Företag kan exportera till flera regioner och därav summerar inte andelarna till 100%</a:t>
            </a:r>
          </a:p>
          <a:p>
            <a:r>
              <a:rPr lang="sv-SE" sz="800"/>
              <a:t>Tal inom parantes motsvarar förra året, 2020.</a:t>
            </a:r>
          </a:p>
        </p:txBody>
      </p:sp>
      <mc:AlternateContent xmlns:mc="http://schemas.openxmlformats.org/markup-compatibility/2006" xmlns:cx1="http://schemas.microsoft.com/office/drawing/2015/9/8/chartex">
        <mc:Choice Requires="cx1">
          <p:graphicFrame>
            <p:nvGraphicFramePr>
              <p:cNvPr id="9" name="Diagram 8">
                <a:extLst>
                  <a:ext uri="{FF2B5EF4-FFF2-40B4-BE49-F238E27FC236}">
                    <a16:creationId xmlns:a16="http://schemas.microsoft.com/office/drawing/2014/main" id="{4528DEF0-0030-D970-C0C8-0C6D651CCDA6}"/>
                  </a:ext>
                </a:extLst>
              </p:cNvPr>
              <p:cNvGraphicFramePr/>
              <p:nvPr>
                <p:extLst>
                  <p:ext uri="{D42A27DB-BD31-4B8C-83A1-F6EECF244321}">
                    <p14:modId xmlns:p14="http://schemas.microsoft.com/office/powerpoint/2010/main" val="2776277219"/>
                  </p:ext>
                </p:extLst>
              </p:nvPr>
            </p:nvGraphicFramePr>
            <p:xfrm>
              <a:off x="6554845" y="1657182"/>
              <a:ext cx="5473044" cy="220328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Diagram 8">
                <a:extLst>
                  <a:ext uri="{FF2B5EF4-FFF2-40B4-BE49-F238E27FC236}">
                    <a16:creationId xmlns:a16="http://schemas.microsoft.com/office/drawing/2014/main" id="{4528DEF0-0030-D970-C0C8-0C6D651CCDA6}"/>
                  </a:ext>
                </a:extLst>
              </p:cNvPr>
              <p:cNvPicPr>
                <a:picLocks noGrp="1" noRot="1" noChangeAspect="1" noMove="1" noResize="1" noEditPoints="1" noAdjustHandles="1" noChangeArrowheads="1" noChangeShapeType="1"/>
              </p:cNvPicPr>
              <p:nvPr/>
            </p:nvPicPr>
            <p:blipFill>
              <a:blip r:embed="rId4"/>
              <a:stretch>
                <a:fillRect/>
              </a:stretch>
            </p:blipFill>
            <p:spPr>
              <a:xfrm>
                <a:off x="6554845" y="1657182"/>
                <a:ext cx="5473044" cy="2203285"/>
              </a:xfrm>
              <a:prstGeom prst="rect">
                <a:avLst/>
              </a:prstGeom>
            </p:spPr>
          </p:pic>
        </mc:Fallback>
      </mc:AlternateContent>
      <p:graphicFrame>
        <p:nvGraphicFramePr>
          <p:cNvPr id="76" name="Tabell 75">
            <a:extLst>
              <a:ext uri="{FF2B5EF4-FFF2-40B4-BE49-F238E27FC236}">
                <a16:creationId xmlns:a16="http://schemas.microsoft.com/office/drawing/2014/main" id="{90A6657D-CF12-B7F6-9270-849BAEA316AD}"/>
              </a:ext>
            </a:extLst>
          </p:cNvPr>
          <p:cNvGraphicFramePr>
            <a:graphicFrameLocks noGrp="1"/>
          </p:cNvGraphicFramePr>
          <p:nvPr>
            <p:extLst>
              <p:ext uri="{D42A27DB-BD31-4B8C-83A1-F6EECF244321}">
                <p14:modId xmlns:p14="http://schemas.microsoft.com/office/powerpoint/2010/main" val="2162572900"/>
              </p:ext>
            </p:extLst>
          </p:nvPr>
        </p:nvGraphicFramePr>
        <p:xfrm>
          <a:off x="6308753" y="4333780"/>
          <a:ext cx="5423296" cy="1870710"/>
        </p:xfrm>
        <a:graphic>
          <a:graphicData uri="http://schemas.openxmlformats.org/drawingml/2006/table">
            <a:tbl>
              <a:tblPr>
                <a:tableStyleId>{F5AB1C69-6EDB-4FF4-983F-18BD219EF322}</a:tableStyleId>
              </a:tblPr>
              <a:tblGrid>
                <a:gridCol w="1017214">
                  <a:extLst>
                    <a:ext uri="{9D8B030D-6E8A-4147-A177-3AD203B41FA5}">
                      <a16:colId xmlns:a16="http://schemas.microsoft.com/office/drawing/2014/main" val="1404145581"/>
                    </a:ext>
                  </a:extLst>
                </a:gridCol>
                <a:gridCol w="647363">
                  <a:extLst>
                    <a:ext uri="{9D8B030D-6E8A-4147-A177-3AD203B41FA5}">
                      <a16:colId xmlns:a16="http://schemas.microsoft.com/office/drawing/2014/main" val="1922320625"/>
                    </a:ext>
                  </a:extLst>
                </a:gridCol>
                <a:gridCol w="461246">
                  <a:extLst>
                    <a:ext uri="{9D8B030D-6E8A-4147-A177-3AD203B41FA5}">
                      <a16:colId xmlns:a16="http://schemas.microsoft.com/office/drawing/2014/main" val="918119286"/>
                    </a:ext>
                  </a:extLst>
                </a:gridCol>
                <a:gridCol w="614995">
                  <a:extLst>
                    <a:ext uri="{9D8B030D-6E8A-4147-A177-3AD203B41FA5}">
                      <a16:colId xmlns:a16="http://schemas.microsoft.com/office/drawing/2014/main" val="2782325469"/>
                    </a:ext>
                  </a:extLst>
                </a:gridCol>
                <a:gridCol w="581126">
                  <a:extLst>
                    <a:ext uri="{9D8B030D-6E8A-4147-A177-3AD203B41FA5}">
                      <a16:colId xmlns:a16="http://schemas.microsoft.com/office/drawing/2014/main" val="2902445417"/>
                    </a:ext>
                  </a:extLst>
                </a:gridCol>
                <a:gridCol w="524807">
                  <a:extLst>
                    <a:ext uri="{9D8B030D-6E8A-4147-A177-3AD203B41FA5}">
                      <a16:colId xmlns:a16="http://schemas.microsoft.com/office/drawing/2014/main" val="2279515036"/>
                    </a:ext>
                  </a:extLst>
                </a:gridCol>
                <a:gridCol w="537077">
                  <a:extLst>
                    <a:ext uri="{9D8B030D-6E8A-4147-A177-3AD203B41FA5}">
                      <a16:colId xmlns:a16="http://schemas.microsoft.com/office/drawing/2014/main" val="1055579829"/>
                    </a:ext>
                  </a:extLst>
                </a:gridCol>
                <a:gridCol w="547256">
                  <a:extLst>
                    <a:ext uri="{9D8B030D-6E8A-4147-A177-3AD203B41FA5}">
                      <a16:colId xmlns:a16="http://schemas.microsoft.com/office/drawing/2014/main" val="201169120"/>
                    </a:ext>
                  </a:extLst>
                </a:gridCol>
                <a:gridCol w="492212">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Industri- och </a:t>
                      </a:r>
                      <a:r>
                        <a:rPr lang="sv-SE" sz="800" b="1" u="none" strike="noStrike" kern="1200" err="1">
                          <a:solidFill>
                            <a:schemeClr val="tx1"/>
                          </a:solidFill>
                          <a:effectLst/>
                          <a:latin typeface="+mn-lt"/>
                          <a:ea typeface="+mn-ea"/>
                          <a:cs typeface="+mn-cs"/>
                        </a:rPr>
                        <a:t>techkonsultföretag</a:t>
                      </a:r>
                      <a:endParaRPr lang="sv-SE" sz="8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Norden</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31%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Övriga Europa </a:t>
                      </a:r>
                      <a:r>
                        <a:rPr lang="sv-SE" sz="900" u="none" strike="noStrike" kern="1200">
                          <a:solidFill>
                            <a:schemeClr val="tx1"/>
                          </a:solidFill>
                          <a:effectLst/>
                          <a:latin typeface="+mn-lt"/>
                          <a:ea typeface="+mn-ea"/>
                          <a:cs typeface="+mn-cs"/>
                        </a:rPr>
                        <a:t>(exkl. norden)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Nordamerika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Sydamerika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Afrika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Mellanöstern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Asien &amp; Oceanien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5730448"/>
                  </a:ext>
                </a:extLst>
              </a:tr>
              <a:tr h="190500">
                <a:tc>
                  <a:txBody>
                    <a:bodyPr/>
                    <a:lstStyle/>
                    <a:p>
                      <a:pPr marL="0" algn="r" defTabSz="914400" rtl="0" eaLnBrk="1" fontAlgn="b" latinLnBrk="0" hangingPunct="1"/>
                      <a:endParaRPr lang="sv-SE" sz="900" b="1" u="none" strike="noStrike" kern="1200">
                        <a:solidFill>
                          <a:schemeClr val="tx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sv-SE" sz="700" b="0" i="1" u="none" strike="noStrike" noProof="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020311"/>
                  </a:ext>
                </a:extLst>
              </a:tr>
            </a:tbl>
          </a:graphicData>
        </a:graphic>
      </p:graphicFrame>
      <p:sp>
        <p:nvSpPr>
          <p:cNvPr id="104" name="Ned 103">
            <a:extLst>
              <a:ext uri="{FF2B5EF4-FFF2-40B4-BE49-F238E27FC236}">
                <a16:creationId xmlns:a16="http://schemas.microsoft.com/office/drawing/2014/main" id="{9F17BA84-D632-EA9A-9301-3DEE455F081D}"/>
              </a:ext>
            </a:extLst>
          </p:cNvPr>
          <p:cNvSpPr/>
          <p:nvPr/>
        </p:nvSpPr>
        <p:spPr>
          <a:xfrm>
            <a:off x="9708157" y="4866471"/>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Ned 111">
            <a:extLst>
              <a:ext uri="{FF2B5EF4-FFF2-40B4-BE49-F238E27FC236}">
                <a16:creationId xmlns:a16="http://schemas.microsoft.com/office/drawing/2014/main" id="{8910B6B3-C10A-CA58-7959-B0EF3ED94335}"/>
              </a:ext>
            </a:extLst>
          </p:cNvPr>
          <p:cNvSpPr/>
          <p:nvPr/>
        </p:nvSpPr>
        <p:spPr>
          <a:xfrm flipV="1">
            <a:off x="10795152" y="485402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Ned 115">
            <a:extLst>
              <a:ext uri="{FF2B5EF4-FFF2-40B4-BE49-F238E27FC236}">
                <a16:creationId xmlns:a16="http://schemas.microsoft.com/office/drawing/2014/main" id="{82C4B0BD-280A-EBF7-561A-3CAF03CBF89B}"/>
              </a:ext>
            </a:extLst>
          </p:cNvPr>
          <p:cNvSpPr/>
          <p:nvPr/>
        </p:nvSpPr>
        <p:spPr>
          <a:xfrm>
            <a:off x="8578323" y="461995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7" name="Ned 116">
            <a:extLst>
              <a:ext uri="{FF2B5EF4-FFF2-40B4-BE49-F238E27FC236}">
                <a16:creationId xmlns:a16="http://schemas.microsoft.com/office/drawing/2014/main" id="{58A32F38-6BB3-E32D-DC34-B4D175A1B6E8}"/>
              </a:ext>
            </a:extLst>
          </p:cNvPr>
          <p:cNvSpPr/>
          <p:nvPr/>
        </p:nvSpPr>
        <p:spPr>
          <a:xfrm flipV="1">
            <a:off x="8578323" y="508887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9" name="Ned 118">
            <a:extLst>
              <a:ext uri="{FF2B5EF4-FFF2-40B4-BE49-F238E27FC236}">
                <a16:creationId xmlns:a16="http://schemas.microsoft.com/office/drawing/2014/main" id="{BF915D7A-373E-B0BD-E08D-F3D55E634EC0}"/>
              </a:ext>
            </a:extLst>
          </p:cNvPr>
          <p:cNvSpPr/>
          <p:nvPr/>
        </p:nvSpPr>
        <p:spPr>
          <a:xfrm>
            <a:off x="8573258" y="4866471"/>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Ned 119">
            <a:extLst>
              <a:ext uri="{FF2B5EF4-FFF2-40B4-BE49-F238E27FC236}">
                <a16:creationId xmlns:a16="http://schemas.microsoft.com/office/drawing/2014/main" id="{BF03C64A-A4BC-4E23-CDB5-85C3780FBC59}"/>
              </a:ext>
            </a:extLst>
          </p:cNvPr>
          <p:cNvSpPr/>
          <p:nvPr/>
        </p:nvSpPr>
        <p:spPr>
          <a:xfrm flipV="1">
            <a:off x="7533994" y="5876492"/>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1" name="Ned 120">
            <a:extLst>
              <a:ext uri="{FF2B5EF4-FFF2-40B4-BE49-F238E27FC236}">
                <a16:creationId xmlns:a16="http://schemas.microsoft.com/office/drawing/2014/main" id="{653DE8EF-EE5E-5AF7-DA23-E0C1444F21A4}"/>
              </a:ext>
            </a:extLst>
          </p:cNvPr>
          <p:cNvSpPr/>
          <p:nvPr/>
        </p:nvSpPr>
        <p:spPr>
          <a:xfrm flipV="1">
            <a:off x="7534420" y="527100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5" name="Ned 124">
            <a:extLst>
              <a:ext uri="{FF2B5EF4-FFF2-40B4-BE49-F238E27FC236}">
                <a16:creationId xmlns:a16="http://schemas.microsoft.com/office/drawing/2014/main" id="{7DEB0A17-E8C9-6778-80C7-F3E435E66C5C}"/>
              </a:ext>
            </a:extLst>
          </p:cNvPr>
          <p:cNvSpPr/>
          <p:nvPr/>
        </p:nvSpPr>
        <p:spPr>
          <a:xfrm flipV="1">
            <a:off x="7533994" y="461938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7" name="Ned 126">
            <a:extLst>
              <a:ext uri="{FF2B5EF4-FFF2-40B4-BE49-F238E27FC236}">
                <a16:creationId xmlns:a16="http://schemas.microsoft.com/office/drawing/2014/main" id="{DBDBEB81-F845-F925-2945-423D255A1044}"/>
              </a:ext>
            </a:extLst>
          </p:cNvPr>
          <p:cNvSpPr/>
          <p:nvPr/>
        </p:nvSpPr>
        <p:spPr>
          <a:xfrm>
            <a:off x="7533994" y="487558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8" name="Ned 127">
            <a:extLst>
              <a:ext uri="{FF2B5EF4-FFF2-40B4-BE49-F238E27FC236}">
                <a16:creationId xmlns:a16="http://schemas.microsoft.com/office/drawing/2014/main" id="{80CF1640-FDB2-3AFF-DAEB-D7C771EF87CE}"/>
              </a:ext>
            </a:extLst>
          </p:cNvPr>
          <p:cNvSpPr/>
          <p:nvPr/>
        </p:nvSpPr>
        <p:spPr>
          <a:xfrm flipV="1">
            <a:off x="7534420" y="5097472"/>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9" name="Ned 128">
            <a:extLst>
              <a:ext uri="{FF2B5EF4-FFF2-40B4-BE49-F238E27FC236}">
                <a16:creationId xmlns:a16="http://schemas.microsoft.com/office/drawing/2014/main" id="{5991E68F-9DAC-3658-16E4-56E5A11641D4}"/>
              </a:ext>
            </a:extLst>
          </p:cNvPr>
          <p:cNvSpPr/>
          <p:nvPr/>
        </p:nvSpPr>
        <p:spPr>
          <a:xfrm>
            <a:off x="8573258" y="5306984"/>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0" name="Ned 129">
            <a:extLst>
              <a:ext uri="{FF2B5EF4-FFF2-40B4-BE49-F238E27FC236}">
                <a16:creationId xmlns:a16="http://schemas.microsoft.com/office/drawing/2014/main" id="{8C5065E6-E92D-6EFB-E857-423A7CBCA635}"/>
              </a:ext>
            </a:extLst>
          </p:cNvPr>
          <p:cNvSpPr/>
          <p:nvPr/>
        </p:nvSpPr>
        <p:spPr>
          <a:xfrm>
            <a:off x="8573258" y="5860964"/>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1" name="Ned 130">
            <a:extLst>
              <a:ext uri="{FF2B5EF4-FFF2-40B4-BE49-F238E27FC236}">
                <a16:creationId xmlns:a16="http://schemas.microsoft.com/office/drawing/2014/main" id="{24605F90-618E-F71C-F3D9-013B4DF63AC5}"/>
              </a:ext>
            </a:extLst>
          </p:cNvPr>
          <p:cNvSpPr/>
          <p:nvPr/>
        </p:nvSpPr>
        <p:spPr>
          <a:xfrm>
            <a:off x="9708157" y="5855541"/>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Ned 133">
            <a:extLst>
              <a:ext uri="{FF2B5EF4-FFF2-40B4-BE49-F238E27FC236}">
                <a16:creationId xmlns:a16="http://schemas.microsoft.com/office/drawing/2014/main" id="{3D6C9617-8D5E-24B6-2A51-3769B58FD60B}"/>
              </a:ext>
            </a:extLst>
          </p:cNvPr>
          <p:cNvSpPr/>
          <p:nvPr/>
        </p:nvSpPr>
        <p:spPr>
          <a:xfrm>
            <a:off x="9708157" y="566865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5" name="Ned 134">
            <a:extLst>
              <a:ext uri="{FF2B5EF4-FFF2-40B4-BE49-F238E27FC236}">
                <a16:creationId xmlns:a16="http://schemas.microsoft.com/office/drawing/2014/main" id="{707881E8-D1DA-A897-9CEC-D86181B3BF33}"/>
              </a:ext>
            </a:extLst>
          </p:cNvPr>
          <p:cNvSpPr/>
          <p:nvPr/>
        </p:nvSpPr>
        <p:spPr>
          <a:xfrm flipV="1">
            <a:off x="9708157" y="547417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6" name="Ned 135">
            <a:extLst>
              <a:ext uri="{FF2B5EF4-FFF2-40B4-BE49-F238E27FC236}">
                <a16:creationId xmlns:a16="http://schemas.microsoft.com/office/drawing/2014/main" id="{6D86D4CF-A3AC-C877-32B1-2BDB1A465D81}"/>
              </a:ext>
            </a:extLst>
          </p:cNvPr>
          <p:cNvSpPr/>
          <p:nvPr/>
        </p:nvSpPr>
        <p:spPr>
          <a:xfrm>
            <a:off x="9708157" y="4639540"/>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7" name="Ned 136">
            <a:extLst>
              <a:ext uri="{FF2B5EF4-FFF2-40B4-BE49-F238E27FC236}">
                <a16:creationId xmlns:a16="http://schemas.microsoft.com/office/drawing/2014/main" id="{8DDF13DE-A6EC-66CF-95BD-8C33F253258C}"/>
              </a:ext>
            </a:extLst>
          </p:cNvPr>
          <p:cNvSpPr/>
          <p:nvPr/>
        </p:nvSpPr>
        <p:spPr>
          <a:xfrm flipV="1">
            <a:off x="9708157" y="5107075"/>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9" name="Ned 138">
            <a:extLst>
              <a:ext uri="{FF2B5EF4-FFF2-40B4-BE49-F238E27FC236}">
                <a16:creationId xmlns:a16="http://schemas.microsoft.com/office/drawing/2014/main" id="{958655E0-A6F5-B9CD-4EA6-D0F0426A7139}"/>
              </a:ext>
            </a:extLst>
          </p:cNvPr>
          <p:cNvSpPr/>
          <p:nvPr/>
        </p:nvSpPr>
        <p:spPr>
          <a:xfrm>
            <a:off x="10795152" y="5097044"/>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0" name="Ned 139">
            <a:extLst>
              <a:ext uri="{FF2B5EF4-FFF2-40B4-BE49-F238E27FC236}">
                <a16:creationId xmlns:a16="http://schemas.microsoft.com/office/drawing/2014/main" id="{84A8F7B6-ADF1-3617-9EA4-93973A78951B}"/>
              </a:ext>
            </a:extLst>
          </p:cNvPr>
          <p:cNvSpPr/>
          <p:nvPr/>
        </p:nvSpPr>
        <p:spPr>
          <a:xfrm flipV="1">
            <a:off x="10795152" y="4633765"/>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1" name="Ned 140">
            <a:extLst>
              <a:ext uri="{FF2B5EF4-FFF2-40B4-BE49-F238E27FC236}">
                <a16:creationId xmlns:a16="http://schemas.microsoft.com/office/drawing/2014/main" id="{0C214F31-B9CE-0D62-9C01-F4AB46502E67}"/>
              </a:ext>
            </a:extLst>
          </p:cNvPr>
          <p:cNvSpPr/>
          <p:nvPr/>
        </p:nvSpPr>
        <p:spPr>
          <a:xfrm>
            <a:off x="10795152" y="531062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2" name="Ned 141">
            <a:extLst>
              <a:ext uri="{FF2B5EF4-FFF2-40B4-BE49-F238E27FC236}">
                <a16:creationId xmlns:a16="http://schemas.microsoft.com/office/drawing/2014/main" id="{B7294280-0EA0-F0DC-C554-4A078F72B4CD}"/>
              </a:ext>
            </a:extLst>
          </p:cNvPr>
          <p:cNvSpPr/>
          <p:nvPr/>
        </p:nvSpPr>
        <p:spPr>
          <a:xfrm>
            <a:off x="10795152" y="549083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3" name="Ned 142">
            <a:extLst>
              <a:ext uri="{FF2B5EF4-FFF2-40B4-BE49-F238E27FC236}">
                <a16:creationId xmlns:a16="http://schemas.microsoft.com/office/drawing/2014/main" id="{3A9924BE-79D9-E58D-2E81-259A685B2F2D}"/>
              </a:ext>
            </a:extLst>
          </p:cNvPr>
          <p:cNvSpPr/>
          <p:nvPr/>
        </p:nvSpPr>
        <p:spPr>
          <a:xfrm>
            <a:off x="10795152" y="568439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4" name="Ned 143">
            <a:extLst>
              <a:ext uri="{FF2B5EF4-FFF2-40B4-BE49-F238E27FC236}">
                <a16:creationId xmlns:a16="http://schemas.microsoft.com/office/drawing/2014/main" id="{673B04D6-0EC9-A15B-EA31-2B786663F176}"/>
              </a:ext>
            </a:extLst>
          </p:cNvPr>
          <p:cNvSpPr/>
          <p:nvPr/>
        </p:nvSpPr>
        <p:spPr>
          <a:xfrm>
            <a:off x="10795152" y="588462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51" name="Diagram 150">
            <a:extLst>
              <a:ext uri="{FF2B5EF4-FFF2-40B4-BE49-F238E27FC236}">
                <a16:creationId xmlns:a16="http://schemas.microsoft.com/office/drawing/2014/main" id="{B144C20C-4F3D-40FA-7107-6D4C56872BA7}"/>
              </a:ext>
            </a:extLst>
          </p:cNvPr>
          <p:cNvGraphicFramePr>
            <a:graphicFrameLocks/>
          </p:cNvGraphicFramePr>
          <p:nvPr>
            <p:extLst>
              <p:ext uri="{D42A27DB-BD31-4B8C-83A1-F6EECF244321}">
                <p14:modId xmlns:p14="http://schemas.microsoft.com/office/powerpoint/2010/main" val="212513850"/>
              </p:ext>
            </p:extLst>
          </p:nvPr>
        </p:nvGraphicFramePr>
        <p:xfrm>
          <a:off x="863494" y="1899875"/>
          <a:ext cx="4533801" cy="3864595"/>
        </p:xfrm>
        <a:graphic>
          <a:graphicData uri="http://schemas.openxmlformats.org/drawingml/2006/chart">
            <c:chart xmlns:c="http://schemas.openxmlformats.org/drawingml/2006/chart" xmlns:r="http://schemas.openxmlformats.org/officeDocument/2006/relationships" r:id="rId5"/>
          </a:graphicData>
        </a:graphic>
      </p:graphicFrame>
      <p:sp>
        <p:nvSpPr>
          <p:cNvPr id="152" name="Höger 151">
            <a:extLst>
              <a:ext uri="{FF2B5EF4-FFF2-40B4-BE49-F238E27FC236}">
                <a16:creationId xmlns:a16="http://schemas.microsoft.com/office/drawing/2014/main" id="{8D294C30-825F-B957-2FE4-EA2CBB234A73}"/>
              </a:ext>
            </a:extLst>
          </p:cNvPr>
          <p:cNvSpPr/>
          <p:nvPr/>
        </p:nvSpPr>
        <p:spPr>
          <a:xfrm>
            <a:off x="8559739" y="549947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3" name="Höger 152">
            <a:extLst>
              <a:ext uri="{FF2B5EF4-FFF2-40B4-BE49-F238E27FC236}">
                <a16:creationId xmlns:a16="http://schemas.microsoft.com/office/drawing/2014/main" id="{F5D32785-4D52-869E-BD6A-9FC62DC295A7}"/>
              </a:ext>
            </a:extLst>
          </p:cNvPr>
          <p:cNvSpPr/>
          <p:nvPr/>
        </p:nvSpPr>
        <p:spPr>
          <a:xfrm>
            <a:off x="7509183" y="550077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4" name="Ned 153">
            <a:extLst>
              <a:ext uri="{FF2B5EF4-FFF2-40B4-BE49-F238E27FC236}">
                <a16:creationId xmlns:a16="http://schemas.microsoft.com/office/drawing/2014/main" id="{4CA6F0A3-01DB-075A-6B5C-7A81D13B6FE7}"/>
              </a:ext>
            </a:extLst>
          </p:cNvPr>
          <p:cNvSpPr/>
          <p:nvPr/>
        </p:nvSpPr>
        <p:spPr>
          <a:xfrm>
            <a:off x="7533994" y="568751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5" name="Höger 154">
            <a:extLst>
              <a:ext uri="{FF2B5EF4-FFF2-40B4-BE49-F238E27FC236}">
                <a16:creationId xmlns:a16="http://schemas.microsoft.com/office/drawing/2014/main" id="{835493EA-1CE2-DBD2-6FE0-C6D81D497D80}"/>
              </a:ext>
            </a:extLst>
          </p:cNvPr>
          <p:cNvSpPr/>
          <p:nvPr/>
        </p:nvSpPr>
        <p:spPr>
          <a:xfrm>
            <a:off x="8559739" y="5688663"/>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Höger 155">
            <a:extLst>
              <a:ext uri="{FF2B5EF4-FFF2-40B4-BE49-F238E27FC236}">
                <a16:creationId xmlns:a16="http://schemas.microsoft.com/office/drawing/2014/main" id="{CC458802-2CDE-E32A-F40A-E9BFC1D97062}"/>
              </a:ext>
            </a:extLst>
          </p:cNvPr>
          <p:cNvSpPr/>
          <p:nvPr/>
        </p:nvSpPr>
        <p:spPr>
          <a:xfrm>
            <a:off x="9695751" y="5312644"/>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EA16DCEE-AEB4-B427-7468-B9D7AD6A820F}"/>
              </a:ext>
            </a:extLst>
          </p:cNvPr>
          <p:cNvSpPr txBox="1"/>
          <p:nvPr/>
        </p:nvSpPr>
        <p:spPr>
          <a:xfrm>
            <a:off x="6921676" y="3503472"/>
            <a:ext cx="593432" cy="276999"/>
          </a:xfrm>
          <a:prstGeom prst="rect">
            <a:avLst/>
          </a:prstGeom>
          <a:noFill/>
        </p:spPr>
        <p:txBody>
          <a:bodyPr wrap="none" rtlCol="0">
            <a:spAutoFit/>
          </a:bodyPr>
          <a:lstStyle/>
          <a:p>
            <a:r>
              <a:rPr lang="sv-SE" sz="1200">
                <a:solidFill>
                  <a:schemeClr val="bg1"/>
                </a:solidFill>
              </a:rPr>
              <a:t>(30%)</a:t>
            </a:r>
          </a:p>
        </p:txBody>
      </p:sp>
      <p:sp>
        <p:nvSpPr>
          <p:cNvPr id="7" name="textruta 6">
            <a:extLst>
              <a:ext uri="{FF2B5EF4-FFF2-40B4-BE49-F238E27FC236}">
                <a16:creationId xmlns:a16="http://schemas.microsoft.com/office/drawing/2014/main" id="{2E6685B5-AE31-B7F0-4724-59266E488FE2}"/>
              </a:ext>
            </a:extLst>
          </p:cNvPr>
          <p:cNvSpPr txBox="1"/>
          <p:nvPr/>
        </p:nvSpPr>
        <p:spPr>
          <a:xfrm>
            <a:off x="8525818" y="2895096"/>
            <a:ext cx="593432" cy="276999"/>
          </a:xfrm>
          <a:prstGeom prst="rect">
            <a:avLst/>
          </a:prstGeom>
          <a:noFill/>
        </p:spPr>
        <p:txBody>
          <a:bodyPr wrap="none" rtlCol="0">
            <a:spAutoFit/>
          </a:bodyPr>
          <a:lstStyle/>
          <a:p>
            <a:r>
              <a:rPr lang="sv-SE" sz="1200">
                <a:solidFill>
                  <a:schemeClr val="bg1"/>
                </a:solidFill>
              </a:rPr>
              <a:t>(20%)</a:t>
            </a:r>
          </a:p>
        </p:txBody>
      </p:sp>
      <p:sp>
        <p:nvSpPr>
          <p:cNvPr id="10" name="textruta 9">
            <a:extLst>
              <a:ext uri="{FF2B5EF4-FFF2-40B4-BE49-F238E27FC236}">
                <a16:creationId xmlns:a16="http://schemas.microsoft.com/office/drawing/2014/main" id="{E68F9653-A4C9-D9B9-5928-E5089E345D37}"/>
              </a:ext>
            </a:extLst>
          </p:cNvPr>
          <p:cNvSpPr txBox="1"/>
          <p:nvPr/>
        </p:nvSpPr>
        <p:spPr>
          <a:xfrm>
            <a:off x="8458675" y="3483058"/>
            <a:ext cx="508473" cy="276999"/>
          </a:xfrm>
          <a:prstGeom prst="rect">
            <a:avLst/>
          </a:prstGeom>
          <a:noFill/>
        </p:spPr>
        <p:txBody>
          <a:bodyPr wrap="none" rtlCol="0">
            <a:spAutoFit/>
          </a:bodyPr>
          <a:lstStyle/>
          <a:p>
            <a:r>
              <a:rPr lang="sv-SE" sz="1200"/>
              <a:t>(9%)</a:t>
            </a:r>
          </a:p>
        </p:txBody>
      </p:sp>
      <p:sp>
        <p:nvSpPr>
          <p:cNvPr id="11" name="textruta 10">
            <a:extLst>
              <a:ext uri="{FF2B5EF4-FFF2-40B4-BE49-F238E27FC236}">
                <a16:creationId xmlns:a16="http://schemas.microsoft.com/office/drawing/2014/main" id="{3B8F244F-5D8C-F166-6552-1E11DB2DF7F5}"/>
              </a:ext>
            </a:extLst>
          </p:cNvPr>
          <p:cNvSpPr txBox="1"/>
          <p:nvPr/>
        </p:nvSpPr>
        <p:spPr>
          <a:xfrm>
            <a:off x="9637148" y="2910485"/>
            <a:ext cx="481222" cy="261610"/>
          </a:xfrm>
          <a:prstGeom prst="rect">
            <a:avLst/>
          </a:prstGeom>
          <a:noFill/>
        </p:spPr>
        <p:txBody>
          <a:bodyPr wrap="none" rtlCol="0">
            <a:spAutoFit/>
          </a:bodyPr>
          <a:lstStyle/>
          <a:p>
            <a:r>
              <a:rPr lang="sv-SE" sz="1100">
                <a:solidFill>
                  <a:schemeClr val="bg1"/>
                </a:solidFill>
              </a:rPr>
              <a:t>(7%)</a:t>
            </a:r>
          </a:p>
        </p:txBody>
      </p:sp>
      <p:sp>
        <p:nvSpPr>
          <p:cNvPr id="12" name="textruta 11">
            <a:extLst>
              <a:ext uri="{FF2B5EF4-FFF2-40B4-BE49-F238E27FC236}">
                <a16:creationId xmlns:a16="http://schemas.microsoft.com/office/drawing/2014/main" id="{B052ECA9-0DE9-1A2F-E8E3-B819721EA280}"/>
              </a:ext>
            </a:extLst>
          </p:cNvPr>
          <p:cNvSpPr txBox="1"/>
          <p:nvPr/>
        </p:nvSpPr>
        <p:spPr>
          <a:xfrm>
            <a:off x="9611015" y="3254602"/>
            <a:ext cx="375424" cy="200055"/>
          </a:xfrm>
          <a:prstGeom prst="rect">
            <a:avLst/>
          </a:prstGeom>
          <a:noFill/>
        </p:spPr>
        <p:txBody>
          <a:bodyPr wrap="none" rtlCol="0">
            <a:spAutoFit/>
          </a:bodyPr>
          <a:lstStyle>
            <a:defPPr>
              <a:defRPr lang="sv-SE"/>
            </a:defPPr>
            <a:lvl1pPr>
              <a:defRPr sz="700">
                <a:solidFill>
                  <a:schemeClr val="bg1"/>
                </a:solidFill>
              </a:defRPr>
            </a:lvl1pPr>
          </a:lstStyle>
          <a:p>
            <a:r>
              <a:rPr lang="sv-SE"/>
              <a:t>(2%)</a:t>
            </a:r>
          </a:p>
        </p:txBody>
      </p:sp>
      <p:sp>
        <p:nvSpPr>
          <p:cNvPr id="14" name="textruta 13">
            <a:extLst>
              <a:ext uri="{FF2B5EF4-FFF2-40B4-BE49-F238E27FC236}">
                <a16:creationId xmlns:a16="http://schemas.microsoft.com/office/drawing/2014/main" id="{B740D95A-02D9-F603-323A-C823F316AD9E}"/>
              </a:ext>
            </a:extLst>
          </p:cNvPr>
          <p:cNvSpPr txBox="1"/>
          <p:nvPr/>
        </p:nvSpPr>
        <p:spPr>
          <a:xfrm>
            <a:off x="9738994" y="3629185"/>
            <a:ext cx="406627" cy="169277"/>
          </a:xfrm>
          <a:prstGeom prst="rect">
            <a:avLst/>
          </a:prstGeom>
          <a:noFill/>
        </p:spPr>
        <p:txBody>
          <a:bodyPr wrap="square" rtlCol="0">
            <a:spAutoFit/>
          </a:bodyPr>
          <a:lstStyle/>
          <a:p>
            <a:r>
              <a:rPr lang="sv-SE" sz="500">
                <a:solidFill>
                  <a:schemeClr val="bg1"/>
                </a:solidFill>
              </a:rPr>
              <a:t>(2%)</a:t>
            </a:r>
          </a:p>
        </p:txBody>
      </p:sp>
      <p:sp>
        <p:nvSpPr>
          <p:cNvPr id="15" name="textruta 14">
            <a:extLst>
              <a:ext uri="{FF2B5EF4-FFF2-40B4-BE49-F238E27FC236}">
                <a16:creationId xmlns:a16="http://schemas.microsoft.com/office/drawing/2014/main" id="{481282FB-0C47-1C5D-AC48-8DC963A54105}"/>
              </a:ext>
            </a:extLst>
          </p:cNvPr>
          <p:cNvSpPr txBox="1"/>
          <p:nvPr/>
        </p:nvSpPr>
        <p:spPr>
          <a:xfrm>
            <a:off x="9252583" y="3395222"/>
            <a:ext cx="375424" cy="200055"/>
          </a:xfrm>
          <a:prstGeom prst="rect">
            <a:avLst/>
          </a:prstGeom>
          <a:noFill/>
        </p:spPr>
        <p:txBody>
          <a:bodyPr wrap="none" rtlCol="0">
            <a:spAutoFit/>
          </a:bodyPr>
          <a:lstStyle/>
          <a:p>
            <a:r>
              <a:rPr lang="sv-SE" sz="700">
                <a:solidFill>
                  <a:schemeClr val="bg1"/>
                </a:solidFill>
              </a:rPr>
              <a:t>(4%)</a:t>
            </a:r>
          </a:p>
        </p:txBody>
      </p:sp>
    </p:spTree>
    <p:extLst>
      <p:ext uri="{BB962C8B-B14F-4D97-AF65-F5344CB8AC3E}">
        <p14:creationId xmlns:p14="http://schemas.microsoft.com/office/powerpoint/2010/main" val="2443242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 19">
            <a:extLst>
              <a:ext uri="{FF2B5EF4-FFF2-40B4-BE49-F238E27FC236}">
                <a16:creationId xmlns:a16="http://schemas.microsoft.com/office/drawing/2014/main" id="{BDC31A1E-D74F-224A-BC90-FE1522772719}"/>
              </a:ext>
            </a:extLst>
          </p:cNvPr>
          <p:cNvSpPr/>
          <p:nvPr/>
        </p:nvSpPr>
        <p:spPr>
          <a:xfrm>
            <a:off x="9854483" y="2374103"/>
            <a:ext cx="2036023" cy="2036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400">
                <a:solidFill>
                  <a:sysClr val="windowText" lastClr="000000"/>
                </a:solidFill>
              </a:rPr>
              <a:t>66% (74%) har icke-arvodesbaserade intäkter i någon mån</a:t>
            </a:r>
          </a:p>
        </p:txBody>
      </p:sp>
      <p:sp>
        <p:nvSpPr>
          <p:cNvPr id="2" name="Rubrik 1">
            <a:extLst>
              <a:ext uri="{FF2B5EF4-FFF2-40B4-BE49-F238E27FC236}">
                <a16:creationId xmlns:a16="http://schemas.microsoft.com/office/drawing/2014/main" id="{0222035B-BF8D-734D-B926-717289BB36AA}"/>
              </a:ext>
            </a:extLst>
          </p:cNvPr>
          <p:cNvSpPr>
            <a:spLocks noGrp="1"/>
          </p:cNvSpPr>
          <p:nvPr>
            <p:ph type="title"/>
          </p:nvPr>
        </p:nvSpPr>
        <p:spPr/>
        <p:txBody>
          <a:bodyPr/>
          <a:lstStyle/>
          <a:p>
            <a:r>
              <a:rPr lang="sv-SE" dirty="0"/>
              <a:t>66% av medlemsföretagen har någon form av icke-arvodesbaserade intäkter</a:t>
            </a:r>
          </a:p>
        </p:txBody>
      </p:sp>
      <p:sp>
        <p:nvSpPr>
          <p:cNvPr id="3" name="Platshållare för innehåll 2">
            <a:extLst>
              <a:ext uri="{FF2B5EF4-FFF2-40B4-BE49-F238E27FC236}">
                <a16:creationId xmlns:a16="http://schemas.microsoft.com/office/drawing/2014/main" id="{3C0971D9-B642-1145-8CAD-DCA307DF09B5}"/>
              </a:ext>
            </a:extLst>
          </p:cNvPr>
          <p:cNvSpPr>
            <a:spLocks noGrp="1"/>
          </p:cNvSpPr>
          <p:nvPr>
            <p:ph idx="1"/>
          </p:nvPr>
        </p:nvSpPr>
        <p:spPr>
          <a:xfrm>
            <a:off x="415787" y="1020727"/>
            <a:ext cx="8826825" cy="607754"/>
          </a:xfrm>
        </p:spPr>
        <p:txBody>
          <a:bodyPr/>
          <a:lstStyle/>
          <a:p>
            <a:r>
              <a:rPr lang="sv-SE" b="1"/>
              <a:t>Omsättning från icke-arvodesbaserade intäkter (fastpris, serviceavtal, licenser, mm.) </a:t>
            </a:r>
            <a:br>
              <a:rPr lang="sv-SE"/>
            </a:br>
            <a:r>
              <a:rPr lang="sv-SE"/>
              <a:t> Procent av totala omsättningen, hela branschen</a:t>
            </a:r>
          </a:p>
          <a:p>
            <a:endParaRPr lang="sv-SE"/>
          </a:p>
          <a:p>
            <a:endParaRPr lang="sv-SE"/>
          </a:p>
        </p:txBody>
      </p:sp>
      <p:sp>
        <p:nvSpPr>
          <p:cNvPr id="17" name="Platshållare för sidfot 16">
            <a:extLst>
              <a:ext uri="{FF2B5EF4-FFF2-40B4-BE49-F238E27FC236}">
                <a16:creationId xmlns:a16="http://schemas.microsoft.com/office/drawing/2014/main" id="{DA0F8DC8-0DE1-8F46-90D2-F06188606750}"/>
              </a:ext>
            </a:extLst>
          </p:cNvPr>
          <p:cNvSpPr>
            <a:spLocks noGrp="1"/>
          </p:cNvSpPr>
          <p:nvPr>
            <p:ph type="ftr" sz="quarter" idx="11"/>
          </p:nvPr>
        </p:nvSpPr>
        <p:spPr/>
        <p:txBody>
          <a:bodyPr/>
          <a:lstStyle/>
          <a:p>
            <a:r>
              <a:rPr lang="sv-SE"/>
              <a:t>Insikt 2023 |</a:t>
            </a:r>
          </a:p>
        </p:txBody>
      </p:sp>
      <p:sp>
        <p:nvSpPr>
          <p:cNvPr id="18" name="Platshållare för bildnummer 17">
            <a:extLst>
              <a:ext uri="{FF2B5EF4-FFF2-40B4-BE49-F238E27FC236}">
                <a16:creationId xmlns:a16="http://schemas.microsoft.com/office/drawing/2014/main" id="{74534DB8-AEB1-A840-835E-715174FA217C}"/>
              </a:ext>
            </a:extLst>
          </p:cNvPr>
          <p:cNvSpPr>
            <a:spLocks noGrp="1"/>
          </p:cNvSpPr>
          <p:nvPr>
            <p:ph type="sldNum" sz="quarter" idx="12"/>
          </p:nvPr>
        </p:nvSpPr>
        <p:spPr/>
        <p:txBody>
          <a:bodyPr/>
          <a:lstStyle/>
          <a:p>
            <a:fld id="{AE086683-F536-42AB-ABBC-F4803DFE8DBC}" type="slidenum">
              <a:rPr lang="sv-SE" smtClean="0"/>
              <a:t>8</a:t>
            </a:fld>
            <a:endParaRPr lang="sv-SE"/>
          </a:p>
        </p:txBody>
      </p:sp>
      <p:sp>
        <p:nvSpPr>
          <p:cNvPr id="9" name="textruta 8">
            <a:extLst>
              <a:ext uri="{FF2B5EF4-FFF2-40B4-BE49-F238E27FC236}">
                <a16:creationId xmlns:a16="http://schemas.microsoft.com/office/drawing/2014/main" id="{74A124CA-503C-C849-A6CA-E33CA113AED4}"/>
              </a:ext>
            </a:extLst>
          </p:cNvPr>
          <p:cNvSpPr txBox="1"/>
          <p:nvPr/>
        </p:nvSpPr>
        <p:spPr>
          <a:xfrm>
            <a:off x="3699978" y="6266842"/>
            <a:ext cx="4792043" cy="307777"/>
          </a:xfrm>
          <a:prstGeom prst="rect">
            <a:avLst/>
          </a:prstGeom>
        </p:spPr>
        <p:txBody>
          <a:bodyPr wrap="square">
            <a:spAutoFit/>
          </a:bodyPr>
          <a:lstStyle>
            <a:defPPr>
              <a:defRPr lang="sv-SE"/>
            </a:defPPr>
            <a:lvl1pPr algn="ctr">
              <a:defRPr sz="700"/>
            </a:lvl1pPr>
          </a:lstStyle>
          <a:p>
            <a:r>
              <a:rPr lang="sv-SE"/>
              <a:t>Icke-arvodesbaserade intäkter är tex. fastpris, serviceavtal, licenser mm. Medan arvodesbaserade intäkter är intäkter från löpande och ofta rörliga faktureringsmodeller som grundas på tid och resursanvändning</a:t>
            </a:r>
          </a:p>
        </p:txBody>
      </p:sp>
      <p:sp>
        <p:nvSpPr>
          <p:cNvPr id="5" name="TextBox 9">
            <a:extLst>
              <a:ext uri="{FF2B5EF4-FFF2-40B4-BE49-F238E27FC236}">
                <a16:creationId xmlns:a16="http://schemas.microsoft.com/office/drawing/2014/main" id="{9EB2526C-DFD1-1E47-8BAB-4EEB42F0D50B}"/>
              </a:ext>
            </a:extLst>
          </p:cNvPr>
          <p:cNvSpPr txBox="1"/>
          <p:nvPr/>
        </p:nvSpPr>
        <p:spPr>
          <a:xfrm>
            <a:off x="4771468" y="5511092"/>
            <a:ext cx="2683748" cy="261610"/>
          </a:xfrm>
          <a:prstGeom prst="rect">
            <a:avLst/>
          </a:prstGeom>
          <a:noFill/>
        </p:spPr>
        <p:txBody>
          <a:bodyPr wrap="none" rtlCol="0">
            <a:spAutoFit/>
          </a:bodyPr>
          <a:lstStyle/>
          <a:p>
            <a:pPr algn="ctr"/>
            <a:r>
              <a:rPr lang="en-SE" sz="1100" b="1"/>
              <a:t>Andel </a:t>
            </a:r>
            <a:r>
              <a:rPr lang="sv-SE" sz="1100" b="1"/>
              <a:t>icke-</a:t>
            </a:r>
            <a:r>
              <a:rPr lang="en-SE" sz="1100" b="1"/>
              <a:t>arvodesbaserade intäkter</a:t>
            </a:r>
          </a:p>
        </p:txBody>
      </p:sp>
      <p:sp>
        <p:nvSpPr>
          <p:cNvPr id="6" name="TextBox 18">
            <a:extLst>
              <a:ext uri="{FF2B5EF4-FFF2-40B4-BE49-F238E27FC236}">
                <a16:creationId xmlns:a16="http://schemas.microsoft.com/office/drawing/2014/main" id="{E5026E93-CF91-EF42-88E3-A61939BAD9DC}"/>
              </a:ext>
            </a:extLst>
          </p:cNvPr>
          <p:cNvSpPr txBox="1"/>
          <p:nvPr/>
        </p:nvSpPr>
        <p:spPr>
          <a:xfrm>
            <a:off x="1054107" y="3295985"/>
            <a:ext cx="967180" cy="430887"/>
          </a:xfrm>
          <a:prstGeom prst="rect">
            <a:avLst/>
          </a:prstGeom>
          <a:noFill/>
        </p:spPr>
        <p:txBody>
          <a:bodyPr wrap="square" rtlCol="0">
            <a:spAutoFit/>
          </a:bodyPr>
          <a:lstStyle/>
          <a:p>
            <a:pPr algn="r"/>
            <a:r>
              <a:rPr lang="en-SE" sz="1100" b="1"/>
              <a:t>Andel av företagen</a:t>
            </a:r>
          </a:p>
        </p:txBody>
      </p:sp>
      <p:grpSp>
        <p:nvGrpSpPr>
          <p:cNvPr id="16" name="Grupp 15">
            <a:extLst>
              <a:ext uri="{FF2B5EF4-FFF2-40B4-BE49-F238E27FC236}">
                <a16:creationId xmlns:a16="http://schemas.microsoft.com/office/drawing/2014/main" id="{E4ED1C57-B2E0-C047-85F6-4EB7FCE6E15B}"/>
              </a:ext>
            </a:extLst>
          </p:cNvPr>
          <p:cNvGrpSpPr/>
          <p:nvPr/>
        </p:nvGrpSpPr>
        <p:grpSpPr>
          <a:xfrm>
            <a:off x="4296578" y="2265206"/>
            <a:ext cx="5454389" cy="1976288"/>
            <a:chOff x="10810486" y="2112078"/>
            <a:chExt cx="6099541" cy="2154616"/>
          </a:xfrm>
        </p:grpSpPr>
        <p:sp>
          <p:nvSpPr>
            <p:cNvPr id="13" name="Right Brace 15">
              <a:extLst>
                <a:ext uri="{FF2B5EF4-FFF2-40B4-BE49-F238E27FC236}">
                  <a16:creationId xmlns:a16="http://schemas.microsoft.com/office/drawing/2014/main" id="{43C66537-5C64-2E41-821C-3539596BB68C}"/>
                </a:ext>
              </a:extLst>
            </p:cNvPr>
            <p:cNvSpPr/>
            <p:nvPr/>
          </p:nvSpPr>
          <p:spPr>
            <a:xfrm>
              <a:off x="16720724" y="2112078"/>
              <a:ext cx="189303" cy="2154616"/>
            </a:xfrm>
            <a:prstGeom prst="rightBrace">
              <a:avLst>
                <a:gd name="adj1" fmla="val 791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cxnSp>
          <p:nvCxnSpPr>
            <p:cNvPr id="15" name="Straight Connector 9">
              <a:extLst>
                <a:ext uri="{FF2B5EF4-FFF2-40B4-BE49-F238E27FC236}">
                  <a16:creationId xmlns:a16="http://schemas.microsoft.com/office/drawing/2014/main" id="{15DD5B88-5537-8F48-A256-3D770879C405}"/>
                </a:ext>
              </a:extLst>
            </p:cNvPr>
            <p:cNvCxnSpPr>
              <a:cxnSpLocks/>
            </p:cNvCxnSpPr>
            <p:nvPr/>
          </p:nvCxnSpPr>
          <p:spPr>
            <a:xfrm flipH="1">
              <a:off x="10810486" y="4256998"/>
              <a:ext cx="591023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cx1="http://schemas.microsoft.com/office/drawing/2015/9/8/chartex">
        <mc:Choice Requires="cx1">
          <p:graphicFrame>
            <p:nvGraphicFramePr>
              <p:cNvPr id="8" name="Diagram 7">
                <a:extLst>
                  <a:ext uri="{FF2B5EF4-FFF2-40B4-BE49-F238E27FC236}">
                    <a16:creationId xmlns:a16="http://schemas.microsoft.com/office/drawing/2014/main" id="{0C3D722F-D300-5BF3-2D6E-B1338ABD9970}"/>
                  </a:ext>
                </a:extLst>
              </p:cNvPr>
              <p:cNvGraphicFramePr/>
              <p:nvPr>
                <p:extLst>
                  <p:ext uri="{D42A27DB-BD31-4B8C-83A1-F6EECF244321}">
                    <p14:modId xmlns:p14="http://schemas.microsoft.com/office/powerpoint/2010/main" val="1832848123"/>
                  </p:ext>
                </p:extLst>
              </p:nvPr>
            </p:nvGraphicFramePr>
            <p:xfrm>
              <a:off x="2056613" y="2159644"/>
              <a:ext cx="7716527" cy="333093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Diagram 7">
                <a:extLst>
                  <a:ext uri="{FF2B5EF4-FFF2-40B4-BE49-F238E27FC236}">
                    <a16:creationId xmlns:a16="http://schemas.microsoft.com/office/drawing/2014/main" id="{0C3D722F-D300-5BF3-2D6E-B1338ABD9970}"/>
                  </a:ext>
                </a:extLst>
              </p:cNvPr>
              <p:cNvPicPr>
                <a:picLocks noGrp="1" noRot="1" noChangeAspect="1" noMove="1" noResize="1" noEditPoints="1" noAdjustHandles="1" noChangeArrowheads="1" noChangeShapeType="1"/>
              </p:cNvPicPr>
              <p:nvPr/>
            </p:nvPicPr>
            <p:blipFill>
              <a:blip r:embed="rId4"/>
              <a:stretch>
                <a:fillRect/>
              </a:stretch>
            </p:blipFill>
            <p:spPr>
              <a:xfrm>
                <a:off x="2056613" y="2159644"/>
                <a:ext cx="7716527" cy="3330930"/>
              </a:xfrm>
              <a:prstGeom prst="rect">
                <a:avLst/>
              </a:prstGeom>
            </p:spPr>
          </p:pic>
        </mc:Fallback>
      </mc:AlternateContent>
      <p:sp>
        <p:nvSpPr>
          <p:cNvPr id="11" name="Ned 10">
            <a:extLst>
              <a:ext uri="{FF2B5EF4-FFF2-40B4-BE49-F238E27FC236}">
                <a16:creationId xmlns:a16="http://schemas.microsoft.com/office/drawing/2014/main" id="{B46C3CE0-F140-8053-C295-29A52133D6DE}"/>
              </a:ext>
            </a:extLst>
          </p:cNvPr>
          <p:cNvSpPr/>
          <p:nvPr/>
        </p:nvSpPr>
        <p:spPr>
          <a:xfrm>
            <a:off x="10123153" y="291458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E45BD2F8-0965-4123-704C-C49422FC9DA6}"/>
              </a:ext>
            </a:extLst>
          </p:cNvPr>
          <p:cNvSpPr txBox="1"/>
          <p:nvPr/>
        </p:nvSpPr>
        <p:spPr>
          <a:xfrm>
            <a:off x="3150694" y="4049573"/>
            <a:ext cx="492443" cy="230832"/>
          </a:xfrm>
          <a:prstGeom prst="rect">
            <a:avLst/>
          </a:prstGeom>
          <a:noFill/>
        </p:spPr>
        <p:txBody>
          <a:bodyPr wrap="none" rtlCol="0">
            <a:spAutoFit/>
          </a:bodyPr>
          <a:lstStyle/>
          <a:p>
            <a:r>
              <a:rPr lang="sv-SE" sz="900"/>
              <a:t>(26%)</a:t>
            </a:r>
          </a:p>
        </p:txBody>
      </p:sp>
      <p:sp>
        <p:nvSpPr>
          <p:cNvPr id="10" name="textruta 9">
            <a:extLst>
              <a:ext uri="{FF2B5EF4-FFF2-40B4-BE49-F238E27FC236}">
                <a16:creationId xmlns:a16="http://schemas.microsoft.com/office/drawing/2014/main" id="{DFD197F7-7BB7-C438-E15E-AC42676CBE2F}"/>
              </a:ext>
            </a:extLst>
          </p:cNvPr>
          <p:cNvSpPr txBox="1"/>
          <p:nvPr/>
        </p:nvSpPr>
        <p:spPr>
          <a:xfrm>
            <a:off x="4346484" y="3394871"/>
            <a:ext cx="492443" cy="230832"/>
          </a:xfrm>
          <a:prstGeom prst="rect">
            <a:avLst/>
          </a:prstGeom>
          <a:noFill/>
        </p:spPr>
        <p:txBody>
          <a:bodyPr wrap="none" rtlCol="0">
            <a:spAutoFit/>
          </a:bodyPr>
          <a:lstStyle/>
          <a:p>
            <a:r>
              <a:rPr lang="sv-SE" sz="900"/>
              <a:t>(19%)</a:t>
            </a:r>
          </a:p>
        </p:txBody>
      </p:sp>
      <p:sp>
        <p:nvSpPr>
          <p:cNvPr id="12" name="textruta 11">
            <a:extLst>
              <a:ext uri="{FF2B5EF4-FFF2-40B4-BE49-F238E27FC236}">
                <a16:creationId xmlns:a16="http://schemas.microsoft.com/office/drawing/2014/main" id="{60B1CA72-71C8-C300-BCC6-56B94A8CA929}"/>
              </a:ext>
            </a:extLst>
          </p:cNvPr>
          <p:cNvSpPr txBox="1"/>
          <p:nvPr/>
        </p:nvSpPr>
        <p:spPr>
          <a:xfrm>
            <a:off x="5545730" y="2849874"/>
            <a:ext cx="492443" cy="230832"/>
          </a:xfrm>
          <a:prstGeom prst="rect">
            <a:avLst/>
          </a:prstGeom>
          <a:noFill/>
        </p:spPr>
        <p:txBody>
          <a:bodyPr wrap="none" rtlCol="0">
            <a:spAutoFit/>
          </a:bodyPr>
          <a:lstStyle/>
          <a:p>
            <a:r>
              <a:rPr lang="sv-SE" sz="900"/>
              <a:t>(19%)</a:t>
            </a:r>
          </a:p>
        </p:txBody>
      </p:sp>
      <p:sp>
        <p:nvSpPr>
          <p:cNvPr id="14" name="textruta 13">
            <a:extLst>
              <a:ext uri="{FF2B5EF4-FFF2-40B4-BE49-F238E27FC236}">
                <a16:creationId xmlns:a16="http://schemas.microsoft.com/office/drawing/2014/main" id="{69E3CB87-F26B-6D8F-397E-DF94B7687C7C}"/>
              </a:ext>
            </a:extLst>
          </p:cNvPr>
          <p:cNvSpPr txBox="1"/>
          <p:nvPr/>
        </p:nvSpPr>
        <p:spPr>
          <a:xfrm>
            <a:off x="6743450" y="2337089"/>
            <a:ext cx="492443" cy="230832"/>
          </a:xfrm>
          <a:prstGeom prst="rect">
            <a:avLst/>
          </a:prstGeom>
          <a:noFill/>
        </p:spPr>
        <p:txBody>
          <a:bodyPr wrap="none" rtlCol="0">
            <a:spAutoFit/>
          </a:bodyPr>
          <a:lstStyle/>
          <a:p>
            <a:r>
              <a:rPr lang="sv-SE" sz="900"/>
              <a:t>(22%)</a:t>
            </a:r>
          </a:p>
        </p:txBody>
      </p:sp>
      <p:sp>
        <p:nvSpPr>
          <p:cNvPr id="19" name="textruta 18">
            <a:extLst>
              <a:ext uri="{FF2B5EF4-FFF2-40B4-BE49-F238E27FC236}">
                <a16:creationId xmlns:a16="http://schemas.microsoft.com/office/drawing/2014/main" id="{D793A445-4B00-4B8D-ECCD-B01CBDF31B89}"/>
              </a:ext>
            </a:extLst>
          </p:cNvPr>
          <p:cNvSpPr txBox="1"/>
          <p:nvPr/>
        </p:nvSpPr>
        <p:spPr>
          <a:xfrm>
            <a:off x="7899733" y="2231401"/>
            <a:ext cx="492443" cy="230832"/>
          </a:xfrm>
          <a:prstGeom prst="rect">
            <a:avLst/>
          </a:prstGeom>
          <a:noFill/>
        </p:spPr>
        <p:txBody>
          <a:bodyPr wrap="none" rtlCol="0">
            <a:spAutoFit/>
          </a:bodyPr>
          <a:lstStyle/>
          <a:p>
            <a:r>
              <a:rPr lang="sv-SE" sz="900"/>
              <a:t>(12%)</a:t>
            </a:r>
          </a:p>
        </p:txBody>
      </p:sp>
      <p:sp>
        <p:nvSpPr>
          <p:cNvPr id="21" name="textruta 20">
            <a:extLst>
              <a:ext uri="{FF2B5EF4-FFF2-40B4-BE49-F238E27FC236}">
                <a16:creationId xmlns:a16="http://schemas.microsoft.com/office/drawing/2014/main" id="{9A85FC43-16DF-4216-5580-0D4FCC86971D}"/>
              </a:ext>
            </a:extLst>
          </p:cNvPr>
          <p:cNvSpPr txBox="1"/>
          <p:nvPr/>
        </p:nvSpPr>
        <p:spPr>
          <a:xfrm>
            <a:off x="9119571" y="2227252"/>
            <a:ext cx="428322" cy="230832"/>
          </a:xfrm>
          <a:prstGeom prst="rect">
            <a:avLst/>
          </a:prstGeom>
          <a:noFill/>
        </p:spPr>
        <p:txBody>
          <a:bodyPr wrap="none" rtlCol="0">
            <a:spAutoFit/>
          </a:bodyPr>
          <a:lstStyle/>
          <a:p>
            <a:r>
              <a:rPr lang="sv-SE" sz="900"/>
              <a:t>(2%)</a:t>
            </a:r>
          </a:p>
        </p:txBody>
      </p:sp>
    </p:spTree>
    <p:extLst>
      <p:ext uri="{BB962C8B-B14F-4D97-AF65-F5344CB8AC3E}">
        <p14:creationId xmlns:p14="http://schemas.microsoft.com/office/powerpoint/2010/main" val="3601184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 12">
            <a:extLst>
              <a:ext uri="{FF2B5EF4-FFF2-40B4-BE49-F238E27FC236}">
                <a16:creationId xmlns:a16="http://schemas.microsoft.com/office/drawing/2014/main" id="{76ED754B-0D9B-EA4C-9759-F74A1A8B7023}"/>
              </a:ext>
            </a:extLst>
          </p:cNvPr>
          <p:cNvSpPr/>
          <p:nvPr/>
        </p:nvSpPr>
        <p:spPr>
          <a:xfrm>
            <a:off x="3110496" y="1722800"/>
            <a:ext cx="1065247" cy="3165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EBCB166A-0740-634D-BD4B-193AD41705F1}"/>
              </a:ext>
            </a:extLst>
          </p:cNvPr>
          <p:cNvSpPr txBox="1"/>
          <p:nvPr/>
        </p:nvSpPr>
        <p:spPr>
          <a:xfrm>
            <a:off x="3255881" y="1756403"/>
            <a:ext cx="853119" cy="253916"/>
          </a:xfrm>
          <a:prstGeom prst="rect">
            <a:avLst/>
          </a:prstGeom>
          <a:noFill/>
        </p:spPr>
        <p:txBody>
          <a:bodyPr wrap="none" rtlCol="0">
            <a:spAutoFit/>
          </a:bodyPr>
          <a:lstStyle/>
          <a:p>
            <a:r>
              <a:rPr lang="sv-SE" sz="1050" b="1"/>
              <a:t>76% </a:t>
            </a:r>
            <a:r>
              <a:rPr lang="sv-SE" sz="1050"/>
              <a:t>(77%)</a:t>
            </a:r>
          </a:p>
        </p:txBody>
      </p:sp>
      <p:pic>
        <p:nvPicPr>
          <p:cNvPr id="20" name="Bildobjekt 19">
            <a:extLst>
              <a:ext uri="{FF2B5EF4-FFF2-40B4-BE49-F238E27FC236}">
                <a16:creationId xmlns:a16="http://schemas.microsoft.com/office/drawing/2014/main" id="{F91F4440-BED1-1945-9C21-50330DBAF2EA}"/>
              </a:ext>
            </a:extLst>
          </p:cNvPr>
          <p:cNvPicPr>
            <a:picLocks noChangeAspect="1"/>
          </p:cNvPicPr>
          <p:nvPr/>
        </p:nvPicPr>
        <p:blipFill rotWithShape="1">
          <a:blip r:embed="rId2">
            <a:biLevel thresh="50000"/>
          </a:blip>
          <a:srcRect t="14883" r="18462"/>
          <a:stretch/>
        </p:blipFill>
        <p:spPr>
          <a:xfrm>
            <a:off x="6393522" y="0"/>
            <a:ext cx="5798478" cy="5837273"/>
          </a:xfrm>
          <a:prstGeom prst="rect">
            <a:avLst/>
          </a:prstGeom>
        </p:spPr>
      </p:pic>
      <p:sp>
        <p:nvSpPr>
          <p:cNvPr id="2" name="Rubrik 1">
            <a:extLst>
              <a:ext uri="{FF2B5EF4-FFF2-40B4-BE49-F238E27FC236}">
                <a16:creationId xmlns:a16="http://schemas.microsoft.com/office/drawing/2014/main" id="{7636540D-21BE-EE45-BF33-9510546FE1CC}"/>
              </a:ext>
            </a:extLst>
          </p:cNvPr>
          <p:cNvSpPr>
            <a:spLocks noGrp="1"/>
          </p:cNvSpPr>
          <p:nvPr>
            <p:ph type="title"/>
          </p:nvPr>
        </p:nvSpPr>
        <p:spPr/>
        <p:txBody>
          <a:bodyPr/>
          <a:lstStyle/>
          <a:p>
            <a:r>
              <a:rPr lang="sv-SE"/>
              <a:t>76 procent av medlemmarna investerar i forskning och innovation (</a:t>
            </a:r>
            <a:r>
              <a:rPr lang="sv-SE" err="1"/>
              <a:t>FoI</a:t>
            </a:r>
            <a:r>
              <a:rPr lang="sv-SE"/>
              <a:t>)</a:t>
            </a:r>
          </a:p>
        </p:txBody>
      </p:sp>
      <p:sp>
        <p:nvSpPr>
          <p:cNvPr id="3" name="Platshållare för innehåll 2">
            <a:extLst>
              <a:ext uri="{FF2B5EF4-FFF2-40B4-BE49-F238E27FC236}">
                <a16:creationId xmlns:a16="http://schemas.microsoft.com/office/drawing/2014/main" id="{4B505D28-0EFD-E84B-87CC-F4BAD38939C1}"/>
              </a:ext>
            </a:extLst>
          </p:cNvPr>
          <p:cNvSpPr>
            <a:spLocks noGrp="1"/>
          </p:cNvSpPr>
          <p:nvPr>
            <p:ph idx="1"/>
          </p:nvPr>
        </p:nvSpPr>
        <p:spPr>
          <a:xfrm>
            <a:off x="415787" y="1020726"/>
            <a:ext cx="5176630" cy="601321"/>
          </a:xfrm>
        </p:spPr>
        <p:txBody>
          <a:bodyPr/>
          <a:lstStyle/>
          <a:p>
            <a:r>
              <a:rPr lang="sv-SE" b="1"/>
              <a:t>Andel investerat i </a:t>
            </a:r>
            <a:r>
              <a:rPr lang="sv-SE" b="1" err="1"/>
              <a:t>FoI</a:t>
            </a:r>
            <a:r>
              <a:rPr lang="sv-SE" b="1"/>
              <a:t> (Forskning och Innovation)</a:t>
            </a:r>
            <a:br>
              <a:rPr lang="sv-SE"/>
            </a:br>
            <a:r>
              <a:rPr lang="sv-SE"/>
              <a:t> Procent av totala omsättningen, hela branschen</a:t>
            </a:r>
          </a:p>
        </p:txBody>
      </p:sp>
      <p:sp>
        <p:nvSpPr>
          <p:cNvPr id="4" name="Platshållare för sidfot 3">
            <a:extLst>
              <a:ext uri="{FF2B5EF4-FFF2-40B4-BE49-F238E27FC236}">
                <a16:creationId xmlns:a16="http://schemas.microsoft.com/office/drawing/2014/main" id="{D63C7D92-AD66-D645-AA85-5CA49F2947A3}"/>
              </a:ext>
            </a:extLst>
          </p:cNvPr>
          <p:cNvSpPr>
            <a:spLocks noGrp="1"/>
          </p:cNvSpPr>
          <p:nvPr>
            <p:ph type="ftr" sz="quarter" idx="11"/>
          </p:nvPr>
        </p:nvSpPr>
        <p:spPr/>
        <p:txBody>
          <a:bodyPr/>
          <a:lstStyle/>
          <a:p>
            <a:r>
              <a:rPr lang="sv-SE"/>
              <a:t>Insikt 2023 |</a:t>
            </a:r>
          </a:p>
        </p:txBody>
      </p:sp>
      <p:sp>
        <p:nvSpPr>
          <p:cNvPr id="14" name="Platshållare för bildnummer 13">
            <a:extLst>
              <a:ext uri="{FF2B5EF4-FFF2-40B4-BE49-F238E27FC236}">
                <a16:creationId xmlns:a16="http://schemas.microsoft.com/office/drawing/2014/main" id="{06AC4661-2D5D-2E4F-821B-A3E0C0617C63}"/>
              </a:ext>
            </a:extLst>
          </p:cNvPr>
          <p:cNvSpPr>
            <a:spLocks noGrp="1"/>
          </p:cNvSpPr>
          <p:nvPr>
            <p:ph type="sldNum" sz="quarter" idx="12"/>
          </p:nvPr>
        </p:nvSpPr>
        <p:spPr/>
        <p:txBody>
          <a:bodyPr/>
          <a:lstStyle/>
          <a:p>
            <a:fld id="{AE086683-F536-42AB-ABBC-F4803DFE8DBC}" type="slidenum">
              <a:rPr lang="sv-SE" smtClean="0"/>
              <a:t>9</a:t>
            </a:fld>
            <a:endParaRPr lang="sv-SE"/>
          </a:p>
        </p:txBody>
      </p:sp>
      <p:sp>
        <p:nvSpPr>
          <p:cNvPr id="22" name="TextBox 9">
            <a:extLst>
              <a:ext uri="{FF2B5EF4-FFF2-40B4-BE49-F238E27FC236}">
                <a16:creationId xmlns:a16="http://schemas.microsoft.com/office/drawing/2014/main" id="{7621A408-1F77-F945-9CFA-52B39A9403DD}"/>
              </a:ext>
            </a:extLst>
          </p:cNvPr>
          <p:cNvSpPr txBox="1"/>
          <p:nvPr/>
        </p:nvSpPr>
        <p:spPr>
          <a:xfrm>
            <a:off x="2685957" y="5480665"/>
            <a:ext cx="1971119" cy="261610"/>
          </a:xfrm>
          <a:prstGeom prst="rect">
            <a:avLst/>
          </a:prstGeom>
          <a:noFill/>
        </p:spPr>
        <p:txBody>
          <a:bodyPr wrap="square" rtlCol="0">
            <a:spAutoFit/>
          </a:bodyPr>
          <a:lstStyle/>
          <a:p>
            <a:pPr algn="ctr"/>
            <a:r>
              <a:rPr lang="sv-SE" sz="1100" b="1"/>
              <a:t>Andel investerat i </a:t>
            </a:r>
            <a:r>
              <a:rPr lang="sv-SE" sz="1100" b="1" err="1"/>
              <a:t>FoI</a:t>
            </a:r>
            <a:endParaRPr lang="sv-SE" sz="1100" b="1"/>
          </a:p>
        </p:txBody>
      </p:sp>
      <p:sp>
        <p:nvSpPr>
          <p:cNvPr id="23" name="TextBox 15">
            <a:extLst>
              <a:ext uri="{FF2B5EF4-FFF2-40B4-BE49-F238E27FC236}">
                <a16:creationId xmlns:a16="http://schemas.microsoft.com/office/drawing/2014/main" id="{3DE9EE74-03A8-CF43-A653-17B93C9AC49A}"/>
              </a:ext>
            </a:extLst>
          </p:cNvPr>
          <p:cNvSpPr txBox="1"/>
          <p:nvPr/>
        </p:nvSpPr>
        <p:spPr>
          <a:xfrm>
            <a:off x="248567" y="3196987"/>
            <a:ext cx="970633" cy="431183"/>
          </a:xfrm>
          <a:prstGeom prst="rect">
            <a:avLst/>
          </a:prstGeom>
          <a:noFill/>
        </p:spPr>
        <p:txBody>
          <a:bodyPr wrap="square" rtlCol="0">
            <a:spAutoFit/>
          </a:bodyPr>
          <a:lstStyle/>
          <a:p>
            <a:pPr algn="r"/>
            <a:r>
              <a:rPr lang="sv-SE" sz="1100" b="1"/>
              <a:t>Andel av företagen</a:t>
            </a:r>
          </a:p>
        </p:txBody>
      </p:sp>
      <p:cxnSp>
        <p:nvCxnSpPr>
          <p:cNvPr id="25" name="Rak 24">
            <a:extLst>
              <a:ext uri="{FF2B5EF4-FFF2-40B4-BE49-F238E27FC236}">
                <a16:creationId xmlns:a16="http://schemas.microsoft.com/office/drawing/2014/main" id="{17F6B818-F151-8340-88AE-945A8E20EC4E}"/>
              </a:ext>
            </a:extLst>
          </p:cNvPr>
          <p:cNvCxnSpPr>
            <a:cxnSpLocks/>
          </p:cNvCxnSpPr>
          <p:nvPr/>
        </p:nvCxnSpPr>
        <p:spPr>
          <a:xfrm flipV="1">
            <a:off x="1166508" y="2154507"/>
            <a:ext cx="0" cy="28215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ell 27">
            <a:extLst>
              <a:ext uri="{FF2B5EF4-FFF2-40B4-BE49-F238E27FC236}">
                <a16:creationId xmlns:a16="http://schemas.microsoft.com/office/drawing/2014/main" id="{1EDDEF4F-CEA1-A844-802D-B58532A32A32}"/>
              </a:ext>
            </a:extLst>
          </p:cNvPr>
          <p:cNvGraphicFramePr>
            <a:graphicFrameLocks noGrp="1"/>
          </p:cNvGraphicFramePr>
          <p:nvPr>
            <p:extLst>
              <p:ext uri="{D42A27DB-BD31-4B8C-83A1-F6EECF244321}">
                <p14:modId xmlns:p14="http://schemas.microsoft.com/office/powerpoint/2010/main" val="2254868826"/>
              </p:ext>
            </p:extLst>
          </p:nvPr>
        </p:nvGraphicFramePr>
        <p:xfrm>
          <a:off x="6758070" y="2603443"/>
          <a:ext cx="4850348" cy="1396365"/>
        </p:xfrm>
        <a:graphic>
          <a:graphicData uri="http://schemas.openxmlformats.org/drawingml/2006/table">
            <a:tbl>
              <a:tblPr>
                <a:tableStyleId>{F5AB1C69-6EDB-4FF4-983F-18BD219EF322}</a:tableStyleId>
              </a:tblPr>
              <a:tblGrid>
                <a:gridCol w="650456">
                  <a:extLst>
                    <a:ext uri="{9D8B030D-6E8A-4147-A177-3AD203B41FA5}">
                      <a16:colId xmlns:a16="http://schemas.microsoft.com/office/drawing/2014/main" val="1404145581"/>
                    </a:ext>
                  </a:extLst>
                </a:gridCol>
                <a:gridCol w="617069">
                  <a:extLst>
                    <a:ext uri="{9D8B030D-6E8A-4147-A177-3AD203B41FA5}">
                      <a16:colId xmlns:a16="http://schemas.microsoft.com/office/drawing/2014/main" val="1922320625"/>
                    </a:ext>
                  </a:extLst>
                </a:gridCol>
                <a:gridCol w="439661">
                  <a:extLst>
                    <a:ext uri="{9D8B030D-6E8A-4147-A177-3AD203B41FA5}">
                      <a16:colId xmlns:a16="http://schemas.microsoft.com/office/drawing/2014/main" val="918119286"/>
                    </a:ext>
                  </a:extLst>
                </a:gridCol>
                <a:gridCol w="586215">
                  <a:extLst>
                    <a:ext uri="{9D8B030D-6E8A-4147-A177-3AD203B41FA5}">
                      <a16:colId xmlns:a16="http://schemas.microsoft.com/office/drawing/2014/main" val="2782325469"/>
                    </a:ext>
                  </a:extLst>
                </a:gridCol>
                <a:gridCol w="501368">
                  <a:extLst>
                    <a:ext uri="{9D8B030D-6E8A-4147-A177-3AD203B41FA5}">
                      <a16:colId xmlns:a16="http://schemas.microsoft.com/office/drawing/2014/main" val="2902445417"/>
                    </a:ext>
                  </a:extLst>
                </a:gridCol>
                <a:gridCol w="552811">
                  <a:extLst>
                    <a:ext uri="{9D8B030D-6E8A-4147-A177-3AD203B41FA5}">
                      <a16:colId xmlns:a16="http://schemas.microsoft.com/office/drawing/2014/main" val="2279515036"/>
                    </a:ext>
                  </a:extLst>
                </a:gridCol>
                <a:gridCol w="462802">
                  <a:extLst>
                    <a:ext uri="{9D8B030D-6E8A-4147-A177-3AD203B41FA5}">
                      <a16:colId xmlns:a16="http://schemas.microsoft.com/office/drawing/2014/main" val="1055579829"/>
                    </a:ext>
                  </a:extLst>
                </a:gridCol>
                <a:gridCol w="570788">
                  <a:extLst>
                    <a:ext uri="{9D8B030D-6E8A-4147-A177-3AD203B41FA5}">
                      <a16:colId xmlns:a16="http://schemas.microsoft.com/office/drawing/2014/main" val="201169120"/>
                    </a:ext>
                  </a:extLst>
                </a:gridCol>
                <a:gridCol w="469178">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Industri- och </a:t>
                      </a:r>
                      <a:r>
                        <a:rPr lang="sv-SE" sz="800" b="1" u="none" strike="noStrike" kern="1200" err="1">
                          <a:solidFill>
                            <a:schemeClr val="tx1"/>
                          </a:solidFill>
                          <a:effectLst/>
                          <a:latin typeface="+mn-lt"/>
                          <a:ea typeface="+mn-ea"/>
                          <a:cs typeface="+mn-cs"/>
                        </a:rPr>
                        <a:t>techkonsultföretag</a:t>
                      </a:r>
                      <a:endParaRPr lang="sv-SE" sz="8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900" b="1" u="none" strike="noStrike" kern="120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0500">
                <a:tc>
                  <a:txBody>
                    <a:bodyPr/>
                    <a:lstStyle/>
                    <a:p>
                      <a:pPr algn="r" fontAlgn="b"/>
                      <a:r>
                        <a:rPr lang="sv-SE" sz="900" b="1" u="none" strike="noStrike" kern="1200">
                          <a:solidFill>
                            <a:schemeClr val="tx1"/>
                          </a:solidFill>
                          <a:effectLst/>
                          <a:latin typeface="+mn-lt"/>
                          <a:ea typeface="+mn-ea"/>
                          <a:cs typeface="+mn-cs"/>
                        </a:rPr>
                        <a:t>0%</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29%</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(26%)</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(14%)</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(27%)</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(15%)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90500">
                <a:tc>
                  <a:txBody>
                    <a:bodyPr/>
                    <a:lstStyle/>
                    <a:p>
                      <a:pPr algn="r" fontAlgn="b"/>
                      <a:r>
                        <a:rPr lang="sv-SE" sz="900" b="1" u="none" strike="noStrike" kern="1200">
                          <a:solidFill>
                            <a:schemeClr val="tx1"/>
                          </a:solidFill>
                          <a:effectLst/>
                          <a:latin typeface="+mn-lt"/>
                          <a:ea typeface="+mn-ea"/>
                          <a:cs typeface="+mn-cs"/>
                        </a:rPr>
                        <a:t>1-4%</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(40%)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(38%)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0500">
                <a:tc>
                  <a:txBody>
                    <a:bodyPr/>
                    <a:lstStyle/>
                    <a:p>
                      <a:pPr algn="r" fontAlgn="b"/>
                      <a:r>
                        <a:rPr lang="sv-SE" sz="900" b="1" u="none" strike="noStrike" kern="1200">
                          <a:solidFill>
                            <a:schemeClr val="tx1"/>
                          </a:solidFill>
                          <a:effectLst/>
                          <a:latin typeface="+mn-lt"/>
                          <a:ea typeface="+mn-ea"/>
                          <a:cs typeface="+mn-cs"/>
                        </a:rPr>
                        <a:t>5-9%</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90500">
                <a:tc>
                  <a:txBody>
                    <a:bodyPr/>
                    <a:lstStyle/>
                    <a:p>
                      <a:pPr algn="r" fontAlgn="b"/>
                      <a:r>
                        <a:rPr lang="sv-SE" sz="900" b="1" u="none" strike="noStrike" kern="1200">
                          <a:solidFill>
                            <a:schemeClr val="tx1"/>
                          </a:solidFill>
                          <a:effectLst/>
                          <a:latin typeface="+mn-lt"/>
                          <a:ea typeface="+mn-ea"/>
                          <a:cs typeface="+mn-cs"/>
                        </a:rPr>
                        <a:t>10-25%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0500">
                <a:tc>
                  <a:txBody>
                    <a:bodyPr/>
                    <a:lstStyle/>
                    <a:p>
                      <a:pPr algn="r" fontAlgn="b"/>
                      <a:r>
                        <a:rPr lang="sv-SE" sz="900" b="1" u="none" strike="noStrike" kern="1200">
                          <a:solidFill>
                            <a:schemeClr val="tx1"/>
                          </a:solidFill>
                          <a:effectLst/>
                          <a:latin typeface="+mn-lt"/>
                          <a:ea typeface="+mn-ea"/>
                          <a:cs typeface="+mn-cs"/>
                        </a:rPr>
                        <a:t>Mer än 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0500">
                <a:tc>
                  <a:txBody>
                    <a:bodyPr/>
                    <a:lstStyle/>
                    <a:p>
                      <a:pPr algn="r" fontAlgn="b"/>
                      <a:r>
                        <a:rPr lang="sv-SE" sz="900" b="1" u="none" strike="noStrike" kern="1200">
                          <a:solidFill>
                            <a:schemeClr val="tx1"/>
                          </a:solidFill>
                          <a:effectLst/>
                          <a:latin typeface="+mn-lt"/>
                          <a:ea typeface="+mn-ea"/>
                          <a:cs typeface="+mn-cs"/>
                        </a:rPr>
                        <a:t>Vet ej</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a:solidFill>
                            <a:schemeClr val="tx1"/>
                          </a:solidFill>
                          <a:effectLst/>
                          <a:latin typeface="Arial" panose="020B0604020202020204" pitchFamily="34" charset="0"/>
                          <a:ea typeface="+mn-ea"/>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bl>
          </a:graphicData>
        </a:graphic>
      </p:graphicFrame>
      <p:sp>
        <p:nvSpPr>
          <p:cNvPr id="40" name="Ned 39">
            <a:extLst>
              <a:ext uri="{FF2B5EF4-FFF2-40B4-BE49-F238E27FC236}">
                <a16:creationId xmlns:a16="http://schemas.microsoft.com/office/drawing/2014/main" id="{5475BC8F-CC53-2D49-B4F4-F85D33F0C7DA}"/>
              </a:ext>
            </a:extLst>
          </p:cNvPr>
          <p:cNvSpPr/>
          <p:nvPr/>
        </p:nvSpPr>
        <p:spPr>
          <a:xfrm flipV="1">
            <a:off x="10665242" y="346747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Ned 57">
            <a:extLst>
              <a:ext uri="{FF2B5EF4-FFF2-40B4-BE49-F238E27FC236}">
                <a16:creationId xmlns:a16="http://schemas.microsoft.com/office/drawing/2014/main" id="{7C2067F7-9D09-534A-A568-082AE3220CDD}"/>
              </a:ext>
            </a:extLst>
          </p:cNvPr>
          <p:cNvSpPr/>
          <p:nvPr/>
        </p:nvSpPr>
        <p:spPr>
          <a:xfrm>
            <a:off x="10664816" y="308066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Ned 58">
            <a:extLst>
              <a:ext uri="{FF2B5EF4-FFF2-40B4-BE49-F238E27FC236}">
                <a16:creationId xmlns:a16="http://schemas.microsoft.com/office/drawing/2014/main" id="{988A1B37-D18C-3F49-82F4-47AA1FD5C9BC}"/>
              </a:ext>
            </a:extLst>
          </p:cNvPr>
          <p:cNvSpPr/>
          <p:nvPr/>
        </p:nvSpPr>
        <p:spPr>
          <a:xfrm>
            <a:off x="10664816" y="365993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Ned 62">
            <a:extLst>
              <a:ext uri="{FF2B5EF4-FFF2-40B4-BE49-F238E27FC236}">
                <a16:creationId xmlns:a16="http://schemas.microsoft.com/office/drawing/2014/main" id="{FFBB531A-D65F-3443-B703-C69675526C31}"/>
              </a:ext>
            </a:extLst>
          </p:cNvPr>
          <p:cNvSpPr/>
          <p:nvPr/>
        </p:nvSpPr>
        <p:spPr>
          <a:xfrm flipV="1">
            <a:off x="9639861" y="308414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Ned 66">
            <a:extLst>
              <a:ext uri="{FF2B5EF4-FFF2-40B4-BE49-F238E27FC236}">
                <a16:creationId xmlns:a16="http://schemas.microsoft.com/office/drawing/2014/main" id="{68FDB172-E14D-A242-B6E0-6BDFDB4232E8}"/>
              </a:ext>
            </a:extLst>
          </p:cNvPr>
          <p:cNvSpPr/>
          <p:nvPr/>
        </p:nvSpPr>
        <p:spPr>
          <a:xfrm>
            <a:off x="9639435" y="327271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Ned 71">
            <a:extLst>
              <a:ext uri="{FF2B5EF4-FFF2-40B4-BE49-F238E27FC236}">
                <a16:creationId xmlns:a16="http://schemas.microsoft.com/office/drawing/2014/main" id="{1952157D-3AB3-1248-889D-2704EC412FA5}"/>
              </a:ext>
            </a:extLst>
          </p:cNvPr>
          <p:cNvSpPr/>
          <p:nvPr/>
        </p:nvSpPr>
        <p:spPr>
          <a:xfrm>
            <a:off x="8591473" y="327271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Ned 73">
            <a:extLst>
              <a:ext uri="{FF2B5EF4-FFF2-40B4-BE49-F238E27FC236}">
                <a16:creationId xmlns:a16="http://schemas.microsoft.com/office/drawing/2014/main" id="{A9B4944A-2C62-8B4C-8039-B585F896152A}"/>
              </a:ext>
            </a:extLst>
          </p:cNvPr>
          <p:cNvSpPr/>
          <p:nvPr/>
        </p:nvSpPr>
        <p:spPr>
          <a:xfrm>
            <a:off x="8591473" y="308637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Ned 74">
            <a:extLst>
              <a:ext uri="{FF2B5EF4-FFF2-40B4-BE49-F238E27FC236}">
                <a16:creationId xmlns:a16="http://schemas.microsoft.com/office/drawing/2014/main" id="{75D0C906-81D4-C847-9C9C-7F0A4F16F81F}"/>
              </a:ext>
            </a:extLst>
          </p:cNvPr>
          <p:cNvSpPr/>
          <p:nvPr/>
        </p:nvSpPr>
        <p:spPr>
          <a:xfrm flipV="1">
            <a:off x="8591473" y="346214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Ned 82">
            <a:extLst>
              <a:ext uri="{FF2B5EF4-FFF2-40B4-BE49-F238E27FC236}">
                <a16:creationId xmlns:a16="http://schemas.microsoft.com/office/drawing/2014/main" id="{CEDE359F-DFAE-E44A-B7F3-CDFAD5994C56}"/>
              </a:ext>
            </a:extLst>
          </p:cNvPr>
          <p:cNvSpPr/>
          <p:nvPr/>
        </p:nvSpPr>
        <p:spPr>
          <a:xfrm>
            <a:off x="7584895" y="346864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Ned 83">
            <a:extLst>
              <a:ext uri="{FF2B5EF4-FFF2-40B4-BE49-F238E27FC236}">
                <a16:creationId xmlns:a16="http://schemas.microsoft.com/office/drawing/2014/main" id="{37CF4D06-3CAD-5947-B8FB-93E3F92AD4FD}"/>
              </a:ext>
            </a:extLst>
          </p:cNvPr>
          <p:cNvSpPr/>
          <p:nvPr/>
        </p:nvSpPr>
        <p:spPr>
          <a:xfrm flipV="1">
            <a:off x="7585321" y="289150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Höger klammerparentes 4">
            <a:extLst>
              <a:ext uri="{FF2B5EF4-FFF2-40B4-BE49-F238E27FC236}">
                <a16:creationId xmlns:a16="http://schemas.microsoft.com/office/drawing/2014/main" id="{ECF8BDA1-D463-A64B-98B5-37A5267C8FE3}"/>
              </a:ext>
            </a:extLst>
          </p:cNvPr>
          <p:cNvSpPr/>
          <p:nvPr/>
        </p:nvSpPr>
        <p:spPr>
          <a:xfrm rot="16200000">
            <a:off x="3543271" y="629902"/>
            <a:ext cx="188967" cy="3060000"/>
          </a:xfrm>
          <a:prstGeom prst="rightBrace">
            <a:avLst>
              <a:gd name="adj1" fmla="val 3910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textruta 48">
            <a:extLst>
              <a:ext uri="{FF2B5EF4-FFF2-40B4-BE49-F238E27FC236}">
                <a16:creationId xmlns:a16="http://schemas.microsoft.com/office/drawing/2014/main" id="{C137142C-23C9-A344-A449-8747D2D85CEB}"/>
              </a:ext>
            </a:extLst>
          </p:cNvPr>
          <p:cNvSpPr txBox="1"/>
          <p:nvPr/>
        </p:nvSpPr>
        <p:spPr>
          <a:xfrm>
            <a:off x="3338457" y="6272598"/>
            <a:ext cx="6110133" cy="307777"/>
          </a:xfrm>
          <a:prstGeom prst="rect">
            <a:avLst/>
          </a:prstGeom>
        </p:spPr>
        <p:txBody>
          <a:bodyPr wrap="square">
            <a:spAutoFit/>
          </a:bodyPr>
          <a:lstStyle>
            <a:defPPr>
              <a:defRPr lang="sv-SE"/>
            </a:defPPr>
            <a:lvl1pPr algn="ctr">
              <a:defRPr sz="700"/>
            </a:lvl1pPr>
          </a:lstStyle>
          <a:p>
            <a:r>
              <a:rPr lang="sv-SE" err="1"/>
              <a:t>FoI</a:t>
            </a:r>
            <a:r>
              <a:rPr lang="sv-SE"/>
              <a:t>-kostnader inkluderar både </a:t>
            </a:r>
            <a:r>
              <a:rPr lang="sv-SE" err="1"/>
              <a:t>FoI</a:t>
            </a:r>
            <a:r>
              <a:rPr lang="sv-SE"/>
              <a:t> som utförts av egen personal, konsulter och leds internt samt utlagd </a:t>
            </a:r>
            <a:r>
              <a:rPr lang="sv-SE" err="1"/>
              <a:t>FoI</a:t>
            </a:r>
            <a:r>
              <a:rPr lang="sv-SE"/>
              <a:t> som myndigheter/institutioner ger i uppdrag att utföra. </a:t>
            </a:r>
            <a:r>
              <a:rPr lang="sv-SE" err="1"/>
              <a:t>FoI</a:t>
            </a:r>
            <a:r>
              <a:rPr lang="sv-SE"/>
              <a:t> skall karaktäriseras av: Nyskapande, Kreativitet, Ovisshet, Systematik och Överförbarhet och/eller Reproducerbarhet.</a:t>
            </a:r>
          </a:p>
        </p:txBody>
      </p:sp>
      <p:sp>
        <p:nvSpPr>
          <p:cNvPr id="44" name="Höger 43">
            <a:extLst>
              <a:ext uri="{FF2B5EF4-FFF2-40B4-BE49-F238E27FC236}">
                <a16:creationId xmlns:a16="http://schemas.microsoft.com/office/drawing/2014/main" id="{D55BF46D-B453-C94E-B94E-C2A43DFC4B29}"/>
              </a:ext>
            </a:extLst>
          </p:cNvPr>
          <p:cNvSpPr/>
          <p:nvPr/>
        </p:nvSpPr>
        <p:spPr>
          <a:xfrm>
            <a:off x="9627029" y="367781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D0808101-BB15-C1E7-48EB-DC6804E2498A}"/>
              </a:ext>
            </a:extLst>
          </p:cNvPr>
          <p:cNvGraphicFramePr>
            <a:graphicFrameLocks/>
          </p:cNvGraphicFramePr>
          <p:nvPr>
            <p:extLst>
              <p:ext uri="{D42A27DB-BD31-4B8C-83A1-F6EECF244321}">
                <p14:modId xmlns:p14="http://schemas.microsoft.com/office/powerpoint/2010/main" val="3088819210"/>
              </p:ext>
            </p:extLst>
          </p:nvPr>
        </p:nvGraphicFramePr>
        <p:xfrm>
          <a:off x="1039768" y="2000471"/>
          <a:ext cx="5235723" cy="3538039"/>
        </p:xfrm>
        <a:graphic>
          <a:graphicData uri="http://schemas.openxmlformats.org/drawingml/2006/chart">
            <c:chart xmlns:c="http://schemas.openxmlformats.org/drawingml/2006/chart" xmlns:r="http://schemas.openxmlformats.org/officeDocument/2006/relationships" r:id="rId3"/>
          </a:graphicData>
        </a:graphic>
      </p:graphicFrame>
      <p:sp>
        <p:nvSpPr>
          <p:cNvPr id="10" name="Ned 9">
            <a:extLst>
              <a:ext uri="{FF2B5EF4-FFF2-40B4-BE49-F238E27FC236}">
                <a16:creationId xmlns:a16="http://schemas.microsoft.com/office/drawing/2014/main" id="{48581279-B2E9-8CA4-00FC-46D685D8E85E}"/>
              </a:ext>
            </a:extLst>
          </p:cNvPr>
          <p:cNvSpPr/>
          <p:nvPr/>
        </p:nvSpPr>
        <p:spPr>
          <a:xfrm>
            <a:off x="3210595" y="181726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267C2854-5D8D-2FF2-0820-6B5D73993AEF}"/>
              </a:ext>
            </a:extLst>
          </p:cNvPr>
          <p:cNvSpPr/>
          <p:nvPr/>
        </p:nvSpPr>
        <p:spPr>
          <a:xfrm flipV="1">
            <a:off x="10665242" y="2899683"/>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6">
            <a:extLst>
              <a:ext uri="{FF2B5EF4-FFF2-40B4-BE49-F238E27FC236}">
                <a16:creationId xmlns:a16="http://schemas.microsoft.com/office/drawing/2014/main" id="{0A90B7A4-693F-9058-B2B1-C1A97F2CFD2F}"/>
              </a:ext>
            </a:extLst>
          </p:cNvPr>
          <p:cNvSpPr/>
          <p:nvPr/>
        </p:nvSpPr>
        <p:spPr>
          <a:xfrm flipV="1">
            <a:off x="7585321" y="308637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7">
            <a:extLst>
              <a:ext uri="{FF2B5EF4-FFF2-40B4-BE49-F238E27FC236}">
                <a16:creationId xmlns:a16="http://schemas.microsoft.com/office/drawing/2014/main" id="{BCE2944F-AD60-E58F-4F86-D81648D3B688}"/>
              </a:ext>
            </a:extLst>
          </p:cNvPr>
          <p:cNvSpPr/>
          <p:nvPr/>
        </p:nvSpPr>
        <p:spPr>
          <a:xfrm>
            <a:off x="7584895" y="329376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 18">
            <a:extLst>
              <a:ext uri="{FF2B5EF4-FFF2-40B4-BE49-F238E27FC236}">
                <a16:creationId xmlns:a16="http://schemas.microsoft.com/office/drawing/2014/main" id="{174B9837-3D68-17F1-3050-2565D363A7D6}"/>
              </a:ext>
            </a:extLst>
          </p:cNvPr>
          <p:cNvSpPr/>
          <p:nvPr/>
        </p:nvSpPr>
        <p:spPr>
          <a:xfrm>
            <a:off x="7584895" y="386838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Höger 20">
            <a:extLst>
              <a:ext uri="{FF2B5EF4-FFF2-40B4-BE49-F238E27FC236}">
                <a16:creationId xmlns:a16="http://schemas.microsoft.com/office/drawing/2014/main" id="{59D8CFC6-E43B-1FC7-104B-7BE992D69276}"/>
              </a:ext>
            </a:extLst>
          </p:cNvPr>
          <p:cNvSpPr/>
          <p:nvPr/>
        </p:nvSpPr>
        <p:spPr>
          <a:xfrm>
            <a:off x="7585223" y="3691564"/>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Höger 23">
            <a:extLst>
              <a:ext uri="{FF2B5EF4-FFF2-40B4-BE49-F238E27FC236}">
                <a16:creationId xmlns:a16="http://schemas.microsoft.com/office/drawing/2014/main" id="{2805E894-3137-3B33-EFAF-913EA079745B}"/>
              </a:ext>
            </a:extLst>
          </p:cNvPr>
          <p:cNvSpPr/>
          <p:nvPr/>
        </p:nvSpPr>
        <p:spPr>
          <a:xfrm>
            <a:off x="8586354" y="3877902"/>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Ned 25">
            <a:extLst>
              <a:ext uri="{FF2B5EF4-FFF2-40B4-BE49-F238E27FC236}">
                <a16:creationId xmlns:a16="http://schemas.microsoft.com/office/drawing/2014/main" id="{B13C65B4-A0F8-40EA-558F-A1168B6323C7}"/>
              </a:ext>
            </a:extLst>
          </p:cNvPr>
          <p:cNvSpPr/>
          <p:nvPr/>
        </p:nvSpPr>
        <p:spPr>
          <a:xfrm>
            <a:off x="8591473" y="367245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9FD37A60-D11C-57F7-4EFB-6C9B01F23F2A}"/>
              </a:ext>
            </a:extLst>
          </p:cNvPr>
          <p:cNvSpPr/>
          <p:nvPr/>
        </p:nvSpPr>
        <p:spPr>
          <a:xfrm flipV="1">
            <a:off x="8591473" y="289751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9">
            <a:extLst>
              <a:ext uri="{FF2B5EF4-FFF2-40B4-BE49-F238E27FC236}">
                <a16:creationId xmlns:a16="http://schemas.microsoft.com/office/drawing/2014/main" id="{0BCF4EFA-2C73-DE59-3787-00EEBA881783}"/>
              </a:ext>
            </a:extLst>
          </p:cNvPr>
          <p:cNvSpPr/>
          <p:nvPr/>
        </p:nvSpPr>
        <p:spPr>
          <a:xfrm>
            <a:off x="9639435" y="291794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30">
            <a:extLst>
              <a:ext uri="{FF2B5EF4-FFF2-40B4-BE49-F238E27FC236}">
                <a16:creationId xmlns:a16="http://schemas.microsoft.com/office/drawing/2014/main" id="{760A11A1-8F3E-1E88-D4FD-84E670AF0425}"/>
              </a:ext>
            </a:extLst>
          </p:cNvPr>
          <p:cNvSpPr/>
          <p:nvPr/>
        </p:nvSpPr>
        <p:spPr>
          <a:xfrm flipV="1">
            <a:off x="9639861" y="345889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31">
            <a:extLst>
              <a:ext uri="{FF2B5EF4-FFF2-40B4-BE49-F238E27FC236}">
                <a16:creationId xmlns:a16="http://schemas.microsoft.com/office/drawing/2014/main" id="{DD4FA65A-BE2D-DB8C-A85E-39F2B2490E46}"/>
              </a:ext>
            </a:extLst>
          </p:cNvPr>
          <p:cNvSpPr/>
          <p:nvPr/>
        </p:nvSpPr>
        <p:spPr>
          <a:xfrm>
            <a:off x="9639435" y="384733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32">
            <a:extLst>
              <a:ext uri="{FF2B5EF4-FFF2-40B4-BE49-F238E27FC236}">
                <a16:creationId xmlns:a16="http://schemas.microsoft.com/office/drawing/2014/main" id="{8BC49205-A640-6A04-F57D-F7CFC209C9D8}"/>
              </a:ext>
            </a:extLst>
          </p:cNvPr>
          <p:cNvSpPr/>
          <p:nvPr/>
        </p:nvSpPr>
        <p:spPr>
          <a:xfrm>
            <a:off x="10664816" y="327553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Ned 33">
            <a:extLst>
              <a:ext uri="{FF2B5EF4-FFF2-40B4-BE49-F238E27FC236}">
                <a16:creationId xmlns:a16="http://schemas.microsoft.com/office/drawing/2014/main" id="{C8FF4B8B-6774-DA2B-5BA1-2A38F0233722}"/>
              </a:ext>
            </a:extLst>
          </p:cNvPr>
          <p:cNvSpPr/>
          <p:nvPr/>
        </p:nvSpPr>
        <p:spPr>
          <a:xfrm>
            <a:off x="10664816" y="384980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515270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ags/tag3.xml><?xml version="1.0" encoding="utf-8"?>
<p:tagLst xmlns:a="http://schemas.openxmlformats.org/drawingml/2006/main" xmlns:r="http://schemas.openxmlformats.org/officeDocument/2006/relationships" xmlns:p="http://schemas.openxmlformats.org/presentationml/2006/main">
  <p:tag name="LOGO" val="Almega_Normal"/>
</p:tagLst>
</file>

<file path=ppt/tags/tag4.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1_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86592419173B42ACE27B9D1063AEA1" ma:contentTypeVersion="13" ma:contentTypeDescription="Create a new document." ma:contentTypeScope="" ma:versionID="eb4c00cb3cfd4f81f30d48e29a1e5114">
  <xsd:schema xmlns:xsd="http://www.w3.org/2001/XMLSchema" xmlns:xs="http://www.w3.org/2001/XMLSchema" xmlns:p="http://schemas.microsoft.com/office/2006/metadata/properties" xmlns:ns2="1e6d9b35-9b7d-4c5d-9c62-1f12d185832a" xmlns:ns3="7469b2f6-49ff-4116-bb87-5b023feb9d82" targetNamespace="http://schemas.microsoft.com/office/2006/metadata/properties" ma:root="true" ma:fieldsID="64542af2df88d05830ff7a3b0fc1483b" ns2:_="" ns3:_="">
    <xsd:import namespace="1e6d9b35-9b7d-4c5d-9c62-1f12d185832a"/>
    <xsd:import namespace="7469b2f6-49ff-4116-bb87-5b023feb9d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d9b35-9b7d-4c5d-9c62-1f12d1858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69b2f6-49ff-4116-bb87-5b023feb9d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782a157-0ef7-42c0-9796-eff8ac65c267}" ma:internalName="TaxCatchAll" ma:showField="CatchAllData" ma:web="7469b2f6-49ff-4116-bb87-5b023feb9d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469b2f6-49ff-4116-bb87-5b023feb9d82" xsi:nil="true"/>
    <lcf76f155ced4ddcb4097134ff3c332f xmlns="1e6d9b35-9b7d-4c5d-9c62-1f12d185832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0BC13B-0CDB-4C19-9EDC-D390C68AAC56}">
  <ds:schemaRefs>
    <ds:schemaRef ds:uri="1e6d9b35-9b7d-4c5d-9c62-1f12d185832a"/>
    <ds:schemaRef ds:uri="7469b2f6-49ff-4116-bb87-5b023feb9d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ABDA6A-1F6C-4B42-8544-08E5AE6AC91F}">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1e6d9b35-9b7d-4c5d-9c62-1f12d185832a"/>
    <ds:schemaRef ds:uri="http://schemas.microsoft.com/office/infopath/2007/PartnerControls"/>
    <ds:schemaRef ds:uri="7469b2f6-49ff-4116-bb87-5b023feb9d82"/>
    <ds:schemaRef ds:uri="http://www.w3.org/XML/1998/namespace"/>
    <ds:schemaRef ds:uri="http://purl.org/dc/dcmitype/"/>
  </ds:schemaRefs>
</ds:datastoreItem>
</file>

<file path=customXml/itemProps3.xml><?xml version="1.0" encoding="utf-8"?>
<ds:datastoreItem xmlns:ds="http://schemas.openxmlformats.org/officeDocument/2006/customXml" ds:itemID="{9CEBAD6A-AFE5-46E0-9A90-AF4AB80FFB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Förbund</Template>
  <TotalTime>77</TotalTime>
  <Words>5248</Words>
  <Application>Microsoft Office PowerPoint</Application>
  <PresentationFormat>Bredbild</PresentationFormat>
  <Paragraphs>864</Paragraphs>
  <Slides>47</Slides>
  <Notes>3</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47</vt:i4>
      </vt:variant>
    </vt:vector>
  </HeadingPairs>
  <TitlesOfParts>
    <vt:vector size="53" baseType="lpstr">
      <vt:lpstr>Almega Sans</vt:lpstr>
      <vt:lpstr>Arial</vt:lpstr>
      <vt:lpstr>Arial Black</vt:lpstr>
      <vt:lpstr>Helvetica</vt:lpstr>
      <vt:lpstr>Almega</vt:lpstr>
      <vt:lpstr>1_Almega</vt:lpstr>
      <vt:lpstr>Insikt</vt:lpstr>
      <vt:lpstr>Inledning</vt:lpstr>
      <vt:lpstr>Totalt medverkade 176 medlemsföretag i Insikt 2023</vt:lpstr>
      <vt:lpstr>Innehåll</vt:lpstr>
      <vt:lpstr>PowerPoint-presentation</vt:lpstr>
      <vt:lpstr>86 procent av medlemsföretagen har 90-100 procent av sina intäkter inom Sverige</vt:lpstr>
      <vt:lpstr>Andelen medlemsföretag som exporterar har ökat till 41 procent</vt:lpstr>
      <vt:lpstr>66% av medlemsföretagen har någon form av icke-arvodesbaserade intäkter</vt:lpstr>
      <vt:lpstr>76 procent av medlemmarna investerar i forskning och innovation (FoI)</vt:lpstr>
      <vt:lpstr>Andelen som använder kvalitetssäkringssystem ökar </vt:lpstr>
      <vt:lpstr>Kompetensbrist – störst utmaning bland teknikkonsulter samt industri- och techkonsulter</vt:lpstr>
      <vt:lpstr>Fler medlemsföretag erbjuder i år hållbara produkter och tjänster –Teknikkonsultföretagen i topp</vt:lpstr>
      <vt:lpstr>48 procent har en digital strategi och 45 procent jobbar med Big Data</vt:lpstr>
      <vt:lpstr>77 procent av medlemsföretagen genomför kundnöjdhetsundersökningar</vt:lpstr>
      <vt:lpstr>PowerPoint-presentation</vt:lpstr>
      <vt:lpstr>Industrikonsulterna har i genomsnitt de största kundprojekten</vt:lpstr>
      <vt:lpstr>Näst intill alla medlemsföretag jobbar delvis mot privata företag</vt:lpstr>
      <vt:lpstr>60 procent av medlemmarnas egen omsättning kommer från privata aktörer – en minskning från förra året</vt:lpstr>
      <vt:lpstr>Industri- och techkonsulternas egna omsättning från offentlig sektor har minskat markant sedan förra året </vt:lpstr>
      <vt:lpstr>Delad syn på framtida Offentlig-Privat samverkan (PPP) inom infrastruktur</vt:lpstr>
      <vt:lpstr>PowerPoint-presentation</vt:lpstr>
      <vt:lpstr>31 procent av medlemsföretagens anställda är kvinnor</vt:lpstr>
      <vt:lpstr>Arkitektföretagen har fler kvinnliga anställda än män</vt:lpstr>
      <vt:lpstr>Medlemsföretagens andel kvinnor i chefspositioner uppgår till 32 procent</vt:lpstr>
      <vt:lpstr>Hos arkitekterna är 55 procent av cheferna kvinnor</vt:lpstr>
      <vt:lpstr>Teknikkonsultföretagen har störst andel anställda under 45 år</vt:lpstr>
      <vt:lpstr>Industri- och techkonsultföretagen har högst antal årliga sjukdagar per medarbetare (5,9 dagar)</vt:lpstr>
      <vt:lpstr>Medlemsföretagens anställda arbetar på distans 1-2 dagar i veckan  </vt:lpstr>
      <vt:lpstr>PowerPoint-presentation</vt:lpstr>
      <vt:lpstr>Arkitektföretagen har lägst andel icke-arvodesbaserade intäkter</vt:lpstr>
      <vt:lpstr>Andelen företag som investerar i FoI är större eller lika för alla delsektorer</vt:lpstr>
      <vt:lpstr>37 procent av medlemsföretagen har en lokalkostnad på  5-9 procent av de totala kostnaderna</vt:lpstr>
      <vt:lpstr>54 procent av medlemsföretagen har en IT-kostnad över 4 procent av totala kostnaderna </vt:lpstr>
      <vt:lpstr>Kompetens och kapital är viktigast för ytterligare investering i FoI</vt:lpstr>
      <vt:lpstr>Industri- och techkonsultföretagen har lägst andel egen omsättning</vt:lpstr>
      <vt:lpstr>Bygg, infrastruktur, industri och fastigheter är medlemsföretagens största kundgrupper</vt:lpstr>
      <vt:lpstr>Störst andel av medlemmarnas egen omsättning kommer från industri, bygg- eller fastighetssektorn</vt:lpstr>
      <vt:lpstr>Majoriteten av medlemmarnas kunder är verksamma inom Industri, bygg &amp; fastigheter</vt:lpstr>
      <vt:lpstr>70 procent av medlemsföretagens anställda är ingenjörer,   arkitekter eller forskare</vt:lpstr>
      <vt:lpstr>64 procent av medlemsföretagens anställda har jobbat 5-14 år  hos nuvarande arbetsgivare  </vt:lpstr>
      <vt:lpstr>Medlemsföretagens totala personalomsättning har stigit till 10,2 procent sedan förra året </vt:lpstr>
      <vt:lpstr>65 procent av medlemsföretagen har utbildningskostnader större än 2 procent av de totala årliga kostnaderna</vt:lpstr>
      <vt:lpstr>Definitionslista nyckeltal </vt:lpstr>
      <vt:lpstr>Enkätfrågor</vt:lpstr>
      <vt:lpstr>PowerPoint-presentation</vt:lpstr>
      <vt:lpstr>Benchmark mot Danmark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Insikt 2023</dc:title>
  <dc:creator>Linnea Kvist</dc:creator>
  <cp:lastModifiedBy>Linnea Kvist</cp:lastModifiedBy>
  <cp:revision>9</cp:revision>
  <dcterms:created xsi:type="dcterms:W3CDTF">2021-06-11T09:15:41Z</dcterms:created>
  <dcterms:modified xsi:type="dcterms:W3CDTF">2023-05-24T09:15:29Z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0x0101002A86592419173B42ACE27B9D1063AEA1</vt:lpwstr>
  </property>
  <property fmtid="{D5CDD505-2E9C-101B-9397-08002B2CF9AE}" pid="3" name="MediaServiceImageTags">
    <vt:lpwstr/>
  </property>
</Properties>
</file>