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9" r:id="rId5"/>
    <p:sldId id="262" r:id="rId6"/>
    <p:sldId id="266" r:id="rId7"/>
    <p:sldId id="264" r:id="rId8"/>
    <p:sldId id="277" r:id="rId9"/>
    <p:sldId id="282" r:id="rId10"/>
    <p:sldId id="284" r:id="rId11"/>
    <p:sldId id="269" r:id="rId12"/>
    <p:sldId id="278" r:id="rId13"/>
    <p:sldId id="279" r:id="rId14"/>
    <p:sldId id="280" r:id="rId15"/>
    <p:sldId id="281" r:id="rId16"/>
    <p:sldId id="317" r:id="rId17"/>
    <p:sldId id="283" r:id="rId18"/>
    <p:sldId id="285" r:id="rId19"/>
    <p:sldId id="286" r:id="rId20"/>
    <p:sldId id="287" r:id="rId21"/>
    <p:sldId id="288" r:id="rId22"/>
    <p:sldId id="289" r:id="rId23"/>
    <p:sldId id="290" r:id="rId24"/>
    <p:sldId id="291" r:id="rId25"/>
    <p:sldId id="292" r:id="rId26"/>
    <p:sldId id="294"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276" r:id="rId4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262"/>
            <p14:sldId id="266"/>
            <p14:sldId id="264"/>
            <p14:sldId id="277"/>
            <p14:sldId id="282"/>
            <p14:sldId id="284"/>
            <p14:sldId id="269"/>
            <p14:sldId id="278"/>
            <p14:sldId id="279"/>
            <p14:sldId id="280"/>
            <p14:sldId id="281"/>
            <p14:sldId id="317"/>
            <p14:sldId id="283"/>
            <p14:sldId id="285"/>
            <p14:sldId id="286"/>
            <p14:sldId id="287"/>
            <p14:sldId id="288"/>
            <p14:sldId id="289"/>
            <p14:sldId id="290"/>
            <p14:sldId id="291"/>
            <p14:sldId id="292"/>
            <p14:sldId id="294"/>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276"/>
          </p14:sldIdLst>
        </p14:section>
      </p14:sectionLst>
    </p:ext>
    <p:ext uri="{EFAFB233-063F-42B5-8137-9DF3F51BA10A}">
      <p15:sldGuideLst xmlns:p15="http://schemas.microsoft.com/office/powerpoint/2012/main">
        <p15:guide id="1" pos="166" userDrawn="1">
          <p15:clr>
            <a:srgbClr val="A4A3A4"/>
          </p15:clr>
        </p15:guide>
        <p15:guide id="4" orient="horz" pos="323"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DAC8"/>
    <a:srgbClr val="193C29"/>
    <a:srgbClr val="697E73"/>
    <a:srgbClr val="E38162"/>
    <a:srgbClr val="CF2813"/>
    <a:srgbClr val="EDEDED"/>
    <a:srgbClr val="FFFFFF"/>
    <a:srgbClr val="E27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62" autoAdjust="0"/>
    <p:restoredTop sz="94660"/>
  </p:normalViewPr>
  <p:slideViewPr>
    <p:cSldViewPr snapToGrid="0">
      <p:cViewPr>
        <p:scale>
          <a:sx n="180" d="100"/>
          <a:sy n="180" d="100"/>
        </p:scale>
        <p:origin x="1240" y="680"/>
      </p:cViewPr>
      <p:guideLst>
        <p:guide pos="166"/>
        <p:guide orient="horz" pos="323"/>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54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D306B5-E3DA-44B9-8049-B6E9A83C83E2}" type="datetimeFigureOut">
              <a:rPr lang="en-GB" smtClean="0"/>
              <a:t>08/11/2023</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1FC60-CE85-431B-9EF3-A8AAB2CA2D23}" type="datetimeFigureOut">
              <a:rPr lang="en-GB" smtClean="0"/>
              <a:t>08/11/2023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dirty="0"/>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dirty="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2023-11-08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1932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2023-11-08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2023-11-08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dirty="0"/>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2023-11-08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494201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2023-11-08</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2023-11-08</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2023-11-08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2023-11-08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2023-11-08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dirty="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dirty="0"/>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dirty="0"/>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2023-11-08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2023-11-08</a:t>
            </a:fld>
            <a:endParaRPr lang="sv-SE" dirty="0"/>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14303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2023-11-08</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13184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2023-11-08</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dirty="0"/>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8" r:id="rId5"/>
    <p:sldLayoutId id="2147483669" r:id="rId6"/>
    <p:sldLayoutId id="2147483661" r:id="rId7"/>
    <p:sldLayoutId id="2147483652" r:id="rId8"/>
    <p:sldLayoutId id="2147483653" r:id="rId9"/>
    <p:sldLayoutId id="2147483654" r:id="rId10"/>
    <p:sldLayoutId id="2147483662" r:id="rId11"/>
    <p:sldLayoutId id="2147483663" r:id="rId12"/>
    <p:sldLayoutId id="2147483667" r:id="rId13"/>
    <p:sldLayoutId id="2147483656" r:id="rId14"/>
    <p:sldLayoutId id="2147483664" r:id="rId15"/>
    <p:sldLayoutId id="2147483657" r:id="rId16"/>
    <p:sldLayoutId id="2147483655" r:id="rId17"/>
    <p:sldLayoutId id="2147483665" r:id="rId18"/>
    <p:sldLayoutId id="2147483666" r:id="rId1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300038" y="548621"/>
            <a:ext cx="9080268" cy="2387600"/>
          </a:xfrm>
        </p:spPr>
        <p:txBody>
          <a:bodyPr/>
          <a:lstStyle/>
          <a:p>
            <a:r>
              <a:rPr lang="sv-SE" dirty="0">
                <a:latin typeface="Arial" panose="020B0604020202020204" pitchFamily="34" charset="0"/>
                <a:cs typeface="Arial" panose="020B0604020202020204" pitchFamily="34" charset="0"/>
              </a:rPr>
              <a:t>Branschrapport 2023</a:t>
            </a:r>
          </a:p>
        </p:txBody>
      </p:sp>
      <p:sp>
        <p:nvSpPr>
          <p:cNvPr id="4" name="Subtitle 3">
            <a:extLst>
              <a:ext uri="{FF2B5EF4-FFF2-40B4-BE49-F238E27FC236}">
                <a16:creationId xmlns:a16="http://schemas.microsoft.com/office/drawing/2014/main" id="{56C9BC75-49D6-4D92-9418-D39E93DD4312}"/>
              </a:ext>
            </a:extLst>
          </p:cNvPr>
          <p:cNvSpPr>
            <a:spLocks noGrp="1"/>
          </p:cNvSpPr>
          <p:nvPr>
            <p:ph type="subTitle" idx="1"/>
          </p:nvPr>
        </p:nvSpPr>
        <p:spPr/>
        <p:txBody>
          <a:bodyPr/>
          <a:lstStyle/>
          <a:p>
            <a:r>
              <a:rPr lang="sv-SE" b="1" dirty="0">
                <a:latin typeface="Arial" panose="020B0604020202020204" pitchFamily="34" charset="0"/>
                <a:cs typeface="Arial" panose="020B0604020202020204" pitchFamily="34" charset="0"/>
              </a:rPr>
              <a:t>Innovationsföretag i Sverige</a:t>
            </a:r>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2022 sysselsatte innovationssektorn </a:t>
            </a:r>
          </a:p>
          <a:p>
            <a:r>
              <a:rPr lang="sv-SE" sz="2400" b="1" dirty="0">
                <a:effectLst/>
              </a:rPr>
              <a:t>83 100 medarbetare i Sverige</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56204" cy="369118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Sysselsättning i Sverige</a:t>
            </a:r>
            <a:endParaRPr lang="sv-SE" sz="1200" dirty="0">
              <a:effectLst/>
            </a:endParaRPr>
          </a:p>
          <a:p>
            <a:r>
              <a:rPr lang="sv-SE" sz="1200" dirty="0">
                <a:effectLst/>
              </a:rPr>
              <a:t>Totalt sysselsatte de svenska innovationsföretagen 83 100 personer i Sverige under 2022, vilket är 800 fler personer än 2021 och motsvarar en ökning på en procent. Tillsammans har de 316 nytillkomna företagen i innovationssektorn 2022 cirka 700 anställda. Under det senaste decenniet (2012–2022) har antalet sysselsatta i innovationssektorn vuxit med i genomsnitt 6,6 procent per år. </a:t>
            </a:r>
          </a:p>
          <a:p>
            <a:r>
              <a:rPr lang="sv-SE" sz="1200" dirty="0">
                <a:effectLst/>
              </a:rPr>
              <a:t>Industri- och </a:t>
            </a:r>
            <a:r>
              <a:rPr lang="sv-SE" sz="1200" dirty="0" err="1">
                <a:effectLst/>
              </a:rPr>
              <a:t>techkonsultföretagen</a:t>
            </a:r>
            <a:r>
              <a:rPr lang="sv-SE" sz="1200" dirty="0">
                <a:effectLst/>
              </a:rPr>
              <a:t> ökade antalet anställda med 4,1 procent under året samtidigt som arkitektföretagen ökade med 7,7 procent och TIC-företagen med hela 27,3 procent. Teknikkonsultföretagen var den enda delbransch som minskade personalstyrkan. Antalet anställda minskade under året med 4,5 procent.</a:t>
            </a:r>
          </a:p>
        </p:txBody>
      </p:sp>
      <p:pic>
        <p:nvPicPr>
          <p:cNvPr id="3" name="Bildobjekt 2" descr="En bild som visar text, skärmbild, Teckensnitt, diagram&#10;&#10;Automatiskt genererad beskrivning">
            <a:extLst>
              <a:ext uri="{FF2B5EF4-FFF2-40B4-BE49-F238E27FC236}">
                <a16:creationId xmlns:a16="http://schemas.microsoft.com/office/drawing/2014/main" id="{3C017211-8747-6731-6171-554FED7AB009}"/>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5177780" y="1206018"/>
            <a:ext cx="6883824" cy="5139220"/>
          </a:xfrm>
          <a:prstGeom prst="rect">
            <a:avLst/>
          </a:prstGeom>
        </p:spPr>
      </p:pic>
    </p:spTree>
    <p:extLst>
      <p:ext uri="{BB962C8B-B14F-4D97-AF65-F5344CB8AC3E}">
        <p14:creationId xmlns:p14="http://schemas.microsoft.com/office/powerpoint/2010/main" val="3420654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Svenska koncerner fortsätter öka både sin </a:t>
            </a:r>
          </a:p>
          <a:p>
            <a:r>
              <a:rPr lang="sv-SE" sz="2400" b="1" dirty="0">
                <a:effectLst/>
              </a:rPr>
              <a:t>omsättning och sysselsättning i utlandet</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926273"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Svenska koncerners omsättning &amp; sysselsättning utomlands</a:t>
            </a:r>
            <a:endParaRPr lang="sv-SE" sz="1200" dirty="0">
              <a:effectLst/>
            </a:endParaRPr>
          </a:p>
          <a:p>
            <a:r>
              <a:rPr lang="sv-SE" sz="1200" dirty="0">
                <a:effectLst/>
              </a:rPr>
              <a:t>Omsättningen och sysselsättningen utomlands för de </a:t>
            </a:r>
            <a:br>
              <a:rPr lang="sv-SE" sz="1200" dirty="0">
                <a:effectLst/>
              </a:rPr>
            </a:br>
            <a:r>
              <a:rPr lang="sv-SE" sz="1200" dirty="0">
                <a:effectLst/>
              </a:rPr>
              <a:t>300 största företagen i innovationssektorn ökade markant mellan 2021 och 2022. 2022 omsatte företagen 37,1 miljarder SEK och sysselsatte 33 800 medarbetare utomlands. Det är en ökning med 23 procent sett till omsättning och 25 procent sett till antal anställda jämfört med 2021. Den stora ökningen kan delvis kopplas till återhämtningen efter pandemin och att tidigare projekt och expansioner utomlands som satts på paus  återupptogs under 2022.</a:t>
            </a:r>
          </a:p>
          <a:p>
            <a:r>
              <a:rPr lang="sv-SE" sz="1200" dirty="0">
                <a:effectLst/>
              </a:rPr>
              <a:t>Tillväxten av omsättning och sysselsättning utomlands går främst att hänföra till industri- och </a:t>
            </a:r>
            <a:r>
              <a:rPr lang="sv-SE" sz="1200" dirty="0" err="1">
                <a:effectLst/>
              </a:rPr>
              <a:t>techkonsultföretagen</a:t>
            </a:r>
            <a:r>
              <a:rPr lang="sv-SE" sz="1200" dirty="0">
                <a:effectLst/>
              </a:rPr>
              <a:t>, vilket tyder på att dessa delbranscher återgick till en mer expansiv utlandsverksamhet efter pandemin. Industri- och </a:t>
            </a:r>
            <a:r>
              <a:rPr lang="sv-SE" sz="1200" dirty="0" err="1">
                <a:effectLst/>
              </a:rPr>
              <a:t>techkonsultföretagen</a:t>
            </a:r>
            <a:r>
              <a:rPr lang="sv-SE" sz="1200" dirty="0">
                <a:effectLst/>
              </a:rPr>
              <a:t> står för 57 procent av omsättningen och för cirka 50 procent av antalet anställda utomlands.</a:t>
            </a:r>
          </a:p>
          <a:p>
            <a:r>
              <a:rPr lang="sv-SE" sz="1200" dirty="0">
                <a:effectLst/>
              </a:rPr>
              <a:t>Den genomsnittliga årliga tillväxten av omsättningen </a:t>
            </a:r>
            <a:br>
              <a:rPr lang="sv-SE" sz="1200" dirty="0">
                <a:effectLst/>
              </a:rPr>
            </a:br>
            <a:r>
              <a:rPr lang="sv-SE" sz="1200" dirty="0">
                <a:effectLst/>
              </a:rPr>
              <a:t>på 13 procent sedan 2015 ger inte en rättvis bild av utvecklingen i de enskilda delbranscherna. För arkitekt- och teknikkonsulterna har omsättningstillväxten i utlandet varit i genomsnitt sex procent sedan 2015 medan industri- och </a:t>
            </a:r>
            <a:r>
              <a:rPr lang="sv-SE" sz="1200" dirty="0" err="1">
                <a:effectLst/>
              </a:rPr>
              <a:t>techkonsultföretagen</a:t>
            </a:r>
            <a:r>
              <a:rPr lang="sv-SE" sz="1200" dirty="0">
                <a:effectLst/>
              </a:rPr>
              <a:t> hade en omsättningstillväxt </a:t>
            </a:r>
            <a:br>
              <a:rPr lang="sv-SE" sz="1200" dirty="0">
                <a:effectLst/>
              </a:rPr>
            </a:br>
            <a:r>
              <a:rPr lang="sv-SE" sz="1200" dirty="0">
                <a:effectLst/>
              </a:rPr>
              <a:t>på 22 procent.</a:t>
            </a:r>
            <a:br>
              <a:rPr lang="sv-SE" sz="1200" dirty="0">
                <a:effectLst/>
              </a:rPr>
            </a:br>
            <a:endParaRPr lang="sv-SE" sz="1200" dirty="0">
              <a:effectLst/>
            </a:endParaRPr>
          </a:p>
        </p:txBody>
      </p:sp>
      <p:pic>
        <p:nvPicPr>
          <p:cNvPr id="4" name="Bildobjekt 3" descr="En bild som visar text, skärmbild, Teckensnitt, diagram&#10;&#10;Automatiskt genererad beskrivning">
            <a:extLst>
              <a:ext uri="{FF2B5EF4-FFF2-40B4-BE49-F238E27FC236}">
                <a16:creationId xmlns:a16="http://schemas.microsoft.com/office/drawing/2014/main" id="{F97C8730-68D9-616B-9916-3FAD9FB0D5CA}"/>
              </a:ext>
            </a:extLst>
          </p:cNvPr>
          <p:cNvPicPr>
            <a:picLocks noChangeAspect="1"/>
          </p:cNvPicPr>
          <p:nvPr/>
        </p:nvPicPr>
        <p:blipFill rotWithShape="1">
          <a:blip r:embed="rId2">
            <a:clrChange>
              <a:clrFrom>
                <a:srgbClr val="EEEFEF"/>
              </a:clrFrom>
              <a:clrTo>
                <a:srgbClr val="EEEFEF">
                  <a:alpha val="0"/>
                </a:srgbClr>
              </a:clrTo>
            </a:clrChange>
            <a:extLst>
              <a:ext uri="{28A0092B-C50C-407E-A947-70E740481C1C}">
                <a14:useLocalDpi xmlns:a14="http://schemas.microsoft.com/office/drawing/2010/main" val="0"/>
              </a:ext>
            </a:extLst>
          </a:blip>
          <a:srcRect r="50401"/>
          <a:stretch/>
        </p:blipFill>
        <p:spPr>
          <a:xfrm>
            <a:off x="4351953" y="1409686"/>
            <a:ext cx="3855027" cy="4100974"/>
          </a:xfrm>
          <a:prstGeom prst="rect">
            <a:avLst/>
          </a:prstGeom>
        </p:spPr>
      </p:pic>
      <p:pic>
        <p:nvPicPr>
          <p:cNvPr id="7" name="Bildobjekt 6" descr="En bild som visar text, skärmbild, Teckensnitt, diagram&#10;&#10;Automatiskt genererad beskrivning">
            <a:extLst>
              <a:ext uri="{FF2B5EF4-FFF2-40B4-BE49-F238E27FC236}">
                <a16:creationId xmlns:a16="http://schemas.microsoft.com/office/drawing/2014/main" id="{155F16CE-4667-C088-4CBE-D6672DEAD3FD}"/>
              </a:ext>
            </a:extLst>
          </p:cNvPr>
          <p:cNvPicPr>
            <a:picLocks noChangeAspect="1"/>
          </p:cNvPicPr>
          <p:nvPr/>
        </p:nvPicPr>
        <p:blipFill>
          <a:blip r:embed="rId3">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8074894" y="1496290"/>
            <a:ext cx="3881524" cy="3865419"/>
          </a:xfrm>
          <a:prstGeom prst="rect">
            <a:avLst/>
          </a:prstGeom>
        </p:spPr>
      </p:pic>
    </p:spTree>
    <p:extLst>
      <p:ext uri="{BB962C8B-B14F-4D97-AF65-F5344CB8AC3E}">
        <p14:creationId xmlns:p14="http://schemas.microsoft.com/office/powerpoint/2010/main" val="268114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028474"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56 av de 300 största bolagen är utlandsägda</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917542" cy="30184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Utlandsägd verksamhet i Sverige</a:t>
            </a:r>
            <a:endParaRPr lang="sv-SE" sz="1200" dirty="0">
              <a:effectLst/>
            </a:endParaRPr>
          </a:p>
          <a:p>
            <a:r>
              <a:rPr lang="sv-SE" sz="1200" dirty="0">
                <a:effectLst/>
              </a:rPr>
              <a:t>I innovationssektorn 2022 var 56 av de 300 största koncernerna utlandsägda. Det är en ökning med sex koncerner sedan 2021. De 56 utlandsägda koncernerna hade 16 932 anställda och stod för 27 procent av sysselsättningen bland de 300 största koncernerna. </a:t>
            </a:r>
          </a:p>
          <a:p>
            <a:r>
              <a:rPr lang="sv-SE" sz="1200" dirty="0">
                <a:effectLst/>
              </a:rPr>
              <a:t>I jämförelse med 2021 har antalet anställda i utlandsägd verksamhet ökat med 2 424. Omsättningen bland de utlandsägda företagen ökade dessutom under 2022 från </a:t>
            </a:r>
            <a:br>
              <a:rPr lang="sv-SE" sz="1200" dirty="0">
                <a:effectLst/>
              </a:rPr>
            </a:br>
            <a:r>
              <a:rPr lang="sv-SE" sz="1200" dirty="0">
                <a:effectLst/>
              </a:rPr>
              <a:t>21 338 till 24 809 miljoner SEK. De utlandsägda företagens omsättning utgjorde 27 procent av den totala omsättningen bland de 300 största koncernerna.</a:t>
            </a:r>
          </a:p>
        </p:txBody>
      </p:sp>
      <p:pic>
        <p:nvPicPr>
          <p:cNvPr id="3" name="Bildobjekt 2" descr="En bild som visar text, skärmbild, diagram, Teckensnitt&#10;&#10;Automatiskt genererad beskrivning">
            <a:extLst>
              <a:ext uri="{FF2B5EF4-FFF2-40B4-BE49-F238E27FC236}">
                <a16:creationId xmlns:a16="http://schemas.microsoft.com/office/drawing/2014/main" id="{B23E7444-94F5-7A31-979D-FBA93BDFEBF1}"/>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5052879" y="1530505"/>
            <a:ext cx="6554164" cy="4356313"/>
          </a:xfrm>
          <a:prstGeom prst="rect">
            <a:avLst/>
          </a:prstGeom>
        </p:spPr>
      </p:pic>
    </p:spTree>
    <p:extLst>
      <p:ext uri="{BB962C8B-B14F-4D97-AF65-F5344CB8AC3E}">
        <p14:creationId xmlns:p14="http://schemas.microsoft.com/office/powerpoint/2010/main" val="303733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Sammantaget noterades 66 förvärv av företag på den svenska marknaden under 2022</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792459"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2022 års förvärv</a:t>
            </a:r>
            <a:endParaRPr lang="sv-SE" sz="1200" dirty="0">
              <a:effectLst/>
            </a:endParaRPr>
          </a:p>
          <a:p>
            <a:r>
              <a:rPr lang="sv-SE" sz="1200" dirty="0">
                <a:effectLst/>
              </a:rPr>
              <a:t>Under 2022 har den höga förvärvstakten från 2021 hållit i sig, och totalt har vi noterat 66 förvärv som berör den svenska marknaden, antingen genom utländska förvärv i Sverige eller svenska koncerners förvärv i Sverige </a:t>
            </a:r>
            <a:br>
              <a:rPr lang="sv-SE" sz="1200" dirty="0">
                <a:effectLst/>
              </a:rPr>
            </a:br>
            <a:r>
              <a:rPr lang="sv-SE" sz="1200" dirty="0">
                <a:effectLst/>
              </a:rPr>
              <a:t>och utomlands. Sammanlagt omsatte de förvärvade bolagen 10,1 miljarder SEK och sysselsatte cirka </a:t>
            </a:r>
            <a:br>
              <a:rPr lang="sv-SE" sz="1200" dirty="0">
                <a:effectLst/>
              </a:rPr>
            </a:br>
            <a:r>
              <a:rPr lang="sv-SE" sz="1200" dirty="0">
                <a:effectLst/>
              </a:rPr>
              <a:t>7 600 personer. Merparten, 43 stycken, av de förvärv-</a:t>
            </a:r>
            <a:r>
              <a:rPr lang="sv-SE" sz="1200" dirty="0" err="1">
                <a:effectLst/>
              </a:rPr>
              <a:t>ade</a:t>
            </a:r>
            <a:r>
              <a:rPr lang="sv-SE" sz="1200" dirty="0">
                <a:effectLst/>
              </a:rPr>
              <a:t> bolagen inom innovationssektorn hade sitt säte </a:t>
            </a:r>
            <a:br>
              <a:rPr lang="sv-SE" sz="1200" dirty="0">
                <a:effectLst/>
              </a:rPr>
            </a:br>
            <a:r>
              <a:rPr lang="sv-SE" sz="1200" dirty="0">
                <a:effectLst/>
              </a:rPr>
              <a:t>i Sverige, vilket motsvarar 65% av alla förvärv.</a:t>
            </a:r>
          </a:p>
          <a:p>
            <a:r>
              <a:rPr lang="sv-SE" sz="1200" dirty="0">
                <a:effectLst/>
              </a:rPr>
              <a:t>Konsolideringen fortsätter, och AFRY, </a:t>
            </a:r>
            <a:r>
              <a:rPr lang="sv-SE" sz="1200" dirty="0" err="1">
                <a:effectLst/>
              </a:rPr>
              <a:t>Rejlers</a:t>
            </a:r>
            <a:r>
              <a:rPr lang="sv-SE" sz="1200" dirty="0">
                <a:effectLst/>
              </a:rPr>
              <a:t>, </a:t>
            </a:r>
            <a:r>
              <a:rPr lang="sv-SE" sz="1200" dirty="0" err="1">
                <a:effectLst/>
              </a:rPr>
              <a:t>Sweco</a:t>
            </a:r>
            <a:r>
              <a:rPr lang="sv-SE" sz="1200" dirty="0">
                <a:effectLst/>
              </a:rPr>
              <a:t> och </a:t>
            </a:r>
            <a:r>
              <a:rPr lang="sv-SE" sz="1200" dirty="0" err="1">
                <a:effectLst/>
              </a:rPr>
              <a:t>Prevas</a:t>
            </a:r>
            <a:r>
              <a:rPr lang="sv-SE" sz="1200" dirty="0">
                <a:effectLst/>
              </a:rPr>
              <a:t> var bland de aktörer som förvärvade flest bolag under året. Dessa företag fortsätter att satsa på sin expansion genom förvärv, främst i Sverige men </a:t>
            </a:r>
            <a:br>
              <a:rPr lang="sv-SE" sz="1200" dirty="0">
                <a:effectLst/>
              </a:rPr>
            </a:br>
            <a:r>
              <a:rPr lang="sv-SE" sz="1200" dirty="0">
                <a:effectLst/>
              </a:rPr>
              <a:t>även i övriga Norden.</a:t>
            </a:r>
          </a:p>
          <a:p>
            <a:r>
              <a:rPr lang="sv-SE" sz="1200" dirty="0">
                <a:effectLst/>
              </a:rPr>
              <a:t>Under året sticker uppköpen av Semcon, </a:t>
            </a:r>
            <a:r>
              <a:rPr lang="sv-SE" sz="1200" dirty="0" err="1">
                <a:effectLst/>
              </a:rPr>
              <a:t>Knightec</a:t>
            </a:r>
            <a:r>
              <a:rPr lang="sv-SE" sz="1200" dirty="0">
                <a:effectLst/>
              </a:rPr>
              <a:t>, </a:t>
            </a:r>
            <a:r>
              <a:rPr lang="sv-SE" sz="1200" dirty="0" err="1">
                <a:effectLst/>
              </a:rPr>
              <a:t>Raksystems</a:t>
            </a:r>
            <a:r>
              <a:rPr lang="sv-SE" sz="1200" dirty="0">
                <a:effectLst/>
              </a:rPr>
              <a:t> och </a:t>
            </a:r>
            <a:r>
              <a:rPr lang="sv-SE" sz="1200" dirty="0" err="1">
                <a:effectLst/>
              </a:rPr>
              <a:t>KeyPlants</a:t>
            </a:r>
            <a:r>
              <a:rPr lang="sv-SE" sz="1200" dirty="0">
                <a:effectLst/>
              </a:rPr>
              <a:t> ut, vilka tillsammans sysselsätter över 3 500 personer och har en omsättning på 3,5 miljarder SEK. Därav ser vi en drastisk ökning av både omsättning och antal anställda. Investmentbolaget Ratos har under året förvärvat flera teknikkonsult-företag, varav Semcon och </a:t>
            </a:r>
            <a:r>
              <a:rPr lang="sv-SE" sz="1200" dirty="0" err="1">
                <a:effectLst/>
              </a:rPr>
              <a:t>Knightec</a:t>
            </a:r>
            <a:r>
              <a:rPr lang="sv-SE" sz="1200" dirty="0">
                <a:effectLst/>
              </a:rPr>
              <a:t> är de två största.</a:t>
            </a:r>
            <a:br>
              <a:rPr lang="sv-SE" sz="1200" dirty="0">
                <a:effectLst/>
              </a:rPr>
            </a:br>
            <a:endParaRPr lang="sv-SE" sz="1200" dirty="0">
              <a:effectLst/>
            </a:endParaRPr>
          </a:p>
          <a:p>
            <a:r>
              <a:rPr lang="sv-SE" sz="1200" dirty="0">
                <a:effectLst/>
              </a:rPr>
              <a:t>    </a:t>
            </a:r>
          </a:p>
        </p:txBody>
      </p:sp>
      <p:pic>
        <p:nvPicPr>
          <p:cNvPr id="5" name="Bildobjekt 4" descr="En bild som visar text, diagram, skärmbild, cirkel&#10;&#10;Automatiskt genererad beskrivning">
            <a:extLst>
              <a:ext uri="{FF2B5EF4-FFF2-40B4-BE49-F238E27FC236}">
                <a16:creationId xmlns:a16="http://schemas.microsoft.com/office/drawing/2014/main" id="{24F8F6E5-DE51-A192-E712-22726A35EA09}"/>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4417888" y="1519401"/>
            <a:ext cx="7462097" cy="5045487"/>
          </a:xfrm>
          <a:prstGeom prst="rect">
            <a:avLst/>
          </a:prstGeom>
        </p:spPr>
      </p:pic>
    </p:spTree>
    <p:extLst>
      <p:ext uri="{BB962C8B-B14F-4D97-AF65-F5344CB8AC3E}">
        <p14:creationId xmlns:p14="http://schemas.microsoft.com/office/powerpoint/2010/main" val="11439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Innovationssektorns förädlingsvärde per </a:t>
            </a:r>
          </a:p>
          <a:p>
            <a:r>
              <a:rPr lang="sv-SE" sz="2400" b="1" dirty="0">
                <a:effectLst/>
              </a:rPr>
              <a:t>anställd uppgick till 988 </a:t>
            </a:r>
            <a:r>
              <a:rPr lang="sv-SE" sz="2400" b="1" dirty="0" err="1">
                <a:effectLst/>
              </a:rPr>
              <a:t>tSEK</a:t>
            </a:r>
            <a:r>
              <a:rPr lang="sv-SE" sz="2400" b="1" dirty="0">
                <a:effectLst/>
              </a:rPr>
              <a:t> 2022</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877678" cy="542808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Förädlingsvärde samtliga</a:t>
            </a:r>
            <a:endParaRPr lang="sv-SE" sz="1200" dirty="0">
              <a:effectLst/>
            </a:endParaRPr>
          </a:p>
          <a:p>
            <a:r>
              <a:rPr lang="sv-SE" sz="1200" dirty="0">
                <a:effectLst/>
              </a:rPr>
              <a:t>Förädlingsvärdet motsvarar den värdeökning som företag genererar inom sin produktionsprocess och representerar samtidigt deras bidrag till den nationella bruttonational-produkten (BNP). Mer specifikt kan det beskrivas som företagets intäkter från försäljning minus kostnaderna för </a:t>
            </a:r>
            <a:br>
              <a:rPr lang="sv-SE" sz="1200" dirty="0">
                <a:effectLst/>
              </a:rPr>
            </a:br>
            <a:r>
              <a:rPr lang="sv-SE" sz="1200" dirty="0">
                <a:effectLst/>
              </a:rPr>
              <a:t>inköp av råvaror och material. Beräkningen görs genom att summera företagets lönekostnader och sociala </a:t>
            </a:r>
            <a:r>
              <a:rPr lang="sv-SE" sz="1200" dirty="0" err="1">
                <a:effectLst/>
              </a:rPr>
              <a:t>av-gifter</a:t>
            </a:r>
            <a:r>
              <a:rPr lang="sv-SE" sz="1200" dirty="0">
                <a:effectLst/>
              </a:rPr>
              <a:t>, rörelseresultat samt avskrivningar.</a:t>
            </a:r>
          </a:p>
          <a:p>
            <a:endParaRPr lang="sv-SE" sz="1200" dirty="0">
              <a:effectLst/>
            </a:endParaRPr>
          </a:p>
          <a:p>
            <a:r>
              <a:rPr lang="sv-SE" sz="1200" dirty="0">
                <a:effectLst/>
              </a:rPr>
              <a:t>Förädlingsvärdet per anställd uppgick 2022 till </a:t>
            </a:r>
            <a:br>
              <a:rPr lang="sv-SE" sz="1200" dirty="0">
                <a:effectLst/>
              </a:rPr>
            </a:br>
            <a:r>
              <a:rPr lang="sv-SE" sz="1200" dirty="0">
                <a:effectLst/>
              </a:rPr>
              <a:t>988 000 SEK. Det är en stor ökning med 8,9 procent, motsvarande 81 000 SEK per anställd, jämfört med 2021. Efter den förändrade årsredovisningslagen som trädde i kraft 2016, som innebär att förädlingsvärdet numera speglar fler kostnader än tidigare, har förädlingsvärdet per anställd årligen stigit med 2,8 procent. </a:t>
            </a:r>
          </a:p>
          <a:p>
            <a:r>
              <a:rPr lang="sv-SE" sz="1200" dirty="0">
                <a:effectLst/>
              </a:rPr>
              <a:t>Sektorns direkta bidrag, enligt förädlingsvärdet, uppgår </a:t>
            </a:r>
            <a:br>
              <a:rPr lang="sv-SE" sz="1200" dirty="0">
                <a:effectLst/>
              </a:rPr>
            </a:br>
            <a:r>
              <a:rPr lang="sv-SE" sz="1200" dirty="0">
                <a:effectLst/>
              </a:rPr>
              <a:t>till 1,4 procent av Sveriges BNP år 2022. Detta är samma andel som under 2021. </a:t>
            </a:r>
            <a:br>
              <a:rPr lang="sv-SE" sz="1200" dirty="0">
                <a:effectLst/>
              </a:rPr>
            </a:br>
            <a:endParaRPr lang="sv-SE" sz="1200" dirty="0">
              <a:effectLst/>
            </a:endParaRPr>
          </a:p>
          <a:p>
            <a:r>
              <a:rPr lang="sv-SE" sz="1200" dirty="0">
                <a:effectLst/>
              </a:rPr>
              <a:t>    </a:t>
            </a:r>
          </a:p>
        </p:txBody>
      </p:sp>
      <p:pic>
        <p:nvPicPr>
          <p:cNvPr id="6" name="Bildobjekt 5" descr="En bild som visar text, skärmbild, Teckensnitt, design&#10;&#10;Automatiskt genererad beskrivning">
            <a:extLst>
              <a:ext uri="{FF2B5EF4-FFF2-40B4-BE49-F238E27FC236}">
                <a16:creationId xmlns:a16="http://schemas.microsoft.com/office/drawing/2014/main" id="{7AD5109F-181A-5321-900D-BC5CA46A218F}"/>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4736215" y="1378285"/>
            <a:ext cx="7455785" cy="5186902"/>
          </a:xfrm>
          <a:prstGeom prst="rect">
            <a:avLst/>
          </a:prstGeom>
        </p:spPr>
      </p:pic>
    </p:spTree>
    <p:extLst>
      <p:ext uri="{BB962C8B-B14F-4D97-AF65-F5344CB8AC3E}">
        <p14:creationId xmlns:p14="http://schemas.microsoft.com/office/powerpoint/2010/main" val="356443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2. Ekonomisk utveckling</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41639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506873" cy="170645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Omsättningen per anställd för topp 300 ligger kvar på samma nivå som 2021</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361171"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&amp; resultat per anställd </a:t>
            </a:r>
            <a:endParaRPr lang="sv-SE" sz="1200" dirty="0">
              <a:effectLst/>
            </a:endParaRPr>
          </a:p>
          <a:p>
            <a:r>
              <a:rPr lang="sv-SE" sz="1200" dirty="0">
                <a:effectLst/>
              </a:rPr>
              <a:t>Omsättning per anställd är ett mått som visar på hur pass väl företag tar betalt för sina tjänster, i kombination med vilken beläggningsgrad de lyckas uppnå. Omsättning per anställd påverkas dessutom av hur produktiva de anställda är. Under 2022 visade de 300 största företagen i innovationssektorn på en bibehållen nivå för omsättning per anställd. Under 2022 uppgick omsättningen per anställd till cirka 1,47 miljoner SEK för de 300 största företagen i innovationssektorn. Detta kan bero på att omsättningen och antalet anställda ökat i samma takt under året. </a:t>
            </a:r>
          </a:p>
          <a:p>
            <a:r>
              <a:rPr lang="sv-SE" sz="1200" dirty="0">
                <a:effectLst/>
              </a:rPr>
              <a:t>Resultat per anställd visar hur mycket varje person i företaget </a:t>
            </a:r>
            <a:br>
              <a:rPr lang="sv-SE" sz="1200" dirty="0">
                <a:effectLst/>
              </a:rPr>
            </a:br>
            <a:r>
              <a:rPr lang="sv-SE" sz="1200" dirty="0">
                <a:effectLst/>
              </a:rPr>
              <a:t>i genomsnitt bidragit med till vinsten under året. För de 300 största bolagen minskade resultatet per anställd under 2022 </a:t>
            </a:r>
            <a:br>
              <a:rPr lang="sv-SE" sz="1200" dirty="0">
                <a:effectLst/>
              </a:rPr>
            </a:br>
            <a:r>
              <a:rPr lang="sv-SE" sz="1200" dirty="0">
                <a:effectLst/>
              </a:rPr>
              <a:t>från 113 000 SEK till 98 000 SEK, vilket är en minskning med omkring 13 procent. Det betyder att varje anställd bidrar något mindre till vinsten än föregående år. Detta kan delvis bero på </a:t>
            </a:r>
            <a:br>
              <a:rPr lang="sv-SE" sz="1200" dirty="0">
                <a:effectLst/>
              </a:rPr>
            </a:br>
            <a:r>
              <a:rPr lang="sv-SE" sz="1200" dirty="0">
                <a:effectLst/>
              </a:rPr>
              <a:t>att kostnaderna ökat samt att branschen påverkats av en prispress som gjort det svårare att höja priserna i samma takt som tidigare. </a:t>
            </a:r>
          </a:p>
        </p:txBody>
      </p:sp>
      <p:pic>
        <p:nvPicPr>
          <p:cNvPr id="5" name="Bildobjekt 4" descr="En bild som visar diagram, Graf, linje&#10;&#10;Automatiskt genererad beskrivning">
            <a:extLst>
              <a:ext uri="{FF2B5EF4-FFF2-40B4-BE49-F238E27FC236}">
                <a16:creationId xmlns:a16="http://schemas.microsoft.com/office/drawing/2014/main" id="{C5AE17FF-CFBC-E4EC-99F5-0995C059A413}"/>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4829203" y="1458309"/>
            <a:ext cx="7084412" cy="4067503"/>
          </a:xfrm>
          <a:prstGeom prst="rect">
            <a:avLst/>
          </a:prstGeom>
        </p:spPr>
      </p:pic>
    </p:spTree>
    <p:extLst>
      <p:ext uri="{BB962C8B-B14F-4D97-AF65-F5344CB8AC3E}">
        <p14:creationId xmlns:p14="http://schemas.microsoft.com/office/powerpoint/2010/main" val="172448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9968786"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Vinstmarginal för de topp 300 största företagen </a:t>
            </a:r>
          </a:p>
          <a:p>
            <a:r>
              <a:rPr lang="sv-SE" sz="2400" b="1" dirty="0">
                <a:effectLst/>
              </a:rPr>
              <a:t>minskade till 7,2 procent under 2022</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361171"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Vinst och rörelsemarginal</a:t>
            </a:r>
            <a:endParaRPr lang="sv-SE" sz="1200" dirty="0">
              <a:effectLst/>
            </a:endParaRPr>
          </a:p>
          <a:p>
            <a:r>
              <a:rPr lang="sv-SE" sz="1200" dirty="0">
                <a:effectLst/>
              </a:rPr>
              <a:t>Lönsamheten i ett företag, eller vinstmarginalen, visas av bolagets vinst i relation till omsättningen. För de 300 största företagen i innovationssektorn minskade vinstmarginalen från 7,7 procent 2021 till 7,2 procent 2022. Trenden är negativ och indikerar, likt för resultatet per anställd, att det råder en prispress i branschen och att kostnaderna ökar. </a:t>
            </a:r>
          </a:p>
          <a:p>
            <a:r>
              <a:rPr lang="sv-SE" sz="1200" dirty="0">
                <a:effectLst/>
              </a:rPr>
              <a:t>För teknikkonsulterna ökade vinstmarginalen markant medan den ökade marginellt för industri- och </a:t>
            </a:r>
            <a:r>
              <a:rPr lang="sv-SE" sz="1200" dirty="0" err="1">
                <a:effectLst/>
              </a:rPr>
              <a:t>techkonsultföretagen</a:t>
            </a:r>
            <a:r>
              <a:rPr lang="sv-SE" sz="1200" dirty="0">
                <a:effectLst/>
              </a:rPr>
              <a:t>. Arkitektföretagen bibehöll samma vinstmarginal som 2021 medan TIC-företagens vinstmarginal backade. </a:t>
            </a:r>
          </a:p>
          <a:p>
            <a:r>
              <a:rPr lang="sv-SE" sz="1200" dirty="0">
                <a:effectLst/>
              </a:rPr>
              <a:t>Rörelsemarginalen är den andel av ett bolags omsättning som återstår för att betala räntor, skatt och vinstutdelning efter att alla bolagets kostnader betalats. För de 300 största företagen i sektorn har rörelsemarginalen ökat något, från 7,0 procent 2021 till 7,2 procent 2022. </a:t>
            </a:r>
          </a:p>
          <a:p>
            <a:r>
              <a:rPr lang="sv-SE" sz="1200" dirty="0">
                <a:effectLst/>
              </a:rPr>
              <a:t>Rörelsemarginalen ökade markant för industri- och </a:t>
            </a:r>
            <a:r>
              <a:rPr lang="sv-SE" sz="1200" dirty="0" err="1">
                <a:effectLst/>
              </a:rPr>
              <a:t>techkonsult</a:t>
            </a:r>
            <a:r>
              <a:rPr lang="sv-SE" sz="1200" dirty="0">
                <a:effectLst/>
              </a:rPr>
              <a:t>-företagen, teknikkonsultföretagen samt arkitektföretagen. </a:t>
            </a:r>
            <a:br>
              <a:rPr lang="sv-SE" sz="1200" dirty="0">
                <a:effectLst/>
              </a:rPr>
            </a:br>
            <a:r>
              <a:rPr lang="sv-SE" sz="1200" dirty="0">
                <a:effectLst/>
              </a:rPr>
              <a:t>TIC-företagen backade från en rörelsemarginal på 9,9 procent </a:t>
            </a:r>
            <a:br>
              <a:rPr lang="sv-SE" sz="1200" dirty="0">
                <a:effectLst/>
              </a:rPr>
            </a:br>
            <a:r>
              <a:rPr lang="sv-SE" sz="1200" dirty="0">
                <a:effectLst/>
              </a:rPr>
              <a:t>till 8,7 procent. </a:t>
            </a:r>
          </a:p>
        </p:txBody>
      </p:sp>
      <p:pic>
        <p:nvPicPr>
          <p:cNvPr id="3" name="Bildobjekt 2" descr="En bild som visar linje, diagram, Graf, skärmbild&#10;&#10;Automatiskt genererad beskrivning">
            <a:extLst>
              <a:ext uri="{FF2B5EF4-FFF2-40B4-BE49-F238E27FC236}">
                <a16:creationId xmlns:a16="http://schemas.microsoft.com/office/drawing/2014/main" id="{3F3BFC31-D332-88F1-52D3-C03B89C4083F}"/>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4874983" y="1509827"/>
            <a:ext cx="7097722" cy="3838345"/>
          </a:xfrm>
          <a:prstGeom prst="rect">
            <a:avLst/>
          </a:prstGeom>
        </p:spPr>
      </p:pic>
    </p:spTree>
    <p:extLst>
      <p:ext uri="{BB962C8B-B14F-4D97-AF65-F5344CB8AC3E}">
        <p14:creationId xmlns:p14="http://schemas.microsoft.com/office/powerpoint/2010/main" val="401173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028474"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Lönekostnaderna ökade med 2,1 procent </a:t>
            </a:r>
          </a:p>
          <a:p>
            <a:r>
              <a:rPr lang="sv-SE" sz="2400" b="1" dirty="0">
                <a:effectLst/>
              </a:rPr>
              <a:t>mellan 2021 och 2022</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Lönekostnadsökning</a:t>
            </a:r>
            <a:endParaRPr lang="sv-SE" sz="1200" dirty="0">
              <a:effectLst/>
            </a:endParaRPr>
          </a:p>
          <a:p>
            <a:r>
              <a:rPr lang="sv-SE" sz="1200" dirty="0">
                <a:effectLst/>
              </a:rPr>
              <a:t>Lönekostnaderna mäts som personalkostnader per anställd, enligt årsredovisningarna. Lönekostnadsökningen avser ökningen i lönekostnader under ett år. Det innebär att hela sektorns lönekostnader för 2021 jämförs med motsvarande för 2022. I detta sammanhang utesluts de som går i pension från statistiken och de som nyanställs inkluderas. Med det sagt, avser lönekostnadsökning inte enskilda individer och är inte samma sak som löneutveckling.</a:t>
            </a:r>
          </a:p>
          <a:p>
            <a:r>
              <a:rPr lang="sv-SE" sz="1200" dirty="0">
                <a:effectLst/>
              </a:rPr>
              <a:t>Lönekostnaderna per anställd ökade med 2,1 procent mellan 2021 och 2022. Ökningen är 3,5 procentenheter lägre än föregående år, då ökningen var 5,6 procent. Den genomsnittliga personalkostnaden var 849 000 SEK under 2022, vilket, som tidigare nämnts, är en ökning med 2,2 procent från 831 000 SEK under 2021.</a:t>
            </a:r>
          </a:p>
          <a:p>
            <a:r>
              <a:rPr lang="sv-SE" sz="1200" dirty="0">
                <a:effectLst/>
              </a:rPr>
              <a:t>Lönekostnadsökningen är en komplex fråga som påverkas av flera faktorer – ekonomiska, politiska och bransch-specifika. En förklaring till den lägre lönekostnadsökningen är att konjunkturen och den kraftiga arbetskraftsbristen avtog under 2022.</a:t>
            </a:r>
          </a:p>
          <a:p>
            <a:r>
              <a:rPr lang="sv-SE" sz="1200" dirty="0">
                <a:effectLst/>
              </a:rPr>
              <a:t> </a:t>
            </a:r>
          </a:p>
        </p:txBody>
      </p:sp>
      <p:pic>
        <p:nvPicPr>
          <p:cNvPr id="4" name="Bildobjekt 3" descr="En bild som visar text, skärmbild, diagram, design&#10;&#10;Automatiskt genererad beskrivning">
            <a:extLst>
              <a:ext uri="{FF2B5EF4-FFF2-40B4-BE49-F238E27FC236}">
                <a16:creationId xmlns:a16="http://schemas.microsoft.com/office/drawing/2014/main" id="{352B7E5B-3D0E-8D67-F1E9-56D4058185C0}"/>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5962900" y="1497724"/>
            <a:ext cx="4964266" cy="3364899"/>
          </a:xfrm>
          <a:prstGeom prst="rect">
            <a:avLst/>
          </a:prstGeom>
        </p:spPr>
      </p:pic>
    </p:spTree>
    <p:extLst>
      <p:ext uri="{BB962C8B-B14F-4D97-AF65-F5344CB8AC3E}">
        <p14:creationId xmlns:p14="http://schemas.microsoft.com/office/powerpoint/2010/main" val="268287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3. Övriga nyckeltal</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69714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E53A35-E405-8252-3ECB-8E2BD914FC20}"/>
              </a:ext>
            </a:extLst>
          </p:cNvPr>
          <p:cNvSpPr>
            <a:spLocks noGrp="1"/>
          </p:cNvSpPr>
          <p:nvPr>
            <p:ph type="title"/>
          </p:nvPr>
        </p:nvSpPr>
        <p:spPr>
          <a:xfrm>
            <a:off x="838200" y="2035572"/>
            <a:ext cx="8203058" cy="2392379"/>
          </a:xfrm>
        </p:spPr>
        <p:txBody>
          <a:bodyPr/>
          <a:lstStyle/>
          <a:p>
            <a:r>
              <a:rPr lang="sv-SE" dirty="0">
                <a:effectLst/>
                <a:latin typeface="Almega Sans" pitchFamily="2" charset="77"/>
              </a:rPr>
              <a:t>En innovationssektor i tillväxt trots försämrat omvärldsläge</a:t>
            </a:r>
          </a:p>
        </p:txBody>
      </p:sp>
    </p:spTree>
    <p:extLst>
      <p:ext uri="{BB962C8B-B14F-4D97-AF65-F5344CB8AC3E}">
        <p14:creationId xmlns:p14="http://schemas.microsoft.com/office/powerpoint/2010/main" val="202157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6068491"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35 procent av de anställda inom innovationssektorn år 2022 var kvinnor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40" y="1610277"/>
            <a:ext cx="394857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Andelen kvinnor i sektorn</a:t>
            </a:r>
            <a:endParaRPr lang="sv-SE" sz="1200" dirty="0">
              <a:effectLst/>
            </a:endParaRPr>
          </a:p>
          <a:p>
            <a:r>
              <a:rPr lang="sv-SE" sz="1200" dirty="0">
                <a:effectLst/>
              </a:rPr>
              <a:t>Andelen kvinnor bland de anställda i innovationssektorn ökade med en procentenhet under 2022, från 34 till 35 procent. Under de senaste tio åren har andelen kvinnliga anställda årligen ökat med 1,4 procent, från 30,5 procent till 35 procent. </a:t>
            </a:r>
          </a:p>
          <a:p>
            <a:r>
              <a:rPr lang="sv-SE" sz="1200" dirty="0">
                <a:effectLst/>
              </a:rPr>
              <a:t>Andelen kvinnor varierar mellan delbranscherna. Utifrån Innovationsföretagens enkätundersökning i maj, Insikt, där 176 av medlemsföretagen deltog, utgjorde kvinnor 54 procent av arkitektföretagens anställda, vilket är en ökning om fyra procentenheter från föregående år. Inom industri- och </a:t>
            </a:r>
            <a:r>
              <a:rPr lang="sv-SE" sz="1200" dirty="0" err="1">
                <a:effectLst/>
              </a:rPr>
              <a:t>techkonsultföretagen</a:t>
            </a:r>
            <a:r>
              <a:rPr lang="sv-SE" sz="1200" dirty="0">
                <a:effectLst/>
              </a:rPr>
              <a:t> samt teknikkonsultföretagen utgjorde kvinnor 25 procent av arbetsstyrkan, vilket är samma nivå som 2021.</a:t>
            </a:r>
          </a:p>
          <a:p>
            <a:r>
              <a:rPr lang="sv-SE" sz="1200" dirty="0">
                <a:effectLst/>
              </a:rPr>
              <a:t>Andelen kvinnor i chefspositioner ökade under 2022 i innovationssektorn och uppgår nu till 37 procent, i jämförelse med föregående års andel på 35 procent. Andelen kvinnor i styrelser ökade dessutom från fjolårets 21 procent till 23 procent 2022.</a:t>
            </a:r>
            <a:br>
              <a:rPr lang="sv-SE" sz="1200" dirty="0">
                <a:effectLst/>
              </a:rPr>
            </a:br>
            <a:endParaRPr lang="sv-SE" sz="1200" dirty="0">
              <a:effectLst/>
            </a:endParaRPr>
          </a:p>
        </p:txBody>
      </p:sp>
      <p:pic>
        <p:nvPicPr>
          <p:cNvPr id="2" name="Bildobjekt 1" descr="En bild som visar Graf, linje, diagram, text&#10;&#10;Automatiskt genererad beskrivning">
            <a:extLst>
              <a:ext uri="{FF2B5EF4-FFF2-40B4-BE49-F238E27FC236}">
                <a16:creationId xmlns:a16="http://schemas.microsoft.com/office/drawing/2014/main" id="{0B7C25A8-434F-B133-3E9A-5C03A26D7A1C}"/>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4744076" y="1476463"/>
            <a:ext cx="7602035" cy="5243480"/>
          </a:xfrm>
          <a:prstGeom prst="rect">
            <a:avLst/>
          </a:prstGeom>
        </p:spPr>
      </p:pic>
    </p:spTree>
    <p:extLst>
      <p:ext uri="{BB962C8B-B14F-4D97-AF65-F5344CB8AC3E}">
        <p14:creationId xmlns:p14="http://schemas.microsoft.com/office/powerpoint/2010/main" val="143881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385313"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Debiteringsgraden låg på 75,7 procent Q2 2022</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26633"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Debiteringsgrad</a:t>
            </a:r>
            <a:endParaRPr lang="sv-SE" sz="1200" dirty="0">
              <a:effectLst/>
            </a:endParaRPr>
          </a:p>
          <a:p>
            <a:r>
              <a:rPr lang="sv-SE" sz="1200" dirty="0">
                <a:effectLst/>
              </a:rPr>
              <a:t>Andelen debiterad tid i förhållande till den totalt arbetade tiden kallas för debiteringsgrad. Nyckeltalet påverkar företagens resultat direkt och är ofta ett mått som följs över tid. Enkelt förklarat visar debiteringsgraden på hur framgångsrikt företaget är på att sälja sina tjänster, där en hög debiteringsgrad är bättre än en låg. </a:t>
            </a:r>
          </a:p>
          <a:p>
            <a:r>
              <a:rPr lang="sv-SE" sz="1200" dirty="0">
                <a:effectLst/>
              </a:rPr>
              <a:t>I tabellen illustreras debiteringsgraden hos de börsnoterade bolag som redovisar debiteringsgrad i innovationssektorn. Under Q1 2022 och Q2 2022 låg debiteringsgraden på 74,6 respektive 75,7 procent, vilket är jämförbara nivåer med föregående år. </a:t>
            </a:r>
          </a:p>
          <a:p>
            <a:r>
              <a:rPr lang="sv-SE" sz="1200" dirty="0">
                <a:effectLst/>
              </a:rPr>
              <a:t>Under första halvåret 2023 sjönk debiteringsgraden till 73,8 procent vilket tyder på att lågkonjunkturen tagit fäste samt att priserna fortsätter pressas nedåt.</a:t>
            </a:r>
          </a:p>
          <a:p>
            <a:br>
              <a:rPr lang="sv-SE" sz="1200" dirty="0">
                <a:effectLst/>
              </a:rPr>
            </a:br>
            <a:endParaRPr lang="sv-SE" sz="1200" dirty="0">
              <a:effectLst/>
            </a:endParaRPr>
          </a:p>
        </p:txBody>
      </p:sp>
      <p:pic>
        <p:nvPicPr>
          <p:cNvPr id="4" name="Bildobjekt 3" descr="En bild som visar linje, diagram, Teckensnitt, text&#10;&#10;Automatiskt genererad beskrivning">
            <a:extLst>
              <a:ext uri="{FF2B5EF4-FFF2-40B4-BE49-F238E27FC236}">
                <a16:creationId xmlns:a16="http://schemas.microsoft.com/office/drawing/2014/main" id="{4860705D-4638-F58E-4EDC-9225294D37F6}"/>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4697783" y="1481488"/>
            <a:ext cx="7373715" cy="3369888"/>
          </a:xfrm>
          <a:prstGeom prst="rect">
            <a:avLst/>
          </a:prstGeom>
        </p:spPr>
      </p:pic>
    </p:spTree>
    <p:extLst>
      <p:ext uri="{BB962C8B-B14F-4D97-AF65-F5344CB8AC3E}">
        <p14:creationId xmlns:p14="http://schemas.microsoft.com/office/powerpoint/2010/main" val="53747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8" y="512762"/>
            <a:ext cx="6690328"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Den genomsnittliga soliditeten för företag i sektorn 2022 var </a:t>
            </a:r>
            <a:r>
              <a:rPr lang="sv-SE" sz="2400" dirty="0"/>
              <a:t>39</a:t>
            </a:r>
            <a:r>
              <a:rPr lang="sv-SE" sz="2400" b="1" dirty="0">
                <a:effectLst/>
              </a:rPr>
              <a:t>,3 procent</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8213341" cy="4861468"/>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latin typeface="Arial" panose="020B0604020202020204" pitchFamily="34" charset="0"/>
                <a:cs typeface="Arial" panose="020B0604020202020204" pitchFamily="34" charset="0"/>
              </a:rPr>
              <a:t>Soliditet</a:t>
            </a:r>
            <a:endParaRPr lang="sv-SE" sz="1200" dirty="0">
              <a:effectLst/>
              <a:latin typeface="Arial" panose="020B0604020202020204" pitchFamily="34" charset="0"/>
              <a:cs typeface="Arial" panose="020B0604020202020204" pitchFamily="34" charset="0"/>
            </a:endParaRPr>
          </a:p>
          <a:p>
            <a:r>
              <a:rPr lang="sv-SE" sz="1200" dirty="0">
                <a:effectLst/>
                <a:latin typeface="Arial" panose="020B0604020202020204" pitchFamily="34" charset="0"/>
                <a:cs typeface="Arial" panose="020B0604020202020204" pitchFamily="34" charset="0"/>
              </a:rPr>
              <a:t>Soliditet är ett mått som visar hur mycket av ett företags tillgångar som finansieras av eget kapital. Soliditeten för de 300 största företagen i innovationssektorn minskade från 42,3 procent 2021 till 39,3 procent 2022. Efter en succesiv årlig ökning från början av pandemin är 2022 års nedgång den första på tre år. Värdet är däremot inom ramen för hur sektorn varierat under de senaste tio åren (värdet har varierat mellan 37,5 och 50 procent under det senaste decenniet). </a:t>
            </a:r>
          </a:p>
          <a:p>
            <a:r>
              <a:rPr lang="sv-SE" sz="1200" dirty="0">
                <a:effectLst/>
                <a:latin typeface="Arial" panose="020B0604020202020204" pitchFamily="34" charset="0"/>
                <a:cs typeface="Arial" panose="020B0604020202020204" pitchFamily="34" charset="0"/>
              </a:rPr>
              <a:t>Över de senaste tio åren har soliditeten i innovations-sektorn sjunkit årligen med cirka 0,4 procent (CAGR). </a:t>
            </a:r>
            <a:br>
              <a:rPr lang="sv-SE" sz="1200" dirty="0">
                <a:effectLst/>
                <a:latin typeface="Arial" panose="020B0604020202020204" pitchFamily="34" charset="0"/>
                <a:cs typeface="Arial" panose="020B0604020202020204" pitchFamily="34" charset="0"/>
              </a:rPr>
            </a:br>
            <a:r>
              <a:rPr lang="sv-SE" sz="1200" dirty="0">
                <a:effectLst/>
                <a:latin typeface="Arial" panose="020B0604020202020204" pitchFamily="34" charset="0"/>
                <a:cs typeface="Arial" panose="020B0604020202020204" pitchFamily="34" charset="0"/>
              </a:rPr>
              <a:t>Trots en vändande trend kan nedgången under 2022 bero på ökade kostnader (i huvudsak räntekostnader på lån) samt lägre intäkter.</a:t>
            </a:r>
          </a:p>
        </p:txBody>
      </p:sp>
      <p:pic>
        <p:nvPicPr>
          <p:cNvPr id="4" name="Bildobjekt 3" descr="En bild som visar text, skärmbild, Teckensnitt, linje&#10;&#10;Automatiskt genererad beskrivning">
            <a:extLst>
              <a:ext uri="{FF2B5EF4-FFF2-40B4-BE49-F238E27FC236}">
                <a16:creationId xmlns:a16="http://schemas.microsoft.com/office/drawing/2014/main" id="{99A25975-0B9C-FFCC-B812-76733169C445}"/>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5872441" y="1472242"/>
            <a:ext cx="6224117" cy="3078863"/>
          </a:xfrm>
          <a:prstGeom prst="rect">
            <a:avLst/>
          </a:prstGeom>
        </p:spPr>
      </p:pic>
    </p:spTree>
    <p:extLst>
      <p:ext uri="{BB962C8B-B14F-4D97-AF65-F5344CB8AC3E}">
        <p14:creationId xmlns:p14="http://schemas.microsoft.com/office/powerpoint/2010/main" val="3820957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760845"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en lägre omsättning per anställd än andra kunskapsintensiva branscher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40" y="1610277"/>
            <a:ext cx="4279048" cy="4734961"/>
          </a:xfrm>
          <a:prstGeom prst="rect">
            <a:avLst/>
          </a:prstGeom>
        </p:spPr>
        <p:txBody>
          <a:bodyPr vert="horz" lIns="0" tIns="0" rIns="0" bIns="0" numCol="1"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per anställd i jämförelse med andra branscher </a:t>
            </a:r>
            <a:endParaRPr lang="sv-SE" sz="1200" dirty="0">
              <a:effectLst/>
            </a:endParaRPr>
          </a:p>
          <a:p>
            <a:r>
              <a:rPr lang="sv-SE" sz="1200" dirty="0">
                <a:effectLst/>
              </a:rPr>
              <a:t>Måttet omsättning per anställd används för att bedöma ett bolags effektivitet. Omsättning per anställd indikerar arvodesnivåer och ju högre nyckeltalet är desto effektivare anses ett företag vara. Måttet är även användbart för att se trender i bolag över konjunkturcykler. Omsättning per anställd kan skilja sig mellan olika branscher. En jämförelse mellan innovationsföretag och andra kunskapsintensiva branscher med högutbildad personal är därför mest relevant. </a:t>
            </a:r>
          </a:p>
          <a:p>
            <a:r>
              <a:rPr lang="sv-SE" sz="1200" dirty="0">
                <a:effectLst/>
              </a:rPr>
              <a:t>Under 2022 fortsatte omsättningen per anställd att öka inom </a:t>
            </a:r>
            <a:br>
              <a:rPr lang="sv-SE" sz="1200" dirty="0">
                <a:effectLst/>
              </a:rPr>
            </a:br>
            <a:r>
              <a:rPr lang="sv-SE" sz="1200" dirty="0">
                <a:effectLst/>
              </a:rPr>
              <a:t>de flesta branscher, vilket kan tyda på att omsättningen ökat </a:t>
            </a:r>
            <a:br>
              <a:rPr lang="sv-SE" sz="1200" dirty="0"/>
            </a:br>
            <a:r>
              <a:rPr lang="sv-SE" sz="1200" dirty="0">
                <a:effectLst/>
              </a:rPr>
              <a:t>i snabbare takt än nyanställningarna. Högst omsättning per anställd uppvisar IT-konsulterna med 3,5 miljoner SEK per anställd, vilket är en markant ökning från föregående år </a:t>
            </a:r>
            <a:br>
              <a:rPr lang="sv-SE" sz="1200" dirty="0">
                <a:effectLst/>
              </a:rPr>
            </a:br>
            <a:r>
              <a:rPr lang="sv-SE" sz="1200" dirty="0">
                <a:effectLst/>
              </a:rPr>
              <a:t>(2,6 miljoner SEK). Därefter följer PR- &amp; kommunikationsbyrå-branschen med 2,9 miljoner SEK per anställd och sedan marknadsundersökare med 2,5 miljoner SEK. Samtliga branscher omsätter fortfarande mer per anställd än </a:t>
            </a:r>
            <a:r>
              <a:rPr lang="sv-SE" sz="1200" dirty="0" err="1">
                <a:effectLst/>
              </a:rPr>
              <a:t>innova-tionssektorn</a:t>
            </a:r>
            <a:r>
              <a:rPr lang="sv-SE" sz="1200" dirty="0">
                <a:effectLst/>
              </a:rPr>
              <a:t>. Omsättningen per anställd bland företagen på topp 300-listan ligger kvar på samma nivå som förra året, omkring 1,47 miljoner SEK.</a:t>
            </a:r>
          </a:p>
        </p:txBody>
      </p:sp>
      <p:pic>
        <p:nvPicPr>
          <p:cNvPr id="4" name="Bildobjekt 3" descr="En bild som visar skärmbild, text, diagram, Graf&#10;&#10;Automatiskt genererad beskrivning">
            <a:extLst>
              <a:ext uri="{FF2B5EF4-FFF2-40B4-BE49-F238E27FC236}">
                <a16:creationId xmlns:a16="http://schemas.microsoft.com/office/drawing/2014/main" id="{B0063917-AE72-561B-91FC-DE3FD6371109}"/>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5905005" y="1497596"/>
            <a:ext cx="5753035" cy="4582132"/>
          </a:xfrm>
          <a:prstGeom prst="rect">
            <a:avLst/>
          </a:prstGeom>
        </p:spPr>
      </p:pic>
    </p:spTree>
    <p:extLst>
      <p:ext uri="{BB962C8B-B14F-4D97-AF65-F5344CB8AC3E}">
        <p14:creationId xmlns:p14="http://schemas.microsoft.com/office/powerpoint/2010/main" val="290109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4. Rankinglistor</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12779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nummer&#10;&#10;Automatiskt genererad beskrivning">
            <a:extLst>
              <a:ext uri="{FF2B5EF4-FFF2-40B4-BE49-F238E27FC236}">
                <a16:creationId xmlns:a16="http://schemas.microsoft.com/office/drawing/2014/main" id="{B019260F-1410-D19D-B498-877617C25B29}"/>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80164" y="832776"/>
            <a:ext cx="7970703" cy="5120252"/>
          </a:xfrm>
          <a:prstGeom prst="rect">
            <a:avLst/>
          </a:prstGeom>
        </p:spPr>
      </p:pic>
    </p:spTree>
    <p:extLst>
      <p:ext uri="{BB962C8B-B14F-4D97-AF65-F5344CB8AC3E}">
        <p14:creationId xmlns:p14="http://schemas.microsoft.com/office/powerpoint/2010/main" val="350232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Teckensnitt, nummer, linje&#10;&#10;Automatiskt genererad beskrivning">
            <a:extLst>
              <a:ext uri="{FF2B5EF4-FFF2-40B4-BE49-F238E27FC236}">
                <a16:creationId xmlns:a16="http://schemas.microsoft.com/office/drawing/2014/main" id="{6FB24823-F564-9F77-5B65-81FF15CE38BE}"/>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49342" y="874782"/>
            <a:ext cx="8092310" cy="1950589"/>
          </a:xfrm>
          <a:prstGeom prst="rect">
            <a:avLst/>
          </a:prstGeom>
        </p:spPr>
      </p:pic>
    </p:spTree>
    <p:extLst>
      <p:ext uri="{BB962C8B-B14F-4D97-AF65-F5344CB8AC3E}">
        <p14:creationId xmlns:p14="http://schemas.microsoft.com/office/powerpoint/2010/main" val="277680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programvara&#10;&#10;Automatiskt genererad beskrivning">
            <a:extLst>
              <a:ext uri="{FF2B5EF4-FFF2-40B4-BE49-F238E27FC236}">
                <a16:creationId xmlns:a16="http://schemas.microsoft.com/office/drawing/2014/main" id="{3BD0175E-D505-9578-32C0-67CB01C32F3D}"/>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731987" y="612144"/>
            <a:ext cx="6798267" cy="5765007"/>
          </a:xfrm>
          <a:prstGeom prst="rect">
            <a:avLst/>
          </a:prstGeom>
        </p:spPr>
      </p:pic>
    </p:spTree>
    <p:extLst>
      <p:ext uri="{BB962C8B-B14F-4D97-AF65-F5344CB8AC3E}">
        <p14:creationId xmlns:p14="http://schemas.microsoft.com/office/powerpoint/2010/main" val="355185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nummer, design&#10;&#10;Automatiskt genererad beskrivning">
            <a:extLst>
              <a:ext uri="{FF2B5EF4-FFF2-40B4-BE49-F238E27FC236}">
                <a16:creationId xmlns:a16="http://schemas.microsoft.com/office/drawing/2014/main" id="{B0D7C94A-E3E8-A5E7-9017-49AEEEFEA543}"/>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705763" y="528529"/>
            <a:ext cx="6798267" cy="5463578"/>
          </a:xfrm>
          <a:prstGeom prst="rect">
            <a:avLst/>
          </a:prstGeom>
        </p:spPr>
      </p:pic>
    </p:spTree>
    <p:extLst>
      <p:ext uri="{BB962C8B-B14F-4D97-AF65-F5344CB8AC3E}">
        <p14:creationId xmlns:p14="http://schemas.microsoft.com/office/powerpoint/2010/main" val="283214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programvara&#10;&#10;Automatiskt genererad beskrivning">
            <a:extLst>
              <a:ext uri="{FF2B5EF4-FFF2-40B4-BE49-F238E27FC236}">
                <a16:creationId xmlns:a16="http://schemas.microsoft.com/office/drawing/2014/main" id="{54F0EDF3-54DA-B37B-BC43-B64A1DEACBD8}"/>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621279" y="556302"/>
            <a:ext cx="7092000" cy="5723724"/>
          </a:xfrm>
          <a:prstGeom prst="rect">
            <a:avLst/>
          </a:prstGeom>
        </p:spPr>
      </p:pic>
    </p:spTree>
    <p:extLst>
      <p:ext uri="{BB962C8B-B14F-4D97-AF65-F5344CB8AC3E}">
        <p14:creationId xmlns:p14="http://schemas.microsoft.com/office/powerpoint/2010/main" val="232953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6F0FF2A-0F5B-8627-3295-9295DC53379A}"/>
              </a:ext>
            </a:extLst>
          </p:cNvPr>
          <p:cNvSpPr txBox="1">
            <a:spLocks/>
          </p:cNvSpPr>
          <p:nvPr/>
        </p:nvSpPr>
        <p:spPr>
          <a:xfrm>
            <a:off x="301487" y="512762"/>
            <a:ext cx="3932237"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dirty="0"/>
              <a:t>Året i korthet</a:t>
            </a:r>
          </a:p>
        </p:txBody>
      </p:sp>
      <p:sp>
        <p:nvSpPr>
          <p:cNvPr id="9" name="Platshållare för text 2">
            <a:extLst>
              <a:ext uri="{FF2B5EF4-FFF2-40B4-BE49-F238E27FC236}">
                <a16:creationId xmlns:a16="http://schemas.microsoft.com/office/drawing/2014/main" id="{3A6EE904-4456-A000-90FF-F58155E87571}"/>
              </a:ext>
            </a:extLst>
          </p:cNvPr>
          <p:cNvSpPr txBox="1">
            <a:spLocks/>
          </p:cNvSpPr>
          <p:nvPr/>
        </p:nvSpPr>
        <p:spPr>
          <a:xfrm>
            <a:off x="1001020" y="5830866"/>
            <a:ext cx="6063659" cy="44234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700" dirty="0">
                <a:effectLst/>
              </a:rPr>
              <a:t>* Innovationssektorns direkta bidrag, enligt förädlingsvärdet, uppgår till 1,4 procent av Sverige BNP 2022.</a:t>
            </a:r>
            <a:br>
              <a:rPr lang="sv-SE" sz="700" dirty="0">
                <a:effectLst/>
              </a:rPr>
            </a:br>
            <a:r>
              <a:rPr lang="sv-SE" sz="700" dirty="0">
                <a:effectLst/>
              </a:rPr>
              <a:t>   Nyckeltalen är beräknade från de 300 största företagen, som tillsammans representerar 74 respektive 73 procent av innovationssektorns omsättning    </a:t>
            </a:r>
            <a:br>
              <a:rPr lang="sv-SE" sz="700" dirty="0">
                <a:effectLst/>
              </a:rPr>
            </a:br>
            <a:r>
              <a:rPr lang="sv-SE" sz="700" dirty="0">
                <a:effectLst/>
              </a:rPr>
              <a:t>   och medarbetare i Sverige.</a:t>
            </a:r>
          </a:p>
        </p:txBody>
      </p:sp>
      <p:sp>
        <p:nvSpPr>
          <p:cNvPr id="16" name="Platshållare för text 2">
            <a:extLst>
              <a:ext uri="{FF2B5EF4-FFF2-40B4-BE49-F238E27FC236}">
                <a16:creationId xmlns:a16="http://schemas.microsoft.com/office/drawing/2014/main" id="{3B10CE1E-8BCC-5AED-9464-152AE0B43F02}"/>
              </a:ext>
            </a:extLst>
          </p:cNvPr>
          <p:cNvSpPr txBox="1">
            <a:spLocks/>
          </p:cNvSpPr>
          <p:nvPr/>
        </p:nvSpPr>
        <p:spPr>
          <a:xfrm>
            <a:off x="8240913" y="1312674"/>
            <a:ext cx="3433131" cy="127321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400" b="1" dirty="0">
                <a:effectLst/>
                <a:latin typeface="+mj-lt"/>
              </a:rPr>
              <a:t>Överblick nyckeltal</a:t>
            </a:r>
          </a:p>
          <a:p>
            <a:r>
              <a:rPr lang="sv-SE" sz="1200" dirty="0">
                <a:effectLst/>
              </a:rPr>
              <a:t>2022 var ett bra år för den svenska innovations-sektorn. Den totala omsättningen för arkitekt-, teknikkonsult-, TIC-, industri- och </a:t>
            </a:r>
            <a:r>
              <a:rPr lang="sv-SE" sz="1200" dirty="0" err="1">
                <a:effectLst/>
              </a:rPr>
              <a:t>techkonsult</a:t>
            </a:r>
            <a:r>
              <a:rPr lang="sv-SE" sz="1200" dirty="0">
                <a:effectLst/>
              </a:rPr>
              <a:t>-företagen, var 125,9 miljarder SEK under 2022 och antalet anställda uppgick till 83 100. Det motsvarar </a:t>
            </a:r>
            <a:br>
              <a:rPr lang="sv-SE" sz="1200" dirty="0">
                <a:effectLst/>
              </a:rPr>
            </a:br>
            <a:r>
              <a:rPr lang="sv-SE" sz="1200" dirty="0">
                <a:effectLst/>
              </a:rPr>
              <a:t>en omsättningstillväxt på fem procent och en ökning av antalet anställda med omkring en procent sedan 2021.</a:t>
            </a:r>
          </a:p>
          <a:p>
            <a:r>
              <a:rPr lang="sv-SE" sz="1200" dirty="0">
                <a:effectLst/>
              </a:rPr>
              <a:t>Konsolideringen inom sektorn var fortsatt hög under året. Totalt noterades 66 förvärv som berör den svenska marknaden, antingen genom utländska förvärv i Sverige eller svenska koncerners förvärv i Sverige och utomlands. </a:t>
            </a:r>
          </a:p>
          <a:p>
            <a:r>
              <a:rPr lang="sv-SE" sz="1200" dirty="0">
                <a:effectLst/>
              </a:rPr>
              <a:t>2022 års vinstmarginal minskade till 7,2 procent från 7,7 procent 2021 och rörelsemarginalen </a:t>
            </a:r>
            <a:br>
              <a:rPr lang="sv-SE" sz="1200" dirty="0">
                <a:effectLst/>
              </a:rPr>
            </a:br>
            <a:r>
              <a:rPr lang="sv-SE" sz="1200" dirty="0">
                <a:effectLst/>
              </a:rPr>
              <a:t>för perioden ökade från 7,0 procent 2021 till </a:t>
            </a:r>
            <a:br>
              <a:rPr lang="sv-SE" sz="1200" dirty="0">
                <a:effectLst/>
              </a:rPr>
            </a:br>
            <a:r>
              <a:rPr lang="sv-SE" sz="1200" dirty="0">
                <a:effectLst/>
              </a:rPr>
              <a:t>7,2 procent.</a:t>
            </a:r>
          </a:p>
        </p:txBody>
      </p:sp>
      <p:pic>
        <p:nvPicPr>
          <p:cNvPr id="3" name="Bildobjekt 2" descr="En bild som visar text, skärmbild, Teckensnitt, visitkort&#10;&#10;Automatiskt genererad beskrivning">
            <a:extLst>
              <a:ext uri="{FF2B5EF4-FFF2-40B4-BE49-F238E27FC236}">
                <a16:creationId xmlns:a16="http://schemas.microsoft.com/office/drawing/2014/main" id="{752E35B9-ED5A-235E-4E85-F2DCB26D9CC1}"/>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783428" y="1243848"/>
            <a:ext cx="6866264" cy="4358976"/>
          </a:xfrm>
          <a:prstGeom prst="rect">
            <a:avLst/>
          </a:prstGeom>
        </p:spPr>
      </p:pic>
    </p:spTree>
    <p:extLst>
      <p:ext uri="{BB962C8B-B14F-4D97-AF65-F5344CB8AC3E}">
        <p14:creationId xmlns:p14="http://schemas.microsoft.com/office/powerpoint/2010/main" val="106379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10;&#10;Automatiskt genererad beskrivning">
            <a:extLst>
              <a:ext uri="{FF2B5EF4-FFF2-40B4-BE49-F238E27FC236}">
                <a16:creationId xmlns:a16="http://schemas.microsoft.com/office/drawing/2014/main" id="{831507D8-2F18-6D01-EBF5-14EA208B2EB8}"/>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662254" y="533090"/>
            <a:ext cx="6795255" cy="5405462"/>
          </a:xfrm>
          <a:prstGeom prst="rect">
            <a:avLst/>
          </a:prstGeom>
        </p:spPr>
      </p:pic>
    </p:spTree>
    <p:extLst>
      <p:ext uri="{BB962C8B-B14F-4D97-AF65-F5344CB8AC3E}">
        <p14:creationId xmlns:p14="http://schemas.microsoft.com/office/powerpoint/2010/main" val="2068028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B7E07206-2872-F7D8-0363-6FC7124446FF}"/>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10489" y="674479"/>
            <a:ext cx="7812000" cy="5112533"/>
          </a:xfrm>
          <a:prstGeom prst="rect">
            <a:avLst/>
          </a:prstGeom>
        </p:spPr>
      </p:pic>
    </p:spTree>
    <p:extLst>
      <p:ext uri="{BB962C8B-B14F-4D97-AF65-F5344CB8AC3E}">
        <p14:creationId xmlns:p14="http://schemas.microsoft.com/office/powerpoint/2010/main" val="193672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A138B2CB-8878-0972-8979-4E6E60904BCD}"/>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79318" y="721361"/>
            <a:ext cx="7754400" cy="5078371"/>
          </a:xfrm>
          <a:prstGeom prst="rect">
            <a:avLst/>
          </a:prstGeom>
        </p:spPr>
      </p:pic>
    </p:spTree>
    <p:extLst>
      <p:ext uri="{BB962C8B-B14F-4D97-AF65-F5344CB8AC3E}">
        <p14:creationId xmlns:p14="http://schemas.microsoft.com/office/powerpoint/2010/main" val="3384096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074784CF-ADCD-E95C-D7D1-44ED985F4365}"/>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57483" y="685759"/>
            <a:ext cx="7758000" cy="5147604"/>
          </a:xfrm>
          <a:prstGeom prst="rect">
            <a:avLst/>
          </a:prstGeom>
        </p:spPr>
      </p:pic>
    </p:spTree>
    <p:extLst>
      <p:ext uri="{BB962C8B-B14F-4D97-AF65-F5344CB8AC3E}">
        <p14:creationId xmlns:p14="http://schemas.microsoft.com/office/powerpoint/2010/main" val="2427923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2E421545-B8DC-9082-1C73-FFF235021B35}"/>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34380" y="704387"/>
            <a:ext cx="7883999" cy="5109660"/>
          </a:xfrm>
          <a:prstGeom prst="rect">
            <a:avLst/>
          </a:prstGeom>
        </p:spPr>
      </p:pic>
    </p:spTree>
    <p:extLst>
      <p:ext uri="{BB962C8B-B14F-4D97-AF65-F5344CB8AC3E}">
        <p14:creationId xmlns:p14="http://schemas.microsoft.com/office/powerpoint/2010/main" val="2897803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253C6F60-6C47-6436-03EA-D23A08D1CA68}"/>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19457" y="750518"/>
            <a:ext cx="7783200" cy="5077059"/>
          </a:xfrm>
          <a:prstGeom prst="rect">
            <a:avLst/>
          </a:prstGeom>
        </p:spPr>
      </p:pic>
    </p:spTree>
    <p:extLst>
      <p:ext uri="{BB962C8B-B14F-4D97-AF65-F5344CB8AC3E}">
        <p14:creationId xmlns:p14="http://schemas.microsoft.com/office/powerpoint/2010/main" val="1236893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C6F61048-FD9C-3A03-F6BB-3A8DD81D838F}"/>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19770" y="720038"/>
            <a:ext cx="7812000" cy="5086317"/>
          </a:xfrm>
          <a:prstGeom prst="rect">
            <a:avLst/>
          </a:prstGeom>
        </p:spPr>
      </p:pic>
    </p:spTree>
    <p:extLst>
      <p:ext uri="{BB962C8B-B14F-4D97-AF65-F5344CB8AC3E}">
        <p14:creationId xmlns:p14="http://schemas.microsoft.com/office/powerpoint/2010/main" val="3914861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F1557099-6571-3276-8363-D24E60E52EB9}"/>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48840" y="749196"/>
            <a:ext cx="7772400" cy="5070014"/>
          </a:xfrm>
          <a:prstGeom prst="rect">
            <a:avLst/>
          </a:prstGeom>
        </p:spPr>
      </p:pic>
    </p:spTree>
    <p:extLst>
      <p:ext uri="{BB962C8B-B14F-4D97-AF65-F5344CB8AC3E}">
        <p14:creationId xmlns:p14="http://schemas.microsoft.com/office/powerpoint/2010/main" val="1562661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F554671B-4767-B579-4720-7C88A5AF8756}"/>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28981" y="710047"/>
            <a:ext cx="7793999" cy="5143186"/>
          </a:xfrm>
          <a:prstGeom prst="rect">
            <a:avLst/>
          </a:prstGeom>
        </p:spPr>
      </p:pic>
    </p:spTree>
    <p:extLst>
      <p:ext uri="{BB962C8B-B14F-4D97-AF65-F5344CB8AC3E}">
        <p14:creationId xmlns:p14="http://schemas.microsoft.com/office/powerpoint/2010/main" val="1099014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9059B741-1DE6-7D78-C91C-3813998876B4}"/>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49300" y="748355"/>
            <a:ext cx="7740000" cy="5051495"/>
          </a:xfrm>
          <a:prstGeom prst="rect">
            <a:avLst/>
          </a:prstGeom>
        </p:spPr>
      </p:pic>
    </p:spTree>
    <p:extLst>
      <p:ext uri="{BB962C8B-B14F-4D97-AF65-F5344CB8AC3E}">
        <p14:creationId xmlns:p14="http://schemas.microsoft.com/office/powerpoint/2010/main" val="2463999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Sammanfattning</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6" y="2566554"/>
            <a:ext cx="11227567" cy="2755460"/>
          </a:xfrm>
          <a:prstGeom prst="rect">
            <a:avLst/>
          </a:prstGeom>
        </p:spPr>
        <p:txBody>
          <a:bodyPr vert="horz" lIns="0" tIns="0" rIns="0" bIns="0" numCol="2" spcCol="36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I slutet av 2022 utgjordes innovationssektorn av 12 797 företag. Antalet företag minskade med 103 bolag jämfört med 2021 vilket motsvarar en minskning med -0,8 procent. Den totala omsättningen uppgick till 125,9 miljarder SEK vilket motsvarar en ökning på omkring fem procent jämfört med 2021. Under det andra kvartalet 2022 låg debiteringsgraden på 75,7 vilket är liknande nivåer som motsvarande kvartal föregående år. Arkitektföretagen och teknikkonsultföretagen var de </a:t>
            </a:r>
            <a:r>
              <a:rPr lang="sv-SE" sz="1200" dirty="0" err="1">
                <a:effectLst/>
              </a:rPr>
              <a:t>delbran-scher</a:t>
            </a:r>
            <a:r>
              <a:rPr lang="sv-SE" sz="1200" dirty="0">
                <a:effectLst/>
              </a:rPr>
              <a:t> som stod för merparten av tillväxten utomlands under året, en position som tidigare år innehavts av industri- och </a:t>
            </a:r>
            <a:r>
              <a:rPr lang="sv-SE" sz="1200" dirty="0" err="1">
                <a:effectLst/>
              </a:rPr>
              <a:t>techkonsultföretagen</a:t>
            </a:r>
            <a:r>
              <a:rPr lang="sv-SE" sz="1200" dirty="0">
                <a:effectLst/>
              </a:rPr>
              <a:t>.</a:t>
            </a:r>
          </a:p>
          <a:p>
            <a:r>
              <a:rPr lang="sv-SE" sz="1200" dirty="0">
                <a:effectLst/>
              </a:rPr>
              <a:t>De 300 största företagen i innovationssektorn hade 2022 en vinstmarginal på 7,2 procent vilket är en minskning från 2021 års nivå med 0,5 procentenheter. Omsättningen per anställd låg på omkring 1,47 miljoner SEK, vilket är i nivå med fjolåret. Resultatet per anställd för de 300 största bolagen i sektorn har </a:t>
            </a:r>
            <a:r>
              <a:rPr lang="sv-SE" sz="1200" dirty="0" err="1">
                <a:effectLst/>
              </a:rPr>
              <a:t>utveck</a:t>
            </a:r>
            <a:r>
              <a:rPr lang="sv-SE" sz="1200" dirty="0">
                <a:effectLst/>
              </a:rPr>
              <a:t>-lats negativt under året, från 113 000 SEK per anställd 2021 till 98 000 SEK 2022, vilket är en minskning med 13 procent. Resultatet per anställd 2022 motsvarade 2020 års nivå. </a:t>
            </a:r>
          </a:p>
          <a:p>
            <a:r>
              <a:rPr lang="sv-SE" sz="1200" dirty="0">
                <a:effectLst/>
              </a:rPr>
              <a:t>Rysslands fullskaliga anfallskrig mot Ukraina innebar stora konsekvenser under 2022 både vad gäller Sveriges säkerhets- och energipolitik, men även ekonomiskt i form av en utbredd materialbrist och en spirande inflationstakt. Dessa faktorer har lett till en större försiktighet på kundsidan och allt högre krav </a:t>
            </a:r>
            <a:br>
              <a:rPr lang="sv-SE" sz="1200" dirty="0">
                <a:effectLst/>
              </a:rPr>
            </a:br>
            <a:r>
              <a:rPr lang="sv-SE" sz="1200" dirty="0">
                <a:effectLst/>
              </a:rPr>
              <a:t>på en flexibel och anpassningsbar innovationssektor.</a:t>
            </a:r>
          </a:p>
        </p:txBody>
      </p:sp>
      <p:pic>
        <p:nvPicPr>
          <p:cNvPr id="4" name="Bildobjekt 3">
            <a:extLst>
              <a:ext uri="{FF2B5EF4-FFF2-40B4-BE49-F238E27FC236}">
                <a16:creationId xmlns:a16="http://schemas.microsoft.com/office/drawing/2014/main" id="{3F500FBE-2554-677A-008C-CE4EF0FE3954}"/>
              </a:ext>
            </a:extLst>
          </p:cNvPr>
          <p:cNvPicPr>
            <a:picLocks noChangeAspect="1"/>
          </p:cNvPicPr>
          <p:nvPr/>
        </p:nvPicPr>
        <p:blipFill rotWithShape="1">
          <a:blip r:embed="rId2"/>
          <a:srcRect b="33921"/>
          <a:stretch/>
        </p:blipFill>
        <p:spPr>
          <a:xfrm>
            <a:off x="8961474" y="4293000"/>
            <a:ext cx="3230526" cy="2565000"/>
          </a:xfrm>
          <a:prstGeom prst="rect">
            <a:avLst/>
          </a:prstGeom>
        </p:spPr>
      </p:pic>
    </p:spTree>
    <p:extLst>
      <p:ext uri="{BB962C8B-B14F-4D97-AF65-F5344CB8AC3E}">
        <p14:creationId xmlns:p14="http://schemas.microsoft.com/office/powerpoint/2010/main" val="695363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4D9F3277-1C43-9531-7039-BF01F3210BE8}"/>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200229" y="725480"/>
            <a:ext cx="7703999" cy="5095367"/>
          </a:xfrm>
          <a:prstGeom prst="rect">
            <a:avLst/>
          </a:prstGeom>
        </p:spPr>
      </p:pic>
    </p:spTree>
    <p:extLst>
      <p:ext uri="{BB962C8B-B14F-4D97-AF65-F5344CB8AC3E}">
        <p14:creationId xmlns:p14="http://schemas.microsoft.com/office/powerpoint/2010/main" val="2732296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nummer, kvitto&#10;&#10;Automatiskt genererad beskrivning">
            <a:extLst>
              <a:ext uri="{FF2B5EF4-FFF2-40B4-BE49-F238E27FC236}">
                <a16:creationId xmlns:a16="http://schemas.microsoft.com/office/drawing/2014/main" id="{E157F92A-ABB7-5CB5-C641-681FD6229E4D}"/>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59000" y="705159"/>
            <a:ext cx="7776000" cy="5151523"/>
          </a:xfrm>
          <a:prstGeom prst="rect">
            <a:avLst/>
          </a:prstGeom>
        </p:spPr>
      </p:pic>
    </p:spTree>
    <p:extLst>
      <p:ext uri="{BB962C8B-B14F-4D97-AF65-F5344CB8AC3E}">
        <p14:creationId xmlns:p14="http://schemas.microsoft.com/office/powerpoint/2010/main" val="3289895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nummer, Teckensnitt, skärmbild&#10;&#10;Automatiskt genererad beskrivning">
            <a:extLst>
              <a:ext uri="{FF2B5EF4-FFF2-40B4-BE49-F238E27FC236}">
                <a16:creationId xmlns:a16="http://schemas.microsoft.com/office/drawing/2014/main" id="{33BE4EDA-ED3C-F8AE-9175-DAAAE44F98DB}"/>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2133599" y="664518"/>
            <a:ext cx="7796649" cy="3145481"/>
          </a:xfrm>
          <a:prstGeom prst="rect">
            <a:avLst/>
          </a:prstGeom>
        </p:spPr>
      </p:pic>
      <p:sp>
        <p:nvSpPr>
          <p:cNvPr id="2" name="textruta 1">
            <a:extLst>
              <a:ext uri="{FF2B5EF4-FFF2-40B4-BE49-F238E27FC236}">
                <a16:creationId xmlns:a16="http://schemas.microsoft.com/office/drawing/2014/main" id="{9FEB8825-0440-31A7-8C0C-4FA78EB77DDE}"/>
              </a:ext>
            </a:extLst>
          </p:cNvPr>
          <p:cNvSpPr txBox="1"/>
          <p:nvPr/>
        </p:nvSpPr>
        <p:spPr>
          <a:xfrm>
            <a:off x="7797209" y="-524540"/>
            <a:ext cx="184731" cy="369332"/>
          </a:xfrm>
          <a:prstGeom prst="rect">
            <a:avLst/>
          </a:prstGeom>
          <a:noFill/>
        </p:spPr>
        <p:txBody>
          <a:bodyPr wrap="none" rtlCol="0">
            <a:spAutoFit/>
          </a:bodyPr>
          <a:lstStyle/>
          <a:p>
            <a:endParaRPr lang="sv-SE"/>
          </a:p>
        </p:txBody>
      </p:sp>
    </p:spTree>
    <p:extLst>
      <p:ext uri="{BB962C8B-B14F-4D97-AF65-F5344CB8AC3E}">
        <p14:creationId xmlns:p14="http://schemas.microsoft.com/office/powerpoint/2010/main" val="637068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5. Kommande marknadsrapporter</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883129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Kommande marknadsrapporter</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6" y="3429000"/>
            <a:ext cx="8864511" cy="2323946"/>
          </a:xfrm>
          <a:prstGeom prst="rect">
            <a:avLst/>
          </a:prstGeom>
        </p:spPr>
        <p:txBody>
          <a:bodyPr vert="horz" lIns="0" tIns="0" rIns="0" bIns="0" numCol="2" spcCol="36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Investeringssignalen</a:t>
            </a:r>
          </a:p>
          <a:p>
            <a:r>
              <a:rPr lang="sv-SE" sz="1200" dirty="0">
                <a:effectLst/>
              </a:rPr>
              <a:t>Under benämningen Investeringssignalen presenterar Innovationsföretagen sedan 1994 sina regelbundna marknadsundersökningar bland ett representativt urval av </a:t>
            </a:r>
            <a:br>
              <a:rPr lang="sv-SE" sz="1200" dirty="0">
                <a:effectLst/>
              </a:rPr>
            </a:br>
            <a:r>
              <a:rPr lang="sv-SE" sz="1200" dirty="0">
                <a:effectLst/>
              </a:rPr>
              <a:t>arkitekt-företag och tekniska konsultföretag i medlemskretsen. Marknadsundersökningen genomförs två gånger per år och</a:t>
            </a:r>
            <a:br>
              <a:rPr lang="sv-SE" sz="1200" dirty="0">
                <a:effectLst/>
              </a:rPr>
            </a:br>
            <a:r>
              <a:rPr lang="sv-SE" sz="1200" dirty="0">
                <a:effectLst/>
              </a:rPr>
              <a:t> resultatet presenteras i Investeringssignalen.</a:t>
            </a:r>
          </a:p>
          <a:p>
            <a:r>
              <a:rPr lang="sv-SE" sz="1200" b="1" dirty="0">
                <a:effectLst/>
                <a:cs typeface="Arial" panose="020B0604020202020204" pitchFamily="34" charset="0"/>
              </a:rPr>
              <a:t>EFCA Barometer</a:t>
            </a:r>
          </a:p>
          <a:p>
            <a:r>
              <a:rPr lang="sv-SE" sz="1200" dirty="0">
                <a:effectLst/>
              </a:rPr>
              <a:t>EFCA, den europeiska associationen för teknikkonsulter, publicerar två gånger per år, vår och höst, en överblick av teknikkonsultmarknaden runt om i Europa.</a:t>
            </a:r>
          </a:p>
          <a:p>
            <a:endParaRPr lang="sv-SE" sz="1200" dirty="0"/>
          </a:p>
          <a:p>
            <a:endParaRPr lang="sv-SE" sz="1200" dirty="0">
              <a:effectLst/>
            </a:endParaRPr>
          </a:p>
          <a:p>
            <a:r>
              <a:rPr lang="sv-SE" sz="1200" b="1" dirty="0">
                <a:effectLst/>
                <a:cs typeface="Arial" panose="020B0604020202020204" pitchFamily="34" charset="0"/>
              </a:rPr>
              <a:t>EFCA </a:t>
            </a:r>
            <a:r>
              <a:rPr lang="sv-SE" sz="1200" b="1" dirty="0" err="1">
                <a:effectLst/>
                <a:cs typeface="Arial" panose="020B0604020202020204" pitchFamily="34" charset="0"/>
              </a:rPr>
              <a:t>Sector</a:t>
            </a:r>
            <a:r>
              <a:rPr lang="sv-SE" sz="1200" b="1" dirty="0">
                <a:effectLst/>
                <a:cs typeface="Arial" panose="020B0604020202020204" pitchFamily="34" charset="0"/>
              </a:rPr>
              <a:t> Review</a:t>
            </a:r>
            <a:endParaRPr lang="sv-SE" sz="1200" dirty="0">
              <a:effectLst/>
            </a:endParaRPr>
          </a:p>
          <a:p>
            <a:r>
              <a:rPr lang="sv-SE" sz="1200" dirty="0">
                <a:effectLst/>
              </a:rPr>
              <a:t>EFCA publicerar en gång per år en överblick av den europeiska teknikkonsultbranschen och topp 150 teknikkonsultföretag verksamma i Europa. Syftet med rapporten är att skapa ökad förståelse för den ändring som branschen just nu genomgår och vilken kapacitet den har för att bidra till skapandet av ett hållbart samhälle.</a:t>
            </a:r>
          </a:p>
          <a:p>
            <a:r>
              <a:rPr lang="sv-SE" sz="1200" b="1" dirty="0">
                <a:effectLst/>
              </a:rPr>
              <a:t>Almegas tjänsteindikator</a:t>
            </a:r>
          </a:p>
          <a:p>
            <a:r>
              <a:rPr lang="sv-SE" sz="1200" dirty="0">
                <a:effectLst/>
              </a:rPr>
              <a:t>Rapporterna, som publiceras fyra gånger per år, innehåller analyser och prognoser kring tjänstesektorns utveckling, vissa tjänstebranschers utveckling samt makroekonomiska analyser och prognoser.</a:t>
            </a:r>
          </a:p>
          <a:p>
            <a:endParaRPr lang="sv-SE" sz="1200" dirty="0">
              <a:effectLst/>
            </a:endParaRPr>
          </a:p>
        </p:txBody>
      </p:sp>
      <p:pic>
        <p:nvPicPr>
          <p:cNvPr id="4" name="Bildobjekt 3">
            <a:extLst>
              <a:ext uri="{FF2B5EF4-FFF2-40B4-BE49-F238E27FC236}">
                <a16:creationId xmlns:a16="http://schemas.microsoft.com/office/drawing/2014/main" id="{3F500FBE-2554-677A-008C-CE4EF0FE3954}"/>
              </a:ext>
            </a:extLst>
          </p:cNvPr>
          <p:cNvPicPr>
            <a:picLocks noChangeAspect="1"/>
          </p:cNvPicPr>
          <p:nvPr/>
        </p:nvPicPr>
        <p:blipFill rotWithShape="1">
          <a:blip r:embed="rId2"/>
          <a:srcRect b="33921"/>
          <a:stretch/>
        </p:blipFill>
        <p:spPr>
          <a:xfrm>
            <a:off x="8961474" y="4293000"/>
            <a:ext cx="3230526" cy="2565000"/>
          </a:xfrm>
          <a:prstGeom prst="rect">
            <a:avLst/>
          </a:prstGeom>
        </p:spPr>
      </p:pic>
    </p:spTree>
    <p:extLst>
      <p:ext uri="{BB962C8B-B14F-4D97-AF65-F5344CB8AC3E}">
        <p14:creationId xmlns:p14="http://schemas.microsoft.com/office/powerpoint/2010/main" val="3861619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51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Förord</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7461972" cy="3387437"/>
          </a:xfrm>
          <a:prstGeom prst="rect">
            <a:avLst/>
          </a:prstGeom>
        </p:spPr>
        <p:txBody>
          <a:bodyPr vert="horz" lIns="0" tIns="0" rIns="0" bIns="0" numCol="2" spcCol="36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2022 markerade slutet för pandemin och fort-sättningen på samhällets ekonomiska återhämtning. Innovationssektorn utvecklades positivt under året, både sett till omsättning, förvärv och antalet anställda. Lättnaden efter pandemin varade inte länge innan Europas geopolitik skakades om i grunden av Rysslands fullskaliga invasion av Ukraina i februari 2022. Innovations-sektorn stod stadig men påverkades av ökade elpriser, material-brist och ett förhöjt ränteläge. Särskilt påverkades bostadsmarknaden och byggsektorn i slutet på året när </a:t>
            </a:r>
            <a:r>
              <a:rPr lang="sv-SE" sz="1200" dirty="0" err="1">
                <a:effectLst/>
              </a:rPr>
              <a:t>fastighetsinveste</a:t>
            </a:r>
            <a:r>
              <a:rPr lang="sv-SE" sz="1200" dirty="0">
                <a:effectLst/>
              </a:rPr>
              <a:t>-ringarna avtog på grund av ökade räntekostnader.</a:t>
            </a:r>
          </a:p>
          <a:p>
            <a:r>
              <a:rPr lang="sv-SE" sz="1200" dirty="0">
                <a:effectLst/>
              </a:rPr>
              <a:t>I ekonomiskt och världspolitiskt osäkra tider behövs stabilitet mer än någonsin. Innovationssektorn har här en avgörande roll att spela i att vara den tillväxtmotor som stimulerar svensk ekonomi och som bidrar till ett mer motståndskraftigt samhälle. Den samlade kompetensen inom innovationssektorn bidrog direkt till Sveriges BNP med hela 1,4 procent. Det är tydligt att innovationssektorn har god anpassningsförmåga och att den, trots det osäkra omvärldsläget, fortsätter att expandera och bidra till svensk ekonomi och en hållbar samhällsutveckling.</a:t>
            </a:r>
            <a:endParaRPr lang="sv-SE" sz="1200" dirty="0"/>
          </a:p>
          <a:p>
            <a:br>
              <a:rPr lang="sv-SE" sz="1200" dirty="0">
                <a:effectLst/>
              </a:rPr>
            </a:br>
            <a:r>
              <a:rPr lang="sv-SE" sz="1200" b="1" dirty="0">
                <a:effectLst/>
              </a:rPr>
              <a:t>Elin Lydahl</a:t>
            </a:r>
            <a:endParaRPr lang="sv-SE" sz="1200" dirty="0">
              <a:effectLst/>
            </a:endParaRPr>
          </a:p>
          <a:p>
            <a:r>
              <a:rPr lang="sv-SE" sz="1200" dirty="0"/>
              <a:t>F</a:t>
            </a:r>
            <a:r>
              <a:rPr lang="sv-SE" sz="1200" dirty="0">
                <a:effectLst/>
              </a:rPr>
              <a:t>örbundsdirektör</a:t>
            </a:r>
            <a:br>
              <a:rPr lang="sv-SE" sz="1200" dirty="0">
                <a:effectLst/>
              </a:rPr>
            </a:br>
            <a:r>
              <a:rPr lang="sv-SE" sz="1200" dirty="0">
                <a:effectLst/>
              </a:rPr>
              <a:t>Innovationsföretagen</a:t>
            </a:r>
          </a:p>
        </p:txBody>
      </p:sp>
      <p:pic>
        <p:nvPicPr>
          <p:cNvPr id="5" name="Bildobjekt 4" descr="En bild som visar person, klädsel, Människoansikte, vägg&#10;&#10;Automatiskt genererad beskrivning">
            <a:extLst>
              <a:ext uri="{FF2B5EF4-FFF2-40B4-BE49-F238E27FC236}">
                <a16:creationId xmlns:a16="http://schemas.microsoft.com/office/drawing/2014/main" id="{CD54C8DE-2C93-4754-BBD3-665BA6C4F301}"/>
              </a:ext>
            </a:extLst>
          </p:cNvPr>
          <p:cNvPicPr>
            <a:picLocks noChangeAspect="1"/>
          </p:cNvPicPr>
          <p:nvPr/>
        </p:nvPicPr>
        <p:blipFill rotWithShape="1">
          <a:blip r:embed="rId2">
            <a:extLst>
              <a:ext uri="{28A0092B-C50C-407E-A947-70E740481C1C}">
                <a14:useLocalDpi xmlns:a14="http://schemas.microsoft.com/office/drawing/2010/main" val="0"/>
              </a:ext>
            </a:extLst>
          </a:blip>
          <a:srcRect l="12783" t="16139" r="18373" b="675"/>
          <a:stretch/>
        </p:blipFill>
        <p:spPr>
          <a:xfrm>
            <a:off x="7927544" y="2566554"/>
            <a:ext cx="3964419" cy="3468486"/>
          </a:xfrm>
          <a:prstGeom prst="rect">
            <a:avLst/>
          </a:prstGeom>
        </p:spPr>
      </p:pic>
    </p:spTree>
    <p:extLst>
      <p:ext uri="{BB962C8B-B14F-4D97-AF65-F5344CB8AC3E}">
        <p14:creationId xmlns:p14="http://schemas.microsoft.com/office/powerpoint/2010/main" val="404370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8485674" cy="1380849"/>
          </a:xfrm>
        </p:spPr>
        <p:txBody>
          <a:bodyPr anchor="t"/>
          <a:lstStyle/>
          <a:p>
            <a:r>
              <a:rPr lang="sv-SE" b="1" dirty="0">
                <a:effectLst/>
              </a:rPr>
              <a:t>Om Branschrapporten och </a:t>
            </a:r>
            <a:br>
              <a:rPr lang="sv-SE" b="1" dirty="0">
                <a:effectLst/>
              </a:rPr>
            </a:br>
            <a:r>
              <a:rPr lang="sv-SE" b="1" dirty="0">
                <a:effectLst/>
              </a:rPr>
              <a:t>definition av sektorn</a:t>
            </a:r>
            <a:endParaRPr lang="sv-SE" dirty="0">
              <a:effectLst/>
            </a:endParaRPr>
          </a:p>
        </p:txBody>
      </p:sp>
      <p:sp>
        <p:nvSpPr>
          <p:cNvPr id="4" name="Platshållare för text 2">
            <a:extLst>
              <a:ext uri="{FF2B5EF4-FFF2-40B4-BE49-F238E27FC236}">
                <a16:creationId xmlns:a16="http://schemas.microsoft.com/office/drawing/2014/main" id="{6328CB0B-CFB7-0BFC-9B16-9FBBEFB07B83}"/>
              </a:ext>
            </a:extLst>
          </p:cNvPr>
          <p:cNvSpPr txBox="1">
            <a:spLocks/>
          </p:cNvSpPr>
          <p:nvPr/>
        </p:nvSpPr>
        <p:spPr>
          <a:xfrm>
            <a:off x="300035" y="2566553"/>
            <a:ext cx="11391955" cy="3258894"/>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Branschrapport 2023 – Innovationsföretag i Sverige är en sammanställning av den svenska innovationssektorn; arkitekt-, teknikkonsult-, industri- och </a:t>
            </a:r>
            <a:r>
              <a:rPr lang="sv-SE" sz="1200" dirty="0" err="1">
                <a:effectLst/>
              </a:rPr>
              <a:t>techkonsult</a:t>
            </a:r>
            <a:r>
              <a:rPr lang="sv-SE" sz="1200" dirty="0">
                <a:effectLst/>
              </a:rPr>
              <a:t>-företag samt övriga företag. De övriga företagen består av TIC-företag (Test, Inspektion och Certifiering), forsknings- och utvecklingsföretag eller företag som verkar som underleverantörer till arkitekt- och ingenjörsföretagen. Rapporten presenterar en rankinglista över de största företagen inom delbranscherna, relevanta nyckeltal, nyheter kring strukturaffärer samt konjunkturtrender inom sektorn under det senaste året.</a:t>
            </a:r>
          </a:p>
          <a:p>
            <a:r>
              <a:rPr lang="sv-SE" sz="1200" dirty="0">
                <a:effectLst/>
              </a:rPr>
              <a:t>Rapporten utgår från uppdaterade siffror för respektive företag. Omkring två tredjedelar av företagen stänger sitt räkenskapsår med kalenderbokslut i slutet av 2022. En fjärdedel har brutet räkenskapsår 2021/22 och för resterande företag redovisas siffror från senast tillgängliga bokslut. I vissa fall är det senast tillgängliga bokslutet från 2021.</a:t>
            </a:r>
          </a:p>
          <a:p>
            <a:r>
              <a:rPr lang="sv-SE" sz="1200" dirty="0">
                <a:effectLst/>
              </a:rPr>
              <a:t>Företagsinformationen i rapporten har samlats in via offentliga databaser som Allabolag samt från företagens årsredovisningar. Bolagsverket har precis som förra året haft förseningar i sin registrering av bokslut, vilket vid detta rapportsläpp lett till att det saknas bokslut för vissa företag. </a:t>
            </a:r>
          </a:p>
          <a:p>
            <a:r>
              <a:rPr lang="sv-SE" sz="1200" dirty="0">
                <a:effectLst/>
              </a:rPr>
              <a:t>I de fall där bokslut från Bolagsverket saknas har vi använt den senaste tillgängliga informationen som funnits att tillgå. Bevakningen omfattar 12 797 företag och nyckeltalen är beräknade utifrån årsredovisningarna från de 300 största koncernerna där det finns kompletta uppgifter att använda sig av. De kan därmed skilja sig marginellt från hela sektorns noteringar.</a:t>
            </a:r>
          </a:p>
          <a:p>
            <a:r>
              <a:rPr lang="sv-SE" sz="1200" b="1" dirty="0">
                <a:effectLst/>
              </a:rPr>
              <a:t>Branschdefinition</a:t>
            </a:r>
            <a:r>
              <a:rPr lang="sv-SE" sz="1200" dirty="0">
                <a:effectLst/>
              </a:rPr>
              <a:t> </a:t>
            </a:r>
          </a:p>
          <a:p>
            <a:r>
              <a:rPr lang="sv-SE" sz="1200" dirty="0">
                <a:effectLst/>
              </a:rPr>
              <a:t>I rapporten definieras branschen som innovationssektorn. ”Innovationssektorn” består i detta sammanhang av arkitekt-, teknikkonsult-, industri- och </a:t>
            </a:r>
            <a:r>
              <a:rPr lang="sv-SE" sz="1200" dirty="0" err="1">
                <a:effectLst/>
              </a:rPr>
              <a:t>techkonsultföretag</a:t>
            </a:r>
            <a:r>
              <a:rPr lang="sv-SE" sz="1200" dirty="0">
                <a:effectLst/>
              </a:rPr>
              <a:t> samt TIC-företag (Test, Inspektion och Certifiering).</a:t>
            </a:r>
          </a:p>
          <a:p>
            <a:br>
              <a:rPr lang="sv-SE" sz="1200" dirty="0">
                <a:effectLst/>
              </a:rPr>
            </a:br>
            <a:r>
              <a:rPr lang="sv-SE" sz="1200" dirty="0">
                <a:effectLst/>
              </a:rPr>
              <a:t>Analys och datainsamling har genomförts av </a:t>
            </a:r>
            <a:r>
              <a:rPr lang="sv-SE" sz="1200" dirty="0" err="1">
                <a:effectLst/>
              </a:rPr>
              <a:t>Priority</a:t>
            </a:r>
            <a:r>
              <a:rPr lang="sv-SE" sz="1200" dirty="0">
                <a:effectLst/>
              </a:rPr>
              <a:t> Group.</a:t>
            </a:r>
          </a:p>
        </p:txBody>
      </p:sp>
    </p:spTree>
    <p:extLst>
      <p:ext uri="{BB962C8B-B14F-4D97-AF65-F5344CB8AC3E}">
        <p14:creationId xmlns:p14="http://schemas.microsoft.com/office/powerpoint/2010/main" val="314425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1. Sektorns utveckling</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3433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8" y="512762"/>
            <a:ext cx="5400670" cy="15009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består av nästan 13 000 företag</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39842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Antal företag i branschen</a:t>
            </a:r>
            <a:endParaRPr lang="sv-SE" sz="1200" dirty="0">
              <a:effectLst/>
            </a:endParaRPr>
          </a:p>
          <a:p>
            <a:r>
              <a:rPr lang="sv-SE" sz="1200" dirty="0">
                <a:effectLst/>
              </a:rPr>
              <a:t>För år 2022 uppgick antalet företag som tillhör sektorn till </a:t>
            </a:r>
            <a:br>
              <a:rPr lang="sv-SE" sz="1200" dirty="0">
                <a:effectLst/>
              </a:rPr>
            </a:br>
            <a:r>
              <a:rPr lang="sv-SE" sz="1200" dirty="0">
                <a:effectLst/>
              </a:rPr>
              <a:t>12 797. Detta är en svag minskning med 0,8 procent, vilket motsvarar 103 företag jämfört med 2021. Minskningen </a:t>
            </a:r>
            <a:br>
              <a:rPr lang="sv-SE" sz="1200" dirty="0">
                <a:effectLst/>
              </a:rPr>
            </a:br>
            <a:r>
              <a:rPr lang="sv-SE" sz="1200" dirty="0">
                <a:effectLst/>
              </a:rPr>
              <a:t>kan främst tillskrivas företag inom segmenten 0–2 samt </a:t>
            </a:r>
            <a:br>
              <a:rPr lang="sv-SE" sz="1200" dirty="0">
                <a:effectLst/>
              </a:rPr>
            </a:br>
            <a:r>
              <a:rPr lang="sv-SE" sz="1200" dirty="0">
                <a:effectLst/>
              </a:rPr>
              <a:t>3–10 anställda.</a:t>
            </a:r>
          </a:p>
          <a:p>
            <a:r>
              <a:rPr lang="sv-SE" sz="1200" dirty="0">
                <a:effectLst/>
              </a:rPr>
              <a:t>Inom innovationssektorn är majoriteten av företagen fortfarande små, där hela 83,8 procent har en arbetsstyrka på mellan 0 och 2 anställda. </a:t>
            </a:r>
          </a:p>
          <a:p>
            <a:r>
              <a:rPr lang="sv-SE" sz="1200" dirty="0">
                <a:effectLst/>
              </a:rPr>
              <a:t>Företag med över 100 anställda utgör 0,6 procent av sektorn. Vidare är det värt att notera att 13 företag inom sektorn har en personalstyrka som överstiger 1 000 anställda, vilket är två fler än 2021. </a:t>
            </a:r>
          </a:p>
        </p:txBody>
      </p:sp>
      <p:pic>
        <p:nvPicPr>
          <p:cNvPr id="4" name="Bildobjekt 3" descr="En bild som visar text, skärmbild, nummer, Teckensnitt&#10;&#10;Automatiskt genererad beskrivning">
            <a:extLst>
              <a:ext uri="{FF2B5EF4-FFF2-40B4-BE49-F238E27FC236}">
                <a16:creationId xmlns:a16="http://schemas.microsoft.com/office/drawing/2014/main" id="{7EF34734-C1E7-D274-7B71-339BD68E607C}"/>
              </a:ext>
            </a:extLst>
          </p:cNvPr>
          <p:cNvPicPr>
            <a:picLocks noChangeAspect="1"/>
          </p:cNvPicPr>
          <p:nvPr/>
        </p:nvPicPr>
        <p:blipFill rotWithShape="1">
          <a:blip r:embed="rId2">
            <a:clrChange>
              <a:clrFrom>
                <a:srgbClr val="EEEFEF"/>
              </a:clrFrom>
              <a:clrTo>
                <a:srgbClr val="EEEFEF">
                  <a:alpha val="0"/>
                </a:srgbClr>
              </a:clrTo>
            </a:clrChange>
            <a:extLst>
              <a:ext uri="{28A0092B-C50C-407E-A947-70E740481C1C}">
                <a14:useLocalDpi xmlns:a14="http://schemas.microsoft.com/office/drawing/2010/main" val="0"/>
              </a:ext>
            </a:extLst>
          </a:blip>
          <a:srcRect b="2905"/>
          <a:stretch/>
        </p:blipFill>
        <p:spPr>
          <a:xfrm>
            <a:off x="4713444" y="1735640"/>
            <a:ext cx="7101020" cy="2535023"/>
          </a:xfrm>
          <a:prstGeom prst="rect">
            <a:avLst/>
          </a:prstGeom>
        </p:spPr>
      </p:pic>
    </p:spTree>
    <p:extLst>
      <p:ext uri="{BB962C8B-B14F-4D97-AF65-F5344CB8AC3E}">
        <p14:creationId xmlns:p14="http://schemas.microsoft.com/office/powerpoint/2010/main" val="373940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Innovationssektorns totala omsättning i Sverige 2022 uppgick till 125,9 miljarder SEK</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4115845" cy="457476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i Sverige</a:t>
            </a:r>
            <a:endParaRPr lang="sv-SE" sz="1200" dirty="0">
              <a:effectLst/>
            </a:endParaRPr>
          </a:p>
          <a:p>
            <a:r>
              <a:rPr lang="sv-SE" sz="1200" dirty="0">
                <a:effectLst/>
              </a:rPr>
              <a:t>Under 2022 omsatte de 12 797 företagen i innovations-sektorn 125,9 miljarder SEK i Sverige, vilket är en ökning med fem procent jämfört med 2021 då motsvarande siffra </a:t>
            </a:r>
            <a:br>
              <a:rPr lang="sv-SE" sz="1200" dirty="0">
                <a:effectLst/>
              </a:rPr>
            </a:br>
            <a:r>
              <a:rPr lang="sv-SE" sz="1200" dirty="0">
                <a:effectLst/>
              </a:rPr>
              <a:t>låg på 119,9 miljarder SEK. 2022 var ett gynnsamt år för innovationssektorn. Under 2022 tillkom 213 företag samtidigt som 316 inte längre är aktiva vilket innebär en netto-minskning på 103 företag. Tillsammans har de nytillkomna företagen en omsättning på 866 miljoner SEK och det förklarar en liten andel (0,8 procent) av sektorns tillväxt. Resten av omsättningstillväxten är den naturliga eller verkliga tillväxten och den var 4,2 procent från 2021 till 2022.</a:t>
            </a:r>
            <a:r>
              <a:rPr lang="sv-SE" sz="1200" dirty="0"/>
              <a:t> </a:t>
            </a:r>
            <a:r>
              <a:rPr lang="sv-SE" sz="1200" dirty="0">
                <a:effectLst/>
              </a:rPr>
              <a:t>Sett över en tioårsperiod (2012–2022) har omsättningen ökat med 7,6 procent årligen.</a:t>
            </a:r>
          </a:p>
          <a:p>
            <a:r>
              <a:rPr lang="sv-SE" sz="1200" dirty="0">
                <a:effectLst/>
              </a:rPr>
              <a:t>Starkast tillväxt hade TIC-delbranschen (Test, Inspektion och Certifiering), med en ökad omsättning på 40 procent. Även industri- och </a:t>
            </a:r>
            <a:r>
              <a:rPr lang="sv-SE" sz="1200" dirty="0" err="1">
                <a:effectLst/>
              </a:rPr>
              <a:t>techkonsultföretagen</a:t>
            </a:r>
            <a:r>
              <a:rPr lang="sv-SE" sz="1200" dirty="0">
                <a:effectLst/>
              </a:rPr>
              <a:t> expanderade kraftigt under 2022 och växte med 11 procent. Arkitekt- och teknik-konsultföretagen drabbades av att fastighetsinvesteringarna avtog under slutet av 2022. Arkitektföretagen såg en omsättningsuppgång på fem procent jämfört med före-gående år medan teknikkonsultföretagens omsättning minskade med en procent.</a:t>
            </a:r>
          </a:p>
        </p:txBody>
      </p:sp>
      <p:pic>
        <p:nvPicPr>
          <p:cNvPr id="4" name="Bildobjekt 3" descr="En bild som visar text, skärmbild, Teckensnitt, diagram&#10;&#10;Automatiskt genererad beskrivning">
            <a:extLst>
              <a:ext uri="{FF2B5EF4-FFF2-40B4-BE49-F238E27FC236}">
                <a16:creationId xmlns:a16="http://schemas.microsoft.com/office/drawing/2014/main" id="{0F7F3C77-F6FA-1B36-ADA8-EAEA9C6714C2}"/>
              </a:ext>
            </a:extLst>
          </p:cNvPr>
          <p:cNvPicPr>
            <a:picLocks noChangeAspect="1"/>
          </p:cNvPicPr>
          <p:nvPr/>
        </p:nvPicPr>
        <p:blipFill>
          <a:blip r:embed="rId2">
            <a:clrChange>
              <a:clrFrom>
                <a:srgbClr val="EEEFEF"/>
              </a:clrFrom>
              <a:clrTo>
                <a:srgbClr val="EEEFEF">
                  <a:alpha val="0"/>
                </a:srgbClr>
              </a:clrTo>
            </a:clrChange>
            <a:extLst>
              <a:ext uri="{28A0092B-C50C-407E-A947-70E740481C1C}">
                <a14:useLocalDpi xmlns:a14="http://schemas.microsoft.com/office/drawing/2010/main" val="0"/>
              </a:ext>
            </a:extLst>
          </a:blip>
          <a:stretch>
            <a:fillRect/>
          </a:stretch>
        </p:blipFill>
        <p:spPr>
          <a:xfrm>
            <a:off x="5311457" y="1409852"/>
            <a:ext cx="6956540" cy="5196605"/>
          </a:xfrm>
          <a:prstGeom prst="rect">
            <a:avLst/>
          </a:prstGeom>
        </p:spPr>
      </p:pic>
    </p:spTree>
    <p:extLst>
      <p:ext uri="{BB962C8B-B14F-4D97-AF65-F5344CB8AC3E}">
        <p14:creationId xmlns:p14="http://schemas.microsoft.com/office/powerpoint/2010/main" val="2021113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61B5BABC2062046A3A6C7BA83E1064C" ma:contentTypeVersion="10" ma:contentTypeDescription="Skapa ett nytt dokument." ma:contentTypeScope="" ma:versionID="558cb83ec7cdb221a774d0b7d86f73e5">
  <xsd:schema xmlns:xsd="http://www.w3.org/2001/XMLSchema" xmlns:xs="http://www.w3.org/2001/XMLSchema" xmlns:p="http://schemas.microsoft.com/office/2006/metadata/properties" xmlns:ns3="17798c2e-8ec6-411a-92bf-42cada8c5360" targetNamespace="http://schemas.microsoft.com/office/2006/metadata/properties" ma:root="true" ma:fieldsID="0ebfa375b3427caae85372d13753e19e" ns3:_="">
    <xsd:import namespace="17798c2e-8ec6-411a-92bf-42cada8c536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98c2e-8ec6-411a-92bf-42cada8c5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17798c2e-8ec6-411a-92bf-42cada8c536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8DCA370-3D7E-423A-A625-328FC6152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798c2e-8ec6-411a-92bf-42cada8c5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Förbund</Template>
  <TotalTime>1854</TotalTime>
  <Words>3295</Words>
  <Application>Microsoft Macintosh PowerPoint</Application>
  <PresentationFormat>Bredbild</PresentationFormat>
  <Paragraphs>117</Paragraphs>
  <Slides>45</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45</vt:i4>
      </vt:variant>
    </vt:vector>
  </HeadingPairs>
  <TitlesOfParts>
    <vt:vector size="48" baseType="lpstr">
      <vt:lpstr>Almega Sans</vt:lpstr>
      <vt:lpstr>Arial</vt:lpstr>
      <vt:lpstr>Almega</vt:lpstr>
      <vt:lpstr>Branschrapport 2023</vt:lpstr>
      <vt:lpstr>En innovationssektor i tillväxt trots försämrat omvärldsläge</vt:lpstr>
      <vt:lpstr>PowerPoint-presentation</vt:lpstr>
      <vt:lpstr>Sammanfattning</vt:lpstr>
      <vt:lpstr>Förord</vt:lpstr>
      <vt:lpstr>Om Branschrapporten och  definition av sektorn</vt:lpstr>
      <vt:lpstr>1. Sektorns utveckling</vt:lpstr>
      <vt:lpstr>PowerPoint-presentation</vt:lpstr>
      <vt:lpstr>PowerPoint-presentation</vt:lpstr>
      <vt:lpstr>PowerPoint-presentation</vt:lpstr>
      <vt:lpstr>PowerPoint-presentation</vt:lpstr>
      <vt:lpstr>PowerPoint-presentation</vt:lpstr>
      <vt:lpstr>PowerPoint-presentation</vt:lpstr>
      <vt:lpstr>PowerPoint-presentation</vt:lpstr>
      <vt:lpstr>2. Ekonomisk utveckling</vt:lpstr>
      <vt:lpstr>PowerPoint-presentation</vt:lpstr>
      <vt:lpstr>PowerPoint-presentation</vt:lpstr>
      <vt:lpstr>PowerPoint-presentation</vt:lpstr>
      <vt:lpstr>3. Övriga nyckeltal</vt:lpstr>
      <vt:lpstr>PowerPoint-presentation</vt:lpstr>
      <vt:lpstr>PowerPoint-presentation</vt:lpstr>
      <vt:lpstr>PowerPoint-presentation</vt:lpstr>
      <vt:lpstr>PowerPoint-presentation</vt:lpstr>
      <vt:lpstr>4. Rankinglistor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5. Kommande marknadsrapporter</vt:lpstr>
      <vt:lpstr>Kommande marknadsrapporter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Linnea Kvist</dc:creator>
  <cp:lastModifiedBy>Louise Berling Kelpe</cp:lastModifiedBy>
  <cp:revision>147</cp:revision>
  <dcterms:created xsi:type="dcterms:W3CDTF">2021-06-11T09:15:41Z</dcterms:created>
  <dcterms:modified xsi:type="dcterms:W3CDTF">2023-11-08T10:11:01Z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0x010100261B5BABC2062046A3A6C7BA83E1064C</vt:lpwstr>
  </property>
</Properties>
</file>