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Lst>
  <p:notesMasterIdLst>
    <p:notesMasterId r:id="rId11"/>
  </p:notesMasterIdLst>
  <p:sldIdLst>
    <p:sldId id="260" r:id="rId5"/>
    <p:sldId id="266" r:id="rId6"/>
    <p:sldId id="259" r:id="rId7"/>
    <p:sldId id="269" r:id="rId8"/>
    <p:sldId id="268"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962"/>
    <a:srgbClr val="C7E4D3"/>
    <a:srgbClr val="76C1D0"/>
    <a:srgbClr val="88D3DD"/>
    <a:srgbClr val="F6F6F6"/>
    <a:srgbClr val="C2AE90"/>
    <a:srgbClr val="A7C2AD"/>
    <a:srgbClr val="C9BDA9"/>
    <a:srgbClr val="F99764"/>
    <a:srgbClr val="979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5439" autoAdjust="0"/>
  </p:normalViewPr>
  <p:slideViewPr>
    <p:cSldViewPr snapToGrid="0">
      <p:cViewPr varScale="1">
        <p:scale>
          <a:sx n="206" d="100"/>
          <a:sy n="206" d="100"/>
        </p:scale>
        <p:origin x="928" y="176"/>
      </p:cViewPr>
      <p:guideLst/>
    </p:cSldViewPr>
  </p:slideViewPr>
  <p:outlineViewPr>
    <p:cViewPr>
      <p:scale>
        <a:sx n="33" d="100"/>
        <a:sy n="33" d="100"/>
      </p:scale>
      <p:origin x="0" y="-490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1" d="100"/>
          <a:sy n="81" d="100"/>
        </p:scale>
        <p:origin x="381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32E759-AF45-1747-BB57-031D4DB1D16E}" type="doc">
      <dgm:prSet loTypeId="urn:microsoft.com/office/officeart/2005/8/layout/process1" loCatId="" qsTypeId="urn:microsoft.com/office/officeart/2005/8/quickstyle/simple1" qsCatId="simple" csTypeId="urn:microsoft.com/office/officeart/2005/8/colors/accent1_2" csCatId="accent1" phldr="1"/>
      <dgm:spPr/>
    </dgm:pt>
    <dgm:pt modelId="{6C249FA4-F324-1045-8BD2-BD99BCBA0F9E}">
      <dgm:prSet phldrT="[Text]" custT="1"/>
      <dgm:spPr>
        <a:solidFill>
          <a:schemeClr val="accent4"/>
        </a:solidFill>
      </dgm:spPr>
      <dgm:t>
        <a:bodyPr/>
        <a:lstStyle/>
        <a:p>
          <a:r>
            <a:rPr lang="sv-SE" sz="1200" dirty="0"/>
            <a:t>UNDERSÖKA</a:t>
          </a:r>
          <a:br>
            <a:rPr lang="sv-SE" sz="1000" dirty="0"/>
          </a:br>
          <a:r>
            <a:rPr lang="sv-SE" sz="1000" dirty="0"/>
            <a:t>Affärsmodellinnovation</a:t>
          </a:r>
          <a:br>
            <a:rPr lang="sv-SE" sz="1000" dirty="0"/>
          </a:br>
          <a:r>
            <a:rPr lang="sv-SE" sz="1000" dirty="0"/>
            <a:t>fokus </a:t>
          </a:r>
          <a:r>
            <a:rPr lang="sv-SE" sz="1000" dirty="0" err="1"/>
            <a:t>GenAI</a:t>
          </a:r>
          <a:endParaRPr lang="sv-SE" sz="1000" dirty="0"/>
        </a:p>
      </dgm:t>
    </dgm:pt>
    <dgm:pt modelId="{9FB13287-61C3-424C-AEC5-92284AF45830}" type="parTrans" cxnId="{7D9AB422-98E0-4948-9184-DEACF37366AA}">
      <dgm:prSet/>
      <dgm:spPr/>
      <dgm:t>
        <a:bodyPr/>
        <a:lstStyle/>
        <a:p>
          <a:endParaRPr lang="sv-SE"/>
        </a:p>
      </dgm:t>
    </dgm:pt>
    <dgm:pt modelId="{9859F860-0D36-F34C-9DD3-B63A66193D32}" type="sibTrans" cxnId="{7D9AB422-98E0-4948-9184-DEACF37366AA}">
      <dgm:prSet/>
      <dgm:spPr>
        <a:solidFill>
          <a:schemeClr val="accent6">
            <a:lumMod val="40000"/>
            <a:lumOff val="60000"/>
          </a:schemeClr>
        </a:solidFill>
      </dgm:spPr>
      <dgm:t>
        <a:bodyPr/>
        <a:lstStyle/>
        <a:p>
          <a:endParaRPr lang="sv-SE"/>
        </a:p>
      </dgm:t>
    </dgm:pt>
    <dgm:pt modelId="{E6D8EDF1-B2D9-AC4B-806F-76D5A939F85A}">
      <dgm:prSet phldrT="[Text]" custT="1"/>
      <dgm:spPr>
        <a:solidFill>
          <a:schemeClr val="accent4"/>
        </a:solidFill>
      </dgm:spPr>
      <dgm:t>
        <a:bodyPr/>
        <a:lstStyle/>
        <a:p>
          <a:r>
            <a:rPr lang="sv-SE" sz="1200" dirty="0"/>
            <a:t>UNDERSÖKA</a:t>
          </a:r>
          <a:br>
            <a:rPr lang="sv-SE" sz="1000" dirty="0"/>
          </a:br>
          <a:r>
            <a:rPr lang="sv-SE" sz="1000" dirty="0"/>
            <a:t>Affärsmodelltransformation</a:t>
          </a:r>
          <a:br>
            <a:rPr lang="sv-SE" sz="1000" dirty="0"/>
          </a:br>
          <a:r>
            <a:rPr lang="sv-SE" sz="1000" dirty="0"/>
            <a:t>fokus </a:t>
          </a:r>
          <a:r>
            <a:rPr lang="sv-SE" sz="1000" dirty="0" err="1"/>
            <a:t>GenAI</a:t>
          </a:r>
          <a:endParaRPr lang="sv-SE" sz="1000" dirty="0"/>
        </a:p>
      </dgm:t>
    </dgm:pt>
    <dgm:pt modelId="{91B3B0EF-384F-9440-99AC-D8EE91FFA1BF}" type="parTrans" cxnId="{B2400490-B9AD-A248-A9FF-B34346477292}">
      <dgm:prSet/>
      <dgm:spPr/>
      <dgm:t>
        <a:bodyPr/>
        <a:lstStyle/>
        <a:p>
          <a:endParaRPr lang="sv-SE"/>
        </a:p>
      </dgm:t>
    </dgm:pt>
    <dgm:pt modelId="{0085114A-85FF-4E4D-A9C5-DF5F58FC2449}" type="sibTrans" cxnId="{B2400490-B9AD-A248-A9FF-B34346477292}">
      <dgm:prSet/>
      <dgm:spPr>
        <a:solidFill>
          <a:schemeClr val="accent6">
            <a:lumMod val="40000"/>
            <a:lumOff val="60000"/>
          </a:schemeClr>
        </a:solidFill>
      </dgm:spPr>
      <dgm:t>
        <a:bodyPr/>
        <a:lstStyle/>
        <a:p>
          <a:endParaRPr lang="sv-SE"/>
        </a:p>
      </dgm:t>
    </dgm:pt>
    <dgm:pt modelId="{37F199B6-817D-134E-BCA5-15B7A0D5CE62}">
      <dgm:prSet phldrT="[Text]" custT="1"/>
      <dgm:spPr>
        <a:solidFill>
          <a:schemeClr val="accent4"/>
        </a:solidFill>
      </dgm:spPr>
      <dgm:t>
        <a:bodyPr/>
        <a:lstStyle/>
        <a:p>
          <a:r>
            <a:rPr lang="sv-SE" sz="1200" dirty="0"/>
            <a:t>BACKCASTA</a:t>
          </a:r>
          <a:br>
            <a:rPr lang="sv-SE" sz="1000" dirty="0"/>
          </a:br>
          <a:r>
            <a:rPr lang="sv-SE" sz="1000" dirty="0"/>
            <a:t>Omställning till nya affärsmodeller</a:t>
          </a:r>
        </a:p>
      </dgm:t>
    </dgm:pt>
    <dgm:pt modelId="{44EA0CBB-149F-EF4F-B2BC-6FCF354131D7}" type="parTrans" cxnId="{693C114F-0DA2-8B4A-95F1-AF8703A7D2E2}">
      <dgm:prSet/>
      <dgm:spPr/>
      <dgm:t>
        <a:bodyPr/>
        <a:lstStyle/>
        <a:p>
          <a:endParaRPr lang="sv-SE"/>
        </a:p>
      </dgm:t>
    </dgm:pt>
    <dgm:pt modelId="{609C95D4-90AF-3043-A365-5124BCAD89CC}" type="sibTrans" cxnId="{693C114F-0DA2-8B4A-95F1-AF8703A7D2E2}">
      <dgm:prSet/>
      <dgm:spPr/>
      <dgm:t>
        <a:bodyPr/>
        <a:lstStyle/>
        <a:p>
          <a:endParaRPr lang="sv-SE"/>
        </a:p>
      </dgm:t>
    </dgm:pt>
    <dgm:pt modelId="{F74530DF-7C44-8D43-B9CD-ED37AE2700F6}">
      <dgm:prSet phldrT="[Text]" custT="1"/>
      <dgm:spPr>
        <a:solidFill>
          <a:schemeClr val="accent4"/>
        </a:solidFill>
      </dgm:spPr>
      <dgm:t>
        <a:bodyPr/>
        <a:lstStyle/>
        <a:p>
          <a:r>
            <a:rPr lang="sv-SE" sz="1200" dirty="0"/>
            <a:t>FORECASTA</a:t>
          </a:r>
          <a:br>
            <a:rPr lang="sv-SE" sz="1000" dirty="0"/>
          </a:br>
          <a:r>
            <a:rPr lang="sv-SE" sz="1000" dirty="0"/>
            <a:t>Framtidsscenarier</a:t>
          </a:r>
        </a:p>
      </dgm:t>
    </dgm:pt>
    <dgm:pt modelId="{5C92596D-2850-664A-B708-03F5AD3D79BF}" type="parTrans" cxnId="{901EFFEF-7435-D845-814C-4DD457ED7667}">
      <dgm:prSet/>
      <dgm:spPr/>
      <dgm:t>
        <a:bodyPr/>
        <a:lstStyle/>
        <a:p>
          <a:endParaRPr lang="sv-SE"/>
        </a:p>
      </dgm:t>
    </dgm:pt>
    <dgm:pt modelId="{393C702B-B087-0F4C-8FF6-091ED65D13F2}" type="sibTrans" cxnId="{901EFFEF-7435-D845-814C-4DD457ED7667}">
      <dgm:prSet/>
      <dgm:spPr>
        <a:solidFill>
          <a:schemeClr val="accent6">
            <a:lumMod val="40000"/>
            <a:lumOff val="60000"/>
          </a:schemeClr>
        </a:solidFill>
      </dgm:spPr>
      <dgm:t>
        <a:bodyPr/>
        <a:lstStyle/>
        <a:p>
          <a:endParaRPr lang="sv-SE"/>
        </a:p>
      </dgm:t>
    </dgm:pt>
    <dgm:pt modelId="{DA2077E8-4572-D14B-9EF0-7380D3F15A74}">
      <dgm:prSet phldrT="[Text]" custT="1"/>
      <dgm:spPr>
        <a:solidFill>
          <a:schemeClr val="accent4"/>
        </a:solidFill>
      </dgm:spPr>
      <dgm:t>
        <a:bodyPr/>
        <a:lstStyle/>
        <a:p>
          <a:r>
            <a:rPr lang="sv-SE" sz="1200" dirty="0"/>
            <a:t>PROTYPA</a:t>
          </a:r>
          <a:br>
            <a:rPr lang="sv-SE" sz="1000" dirty="0"/>
          </a:br>
          <a:r>
            <a:rPr lang="sv-SE" sz="1000" dirty="0"/>
            <a:t>Nya affärsmodeller</a:t>
          </a:r>
        </a:p>
      </dgm:t>
    </dgm:pt>
    <dgm:pt modelId="{D0E92474-FB5C-E343-BF28-4FADFE32BC65}" type="parTrans" cxnId="{BF0998D2-BD7A-5F4C-9468-B176CC8E2D3E}">
      <dgm:prSet/>
      <dgm:spPr/>
      <dgm:t>
        <a:bodyPr/>
        <a:lstStyle/>
        <a:p>
          <a:endParaRPr lang="sv-SE"/>
        </a:p>
      </dgm:t>
    </dgm:pt>
    <dgm:pt modelId="{07691721-D616-4940-BE37-7B367B9E4EAF}" type="sibTrans" cxnId="{BF0998D2-BD7A-5F4C-9468-B176CC8E2D3E}">
      <dgm:prSet/>
      <dgm:spPr>
        <a:solidFill>
          <a:schemeClr val="accent6">
            <a:lumMod val="40000"/>
            <a:lumOff val="60000"/>
          </a:schemeClr>
        </a:solidFill>
      </dgm:spPr>
      <dgm:t>
        <a:bodyPr/>
        <a:lstStyle/>
        <a:p>
          <a:endParaRPr lang="sv-SE"/>
        </a:p>
      </dgm:t>
    </dgm:pt>
    <dgm:pt modelId="{62C035DB-8334-5E49-8A26-1D534372059A}" type="pres">
      <dgm:prSet presAssocID="{C032E759-AF45-1747-BB57-031D4DB1D16E}" presName="Name0" presStyleCnt="0">
        <dgm:presLayoutVars>
          <dgm:dir/>
          <dgm:resizeHandles val="exact"/>
        </dgm:presLayoutVars>
      </dgm:prSet>
      <dgm:spPr/>
    </dgm:pt>
    <dgm:pt modelId="{443ABC22-2EAB-F44D-A44A-3F739D3B196A}" type="pres">
      <dgm:prSet presAssocID="{6C249FA4-F324-1045-8BD2-BD99BCBA0F9E}" presName="node" presStyleLbl="node1" presStyleIdx="0" presStyleCnt="5">
        <dgm:presLayoutVars>
          <dgm:bulletEnabled val="1"/>
        </dgm:presLayoutVars>
      </dgm:prSet>
      <dgm:spPr/>
    </dgm:pt>
    <dgm:pt modelId="{B56290F8-E063-A04B-A483-B15E27CE60C7}" type="pres">
      <dgm:prSet presAssocID="{9859F860-0D36-F34C-9DD3-B63A66193D32}" presName="sibTrans" presStyleLbl="sibTrans2D1" presStyleIdx="0" presStyleCnt="4"/>
      <dgm:spPr/>
    </dgm:pt>
    <dgm:pt modelId="{DF26BFE0-9AA8-4145-80BD-5D77E48B3596}" type="pres">
      <dgm:prSet presAssocID="{9859F860-0D36-F34C-9DD3-B63A66193D32}" presName="connectorText" presStyleLbl="sibTrans2D1" presStyleIdx="0" presStyleCnt="4"/>
      <dgm:spPr/>
    </dgm:pt>
    <dgm:pt modelId="{40F55E76-54C5-3A41-982B-1C513CA08172}" type="pres">
      <dgm:prSet presAssocID="{F74530DF-7C44-8D43-B9CD-ED37AE2700F6}" presName="node" presStyleLbl="node1" presStyleIdx="1" presStyleCnt="5">
        <dgm:presLayoutVars>
          <dgm:bulletEnabled val="1"/>
        </dgm:presLayoutVars>
      </dgm:prSet>
      <dgm:spPr/>
    </dgm:pt>
    <dgm:pt modelId="{2FB7855D-3E04-D144-9511-94F02814BEEA}" type="pres">
      <dgm:prSet presAssocID="{393C702B-B087-0F4C-8FF6-091ED65D13F2}" presName="sibTrans" presStyleLbl="sibTrans2D1" presStyleIdx="1" presStyleCnt="4"/>
      <dgm:spPr/>
    </dgm:pt>
    <dgm:pt modelId="{1670DBBE-9B44-E34A-8FFB-A5853FCBD7F7}" type="pres">
      <dgm:prSet presAssocID="{393C702B-B087-0F4C-8FF6-091ED65D13F2}" presName="connectorText" presStyleLbl="sibTrans2D1" presStyleIdx="1" presStyleCnt="4"/>
      <dgm:spPr/>
    </dgm:pt>
    <dgm:pt modelId="{95B0002D-4380-9347-A830-FC7B6B06F553}" type="pres">
      <dgm:prSet presAssocID="{DA2077E8-4572-D14B-9EF0-7380D3F15A74}" presName="node" presStyleLbl="node1" presStyleIdx="2" presStyleCnt="5">
        <dgm:presLayoutVars>
          <dgm:bulletEnabled val="1"/>
        </dgm:presLayoutVars>
      </dgm:prSet>
      <dgm:spPr/>
    </dgm:pt>
    <dgm:pt modelId="{513D8D59-DBED-9548-B457-411E0F2A2F2A}" type="pres">
      <dgm:prSet presAssocID="{07691721-D616-4940-BE37-7B367B9E4EAF}" presName="sibTrans" presStyleLbl="sibTrans2D1" presStyleIdx="2" presStyleCnt="4"/>
      <dgm:spPr/>
    </dgm:pt>
    <dgm:pt modelId="{1DA84883-005A-334C-8927-2E433BF45731}" type="pres">
      <dgm:prSet presAssocID="{07691721-D616-4940-BE37-7B367B9E4EAF}" presName="connectorText" presStyleLbl="sibTrans2D1" presStyleIdx="2" presStyleCnt="4"/>
      <dgm:spPr/>
    </dgm:pt>
    <dgm:pt modelId="{49B00941-8283-4844-A11A-700838439A1E}" type="pres">
      <dgm:prSet presAssocID="{E6D8EDF1-B2D9-AC4B-806F-76D5A939F85A}" presName="node" presStyleLbl="node1" presStyleIdx="3" presStyleCnt="5">
        <dgm:presLayoutVars>
          <dgm:bulletEnabled val="1"/>
        </dgm:presLayoutVars>
      </dgm:prSet>
      <dgm:spPr/>
    </dgm:pt>
    <dgm:pt modelId="{C3E02140-D255-574F-9F83-A1BFB6622F5D}" type="pres">
      <dgm:prSet presAssocID="{0085114A-85FF-4E4D-A9C5-DF5F58FC2449}" presName="sibTrans" presStyleLbl="sibTrans2D1" presStyleIdx="3" presStyleCnt="4"/>
      <dgm:spPr/>
    </dgm:pt>
    <dgm:pt modelId="{647AA9F4-ABCB-424F-850C-C6A1C5AB6E76}" type="pres">
      <dgm:prSet presAssocID="{0085114A-85FF-4E4D-A9C5-DF5F58FC2449}" presName="connectorText" presStyleLbl="sibTrans2D1" presStyleIdx="3" presStyleCnt="4"/>
      <dgm:spPr/>
    </dgm:pt>
    <dgm:pt modelId="{964FCB5B-FC1F-B64C-9FC3-2947974708C2}" type="pres">
      <dgm:prSet presAssocID="{37F199B6-817D-134E-BCA5-15B7A0D5CE62}" presName="node" presStyleLbl="node1" presStyleIdx="4" presStyleCnt="5">
        <dgm:presLayoutVars>
          <dgm:bulletEnabled val="1"/>
        </dgm:presLayoutVars>
      </dgm:prSet>
      <dgm:spPr/>
    </dgm:pt>
  </dgm:ptLst>
  <dgm:cxnLst>
    <dgm:cxn modelId="{7D9AB422-98E0-4948-9184-DEACF37366AA}" srcId="{C032E759-AF45-1747-BB57-031D4DB1D16E}" destId="{6C249FA4-F324-1045-8BD2-BD99BCBA0F9E}" srcOrd="0" destOrd="0" parTransId="{9FB13287-61C3-424C-AEC5-92284AF45830}" sibTransId="{9859F860-0D36-F34C-9DD3-B63A66193D32}"/>
    <dgm:cxn modelId="{FE792E26-E58E-A842-A244-860FBD28E056}" type="presOf" srcId="{0085114A-85FF-4E4D-A9C5-DF5F58FC2449}" destId="{C3E02140-D255-574F-9F83-A1BFB6622F5D}" srcOrd="0" destOrd="0" presId="urn:microsoft.com/office/officeart/2005/8/layout/process1"/>
    <dgm:cxn modelId="{693C114F-0DA2-8B4A-95F1-AF8703A7D2E2}" srcId="{C032E759-AF45-1747-BB57-031D4DB1D16E}" destId="{37F199B6-817D-134E-BCA5-15B7A0D5CE62}" srcOrd="4" destOrd="0" parTransId="{44EA0CBB-149F-EF4F-B2BC-6FCF354131D7}" sibTransId="{609C95D4-90AF-3043-A365-5124BCAD89CC}"/>
    <dgm:cxn modelId="{62D01155-4CF3-524F-9814-78650CAF2346}" type="presOf" srcId="{F74530DF-7C44-8D43-B9CD-ED37AE2700F6}" destId="{40F55E76-54C5-3A41-982B-1C513CA08172}" srcOrd="0" destOrd="0" presId="urn:microsoft.com/office/officeart/2005/8/layout/process1"/>
    <dgm:cxn modelId="{EA782159-5584-964E-B9D4-C2D89636386F}" type="presOf" srcId="{C032E759-AF45-1747-BB57-031D4DB1D16E}" destId="{62C035DB-8334-5E49-8A26-1D534372059A}" srcOrd="0" destOrd="0" presId="urn:microsoft.com/office/officeart/2005/8/layout/process1"/>
    <dgm:cxn modelId="{7458795B-B698-F143-8CE0-6D8C8C693584}" type="presOf" srcId="{DA2077E8-4572-D14B-9EF0-7380D3F15A74}" destId="{95B0002D-4380-9347-A830-FC7B6B06F553}" srcOrd="0" destOrd="0" presId="urn:microsoft.com/office/officeart/2005/8/layout/process1"/>
    <dgm:cxn modelId="{0C798873-A402-8F4E-ABA6-EC706A3A7B9E}" type="presOf" srcId="{9859F860-0D36-F34C-9DD3-B63A66193D32}" destId="{DF26BFE0-9AA8-4145-80BD-5D77E48B3596}" srcOrd="1" destOrd="0" presId="urn:microsoft.com/office/officeart/2005/8/layout/process1"/>
    <dgm:cxn modelId="{B2400490-B9AD-A248-A9FF-B34346477292}" srcId="{C032E759-AF45-1747-BB57-031D4DB1D16E}" destId="{E6D8EDF1-B2D9-AC4B-806F-76D5A939F85A}" srcOrd="3" destOrd="0" parTransId="{91B3B0EF-384F-9440-99AC-D8EE91FFA1BF}" sibTransId="{0085114A-85FF-4E4D-A9C5-DF5F58FC2449}"/>
    <dgm:cxn modelId="{F1ADE096-C9C4-2B4F-918C-F7E45AAF9319}" type="presOf" srcId="{37F199B6-817D-134E-BCA5-15B7A0D5CE62}" destId="{964FCB5B-FC1F-B64C-9FC3-2947974708C2}" srcOrd="0" destOrd="0" presId="urn:microsoft.com/office/officeart/2005/8/layout/process1"/>
    <dgm:cxn modelId="{24E44DA9-8C31-C945-9004-99E7F8E42E5F}" type="presOf" srcId="{E6D8EDF1-B2D9-AC4B-806F-76D5A939F85A}" destId="{49B00941-8283-4844-A11A-700838439A1E}" srcOrd="0" destOrd="0" presId="urn:microsoft.com/office/officeart/2005/8/layout/process1"/>
    <dgm:cxn modelId="{13B97CAB-61F5-FD4A-AADA-6088E077B7DA}" type="presOf" srcId="{07691721-D616-4940-BE37-7B367B9E4EAF}" destId="{1DA84883-005A-334C-8927-2E433BF45731}" srcOrd="1" destOrd="0" presId="urn:microsoft.com/office/officeart/2005/8/layout/process1"/>
    <dgm:cxn modelId="{2BA150B3-63D3-5749-A805-6B0BB997CB40}" type="presOf" srcId="{07691721-D616-4940-BE37-7B367B9E4EAF}" destId="{513D8D59-DBED-9548-B457-411E0F2A2F2A}" srcOrd="0" destOrd="0" presId="urn:microsoft.com/office/officeart/2005/8/layout/process1"/>
    <dgm:cxn modelId="{A0FA56D0-B407-7548-A125-6FE569D62600}" type="presOf" srcId="{393C702B-B087-0F4C-8FF6-091ED65D13F2}" destId="{1670DBBE-9B44-E34A-8FFB-A5853FCBD7F7}" srcOrd="1" destOrd="0" presId="urn:microsoft.com/office/officeart/2005/8/layout/process1"/>
    <dgm:cxn modelId="{BF0998D2-BD7A-5F4C-9468-B176CC8E2D3E}" srcId="{C032E759-AF45-1747-BB57-031D4DB1D16E}" destId="{DA2077E8-4572-D14B-9EF0-7380D3F15A74}" srcOrd="2" destOrd="0" parTransId="{D0E92474-FB5C-E343-BF28-4FADFE32BC65}" sibTransId="{07691721-D616-4940-BE37-7B367B9E4EAF}"/>
    <dgm:cxn modelId="{471557D8-1246-0542-BAEB-B30AAFC07B18}" type="presOf" srcId="{393C702B-B087-0F4C-8FF6-091ED65D13F2}" destId="{2FB7855D-3E04-D144-9511-94F02814BEEA}" srcOrd="0" destOrd="0" presId="urn:microsoft.com/office/officeart/2005/8/layout/process1"/>
    <dgm:cxn modelId="{6D93CBD8-2117-B740-BACC-0156FCB099B4}" type="presOf" srcId="{0085114A-85FF-4E4D-A9C5-DF5F58FC2449}" destId="{647AA9F4-ABCB-424F-850C-C6A1C5AB6E76}" srcOrd="1" destOrd="0" presId="urn:microsoft.com/office/officeart/2005/8/layout/process1"/>
    <dgm:cxn modelId="{87F988EA-6CCE-0747-A20C-22E0424DE3D8}" type="presOf" srcId="{9859F860-0D36-F34C-9DD3-B63A66193D32}" destId="{B56290F8-E063-A04B-A483-B15E27CE60C7}" srcOrd="0" destOrd="0" presId="urn:microsoft.com/office/officeart/2005/8/layout/process1"/>
    <dgm:cxn modelId="{901EFFEF-7435-D845-814C-4DD457ED7667}" srcId="{C032E759-AF45-1747-BB57-031D4DB1D16E}" destId="{F74530DF-7C44-8D43-B9CD-ED37AE2700F6}" srcOrd="1" destOrd="0" parTransId="{5C92596D-2850-664A-B708-03F5AD3D79BF}" sibTransId="{393C702B-B087-0F4C-8FF6-091ED65D13F2}"/>
    <dgm:cxn modelId="{67E138F2-D1C4-C747-B4F9-19B5D63223C9}" type="presOf" srcId="{6C249FA4-F324-1045-8BD2-BD99BCBA0F9E}" destId="{443ABC22-2EAB-F44D-A44A-3F739D3B196A}" srcOrd="0" destOrd="0" presId="urn:microsoft.com/office/officeart/2005/8/layout/process1"/>
    <dgm:cxn modelId="{F3983380-7BDC-8A48-BBA1-68C72F1DC0A5}" type="presParOf" srcId="{62C035DB-8334-5E49-8A26-1D534372059A}" destId="{443ABC22-2EAB-F44D-A44A-3F739D3B196A}" srcOrd="0" destOrd="0" presId="urn:microsoft.com/office/officeart/2005/8/layout/process1"/>
    <dgm:cxn modelId="{2A0CEEE5-D87C-1D49-A8AB-0968B6FECD9C}" type="presParOf" srcId="{62C035DB-8334-5E49-8A26-1D534372059A}" destId="{B56290F8-E063-A04B-A483-B15E27CE60C7}" srcOrd="1" destOrd="0" presId="urn:microsoft.com/office/officeart/2005/8/layout/process1"/>
    <dgm:cxn modelId="{56206E1D-F658-B94C-84DB-14C5825376C2}" type="presParOf" srcId="{B56290F8-E063-A04B-A483-B15E27CE60C7}" destId="{DF26BFE0-9AA8-4145-80BD-5D77E48B3596}" srcOrd="0" destOrd="0" presId="urn:microsoft.com/office/officeart/2005/8/layout/process1"/>
    <dgm:cxn modelId="{50E930DA-BAB8-C84E-8E18-0441F5C888B2}" type="presParOf" srcId="{62C035DB-8334-5E49-8A26-1D534372059A}" destId="{40F55E76-54C5-3A41-982B-1C513CA08172}" srcOrd="2" destOrd="0" presId="urn:microsoft.com/office/officeart/2005/8/layout/process1"/>
    <dgm:cxn modelId="{00ED844E-52EA-0541-8616-13C255C8E748}" type="presParOf" srcId="{62C035DB-8334-5E49-8A26-1D534372059A}" destId="{2FB7855D-3E04-D144-9511-94F02814BEEA}" srcOrd="3" destOrd="0" presId="urn:microsoft.com/office/officeart/2005/8/layout/process1"/>
    <dgm:cxn modelId="{CA11DAE7-0197-EB47-9019-8433B203A718}" type="presParOf" srcId="{2FB7855D-3E04-D144-9511-94F02814BEEA}" destId="{1670DBBE-9B44-E34A-8FFB-A5853FCBD7F7}" srcOrd="0" destOrd="0" presId="urn:microsoft.com/office/officeart/2005/8/layout/process1"/>
    <dgm:cxn modelId="{AB7C6BFA-9106-CC4C-9531-B744B09C3DD6}" type="presParOf" srcId="{62C035DB-8334-5E49-8A26-1D534372059A}" destId="{95B0002D-4380-9347-A830-FC7B6B06F553}" srcOrd="4" destOrd="0" presId="urn:microsoft.com/office/officeart/2005/8/layout/process1"/>
    <dgm:cxn modelId="{1A793598-7A0D-9241-BEAE-67642522DB7A}" type="presParOf" srcId="{62C035DB-8334-5E49-8A26-1D534372059A}" destId="{513D8D59-DBED-9548-B457-411E0F2A2F2A}" srcOrd="5" destOrd="0" presId="urn:microsoft.com/office/officeart/2005/8/layout/process1"/>
    <dgm:cxn modelId="{42AD76C3-0B2D-6A48-B24E-CC664794CCC1}" type="presParOf" srcId="{513D8D59-DBED-9548-B457-411E0F2A2F2A}" destId="{1DA84883-005A-334C-8927-2E433BF45731}" srcOrd="0" destOrd="0" presId="urn:microsoft.com/office/officeart/2005/8/layout/process1"/>
    <dgm:cxn modelId="{D91C3F7A-059A-EE46-836F-185AF5C2814B}" type="presParOf" srcId="{62C035DB-8334-5E49-8A26-1D534372059A}" destId="{49B00941-8283-4844-A11A-700838439A1E}" srcOrd="6" destOrd="0" presId="urn:microsoft.com/office/officeart/2005/8/layout/process1"/>
    <dgm:cxn modelId="{59F50AB1-9904-6543-8DAC-9F919C405AFD}" type="presParOf" srcId="{62C035DB-8334-5E49-8A26-1D534372059A}" destId="{C3E02140-D255-574F-9F83-A1BFB6622F5D}" srcOrd="7" destOrd="0" presId="urn:microsoft.com/office/officeart/2005/8/layout/process1"/>
    <dgm:cxn modelId="{1C328C1C-2646-884E-9B48-241083B543AA}" type="presParOf" srcId="{C3E02140-D255-574F-9F83-A1BFB6622F5D}" destId="{647AA9F4-ABCB-424F-850C-C6A1C5AB6E76}" srcOrd="0" destOrd="0" presId="urn:microsoft.com/office/officeart/2005/8/layout/process1"/>
    <dgm:cxn modelId="{F073B7DA-21C9-E946-A60B-D1F2DA2A6092}" type="presParOf" srcId="{62C035DB-8334-5E49-8A26-1D534372059A}" destId="{964FCB5B-FC1F-B64C-9FC3-2947974708C2}"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ABC22-2EAB-F44D-A44A-3F739D3B196A}">
      <dsp:nvSpPr>
        <dsp:cNvPr id="0" name=""/>
        <dsp:cNvSpPr/>
      </dsp:nvSpPr>
      <dsp:spPr>
        <a:xfrm>
          <a:off x="5502" y="2197575"/>
          <a:ext cx="1705860" cy="102351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UNDERSÖKA</a:t>
          </a:r>
          <a:br>
            <a:rPr lang="sv-SE" sz="1000" kern="1200" dirty="0"/>
          </a:br>
          <a:r>
            <a:rPr lang="sv-SE" sz="1000" kern="1200" dirty="0"/>
            <a:t>Affärsmodellinnovation</a:t>
          </a:r>
          <a:br>
            <a:rPr lang="sv-SE" sz="1000" kern="1200" dirty="0"/>
          </a:br>
          <a:r>
            <a:rPr lang="sv-SE" sz="1000" kern="1200" dirty="0"/>
            <a:t>fokus </a:t>
          </a:r>
          <a:r>
            <a:rPr lang="sv-SE" sz="1000" kern="1200" dirty="0" err="1"/>
            <a:t>GenAI</a:t>
          </a:r>
          <a:endParaRPr lang="sv-SE" sz="1000" kern="1200" dirty="0"/>
        </a:p>
      </dsp:txBody>
      <dsp:txXfrm>
        <a:off x="35480" y="2227553"/>
        <a:ext cx="1645904" cy="963560"/>
      </dsp:txXfrm>
    </dsp:sp>
    <dsp:sp modelId="{B56290F8-E063-A04B-A483-B15E27CE60C7}">
      <dsp:nvSpPr>
        <dsp:cNvPr id="0" name=""/>
        <dsp:cNvSpPr/>
      </dsp:nvSpPr>
      <dsp:spPr>
        <a:xfrm>
          <a:off x="1881949" y="2497806"/>
          <a:ext cx="361642" cy="423053"/>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p>
      </dsp:txBody>
      <dsp:txXfrm>
        <a:off x="1881949" y="2582417"/>
        <a:ext cx="253149" cy="253831"/>
      </dsp:txXfrm>
    </dsp:sp>
    <dsp:sp modelId="{40F55E76-54C5-3A41-982B-1C513CA08172}">
      <dsp:nvSpPr>
        <dsp:cNvPr id="0" name=""/>
        <dsp:cNvSpPr/>
      </dsp:nvSpPr>
      <dsp:spPr>
        <a:xfrm>
          <a:off x="2393707" y="2197575"/>
          <a:ext cx="1705860" cy="102351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FORECASTA</a:t>
          </a:r>
          <a:br>
            <a:rPr lang="sv-SE" sz="1000" kern="1200" dirty="0"/>
          </a:br>
          <a:r>
            <a:rPr lang="sv-SE" sz="1000" kern="1200" dirty="0"/>
            <a:t>Framtidsscenarier</a:t>
          </a:r>
        </a:p>
      </dsp:txBody>
      <dsp:txXfrm>
        <a:off x="2423685" y="2227553"/>
        <a:ext cx="1645904" cy="963560"/>
      </dsp:txXfrm>
    </dsp:sp>
    <dsp:sp modelId="{2FB7855D-3E04-D144-9511-94F02814BEEA}">
      <dsp:nvSpPr>
        <dsp:cNvPr id="0" name=""/>
        <dsp:cNvSpPr/>
      </dsp:nvSpPr>
      <dsp:spPr>
        <a:xfrm>
          <a:off x="4270153" y="2497806"/>
          <a:ext cx="361642" cy="423053"/>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p>
      </dsp:txBody>
      <dsp:txXfrm>
        <a:off x="4270153" y="2582417"/>
        <a:ext cx="253149" cy="253831"/>
      </dsp:txXfrm>
    </dsp:sp>
    <dsp:sp modelId="{95B0002D-4380-9347-A830-FC7B6B06F553}">
      <dsp:nvSpPr>
        <dsp:cNvPr id="0" name=""/>
        <dsp:cNvSpPr/>
      </dsp:nvSpPr>
      <dsp:spPr>
        <a:xfrm>
          <a:off x="4781911" y="2197575"/>
          <a:ext cx="1705860" cy="102351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PROTYPA</a:t>
          </a:r>
          <a:br>
            <a:rPr lang="sv-SE" sz="1000" kern="1200" dirty="0"/>
          </a:br>
          <a:r>
            <a:rPr lang="sv-SE" sz="1000" kern="1200" dirty="0"/>
            <a:t>Nya affärsmodeller</a:t>
          </a:r>
        </a:p>
      </dsp:txBody>
      <dsp:txXfrm>
        <a:off x="4811889" y="2227553"/>
        <a:ext cx="1645904" cy="963560"/>
      </dsp:txXfrm>
    </dsp:sp>
    <dsp:sp modelId="{513D8D59-DBED-9548-B457-411E0F2A2F2A}">
      <dsp:nvSpPr>
        <dsp:cNvPr id="0" name=""/>
        <dsp:cNvSpPr/>
      </dsp:nvSpPr>
      <dsp:spPr>
        <a:xfrm>
          <a:off x="6658357" y="2497806"/>
          <a:ext cx="361642" cy="423053"/>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p>
      </dsp:txBody>
      <dsp:txXfrm>
        <a:off x="6658357" y="2582417"/>
        <a:ext cx="253149" cy="253831"/>
      </dsp:txXfrm>
    </dsp:sp>
    <dsp:sp modelId="{49B00941-8283-4844-A11A-700838439A1E}">
      <dsp:nvSpPr>
        <dsp:cNvPr id="0" name=""/>
        <dsp:cNvSpPr/>
      </dsp:nvSpPr>
      <dsp:spPr>
        <a:xfrm>
          <a:off x="7170115" y="2197575"/>
          <a:ext cx="1705860" cy="102351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UNDERSÖKA</a:t>
          </a:r>
          <a:br>
            <a:rPr lang="sv-SE" sz="1000" kern="1200" dirty="0"/>
          </a:br>
          <a:r>
            <a:rPr lang="sv-SE" sz="1000" kern="1200" dirty="0"/>
            <a:t>Affärsmodelltransformation</a:t>
          </a:r>
          <a:br>
            <a:rPr lang="sv-SE" sz="1000" kern="1200" dirty="0"/>
          </a:br>
          <a:r>
            <a:rPr lang="sv-SE" sz="1000" kern="1200" dirty="0"/>
            <a:t>fokus </a:t>
          </a:r>
          <a:r>
            <a:rPr lang="sv-SE" sz="1000" kern="1200" dirty="0" err="1"/>
            <a:t>GenAI</a:t>
          </a:r>
          <a:endParaRPr lang="sv-SE" sz="1000" kern="1200" dirty="0"/>
        </a:p>
      </dsp:txBody>
      <dsp:txXfrm>
        <a:off x="7200093" y="2227553"/>
        <a:ext cx="1645904" cy="963560"/>
      </dsp:txXfrm>
    </dsp:sp>
    <dsp:sp modelId="{C3E02140-D255-574F-9F83-A1BFB6622F5D}">
      <dsp:nvSpPr>
        <dsp:cNvPr id="0" name=""/>
        <dsp:cNvSpPr/>
      </dsp:nvSpPr>
      <dsp:spPr>
        <a:xfrm>
          <a:off x="9046561" y="2497806"/>
          <a:ext cx="361642" cy="423053"/>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p>
      </dsp:txBody>
      <dsp:txXfrm>
        <a:off x="9046561" y="2582417"/>
        <a:ext cx="253149" cy="253831"/>
      </dsp:txXfrm>
    </dsp:sp>
    <dsp:sp modelId="{964FCB5B-FC1F-B64C-9FC3-2947974708C2}">
      <dsp:nvSpPr>
        <dsp:cNvPr id="0" name=""/>
        <dsp:cNvSpPr/>
      </dsp:nvSpPr>
      <dsp:spPr>
        <a:xfrm>
          <a:off x="9558320" y="2197575"/>
          <a:ext cx="1705860" cy="1023516"/>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BACKCASTA</a:t>
          </a:r>
          <a:br>
            <a:rPr lang="sv-SE" sz="1000" kern="1200" dirty="0"/>
          </a:br>
          <a:r>
            <a:rPr lang="sv-SE" sz="1000" kern="1200" dirty="0"/>
            <a:t>Omställning till nya affärsmodeller</a:t>
          </a:r>
        </a:p>
      </dsp:txBody>
      <dsp:txXfrm>
        <a:off x="9588298" y="2227553"/>
        <a:ext cx="1645904" cy="9635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0250A-BB1F-40E4-ACB6-63C772D10EA4}" type="datetimeFigureOut">
              <a:rPr lang="sv-SE" smtClean="0"/>
              <a:t>2024-05-05</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CB38C-4DF9-4200-AEF5-5933333FAB49}" type="slidenum">
              <a:rPr lang="sv-SE" smtClean="0"/>
              <a:t>‹#›</a:t>
            </a:fld>
            <a:endParaRPr lang="sv-SE"/>
          </a:p>
        </p:txBody>
      </p:sp>
    </p:spTree>
    <p:extLst>
      <p:ext uri="{BB962C8B-B14F-4D97-AF65-F5344CB8AC3E}">
        <p14:creationId xmlns:p14="http://schemas.microsoft.com/office/powerpoint/2010/main" val="10958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02CB38C-4DF9-4200-AEF5-5933333FAB49}" type="slidenum">
              <a:rPr lang="sv-SE" smtClean="0"/>
              <a:t>2</a:t>
            </a:fld>
            <a:endParaRPr lang="sv-SE"/>
          </a:p>
        </p:txBody>
      </p:sp>
    </p:spTree>
    <p:extLst>
      <p:ext uri="{BB962C8B-B14F-4D97-AF65-F5344CB8AC3E}">
        <p14:creationId xmlns:p14="http://schemas.microsoft.com/office/powerpoint/2010/main" val="76434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02CB38C-4DF9-4200-AEF5-5933333FAB49}" type="slidenum">
              <a:rPr lang="sv-SE" smtClean="0"/>
              <a:t>3</a:t>
            </a:fld>
            <a:endParaRPr lang="sv-SE"/>
          </a:p>
        </p:txBody>
      </p:sp>
    </p:spTree>
    <p:extLst>
      <p:ext uri="{BB962C8B-B14F-4D97-AF65-F5344CB8AC3E}">
        <p14:creationId xmlns:p14="http://schemas.microsoft.com/office/powerpoint/2010/main" val="389392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02CB38C-4DF9-4200-AEF5-5933333FAB49}" type="slidenum">
              <a:rPr lang="sv-SE" smtClean="0"/>
              <a:t>4</a:t>
            </a:fld>
            <a:endParaRPr lang="sv-SE"/>
          </a:p>
        </p:txBody>
      </p:sp>
    </p:spTree>
    <p:extLst>
      <p:ext uri="{BB962C8B-B14F-4D97-AF65-F5344CB8AC3E}">
        <p14:creationId xmlns:p14="http://schemas.microsoft.com/office/powerpoint/2010/main" val="403384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02CB38C-4DF9-4200-AEF5-5933333FAB49}" type="slidenum">
              <a:rPr lang="sv-SE" smtClean="0"/>
              <a:t>6</a:t>
            </a:fld>
            <a:endParaRPr lang="sv-SE"/>
          </a:p>
        </p:txBody>
      </p:sp>
    </p:spTree>
    <p:extLst>
      <p:ext uri="{BB962C8B-B14F-4D97-AF65-F5344CB8AC3E}">
        <p14:creationId xmlns:p14="http://schemas.microsoft.com/office/powerpoint/2010/main" val="22658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itelrubrik">
    <p:spTree>
      <p:nvGrpSpPr>
        <p:cNvPr id="1" name=""/>
        <p:cNvGrpSpPr/>
        <p:nvPr/>
      </p:nvGrpSpPr>
      <p:grpSpPr>
        <a:xfrm>
          <a:off x="0" y="0"/>
          <a:ext cx="0" cy="0"/>
          <a:chOff x="0" y="0"/>
          <a:chExt cx="0" cy="0"/>
        </a:xfrm>
      </p:grpSpPr>
      <p:sp>
        <p:nvSpPr>
          <p:cNvPr id="11" name="Platshållare för text 10">
            <a:extLst>
              <a:ext uri="{FF2B5EF4-FFF2-40B4-BE49-F238E27FC236}">
                <a16:creationId xmlns:a16="http://schemas.microsoft.com/office/drawing/2014/main" id="{415CBDDE-D366-10FA-EDB2-B6D44EE8D771}"/>
              </a:ext>
            </a:extLst>
          </p:cNvPr>
          <p:cNvSpPr>
            <a:spLocks noGrp="1"/>
          </p:cNvSpPr>
          <p:nvPr>
            <p:ph type="body" sz="quarter" idx="10" hasCustomPrompt="1"/>
          </p:nvPr>
        </p:nvSpPr>
        <p:spPr>
          <a:xfrm>
            <a:off x="0" y="0"/>
            <a:ext cx="12192000" cy="6858000"/>
          </a:xfrm>
          <a:solidFill>
            <a:schemeClr val="accent6">
              <a:lumMod val="60000"/>
              <a:lumOff val="40000"/>
            </a:schemeClr>
          </a:solidFill>
        </p:spPr>
        <p:txBody>
          <a:bodyPr/>
          <a:lstStyle>
            <a:lvl1pPr>
              <a:defRPr>
                <a:solidFill>
                  <a:schemeClr val="bg1"/>
                </a:solidFill>
              </a:defRPr>
            </a:lvl1pPr>
          </a:lstStyle>
          <a:p>
            <a:pPr lvl="0"/>
            <a:r>
              <a:rPr lang="sv-SE" dirty="0"/>
              <a:t>.</a:t>
            </a:r>
          </a:p>
        </p:txBody>
      </p:sp>
      <p:sp>
        <p:nvSpPr>
          <p:cNvPr id="14" name="Subtitle 2">
            <a:extLst>
              <a:ext uri="{FF2B5EF4-FFF2-40B4-BE49-F238E27FC236}">
                <a16:creationId xmlns:a16="http://schemas.microsoft.com/office/drawing/2014/main" id="{72B64407-F9F5-6B4D-FF0B-6725D11BE1CE}"/>
              </a:ext>
            </a:extLst>
          </p:cNvPr>
          <p:cNvSpPr>
            <a:spLocks noGrp="1"/>
          </p:cNvSpPr>
          <p:nvPr>
            <p:ph type="subTitle" idx="1"/>
          </p:nvPr>
        </p:nvSpPr>
        <p:spPr>
          <a:xfrm>
            <a:off x="0" y="3866206"/>
            <a:ext cx="12192000" cy="1655762"/>
          </a:xfrm>
        </p:spPr>
        <p:txBody>
          <a:bodyPr>
            <a:normAutofit/>
          </a:bodyPr>
          <a:lstStyle>
            <a:lvl1pPr marL="0" indent="0" algn="ctr">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endParaRPr lang="en-US" dirty="0"/>
          </a:p>
        </p:txBody>
      </p:sp>
      <p:sp>
        <p:nvSpPr>
          <p:cNvPr id="15" name="Title 1">
            <a:extLst>
              <a:ext uri="{FF2B5EF4-FFF2-40B4-BE49-F238E27FC236}">
                <a16:creationId xmlns:a16="http://schemas.microsoft.com/office/drawing/2014/main" id="{5643C874-6B56-FFE0-120D-D9539F275677}"/>
              </a:ext>
            </a:extLst>
          </p:cNvPr>
          <p:cNvSpPr>
            <a:spLocks noGrp="1"/>
          </p:cNvSpPr>
          <p:nvPr>
            <p:ph type="ctrTitle"/>
          </p:nvPr>
        </p:nvSpPr>
        <p:spPr>
          <a:xfrm>
            <a:off x="0" y="669719"/>
            <a:ext cx="12192000" cy="2387600"/>
          </a:xfrm>
        </p:spPr>
        <p:txBody>
          <a:bodyPr anchor="b"/>
          <a:lstStyle>
            <a:lvl1pPr algn="ctr">
              <a:defRPr sz="6000" b="1" i="0" baseline="0">
                <a:solidFill>
                  <a:schemeClr val="bg1"/>
                </a:solidFill>
              </a:defRPr>
            </a:lvl1pPr>
          </a:lstStyle>
          <a:p>
            <a:r>
              <a:rPr lang="sv-SE" dirty="0"/>
              <a:t>Klicka här för att ändra mall för rubrikformat</a:t>
            </a:r>
            <a:endParaRPr lang="en-US" dirty="0"/>
          </a:p>
        </p:txBody>
      </p:sp>
      <p:cxnSp>
        <p:nvCxnSpPr>
          <p:cNvPr id="7" name="Straight Connector 3">
            <a:extLst>
              <a:ext uri="{FF2B5EF4-FFF2-40B4-BE49-F238E27FC236}">
                <a16:creationId xmlns:a16="http://schemas.microsoft.com/office/drawing/2014/main" id="{3EE191C3-0AC2-9B5E-463A-EBE7A59DA701}"/>
              </a:ext>
            </a:extLst>
          </p:cNvPr>
          <p:cNvCxnSpPr>
            <a:cxnSpLocks/>
          </p:cNvCxnSpPr>
          <p:nvPr userDrawn="1"/>
        </p:nvCxnSpPr>
        <p:spPr>
          <a:xfrm>
            <a:off x="1796995" y="3429000"/>
            <a:ext cx="859536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5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16" name="Platshållare för text 14">
            <a:extLst>
              <a:ext uri="{FF2B5EF4-FFF2-40B4-BE49-F238E27FC236}">
                <a16:creationId xmlns:a16="http://schemas.microsoft.com/office/drawing/2014/main" id="{52E53798-7E58-B602-A4F1-AF5D23D802CE}"/>
              </a:ext>
            </a:extLst>
          </p:cNvPr>
          <p:cNvSpPr>
            <a:spLocks noGrp="1"/>
          </p:cNvSpPr>
          <p:nvPr>
            <p:ph type="body" sz="quarter" idx="12"/>
          </p:nvPr>
        </p:nvSpPr>
        <p:spPr>
          <a:xfrm>
            <a:off x="822325" y="779463"/>
            <a:ext cx="4395788" cy="2303275"/>
          </a:xfrm>
        </p:spPr>
        <p:txBody>
          <a:bodyPr vert="horz" lIns="91440" tIns="45720" rIns="91440" bIns="45720" rtlCol="0" anchor="b">
            <a:normAutofit/>
          </a:bodyPr>
          <a:lstStyle>
            <a:lvl1pPr>
              <a:defRPr lang="sv-SE" sz="1800" b="0" dirty="0" smtClean="0">
                <a:solidFill>
                  <a:schemeClr val="accent5"/>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21" name="Platshållare för text 14">
            <a:extLst>
              <a:ext uri="{FF2B5EF4-FFF2-40B4-BE49-F238E27FC236}">
                <a16:creationId xmlns:a16="http://schemas.microsoft.com/office/drawing/2014/main" id="{5694AF8F-406B-5C9C-73B4-F094CE1A2198}"/>
              </a:ext>
            </a:extLst>
          </p:cNvPr>
          <p:cNvSpPr>
            <a:spLocks noGrp="1"/>
          </p:cNvSpPr>
          <p:nvPr>
            <p:ph type="body" sz="quarter" idx="13"/>
          </p:nvPr>
        </p:nvSpPr>
        <p:spPr>
          <a:xfrm>
            <a:off x="822325" y="3795376"/>
            <a:ext cx="4395788" cy="2303275"/>
          </a:xfrm>
        </p:spPr>
        <p:txBody>
          <a:bodyPr vert="horz" lIns="91440" tIns="45720" rIns="91440" bIns="45720" rtlCol="0" anchor="t">
            <a:normAutofit/>
          </a:bodyPr>
          <a:lstStyle>
            <a:lvl1pPr>
              <a:defRPr lang="sv-SE" sz="1800" b="0" dirty="0" smtClean="0">
                <a:solidFill>
                  <a:schemeClr val="accent5"/>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graphicFrame>
        <p:nvGraphicFramePr>
          <p:cNvPr id="27" name="Tabell 27">
            <a:extLst>
              <a:ext uri="{FF2B5EF4-FFF2-40B4-BE49-F238E27FC236}">
                <a16:creationId xmlns:a16="http://schemas.microsoft.com/office/drawing/2014/main" id="{81CECA2B-B220-167A-CAEA-1726C31E4D14}"/>
              </a:ext>
            </a:extLst>
          </p:cNvPr>
          <p:cNvGraphicFramePr>
            <a:graphicFrameLocks noGrp="1"/>
          </p:cNvGraphicFramePr>
          <p:nvPr userDrawn="1">
            <p:extLst>
              <p:ext uri="{D42A27DB-BD31-4B8C-83A1-F6EECF244321}">
                <p14:modId xmlns:p14="http://schemas.microsoft.com/office/powerpoint/2010/main" val="857811028"/>
              </p:ext>
            </p:extLst>
          </p:nvPr>
        </p:nvGraphicFramePr>
        <p:xfrm>
          <a:off x="-4586525" y="-303756"/>
          <a:ext cx="4370515" cy="731520"/>
        </p:xfrm>
        <a:graphic>
          <a:graphicData uri="http://schemas.openxmlformats.org/drawingml/2006/table">
            <a:tbl>
              <a:tblPr firstRow="1" bandRow="1">
                <a:tableStyleId>{5C22544A-7EE6-4342-B048-85BDC9FD1C3A}</a:tableStyleId>
              </a:tblPr>
              <a:tblGrid>
                <a:gridCol w="4370515">
                  <a:extLst>
                    <a:ext uri="{9D8B030D-6E8A-4147-A177-3AD203B41FA5}">
                      <a16:colId xmlns:a16="http://schemas.microsoft.com/office/drawing/2014/main" val="3945060905"/>
                    </a:ext>
                  </a:extLst>
                </a:gridCol>
              </a:tblGrid>
              <a:tr h="227830">
                <a:tc>
                  <a:txBody>
                    <a:bodyPr/>
                    <a:lstStyle/>
                    <a:p>
                      <a:endParaRPr lang="sv-SE" dirty="0"/>
                    </a:p>
                  </a:txBody>
                  <a:tcP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507128"/>
                  </a:ext>
                </a:extLst>
              </a:tr>
              <a:tr h="227830">
                <a:tc>
                  <a:txBody>
                    <a:bodyPr/>
                    <a:lstStyle/>
                    <a:p>
                      <a:endParaRPr lang="sv-SE" dirty="0"/>
                    </a:p>
                  </a:txBody>
                  <a:tcP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57431137"/>
                  </a:ext>
                </a:extLst>
              </a:tr>
            </a:tbl>
          </a:graphicData>
        </a:graphic>
      </p:graphicFrame>
      <p:sp>
        <p:nvSpPr>
          <p:cNvPr id="28" name="Platshållare för text 12">
            <a:extLst>
              <a:ext uri="{FF2B5EF4-FFF2-40B4-BE49-F238E27FC236}">
                <a16:creationId xmlns:a16="http://schemas.microsoft.com/office/drawing/2014/main" id="{4065221F-6EFB-CAA4-4A81-3C6652C404AA}"/>
              </a:ext>
            </a:extLst>
          </p:cNvPr>
          <p:cNvSpPr>
            <a:spLocks noGrp="1"/>
          </p:cNvSpPr>
          <p:nvPr>
            <p:ph type="body" sz="quarter" idx="11"/>
          </p:nvPr>
        </p:nvSpPr>
        <p:spPr>
          <a:xfrm>
            <a:off x="6100570" y="0"/>
            <a:ext cx="6091430" cy="6858000"/>
          </a:xfrm>
          <a:solidFill>
            <a:schemeClr val="accent5">
              <a:lumMod val="60000"/>
              <a:lumOff val="40000"/>
            </a:schemeClr>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cxnSp>
        <p:nvCxnSpPr>
          <p:cNvPr id="29" name="Rak 28">
            <a:extLst>
              <a:ext uri="{FF2B5EF4-FFF2-40B4-BE49-F238E27FC236}">
                <a16:creationId xmlns:a16="http://schemas.microsoft.com/office/drawing/2014/main" id="{2D7C7484-CC10-F838-F5A5-0C7006FD8AAD}"/>
              </a:ext>
            </a:extLst>
          </p:cNvPr>
          <p:cNvCxnSpPr>
            <a:cxnSpLocks/>
          </p:cNvCxnSpPr>
          <p:nvPr userDrawn="1"/>
        </p:nvCxnSpPr>
        <p:spPr>
          <a:xfrm>
            <a:off x="822325" y="3429000"/>
            <a:ext cx="439578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732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Platshållare för text 14">
            <a:extLst>
              <a:ext uri="{FF2B5EF4-FFF2-40B4-BE49-F238E27FC236}">
                <a16:creationId xmlns:a16="http://schemas.microsoft.com/office/drawing/2014/main" id="{D02AC43B-DB0C-9AEC-DA25-E3C46E70C81B}"/>
              </a:ext>
            </a:extLst>
          </p:cNvPr>
          <p:cNvSpPr>
            <a:spLocks noGrp="1"/>
          </p:cNvSpPr>
          <p:nvPr>
            <p:ph type="body" sz="quarter" idx="12"/>
          </p:nvPr>
        </p:nvSpPr>
        <p:spPr>
          <a:xfrm>
            <a:off x="822325" y="779463"/>
            <a:ext cx="4395788" cy="2303275"/>
          </a:xfrm>
        </p:spPr>
        <p:txBody>
          <a:bodyPr vert="horz" lIns="91440" tIns="45720" rIns="91440" bIns="45720" rtlCol="0" anchor="b">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7" name="Platshållare för text 14">
            <a:extLst>
              <a:ext uri="{FF2B5EF4-FFF2-40B4-BE49-F238E27FC236}">
                <a16:creationId xmlns:a16="http://schemas.microsoft.com/office/drawing/2014/main" id="{4E1ECDD2-FA0D-C368-9B78-E6ABE769B532}"/>
              </a:ext>
            </a:extLst>
          </p:cNvPr>
          <p:cNvSpPr>
            <a:spLocks noGrp="1"/>
          </p:cNvSpPr>
          <p:nvPr>
            <p:ph type="body" sz="quarter" idx="13"/>
          </p:nvPr>
        </p:nvSpPr>
        <p:spPr>
          <a:xfrm>
            <a:off x="822325" y="3795376"/>
            <a:ext cx="4395788" cy="2303275"/>
          </a:xfrm>
        </p:spPr>
        <p:txBody>
          <a:bodyPr vert="horz" lIns="91440" tIns="45720" rIns="91440" bIns="45720" rtlCol="0" anchor="t">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8" name="Platshållare för innehåll 2">
            <a:extLst>
              <a:ext uri="{FF2B5EF4-FFF2-40B4-BE49-F238E27FC236}">
                <a16:creationId xmlns:a16="http://schemas.microsoft.com/office/drawing/2014/main" id="{97FD1A0E-817C-FE5B-B73A-3F748CF18E8B}"/>
              </a:ext>
            </a:extLst>
          </p:cNvPr>
          <p:cNvSpPr>
            <a:spLocks noGrp="1"/>
          </p:cNvSpPr>
          <p:nvPr>
            <p:ph sz="quarter" idx="14"/>
          </p:nvPr>
        </p:nvSpPr>
        <p:spPr>
          <a:xfrm>
            <a:off x="6101301" y="0"/>
            <a:ext cx="6096000" cy="6858000"/>
          </a:xfrm>
        </p:spPr>
        <p:txBody>
          <a:bodyPr anchor="ctr">
            <a:normAutofit/>
          </a:bodyPr>
          <a:lstStyle>
            <a:lvl1pPr algn="ctr">
              <a:defRPr sz="4800" b="1">
                <a:solidFill>
                  <a:schemeClr val="bg1"/>
                </a:solidFill>
              </a:defRPr>
            </a:lvl1pPr>
          </a:lstStyle>
          <a:p>
            <a:pPr lvl="0"/>
            <a:endParaRPr lang="sv-SE" dirty="0"/>
          </a:p>
        </p:txBody>
      </p:sp>
      <p:cxnSp>
        <p:nvCxnSpPr>
          <p:cNvPr id="9" name="Rak 8">
            <a:extLst>
              <a:ext uri="{FF2B5EF4-FFF2-40B4-BE49-F238E27FC236}">
                <a16:creationId xmlns:a16="http://schemas.microsoft.com/office/drawing/2014/main" id="{90FF23E0-BF7F-84E5-7D77-0E8644E14FB1}"/>
              </a:ext>
            </a:extLst>
          </p:cNvPr>
          <p:cNvCxnSpPr>
            <a:cxnSpLocks/>
          </p:cNvCxnSpPr>
          <p:nvPr userDrawn="1"/>
        </p:nvCxnSpPr>
        <p:spPr>
          <a:xfrm>
            <a:off x="822325" y="3429000"/>
            <a:ext cx="439578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
        <p:nvSpPr>
          <p:cNvPr id="21" name="Platshållare för text 14">
            <a:extLst>
              <a:ext uri="{FF2B5EF4-FFF2-40B4-BE49-F238E27FC236}">
                <a16:creationId xmlns:a16="http://schemas.microsoft.com/office/drawing/2014/main" id="{5694AF8F-406B-5C9C-73B4-F094CE1A2198}"/>
              </a:ext>
            </a:extLst>
          </p:cNvPr>
          <p:cNvSpPr>
            <a:spLocks noGrp="1"/>
          </p:cNvSpPr>
          <p:nvPr>
            <p:ph type="body" sz="quarter" idx="13"/>
          </p:nvPr>
        </p:nvSpPr>
        <p:spPr>
          <a:xfrm>
            <a:off x="6918325" y="3795376"/>
            <a:ext cx="4395788" cy="2700840"/>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14" name="Platshållare för innehåll 11">
            <a:extLst>
              <a:ext uri="{FF2B5EF4-FFF2-40B4-BE49-F238E27FC236}">
                <a16:creationId xmlns:a16="http://schemas.microsoft.com/office/drawing/2014/main" id="{9F973CA6-DA21-FA43-BFA0-9CE20BB23C51}"/>
              </a:ext>
            </a:extLst>
          </p:cNvPr>
          <p:cNvSpPr>
            <a:spLocks noGrp="1"/>
          </p:cNvSpPr>
          <p:nvPr>
            <p:ph sz="quarter" idx="17"/>
          </p:nvPr>
        </p:nvSpPr>
        <p:spPr>
          <a:xfrm>
            <a:off x="6096000" y="0"/>
            <a:ext cx="6096000" cy="3417888"/>
          </a:xfrm>
        </p:spPr>
        <p:txBody>
          <a:bodyPr anchor="ctr">
            <a:noAutofit/>
          </a:bodyPr>
          <a:lstStyle>
            <a:lvl1pPr algn="ctr">
              <a:defRPr sz="4800">
                <a:solidFill>
                  <a:schemeClr val="bg1"/>
                </a:solidFill>
              </a:defRPr>
            </a:lvl1pPr>
            <a:lvl2pPr>
              <a:defRPr sz="4800">
                <a:solidFill>
                  <a:schemeClr val="bg1"/>
                </a:solidFill>
              </a:defRPr>
            </a:lvl2pPr>
            <a:lvl3pPr>
              <a:defRPr sz="4800">
                <a:solidFill>
                  <a:schemeClr val="bg1"/>
                </a:solidFill>
              </a:defRPr>
            </a:lvl3pPr>
            <a:lvl4pPr>
              <a:defRPr sz="4800">
                <a:solidFill>
                  <a:schemeClr val="bg1"/>
                </a:solidFill>
              </a:defRPr>
            </a:lvl4pPr>
            <a:lvl5pPr>
              <a:defRPr sz="4800">
                <a:solidFill>
                  <a:schemeClr val="bg1"/>
                </a:solidFill>
              </a:defRPr>
            </a:lvl5pPr>
          </a:lstStyle>
          <a:p>
            <a:pPr lvl="0"/>
            <a:r>
              <a:rPr lang="sv-SE" dirty="0"/>
              <a:t>Klicka här för att ändra format på bakgrundstexten</a:t>
            </a:r>
          </a:p>
        </p:txBody>
      </p:sp>
      <p:sp>
        <p:nvSpPr>
          <p:cNvPr id="15" name="Platshållare för innehåll 11">
            <a:extLst>
              <a:ext uri="{FF2B5EF4-FFF2-40B4-BE49-F238E27FC236}">
                <a16:creationId xmlns:a16="http://schemas.microsoft.com/office/drawing/2014/main" id="{B386A44B-0697-3B35-FB77-0DEA8686760C}"/>
              </a:ext>
            </a:extLst>
          </p:cNvPr>
          <p:cNvSpPr>
            <a:spLocks noGrp="1"/>
          </p:cNvSpPr>
          <p:nvPr>
            <p:ph sz="quarter" idx="18"/>
          </p:nvPr>
        </p:nvSpPr>
        <p:spPr>
          <a:xfrm>
            <a:off x="0" y="3421408"/>
            <a:ext cx="6096000" cy="3436592"/>
          </a:xfrm>
        </p:spPr>
        <p:txBody>
          <a:bodyPr anchor="ctr">
            <a:noAutofit/>
          </a:bodyPr>
          <a:lstStyle>
            <a:lvl1pPr algn="ctr">
              <a:defRPr sz="4800">
                <a:solidFill>
                  <a:schemeClr val="bg1"/>
                </a:solidFill>
              </a:defRPr>
            </a:lvl1pPr>
            <a:lvl2pPr>
              <a:defRPr sz="4800">
                <a:solidFill>
                  <a:schemeClr val="bg1"/>
                </a:solidFill>
              </a:defRPr>
            </a:lvl2pPr>
            <a:lvl3pPr>
              <a:defRPr sz="4800">
                <a:solidFill>
                  <a:schemeClr val="bg1"/>
                </a:solidFill>
              </a:defRPr>
            </a:lvl3pPr>
            <a:lvl4pPr>
              <a:defRPr sz="4800">
                <a:solidFill>
                  <a:schemeClr val="bg1"/>
                </a:solidFill>
              </a:defRPr>
            </a:lvl4pPr>
            <a:lvl5pPr>
              <a:defRPr sz="4800">
                <a:solidFill>
                  <a:schemeClr val="bg1"/>
                </a:solidFill>
              </a:defRPr>
            </a:lvl5pPr>
          </a:lstStyle>
          <a:p>
            <a:pPr lvl="0"/>
            <a:r>
              <a:rPr lang="sv-SE" dirty="0"/>
              <a:t>Klicka här för att ändra format på bakgrundstexten</a:t>
            </a:r>
          </a:p>
        </p:txBody>
      </p:sp>
      <p:sp>
        <p:nvSpPr>
          <p:cNvPr id="18" name="Platshållare för text 14">
            <a:extLst>
              <a:ext uri="{FF2B5EF4-FFF2-40B4-BE49-F238E27FC236}">
                <a16:creationId xmlns:a16="http://schemas.microsoft.com/office/drawing/2014/main" id="{0E24F4D3-5024-71EA-4FFB-CF5A85CC9DA8}"/>
              </a:ext>
            </a:extLst>
          </p:cNvPr>
          <p:cNvSpPr>
            <a:spLocks noGrp="1"/>
          </p:cNvSpPr>
          <p:nvPr>
            <p:ph type="body" sz="quarter" idx="12"/>
          </p:nvPr>
        </p:nvSpPr>
        <p:spPr>
          <a:xfrm>
            <a:off x="822325" y="381663"/>
            <a:ext cx="4395788" cy="2701075"/>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Tree>
    <p:extLst>
      <p:ext uri="{BB962C8B-B14F-4D97-AF65-F5344CB8AC3E}">
        <p14:creationId xmlns:p14="http://schemas.microsoft.com/office/powerpoint/2010/main" val="3074798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11" name="Platshållare för text 14">
            <a:extLst>
              <a:ext uri="{FF2B5EF4-FFF2-40B4-BE49-F238E27FC236}">
                <a16:creationId xmlns:a16="http://schemas.microsoft.com/office/drawing/2014/main" id="{7BF27BDE-AA3B-D953-C391-F8BDC869022F}"/>
              </a:ext>
            </a:extLst>
          </p:cNvPr>
          <p:cNvSpPr>
            <a:spLocks noGrp="1"/>
          </p:cNvSpPr>
          <p:nvPr>
            <p:ph type="body" sz="quarter" idx="12"/>
          </p:nvPr>
        </p:nvSpPr>
        <p:spPr>
          <a:xfrm>
            <a:off x="6918325" y="779463"/>
            <a:ext cx="4395788" cy="2303275"/>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12" name="Platshållare för text 14">
            <a:extLst>
              <a:ext uri="{FF2B5EF4-FFF2-40B4-BE49-F238E27FC236}">
                <a16:creationId xmlns:a16="http://schemas.microsoft.com/office/drawing/2014/main" id="{94EA08ED-7C0A-D41E-BFD0-F32A68A412B5}"/>
              </a:ext>
            </a:extLst>
          </p:cNvPr>
          <p:cNvSpPr>
            <a:spLocks noGrp="1"/>
          </p:cNvSpPr>
          <p:nvPr>
            <p:ph type="body" sz="quarter" idx="13"/>
          </p:nvPr>
        </p:nvSpPr>
        <p:spPr>
          <a:xfrm>
            <a:off x="6918325" y="3795376"/>
            <a:ext cx="4395788" cy="2303275"/>
          </a:xfrm>
        </p:spPr>
        <p:txBody>
          <a:bodyPr vert="horz" lIns="91440" tIns="45720" rIns="91440" bIns="45720" rtlCol="0" anchor="t">
            <a:normAutofit/>
          </a:bodyPr>
          <a:lstStyle>
            <a:lvl1pPr>
              <a:defRPr lang="sv-SE" sz="1800" b="0" dirty="0" smtClean="0">
                <a:solidFill>
                  <a:schemeClr val="accent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13" name="Platshållare för text 12">
            <a:extLst>
              <a:ext uri="{FF2B5EF4-FFF2-40B4-BE49-F238E27FC236}">
                <a16:creationId xmlns:a16="http://schemas.microsoft.com/office/drawing/2014/main" id="{DECE4014-7F56-F7FB-3868-A5A3EFE043A3}"/>
              </a:ext>
            </a:extLst>
          </p:cNvPr>
          <p:cNvSpPr>
            <a:spLocks noGrp="1"/>
          </p:cNvSpPr>
          <p:nvPr>
            <p:ph type="body" sz="quarter" idx="14"/>
          </p:nvPr>
        </p:nvSpPr>
        <p:spPr>
          <a:xfrm>
            <a:off x="6096000" y="3429000"/>
            <a:ext cx="6096000" cy="3418678"/>
          </a:xfrm>
          <a:solidFill>
            <a:schemeClr val="accent3">
              <a:lumMod val="60000"/>
              <a:lumOff val="40000"/>
            </a:schemeClr>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sp>
        <p:nvSpPr>
          <p:cNvPr id="14" name="Platshållare för text 12">
            <a:extLst>
              <a:ext uri="{FF2B5EF4-FFF2-40B4-BE49-F238E27FC236}">
                <a16:creationId xmlns:a16="http://schemas.microsoft.com/office/drawing/2014/main" id="{A7BE28D1-BDEC-C759-595C-FE46B8F7A226}"/>
              </a:ext>
            </a:extLst>
          </p:cNvPr>
          <p:cNvSpPr>
            <a:spLocks noGrp="1"/>
          </p:cNvSpPr>
          <p:nvPr>
            <p:ph type="body" sz="quarter" idx="15"/>
          </p:nvPr>
        </p:nvSpPr>
        <p:spPr>
          <a:xfrm>
            <a:off x="0" y="0"/>
            <a:ext cx="6096000" cy="3418678"/>
          </a:xfrm>
          <a:solidFill>
            <a:schemeClr val="accent2"/>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sp>
        <p:nvSpPr>
          <p:cNvPr id="15" name="Platshållare för text 14">
            <a:extLst>
              <a:ext uri="{FF2B5EF4-FFF2-40B4-BE49-F238E27FC236}">
                <a16:creationId xmlns:a16="http://schemas.microsoft.com/office/drawing/2014/main" id="{0F645A5C-ACB3-88D5-F839-1A8B77324D8F}"/>
              </a:ext>
            </a:extLst>
          </p:cNvPr>
          <p:cNvSpPr>
            <a:spLocks noGrp="1"/>
          </p:cNvSpPr>
          <p:nvPr>
            <p:ph type="body" sz="quarter" idx="16"/>
          </p:nvPr>
        </p:nvSpPr>
        <p:spPr>
          <a:xfrm>
            <a:off x="822325" y="3795376"/>
            <a:ext cx="4395788" cy="2303275"/>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Tree>
    <p:extLst>
      <p:ext uri="{BB962C8B-B14F-4D97-AF65-F5344CB8AC3E}">
        <p14:creationId xmlns:p14="http://schemas.microsoft.com/office/powerpoint/2010/main" val="161213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Anpassad layout">
    <p:spTree>
      <p:nvGrpSpPr>
        <p:cNvPr id="1" name=""/>
        <p:cNvGrpSpPr/>
        <p:nvPr/>
      </p:nvGrpSpPr>
      <p:grpSpPr>
        <a:xfrm>
          <a:off x="0" y="0"/>
          <a:ext cx="0" cy="0"/>
          <a:chOff x="0" y="0"/>
          <a:chExt cx="0" cy="0"/>
        </a:xfrm>
      </p:grpSpPr>
      <p:sp>
        <p:nvSpPr>
          <p:cNvPr id="7" name="Platshållare för innehåll 6">
            <a:extLst>
              <a:ext uri="{FF2B5EF4-FFF2-40B4-BE49-F238E27FC236}">
                <a16:creationId xmlns:a16="http://schemas.microsoft.com/office/drawing/2014/main" id="{D1CA33DD-E485-CDDC-A302-007D024D35CE}"/>
              </a:ext>
            </a:extLst>
          </p:cNvPr>
          <p:cNvSpPr>
            <a:spLocks noGrp="1"/>
          </p:cNvSpPr>
          <p:nvPr>
            <p:ph sz="quarter" idx="10"/>
          </p:nvPr>
        </p:nvSpPr>
        <p:spPr>
          <a:xfrm>
            <a:off x="0" y="0"/>
            <a:ext cx="12192000" cy="6858000"/>
          </a:xfrm>
        </p:spPr>
        <p:txBody>
          <a:bodyPr anchor="b"/>
          <a:lstStyle>
            <a:lvl1pPr algn="r">
              <a:defRPr sz="9600">
                <a:solidFill>
                  <a:schemeClr val="bg1"/>
                </a:solidFill>
              </a:defRPr>
            </a:lvl1pPr>
            <a:lvl2pPr>
              <a:defRPr sz="6000">
                <a:solidFill>
                  <a:schemeClr val="bg1"/>
                </a:solidFill>
              </a:defRPr>
            </a:lvl2pPr>
            <a:lvl3pPr>
              <a:defRPr sz="6000">
                <a:solidFill>
                  <a:schemeClr val="bg1"/>
                </a:solidFill>
              </a:defRPr>
            </a:lvl3pPr>
            <a:lvl4pPr>
              <a:defRPr sz="6000">
                <a:solidFill>
                  <a:schemeClr val="bg1"/>
                </a:solidFill>
              </a:defRPr>
            </a:lvl4pPr>
            <a:lvl5pPr>
              <a:defRPr sz="6000">
                <a:solidFill>
                  <a:schemeClr val="bg1"/>
                </a:solidFill>
              </a:defRPr>
            </a:lvl5pPr>
          </a:lstStyle>
          <a:p>
            <a:pPr lvl="0"/>
            <a:r>
              <a:rPr lang="sv-SE" dirty="0"/>
              <a:t>Klicka här för att ändra format på bakgrundstexten</a:t>
            </a:r>
          </a:p>
          <a:p>
            <a:pPr lvl="1"/>
            <a:endParaRPr lang="sv-SE" dirty="0"/>
          </a:p>
        </p:txBody>
      </p:sp>
    </p:spTree>
    <p:extLst>
      <p:ext uri="{BB962C8B-B14F-4D97-AF65-F5344CB8AC3E}">
        <p14:creationId xmlns:p14="http://schemas.microsoft.com/office/powerpoint/2010/main" val="12603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723782FD-65C6-A4C4-BD9F-C721F80106E6}"/>
              </a:ext>
            </a:extLst>
          </p:cNvPr>
          <p:cNvSpPr>
            <a:spLocks noGrp="1"/>
          </p:cNvSpPr>
          <p:nvPr>
            <p:ph type="subTitle" idx="1"/>
          </p:nvPr>
        </p:nvSpPr>
        <p:spPr>
          <a:xfrm>
            <a:off x="0" y="3866206"/>
            <a:ext cx="12192000" cy="1655762"/>
          </a:xfrm>
        </p:spPr>
        <p:txBody>
          <a:bodyPr>
            <a:normAutofit/>
          </a:bodyPr>
          <a:lstStyle>
            <a:lvl1pPr marL="0" indent="0" algn="ctr">
              <a:buNone/>
              <a:defRPr sz="2800"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endParaRPr lang="en-US" dirty="0"/>
          </a:p>
        </p:txBody>
      </p:sp>
      <p:sp>
        <p:nvSpPr>
          <p:cNvPr id="15" name="Platshållare för text 10">
            <a:extLst>
              <a:ext uri="{FF2B5EF4-FFF2-40B4-BE49-F238E27FC236}">
                <a16:creationId xmlns:a16="http://schemas.microsoft.com/office/drawing/2014/main" id="{1B467169-5E94-5FEE-AEA2-05547458A8CF}"/>
              </a:ext>
            </a:extLst>
          </p:cNvPr>
          <p:cNvSpPr>
            <a:spLocks noGrp="1"/>
          </p:cNvSpPr>
          <p:nvPr>
            <p:ph type="body" sz="quarter" idx="10" hasCustomPrompt="1"/>
          </p:nvPr>
        </p:nvSpPr>
        <p:spPr>
          <a:xfrm>
            <a:off x="0" y="0"/>
            <a:ext cx="12192000" cy="3429000"/>
          </a:xfrm>
          <a:solidFill>
            <a:schemeClr val="accent2"/>
          </a:solidFill>
        </p:spPr>
        <p:txBody>
          <a:bodyPr/>
          <a:lstStyle>
            <a:lvl1pPr>
              <a:defRPr>
                <a:solidFill>
                  <a:schemeClr val="bg1"/>
                </a:solidFill>
              </a:defRPr>
            </a:lvl1pPr>
          </a:lstStyle>
          <a:p>
            <a:pPr lvl="0"/>
            <a:r>
              <a:rPr lang="sv-SE" dirty="0"/>
              <a:t>.</a:t>
            </a:r>
          </a:p>
        </p:txBody>
      </p:sp>
      <p:sp>
        <p:nvSpPr>
          <p:cNvPr id="16" name="Title 1">
            <a:extLst>
              <a:ext uri="{FF2B5EF4-FFF2-40B4-BE49-F238E27FC236}">
                <a16:creationId xmlns:a16="http://schemas.microsoft.com/office/drawing/2014/main" id="{71008F36-388C-984F-416A-AE5EACB7C683}"/>
              </a:ext>
            </a:extLst>
          </p:cNvPr>
          <p:cNvSpPr>
            <a:spLocks noGrp="1"/>
          </p:cNvSpPr>
          <p:nvPr>
            <p:ph type="ctrTitle"/>
          </p:nvPr>
        </p:nvSpPr>
        <p:spPr>
          <a:xfrm>
            <a:off x="0" y="669719"/>
            <a:ext cx="12192000" cy="2387600"/>
          </a:xfrm>
        </p:spPr>
        <p:txBody>
          <a:bodyPr anchor="b"/>
          <a:lstStyle>
            <a:lvl1pPr algn="ctr">
              <a:defRPr sz="6000" b="1" i="0" baseline="0">
                <a:solidFill>
                  <a:schemeClr val="bg1"/>
                </a:solidFill>
              </a:defRPr>
            </a:lvl1pPr>
          </a:lstStyle>
          <a:p>
            <a:r>
              <a:rPr lang="sv-SE" dirty="0"/>
              <a:t>Klicka här för att ändra mall för rubrikformat</a:t>
            </a:r>
            <a:endParaRPr lang="en-US" dirty="0"/>
          </a:p>
        </p:txBody>
      </p:sp>
    </p:spTree>
    <p:extLst>
      <p:ext uri="{BB962C8B-B14F-4D97-AF65-F5344CB8AC3E}">
        <p14:creationId xmlns:p14="http://schemas.microsoft.com/office/powerpoint/2010/main" val="411850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sp>
        <p:nvSpPr>
          <p:cNvPr id="6" name="Platshållare för text 10">
            <a:extLst>
              <a:ext uri="{FF2B5EF4-FFF2-40B4-BE49-F238E27FC236}">
                <a16:creationId xmlns:a16="http://schemas.microsoft.com/office/drawing/2014/main" id="{F1BAF14B-6370-B883-BFEB-DA7210D8317C}"/>
              </a:ext>
            </a:extLst>
          </p:cNvPr>
          <p:cNvSpPr>
            <a:spLocks noGrp="1"/>
          </p:cNvSpPr>
          <p:nvPr>
            <p:ph type="body" sz="quarter" idx="10" hasCustomPrompt="1"/>
          </p:nvPr>
        </p:nvSpPr>
        <p:spPr>
          <a:xfrm>
            <a:off x="0" y="3429000"/>
            <a:ext cx="12192000" cy="3429000"/>
          </a:xfrm>
          <a:solidFill>
            <a:schemeClr val="accent4"/>
          </a:solidFill>
        </p:spPr>
        <p:txBody>
          <a:bodyPr/>
          <a:lstStyle>
            <a:lvl1pPr>
              <a:defRPr>
                <a:solidFill>
                  <a:schemeClr val="bg1"/>
                </a:solidFill>
              </a:defRPr>
            </a:lvl1pPr>
          </a:lstStyle>
          <a:p>
            <a:pPr lvl="0"/>
            <a:r>
              <a:rPr lang="sv-SE" dirty="0"/>
              <a:t>.</a:t>
            </a:r>
          </a:p>
        </p:txBody>
      </p:sp>
      <p:sp>
        <p:nvSpPr>
          <p:cNvPr id="3" name="Subtitle 2"/>
          <p:cNvSpPr>
            <a:spLocks noGrp="1"/>
          </p:cNvSpPr>
          <p:nvPr>
            <p:ph type="subTitle" idx="1"/>
          </p:nvPr>
        </p:nvSpPr>
        <p:spPr>
          <a:xfrm>
            <a:off x="0" y="3866206"/>
            <a:ext cx="12192000" cy="1655762"/>
          </a:xfrm>
        </p:spPr>
        <p:txBody>
          <a:bodyPr>
            <a:normAutofit/>
          </a:bodyPr>
          <a:lstStyle>
            <a:lvl1pPr marL="0" indent="0" algn="ctr">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endParaRPr lang="en-US" dirty="0"/>
          </a:p>
        </p:txBody>
      </p:sp>
      <p:sp>
        <p:nvSpPr>
          <p:cNvPr id="2" name="Title 1"/>
          <p:cNvSpPr>
            <a:spLocks noGrp="1"/>
          </p:cNvSpPr>
          <p:nvPr>
            <p:ph type="ctrTitle"/>
          </p:nvPr>
        </p:nvSpPr>
        <p:spPr>
          <a:xfrm>
            <a:off x="0" y="669719"/>
            <a:ext cx="12192000" cy="2387600"/>
          </a:xfrm>
        </p:spPr>
        <p:txBody>
          <a:bodyPr anchor="b"/>
          <a:lstStyle>
            <a:lvl1pPr algn="ctr">
              <a:defRPr sz="6000" b="1" i="0" baseline="0">
                <a:solidFill>
                  <a:schemeClr val="accent4"/>
                </a:solidFill>
              </a:defRPr>
            </a:lvl1pPr>
          </a:lstStyle>
          <a:p>
            <a:r>
              <a:rPr lang="sv-SE" dirty="0"/>
              <a:t>Klicka här för att ändra mall för rubrikformat</a:t>
            </a:r>
            <a:endParaRPr lang="en-US" dirty="0"/>
          </a:p>
        </p:txBody>
      </p:sp>
    </p:spTree>
    <p:extLst>
      <p:ext uri="{BB962C8B-B14F-4D97-AF65-F5344CB8AC3E}">
        <p14:creationId xmlns:p14="http://schemas.microsoft.com/office/powerpoint/2010/main" val="225335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16" name="Platshållare för text 14">
            <a:extLst>
              <a:ext uri="{FF2B5EF4-FFF2-40B4-BE49-F238E27FC236}">
                <a16:creationId xmlns:a16="http://schemas.microsoft.com/office/drawing/2014/main" id="{52E53798-7E58-B602-A4F1-AF5D23D802CE}"/>
              </a:ext>
            </a:extLst>
          </p:cNvPr>
          <p:cNvSpPr>
            <a:spLocks noGrp="1"/>
          </p:cNvSpPr>
          <p:nvPr>
            <p:ph type="body" sz="quarter" idx="12"/>
          </p:nvPr>
        </p:nvSpPr>
        <p:spPr>
          <a:xfrm>
            <a:off x="6918325" y="779463"/>
            <a:ext cx="4395788" cy="5319712"/>
          </a:xfrm>
        </p:spPr>
        <p:txBody>
          <a:bodyPr vert="horz" lIns="91440" tIns="45720" rIns="91440" bIns="45720" rtlCol="0" anchor="ctr">
            <a:normAutofit/>
          </a:bodyPr>
          <a:lstStyle>
            <a:lvl1pPr>
              <a:defRPr lang="sv-SE" sz="1800" b="0" dirty="0" smtClean="0">
                <a:solidFill>
                  <a:schemeClr val="accent3"/>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3" name="Platshållare för text 12">
            <a:extLst>
              <a:ext uri="{FF2B5EF4-FFF2-40B4-BE49-F238E27FC236}">
                <a16:creationId xmlns:a16="http://schemas.microsoft.com/office/drawing/2014/main" id="{87E9AADD-C36F-FE89-D20F-C02F8CFA452D}"/>
              </a:ext>
            </a:extLst>
          </p:cNvPr>
          <p:cNvSpPr>
            <a:spLocks noGrp="1"/>
          </p:cNvSpPr>
          <p:nvPr>
            <p:ph type="body" sz="quarter" idx="11"/>
          </p:nvPr>
        </p:nvSpPr>
        <p:spPr>
          <a:xfrm>
            <a:off x="0" y="0"/>
            <a:ext cx="6096000" cy="6858000"/>
          </a:xfrm>
          <a:solidFill>
            <a:schemeClr val="accent3">
              <a:lumMod val="60000"/>
              <a:lumOff val="40000"/>
            </a:schemeClr>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spTree>
    <p:extLst>
      <p:ext uri="{BB962C8B-B14F-4D97-AF65-F5344CB8AC3E}">
        <p14:creationId xmlns:p14="http://schemas.microsoft.com/office/powerpoint/2010/main" val="258814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Anpassad layout">
    <p:spTree>
      <p:nvGrpSpPr>
        <p:cNvPr id="1" name=""/>
        <p:cNvGrpSpPr/>
        <p:nvPr/>
      </p:nvGrpSpPr>
      <p:grpSpPr>
        <a:xfrm>
          <a:off x="0" y="0"/>
          <a:ext cx="0" cy="0"/>
          <a:chOff x="0" y="0"/>
          <a:chExt cx="0" cy="0"/>
        </a:xfrm>
      </p:grpSpPr>
      <p:sp>
        <p:nvSpPr>
          <p:cNvPr id="16" name="Platshållare för text 14">
            <a:extLst>
              <a:ext uri="{FF2B5EF4-FFF2-40B4-BE49-F238E27FC236}">
                <a16:creationId xmlns:a16="http://schemas.microsoft.com/office/drawing/2014/main" id="{52E53798-7E58-B602-A4F1-AF5D23D802CE}"/>
              </a:ext>
            </a:extLst>
          </p:cNvPr>
          <p:cNvSpPr>
            <a:spLocks noGrp="1"/>
          </p:cNvSpPr>
          <p:nvPr>
            <p:ph type="body" sz="quarter" idx="12"/>
          </p:nvPr>
        </p:nvSpPr>
        <p:spPr>
          <a:xfrm>
            <a:off x="6918325" y="779463"/>
            <a:ext cx="4395788" cy="5319712"/>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8" name="Platshållare för innehåll 2">
            <a:extLst>
              <a:ext uri="{FF2B5EF4-FFF2-40B4-BE49-F238E27FC236}">
                <a16:creationId xmlns:a16="http://schemas.microsoft.com/office/drawing/2014/main" id="{CB1B988B-7136-8603-E60B-8BCE288693BE}"/>
              </a:ext>
            </a:extLst>
          </p:cNvPr>
          <p:cNvSpPr>
            <a:spLocks noGrp="1"/>
          </p:cNvSpPr>
          <p:nvPr>
            <p:ph sz="quarter" idx="13"/>
          </p:nvPr>
        </p:nvSpPr>
        <p:spPr>
          <a:xfrm>
            <a:off x="0" y="0"/>
            <a:ext cx="6096000" cy="6858000"/>
          </a:xfrm>
        </p:spPr>
        <p:txBody>
          <a:bodyPr anchor="ctr">
            <a:normAutofit/>
          </a:bodyPr>
          <a:lstStyle>
            <a:lvl1pPr algn="ctr">
              <a:defRPr sz="4800" b="1">
                <a:solidFill>
                  <a:schemeClr val="bg1"/>
                </a:solidFill>
              </a:defRPr>
            </a:lvl1pPr>
          </a:lstStyle>
          <a:p>
            <a:pPr lvl="0"/>
            <a:endParaRPr lang="sv-SE" dirty="0"/>
          </a:p>
        </p:txBody>
      </p:sp>
      <p:cxnSp>
        <p:nvCxnSpPr>
          <p:cNvPr id="9" name="Straight Connector 4">
            <a:extLst>
              <a:ext uri="{FF2B5EF4-FFF2-40B4-BE49-F238E27FC236}">
                <a16:creationId xmlns:a16="http://schemas.microsoft.com/office/drawing/2014/main" id="{DDC7F8C8-4739-45AA-BA74-6649F9E6CD8C}"/>
              </a:ext>
            </a:extLst>
          </p:cNvPr>
          <p:cNvCxnSpPr>
            <a:cxnSpLocks/>
          </p:cNvCxnSpPr>
          <p:nvPr userDrawn="1"/>
        </p:nvCxnSpPr>
        <p:spPr>
          <a:xfrm>
            <a:off x="1796995" y="3429000"/>
            <a:ext cx="859536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Anpassad layout">
    <p:spTree>
      <p:nvGrpSpPr>
        <p:cNvPr id="1" name=""/>
        <p:cNvGrpSpPr/>
        <p:nvPr/>
      </p:nvGrpSpPr>
      <p:grpSpPr>
        <a:xfrm>
          <a:off x="0" y="0"/>
          <a:ext cx="0" cy="0"/>
          <a:chOff x="0" y="0"/>
          <a:chExt cx="0" cy="0"/>
        </a:xfrm>
      </p:grpSpPr>
      <p:sp>
        <p:nvSpPr>
          <p:cNvPr id="2" name="Platshållare för text 14">
            <a:extLst>
              <a:ext uri="{FF2B5EF4-FFF2-40B4-BE49-F238E27FC236}">
                <a16:creationId xmlns:a16="http://schemas.microsoft.com/office/drawing/2014/main" id="{AFE9BC63-B993-0EF5-06D4-A5AFCF54C898}"/>
              </a:ext>
            </a:extLst>
          </p:cNvPr>
          <p:cNvSpPr>
            <a:spLocks noGrp="1"/>
          </p:cNvSpPr>
          <p:nvPr>
            <p:ph type="body" sz="quarter" idx="12"/>
          </p:nvPr>
        </p:nvSpPr>
        <p:spPr>
          <a:xfrm>
            <a:off x="6918325" y="779463"/>
            <a:ext cx="4395788" cy="2303275"/>
          </a:xfrm>
        </p:spPr>
        <p:txBody>
          <a:bodyPr vert="horz" lIns="91440" tIns="45720" rIns="91440" bIns="45720" rtlCol="0" anchor="b">
            <a:normAutofit/>
          </a:bodyPr>
          <a:lstStyle>
            <a:lvl1pPr>
              <a:defRPr lang="sv-SE" sz="1800" b="0" dirty="0" smtClean="0">
                <a:solidFill>
                  <a:schemeClr val="accent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4" name="Platshållare för text 14">
            <a:extLst>
              <a:ext uri="{FF2B5EF4-FFF2-40B4-BE49-F238E27FC236}">
                <a16:creationId xmlns:a16="http://schemas.microsoft.com/office/drawing/2014/main" id="{87E92308-5A52-23B7-7AC3-B726B606382A}"/>
              </a:ext>
            </a:extLst>
          </p:cNvPr>
          <p:cNvSpPr>
            <a:spLocks noGrp="1"/>
          </p:cNvSpPr>
          <p:nvPr>
            <p:ph type="body" sz="quarter" idx="14"/>
          </p:nvPr>
        </p:nvSpPr>
        <p:spPr>
          <a:xfrm>
            <a:off x="6918325" y="3795376"/>
            <a:ext cx="4395788" cy="2303275"/>
          </a:xfrm>
        </p:spPr>
        <p:txBody>
          <a:bodyPr vert="horz" lIns="91440" tIns="45720" rIns="91440" bIns="45720" rtlCol="0" anchor="t">
            <a:normAutofit/>
          </a:bodyPr>
          <a:lstStyle>
            <a:lvl1pPr>
              <a:defRPr lang="sv-SE" sz="1800" b="0" dirty="0" smtClean="0">
                <a:solidFill>
                  <a:schemeClr val="accent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cxnSp>
        <p:nvCxnSpPr>
          <p:cNvPr id="14" name="Rak 13">
            <a:extLst>
              <a:ext uri="{FF2B5EF4-FFF2-40B4-BE49-F238E27FC236}">
                <a16:creationId xmlns:a16="http://schemas.microsoft.com/office/drawing/2014/main" id="{2892368C-5B8D-F11D-AEEF-6FCC6B7A7D9F}"/>
              </a:ext>
            </a:extLst>
          </p:cNvPr>
          <p:cNvCxnSpPr>
            <a:cxnSpLocks/>
          </p:cNvCxnSpPr>
          <p:nvPr userDrawn="1"/>
        </p:nvCxnSpPr>
        <p:spPr>
          <a:xfrm>
            <a:off x="6918325" y="3429000"/>
            <a:ext cx="439578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latshållare för text 12">
            <a:extLst>
              <a:ext uri="{FF2B5EF4-FFF2-40B4-BE49-F238E27FC236}">
                <a16:creationId xmlns:a16="http://schemas.microsoft.com/office/drawing/2014/main" id="{394A5586-F949-5014-CA5E-0E617FB247E8}"/>
              </a:ext>
            </a:extLst>
          </p:cNvPr>
          <p:cNvSpPr>
            <a:spLocks noGrp="1"/>
          </p:cNvSpPr>
          <p:nvPr>
            <p:ph type="body" sz="quarter" idx="11"/>
          </p:nvPr>
        </p:nvSpPr>
        <p:spPr>
          <a:xfrm>
            <a:off x="0" y="0"/>
            <a:ext cx="6096000" cy="6858000"/>
          </a:xfrm>
          <a:solidFill>
            <a:schemeClr val="accent1">
              <a:lumMod val="60000"/>
              <a:lumOff val="40000"/>
            </a:schemeClr>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spTree>
    <p:extLst>
      <p:ext uri="{BB962C8B-B14F-4D97-AF65-F5344CB8AC3E}">
        <p14:creationId xmlns:p14="http://schemas.microsoft.com/office/powerpoint/2010/main" val="337930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Anpassad layout">
    <p:spTree>
      <p:nvGrpSpPr>
        <p:cNvPr id="1" name=""/>
        <p:cNvGrpSpPr/>
        <p:nvPr/>
      </p:nvGrpSpPr>
      <p:grpSpPr>
        <a:xfrm>
          <a:off x="0" y="0"/>
          <a:ext cx="0" cy="0"/>
          <a:chOff x="0" y="0"/>
          <a:chExt cx="0" cy="0"/>
        </a:xfrm>
      </p:grpSpPr>
      <p:sp>
        <p:nvSpPr>
          <p:cNvPr id="2" name="Platshållare för text 14">
            <a:extLst>
              <a:ext uri="{FF2B5EF4-FFF2-40B4-BE49-F238E27FC236}">
                <a16:creationId xmlns:a16="http://schemas.microsoft.com/office/drawing/2014/main" id="{AFE9BC63-B993-0EF5-06D4-A5AFCF54C898}"/>
              </a:ext>
            </a:extLst>
          </p:cNvPr>
          <p:cNvSpPr>
            <a:spLocks noGrp="1"/>
          </p:cNvSpPr>
          <p:nvPr>
            <p:ph type="body" sz="quarter" idx="12"/>
          </p:nvPr>
        </p:nvSpPr>
        <p:spPr>
          <a:xfrm>
            <a:off x="6918325" y="779463"/>
            <a:ext cx="4395788" cy="2303275"/>
          </a:xfrm>
        </p:spPr>
        <p:txBody>
          <a:bodyPr vert="horz" lIns="91440" tIns="45720" rIns="91440" bIns="45720" rtlCol="0" anchor="b">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4" name="Platshållare för text 14">
            <a:extLst>
              <a:ext uri="{FF2B5EF4-FFF2-40B4-BE49-F238E27FC236}">
                <a16:creationId xmlns:a16="http://schemas.microsoft.com/office/drawing/2014/main" id="{87E92308-5A52-23B7-7AC3-B726B606382A}"/>
              </a:ext>
            </a:extLst>
          </p:cNvPr>
          <p:cNvSpPr>
            <a:spLocks noGrp="1"/>
          </p:cNvSpPr>
          <p:nvPr>
            <p:ph type="body" sz="quarter" idx="14"/>
          </p:nvPr>
        </p:nvSpPr>
        <p:spPr>
          <a:xfrm>
            <a:off x="6918325" y="3795376"/>
            <a:ext cx="4395788" cy="2303275"/>
          </a:xfrm>
        </p:spPr>
        <p:txBody>
          <a:bodyPr vert="horz" lIns="91440" tIns="45720" rIns="91440" bIns="45720" rtlCol="0" anchor="t">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6" name="Platshållare för innehåll 2">
            <a:extLst>
              <a:ext uri="{FF2B5EF4-FFF2-40B4-BE49-F238E27FC236}">
                <a16:creationId xmlns:a16="http://schemas.microsoft.com/office/drawing/2014/main" id="{AF5ADA39-6838-24C7-57E3-E36F0B8DC675}"/>
              </a:ext>
            </a:extLst>
          </p:cNvPr>
          <p:cNvSpPr>
            <a:spLocks noGrp="1"/>
          </p:cNvSpPr>
          <p:nvPr>
            <p:ph sz="quarter" idx="13"/>
          </p:nvPr>
        </p:nvSpPr>
        <p:spPr>
          <a:xfrm>
            <a:off x="0" y="0"/>
            <a:ext cx="6096000" cy="6858000"/>
          </a:xfrm>
        </p:spPr>
        <p:txBody>
          <a:bodyPr anchor="ctr">
            <a:normAutofit/>
          </a:bodyPr>
          <a:lstStyle>
            <a:lvl1pPr algn="ctr">
              <a:defRPr sz="4800" b="1">
                <a:solidFill>
                  <a:schemeClr val="bg1"/>
                </a:solidFill>
              </a:defRPr>
            </a:lvl1pPr>
          </a:lstStyle>
          <a:p>
            <a:pPr lvl="0"/>
            <a:endParaRPr lang="sv-SE" dirty="0"/>
          </a:p>
        </p:txBody>
      </p:sp>
      <p:cxnSp>
        <p:nvCxnSpPr>
          <p:cNvPr id="14" name="Rak 13">
            <a:extLst>
              <a:ext uri="{FF2B5EF4-FFF2-40B4-BE49-F238E27FC236}">
                <a16:creationId xmlns:a16="http://schemas.microsoft.com/office/drawing/2014/main" id="{2892368C-5B8D-F11D-AEEF-6FCC6B7A7D9F}"/>
              </a:ext>
            </a:extLst>
          </p:cNvPr>
          <p:cNvCxnSpPr>
            <a:cxnSpLocks/>
          </p:cNvCxnSpPr>
          <p:nvPr userDrawn="1"/>
        </p:nvCxnSpPr>
        <p:spPr>
          <a:xfrm>
            <a:off x="6918325" y="3429000"/>
            <a:ext cx="439578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96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16" name="Platshållare för text 14">
            <a:extLst>
              <a:ext uri="{FF2B5EF4-FFF2-40B4-BE49-F238E27FC236}">
                <a16:creationId xmlns:a16="http://schemas.microsoft.com/office/drawing/2014/main" id="{52E53798-7E58-B602-A4F1-AF5D23D802CE}"/>
              </a:ext>
            </a:extLst>
          </p:cNvPr>
          <p:cNvSpPr>
            <a:spLocks noGrp="1"/>
          </p:cNvSpPr>
          <p:nvPr>
            <p:ph type="body" sz="quarter" idx="12"/>
          </p:nvPr>
        </p:nvSpPr>
        <p:spPr>
          <a:xfrm>
            <a:off x="822325" y="779463"/>
            <a:ext cx="4395788" cy="5319712"/>
          </a:xfrm>
        </p:spPr>
        <p:txBody>
          <a:bodyPr vert="horz" lIns="91440" tIns="45720" rIns="91440" bIns="45720" rtlCol="0" anchor="ctr">
            <a:normAutofit/>
          </a:bodyPr>
          <a:lstStyle>
            <a:lvl1pPr>
              <a:defRPr lang="sv-SE" sz="1800" b="0" dirty="0" smtClean="0">
                <a:solidFill>
                  <a:schemeClr val="accent6"/>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3" name="Platshållare för text 12">
            <a:extLst>
              <a:ext uri="{FF2B5EF4-FFF2-40B4-BE49-F238E27FC236}">
                <a16:creationId xmlns:a16="http://schemas.microsoft.com/office/drawing/2014/main" id="{044F3562-4C50-5D76-A3DC-5D9D36ECE284}"/>
              </a:ext>
            </a:extLst>
          </p:cNvPr>
          <p:cNvSpPr>
            <a:spLocks noGrp="1"/>
          </p:cNvSpPr>
          <p:nvPr>
            <p:ph type="body" sz="quarter" idx="11"/>
          </p:nvPr>
        </p:nvSpPr>
        <p:spPr>
          <a:xfrm>
            <a:off x="6096000" y="0"/>
            <a:ext cx="6096000" cy="6858000"/>
          </a:xfrm>
          <a:solidFill>
            <a:schemeClr val="accent6">
              <a:lumMod val="60000"/>
              <a:lumOff val="40000"/>
            </a:schemeClr>
          </a:solidFill>
        </p:spPr>
        <p:txBody>
          <a:bodyPr anchor="ctr">
            <a:normAutofit/>
          </a:bodyPr>
          <a:lstStyle>
            <a:lvl1pPr marL="0" indent="0" algn="ctr">
              <a:buNone/>
              <a:defRPr sz="4800">
                <a:solidFill>
                  <a:schemeClr val="bg1"/>
                </a:solidFill>
              </a:defRPr>
            </a:lvl1pPr>
          </a:lstStyle>
          <a:p>
            <a:pPr lvl="0"/>
            <a:r>
              <a:rPr lang="sv-SE" dirty="0"/>
              <a:t>Klicka här för att ändra format på bakgrundstexten</a:t>
            </a:r>
          </a:p>
        </p:txBody>
      </p:sp>
    </p:spTree>
    <p:extLst>
      <p:ext uri="{BB962C8B-B14F-4D97-AF65-F5344CB8AC3E}">
        <p14:creationId xmlns:p14="http://schemas.microsoft.com/office/powerpoint/2010/main" val="425769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Anpassad layout">
    <p:spTree>
      <p:nvGrpSpPr>
        <p:cNvPr id="1" name=""/>
        <p:cNvGrpSpPr/>
        <p:nvPr/>
      </p:nvGrpSpPr>
      <p:grpSpPr>
        <a:xfrm>
          <a:off x="0" y="0"/>
          <a:ext cx="0" cy="0"/>
          <a:chOff x="0" y="0"/>
          <a:chExt cx="0" cy="0"/>
        </a:xfrm>
      </p:grpSpPr>
      <p:sp>
        <p:nvSpPr>
          <p:cNvPr id="16" name="Platshållare för text 14">
            <a:extLst>
              <a:ext uri="{FF2B5EF4-FFF2-40B4-BE49-F238E27FC236}">
                <a16:creationId xmlns:a16="http://schemas.microsoft.com/office/drawing/2014/main" id="{52E53798-7E58-B602-A4F1-AF5D23D802CE}"/>
              </a:ext>
            </a:extLst>
          </p:cNvPr>
          <p:cNvSpPr>
            <a:spLocks noGrp="1"/>
          </p:cNvSpPr>
          <p:nvPr>
            <p:ph type="body" sz="quarter" idx="12"/>
          </p:nvPr>
        </p:nvSpPr>
        <p:spPr>
          <a:xfrm>
            <a:off x="822325" y="779463"/>
            <a:ext cx="4395788" cy="5319712"/>
          </a:xfrm>
        </p:spPr>
        <p:txBody>
          <a:bodyPr vert="horz" lIns="91440" tIns="45720" rIns="91440" bIns="45720" rtlCol="0" anchor="ctr">
            <a:normAutofit/>
          </a:bodyPr>
          <a:lstStyle>
            <a:lvl1pPr>
              <a:defRPr lang="sv-SE" sz="1800" b="0" dirty="0" smtClean="0">
                <a:solidFill>
                  <a:schemeClr val="tx1"/>
                </a:solidFill>
              </a:defRPr>
            </a:lvl1pPr>
            <a:lvl2pPr>
              <a:defRPr lang="sv-SE" sz="1400" dirty="0" smtClean="0"/>
            </a:lvl2pPr>
            <a:lvl3pPr>
              <a:defRPr lang="sv-SE" sz="1200" dirty="0" smtClean="0"/>
            </a:lvl3pPr>
            <a:lvl4pPr>
              <a:defRPr lang="sv-SE" sz="1000" dirty="0" smtClean="0"/>
            </a:lvl4pPr>
            <a:lvl5pPr>
              <a:defRPr lang="sv-SE" sz="1200" dirty="0"/>
            </a:lvl5pPr>
          </a:lstStyle>
          <a:p>
            <a:pPr marL="0" lvl="0" indent="0">
              <a:buFontTx/>
              <a:buNone/>
            </a:pPr>
            <a:r>
              <a:rPr lang="sv-SE" dirty="0"/>
              <a:t>Klicka här för att ändra format på bakgrundstexten</a:t>
            </a:r>
          </a:p>
        </p:txBody>
      </p:sp>
      <p:sp>
        <p:nvSpPr>
          <p:cNvPr id="2" name="Platshållare för innehåll 2">
            <a:extLst>
              <a:ext uri="{FF2B5EF4-FFF2-40B4-BE49-F238E27FC236}">
                <a16:creationId xmlns:a16="http://schemas.microsoft.com/office/drawing/2014/main" id="{1F37E4C8-8BDC-D0FF-E4E4-2B446F158938}"/>
              </a:ext>
            </a:extLst>
          </p:cNvPr>
          <p:cNvSpPr>
            <a:spLocks noGrp="1"/>
          </p:cNvSpPr>
          <p:nvPr>
            <p:ph sz="quarter" idx="14"/>
          </p:nvPr>
        </p:nvSpPr>
        <p:spPr>
          <a:xfrm>
            <a:off x="6101301" y="0"/>
            <a:ext cx="6096000" cy="6858000"/>
          </a:xfrm>
        </p:spPr>
        <p:txBody>
          <a:bodyPr anchor="ctr">
            <a:normAutofit/>
          </a:bodyPr>
          <a:lstStyle>
            <a:lvl1pPr algn="ctr">
              <a:defRPr sz="4800" b="1">
                <a:solidFill>
                  <a:schemeClr val="bg1"/>
                </a:solidFill>
              </a:defRPr>
            </a:lvl1pPr>
          </a:lstStyle>
          <a:p>
            <a:pPr lvl="0"/>
            <a:endParaRPr lang="sv-SE" dirty="0"/>
          </a:p>
        </p:txBody>
      </p:sp>
    </p:spTree>
    <p:extLst>
      <p:ext uri="{BB962C8B-B14F-4D97-AF65-F5344CB8AC3E}">
        <p14:creationId xmlns:p14="http://schemas.microsoft.com/office/powerpoint/2010/main" val="88694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69127"/>
            <a:ext cx="10515600" cy="1221561"/>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E47F7-B710-4E05-B98C-FF5F7BA1B07F}" type="datetimeFigureOut">
              <a:rPr lang="sv-SE" smtClean="0"/>
              <a:t>2024-05-05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931F3-B944-4D78-B3F1-C522CCD4EF0D}" type="slidenum">
              <a:rPr lang="sv-SE" smtClean="0"/>
              <a:t>‹#›</a:t>
            </a:fld>
            <a:endParaRPr lang="sv-SE"/>
          </a:p>
        </p:txBody>
      </p:sp>
    </p:spTree>
    <p:extLst>
      <p:ext uri="{BB962C8B-B14F-4D97-AF65-F5344CB8AC3E}">
        <p14:creationId xmlns:p14="http://schemas.microsoft.com/office/powerpoint/2010/main" val="3062377249"/>
      </p:ext>
    </p:extLst>
  </p:cSld>
  <p:clrMap bg1="lt1" tx1="dk1" bg2="lt2" tx2="dk2" accent1="accent1" accent2="accent2" accent3="accent3" accent4="accent4" accent5="accent5" accent6="accent6" hlink="hlink" folHlink="folHlink"/>
  <p:sldLayoutIdLst>
    <p:sldLayoutId id="2147483741" r:id="rId1"/>
    <p:sldLayoutId id="2147483727" r:id="rId2"/>
    <p:sldLayoutId id="2147483740" r:id="rId3"/>
    <p:sldLayoutId id="2147483743" r:id="rId4"/>
    <p:sldLayoutId id="2147483746" r:id="rId5"/>
    <p:sldLayoutId id="2147483751" r:id="rId6"/>
    <p:sldLayoutId id="2147483747" r:id="rId7"/>
    <p:sldLayoutId id="2147483745" r:id="rId8"/>
    <p:sldLayoutId id="2147483749" r:id="rId9"/>
    <p:sldLayoutId id="2147483742" r:id="rId10"/>
    <p:sldLayoutId id="2147483732" r:id="rId11"/>
    <p:sldLayoutId id="2147483744" r:id="rId12"/>
    <p:sldLayoutId id="2147483733" r:id="rId13"/>
    <p:sldLayoutId id="2147483750" r:id="rId14"/>
  </p:sldLayoutIdLst>
  <p:txStyles>
    <p:titleStyle>
      <a:lvl1pPr algn="l" defTabSz="914400" rtl="0" eaLnBrk="1" latinLnBrk="0" hangingPunct="1">
        <a:lnSpc>
          <a:spcPct val="90000"/>
        </a:lnSpc>
        <a:spcBef>
          <a:spcPct val="0"/>
        </a:spcBef>
        <a:buNone/>
        <a:defRPr sz="4400" kern="1200" baseline="0">
          <a:solidFill>
            <a:schemeClr val="tx1"/>
          </a:solidFill>
          <a:latin typeface="Proxima Nova"/>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1">
            <a:extLst>
              <a:ext uri="{FF2B5EF4-FFF2-40B4-BE49-F238E27FC236}">
                <a16:creationId xmlns:a16="http://schemas.microsoft.com/office/drawing/2014/main" id="{2B08EE1F-A049-95F0-1ECA-73976EBA51A1}"/>
              </a:ext>
            </a:extLst>
          </p:cNvPr>
          <p:cNvSpPr txBox="1">
            <a:spLocks/>
          </p:cNvSpPr>
          <p:nvPr/>
        </p:nvSpPr>
        <p:spPr>
          <a:xfrm>
            <a:off x="0" y="3429000"/>
            <a:ext cx="12192000" cy="3429000"/>
          </a:xfrm>
          <a:prstGeom prst="rect">
            <a:avLst/>
          </a:prstGeom>
          <a:solidFill>
            <a:schemeClr val="accent4">
              <a:lumMod val="60000"/>
              <a:lumOff val="40000"/>
            </a:schemeClr>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bg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5" name="Platshållare för text 1">
            <a:extLst>
              <a:ext uri="{FF2B5EF4-FFF2-40B4-BE49-F238E27FC236}">
                <a16:creationId xmlns:a16="http://schemas.microsoft.com/office/drawing/2014/main" id="{EC608F2C-E652-C8BF-89EB-9B1186ABABD8}"/>
              </a:ext>
            </a:extLst>
          </p:cNvPr>
          <p:cNvSpPr txBox="1">
            <a:spLocks/>
          </p:cNvSpPr>
          <p:nvPr/>
        </p:nvSpPr>
        <p:spPr>
          <a:xfrm>
            <a:off x="0" y="0"/>
            <a:ext cx="12192000" cy="3429000"/>
          </a:xfrm>
          <a:prstGeom prst="rect">
            <a:avLst/>
          </a:prstGeom>
          <a:solidFill>
            <a:schemeClr val="accent4"/>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bg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3" name="Underrubrik 2">
            <a:extLst>
              <a:ext uri="{FF2B5EF4-FFF2-40B4-BE49-F238E27FC236}">
                <a16:creationId xmlns:a16="http://schemas.microsoft.com/office/drawing/2014/main" id="{97E68FDF-446A-1207-5FF1-55BFC9A27DBE}"/>
              </a:ext>
            </a:extLst>
          </p:cNvPr>
          <p:cNvSpPr>
            <a:spLocks noGrp="1"/>
          </p:cNvSpPr>
          <p:nvPr>
            <p:ph type="subTitle" idx="1"/>
          </p:nvPr>
        </p:nvSpPr>
        <p:spPr>
          <a:xfrm>
            <a:off x="0" y="3866206"/>
            <a:ext cx="12192000" cy="2991794"/>
          </a:xfrm>
        </p:spPr>
        <p:txBody>
          <a:bodyPr>
            <a:normAutofit/>
          </a:bodyPr>
          <a:lstStyle/>
          <a:p>
            <a:r>
              <a:rPr lang="sv-SE" sz="2800" dirty="0"/>
              <a:t>Smart </a:t>
            </a:r>
            <a:r>
              <a:rPr lang="sv-SE" sz="2800" dirty="0" err="1"/>
              <a:t>Built</a:t>
            </a:r>
            <a:r>
              <a:rPr lang="sv-SE" sz="2800" dirty="0"/>
              <a:t> Environment har beslutat att initiera ett strategiskt projekt </a:t>
            </a:r>
          </a:p>
          <a:p>
            <a:r>
              <a:rPr lang="sv-SE" sz="2800" dirty="0"/>
              <a:t>Löptid 12 månader från och med Q3 2024 </a:t>
            </a:r>
          </a:p>
          <a:p>
            <a:endParaRPr lang="sv-SE" sz="2800" dirty="0"/>
          </a:p>
          <a:p>
            <a:r>
              <a:rPr lang="sv-SE" dirty="0"/>
              <a:t>Anmäl i</a:t>
            </a:r>
            <a:r>
              <a:rPr lang="sv-SE" sz="2800" dirty="0"/>
              <a:t>ntresse för att medverka senast 17/5 </a:t>
            </a:r>
          </a:p>
          <a:p>
            <a:r>
              <a:rPr lang="sv-SE" sz="2800" dirty="0"/>
              <a:t>Projektansökan till Formas 22/5</a:t>
            </a:r>
          </a:p>
          <a:p>
            <a:endParaRPr lang="sv-SE" dirty="0"/>
          </a:p>
          <a:p>
            <a:endParaRPr lang="sv-SE" dirty="0"/>
          </a:p>
        </p:txBody>
      </p:sp>
      <p:sp>
        <p:nvSpPr>
          <p:cNvPr id="4" name="Rubrik 3">
            <a:extLst>
              <a:ext uri="{FF2B5EF4-FFF2-40B4-BE49-F238E27FC236}">
                <a16:creationId xmlns:a16="http://schemas.microsoft.com/office/drawing/2014/main" id="{1116F70A-3624-F76F-8EF2-FA9C1E5ECEB4}"/>
              </a:ext>
            </a:extLst>
          </p:cNvPr>
          <p:cNvSpPr>
            <a:spLocks noGrp="1"/>
          </p:cNvSpPr>
          <p:nvPr>
            <p:ph type="ctrTitle"/>
          </p:nvPr>
        </p:nvSpPr>
        <p:spPr/>
        <p:txBody>
          <a:bodyPr>
            <a:normAutofit/>
          </a:bodyPr>
          <a:lstStyle/>
          <a:p>
            <a:r>
              <a:rPr lang="sv-SE" sz="5400" dirty="0"/>
              <a:t>Generativ AI: nytt värdeskapande och förändrade affärsmodeller</a:t>
            </a:r>
          </a:p>
        </p:txBody>
      </p:sp>
    </p:spTree>
    <p:extLst>
      <p:ext uri="{BB962C8B-B14F-4D97-AF65-F5344CB8AC3E}">
        <p14:creationId xmlns:p14="http://schemas.microsoft.com/office/powerpoint/2010/main" val="372970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47F4542-FFCD-6FB7-0F92-D756477B9F74}"/>
              </a:ext>
            </a:extLst>
          </p:cNvPr>
          <p:cNvSpPr>
            <a:spLocks noGrp="1"/>
          </p:cNvSpPr>
          <p:nvPr>
            <p:ph type="body" sz="quarter" idx="12"/>
          </p:nvPr>
        </p:nvSpPr>
        <p:spPr>
          <a:xfrm>
            <a:off x="6918325" y="779462"/>
            <a:ext cx="4395788" cy="5760485"/>
          </a:xfrm>
        </p:spPr>
        <p:txBody>
          <a:bodyPr>
            <a:normAutofit/>
          </a:bodyPr>
          <a:lstStyle/>
          <a:p>
            <a:r>
              <a:rPr lang="sv-SE" sz="1600" dirty="0"/>
              <a:t>Generativ AI medför nya möjligheter och ett nytt värdeskapande. </a:t>
            </a:r>
          </a:p>
          <a:p>
            <a:r>
              <a:rPr lang="sv-SE" sz="1600" dirty="0"/>
              <a:t>Generativ AI kommer kunna utföra och effektivisera många av arkitekters och teknikkonsulters  traditionella uppgifter. </a:t>
            </a:r>
          </a:p>
          <a:p>
            <a:r>
              <a:rPr lang="sv-SE" sz="1600" dirty="0"/>
              <a:t>Detta utmanar den traditionella ersättningsmodellen med debitering per nedlagd tid.  Arkitekt- och konsultrollen kommer förändras och helt nya affärsmodeller behöver utvecklas.</a:t>
            </a:r>
          </a:p>
          <a:p>
            <a:r>
              <a:rPr lang="sv-SE" sz="1600" dirty="0"/>
              <a:t>Att lyckas med en övergång till nya affärsmodeller är en kritisk faktor. Detta har och något som historiskt varit en utmaning för arkitekter och teknikkonsulter. </a:t>
            </a:r>
          </a:p>
        </p:txBody>
      </p:sp>
      <p:sp>
        <p:nvSpPr>
          <p:cNvPr id="3" name="Platshållare för innehåll 2">
            <a:extLst>
              <a:ext uri="{FF2B5EF4-FFF2-40B4-BE49-F238E27FC236}">
                <a16:creationId xmlns:a16="http://schemas.microsoft.com/office/drawing/2014/main" id="{09B40B52-50D9-52E3-0C2B-E4FB66DA5E0E}"/>
              </a:ext>
            </a:extLst>
          </p:cNvPr>
          <p:cNvSpPr>
            <a:spLocks noGrp="1"/>
          </p:cNvSpPr>
          <p:nvPr>
            <p:ph sz="quarter" idx="13"/>
          </p:nvPr>
        </p:nvSpPr>
        <p:spPr>
          <a:solidFill>
            <a:schemeClr val="accent4"/>
          </a:solidFill>
        </p:spPr>
        <p:txBody>
          <a:bodyPr/>
          <a:lstStyle/>
          <a:p>
            <a:r>
              <a:rPr lang="sv-SE" dirty="0"/>
              <a:t>BAKGRUND</a:t>
            </a:r>
          </a:p>
        </p:txBody>
      </p:sp>
    </p:spTree>
    <p:extLst>
      <p:ext uri="{BB962C8B-B14F-4D97-AF65-F5344CB8AC3E}">
        <p14:creationId xmlns:p14="http://schemas.microsoft.com/office/powerpoint/2010/main" val="1224824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47F4542-FFCD-6FB7-0F92-D756477B9F74}"/>
              </a:ext>
            </a:extLst>
          </p:cNvPr>
          <p:cNvSpPr>
            <a:spLocks noGrp="1"/>
          </p:cNvSpPr>
          <p:nvPr>
            <p:ph type="body" sz="quarter" idx="12"/>
          </p:nvPr>
        </p:nvSpPr>
        <p:spPr/>
        <p:txBody>
          <a:bodyPr>
            <a:normAutofit/>
          </a:bodyPr>
          <a:lstStyle/>
          <a:p>
            <a:r>
              <a:rPr lang="sv-SE" sz="1600" dirty="0"/>
              <a:t>Undersöka hur Generativ AI kan användas för att utveckla arkitekt- och konsultbranschen. Vi antar ett femårsperspektiv.</a:t>
            </a:r>
            <a:br>
              <a:rPr lang="sv-SE" sz="1600" dirty="0"/>
            </a:br>
            <a:endParaRPr lang="sv-SE" sz="1600" dirty="0"/>
          </a:p>
          <a:p>
            <a:pPr marL="285750" indent="-285750">
              <a:buFont typeface="Arial" panose="020B0604020202020204" pitchFamily="34" charset="0"/>
              <a:buChar char="•"/>
            </a:pPr>
            <a:r>
              <a:rPr lang="sv-SE" sz="1600" dirty="0"/>
              <a:t>Generativ AI:s potential i förhållande till arkitekter och teknikkonsulter</a:t>
            </a:r>
          </a:p>
          <a:p>
            <a:pPr marL="285750" indent="-285750">
              <a:buFont typeface="Arial" panose="020B0604020202020204" pitchFamily="34" charset="0"/>
              <a:buChar char="•"/>
            </a:pPr>
            <a:r>
              <a:rPr lang="sv-SE" sz="1600" dirty="0"/>
              <a:t>Hur Generativ AI kan komma att förändra branschens värdekedjor och ekosystem.</a:t>
            </a:r>
          </a:p>
          <a:p>
            <a:pPr marL="285750" indent="-285750">
              <a:buFont typeface="Arial" panose="020B0604020202020204" pitchFamily="34" charset="0"/>
              <a:buChar char="•"/>
            </a:pPr>
            <a:r>
              <a:rPr lang="sv-SE" sz="1600" dirty="0"/>
              <a:t>Identifiera affärsmöjligheter för arkitekter och teknikkonsulter i förhållande till </a:t>
            </a:r>
            <a:r>
              <a:rPr lang="sv-SE" sz="1600" dirty="0" err="1"/>
              <a:t>GenerativAI</a:t>
            </a:r>
            <a:r>
              <a:rPr lang="sv-SE" sz="1600" dirty="0"/>
              <a:t>.</a:t>
            </a:r>
          </a:p>
          <a:p>
            <a:pPr marL="285750" indent="-285750">
              <a:buFont typeface="Arial" panose="020B0604020202020204" pitchFamily="34" charset="0"/>
              <a:buChar char="•"/>
            </a:pPr>
            <a:r>
              <a:rPr lang="sv-SE" sz="1600" dirty="0"/>
              <a:t>Identifiera framgångsfaktorer för affärsmodeller i </a:t>
            </a:r>
            <a:r>
              <a:rPr lang="sv-SE" sz="1600" dirty="0" err="1"/>
              <a:t>GenerativAI</a:t>
            </a:r>
            <a:r>
              <a:rPr lang="sv-SE" sz="1600" dirty="0"/>
              <a:t>-ekosystem</a:t>
            </a:r>
          </a:p>
          <a:p>
            <a:pPr marL="285750" indent="-285750">
              <a:buFont typeface="Arial" panose="020B0604020202020204" pitchFamily="34" charset="0"/>
              <a:buChar char="•"/>
            </a:pPr>
            <a:r>
              <a:rPr lang="sv-SE" sz="1600" dirty="0" err="1"/>
              <a:t>Innovera</a:t>
            </a:r>
            <a:r>
              <a:rPr lang="sv-SE" sz="1600" dirty="0"/>
              <a:t> affärsmodeller för Generativ AI-relaterade ekosystem -  specifikt för arkitekter och teknikkonsulter.</a:t>
            </a:r>
          </a:p>
          <a:p>
            <a:pPr marL="285750" indent="-285750">
              <a:buFont typeface="Arial" panose="020B0604020202020204" pitchFamily="34" charset="0"/>
              <a:buChar char="•"/>
            </a:pPr>
            <a:r>
              <a:rPr lang="sv-SE" sz="1600" dirty="0"/>
              <a:t>Undersöka hur traditionella arkitekt- och teknikkonsultföretag kan ställa om till nya transformativa affärsmodeller samtidigt som man arbetar i de gamla konventionella.</a:t>
            </a:r>
          </a:p>
        </p:txBody>
      </p:sp>
      <p:sp>
        <p:nvSpPr>
          <p:cNvPr id="3" name="Platshållare för innehåll 2">
            <a:extLst>
              <a:ext uri="{FF2B5EF4-FFF2-40B4-BE49-F238E27FC236}">
                <a16:creationId xmlns:a16="http://schemas.microsoft.com/office/drawing/2014/main" id="{09B40B52-50D9-52E3-0C2B-E4FB66DA5E0E}"/>
              </a:ext>
            </a:extLst>
          </p:cNvPr>
          <p:cNvSpPr>
            <a:spLocks noGrp="1"/>
          </p:cNvSpPr>
          <p:nvPr>
            <p:ph sz="quarter" idx="13"/>
          </p:nvPr>
        </p:nvSpPr>
        <p:spPr>
          <a:solidFill>
            <a:schemeClr val="accent4"/>
          </a:solidFill>
        </p:spPr>
        <p:txBody>
          <a:bodyPr/>
          <a:lstStyle/>
          <a:p>
            <a:r>
              <a:rPr lang="sv-SE" dirty="0"/>
              <a:t>SYFTE </a:t>
            </a:r>
          </a:p>
        </p:txBody>
      </p:sp>
    </p:spTree>
    <p:extLst>
      <p:ext uri="{BB962C8B-B14F-4D97-AF65-F5344CB8AC3E}">
        <p14:creationId xmlns:p14="http://schemas.microsoft.com/office/powerpoint/2010/main" val="172110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47F4542-FFCD-6FB7-0F92-D756477B9F74}"/>
              </a:ext>
            </a:extLst>
          </p:cNvPr>
          <p:cNvSpPr>
            <a:spLocks noGrp="1"/>
          </p:cNvSpPr>
          <p:nvPr>
            <p:ph type="body" sz="quarter" idx="12"/>
          </p:nvPr>
        </p:nvSpPr>
        <p:spPr/>
        <p:txBody>
          <a:bodyPr>
            <a:normAutofit/>
          </a:bodyPr>
          <a:lstStyle/>
          <a:p>
            <a:r>
              <a:rPr lang="sv-SE" sz="1600" dirty="0"/>
              <a:t>Stödja och inspirera arkitekter och teknikkonsulter att tillgodogöra sig värdeökningen med Generativ AI och hitta nischer i de nya ekosystemen genom ett ta fram en verktygslåda som innehåller:</a:t>
            </a:r>
          </a:p>
          <a:p>
            <a:pPr marL="285750" indent="-285750">
              <a:buFont typeface="Arial" panose="020B0604020202020204" pitchFamily="34" charset="0"/>
              <a:buChar char="•"/>
            </a:pPr>
            <a:r>
              <a:rPr lang="sv-SE" sz="1600" dirty="0"/>
              <a:t>Vägledning för arkitekt- och teknikkonsultföretag som vill arbeta med innovation av affärsmodeller i förhållande till Generativ AI.</a:t>
            </a:r>
          </a:p>
          <a:p>
            <a:pPr marL="285750" indent="-285750">
              <a:buFont typeface="Arial" panose="020B0604020202020204" pitchFamily="34" charset="0"/>
              <a:buChar char="•"/>
            </a:pPr>
            <a:r>
              <a:rPr lang="sv-SE" sz="1600" dirty="0"/>
              <a:t>En idébank med konkreta innovativa affärsmodeller för Generativ AI med relevans för arkitekter och teknikkonsulter.</a:t>
            </a:r>
          </a:p>
          <a:p>
            <a:pPr marL="285750" indent="-285750">
              <a:buFont typeface="Arial" panose="020B0604020202020204" pitchFamily="34" charset="0"/>
              <a:buChar char="•"/>
            </a:pPr>
            <a:r>
              <a:rPr lang="sv-SE" sz="1600" dirty="0"/>
              <a:t>Vägledning för omställning från traditionella affärsmodeller till de nya transformativa affärsmodellerna.</a:t>
            </a:r>
          </a:p>
          <a:p>
            <a:r>
              <a:rPr lang="sv-SE" sz="1600" dirty="0"/>
              <a:t>Verktygslådan ska vara målgruppsanpassad, lättillgänglig och attraktiv. Det är också viktigt att arbeta aktivt med spridning för att en så stor del som möjligt av målgruppen ska få nytta av det nedlagda arbetet.</a:t>
            </a:r>
          </a:p>
        </p:txBody>
      </p:sp>
      <p:sp>
        <p:nvSpPr>
          <p:cNvPr id="3" name="Platshållare för innehåll 2">
            <a:extLst>
              <a:ext uri="{FF2B5EF4-FFF2-40B4-BE49-F238E27FC236}">
                <a16:creationId xmlns:a16="http://schemas.microsoft.com/office/drawing/2014/main" id="{09B40B52-50D9-52E3-0C2B-E4FB66DA5E0E}"/>
              </a:ext>
            </a:extLst>
          </p:cNvPr>
          <p:cNvSpPr>
            <a:spLocks noGrp="1"/>
          </p:cNvSpPr>
          <p:nvPr>
            <p:ph sz="quarter" idx="13"/>
          </p:nvPr>
        </p:nvSpPr>
        <p:spPr>
          <a:solidFill>
            <a:schemeClr val="accent4"/>
          </a:solidFill>
        </p:spPr>
        <p:txBody>
          <a:bodyPr/>
          <a:lstStyle/>
          <a:p>
            <a:r>
              <a:rPr lang="sv-SE" dirty="0"/>
              <a:t>MÅL </a:t>
            </a:r>
          </a:p>
        </p:txBody>
      </p:sp>
    </p:spTree>
    <p:extLst>
      <p:ext uri="{BB962C8B-B14F-4D97-AF65-F5344CB8AC3E}">
        <p14:creationId xmlns:p14="http://schemas.microsoft.com/office/powerpoint/2010/main" val="101460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E1F8AC31-BECE-1FE3-33A3-7AA752EFA9B4}"/>
              </a:ext>
            </a:extLst>
          </p:cNvPr>
          <p:cNvGraphicFramePr/>
          <p:nvPr>
            <p:extLst>
              <p:ext uri="{D42A27DB-BD31-4B8C-83A1-F6EECF244321}">
                <p14:modId xmlns:p14="http://schemas.microsoft.com/office/powerpoint/2010/main" val="1709664311"/>
              </p:ext>
            </p:extLst>
          </p:nvPr>
        </p:nvGraphicFramePr>
        <p:xfrm>
          <a:off x="461158" y="-954756"/>
          <a:ext cx="1126968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latshållare för text 1">
            <a:extLst>
              <a:ext uri="{FF2B5EF4-FFF2-40B4-BE49-F238E27FC236}">
                <a16:creationId xmlns:a16="http://schemas.microsoft.com/office/drawing/2014/main" id="{E5B4A7F4-C496-493E-4928-FD3BB048D728}"/>
              </a:ext>
            </a:extLst>
          </p:cNvPr>
          <p:cNvSpPr txBox="1">
            <a:spLocks/>
          </p:cNvSpPr>
          <p:nvPr/>
        </p:nvSpPr>
        <p:spPr>
          <a:xfrm>
            <a:off x="461157" y="2565071"/>
            <a:ext cx="1700151" cy="184067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Litteraturstudie </a:t>
            </a:r>
            <a:br>
              <a:rPr lang="sv-SE" sz="1000" dirty="0"/>
            </a:br>
            <a:r>
              <a:rPr lang="sv-SE" sz="1000" dirty="0"/>
              <a:t>Affärsmodeller &amp;</a:t>
            </a:r>
            <a:br>
              <a:rPr lang="sv-SE" sz="1000" dirty="0"/>
            </a:br>
            <a:r>
              <a:rPr lang="sv-SE" sz="1000" dirty="0" err="1"/>
              <a:t>GenAI</a:t>
            </a:r>
            <a:r>
              <a:rPr lang="sv-SE" sz="1000" dirty="0"/>
              <a:t>-ekosystem</a:t>
            </a:r>
            <a:br>
              <a:rPr lang="sv-SE" sz="1000" dirty="0"/>
            </a:br>
            <a:r>
              <a:rPr lang="sv-SE" sz="1000" dirty="0"/>
              <a:t>AI-potential</a:t>
            </a:r>
          </a:p>
          <a:p>
            <a:pPr algn="ctr"/>
            <a:br>
              <a:rPr lang="sv-SE" sz="1000" dirty="0"/>
            </a:br>
            <a:r>
              <a:rPr lang="sv-SE" sz="1000" dirty="0"/>
              <a:t>Intervjuer AI-aktörer</a:t>
            </a:r>
            <a:br>
              <a:rPr lang="sv-SE" sz="1000" dirty="0"/>
            </a:br>
            <a:r>
              <a:rPr lang="sv-SE" sz="1000" dirty="0" err="1"/>
              <a:t>Innovationshubar</a:t>
            </a:r>
            <a:br>
              <a:rPr lang="sv-SE" sz="1000" dirty="0"/>
            </a:br>
            <a:r>
              <a:rPr lang="sv-SE" sz="1000" dirty="0"/>
              <a:t>riskkapitalister</a:t>
            </a:r>
          </a:p>
        </p:txBody>
      </p:sp>
      <p:sp>
        <p:nvSpPr>
          <p:cNvPr id="7" name="Platshållare för text 1">
            <a:extLst>
              <a:ext uri="{FF2B5EF4-FFF2-40B4-BE49-F238E27FC236}">
                <a16:creationId xmlns:a16="http://schemas.microsoft.com/office/drawing/2014/main" id="{110E2CA3-778C-CFDC-0E7F-5665478E97E8}"/>
              </a:ext>
            </a:extLst>
          </p:cNvPr>
          <p:cNvSpPr txBox="1">
            <a:spLocks/>
          </p:cNvSpPr>
          <p:nvPr/>
        </p:nvSpPr>
        <p:spPr>
          <a:xfrm>
            <a:off x="2895598" y="2565070"/>
            <a:ext cx="1700151" cy="184067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Litteraturstudie</a:t>
            </a:r>
            <a:br>
              <a:rPr lang="sv-SE" sz="1000" dirty="0"/>
            </a:br>
            <a:r>
              <a:rPr lang="sv-SE" sz="1000" dirty="0"/>
              <a:t>Trend-&amp;</a:t>
            </a:r>
            <a:br>
              <a:rPr lang="sv-SE" sz="1000" dirty="0"/>
            </a:br>
            <a:r>
              <a:rPr lang="sv-SE" sz="1000" dirty="0"/>
              <a:t>Omvärldsspaning</a:t>
            </a:r>
          </a:p>
          <a:p>
            <a:pPr algn="ctr"/>
            <a:endParaRPr lang="sv-SE" sz="1000" dirty="0">
              <a:solidFill>
                <a:schemeClr val="accent4"/>
              </a:solidFill>
            </a:endParaRPr>
          </a:p>
          <a:p>
            <a:pPr algn="ctr"/>
            <a:r>
              <a:rPr lang="sv-SE" sz="1000" b="1" dirty="0">
                <a:solidFill>
                  <a:schemeClr val="accent4"/>
                </a:solidFill>
              </a:rPr>
              <a:t>WORKSHOP/DISKUSSION</a:t>
            </a:r>
            <a:br>
              <a:rPr lang="sv-SE" sz="1000" b="1" dirty="0">
                <a:solidFill>
                  <a:schemeClr val="accent4"/>
                </a:solidFill>
              </a:rPr>
            </a:br>
            <a:r>
              <a:rPr lang="sv-SE" sz="1000" b="1" dirty="0">
                <a:solidFill>
                  <a:schemeClr val="accent4"/>
                </a:solidFill>
              </a:rPr>
              <a:t>FOKUSGRUPP</a:t>
            </a:r>
            <a:br>
              <a:rPr lang="sv-SE" sz="1000" b="1" dirty="0">
                <a:solidFill>
                  <a:schemeClr val="accent4"/>
                </a:solidFill>
              </a:rPr>
            </a:br>
            <a:r>
              <a:rPr lang="sv-SE" sz="1000" dirty="0">
                <a:solidFill>
                  <a:schemeClr val="accent4"/>
                </a:solidFill>
              </a:rPr>
              <a:t>Kunskapsdelning</a:t>
            </a:r>
            <a:br>
              <a:rPr lang="sv-SE" sz="1000" dirty="0">
                <a:solidFill>
                  <a:schemeClr val="accent4"/>
                </a:solidFill>
              </a:rPr>
            </a:br>
            <a:r>
              <a:rPr lang="sv-SE" sz="1000" dirty="0">
                <a:solidFill>
                  <a:schemeClr val="accent4"/>
                </a:solidFill>
              </a:rPr>
              <a:t>Kvalitetssäkring</a:t>
            </a:r>
            <a:br>
              <a:rPr lang="sv-SE" sz="1000" dirty="0">
                <a:solidFill>
                  <a:schemeClr val="accent4"/>
                </a:solidFill>
              </a:rPr>
            </a:br>
            <a:r>
              <a:rPr lang="sv-SE" sz="1000" dirty="0">
                <a:solidFill>
                  <a:schemeClr val="accent4"/>
                </a:solidFill>
              </a:rPr>
              <a:t>Målbild &amp; nyckelfrågor</a:t>
            </a:r>
          </a:p>
        </p:txBody>
      </p:sp>
      <p:sp>
        <p:nvSpPr>
          <p:cNvPr id="8" name="Platshållare för text 1">
            <a:extLst>
              <a:ext uri="{FF2B5EF4-FFF2-40B4-BE49-F238E27FC236}">
                <a16:creationId xmlns:a16="http://schemas.microsoft.com/office/drawing/2014/main" id="{EA882494-FFCB-CD0F-343C-BBA2642A32FD}"/>
              </a:ext>
            </a:extLst>
          </p:cNvPr>
          <p:cNvSpPr txBox="1">
            <a:spLocks/>
          </p:cNvSpPr>
          <p:nvPr/>
        </p:nvSpPr>
        <p:spPr>
          <a:xfrm>
            <a:off x="5211287" y="2823359"/>
            <a:ext cx="1688276" cy="184067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r>
              <a:rPr lang="sv-SE" sz="1000" dirty="0">
                <a:solidFill>
                  <a:schemeClr val="accent4"/>
                </a:solidFill>
              </a:rPr>
            </a:br>
            <a:br>
              <a:rPr lang="sv-SE" sz="1000" dirty="0">
                <a:solidFill>
                  <a:schemeClr val="accent4"/>
                </a:solidFill>
              </a:rPr>
            </a:br>
            <a:endParaRPr lang="sv-SE" sz="1000" dirty="0">
              <a:solidFill>
                <a:schemeClr val="accent4"/>
              </a:solidFill>
            </a:endParaRPr>
          </a:p>
          <a:p>
            <a:pPr algn="ctr"/>
            <a:r>
              <a:rPr lang="sv-SE" sz="1000" b="1" dirty="0">
                <a:solidFill>
                  <a:schemeClr val="accent4"/>
                </a:solidFill>
              </a:rPr>
              <a:t>WORKSHOSERIE FOKUSGRUPP </a:t>
            </a:r>
            <a:br>
              <a:rPr lang="sv-SE" sz="1000" dirty="0">
                <a:solidFill>
                  <a:schemeClr val="accent4"/>
                </a:solidFill>
              </a:rPr>
            </a:br>
            <a:r>
              <a:rPr lang="sv-SE" sz="1000" dirty="0" err="1">
                <a:solidFill>
                  <a:schemeClr val="accent4"/>
                </a:solidFill>
              </a:rPr>
              <a:t>Prototypa</a:t>
            </a:r>
            <a:r>
              <a:rPr lang="sv-SE" sz="1000" dirty="0">
                <a:solidFill>
                  <a:schemeClr val="accent4"/>
                </a:solidFill>
              </a:rPr>
              <a:t> &amp; </a:t>
            </a:r>
            <a:r>
              <a:rPr lang="sv-SE" sz="1000" dirty="0" err="1">
                <a:solidFill>
                  <a:schemeClr val="accent4"/>
                </a:solidFill>
              </a:rPr>
              <a:t>Innovera</a:t>
            </a:r>
            <a:br>
              <a:rPr lang="sv-SE" sz="1000" dirty="0">
                <a:solidFill>
                  <a:schemeClr val="accent4"/>
                </a:solidFill>
              </a:rPr>
            </a:br>
            <a:r>
              <a:rPr lang="sv-SE" sz="1000" dirty="0" err="1">
                <a:solidFill>
                  <a:schemeClr val="accent4"/>
                </a:solidFill>
              </a:rPr>
              <a:t>Affärsmodelier</a:t>
            </a:r>
            <a:br>
              <a:rPr lang="sv-SE" sz="1000" dirty="0">
                <a:solidFill>
                  <a:schemeClr val="accent4"/>
                </a:solidFill>
              </a:rPr>
            </a:br>
            <a:r>
              <a:rPr lang="sv-SE" sz="1000" dirty="0">
                <a:solidFill>
                  <a:schemeClr val="accent4"/>
                </a:solidFill>
              </a:rPr>
              <a:t>Draknästet</a:t>
            </a:r>
          </a:p>
        </p:txBody>
      </p:sp>
      <p:sp>
        <p:nvSpPr>
          <p:cNvPr id="9" name="Platshållare för text 1">
            <a:extLst>
              <a:ext uri="{FF2B5EF4-FFF2-40B4-BE49-F238E27FC236}">
                <a16:creationId xmlns:a16="http://schemas.microsoft.com/office/drawing/2014/main" id="{9A1FB1A7-6C07-3F23-7492-1F8F16804232}"/>
              </a:ext>
            </a:extLst>
          </p:cNvPr>
          <p:cNvSpPr txBox="1">
            <a:spLocks/>
          </p:cNvSpPr>
          <p:nvPr/>
        </p:nvSpPr>
        <p:spPr>
          <a:xfrm>
            <a:off x="7610102" y="2565070"/>
            <a:ext cx="1700151" cy="1401288"/>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Litteraturstudie</a:t>
            </a:r>
            <a:br>
              <a:rPr lang="sv-SE" sz="1000" dirty="0"/>
            </a:br>
            <a:r>
              <a:rPr lang="sv-SE" sz="1000" dirty="0"/>
              <a:t>Affärsmodelltransformation</a:t>
            </a:r>
            <a:br>
              <a:rPr lang="sv-SE" sz="1000" dirty="0"/>
            </a:br>
            <a:r>
              <a:rPr lang="sv-SE" sz="1000" dirty="0"/>
              <a:t>Branschens förutsättningar</a:t>
            </a:r>
          </a:p>
        </p:txBody>
      </p:sp>
      <p:sp>
        <p:nvSpPr>
          <p:cNvPr id="10" name="Platshållare för text 1">
            <a:extLst>
              <a:ext uri="{FF2B5EF4-FFF2-40B4-BE49-F238E27FC236}">
                <a16:creationId xmlns:a16="http://schemas.microsoft.com/office/drawing/2014/main" id="{5143409E-C8C2-C0F4-A1DD-54A8408DB50C}"/>
              </a:ext>
            </a:extLst>
          </p:cNvPr>
          <p:cNvSpPr txBox="1">
            <a:spLocks/>
          </p:cNvSpPr>
          <p:nvPr/>
        </p:nvSpPr>
        <p:spPr>
          <a:xfrm>
            <a:off x="10008916" y="2823358"/>
            <a:ext cx="1721925" cy="1401288"/>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r>
              <a:rPr lang="sv-SE" sz="1000" dirty="0">
                <a:solidFill>
                  <a:schemeClr val="accent4"/>
                </a:solidFill>
              </a:rPr>
            </a:br>
            <a:br>
              <a:rPr lang="sv-SE" sz="1000" dirty="0">
                <a:solidFill>
                  <a:schemeClr val="accent4"/>
                </a:solidFill>
              </a:rPr>
            </a:br>
            <a:endParaRPr lang="sv-SE" sz="1000" dirty="0">
              <a:solidFill>
                <a:schemeClr val="accent4"/>
              </a:solidFill>
            </a:endParaRPr>
          </a:p>
          <a:p>
            <a:pPr algn="ctr"/>
            <a:r>
              <a:rPr lang="sv-SE" sz="1000" b="1" dirty="0">
                <a:solidFill>
                  <a:schemeClr val="accent4"/>
                </a:solidFill>
              </a:rPr>
              <a:t>WORKSHOPSERIE</a:t>
            </a:r>
            <a:br>
              <a:rPr lang="sv-SE" sz="1000" dirty="0">
                <a:solidFill>
                  <a:schemeClr val="accent4"/>
                </a:solidFill>
              </a:rPr>
            </a:br>
            <a:r>
              <a:rPr lang="sv-SE" sz="1000" b="1" dirty="0">
                <a:solidFill>
                  <a:schemeClr val="accent4"/>
                </a:solidFill>
              </a:rPr>
              <a:t>FOKUSGRUPP</a:t>
            </a:r>
            <a:br>
              <a:rPr lang="sv-SE" sz="1000" b="1" dirty="0">
                <a:solidFill>
                  <a:schemeClr val="accent4"/>
                </a:solidFill>
              </a:rPr>
            </a:br>
            <a:r>
              <a:rPr lang="sv-SE" sz="1000" dirty="0">
                <a:solidFill>
                  <a:schemeClr val="accent4"/>
                </a:solidFill>
              </a:rPr>
              <a:t>Transformativ affärsarkitektur</a:t>
            </a:r>
            <a:br>
              <a:rPr lang="sv-SE" sz="1000" dirty="0">
                <a:solidFill>
                  <a:schemeClr val="accent4"/>
                </a:solidFill>
              </a:rPr>
            </a:br>
            <a:r>
              <a:rPr lang="sv-SE" sz="1000" dirty="0">
                <a:solidFill>
                  <a:schemeClr val="accent4"/>
                </a:solidFill>
              </a:rPr>
              <a:t>Backcasting</a:t>
            </a:r>
          </a:p>
          <a:p>
            <a:pPr algn="ctr"/>
            <a:endParaRPr lang="sv-SE" sz="1000" dirty="0">
              <a:solidFill>
                <a:schemeClr val="accent4"/>
              </a:solidFill>
            </a:endParaRPr>
          </a:p>
        </p:txBody>
      </p:sp>
      <p:sp>
        <p:nvSpPr>
          <p:cNvPr id="11" name="Ned 10">
            <a:extLst>
              <a:ext uri="{FF2B5EF4-FFF2-40B4-BE49-F238E27FC236}">
                <a16:creationId xmlns:a16="http://schemas.microsoft.com/office/drawing/2014/main" id="{2608B1D5-A610-6A0F-800C-99965CE93874}"/>
              </a:ext>
            </a:extLst>
          </p:cNvPr>
          <p:cNvSpPr/>
          <p:nvPr/>
        </p:nvSpPr>
        <p:spPr>
          <a:xfrm>
            <a:off x="1025976" y="4319647"/>
            <a:ext cx="408708" cy="688770"/>
          </a:xfrm>
          <a:prstGeom prst="downArrow">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Ned 11">
            <a:extLst>
              <a:ext uri="{FF2B5EF4-FFF2-40B4-BE49-F238E27FC236}">
                <a16:creationId xmlns:a16="http://schemas.microsoft.com/office/drawing/2014/main" id="{FC5688F2-2A2C-FB8B-9E19-1547792BB075}"/>
              </a:ext>
            </a:extLst>
          </p:cNvPr>
          <p:cNvSpPr/>
          <p:nvPr/>
        </p:nvSpPr>
        <p:spPr>
          <a:xfrm>
            <a:off x="3445327" y="4319647"/>
            <a:ext cx="408708" cy="688770"/>
          </a:xfrm>
          <a:prstGeom prst="downArrow">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Ned 12">
            <a:extLst>
              <a:ext uri="{FF2B5EF4-FFF2-40B4-BE49-F238E27FC236}">
                <a16:creationId xmlns:a16="http://schemas.microsoft.com/office/drawing/2014/main" id="{21143135-1356-EA82-D86D-41F97A15568D}"/>
              </a:ext>
            </a:extLst>
          </p:cNvPr>
          <p:cNvSpPr/>
          <p:nvPr/>
        </p:nvSpPr>
        <p:spPr>
          <a:xfrm>
            <a:off x="5824845" y="4319647"/>
            <a:ext cx="408708" cy="688770"/>
          </a:xfrm>
          <a:prstGeom prst="downArrow">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Ned 13">
            <a:extLst>
              <a:ext uri="{FF2B5EF4-FFF2-40B4-BE49-F238E27FC236}">
                <a16:creationId xmlns:a16="http://schemas.microsoft.com/office/drawing/2014/main" id="{89B73A9E-CC3B-CDF1-0575-A6D928E6D914}"/>
              </a:ext>
            </a:extLst>
          </p:cNvPr>
          <p:cNvSpPr/>
          <p:nvPr/>
        </p:nvSpPr>
        <p:spPr>
          <a:xfrm>
            <a:off x="8255823" y="4319647"/>
            <a:ext cx="408708" cy="688770"/>
          </a:xfrm>
          <a:prstGeom prst="downArrow">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Ned 14">
            <a:extLst>
              <a:ext uri="{FF2B5EF4-FFF2-40B4-BE49-F238E27FC236}">
                <a16:creationId xmlns:a16="http://schemas.microsoft.com/office/drawing/2014/main" id="{C5AD1916-AA14-E100-057B-AC6C01602CEF}"/>
              </a:ext>
            </a:extLst>
          </p:cNvPr>
          <p:cNvSpPr/>
          <p:nvPr/>
        </p:nvSpPr>
        <p:spPr>
          <a:xfrm>
            <a:off x="10711048" y="4319647"/>
            <a:ext cx="408708" cy="688770"/>
          </a:xfrm>
          <a:prstGeom prst="downArrow">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med rundade hörn 15">
            <a:extLst>
              <a:ext uri="{FF2B5EF4-FFF2-40B4-BE49-F238E27FC236}">
                <a16:creationId xmlns:a16="http://schemas.microsoft.com/office/drawing/2014/main" id="{BAD00ACE-8EE1-97F2-3DBC-3178C79C4277}"/>
              </a:ext>
            </a:extLst>
          </p:cNvPr>
          <p:cNvSpPr/>
          <p:nvPr/>
        </p:nvSpPr>
        <p:spPr>
          <a:xfrm>
            <a:off x="461157" y="2459951"/>
            <a:ext cx="1700151" cy="1764695"/>
          </a:xfrm>
          <a:prstGeom prst="roundRect">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med rundade hörn 16">
            <a:extLst>
              <a:ext uri="{FF2B5EF4-FFF2-40B4-BE49-F238E27FC236}">
                <a16:creationId xmlns:a16="http://schemas.microsoft.com/office/drawing/2014/main" id="{6AEC654A-8FEF-F04E-4FD3-A970D4A29F12}"/>
              </a:ext>
            </a:extLst>
          </p:cNvPr>
          <p:cNvSpPr/>
          <p:nvPr/>
        </p:nvSpPr>
        <p:spPr>
          <a:xfrm>
            <a:off x="2883724" y="2459951"/>
            <a:ext cx="1700151" cy="1764695"/>
          </a:xfrm>
          <a:prstGeom prst="roundRect">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med rundade hörn 17">
            <a:extLst>
              <a:ext uri="{FF2B5EF4-FFF2-40B4-BE49-F238E27FC236}">
                <a16:creationId xmlns:a16="http://schemas.microsoft.com/office/drawing/2014/main" id="{8467ACB2-C859-602A-6650-0061497D341C}"/>
              </a:ext>
            </a:extLst>
          </p:cNvPr>
          <p:cNvSpPr/>
          <p:nvPr/>
        </p:nvSpPr>
        <p:spPr>
          <a:xfrm>
            <a:off x="5211288" y="2459951"/>
            <a:ext cx="1700151" cy="1764695"/>
          </a:xfrm>
          <a:prstGeom prst="roundRect">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med rundade hörn 18">
            <a:extLst>
              <a:ext uri="{FF2B5EF4-FFF2-40B4-BE49-F238E27FC236}">
                <a16:creationId xmlns:a16="http://schemas.microsoft.com/office/drawing/2014/main" id="{7CE0EC2E-9565-671A-DB21-D0ED81E46B0B}"/>
              </a:ext>
            </a:extLst>
          </p:cNvPr>
          <p:cNvSpPr/>
          <p:nvPr/>
        </p:nvSpPr>
        <p:spPr>
          <a:xfrm>
            <a:off x="7610104" y="2459951"/>
            <a:ext cx="1700151" cy="1764695"/>
          </a:xfrm>
          <a:prstGeom prst="roundRect">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ktangel med rundade hörn 19">
            <a:extLst>
              <a:ext uri="{FF2B5EF4-FFF2-40B4-BE49-F238E27FC236}">
                <a16:creationId xmlns:a16="http://schemas.microsoft.com/office/drawing/2014/main" id="{5DF838C4-CF4D-DE4A-D649-62E10BC5B9A3}"/>
              </a:ext>
            </a:extLst>
          </p:cNvPr>
          <p:cNvSpPr/>
          <p:nvPr/>
        </p:nvSpPr>
        <p:spPr>
          <a:xfrm>
            <a:off x="10020795" y="2459951"/>
            <a:ext cx="1700151" cy="1764695"/>
          </a:xfrm>
          <a:prstGeom prst="roundRect">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Ellips 20">
            <a:extLst>
              <a:ext uri="{FF2B5EF4-FFF2-40B4-BE49-F238E27FC236}">
                <a16:creationId xmlns:a16="http://schemas.microsoft.com/office/drawing/2014/main" id="{B5565B16-5BF3-11EC-E30E-BC52DE7E378C}"/>
              </a:ext>
            </a:extLst>
          </p:cNvPr>
          <p:cNvSpPr/>
          <p:nvPr/>
        </p:nvSpPr>
        <p:spPr>
          <a:xfrm>
            <a:off x="537107" y="5109358"/>
            <a:ext cx="1386446" cy="1386446"/>
          </a:xfrm>
          <a:prstGeom prst="ellipse">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Platshållare för text 1">
            <a:extLst>
              <a:ext uri="{FF2B5EF4-FFF2-40B4-BE49-F238E27FC236}">
                <a16:creationId xmlns:a16="http://schemas.microsoft.com/office/drawing/2014/main" id="{65D503D4-B159-D29C-8E82-DCEBDEA61C95}"/>
              </a:ext>
            </a:extLst>
          </p:cNvPr>
          <p:cNvSpPr txBox="1">
            <a:spLocks/>
          </p:cNvSpPr>
          <p:nvPr/>
        </p:nvSpPr>
        <p:spPr>
          <a:xfrm>
            <a:off x="537106" y="5103419"/>
            <a:ext cx="1386447" cy="1386446"/>
          </a:xfrm>
          <a:prstGeom prst="rect">
            <a:avLst/>
          </a:prstGeom>
        </p:spPr>
        <p:txBody>
          <a:bodyPr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Inspirations- och kunskapsunderlag för att </a:t>
            </a:r>
            <a:r>
              <a:rPr lang="sv-SE" sz="1000" dirty="0" err="1"/>
              <a:t>innovera</a:t>
            </a:r>
            <a:r>
              <a:rPr lang="sv-SE" sz="1000" dirty="0"/>
              <a:t> affärsmodeller</a:t>
            </a:r>
          </a:p>
        </p:txBody>
      </p:sp>
      <p:sp>
        <p:nvSpPr>
          <p:cNvPr id="25" name="Ellips 24">
            <a:extLst>
              <a:ext uri="{FF2B5EF4-FFF2-40B4-BE49-F238E27FC236}">
                <a16:creationId xmlns:a16="http://schemas.microsoft.com/office/drawing/2014/main" id="{F553D3BA-38B4-CAC7-6310-032898C7906E}"/>
              </a:ext>
            </a:extLst>
          </p:cNvPr>
          <p:cNvSpPr/>
          <p:nvPr/>
        </p:nvSpPr>
        <p:spPr>
          <a:xfrm>
            <a:off x="2935922" y="5109358"/>
            <a:ext cx="1386446" cy="1386446"/>
          </a:xfrm>
          <a:prstGeom prst="ellipse">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Platshållare för text 1">
            <a:extLst>
              <a:ext uri="{FF2B5EF4-FFF2-40B4-BE49-F238E27FC236}">
                <a16:creationId xmlns:a16="http://schemas.microsoft.com/office/drawing/2014/main" id="{83FDE1A2-FA9F-D96A-C735-8E8E7FF9462E}"/>
              </a:ext>
            </a:extLst>
          </p:cNvPr>
          <p:cNvSpPr txBox="1">
            <a:spLocks/>
          </p:cNvSpPr>
          <p:nvPr/>
        </p:nvSpPr>
        <p:spPr>
          <a:xfrm>
            <a:off x="2935921" y="5103419"/>
            <a:ext cx="1386447" cy="1386446"/>
          </a:xfrm>
          <a:prstGeom prst="rect">
            <a:avLst/>
          </a:prstGeom>
        </p:spPr>
        <p:txBody>
          <a:bodyPr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Framtidsscenarier</a:t>
            </a:r>
          </a:p>
        </p:txBody>
      </p:sp>
      <p:sp>
        <p:nvSpPr>
          <p:cNvPr id="27" name="Ellips 26">
            <a:extLst>
              <a:ext uri="{FF2B5EF4-FFF2-40B4-BE49-F238E27FC236}">
                <a16:creationId xmlns:a16="http://schemas.microsoft.com/office/drawing/2014/main" id="{69AC419D-D25A-74D0-FACD-3C2E2A518D89}"/>
              </a:ext>
            </a:extLst>
          </p:cNvPr>
          <p:cNvSpPr/>
          <p:nvPr/>
        </p:nvSpPr>
        <p:spPr>
          <a:xfrm>
            <a:off x="5334738" y="5109358"/>
            <a:ext cx="1386446" cy="1386446"/>
          </a:xfrm>
          <a:prstGeom prst="ellipse">
            <a:avLst/>
          </a:prstGeom>
          <a:solidFill>
            <a:srgbClr val="F39962"/>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Platshållare för text 1">
            <a:extLst>
              <a:ext uri="{FF2B5EF4-FFF2-40B4-BE49-F238E27FC236}">
                <a16:creationId xmlns:a16="http://schemas.microsoft.com/office/drawing/2014/main" id="{010E0E98-A456-2EAB-9F36-EA378C612CA2}"/>
              </a:ext>
            </a:extLst>
          </p:cNvPr>
          <p:cNvSpPr txBox="1">
            <a:spLocks/>
          </p:cNvSpPr>
          <p:nvPr/>
        </p:nvSpPr>
        <p:spPr>
          <a:xfrm>
            <a:off x="5334737" y="5103418"/>
            <a:ext cx="1386447" cy="1386447"/>
          </a:xfrm>
          <a:prstGeom prst="rect">
            <a:avLst/>
          </a:prstGeom>
        </p:spPr>
        <p:txBody>
          <a:bodyPr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Verktygslåda affärsmodell-innovation</a:t>
            </a:r>
          </a:p>
        </p:txBody>
      </p:sp>
      <p:sp>
        <p:nvSpPr>
          <p:cNvPr id="29" name="Ellips 28">
            <a:extLst>
              <a:ext uri="{FF2B5EF4-FFF2-40B4-BE49-F238E27FC236}">
                <a16:creationId xmlns:a16="http://schemas.microsoft.com/office/drawing/2014/main" id="{4750A173-E90B-6604-5A1A-67E0EA73671C}"/>
              </a:ext>
            </a:extLst>
          </p:cNvPr>
          <p:cNvSpPr/>
          <p:nvPr/>
        </p:nvSpPr>
        <p:spPr>
          <a:xfrm>
            <a:off x="7781055" y="5109358"/>
            <a:ext cx="1386446" cy="1386446"/>
          </a:xfrm>
          <a:prstGeom prst="ellipse">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Platshållare för text 1">
            <a:extLst>
              <a:ext uri="{FF2B5EF4-FFF2-40B4-BE49-F238E27FC236}">
                <a16:creationId xmlns:a16="http://schemas.microsoft.com/office/drawing/2014/main" id="{0AD7DF56-B426-C8AA-02D8-F892F90D0CFA}"/>
              </a:ext>
            </a:extLst>
          </p:cNvPr>
          <p:cNvSpPr txBox="1">
            <a:spLocks/>
          </p:cNvSpPr>
          <p:nvPr/>
        </p:nvSpPr>
        <p:spPr>
          <a:xfrm>
            <a:off x="7781054" y="5103419"/>
            <a:ext cx="1386447" cy="1386446"/>
          </a:xfrm>
          <a:prstGeom prst="rect">
            <a:avLst/>
          </a:prstGeom>
        </p:spPr>
        <p:txBody>
          <a:bodyPr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Inspirations- och kunskapsunderlag för att ställa om till nya affärsmodeller.</a:t>
            </a:r>
          </a:p>
        </p:txBody>
      </p:sp>
      <p:sp>
        <p:nvSpPr>
          <p:cNvPr id="31" name="Ellips 30">
            <a:extLst>
              <a:ext uri="{FF2B5EF4-FFF2-40B4-BE49-F238E27FC236}">
                <a16:creationId xmlns:a16="http://schemas.microsoft.com/office/drawing/2014/main" id="{2056EA04-CAE1-29EB-438B-5FE774CBD452}"/>
              </a:ext>
            </a:extLst>
          </p:cNvPr>
          <p:cNvSpPr/>
          <p:nvPr/>
        </p:nvSpPr>
        <p:spPr>
          <a:xfrm>
            <a:off x="10191746" y="5109358"/>
            <a:ext cx="1386446" cy="1386446"/>
          </a:xfrm>
          <a:prstGeom prst="ellipse">
            <a:avLst/>
          </a:prstGeom>
          <a:solidFill>
            <a:srgbClr val="F39962"/>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Platshållare för text 1">
            <a:extLst>
              <a:ext uri="{FF2B5EF4-FFF2-40B4-BE49-F238E27FC236}">
                <a16:creationId xmlns:a16="http://schemas.microsoft.com/office/drawing/2014/main" id="{D312B3BF-7983-3FCF-F720-F349B11C13B1}"/>
              </a:ext>
            </a:extLst>
          </p:cNvPr>
          <p:cNvSpPr txBox="1">
            <a:spLocks/>
          </p:cNvSpPr>
          <p:nvPr/>
        </p:nvSpPr>
        <p:spPr>
          <a:xfrm>
            <a:off x="10191745" y="5103419"/>
            <a:ext cx="1386447" cy="1386446"/>
          </a:xfrm>
          <a:prstGeom prst="rect">
            <a:avLst/>
          </a:prstGeom>
        </p:spPr>
        <p:txBody>
          <a:bodyPr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Proxima Nov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Proxima Nov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baseline="0">
                <a:solidFill>
                  <a:schemeClr val="tx1"/>
                </a:solidFill>
                <a:latin typeface="Proxima Nov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1"/>
                </a:solidFill>
                <a:latin typeface="Proxima Nov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sz="1000" dirty="0"/>
              <a:t>Verktygslåda affärsmodell-transformation</a:t>
            </a:r>
          </a:p>
        </p:txBody>
      </p:sp>
      <p:sp>
        <p:nvSpPr>
          <p:cNvPr id="34" name="textruta 33">
            <a:extLst>
              <a:ext uri="{FF2B5EF4-FFF2-40B4-BE49-F238E27FC236}">
                <a16:creationId xmlns:a16="http://schemas.microsoft.com/office/drawing/2014/main" id="{D3E19F53-DDA2-E967-FD11-F312742CAAC4}"/>
              </a:ext>
            </a:extLst>
          </p:cNvPr>
          <p:cNvSpPr txBox="1"/>
          <p:nvPr/>
        </p:nvSpPr>
        <p:spPr>
          <a:xfrm>
            <a:off x="396338" y="260514"/>
            <a:ext cx="6097978" cy="830997"/>
          </a:xfrm>
          <a:prstGeom prst="rect">
            <a:avLst/>
          </a:prstGeom>
          <a:noFill/>
        </p:spPr>
        <p:txBody>
          <a:bodyPr wrap="square">
            <a:spAutoFit/>
          </a:bodyPr>
          <a:lstStyle/>
          <a:p>
            <a:r>
              <a:rPr lang="sv-SE" sz="4800" b="1" dirty="0">
                <a:solidFill>
                  <a:schemeClr val="accent4"/>
                </a:solidFill>
              </a:rPr>
              <a:t>PROJEKTUPPLÄGG</a:t>
            </a:r>
          </a:p>
        </p:txBody>
      </p:sp>
    </p:spTree>
    <p:extLst>
      <p:ext uri="{BB962C8B-B14F-4D97-AF65-F5344CB8AC3E}">
        <p14:creationId xmlns:p14="http://schemas.microsoft.com/office/powerpoint/2010/main" val="11466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47F4542-FFCD-6FB7-0F92-D756477B9F74}"/>
              </a:ext>
            </a:extLst>
          </p:cNvPr>
          <p:cNvSpPr>
            <a:spLocks noGrp="1"/>
          </p:cNvSpPr>
          <p:nvPr>
            <p:ph type="body" sz="quarter" idx="12"/>
          </p:nvPr>
        </p:nvSpPr>
        <p:spPr/>
        <p:txBody>
          <a:bodyPr>
            <a:normAutofit fontScale="77500" lnSpcReduction="20000"/>
          </a:bodyPr>
          <a:lstStyle/>
          <a:p>
            <a:r>
              <a:rPr lang="sv-SE" sz="1600" dirty="0"/>
              <a:t>Fokusgruppen består av arkitekt- och teknikkonsultföretag. I en serie workshopar kommer gruppen arbeta tillsammans med forskare, och specialister för att utveckla och </a:t>
            </a:r>
            <a:r>
              <a:rPr lang="sv-SE" sz="1600" dirty="0" err="1"/>
              <a:t>innovera</a:t>
            </a:r>
            <a:r>
              <a:rPr lang="sv-SE" sz="1600" dirty="0"/>
              <a:t> affärsmodeller för generativ AI. Arbetet utgår från konkreta scenarier. Affärsmodellerna planeras att itereras med hjälp av feedback från olika aktörer som arbetar med </a:t>
            </a:r>
            <a:r>
              <a:rPr lang="sv-SE" sz="1600" dirty="0" err="1"/>
              <a:t>startups</a:t>
            </a:r>
            <a:r>
              <a:rPr lang="sv-SE" sz="1600" dirty="0"/>
              <a:t> samt med möjliga kunder.</a:t>
            </a:r>
          </a:p>
          <a:p>
            <a:r>
              <a:rPr lang="sv-SE" sz="1600" dirty="0"/>
              <a:t>Gruppen kommer också arbeta med hur omställning från nuvarande till nya affärsmodeller kan gå.</a:t>
            </a:r>
          </a:p>
          <a:p>
            <a:r>
              <a:rPr lang="sv-SE" sz="1600" dirty="0"/>
              <a:t> Sammanlagt har gruppen ca </a:t>
            </a:r>
            <a:r>
              <a:rPr lang="sv-SE" sz="1600" b="1" dirty="0"/>
              <a:t>5-8 arbetstillfällen</a:t>
            </a:r>
            <a:r>
              <a:rPr lang="sv-SE" sz="1600" dirty="0"/>
              <a:t>:</a:t>
            </a:r>
          </a:p>
          <a:p>
            <a:pPr marL="285750" indent="-285750">
              <a:buFont typeface="Arial" panose="020B0604020202020204" pitchFamily="34" charset="0"/>
              <a:buChar char="•"/>
            </a:pPr>
            <a:r>
              <a:rPr lang="sv-SE" sz="1600" b="1" dirty="0"/>
              <a:t>Diskussion/workshop</a:t>
            </a:r>
            <a:br>
              <a:rPr lang="sv-SE" sz="1600" dirty="0"/>
            </a:br>
            <a:r>
              <a:rPr lang="sv-SE" sz="1600" dirty="0">
                <a:effectLst/>
                <a:latin typeface="Proxima Nova" panose="02000506030000020004" pitchFamily="2" charset="0"/>
              </a:rPr>
              <a:t>Kunskapsdelning från litteraturstudier och intervjuer. </a:t>
            </a:r>
            <a:r>
              <a:rPr lang="sv-SE" sz="1600" dirty="0">
                <a:latin typeface="Proxima Nova" panose="02000506030000020004" pitchFamily="2" charset="0"/>
              </a:rPr>
              <a:t>K</a:t>
            </a:r>
            <a:r>
              <a:rPr lang="sv-SE" sz="1600" dirty="0">
                <a:effectLst/>
                <a:latin typeface="Proxima Nova" panose="02000506030000020004" pitchFamily="2" charset="0"/>
              </a:rPr>
              <a:t>valitetssäkring, målbild, nyckelfrågor</a:t>
            </a:r>
            <a:endParaRPr lang="sv-SE" sz="1600" dirty="0"/>
          </a:p>
          <a:p>
            <a:pPr marL="285750" indent="-285750">
              <a:buFont typeface="Arial" panose="020B0604020202020204" pitchFamily="34" charset="0"/>
              <a:buChar char="•"/>
            </a:pPr>
            <a:r>
              <a:rPr lang="sv-SE" sz="1600" b="1" dirty="0"/>
              <a:t>Workshops 2-3 </a:t>
            </a:r>
            <a:r>
              <a:rPr lang="sv-SE" sz="1600" b="1" dirty="0" err="1"/>
              <a:t>st</a:t>
            </a:r>
            <a:br>
              <a:rPr lang="sv-SE" sz="1600" b="1" dirty="0"/>
            </a:br>
            <a:r>
              <a:rPr lang="sv-SE" sz="1600" b="1" dirty="0" err="1"/>
              <a:t>Prototypa</a:t>
            </a:r>
            <a:r>
              <a:rPr lang="sv-SE" sz="1600" b="1" dirty="0"/>
              <a:t> konkreta affärsmodeller</a:t>
            </a:r>
            <a:br>
              <a:rPr lang="sv-SE" sz="1600" dirty="0"/>
            </a:br>
            <a:r>
              <a:rPr lang="sv-SE" sz="1600" dirty="0"/>
              <a:t>Baserat på konkreta framtidsscenarier</a:t>
            </a:r>
            <a:br>
              <a:rPr lang="sv-SE" sz="1600" dirty="0"/>
            </a:br>
            <a:r>
              <a:rPr lang="sv-SE" sz="1600" dirty="0"/>
              <a:t>Testas på ett urval som kan bestå av kunder AI-aktörer, Innovationshubbar och Riskkapitalister.</a:t>
            </a:r>
          </a:p>
          <a:p>
            <a:pPr marL="285750" indent="-285750">
              <a:buFont typeface="Arial" panose="020B0604020202020204" pitchFamily="34" charset="0"/>
              <a:buChar char="•"/>
            </a:pPr>
            <a:r>
              <a:rPr lang="sv-SE" sz="1600" b="1" dirty="0"/>
              <a:t>Workshops 2-3</a:t>
            </a:r>
            <a:br>
              <a:rPr lang="sv-SE" sz="1600" b="1" dirty="0"/>
            </a:br>
            <a:r>
              <a:rPr lang="sv-SE" sz="1600" b="1" dirty="0"/>
              <a:t>Backcasting &amp; transformativ affärsarkitektur</a:t>
            </a:r>
            <a:br>
              <a:rPr lang="sv-SE" sz="1600" dirty="0"/>
            </a:br>
            <a:r>
              <a:rPr lang="sv-SE" sz="1600" dirty="0"/>
              <a:t>Omställning till transformativa affärsmodeller</a:t>
            </a:r>
            <a:br>
              <a:rPr lang="sv-SE" sz="1600" dirty="0"/>
            </a:br>
            <a:r>
              <a:rPr lang="sv-SE" sz="1600" dirty="0"/>
              <a:t>Baserat på de tidigare utvecklade konkreta affärsmodellerna.</a:t>
            </a:r>
          </a:p>
          <a:p>
            <a:pPr marL="285750" indent="-285750">
              <a:buFont typeface="Arial" panose="020B0604020202020204" pitchFamily="34" charset="0"/>
              <a:buChar char="•"/>
            </a:pPr>
            <a:r>
              <a:rPr lang="sv-SE" sz="1600" dirty="0"/>
              <a:t>Utöver workshopar till kommer inläsning, eventuell paketering av egna förslag samt </a:t>
            </a:r>
          </a:p>
          <a:p>
            <a:r>
              <a:rPr lang="sv-SE" sz="1600" dirty="0"/>
              <a:t>Projektet kommer att ta fram kunskaps- och inspirationsunderlag för arbetet genom litteraturstudier och intervjuer med AI-aktörer, </a:t>
            </a:r>
            <a:r>
              <a:rPr lang="sv-SE" sz="1600" dirty="0" err="1"/>
              <a:t>Innovationshubar</a:t>
            </a:r>
            <a:r>
              <a:rPr lang="sv-SE" sz="1600" dirty="0"/>
              <a:t> och riskkapitalister. </a:t>
            </a:r>
          </a:p>
        </p:txBody>
      </p:sp>
      <p:sp>
        <p:nvSpPr>
          <p:cNvPr id="3" name="Platshållare för innehåll 2">
            <a:extLst>
              <a:ext uri="{FF2B5EF4-FFF2-40B4-BE49-F238E27FC236}">
                <a16:creationId xmlns:a16="http://schemas.microsoft.com/office/drawing/2014/main" id="{09B40B52-50D9-52E3-0C2B-E4FB66DA5E0E}"/>
              </a:ext>
            </a:extLst>
          </p:cNvPr>
          <p:cNvSpPr>
            <a:spLocks noGrp="1"/>
          </p:cNvSpPr>
          <p:nvPr>
            <p:ph sz="quarter" idx="13"/>
          </p:nvPr>
        </p:nvSpPr>
        <p:spPr>
          <a:solidFill>
            <a:schemeClr val="accent4"/>
          </a:solidFill>
        </p:spPr>
        <p:txBody>
          <a:bodyPr/>
          <a:lstStyle/>
          <a:p>
            <a:endParaRPr lang="sv-SE" dirty="0"/>
          </a:p>
          <a:p>
            <a:r>
              <a:rPr lang="sv-SE" dirty="0"/>
              <a:t>MEDVERKAN</a:t>
            </a:r>
            <a:br>
              <a:rPr lang="sv-SE" dirty="0"/>
            </a:br>
            <a:r>
              <a:rPr lang="sv-SE" b="0" dirty="0"/>
              <a:t>Fokusgrupp</a:t>
            </a:r>
          </a:p>
          <a:p>
            <a:endParaRPr lang="sv-SE" sz="2400" dirty="0"/>
          </a:p>
          <a:p>
            <a:r>
              <a:rPr lang="sv-SE" sz="2400" b="0" dirty="0"/>
              <a:t>Arkitektföretag</a:t>
            </a:r>
          </a:p>
          <a:p>
            <a:r>
              <a:rPr lang="sv-SE" sz="2400" b="0" dirty="0"/>
              <a:t>Teknikkonsultföretag</a:t>
            </a:r>
          </a:p>
          <a:p>
            <a:r>
              <a:rPr lang="sv-SE" sz="2400" b="0" dirty="0"/>
              <a:t>Innovativa aktörer</a:t>
            </a:r>
          </a:p>
          <a:p>
            <a:endParaRPr lang="sv-SE" sz="2400" b="0" dirty="0"/>
          </a:p>
          <a:p>
            <a:r>
              <a:rPr lang="sv-SE" sz="2400" dirty="0"/>
              <a:t>Tidsåtgång ca en dag </a:t>
            </a:r>
            <a:br>
              <a:rPr lang="sv-SE" sz="2400" dirty="0"/>
            </a:br>
            <a:r>
              <a:rPr lang="sv-SE" sz="2400" dirty="0"/>
              <a:t>per arbetstillfälle.</a:t>
            </a:r>
          </a:p>
          <a:p>
            <a:r>
              <a:rPr lang="sv-SE" sz="2400" b="0" dirty="0"/>
              <a:t>Deltagande sker utan </a:t>
            </a:r>
            <a:br>
              <a:rPr lang="sv-SE" sz="2400" b="0" dirty="0"/>
            </a:br>
            <a:r>
              <a:rPr lang="sv-SE" sz="2400" b="0" dirty="0"/>
              <a:t>ersättning från projektet</a:t>
            </a:r>
          </a:p>
          <a:p>
            <a:endParaRPr lang="sv-SE" sz="2400" dirty="0"/>
          </a:p>
        </p:txBody>
      </p:sp>
    </p:spTree>
    <p:extLst>
      <p:ext uri="{BB962C8B-B14F-4D97-AF65-F5344CB8AC3E}">
        <p14:creationId xmlns:p14="http://schemas.microsoft.com/office/powerpoint/2010/main" val="3055015881"/>
      </p:ext>
    </p:extLst>
  </p:cSld>
  <p:clrMapOvr>
    <a:masterClrMapping/>
  </p:clrMapOvr>
</p:sld>
</file>

<file path=ppt/theme/theme1.xml><?xml version="1.0" encoding="utf-8"?>
<a:theme xmlns:a="http://schemas.openxmlformats.org/drawingml/2006/main" name="Office-tema">
  <a:themeElements>
    <a:clrScheme name="Petra">
      <a:dk1>
        <a:srgbClr val="000000"/>
      </a:dk1>
      <a:lt1>
        <a:srgbClr val="FFFFFF"/>
      </a:lt1>
      <a:dk2>
        <a:srgbClr val="637485"/>
      </a:dk2>
      <a:lt2>
        <a:srgbClr val="D9D8D6"/>
      </a:lt2>
      <a:accent1>
        <a:srgbClr val="77A78E"/>
      </a:accent1>
      <a:accent2>
        <a:srgbClr val="88D2DC"/>
      </a:accent2>
      <a:accent3>
        <a:srgbClr val="F6958C"/>
      </a:accent3>
      <a:accent4>
        <a:srgbClr val="F89764"/>
      </a:accent4>
      <a:accent5>
        <a:srgbClr val="E5BE45"/>
      </a:accent5>
      <a:accent6>
        <a:srgbClr val="AD9D85"/>
      </a:accent6>
      <a:hlink>
        <a:srgbClr val="4E7199"/>
      </a:hlink>
      <a:folHlink>
        <a:srgbClr val="954F72"/>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222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06a4ff7-0c72-4528-a04f-9c0821da3f0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8C8CFC487F67949970A9AC8A6E35306" ma:contentTypeVersion="16" ma:contentTypeDescription="Skapa ett nytt dokument." ma:contentTypeScope="" ma:versionID="c2cdd40a791dbcf79f0b4c86f1069e74">
  <xsd:schema xmlns:xsd="http://www.w3.org/2001/XMLSchema" xmlns:xs="http://www.w3.org/2001/XMLSchema" xmlns:p="http://schemas.microsoft.com/office/2006/metadata/properties" xmlns:ns3="506a4ff7-0c72-4528-a04f-9c0821da3f08" xmlns:ns4="af0225dc-8bfe-43c5-aff1-24455b0ea386" targetNamespace="http://schemas.microsoft.com/office/2006/metadata/properties" ma:root="true" ma:fieldsID="c4fa9d87bdbbbc7462475c8ae704a80d" ns3:_="" ns4:_="">
    <xsd:import namespace="506a4ff7-0c72-4528-a04f-9c0821da3f08"/>
    <xsd:import namespace="af0225dc-8bfe-43c5-aff1-24455b0ea3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4ff7-0c72-4528-a04f-9c0821da3f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0225dc-8bfe-43c5-aff1-24455b0ea386"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SharingHintHash" ma:index="16"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B10606-8277-4466-912A-F3C636232A7A}">
  <ds:schemaRefs>
    <ds:schemaRef ds:uri="http://schemas.microsoft.com/sharepoint/v3/contenttype/forms"/>
  </ds:schemaRefs>
</ds:datastoreItem>
</file>

<file path=customXml/itemProps2.xml><?xml version="1.0" encoding="utf-8"?>
<ds:datastoreItem xmlns:ds="http://schemas.openxmlformats.org/officeDocument/2006/customXml" ds:itemID="{1C032AF9-0154-4E89-9A12-CC3AFAC646AD}">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06a4ff7-0c72-4528-a04f-9c0821da3f08"/>
    <ds:schemaRef ds:uri="http://purl.org/dc/elements/1.1/"/>
    <ds:schemaRef ds:uri="af0225dc-8bfe-43c5-aff1-24455b0ea386"/>
    <ds:schemaRef ds:uri="http://www.w3.org/XML/1998/namespace"/>
  </ds:schemaRefs>
</ds:datastoreItem>
</file>

<file path=customXml/itemProps3.xml><?xml version="1.0" encoding="utf-8"?>
<ds:datastoreItem xmlns:ds="http://schemas.openxmlformats.org/officeDocument/2006/customXml" ds:itemID="{63D2E595-48C0-451D-A9E2-55F337145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a4ff7-0c72-4528-a04f-9c0821da3f08"/>
    <ds:schemaRef ds:uri="af0225dc-8bfe-43c5-aff1-24455b0ea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355233</TotalTime>
  <Words>633</Words>
  <Application>Microsoft Macintosh PowerPoint</Application>
  <PresentationFormat>Bredbild</PresentationFormat>
  <Paragraphs>67</Paragraphs>
  <Slides>6</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Proxima Nova</vt:lpstr>
      <vt:lpstr>Office-tema</vt:lpstr>
      <vt:lpstr>Generativ AI: nytt värdeskapande och förändrade affärsmodeller</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 Svensson Gleisner</dc:creator>
  <cp:lastModifiedBy>Petra Svensson Gleisner</cp:lastModifiedBy>
  <cp:revision>227</cp:revision>
  <dcterms:created xsi:type="dcterms:W3CDTF">2023-01-09T12:06:31Z</dcterms:created>
  <dcterms:modified xsi:type="dcterms:W3CDTF">2024-05-05T11:36:07Z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0x01010088C8CFC487F67949970A9AC8A6E35306</vt:lpwstr>
  </property>
</Properties>
</file>