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Ex1.xml" ContentType="application/vnd.ms-office.chartex+xml"/>
  <Override PartName="/ppt/charts/style5.xml" ContentType="application/vnd.ms-office.chartstyle+xml"/>
  <Override PartName="/ppt/charts/colors5.xml" ContentType="application/vnd.ms-office.chartcolorstyle+xml"/>
  <Override PartName="/ppt/charts/chart5.xml" ContentType="application/vnd.openxmlformats-officedocument.drawingml.chart+xml"/>
  <Override PartName="/ppt/charts/style6.xml" ContentType="application/vnd.ms-office.chartstyle+xml"/>
  <Override PartName="/ppt/charts/colors6.xml" ContentType="application/vnd.ms-office.chartcolorstyle+xml"/>
  <Override PartName="/ppt/charts/chart6.xml" ContentType="application/vnd.openxmlformats-officedocument.drawingml.chart+xml"/>
  <Override PartName="/ppt/charts/style7.xml" ContentType="application/vnd.ms-office.chartstyle+xml"/>
  <Override PartName="/ppt/charts/colors7.xml" ContentType="application/vnd.ms-office.chartcolorstyle+xml"/>
  <Override PartName="/ppt/charts/chart7.xml" ContentType="application/vnd.openxmlformats-officedocument.drawingml.chart+xml"/>
  <Override PartName="/ppt/charts/style8.xml" ContentType="application/vnd.ms-office.chartstyle+xml"/>
  <Override PartName="/ppt/charts/colors8.xml" ContentType="application/vnd.ms-office.chartcolorstyle+xml"/>
  <Override PartName="/ppt/charts/chart8.xml" ContentType="application/vnd.openxmlformats-officedocument.drawingml.chart+xml"/>
  <Override PartName="/ppt/charts/style9.xml" ContentType="application/vnd.ms-office.chartstyle+xml"/>
  <Override PartName="/ppt/charts/colors9.xml" ContentType="application/vnd.ms-office.chartcolorstyle+xml"/>
  <Override PartName="/ppt/charts/chart9.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0.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1.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2.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3.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4.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1.xml" ContentType="application/vnd.openxmlformats-officedocument.drawingml.chartshapes+xml"/>
  <Override PartName="/ppt/charts/chart15.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6.xml" ContentType="application/vnd.openxmlformats-officedocument.drawingml.chart+xml"/>
  <Override PartName="/ppt/charts/style17.xml" ContentType="application/vnd.ms-office.chartstyle+xml"/>
  <Override PartName="/ppt/charts/colors17.xml" ContentType="application/vnd.ms-office.chartcolorstyle+xml"/>
  <Override PartName="/ppt/notesSlides/notesSlide3.xml" ContentType="application/vnd.openxmlformats-officedocument.presentationml.notesSlide+xml"/>
  <Override PartName="/ppt/charts/chart17.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18.xml" ContentType="application/vnd.openxmlformats-officedocument.drawingml.chart+xml"/>
  <Override PartName="/ppt/charts/style19.xml" ContentType="application/vnd.ms-office.chartstyle+xml"/>
  <Override PartName="/ppt/charts/colors19.xml" ContentType="application/vnd.ms-office.chartcolorstyle+xml"/>
  <Override PartName="/ppt/drawings/drawing2.xml" ContentType="application/vnd.openxmlformats-officedocument.drawingml.chartshapes+xml"/>
  <Override PartName="/ppt/charts/chart19.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0.xml" ContentType="application/vnd.openxmlformats-officedocument.drawingml.chart+xml"/>
  <Override PartName="/ppt/charts/style21.xml" ContentType="application/vnd.ms-office.chartstyle+xml"/>
  <Override PartName="/ppt/charts/colors21.xml" ContentType="application/vnd.ms-office.chartcolorstyle+xml"/>
  <Override PartName="/ppt/drawings/drawing3.xml" ContentType="application/vnd.openxmlformats-officedocument.drawingml.chartshapes+xml"/>
  <Override PartName="/ppt/charts/chart21.xml" ContentType="application/vnd.openxmlformats-officedocument.drawingml.chart+xml"/>
  <Override PartName="/ppt/charts/style22.xml" ContentType="application/vnd.ms-office.chartstyle+xml"/>
  <Override PartName="/ppt/charts/colors22.xml" ContentType="application/vnd.ms-office.chartcolorstyle+xml"/>
  <Override PartName="/ppt/charts/chart22.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3.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4.xml" ContentType="application/vnd.openxmlformats-officedocument.drawingml.chart+xml"/>
  <Override PartName="/ppt/charts/style25.xml" ContentType="application/vnd.ms-office.chartstyle+xml"/>
  <Override PartName="/ppt/charts/colors25.xml" ContentType="application/vnd.ms-office.chartcolorstyle+xml"/>
  <Override PartName="/ppt/charts/chart25.xml" ContentType="application/vnd.openxmlformats-officedocument.drawingml.chart+xml"/>
  <Override PartName="/ppt/charts/style26.xml" ContentType="application/vnd.ms-office.chartstyle+xml"/>
  <Override PartName="/ppt/charts/colors26.xml" ContentType="application/vnd.ms-office.chartcolorstyle+xml"/>
  <Override PartName="/ppt/notesSlides/notesSlide4.xml" ContentType="application/vnd.openxmlformats-officedocument.presentationml.notesSlide+xml"/>
  <Override PartName="/ppt/charts/chart26.xml" ContentType="application/vnd.openxmlformats-officedocument.drawingml.chart+xml"/>
  <Override PartName="/ppt/charts/style27.xml" ContentType="application/vnd.ms-office.chartstyle+xml"/>
  <Override PartName="/ppt/charts/colors27.xml" ContentType="application/vnd.ms-office.chartcolorstyle+xml"/>
  <Override PartName="/ppt/charts/chart27.xml" ContentType="application/vnd.openxmlformats-officedocument.drawingml.chart+xml"/>
  <Override PartName="/ppt/charts/style28.xml" ContentType="application/vnd.ms-office.chartstyle+xml"/>
  <Override PartName="/ppt/charts/colors28.xml" ContentType="application/vnd.ms-office.chartcolorstyle+xml"/>
  <Override PartName="/ppt/notesSlides/notesSlide5.xml" ContentType="application/vnd.openxmlformats-officedocument.presentationml.notesSlide+xml"/>
  <Override PartName="/ppt/charts/chart28.xml" ContentType="application/vnd.openxmlformats-officedocument.drawingml.chart+xml"/>
  <Override PartName="/ppt/charts/style29.xml" ContentType="application/vnd.ms-office.chartstyle+xml"/>
  <Override PartName="/ppt/charts/colors29.xml" ContentType="application/vnd.ms-office.chartcolorstyle+xml"/>
  <Override PartName="/ppt/charts/chart29.xml" ContentType="application/vnd.openxmlformats-officedocument.drawingml.chart+xml"/>
  <Override PartName="/ppt/charts/style30.xml" ContentType="application/vnd.ms-office.chartstyle+xml"/>
  <Override PartName="/ppt/charts/colors30.xml" ContentType="application/vnd.ms-office.chartcolorstyle+xml"/>
  <Override PartName="/ppt/charts/chart30.xml" ContentType="application/vnd.openxmlformats-officedocument.drawingml.chart+xml"/>
  <Override PartName="/ppt/charts/style31.xml" ContentType="application/vnd.ms-office.chartstyle+xml"/>
  <Override PartName="/ppt/charts/colors31.xml" ContentType="application/vnd.ms-office.chartcolorstyle+xml"/>
  <Override PartName="/ppt/charts/chart31.xml" ContentType="application/vnd.openxmlformats-officedocument.drawingml.chart+xml"/>
  <Override PartName="/ppt/charts/style32.xml" ContentType="application/vnd.ms-office.chartstyle+xml"/>
  <Override PartName="/ppt/charts/colors32.xml" ContentType="application/vnd.ms-office.chartcolorstyle+xml"/>
  <Override PartName="/ppt/notesSlides/notesSlide6.xml" ContentType="application/vnd.openxmlformats-officedocument.presentationml.notesSlide+xml"/>
  <Override PartName="/ppt/charts/chart32.xml" ContentType="application/vnd.openxmlformats-officedocument.drawingml.chart+xml"/>
  <Override PartName="/ppt/charts/style33.xml" ContentType="application/vnd.ms-office.chartstyle+xml"/>
  <Override PartName="/ppt/charts/colors33.xml" ContentType="application/vnd.ms-office.chartcolorstyle+xml"/>
  <Override PartName="/ppt/charts/chart33.xml" ContentType="application/vnd.openxmlformats-officedocument.drawingml.chart+xml"/>
  <Override PartName="/ppt/charts/style34.xml" ContentType="application/vnd.ms-office.chartstyle+xml"/>
  <Override PartName="/ppt/charts/colors34.xml" ContentType="application/vnd.ms-office.chartcolorstyle+xml"/>
  <Override PartName="/ppt/drawings/drawing4.xml" ContentType="application/vnd.openxmlformats-officedocument.drawingml.chartshapes+xml"/>
  <Override PartName="/ppt/charts/chart34.xml" ContentType="application/vnd.openxmlformats-officedocument.drawingml.chart+xml"/>
  <Override PartName="/ppt/charts/style35.xml" ContentType="application/vnd.ms-office.chartstyle+xml"/>
  <Override PartName="/ppt/charts/colors35.xml" ContentType="application/vnd.ms-office.chartcolorstyle+xml"/>
  <Override PartName="/ppt/charts/chart35.xml" ContentType="application/vnd.openxmlformats-officedocument.drawingml.chart+xml"/>
  <Override PartName="/ppt/charts/style36.xml" ContentType="application/vnd.ms-office.chartstyle+xml"/>
  <Override PartName="/ppt/charts/colors36.xml" ContentType="application/vnd.ms-office.chartcolorstyle+xml"/>
  <Override PartName="/ppt/notesSlides/notesSlide7.xml" ContentType="application/vnd.openxmlformats-officedocument.presentationml.notesSlide+xml"/>
  <Override PartName="/ppt/charts/chart36.xml" ContentType="application/vnd.openxmlformats-officedocument.drawingml.chart+xml"/>
  <Override PartName="/ppt/charts/chart37.xml" ContentType="application/vnd.openxmlformats-officedocument.drawingml.chart+xml"/>
  <Override PartName="/ppt/charts/style37.xml" ContentType="application/vnd.ms-office.chartstyle+xml"/>
  <Override PartName="/ppt/charts/colors37.xml" ContentType="application/vnd.ms-office.chartcolorstyle+xml"/>
  <Override PartName="/ppt/drawings/drawing5.xml" ContentType="application/vnd.openxmlformats-officedocument.drawingml.chartshapes+xml"/>
  <Override PartName="/ppt/charts/chart38.xml" ContentType="application/vnd.openxmlformats-officedocument.drawingml.chart+xml"/>
  <Override PartName="/ppt/charts/style38.xml" ContentType="application/vnd.ms-office.chartstyle+xml"/>
  <Override PartName="/ppt/charts/colors38.xml" ContentType="application/vnd.ms-office.chartcolorstyle+xml"/>
  <Override PartName="/ppt/charts/chart39.xml" ContentType="application/vnd.openxmlformats-officedocument.drawingml.chart+xml"/>
  <Override PartName="/ppt/charts/style39.xml" ContentType="application/vnd.ms-office.chartstyle+xml"/>
  <Override PartName="/ppt/charts/colors39.xml" ContentType="application/vnd.ms-office.chartcolorstyle+xml"/>
  <Override PartName="/ppt/charts/chart40.xml" ContentType="application/vnd.openxmlformats-officedocument.drawingml.chart+xml"/>
  <Override PartName="/ppt/charts/style40.xml" ContentType="application/vnd.ms-office.chartstyle+xml"/>
  <Override PartName="/ppt/charts/colors40.xml" ContentType="application/vnd.ms-office.chartcolorstyle+xml"/>
  <Override PartName="/ppt/charts/chart41.xml" ContentType="application/vnd.openxmlformats-officedocument.drawingml.chart+xml"/>
  <Override PartName="/ppt/charts/style41.xml" ContentType="application/vnd.ms-office.chartstyle+xml"/>
  <Override PartName="/ppt/charts/colors41.xml" ContentType="application/vnd.ms-office.chartcolorstyle+xml"/>
  <Override PartName="/ppt/charts/chart42.xml" ContentType="application/vnd.openxmlformats-officedocument.drawingml.chart+xml"/>
  <Override PartName="/ppt/charts/style42.xml" ContentType="application/vnd.ms-office.chartstyle+xml"/>
  <Override PartName="/ppt/charts/colors42.xml" ContentType="application/vnd.ms-office.chartcolorstyle+xml"/>
  <Override PartName="/ppt/charts/chart43.xml" ContentType="application/vnd.openxmlformats-officedocument.drawingml.chart+xml"/>
  <Override PartName="/ppt/charts/style43.xml" ContentType="application/vnd.ms-office.chartstyle+xml"/>
  <Override PartName="/ppt/charts/colors43.xml" ContentType="application/vnd.ms-office.chartcolorstyle+xml"/>
  <Override PartName="/ppt/charts/chart44.xml" ContentType="application/vnd.openxmlformats-officedocument.drawingml.chart+xml"/>
  <Override PartName="/ppt/charts/style44.xml" ContentType="application/vnd.ms-office.chartstyle+xml"/>
  <Override PartName="/ppt/charts/colors44.xml" ContentType="application/vnd.ms-office.chartcolorstyle+xml"/>
  <Override PartName="/ppt/charts/chart45.xml" ContentType="application/vnd.openxmlformats-officedocument.drawingml.chart+xml"/>
  <Override PartName="/ppt/charts/style45.xml" ContentType="application/vnd.ms-office.chartstyle+xml"/>
  <Override PartName="/ppt/charts/colors45.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 id="2147483675" r:id="rId5"/>
  </p:sldMasterIdLst>
  <p:notesMasterIdLst>
    <p:notesMasterId r:id="rId51"/>
  </p:notesMasterIdLst>
  <p:handoutMasterIdLst>
    <p:handoutMasterId r:id="rId52"/>
  </p:handoutMasterIdLst>
  <p:sldIdLst>
    <p:sldId id="259" r:id="rId6"/>
    <p:sldId id="307" r:id="rId7"/>
    <p:sldId id="405" r:id="rId8"/>
    <p:sldId id="399" r:id="rId9"/>
    <p:sldId id="324" r:id="rId10"/>
    <p:sldId id="361" r:id="rId11"/>
    <p:sldId id="362" r:id="rId12"/>
    <p:sldId id="364" r:id="rId13"/>
    <p:sldId id="365" r:id="rId14"/>
    <p:sldId id="366" r:id="rId15"/>
    <p:sldId id="404" r:id="rId16"/>
    <p:sldId id="363" r:id="rId17"/>
    <p:sldId id="367" r:id="rId18"/>
    <p:sldId id="368" r:id="rId19"/>
    <p:sldId id="322" r:id="rId20"/>
    <p:sldId id="370" r:id="rId21"/>
    <p:sldId id="371" r:id="rId22"/>
    <p:sldId id="372" r:id="rId23"/>
    <p:sldId id="373" r:id="rId24"/>
    <p:sldId id="325" r:id="rId25"/>
    <p:sldId id="377" r:id="rId26"/>
    <p:sldId id="375" r:id="rId27"/>
    <p:sldId id="378" r:id="rId28"/>
    <p:sldId id="379" r:id="rId29"/>
    <p:sldId id="380" r:id="rId30"/>
    <p:sldId id="383" r:id="rId31"/>
    <p:sldId id="334" r:id="rId32"/>
    <p:sldId id="384" r:id="rId33"/>
    <p:sldId id="382" r:id="rId34"/>
    <p:sldId id="385" r:id="rId35"/>
    <p:sldId id="386" r:id="rId36"/>
    <p:sldId id="406" r:id="rId37"/>
    <p:sldId id="387" r:id="rId38"/>
    <p:sldId id="388" r:id="rId39"/>
    <p:sldId id="389" r:id="rId40"/>
    <p:sldId id="390" r:id="rId41"/>
    <p:sldId id="391" r:id="rId42"/>
    <p:sldId id="392" r:id="rId43"/>
    <p:sldId id="393" r:id="rId44"/>
    <p:sldId id="394" r:id="rId45"/>
    <p:sldId id="357" r:id="rId46"/>
    <p:sldId id="400" r:id="rId47"/>
    <p:sldId id="335" r:id="rId48"/>
    <p:sldId id="398" r:id="rId49"/>
    <p:sldId id="336" r:id="rId50"/>
  </p:sldIdLst>
  <p:sldSz cx="12192000" cy="6858000"/>
  <p:notesSz cx="6808788" cy="9940925"/>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entation" id="{B7755078-7B47-409F-83D8-E85998059676}">
          <p14:sldIdLst>
            <p14:sldId id="259"/>
            <p14:sldId id="307"/>
            <p14:sldId id="405"/>
            <p14:sldId id="399"/>
            <p14:sldId id="324"/>
            <p14:sldId id="361"/>
            <p14:sldId id="362"/>
            <p14:sldId id="364"/>
            <p14:sldId id="365"/>
            <p14:sldId id="366"/>
            <p14:sldId id="404"/>
            <p14:sldId id="363"/>
            <p14:sldId id="367"/>
            <p14:sldId id="368"/>
            <p14:sldId id="322"/>
            <p14:sldId id="370"/>
            <p14:sldId id="371"/>
            <p14:sldId id="372"/>
            <p14:sldId id="373"/>
            <p14:sldId id="325"/>
            <p14:sldId id="377"/>
            <p14:sldId id="375"/>
            <p14:sldId id="378"/>
            <p14:sldId id="379"/>
            <p14:sldId id="380"/>
            <p14:sldId id="383"/>
            <p14:sldId id="334"/>
            <p14:sldId id="384"/>
            <p14:sldId id="382"/>
            <p14:sldId id="385"/>
            <p14:sldId id="386"/>
            <p14:sldId id="406"/>
            <p14:sldId id="387"/>
            <p14:sldId id="388"/>
            <p14:sldId id="389"/>
            <p14:sldId id="390"/>
            <p14:sldId id="391"/>
            <p14:sldId id="392"/>
            <p14:sldId id="393"/>
            <p14:sldId id="394"/>
            <p14:sldId id="357"/>
            <p14:sldId id="400"/>
            <p14:sldId id="335"/>
            <p14:sldId id="398"/>
            <p14:sldId id="336"/>
          </p14:sldIdLst>
        </p14:section>
      </p14:sectionLst>
    </p:ext>
    <p:ext uri="{EFAFB233-063F-42B5-8137-9DF3F51BA10A}">
      <p15:sldGuideLst xmlns:p15="http://schemas.microsoft.com/office/powerpoint/2012/main">
        <p15:guide id="1" pos="4339" userDrawn="1">
          <p15:clr>
            <a:srgbClr val="A4A3A4"/>
          </p15:clr>
        </p15:guide>
        <p15:guide id="2" orient="horz" pos="3748"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EBCB41E-B479-C2B9-F25E-19E0119EEA47}" name="Linnea Kvist" initials="LK" userId="S::linnea.kvist@innovationsforetagen.se::aa531848-5ed4-43e6-a83c-ef8b031ba534" providerId="AD"/>
  <p188:author id="{31845B75-F687-B0F1-2674-189F22BC061B}" name="Joakim Bourelius" initials="JB" userId="S::joakim.bourelius@innovationsforetagen.se::f1321234-f2df-4244-becf-ba4d485e88ea" providerId="AD"/>
  <p188:author id="{B4497184-9A11-88E4-101B-C7795BE4126D}" name="Helena Arvidsson" initials="HA" userId="S::helena.arvidsson@innovationsforetagen.se::e692c4fa-a3a5-4174-91d9-51033029b14a" providerId="AD"/>
  <p188:author id="{5E84FA95-5F78-D2E0-7649-5DE0351768CF}" name="Anders Persson" initials="AP" userId="S::anders.persson@innovationsforetagen.se::8250e842-65a5-4eb1-90f9-d2a34aa674dd" providerId="AD"/>
  <p188:author id="{8CB2A7A7-1667-99A6-D0E1-ACB816406CFD}" name="Nikola Zdravkovic" initials="NZ" userId="S::nikola.zdravkovic@prioritygroup.se::83a5a883-94d4-4bd1-8abe-9986fa6e4f39" providerId="AD"/>
  <p188:author id="{C1517FCC-4751-70F1-0D94-ADB65DB549C6}" name="Elin Lydahl" initials="EL" userId="S::elin.lydahl@innovationsforetagen.se::a2d426c0-0acf-4a0b-8fcb-1e49d5e66885" providerId="AD"/>
  <p188:author id="{D6F472D1-DA10-AED3-550E-0C2549BA65AA}" name="Simon Åstrand" initials="SÅ" userId="S::simon.astrand@prioritygroup.se::b888f063-bf59-4052-ba78-8beb9afd8765" providerId="AD"/>
  <p188:author id="{184243DA-DAED-DD85-E9A5-F0EC0ADFF343}" name="Gustav Wiigh" initials="GW" userId="S::gustav.wiigh@prioritygroup.se::ea837026-981d-4676-a57a-c2b3d2d7871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nnea Kvist" initials="LK" lastIdx="19" clrIdx="0">
    <p:extLst>
      <p:ext uri="{19B8F6BF-5375-455C-9EA6-DF929625EA0E}">
        <p15:presenceInfo xmlns:p15="http://schemas.microsoft.com/office/powerpoint/2012/main" userId="S::linnea.kvist@innovationsforetagen.se::aa531848-5ed4-43e6-a83c-ef8b031ba53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DA197"/>
    <a:srgbClr val="D7E4E4"/>
    <a:srgbClr val="88AAA0"/>
    <a:srgbClr val="1C656E"/>
    <a:srgbClr val="193C28"/>
    <a:srgbClr val="00759E"/>
    <a:srgbClr val="00518E"/>
    <a:srgbClr val="760000"/>
    <a:srgbClr val="69A12B"/>
    <a:srgbClr val="D2A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811D65E-9A3E-4C39-817C-BF60BE3C9910}" v="149" dt="2024-05-30T15:51:51.177"/>
  </p1510:revLst>
</p1510:revInfo>
</file>

<file path=ppt/tableStyles.xml><?xml version="1.0" encoding="utf-8"?>
<a:tblStyleLst xmlns:a="http://schemas.openxmlformats.org/drawingml/2006/main" def="{F5AB1C69-6EDB-4FF4-983F-18BD219EF322}">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just format 2 - Dekorfärg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616DA210-FB5B-4158-B5E0-FEB733F419BA}" styleName="Ljust format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F5AB1C69-6EDB-4FF4-983F-18BD219EF322}" styleName="Mellanmörkt format 2 - Dekorfärg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Inget format, inget rutnät">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Format med tema 1 - dekorfärg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35758FB7-9AC5-4552-8A53-C91805E547FA}" styleName="Format med tema 1 - dekorfärg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8034E78-7F5D-4C2E-B375-FC64B27BC917}" styleName="Mörkt forma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19" autoAdjust="0"/>
    <p:restoredTop sz="94694"/>
  </p:normalViewPr>
  <p:slideViewPr>
    <p:cSldViewPr snapToGrid="0">
      <p:cViewPr>
        <p:scale>
          <a:sx n="110" d="100"/>
          <a:sy n="110" d="100"/>
        </p:scale>
        <p:origin x="6" y="1260"/>
      </p:cViewPr>
      <p:guideLst>
        <p:guide pos="4339"/>
        <p:guide orient="horz" pos="3748"/>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slide" Target="slides/slide36.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commentAuthors" Target="commentAuthors.xml"/><Relationship Id="rId58"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notesMaster" Target="notesMasters/notesMaster1.xml"/><Relationship Id="rId3" Type="http://schemas.openxmlformats.org/officeDocument/2006/relationships/customXml" Target="../customXml/item3.xml"/></Relationships>
</file>

<file path=ppt/charts/_rels/chart1.xml.rels><?xml version="1.0" encoding="UTF-8" standalone="yes"?>
<Relationships xmlns="http://schemas.openxmlformats.org/package/2006/relationships"><Relationship Id="rId3" Type="http://schemas.openxmlformats.org/officeDocument/2006/relationships/oleObject" Target="file:///C:\Users\almrog\Downloads\Diagram%20Insikt%202024.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1.xml"/><Relationship Id="rId1" Type="http://schemas.microsoft.com/office/2011/relationships/chartStyle" Target="style11.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12.xml"/><Relationship Id="rId1" Type="http://schemas.microsoft.com/office/2011/relationships/chartStyle" Target="style12.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3.xml"/><Relationship Id="rId1" Type="http://schemas.microsoft.com/office/2011/relationships/chartStyle" Target="style13.xml"/></Relationships>
</file>

<file path=ppt/charts/_rels/chart13.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4.xml"/><Relationship Id="rId1" Type="http://schemas.microsoft.com/office/2011/relationships/chartStyle" Target="style14.xml"/></Relationships>
</file>

<file path=ppt/charts/_rels/chart14.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1.xml"/></Relationships>
</file>

<file path=ppt/charts/_rels/chart15.xml.rels><?xml version="1.0" encoding="UTF-8" standalone="yes"?>
<Relationships xmlns="http://schemas.openxmlformats.org/package/2006/relationships"><Relationship Id="rId3" Type="http://schemas.openxmlformats.org/officeDocument/2006/relationships/oleObject" Target="https://priorityg.sharepoint.com/sites/Strategi/Shared%20Documents/General/Kundmaterial/Innovationsf&#246;retagen/Insikt%202023/Innovationsfo&#776;retagen%20-%20Insikt%202023%20arbetsdokument.xlsx" TargetMode="External"/><Relationship Id="rId2" Type="http://schemas.microsoft.com/office/2011/relationships/chartColorStyle" Target="colors16.xml"/><Relationship Id="rId1" Type="http://schemas.microsoft.com/office/2011/relationships/chartStyle" Target="style16.xml"/></Relationships>
</file>

<file path=ppt/charts/_rels/chart16.xml.rels><?xml version="1.0" encoding="UTF-8" standalone="yes"?>
<Relationships xmlns="http://schemas.openxmlformats.org/package/2006/relationships"><Relationship Id="rId3" Type="http://schemas.openxmlformats.org/officeDocument/2006/relationships/oleObject" Target="https://snmo-my.sharepoint.com/personal/richard_osterberg_innovationsforetagen_se/Documents/Documents/12-15.xlsx" TargetMode="External"/><Relationship Id="rId2" Type="http://schemas.microsoft.com/office/2011/relationships/chartColorStyle" Target="colors17.xml"/><Relationship Id="rId1" Type="http://schemas.microsoft.com/office/2011/relationships/chartStyle" Target="style17.xml"/></Relationships>
</file>

<file path=ppt/charts/_rels/chart17.xml.rels><?xml version="1.0" encoding="UTF-8" standalone="yes"?>
<Relationships xmlns="http://schemas.openxmlformats.org/package/2006/relationships"><Relationship Id="rId3" Type="http://schemas.openxmlformats.org/officeDocument/2006/relationships/oleObject" Target="https://snmo-my.sharepoint.com/personal/richard_osterberg_innovationsforetagen_se/Documents/Documents/16-20.xlsx" TargetMode="External"/><Relationship Id="rId2" Type="http://schemas.microsoft.com/office/2011/relationships/chartColorStyle" Target="colors18.xml"/><Relationship Id="rId1" Type="http://schemas.microsoft.com/office/2011/relationships/chartStyle" Target="style18.xml"/></Relationships>
</file>

<file path=ppt/charts/_rels/chart1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19.xml"/><Relationship Id="rId1" Type="http://schemas.microsoft.com/office/2011/relationships/chartStyle" Target="style19.xml"/><Relationship Id="rId4" Type="http://schemas.openxmlformats.org/officeDocument/2006/relationships/chartUserShapes" Target="../drawings/drawing2.xml"/></Relationships>
</file>

<file path=ppt/charts/_rels/chart19.xml.rels><?xml version="1.0" encoding="UTF-8" standalone="yes"?>
<Relationships xmlns="http://schemas.openxmlformats.org/package/2006/relationships"><Relationship Id="rId3" Type="http://schemas.openxmlformats.org/officeDocument/2006/relationships/oleObject" Target="https://snmo-my.sharepoint.com/personal/richard_osterberg_innovationsforetagen_se/Documents/Documents/16-20.xlsx" TargetMode="External"/><Relationship Id="rId2" Type="http://schemas.microsoft.com/office/2011/relationships/chartColorStyle" Target="colors20.xml"/><Relationship Id="rId1" Type="http://schemas.microsoft.com/office/2011/relationships/chartStyle" Target="style20.xml"/></Relationships>
</file>

<file path=ppt/charts/_rels/chart2.xml.rels><?xml version="1.0" encoding="UTF-8" standalone="yes"?>
<Relationships xmlns="http://schemas.openxmlformats.org/package/2006/relationships"><Relationship Id="rId3" Type="http://schemas.openxmlformats.org/officeDocument/2006/relationships/oleObject" Target="file:///C:\Users\almrog\Downloads\Diagram%20Insikt%202024.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21.xml"/><Relationship Id="rId1" Type="http://schemas.microsoft.com/office/2011/relationships/chartStyle" Target="style21.xml"/><Relationship Id="rId4" Type="http://schemas.openxmlformats.org/officeDocument/2006/relationships/chartUserShapes" Target="../drawings/drawing3.xml"/></Relationships>
</file>

<file path=ppt/charts/_rels/chart21.xml.rels><?xml version="1.0" encoding="UTF-8" standalone="yes"?>
<Relationships xmlns="http://schemas.openxmlformats.org/package/2006/relationships"><Relationship Id="rId3" Type="http://schemas.openxmlformats.org/officeDocument/2006/relationships/package" Target="../embeddings/Microsoft_Excel_Worksheet9.xlsx"/><Relationship Id="rId2" Type="http://schemas.microsoft.com/office/2011/relationships/chartColorStyle" Target="colors22.xml"/><Relationship Id="rId1" Type="http://schemas.microsoft.com/office/2011/relationships/chartStyle" Target="style22.xml"/></Relationships>
</file>

<file path=ppt/charts/_rels/chart22.xml.rels><?xml version="1.0" encoding="UTF-8" standalone="yes"?>
<Relationships xmlns="http://schemas.openxmlformats.org/package/2006/relationships"><Relationship Id="rId3" Type="http://schemas.openxmlformats.org/officeDocument/2006/relationships/package" Target="../embeddings/Microsoft_Excel_Worksheet10.xlsx"/><Relationship Id="rId2" Type="http://schemas.microsoft.com/office/2011/relationships/chartColorStyle" Target="colors23.xml"/><Relationship Id="rId1" Type="http://schemas.microsoft.com/office/2011/relationships/chartStyle" Target="style23.xml"/></Relationships>
</file>

<file path=ppt/charts/_rels/chart23.xml.rels><?xml version="1.0" encoding="UTF-8" standalone="yes"?>
<Relationships xmlns="http://schemas.openxmlformats.org/package/2006/relationships"><Relationship Id="rId3" Type="http://schemas.openxmlformats.org/officeDocument/2006/relationships/package" Target="../embeddings/Microsoft_Excel_Worksheet11.xlsx"/><Relationship Id="rId2" Type="http://schemas.microsoft.com/office/2011/relationships/chartColorStyle" Target="colors24.xml"/><Relationship Id="rId1" Type="http://schemas.microsoft.com/office/2011/relationships/chartStyle" Target="style24.xml"/></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12.xlsx"/><Relationship Id="rId2" Type="http://schemas.microsoft.com/office/2011/relationships/chartColorStyle" Target="colors25.xml"/><Relationship Id="rId1" Type="http://schemas.microsoft.com/office/2011/relationships/chartStyle" Target="style25.xml"/></Relationships>
</file>

<file path=ppt/charts/_rels/chart25.xml.rels><?xml version="1.0" encoding="UTF-8" standalone="yes"?>
<Relationships xmlns="http://schemas.openxmlformats.org/package/2006/relationships"><Relationship Id="rId3" Type="http://schemas.openxmlformats.org/officeDocument/2006/relationships/oleObject" Target="https://snmo-my.sharepoint.com/personal/richard_osterberg_innovationsforetagen_se/Documents/Documents/22-28.xlsx" TargetMode="External"/><Relationship Id="rId2" Type="http://schemas.microsoft.com/office/2011/relationships/chartColorStyle" Target="colors26.xml"/><Relationship Id="rId1" Type="http://schemas.microsoft.com/office/2011/relationships/chartStyle" Target="style26.xml"/></Relationships>
</file>

<file path=ppt/charts/_rels/chart26.xml.rels><?xml version="1.0" encoding="UTF-8" standalone="yes"?>
<Relationships xmlns="http://schemas.openxmlformats.org/package/2006/relationships"><Relationship Id="rId3" Type="http://schemas.openxmlformats.org/officeDocument/2006/relationships/oleObject" Target="https://snmo-my.sharepoint.com/personal/richard_osterberg_innovationsforetagen_se/Documents/Documents/30-42.xlsx" TargetMode="External"/><Relationship Id="rId2" Type="http://schemas.microsoft.com/office/2011/relationships/chartColorStyle" Target="colors27.xml"/><Relationship Id="rId1" Type="http://schemas.microsoft.com/office/2011/relationships/chartStyle" Target="style27.xml"/></Relationships>
</file>

<file path=ppt/charts/_rels/chart27.xml.rels><?xml version="1.0" encoding="UTF-8" standalone="yes"?>
<Relationships xmlns="http://schemas.openxmlformats.org/package/2006/relationships"><Relationship Id="rId3" Type="http://schemas.openxmlformats.org/officeDocument/2006/relationships/oleObject" Target="https://snmo-my.sharepoint.com/personal/richard_osterberg_innovationsforetagen_se/Documents/Documents/30-42.xlsx" TargetMode="External"/><Relationship Id="rId2" Type="http://schemas.microsoft.com/office/2011/relationships/chartColorStyle" Target="colors28.xml"/><Relationship Id="rId1" Type="http://schemas.microsoft.com/office/2011/relationships/chartStyle" Target="style28.xml"/></Relationships>
</file>

<file path=ppt/charts/_rels/chart28.xml.rels><?xml version="1.0" encoding="UTF-8" standalone="yes"?>
<Relationships xmlns="http://schemas.openxmlformats.org/package/2006/relationships"><Relationship Id="rId3" Type="http://schemas.openxmlformats.org/officeDocument/2006/relationships/package" Target="../embeddings/Microsoft_Excel_Worksheet13.xlsx"/><Relationship Id="rId2" Type="http://schemas.microsoft.com/office/2011/relationships/chartColorStyle" Target="colors29.xml"/><Relationship Id="rId1" Type="http://schemas.microsoft.com/office/2011/relationships/chartStyle" Target="style29.xml"/></Relationships>
</file>

<file path=ppt/charts/_rels/chart29.xml.rels><?xml version="1.0" encoding="UTF-8" standalone="yes"?>
<Relationships xmlns="http://schemas.openxmlformats.org/package/2006/relationships"><Relationship Id="rId3" Type="http://schemas.openxmlformats.org/officeDocument/2006/relationships/package" Target="../embeddings/Microsoft_Excel_Worksheet14.xlsx"/><Relationship Id="rId2" Type="http://schemas.microsoft.com/office/2011/relationships/chartColorStyle" Target="colors30.xml"/><Relationship Id="rId1" Type="http://schemas.microsoft.com/office/2011/relationships/chartStyle" Target="style30.xml"/></Relationships>
</file>

<file path=ppt/charts/_rels/chart3.xml.rels><?xml version="1.0" encoding="UTF-8" standalone="yes"?>
<Relationships xmlns="http://schemas.openxmlformats.org/package/2006/relationships"><Relationship Id="rId3" Type="http://schemas.openxmlformats.org/officeDocument/2006/relationships/oleObject" Target="https://snmo-my.sharepoint.com/personal/richard_osterberg_innovationsforetagen_se/Documents/Documents/30-42.xlsx" TargetMode="External"/><Relationship Id="rId2" Type="http://schemas.microsoft.com/office/2011/relationships/chartColorStyle" Target="colors3.xml"/><Relationship Id="rId1" Type="http://schemas.microsoft.com/office/2011/relationships/chartStyle" Target="style3.xml"/></Relationships>
</file>

<file path=ppt/charts/_rels/chart30.xml.rels><?xml version="1.0" encoding="UTF-8" standalone="yes"?>
<Relationships xmlns="http://schemas.openxmlformats.org/package/2006/relationships"><Relationship Id="rId3" Type="http://schemas.openxmlformats.org/officeDocument/2006/relationships/package" Target="../embeddings/Microsoft_Excel_Worksheet15.xlsx"/><Relationship Id="rId2" Type="http://schemas.microsoft.com/office/2011/relationships/chartColorStyle" Target="colors31.xml"/><Relationship Id="rId1" Type="http://schemas.microsoft.com/office/2011/relationships/chartStyle" Target="style31.xml"/></Relationships>
</file>

<file path=ppt/charts/_rels/chart31.xml.rels><?xml version="1.0" encoding="UTF-8" standalone="yes"?>
<Relationships xmlns="http://schemas.openxmlformats.org/package/2006/relationships"><Relationship Id="rId3" Type="http://schemas.openxmlformats.org/officeDocument/2006/relationships/package" Target="../embeddings/Microsoft_Excel_Worksheet16.xlsx"/><Relationship Id="rId2" Type="http://schemas.microsoft.com/office/2011/relationships/chartColorStyle" Target="colors32.xml"/><Relationship Id="rId1" Type="http://schemas.microsoft.com/office/2011/relationships/chartStyle" Target="style32.xml"/></Relationships>
</file>

<file path=ppt/charts/_rels/chart32.xml.rels><?xml version="1.0" encoding="UTF-8" standalone="yes"?>
<Relationships xmlns="http://schemas.openxmlformats.org/package/2006/relationships"><Relationship Id="rId3" Type="http://schemas.openxmlformats.org/officeDocument/2006/relationships/oleObject" Target="https://snmo-my.sharepoint.com/personal/richard_osterberg_innovationsforetagen_se/Documents/Documents/30-42.xlsx" TargetMode="External"/><Relationship Id="rId2" Type="http://schemas.microsoft.com/office/2011/relationships/chartColorStyle" Target="colors33.xml"/><Relationship Id="rId1" Type="http://schemas.microsoft.com/office/2011/relationships/chartStyle" Target="style33.xml"/></Relationships>
</file>

<file path=ppt/charts/_rels/chart33.xml.rels><?xml version="1.0" encoding="UTF-8" standalone="yes"?>
<Relationships xmlns="http://schemas.openxmlformats.org/package/2006/relationships"><Relationship Id="rId3" Type="http://schemas.openxmlformats.org/officeDocument/2006/relationships/package" Target="../embeddings/Microsoft_Excel_Worksheet17.xlsx"/><Relationship Id="rId2" Type="http://schemas.microsoft.com/office/2011/relationships/chartColorStyle" Target="colors34.xml"/><Relationship Id="rId1" Type="http://schemas.microsoft.com/office/2011/relationships/chartStyle" Target="style34.xml"/><Relationship Id="rId4" Type="http://schemas.openxmlformats.org/officeDocument/2006/relationships/chartUserShapes" Target="../drawings/drawing4.xml"/></Relationships>
</file>

<file path=ppt/charts/_rels/chart34.xml.rels><?xml version="1.0" encoding="UTF-8" standalone="yes"?>
<Relationships xmlns="http://schemas.openxmlformats.org/package/2006/relationships"><Relationship Id="rId3" Type="http://schemas.openxmlformats.org/officeDocument/2006/relationships/oleObject" Target="https://snmo-my.sharepoint.com/personal/richard_osterberg_innovationsforetagen_se/Documents/Documents/30-42.xlsx" TargetMode="External"/><Relationship Id="rId2" Type="http://schemas.microsoft.com/office/2011/relationships/chartColorStyle" Target="colors35.xml"/><Relationship Id="rId1" Type="http://schemas.microsoft.com/office/2011/relationships/chartStyle" Target="style35.xml"/></Relationships>
</file>

<file path=ppt/charts/_rels/chart35.xml.rels><?xml version="1.0" encoding="UTF-8" standalone="yes"?>
<Relationships xmlns="http://schemas.openxmlformats.org/package/2006/relationships"><Relationship Id="rId3" Type="http://schemas.openxmlformats.org/officeDocument/2006/relationships/oleObject" Target="https://snmo-my.sharepoint.com/personal/richard_osterberg_innovationsforetagen_se/Documents/Documents/30-42.xlsx" TargetMode="External"/><Relationship Id="rId2" Type="http://schemas.microsoft.com/office/2011/relationships/chartColorStyle" Target="colors36.xml"/><Relationship Id="rId1" Type="http://schemas.microsoft.com/office/2011/relationships/chartStyle" Target="style36.xml"/></Relationships>
</file>

<file path=ppt/charts/_rels/chart36.xml.rels><?xml version="1.0" encoding="UTF-8" standalone="yes"?>
<Relationships xmlns="http://schemas.openxmlformats.org/package/2006/relationships"><Relationship Id="rId1" Type="http://schemas.openxmlformats.org/officeDocument/2006/relationships/oleObject" Target="https://snmo-my.sharepoint.com/personal/richard_osterberg_innovationsforetagen_se/Documents/Documents/30-42.xlsx" TargetMode="External"/></Relationships>
</file>

<file path=ppt/charts/_rels/chart37.xml.rels><?xml version="1.0" encoding="UTF-8" standalone="yes"?>
<Relationships xmlns="http://schemas.openxmlformats.org/package/2006/relationships"><Relationship Id="rId3" Type="http://schemas.openxmlformats.org/officeDocument/2006/relationships/oleObject" Target="https://snmo-my.sharepoint.com/personal/richard_osterberg_innovationsforetagen_se/Documents/Documents/30-42.xlsx" TargetMode="External"/><Relationship Id="rId2" Type="http://schemas.microsoft.com/office/2011/relationships/chartColorStyle" Target="colors37.xml"/><Relationship Id="rId1" Type="http://schemas.microsoft.com/office/2011/relationships/chartStyle" Target="style37.xml"/><Relationship Id="rId4" Type="http://schemas.openxmlformats.org/officeDocument/2006/relationships/chartUserShapes" Target="../drawings/drawing5.xml"/></Relationships>
</file>

<file path=ppt/charts/_rels/chart38.xml.rels><?xml version="1.0" encoding="UTF-8" standalone="yes"?>
<Relationships xmlns="http://schemas.openxmlformats.org/package/2006/relationships"><Relationship Id="rId3" Type="http://schemas.openxmlformats.org/officeDocument/2006/relationships/package" Target="../embeddings/Microsoft_Excel_Worksheet18.xlsx"/><Relationship Id="rId2" Type="http://schemas.microsoft.com/office/2011/relationships/chartColorStyle" Target="colors38.xml"/><Relationship Id="rId1" Type="http://schemas.microsoft.com/office/2011/relationships/chartStyle" Target="style38.xml"/></Relationships>
</file>

<file path=ppt/charts/_rels/chart39.xml.rels><?xml version="1.0" encoding="UTF-8" standalone="yes"?>
<Relationships xmlns="http://schemas.openxmlformats.org/package/2006/relationships"><Relationship Id="rId3" Type="http://schemas.openxmlformats.org/officeDocument/2006/relationships/package" Target="../embeddings/Microsoft_Excel_Worksheet19.xlsx"/><Relationship Id="rId2" Type="http://schemas.microsoft.com/office/2011/relationships/chartColorStyle" Target="colors39.xml"/><Relationship Id="rId1" Type="http://schemas.microsoft.com/office/2011/relationships/chartStyle" Target="style39.xml"/></Relationships>
</file>

<file path=ppt/charts/_rels/chart4.xml.rels><?xml version="1.0" encoding="UTF-8" standalone="yes"?>
<Relationships xmlns="http://schemas.openxmlformats.org/package/2006/relationships"><Relationship Id="rId3" Type="http://schemas.openxmlformats.org/officeDocument/2006/relationships/oleObject" Target="file:///C:\Users\almrog\Downloads\Diagram%20Insikt%202024.xlsx" TargetMode="External"/><Relationship Id="rId2" Type="http://schemas.microsoft.com/office/2011/relationships/chartColorStyle" Target="colors4.xml"/><Relationship Id="rId1" Type="http://schemas.microsoft.com/office/2011/relationships/chartStyle" Target="style4.xml"/></Relationships>
</file>

<file path=ppt/charts/_rels/chart40.xml.rels><?xml version="1.0" encoding="UTF-8" standalone="yes"?>
<Relationships xmlns="http://schemas.openxmlformats.org/package/2006/relationships"><Relationship Id="rId3" Type="http://schemas.openxmlformats.org/officeDocument/2006/relationships/oleObject" Target="https://snmo-my.sharepoint.com/personal/richard_osterberg_innovationsforetagen_se/Documents/Documents/30-42.xlsx" TargetMode="External"/><Relationship Id="rId2" Type="http://schemas.microsoft.com/office/2011/relationships/chartColorStyle" Target="colors40.xml"/><Relationship Id="rId1" Type="http://schemas.microsoft.com/office/2011/relationships/chartStyle" Target="style40.xml"/></Relationships>
</file>

<file path=ppt/charts/_rels/chart4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41.xml"/><Relationship Id="rId1" Type="http://schemas.microsoft.com/office/2011/relationships/chartStyle" Target="style41.xml"/></Relationships>
</file>

<file path=ppt/charts/_rels/chart42.xml.rels><?xml version="1.0" encoding="UTF-8" standalone="yes"?>
<Relationships xmlns="http://schemas.openxmlformats.org/package/2006/relationships"><Relationship Id="rId3" Type="http://schemas.openxmlformats.org/officeDocument/2006/relationships/oleObject" Target="https://snmo-my.sharepoint.com/personal/richard_osterberg_innovationsforetagen_se/Documents/Documents/30-42.xlsx" TargetMode="External"/><Relationship Id="rId2" Type="http://schemas.microsoft.com/office/2011/relationships/chartColorStyle" Target="colors42.xml"/><Relationship Id="rId1" Type="http://schemas.microsoft.com/office/2011/relationships/chartStyle" Target="style42.xml"/></Relationships>
</file>

<file path=ppt/charts/_rels/chart43.xml.rels><?xml version="1.0" encoding="UTF-8" standalone="yes"?>
<Relationships xmlns="http://schemas.openxmlformats.org/package/2006/relationships"><Relationship Id="rId3" Type="http://schemas.openxmlformats.org/officeDocument/2006/relationships/oleObject" Target="https://snmo-my.sharepoint.com/personal/richard_osterberg_innovationsforetagen_se/Documents/Documents/30-42.xlsx" TargetMode="External"/><Relationship Id="rId2" Type="http://schemas.microsoft.com/office/2011/relationships/chartColorStyle" Target="colors43.xml"/><Relationship Id="rId1" Type="http://schemas.microsoft.com/office/2011/relationships/chartStyle" Target="style43.xml"/></Relationships>
</file>

<file path=ppt/charts/_rels/chart44.xml.rels><?xml version="1.0" encoding="UTF-8" standalone="yes"?>
<Relationships xmlns="http://schemas.openxmlformats.org/package/2006/relationships"><Relationship Id="rId3" Type="http://schemas.openxmlformats.org/officeDocument/2006/relationships/oleObject" Target="https://snmo-my.sharepoint.com/personal/richard_osterberg_innovationsforetagen_se/Documents/Documents/30-42.xlsx" TargetMode="External"/><Relationship Id="rId2" Type="http://schemas.microsoft.com/office/2011/relationships/chartColorStyle" Target="colors44.xml"/><Relationship Id="rId1" Type="http://schemas.microsoft.com/office/2011/relationships/chartStyle" Target="style44.xml"/></Relationships>
</file>

<file path=ppt/charts/_rels/chart45.xml.rels><?xml version="1.0" encoding="UTF-8" standalone="yes"?>
<Relationships xmlns="http://schemas.openxmlformats.org/package/2006/relationships"><Relationship Id="rId3" Type="http://schemas.openxmlformats.org/officeDocument/2006/relationships/oleObject" Target="https://snmo-my.sharepoint.com/personal/richard_osterberg_innovationsforetagen_se/Documents/Documents/30-42.xlsx" TargetMode="External"/><Relationship Id="rId2" Type="http://schemas.microsoft.com/office/2011/relationships/chartColorStyle" Target="colors45.xml"/><Relationship Id="rId1" Type="http://schemas.microsoft.com/office/2011/relationships/chartStyle" Target="style45.xml"/></Relationships>
</file>

<file path=ppt/charts/_rels/chart5.xml.rels><?xml version="1.0" encoding="UTF-8" standalone="yes"?>
<Relationships xmlns="http://schemas.openxmlformats.org/package/2006/relationships"><Relationship Id="rId3" Type="http://schemas.openxmlformats.org/officeDocument/2006/relationships/oleObject" Target="file:///C:\Users\almrog\Downloads\Diagram%20Insikt%202024.xlsx" TargetMode="External"/><Relationship Id="rId2" Type="http://schemas.microsoft.com/office/2011/relationships/chartColorStyle" Target="colors6.xml"/><Relationship Id="rId1" Type="http://schemas.microsoft.com/office/2011/relationships/chartStyle" Target="style6.xml"/></Relationships>
</file>

<file path=ppt/charts/_rels/chart6.xml.rels><?xml version="1.0" encoding="UTF-8" standalone="yes"?>
<Relationships xmlns="http://schemas.openxmlformats.org/package/2006/relationships"><Relationship Id="rId3" Type="http://schemas.openxmlformats.org/officeDocument/2006/relationships/oleObject" Target="file:///C:\Users\almrog\Downloads\Diagram%20Insikt%202024.xlsx" TargetMode="External"/><Relationship Id="rId2" Type="http://schemas.microsoft.com/office/2011/relationships/chartColorStyle" Target="colors7.xml"/><Relationship Id="rId1" Type="http://schemas.microsoft.com/office/2011/relationships/chartStyle" Target="style7.xml"/></Relationships>
</file>

<file path=ppt/charts/_rels/chart7.xml.rels><?xml version="1.0" encoding="UTF-8" standalone="yes"?>
<Relationships xmlns="http://schemas.openxmlformats.org/package/2006/relationships"><Relationship Id="rId3" Type="http://schemas.openxmlformats.org/officeDocument/2006/relationships/oleObject" Target="file:///C:\Users\almrog\Downloads\Diagram%20Insikt%202024.xlsx" TargetMode="External"/><Relationship Id="rId2" Type="http://schemas.microsoft.com/office/2011/relationships/chartColorStyle" Target="colors8.xml"/><Relationship Id="rId1" Type="http://schemas.microsoft.com/office/2011/relationships/chartStyle" Target="style8.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9.xml"/><Relationship Id="rId1" Type="http://schemas.microsoft.com/office/2011/relationships/chartStyle" Target="style9.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0.xml"/><Relationship Id="rId1" Type="http://schemas.microsoft.com/office/2011/relationships/chartStyle" Target="style10.xml"/></Relationships>
</file>

<file path=ppt/charts/_rels/chartEx1.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file:///C:\Users\almrog\Downloads\Diagram%20Insikt%202024.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715288713910762"/>
          <c:y val="5.5749128919860627E-2"/>
          <c:w val="0.53680555555555554"/>
          <c:h val="0.89779326364692214"/>
        </c:manualLayout>
      </c:layout>
      <c:doughnutChart>
        <c:varyColors val="1"/>
        <c:ser>
          <c:idx val="0"/>
          <c:order val="0"/>
          <c:explosion val="1"/>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c:spPr>
            <c:extLst>
              <c:ext xmlns:c16="http://schemas.microsoft.com/office/drawing/2014/chart" uri="{C3380CC4-5D6E-409C-BE32-E72D297353CC}">
                <c16:uniqueId val="{00000001-B995-48BE-9A7A-BB72CFA89DA9}"/>
              </c:ext>
            </c:extLst>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c:spPr>
            <c:extLst>
              <c:ext xmlns:c16="http://schemas.microsoft.com/office/drawing/2014/chart" uri="{C3380CC4-5D6E-409C-BE32-E72D297353CC}">
                <c16:uniqueId val="{00000003-B995-48BE-9A7A-BB72CFA89DA9}"/>
              </c:ext>
            </c:extLst>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c:spPr>
            <c:extLst>
              <c:ext xmlns:c16="http://schemas.microsoft.com/office/drawing/2014/chart" uri="{C3380CC4-5D6E-409C-BE32-E72D297353CC}">
                <c16:uniqueId val="{00000005-B995-48BE-9A7A-BB72CFA89DA9}"/>
              </c:ext>
            </c:extLst>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c:spPr>
            <c:extLst>
              <c:ext xmlns:c16="http://schemas.microsoft.com/office/drawing/2014/chart" uri="{C3380CC4-5D6E-409C-BE32-E72D297353CC}">
                <c16:uniqueId val="{00000007-B995-48BE-9A7A-BB72CFA89DA9}"/>
              </c:ext>
            </c:extLst>
          </c:dPt>
          <c:dLbls>
            <c:delete val="1"/>
          </c:dLbls>
          <c:cat>
            <c:strRef>
              <c:f>'3'!$A$3:$A$6</c:f>
              <c:strCache>
                <c:ptCount val="4"/>
                <c:pt idx="0">
                  <c:v>Teknikkonsultföretag</c:v>
                </c:pt>
                <c:pt idx="1">
                  <c:v>Industri- och techkonsultföretag</c:v>
                </c:pt>
                <c:pt idx="2">
                  <c:v>Arkitektföretag</c:v>
                </c:pt>
                <c:pt idx="3">
                  <c:v>Annan</c:v>
                </c:pt>
              </c:strCache>
            </c:strRef>
          </c:cat>
          <c:val>
            <c:numRef>
              <c:f>'3'!$C$3:$C$6</c:f>
              <c:numCache>
                <c:formatCode>0%</c:formatCode>
                <c:ptCount val="4"/>
                <c:pt idx="0">
                  <c:v>0.48201438848920863</c:v>
                </c:pt>
                <c:pt idx="1">
                  <c:v>0.15827338129496402</c:v>
                </c:pt>
                <c:pt idx="2">
                  <c:v>0.28776978417266186</c:v>
                </c:pt>
                <c:pt idx="3">
                  <c:v>7.1942446043165464E-2</c:v>
                </c:pt>
              </c:numCache>
            </c:numRef>
          </c:val>
          <c:extLst>
            <c:ext xmlns:c16="http://schemas.microsoft.com/office/drawing/2014/chart" uri="{C3380CC4-5D6E-409C-BE32-E72D297353CC}">
              <c16:uniqueId val="{00000008-B995-48BE-9A7A-BB72CFA89DA9}"/>
            </c:ext>
          </c:extLst>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'13'!$B$39</c:f>
              <c:strCache>
                <c:ptCount val="1"/>
                <c:pt idx="0">
                  <c:v>Ja - i hög grad</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'13'!$A$40:$A$44</c:f>
              <c:strCache>
                <c:ptCount val="5"/>
                <c:pt idx="0">
                  <c:v>Totalt</c:v>
                </c:pt>
                <c:pt idx="1">
                  <c:v>Teknikkonsultföretag</c:v>
                </c:pt>
                <c:pt idx="2">
                  <c:v>Industri- och techkonsultföretag</c:v>
                </c:pt>
                <c:pt idx="3">
                  <c:v>Arkitetkföretag</c:v>
                </c:pt>
                <c:pt idx="4">
                  <c:v>Annan</c:v>
                </c:pt>
              </c:strCache>
            </c:strRef>
          </c:cat>
          <c:val>
            <c:numRef>
              <c:f>'13'!$B$40:$B$44</c:f>
              <c:numCache>
                <c:formatCode>0%</c:formatCode>
                <c:ptCount val="5"/>
                <c:pt idx="0">
                  <c:v>0.44881889763779526</c:v>
                </c:pt>
                <c:pt idx="1">
                  <c:v>0.41935483870967744</c:v>
                </c:pt>
                <c:pt idx="2">
                  <c:v>0.42105263157894735</c:v>
                </c:pt>
                <c:pt idx="3">
                  <c:v>0.54054054054054057</c:v>
                </c:pt>
                <c:pt idx="4">
                  <c:v>0.33333333333333331</c:v>
                </c:pt>
              </c:numCache>
            </c:numRef>
          </c:val>
          <c:extLst>
            <c:ext xmlns:c16="http://schemas.microsoft.com/office/drawing/2014/chart" uri="{C3380CC4-5D6E-409C-BE32-E72D297353CC}">
              <c16:uniqueId val="{00000000-8B88-4DC7-A48A-21B0C7E0BE89}"/>
            </c:ext>
          </c:extLst>
        </c:ser>
        <c:ser>
          <c:idx val="1"/>
          <c:order val="1"/>
          <c:tx>
            <c:strRef>
              <c:f>'13'!$C$39</c:f>
              <c:strCache>
                <c:ptCount val="1"/>
                <c:pt idx="0">
                  <c:v>Ja - i låg grad</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'13'!$A$40:$A$44</c:f>
              <c:strCache>
                <c:ptCount val="5"/>
                <c:pt idx="0">
                  <c:v>Totalt</c:v>
                </c:pt>
                <c:pt idx="1">
                  <c:v>Teknikkonsultföretag</c:v>
                </c:pt>
                <c:pt idx="2">
                  <c:v>Industri- och techkonsultföretag</c:v>
                </c:pt>
                <c:pt idx="3">
                  <c:v>Arkitetkföretag</c:v>
                </c:pt>
                <c:pt idx="4">
                  <c:v>Annan</c:v>
                </c:pt>
              </c:strCache>
            </c:strRef>
          </c:cat>
          <c:val>
            <c:numRef>
              <c:f>'13'!$C$40:$C$44</c:f>
              <c:numCache>
                <c:formatCode>0%</c:formatCode>
                <c:ptCount val="5"/>
                <c:pt idx="0">
                  <c:v>0.34645669291338582</c:v>
                </c:pt>
                <c:pt idx="1">
                  <c:v>0.33870967741935482</c:v>
                </c:pt>
                <c:pt idx="2">
                  <c:v>0.47368421052631576</c:v>
                </c:pt>
                <c:pt idx="3">
                  <c:v>0.32432432432432434</c:v>
                </c:pt>
                <c:pt idx="4">
                  <c:v>0.22222222222222221</c:v>
                </c:pt>
              </c:numCache>
            </c:numRef>
          </c:val>
          <c:extLst>
            <c:ext xmlns:c16="http://schemas.microsoft.com/office/drawing/2014/chart" uri="{C3380CC4-5D6E-409C-BE32-E72D297353CC}">
              <c16:uniqueId val="{00000001-8B88-4DC7-A48A-21B0C7E0BE89}"/>
            </c:ext>
          </c:extLst>
        </c:ser>
        <c:ser>
          <c:idx val="2"/>
          <c:order val="2"/>
          <c:tx>
            <c:strRef>
              <c:f>'13'!$D$39</c:f>
              <c:strCache>
                <c:ptCount val="1"/>
                <c:pt idx="0">
                  <c:v>Nej</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'13'!$A$40:$A$44</c:f>
              <c:strCache>
                <c:ptCount val="5"/>
                <c:pt idx="0">
                  <c:v>Totalt</c:v>
                </c:pt>
                <c:pt idx="1">
                  <c:v>Teknikkonsultföretag</c:v>
                </c:pt>
                <c:pt idx="2">
                  <c:v>Industri- och techkonsultföretag</c:v>
                </c:pt>
                <c:pt idx="3">
                  <c:v>Arkitetkföretag</c:v>
                </c:pt>
                <c:pt idx="4">
                  <c:v>Annan</c:v>
                </c:pt>
              </c:strCache>
            </c:strRef>
          </c:cat>
          <c:val>
            <c:numRef>
              <c:f>'13'!$D$40:$D$44</c:f>
              <c:numCache>
                <c:formatCode>0%</c:formatCode>
                <c:ptCount val="5"/>
                <c:pt idx="0">
                  <c:v>0.20472440944881889</c:v>
                </c:pt>
                <c:pt idx="1">
                  <c:v>0.24193548387096775</c:v>
                </c:pt>
                <c:pt idx="2">
                  <c:v>0.10526315789473684</c:v>
                </c:pt>
                <c:pt idx="3">
                  <c:v>0.13513513513513514</c:v>
                </c:pt>
                <c:pt idx="4">
                  <c:v>0.44444444444444442</c:v>
                </c:pt>
              </c:numCache>
            </c:numRef>
          </c:val>
          <c:extLst>
            <c:ext xmlns:c16="http://schemas.microsoft.com/office/drawing/2014/chart" uri="{C3380CC4-5D6E-409C-BE32-E72D297353CC}">
              <c16:uniqueId val="{00000002-8B88-4DC7-A48A-21B0C7E0BE89}"/>
            </c:ext>
          </c:extLst>
        </c:ser>
        <c:dLbls>
          <c:showLegendKey val="0"/>
          <c:showVal val="0"/>
          <c:showCatName val="0"/>
          <c:showSerName val="0"/>
          <c:showPercent val="0"/>
          <c:showBubbleSize val="0"/>
        </c:dLbls>
        <c:gapWidth val="150"/>
        <c:overlap val="100"/>
        <c:axId val="842233304"/>
        <c:axId val="842230424"/>
      </c:barChart>
      <c:catAx>
        <c:axId val="842233304"/>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842230424"/>
        <c:crosses val="autoZero"/>
        <c:auto val="1"/>
        <c:lblAlgn val="ctr"/>
        <c:lblOffset val="100"/>
        <c:noMultiLvlLbl val="0"/>
      </c:catAx>
      <c:valAx>
        <c:axId val="842230424"/>
        <c:scaling>
          <c:orientation val="minMax"/>
          <c:max val="1"/>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842233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'13'!$B$12</c:f>
              <c:strCache>
                <c:ptCount val="1"/>
                <c:pt idx="0">
                  <c:v>Ja</c:v>
                </c:pt>
              </c:strCache>
            </c:strRef>
          </c:tx>
          <c:spPr>
            <a:solidFill>
              <a:schemeClr val="accent6"/>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'13'!$A$13:$A$17</c:f>
              <c:strCache>
                <c:ptCount val="5"/>
                <c:pt idx="0">
                  <c:v>Totalt</c:v>
                </c:pt>
                <c:pt idx="1">
                  <c:v>Teknikkonsultföretag</c:v>
                </c:pt>
                <c:pt idx="2">
                  <c:v>Industri- och techkonsultföretag</c:v>
                </c:pt>
                <c:pt idx="3">
                  <c:v>Arkitetkföretag</c:v>
                </c:pt>
                <c:pt idx="4">
                  <c:v>Annan</c:v>
                </c:pt>
              </c:strCache>
            </c:strRef>
          </c:cat>
          <c:val>
            <c:numRef>
              <c:f>'13'!$B$13:$B$17</c:f>
              <c:numCache>
                <c:formatCode>0%</c:formatCode>
                <c:ptCount val="5"/>
                <c:pt idx="0">
                  <c:v>0.83464566929133854</c:v>
                </c:pt>
                <c:pt idx="1">
                  <c:v>0.85483870967741937</c:v>
                </c:pt>
                <c:pt idx="2">
                  <c:v>0.68421052631578949</c:v>
                </c:pt>
                <c:pt idx="3">
                  <c:v>0.94594594594594594</c:v>
                </c:pt>
                <c:pt idx="4">
                  <c:v>0.55555555555555558</c:v>
                </c:pt>
              </c:numCache>
            </c:numRef>
          </c:val>
          <c:extLst>
            <c:ext xmlns:c16="http://schemas.microsoft.com/office/drawing/2014/chart" uri="{C3380CC4-5D6E-409C-BE32-E72D297353CC}">
              <c16:uniqueId val="{00000000-A555-4ED8-9623-C2EDF948FA56}"/>
            </c:ext>
          </c:extLst>
        </c:ser>
        <c:ser>
          <c:idx val="1"/>
          <c:order val="1"/>
          <c:tx>
            <c:strRef>
              <c:f>'13'!$C$12</c:f>
              <c:strCache>
                <c:ptCount val="1"/>
                <c:pt idx="0">
                  <c:v>Nej</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'13'!$A$13:$A$17</c:f>
              <c:strCache>
                <c:ptCount val="5"/>
                <c:pt idx="0">
                  <c:v>Totalt</c:v>
                </c:pt>
                <c:pt idx="1">
                  <c:v>Teknikkonsultföretag</c:v>
                </c:pt>
                <c:pt idx="2">
                  <c:v>Industri- och techkonsultföretag</c:v>
                </c:pt>
                <c:pt idx="3">
                  <c:v>Arkitetkföretag</c:v>
                </c:pt>
                <c:pt idx="4">
                  <c:v>Annan</c:v>
                </c:pt>
              </c:strCache>
            </c:strRef>
          </c:cat>
          <c:val>
            <c:numRef>
              <c:f>'13'!$C$13:$C$17</c:f>
              <c:numCache>
                <c:formatCode>0%</c:formatCode>
                <c:ptCount val="5"/>
                <c:pt idx="0">
                  <c:v>0.16535433070866143</c:v>
                </c:pt>
                <c:pt idx="1">
                  <c:v>0.14516129032258066</c:v>
                </c:pt>
                <c:pt idx="2">
                  <c:v>0.31578947368421051</c:v>
                </c:pt>
                <c:pt idx="3">
                  <c:v>5.4054054054054057E-2</c:v>
                </c:pt>
                <c:pt idx="4">
                  <c:v>0.44444444444444442</c:v>
                </c:pt>
              </c:numCache>
            </c:numRef>
          </c:val>
          <c:extLst>
            <c:ext xmlns:c16="http://schemas.microsoft.com/office/drawing/2014/chart" uri="{C3380CC4-5D6E-409C-BE32-E72D297353CC}">
              <c16:uniqueId val="{00000001-A555-4ED8-9623-C2EDF948FA56}"/>
            </c:ext>
          </c:extLst>
        </c:ser>
        <c:dLbls>
          <c:showLegendKey val="0"/>
          <c:showVal val="0"/>
          <c:showCatName val="0"/>
          <c:showSerName val="0"/>
          <c:showPercent val="0"/>
          <c:showBubbleSize val="0"/>
        </c:dLbls>
        <c:gapWidth val="150"/>
        <c:overlap val="100"/>
        <c:axId val="842233304"/>
        <c:axId val="842230424"/>
      </c:barChart>
      <c:catAx>
        <c:axId val="842233304"/>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842230424"/>
        <c:crosses val="autoZero"/>
        <c:auto val="1"/>
        <c:lblAlgn val="ctr"/>
        <c:lblOffset val="100"/>
        <c:noMultiLvlLbl val="0"/>
      </c:catAx>
      <c:valAx>
        <c:axId val="842230424"/>
        <c:scaling>
          <c:orientation val="minMax"/>
          <c:max val="1"/>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842233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'14'!$B$11</c:f>
              <c:strCache>
                <c:ptCount val="1"/>
                <c:pt idx="0">
                  <c:v>Ja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'14'!$A$12:$A$16</c:f>
              <c:strCache>
                <c:ptCount val="5"/>
                <c:pt idx="0">
                  <c:v>Teknikkonsultföretag</c:v>
                </c:pt>
                <c:pt idx="1">
                  <c:v>Industri- och 
techkonsultföretag</c:v>
                </c:pt>
                <c:pt idx="2">
                  <c:v>Arkitetkföretag</c:v>
                </c:pt>
                <c:pt idx="3">
                  <c:v>Annan</c:v>
                </c:pt>
                <c:pt idx="4">
                  <c:v>Totalt</c:v>
                </c:pt>
              </c:strCache>
            </c:strRef>
          </c:cat>
          <c:val>
            <c:numRef>
              <c:f>'14'!$B$12:$B$16</c:f>
              <c:numCache>
                <c:formatCode>0%</c:formatCode>
                <c:ptCount val="5"/>
                <c:pt idx="0">
                  <c:v>0.40322580645161288</c:v>
                </c:pt>
                <c:pt idx="1">
                  <c:v>0.31578947368421051</c:v>
                </c:pt>
                <c:pt idx="2">
                  <c:v>0.40540540540540543</c:v>
                </c:pt>
                <c:pt idx="3">
                  <c:v>0.33333333333333331</c:v>
                </c:pt>
                <c:pt idx="4">
                  <c:v>0.38582677165354329</c:v>
                </c:pt>
              </c:numCache>
            </c:numRef>
          </c:val>
          <c:extLst>
            <c:ext xmlns:c16="http://schemas.microsoft.com/office/drawing/2014/chart" uri="{C3380CC4-5D6E-409C-BE32-E72D297353CC}">
              <c16:uniqueId val="{00000000-98B3-4C3B-A465-A7E5D3044251}"/>
            </c:ext>
          </c:extLst>
        </c:ser>
        <c:ser>
          <c:idx val="1"/>
          <c:order val="1"/>
          <c:tx>
            <c:strRef>
              <c:f>'14'!$C$11</c:f>
              <c:strCache>
                <c:ptCount val="1"/>
                <c:pt idx="0">
                  <c:v>Nej</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'14'!$A$12:$A$16</c:f>
              <c:strCache>
                <c:ptCount val="5"/>
                <c:pt idx="0">
                  <c:v>Teknikkonsultföretag</c:v>
                </c:pt>
                <c:pt idx="1">
                  <c:v>Industri- och 
techkonsultföretag</c:v>
                </c:pt>
                <c:pt idx="2">
                  <c:v>Arkitetkföretag</c:v>
                </c:pt>
                <c:pt idx="3">
                  <c:v>Annan</c:v>
                </c:pt>
                <c:pt idx="4">
                  <c:v>Totalt</c:v>
                </c:pt>
              </c:strCache>
            </c:strRef>
          </c:cat>
          <c:val>
            <c:numRef>
              <c:f>'14'!$C$12:$C$16</c:f>
              <c:numCache>
                <c:formatCode>0%</c:formatCode>
                <c:ptCount val="5"/>
                <c:pt idx="0">
                  <c:v>0.58064516129032262</c:v>
                </c:pt>
                <c:pt idx="1">
                  <c:v>0.57894736842105265</c:v>
                </c:pt>
                <c:pt idx="2">
                  <c:v>0.54054054054054057</c:v>
                </c:pt>
                <c:pt idx="3">
                  <c:v>0.66666666666666663</c:v>
                </c:pt>
                <c:pt idx="4">
                  <c:v>0.57480314960629919</c:v>
                </c:pt>
              </c:numCache>
            </c:numRef>
          </c:val>
          <c:extLst>
            <c:ext xmlns:c16="http://schemas.microsoft.com/office/drawing/2014/chart" uri="{C3380CC4-5D6E-409C-BE32-E72D297353CC}">
              <c16:uniqueId val="{00000001-98B3-4C3B-A465-A7E5D3044251}"/>
            </c:ext>
          </c:extLst>
        </c:ser>
        <c:ser>
          <c:idx val="2"/>
          <c:order val="2"/>
          <c:tx>
            <c:strRef>
              <c:f>'14'!$D$11</c:f>
              <c:strCache>
                <c:ptCount val="1"/>
                <c:pt idx="0">
                  <c:v>Vet ej</c:v>
                </c:pt>
              </c:strCache>
            </c:strRef>
          </c:tx>
          <c:spPr>
            <a:solidFill>
              <a:srgbClr val="CDA197"/>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'14'!$A$12:$A$16</c:f>
              <c:strCache>
                <c:ptCount val="5"/>
                <c:pt idx="0">
                  <c:v>Teknikkonsultföretag</c:v>
                </c:pt>
                <c:pt idx="1">
                  <c:v>Industri- och 
techkonsultföretag</c:v>
                </c:pt>
                <c:pt idx="2">
                  <c:v>Arkitetkföretag</c:v>
                </c:pt>
                <c:pt idx="3">
                  <c:v>Annan</c:v>
                </c:pt>
                <c:pt idx="4">
                  <c:v>Totalt</c:v>
                </c:pt>
              </c:strCache>
            </c:strRef>
          </c:cat>
          <c:val>
            <c:numRef>
              <c:f>'14'!$D$12:$D$16</c:f>
              <c:numCache>
                <c:formatCode>0%</c:formatCode>
                <c:ptCount val="5"/>
                <c:pt idx="0">
                  <c:v>1.6129032258064516E-2</c:v>
                </c:pt>
                <c:pt idx="1">
                  <c:v>0.10526315789473684</c:v>
                </c:pt>
                <c:pt idx="2">
                  <c:v>5.4054054054054057E-2</c:v>
                </c:pt>
                <c:pt idx="3">
                  <c:v>0</c:v>
                </c:pt>
                <c:pt idx="4">
                  <c:v>3.937007874015748E-2</c:v>
                </c:pt>
              </c:numCache>
            </c:numRef>
          </c:val>
          <c:extLst>
            <c:ext xmlns:c16="http://schemas.microsoft.com/office/drawing/2014/chart" uri="{C3380CC4-5D6E-409C-BE32-E72D297353CC}">
              <c16:uniqueId val="{00000002-98B3-4C3B-A465-A7E5D3044251}"/>
            </c:ext>
          </c:extLst>
        </c:ser>
        <c:dLbls>
          <c:showLegendKey val="0"/>
          <c:showVal val="0"/>
          <c:showCatName val="0"/>
          <c:showSerName val="0"/>
          <c:showPercent val="0"/>
          <c:showBubbleSize val="0"/>
        </c:dLbls>
        <c:gapWidth val="150"/>
        <c:overlap val="100"/>
        <c:axId val="842233304"/>
        <c:axId val="842230424"/>
      </c:barChart>
      <c:catAx>
        <c:axId val="842233304"/>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842230424"/>
        <c:crosses val="autoZero"/>
        <c:auto val="1"/>
        <c:lblAlgn val="ctr"/>
        <c:lblOffset val="100"/>
        <c:noMultiLvlLbl val="0"/>
      </c:catAx>
      <c:valAx>
        <c:axId val="842230424"/>
        <c:scaling>
          <c:orientation val="minMax"/>
          <c:max val="1"/>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842233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3884254533903954"/>
          <c:y val="5.0925925925925923E-2"/>
          <c:w val="0.71655351929836519"/>
          <c:h val="0.75529225795546795"/>
        </c:manualLayout>
      </c:layout>
      <c:barChart>
        <c:barDir val="bar"/>
        <c:grouping val="stacked"/>
        <c:varyColors val="0"/>
        <c:ser>
          <c:idx val="0"/>
          <c:order val="0"/>
          <c:tx>
            <c:strRef>
              <c:f>'14'!$B$38</c:f>
              <c:strCache>
                <c:ptCount val="1"/>
                <c:pt idx="0">
                  <c:v> Mycket hög utsträckning</c:v>
                </c:pt>
              </c:strCache>
            </c:strRef>
          </c:tx>
          <c:spPr>
            <a:solidFill>
              <a:schemeClr val="accent1"/>
            </a:solidFill>
            <a:ln>
              <a:noFill/>
            </a:ln>
            <a:effectLst/>
          </c:spPr>
          <c:invertIfNegative val="0"/>
          <c:dLbls>
            <c:dLbl>
              <c:idx val="2"/>
              <c:layout>
                <c:manualLayout>
                  <c:x val="4.6543187955502517E-3"/>
                  <c:y val="-5.4756083793502108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F28-4ADB-A447-5894DCA75C97}"/>
                </c:ext>
              </c:extLst>
            </c:dLbl>
            <c:dLbl>
              <c:idx val="3"/>
              <c:delete val="1"/>
              <c:extLst>
                <c:ext xmlns:c15="http://schemas.microsoft.com/office/drawing/2012/chart" uri="{CE6537A1-D6FC-4f65-9D91-7224C49458BB}"/>
                <c:ext xmlns:c16="http://schemas.microsoft.com/office/drawing/2014/chart" uri="{C3380CC4-5D6E-409C-BE32-E72D297353CC}">
                  <c16:uniqueId val="{00000001-8F28-4ADB-A447-5894DCA75C97}"/>
                </c:ext>
              </c:extLst>
            </c:dLbl>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'14'!$A$39:$A$43</c:f>
              <c:strCache>
                <c:ptCount val="5"/>
                <c:pt idx="0">
                  <c:v>Teknikkonsultföretag</c:v>
                </c:pt>
                <c:pt idx="1">
                  <c:v>Industri- och 
techkonsultföretag</c:v>
                </c:pt>
                <c:pt idx="2">
                  <c:v>Arkitetkföretag</c:v>
                </c:pt>
                <c:pt idx="3">
                  <c:v>Annan</c:v>
                </c:pt>
                <c:pt idx="4">
                  <c:v>Totalt</c:v>
                </c:pt>
              </c:strCache>
            </c:strRef>
          </c:cat>
          <c:val>
            <c:numRef>
              <c:f>'14'!$B$39:$B$43</c:f>
              <c:numCache>
                <c:formatCode>0%</c:formatCode>
                <c:ptCount val="5"/>
                <c:pt idx="0">
                  <c:v>4.8387096774193547E-2</c:v>
                </c:pt>
                <c:pt idx="1">
                  <c:v>0.10526315789473684</c:v>
                </c:pt>
                <c:pt idx="2">
                  <c:v>2.7027027027027029E-2</c:v>
                </c:pt>
                <c:pt idx="3">
                  <c:v>0</c:v>
                </c:pt>
                <c:pt idx="4">
                  <c:v>4.7244094488188976E-2</c:v>
                </c:pt>
              </c:numCache>
            </c:numRef>
          </c:val>
          <c:extLst>
            <c:ext xmlns:c16="http://schemas.microsoft.com/office/drawing/2014/chart" uri="{C3380CC4-5D6E-409C-BE32-E72D297353CC}">
              <c16:uniqueId val="{00000000-3412-4952-9FA6-202173A51D06}"/>
            </c:ext>
          </c:extLst>
        </c:ser>
        <c:ser>
          <c:idx val="1"/>
          <c:order val="1"/>
          <c:tx>
            <c:strRef>
              <c:f>'14'!$C$38</c:f>
              <c:strCache>
                <c:ptCount val="1"/>
                <c:pt idx="0">
                  <c:v>Ganska hög utsträckning</c:v>
                </c:pt>
              </c:strCache>
            </c:strRef>
          </c:tx>
          <c:spPr>
            <a:solidFill>
              <a:schemeClr val="accent2"/>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4-8F28-4ADB-A447-5894DCA75C97}"/>
                </c:ext>
              </c:extLst>
            </c:dLbl>
            <c:dLbl>
              <c:idx val="3"/>
              <c:delete val="1"/>
              <c:extLst>
                <c:ext xmlns:c15="http://schemas.microsoft.com/office/drawing/2012/chart" uri="{CE6537A1-D6FC-4f65-9D91-7224C49458BB}"/>
                <c:ext xmlns:c16="http://schemas.microsoft.com/office/drawing/2014/chart" uri="{C3380CC4-5D6E-409C-BE32-E72D297353CC}">
                  <c16:uniqueId val="{00000000-8F28-4ADB-A447-5894DCA75C97}"/>
                </c:ext>
              </c:extLst>
            </c:dLbl>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'14'!$A$39:$A$43</c:f>
              <c:strCache>
                <c:ptCount val="5"/>
                <c:pt idx="0">
                  <c:v>Teknikkonsultföretag</c:v>
                </c:pt>
                <c:pt idx="1">
                  <c:v>Industri- och 
techkonsultföretag</c:v>
                </c:pt>
                <c:pt idx="2">
                  <c:v>Arkitetkföretag</c:v>
                </c:pt>
                <c:pt idx="3">
                  <c:v>Annan</c:v>
                </c:pt>
                <c:pt idx="4">
                  <c:v>Totalt</c:v>
                </c:pt>
              </c:strCache>
            </c:strRef>
          </c:cat>
          <c:val>
            <c:numRef>
              <c:f>'14'!$C$39:$C$43</c:f>
              <c:numCache>
                <c:formatCode>0%</c:formatCode>
                <c:ptCount val="5"/>
                <c:pt idx="0">
                  <c:v>6.4516129032258063E-2</c:v>
                </c:pt>
                <c:pt idx="1">
                  <c:v>0.10526315789473684</c:v>
                </c:pt>
                <c:pt idx="2">
                  <c:v>8.1081081081081086E-2</c:v>
                </c:pt>
                <c:pt idx="3">
                  <c:v>0</c:v>
                </c:pt>
                <c:pt idx="4">
                  <c:v>7.0866141732283464E-2</c:v>
                </c:pt>
              </c:numCache>
            </c:numRef>
          </c:val>
          <c:extLst>
            <c:ext xmlns:c16="http://schemas.microsoft.com/office/drawing/2014/chart" uri="{C3380CC4-5D6E-409C-BE32-E72D297353CC}">
              <c16:uniqueId val="{00000001-3412-4952-9FA6-202173A51D06}"/>
            </c:ext>
          </c:extLst>
        </c:ser>
        <c:ser>
          <c:idx val="2"/>
          <c:order val="2"/>
          <c:tx>
            <c:strRef>
              <c:f>'14'!$D$38</c:f>
              <c:strCache>
                <c:ptCount val="1"/>
                <c:pt idx="0">
                  <c:v>Ganska låg utsträckning</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'14'!$A$39:$A$43</c:f>
              <c:strCache>
                <c:ptCount val="5"/>
                <c:pt idx="0">
                  <c:v>Teknikkonsultföretag</c:v>
                </c:pt>
                <c:pt idx="1">
                  <c:v>Industri- och 
techkonsultföretag</c:v>
                </c:pt>
                <c:pt idx="2">
                  <c:v>Arkitetkföretag</c:v>
                </c:pt>
                <c:pt idx="3">
                  <c:v>Annan</c:v>
                </c:pt>
                <c:pt idx="4">
                  <c:v>Totalt</c:v>
                </c:pt>
              </c:strCache>
            </c:strRef>
          </c:cat>
          <c:val>
            <c:numRef>
              <c:f>'14'!$D$39:$D$43</c:f>
              <c:numCache>
                <c:formatCode>0%</c:formatCode>
                <c:ptCount val="5"/>
                <c:pt idx="0">
                  <c:v>0.12903225806451613</c:v>
                </c:pt>
                <c:pt idx="1">
                  <c:v>0.15789473684210525</c:v>
                </c:pt>
                <c:pt idx="2">
                  <c:v>0.10810810810810811</c:v>
                </c:pt>
                <c:pt idx="3">
                  <c:v>0.22222222222222221</c:v>
                </c:pt>
                <c:pt idx="4">
                  <c:v>0.13385826771653545</c:v>
                </c:pt>
              </c:numCache>
            </c:numRef>
          </c:val>
          <c:extLst>
            <c:ext xmlns:c16="http://schemas.microsoft.com/office/drawing/2014/chart" uri="{C3380CC4-5D6E-409C-BE32-E72D297353CC}">
              <c16:uniqueId val="{00000002-3412-4952-9FA6-202173A51D06}"/>
            </c:ext>
          </c:extLst>
        </c:ser>
        <c:ser>
          <c:idx val="3"/>
          <c:order val="3"/>
          <c:tx>
            <c:strRef>
              <c:f>'14'!$E$38</c:f>
              <c:strCache>
                <c:ptCount val="1"/>
                <c:pt idx="0">
                  <c:v>Mycket låg utsträckning</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'14'!$A$39:$A$43</c:f>
              <c:strCache>
                <c:ptCount val="5"/>
                <c:pt idx="0">
                  <c:v>Teknikkonsultföretag</c:v>
                </c:pt>
                <c:pt idx="1">
                  <c:v>Industri- och 
techkonsultföretag</c:v>
                </c:pt>
                <c:pt idx="2">
                  <c:v>Arkitetkföretag</c:v>
                </c:pt>
                <c:pt idx="3">
                  <c:v>Annan</c:v>
                </c:pt>
                <c:pt idx="4">
                  <c:v>Totalt</c:v>
                </c:pt>
              </c:strCache>
            </c:strRef>
          </c:cat>
          <c:val>
            <c:numRef>
              <c:f>'14'!$E$39:$E$43</c:f>
              <c:numCache>
                <c:formatCode>0%</c:formatCode>
                <c:ptCount val="5"/>
                <c:pt idx="0">
                  <c:v>0.27419354838709675</c:v>
                </c:pt>
                <c:pt idx="1">
                  <c:v>0.36842105263157893</c:v>
                </c:pt>
                <c:pt idx="2">
                  <c:v>0.24324324324324326</c:v>
                </c:pt>
                <c:pt idx="3">
                  <c:v>0.22222222222222221</c:v>
                </c:pt>
                <c:pt idx="4">
                  <c:v>0.27559055118110237</c:v>
                </c:pt>
              </c:numCache>
            </c:numRef>
          </c:val>
          <c:extLst>
            <c:ext xmlns:c16="http://schemas.microsoft.com/office/drawing/2014/chart" uri="{C3380CC4-5D6E-409C-BE32-E72D297353CC}">
              <c16:uniqueId val="{00000003-3412-4952-9FA6-202173A51D06}"/>
            </c:ext>
          </c:extLst>
        </c:ser>
        <c:ser>
          <c:idx val="4"/>
          <c:order val="4"/>
          <c:tx>
            <c:strRef>
              <c:f>'14'!$F$38</c:f>
              <c:strCache>
                <c:ptCount val="1"/>
                <c:pt idx="0">
                  <c:v> Ingen alls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'14'!$A$39:$A$43</c:f>
              <c:strCache>
                <c:ptCount val="5"/>
                <c:pt idx="0">
                  <c:v>Teknikkonsultföretag</c:v>
                </c:pt>
                <c:pt idx="1">
                  <c:v>Industri- och 
techkonsultföretag</c:v>
                </c:pt>
                <c:pt idx="2">
                  <c:v>Arkitetkföretag</c:v>
                </c:pt>
                <c:pt idx="3">
                  <c:v>Annan</c:v>
                </c:pt>
                <c:pt idx="4">
                  <c:v>Totalt</c:v>
                </c:pt>
              </c:strCache>
            </c:strRef>
          </c:cat>
          <c:val>
            <c:numRef>
              <c:f>'14'!$F$39:$F$43</c:f>
              <c:numCache>
                <c:formatCode>0%</c:formatCode>
                <c:ptCount val="5"/>
                <c:pt idx="0">
                  <c:v>0.45161290322580644</c:v>
                </c:pt>
                <c:pt idx="1">
                  <c:v>0.15789473684210525</c:v>
                </c:pt>
                <c:pt idx="2">
                  <c:v>0.48648648648648651</c:v>
                </c:pt>
                <c:pt idx="3">
                  <c:v>0.55555555555555558</c:v>
                </c:pt>
                <c:pt idx="4">
                  <c:v>0.42</c:v>
                </c:pt>
              </c:numCache>
            </c:numRef>
          </c:val>
          <c:extLst>
            <c:ext xmlns:c16="http://schemas.microsoft.com/office/drawing/2014/chart" uri="{C3380CC4-5D6E-409C-BE32-E72D297353CC}">
              <c16:uniqueId val="{00000004-3412-4952-9FA6-202173A51D06}"/>
            </c:ext>
          </c:extLst>
        </c:ser>
        <c:ser>
          <c:idx val="5"/>
          <c:order val="5"/>
          <c:tx>
            <c:strRef>
              <c:f>'14'!$G$38</c:f>
              <c:strCache>
                <c:ptCount val="1"/>
                <c:pt idx="0">
                  <c:v>Vet inte</c:v>
                </c:pt>
              </c:strCache>
            </c:strRef>
          </c:tx>
          <c:spPr>
            <a:solidFill>
              <a:srgbClr val="CDA197"/>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5-8F28-4ADB-A447-5894DCA75C97}"/>
                </c:ext>
              </c:extLst>
            </c:dLbl>
            <c:dLbl>
              <c:idx val="3"/>
              <c:delete val="1"/>
              <c:extLst>
                <c:ext xmlns:c15="http://schemas.microsoft.com/office/drawing/2012/chart" uri="{CE6537A1-D6FC-4f65-9D91-7224C49458BB}"/>
                <c:ext xmlns:c16="http://schemas.microsoft.com/office/drawing/2014/chart" uri="{C3380CC4-5D6E-409C-BE32-E72D297353CC}">
                  <c16:uniqueId val="{00000003-8F28-4ADB-A447-5894DCA75C97}"/>
                </c:ext>
              </c:extLst>
            </c:dLbl>
            <c:spPr>
              <a:noFill/>
              <a:ln>
                <a:noFill/>
              </a:ln>
              <a:effectLst/>
            </c:spPr>
            <c:txPr>
              <a:bodyPr rot="0" spcFirstLastPara="1" vertOverflow="ellipsis" vert="horz" wrap="square" lIns="38100" tIns="19050" rIns="38100" bIns="19050" anchor="ctr" anchorCtr="0">
                <a:spAutoFit/>
              </a:bodyPr>
              <a:lstStyle/>
              <a:p>
                <a:pPr algn="ctr">
                  <a:defRPr lang="en-US"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'14'!$A$39:$A$43</c:f>
              <c:strCache>
                <c:ptCount val="5"/>
                <c:pt idx="0">
                  <c:v>Teknikkonsultföretag</c:v>
                </c:pt>
                <c:pt idx="1">
                  <c:v>Industri- och 
techkonsultföretag</c:v>
                </c:pt>
                <c:pt idx="2">
                  <c:v>Arkitetkföretag</c:v>
                </c:pt>
                <c:pt idx="3">
                  <c:v>Annan</c:v>
                </c:pt>
                <c:pt idx="4">
                  <c:v>Totalt</c:v>
                </c:pt>
              </c:strCache>
            </c:strRef>
          </c:cat>
          <c:val>
            <c:numRef>
              <c:f>'14'!$G$39:$G$43</c:f>
              <c:numCache>
                <c:formatCode>0%</c:formatCode>
                <c:ptCount val="5"/>
                <c:pt idx="0">
                  <c:v>3.2258064516129031E-2</c:v>
                </c:pt>
                <c:pt idx="1">
                  <c:v>0.10526315789473684</c:v>
                </c:pt>
                <c:pt idx="2">
                  <c:v>5.4054054054054057E-2</c:v>
                </c:pt>
                <c:pt idx="3">
                  <c:v>0</c:v>
                </c:pt>
                <c:pt idx="4">
                  <c:v>4.7244094488188976E-2</c:v>
                </c:pt>
              </c:numCache>
            </c:numRef>
          </c:val>
          <c:extLst>
            <c:ext xmlns:c16="http://schemas.microsoft.com/office/drawing/2014/chart" uri="{C3380CC4-5D6E-409C-BE32-E72D297353CC}">
              <c16:uniqueId val="{00000005-3412-4952-9FA6-202173A51D06}"/>
            </c:ext>
          </c:extLst>
        </c:ser>
        <c:dLbls>
          <c:showLegendKey val="0"/>
          <c:showVal val="0"/>
          <c:showCatName val="0"/>
          <c:showSerName val="0"/>
          <c:showPercent val="0"/>
          <c:showBubbleSize val="0"/>
        </c:dLbls>
        <c:gapWidth val="150"/>
        <c:overlap val="100"/>
        <c:axId val="842233304"/>
        <c:axId val="842230424"/>
      </c:barChart>
      <c:catAx>
        <c:axId val="842233304"/>
        <c:scaling>
          <c:orientation val="minMax"/>
        </c:scaling>
        <c:delete val="0"/>
        <c:axPos val="l"/>
        <c:numFmt formatCode="General" sourceLinked="1"/>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842230424"/>
        <c:crosses val="autoZero"/>
        <c:auto val="1"/>
        <c:lblAlgn val="ctr"/>
        <c:lblOffset val="100"/>
        <c:noMultiLvlLbl val="0"/>
      </c:catAx>
      <c:valAx>
        <c:axId val="842230424"/>
        <c:scaling>
          <c:orientation val="minMax"/>
          <c:max val="1"/>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8422333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2671478565179354"/>
          <c:y val="2.9948248380718769E-2"/>
          <c:w val="0.54101487314085739"/>
          <c:h val="0.69706308715148535"/>
        </c:manualLayout>
      </c:layout>
      <c:doughnutChart>
        <c:varyColors val="1"/>
        <c:ser>
          <c:idx val="0"/>
          <c:order val="0"/>
          <c:spPr>
            <a:ln>
              <a:noFill/>
            </a:ln>
          </c:spPr>
          <c:dPt>
            <c:idx val="0"/>
            <c:bubble3D val="0"/>
            <c:spPr>
              <a:solidFill>
                <a:schemeClr val="accent1"/>
              </a:solidFill>
              <a:ln w="19050">
                <a:noFill/>
              </a:ln>
              <a:effectLst/>
            </c:spPr>
            <c:extLst>
              <c:ext xmlns:c16="http://schemas.microsoft.com/office/drawing/2014/chart" uri="{C3380CC4-5D6E-409C-BE32-E72D297353CC}">
                <c16:uniqueId val="{00000001-72B0-4DC9-9E07-032AE0D17BE1}"/>
              </c:ext>
            </c:extLst>
          </c:dPt>
          <c:dPt>
            <c:idx val="1"/>
            <c:bubble3D val="0"/>
            <c:spPr>
              <a:solidFill>
                <a:srgbClr val="1D666E"/>
              </a:solidFill>
              <a:ln w="19050">
                <a:noFill/>
              </a:ln>
              <a:effectLst/>
            </c:spPr>
            <c:extLst>
              <c:ext xmlns:c16="http://schemas.microsoft.com/office/drawing/2014/chart" uri="{C3380CC4-5D6E-409C-BE32-E72D297353CC}">
                <c16:uniqueId val="{00000003-72B0-4DC9-9E07-032AE0D17BE1}"/>
              </c:ext>
            </c:extLst>
          </c:dPt>
          <c:dPt>
            <c:idx val="2"/>
            <c:bubble3D val="0"/>
            <c:spPr>
              <a:solidFill>
                <a:schemeClr val="accent3"/>
              </a:solidFill>
              <a:ln w="19050">
                <a:noFill/>
              </a:ln>
              <a:effectLst/>
            </c:spPr>
            <c:extLst>
              <c:ext xmlns:c16="http://schemas.microsoft.com/office/drawing/2014/chart" uri="{C3380CC4-5D6E-409C-BE32-E72D297353CC}">
                <c16:uniqueId val="{00000005-72B0-4DC9-9E07-032AE0D17BE1}"/>
              </c:ext>
            </c:extLst>
          </c:dPt>
          <c:dPt>
            <c:idx val="3"/>
            <c:bubble3D val="0"/>
            <c:spPr>
              <a:solidFill>
                <a:schemeClr val="accent4"/>
              </a:solidFill>
              <a:ln w="19050">
                <a:noFill/>
              </a:ln>
              <a:effectLst/>
            </c:spPr>
            <c:extLst>
              <c:ext xmlns:c16="http://schemas.microsoft.com/office/drawing/2014/chart" uri="{C3380CC4-5D6E-409C-BE32-E72D297353CC}">
                <c16:uniqueId val="{00000007-72B0-4DC9-9E07-032AE0D17BE1}"/>
              </c:ext>
            </c:extLst>
          </c:dPt>
          <c:dPt>
            <c:idx val="4"/>
            <c:bubble3D val="0"/>
            <c:spPr>
              <a:solidFill>
                <a:schemeClr val="accent5"/>
              </a:solidFill>
              <a:ln w="19050">
                <a:noFill/>
              </a:ln>
              <a:effectLst/>
            </c:spPr>
            <c:extLst>
              <c:ext xmlns:c16="http://schemas.microsoft.com/office/drawing/2014/chart" uri="{C3380CC4-5D6E-409C-BE32-E72D297353CC}">
                <c16:uniqueId val="{00000009-72B0-4DC9-9E07-032AE0D17BE1}"/>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'15'!$B$13:$F$13</c:f>
              <c:strCache>
                <c:ptCount val="5"/>
                <c:pt idx="0">
                  <c:v>Mycket hög utsträckning (&gt;2 ggr/år)</c:v>
                </c:pt>
                <c:pt idx="1">
                  <c:v>Ganska hög utsträckning (2 ggr/år)</c:v>
                </c:pt>
                <c:pt idx="2">
                  <c:v>Ganska låg utsträckning (1 ggr/år)</c:v>
                </c:pt>
                <c:pt idx="3">
                  <c:v>Mycket låg utsträckning (&lt;1 ggr/år)</c:v>
                </c:pt>
                <c:pt idx="4">
                  <c:v>Ingen alls</c:v>
                </c:pt>
              </c:strCache>
            </c:strRef>
          </c:cat>
          <c:val>
            <c:numRef>
              <c:f>'15'!$B$18:$F$18</c:f>
              <c:numCache>
                <c:formatCode>0%</c:formatCode>
                <c:ptCount val="5"/>
                <c:pt idx="0">
                  <c:v>0.12598425196850394</c:v>
                </c:pt>
                <c:pt idx="1">
                  <c:v>0.14173228346456693</c:v>
                </c:pt>
                <c:pt idx="2">
                  <c:v>0.28346456692913385</c:v>
                </c:pt>
                <c:pt idx="3">
                  <c:v>0.24409448818897639</c:v>
                </c:pt>
                <c:pt idx="4">
                  <c:v>0.19685039370078741</c:v>
                </c:pt>
              </c:numCache>
            </c:numRef>
          </c:val>
          <c:extLst>
            <c:ext xmlns:c16="http://schemas.microsoft.com/office/drawing/2014/chart" uri="{C3380CC4-5D6E-409C-BE32-E72D297353CC}">
              <c16:uniqueId val="{0000000A-72B0-4DC9-9E07-032AE0D17BE1}"/>
            </c:ext>
          </c:extLst>
        </c:ser>
        <c:dLbls>
          <c:showLegendKey val="0"/>
          <c:showVal val="0"/>
          <c:showCatName val="0"/>
          <c:showSerName val="0"/>
          <c:showPercent val="1"/>
          <c:showBubbleSize val="0"/>
          <c:showLeaderLines val="1"/>
        </c:dLbls>
        <c:firstSliceAng val="0"/>
        <c:holeSize val="49"/>
      </c:doughnutChart>
      <c:spPr>
        <a:noFill/>
        <a:ln>
          <a:noFill/>
        </a:ln>
        <a:effectLst/>
      </c:spPr>
    </c:plotArea>
    <c:legend>
      <c:legendPos val="b"/>
      <c:layout>
        <c:manualLayout>
          <c:xMode val="edge"/>
          <c:yMode val="edge"/>
          <c:x val="3.1011592300962374E-2"/>
          <c:y val="0.76611813256801209"/>
          <c:w val="0.44353237095363074"/>
          <c:h val="0.22314490002502474"/>
        </c:manualLayout>
      </c:layout>
      <c:overlay val="0"/>
      <c:spPr>
        <a:noFill/>
        <a:ln>
          <a:noFill/>
        </a:ln>
        <a:effectLst/>
      </c:spPr>
      <c:txPr>
        <a:bodyPr rot="0" spcFirstLastPara="1" vertOverflow="ellipsis" vert="horz" wrap="square" anchor="ctr" anchorCtr="1"/>
        <a:lstStyle/>
        <a:p>
          <a:pPr rtl="0">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135181072222911"/>
          <c:y val="9.828682676315742E-2"/>
          <c:w val="0.38929050463954579"/>
          <c:h val="0.6488176099835995"/>
        </c:manualLayout>
      </c:layout>
      <c:doughnutChart>
        <c:varyColors val="1"/>
        <c:ser>
          <c:idx val="0"/>
          <c:order val="0"/>
          <c:tx>
            <c:strRef>
              <c:f>'Q16-25'!$AG$15</c:f>
              <c:strCache>
                <c:ptCount val="1"/>
                <c:pt idx="0">
                  <c:v>Totalt</c:v>
                </c:pt>
              </c:strCache>
            </c:strRef>
          </c:tx>
          <c:spPr>
            <a:ln>
              <a:noFill/>
            </a:ln>
          </c:spPr>
          <c:dPt>
            <c:idx val="0"/>
            <c:bubble3D val="0"/>
            <c:spPr>
              <a:solidFill>
                <a:schemeClr val="accent1"/>
              </a:solidFill>
              <a:ln w="19050">
                <a:noFill/>
              </a:ln>
              <a:effectLst/>
            </c:spPr>
            <c:extLst>
              <c:ext xmlns:c16="http://schemas.microsoft.com/office/drawing/2014/chart" uri="{C3380CC4-5D6E-409C-BE32-E72D297353CC}">
                <c16:uniqueId val="{00000001-E5BF-504D-9E07-08748B8190B9}"/>
              </c:ext>
            </c:extLst>
          </c:dPt>
          <c:dPt>
            <c:idx val="1"/>
            <c:bubble3D val="0"/>
            <c:spPr>
              <a:solidFill>
                <a:schemeClr val="accent2"/>
              </a:solidFill>
              <a:ln w="19050">
                <a:noFill/>
              </a:ln>
              <a:effectLst/>
            </c:spPr>
            <c:extLst>
              <c:ext xmlns:c16="http://schemas.microsoft.com/office/drawing/2014/chart" uri="{C3380CC4-5D6E-409C-BE32-E72D297353CC}">
                <c16:uniqueId val="{00000003-E5BF-504D-9E07-08748B8190B9}"/>
              </c:ext>
            </c:extLst>
          </c:dPt>
          <c:dPt>
            <c:idx val="2"/>
            <c:bubble3D val="0"/>
            <c:spPr>
              <a:solidFill>
                <a:schemeClr val="accent3"/>
              </a:solidFill>
              <a:ln w="19050">
                <a:noFill/>
              </a:ln>
              <a:effectLst/>
            </c:spPr>
            <c:extLst>
              <c:ext xmlns:c16="http://schemas.microsoft.com/office/drawing/2014/chart" uri="{C3380CC4-5D6E-409C-BE32-E72D297353CC}">
                <c16:uniqueId val="{00000005-E5BF-504D-9E07-08748B8190B9}"/>
              </c:ext>
            </c:extLst>
          </c:dPt>
          <c:dPt>
            <c:idx val="3"/>
            <c:bubble3D val="0"/>
            <c:spPr>
              <a:solidFill>
                <a:schemeClr val="accent4"/>
              </a:solidFill>
              <a:ln w="19050">
                <a:noFill/>
              </a:ln>
              <a:effectLst/>
            </c:spPr>
            <c:extLst>
              <c:ext xmlns:c16="http://schemas.microsoft.com/office/drawing/2014/chart" uri="{C3380CC4-5D6E-409C-BE32-E72D297353CC}">
                <c16:uniqueId val="{00000007-E5BF-504D-9E07-08748B8190B9}"/>
              </c:ext>
            </c:extLst>
          </c:dPt>
          <c:dPt>
            <c:idx val="4"/>
            <c:bubble3D val="0"/>
            <c:spPr>
              <a:solidFill>
                <a:srgbClr val="1C656E"/>
              </a:solidFill>
              <a:ln w="19050">
                <a:noFill/>
              </a:ln>
              <a:effectLst/>
            </c:spPr>
            <c:extLst>
              <c:ext xmlns:c16="http://schemas.microsoft.com/office/drawing/2014/chart" uri="{C3380CC4-5D6E-409C-BE32-E72D297353CC}">
                <c16:uniqueId val="{00000009-E5BF-504D-9E07-08748B8190B9}"/>
              </c:ext>
            </c:extLst>
          </c:dPt>
          <c:dLbls>
            <c:dLbl>
              <c:idx val="0"/>
              <c:layout>
                <c:manualLayout>
                  <c:x val="2.2016153268989012E-2"/>
                  <c:y val="-3.0577642234809278E-17"/>
                </c:manualLayout>
              </c:layout>
              <c:tx>
                <c:rich>
                  <a:bodyPr/>
                  <a:lstStyle/>
                  <a:p>
                    <a:fld id="{50AB2F8C-1799-B64B-B221-9F941C92FDC6}" type="VALUE">
                      <a:rPr lang="en-US" smtClean="0"/>
                      <a:pPr/>
                      <a:t>[VÄRDE]</a:t>
                    </a:fld>
                    <a:r>
                      <a:rPr lang="en-US"/>
                      <a:t> (11%)</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E5BF-504D-9E07-08748B8190B9}"/>
                </c:ext>
              </c:extLst>
            </c:dLbl>
            <c:dLbl>
              <c:idx val="1"/>
              <c:tx>
                <c:rich>
                  <a:bodyPr/>
                  <a:lstStyle/>
                  <a:p>
                    <a:fld id="{1BD9979B-9295-A545-BC1C-2CFC9733ED01}" type="VALUE">
                      <a:rPr lang="en-US" smtClean="0"/>
                      <a:pPr/>
                      <a:t>[VÄRDE]</a:t>
                    </a:fld>
                    <a:r>
                      <a:rPr lang="en-US"/>
                      <a:t> (12%)</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E5BF-504D-9E07-08748B8190B9}"/>
                </c:ext>
              </c:extLst>
            </c:dLbl>
            <c:dLbl>
              <c:idx val="2"/>
              <c:tx>
                <c:rich>
                  <a:bodyPr/>
                  <a:lstStyle/>
                  <a:p>
                    <a:fld id="{D98E5522-1602-9348-894C-8A0099A428A1}" type="VALUE">
                      <a:rPr lang="en-US" smtClean="0"/>
                      <a:pPr/>
                      <a:t>[VÄRDE]</a:t>
                    </a:fld>
                    <a:r>
                      <a:rPr lang="en-US"/>
                      <a:t> (25%)</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E5BF-504D-9E07-08748B8190B9}"/>
                </c:ext>
              </c:extLst>
            </c:dLbl>
            <c:dLbl>
              <c:idx val="3"/>
              <c:tx>
                <c:rich>
                  <a:bodyPr/>
                  <a:lstStyle/>
                  <a:p>
                    <a:fld id="{A22BA423-E502-5D4C-BB19-30136E839572}" type="VALUE">
                      <a:rPr lang="en-US" smtClean="0"/>
                      <a:pPr/>
                      <a:t>[VÄRDE]</a:t>
                    </a:fld>
                    <a:r>
                      <a:rPr lang="en-US"/>
                      <a:t> (16%)</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E5BF-504D-9E07-08748B8190B9}"/>
                </c:ext>
              </c:extLst>
            </c:dLbl>
            <c:dLbl>
              <c:idx val="4"/>
              <c:tx>
                <c:rich>
                  <a:bodyPr/>
                  <a:lstStyle/>
                  <a:p>
                    <a:fld id="{1046F3E8-CD34-644C-907A-B0BBCE17D626}" type="VALUE">
                      <a:rPr lang="en-US" smtClean="0"/>
                      <a:pPr/>
                      <a:t>[VÄRDE]</a:t>
                    </a:fld>
                    <a:r>
                      <a:rPr lang="en-US"/>
                      <a:t> (34%)</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9-E5BF-504D-9E07-08748B8190B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'Q16-25'!$AF$16:$AF$20</c:f>
              <c:strCache>
                <c:ptCount val="5"/>
                <c:pt idx="0">
                  <c:v>Mycket hög utsträckning (&gt;2 ggr/år)</c:v>
                </c:pt>
                <c:pt idx="1">
                  <c:v>Ganska hög utsträckning (2 ggr/år)</c:v>
                </c:pt>
                <c:pt idx="2">
                  <c:v>Ganska låg utsträckning (1 ggr/år)</c:v>
                </c:pt>
                <c:pt idx="3">
                  <c:v>Mycket låg utsträckning (&lt;1 ggr/år)</c:v>
                </c:pt>
                <c:pt idx="4">
                  <c:v>Ingen alls</c:v>
                </c:pt>
              </c:strCache>
            </c:strRef>
          </c:cat>
          <c:val>
            <c:numRef>
              <c:f>'Q16-25'!$AG$16:$AG$20</c:f>
              <c:numCache>
                <c:formatCode>0%</c:formatCode>
                <c:ptCount val="5"/>
                <c:pt idx="0">
                  <c:v>6.08E-2</c:v>
                </c:pt>
                <c:pt idx="1">
                  <c:v>0.15540000000000001</c:v>
                </c:pt>
                <c:pt idx="2">
                  <c:v>0.33110000000000001</c:v>
                </c:pt>
                <c:pt idx="3">
                  <c:v>0.223</c:v>
                </c:pt>
                <c:pt idx="4">
                  <c:v>0.22969999999999999</c:v>
                </c:pt>
              </c:numCache>
            </c:numRef>
          </c:val>
          <c:extLst>
            <c:ext xmlns:c16="http://schemas.microsoft.com/office/drawing/2014/chart" uri="{C3380CC4-5D6E-409C-BE32-E72D297353CC}">
              <c16:uniqueId val="{0000000A-E5BF-504D-9E07-08748B8190B9}"/>
            </c:ext>
          </c:extLst>
        </c:ser>
        <c:dLbls>
          <c:showLegendKey val="0"/>
          <c:showVal val="1"/>
          <c:showCatName val="0"/>
          <c:showSerName val="0"/>
          <c:showPercent val="0"/>
          <c:showBubbleSize val="0"/>
          <c:showLeaderLines val="1"/>
        </c:dLbls>
        <c:firstSliceAng val="0"/>
        <c:holeSize val="42"/>
      </c:doughnutChart>
      <c:spPr>
        <a:noFill/>
        <a:ln>
          <a:noFill/>
        </a:ln>
        <a:effectLst/>
      </c:spPr>
    </c:plotArea>
    <c:legend>
      <c:legendPos val="b"/>
      <c:layout>
        <c:manualLayout>
          <c:xMode val="edge"/>
          <c:yMode val="edge"/>
          <c:x val="0.15007152491883416"/>
          <c:y val="0.77867563702916887"/>
          <c:w val="0.47969525987649836"/>
          <c:h val="0.21798858164679383"/>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300090617439464"/>
          <c:y val="3.6590431798525801E-2"/>
          <c:w val="0.6885060732465258"/>
          <c:h val="0.54403869313749997"/>
        </c:manualLayout>
      </c:layout>
      <c:barChart>
        <c:barDir val="bar"/>
        <c:grouping val="percentStacked"/>
        <c:varyColors val="0"/>
        <c:ser>
          <c:idx val="0"/>
          <c:order val="0"/>
          <c:tx>
            <c:strRef>
              <c:f>'15'!$B$13</c:f>
              <c:strCache>
                <c:ptCount val="1"/>
                <c:pt idx="0">
                  <c:v>Mycket hög utsträckning (&gt;2 ggr/år)</c:v>
                </c:pt>
              </c:strCache>
            </c:strRef>
          </c:tx>
          <c:spPr>
            <a:solidFill>
              <a:schemeClr val="accent1"/>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5-9939-43A0-AC98-EBE574AA450B}"/>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'15'!$A$14:$A$17</c:f>
              <c:strCache>
                <c:ptCount val="4"/>
                <c:pt idx="0">
                  <c:v>Teknikkonsultföretag</c:v>
                </c:pt>
                <c:pt idx="1">
                  <c:v>Industri- och 
techkonsultföretag</c:v>
                </c:pt>
                <c:pt idx="2">
                  <c:v>Arkitetkföretag</c:v>
                </c:pt>
                <c:pt idx="3">
                  <c:v>Annan</c:v>
                </c:pt>
              </c:strCache>
            </c:strRef>
          </c:cat>
          <c:val>
            <c:numRef>
              <c:f>'15'!$B$14:$B$17</c:f>
              <c:numCache>
                <c:formatCode>0%</c:formatCode>
                <c:ptCount val="4"/>
                <c:pt idx="0">
                  <c:v>0.12903225806451613</c:v>
                </c:pt>
                <c:pt idx="1">
                  <c:v>5.5555555555555552E-2</c:v>
                </c:pt>
                <c:pt idx="2">
                  <c:v>0.1891891891891892</c:v>
                </c:pt>
                <c:pt idx="3">
                  <c:v>0</c:v>
                </c:pt>
              </c:numCache>
            </c:numRef>
          </c:val>
          <c:extLst>
            <c:ext xmlns:c16="http://schemas.microsoft.com/office/drawing/2014/chart" uri="{C3380CC4-5D6E-409C-BE32-E72D297353CC}">
              <c16:uniqueId val="{00000000-9939-43A0-AC98-EBE574AA450B}"/>
            </c:ext>
          </c:extLst>
        </c:ser>
        <c:ser>
          <c:idx val="1"/>
          <c:order val="1"/>
          <c:tx>
            <c:strRef>
              <c:f>'15'!$C$13</c:f>
              <c:strCache>
                <c:ptCount val="1"/>
                <c:pt idx="0">
                  <c:v>Ganska hög utsträckning (2 ggr/år)</c:v>
                </c:pt>
              </c:strCache>
            </c:strRef>
          </c:tx>
          <c:spPr>
            <a:solidFill>
              <a:srgbClr val="1D66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'15'!$A$14:$A$17</c:f>
              <c:strCache>
                <c:ptCount val="4"/>
                <c:pt idx="0">
                  <c:v>Teknikkonsultföretag</c:v>
                </c:pt>
                <c:pt idx="1">
                  <c:v>Industri- och 
techkonsultföretag</c:v>
                </c:pt>
                <c:pt idx="2">
                  <c:v>Arkitetkföretag</c:v>
                </c:pt>
                <c:pt idx="3">
                  <c:v>Annan</c:v>
                </c:pt>
              </c:strCache>
            </c:strRef>
          </c:cat>
          <c:val>
            <c:numRef>
              <c:f>'15'!$C$14:$C$17</c:f>
              <c:numCache>
                <c:formatCode>0%</c:formatCode>
                <c:ptCount val="4"/>
                <c:pt idx="0">
                  <c:v>0.12903225806451613</c:v>
                </c:pt>
                <c:pt idx="1">
                  <c:v>0.16666666666666666</c:v>
                </c:pt>
                <c:pt idx="2">
                  <c:v>0.13513513513513514</c:v>
                </c:pt>
                <c:pt idx="3">
                  <c:v>0.22222222222222221</c:v>
                </c:pt>
              </c:numCache>
            </c:numRef>
          </c:val>
          <c:extLst>
            <c:ext xmlns:c16="http://schemas.microsoft.com/office/drawing/2014/chart" uri="{C3380CC4-5D6E-409C-BE32-E72D297353CC}">
              <c16:uniqueId val="{00000001-9939-43A0-AC98-EBE574AA450B}"/>
            </c:ext>
          </c:extLst>
        </c:ser>
        <c:ser>
          <c:idx val="2"/>
          <c:order val="2"/>
          <c:tx>
            <c:strRef>
              <c:f>'15'!$D$13</c:f>
              <c:strCache>
                <c:ptCount val="1"/>
                <c:pt idx="0">
                  <c:v>Ganska låg utsträckning (1 ggr/år)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'15'!$A$14:$A$17</c:f>
              <c:strCache>
                <c:ptCount val="4"/>
                <c:pt idx="0">
                  <c:v>Teknikkonsultföretag</c:v>
                </c:pt>
                <c:pt idx="1">
                  <c:v>Industri- och 
techkonsultföretag</c:v>
                </c:pt>
                <c:pt idx="2">
                  <c:v>Arkitetkföretag</c:v>
                </c:pt>
                <c:pt idx="3">
                  <c:v>Annan</c:v>
                </c:pt>
              </c:strCache>
            </c:strRef>
          </c:cat>
          <c:val>
            <c:numRef>
              <c:f>'15'!$D$14:$D$17</c:f>
              <c:numCache>
                <c:formatCode>0%</c:formatCode>
                <c:ptCount val="4"/>
                <c:pt idx="0">
                  <c:v>0.33870967741935482</c:v>
                </c:pt>
                <c:pt idx="1">
                  <c:v>0.33333333333333331</c:v>
                </c:pt>
                <c:pt idx="2">
                  <c:v>0.1891891891891892</c:v>
                </c:pt>
                <c:pt idx="3">
                  <c:v>0.22222222222222221</c:v>
                </c:pt>
              </c:numCache>
            </c:numRef>
          </c:val>
          <c:extLst>
            <c:ext xmlns:c16="http://schemas.microsoft.com/office/drawing/2014/chart" uri="{C3380CC4-5D6E-409C-BE32-E72D297353CC}">
              <c16:uniqueId val="{00000002-9939-43A0-AC98-EBE574AA450B}"/>
            </c:ext>
          </c:extLst>
        </c:ser>
        <c:ser>
          <c:idx val="3"/>
          <c:order val="3"/>
          <c:tx>
            <c:strRef>
              <c:f>'15'!$E$13</c:f>
              <c:strCache>
                <c:ptCount val="1"/>
                <c:pt idx="0">
                  <c:v>Mycket låg utsträckning (&lt;1 ggr/år)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'15'!$A$14:$A$17</c:f>
              <c:strCache>
                <c:ptCount val="4"/>
                <c:pt idx="0">
                  <c:v>Teknikkonsultföretag</c:v>
                </c:pt>
                <c:pt idx="1">
                  <c:v>Industri- och 
techkonsultföretag</c:v>
                </c:pt>
                <c:pt idx="2">
                  <c:v>Arkitetkföretag</c:v>
                </c:pt>
                <c:pt idx="3">
                  <c:v>Annan</c:v>
                </c:pt>
              </c:strCache>
            </c:strRef>
          </c:cat>
          <c:val>
            <c:numRef>
              <c:f>'15'!$E$14:$E$17</c:f>
              <c:numCache>
                <c:formatCode>0%</c:formatCode>
                <c:ptCount val="4"/>
                <c:pt idx="0">
                  <c:v>0.20967741935483872</c:v>
                </c:pt>
                <c:pt idx="1">
                  <c:v>0.22222222222222221</c:v>
                </c:pt>
                <c:pt idx="2">
                  <c:v>0.35135135135135137</c:v>
                </c:pt>
                <c:pt idx="3">
                  <c:v>0.1111111111111111</c:v>
                </c:pt>
              </c:numCache>
            </c:numRef>
          </c:val>
          <c:extLst>
            <c:ext xmlns:c16="http://schemas.microsoft.com/office/drawing/2014/chart" uri="{C3380CC4-5D6E-409C-BE32-E72D297353CC}">
              <c16:uniqueId val="{00000003-9939-43A0-AC98-EBE574AA450B}"/>
            </c:ext>
          </c:extLst>
        </c:ser>
        <c:ser>
          <c:idx val="4"/>
          <c:order val="4"/>
          <c:tx>
            <c:strRef>
              <c:f>'15'!$F$13</c:f>
              <c:strCache>
                <c:ptCount val="1"/>
                <c:pt idx="0">
                  <c:v>Ingen alls</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'15'!$A$14:$A$17</c:f>
              <c:strCache>
                <c:ptCount val="4"/>
                <c:pt idx="0">
                  <c:v>Teknikkonsultföretag</c:v>
                </c:pt>
                <c:pt idx="1">
                  <c:v>Industri- och 
techkonsultföretag</c:v>
                </c:pt>
                <c:pt idx="2">
                  <c:v>Arkitetkföretag</c:v>
                </c:pt>
                <c:pt idx="3">
                  <c:v>Annan</c:v>
                </c:pt>
              </c:strCache>
            </c:strRef>
          </c:cat>
          <c:val>
            <c:numRef>
              <c:f>'15'!$F$14:$F$17</c:f>
              <c:numCache>
                <c:formatCode>0%</c:formatCode>
                <c:ptCount val="4"/>
                <c:pt idx="0">
                  <c:v>0.19354838709677419</c:v>
                </c:pt>
                <c:pt idx="1">
                  <c:v>0.22222222222222221</c:v>
                </c:pt>
                <c:pt idx="2">
                  <c:v>0.13513513513513514</c:v>
                </c:pt>
                <c:pt idx="3">
                  <c:v>0.44444444444444442</c:v>
                </c:pt>
              </c:numCache>
            </c:numRef>
          </c:val>
          <c:extLst>
            <c:ext xmlns:c16="http://schemas.microsoft.com/office/drawing/2014/chart" uri="{C3380CC4-5D6E-409C-BE32-E72D297353CC}">
              <c16:uniqueId val="{00000004-9939-43A0-AC98-EBE574AA450B}"/>
            </c:ext>
          </c:extLst>
        </c:ser>
        <c:dLbls>
          <c:showLegendKey val="0"/>
          <c:showVal val="0"/>
          <c:showCatName val="0"/>
          <c:showSerName val="0"/>
          <c:showPercent val="0"/>
          <c:showBubbleSize val="0"/>
        </c:dLbls>
        <c:gapWidth val="150"/>
        <c:overlap val="100"/>
        <c:axId val="949492312"/>
        <c:axId val="949491232"/>
      </c:barChart>
      <c:catAx>
        <c:axId val="949492312"/>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949491232"/>
        <c:crossesAt val="0"/>
        <c:auto val="1"/>
        <c:lblAlgn val="ctr"/>
        <c:lblOffset val="100"/>
        <c:noMultiLvlLbl val="0"/>
      </c:catAx>
      <c:valAx>
        <c:axId val="949491232"/>
        <c:scaling>
          <c:orientation val="minMax"/>
        </c:scaling>
        <c:delete val="0"/>
        <c:axPos val="b"/>
        <c:majorGridlines>
          <c:spPr>
            <a:ln w="9525" cap="flat" cmpd="sng" algn="ctr">
              <a:no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949492312"/>
        <c:crosses val="max"/>
        <c:crossBetween val="between"/>
      </c:valAx>
      <c:spPr>
        <a:noFill/>
        <a:ln>
          <a:noFill/>
        </a:ln>
        <a:effectLst/>
      </c:spPr>
    </c:plotArea>
    <c:legend>
      <c:legendPos val="b"/>
      <c:layout>
        <c:manualLayout>
          <c:xMode val="edge"/>
          <c:yMode val="edge"/>
          <c:x val="0.25018344833229705"/>
          <c:y val="0.69105993863703397"/>
          <c:w val="0.45277777777777778"/>
          <c:h val="0.2889816440183156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7722071539236655E-2"/>
          <c:y val="5.0925925925925923E-2"/>
          <c:w val="0.79386155333967834"/>
          <c:h val="0.84268803857292673"/>
        </c:manualLayout>
      </c:layout>
      <c:barChart>
        <c:barDir val="col"/>
        <c:grouping val="clustered"/>
        <c:varyColors val="0"/>
        <c:ser>
          <c:idx val="0"/>
          <c:order val="0"/>
          <c:tx>
            <c:strRef>
              <c:f>'17'!$A$12</c:f>
              <c:strCache>
                <c:ptCount val="1"/>
                <c:pt idx="0">
                  <c:v>Teknikkonsultföretag</c:v>
                </c:pt>
              </c:strCache>
            </c:strRef>
          </c:tx>
          <c:spPr>
            <a:solidFill>
              <a:schemeClr val="accent1"/>
            </a:solidFill>
            <a:ln>
              <a:noFill/>
            </a:ln>
            <a:effectLst/>
          </c:spPr>
          <c:invertIfNegative val="0"/>
          <c:cat>
            <c:strRef>
              <c:f>'17'!$B$11:$H$11</c:f>
              <c:strCache>
                <c:ptCount val="7"/>
                <c:pt idx="0">
                  <c:v>Region &amp; kommuner</c:v>
                </c:pt>
                <c:pt idx="1">
                  <c:v>Stat/Myndighet</c:v>
                </c:pt>
                <c:pt idx="2">
                  <c:v>Privata företag</c:v>
                </c:pt>
                <c:pt idx="3">
                  <c:v>Andra rådgivande ingenjörer</c:v>
                </c:pt>
                <c:pt idx="4">
                  <c:v>Andra rådgivande arkitekter</c:v>
                </c:pt>
                <c:pt idx="5">
                  <c:v>Utländska aktörer</c:v>
                </c:pt>
                <c:pt idx="6">
                  <c:v>Annan 
kundkategori</c:v>
                </c:pt>
              </c:strCache>
            </c:strRef>
          </c:cat>
          <c:val>
            <c:numRef>
              <c:f>'17'!$B$12:$H$12</c:f>
              <c:numCache>
                <c:formatCode>0%</c:formatCode>
                <c:ptCount val="7"/>
                <c:pt idx="0">
                  <c:v>0.75510200000000005</c:v>
                </c:pt>
                <c:pt idx="1">
                  <c:v>0.59183699999999995</c:v>
                </c:pt>
                <c:pt idx="2">
                  <c:v>0.91836700000000004</c:v>
                </c:pt>
                <c:pt idx="3">
                  <c:v>0.22449</c:v>
                </c:pt>
                <c:pt idx="4">
                  <c:v>0.20408200000000001</c:v>
                </c:pt>
                <c:pt idx="5">
                  <c:v>0.10204100000000001</c:v>
                </c:pt>
                <c:pt idx="6">
                  <c:v>6.1224000000000001E-2</c:v>
                </c:pt>
              </c:numCache>
            </c:numRef>
          </c:val>
          <c:extLst>
            <c:ext xmlns:c16="http://schemas.microsoft.com/office/drawing/2014/chart" uri="{C3380CC4-5D6E-409C-BE32-E72D297353CC}">
              <c16:uniqueId val="{00000000-F57B-41B1-B95A-7C69579126B7}"/>
            </c:ext>
          </c:extLst>
        </c:ser>
        <c:ser>
          <c:idx val="1"/>
          <c:order val="1"/>
          <c:tx>
            <c:strRef>
              <c:f>'17'!$A$13</c:f>
              <c:strCache>
                <c:ptCount val="1"/>
                <c:pt idx="0">
                  <c:v>Industri- och 
techkonsultföretag</c:v>
                </c:pt>
              </c:strCache>
            </c:strRef>
          </c:tx>
          <c:spPr>
            <a:solidFill>
              <a:schemeClr val="accent3"/>
            </a:solidFill>
            <a:ln>
              <a:noFill/>
            </a:ln>
            <a:effectLst/>
          </c:spPr>
          <c:invertIfNegative val="0"/>
          <c:cat>
            <c:strRef>
              <c:f>'17'!$B$11:$H$11</c:f>
              <c:strCache>
                <c:ptCount val="7"/>
                <c:pt idx="0">
                  <c:v>Region &amp; kommuner</c:v>
                </c:pt>
                <c:pt idx="1">
                  <c:v>Stat/Myndighet</c:v>
                </c:pt>
                <c:pt idx="2">
                  <c:v>Privata företag</c:v>
                </c:pt>
                <c:pt idx="3">
                  <c:v>Andra rådgivande ingenjörer</c:v>
                </c:pt>
                <c:pt idx="4">
                  <c:v>Andra rådgivande arkitekter</c:v>
                </c:pt>
                <c:pt idx="5">
                  <c:v>Utländska aktörer</c:v>
                </c:pt>
                <c:pt idx="6">
                  <c:v>Annan 
kundkategori</c:v>
                </c:pt>
              </c:strCache>
            </c:strRef>
          </c:cat>
          <c:val>
            <c:numRef>
              <c:f>'17'!$B$13:$H$13</c:f>
              <c:numCache>
                <c:formatCode>General</c:formatCode>
                <c:ptCount val="7"/>
                <c:pt idx="0" formatCode="0%">
                  <c:v>6.25E-2</c:v>
                </c:pt>
                <c:pt idx="2" formatCode="0%">
                  <c:v>1</c:v>
                </c:pt>
                <c:pt idx="3" formatCode="0%">
                  <c:v>6.25E-2</c:v>
                </c:pt>
                <c:pt idx="5" formatCode="0%">
                  <c:v>0.1875</c:v>
                </c:pt>
              </c:numCache>
            </c:numRef>
          </c:val>
          <c:extLst>
            <c:ext xmlns:c16="http://schemas.microsoft.com/office/drawing/2014/chart" uri="{C3380CC4-5D6E-409C-BE32-E72D297353CC}">
              <c16:uniqueId val="{00000001-F57B-41B1-B95A-7C69579126B7}"/>
            </c:ext>
          </c:extLst>
        </c:ser>
        <c:ser>
          <c:idx val="2"/>
          <c:order val="2"/>
          <c:tx>
            <c:strRef>
              <c:f>'17'!$A$14</c:f>
              <c:strCache>
                <c:ptCount val="1"/>
                <c:pt idx="0">
                  <c:v>Arkitektföretag</c:v>
                </c:pt>
              </c:strCache>
            </c:strRef>
          </c:tx>
          <c:spPr>
            <a:solidFill>
              <a:schemeClr val="accent5"/>
            </a:solidFill>
            <a:ln>
              <a:noFill/>
            </a:ln>
            <a:effectLst/>
          </c:spPr>
          <c:invertIfNegative val="0"/>
          <c:cat>
            <c:strRef>
              <c:f>'17'!$B$11:$H$11</c:f>
              <c:strCache>
                <c:ptCount val="7"/>
                <c:pt idx="0">
                  <c:v>Region &amp; kommuner</c:v>
                </c:pt>
                <c:pt idx="1">
                  <c:v>Stat/Myndighet</c:v>
                </c:pt>
                <c:pt idx="2">
                  <c:v>Privata företag</c:v>
                </c:pt>
                <c:pt idx="3">
                  <c:v>Andra rådgivande ingenjörer</c:v>
                </c:pt>
                <c:pt idx="4">
                  <c:v>Andra rådgivande arkitekter</c:v>
                </c:pt>
                <c:pt idx="5">
                  <c:v>Utländska aktörer</c:v>
                </c:pt>
                <c:pt idx="6">
                  <c:v>Annan 
kundkategori</c:v>
                </c:pt>
              </c:strCache>
            </c:strRef>
          </c:cat>
          <c:val>
            <c:numRef>
              <c:f>'17'!$B$14:$H$14</c:f>
              <c:numCache>
                <c:formatCode>0%</c:formatCode>
                <c:ptCount val="7"/>
                <c:pt idx="0">
                  <c:v>0.80645199999999995</c:v>
                </c:pt>
                <c:pt idx="1">
                  <c:v>0.483871</c:v>
                </c:pt>
                <c:pt idx="2">
                  <c:v>0.96774199999999999</c:v>
                </c:pt>
                <c:pt idx="3">
                  <c:v>0.22580600000000001</c:v>
                </c:pt>
                <c:pt idx="4">
                  <c:v>0.193548</c:v>
                </c:pt>
                <c:pt idx="5">
                  <c:v>0.16128999999999999</c:v>
                </c:pt>
                <c:pt idx="6">
                  <c:v>0.16128999999999999</c:v>
                </c:pt>
              </c:numCache>
            </c:numRef>
          </c:val>
          <c:extLst>
            <c:ext xmlns:c16="http://schemas.microsoft.com/office/drawing/2014/chart" uri="{C3380CC4-5D6E-409C-BE32-E72D297353CC}">
              <c16:uniqueId val="{00000002-F57B-41B1-B95A-7C69579126B7}"/>
            </c:ext>
          </c:extLst>
        </c:ser>
        <c:ser>
          <c:idx val="3"/>
          <c:order val="3"/>
          <c:tx>
            <c:strRef>
              <c:f>'17'!$A$15</c:f>
              <c:strCache>
                <c:ptCount val="1"/>
                <c:pt idx="0">
                  <c:v>Annat</c:v>
                </c:pt>
              </c:strCache>
            </c:strRef>
          </c:tx>
          <c:spPr>
            <a:solidFill>
              <a:schemeClr val="accent1">
                <a:lumMod val="60000"/>
              </a:schemeClr>
            </a:solidFill>
            <a:ln>
              <a:noFill/>
            </a:ln>
            <a:effectLst/>
          </c:spPr>
          <c:invertIfNegative val="0"/>
          <c:cat>
            <c:strRef>
              <c:f>'17'!$B$11:$H$11</c:f>
              <c:strCache>
                <c:ptCount val="7"/>
                <c:pt idx="0">
                  <c:v>Region &amp; kommuner</c:v>
                </c:pt>
                <c:pt idx="1">
                  <c:v>Stat/Myndighet</c:v>
                </c:pt>
                <c:pt idx="2">
                  <c:v>Privata företag</c:v>
                </c:pt>
                <c:pt idx="3">
                  <c:v>Andra rådgivande ingenjörer</c:v>
                </c:pt>
                <c:pt idx="4">
                  <c:v>Andra rådgivande arkitekter</c:v>
                </c:pt>
                <c:pt idx="5">
                  <c:v>Utländska aktörer</c:v>
                </c:pt>
                <c:pt idx="6">
                  <c:v>Annan 
kundkategori</c:v>
                </c:pt>
              </c:strCache>
            </c:strRef>
          </c:cat>
          <c:val>
            <c:numRef>
              <c:f>'17'!$B$15:$H$15</c:f>
              <c:numCache>
                <c:formatCode>0%</c:formatCode>
                <c:ptCount val="7"/>
                <c:pt idx="0">
                  <c:v>0.4</c:v>
                </c:pt>
                <c:pt idx="1">
                  <c:v>0.4</c:v>
                </c:pt>
                <c:pt idx="2">
                  <c:v>0.6</c:v>
                </c:pt>
                <c:pt idx="3">
                  <c:v>0.2</c:v>
                </c:pt>
                <c:pt idx="6">
                  <c:v>0.4</c:v>
                </c:pt>
              </c:numCache>
            </c:numRef>
          </c:val>
          <c:extLst>
            <c:ext xmlns:c16="http://schemas.microsoft.com/office/drawing/2014/chart" uri="{C3380CC4-5D6E-409C-BE32-E72D297353CC}">
              <c16:uniqueId val="{00000003-F57B-41B1-B95A-7C69579126B7}"/>
            </c:ext>
          </c:extLst>
        </c:ser>
        <c:dLbls>
          <c:showLegendKey val="0"/>
          <c:showVal val="0"/>
          <c:showCatName val="0"/>
          <c:showSerName val="0"/>
          <c:showPercent val="0"/>
          <c:showBubbleSize val="0"/>
        </c:dLbls>
        <c:gapWidth val="219"/>
        <c:axId val="956950512"/>
        <c:axId val="956957712"/>
      </c:barChart>
      <c:catAx>
        <c:axId val="9569505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956957712"/>
        <c:crosses val="autoZero"/>
        <c:auto val="1"/>
        <c:lblAlgn val="ctr"/>
        <c:lblOffset val="100"/>
        <c:noMultiLvlLbl val="0"/>
      </c:catAx>
      <c:valAx>
        <c:axId val="956957712"/>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956950512"/>
        <c:crosses val="autoZero"/>
        <c:crossBetween val="between"/>
      </c:valAx>
      <c:spPr>
        <a:noFill/>
        <a:ln>
          <a:noFill/>
        </a:ln>
        <a:effectLst/>
      </c:spPr>
    </c:plotArea>
    <c:legend>
      <c:legendPos val="b"/>
      <c:layout>
        <c:manualLayout>
          <c:xMode val="edge"/>
          <c:yMode val="edge"/>
          <c:x val="0.83014206683952074"/>
          <c:y val="0.10763779527559057"/>
          <c:w val="0.16723230537002298"/>
          <c:h val="0.7812510936132983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43156032728490096"/>
          <c:y val="9.9931086272611463E-2"/>
          <c:w val="0.46944356955380578"/>
          <c:h val="0.7824055847185768"/>
        </c:manualLayout>
      </c:layout>
      <c:doughnutChart>
        <c:varyColors val="1"/>
        <c:ser>
          <c:idx val="0"/>
          <c:order val="0"/>
          <c:dPt>
            <c:idx val="0"/>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BD1A-48D8-9BF8-8C03A503ADCD}"/>
              </c:ext>
            </c:extLst>
          </c:dPt>
          <c:dPt>
            <c:idx val="1"/>
            <c:bubble3D val="0"/>
            <c:spPr>
              <a:solidFill>
                <a:srgbClr val="1C656E"/>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BD1A-48D8-9BF8-8C03A503ADCD}"/>
              </c:ext>
            </c:extLst>
          </c:dPt>
          <c:dPt>
            <c:idx val="2"/>
            <c:bubble3D val="0"/>
            <c:spPr>
              <a:solidFill>
                <a:srgbClr val="35A5B4"/>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5-BD1A-48D8-9BF8-8C03A503ADCD}"/>
              </c:ext>
            </c:extLst>
          </c:dPt>
          <c:dPt>
            <c:idx val="3"/>
            <c:bubble3D val="0"/>
            <c:spPr>
              <a:solidFill>
                <a:srgbClr val="C3D5CF"/>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7-BD1A-48D8-9BF8-8C03A503ADCD}"/>
              </c:ext>
            </c:extLst>
          </c:dPt>
          <c:dPt>
            <c:idx val="4"/>
            <c:bubble3D val="0"/>
            <c:spPr>
              <a:solidFill>
                <a:srgbClr val="577B7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9-BD1A-48D8-9BF8-8C03A503ADCD}"/>
              </c:ext>
            </c:extLst>
          </c:dPt>
          <c:dPt>
            <c:idx val="5"/>
            <c:bubble3D val="0"/>
            <c:spPr>
              <a:solidFill>
                <a:srgbClr val="88AAA0"/>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B-BD1A-48D8-9BF8-8C03A503ADCD}"/>
              </c:ext>
            </c:extLst>
          </c:dPt>
          <c:dPt>
            <c:idx val="6"/>
            <c:bubble3D val="0"/>
            <c:spPr>
              <a:solidFill>
                <a:srgbClr val="CDA197"/>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D-BD1A-48D8-9BF8-8C03A503ADCD}"/>
              </c:ext>
            </c:extLst>
          </c:dPt>
          <c:dLbls>
            <c:dLbl>
              <c:idx val="3"/>
              <c:layout>
                <c:manualLayout>
                  <c:x val="7.9500699475448591E-3"/>
                  <c:y val="1.0828386487282082E-2"/>
                </c:manualLayout>
              </c:layout>
              <c:spPr>
                <a:noFill/>
                <a:ln>
                  <a:noFill/>
                </a:ln>
                <a:effectLst/>
              </c:spPr>
              <c:txPr>
                <a:bodyPr rot="0" spcFirstLastPara="1" vertOverflow="ellipsis" vert="horz" wrap="square" lIns="38100" tIns="19050" rIns="38100" bIns="19050" anchor="ctr" anchorCtr="1">
                  <a:noAutofit/>
                </a:bodyPr>
                <a:lstStyle/>
                <a:p>
                  <a:pPr>
                    <a:defRPr sz="1330" b="1" i="0" u="none" strike="noStrike" kern="1200" baseline="0">
                      <a:solidFill>
                        <a:schemeClr val="lt1"/>
                      </a:solidFill>
                      <a:latin typeface="+mn-lt"/>
                      <a:ea typeface="+mn-ea"/>
                      <a:cs typeface="+mn-cs"/>
                    </a:defRPr>
                  </a:pPr>
                  <a:endParaRPr lang="sv-SE"/>
                </a:p>
              </c:txPr>
              <c:showLegendKey val="0"/>
              <c:showVal val="0"/>
              <c:showCatName val="0"/>
              <c:showSerName val="0"/>
              <c:showPercent val="1"/>
              <c:showBubbleSize val="0"/>
              <c:extLst>
                <c:ext xmlns:c15="http://schemas.microsoft.com/office/drawing/2012/chart" uri="{CE6537A1-D6FC-4f65-9D91-7224C49458BB}">
                  <c15:layout>
                    <c:manualLayout>
                      <c:w val="4.0099837068668272E-2"/>
                      <c:h val="5.4940632518454616E-2"/>
                    </c:manualLayout>
                  </c15:layout>
                </c:ext>
                <c:ext xmlns:c16="http://schemas.microsoft.com/office/drawing/2014/chart" uri="{C3380CC4-5D6E-409C-BE32-E72D297353CC}">
                  <c16:uniqueId val="{00000007-BD1A-48D8-9BF8-8C03A503ADCD}"/>
                </c:ext>
              </c:extLst>
            </c:dLbl>
            <c:dLbl>
              <c:idx val="4"/>
              <c:layout>
                <c:manualLayout>
                  <c:x val="-1.4310013228311441E-2"/>
                  <c:y val="-4.87277391927693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9-BD1A-48D8-9BF8-8C03A503ADCD}"/>
                </c:ext>
              </c:extLst>
            </c:dLbl>
            <c:dLbl>
              <c:idx val="5"/>
              <c:layout>
                <c:manualLayout>
                  <c:x val="1.113001028868656E-2"/>
                  <c:y val="-2.481476570439716E-17"/>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B-BD1A-48D8-9BF8-8C03A503ADCD}"/>
                </c:ext>
              </c:extLst>
            </c:dLbl>
            <c:dLbl>
              <c:idx val="6"/>
              <c:layout>
                <c:manualLayout>
                  <c:x val="1.5900014698123823E-3"/>
                  <c:y val="-4.8727739192769369E-2"/>
                </c:manualLayout>
              </c:layout>
              <c:showLegendKey val="0"/>
              <c:showVal val="0"/>
              <c:showCatName val="0"/>
              <c:showSerName val="0"/>
              <c:showPercent val="1"/>
              <c:showBubbleSize val="0"/>
              <c:extLst>
                <c:ext xmlns:c15="http://schemas.microsoft.com/office/drawing/2012/chart" uri="{CE6537A1-D6FC-4f65-9D91-7224C49458BB}"/>
                <c:ext xmlns:c16="http://schemas.microsoft.com/office/drawing/2014/chart" uri="{C3380CC4-5D6E-409C-BE32-E72D297353CC}">
                  <c16:uniqueId val="{0000000D-BD1A-48D8-9BF8-8C03A503ADCD}"/>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sv-SE"/>
              </a:p>
            </c:txPr>
            <c:showLegendKey val="0"/>
            <c:showVal val="0"/>
            <c:showCatName val="0"/>
            <c:showSerName val="0"/>
            <c:showPercent val="1"/>
            <c:showBubbleSize val="0"/>
            <c:showLeaderLines val="0"/>
            <c:extLst>
              <c:ext xmlns:c15="http://schemas.microsoft.com/office/drawing/2012/chart" uri="{CE6537A1-D6FC-4f65-9D91-7224C49458BB}"/>
            </c:extLst>
          </c:dLbls>
          <c:cat>
            <c:strRef>
              <c:f>'18'!$A$7:$G$7</c:f>
              <c:strCache>
                <c:ptCount val="7"/>
                <c:pt idx="0">
                  <c:v>Privata företag</c:v>
                </c:pt>
                <c:pt idx="1">
                  <c:v>Region &amp; kommuner</c:v>
                </c:pt>
                <c:pt idx="2">
                  <c:v>Stat/Myndighet</c:v>
                </c:pt>
                <c:pt idx="3">
                  <c:v>Andra rådgivande ingenjörer</c:v>
                </c:pt>
                <c:pt idx="4">
                  <c:v>Andra rådgivande arkitekter</c:v>
                </c:pt>
                <c:pt idx="5">
                  <c:v>Utländska aktörer</c:v>
                </c:pt>
                <c:pt idx="6">
                  <c:v>Annan</c:v>
                </c:pt>
              </c:strCache>
            </c:strRef>
          </c:cat>
          <c:val>
            <c:numRef>
              <c:f>'18'!$A$9:$G$9</c:f>
              <c:numCache>
                <c:formatCode>0%</c:formatCode>
                <c:ptCount val="7"/>
                <c:pt idx="0">
                  <c:v>0.56505376344086022</c:v>
                </c:pt>
                <c:pt idx="1">
                  <c:v>0.22356630824372759</c:v>
                </c:pt>
                <c:pt idx="2">
                  <c:v>9.6146953405017915E-2</c:v>
                </c:pt>
                <c:pt idx="3">
                  <c:v>2.4551971326164875E-2</c:v>
                </c:pt>
                <c:pt idx="4">
                  <c:v>1.3799283154121864E-2</c:v>
                </c:pt>
                <c:pt idx="5">
                  <c:v>4.9462365591397849E-2</c:v>
                </c:pt>
                <c:pt idx="6">
                  <c:v>2.7419354838709678E-2</c:v>
                </c:pt>
              </c:numCache>
            </c:numRef>
          </c:val>
          <c:extLst>
            <c:ext xmlns:c16="http://schemas.microsoft.com/office/drawing/2014/chart" uri="{C3380CC4-5D6E-409C-BE32-E72D297353CC}">
              <c16:uniqueId val="{0000000E-BD1A-48D8-9BF8-8C03A503ADCD}"/>
            </c:ext>
          </c:extLst>
        </c:ser>
        <c:dLbls>
          <c:showLegendKey val="0"/>
          <c:showVal val="0"/>
          <c:showCatName val="0"/>
          <c:showSerName val="0"/>
          <c:showPercent val="1"/>
          <c:showBubbleSize val="0"/>
          <c:showLeaderLines val="0"/>
        </c:dLbls>
        <c:firstSliceAng val="0"/>
        <c:holeSize val="50"/>
      </c:doughnutChart>
      <c:spPr>
        <a:noFill/>
        <a:ln>
          <a:noFill/>
        </a:ln>
        <a:effectLst/>
      </c:spPr>
    </c:plotArea>
    <c:legend>
      <c:legendPos val="r"/>
      <c:layout>
        <c:manualLayout>
          <c:xMode val="edge"/>
          <c:yMode val="edge"/>
          <c:x val="0.11428329619573992"/>
          <c:y val="0.30149574548858082"/>
          <c:w val="0.26879613351705572"/>
          <c:h val="0.36452313640377781"/>
        </c:manualLayout>
      </c:layout>
      <c:overlay val="0"/>
      <c:spPr>
        <a:noFill/>
        <a:ln w="0">
          <a:noFill/>
        </a:ln>
        <a:effectLst/>
      </c:spPr>
      <c:txPr>
        <a:bodyPr rot="0" spcFirstLastPara="1" vertOverflow="ellipsis" vert="horz" wrap="square" anchor="ctr" anchorCtr="1"/>
        <a:lstStyle/>
        <a:p>
          <a:pPr>
            <a:defRPr sz="1197" b="0" i="0" u="none" strike="noStrike" kern="1200" baseline="0">
              <a:solidFill>
                <a:schemeClr val="dk1">
                  <a:lumMod val="75000"/>
                  <a:lumOff val="2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solidFill>
        <a:schemeClr val="dk1">
          <a:lumMod val="25000"/>
          <a:lumOff val="75000"/>
        </a:schemeClr>
      </a:solidFill>
      <a:round/>
    </a:ln>
    <a:effectLst/>
  </c:spPr>
  <c:txPr>
    <a:bodyPr/>
    <a:lstStyle/>
    <a:p>
      <a:pPr>
        <a:defRPr/>
      </a:pPr>
      <a:endParaRPr lang="sv-SE"/>
    </a:p>
  </c:txPr>
  <c:externalData r:id="rId3">
    <c:autoUpdate val="0"/>
  </c:externalData>
  <c:userShapes r:id="rId4"/>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122716377424478E-2"/>
          <c:y val="4.7474534986713904E-2"/>
          <c:w val="0.63621062992125987"/>
          <c:h val="0.77031266607617366"/>
        </c:manualLayout>
      </c:layout>
      <c:barChart>
        <c:barDir val="col"/>
        <c:grouping val="percentStacked"/>
        <c:varyColors val="0"/>
        <c:ser>
          <c:idx val="0"/>
          <c:order val="0"/>
          <c:tx>
            <c:strRef>
              <c:f>'19'!$B$10</c:f>
              <c:strCache>
                <c:ptCount val="1"/>
                <c:pt idx="0">
                  <c:v>Region &amp; kommuner</c:v>
                </c:pt>
              </c:strCache>
            </c:strRef>
          </c:tx>
          <c:spPr>
            <a:solidFill>
              <a:srgbClr val="193C28"/>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2-656A-4559-B11C-ED057B7FE72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'19'!$A$11:$A$14</c:f>
              <c:strCache>
                <c:ptCount val="4"/>
                <c:pt idx="0">
                  <c:v>Teknikkonsultföretag</c:v>
                </c:pt>
                <c:pt idx="1">
                  <c:v>Industri- och 
techkonsultföretag</c:v>
                </c:pt>
                <c:pt idx="2">
                  <c:v>Arkitetkföretag</c:v>
                </c:pt>
                <c:pt idx="3">
                  <c:v>Annan</c:v>
                </c:pt>
              </c:strCache>
            </c:strRef>
          </c:cat>
          <c:val>
            <c:numRef>
              <c:f>'19'!$B$11:$B$14</c:f>
              <c:numCache>
                <c:formatCode>0%</c:formatCode>
                <c:ptCount val="4"/>
                <c:pt idx="0">
                  <c:v>0.22800000000000001</c:v>
                </c:pt>
                <c:pt idx="1">
                  <c:v>1.3333333333333334E-2</c:v>
                </c:pt>
                <c:pt idx="2">
                  <c:v>0.29653179190751444</c:v>
                </c:pt>
                <c:pt idx="3">
                  <c:v>0.27857142857142858</c:v>
                </c:pt>
              </c:numCache>
            </c:numRef>
          </c:val>
          <c:extLst>
            <c:ext xmlns:c16="http://schemas.microsoft.com/office/drawing/2014/chart" uri="{C3380CC4-5D6E-409C-BE32-E72D297353CC}">
              <c16:uniqueId val="{00000000-7609-47DD-A32E-647407C5841C}"/>
            </c:ext>
          </c:extLst>
        </c:ser>
        <c:ser>
          <c:idx val="1"/>
          <c:order val="1"/>
          <c:tx>
            <c:strRef>
              <c:f>'19'!$C$10</c:f>
              <c:strCache>
                <c:ptCount val="1"/>
                <c:pt idx="0">
                  <c:v>Stat/Myndighet</c:v>
                </c:pt>
              </c:strCache>
            </c:strRef>
          </c:tx>
          <c:spPr>
            <a:solidFill>
              <a:srgbClr val="35A5B4"/>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1-656A-4559-B11C-ED057B7FE72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'19'!$A$11:$A$14</c:f>
              <c:strCache>
                <c:ptCount val="4"/>
                <c:pt idx="0">
                  <c:v>Teknikkonsultföretag</c:v>
                </c:pt>
                <c:pt idx="1">
                  <c:v>Industri- och 
techkonsultföretag</c:v>
                </c:pt>
                <c:pt idx="2">
                  <c:v>Arkitetkföretag</c:v>
                </c:pt>
                <c:pt idx="3">
                  <c:v>Annan</c:v>
                </c:pt>
              </c:strCache>
            </c:strRef>
          </c:cat>
          <c:val>
            <c:numRef>
              <c:f>'19'!$C$11:$C$14</c:f>
              <c:numCache>
                <c:formatCode>0%</c:formatCode>
                <c:ptCount val="4"/>
                <c:pt idx="0">
                  <c:v>0.14072727272727273</c:v>
                </c:pt>
                <c:pt idx="1">
                  <c:v>0</c:v>
                </c:pt>
                <c:pt idx="2">
                  <c:v>7.0520231213872839E-2</c:v>
                </c:pt>
                <c:pt idx="3">
                  <c:v>7.857142857142857E-2</c:v>
                </c:pt>
              </c:numCache>
            </c:numRef>
          </c:val>
          <c:extLst>
            <c:ext xmlns:c16="http://schemas.microsoft.com/office/drawing/2014/chart" uri="{C3380CC4-5D6E-409C-BE32-E72D297353CC}">
              <c16:uniqueId val="{00000001-7609-47DD-A32E-647407C5841C}"/>
            </c:ext>
          </c:extLst>
        </c:ser>
        <c:ser>
          <c:idx val="2"/>
          <c:order val="2"/>
          <c:tx>
            <c:strRef>
              <c:f>'19'!$D$10</c:f>
              <c:strCache>
                <c:ptCount val="1"/>
                <c:pt idx="0">
                  <c:v>Privata företag</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'19'!$A$11:$A$14</c:f>
              <c:strCache>
                <c:ptCount val="4"/>
                <c:pt idx="0">
                  <c:v>Teknikkonsultföretag</c:v>
                </c:pt>
                <c:pt idx="1">
                  <c:v>Industri- och 
techkonsultföretag</c:v>
                </c:pt>
                <c:pt idx="2">
                  <c:v>Arkitetkföretag</c:v>
                </c:pt>
                <c:pt idx="3">
                  <c:v>Annan</c:v>
                </c:pt>
              </c:strCache>
            </c:strRef>
          </c:cat>
          <c:val>
            <c:numRef>
              <c:f>'19'!$D$11:$D$14</c:f>
              <c:numCache>
                <c:formatCode>0%</c:formatCode>
                <c:ptCount val="4"/>
                <c:pt idx="0">
                  <c:v>0.56345454545454543</c:v>
                </c:pt>
                <c:pt idx="1">
                  <c:v>0.81</c:v>
                </c:pt>
                <c:pt idx="2">
                  <c:v>0.51358381502890171</c:v>
                </c:pt>
                <c:pt idx="3">
                  <c:v>0.30714285714285716</c:v>
                </c:pt>
              </c:numCache>
            </c:numRef>
          </c:val>
          <c:extLst>
            <c:ext xmlns:c16="http://schemas.microsoft.com/office/drawing/2014/chart" uri="{C3380CC4-5D6E-409C-BE32-E72D297353CC}">
              <c16:uniqueId val="{00000002-7609-47DD-A32E-647407C5841C}"/>
            </c:ext>
          </c:extLst>
        </c:ser>
        <c:ser>
          <c:idx val="3"/>
          <c:order val="3"/>
          <c:tx>
            <c:strRef>
              <c:f>'19'!$E$10</c:f>
              <c:strCache>
                <c:ptCount val="1"/>
                <c:pt idx="0">
                  <c:v>Andra rådgivande ingenjörer</c:v>
                </c:pt>
              </c:strCache>
            </c:strRef>
          </c:tx>
          <c:spPr>
            <a:solidFill>
              <a:srgbClr val="1D666E"/>
            </a:solidFill>
            <a:ln>
              <a:noFill/>
            </a:ln>
            <a:effectLst/>
          </c:spPr>
          <c:invertIfNegative val="0"/>
          <c:dLbls>
            <c:dLbl>
              <c:idx val="0"/>
              <c:layout>
                <c:manualLayout>
                  <c:x val="5.7267876601306202E-2"/>
                  <c:y val="2.81222320637732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56A-4559-B11C-ED057B7FE729}"/>
                </c:ext>
              </c:extLst>
            </c:dLbl>
            <c:dLbl>
              <c:idx val="1"/>
              <c:layout>
                <c:manualLayout>
                  <c:x val="5.7267876601306153E-2"/>
                  <c:y val="-2.5778414930676443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56A-4559-B11C-ED057B7FE729}"/>
                </c:ext>
              </c:extLst>
            </c:dLbl>
            <c:dLbl>
              <c:idx val="2"/>
              <c:layout>
                <c:manualLayout>
                  <c:x val="5.5936065517554895E-2"/>
                  <c:y val="2.531000885739592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56A-4559-B11C-ED057B7FE729}"/>
                </c:ext>
              </c:extLst>
            </c:dLbl>
            <c:dLbl>
              <c:idx val="3"/>
              <c:delete val="1"/>
              <c:extLst>
                <c:ext xmlns:c15="http://schemas.microsoft.com/office/drawing/2012/chart" uri="{CE6537A1-D6FC-4f65-9D91-7224C49458BB}"/>
                <c:ext xmlns:c16="http://schemas.microsoft.com/office/drawing/2014/chart" uri="{C3380CC4-5D6E-409C-BE32-E72D297353CC}">
                  <c16:uniqueId val="{00000006-656A-4559-B11C-ED057B7FE72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'19'!$A$11:$A$14</c:f>
              <c:strCache>
                <c:ptCount val="4"/>
                <c:pt idx="0">
                  <c:v>Teknikkonsultföretag</c:v>
                </c:pt>
                <c:pt idx="1">
                  <c:v>Industri- och 
techkonsultföretag</c:v>
                </c:pt>
                <c:pt idx="2">
                  <c:v>Arkitetkföretag</c:v>
                </c:pt>
                <c:pt idx="3">
                  <c:v>Annan</c:v>
                </c:pt>
              </c:strCache>
            </c:strRef>
          </c:cat>
          <c:val>
            <c:numRef>
              <c:f>'19'!$E$11:$E$14</c:f>
              <c:numCache>
                <c:formatCode>0%</c:formatCode>
                <c:ptCount val="4"/>
                <c:pt idx="0">
                  <c:v>3.1090909090909089E-2</c:v>
                </c:pt>
                <c:pt idx="1">
                  <c:v>6.6666666666666671E-3</c:v>
                </c:pt>
                <c:pt idx="2">
                  <c:v>2.6878612716763006E-2</c:v>
                </c:pt>
                <c:pt idx="3">
                  <c:v>0</c:v>
                </c:pt>
              </c:numCache>
            </c:numRef>
          </c:val>
          <c:extLst>
            <c:ext xmlns:c16="http://schemas.microsoft.com/office/drawing/2014/chart" uri="{C3380CC4-5D6E-409C-BE32-E72D297353CC}">
              <c16:uniqueId val="{00000003-7609-47DD-A32E-647407C5841C}"/>
            </c:ext>
          </c:extLst>
        </c:ser>
        <c:ser>
          <c:idx val="4"/>
          <c:order val="4"/>
          <c:tx>
            <c:strRef>
              <c:f>'19'!$F$10</c:f>
              <c:strCache>
                <c:ptCount val="1"/>
                <c:pt idx="0">
                  <c:v>Andra rådgivande arkitekter</c:v>
                </c:pt>
              </c:strCache>
            </c:strRef>
          </c:tx>
          <c:spPr>
            <a:pattFill prst="dkUpDiag">
              <a:fgClr>
                <a:srgbClr val="193C28"/>
              </a:fgClr>
              <a:bgClr>
                <a:schemeClr val="accent6">
                  <a:lumMod val="60000"/>
                  <a:lumOff val="40000"/>
                </a:schemeClr>
              </a:bgClr>
            </a:pattFill>
            <a:ln>
              <a:noFill/>
            </a:ln>
            <a:effectLst/>
          </c:spPr>
          <c:invertIfNegative val="0"/>
          <c:dLbls>
            <c:dLbl>
              <c:idx val="0"/>
              <c:layout>
                <c:manualLayout>
                  <c:x val="5.7267876601306202E-2"/>
                  <c:y val="2.24977856510185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56A-4559-B11C-ED057B7FE729}"/>
                </c:ext>
              </c:extLst>
            </c:dLbl>
            <c:dLbl>
              <c:idx val="1"/>
              <c:delete val="1"/>
              <c:extLst>
                <c:ext xmlns:c15="http://schemas.microsoft.com/office/drawing/2012/chart" uri="{CE6537A1-D6FC-4f65-9D91-7224C49458BB}"/>
                <c:ext xmlns:c16="http://schemas.microsoft.com/office/drawing/2014/chart" uri="{C3380CC4-5D6E-409C-BE32-E72D297353CC}">
                  <c16:uniqueId val="{00000007-656A-4559-B11C-ED057B7FE729}"/>
                </c:ext>
              </c:extLst>
            </c:dLbl>
            <c:dLbl>
              <c:idx val="2"/>
              <c:layout>
                <c:manualLayout>
                  <c:x val="5.5936065517554895E-2"/>
                  <c:y val="5.624446412754649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56A-4559-B11C-ED057B7FE729}"/>
                </c:ext>
              </c:extLst>
            </c:dLbl>
            <c:dLbl>
              <c:idx val="3"/>
              <c:delete val="1"/>
              <c:extLst>
                <c:ext xmlns:c15="http://schemas.microsoft.com/office/drawing/2012/chart" uri="{CE6537A1-D6FC-4f65-9D91-7224C49458BB}"/>
                <c:ext xmlns:c16="http://schemas.microsoft.com/office/drawing/2014/chart" uri="{C3380CC4-5D6E-409C-BE32-E72D297353CC}">
                  <c16:uniqueId val="{00000005-656A-4559-B11C-ED057B7FE72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'19'!$A$11:$A$14</c:f>
              <c:strCache>
                <c:ptCount val="4"/>
                <c:pt idx="0">
                  <c:v>Teknikkonsultföretag</c:v>
                </c:pt>
                <c:pt idx="1">
                  <c:v>Industri- och 
techkonsultföretag</c:v>
                </c:pt>
                <c:pt idx="2">
                  <c:v>Arkitetkföretag</c:v>
                </c:pt>
                <c:pt idx="3">
                  <c:v>Annan</c:v>
                </c:pt>
              </c:strCache>
            </c:strRef>
          </c:cat>
          <c:val>
            <c:numRef>
              <c:f>'19'!$F$11:$F$14</c:f>
              <c:numCache>
                <c:formatCode>0%</c:formatCode>
                <c:ptCount val="4"/>
                <c:pt idx="0">
                  <c:v>1.6181818181818183E-2</c:v>
                </c:pt>
                <c:pt idx="1">
                  <c:v>0</c:v>
                </c:pt>
                <c:pt idx="2">
                  <c:v>1.8786127167630059E-2</c:v>
                </c:pt>
                <c:pt idx="3">
                  <c:v>0</c:v>
                </c:pt>
              </c:numCache>
            </c:numRef>
          </c:val>
          <c:extLst>
            <c:ext xmlns:c16="http://schemas.microsoft.com/office/drawing/2014/chart" uri="{C3380CC4-5D6E-409C-BE32-E72D297353CC}">
              <c16:uniqueId val="{00000004-7609-47DD-A32E-647407C5841C}"/>
            </c:ext>
          </c:extLst>
        </c:ser>
        <c:ser>
          <c:idx val="5"/>
          <c:order val="5"/>
          <c:tx>
            <c:strRef>
              <c:f>'19'!$G$10</c:f>
              <c:strCache>
                <c:ptCount val="1"/>
                <c:pt idx="0">
                  <c:v>Utländska aktörer</c:v>
                </c:pt>
              </c:strCache>
            </c:strRef>
          </c:tx>
          <c:spPr>
            <a:solidFill>
              <a:schemeClr val="accent5">
                <a:lumMod val="60000"/>
              </a:schemeClr>
            </a:solidFill>
            <a:ln>
              <a:noFill/>
            </a:ln>
            <a:effectLst/>
          </c:spPr>
          <c:invertIfNegative val="0"/>
          <c:dLbls>
            <c:dLbl>
              <c:idx val="0"/>
              <c:layout>
                <c:manualLayout>
                  <c:x val="5.7267876601306202E-2"/>
                  <c:y val="8.43666961913196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56A-4559-B11C-ED057B7FE72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'19'!$A$11:$A$14</c:f>
              <c:strCache>
                <c:ptCount val="4"/>
                <c:pt idx="0">
                  <c:v>Teknikkonsultföretag</c:v>
                </c:pt>
                <c:pt idx="1">
                  <c:v>Industri- och 
techkonsultföretag</c:v>
                </c:pt>
                <c:pt idx="2">
                  <c:v>Arkitetkföretag</c:v>
                </c:pt>
                <c:pt idx="3">
                  <c:v>Annan</c:v>
                </c:pt>
              </c:strCache>
            </c:strRef>
          </c:cat>
          <c:val>
            <c:numRef>
              <c:f>'19'!$G$11:$G$14</c:f>
              <c:numCache>
                <c:formatCode>0%</c:formatCode>
                <c:ptCount val="4"/>
                <c:pt idx="0">
                  <c:v>1.5818181818181818E-2</c:v>
                </c:pt>
                <c:pt idx="1">
                  <c:v>0.17</c:v>
                </c:pt>
                <c:pt idx="2">
                  <c:v>3.3236994219653176E-2</c:v>
                </c:pt>
                <c:pt idx="3">
                  <c:v>0.1357142857142857</c:v>
                </c:pt>
              </c:numCache>
            </c:numRef>
          </c:val>
          <c:extLst>
            <c:ext xmlns:c16="http://schemas.microsoft.com/office/drawing/2014/chart" uri="{C3380CC4-5D6E-409C-BE32-E72D297353CC}">
              <c16:uniqueId val="{00000005-7609-47DD-A32E-647407C5841C}"/>
            </c:ext>
          </c:extLst>
        </c:ser>
        <c:ser>
          <c:idx val="6"/>
          <c:order val="6"/>
          <c:tx>
            <c:strRef>
              <c:f>'19'!$H$10</c:f>
              <c:strCache>
                <c:ptCount val="1"/>
                <c:pt idx="0">
                  <c:v>Annan </c:v>
                </c:pt>
              </c:strCache>
            </c:strRef>
          </c:tx>
          <c:spPr>
            <a:solidFill>
              <a:schemeClr val="accent1">
                <a:lumMod val="80000"/>
                <a:lumOff val="20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4-656A-4559-B11C-ED057B7FE729}"/>
                </c:ext>
              </c:extLst>
            </c:dLbl>
            <c:dLbl>
              <c:idx val="1"/>
              <c:delete val="1"/>
              <c:extLst>
                <c:ext xmlns:c15="http://schemas.microsoft.com/office/drawing/2012/chart" uri="{CE6537A1-D6FC-4f65-9D91-7224C49458BB}"/>
                <c:ext xmlns:c16="http://schemas.microsoft.com/office/drawing/2014/chart" uri="{C3380CC4-5D6E-409C-BE32-E72D297353CC}">
                  <c16:uniqueId val="{00000003-656A-4559-B11C-ED057B7FE729}"/>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'19'!$A$11:$A$14</c:f>
              <c:strCache>
                <c:ptCount val="4"/>
                <c:pt idx="0">
                  <c:v>Teknikkonsultföretag</c:v>
                </c:pt>
                <c:pt idx="1">
                  <c:v>Industri- och 
techkonsultföretag</c:v>
                </c:pt>
                <c:pt idx="2">
                  <c:v>Arkitetkföretag</c:v>
                </c:pt>
                <c:pt idx="3">
                  <c:v>Annan</c:v>
                </c:pt>
              </c:strCache>
            </c:strRef>
          </c:cat>
          <c:val>
            <c:numRef>
              <c:f>'19'!$H$11:$H$14</c:f>
              <c:numCache>
                <c:formatCode>0%</c:formatCode>
                <c:ptCount val="4"/>
                <c:pt idx="0">
                  <c:v>4.7272727272727275E-3</c:v>
                </c:pt>
                <c:pt idx="1">
                  <c:v>0</c:v>
                </c:pt>
                <c:pt idx="2">
                  <c:v>4.046242774566474E-2</c:v>
                </c:pt>
                <c:pt idx="3">
                  <c:v>0.2</c:v>
                </c:pt>
              </c:numCache>
            </c:numRef>
          </c:val>
          <c:extLst>
            <c:ext xmlns:c16="http://schemas.microsoft.com/office/drawing/2014/chart" uri="{C3380CC4-5D6E-409C-BE32-E72D297353CC}">
              <c16:uniqueId val="{00000006-7609-47DD-A32E-647407C5841C}"/>
            </c:ext>
          </c:extLst>
        </c:ser>
        <c:dLbls>
          <c:showLegendKey val="0"/>
          <c:showVal val="0"/>
          <c:showCatName val="0"/>
          <c:showSerName val="0"/>
          <c:showPercent val="0"/>
          <c:showBubbleSize val="0"/>
        </c:dLbls>
        <c:gapWidth val="150"/>
        <c:overlap val="100"/>
        <c:axId val="937832064"/>
        <c:axId val="937827744"/>
      </c:barChart>
      <c:catAx>
        <c:axId val="9378320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937827744"/>
        <c:crosses val="autoZero"/>
        <c:auto val="1"/>
        <c:lblAlgn val="ctr"/>
        <c:lblOffset val="100"/>
        <c:noMultiLvlLbl val="0"/>
      </c:catAx>
      <c:valAx>
        <c:axId val="937827744"/>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937832064"/>
        <c:crosses val="autoZero"/>
        <c:crossBetween val="between"/>
      </c:valAx>
      <c:spPr>
        <a:noFill/>
        <a:ln>
          <a:noFill/>
        </a:ln>
        <a:effectLst/>
      </c:spPr>
    </c:plotArea>
    <c:legend>
      <c:legendPos val="b"/>
      <c:layout>
        <c:manualLayout>
          <c:xMode val="edge"/>
          <c:yMode val="edge"/>
          <c:x val="0.72775513290582994"/>
          <c:y val="0.15980863151599722"/>
          <c:w val="0.26989599923698165"/>
          <c:h val="0.439347486627462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8053533955183435"/>
          <c:y val="9.6018714819937845E-2"/>
          <c:w val="0.43892932089633124"/>
          <c:h val="0.73154874784060819"/>
        </c:manualLayout>
      </c:layout>
      <c:doughnutChart>
        <c:varyColors val="1"/>
        <c:ser>
          <c:idx val="0"/>
          <c:order val="0"/>
          <c:spPr>
            <a:ln>
              <a:noFill/>
            </a:ln>
          </c:spPr>
          <c:dPt>
            <c:idx val="0"/>
            <c:bubble3D val="0"/>
            <c:spPr>
              <a:solidFill>
                <a:srgbClr val="193C28"/>
              </a:solidFill>
              <a:ln w="19050">
                <a:noFill/>
              </a:ln>
              <a:effectLst/>
            </c:spPr>
            <c:extLst>
              <c:ext xmlns:c16="http://schemas.microsoft.com/office/drawing/2014/chart" uri="{C3380CC4-5D6E-409C-BE32-E72D297353CC}">
                <c16:uniqueId val="{00000001-40C7-48D9-81E3-735404D7BCC6}"/>
              </c:ext>
            </c:extLst>
          </c:dPt>
          <c:dPt>
            <c:idx val="1"/>
            <c:bubble3D val="0"/>
            <c:spPr>
              <a:solidFill>
                <a:srgbClr val="1C656E"/>
              </a:solidFill>
              <a:ln w="19050">
                <a:noFill/>
              </a:ln>
              <a:effectLst/>
            </c:spPr>
            <c:extLst>
              <c:ext xmlns:c16="http://schemas.microsoft.com/office/drawing/2014/chart" uri="{C3380CC4-5D6E-409C-BE32-E72D297353CC}">
                <c16:uniqueId val="{00000003-40C7-48D9-81E3-735404D7BCC6}"/>
              </c:ext>
            </c:extLst>
          </c:dPt>
          <c:dPt>
            <c:idx val="2"/>
            <c:bubble3D val="0"/>
            <c:spPr>
              <a:solidFill>
                <a:srgbClr val="88AAA0"/>
              </a:solidFill>
              <a:ln w="19050">
                <a:noFill/>
              </a:ln>
              <a:effectLst/>
            </c:spPr>
            <c:extLst>
              <c:ext xmlns:c16="http://schemas.microsoft.com/office/drawing/2014/chart" uri="{C3380CC4-5D6E-409C-BE32-E72D297353CC}">
                <c16:uniqueId val="{00000005-40C7-48D9-81E3-735404D7BCC6}"/>
              </c:ext>
            </c:extLst>
          </c:dPt>
          <c:dPt>
            <c:idx val="3"/>
            <c:bubble3D val="0"/>
            <c:spPr>
              <a:solidFill>
                <a:srgbClr val="D7E4E4"/>
              </a:solidFill>
              <a:ln w="3175">
                <a:solidFill>
                  <a:srgbClr val="88AAA0"/>
                </a:solidFill>
              </a:ln>
              <a:effectLst/>
            </c:spPr>
            <c:extLst>
              <c:ext xmlns:c16="http://schemas.microsoft.com/office/drawing/2014/chart" uri="{C3380CC4-5D6E-409C-BE32-E72D297353CC}">
                <c16:uniqueId val="{00000007-40C7-48D9-81E3-735404D7BCC6}"/>
              </c:ext>
            </c:extLst>
          </c:dPt>
          <c:dPt>
            <c:idx val="4"/>
            <c:bubble3D val="0"/>
            <c:spPr>
              <a:solidFill>
                <a:srgbClr val="CDA197"/>
              </a:solidFill>
              <a:ln w="19050">
                <a:noFill/>
              </a:ln>
              <a:effectLst/>
            </c:spPr>
            <c:extLst>
              <c:ext xmlns:c16="http://schemas.microsoft.com/office/drawing/2014/chart" uri="{C3380CC4-5D6E-409C-BE32-E72D297353CC}">
                <c16:uniqueId val="{00000009-40C7-48D9-81E3-735404D7BCC6}"/>
              </c:ext>
            </c:extLst>
          </c:dPt>
          <c:dLbls>
            <c:dLbl>
              <c:idx val="0"/>
              <c:layout>
                <c:manualLayout>
                  <c:x val="-3.968731070197206E-2"/>
                  <c:y val="6.96268494289215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40C7-48D9-81E3-735404D7BCC6}"/>
                </c:ext>
              </c:extLst>
            </c:dLbl>
            <c:dLbl>
              <c:idx val="3"/>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7-40C7-48D9-81E3-735404D7BCC6}"/>
                </c:ext>
              </c:extLst>
            </c:dLbl>
            <c:dLbl>
              <c:idx val="4"/>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9-40C7-48D9-81E3-735404D7BCC6}"/>
                </c:ext>
              </c:extLst>
            </c:dLbl>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'6'!$A$5:$A$9</c:f>
              <c:strCache>
                <c:ptCount val="5"/>
                <c:pt idx="0">
                  <c:v>0-10%</c:v>
                </c:pt>
                <c:pt idx="1">
                  <c:v>11-25%</c:v>
                </c:pt>
                <c:pt idx="2">
                  <c:v>26-50%</c:v>
                </c:pt>
                <c:pt idx="3">
                  <c:v>Mer än 50%</c:v>
                </c:pt>
                <c:pt idx="4">
                  <c:v>Vet ej</c:v>
                </c:pt>
              </c:strCache>
            </c:strRef>
          </c:cat>
          <c:val>
            <c:numRef>
              <c:f>'6'!$C$5:$C$9</c:f>
              <c:numCache>
                <c:formatCode>0%</c:formatCode>
                <c:ptCount val="5"/>
                <c:pt idx="0">
                  <c:v>0.85820895522388063</c:v>
                </c:pt>
                <c:pt idx="1">
                  <c:v>2.2388059701492536E-2</c:v>
                </c:pt>
                <c:pt idx="2">
                  <c:v>4.4776119402985072E-2</c:v>
                </c:pt>
                <c:pt idx="3">
                  <c:v>6.7164179104477612E-2</c:v>
                </c:pt>
                <c:pt idx="4">
                  <c:v>7.462686567164179E-3</c:v>
                </c:pt>
              </c:numCache>
            </c:numRef>
          </c:val>
          <c:extLst>
            <c:ext xmlns:c16="http://schemas.microsoft.com/office/drawing/2014/chart" uri="{C3380CC4-5D6E-409C-BE32-E72D297353CC}">
              <c16:uniqueId val="{0000000A-40C7-48D9-81E3-735404D7BCC6}"/>
            </c:ext>
          </c:extLst>
        </c:ser>
        <c:dLbls>
          <c:showLegendKey val="0"/>
          <c:showVal val="1"/>
          <c:showCatName val="0"/>
          <c:showSerName val="0"/>
          <c:showPercent val="0"/>
          <c:showBubbleSize val="0"/>
          <c:showLeaderLines val="1"/>
        </c:dLbls>
        <c:firstSliceAng val="0"/>
        <c:holeSize val="51"/>
      </c:doughnutChart>
      <c:spPr>
        <a:noFill/>
        <a:ln>
          <a:noFill/>
        </a:ln>
        <a:effectLst/>
      </c:spPr>
    </c:plotArea>
    <c:legend>
      <c:legendPos val="b"/>
      <c:overlay val="0"/>
      <c:spPr>
        <a:noFill/>
        <a:ln>
          <a:noFill/>
        </a:ln>
        <a:effectLst/>
      </c:spPr>
      <c:txPr>
        <a:bodyPr rot="0" spcFirstLastPara="1" vertOverflow="ellipsis" vert="horz" wrap="square" anchor="ctr" anchorCtr="1"/>
        <a:lstStyle/>
        <a:p>
          <a:pPr rtl="0">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spPr>
            <a:solidFill>
              <a:schemeClr val="accent1"/>
            </a:solidFill>
            <a:ln>
              <a:noFill/>
            </a:ln>
            <a:effectLst/>
          </c:spPr>
          <c:invertIfNegative val="0"/>
          <c:dPt>
            <c:idx val="0"/>
            <c:invertIfNegative val="0"/>
            <c:bubble3D val="0"/>
            <c:spPr>
              <a:solidFill>
                <a:schemeClr val="accent2">
                  <a:lumMod val="50000"/>
                  <a:lumOff val="50000"/>
                </a:schemeClr>
              </a:solidFill>
              <a:ln>
                <a:noFill/>
              </a:ln>
              <a:effectLst/>
            </c:spPr>
            <c:extLst>
              <c:ext xmlns:c16="http://schemas.microsoft.com/office/drawing/2014/chart" uri="{C3380CC4-5D6E-409C-BE32-E72D297353CC}">
                <c16:uniqueId val="{00000001-7503-439E-B4CB-7AF04C3A5195}"/>
              </c:ext>
            </c:extLst>
          </c:dPt>
          <c:dPt>
            <c:idx val="1"/>
            <c:invertIfNegative val="0"/>
            <c:bubble3D val="0"/>
            <c:spPr>
              <a:solidFill>
                <a:srgbClr val="1D666E"/>
              </a:solidFill>
              <a:ln>
                <a:noFill/>
              </a:ln>
              <a:effectLst/>
            </c:spPr>
            <c:extLst>
              <c:ext xmlns:c16="http://schemas.microsoft.com/office/drawing/2014/chart" uri="{C3380CC4-5D6E-409C-BE32-E72D297353CC}">
                <c16:uniqueId val="{00000002-7503-439E-B4CB-7AF04C3A5195}"/>
              </c:ext>
            </c:extLst>
          </c:dPt>
          <c:dPt>
            <c:idx val="2"/>
            <c:invertIfNegative val="0"/>
            <c:bubble3D val="0"/>
            <c:spPr>
              <a:solidFill>
                <a:srgbClr val="35A5B4"/>
              </a:solidFill>
              <a:ln>
                <a:noFill/>
              </a:ln>
              <a:effectLst/>
            </c:spPr>
            <c:extLst>
              <c:ext xmlns:c16="http://schemas.microsoft.com/office/drawing/2014/chart" uri="{C3380CC4-5D6E-409C-BE32-E72D297353CC}">
                <c16:uniqueId val="{00000003-7503-439E-B4CB-7AF04C3A5195}"/>
              </c:ext>
            </c:extLst>
          </c:dPt>
          <c:dLbls>
            <c:dLbl>
              <c:idx val="0"/>
              <c:layout>
                <c:manualLayout>
                  <c:x val="-1.8180803076134632E-2"/>
                  <c:y val="3.390855956171981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503-439E-B4CB-7AF04C3A5195}"/>
                </c:ext>
              </c:extLst>
            </c:dLbl>
            <c:dLbl>
              <c:idx val="1"/>
              <c:layout>
                <c:manualLayout>
                  <c:x val="-1.8180803076134618E-2"/>
                  <c:y val="3.390855956171985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503-439E-B4CB-7AF04C3A5195}"/>
                </c:ext>
              </c:extLst>
            </c:dLbl>
            <c:dLbl>
              <c:idx val="2"/>
              <c:layout>
                <c:manualLayout>
                  <c:x val="-1.9833603355783342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503-439E-B4CB-7AF04C3A5195}"/>
                </c:ext>
              </c:extLst>
            </c:dLbl>
            <c:dLbl>
              <c:idx val="3"/>
              <c:layout>
                <c:manualLayout>
                  <c:x val="-6.611201118594528E-3"/>
                  <c:y val="-3.390855956171985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503-439E-B4CB-7AF04C3A519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'20'!$A$6:$A$9</c:f>
              <c:strCache>
                <c:ptCount val="4"/>
                <c:pt idx="0">
                  <c:v>Ökad utsträckning</c:v>
                </c:pt>
                <c:pt idx="1">
                  <c:v>Samma utsträckning som tidigare</c:v>
                </c:pt>
                <c:pt idx="2">
                  <c:v>Minskad utsträckning</c:v>
                </c:pt>
                <c:pt idx="3">
                  <c:v>Ingen utsträckning alls</c:v>
                </c:pt>
              </c:strCache>
            </c:strRef>
          </c:cat>
          <c:val>
            <c:numRef>
              <c:f>'20'!$C$6:$C$9</c:f>
              <c:numCache>
                <c:formatCode>0%</c:formatCode>
                <c:ptCount val="4"/>
                <c:pt idx="0">
                  <c:v>0.28333333333333333</c:v>
                </c:pt>
                <c:pt idx="1">
                  <c:v>0.15</c:v>
                </c:pt>
                <c:pt idx="2">
                  <c:v>2.5000000000000001E-2</c:v>
                </c:pt>
                <c:pt idx="3">
                  <c:v>3.3333333333333333E-2</c:v>
                </c:pt>
              </c:numCache>
            </c:numRef>
          </c:val>
          <c:extLst>
            <c:ext xmlns:c16="http://schemas.microsoft.com/office/drawing/2014/chart" uri="{C3380CC4-5D6E-409C-BE32-E72D297353CC}">
              <c16:uniqueId val="{00000000-7503-439E-B4CB-7AF04C3A5195}"/>
            </c:ext>
          </c:extLst>
        </c:ser>
        <c:dLbls>
          <c:showLegendKey val="0"/>
          <c:showVal val="0"/>
          <c:showCatName val="0"/>
          <c:showSerName val="0"/>
          <c:showPercent val="0"/>
          <c:showBubbleSize val="0"/>
        </c:dLbls>
        <c:gapWidth val="91"/>
        <c:axId val="956973552"/>
        <c:axId val="956978592"/>
      </c:barChart>
      <c:catAx>
        <c:axId val="956973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956978592"/>
        <c:crosses val="autoZero"/>
        <c:auto val="1"/>
        <c:lblAlgn val="ctr"/>
        <c:lblOffset val="100"/>
        <c:noMultiLvlLbl val="0"/>
      </c:catAx>
      <c:valAx>
        <c:axId val="956978592"/>
        <c:scaling>
          <c:orientation val="minMax"/>
        </c:scaling>
        <c:delete val="1"/>
        <c:axPos val="l"/>
        <c:numFmt formatCode="0%" sourceLinked="1"/>
        <c:majorTickMark val="none"/>
        <c:minorTickMark val="none"/>
        <c:tickLblPos val="nextTo"/>
        <c:crossAx val="95697355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userShapes r:id="rId4"/>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bar"/>
        <c:grouping val="stacked"/>
        <c:varyColors val="0"/>
        <c:ser>
          <c:idx val="0"/>
          <c:order val="0"/>
          <c:tx>
            <c:strRef>
              <c:f>'23'!$K$2</c:f>
              <c:strCache>
                <c:ptCount val="1"/>
                <c:pt idx="0">
                  <c:v>% Kvinnor</c:v>
                </c:pt>
              </c:strCache>
            </c:strRef>
          </c:tx>
          <c:spPr>
            <a:solidFill>
              <a:schemeClr val="accent1">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'23'!$J$3:$J$6</c:f>
              <c:strCache>
                <c:ptCount val="4"/>
                <c:pt idx="0">
                  <c:v>Annan</c:v>
                </c:pt>
                <c:pt idx="1">
                  <c:v>Arkitektföretag</c:v>
                </c:pt>
                <c:pt idx="2">
                  <c:v>Industri- och techkonsultföretag</c:v>
                </c:pt>
                <c:pt idx="3">
                  <c:v>Teknikkonsultföretag</c:v>
                </c:pt>
              </c:strCache>
            </c:strRef>
          </c:cat>
          <c:val>
            <c:numRef>
              <c:f>'23'!$K$3:$K$6</c:f>
              <c:numCache>
                <c:formatCode>0%</c:formatCode>
                <c:ptCount val="4"/>
                <c:pt idx="0">
                  <c:v>0.6</c:v>
                </c:pt>
                <c:pt idx="1">
                  <c:v>0.55000000000000004</c:v>
                </c:pt>
                <c:pt idx="2">
                  <c:v>0.27</c:v>
                </c:pt>
                <c:pt idx="3">
                  <c:v>0.35</c:v>
                </c:pt>
              </c:numCache>
            </c:numRef>
          </c:val>
          <c:extLst>
            <c:ext xmlns:c16="http://schemas.microsoft.com/office/drawing/2014/chart" uri="{C3380CC4-5D6E-409C-BE32-E72D297353CC}">
              <c16:uniqueId val="{00000000-8A87-423D-B2C7-6A024E64C699}"/>
            </c:ext>
          </c:extLst>
        </c:ser>
        <c:ser>
          <c:idx val="1"/>
          <c:order val="1"/>
          <c:tx>
            <c:strRef>
              <c:f>'23'!$L$2</c:f>
              <c:strCache>
                <c:ptCount val="1"/>
                <c:pt idx="0">
                  <c:v>% Män</c:v>
                </c:pt>
              </c:strCache>
            </c:strRef>
          </c:tx>
          <c:spPr>
            <a:solidFill>
              <a:schemeClr val="accent1">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'23'!$J$3:$J$6</c:f>
              <c:strCache>
                <c:ptCount val="4"/>
                <c:pt idx="0">
                  <c:v>Annan</c:v>
                </c:pt>
                <c:pt idx="1">
                  <c:v>Arkitektföretag</c:v>
                </c:pt>
                <c:pt idx="2">
                  <c:v>Industri- och techkonsultföretag</c:v>
                </c:pt>
                <c:pt idx="3">
                  <c:v>Teknikkonsultföretag</c:v>
                </c:pt>
              </c:strCache>
            </c:strRef>
          </c:cat>
          <c:val>
            <c:numRef>
              <c:f>'23'!$L$3:$L$6</c:f>
              <c:numCache>
                <c:formatCode>0%</c:formatCode>
                <c:ptCount val="4"/>
                <c:pt idx="0">
                  <c:v>0.4</c:v>
                </c:pt>
                <c:pt idx="1">
                  <c:v>0.45</c:v>
                </c:pt>
                <c:pt idx="2">
                  <c:v>0.73</c:v>
                </c:pt>
                <c:pt idx="3">
                  <c:v>0.65</c:v>
                </c:pt>
              </c:numCache>
            </c:numRef>
          </c:val>
          <c:extLst>
            <c:ext xmlns:c16="http://schemas.microsoft.com/office/drawing/2014/chart" uri="{C3380CC4-5D6E-409C-BE32-E72D297353CC}">
              <c16:uniqueId val="{00000001-8A87-423D-B2C7-6A024E64C699}"/>
            </c:ext>
          </c:extLst>
        </c:ser>
        <c:dLbls>
          <c:showLegendKey val="0"/>
          <c:showVal val="0"/>
          <c:showCatName val="0"/>
          <c:showSerName val="0"/>
          <c:showPercent val="0"/>
          <c:showBubbleSize val="0"/>
        </c:dLbls>
        <c:gapWidth val="150"/>
        <c:overlap val="100"/>
        <c:axId val="637340264"/>
        <c:axId val="637340624"/>
      </c:barChart>
      <c:catAx>
        <c:axId val="6373402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37340624"/>
        <c:crosses val="autoZero"/>
        <c:auto val="1"/>
        <c:lblAlgn val="ctr"/>
        <c:lblOffset val="100"/>
        <c:noMultiLvlLbl val="0"/>
      </c:catAx>
      <c:valAx>
        <c:axId val="637340624"/>
        <c:scaling>
          <c:orientation val="minMax"/>
          <c:max val="1"/>
        </c:scaling>
        <c:delete val="1"/>
        <c:axPos val="b"/>
        <c:numFmt formatCode="0%" sourceLinked="1"/>
        <c:majorTickMark val="none"/>
        <c:minorTickMark val="none"/>
        <c:tickLblPos val="nextTo"/>
        <c:crossAx val="637340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barChart>
        <c:barDir val="bar"/>
        <c:grouping val="stacked"/>
        <c:varyColors val="0"/>
        <c:ser>
          <c:idx val="0"/>
          <c:order val="0"/>
          <c:tx>
            <c:strRef>
              <c:f>'24&amp;25'!$J$2</c:f>
              <c:strCache>
                <c:ptCount val="1"/>
                <c:pt idx="0">
                  <c:v>% Kvinnor</c:v>
                </c:pt>
              </c:strCache>
            </c:strRef>
          </c:tx>
          <c:spPr>
            <a:solidFill>
              <a:schemeClr val="accent3">
                <a:shade val="7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'24&amp;25'!$I$3:$I$6</c:f>
              <c:strCache>
                <c:ptCount val="4"/>
                <c:pt idx="0">
                  <c:v>Annan</c:v>
                </c:pt>
                <c:pt idx="1">
                  <c:v>Arkitektföretag</c:v>
                </c:pt>
                <c:pt idx="2">
                  <c:v>Industri- och techkonsultföretag</c:v>
                </c:pt>
                <c:pt idx="3">
                  <c:v>Teknikkonsultföretag</c:v>
                </c:pt>
              </c:strCache>
            </c:strRef>
          </c:cat>
          <c:val>
            <c:numRef>
              <c:f>'24&amp;25'!$J$3:$J$6</c:f>
              <c:numCache>
                <c:formatCode>0%</c:formatCode>
                <c:ptCount val="4"/>
                <c:pt idx="0">
                  <c:v>0.51</c:v>
                </c:pt>
                <c:pt idx="1">
                  <c:v>0.56000000000000005</c:v>
                </c:pt>
                <c:pt idx="2">
                  <c:v>0.39</c:v>
                </c:pt>
                <c:pt idx="3">
                  <c:v>0.3</c:v>
                </c:pt>
              </c:numCache>
            </c:numRef>
          </c:val>
          <c:extLst>
            <c:ext xmlns:c16="http://schemas.microsoft.com/office/drawing/2014/chart" uri="{C3380CC4-5D6E-409C-BE32-E72D297353CC}">
              <c16:uniqueId val="{00000000-9C26-49AA-BDD0-584CF3B2ECF9}"/>
            </c:ext>
          </c:extLst>
        </c:ser>
        <c:ser>
          <c:idx val="1"/>
          <c:order val="1"/>
          <c:tx>
            <c:strRef>
              <c:f>'24&amp;25'!$K$2</c:f>
              <c:strCache>
                <c:ptCount val="1"/>
                <c:pt idx="0">
                  <c:v>% Män</c:v>
                </c:pt>
              </c:strCache>
            </c:strRef>
          </c:tx>
          <c:spPr>
            <a:solidFill>
              <a:schemeClr val="accent3">
                <a:tint val="77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'24&amp;25'!$I$3:$I$6</c:f>
              <c:strCache>
                <c:ptCount val="4"/>
                <c:pt idx="0">
                  <c:v>Annan</c:v>
                </c:pt>
                <c:pt idx="1">
                  <c:v>Arkitektföretag</c:v>
                </c:pt>
                <c:pt idx="2">
                  <c:v>Industri- och techkonsultföretag</c:v>
                </c:pt>
                <c:pt idx="3">
                  <c:v>Teknikkonsultföretag</c:v>
                </c:pt>
              </c:strCache>
            </c:strRef>
          </c:cat>
          <c:val>
            <c:numRef>
              <c:f>'24&amp;25'!$K$3:$K$6</c:f>
              <c:numCache>
                <c:formatCode>0%</c:formatCode>
                <c:ptCount val="4"/>
                <c:pt idx="0">
                  <c:v>0.49</c:v>
                </c:pt>
                <c:pt idx="1">
                  <c:v>0.44</c:v>
                </c:pt>
                <c:pt idx="2">
                  <c:v>0.61</c:v>
                </c:pt>
                <c:pt idx="3">
                  <c:v>0.7</c:v>
                </c:pt>
              </c:numCache>
            </c:numRef>
          </c:val>
          <c:extLst>
            <c:ext xmlns:c16="http://schemas.microsoft.com/office/drawing/2014/chart" uri="{C3380CC4-5D6E-409C-BE32-E72D297353CC}">
              <c16:uniqueId val="{00000001-9C26-49AA-BDD0-584CF3B2ECF9}"/>
            </c:ext>
          </c:extLst>
        </c:ser>
        <c:dLbls>
          <c:showLegendKey val="0"/>
          <c:showVal val="0"/>
          <c:showCatName val="0"/>
          <c:showSerName val="0"/>
          <c:showPercent val="0"/>
          <c:showBubbleSize val="0"/>
        </c:dLbls>
        <c:gapWidth val="150"/>
        <c:overlap val="100"/>
        <c:axId val="637340264"/>
        <c:axId val="637340624"/>
      </c:barChart>
      <c:catAx>
        <c:axId val="63734026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37340624"/>
        <c:crosses val="autoZero"/>
        <c:auto val="1"/>
        <c:lblAlgn val="ctr"/>
        <c:lblOffset val="100"/>
        <c:noMultiLvlLbl val="0"/>
      </c:catAx>
      <c:valAx>
        <c:axId val="637340624"/>
        <c:scaling>
          <c:orientation val="minMax"/>
          <c:max val="1"/>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37340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077887139107612"/>
          <c:y val="1.7926722587717575E-2"/>
          <c:w val="0.64644335083114612"/>
          <c:h val="0.79652996500437445"/>
        </c:manualLayout>
      </c:layout>
      <c:barChart>
        <c:barDir val="bar"/>
        <c:grouping val="percentStacked"/>
        <c:varyColors val="0"/>
        <c:ser>
          <c:idx val="0"/>
          <c:order val="0"/>
          <c:tx>
            <c:strRef>
              <c:f>'26'!$J$10</c:f>
              <c:strCache>
                <c:ptCount val="1"/>
                <c:pt idx="0">
                  <c:v>Under 30 år </c:v>
                </c:pt>
              </c:strCache>
            </c:strRef>
          </c:tx>
          <c:spPr>
            <a:solidFill>
              <a:srgbClr val="45595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'26'!$K$9:$N$9</c:f>
              <c:strCache>
                <c:ptCount val="4"/>
                <c:pt idx="0">
                  <c:v>Annan</c:v>
                </c:pt>
                <c:pt idx="1">
                  <c:v>Arkitektföretag</c:v>
                </c:pt>
                <c:pt idx="2">
                  <c:v>Industri- och 
techkonsultföretag</c:v>
                </c:pt>
                <c:pt idx="3">
                  <c:v>Teknikkonsultföretag</c:v>
                </c:pt>
              </c:strCache>
            </c:strRef>
          </c:cat>
          <c:val>
            <c:numRef>
              <c:f>'26'!$K$10:$N$10</c:f>
              <c:numCache>
                <c:formatCode>0%</c:formatCode>
                <c:ptCount val="4"/>
                <c:pt idx="0">
                  <c:v>0.06</c:v>
                </c:pt>
                <c:pt idx="1">
                  <c:v>6.5181247422680402E-2</c:v>
                </c:pt>
                <c:pt idx="2">
                  <c:v>0.14295212765957446</c:v>
                </c:pt>
                <c:pt idx="3">
                  <c:v>7.9678680851063832E-2</c:v>
                </c:pt>
              </c:numCache>
            </c:numRef>
          </c:val>
          <c:extLst>
            <c:ext xmlns:c16="http://schemas.microsoft.com/office/drawing/2014/chart" uri="{C3380CC4-5D6E-409C-BE32-E72D297353CC}">
              <c16:uniqueId val="{00000000-DE89-40B6-A0E6-4BF35DB67B1C}"/>
            </c:ext>
          </c:extLst>
        </c:ser>
        <c:ser>
          <c:idx val="1"/>
          <c:order val="1"/>
          <c:tx>
            <c:strRef>
              <c:f>'26'!$J$11</c:f>
              <c:strCache>
                <c:ptCount val="1"/>
                <c:pt idx="0">
                  <c:v>30-44 år </c:v>
                </c:pt>
              </c:strCache>
            </c:strRef>
          </c:tx>
          <c:spPr>
            <a:solidFill>
              <a:srgbClr val="1C65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'26'!$K$9:$N$9</c:f>
              <c:strCache>
                <c:ptCount val="4"/>
                <c:pt idx="0">
                  <c:v>Annan</c:v>
                </c:pt>
                <c:pt idx="1">
                  <c:v>Arkitektföretag</c:v>
                </c:pt>
                <c:pt idx="2">
                  <c:v>Industri- och 
techkonsultföretag</c:v>
                </c:pt>
                <c:pt idx="3">
                  <c:v>Teknikkonsultföretag</c:v>
                </c:pt>
              </c:strCache>
            </c:strRef>
          </c:cat>
          <c:val>
            <c:numRef>
              <c:f>'26'!$K$11:$N$11</c:f>
              <c:numCache>
                <c:formatCode>0%</c:formatCode>
                <c:ptCount val="4"/>
                <c:pt idx="0">
                  <c:v>0.47</c:v>
                </c:pt>
                <c:pt idx="1">
                  <c:v>0.48353841237113399</c:v>
                </c:pt>
                <c:pt idx="2">
                  <c:v>0.28922872340425532</c:v>
                </c:pt>
                <c:pt idx="3">
                  <c:v>0.43465045744680852</c:v>
                </c:pt>
              </c:numCache>
            </c:numRef>
          </c:val>
          <c:extLst>
            <c:ext xmlns:c16="http://schemas.microsoft.com/office/drawing/2014/chart" uri="{C3380CC4-5D6E-409C-BE32-E72D297353CC}">
              <c16:uniqueId val="{00000001-DE89-40B6-A0E6-4BF35DB67B1C}"/>
            </c:ext>
          </c:extLst>
        </c:ser>
        <c:ser>
          <c:idx val="2"/>
          <c:order val="2"/>
          <c:tx>
            <c:strRef>
              <c:f>'26'!$J$12</c:f>
              <c:strCache>
                <c:ptCount val="1"/>
                <c:pt idx="0">
                  <c:v>45-49 år </c:v>
                </c:pt>
              </c:strCache>
            </c:strRef>
          </c:tx>
          <c:spPr>
            <a:solidFill>
              <a:srgbClr val="35A5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'26'!$K$9:$N$9</c:f>
              <c:strCache>
                <c:ptCount val="4"/>
                <c:pt idx="0">
                  <c:v>Annan</c:v>
                </c:pt>
                <c:pt idx="1">
                  <c:v>Arkitektföretag</c:v>
                </c:pt>
                <c:pt idx="2">
                  <c:v>Industri- och 
techkonsultföretag</c:v>
                </c:pt>
                <c:pt idx="3">
                  <c:v>Teknikkonsultföretag</c:v>
                </c:pt>
              </c:strCache>
            </c:strRef>
          </c:cat>
          <c:val>
            <c:numRef>
              <c:f>'26'!$K$12:$N$12</c:f>
              <c:numCache>
                <c:formatCode>0%</c:formatCode>
                <c:ptCount val="4"/>
                <c:pt idx="0">
                  <c:v>7.4999999999999997E-2</c:v>
                </c:pt>
                <c:pt idx="1">
                  <c:v>0.1982041855670103</c:v>
                </c:pt>
                <c:pt idx="2">
                  <c:v>0.20944148936170212</c:v>
                </c:pt>
                <c:pt idx="3">
                  <c:v>0.18475901063829786</c:v>
                </c:pt>
              </c:numCache>
            </c:numRef>
          </c:val>
          <c:extLst>
            <c:ext xmlns:c16="http://schemas.microsoft.com/office/drawing/2014/chart" uri="{C3380CC4-5D6E-409C-BE32-E72D297353CC}">
              <c16:uniqueId val="{00000002-DE89-40B6-A0E6-4BF35DB67B1C}"/>
            </c:ext>
          </c:extLst>
        </c:ser>
        <c:ser>
          <c:idx val="3"/>
          <c:order val="3"/>
          <c:tx>
            <c:strRef>
              <c:f>'26'!$J$13</c:f>
              <c:strCache>
                <c:ptCount val="1"/>
                <c:pt idx="0">
                  <c:v>50-64 år </c:v>
                </c:pt>
              </c:strCache>
            </c:strRef>
          </c:tx>
          <c:spPr>
            <a:solidFill>
              <a:srgbClr val="88AA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'26'!$K$9:$N$9</c:f>
              <c:strCache>
                <c:ptCount val="4"/>
                <c:pt idx="0">
                  <c:v>Annan</c:v>
                </c:pt>
                <c:pt idx="1">
                  <c:v>Arkitektföretag</c:v>
                </c:pt>
                <c:pt idx="2">
                  <c:v>Industri- och 
techkonsultföretag</c:v>
                </c:pt>
                <c:pt idx="3">
                  <c:v>Teknikkonsultföretag</c:v>
                </c:pt>
              </c:strCache>
            </c:strRef>
          </c:cat>
          <c:val>
            <c:numRef>
              <c:f>'26'!$K$13:$N$13</c:f>
              <c:numCache>
                <c:formatCode>0%</c:formatCode>
                <c:ptCount val="4"/>
                <c:pt idx="0">
                  <c:v>0.22750000000000001</c:v>
                </c:pt>
                <c:pt idx="1">
                  <c:v>0.22680412371134021</c:v>
                </c:pt>
                <c:pt idx="2">
                  <c:v>0.32845744680851063</c:v>
                </c:pt>
                <c:pt idx="3">
                  <c:v>0.28441163829787236</c:v>
                </c:pt>
              </c:numCache>
            </c:numRef>
          </c:val>
          <c:extLst>
            <c:ext xmlns:c16="http://schemas.microsoft.com/office/drawing/2014/chart" uri="{C3380CC4-5D6E-409C-BE32-E72D297353CC}">
              <c16:uniqueId val="{00000003-DE89-40B6-A0E6-4BF35DB67B1C}"/>
            </c:ext>
          </c:extLst>
        </c:ser>
        <c:ser>
          <c:idx val="4"/>
          <c:order val="4"/>
          <c:tx>
            <c:strRef>
              <c:f>'26'!$J$14</c:f>
              <c:strCache>
                <c:ptCount val="1"/>
                <c:pt idx="0">
                  <c:v>Över 65 år </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'26'!$K$9:$N$9</c:f>
              <c:strCache>
                <c:ptCount val="4"/>
                <c:pt idx="0">
                  <c:v>Annan</c:v>
                </c:pt>
                <c:pt idx="1">
                  <c:v>Arkitektföretag</c:v>
                </c:pt>
                <c:pt idx="2">
                  <c:v>Industri- och 
techkonsultföretag</c:v>
                </c:pt>
                <c:pt idx="3">
                  <c:v>Teknikkonsultföretag</c:v>
                </c:pt>
              </c:strCache>
            </c:strRef>
          </c:cat>
          <c:val>
            <c:numRef>
              <c:f>'26'!$K$14:$N$14</c:f>
              <c:numCache>
                <c:formatCode>0%</c:formatCode>
                <c:ptCount val="4"/>
                <c:pt idx="0">
                  <c:v>0.16750000000000001</c:v>
                </c:pt>
                <c:pt idx="1">
                  <c:v>2.3944134020618558E-2</c:v>
                </c:pt>
                <c:pt idx="2">
                  <c:v>2.7260638297872342E-2</c:v>
                </c:pt>
                <c:pt idx="3">
                  <c:v>1.5197563829787234E-2</c:v>
                </c:pt>
              </c:numCache>
            </c:numRef>
          </c:val>
          <c:extLst>
            <c:ext xmlns:c16="http://schemas.microsoft.com/office/drawing/2014/chart" uri="{C3380CC4-5D6E-409C-BE32-E72D297353CC}">
              <c16:uniqueId val="{00000004-DE89-40B6-A0E6-4BF35DB67B1C}"/>
            </c:ext>
          </c:extLst>
        </c:ser>
        <c:dLbls>
          <c:showLegendKey val="0"/>
          <c:showVal val="0"/>
          <c:showCatName val="0"/>
          <c:showSerName val="0"/>
          <c:showPercent val="0"/>
          <c:showBubbleSize val="0"/>
        </c:dLbls>
        <c:gapWidth val="150"/>
        <c:overlap val="100"/>
        <c:axId val="645350952"/>
        <c:axId val="645344472"/>
      </c:barChart>
      <c:catAx>
        <c:axId val="6453509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45344472"/>
        <c:crosses val="autoZero"/>
        <c:auto val="1"/>
        <c:lblAlgn val="ctr"/>
        <c:lblOffset val="100"/>
        <c:noMultiLvlLbl val="0"/>
      </c:catAx>
      <c:valAx>
        <c:axId val="645344472"/>
        <c:scaling>
          <c:orientation val="minMax"/>
        </c:scaling>
        <c:delete val="1"/>
        <c:axPos val="b"/>
        <c:numFmt formatCode="0%" sourceLinked="1"/>
        <c:majorTickMark val="none"/>
        <c:minorTickMark val="none"/>
        <c:tickLblPos val="nextTo"/>
        <c:crossAx val="6453509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5775459317585309"/>
          <c:y val="7.1759259259259259E-2"/>
          <c:w val="0.46388888888888891"/>
          <c:h val="0.77314814814814814"/>
        </c:manualLayout>
      </c:layout>
      <c:doughnutChart>
        <c:varyColors val="1"/>
        <c:ser>
          <c:idx val="0"/>
          <c:order val="0"/>
          <c:spPr>
            <a:effectLst/>
          </c:spPr>
          <c:dPt>
            <c:idx val="0"/>
            <c:bubble3D val="0"/>
            <c:spPr>
              <a:solidFill>
                <a:schemeClr val="accent6"/>
              </a:solidFill>
              <a:ln>
                <a:noFill/>
              </a:ln>
              <a:effectLst/>
            </c:spPr>
            <c:extLst>
              <c:ext xmlns:c16="http://schemas.microsoft.com/office/drawing/2014/chart" uri="{C3380CC4-5D6E-409C-BE32-E72D297353CC}">
                <c16:uniqueId val="{00000001-B114-4E47-930D-6C3B547A2808}"/>
              </c:ext>
            </c:extLst>
          </c:dPt>
          <c:dPt>
            <c:idx val="1"/>
            <c:bubble3D val="0"/>
            <c:spPr>
              <a:solidFill>
                <a:srgbClr val="1C656E"/>
              </a:solidFill>
              <a:ln>
                <a:noFill/>
              </a:ln>
              <a:effectLst/>
            </c:spPr>
            <c:extLst>
              <c:ext xmlns:c16="http://schemas.microsoft.com/office/drawing/2014/chart" uri="{C3380CC4-5D6E-409C-BE32-E72D297353CC}">
                <c16:uniqueId val="{00000003-B114-4E47-930D-6C3B547A2808}"/>
              </c:ext>
            </c:extLst>
          </c:dPt>
          <c:dPt>
            <c:idx val="2"/>
            <c:bubble3D val="0"/>
            <c:spPr>
              <a:solidFill>
                <a:srgbClr val="35A5B4"/>
              </a:solidFill>
              <a:ln>
                <a:noFill/>
              </a:ln>
              <a:effectLst/>
            </c:spPr>
            <c:extLst>
              <c:ext xmlns:c16="http://schemas.microsoft.com/office/drawing/2014/chart" uri="{C3380CC4-5D6E-409C-BE32-E72D297353CC}">
                <c16:uniqueId val="{00000005-B114-4E47-930D-6C3B547A2808}"/>
              </c:ext>
            </c:extLst>
          </c:dPt>
          <c:dPt>
            <c:idx val="3"/>
            <c:bubble3D val="0"/>
            <c:spPr>
              <a:solidFill>
                <a:srgbClr val="88AAA0"/>
              </a:solidFill>
              <a:ln>
                <a:noFill/>
              </a:ln>
              <a:effectLst/>
            </c:spPr>
            <c:extLst>
              <c:ext xmlns:c16="http://schemas.microsoft.com/office/drawing/2014/chart" uri="{C3380CC4-5D6E-409C-BE32-E72D297353CC}">
                <c16:uniqueId val="{00000007-B114-4E47-930D-6C3B547A2808}"/>
              </c:ext>
            </c:extLst>
          </c:dPt>
          <c:dPt>
            <c:idx val="4"/>
            <c:bubble3D val="0"/>
            <c:spPr>
              <a:solidFill>
                <a:schemeClr val="accent5"/>
              </a:solidFill>
              <a:ln>
                <a:noFill/>
              </a:ln>
              <a:effectLst/>
            </c:spPr>
            <c:extLst>
              <c:ext xmlns:c16="http://schemas.microsoft.com/office/drawing/2014/chart" uri="{C3380CC4-5D6E-409C-BE32-E72D297353CC}">
                <c16:uniqueId val="{00000009-B114-4E47-930D-6C3B547A2808}"/>
              </c:ext>
            </c:extLst>
          </c:dPt>
          <c:dLbls>
            <c:spPr>
              <a:noFill/>
              <a:ln>
                <a:noFill/>
              </a:ln>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lt1"/>
                    </a:solidFill>
                    <a:latin typeface="+mn-lt"/>
                    <a:ea typeface="+mn-ea"/>
                    <a:cs typeface="+mn-cs"/>
                  </a:defRPr>
                </a:pPr>
                <a:endParaRPr lang="sv-SE"/>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extLst>
          </c:dLbls>
          <c:cat>
            <c:strRef>
              <c:f>'26'!$A$44:$A$48</c:f>
              <c:strCache>
                <c:ptCount val="5"/>
                <c:pt idx="0">
                  <c:v>Under 30 år </c:v>
                </c:pt>
                <c:pt idx="1">
                  <c:v>30-44 år </c:v>
                </c:pt>
                <c:pt idx="2">
                  <c:v>45-49 år </c:v>
                </c:pt>
                <c:pt idx="3">
                  <c:v>50-64 år </c:v>
                </c:pt>
                <c:pt idx="4">
                  <c:v>Över 65 år </c:v>
                </c:pt>
              </c:strCache>
            </c:strRef>
          </c:cat>
          <c:val>
            <c:numRef>
              <c:f>'26'!$B$44:$B$48</c:f>
              <c:numCache>
                <c:formatCode>0%</c:formatCode>
                <c:ptCount val="5"/>
                <c:pt idx="0">
                  <c:v>8.4820896081676089E-2</c:v>
                </c:pt>
                <c:pt idx="1">
                  <c:v>0.45007128298762517</c:v>
                </c:pt>
                <c:pt idx="2">
                  <c:v>0.18745515316131242</c:v>
                </c:pt>
                <c:pt idx="3">
                  <c:v>0.25905346889601522</c:v>
                </c:pt>
                <c:pt idx="4">
                  <c:v>1.8599198873371105E-2</c:v>
                </c:pt>
              </c:numCache>
            </c:numRef>
          </c:val>
          <c:extLst>
            <c:ext xmlns:c16="http://schemas.microsoft.com/office/drawing/2014/chart" uri="{C3380CC4-5D6E-409C-BE32-E72D297353CC}">
              <c16:uniqueId val="{0000000A-B114-4E47-930D-6C3B547A2808}"/>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3.2175853018372738E-2"/>
          <c:y val="0.86024168853893279"/>
          <c:w val="0.90115748031496068"/>
          <c:h val="0.12673884514435696"/>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sv-SE"/>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293051840517585E-2"/>
          <c:y val="4.2729014968095586E-2"/>
          <c:w val="0.92683105200444127"/>
          <c:h val="0.8194550303645165"/>
        </c:manualLayout>
      </c:layout>
      <c:barChart>
        <c:barDir val="col"/>
        <c:grouping val="clustered"/>
        <c:varyColors val="0"/>
        <c:ser>
          <c:idx val="0"/>
          <c:order val="0"/>
          <c:tx>
            <c:strRef>
              <c:f>'28'!$A$11</c:f>
              <c:strCache>
                <c:ptCount val="1"/>
                <c:pt idx="0">
                  <c:v>Teknikkonsultföretag</c:v>
                </c:pt>
              </c:strCache>
            </c:strRef>
          </c:tx>
          <c:spPr>
            <a:solidFill>
              <a:schemeClr val="accent6">
                <a:lumMod val="60000"/>
                <a:lumOff val="40000"/>
              </a:schemeClr>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5-1877-4FB6-BC6C-F5D2EC6CA92E}"/>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'28'!$B$10:$G$10</c:f>
              <c:strCache>
                <c:ptCount val="6"/>
                <c:pt idx="0">
                  <c:v>1 dag (20%)</c:v>
                </c:pt>
                <c:pt idx="1">
                  <c:v>2 dagar (40%)</c:v>
                </c:pt>
                <c:pt idx="2">
                  <c:v>3 dagar (60%)</c:v>
                </c:pt>
                <c:pt idx="3">
                  <c:v>4 dagar (80%)</c:v>
                </c:pt>
                <c:pt idx="4">
                  <c:v>5 dagar (100%)</c:v>
                </c:pt>
                <c:pt idx="5">
                  <c:v>Vet ej</c:v>
                </c:pt>
              </c:strCache>
            </c:strRef>
          </c:cat>
          <c:val>
            <c:numRef>
              <c:f>'28'!$B$11:$G$11</c:f>
              <c:numCache>
                <c:formatCode>0%</c:formatCode>
                <c:ptCount val="6"/>
                <c:pt idx="0">
                  <c:v>0.38775510204081631</c:v>
                </c:pt>
                <c:pt idx="1">
                  <c:v>0.40816326530612246</c:v>
                </c:pt>
                <c:pt idx="2">
                  <c:v>4.0816326530612242E-2</c:v>
                </c:pt>
                <c:pt idx="3">
                  <c:v>0</c:v>
                </c:pt>
                <c:pt idx="4">
                  <c:v>6.1224489795918366E-2</c:v>
                </c:pt>
                <c:pt idx="5">
                  <c:v>0.10204081632653061</c:v>
                </c:pt>
              </c:numCache>
            </c:numRef>
          </c:val>
          <c:extLst>
            <c:ext xmlns:c16="http://schemas.microsoft.com/office/drawing/2014/chart" uri="{C3380CC4-5D6E-409C-BE32-E72D297353CC}">
              <c16:uniqueId val="{00000000-1877-4FB6-BC6C-F5D2EC6CA92E}"/>
            </c:ext>
          </c:extLst>
        </c:ser>
        <c:ser>
          <c:idx val="1"/>
          <c:order val="1"/>
          <c:tx>
            <c:strRef>
              <c:f>'28'!$A$12</c:f>
              <c:strCache>
                <c:ptCount val="1"/>
                <c:pt idx="0">
                  <c:v>Industri- och techkonsultföretag</c:v>
                </c:pt>
              </c:strCache>
            </c:strRef>
          </c:tx>
          <c:spPr>
            <a:solidFill>
              <a:srgbClr val="1D666E"/>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6-1877-4FB6-BC6C-F5D2EC6CA92E}"/>
                </c:ext>
              </c:extLst>
            </c:dLbl>
            <c:dLbl>
              <c:idx val="4"/>
              <c:delete val="1"/>
              <c:extLst>
                <c:ext xmlns:c15="http://schemas.microsoft.com/office/drawing/2012/chart" uri="{CE6537A1-D6FC-4f65-9D91-7224C49458BB}"/>
                <c:ext xmlns:c16="http://schemas.microsoft.com/office/drawing/2014/chart" uri="{C3380CC4-5D6E-409C-BE32-E72D297353CC}">
                  <c16:uniqueId val="{00000008-1877-4FB6-BC6C-F5D2EC6CA92E}"/>
                </c:ext>
              </c:extLst>
            </c:dLbl>
            <c:dLbl>
              <c:idx val="5"/>
              <c:delete val="1"/>
              <c:extLst>
                <c:ext xmlns:c15="http://schemas.microsoft.com/office/drawing/2012/chart" uri="{CE6537A1-D6FC-4f65-9D91-7224C49458BB}"/>
                <c:ext xmlns:c16="http://schemas.microsoft.com/office/drawing/2014/chart" uri="{C3380CC4-5D6E-409C-BE32-E72D297353CC}">
                  <c16:uniqueId val="{00000009-1877-4FB6-BC6C-F5D2EC6CA92E}"/>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'28'!$B$10:$G$10</c:f>
              <c:strCache>
                <c:ptCount val="6"/>
                <c:pt idx="0">
                  <c:v>1 dag (20%)</c:v>
                </c:pt>
                <c:pt idx="1">
                  <c:v>2 dagar (40%)</c:v>
                </c:pt>
                <c:pt idx="2">
                  <c:v>3 dagar (60%)</c:v>
                </c:pt>
                <c:pt idx="3">
                  <c:v>4 dagar (80%)</c:v>
                </c:pt>
                <c:pt idx="4">
                  <c:v>5 dagar (100%)</c:v>
                </c:pt>
                <c:pt idx="5">
                  <c:v>Vet ej</c:v>
                </c:pt>
              </c:strCache>
            </c:strRef>
          </c:cat>
          <c:val>
            <c:numRef>
              <c:f>'28'!$B$12:$G$12</c:f>
              <c:numCache>
                <c:formatCode>0%</c:formatCode>
                <c:ptCount val="6"/>
                <c:pt idx="0">
                  <c:v>0.3125</c:v>
                </c:pt>
                <c:pt idx="1">
                  <c:v>0.5</c:v>
                </c:pt>
                <c:pt idx="2">
                  <c:v>0.1875</c:v>
                </c:pt>
                <c:pt idx="3">
                  <c:v>0</c:v>
                </c:pt>
                <c:pt idx="4">
                  <c:v>0</c:v>
                </c:pt>
                <c:pt idx="5">
                  <c:v>0</c:v>
                </c:pt>
              </c:numCache>
            </c:numRef>
          </c:val>
          <c:extLst>
            <c:ext xmlns:c16="http://schemas.microsoft.com/office/drawing/2014/chart" uri="{C3380CC4-5D6E-409C-BE32-E72D297353CC}">
              <c16:uniqueId val="{00000001-1877-4FB6-BC6C-F5D2EC6CA92E}"/>
            </c:ext>
          </c:extLst>
        </c:ser>
        <c:ser>
          <c:idx val="2"/>
          <c:order val="2"/>
          <c:tx>
            <c:strRef>
              <c:f>'28'!$A$13</c:f>
              <c:strCache>
                <c:ptCount val="1"/>
                <c:pt idx="0">
                  <c:v>Arkitektföretag</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'28'!$B$10:$G$10</c:f>
              <c:strCache>
                <c:ptCount val="6"/>
                <c:pt idx="0">
                  <c:v>1 dag (20%)</c:v>
                </c:pt>
                <c:pt idx="1">
                  <c:v>2 dagar (40%)</c:v>
                </c:pt>
                <c:pt idx="2">
                  <c:v>3 dagar (60%)</c:v>
                </c:pt>
                <c:pt idx="3">
                  <c:v>4 dagar (80%)</c:v>
                </c:pt>
                <c:pt idx="4">
                  <c:v>5 dagar (100%)</c:v>
                </c:pt>
                <c:pt idx="5">
                  <c:v>Vet ej</c:v>
                </c:pt>
              </c:strCache>
            </c:strRef>
          </c:cat>
          <c:val>
            <c:numRef>
              <c:f>'28'!$B$13:$G$13</c:f>
              <c:numCache>
                <c:formatCode>0%</c:formatCode>
                <c:ptCount val="6"/>
                <c:pt idx="0">
                  <c:v>0.5</c:v>
                </c:pt>
                <c:pt idx="1">
                  <c:v>0.23529411764705882</c:v>
                </c:pt>
                <c:pt idx="2">
                  <c:v>2.9411764705882353E-2</c:v>
                </c:pt>
                <c:pt idx="3">
                  <c:v>5.8823529411764705E-2</c:v>
                </c:pt>
                <c:pt idx="4">
                  <c:v>8.8235294117647065E-2</c:v>
                </c:pt>
                <c:pt idx="5">
                  <c:v>8.8235294117647065E-2</c:v>
                </c:pt>
              </c:numCache>
            </c:numRef>
          </c:val>
          <c:extLst>
            <c:ext xmlns:c16="http://schemas.microsoft.com/office/drawing/2014/chart" uri="{C3380CC4-5D6E-409C-BE32-E72D297353CC}">
              <c16:uniqueId val="{00000002-1877-4FB6-BC6C-F5D2EC6CA92E}"/>
            </c:ext>
          </c:extLst>
        </c:ser>
        <c:ser>
          <c:idx val="3"/>
          <c:order val="3"/>
          <c:tx>
            <c:strRef>
              <c:f>'28'!$A$14</c:f>
              <c:strCache>
                <c:ptCount val="1"/>
                <c:pt idx="0">
                  <c:v>Annan</c:v>
                </c:pt>
              </c:strCache>
            </c:strRef>
          </c:tx>
          <c:spPr>
            <a:solidFill>
              <a:schemeClr val="tx2">
                <a:lumMod val="50000"/>
                <a:lumOff val="50000"/>
              </a:schemeClr>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4-1877-4FB6-BC6C-F5D2EC6CA92E}"/>
                </c:ext>
              </c:extLst>
            </c:dLbl>
            <c:dLbl>
              <c:idx val="3"/>
              <c:delete val="1"/>
              <c:extLst>
                <c:ext xmlns:c15="http://schemas.microsoft.com/office/drawing/2012/chart" uri="{CE6537A1-D6FC-4f65-9D91-7224C49458BB}"/>
                <c:ext xmlns:c16="http://schemas.microsoft.com/office/drawing/2014/chart" uri="{C3380CC4-5D6E-409C-BE32-E72D297353CC}">
                  <c16:uniqueId val="{00000007-1877-4FB6-BC6C-F5D2EC6CA92E}"/>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'28'!$B$10:$G$10</c:f>
              <c:strCache>
                <c:ptCount val="6"/>
                <c:pt idx="0">
                  <c:v>1 dag (20%)</c:v>
                </c:pt>
                <c:pt idx="1">
                  <c:v>2 dagar (40%)</c:v>
                </c:pt>
                <c:pt idx="2">
                  <c:v>3 dagar (60%)</c:v>
                </c:pt>
                <c:pt idx="3">
                  <c:v>4 dagar (80%)</c:v>
                </c:pt>
                <c:pt idx="4">
                  <c:v>5 dagar (100%)</c:v>
                </c:pt>
                <c:pt idx="5">
                  <c:v>Vet ej</c:v>
                </c:pt>
              </c:strCache>
            </c:strRef>
          </c:cat>
          <c:val>
            <c:numRef>
              <c:f>'28'!$B$14:$G$14</c:f>
              <c:numCache>
                <c:formatCode>0%</c:formatCode>
                <c:ptCount val="6"/>
                <c:pt idx="0">
                  <c:v>0.5</c:v>
                </c:pt>
                <c:pt idx="1">
                  <c:v>0.16666666666666666</c:v>
                </c:pt>
                <c:pt idx="2">
                  <c:v>0</c:v>
                </c:pt>
                <c:pt idx="3">
                  <c:v>0</c:v>
                </c:pt>
                <c:pt idx="4">
                  <c:v>0.16666666666666666</c:v>
                </c:pt>
                <c:pt idx="5">
                  <c:v>0.16666666666666666</c:v>
                </c:pt>
              </c:numCache>
            </c:numRef>
          </c:val>
          <c:extLst>
            <c:ext xmlns:c16="http://schemas.microsoft.com/office/drawing/2014/chart" uri="{C3380CC4-5D6E-409C-BE32-E72D297353CC}">
              <c16:uniqueId val="{00000003-1877-4FB6-BC6C-F5D2EC6CA92E}"/>
            </c:ext>
          </c:extLst>
        </c:ser>
        <c:dLbls>
          <c:showLegendKey val="0"/>
          <c:showVal val="0"/>
          <c:showCatName val="0"/>
          <c:showSerName val="0"/>
          <c:showPercent val="0"/>
          <c:showBubbleSize val="0"/>
        </c:dLbls>
        <c:gapWidth val="219"/>
        <c:axId val="626822736"/>
        <c:axId val="626819136"/>
      </c:barChart>
      <c:catAx>
        <c:axId val="6268227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26819136"/>
        <c:crosses val="autoZero"/>
        <c:auto val="1"/>
        <c:lblAlgn val="ctr"/>
        <c:lblOffset val="100"/>
        <c:noMultiLvlLbl val="0"/>
      </c:catAx>
      <c:valAx>
        <c:axId val="626819136"/>
        <c:scaling>
          <c:orientation val="minMax"/>
        </c:scaling>
        <c:delete val="1"/>
        <c:axPos val="l"/>
        <c:numFmt formatCode="0%" sourceLinked="1"/>
        <c:majorTickMark val="none"/>
        <c:minorTickMark val="none"/>
        <c:tickLblPos val="nextTo"/>
        <c:crossAx val="62682273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w="9525" cap="flat" cmpd="sng" algn="ctr">
      <a:solidFill>
        <a:schemeClr val="accent1">
          <a:alpha val="95000"/>
        </a:schemeClr>
      </a:solidFill>
      <a:round/>
    </a:ln>
    <a:effectLst/>
  </c:spPr>
  <c:txPr>
    <a:bodyPr/>
    <a:lstStyle/>
    <a:p>
      <a:pPr>
        <a:defRPr/>
      </a:pPr>
      <a:endParaRPr lang="sv-SE"/>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'30'!$A$3</c:f>
              <c:strCache>
                <c:ptCount val="1"/>
                <c:pt idx="0">
                  <c:v>0%</c:v>
                </c:pt>
              </c:strCache>
            </c:strRef>
          </c:tx>
          <c:spPr>
            <a:solidFill>
              <a:srgbClr val="35A5B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'30'!$C$2:$F$2</c:f>
              <c:strCache>
                <c:ptCount val="4"/>
                <c:pt idx="0">
                  <c:v>Annan</c:v>
                </c:pt>
                <c:pt idx="1">
                  <c:v>Arkitektföretag</c:v>
                </c:pt>
                <c:pt idx="2">
                  <c:v>Industri- och 
techkonsultföretag</c:v>
                </c:pt>
                <c:pt idx="3">
                  <c:v>Teknikkonsultföretag</c:v>
                </c:pt>
              </c:strCache>
            </c:strRef>
          </c:cat>
          <c:val>
            <c:numRef>
              <c:f>'30'!$C$3:$F$3</c:f>
              <c:numCache>
                <c:formatCode>0%</c:formatCode>
                <c:ptCount val="4"/>
                <c:pt idx="0">
                  <c:v>0.25</c:v>
                </c:pt>
                <c:pt idx="1">
                  <c:v>0.32258100000000001</c:v>
                </c:pt>
                <c:pt idx="2">
                  <c:v>0.3125</c:v>
                </c:pt>
                <c:pt idx="3">
                  <c:v>0.26530599999999999</c:v>
                </c:pt>
              </c:numCache>
            </c:numRef>
          </c:val>
          <c:extLst>
            <c:ext xmlns:c16="http://schemas.microsoft.com/office/drawing/2014/chart" uri="{C3380CC4-5D6E-409C-BE32-E72D297353CC}">
              <c16:uniqueId val="{00000000-0D46-49CA-A9AB-E4972B8A6B9A}"/>
            </c:ext>
          </c:extLst>
        </c:ser>
        <c:ser>
          <c:idx val="1"/>
          <c:order val="1"/>
          <c:tx>
            <c:strRef>
              <c:f>'30'!$A$4</c:f>
              <c:strCache>
                <c:ptCount val="1"/>
                <c:pt idx="0">
                  <c:v>1-4%</c:v>
                </c:pt>
              </c:strCache>
            </c:strRef>
          </c:tx>
          <c:spPr>
            <a:solidFill>
              <a:srgbClr val="C3D5C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'30'!$C$2:$F$2</c:f>
              <c:strCache>
                <c:ptCount val="4"/>
                <c:pt idx="0">
                  <c:v>Annan</c:v>
                </c:pt>
                <c:pt idx="1">
                  <c:v>Arkitektföretag</c:v>
                </c:pt>
                <c:pt idx="2">
                  <c:v>Industri- och 
techkonsultföretag</c:v>
                </c:pt>
                <c:pt idx="3">
                  <c:v>Teknikkonsultföretag</c:v>
                </c:pt>
              </c:strCache>
            </c:strRef>
          </c:cat>
          <c:val>
            <c:numRef>
              <c:f>'30'!$C$4:$F$4</c:f>
              <c:numCache>
                <c:formatCode>0%</c:formatCode>
                <c:ptCount val="4"/>
                <c:pt idx="0">
                  <c:v>0.5</c:v>
                </c:pt>
                <c:pt idx="1">
                  <c:v>0.38709700000000002</c:v>
                </c:pt>
                <c:pt idx="2">
                  <c:v>0.1875</c:v>
                </c:pt>
                <c:pt idx="3">
                  <c:v>0.244898</c:v>
                </c:pt>
              </c:numCache>
            </c:numRef>
          </c:val>
          <c:extLst>
            <c:ext xmlns:c16="http://schemas.microsoft.com/office/drawing/2014/chart" uri="{C3380CC4-5D6E-409C-BE32-E72D297353CC}">
              <c16:uniqueId val="{00000001-0D46-49CA-A9AB-E4972B8A6B9A}"/>
            </c:ext>
          </c:extLst>
        </c:ser>
        <c:ser>
          <c:idx val="2"/>
          <c:order val="2"/>
          <c:tx>
            <c:strRef>
              <c:f>'30'!$A$5</c:f>
              <c:strCache>
                <c:ptCount val="1"/>
                <c:pt idx="0">
                  <c:v>5-9%</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'30'!$C$2:$F$2</c:f>
              <c:strCache>
                <c:ptCount val="4"/>
                <c:pt idx="0">
                  <c:v>Annan</c:v>
                </c:pt>
                <c:pt idx="1">
                  <c:v>Arkitektföretag</c:v>
                </c:pt>
                <c:pt idx="2">
                  <c:v>Industri- och 
techkonsultföretag</c:v>
                </c:pt>
                <c:pt idx="3">
                  <c:v>Teknikkonsultföretag</c:v>
                </c:pt>
              </c:strCache>
            </c:strRef>
          </c:cat>
          <c:val>
            <c:numRef>
              <c:f>'30'!$C$5:$F$5</c:f>
              <c:numCache>
                <c:formatCode>0%</c:formatCode>
                <c:ptCount val="4"/>
                <c:pt idx="1">
                  <c:v>0.16128999999999999</c:v>
                </c:pt>
                <c:pt idx="2">
                  <c:v>6.25E-2</c:v>
                </c:pt>
                <c:pt idx="3">
                  <c:v>0.20408200000000001</c:v>
                </c:pt>
              </c:numCache>
            </c:numRef>
          </c:val>
          <c:extLst>
            <c:ext xmlns:c16="http://schemas.microsoft.com/office/drawing/2014/chart" uri="{C3380CC4-5D6E-409C-BE32-E72D297353CC}">
              <c16:uniqueId val="{00000002-0D46-49CA-A9AB-E4972B8A6B9A}"/>
            </c:ext>
          </c:extLst>
        </c:ser>
        <c:ser>
          <c:idx val="3"/>
          <c:order val="3"/>
          <c:tx>
            <c:strRef>
              <c:f>'30'!$A$6</c:f>
              <c:strCache>
                <c:ptCount val="1"/>
                <c:pt idx="0">
                  <c:v>10-50%</c:v>
                </c:pt>
              </c:strCache>
            </c:strRef>
          </c:tx>
          <c:spPr>
            <a:solidFill>
              <a:srgbClr val="88AA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'30'!$C$2:$F$2</c:f>
              <c:strCache>
                <c:ptCount val="4"/>
                <c:pt idx="0">
                  <c:v>Annan</c:v>
                </c:pt>
                <c:pt idx="1">
                  <c:v>Arkitektföretag</c:v>
                </c:pt>
                <c:pt idx="2">
                  <c:v>Industri- och 
techkonsultföretag</c:v>
                </c:pt>
                <c:pt idx="3">
                  <c:v>Teknikkonsultföretag</c:v>
                </c:pt>
              </c:strCache>
            </c:strRef>
          </c:cat>
          <c:val>
            <c:numRef>
              <c:f>'30'!$C$6:$F$6</c:f>
              <c:numCache>
                <c:formatCode>0%</c:formatCode>
                <c:ptCount val="4"/>
                <c:pt idx="1">
                  <c:v>9.6773999999999999E-2</c:v>
                </c:pt>
                <c:pt idx="2">
                  <c:v>0.1875</c:v>
                </c:pt>
                <c:pt idx="3">
                  <c:v>0.16326499999999999</c:v>
                </c:pt>
              </c:numCache>
            </c:numRef>
          </c:val>
          <c:extLst>
            <c:ext xmlns:c16="http://schemas.microsoft.com/office/drawing/2014/chart" uri="{C3380CC4-5D6E-409C-BE32-E72D297353CC}">
              <c16:uniqueId val="{00000003-0D46-49CA-A9AB-E4972B8A6B9A}"/>
            </c:ext>
          </c:extLst>
        </c:ser>
        <c:ser>
          <c:idx val="4"/>
          <c:order val="4"/>
          <c:tx>
            <c:strRef>
              <c:f>'30'!$A$7</c:f>
              <c:strCache>
                <c:ptCount val="1"/>
                <c:pt idx="0">
                  <c:v>Mer än 50% </c:v>
                </c:pt>
              </c:strCache>
            </c:strRef>
          </c:tx>
          <c:spPr>
            <a:solidFill>
              <a:srgbClr val="1D65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'30'!$C$2:$F$2</c:f>
              <c:strCache>
                <c:ptCount val="4"/>
                <c:pt idx="0">
                  <c:v>Annan</c:v>
                </c:pt>
                <c:pt idx="1">
                  <c:v>Arkitektföretag</c:v>
                </c:pt>
                <c:pt idx="2">
                  <c:v>Industri- och 
techkonsultföretag</c:v>
                </c:pt>
                <c:pt idx="3">
                  <c:v>Teknikkonsultföretag</c:v>
                </c:pt>
              </c:strCache>
            </c:strRef>
          </c:cat>
          <c:val>
            <c:numRef>
              <c:f>'30'!$C$7:$F$7</c:f>
              <c:numCache>
                <c:formatCode>0%</c:formatCode>
                <c:ptCount val="4"/>
                <c:pt idx="0">
                  <c:v>0.25</c:v>
                </c:pt>
                <c:pt idx="1">
                  <c:v>3.2258000000000002E-2</c:v>
                </c:pt>
                <c:pt idx="2">
                  <c:v>0.25</c:v>
                </c:pt>
                <c:pt idx="3">
                  <c:v>0.10204100000000001</c:v>
                </c:pt>
              </c:numCache>
            </c:numRef>
          </c:val>
          <c:extLst>
            <c:ext xmlns:c16="http://schemas.microsoft.com/office/drawing/2014/chart" uri="{C3380CC4-5D6E-409C-BE32-E72D297353CC}">
              <c16:uniqueId val="{00000004-0D46-49CA-A9AB-E4972B8A6B9A}"/>
            </c:ext>
          </c:extLst>
        </c:ser>
        <c:ser>
          <c:idx val="5"/>
          <c:order val="5"/>
          <c:tx>
            <c:strRef>
              <c:f>'30'!$A$8</c:f>
              <c:strCache>
                <c:ptCount val="1"/>
                <c:pt idx="0">
                  <c:v>Vet ej</c:v>
                </c:pt>
              </c:strCache>
            </c:strRef>
          </c:tx>
          <c:spPr>
            <a:solidFill>
              <a:srgbClr val="CDA19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'30'!$C$2:$F$2</c:f>
              <c:strCache>
                <c:ptCount val="4"/>
                <c:pt idx="0">
                  <c:v>Annan</c:v>
                </c:pt>
                <c:pt idx="1">
                  <c:v>Arkitektföretag</c:v>
                </c:pt>
                <c:pt idx="2">
                  <c:v>Industri- och 
techkonsultföretag</c:v>
                </c:pt>
                <c:pt idx="3">
                  <c:v>Teknikkonsultföretag</c:v>
                </c:pt>
              </c:strCache>
            </c:strRef>
          </c:cat>
          <c:val>
            <c:numRef>
              <c:f>'30'!$C$8:$F$8</c:f>
              <c:numCache>
                <c:formatCode>General</c:formatCode>
                <c:ptCount val="4"/>
                <c:pt idx="3" formatCode="0%">
                  <c:v>2.0407999999999999E-2</c:v>
                </c:pt>
              </c:numCache>
            </c:numRef>
          </c:val>
          <c:extLst>
            <c:ext xmlns:c16="http://schemas.microsoft.com/office/drawing/2014/chart" uri="{C3380CC4-5D6E-409C-BE32-E72D297353CC}">
              <c16:uniqueId val="{00000005-0D46-49CA-A9AB-E4972B8A6B9A}"/>
            </c:ext>
          </c:extLst>
        </c:ser>
        <c:dLbls>
          <c:showLegendKey val="0"/>
          <c:showVal val="0"/>
          <c:showCatName val="0"/>
          <c:showSerName val="0"/>
          <c:showPercent val="0"/>
          <c:showBubbleSize val="0"/>
        </c:dLbls>
        <c:gapWidth val="150"/>
        <c:overlap val="100"/>
        <c:axId val="911100128"/>
        <c:axId val="911097248"/>
      </c:barChart>
      <c:catAx>
        <c:axId val="91110012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911097248"/>
        <c:crosses val="autoZero"/>
        <c:auto val="1"/>
        <c:lblAlgn val="ctr"/>
        <c:lblOffset val="100"/>
        <c:noMultiLvlLbl val="0"/>
      </c:catAx>
      <c:valAx>
        <c:axId val="911097248"/>
        <c:scaling>
          <c:orientation val="minMax"/>
        </c:scaling>
        <c:delete val="1"/>
        <c:axPos val="b"/>
        <c:numFmt formatCode="0%" sourceLinked="1"/>
        <c:majorTickMark val="none"/>
        <c:minorTickMark val="none"/>
        <c:tickLblPos val="nextTo"/>
        <c:crossAx val="911100128"/>
        <c:crosses val="autoZero"/>
        <c:crossBetween val="between"/>
      </c:valAx>
      <c:spPr>
        <a:noFill/>
        <a:ln>
          <a:noFill/>
        </a:ln>
        <a:effectLst/>
      </c:spPr>
    </c:plotArea>
    <c:legend>
      <c:legendPos val="b"/>
      <c:layout>
        <c:manualLayout>
          <c:xMode val="edge"/>
          <c:yMode val="edge"/>
          <c:x val="0.34889234182021661"/>
          <c:y val="0.91157303701923931"/>
          <c:w val="0.30221531635956672"/>
          <c:h val="4.556994546472642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'31'!$A$2</c:f>
              <c:strCache>
                <c:ptCount val="1"/>
                <c:pt idx="0">
                  <c:v>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'31'!$C$1:$F$1</c:f>
              <c:strCache>
                <c:ptCount val="4"/>
                <c:pt idx="0">
                  <c:v>Annan</c:v>
                </c:pt>
                <c:pt idx="1">
                  <c:v>Arkitektföretag</c:v>
                </c:pt>
                <c:pt idx="2">
                  <c:v>Industri- och 
techkonsultföretag</c:v>
                </c:pt>
                <c:pt idx="3">
                  <c:v>Teknikkonsultföretag</c:v>
                </c:pt>
              </c:strCache>
            </c:strRef>
          </c:cat>
          <c:val>
            <c:numRef>
              <c:f>'31'!$C$2:$F$2</c:f>
              <c:numCache>
                <c:formatCode>0%</c:formatCode>
                <c:ptCount val="4"/>
                <c:pt idx="0">
                  <c:v>0.2</c:v>
                </c:pt>
                <c:pt idx="1">
                  <c:v>0.22580600000000001</c:v>
                </c:pt>
                <c:pt idx="2">
                  <c:v>0.1875</c:v>
                </c:pt>
                <c:pt idx="3">
                  <c:v>0.42857099999999998</c:v>
                </c:pt>
              </c:numCache>
            </c:numRef>
          </c:val>
          <c:extLst>
            <c:ext xmlns:c16="http://schemas.microsoft.com/office/drawing/2014/chart" uri="{C3380CC4-5D6E-409C-BE32-E72D297353CC}">
              <c16:uniqueId val="{00000000-E20A-49D0-B88C-DD2BB9D6A527}"/>
            </c:ext>
          </c:extLst>
        </c:ser>
        <c:ser>
          <c:idx val="1"/>
          <c:order val="1"/>
          <c:tx>
            <c:strRef>
              <c:f>'31'!$A$3</c:f>
              <c:strCache>
                <c:ptCount val="1"/>
                <c:pt idx="0">
                  <c:v>1-4%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'31'!$C$1:$F$1</c:f>
              <c:strCache>
                <c:ptCount val="4"/>
                <c:pt idx="0">
                  <c:v>Annan</c:v>
                </c:pt>
                <c:pt idx="1">
                  <c:v>Arkitektföretag</c:v>
                </c:pt>
                <c:pt idx="2">
                  <c:v>Industri- och 
techkonsultföretag</c:v>
                </c:pt>
                <c:pt idx="3">
                  <c:v>Teknikkonsultföretag</c:v>
                </c:pt>
              </c:strCache>
            </c:strRef>
          </c:cat>
          <c:val>
            <c:numRef>
              <c:f>'31'!$C$3:$F$3</c:f>
              <c:numCache>
                <c:formatCode>0%</c:formatCode>
                <c:ptCount val="4"/>
                <c:pt idx="0">
                  <c:v>0.4</c:v>
                </c:pt>
                <c:pt idx="1">
                  <c:v>0.51612899999999995</c:v>
                </c:pt>
                <c:pt idx="2">
                  <c:v>0.38</c:v>
                </c:pt>
                <c:pt idx="3">
                  <c:v>0.42857099999999998</c:v>
                </c:pt>
              </c:numCache>
            </c:numRef>
          </c:val>
          <c:extLst>
            <c:ext xmlns:c16="http://schemas.microsoft.com/office/drawing/2014/chart" uri="{C3380CC4-5D6E-409C-BE32-E72D297353CC}">
              <c16:uniqueId val="{00000001-E20A-49D0-B88C-DD2BB9D6A527}"/>
            </c:ext>
          </c:extLst>
        </c:ser>
        <c:ser>
          <c:idx val="2"/>
          <c:order val="2"/>
          <c:tx>
            <c:strRef>
              <c:f>'31'!$A$4</c:f>
              <c:strCache>
                <c:ptCount val="1"/>
                <c:pt idx="0">
                  <c:v>5-9%</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'31'!$C$1:$F$1</c:f>
              <c:strCache>
                <c:ptCount val="4"/>
                <c:pt idx="0">
                  <c:v>Annan</c:v>
                </c:pt>
                <c:pt idx="1">
                  <c:v>Arkitektföretag</c:v>
                </c:pt>
                <c:pt idx="2">
                  <c:v>Industri- och 
techkonsultföretag</c:v>
                </c:pt>
                <c:pt idx="3">
                  <c:v>Teknikkonsultföretag</c:v>
                </c:pt>
              </c:strCache>
            </c:strRef>
          </c:cat>
          <c:val>
            <c:numRef>
              <c:f>'31'!$C$4:$F$4</c:f>
              <c:numCache>
                <c:formatCode>0%</c:formatCode>
                <c:ptCount val="4"/>
                <c:pt idx="0">
                  <c:v>0.4</c:v>
                </c:pt>
                <c:pt idx="1">
                  <c:v>0.16128999999999999</c:v>
                </c:pt>
                <c:pt idx="2">
                  <c:v>0.13</c:v>
                </c:pt>
                <c:pt idx="3">
                  <c:v>0.10204100000000001</c:v>
                </c:pt>
              </c:numCache>
            </c:numRef>
          </c:val>
          <c:extLst>
            <c:ext xmlns:c16="http://schemas.microsoft.com/office/drawing/2014/chart" uri="{C3380CC4-5D6E-409C-BE32-E72D297353CC}">
              <c16:uniqueId val="{00000002-E20A-49D0-B88C-DD2BB9D6A527}"/>
            </c:ext>
          </c:extLst>
        </c:ser>
        <c:ser>
          <c:idx val="3"/>
          <c:order val="3"/>
          <c:tx>
            <c:strRef>
              <c:f>'31'!$A$5</c:f>
              <c:strCache>
                <c:ptCount val="1"/>
                <c:pt idx="0">
                  <c:v>10-25%</c:v>
                </c:pt>
              </c:strCache>
            </c:strRef>
          </c:tx>
          <c:spPr>
            <a:solidFill>
              <a:srgbClr val="1D66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'31'!$C$1:$F$1</c:f>
              <c:strCache>
                <c:ptCount val="4"/>
                <c:pt idx="0">
                  <c:v>Annan</c:v>
                </c:pt>
                <c:pt idx="1">
                  <c:v>Arkitektföretag</c:v>
                </c:pt>
                <c:pt idx="2">
                  <c:v>Industri- och 
techkonsultföretag</c:v>
                </c:pt>
                <c:pt idx="3">
                  <c:v>Teknikkonsultföretag</c:v>
                </c:pt>
              </c:strCache>
            </c:strRef>
          </c:cat>
          <c:val>
            <c:numRef>
              <c:f>'31'!$C$5:$F$5</c:f>
              <c:numCache>
                <c:formatCode>0%</c:formatCode>
                <c:ptCount val="4"/>
                <c:pt idx="1">
                  <c:v>3.2258000000000002E-2</c:v>
                </c:pt>
                <c:pt idx="2">
                  <c:v>0.12</c:v>
                </c:pt>
              </c:numCache>
            </c:numRef>
          </c:val>
          <c:extLst>
            <c:ext xmlns:c16="http://schemas.microsoft.com/office/drawing/2014/chart" uri="{C3380CC4-5D6E-409C-BE32-E72D297353CC}">
              <c16:uniqueId val="{00000003-E20A-49D0-B88C-DD2BB9D6A527}"/>
            </c:ext>
          </c:extLst>
        </c:ser>
        <c:ser>
          <c:idx val="4"/>
          <c:order val="4"/>
          <c:tx>
            <c:strRef>
              <c:f>'31'!$A$6</c:f>
              <c:strCache>
                <c:ptCount val="1"/>
                <c:pt idx="0">
                  <c:v>Mer än 25%</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'31'!$C$1:$F$1</c:f>
              <c:strCache>
                <c:ptCount val="4"/>
                <c:pt idx="0">
                  <c:v>Annan</c:v>
                </c:pt>
                <c:pt idx="1">
                  <c:v>Arkitektföretag</c:v>
                </c:pt>
                <c:pt idx="2">
                  <c:v>Industri- och 
techkonsultföretag</c:v>
                </c:pt>
                <c:pt idx="3">
                  <c:v>Teknikkonsultföretag</c:v>
                </c:pt>
              </c:strCache>
            </c:strRef>
          </c:cat>
          <c:val>
            <c:numRef>
              <c:f>'31'!$C$6:$F$6</c:f>
              <c:numCache>
                <c:formatCode>0%</c:formatCode>
                <c:ptCount val="4"/>
                <c:pt idx="1">
                  <c:v>6.4516000000000004E-2</c:v>
                </c:pt>
                <c:pt idx="2">
                  <c:v>0.1875</c:v>
                </c:pt>
              </c:numCache>
            </c:numRef>
          </c:val>
          <c:extLst>
            <c:ext xmlns:c16="http://schemas.microsoft.com/office/drawing/2014/chart" uri="{C3380CC4-5D6E-409C-BE32-E72D297353CC}">
              <c16:uniqueId val="{00000004-E20A-49D0-B88C-DD2BB9D6A527}"/>
            </c:ext>
          </c:extLst>
        </c:ser>
        <c:ser>
          <c:idx val="5"/>
          <c:order val="5"/>
          <c:tx>
            <c:strRef>
              <c:f>'31'!$A$7</c:f>
              <c:strCache>
                <c:ptCount val="1"/>
                <c:pt idx="0">
                  <c:v>Vet ej</c:v>
                </c:pt>
              </c:strCache>
            </c:strRef>
          </c:tx>
          <c:spPr>
            <a:solidFill>
              <a:schemeClr val="accent6">
                <a:lumMod val="20000"/>
                <a:lumOff val="8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'31'!$C$1:$F$1</c:f>
              <c:strCache>
                <c:ptCount val="4"/>
                <c:pt idx="0">
                  <c:v>Annan</c:v>
                </c:pt>
                <c:pt idx="1">
                  <c:v>Arkitektföretag</c:v>
                </c:pt>
                <c:pt idx="2">
                  <c:v>Industri- och 
techkonsultföretag</c:v>
                </c:pt>
                <c:pt idx="3">
                  <c:v>Teknikkonsultföretag</c:v>
                </c:pt>
              </c:strCache>
            </c:strRef>
          </c:cat>
          <c:val>
            <c:numRef>
              <c:f>'31'!$C$7:$F$7</c:f>
              <c:numCache>
                <c:formatCode>General</c:formatCode>
                <c:ptCount val="4"/>
                <c:pt idx="3" formatCode="0%">
                  <c:v>4.0815999999999998E-2</c:v>
                </c:pt>
              </c:numCache>
            </c:numRef>
          </c:val>
          <c:extLst>
            <c:ext xmlns:c16="http://schemas.microsoft.com/office/drawing/2014/chart" uri="{C3380CC4-5D6E-409C-BE32-E72D297353CC}">
              <c16:uniqueId val="{00000005-E20A-49D0-B88C-DD2BB9D6A527}"/>
            </c:ext>
          </c:extLst>
        </c:ser>
        <c:dLbls>
          <c:showLegendKey val="0"/>
          <c:showVal val="0"/>
          <c:showCatName val="0"/>
          <c:showSerName val="0"/>
          <c:showPercent val="0"/>
          <c:showBubbleSize val="0"/>
        </c:dLbls>
        <c:gapWidth val="150"/>
        <c:overlap val="100"/>
        <c:axId val="1218973904"/>
        <c:axId val="1218973544"/>
      </c:barChart>
      <c:catAx>
        <c:axId val="121897390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218973544"/>
        <c:crosses val="autoZero"/>
        <c:auto val="1"/>
        <c:lblAlgn val="ctr"/>
        <c:lblOffset val="100"/>
        <c:noMultiLvlLbl val="0"/>
      </c:catAx>
      <c:valAx>
        <c:axId val="1218973544"/>
        <c:scaling>
          <c:orientation val="minMax"/>
        </c:scaling>
        <c:delete val="1"/>
        <c:axPos val="b"/>
        <c:numFmt formatCode="0%" sourceLinked="1"/>
        <c:majorTickMark val="none"/>
        <c:minorTickMark val="none"/>
        <c:tickLblPos val="nextTo"/>
        <c:crossAx val="1218973904"/>
        <c:crosses val="autoZero"/>
        <c:crossBetween val="between"/>
      </c:valAx>
      <c:spPr>
        <a:noFill/>
        <a:ln>
          <a:noFill/>
        </a:ln>
        <a:effectLst/>
      </c:spPr>
    </c:plotArea>
    <c:legend>
      <c:legendPos val="b"/>
      <c:layout>
        <c:manualLayout>
          <c:xMode val="edge"/>
          <c:yMode val="edge"/>
          <c:x val="0.35895808807334467"/>
          <c:y val="0.89411906722774404"/>
          <c:w val="0.28659351530888399"/>
          <c:h val="4.5704261104028698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'32'!$A$3</c:f>
              <c:strCache>
                <c:ptCount val="1"/>
                <c:pt idx="0">
                  <c:v>0%</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'32'!$C$2:$F$2</c:f>
              <c:strCache>
                <c:ptCount val="4"/>
                <c:pt idx="0">
                  <c:v>Annan</c:v>
                </c:pt>
                <c:pt idx="1">
                  <c:v>Arkitektföretag</c:v>
                </c:pt>
                <c:pt idx="2">
                  <c:v>Industri- och 
techkonsultföretag</c:v>
                </c:pt>
                <c:pt idx="3">
                  <c:v>Teknikkonsultföretag</c:v>
                </c:pt>
              </c:strCache>
            </c:strRef>
          </c:cat>
          <c:val>
            <c:numRef>
              <c:f>'32'!$C$3:$F$3</c:f>
              <c:numCache>
                <c:formatCode>General</c:formatCode>
                <c:ptCount val="4"/>
                <c:pt idx="3" formatCode="0%">
                  <c:v>2.0407999999999999E-2</c:v>
                </c:pt>
              </c:numCache>
            </c:numRef>
          </c:val>
          <c:extLst>
            <c:ext xmlns:c16="http://schemas.microsoft.com/office/drawing/2014/chart" uri="{C3380CC4-5D6E-409C-BE32-E72D297353CC}">
              <c16:uniqueId val="{00000000-4AB8-49E3-A5D3-9E81BC3A9740}"/>
            </c:ext>
          </c:extLst>
        </c:ser>
        <c:ser>
          <c:idx val="1"/>
          <c:order val="1"/>
          <c:tx>
            <c:strRef>
              <c:f>'32'!$A$4</c:f>
              <c:strCache>
                <c:ptCount val="1"/>
                <c:pt idx="0">
                  <c:v>1-4%</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'32'!$C$2:$F$2</c:f>
              <c:strCache>
                <c:ptCount val="4"/>
                <c:pt idx="0">
                  <c:v>Annan</c:v>
                </c:pt>
                <c:pt idx="1">
                  <c:v>Arkitektföretag</c:v>
                </c:pt>
                <c:pt idx="2">
                  <c:v>Industri- och 
techkonsultföretag</c:v>
                </c:pt>
                <c:pt idx="3">
                  <c:v>Teknikkonsultföretag</c:v>
                </c:pt>
              </c:strCache>
            </c:strRef>
          </c:cat>
          <c:val>
            <c:numRef>
              <c:f>'32'!$C$4:$F$4</c:f>
              <c:numCache>
                <c:formatCode>0%</c:formatCode>
                <c:ptCount val="4"/>
                <c:pt idx="0">
                  <c:v>0.6</c:v>
                </c:pt>
                <c:pt idx="1">
                  <c:v>0.12903200000000001</c:v>
                </c:pt>
                <c:pt idx="2">
                  <c:v>0.5625</c:v>
                </c:pt>
                <c:pt idx="3">
                  <c:v>0.32653100000000002</c:v>
                </c:pt>
              </c:numCache>
            </c:numRef>
          </c:val>
          <c:extLst>
            <c:ext xmlns:c16="http://schemas.microsoft.com/office/drawing/2014/chart" uri="{C3380CC4-5D6E-409C-BE32-E72D297353CC}">
              <c16:uniqueId val="{00000001-4AB8-49E3-A5D3-9E81BC3A9740}"/>
            </c:ext>
          </c:extLst>
        </c:ser>
        <c:ser>
          <c:idx val="2"/>
          <c:order val="2"/>
          <c:tx>
            <c:strRef>
              <c:f>'32'!$A$5</c:f>
              <c:strCache>
                <c:ptCount val="1"/>
                <c:pt idx="0">
                  <c:v>5-9%</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'32'!$C$2:$F$2</c:f>
              <c:strCache>
                <c:ptCount val="4"/>
                <c:pt idx="0">
                  <c:v>Annan</c:v>
                </c:pt>
                <c:pt idx="1">
                  <c:v>Arkitektföretag</c:v>
                </c:pt>
                <c:pt idx="2">
                  <c:v>Industri- och 
techkonsultföretag</c:v>
                </c:pt>
                <c:pt idx="3">
                  <c:v>Teknikkonsultföretag</c:v>
                </c:pt>
              </c:strCache>
            </c:strRef>
          </c:cat>
          <c:val>
            <c:numRef>
              <c:f>'32'!$C$5:$F$5</c:f>
              <c:numCache>
                <c:formatCode>0%</c:formatCode>
                <c:ptCount val="4"/>
                <c:pt idx="0">
                  <c:v>0.2</c:v>
                </c:pt>
                <c:pt idx="1">
                  <c:v>0.483871</c:v>
                </c:pt>
                <c:pt idx="2">
                  <c:v>0.3125</c:v>
                </c:pt>
                <c:pt idx="3">
                  <c:v>0.46938800000000003</c:v>
                </c:pt>
              </c:numCache>
            </c:numRef>
          </c:val>
          <c:extLst>
            <c:ext xmlns:c16="http://schemas.microsoft.com/office/drawing/2014/chart" uri="{C3380CC4-5D6E-409C-BE32-E72D297353CC}">
              <c16:uniqueId val="{00000002-4AB8-49E3-A5D3-9E81BC3A9740}"/>
            </c:ext>
          </c:extLst>
        </c:ser>
        <c:ser>
          <c:idx val="3"/>
          <c:order val="3"/>
          <c:tx>
            <c:strRef>
              <c:f>'32'!$A$6</c:f>
              <c:strCache>
                <c:ptCount val="1"/>
                <c:pt idx="0">
                  <c:v>10-14%</c:v>
                </c:pt>
              </c:strCache>
            </c:strRef>
          </c:tx>
          <c:spPr>
            <a:solidFill>
              <a:srgbClr val="1D66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'32'!$C$2:$F$2</c:f>
              <c:strCache>
                <c:ptCount val="4"/>
                <c:pt idx="0">
                  <c:v>Annan</c:v>
                </c:pt>
                <c:pt idx="1">
                  <c:v>Arkitektföretag</c:v>
                </c:pt>
                <c:pt idx="2">
                  <c:v>Industri- och 
techkonsultföretag</c:v>
                </c:pt>
                <c:pt idx="3">
                  <c:v>Teknikkonsultföretag</c:v>
                </c:pt>
              </c:strCache>
            </c:strRef>
          </c:cat>
          <c:val>
            <c:numRef>
              <c:f>'32'!$C$6:$F$6</c:f>
              <c:numCache>
                <c:formatCode>0%</c:formatCode>
                <c:ptCount val="4"/>
                <c:pt idx="0">
                  <c:v>0.2</c:v>
                </c:pt>
                <c:pt idx="1">
                  <c:v>0.290323</c:v>
                </c:pt>
                <c:pt idx="2">
                  <c:v>6.25E-2</c:v>
                </c:pt>
                <c:pt idx="3">
                  <c:v>0.122449</c:v>
                </c:pt>
              </c:numCache>
            </c:numRef>
          </c:val>
          <c:extLst>
            <c:ext xmlns:c16="http://schemas.microsoft.com/office/drawing/2014/chart" uri="{C3380CC4-5D6E-409C-BE32-E72D297353CC}">
              <c16:uniqueId val="{00000003-4AB8-49E3-A5D3-9E81BC3A9740}"/>
            </c:ext>
          </c:extLst>
        </c:ser>
        <c:ser>
          <c:idx val="4"/>
          <c:order val="4"/>
          <c:tx>
            <c:strRef>
              <c:f>'32'!$A$7</c:f>
              <c:strCache>
                <c:ptCount val="1"/>
                <c:pt idx="0">
                  <c:v>15-25%</c:v>
                </c:pt>
              </c:strCache>
            </c:strRef>
          </c:tx>
          <c:spPr>
            <a:solidFill>
              <a:schemeClr val="accent3">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'32'!$C$2:$F$2</c:f>
              <c:strCache>
                <c:ptCount val="4"/>
                <c:pt idx="0">
                  <c:v>Annan</c:v>
                </c:pt>
                <c:pt idx="1">
                  <c:v>Arkitektföretag</c:v>
                </c:pt>
                <c:pt idx="2">
                  <c:v>Industri- och 
techkonsultföretag</c:v>
                </c:pt>
                <c:pt idx="3">
                  <c:v>Teknikkonsultföretag</c:v>
                </c:pt>
              </c:strCache>
            </c:strRef>
          </c:cat>
          <c:val>
            <c:numRef>
              <c:f>'32'!$C$7:$F$7</c:f>
              <c:numCache>
                <c:formatCode>0%</c:formatCode>
                <c:ptCount val="4"/>
                <c:pt idx="1">
                  <c:v>6.4516000000000004E-2</c:v>
                </c:pt>
                <c:pt idx="2">
                  <c:v>6.25E-2</c:v>
                </c:pt>
                <c:pt idx="3">
                  <c:v>4.0815999999999998E-2</c:v>
                </c:pt>
              </c:numCache>
            </c:numRef>
          </c:val>
          <c:extLst>
            <c:ext xmlns:c16="http://schemas.microsoft.com/office/drawing/2014/chart" uri="{C3380CC4-5D6E-409C-BE32-E72D297353CC}">
              <c16:uniqueId val="{00000004-4AB8-49E3-A5D3-9E81BC3A9740}"/>
            </c:ext>
          </c:extLst>
        </c:ser>
        <c:ser>
          <c:idx val="5"/>
          <c:order val="5"/>
          <c:tx>
            <c:strRef>
              <c:f>'32'!$A$8</c:f>
              <c:strCache>
                <c:ptCount val="1"/>
                <c:pt idx="0">
                  <c:v>Mer än 25% </c:v>
                </c:pt>
              </c:strCache>
            </c:strRef>
          </c:tx>
          <c:spPr>
            <a:solidFill>
              <a:schemeClr val="accent5">
                <a:lumMod val="60000"/>
              </a:schemeClr>
            </a:solidFill>
            <a:ln>
              <a:noFill/>
            </a:ln>
            <a:effectLst/>
          </c:spPr>
          <c:invertIfNegative val="0"/>
          <c:dLbls>
            <c:dLbl>
              <c:idx val="3"/>
              <c:layout>
                <c:manualLayout>
                  <c:x val="6.9864863749762758E-3"/>
                  <c:y val="-8.646667732329242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AB8-49E3-A5D3-9E81BC3A974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'32'!$C$2:$F$2</c:f>
              <c:strCache>
                <c:ptCount val="4"/>
                <c:pt idx="0">
                  <c:v>Annan</c:v>
                </c:pt>
                <c:pt idx="1">
                  <c:v>Arkitektföretag</c:v>
                </c:pt>
                <c:pt idx="2">
                  <c:v>Industri- och 
techkonsultföretag</c:v>
                </c:pt>
                <c:pt idx="3">
                  <c:v>Teknikkonsultföretag</c:v>
                </c:pt>
              </c:strCache>
            </c:strRef>
          </c:cat>
          <c:val>
            <c:numRef>
              <c:f>'32'!$C$8:$F$8</c:f>
              <c:numCache>
                <c:formatCode>General</c:formatCode>
                <c:ptCount val="4"/>
                <c:pt idx="3" formatCode="0%">
                  <c:v>2.0407999999999999E-2</c:v>
                </c:pt>
              </c:numCache>
            </c:numRef>
          </c:val>
          <c:extLst>
            <c:ext xmlns:c16="http://schemas.microsoft.com/office/drawing/2014/chart" uri="{C3380CC4-5D6E-409C-BE32-E72D297353CC}">
              <c16:uniqueId val="{00000006-4AB8-49E3-A5D3-9E81BC3A9740}"/>
            </c:ext>
          </c:extLst>
        </c:ser>
        <c:ser>
          <c:idx val="6"/>
          <c:order val="6"/>
          <c:tx>
            <c:strRef>
              <c:f>'32'!$A$9</c:f>
              <c:strCache>
                <c:ptCount val="1"/>
                <c:pt idx="0">
                  <c:v>Vet ej</c:v>
                </c:pt>
              </c:strCache>
            </c:strRef>
          </c:tx>
          <c:spPr>
            <a:solidFill>
              <a:srgbClr val="CDA19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'32'!$C$2:$F$2</c:f>
              <c:strCache>
                <c:ptCount val="4"/>
                <c:pt idx="0">
                  <c:v>Annan</c:v>
                </c:pt>
                <c:pt idx="1">
                  <c:v>Arkitektföretag</c:v>
                </c:pt>
                <c:pt idx="2">
                  <c:v>Industri- och 
techkonsultföretag</c:v>
                </c:pt>
                <c:pt idx="3">
                  <c:v>Teknikkonsultföretag</c:v>
                </c:pt>
              </c:strCache>
            </c:strRef>
          </c:cat>
          <c:val>
            <c:numRef>
              <c:f>'32'!$C$9:$F$9</c:f>
              <c:numCache>
                <c:formatCode>0%</c:formatCode>
                <c:ptCount val="4"/>
                <c:pt idx="1">
                  <c:v>3.2258000000000002E-2</c:v>
                </c:pt>
              </c:numCache>
            </c:numRef>
          </c:val>
          <c:extLst>
            <c:ext xmlns:c16="http://schemas.microsoft.com/office/drawing/2014/chart" uri="{C3380CC4-5D6E-409C-BE32-E72D297353CC}">
              <c16:uniqueId val="{00000007-4AB8-49E3-A5D3-9E81BC3A9740}"/>
            </c:ext>
          </c:extLst>
        </c:ser>
        <c:dLbls>
          <c:showLegendKey val="0"/>
          <c:showVal val="0"/>
          <c:showCatName val="0"/>
          <c:showSerName val="0"/>
          <c:showPercent val="0"/>
          <c:showBubbleSize val="0"/>
        </c:dLbls>
        <c:gapWidth val="182"/>
        <c:overlap val="100"/>
        <c:axId val="596995784"/>
        <c:axId val="596996504"/>
      </c:barChart>
      <c:catAx>
        <c:axId val="596995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96996504"/>
        <c:crosses val="autoZero"/>
        <c:auto val="1"/>
        <c:lblAlgn val="ctr"/>
        <c:lblOffset val="100"/>
        <c:noMultiLvlLbl val="0"/>
      </c:catAx>
      <c:valAx>
        <c:axId val="596996504"/>
        <c:scaling>
          <c:orientation val="minMax"/>
        </c:scaling>
        <c:delete val="1"/>
        <c:axPos val="b"/>
        <c:numFmt formatCode="0%" sourceLinked="1"/>
        <c:majorTickMark val="none"/>
        <c:minorTickMark val="none"/>
        <c:tickLblPos val="nextTo"/>
        <c:crossAx val="596995784"/>
        <c:crosses val="autoZero"/>
        <c:crossBetween val="between"/>
      </c:valAx>
      <c:spPr>
        <a:noFill/>
        <a:ln>
          <a:noFill/>
        </a:ln>
        <a:effectLst/>
      </c:spPr>
    </c:plotArea>
    <c:legend>
      <c:legendPos val="b"/>
      <c:layout>
        <c:manualLayout>
          <c:xMode val="edge"/>
          <c:yMode val="edge"/>
          <c:x val="0.20974679029630219"/>
          <c:y val="0.92124191132503297"/>
          <c:w val="0.71092064836794033"/>
          <c:h val="5.996098490903385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508985393478931E-2"/>
          <c:y val="7.4074186912322135E-2"/>
          <c:w val="0.93888888888888888"/>
          <c:h val="0.78411607576834896"/>
        </c:manualLayout>
      </c:layout>
      <c:barChart>
        <c:barDir val="col"/>
        <c:grouping val="clustered"/>
        <c:varyColors val="0"/>
        <c:ser>
          <c:idx val="0"/>
          <c:order val="0"/>
          <c:tx>
            <c:strRef>
              <c:f>'32'!$B$14</c:f>
              <c:strCache>
                <c:ptCount val="1"/>
                <c:pt idx="0">
                  <c:v>2020</c:v>
                </c:pt>
              </c:strCache>
            </c:strRef>
          </c:tx>
          <c:spPr>
            <a:pattFill prst="wdUpDiag">
              <a:fgClr>
                <a:srgbClr val="1D666E"/>
              </a:fgClr>
              <a:bgClr>
                <a:srgbClr val="88AAA0"/>
              </a:bgClr>
            </a:pattFill>
            <a:ln w="3175">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'32'!$A$15:$A$21</c:f>
              <c:strCache>
                <c:ptCount val="7"/>
                <c:pt idx="0">
                  <c:v>0%</c:v>
                </c:pt>
                <c:pt idx="1">
                  <c:v>1-4%</c:v>
                </c:pt>
                <c:pt idx="2">
                  <c:v>5-9%</c:v>
                </c:pt>
                <c:pt idx="3">
                  <c:v>10-14%</c:v>
                </c:pt>
                <c:pt idx="4">
                  <c:v>15-25%</c:v>
                </c:pt>
                <c:pt idx="5">
                  <c:v>Mer än 25% </c:v>
                </c:pt>
                <c:pt idx="6">
                  <c:v>Vet ej</c:v>
                </c:pt>
              </c:strCache>
            </c:strRef>
          </c:cat>
          <c:val>
            <c:numRef>
              <c:f>'32'!$B$15:$B$21</c:f>
              <c:numCache>
                <c:formatCode>0%</c:formatCode>
                <c:ptCount val="7"/>
                <c:pt idx="0">
                  <c:v>0.02</c:v>
                </c:pt>
                <c:pt idx="1">
                  <c:v>0.26</c:v>
                </c:pt>
                <c:pt idx="2">
                  <c:v>0.43</c:v>
                </c:pt>
                <c:pt idx="3">
                  <c:v>0.12</c:v>
                </c:pt>
                <c:pt idx="4">
                  <c:v>7.0000000000000007E-2</c:v>
                </c:pt>
                <c:pt idx="5">
                  <c:v>0.04</c:v>
                </c:pt>
                <c:pt idx="6">
                  <c:v>0.06</c:v>
                </c:pt>
              </c:numCache>
            </c:numRef>
          </c:val>
          <c:extLst>
            <c:ext xmlns:c16="http://schemas.microsoft.com/office/drawing/2014/chart" uri="{C3380CC4-5D6E-409C-BE32-E72D297353CC}">
              <c16:uniqueId val="{00000000-079A-4D29-88C2-53408A76C798}"/>
            </c:ext>
          </c:extLst>
        </c:ser>
        <c:ser>
          <c:idx val="1"/>
          <c:order val="1"/>
          <c:tx>
            <c:strRef>
              <c:f>'32'!$C$14</c:f>
              <c:strCache>
                <c:ptCount val="1"/>
                <c:pt idx="0">
                  <c:v>2021</c:v>
                </c:pt>
              </c:strCache>
            </c:strRef>
          </c:tx>
          <c:spPr>
            <a:pattFill prst="wdUpDiag">
              <a:fgClr>
                <a:schemeClr val="bg1">
                  <a:lumMod val="50000"/>
                </a:schemeClr>
              </a:fgClr>
              <a:bgClr>
                <a:srgbClr val="88AAA0"/>
              </a:bgClr>
            </a:pattFill>
            <a:ln w="3175">
              <a:noFill/>
            </a:ln>
            <a:effectLst/>
          </c:spPr>
          <c:invertIfNegative val="0"/>
          <c:dLbls>
            <c:dLbl>
              <c:idx val="1"/>
              <c:layout>
                <c:manualLayout>
                  <c:x val="-2.080820298320088E-2"/>
                  <c:y val="-8.9289773672687599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079A-4D29-88C2-53408A76C798}"/>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'32'!$A$15:$A$21</c:f>
              <c:strCache>
                <c:ptCount val="7"/>
                <c:pt idx="0">
                  <c:v>0%</c:v>
                </c:pt>
                <c:pt idx="1">
                  <c:v>1-4%</c:v>
                </c:pt>
                <c:pt idx="2">
                  <c:v>5-9%</c:v>
                </c:pt>
                <c:pt idx="3">
                  <c:v>10-14%</c:v>
                </c:pt>
                <c:pt idx="4">
                  <c:v>15-25%</c:v>
                </c:pt>
                <c:pt idx="5">
                  <c:v>Mer än 25% </c:v>
                </c:pt>
                <c:pt idx="6">
                  <c:v>Vet ej</c:v>
                </c:pt>
              </c:strCache>
            </c:strRef>
          </c:cat>
          <c:val>
            <c:numRef>
              <c:f>'32'!$C$15:$C$21</c:f>
              <c:numCache>
                <c:formatCode>0%</c:formatCode>
                <c:ptCount val="7"/>
                <c:pt idx="0">
                  <c:v>0.06</c:v>
                </c:pt>
                <c:pt idx="1">
                  <c:v>0.34</c:v>
                </c:pt>
                <c:pt idx="2">
                  <c:v>0.42</c:v>
                </c:pt>
                <c:pt idx="3">
                  <c:v>0.09</c:v>
                </c:pt>
                <c:pt idx="4">
                  <c:v>0.03</c:v>
                </c:pt>
                <c:pt idx="5">
                  <c:v>0.01</c:v>
                </c:pt>
                <c:pt idx="6">
                  <c:v>0.05</c:v>
                </c:pt>
              </c:numCache>
            </c:numRef>
          </c:val>
          <c:extLst>
            <c:ext xmlns:c16="http://schemas.microsoft.com/office/drawing/2014/chart" uri="{C3380CC4-5D6E-409C-BE32-E72D297353CC}">
              <c16:uniqueId val="{00000001-079A-4D29-88C2-53408A76C798}"/>
            </c:ext>
          </c:extLst>
        </c:ser>
        <c:ser>
          <c:idx val="2"/>
          <c:order val="2"/>
          <c:tx>
            <c:strRef>
              <c:f>'32'!$D$14</c:f>
              <c:strCache>
                <c:ptCount val="1"/>
                <c:pt idx="0">
                  <c:v>2022</c:v>
                </c:pt>
              </c:strCache>
            </c:strRef>
          </c:tx>
          <c:spPr>
            <a:pattFill prst="wdUpDiag">
              <a:fgClr>
                <a:srgbClr val="35A5B4"/>
              </a:fgClr>
              <a:bgClr>
                <a:srgbClr val="88AAA0"/>
              </a:bgClr>
            </a:pattFill>
            <a:ln w="3175">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'32'!$A$15:$A$21</c:f>
              <c:strCache>
                <c:ptCount val="7"/>
                <c:pt idx="0">
                  <c:v>0%</c:v>
                </c:pt>
                <c:pt idx="1">
                  <c:v>1-4%</c:v>
                </c:pt>
                <c:pt idx="2">
                  <c:v>5-9%</c:v>
                </c:pt>
                <c:pt idx="3">
                  <c:v>10-14%</c:v>
                </c:pt>
                <c:pt idx="4">
                  <c:v>15-25%</c:v>
                </c:pt>
                <c:pt idx="5">
                  <c:v>Mer än 25% </c:v>
                </c:pt>
                <c:pt idx="6">
                  <c:v>Vet ej</c:v>
                </c:pt>
              </c:strCache>
            </c:strRef>
          </c:cat>
          <c:val>
            <c:numRef>
              <c:f>'32'!$D$15:$D$21</c:f>
              <c:numCache>
                <c:formatCode>0%</c:formatCode>
                <c:ptCount val="7"/>
                <c:pt idx="0">
                  <c:v>0.03</c:v>
                </c:pt>
                <c:pt idx="1">
                  <c:v>0.34</c:v>
                </c:pt>
                <c:pt idx="2">
                  <c:v>0.37</c:v>
                </c:pt>
                <c:pt idx="3">
                  <c:v>0.16</c:v>
                </c:pt>
                <c:pt idx="4">
                  <c:v>0.05</c:v>
                </c:pt>
                <c:pt idx="5">
                  <c:v>0.02</c:v>
                </c:pt>
                <c:pt idx="6">
                  <c:v>0.03</c:v>
                </c:pt>
              </c:numCache>
            </c:numRef>
          </c:val>
          <c:extLst>
            <c:ext xmlns:c16="http://schemas.microsoft.com/office/drawing/2014/chart" uri="{C3380CC4-5D6E-409C-BE32-E72D297353CC}">
              <c16:uniqueId val="{00000002-079A-4D29-88C2-53408A76C798}"/>
            </c:ext>
          </c:extLst>
        </c:ser>
        <c:ser>
          <c:idx val="3"/>
          <c:order val="3"/>
          <c:tx>
            <c:strRef>
              <c:f>'32'!$E$14</c:f>
              <c:strCache>
                <c:ptCount val="1"/>
                <c:pt idx="0">
                  <c:v>2023</c:v>
                </c:pt>
              </c:strCache>
            </c:strRef>
          </c:tx>
          <c:spPr>
            <a:solidFill>
              <a:schemeClr val="accent1">
                <a:lumMod val="60000"/>
              </a:schemeClr>
            </a:solidFill>
            <a:ln w="0">
              <a:noFill/>
            </a:ln>
            <a:effectLst/>
          </c:spPr>
          <c:invertIfNegative val="0"/>
          <c:dLbls>
            <c:dLbl>
              <c:idx val="1"/>
              <c:layout>
                <c:manualLayout>
                  <c:x val="1.1560112768444934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79A-4D29-88C2-53408A76C798}"/>
                </c:ext>
              </c:extLst>
            </c:dLbl>
            <c:dLbl>
              <c:idx val="4"/>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extLst>
                <c:ext xmlns:c15="http://schemas.microsoft.com/office/drawing/2012/chart" uri="{CE6537A1-D6FC-4f65-9D91-7224C49458BB}">
                  <c15:layout>
                    <c:manualLayout>
                      <c:w val="4.9858857394812987E-2"/>
                      <c:h val="5.4154364910665699E-2"/>
                    </c:manualLayout>
                  </c15:layout>
                </c:ext>
                <c:ext xmlns:c16="http://schemas.microsoft.com/office/drawing/2014/chart" uri="{C3380CC4-5D6E-409C-BE32-E72D297353CC}">
                  <c16:uniqueId val="{00000004-079A-4D29-88C2-53408A76C798}"/>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'32'!$A$15:$A$21</c:f>
              <c:strCache>
                <c:ptCount val="7"/>
                <c:pt idx="0">
                  <c:v>0%</c:v>
                </c:pt>
                <c:pt idx="1">
                  <c:v>1-4%</c:v>
                </c:pt>
                <c:pt idx="2">
                  <c:v>5-9%</c:v>
                </c:pt>
                <c:pt idx="3">
                  <c:v>10-14%</c:v>
                </c:pt>
                <c:pt idx="4">
                  <c:v>15-25%</c:v>
                </c:pt>
                <c:pt idx="5">
                  <c:v>Mer än 25% </c:v>
                </c:pt>
                <c:pt idx="6">
                  <c:v>Vet ej</c:v>
                </c:pt>
              </c:strCache>
            </c:strRef>
          </c:cat>
          <c:val>
            <c:numRef>
              <c:f>'32'!$E$15:$E$21</c:f>
              <c:numCache>
                <c:formatCode>0%</c:formatCode>
                <c:ptCount val="7"/>
                <c:pt idx="0">
                  <c:v>9.9010000000000001E-3</c:v>
                </c:pt>
                <c:pt idx="1">
                  <c:v>0.316832</c:v>
                </c:pt>
                <c:pt idx="2">
                  <c:v>0.43564399999999998</c:v>
                </c:pt>
                <c:pt idx="3">
                  <c:v>0.16831699999999999</c:v>
                </c:pt>
                <c:pt idx="4">
                  <c:v>4.9505E-2</c:v>
                </c:pt>
                <c:pt idx="5">
                  <c:v>9.9010000000000001E-3</c:v>
                </c:pt>
                <c:pt idx="6">
                  <c:v>9.9010000000000001E-3</c:v>
                </c:pt>
              </c:numCache>
            </c:numRef>
          </c:val>
          <c:extLst>
            <c:ext xmlns:c16="http://schemas.microsoft.com/office/drawing/2014/chart" uri="{C3380CC4-5D6E-409C-BE32-E72D297353CC}">
              <c16:uniqueId val="{00000003-079A-4D29-88C2-53408A76C798}"/>
            </c:ext>
          </c:extLst>
        </c:ser>
        <c:dLbls>
          <c:showLegendKey val="0"/>
          <c:showVal val="0"/>
          <c:showCatName val="0"/>
          <c:showSerName val="0"/>
          <c:showPercent val="0"/>
          <c:showBubbleSize val="0"/>
        </c:dLbls>
        <c:gapWidth val="219"/>
        <c:overlap val="-27"/>
        <c:axId val="1150313608"/>
        <c:axId val="1150311088"/>
      </c:barChart>
      <c:catAx>
        <c:axId val="1150313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150311088"/>
        <c:crosses val="autoZero"/>
        <c:auto val="1"/>
        <c:lblAlgn val="ctr"/>
        <c:lblOffset val="100"/>
        <c:noMultiLvlLbl val="0"/>
      </c:catAx>
      <c:valAx>
        <c:axId val="1150311088"/>
        <c:scaling>
          <c:orientation val="minMax"/>
        </c:scaling>
        <c:delete val="1"/>
        <c:axPos val="l"/>
        <c:numFmt formatCode="0%" sourceLinked="1"/>
        <c:majorTickMark val="none"/>
        <c:minorTickMark val="none"/>
        <c:tickLblPos val="nextTo"/>
        <c:crossAx val="11503136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872879935388508"/>
          <c:y val="6.9126723273316135E-2"/>
          <c:w val="0.77460453374100247"/>
          <c:h val="0.79558359274858081"/>
        </c:manualLayout>
      </c:layout>
      <c:barChart>
        <c:barDir val="bar"/>
        <c:grouping val="percentStacked"/>
        <c:varyColors val="0"/>
        <c:ser>
          <c:idx val="0"/>
          <c:order val="0"/>
          <c:tx>
            <c:strRef>
              <c:f>'6'!$G$13</c:f>
              <c:strCache>
                <c:ptCount val="1"/>
                <c:pt idx="0">
                  <c:v>0-10%</c:v>
                </c:pt>
              </c:strCache>
            </c:strRef>
          </c:tx>
          <c:spPr>
            <a:solidFill>
              <a:srgbClr val="193C2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'6'!$H$12:$K$12</c:f>
              <c:strCache>
                <c:ptCount val="4"/>
                <c:pt idx="0">
                  <c:v>Annan</c:v>
                </c:pt>
                <c:pt idx="1">
                  <c:v>Arkitektföretag</c:v>
                </c:pt>
                <c:pt idx="2">
                  <c:v>Industri- och 
techkonsultföretag</c:v>
                </c:pt>
                <c:pt idx="3">
                  <c:v>Teknikkonsultföretag</c:v>
                </c:pt>
              </c:strCache>
            </c:strRef>
          </c:cat>
          <c:val>
            <c:numRef>
              <c:f>'6'!$H$13:$K$13</c:f>
              <c:numCache>
                <c:formatCode>0%</c:formatCode>
                <c:ptCount val="4"/>
                <c:pt idx="0">
                  <c:v>0.77777777777777779</c:v>
                </c:pt>
                <c:pt idx="1">
                  <c:v>0.9</c:v>
                </c:pt>
                <c:pt idx="2">
                  <c:v>0.60869565217391308</c:v>
                </c:pt>
                <c:pt idx="3">
                  <c:v>0.92063492063492058</c:v>
                </c:pt>
              </c:numCache>
            </c:numRef>
          </c:val>
          <c:extLst>
            <c:ext xmlns:c16="http://schemas.microsoft.com/office/drawing/2014/chart" uri="{C3380CC4-5D6E-409C-BE32-E72D297353CC}">
              <c16:uniqueId val="{00000000-5881-4473-A61E-4BB570F512F1}"/>
            </c:ext>
          </c:extLst>
        </c:ser>
        <c:ser>
          <c:idx val="1"/>
          <c:order val="1"/>
          <c:tx>
            <c:strRef>
              <c:f>'6'!$G$14</c:f>
              <c:strCache>
                <c:ptCount val="1"/>
                <c:pt idx="0">
                  <c:v>11-25%</c:v>
                </c:pt>
              </c:strCache>
            </c:strRef>
          </c:tx>
          <c:spPr>
            <a:solidFill>
              <a:srgbClr val="1C656E"/>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5-5881-4473-A61E-4BB570F512F1}"/>
                </c:ext>
              </c:extLst>
            </c:dLbl>
            <c:dLbl>
              <c:idx val="3"/>
              <c:layout>
                <c:manualLayout>
                  <c:x val="0"/>
                  <c:y val="-0.1042742988800776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5881-4473-A61E-4BB570F512F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'6'!$H$12:$K$12</c:f>
              <c:strCache>
                <c:ptCount val="4"/>
                <c:pt idx="0">
                  <c:v>Annan</c:v>
                </c:pt>
                <c:pt idx="1">
                  <c:v>Arkitektföretag</c:v>
                </c:pt>
                <c:pt idx="2">
                  <c:v>Industri- och 
techkonsultföretag</c:v>
                </c:pt>
                <c:pt idx="3">
                  <c:v>Teknikkonsultföretag</c:v>
                </c:pt>
              </c:strCache>
            </c:strRef>
          </c:cat>
          <c:val>
            <c:numRef>
              <c:f>'6'!$H$14:$K$14</c:f>
              <c:numCache>
                <c:formatCode>0%</c:formatCode>
                <c:ptCount val="4"/>
                <c:pt idx="0">
                  <c:v>0</c:v>
                </c:pt>
                <c:pt idx="1">
                  <c:v>2.5000000000000001E-2</c:v>
                </c:pt>
                <c:pt idx="2">
                  <c:v>8.6956521739130432E-2</c:v>
                </c:pt>
                <c:pt idx="3">
                  <c:v>1.5873015873015872E-2</c:v>
                </c:pt>
              </c:numCache>
            </c:numRef>
          </c:val>
          <c:extLst>
            <c:ext xmlns:c16="http://schemas.microsoft.com/office/drawing/2014/chart" uri="{C3380CC4-5D6E-409C-BE32-E72D297353CC}">
              <c16:uniqueId val="{00000001-5881-4473-A61E-4BB570F512F1}"/>
            </c:ext>
          </c:extLst>
        </c:ser>
        <c:ser>
          <c:idx val="2"/>
          <c:order val="2"/>
          <c:tx>
            <c:strRef>
              <c:f>'6'!$G$15</c:f>
              <c:strCache>
                <c:ptCount val="1"/>
                <c:pt idx="0">
                  <c:v>26-50%</c:v>
                </c:pt>
              </c:strCache>
            </c:strRef>
          </c:tx>
          <c:spPr>
            <a:solidFill>
              <a:srgbClr val="88AAA0"/>
            </a:solidFill>
            <a:ln>
              <a:no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C-5881-4473-A61E-4BB570F512F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'6'!$H$12:$K$12</c:f>
              <c:strCache>
                <c:ptCount val="4"/>
                <c:pt idx="0">
                  <c:v>Annan</c:v>
                </c:pt>
                <c:pt idx="1">
                  <c:v>Arkitektföretag</c:v>
                </c:pt>
                <c:pt idx="2">
                  <c:v>Industri- och 
techkonsultföretag</c:v>
                </c:pt>
                <c:pt idx="3">
                  <c:v>Teknikkonsultföretag</c:v>
                </c:pt>
              </c:strCache>
            </c:strRef>
          </c:cat>
          <c:val>
            <c:numRef>
              <c:f>'6'!$H$15:$K$15</c:f>
              <c:numCache>
                <c:formatCode>0%</c:formatCode>
                <c:ptCount val="4"/>
                <c:pt idx="0">
                  <c:v>0.1111111111111111</c:v>
                </c:pt>
                <c:pt idx="1">
                  <c:v>0</c:v>
                </c:pt>
                <c:pt idx="2">
                  <c:v>0.13043478260869565</c:v>
                </c:pt>
                <c:pt idx="3">
                  <c:v>3.1746031746031744E-2</c:v>
                </c:pt>
              </c:numCache>
            </c:numRef>
          </c:val>
          <c:extLst>
            <c:ext xmlns:c16="http://schemas.microsoft.com/office/drawing/2014/chart" uri="{C3380CC4-5D6E-409C-BE32-E72D297353CC}">
              <c16:uniqueId val="{00000002-5881-4473-A61E-4BB570F512F1}"/>
            </c:ext>
          </c:extLst>
        </c:ser>
        <c:ser>
          <c:idx val="3"/>
          <c:order val="3"/>
          <c:tx>
            <c:strRef>
              <c:f>'6'!$G$16</c:f>
              <c:strCache>
                <c:ptCount val="1"/>
                <c:pt idx="0">
                  <c:v>Mer än 50%</c:v>
                </c:pt>
              </c:strCache>
            </c:strRef>
          </c:tx>
          <c:spPr>
            <a:solidFill>
              <a:srgbClr val="D7E4E4"/>
            </a:solidFill>
            <a:ln>
              <a:noFill/>
            </a:ln>
            <a:effectLst/>
          </c:spPr>
          <c:invertIfNegative val="0"/>
          <c:dLbls>
            <c:dLbl>
              <c:idx val="3"/>
              <c:layout>
                <c:manualLayout>
                  <c:x val="5.8058912271610665E-3"/>
                  <c:y val="-0.1042742988800776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5881-4473-A61E-4BB570F512F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'6'!$H$12:$K$12</c:f>
              <c:strCache>
                <c:ptCount val="4"/>
                <c:pt idx="0">
                  <c:v>Annan</c:v>
                </c:pt>
                <c:pt idx="1">
                  <c:v>Arkitektföretag</c:v>
                </c:pt>
                <c:pt idx="2">
                  <c:v>Industri- och 
techkonsultföretag</c:v>
                </c:pt>
                <c:pt idx="3">
                  <c:v>Teknikkonsultföretag</c:v>
                </c:pt>
              </c:strCache>
            </c:strRef>
          </c:cat>
          <c:val>
            <c:numRef>
              <c:f>'6'!$H$16:$K$16</c:f>
              <c:numCache>
                <c:formatCode>0%</c:formatCode>
                <c:ptCount val="4"/>
                <c:pt idx="0">
                  <c:v>0.1111111111111111</c:v>
                </c:pt>
                <c:pt idx="1">
                  <c:v>7.4999999999999997E-2</c:v>
                </c:pt>
                <c:pt idx="2">
                  <c:v>0.17391304347826086</c:v>
                </c:pt>
                <c:pt idx="3">
                  <c:v>1.5873015873015872E-2</c:v>
                </c:pt>
              </c:numCache>
            </c:numRef>
          </c:val>
          <c:extLst>
            <c:ext xmlns:c16="http://schemas.microsoft.com/office/drawing/2014/chart" uri="{C3380CC4-5D6E-409C-BE32-E72D297353CC}">
              <c16:uniqueId val="{00000003-5881-4473-A61E-4BB570F512F1}"/>
            </c:ext>
          </c:extLst>
        </c:ser>
        <c:ser>
          <c:idx val="4"/>
          <c:order val="4"/>
          <c:tx>
            <c:strRef>
              <c:f>'6'!$G$17</c:f>
              <c:strCache>
                <c:ptCount val="1"/>
                <c:pt idx="0">
                  <c:v>Vet ej</c:v>
                </c:pt>
              </c:strCache>
            </c:strRef>
          </c:tx>
          <c:spPr>
            <a:solidFill>
              <a:srgbClr val="CDA197"/>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B-5881-4473-A61E-4BB570F512F1}"/>
                </c:ext>
              </c:extLst>
            </c:dLbl>
            <c:dLbl>
              <c:idx val="1"/>
              <c:delete val="1"/>
              <c:extLst>
                <c:ext xmlns:c15="http://schemas.microsoft.com/office/drawing/2012/chart" uri="{CE6537A1-D6FC-4f65-9D91-7224C49458BB}"/>
                <c:ext xmlns:c16="http://schemas.microsoft.com/office/drawing/2014/chart" uri="{C3380CC4-5D6E-409C-BE32-E72D297353CC}">
                  <c16:uniqueId val="{0000000A-5881-4473-A61E-4BB570F512F1}"/>
                </c:ext>
              </c:extLst>
            </c:dLbl>
            <c:dLbl>
              <c:idx val="2"/>
              <c:delete val="1"/>
              <c:extLst>
                <c:ext xmlns:c15="http://schemas.microsoft.com/office/drawing/2012/chart" uri="{CE6537A1-D6FC-4f65-9D91-7224C49458BB}"/>
                <c:ext xmlns:c16="http://schemas.microsoft.com/office/drawing/2014/chart" uri="{C3380CC4-5D6E-409C-BE32-E72D297353CC}">
                  <c16:uniqueId val="{00000009-5881-4473-A61E-4BB570F512F1}"/>
                </c:ext>
              </c:extLst>
            </c:dLbl>
            <c:dLbl>
              <c:idx val="3"/>
              <c:layout>
                <c:manualLayout>
                  <c:x val="3.870594151440664E-3"/>
                  <c:y val="-1.8381474958210514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5881-4473-A61E-4BB570F512F1}"/>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'6'!$H$12:$K$12</c:f>
              <c:strCache>
                <c:ptCount val="4"/>
                <c:pt idx="0">
                  <c:v>Annan</c:v>
                </c:pt>
                <c:pt idx="1">
                  <c:v>Arkitektföretag</c:v>
                </c:pt>
                <c:pt idx="2">
                  <c:v>Industri- och 
techkonsultföretag</c:v>
                </c:pt>
                <c:pt idx="3">
                  <c:v>Teknikkonsultföretag</c:v>
                </c:pt>
              </c:strCache>
            </c:strRef>
          </c:cat>
          <c:val>
            <c:numRef>
              <c:f>'6'!$H$17:$K$17</c:f>
              <c:numCache>
                <c:formatCode>0%</c:formatCode>
                <c:ptCount val="4"/>
                <c:pt idx="0">
                  <c:v>0</c:v>
                </c:pt>
                <c:pt idx="1">
                  <c:v>0</c:v>
                </c:pt>
                <c:pt idx="2">
                  <c:v>0</c:v>
                </c:pt>
                <c:pt idx="3">
                  <c:v>1.5873015873015872E-2</c:v>
                </c:pt>
              </c:numCache>
            </c:numRef>
          </c:val>
          <c:extLst>
            <c:ext xmlns:c16="http://schemas.microsoft.com/office/drawing/2014/chart" uri="{C3380CC4-5D6E-409C-BE32-E72D297353CC}">
              <c16:uniqueId val="{00000004-5881-4473-A61E-4BB570F512F1}"/>
            </c:ext>
          </c:extLst>
        </c:ser>
        <c:dLbls>
          <c:showLegendKey val="0"/>
          <c:showVal val="0"/>
          <c:showCatName val="0"/>
          <c:showSerName val="0"/>
          <c:showPercent val="0"/>
          <c:showBubbleSize val="0"/>
        </c:dLbls>
        <c:gapWidth val="150"/>
        <c:overlap val="100"/>
        <c:axId val="1081725160"/>
        <c:axId val="1081719760"/>
      </c:barChart>
      <c:catAx>
        <c:axId val="1081725160"/>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081719760"/>
        <c:crosses val="autoZero"/>
        <c:auto val="1"/>
        <c:lblAlgn val="ctr"/>
        <c:lblOffset val="100"/>
        <c:noMultiLvlLbl val="0"/>
      </c:catAx>
      <c:valAx>
        <c:axId val="1081719760"/>
        <c:scaling>
          <c:orientation val="minMax"/>
        </c:scaling>
        <c:delete val="1"/>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108172516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0555555555555555E-2"/>
          <c:y val="5.5555555555555552E-2"/>
          <c:w val="0.93888888888888888"/>
          <c:h val="0.73577136191309422"/>
        </c:manualLayout>
      </c:layout>
      <c:barChart>
        <c:barDir val="col"/>
        <c:grouping val="clustered"/>
        <c:varyColors val="0"/>
        <c:ser>
          <c:idx val="0"/>
          <c:order val="0"/>
          <c:tx>
            <c:strRef>
              <c:f>'33'!$B$12</c:f>
              <c:strCache>
                <c:ptCount val="1"/>
                <c:pt idx="0">
                  <c:v>2020</c:v>
                </c:pt>
              </c:strCache>
            </c:strRef>
          </c:tx>
          <c:spPr>
            <a:pattFill prst="wdUpDiag">
              <a:fgClr>
                <a:schemeClr val="accent6">
                  <a:lumMod val="40000"/>
                  <a:lumOff val="60000"/>
                </a:schemeClr>
              </a:fgClr>
              <a:bgClr>
                <a:srgbClr val="88AAA0"/>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'33'!$A$13:$A$17</c:f>
              <c:strCache>
                <c:ptCount val="5"/>
                <c:pt idx="0">
                  <c:v>1-4%</c:v>
                </c:pt>
                <c:pt idx="1">
                  <c:v>5-9%</c:v>
                </c:pt>
                <c:pt idx="2">
                  <c:v>10-25%</c:v>
                </c:pt>
                <c:pt idx="3">
                  <c:v>Mer än 25% </c:v>
                </c:pt>
                <c:pt idx="4">
                  <c:v>Vet ej</c:v>
                </c:pt>
              </c:strCache>
            </c:strRef>
          </c:cat>
          <c:val>
            <c:numRef>
              <c:f>'33'!$B$13:$B$17</c:f>
              <c:numCache>
                <c:formatCode>0%</c:formatCode>
                <c:ptCount val="5"/>
                <c:pt idx="0">
                  <c:v>0.41</c:v>
                </c:pt>
                <c:pt idx="1">
                  <c:v>0.37</c:v>
                </c:pt>
                <c:pt idx="2">
                  <c:v>0.16</c:v>
                </c:pt>
                <c:pt idx="3">
                  <c:v>0.02</c:v>
                </c:pt>
                <c:pt idx="4">
                  <c:v>0.04</c:v>
                </c:pt>
              </c:numCache>
            </c:numRef>
          </c:val>
          <c:extLst>
            <c:ext xmlns:c16="http://schemas.microsoft.com/office/drawing/2014/chart" uri="{C3380CC4-5D6E-409C-BE32-E72D297353CC}">
              <c16:uniqueId val="{00000000-F60B-4C6A-8231-40F4C3AB8248}"/>
            </c:ext>
          </c:extLst>
        </c:ser>
        <c:ser>
          <c:idx val="1"/>
          <c:order val="1"/>
          <c:tx>
            <c:strRef>
              <c:f>'33'!$C$12</c:f>
              <c:strCache>
                <c:ptCount val="1"/>
                <c:pt idx="0">
                  <c:v>2021</c:v>
                </c:pt>
              </c:strCache>
            </c:strRef>
          </c:tx>
          <c:spPr>
            <a:pattFill prst="wdUpDiag">
              <a:fgClr>
                <a:schemeClr val="accent5">
                  <a:lumMod val="40000"/>
                  <a:lumOff val="60000"/>
                </a:schemeClr>
              </a:fgClr>
              <a:bgClr>
                <a:srgbClr val="88AAA0"/>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'33'!$A$13:$A$17</c:f>
              <c:strCache>
                <c:ptCount val="5"/>
                <c:pt idx="0">
                  <c:v>1-4%</c:v>
                </c:pt>
                <c:pt idx="1">
                  <c:v>5-9%</c:v>
                </c:pt>
                <c:pt idx="2">
                  <c:v>10-25%</c:v>
                </c:pt>
                <c:pt idx="3">
                  <c:v>Mer än 25% </c:v>
                </c:pt>
                <c:pt idx="4">
                  <c:v>Vet ej</c:v>
                </c:pt>
              </c:strCache>
            </c:strRef>
          </c:cat>
          <c:val>
            <c:numRef>
              <c:f>'33'!$C$13:$C$17</c:f>
              <c:numCache>
                <c:formatCode>0%</c:formatCode>
                <c:ptCount val="5"/>
                <c:pt idx="0">
                  <c:v>0.36</c:v>
                </c:pt>
                <c:pt idx="1">
                  <c:v>0.39</c:v>
                </c:pt>
                <c:pt idx="2">
                  <c:v>0.18</c:v>
                </c:pt>
                <c:pt idx="3">
                  <c:v>0.01</c:v>
                </c:pt>
                <c:pt idx="4">
                  <c:v>0.04</c:v>
                </c:pt>
              </c:numCache>
            </c:numRef>
          </c:val>
          <c:extLst>
            <c:ext xmlns:c16="http://schemas.microsoft.com/office/drawing/2014/chart" uri="{C3380CC4-5D6E-409C-BE32-E72D297353CC}">
              <c16:uniqueId val="{00000001-F60B-4C6A-8231-40F4C3AB8248}"/>
            </c:ext>
          </c:extLst>
        </c:ser>
        <c:ser>
          <c:idx val="2"/>
          <c:order val="2"/>
          <c:tx>
            <c:strRef>
              <c:f>'33'!$D$12</c:f>
              <c:strCache>
                <c:ptCount val="1"/>
                <c:pt idx="0">
                  <c:v>2022</c:v>
                </c:pt>
              </c:strCache>
            </c:strRef>
          </c:tx>
          <c:spPr>
            <a:pattFill prst="wdUpDiag">
              <a:fgClr>
                <a:schemeClr val="accent2">
                  <a:lumMod val="60000"/>
                  <a:lumOff val="40000"/>
                </a:schemeClr>
              </a:fgClr>
              <a:bgClr>
                <a:srgbClr val="88AAA0"/>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'33'!$A$13:$A$17</c:f>
              <c:strCache>
                <c:ptCount val="5"/>
                <c:pt idx="0">
                  <c:v>1-4%</c:v>
                </c:pt>
                <c:pt idx="1">
                  <c:v>5-9%</c:v>
                </c:pt>
                <c:pt idx="2">
                  <c:v>10-25%</c:v>
                </c:pt>
                <c:pt idx="3">
                  <c:v>Mer än 25% </c:v>
                </c:pt>
                <c:pt idx="4">
                  <c:v>Vet ej</c:v>
                </c:pt>
              </c:strCache>
            </c:strRef>
          </c:cat>
          <c:val>
            <c:numRef>
              <c:f>'33'!$D$13:$D$17</c:f>
              <c:numCache>
                <c:formatCode>0%</c:formatCode>
                <c:ptCount val="5"/>
                <c:pt idx="0">
                  <c:v>0.41</c:v>
                </c:pt>
                <c:pt idx="1">
                  <c:v>0.38</c:v>
                </c:pt>
                <c:pt idx="2">
                  <c:v>0.14000000000000001</c:v>
                </c:pt>
                <c:pt idx="3">
                  <c:v>0.02</c:v>
                </c:pt>
                <c:pt idx="4">
                  <c:v>0.04</c:v>
                </c:pt>
              </c:numCache>
            </c:numRef>
          </c:val>
          <c:extLst>
            <c:ext xmlns:c16="http://schemas.microsoft.com/office/drawing/2014/chart" uri="{C3380CC4-5D6E-409C-BE32-E72D297353CC}">
              <c16:uniqueId val="{00000002-F60B-4C6A-8231-40F4C3AB8248}"/>
            </c:ext>
          </c:extLst>
        </c:ser>
        <c:ser>
          <c:idx val="3"/>
          <c:order val="3"/>
          <c:tx>
            <c:strRef>
              <c:f>'33'!$E$12</c:f>
              <c:strCache>
                <c:ptCount val="1"/>
                <c:pt idx="0">
                  <c:v>2023</c:v>
                </c:pt>
              </c:strCache>
            </c:strRef>
          </c:tx>
          <c:spPr>
            <a:solidFill>
              <a:srgbClr val="1D66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'33'!$A$13:$A$17</c:f>
              <c:strCache>
                <c:ptCount val="5"/>
                <c:pt idx="0">
                  <c:v>1-4%</c:v>
                </c:pt>
                <c:pt idx="1">
                  <c:v>5-9%</c:v>
                </c:pt>
                <c:pt idx="2">
                  <c:v>10-25%</c:v>
                </c:pt>
                <c:pt idx="3">
                  <c:v>Mer än 25% </c:v>
                </c:pt>
                <c:pt idx="4">
                  <c:v>Vet ej</c:v>
                </c:pt>
              </c:strCache>
            </c:strRef>
          </c:cat>
          <c:val>
            <c:numRef>
              <c:f>'33'!$E$13:$E$17</c:f>
              <c:numCache>
                <c:formatCode>0%</c:formatCode>
                <c:ptCount val="5"/>
                <c:pt idx="0">
                  <c:v>0.40192178217821783</c:v>
                </c:pt>
                <c:pt idx="1">
                  <c:v>0.39211881188118813</c:v>
                </c:pt>
                <c:pt idx="2">
                  <c:v>0.12743861386138614</c:v>
                </c:pt>
                <c:pt idx="3">
                  <c:v>1.9605940594059408E-2</c:v>
                </c:pt>
                <c:pt idx="4">
                  <c:v>4.9014851485148517E-2</c:v>
                </c:pt>
              </c:numCache>
            </c:numRef>
          </c:val>
          <c:extLst>
            <c:ext xmlns:c16="http://schemas.microsoft.com/office/drawing/2014/chart" uri="{C3380CC4-5D6E-409C-BE32-E72D297353CC}">
              <c16:uniqueId val="{00000003-F60B-4C6A-8231-40F4C3AB8248}"/>
            </c:ext>
          </c:extLst>
        </c:ser>
        <c:dLbls>
          <c:showLegendKey val="0"/>
          <c:showVal val="0"/>
          <c:showCatName val="0"/>
          <c:showSerName val="0"/>
          <c:showPercent val="0"/>
          <c:showBubbleSize val="0"/>
        </c:dLbls>
        <c:gapWidth val="219"/>
        <c:overlap val="-27"/>
        <c:axId val="1150313608"/>
        <c:axId val="1150311088"/>
      </c:barChart>
      <c:catAx>
        <c:axId val="11503136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150311088"/>
        <c:crosses val="autoZero"/>
        <c:auto val="1"/>
        <c:lblAlgn val="ctr"/>
        <c:lblOffset val="100"/>
        <c:noMultiLvlLbl val="0"/>
      </c:catAx>
      <c:valAx>
        <c:axId val="1150311088"/>
        <c:scaling>
          <c:orientation val="minMax"/>
        </c:scaling>
        <c:delete val="1"/>
        <c:axPos val="l"/>
        <c:numFmt formatCode="0%" sourceLinked="1"/>
        <c:majorTickMark val="none"/>
        <c:minorTickMark val="none"/>
        <c:tickLblPos val="nextTo"/>
        <c:crossAx val="115031360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'33'!$A$3</c:f>
              <c:strCache>
                <c:ptCount val="1"/>
                <c:pt idx="0">
                  <c:v>1-4%</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'33'!$C$2:$F$2</c:f>
              <c:strCache>
                <c:ptCount val="4"/>
                <c:pt idx="0">
                  <c:v>Annan</c:v>
                </c:pt>
                <c:pt idx="1">
                  <c:v>Arkitektföretag</c:v>
                </c:pt>
                <c:pt idx="2">
                  <c:v>Industri- och 
techkonsultföretag</c:v>
                </c:pt>
                <c:pt idx="3">
                  <c:v>Teknikkonsultföretag</c:v>
                </c:pt>
              </c:strCache>
            </c:strRef>
          </c:cat>
          <c:val>
            <c:numRef>
              <c:f>'33'!$C$3:$F$3</c:f>
              <c:numCache>
                <c:formatCode>0%</c:formatCode>
                <c:ptCount val="4"/>
                <c:pt idx="0">
                  <c:v>0.8</c:v>
                </c:pt>
                <c:pt idx="1">
                  <c:v>0.193548</c:v>
                </c:pt>
                <c:pt idx="2">
                  <c:v>0.4375</c:v>
                </c:pt>
                <c:pt idx="3">
                  <c:v>0.48979600000000001</c:v>
                </c:pt>
              </c:numCache>
            </c:numRef>
          </c:val>
          <c:extLst>
            <c:ext xmlns:c16="http://schemas.microsoft.com/office/drawing/2014/chart" uri="{C3380CC4-5D6E-409C-BE32-E72D297353CC}">
              <c16:uniqueId val="{00000000-FF29-40E2-9FC8-2CE933B0C7B0}"/>
            </c:ext>
          </c:extLst>
        </c:ser>
        <c:ser>
          <c:idx val="1"/>
          <c:order val="1"/>
          <c:tx>
            <c:strRef>
              <c:f>'33'!$A$4</c:f>
              <c:strCache>
                <c:ptCount val="1"/>
                <c:pt idx="0">
                  <c:v>5-9%</c:v>
                </c:pt>
              </c:strCache>
            </c:strRef>
          </c:tx>
          <c:spPr>
            <a:solidFill>
              <a:srgbClr val="1D66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'33'!$C$2:$F$2</c:f>
              <c:strCache>
                <c:ptCount val="4"/>
                <c:pt idx="0">
                  <c:v>Annan</c:v>
                </c:pt>
                <c:pt idx="1">
                  <c:v>Arkitektföretag</c:v>
                </c:pt>
                <c:pt idx="2">
                  <c:v>Industri- och 
techkonsultföretag</c:v>
                </c:pt>
                <c:pt idx="3">
                  <c:v>Teknikkonsultföretag</c:v>
                </c:pt>
              </c:strCache>
            </c:strRef>
          </c:cat>
          <c:val>
            <c:numRef>
              <c:f>'33'!$C$4:$F$4</c:f>
              <c:numCache>
                <c:formatCode>0%</c:formatCode>
                <c:ptCount val="4"/>
                <c:pt idx="1">
                  <c:v>0.64516099999999998</c:v>
                </c:pt>
                <c:pt idx="2">
                  <c:v>0.3125</c:v>
                </c:pt>
                <c:pt idx="3">
                  <c:v>0.30612200000000001</c:v>
                </c:pt>
              </c:numCache>
            </c:numRef>
          </c:val>
          <c:extLst>
            <c:ext xmlns:c16="http://schemas.microsoft.com/office/drawing/2014/chart" uri="{C3380CC4-5D6E-409C-BE32-E72D297353CC}">
              <c16:uniqueId val="{00000001-FF29-40E2-9FC8-2CE933B0C7B0}"/>
            </c:ext>
          </c:extLst>
        </c:ser>
        <c:ser>
          <c:idx val="2"/>
          <c:order val="2"/>
          <c:tx>
            <c:strRef>
              <c:f>'33'!$A$5</c:f>
              <c:strCache>
                <c:ptCount val="1"/>
                <c:pt idx="0">
                  <c:v>10-25%</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'33'!$C$2:$F$2</c:f>
              <c:strCache>
                <c:ptCount val="4"/>
                <c:pt idx="0">
                  <c:v>Annan</c:v>
                </c:pt>
                <c:pt idx="1">
                  <c:v>Arkitektföretag</c:v>
                </c:pt>
                <c:pt idx="2">
                  <c:v>Industri- och 
techkonsultföretag</c:v>
                </c:pt>
                <c:pt idx="3">
                  <c:v>Teknikkonsultföretag</c:v>
                </c:pt>
              </c:strCache>
            </c:strRef>
          </c:cat>
          <c:val>
            <c:numRef>
              <c:f>'33'!$C$5:$F$5</c:f>
              <c:numCache>
                <c:formatCode>0%</c:formatCode>
                <c:ptCount val="4"/>
                <c:pt idx="0">
                  <c:v>0.2</c:v>
                </c:pt>
                <c:pt idx="1">
                  <c:v>9.6773999999999999E-2</c:v>
                </c:pt>
                <c:pt idx="2">
                  <c:v>0.125</c:v>
                </c:pt>
                <c:pt idx="3">
                  <c:v>0.14285700000000001</c:v>
                </c:pt>
              </c:numCache>
            </c:numRef>
          </c:val>
          <c:extLst>
            <c:ext xmlns:c16="http://schemas.microsoft.com/office/drawing/2014/chart" uri="{C3380CC4-5D6E-409C-BE32-E72D297353CC}">
              <c16:uniqueId val="{00000002-FF29-40E2-9FC8-2CE933B0C7B0}"/>
            </c:ext>
          </c:extLst>
        </c:ser>
        <c:ser>
          <c:idx val="3"/>
          <c:order val="3"/>
          <c:tx>
            <c:strRef>
              <c:f>'33'!$A$6</c:f>
              <c:strCache>
                <c:ptCount val="1"/>
                <c:pt idx="0">
                  <c:v>Mer än 25%</c:v>
                </c:pt>
              </c:strCache>
            </c:strRef>
          </c:tx>
          <c:spPr>
            <a:solidFill>
              <a:schemeClr val="accent1">
                <a:lumMod val="6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'33'!$C$2:$F$2</c:f>
              <c:strCache>
                <c:ptCount val="4"/>
                <c:pt idx="0">
                  <c:v>Annan</c:v>
                </c:pt>
                <c:pt idx="1">
                  <c:v>Arkitektföretag</c:v>
                </c:pt>
                <c:pt idx="2">
                  <c:v>Industri- och 
techkonsultföretag</c:v>
                </c:pt>
                <c:pt idx="3">
                  <c:v>Teknikkonsultföretag</c:v>
                </c:pt>
              </c:strCache>
            </c:strRef>
          </c:cat>
          <c:val>
            <c:numRef>
              <c:f>'33'!$C$6:$F$6</c:f>
              <c:numCache>
                <c:formatCode>General</c:formatCode>
                <c:ptCount val="4"/>
                <c:pt idx="2" formatCode="0%">
                  <c:v>6.25E-2</c:v>
                </c:pt>
                <c:pt idx="3" formatCode="0%">
                  <c:v>2.0407999999999999E-2</c:v>
                </c:pt>
              </c:numCache>
            </c:numRef>
          </c:val>
          <c:extLst>
            <c:ext xmlns:c16="http://schemas.microsoft.com/office/drawing/2014/chart" uri="{C3380CC4-5D6E-409C-BE32-E72D297353CC}">
              <c16:uniqueId val="{00000003-FF29-40E2-9FC8-2CE933B0C7B0}"/>
            </c:ext>
          </c:extLst>
        </c:ser>
        <c:ser>
          <c:idx val="4"/>
          <c:order val="4"/>
          <c:tx>
            <c:strRef>
              <c:f>'33'!$A$7</c:f>
              <c:strCache>
                <c:ptCount val="1"/>
                <c:pt idx="0">
                  <c:v>Vet ej</c:v>
                </c:pt>
              </c:strCache>
            </c:strRef>
          </c:tx>
          <c:spPr>
            <a:solidFill>
              <a:srgbClr val="CDA197"/>
            </a:solidFill>
            <a:ln>
              <a:noFill/>
            </a:ln>
            <a:effectLst/>
          </c:spPr>
          <c:invertIfNegative val="0"/>
          <c:dLbls>
            <c:dLbl>
              <c:idx val="3"/>
              <c:layout>
                <c:manualLayout>
                  <c:x val="1.6562340070485716E-2"/>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F29-40E2-9FC8-2CE933B0C7B0}"/>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'33'!$C$2:$F$2</c:f>
              <c:strCache>
                <c:ptCount val="4"/>
                <c:pt idx="0">
                  <c:v>Annan</c:v>
                </c:pt>
                <c:pt idx="1">
                  <c:v>Arkitektföretag</c:v>
                </c:pt>
                <c:pt idx="2">
                  <c:v>Industri- och 
techkonsultföretag</c:v>
                </c:pt>
                <c:pt idx="3">
                  <c:v>Teknikkonsultföretag</c:v>
                </c:pt>
              </c:strCache>
            </c:strRef>
          </c:cat>
          <c:val>
            <c:numRef>
              <c:f>'33'!$C$7:$F$7</c:f>
              <c:numCache>
                <c:formatCode>0%</c:formatCode>
                <c:ptCount val="4"/>
                <c:pt idx="1">
                  <c:v>6.4516000000000004E-2</c:v>
                </c:pt>
                <c:pt idx="2">
                  <c:v>6.25E-2</c:v>
                </c:pt>
                <c:pt idx="3">
                  <c:v>4.0815999999999998E-2</c:v>
                </c:pt>
              </c:numCache>
            </c:numRef>
          </c:val>
          <c:extLst>
            <c:ext xmlns:c16="http://schemas.microsoft.com/office/drawing/2014/chart" uri="{C3380CC4-5D6E-409C-BE32-E72D297353CC}">
              <c16:uniqueId val="{00000004-FF29-40E2-9FC8-2CE933B0C7B0}"/>
            </c:ext>
          </c:extLst>
        </c:ser>
        <c:dLbls>
          <c:showLegendKey val="0"/>
          <c:showVal val="0"/>
          <c:showCatName val="0"/>
          <c:showSerName val="0"/>
          <c:showPercent val="0"/>
          <c:showBubbleSize val="0"/>
        </c:dLbls>
        <c:gapWidth val="182"/>
        <c:overlap val="100"/>
        <c:axId val="596995784"/>
        <c:axId val="596996504"/>
      </c:barChart>
      <c:catAx>
        <c:axId val="596995784"/>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96996504"/>
        <c:crosses val="autoZero"/>
        <c:auto val="1"/>
        <c:lblAlgn val="ctr"/>
        <c:lblOffset val="100"/>
        <c:noMultiLvlLbl val="0"/>
      </c:catAx>
      <c:valAx>
        <c:axId val="596996504"/>
        <c:scaling>
          <c:orientation val="minMax"/>
        </c:scaling>
        <c:delete val="1"/>
        <c:axPos val="b"/>
        <c:numFmt formatCode="0%" sourceLinked="1"/>
        <c:majorTickMark val="none"/>
        <c:minorTickMark val="none"/>
        <c:tickLblPos val="nextTo"/>
        <c:crossAx val="5969957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5153773486628617E-3"/>
          <c:y val="1.4351634945033238E-2"/>
          <c:w val="0.95033084916470856"/>
          <c:h val="0.87564274418628829"/>
        </c:manualLayout>
      </c:layout>
      <c:barChart>
        <c:barDir val="col"/>
        <c:grouping val="percentStacked"/>
        <c:varyColors val="0"/>
        <c:ser>
          <c:idx val="0"/>
          <c:order val="0"/>
          <c:tx>
            <c:strRef>
              <c:f>'34'!$A$3</c:f>
              <c:strCache>
                <c:ptCount val="1"/>
                <c:pt idx="0">
                  <c:v>Tillgång till rätt kompetens</c:v>
                </c:pt>
              </c:strCache>
            </c:strRef>
          </c:tx>
          <c:spPr>
            <a:solidFill>
              <a:srgbClr val="45595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'34'!$C$2:$F$2</c:f>
              <c:strCache>
                <c:ptCount val="4"/>
                <c:pt idx="0">
                  <c:v>Teknikkonsultföretag</c:v>
                </c:pt>
                <c:pt idx="1">
                  <c:v>Industri- och techkonsultföretag</c:v>
                </c:pt>
                <c:pt idx="2">
                  <c:v>Arkitektföretag</c:v>
                </c:pt>
                <c:pt idx="3">
                  <c:v>Annan</c:v>
                </c:pt>
              </c:strCache>
            </c:strRef>
          </c:cat>
          <c:val>
            <c:numRef>
              <c:f>'34'!$C$3:$F$3</c:f>
              <c:numCache>
                <c:formatCode>0%</c:formatCode>
                <c:ptCount val="4"/>
                <c:pt idx="0">
                  <c:v>0.36507936507936506</c:v>
                </c:pt>
                <c:pt idx="1">
                  <c:v>0.2857142857142857</c:v>
                </c:pt>
                <c:pt idx="2">
                  <c:v>0.13157894736842105</c:v>
                </c:pt>
                <c:pt idx="3">
                  <c:v>0.33333333333333331</c:v>
                </c:pt>
              </c:numCache>
            </c:numRef>
          </c:val>
          <c:extLst>
            <c:ext xmlns:c16="http://schemas.microsoft.com/office/drawing/2014/chart" uri="{C3380CC4-5D6E-409C-BE32-E72D297353CC}">
              <c16:uniqueId val="{00000000-0627-402F-8680-0A5CF4E49360}"/>
            </c:ext>
          </c:extLst>
        </c:ser>
        <c:ser>
          <c:idx val="1"/>
          <c:order val="1"/>
          <c:tx>
            <c:strRef>
              <c:f>'34'!$A$4</c:f>
              <c:strCache>
                <c:ptCount val="1"/>
                <c:pt idx="0">
                  <c:v>Sänkta kostnader för FoI-personal (genom sänkt arbetsgivaravgift eller bättre expertskatt)</c:v>
                </c:pt>
              </c:strCache>
            </c:strRef>
          </c:tx>
          <c:spPr>
            <a:solidFill>
              <a:srgbClr val="1D666E"/>
            </a:solidFill>
            <a:ln>
              <a:noFill/>
            </a:ln>
            <a:effectLst/>
          </c:spPr>
          <c:invertIfNegative val="0"/>
          <c:dLbls>
            <c:dLbl>
              <c:idx val="3"/>
              <c:delete val="1"/>
              <c:extLst>
                <c:ext xmlns:c15="http://schemas.microsoft.com/office/drawing/2012/chart" uri="{CE6537A1-D6FC-4f65-9D91-7224C49458BB}"/>
                <c:ext xmlns:c16="http://schemas.microsoft.com/office/drawing/2014/chart" uri="{C3380CC4-5D6E-409C-BE32-E72D297353CC}">
                  <c16:uniqueId val="{00000000-186A-4354-B8F3-8A37C5EC04D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'34'!$C$2:$F$2</c:f>
              <c:strCache>
                <c:ptCount val="4"/>
                <c:pt idx="0">
                  <c:v>Teknikkonsultföretag</c:v>
                </c:pt>
                <c:pt idx="1">
                  <c:v>Industri- och techkonsultföretag</c:v>
                </c:pt>
                <c:pt idx="2">
                  <c:v>Arkitektföretag</c:v>
                </c:pt>
                <c:pt idx="3">
                  <c:v>Annan</c:v>
                </c:pt>
              </c:strCache>
            </c:strRef>
          </c:cat>
          <c:val>
            <c:numRef>
              <c:f>'34'!$C$4:$F$4</c:f>
              <c:numCache>
                <c:formatCode>0%</c:formatCode>
                <c:ptCount val="4"/>
                <c:pt idx="0">
                  <c:v>0.20634920634920634</c:v>
                </c:pt>
                <c:pt idx="1">
                  <c:v>0.2857142857142857</c:v>
                </c:pt>
                <c:pt idx="2">
                  <c:v>0.34210526315789475</c:v>
                </c:pt>
                <c:pt idx="3">
                  <c:v>0</c:v>
                </c:pt>
              </c:numCache>
            </c:numRef>
          </c:val>
          <c:extLst>
            <c:ext xmlns:c16="http://schemas.microsoft.com/office/drawing/2014/chart" uri="{C3380CC4-5D6E-409C-BE32-E72D297353CC}">
              <c16:uniqueId val="{00000001-0627-402F-8680-0A5CF4E49360}"/>
            </c:ext>
          </c:extLst>
        </c:ser>
        <c:ser>
          <c:idx val="2"/>
          <c:order val="2"/>
          <c:tx>
            <c:strRef>
              <c:f>'34'!$A$5</c:f>
              <c:strCache>
                <c:ptCount val="1"/>
                <c:pt idx="0">
                  <c:v>En mer näringslivsrelevant forskning vid svenska universitet och högskolor</c:v>
                </c:pt>
              </c:strCache>
            </c:strRef>
          </c:tx>
          <c:spPr>
            <a:solidFill>
              <a:srgbClr val="88AA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'34'!$C$2:$F$2</c:f>
              <c:strCache>
                <c:ptCount val="4"/>
                <c:pt idx="0">
                  <c:v>Teknikkonsultföretag</c:v>
                </c:pt>
                <c:pt idx="1">
                  <c:v>Industri- och techkonsultföretag</c:v>
                </c:pt>
                <c:pt idx="2">
                  <c:v>Arkitektföretag</c:v>
                </c:pt>
                <c:pt idx="3">
                  <c:v>Annan</c:v>
                </c:pt>
              </c:strCache>
            </c:strRef>
          </c:cat>
          <c:val>
            <c:numRef>
              <c:f>'34'!$C$5:$F$5</c:f>
              <c:numCache>
                <c:formatCode>0%</c:formatCode>
                <c:ptCount val="4"/>
                <c:pt idx="0">
                  <c:v>0.19047619047619047</c:v>
                </c:pt>
                <c:pt idx="1">
                  <c:v>9.5238095238095233E-2</c:v>
                </c:pt>
                <c:pt idx="2">
                  <c:v>0.21052631578947367</c:v>
                </c:pt>
                <c:pt idx="3">
                  <c:v>0.1111111111111111</c:v>
                </c:pt>
              </c:numCache>
            </c:numRef>
          </c:val>
          <c:extLst>
            <c:ext xmlns:c16="http://schemas.microsoft.com/office/drawing/2014/chart" uri="{C3380CC4-5D6E-409C-BE32-E72D297353CC}">
              <c16:uniqueId val="{00000002-0627-402F-8680-0A5CF4E49360}"/>
            </c:ext>
          </c:extLst>
        </c:ser>
        <c:ser>
          <c:idx val="3"/>
          <c:order val="3"/>
          <c:tx>
            <c:strRef>
              <c:f>'34'!$A$6</c:f>
              <c:strCache>
                <c:ptCount val="1"/>
                <c:pt idx="0">
                  <c:v>Tillgång på kapital</c:v>
                </c:pt>
              </c:strCache>
            </c:strRef>
          </c:tx>
          <c:spPr>
            <a:solidFill>
              <a:srgbClr val="DADADA"/>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'34'!$C$2:$F$2</c:f>
              <c:strCache>
                <c:ptCount val="4"/>
                <c:pt idx="0">
                  <c:v>Teknikkonsultföretag</c:v>
                </c:pt>
                <c:pt idx="1">
                  <c:v>Industri- och techkonsultföretag</c:v>
                </c:pt>
                <c:pt idx="2">
                  <c:v>Arkitektföretag</c:v>
                </c:pt>
                <c:pt idx="3">
                  <c:v>Annan</c:v>
                </c:pt>
              </c:strCache>
            </c:strRef>
          </c:cat>
          <c:val>
            <c:numRef>
              <c:f>'34'!$C$6:$F$6</c:f>
              <c:numCache>
                <c:formatCode>0%</c:formatCode>
                <c:ptCount val="4"/>
                <c:pt idx="0">
                  <c:v>0.2857142857142857</c:v>
                </c:pt>
                <c:pt idx="1">
                  <c:v>0.47619047619047616</c:v>
                </c:pt>
                <c:pt idx="2">
                  <c:v>0.47368421052631576</c:v>
                </c:pt>
                <c:pt idx="3">
                  <c:v>0.55555555555555558</c:v>
                </c:pt>
              </c:numCache>
            </c:numRef>
          </c:val>
          <c:extLst>
            <c:ext xmlns:c16="http://schemas.microsoft.com/office/drawing/2014/chart" uri="{C3380CC4-5D6E-409C-BE32-E72D297353CC}">
              <c16:uniqueId val="{00000003-0627-402F-8680-0A5CF4E49360}"/>
            </c:ext>
          </c:extLst>
        </c:ser>
        <c:ser>
          <c:idx val="4"/>
          <c:order val="4"/>
          <c:tx>
            <c:strRef>
              <c:f>'34'!$A$7</c:f>
              <c:strCache>
                <c:ptCount val="1"/>
                <c:pt idx="0">
                  <c:v>Annat</c:v>
                </c:pt>
              </c:strCache>
            </c:strRef>
          </c:tx>
          <c:spPr>
            <a:solidFill>
              <a:srgbClr val="C3D5C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'34'!$C$2:$F$2</c:f>
              <c:strCache>
                <c:ptCount val="4"/>
                <c:pt idx="0">
                  <c:v>Teknikkonsultföretag</c:v>
                </c:pt>
                <c:pt idx="1">
                  <c:v>Industri- och techkonsultföretag</c:v>
                </c:pt>
                <c:pt idx="2">
                  <c:v>Arkitektföretag</c:v>
                </c:pt>
                <c:pt idx="3">
                  <c:v>Annan</c:v>
                </c:pt>
              </c:strCache>
            </c:strRef>
          </c:cat>
          <c:val>
            <c:numRef>
              <c:f>'34'!$C$7:$F$7</c:f>
              <c:numCache>
                <c:formatCode>0%</c:formatCode>
                <c:ptCount val="4"/>
                <c:pt idx="0">
                  <c:v>0.22222222222222221</c:v>
                </c:pt>
                <c:pt idx="1">
                  <c:v>0.23809523809523808</c:v>
                </c:pt>
                <c:pt idx="2">
                  <c:v>0.18421052631578946</c:v>
                </c:pt>
                <c:pt idx="3">
                  <c:v>0.22222222222222221</c:v>
                </c:pt>
              </c:numCache>
            </c:numRef>
          </c:val>
          <c:extLst>
            <c:ext xmlns:c16="http://schemas.microsoft.com/office/drawing/2014/chart" uri="{C3380CC4-5D6E-409C-BE32-E72D297353CC}">
              <c16:uniqueId val="{00000004-0627-402F-8680-0A5CF4E49360}"/>
            </c:ext>
          </c:extLst>
        </c:ser>
        <c:dLbls>
          <c:showLegendKey val="0"/>
          <c:showVal val="0"/>
          <c:showCatName val="0"/>
          <c:showSerName val="0"/>
          <c:showPercent val="0"/>
          <c:showBubbleSize val="0"/>
        </c:dLbls>
        <c:gapWidth val="150"/>
        <c:overlap val="100"/>
        <c:axId val="937239752"/>
        <c:axId val="937235072"/>
      </c:barChart>
      <c:catAx>
        <c:axId val="937239752"/>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937235072"/>
        <c:crosses val="autoZero"/>
        <c:auto val="1"/>
        <c:lblAlgn val="ctr"/>
        <c:lblOffset val="100"/>
        <c:noMultiLvlLbl val="0"/>
      </c:catAx>
      <c:valAx>
        <c:axId val="937235072"/>
        <c:scaling>
          <c:orientation val="minMax"/>
        </c:scaling>
        <c:delete val="1"/>
        <c:axPos val="l"/>
        <c:numFmt formatCode="0%" sourceLinked="1"/>
        <c:majorTickMark val="none"/>
        <c:minorTickMark val="none"/>
        <c:tickLblPos val="nextTo"/>
        <c:crossAx val="93723975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879701849564428"/>
          <c:y val="2.9033274555869498E-2"/>
          <c:w val="0.39714097489203198"/>
          <c:h val="0.60186053090847702"/>
        </c:manualLayout>
      </c:layout>
      <c:doughnutChart>
        <c:varyColors val="1"/>
        <c:ser>
          <c:idx val="0"/>
          <c:order val="0"/>
          <c:tx>
            <c:strRef>
              <c:f>'34'!$B$2</c:f>
              <c:strCache>
                <c:ptCount val="1"/>
                <c:pt idx="0">
                  <c:v>Total</c:v>
                </c:pt>
              </c:strCache>
            </c:strRef>
          </c:tx>
          <c:spPr>
            <a:ln>
              <a:noFill/>
            </a:ln>
          </c:spPr>
          <c:dPt>
            <c:idx val="0"/>
            <c:bubble3D val="0"/>
            <c:spPr>
              <a:solidFill>
                <a:schemeClr val="accent6"/>
              </a:solidFill>
              <a:ln w="3175" cap="flat" cmpd="sng" algn="ctr">
                <a:solidFill>
                  <a:schemeClr val="accent1"/>
                </a:solidFill>
                <a:round/>
              </a:ln>
              <a:effectLst/>
            </c:spPr>
            <c:extLst>
              <c:ext xmlns:c16="http://schemas.microsoft.com/office/drawing/2014/chart" uri="{C3380CC4-5D6E-409C-BE32-E72D297353CC}">
                <c16:uniqueId val="{00000001-110A-40EE-AE80-59C272CAEE56}"/>
              </c:ext>
            </c:extLst>
          </c:dPt>
          <c:dPt>
            <c:idx val="1"/>
            <c:bubble3D val="0"/>
            <c:spPr>
              <a:solidFill>
                <a:srgbClr val="1D666E"/>
              </a:solidFill>
              <a:ln w="3175" cap="flat" cmpd="sng" algn="ctr">
                <a:solidFill>
                  <a:schemeClr val="accent1"/>
                </a:solidFill>
                <a:round/>
              </a:ln>
              <a:effectLst/>
            </c:spPr>
            <c:extLst>
              <c:ext xmlns:c16="http://schemas.microsoft.com/office/drawing/2014/chart" uri="{C3380CC4-5D6E-409C-BE32-E72D297353CC}">
                <c16:uniqueId val="{00000003-110A-40EE-AE80-59C272CAEE56}"/>
              </c:ext>
            </c:extLst>
          </c:dPt>
          <c:dPt>
            <c:idx val="2"/>
            <c:bubble3D val="0"/>
            <c:spPr>
              <a:solidFill>
                <a:srgbClr val="88AAA0"/>
              </a:solidFill>
              <a:ln w="3175" cap="flat" cmpd="sng" algn="ctr">
                <a:solidFill>
                  <a:schemeClr val="accent1"/>
                </a:solidFill>
                <a:round/>
              </a:ln>
              <a:effectLst/>
            </c:spPr>
            <c:extLst>
              <c:ext xmlns:c16="http://schemas.microsoft.com/office/drawing/2014/chart" uri="{C3380CC4-5D6E-409C-BE32-E72D297353CC}">
                <c16:uniqueId val="{00000005-110A-40EE-AE80-59C272CAEE56}"/>
              </c:ext>
            </c:extLst>
          </c:dPt>
          <c:dPt>
            <c:idx val="3"/>
            <c:bubble3D val="0"/>
            <c:spPr>
              <a:solidFill>
                <a:schemeClr val="bg1">
                  <a:lumMod val="85000"/>
                </a:schemeClr>
              </a:solidFill>
              <a:ln w="3175" cap="flat" cmpd="sng" algn="ctr">
                <a:solidFill>
                  <a:schemeClr val="accent1"/>
                </a:solidFill>
                <a:round/>
              </a:ln>
              <a:effectLst/>
            </c:spPr>
            <c:extLst>
              <c:ext xmlns:c16="http://schemas.microsoft.com/office/drawing/2014/chart" uri="{C3380CC4-5D6E-409C-BE32-E72D297353CC}">
                <c16:uniqueId val="{00000007-110A-40EE-AE80-59C272CAEE56}"/>
              </c:ext>
            </c:extLst>
          </c:dPt>
          <c:dPt>
            <c:idx val="4"/>
            <c:bubble3D val="0"/>
            <c:spPr>
              <a:solidFill>
                <a:srgbClr val="C3D5CF"/>
              </a:solidFill>
              <a:ln w="3175" cap="flat" cmpd="sng" algn="ctr">
                <a:solidFill>
                  <a:schemeClr val="accent1"/>
                </a:solidFill>
                <a:round/>
              </a:ln>
              <a:effectLst/>
            </c:spPr>
            <c:extLst>
              <c:ext xmlns:c16="http://schemas.microsoft.com/office/drawing/2014/chart" uri="{C3380CC4-5D6E-409C-BE32-E72D297353CC}">
                <c16:uniqueId val="{00000009-110A-40EE-AE80-59C272CAEE56}"/>
              </c:ext>
            </c:extLst>
          </c:dPt>
          <c:dLbls>
            <c:dLbl>
              <c:idx val="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1-110A-40EE-AE80-59C272CAEE56}"/>
                </c:ext>
              </c:extLst>
            </c:dLbl>
            <c:dLbl>
              <c:idx val="1"/>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3-110A-40EE-AE80-59C272CAEE56}"/>
                </c:ext>
              </c:extLst>
            </c:dLbl>
            <c:dLbl>
              <c:idx val="2"/>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5-110A-40EE-AE80-59C272CAEE5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65000"/>
                        <a:lumOff val="35000"/>
                      </a:schemeClr>
                    </a:solidFill>
                    <a:latin typeface="+mn-lt"/>
                    <a:ea typeface="+mn-ea"/>
                    <a:cs typeface="+mn-cs"/>
                  </a:defRPr>
                </a:pPr>
                <a:endParaRPr lang="sv-SE"/>
              </a:p>
            </c:txPr>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'34'!$A$3:$A$7</c:f>
              <c:strCache>
                <c:ptCount val="5"/>
                <c:pt idx="0">
                  <c:v>Tillgång till rätt kompetens</c:v>
                </c:pt>
                <c:pt idx="1">
                  <c:v>Sänkta kostnader för FoI-personal (genom sänkt arbetsgivaravgift eller bättre expertskatt)</c:v>
                </c:pt>
                <c:pt idx="2">
                  <c:v>En mer näringslivsrelevant forskning vid svenska universitet och högskolor</c:v>
                </c:pt>
                <c:pt idx="3">
                  <c:v>Tillgång på kapital</c:v>
                </c:pt>
                <c:pt idx="4">
                  <c:v>Annan anledning</c:v>
                </c:pt>
              </c:strCache>
            </c:strRef>
          </c:cat>
          <c:val>
            <c:numRef>
              <c:f>'34'!$B$3:$B$7</c:f>
              <c:numCache>
                <c:formatCode>0%</c:formatCode>
                <c:ptCount val="5"/>
                <c:pt idx="0">
                  <c:v>0.28712900000000002</c:v>
                </c:pt>
                <c:pt idx="1">
                  <c:v>0.237624</c:v>
                </c:pt>
                <c:pt idx="2">
                  <c:v>0.18811900000000001</c:v>
                </c:pt>
                <c:pt idx="3">
                  <c:v>0.38613900000000001</c:v>
                </c:pt>
                <c:pt idx="4">
                  <c:v>0.22772300000000001</c:v>
                </c:pt>
              </c:numCache>
            </c:numRef>
          </c:val>
          <c:extLst>
            <c:ext xmlns:c16="http://schemas.microsoft.com/office/drawing/2014/chart" uri="{C3380CC4-5D6E-409C-BE32-E72D297353CC}">
              <c16:uniqueId val="{0000000A-110A-40EE-AE80-59C272CAEE56}"/>
            </c:ext>
          </c:extLst>
        </c:ser>
        <c:dLbls>
          <c:showLegendKey val="0"/>
          <c:showVal val="0"/>
          <c:showCatName val="0"/>
          <c:showSerName val="0"/>
          <c:showPercent val="0"/>
          <c:showBubbleSize val="0"/>
          <c:showLeaderLines val="1"/>
        </c:dLbls>
        <c:firstSliceAng val="0"/>
        <c:holeSize val="52"/>
      </c:doughnutChart>
      <c:spPr>
        <a:noFill/>
        <a:ln>
          <a:noFill/>
        </a:ln>
        <a:effectLst/>
      </c:spPr>
    </c:plotArea>
    <c:legend>
      <c:legendPos val="b"/>
      <c:layout>
        <c:manualLayout>
          <c:xMode val="edge"/>
          <c:yMode val="edge"/>
          <c:x val="0.16741335301594384"/>
          <c:y val="0.64659319749675237"/>
          <c:w val="0.77101269836728126"/>
          <c:h val="0.2816659990439277"/>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50000"/>
                  <a:lumOff val="50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userShapes r:id="rId4"/>
</c:chartSpace>
</file>

<file path=ppt/charts/chart3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0318509878669855E-2"/>
          <c:y val="4.9829591358114968E-2"/>
          <c:w val="0.91129927826692636"/>
          <c:h val="0.85060182518266991"/>
        </c:manualLayout>
      </c:layout>
      <c:barChart>
        <c:barDir val="col"/>
        <c:grouping val="percentStacked"/>
        <c:varyColors val="0"/>
        <c:ser>
          <c:idx val="0"/>
          <c:order val="0"/>
          <c:tx>
            <c:strRef>
              <c:f>'35'!$A$15</c:f>
              <c:strCache>
                <c:ptCount val="1"/>
                <c:pt idx="0">
                  <c:v>Under 30%</c:v>
                </c:pt>
              </c:strCache>
            </c:strRef>
          </c:tx>
          <c:spPr>
            <a:solidFill>
              <a:srgbClr val="193C2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'35'!$B$14:$E$14</c:f>
              <c:numCache>
                <c:formatCode>General</c:formatCode>
                <c:ptCount val="4"/>
                <c:pt idx="0">
                  <c:v>2020</c:v>
                </c:pt>
                <c:pt idx="1">
                  <c:v>2021</c:v>
                </c:pt>
                <c:pt idx="2">
                  <c:v>2022</c:v>
                </c:pt>
                <c:pt idx="3">
                  <c:v>2023</c:v>
                </c:pt>
              </c:numCache>
            </c:numRef>
          </c:cat>
          <c:val>
            <c:numRef>
              <c:f>'35'!$B$15:$E$15</c:f>
              <c:numCache>
                <c:formatCode>0%</c:formatCode>
                <c:ptCount val="4"/>
                <c:pt idx="0">
                  <c:v>0.28999999999999998</c:v>
                </c:pt>
                <c:pt idx="1">
                  <c:v>0.42</c:v>
                </c:pt>
                <c:pt idx="2">
                  <c:v>0.38</c:v>
                </c:pt>
                <c:pt idx="3">
                  <c:v>0.3125</c:v>
                </c:pt>
              </c:numCache>
            </c:numRef>
          </c:val>
          <c:extLst>
            <c:ext xmlns:c16="http://schemas.microsoft.com/office/drawing/2014/chart" uri="{C3380CC4-5D6E-409C-BE32-E72D297353CC}">
              <c16:uniqueId val="{00000000-F662-4F83-A907-B42024290E52}"/>
            </c:ext>
          </c:extLst>
        </c:ser>
        <c:ser>
          <c:idx val="1"/>
          <c:order val="1"/>
          <c:tx>
            <c:strRef>
              <c:f>'35'!$A$16</c:f>
              <c:strCache>
                <c:ptCount val="1"/>
                <c:pt idx="0">
                  <c:v>30-49%</c:v>
                </c:pt>
              </c:strCache>
            </c:strRef>
          </c:tx>
          <c:spPr>
            <a:solidFill>
              <a:srgbClr val="1D65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'35'!$B$14:$E$14</c:f>
              <c:numCache>
                <c:formatCode>General</c:formatCode>
                <c:ptCount val="4"/>
                <c:pt idx="0">
                  <c:v>2020</c:v>
                </c:pt>
                <c:pt idx="1">
                  <c:v>2021</c:v>
                </c:pt>
                <c:pt idx="2">
                  <c:v>2022</c:v>
                </c:pt>
                <c:pt idx="3">
                  <c:v>2023</c:v>
                </c:pt>
              </c:numCache>
            </c:numRef>
          </c:cat>
          <c:val>
            <c:numRef>
              <c:f>'35'!$B$16:$E$16</c:f>
              <c:numCache>
                <c:formatCode>0%</c:formatCode>
                <c:ptCount val="4"/>
                <c:pt idx="1">
                  <c:v>0.15</c:v>
                </c:pt>
                <c:pt idx="2">
                  <c:v>0.08</c:v>
                </c:pt>
                <c:pt idx="3">
                  <c:v>0.125</c:v>
                </c:pt>
              </c:numCache>
            </c:numRef>
          </c:val>
          <c:extLst>
            <c:ext xmlns:c16="http://schemas.microsoft.com/office/drawing/2014/chart" uri="{C3380CC4-5D6E-409C-BE32-E72D297353CC}">
              <c16:uniqueId val="{00000001-F662-4F83-A907-B42024290E52}"/>
            </c:ext>
          </c:extLst>
        </c:ser>
        <c:ser>
          <c:idx val="2"/>
          <c:order val="2"/>
          <c:tx>
            <c:strRef>
              <c:f>'35'!$A$17</c:f>
              <c:strCache>
                <c:ptCount val="1"/>
                <c:pt idx="0">
                  <c:v>50-69%</c:v>
                </c:pt>
              </c:strCache>
            </c:strRef>
          </c:tx>
          <c:spPr>
            <a:solidFill>
              <a:srgbClr val="88AA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'35'!$B$14:$E$14</c:f>
              <c:numCache>
                <c:formatCode>General</c:formatCode>
                <c:ptCount val="4"/>
                <c:pt idx="0">
                  <c:v>2020</c:v>
                </c:pt>
                <c:pt idx="1">
                  <c:v>2021</c:v>
                </c:pt>
                <c:pt idx="2">
                  <c:v>2022</c:v>
                </c:pt>
                <c:pt idx="3">
                  <c:v>2023</c:v>
                </c:pt>
              </c:numCache>
            </c:numRef>
          </c:cat>
          <c:val>
            <c:numRef>
              <c:f>'35'!$B$17:$E$17</c:f>
              <c:numCache>
                <c:formatCode>0%</c:formatCode>
                <c:ptCount val="4"/>
                <c:pt idx="0">
                  <c:v>0.24</c:v>
                </c:pt>
                <c:pt idx="1">
                  <c:v>0.23</c:v>
                </c:pt>
                <c:pt idx="2">
                  <c:v>0.12</c:v>
                </c:pt>
                <c:pt idx="3">
                  <c:v>0.1875</c:v>
                </c:pt>
              </c:numCache>
            </c:numRef>
          </c:val>
          <c:extLst>
            <c:ext xmlns:c16="http://schemas.microsoft.com/office/drawing/2014/chart" uri="{C3380CC4-5D6E-409C-BE32-E72D297353CC}">
              <c16:uniqueId val="{00000002-F662-4F83-A907-B42024290E52}"/>
            </c:ext>
          </c:extLst>
        </c:ser>
        <c:ser>
          <c:idx val="3"/>
          <c:order val="3"/>
          <c:tx>
            <c:strRef>
              <c:f>'35'!$A$18</c:f>
              <c:strCache>
                <c:ptCount val="1"/>
                <c:pt idx="0">
                  <c:v>70-89%</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'35'!$B$14:$E$14</c:f>
              <c:numCache>
                <c:formatCode>General</c:formatCode>
                <c:ptCount val="4"/>
                <c:pt idx="0">
                  <c:v>2020</c:v>
                </c:pt>
                <c:pt idx="1">
                  <c:v>2021</c:v>
                </c:pt>
                <c:pt idx="2">
                  <c:v>2022</c:v>
                </c:pt>
                <c:pt idx="3">
                  <c:v>2023</c:v>
                </c:pt>
              </c:numCache>
            </c:numRef>
          </c:cat>
          <c:val>
            <c:numRef>
              <c:f>'35'!$B$18:$E$18</c:f>
              <c:numCache>
                <c:formatCode>0%</c:formatCode>
                <c:ptCount val="4"/>
                <c:pt idx="0">
                  <c:v>0.47</c:v>
                </c:pt>
                <c:pt idx="1">
                  <c:v>0.15</c:v>
                </c:pt>
                <c:pt idx="2">
                  <c:v>0.19</c:v>
                </c:pt>
                <c:pt idx="3">
                  <c:v>0.125</c:v>
                </c:pt>
              </c:numCache>
            </c:numRef>
          </c:val>
          <c:extLst>
            <c:ext xmlns:c16="http://schemas.microsoft.com/office/drawing/2014/chart" uri="{C3380CC4-5D6E-409C-BE32-E72D297353CC}">
              <c16:uniqueId val="{00000003-F662-4F83-A907-B42024290E52}"/>
            </c:ext>
          </c:extLst>
        </c:ser>
        <c:ser>
          <c:idx val="4"/>
          <c:order val="4"/>
          <c:tx>
            <c:strRef>
              <c:f>'35'!$A$19</c:f>
              <c:strCache>
                <c:ptCount val="1"/>
                <c:pt idx="0">
                  <c:v>Mer än 90%</c:v>
                </c:pt>
              </c:strCache>
            </c:strRef>
          </c:tx>
          <c:spPr>
            <a:solidFill>
              <a:srgbClr val="C3D5C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'35'!$B$14:$E$14</c:f>
              <c:numCache>
                <c:formatCode>General</c:formatCode>
                <c:ptCount val="4"/>
                <c:pt idx="0">
                  <c:v>2020</c:v>
                </c:pt>
                <c:pt idx="1">
                  <c:v>2021</c:v>
                </c:pt>
                <c:pt idx="2">
                  <c:v>2022</c:v>
                </c:pt>
                <c:pt idx="3">
                  <c:v>2023</c:v>
                </c:pt>
              </c:numCache>
            </c:numRef>
          </c:cat>
          <c:val>
            <c:numRef>
              <c:f>'35'!$B$19:$E$19</c:f>
              <c:numCache>
                <c:formatCode>0%</c:formatCode>
                <c:ptCount val="4"/>
                <c:pt idx="1">
                  <c:v>0.05</c:v>
                </c:pt>
                <c:pt idx="2">
                  <c:v>0.23</c:v>
                </c:pt>
                <c:pt idx="3">
                  <c:v>0.1875</c:v>
                </c:pt>
              </c:numCache>
            </c:numRef>
          </c:val>
          <c:extLst>
            <c:ext xmlns:c16="http://schemas.microsoft.com/office/drawing/2014/chart" uri="{C3380CC4-5D6E-409C-BE32-E72D297353CC}">
              <c16:uniqueId val="{00000004-F662-4F83-A907-B42024290E52}"/>
            </c:ext>
          </c:extLst>
        </c:ser>
        <c:ser>
          <c:idx val="5"/>
          <c:order val="5"/>
          <c:tx>
            <c:strRef>
              <c:f>'35'!$A$20</c:f>
              <c:strCache>
                <c:ptCount val="1"/>
              </c:strCache>
            </c:strRef>
          </c:tx>
          <c:spPr>
            <a:solidFill>
              <a:srgbClr val="C00000"/>
            </a:solidFill>
            <a:ln>
              <a:noFill/>
            </a:ln>
            <a:effectLst/>
          </c:spPr>
          <c:invertIfNegative val="0"/>
          <c:dPt>
            <c:idx val="3"/>
            <c:invertIfNegative val="0"/>
            <c:bubble3D val="0"/>
            <c:spPr>
              <a:solidFill>
                <a:srgbClr val="CDA197"/>
              </a:solidFill>
              <a:ln>
                <a:noFill/>
              </a:ln>
              <a:effectLst/>
            </c:spPr>
            <c:extLst>
              <c:ext xmlns:c16="http://schemas.microsoft.com/office/drawing/2014/chart" uri="{C3380CC4-5D6E-409C-BE32-E72D297353CC}">
                <c16:uniqueId val="{00000000-4539-4751-BC3F-54A1895E7BA8}"/>
              </c:ext>
            </c:extLst>
          </c:dPt>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'35'!$B$14:$E$14</c:f>
              <c:numCache>
                <c:formatCode>General</c:formatCode>
                <c:ptCount val="4"/>
                <c:pt idx="0">
                  <c:v>2020</c:v>
                </c:pt>
                <c:pt idx="1">
                  <c:v>2021</c:v>
                </c:pt>
                <c:pt idx="2">
                  <c:v>2022</c:v>
                </c:pt>
                <c:pt idx="3">
                  <c:v>2023</c:v>
                </c:pt>
              </c:numCache>
            </c:numRef>
          </c:cat>
          <c:val>
            <c:numRef>
              <c:f>'35'!$B$20:$E$20</c:f>
              <c:numCache>
                <c:formatCode>General</c:formatCode>
                <c:ptCount val="4"/>
                <c:pt idx="3" formatCode="0%">
                  <c:v>6.25E-2</c:v>
                </c:pt>
              </c:numCache>
            </c:numRef>
          </c:val>
          <c:extLst>
            <c:ext xmlns:c16="http://schemas.microsoft.com/office/drawing/2014/chart" uri="{C3380CC4-5D6E-409C-BE32-E72D297353CC}">
              <c16:uniqueId val="{00000005-F662-4F83-A907-B42024290E52}"/>
            </c:ext>
          </c:extLst>
        </c:ser>
        <c:dLbls>
          <c:showLegendKey val="0"/>
          <c:showVal val="0"/>
          <c:showCatName val="0"/>
          <c:showSerName val="0"/>
          <c:showPercent val="0"/>
          <c:showBubbleSize val="0"/>
        </c:dLbls>
        <c:gapWidth val="100"/>
        <c:overlap val="100"/>
        <c:axId val="1208883792"/>
        <c:axId val="1208880912"/>
      </c:barChart>
      <c:catAx>
        <c:axId val="12088837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208880912"/>
        <c:crosses val="autoZero"/>
        <c:auto val="1"/>
        <c:lblAlgn val="ctr"/>
        <c:lblOffset val="100"/>
        <c:noMultiLvlLbl val="0"/>
      </c:catAx>
      <c:valAx>
        <c:axId val="1208880912"/>
        <c:scaling>
          <c:orientation val="minMax"/>
        </c:scaling>
        <c:delete val="1"/>
        <c:axPos val="l"/>
        <c:numFmt formatCode="0%" sourceLinked="1"/>
        <c:majorTickMark val="none"/>
        <c:minorTickMark val="none"/>
        <c:tickLblPos val="nextTo"/>
        <c:crossAx val="120888379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stacked"/>
        <c:varyColors val="0"/>
        <c:ser>
          <c:idx val="0"/>
          <c:order val="0"/>
          <c:tx>
            <c:strRef>
              <c:f>'35'!$A$2</c:f>
              <c:strCache>
                <c:ptCount val="1"/>
                <c:pt idx="0">
                  <c:v>Under 30%</c:v>
                </c:pt>
              </c:strCache>
            </c:strRef>
          </c:tx>
          <c:spPr>
            <a:solidFill>
              <a:srgbClr val="193C28"/>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'35'!$B$1:$F$1</c:f>
              <c:strCache>
                <c:ptCount val="5"/>
                <c:pt idx="0">
                  <c:v>Annan</c:v>
                </c:pt>
                <c:pt idx="1">
                  <c:v>Arkitektföretag</c:v>
                </c:pt>
                <c:pt idx="2">
                  <c:v>Industri- och 
techkonsultföretag</c:v>
                </c:pt>
                <c:pt idx="3">
                  <c:v>Teknikkonsultföretag</c:v>
                </c:pt>
                <c:pt idx="4">
                  <c:v>Total</c:v>
                </c:pt>
              </c:strCache>
            </c:strRef>
          </c:cat>
          <c:val>
            <c:numRef>
              <c:f>'35'!$B$2:$F$2</c:f>
              <c:numCache>
                <c:formatCode>0%</c:formatCode>
                <c:ptCount val="5"/>
                <c:pt idx="0">
                  <c:v>0.2</c:v>
                </c:pt>
                <c:pt idx="1">
                  <c:v>9.6773999999999999E-2</c:v>
                </c:pt>
                <c:pt idx="2">
                  <c:v>0.3125</c:v>
                </c:pt>
                <c:pt idx="3">
                  <c:v>0.183673</c:v>
                </c:pt>
                <c:pt idx="4">
                  <c:v>0.17821799999999999</c:v>
                </c:pt>
              </c:numCache>
            </c:numRef>
          </c:val>
          <c:extLst>
            <c:ext xmlns:c16="http://schemas.microsoft.com/office/drawing/2014/chart" uri="{C3380CC4-5D6E-409C-BE32-E72D297353CC}">
              <c16:uniqueId val="{00000000-7D57-4230-9240-FFCFCF266FDA}"/>
            </c:ext>
          </c:extLst>
        </c:ser>
        <c:ser>
          <c:idx val="1"/>
          <c:order val="1"/>
          <c:tx>
            <c:strRef>
              <c:f>'35'!$A$3</c:f>
              <c:strCache>
                <c:ptCount val="1"/>
                <c:pt idx="0">
                  <c:v>30-49%</c:v>
                </c:pt>
              </c:strCache>
            </c:strRef>
          </c:tx>
          <c:spPr>
            <a:solidFill>
              <a:srgbClr val="1D65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'35'!$B$1:$F$1</c:f>
              <c:strCache>
                <c:ptCount val="5"/>
                <c:pt idx="0">
                  <c:v>Annan</c:v>
                </c:pt>
                <c:pt idx="1">
                  <c:v>Arkitektföretag</c:v>
                </c:pt>
                <c:pt idx="2">
                  <c:v>Industri- och 
techkonsultföretag</c:v>
                </c:pt>
                <c:pt idx="3">
                  <c:v>Teknikkonsultföretag</c:v>
                </c:pt>
                <c:pt idx="4">
                  <c:v>Total</c:v>
                </c:pt>
              </c:strCache>
            </c:strRef>
          </c:cat>
          <c:val>
            <c:numRef>
              <c:f>'35'!$B$3:$F$3</c:f>
              <c:numCache>
                <c:formatCode>0%</c:formatCode>
                <c:ptCount val="5"/>
                <c:pt idx="0">
                  <c:v>0.2</c:v>
                </c:pt>
                <c:pt idx="1">
                  <c:v>3.2258000000000002E-2</c:v>
                </c:pt>
                <c:pt idx="2">
                  <c:v>0.125</c:v>
                </c:pt>
                <c:pt idx="3">
                  <c:v>6.1224000000000001E-2</c:v>
                </c:pt>
                <c:pt idx="4">
                  <c:v>6.9306999999999994E-2</c:v>
                </c:pt>
              </c:numCache>
            </c:numRef>
          </c:val>
          <c:extLst>
            <c:ext xmlns:c16="http://schemas.microsoft.com/office/drawing/2014/chart" uri="{C3380CC4-5D6E-409C-BE32-E72D297353CC}">
              <c16:uniqueId val="{00000001-7D57-4230-9240-FFCFCF266FDA}"/>
            </c:ext>
          </c:extLst>
        </c:ser>
        <c:ser>
          <c:idx val="2"/>
          <c:order val="2"/>
          <c:tx>
            <c:strRef>
              <c:f>'35'!$A$4</c:f>
              <c:strCache>
                <c:ptCount val="1"/>
                <c:pt idx="0">
                  <c:v>50-69%</c:v>
                </c:pt>
              </c:strCache>
            </c:strRef>
          </c:tx>
          <c:spPr>
            <a:solidFill>
              <a:srgbClr val="88AAA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'35'!$B$1:$F$1</c:f>
              <c:strCache>
                <c:ptCount val="5"/>
                <c:pt idx="0">
                  <c:v>Annan</c:v>
                </c:pt>
                <c:pt idx="1">
                  <c:v>Arkitektföretag</c:v>
                </c:pt>
                <c:pt idx="2">
                  <c:v>Industri- och 
techkonsultföretag</c:v>
                </c:pt>
                <c:pt idx="3">
                  <c:v>Teknikkonsultföretag</c:v>
                </c:pt>
                <c:pt idx="4">
                  <c:v>Total</c:v>
                </c:pt>
              </c:strCache>
            </c:strRef>
          </c:cat>
          <c:val>
            <c:numRef>
              <c:f>'35'!$B$4:$F$4</c:f>
              <c:numCache>
                <c:formatCode>General</c:formatCode>
                <c:ptCount val="5"/>
                <c:pt idx="0" formatCode="0%">
                  <c:v>0.2</c:v>
                </c:pt>
                <c:pt idx="2" formatCode="0%">
                  <c:v>0.1875</c:v>
                </c:pt>
                <c:pt idx="4" formatCode="0%">
                  <c:v>3.9604E-2</c:v>
                </c:pt>
              </c:numCache>
            </c:numRef>
          </c:val>
          <c:extLst>
            <c:ext xmlns:c16="http://schemas.microsoft.com/office/drawing/2014/chart" uri="{C3380CC4-5D6E-409C-BE32-E72D297353CC}">
              <c16:uniqueId val="{00000002-7D57-4230-9240-FFCFCF266FDA}"/>
            </c:ext>
          </c:extLst>
        </c:ser>
        <c:ser>
          <c:idx val="3"/>
          <c:order val="3"/>
          <c:tx>
            <c:strRef>
              <c:f>'35'!$A$5</c:f>
              <c:strCache>
                <c:ptCount val="1"/>
                <c:pt idx="0">
                  <c:v>70-89%</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'35'!$B$1:$F$1</c:f>
              <c:strCache>
                <c:ptCount val="5"/>
                <c:pt idx="0">
                  <c:v>Annan</c:v>
                </c:pt>
                <c:pt idx="1">
                  <c:v>Arkitektföretag</c:v>
                </c:pt>
                <c:pt idx="2">
                  <c:v>Industri- och 
techkonsultföretag</c:v>
                </c:pt>
                <c:pt idx="3">
                  <c:v>Teknikkonsultföretag</c:v>
                </c:pt>
                <c:pt idx="4">
                  <c:v>Total</c:v>
                </c:pt>
              </c:strCache>
            </c:strRef>
          </c:cat>
          <c:val>
            <c:numRef>
              <c:f>'35'!$B$5:$F$5</c:f>
              <c:numCache>
                <c:formatCode>0%</c:formatCode>
                <c:ptCount val="5"/>
                <c:pt idx="0">
                  <c:v>0.2</c:v>
                </c:pt>
                <c:pt idx="1">
                  <c:v>0.25806499999999999</c:v>
                </c:pt>
                <c:pt idx="2">
                  <c:v>0.125</c:v>
                </c:pt>
                <c:pt idx="3">
                  <c:v>0.14285700000000001</c:v>
                </c:pt>
                <c:pt idx="4">
                  <c:v>0.17821799999999999</c:v>
                </c:pt>
              </c:numCache>
            </c:numRef>
          </c:val>
          <c:extLst>
            <c:ext xmlns:c16="http://schemas.microsoft.com/office/drawing/2014/chart" uri="{C3380CC4-5D6E-409C-BE32-E72D297353CC}">
              <c16:uniqueId val="{00000003-7D57-4230-9240-FFCFCF266FDA}"/>
            </c:ext>
          </c:extLst>
        </c:ser>
        <c:ser>
          <c:idx val="4"/>
          <c:order val="4"/>
          <c:tx>
            <c:strRef>
              <c:f>'35'!$A$6</c:f>
              <c:strCache>
                <c:ptCount val="1"/>
                <c:pt idx="0">
                  <c:v>Mer än 90%</c:v>
                </c:pt>
              </c:strCache>
            </c:strRef>
          </c:tx>
          <c:spPr>
            <a:solidFill>
              <a:srgbClr val="C3D5CF"/>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'35'!$B$1:$F$1</c:f>
              <c:strCache>
                <c:ptCount val="5"/>
                <c:pt idx="0">
                  <c:v>Annan</c:v>
                </c:pt>
                <c:pt idx="1">
                  <c:v>Arkitektföretag</c:v>
                </c:pt>
                <c:pt idx="2">
                  <c:v>Industri- och 
techkonsultföretag</c:v>
                </c:pt>
                <c:pt idx="3">
                  <c:v>Teknikkonsultföretag</c:v>
                </c:pt>
                <c:pt idx="4">
                  <c:v>Total</c:v>
                </c:pt>
              </c:strCache>
            </c:strRef>
          </c:cat>
          <c:val>
            <c:numRef>
              <c:f>'35'!$B$6:$F$6</c:f>
              <c:numCache>
                <c:formatCode>0%</c:formatCode>
                <c:ptCount val="5"/>
                <c:pt idx="0">
                  <c:v>0.2</c:v>
                </c:pt>
                <c:pt idx="1">
                  <c:v>0.54838699999999996</c:v>
                </c:pt>
                <c:pt idx="2">
                  <c:v>0.1875</c:v>
                </c:pt>
                <c:pt idx="3">
                  <c:v>0.55101999999999995</c:v>
                </c:pt>
                <c:pt idx="4">
                  <c:v>0.475248</c:v>
                </c:pt>
              </c:numCache>
            </c:numRef>
          </c:val>
          <c:extLst>
            <c:ext xmlns:c16="http://schemas.microsoft.com/office/drawing/2014/chart" uri="{C3380CC4-5D6E-409C-BE32-E72D297353CC}">
              <c16:uniqueId val="{00000004-7D57-4230-9240-FFCFCF266FDA}"/>
            </c:ext>
          </c:extLst>
        </c:ser>
        <c:ser>
          <c:idx val="5"/>
          <c:order val="5"/>
          <c:tx>
            <c:strRef>
              <c:f>'35'!$A$7</c:f>
              <c:strCache>
                <c:ptCount val="1"/>
                <c:pt idx="0">
                  <c:v>Vet ej</c:v>
                </c:pt>
              </c:strCache>
            </c:strRef>
          </c:tx>
          <c:spPr>
            <a:solidFill>
              <a:srgbClr val="CDA197"/>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'35'!$B$1:$F$1</c:f>
              <c:strCache>
                <c:ptCount val="5"/>
                <c:pt idx="0">
                  <c:v>Annan</c:v>
                </c:pt>
                <c:pt idx="1">
                  <c:v>Arkitektföretag</c:v>
                </c:pt>
                <c:pt idx="2">
                  <c:v>Industri- och 
techkonsultföretag</c:v>
                </c:pt>
                <c:pt idx="3">
                  <c:v>Teknikkonsultföretag</c:v>
                </c:pt>
                <c:pt idx="4">
                  <c:v>Total</c:v>
                </c:pt>
              </c:strCache>
            </c:strRef>
          </c:cat>
          <c:val>
            <c:numRef>
              <c:f>'35'!$B$7:$F$7</c:f>
              <c:numCache>
                <c:formatCode>0%</c:formatCode>
                <c:ptCount val="5"/>
                <c:pt idx="1">
                  <c:v>6.4516000000000004E-2</c:v>
                </c:pt>
                <c:pt idx="2">
                  <c:v>6.25E-2</c:v>
                </c:pt>
                <c:pt idx="3">
                  <c:v>6.1224000000000001E-2</c:v>
                </c:pt>
                <c:pt idx="4">
                  <c:v>5.9406E-2</c:v>
                </c:pt>
              </c:numCache>
            </c:numRef>
          </c:val>
          <c:extLst>
            <c:ext xmlns:c16="http://schemas.microsoft.com/office/drawing/2014/chart" uri="{C3380CC4-5D6E-409C-BE32-E72D297353CC}">
              <c16:uniqueId val="{00000005-7D57-4230-9240-FFCFCF266FDA}"/>
            </c:ext>
          </c:extLst>
        </c:ser>
        <c:dLbls>
          <c:showLegendKey val="0"/>
          <c:showVal val="0"/>
          <c:showCatName val="0"/>
          <c:showSerName val="0"/>
          <c:showPercent val="0"/>
          <c:showBubbleSize val="0"/>
        </c:dLbls>
        <c:gapWidth val="150"/>
        <c:overlap val="100"/>
        <c:axId val="1183291736"/>
        <c:axId val="1183293896"/>
      </c:barChart>
      <c:catAx>
        <c:axId val="118329173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183293896"/>
        <c:crosses val="autoZero"/>
        <c:auto val="1"/>
        <c:lblAlgn val="ctr"/>
        <c:lblOffset val="100"/>
        <c:noMultiLvlLbl val="0"/>
      </c:catAx>
      <c:valAx>
        <c:axId val="1183293896"/>
        <c:scaling>
          <c:orientation val="minMax"/>
          <c:max val="1"/>
        </c:scaling>
        <c:delete val="1"/>
        <c:axPos val="b"/>
        <c:numFmt formatCode="0%" sourceLinked="1"/>
        <c:majorTickMark val="none"/>
        <c:minorTickMark val="none"/>
        <c:tickLblPos val="nextTo"/>
        <c:crossAx val="1183291736"/>
        <c:crosses val="autoZero"/>
        <c:crossBetween val="between"/>
      </c:valAx>
      <c:spPr>
        <a:noFill/>
        <a:ln>
          <a:noFill/>
        </a:ln>
        <a:effectLst/>
      </c:spPr>
    </c:plotArea>
    <c:legend>
      <c:legendPos val="b"/>
      <c:layout>
        <c:manualLayout>
          <c:xMode val="edge"/>
          <c:yMode val="edge"/>
          <c:x val="0.22147373533988315"/>
          <c:y val="0.90884959662322451"/>
          <c:w val="0.56781198903156394"/>
          <c:h val="4.2822565590875467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9458062908858188E-2"/>
          <c:y val="0.1636466457058785"/>
          <c:w val="0.75918479330708666"/>
          <c:h val="0.38301171058400418"/>
        </c:manualLayout>
      </c:layout>
      <c:barChart>
        <c:barDir val="col"/>
        <c:grouping val="clustered"/>
        <c:varyColors val="0"/>
        <c:ser>
          <c:idx val="6"/>
          <c:order val="1"/>
          <c:tx>
            <c:strRef>
              <c:f>'36'!$C$2</c:f>
              <c:strCache>
                <c:ptCount val="1"/>
                <c:pt idx="0">
                  <c:v>Teknikkonsultföretag</c:v>
                </c:pt>
              </c:strCache>
            </c:strRef>
          </c:tx>
          <c:spPr>
            <a:solidFill>
              <a:srgbClr val="35A5B4"/>
            </a:solidFill>
          </c:spPr>
          <c:invertIfNegative val="0"/>
          <c:cat>
            <c:strRef>
              <c:f>'36'!$A$3:$A$14</c:f>
              <c:strCache>
                <c:ptCount val="12"/>
                <c:pt idx="0">
                  <c:v>Bygg &amp; anläggning</c:v>
                </c:pt>
                <c:pt idx="1">
                  <c:v>Infrastruktur</c:v>
                </c:pt>
                <c:pt idx="2">
                  <c:v>Industri</c:v>
                </c:pt>
                <c:pt idx="3">
                  <c:v>Fastigheter</c:v>
                </c:pt>
                <c:pt idx="4">
                  <c:v>Transport</c:v>
                </c:pt>
                <c:pt idx="5">
                  <c:v>IT &amp; Software</c:v>
                </c:pt>
                <c:pt idx="6">
                  <c:v>Information &amp; kommunikation</c:v>
                </c:pt>
                <c:pt idx="7">
                  <c:v>Energi</c:v>
                </c:pt>
                <c:pt idx="8">
                  <c:v>Miljö</c:v>
                </c:pt>
                <c:pt idx="9">
                  <c:v>Försvar, samhällsskydd, beredskap</c:v>
                </c:pt>
                <c:pt idx="10">
                  <c:v>Läkemedel/medicinsk teknik</c:v>
                </c:pt>
                <c:pt idx="11">
                  <c:v>Annan</c:v>
                </c:pt>
              </c:strCache>
            </c:strRef>
          </c:cat>
          <c:val>
            <c:numRef>
              <c:f>'36'!$C$3:$C$14</c:f>
              <c:numCache>
                <c:formatCode>0%</c:formatCode>
                <c:ptCount val="12"/>
                <c:pt idx="0">
                  <c:v>0.83673500000000001</c:v>
                </c:pt>
                <c:pt idx="1">
                  <c:v>0.408163</c:v>
                </c:pt>
                <c:pt idx="2">
                  <c:v>0.61224500000000004</c:v>
                </c:pt>
                <c:pt idx="3">
                  <c:v>0.75510200000000005</c:v>
                </c:pt>
                <c:pt idx="4">
                  <c:v>6.1224000000000001E-2</c:v>
                </c:pt>
                <c:pt idx="5">
                  <c:v>4.0815999999999998E-2</c:v>
                </c:pt>
                <c:pt idx="7">
                  <c:v>0.38775500000000002</c:v>
                </c:pt>
                <c:pt idx="8">
                  <c:v>0.244898</c:v>
                </c:pt>
                <c:pt idx="9">
                  <c:v>0.20408200000000001</c:v>
                </c:pt>
                <c:pt idx="10">
                  <c:v>0.183673</c:v>
                </c:pt>
                <c:pt idx="11">
                  <c:v>4.0815999999999998E-2</c:v>
                </c:pt>
              </c:numCache>
            </c:numRef>
          </c:val>
          <c:extLst>
            <c:ext xmlns:c16="http://schemas.microsoft.com/office/drawing/2014/chart" uri="{C3380CC4-5D6E-409C-BE32-E72D297353CC}">
              <c16:uniqueId val="{00000000-E318-45F3-9E35-7F3C30FC68EA}"/>
            </c:ext>
          </c:extLst>
        </c:ser>
        <c:ser>
          <c:idx val="7"/>
          <c:order val="2"/>
          <c:tx>
            <c:strRef>
              <c:f>'36'!$D$2</c:f>
              <c:strCache>
                <c:ptCount val="1"/>
                <c:pt idx="0">
                  <c:v>Industri- och techkonsultföretag</c:v>
                </c:pt>
              </c:strCache>
            </c:strRef>
          </c:tx>
          <c:spPr>
            <a:solidFill>
              <a:srgbClr val="193C28"/>
            </a:solidFill>
          </c:spPr>
          <c:invertIfNegative val="0"/>
          <c:cat>
            <c:strRef>
              <c:f>'36'!$A$3:$A$14</c:f>
              <c:strCache>
                <c:ptCount val="12"/>
                <c:pt idx="0">
                  <c:v>Bygg &amp; anläggning</c:v>
                </c:pt>
                <c:pt idx="1">
                  <c:v>Infrastruktur</c:v>
                </c:pt>
                <c:pt idx="2">
                  <c:v>Industri</c:v>
                </c:pt>
                <c:pt idx="3">
                  <c:v>Fastigheter</c:v>
                </c:pt>
                <c:pt idx="4">
                  <c:v>Transport</c:v>
                </c:pt>
                <c:pt idx="5">
                  <c:v>IT &amp; Software</c:v>
                </c:pt>
                <c:pt idx="6">
                  <c:v>Information &amp; kommunikation</c:v>
                </c:pt>
                <c:pt idx="7">
                  <c:v>Energi</c:v>
                </c:pt>
                <c:pt idx="8">
                  <c:v>Miljö</c:v>
                </c:pt>
                <c:pt idx="9">
                  <c:v>Försvar, samhällsskydd, beredskap</c:v>
                </c:pt>
                <c:pt idx="10">
                  <c:v>Läkemedel/medicinsk teknik</c:v>
                </c:pt>
                <c:pt idx="11">
                  <c:v>Annan</c:v>
                </c:pt>
              </c:strCache>
            </c:strRef>
          </c:cat>
          <c:val>
            <c:numRef>
              <c:f>'36'!$D$3:$D$14</c:f>
              <c:numCache>
                <c:formatCode>0%</c:formatCode>
                <c:ptCount val="12"/>
                <c:pt idx="0">
                  <c:v>0.1875</c:v>
                </c:pt>
                <c:pt idx="1">
                  <c:v>0.1875</c:v>
                </c:pt>
                <c:pt idx="2">
                  <c:v>0.9375</c:v>
                </c:pt>
                <c:pt idx="3">
                  <c:v>6.25E-2</c:v>
                </c:pt>
                <c:pt idx="4">
                  <c:v>0.125</c:v>
                </c:pt>
                <c:pt idx="5">
                  <c:v>0.1875</c:v>
                </c:pt>
                <c:pt idx="6">
                  <c:v>6.25E-2</c:v>
                </c:pt>
                <c:pt idx="7">
                  <c:v>0.6875</c:v>
                </c:pt>
                <c:pt idx="8">
                  <c:v>0.125</c:v>
                </c:pt>
                <c:pt idx="9">
                  <c:v>0.4375</c:v>
                </c:pt>
                <c:pt idx="10">
                  <c:v>0.375</c:v>
                </c:pt>
              </c:numCache>
            </c:numRef>
          </c:val>
          <c:extLst>
            <c:ext xmlns:c16="http://schemas.microsoft.com/office/drawing/2014/chart" uri="{C3380CC4-5D6E-409C-BE32-E72D297353CC}">
              <c16:uniqueId val="{00000001-E318-45F3-9E35-7F3C30FC68EA}"/>
            </c:ext>
          </c:extLst>
        </c:ser>
        <c:ser>
          <c:idx val="8"/>
          <c:order val="3"/>
          <c:tx>
            <c:strRef>
              <c:f>'36'!$E$2</c:f>
              <c:strCache>
                <c:ptCount val="1"/>
                <c:pt idx="0">
                  <c:v>Arkitektföretag</c:v>
                </c:pt>
              </c:strCache>
            </c:strRef>
          </c:tx>
          <c:spPr>
            <a:solidFill>
              <a:srgbClr val="1C656E"/>
            </a:solidFill>
          </c:spPr>
          <c:invertIfNegative val="0"/>
          <c:cat>
            <c:strRef>
              <c:f>'36'!$A$3:$A$14</c:f>
              <c:strCache>
                <c:ptCount val="12"/>
                <c:pt idx="0">
                  <c:v>Bygg &amp; anläggning</c:v>
                </c:pt>
                <c:pt idx="1">
                  <c:v>Infrastruktur</c:v>
                </c:pt>
                <c:pt idx="2">
                  <c:v>Industri</c:v>
                </c:pt>
                <c:pt idx="3">
                  <c:v>Fastigheter</c:v>
                </c:pt>
                <c:pt idx="4">
                  <c:v>Transport</c:v>
                </c:pt>
                <c:pt idx="5">
                  <c:v>IT &amp; Software</c:v>
                </c:pt>
                <c:pt idx="6">
                  <c:v>Information &amp; kommunikation</c:v>
                </c:pt>
                <c:pt idx="7">
                  <c:v>Energi</c:v>
                </c:pt>
                <c:pt idx="8">
                  <c:v>Miljö</c:v>
                </c:pt>
                <c:pt idx="9">
                  <c:v>Försvar, samhällsskydd, beredskap</c:v>
                </c:pt>
                <c:pt idx="10">
                  <c:v>Läkemedel/medicinsk teknik</c:v>
                </c:pt>
                <c:pt idx="11">
                  <c:v>Annan</c:v>
                </c:pt>
              </c:strCache>
            </c:strRef>
          </c:cat>
          <c:val>
            <c:numRef>
              <c:f>'36'!$E$3:$E$14</c:f>
              <c:numCache>
                <c:formatCode>0%</c:formatCode>
                <c:ptCount val="12"/>
                <c:pt idx="0">
                  <c:v>0.87096799999999996</c:v>
                </c:pt>
                <c:pt idx="1">
                  <c:v>0.22580600000000001</c:v>
                </c:pt>
                <c:pt idx="2">
                  <c:v>0.38709700000000002</c:v>
                </c:pt>
                <c:pt idx="3">
                  <c:v>0.96774199999999999</c:v>
                </c:pt>
                <c:pt idx="4">
                  <c:v>0.16128999999999999</c:v>
                </c:pt>
                <c:pt idx="5">
                  <c:v>3.2258000000000002E-2</c:v>
                </c:pt>
                <c:pt idx="6">
                  <c:v>6.4516000000000004E-2</c:v>
                </c:pt>
                <c:pt idx="7">
                  <c:v>0.25806499999999999</c:v>
                </c:pt>
                <c:pt idx="8">
                  <c:v>0.12903200000000001</c:v>
                </c:pt>
                <c:pt idx="9">
                  <c:v>0.25806499999999999</c:v>
                </c:pt>
                <c:pt idx="10">
                  <c:v>9.6773999999999999E-2</c:v>
                </c:pt>
                <c:pt idx="11">
                  <c:v>0.25806499999999999</c:v>
                </c:pt>
              </c:numCache>
            </c:numRef>
          </c:val>
          <c:extLst>
            <c:ext xmlns:c16="http://schemas.microsoft.com/office/drawing/2014/chart" uri="{C3380CC4-5D6E-409C-BE32-E72D297353CC}">
              <c16:uniqueId val="{00000002-E318-45F3-9E35-7F3C30FC68EA}"/>
            </c:ext>
          </c:extLst>
        </c:ser>
        <c:ser>
          <c:idx val="9"/>
          <c:order val="4"/>
          <c:tx>
            <c:strRef>
              <c:f>'36'!$F$2</c:f>
              <c:strCache>
                <c:ptCount val="1"/>
                <c:pt idx="0">
                  <c:v>Annan</c:v>
                </c:pt>
              </c:strCache>
            </c:strRef>
          </c:tx>
          <c:spPr>
            <a:solidFill>
              <a:srgbClr val="88AAA0"/>
            </a:solidFill>
          </c:spPr>
          <c:invertIfNegative val="0"/>
          <c:cat>
            <c:strRef>
              <c:f>'36'!$A$3:$A$14</c:f>
              <c:strCache>
                <c:ptCount val="12"/>
                <c:pt idx="0">
                  <c:v>Bygg &amp; anläggning</c:v>
                </c:pt>
                <c:pt idx="1">
                  <c:v>Infrastruktur</c:v>
                </c:pt>
                <c:pt idx="2">
                  <c:v>Industri</c:v>
                </c:pt>
                <c:pt idx="3">
                  <c:v>Fastigheter</c:v>
                </c:pt>
                <c:pt idx="4">
                  <c:v>Transport</c:v>
                </c:pt>
                <c:pt idx="5">
                  <c:v>IT &amp; Software</c:v>
                </c:pt>
                <c:pt idx="6">
                  <c:v>Information &amp; kommunikation</c:v>
                </c:pt>
                <c:pt idx="7">
                  <c:v>Energi</c:v>
                </c:pt>
                <c:pt idx="8">
                  <c:v>Miljö</c:v>
                </c:pt>
                <c:pt idx="9">
                  <c:v>Försvar, samhällsskydd, beredskap</c:v>
                </c:pt>
                <c:pt idx="10">
                  <c:v>Läkemedel/medicinsk teknik</c:v>
                </c:pt>
                <c:pt idx="11">
                  <c:v>Annan</c:v>
                </c:pt>
              </c:strCache>
            </c:strRef>
          </c:cat>
          <c:val>
            <c:numRef>
              <c:f>'36'!$F$3:$F$14</c:f>
              <c:numCache>
                <c:formatCode>0%</c:formatCode>
                <c:ptCount val="12"/>
                <c:pt idx="0">
                  <c:v>0.8</c:v>
                </c:pt>
                <c:pt idx="1">
                  <c:v>0.6</c:v>
                </c:pt>
                <c:pt idx="2">
                  <c:v>0.2</c:v>
                </c:pt>
                <c:pt idx="3">
                  <c:v>0.6</c:v>
                </c:pt>
                <c:pt idx="4">
                  <c:v>0.2</c:v>
                </c:pt>
                <c:pt idx="5">
                  <c:v>0</c:v>
                </c:pt>
                <c:pt idx="6">
                  <c:v>0</c:v>
                </c:pt>
                <c:pt idx="7">
                  <c:v>0.4</c:v>
                </c:pt>
                <c:pt idx="8">
                  <c:v>0.4</c:v>
                </c:pt>
                <c:pt idx="9">
                  <c:v>0</c:v>
                </c:pt>
                <c:pt idx="10">
                  <c:v>0</c:v>
                </c:pt>
                <c:pt idx="11">
                  <c:v>0.2</c:v>
                </c:pt>
              </c:numCache>
            </c:numRef>
          </c:val>
          <c:extLst>
            <c:ext xmlns:c16="http://schemas.microsoft.com/office/drawing/2014/chart" uri="{C3380CC4-5D6E-409C-BE32-E72D297353CC}">
              <c16:uniqueId val="{00000003-E318-45F3-9E35-7F3C30FC68EA}"/>
            </c:ext>
          </c:extLst>
        </c:ser>
        <c:dLbls>
          <c:showLegendKey val="0"/>
          <c:showVal val="0"/>
          <c:showCatName val="0"/>
          <c:showSerName val="0"/>
          <c:showPercent val="0"/>
          <c:showBubbleSize val="0"/>
        </c:dLbls>
        <c:gapWidth val="190"/>
        <c:axId val="1208884872"/>
        <c:axId val="1208881272"/>
        <c:extLst>
          <c:ext xmlns:c15="http://schemas.microsoft.com/office/drawing/2012/chart" uri="{02D57815-91ED-43cb-92C2-25804820EDAC}">
            <c15:filteredBarSeries>
              <c15:ser>
                <c:idx val="5"/>
                <c:order val="0"/>
                <c:tx>
                  <c:strRef>
                    <c:extLst>
                      <c:ext uri="{02D57815-91ED-43cb-92C2-25804820EDAC}">
                        <c15:formulaRef>
                          <c15:sqref>'36'!$B$2</c15:sqref>
                        </c15:formulaRef>
                      </c:ext>
                    </c:extLst>
                    <c:strCache>
                      <c:ptCount val="1"/>
                      <c:pt idx="0">
                        <c:v>Total</c:v>
                      </c:pt>
                    </c:strCache>
                  </c:strRef>
                </c:tx>
                <c:invertIfNegative val="0"/>
                <c:cat>
                  <c:strRef>
                    <c:extLst>
                      <c:ext uri="{02D57815-91ED-43cb-92C2-25804820EDAC}">
                        <c15:formulaRef>
                          <c15:sqref>'36'!$A$3:$A$14</c15:sqref>
                        </c15:formulaRef>
                      </c:ext>
                    </c:extLst>
                    <c:strCache>
                      <c:ptCount val="12"/>
                      <c:pt idx="0">
                        <c:v>Bygg &amp; anläggning</c:v>
                      </c:pt>
                      <c:pt idx="1">
                        <c:v>Infrastruktur</c:v>
                      </c:pt>
                      <c:pt idx="2">
                        <c:v>Industri</c:v>
                      </c:pt>
                      <c:pt idx="3">
                        <c:v>Fastigheter</c:v>
                      </c:pt>
                      <c:pt idx="4">
                        <c:v>Transport</c:v>
                      </c:pt>
                      <c:pt idx="5">
                        <c:v>IT &amp; Software</c:v>
                      </c:pt>
                      <c:pt idx="6">
                        <c:v>Information &amp; kommunikation</c:v>
                      </c:pt>
                      <c:pt idx="7">
                        <c:v>Energi</c:v>
                      </c:pt>
                      <c:pt idx="8">
                        <c:v>Miljö</c:v>
                      </c:pt>
                      <c:pt idx="9">
                        <c:v>Försvar, samhällsskydd, beredskap</c:v>
                      </c:pt>
                      <c:pt idx="10">
                        <c:v>Läkemedel/medicinsk teknik</c:v>
                      </c:pt>
                      <c:pt idx="11">
                        <c:v>Annan</c:v>
                      </c:pt>
                    </c:strCache>
                  </c:strRef>
                </c:cat>
                <c:val>
                  <c:numRef>
                    <c:extLst>
                      <c:ext uri="{02D57815-91ED-43cb-92C2-25804820EDAC}">
                        <c15:formulaRef>
                          <c15:sqref>'36'!$B$3:$B$14</c15:sqref>
                        </c15:formulaRef>
                      </c:ext>
                    </c:extLst>
                    <c:numCache>
                      <c:formatCode>0%</c:formatCode>
                      <c:ptCount val="12"/>
                      <c:pt idx="0">
                        <c:v>0.74257399999999996</c:v>
                      </c:pt>
                      <c:pt idx="1">
                        <c:v>0.326733</c:v>
                      </c:pt>
                      <c:pt idx="2">
                        <c:v>0.57425700000000002</c:v>
                      </c:pt>
                      <c:pt idx="3">
                        <c:v>0.70296999999999998</c:v>
                      </c:pt>
                      <c:pt idx="4">
                        <c:v>0.10891099999999999</c:v>
                      </c:pt>
                      <c:pt idx="5">
                        <c:v>5.9406E-2</c:v>
                      </c:pt>
                      <c:pt idx="6">
                        <c:v>2.9703E-2</c:v>
                      </c:pt>
                      <c:pt idx="7">
                        <c:v>0.39604</c:v>
                      </c:pt>
                      <c:pt idx="8">
                        <c:v>0.19802</c:v>
                      </c:pt>
                      <c:pt idx="9">
                        <c:v>0.247525</c:v>
                      </c:pt>
                      <c:pt idx="10">
                        <c:v>0.17821799999999999</c:v>
                      </c:pt>
                      <c:pt idx="11">
                        <c:v>0.10891099999999999</c:v>
                      </c:pt>
                    </c:numCache>
                  </c:numRef>
                </c:val>
                <c:extLst>
                  <c:ext xmlns:c16="http://schemas.microsoft.com/office/drawing/2014/chart" uri="{C3380CC4-5D6E-409C-BE32-E72D297353CC}">
                    <c16:uniqueId val="{00000004-E318-45F3-9E35-7F3C30FC68EA}"/>
                  </c:ext>
                </c:extLst>
              </c15:ser>
            </c15:filteredBarSeries>
            <c15:filteredBarSeries>
              <c15:ser>
                <c:idx val="0"/>
                <c:order val="5"/>
                <c:tx>
                  <c:strRef>
                    <c:extLst xmlns:c15="http://schemas.microsoft.com/office/drawing/2012/chart">
                      <c:ext xmlns:c15="http://schemas.microsoft.com/office/drawing/2012/chart" uri="{02D57815-91ED-43cb-92C2-25804820EDAC}">
                        <c15:formulaRef>
                          <c15:sqref>'36'!$B$2</c15:sqref>
                        </c15:formulaRef>
                      </c:ext>
                    </c:extLst>
                    <c:strCache>
                      <c:ptCount val="1"/>
                      <c:pt idx="0">
                        <c:v>Total</c:v>
                      </c:pt>
                    </c:strCache>
                  </c:strRef>
                </c:tx>
                <c:spPr>
                  <a:solidFill>
                    <a:schemeClr val="accent1"/>
                  </a:solidFill>
                  <a:ln>
                    <a:noFill/>
                  </a:ln>
                  <a:effectLst/>
                </c:spPr>
                <c:invertIfNegative val="0"/>
                <c:cat>
                  <c:strRef>
                    <c:extLst xmlns:c15="http://schemas.microsoft.com/office/drawing/2012/chart">
                      <c:ext xmlns:c15="http://schemas.microsoft.com/office/drawing/2012/chart" uri="{02D57815-91ED-43cb-92C2-25804820EDAC}">
                        <c15:formulaRef>
                          <c15:sqref>'36'!$A$3:$A$14</c15:sqref>
                        </c15:formulaRef>
                      </c:ext>
                    </c:extLst>
                    <c:strCache>
                      <c:ptCount val="12"/>
                      <c:pt idx="0">
                        <c:v>Bygg &amp; anläggning</c:v>
                      </c:pt>
                      <c:pt idx="1">
                        <c:v>Infrastruktur</c:v>
                      </c:pt>
                      <c:pt idx="2">
                        <c:v>Industri</c:v>
                      </c:pt>
                      <c:pt idx="3">
                        <c:v>Fastigheter</c:v>
                      </c:pt>
                      <c:pt idx="4">
                        <c:v>Transport</c:v>
                      </c:pt>
                      <c:pt idx="5">
                        <c:v>IT &amp; Software</c:v>
                      </c:pt>
                      <c:pt idx="6">
                        <c:v>Information &amp; kommunikation</c:v>
                      </c:pt>
                      <c:pt idx="7">
                        <c:v>Energi</c:v>
                      </c:pt>
                      <c:pt idx="8">
                        <c:v>Miljö</c:v>
                      </c:pt>
                      <c:pt idx="9">
                        <c:v>Försvar, samhällsskydd, beredskap</c:v>
                      </c:pt>
                      <c:pt idx="10">
                        <c:v>Läkemedel/medicinsk teknik</c:v>
                      </c:pt>
                      <c:pt idx="11">
                        <c:v>Annan</c:v>
                      </c:pt>
                    </c:strCache>
                  </c:strRef>
                </c:cat>
                <c:val>
                  <c:numRef>
                    <c:extLst xmlns:c15="http://schemas.microsoft.com/office/drawing/2012/chart">
                      <c:ext xmlns:c15="http://schemas.microsoft.com/office/drawing/2012/chart" uri="{02D57815-91ED-43cb-92C2-25804820EDAC}">
                        <c15:formulaRef>
                          <c15:sqref>'36'!$B$3:$B$14</c15:sqref>
                        </c15:formulaRef>
                      </c:ext>
                    </c:extLst>
                    <c:numCache>
                      <c:formatCode>0%</c:formatCode>
                      <c:ptCount val="12"/>
                      <c:pt idx="0">
                        <c:v>0.74257399999999996</c:v>
                      </c:pt>
                      <c:pt idx="1">
                        <c:v>0.326733</c:v>
                      </c:pt>
                      <c:pt idx="2">
                        <c:v>0.57425700000000002</c:v>
                      </c:pt>
                      <c:pt idx="3">
                        <c:v>0.70296999999999998</c:v>
                      </c:pt>
                      <c:pt idx="4">
                        <c:v>0.10891099999999999</c:v>
                      </c:pt>
                      <c:pt idx="5">
                        <c:v>5.9406E-2</c:v>
                      </c:pt>
                      <c:pt idx="6">
                        <c:v>2.9703E-2</c:v>
                      </c:pt>
                      <c:pt idx="7">
                        <c:v>0.39604</c:v>
                      </c:pt>
                      <c:pt idx="8">
                        <c:v>0.19802</c:v>
                      </c:pt>
                      <c:pt idx="9">
                        <c:v>0.247525</c:v>
                      </c:pt>
                      <c:pt idx="10">
                        <c:v>0.17821799999999999</c:v>
                      </c:pt>
                      <c:pt idx="11">
                        <c:v>0.10891099999999999</c:v>
                      </c:pt>
                    </c:numCache>
                  </c:numRef>
                </c:val>
                <c:extLst xmlns:c15="http://schemas.microsoft.com/office/drawing/2012/chart">
                  <c:ext xmlns:c16="http://schemas.microsoft.com/office/drawing/2014/chart" uri="{C3380CC4-5D6E-409C-BE32-E72D297353CC}">
                    <c16:uniqueId val="{00000005-E318-45F3-9E35-7F3C30FC68EA}"/>
                  </c:ext>
                </c:extLst>
              </c15:ser>
            </c15:filteredBarSeries>
            <c15:filteredBarSeries>
              <c15:ser>
                <c:idx val="1"/>
                <c:order val="6"/>
                <c:tx>
                  <c:strRef>
                    <c:extLst xmlns:c15="http://schemas.microsoft.com/office/drawing/2012/chart">
                      <c:ext xmlns:c15="http://schemas.microsoft.com/office/drawing/2012/chart" uri="{02D57815-91ED-43cb-92C2-25804820EDAC}">
                        <c15:formulaRef>
                          <c15:sqref>'36'!$C$2</c15:sqref>
                        </c15:formulaRef>
                      </c:ext>
                    </c:extLst>
                    <c:strCache>
                      <c:ptCount val="1"/>
                      <c:pt idx="0">
                        <c:v>Teknikkonsultföretag</c:v>
                      </c:pt>
                    </c:strCache>
                  </c:strRef>
                </c:tx>
                <c:spPr>
                  <a:solidFill>
                    <a:schemeClr val="accent2"/>
                  </a:solidFill>
                  <a:ln>
                    <a:noFill/>
                  </a:ln>
                  <a:effectLst/>
                </c:spPr>
                <c:invertIfNegative val="0"/>
                <c:cat>
                  <c:strRef>
                    <c:extLst xmlns:c15="http://schemas.microsoft.com/office/drawing/2012/chart">
                      <c:ext xmlns:c15="http://schemas.microsoft.com/office/drawing/2012/chart" uri="{02D57815-91ED-43cb-92C2-25804820EDAC}">
                        <c15:formulaRef>
                          <c15:sqref>'36'!$A$3:$A$14</c15:sqref>
                        </c15:formulaRef>
                      </c:ext>
                    </c:extLst>
                    <c:strCache>
                      <c:ptCount val="12"/>
                      <c:pt idx="0">
                        <c:v>Bygg &amp; anläggning</c:v>
                      </c:pt>
                      <c:pt idx="1">
                        <c:v>Infrastruktur</c:v>
                      </c:pt>
                      <c:pt idx="2">
                        <c:v>Industri</c:v>
                      </c:pt>
                      <c:pt idx="3">
                        <c:v>Fastigheter</c:v>
                      </c:pt>
                      <c:pt idx="4">
                        <c:v>Transport</c:v>
                      </c:pt>
                      <c:pt idx="5">
                        <c:v>IT &amp; Software</c:v>
                      </c:pt>
                      <c:pt idx="6">
                        <c:v>Information &amp; kommunikation</c:v>
                      </c:pt>
                      <c:pt idx="7">
                        <c:v>Energi</c:v>
                      </c:pt>
                      <c:pt idx="8">
                        <c:v>Miljö</c:v>
                      </c:pt>
                      <c:pt idx="9">
                        <c:v>Försvar, samhällsskydd, beredskap</c:v>
                      </c:pt>
                      <c:pt idx="10">
                        <c:v>Läkemedel/medicinsk teknik</c:v>
                      </c:pt>
                      <c:pt idx="11">
                        <c:v>Annan</c:v>
                      </c:pt>
                    </c:strCache>
                  </c:strRef>
                </c:cat>
                <c:val>
                  <c:numRef>
                    <c:extLst xmlns:c15="http://schemas.microsoft.com/office/drawing/2012/chart">
                      <c:ext xmlns:c15="http://schemas.microsoft.com/office/drawing/2012/chart" uri="{02D57815-91ED-43cb-92C2-25804820EDAC}">
                        <c15:formulaRef>
                          <c15:sqref>'36'!$C$3:$C$14</c15:sqref>
                        </c15:formulaRef>
                      </c:ext>
                    </c:extLst>
                    <c:numCache>
                      <c:formatCode>0%</c:formatCode>
                      <c:ptCount val="12"/>
                      <c:pt idx="0">
                        <c:v>0.83673500000000001</c:v>
                      </c:pt>
                      <c:pt idx="1">
                        <c:v>0.408163</c:v>
                      </c:pt>
                      <c:pt idx="2">
                        <c:v>0.61224500000000004</c:v>
                      </c:pt>
                      <c:pt idx="3">
                        <c:v>0.75510200000000005</c:v>
                      </c:pt>
                      <c:pt idx="4">
                        <c:v>6.1224000000000001E-2</c:v>
                      </c:pt>
                      <c:pt idx="5">
                        <c:v>4.0815999999999998E-2</c:v>
                      </c:pt>
                      <c:pt idx="7">
                        <c:v>0.38775500000000002</c:v>
                      </c:pt>
                      <c:pt idx="8">
                        <c:v>0.244898</c:v>
                      </c:pt>
                      <c:pt idx="9">
                        <c:v>0.20408200000000001</c:v>
                      </c:pt>
                      <c:pt idx="10">
                        <c:v>0.183673</c:v>
                      </c:pt>
                      <c:pt idx="11">
                        <c:v>4.0815999999999998E-2</c:v>
                      </c:pt>
                    </c:numCache>
                  </c:numRef>
                </c:val>
                <c:extLst xmlns:c15="http://schemas.microsoft.com/office/drawing/2012/chart">
                  <c:ext xmlns:c16="http://schemas.microsoft.com/office/drawing/2014/chart" uri="{C3380CC4-5D6E-409C-BE32-E72D297353CC}">
                    <c16:uniqueId val="{00000006-E318-45F3-9E35-7F3C30FC68EA}"/>
                  </c:ext>
                </c:extLst>
              </c15:ser>
            </c15:filteredBarSeries>
            <c15:filteredBarSeries>
              <c15:ser>
                <c:idx val="2"/>
                <c:order val="7"/>
                <c:tx>
                  <c:strRef>
                    <c:extLst xmlns:c15="http://schemas.microsoft.com/office/drawing/2012/chart">
                      <c:ext xmlns:c15="http://schemas.microsoft.com/office/drawing/2012/chart" uri="{02D57815-91ED-43cb-92C2-25804820EDAC}">
                        <c15:formulaRef>
                          <c15:sqref>'36'!$D$2</c15:sqref>
                        </c15:formulaRef>
                      </c:ext>
                    </c:extLst>
                    <c:strCache>
                      <c:ptCount val="1"/>
                      <c:pt idx="0">
                        <c:v>Industri- och techkonsultföretag</c:v>
                      </c:pt>
                    </c:strCache>
                  </c:strRef>
                </c:tx>
                <c:spPr>
                  <a:solidFill>
                    <a:schemeClr val="accent3"/>
                  </a:solidFill>
                  <a:ln>
                    <a:noFill/>
                  </a:ln>
                  <a:effectLst/>
                </c:spPr>
                <c:invertIfNegative val="0"/>
                <c:cat>
                  <c:strRef>
                    <c:extLst xmlns:c15="http://schemas.microsoft.com/office/drawing/2012/chart">
                      <c:ext xmlns:c15="http://schemas.microsoft.com/office/drawing/2012/chart" uri="{02D57815-91ED-43cb-92C2-25804820EDAC}">
                        <c15:formulaRef>
                          <c15:sqref>'36'!$A$3:$A$14</c15:sqref>
                        </c15:formulaRef>
                      </c:ext>
                    </c:extLst>
                    <c:strCache>
                      <c:ptCount val="12"/>
                      <c:pt idx="0">
                        <c:v>Bygg &amp; anläggning</c:v>
                      </c:pt>
                      <c:pt idx="1">
                        <c:v>Infrastruktur</c:v>
                      </c:pt>
                      <c:pt idx="2">
                        <c:v>Industri</c:v>
                      </c:pt>
                      <c:pt idx="3">
                        <c:v>Fastigheter</c:v>
                      </c:pt>
                      <c:pt idx="4">
                        <c:v>Transport</c:v>
                      </c:pt>
                      <c:pt idx="5">
                        <c:v>IT &amp; Software</c:v>
                      </c:pt>
                      <c:pt idx="6">
                        <c:v>Information &amp; kommunikation</c:v>
                      </c:pt>
                      <c:pt idx="7">
                        <c:v>Energi</c:v>
                      </c:pt>
                      <c:pt idx="8">
                        <c:v>Miljö</c:v>
                      </c:pt>
                      <c:pt idx="9">
                        <c:v>Försvar, samhällsskydd, beredskap</c:v>
                      </c:pt>
                      <c:pt idx="10">
                        <c:v>Läkemedel/medicinsk teknik</c:v>
                      </c:pt>
                      <c:pt idx="11">
                        <c:v>Annan</c:v>
                      </c:pt>
                    </c:strCache>
                  </c:strRef>
                </c:cat>
                <c:val>
                  <c:numRef>
                    <c:extLst xmlns:c15="http://schemas.microsoft.com/office/drawing/2012/chart">
                      <c:ext xmlns:c15="http://schemas.microsoft.com/office/drawing/2012/chart" uri="{02D57815-91ED-43cb-92C2-25804820EDAC}">
                        <c15:formulaRef>
                          <c15:sqref>'36'!$D$3:$D$14</c15:sqref>
                        </c15:formulaRef>
                      </c:ext>
                    </c:extLst>
                    <c:numCache>
                      <c:formatCode>0%</c:formatCode>
                      <c:ptCount val="12"/>
                      <c:pt idx="0">
                        <c:v>0.1875</c:v>
                      </c:pt>
                      <c:pt idx="1">
                        <c:v>0.1875</c:v>
                      </c:pt>
                      <c:pt idx="2">
                        <c:v>0.9375</c:v>
                      </c:pt>
                      <c:pt idx="3">
                        <c:v>6.25E-2</c:v>
                      </c:pt>
                      <c:pt idx="4">
                        <c:v>0.125</c:v>
                      </c:pt>
                      <c:pt idx="5">
                        <c:v>0.1875</c:v>
                      </c:pt>
                      <c:pt idx="6">
                        <c:v>6.25E-2</c:v>
                      </c:pt>
                      <c:pt idx="7">
                        <c:v>0.6875</c:v>
                      </c:pt>
                      <c:pt idx="8">
                        <c:v>0.125</c:v>
                      </c:pt>
                      <c:pt idx="9">
                        <c:v>0.4375</c:v>
                      </c:pt>
                      <c:pt idx="10">
                        <c:v>0.375</c:v>
                      </c:pt>
                    </c:numCache>
                  </c:numRef>
                </c:val>
                <c:extLst xmlns:c15="http://schemas.microsoft.com/office/drawing/2012/chart">
                  <c:ext xmlns:c16="http://schemas.microsoft.com/office/drawing/2014/chart" uri="{C3380CC4-5D6E-409C-BE32-E72D297353CC}">
                    <c16:uniqueId val="{00000007-E318-45F3-9E35-7F3C30FC68EA}"/>
                  </c:ext>
                </c:extLst>
              </c15:ser>
            </c15:filteredBarSeries>
            <c15:filteredBarSeries>
              <c15:ser>
                <c:idx val="3"/>
                <c:order val="8"/>
                <c:tx>
                  <c:strRef>
                    <c:extLst xmlns:c15="http://schemas.microsoft.com/office/drawing/2012/chart">
                      <c:ext xmlns:c15="http://schemas.microsoft.com/office/drawing/2012/chart" uri="{02D57815-91ED-43cb-92C2-25804820EDAC}">
                        <c15:formulaRef>
                          <c15:sqref>'36'!$E$2</c15:sqref>
                        </c15:formulaRef>
                      </c:ext>
                    </c:extLst>
                    <c:strCache>
                      <c:ptCount val="1"/>
                      <c:pt idx="0">
                        <c:v>Arkitektföretag</c:v>
                      </c:pt>
                    </c:strCache>
                  </c:strRef>
                </c:tx>
                <c:spPr>
                  <a:solidFill>
                    <a:schemeClr val="accent4"/>
                  </a:solidFill>
                  <a:ln>
                    <a:noFill/>
                  </a:ln>
                  <a:effectLst/>
                </c:spPr>
                <c:invertIfNegative val="0"/>
                <c:cat>
                  <c:strRef>
                    <c:extLst xmlns:c15="http://schemas.microsoft.com/office/drawing/2012/chart">
                      <c:ext xmlns:c15="http://schemas.microsoft.com/office/drawing/2012/chart" uri="{02D57815-91ED-43cb-92C2-25804820EDAC}">
                        <c15:formulaRef>
                          <c15:sqref>'36'!$A$3:$A$14</c15:sqref>
                        </c15:formulaRef>
                      </c:ext>
                    </c:extLst>
                    <c:strCache>
                      <c:ptCount val="12"/>
                      <c:pt idx="0">
                        <c:v>Bygg &amp; anläggning</c:v>
                      </c:pt>
                      <c:pt idx="1">
                        <c:v>Infrastruktur</c:v>
                      </c:pt>
                      <c:pt idx="2">
                        <c:v>Industri</c:v>
                      </c:pt>
                      <c:pt idx="3">
                        <c:v>Fastigheter</c:v>
                      </c:pt>
                      <c:pt idx="4">
                        <c:v>Transport</c:v>
                      </c:pt>
                      <c:pt idx="5">
                        <c:v>IT &amp; Software</c:v>
                      </c:pt>
                      <c:pt idx="6">
                        <c:v>Information &amp; kommunikation</c:v>
                      </c:pt>
                      <c:pt idx="7">
                        <c:v>Energi</c:v>
                      </c:pt>
                      <c:pt idx="8">
                        <c:v>Miljö</c:v>
                      </c:pt>
                      <c:pt idx="9">
                        <c:v>Försvar, samhällsskydd, beredskap</c:v>
                      </c:pt>
                      <c:pt idx="10">
                        <c:v>Läkemedel/medicinsk teknik</c:v>
                      </c:pt>
                      <c:pt idx="11">
                        <c:v>Annan</c:v>
                      </c:pt>
                    </c:strCache>
                  </c:strRef>
                </c:cat>
                <c:val>
                  <c:numRef>
                    <c:extLst xmlns:c15="http://schemas.microsoft.com/office/drawing/2012/chart">
                      <c:ext xmlns:c15="http://schemas.microsoft.com/office/drawing/2012/chart" uri="{02D57815-91ED-43cb-92C2-25804820EDAC}">
                        <c15:formulaRef>
                          <c15:sqref>'36'!$E$3:$E$14</c15:sqref>
                        </c15:formulaRef>
                      </c:ext>
                    </c:extLst>
                    <c:numCache>
                      <c:formatCode>0%</c:formatCode>
                      <c:ptCount val="12"/>
                      <c:pt idx="0">
                        <c:v>0.87096799999999996</c:v>
                      </c:pt>
                      <c:pt idx="1">
                        <c:v>0.22580600000000001</c:v>
                      </c:pt>
                      <c:pt idx="2">
                        <c:v>0.38709700000000002</c:v>
                      </c:pt>
                      <c:pt idx="3">
                        <c:v>0.96774199999999999</c:v>
                      </c:pt>
                      <c:pt idx="4">
                        <c:v>0.16128999999999999</c:v>
                      </c:pt>
                      <c:pt idx="5">
                        <c:v>3.2258000000000002E-2</c:v>
                      </c:pt>
                      <c:pt idx="6">
                        <c:v>6.4516000000000004E-2</c:v>
                      </c:pt>
                      <c:pt idx="7">
                        <c:v>0.25806499999999999</c:v>
                      </c:pt>
                      <c:pt idx="8">
                        <c:v>0.12903200000000001</c:v>
                      </c:pt>
                      <c:pt idx="9">
                        <c:v>0.25806499999999999</c:v>
                      </c:pt>
                      <c:pt idx="10">
                        <c:v>9.6773999999999999E-2</c:v>
                      </c:pt>
                      <c:pt idx="11">
                        <c:v>0.25806499999999999</c:v>
                      </c:pt>
                    </c:numCache>
                  </c:numRef>
                </c:val>
                <c:extLst xmlns:c15="http://schemas.microsoft.com/office/drawing/2012/chart">
                  <c:ext xmlns:c16="http://schemas.microsoft.com/office/drawing/2014/chart" uri="{C3380CC4-5D6E-409C-BE32-E72D297353CC}">
                    <c16:uniqueId val="{00000008-E318-45F3-9E35-7F3C30FC68EA}"/>
                  </c:ext>
                </c:extLst>
              </c15:ser>
            </c15:filteredBarSeries>
            <c15:filteredBarSeries>
              <c15:ser>
                <c:idx val="4"/>
                <c:order val="9"/>
                <c:tx>
                  <c:strRef>
                    <c:extLst xmlns:c15="http://schemas.microsoft.com/office/drawing/2012/chart">
                      <c:ext xmlns:c15="http://schemas.microsoft.com/office/drawing/2012/chart" uri="{02D57815-91ED-43cb-92C2-25804820EDAC}">
                        <c15:formulaRef>
                          <c15:sqref>'36'!$F$2</c15:sqref>
                        </c15:formulaRef>
                      </c:ext>
                    </c:extLst>
                    <c:strCache>
                      <c:ptCount val="1"/>
                      <c:pt idx="0">
                        <c:v>Annan</c:v>
                      </c:pt>
                    </c:strCache>
                  </c:strRef>
                </c:tx>
                <c:spPr>
                  <a:solidFill>
                    <a:schemeClr val="accent5"/>
                  </a:solidFill>
                  <a:ln>
                    <a:noFill/>
                  </a:ln>
                  <a:effectLst/>
                </c:spPr>
                <c:invertIfNegative val="0"/>
                <c:cat>
                  <c:strRef>
                    <c:extLst xmlns:c15="http://schemas.microsoft.com/office/drawing/2012/chart">
                      <c:ext xmlns:c15="http://schemas.microsoft.com/office/drawing/2012/chart" uri="{02D57815-91ED-43cb-92C2-25804820EDAC}">
                        <c15:formulaRef>
                          <c15:sqref>'36'!$A$3:$A$14</c15:sqref>
                        </c15:formulaRef>
                      </c:ext>
                    </c:extLst>
                    <c:strCache>
                      <c:ptCount val="12"/>
                      <c:pt idx="0">
                        <c:v>Bygg &amp; anläggning</c:v>
                      </c:pt>
                      <c:pt idx="1">
                        <c:v>Infrastruktur</c:v>
                      </c:pt>
                      <c:pt idx="2">
                        <c:v>Industri</c:v>
                      </c:pt>
                      <c:pt idx="3">
                        <c:v>Fastigheter</c:v>
                      </c:pt>
                      <c:pt idx="4">
                        <c:v>Transport</c:v>
                      </c:pt>
                      <c:pt idx="5">
                        <c:v>IT &amp; Software</c:v>
                      </c:pt>
                      <c:pt idx="6">
                        <c:v>Information &amp; kommunikation</c:v>
                      </c:pt>
                      <c:pt idx="7">
                        <c:v>Energi</c:v>
                      </c:pt>
                      <c:pt idx="8">
                        <c:v>Miljö</c:v>
                      </c:pt>
                      <c:pt idx="9">
                        <c:v>Försvar, samhällsskydd, beredskap</c:v>
                      </c:pt>
                      <c:pt idx="10">
                        <c:v>Läkemedel/medicinsk teknik</c:v>
                      </c:pt>
                      <c:pt idx="11">
                        <c:v>Annan</c:v>
                      </c:pt>
                    </c:strCache>
                  </c:strRef>
                </c:cat>
                <c:val>
                  <c:numRef>
                    <c:extLst xmlns:c15="http://schemas.microsoft.com/office/drawing/2012/chart">
                      <c:ext xmlns:c15="http://schemas.microsoft.com/office/drawing/2012/chart" uri="{02D57815-91ED-43cb-92C2-25804820EDAC}">
                        <c15:formulaRef>
                          <c15:sqref>'36'!$F$3:$F$14</c15:sqref>
                        </c15:formulaRef>
                      </c:ext>
                    </c:extLst>
                    <c:numCache>
                      <c:formatCode>0%</c:formatCode>
                      <c:ptCount val="12"/>
                      <c:pt idx="0">
                        <c:v>0.8</c:v>
                      </c:pt>
                      <c:pt idx="1">
                        <c:v>0.6</c:v>
                      </c:pt>
                      <c:pt idx="2">
                        <c:v>0.2</c:v>
                      </c:pt>
                      <c:pt idx="3">
                        <c:v>0.6</c:v>
                      </c:pt>
                      <c:pt idx="4">
                        <c:v>0.2</c:v>
                      </c:pt>
                      <c:pt idx="5">
                        <c:v>0</c:v>
                      </c:pt>
                      <c:pt idx="6">
                        <c:v>0</c:v>
                      </c:pt>
                      <c:pt idx="7">
                        <c:v>0.4</c:v>
                      </c:pt>
                      <c:pt idx="8">
                        <c:v>0.4</c:v>
                      </c:pt>
                      <c:pt idx="9">
                        <c:v>0</c:v>
                      </c:pt>
                      <c:pt idx="10">
                        <c:v>0</c:v>
                      </c:pt>
                      <c:pt idx="11">
                        <c:v>0.2</c:v>
                      </c:pt>
                    </c:numCache>
                  </c:numRef>
                </c:val>
                <c:extLst xmlns:c15="http://schemas.microsoft.com/office/drawing/2012/chart">
                  <c:ext xmlns:c16="http://schemas.microsoft.com/office/drawing/2014/chart" uri="{C3380CC4-5D6E-409C-BE32-E72D297353CC}">
                    <c16:uniqueId val="{00000009-E318-45F3-9E35-7F3C30FC68EA}"/>
                  </c:ext>
                </c:extLst>
              </c15:ser>
            </c15:filteredBarSeries>
          </c:ext>
        </c:extLst>
      </c:barChart>
      <c:catAx>
        <c:axId val="1208884872"/>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208881272"/>
        <c:crosses val="autoZero"/>
        <c:auto val="1"/>
        <c:lblAlgn val="ctr"/>
        <c:lblOffset val="100"/>
        <c:noMultiLvlLbl val="0"/>
      </c:catAx>
      <c:valAx>
        <c:axId val="1208881272"/>
        <c:scaling>
          <c:orientation val="minMax"/>
          <c:max val="1"/>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208884872"/>
        <c:crosses val="autoZero"/>
        <c:crossBetween val="between"/>
      </c:valAx>
    </c:plotArea>
    <c:legend>
      <c:legendPos val="b"/>
      <c:layout>
        <c:manualLayout>
          <c:xMode val="edge"/>
          <c:yMode val="edge"/>
          <c:x val="0.86739033792650899"/>
          <c:y val="0.13769544062319972"/>
          <c:w val="0.11862368766404199"/>
          <c:h val="0.39034313560193745"/>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extLst/>
  </c:chart>
  <c:txPr>
    <a:bodyPr/>
    <a:lstStyle/>
    <a:p>
      <a:pPr>
        <a:defRPr/>
      </a:pPr>
      <a:endParaRPr lang="sv-SE"/>
    </a:p>
  </c:txPr>
  <c:externalData r:id="rId1">
    <c:autoUpdate val="0"/>
  </c:externalData>
</c:chartSpace>
</file>

<file path=ppt/charts/chart3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'37,38'!$B$45</c:f>
              <c:strCache>
                <c:ptCount val="1"/>
                <c:pt idx="0">
                  <c:v>2020</c:v>
                </c:pt>
              </c:strCache>
            </c:strRef>
          </c:tx>
          <c:spPr>
            <a:pattFill prst="wdUpDiag">
              <a:fgClr>
                <a:srgbClr val="35A5B4"/>
              </a:fgClr>
              <a:bgClr>
                <a:srgbClr val="88AAA0"/>
              </a:bgClr>
            </a:pattFill>
            <a:ln>
              <a:noFill/>
            </a:ln>
            <a:effectLst/>
          </c:spPr>
          <c:invertIfNegative val="0"/>
          <c:dLbls>
            <c:dLbl>
              <c:idx val="6"/>
              <c:delete val="1"/>
              <c:extLst>
                <c:ext xmlns:c15="http://schemas.microsoft.com/office/drawing/2012/chart" uri="{CE6537A1-D6FC-4f65-9D91-7224C49458BB}"/>
                <c:ext xmlns:c16="http://schemas.microsoft.com/office/drawing/2014/chart" uri="{C3380CC4-5D6E-409C-BE32-E72D297353CC}">
                  <c16:uniqueId val="{00000004-4C6C-4B7A-992A-37D47AA9371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'37,38'!$A$46:$A$57</c:f>
              <c:strCache>
                <c:ptCount val="12"/>
                <c:pt idx="0">
                  <c:v>Bygg &amp; anläggning </c:v>
                </c:pt>
                <c:pt idx="1">
                  <c:v>Infrastruktur </c:v>
                </c:pt>
                <c:pt idx="2">
                  <c:v>Industri </c:v>
                </c:pt>
                <c:pt idx="3">
                  <c:v>Fastigheter </c:v>
                </c:pt>
                <c:pt idx="4">
                  <c:v>Transport </c:v>
                </c:pt>
                <c:pt idx="5">
                  <c:v>IT &amp; Software </c:v>
                </c:pt>
                <c:pt idx="6">
                  <c:v>Information &amp; kommunikation </c:v>
                </c:pt>
                <c:pt idx="7">
                  <c:v>Energi </c:v>
                </c:pt>
                <c:pt idx="8">
                  <c:v>Miljö </c:v>
                </c:pt>
                <c:pt idx="9">
                  <c:v>Försvar, samhällsskydd, beredskap </c:v>
                </c:pt>
                <c:pt idx="10">
                  <c:v>Läkemedel/medicinsk teknik </c:v>
                </c:pt>
                <c:pt idx="11">
                  <c:v>Annan </c:v>
                </c:pt>
              </c:strCache>
            </c:strRef>
          </c:cat>
          <c:val>
            <c:numRef>
              <c:f>'37,38'!$B$46:$B$57</c:f>
              <c:numCache>
                <c:formatCode>0%</c:formatCode>
                <c:ptCount val="12"/>
                <c:pt idx="0">
                  <c:v>0.24</c:v>
                </c:pt>
                <c:pt idx="1">
                  <c:v>0.06</c:v>
                </c:pt>
                <c:pt idx="2">
                  <c:v>0.28000000000000003</c:v>
                </c:pt>
                <c:pt idx="3">
                  <c:v>0.22</c:v>
                </c:pt>
                <c:pt idx="4">
                  <c:v>0.03</c:v>
                </c:pt>
                <c:pt idx="5">
                  <c:v>0.02</c:v>
                </c:pt>
                <c:pt idx="6">
                  <c:v>5.0000000000000001E-3</c:v>
                </c:pt>
                <c:pt idx="7">
                  <c:v>0.04</c:v>
                </c:pt>
                <c:pt idx="8">
                  <c:v>0.01</c:v>
                </c:pt>
                <c:pt idx="9">
                  <c:v>0.03</c:v>
                </c:pt>
                <c:pt idx="10">
                  <c:v>0.01</c:v>
                </c:pt>
                <c:pt idx="11">
                  <c:v>0.06</c:v>
                </c:pt>
              </c:numCache>
            </c:numRef>
          </c:val>
          <c:extLst>
            <c:ext xmlns:c16="http://schemas.microsoft.com/office/drawing/2014/chart" uri="{C3380CC4-5D6E-409C-BE32-E72D297353CC}">
              <c16:uniqueId val="{00000000-4C6C-4B7A-992A-37D47AA93714}"/>
            </c:ext>
          </c:extLst>
        </c:ser>
        <c:ser>
          <c:idx val="1"/>
          <c:order val="1"/>
          <c:tx>
            <c:strRef>
              <c:f>'37,38'!$C$45</c:f>
              <c:strCache>
                <c:ptCount val="1"/>
                <c:pt idx="0">
                  <c:v>2021</c:v>
                </c:pt>
              </c:strCache>
            </c:strRef>
          </c:tx>
          <c:spPr>
            <a:pattFill prst="wdUpDiag">
              <a:fgClr>
                <a:srgbClr val="193C28"/>
              </a:fgClr>
              <a:bgClr>
                <a:srgbClr val="88AAA0"/>
              </a:bgClr>
            </a:pattFill>
            <a:ln>
              <a:noFill/>
            </a:ln>
            <a:effectLst/>
          </c:spPr>
          <c:invertIfNegative val="0"/>
          <c:dPt>
            <c:idx val="0"/>
            <c:invertIfNegative val="0"/>
            <c:bubble3D val="0"/>
            <c:spPr>
              <a:pattFill prst="wdUpDiag">
                <a:fgClr>
                  <a:srgbClr val="1D656E"/>
                </a:fgClr>
                <a:bgClr>
                  <a:srgbClr val="88AAA0"/>
                </a:bgClr>
              </a:pattFill>
              <a:ln>
                <a:noFill/>
              </a:ln>
              <a:effectLst/>
            </c:spPr>
            <c:extLst>
              <c:ext xmlns:c16="http://schemas.microsoft.com/office/drawing/2014/chart" uri="{C3380CC4-5D6E-409C-BE32-E72D297353CC}">
                <c16:uniqueId val="{00000000-0880-47B8-ABB9-D8F3F563E193}"/>
              </c:ext>
            </c:extLst>
          </c:dPt>
          <c:dLbls>
            <c:dLbl>
              <c:idx val="6"/>
              <c:delete val="1"/>
              <c:extLst>
                <c:ext xmlns:c15="http://schemas.microsoft.com/office/drawing/2012/chart" uri="{CE6537A1-D6FC-4f65-9D91-7224C49458BB}"/>
                <c:ext xmlns:c16="http://schemas.microsoft.com/office/drawing/2014/chart" uri="{C3380CC4-5D6E-409C-BE32-E72D297353CC}">
                  <c16:uniqueId val="{00000005-4C6C-4B7A-992A-37D47AA9371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'37,38'!$A$46:$A$57</c:f>
              <c:strCache>
                <c:ptCount val="12"/>
                <c:pt idx="0">
                  <c:v>Bygg &amp; anläggning </c:v>
                </c:pt>
                <c:pt idx="1">
                  <c:v>Infrastruktur </c:v>
                </c:pt>
                <c:pt idx="2">
                  <c:v>Industri </c:v>
                </c:pt>
                <c:pt idx="3">
                  <c:v>Fastigheter </c:v>
                </c:pt>
                <c:pt idx="4">
                  <c:v>Transport </c:v>
                </c:pt>
                <c:pt idx="5">
                  <c:v>IT &amp; Software </c:v>
                </c:pt>
                <c:pt idx="6">
                  <c:v>Information &amp; kommunikation </c:v>
                </c:pt>
                <c:pt idx="7">
                  <c:v>Energi </c:v>
                </c:pt>
                <c:pt idx="8">
                  <c:v>Miljö </c:v>
                </c:pt>
                <c:pt idx="9">
                  <c:v>Försvar, samhällsskydd, beredskap </c:v>
                </c:pt>
                <c:pt idx="10">
                  <c:v>Läkemedel/medicinsk teknik </c:v>
                </c:pt>
                <c:pt idx="11">
                  <c:v>Annan </c:v>
                </c:pt>
              </c:strCache>
            </c:strRef>
          </c:cat>
          <c:val>
            <c:numRef>
              <c:f>'37,38'!$C$46:$C$57</c:f>
              <c:numCache>
                <c:formatCode>0%</c:formatCode>
                <c:ptCount val="12"/>
                <c:pt idx="0">
                  <c:v>0.25</c:v>
                </c:pt>
                <c:pt idx="1">
                  <c:v>0.13</c:v>
                </c:pt>
                <c:pt idx="2">
                  <c:v>0.18</c:v>
                </c:pt>
                <c:pt idx="3">
                  <c:v>0.25</c:v>
                </c:pt>
                <c:pt idx="4">
                  <c:v>0.01</c:v>
                </c:pt>
                <c:pt idx="5">
                  <c:v>0.01</c:v>
                </c:pt>
                <c:pt idx="6">
                  <c:v>5.0000000000000001E-3</c:v>
                </c:pt>
                <c:pt idx="7">
                  <c:v>0.03</c:v>
                </c:pt>
                <c:pt idx="8">
                  <c:v>0.02</c:v>
                </c:pt>
                <c:pt idx="9">
                  <c:v>0.02</c:v>
                </c:pt>
                <c:pt idx="10">
                  <c:v>0.03</c:v>
                </c:pt>
                <c:pt idx="11">
                  <c:v>5.6000000000000001E-2</c:v>
                </c:pt>
              </c:numCache>
            </c:numRef>
          </c:val>
          <c:extLst>
            <c:ext xmlns:c16="http://schemas.microsoft.com/office/drawing/2014/chart" uri="{C3380CC4-5D6E-409C-BE32-E72D297353CC}">
              <c16:uniqueId val="{00000001-4C6C-4B7A-992A-37D47AA93714}"/>
            </c:ext>
          </c:extLst>
        </c:ser>
        <c:ser>
          <c:idx val="2"/>
          <c:order val="2"/>
          <c:tx>
            <c:strRef>
              <c:f>'37,38'!$D$45</c:f>
              <c:strCache>
                <c:ptCount val="1"/>
                <c:pt idx="0">
                  <c:v>2022</c:v>
                </c:pt>
              </c:strCache>
            </c:strRef>
          </c:tx>
          <c:spPr>
            <a:pattFill prst="wdUpDiag">
              <a:fgClr>
                <a:srgbClr val="88AAA0"/>
              </a:fgClr>
              <a:bgClr>
                <a:srgbClr val="C3D5CF"/>
              </a:bgClr>
            </a:pattFill>
            <a:ln>
              <a:noFill/>
            </a:ln>
            <a:effectLst/>
          </c:spPr>
          <c:invertIfNegative val="0"/>
          <c:dLbls>
            <c:dLbl>
              <c:idx val="2"/>
              <c:layout>
                <c:manualLayout>
                  <c:x val="3.2955067970476008E-3"/>
                  <c:y val="-2.555079446738648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0880-47B8-ABB9-D8F3F563E19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'37,38'!$A$46:$A$57</c:f>
              <c:strCache>
                <c:ptCount val="12"/>
                <c:pt idx="0">
                  <c:v>Bygg &amp; anläggning </c:v>
                </c:pt>
                <c:pt idx="1">
                  <c:v>Infrastruktur </c:v>
                </c:pt>
                <c:pt idx="2">
                  <c:v>Industri </c:v>
                </c:pt>
                <c:pt idx="3">
                  <c:v>Fastigheter </c:v>
                </c:pt>
                <c:pt idx="4">
                  <c:v>Transport </c:v>
                </c:pt>
                <c:pt idx="5">
                  <c:v>IT &amp; Software </c:v>
                </c:pt>
                <c:pt idx="6">
                  <c:v>Information &amp; kommunikation </c:v>
                </c:pt>
                <c:pt idx="7">
                  <c:v>Energi </c:v>
                </c:pt>
                <c:pt idx="8">
                  <c:v>Miljö </c:v>
                </c:pt>
                <c:pt idx="9">
                  <c:v>Försvar, samhällsskydd, beredskap </c:v>
                </c:pt>
                <c:pt idx="10">
                  <c:v>Läkemedel/medicinsk teknik </c:v>
                </c:pt>
                <c:pt idx="11">
                  <c:v>Annan </c:v>
                </c:pt>
              </c:strCache>
            </c:strRef>
          </c:cat>
          <c:val>
            <c:numRef>
              <c:f>'37,38'!$D$46:$D$57</c:f>
              <c:numCache>
                <c:formatCode>0%</c:formatCode>
                <c:ptCount val="12"/>
                <c:pt idx="0">
                  <c:v>0.24</c:v>
                </c:pt>
                <c:pt idx="1">
                  <c:v>0.12</c:v>
                </c:pt>
                <c:pt idx="2">
                  <c:v>0.18</c:v>
                </c:pt>
                <c:pt idx="3">
                  <c:v>0.25</c:v>
                </c:pt>
                <c:pt idx="4">
                  <c:v>0.03</c:v>
                </c:pt>
                <c:pt idx="5">
                  <c:v>0.03</c:v>
                </c:pt>
                <c:pt idx="6">
                  <c:v>0.01</c:v>
                </c:pt>
                <c:pt idx="7">
                  <c:v>7.0000000000000007E-2</c:v>
                </c:pt>
                <c:pt idx="8">
                  <c:v>0.01</c:v>
                </c:pt>
                <c:pt idx="9">
                  <c:v>0.01</c:v>
                </c:pt>
                <c:pt idx="10">
                  <c:v>0.02</c:v>
                </c:pt>
                <c:pt idx="11">
                  <c:v>0.03</c:v>
                </c:pt>
              </c:numCache>
            </c:numRef>
          </c:val>
          <c:extLst>
            <c:ext xmlns:c16="http://schemas.microsoft.com/office/drawing/2014/chart" uri="{C3380CC4-5D6E-409C-BE32-E72D297353CC}">
              <c16:uniqueId val="{00000002-4C6C-4B7A-992A-37D47AA93714}"/>
            </c:ext>
          </c:extLst>
        </c:ser>
        <c:ser>
          <c:idx val="3"/>
          <c:order val="3"/>
          <c:tx>
            <c:strRef>
              <c:f>'37,38'!$E$45</c:f>
              <c:strCache>
                <c:ptCount val="1"/>
                <c:pt idx="0">
                  <c:v>2023</c:v>
                </c:pt>
              </c:strCache>
            </c:strRef>
          </c:tx>
          <c:spPr>
            <a:solidFill>
              <a:srgbClr val="35A5B4"/>
            </a:solidFill>
            <a:ln>
              <a:noFill/>
            </a:ln>
            <a:effectLst/>
          </c:spPr>
          <c:invertIfNegative val="0"/>
          <c:dLbls>
            <c:dLbl>
              <c:idx val="2"/>
              <c:layout>
                <c:manualLayout>
                  <c:x val="6.5910135940952823E-3"/>
                  <c:y val="-2.5550794467386489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880-47B8-ABB9-D8F3F563E193}"/>
                </c:ext>
              </c:extLst>
            </c:dLbl>
            <c:dLbl>
              <c:idx val="6"/>
              <c:delete val="1"/>
              <c:extLst>
                <c:ext xmlns:c15="http://schemas.microsoft.com/office/drawing/2012/chart" uri="{CE6537A1-D6FC-4f65-9D91-7224C49458BB}"/>
                <c:ext xmlns:c16="http://schemas.microsoft.com/office/drawing/2014/chart" uri="{C3380CC4-5D6E-409C-BE32-E72D297353CC}">
                  <c16:uniqueId val="{00000006-4C6C-4B7A-992A-37D47AA93714}"/>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'37,38'!$A$46:$A$57</c:f>
              <c:strCache>
                <c:ptCount val="12"/>
                <c:pt idx="0">
                  <c:v>Bygg &amp; anläggning </c:v>
                </c:pt>
                <c:pt idx="1">
                  <c:v>Infrastruktur </c:v>
                </c:pt>
                <c:pt idx="2">
                  <c:v>Industri </c:v>
                </c:pt>
                <c:pt idx="3">
                  <c:v>Fastigheter </c:v>
                </c:pt>
                <c:pt idx="4">
                  <c:v>Transport </c:v>
                </c:pt>
                <c:pt idx="5">
                  <c:v>IT &amp; Software </c:v>
                </c:pt>
                <c:pt idx="6">
                  <c:v>Information &amp; kommunikation </c:v>
                </c:pt>
                <c:pt idx="7">
                  <c:v>Energi </c:v>
                </c:pt>
                <c:pt idx="8">
                  <c:v>Miljö </c:v>
                </c:pt>
                <c:pt idx="9">
                  <c:v>Försvar, samhällsskydd, beredskap </c:v>
                </c:pt>
                <c:pt idx="10">
                  <c:v>Läkemedel/medicinsk teknik </c:v>
                </c:pt>
                <c:pt idx="11">
                  <c:v>Annan </c:v>
                </c:pt>
              </c:strCache>
            </c:strRef>
          </c:cat>
          <c:val>
            <c:numRef>
              <c:f>'37,38'!$E$46:$E$57</c:f>
              <c:numCache>
                <c:formatCode>0%</c:formatCode>
                <c:ptCount val="12"/>
                <c:pt idx="0">
                  <c:v>0.215</c:v>
                </c:pt>
                <c:pt idx="1">
                  <c:v>9.0999999999999998E-2</c:v>
                </c:pt>
                <c:pt idx="2">
                  <c:v>0.18</c:v>
                </c:pt>
                <c:pt idx="3">
                  <c:v>0.23039999999999999</c:v>
                </c:pt>
                <c:pt idx="4">
                  <c:v>9.7000000000000003E-3</c:v>
                </c:pt>
                <c:pt idx="5">
                  <c:v>5.4000000000000003E-3</c:v>
                </c:pt>
                <c:pt idx="6">
                  <c:v>1.6000000000000001E-3</c:v>
                </c:pt>
                <c:pt idx="7">
                  <c:v>5.7299999999999997E-2</c:v>
                </c:pt>
                <c:pt idx="8">
                  <c:v>1.6199999999999999E-2</c:v>
                </c:pt>
                <c:pt idx="9">
                  <c:v>2.23E-2</c:v>
                </c:pt>
                <c:pt idx="10">
                  <c:v>1.4200000000000001E-2</c:v>
                </c:pt>
                <c:pt idx="11">
                  <c:v>2.69E-2</c:v>
                </c:pt>
              </c:numCache>
            </c:numRef>
          </c:val>
          <c:extLst>
            <c:ext xmlns:c16="http://schemas.microsoft.com/office/drawing/2014/chart" uri="{C3380CC4-5D6E-409C-BE32-E72D297353CC}">
              <c16:uniqueId val="{00000003-4C6C-4B7A-992A-37D47AA93714}"/>
            </c:ext>
          </c:extLst>
        </c:ser>
        <c:dLbls>
          <c:showLegendKey val="0"/>
          <c:showVal val="0"/>
          <c:showCatName val="0"/>
          <c:showSerName val="0"/>
          <c:showPercent val="0"/>
          <c:showBubbleSize val="0"/>
        </c:dLbls>
        <c:gapWidth val="219"/>
        <c:overlap val="-27"/>
        <c:axId val="1183272296"/>
        <c:axId val="1183265816"/>
      </c:barChart>
      <c:catAx>
        <c:axId val="11832722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183265816"/>
        <c:crosses val="autoZero"/>
        <c:auto val="1"/>
        <c:lblAlgn val="ctr"/>
        <c:lblOffset val="100"/>
        <c:noMultiLvlLbl val="0"/>
      </c:catAx>
      <c:valAx>
        <c:axId val="1183265816"/>
        <c:scaling>
          <c:orientation val="minMax"/>
        </c:scaling>
        <c:delete val="1"/>
        <c:axPos val="l"/>
        <c:numFmt formatCode="0%" sourceLinked="1"/>
        <c:majorTickMark val="none"/>
        <c:minorTickMark val="none"/>
        <c:tickLblPos val="nextTo"/>
        <c:crossAx val="1183272296"/>
        <c:crosses val="autoZero"/>
        <c:crossBetween val="between"/>
      </c:valAx>
      <c:spPr>
        <a:noFill/>
        <a:ln>
          <a:noFill/>
        </a:ln>
        <a:effectLst/>
      </c:spPr>
    </c:plotArea>
    <c:legend>
      <c:legendPos val="b"/>
      <c:layout>
        <c:manualLayout>
          <c:xMode val="edge"/>
          <c:yMode val="edge"/>
          <c:x val="0.4244708765425308"/>
          <c:y val="0.91651893857005928"/>
          <c:w val="0.15325525144630364"/>
          <c:h val="4.4457579082359956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userShapes r:id="rId4"/>
</c:chartSpace>
</file>

<file path=ppt/charts/chart3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7122703412073491E-2"/>
          <c:y val="5.8978186181842099E-2"/>
          <c:w val="0.52787729658792648"/>
          <c:h val="0.75098773756328352"/>
        </c:manualLayout>
      </c:layout>
      <c:barChart>
        <c:barDir val="col"/>
        <c:grouping val="percentStacked"/>
        <c:varyColors val="0"/>
        <c:ser>
          <c:idx val="0"/>
          <c:order val="0"/>
          <c:tx>
            <c:strRef>
              <c:f>'37,38'!$A$2</c:f>
              <c:strCache>
                <c:ptCount val="1"/>
                <c:pt idx="0">
                  <c:v>Bygg &amp; anläggning </c:v>
                </c:pt>
              </c:strCache>
            </c:strRef>
          </c:tx>
          <c:spPr>
            <a:solidFill>
              <a:schemeClr val="accent6">
                <a:lumMod val="75000"/>
              </a:schemeClr>
            </a:solidFill>
            <a:ln>
              <a:noFill/>
            </a:ln>
            <a:effectLst/>
          </c:spPr>
          <c:invertIfNegative val="0"/>
          <c:cat>
            <c:strRef>
              <c:f>'37,38'!$B$1:$E$1</c:f>
              <c:strCache>
                <c:ptCount val="4"/>
                <c:pt idx="0">
                  <c:v>Teknikkonsultföretag</c:v>
                </c:pt>
                <c:pt idx="1">
                  <c:v>Industri- och 
techkonsultföretag</c:v>
                </c:pt>
                <c:pt idx="2">
                  <c:v>Arkitektföretag</c:v>
                </c:pt>
                <c:pt idx="3">
                  <c:v>Annan</c:v>
                </c:pt>
              </c:strCache>
            </c:strRef>
          </c:cat>
          <c:val>
            <c:numRef>
              <c:f>'37,38'!$B$2:$E$2</c:f>
              <c:numCache>
                <c:formatCode>0.0%</c:formatCode>
                <c:ptCount val="4"/>
                <c:pt idx="0">
                  <c:v>0.24958332999999999</c:v>
                </c:pt>
                <c:pt idx="1">
                  <c:v>6.875E-3</c:v>
                </c:pt>
                <c:pt idx="2">
                  <c:v>0.27290323</c:v>
                </c:pt>
                <c:pt idx="3">
                  <c:v>0.23749999999999999</c:v>
                </c:pt>
              </c:numCache>
            </c:numRef>
          </c:val>
          <c:extLst>
            <c:ext xmlns:c16="http://schemas.microsoft.com/office/drawing/2014/chart" uri="{C3380CC4-5D6E-409C-BE32-E72D297353CC}">
              <c16:uniqueId val="{00000000-DBE4-4D19-9AC2-7479CF321DF8}"/>
            </c:ext>
          </c:extLst>
        </c:ser>
        <c:ser>
          <c:idx val="1"/>
          <c:order val="1"/>
          <c:tx>
            <c:strRef>
              <c:f>'37,38'!$A$3</c:f>
              <c:strCache>
                <c:ptCount val="1"/>
                <c:pt idx="0">
                  <c:v>Industri </c:v>
                </c:pt>
              </c:strCache>
            </c:strRef>
          </c:tx>
          <c:spPr>
            <a:solidFill>
              <a:schemeClr val="accent6">
                <a:lumMod val="60000"/>
                <a:lumOff val="40000"/>
              </a:schemeClr>
            </a:solidFill>
            <a:ln>
              <a:noFill/>
            </a:ln>
            <a:effectLst/>
          </c:spPr>
          <c:invertIfNegative val="0"/>
          <c:cat>
            <c:strRef>
              <c:f>'37,38'!$B$1:$E$1</c:f>
              <c:strCache>
                <c:ptCount val="4"/>
                <c:pt idx="0">
                  <c:v>Teknikkonsultföretag</c:v>
                </c:pt>
                <c:pt idx="1">
                  <c:v>Industri- och 
techkonsultföretag</c:v>
                </c:pt>
                <c:pt idx="2">
                  <c:v>Arkitektföretag</c:v>
                </c:pt>
                <c:pt idx="3">
                  <c:v>Annan</c:v>
                </c:pt>
              </c:strCache>
            </c:strRef>
          </c:cat>
          <c:val>
            <c:numRef>
              <c:f>'37,38'!$B$3:$E$3</c:f>
              <c:numCache>
                <c:formatCode>0.0%</c:formatCode>
                <c:ptCount val="4"/>
                <c:pt idx="0">
                  <c:v>0.13166667000000001</c:v>
                </c:pt>
                <c:pt idx="1">
                  <c:v>0.51812499999999995</c:v>
                </c:pt>
                <c:pt idx="2">
                  <c:v>7.7096769999999995E-2</c:v>
                </c:pt>
                <c:pt idx="3">
                  <c:v>0.25</c:v>
                </c:pt>
              </c:numCache>
            </c:numRef>
          </c:val>
          <c:extLst>
            <c:ext xmlns:c16="http://schemas.microsoft.com/office/drawing/2014/chart" uri="{C3380CC4-5D6E-409C-BE32-E72D297353CC}">
              <c16:uniqueId val="{00000001-DBE4-4D19-9AC2-7479CF321DF8}"/>
            </c:ext>
          </c:extLst>
        </c:ser>
        <c:ser>
          <c:idx val="2"/>
          <c:order val="2"/>
          <c:tx>
            <c:strRef>
              <c:f>'37,38'!$A$4</c:f>
              <c:strCache>
                <c:ptCount val="1"/>
                <c:pt idx="0">
                  <c:v>Fastigheter </c:v>
                </c:pt>
              </c:strCache>
            </c:strRef>
          </c:tx>
          <c:spPr>
            <a:solidFill>
              <a:srgbClr val="00759E"/>
            </a:solidFill>
            <a:ln>
              <a:noFill/>
            </a:ln>
            <a:effectLst/>
          </c:spPr>
          <c:invertIfNegative val="0"/>
          <c:cat>
            <c:strRef>
              <c:f>'37,38'!$B$1:$E$1</c:f>
              <c:strCache>
                <c:ptCount val="4"/>
                <c:pt idx="0">
                  <c:v>Teknikkonsultföretag</c:v>
                </c:pt>
                <c:pt idx="1">
                  <c:v>Industri- och 
techkonsultföretag</c:v>
                </c:pt>
                <c:pt idx="2">
                  <c:v>Arkitektföretag</c:v>
                </c:pt>
                <c:pt idx="3">
                  <c:v>Annan</c:v>
                </c:pt>
              </c:strCache>
            </c:strRef>
          </c:cat>
          <c:val>
            <c:numRef>
              <c:f>'37,38'!$B$4:$E$4</c:f>
              <c:numCache>
                <c:formatCode>0.0%</c:formatCode>
                <c:ptCount val="4"/>
                <c:pt idx="0">
                  <c:v>0.2525</c:v>
                </c:pt>
                <c:pt idx="1">
                  <c:v>0</c:v>
                </c:pt>
                <c:pt idx="2">
                  <c:v>0.33935484000000005</c:v>
                </c:pt>
                <c:pt idx="3">
                  <c:v>0.1</c:v>
                </c:pt>
              </c:numCache>
            </c:numRef>
          </c:val>
          <c:extLst>
            <c:ext xmlns:c16="http://schemas.microsoft.com/office/drawing/2014/chart" uri="{C3380CC4-5D6E-409C-BE32-E72D297353CC}">
              <c16:uniqueId val="{00000002-DBE4-4D19-9AC2-7479CF321DF8}"/>
            </c:ext>
          </c:extLst>
        </c:ser>
        <c:ser>
          <c:idx val="3"/>
          <c:order val="3"/>
          <c:tx>
            <c:strRef>
              <c:f>'37,38'!$A$5</c:f>
              <c:strCache>
                <c:ptCount val="1"/>
                <c:pt idx="0">
                  <c:v>Infrastruktur </c:v>
                </c:pt>
              </c:strCache>
            </c:strRef>
          </c:tx>
          <c:spPr>
            <a:solidFill>
              <a:schemeClr val="accent5">
                <a:lumMod val="75000"/>
              </a:schemeClr>
            </a:solidFill>
            <a:ln>
              <a:noFill/>
            </a:ln>
            <a:effectLst/>
          </c:spPr>
          <c:invertIfNegative val="0"/>
          <c:cat>
            <c:strRef>
              <c:f>'37,38'!$B$1:$E$1</c:f>
              <c:strCache>
                <c:ptCount val="4"/>
                <c:pt idx="0">
                  <c:v>Teknikkonsultföretag</c:v>
                </c:pt>
                <c:pt idx="1">
                  <c:v>Industri- och 
techkonsultföretag</c:v>
                </c:pt>
                <c:pt idx="2">
                  <c:v>Arkitektföretag</c:v>
                </c:pt>
                <c:pt idx="3">
                  <c:v>Annan</c:v>
                </c:pt>
              </c:strCache>
            </c:strRef>
          </c:cat>
          <c:val>
            <c:numRef>
              <c:f>'37,38'!$B$5:$E$5</c:f>
              <c:numCache>
                <c:formatCode>0.0%</c:formatCode>
                <c:ptCount val="4"/>
                <c:pt idx="0">
                  <c:v>0.13229167</c:v>
                </c:pt>
                <c:pt idx="1">
                  <c:v>1.375E-2</c:v>
                </c:pt>
                <c:pt idx="2">
                  <c:v>4.4516130000000001E-2</c:v>
                </c:pt>
                <c:pt idx="3">
                  <c:v>0.28749999999999998</c:v>
                </c:pt>
              </c:numCache>
            </c:numRef>
          </c:val>
          <c:extLst>
            <c:ext xmlns:c16="http://schemas.microsoft.com/office/drawing/2014/chart" uri="{C3380CC4-5D6E-409C-BE32-E72D297353CC}">
              <c16:uniqueId val="{00000003-DBE4-4D19-9AC2-7479CF321DF8}"/>
            </c:ext>
          </c:extLst>
        </c:ser>
        <c:ser>
          <c:idx val="4"/>
          <c:order val="4"/>
          <c:tx>
            <c:strRef>
              <c:f>'37,38'!$A$6</c:f>
              <c:strCache>
                <c:ptCount val="1"/>
                <c:pt idx="0">
                  <c:v>Transport </c:v>
                </c:pt>
              </c:strCache>
            </c:strRef>
          </c:tx>
          <c:spPr>
            <a:solidFill>
              <a:schemeClr val="accent5"/>
            </a:solidFill>
            <a:ln>
              <a:noFill/>
            </a:ln>
            <a:effectLst/>
          </c:spPr>
          <c:invertIfNegative val="0"/>
          <c:cat>
            <c:strRef>
              <c:f>'37,38'!$B$1:$E$1</c:f>
              <c:strCache>
                <c:ptCount val="4"/>
                <c:pt idx="0">
                  <c:v>Teknikkonsultföretag</c:v>
                </c:pt>
                <c:pt idx="1">
                  <c:v>Industri- och 
techkonsultföretag</c:v>
                </c:pt>
                <c:pt idx="2">
                  <c:v>Arkitektföretag</c:v>
                </c:pt>
                <c:pt idx="3">
                  <c:v>Annan</c:v>
                </c:pt>
              </c:strCache>
            </c:strRef>
          </c:cat>
          <c:val>
            <c:numRef>
              <c:f>'37,38'!$B$6:$E$6</c:f>
              <c:numCache>
                <c:formatCode>0.0%</c:formatCode>
                <c:ptCount val="4"/>
                <c:pt idx="0">
                  <c:v>9.7916700000000006E-3</c:v>
                </c:pt>
                <c:pt idx="1">
                  <c:v>6.2500000000000003E-3</c:v>
                </c:pt>
                <c:pt idx="2">
                  <c:v>1.129032E-2</c:v>
                </c:pt>
                <c:pt idx="3">
                  <c:v>1.2500000000000001E-2</c:v>
                </c:pt>
              </c:numCache>
            </c:numRef>
          </c:val>
          <c:extLst>
            <c:ext xmlns:c16="http://schemas.microsoft.com/office/drawing/2014/chart" uri="{C3380CC4-5D6E-409C-BE32-E72D297353CC}">
              <c16:uniqueId val="{00000004-DBE4-4D19-9AC2-7479CF321DF8}"/>
            </c:ext>
          </c:extLst>
        </c:ser>
        <c:ser>
          <c:idx val="5"/>
          <c:order val="5"/>
          <c:tx>
            <c:strRef>
              <c:f>'37,38'!$A$7</c:f>
              <c:strCache>
                <c:ptCount val="1"/>
                <c:pt idx="0">
                  <c:v>IT &amp; Software </c:v>
                </c:pt>
              </c:strCache>
            </c:strRef>
          </c:tx>
          <c:spPr>
            <a:solidFill>
              <a:srgbClr val="C00000"/>
            </a:solidFill>
            <a:ln>
              <a:noFill/>
            </a:ln>
            <a:effectLst/>
          </c:spPr>
          <c:invertIfNegative val="0"/>
          <c:cat>
            <c:strRef>
              <c:f>'37,38'!$B$1:$E$1</c:f>
              <c:strCache>
                <c:ptCount val="4"/>
                <c:pt idx="0">
                  <c:v>Teknikkonsultföretag</c:v>
                </c:pt>
                <c:pt idx="1">
                  <c:v>Industri- och 
techkonsultföretag</c:v>
                </c:pt>
                <c:pt idx="2">
                  <c:v>Arkitektföretag</c:v>
                </c:pt>
                <c:pt idx="3">
                  <c:v>Annan</c:v>
                </c:pt>
              </c:strCache>
            </c:strRef>
          </c:cat>
          <c:val>
            <c:numRef>
              <c:f>'37,38'!$B$7:$E$7</c:f>
              <c:numCache>
                <c:formatCode>0.0%</c:formatCode>
                <c:ptCount val="4"/>
                <c:pt idx="0">
                  <c:v>2.08333E-3</c:v>
                </c:pt>
                <c:pt idx="1">
                  <c:v>8.7500000000000008E-3</c:v>
                </c:pt>
                <c:pt idx="2">
                  <c:v>9.6774199999999991E-3</c:v>
                </c:pt>
                <c:pt idx="3">
                  <c:v>0</c:v>
                </c:pt>
              </c:numCache>
            </c:numRef>
          </c:val>
          <c:extLst>
            <c:ext xmlns:c16="http://schemas.microsoft.com/office/drawing/2014/chart" uri="{C3380CC4-5D6E-409C-BE32-E72D297353CC}">
              <c16:uniqueId val="{00000005-DBE4-4D19-9AC2-7479CF321DF8}"/>
            </c:ext>
          </c:extLst>
        </c:ser>
        <c:ser>
          <c:idx val="6"/>
          <c:order val="6"/>
          <c:tx>
            <c:strRef>
              <c:f>'37,38'!$A$8</c:f>
              <c:strCache>
                <c:ptCount val="1"/>
                <c:pt idx="0">
                  <c:v>Information &amp; kommunikation </c:v>
                </c:pt>
              </c:strCache>
            </c:strRef>
          </c:tx>
          <c:spPr>
            <a:solidFill>
              <a:srgbClr val="FFFF00"/>
            </a:solidFill>
            <a:ln>
              <a:noFill/>
            </a:ln>
            <a:effectLst/>
          </c:spPr>
          <c:invertIfNegative val="0"/>
          <c:cat>
            <c:strRef>
              <c:f>'37,38'!$B$1:$E$1</c:f>
              <c:strCache>
                <c:ptCount val="4"/>
                <c:pt idx="0">
                  <c:v>Teknikkonsultföretag</c:v>
                </c:pt>
                <c:pt idx="1">
                  <c:v>Industri- och 
techkonsultföretag</c:v>
                </c:pt>
                <c:pt idx="2">
                  <c:v>Arkitektföretag</c:v>
                </c:pt>
                <c:pt idx="3">
                  <c:v>Annan</c:v>
                </c:pt>
              </c:strCache>
            </c:strRef>
          </c:cat>
          <c:val>
            <c:numRef>
              <c:f>'37,38'!$B$8:$E$8</c:f>
              <c:numCache>
                <c:formatCode>0.0%</c:formatCode>
                <c:ptCount val="4"/>
                <c:pt idx="0">
                  <c:v>0</c:v>
                </c:pt>
                <c:pt idx="1">
                  <c:v>6.2500000000000003E-3</c:v>
                </c:pt>
                <c:pt idx="2">
                  <c:v>1.9354800000000001E-3</c:v>
                </c:pt>
                <c:pt idx="3">
                  <c:v>0</c:v>
                </c:pt>
              </c:numCache>
            </c:numRef>
          </c:val>
          <c:extLst>
            <c:ext xmlns:c16="http://schemas.microsoft.com/office/drawing/2014/chart" uri="{C3380CC4-5D6E-409C-BE32-E72D297353CC}">
              <c16:uniqueId val="{00000006-DBE4-4D19-9AC2-7479CF321DF8}"/>
            </c:ext>
          </c:extLst>
        </c:ser>
        <c:ser>
          <c:idx val="7"/>
          <c:order val="7"/>
          <c:tx>
            <c:strRef>
              <c:f>'37,38'!$A$9</c:f>
              <c:strCache>
                <c:ptCount val="1"/>
                <c:pt idx="0">
                  <c:v>Energi </c:v>
                </c:pt>
              </c:strCache>
            </c:strRef>
          </c:tx>
          <c:spPr>
            <a:solidFill>
              <a:srgbClr val="D2A000"/>
            </a:solidFill>
            <a:ln>
              <a:noFill/>
            </a:ln>
            <a:effectLst/>
          </c:spPr>
          <c:invertIfNegative val="0"/>
          <c:cat>
            <c:strRef>
              <c:f>'37,38'!$B$1:$E$1</c:f>
              <c:strCache>
                <c:ptCount val="4"/>
                <c:pt idx="0">
                  <c:v>Teknikkonsultföretag</c:v>
                </c:pt>
                <c:pt idx="1">
                  <c:v>Industri- och 
techkonsultföretag</c:v>
                </c:pt>
                <c:pt idx="2">
                  <c:v>Arkitektföretag</c:v>
                </c:pt>
                <c:pt idx="3">
                  <c:v>Annan</c:v>
                </c:pt>
              </c:strCache>
            </c:strRef>
          </c:cat>
          <c:val>
            <c:numRef>
              <c:f>'37,38'!$B$9:$E$9</c:f>
              <c:numCache>
                <c:formatCode>0.0%</c:formatCode>
                <c:ptCount val="4"/>
                <c:pt idx="0">
                  <c:v>5.0833329999999996E-2</c:v>
                </c:pt>
                <c:pt idx="1">
                  <c:v>0.13312499999999999</c:v>
                </c:pt>
                <c:pt idx="2">
                  <c:v>3.5806450000000004E-2</c:v>
                </c:pt>
                <c:pt idx="3">
                  <c:v>1.2500000000000001E-2</c:v>
                </c:pt>
              </c:numCache>
            </c:numRef>
          </c:val>
          <c:extLst>
            <c:ext xmlns:c16="http://schemas.microsoft.com/office/drawing/2014/chart" uri="{C3380CC4-5D6E-409C-BE32-E72D297353CC}">
              <c16:uniqueId val="{00000007-DBE4-4D19-9AC2-7479CF321DF8}"/>
            </c:ext>
          </c:extLst>
        </c:ser>
        <c:ser>
          <c:idx val="8"/>
          <c:order val="8"/>
          <c:tx>
            <c:strRef>
              <c:f>'37,38'!$A$10</c:f>
              <c:strCache>
                <c:ptCount val="1"/>
                <c:pt idx="0">
                  <c:v>Miljö </c:v>
                </c:pt>
              </c:strCache>
            </c:strRef>
          </c:tx>
          <c:spPr>
            <a:solidFill>
              <a:srgbClr val="00518E"/>
            </a:solidFill>
            <a:ln>
              <a:noFill/>
            </a:ln>
            <a:effectLst/>
          </c:spPr>
          <c:invertIfNegative val="0"/>
          <c:cat>
            <c:strRef>
              <c:f>'37,38'!$B$1:$E$1</c:f>
              <c:strCache>
                <c:ptCount val="4"/>
                <c:pt idx="0">
                  <c:v>Teknikkonsultföretag</c:v>
                </c:pt>
                <c:pt idx="1">
                  <c:v>Industri- och 
techkonsultföretag</c:v>
                </c:pt>
                <c:pt idx="2">
                  <c:v>Arkitektföretag</c:v>
                </c:pt>
                <c:pt idx="3">
                  <c:v>Annan</c:v>
                </c:pt>
              </c:strCache>
            </c:strRef>
          </c:cat>
          <c:val>
            <c:numRef>
              <c:f>'37,38'!$B$10:$E$10</c:f>
              <c:numCache>
                <c:formatCode>0.0%</c:formatCode>
                <c:ptCount val="4"/>
                <c:pt idx="0">
                  <c:v>1.9791669999999997E-2</c:v>
                </c:pt>
                <c:pt idx="1">
                  <c:v>1.2500000000000001E-2</c:v>
                </c:pt>
                <c:pt idx="2">
                  <c:v>1.3548389999999999E-2</c:v>
                </c:pt>
                <c:pt idx="3">
                  <c:v>1.2500000000000001E-2</c:v>
                </c:pt>
              </c:numCache>
            </c:numRef>
          </c:val>
          <c:extLst>
            <c:ext xmlns:c16="http://schemas.microsoft.com/office/drawing/2014/chart" uri="{C3380CC4-5D6E-409C-BE32-E72D297353CC}">
              <c16:uniqueId val="{00000008-DBE4-4D19-9AC2-7479CF321DF8}"/>
            </c:ext>
          </c:extLst>
        </c:ser>
        <c:ser>
          <c:idx val="9"/>
          <c:order val="9"/>
          <c:tx>
            <c:strRef>
              <c:f>'37,38'!$A$11</c:f>
              <c:strCache>
                <c:ptCount val="1"/>
                <c:pt idx="0">
                  <c:v>Försvar, samhällsskydd, beredskap </c:v>
                </c:pt>
              </c:strCache>
            </c:strRef>
          </c:tx>
          <c:spPr>
            <a:solidFill>
              <a:srgbClr val="69A12B"/>
            </a:solidFill>
            <a:ln>
              <a:noFill/>
            </a:ln>
            <a:effectLst/>
          </c:spPr>
          <c:invertIfNegative val="0"/>
          <c:cat>
            <c:strRef>
              <c:f>'37,38'!$B$1:$E$1</c:f>
              <c:strCache>
                <c:ptCount val="4"/>
                <c:pt idx="0">
                  <c:v>Teknikkonsultföretag</c:v>
                </c:pt>
                <c:pt idx="1">
                  <c:v>Industri- och 
techkonsultföretag</c:v>
                </c:pt>
                <c:pt idx="2">
                  <c:v>Arkitektföretag</c:v>
                </c:pt>
                <c:pt idx="3">
                  <c:v>Annan</c:v>
                </c:pt>
              </c:strCache>
            </c:strRef>
          </c:cat>
          <c:val>
            <c:numRef>
              <c:f>'37,38'!$B$11:$E$11</c:f>
              <c:numCache>
                <c:formatCode>0.0%</c:formatCode>
                <c:ptCount val="4"/>
                <c:pt idx="0">
                  <c:v>1.479167E-2</c:v>
                </c:pt>
                <c:pt idx="1">
                  <c:v>6.3125000000000001E-2</c:v>
                </c:pt>
                <c:pt idx="2">
                  <c:v>1.6451610000000002E-2</c:v>
                </c:pt>
                <c:pt idx="3">
                  <c:v>0</c:v>
                </c:pt>
              </c:numCache>
            </c:numRef>
          </c:val>
          <c:extLst>
            <c:ext xmlns:c16="http://schemas.microsoft.com/office/drawing/2014/chart" uri="{C3380CC4-5D6E-409C-BE32-E72D297353CC}">
              <c16:uniqueId val="{00000009-DBE4-4D19-9AC2-7479CF321DF8}"/>
            </c:ext>
          </c:extLst>
        </c:ser>
        <c:ser>
          <c:idx val="10"/>
          <c:order val="10"/>
          <c:tx>
            <c:strRef>
              <c:f>'37,38'!$A$12</c:f>
              <c:strCache>
                <c:ptCount val="1"/>
                <c:pt idx="0">
                  <c:v>Läkemedel/medicinsk teknik </c:v>
                </c:pt>
              </c:strCache>
            </c:strRef>
          </c:tx>
          <c:spPr>
            <a:solidFill>
              <a:srgbClr val="DBD600"/>
            </a:solidFill>
            <a:ln>
              <a:noFill/>
            </a:ln>
            <a:effectLst/>
          </c:spPr>
          <c:invertIfNegative val="0"/>
          <c:cat>
            <c:strRef>
              <c:f>'37,38'!$B$1:$E$1</c:f>
              <c:strCache>
                <c:ptCount val="4"/>
                <c:pt idx="0">
                  <c:v>Teknikkonsultföretag</c:v>
                </c:pt>
                <c:pt idx="1">
                  <c:v>Industri- och 
techkonsultföretag</c:v>
                </c:pt>
                <c:pt idx="2">
                  <c:v>Arkitektföretag</c:v>
                </c:pt>
                <c:pt idx="3">
                  <c:v>Annan</c:v>
                </c:pt>
              </c:strCache>
            </c:strRef>
          </c:cat>
          <c:val>
            <c:numRef>
              <c:f>'37,38'!$B$12:$E$12</c:f>
              <c:numCache>
                <c:formatCode>0.0%</c:formatCode>
                <c:ptCount val="4"/>
                <c:pt idx="0">
                  <c:v>1.1458330000000001E-2</c:v>
                </c:pt>
                <c:pt idx="1">
                  <c:v>4.3749999999999997E-2</c:v>
                </c:pt>
                <c:pt idx="2">
                  <c:v>5.4838699999999992E-3</c:v>
                </c:pt>
                <c:pt idx="3">
                  <c:v>0</c:v>
                </c:pt>
              </c:numCache>
            </c:numRef>
          </c:val>
          <c:extLst>
            <c:ext xmlns:c16="http://schemas.microsoft.com/office/drawing/2014/chart" uri="{C3380CC4-5D6E-409C-BE32-E72D297353CC}">
              <c16:uniqueId val="{0000000A-DBE4-4D19-9AC2-7479CF321DF8}"/>
            </c:ext>
          </c:extLst>
        </c:ser>
        <c:ser>
          <c:idx val="11"/>
          <c:order val="11"/>
          <c:tx>
            <c:strRef>
              <c:f>'37,38'!$A$13</c:f>
              <c:strCache>
                <c:ptCount val="1"/>
                <c:pt idx="0">
                  <c:v>Annan </c:v>
                </c:pt>
              </c:strCache>
            </c:strRef>
          </c:tx>
          <c:spPr>
            <a:solidFill>
              <a:srgbClr val="8A0000"/>
            </a:solidFill>
            <a:ln>
              <a:noFill/>
            </a:ln>
            <a:effectLst/>
          </c:spPr>
          <c:invertIfNegative val="0"/>
          <c:cat>
            <c:strRef>
              <c:f>'37,38'!$B$1:$E$1</c:f>
              <c:strCache>
                <c:ptCount val="4"/>
                <c:pt idx="0">
                  <c:v>Teknikkonsultföretag</c:v>
                </c:pt>
                <c:pt idx="1">
                  <c:v>Industri- och 
techkonsultföretag</c:v>
                </c:pt>
                <c:pt idx="2">
                  <c:v>Arkitektföretag</c:v>
                </c:pt>
                <c:pt idx="3">
                  <c:v>Annan</c:v>
                </c:pt>
              </c:strCache>
            </c:strRef>
          </c:cat>
          <c:val>
            <c:numRef>
              <c:f>'37,38'!$B$13:$E$13</c:f>
              <c:numCache>
                <c:formatCode>0.0%</c:formatCode>
                <c:ptCount val="4"/>
                <c:pt idx="0">
                  <c:v>2.0833000000000001E-4</c:v>
                </c:pt>
                <c:pt idx="1">
                  <c:v>0</c:v>
                </c:pt>
                <c:pt idx="2">
                  <c:v>7.5161290000000006E-2</c:v>
                </c:pt>
                <c:pt idx="3">
                  <c:v>8.7499999999999994E-2</c:v>
                </c:pt>
              </c:numCache>
            </c:numRef>
          </c:val>
          <c:extLst>
            <c:ext xmlns:c16="http://schemas.microsoft.com/office/drawing/2014/chart" uri="{C3380CC4-5D6E-409C-BE32-E72D297353CC}">
              <c16:uniqueId val="{0000000B-DBE4-4D19-9AC2-7479CF321DF8}"/>
            </c:ext>
          </c:extLst>
        </c:ser>
        <c:dLbls>
          <c:showLegendKey val="0"/>
          <c:showVal val="0"/>
          <c:showCatName val="0"/>
          <c:showSerName val="0"/>
          <c:showPercent val="0"/>
          <c:showBubbleSize val="0"/>
        </c:dLbls>
        <c:gapWidth val="150"/>
        <c:overlap val="100"/>
        <c:axId val="1199630712"/>
        <c:axId val="1199627472"/>
      </c:barChart>
      <c:catAx>
        <c:axId val="1199630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199627472"/>
        <c:crosses val="autoZero"/>
        <c:auto val="1"/>
        <c:lblAlgn val="ctr"/>
        <c:lblOffset val="100"/>
        <c:noMultiLvlLbl val="0"/>
      </c:catAx>
      <c:valAx>
        <c:axId val="1199627472"/>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199630712"/>
        <c:crosses val="autoZero"/>
        <c:crossBetween val="between"/>
      </c:valAx>
      <c:spPr>
        <a:noFill/>
        <a:ln>
          <a:noFill/>
        </a:ln>
        <a:effectLst/>
      </c:spPr>
    </c:plotArea>
    <c:legend>
      <c:legendPos val="b"/>
      <c:layout>
        <c:manualLayout>
          <c:xMode val="edge"/>
          <c:yMode val="edge"/>
          <c:x val="0.68999453193350835"/>
          <c:y val="0"/>
          <c:w val="0.1950109361329834"/>
          <c:h val="1"/>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3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1055369780186348"/>
          <c:y val="2.512787143433402E-2"/>
          <c:w val="0.85953609330171787"/>
          <c:h val="0.82746723669341948"/>
        </c:manualLayout>
      </c:layout>
      <c:barChart>
        <c:barDir val="bar"/>
        <c:grouping val="percentStacked"/>
        <c:varyColors val="0"/>
        <c:ser>
          <c:idx val="0"/>
          <c:order val="0"/>
          <c:tx>
            <c:strRef>
              <c:f>'39'!$A$2</c:f>
              <c:strCache>
                <c:ptCount val="1"/>
                <c:pt idx="0">
                  <c:v>Civilingenjör </c:v>
                </c:pt>
              </c:strCache>
            </c:strRef>
          </c:tx>
          <c:spPr>
            <a:solidFill>
              <a:schemeClr val="accent1">
                <a:shade val="41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'39'!$B$1:$F$1</c:f>
              <c:strCache>
                <c:ptCount val="5"/>
                <c:pt idx="0">
                  <c:v>Annan</c:v>
                </c:pt>
                <c:pt idx="1">
                  <c:v>Arkitektföretag</c:v>
                </c:pt>
                <c:pt idx="2">
                  <c:v>Industri- och 
techkonsultföretag</c:v>
                </c:pt>
                <c:pt idx="3">
                  <c:v>Teknikkonsultföretag</c:v>
                </c:pt>
                <c:pt idx="4">
                  <c:v>Total</c:v>
                </c:pt>
              </c:strCache>
            </c:strRef>
          </c:cat>
          <c:val>
            <c:numRef>
              <c:f>'39'!$B$2:$F$2</c:f>
              <c:numCache>
                <c:formatCode>0%</c:formatCode>
                <c:ptCount val="5"/>
                <c:pt idx="0">
                  <c:v>0.57333333333333336</c:v>
                </c:pt>
                <c:pt idx="1">
                  <c:v>1.741935E-2</c:v>
                </c:pt>
                <c:pt idx="2">
                  <c:v>0.30428571428571427</c:v>
                </c:pt>
                <c:pt idx="3">
                  <c:v>0.25893608525580075</c:v>
                </c:pt>
                <c:pt idx="4">
                  <c:v>0.19673684926759047</c:v>
                </c:pt>
              </c:numCache>
            </c:numRef>
          </c:val>
          <c:extLst>
            <c:ext xmlns:c16="http://schemas.microsoft.com/office/drawing/2014/chart" uri="{C3380CC4-5D6E-409C-BE32-E72D297353CC}">
              <c16:uniqueId val="{00000000-C177-40BB-8D8D-A41152C148FF}"/>
            </c:ext>
          </c:extLst>
        </c:ser>
        <c:ser>
          <c:idx val="1"/>
          <c:order val="1"/>
          <c:tx>
            <c:strRef>
              <c:f>'39'!$A$3</c:f>
              <c:strCache>
                <c:ptCount val="1"/>
                <c:pt idx="0">
                  <c:v>Övrig ingenjör </c:v>
                </c:pt>
              </c:strCache>
            </c:strRef>
          </c:tx>
          <c:spPr>
            <a:solidFill>
              <a:schemeClr val="accent5">
                <a:lumMod val="7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'39'!$B$1:$F$1</c:f>
              <c:strCache>
                <c:ptCount val="5"/>
                <c:pt idx="0">
                  <c:v>Annan</c:v>
                </c:pt>
                <c:pt idx="1">
                  <c:v>Arkitektföretag</c:v>
                </c:pt>
                <c:pt idx="2">
                  <c:v>Industri- och 
techkonsultföretag</c:v>
                </c:pt>
                <c:pt idx="3">
                  <c:v>Teknikkonsultföretag</c:v>
                </c:pt>
                <c:pt idx="4">
                  <c:v>Total</c:v>
                </c:pt>
              </c:strCache>
            </c:strRef>
          </c:cat>
          <c:val>
            <c:numRef>
              <c:f>'39'!$B$3:$F$3</c:f>
              <c:numCache>
                <c:formatCode>0%</c:formatCode>
                <c:ptCount val="5"/>
                <c:pt idx="0">
                  <c:v>0.12</c:v>
                </c:pt>
                <c:pt idx="1">
                  <c:v>0.13419354999999999</c:v>
                </c:pt>
                <c:pt idx="2">
                  <c:v>0.50285714285714289</c:v>
                </c:pt>
                <c:pt idx="3">
                  <c:v>0.57382958848354437</c:v>
                </c:pt>
                <c:pt idx="4">
                  <c:v>0.40557897456288267</c:v>
                </c:pt>
              </c:numCache>
            </c:numRef>
          </c:val>
          <c:extLst>
            <c:ext xmlns:c16="http://schemas.microsoft.com/office/drawing/2014/chart" uri="{C3380CC4-5D6E-409C-BE32-E72D297353CC}">
              <c16:uniqueId val="{00000001-C177-40BB-8D8D-A41152C148FF}"/>
            </c:ext>
          </c:extLst>
        </c:ser>
        <c:ser>
          <c:idx val="2"/>
          <c:order val="2"/>
          <c:tx>
            <c:strRef>
              <c:f>'39'!$A$4</c:f>
              <c:strCache>
                <c:ptCount val="1"/>
                <c:pt idx="0">
                  <c:v>Teknisk doktor/forskare </c:v>
                </c:pt>
              </c:strCache>
            </c:strRef>
          </c:tx>
          <c:spPr>
            <a:solidFill>
              <a:schemeClr val="accent1">
                <a:shade val="65000"/>
              </a:schemeClr>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C-C177-40BB-8D8D-A41152C148FF}"/>
                </c:ext>
              </c:extLst>
            </c:dLbl>
            <c:dLbl>
              <c:idx val="1"/>
              <c:delete val="1"/>
              <c:extLst>
                <c:ext xmlns:c15="http://schemas.microsoft.com/office/drawing/2012/chart" uri="{CE6537A1-D6FC-4f65-9D91-7224C49458BB}"/>
                <c:ext xmlns:c16="http://schemas.microsoft.com/office/drawing/2014/chart" uri="{C3380CC4-5D6E-409C-BE32-E72D297353CC}">
                  <c16:uniqueId val="{0000000B-C177-40BB-8D8D-A41152C148F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'39'!$B$1:$F$1</c:f>
              <c:strCache>
                <c:ptCount val="5"/>
                <c:pt idx="0">
                  <c:v>Annan</c:v>
                </c:pt>
                <c:pt idx="1">
                  <c:v>Arkitektföretag</c:v>
                </c:pt>
                <c:pt idx="2">
                  <c:v>Industri- och 
techkonsultföretag</c:v>
                </c:pt>
                <c:pt idx="3">
                  <c:v>Teknikkonsultföretag</c:v>
                </c:pt>
                <c:pt idx="4">
                  <c:v>Total</c:v>
                </c:pt>
              </c:strCache>
            </c:strRef>
          </c:cat>
          <c:val>
            <c:numRef>
              <c:f>'39'!$B$4:$F$4</c:f>
              <c:numCache>
                <c:formatCode>0%</c:formatCode>
                <c:ptCount val="5"/>
                <c:pt idx="0">
                  <c:v>0</c:v>
                </c:pt>
                <c:pt idx="1">
                  <c:v>9.6774000000000003E-4</c:v>
                </c:pt>
                <c:pt idx="2">
                  <c:v>4.4999999999999998E-2</c:v>
                </c:pt>
                <c:pt idx="3">
                  <c:v>1.9574461208694053E-2</c:v>
                </c:pt>
                <c:pt idx="4">
                  <c:v>1.663157536620476E-2</c:v>
                </c:pt>
              </c:numCache>
            </c:numRef>
          </c:val>
          <c:extLst>
            <c:ext xmlns:c16="http://schemas.microsoft.com/office/drawing/2014/chart" uri="{C3380CC4-5D6E-409C-BE32-E72D297353CC}">
              <c16:uniqueId val="{00000002-C177-40BB-8D8D-A41152C148FF}"/>
            </c:ext>
          </c:extLst>
        </c:ser>
        <c:ser>
          <c:idx val="3"/>
          <c:order val="3"/>
          <c:tx>
            <c:strRef>
              <c:f>'39'!$A$5</c:f>
              <c:strCache>
                <c:ptCount val="1"/>
                <c:pt idx="0">
                  <c:v>Arkitekt </c:v>
                </c:pt>
              </c:strCache>
            </c:strRef>
          </c:tx>
          <c:spPr>
            <a:solidFill>
              <a:srgbClr val="1D666E"/>
            </a:solidFill>
            <a:ln>
              <a:noFill/>
            </a:ln>
            <a:effectLst/>
          </c:spPr>
          <c:invertIfNegative val="0"/>
          <c:dLbls>
            <c:dLbl>
              <c:idx val="2"/>
              <c:delete val="1"/>
              <c:extLst>
                <c:ext xmlns:c15="http://schemas.microsoft.com/office/drawing/2012/chart" uri="{CE6537A1-D6FC-4f65-9D91-7224C49458BB}"/>
                <c:ext xmlns:c16="http://schemas.microsoft.com/office/drawing/2014/chart" uri="{C3380CC4-5D6E-409C-BE32-E72D297353CC}">
                  <c16:uniqueId val="{0000000D-C177-40BB-8D8D-A41152C148F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'39'!$B$1:$F$1</c:f>
              <c:strCache>
                <c:ptCount val="5"/>
                <c:pt idx="0">
                  <c:v>Annan</c:v>
                </c:pt>
                <c:pt idx="1">
                  <c:v>Arkitektföretag</c:v>
                </c:pt>
                <c:pt idx="2">
                  <c:v>Industri- och 
techkonsultföretag</c:v>
                </c:pt>
                <c:pt idx="3">
                  <c:v>Teknikkonsultföretag</c:v>
                </c:pt>
                <c:pt idx="4">
                  <c:v>Total</c:v>
                </c:pt>
              </c:strCache>
            </c:strRef>
          </c:cat>
          <c:val>
            <c:numRef>
              <c:f>'39'!$B$5:$F$5</c:f>
              <c:numCache>
                <c:formatCode>0%</c:formatCode>
                <c:ptCount val="5"/>
                <c:pt idx="0">
                  <c:v>0.13333333333333333</c:v>
                </c:pt>
                <c:pt idx="1">
                  <c:v>0.75483870999999991</c:v>
                </c:pt>
                <c:pt idx="2">
                  <c:v>0</c:v>
                </c:pt>
                <c:pt idx="3">
                  <c:v>3.2765944803082613E-2</c:v>
                </c:pt>
                <c:pt idx="4">
                  <c:v>0.26673685989917006</c:v>
                </c:pt>
              </c:numCache>
            </c:numRef>
          </c:val>
          <c:extLst>
            <c:ext xmlns:c16="http://schemas.microsoft.com/office/drawing/2014/chart" uri="{C3380CC4-5D6E-409C-BE32-E72D297353CC}">
              <c16:uniqueId val="{00000003-C177-40BB-8D8D-A41152C148FF}"/>
            </c:ext>
          </c:extLst>
        </c:ser>
        <c:ser>
          <c:idx val="4"/>
          <c:order val="4"/>
          <c:tx>
            <c:strRef>
              <c:f>'39'!$A$6</c:f>
              <c:strCache>
                <c:ptCount val="1"/>
                <c:pt idx="0">
                  <c:v>Dataanalytiker </c:v>
                </c:pt>
              </c:strCache>
            </c:strRef>
          </c:tx>
          <c:spPr>
            <a:solidFill>
              <a:schemeClr val="accent1">
                <a:shade val="88000"/>
              </a:schemeClr>
            </a:solidFill>
            <a:ln>
              <a:noFill/>
            </a:ln>
            <a:effectLst/>
          </c:spPr>
          <c:invertIfNegative val="0"/>
          <c:cat>
            <c:strRef>
              <c:f>'39'!$B$1:$F$1</c:f>
              <c:strCache>
                <c:ptCount val="5"/>
                <c:pt idx="0">
                  <c:v>Annan</c:v>
                </c:pt>
                <c:pt idx="1">
                  <c:v>Arkitektföretag</c:v>
                </c:pt>
                <c:pt idx="2">
                  <c:v>Industri- och 
techkonsultföretag</c:v>
                </c:pt>
                <c:pt idx="3">
                  <c:v>Teknikkonsultföretag</c:v>
                </c:pt>
                <c:pt idx="4">
                  <c:v>Total</c:v>
                </c:pt>
              </c:strCache>
            </c:strRef>
          </c:cat>
          <c:val>
            <c:numRef>
              <c:f>'39'!$B$6:$F$6</c:f>
              <c:numCache>
                <c:formatCode>0%</c:formatCode>
                <c:ptCount val="5"/>
                <c:pt idx="0">
                  <c:v>0</c:v>
                </c:pt>
                <c:pt idx="1">
                  <c:v>6.4516000000000009E-4</c:v>
                </c:pt>
                <c:pt idx="2">
                  <c:v>0</c:v>
                </c:pt>
                <c:pt idx="3">
                  <c:v>6.382925486663664E-4</c:v>
                </c:pt>
                <c:pt idx="4">
                  <c:v>5.263163490305063E-4</c:v>
                </c:pt>
              </c:numCache>
            </c:numRef>
          </c:val>
          <c:extLst>
            <c:ext xmlns:c16="http://schemas.microsoft.com/office/drawing/2014/chart" uri="{C3380CC4-5D6E-409C-BE32-E72D297353CC}">
              <c16:uniqueId val="{00000004-C177-40BB-8D8D-A41152C148FF}"/>
            </c:ext>
          </c:extLst>
        </c:ser>
        <c:ser>
          <c:idx val="5"/>
          <c:order val="5"/>
          <c:tx>
            <c:strRef>
              <c:f>'39'!$A$7</c:f>
              <c:strCache>
                <c:ptCount val="1"/>
                <c:pt idx="0">
                  <c:v>IT-tekniker </c:v>
                </c:pt>
              </c:strCache>
            </c:strRef>
          </c:tx>
          <c:spPr>
            <a:solidFill>
              <a:srgbClr val="00759E"/>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E-C177-40BB-8D8D-A41152C148FF}"/>
                </c:ext>
              </c:extLst>
            </c:dLbl>
            <c:dLbl>
              <c:idx val="1"/>
              <c:delete val="1"/>
              <c:extLst>
                <c:ext xmlns:c15="http://schemas.microsoft.com/office/drawing/2012/chart" uri="{CE6537A1-D6FC-4f65-9D91-7224C49458BB}"/>
                <c:ext xmlns:c16="http://schemas.microsoft.com/office/drawing/2014/chart" uri="{C3380CC4-5D6E-409C-BE32-E72D297353CC}">
                  <c16:uniqueId val="{0000000F-C177-40BB-8D8D-A41152C148FF}"/>
                </c:ext>
              </c:extLst>
            </c:dLbl>
            <c:dLbl>
              <c:idx val="2"/>
              <c:layout>
                <c:manualLayout>
                  <c:x val="4.6904215590241076E-3"/>
                  <c:y val="-7.22426303737103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C177-40BB-8D8D-A41152C148FF}"/>
                </c:ext>
              </c:extLst>
            </c:dLbl>
            <c:dLbl>
              <c:idx val="3"/>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extLst>
                <c:ext xmlns:c16="http://schemas.microsoft.com/office/drawing/2014/chart" uri="{C3380CC4-5D6E-409C-BE32-E72D297353CC}">
                  <c16:uniqueId val="{00000000-BA6B-442B-A649-89940E6FE5DF}"/>
                </c:ext>
              </c:extLst>
            </c:dLbl>
            <c:dLbl>
              <c:idx val="4"/>
              <c:layout>
                <c:manualLayout>
                  <c:x val="5.8630269487801347E-3"/>
                  <c:y val="-7.2242630373710315E-2"/>
                </c:manualLayout>
              </c:layout>
              <c:spPr>
                <a:noFill/>
                <a:ln>
                  <a:noFill/>
                </a:ln>
                <a:effectLst/>
              </c:spPr>
              <c:txPr>
                <a:bodyPr rot="0" spcFirstLastPara="1" vertOverflow="clip" horzOverflow="clip" vert="horz" wrap="square" lIns="36576" tIns="18288" rIns="36576" bIns="18288" anchor="ctr" anchorCtr="1">
                  <a:spAutoFit/>
                </a:bodyPr>
                <a:lstStyle/>
                <a:p>
                  <a:pPr>
                    <a:defRPr sz="900" b="0" i="0" u="none" strike="noStrike" kern="1200" baseline="0">
                      <a:solidFill>
                        <a:schemeClr val="dk1">
                          <a:lumMod val="65000"/>
                          <a:lumOff val="35000"/>
                        </a:schemeClr>
                      </a:solidFill>
                      <a:latin typeface="+mn-lt"/>
                      <a:ea typeface="+mn-ea"/>
                      <a:cs typeface="+mn-cs"/>
                    </a:defRPr>
                  </a:pPr>
                  <a:endParaRPr lang="sv-SE"/>
                </a:p>
              </c:txPr>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borderCallout1">
                      <a:avLst/>
                    </a:prstGeom>
                    <a:noFill/>
                    <a:ln>
                      <a:noFill/>
                    </a:ln>
                  </c15:spPr>
                </c:ext>
                <c:ext xmlns:c16="http://schemas.microsoft.com/office/drawing/2014/chart" uri="{C3380CC4-5D6E-409C-BE32-E72D297353CC}">
                  <c16:uniqueId val="{00000015-C177-40BB-8D8D-A41152C148F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'39'!$B$1:$F$1</c:f>
              <c:strCache>
                <c:ptCount val="5"/>
                <c:pt idx="0">
                  <c:v>Annan</c:v>
                </c:pt>
                <c:pt idx="1">
                  <c:v>Arkitektföretag</c:v>
                </c:pt>
                <c:pt idx="2">
                  <c:v>Industri- och 
techkonsultföretag</c:v>
                </c:pt>
                <c:pt idx="3">
                  <c:v>Teknikkonsultföretag</c:v>
                </c:pt>
                <c:pt idx="4">
                  <c:v>Total</c:v>
                </c:pt>
              </c:strCache>
            </c:strRef>
          </c:cat>
          <c:val>
            <c:numRef>
              <c:f>'39'!$B$7:$F$7</c:f>
              <c:numCache>
                <c:formatCode>0%</c:formatCode>
                <c:ptCount val="5"/>
                <c:pt idx="0">
                  <c:v>0</c:v>
                </c:pt>
                <c:pt idx="1">
                  <c:v>1.9354800000000001E-3</c:v>
                </c:pt>
                <c:pt idx="2">
                  <c:v>1.2142857142857144E-2</c:v>
                </c:pt>
                <c:pt idx="3">
                  <c:v>1.7021270162971856E-2</c:v>
                </c:pt>
                <c:pt idx="4">
                  <c:v>1.084210615844881E-2</c:v>
                </c:pt>
              </c:numCache>
            </c:numRef>
          </c:val>
          <c:extLst>
            <c:ext xmlns:c16="http://schemas.microsoft.com/office/drawing/2014/chart" uri="{C3380CC4-5D6E-409C-BE32-E72D297353CC}">
              <c16:uniqueId val="{00000005-C177-40BB-8D8D-A41152C148FF}"/>
            </c:ext>
          </c:extLst>
        </c:ser>
        <c:ser>
          <c:idx val="6"/>
          <c:order val="6"/>
          <c:tx>
            <c:strRef>
              <c:f>'39'!$A$8</c:f>
              <c:strCache>
                <c:ptCount val="1"/>
                <c:pt idx="0">
                  <c:v>Ekonom </c:v>
                </c:pt>
              </c:strCache>
            </c:strRef>
          </c:tx>
          <c:spPr>
            <a:solidFill>
              <a:srgbClr val="760000"/>
            </a:solidFill>
            <a:ln>
              <a:noFill/>
            </a:ln>
            <a:effectLst/>
          </c:spPr>
          <c:invertIfNegative val="0"/>
          <c:dLbls>
            <c:dLbl>
              <c:idx val="1"/>
              <c:layout>
                <c:manualLayout>
                  <c:x val="3.5178161692680809E-3"/>
                  <c:y val="-6.910164644441856E-2"/>
                </c:manualLayout>
              </c:layout>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solidFill>
                      <a:latin typeface="+mn-lt"/>
                      <a:ea typeface="+mn-ea"/>
                      <a:cs typeface="+mn-cs"/>
                    </a:defRPr>
                  </a:pPr>
                  <a:endParaRPr lang="sv-SE"/>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C177-40BB-8D8D-A41152C148F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'39'!$B$1:$F$1</c:f>
              <c:strCache>
                <c:ptCount val="5"/>
                <c:pt idx="0">
                  <c:v>Annan</c:v>
                </c:pt>
                <c:pt idx="1">
                  <c:v>Arkitektföretag</c:v>
                </c:pt>
                <c:pt idx="2">
                  <c:v>Industri- och 
techkonsultföretag</c:v>
                </c:pt>
                <c:pt idx="3">
                  <c:v>Teknikkonsultföretag</c:v>
                </c:pt>
                <c:pt idx="4">
                  <c:v>Total</c:v>
                </c:pt>
              </c:strCache>
            </c:strRef>
          </c:cat>
          <c:val>
            <c:numRef>
              <c:f>'39'!$B$8:$F$8</c:f>
              <c:numCache>
                <c:formatCode>0%</c:formatCode>
                <c:ptCount val="5"/>
                <c:pt idx="0">
                  <c:v>7.6666666666666675E-2</c:v>
                </c:pt>
                <c:pt idx="1">
                  <c:v>1.2580650000000001E-2</c:v>
                </c:pt>
                <c:pt idx="2">
                  <c:v>2.0714285714285713E-2</c:v>
                </c:pt>
                <c:pt idx="3">
                  <c:v>1.7446798528749436E-2</c:v>
                </c:pt>
                <c:pt idx="4">
                  <c:v>1.8210524413296281E-2</c:v>
                </c:pt>
              </c:numCache>
            </c:numRef>
          </c:val>
          <c:extLst>
            <c:ext xmlns:c16="http://schemas.microsoft.com/office/drawing/2014/chart" uri="{C3380CC4-5D6E-409C-BE32-E72D297353CC}">
              <c16:uniqueId val="{00000006-C177-40BB-8D8D-A41152C148FF}"/>
            </c:ext>
          </c:extLst>
        </c:ser>
        <c:ser>
          <c:idx val="7"/>
          <c:order val="7"/>
          <c:tx>
            <c:strRef>
              <c:f>'39'!$A$9</c:f>
              <c:strCache>
                <c:ptCount val="1"/>
                <c:pt idx="0">
                  <c:v>Jurist </c:v>
                </c:pt>
              </c:strCache>
            </c:strRef>
          </c:tx>
          <c:spPr>
            <a:solidFill>
              <a:schemeClr val="accent1">
                <a:tint val="77000"/>
              </a:schemeClr>
            </a:solidFill>
            <a:ln>
              <a:noFill/>
            </a:ln>
            <a:effectLst/>
          </c:spPr>
          <c:invertIfNegative val="0"/>
          <c:cat>
            <c:strRef>
              <c:f>'39'!$B$1:$F$1</c:f>
              <c:strCache>
                <c:ptCount val="5"/>
                <c:pt idx="0">
                  <c:v>Annan</c:v>
                </c:pt>
                <c:pt idx="1">
                  <c:v>Arkitektföretag</c:v>
                </c:pt>
                <c:pt idx="2">
                  <c:v>Industri- och 
techkonsultföretag</c:v>
                </c:pt>
                <c:pt idx="3">
                  <c:v>Teknikkonsultföretag</c:v>
                </c:pt>
                <c:pt idx="4">
                  <c:v>Total</c:v>
                </c:pt>
              </c:strCache>
            </c:strRef>
          </c:cat>
          <c:val>
            <c:numRef>
              <c:f>'39'!$B$9:$F$9</c:f>
              <c:numCache>
                <c:formatCode>0%</c:formatCode>
                <c:ptCount val="5"/>
                <c:pt idx="0">
                  <c:v>0</c:v>
                </c:pt>
                <c:pt idx="1">
                  <c:v>0</c:v>
                </c:pt>
                <c:pt idx="2">
                  <c:v>0</c:v>
                </c:pt>
                <c:pt idx="3">
                  <c:v>2.1276418288878877E-4</c:v>
                </c:pt>
                <c:pt idx="4">
                  <c:v>1.0526326980610125E-4</c:v>
                </c:pt>
              </c:numCache>
            </c:numRef>
          </c:val>
          <c:extLst>
            <c:ext xmlns:c16="http://schemas.microsoft.com/office/drawing/2014/chart" uri="{C3380CC4-5D6E-409C-BE32-E72D297353CC}">
              <c16:uniqueId val="{00000007-C177-40BB-8D8D-A41152C148FF}"/>
            </c:ext>
          </c:extLst>
        </c:ser>
        <c:ser>
          <c:idx val="8"/>
          <c:order val="8"/>
          <c:tx>
            <c:strRef>
              <c:f>'39'!$A$10</c:f>
              <c:strCache>
                <c:ptCount val="1"/>
                <c:pt idx="0">
                  <c:v>Teknisk assistent </c:v>
                </c:pt>
              </c:strCache>
            </c:strRef>
          </c:tx>
          <c:spPr>
            <a:solidFill>
              <a:srgbClr val="CDA197"/>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16-C177-40BB-8D8D-A41152C148FF}"/>
                </c:ext>
              </c:extLst>
            </c:dLbl>
            <c:dLbl>
              <c:idx val="1"/>
              <c:delete val="1"/>
              <c:extLst>
                <c:ext xmlns:c15="http://schemas.microsoft.com/office/drawing/2012/chart" uri="{CE6537A1-D6FC-4f65-9D91-7224C49458BB}"/>
                <c:ext xmlns:c16="http://schemas.microsoft.com/office/drawing/2014/chart" uri="{C3380CC4-5D6E-409C-BE32-E72D297353CC}">
                  <c16:uniqueId val="{00000017-C177-40BB-8D8D-A41152C148FF}"/>
                </c:ext>
              </c:extLst>
            </c:dLbl>
            <c:dLbl>
              <c:idx val="2"/>
              <c:layout>
                <c:manualLayout>
                  <c:x val="5.8630269487801347E-3"/>
                  <c:y val="-7.2242630373710315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extLst>
                <c:ext xmlns:c15="http://schemas.microsoft.com/office/drawing/2012/chart" uri="{CE6537A1-D6FC-4f65-9D91-7224C49458BB}">
                  <c15:layout>
                    <c:manualLayout>
                      <c:w val="2.2285319266746768E-2"/>
                      <c:h val="4.1916554197183049E-2"/>
                    </c:manualLayout>
                  </c15:layout>
                </c:ext>
                <c:ext xmlns:c16="http://schemas.microsoft.com/office/drawing/2014/chart" uri="{C3380CC4-5D6E-409C-BE32-E72D297353CC}">
                  <c16:uniqueId val="{00000011-C177-40BB-8D8D-A41152C148FF}"/>
                </c:ext>
              </c:extLst>
            </c:dLbl>
            <c:dLbl>
              <c:idx val="3"/>
              <c:layout>
                <c:manualLayout>
                  <c:x val="2.3452107795120538E-3"/>
                  <c:y val="-6.9101646444418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C177-40BB-8D8D-A41152C148FF}"/>
                </c:ext>
              </c:extLst>
            </c:dLbl>
            <c:dLbl>
              <c:idx val="4"/>
              <c:layout>
                <c:manualLayout>
                  <c:x val="4.6904215590241076E-3"/>
                  <c:y val="-7.22426303737103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C177-40BB-8D8D-A41152C148FF}"/>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'39'!$B$1:$F$1</c:f>
              <c:strCache>
                <c:ptCount val="5"/>
                <c:pt idx="0">
                  <c:v>Annan</c:v>
                </c:pt>
                <c:pt idx="1">
                  <c:v>Arkitektföretag</c:v>
                </c:pt>
                <c:pt idx="2">
                  <c:v>Industri- och 
techkonsultföretag</c:v>
                </c:pt>
                <c:pt idx="3">
                  <c:v>Teknikkonsultföretag</c:v>
                </c:pt>
                <c:pt idx="4">
                  <c:v>Total</c:v>
                </c:pt>
              </c:strCache>
            </c:strRef>
          </c:cat>
          <c:val>
            <c:numRef>
              <c:f>'39'!$B$10:$F$10</c:f>
              <c:numCache>
                <c:formatCode>0%</c:formatCode>
                <c:ptCount val="5"/>
                <c:pt idx="0">
                  <c:v>0</c:v>
                </c:pt>
                <c:pt idx="1">
                  <c:v>1.2903200000000002E-3</c:v>
                </c:pt>
                <c:pt idx="2">
                  <c:v>8.5714285714285719E-3</c:v>
                </c:pt>
                <c:pt idx="3">
                  <c:v>1.0638292548666365E-2</c:v>
                </c:pt>
                <c:pt idx="4">
                  <c:v>6.9473651756230626E-3</c:v>
                </c:pt>
              </c:numCache>
            </c:numRef>
          </c:val>
          <c:extLst>
            <c:ext xmlns:c16="http://schemas.microsoft.com/office/drawing/2014/chart" uri="{C3380CC4-5D6E-409C-BE32-E72D297353CC}">
              <c16:uniqueId val="{00000008-C177-40BB-8D8D-A41152C148FF}"/>
            </c:ext>
          </c:extLst>
        </c:ser>
        <c:ser>
          <c:idx val="9"/>
          <c:order val="9"/>
          <c:tx>
            <c:strRef>
              <c:f>'39'!$A$11</c:f>
              <c:strCache>
                <c:ptCount val="1"/>
                <c:pt idx="0">
                  <c:v>Administrativ personal </c:v>
                </c:pt>
              </c:strCache>
            </c:strRef>
          </c:tx>
          <c:spPr>
            <a:solidFill>
              <a:schemeClr val="accent1">
                <a:tint val="54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'39'!$B$1:$F$1</c:f>
              <c:strCache>
                <c:ptCount val="5"/>
                <c:pt idx="0">
                  <c:v>Annan</c:v>
                </c:pt>
                <c:pt idx="1">
                  <c:v>Arkitektföretag</c:v>
                </c:pt>
                <c:pt idx="2">
                  <c:v>Industri- och 
techkonsultföretag</c:v>
                </c:pt>
                <c:pt idx="3">
                  <c:v>Teknikkonsultföretag</c:v>
                </c:pt>
                <c:pt idx="4">
                  <c:v>Total</c:v>
                </c:pt>
              </c:strCache>
            </c:strRef>
          </c:cat>
          <c:val>
            <c:numRef>
              <c:f>'39'!$B$11:$F$11</c:f>
              <c:numCache>
                <c:formatCode>0%</c:formatCode>
                <c:ptCount val="5"/>
                <c:pt idx="0">
                  <c:v>8.666666666666667E-2</c:v>
                </c:pt>
                <c:pt idx="1">
                  <c:v>4.6129030000000001E-2</c:v>
                </c:pt>
                <c:pt idx="2">
                  <c:v>5.3571428571428568E-2</c:v>
                </c:pt>
                <c:pt idx="3">
                  <c:v>2.5106371665916026E-2</c:v>
                </c:pt>
                <c:pt idx="4">
                  <c:v>3.8105261143490173E-2</c:v>
                </c:pt>
              </c:numCache>
            </c:numRef>
          </c:val>
          <c:extLst>
            <c:ext xmlns:c16="http://schemas.microsoft.com/office/drawing/2014/chart" uri="{C3380CC4-5D6E-409C-BE32-E72D297353CC}">
              <c16:uniqueId val="{00000009-C177-40BB-8D8D-A41152C148FF}"/>
            </c:ext>
          </c:extLst>
        </c:ser>
        <c:ser>
          <c:idx val="10"/>
          <c:order val="10"/>
          <c:tx>
            <c:strRef>
              <c:f>'39'!$A$12</c:f>
              <c:strCache>
                <c:ptCount val="1"/>
                <c:pt idx="0">
                  <c:v>Annan </c:v>
                </c:pt>
              </c:strCache>
            </c:strRef>
          </c:tx>
          <c:spPr>
            <a:solidFill>
              <a:schemeClr val="accent6">
                <a:lumMod val="60000"/>
                <a:lumOff val="4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'39'!$B$1:$F$1</c:f>
              <c:strCache>
                <c:ptCount val="5"/>
                <c:pt idx="0">
                  <c:v>Annan</c:v>
                </c:pt>
                <c:pt idx="1">
                  <c:v>Arkitektföretag</c:v>
                </c:pt>
                <c:pt idx="2">
                  <c:v>Industri- och 
techkonsultföretag</c:v>
                </c:pt>
                <c:pt idx="3">
                  <c:v>Teknikkonsultföretag</c:v>
                </c:pt>
                <c:pt idx="4">
                  <c:v>Total</c:v>
                </c:pt>
              </c:strCache>
            </c:strRef>
          </c:cat>
          <c:val>
            <c:numRef>
              <c:f>'39'!$B$12:$F$12</c:f>
              <c:numCache>
                <c:formatCode>0%</c:formatCode>
                <c:ptCount val="5"/>
                <c:pt idx="0">
                  <c:v>0.01</c:v>
                </c:pt>
                <c:pt idx="1">
                  <c:v>0.03</c:v>
                </c:pt>
                <c:pt idx="2">
                  <c:v>5.2857142857142859E-2</c:v>
                </c:pt>
                <c:pt idx="3">
                  <c:v>4.382977614305493E-2</c:v>
                </c:pt>
                <c:pt idx="4">
                  <c:v>3.9578946920775591E-2</c:v>
                </c:pt>
              </c:numCache>
            </c:numRef>
          </c:val>
          <c:extLst>
            <c:ext xmlns:c16="http://schemas.microsoft.com/office/drawing/2014/chart" uri="{C3380CC4-5D6E-409C-BE32-E72D297353CC}">
              <c16:uniqueId val="{0000000A-C177-40BB-8D8D-A41152C148FF}"/>
            </c:ext>
          </c:extLst>
        </c:ser>
        <c:dLbls>
          <c:showLegendKey val="0"/>
          <c:showVal val="0"/>
          <c:showCatName val="0"/>
          <c:showSerName val="0"/>
          <c:showPercent val="0"/>
          <c:showBubbleSize val="0"/>
        </c:dLbls>
        <c:gapWidth val="150"/>
        <c:overlap val="100"/>
        <c:axId val="109119543"/>
        <c:axId val="109119903"/>
      </c:barChart>
      <c:catAx>
        <c:axId val="10911954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09119903"/>
        <c:crosses val="autoZero"/>
        <c:auto val="1"/>
        <c:lblAlgn val="ctr"/>
        <c:lblOffset val="100"/>
        <c:noMultiLvlLbl val="0"/>
      </c:catAx>
      <c:valAx>
        <c:axId val="109119903"/>
        <c:scaling>
          <c:orientation val="minMax"/>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0911954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'7'!$B$16</c:f>
              <c:strCache>
                <c:ptCount val="1"/>
                <c:pt idx="0">
                  <c:v>2020</c:v>
                </c:pt>
              </c:strCache>
            </c:strRef>
          </c:tx>
          <c:spPr>
            <a:solidFill>
              <a:schemeClr val="accent1">
                <a:tint val="5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'7'!$A$17:$A$18</c:f>
              <c:strCache>
                <c:ptCount val="2"/>
                <c:pt idx="0">
                  <c:v>Ingen export</c:v>
                </c:pt>
                <c:pt idx="1">
                  <c:v>Exporterar</c:v>
                </c:pt>
              </c:strCache>
            </c:strRef>
          </c:cat>
          <c:val>
            <c:numRef>
              <c:f>'7'!$B$17:$B$18</c:f>
              <c:numCache>
                <c:formatCode>0%</c:formatCode>
                <c:ptCount val="2"/>
                <c:pt idx="0">
                  <c:v>0.64</c:v>
                </c:pt>
                <c:pt idx="1">
                  <c:v>0.36</c:v>
                </c:pt>
              </c:numCache>
            </c:numRef>
          </c:val>
          <c:extLst>
            <c:ext xmlns:c16="http://schemas.microsoft.com/office/drawing/2014/chart" uri="{C3380CC4-5D6E-409C-BE32-E72D297353CC}">
              <c16:uniqueId val="{00000000-D351-4496-8BE5-C94315EDDE3F}"/>
            </c:ext>
          </c:extLst>
        </c:ser>
        <c:ser>
          <c:idx val="1"/>
          <c:order val="1"/>
          <c:tx>
            <c:strRef>
              <c:f>'7'!$C$16</c:f>
              <c:strCache>
                <c:ptCount val="1"/>
                <c:pt idx="0">
                  <c:v>2021</c:v>
                </c:pt>
              </c:strCache>
            </c:strRef>
          </c:tx>
          <c:spPr>
            <a:solidFill>
              <a:schemeClr val="accent1">
                <a:tint val="8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'7'!$A$17:$A$18</c:f>
              <c:strCache>
                <c:ptCount val="2"/>
                <c:pt idx="0">
                  <c:v>Ingen export</c:v>
                </c:pt>
                <c:pt idx="1">
                  <c:v>Exporterar</c:v>
                </c:pt>
              </c:strCache>
            </c:strRef>
          </c:cat>
          <c:val>
            <c:numRef>
              <c:f>'7'!$C$17:$C$18</c:f>
              <c:numCache>
                <c:formatCode>0%</c:formatCode>
                <c:ptCount val="2"/>
                <c:pt idx="0">
                  <c:v>0.61</c:v>
                </c:pt>
                <c:pt idx="1">
                  <c:v>0.39</c:v>
                </c:pt>
              </c:numCache>
            </c:numRef>
          </c:val>
          <c:extLst>
            <c:ext xmlns:c16="http://schemas.microsoft.com/office/drawing/2014/chart" uri="{C3380CC4-5D6E-409C-BE32-E72D297353CC}">
              <c16:uniqueId val="{00000001-D351-4496-8BE5-C94315EDDE3F}"/>
            </c:ext>
          </c:extLst>
        </c:ser>
        <c:ser>
          <c:idx val="2"/>
          <c:order val="2"/>
          <c:tx>
            <c:strRef>
              <c:f>'7'!$D$16</c:f>
              <c:strCache>
                <c:ptCount val="1"/>
                <c:pt idx="0">
                  <c:v>2022</c:v>
                </c:pt>
              </c:strCache>
            </c:strRef>
          </c:tx>
          <c:spPr>
            <a:solidFill>
              <a:schemeClr val="accent1">
                <a:shade val="86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'7'!$A$17:$A$18</c:f>
              <c:strCache>
                <c:ptCount val="2"/>
                <c:pt idx="0">
                  <c:v>Ingen export</c:v>
                </c:pt>
                <c:pt idx="1">
                  <c:v>Exporterar</c:v>
                </c:pt>
              </c:strCache>
            </c:strRef>
          </c:cat>
          <c:val>
            <c:numRef>
              <c:f>'7'!$D$17:$D$18</c:f>
              <c:numCache>
                <c:formatCode>0%</c:formatCode>
                <c:ptCount val="2"/>
                <c:pt idx="0">
                  <c:v>0.59</c:v>
                </c:pt>
                <c:pt idx="1">
                  <c:v>0.41</c:v>
                </c:pt>
              </c:numCache>
            </c:numRef>
          </c:val>
          <c:extLst>
            <c:ext xmlns:c16="http://schemas.microsoft.com/office/drawing/2014/chart" uri="{C3380CC4-5D6E-409C-BE32-E72D297353CC}">
              <c16:uniqueId val="{00000002-D351-4496-8BE5-C94315EDDE3F}"/>
            </c:ext>
          </c:extLst>
        </c:ser>
        <c:ser>
          <c:idx val="3"/>
          <c:order val="3"/>
          <c:tx>
            <c:strRef>
              <c:f>'7'!$E$16</c:f>
              <c:strCache>
                <c:ptCount val="1"/>
                <c:pt idx="0">
                  <c:v>2023</c:v>
                </c:pt>
              </c:strCache>
            </c:strRef>
          </c:tx>
          <c:spPr>
            <a:solidFill>
              <a:schemeClr val="accent1">
                <a:shade val="58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'7'!$A$17:$A$18</c:f>
              <c:strCache>
                <c:ptCount val="2"/>
                <c:pt idx="0">
                  <c:v>Ingen export</c:v>
                </c:pt>
                <c:pt idx="1">
                  <c:v>Exporterar</c:v>
                </c:pt>
              </c:strCache>
            </c:strRef>
          </c:cat>
          <c:val>
            <c:numRef>
              <c:f>'7'!$E$17:$E$18</c:f>
              <c:numCache>
                <c:formatCode>0%</c:formatCode>
                <c:ptCount val="2"/>
                <c:pt idx="0">
                  <c:v>0.6</c:v>
                </c:pt>
                <c:pt idx="1">
                  <c:v>0.4</c:v>
                </c:pt>
              </c:numCache>
            </c:numRef>
          </c:val>
          <c:extLst>
            <c:ext xmlns:c16="http://schemas.microsoft.com/office/drawing/2014/chart" uri="{C3380CC4-5D6E-409C-BE32-E72D297353CC}">
              <c16:uniqueId val="{00000003-D351-4496-8BE5-C94315EDDE3F}"/>
            </c:ext>
          </c:extLst>
        </c:ser>
        <c:dLbls>
          <c:dLblPos val="outEnd"/>
          <c:showLegendKey val="0"/>
          <c:showVal val="1"/>
          <c:showCatName val="0"/>
          <c:showSerName val="0"/>
          <c:showPercent val="0"/>
          <c:showBubbleSize val="0"/>
        </c:dLbls>
        <c:gapWidth val="219"/>
        <c:overlap val="-27"/>
        <c:axId val="572774376"/>
        <c:axId val="572771136"/>
      </c:barChart>
      <c:catAx>
        <c:axId val="5727743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572771136"/>
        <c:crosses val="autoZero"/>
        <c:auto val="1"/>
        <c:lblAlgn val="ctr"/>
        <c:lblOffset val="100"/>
        <c:noMultiLvlLbl val="0"/>
      </c:catAx>
      <c:valAx>
        <c:axId val="572771136"/>
        <c:scaling>
          <c:orientation val="minMax"/>
        </c:scaling>
        <c:delete val="1"/>
        <c:axPos val="l"/>
        <c:majorGridlines>
          <c:spPr>
            <a:ln w="9525" cap="flat" cmpd="sng" algn="ctr">
              <a:noFill/>
              <a:round/>
            </a:ln>
            <a:effectLst/>
          </c:spPr>
        </c:majorGridlines>
        <c:numFmt formatCode="0%" sourceLinked="1"/>
        <c:majorTickMark val="none"/>
        <c:minorTickMark val="none"/>
        <c:tickLblPos val="nextTo"/>
        <c:crossAx val="5727743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4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'40a'!$B$5</c:f>
              <c:strCache>
                <c:ptCount val="1"/>
                <c:pt idx="0">
                  <c:v>2020</c:v>
                </c:pt>
              </c:strCache>
            </c:strRef>
          </c:tx>
          <c:spPr>
            <a:pattFill prst="wdUpDiag">
              <a:fgClr>
                <a:schemeClr val="accent5">
                  <a:lumMod val="75000"/>
                </a:schemeClr>
              </a:fgClr>
              <a:bgClr>
                <a:srgbClr val="1D656E"/>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'40a'!$A$6:$A$9</c:f>
              <c:strCache>
                <c:ptCount val="4"/>
                <c:pt idx="0">
                  <c:v>Mindre än 5 år</c:v>
                </c:pt>
                <c:pt idx="1">
                  <c:v>5-14 år</c:v>
                </c:pt>
                <c:pt idx="2">
                  <c:v>15-25 år</c:v>
                </c:pt>
                <c:pt idx="3">
                  <c:v>Över 25 år</c:v>
                </c:pt>
              </c:strCache>
            </c:strRef>
          </c:cat>
          <c:val>
            <c:numRef>
              <c:f>'40a'!$B$6:$B$9</c:f>
              <c:numCache>
                <c:formatCode>0%</c:formatCode>
                <c:ptCount val="4"/>
                <c:pt idx="0">
                  <c:v>0.3</c:v>
                </c:pt>
                <c:pt idx="1">
                  <c:v>0.56000000000000005</c:v>
                </c:pt>
                <c:pt idx="2">
                  <c:v>0.09</c:v>
                </c:pt>
                <c:pt idx="3">
                  <c:v>0.01</c:v>
                </c:pt>
              </c:numCache>
            </c:numRef>
          </c:val>
          <c:extLst>
            <c:ext xmlns:c16="http://schemas.microsoft.com/office/drawing/2014/chart" uri="{C3380CC4-5D6E-409C-BE32-E72D297353CC}">
              <c16:uniqueId val="{00000000-BD0C-467D-B91B-EC104E31A003}"/>
            </c:ext>
          </c:extLst>
        </c:ser>
        <c:ser>
          <c:idx val="1"/>
          <c:order val="1"/>
          <c:tx>
            <c:strRef>
              <c:f>'40a'!$C$5</c:f>
              <c:strCache>
                <c:ptCount val="1"/>
                <c:pt idx="0">
                  <c:v>2021</c:v>
                </c:pt>
              </c:strCache>
            </c:strRef>
          </c:tx>
          <c:spPr>
            <a:pattFill prst="wdUpDiag">
              <a:fgClr>
                <a:srgbClr val="668694"/>
              </a:fgClr>
              <a:bgClr>
                <a:srgbClr val="1D666E"/>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'40a'!$A$6:$A$9</c:f>
              <c:strCache>
                <c:ptCount val="4"/>
                <c:pt idx="0">
                  <c:v>Mindre än 5 år</c:v>
                </c:pt>
                <c:pt idx="1">
                  <c:v>5-14 år</c:v>
                </c:pt>
                <c:pt idx="2">
                  <c:v>15-25 år</c:v>
                </c:pt>
                <c:pt idx="3">
                  <c:v>Över 25 år</c:v>
                </c:pt>
              </c:strCache>
            </c:strRef>
          </c:cat>
          <c:val>
            <c:numRef>
              <c:f>'40a'!$C$6:$C$9</c:f>
              <c:numCache>
                <c:formatCode>0%</c:formatCode>
                <c:ptCount val="4"/>
                <c:pt idx="0">
                  <c:v>0.37</c:v>
                </c:pt>
                <c:pt idx="1">
                  <c:v>0.5</c:v>
                </c:pt>
                <c:pt idx="2">
                  <c:v>0.06</c:v>
                </c:pt>
                <c:pt idx="3">
                  <c:v>0.01</c:v>
                </c:pt>
              </c:numCache>
            </c:numRef>
          </c:val>
          <c:extLst>
            <c:ext xmlns:c16="http://schemas.microsoft.com/office/drawing/2014/chart" uri="{C3380CC4-5D6E-409C-BE32-E72D297353CC}">
              <c16:uniqueId val="{00000001-BD0C-467D-B91B-EC104E31A003}"/>
            </c:ext>
          </c:extLst>
        </c:ser>
        <c:ser>
          <c:idx val="2"/>
          <c:order val="2"/>
          <c:tx>
            <c:strRef>
              <c:f>'40a'!$D$5</c:f>
              <c:strCache>
                <c:ptCount val="1"/>
                <c:pt idx="0">
                  <c:v>2022</c:v>
                </c:pt>
              </c:strCache>
            </c:strRef>
          </c:tx>
          <c:spPr>
            <a:pattFill prst="wdUpDiag">
              <a:fgClr>
                <a:srgbClr val="668694"/>
              </a:fgClr>
              <a:bgClr>
                <a:srgbClr val="88AAA0"/>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'40a'!$A$6:$A$9</c:f>
              <c:strCache>
                <c:ptCount val="4"/>
                <c:pt idx="0">
                  <c:v>Mindre än 5 år</c:v>
                </c:pt>
                <c:pt idx="1">
                  <c:v>5-14 år</c:v>
                </c:pt>
                <c:pt idx="2">
                  <c:v>15-25 år</c:v>
                </c:pt>
                <c:pt idx="3">
                  <c:v>Över 25 år</c:v>
                </c:pt>
              </c:strCache>
            </c:strRef>
          </c:cat>
          <c:val>
            <c:numRef>
              <c:f>'40a'!$D$6:$D$9</c:f>
              <c:numCache>
                <c:formatCode>0%</c:formatCode>
                <c:ptCount val="4"/>
                <c:pt idx="0">
                  <c:v>0.3</c:v>
                </c:pt>
                <c:pt idx="1">
                  <c:v>0.64</c:v>
                </c:pt>
                <c:pt idx="2">
                  <c:v>0.05</c:v>
                </c:pt>
                <c:pt idx="3">
                  <c:v>0.01</c:v>
                </c:pt>
              </c:numCache>
            </c:numRef>
          </c:val>
          <c:extLst>
            <c:ext xmlns:c16="http://schemas.microsoft.com/office/drawing/2014/chart" uri="{C3380CC4-5D6E-409C-BE32-E72D297353CC}">
              <c16:uniqueId val="{00000002-BD0C-467D-B91B-EC104E31A003}"/>
            </c:ext>
          </c:extLst>
        </c:ser>
        <c:ser>
          <c:idx val="3"/>
          <c:order val="3"/>
          <c:tx>
            <c:strRef>
              <c:f>'40a'!$E$5</c:f>
              <c:strCache>
                <c:ptCount val="1"/>
                <c:pt idx="0">
                  <c:v>2023</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'40a'!$A$6:$A$9</c:f>
              <c:strCache>
                <c:ptCount val="4"/>
                <c:pt idx="0">
                  <c:v>Mindre än 5 år</c:v>
                </c:pt>
                <c:pt idx="1">
                  <c:v>5-14 år</c:v>
                </c:pt>
                <c:pt idx="2">
                  <c:v>15-25 år</c:v>
                </c:pt>
                <c:pt idx="3">
                  <c:v>Över 25 år</c:v>
                </c:pt>
              </c:strCache>
            </c:strRef>
          </c:cat>
          <c:val>
            <c:numRef>
              <c:f>'40a'!$E$6:$E$9</c:f>
              <c:numCache>
                <c:formatCode>0%</c:formatCode>
                <c:ptCount val="4"/>
                <c:pt idx="0">
                  <c:v>0.34653499999999998</c:v>
                </c:pt>
                <c:pt idx="1">
                  <c:v>0.53465300000000004</c:v>
                </c:pt>
                <c:pt idx="2">
                  <c:v>7.9208000000000001E-2</c:v>
                </c:pt>
                <c:pt idx="3">
                  <c:v>9.9010000000000001E-3</c:v>
                </c:pt>
              </c:numCache>
            </c:numRef>
          </c:val>
          <c:extLst>
            <c:ext xmlns:c16="http://schemas.microsoft.com/office/drawing/2014/chart" uri="{C3380CC4-5D6E-409C-BE32-E72D297353CC}">
              <c16:uniqueId val="{00000003-BD0C-467D-B91B-EC104E31A003}"/>
            </c:ext>
          </c:extLst>
        </c:ser>
        <c:dLbls>
          <c:showLegendKey val="0"/>
          <c:showVal val="0"/>
          <c:showCatName val="0"/>
          <c:showSerName val="0"/>
          <c:showPercent val="0"/>
          <c:showBubbleSize val="0"/>
        </c:dLbls>
        <c:gapWidth val="219"/>
        <c:overlap val="-27"/>
        <c:axId val="1199665992"/>
        <c:axId val="1199668872"/>
      </c:barChart>
      <c:catAx>
        <c:axId val="119966599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199668872"/>
        <c:crosses val="autoZero"/>
        <c:auto val="1"/>
        <c:lblAlgn val="ctr"/>
        <c:lblOffset val="100"/>
        <c:noMultiLvlLbl val="0"/>
      </c:catAx>
      <c:valAx>
        <c:axId val="1199668872"/>
        <c:scaling>
          <c:orientation val="minMax"/>
        </c:scaling>
        <c:delete val="1"/>
        <c:axPos val="l"/>
        <c:numFmt formatCode="0%" sourceLinked="1"/>
        <c:majorTickMark val="none"/>
        <c:minorTickMark val="none"/>
        <c:tickLblPos val="nextTo"/>
        <c:crossAx val="119966599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4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'[30-42.xlsx]40'!$A$17</c:f>
              <c:strCache>
                <c:ptCount val="1"/>
                <c:pt idx="0">
                  <c:v>Mindre än 5 år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'[30-42.xlsx]40'!$B$16:$E$16</c:f>
              <c:strCache>
                <c:ptCount val="4"/>
                <c:pt idx="0">
                  <c:v>Teknikkonsultföretag</c:v>
                </c:pt>
                <c:pt idx="1">
                  <c:v>Industri- och techkonsultföretag</c:v>
                </c:pt>
                <c:pt idx="2">
                  <c:v>Arkitektföretag</c:v>
                </c:pt>
                <c:pt idx="3">
                  <c:v>Annan</c:v>
                </c:pt>
              </c:strCache>
            </c:strRef>
          </c:cat>
          <c:val>
            <c:numRef>
              <c:f>'[30-42.xlsx]40'!$B$17:$E$17</c:f>
              <c:numCache>
                <c:formatCode>0%</c:formatCode>
                <c:ptCount val="4"/>
                <c:pt idx="0">
                  <c:v>0.36734699999999998</c:v>
                </c:pt>
                <c:pt idx="1">
                  <c:v>0.5</c:v>
                </c:pt>
                <c:pt idx="2">
                  <c:v>0.25806499999999999</c:v>
                </c:pt>
                <c:pt idx="3">
                  <c:v>0.2</c:v>
                </c:pt>
              </c:numCache>
            </c:numRef>
          </c:val>
          <c:extLst>
            <c:ext xmlns:c16="http://schemas.microsoft.com/office/drawing/2014/chart" uri="{C3380CC4-5D6E-409C-BE32-E72D297353CC}">
              <c16:uniqueId val="{00000000-6FB3-4CDD-B9DB-A8DC447A7556}"/>
            </c:ext>
          </c:extLst>
        </c:ser>
        <c:ser>
          <c:idx val="1"/>
          <c:order val="1"/>
          <c:tx>
            <c:strRef>
              <c:f>'[30-42.xlsx]40'!$A$18</c:f>
              <c:strCache>
                <c:ptCount val="1"/>
                <c:pt idx="0">
                  <c:v>5-14 år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'[30-42.xlsx]40'!$B$16:$E$16</c:f>
              <c:strCache>
                <c:ptCount val="4"/>
                <c:pt idx="0">
                  <c:v>Teknikkonsultföretag</c:v>
                </c:pt>
                <c:pt idx="1">
                  <c:v>Industri- och techkonsultföretag</c:v>
                </c:pt>
                <c:pt idx="2">
                  <c:v>Arkitektföretag</c:v>
                </c:pt>
                <c:pt idx="3">
                  <c:v>Annan</c:v>
                </c:pt>
              </c:strCache>
            </c:strRef>
          </c:cat>
          <c:val>
            <c:numRef>
              <c:f>'[30-42.xlsx]40'!$B$18:$E$18</c:f>
              <c:numCache>
                <c:formatCode>0%</c:formatCode>
                <c:ptCount val="4"/>
                <c:pt idx="0">
                  <c:v>0.53061199999999997</c:v>
                </c:pt>
                <c:pt idx="1">
                  <c:v>0.375</c:v>
                </c:pt>
                <c:pt idx="2">
                  <c:v>0.61290299999999998</c:v>
                </c:pt>
                <c:pt idx="3">
                  <c:v>0.6</c:v>
                </c:pt>
              </c:numCache>
            </c:numRef>
          </c:val>
          <c:extLst>
            <c:ext xmlns:c16="http://schemas.microsoft.com/office/drawing/2014/chart" uri="{C3380CC4-5D6E-409C-BE32-E72D297353CC}">
              <c16:uniqueId val="{00000001-6FB3-4CDD-B9DB-A8DC447A7556}"/>
            </c:ext>
          </c:extLst>
        </c:ser>
        <c:ser>
          <c:idx val="2"/>
          <c:order val="2"/>
          <c:tx>
            <c:strRef>
              <c:f>'[30-42.xlsx]40'!$A$19</c:f>
              <c:strCache>
                <c:ptCount val="1"/>
                <c:pt idx="0">
                  <c:v>15-25 år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'[30-42.xlsx]40'!$B$16:$E$16</c:f>
              <c:strCache>
                <c:ptCount val="4"/>
                <c:pt idx="0">
                  <c:v>Teknikkonsultföretag</c:v>
                </c:pt>
                <c:pt idx="1">
                  <c:v>Industri- och techkonsultföretag</c:v>
                </c:pt>
                <c:pt idx="2">
                  <c:v>Arkitektföretag</c:v>
                </c:pt>
                <c:pt idx="3">
                  <c:v>Annan</c:v>
                </c:pt>
              </c:strCache>
            </c:strRef>
          </c:cat>
          <c:val>
            <c:numRef>
              <c:f>'[30-42.xlsx]40'!$B$19:$E$19</c:f>
              <c:numCache>
                <c:formatCode>0%</c:formatCode>
                <c:ptCount val="4"/>
                <c:pt idx="0">
                  <c:v>6.1224000000000001E-2</c:v>
                </c:pt>
                <c:pt idx="1">
                  <c:v>0.125</c:v>
                </c:pt>
                <c:pt idx="2">
                  <c:v>6.4516000000000004E-2</c:v>
                </c:pt>
                <c:pt idx="3">
                  <c:v>0.2</c:v>
                </c:pt>
              </c:numCache>
            </c:numRef>
          </c:val>
          <c:extLst>
            <c:ext xmlns:c16="http://schemas.microsoft.com/office/drawing/2014/chart" uri="{C3380CC4-5D6E-409C-BE32-E72D297353CC}">
              <c16:uniqueId val="{00000002-6FB3-4CDD-B9DB-A8DC447A7556}"/>
            </c:ext>
          </c:extLst>
        </c:ser>
        <c:ser>
          <c:idx val="3"/>
          <c:order val="3"/>
          <c:tx>
            <c:strRef>
              <c:f>'[30-42.xlsx]40'!$A$20</c:f>
              <c:strCache>
                <c:ptCount val="1"/>
                <c:pt idx="0">
                  <c:v>Över 25 år</c:v>
                </c:pt>
              </c:strCache>
            </c:strRef>
          </c:tx>
          <c:spPr>
            <a:solidFill>
              <a:schemeClr val="accent4"/>
            </a:solidFill>
            <a:ln>
              <a:noFill/>
            </a:ln>
            <a:effectLst/>
          </c:spPr>
          <c:invertIfNegative val="0"/>
          <c:dLbls>
            <c:dLbl>
              <c:idx val="0"/>
              <c:layout>
                <c:manualLayout>
                  <c:x val="2.4996703190720716E-3"/>
                  <c:y val="-3.3240504208718963E-2"/>
                </c:manualLayout>
              </c:layout>
              <c:spPr>
                <a:noFill/>
                <a:ln>
                  <a:noFill/>
                </a:ln>
                <a:effectLst/>
              </c:spPr>
              <c:txPr>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extLst>
                <c:ext xmlns:c15="http://schemas.microsoft.com/office/drawing/2012/chart" uri="{CE6537A1-D6FC-4f65-9D91-7224C49458BB}">
                  <c15:layout>
                    <c:manualLayout>
                      <c:w val="4.7506332826182378E-2"/>
                      <c:h val="5.1772303418624446E-2"/>
                    </c:manualLayout>
                  </c15:layout>
                </c:ext>
                <c:ext xmlns:c16="http://schemas.microsoft.com/office/drawing/2014/chart" uri="{C3380CC4-5D6E-409C-BE32-E72D297353CC}">
                  <c16:uniqueId val="{00000003-6FB3-4CDD-B9DB-A8DC447A7556}"/>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0"/>
            <c:showCatName val="0"/>
            <c:showSerName val="0"/>
            <c:showPercent val="0"/>
            <c:showBubbleSize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'[30-42.xlsx]40'!$B$16:$E$16</c:f>
              <c:strCache>
                <c:ptCount val="4"/>
                <c:pt idx="0">
                  <c:v>Teknikkonsultföretag</c:v>
                </c:pt>
                <c:pt idx="1">
                  <c:v>Industri- och techkonsultföretag</c:v>
                </c:pt>
                <c:pt idx="2">
                  <c:v>Arkitektföretag</c:v>
                </c:pt>
                <c:pt idx="3">
                  <c:v>Annan</c:v>
                </c:pt>
              </c:strCache>
            </c:strRef>
          </c:cat>
          <c:val>
            <c:numRef>
              <c:f>'[30-42.xlsx]40'!$B$20:$E$20</c:f>
              <c:numCache>
                <c:formatCode>General</c:formatCode>
                <c:ptCount val="4"/>
                <c:pt idx="0" formatCode="0%">
                  <c:v>2.0407999999999999E-2</c:v>
                </c:pt>
              </c:numCache>
            </c:numRef>
          </c:val>
          <c:extLst>
            <c:ext xmlns:c16="http://schemas.microsoft.com/office/drawing/2014/chart" uri="{C3380CC4-5D6E-409C-BE32-E72D297353CC}">
              <c16:uniqueId val="{00000004-6FB3-4CDD-B9DB-A8DC447A7556}"/>
            </c:ext>
          </c:extLst>
        </c:ser>
        <c:dLbls>
          <c:showLegendKey val="0"/>
          <c:showVal val="0"/>
          <c:showCatName val="0"/>
          <c:showSerName val="0"/>
          <c:showPercent val="0"/>
          <c:showBubbleSize val="0"/>
        </c:dLbls>
        <c:gapWidth val="150"/>
        <c:overlap val="100"/>
        <c:axId val="1199676432"/>
        <c:axId val="1199673192"/>
      </c:barChart>
      <c:catAx>
        <c:axId val="119967643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199673192"/>
        <c:crosses val="autoZero"/>
        <c:auto val="1"/>
        <c:lblAlgn val="ctr"/>
        <c:lblOffset val="100"/>
        <c:noMultiLvlLbl val="0"/>
      </c:catAx>
      <c:valAx>
        <c:axId val="1199673192"/>
        <c:scaling>
          <c:orientation val="minMax"/>
        </c:scaling>
        <c:delete val="1"/>
        <c:axPos val="l"/>
        <c:numFmt formatCode="0%" sourceLinked="1"/>
        <c:majorTickMark val="none"/>
        <c:minorTickMark val="none"/>
        <c:tickLblPos val="nextTo"/>
        <c:crossAx val="119967643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4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'40b'!$B$4</c:f>
              <c:strCache>
                <c:ptCount val="1"/>
                <c:pt idx="0">
                  <c:v>2020</c:v>
                </c:pt>
              </c:strCache>
            </c:strRef>
          </c:tx>
          <c:spPr>
            <a:pattFill prst="wdUpDiag">
              <a:fgClr>
                <a:schemeClr val="accent5">
                  <a:lumMod val="75000"/>
                </a:schemeClr>
              </a:fgClr>
              <a:bgClr>
                <a:srgbClr val="1D666E"/>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'40b'!$A$5:$A$8</c:f>
              <c:strCache>
                <c:ptCount val="4"/>
                <c:pt idx="0">
                  <c:v>Mindre än 10 år</c:v>
                </c:pt>
                <c:pt idx="1">
                  <c:v>10-14 år</c:v>
                </c:pt>
                <c:pt idx="2">
                  <c:v>15-25 år</c:v>
                </c:pt>
                <c:pt idx="3">
                  <c:v>Över 25 år</c:v>
                </c:pt>
              </c:strCache>
            </c:strRef>
          </c:cat>
          <c:val>
            <c:numRef>
              <c:f>'40b'!$B$5:$B$8</c:f>
              <c:numCache>
                <c:formatCode>0%</c:formatCode>
                <c:ptCount val="4"/>
                <c:pt idx="0">
                  <c:v>0.28000000000000003</c:v>
                </c:pt>
                <c:pt idx="1">
                  <c:v>0.37</c:v>
                </c:pt>
                <c:pt idx="2">
                  <c:v>0.23</c:v>
                </c:pt>
                <c:pt idx="3">
                  <c:v>0.06</c:v>
                </c:pt>
              </c:numCache>
            </c:numRef>
          </c:val>
          <c:extLst>
            <c:ext xmlns:c16="http://schemas.microsoft.com/office/drawing/2014/chart" uri="{C3380CC4-5D6E-409C-BE32-E72D297353CC}">
              <c16:uniqueId val="{00000000-A05E-4B56-AD42-66566FEF5EA4}"/>
            </c:ext>
          </c:extLst>
        </c:ser>
        <c:ser>
          <c:idx val="1"/>
          <c:order val="1"/>
          <c:tx>
            <c:strRef>
              <c:f>'40b'!$C$4</c:f>
              <c:strCache>
                <c:ptCount val="1"/>
                <c:pt idx="0">
                  <c:v>2021</c:v>
                </c:pt>
              </c:strCache>
            </c:strRef>
          </c:tx>
          <c:spPr>
            <a:pattFill prst="wdUpDiag">
              <a:fgClr>
                <a:schemeClr val="accent1"/>
              </a:fgClr>
              <a:bgClr>
                <a:srgbClr val="1D656E"/>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'40b'!$A$5:$A$8</c:f>
              <c:strCache>
                <c:ptCount val="4"/>
                <c:pt idx="0">
                  <c:v>Mindre än 10 år</c:v>
                </c:pt>
                <c:pt idx="1">
                  <c:v>10-14 år</c:v>
                </c:pt>
                <c:pt idx="2">
                  <c:v>15-25 år</c:v>
                </c:pt>
                <c:pt idx="3">
                  <c:v>Över 25 år</c:v>
                </c:pt>
              </c:strCache>
            </c:strRef>
          </c:cat>
          <c:val>
            <c:numRef>
              <c:f>'40b'!$C$5:$C$8</c:f>
              <c:numCache>
                <c:formatCode>0%</c:formatCode>
                <c:ptCount val="4"/>
                <c:pt idx="0">
                  <c:v>0.27</c:v>
                </c:pt>
                <c:pt idx="1">
                  <c:v>0.35</c:v>
                </c:pt>
                <c:pt idx="2">
                  <c:v>0.23</c:v>
                </c:pt>
                <c:pt idx="3">
                  <c:v>0.1</c:v>
                </c:pt>
              </c:numCache>
            </c:numRef>
          </c:val>
          <c:extLst>
            <c:ext xmlns:c16="http://schemas.microsoft.com/office/drawing/2014/chart" uri="{C3380CC4-5D6E-409C-BE32-E72D297353CC}">
              <c16:uniqueId val="{00000001-A05E-4B56-AD42-66566FEF5EA4}"/>
            </c:ext>
          </c:extLst>
        </c:ser>
        <c:ser>
          <c:idx val="2"/>
          <c:order val="2"/>
          <c:tx>
            <c:strRef>
              <c:f>'40b'!$D$4</c:f>
              <c:strCache>
                <c:ptCount val="1"/>
                <c:pt idx="0">
                  <c:v>2022</c:v>
                </c:pt>
              </c:strCache>
            </c:strRef>
          </c:tx>
          <c:spPr>
            <a:pattFill prst="wdUpDiag">
              <a:fgClr>
                <a:srgbClr val="668694"/>
              </a:fgClr>
              <a:bgClr>
                <a:srgbClr val="88AAA0"/>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'40b'!$A$5:$A$8</c:f>
              <c:strCache>
                <c:ptCount val="4"/>
                <c:pt idx="0">
                  <c:v>Mindre än 10 år</c:v>
                </c:pt>
                <c:pt idx="1">
                  <c:v>10-14 år</c:v>
                </c:pt>
                <c:pt idx="2">
                  <c:v>15-25 år</c:v>
                </c:pt>
                <c:pt idx="3">
                  <c:v>Över 25 år</c:v>
                </c:pt>
              </c:strCache>
            </c:strRef>
          </c:cat>
          <c:val>
            <c:numRef>
              <c:f>'40b'!$D$5:$D$8</c:f>
              <c:numCache>
                <c:formatCode>0%</c:formatCode>
                <c:ptCount val="4"/>
                <c:pt idx="0">
                  <c:v>0.23</c:v>
                </c:pt>
                <c:pt idx="1">
                  <c:v>0.41</c:v>
                </c:pt>
                <c:pt idx="2">
                  <c:v>0.25</c:v>
                </c:pt>
                <c:pt idx="3">
                  <c:v>0.05</c:v>
                </c:pt>
              </c:numCache>
            </c:numRef>
          </c:val>
          <c:extLst>
            <c:ext xmlns:c16="http://schemas.microsoft.com/office/drawing/2014/chart" uri="{C3380CC4-5D6E-409C-BE32-E72D297353CC}">
              <c16:uniqueId val="{00000002-A05E-4B56-AD42-66566FEF5EA4}"/>
            </c:ext>
          </c:extLst>
        </c:ser>
        <c:ser>
          <c:idx val="3"/>
          <c:order val="3"/>
          <c:tx>
            <c:strRef>
              <c:f>'40b'!$E$4</c:f>
              <c:strCache>
                <c:ptCount val="1"/>
                <c:pt idx="0">
                  <c:v>2023</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'40b'!$A$5:$A$8</c:f>
              <c:strCache>
                <c:ptCount val="4"/>
                <c:pt idx="0">
                  <c:v>Mindre än 10 år</c:v>
                </c:pt>
                <c:pt idx="1">
                  <c:v>10-14 år</c:v>
                </c:pt>
                <c:pt idx="2">
                  <c:v>15-25 år</c:v>
                </c:pt>
                <c:pt idx="3">
                  <c:v>Över 25 år</c:v>
                </c:pt>
              </c:strCache>
            </c:strRef>
          </c:cat>
          <c:val>
            <c:numRef>
              <c:f>'40b'!$E$5:$E$8</c:f>
              <c:numCache>
                <c:formatCode>0%</c:formatCode>
                <c:ptCount val="4"/>
                <c:pt idx="0">
                  <c:v>0.118812</c:v>
                </c:pt>
                <c:pt idx="1">
                  <c:v>0.43564399999999998</c:v>
                </c:pt>
                <c:pt idx="2">
                  <c:v>0.35643599999999998</c:v>
                </c:pt>
                <c:pt idx="3">
                  <c:v>5.9406E-2</c:v>
                </c:pt>
              </c:numCache>
            </c:numRef>
          </c:val>
          <c:extLst>
            <c:ext xmlns:c16="http://schemas.microsoft.com/office/drawing/2014/chart" uri="{C3380CC4-5D6E-409C-BE32-E72D297353CC}">
              <c16:uniqueId val="{00000003-A05E-4B56-AD42-66566FEF5EA4}"/>
            </c:ext>
          </c:extLst>
        </c:ser>
        <c:dLbls>
          <c:showLegendKey val="0"/>
          <c:showVal val="0"/>
          <c:showCatName val="0"/>
          <c:showSerName val="0"/>
          <c:showPercent val="0"/>
          <c:showBubbleSize val="0"/>
        </c:dLbls>
        <c:gapWidth val="219"/>
        <c:overlap val="-27"/>
        <c:axId val="1199666712"/>
        <c:axId val="1199666352"/>
      </c:barChart>
      <c:catAx>
        <c:axId val="11996667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199666352"/>
        <c:crosses val="autoZero"/>
        <c:auto val="1"/>
        <c:lblAlgn val="ctr"/>
        <c:lblOffset val="100"/>
        <c:noMultiLvlLbl val="0"/>
      </c:catAx>
      <c:valAx>
        <c:axId val="1199666352"/>
        <c:scaling>
          <c:orientation val="minMax"/>
        </c:scaling>
        <c:delete val="1"/>
        <c:axPos val="l"/>
        <c:numFmt formatCode="0%" sourceLinked="1"/>
        <c:majorTickMark val="none"/>
        <c:minorTickMark val="none"/>
        <c:tickLblPos val="nextTo"/>
        <c:crossAx val="1199666712"/>
        <c:crosses val="autoZero"/>
        <c:crossBetween val="between"/>
      </c:valAx>
      <c:spPr>
        <a:noFill/>
        <a:ln w="25400">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4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percentStacked"/>
        <c:varyColors val="0"/>
        <c:ser>
          <c:idx val="0"/>
          <c:order val="0"/>
          <c:tx>
            <c:strRef>
              <c:f>'40b'!$A$16</c:f>
              <c:strCache>
                <c:ptCount val="1"/>
                <c:pt idx="0">
                  <c:v>Mindre än 10 år</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'40b'!$B$15:$E$15</c:f>
              <c:strCache>
                <c:ptCount val="4"/>
                <c:pt idx="0">
                  <c:v>Teknikkonsultföretag</c:v>
                </c:pt>
                <c:pt idx="1">
                  <c:v>Industri- och techkonsultföretag</c:v>
                </c:pt>
                <c:pt idx="2">
                  <c:v>Arkitektföretag</c:v>
                </c:pt>
                <c:pt idx="3">
                  <c:v>Annan</c:v>
                </c:pt>
              </c:strCache>
            </c:strRef>
          </c:cat>
          <c:val>
            <c:numRef>
              <c:f>'40b'!$B$16:$E$16</c:f>
              <c:numCache>
                <c:formatCode>0%</c:formatCode>
                <c:ptCount val="4"/>
                <c:pt idx="0">
                  <c:v>0.10204100000000001</c:v>
                </c:pt>
                <c:pt idx="1">
                  <c:v>0.125</c:v>
                </c:pt>
                <c:pt idx="2">
                  <c:v>0.12903200000000001</c:v>
                </c:pt>
                <c:pt idx="3">
                  <c:v>0.2</c:v>
                </c:pt>
              </c:numCache>
            </c:numRef>
          </c:val>
          <c:extLst>
            <c:ext xmlns:c16="http://schemas.microsoft.com/office/drawing/2014/chart" uri="{C3380CC4-5D6E-409C-BE32-E72D297353CC}">
              <c16:uniqueId val="{00000000-ABDC-43ED-A7E5-CD3D1C6BEB55}"/>
            </c:ext>
          </c:extLst>
        </c:ser>
        <c:ser>
          <c:idx val="1"/>
          <c:order val="1"/>
          <c:tx>
            <c:strRef>
              <c:f>'40b'!$A$17</c:f>
              <c:strCache>
                <c:ptCount val="1"/>
                <c:pt idx="0">
                  <c:v>10-14 år</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'40b'!$B$15:$E$15</c:f>
              <c:strCache>
                <c:ptCount val="4"/>
                <c:pt idx="0">
                  <c:v>Teknikkonsultföretag</c:v>
                </c:pt>
                <c:pt idx="1">
                  <c:v>Industri- och techkonsultföretag</c:v>
                </c:pt>
                <c:pt idx="2">
                  <c:v>Arkitektföretag</c:v>
                </c:pt>
                <c:pt idx="3">
                  <c:v>Annan</c:v>
                </c:pt>
              </c:strCache>
            </c:strRef>
          </c:cat>
          <c:val>
            <c:numRef>
              <c:f>'40b'!$B$17:$E$17</c:f>
              <c:numCache>
                <c:formatCode>0%</c:formatCode>
                <c:ptCount val="4"/>
                <c:pt idx="0">
                  <c:v>0.46938800000000003</c:v>
                </c:pt>
                <c:pt idx="1">
                  <c:v>0.4375</c:v>
                </c:pt>
                <c:pt idx="2">
                  <c:v>0.41935499999999998</c:v>
                </c:pt>
                <c:pt idx="3">
                  <c:v>0.2</c:v>
                </c:pt>
              </c:numCache>
            </c:numRef>
          </c:val>
          <c:extLst>
            <c:ext xmlns:c16="http://schemas.microsoft.com/office/drawing/2014/chart" uri="{C3380CC4-5D6E-409C-BE32-E72D297353CC}">
              <c16:uniqueId val="{00000001-ABDC-43ED-A7E5-CD3D1C6BEB55}"/>
            </c:ext>
          </c:extLst>
        </c:ser>
        <c:ser>
          <c:idx val="2"/>
          <c:order val="2"/>
          <c:tx>
            <c:strRef>
              <c:f>'40b'!$A$18</c:f>
              <c:strCache>
                <c:ptCount val="1"/>
                <c:pt idx="0">
                  <c:v>15-25 år</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'40b'!$B$15:$E$15</c:f>
              <c:strCache>
                <c:ptCount val="4"/>
                <c:pt idx="0">
                  <c:v>Teknikkonsultföretag</c:v>
                </c:pt>
                <c:pt idx="1">
                  <c:v>Industri- och techkonsultföretag</c:v>
                </c:pt>
                <c:pt idx="2">
                  <c:v>Arkitektföretag</c:v>
                </c:pt>
                <c:pt idx="3">
                  <c:v>Annan</c:v>
                </c:pt>
              </c:strCache>
            </c:strRef>
          </c:cat>
          <c:val>
            <c:numRef>
              <c:f>'40b'!$B$18:$E$18</c:f>
              <c:numCache>
                <c:formatCode>0%</c:formatCode>
                <c:ptCount val="4"/>
                <c:pt idx="0">
                  <c:v>0.36734699999999998</c:v>
                </c:pt>
                <c:pt idx="1">
                  <c:v>0.3125</c:v>
                </c:pt>
                <c:pt idx="2">
                  <c:v>0.38709700000000002</c:v>
                </c:pt>
                <c:pt idx="3">
                  <c:v>0.2</c:v>
                </c:pt>
              </c:numCache>
            </c:numRef>
          </c:val>
          <c:extLst>
            <c:ext xmlns:c16="http://schemas.microsoft.com/office/drawing/2014/chart" uri="{C3380CC4-5D6E-409C-BE32-E72D297353CC}">
              <c16:uniqueId val="{00000002-ABDC-43ED-A7E5-CD3D1C6BEB55}"/>
            </c:ext>
          </c:extLst>
        </c:ser>
        <c:ser>
          <c:idx val="3"/>
          <c:order val="3"/>
          <c:tx>
            <c:strRef>
              <c:f>'40b'!$A$19</c:f>
              <c:strCache>
                <c:ptCount val="1"/>
                <c:pt idx="0">
                  <c:v>Över 25 år</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'40b'!$B$15:$E$15</c:f>
              <c:strCache>
                <c:ptCount val="4"/>
                <c:pt idx="0">
                  <c:v>Teknikkonsultföretag</c:v>
                </c:pt>
                <c:pt idx="1">
                  <c:v>Industri- och techkonsultföretag</c:v>
                </c:pt>
                <c:pt idx="2">
                  <c:v>Arkitektföretag</c:v>
                </c:pt>
                <c:pt idx="3">
                  <c:v>Annan</c:v>
                </c:pt>
              </c:strCache>
            </c:strRef>
          </c:cat>
          <c:val>
            <c:numRef>
              <c:f>'40b'!$B$19:$E$19</c:f>
              <c:numCache>
                <c:formatCode>0%</c:formatCode>
                <c:ptCount val="4"/>
                <c:pt idx="0">
                  <c:v>4.0815999999999998E-2</c:v>
                </c:pt>
                <c:pt idx="1">
                  <c:v>0.125</c:v>
                </c:pt>
                <c:pt idx="3">
                  <c:v>0.4</c:v>
                </c:pt>
              </c:numCache>
            </c:numRef>
          </c:val>
          <c:extLst>
            <c:ext xmlns:c16="http://schemas.microsoft.com/office/drawing/2014/chart" uri="{C3380CC4-5D6E-409C-BE32-E72D297353CC}">
              <c16:uniqueId val="{00000003-ABDC-43ED-A7E5-CD3D1C6BEB55}"/>
            </c:ext>
          </c:extLst>
        </c:ser>
        <c:ser>
          <c:idx val="4"/>
          <c:order val="4"/>
          <c:tx>
            <c:strRef>
              <c:f>'40b'!$A$20</c:f>
              <c:strCache>
                <c:ptCount val="1"/>
                <c:pt idx="0">
                  <c:v>Vet ej</c:v>
                </c:pt>
              </c:strCache>
            </c:strRef>
          </c:tx>
          <c:spPr>
            <a:solidFill>
              <a:schemeClr val="accent5"/>
            </a:solidFill>
            <a:ln>
              <a:noFill/>
            </a:ln>
            <a:effectLst/>
          </c:spPr>
          <c:invertIfNegative val="0"/>
          <c:dLbls>
            <c:dLbl>
              <c:idx val="0"/>
              <c:layout>
                <c:manualLayout>
                  <c:x val="5.5555555555555297E-3"/>
                  <c:y val="-3.084093028292562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BDC-43ED-A7E5-CD3D1C6BEB5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'40b'!$B$15:$E$15</c:f>
              <c:strCache>
                <c:ptCount val="4"/>
                <c:pt idx="0">
                  <c:v>Teknikkonsultföretag</c:v>
                </c:pt>
                <c:pt idx="1">
                  <c:v>Industri- och techkonsultföretag</c:v>
                </c:pt>
                <c:pt idx="2">
                  <c:v>Arkitektföretag</c:v>
                </c:pt>
                <c:pt idx="3">
                  <c:v>Annan</c:v>
                </c:pt>
              </c:strCache>
            </c:strRef>
          </c:cat>
          <c:val>
            <c:numRef>
              <c:f>'40b'!$B$20:$E$20</c:f>
              <c:numCache>
                <c:formatCode>General</c:formatCode>
                <c:ptCount val="4"/>
                <c:pt idx="0" formatCode="0%">
                  <c:v>2.0407999999999999E-2</c:v>
                </c:pt>
                <c:pt idx="2" formatCode="0%">
                  <c:v>6.4516000000000004E-2</c:v>
                </c:pt>
              </c:numCache>
            </c:numRef>
          </c:val>
          <c:extLst>
            <c:ext xmlns:c16="http://schemas.microsoft.com/office/drawing/2014/chart" uri="{C3380CC4-5D6E-409C-BE32-E72D297353CC}">
              <c16:uniqueId val="{00000004-ABDC-43ED-A7E5-CD3D1C6BEB55}"/>
            </c:ext>
          </c:extLst>
        </c:ser>
        <c:dLbls>
          <c:showLegendKey val="0"/>
          <c:showVal val="0"/>
          <c:showCatName val="0"/>
          <c:showSerName val="0"/>
          <c:showPercent val="0"/>
          <c:showBubbleSize val="0"/>
        </c:dLbls>
        <c:gapWidth val="150"/>
        <c:overlap val="100"/>
        <c:axId val="1183268696"/>
        <c:axId val="1183271936"/>
      </c:barChart>
      <c:catAx>
        <c:axId val="1183268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183271936"/>
        <c:crosses val="autoZero"/>
        <c:auto val="1"/>
        <c:lblAlgn val="ctr"/>
        <c:lblOffset val="100"/>
        <c:noMultiLvlLbl val="0"/>
      </c:catAx>
      <c:valAx>
        <c:axId val="1183271936"/>
        <c:scaling>
          <c:orientation val="minMax"/>
        </c:scaling>
        <c:delete val="1"/>
        <c:axPos val="l"/>
        <c:numFmt formatCode="0%" sourceLinked="1"/>
        <c:majorTickMark val="none"/>
        <c:minorTickMark val="none"/>
        <c:tickLblPos val="nextTo"/>
        <c:crossAx val="1183268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4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'42'!$B$4</c:f>
              <c:strCache>
                <c:ptCount val="1"/>
                <c:pt idx="0">
                  <c:v>2020</c:v>
                </c:pt>
              </c:strCache>
            </c:strRef>
          </c:tx>
          <c:spPr>
            <a:pattFill prst="wdUpDiag">
              <a:fgClr>
                <a:srgbClr val="88AAA0"/>
              </a:fgClr>
              <a:bgClr>
                <a:srgbClr val="1D666E"/>
              </a:bgClr>
            </a:pattFill>
            <a:ln>
              <a:noFill/>
            </a:ln>
            <a:effectLst/>
          </c:spPr>
          <c:invertIfNegative val="0"/>
          <c:dLbls>
            <c:dLbl>
              <c:idx val="1"/>
              <c:layout>
                <c:manualLayout>
                  <c:x val="-1.2453300124533001E-2"/>
                  <c:y val="-9.259259259259258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4D49-4823-9F12-0C767E1B53D5}"/>
                </c:ext>
              </c:extLst>
            </c:dLbl>
            <c:dLbl>
              <c:idx val="2"/>
              <c:layout>
                <c:manualLayout>
                  <c:x val="-9.962640099626446E-3"/>
                  <c:y val="-9.259259259259281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4D49-4823-9F12-0C767E1B53D5}"/>
                </c:ext>
              </c:extLst>
            </c:dLbl>
            <c:dLbl>
              <c:idx val="3"/>
              <c:layout>
                <c:manualLayout>
                  <c:x val="-7.4719800747198011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4D49-4823-9F12-0C767E1B53D5}"/>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'42'!$A$5:$A$10</c:f>
              <c:strCache>
                <c:ptCount val="6"/>
                <c:pt idx="0">
                  <c:v>0%</c:v>
                </c:pt>
                <c:pt idx="1">
                  <c:v>1-2%</c:v>
                </c:pt>
                <c:pt idx="2">
                  <c:v>3-5%</c:v>
                </c:pt>
                <c:pt idx="3">
                  <c:v>6-10%</c:v>
                </c:pt>
                <c:pt idx="4">
                  <c:v>Mer än 10%</c:v>
                </c:pt>
                <c:pt idx="5">
                  <c:v>Vet ej</c:v>
                </c:pt>
              </c:strCache>
            </c:strRef>
          </c:cat>
          <c:val>
            <c:numRef>
              <c:f>'42'!$B$5:$B$10</c:f>
              <c:numCache>
                <c:formatCode>0%</c:formatCode>
                <c:ptCount val="6"/>
                <c:pt idx="0">
                  <c:v>0.02</c:v>
                </c:pt>
                <c:pt idx="1">
                  <c:v>0.32</c:v>
                </c:pt>
                <c:pt idx="2">
                  <c:v>0.38</c:v>
                </c:pt>
                <c:pt idx="3">
                  <c:v>0.16</c:v>
                </c:pt>
                <c:pt idx="4">
                  <c:v>0.05</c:v>
                </c:pt>
                <c:pt idx="5">
                  <c:v>7.0000000000000007E-2</c:v>
                </c:pt>
              </c:numCache>
            </c:numRef>
          </c:val>
          <c:extLst>
            <c:ext xmlns:c16="http://schemas.microsoft.com/office/drawing/2014/chart" uri="{C3380CC4-5D6E-409C-BE32-E72D297353CC}">
              <c16:uniqueId val="{00000000-4D49-4823-9F12-0C767E1B53D5}"/>
            </c:ext>
          </c:extLst>
        </c:ser>
        <c:ser>
          <c:idx val="1"/>
          <c:order val="1"/>
          <c:tx>
            <c:strRef>
              <c:f>'42'!$C$4</c:f>
              <c:strCache>
                <c:ptCount val="1"/>
                <c:pt idx="0">
                  <c:v>2021</c:v>
                </c:pt>
              </c:strCache>
            </c:strRef>
          </c:tx>
          <c:spPr>
            <a:pattFill prst="wdUpDiag">
              <a:fgClr>
                <a:schemeClr val="accent1"/>
              </a:fgClr>
              <a:bgClr>
                <a:srgbClr val="1D666E"/>
              </a:bgClr>
            </a:patt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'42'!$A$5:$A$10</c:f>
              <c:strCache>
                <c:ptCount val="6"/>
                <c:pt idx="0">
                  <c:v>0%</c:v>
                </c:pt>
                <c:pt idx="1">
                  <c:v>1-2%</c:v>
                </c:pt>
                <c:pt idx="2">
                  <c:v>3-5%</c:v>
                </c:pt>
                <c:pt idx="3">
                  <c:v>6-10%</c:v>
                </c:pt>
                <c:pt idx="4">
                  <c:v>Mer än 10%</c:v>
                </c:pt>
                <c:pt idx="5">
                  <c:v>Vet ej</c:v>
                </c:pt>
              </c:strCache>
            </c:strRef>
          </c:cat>
          <c:val>
            <c:numRef>
              <c:f>'42'!$C$5:$C$10</c:f>
              <c:numCache>
                <c:formatCode>0%</c:formatCode>
                <c:ptCount val="6"/>
                <c:pt idx="0">
                  <c:v>0.03</c:v>
                </c:pt>
                <c:pt idx="1">
                  <c:v>0.31</c:v>
                </c:pt>
                <c:pt idx="2">
                  <c:v>0.37</c:v>
                </c:pt>
                <c:pt idx="3">
                  <c:v>0.15</c:v>
                </c:pt>
                <c:pt idx="4">
                  <c:v>0.05</c:v>
                </c:pt>
                <c:pt idx="5">
                  <c:v>0.09</c:v>
                </c:pt>
              </c:numCache>
            </c:numRef>
          </c:val>
          <c:extLst>
            <c:ext xmlns:c16="http://schemas.microsoft.com/office/drawing/2014/chart" uri="{C3380CC4-5D6E-409C-BE32-E72D297353CC}">
              <c16:uniqueId val="{00000001-4D49-4823-9F12-0C767E1B53D5}"/>
            </c:ext>
          </c:extLst>
        </c:ser>
        <c:ser>
          <c:idx val="2"/>
          <c:order val="2"/>
          <c:tx>
            <c:strRef>
              <c:f>'42'!$D$4</c:f>
              <c:strCache>
                <c:ptCount val="1"/>
                <c:pt idx="0">
                  <c:v>2022</c:v>
                </c:pt>
              </c:strCache>
            </c:strRef>
          </c:tx>
          <c:spPr>
            <a:pattFill prst="wdUpDiag">
              <a:fgClr>
                <a:schemeClr val="accent1"/>
              </a:fgClr>
              <a:bgClr>
                <a:schemeClr val="accent2">
                  <a:lumMod val="50000"/>
                  <a:lumOff val="50000"/>
                </a:schemeClr>
              </a:bgClr>
            </a:pattFill>
            <a:ln>
              <a:noFill/>
            </a:ln>
            <a:effectLst/>
          </c:spPr>
          <c:invertIfNegative val="0"/>
          <c:dLbls>
            <c:dLbl>
              <c:idx val="3"/>
              <c:layout>
                <c:manualLayout>
                  <c:x val="4.981320049813200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4D49-4823-9F12-0C767E1B53D5}"/>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'42'!$A$5:$A$10</c:f>
              <c:strCache>
                <c:ptCount val="6"/>
                <c:pt idx="0">
                  <c:v>0%</c:v>
                </c:pt>
                <c:pt idx="1">
                  <c:v>1-2%</c:v>
                </c:pt>
                <c:pt idx="2">
                  <c:v>3-5%</c:v>
                </c:pt>
                <c:pt idx="3">
                  <c:v>6-10%</c:v>
                </c:pt>
                <c:pt idx="4">
                  <c:v>Mer än 10%</c:v>
                </c:pt>
                <c:pt idx="5">
                  <c:v>Vet ej</c:v>
                </c:pt>
              </c:strCache>
            </c:strRef>
          </c:cat>
          <c:val>
            <c:numRef>
              <c:f>'42'!$D$5:$D$10</c:f>
              <c:numCache>
                <c:formatCode>0%</c:formatCode>
                <c:ptCount val="6"/>
                <c:pt idx="1">
                  <c:v>0.28000000000000003</c:v>
                </c:pt>
                <c:pt idx="2">
                  <c:v>0.46</c:v>
                </c:pt>
                <c:pt idx="3">
                  <c:v>0.16</c:v>
                </c:pt>
                <c:pt idx="4">
                  <c:v>0.03</c:v>
                </c:pt>
                <c:pt idx="5">
                  <c:v>7.0000000000000007E-2</c:v>
                </c:pt>
              </c:numCache>
            </c:numRef>
          </c:val>
          <c:extLst>
            <c:ext xmlns:c16="http://schemas.microsoft.com/office/drawing/2014/chart" uri="{C3380CC4-5D6E-409C-BE32-E72D297353CC}">
              <c16:uniqueId val="{00000002-4D49-4823-9F12-0C767E1B53D5}"/>
            </c:ext>
          </c:extLst>
        </c:ser>
        <c:ser>
          <c:idx val="3"/>
          <c:order val="3"/>
          <c:tx>
            <c:strRef>
              <c:f>'42'!$E$4</c:f>
              <c:strCache>
                <c:ptCount val="1"/>
                <c:pt idx="0">
                  <c:v>2023</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'42'!$A$5:$A$10</c:f>
              <c:strCache>
                <c:ptCount val="6"/>
                <c:pt idx="0">
                  <c:v>0%</c:v>
                </c:pt>
                <c:pt idx="1">
                  <c:v>1-2%</c:v>
                </c:pt>
                <c:pt idx="2">
                  <c:v>3-5%</c:v>
                </c:pt>
                <c:pt idx="3">
                  <c:v>6-10%</c:v>
                </c:pt>
                <c:pt idx="4">
                  <c:v>Mer än 10%</c:v>
                </c:pt>
                <c:pt idx="5">
                  <c:v>Vet ej</c:v>
                </c:pt>
              </c:strCache>
            </c:strRef>
          </c:cat>
          <c:val>
            <c:numRef>
              <c:f>'42'!$E$5:$E$10</c:f>
              <c:numCache>
                <c:formatCode>0%</c:formatCode>
                <c:ptCount val="6"/>
                <c:pt idx="0">
                  <c:v>9.9010000000000001E-3</c:v>
                </c:pt>
                <c:pt idx="1">
                  <c:v>0.41584199999999999</c:v>
                </c:pt>
                <c:pt idx="2">
                  <c:v>0.34653499999999998</c:v>
                </c:pt>
                <c:pt idx="3">
                  <c:v>0.12871299999999999</c:v>
                </c:pt>
                <c:pt idx="4">
                  <c:v>4.9505E-2</c:v>
                </c:pt>
                <c:pt idx="5">
                  <c:v>4.9505E-2</c:v>
                </c:pt>
              </c:numCache>
            </c:numRef>
          </c:val>
          <c:extLst>
            <c:ext xmlns:c16="http://schemas.microsoft.com/office/drawing/2014/chart" uri="{C3380CC4-5D6E-409C-BE32-E72D297353CC}">
              <c16:uniqueId val="{00000003-4D49-4823-9F12-0C767E1B53D5}"/>
            </c:ext>
          </c:extLst>
        </c:ser>
        <c:dLbls>
          <c:showLegendKey val="0"/>
          <c:showVal val="0"/>
          <c:showCatName val="0"/>
          <c:showSerName val="0"/>
          <c:showPercent val="0"/>
          <c:showBubbleSize val="0"/>
        </c:dLbls>
        <c:gapWidth val="219"/>
        <c:overlap val="-27"/>
        <c:axId val="1916541696"/>
        <c:axId val="1916544216"/>
      </c:barChart>
      <c:catAx>
        <c:axId val="191654169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916544216"/>
        <c:crosses val="autoZero"/>
        <c:auto val="1"/>
        <c:lblAlgn val="ctr"/>
        <c:lblOffset val="100"/>
        <c:noMultiLvlLbl val="0"/>
      </c:catAx>
      <c:valAx>
        <c:axId val="1916544216"/>
        <c:scaling>
          <c:orientation val="minMax"/>
        </c:scaling>
        <c:delete val="1"/>
        <c:axPos val="l"/>
        <c:numFmt formatCode="0%" sourceLinked="1"/>
        <c:majorTickMark val="none"/>
        <c:minorTickMark val="none"/>
        <c:tickLblPos val="nextTo"/>
        <c:crossAx val="1916541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4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bar"/>
        <c:grouping val="percentStacked"/>
        <c:varyColors val="0"/>
        <c:ser>
          <c:idx val="0"/>
          <c:order val="0"/>
          <c:tx>
            <c:strRef>
              <c:f>'42'!$A$16</c:f>
              <c:strCache>
                <c:ptCount val="1"/>
                <c:pt idx="0">
                  <c:v>0%</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'42'!$B$15:$E$15</c:f>
              <c:strCache>
                <c:ptCount val="4"/>
                <c:pt idx="0">
                  <c:v>Annan</c:v>
                </c:pt>
                <c:pt idx="1">
                  <c:v>Arkitektföretag</c:v>
                </c:pt>
                <c:pt idx="2">
                  <c:v>Industri- och 
techkonsultföretag</c:v>
                </c:pt>
                <c:pt idx="3">
                  <c:v>Teknikkonsultföretag</c:v>
                </c:pt>
              </c:strCache>
            </c:strRef>
          </c:cat>
          <c:val>
            <c:numRef>
              <c:f>'42'!$B$16:$E$16</c:f>
              <c:numCache>
                <c:formatCode>General</c:formatCode>
                <c:ptCount val="4"/>
                <c:pt idx="0" formatCode="0%">
                  <c:v>0.2</c:v>
                </c:pt>
              </c:numCache>
            </c:numRef>
          </c:val>
          <c:extLst>
            <c:ext xmlns:c16="http://schemas.microsoft.com/office/drawing/2014/chart" uri="{C3380CC4-5D6E-409C-BE32-E72D297353CC}">
              <c16:uniqueId val="{00000000-0E41-4934-A0B1-7571E9887E12}"/>
            </c:ext>
          </c:extLst>
        </c:ser>
        <c:ser>
          <c:idx val="1"/>
          <c:order val="1"/>
          <c:tx>
            <c:strRef>
              <c:f>'42'!$A$17</c:f>
              <c:strCache>
                <c:ptCount val="1"/>
                <c:pt idx="0">
                  <c:v>1-2%</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'42'!$B$15:$E$15</c:f>
              <c:strCache>
                <c:ptCount val="4"/>
                <c:pt idx="0">
                  <c:v>Annan</c:v>
                </c:pt>
                <c:pt idx="1">
                  <c:v>Arkitektföretag</c:v>
                </c:pt>
                <c:pt idx="2">
                  <c:v>Industri- och 
techkonsultföretag</c:v>
                </c:pt>
                <c:pt idx="3">
                  <c:v>Teknikkonsultföretag</c:v>
                </c:pt>
              </c:strCache>
            </c:strRef>
          </c:cat>
          <c:val>
            <c:numRef>
              <c:f>'42'!$B$17:$E$17</c:f>
              <c:numCache>
                <c:formatCode>0%</c:formatCode>
                <c:ptCount val="4"/>
                <c:pt idx="0">
                  <c:v>0.4</c:v>
                </c:pt>
                <c:pt idx="1">
                  <c:v>0.32258100000000001</c:v>
                </c:pt>
                <c:pt idx="2">
                  <c:v>0.625</c:v>
                </c:pt>
                <c:pt idx="3">
                  <c:v>0.408163</c:v>
                </c:pt>
              </c:numCache>
            </c:numRef>
          </c:val>
          <c:extLst>
            <c:ext xmlns:c16="http://schemas.microsoft.com/office/drawing/2014/chart" uri="{C3380CC4-5D6E-409C-BE32-E72D297353CC}">
              <c16:uniqueId val="{00000001-0E41-4934-A0B1-7571E9887E12}"/>
            </c:ext>
          </c:extLst>
        </c:ser>
        <c:ser>
          <c:idx val="2"/>
          <c:order val="2"/>
          <c:tx>
            <c:strRef>
              <c:f>'42'!$A$18</c:f>
              <c:strCache>
                <c:ptCount val="1"/>
                <c:pt idx="0">
                  <c:v>3-5%</c:v>
                </c:pt>
              </c:strCache>
            </c:strRef>
          </c:tx>
          <c:spPr>
            <a:solidFill>
              <a:schemeClr val="accent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'42'!$B$15:$E$15</c:f>
              <c:strCache>
                <c:ptCount val="4"/>
                <c:pt idx="0">
                  <c:v>Annan</c:v>
                </c:pt>
                <c:pt idx="1">
                  <c:v>Arkitektföretag</c:v>
                </c:pt>
                <c:pt idx="2">
                  <c:v>Industri- och 
techkonsultföretag</c:v>
                </c:pt>
                <c:pt idx="3">
                  <c:v>Teknikkonsultföretag</c:v>
                </c:pt>
              </c:strCache>
            </c:strRef>
          </c:cat>
          <c:val>
            <c:numRef>
              <c:f>'42'!$B$18:$E$18</c:f>
              <c:numCache>
                <c:formatCode>0%</c:formatCode>
                <c:ptCount val="4"/>
                <c:pt idx="0">
                  <c:v>0.2</c:v>
                </c:pt>
                <c:pt idx="1">
                  <c:v>0.290323</c:v>
                </c:pt>
                <c:pt idx="2">
                  <c:v>0.3125</c:v>
                </c:pt>
                <c:pt idx="3">
                  <c:v>0.408163</c:v>
                </c:pt>
              </c:numCache>
            </c:numRef>
          </c:val>
          <c:extLst>
            <c:ext xmlns:c16="http://schemas.microsoft.com/office/drawing/2014/chart" uri="{C3380CC4-5D6E-409C-BE32-E72D297353CC}">
              <c16:uniqueId val="{00000002-0E41-4934-A0B1-7571E9887E12}"/>
            </c:ext>
          </c:extLst>
        </c:ser>
        <c:ser>
          <c:idx val="3"/>
          <c:order val="3"/>
          <c:tx>
            <c:strRef>
              <c:f>'42'!$A$19</c:f>
              <c:strCache>
                <c:ptCount val="1"/>
                <c:pt idx="0">
                  <c:v>6-10%</c:v>
                </c:pt>
              </c:strCache>
            </c:strRef>
          </c:tx>
          <c:spPr>
            <a:solidFill>
              <a:schemeClr val="accent2">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'42'!$B$15:$E$15</c:f>
              <c:strCache>
                <c:ptCount val="4"/>
                <c:pt idx="0">
                  <c:v>Annan</c:v>
                </c:pt>
                <c:pt idx="1">
                  <c:v>Arkitektföretag</c:v>
                </c:pt>
                <c:pt idx="2">
                  <c:v>Industri- och 
techkonsultföretag</c:v>
                </c:pt>
                <c:pt idx="3">
                  <c:v>Teknikkonsultföretag</c:v>
                </c:pt>
              </c:strCache>
            </c:strRef>
          </c:cat>
          <c:val>
            <c:numRef>
              <c:f>'42'!$B$19:$E$19</c:f>
              <c:numCache>
                <c:formatCode>0%</c:formatCode>
                <c:ptCount val="4"/>
                <c:pt idx="0">
                  <c:v>0.2</c:v>
                </c:pt>
                <c:pt idx="1">
                  <c:v>0.22580600000000001</c:v>
                </c:pt>
                <c:pt idx="3">
                  <c:v>0.10204100000000001</c:v>
                </c:pt>
              </c:numCache>
            </c:numRef>
          </c:val>
          <c:extLst>
            <c:ext xmlns:c16="http://schemas.microsoft.com/office/drawing/2014/chart" uri="{C3380CC4-5D6E-409C-BE32-E72D297353CC}">
              <c16:uniqueId val="{00000003-0E41-4934-A0B1-7571E9887E12}"/>
            </c:ext>
          </c:extLst>
        </c:ser>
        <c:ser>
          <c:idx val="4"/>
          <c:order val="4"/>
          <c:tx>
            <c:strRef>
              <c:f>'42'!$A$20</c:f>
              <c:strCache>
                <c:ptCount val="1"/>
                <c:pt idx="0">
                  <c:v>Mer än 10%</c:v>
                </c:pt>
              </c:strCache>
            </c:strRef>
          </c:tx>
          <c:spPr>
            <a:solidFill>
              <a:srgbClr val="1D66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'42'!$B$15:$E$15</c:f>
              <c:strCache>
                <c:ptCount val="4"/>
                <c:pt idx="0">
                  <c:v>Annan</c:v>
                </c:pt>
                <c:pt idx="1">
                  <c:v>Arkitektföretag</c:v>
                </c:pt>
                <c:pt idx="2">
                  <c:v>Industri- och 
techkonsultföretag</c:v>
                </c:pt>
                <c:pt idx="3">
                  <c:v>Teknikkonsultföretag</c:v>
                </c:pt>
              </c:strCache>
            </c:strRef>
          </c:cat>
          <c:val>
            <c:numRef>
              <c:f>'42'!$B$20:$E$20</c:f>
              <c:numCache>
                <c:formatCode>0%</c:formatCode>
                <c:ptCount val="4"/>
                <c:pt idx="1">
                  <c:v>6.4516000000000004E-2</c:v>
                </c:pt>
                <c:pt idx="2">
                  <c:v>6.25E-2</c:v>
                </c:pt>
                <c:pt idx="3">
                  <c:v>4.0815999999999998E-2</c:v>
                </c:pt>
              </c:numCache>
            </c:numRef>
          </c:val>
          <c:extLst>
            <c:ext xmlns:c16="http://schemas.microsoft.com/office/drawing/2014/chart" uri="{C3380CC4-5D6E-409C-BE32-E72D297353CC}">
              <c16:uniqueId val="{00000004-0E41-4934-A0B1-7571E9887E12}"/>
            </c:ext>
          </c:extLst>
        </c:ser>
        <c:ser>
          <c:idx val="5"/>
          <c:order val="5"/>
          <c:tx>
            <c:strRef>
              <c:f>'42'!$A$21</c:f>
              <c:strCache>
                <c:ptCount val="1"/>
                <c:pt idx="0">
                  <c:v>Vet ej</c:v>
                </c:pt>
              </c:strCache>
            </c:strRef>
          </c:tx>
          <c:spPr>
            <a:solidFill>
              <a:srgbClr val="C3D5CF"/>
            </a:solidFill>
            <a:ln>
              <a:noFill/>
            </a:ln>
            <a:effectLst/>
          </c:spPr>
          <c:invertIfNegative val="0"/>
          <c:dLbls>
            <c:dLbl>
              <c:idx val="3"/>
              <c:layout>
                <c:manualLayout>
                  <c:x val="1.8261954904269559E-2"/>
                  <c:y val="-1.9922681730658687E-17"/>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0E41-4934-A0B1-7571E9887E12}"/>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'42'!$B$15:$E$15</c:f>
              <c:strCache>
                <c:ptCount val="4"/>
                <c:pt idx="0">
                  <c:v>Annan</c:v>
                </c:pt>
                <c:pt idx="1">
                  <c:v>Arkitektföretag</c:v>
                </c:pt>
                <c:pt idx="2">
                  <c:v>Industri- och 
techkonsultföretag</c:v>
                </c:pt>
                <c:pt idx="3">
                  <c:v>Teknikkonsultföretag</c:v>
                </c:pt>
              </c:strCache>
            </c:strRef>
          </c:cat>
          <c:val>
            <c:numRef>
              <c:f>'42'!$B$21:$E$21</c:f>
              <c:numCache>
                <c:formatCode>0%</c:formatCode>
                <c:ptCount val="4"/>
                <c:pt idx="1">
                  <c:v>9.6773999999999999E-2</c:v>
                </c:pt>
                <c:pt idx="3">
                  <c:v>4.0815999999999998E-2</c:v>
                </c:pt>
              </c:numCache>
            </c:numRef>
          </c:val>
          <c:extLst>
            <c:ext xmlns:c16="http://schemas.microsoft.com/office/drawing/2014/chart" uri="{C3380CC4-5D6E-409C-BE32-E72D297353CC}">
              <c16:uniqueId val="{00000005-0E41-4934-A0B1-7571E9887E12}"/>
            </c:ext>
          </c:extLst>
        </c:ser>
        <c:dLbls>
          <c:showLegendKey val="0"/>
          <c:showVal val="0"/>
          <c:showCatName val="0"/>
          <c:showSerName val="0"/>
          <c:showPercent val="0"/>
          <c:showBubbleSize val="0"/>
        </c:dLbls>
        <c:gapWidth val="150"/>
        <c:overlap val="100"/>
        <c:axId val="1208879472"/>
        <c:axId val="1208883072"/>
      </c:barChart>
      <c:catAx>
        <c:axId val="12088794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1208883072"/>
        <c:crosses val="autoZero"/>
        <c:auto val="1"/>
        <c:lblAlgn val="ctr"/>
        <c:lblOffset val="100"/>
        <c:noMultiLvlLbl val="0"/>
      </c:catAx>
      <c:valAx>
        <c:axId val="1208883072"/>
        <c:scaling>
          <c:orientation val="minMax"/>
        </c:scaling>
        <c:delete val="1"/>
        <c:axPos val="b"/>
        <c:numFmt formatCode="0%" sourceLinked="1"/>
        <c:majorTickMark val="none"/>
        <c:minorTickMark val="none"/>
        <c:tickLblPos val="nextTo"/>
        <c:crossAx val="120887947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showDLblsOverMax val="0"/>
  </c:chart>
  <c:spPr>
    <a:noFill/>
    <a:ln>
      <a:noFill/>
    </a:ln>
    <a:effectLst/>
  </c:spPr>
  <c:txPr>
    <a:bodyPr/>
    <a:lstStyle/>
    <a:p>
      <a:pPr>
        <a:defRPr/>
      </a:pPr>
      <a:endParaRPr lang="sv-SE"/>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'9'!$B$3</c:f>
              <c:strCache>
                <c:ptCount val="1"/>
                <c:pt idx="0">
                  <c:v>2020</c:v>
                </c:pt>
              </c:strCache>
            </c:strRef>
          </c:tx>
          <c:spPr>
            <a:solidFill>
              <a:schemeClr val="accent1"/>
            </a:solidFill>
            <a:ln>
              <a:noFill/>
            </a:ln>
            <a:effectLst/>
          </c:spPr>
          <c:invertIfNegative val="0"/>
          <c:dLbls>
            <c:dLbl>
              <c:idx val="0"/>
              <c:layout>
                <c:manualLayout>
                  <c:x val="-5.1796344116149485E-3"/>
                  <c:y val="0"/>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A46F-4F1F-9DDE-BF0630E0D341}"/>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'9'!$A$4:$A$9</c:f>
              <c:strCache>
                <c:ptCount val="6"/>
                <c:pt idx="0">
                  <c:v>0%</c:v>
                </c:pt>
                <c:pt idx="1">
                  <c:v>1-4%</c:v>
                </c:pt>
                <c:pt idx="2">
                  <c:v>5-9%</c:v>
                </c:pt>
                <c:pt idx="3">
                  <c:v>10-25%</c:v>
                </c:pt>
                <c:pt idx="4">
                  <c:v>Mer än 25%</c:v>
                </c:pt>
                <c:pt idx="5">
                  <c:v>Vet ej</c:v>
                </c:pt>
              </c:strCache>
            </c:strRef>
          </c:cat>
          <c:val>
            <c:numRef>
              <c:f>'9'!$B$4:$B$9</c:f>
              <c:numCache>
                <c:formatCode>0%</c:formatCode>
                <c:ptCount val="6"/>
                <c:pt idx="0">
                  <c:v>0.23</c:v>
                </c:pt>
                <c:pt idx="1">
                  <c:v>0.44</c:v>
                </c:pt>
                <c:pt idx="2">
                  <c:v>0.23</c:v>
                </c:pt>
                <c:pt idx="3">
                  <c:v>0.05</c:v>
                </c:pt>
                <c:pt idx="4">
                  <c:v>0.02</c:v>
                </c:pt>
                <c:pt idx="5">
                  <c:v>0.03</c:v>
                </c:pt>
              </c:numCache>
            </c:numRef>
          </c:val>
          <c:extLst>
            <c:ext xmlns:c16="http://schemas.microsoft.com/office/drawing/2014/chart" uri="{C3380CC4-5D6E-409C-BE32-E72D297353CC}">
              <c16:uniqueId val="{00000000-A46F-4F1F-9DDE-BF0630E0D341}"/>
            </c:ext>
          </c:extLst>
        </c:ser>
        <c:ser>
          <c:idx val="1"/>
          <c:order val="1"/>
          <c:tx>
            <c:strRef>
              <c:f>'9'!$C$3</c:f>
              <c:strCache>
                <c:ptCount val="1"/>
                <c:pt idx="0">
                  <c:v>2021</c:v>
                </c:pt>
              </c:strCache>
            </c:strRef>
          </c:tx>
          <c:spPr>
            <a:solidFill>
              <a:schemeClr val="accent2"/>
            </a:solidFill>
            <a:ln>
              <a:noFill/>
            </a:ln>
            <a:effectLst/>
          </c:spPr>
          <c:invertIfNegative val="0"/>
          <c:dLbls>
            <c:dLbl>
              <c:idx val="0"/>
              <c:layout>
                <c:manualLayout>
                  <c:x val="0"/>
                  <c:y val="-4.03466752693364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A46F-4F1F-9DDE-BF0630E0D341}"/>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'9'!$A$4:$A$9</c:f>
              <c:strCache>
                <c:ptCount val="6"/>
                <c:pt idx="0">
                  <c:v>0%</c:v>
                </c:pt>
                <c:pt idx="1">
                  <c:v>1-4%</c:v>
                </c:pt>
                <c:pt idx="2">
                  <c:v>5-9%</c:v>
                </c:pt>
                <c:pt idx="3">
                  <c:v>10-25%</c:v>
                </c:pt>
                <c:pt idx="4">
                  <c:v>Mer än 25%</c:v>
                </c:pt>
                <c:pt idx="5">
                  <c:v>Vet ej</c:v>
                </c:pt>
              </c:strCache>
            </c:strRef>
          </c:cat>
          <c:val>
            <c:numRef>
              <c:f>'9'!$C$4:$C$9</c:f>
              <c:numCache>
                <c:formatCode>0%</c:formatCode>
                <c:ptCount val="6"/>
                <c:pt idx="0">
                  <c:v>0.23</c:v>
                </c:pt>
                <c:pt idx="1">
                  <c:v>0.4</c:v>
                </c:pt>
                <c:pt idx="2">
                  <c:v>0.21</c:v>
                </c:pt>
                <c:pt idx="3">
                  <c:v>0.04</c:v>
                </c:pt>
                <c:pt idx="4">
                  <c:v>0.06</c:v>
                </c:pt>
                <c:pt idx="5">
                  <c:v>0.06</c:v>
                </c:pt>
              </c:numCache>
            </c:numRef>
          </c:val>
          <c:extLst>
            <c:ext xmlns:c16="http://schemas.microsoft.com/office/drawing/2014/chart" uri="{C3380CC4-5D6E-409C-BE32-E72D297353CC}">
              <c16:uniqueId val="{00000001-A46F-4F1F-9DDE-BF0630E0D341}"/>
            </c:ext>
          </c:extLst>
        </c:ser>
        <c:ser>
          <c:idx val="2"/>
          <c:order val="2"/>
          <c:tx>
            <c:strRef>
              <c:f>'9'!$D$3</c:f>
              <c:strCache>
                <c:ptCount val="1"/>
                <c:pt idx="0">
                  <c:v>2022</c:v>
                </c:pt>
              </c:strCache>
            </c:strRef>
          </c:tx>
          <c:spPr>
            <a:solidFill>
              <a:schemeClr val="accent3"/>
            </a:solidFill>
            <a:ln>
              <a:noFill/>
            </a:ln>
            <a:effectLst/>
          </c:spPr>
          <c:invertIfNegative val="0"/>
          <c:dLbls>
            <c:dLbl>
              <c:idx val="0"/>
              <c:layout>
                <c:manualLayout>
                  <c:x val="-1.1869858405000388E-17"/>
                  <c:y val="7.3357591398793527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46F-4F1F-9DDE-BF0630E0D341}"/>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'9'!$A$4:$A$9</c:f>
              <c:strCache>
                <c:ptCount val="6"/>
                <c:pt idx="0">
                  <c:v>0%</c:v>
                </c:pt>
                <c:pt idx="1">
                  <c:v>1-4%</c:v>
                </c:pt>
                <c:pt idx="2">
                  <c:v>5-9%</c:v>
                </c:pt>
                <c:pt idx="3">
                  <c:v>10-25%</c:v>
                </c:pt>
                <c:pt idx="4">
                  <c:v>Mer än 25%</c:v>
                </c:pt>
                <c:pt idx="5">
                  <c:v>Vet ej</c:v>
                </c:pt>
              </c:strCache>
            </c:strRef>
          </c:cat>
          <c:val>
            <c:numRef>
              <c:f>'9'!$D$4:$D$9</c:f>
              <c:numCache>
                <c:formatCode>0%</c:formatCode>
                <c:ptCount val="6"/>
                <c:pt idx="0">
                  <c:v>0.24</c:v>
                </c:pt>
                <c:pt idx="1">
                  <c:v>0.45</c:v>
                </c:pt>
                <c:pt idx="2">
                  <c:v>0.16</c:v>
                </c:pt>
                <c:pt idx="3">
                  <c:v>0.09</c:v>
                </c:pt>
                <c:pt idx="4">
                  <c:v>0.05</c:v>
                </c:pt>
                <c:pt idx="5">
                  <c:v>0.01</c:v>
                </c:pt>
              </c:numCache>
            </c:numRef>
          </c:val>
          <c:extLst>
            <c:ext xmlns:c16="http://schemas.microsoft.com/office/drawing/2014/chart" uri="{C3380CC4-5D6E-409C-BE32-E72D297353CC}">
              <c16:uniqueId val="{00000002-A46F-4F1F-9DDE-BF0630E0D341}"/>
            </c:ext>
          </c:extLst>
        </c:ser>
        <c:ser>
          <c:idx val="3"/>
          <c:order val="3"/>
          <c:tx>
            <c:strRef>
              <c:f>'9'!$E$3</c:f>
              <c:strCache>
                <c:ptCount val="1"/>
                <c:pt idx="0">
                  <c:v>2023</c:v>
                </c:pt>
              </c:strCache>
            </c:strRef>
          </c:tx>
          <c:spPr>
            <a:solidFill>
              <a:schemeClr val="accent4"/>
            </a:solidFill>
            <a:ln>
              <a:noFill/>
            </a:ln>
            <a:effectLst/>
          </c:spPr>
          <c:invertIfNegative val="0"/>
          <c:dLbls>
            <c:dLbl>
              <c:idx val="1"/>
              <c:layout>
                <c:manualLayout>
                  <c:x val="1.2949187990344672E-2"/>
                  <c:y val="7.3359035445868135E-3"/>
                </c:manualLayout>
              </c:layout>
              <c:spPr>
                <a:noFill/>
                <a:ln>
                  <a:noFill/>
                </a:ln>
                <a:effectLst/>
              </c:spPr>
              <c:txPr>
                <a:bodyPr rot="0" spcFirstLastPara="1" vertOverflow="ellipsis" vert="horz" wrap="square" lIns="38100" tIns="19050" rIns="38100" bIns="19050" anchor="ctr" anchorCtr="1">
                  <a:noAutofit/>
                </a:bodyPr>
                <a:lstStyle/>
                <a:p>
                  <a:pPr>
                    <a:defRPr sz="7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extLst>
                <c:ext xmlns:c15="http://schemas.microsoft.com/office/drawing/2012/chart" uri="{CE6537A1-D6FC-4f65-9D91-7224C49458BB}">
                  <c15:layout>
                    <c:manualLayout>
                      <c:w val="5.1835089412929219E-2"/>
                      <c:h val="5.5201587527592119E-2"/>
                    </c:manualLayout>
                  </c15:layout>
                </c:ext>
                <c:ext xmlns:c16="http://schemas.microsoft.com/office/drawing/2014/chart" uri="{C3380CC4-5D6E-409C-BE32-E72D297353CC}">
                  <c16:uniqueId val="{00000008-A46F-4F1F-9DDE-BF0630E0D341}"/>
                </c:ext>
              </c:extLst>
            </c:dLbl>
            <c:dLbl>
              <c:idx val="2"/>
              <c:layout>
                <c:manualLayout>
                  <c:x val="1.2949086029037262E-2"/>
                  <c:y val="3.6678795699396092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A46F-4F1F-9DDE-BF0630E0D341}"/>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chemeClr val="tx1">
                        <a:lumMod val="75000"/>
                        <a:lumOff val="25000"/>
                      </a:schemeClr>
                    </a:solidFill>
                    <a:latin typeface="+mn-lt"/>
                    <a:ea typeface="+mn-ea"/>
                    <a:cs typeface="+mn-cs"/>
                  </a:defRPr>
                </a:pPr>
                <a:endParaRPr lang="sv-S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'9'!$A$4:$A$9</c:f>
              <c:strCache>
                <c:ptCount val="6"/>
                <c:pt idx="0">
                  <c:v>0%</c:v>
                </c:pt>
                <c:pt idx="1">
                  <c:v>1-4%</c:v>
                </c:pt>
                <c:pt idx="2">
                  <c:v>5-9%</c:v>
                </c:pt>
                <c:pt idx="3">
                  <c:v>10-25%</c:v>
                </c:pt>
                <c:pt idx="4">
                  <c:v>Mer än 25%</c:v>
                </c:pt>
                <c:pt idx="5">
                  <c:v>Vet ej</c:v>
                </c:pt>
              </c:strCache>
            </c:strRef>
          </c:cat>
          <c:val>
            <c:numRef>
              <c:f>'9'!$E$4:$E$9</c:f>
              <c:numCache>
                <c:formatCode>0%</c:formatCode>
                <c:ptCount val="6"/>
                <c:pt idx="0">
                  <c:v>0.312</c:v>
                </c:pt>
                <c:pt idx="1">
                  <c:v>0.40799999999999997</c:v>
                </c:pt>
                <c:pt idx="2">
                  <c:v>0.16</c:v>
                </c:pt>
                <c:pt idx="3">
                  <c:v>4.8000000000000001E-2</c:v>
                </c:pt>
                <c:pt idx="4">
                  <c:v>0.04</c:v>
                </c:pt>
                <c:pt idx="5">
                  <c:v>3.2000000000000001E-2</c:v>
                </c:pt>
              </c:numCache>
            </c:numRef>
          </c:val>
          <c:extLst>
            <c:ext xmlns:c16="http://schemas.microsoft.com/office/drawing/2014/chart" uri="{C3380CC4-5D6E-409C-BE32-E72D297353CC}">
              <c16:uniqueId val="{00000003-A46F-4F1F-9DDE-BF0630E0D341}"/>
            </c:ext>
          </c:extLst>
        </c:ser>
        <c:dLbls>
          <c:showLegendKey val="0"/>
          <c:showVal val="0"/>
          <c:showCatName val="0"/>
          <c:showSerName val="0"/>
          <c:showPercent val="0"/>
          <c:showBubbleSize val="0"/>
        </c:dLbls>
        <c:gapWidth val="219"/>
        <c:overlap val="-27"/>
        <c:axId val="662707776"/>
        <c:axId val="662695536"/>
      </c:barChart>
      <c:catAx>
        <c:axId val="662707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662695536"/>
        <c:crosses val="autoZero"/>
        <c:auto val="1"/>
        <c:lblAlgn val="ctr"/>
        <c:lblOffset val="100"/>
        <c:noMultiLvlLbl val="0"/>
      </c:catAx>
      <c:valAx>
        <c:axId val="662695536"/>
        <c:scaling>
          <c:orientation val="minMax"/>
        </c:scaling>
        <c:delete val="1"/>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crossAx val="662707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ln>
              <a:noFill/>
            </a:ln>
            <a:effectLst>
              <a:outerShdw blurRad="50800" dist="38100" dir="2700000" algn="tl" rotWithShape="0">
                <a:prstClr val="black">
                  <a:alpha val="40000"/>
                </a:prstClr>
              </a:outerShdw>
            </a:effectLst>
          </c:spPr>
          <c:dPt>
            <c:idx val="0"/>
            <c:bubble3D val="0"/>
            <c:spPr>
              <a:solidFill>
                <a:srgbClr val="2A3B35"/>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1-8415-4685-86A4-797B2644A9C9}"/>
              </c:ext>
            </c:extLst>
          </c:dPt>
          <c:dPt>
            <c:idx val="1"/>
            <c:bubble3D val="0"/>
            <c:spPr>
              <a:solidFill>
                <a:srgbClr val="1C656E"/>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3-8415-4685-86A4-797B2644A9C9}"/>
              </c:ext>
            </c:extLst>
          </c:dPt>
          <c:dPt>
            <c:idx val="2"/>
            <c:bubble3D val="0"/>
            <c:spPr>
              <a:solidFill>
                <a:srgbClr val="CDA197"/>
              </a:solidFill>
              <a:ln w="19050">
                <a:noFill/>
              </a:ln>
              <a:effectLst>
                <a:outerShdw blurRad="50800" dist="38100" dir="2700000" algn="tl" rotWithShape="0">
                  <a:prstClr val="black">
                    <a:alpha val="40000"/>
                  </a:prstClr>
                </a:outerShdw>
              </a:effectLst>
            </c:spPr>
            <c:extLst>
              <c:ext xmlns:c16="http://schemas.microsoft.com/office/drawing/2014/chart" uri="{C3380CC4-5D6E-409C-BE32-E72D297353CC}">
                <c16:uniqueId val="{00000005-8415-4685-86A4-797B2644A9C9}"/>
              </c:ext>
            </c:extLst>
          </c:dPt>
          <c:cat>
            <c:strRef>
              <c:f>'10'!$A$20:$A$22</c:f>
              <c:strCache>
                <c:ptCount val="3"/>
                <c:pt idx="0">
                  <c:v>Ja</c:v>
                </c:pt>
                <c:pt idx="1">
                  <c:v>Nej</c:v>
                </c:pt>
                <c:pt idx="2">
                  <c:v>Vet ej</c:v>
                </c:pt>
              </c:strCache>
            </c:strRef>
          </c:cat>
          <c:val>
            <c:numRef>
              <c:f>'10'!$B$20:$B$22</c:f>
              <c:numCache>
                <c:formatCode>0%</c:formatCode>
                <c:ptCount val="3"/>
                <c:pt idx="0">
                  <c:v>0.85039370078740162</c:v>
                </c:pt>
                <c:pt idx="1">
                  <c:v>0.14173228346456693</c:v>
                </c:pt>
                <c:pt idx="2">
                  <c:v>7.874015748031496E-3</c:v>
                </c:pt>
              </c:numCache>
            </c:numRef>
          </c:val>
          <c:extLst>
            <c:ext xmlns:c16="http://schemas.microsoft.com/office/drawing/2014/chart" uri="{C3380CC4-5D6E-409C-BE32-E72D297353CC}">
              <c16:uniqueId val="{00000006-8415-4685-86A4-797B2644A9C9}"/>
            </c:ext>
          </c:extLst>
        </c:ser>
        <c:dLbls>
          <c:showLegendKey val="0"/>
          <c:showVal val="0"/>
          <c:showCatName val="0"/>
          <c:showSerName val="0"/>
          <c:showPercent val="0"/>
          <c:showBubbleSize val="0"/>
          <c:showLeaderLines val="1"/>
        </c:dLbls>
        <c:firstSliceAng val="0"/>
        <c:holeSize val="53"/>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3809640404862612"/>
          <c:y val="6.3017003313692962E-2"/>
          <c:w val="0.65457540030509132"/>
          <c:h val="0.74291859394044379"/>
        </c:manualLayout>
      </c:layout>
      <c:barChart>
        <c:barDir val="bar"/>
        <c:grouping val="percentStacked"/>
        <c:varyColors val="0"/>
        <c:ser>
          <c:idx val="0"/>
          <c:order val="0"/>
          <c:tx>
            <c:strRef>
              <c:f>'10'!$A$12</c:f>
              <c:strCache>
                <c:ptCount val="1"/>
                <c:pt idx="0">
                  <c:v>Ja</c:v>
                </c:pt>
              </c:strCache>
            </c:strRef>
          </c:tx>
          <c:spPr>
            <a:solidFill>
              <a:srgbClr val="2A3B35"/>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'10'!$B$11:$E$11</c:f>
              <c:strCache>
                <c:ptCount val="4"/>
                <c:pt idx="0">
                  <c:v>Teknikkonsultföretag</c:v>
                </c:pt>
                <c:pt idx="1">
                  <c:v>Industri- och techkonsultföretag</c:v>
                </c:pt>
                <c:pt idx="2">
                  <c:v>Arkitektföretag</c:v>
                </c:pt>
                <c:pt idx="3">
                  <c:v>Annan</c:v>
                </c:pt>
              </c:strCache>
            </c:strRef>
          </c:cat>
          <c:val>
            <c:numRef>
              <c:f>'10'!$B$12:$E$12</c:f>
              <c:numCache>
                <c:formatCode>0%</c:formatCode>
                <c:ptCount val="4"/>
                <c:pt idx="0">
                  <c:v>0.93548387096774188</c:v>
                </c:pt>
                <c:pt idx="1">
                  <c:v>0.68421052631578949</c:v>
                </c:pt>
                <c:pt idx="2">
                  <c:v>0.91891891891891897</c:v>
                </c:pt>
                <c:pt idx="3">
                  <c:v>0.33333333333333331</c:v>
                </c:pt>
              </c:numCache>
            </c:numRef>
          </c:val>
          <c:extLst>
            <c:ext xmlns:c16="http://schemas.microsoft.com/office/drawing/2014/chart" uri="{C3380CC4-5D6E-409C-BE32-E72D297353CC}">
              <c16:uniqueId val="{00000000-4F78-4736-86B6-4E599191CFA3}"/>
            </c:ext>
          </c:extLst>
        </c:ser>
        <c:ser>
          <c:idx val="1"/>
          <c:order val="1"/>
          <c:tx>
            <c:strRef>
              <c:f>'10'!$A$13</c:f>
              <c:strCache>
                <c:ptCount val="1"/>
                <c:pt idx="0">
                  <c:v>Nej</c:v>
                </c:pt>
              </c:strCache>
            </c:strRef>
          </c:tx>
          <c:spPr>
            <a:solidFill>
              <a:srgbClr val="1C656E"/>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bg1"/>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'10'!$B$11:$E$11</c:f>
              <c:strCache>
                <c:ptCount val="4"/>
                <c:pt idx="0">
                  <c:v>Teknikkonsultföretag</c:v>
                </c:pt>
                <c:pt idx="1">
                  <c:v>Industri- och techkonsultföretag</c:v>
                </c:pt>
                <c:pt idx="2">
                  <c:v>Arkitektföretag</c:v>
                </c:pt>
                <c:pt idx="3">
                  <c:v>Annan</c:v>
                </c:pt>
              </c:strCache>
            </c:strRef>
          </c:cat>
          <c:val>
            <c:numRef>
              <c:f>'10'!$B$13:$E$13</c:f>
              <c:numCache>
                <c:formatCode>0%</c:formatCode>
                <c:ptCount val="4"/>
                <c:pt idx="0">
                  <c:v>6.4516129032258063E-2</c:v>
                </c:pt>
                <c:pt idx="1">
                  <c:v>0.26315789473684209</c:v>
                </c:pt>
                <c:pt idx="2">
                  <c:v>8.1081081081081086E-2</c:v>
                </c:pt>
                <c:pt idx="3">
                  <c:v>0.66666666666666663</c:v>
                </c:pt>
              </c:numCache>
            </c:numRef>
          </c:val>
          <c:extLst>
            <c:ext xmlns:c16="http://schemas.microsoft.com/office/drawing/2014/chart" uri="{C3380CC4-5D6E-409C-BE32-E72D297353CC}">
              <c16:uniqueId val="{00000001-4F78-4736-86B6-4E599191CFA3}"/>
            </c:ext>
          </c:extLst>
        </c:ser>
        <c:ser>
          <c:idx val="2"/>
          <c:order val="2"/>
          <c:tx>
            <c:strRef>
              <c:f>'10'!$A$14</c:f>
              <c:strCache>
                <c:ptCount val="1"/>
                <c:pt idx="0">
                  <c:v>Vet ej</c:v>
                </c:pt>
              </c:strCache>
            </c:strRef>
          </c:tx>
          <c:spPr>
            <a:solidFill>
              <a:srgbClr val="CDA197"/>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2-4F78-4736-86B6-4E599191CFA3}"/>
                </c:ext>
              </c:extLst>
            </c:dLbl>
            <c:dLbl>
              <c:idx val="2"/>
              <c:delete val="1"/>
              <c:extLst>
                <c:ext xmlns:c15="http://schemas.microsoft.com/office/drawing/2012/chart" uri="{CE6537A1-D6FC-4f65-9D91-7224C49458BB}"/>
                <c:ext xmlns:c16="http://schemas.microsoft.com/office/drawing/2014/chart" uri="{C3380CC4-5D6E-409C-BE32-E72D297353CC}">
                  <c16:uniqueId val="{00000004-4F78-4736-86B6-4E599191CFA3}"/>
                </c:ext>
              </c:extLst>
            </c:dLbl>
            <c:dLbl>
              <c:idx val="3"/>
              <c:delete val="1"/>
              <c:extLst>
                <c:ext xmlns:c15="http://schemas.microsoft.com/office/drawing/2012/chart" uri="{CE6537A1-D6FC-4f65-9D91-7224C49458BB}"/>
                <c:ext xmlns:c16="http://schemas.microsoft.com/office/drawing/2014/chart" uri="{C3380CC4-5D6E-409C-BE32-E72D297353CC}">
                  <c16:uniqueId val="{00000005-4F78-4736-86B6-4E599191CFA3}"/>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'10'!$B$11:$E$11</c:f>
              <c:strCache>
                <c:ptCount val="4"/>
                <c:pt idx="0">
                  <c:v>Teknikkonsultföretag</c:v>
                </c:pt>
                <c:pt idx="1">
                  <c:v>Industri- och techkonsultföretag</c:v>
                </c:pt>
                <c:pt idx="2">
                  <c:v>Arkitektföretag</c:v>
                </c:pt>
                <c:pt idx="3">
                  <c:v>Annan</c:v>
                </c:pt>
              </c:strCache>
            </c:strRef>
          </c:cat>
          <c:val>
            <c:numRef>
              <c:f>'10'!$B$14:$E$14</c:f>
              <c:numCache>
                <c:formatCode>0%</c:formatCode>
                <c:ptCount val="4"/>
                <c:pt idx="0">
                  <c:v>0</c:v>
                </c:pt>
                <c:pt idx="1">
                  <c:v>5.2631578947368418E-2</c:v>
                </c:pt>
                <c:pt idx="2">
                  <c:v>0</c:v>
                </c:pt>
                <c:pt idx="3">
                  <c:v>0</c:v>
                </c:pt>
              </c:numCache>
            </c:numRef>
          </c:val>
          <c:extLst>
            <c:ext xmlns:c16="http://schemas.microsoft.com/office/drawing/2014/chart" uri="{C3380CC4-5D6E-409C-BE32-E72D297353CC}">
              <c16:uniqueId val="{00000006-4F78-4736-86B6-4E599191CFA3}"/>
            </c:ext>
          </c:extLst>
        </c:ser>
        <c:dLbls>
          <c:dLblPos val="ctr"/>
          <c:showLegendKey val="0"/>
          <c:showVal val="1"/>
          <c:showCatName val="0"/>
          <c:showSerName val="0"/>
          <c:showPercent val="0"/>
          <c:showBubbleSize val="0"/>
        </c:dLbls>
        <c:gapWidth val="150"/>
        <c:overlap val="100"/>
        <c:axId val="1086969631"/>
        <c:axId val="882022831"/>
      </c:barChart>
      <c:catAx>
        <c:axId val="1086969631"/>
        <c:scaling>
          <c:orientation val="maxMin"/>
        </c:scaling>
        <c:delete val="0"/>
        <c:axPos val="l"/>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crossAx val="882022831"/>
        <c:crosses val="autoZero"/>
        <c:auto val="1"/>
        <c:lblAlgn val="ctr"/>
        <c:lblOffset val="100"/>
        <c:noMultiLvlLbl val="0"/>
      </c:catAx>
      <c:valAx>
        <c:axId val="882022831"/>
        <c:scaling>
          <c:orientation val="minMax"/>
        </c:scaling>
        <c:delete val="1"/>
        <c:axPos val="t"/>
        <c:numFmt formatCode="0%" sourceLinked="1"/>
        <c:majorTickMark val="none"/>
        <c:minorTickMark val="none"/>
        <c:tickLblPos val="nextTo"/>
        <c:crossAx val="10869696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7777777777777776E-2"/>
          <c:y val="5.2925308196379597E-2"/>
          <c:w val="0.93888888888888888"/>
          <c:h val="0.62273029234507193"/>
        </c:manualLayout>
      </c:layout>
      <c:barChart>
        <c:barDir val="col"/>
        <c:grouping val="clustered"/>
        <c:varyColors val="0"/>
        <c:ser>
          <c:idx val="0"/>
          <c:order val="0"/>
          <c:tx>
            <c:strRef>
              <c:f>'12'!$A$14</c:f>
              <c:strCache>
                <c:ptCount val="1"/>
                <c:pt idx="0">
                  <c:v>Teknikkonsultföretag</c:v>
                </c:pt>
              </c:strCache>
            </c:strRef>
          </c:tx>
          <c:spPr>
            <a:solidFill>
              <a:schemeClr val="accent1"/>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'12'!$B$13:$E$13</c:f>
              <c:strCache>
                <c:ptCount val="4"/>
                <c:pt idx="0">
                  <c:v>Kompetensbrist</c:v>
                </c:pt>
                <c:pt idx="1">
                  <c:v>Kapitaltillgång</c:v>
                </c:pt>
                <c:pt idx="2">
                  <c:v>Kunder prioriterar lågt pris framför kvalitativa värden</c:v>
                </c:pt>
                <c:pt idx="3">
                  <c:v>Annat</c:v>
                </c:pt>
              </c:strCache>
            </c:strRef>
          </c:cat>
          <c:val>
            <c:numRef>
              <c:f>'12'!$B$14:$E$14</c:f>
              <c:numCache>
                <c:formatCode>0%</c:formatCode>
                <c:ptCount val="4"/>
                <c:pt idx="0">
                  <c:v>0.65853658536585369</c:v>
                </c:pt>
                <c:pt idx="1">
                  <c:v>0.38461538461538464</c:v>
                </c:pt>
                <c:pt idx="2">
                  <c:v>0.40322580645161288</c:v>
                </c:pt>
                <c:pt idx="3">
                  <c:v>0.45454545454545453</c:v>
                </c:pt>
              </c:numCache>
            </c:numRef>
          </c:val>
          <c:extLst>
            <c:ext xmlns:c16="http://schemas.microsoft.com/office/drawing/2014/chart" uri="{C3380CC4-5D6E-409C-BE32-E72D297353CC}">
              <c16:uniqueId val="{00000000-6744-4D14-827C-9001D8BCF1D2}"/>
            </c:ext>
          </c:extLst>
        </c:ser>
        <c:ser>
          <c:idx val="1"/>
          <c:order val="1"/>
          <c:tx>
            <c:strRef>
              <c:f>'12'!$A$15</c:f>
              <c:strCache>
                <c:ptCount val="1"/>
                <c:pt idx="0">
                  <c:v>Industri- och techkonsultföretag</c:v>
                </c:pt>
              </c:strCache>
            </c:strRef>
          </c:tx>
          <c:spPr>
            <a:solidFill>
              <a:schemeClr val="accent2"/>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'12'!$B$13:$E$13</c:f>
              <c:strCache>
                <c:ptCount val="4"/>
                <c:pt idx="0">
                  <c:v>Kompetensbrist</c:v>
                </c:pt>
                <c:pt idx="1">
                  <c:v>Kapitaltillgång</c:v>
                </c:pt>
                <c:pt idx="2">
                  <c:v>Kunder prioriterar lågt pris framför kvalitativa värden</c:v>
                </c:pt>
                <c:pt idx="3">
                  <c:v>Annat</c:v>
                </c:pt>
              </c:strCache>
            </c:strRef>
          </c:cat>
          <c:val>
            <c:numRef>
              <c:f>'12'!$B$15:$E$15</c:f>
              <c:numCache>
                <c:formatCode>0%</c:formatCode>
                <c:ptCount val="4"/>
                <c:pt idx="0">
                  <c:v>0.29268292682926828</c:v>
                </c:pt>
                <c:pt idx="1">
                  <c:v>7.6923076923076927E-2</c:v>
                </c:pt>
                <c:pt idx="2">
                  <c:v>8.0645161290322578E-2</c:v>
                </c:pt>
                <c:pt idx="3">
                  <c:v>9.0909090909090912E-2</c:v>
                </c:pt>
              </c:numCache>
            </c:numRef>
          </c:val>
          <c:extLst>
            <c:ext xmlns:c16="http://schemas.microsoft.com/office/drawing/2014/chart" uri="{C3380CC4-5D6E-409C-BE32-E72D297353CC}">
              <c16:uniqueId val="{00000001-6744-4D14-827C-9001D8BCF1D2}"/>
            </c:ext>
          </c:extLst>
        </c:ser>
        <c:ser>
          <c:idx val="2"/>
          <c:order val="2"/>
          <c:tx>
            <c:strRef>
              <c:f>'12'!$A$16</c:f>
              <c:strCache>
                <c:ptCount val="1"/>
                <c:pt idx="0">
                  <c:v>Arkitetkföretag</c:v>
                </c:pt>
              </c:strCache>
            </c:strRef>
          </c:tx>
          <c:spPr>
            <a:solidFill>
              <a:schemeClr val="accent3"/>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'12'!$B$13:$E$13</c:f>
              <c:strCache>
                <c:ptCount val="4"/>
                <c:pt idx="0">
                  <c:v>Kompetensbrist</c:v>
                </c:pt>
                <c:pt idx="1">
                  <c:v>Kapitaltillgång</c:v>
                </c:pt>
                <c:pt idx="2">
                  <c:v>Kunder prioriterar lågt pris framför kvalitativa värden</c:v>
                </c:pt>
                <c:pt idx="3">
                  <c:v>Annat</c:v>
                </c:pt>
              </c:strCache>
            </c:strRef>
          </c:cat>
          <c:val>
            <c:numRef>
              <c:f>'12'!$B$16:$E$16</c:f>
              <c:numCache>
                <c:formatCode>0%</c:formatCode>
                <c:ptCount val="4"/>
                <c:pt idx="0">
                  <c:v>2.4390243902439025E-2</c:v>
                </c:pt>
                <c:pt idx="1">
                  <c:v>0.23076923076923078</c:v>
                </c:pt>
                <c:pt idx="2">
                  <c:v>0.5</c:v>
                </c:pt>
                <c:pt idx="3">
                  <c:v>0.18181818181818182</c:v>
                </c:pt>
              </c:numCache>
            </c:numRef>
          </c:val>
          <c:extLst>
            <c:ext xmlns:c16="http://schemas.microsoft.com/office/drawing/2014/chart" uri="{C3380CC4-5D6E-409C-BE32-E72D297353CC}">
              <c16:uniqueId val="{00000002-6744-4D14-827C-9001D8BCF1D2}"/>
            </c:ext>
          </c:extLst>
        </c:ser>
        <c:ser>
          <c:idx val="3"/>
          <c:order val="3"/>
          <c:tx>
            <c:strRef>
              <c:f>'12'!$A$17</c:f>
              <c:strCache>
                <c:ptCount val="1"/>
                <c:pt idx="0">
                  <c:v>Annan</c:v>
                </c:pt>
              </c:strCache>
            </c:strRef>
          </c:tx>
          <c:spPr>
            <a:solidFill>
              <a:schemeClr val="accent4"/>
            </a:solidFill>
            <a:ln>
              <a:noFill/>
            </a:ln>
            <a:effectLst/>
          </c:spPr>
          <c:invertIfNegative val="0"/>
          <c:dLbls>
            <c:spPr>
              <a:noFill/>
              <a:ln>
                <a:noFill/>
              </a:ln>
              <a:effectLst/>
            </c:spPr>
            <c:txPr>
              <a:bodyPr rot="0" spcFirstLastPara="1" vertOverflow="clip" horzOverflow="clip" vert="horz" wrap="square" lIns="38100" tIns="19050" rIns="38100" bIns="19050" anchor="ctr" anchorCtr="1">
                <a:spAutoFit/>
              </a:bodyPr>
              <a:lstStyle/>
              <a:p>
                <a:pPr>
                  <a:defRPr sz="800" b="0" i="0" u="none" strike="noStrike" kern="1200" baseline="0">
                    <a:solidFill>
                      <a:schemeClr val="tx1">
                        <a:lumMod val="50000"/>
                        <a:lumOff val="50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'12'!$B$13:$E$13</c:f>
              <c:strCache>
                <c:ptCount val="4"/>
                <c:pt idx="0">
                  <c:v>Kompetensbrist</c:v>
                </c:pt>
                <c:pt idx="1">
                  <c:v>Kapitaltillgång</c:v>
                </c:pt>
                <c:pt idx="2">
                  <c:v>Kunder prioriterar lågt pris framför kvalitativa värden</c:v>
                </c:pt>
                <c:pt idx="3">
                  <c:v>Annat</c:v>
                </c:pt>
              </c:strCache>
            </c:strRef>
          </c:cat>
          <c:val>
            <c:numRef>
              <c:f>'12'!$B$17:$E$17</c:f>
              <c:numCache>
                <c:formatCode>0%</c:formatCode>
                <c:ptCount val="4"/>
                <c:pt idx="0">
                  <c:v>2.4390243902439025E-2</c:v>
                </c:pt>
                <c:pt idx="1">
                  <c:v>0.30769230769230771</c:v>
                </c:pt>
                <c:pt idx="2">
                  <c:v>1.6129032258064516E-2</c:v>
                </c:pt>
                <c:pt idx="3">
                  <c:v>0.27272727272727271</c:v>
                </c:pt>
              </c:numCache>
            </c:numRef>
          </c:val>
          <c:extLst>
            <c:ext xmlns:c16="http://schemas.microsoft.com/office/drawing/2014/chart" uri="{C3380CC4-5D6E-409C-BE32-E72D297353CC}">
              <c16:uniqueId val="{00000003-6744-4D14-827C-9001D8BCF1D2}"/>
            </c:ext>
          </c:extLst>
        </c:ser>
        <c:dLbls>
          <c:dLblPos val="outEnd"/>
          <c:showLegendKey val="0"/>
          <c:showVal val="1"/>
          <c:showCatName val="0"/>
          <c:showSerName val="0"/>
          <c:showPercent val="0"/>
          <c:showBubbleSize val="0"/>
        </c:dLbls>
        <c:gapWidth val="444"/>
        <c:overlap val="-90"/>
        <c:axId val="814111944"/>
        <c:axId val="814116264"/>
      </c:barChart>
      <c:catAx>
        <c:axId val="814111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cap="none" spc="0" normalizeH="0" baseline="0">
                <a:solidFill>
                  <a:schemeClr val="tx1">
                    <a:lumMod val="65000"/>
                    <a:lumOff val="35000"/>
                  </a:schemeClr>
                </a:solidFill>
                <a:latin typeface="+mn-lt"/>
                <a:ea typeface="+mn-ea"/>
                <a:cs typeface="+mn-cs"/>
              </a:defRPr>
            </a:pPr>
            <a:endParaRPr lang="sv-SE"/>
          </a:p>
        </c:txPr>
        <c:crossAx val="814116264"/>
        <c:crosses val="autoZero"/>
        <c:auto val="1"/>
        <c:lblAlgn val="ctr"/>
        <c:lblOffset val="100"/>
        <c:noMultiLvlLbl val="0"/>
      </c:catAx>
      <c:valAx>
        <c:axId val="814116264"/>
        <c:scaling>
          <c:orientation val="minMax"/>
        </c:scaling>
        <c:delete val="1"/>
        <c:axPos val="l"/>
        <c:numFmt formatCode="0%" sourceLinked="1"/>
        <c:majorTickMark val="none"/>
        <c:minorTickMark val="none"/>
        <c:tickLblPos val="nextTo"/>
        <c:crossAx val="814111944"/>
        <c:crosses val="autoZero"/>
        <c:crossBetween val="between"/>
      </c:valAx>
      <c:spPr>
        <a:noFill/>
        <a:ln>
          <a:noFill/>
        </a:ln>
        <a:effectLst/>
      </c:spPr>
    </c:plotArea>
    <c:legend>
      <c:legendPos val="t"/>
      <c:layout>
        <c:manualLayout>
          <c:xMode val="edge"/>
          <c:yMode val="edge"/>
          <c:x val="0.05"/>
          <c:y val="0.90919204102523787"/>
          <c:w val="0.9"/>
          <c:h val="7.5209426848958955E-2"/>
        </c:manualLayout>
      </c:layout>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sv-SE"/>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0776973172474956E-2"/>
          <c:y val="9.23126655056421E-2"/>
          <c:w val="0.93888888888888888"/>
          <c:h val="0.57982469592705965"/>
        </c:manualLayout>
      </c:layout>
      <c:barChart>
        <c:barDir val="col"/>
        <c:grouping val="clustered"/>
        <c:varyColors val="0"/>
        <c:ser>
          <c:idx val="0"/>
          <c:order val="0"/>
          <c:tx>
            <c:strRef>
              <c:f>'12'!$A$40</c:f>
              <c:strCache>
                <c:ptCount val="1"/>
                <c:pt idx="0">
                  <c:v>Teknikkonsultföretag</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'12'!$B$39:$E$39</c:f>
              <c:strCache>
                <c:ptCount val="4"/>
                <c:pt idx="0">
                  <c:v>Tillgång till 
rätt kompetens</c:v>
                </c:pt>
                <c:pt idx="1">
                  <c:v>Tillgång på 
kapital</c:v>
                </c:pt>
                <c:pt idx="2">
                  <c:v>Affärs- och upphandlingsmodeller 
som fokuserar på kvalitet och funktion (istället för pris/h)</c:v>
                </c:pt>
                <c:pt idx="3">
                  <c:v>Annat</c:v>
                </c:pt>
              </c:strCache>
            </c:strRef>
          </c:cat>
          <c:val>
            <c:numRef>
              <c:f>'12'!$B$40:$E$40</c:f>
              <c:numCache>
                <c:formatCode>0%</c:formatCode>
                <c:ptCount val="4"/>
                <c:pt idx="0">
                  <c:v>0.64583333333333337</c:v>
                </c:pt>
                <c:pt idx="1">
                  <c:v>0.33333333333333331</c:v>
                </c:pt>
                <c:pt idx="2">
                  <c:v>0.41379310344827586</c:v>
                </c:pt>
                <c:pt idx="3">
                  <c:v>0.4</c:v>
                </c:pt>
              </c:numCache>
            </c:numRef>
          </c:val>
          <c:extLst>
            <c:ext xmlns:c16="http://schemas.microsoft.com/office/drawing/2014/chart" uri="{C3380CC4-5D6E-409C-BE32-E72D297353CC}">
              <c16:uniqueId val="{00000000-27A2-485A-A873-F9DC4B84F263}"/>
            </c:ext>
          </c:extLst>
        </c:ser>
        <c:ser>
          <c:idx val="1"/>
          <c:order val="1"/>
          <c:tx>
            <c:strRef>
              <c:f>'12'!$A$41</c:f>
              <c:strCache>
                <c:ptCount val="1"/>
                <c:pt idx="0">
                  <c:v>Industri- och techkonsultföretag</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'12'!$B$39:$E$39</c:f>
              <c:strCache>
                <c:ptCount val="4"/>
                <c:pt idx="0">
                  <c:v>Tillgång till 
rätt kompetens</c:v>
                </c:pt>
                <c:pt idx="1">
                  <c:v>Tillgång på 
kapital</c:v>
                </c:pt>
                <c:pt idx="2">
                  <c:v>Affärs- och upphandlingsmodeller 
som fokuserar på kvalitet och funktion (istället för pris/h)</c:v>
                </c:pt>
                <c:pt idx="3">
                  <c:v>Annat</c:v>
                </c:pt>
              </c:strCache>
            </c:strRef>
          </c:cat>
          <c:val>
            <c:numRef>
              <c:f>'12'!$B$41:$E$41</c:f>
              <c:numCache>
                <c:formatCode>0%</c:formatCode>
                <c:ptCount val="4"/>
                <c:pt idx="0">
                  <c:v>0.1875</c:v>
                </c:pt>
                <c:pt idx="1">
                  <c:v>0.2</c:v>
                </c:pt>
                <c:pt idx="2">
                  <c:v>0.10344827586206896</c:v>
                </c:pt>
                <c:pt idx="3">
                  <c:v>0.2</c:v>
                </c:pt>
              </c:numCache>
            </c:numRef>
          </c:val>
          <c:extLst>
            <c:ext xmlns:c16="http://schemas.microsoft.com/office/drawing/2014/chart" uri="{C3380CC4-5D6E-409C-BE32-E72D297353CC}">
              <c16:uniqueId val="{00000001-27A2-485A-A873-F9DC4B84F263}"/>
            </c:ext>
          </c:extLst>
        </c:ser>
        <c:ser>
          <c:idx val="2"/>
          <c:order val="2"/>
          <c:tx>
            <c:strRef>
              <c:f>'12'!$A$42</c:f>
              <c:strCache>
                <c:ptCount val="1"/>
                <c:pt idx="0">
                  <c:v>Arkitetkföretag</c:v>
                </c:pt>
              </c:strCache>
            </c:strRef>
          </c:tx>
          <c:spPr>
            <a:solidFill>
              <a:schemeClr val="accent3"/>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'12'!$B$39:$E$39</c:f>
              <c:strCache>
                <c:ptCount val="4"/>
                <c:pt idx="0">
                  <c:v>Tillgång till 
rätt kompetens</c:v>
                </c:pt>
                <c:pt idx="1">
                  <c:v>Tillgång på 
kapital</c:v>
                </c:pt>
                <c:pt idx="2">
                  <c:v>Affärs- och upphandlingsmodeller 
som fokuserar på kvalitet och funktion (istället för pris/h)</c:v>
                </c:pt>
                <c:pt idx="3">
                  <c:v>Annat</c:v>
                </c:pt>
              </c:strCache>
            </c:strRef>
          </c:cat>
          <c:val>
            <c:numRef>
              <c:f>'12'!$B$42:$E$42</c:f>
              <c:numCache>
                <c:formatCode>0%</c:formatCode>
                <c:ptCount val="4"/>
                <c:pt idx="0">
                  <c:v>0.14583333333333334</c:v>
                </c:pt>
                <c:pt idx="1">
                  <c:v>0.2</c:v>
                </c:pt>
                <c:pt idx="2">
                  <c:v>0.43103448275862066</c:v>
                </c:pt>
                <c:pt idx="3">
                  <c:v>0.4</c:v>
                </c:pt>
              </c:numCache>
            </c:numRef>
          </c:val>
          <c:extLst>
            <c:ext xmlns:c16="http://schemas.microsoft.com/office/drawing/2014/chart" uri="{C3380CC4-5D6E-409C-BE32-E72D297353CC}">
              <c16:uniqueId val="{00000002-27A2-485A-A873-F9DC4B84F263}"/>
            </c:ext>
          </c:extLst>
        </c:ser>
        <c:ser>
          <c:idx val="3"/>
          <c:order val="3"/>
          <c:tx>
            <c:strRef>
              <c:f>'12'!$A$43</c:f>
              <c:strCache>
                <c:ptCount val="1"/>
                <c:pt idx="0">
                  <c:v>Annan</c:v>
                </c:pt>
              </c:strCache>
            </c:strRef>
          </c:tx>
          <c:spPr>
            <a:solidFill>
              <a:schemeClr val="accent4"/>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sv-S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'12'!$B$39:$E$39</c:f>
              <c:strCache>
                <c:ptCount val="4"/>
                <c:pt idx="0">
                  <c:v>Tillgång till 
rätt kompetens</c:v>
                </c:pt>
                <c:pt idx="1">
                  <c:v>Tillgång på 
kapital</c:v>
                </c:pt>
                <c:pt idx="2">
                  <c:v>Affärs- och upphandlingsmodeller 
som fokuserar på kvalitet och funktion (istället för pris/h)</c:v>
                </c:pt>
                <c:pt idx="3">
                  <c:v>Annat</c:v>
                </c:pt>
              </c:strCache>
            </c:strRef>
          </c:cat>
          <c:val>
            <c:numRef>
              <c:f>'12'!$B$43:$E$43</c:f>
              <c:numCache>
                <c:formatCode>0%</c:formatCode>
                <c:ptCount val="4"/>
                <c:pt idx="0">
                  <c:v>2.0833333333333332E-2</c:v>
                </c:pt>
                <c:pt idx="1">
                  <c:v>0.26666666666666666</c:v>
                </c:pt>
                <c:pt idx="2">
                  <c:v>5.1724137931034482E-2</c:v>
                </c:pt>
                <c:pt idx="3">
                  <c:v>0</c:v>
                </c:pt>
              </c:numCache>
            </c:numRef>
          </c:val>
          <c:extLst>
            <c:ext xmlns:c16="http://schemas.microsoft.com/office/drawing/2014/chart" uri="{C3380CC4-5D6E-409C-BE32-E72D297353CC}">
              <c16:uniqueId val="{00000003-27A2-485A-A873-F9DC4B84F263}"/>
            </c:ext>
          </c:extLst>
        </c:ser>
        <c:dLbls>
          <c:dLblPos val="outEnd"/>
          <c:showLegendKey val="0"/>
          <c:showVal val="1"/>
          <c:showCatName val="0"/>
          <c:showSerName val="0"/>
          <c:showPercent val="0"/>
          <c:showBubbleSize val="0"/>
        </c:dLbls>
        <c:gapWidth val="219"/>
        <c:overlap val="-27"/>
        <c:axId val="814111944"/>
        <c:axId val="814116264"/>
      </c:barChart>
      <c:catAx>
        <c:axId val="814111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crossAx val="814116264"/>
        <c:crosses val="autoZero"/>
        <c:auto val="1"/>
        <c:lblAlgn val="ctr"/>
        <c:lblOffset val="100"/>
        <c:noMultiLvlLbl val="0"/>
      </c:catAx>
      <c:valAx>
        <c:axId val="814116264"/>
        <c:scaling>
          <c:orientation val="minMax"/>
        </c:scaling>
        <c:delete val="1"/>
        <c:axPos val="l"/>
        <c:numFmt formatCode="0%" sourceLinked="1"/>
        <c:majorTickMark val="none"/>
        <c:minorTickMark val="none"/>
        <c:tickLblPos val="nextTo"/>
        <c:crossAx val="8141119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sv-S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sv-SE"/>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'8'!$A$5:$A$10</cx:f>
        <cx:lvl ptCount="6">
          <cx:pt idx="0">0%</cx:pt>
          <cx:pt idx="1">1-4%</cx:pt>
          <cx:pt idx="2">5-9%</cx:pt>
          <cx:pt idx="3">10-50%</cx:pt>
          <cx:pt idx="4">Mer än 50%</cx:pt>
          <cx:pt idx="5">Vet ej</cx:pt>
        </cx:lvl>
      </cx:strDim>
      <cx:numDim type="val">
        <cx:f>'8'!$C$5:$C$10</cx:f>
        <cx:lvl ptCount="6" formatCode="0%">
          <cx:pt idx="0">0.29104477611940299</cx:pt>
          <cx:pt idx="1">0.26119402985074625</cx:pt>
          <cx:pt idx="2">0.13432835820895522</cx:pt>
          <cx:pt idx="3">0.14925373134328357</cx:pt>
          <cx:pt idx="4">0.1417910447761194</cx:pt>
          <cx:pt idx="5">0.022388059701492536</cx:pt>
        </cx:lvl>
      </cx:numDim>
    </cx:data>
  </cx:chartData>
  <cx:chart>
    <cx:plotArea>
      <cx:plotAreaRegion>
        <cx:series layoutId="waterfall" uniqueId="{23B62A1C-4262-4D6D-9B69-B3B0EDBE5719}">
          <cx:spPr>
            <a:solidFill>
              <a:schemeClr val="accent2">
                <a:lumMod val="90000"/>
                <a:lumOff val="10000"/>
              </a:schemeClr>
            </a:solidFill>
          </cx:spPr>
          <cx:dataPt idx="1">
            <cx:spPr>
              <a:solidFill>
                <a:srgbClr val="2A3B36">
                  <a:lumMod val="75000"/>
                  <a:lumOff val="25000"/>
                </a:srgbClr>
              </a:solidFill>
            </cx:spPr>
          </cx:dataPt>
          <cx:dataPt idx="2">
            <cx:spPr>
              <a:solidFill>
                <a:srgbClr val="2A3B36">
                  <a:lumMod val="50000"/>
                  <a:lumOff val="50000"/>
                </a:srgbClr>
              </a:solidFill>
            </cx:spPr>
          </cx:dataPt>
          <cx:dataPt idx="3">
            <cx:spPr>
              <a:solidFill>
                <a:srgbClr val="2A3B36">
                  <a:lumMod val="25000"/>
                  <a:lumOff val="75000"/>
                </a:srgbClr>
              </a:solidFill>
            </cx:spPr>
          </cx:dataPt>
          <cx:dataPt idx="4">
            <cx:spPr>
              <a:solidFill>
                <a:srgbClr val="455A5A">
                  <a:lumMod val="60000"/>
                  <a:lumOff val="40000"/>
                </a:srgbClr>
              </a:solidFill>
            </cx:spPr>
          </cx:dataPt>
          <cx:dataPt idx="5">
            <cx:spPr>
              <a:solidFill>
                <a:srgbClr val="CDA197"/>
              </a:solidFill>
            </cx:spPr>
          </cx:dataPt>
          <cx:dataLabels>
            <cx:dataLabelHidden idx="5"/>
          </cx:dataLabels>
          <cx:dataId val="0"/>
          <cx:layoutPr>
            <cx:subtotals/>
          </cx:layoutPr>
        </cx:series>
      </cx:plotAreaRegion>
      <cx:axis id="0">
        <cx:catScaling gapWidth="0.5"/>
        <cx:majorGridlines/>
        <cx:tickLabels/>
      </cx:axis>
      <cx:axis id="1">
        <cx:valScaling max="1"/>
        <cx:tickLabels/>
      </cx:axis>
    </cx:plotArea>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withinLinear" id="14">
  <a:schemeClr val="accent1"/>
</cs:colorStyle>
</file>

<file path=ppt/charts/colors23.xml><?xml version="1.0" encoding="utf-8"?>
<cs:colorStyle xmlns:cs="http://schemas.microsoft.com/office/drawing/2012/chartStyle" xmlns:a="http://schemas.openxmlformats.org/drawingml/2006/main" meth="withinLinear" id="16">
  <a:schemeClr val="accent3"/>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2.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9.xml><?xml version="1.0" encoding="utf-8"?>
<cs:colorStyle xmlns:cs="http://schemas.microsoft.com/office/drawing/2012/chartStyle" xmlns:a="http://schemas.openxmlformats.org/drawingml/2006/main" meth="withinLinear" id="14">
  <a:schemeClr val="accent1"/>
</cs:colorStyle>
</file>

<file path=ppt/charts/colors4.xml><?xml version="1.0" encoding="utf-8"?>
<cs:colorStyle xmlns:cs="http://schemas.microsoft.com/office/drawing/2012/chartStyle" xmlns:a="http://schemas.openxmlformats.org/drawingml/2006/main" meth="withinLinearReversed" id="21">
  <a:schemeClr val="accent1"/>
</cs:colorStyle>
</file>

<file path=ppt/charts/colors4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5">
  <cs:axisTitle>
    <cs:lnRef idx="0"/>
    <cs:fillRef idx="0"/>
    <cs:effectRef idx="0"/>
    <cs:fontRef idx="minor">
      <a:schemeClr val="tx2"/>
    </cs:fontRef>
    <cs:defRPr sz="900"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900" kern="1200"/>
  </cs:chartArea>
  <cs:dataLabel>
    <cs:lnRef idx="0"/>
    <cs:fillRef idx="0"/>
    <cs:effectRef idx="0"/>
    <cs:fontRef idx="minor">
      <a:schemeClr val="tx2"/>
    </cs:fontRef>
    <cs:defRPr sz="900"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900"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900"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1600"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900"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900"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1197"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1197"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1197"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33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1197"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22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1197"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3.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4.xml><?xml version="1.0" encoding="utf-8"?>
<cs:chartStyle xmlns:cs="http://schemas.microsoft.com/office/drawing/2012/chartStyle" xmlns:a="http://schemas.openxmlformats.org/drawingml/2006/main" id="254">
  <cs:axisTitle>
    <cs:lnRef idx="0"/>
    <cs:fillRef idx="0"/>
    <cs:effectRef idx="0"/>
    <cs:fontRef idx="minor">
      <a:schemeClr val="tx1">
        <a:lumMod val="50000"/>
        <a:lumOff val="50000"/>
      </a:schemeClr>
    </cs:fontRef>
    <cs:defRPr sz="900" kern="1200" cap="all"/>
  </cs:axisTitle>
  <cs:category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
  <cs:dataPoint3D>
    <cs:lnRef idx="0"/>
    <cs:fillRef idx="2">
      <cs:styleClr val="auto"/>
    </cs:fillRef>
    <cs:effectRef idx="1"/>
    <cs:fontRef idx="minor">
      <a:schemeClr val="dk1"/>
    </cs:fontRef>
    <cs:spPr/>
  </cs:dataPoint3D>
  <cs:dataPointLine>
    <cs:lnRef idx="0">
      <cs:styleClr val="auto"/>
    </cs:lnRef>
    <cs:fillRef idx="2">
      <cs:styleClr val="auto"/>
    </cs:fillRef>
    <cs:effectRef idx="1"/>
    <cs:fontRef idx="minor">
      <a:schemeClr val="dk1"/>
    </cs:fontRef>
    <cs:spPr>
      <a:ln w="15875" cap="rnd">
        <a:solidFill>
          <a:schemeClr val="phClr"/>
        </a:solidFill>
        <a:round/>
      </a:ln>
    </cs:spPr>
  </cs:dataPointLine>
  <cs:dataPointMarker>
    <cs:lnRef idx="0">
      <cs:styleClr val="auto"/>
    </cs:lnRef>
    <cs:fillRef idx="2">
      <cs:styleClr val="auto"/>
    </cs:fillRef>
    <cs:effectRef idx="1"/>
    <cs:fontRef idx="minor">
      <a:schemeClr val="dk1"/>
    </cs:fontRef>
    <cs:spPr>
      <a:ln w="9525" cap="flat" cmpd="sng" algn="ctr">
        <a:solidFill>
          <a:schemeClr val="phClr">
            <a:shade val="95000"/>
          </a:schemeClr>
        </a:solidFill>
        <a:round/>
      </a:ln>
    </cs:spPr>
  </cs:dataPointMarker>
  <cs:dataPointMarkerLayout symbol="circle" size="4"/>
  <cs:dataPointWireframe>
    <cs:lnRef idx="0">
      <cs:styleClr val="auto"/>
    </cs:lnRef>
    <cs:fillRef idx="2"/>
    <cs:effectRef idx="0"/>
    <cs:fontRef idx="minor">
      <a:schemeClr val="dk1"/>
    </cs:fontRef>
    <cs:spPr>
      <a:ln w="9525" cap="rnd">
        <a:solidFill>
          <a:schemeClr val="phClr"/>
        </a:solidFill>
        <a:round/>
      </a:ln>
    </cs:spPr>
  </cs:dataPointWireframe>
  <cs:dataTable>
    <cs:lnRef idx="0"/>
    <cs:fillRef idx="0"/>
    <cs:effectRef idx="0"/>
    <cs:fontRef idx="minor">
      <a:schemeClr val="tx1">
        <a:lumMod val="50000"/>
        <a:lumOff val="50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50000"/>
            <a:lumOff val="50000"/>
          </a:schemeClr>
        </a:solidFill>
      </a:ln>
    </cs:spPr>
  </cs:downBar>
  <cs:dropLine>
    <cs:lnRef idx="0"/>
    <cs:fillRef idx="0"/>
    <cs:effectRef idx="0"/>
    <cs:fontRef idx="minor">
      <a:schemeClr val="dk1"/>
    </cs:fontRef>
    <cs:spPr>
      <a:ln w="9525">
        <a:solidFill>
          <a:schemeClr val="tx1">
            <a:lumMod val="35000"/>
            <a:lumOff val="65000"/>
          </a:schemeClr>
        </a:solidFill>
        <a:prstDash val="dash"/>
      </a:ln>
    </cs:spPr>
  </cs:dropLine>
  <cs:errorBar>
    <cs:lnRef idx="0"/>
    <cs:fillRef idx="0"/>
    <cs:effectRef idx="0"/>
    <cs:fontRef idx="minor">
      <a:schemeClr val="dk1"/>
    </cs:fontRef>
    <cs:spPr>
      <a:ln w="9525">
        <a:solidFill>
          <a:schemeClr val="tx1">
            <a:lumMod val="50000"/>
            <a:lumOff val="50000"/>
          </a:schemeClr>
        </a:solidFill>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prstDash val="dash"/>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50000"/>
        <a:lumOff val="50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50000"/>
        <a:lumOff val="50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prstDash val="dash"/>
      </a:ln>
    </cs:spPr>
  </cs:seriesLine>
  <cs:title>
    <cs:lnRef idx="0"/>
    <cs:fillRef idx="0"/>
    <cs:effectRef idx="0"/>
    <cs:fontRef idx="minor">
      <a:schemeClr val="tx1">
        <a:lumMod val="50000"/>
        <a:lumOff val="50000"/>
      </a:schemeClr>
    </cs:fontRef>
    <cs:defRPr sz="1400" kern="1200" cap="none" spc="20" baseline="0"/>
  </cs:title>
  <cs:trendline>
    <cs:lnRef idx="0">
      <cs:styleClr val="auto"/>
    </cs:lnRef>
    <cs:fillRef idx="2"/>
    <cs:effectRef idx="0"/>
    <cs:fontRef idx="minor">
      <a:schemeClr val="dk1"/>
    </cs:fontRef>
    <cs:spPr>
      <a:ln w="9525" cap="rnd">
        <a:solidFill>
          <a:schemeClr val="phClr"/>
        </a:solidFill>
      </a:ln>
    </cs:spPr>
  </cs:trendline>
  <cs:trendlineLabel>
    <cs:lnRef idx="0"/>
    <cs:fillRef idx="0"/>
    <cs:effectRef idx="0"/>
    <cs:fontRef idx="minor">
      <a:schemeClr val="tx1">
        <a:lumMod val="50000"/>
        <a:lumOff val="50000"/>
      </a:schemeClr>
    </cs:fontRef>
    <cs:defRPr sz="900" kern="1200"/>
  </cs:trendlineLabel>
  <cs:upBar>
    <cs:lnRef idx="0"/>
    <cs:fillRef idx="0"/>
    <cs:effectRef idx="0"/>
    <cs:fontRef idx="minor">
      <a:schemeClr val="dk1"/>
    </cs:fontRef>
    <cs:spPr>
      <a:solidFill>
        <a:schemeClr val="lt1"/>
      </a:solidFill>
      <a:ln w="9525">
        <a:solidFill>
          <a:schemeClr val="tx1">
            <a:lumMod val="50000"/>
            <a:lumOff val="50000"/>
          </a:schemeClr>
        </a:solidFill>
      </a:ln>
    </cs:spPr>
  </cs:upBar>
  <cs:valueAxis>
    <cs:lnRef idx="0"/>
    <cs:fillRef idx="0"/>
    <cs:effectRef idx="0"/>
    <cs:fontRef idx="minor">
      <a:schemeClr val="tx1">
        <a:lumMod val="50000"/>
        <a:lumOff val="50000"/>
      </a:schemeClr>
    </cs:fontRef>
    <cs:defRPr sz="900" kern="1200"/>
  </cs:valueAxis>
  <cs:wall>
    <cs:lnRef idx="0"/>
    <cs:fillRef idx="0"/>
    <cs:effectRef idx="0"/>
    <cs:fontRef idx="minor">
      <a:schemeClr val="dk1"/>
    </cs:fontRef>
  </cs:wall>
</cs:chartStyle>
</file>

<file path=ppt/charts/style3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400">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2">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800" kern="1200" cap="all" spc="1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50000"/>
        <a:lumOff val="50000"/>
      </a:schemeClr>
    </cs:fontRef>
    <cs:defRPr sz="800" b="0" i="0" u="none" strike="noStrike" kern="1200" baseline="0"/>
    <cs:bodyPr rot="-5400000" spcFirstLastPara="1" vertOverflow="clip" horzOverflow="clip" vert="horz" wrap="square" lIns="38100" tIns="19050" rIns="38100" bIns="19050" anchor="ctr" anchorCtr="1">
      <a:spAutoFit/>
    </cs:bodyPr>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cs:spPr>
  </cs:dataPoint>
  <cs:dataPoint3D>
    <cs:lnRef idx="0"/>
    <cs:fillRef idx="0">
      <cs:styleClr val="auto"/>
    </cs:fillRef>
    <cs:effectRef idx="0"/>
    <cs:fontRef idx="minor">
      <a:schemeClr val="dk1"/>
    </cs:fontRef>
    <cs:spPr>
      <a:solidFill>
        <a:schemeClr val="phClr"/>
      </a:solidFill>
    </cs:spPr>
  </cs:dataPoint3D>
  <cs:dataPointLine>
    <cs:lnRef idx="0">
      <cs:styleClr val="auto"/>
    </cs:lnRef>
    <cs:fillRef idx="0"/>
    <cs:effectRef idx="0"/>
    <cs:fontRef idx="minor">
      <a:schemeClr val="dk1"/>
    </cs:fontRef>
    <cs:spPr>
      <a:ln w="22225" cap="rnd">
        <a:solidFill>
          <a:schemeClr val="phClr"/>
        </a:solidFill>
        <a:round/>
      </a:ln>
    </cs:spPr>
  </cs:dataPointLine>
  <cs:dataPointMarker>
    <cs:lnRef idx="0">
      <cs:styleClr val="auto"/>
    </cs:lnRef>
    <cs:fillRef idx="0">
      <cs:styleClr val="auto"/>
    </cs:fillRef>
    <cs:effectRef idx="0"/>
    <cs:fontRef idx="minor">
      <a:schemeClr val="dk1"/>
    </cs:fontRef>
    <cs:spPr>
      <a:solidFill>
        <a:schemeClr val="phClr"/>
      </a:solidFill>
      <a:ln w="9525">
        <a:solidFill>
          <a:schemeClr val="phClr"/>
        </a:solidFill>
        <a:round/>
      </a:ln>
    </cs:spPr>
  </cs:dataPointMarker>
  <cs:dataPointMarkerLayout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kern="1200"/>
  </cs:dataTable>
  <cs:downBar>
    <cs:lnRef idx="0"/>
    <cs:fillRef idx="0"/>
    <cs:effectRef idx="0"/>
    <cs:fontRef idx="minor">
      <a:schemeClr val="dk1"/>
    </cs:fontRef>
    <cs:spPr>
      <a:solidFill>
        <a:schemeClr val="dk1">
          <a:lumMod val="75000"/>
          <a:lumOff val="25000"/>
        </a:schemeClr>
      </a:solidFill>
      <a:ln w="9525">
        <a:solidFill>
          <a:schemeClr val="tx1">
            <a:lumMod val="15000"/>
            <a:lumOff val="8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15000"/>
            <a:lumOff val="8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spc="120" normalizeH="0" baseline="0"/>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800"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9525" cap="flat" cmpd="sng" algn="ctr">
        <a:solidFill>
          <a:schemeClr val="dk1">
            <a:lumMod val="15000"/>
            <a:lumOff val="85000"/>
          </a:schemeClr>
        </a:solidFill>
        <a:round/>
      </a:ln>
    </cs:spPr>
    <cs:defRPr sz="900" kern="1200"/>
  </cs:valueAxis>
  <cs:wall>
    <cs:lnRef idx="0"/>
    <cs:fillRef idx="0"/>
    <cs:effectRef idx="0"/>
    <cs:fontRef idx="minor">
      <a:schemeClr val="dk1"/>
    </cs:fontRef>
  </cs:wall>
</cs:chartStyle>
</file>

<file path=ppt/drawings/drawing1.xml><?xml version="1.0" encoding="utf-8"?>
<c:userShapes xmlns:c="http://schemas.openxmlformats.org/drawingml/2006/chart">
  <cdr:relSizeAnchor xmlns:cdr="http://schemas.openxmlformats.org/drawingml/2006/chartDrawing">
    <cdr:from>
      <cdr:x>0.49161</cdr:x>
      <cdr:y>0.15319</cdr:y>
    </cdr:from>
    <cdr:to>
      <cdr:x>0.6555</cdr:x>
      <cdr:y>0.21824</cdr:y>
    </cdr:to>
    <cdr:sp macro="" textlink="">
      <cdr:nvSpPr>
        <cdr:cNvPr id="2" name="textruta 26">
          <a:extLst xmlns:a="http://schemas.openxmlformats.org/drawingml/2006/main">
            <a:ext uri="{FF2B5EF4-FFF2-40B4-BE49-F238E27FC236}">
              <a16:creationId xmlns:a16="http://schemas.microsoft.com/office/drawing/2014/main" id="{E6CC814C-EB19-4981-73C0-D0B1992ACD9F}"/>
            </a:ext>
          </a:extLst>
        </cdr:cNvPr>
        <cdr:cNvSpPr txBox="1"/>
      </cdr:nvSpPr>
      <cdr:spPr>
        <a:xfrm xmlns:a="http://schemas.openxmlformats.org/drawingml/2006/main">
          <a:off x="2247657" y="543598"/>
          <a:ext cx="749269"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sv-SE" sz="900" dirty="0">
              <a:solidFill>
                <a:schemeClr val="bg1"/>
              </a:solidFill>
            </a:rPr>
            <a:t>(6%)</a:t>
          </a:r>
        </a:p>
      </cdr:txBody>
    </cdr:sp>
  </cdr:relSizeAnchor>
  <cdr:relSizeAnchor xmlns:cdr="http://schemas.openxmlformats.org/drawingml/2006/chartDrawing">
    <cdr:from>
      <cdr:x>0.61173</cdr:x>
      <cdr:y>0.31251</cdr:y>
    </cdr:from>
    <cdr:to>
      <cdr:x>0.77562</cdr:x>
      <cdr:y>0.37756</cdr:y>
    </cdr:to>
    <cdr:sp macro="" textlink="">
      <cdr:nvSpPr>
        <cdr:cNvPr id="3" name="textruta 26">
          <a:extLst xmlns:a="http://schemas.openxmlformats.org/drawingml/2006/main">
            <a:ext uri="{FF2B5EF4-FFF2-40B4-BE49-F238E27FC236}">
              <a16:creationId xmlns:a16="http://schemas.microsoft.com/office/drawing/2014/main" id="{E6CC814C-EB19-4981-73C0-D0B1992ACD9F}"/>
            </a:ext>
          </a:extLst>
        </cdr:cNvPr>
        <cdr:cNvSpPr txBox="1"/>
      </cdr:nvSpPr>
      <cdr:spPr>
        <a:xfrm xmlns:a="http://schemas.openxmlformats.org/drawingml/2006/main">
          <a:off x="2796852" y="1108942"/>
          <a:ext cx="749269"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sv-SE" sz="900" dirty="0">
              <a:solidFill>
                <a:schemeClr val="bg1"/>
              </a:solidFill>
            </a:rPr>
            <a:t>(16%)</a:t>
          </a:r>
        </a:p>
      </cdr:txBody>
    </cdr:sp>
  </cdr:relSizeAnchor>
  <cdr:relSizeAnchor xmlns:cdr="http://schemas.openxmlformats.org/drawingml/2006/chartDrawing">
    <cdr:from>
      <cdr:x>0.52064</cdr:x>
      <cdr:y>0.6113</cdr:y>
    </cdr:from>
    <cdr:to>
      <cdr:x>0.68452</cdr:x>
      <cdr:y>0.67635</cdr:y>
    </cdr:to>
    <cdr:sp macro="" textlink="">
      <cdr:nvSpPr>
        <cdr:cNvPr id="4" name="textruta 26">
          <a:extLst xmlns:a="http://schemas.openxmlformats.org/drawingml/2006/main">
            <a:ext uri="{FF2B5EF4-FFF2-40B4-BE49-F238E27FC236}">
              <a16:creationId xmlns:a16="http://schemas.microsoft.com/office/drawing/2014/main" id="{E6CC814C-EB19-4981-73C0-D0B1992ACD9F}"/>
            </a:ext>
          </a:extLst>
        </cdr:cNvPr>
        <cdr:cNvSpPr txBox="1"/>
      </cdr:nvSpPr>
      <cdr:spPr>
        <a:xfrm xmlns:a="http://schemas.openxmlformats.org/drawingml/2006/main">
          <a:off x="2380350" y="2169189"/>
          <a:ext cx="749269"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sv-SE" sz="900" dirty="0">
              <a:solidFill>
                <a:schemeClr val="bg1"/>
              </a:solidFill>
            </a:rPr>
            <a:t>(33%)</a:t>
          </a:r>
        </a:p>
      </cdr:txBody>
    </cdr:sp>
  </cdr:relSizeAnchor>
  <cdr:relSizeAnchor xmlns:cdr="http://schemas.openxmlformats.org/drawingml/2006/chartDrawing">
    <cdr:from>
      <cdr:x>0.23649</cdr:x>
      <cdr:y>0.51273</cdr:y>
    </cdr:from>
    <cdr:to>
      <cdr:x>0.40037</cdr:x>
      <cdr:y>0.57778</cdr:y>
    </cdr:to>
    <cdr:sp macro="" textlink="">
      <cdr:nvSpPr>
        <cdr:cNvPr id="5" name="textruta 26">
          <a:extLst xmlns:a="http://schemas.openxmlformats.org/drawingml/2006/main">
            <a:ext uri="{FF2B5EF4-FFF2-40B4-BE49-F238E27FC236}">
              <a16:creationId xmlns:a16="http://schemas.microsoft.com/office/drawing/2014/main" id="{E6CC814C-EB19-4981-73C0-D0B1992ACD9F}"/>
            </a:ext>
          </a:extLst>
        </cdr:cNvPr>
        <cdr:cNvSpPr txBox="1"/>
      </cdr:nvSpPr>
      <cdr:spPr>
        <a:xfrm xmlns:a="http://schemas.openxmlformats.org/drawingml/2006/main">
          <a:off x="1081238" y="1819419"/>
          <a:ext cx="749269"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sv-SE" sz="900" dirty="0">
              <a:solidFill>
                <a:schemeClr val="bg1"/>
              </a:solidFill>
            </a:rPr>
            <a:t>(22%)</a:t>
          </a:r>
        </a:p>
      </cdr:txBody>
    </cdr:sp>
  </cdr:relSizeAnchor>
  <cdr:relSizeAnchor xmlns:cdr="http://schemas.openxmlformats.org/drawingml/2006/chartDrawing">
    <cdr:from>
      <cdr:x>0.28866</cdr:x>
      <cdr:y>0.18073</cdr:y>
    </cdr:from>
    <cdr:to>
      <cdr:x>0.45254</cdr:x>
      <cdr:y>0.24578</cdr:y>
    </cdr:to>
    <cdr:sp macro="" textlink="">
      <cdr:nvSpPr>
        <cdr:cNvPr id="6" name="textruta 26">
          <a:extLst xmlns:a="http://schemas.openxmlformats.org/drawingml/2006/main">
            <a:ext uri="{FF2B5EF4-FFF2-40B4-BE49-F238E27FC236}">
              <a16:creationId xmlns:a16="http://schemas.microsoft.com/office/drawing/2014/main" id="{E6CC814C-EB19-4981-73C0-D0B1992ACD9F}"/>
            </a:ext>
          </a:extLst>
        </cdr:cNvPr>
        <cdr:cNvSpPr txBox="1"/>
      </cdr:nvSpPr>
      <cdr:spPr>
        <a:xfrm xmlns:a="http://schemas.openxmlformats.org/drawingml/2006/main">
          <a:off x="1319736" y="641305"/>
          <a:ext cx="749269"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sv-SE" sz="900" dirty="0">
              <a:solidFill>
                <a:schemeClr val="bg1"/>
              </a:solidFill>
            </a:rPr>
            <a:t>(23%)</a:t>
          </a:r>
        </a:p>
      </cdr:txBody>
    </cdr:sp>
  </cdr:relSizeAnchor>
</c:userShapes>
</file>

<file path=ppt/drawings/drawing2.xml><?xml version="1.0" encoding="utf-8"?>
<c:userShapes xmlns:c="http://schemas.openxmlformats.org/drawingml/2006/chart">
  <cdr:relSizeAnchor xmlns:cdr="http://schemas.openxmlformats.org/drawingml/2006/chartDrawing">
    <cdr:from>
      <cdr:x>0.78337</cdr:x>
      <cdr:y>0.56269</cdr:y>
    </cdr:from>
    <cdr:to>
      <cdr:x>0.87718</cdr:x>
      <cdr:y>0.61189</cdr:y>
    </cdr:to>
    <cdr:sp macro="" textlink="">
      <cdr:nvSpPr>
        <cdr:cNvPr id="2" name="textruta 26">
          <a:extLst xmlns:a="http://schemas.openxmlformats.org/drawingml/2006/main">
            <a:ext uri="{FF2B5EF4-FFF2-40B4-BE49-F238E27FC236}">
              <a16:creationId xmlns:a16="http://schemas.microsoft.com/office/drawing/2014/main" id="{8CC91C57-750E-88ED-C9D3-8561EF197168}"/>
            </a:ext>
          </a:extLst>
        </cdr:cNvPr>
        <cdr:cNvSpPr txBox="1"/>
      </cdr:nvSpPr>
      <cdr:spPr>
        <a:xfrm xmlns:a="http://schemas.openxmlformats.org/drawingml/2006/main">
          <a:off x="6257114" y="2639796"/>
          <a:ext cx="749259" cy="23082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sv-SE" sz="900" dirty="0">
              <a:solidFill>
                <a:schemeClr val="bg1"/>
              </a:solidFill>
            </a:rPr>
            <a:t>(60%)</a:t>
          </a:r>
        </a:p>
      </cdr:txBody>
    </cdr:sp>
  </cdr:relSizeAnchor>
  <cdr:relSizeAnchor xmlns:cdr="http://schemas.openxmlformats.org/drawingml/2006/chartDrawing">
    <cdr:from>
      <cdr:x>0.46297</cdr:x>
      <cdr:y>0.63505</cdr:y>
    </cdr:from>
    <cdr:to>
      <cdr:x>0.55678</cdr:x>
      <cdr:y>0.68425</cdr:y>
    </cdr:to>
    <cdr:sp macro="" textlink="">
      <cdr:nvSpPr>
        <cdr:cNvPr id="4" name="textruta 26">
          <a:extLst xmlns:a="http://schemas.openxmlformats.org/drawingml/2006/main">
            <a:ext uri="{FF2B5EF4-FFF2-40B4-BE49-F238E27FC236}">
              <a16:creationId xmlns:a16="http://schemas.microsoft.com/office/drawing/2014/main" id="{8CC91C57-750E-88ED-C9D3-8561EF197168}"/>
            </a:ext>
          </a:extLst>
        </cdr:cNvPr>
        <cdr:cNvSpPr txBox="1"/>
      </cdr:nvSpPr>
      <cdr:spPr>
        <a:xfrm xmlns:a="http://schemas.openxmlformats.org/drawingml/2006/main">
          <a:off x="3697942" y="2979265"/>
          <a:ext cx="749259" cy="23082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sv-SE" sz="900" dirty="0">
              <a:solidFill>
                <a:schemeClr val="bg1"/>
              </a:solidFill>
            </a:rPr>
            <a:t>(20%)</a:t>
          </a:r>
        </a:p>
      </cdr:txBody>
    </cdr:sp>
  </cdr:relSizeAnchor>
  <cdr:relSizeAnchor xmlns:cdr="http://schemas.openxmlformats.org/drawingml/2006/chartDrawing">
    <cdr:from>
      <cdr:x>0.46813</cdr:x>
      <cdr:y>0.34395</cdr:y>
    </cdr:from>
    <cdr:to>
      <cdr:x>0.56193</cdr:x>
      <cdr:y>0.39315</cdr:y>
    </cdr:to>
    <cdr:sp macro="" textlink="">
      <cdr:nvSpPr>
        <cdr:cNvPr id="5" name="textruta 26">
          <a:extLst xmlns:a="http://schemas.openxmlformats.org/drawingml/2006/main">
            <a:ext uri="{FF2B5EF4-FFF2-40B4-BE49-F238E27FC236}">
              <a16:creationId xmlns:a16="http://schemas.microsoft.com/office/drawing/2014/main" id="{8CC91C57-750E-88ED-C9D3-8561EF197168}"/>
            </a:ext>
          </a:extLst>
        </cdr:cNvPr>
        <cdr:cNvSpPr txBox="1"/>
      </cdr:nvSpPr>
      <cdr:spPr>
        <a:xfrm xmlns:a="http://schemas.openxmlformats.org/drawingml/2006/main">
          <a:off x="3739110" y="1613599"/>
          <a:ext cx="749259" cy="23082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sv-SE" sz="900" dirty="0">
              <a:solidFill>
                <a:schemeClr val="bg1"/>
              </a:solidFill>
            </a:rPr>
            <a:t>(9%)</a:t>
          </a:r>
        </a:p>
      </cdr:txBody>
    </cdr:sp>
  </cdr:relSizeAnchor>
  <cdr:relSizeAnchor xmlns:cdr="http://schemas.openxmlformats.org/drawingml/2006/chartDrawing">
    <cdr:from>
      <cdr:x>0.5226</cdr:x>
      <cdr:y>0.28426</cdr:y>
    </cdr:from>
    <cdr:to>
      <cdr:x>0.61641</cdr:x>
      <cdr:y>0.33347</cdr:y>
    </cdr:to>
    <cdr:sp macro="" textlink="">
      <cdr:nvSpPr>
        <cdr:cNvPr id="6" name="textruta 26">
          <a:extLst xmlns:a="http://schemas.openxmlformats.org/drawingml/2006/main">
            <a:ext uri="{FF2B5EF4-FFF2-40B4-BE49-F238E27FC236}">
              <a16:creationId xmlns:a16="http://schemas.microsoft.com/office/drawing/2014/main" id="{8CC91C57-750E-88ED-C9D3-8561EF197168}"/>
            </a:ext>
          </a:extLst>
        </cdr:cNvPr>
        <cdr:cNvSpPr txBox="1"/>
      </cdr:nvSpPr>
      <cdr:spPr>
        <a:xfrm xmlns:a="http://schemas.openxmlformats.org/drawingml/2006/main">
          <a:off x="4174243" y="1333583"/>
          <a:ext cx="749259" cy="23082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sv-SE" sz="900" dirty="0">
              <a:solidFill>
                <a:schemeClr val="bg1"/>
              </a:solidFill>
            </a:rPr>
            <a:t>(3%)</a:t>
          </a:r>
        </a:p>
      </cdr:txBody>
    </cdr:sp>
  </cdr:relSizeAnchor>
  <cdr:relSizeAnchor xmlns:cdr="http://schemas.openxmlformats.org/drawingml/2006/chartDrawing">
    <cdr:from>
      <cdr:x>0.51919</cdr:x>
      <cdr:y>0.19107</cdr:y>
    </cdr:from>
    <cdr:to>
      <cdr:x>0.613</cdr:x>
      <cdr:y>0.24027</cdr:y>
    </cdr:to>
    <cdr:sp macro="" textlink="">
      <cdr:nvSpPr>
        <cdr:cNvPr id="7" name="textruta 26">
          <a:extLst xmlns:a="http://schemas.openxmlformats.org/drawingml/2006/main">
            <a:ext uri="{FF2B5EF4-FFF2-40B4-BE49-F238E27FC236}">
              <a16:creationId xmlns:a16="http://schemas.microsoft.com/office/drawing/2014/main" id="{8CC91C57-750E-88ED-C9D3-8561EF197168}"/>
            </a:ext>
          </a:extLst>
        </cdr:cNvPr>
        <cdr:cNvSpPr txBox="1"/>
      </cdr:nvSpPr>
      <cdr:spPr>
        <a:xfrm xmlns:a="http://schemas.openxmlformats.org/drawingml/2006/main">
          <a:off x="4147007" y="896375"/>
          <a:ext cx="749259" cy="23082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sv-SE" sz="900" dirty="0">
              <a:solidFill>
                <a:schemeClr val="bg1"/>
              </a:solidFill>
            </a:rPr>
            <a:t>(1%)</a:t>
          </a:r>
        </a:p>
      </cdr:txBody>
    </cdr:sp>
  </cdr:relSizeAnchor>
  <cdr:relSizeAnchor xmlns:cdr="http://schemas.openxmlformats.org/drawingml/2006/chartDrawing">
    <cdr:from>
      <cdr:x>0.57258</cdr:x>
      <cdr:y>0.21805</cdr:y>
    </cdr:from>
    <cdr:to>
      <cdr:x>0.66639</cdr:x>
      <cdr:y>0.26726</cdr:y>
    </cdr:to>
    <cdr:sp macro="" textlink="">
      <cdr:nvSpPr>
        <cdr:cNvPr id="8" name="textruta 26">
          <a:extLst xmlns:a="http://schemas.openxmlformats.org/drawingml/2006/main">
            <a:ext uri="{FF2B5EF4-FFF2-40B4-BE49-F238E27FC236}">
              <a16:creationId xmlns:a16="http://schemas.microsoft.com/office/drawing/2014/main" id="{8CC91C57-750E-88ED-C9D3-8561EF197168}"/>
            </a:ext>
          </a:extLst>
        </cdr:cNvPr>
        <cdr:cNvSpPr txBox="1"/>
      </cdr:nvSpPr>
      <cdr:spPr>
        <a:xfrm xmlns:a="http://schemas.openxmlformats.org/drawingml/2006/main">
          <a:off x="4573468" y="1022971"/>
          <a:ext cx="749259" cy="23082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sv-SE" sz="900" dirty="0">
              <a:solidFill>
                <a:schemeClr val="bg1"/>
              </a:solidFill>
            </a:rPr>
            <a:t>(5%)</a:t>
          </a:r>
        </a:p>
      </cdr:txBody>
    </cdr:sp>
  </cdr:relSizeAnchor>
  <cdr:relSizeAnchor xmlns:cdr="http://schemas.openxmlformats.org/drawingml/2006/chartDrawing">
    <cdr:from>
      <cdr:x>0.60893</cdr:x>
      <cdr:y>0.16598</cdr:y>
    </cdr:from>
    <cdr:to>
      <cdr:x>0.70273</cdr:x>
      <cdr:y>0.21518</cdr:y>
    </cdr:to>
    <cdr:sp macro="" textlink="">
      <cdr:nvSpPr>
        <cdr:cNvPr id="9" name="textruta 26">
          <a:extLst xmlns:a="http://schemas.openxmlformats.org/drawingml/2006/main">
            <a:ext uri="{FF2B5EF4-FFF2-40B4-BE49-F238E27FC236}">
              <a16:creationId xmlns:a16="http://schemas.microsoft.com/office/drawing/2014/main" id="{8CC91C57-750E-88ED-C9D3-8561EF197168}"/>
            </a:ext>
          </a:extLst>
        </cdr:cNvPr>
        <cdr:cNvSpPr txBox="1"/>
      </cdr:nvSpPr>
      <cdr:spPr>
        <a:xfrm xmlns:a="http://schemas.openxmlformats.org/drawingml/2006/main">
          <a:off x="4863749" y="778673"/>
          <a:ext cx="749259" cy="230829"/>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sv-SE" sz="900" dirty="0">
              <a:solidFill>
                <a:schemeClr val="bg1"/>
              </a:solidFill>
            </a:rPr>
            <a:t>(2%)</a:t>
          </a:r>
        </a:p>
      </cdr:txBody>
    </cdr:sp>
  </cdr:relSizeAnchor>
</c:userShapes>
</file>

<file path=ppt/drawings/drawing3.xml><?xml version="1.0" encoding="utf-8"?>
<c:userShapes xmlns:c="http://schemas.openxmlformats.org/drawingml/2006/chart">
  <cdr:relSizeAnchor xmlns:cdr="http://schemas.openxmlformats.org/drawingml/2006/chartDrawing">
    <cdr:from>
      <cdr:x>0.1123</cdr:x>
      <cdr:y>0.02774</cdr:y>
    </cdr:from>
    <cdr:to>
      <cdr:x>0.20981</cdr:x>
      <cdr:y>0.08938</cdr:y>
    </cdr:to>
    <cdr:sp macro="" textlink="">
      <cdr:nvSpPr>
        <cdr:cNvPr id="2" name="textruta 26">
          <a:extLst xmlns:a="http://schemas.openxmlformats.org/drawingml/2006/main">
            <a:ext uri="{FF2B5EF4-FFF2-40B4-BE49-F238E27FC236}">
              <a16:creationId xmlns:a16="http://schemas.microsoft.com/office/drawing/2014/main" id="{EEB53E57-ADFD-8424-7281-AF0FD5C69EFE}"/>
            </a:ext>
          </a:extLst>
        </cdr:cNvPr>
        <cdr:cNvSpPr txBox="1"/>
      </cdr:nvSpPr>
      <cdr:spPr>
        <a:xfrm xmlns:a="http://schemas.openxmlformats.org/drawingml/2006/main">
          <a:off x="862881" y="103914"/>
          <a:ext cx="749259"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sv-SE" sz="900" dirty="0">
              <a:solidFill>
                <a:schemeClr val="tx1"/>
              </a:solidFill>
            </a:rPr>
            <a:t>(15%)</a:t>
          </a:r>
        </a:p>
      </cdr:txBody>
    </cdr:sp>
  </cdr:relSizeAnchor>
  <cdr:relSizeAnchor xmlns:cdr="http://schemas.openxmlformats.org/drawingml/2006/chartDrawing">
    <cdr:from>
      <cdr:x>0.35834</cdr:x>
      <cdr:y>0.42646</cdr:y>
    </cdr:from>
    <cdr:to>
      <cdr:x>0.45585</cdr:x>
      <cdr:y>0.48809</cdr:y>
    </cdr:to>
    <cdr:sp macro="" textlink="">
      <cdr:nvSpPr>
        <cdr:cNvPr id="4" name="textruta 26">
          <a:extLst xmlns:a="http://schemas.openxmlformats.org/drawingml/2006/main">
            <a:ext uri="{FF2B5EF4-FFF2-40B4-BE49-F238E27FC236}">
              <a16:creationId xmlns:a16="http://schemas.microsoft.com/office/drawing/2014/main" id="{EA9F7D0E-F76A-30BE-F3E3-0E41B5A8C277}"/>
            </a:ext>
          </a:extLst>
        </cdr:cNvPr>
        <cdr:cNvSpPr txBox="1"/>
      </cdr:nvSpPr>
      <cdr:spPr>
        <a:xfrm xmlns:a="http://schemas.openxmlformats.org/drawingml/2006/main">
          <a:off x="2753475" y="1597239"/>
          <a:ext cx="749259"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sv-SE" sz="900" dirty="0">
              <a:solidFill>
                <a:schemeClr val="tx1"/>
              </a:solidFill>
            </a:rPr>
            <a:t>(21%)</a:t>
          </a:r>
        </a:p>
      </cdr:txBody>
    </cdr:sp>
  </cdr:relSizeAnchor>
  <cdr:relSizeAnchor xmlns:cdr="http://schemas.openxmlformats.org/drawingml/2006/chartDrawing">
    <cdr:from>
      <cdr:x>0.58493</cdr:x>
      <cdr:y>0.78586</cdr:y>
    </cdr:from>
    <cdr:to>
      <cdr:x>0.68244</cdr:x>
      <cdr:y>0.84749</cdr:y>
    </cdr:to>
    <cdr:sp macro="" textlink="">
      <cdr:nvSpPr>
        <cdr:cNvPr id="5" name="textruta 26">
          <a:extLst xmlns:a="http://schemas.openxmlformats.org/drawingml/2006/main">
            <a:ext uri="{FF2B5EF4-FFF2-40B4-BE49-F238E27FC236}">
              <a16:creationId xmlns:a16="http://schemas.microsoft.com/office/drawing/2014/main" id="{EA9F7D0E-F76A-30BE-F3E3-0E41B5A8C277}"/>
            </a:ext>
          </a:extLst>
        </cdr:cNvPr>
        <cdr:cNvSpPr txBox="1"/>
      </cdr:nvSpPr>
      <cdr:spPr>
        <a:xfrm xmlns:a="http://schemas.openxmlformats.org/drawingml/2006/main">
          <a:off x="4494534" y="2943321"/>
          <a:ext cx="749259"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sv-SE" sz="900" dirty="0">
              <a:solidFill>
                <a:schemeClr val="tx1"/>
              </a:solidFill>
            </a:rPr>
            <a:t>(5%)</a:t>
          </a:r>
        </a:p>
      </cdr:txBody>
    </cdr:sp>
  </cdr:relSizeAnchor>
  <cdr:relSizeAnchor xmlns:cdr="http://schemas.openxmlformats.org/drawingml/2006/chartDrawing">
    <cdr:from>
      <cdr:x>0.83578</cdr:x>
      <cdr:y>0.75813</cdr:y>
    </cdr:from>
    <cdr:to>
      <cdr:x>0.93329</cdr:x>
      <cdr:y>0.81976</cdr:y>
    </cdr:to>
    <cdr:sp macro="" textlink="">
      <cdr:nvSpPr>
        <cdr:cNvPr id="6" name="textruta 26">
          <a:extLst xmlns:a="http://schemas.openxmlformats.org/drawingml/2006/main">
            <a:ext uri="{FF2B5EF4-FFF2-40B4-BE49-F238E27FC236}">
              <a16:creationId xmlns:a16="http://schemas.microsoft.com/office/drawing/2014/main" id="{EA9F7D0E-F76A-30BE-F3E3-0E41B5A8C277}"/>
            </a:ext>
          </a:extLst>
        </cdr:cNvPr>
        <cdr:cNvSpPr txBox="1"/>
      </cdr:nvSpPr>
      <cdr:spPr>
        <a:xfrm xmlns:a="http://schemas.openxmlformats.org/drawingml/2006/main">
          <a:off x="6422069" y="2839479"/>
          <a:ext cx="749259" cy="2308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sv-SE" sz="900" dirty="0">
              <a:solidFill>
                <a:schemeClr val="tx1"/>
              </a:solidFill>
            </a:rPr>
            <a:t>(4%)</a:t>
          </a:r>
        </a:p>
      </cdr:txBody>
    </cdr:sp>
  </cdr:relSizeAnchor>
</c:userShapes>
</file>

<file path=ppt/drawings/drawing4.xml><?xml version="1.0" encoding="utf-8"?>
<c:userShapes xmlns:c="http://schemas.openxmlformats.org/drawingml/2006/chart">
  <cdr:relSizeAnchor xmlns:cdr="http://schemas.openxmlformats.org/drawingml/2006/chartDrawing">
    <cdr:from>
      <cdr:x>0.46651</cdr:x>
      <cdr:y>0.30546</cdr:y>
    </cdr:from>
    <cdr:to>
      <cdr:x>0.60328</cdr:x>
      <cdr:y>0.41033</cdr:y>
    </cdr:to>
    <cdr:sp macro="" textlink="">
      <cdr:nvSpPr>
        <cdr:cNvPr id="2" name="textruta 1">
          <a:extLst xmlns:a="http://schemas.openxmlformats.org/drawingml/2006/main">
            <a:ext uri="{FF2B5EF4-FFF2-40B4-BE49-F238E27FC236}">
              <a16:creationId xmlns:a16="http://schemas.microsoft.com/office/drawing/2014/main" id="{673C1A27-43AE-AC0C-2574-65D241DE185A}"/>
            </a:ext>
          </a:extLst>
        </cdr:cNvPr>
        <cdr:cNvSpPr txBox="1"/>
      </cdr:nvSpPr>
      <cdr:spPr>
        <a:xfrm xmlns:a="http://schemas.openxmlformats.org/drawingml/2006/main">
          <a:off x="3358662" y="1451140"/>
          <a:ext cx="984739" cy="49823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sv-SE" sz="1400" b="1" dirty="0"/>
            <a:t>Total</a:t>
          </a:r>
        </a:p>
      </cdr:txBody>
    </cdr:sp>
  </cdr:relSizeAnchor>
</c:userShapes>
</file>

<file path=ppt/drawings/drawing5.xml><?xml version="1.0" encoding="utf-8"?>
<c:userShapes xmlns:c="http://schemas.openxmlformats.org/drawingml/2006/chart">
  <cdr:relSizeAnchor xmlns:cdr="http://schemas.openxmlformats.org/drawingml/2006/chartDrawing">
    <cdr:from>
      <cdr:x>0.50963</cdr:x>
      <cdr:y>0.55142</cdr:y>
    </cdr:from>
    <cdr:to>
      <cdr:x>0.55433</cdr:x>
      <cdr:y>0.62864</cdr:y>
    </cdr:to>
    <cdr:sp macro="" textlink="">
      <cdr:nvSpPr>
        <cdr:cNvPr id="2" name="textruta 1">
          <a:extLst xmlns:a="http://schemas.openxmlformats.org/drawingml/2006/main">
            <a:ext uri="{FF2B5EF4-FFF2-40B4-BE49-F238E27FC236}">
              <a16:creationId xmlns:a16="http://schemas.microsoft.com/office/drawing/2014/main" id="{D8AC1105-9D15-5FE8-8464-8B10629EED74}"/>
            </a:ext>
          </a:extLst>
        </cdr:cNvPr>
        <cdr:cNvSpPr txBox="1"/>
      </cdr:nvSpPr>
      <cdr:spPr>
        <a:xfrm xmlns:a="http://schemas.openxmlformats.org/drawingml/2006/main">
          <a:off x="5891915" y="2512406"/>
          <a:ext cx="516835" cy="35184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sv-SE" sz="900" dirty="0"/>
            <a:t>&lt;1%</a:t>
          </a:r>
        </a:p>
      </cdr:txBody>
    </cdr:sp>
  </cdr:relSizeAnchor>
  <cdr:relSizeAnchor xmlns:cdr="http://schemas.openxmlformats.org/drawingml/2006/chartDrawing">
    <cdr:from>
      <cdr:x>0.55915</cdr:x>
      <cdr:y>0.55908</cdr:y>
    </cdr:from>
    <cdr:to>
      <cdr:x>0.5993</cdr:x>
      <cdr:y>0.6363</cdr:y>
    </cdr:to>
    <cdr:sp macro="" textlink="">
      <cdr:nvSpPr>
        <cdr:cNvPr id="3" name="textruta 1">
          <a:extLst xmlns:a="http://schemas.openxmlformats.org/drawingml/2006/main">
            <a:ext uri="{FF2B5EF4-FFF2-40B4-BE49-F238E27FC236}">
              <a16:creationId xmlns:a16="http://schemas.microsoft.com/office/drawing/2014/main" id="{900874B6-1769-DAAF-9A3B-4DF0B14D1887}"/>
            </a:ext>
          </a:extLst>
        </cdr:cNvPr>
        <cdr:cNvSpPr txBox="1"/>
      </cdr:nvSpPr>
      <cdr:spPr>
        <a:xfrm xmlns:a="http://schemas.openxmlformats.org/drawingml/2006/main">
          <a:off x="6464410" y="2547304"/>
          <a:ext cx="464267" cy="351845"/>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sv-SE" sz="900" dirty="0"/>
            <a:t>&lt;1%</a:t>
          </a:r>
        </a:p>
      </cdr:txBody>
    </cdr:sp>
  </cdr:relSizeAnchor>
  <cdr:relSizeAnchor xmlns:cdr="http://schemas.openxmlformats.org/drawingml/2006/chartDrawing">
    <cdr:from>
      <cdr:x>0.51952</cdr:x>
      <cdr:y>0.53048</cdr:y>
    </cdr:from>
    <cdr:to>
      <cdr:x>0.56423</cdr:x>
      <cdr:y>0.59854</cdr:y>
    </cdr:to>
    <cdr:sp macro="" textlink="">
      <cdr:nvSpPr>
        <cdr:cNvPr id="4" name="textruta 1">
          <a:extLst xmlns:a="http://schemas.openxmlformats.org/drawingml/2006/main">
            <a:ext uri="{FF2B5EF4-FFF2-40B4-BE49-F238E27FC236}">
              <a16:creationId xmlns:a16="http://schemas.microsoft.com/office/drawing/2014/main" id="{9709B8FF-9B27-7857-C10C-CA9FFFC2F084}"/>
            </a:ext>
          </a:extLst>
        </cdr:cNvPr>
        <cdr:cNvSpPr txBox="1"/>
      </cdr:nvSpPr>
      <cdr:spPr>
        <a:xfrm xmlns:a="http://schemas.openxmlformats.org/drawingml/2006/main">
          <a:off x="6006325" y="2416990"/>
          <a:ext cx="516835" cy="31010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sv-SE" sz="900" dirty="0"/>
            <a:t>&lt;1%</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1005158-249F-4E2F-82A1-698BE3775685}"/>
              </a:ext>
            </a:extLst>
          </p:cNvPr>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E9E426BD-E849-4350-BE0E-788477359AE6}"/>
              </a:ext>
            </a:extLst>
          </p:cNvPr>
          <p:cNvSpPr>
            <a:spLocks noGrp="1"/>
          </p:cNvSpPr>
          <p:nvPr>
            <p:ph type="dt" sz="quarter" idx="1"/>
          </p:nvPr>
        </p:nvSpPr>
        <p:spPr>
          <a:xfrm>
            <a:off x="3856737" y="0"/>
            <a:ext cx="2950475" cy="498773"/>
          </a:xfrm>
          <a:prstGeom prst="rect">
            <a:avLst/>
          </a:prstGeom>
        </p:spPr>
        <p:txBody>
          <a:bodyPr vert="horz" lIns="91440" tIns="45720" rIns="91440" bIns="45720" rtlCol="0"/>
          <a:lstStyle>
            <a:lvl1pPr algn="r">
              <a:defRPr sz="1200"/>
            </a:lvl1pPr>
          </a:lstStyle>
          <a:p>
            <a:fld id="{7DD306B5-E3DA-44B9-8049-B6E9A83C83E2}" type="datetimeFigureOut">
              <a:rPr lang="en-GB" smtClean="0"/>
              <a:t>30/05/2024</a:t>
            </a:fld>
            <a:endParaRPr lang="en-GB"/>
          </a:p>
        </p:txBody>
      </p:sp>
      <p:sp>
        <p:nvSpPr>
          <p:cNvPr id="4" name="Footer Placeholder 3">
            <a:extLst>
              <a:ext uri="{FF2B5EF4-FFF2-40B4-BE49-F238E27FC236}">
                <a16:creationId xmlns:a16="http://schemas.microsoft.com/office/drawing/2014/main" id="{D9C58883-C1CF-45F4-AEDA-D677FC8266FD}"/>
              </a:ext>
            </a:extLst>
          </p:cNvPr>
          <p:cNvSpPr>
            <a:spLocks noGrp="1"/>
          </p:cNvSpPr>
          <p:nvPr>
            <p:ph type="ftr" sz="quarter" idx="2"/>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1A7EB08B-E846-42F6-8B54-A9AE10E9C2CA}"/>
              </a:ext>
            </a:extLst>
          </p:cNvPr>
          <p:cNvSpPr>
            <a:spLocks noGrp="1"/>
          </p:cNvSpPr>
          <p:nvPr>
            <p:ph type="sldNum" sz="quarter" idx="3"/>
          </p:nvPr>
        </p:nvSpPr>
        <p:spPr>
          <a:xfrm>
            <a:off x="3856737" y="9442154"/>
            <a:ext cx="2950475" cy="498772"/>
          </a:xfrm>
          <a:prstGeom prst="rect">
            <a:avLst/>
          </a:prstGeom>
        </p:spPr>
        <p:txBody>
          <a:bodyPr vert="horz" lIns="91440" tIns="45720" rIns="91440" bIns="45720" rtlCol="0" anchor="b"/>
          <a:lstStyle>
            <a:lvl1pPr algn="r">
              <a:defRPr sz="1200"/>
            </a:lvl1pPr>
          </a:lstStyle>
          <a:p>
            <a:fld id="{F1D0CED3-977C-4EBA-BAA6-B2C1241BA28C}" type="slidenum">
              <a:rPr lang="en-GB" smtClean="0"/>
              <a:t>‹#›</a:t>
            </a:fld>
            <a:endParaRPr lang="en-GB"/>
          </a:p>
        </p:txBody>
      </p:sp>
    </p:spTree>
    <p:extLst>
      <p:ext uri="{BB962C8B-B14F-4D97-AF65-F5344CB8AC3E}">
        <p14:creationId xmlns:p14="http://schemas.microsoft.com/office/powerpoint/2010/main" val="198323771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50475" cy="49877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6737" y="0"/>
            <a:ext cx="2950475" cy="498773"/>
          </a:xfrm>
          <a:prstGeom prst="rect">
            <a:avLst/>
          </a:prstGeom>
        </p:spPr>
        <p:txBody>
          <a:bodyPr vert="horz" lIns="91440" tIns="45720" rIns="91440" bIns="45720" rtlCol="0"/>
          <a:lstStyle>
            <a:lvl1pPr algn="r">
              <a:defRPr sz="1200"/>
            </a:lvl1pPr>
          </a:lstStyle>
          <a:p>
            <a:fld id="{6351FC60-CE85-431B-9EF3-A8AAB2CA2D23}" type="datetimeFigureOut">
              <a:rPr lang="en-GB" smtClean="0"/>
              <a:t>30/05/2024</a:t>
            </a:fld>
            <a:endParaRPr lang="en-GB"/>
          </a:p>
        </p:txBody>
      </p:sp>
      <p:sp>
        <p:nvSpPr>
          <p:cNvPr id="4" name="Slide Image Placeholder 3"/>
          <p:cNvSpPr>
            <a:spLocks noGrp="1" noRot="1" noChangeAspect="1"/>
          </p:cNvSpPr>
          <p:nvPr>
            <p:ph type="sldImg" idx="2"/>
          </p:nvPr>
        </p:nvSpPr>
        <p:spPr>
          <a:xfrm>
            <a:off x="423863" y="1243013"/>
            <a:ext cx="5961062" cy="33543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0879" y="4784070"/>
            <a:ext cx="5447030" cy="3914239"/>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42154"/>
            <a:ext cx="2950475" cy="49877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6737" y="9442154"/>
            <a:ext cx="2950475" cy="498772"/>
          </a:xfrm>
          <a:prstGeom prst="rect">
            <a:avLst/>
          </a:prstGeom>
        </p:spPr>
        <p:txBody>
          <a:bodyPr vert="horz" lIns="91440" tIns="45720" rIns="91440" bIns="45720" rtlCol="0" anchor="b"/>
          <a:lstStyle>
            <a:lvl1pPr algn="r">
              <a:defRPr sz="1200"/>
            </a:lvl1pPr>
          </a:lstStyle>
          <a:p>
            <a:fld id="{49B85065-868C-4A43-9EDC-ADC733B0FD94}" type="slidenum">
              <a:rPr lang="en-GB" smtClean="0"/>
              <a:t>‹#›</a:t>
            </a:fld>
            <a:endParaRPr lang="en-GB"/>
          </a:p>
        </p:txBody>
      </p:sp>
    </p:spTree>
    <p:extLst>
      <p:ext uri="{BB962C8B-B14F-4D97-AF65-F5344CB8AC3E}">
        <p14:creationId xmlns:p14="http://schemas.microsoft.com/office/powerpoint/2010/main" val="14870548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9B85065-868C-4A43-9EDC-ADC733B0FD94}" type="slidenum">
              <a:rPr lang="en-GB" smtClean="0"/>
              <a:t>1</a:t>
            </a:fld>
            <a:endParaRPr lang="en-GB"/>
          </a:p>
        </p:txBody>
      </p:sp>
    </p:spTree>
    <p:extLst>
      <p:ext uri="{BB962C8B-B14F-4D97-AF65-F5344CB8AC3E}">
        <p14:creationId xmlns:p14="http://schemas.microsoft.com/office/powerpoint/2010/main" val="27411319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9B85065-868C-4A43-9EDC-ADC733B0FD94}" type="slidenum">
              <a:rPr lang="en-GB" smtClean="0"/>
              <a:t>6</a:t>
            </a:fld>
            <a:endParaRPr lang="en-GB"/>
          </a:p>
        </p:txBody>
      </p:sp>
    </p:spTree>
    <p:extLst>
      <p:ext uri="{BB962C8B-B14F-4D97-AF65-F5344CB8AC3E}">
        <p14:creationId xmlns:p14="http://schemas.microsoft.com/office/powerpoint/2010/main" val="2879291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Kundbasen har totalt sett breddats. (det totala snittet ökar)</a:t>
            </a:r>
          </a:p>
        </p:txBody>
      </p:sp>
      <p:sp>
        <p:nvSpPr>
          <p:cNvPr id="4" name="Platshållare för bildnummer 3"/>
          <p:cNvSpPr>
            <a:spLocks noGrp="1"/>
          </p:cNvSpPr>
          <p:nvPr>
            <p:ph type="sldNum" sz="quarter" idx="5"/>
          </p:nvPr>
        </p:nvSpPr>
        <p:spPr/>
        <p:txBody>
          <a:bodyPr/>
          <a:lstStyle/>
          <a:p>
            <a:fld id="{49B85065-868C-4A43-9EDC-ADC733B0FD94}" type="slidenum">
              <a:rPr lang="en-GB" smtClean="0"/>
              <a:t>16</a:t>
            </a:fld>
            <a:endParaRPr lang="en-GB"/>
          </a:p>
        </p:txBody>
      </p:sp>
    </p:spTree>
    <p:extLst>
      <p:ext uri="{BB962C8B-B14F-4D97-AF65-F5344CB8AC3E}">
        <p14:creationId xmlns:p14="http://schemas.microsoft.com/office/powerpoint/2010/main" val="140798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Alternativ rubrik: Runt 70 procent av Innovationsföretagen har runt har icke-arvodesbaserade intäkter i någon mån</a:t>
            </a:r>
          </a:p>
        </p:txBody>
      </p:sp>
      <p:sp>
        <p:nvSpPr>
          <p:cNvPr id="4" name="Platshållare för bildnummer 3"/>
          <p:cNvSpPr>
            <a:spLocks noGrp="1"/>
          </p:cNvSpPr>
          <p:nvPr>
            <p:ph type="sldNum" sz="quarter" idx="5"/>
          </p:nvPr>
        </p:nvSpPr>
        <p:spPr/>
        <p:txBody>
          <a:bodyPr/>
          <a:lstStyle/>
          <a:p>
            <a:fld id="{49B85065-868C-4A43-9EDC-ADC733B0FD94}" type="slidenum">
              <a:rPr lang="en-GB" smtClean="0"/>
              <a:t>28</a:t>
            </a:fld>
            <a:endParaRPr lang="en-GB"/>
          </a:p>
        </p:txBody>
      </p:sp>
    </p:spTree>
    <p:extLst>
      <p:ext uri="{BB962C8B-B14F-4D97-AF65-F5344CB8AC3E}">
        <p14:creationId xmlns:p14="http://schemas.microsoft.com/office/powerpoint/2010/main" val="19780727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49B85065-868C-4A43-9EDC-ADC733B0FD94}" type="slidenum">
              <a:rPr lang="en-GB" smtClean="0"/>
              <a:t>30</a:t>
            </a:fld>
            <a:endParaRPr lang="en-GB"/>
          </a:p>
        </p:txBody>
      </p:sp>
    </p:spTree>
    <p:extLst>
      <p:ext uri="{BB962C8B-B14F-4D97-AF65-F5344CB8AC3E}">
        <p14:creationId xmlns:p14="http://schemas.microsoft.com/office/powerpoint/2010/main" val="40017114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Att andelarna summerar till mer än 100% beror på att man fick ange flera svarsalternativ.</a:t>
            </a:r>
          </a:p>
        </p:txBody>
      </p:sp>
      <p:sp>
        <p:nvSpPr>
          <p:cNvPr id="4" name="Platshållare för bildnummer 3"/>
          <p:cNvSpPr>
            <a:spLocks noGrp="1"/>
          </p:cNvSpPr>
          <p:nvPr>
            <p:ph type="sldNum" sz="quarter" idx="5"/>
          </p:nvPr>
        </p:nvSpPr>
        <p:spPr/>
        <p:txBody>
          <a:bodyPr/>
          <a:lstStyle/>
          <a:p>
            <a:fld id="{49B85065-868C-4A43-9EDC-ADC733B0FD94}" type="slidenum">
              <a:rPr lang="en-GB" smtClean="0"/>
              <a:t>32</a:t>
            </a:fld>
            <a:endParaRPr lang="en-GB"/>
          </a:p>
        </p:txBody>
      </p:sp>
    </p:spTree>
    <p:extLst>
      <p:ext uri="{BB962C8B-B14F-4D97-AF65-F5344CB8AC3E}">
        <p14:creationId xmlns:p14="http://schemas.microsoft.com/office/powerpoint/2010/main" val="2198365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dirty="0"/>
              <a:t>Fråga 24</a:t>
            </a:r>
          </a:p>
        </p:txBody>
      </p:sp>
      <p:sp>
        <p:nvSpPr>
          <p:cNvPr id="4" name="Platshållare för bildnummer 3"/>
          <p:cNvSpPr>
            <a:spLocks noGrp="1"/>
          </p:cNvSpPr>
          <p:nvPr>
            <p:ph type="sldNum" sz="quarter" idx="5"/>
          </p:nvPr>
        </p:nvSpPr>
        <p:spPr/>
        <p:txBody>
          <a:bodyPr/>
          <a:lstStyle/>
          <a:p>
            <a:fld id="{49B85065-868C-4A43-9EDC-ADC733B0FD94}" type="slidenum">
              <a:rPr lang="en-GB" smtClean="0"/>
              <a:t>34</a:t>
            </a:fld>
            <a:endParaRPr lang="en-GB"/>
          </a:p>
        </p:txBody>
      </p:sp>
    </p:spTree>
    <p:extLst>
      <p:ext uri="{BB962C8B-B14F-4D97-AF65-F5344CB8AC3E}">
        <p14:creationId xmlns:p14="http://schemas.microsoft.com/office/powerpoint/2010/main" val="147791025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tartsida förbundsgrön">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38" y="548621"/>
            <a:ext cx="8764449" cy="2387600"/>
          </a:xfrm>
        </p:spPr>
        <p:txBody>
          <a:bodyPr anchor="ctr"/>
          <a:lstStyle>
            <a:lvl1pPr algn="l">
              <a:defRPr sz="6000"/>
            </a:lvl1pPr>
          </a:lstStyle>
          <a:p>
            <a:r>
              <a:rPr lang="sv-SE"/>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38" y="3164699"/>
            <a:ext cx="8764449" cy="972067"/>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68017" y="7079769"/>
            <a:ext cx="2743200" cy="165400"/>
          </a:xfrm>
        </p:spPr>
        <p:txBody>
          <a:bodyPr/>
          <a:lstStyle/>
          <a:p>
            <a:fld id="{C68D3943-7AD8-4952-BF4B-69F6AF215839}" type="datetime1">
              <a:rPr lang="sv-SE" smtClean="0"/>
              <a:t>2024-05-30</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68017" y="7277938"/>
            <a:ext cx="4114800" cy="165400"/>
          </a:xfrm>
        </p:spPr>
        <p:txBody>
          <a:bodyPr/>
          <a:lstStyle/>
          <a:p>
            <a:r>
              <a:rPr lang="sv-SE"/>
              <a:t>Insikt 2024 |</a:t>
            </a:r>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40417" y="7277938"/>
            <a:ext cx="2743200" cy="165400"/>
          </a:xfrm>
        </p:spPr>
        <p:txBody>
          <a:bodyPr/>
          <a:lstStyle/>
          <a:p>
            <a:fld id="{AE086683-F536-42AB-ABBC-F4803DFE8DBC}" type="slidenum">
              <a:rPr lang="sv-SE" smtClean="0"/>
              <a:t>‹#›</a:t>
            </a:fld>
            <a:endParaRPr lang="sv-SE"/>
          </a:p>
        </p:txBody>
      </p:sp>
      <p:sp>
        <p:nvSpPr>
          <p:cNvPr id="18" name="Frihandsfigur: Form 17">
            <a:extLst>
              <a:ext uri="{FF2B5EF4-FFF2-40B4-BE49-F238E27FC236}">
                <a16:creationId xmlns:a16="http://schemas.microsoft.com/office/drawing/2014/main" id="{E0ADA2EB-068E-4AF9-BD94-838CEC9141E0}"/>
              </a:ext>
            </a:extLst>
          </p:cNvPr>
          <p:cNvSpPr/>
          <p:nvPr userDrawn="1"/>
        </p:nvSpPr>
        <p:spPr>
          <a:xfrm rot="10512305">
            <a:off x="8065503" y="2236024"/>
            <a:ext cx="3816990" cy="4615084"/>
          </a:xfrm>
          <a:custGeom>
            <a:avLst/>
            <a:gdLst>
              <a:gd name="connsiteX0" fmla="*/ 3807359 w 3807359"/>
              <a:gd name="connsiteY0" fmla="*/ 652140 h 3869685"/>
              <a:gd name="connsiteX1" fmla="*/ 3653054 w 3807359"/>
              <a:gd name="connsiteY1" fmla="*/ 1003613 h 3869685"/>
              <a:gd name="connsiteX2" fmla="*/ 3601619 w 3807359"/>
              <a:gd name="connsiteY2" fmla="*/ 1084575 h 3869685"/>
              <a:gd name="connsiteX3" fmla="*/ 3573997 w 3807359"/>
              <a:gd name="connsiteY3" fmla="*/ 1124580 h 3869685"/>
              <a:gd name="connsiteX4" fmla="*/ 3544469 w 3807359"/>
              <a:gd name="connsiteY4" fmla="*/ 1162680 h 3869685"/>
              <a:gd name="connsiteX5" fmla="*/ 3530182 w 3807359"/>
              <a:gd name="connsiteY5" fmla="*/ 1181730 h 3869685"/>
              <a:gd name="connsiteX6" fmla="*/ 3514942 w 3807359"/>
              <a:gd name="connsiteY6" fmla="*/ 1199828 h 3869685"/>
              <a:gd name="connsiteX7" fmla="*/ 3483509 w 3807359"/>
              <a:gd name="connsiteY7" fmla="*/ 1236975 h 3869685"/>
              <a:gd name="connsiteX8" fmla="*/ 3450172 w 3807359"/>
              <a:gd name="connsiteY8" fmla="*/ 1272218 h 3869685"/>
              <a:gd name="connsiteX9" fmla="*/ 3416834 w 3807359"/>
              <a:gd name="connsiteY9" fmla="*/ 1306508 h 3869685"/>
              <a:gd name="connsiteX10" fmla="*/ 3106319 w 3807359"/>
              <a:gd name="connsiteY10" fmla="*/ 1532250 h 3869685"/>
              <a:gd name="connsiteX11" fmla="*/ 3063457 w 3807359"/>
              <a:gd name="connsiteY11" fmla="*/ 1554158 h 3869685"/>
              <a:gd name="connsiteX12" fmla="*/ 3019642 w 3807359"/>
              <a:gd name="connsiteY12" fmla="*/ 1573208 h 3869685"/>
              <a:gd name="connsiteX13" fmla="*/ 2997734 w 3807359"/>
              <a:gd name="connsiteY13" fmla="*/ 1582733 h 3869685"/>
              <a:gd name="connsiteX14" fmla="*/ 2974874 w 3807359"/>
              <a:gd name="connsiteY14" fmla="*/ 1590353 h 3869685"/>
              <a:gd name="connsiteX15" fmla="*/ 2929154 w 3807359"/>
              <a:gd name="connsiteY15" fmla="*/ 1606545 h 3869685"/>
              <a:gd name="connsiteX16" fmla="*/ 2741512 w 3807359"/>
              <a:gd name="connsiteY16" fmla="*/ 1648455 h 3869685"/>
              <a:gd name="connsiteX17" fmla="*/ 2645309 w 3807359"/>
              <a:gd name="connsiteY17" fmla="*/ 1657980 h 3869685"/>
              <a:gd name="connsiteX18" fmla="*/ 2597684 w 3807359"/>
              <a:gd name="connsiteY18" fmla="*/ 1659885 h 3869685"/>
              <a:gd name="connsiteX19" fmla="*/ 2549107 w 3807359"/>
              <a:gd name="connsiteY19" fmla="*/ 1659885 h 3869685"/>
              <a:gd name="connsiteX20" fmla="*/ 2501482 w 3807359"/>
              <a:gd name="connsiteY20" fmla="*/ 1657028 h 3869685"/>
              <a:gd name="connsiteX21" fmla="*/ 2477669 w 3807359"/>
              <a:gd name="connsiteY21" fmla="*/ 1655123 h 3869685"/>
              <a:gd name="connsiteX22" fmla="*/ 2453857 w 3807359"/>
              <a:gd name="connsiteY22" fmla="*/ 1652265 h 3869685"/>
              <a:gd name="connsiteX23" fmla="*/ 2406232 w 3807359"/>
              <a:gd name="connsiteY23" fmla="*/ 1646550 h 3869685"/>
              <a:gd name="connsiteX24" fmla="*/ 2358607 w 3807359"/>
              <a:gd name="connsiteY24" fmla="*/ 1637978 h 3869685"/>
              <a:gd name="connsiteX25" fmla="*/ 2334794 w 3807359"/>
              <a:gd name="connsiteY25" fmla="*/ 1633215 h 3869685"/>
              <a:gd name="connsiteX26" fmla="*/ 2311934 w 3807359"/>
              <a:gd name="connsiteY26" fmla="*/ 1627500 h 3869685"/>
              <a:gd name="connsiteX27" fmla="*/ 2265262 w 3807359"/>
              <a:gd name="connsiteY27" fmla="*/ 1615118 h 3869685"/>
              <a:gd name="connsiteX28" fmla="*/ 2219542 w 3807359"/>
              <a:gd name="connsiteY28" fmla="*/ 1599878 h 3869685"/>
              <a:gd name="connsiteX29" fmla="*/ 2196682 w 3807359"/>
              <a:gd name="connsiteY29" fmla="*/ 1592258 h 3869685"/>
              <a:gd name="connsiteX30" fmla="*/ 2174774 w 3807359"/>
              <a:gd name="connsiteY30" fmla="*/ 1583685 h 3869685"/>
              <a:gd name="connsiteX31" fmla="*/ 2130007 w 3807359"/>
              <a:gd name="connsiteY31" fmla="*/ 1564635 h 3869685"/>
              <a:gd name="connsiteX32" fmla="*/ 2087144 w 3807359"/>
              <a:gd name="connsiteY32" fmla="*/ 1542728 h 3869685"/>
              <a:gd name="connsiteX33" fmla="*/ 2004277 w 3807359"/>
              <a:gd name="connsiteY33" fmla="*/ 1494150 h 3869685"/>
              <a:gd name="connsiteX34" fmla="*/ 1993799 w 3807359"/>
              <a:gd name="connsiteY34" fmla="*/ 1487483 h 3869685"/>
              <a:gd name="connsiteX35" fmla="*/ 1984274 w 3807359"/>
              <a:gd name="connsiteY35" fmla="*/ 1480815 h 3869685"/>
              <a:gd name="connsiteX36" fmla="*/ 1965224 w 3807359"/>
              <a:gd name="connsiteY36" fmla="*/ 1466528 h 3869685"/>
              <a:gd name="connsiteX37" fmla="*/ 1946174 w 3807359"/>
              <a:gd name="connsiteY37" fmla="*/ 1452240 h 3869685"/>
              <a:gd name="connsiteX38" fmla="*/ 1927124 w 3807359"/>
              <a:gd name="connsiteY38" fmla="*/ 1437000 h 3869685"/>
              <a:gd name="connsiteX39" fmla="*/ 1909027 w 3807359"/>
              <a:gd name="connsiteY39" fmla="*/ 1421760 h 3869685"/>
              <a:gd name="connsiteX40" fmla="*/ 1890929 w 3807359"/>
              <a:gd name="connsiteY40" fmla="*/ 1405568 h 3869685"/>
              <a:gd name="connsiteX41" fmla="*/ 1856639 w 3807359"/>
              <a:gd name="connsiteY41" fmla="*/ 1372230 h 3869685"/>
              <a:gd name="connsiteX42" fmla="*/ 1738529 w 3807359"/>
              <a:gd name="connsiteY42" fmla="*/ 1220783 h 3869685"/>
              <a:gd name="connsiteX43" fmla="*/ 1654709 w 3807359"/>
              <a:gd name="connsiteY43" fmla="*/ 1047428 h 3869685"/>
              <a:gd name="connsiteX44" fmla="*/ 1608037 w 3807359"/>
              <a:gd name="connsiteY44" fmla="*/ 860738 h 3869685"/>
              <a:gd name="connsiteX45" fmla="*/ 1601369 w 3807359"/>
              <a:gd name="connsiteY45" fmla="*/ 668333 h 3869685"/>
              <a:gd name="connsiteX46" fmla="*/ 1614704 w 3807359"/>
              <a:gd name="connsiteY46" fmla="*/ 573083 h 3869685"/>
              <a:gd name="connsiteX47" fmla="*/ 1626134 w 3807359"/>
              <a:gd name="connsiteY47" fmla="*/ 526410 h 3869685"/>
              <a:gd name="connsiteX48" fmla="*/ 1632802 w 3807359"/>
              <a:gd name="connsiteY48" fmla="*/ 503550 h 3869685"/>
              <a:gd name="connsiteX49" fmla="*/ 1640422 w 3807359"/>
              <a:gd name="connsiteY49" fmla="*/ 480690 h 3869685"/>
              <a:gd name="connsiteX50" fmla="*/ 1656614 w 3807359"/>
              <a:gd name="connsiteY50" fmla="*/ 435923 h 3869685"/>
              <a:gd name="connsiteX51" fmla="*/ 1676617 w 3807359"/>
              <a:gd name="connsiteY51" fmla="*/ 392108 h 3869685"/>
              <a:gd name="connsiteX52" fmla="*/ 1725194 w 3807359"/>
              <a:gd name="connsiteY52" fmla="*/ 309240 h 3869685"/>
              <a:gd name="connsiteX53" fmla="*/ 1785202 w 3807359"/>
              <a:gd name="connsiteY53" fmla="*/ 233993 h 3869685"/>
              <a:gd name="connsiteX54" fmla="*/ 1854734 w 3807359"/>
              <a:gd name="connsiteY54" fmla="*/ 167318 h 3869685"/>
              <a:gd name="connsiteX55" fmla="*/ 2199539 w 3807359"/>
              <a:gd name="connsiteY55" fmla="*/ 7298 h 3869685"/>
              <a:gd name="connsiteX56" fmla="*/ 2390992 w 3807359"/>
              <a:gd name="connsiteY56" fmla="*/ 9203 h 3869685"/>
              <a:gd name="connsiteX57" fmla="*/ 2483384 w 3807359"/>
              <a:gd name="connsiteY57" fmla="*/ 34920 h 3869685"/>
              <a:gd name="connsiteX58" fmla="*/ 2505292 w 3807359"/>
              <a:gd name="connsiteY58" fmla="*/ 44445 h 3869685"/>
              <a:gd name="connsiteX59" fmla="*/ 2527199 w 3807359"/>
              <a:gd name="connsiteY59" fmla="*/ 54923 h 3869685"/>
              <a:gd name="connsiteX60" fmla="*/ 2549107 w 3807359"/>
              <a:gd name="connsiteY60" fmla="*/ 65400 h 3869685"/>
              <a:gd name="connsiteX61" fmla="*/ 2570062 w 3807359"/>
              <a:gd name="connsiteY61" fmla="*/ 77783 h 3869685"/>
              <a:gd name="connsiteX62" fmla="*/ 2714842 w 3807359"/>
              <a:gd name="connsiteY62" fmla="*/ 203513 h 3869685"/>
              <a:gd name="connsiteX63" fmla="*/ 2816759 w 3807359"/>
              <a:gd name="connsiteY63" fmla="*/ 366390 h 3869685"/>
              <a:gd name="connsiteX64" fmla="*/ 2889149 w 3807359"/>
              <a:gd name="connsiteY64" fmla="*/ 740723 h 3869685"/>
              <a:gd name="connsiteX65" fmla="*/ 2810092 w 3807359"/>
              <a:gd name="connsiteY65" fmla="*/ 1116008 h 3869685"/>
              <a:gd name="connsiteX66" fmla="*/ 2641499 w 3807359"/>
              <a:gd name="connsiteY66" fmla="*/ 1461765 h 3869685"/>
              <a:gd name="connsiteX67" fmla="*/ 2171917 w 3807359"/>
              <a:gd name="connsiteY67" fmla="*/ 2069460 h 3869685"/>
              <a:gd name="connsiteX68" fmla="*/ 1872832 w 3807359"/>
              <a:gd name="connsiteY68" fmla="*/ 2311395 h 3869685"/>
              <a:gd name="connsiteX69" fmla="*/ 1531837 w 3807359"/>
              <a:gd name="connsiteY69" fmla="*/ 2488560 h 3869685"/>
              <a:gd name="connsiteX70" fmla="*/ 1508977 w 3807359"/>
              <a:gd name="connsiteY70" fmla="*/ 2497133 h 3869685"/>
              <a:gd name="connsiteX71" fmla="*/ 1486117 w 3807359"/>
              <a:gd name="connsiteY71" fmla="*/ 2504753 h 3869685"/>
              <a:gd name="connsiteX72" fmla="*/ 1440397 w 3807359"/>
              <a:gd name="connsiteY72" fmla="*/ 2519993 h 3869685"/>
              <a:gd name="connsiteX73" fmla="*/ 1348004 w 3807359"/>
              <a:gd name="connsiteY73" fmla="*/ 2546663 h 3869685"/>
              <a:gd name="connsiteX74" fmla="*/ 1253707 w 3807359"/>
              <a:gd name="connsiteY74" fmla="*/ 2566665 h 3869685"/>
              <a:gd name="connsiteX75" fmla="*/ 1206082 w 3807359"/>
              <a:gd name="connsiteY75" fmla="*/ 2574285 h 3869685"/>
              <a:gd name="connsiteX76" fmla="*/ 1158457 w 3807359"/>
              <a:gd name="connsiteY76" fmla="*/ 2580953 h 3869685"/>
              <a:gd name="connsiteX77" fmla="*/ 774599 w 3807359"/>
              <a:gd name="connsiteY77" fmla="*/ 2576190 h 3869685"/>
              <a:gd name="connsiteX78" fmla="*/ 750787 w 3807359"/>
              <a:gd name="connsiteY78" fmla="*/ 2573333 h 3869685"/>
              <a:gd name="connsiteX79" fmla="*/ 726974 w 3807359"/>
              <a:gd name="connsiteY79" fmla="*/ 2568570 h 3869685"/>
              <a:gd name="connsiteX80" fmla="*/ 679349 w 3807359"/>
              <a:gd name="connsiteY80" fmla="*/ 2559045 h 3869685"/>
              <a:gd name="connsiteX81" fmla="*/ 632677 w 3807359"/>
              <a:gd name="connsiteY81" fmla="*/ 2547615 h 3869685"/>
              <a:gd name="connsiteX82" fmla="*/ 586004 w 3807359"/>
              <a:gd name="connsiteY82" fmla="*/ 2535233 h 3869685"/>
              <a:gd name="connsiteX83" fmla="*/ 540284 w 3807359"/>
              <a:gd name="connsiteY83" fmla="*/ 2519040 h 3869685"/>
              <a:gd name="connsiteX84" fmla="*/ 495517 w 3807359"/>
              <a:gd name="connsiteY84" fmla="*/ 2502848 h 3869685"/>
              <a:gd name="connsiteX85" fmla="*/ 451702 w 3807359"/>
              <a:gd name="connsiteY85" fmla="*/ 2483798 h 3869685"/>
              <a:gd name="connsiteX86" fmla="*/ 407887 w 3807359"/>
              <a:gd name="connsiteY86" fmla="*/ 2462843 h 3869685"/>
              <a:gd name="connsiteX87" fmla="*/ 108802 w 3807359"/>
              <a:gd name="connsiteY87" fmla="*/ 2225670 h 3869685"/>
              <a:gd name="connsiteX88" fmla="*/ 81179 w 3807359"/>
              <a:gd name="connsiteY88" fmla="*/ 2186618 h 3869685"/>
              <a:gd name="connsiteX89" fmla="*/ 67844 w 3807359"/>
              <a:gd name="connsiteY89" fmla="*/ 2166615 h 3869685"/>
              <a:gd name="connsiteX90" fmla="*/ 56414 w 3807359"/>
              <a:gd name="connsiteY90" fmla="*/ 2145660 h 3869685"/>
              <a:gd name="connsiteX91" fmla="*/ 50699 w 3807359"/>
              <a:gd name="connsiteY91" fmla="*/ 2135183 h 3869685"/>
              <a:gd name="connsiteX92" fmla="*/ 45937 w 3807359"/>
              <a:gd name="connsiteY92" fmla="*/ 2124705 h 3869685"/>
              <a:gd name="connsiteX93" fmla="*/ 35459 w 3807359"/>
              <a:gd name="connsiteY93" fmla="*/ 2102798 h 3869685"/>
              <a:gd name="connsiteX94" fmla="*/ 26887 w 3807359"/>
              <a:gd name="connsiteY94" fmla="*/ 2079938 h 3869685"/>
              <a:gd name="connsiteX95" fmla="*/ 19267 w 3807359"/>
              <a:gd name="connsiteY95" fmla="*/ 2057078 h 3869685"/>
              <a:gd name="connsiteX96" fmla="*/ 4979 w 3807359"/>
              <a:gd name="connsiteY96" fmla="*/ 1866578 h 3869685"/>
              <a:gd name="connsiteX97" fmla="*/ 73559 w 3807359"/>
              <a:gd name="connsiteY97" fmla="*/ 1687508 h 3869685"/>
              <a:gd name="connsiteX98" fmla="*/ 201194 w 3807359"/>
              <a:gd name="connsiteY98" fmla="*/ 1543680 h 3869685"/>
              <a:gd name="connsiteX99" fmla="*/ 366929 w 3807359"/>
              <a:gd name="connsiteY99" fmla="*/ 1446525 h 3869685"/>
              <a:gd name="connsiteX100" fmla="*/ 553619 w 3807359"/>
              <a:gd name="connsiteY100" fmla="*/ 1400805 h 3869685"/>
              <a:gd name="connsiteX101" fmla="*/ 935572 w 3807359"/>
              <a:gd name="connsiteY101" fmla="*/ 1428428 h 3869685"/>
              <a:gd name="connsiteX102" fmla="*/ 1120357 w 3807359"/>
              <a:gd name="connsiteY102" fmla="*/ 1481768 h 3869685"/>
              <a:gd name="connsiteX103" fmla="*/ 1298474 w 3807359"/>
              <a:gd name="connsiteY103" fmla="*/ 1554158 h 3869685"/>
              <a:gd name="connsiteX104" fmla="*/ 1468019 w 3807359"/>
              <a:gd name="connsiteY104" fmla="*/ 1644645 h 3869685"/>
              <a:gd name="connsiteX105" fmla="*/ 1627087 w 3807359"/>
              <a:gd name="connsiteY105" fmla="*/ 1753230 h 3869685"/>
              <a:gd name="connsiteX106" fmla="*/ 1896644 w 3807359"/>
              <a:gd name="connsiteY106" fmla="*/ 2026598 h 3869685"/>
              <a:gd name="connsiteX107" fmla="*/ 2080477 w 3807359"/>
              <a:gd name="connsiteY107" fmla="*/ 2363783 h 3869685"/>
              <a:gd name="connsiteX108" fmla="*/ 2139532 w 3807359"/>
              <a:gd name="connsiteY108" fmla="*/ 2546663 h 3869685"/>
              <a:gd name="connsiteX109" fmla="*/ 2179537 w 3807359"/>
              <a:gd name="connsiteY109" fmla="*/ 2735258 h 3869685"/>
              <a:gd name="connsiteX110" fmla="*/ 2202397 w 3807359"/>
              <a:gd name="connsiteY110" fmla="*/ 2926710 h 3869685"/>
              <a:gd name="connsiteX111" fmla="*/ 2210969 w 3807359"/>
              <a:gd name="connsiteY111" fmla="*/ 3119115 h 3869685"/>
              <a:gd name="connsiteX112" fmla="*/ 2208112 w 3807359"/>
              <a:gd name="connsiteY112" fmla="*/ 3311520 h 3869685"/>
              <a:gd name="connsiteX113" fmla="*/ 2203349 w 3807359"/>
              <a:gd name="connsiteY113" fmla="*/ 3407723 h 3869685"/>
              <a:gd name="connsiteX114" fmla="*/ 2201444 w 3807359"/>
              <a:gd name="connsiteY114" fmla="*/ 3438203 h 3869685"/>
              <a:gd name="connsiteX115" fmla="*/ 2201444 w 3807359"/>
              <a:gd name="connsiteY115" fmla="*/ 3442965 h 3869685"/>
              <a:gd name="connsiteX116" fmla="*/ 2200492 w 3807359"/>
              <a:gd name="connsiteY116" fmla="*/ 3461063 h 3869685"/>
              <a:gd name="connsiteX117" fmla="*/ 2197634 w 3807359"/>
              <a:gd name="connsiteY117" fmla="*/ 3498210 h 3869685"/>
              <a:gd name="connsiteX118" fmla="*/ 2190967 w 3807359"/>
              <a:gd name="connsiteY118" fmla="*/ 3573458 h 3869685"/>
              <a:gd name="connsiteX119" fmla="*/ 2158582 w 3807359"/>
              <a:gd name="connsiteY119" fmla="*/ 3869685 h 3869685"/>
              <a:gd name="connsiteX0" fmla="*/ 4316523 w 4316523"/>
              <a:gd name="connsiteY0" fmla="*/ 0 h 4531303"/>
              <a:gd name="connsiteX1" fmla="*/ 3653054 w 4316523"/>
              <a:gd name="connsiteY1" fmla="*/ 1665231 h 4531303"/>
              <a:gd name="connsiteX2" fmla="*/ 3601619 w 4316523"/>
              <a:gd name="connsiteY2" fmla="*/ 1746193 h 4531303"/>
              <a:gd name="connsiteX3" fmla="*/ 3573997 w 4316523"/>
              <a:gd name="connsiteY3" fmla="*/ 1786198 h 4531303"/>
              <a:gd name="connsiteX4" fmla="*/ 3544469 w 4316523"/>
              <a:gd name="connsiteY4" fmla="*/ 1824298 h 4531303"/>
              <a:gd name="connsiteX5" fmla="*/ 3530182 w 4316523"/>
              <a:gd name="connsiteY5" fmla="*/ 1843348 h 4531303"/>
              <a:gd name="connsiteX6" fmla="*/ 3514942 w 4316523"/>
              <a:gd name="connsiteY6" fmla="*/ 1861446 h 4531303"/>
              <a:gd name="connsiteX7" fmla="*/ 3483509 w 4316523"/>
              <a:gd name="connsiteY7" fmla="*/ 1898593 h 4531303"/>
              <a:gd name="connsiteX8" fmla="*/ 3450172 w 4316523"/>
              <a:gd name="connsiteY8" fmla="*/ 1933836 h 4531303"/>
              <a:gd name="connsiteX9" fmla="*/ 3416834 w 4316523"/>
              <a:gd name="connsiteY9" fmla="*/ 1968126 h 4531303"/>
              <a:gd name="connsiteX10" fmla="*/ 3106319 w 4316523"/>
              <a:gd name="connsiteY10" fmla="*/ 2193868 h 4531303"/>
              <a:gd name="connsiteX11" fmla="*/ 3063457 w 4316523"/>
              <a:gd name="connsiteY11" fmla="*/ 2215776 h 4531303"/>
              <a:gd name="connsiteX12" fmla="*/ 3019642 w 4316523"/>
              <a:gd name="connsiteY12" fmla="*/ 2234826 h 4531303"/>
              <a:gd name="connsiteX13" fmla="*/ 2997734 w 4316523"/>
              <a:gd name="connsiteY13" fmla="*/ 2244351 h 4531303"/>
              <a:gd name="connsiteX14" fmla="*/ 2974874 w 4316523"/>
              <a:gd name="connsiteY14" fmla="*/ 2251971 h 4531303"/>
              <a:gd name="connsiteX15" fmla="*/ 2929154 w 4316523"/>
              <a:gd name="connsiteY15" fmla="*/ 2268163 h 4531303"/>
              <a:gd name="connsiteX16" fmla="*/ 2741512 w 4316523"/>
              <a:gd name="connsiteY16" fmla="*/ 2310073 h 4531303"/>
              <a:gd name="connsiteX17" fmla="*/ 2645309 w 4316523"/>
              <a:gd name="connsiteY17" fmla="*/ 2319598 h 4531303"/>
              <a:gd name="connsiteX18" fmla="*/ 2597684 w 4316523"/>
              <a:gd name="connsiteY18" fmla="*/ 2321503 h 4531303"/>
              <a:gd name="connsiteX19" fmla="*/ 2549107 w 4316523"/>
              <a:gd name="connsiteY19" fmla="*/ 2321503 h 4531303"/>
              <a:gd name="connsiteX20" fmla="*/ 2501482 w 4316523"/>
              <a:gd name="connsiteY20" fmla="*/ 2318646 h 4531303"/>
              <a:gd name="connsiteX21" fmla="*/ 2477669 w 4316523"/>
              <a:gd name="connsiteY21" fmla="*/ 2316741 h 4531303"/>
              <a:gd name="connsiteX22" fmla="*/ 2453857 w 4316523"/>
              <a:gd name="connsiteY22" fmla="*/ 2313883 h 4531303"/>
              <a:gd name="connsiteX23" fmla="*/ 2406232 w 4316523"/>
              <a:gd name="connsiteY23" fmla="*/ 2308168 h 4531303"/>
              <a:gd name="connsiteX24" fmla="*/ 2358607 w 4316523"/>
              <a:gd name="connsiteY24" fmla="*/ 2299596 h 4531303"/>
              <a:gd name="connsiteX25" fmla="*/ 2334794 w 4316523"/>
              <a:gd name="connsiteY25" fmla="*/ 2294833 h 4531303"/>
              <a:gd name="connsiteX26" fmla="*/ 2311934 w 4316523"/>
              <a:gd name="connsiteY26" fmla="*/ 2289118 h 4531303"/>
              <a:gd name="connsiteX27" fmla="*/ 2265262 w 4316523"/>
              <a:gd name="connsiteY27" fmla="*/ 2276736 h 4531303"/>
              <a:gd name="connsiteX28" fmla="*/ 2219542 w 4316523"/>
              <a:gd name="connsiteY28" fmla="*/ 2261496 h 4531303"/>
              <a:gd name="connsiteX29" fmla="*/ 2196682 w 4316523"/>
              <a:gd name="connsiteY29" fmla="*/ 2253876 h 4531303"/>
              <a:gd name="connsiteX30" fmla="*/ 2174774 w 4316523"/>
              <a:gd name="connsiteY30" fmla="*/ 2245303 h 4531303"/>
              <a:gd name="connsiteX31" fmla="*/ 2130007 w 4316523"/>
              <a:gd name="connsiteY31" fmla="*/ 2226253 h 4531303"/>
              <a:gd name="connsiteX32" fmla="*/ 2087144 w 4316523"/>
              <a:gd name="connsiteY32" fmla="*/ 2204346 h 4531303"/>
              <a:gd name="connsiteX33" fmla="*/ 2004277 w 4316523"/>
              <a:gd name="connsiteY33" fmla="*/ 2155768 h 4531303"/>
              <a:gd name="connsiteX34" fmla="*/ 1993799 w 4316523"/>
              <a:gd name="connsiteY34" fmla="*/ 2149101 h 4531303"/>
              <a:gd name="connsiteX35" fmla="*/ 1984274 w 4316523"/>
              <a:gd name="connsiteY35" fmla="*/ 2142433 h 4531303"/>
              <a:gd name="connsiteX36" fmla="*/ 1965224 w 4316523"/>
              <a:gd name="connsiteY36" fmla="*/ 2128146 h 4531303"/>
              <a:gd name="connsiteX37" fmla="*/ 1946174 w 4316523"/>
              <a:gd name="connsiteY37" fmla="*/ 2113858 h 4531303"/>
              <a:gd name="connsiteX38" fmla="*/ 1927124 w 4316523"/>
              <a:gd name="connsiteY38" fmla="*/ 2098618 h 4531303"/>
              <a:gd name="connsiteX39" fmla="*/ 1909027 w 4316523"/>
              <a:gd name="connsiteY39" fmla="*/ 2083378 h 4531303"/>
              <a:gd name="connsiteX40" fmla="*/ 1890929 w 4316523"/>
              <a:gd name="connsiteY40" fmla="*/ 2067186 h 4531303"/>
              <a:gd name="connsiteX41" fmla="*/ 1856639 w 4316523"/>
              <a:gd name="connsiteY41" fmla="*/ 2033848 h 4531303"/>
              <a:gd name="connsiteX42" fmla="*/ 1738529 w 4316523"/>
              <a:gd name="connsiteY42" fmla="*/ 1882401 h 4531303"/>
              <a:gd name="connsiteX43" fmla="*/ 1654709 w 4316523"/>
              <a:gd name="connsiteY43" fmla="*/ 1709046 h 4531303"/>
              <a:gd name="connsiteX44" fmla="*/ 1608037 w 4316523"/>
              <a:gd name="connsiteY44" fmla="*/ 1522356 h 4531303"/>
              <a:gd name="connsiteX45" fmla="*/ 1601369 w 4316523"/>
              <a:gd name="connsiteY45" fmla="*/ 1329951 h 4531303"/>
              <a:gd name="connsiteX46" fmla="*/ 1614704 w 4316523"/>
              <a:gd name="connsiteY46" fmla="*/ 1234701 h 4531303"/>
              <a:gd name="connsiteX47" fmla="*/ 1626134 w 4316523"/>
              <a:gd name="connsiteY47" fmla="*/ 1188028 h 4531303"/>
              <a:gd name="connsiteX48" fmla="*/ 1632802 w 4316523"/>
              <a:gd name="connsiteY48" fmla="*/ 1165168 h 4531303"/>
              <a:gd name="connsiteX49" fmla="*/ 1640422 w 4316523"/>
              <a:gd name="connsiteY49" fmla="*/ 1142308 h 4531303"/>
              <a:gd name="connsiteX50" fmla="*/ 1656614 w 4316523"/>
              <a:gd name="connsiteY50" fmla="*/ 1097541 h 4531303"/>
              <a:gd name="connsiteX51" fmla="*/ 1676617 w 4316523"/>
              <a:gd name="connsiteY51" fmla="*/ 1053726 h 4531303"/>
              <a:gd name="connsiteX52" fmla="*/ 1725194 w 4316523"/>
              <a:gd name="connsiteY52" fmla="*/ 970858 h 4531303"/>
              <a:gd name="connsiteX53" fmla="*/ 1785202 w 4316523"/>
              <a:gd name="connsiteY53" fmla="*/ 895611 h 4531303"/>
              <a:gd name="connsiteX54" fmla="*/ 1854734 w 4316523"/>
              <a:gd name="connsiteY54" fmla="*/ 828936 h 4531303"/>
              <a:gd name="connsiteX55" fmla="*/ 2199539 w 4316523"/>
              <a:gd name="connsiteY55" fmla="*/ 668916 h 4531303"/>
              <a:gd name="connsiteX56" fmla="*/ 2390992 w 4316523"/>
              <a:gd name="connsiteY56" fmla="*/ 670821 h 4531303"/>
              <a:gd name="connsiteX57" fmla="*/ 2483384 w 4316523"/>
              <a:gd name="connsiteY57" fmla="*/ 696538 h 4531303"/>
              <a:gd name="connsiteX58" fmla="*/ 2505292 w 4316523"/>
              <a:gd name="connsiteY58" fmla="*/ 706063 h 4531303"/>
              <a:gd name="connsiteX59" fmla="*/ 2527199 w 4316523"/>
              <a:gd name="connsiteY59" fmla="*/ 716541 h 4531303"/>
              <a:gd name="connsiteX60" fmla="*/ 2549107 w 4316523"/>
              <a:gd name="connsiteY60" fmla="*/ 727018 h 4531303"/>
              <a:gd name="connsiteX61" fmla="*/ 2570062 w 4316523"/>
              <a:gd name="connsiteY61" fmla="*/ 739401 h 4531303"/>
              <a:gd name="connsiteX62" fmla="*/ 2714842 w 4316523"/>
              <a:gd name="connsiteY62" fmla="*/ 865131 h 4531303"/>
              <a:gd name="connsiteX63" fmla="*/ 2816759 w 4316523"/>
              <a:gd name="connsiteY63" fmla="*/ 1028008 h 4531303"/>
              <a:gd name="connsiteX64" fmla="*/ 2889149 w 4316523"/>
              <a:gd name="connsiteY64" fmla="*/ 1402341 h 4531303"/>
              <a:gd name="connsiteX65" fmla="*/ 2810092 w 4316523"/>
              <a:gd name="connsiteY65" fmla="*/ 1777626 h 4531303"/>
              <a:gd name="connsiteX66" fmla="*/ 2641499 w 4316523"/>
              <a:gd name="connsiteY66" fmla="*/ 2123383 h 4531303"/>
              <a:gd name="connsiteX67" fmla="*/ 2171917 w 4316523"/>
              <a:gd name="connsiteY67" fmla="*/ 2731078 h 4531303"/>
              <a:gd name="connsiteX68" fmla="*/ 1872832 w 4316523"/>
              <a:gd name="connsiteY68" fmla="*/ 2973013 h 4531303"/>
              <a:gd name="connsiteX69" fmla="*/ 1531837 w 4316523"/>
              <a:gd name="connsiteY69" fmla="*/ 3150178 h 4531303"/>
              <a:gd name="connsiteX70" fmla="*/ 1508977 w 4316523"/>
              <a:gd name="connsiteY70" fmla="*/ 3158751 h 4531303"/>
              <a:gd name="connsiteX71" fmla="*/ 1486117 w 4316523"/>
              <a:gd name="connsiteY71" fmla="*/ 3166371 h 4531303"/>
              <a:gd name="connsiteX72" fmla="*/ 1440397 w 4316523"/>
              <a:gd name="connsiteY72" fmla="*/ 3181611 h 4531303"/>
              <a:gd name="connsiteX73" fmla="*/ 1348004 w 4316523"/>
              <a:gd name="connsiteY73" fmla="*/ 3208281 h 4531303"/>
              <a:gd name="connsiteX74" fmla="*/ 1253707 w 4316523"/>
              <a:gd name="connsiteY74" fmla="*/ 3228283 h 4531303"/>
              <a:gd name="connsiteX75" fmla="*/ 1206082 w 4316523"/>
              <a:gd name="connsiteY75" fmla="*/ 3235903 h 4531303"/>
              <a:gd name="connsiteX76" fmla="*/ 1158457 w 4316523"/>
              <a:gd name="connsiteY76" fmla="*/ 3242571 h 4531303"/>
              <a:gd name="connsiteX77" fmla="*/ 774599 w 4316523"/>
              <a:gd name="connsiteY77" fmla="*/ 3237808 h 4531303"/>
              <a:gd name="connsiteX78" fmla="*/ 750787 w 4316523"/>
              <a:gd name="connsiteY78" fmla="*/ 3234951 h 4531303"/>
              <a:gd name="connsiteX79" fmla="*/ 726974 w 4316523"/>
              <a:gd name="connsiteY79" fmla="*/ 3230188 h 4531303"/>
              <a:gd name="connsiteX80" fmla="*/ 679349 w 4316523"/>
              <a:gd name="connsiteY80" fmla="*/ 3220663 h 4531303"/>
              <a:gd name="connsiteX81" fmla="*/ 632677 w 4316523"/>
              <a:gd name="connsiteY81" fmla="*/ 3209233 h 4531303"/>
              <a:gd name="connsiteX82" fmla="*/ 586004 w 4316523"/>
              <a:gd name="connsiteY82" fmla="*/ 3196851 h 4531303"/>
              <a:gd name="connsiteX83" fmla="*/ 540284 w 4316523"/>
              <a:gd name="connsiteY83" fmla="*/ 3180658 h 4531303"/>
              <a:gd name="connsiteX84" fmla="*/ 495517 w 4316523"/>
              <a:gd name="connsiteY84" fmla="*/ 3164466 h 4531303"/>
              <a:gd name="connsiteX85" fmla="*/ 451702 w 4316523"/>
              <a:gd name="connsiteY85" fmla="*/ 3145416 h 4531303"/>
              <a:gd name="connsiteX86" fmla="*/ 407887 w 4316523"/>
              <a:gd name="connsiteY86" fmla="*/ 3124461 h 4531303"/>
              <a:gd name="connsiteX87" fmla="*/ 108802 w 4316523"/>
              <a:gd name="connsiteY87" fmla="*/ 2887288 h 4531303"/>
              <a:gd name="connsiteX88" fmla="*/ 81179 w 4316523"/>
              <a:gd name="connsiteY88" fmla="*/ 2848236 h 4531303"/>
              <a:gd name="connsiteX89" fmla="*/ 67844 w 4316523"/>
              <a:gd name="connsiteY89" fmla="*/ 2828233 h 4531303"/>
              <a:gd name="connsiteX90" fmla="*/ 56414 w 4316523"/>
              <a:gd name="connsiteY90" fmla="*/ 2807278 h 4531303"/>
              <a:gd name="connsiteX91" fmla="*/ 50699 w 4316523"/>
              <a:gd name="connsiteY91" fmla="*/ 2796801 h 4531303"/>
              <a:gd name="connsiteX92" fmla="*/ 45937 w 4316523"/>
              <a:gd name="connsiteY92" fmla="*/ 2786323 h 4531303"/>
              <a:gd name="connsiteX93" fmla="*/ 35459 w 4316523"/>
              <a:gd name="connsiteY93" fmla="*/ 2764416 h 4531303"/>
              <a:gd name="connsiteX94" fmla="*/ 26887 w 4316523"/>
              <a:gd name="connsiteY94" fmla="*/ 2741556 h 4531303"/>
              <a:gd name="connsiteX95" fmla="*/ 19267 w 4316523"/>
              <a:gd name="connsiteY95" fmla="*/ 2718696 h 4531303"/>
              <a:gd name="connsiteX96" fmla="*/ 4979 w 4316523"/>
              <a:gd name="connsiteY96" fmla="*/ 2528196 h 4531303"/>
              <a:gd name="connsiteX97" fmla="*/ 73559 w 4316523"/>
              <a:gd name="connsiteY97" fmla="*/ 2349126 h 4531303"/>
              <a:gd name="connsiteX98" fmla="*/ 201194 w 4316523"/>
              <a:gd name="connsiteY98" fmla="*/ 2205298 h 4531303"/>
              <a:gd name="connsiteX99" fmla="*/ 366929 w 4316523"/>
              <a:gd name="connsiteY99" fmla="*/ 2108143 h 4531303"/>
              <a:gd name="connsiteX100" fmla="*/ 553619 w 4316523"/>
              <a:gd name="connsiteY100" fmla="*/ 2062423 h 4531303"/>
              <a:gd name="connsiteX101" fmla="*/ 935572 w 4316523"/>
              <a:gd name="connsiteY101" fmla="*/ 2090046 h 4531303"/>
              <a:gd name="connsiteX102" fmla="*/ 1120357 w 4316523"/>
              <a:gd name="connsiteY102" fmla="*/ 2143386 h 4531303"/>
              <a:gd name="connsiteX103" fmla="*/ 1298474 w 4316523"/>
              <a:gd name="connsiteY103" fmla="*/ 2215776 h 4531303"/>
              <a:gd name="connsiteX104" fmla="*/ 1468019 w 4316523"/>
              <a:gd name="connsiteY104" fmla="*/ 2306263 h 4531303"/>
              <a:gd name="connsiteX105" fmla="*/ 1627087 w 4316523"/>
              <a:gd name="connsiteY105" fmla="*/ 2414848 h 4531303"/>
              <a:gd name="connsiteX106" fmla="*/ 1896644 w 4316523"/>
              <a:gd name="connsiteY106" fmla="*/ 2688216 h 4531303"/>
              <a:gd name="connsiteX107" fmla="*/ 2080477 w 4316523"/>
              <a:gd name="connsiteY107" fmla="*/ 3025401 h 4531303"/>
              <a:gd name="connsiteX108" fmla="*/ 2139532 w 4316523"/>
              <a:gd name="connsiteY108" fmla="*/ 3208281 h 4531303"/>
              <a:gd name="connsiteX109" fmla="*/ 2179537 w 4316523"/>
              <a:gd name="connsiteY109" fmla="*/ 3396876 h 4531303"/>
              <a:gd name="connsiteX110" fmla="*/ 2202397 w 4316523"/>
              <a:gd name="connsiteY110" fmla="*/ 3588328 h 4531303"/>
              <a:gd name="connsiteX111" fmla="*/ 2210969 w 4316523"/>
              <a:gd name="connsiteY111" fmla="*/ 3780733 h 4531303"/>
              <a:gd name="connsiteX112" fmla="*/ 2208112 w 4316523"/>
              <a:gd name="connsiteY112" fmla="*/ 3973138 h 4531303"/>
              <a:gd name="connsiteX113" fmla="*/ 2203349 w 4316523"/>
              <a:gd name="connsiteY113" fmla="*/ 4069341 h 4531303"/>
              <a:gd name="connsiteX114" fmla="*/ 2201444 w 4316523"/>
              <a:gd name="connsiteY114" fmla="*/ 4099821 h 4531303"/>
              <a:gd name="connsiteX115" fmla="*/ 2201444 w 4316523"/>
              <a:gd name="connsiteY115" fmla="*/ 4104583 h 4531303"/>
              <a:gd name="connsiteX116" fmla="*/ 2200492 w 4316523"/>
              <a:gd name="connsiteY116" fmla="*/ 4122681 h 4531303"/>
              <a:gd name="connsiteX117" fmla="*/ 2197634 w 4316523"/>
              <a:gd name="connsiteY117" fmla="*/ 4159828 h 4531303"/>
              <a:gd name="connsiteX118" fmla="*/ 2190967 w 4316523"/>
              <a:gd name="connsiteY118" fmla="*/ 4235076 h 4531303"/>
              <a:gd name="connsiteX119" fmla="*/ 2158582 w 4316523"/>
              <a:gd name="connsiteY119" fmla="*/ 4531303 h 4531303"/>
              <a:gd name="connsiteX0" fmla="*/ 3595933 w 3669016"/>
              <a:gd name="connsiteY0" fmla="*/ 0 h 4501982"/>
              <a:gd name="connsiteX1" fmla="*/ 3653054 w 3669016"/>
              <a:gd name="connsiteY1" fmla="*/ 1635910 h 4501982"/>
              <a:gd name="connsiteX2" fmla="*/ 3601619 w 3669016"/>
              <a:gd name="connsiteY2" fmla="*/ 1716872 h 4501982"/>
              <a:gd name="connsiteX3" fmla="*/ 3573997 w 3669016"/>
              <a:gd name="connsiteY3" fmla="*/ 1756877 h 4501982"/>
              <a:gd name="connsiteX4" fmla="*/ 3544469 w 3669016"/>
              <a:gd name="connsiteY4" fmla="*/ 1794977 h 4501982"/>
              <a:gd name="connsiteX5" fmla="*/ 3530182 w 3669016"/>
              <a:gd name="connsiteY5" fmla="*/ 1814027 h 4501982"/>
              <a:gd name="connsiteX6" fmla="*/ 3514942 w 3669016"/>
              <a:gd name="connsiteY6" fmla="*/ 1832125 h 4501982"/>
              <a:gd name="connsiteX7" fmla="*/ 3483509 w 3669016"/>
              <a:gd name="connsiteY7" fmla="*/ 1869272 h 4501982"/>
              <a:gd name="connsiteX8" fmla="*/ 3450172 w 3669016"/>
              <a:gd name="connsiteY8" fmla="*/ 1904515 h 4501982"/>
              <a:gd name="connsiteX9" fmla="*/ 3416834 w 3669016"/>
              <a:gd name="connsiteY9" fmla="*/ 1938805 h 4501982"/>
              <a:gd name="connsiteX10" fmla="*/ 3106319 w 3669016"/>
              <a:gd name="connsiteY10" fmla="*/ 2164547 h 4501982"/>
              <a:gd name="connsiteX11" fmla="*/ 3063457 w 3669016"/>
              <a:gd name="connsiteY11" fmla="*/ 2186455 h 4501982"/>
              <a:gd name="connsiteX12" fmla="*/ 3019642 w 3669016"/>
              <a:gd name="connsiteY12" fmla="*/ 2205505 h 4501982"/>
              <a:gd name="connsiteX13" fmla="*/ 2997734 w 3669016"/>
              <a:gd name="connsiteY13" fmla="*/ 2215030 h 4501982"/>
              <a:gd name="connsiteX14" fmla="*/ 2974874 w 3669016"/>
              <a:gd name="connsiteY14" fmla="*/ 2222650 h 4501982"/>
              <a:gd name="connsiteX15" fmla="*/ 2929154 w 3669016"/>
              <a:gd name="connsiteY15" fmla="*/ 2238842 h 4501982"/>
              <a:gd name="connsiteX16" fmla="*/ 2741512 w 3669016"/>
              <a:gd name="connsiteY16" fmla="*/ 2280752 h 4501982"/>
              <a:gd name="connsiteX17" fmla="*/ 2645309 w 3669016"/>
              <a:gd name="connsiteY17" fmla="*/ 2290277 h 4501982"/>
              <a:gd name="connsiteX18" fmla="*/ 2597684 w 3669016"/>
              <a:gd name="connsiteY18" fmla="*/ 2292182 h 4501982"/>
              <a:gd name="connsiteX19" fmla="*/ 2549107 w 3669016"/>
              <a:gd name="connsiteY19" fmla="*/ 2292182 h 4501982"/>
              <a:gd name="connsiteX20" fmla="*/ 2501482 w 3669016"/>
              <a:gd name="connsiteY20" fmla="*/ 2289325 h 4501982"/>
              <a:gd name="connsiteX21" fmla="*/ 2477669 w 3669016"/>
              <a:gd name="connsiteY21" fmla="*/ 2287420 h 4501982"/>
              <a:gd name="connsiteX22" fmla="*/ 2453857 w 3669016"/>
              <a:gd name="connsiteY22" fmla="*/ 2284562 h 4501982"/>
              <a:gd name="connsiteX23" fmla="*/ 2406232 w 3669016"/>
              <a:gd name="connsiteY23" fmla="*/ 2278847 h 4501982"/>
              <a:gd name="connsiteX24" fmla="*/ 2358607 w 3669016"/>
              <a:gd name="connsiteY24" fmla="*/ 2270275 h 4501982"/>
              <a:gd name="connsiteX25" fmla="*/ 2334794 w 3669016"/>
              <a:gd name="connsiteY25" fmla="*/ 2265512 h 4501982"/>
              <a:gd name="connsiteX26" fmla="*/ 2311934 w 3669016"/>
              <a:gd name="connsiteY26" fmla="*/ 2259797 h 4501982"/>
              <a:gd name="connsiteX27" fmla="*/ 2265262 w 3669016"/>
              <a:gd name="connsiteY27" fmla="*/ 2247415 h 4501982"/>
              <a:gd name="connsiteX28" fmla="*/ 2219542 w 3669016"/>
              <a:gd name="connsiteY28" fmla="*/ 2232175 h 4501982"/>
              <a:gd name="connsiteX29" fmla="*/ 2196682 w 3669016"/>
              <a:gd name="connsiteY29" fmla="*/ 2224555 h 4501982"/>
              <a:gd name="connsiteX30" fmla="*/ 2174774 w 3669016"/>
              <a:gd name="connsiteY30" fmla="*/ 2215982 h 4501982"/>
              <a:gd name="connsiteX31" fmla="*/ 2130007 w 3669016"/>
              <a:gd name="connsiteY31" fmla="*/ 2196932 h 4501982"/>
              <a:gd name="connsiteX32" fmla="*/ 2087144 w 3669016"/>
              <a:gd name="connsiteY32" fmla="*/ 2175025 h 4501982"/>
              <a:gd name="connsiteX33" fmla="*/ 2004277 w 3669016"/>
              <a:gd name="connsiteY33" fmla="*/ 2126447 h 4501982"/>
              <a:gd name="connsiteX34" fmla="*/ 1993799 w 3669016"/>
              <a:gd name="connsiteY34" fmla="*/ 2119780 h 4501982"/>
              <a:gd name="connsiteX35" fmla="*/ 1984274 w 3669016"/>
              <a:gd name="connsiteY35" fmla="*/ 2113112 h 4501982"/>
              <a:gd name="connsiteX36" fmla="*/ 1965224 w 3669016"/>
              <a:gd name="connsiteY36" fmla="*/ 2098825 h 4501982"/>
              <a:gd name="connsiteX37" fmla="*/ 1946174 w 3669016"/>
              <a:gd name="connsiteY37" fmla="*/ 2084537 h 4501982"/>
              <a:gd name="connsiteX38" fmla="*/ 1927124 w 3669016"/>
              <a:gd name="connsiteY38" fmla="*/ 2069297 h 4501982"/>
              <a:gd name="connsiteX39" fmla="*/ 1909027 w 3669016"/>
              <a:gd name="connsiteY39" fmla="*/ 2054057 h 4501982"/>
              <a:gd name="connsiteX40" fmla="*/ 1890929 w 3669016"/>
              <a:gd name="connsiteY40" fmla="*/ 2037865 h 4501982"/>
              <a:gd name="connsiteX41" fmla="*/ 1856639 w 3669016"/>
              <a:gd name="connsiteY41" fmla="*/ 2004527 h 4501982"/>
              <a:gd name="connsiteX42" fmla="*/ 1738529 w 3669016"/>
              <a:gd name="connsiteY42" fmla="*/ 1853080 h 4501982"/>
              <a:gd name="connsiteX43" fmla="*/ 1654709 w 3669016"/>
              <a:gd name="connsiteY43" fmla="*/ 1679725 h 4501982"/>
              <a:gd name="connsiteX44" fmla="*/ 1608037 w 3669016"/>
              <a:gd name="connsiteY44" fmla="*/ 1493035 h 4501982"/>
              <a:gd name="connsiteX45" fmla="*/ 1601369 w 3669016"/>
              <a:gd name="connsiteY45" fmla="*/ 1300630 h 4501982"/>
              <a:gd name="connsiteX46" fmla="*/ 1614704 w 3669016"/>
              <a:gd name="connsiteY46" fmla="*/ 1205380 h 4501982"/>
              <a:gd name="connsiteX47" fmla="*/ 1626134 w 3669016"/>
              <a:gd name="connsiteY47" fmla="*/ 1158707 h 4501982"/>
              <a:gd name="connsiteX48" fmla="*/ 1632802 w 3669016"/>
              <a:gd name="connsiteY48" fmla="*/ 1135847 h 4501982"/>
              <a:gd name="connsiteX49" fmla="*/ 1640422 w 3669016"/>
              <a:gd name="connsiteY49" fmla="*/ 1112987 h 4501982"/>
              <a:gd name="connsiteX50" fmla="*/ 1656614 w 3669016"/>
              <a:gd name="connsiteY50" fmla="*/ 1068220 h 4501982"/>
              <a:gd name="connsiteX51" fmla="*/ 1676617 w 3669016"/>
              <a:gd name="connsiteY51" fmla="*/ 1024405 h 4501982"/>
              <a:gd name="connsiteX52" fmla="*/ 1725194 w 3669016"/>
              <a:gd name="connsiteY52" fmla="*/ 941537 h 4501982"/>
              <a:gd name="connsiteX53" fmla="*/ 1785202 w 3669016"/>
              <a:gd name="connsiteY53" fmla="*/ 866290 h 4501982"/>
              <a:gd name="connsiteX54" fmla="*/ 1854734 w 3669016"/>
              <a:gd name="connsiteY54" fmla="*/ 799615 h 4501982"/>
              <a:gd name="connsiteX55" fmla="*/ 2199539 w 3669016"/>
              <a:gd name="connsiteY55" fmla="*/ 639595 h 4501982"/>
              <a:gd name="connsiteX56" fmla="*/ 2390992 w 3669016"/>
              <a:gd name="connsiteY56" fmla="*/ 641500 h 4501982"/>
              <a:gd name="connsiteX57" fmla="*/ 2483384 w 3669016"/>
              <a:gd name="connsiteY57" fmla="*/ 667217 h 4501982"/>
              <a:gd name="connsiteX58" fmla="*/ 2505292 w 3669016"/>
              <a:gd name="connsiteY58" fmla="*/ 676742 h 4501982"/>
              <a:gd name="connsiteX59" fmla="*/ 2527199 w 3669016"/>
              <a:gd name="connsiteY59" fmla="*/ 687220 h 4501982"/>
              <a:gd name="connsiteX60" fmla="*/ 2549107 w 3669016"/>
              <a:gd name="connsiteY60" fmla="*/ 697697 h 4501982"/>
              <a:gd name="connsiteX61" fmla="*/ 2570062 w 3669016"/>
              <a:gd name="connsiteY61" fmla="*/ 710080 h 4501982"/>
              <a:gd name="connsiteX62" fmla="*/ 2714842 w 3669016"/>
              <a:gd name="connsiteY62" fmla="*/ 835810 h 4501982"/>
              <a:gd name="connsiteX63" fmla="*/ 2816759 w 3669016"/>
              <a:gd name="connsiteY63" fmla="*/ 998687 h 4501982"/>
              <a:gd name="connsiteX64" fmla="*/ 2889149 w 3669016"/>
              <a:gd name="connsiteY64" fmla="*/ 1373020 h 4501982"/>
              <a:gd name="connsiteX65" fmla="*/ 2810092 w 3669016"/>
              <a:gd name="connsiteY65" fmla="*/ 1748305 h 4501982"/>
              <a:gd name="connsiteX66" fmla="*/ 2641499 w 3669016"/>
              <a:gd name="connsiteY66" fmla="*/ 2094062 h 4501982"/>
              <a:gd name="connsiteX67" fmla="*/ 2171917 w 3669016"/>
              <a:gd name="connsiteY67" fmla="*/ 2701757 h 4501982"/>
              <a:gd name="connsiteX68" fmla="*/ 1872832 w 3669016"/>
              <a:gd name="connsiteY68" fmla="*/ 2943692 h 4501982"/>
              <a:gd name="connsiteX69" fmla="*/ 1531837 w 3669016"/>
              <a:gd name="connsiteY69" fmla="*/ 3120857 h 4501982"/>
              <a:gd name="connsiteX70" fmla="*/ 1508977 w 3669016"/>
              <a:gd name="connsiteY70" fmla="*/ 3129430 h 4501982"/>
              <a:gd name="connsiteX71" fmla="*/ 1486117 w 3669016"/>
              <a:gd name="connsiteY71" fmla="*/ 3137050 h 4501982"/>
              <a:gd name="connsiteX72" fmla="*/ 1440397 w 3669016"/>
              <a:gd name="connsiteY72" fmla="*/ 3152290 h 4501982"/>
              <a:gd name="connsiteX73" fmla="*/ 1348004 w 3669016"/>
              <a:gd name="connsiteY73" fmla="*/ 3178960 h 4501982"/>
              <a:gd name="connsiteX74" fmla="*/ 1253707 w 3669016"/>
              <a:gd name="connsiteY74" fmla="*/ 3198962 h 4501982"/>
              <a:gd name="connsiteX75" fmla="*/ 1206082 w 3669016"/>
              <a:gd name="connsiteY75" fmla="*/ 3206582 h 4501982"/>
              <a:gd name="connsiteX76" fmla="*/ 1158457 w 3669016"/>
              <a:gd name="connsiteY76" fmla="*/ 3213250 h 4501982"/>
              <a:gd name="connsiteX77" fmla="*/ 774599 w 3669016"/>
              <a:gd name="connsiteY77" fmla="*/ 3208487 h 4501982"/>
              <a:gd name="connsiteX78" fmla="*/ 750787 w 3669016"/>
              <a:gd name="connsiteY78" fmla="*/ 3205630 h 4501982"/>
              <a:gd name="connsiteX79" fmla="*/ 726974 w 3669016"/>
              <a:gd name="connsiteY79" fmla="*/ 3200867 h 4501982"/>
              <a:gd name="connsiteX80" fmla="*/ 679349 w 3669016"/>
              <a:gd name="connsiteY80" fmla="*/ 3191342 h 4501982"/>
              <a:gd name="connsiteX81" fmla="*/ 632677 w 3669016"/>
              <a:gd name="connsiteY81" fmla="*/ 3179912 h 4501982"/>
              <a:gd name="connsiteX82" fmla="*/ 586004 w 3669016"/>
              <a:gd name="connsiteY82" fmla="*/ 3167530 h 4501982"/>
              <a:gd name="connsiteX83" fmla="*/ 540284 w 3669016"/>
              <a:gd name="connsiteY83" fmla="*/ 3151337 h 4501982"/>
              <a:gd name="connsiteX84" fmla="*/ 495517 w 3669016"/>
              <a:gd name="connsiteY84" fmla="*/ 3135145 h 4501982"/>
              <a:gd name="connsiteX85" fmla="*/ 451702 w 3669016"/>
              <a:gd name="connsiteY85" fmla="*/ 3116095 h 4501982"/>
              <a:gd name="connsiteX86" fmla="*/ 407887 w 3669016"/>
              <a:gd name="connsiteY86" fmla="*/ 3095140 h 4501982"/>
              <a:gd name="connsiteX87" fmla="*/ 108802 w 3669016"/>
              <a:gd name="connsiteY87" fmla="*/ 2857967 h 4501982"/>
              <a:gd name="connsiteX88" fmla="*/ 81179 w 3669016"/>
              <a:gd name="connsiteY88" fmla="*/ 2818915 h 4501982"/>
              <a:gd name="connsiteX89" fmla="*/ 67844 w 3669016"/>
              <a:gd name="connsiteY89" fmla="*/ 2798912 h 4501982"/>
              <a:gd name="connsiteX90" fmla="*/ 56414 w 3669016"/>
              <a:gd name="connsiteY90" fmla="*/ 2777957 h 4501982"/>
              <a:gd name="connsiteX91" fmla="*/ 50699 w 3669016"/>
              <a:gd name="connsiteY91" fmla="*/ 2767480 h 4501982"/>
              <a:gd name="connsiteX92" fmla="*/ 45937 w 3669016"/>
              <a:gd name="connsiteY92" fmla="*/ 2757002 h 4501982"/>
              <a:gd name="connsiteX93" fmla="*/ 35459 w 3669016"/>
              <a:gd name="connsiteY93" fmla="*/ 2735095 h 4501982"/>
              <a:gd name="connsiteX94" fmla="*/ 26887 w 3669016"/>
              <a:gd name="connsiteY94" fmla="*/ 2712235 h 4501982"/>
              <a:gd name="connsiteX95" fmla="*/ 19267 w 3669016"/>
              <a:gd name="connsiteY95" fmla="*/ 2689375 h 4501982"/>
              <a:gd name="connsiteX96" fmla="*/ 4979 w 3669016"/>
              <a:gd name="connsiteY96" fmla="*/ 2498875 h 4501982"/>
              <a:gd name="connsiteX97" fmla="*/ 73559 w 3669016"/>
              <a:gd name="connsiteY97" fmla="*/ 2319805 h 4501982"/>
              <a:gd name="connsiteX98" fmla="*/ 201194 w 3669016"/>
              <a:gd name="connsiteY98" fmla="*/ 2175977 h 4501982"/>
              <a:gd name="connsiteX99" fmla="*/ 366929 w 3669016"/>
              <a:gd name="connsiteY99" fmla="*/ 2078822 h 4501982"/>
              <a:gd name="connsiteX100" fmla="*/ 553619 w 3669016"/>
              <a:gd name="connsiteY100" fmla="*/ 2033102 h 4501982"/>
              <a:gd name="connsiteX101" fmla="*/ 935572 w 3669016"/>
              <a:gd name="connsiteY101" fmla="*/ 2060725 h 4501982"/>
              <a:gd name="connsiteX102" fmla="*/ 1120357 w 3669016"/>
              <a:gd name="connsiteY102" fmla="*/ 2114065 h 4501982"/>
              <a:gd name="connsiteX103" fmla="*/ 1298474 w 3669016"/>
              <a:gd name="connsiteY103" fmla="*/ 2186455 h 4501982"/>
              <a:gd name="connsiteX104" fmla="*/ 1468019 w 3669016"/>
              <a:gd name="connsiteY104" fmla="*/ 2276942 h 4501982"/>
              <a:gd name="connsiteX105" fmla="*/ 1627087 w 3669016"/>
              <a:gd name="connsiteY105" fmla="*/ 2385527 h 4501982"/>
              <a:gd name="connsiteX106" fmla="*/ 1896644 w 3669016"/>
              <a:gd name="connsiteY106" fmla="*/ 2658895 h 4501982"/>
              <a:gd name="connsiteX107" fmla="*/ 2080477 w 3669016"/>
              <a:gd name="connsiteY107" fmla="*/ 2996080 h 4501982"/>
              <a:gd name="connsiteX108" fmla="*/ 2139532 w 3669016"/>
              <a:gd name="connsiteY108" fmla="*/ 3178960 h 4501982"/>
              <a:gd name="connsiteX109" fmla="*/ 2179537 w 3669016"/>
              <a:gd name="connsiteY109" fmla="*/ 3367555 h 4501982"/>
              <a:gd name="connsiteX110" fmla="*/ 2202397 w 3669016"/>
              <a:gd name="connsiteY110" fmla="*/ 3559007 h 4501982"/>
              <a:gd name="connsiteX111" fmla="*/ 2210969 w 3669016"/>
              <a:gd name="connsiteY111" fmla="*/ 3751412 h 4501982"/>
              <a:gd name="connsiteX112" fmla="*/ 2208112 w 3669016"/>
              <a:gd name="connsiteY112" fmla="*/ 3943817 h 4501982"/>
              <a:gd name="connsiteX113" fmla="*/ 2203349 w 3669016"/>
              <a:gd name="connsiteY113" fmla="*/ 4040020 h 4501982"/>
              <a:gd name="connsiteX114" fmla="*/ 2201444 w 3669016"/>
              <a:gd name="connsiteY114" fmla="*/ 4070500 h 4501982"/>
              <a:gd name="connsiteX115" fmla="*/ 2201444 w 3669016"/>
              <a:gd name="connsiteY115" fmla="*/ 4075262 h 4501982"/>
              <a:gd name="connsiteX116" fmla="*/ 2200492 w 3669016"/>
              <a:gd name="connsiteY116" fmla="*/ 4093360 h 4501982"/>
              <a:gd name="connsiteX117" fmla="*/ 2197634 w 3669016"/>
              <a:gd name="connsiteY117" fmla="*/ 4130507 h 4501982"/>
              <a:gd name="connsiteX118" fmla="*/ 2190967 w 3669016"/>
              <a:gd name="connsiteY118" fmla="*/ 4205755 h 4501982"/>
              <a:gd name="connsiteX119" fmla="*/ 2158582 w 3669016"/>
              <a:gd name="connsiteY119" fmla="*/ 4501982 h 4501982"/>
              <a:gd name="connsiteX0" fmla="*/ 3595933 w 3843122"/>
              <a:gd name="connsiteY0" fmla="*/ 0 h 4501982"/>
              <a:gd name="connsiteX1" fmla="*/ 3653054 w 3843122"/>
              <a:gd name="connsiteY1" fmla="*/ 1635910 h 4501982"/>
              <a:gd name="connsiteX2" fmla="*/ 3601619 w 3843122"/>
              <a:gd name="connsiteY2" fmla="*/ 1716872 h 4501982"/>
              <a:gd name="connsiteX3" fmla="*/ 3573997 w 3843122"/>
              <a:gd name="connsiteY3" fmla="*/ 1756877 h 4501982"/>
              <a:gd name="connsiteX4" fmla="*/ 3544469 w 3843122"/>
              <a:gd name="connsiteY4" fmla="*/ 1794977 h 4501982"/>
              <a:gd name="connsiteX5" fmla="*/ 3530182 w 3843122"/>
              <a:gd name="connsiteY5" fmla="*/ 1814027 h 4501982"/>
              <a:gd name="connsiteX6" fmla="*/ 3514942 w 3843122"/>
              <a:gd name="connsiteY6" fmla="*/ 1832125 h 4501982"/>
              <a:gd name="connsiteX7" fmla="*/ 3483509 w 3843122"/>
              <a:gd name="connsiteY7" fmla="*/ 1869272 h 4501982"/>
              <a:gd name="connsiteX8" fmla="*/ 3450172 w 3843122"/>
              <a:gd name="connsiteY8" fmla="*/ 1904515 h 4501982"/>
              <a:gd name="connsiteX9" fmla="*/ 3416834 w 3843122"/>
              <a:gd name="connsiteY9" fmla="*/ 1938805 h 4501982"/>
              <a:gd name="connsiteX10" fmla="*/ 3106319 w 3843122"/>
              <a:gd name="connsiteY10" fmla="*/ 2164547 h 4501982"/>
              <a:gd name="connsiteX11" fmla="*/ 3063457 w 3843122"/>
              <a:gd name="connsiteY11" fmla="*/ 2186455 h 4501982"/>
              <a:gd name="connsiteX12" fmla="*/ 3019642 w 3843122"/>
              <a:gd name="connsiteY12" fmla="*/ 2205505 h 4501982"/>
              <a:gd name="connsiteX13" fmla="*/ 2997734 w 3843122"/>
              <a:gd name="connsiteY13" fmla="*/ 2215030 h 4501982"/>
              <a:gd name="connsiteX14" fmla="*/ 2974874 w 3843122"/>
              <a:gd name="connsiteY14" fmla="*/ 2222650 h 4501982"/>
              <a:gd name="connsiteX15" fmla="*/ 2929154 w 3843122"/>
              <a:gd name="connsiteY15" fmla="*/ 2238842 h 4501982"/>
              <a:gd name="connsiteX16" fmla="*/ 2741512 w 3843122"/>
              <a:gd name="connsiteY16" fmla="*/ 2280752 h 4501982"/>
              <a:gd name="connsiteX17" fmla="*/ 2645309 w 3843122"/>
              <a:gd name="connsiteY17" fmla="*/ 2290277 h 4501982"/>
              <a:gd name="connsiteX18" fmla="*/ 2597684 w 3843122"/>
              <a:gd name="connsiteY18" fmla="*/ 2292182 h 4501982"/>
              <a:gd name="connsiteX19" fmla="*/ 2549107 w 3843122"/>
              <a:gd name="connsiteY19" fmla="*/ 2292182 h 4501982"/>
              <a:gd name="connsiteX20" fmla="*/ 2501482 w 3843122"/>
              <a:gd name="connsiteY20" fmla="*/ 2289325 h 4501982"/>
              <a:gd name="connsiteX21" fmla="*/ 2477669 w 3843122"/>
              <a:gd name="connsiteY21" fmla="*/ 2287420 h 4501982"/>
              <a:gd name="connsiteX22" fmla="*/ 2453857 w 3843122"/>
              <a:gd name="connsiteY22" fmla="*/ 2284562 h 4501982"/>
              <a:gd name="connsiteX23" fmla="*/ 2406232 w 3843122"/>
              <a:gd name="connsiteY23" fmla="*/ 2278847 h 4501982"/>
              <a:gd name="connsiteX24" fmla="*/ 2358607 w 3843122"/>
              <a:gd name="connsiteY24" fmla="*/ 2270275 h 4501982"/>
              <a:gd name="connsiteX25" fmla="*/ 2334794 w 3843122"/>
              <a:gd name="connsiteY25" fmla="*/ 2265512 h 4501982"/>
              <a:gd name="connsiteX26" fmla="*/ 2311934 w 3843122"/>
              <a:gd name="connsiteY26" fmla="*/ 2259797 h 4501982"/>
              <a:gd name="connsiteX27" fmla="*/ 2265262 w 3843122"/>
              <a:gd name="connsiteY27" fmla="*/ 2247415 h 4501982"/>
              <a:gd name="connsiteX28" fmla="*/ 2219542 w 3843122"/>
              <a:gd name="connsiteY28" fmla="*/ 2232175 h 4501982"/>
              <a:gd name="connsiteX29" fmla="*/ 2196682 w 3843122"/>
              <a:gd name="connsiteY29" fmla="*/ 2224555 h 4501982"/>
              <a:gd name="connsiteX30" fmla="*/ 2174774 w 3843122"/>
              <a:gd name="connsiteY30" fmla="*/ 2215982 h 4501982"/>
              <a:gd name="connsiteX31" fmla="*/ 2130007 w 3843122"/>
              <a:gd name="connsiteY31" fmla="*/ 2196932 h 4501982"/>
              <a:gd name="connsiteX32" fmla="*/ 2087144 w 3843122"/>
              <a:gd name="connsiteY32" fmla="*/ 2175025 h 4501982"/>
              <a:gd name="connsiteX33" fmla="*/ 2004277 w 3843122"/>
              <a:gd name="connsiteY33" fmla="*/ 2126447 h 4501982"/>
              <a:gd name="connsiteX34" fmla="*/ 1993799 w 3843122"/>
              <a:gd name="connsiteY34" fmla="*/ 2119780 h 4501982"/>
              <a:gd name="connsiteX35" fmla="*/ 1984274 w 3843122"/>
              <a:gd name="connsiteY35" fmla="*/ 2113112 h 4501982"/>
              <a:gd name="connsiteX36" fmla="*/ 1965224 w 3843122"/>
              <a:gd name="connsiteY36" fmla="*/ 2098825 h 4501982"/>
              <a:gd name="connsiteX37" fmla="*/ 1946174 w 3843122"/>
              <a:gd name="connsiteY37" fmla="*/ 2084537 h 4501982"/>
              <a:gd name="connsiteX38" fmla="*/ 1927124 w 3843122"/>
              <a:gd name="connsiteY38" fmla="*/ 2069297 h 4501982"/>
              <a:gd name="connsiteX39" fmla="*/ 1909027 w 3843122"/>
              <a:gd name="connsiteY39" fmla="*/ 2054057 h 4501982"/>
              <a:gd name="connsiteX40" fmla="*/ 1890929 w 3843122"/>
              <a:gd name="connsiteY40" fmla="*/ 2037865 h 4501982"/>
              <a:gd name="connsiteX41" fmla="*/ 1856639 w 3843122"/>
              <a:gd name="connsiteY41" fmla="*/ 2004527 h 4501982"/>
              <a:gd name="connsiteX42" fmla="*/ 1738529 w 3843122"/>
              <a:gd name="connsiteY42" fmla="*/ 1853080 h 4501982"/>
              <a:gd name="connsiteX43" fmla="*/ 1654709 w 3843122"/>
              <a:gd name="connsiteY43" fmla="*/ 1679725 h 4501982"/>
              <a:gd name="connsiteX44" fmla="*/ 1608037 w 3843122"/>
              <a:gd name="connsiteY44" fmla="*/ 1493035 h 4501982"/>
              <a:gd name="connsiteX45" fmla="*/ 1601369 w 3843122"/>
              <a:gd name="connsiteY45" fmla="*/ 1300630 h 4501982"/>
              <a:gd name="connsiteX46" fmla="*/ 1614704 w 3843122"/>
              <a:gd name="connsiteY46" fmla="*/ 1205380 h 4501982"/>
              <a:gd name="connsiteX47" fmla="*/ 1626134 w 3843122"/>
              <a:gd name="connsiteY47" fmla="*/ 1158707 h 4501982"/>
              <a:gd name="connsiteX48" fmla="*/ 1632802 w 3843122"/>
              <a:gd name="connsiteY48" fmla="*/ 1135847 h 4501982"/>
              <a:gd name="connsiteX49" fmla="*/ 1640422 w 3843122"/>
              <a:gd name="connsiteY49" fmla="*/ 1112987 h 4501982"/>
              <a:gd name="connsiteX50" fmla="*/ 1656614 w 3843122"/>
              <a:gd name="connsiteY50" fmla="*/ 1068220 h 4501982"/>
              <a:gd name="connsiteX51" fmla="*/ 1676617 w 3843122"/>
              <a:gd name="connsiteY51" fmla="*/ 1024405 h 4501982"/>
              <a:gd name="connsiteX52" fmla="*/ 1725194 w 3843122"/>
              <a:gd name="connsiteY52" fmla="*/ 941537 h 4501982"/>
              <a:gd name="connsiteX53" fmla="*/ 1785202 w 3843122"/>
              <a:gd name="connsiteY53" fmla="*/ 866290 h 4501982"/>
              <a:gd name="connsiteX54" fmla="*/ 1854734 w 3843122"/>
              <a:gd name="connsiteY54" fmla="*/ 799615 h 4501982"/>
              <a:gd name="connsiteX55" fmla="*/ 2199539 w 3843122"/>
              <a:gd name="connsiteY55" fmla="*/ 639595 h 4501982"/>
              <a:gd name="connsiteX56" fmla="*/ 2390992 w 3843122"/>
              <a:gd name="connsiteY56" fmla="*/ 641500 h 4501982"/>
              <a:gd name="connsiteX57" fmla="*/ 2483384 w 3843122"/>
              <a:gd name="connsiteY57" fmla="*/ 667217 h 4501982"/>
              <a:gd name="connsiteX58" fmla="*/ 2505292 w 3843122"/>
              <a:gd name="connsiteY58" fmla="*/ 676742 h 4501982"/>
              <a:gd name="connsiteX59" fmla="*/ 2527199 w 3843122"/>
              <a:gd name="connsiteY59" fmla="*/ 687220 h 4501982"/>
              <a:gd name="connsiteX60" fmla="*/ 2549107 w 3843122"/>
              <a:gd name="connsiteY60" fmla="*/ 697697 h 4501982"/>
              <a:gd name="connsiteX61" fmla="*/ 2570062 w 3843122"/>
              <a:gd name="connsiteY61" fmla="*/ 710080 h 4501982"/>
              <a:gd name="connsiteX62" fmla="*/ 2714842 w 3843122"/>
              <a:gd name="connsiteY62" fmla="*/ 835810 h 4501982"/>
              <a:gd name="connsiteX63" fmla="*/ 2816759 w 3843122"/>
              <a:gd name="connsiteY63" fmla="*/ 998687 h 4501982"/>
              <a:gd name="connsiteX64" fmla="*/ 2889149 w 3843122"/>
              <a:gd name="connsiteY64" fmla="*/ 1373020 h 4501982"/>
              <a:gd name="connsiteX65" fmla="*/ 2810092 w 3843122"/>
              <a:gd name="connsiteY65" fmla="*/ 1748305 h 4501982"/>
              <a:gd name="connsiteX66" fmla="*/ 2641499 w 3843122"/>
              <a:gd name="connsiteY66" fmla="*/ 2094062 h 4501982"/>
              <a:gd name="connsiteX67" fmla="*/ 2171917 w 3843122"/>
              <a:gd name="connsiteY67" fmla="*/ 2701757 h 4501982"/>
              <a:gd name="connsiteX68" fmla="*/ 1872832 w 3843122"/>
              <a:gd name="connsiteY68" fmla="*/ 2943692 h 4501982"/>
              <a:gd name="connsiteX69" fmla="*/ 1531837 w 3843122"/>
              <a:gd name="connsiteY69" fmla="*/ 3120857 h 4501982"/>
              <a:gd name="connsiteX70" fmla="*/ 1508977 w 3843122"/>
              <a:gd name="connsiteY70" fmla="*/ 3129430 h 4501982"/>
              <a:gd name="connsiteX71" fmla="*/ 1486117 w 3843122"/>
              <a:gd name="connsiteY71" fmla="*/ 3137050 h 4501982"/>
              <a:gd name="connsiteX72" fmla="*/ 1440397 w 3843122"/>
              <a:gd name="connsiteY72" fmla="*/ 3152290 h 4501982"/>
              <a:gd name="connsiteX73" fmla="*/ 1348004 w 3843122"/>
              <a:gd name="connsiteY73" fmla="*/ 3178960 h 4501982"/>
              <a:gd name="connsiteX74" fmla="*/ 1253707 w 3843122"/>
              <a:gd name="connsiteY74" fmla="*/ 3198962 h 4501982"/>
              <a:gd name="connsiteX75" fmla="*/ 1206082 w 3843122"/>
              <a:gd name="connsiteY75" fmla="*/ 3206582 h 4501982"/>
              <a:gd name="connsiteX76" fmla="*/ 1158457 w 3843122"/>
              <a:gd name="connsiteY76" fmla="*/ 3213250 h 4501982"/>
              <a:gd name="connsiteX77" fmla="*/ 774599 w 3843122"/>
              <a:gd name="connsiteY77" fmla="*/ 3208487 h 4501982"/>
              <a:gd name="connsiteX78" fmla="*/ 750787 w 3843122"/>
              <a:gd name="connsiteY78" fmla="*/ 3205630 h 4501982"/>
              <a:gd name="connsiteX79" fmla="*/ 726974 w 3843122"/>
              <a:gd name="connsiteY79" fmla="*/ 3200867 h 4501982"/>
              <a:gd name="connsiteX80" fmla="*/ 679349 w 3843122"/>
              <a:gd name="connsiteY80" fmla="*/ 3191342 h 4501982"/>
              <a:gd name="connsiteX81" fmla="*/ 632677 w 3843122"/>
              <a:gd name="connsiteY81" fmla="*/ 3179912 h 4501982"/>
              <a:gd name="connsiteX82" fmla="*/ 586004 w 3843122"/>
              <a:gd name="connsiteY82" fmla="*/ 3167530 h 4501982"/>
              <a:gd name="connsiteX83" fmla="*/ 540284 w 3843122"/>
              <a:gd name="connsiteY83" fmla="*/ 3151337 h 4501982"/>
              <a:gd name="connsiteX84" fmla="*/ 495517 w 3843122"/>
              <a:gd name="connsiteY84" fmla="*/ 3135145 h 4501982"/>
              <a:gd name="connsiteX85" fmla="*/ 451702 w 3843122"/>
              <a:gd name="connsiteY85" fmla="*/ 3116095 h 4501982"/>
              <a:gd name="connsiteX86" fmla="*/ 407887 w 3843122"/>
              <a:gd name="connsiteY86" fmla="*/ 3095140 h 4501982"/>
              <a:gd name="connsiteX87" fmla="*/ 108802 w 3843122"/>
              <a:gd name="connsiteY87" fmla="*/ 2857967 h 4501982"/>
              <a:gd name="connsiteX88" fmla="*/ 81179 w 3843122"/>
              <a:gd name="connsiteY88" fmla="*/ 2818915 h 4501982"/>
              <a:gd name="connsiteX89" fmla="*/ 67844 w 3843122"/>
              <a:gd name="connsiteY89" fmla="*/ 2798912 h 4501982"/>
              <a:gd name="connsiteX90" fmla="*/ 56414 w 3843122"/>
              <a:gd name="connsiteY90" fmla="*/ 2777957 h 4501982"/>
              <a:gd name="connsiteX91" fmla="*/ 50699 w 3843122"/>
              <a:gd name="connsiteY91" fmla="*/ 2767480 h 4501982"/>
              <a:gd name="connsiteX92" fmla="*/ 45937 w 3843122"/>
              <a:gd name="connsiteY92" fmla="*/ 2757002 h 4501982"/>
              <a:gd name="connsiteX93" fmla="*/ 35459 w 3843122"/>
              <a:gd name="connsiteY93" fmla="*/ 2735095 h 4501982"/>
              <a:gd name="connsiteX94" fmla="*/ 26887 w 3843122"/>
              <a:gd name="connsiteY94" fmla="*/ 2712235 h 4501982"/>
              <a:gd name="connsiteX95" fmla="*/ 19267 w 3843122"/>
              <a:gd name="connsiteY95" fmla="*/ 2689375 h 4501982"/>
              <a:gd name="connsiteX96" fmla="*/ 4979 w 3843122"/>
              <a:gd name="connsiteY96" fmla="*/ 2498875 h 4501982"/>
              <a:gd name="connsiteX97" fmla="*/ 73559 w 3843122"/>
              <a:gd name="connsiteY97" fmla="*/ 2319805 h 4501982"/>
              <a:gd name="connsiteX98" fmla="*/ 201194 w 3843122"/>
              <a:gd name="connsiteY98" fmla="*/ 2175977 h 4501982"/>
              <a:gd name="connsiteX99" fmla="*/ 366929 w 3843122"/>
              <a:gd name="connsiteY99" fmla="*/ 2078822 h 4501982"/>
              <a:gd name="connsiteX100" fmla="*/ 553619 w 3843122"/>
              <a:gd name="connsiteY100" fmla="*/ 2033102 h 4501982"/>
              <a:gd name="connsiteX101" fmla="*/ 935572 w 3843122"/>
              <a:gd name="connsiteY101" fmla="*/ 2060725 h 4501982"/>
              <a:gd name="connsiteX102" fmla="*/ 1120357 w 3843122"/>
              <a:gd name="connsiteY102" fmla="*/ 2114065 h 4501982"/>
              <a:gd name="connsiteX103" fmla="*/ 1298474 w 3843122"/>
              <a:gd name="connsiteY103" fmla="*/ 2186455 h 4501982"/>
              <a:gd name="connsiteX104" fmla="*/ 1468019 w 3843122"/>
              <a:gd name="connsiteY104" fmla="*/ 2276942 h 4501982"/>
              <a:gd name="connsiteX105" fmla="*/ 1627087 w 3843122"/>
              <a:gd name="connsiteY105" fmla="*/ 2385527 h 4501982"/>
              <a:gd name="connsiteX106" fmla="*/ 1896644 w 3843122"/>
              <a:gd name="connsiteY106" fmla="*/ 2658895 h 4501982"/>
              <a:gd name="connsiteX107" fmla="*/ 2080477 w 3843122"/>
              <a:gd name="connsiteY107" fmla="*/ 2996080 h 4501982"/>
              <a:gd name="connsiteX108" fmla="*/ 2139532 w 3843122"/>
              <a:gd name="connsiteY108" fmla="*/ 3178960 h 4501982"/>
              <a:gd name="connsiteX109" fmla="*/ 2179537 w 3843122"/>
              <a:gd name="connsiteY109" fmla="*/ 3367555 h 4501982"/>
              <a:gd name="connsiteX110" fmla="*/ 2202397 w 3843122"/>
              <a:gd name="connsiteY110" fmla="*/ 3559007 h 4501982"/>
              <a:gd name="connsiteX111" fmla="*/ 2210969 w 3843122"/>
              <a:gd name="connsiteY111" fmla="*/ 3751412 h 4501982"/>
              <a:gd name="connsiteX112" fmla="*/ 2208112 w 3843122"/>
              <a:gd name="connsiteY112" fmla="*/ 3943817 h 4501982"/>
              <a:gd name="connsiteX113" fmla="*/ 2203349 w 3843122"/>
              <a:gd name="connsiteY113" fmla="*/ 4040020 h 4501982"/>
              <a:gd name="connsiteX114" fmla="*/ 2201444 w 3843122"/>
              <a:gd name="connsiteY114" fmla="*/ 4070500 h 4501982"/>
              <a:gd name="connsiteX115" fmla="*/ 2201444 w 3843122"/>
              <a:gd name="connsiteY115" fmla="*/ 4075262 h 4501982"/>
              <a:gd name="connsiteX116" fmla="*/ 2200492 w 3843122"/>
              <a:gd name="connsiteY116" fmla="*/ 4093360 h 4501982"/>
              <a:gd name="connsiteX117" fmla="*/ 2197634 w 3843122"/>
              <a:gd name="connsiteY117" fmla="*/ 4130507 h 4501982"/>
              <a:gd name="connsiteX118" fmla="*/ 2190967 w 3843122"/>
              <a:gd name="connsiteY118" fmla="*/ 4205755 h 4501982"/>
              <a:gd name="connsiteX119" fmla="*/ 2158582 w 3843122"/>
              <a:gd name="connsiteY119" fmla="*/ 4501982 h 4501982"/>
              <a:gd name="connsiteX0" fmla="*/ 3555550 w 3816990"/>
              <a:gd name="connsiteY0" fmla="*/ 0 h 4615084"/>
              <a:gd name="connsiteX1" fmla="*/ 3653054 w 3816990"/>
              <a:gd name="connsiteY1" fmla="*/ 1749012 h 4615084"/>
              <a:gd name="connsiteX2" fmla="*/ 3601619 w 3816990"/>
              <a:gd name="connsiteY2" fmla="*/ 1829974 h 4615084"/>
              <a:gd name="connsiteX3" fmla="*/ 3573997 w 3816990"/>
              <a:gd name="connsiteY3" fmla="*/ 1869979 h 4615084"/>
              <a:gd name="connsiteX4" fmla="*/ 3544469 w 3816990"/>
              <a:gd name="connsiteY4" fmla="*/ 1908079 h 4615084"/>
              <a:gd name="connsiteX5" fmla="*/ 3530182 w 3816990"/>
              <a:gd name="connsiteY5" fmla="*/ 1927129 h 4615084"/>
              <a:gd name="connsiteX6" fmla="*/ 3514942 w 3816990"/>
              <a:gd name="connsiteY6" fmla="*/ 1945227 h 4615084"/>
              <a:gd name="connsiteX7" fmla="*/ 3483509 w 3816990"/>
              <a:gd name="connsiteY7" fmla="*/ 1982374 h 4615084"/>
              <a:gd name="connsiteX8" fmla="*/ 3450172 w 3816990"/>
              <a:gd name="connsiteY8" fmla="*/ 2017617 h 4615084"/>
              <a:gd name="connsiteX9" fmla="*/ 3416834 w 3816990"/>
              <a:gd name="connsiteY9" fmla="*/ 2051907 h 4615084"/>
              <a:gd name="connsiteX10" fmla="*/ 3106319 w 3816990"/>
              <a:gd name="connsiteY10" fmla="*/ 2277649 h 4615084"/>
              <a:gd name="connsiteX11" fmla="*/ 3063457 w 3816990"/>
              <a:gd name="connsiteY11" fmla="*/ 2299557 h 4615084"/>
              <a:gd name="connsiteX12" fmla="*/ 3019642 w 3816990"/>
              <a:gd name="connsiteY12" fmla="*/ 2318607 h 4615084"/>
              <a:gd name="connsiteX13" fmla="*/ 2997734 w 3816990"/>
              <a:gd name="connsiteY13" fmla="*/ 2328132 h 4615084"/>
              <a:gd name="connsiteX14" fmla="*/ 2974874 w 3816990"/>
              <a:gd name="connsiteY14" fmla="*/ 2335752 h 4615084"/>
              <a:gd name="connsiteX15" fmla="*/ 2929154 w 3816990"/>
              <a:gd name="connsiteY15" fmla="*/ 2351944 h 4615084"/>
              <a:gd name="connsiteX16" fmla="*/ 2741512 w 3816990"/>
              <a:gd name="connsiteY16" fmla="*/ 2393854 h 4615084"/>
              <a:gd name="connsiteX17" fmla="*/ 2645309 w 3816990"/>
              <a:gd name="connsiteY17" fmla="*/ 2403379 h 4615084"/>
              <a:gd name="connsiteX18" fmla="*/ 2597684 w 3816990"/>
              <a:gd name="connsiteY18" fmla="*/ 2405284 h 4615084"/>
              <a:gd name="connsiteX19" fmla="*/ 2549107 w 3816990"/>
              <a:gd name="connsiteY19" fmla="*/ 2405284 h 4615084"/>
              <a:gd name="connsiteX20" fmla="*/ 2501482 w 3816990"/>
              <a:gd name="connsiteY20" fmla="*/ 2402427 h 4615084"/>
              <a:gd name="connsiteX21" fmla="*/ 2477669 w 3816990"/>
              <a:gd name="connsiteY21" fmla="*/ 2400522 h 4615084"/>
              <a:gd name="connsiteX22" fmla="*/ 2453857 w 3816990"/>
              <a:gd name="connsiteY22" fmla="*/ 2397664 h 4615084"/>
              <a:gd name="connsiteX23" fmla="*/ 2406232 w 3816990"/>
              <a:gd name="connsiteY23" fmla="*/ 2391949 h 4615084"/>
              <a:gd name="connsiteX24" fmla="*/ 2358607 w 3816990"/>
              <a:gd name="connsiteY24" fmla="*/ 2383377 h 4615084"/>
              <a:gd name="connsiteX25" fmla="*/ 2334794 w 3816990"/>
              <a:gd name="connsiteY25" fmla="*/ 2378614 h 4615084"/>
              <a:gd name="connsiteX26" fmla="*/ 2311934 w 3816990"/>
              <a:gd name="connsiteY26" fmla="*/ 2372899 h 4615084"/>
              <a:gd name="connsiteX27" fmla="*/ 2265262 w 3816990"/>
              <a:gd name="connsiteY27" fmla="*/ 2360517 h 4615084"/>
              <a:gd name="connsiteX28" fmla="*/ 2219542 w 3816990"/>
              <a:gd name="connsiteY28" fmla="*/ 2345277 h 4615084"/>
              <a:gd name="connsiteX29" fmla="*/ 2196682 w 3816990"/>
              <a:gd name="connsiteY29" fmla="*/ 2337657 h 4615084"/>
              <a:gd name="connsiteX30" fmla="*/ 2174774 w 3816990"/>
              <a:gd name="connsiteY30" fmla="*/ 2329084 h 4615084"/>
              <a:gd name="connsiteX31" fmla="*/ 2130007 w 3816990"/>
              <a:gd name="connsiteY31" fmla="*/ 2310034 h 4615084"/>
              <a:gd name="connsiteX32" fmla="*/ 2087144 w 3816990"/>
              <a:gd name="connsiteY32" fmla="*/ 2288127 h 4615084"/>
              <a:gd name="connsiteX33" fmla="*/ 2004277 w 3816990"/>
              <a:gd name="connsiteY33" fmla="*/ 2239549 h 4615084"/>
              <a:gd name="connsiteX34" fmla="*/ 1993799 w 3816990"/>
              <a:gd name="connsiteY34" fmla="*/ 2232882 h 4615084"/>
              <a:gd name="connsiteX35" fmla="*/ 1984274 w 3816990"/>
              <a:gd name="connsiteY35" fmla="*/ 2226214 h 4615084"/>
              <a:gd name="connsiteX36" fmla="*/ 1965224 w 3816990"/>
              <a:gd name="connsiteY36" fmla="*/ 2211927 h 4615084"/>
              <a:gd name="connsiteX37" fmla="*/ 1946174 w 3816990"/>
              <a:gd name="connsiteY37" fmla="*/ 2197639 h 4615084"/>
              <a:gd name="connsiteX38" fmla="*/ 1927124 w 3816990"/>
              <a:gd name="connsiteY38" fmla="*/ 2182399 h 4615084"/>
              <a:gd name="connsiteX39" fmla="*/ 1909027 w 3816990"/>
              <a:gd name="connsiteY39" fmla="*/ 2167159 h 4615084"/>
              <a:gd name="connsiteX40" fmla="*/ 1890929 w 3816990"/>
              <a:gd name="connsiteY40" fmla="*/ 2150967 h 4615084"/>
              <a:gd name="connsiteX41" fmla="*/ 1856639 w 3816990"/>
              <a:gd name="connsiteY41" fmla="*/ 2117629 h 4615084"/>
              <a:gd name="connsiteX42" fmla="*/ 1738529 w 3816990"/>
              <a:gd name="connsiteY42" fmla="*/ 1966182 h 4615084"/>
              <a:gd name="connsiteX43" fmla="*/ 1654709 w 3816990"/>
              <a:gd name="connsiteY43" fmla="*/ 1792827 h 4615084"/>
              <a:gd name="connsiteX44" fmla="*/ 1608037 w 3816990"/>
              <a:gd name="connsiteY44" fmla="*/ 1606137 h 4615084"/>
              <a:gd name="connsiteX45" fmla="*/ 1601369 w 3816990"/>
              <a:gd name="connsiteY45" fmla="*/ 1413732 h 4615084"/>
              <a:gd name="connsiteX46" fmla="*/ 1614704 w 3816990"/>
              <a:gd name="connsiteY46" fmla="*/ 1318482 h 4615084"/>
              <a:gd name="connsiteX47" fmla="*/ 1626134 w 3816990"/>
              <a:gd name="connsiteY47" fmla="*/ 1271809 h 4615084"/>
              <a:gd name="connsiteX48" fmla="*/ 1632802 w 3816990"/>
              <a:gd name="connsiteY48" fmla="*/ 1248949 h 4615084"/>
              <a:gd name="connsiteX49" fmla="*/ 1640422 w 3816990"/>
              <a:gd name="connsiteY49" fmla="*/ 1226089 h 4615084"/>
              <a:gd name="connsiteX50" fmla="*/ 1656614 w 3816990"/>
              <a:gd name="connsiteY50" fmla="*/ 1181322 h 4615084"/>
              <a:gd name="connsiteX51" fmla="*/ 1676617 w 3816990"/>
              <a:gd name="connsiteY51" fmla="*/ 1137507 h 4615084"/>
              <a:gd name="connsiteX52" fmla="*/ 1725194 w 3816990"/>
              <a:gd name="connsiteY52" fmla="*/ 1054639 h 4615084"/>
              <a:gd name="connsiteX53" fmla="*/ 1785202 w 3816990"/>
              <a:gd name="connsiteY53" fmla="*/ 979392 h 4615084"/>
              <a:gd name="connsiteX54" fmla="*/ 1854734 w 3816990"/>
              <a:gd name="connsiteY54" fmla="*/ 912717 h 4615084"/>
              <a:gd name="connsiteX55" fmla="*/ 2199539 w 3816990"/>
              <a:gd name="connsiteY55" fmla="*/ 752697 h 4615084"/>
              <a:gd name="connsiteX56" fmla="*/ 2390992 w 3816990"/>
              <a:gd name="connsiteY56" fmla="*/ 754602 h 4615084"/>
              <a:gd name="connsiteX57" fmla="*/ 2483384 w 3816990"/>
              <a:gd name="connsiteY57" fmla="*/ 780319 h 4615084"/>
              <a:gd name="connsiteX58" fmla="*/ 2505292 w 3816990"/>
              <a:gd name="connsiteY58" fmla="*/ 789844 h 4615084"/>
              <a:gd name="connsiteX59" fmla="*/ 2527199 w 3816990"/>
              <a:gd name="connsiteY59" fmla="*/ 800322 h 4615084"/>
              <a:gd name="connsiteX60" fmla="*/ 2549107 w 3816990"/>
              <a:gd name="connsiteY60" fmla="*/ 810799 h 4615084"/>
              <a:gd name="connsiteX61" fmla="*/ 2570062 w 3816990"/>
              <a:gd name="connsiteY61" fmla="*/ 823182 h 4615084"/>
              <a:gd name="connsiteX62" fmla="*/ 2714842 w 3816990"/>
              <a:gd name="connsiteY62" fmla="*/ 948912 h 4615084"/>
              <a:gd name="connsiteX63" fmla="*/ 2816759 w 3816990"/>
              <a:gd name="connsiteY63" fmla="*/ 1111789 h 4615084"/>
              <a:gd name="connsiteX64" fmla="*/ 2889149 w 3816990"/>
              <a:gd name="connsiteY64" fmla="*/ 1486122 h 4615084"/>
              <a:gd name="connsiteX65" fmla="*/ 2810092 w 3816990"/>
              <a:gd name="connsiteY65" fmla="*/ 1861407 h 4615084"/>
              <a:gd name="connsiteX66" fmla="*/ 2641499 w 3816990"/>
              <a:gd name="connsiteY66" fmla="*/ 2207164 h 4615084"/>
              <a:gd name="connsiteX67" fmla="*/ 2171917 w 3816990"/>
              <a:gd name="connsiteY67" fmla="*/ 2814859 h 4615084"/>
              <a:gd name="connsiteX68" fmla="*/ 1872832 w 3816990"/>
              <a:gd name="connsiteY68" fmla="*/ 3056794 h 4615084"/>
              <a:gd name="connsiteX69" fmla="*/ 1531837 w 3816990"/>
              <a:gd name="connsiteY69" fmla="*/ 3233959 h 4615084"/>
              <a:gd name="connsiteX70" fmla="*/ 1508977 w 3816990"/>
              <a:gd name="connsiteY70" fmla="*/ 3242532 h 4615084"/>
              <a:gd name="connsiteX71" fmla="*/ 1486117 w 3816990"/>
              <a:gd name="connsiteY71" fmla="*/ 3250152 h 4615084"/>
              <a:gd name="connsiteX72" fmla="*/ 1440397 w 3816990"/>
              <a:gd name="connsiteY72" fmla="*/ 3265392 h 4615084"/>
              <a:gd name="connsiteX73" fmla="*/ 1348004 w 3816990"/>
              <a:gd name="connsiteY73" fmla="*/ 3292062 h 4615084"/>
              <a:gd name="connsiteX74" fmla="*/ 1253707 w 3816990"/>
              <a:gd name="connsiteY74" fmla="*/ 3312064 h 4615084"/>
              <a:gd name="connsiteX75" fmla="*/ 1206082 w 3816990"/>
              <a:gd name="connsiteY75" fmla="*/ 3319684 h 4615084"/>
              <a:gd name="connsiteX76" fmla="*/ 1158457 w 3816990"/>
              <a:gd name="connsiteY76" fmla="*/ 3326352 h 4615084"/>
              <a:gd name="connsiteX77" fmla="*/ 774599 w 3816990"/>
              <a:gd name="connsiteY77" fmla="*/ 3321589 h 4615084"/>
              <a:gd name="connsiteX78" fmla="*/ 750787 w 3816990"/>
              <a:gd name="connsiteY78" fmla="*/ 3318732 h 4615084"/>
              <a:gd name="connsiteX79" fmla="*/ 726974 w 3816990"/>
              <a:gd name="connsiteY79" fmla="*/ 3313969 h 4615084"/>
              <a:gd name="connsiteX80" fmla="*/ 679349 w 3816990"/>
              <a:gd name="connsiteY80" fmla="*/ 3304444 h 4615084"/>
              <a:gd name="connsiteX81" fmla="*/ 632677 w 3816990"/>
              <a:gd name="connsiteY81" fmla="*/ 3293014 h 4615084"/>
              <a:gd name="connsiteX82" fmla="*/ 586004 w 3816990"/>
              <a:gd name="connsiteY82" fmla="*/ 3280632 h 4615084"/>
              <a:gd name="connsiteX83" fmla="*/ 540284 w 3816990"/>
              <a:gd name="connsiteY83" fmla="*/ 3264439 h 4615084"/>
              <a:gd name="connsiteX84" fmla="*/ 495517 w 3816990"/>
              <a:gd name="connsiteY84" fmla="*/ 3248247 h 4615084"/>
              <a:gd name="connsiteX85" fmla="*/ 451702 w 3816990"/>
              <a:gd name="connsiteY85" fmla="*/ 3229197 h 4615084"/>
              <a:gd name="connsiteX86" fmla="*/ 407887 w 3816990"/>
              <a:gd name="connsiteY86" fmla="*/ 3208242 h 4615084"/>
              <a:gd name="connsiteX87" fmla="*/ 108802 w 3816990"/>
              <a:gd name="connsiteY87" fmla="*/ 2971069 h 4615084"/>
              <a:gd name="connsiteX88" fmla="*/ 81179 w 3816990"/>
              <a:gd name="connsiteY88" fmla="*/ 2932017 h 4615084"/>
              <a:gd name="connsiteX89" fmla="*/ 67844 w 3816990"/>
              <a:gd name="connsiteY89" fmla="*/ 2912014 h 4615084"/>
              <a:gd name="connsiteX90" fmla="*/ 56414 w 3816990"/>
              <a:gd name="connsiteY90" fmla="*/ 2891059 h 4615084"/>
              <a:gd name="connsiteX91" fmla="*/ 50699 w 3816990"/>
              <a:gd name="connsiteY91" fmla="*/ 2880582 h 4615084"/>
              <a:gd name="connsiteX92" fmla="*/ 45937 w 3816990"/>
              <a:gd name="connsiteY92" fmla="*/ 2870104 h 4615084"/>
              <a:gd name="connsiteX93" fmla="*/ 35459 w 3816990"/>
              <a:gd name="connsiteY93" fmla="*/ 2848197 h 4615084"/>
              <a:gd name="connsiteX94" fmla="*/ 26887 w 3816990"/>
              <a:gd name="connsiteY94" fmla="*/ 2825337 h 4615084"/>
              <a:gd name="connsiteX95" fmla="*/ 19267 w 3816990"/>
              <a:gd name="connsiteY95" fmla="*/ 2802477 h 4615084"/>
              <a:gd name="connsiteX96" fmla="*/ 4979 w 3816990"/>
              <a:gd name="connsiteY96" fmla="*/ 2611977 h 4615084"/>
              <a:gd name="connsiteX97" fmla="*/ 73559 w 3816990"/>
              <a:gd name="connsiteY97" fmla="*/ 2432907 h 4615084"/>
              <a:gd name="connsiteX98" fmla="*/ 201194 w 3816990"/>
              <a:gd name="connsiteY98" fmla="*/ 2289079 h 4615084"/>
              <a:gd name="connsiteX99" fmla="*/ 366929 w 3816990"/>
              <a:gd name="connsiteY99" fmla="*/ 2191924 h 4615084"/>
              <a:gd name="connsiteX100" fmla="*/ 553619 w 3816990"/>
              <a:gd name="connsiteY100" fmla="*/ 2146204 h 4615084"/>
              <a:gd name="connsiteX101" fmla="*/ 935572 w 3816990"/>
              <a:gd name="connsiteY101" fmla="*/ 2173827 h 4615084"/>
              <a:gd name="connsiteX102" fmla="*/ 1120357 w 3816990"/>
              <a:gd name="connsiteY102" fmla="*/ 2227167 h 4615084"/>
              <a:gd name="connsiteX103" fmla="*/ 1298474 w 3816990"/>
              <a:gd name="connsiteY103" fmla="*/ 2299557 h 4615084"/>
              <a:gd name="connsiteX104" fmla="*/ 1468019 w 3816990"/>
              <a:gd name="connsiteY104" fmla="*/ 2390044 h 4615084"/>
              <a:gd name="connsiteX105" fmla="*/ 1627087 w 3816990"/>
              <a:gd name="connsiteY105" fmla="*/ 2498629 h 4615084"/>
              <a:gd name="connsiteX106" fmla="*/ 1896644 w 3816990"/>
              <a:gd name="connsiteY106" fmla="*/ 2771997 h 4615084"/>
              <a:gd name="connsiteX107" fmla="*/ 2080477 w 3816990"/>
              <a:gd name="connsiteY107" fmla="*/ 3109182 h 4615084"/>
              <a:gd name="connsiteX108" fmla="*/ 2139532 w 3816990"/>
              <a:gd name="connsiteY108" fmla="*/ 3292062 h 4615084"/>
              <a:gd name="connsiteX109" fmla="*/ 2179537 w 3816990"/>
              <a:gd name="connsiteY109" fmla="*/ 3480657 h 4615084"/>
              <a:gd name="connsiteX110" fmla="*/ 2202397 w 3816990"/>
              <a:gd name="connsiteY110" fmla="*/ 3672109 h 4615084"/>
              <a:gd name="connsiteX111" fmla="*/ 2210969 w 3816990"/>
              <a:gd name="connsiteY111" fmla="*/ 3864514 h 4615084"/>
              <a:gd name="connsiteX112" fmla="*/ 2208112 w 3816990"/>
              <a:gd name="connsiteY112" fmla="*/ 4056919 h 4615084"/>
              <a:gd name="connsiteX113" fmla="*/ 2203349 w 3816990"/>
              <a:gd name="connsiteY113" fmla="*/ 4153122 h 4615084"/>
              <a:gd name="connsiteX114" fmla="*/ 2201444 w 3816990"/>
              <a:gd name="connsiteY114" fmla="*/ 4183602 h 4615084"/>
              <a:gd name="connsiteX115" fmla="*/ 2201444 w 3816990"/>
              <a:gd name="connsiteY115" fmla="*/ 4188364 h 4615084"/>
              <a:gd name="connsiteX116" fmla="*/ 2200492 w 3816990"/>
              <a:gd name="connsiteY116" fmla="*/ 4206462 h 4615084"/>
              <a:gd name="connsiteX117" fmla="*/ 2197634 w 3816990"/>
              <a:gd name="connsiteY117" fmla="*/ 4243609 h 4615084"/>
              <a:gd name="connsiteX118" fmla="*/ 2190967 w 3816990"/>
              <a:gd name="connsiteY118" fmla="*/ 4318857 h 4615084"/>
              <a:gd name="connsiteX119" fmla="*/ 2158582 w 3816990"/>
              <a:gd name="connsiteY119" fmla="*/ 4615084 h 461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816990" h="4615084">
                <a:moveTo>
                  <a:pt x="3555550" y="0"/>
                </a:moveTo>
                <a:cubicBezTo>
                  <a:pt x="4037003" y="944429"/>
                  <a:pt x="3718777" y="1638522"/>
                  <a:pt x="3653054" y="1749012"/>
                </a:cubicBezTo>
                <a:cubicBezTo>
                  <a:pt x="3635909" y="1776634"/>
                  <a:pt x="3619717" y="1804257"/>
                  <a:pt x="3601619" y="1829974"/>
                </a:cubicBezTo>
                <a:cubicBezTo>
                  <a:pt x="3592094" y="1843309"/>
                  <a:pt x="3583522" y="1856644"/>
                  <a:pt x="3573997" y="1869979"/>
                </a:cubicBezTo>
                <a:lnTo>
                  <a:pt x="3544469" y="1908079"/>
                </a:lnTo>
                <a:lnTo>
                  <a:pt x="3530182" y="1927129"/>
                </a:lnTo>
                <a:lnTo>
                  <a:pt x="3514942" y="1945227"/>
                </a:lnTo>
                <a:lnTo>
                  <a:pt x="3483509" y="1982374"/>
                </a:lnTo>
                <a:cubicBezTo>
                  <a:pt x="3473032" y="1993804"/>
                  <a:pt x="3461602" y="2006187"/>
                  <a:pt x="3450172" y="2017617"/>
                </a:cubicBezTo>
                <a:cubicBezTo>
                  <a:pt x="3438742" y="2029047"/>
                  <a:pt x="3428264" y="2041429"/>
                  <a:pt x="3416834" y="2051907"/>
                </a:cubicBezTo>
                <a:cubicBezTo>
                  <a:pt x="3325394" y="2141442"/>
                  <a:pt x="3221572" y="2219547"/>
                  <a:pt x="3106319" y="2277649"/>
                </a:cubicBezTo>
                <a:cubicBezTo>
                  <a:pt x="3092032" y="2285269"/>
                  <a:pt x="3077744" y="2292889"/>
                  <a:pt x="3063457" y="2299557"/>
                </a:cubicBezTo>
                <a:lnTo>
                  <a:pt x="3019642" y="2318607"/>
                </a:lnTo>
                <a:cubicBezTo>
                  <a:pt x="3012022" y="2321464"/>
                  <a:pt x="3005354" y="2325274"/>
                  <a:pt x="2997734" y="2328132"/>
                </a:cubicBezTo>
                <a:lnTo>
                  <a:pt x="2974874" y="2335752"/>
                </a:lnTo>
                <a:lnTo>
                  <a:pt x="2929154" y="2351944"/>
                </a:lnTo>
                <a:cubicBezTo>
                  <a:pt x="2867242" y="2370042"/>
                  <a:pt x="2805329" y="2386234"/>
                  <a:pt x="2741512" y="2393854"/>
                </a:cubicBezTo>
                <a:cubicBezTo>
                  <a:pt x="2710079" y="2399569"/>
                  <a:pt x="2677694" y="2401474"/>
                  <a:pt x="2645309" y="2403379"/>
                </a:cubicBezTo>
                <a:cubicBezTo>
                  <a:pt x="2629117" y="2405284"/>
                  <a:pt x="2612924" y="2404332"/>
                  <a:pt x="2597684" y="2405284"/>
                </a:cubicBezTo>
                <a:cubicBezTo>
                  <a:pt x="2581492" y="2405284"/>
                  <a:pt x="2565299" y="2406237"/>
                  <a:pt x="2549107" y="2405284"/>
                </a:cubicBezTo>
                <a:lnTo>
                  <a:pt x="2501482" y="2402427"/>
                </a:lnTo>
                <a:cubicBezTo>
                  <a:pt x="2493862" y="2401474"/>
                  <a:pt x="2485289" y="2401474"/>
                  <a:pt x="2477669" y="2400522"/>
                </a:cubicBezTo>
                <a:lnTo>
                  <a:pt x="2453857" y="2397664"/>
                </a:lnTo>
                <a:lnTo>
                  <a:pt x="2406232" y="2391949"/>
                </a:lnTo>
                <a:lnTo>
                  <a:pt x="2358607" y="2383377"/>
                </a:lnTo>
                <a:lnTo>
                  <a:pt x="2334794" y="2378614"/>
                </a:lnTo>
                <a:lnTo>
                  <a:pt x="2311934" y="2372899"/>
                </a:lnTo>
                <a:lnTo>
                  <a:pt x="2265262" y="2360517"/>
                </a:lnTo>
                <a:cubicBezTo>
                  <a:pt x="2250022" y="2355754"/>
                  <a:pt x="2234782" y="2350039"/>
                  <a:pt x="2219542" y="2345277"/>
                </a:cubicBezTo>
                <a:lnTo>
                  <a:pt x="2196682" y="2337657"/>
                </a:lnTo>
                <a:cubicBezTo>
                  <a:pt x="2189062" y="2334799"/>
                  <a:pt x="2181442" y="2331942"/>
                  <a:pt x="2174774" y="2329084"/>
                </a:cubicBezTo>
                <a:lnTo>
                  <a:pt x="2130007" y="2310034"/>
                </a:lnTo>
                <a:cubicBezTo>
                  <a:pt x="2115719" y="2303367"/>
                  <a:pt x="2101432" y="2295747"/>
                  <a:pt x="2087144" y="2288127"/>
                </a:cubicBezTo>
                <a:cubicBezTo>
                  <a:pt x="2057617" y="2274792"/>
                  <a:pt x="2030947" y="2256694"/>
                  <a:pt x="2004277" y="2239549"/>
                </a:cubicBezTo>
                <a:cubicBezTo>
                  <a:pt x="2000467" y="2237644"/>
                  <a:pt x="1997609" y="2235739"/>
                  <a:pt x="1993799" y="2232882"/>
                </a:cubicBezTo>
                <a:lnTo>
                  <a:pt x="1984274" y="2226214"/>
                </a:lnTo>
                <a:lnTo>
                  <a:pt x="1965224" y="2211927"/>
                </a:lnTo>
                <a:lnTo>
                  <a:pt x="1946174" y="2197639"/>
                </a:lnTo>
                <a:cubicBezTo>
                  <a:pt x="1939507" y="2192877"/>
                  <a:pt x="1932839" y="2188114"/>
                  <a:pt x="1927124" y="2182399"/>
                </a:cubicBezTo>
                <a:lnTo>
                  <a:pt x="1909027" y="2167159"/>
                </a:lnTo>
                <a:cubicBezTo>
                  <a:pt x="1903312" y="2161444"/>
                  <a:pt x="1897597" y="2156682"/>
                  <a:pt x="1890929" y="2150967"/>
                </a:cubicBezTo>
                <a:cubicBezTo>
                  <a:pt x="1878547" y="2140489"/>
                  <a:pt x="1868069" y="2129059"/>
                  <a:pt x="1856639" y="2117629"/>
                </a:cubicBezTo>
                <a:cubicBezTo>
                  <a:pt x="1811872" y="2071909"/>
                  <a:pt x="1772819" y="2020474"/>
                  <a:pt x="1738529" y="1966182"/>
                </a:cubicBezTo>
                <a:cubicBezTo>
                  <a:pt x="1705192" y="1910937"/>
                  <a:pt x="1676617" y="1853787"/>
                  <a:pt x="1654709" y="1792827"/>
                </a:cubicBezTo>
                <a:cubicBezTo>
                  <a:pt x="1632802" y="1732819"/>
                  <a:pt x="1616609" y="1669954"/>
                  <a:pt x="1608037" y="1606137"/>
                </a:cubicBezTo>
                <a:cubicBezTo>
                  <a:pt x="1599464" y="1542319"/>
                  <a:pt x="1596607" y="1478502"/>
                  <a:pt x="1601369" y="1413732"/>
                </a:cubicBezTo>
                <a:cubicBezTo>
                  <a:pt x="1603274" y="1381347"/>
                  <a:pt x="1608989" y="1349914"/>
                  <a:pt x="1614704" y="1318482"/>
                </a:cubicBezTo>
                <a:cubicBezTo>
                  <a:pt x="1618514" y="1303242"/>
                  <a:pt x="1621372" y="1287049"/>
                  <a:pt x="1626134" y="1271809"/>
                </a:cubicBezTo>
                <a:lnTo>
                  <a:pt x="1632802" y="1248949"/>
                </a:lnTo>
                <a:lnTo>
                  <a:pt x="1640422" y="1226089"/>
                </a:lnTo>
                <a:cubicBezTo>
                  <a:pt x="1645184" y="1210849"/>
                  <a:pt x="1651852" y="1195609"/>
                  <a:pt x="1656614" y="1181322"/>
                </a:cubicBezTo>
                <a:cubicBezTo>
                  <a:pt x="1663282" y="1167034"/>
                  <a:pt x="1668997" y="1151794"/>
                  <a:pt x="1676617" y="1137507"/>
                </a:cubicBezTo>
                <a:cubicBezTo>
                  <a:pt x="1690904" y="1108932"/>
                  <a:pt x="1707097" y="1081309"/>
                  <a:pt x="1725194" y="1054639"/>
                </a:cubicBezTo>
                <a:cubicBezTo>
                  <a:pt x="1743292" y="1027969"/>
                  <a:pt x="1763294" y="1003204"/>
                  <a:pt x="1785202" y="979392"/>
                </a:cubicBezTo>
                <a:cubicBezTo>
                  <a:pt x="1807109" y="955579"/>
                  <a:pt x="1829969" y="933672"/>
                  <a:pt x="1854734" y="912717"/>
                </a:cubicBezTo>
                <a:cubicBezTo>
                  <a:pt x="1952842" y="829849"/>
                  <a:pt x="2072857" y="772699"/>
                  <a:pt x="2199539" y="752697"/>
                </a:cubicBezTo>
                <a:cubicBezTo>
                  <a:pt x="2263357" y="742219"/>
                  <a:pt x="2328127" y="743172"/>
                  <a:pt x="2390992" y="754602"/>
                </a:cubicBezTo>
                <a:cubicBezTo>
                  <a:pt x="2422424" y="760317"/>
                  <a:pt x="2453857" y="768889"/>
                  <a:pt x="2483384" y="780319"/>
                </a:cubicBezTo>
                <a:cubicBezTo>
                  <a:pt x="2491004" y="783177"/>
                  <a:pt x="2498624" y="786034"/>
                  <a:pt x="2505292" y="789844"/>
                </a:cubicBezTo>
                <a:lnTo>
                  <a:pt x="2527199" y="800322"/>
                </a:lnTo>
                <a:lnTo>
                  <a:pt x="2549107" y="810799"/>
                </a:lnTo>
                <a:lnTo>
                  <a:pt x="2570062" y="823182"/>
                </a:lnTo>
                <a:cubicBezTo>
                  <a:pt x="2625307" y="856519"/>
                  <a:pt x="2673884" y="899382"/>
                  <a:pt x="2714842" y="948912"/>
                </a:cubicBezTo>
                <a:cubicBezTo>
                  <a:pt x="2755799" y="998442"/>
                  <a:pt x="2790089" y="1053687"/>
                  <a:pt x="2816759" y="1111789"/>
                </a:cubicBezTo>
                <a:cubicBezTo>
                  <a:pt x="2870099" y="1228947"/>
                  <a:pt x="2893912" y="1358487"/>
                  <a:pt x="2889149" y="1486122"/>
                </a:cubicBezTo>
                <a:cubicBezTo>
                  <a:pt x="2884387" y="1614709"/>
                  <a:pt x="2854859" y="1741392"/>
                  <a:pt x="2810092" y="1861407"/>
                </a:cubicBezTo>
                <a:cubicBezTo>
                  <a:pt x="2765324" y="1981422"/>
                  <a:pt x="2706269" y="2096674"/>
                  <a:pt x="2641499" y="2207164"/>
                </a:cubicBezTo>
                <a:cubicBezTo>
                  <a:pt x="2511007" y="2428144"/>
                  <a:pt x="2356702" y="2635789"/>
                  <a:pt x="2171917" y="2814859"/>
                </a:cubicBezTo>
                <a:cubicBezTo>
                  <a:pt x="2080477" y="2904394"/>
                  <a:pt x="1980464" y="2986309"/>
                  <a:pt x="1872832" y="3056794"/>
                </a:cubicBezTo>
                <a:cubicBezTo>
                  <a:pt x="1766152" y="3127279"/>
                  <a:pt x="1651852" y="3188239"/>
                  <a:pt x="1531837" y="3233959"/>
                </a:cubicBezTo>
                <a:lnTo>
                  <a:pt x="1508977" y="3242532"/>
                </a:lnTo>
                <a:lnTo>
                  <a:pt x="1486117" y="3250152"/>
                </a:lnTo>
                <a:lnTo>
                  <a:pt x="1440397" y="3265392"/>
                </a:lnTo>
                <a:cubicBezTo>
                  <a:pt x="1409917" y="3274917"/>
                  <a:pt x="1378484" y="3282537"/>
                  <a:pt x="1348004" y="3292062"/>
                </a:cubicBezTo>
                <a:cubicBezTo>
                  <a:pt x="1316572" y="3298729"/>
                  <a:pt x="1285139" y="3306349"/>
                  <a:pt x="1253707" y="3312064"/>
                </a:cubicBezTo>
                <a:lnTo>
                  <a:pt x="1206082" y="3319684"/>
                </a:lnTo>
                <a:cubicBezTo>
                  <a:pt x="1189889" y="3322542"/>
                  <a:pt x="1174649" y="3325399"/>
                  <a:pt x="1158457" y="3326352"/>
                </a:cubicBezTo>
                <a:cubicBezTo>
                  <a:pt x="1030822" y="3341592"/>
                  <a:pt x="901282" y="3340639"/>
                  <a:pt x="774599" y="3321589"/>
                </a:cubicBezTo>
                <a:lnTo>
                  <a:pt x="750787" y="3318732"/>
                </a:lnTo>
                <a:cubicBezTo>
                  <a:pt x="743167" y="3317779"/>
                  <a:pt x="734594" y="3315874"/>
                  <a:pt x="726974" y="3313969"/>
                </a:cubicBezTo>
                <a:lnTo>
                  <a:pt x="679349" y="3304444"/>
                </a:lnTo>
                <a:cubicBezTo>
                  <a:pt x="663157" y="3301587"/>
                  <a:pt x="647917" y="3296824"/>
                  <a:pt x="632677" y="3293014"/>
                </a:cubicBezTo>
                <a:lnTo>
                  <a:pt x="586004" y="3280632"/>
                </a:lnTo>
                <a:cubicBezTo>
                  <a:pt x="570764" y="3275869"/>
                  <a:pt x="555524" y="3270154"/>
                  <a:pt x="540284" y="3264439"/>
                </a:cubicBezTo>
                <a:cubicBezTo>
                  <a:pt x="525044" y="3258724"/>
                  <a:pt x="509804" y="3253962"/>
                  <a:pt x="495517" y="3248247"/>
                </a:cubicBezTo>
                <a:lnTo>
                  <a:pt x="451702" y="3229197"/>
                </a:lnTo>
                <a:cubicBezTo>
                  <a:pt x="437414" y="3222529"/>
                  <a:pt x="422174" y="3216814"/>
                  <a:pt x="407887" y="3208242"/>
                </a:cubicBezTo>
                <a:cubicBezTo>
                  <a:pt x="292634" y="3152044"/>
                  <a:pt x="187859" y="3072034"/>
                  <a:pt x="108802" y="2971069"/>
                </a:cubicBezTo>
                <a:cubicBezTo>
                  <a:pt x="99277" y="2957734"/>
                  <a:pt x="89752" y="2945352"/>
                  <a:pt x="81179" y="2932017"/>
                </a:cubicBezTo>
                <a:cubicBezTo>
                  <a:pt x="77369" y="2925349"/>
                  <a:pt x="72607" y="2918682"/>
                  <a:pt x="67844" y="2912014"/>
                </a:cubicBezTo>
                <a:lnTo>
                  <a:pt x="56414" y="2891059"/>
                </a:lnTo>
                <a:lnTo>
                  <a:pt x="50699" y="2880582"/>
                </a:lnTo>
                <a:lnTo>
                  <a:pt x="45937" y="2870104"/>
                </a:lnTo>
                <a:lnTo>
                  <a:pt x="35459" y="2848197"/>
                </a:lnTo>
                <a:lnTo>
                  <a:pt x="26887" y="2825337"/>
                </a:lnTo>
                <a:cubicBezTo>
                  <a:pt x="24029" y="2817717"/>
                  <a:pt x="21172" y="2810097"/>
                  <a:pt x="19267" y="2802477"/>
                </a:cubicBezTo>
                <a:cubicBezTo>
                  <a:pt x="1169" y="2741517"/>
                  <a:pt x="-5498" y="2675794"/>
                  <a:pt x="4979" y="2611977"/>
                </a:cubicBezTo>
                <a:cubicBezTo>
                  <a:pt x="15457" y="2548159"/>
                  <a:pt x="39269" y="2488152"/>
                  <a:pt x="73559" y="2432907"/>
                </a:cubicBezTo>
                <a:cubicBezTo>
                  <a:pt x="107849" y="2378614"/>
                  <a:pt x="150712" y="2330037"/>
                  <a:pt x="201194" y="2289079"/>
                </a:cubicBezTo>
                <a:cubicBezTo>
                  <a:pt x="250724" y="2249074"/>
                  <a:pt x="306922" y="2215737"/>
                  <a:pt x="366929" y="2191924"/>
                </a:cubicBezTo>
                <a:cubicBezTo>
                  <a:pt x="426937" y="2169064"/>
                  <a:pt x="489802" y="2153824"/>
                  <a:pt x="553619" y="2146204"/>
                </a:cubicBezTo>
                <a:cubicBezTo>
                  <a:pt x="681254" y="2131917"/>
                  <a:pt x="810794" y="2145252"/>
                  <a:pt x="935572" y="2173827"/>
                </a:cubicBezTo>
                <a:cubicBezTo>
                  <a:pt x="998437" y="2188114"/>
                  <a:pt x="1059397" y="2207164"/>
                  <a:pt x="1120357" y="2227167"/>
                </a:cubicBezTo>
                <a:cubicBezTo>
                  <a:pt x="1181317" y="2248122"/>
                  <a:pt x="1240372" y="2272887"/>
                  <a:pt x="1298474" y="2299557"/>
                </a:cubicBezTo>
                <a:cubicBezTo>
                  <a:pt x="1356577" y="2327179"/>
                  <a:pt x="1413727" y="2356707"/>
                  <a:pt x="1468019" y="2390044"/>
                </a:cubicBezTo>
                <a:cubicBezTo>
                  <a:pt x="1522312" y="2423382"/>
                  <a:pt x="1576604" y="2459577"/>
                  <a:pt x="1627087" y="2498629"/>
                </a:cubicBezTo>
                <a:cubicBezTo>
                  <a:pt x="1728052" y="2577687"/>
                  <a:pt x="1820444" y="2669127"/>
                  <a:pt x="1896644" y="2771997"/>
                </a:cubicBezTo>
                <a:cubicBezTo>
                  <a:pt x="1973797" y="2874867"/>
                  <a:pt x="2033804" y="2989167"/>
                  <a:pt x="2080477" y="3109182"/>
                </a:cubicBezTo>
                <a:cubicBezTo>
                  <a:pt x="2103337" y="3169189"/>
                  <a:pt x="2123339" y="3230149"/>
                  <a:pt x="2139532" y="3292062"/>
                </a:cubicBezTo>
                <a:cubicBezTo>
                  <a:pt x="2156677" y="3353974"/>
                  <a:pt x="2169059" y="3416839"/>
                  <a:pt x="2179537" y="3480657"/>
                </a:cubicBezTo>
                <a:cubicBezTo>
                  <a:pt x="2190014" y="3543522"/>
                  <a:pt x="2197634" y="3607339"/>
                  <a:pt x="2202397" y="3672109"/>
                </a:cubicBezTo>
                <a:cubicBezTo>
                  <a:pt x="2208112" y="3735927"/>
                  <a:pt x="2210017" y="3800697"/>
                  <a:pt x="2210969" y="3864514"/>
                </a:cubicBezTo>
                <a:cubicBezTo>
                  <a:pt x="2211922" y="3928332"/>
                  <a:pt x="2210969" y="3993102"/>
                  <a:pt x="2208112" y="4056919"/>
                </a:cubicBezTo>
                <a:cubicBezTo>
                  <a:pt x="2206207" y="4089304"/>
                  <a:pt x="2205254" y="4120737"/>
                  <a:pt x="2203349" y="4153122"/>
                </a:cubicBezTo>
                <a:lnTo>
                  <a:pt x="2201444" y="4183602"/>
                </a:lnTo>
                <a:lnTo>
                  <a:pt x="2201444" y="4188364"/>
                </a:lnTo>
                <a:cubicBezTo>
                  <a:pt x="2201127" y="4194397"/>
                  <a:pt x="2200809" y="4200429"/>
                  <a:pt x="2200492" y="4206462"/>
                </a:cubicBezTo>
                <a:lnTo>
                  <a:pt x="2197634" y="4243609"/>
                </a:lnTo>
                <a:lnTo>
                  <a:pt x="2190967" y="4318857"/>
                </a:lnTo>
                <a:cubicBezTo>
                  <a:pt x="2181442" y="4417917"/>
                  <a:pt x="2170964" y="4516024"/>
                  <a:pt x="2158582" y="4615084"/>
                </a:cubicBezTo>
              </a:path>
            </a:pathLst>
          </a:custGeom>
          <a:noFill/>
          <a:ln w="126746" cap="flat">
            <a:solidFill>
              <a:srgbClr val="12100B"/>
            </a:solid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057D536B-CDA5-49EC-A6F1-6D49AF139F6E}"/>
              </a:ext>
            </a:extLst>
          </p:cNvPr>
          <p:cNvSpPr/>
          <p:nvPr userDrawn="1"/>
        </p:nvSpPr>
        <p:spPr>
          <a:xfrm rot="10512305">
            <a:off x="9113988" y="2260045"/>
            <a:ext cx="789622" cy="427672"/>
          </a:xfrm>
          <a:custGeom>
            <a:avLst/>
            <a:gdLst>
              <a:gd name="connsiteX0" fmla="*/ 0 w 789622"/>
              <a:gd name="connsiteY0" fmla="*/ 0 h 427672"/>
              <a:gd name="connsiteX1" fmla="*/ 354330 w 789622"/>
              <a:gd name="connsiteY1" fmla="*/ 427672 h 427672"/>
              <a:gd name="connsiteX2" fmla="*/ 789622 w 789622"/>
              <a:gd name="connsiteY2" fmla="*/ 67628 h 427672"/>
            </a:gdLst>
            <a:ahLst/>
            <a:cxnLst>
              <a:cxn ang="0">
                <a:pos x="connsiteX0" y="connsiteY0"/>
              </a:cxn>
              <a:cxn ang="0">
                <a:pos x="connsiteX1" y="connsiteY1"/>
              </a:cxn>
              <a:cxn ang="0">
                <a:pos x="connsiteX2" y="connsiteY2"/>
              </a:cxn>
            </a:cxnLst>
            <a:rect l="l" t="t" r="r" b="b"/>
            <a:pathLst>
              <a:path w="789622" h="427672">
                <a:moveTo>
                  <a:pt x="0" y="0"/>
                </a:moveTo>
                <a:cubicBezTo>
                  <a:pt x="121920" y="133350"/>
                  <a:pt x="239078" y="280035"/>
                  <a:pt x="354330" y="427672"/>
                </a:cubicBezTo>
                <a:cubicBezTo>
                  <a:pt x="501015" y="312420"/>
                  <a:pt x="646747" y="197168"/>
                  <a:pt x="789622" y="67628"/>
                </a:cubicBezTo>
              </a:path>
            </a:pathLst>
          </a:custGeom>
          <a:noFill/>
          <a:ln w="126746" cap="flat">
            <a:solidFill>
              <a:srgbClr val="12100B"/>
            </a:solidFill>
            <a:prstDash val="solid"/>
            <a:miter/>
          </a:ln>
        </p:spPr>
        <p:txBody>
          <a:bodyPr rtlCol="0" anchor="ctr"/>
          <a:lstStyle/>
          <a:p>
            <a:endParaRPr lang="sv-SE"/>
          </a:p>
        </p:txBody>
      </p:sp>
    </p:spTree>
    <p:extLst>
      <p:ext uri="{BB962C8B-B14F-4D97-AF65-F5344CB8AC3E}">
        <p14:creationId xmlns:p14="http://schemas.microsoft.com/office/powerpoint/2010/main" val="3177692620"/>
      </p:ext>
    </p:extLst>
  </p:cSld>
  <p:clrMapOvr>
    <a:masterClrMapping/>
  </p:clrMapOvr>
  <p:extLst>
    <p:ext uri="{DCECCB84-F9BA-43D5-87BE-67443E8EF086}">
      <p15:sldGuideLst xmlns:p15="http://schemas.microsoft.com/office/powerpoint/2012/main">
        <p15:guide id="1" orient="horz" pos="2478" userDrawn="1">
          <p15:clr>
            <a:srgbClr val="FBAE40"/>
          </p15:clr>
        </p15:guide>
        <p15:guide id="3" orient="horz" pos="2341" userDrawn="1">
          <p15:clr>
            <a:srgbClr val="FBAE40"/>
          </p15:clr>
        </p15:guide>
        <p15:guide id="4" pos="39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Kapitelsida förbundsgrön">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698" y="1709738"/>
            <a:ext cx="8118337" cy="2852737"/>
          </a:xfrm>
        </p:spPr>
        <p:txBody>
          <a:bodyPr anchor="b"/>
          <a:lstStyle>
            <a:lvl1pPr>
              <a:defRPr sz="4400">
                <a:solidFill>
                  <a:schemeClr val="tx1"/>
                </a:solidFill>
              </a:defRPr>
            </a:lvl1pPr>
          </a:lstStyle>
          <a:p>
            <a:r>
              <a:rPr lang="sv-SE"/>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38" y="5148263"/>
            <a:ext cx="8118337" cy="9413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0" y="7206858"/>
            <a:ext cx="2743200" cy="165400"/>
          </a:xfrm>
        </p:spPr>
        <p:txBody>
          <a:bodyPr/>
          <a:lstStyle/>
          <a:p>
            <a:fld id="{4B9A867A-6F11-43DE-B76F-520A1457486A}" type="datetime1">
              <a:rPr lang="sv-SE" smtClean="0"/>
              <a:t>2024-05-30</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0" y="7405027"/>
            <a:ext cx="4114800" cy="165400"/>
          </a:xfrm>
        </p:spPr>
        <p:txBody>
          <a:bodyPr/>
          <a:lstStyle/>
          <a:p>
            <a:r>
              <a:rPr lang="sv-SE"/>
              <a:t>Insikt 2024 |</a:t>
            </a:r>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0" y="7405027"/>
            <a:ext cx="2743200" cy="165400"/>
          </a:xfrm>
        </p:spPr>
        <p:txBody>
          <a:bodyPr/>
          <a:lstStyle/>
          <a:p>
            <a:fld id="{AE086683-F536-42AB-ABBC-F4803DFE8DBC}" type="slidenum">
              <a:rPr lang="sv-SE" smtClean="0"/>
              <a:t>‹#›</a:t>
            </a:fld>
            <a:endParaRPr lang="sv-SE"/>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303530" y="4674834"/>
            <a:ext cx="1314450" cy="361068"/>
          </a:xfrm>
          <a:prstGeom prst="rect">
            <a:avLst/>
          </a:prstGeom>
        </p:spPr>
      </p:pic>
    </p:spTree>
    <p:extLst>
      <p:ext uri="{BB962C8B-B14F-4D97-AF65-F5344CB8AC3E}">
        <p14:creationId xmlns:p14="http://schemas.microsoft.com/office/powerpoint/2010/main" val="37076841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Kapitelsida blekgrön">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698" y="1709738"/>
            <a:ext cx="8118337" cy="2852737"/>
          </a:xfrm>
        </p:spPr>
        <p:txBody>
          <a:bodyPr anchor="b"/>
          <a:lstStyle>
            <a:lvl1pPr>
              <a:defRPr sz="4400">
                <a:solidFill>
                  <a:schemeClr val="tx1"/>
                </a:solidFill>
              </a:defRPr>
            </a:lvl1pPr>
          </a:lstStyle>
          <a:p>
            <a:r>
              <a:rPr lang="sv-SE"/>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38" y="5148263"/>
            <a:ext cx="8118337" cy="9413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0" y="7206858"/>
            <a:ext cx="2743200" cy="165400"/>
          </a:xfrm>
        </p:spPr>
        <p:txBody>
          <a:bodyPr/>
          <a:lstStyle/>
          <a:p>
            <a:fld id="{BCB53B51-8306-4166-8093-CA608121A2E2}" type="datetime1">
              <a:rPr lang="sv-SE" smtClean="0"/>
              <a:t>2024-05-30</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0" y="7405027"/>
            <a:ext cx="4114800" cy="165400"/>
          </a:xfrm>
        </p:spPr>
        <p:txBody>
          <a:bodyPr/>
          <a:lstStyle/>
          <a:p>
            <a:r>
              <a:rPr lang="sv-SE"/>
              <a:t>Insikt 2024 |</a:t>
            </a:r>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0" y="7405027"/>
            <a:ext cx="2743200" cy="165400"/>
          </a:xfrm>
        </p:spPr>
        <p:txBody>
          <a:bodyPr/>
          <a:lstStyle/>
          <a:p>
            <a:fld id="{AE086683-F536-42AB-ABBC-F4803DFE8DBC}" type="slidenum">
              <a:rPr lang="sv-SE" smtClean="0"/>
              <a:t>‹#›</a:t>
            </a:fld>
            <a:endParaRPr lang="sv-SE"/>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303530" y="4674834"/>
            <a:ext cx="1314450" cy="361068"/>
          </a:xfrm>
          <a:prstGeom prst="rect">
            <a:avLst/>
          </a:prstGeom>
        </p:spPr>
      </p:pic>
    </p:spTree>
    <p:extLst>
      <p:ext uri="{BB962C8B-B14F-4D97-AF65-F5344CB8AC3E}">
        <p14:creationId xmlns:p14="http://schemas.microsoft.com/office/powerpoint/2010/main" val="220508435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secHead" preserve="1">
  <p:cSld name="Kapitelsida dammgrå">
    <p:bg>
      <p:bgPr>
        <a:solidFill>
          <a:schemeClr val="accent4">
            <a:lumMod val="25000"/>
            <a:lumOff val="7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698" y="1709738"/>
            <a:ext cx="8118337" cy="2852737"/>
          </a:xfrm>
        </p:spPr>
        <p:txBody>
          <a:bodyPr anchor="b"/>
          <a:lstStyle>
            <a:lvl1pPr>
              <a:defRPr sz="4400">
                <a:solidFill>
                  <a:schemeClr val="tx1"/>
                </a:solidFill>
              </a:defRPr>
            </a:lvl1pPr>
          </a:lstStyle>
          <a:p>
            <a:r>
              <a:rPr lang="sv-SE"/>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38" y="5148263"/>
            <a:ext cx="8118337" cy="9413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0" y="7206858"/>
            <a:ext cx="2743200" cy="165400"/>
          </a:xfrm>
        </p:spPr>
        <p:txBody>
          <a:bodyPr/>
          <a:lstStyle/>
          <a:p>
            <a:fld id="{5514977B-29BC-492D-904E-30C7ACBF32B6}" type="datetime1">
              <a:rPr lang="sv-SE" smtClean="0"/>
              <a:t>2024-05-30</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0" y="7405027"/>
            <a:ext cx="4114800" cy="165400"/>
          </a:xfrm>
        </p:spPr>
        <p:txBody>
          <a:bodyPr/>
          <a:lstStyle/>
          <a:p>
            <a:r>
              <a:rPr lang="sv-SE"/>
              <a:t>Insikt 2024 |</a:t>
            </a:r>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0" y="7405027"/>
            <a:ext cx="2743200" cy="165400"/>
          </a:xfrm>
        </p:spPr>
        <p:txBody>
          <a:bodyPr/>
          <a:lstStyle/>
          <a:p>
            <a:fld id="{AE086683-F536-42AB-ABBC-F4803DFE8DBC}" type="slidenum">
              <a:rPr lang="sv-SE" smtClean="0"/>
              <a:t>‹#›</a:t>
            </a:fld>
            <a:endParaRPr lang="sv-SE"/>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303530" y="4674834"/>
            <a:ext cx="1314450" cy="361068"/>
          </a:xfrm>
          <a:prstGeom prst="rect">
            <a:avLst/>
          </a:prstGeom>
        </p:spPr>
      </p:pic>
    </p:spTree>
    <p:extLst>
      <p:ext uri="{BB962C8B-B14F-4D97-AF65-F5344CB8AC3E}">
        <p14:creationId xmlns:p14="http://schemas.microsoft.com/office/powerpoint/2010/main" val="314028385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p:txBody>
          <a:bodyPr/>
          <a:lstStyle>
            <a:lvl1pPr>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301487" y="1829200"/>
            <a:ext cx="5183188" cy="3938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C4315BF-6788-4811-BD10-03E568815C6E}"/>
              </a:ext>
            </a:extLst>
          </p:cNvPr>
          <p:cNvSpPr>
            <a:spLocks noGrp="1"/>
          </p:cNvSpPr>
          <p:nvPr>
            <p:ph sz="half" idx="2"/>
          </p:nvPr>
        </p:nvSpPr>
        <p:spPr>
          <a:xfrm>
            <a:off x="5643428" y="1829201"/>
            <a:ext cx="5183188" cy="3938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lvl1pPr algn="r">
              <a:defRPr/>
            </a:lvl1pPr>
          </a:lstStyle>
          <a:p>
            <a:pPr algn="r"/>
            <a:fld id="{18397B45-3AF5-47C1-910C-FD362CA15BC2}" type="datetime1">
              <a:rPr lang="sv-SE" smtClean="0"/>
              <a:t>2024-05-30</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r>
              <a:rPr lang="sv-SE"/>
              <a:t>Insikt 2024 |</a:t>
            </a:r>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31430307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Jämförelse med underrubrik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C447B7-A1D7-4C2A-AA62-F37F32D5ECB7}"/>
              </a:ext>
            </a:extLst>
          </p:cNvPr>
          <p:cNvSpPr>
            <a:spLocks noGrp="1"/>
          </p:cNvSpPr>
          <p:nvPr>
            <p:ph type="title" hasCustomPrompt="1"/>
          </p:nvPr>
        </p:nvSpPr>
        <p:spPr>
          <a:xfrm>
            <a:off x="301487" y="293412"/>
            <a:ext cx="8648700" cy="1325563"/>
          </a:xfrm>
        </p:spPr>
        <p:txBody>
          <a:bodyPr/>
          <a:lstStyle>
            <a:lvl1pPr>
              <a:defRPr/>
            </a:lvl1pPr>
          </a:lstStyle>
          <a:p>
            <a:r>
              <a:rPr lang="sv-SE"/>
              <a:t>Klicka här för att skriva rubrik i upp till två rader</a:t>
            </a:r>
          </a:p>
        </p:txBody>
      </p:sp>
      <p:sp>
        <p:nvSpPr>
          <p:cNvPr id="3" name="Platshållare för text 2">
            <a:extLst>
              <a:ext uri="{FF2B5EF4-FFF2-40B4-BE49-F238E27FC236}">
                <a16:creationId xmlns:a16="http://schemas.microsoft.com/office/drawing/2014/main" id="{02676758-DB6F-48D8-951C-8F4205231323}"/>
              </a:ext>
            </a:extLst>
          </p:cNvPr>
          <p:cNvSpPr>
            <a:spLocks noGrp="1"/>
          </p:cNvSpPr>
          <p:nvPr>
            <p:ph type="body" idx="1"/>
          </p:nvPr>
        </p:nvSpPr>
        <p:spPr>
          <a:xfrm>
            <a:off x="301487" y="18292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BBB91D99-D2D3-4056-9A06-DB9129319516}"/>
              </a:ext>
            </a:extLst>
          </p:cNvPr>
          <p:cNvSpPr>
            <a:spLocks noGrp="1"/>
          </p:cNvSpPr>
          <p:nvPr>
            <p:ph sz="half" idx="2"/>
          </p:nvPr>
        </p:nvSpPr>
        <p:spPr>
          <a:xfrm>
            <a:off x="316706" y="2809623"/>
            <a:ext cx="5157787" cy="312815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64B5B5E2-4390-48D4-A214-EFF599B5C620}"/>
              </a:ext>
            </a:extLst>
          </p:cNvPr>
          <p:cNvSpPr>
            <a:spLocks noGrp="1"/>
          </p:cNvSpPr>
          <p:nvPr>
            <p:ph type="body" sz="quarter" idx="3"/>
          </p:nvPr>
        </p:nvSpPr>
        <p:spPr>
          <a:xfrm>
            <a:off x="5643427" y="18292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84E0839F-DA86-4E14-BFC3-BD0F948A2A61}"/>
              </a:ext>
            </a:extLst>
          </p:cNvPr>
          <p:cNvSpPr>
            <a:spLocks noGrp="1"/>
          </p:cNvSpPr>
          <p:nvPr>
            <p:ph sz="quarter" idx="4"/>
          </p:nvPr>
        </p:nvSpPr>
        <p:spPr>
          <a:xfrm>
            <a:off x="5648670" y="2809623"/>
            <a:ext cx="5183188" cy="312815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7E824975-61ED-493C-8BC1-B24F652A91B6}"/>
              </a:ext>
            </a:extLst>
          </p:cNvPr>
          <p:cNvSpPr>
            <a:spLocks noGrp="1"/>
          </p:cNvSpPr>
          <p:nvPr>
            <p:ph type="dt" sz="half" idx="10"/>
          </p:nvPr>
        </p:nvSpPr>
        <p:spPr/>
        <p:txBody>
          <a:bodyPr/>
          <a:lstStyle>
            <a:lvl1pPr algn="r">
              <a:defRPr/>
            </a:lvl1pPr>
          </a:lstStyle>
          <a:p>
            <a:fld id="{4924842A-D27E-433E-AD6A-A1F1E030D6A0}" type="datetime1">
              <a:rPr lang="sv-SE" smtClean="0"/>
              <a:t>2024-05-30</a:t>
            </a:fld>
            <a:endParaRPr lang="sv-SE"/>
          </a:p>
        </p:txBody>
      </p:sp>
      <p:sp>
        <p:nvSpPr>
          <p:cNvPr id="8" name="Platshållare för sidfot 7">
            <a:extLst>
              <a:ext uri="{FF2B5EF4-FFF2-40B4-BE49-F238E27FC236}">
                <a16:creationId xmlns:a16="http://schemas.microsoft.com/office/drawing/2014/main" id="{45DAEBE1-AC92-48FF-9F7A-7C04C9EFD9DE}"/>
              </a:ext>
            </a:extLst>
          </p:cNvPr>
          <p:cNvSpPr>
            <a:spLocks noGrp="1"/>
          </p:cNvSpPr>
          <p:nvPr>
            <p:ph type="ftr" sz="quarter" idx="11"/>
          </p:nvPr>
        </p:nvSpPr>
        <p:spPr/>
        <p:txBody>
          <a:bodyPr/>
          <a:lstStyle/>
          <a:p>
            <a:r>
              <a:rPr lang="sv-SE"/>
              <a:t>Insikt 2024 |</a:t>
            </a:r>
          </a:p>
        </p:txBody>
      </p:sp>
      <p:sp>
        <p:nvSpPr>
          <p:cNvPr id="9" name="Platshållare för bildnummer 8">
            <a:extLst>
              <a:ext uri="{FF2B5EF4-FFF2-40B4-BE49-F238E27FC236}">
                <a16:creationId xmlns:a16="http://schemas.microsoft.com/office/drawing/2014/main" id="{05DF3BA5-B9A3-4D9C-95FF-0250973BCD35}"/>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1318487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Endast rubrik">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p:txBody>
          <a:bodyPr/>
          <a:lstStyle>
            <a:lvl1pPr>
              <a:defRPr/>
            </a:lvl1pPr>
          </a:lstStyle>
          <a:p>
            <a:r>
              <a:rPr lang="sv-SE"/>
              <a:t>Klicka här för att skriva rubrik i upp till två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lvl1pPr algn="r">
              <a:defRPr/>
            </a:lvl1pPr>
          </a:lstStyle>
          <a:p>
            <a:fld id="{C650BF2F-47B5-42AE-9C1A-143A1DF9947F}" type="datetime1">
              <a:rPr lang="sv-SE" smtClean="0"/>
              <a:t>2024-05-30</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r>
              <a:rPr lang="sv-SE"/>
              <a:t>Insikt 2024 |</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1932127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Citat med organisk pil">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0" y="2035572"/>
            <a:ext cx="7305675" cy="2786856"/>
          </a:xfrm>
        </p:spPr>
        <p:txBody>
          <a:bodyPr anchor="b"/>
          <a:lstStyle>
            <a:lvl1pPr>
              <a:defRPr sz="3600" b="1">
                <a:latin typeface="+mn-lt"/>
              </a:defRPr>
            </a:lvl1pPr>
          </a:lstStyle>
          <a:p>
            <a:r>
              <a:rPr lang="sv-SE"/>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A496A1AE-7AFA-45D4-8427-18D5A0F74173}" type="datetime1">
              <a:rPr lang="sv-SE" smtClean="0"/>
              <a:t>2024-05-30</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r>
              <a:rPr lang="sv-SE"/>
              <a:t>Insikt 2024 |</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a:p>
        </p:txBody>
      </p:sp>
      <p:sp>
        <p:nvSpPr>
          <p:cNvPr id="11" name="Frihandsfigur: Form 10">
            <a:extLst>
              <a:ext uri="{FF2B5EF4-FFF2-40B4-BE49-F238E27FC236}">
                <a16:creationId xmlns:a16="http://schemas.microsoft.com/office/drawing/2014/main" id="{8D682DDC-A1D3-423A-9EF8-A3D275573E4F}"/>
              </a:ext>
            </a:extLst>
          </p:cNvPr>
          <p:cNvSpPr/>
          <p:nvPr/>
        </p:nvSpPr>
        <p:spPr>
          <a:xfrm>
            <a:off x="7549514" y="3467873"/>
            <a:ext cx="4646295" cy="3141523"/>
          </a:xfrm>
          <a:custGeom>
            <a:avLst/>
            <a:gdLst>
              <a:gd name="connsiteX0" fmla="*/ 4646295 w 4646295"/>
              <a:gd name="connsiteY0" fmla="*/ 1613714 h 3141523"/>
              <a:gd name="connsiteX1" fmla="*/ 4166235 w 4646295"/>
              <a:gd name="connsiteY1" fmla="*/ 1613714 h 3141523"/>
              <a:gd name="connsiteX2" fmla="*/ 4046220 w 4646295"/>
              <a:gd name="connsiteY2" fmla="*/ 1613714 h 3141523"/>
              <a:gd name="connsiteX3" fmla="*/ 3926205 w 4646295"/>
              <a:gd name="connsiteY3" fmla="*/ 1611809 h 3141523"/>
              <a:gd name="connsiteX4" fmla="*/ 3700463 w 4646295"/>
              <a:gd name="connsiteY4" fmla="*/ 1537514 h 3141523"/>
              <a:gd name="connsiteX5" fmla="*/ 3651885 w 4646295"/>
              <a:gd name="connsiteY5" fmla="*/ 1503224 h 3141523"/>
              <a:gd name="connsiteX6" fmla="*/ 3608070 w 4646295"/>
              <a:gd name="connsiteY6" fmla="*/ 1462266 h 3141523"/>
              <a:gd name="connsiteX7" fmla="*/ 3597593 w 4646295"/>
              <a:gd name="connsiteY7" fmla="*/ 1451789 h 3141523"/>
              <a:gd name="connsiteX8" fmla="*/ 3588068 w 4646295"/>
              <a:gd name="connsiteY8" fmla="*/ 1440359 h 3141523"/>
              <a:gd name="connsiteX9" fmla="*/ 3569018 w 4646295"/>
              <a:gd name="connsiteY9" fmla="*/ 1417499 h 3141523"/>
              <a:gd name="connsiteX10" fmla="*/ 3551873 w 4646295"/>
              <a:gd name="connsiteY10" fmla="*/ 1392734 h 3141523"/>
              <a:gd name="connsiteX11" fmla="*/ 3543300 w 4646295"/>
              <a:gd name="connsiteY11" fmla="*/ 1380351 h 3141523"/>
              <a:gd name="connsiteX12" fmla="*/ 3535680 w 4646295"/>
              <a:gd name="connsiteY12" fmla="*/ 1367016 h 3141523"/>
              <a:gd name="connsiteX13" fmla="*/ 3521393 w 4646295"/>
              <a:gd name="connsiteY13" fmla="*/ 1340346 h 3141523"/>
              <a:gd name="connsiteX14" fmla="*/ 3509010 w 4646295"/>
              <a:gd name="connsiteY14" fmla="*/ 1312724 h 3141523"/>
              <a:gd name="connsiteX15" fmla="*/ 3498533 w 4646295"/>
              <a:gd name="connsiteY15" fmla="*/ 1285101 h 3141523"/>
              <a:gd name="connsiteX16" fmla="*/ 3489008 w 4646295"/>
              <a:gd name="connsiteY16" fmla="*/ 1256526 h 3141523"/>
              <a:gd name="connsiteX17" fmla="*/ 3465195 w 4646295"/>
              <a:gd name="connsiteY17" fmla="*/ 1139369 h 3141523"/>
              <a:gd name="connsiteX18" fmla="*/ 3402330 w 4646295"/>
              <a:gd name="connsiteY18" fmla="*/ 664071 h 3141523"/>
              <a:gd name="connsiteX19" fmla="*/ 3376613 w 4646295"/>
              <a:gd name="connsiteY19" fmla="*/ 546914 h 3141523"/>
              <a:gd name="connsiteX20" fmla="*/ 3339465 w 4646295"/>
              <a:gd name="connsiteY20" fmla="*/ 432614 h 3141523"/>
              <a:gd name="connsiteX21" fmla="*/ 3288983 w 4646295"/>
              <a:gd name="connsiteY21" fmla="*/ 324029 h 3141523"/>
              <a:gd name="connsiteX22" fmla="*/ 3258503 w 4646295"/>
              <a:gd name="connsiteY22" fmla="*/ 272594 h 3141523"/>
              <a:gd name="connsiteX23" fmla="*/ 3241358 w 4646295"/>
              <a:gd name="connsiteY23" fmla="*/ 247829 h 3141523"/>
              <a:gd name="connsiteX24" fmla="*/ 3224213 w 4646295"/>
              <a:gd name="connsiteY24" fmla="*/ 223064 h 3141523"/>
              <a:gd name="connsiteX25" fmla="*/ 3206115 w 4646295"/>
              <a:gd name="connsiteY25" fmla="*/ 199251 h 3141523"/>
              <a:gd name="connsiteX26" fmla="*/ 3186113 w 4646295"/>
              <a:gd name="connsiteY26" fmla="*/ 176391 h 3141523"/>
              <a:gd name="connsiteX27" fmla="*/ 3165158 w 4646295"/>
              <a:gd name="connsiteY27" fmla="*/ 154484 h 3141523"/>
              <a:gd name="connsiteX28" fmla="*/ 3143250 w 4646295"/>
              <a:gd name="connsiteY28" fmla="*/ 133529 h 3141523"/>
              <a:gd name="connsiteX29" fmla="*/ 3047048 w 4646295"/>
              <a:gd name="connsiteY29" fmla="*/ 63044 h 3141523"/>
              <a:gd name="connsiteX30" fmla="*/ 2992755 w 4646295"/>
              <a:gd name="connsiteY30" fmla="*/ 37326 h 3141523"/>
              <a:gd name="connsiteX31" fmla="*/ 2936558 w 4646295"/>
              <a:gd name="connsiteY31" fmla="*/ 17324 h 3141523"/>
              <a:gd name="connsiteX32" fmla="*/ 2818448 w 4646295"/>
              <a:gd name="connsiteY32" fmla="*/ 179 h 3141523"/>
              <a:gd name="connsiteX33" fmla="*/ 2699385 w 4646295"/>
              <a:gd name="connsiteY33" fmla="*/ 8751 h 3141523"/>
              <a:gd name="connsiteX34" fmla="*/ 2584133 w 4646295"/>
              <a:gd name="connsiteY34" fmla="*/ 41136 h 3141523"/>
              <a:gd name="connsiteX35" fmla="*/ 2379345 w 4646295"/>
              <a:gd name="connsiteY35" fmla="*/ 163056 h 3141523"/>
              <a:gd name="connsiteX36" fmla="*/ 2218373 w 4646295"/>
              <a:gd name="connsiteY36" fmla="*/ 340221 h 3141523"/>
              <a:gd name="connsiteX37" fmla="*/ 2098358 w 4646295"/>
              <a:gd name="connsiteY37" fmla="*/ 547866 h 3141523"/>
              <a:gd name="connsiteX38" fmla="*/ 1944053 w 4646295"/>
              <a:gd name="connsiteY38" fmla="*/ 1001256 h 3141523"/>
              <a:gd name="connsiteX39" fmla="*/ 1853565 w 4646295"/>
              <a:gd name="connsiteY39" fmla="*/ 1471791 h 3141523"/>
              <a:gd name="connsiteX40" fmla="*/ 1765935 w 4646295"/>
              <a:gd name="connsiteY40" fmla="*/ 1943279 h 3141523"/>
              <a:gd name="connsiteX41" fmla="*/ 1620203 w 4646295"/>
              <a:gd name="connsiteY41" fmla="*/ 2399526 h 3141523"/>
              <a:gd name="connsiteX42" fmla="*/ 1364933 w 4646295"/>
              <a:gd name="connsiteY42" fmla="*/ 2803386 h 3141523"/>
              <a:gd name="connsiteX43" fmla="*/ 979170 w 4646295"/>
              <a:gd name="connsiteY43" fmla="*/ 3077706 h 3141523"/>
              <a:gd name="connsiteX44" fmla="*/ 747713 w 4646295"/>
              <a:gd name="connsiteY44" fmla="*/ 3136761 h 3141523"/>
              <a:gd name="connsiteX45" fmla="*/ 718185 w 4646295"/>
              <a:gd name="connsiteY45" fmla="*/ 3139619 h 3141523"/>
              <a:gd name="connsiteX46" fmla="*/ 688658 w 4646295"/>
              <a:gd name="connsiteY46" fmla="*/ 3140571 h 3141523"/>
              <a:gd name="connsiteX47" fmla="*/ 673418 w 4646295"/>
              <a:gd name="connsiteY47" fmla="*/ 3141524 h 3141523"/>
              <a:gd name="connsiteX48" fmla="*/ 658178 w 4646295"/>
              <a:gd name="connsiteY48" fmla="*/ 3141524 h 3141523"/>
              <a:gd name="connsiteX49" fmla="*/ 628650 w 4646295"/>
              <a:gd name="connsiteY49" fmla="*/ 3140571 h 3141523"/>
              <a:gd name="connsiteX50" fmla="*/ 599123 w 4646295"/>
              <a:gd name="connsiteY50" fmla="*/ 3138666 h 3141523"/>
              <a:gd name="connsiteX51" fmla="*/ 569595 w 4646295"/>
              <a:gd name="connsiteY51" fmla="*/ 3135809 h 3141523"/>
              <a:gd name="connsiteX52" fmla="*/ 510540 w 4646295"/>
              <a:gd name="connsiteY52" fmla="*/ 3125331 h 3141523"/>
              <a:gd name="connsiteX53" fmla="*/ 291465 w 4646295"/>
              <a:gd name="connsiteY53" fmla="*/ 3031034 h 3141523"/>
              <a:gd name="connsiteX54" fmla="*/ 120968 w 4646295"/>
              <a:gd name="connsiteY54" fmla="*/ 2864346 h 3141523"/>
              <a:gd name="connsiteX55" fmla="*/ 20955 w 4646295"/>
              <a:gd name="connsiteY55" fmla="*/ 2648129 h 3141523"/>
              <a:gd name="connsiteX56" fmla="*/ 8573 w 4646295"/>
              <a:gd name="connsiteY56" fmla="*/ 2589074 h 3141523"/>
              <a:gd name="connsiteX57" fmla="*/ 4763 w 4646295"/>
              <a:gd name="connsiteY57" fmla="*/ 2559546 h 3141523"/>
              <a:gd name="connsiteX58" fmla="*/ 1905 w 4646295"/>
              <a:gd name="connsiteY58" fmla="*/ 2530019 h 3141523"/>
              <a:gd name="connsiteX59" fmla="*/ 0 w 4646295"/>
              <a:gd name="connsiteY59" fmla="*/ 2470011 h 3141523"/>
              <a:gd name="connsiteX60" fmla="*/ 0 w 4646295"/>
              <a:gd name="connsiteY60" fmla="*/ 2410004 h 3141523"/>
              <a:gd name="connsiteX61" fmla="*/ 0 w 4646295"/>
              <a:gd name="connsiteY61" fmla="*/ 2206169 h 3141523"/>
              <a:gd name="connsiteX62" fmla="*/ 0 w 4646295"/>
              <a:gd name="connsiteY62" fmla="*/ 2187119 h 3141523"/>
              <a:gd name="connsiteX63" fmla="*/ 0 w 4646295"/>
              <a:gd name="connsiteY63" fmla="*/ 2149971 h 3141523"/>
              <a:gd name="connsiteX64" fmla="*/ 0 w 4646295"/>
              <a:gd name="connsiteY64" fmla="*/ 2075676 h 3141523"/>
              <a:gd name="connsiteX65" fmla="*/ 0 w 4646295"/>
              <a:gd name="connsiteY65" fmla="*/ 1777544 h 314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646295" h="3141523">
                <a:moveTo>
                  <a:pt x="4646295" y="1613714"/>
                </a:moveTo>
                <a:lnTo>
                  <a:pt x="4166235" y="1613714"/>
                </a:lnTo>
                <a:lnTo>
                  <a:pt x="4046220" y="1613714"/>
                </a:lnTo>
                <a:cubicBezTo>
                  <a:pt x="4006215" y="1613714"/>
                  <a:pt x="3966210" y="1614666"/>
                  <a:pt x="3926205" y="1611809"/>
                </a:cubicBezTo>
                <a:cubicBezTo>
                  <a:pt x="3846195" y="1605141"/>
                  <a:pt x="3768090" y="1580376"/>
                  <a:pt x="3700463" y="1537514"/>
                </a:cubicBezTo>
                <a:cubicBezTo>
                  <a:pt x="3683318" y="1527989"/>
                  <a:pt x="3668078" y="1514654"/>
                  <a:pt x="3651885" y="1503224"/>
                </a:cubicBezTo>
                <a:cubicBezTo>
                  <a:pt x="3636645" y="1489889"/>
                  <a:pt x="3621405" y="1477506"/>
                  <a:pt x="3608070" y="1462266"/>
                </a:cubicBezTo>
                <a:lnTo>
                  <a:pt x="3597593" y="1451789"/>
                </a:lnTo>
                <a:cubicBezTo>
                  <a:pt x="3593783" y="1447979"/>
                  <a:pt x="3590925" y="1444169"/>
                  <a:pt x="3588068" y="1440359"/>
                </a:cubicBezTo>
                <a:lnTo>
                  <a:pt x="3569018" y="1417499"/>
                </a:lnTo>
                <a:cubicBezTo>
                  <a:pt x="3562350" y="1409879"/>
                  <a:pt x="3557588" y="1401306"/>
                  <a:pt x="3551873" y="1392734"/>
                </a:cubicBezTo>
                <a:lnTo>
                  <a:pt x="3543300" y="1380351"/>
                </a:lnTo>
                <a:cubicBezTo>
                  <a:pt x="3540443" y="1376541"/>
                  <a:pt x="3538538" y="1371779"/>
                  <a:pt x="3535680" y="1367016"/>
                </a:cubicBezTo>
                <a:lnTo>
                  <a:pt x="3521393" y="1340346"/>
                </a:lnTo>
                <a:lnTo>
                  <a:pt x="3509010" y="1312724"/>
                </a:lnTo>
                <a:cubicBezTo>
                  <a:pt x="3504248" y="1304151"/>
                  <a:pt x="3501390" y="1294626"/>
                  <a:pt x="3498533" y="1285101"/>
                </a:cubicBezTo>
                <a:cubicBezTo>
                  <a:pt x="3495675" y="1275576"/>
                  <a:pt x="3491865" y="1266051"/>
                  <a:pt x="3489008" y="1256526"/>
                </a:cubicBezTo>
                <a:cubicBezTo>
                  <a:pt x="3478530" y="1217474"/>
                  <a:pt x="3471863" y="1178421"/>
                  <a:pt x="3465195" y="1139369"/>
                </a:cubicBezTo>
                <a:cubicBezTo>
                  <a:pt x="3440430" y="981254"/>
                  <a:pt x="3430905" y="821234"/>
                  <a:pt x="3402330" y="664071"/>
                </a:cubicBezTo>
                <a:cubicBezTo>
                  <a:pt x="3394710" y="625019"/>
                  <a:pt x="3387090" y="585966"/>
                  <a:pt x="3376613" y="546914"/>
                </a:cubicBezTo>
                <a:cubicBezTo>
                  <a:pt x="3366135" y="508814"/>
                  <a:pt x="3354705" y="469761"/>
                  <a:pt x="3339465" y="432614"/>
                </a:cubicBezTo>
                <a:cubicBezTo>
                  <a:pt x="3325178" y="395466"/>
                  <a:pt x="3308985" y="358319"/>
                  <a:pt x="3288983" y="324029"/>
                </a:cubicBezTo>
                <a:cubicBezTo>
                  <a:pt x="3279458" y="305931"/>
                  <a:pt x="3268980" y="289739"/>
                  <a:pt x="3258503" y="272594"/>
                </a:cubicBezTo>
                <a:cubicBezTo>
                  <a:pt x="3252788" y="264021"/>
                  <a:pt x="3247073" y="256401"/>
                  <a:pt x="3241358" y="247829"/>
                </a:cubicBezTo>
                <a:cubicBezTo>
                  <a:pt x="3235643" y="239256"/>
                  <a:pt x="3229928" y="231636"/>
                  <a:pt x="3224213" y="223064"/>
                </a:cubicBezTo>
                <a:lnTo>
                  <a:pt x="3206115" y="199251"/>
                </a:lnTo>
                <a:lnTo>
                  <a:pt x="3186113" y="176391"/>
                </a:lnTo>
                <a:cubicBezTo>
                  <a:pt x="3179445" y="168771"/>
                  <a:pt x="3172778" y="162104"/>
                  <a:pt x="3165158" y="154484"/>
                </a:cubicBezTo>
                <a:cubicBezTo>
                  <a:pt x="3157538" y="147816"/>
                  <a:pt x="3150870" y="140196"/>
                  <a:pt x="3143250" y="133529"/>
                </a:cubicBezTo>
                <a:cubicBezTo>
                  <a:pt x="3113723" y="105906"/>
                  <a:pt x="3081338" y="83046"/>
                  <a:pt x="3047048" y="63044"/>
                </a:cubicBezTo>
                <a:cubicBezTo>
                  <a:pt x="3028950" y="54471"/>
                  <a:pt x="3011805" y="43994"/>
                  <a:pt x="2992755" y="37326"/>
                </a:cubicBezTo>
                <a:cubicBezTo>
                  <a:pt x="2974658" y="28754"/>
                  <a:pt x="2955608" y="23039"/>
                  <a:pt x="2936558" y="17324"/>
                </a:cubicBezTo>
                <a:cubicBezTo>
                  <a:pt x="2898458" y="6846"/>
                  <a:pt x="2858453" y="1131"/>
                  <a:pt x="2818448" y="179"/>
                </a:cubicBezTo>
                <a:cubicBezTo>
                  <a:pt x="2778443" y="-774"/>
                  <a:pt x="2738438" y="2084"/>
                  <a:pt x="2699385" y="8751"/>
                </a:cubicBezTo>
                <a:cubicBezTo>
                  <a:pt x="2660333" y="16371"/>
                  <a:pt x="2621280" y="26849"/>
                  <a:pt x="2584133" y="41136"/>
                </a:cubicBezTo>
                <a:cubicBezTo>
                  <a:pt x="2508885" y="68759"/>
                  <a:pt x="2440305" y="111621"/>
                  <a:pt x="2379345" y="163056"/>
                </a:cubicBezTo>
                <a:cubicBezTo>
                  <a:pt x="2318385" y="214491"/>
                  <a:pt x="2265045" y="275451"/>
                  <a:pt x="2218373" y="340221"/>
                </a:cubicBezTo>
                <a:cubicBezTo>
                  <a:pt x="2172653" y="405944"/>
                  <a:pt x="2132648" y="475476"/>
                  <a:pt x="2098358" y="547866"/>
                </a:cubicBezTo>
                <a:cubicBezTo>
                  <a:pt x="2029778" y="692646"/>
                  <a:pt x="1981200" y="845999"/>
                  <a:pt x="1944053" y="1001256"/>
                </a:cubicBezTo>
                <a:cubicBezTo>
                  <a:pt x="1906905" y="1156514"/>
                  <a:pt x="1879283" y="1314629"/>
                  <a:pt x="1853565" y="1471791"/>
                </a:cubicBezTo>
                <a:cubicBezTo>
                  <a:pt x="1827848" y="1629906"/>
                  <a:pt x="1801178" y="1787069"/>
                  <a:pt x="1765935" y="1943279"/>
                </a:cubicBezTo>
                <a:cubicBezTo>
                  <a:pt x="1730693" y="2099489"/>
                  <a:pt x="1684973" y="2252841"/>
                  <a:pt x="1620203" y="2399526"/>
                </a:cubicBezTo>
                <a:cubicBezTo>
                  <a:pt x="1555433" y="2545259"/>
                  <a:pt x="1472565" y="2684324"/>
                  <a:pt x="1364933" y="2803386"/>
                </a:cubicBezTo>
                <a:cubicBezTo>
                  <a:pt x="1261110" y="2922449"/>
                  <a:pt x="1127760" y="3018651"/>
                  <a:pt x="979170" y="3077706"/>
                </a:cubicBezTo>
                <a:cubicBezTo>
                  <a:pt x="904875" y="3108186"/>
                  <a:pt x="826770" y="3127236"/>
                  <a:pt x="747713" y="3136761"/>
                </a:cubicBezTo>
                <a:cubicBezTo>
                  <a:pt x="738188" y="3137714"/>
                  <a:pt x="727710" y="3139619"/>
                  <a:pt x="718185" y="3139619"/>
                </a:cubicBezTo>
                <a:lnTo>
                  <a:pt x="688658" y="3140571"/>
                </a:lnTo>
                <a:lnTo>
                  <a:pt x="673418" y="3141524"/>
                </a:lnTo>
                <a:cubicBezTo>
                  <a:pt x="668655" y="3141524"/>
                  <a:pt x="663893" y="3141524"/>
                  <a:pt x="658178" y="3141524"/>
                </a:cubicBezTo>
                <a:lnTo>
                  <a:pt x="628650" y="3140571"/>
                </a:lnTo>
                <a:cubicBezTo>
                  <a:pt x="618173" y="3140571"/>
                  <a:pt x="608648" y="3138666"/>
                  <a:pt x="599123" y="3138666"/>
                </a:cubicBezTo>
                <a:lnTo>
                  <a:pt x="569595" y="3135809"/>
                </a:lnTo>
                <a:cubicBezTo>
                  <a:pt x="549593" y="3132951"/>
                  <a:pt x="529590" y="3130094"/>
                  <a:pt x="510540" y="3125331"/>
                </a:cubicBezTo>
                <a:cubicBezTo>
                  <a:pt x="432435" y="3108186"/>
                  <a:pt x="358140" y="3075801"/>
                  <a:pt x="291465" y="3031034"/>
                </a:cubicBezTo>
                <a:cubicBezTo>
                  <a:pt x="224790" y="2986266"/>
                  <a:pt x="167640" y="2929116"/>
                  <a:pt x="120968" y="2864346"/>
                </a:cubicBezTo>
                <a:cubicBezTo>
                  <a:pt x="75248" y="2798624"/>
                  <a:pt x="40005" y="2725281"/>
                  <a:pt x="20955" y="2648129"/>
                </a:cubicBezTo>
                <a:cubicBezTo>
                  <a:pt x="17145" y="2628126"/>
                  <a:pt x="11430" y="2609076"/>
                  <a:pt x="8573" y="2589074"/>
                </a:cubicBezTo>
                <a:lnTo>
                  <a:pt x="4763" y="2559546"/>
                </a:lnTo>
                <a:cubicBezTo>
                  <a:pt x="3810" y="2550021"/>
                  <a:pt x="1905" y="2539544"/>
                  <a:pt x="1905" y="2530019"/>
                </a:cubicBezTo>
                <a:cubicBezTo>
                  <a:pt x="953" y="2510016"/>
                  <a:pt x="0" y="2490014"/>
                  <a:pt x="0" y="2470011"/>
                </a:cubicBezTo>
                <a:lnTo>
                  <a:pt x="0" y="2410004"/>
                </a:lnTo>
                <a:lnTo>
                  <a:pt x="0" y="2206169"/>
                </a:lnTo>
                <a:lnTo>
                  <a:pt x="0" y="2187119"/>
                </a:lnTo>
                <a:lnTo>
                  <a:pt x="0" y="2149971"/>
                </a:lnTo>
                <a:lnTo>
                  <a:pt x="0" y="2075676"/>
                </a:lnTo>
                <a:lnTo>
                  <a:pt x="0" y="1777544"/>
                </a:lnTo>
              </a:path>
            </a:pathLst>
          </a:custGeom>
          <a:noFill/>
          <a:ln w="114300" cap="flat">
            <a:solidFill>
              <a:srgbClr val="12100B"/>
            </a:solid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5814A48A-8811-4E6D-9631-95AD7EBC600A}"/>
              </a:ext>
            </a:extLst>
          </p:cNvPr>
          <p:cNvSpPr/>
          <p:nvPr/>
        </p:nvSpPr>
        <p:spPr>
          <a:xfrm>
            <a:off x="7151369" y="5238750"/>
            <a:ext cx="792480" cy="399097"/>
          </a:xfrm>
          <a:custGeom>
            <a:avLst/>
            <a:gdLst>
              <a:gd name="connsiteX0" fmla="*/ 792480 w 792480"/>
              <a:gd name="connsiteY0" fmla="*/ 399097 h 399097"/>
              <a:gd name="connsiteX1" fmla="*/ 396240 w 792480"/>
              <a:gd name="connsiteY1" fmla="*/ 0 h 399097"/>
              <a:gd name="connsiteX2" fmla="*/ 0 w 792480"/>
              <a:gd name="connsiteY2" fmla="*/ 394335 h 399097"/>
            </a:gdLst>
            <a:ahLst/>
            <a:cxnLst>
              <a:cxn ang="0">
                <a:pos x="connsiteX0" y="connsiteY0"/>
              </a:cxn>
              <a:cxn ang="0">
                <a:pos x="connsiteX1" y="connsiteY1"/>
              </a:cxn>
              <a:cxn ang="0">
                <a:pos x="connsiteX2" y="connsiteY2"/>
              </a:cxn>
            </a:cxnLst>
            <a:rect l="l" t="t" r="r" b="b"/>
            <a:pathLst>
              <a:path w="792480" h="399097">
                <a:moveTo>
                  <a:pt x="792480" y="399097"/>
                </a:moveTo>
                <a:lnTo>
                  <a:pt x="396240" y="0"/>
                </a:lnTo>
                <a:lnTo>
                  <a:pt x="0" y="394335"/>
                </a:lnTo>
              </a:path>
            </a:pathLst>
          </a:custGeom>
          <a:noFill/>
          <a:ln w="114300" cap="flat">
            <a:solidFill>
              <a:srgbClr val="12100B"/>
            </a:solidFill>
            <a:prstDash val="solid"/>
            <a:miter/>
          </a:ln>
        </p:spPr>
        <p:txBody>
          <a:bodyPr rtlCol="0" anchor="ctr"/>
          <a:lstStyle/>
          <a:p>
            <a:endParaRPr lang="sv-SE"/>
          </a:p>
        </p:txBody>
      </p:sp>
    </p:spTree>
    <p:extLst>
      <p:ext uri="{BB962C8B-B14F-4D97-AF65-F5344CB8AC3E}">
        <p14:creationId xmlns:p14="http://schemas.microsoft.com/office/powerpoint/2010/main" val="317652565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Citat med rak pil">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0" y="2035572"/>
            <a:ext cx="7305675" cy="2786856"/>
          </a:xfrm>
        </p:spPr>
        <p:txBody>
          <a:bodyPr anchor="b"/>
          <a:lstStyle>
            <a:lvl1pPr>
              <a:defRPr sz="3600" b="1">
                <a:latin typeface="+mn-lt"/>
              </a:defRPr>
            </a:lvl1pPr>
          </a:lstStyle>
          <a:p>
            <a:r>
              <a:rPr lang="sv-SE"/>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20A6D2BE-1D26-4CB4-A25D-45F381143C3F}" type="datetime1">
              <a:rPr lang="sv-SE" smtClean="0"/>
              <a:t>2024-05-30</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r>
              <a:rPr lang="sv-SE"/>
              <a:t>Insikt 2024 |</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a:p>
        </p:txBody>
      </p:sp>
      <p:pic>
        <p:nvPicPr>
          <p:cNvPr id="8" name="Graphic 7">
            <a:extLst>
              <a:ext uri="{FF2B5EF4-FFF2-40B4-BE49-F238E27FC236}">
                <a16:creationId xmlns:a16="http://schemas.microsoft.com/office/drawing/2014/main" id="{A782B7FB-E0E1-4411-9523-ECC4FDE030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838200" y="4954234"/>
            <a:ext cx="1314450" cy="361068"/>
          </a:xfrm>
          <a:prstGeom prst="rect">
            <a:avLst/>
          </a:prstGeom>
        </p:spPr>
      </p:pic>
    </p:spTree>
    <p:extLst>
      <p:ext uri="{BB962C8B-B14F-4D97-AF65-F5344CB8AC3E}">
        <p14:creationId xmlns:p14="http://schemas.microsoft.com/office/powerpoint/2010/main" val="12634115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Citat med rak pil - bild">
    <p:bg>
      <p:bgPr>
        <a:solidFill>
          <a:srgbClr val="FFFFFF"/>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782B7FB-E0E1-4411-9523-ECC4FDE030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838200" y="4954234"/>
            <a:ext cx="1314450" cy="361068"/>
          </a:xfrm>
          <a:prstGeom prst="rect">
            <a:avLst/>
          </a:prstGeom>
        </p:spPr>
      </p:pic>
      <p:sp>
        <p:nvSpPr>
          <p:cNvPr id="7" name="Picture Placeholder 6">
            <a:extLst>
              <a:ext uri="{FF2B5EF4-FFF2-40B4-BE49-F238E27FC236}">
                <a16:creationId xmlns:a16="http://schemas.microsoft.com/office/drawing/2014/main" id="{8DFD6E81-7DBA-47AE-BD5D-4D11F7C93E9E}"/>
              </a:ext>
            </a:extLst>
          </p:cNvPr>
          <p:cNvSpPr>
            <a:spLocks noGrp="1"/>
          </p:cNvSpPr>
          <p:nvPr>
            <p:ph type="pic" sz="quarter" idx="13" hasCustomPrompt="1"/>
          </p:nvPr>
        </p:nvSpPr>
        <p:spPr>
          <a:xfrm>
            <a:off x="300038" y="293412"/>
            <a:ext cx="11597101" cy="6288872"/>
          </a:xfrm>
        </p:spPr>
        <p:txBody>
          <a:bodyPr/>
          <a:lstStyle>
            <a:lvl1pPr algn="ctr">
              <a:buNone/>
              <a:defRPr sz="1800"/>
            </a:lvl1pPr>
          </a:lstStyle>
          <a:p>
            <a:r>
              <a:rPr lang="sv-SE"/>
              <a:t> Klicka för att infoga bakgrundsbild</a:t>
            </a:r>
          </a:p>
        </p:txBody>
      </p:sp>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0" y="2035572"/>
            <a:ext cx="7305675" cy="2786856"/>
          </a:xfrm>
        </p:spPr>
        <p:txBody>
          <a:bodyPr anchor="b"/>
          <a:lstStyle>
            <a:lvl1pPr>
              <a:defRPr sz="3600" b="1">
                <a:latin typeface="+mn-lt"/>
              </a:defRPr>
            </a:lvl1pPr>
          </a:lstStyle>
          <a:p>
            <a:r>
              <a:rPr lang="sv-SE"/>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24E04DF3-01C8-4A82-A869-34277E978CAD}" type="datetime1">
              <a:rPr lang="sv-SE" smtClean="0"/>
              <a:t>2024-05-30</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r>
              <a:rPr lang="sv-SE"/>
              <a:t>Insikt 2024 |</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34942014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och högerställd bild">
    <p:bg>
      <p:bgPr>
        <a:solidFill>
          <a:srgbClr val="FFFFF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561CF1-8C58-43C4-85F4-74B85A95CCC3}"/>
              </a:ext>
            </a:extLst>
          </p:cNvPr>
          <p:cNvSpPr>
            <a:spLocks noGrp="1"/>
          </p:cNvSpPr>
          <p:nvPr>
            <p:ph type="title"/>
          </p:nvPr>
        </p:nvSpPr>
        <p:spPr>
          <a:xfrm>
            <a:off x="301487" y="293412"/>
            <a:ext cx="3932237" cy="1600200"/>
          </a:xfrm>
        </p:spPr>
        <p:txBody>
          <a:bodyPr anchor="b"/>
          <a:lstStyle>
            <a:lvl1pPr>
              <a:defRPr sz="3200"/>
            </a:lvl1pPr>
          </a:lstStyle>
          <a:p>
            <a:r>
              <a:rPr lang="sv-SE"/>
              <a:t>Klicka här för att ändra mall för rubrikformat</a:t>
            </a:r>
          </a:p>
        </p:txBody>
      </p:sp>
      <p:sp>
        <p:nvSpPr>
          <p:cNvPr id="4" name="Platshållare för text 3">
            <a:extLst>
              <a:ext uri="{FF2B5EF4-FFF2-40B4-BE49-F238E27FC236}">
                <a16:creationId xmlns:a16="http://schemas.microsoft.com/office/drawing/2014/main" id="{691A2496-44E0-44EE-8C5B-1B08A193A429}"/>
              </a:ext>
            </a:extLst>
          </p:cNvPr>
          <p:cNvSpPr>
            <a:spLocks noGrp="1"/>
          </p:cNvSpPr>
          <p:nvPr>
            <p:ph type="body" sz="half" idx="2"/>
          </p:nvPr>
        </p:nvSpPr>
        <p:spPr>
          <a:xfrm>
            <a:off x="301487" y="2105425"/>
            <a:ext cx="3932237" cy="38231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ADA1203-DAFF-46B9-91D7-47E5BF89EB5F}"/>
              </a:ext>
            </a:extLst>
          </p:cNvPr>
          <p:cNvSpPr>
            <a:spLocks noGrp="1"/>
          </p:cNvSpPr>
          <p:nvPr>
            <p:ph type="dt" sz="half" idx="10"/>
          </p:nvPr>
        </p:nvSpPr>
        <p:spPr>
          <a:xfrm>
            <a:off x="657225" y="7257658"/>
            <a:ext cx="2743200" cy="165400"/>
          </a:xfrm>
        </p:spPr>
        <p:txBody>
          <a:bodyPr/>
          <a:lstStyle/>
          <a:p>
            <a:fld id="{1C852D1C-7E1D-43D4-A7A1-54FD48AF6492}" type="datetime1">
              <a:rPr lang="sv-SE" smtClean="0"/>
              <a:t>2024-05-30</a:t>
            </a:fld>
            <a:endParaRPr lang="sv-SE"/>
          </a:p>
        </p:txBody>
      </p:sp>
      <p:sp>
        <p:nvSpPr>
          <p:cNvPr id="6" name="Platshållare för sidfot 5">
            <a:extLst>
              <a:ext uri="{FF2B5EF4-FFF2-40B4-BE49-F238E27FC236}">
                <a16:creationId xmlns:a16="http://schemas.microsoft.com/office/drawing/2014/main" id="{C9210FBD-A2BE-440A-B709-3F3BB63866CD}"/>
              </a:ext>
            </a:extLst>
          </p:cNvPr>
          <p:cNvSpPr>
            <a:spLocks noGrp="1"/>
          </p:cNvSpPr>
          <p:nvPr>
            <p:ph type="ftr" sz="quarter" idx="11"/>
          </p:nvPr>
        </p:nvSpPr>
        <p:spPr>
          <a:xfrm>
            <a:off x="657225" y="7455827"/>
            <a:ext cx="4114800" cy="165400"/>
          </a:xfrm>
        </p:spPr>
        <p:txBody>
          <a:bodyPr/>
          <a:lstStyle/>
          <a:p>
            <a:r>
              <a:rPr lang="sv-SE"/>
              <a:t>Insikt 2024 |</a:t>
            </a:r>
          </a:p>
        </p:txBody>
      </p:sp>
      <p:sp>
        <p:nvSpPr>
          <p:cNvPr id="7" name="Platshållare för bildnummer 6">
            <a:extLst>
              <a:ext uri="{FF2B5EF4-FFF2-40B4-BE49-F238E27FC236}">
                <a16:creationId xmlns:a16="http://schemas.microsoft.com/office/drawing/2014/main" id="{BE28D374-4D75-4567-950A-F1F60FB46C08}"/>
              </a:ext>
            </a:extLst>
          </p:cNvPr>
          <p:cNvSpPr>
            <a:spLocks noGrp="1"/>
          </p:cNvSpPr>
          <p:nvPr>
            <p:ph type="sldNum" sz="quarter" idx="12"/>
          </p:nvPr>
        </p:nvSpPr>
        <p:spPr>
          <a:xfrm>
            <a:off x="8429625" y="7455827"/>
            <a:ext cx="2743200" cy="165400"/>
          </a:xfrm>
        </p:spPr>
        <p:txBody>
          <a:bodyPr/>
          <a:lstStyle/>
          <a:p>
            <a:fld id="{AE086683-F536-42AB-ABBC-F4803DFE8DBC}" type="slidenum">
              <a:rPr lang="sv-SE" smtClean="0"/>
              <a:t>‹#›</a:t>
            </a:fld>
            <a:endParaRPr lang="sv-SE"/>
          </a:p>
        </p:txBody>
      </p:sp>
      <p:sp>
        <p:nvSpPr>
          <p:cNvPr id="9" name="Picture Placeholder 8">
            <a:extLst>
              <a:ext uri="{FF2B5EF4-FFF2-40B4-BE49-F238E27FC236}">
                <a16:creationId xmlns:a16="http://schemas.microsoft.com/office/drawing/2014/main" id="{943A14B3-EEC6-432F-9524-12E206EE884B}"/>
              </a:ext>
            </a:extLst>
          </p:cNvPr>
          <p:cNvSpPr>
            <a:spLocks noGrp="1"/>
          </p:cNvSpPr>
          <p:nvPr>
            <p:ph type="pic" sz="quarter" idx="13" hasCustomPrompt="1"/>
          </p:nvPr>
        </p:nvSpPr>
        <p:spPr>
          <a:xfrm>
            <a:off x="4467226" y="293412"/>
            <a:ext cx="7423288" cy="6266414"/>
          </a:xfrm>
        </p:spPr>
        <p:txBody>
          <a:bodyPr/>
          <a:lstStyle>
            <a:lvl1pPr algn="ctr">
              <a:buNone/>
              <a:defRPr sz="1600"/>
            </a:lvl1pPr>
          </a:lstStyle>
          <a:p>
            <a:r>
              <a:rPr lang="sv-SE"/>
              <a:t> </a:t>
            </a:r>
          </a:p>
          <a:p>
            <a:endParaRPr lang="sv-SE"/>
          </a:p>
          <a:p>
            <a:endParaRPr lang="sv-SE"/>
          </a:p>
          <a:p>
            <a:endParaRPr lang="sv-SE"/>
          </a:p>
          <a:p>
            <a:endParaRPr lang="sv-SE"/>
          </a:p>
          <a:p>
            <a:endParaRPr lang="sv-SE"/>
          </a:p>
          <a:p>
            <a:endParaRPr lang="sv-SE"/>
          </a:p>
          <a:p>
            <a:r>
              <a:rPr lang="sv-SE"/>
              <a:t>Klicka på ikonen för att införa bild</a:t>
            </a:r>
          </a:p>
        </p:txBody>
      </p:sp>
    </p:spTree>
    <p:extLst>
      <p:ext uri="{BB962C8B-B14F-4D97-AF65-F5344CB8AC3E}">
        <p14:creationId xmlns:p14="http://schemas.microsoft.com/office/powerpoint/2010/main" val="149275780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Startsida blekgrön">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38" y="548621"/>
            <a:ext cx="8764449" cy="2387600"/>
          </a:xfrm>
        </p:spPr>
        <p:txBody>
          <a:bodyPr anchor="ctr"/>
          <a:lstStyle>
            <a:lvl1pPr algn="l">
              <a:defRPr sz="6000">
                <a:solidFill>
                  <a:schemeClr val="tx1"/>
                </a:solidFill>
              </a:defRPr>
            </a:lvl1pPr>
          </a:lstStyle>
          <a:p>
            <a:r>
              <a:rPr lang="sv-SE"/>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38" y="3164699"/>
            <a:ext cx="8764449" cy="972067"/>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34865" y="7167102"/>
            <a:ext cx="2743200" cy="165400"/>
          </a:xfrm>
        </p:spPr>
        <p:txBody>
          <a:bodyPr/>
          <a:lstStyle/>
          <a:p>
            <a:fld id="{8344BB3B-590B-48E0-9A9D-CC23F6723ED9}" type="datetime1">
              <a:rPr lang="sv-SE" smtClean="0"/>
              <a:t>2024-05-30</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34865" y="7365271"/>
            <a:ext cx="4114800" cy="165400"/>
          </a:xfrm>
        </p:spPr>
        <p:txBody>
          <a:bodyPr/>
          <a:lstStyle/>
          <a:p>
            <a:r>
              <a:rPr lang="sv-SE"/>
              <a:t>Insikt 2024 |</a:t>
            </a:r>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07265" y="7365271"/>
            <a:ext cx="2743200" cy="165400"/>
          </a:xfrm>
        </p:spPr>
        <p:txBody>
          <a:bodyPr/>
          <a:lstStyle/>
          <a:p>
            <a:fld id="{AE086683-F536-42AB-ABBC-F4803DFE8DBC}" type="slidenum">
              <a:rPr lang="sv-SE" smtClean="0"/>
              <a:t>‹#›</a:t>
            </a:fld>
            <a:endParaRPr lang="sv-SE"/>
          </a:p>
        </p:txBody>
      </p:sp>
      <p:grpSp>
        <p:nvGrpSpPr>
          <p:cNvPr id="23" name="Graphic 9">
            <a:extLst>
              <a:ext uri="{FF2B5EF4-FFF2-40B4-BE49-F238E27FC236}">
                <a16:creationId xmlns:a16="http://schemas.microsoft.com/office/drawing/2014/main" id="{28ED5D0B-76C4-469A-8B1E-E2BB39EB1D6B}"/>
              </a:ext>
            </a:extLst>
          </p:cNvPr>
          <p:cNvGrpSpPr/>
          <p:nvPr userDrawn="1"/>
        </p:nvGrpSpPr>
        <p:grpSpPr>
          <a:xfrm rot="16200000">
            <a:off x="9223071" y="2895000"/>
            <a:ext cx="1502233" cy="4457697"/>
            <a:chOff x="9044714" y="-1406345"/>
            <a:chExt cx="1502233" cy="4457697"/>
          </a:xfrm>
          <a:noFill/>
        </p:grpSpPr>
        <p:sp>
          <p:nvSpPr>
            <p:cNvPr id="24" name="Freeform: Shape 11">
              <a:extLst>
                <a:ext uri="{FF2B5EF4-FFF2-40B4-BE49-F238E27FC236}">
                  <a16:creationId xmlns:a16="http://schemas.microsoft.com/office/drawing/2014/main" id="{B3D015BE-588F-4F21-A5A7-A8A4E139C34F}"/>
                </a:ext>
              </a:extLst>
            </p:cNvPr>
            <p:cNvSpPr/>
            <p:nvPr/>
          </p:nvSpPr>
          <p:spPr>
            <a:xfrm>
              <a:off x="9044714" y="-1398725"/>
              <a:ext cx="1502233" cy="4450077"/>
            </a:xfrm>
            <a:custGeom>
              <a:avLst/>
              <a:gdLst>
                <a:gd name="connsiteX0" fmla="*/ 936449 w 1502233"/>
                <a:gd name="connsiteY0" fmla="*/ 4450078 h 4450077"/>
                <a:gd name="connsiteX1" fmla="*/ 967882 w 1502233"/>
                <a:gd name="connsiteY1" fmla="*/ 3996688 h 4450077"/>
                <a:gd name="connsiteX2" fmla="*/ 977407 w 1502233"/>
                <a:gd name="connsiteY2" fmla="*/ 3940491 h 4450077"/>
                <a:gd name="connsiteX3" fmla="*/ 988837 w 1502233"/>
                <a:gd name="connsiteY3" fmla="*/ 3884293 h 4450077"/>
                <a:gd name="connsiteX4" fmla="*/ 1002172 w 1502233"/>
                <a:gd name="connsiteY4" fmla="*/ 3829048 h 4450077"/>
                <a:gd name="connsiteX5" fmla="*/ 1017412 w 1502233"/>
                <a:gd name="connsiteY5" fmla="*/ 3773803 h 4450077"/>
                <a:gd name="connsiteX6" fmla="*/ 1098374 w 1502233"/>
                <a:gd name="connsiteY6" fmla="*/ 3561396 h 4450077"/>
                <a:gd name="connsiteX7" fmla="*/ 1211722 w 1502233"/>
                <a:gd name="connsiteY7" fmla="*/ 3364229 h 4450077"/>
                <a:gd name="connsiteX8" fmla="*/ 1227914 w 1502233"/>
                <a:gd name="connsiteY8" fmla="*/ 3340416 h 4450077"/>
                <a:gd name="connsiteX9" fmla="*/ 1244107 w 1502233"/>
                <a:gd name="connsiteY9" fmla="*/ 3317556 h 4450077"/>
                <a:gd name="connsiteX10" fmla="*/ 1277444 w 1502233"/>
                <a:gd name="connsiteY10" fmla="*/ 3271836 h 4450077"/>
                <a:gd name="connsiteX11" fmla="*/ 1346024 w 1502233"/>
                <a:gd name="connsiteY11" fmla="*/ 3181349 h 4450077"/>
                <a:gd name="connsiteX12" fmla="*/ 1466039 w 1502233"/>
                <a:gd name="connsiteY12" fmla="*/ 2988944 h 4450077"/>
                <a:gd name="connsiteX13" fmla="*/ 1498424 w 1502233"/>
                <a:gd name="connsiteY13" fmla="*/ 2880359 h 4450077"/>
                <a:gd name="connsiteX14" fmla="*/ 1502234 w 1502233"/>
                <a:gd name="connsiteY14" fmla="*/ 2823209 h 4450077"/>
                <a:gd name="connsiteX15" fmla="*/ 1500329 w 1502233"/>
                <a:gd name="connsiteY15" fmla="*/ 2794634 h 4450077"/>
                <a:gd name="connsiteX16" fmla="*/ 1495566 w 1502233"/>
                <a:gd name="connsiteY16" fmla="*/ 2767011 h 4450077"/>
                <a:gd name="connsiteX17" fmla="*/ 1453657 w 1502233"/>
                <a:gd name="connsiteY17" fmla="*/ 2661284 h 4450077"/>
                <a:gd name="connsiteX18" fmla="*/ 1383172 w 1502233"/>
                <a:gd name="connsiteY18" fmla="*/ 2572701 h 4450077"/>
                <a:gd name="connsiteX19" fmla="*/ 1197434 w 1502233"/>
                <a:gd name="connsiteY19" fmla="*/ 2443161 h 4450077"/>
                <a:gd name="connsiteX20" fmla="*/ 984074 w 1502233"/>
                <a:gd name="connsiteY20" fmla="*/ 2366009 h 4450077"/>
                <a:gd name="connsiteX21" fmla="*/ 758332 w 1502233"/>
                <a:gd name="connsiteY21" fmla="*/ 2348864 h 4450077"/>
                <a:gd name="connsiteX22" fmla="*/ 541162 w 1502233"/>
                <a:gd name="connsiteY22" fmla="*/ 2409824 h 4450077"/>
                <a:gd name="connsiteX23" fmla="*/ 367808 w 1502233"/>
                <a:gd name="connsiteY23" fmla="*/ 2554604 h 4450077"/>
                <a:gd name="connsiteX24" fmla="*/ 309705 w 1502233"/>
                <a:gd name="connsiteY24" fmla="*/ 2651759 h 4450077"/>
                <a:gd name="connsiteX25" fmla="*/ 278273 w 1502233"/>
                <a:gd name="connsiteY25" fmla="*/ 2760344 h 4450077"/>
                <a:gd name="connsiteX26" fmla="*/ 280178 w 1502233"/>
                <a:gd name="connsiteY26" fmla="*/ 2873691 h 4450077"/>
                <a:gd name="connsiteX27" fmla="*/ 319230 w 1502233"/>
                <a:gd name="connsiteY27" fmla="*/ 2980371 h 4450077"/>
                <a:gd name="connsiteX28" fmla="*/ 480202 w 1502233"/>
                <a:gd name="connsiteY28" fmla="*/ 3136581 h 4450077"/>
                <a:gd name="connsiteX29" fmla="*/ 532590 w 1502233"/>
                <a:gd name="connsiteY29" fmla="*/ 3157536 h 4450077"/>
                <a:gd name="connsiteX30" fmla="*/ 587835 w 1502233"/>
                <a:gd name="connsiteY30" fmla="*/ 3168966 h 4450077"/>
                <a:gd name="connsiteX31" fmla="*/ 700230 w 1502233"/>
                <a:gd name="connsiteY31" fmla="*/ 3156583 h 4450077"/>
                <a:gd name="connsiteX32" fmla="*/ 873585 w 1502233"/>
                <a:gd name="connsiteY32" fmla="*/ 3016566 h 4450077"/>
                <a:gd name="connsiteX33" fmla="*/ 921210 w 1502233"/>
                <a:gd name="connsiteY33" fmla="*/ 2913696 h 4450077"/>
                <a:gd name="connsiteX34" fmla="*/ 940260 w 1502233"/>
                <a:gd name="connsiteY34" fmla="*/ 2802254 h 4450077"/>
                <a:gd name="connsiteX35" fmla="*/ 894540 w 1502233"/>
                <a:gd name="connsiteY35" fmla="*/ 2581274 h 4450077"/>
                <a:gd name="connsiteX36" fmla="*/ 773572 w 1502233"/>
                <a:gd name="connsiteY36" fmla="*/ 2389821 h 4450077"/>
                <a:gd name="connsiteX37" fmla="*/ 611647 w 1502233"/>
                <a:gd name="connsiteY37" fmla="*/ 2230754 h 4450077"/>
                <a:gd name="connsiteX38" fmla="*/ 433530 w 1502233"/>
                <a:gd name="connsiteY38" fmla="*/ 2088832 h 4450077"/>
                <a:gd name="connsiteX39" fmla="*/ 259223 w 1502233"/>
                <a:gd name="connsiteY39" fmla="*/ 1942147 h 4450077"/>
                <a:gd name="connsiteX40" fmla="*/ 110633 w 1502233"/>
                <a:gd name="connsiteY40" fmla="*/ 1770697 h 4450077"/>
                <a:gd name="connsiteX41" fmla="*/ 15383 w 1502233"/>
                <a:gd name="connsiteY41" fmla="*/ 1564957 h 4450077"/>
                <a:gd name="connsiteX42" fmla="*/ 143 w 1502233"/>
                <a:gd name="connsiteY42" fmla="*/ 1452562 h 4450077"/>
                <a:gd name="connsiteX43" fmla="*/ 11573 w 1502233"/>
                <a:gd name="connsiteY43" fmla="*/ 1339214 h 4450077"/>
                <a:gd name="connsiteX44" fmla="*/ 104918 w 1502233"/>
                <a:gd name="connsiteY44" fmla="*/ 1133474 h 4450077"/>
                <a:gd name="connsiteX45" fmla="*/ 278273 w 1502233"/>
                <a:gd name="connsiteY45" fmla="*/ 988695 h 4450077"/>
                <a:gd name="connsiteX46" fmla="*/ 499252 w 1502233"/>
                <a:gd name="connsiteY46" fmla="*/ 942975 h 4450077"/>
                <a:gd name="connsiteX47" fmla="*/ 712612 w 1502233"/>
                <a:gd name="connsiteY47" fmla="*/ 1012507 h 4450077"/>
                <a:gd name="connsiteX48" fmla="*/ 874537 w 1502233"/>
                <a:gd name="connsiteY48" fmla="*/ 1268729 h 4450077"/>
                <a:gd name="connsiteX49" fmla="*/ 876442 w 1502233"/>
                <a:gd name="connsiteY49" fmla="*/ 1345882 h 4450077"/>
                <a:gd name="connsiteX50" fmla="*/ 859297 w 1502233"/>
                <a:gd name="connsiteY50" fmla="*/ 1422082 h 4450077"/>
                <a:gd name="connsiteX51" fmla="*/ 852630 w 1502233"/>
                <a:gd name="connsiteY51" fmla="*/ 1440179 h 4450077"/>
                <a:gd name="connsiteX52" fmla="*/ 845010 w 1502233"/>
                <a:gd name="connsiteY52" fmla="*/ 1458277 h 4450077"/>
                <a:gd name="connsiteX53" fmla="*/ 825960 w 1502233"/>
                <a:gd name="connsiteY53" fmla="*/ 1492567 h 4450077"/>
                <a:gd name="connsiteX54" fmla="*/ 803100 w 1502233"/>
                <a:gd name="connsiteY54" fmla="*/ 1523999 h 4450077"/>
                <a:gd name="connsiteX55" fmla="*/ 776430 w 1502233"/>
                <a:gd name="connsiteY55" fmla="*/ 1552574 h 4450077"/>
                <a:gd name="connsiteX56" fmla="*/ 746902 w 1502233"/>
                <a:gd name="connsiteY56" fmla="*/ 1578292 h 4450077"/>
                <a:gd name="connsiteX57" fmla="*/ 714517 w 1502233"/>
                <a:gd name="connsiteY57" fmla="*/ 1600199 h 4450077"/>
                <a:gd name="connsiteX58" fmla="*/ 680227 w 1502233"/>
                <a:gd name="connsiteY58" fmla="*/ 1617344 h 4450077"/>
                <a:gd name="connsiteX59" fmla="*/ 643080 w 1502233"/>
                <a:gd name="connsiteY59" fmla="*/ 1629727 h 4450077"/>
                <a:gd name="connsiteX60" fmla="*/ 604980 w 1502233"/>
                <a:gd name="connsiteY60" fmla="*/ 1637347 h 4450077"/>
                <a:gd name="connsiteX61" fmla="*/ 585930 w 1502233"/>
                <a:gd name="connsiteY61" fmla="*/ 1639252 h 4450077"/>
                <a:gd name="connsiteX62" fmla="*/ 566880 w 1502233"/>
                <a:gd name="connsiteY62" fmla="*/ 1640204 h 4450077"/>
                <a:gd name="connsiteX63" fmla="*/ 547830 w 1502233"/>
                <a:gd name="connsiteY63" fmla="*/ 1639252 h 4450077"/>
                <a:gd name="connsiteX64" fmla="*/ 528780 w 1502233"/>
                <a:gd name="connsiteY64" fmla="*/ 1637347 h 4450077"/>
                <a:gd name="connsiteX65" fmla="*/ 490680 w 1502233"/>
                <a:gd name="connsiteY65" fmla="*/ 1628774 h 4450077"/>
                <a:gd name="connsiteX66" fmla="*/ 354473 w 1502233"/>
                <a:gd name="connsiteY66" fmla="*/ 1556384 h 4450077"/>
                <a:gd name="connsiteX67" fmla="*/ 255413 w 1502233"/>
                <a:gd name="connsiteY67" fmla="*/ 1437322 h 4450077"/>
                <a:gd name="connsiteX68" fmla="*/ 205883 w 1502233"/>
                <a:gd name="connsiteY68" fmla="*/ 1290637 h 4450077"/>
                <a:gd name="connsiteX69" fmla="*/ 203978 w 1502233"/>
                <a:gd name="connsiteY69" fmla="*/ 1135379 h 4450077"/>
                <a:gd name="connsiteX70" fmla="*/ 308753 w 1502233"/>
                <a:gd name="connsiteY70" fmla="*/ 844867 h 4450077"/>
                <a:gd name="connsiteX71" fmla="*/ 477345 w 1502233"/>
                <a:gd name="connsiteY71" fmla="*/ 582930 h 4450077"/>
                <a:gd name="connsiteX72" fmla="*/ 621172 w 1502233"/>
                <a:gd name="connsiteY72" fmla="*/ 361950 h 4450077"/>
                <a:gd name="connsiteX73" fmla="*/ 644032 w 1502233"/>
                <a:gd name="connsiteY73" fmla="*/ 327660 h 4450077"/>
                <a:gd name="connsiteX74" fmla="*/ 689752 w 1502233"/>
                <a:gd name="connsiteY74" fmla="*/ 258127 h 4450077"/>
                <a:gd name="connsiteX75" fmla="*/ 781192 w 1502233"/>
                <a:gd name="connsiteY75" fmla="*/ 119062 h 4450077"/>
                <a:gd name="connsiteX76" fmla="*/ 859297 w 1502233"/>
                <a:gd name="connsiteY76" fmla="*/ 0 h 445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02233" h="4450077">
                  <a:moveTo>
                    <a:pt x="936449" y="4450078"/>
                  </a:moveTo>
                  <a:cubicBezTo>
                    <a:pt x="936449" y="4298630"/>
                    <a:pt x="945022" y="4146230"/>
                    <a:pt x="967882" y="3996688"/>
                  </a:cubicBezTo>
                  <a:cubicBezTo>
                    <a:pt x="970739" y="3977638"/>
                    <a:pt x="974549" y="3959541"/>
                    <a:pt x="977407" y="3940491"/>
                  </a:cubicBezTo>
                  <a:cubicBezTo>
                    <a:pt x="981217" y="3921441"/>
                    <a:pt x="984074" y="3903343"/>
                    <a:pt x="988837" y="3884293"/>
                  </a:cubicBezTo>
                  <a:lnTo>
                    <a:pt x="1002172" y="3829048"/>
                  </a:lnTo>
                  <a:lnTo>
                    <a:pt x="1017412" y="3773803"/>
                  </a:lnTo>
                  <a:cubicBezTo>
                    <a:pt x="1039319" y="3701413"/>
                    <a:pt x="1065989" y="3629976"/>
                    <a:pt x="1098374" y="3561396"/>
                  </a:cubicBezTo>
                  <a:cubicBezTo>
                    <a:pt x="1130759" y="3492816"/>
                    <a:pt x="1169812" y="3427093"/>
                    <a:pt x="1211722" y="3364229"/>
                  </a:cubicBezTo>
                  <a:lnTo>
                    <a:pt x="1227914" y="3340416"/>
                  </a:lnTo>
                  <a:lnTo>
                    <a:pt x="1244107" y="3317556"/>
                  </a:lnTo>
                  <a:cubicBezTo>
                    <a:pt x="1255537" y="3302316"/>
                    <a:pt x="1266014" y="3286123"/>
                    <a:pt x="1277444" y="3271836"/>
                  </a:cubicBezTo>
                  <a:lnTo>
                    <a:pt x="1346024" y="3181349"/>
                  </a:lnTo>
                  <a:cubicBezTo>
                    <a:pt x="1391744" y="3120389"/>
                    <a:pt x="1434607" y="3057524"/>
                    <a:pt x="1466039" y="2988944"/>
                  </a:cubicBezTo>
                  <a:cubicBezTo>
                    <a:pt x="1481279" y="2954654"/>
                    <a:pt x="1492709" y="2917506"/>
                    <a:pt x="1498424" y="2880359"/>
                  </a:cubicBezTo>
                  <a:cubicBezTo>
                    <a:pt x="1501282" y="2861309"/>
                    <a:pt x="1502234" y="2842259"/>
                    <a:pt x="1502234" y="2823209"/>
                  </a:cubicBezTo>
                  <a:lnTo>
                    <a:pt x="1500329" y="2794634"/>
                  </a:lnTo>
                  <a:cubicBezTo>
                    <a:pt x="1499377" y="2785109"/>
                    <a:pt x="1497471" y="2775584"/>
                    <a:pt x="1495566" y="2767011"/>
                  </a:cubicBezTo>
                  <a:cubicBezTo>
                    <a:pt x="1487946" y="2729864"/>
                    <a:pt x="1473659" y="2694621"/>
                    <a:pt x="1453657" y="2661284"/>
                  </a:cubicBezTo>
                  <a:cubicBezTo>
                    <a:pt x="1434607" y="2628899"/>
                    <a:pt x="1409842" y="2599371"/>
                    <a:pt x="1383172" y="2572701"/>
                  </a:cubicBezTo>
                  <a:cubicBezTo>
                    <a:pt x="1328879" y="2519361"/>
                    <a:pt x="1265062" y="2476499"/>
                    <a:pt x="1197434" y="2443161"/>
                  </a:cubicBezTo>
                  <a:cubicBezTo>
                    <a:pt x="1129807" y="2409824"/>
                    <a:pt x="1057417" y="2383154"/>
                    <a:pt x="984074" y="2366009"/>
                  </a:cubicBezTo>
                  <a:cubicBezTo>
                    <a:pt x="909779" y="2349816"/>
                    <a:pt x="833580" y="2342196"/>
                    <a:pt x="758332" y="2348864"/>
                  </a:cubicBezTo>
                  <a:cubicBezTo>
                    <a:pt x="683085" y="2355531"/>
                    <a:pt x="607837" y="2374581"/>
                    <a:pt x="541162" y="2409824"/>
                  </a:cubicBezTo>
                  <a:cubicBezTo>
                    <a:pt x="473535" y="2445067"/>
                    <a:pt x="414480" y="2494596"/>
                    <a:pt x="367808" y="2554604"/>
                  </a:cubicBezTo>
                  <a:cubicBezTo>
                    <a:pt x="343995" y="2584131"/>
                    <a:pt x="324945" y="2617469"/>
                    <a:pt x="309705" y="2651759"/>
                  </a:cubicBezTo>
                  <a:cubicBezTo>
                    <a:pt x="293513" y="2686049"/>
                    <a:pt x="283988" y="2723196"/>
                    <a:pt x="278273" y="2760344"/>
                  </a:cubicBezTo>
                  <a:cubicBezTo>
                    <a:pt x="272558" y="2797491"/>
                    <a:pt x="272558" y="2836544"/>
                    <a:pt x="280178" y="2873691"/>
                  </a:cubicBezTo>
                  <a:cubicBezTo>
                    <a:pt x="286845" y="2910839"/>
                    <a:pt x="301133" y="2947034"/>
                    <a:pt x="319230" y="2980371"/>
                  </a:cubicBezTo>
                  <a:cubicBezTo>
                    <a:pt x="356378" y="3047046"/>
                    <a:pt x="412575" y="3102291"/>
                    <a:pt x="480202" y="3136581"/>
                  </a:cubicBezTo>
                  <a:cubicBezTo>
                    <a:pt x="497347" y="3145154"/>
                    <a:pt x="514492" y="3151821"/>
                    <a:pt x="532590" y="3157536"/>
                  </a:cubicBezTo>
                  <a:cubicBezTo>
                    <a:pt x="550687" y="3163251"/>
                    <a:pt x="569737" y="3167061"/>
                    <a:pt x="587835" y="3168966"/>
                  </a:cubicBezTo>
                  <a:cubicBezTo>
                    <a:pt x="625935" y="3172776"/>
                    <a:pt x="664035" y="3168966"/>
                    <a:pt x="700230" y="3156583"/>
                  </a:cubicBezTo>
                  <a:cubicBezTo>
                    <a:pt x="772620" y="3132771"/>
                    <a:pt x="833580" y="3081336"/>
                    <a:pt x="873585" y="3016566"/>
                  </a:cubicBezTo>
                  <a:cubicBezTo>
                    <a:pt x="893587" y="2984181"/>
                    <a:pt x="909779" y="2949891"/>
                    <a:pt x="921210" y="2913696"/>
                  </a:cubicBezTo>
                  <a:cubicBezTo>
                    <a:pt x="932639" y="2877501"/>
                    <a:pt x="938354" y="2839401"/>
                    <a:pt x="940260" y="2802254"/>
                  </a:cubicBezTo>
                  <a:cubicBezTo>
                    <a:pt x="943117" y="2726054"/>
                    <a:pt x="925020" y="2650806"/>
                    <a:pt x="894540" y="2581274"/>
                  </a:cubicBezTo>
                  <a:cubicBezTo>
                    <a:pt x="865012" y="2511741"/>
                    <a:pt x="821197" y="2447924"/>
                    <a:pt x="773572" y="2389821"/>
                  </a:cubicBezTo>
                  <a:cubicBezTo>
                    <a:pt x="724995" y="2331719"/>
                    <a:pt x="669750" y="2279332"/>
                    <a:pt x="611647" y="2230754"/>
                  </a:cubicBezTo>
                  <a:cubicBezTo>
                    <a:pt x="553545" y="2182177"/>
                    <a:pt x="493537" y="2135504"/>
                    <a:pt x="433530" y="2088832"/>
                  </a:cubicBezTo>
                  <a:cubicBezTo>
                    <a:pt x="373523" y="2042159"/>
                    <a:pt x="314468" y="1994534"/>
                    <a:pt x="259223" y="1942147"/>
                  </a:cubicBezTo>
                  <a:cubicBezTo>
                    <a:pt x="203978" y="1889759"/>
                    <a:pt x="153495" y="1833562"/>
                    <a:pt x="110633" y="1770697"/>
                  </a:cubicBezTo>
                  <a:cubicBezTo>
                    <a:pt x="67770" y="1707832"/>
                    <a:pt x="34433" y="1639252"/>
                    <a:pt x="15383" y="1564957"/>
                  </a:cubicBezTo>
                  <a:cubicBezTo>
                    <a:pt x="5858" y="1528762"/>
                    <a:pt x="1095" y="1490662"/>
                    <a:pt x="143" y="1452562"/>
                  </a:cubicBezTo>
                  <a:cubicBezTo>
                    <a:pt x="-810" y="1414462"/>
                    <a:pt x="3000" y="1376362"/>
                    <a:pt x="11573" y="1339214"/>
                  </a:cubicBezTo>
                  <a:cubicBezTo>
                    <a:pt x="27765" y="1264919"/>
                    <a:pt x="60150" y="1194434"/>
                    <a:pt x="104918" y="1133474"/>
                  </a:cubicBezTo>
                  <a:cubicBezTo>
                    <a:pt x="150638" y="1072515"/>
                    <a:pt x="209693" y="1022032"/>
                    <a:pt x="278273" y="988695"/>
                  </a:cubicBezTo>
                  <a:cubicBezTo>
                    <a:pt x="346853" y="955357"/>
                    <a:pt x="423052" y="940117"/>
                    <a:pt x="499252" y="942975"/>
                  </a:cubicBezTo>
                  <a:cubicBezTo>
                    <a:pt x="574500" y="945832"/>
                    <a:pt x="650700" y="968692"/>
                    <a:pt x="712612" y="1012507"/>
                  </a:cubicBezTo>
                  <a:cubicBezTo>
                    <a:pt x="798337" y="1071562"/>
                    <a:pt x="859297" y="1165859"/>
                    <a:pt x="874537" y="1268729"/>
                  </a:cubicBezTo>
                  <a:cubicBezTo>
                    <a:pt x="878347" y="1294447"/>
                    <a:pt x="879300" y="1320164"/>
                    <a:pt x="876442" y="1345882"/>
                  </a:cubicBezTo>
                  <a:cubicBezTo>
                    <a:pt x="873585" y="1371599"/>
                    <a:pt x="868822" y="1397317"/>
                    <a:pt x="859297" y="1422082"/>
                  </a:cubicBezTo>
                  <a:cubicBezTo>
                    <a:pt x="857392" y="1427797"/>
                    <a:pt x="855487" y="1434464"/>
                    <a:pt x="852630" y="1440179"/>
                  </a:cubicBezTo>
                  <a:cubicBezTo>
                    <a:pt x="849772" y="1445894"/>
                    <a:pt x="847867" y="1452562"/>
                    <a:pt x="845010" y="1458277"/>
                  </a:cubicBezTo>
                  <a:cubicBezTo>
                    <a:pt x="839295" y="1469707"/>
                    <a:pt x="832627" y="1481137"/>
                    <a:pt x="825960" y="1492567"/>
                  </a:cubicBezTo>
                  <a:cubicBezTo>
                    <a:pt x="819292" y="1503997"/>
                    <a:pt x="810720" y="1513522"/>
                    <a:pt x="803100" y="1523999"/>
                  </a:cubicBezTo>
                  <a:cubicBezTo>
                    <a:pt x="794527" y="1533524"/>
                    <a:pt x="785955" y="1544002"/>
                    <a:pt x="776430" y="1552574"/>
                  </a:cubicBezTo>
                  <a:cubicBezTo>
                    <a:pt x="767857" y="1562099"/>
                    <a:pt x="757380" y="1569719"/>
                    <a:pt x="746902" y="1578292"/>
                  </a:cubicBezTo>
                  <a:cubicBezTo>
                    <a:pt x="736425" y="1585912"/>
                    <a:pt x="725947" y="1593532"/>
                    <a:pt x="714517" y="1600199"/>
                  </a:cubicBezTo>
                  <a:cubicBezTo>
                    <a:pt x="703087" y="1606867"/>
                    <a:pt x="691657" y="1612582"/>
                    <a:pt x="680227" y="1617344"/>
                  </a:cubicBezTo>
                  <a:cubicBezTo>
                    <a:pt x="667845" y="1622107"/>
                    <a:pt x="656415" y="1626869"/>
                    <a:pt x="643080" y="1629727"/>
                  </a:cubicBezTo>
                  <a:cubicBezTo>
                    <a:pt x="630697" y="1633537"/>
                    <a:pt x="617362" y="1634489"/>
                    <a:pt x="604980" y="1637347"/>
                  </a:cubicBezTo>
                  <a:cubicBezTo>
                    <a:pt x="598312" y="1638299"/>
                    <a:pt x="591645" y="1638299"/>
                    <a:pt x="585930" y="1639252"/>
                  </a:cubicBezTo>
                  <a:lnTo>
                    <a:pt x="566880" y="1640204"/>
                  </a:lnTo>
                  <a:lnTo>
                    <a:pt x="547830" y="1639252"/>
                  </a:lnTo>
                  <a:cubicBezTo>
                    <a:pt x="541162" y="1638299"/>
                    <a:pt x="534495" y="1638299"/>
                    <a:pt x="528780" y="1637347"/>
                  </a:cubicBezTo>
                  <a:cubicBezTo>
                    <a:pt x="516397" y="1634489"/>
                    <a:pt x="503062" y="1633537"/>
                    <a:pt x="490680" y="1628774"/>
                  </a:cubicBezTo>
                  <a:cubicBezTo>
                    <a:pt x="441150" y="1614487"/>
                    <a:pt x="394477" y="1589722"/>
                    <a:pt x="354473" y="1556384"/>
                  </a:cubicBezTo>
                  <a:cubicBezTo>
                    <a:pt x="314468" y="1523047"/>
                    <a:pt x="281130" y="1483042"/>
                    <a:pt x="255413" y="1437322"/>
                  </a:cubicBezTo>
                  <a:cubicBezTo>
                    <a:pt x="229695" y="1392554"/>
                    <a:pt x="213503" y="1342072"/>
                    <a:pt x="205883" y="1290637"/>
                  </a:cubicBezTo>
                  <a:cubicBezTo>
                    <a:pt x="198263" y="1239202"/>
                    <a:pt x="197310" y="1186815"/>
                    <a:pt x="203978" y="1135379"/>
                  </a:cubicBezTo>
                  <a:cubicBezTo>
                    <a:pt x="216360" y="1032510"/>
                    <a:pt x="254460" y="932497"/>
                    <a:pt x="308753" y="844867"/>
                  </a:cubicBezTo>
                  <a:cubicBezTo>
                    <a:pt x="363998" y="757237"/>
                    <a:pt x="421147" y="669607"/>
                    <a:pt x="477345" y="582930"/>
                  </a:cubicBezTo>
                  <a:lnTo>
                    <a:pt x="621172" y="361950"/>
                  </a:lnTo>
                  <a:lnTo>
                    <a:pt x="644032" y="327660"/>
                  </a:lnTo>
                  <a:lnTo>
                    <a:pt x="689752" y="258127"/>
                  </a:lnTo>
                  <a:lnTo>
                    <a:pt x="781192" y="119062"/>
                  </a:lnTo>
                  <a:lnTo>
                    <a:pt x="859297" y="0"/>
                  </a:lnTo>
                </a:path>
              </a:pathLst>
            </a:custGeom>
            <a:noFill/>
            <a:ln w="126694" cap="flat">
              <a:solidFill>
                <a:srgbClr val="12100B"/>
              </a:solidFill>
              <a:prstDash val="solid"/>
              <a:miter/>
            </a:ln>
          </p:spPr>
          <p:txBody>
            <a:bodyPr rtlCol="0" anchor="ctr"/>
            <a:lstStyle/>
            <a:p>
              <a:endParaRPr lang="sv-SE"/>
            </a:p>
          </p:txBody>
        </p:sp>
        <p:sp>
          <p:nvSpPr>
            <p:cNvPr id="25" name="Freeform: Shape 12">
              <a:extLst>
                <a:ext uri="{FF2B5EF4-FFF2-40B4-BE49-F238E27FC236}">
                  <a16:creationId xmlns:a16="http://schemas.microsoft.com/office/drawing/2014/main" id="{2BB510FD-2061-47FC-8BEC-14E5C89A528F}"/>
                </a:ext>
              </a:extLst>
            </p:cNvPr>
            <p:cNvSpPr/>
            <p:nvPr/>
          </p:nvSpPr>
          <p:spPr>
            <a:xfrm>
              <a:off x="9356324" y="-1406345"/>
              <a:ext cx="660081" cy="550544"/>
            </a:xfrm>
            <a:custGeom>
              <a:avLst/>
              <a:gdLst>
                <a:gd name="connsiteX0" fmla="*/ 660082 w 660081"/>
                <a:gd name="connsiteY0" fmla="*/ 550545 h 550544"/>
                <a:gd name="connsiteX1" fmla="*/ 588644 w 660081"/>
                <a:gd name="connsiteY1" fmla="*/ 205740 h 550544"/>
                <a:gd name="connsiteX2" fmla="*/ 546735 w 660081"/>
                <a:gd name="connsiteY2" fmla="*/ 0 h 550544"/>
                <a:gd name="connsiteX3" fmla="*/ 340042 w 660081"/>
                <a:gd name="connsiteY3" fmla="*/ 42862 h 550544"/>
                <a:gd name="connsiteX4" fmla="*/ 0 w 660081"/>
                <a:gd name="connsiteY4" fmla="*/ 112395 h 550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81" h="550544">
                  <a:moveTo>
                    <a:pt x="660082" y="550545"/>
                  </a:moveTo>
                  <a:lnTo>
                    <a:pt x="588644" y="205740"/>
                  </a:lnTo>
                  <a:lnTo>
                    <a:pt x="546735" y="0"/>
                  </a:lnTo>
                  <a:lnTo>
                    <a:pt x="340042" y="42862"/>
                  </a:lnTo>
                  <a:lnTo>
                    <a:pt x="0" y="112395"/>
                  </a:lnTo>
                </a:path>
              </a:pathLst>
            </a:custGeom>
            <a:noFill/>
            <a:ln w="126694" cap="flat">
              <a:solidFill>
                <a:srgbClr val="12100B"/>
              </a:solidFill>
              <a:prstDash val="solid"/>
              <a:miter/>
            </a:ln>
          </p:spPr>
          <p:txBody>
            <a:bodyPr rtlCol="0" anchor="ctr"/>
            <a:lstStyle/>
            <a:p>
              <a:endParaRPr lang="sv-SE"/>
            </a:p>
          </p:txBody>
        </p:sp>
      </p:grpSp>
    </p:spTree>
    <p:extLst>
      <p:ext uri="{BB962C8B-B14F-4D97-AF65-F5344CB8AC3E}">
        <p14:creationId xmlns:p14="http://schemas.microsoft.com/office/powerpoint/2010/main" val="165657796"/>
      </p:ext>
    </p:extLst>
  </p:cSld>
  <p:clrMapOvr>
    <a:masterClrMapping/>
  </p:clrMapOvr>
  <p:extLst>
    <p:ext uri="{DCECCB84-F9BA-43D5-87BE-67443E8EF086}">
      <p15:sldGuideLst xmlns:p15="http://schemas.microsoft.com/office/powerpoint/2012/main">
        <p15:guide id="1" orient="horz" pos="2478">
          <p15:clr>
            <a:srgbClr val="FBAE40"/>
          </p15:clr>
        </p15:guide>
        <p15:guide id="2" pos="3840">
          <p15:clr>
            <a:srgbClr val="FBAE40"/>
          </p15:clr>
        </p15:guide>
        <p15:guide id="3" orient="horz" pos="234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Text och vänsterställd bild">
    <p:bg>
      <p:bgPr>
        <a:solidFill>
          <a:srgbClr val="FFFFF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561CF1-8C58-43C4-85F4-74B85A95CCC3}"/>
              </a:ext>
            </a:extLst>
          </p:cNvPr>
          <p:cNvSpPr>
            <a:spLocks noGrp="1"/>
          </p:cNvSpPr>
          <p:nvPr>
            <p:ph type="title"/>
          </p:nvPr>
        </p:nvSpPr>
        <p:spPr>
          <a:xfrm>
            <a:off x="6264934" y="298175"/>
            <a:ext cx="4307816" cy="1600200"/>
          </a:xfrm>
        </p:spPr>
        <p:txBody>
          <a:bodyPr anchor="b"/>
          <a:lstStyle>
            <a:lvl1pPr>
              <a:defRPr sz="3200"/>
            </a:lvl1pPr>
          </a:lstStyle>
          <a:p>
            <a:r>
              <a:rPr lang="sv-SE"/>
              <a:t>Klicka här för att ändra mall för rubrikformat</a:t>
            </a:r>
          </a:p>
        </p:txBody>
      </p:sp>
      <p:sp>
        <p:nvSpPr>
          <p:cNvPr id="4" name="Platshållare för text 3">
            <a:extLst>
              <a:ext uri="{FF2B5EF4-FFF2-40B4-BE49-F238E27FC236}">
                <a16:creationId xmlns:a16="http://schemas.microsoft.com/office/drawing/2014/main" id="{691A2496-44E0-44EE-8C5B-1B08A193A429}"/>
              </a:ext>
            </a:extLst>
          </p:cNvPr>
          <p:cNvSpPr>
            <a:spLocks noGrp="1"/>
          </p:cNvSpPr>
          <p:nvPr>
            <p:ph type="body" sz="half" idx="2"/>
          </p:nvPr>
        </p:nvSpPr>
        <p:spPr>
          <a:xfrm>
            <a:off x="6264935" y="2130425"/>
            <a:ext cx="4307816" cy="40513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ADA1203-DAFF-46B9-91D7-47E5BF89EB5F}"/>
              </a:ext>
            </a:extLst>
          </p:cNvPr>
          <p:cNvSpPr>
            <a:spLocks noGrp="1"/>
          </p:cNvSpPr>
          <p:nvPr>
            <p:ph type="dt" sz="half" idx="10"/>
          </p:nvPr>
        </p:nvSpPr>
        <p:spPr>
          <a:xfrm>
            <a:off x="657225" y="7257658"/>
            <a:ext cx="2743200" cy="165400"/>
          </a:xfrm>
        </p:spPr>
        <p:txBody>
          <a:bodyPr/>
          <a:lstStyle/>
          <a:p>
            <a:fld id="{E78CCA88-CF94-4640-90A6-799437CE21E8}" type="datetime1">
              <a:rPr lang="sv-SE" smtClean="0"/>
              <a:t>2024-05-30</a:t>
            </a:fld>
            <a:endParaRPr lang="sv-SE"/>
          </a:p>
        </p:txBody>
      </p:sp>
      <p:sp>
        <p:nvSpPr>
          <p:cNvPr id="6" name="Platshållare för sidfot 5">
            <a:extLst>
              <a:ext uri="{FF2B5EF4-FFF2-40B4-BE49-F238E27FC236}">
                <a16:creationId xmlns:a16="http://schemas.microsoft.com/office/drawing/2014/main" id="{C9210FBD-A2BE-440A-B709-3F3BB63866CD}"/>
              </a:ext>
            </a:extLst>
          </p:cNvPr>
          <p:cNvSpPr>
            <a:spLocks noGrp="1"/>
          </p:cNvSpPr>
          <p:nvPr>
            <p:ph type="ftr" sz="quarter" idx="11"/>
          </p:nvPr>
        </p:nvSpPr>
        <p:spPr>
          <a:xfrm>
            <a:off x="657225" y="7455827"/>
            <a:ext cx="4114800" cy="165400"/>
          </a:xfrm>
        </p:spPr>
        <p:txBody>
          <a:bodyPr/>
          <a:lstStyle/>
          <a:p>
            <a:r>
              <a:rPr lang="sv-SE"/>
              <a:t>Insikt 2024 |</a:t>
            </a:r>
          </a:p>
        </p:txBody>
      </p:sp>
      <p:sp>
        <p:nvSpPr>
          <p:cNvPr id="7" name="Platshållare för bildnummer 6">
            <a:extLst>
              <a:ext uri="{FF2B5EF4-FFF2-40B4-BE49-F238E27FC236}">
                <a16:creationId xmlns:a16="http://schemas.microsoft.com/office/drawing/2014/main" id="{BE28D374-4D75-4567-950A-F1F60FB46C08}"/>
              </a:ext>
            </a:extLst>
          </p:cNvPr>
          <p:cNvSpPr>
            <a:spLocks noGrp="1"/>
          </p:cNvSpPr>
          <p:nvPr>
            <p:ph type="sldNum" sz="quarter" idx="12"/>
          </p:nvPr>
        </p:nvSpPr>
        <p:spPr>
          <a:xfrm>
            <a:off x="8429625" y="7455827"/>
            <a:ext cx="2743200" cy="165400"/>
          </a:xfrm>
        </p:spPr>
        <p:txBody>
          <a:bodyPr/>
          <a:lstStyle/>
          <a:p>
            <a:fld id="{AE086683-F536-42AB-ABBC-F4803DFE8DBC}" type="slidenum">
              <a:rPr lang="sv-SE" smtClean="0"/>
              <a:t>‹#›</a:t>
            </a:fld>
            <a:endParaRPr lang="sv-SE"/>
          </a:p>
        </p:txBody>
      </p:sp>
      <p:sp>
        <p:nvSpPr>
          <p:cNvPr id="9" name="Picture Placeholder 8">
            <a:extLst>
              <a:ext uri="{FF2B5EF4-FFF2-40B4-BE49-F238E27FC236}">
                <a16:creationId xmlns:a16="http://schemas.microsoft.com/office/drawing/2014/main" id="{943A14B3-EEC6-432F-9524-12E206EE884B}"/>
              </a:ext>
            </a:extLst>
          </p:cNvPr>
          <p:cNvSpPr>
            <a:spLocks noGrp="1"/>
          </p:cNvSpPr>
          <p:nvPr>
            <p:ph type="pic" sz="quarter" idx="13" hasCustomPrompt="1"/>
          </p:nvPr>
        </p:nvSpPr>
        <p:spPr>
          <a:xfrm>
            <a:off x="293412" y="293412"/>
            <a:ext cx="5802588" cy="6271176"/>
          </a:xfrm>
        </p:spPr>
        <p:txBody>
          <a:bodyPr/>
          <a:lstStyle>
            <a:lvl1pPr algn="ctr">
              <a:buNone/>
              <a:defRPr sz="1600"/>
            </a:lvl1pPr>
          </a:lstStyle>
          <a:p>
            <a:r>
              <a:rPr lang="sv-SE"/>
              <a:t> </a:t>
            </a:r>
          </a:p>
          <a:p>
            <a:endParaRPr lang="sv-SE"/>
          </a:p>
          <a:p>
            <a:endParaRPr lang="sv-SE"/>
          </a:p>
          <a:p>
            <a:endParaRPr lang="sv-SE"/>
          </a:p>
          <a:p>
            <a:endParaRPr lang="sv-SE"/>
          </a:p>
          <a:p>
            <a:endParaRPr lang="sv-SE"/>
          </a:p>
          <a:p>
            <a:endParaRPr lang="sv-SE"/>
          </a:p>
          <a:p>
            <a:r>
              <a:rPr lang="sv-SE"/>
              <a:t>Klicka på ikonen för att införa bild</a:t>
            </a:r>
          </a:p>
        </p:txBody>
      </p:sp>
    </p:spTree>
    <p:extLst>
      <p:ext uri="{BB962C8B-B14F-4D97-AF65-F5344CB8AC3E}">
        <p14:creationId xmlns:p14="http://schemas.microsoft.com/office/powerpoint/2010/main" val="20635173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16762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Avslutningssida pilar">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700" y="7549758"/>
            <a:ext cx="2743200" cy="165400"/>
          </a:xfrm>
        </p:spPr>
        <p:txBody>
          <a:bodyPr/>
          <a:lstStyle/>
          <a:p>
            <a:fld id="{0C54A738-771C-4A5C-9E87-8EBE7596C2E8}" type="datetime1">
              <a:rPr lang="sv-SE" smtClean="0"/>
              <a:t>2024-05-30</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r>
              <a:rPr lang="sv-SE"/>
              <a:t>Insikt 2024 |</a:t>
            </a:r>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a:p>
        </p:txBody>
      </p:sp>
      <p:pic>
        <p:nvPicPr>
          <p:cNvPr id="5" name="Graphic 4">
            <a:extLst>
              <a:ext uri="{FF2B5EF4-FFF2-40B4-BE49-F238E27FC236}">
                <a16:creationId xmlns:a16="http://schemas.microsoft.com/office/drawing/2014/main" id="{175297CC-7CAB-4231-AB8D-015ADE92F4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215231"/>
            <a:ext cx="12192000" cy="4403725"/>
          </a:xfrm>
          <a:prstGeom prst="rect">
            <a:avLst/>
          </a:prstGeom>
        </p:spPr>
      </p:pic>
    </p:spTree>
    <p:extLst>
      <p:ext uri="{BB962C8B-B14F-4D97-AF65-F5344CB8AC3E}">
        <p14:creationId xmlns:p14="http://schemas.microsoft.com/office/powerpoint/2010/main" val="18004220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Avslutningssida välj logotyp">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700" y="7549758"/>
            <a:ext cx="2743200" cy="165400"/>
          </a:xfrm>
        </p:spPr>
        <p:txBody>
          <a:bodyPr/>
          <a:lstStyle/>
          <a:p>
            <a:fld id="{2C4BBB6E-6D60-4F2C-8506-49D1CFCC023D}" type="datetime1">
              <a:rPr lang="sv-SE" smtClean="0"/>
              <a:t>2024-05-30</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r>
              <a:rPr lang="sv-SE"/>
              <a:t>Insikt 2024 |</a:t>
            </a:r>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a:p>
        </p:txBody>
      </p:sp>
      <p:pic>
        <p:nvPicPr>
          <p:cNvPr id="6" name="Bildobjekt 5">
            <a:extLst>
              <a:ext uri="{FF2B5EF4-FFF2-40B4-BE49-F238E27FC236}">
                <a16:creationId xmlns:a16="http://schemas.microsoft.com/office/drawing/2014/main" id="{8BC10EFD-1070-4D90-A622-A3B9534F8048}"/>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798441" y="5774634"/>
            <a:ext cx="5404115" cy="356617"/>
          </a:xfrm>
          <a:prstGeom prst="rect">
            <a:avLst/>
          </a:prstGeom>
        </p:spPr>
      </p:pic>
    </p:spTree>
    <p:extLst>
      <p:ext uri="{BB962C8B-B14F-4D97-AF65-F5344CB8AC3E}">
        <p14:creationId xmlns:p14="http://schemas.microsoft.com/office/powerpoint/2010/main" val="11219142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blank" preserve="1">
  <p:cSld name="Avslutningssida Almega med förbund">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700" y="7549758"/>
            <a:ext cx="2743200" cy="165400"/>
          </a:xfrm>
        </p:spPr>
        <p:txBody>
          <a:bodyPr/>
          <a:lstStyle/>
          <a:p>
            <a:fld id="{754AD859-A05B-49AD-91A4-CFF533703CB1}" type="datetime1">
              <a:rPr lang="sv-SE" smtClean="0"/>
              <a:t>2024-05-30</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r>
              <a:rPr lang="sv-SE"/>
              <a:t>Insikt 2024 |</a:t>
            </a:r>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a:p>
        </p:txBody>
      </p:sp>
      <p:pic>
        <p:nvPicPr>
          <p:cNvPr id="5" name="Bild 4">
            <a:extLst>
              <a:ext uri="{FF2B5EF4-FFF2-40B4-BE49-F238E27FC236}">
                <a16:creationId xmlns:a16="http://schemas.microsoft.com/office/drawing/2014/main" id="{1BA6E06C-18CA-402A-B78B-FD2CD66D8B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8440" y="1943100"/>
            <a:ext cx="5753028" cy="4253524"/>
          </a:xfrm>
          <a:prstGeom prst="rect">
            <a:avLst/>
          </a:prstGeom>
        </p:spPr>
      </p:pic>
    </p:spTree>
    <p:extLst>
      <p:ext uri="{BB962C8B-B14F-4D97-AF65-F5344CB8AC3E}">
        <p14:creationId xmlns:p14="http://schemas.microsoft.com/office/powerpoint/2010/main" val="10424926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Startsida förbundsgrön">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38" y="548621"/>
            <a:ext cx="8764449" cy="2387600"/>
          </a:xfrm>
        </p:spPr>
        <p:txBody>
          <a:bodyPr anchor="ctr"/>
          <a:lstStyle>
            <a:lvl1pPr algn="l">
              <a:defRPr sz="6000"/>
            </a:lvl1pPr>
          </a:lstStyle>
          <a:p>
            <a:r>
              <a:rPr lang="sv-SE"/>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38" y="3164699"/>
            <a:ext cx="8764449" cy="972067"/>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68017" y="7079769"/>
            <a:ext cx="2743200" cy="165400"/>
          </a:xfrm>
        </p:spPr>
        <p:txBody>
          <a:bodyPr/>
          <a:lstStyle/>
          <a:p>
            <a:fld id="{88B9DA33-5D37-484E-8D4A-69DAEBF7C05E}" type="datetime1">
              <a:rPr lang="sv-SE" smtClean="0"/>
              <a:t>2024-05-30</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68017" y="7277938"/>
            <a:ext cx="4114800" cy="165400"/>
          </a:xfrm>
        </p:spPr>
        <p:txBody>
          <a:bodyPr/>
          <a:lstStyle/>
          <a:p>
            <a:r>
              <a:rPr lang="sv-SE"/>
              <a:t>Insikt 2024 |</a:t>
            </a:r>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40417" y="7277938"/>
            <a:ext cx="2743200" cy="165400"/>
          </a:xfrm>
        </p:spPr>
        <p:txBody>
          <a:bodyPr/>
          <a:lstStyle/>
          <a:p>
            <a:fld id="{AE086683-F536-42AB-ABBC-F4803DFE8DBC}" type="slidenum">
              <a:rPr lang="sv-SE" smtClean="0"/>
              <a:t>‹#›</a:t>
            </a:fld>
            <a:endParaRPr lang="sv-SE"/>
          </a:p>
        </p:txBody>
      </p:sp>
      <p:sp>
        <p:nvSpPr>
          <p:cNvPr id="18" name="Frihandsfigur: Form 17">
            <a:extLst>
              <a:ext uri="{FF2B5EF4-FFF2-40B4-BE49-F238E27FC236}">
                <a16:creationId xmlns:a16="http://schemas.microsoft.com/office/drawing/2014/main" id="{E0ADA2EB-068E-4AF9-BD94-838CEC9141E0}"/>
              </a:ext>
            </a:extLst>
          </p:cNvPr>
          <p:cNvSpPr/>
          <p:nvPr userDrawn="1"/>
        </p:nvSpPr>
        <p:spPr>
          <a:xfrm rot="10512305">
            <a:off x="8065503" y="2236024"/>
            <a:ext cx="3816990" cy="4615084"/>
          </a:xfrm>
          <a:custGeom>
            <a:avLst/>
            <a:gdLst>
              <a:gd name="connsiteX0" fmla="*/ 3807359 w 3807359"/>
              <a:gd name="connsiteY0" fmla="*/ 652140 h 3869685"/>
              <a:gd name="connsiteX1" fmla="*/ 3653054 w 3807359"/>
              <a:gd name="connsiteY1" fmla="*/ 1003613 h 3869685"/>
              <a:gd name="connsiteX2" fmla="*/ 3601619 w 3807359"/>
              <a:gd name="connsiteY2" fmla="*/ 1084575 h 3869685"/>
              <a:gd name="connsiteX3" fmla="*/ 3573997 w 3807359"/>
              <a:gd name="connsiteY3" fmla="*/ 1124580 h 3869685"/>
              <a:gd name="connsiteX4" fmla="*/ 3544469 w 3807359"/>
              <a:gd name="connsiteY4" fmla="*/ 1162680 h 3869685"/>
              <a:gd name="connsiteX5" fmla="*/ 3530182 w 3807359"/>
              <a:gd name="connsiteY5" fmla="*/ 1181730 h 3869685"/>
              <a:gd name="connsiteX6" fmla="*/ 3514942 w 3807359"/>
              <a:gd name="connsiteY6" fmla="*/ 1199828 h 3869685"/>
              <a:gd name="connsiteX7" fmla="*/ 3483509 w 3807359"/>
              <a:gd name="connsiteY7" fmla="*/ 1236975 h 3869685"/>
              <a:gd name="connsiteX8" fmla="*/ 3450172 w 3807359"/>
              <a:gd name="connsiteY8" fmla="*/ 1272218 h 3869685"/>
              <a:gd name="connsiteX9" fmla="*/ 3416834 w 3807359"/>
              <a:gd name="connsiteY9" fmla="*/ 1306508 h 3869685"/>
              <a:gd name="connsiteX10" fmla="*/ 3106319 w 3807359"/>
              <a:gd name="connsiteY10" fmla="*/ 1532250 h 3869685"/>
              <a:gd name="connsiteX11" fmla="*/ 3063457 w 3807359"/>
              <a:gd name="connsiteY11" fmla="*/ 1554158 h 3869685"/>
              <a:gd name="connsiteX12" fmla="*/ 3019642 w 3807359"/>
              <a:gd name="connsiteY12" fmla="*/ 1573208 h 3869685"/>
              <a:gd name="connsiteX13" fmla="*/ 2997734 w 3807359"/>
              <a:gd name="connsiteY13" fmla="*/ 1582733 h 3869685"/>
              <a:gd name="connsiteX14" fmla="*/ 2974874 w 3807359"/>
              <a:gd name="connsiteY14" fmla="*/ 1590353 h 3869685"/>
              <a:gd name="connsiteX15" fmla="*/ 2929154 w 3807359"/>
              <a:gd name="connsiteY15" fmla="*/ 1606545 h 3869685"/>
              <a:gd name="connsiteX16" fmla="*/ 2741512 w 3807359"/>
              <a:gd name="connsiteY16" fmla="*/ 1648455 h 3869685"/>
              <a:gd name="connsiteX17" fmla="*/ 2645309 w 3807359"/>
              <a:gd name="connsiteY17" fmla="*/ 1657980 h 3869685"/>
              <a:gd name="connsiteX18" fmla="*/ 2597684 w 3807359"/>
              <a:gd name="connsiteY18" fmla="*/ 1659885 h 3869685"/>
              <a:gd name="connsiteX19" fmla="*/ 2549107 w 3807359"/>
              <a:gd name="connsiteY19" fmla="*/ 1659885 h 3869685"/>
              <a:gd name="connsiteX20" fmla="*/ 2501482 w 3807359"/>
              <a:gd name="connsiteY20" fmla="*/ 1657028 h 3869685"/>
              <a:gd name="connsiteX21" fmla="*/ 2477669 w 3807359"/>
              <a:gd name="connsiteY21" fmla="*/ 1655123 h 3869685"/>
              <a:gd name="connsiteX22" fmla="*/ 2453857 w 3807359"/>
              <a:gd name="connsiteY22" fmla="*/ 1652265 h 3869685"/>
              <a:gd name="connsiteX23" fmla="*/ 2406232 w 3807359"/>
              <a:gd name="connsiteY23" fmla="*/ 1646550 h 3869685"/>
              <a:gd name="connsiteX24" fmla="*/ 2358607 w 3807359"/>
              <a:gd name="connsiteY24" fmla="*/ 1637978 h 3869685"/>
              <a:gd name="connsiteX25" fmla="*/ 2334794 w 3807359"/>
              <a:gd name="connsiteY25" fmla="*/ 1633215 h 3869685"/>
              <a:gd name="connsiteX26" fmla="*/ 2311934 w 3807359"/>
              <a:gd name="connsiteY26" fmla="*/ 1627500 h 3869685"/>
              <a:gd name="connsiteX27" fmla="*/ 2265262 w 3807359"/>
              <a:gd name="connsiteY27" fmla="*/ 1615118 h 3869685"/>
              <a:gd name="connsiteX28" fmla="*/ 2219542 w 3807359"/>
              <a:gd name="connsiteY28" fmla="*/ 1599878 h 3869685"/>
              <a:gd name="connsiteX29" fmla="*/ 2196682 w 3807359"/>
              <a:gd name="connsiteY29" fmla="*/ 1592258 h 3869685"/>
              <a:gd name="connsiteX30" fmla="*/ 2174774 w 3807359"/>
              <a:gd name="connsiteY30" fmla="*/ 1583685 h 3869685"/>
              <a:gd name="connsiteX31" fmla="*/ 2130007 w 3807359"/>
              <a:gd name="connsiteY31" fmla="*/ 1564635 h 3869685"/>
              <a:gd name="connsiteX32" fmla="*/ 2087144 w 3807359"/>
              <a:gd name="connsiteY32" fmla="*/ 1542728 h 3869685"/>
              <a:gd name="connsiteX33" fmla="*/ 2004277 w 3807359"/>
              <a:gd name="connsiteY33" fmla="*/ 1494150 h 3869685"/>
              <a:gd name="connsiteX34" fmla="*/ 1993799 w 3807359"/>
              <a:gd name="connsiteY34" fmla="*/ 1487483 h 3869685"/>
              <a:gd name="connsiteX35" fmla="*/ 1984274 w 3807359"/>
              <a:gd name="connsiteY35" fmla="*/ 1480815 h 3869685"/>
              <a:gd name="connsiteX36" fmla="*/ 1965224 w 3807359"/>
              <a:gd name="connsiteY36" fmla="*/ 1466528 h 3869685"/>
              <a:gd name="connsiteX37" fmla="*/ 1946174 w 3807359"/>
              <a:gd name="connsiteY37" fmla="*/ 1452240 h 3869685"/>
              <a:gd name="connsiteX38" fmla="*/ 1927124 w 3807359"/>
              <a:gd name="connsiteY38" fmla="*/ 1437000 h 3869685"/>
              <a:gd name="connsiteX39" fmla="*/ 1909027 w 3807359"/>
              <a:gd name="connsiteY39" fmla="*/ 1421760 h 3869685"/>
              <a:gd name="connsiteX40" fmla="*/ 1890929 w 3807359"/>
              <a:gd name="connsiteY40" fmla="*/ 1405568 h 3869685"/>
              <a:gd name="connsiteX41" fmla="*/ 1856639 w 3807359"/>
              <a:gd name="connsiteY41" fmla="*/ 1372230 h 3869685"/>
              <a:gd name="connsiteX42" fmla="*/ 1738529 w 3807359"/>
              <a:gd name="connsiteY42" fmla="*/ 1220783 h 3869685"/>
              <a:gd name="connsiteX43" fmla="*/ 1654709 w 3807359"/>
              <a:gd name="connsiteY43" fmla="*/ 1047428 h 3869685"/>
              <a:gd name="connsiteX44" fmla="*/ 1608037 w 3807359"/>
              <a:gd name="connsiteY44" fmla="*/ 860738 h 3869685"/>
              <a:gd name="connsiteX45" fmla="*/ 1601369 w 3807359"/>
              <a:gd name="connsiteY45" fmla="*/ 668333 h 3869685"/>
              <a:gd name="connsiteX46" fmla="*/ 1614704 w 3807359"/>
              <a:gd name="connsiteY46" fmla="*/ 573083 h 3869685"/>
              <a:gd name="connsiteX47" fmla="*/ 1626134 w 3807359"/>
              <a:gd name="connsiteY47" fmla="*/ 526410 h 3869685"/>
              <a:gd name="connsiteX48" fmla="*/ 1632802 w 3807359"/>
              <a:gd name="connsiteY48" fmla="*/ 503550 h 3869685"/>
              <a:gd name="connsiteX49" fmla="*/ 1640422 w 3807359"/>
              <a:gd name="connsiteY49" fmla="*/ 480690 h 3869685"/>
              <a:gd name="connsiteX50" fmla="*/ 1656614 w 3807359"/>
              <a:gd name="connsiteY50" fmla="*/ 435923 h 3869685"/>
              <a:gd name="connsiteX51" fmla="*/ 1676617 w 3807359"/>
              <a:gd name="connsiteY51" fmla="*/ 392108 h 3869685"/>
              <a:gd name="connsiteX52" fmla="*/ 1725194 w 3807359"/>
              <a:gd name="connsiteY52" fmla="*/ 309240 h 3869685"/>
              <a:gd name="connsiteX53" fmla="*/ 1785202 w 3807359"/>
              <a:gd name="connsiteY53" fmla="*/ 233993 h 3869685"/>
              <a:gd name="connsiteX54" fmla="*/ 1854734 w 3807359"/>
              <a:gd name="connsiteY54" fmla="*/ 167318 h 3869685"/>
              <a:gd name="connsiteX55" fmla="*/ 2199539 w 3807359"/>
              <a:gd name="connsiteY55" fmla="*/ 7298 h 3869685"/>
              <a:gd name="connsiteX56" fmla="*/ 2390992 w 3807359"/>
              <a:gd name="connsiteY56" fmla="*/ 9203 h 3869685"/>
              <a:gd name="connsiteX57" fmla="*/ 2483384 w 3807359"/>
              <a:gd name="connsiteY57" fmla="*/ 34920 h 3869685"/>
              <a:gd name="connsiteX58" fmla="*/ 2505292 w 3807359"/>
              <a:gd name="connsiteY58" fmla="*/ 44445 h 3869685"/>
              <a:gd name="connsiteX59" fmla="*/ 2527199 w 3807359"/>
              <a:gd name="connsiteY59" fmla="*/ 54923 h 3869685"/>
              <a:gd name="connsiteX60" fmla="*/ 2549107 w 3807359"/>
              <a:gd name="connsiteY60" fmla="*/ 65400 h 3869685"/>
              <a:gd name="connsiteX61" fmla="*/ 2570062 w 3807359"/>
              <a:gd name="connsiteY61" fmla="*/ 77783 h 3869685"/>
              <a:gd name="connsiteX62" fmla="*/ 2714842 w 3807359"/>
              <a:gd name="connsiteY62" fmla="*/ 203513 h 3869685"/>
              <a:gd name="connsiteX63" fmla="*/ 2816759 w 3807359"/>
              <a:gd name="connsiteY63" fmla="*/ 366390 h 3869685"/>
              <a:gd name="connsiteX64" fmla="*/ 2889149 w 3807359"/>
              <a:gd name="connsiteY64" fmla="*/ 740723 h 3869685"/>
              <a:gd name="connsiteX65" fmla="*/ 2810092 w 3807359"/>
              <a:gd name="connsiteY65" fmla="*/ 1116008 h 3869685"/>
              <a:gd name="connsiteX66" fmla="*/ 2641499 w 3807359"/>
              <a:gd name="connsiteY66" fmla="*/ 1461765 h 3869685"/>
              <a:gd name="connsiteX67" fmla="*/ 2171917 w 3807359"/>
              <a:gd name="connsiteY67" fmla="*/ 2069460 h 3869685"/>
              <a:gd name="connsiteX68" fmla="*/ 1872832 w 3807359"/>
              <a:gd name="connsiteY68" fmla="*/ 2311395 h 3869685"/>
              <a:gd name="connsiteX69" fmla="*/ 1531837 w 3807359"/>
              <a:gd name="connsiteY69" fmla="*/ 2488560 h 3869685"/>
              <a:gd name="connsiteX70" fmla="*/ 1508977 w 3807359"/>
              <a:gd name="connsiteY70" fmla="*/ 2497133 h 3869685"/>
              <a:gd name="connsiteX71" fmla="*/ 1486117 w 3807359"/>
              <a:gd name="connsiteY71" fmla="*/ 2504753 h 3869685"/>
              <a:gd name="connsiteX72" fmla="*/ 1440397 w 3807359"/>
              <a:gd name="connsiteY72" fmla="*/ 2519993 h 3869685"/>
              <a:gd name="connsiteX73" fmla="*/ 1348004 w 3807359"/>
              <a:gd name="connsiteY73" fmla="*/ 2546663 h 3869685"/>
              <a:gd name="connsiteX74" fmla="*/ 1253707 w 3807359"/>
              <a:gd name="connsiteY74" fmla="*/ 2566665 h 3869685"/>
              <a:gd name="connsiteX75" fmla="*/ 1206082 w 3807359"/>
              <a:gd name="connsiteY75" fmla="*/ 2574285 h 3869685"/>
              <a:gd name="connsiteX76" fmla="*/ 1158457 w 3807359"/>
              <a:gd name="connsiteY76" fmla="*/ 2580953 h 3869685"/>
              <a:gd name="connsiteX77" fmla="*/ 774599 w 3807359"/>
              <a:gd name="connsiteY77" fmla="*/ 2576190 h 3869685"/>
              <a:gd name="connsiteX78" fmla="*/ 750787 w 3807359"/>
              <a:gd name="connsiteY78" fmla="*/ 2573333 h 3869685"/>
              <a:gd name="connsiteX79" fmla="*/ 726974 w 3807359"/>
              <a:gd name="connsiteY79" fmla="*/ 2568570 h 3869685"/>
              <a:gd name="connsiteX80" fmla="*/ 679349 w 3807359"/>
              <a:gd name="connsiteY80" fmla="*/ 2559045 h 3869685"/>
              <a:gd name="connsiteX81" fmla="*/ 632677 w 3807359"/>
              <a:gd name="connsiteY81" fmla="*/ 2547615 h 3869685"/>
              <a:gd name="connsiteX82" fmla="*/ 586004 w 3807359"/>
              <a:gd name="connsiteY82" fmla="*/ 2535233 h 3869685"/>
              <a:gd name="connsiteX83" fmla="*/ 540284 w 3807359"/>
              <a:gd name="connsiteY83" fmla="*/ 2519040 h 3869685"/>
              <a:gd name="connsiteX84" fmla="*/ 495517 w 3807359"/>
              <a:gd name="connsiteY84" fmla="*/ 2502848 h 3869685"/>
              <a:gd name="connsiteX85" fmla="*/ 451702 w 3807359"/>
              <a:gd name="connsiteY85" fmla="*/ 2483798 h 3869685"/>
              <a:gd name="connsiteX86" fmla="*/ 407887 w 3807359"/>
              <a:gd name="connsiteY86" fmla="*/ 2462843 h 3869685"/>
              <a:gd name="connsiteX87" fmla="*/ 108802 w 3807359"/>
              <a:gd name="connsiteY87" fmla="*/ 2225670 h 3869685"/>
              <a:gd name="connsiteX88" fmla="*/ 81179 w 3807359"/>
              <a:gd name="connsiteY88" fmla="*/ 2186618 h 3869685"/>
              <a:gd name="connsiteX89" fmla="*/ 67844 w 3807359"/>
              <a:gd name="connsiteY89" fmla="*/ 2166615 h 3869685"/>
              <a:gd name="connsiteX90" fmla="*/ 56414 w 3807359"/>
              <a:gd name="connsiteY90" fmla="*/ 2145660 h 3869685"/>
              <a:gd name="connsiteX91" fmla="*/ 50699 w 3807359"/>
              <a:gd name="connsiteY91" fmla="*/ 2135183 h 3869685"/>
              <a:gd name="connsiteX92" fmla="*/ 45937 w 3807359"/>
              <a:gd name="connsiteY92" fmla="*/ 2124705 h 3869685"/>
              <a:gd name="connsiteX93" fmla="*/ 35459 w 3807359"/>
              <a:gd name="connsiteY93" fmla="*/ 2102798 h 3869685"/>
              <a:gd name="connsiteX94" fmla="*/ 26887 w 3807359"/>
              <a:gd name="connsiteY94" fmla="*/ 2079938 h 3869685"/>
              <a:gd name="connsiteX95" fmla="*/ 19267 w 3807359"/>
              <a:gd name="connsiteY95" fmla="*/ 2057078 h 3869685"/>
              <a:gd name="connsiteX96" fmla="*/ 4979 w 3807359"/>
              <a:gd name="connsiteY96" fmla="*/ 1866578 h 3869685"/>
              <a:gd name="connsiteX97" fmla="*/ 73559 w 3807359"/>
              <a:gd name="connsiteY97" fmla="*/ 1687508 h 3869685"/>
              <a:gd name="connsiteX98" fmla="*/ 201194 w 3807359"/>
              <a:gd name="connsiteY98" fmla="*/ 1543680 h 3869685"/>
              <a:gd name="connsiteX99" fmla="*/ 366929 w 3807359"/>
              <a:gd name="connsiteY99" fmla="*/ 1446525 h 3869685"/>
              <a:gd name="connsiteX100" fmla="*/ 553619 w 3807359"/>
              <a:gd name="connsiteY100" fmla="*/ 1400805 h 3869685"/>
              <a:gd name="connsiteX101" fmla="*/ 935572 w 3807359"/>
              <a:gd name="connsiteY101" fmla="*/ 1428428 h 3869685"/>
              <a:gd name="connsiteX102" fmla="*/ 1120357 w 3807359"/>
              <a:gd name="connsiteY102" fmla="*/ 1481768 h 3869685"/>
              <a:gd name="connsiteX103" fmla="*/ 1298474 w 3807359"/>
              <a:gd name="connsiteY103" fmla="*/ 1554158 h 3869685"/>
              <a:gd name="connsiteX104" fmla="*/ 1468019 w 3807359"/>
              <a:gd name="connsiteY104" fmla="*/ 1644645 h 3869685"/>
              <a:gd name="connsiteX105" fmla="*/ 1627087 w 3807359"/>
              <a:gd name="connsiteY105" fmla="*/ 1753230 h 3869685"/>
              <a:gd name="connsiteX106" fmla="*/ 1896644 w 3807359"/>
              <a:gd name="connsiteY106" fmla="*/ 2026598 h 3869685"/>
              <a:gd name="connsiteX107" fmla="*/ 2080477 w 3807359"/>
              <a:gd name="connsiteY107" fmla="*/ 2363783 h 3869685"/>
              <a:gd name="connsiteX108" fmla="*/ 2139532 w 3807359"/>
              <a:gd name="connsiteY108" fmla="*/ 2546663 h 3869685"/>
              <a:gd name="connsiteX109" fmla="*/ 2179537 w 3807359"/>
              <a:gd name="connsiteY109" fmla="*/ 2735258 h 3869685"/>
              <a:gd name="connsiteX110" fmla="*/ 2202397 w 3807359"/>
              <a:gd name="connsiteY110" fmla="*/ 2926710 h 3869685"/>
              <a:gd name="connsiteX111" fmla="*/ 2210969 w 3807359"/>
              <a:gd name="connsiteY111" fmla="*/ 3119115 h 3869685"/>
              <a:gd name="connsiteX112" fmla="*/ 2208112 w 3807359"/>
              <a:gd name="connsiteY112" fmla="*/ 3311520 h 3869685"/>
              <a:gd name="connsiteX113" fmla="*/ 2203349 w 3807359"/>
              <a:gd name="connsiteY113" fmla="*/ 3407723 h 3869685"/>
              <a:gd name="connsiteX114" fmla="*/ 2201444 w 3807359"/>
              <a:gd name="connsiteY114" fmla="*/ 3438203 h 3869685"/>
              <a:gd name="connsiteX115" fmla="*/ 2201444 w 3807359"/>
              <a:gd name="connsiteY115" fmla="*/ 3442965 h 3869685"/>
              <a:gd name="connsiteX116" fmla="*/ 2200492 w 3807359"/>
              <a:gd name="connsiteY116" fmla="*/ 3461063 h 3869685"/>
              <a:gd name="connsiteX117" fmla="*/ 2197634 w 3807359"/>
              <a:gd name="connsiteY117" fmla="*/ 3498210 h 3869685"/>
              <a:gd name="connsiteX118" fmla="*/ 2190967 w 3807359"/>
              <a:gd name="connsiteY118" fmla="*/ 3573458 h 3869685"/>
              <a:gd name="connsiteX119" fmla="*/ 2158582 w 3807359"/>
              <a:gd name="connsiteY119" fmla="*/ 3869685 h 3869685"/>
              <a:gd name="connsiteX0" fmla="*/ 4316523 w 4316523"/>
              <a:gd name="connsiteY0" fmla="*/ 0 h 4531303"/>
              <a:gd name="connsiteX1" fmla="*/ 3653054 w 4316523"/>
              <a:gd name="connsiteY1" fmla="*/ 1665231 h 4531303"/>
              <a:gd name="connsiteX2" fmla="*/ 3601619 w 4316523"/>
              <a:gd name="connsiteY2" fmla="*/ 1746193 h 4531303"/>
              <a:gd name="connsiteX3" fmla="*/ 3573997 w 4316523"/>
              <a:gd name="connsiteY3" fmla="*/ 1786198 h 4531303"/>
              <a:gd name="connsiteX4" fmla="*/ 3544469 w 4316523"/>
              <a:gd name="connsiteY4" fmla="*/ 1824298 h 4531303"/>
              <a:gd name="connsiteX5" fmla="*/ 3530182 w 4316523"/>
              <a:gd name="connsiteY5" fmla="*/ 1843348 h 4531303"/>
              <a:gd name="connsiteX6" fmla="*/ 3514942 w 4316523"/>
              <a:gd name="connsiteY6" fmla="*/ 1861446 h 4531303"/>
              <a:gd name="connsiteX7" fmla="*/ 3483509 w 4316523"/>
              <a:gd name="connsiteY7" fmla="*/ 1898593 h 4531303"/>
              <a:gd name="connsiteX8" fmla="*/ 3450172 w 4316523"/>
              <a:gd name="connsiteY8" fmla="*/ 1933836 h 4531303"/>
              <a:gd name="connsiteX9" fmla="*/ 3416834 w 4316523"/>
              <a:gd name="connsiteY9" fmla="*/ 1968126 h 4531303"/>
              <a:gd name="connsiteX10" fmla="*/ 3106319 w 4316523"/>
              <a:gd name="connsiteY10" fmla="*/ 2193868 h 4531303"/>
              <a:gd name="connsiteX11" fmla="*/ 3063457 w 4316523"/>
              <a:gd name="connsiteY11" fmla="*/ 2215776 h 4531303"/>
              <a:gd name="connsiteX12" fmla="*/ 3019642 w 4316523"/>
              <a:gd name="connsiteY12" fmla="*/ 2234826 h 4531303"/>
              <a:gd name="connsiteX13" fmla="*/ 2997734 w 4316523"/>
              <a:gd name="connsiteY13" fmla="*/ 2244351 h 4531303"/>
              <a:gd name="connsiteX14" fmla="*/ 2974874 w 4316523"/>
              <a:gd name="connsiteY14" fmla="*/ 2251971 h 4531303"/>
              <a:gd name="connsiteX15" fmla="*/ 2929154 w 4316523"/>
              <a:gd name="connsiteY15" fmla="*/ 2268163 h 4531303"/>
              <a:gd name="connsiteX16" fmla="*/ 2741512 w 4316523"/>
              <a:gd name="connsiteY16" fmla="*/ 2310073 h 4531303"/>
              <a:gd name="connsiteX17" fmla="*/ 2645309 w 4316523"/>
              <a:gd name="connsiteY17" fmla="*/ 2319598 h 4531303"/>
              <a:gd name="connsiteX18" fmla="*/ 2597684 w 4316523"/>
              <a:gd name="connsiteY18" fmla="*/ 2321503 h 4531303"/>
              <a:gd name="connsiteX19" fmla="*/ 2549107 w 4316523"/>
              <a:gd name="connsiteY19" fmla="*/ 2321503 h 4531303"/>
              <a:gd name="connsiteX20" fmla="*/ 2501482 w 4316523"/>
              <a:gd name="connsiteY20" fmla="*/ 2318646 h 4531303"/>
              <a:gd name="connsiteX21" fmla="*/ 2477669 w 4316523"/>
              <a:gd name="connsiteY21" fmla="*/ 2316741 h 4531303"/>
              <a:gd name="connsiteX22" fmla="*/ 2453857 w 4316523"/>
              <a:gd name="connsiteY22" fmla="*/ 2313883 h 4531303"/>
              <a:gd name="connsiteX23" fmla="*/ 2406232 w 4316523"/>
              <a:gd name="connsiteY23" fmla="*/ 2308168 h 4531303"/>
              <a:gd name="connsiteX24" fmla="*/ 2358607 w 4316523"/>
              <a:gd name="connsiteY24" fmla="*/ 2299596 h 4531303"/>
              <a:gd name="connsiteX25" fmla="*/ 2334794 w 4316523"/>
              <a:gd name="connsiteY25" fmla="*/ 2294833 h 4531303"/>
              <a:gd name="connsiteX26" fmla="*/ 2311934 w 4316523"/>
              <a:gd name="connsiteY26" fmla="*/ 2289118 h 4531303"/>
              <a:gd name="connsiteX27" fmla="*/ 2265262 w 4316523"/>
              <a:gd name="connsiteY27" fmla="*/ 2276736 h 4531303"/>
              <a:gd name="connsiteX28" fmla="*/ 2219542 w 4316523"/>
              <a:gd name="connsiteY28" fmla="*/ 2261496 h 4531303"/>
              <a:gd name="connsiteX29" fmla="*/ 2196682 w 4316523"/>
              <a:gd name="connsiteY29" fmla="*/ 2253876 h 4531303"/>
              <a:gd name="connsiteX30" fmla="*/ 2174774 w 4316523"/>
              <a:gd name="connsiteY30" fmla="*/ 2245303 h 4531303"/>
              <a:gd name="connsiteX31" fmla="*/ 2130007 w 4316523"/>
              <a:gd name="connsiteY31" fmla="*/ 2226253 h 4531303"/>
              <a:gd name="connsiteX32" fmla="*/ 2087144 w 4316523"/>
              <a:gd name="connsiteY32" fmla="*/ 2204346 h 4531303"/>
              <a:gd name="connsiteX33" fmla="*/ 2004277 w 4316523"/>
              <a:gd name="connsiteY33" fmla="*/ 2155768 h 4531303"/>
              <a:gd name="connsiteX34" fmla="*/ 1993799 w 4316523"/>
              <a:gd name="connsiteY34" fmla="*/ 2149101 h 4531303"/>
              <a:gd name="connsiteX35" fmla="*/ 1984274 w 4316523"/>
              <a:gd name="connsiteY35" fmla="*/ 2142433 h 4531303"/>
              <a:gd name="connsiteX36" fmla="*/ 1965224 w 4316523"/>
              <a:gd name="connsiteY36" fmla="*/ 2128146 h 4531303"/>
              <a:gd name="connsiteX37" fmla="*/ 1946174 w 4316523"/>
              <a:gd name="connsiteY37" fmla="*/ 2113858 h 4531303"/>
              <a:gd name="connsiteX38" fmla="*/ 1927124 w 4316523"/>
              <a:gd name="connsiteY38" fmla="*/ 2098618 h 4531303"/>
              <a:gd name="connsiteX39" fmla="*/ 1909027 w 4316523"/>
              <a:gd name="connsiteY39" fmla="*/ 2083378 h 4531303"/>
              <a:gd name="connsiteX40" fmla="*/ 1890929 w 4316523"/>
              <a:gd name="connsiteY40" fmla="*/ 2067186 h 4531303"/>
              <a:gd name="connsiteX41" fmla="*/ 1856639 w 4316523"/>
              <a:gd name="connsiteY41" fmla="*/ 2033848 h 4531303"/>
              <a:gd name="connsiteX42" fmla="*/ 1738529 w 4316523"/>
              <a:gd name="connsiteY42" fmla="*/ 1882401 h 4531303"/>
              <a:gd name="connsiteX43" fmla="*/ 1654709 w 4316523"/>
              <a:gd name="connsiteY43" fmla="*/ 1709046 h 4531303"/>
              <a:gd name="connsiteX44" fmla="*/ 1608037 w 4316523"/>
              <a:gd name="connsiteY44" fmla="*/ 1522356 h 4531303"/>
              <a:gd name="connsiteX45" fmla="*/ 1601369 w 4316523"/>
              <a:gd name="connsiteY45" fmla="*/ 1329951 h 4531303"/>
              <a:gd name="connsiteX46" fmla="*/ 1614704 w 4316523"/>
              <a:gd name="connsiteY46" fmla="*/ 1234701 h 4531303"/>
              <a:gd name="connsiteX47" fmla="*/ 1626134 w 4316523"/>
              <a:gd name="connsiteY47" fmla="*/ 1188028 h 4531303"/>
              <a:gd name="connsiteX48" fmla="*/ 1632802 w 4316523"/>
              <a:gd name="connsiteY48" fmla="*/ 1165168 h 4531303"/>
              <a:gd name="connsiteX49" fmla="*/ 1640422 w 4316523"/>
              <a:gd name="connsiteY49" fmla="*/ 1142308 h 4531303"/>
              <a:gd name="connsiteX50" fmla="*/ 1656614 w 4316523"/>
              <a:gd name="connsiteY50" fmla="*/ 1097541 h 4531303"/>
              <a:gd name="connsiteX51" fmla="*/ 1676617 w 4316523"/>
              <a:gd name="connsiteY51" fmla="*/ 1053726 h 4531303"/>
              <a:gd name="connsiteX52" fmla="*/ 1725194 w 4316523"/>
              <a:gd name="connsiteY52" fmla="*/ 970858 h 4531303"/>
              <a:gd name="connsiteX53" fmla="*/ 1785202 w 4316523"/>
              <a:gd name="connsiteY53" fmla="*/ 895611 h 4531303"/>
              <a:gd name="connsiteX54" fmla="*/ 1854734 w 4316523"/>
              <a:gd name="connsiteY54" fmla="*/ 828936 h 4531303"/>
              <a:gd name="connsiteX55" fmla="*/ 2199539 w 4316523"/>
              <a:gd name="connsiteY55" fmla="*/ 668916 h 4531303"/>
              <a:gd name="connsiteX56" fmla="*/ 2390992 w 4316523"/>
              <a:gd name="connsiteY56" fmla="*/ 670821 h 4531303"/>
              <a:gd name="connsiteX57" fmla="*/ 2483384 w 4316523"/>
              <a:gd name="connsiteY57" fmla="*/ 696538 h 4531303"/>
              <a:gd name="connsiteX58" fmla="*/ 2505292 w 4316523"/>
              <a:gd name="connsiteY58" fmla="*/ 706063 h 4531303"/>
              <a:gd name="connsiteX59" fmla="*/ 2527199 w 4316523"/>
              <a:gd name="connsiteY59" fmla="*/ 716541 h 4531303"/>
              <a:gd name="connsiteX60" fmla="*/ 2549107 w 4316523"/>
              <a:gd name="connsiteY60" fmla="*/ 727018 h 4531303"/>
              <a:gd name="connsiteX61" fmla="*/ 2570062 w 4316523"/>
              <a:gd name="connsiteY61" fmla="*/ 739401 h 4531303"/>
              <a:gd name="connsiteX62" fmla="*/ 2714842 w 4316523"/>
              <a:gd name="connsiteY62" fmla="*/ 865131 h 4531303"/>
              <a:gd name="connsiteX63" fmla="*/ 2816759 w 4316523"/>
              <a:gd name="connsiteY63" fmla="*/ 1028008 h 4531303"/>
              <a:gd name="connsiteX64" fmla="*/ 2889149 w 4316523"/>
              <a:gd name="connsiteY64" fmla="*/ 1402341 h 4531303"/>
              <a:gd name="connsiteX65" fmla="*/ 2810092 w 4316523"/>
              <a:gd name="connsiteY65" fmla="*/ 1777626 h 4531303"/>
              <a:gd name="connsiteX66" fmla="*/ 2641499 w 4316523"/>
              <a:gd name="connsiteY66" fmla="*/ 2123383 h 4531303"/>
              <a:gd name="connsiteX67" fmla="*/ 2171917 w 4316523"/>
              <a:gd name="connsiteY67" fmla="*/ 2731078 h 4531303"/>
              <a:gd name="connsiteX68" fmla="*/ 1872832 w 4316523"/>
              <a:gd name="connsiteY68" fmla="*/ 2973013 h 4531303"/>
              <a:gd name="connsiteX69" fmla="*/ 1531837 w 4316523"/>
              <a:gd name="connsiteY69" fmla="*/ 3150178 h 4531303"/>
              <a:gd name="connsiteX70" fmla="*/ 1508977 w 4316523"/>
              <a:gd name="connsiteY70" fmla="*/ 3158751 h 4531303"/>
              <a:gd name="connsiteX71" fmla="*/ 1486117 w 4316523"/>
              <a:gd name="connsiteY71" fmla="*/ 3166371 h 4531303"/>
              <a:gd name="connsiteX72" fmla="*/ 1440397 w 4316523"/>
              <a:gd name="connsiteY72" fmla="*/ 3181611 h 4531303"/>
              <a:gd name="connsiteX73" fmla="*/ 1348004 w 4316523"/>
              <a:gd name="connsiteY73" fmla="*/ 3208281 h 4531303"/>
              <a:gd name="connsiteX74" fmla="*/ 1253707 w 4316523"/>
              <a:gd name="connsiteY74" fmla="*/ 3228283 h 4531303"/>
              <a:gd name="connsiteX75" fmla="*/ 1206082 w 4316523"/>
              <a:gd name="connsiteY75" fmla="*/ 3235903 h 4531303"/>
              <a:gd name="connsiteX76" fmla="*/ 1158457 w 4316523"/>
              <a:gd name="connsiteY76" fmla="*/ 3242571 h 4531303"/>
              <a:gd name="connsiteX77" fmla="*/ 774599 w 4316523"/>
              <a:gd name="connsiteY77" fmla="*/ 3237808 h 4531303"/>
              <a:gd name="connsiteX78" fmla="*/ 750787 w 4316523"/>
              <a:gd name="connsiteY78" fmla="*/ 3234951 h 4531303"/>
              <a:gd name="connsiteX79" fmla="*/ 726974 w 4316523"/>
              <a:gd name="connsiteY79" fmla="*/ 3230188 h 4531303"/>
              <a:gd name="connsiteX80" fmla="*/ 679349 w 4316523"/>
              <a:gd name="connsiteY80" fmla="*/ 3220663 h 4531303"/>
              <a:gd name="connsiteX81" fmla="*/ 632677 w 4316523"/>
              <a:gd name="connsiteY81" fmla="*/ 3209233 h 4531303"/>
              <a:gd name="connsiteX82" fmla="*/ 586004 w 4316523"/>
              <a:gd name="connsiteY82" fmla="*/ 3196851 h 4531303"/>
              <a:gd name="connsiteX83" fmla="*/ 540284 w 4316523"/>
              <a:gd name="connsiteY83" fmla="*/ 3180658 h 4531303"/>
              <a:gd name="connsiteX84" fmla="*/ 495517 w 4316523"/>
              <a:gd name="connsiteY84" fmla="*/ 3164466 h 4531303"/>
              <a:gd name="connsiteX85" fmla="*/ 451702 w 4316523"/>
              <a:gd name="connsiteY85" fmla="*/ 3145416 h 4531303"/>
              <a:gd name="connsiteX86" fmla="*/ 407887 w 4316523"/>
              <a:gd name="connsiteY86" fmla="*/ 3124461 h 4531303"/>
              <a:gd name="connsiteX87" fmla="*/ 108802 w 4316523"/>
              <a:gd name="connsiteY87" fmla="*/ 2887288 h 4531303"/>
              <a:gd name="connsiteX88" fmla="*/ 81179 w 4316523"/>
              <a:gd name="connsiteY88" fmla="*/ 2848236 h 4531303"/>
              <a:gd name="connsiteX89" fmla="*/ 67844 w 4316523"/>
              <a:gd name="connsiteY89" fmla="*/ 2828233 h 4531303"/>
              <a:gd name="connsiteX90" fmla="*/ 56414 w 4316523"/>
              <a:gd name="connsiteY90" fmla="*/ 2807278 h 4531303"/>
              <a:gd name="connsiteX91" fmla="*/ 50699 w 4316523"/>
              <a:gd name="connsiteY91" fmla="*/ 2796801 h 4531303"/>
              <a:gd name="connsiteX92" fmla="*/ 45937 w 4316523"/>
              <a:gd name="connsiteY92" fmla="*/ 2786323 h 4531303"/>
              <a:gd name="connsiteX93" fmla="*/ 35459 w 4316523"/>
              <a:gd name="connsiteY93" fmla="*/ 2764416 h 4531303"/>
              <a:gd name="connsiteX94" fmla="*/ 26887 w 4316523"/>
              <a:gd name="connsiteY94" fmla="*/ 2741556 h 4531303"/>
              <a:gd name="connsiteX95" fmla="*/ 19267 w 4316523"/>
              <a:gd name="connsiteY95" fmla="*/ 2718696 h 4531303"/>
              <a:gd name="connsiteX96" fmla="*/ 4979 w 4316523"/>
              <a:gd name="connsiteY96" fmla="*/ 2528196 h 4531303"/>
              <a:gd name="connsiteX97" fmla="*/ 73559 w 4316523"/>
              <a:gd name="connsiteY97" fmla="*/ 2349126 h 4531303"/>
              <a:gd name="connsiteX98" fmla="*/ 201194 w 4316523"/>
              <a:gd name="connsiteY98" fmla="*/ 2205298 h 4531303"/>
              <a:gd name="connsiteX99" fmla="*/ 366929 w 4316523"/>
              <a:gd name="connsiteY99" fmla="*/ 2108143 h 4531303"/>
              <a:gd name="connsiteX100" fmla="*/ 553619 w 4316523"/>
              <a:gd name="connsiteY100" fmla="*/ 2062423 h 4531303"/>
              <a:gd name="connsiteX101" fmla="*/ 935572 w 4316523"/>
              <a:gd name="connsiteY101" fmla="*/ 2090046 h 4531303"/>
              <a:gd name="connsiteX102" fmla="*/ 1120357 w 4316523"/>
              <a:gd name="connsiteY102" fmla="*/ 2143386 h 4531303"/>
              <a:gd name="connsiteX103" fmla="*/ 1298474 w 4316523"/>
              <a:gd name="connsiteY103" fmla="*/ 2215776 h 4531303"/>
              <a:gd name="connsiteX104" fmla="*/ 1468019 w 4316523"/>
              <a:gd name="connsiteY104" fmla="*/ 2306263 h 4531303"/>
              <a:gd name="connsiteX105" fmla="*/ 1627087 w 4316523"/>
              <a:gd name="connsiteY105" fmla="*/ 2414848 h 4531303"/>
              <a:gd name="connsiteX106" fmla="*/ 1896644 w 4316523"/>
              <a:gd name="connsiteY106" fmla="*/ 2688216 h 4531303"/>
              <a:gd name="connsiteX107" fmla="*/ 2080477 w 4316523"/>
              <a:gd name="connsiteY107" fmla="*/ 3025401 h 4531303"/>
              <a:gd name="connsiteX108" fmla="*/ 2139532 w 4316523"/>
              <a:gd name="connsiteY108" fmla="*/ 3208281 h 4531303"/>
              <a:gd name="connsiteX109" fmla="*/ 2179537 w 4316523"/>
              <a:gd name="connsiteY109" fmla="*/ 3396876 h 4531303"/>
              <a:gd name="connsiteX110" fmla="*/ 2202397 w 4316523"/>
              <a:gd name="connsiteY110" fmla="*/ 3588328 h 4531303"/>
              <a:gd name="connsiteX111" fmla="*/ 2210969 w 4316523"/>
              <a:gd name="connsiteY111" fmla="*/ 3780733 h 4531303"/>
              <a:gd name="connsiteX112" fmla="*/ 2208112 w 4316523"/>
              <a:gd name="connsiteY112" fmla="*/ 3973138 h 4531303"/>
              <a:gd name="connsiteX113" fmla="*/ 2203349 w 4316523"/>
              <a:gd name="connsiteY113" fmla="*/ 4069341 h 4531303"/>
              <a:gd name="connsiteX114" fmla="*/ 2201444 w 4316523"/>
              <a:gd name="connsiteY114" fmla="*/ 4099821 h 4531303"/>
              <a:gd name="connsiteX115" fmla="*/ 2201444 w 4316523"/>
              <a:gd name="connsiteY115" fmla="*/ 4104583 h 4531303"/>
              <a:gd name="connsiteX116" fmla="*/ 2200492 w 4316523"/>
              <a:gd name="connsiteY116" fmla="*/ 4122681 h 4531303"/>
              <a:gd name="connsiteX117" fmla="*/ 2197634 w 4316523"/>
              <a:gd name="connsiteY117" fmla="*/ 4159828 h 4531303"/>
              <a:gd name="connsiteX118" fmla="*/ 2190967 w 4316523"/>
              <a:gd name="connsiteY118" fmla="*/ 4235076 h 4531303"/>
              <a:gd name="connsiteX119" fmla="*/ 2158582 w 4316523"/>
              <a:gd name="connsiteY119" fmla="*/ 4531303 h 4531303"/>
              <a:gd name="connsiteX0" fmla="*/ 3595933 w 3669016"/>
              <a:gd name="connsiteY0" fmla="*/ 0 h 4501982"/>
              <a:gd name="connsiteX1" fmla="*/ 3653054 w 3669016"/>
              <a:gd name="connsiteY1" fmla="*/ 1635910 h 4501982"/>
              <a:gd name="connsiteX2" fmla="*/ 3601619 w 3669016"/>
              <a:gd name="connsiteY2" fmla="*/ 1716872 h 4501982"/>
              <a:gd name="connsiteX3" fmla="*/ 3573997 w 3669016"/>
              <a:gd name="connsiteY3" fmla="*/ 1756877 h 4501982"/>
              <a:gd name="connsiteX4" fmla="*/ 3544469 w 3669016"/>
              <a:gd name="connsiteY4" fmla="*/ 1794977 h 4501982"/>
              <a:gd name="connsiteX5" fmla="*/ 3530182 w 3669016"/>
              <a:gd name="connsiteY5" fmla="*/ 1814027 h 4501982"/>
              <a:gd name="connsiteX6" fmla="*/ 3514942 w 3669016"/>
              <a:gd name="connsiteY6" fmla="*/ 1832125 h 4501982"/>
              <a:gd name="connsiteX7" fmla="*/ 3483509 w 3669016"/>
              <a:gd name="connsiteY7" fmla="*/ 1869272 h 4501982"/>
              <a:gd name="connsiteX8" fmla="*/ 3450172 w 3669016"/>
              <a:gd name="connsiteY8" fmla="*/ 1904515 h 4501982"/>
              <a:gd name="connsiteX9" fmla="*/ 3416834 w 3669016"/>
              <a:gd name="connsiteY9" fmla="*/ 1938805 h 4501982"/>
              <a:gd name="connsiteX10" fmla="*/ 3106319 w 3669016"/>
              <a:gd name="connsiteY10" fmla="*/ 2164547 h 4501982"/>
              <a:gd name="connsiteX11" fmla="*/ 3063457 w 3669016"/>
              <a:gd name="connsiteY11" fmla="*/ 2186455 h 4501982"/>
              <a:gd name="connsiteX12" fmla="*/ 3019642 w 3669016"/>
              <a:gd name="connsiteY12" fmla="*/ 2205505 h 4501982"/>
              <a:gd name="connsiteX13" fmla="*/ 2997734 w 3669016"/>
              <a:gd name="connsiteY13" fmla="*/ 2215030 h 4501982"/>
              <a:gd name="connsiteX14" fmla="*/ 2974874 w 3669016"/>
              <a:gd name="connsiteY14" fmla="*/ 2222650 h 4501982"/>
              <a:gd name="connsiteX15" fmla="*/ 2929154 w 3669016"/>
              <a:gd name="connsiteY15" fmla="*/ 2238842 h 4501982"/>
              <a:gd name="connsiteX16" fmla="*/ 2741512 w 3669016"/>
              <a:gd name="connsiteY16" fmla="*/ 2280752 h 4501982"/>
              <a:gd name="connsiteX17" fmla="*/ 2645309 w 3669016"/>
              <a:gd name="connsiteY17" fmla="*/ 2290277 h 4501982"/>
              <a:gd name="connsiteX18" fmla="*/ 2597684 w 3669016"/>
              <a:gd name="connsiteY18" fmla="*/ 2292182 h 4501982"/>
              <a:gd name="connsiteX19" fmla="*/ 2549107 w 3669016"/>
              <a:gd name="connsiteY19" fmla="*/ 2292182 h 4501982"/>
              <a:gd name="connsiteX20" fmla="*/ 2501482 w 3669016"/>
              <a:gd name="connsiteY20" fmla="*/ 2289325 h 4501982"/>
              <a:gd name="connsiteX21" fmla="*/ 2477669 w 3669016"/>
              <a:gd name="connsiteY21" fmla="*/ 2287420 h 4501982"/>
              <a:gd name="connsiteX22" fmla="*/ 2453857 w 3669016"/>
              <a:gd name="connsiteY22" fmla="*/ 2284562 h 4501982"/>
              <a:gd name="connsiteX23" fmla="*/ 2406232 w 3669016"/>
              <a:gd name="connsiteY23" fmla="*/ 2278847 h 4501982"/>
              <a:gd name="connsiteX24" fmla="*/ 2358607 w 3669016"/>
              <a:gd name="connsiteY24" fmla="*/ 2270275 h 4501982"/>
              <a:gd name="connsiteX25" fmla="*/ 2334794 w 3669016"/>
              <a:gd name="connsiteY25" fmla="*/ 2265512 h 4501982"/>
              <a:gd name="connsiteX26" fmla="*/ 2311934 w 3669016"/>
              <a:gd name="connsiteY26" fmla="*/ 2259797 h 4501982"/>
              <a:gd name="connsiteX27" fmla="*/ 2265262 w 3669016"/>
              <a:gd name="connsiteY27" fmla="*/ 2247415 h 4501982"/>
              <a:gd name="connsiteX28" fmla="*/ 2219542 w 3669016"/>
              <a:gd name="connsiteY28" fmla="*/ 2232175 h 4501982"/>
              <a:gd name="connsiteX29" fmla="*/ 2196682 w 3669016"/>
              <a:gd name="connsiteY29" fmla="*/ 2224555 h 4501982"/>
              <a:gd name="connsiteX30" fmla="*/ 2174774 w 3669016"/>
              <a:gd name="connsiteY30" fmla="*/ 2215982 h 4501982"/>
              <a:gd name="connsiteX31" fmla="*/ 2130007 w 3669016"/>
              <a:gd name="connsiteY31" fmla="*/ 2196932 h 4501982"/>
              <a:gd name="connsiteX32" fmla="*/ 2087144 w 3669016"/>
              <a:gd name="connsiteY32" fmla="*/ 2175025 h 4501982"/>
              <a:gd name="connsiteX33" fmla="*/ 2004277 w 3669016"/>
              <a:gd name="connsiteY33" fmla="*/ 2126447 h 4501982"/>
              <a:gd name="connsiteX34" fmla="*/ 1993799 w 3669016"/>
              <a:gd name="connsiteY34" fmla="*/ 2119780 h 4501982"/>
              <a:gd name="connsiteX35" fmla="*/ 1984274 w 3669016"/>
              <a:gd name="connsiteY35" fmla="*/ 2113112 h 4501982"/>
              <a:gd name="connsiteX36" fmla="*/ 1965224 w 3669016"/>
              <a:gd name="connsiteY36" fmla="*/ 2098825 h 4501982"/>
              <a:gd name="connsiteX37" fmla="*/ 1946174 w 3669016"/>
              <a:gd name="connsiteY37" fmla="*/ 2084537 h 4501982"/>
              <a:gd name="connsiteX38" fmla="*/ 1927124 w 3669016"/>
              <a:gd name="connsiteY38" fmla="*/ 2069297 h 4501982"/>
              <a:gd name="connsiteX39" fmla="*/ 1909027 w 3669016"/>
              <a:gd name="connsiteY39" fmla="*/ 2054057 h 4501982"/>
              <a:gd name="connsiteX40" fmla="*/ 1890929 w 3669016"/>
              <a:gd name="connsiteY40" fmla="*/ 2037865 h 4501982"/>
              <a:gd name="connsiteX41" fmla="*/ 1856639 w 3669016"/>
              <a:gd name="connsiteY41" fmla="*/ 2004527 h 4501982"/>
              <a:gd name="connsiteX42" fmla="*/ 1738529 w 3669016"/>
              <a:gd name="connsiteY42" fmla="*/ 1853080 h 4501982"/>
              <a:gd name="connsiteX43" fmla="*/ 1654709 w 3669016"/>
              <a:gd name="connsiteY43" fmla="*/ 1679725 h 4501982"/>
              <a:gd name="connsiteX44" fmla="*/ 1608037 w 3669016"/>
              <a:gd name="connsiteY44" fmla="*/ 1493035 h 4501982"/>
              <a:gd name="connsiteX45" fmla="*/ 1601369 w 3669016"/>
              <a:gd name="connsiteY45" fmla="*/ 1300630 h 4501982"/>
              <a:gd name="connsiteX46" fmla="*/ 1614704 w 3669016"/>
              <a:gd name="connsiteY46" fmla="*/ 1205380 h 4501982"/>
              <a:gd name="connsiteX47" fmla="*/ 1626134 w 3669016"/>
              <a:gd name="connsiteY47" fmla="*/ 1158707 h 4501982"/>
              <a:gd name="connsiteX48" fmla="*/ 1632802 w 3669016"/>
              <a:gd name="connsiteY48" fmla="*/ 1135847 h 4501982"/>
              <a:gd name="connsiteX49" fmla="*/ 1640422 w 3669016"/>
              <a:gd name="connsiteY49" fmla="*/ 1112987 h 4501982"/>
              <a:gd name="connsiteX50" fmla="*/ 1656614 w 3669016"/>
              <a:gd name="connsiteY50" fmla="*/ 1068220 h 4501982"/>
              <a:gd name="connsiteX51" fmla="*/ 1676617 w 3669016"/>
              <a:gd name="connsiteY51" fmla="*/ 1024405 h 4501982"/>
              <a:gd name="connsiteX52" fmla="*/ 1725194 w 3669016"/>
              <a:gd name="connsiteY52" fmla="*/ 941537 h 4501982"/>
              <a:gd name="connsiteX53" fmla="*/ 1785202 w 3669016"/>
              <a:gd name="connsiteY53" fmla="*/ 866290 h 4501982"/>
              <a:gd name="connsiteX54" fmla="*/ 1854734 w 3669016"/>
              <a:gd name="connsiteY54" fmla="*/ 799615 h 4501982"/>
              <a:gd name="connsiteX55" fmla="*/ 2199539 w 3669016"/>
              <a:gd name="connsiteY55" fmla="*/ 639595 h 4501982"/>
              <a:gd name="connsiteX56" fmla="*/ 2390992 w 3669016"/>
              <a:gd name="connsiteY56" fmla="*/ 641500 h 4501982"/>
              <a:gd name="connsiteX57" fmla="*/ 2483384 w 3669016"/>
              <a:gd name="connsiteY57" fmla="*/ 667217 h 4501982"/>
              <a:gd name="connsiteX58" fmla="*/ 2505292 w 3669016"/>
              <a:gd name="connsiteY58" fmla="*/ 676742 h 4501982"/>
              <a:gd name="connsiteX59" fmla="*/ 2527199 w 3669016"/>
              <a:gd name="connsiteY59" fmla="*/ 687220 h 4501982"/>
              <a:gd name="connsiteX60" fmla="*/ 2549107 w 3669016"/>
              <a:gd name="connsiteY60" fmla="*/ 697697 h 4501982"/>
              <a:gd name="connsiteX61" fmla="*/ 2570062 w 3669016"/>
              <a:gd name="connsiteY61" fmla="*/ 710080 h 4501982"/>
              <a:gd name="connsiteX62" fmla="*/ 2714842 w 3669016"/>
              <a:gd name="connsiteY62" fmla="*/ 835810 h 4501982"/>
              <a:gd name="connsiteX63" fmla="*/ 2816759 w 3669016"/>
              <a:gd name="connsiteY63" fmla="*/ 998687 h 4501982"/>
              <a:gd name="connsiteX64" fmla="*/ 2889149 w 3669016"/>
              <a:gd name="connsiteY64" fmla="*/ 1373020 h 4501982"/>
              <a:gd name="connsiteX65" fmla="*/ 2810092 w 3669016"/>
              <a:gd name="connsiteY65" fmla="*/ 1748305 h 4501982"/>
              <a:gd name="connsiteX66" fmla="*/ 2641499 w 3669016"/>
              <a:gd name="connsiteY66" fmla="*/ 2094062 h 4501982"/>
              <a:gd name="connsiteX67" fmla="*/ 2171917 w 3669016"/>
              <a:gd name="connsiteY67" fmla="*/ 2701757 h 4501982"/>
              <a:gd name="connsiteX68" fmla="*/ 1872832 w 3669016"/>
              <a:gd name="connsiteY68" fmla="*/ 2943692 h 4501982"/>
              <a:gd name="connsiteX69" fmla="*/ 1531837 w 3669016"/>
              <a:gd name="connsiteY69" fmla="*/ 3120857 h 4501982"/>
              <a:gd name="connsiteX70" fmla="*/ 1508977 w 3669016"/>
              <a:gd name="connsiteY70" fmla="*/ 3129430 h 4501982"/>
              <a:gd name="connsiteX71" fmla="*/ 1486117 w 3669016"/>
              <a:gd name="connsiteY71" fmla="*/ 3137050 h 4501982"/>
              <a:gd name="connsiteX72" fmla="*/ 1440397 w 3669016"/>
              <a:gd name="connsiteY72" fmla="*/ 3152290 h 4501982"/>
              <a:gd name="connsiteX73" fmla="*/ 1348004 w 3669016"/>
              <a:gd name="connsiteY73" fmla="*/ 3178960 h 4501982"/>
              <a:gd name="connsiteX74" fmla="*/ 1253707 w 3669016"/>
              <a:gd name="connsiteY74" fmla="*/ 3198962 h 4501982"/>
              <a:gd name="connsiteX75" fmla="*/ 1206082 w 3669016"/>
              <a:gd name="connsiteY75" fmla="*/ 3206582 h 4501982"/>
              <a:gd name="connsiteX76" fmla="*/ 1158457 w 3669016"/>
              <a:gd name="connsiteY76" fmla="*/ 3213250 h 4501982"/>
              <a:gd name="connsiteX77" fmla="*/ 774599 w 3669016"/>
              <a:gd name="connsiteY77" fmla="*/ 3208487 h 4501982"/>
              <a:gd name="connsiteX78" fmla="*/ 750787 w 3669016"/>
              <a:gd name="connsiteY78" fmla="*/ 3205630 h 4501982"/>
              <a:gd name="connsiteX79" fmla="*/ 726974 w 3669016"/>
              <a:gd name="connsiteY79" fmla="*/ 3200867 h 4501982"/>
              <a:gd name="connsiteX80" fmla="*/ 679349 w 3669016"/>
              <a:gd name="connsiteY80" fmla="*/ 3191342 h 4501982"/>
              <a:gd name="connsiteX81" fmla="*/ 632677 w 3669016"/>
              <a:gd name="connsiteY81" fmla="*/ 3179912 h 4501982"/>
              <a:gd name="connsiteX82" fmla="*/ 586004 w 3669016"/>
              <a:gd name="connsiteY82" fmla="*/ 3167530 h 4501982"/>
              <a:gd name="connsiteX83" fmla="*/ 540284 w 3669016"/>
              <a:gd name="connsiteY83" fmla="*/ 3151337 h 4501982"/>
              <a:gd name="connsiteX84" fmla="*/ 495517 w 3669016"/>
              <a:gd name="connsiteY84" fmla="*/ 3135145 h 4501982"/>
              <a:gd name="connsiteX85" fmla="*/ 451702 w 3669016"/>
              <a:gd name="connsiteY85" fmla="*/ 3116095 h 4501982"/>
              <a:gd name="connsiteX86" fmla="*/ 407887 w 3669016"/>
              <a:gd name="connsiteY86" fmla="*/ 3095140 h 4501982"/>
              <a:gd name="connsiteX87" fmla="*/ 108802 w 3669016"/>
              <a:gd name="connsiteY87" fmla="*/ 2857967 h 4501982"/>
              <a:gd name="connsiteX88" fmla="*/ 81179 w 3669016"/>
              <a:gd name="connsiteY88" fmla="*/ 2818915 h 4501982"/>
              <a:gd name="connsiteX89" fmla="*/ 67844 w 3669016"/>
              <a:gd name="connsiteY89" fmla="*/ 2798912 h 4501982"/>
              <a:gd name="connsiteX90" fmla="*/ 56414 w 3669016"/>
              <a:gd name="connsiteY90" fmla="*/ 2777957 h 4501982"/>
              <a:gd name="connsiteX91" fmla="*/ 50699 w 3669016"/>
              <a:gd name="connsiteY91" fmla="*/ 2767480 h 4501982"/>
              <a:gd name="connsiteX92" fmla="*/ 45937 w 3669016"/>
              <a:gd name="connsiteY92" fmla="*/ 2757002 h 4501982"/>
              <a:gd name="connsiteX93" fmla="*/ 35459 w 3669016"/>
              <a:gd name="connsiteY93" fmla="*/ 2735095 h 4501982"/>
              <a:gd name="connsiteX94" fmla="*/ 26887 w 3669016"/>
              <a:gd name="connsiteY94" fmla="*/ 2712235 h 4501982"/>
              <a:gd name="connsiteX95" fmla="*/ 19267 w 3669016"/>
              <a:gd name="connsiteY95" fmla="*/ 2689375 h 4501982"/>
              <a:gd name="connsiteX96" fmla="*/ 4979 w 3669016"/>
              <a:gd name="connsiteY96" fmla="*/ 2498875 h 4501982"/>
              <a:gd name="connsiteX97" fmla="*/ 73559 w 3669016"/>
              <a:gd name="connsiteY97" fmla="*/ 2319805 h 4501982"/>
              <a:gd name="connsiteX98" fmla="*/ 201194 w 3669016"/>
              <a:gd name="connsiteY98" fmla="*/ 2175977 h 4501982"/>
              <a:gd name="connsiteX99" fmla="*/ 366929 w 3669016"/>
              <a:gd name="connsiteY99" fmla="*/ 2078822 h 4501982"/>
              <a:gd name="connsiteX100" fmla="*/ 553619 w 3669016"/>
              <a:gd name="connsiteY100" fmla="*/ 2033102 h 4501982"/>
              <a:gd name="connsiteX101" fmla="*/ 935572 w 3669016"/>
              <a:gd name="connsiteY101" fmla="*/ 2060725 h 4501982"/>
              <a:gd name="connsiteX102" fmla="*/ 1120357 w 3669016"/>
              <a:gd name="connsiteY102" fmla="*/ 2114065 h 4501982"/>
              <a:gd name="connsiteX103" fmla="*/ 1298474 w 3669016"/>
              <a:gd name="connsiteY103" fmla="*/ 2186455 h 4501982"/>
              <a:gd name="connsiteX104" fmla="*/ 1468019 w 3669016"/>
              <a:gd name="connsiteY104" fmla="*/ 2276942 h 4501982"/>
              <a:gd name="connsiteX105" fmla="*/ 1627087 w 3669016"/>
              <a:gd name="connsiteY105" fmla="*/ 2385527 h 4501982"/>
              <a:gd name="connsiteX106" fmla="*/ 1896644 w 3669016"/>
              <a:gd name="connsiteY106" fmla="*/ 2658895 h 4501982"/>
              <a:gd name="connsiteX107" fmla="*/ 2080477 w 3669016"/>
              <a:gd name="connsiteY107" fmla="*/ 2996080 h 4501982"/>
              <a:gd name="connsiteX108" fmla="*/ 2139532 w 3669016"/>
              <a:gd name="connsiteY108" fmla="*/ 3178960 h 4501982"/>
              <a:gd name="connsiteX109" fmla="*/ 2179537 w 3669016"/>
              <a:gd name="connsiteY109" fmla="*/ 3367555 h 4501982"/>
              <a:gd name="connsiteX110" fmla="*/ 2202397 w 3669016"/>
              <a:gd name="connsiteY110" fmla="*/ 3559007 h 4501982"/>
              <a:gd name="connsiteX111" fmla="*/ 2210969 w 3669016"/>
              <a:gd name="connsiteY111" fmla="*/ 3751412 h 4501982"/>
              <a:gd name="connsiteX112" fmla="*/ 2208112 w 3669016"/>
              <a:gd name="connsiteY112" fmla="*/ 3943817 h 4501982"/>
              <a:gd name="connsiteX113" fmla="*/ 2203349 w 3669016"/>
              <a:gd name="connsiteY113" fmla="*/ 4040020 h 4501982"/>
              <a:gd name="connsiteX114" fmla="*/ 2201444 w 3669016"/>
              <a:gd name="connsiteY114" fmla="*/ 4070500 h 4501982"/>
              <a:gd name="connsiteX115" fmla="*/ 2201444 w 3669016"/>
              <a:gd name="connsiteY115" fmla="*/ 4075262 h 4501982"/>
              <a:gd name="connsiteX116" fmla="*/ 2200492 w 3669016"/>
              <a:gd name="connsiteY116" fmla="*/ 4093360 h 4501982"/>
              <a:gd name="connsiteX117" fmla="*/ 2197634 w 3669016"/>
              <a:gd name="connsiteY117" fmla="*/ 4130507 h 4501982"/>
              <a:gd name="connsiteX118" fmla="*/ 2190967 w 3669016"/>
              <a:gd name="connsiteY118" fmla="*/ 4205755 h 4501982"/>
              <a:gd name="connsiteX119" fmla="*/ 2158582 w 3669016"/>
              <a:gd name="connsiteY119" fmla="*/ 4501982 h 4501982"/>
              <a:gd name="connsiteX0" fmla="*/ 3595933 w 3843122"/>
              <a:gd name="connsiteY0" fmla="*/ 0 h 4501982"/>
              <a:gd name="connsiteX1" fmla="*/ 3653054 w 3843122"/>
              <a:gd name="connsiteY1" fmla="*/ 1635910 h 4501982"/>
              <a:gd name="connsiteX2" fmla="*/ 3601619 w 3843122"/>
              <a:gd name="connsiteY2" fmla="*/ 1716872 h 4501982"/>
              <a:gd name="connsiteX3" fmla="*/ 3573997 w 3843122"/>
              <a:gd name="connsiteY3" fmla="*/ 1756877 h 4501982"/>
              <a:gd name="connsiteX4" fmla="*/ 3544469 w 3843122"/>
              <a:gd name="connsiteY4" fmla="*/ 1794977 h 4501982"/>
              <a:gd name="connsiteX5" fmla="*/ 3530182 w 3843122"/>
              <a:gd name="connsiteY5" fmla="*/ 1814027 h 4501982"/>
              <a:gd name="connsiteX6" fmla="*/ 3514942 w 3843122"/>
              <a:gd name="connsiteY6" fmla="*/ 1832125 h 4501982"/>
              <a:gd name="connsiteX7" fmla="*/ 3483509 w 3843122"/>
              <a:gd name="connsiteY7" fmla="*/ 1869272 h 4501982"/>
              <a:gd name="connsiteX8" fmla="*/ 3450172 w 3843122"/>
              <a:gd name="connsiteY8" fmla="*/ 1904515 h 4501982"/>
              <a:gd name="connsiteX9" fmla="*/ 3416834 w 3843122"/>
              <a:gd name="connsiteY9" fmla="*/ 1938805 h 4501982"/>
              <a:gd name="connsiteX10" fmla="*/ 3106319 w 3843122"/>
              <a:gd name="connsiteY10" fmla="*/ 2164547 h 4501982"/>
              <a:gd name="connsiteX11" fmla="*/ 3063457 w 3843122"/>
              <a:gd name="connsiteY11" fmla="*/ 2186455 h 4501982"/>
              <a:gd name="connsiteX12" fmla="*/ 3019642 w 3843122"/>
              <a:gd name="connsiteY12" fmla="*/ 2205505 h 4501982"/>
              <a:gd name="connsiteX13" fmla="*/ 2997734 w 3843122"/>
              <a:gd name="connsiteY13" fmla="*/ 2215030 h 4501982"/>
              <a:gd name="connsiteX14" fmla="*/ 2974874 w 3843122"/>
              <a:gd name="connsiteY14" fmla="*/ 2222650 h 4501982"/>
              <a:gd name="connsiteX15" fmla="*/ 2929154 w 3843122"/>
              <a:gd name="connsiteY15" fmla="*/ 2238842 h 4501982"/>
              <a:gd name="connsiteX16" fmla="*/ 2741512 w 3843122"/>
              <a:gd name="connsiteY16" fmla="*/ 2280752 h 4501982"/>
              <a:gd name="connsiteX17" fmla="*/ 2645309 w 3843122"/>
              <a:gd name="connsiteY17" fmla="*/ 2290277 h 4501982"/>
              <a:gd name="connsiteX18" fmla="*/ 2597684 w 3843122"/>
              <a:gd name="connsiteY18" fmla="*/ 2292182 h 4501982"/>
              <a:gd name="connsiteX19" fmla="*/ 2549107 w 3843122"/>
              <a:gd name="connsiteY19" fmla="*/ 2292182 h 4501982"/>
              <a:gd name="connsiteX20" fmla="*/ 2501482 w 3843122"/>
              <a:gd name="connsiteY20" fmla="*/ 2289325 h 4501982"/>
              <a:gd name="connsiteX21" fmla="*/ 2477669 w 3843122"/>
              <a:gd name="connsiteY21" fmla="*/ 2287420 h 4501982"/>
              <a:gd name="connsiteX22" fmla="*/ 2453857 w 3843122"/>
              <a:gd name="connsiteY22" fmla="*/ 2284562 h 4501982"/>
              <a:gd name="connsiteX23" fmla="*/ 2406232 w 3843122"/>
              <a:gd name="connsiteY23" fmla="*/ 2278847 h 4501982"/>
              <a:gd name="connsiteX24" fmla="*/ 2358607 w 3843122"/>
              <a:gd name="connsiteY24" fmla="*/ 2270275 h 4501982"/>
              <a:gd name="connsiteX25" fmla="*/ 2334794 w 3843122"/>
              <a:gd name="connsiteY25" fmla="*/ 2265512 h 4501982"/>
              <a:gd name="connsiteX26" fmla="*/ 2311934 w 3843122"/>
              <a:gd name="connsiteY26" fmla="*/ 2259797 h 4501982"/>
              <a:gd name="connsiteX27" fmla="*/ 2265262 w 3843122"/>
              <a:gd name="connsiteY27" fmla="*/ 2247415 h 4501982"/>
              <a:gd name="connsiteX28" fmla="*/ 2219542 w 3843122"/>
              <a:gd name="connsiteY28" fmla="*/ 2232175 h 4501982"/>
              <a:gd name="connsiteX29" fmla="*/ 2196682 w 3843122"/>
              <a:gd name="connsiteY29" fmla="*/ 2224555 h 4501982"/>
              <a:gd name="connsiteX30" fmla="*/ 2174774 w 3843122"/>
              <a:gd name="connsiteY30" fmla="*/ 2215982 h 4501982"/>
              <a:gd name="connsiteX31" fmla="*/ 2130007 w 3843122"/>
              <a:gd name="connsiteY31" fmla="*/ 2196932 h 4501982"/>
              <a:gd name="connsiteX32" fmla="*/ 2087144 w 3843122"/>
              <a:gd name="connsiteY32" fmla="*/ 2175025 h 4501982"/>
              <a:gd name="connsiteX33" fmla="*/ 2004277 w 3843122"/>
              <a:gd name="connsiteY33" fmla="*/ 2126447 h 4501982"/>
              <a:gd name="connsiteX34" fmla="*/ 1993799 w 3843122"/>
              <a:gd name="connsiteY34" fmla="*/ 2119780 h 4501982"/>
              <a:gd name="connsiteX35" fmla="*/ 1984274 w 3843122"/>
              <a:gd name="connsiteY35" fmla="*/ 2113112 h 4501982"/>
              <a:gd name="connsiteX36" fmla="*/ 1965224 w 3843122"/>
              <a:gd name="connsiteY36" fmla="*/ 2098825 h 4501982"/>
              <a:gd name="connsiteX37" fmla="*/ 1946174 w 3843122"/>
              <a:gd name="connsiteY37" fmla="*/ 2084537 h 4501982"/>
              <a:gd name="connsiteX38" fmla="*/ 1927124 w 3843122"/>
              <a:gd name="connsiteY38" fmla="*/ 2069297 h 4501982"/>
              <a:gd name="connsiteX39" fmla="*/ 1909027 w 3843122"/>
              <a:gd name="connsiteY39" fmla="*/ 2054057 h 4501982"/>
              <a:gd name="connsiteX40" fmla="*/ 1890929 w 3843122"/>
              <a:gd name="connsiteY40" fmla="*/ 2037865 h 4501982"/>
              <a:gd name="connsiteX41" fmla="*/ 1856639 w 3843122"/>
              <a:gd name="connsiteY41" fmla="*/ 2004527 h 4501982"/>
              <a:gd name="connsiteX42" fmla="*/ 1738529 w 3843122"/>
              <a:gd name="connsiteY42" fmla="*/ 1853080 h 4501982"/>
              <a:gd name="connsiteX43" fmla="*/ 1654709 w 3843122"/>
              <a:gd name="connsiteY43" fmla="*/ 1679725 h 4501982"/>
              <a:gd name="connsiteX44" fmla="*/ 1608037 w 3843122"/>
              <a:gd name="connsiteY44" fmla="*/ 1493035 h 4501982"/>
              <a:gd name="connsiteX45" fmla="*/ 1601369 w 3843122"/>
              <a:gd name="connsiteY45" fmla="*/ 1300630 h 4501982"/>
              <a:gd name="connsiteX46" fmla="*/ 1614704 w 3843122"/>
              <a:gd name="connsiteY46" fmla="*/ 1205380 h 4501982"/>
              <a:gd name="connsiteX47" fmla="*/ 1626134 w 3843122"/>
              <a:gd name="connsiteY47" fmla="*/ 1158707 h 4501982"/>
              <a:gd name="connsiteX48" fmla="*/ 1632802 w 3843122"/>
              <a:gd name="connsiteY48" fmla="*/ 1135847 h 4501982"/>
              <a:gd name="connsiteX49" fmla="*/ 1640422 w 3843122"/>
              <a:gd name="connsiteY49" fmla="*/ 1112987 h 4501982"/>
              <a:gd name="connsiteX50" fmla="*/ 1656614 w 3843122"/>
              <a:gd name="connsiteY50" fmla="*/ 1068220 h 4501982"/>
              <a:gd name="connsiteX51" fmla="*/ 1676617 w 3843122"/>
              <a:gd name="connsiteY51" fmla="*/ 1024405 h 4501982"/>
              <a:gd name="connsiteX52" fmla="*/ 1725194 w 3843122"/>
              <a:gd name="connsiteY52" fmla="*/ 941537 h 4501982"/>
              <a:gd name="connsiteX53" fmla="*/ 1785202 w 3843122"/>
              <a:gd name="connsiteY53" fmla="*/ 866290 h 4501982"/>
              <a:gd name="connsiteX54" fmla="*/ 1854734 w 3843122"/>
              <a:gd name="connsiteY54" fmla="*/ 799615 h 4501982"/>
              <a:gd name="connsiteX55" fmla="*/ 2199539 w 3843122"/>
              <a:gd name="connsiteY55" fmla="*/ 639595 h 4501982"/>
              <a:gd name="connsiteX56" fmla="*/ 2390992 w 3843122"/>
              <a:gd name="connsiteY56" fmla="*/ 641500 h 4501982"/>
              <a:gd name="connsiteX57" fmla="*/ 2483384 w 3843122"/>
              <a:gd name="connsiteY57" fmla="*/ 667217 h 4501982"/>
              <a:gd name="connsiteX58" fmla="*/ 2505292 w 3843122"/>
              <a:gd name="connsiteY58" fmla="*/ 676742 h 4501982"/>
              <a:gd name="connsiteX59" fmla="*/ 2527199 w 3843122"/>
              <a:gd name="connsiteY59" fmla="*/ 687220 h 4501982"/>
              <a:gd name="connsiteX60" fmla="*/ 2549107 w 3843122"/>
              <a:gd name="connsiteY60" fmla="*/ 697697 h 4501982"/>
              <a:gd name="connsiteX61" fmla="*/ 2570062 w 3843122"/>
              <a:gd name="connsiteY61" fmla="*/ 710080 h 4501982"/>
              <a:gd name="connsiteX62" fmla="*/ 2714842 w 3843122"/>
              <a:gd name="connsiteY62" fmla="*/ 835810 h 4501982"/>
              <a:gd name="connsiteX63" fmla="*/ 2816759 w 3843122"/>
              <a:gd name="connsiteY63" fmla="*/ 998687 h 4501982"/>
              <a:gd name="connsiteX64" fmla="*/ 2889149 w 3843122"/>
              <a:gd name="connsiteY64" fmla="*/ 1373020 h 4501982"/>
              <a:gd name="connsiteX65" fmla="*/ 2810092 w 3843122"/>
              <a:gd name="connsiteY65" fmla="*/ 1748305 h 4501982"/>
              <a:gd name="connsiteX66" fmla="*/ 2641499 w 3843122"/>
              <a:gd name="connsiteY66" fmla="*/ 2094062 h 4501982"/>
              <a:gd name="connsiteX67" fmla="*/ 2171917 w 3843122"/>
              <a:gd name="connsiteY67" fmla="*/ 2701757 h 4501982"/>
              <a:gd name="connsiteX68" fmla="*/ 1872832 w 3843122"/>
              <a:gd name="connsiteY68" fmla="*/ 2943692 h 4501982"/>
              <a:gd name="connsiteX69" fmla="*/ 1531837 w 3843122"/>
              <a:gd name="connsiteY69" fmla="*/ 3120857 h 4501982"/>
              <a:gd name="connsiteX70" fmla="*/ 1508977 w 3843122"/>
              <a:gd name="connsiteY70" fmla="*/ 3129430 h 4501982"/>
              <a:gd name="connsiteX71" fmla="*/ 1486117 w 3843122"/>
              <a:gd name="connsiteY71" fmla="*/ 3137050 h 4501982"/>
              <a:gd name="connsiteX72" fmla="*/ 1440397 w 3843122"/>
              <a:gd name="connsiteY72" fmla="*/ 3152290 h 4501982"/>
              <a:gd name="connsiteX73" fmla="*/ 1348004 w 3843122"/>
              <a:gd name="connsiteY73" fmla="*/ 3178960 h 4501982"/>
              <a:gd name="connsiteX74" fmla="*/ 1253707 w 3843122"/>
              <a:gd name="connsiteY74" fmla="*/ 3198962 h 4501982"/>
              <a:gd name="connsiteX75" fmla="*/ 1206082 w 3843122"/>
              <a:gd name="connsiteY75" fmla="*/ 3206582 h 4501982"/>
              <a:gd name="connsiteX76" fmla="*/ 1158457 w 3843122"/>
              <a:gd name="connsiteY76" fmla="*/ 3213250 h 4501982"/>
              <a:gd name="connsiteX77" fmla="*/ 774599 w 3843122"/>
              <a:gd name="connsiteY77" fmla="*/ 3208487 h 4501982"/>
              <a:gd name="connsiteX78" fmla="*/ 750787 w 3843122"/>
              <a:gd name="connsiteY78" fmla="*/ 3205630 h 4501982"/>
              <a:gd name="connsiteX79" fmla="*/ 726974 w 3843122"/>
              <a:gd name="connsiteY79" fmla="*/ 3200867 h 4501982"/>
              <a:gd name="connsiteX80" fmla="*/ 679349 w 3843122"/>
              <a:gd name="connsiteY80" fmla="*/ 3191342 h 4501982"/>
              <a:gd name="connsiteX81" fmla="*/ 632677 w 3843122"/>
              <a:gd name="connsiteY81" fmla="*/ 3179912 h 4501982"/>
              <a:gd name="connsiteX82" fmla="*/ 586004 w 3843122"/>
              <a:gd name="connsiteY82" fmla="*/ 3167530 h 4501982"/>
              <a:gd name="connsiteX83" fmla="*/ 540284 w 3843122"/>
              <a:gd name="connsiteY83" fmla="*/ 3151337 h 4501982"/>
              <a:gd name="connsiteX84" fmla="*/ 495517 w 3843122"/>
              <a:gd name="connsiteY84" fmla="*/ 3135145 h 4501982"/>
              <a:gd name="connsiteX85" fmla="*/ 451702 w 3843122"/>
              <a:gd name="connsiteY85" fmla="*/ 3116095 h 4501982"/>
              <a:gd name="connsiteX86" fmla="*/ 407887 w 3843122"/>
              <a:gd name="connsiteY86" fmla="*/ 3095140 h 4501982"/>
              <a:gd name="connsiteX87" fmla="*/ 108802 w 3843122"/>
              <a:gd name="connsiteY87" fmla="*/ 2857967 h 4501982"/>
              <a:gd name="connsiteX88" fmla="*/ 81179 w 3843122"/>
              <a:gd name="connsiteY88" fmla="*/ 2818915 h 4501982"/>
              <a:gd name="connsiteX89" fmla="*/ 67844 w 3843122"/>
              <a:gd name="connsiteY89" fmla="*/ 2798912 h 4501982"/>
              <a:gd name="connsiteX90" fmla="*/ 56414 w 3843122"/>
              <a:gd name="connsiteY90" fmla="*/ 2777957 h 4501982"/>
              <a:gd name="connsiteX91" fmla="*/ 50699 w 3843122"/>
              <a:gd name="connsiteY91" fmla="*/ 2767480 h 4501982"/>
              <a:gd name="connsiteX92" fmla="*/ 45937 w 3843122"/>
              <a:gd name="connsiteY92" fmla="*/ 2757002 h 4501982"/>
              <a:gd name="connsiteX93" fmla="*/ 35459 w 3843122"/>
              <a:gd name="connsiteY93" fmla="*/ 2735095 h 4501982"/>
              <a:gd name="connsiteX94" fmla="*/ 26887 w 3843122"/>
              <a:gd name="connsiteY94" fmla="*/ 2712235 h 4501982"/>
              <a:gd name="connsiteX95" fmla="*/ 19267 w 3843122"/>
              <a:gd name="connsiteY95" fmla="*/ 2689375 h 4501982"/>
              <a:gd name="connsiteX96" fmla="*/ 4979 w 3843122"/>
              <a:gd name="connsiteY96" fmla="*/ 2498875 h 4501982"/>
              <a:gd name="connsiteX97" fmla="*/ 73559 w 3843122"/>
              <a:gd name="connsiteY97" fmla="*/ 2319805 h 4501982"/>
              <a:gd name="connsiteX98" fmla="*/ 201194 w 3843122"/>
              <a:gd name="connsiteY98" fmla="*/ 2175977 h 4501982"/>
              <a:gd name="connsiteX99" fmla="*/ 366929 w 3843122"/>
              <a:gd name="connsiteY99" fmla="*/ 2078822 h 4501982"/>
              <a:gd name="connsiteX100" fmla="*/ 553619 w 3843122"/>
              <a:gd name="connsiteY100" fmla="*/ 2033102 h 4501982"/>
              <a:gd name="connsiteX101" fmla="*/ 935572 w 3843122"/>
              <a:gd name="connsiteY101" fmla="*/ 2060725 h 4501982"/>
              <a:gd name="connsiteX102" fmla="*/ 1120357 w 3843122"/>
              <a:gd name="connsiteY102" fmla="*/ 2114065 h 4501982"/>
              <a:gd name="connsiteX103" fmla="*/ 1298474 w 3843122"/>
              <a:gd name="connsiteY103" fmla="*/ 2186455 h 4501982"/>
              <a:gd name="connsiteX104" fmla="*/ 1468019 w 3843122"/>
              <a:gd name="connsiteY104" fmla="*/ 2276942 h 4501982"/>
              <a:gd name="connsiteX105" fmla="*/ 1627087 w 3843122"/>
              <a:gd name="connsiteY105" fmla="*/ 2385527 h 4501982"/>
              <a:gd name="connsiteX106" fmla="*/ 1896644 w 3843122"/>
              <a:gd name="connsiteY106" fmla="*/ 2658895 h 4501982"/>
              <a:gd name="connsiteX107" fmla="*/ 2080477 w 3843122"/>
              <a:gd name="connsiteY107" fmla="*/ 2996080 h 4501982"/>
              <a:gd name="connsiteX108" fmla="*/ 2139532 w 3843122"/>
              <a:gd name="connsiteY108" fmla="*/ 3178960 h 4501982"/>
              <a:gd name="connsiteX109" fmla="*/ 2179537 w 3843122"/>
              <a:gd name="connsiteY109" fmla="*/ 3367555 h 4501982"/>
              <a:gd name="connsiteX110" fmla="*/ 2202397 w 3843122"/>
              <a:gd name="connsiteY110" fmla="*/ 3559007 h 4501982"/>
              <a:gd name="connsiteX111" fmla="*/ 2210969 w 3843122"/>
              <a:gd name="connsiteY111" fmla="*/ 3751412 h 4501982"/>
              <a:gd name="connsiteX112" fmla="*/ 2208112 w 3843122"/>
              <a:gd name="connsiteY112" fmla="*/ 3943817 h 4501982"/>
              <a:gd name="connsiteX113" fmla="*/ 2203349 w 3843122"/>
              <a:gd name="connsiteY113" fmla="*/ 4040020 h 4501982"/>
              <a:gd name="connsiteX114" fmla="*/ 2201444 w 3843122"/>
              <a:gd name="connsiteY114" fmla="*/ 4070500 h 4501982"/>
              <a:gd name="connsiteX115" fmla="*/ 2201444 w 3843122"/>
              <a:gd name="connsiteY115" fmla="*/ 4075262 h 4501982"/>
              <a:gd name="connsiteX116" fmla="*/ 2200492 w 3843122"/>
              <a:gd name="connsiteY116" fmla="*/ 4093360 h 4501982"/>
              <a:gd name="connsiteX117" fmla="*/ 2197634 w 3843122"/>
              <a:gd name="connsiteY117" fmla="*/ 4130507 h 4501982"/>
              <a:gd name="connsiteX118" fmla="*/ 2190967 w 3843122"/>
              <a:gd name="connsiteY118" fmla="*/ 4205755 h 4501982"/>
              <a:gd name="connsiteX119" fmla="*/ 2158582 w 3843122"/>
              <a:gd name="connsiteY119" fmla="*/ 4501982 h 4501982"/>
              <a:gd name="connsiteX0" fmla="*/ 3555550 w 3816990"/>
              <a:gd name="connsiteY0" fmla="*/ 0 h 4615084"/>
              <a:gd name="connsiteX1" fmla="*/ 3653054 w 3816990"/>
              <a:gd name="connsiteY1" fmla="*/ 1749012 h 4615084"/>
              <a:gd name="connsiteX2" fmla="*/ 3601619 w 3816990"/>
              <a:gd name="connsiteY2" fmla="*/ 1829974 h 4615084"/>
              <a:gd name="connsiteX3" fmla="*/ 3573997 w 3816990"/>
              <a:gd name="connsiteY3" fmla="*/ 1869979 h 4615084"/>
              <a:gd name="connsiteX4" fmla="*/ 3544469 w 3816990"/>
              <a:gd name="connsiteY4" fmla="*/ 1908079 h 4615084"/>
              <a:gd name="connsiteX5" fmla="*/ 3530182 w 3816990"/>
              <a:gd name="connsiteY5" fmla="*/ 1927129 h 4615084"/>
              <a:gd name="connsiteX6" fmla="*/ 3514942 w 3816990"/>
              <a:gd name="connsiteY6" fmla="*/ 1945227 h 4615084"/>
              <a:gd name="connsiteX7" fmla="*/ 3483509 w 3816990"/>
              <a:gd name="connsiteY7" fmla="*/ 1982374 h 4615084"/>
              <a:gd name="connsiteX8" fmla="*/ 3450172 w 3816990"/>
              <a:gd name="connsiteY8" fmla="*/ 2017617 h 4615084"/>
              <a:gd name="connsiteX9" fmla="*/ 3416834 w 3816990"/>
              <a:gd name="connsiteY9" fmla="*/ 2051907 h 4615084"/>
              <a:gd name="connsiteX10" fmla="*/ 3106319 w 3816990"/>
              <a:gd name="connsiteY10" fmla="*/ 2277649 h 4615084"/>
              <a:gd name="connsiteX11" fmla="*/ 3063457 w 3816990"/>
              <a:gd name="connsiteY11" fmla="*/ 2299557 h 4615084"/>
              <a:gd name="connsiteX12" fmla="*/ 3019642 w 3816990"/>
              <a:gd name="connsiteY12" fmla="*/ 2318607 h 4615084"/>
              <a:gd name="connsiteX13" fmla="*/ 2997734 w 3816990"/>
              <a:gd name="connsiteY13" fmla="*/ 2328132 h 4615084"/>
              <a:gd name="connsiteX14" fmla="*/ 2974874 w 3816990"/>
              <a:gd name="connsiteY14" fmla="*/ 2335752 h 4615084"/>
              <a:gd name="connsiteX15" fmla="*/ 2929154 w 3816990"/>
              <a:gd name="connsiteY15" fmla="*/ 2351944 h 4615084"/>
              <a:gd name="connsiteX16" fmla="*/ 2741512 w 3816990"/>
              <a:gd name="connsiteY16" fmla="*/ 2393854 h 4615084"/>
              <a:gd name="connsiteX17" fmla="*/ 2645309 w 3816990"/>
              <a:gd name="connsiteY17" fmla="*/ 2403379 h 4615084"/>
              <a:gd name="connsiteX18" fmla="*/ 2597684 w 3816990"/>
              <a:gd name="connsiteY18" fmla="*/ 2405284 h 4615084"/>
              <a:gd name="connsiteX19" fmla="*/ 2549107 w 3816990"/>
              <a:gd name="connsiteY19" fmla="*/ 2405284 h 4615084"/>
              <a:gd name="connsiteX20" fmla="*/ 2501482 w 3816990"/>
              <a:gd name="connsiteY20" fmla="*/ 2402427 h 4615084"/>
              <a:gd name="connsiteX21" fmla="*/ 2477669 w 3816990"/>
              <a:gd name="connsiteY21" fmla="*/ 2400522 h 4615084"/>
              <a:gd name="connsiteX22" fmla="*/ 2453857 w 3816990"/>
              <a:gd name="connsiteY22" fmla="*/ 2397664 h 4615084"/>
              <a:gd name="connsiteX23" fmla="*/ 2406232 w 3816990"/>
              <a:gd name="connsiteY23" fmla="*/ 2391949 h 4615084"/>
              <a:gd name="connsiteX24" fmla="*/ 2358607 w 3816990"/>
              <a:gd name="connsiteY24" fmla="*/ 2383377 h 4615084"/>
              <a:gd name="connsiteX25" fmla="*/ 2334794 w 3816990"/>
              <a:gd name="connsiteY25" fmla="*/ 2378614 h 4615084"/>
              <a:gd name="connsiteX26" fmla="*/ 2311934 w 3816990"/>
              <a:gd name="connsiteY26" fmla="*/ 2372899 h 4615084"/>
              <a:gd name="connsiteX27" fmla="*/ 2265262 w 3816990"/>
              <a:gd name="connsiteY27" fmla="*/ 2360517 h 4615084"/>
              <a:gd name="connsiteX28" fmla="*/ 2219542 w 3816990"/>
              <a:gd name="connsiteY28" fmla="*/ 2345277 h 4615084"/>
              <a:gd name="connsiteX29" fmla="*/ 2196682 w 3816990"/>
              <a:gd name="connsiteY29" fmla="*/ 2337657 h 4615084"/>
              <a:gd name="connsiteX30" fmla="*/ 2174774 w 3816990"/>
              <a:gd name="connsiteY30" fmla="*/ 2329084 h 4615084"/>
              <a:gd name="connsiteX31" fmla="*/ 2130007 w 3816990"/>
              <a:gd name="connsiteY31" fmla="*/ 2310034 h 4615084"/>
              <a:gd name="connsiteX32" fmla="*/ 2087144 w 3816990"/>
              <a:gd name="connsiteY32" fmla="*/ 2288127 h 4615084"/>
              <a:gd name="connsiteX33" fmla="*/ 2004277 w 3816990"/>
              <a:gd name="connsiteY33" fmla="*/ 2239549 h 4615084"/>
              <a:gd name="connsiteX34" fmla="*/ 1993799 w 3816990"/>
              <a:gd name="connsiteY34" fmla="*/ 2232882 h 4615084"/>
              <a:gd name="connsiteX35" fmla="*/ 1984274 w 3816990"/>
              <a:gd name="connsiteY35" fmla="*/ 2226214 h 4615084"/>
              <a:gd name="connsiteX36" fmla="*/ 1965224 w 3816990"/>
              <a:gd name="connsiteY36" fmla="*/ 2211927 h 4615084"/>
              <a:gd name="connsiteX37" fmla="*/ 1946174 w 3816990"/>
              <a:gd name="connsiteY37" fmla="*/ 2197639 h 4615084"/>
              <a:gd name="connsiteX38" fmla="*/ 1927124 w 3816990"/>
              <a:gd name="connsiteY38" fmla="*/ 2182399 h 4615084"/>
              <a:gd name="connsiteX39" fmla="*/ 1909027 w 3816990"/>
              <a:gd name="connsiteY39" fmla="*/ 2167159 h 4615084"/>
              <a:gd name="connsiteX40" fmla="*/ 1890929 w 3816990"/>
              <a:gd name="connsiteY40" fmla="*/ 2150967 h 4615084"/>
              <a:gd name="connsiteX41" fmla="*/ 1856639 w 3816990"/>
              <a:gd name="connsiteY41" fmla="*/ 2117629 h 4615084"/>
              <a:gd name="connsiteX42" fmla="*/ 1738529 w 3816990"/>
              <a:gd name="connsiteY42" fmla="*/ 1966182 h 4615084"/>
              <a:gd name="connsiteX43" fmla="*/ 1654709 w 3816990"/>
              <a:gd name="connsiteY43" fmla="*/ 1792827 h 4615084"/>
              <a:gd name="connsiteX44" fmla="*/ 1608037 w 3816990"/>
              <a:gd name="connsiteY44" fmla="*/ 1606137 h 4615084"/>
              <a:gd name="connsiteX45" fmla="*/ 1601369 w 3816990"/>
              <a:gd name="connsiteY45" fmla="*/ 1413732 h 4615084"/>
              <a:gd name="connsiteX46" fmla="*/ 1614704 w 3816990"/>
              <a:gd name="connsiteY46" fmla="*/ 1318482 h 4615084"/>
              <a:gd name="connsiteX47" fmla="*/ 1626134 w 3816990"/>
              <a:gd name="connsiteY47" fmla="*/ 1271809 h 4615084"/>
              <a:gd name="connsiteX48" fmla="*/ 1632802 w 3816990"/>
              <a:gd name="connsiteY48" fmla="*/ 1248949 h 4615084"/>
              <a:gd name="connsiteX49" fmla="*/ 1640422 w 3816990"/>
              <a:gd name="connsiteY49" fmla="*/ 1226089 h 4615084"/>
              <a:gd name="connsiteX50" fmla="*/ 1656614 w 3816990"/>
              <a:gd name="connsiteY50" fmla="*/ 1181322 h 4615084"/>
              <a:gd name="connsiteX51" fmla="*/ 1676617 w 3816990"/>
              <a:gd name="connsiteY51" fmla="*/ 1137507 h 4615084"/>
              <a:gd name="connsiteX52" fmla="*/ 1725194 w 3816990"/>
              <a:gd name="connsiteY52" fmla="*/ 1054639 h 4615084"/>
              <a:gd name="connsiteX53" fmla="*/ 1785202 w 3816990"/>
              <a:gd name="connsiteY53" fmla="*/ 979392 h 4615084"/>
              <a:gd name="connsiteX54" fmla="*/ 1854734 w 3816990"/>
              <a:gd name="connsiteY54" fmla="*/ 912717 h 4615084"/>
              <a:gd name="connsiteX55" fmla="*/ 2199539 w 3816990"/>
              <a:gd name="connsiteY55" fmla="*/ 752697 h 4615084"/>
              <a:gd name="connsiteX56" fmla="*/ 2390992 w 3816990"/>
              <a:gd name="connsiteY56" fmla="*/ 754602 h 4615084"/>
              <a:gd name="connsiteX57" fmla="*/ 2483384 w 3816990"/>
              <a:gd name="connsiteY57" fmla="*/ 780319 h 4615084"/>
              <a:gd name="connsiteX58" fmla="*/ 2505292 w 3816990"/>
              <a:gd name="connsiteY58" fmla="*/ 789844 h 4615084"/>
              <a:gd name="connsiteX59" fmla="*/ 2527199 w 3816990"/>
              <a:gd name="connsiteY59" fmla="*/ 800322 h 4615084"/>
              <a:gd name="connsiteX60" fmla="*/ 2549107 w 3816990"/>
              <a:gd name="connsiteY60" fmla="*/ 810799 h 4615084"/>
              <a:gd name="connsiteX61" fmla="*/ 2570062 w 3816990"/>
              <a:gd name="connsiteY61" fmla="*/ 823182 h 4615084"/>
              <a:gd name="connsiteX62" fmla="*/ 2714842 w 3816990"/>
              <a:gd name="connsiteY62" fmla="*/ 948912 h 4615084"/>
              <a:gd name="connsiteX63" fmla="*/ 2816759 w 3816990"/>
              <a:gd name="connsiteY63" fmla="*/ 1111789 h 4615084"/>
              <a:gd name="connsiteX64" fmla="*/ 2889149 w 3816990"/>
              <a:gd name="connsiteY64" fmla="*/ 1486122 h 4615084"/>
              <a:gd name="connsiteX65" fmla="*/ 2810092 w 3816990"/>
              <a:gd name="connsiteY65" fmla="*/ 1861407 h 4615084"/>
              <a:gd name="connsiteX66" fmla="*/ 2641499 w 3816990"/>
              <a:gd name="connsiteY66" fmla="*/ 2207164 h 4615084"/>
              <a:gd name="connsiteX67" fmla="*/ 2171917 w 3816990"/>
              <a:gd name="connsiteY67" fmla="*/ 2814859 h 4615084"/>
              <a:gd name="connsiteX68" fmla="*/ 1872832 w 3816990"/>
              <a:gd name="connsiteY68" fmla="*/ 3056794 h 4615084"/>
              <a:gd name="connsiteX69" fmla="*/ 1531837 w 3816990"/>
              <a:gd name="connsiteY69" fmla="*/ 3233959 h 4615084"/>
              <a:gd name="connsiteX70" fmla="*/ 1508977 w 3816990"/>
              <a:gd name="connsiteY70" fmla="*/ 3242532 h 4615084"/>
              <a:gd name="connsiteX71" fmla="*/ 1486117 w 3816990"/>
              <a:gd name="connsiteY71" fmla="*/ 3250152 h 4615084"/>
              <a:gd name="connsiteX72" fmla="*/ 1440397 w 3816990"/>
              <a:gd name="connsiteY72" fmla="*/ 3265392 h 4615084"/>
              <a:gd name="connsiteX73" fmla="*/ 1348004 w 3816990"/>
              <a:gd name="connsiteY73" fmla="*/ 3292062 h 4615084"/>
              <a:gd name="connsiteX74" fmla="*/ 1253707 w 3816990"/>
              <a:gd name="connsiteY74" fmla="*/ 3312064 h 4615084"/>
              <a:gd name="connsiteX75" fmla="*/ 1206082 w 3816990"/>
              <a:gd name="connsiteY75" fmla="*/ 3319684 h 4615084"/>
              <a:gd name="connsiteX76" fmla="*/ 1158457 w 3816990"/>
              <a:gd name="connsiteY76" fmla="*/ 3326352 h 4615084"/>
              <a:gd name="connsiteX77" fmla="*/ 774599 w 3816990"/>
              <a:gd name="connsiteY77" fmla="*/ 3321589 h 4615084"/>
              <a:gd name="connsiteX78" fmla="*/ 750787 w 3816990"/>
              <a:gd name="connsiteY78" fmla="*/ 3318732 h 4615084"/>
              <a:gd name="connsiteX79" fmla="*/ 726974 w 3816990"/>
              <a:gd name="connsiteY79" fmla="*/ 3313969 h 4615084"/>
              <a:gd name="connsiteX80" fmla="*/ 679349 w 3816990"/>
              <a:gd name="connsiteY80" fmla="*/ 3304444 h 4615084"/>
              <a:gd name="connsiteX81" fmla="*/ 632677 w 3816990"/>
              <a:gd name="connsiteY81" fmla="*/ 3293014 h 4615084"/>
              <a:gd name="connsiteX82" fmla="*/ 586004 w 3816990"/>
              <a:gd name="connsiteY82" fmla="*/ 3280632 h 4615084"/>
              <a:gd name="connsiteX83" fmla="*/ 540284 w 3816990"/>
              <a:gd name="connsiteY83" fmla="*/ 3264439 h 4615084"/>
              <a:gd name="connsiteX84" fmla="*/ 495517 w 3816990"/>
              <a:gd name="connsiteY84" fmla="*/ 3248247 h 4615084"/>
              <a:gd name="connsiteX85" fmla="*/ 451702 w 3816990"/>
              <a:gd name="connsiteY85" fmla="*/ 3229197 h 4615084"/>
              <a:gd name="connsiteX86" fmla="*/ 407887 w 3816990"/>
              <a:gd name="connsiteY86" fmla="*/ 3208242 h 4615084"/>
              <a:gd name="connsiteX87" fmla="*/ 108802 w 3816990"/>
              <a:gd name="connsiteY87" fmla="*/ 2971069 h 4615084"/>
              <a:gd name="connsiteX88" fmla="*/ 81179 w 3816990"/>
              <a:gd name="connsiteY88" fmla="*/ 2932017 h 4615084"/>
              <a:gd name="connsiteX89" fmla="*/ 67844 w 3816990"/>
              <a:gd name="connsiteY89" fmla="*/ 2912014 h 4615084"/>
              <a:gd name="connsiteX90" fmla="*/ 56414 w 3816990"/>
              <a:gd name="connsiteY90" fmla="*/ 2891059 h 4615084"/>
              <a:gd name="connsiteX91" fmla="*/ 50699 w 3816990"/>
              <a:gd name="connsiteY91" fmla="*/ 2880582 h 4615084"/>
              <a:gd name="connsiteX92" fmla="*/ 45937 w 3816990"/>
              <a:gd name="connsiteY92" fmla="*/ 2870104 h 4615084"/>
              <a:gd name="connsiteX93" fmla="*/ 35459 w 3816990"/>
              <a:gd name="connsiteY93" fmla="*/ 2848197 h 4615084"/>
              <a:gd name="connsiteX94" fmla="*/ 26887 w 3816990"/>
              <a:gd name="connsiteY94" fmla="*/ 2825337 h 4615084"/>
              <a:gd name="connsiteX95" fmla="*/ 19267 w 3816990"/>
              <a:gd name="connsiteY95" fmla="*/ 2802477 h 4615084"/>
              <a:gd name="connsiteX96" fmla="*/ 4979 w 3816990"/>
              <a:gd name="connsiteY96" fmla="*/ 2611977 h 4615084"/>
              <a:gd name="connsiteX97" fmla="*/ 73559 w 3816990"/>
              <a:gd name="connsiteY97" fmla="*/ 2432907 h 4615084"/>
              <a:gd name="connsiteX98" fmla="*/ 201194 w 3816990"/>
              <a:gd name="connsiteY98" fmla="*/ 2289079 h 4615084"/>
              <a:gd name="connsiteX99" fmla="*/ 366929 w 3816990"/>
              <a:gd name="connsiteY99" fmla="*/ 2191924 h 4615084"/>
              <a:gd name="connsiteX100" fmla="*/ 553619 w 3816990"/>
              <a:gd name="connsiteY100" fmla="*/ 2146204 h 4615084"/>
              <a:gd name="connsiteX101" fmla="*/ 935572 w 3816990"/>
              <a:gd name="connsiteY101" fmla="*/ 2173827 h 4615084"/>
              <a:gd name="connsiteX102" fmla="*/ 1120357 w 3816990"/>
              <a:gd name="connsiteY102" fmla="*/ 2227167 h 4615084"/>
              <a:gd name="connsiteX103" fmla="*/ 1298474 w 3816990"/>
              <a:gd name="connsiteY103" fmla="*/ 2299557 h 4615084"/>
              <a:gd name="connsiteX104" fmla="*/ 1468019 w 3816990"/>
              <a:gd name="connsiteY104" fmla="*/ 2390044 h 4615084"/>
              <a:gd name="connsiteX105" fmla="*/ 1627087 w 3816990"/>
              <a:gd name="connsiteY105" fmla="*/ 2498629 h 4615084"/>
              <a:gd name="connsiteX106" fmla="*/ 1896644 w 3816990"/>
              <a:gd name="connsiteY106" fmla="*/ 2771997 h 4615084"/>
              <a:gd name="connsiteX107" fmla="*/ 2080477 w 3816990"/>
              <a:gd name="connsiteY107" fmla="*/ 3109182 h 4615084"/>
              <a:gd name="connsiteX108" fmla="*/ 2139532 w 3816990"/>
              <a:gd name="connsiteY108" fmla="*/ 3292062 h 4615084"/>
              <a:gd name="connsiteX109" fmla="*/ 2179537 w 3816990"/>
              <a:gd name="connsiteY109" fmla="*/ 3480657 h 4615084"/>
              <a:gd name="connsiteX110" fmla="*/ 2202397 w 3816990"/>
              <a:gd name="connsiteY110" fmla="*/ 3672109 h 4615084"/>
              <a:gd name="connsiteX111" fmla="*/ 2210969 w 3816990"/>
              <a:gd name="connsiteY111" fmla="*/ 3864514 h 4615084"/>
              <a:gd name="connsiteX112" fmla="*/ 2208112 w 3816990"/>
              <a:gd name="connsiteY112" fmla="*/ 4056919 h 4615084"/>
              <a:gd name="connsiteX113" fmla="*/ 2203349 w 3816990"/>
              <a:gd name="connsiteY113" fmla="*/ 4153122 h 4615084"/>
              <a:gd name="connsiteX114" fmla="*/ 2201444 w 3816990"/>
              <a:gd name="connsiteY114" fmla="*/ 4183602 h 4615084"/>
              <a:gd name="connsiteX115" fmla="*/ 2201444 w 3816990"/>
              <a:gd name="connsiteY115" fmla="*/ 4188364 h 4615084"/>
              <a:gd name="connsiteX116" fmla="*/ 2200492 w 3816990"/>
              <a:gd name="connsiteY116" fmla="*/ 4206462 h 4615084"/>
              <a:gd name="connsiteX117" fmla="*/ 2197634 w 3816990"/>
              <a:gd name="connsiteY117" fmla="*/ 4243609 h 4615084"/>
              <a:gd name="connsiteX118" fmla="*/ 2190967 w 3816990"/>
              <a:gd name="connsiteY118" fmla="*/ 4318857 h 4615084"/>
              <a:gd name="connsiteX119" fmla="*/ 2158582 w 3816990"/>
              <a:gd name="connsiteY119" fmla="*/ 4615084 h 46150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3816990" h="4615084">
                <a:moveTo>
                  <a:pt x="3555550" y="0"/>
                </a:moveTo>
                <a:cubicBezTo>
                  <a:pt x="4037003" y="944429"/>
                  <a:pt x="3718777" y="1638522"/>
                  <a:pt x="3653054" y="1749012"/>
                </a:cubicBezTo>
                <a:cubicBezTo>
                  <a:pt x="3635909" y="1776634"/>
                  <a:pt x="3619717" y="1804257"/>
                  <a:pt x="3601619" y="1829974"/>
                </a:cubicBezTo>
                <a:cubicBezTo>
                  <a:pt x="3592094" y="1843309"/>
                  <a:pt x="3583522" y="1856644"/>
                  <a:pt x="3573997" y="1869979"/>
                </a:cubicBezTo>
                <a:lnTo>
                  <a:pt x="3544469" y="1908079"/>
                </a:lnTo>
                <a:lnTo>
                  <a:pt x="3530182" y="1927129"/>
                </a:lnTo>
                <a:lnTo>
                  <a:pt x="3514942" y="1945227"/>
                </a:lnTo>
                <a:lnTo>
                  <a:pt x="3483509" y="1982374"/>
                </a:lnTo>
                <a:cubicBezTo>
                  <a:pt x="3473032" y="1993804"/>
                  <a:pt x="3461602" y="2006187"/>
                  <a:pt x="3450172" y="2017617"/>
                </a:cubicBezTo>
                <a:cubicBezTo>
                  <a:pt x="3438742" y="2029047"/>
                  <a:pt x="3428264" y="2041429"/>
                  <a:pt x="3416834" y="2051907"/>
                </a:cubicBezTo>
                <a:cubicBezTo>
                  <a:pt x="3325394" y="2141442"/>
                  <a:pt x="3221572" y="2219547"/>
                  <a:pt x="3106319" y="2277649"/>
                </a:cubicBezTo>
                <a:cubicBezTo>
                  <a:pt x="3092032" y="2285269"/>
                  <a:pt x="3077744" y="2292889"/>
                  <a:pt x="3063457" y="2299557"/>
                </a:cubicBezTo>
                <a:lnTo>
                  <a:pt x="3019642" y="2318607"/>
                </a:lnTo>
                <a:cubicBezTo>
                  <a:pt x="3012022" y="2321464"/>
                  <a:pt x="3005354" y="2325274"/>
                  <a:pt x="2997734" y="2328132"/>
                </a:cubicBezTo>
                <a:lnTo>
                  <a:pt x="2974874" y="2335752"/>
                </a:lnTo>
                <a:lnTo>
                  <a:pt x="2929154" y="2351944"/>
                </a:lnTo>
                <a:cubicBezTo>
                  <a:pt x="2867242" y="2370042"/>
                  <a:pt x="2805329" y="2386234"/>
                  <a:pt x="2741512" y="2393854"/>
                </a:cubicBezTo>
                <a:cubicBezTo>
                  <a:pt x="2710079" y="2399569"/>
                  <a:pt x="2677694" y="2401474"/>
                  <a:pt x="2645309" y="2403379"/>
                </a:cubicBezTo>
                <a:cubicBezTo>
                  <a:pt x="2629117" y="2405284"/>
                  <a:pt x="2612924" y="2404332"/>
                  <a:pt x="2597684" y="2405284"/>
                </a:cubicBezTo>
                <a:cubicBezTo>
                  <a:pt x="2581492" y="2405284"/>
                  <a:pt x="2565299" y="2406237"/>
                  <a:pt x="2549107" y="2405284"/>
                </a:cubicBezTo>
                <a:lnTo>
                  <a:pt x="2501482" y="2402427"/>
                </a:lnTo>
                <a:cubicBezTo>
                  <a:pt x="2493862" y="2401474"/>
                  <a:pt x="2485289" y="2401474"/>
                  <a:pt x="2477669" y="2400522"/>
                </a:cubicBezTo>
                <a:lnTo>
                  <a:pt x="2453857" y="2397664"/>
                </a:lnTo>
                <a:lnTo>
                  <a:pt x="2406232" y="2391949"/>
                </a:lnTo>
                <a:lnTo>
                  <a:pt x="2358607" y="2383377"/>
                </a:lnTo>
                <a:lnTo>
                  <a:pt x="2334794" y="2378614"/>
                </a:lnTo>
                <a:lnTo>
                  <a:pt x="2311934" y="2372899"/>
                </a:lnTo>
                <a:lnTo>
                  <a:pt x="2265262" y="2360517"/>
                </a:lnTo>
                <a:cubicBezTo>
                  <a:pt x="2250022" y="2355754"/>
                  <a:pt x="2234782" y="2350039"/>
                  <a:pt x="2219542" y="2345277"/>
                </a:cubicBezTo>
                <a:lnTo>
                  <a:pt x="2196682" y="2337657"/>
                </a:lnTo>
                <a:cubicBezTo>
                  <a:pt x="2189062" y="2334799"/>
                  <a:pt x="2181442" y="2331942"/>
                  <a:pt x="2174774" y="2329084"/>
                </a:cubicBezTo>
                <a:lnTo>
                  <a:pt x="2130007" y="2310034"/>
                </a:lnTo>
                <a:cubicBezTo>
                  <a:pt x="2115719" y="2303367"/>
                  <a:pt x="2101432" y="2295747"/>
                  <a:pt x="2087144" y="2288127"/>
                </a:cubicBezTo>
                <a:cubicBezTo>
                  <a:pt x="2057617" y="2274792"/>
                  <a:pt x="2030947" y="2256694"/>
                  <a:pt x="2004277" y="2239549"/>
                </a:cubicBezTo>
                <a:cubicBezTo>
                  <a:pt x="2000467" y="2237644"/>
                  <a:pt x="1997609" y="2235739"/>
                  <a:pt x="1993799" y="2232882"/>
                </a:cubicBezTo>
                <a:lnTo>
                  <a:pt x="1984274" y="2226214"/>
                </a:lnTo>
                <a:lnTo>
                  <a:pt x="1965224" y="2211927"/>
                </a:lnTo>
                <a:lnTo>
                  <a:pt x="1946174" y="2197639"/>
                </a:lnTo>
                <a:cubicBezTo>
                  <a:pt x="1939507" y="2192877"/>
                  <a:pt x="1932839" y="2188114"/>
                  <a:pt x="1927124" y="2182399"/>
                </a:cubicBezTo>
                <a:lnTo>
                  <a:pt x="1909027" y="2167159"/>
                </a:lnTo>
                <a:cubicBezTo>
                  <a:pt x="1903312" y="2161444"/>
                  <a:pt x="1897597" y="2156682"/>
                  <a:pt x="1890929" y="2150967"/>
                </a:cubicBezTo>
                <a:cubicBezTo>
                  <a:pt x="1878547" y="2140489"/>
                  <a:pt x="1868069" y="2129059"/>
                  <a:pt x="1856639" y="2117629"/>
                </a:cubicBezTo>
                <a:cubicBezTo>
                  <a:pt x="1811872" y="2071909"/>
                  <a:pt x="1772819" y="2020474"/>
                  <a:pt x="1738529" y="1966182"/>
                </a:cubicBezTo>
                <a:cubicBezTo>
                  <a:pt x="1705192" y="1910937"/>
                  <a:pt x="1676617" y="1853787"/>
                  <a:pt x="1654709" y="1792827"/>
                </a:cubicBezTo>
                <a:cubicBezTo>
                  <a:pt x="1632802" y="1732819"/>
                  <a:pt x="1616609" y="1669954"/>
                  <a:pt x="1608037" y="1606137"/>
                </a:cubicBezTo>
                <a:cubicBezTo>
                  <a:pt x="1599464" y="1542319"/>
                  <a:pt x="1596607" y="1478502"/>
                  <a:pt x="1601369" y="1413732"/>
                </a:cubicBezTo>
                <a:cubicBezTo>
                  <a:pt x="1603274" y="1381347"/>
                  <a:pt x="1608989" y="1349914"/>
                  <a:pt x="1614704" y="1318482"/>
                </a:cubicBezTo>
                <a:cubicBezTo>
                  <a:pt x="1618514" y="1303242"/>
                  <a:pt x="1621372" y="1287049"/>
                  <a:pt x="1626134" y="1271809"/>
                </a:cubicBezTo>
                <a:lnTo>
                  <a:pt x="1632802" y="1248949"/>
                </a:lnTo>
                <a:lnTo>
                  <a:pt x="1640422" y="1226089"/>
                </a:lnTo>
                <a:cubicBezTo>
                  <a:pt x="1645184" y="1210849"/>
                  <a:pt x="1651852" y="1195609"/>
                  <a:pt x="1656614" y="1181322"/>
                </a:cubicBezTo>
                <a:cubicBezTo>
                  <a:pt x="1663282" y="1167034"/>
                  <a:pt x="1668997" y="1151794"/>
                  <a:pt x="1676617" y="1137507"/>
                </a:cubicBezTo>
                <a:cubicBezTo>
                  <a:pt x="1690904" y="1108932"/>
                  <a:pt x="1707097" y="1081309"/>
                  <a:pt x="1725194" y="1054639"/>
                </a:cubicBezTo>
                <a:cubicBezTo>
                  <a:pt x="1743292" y="1027969"/>
                  <a:pt x="1763294" y="1003204"/>
                  <a:pt x="1785202" y="979392"/>
                </a:cubicBezTo>
                <a:cubicBezTo>
                  <a:pt x="1807109" y="955579"/>
                  <a:pt x="1829969" y="933672"/>
                  <a:pt x="1854734" y="912717"/>
                </a:cubicBezTo>
                <a:cubicBezTo>
                  <a:pt x="1952842" y="829849"/>
                  <a:pt x="2072857" y="772699"/>
                  <a:pt x="2199539" y="752697"/>
                </a:cubicBezTo>
                <a:cubicBezTo>
                  <a:pt x="2263357" y="742219"/>
                  <a:pt x="2328127" y="743172"/>
                  <a:pt x="2390992" y="754602"/>
                </a:cubicBezTo>
                <a:cubicBezTo>
                  <a:pt x="2422424" y="760317"/>
                  <a:pt x="2453857" y="768889"/>
                  <a:pt x="2483384" y="780319"/>
                </a:cubicBezTo>
                <a:cubicBezTo>
                  <a:pt x="2491004" y="783177"/>
                  <a:pt x="2498624" y="786034"/>
                  <a:pt x="2505292" y="789844"/>
                </a:cubicBezTo>
                <a:lnTo>
                  <a:pt x="2527199" y="800322"/>
                </a:lnTo>
                <a:lnTo>
                  <a:pt x="2549107" y="810799"/>
                </a:lnTo>
                <a:lnTo>
                  <a:pt x="2570062" y="823182"/>
                </a:lnTo>
                <a:cubicBezTo>
                  <a:pt x="2625307" y="856519"/>
                  <a:pt x="2673884" y="899382"/>
                  <a:pt x="2714842" y="948912"/>
                </a:cubicBezTo>
                <a:cubicBezTo>
                  <a:pt x="2755799" y="998442"/>
                  <a:pt x="2790089" y="1053687"/>
                  <a:pt x="2816759" y="1111789"/>
                </a:cubicBezTo>
                <a:cubicBezTo>
                  <a:pt x="2870099" y="1228947"/>
                  <a:pt x="2893912" y="1358487"/>
                  <a:pt x="2889149" y="1486122"/>
                </a:cubicBezTo>
                <a:cubicBezTo>
                  <a:pt x="2884387" y="1614709"/>
                  <a:pt x="2854859" y="1741392"/>
                  <a:pt x="2810092" y="1861407"/>
                </a:cubicBezTo>
                <a:cubicBezTo>
                  <a:pt x="2765324" y="1981422"/>
                  <a:pt x="2706269" y="2096674"/>
                  <a:pt x="2641499" y="2207164"/>
                </a:cubicBezTo>
                <a:cubicBezTo>
                  <a:pt x="2511007" y="2428144"/>
                  <a:pt x="2356702" y="2635789"/>
                  <a:pt x="2171917" y="2814859"/>
                </a:cubicBezTo>
                <a:cubicBezTo>
                  <a:pt x="2080477" y="2904394"/>
                  <a:pt x="1980464" y="2986309"/>
                  <a:pt x="1872832" y="3056794"/>
                </a:cubicBezTo>
                <a:cubicBezTo>
                  <a:pt x="1766152" y="3127279"/>
                  <a:pt x="1651852" y="3188239"/>
                  <a:pt x="1531837" y="3233959"/>
                </a:cubicBezTo>
                <a:lnTo>
                  <a:pt x="1508977" y="3242532"/>
                </a:lnTo>
                <a:lnTo>
                  <a:pt x="1486117" y="3250152"/>
                </a:lnTo>
                <a:lnTo>
                  <a:pt x="1440397" y="3265392"/>
                </a:lnTo>
                <a:cubicBezTo>
                  <a:pt x="1409917" y="3274917"/>
                  <a:pt x="1378484" y="3282537"/>
                  <a:pt x="1348004" y="3292062"/>
                </a:cubicBezTo>
                <a:cubicBezTo>
                  <a:pt x="1316572" y="3298729"/>
                  <a:pt x="1285139" y="3306349"/>
                  <a:pt x="1253707" y="3312064"/>
                </a:cubicBezTo>
                <a:lnTo>
                  <a:pt x="1206082" y="3319684"/>
                </a:lnTo>
                <a:cubicBezTo>
                  <a:pt x="1189889" y="3322542"/>
                  <a:pt x="1174649" y="3325399"/>
                  <a:pt x="1158457" y="3326352"/>
                </a:cubicBezTo>
                <a:cubicBezTo>
                  <a:pt x="1030822" y="3341592"/>
                  <a:pt x="901282" y="3340639"/>
                  <a:pt x="774599" y="3321589"/>
                </a:cubicBezTo>
                <a:lnTo>
                  <a:pt x="750787" y="3318732"/>
                </a:lnTo>
                <a:cubicBezTo>
                  <a:pt x="743167" y="3317779"/>
                  <a:pt x="734594" y="3315874"/>
                  <a:pt x="726974" y="3313969"/>
                </a:cubicBezTo>
                <a:lnTo>
                  <a:pt x="679349" y="3304444"/>
                </a:lnTo>
                <a:cubicBezTo>
                  <a:pt x="663157" y="3301587"/>
                  <a:pt x="647917" y="3296824"/>
                  <a:pt x="632677" y="3293014"/>
                </a:cubicBezTo>
                <a:lnTo>
                  <a:pt x="586004" y="3280632"/>
                </a:lnTo>
                <a:cubicBezTo>
                  <a:pt x="570764" y="3275869"/>
                  <a:pt x="555524" y="3270154"/>
                  <a:pt x="540284" y="3264439"/>
                </a:cubicBezTo>
                <a:cubicBezTo>
                  <a:pt x="525044" y="3258724"/>
                  <a:pt x="509804" y="3253962"/>
                  <a:pt x="495517" y="3248247"/>
                </a:cubicBezTo>
                <a:lnTo>
                  <a:pt x="451702" y="3229197"/>
                </a:lnTo>
                <a:cubicBezTo>
                  <a:pt x="437414" y="3222529"/>
                  <a:pt x="422174" y="3216814"/>
                  <a:pt x="407887" y="3208242"/>
                </a:cubicBezTo>
                <a:cubicBezTo>
                  <a:pt x="292634" y="3152044"/>
                  <a:pt x="187859" y="3072034"/>
                  <a:pt x="108802" y="2971069"/>
                </a:cubicBezTo>
                <a:cubicBezTo>
                  <a:pt x="99277" y="2957734"/>
                  <a:pt x="89752" y="2945352"/>
                  <a:pt x="81179" y="2932017"/>
                </a:cubicBezTo>
                <a:cubicBezTo>
                  <a:pt x="77369" y="2925349"/>
                  <a:pt x="72607" y="2918682"/>
                  <a:pt x="67844" y="2912014"/>
                </a:cubicBezTo>
                <a:lnTo>
                  <a:pt x="56414" y="2891059"/>
                </a:lnTo>
                <a:lnTo>
                  <a:pt x="50699" y="2880582"/>
                </a:lnTo>
                <a:lnTo>
                  <a:pt x="45937" y="2870104"/>
                </a:lnTo>
                <a:lnTo>
                  <a:pt x="35459" y="2848197"/>
                </a:lnTo>
                <a:lnTo>
                  <a:pt x="26887" y="2825337"/>
                </a:lnTo>
                <a:cubicBezTo>
                  <a:pt x="24029" y="2817717"/>
                  <a:pt x="21172" y="2810097"/>
                  <a:pt x="19267" y="2802477"/>
                </a:cubicBezTo>
                <a:cubicBezTo>
                  <a:pt x="1169" y="2741517"/>
                  <a:pt x="-5498" y="2675794"/>
                  <a:pt x="4979" y="2611977"/>
                </a:cubicBezTo>
                <a:cubicBezTo>
                  <a:pt x="15457" y="2548159"/>
                  <a:pt x="39269" y="2488152"/>
                  <a:pt x="73559" y="2432907"/>
                </a:cubicBezTo>
                <a:cubicBezTo>
                  <a:pt x="107849" y="2378614"/>
                  <a:pt x="150712" y="2330037"/>
                  <a:pt x="201194" y="2289079"/>
                </a:cubicBezTo>
                <a:cubicBezTo>
                  <a:pt x="250724" y="2249074"/>
                  <a:pt x="306922" y="2215737"/>
                  <a:pt x="366929" y="2191924"/>
                </a:cubicBezTo>
                <a:cubicBezTo>
                  <a:pt x="426937" y="2169064"/>
                  <a:pt x="489802" y="2153824"/>
                  <a:pt x="553619" y="2146204"/>
                </a:cubicBezTo>
                <a:cubicBezTo>
                  <a:pt x="681254" y="2131917"/>
                  <a:pt x="810794" y="2145252"/>
                  <a:pt x="935572" y="2173827"/>
                </a:cubicBezTo>
                <a:cubicBezTo>
                  <a:pt x="998437" y="2188114"/>
                  <a:pt x="1059397" y="2207164"/>
                  <a:pt x="1120357" y="2227167"/>
                </a:cubicBezTo>
                <a:cubicBezTo>
                  <a:pt x="1181317" y="2248122"/>
                  <a:pt x="1240372" y="2272887"/>
                  <a:pt x="1298474" y="2299557"/>
                </a:cubicBezTo>
                <a:cubicBezTo>
                  <a:pt x="1356577" y="2327179"/>
                  <a:pt x="1413727" y="2356707"/>
                  <a:pt x="1468019" y="2390044"/>
                </a:cubicBezTo>
                <a:cubicBezTo>
                  <a:pt x="1522312" y="2423382"/>
                  <a:pt x="1576604" y="2459577"/>
                  <a:pt x="1627087" y="2498629"/>
                </a:cubicBezTo>
                <a:cubicBezTo>
                  <a:pt x="1728052" y="2577687"/>
                  <a:pt x="1820444" y="2669127"/>
                  <a:pt x="1896644" y="2771997"/>
                </a:cubicBezTo>
                <a:cubicBezTo>
                  <a:pt x="1973797" y="2874867"/>
                  <a:pt x="2033804" y="2989167"/>
                  <a:pt x="2080477" y="3109182"/>
                </a:cubicBezTo>
                <a:cubicBezTo>
                  <a:pt x="2103337" y="3169189"/>
                  <a:pt x="2123339" y="3230149"/>
                  <a:pt x="2139532" y="3292062"/>
                </a:cubicBezTo>
                <a:cubicBezTo>
                  <a:pt x="2156677" y="3353974"/>
                  <a:pt x="2169059" y="3416839"/>
                  <a:pt x="2179537" y="3480657"/>
                </a:cubicBezTo>
                <a:cubicBezTo>
                  <a:pt x="2190014" y="3543522"/>
                  <a:pt x="2197634" y="3607339"/>
                  <a:pt x="2202397" y="3672109"/>
                </a:cubicBezTo>
                <a:cubicBezTo>
                  <a:pt x="2208112" y="3735927"/>
                  <a:pt x="2210017" y="3800697"/>
                  <a:pt x="2210969" y="3864514"/>
                </a:cubicBezTo>
                <a:cubicBezTo>
                  <a:pt x="2211922" y="3928332"/>
                  <a:pt x="2210969" y="3993102"/>
                  <a:pt x="2208112" y="4056919"/>
                </a:cubicBezTo>
                <a:cubicBezTo>
                  <a:pt x="2206207" y="4089304"/>
                  <a:pt x="2205254" y="4120737"/>
                  <a:pt x="2203349" y="4153122"/>
                </a:cubicBezTo>
                <a:lnTo>
                  <a:pt x="2201444" y="4183602"/>
                </a:lnTo>
                <a:lnTo>
                  <a:pt x="2201444" y="4188364"/>
                </a:lnTo>
                <a:cubicBezTo>
                  <a:pt x="2201127" y="4194397"/>
                  <a:pt x="2200809" y="4200429"/>
                  <a:pt x="2200492" y="4206462"/>
                </a:cubicBezTo>
                <a:lnTo>
                  <a:pt x="2197634" y="4243609"/>
                </a:lnTo>
                <a:lnTo>
                  <a:pt x="2190967" y="4318857"/>
                </a:lnTo>
                <a:cubicBezTo>
                  <a:pt x="2181442" y="4417917"/>
                  <a:pt x="2170964" y="4516024"/>
                  <a:pt x="2158582" y="4615084"/>
                </a:cubicBezTo>
              </a:path>
            </a:pathLst>
          </a:custGeom>
          <a:noFill/>
          <a:ln w="126746" cap="flat">
            <a:solidFill>
              <a:srgbClr val="12100B"/>
            </a:solidFill>
            <a:prstDash val="solid"/>
            <a:miter/>
          </a:ln>
        </p:spPr>
        <p:txBody>
          <a:bodyPr rtlCol="0" anchor="ctr"/>
          <a:lstStyle/>
          <a:p>
            <a:endParaRPr lang="sv-SE"/>
          </a:p>
        </p:txBody>
      </p:sp>
      <p:sp>
        <p:nvSpPr>
          <p:cNvPr id="19" name="Frihandsfigur: Form 18">
            <a:extLst>
              <a:ext uri="{FF2B5EF4-FFF2-40B4-BE49-F238E27FC236}">
                <a16:creationId xmlns:a16="http://schemas.microsoft.com/office/drawing/2014/main" id="{057D536B-CDA5-49EC-A6F1-6D49AF139F6E}"/>
              </a:ext>
            </a:extLst>
          </p:cNvPr>
          <p:cNvSpPr/>
          <p:nvPr userDrawn="1"/>
        </p:nvSpPr>
        <p:spPr>
          <a:xfrm rot="10512305">
            <a:off x="9113988" y="2260045"/>
            <a:ext cx="789622" cy="427672"/>
          </a:xfrm>
          <a:custGeom>
            <a:avLst/>
            <a:gdLst>
              <a:gd name="connsiteX0" fmla="*/ 0 w 789622"/>
              <a:gd name="connsiteY0" fmla="*/ 0 h 427672"/>
              <a:gd name="connsiteX1" fmla="*/ 354330 w 789622"/>
              <a:gd name="connsiteY1" fmla="*/ 427672 h 427672"/>
              <a:gd name="connsiteX2" fmla="*/ 789622 w 789622"/>
              <a:gd name="connsiteY2" fmla="*/ 67628 h 427672"/>
            </a:gdLst>
            <a:ahLst/>
            <a:cxnLst>
              <a:cxn ang="0">
                <a:pos x="connsiteX0" y="connsiteY0"/>
              </a:cxn>
              <a:cxn ang="0">
                <a:pos x="connsiteX1" y="connsiteY1"/>
              </a:cxn>
              <a:cxn ang="0">
                <a:pos x="connsiteX2" y="connsiteY2"/>
              </a:cxn>
            </a:cxnLst>
            <a:rect l="l" t="t" r="r" b="b"/>
            <a:pathLst>
              <a:path w="789622" h="427672">
                <a:moveTo>
                  <a:pt x="0" y="0"/>
                </a:moveTo>
                <a:cubicBezTo>
                  <a:pt x="121920" y="133350"/>
                  <a:pt x="239078" y="280035"/>
                  <a:pt x="354330" y="427672"/>
                </a:cubicBezTo>
                <a:cubicBezTo>
                  <a:pt x="501015" y="312420"/>
                  <a:pt x="646747" y="197168"/>
                  <a:pt x="789622" y="67628"/>
                </a:cubicBezTo>
              </a:path>
            </a:pathLst>
          </a:custGeom>
          <a:noFill/>
          <a:ln w="126746" cap="flat">
            <a:solidFill>
              <a:srgbClr val="12100B"/>
            </a:solidFill>
            <a:prstDash val="solid"/>
            <a:miter/>
          </a:ln>
        </p:spPr>
        <p:txBody>
          <a:bodyPr rtlCol="0" anchor="ctr"/>
          <a:lstStyle/>
          <a:p>
            <a:endParaRPr lang="sv-SE"/>
          </a:p>
        </p:txBody>
      </p:sp>
    </p:spTree>
    <p:extLst>
      <p:ext uri="{BB962C8B-B14F-4D97-AF65-F5344CB8AC3E}">
        <p14:creationId xmlns:p14="http://schemas.microsoft.com/office/powerpoint/2010/main" val="939122916"/>
      </p:ext>
    </p:extLst>
  </p:cSld>
  <p:clrMapOvr>
    <a:masterClrMapping/>
  </p:clrMapOvr>
  <p:extLst>
    <p:ext uri="{DCECCB84-F9BA-43D5-87BE-67443E8EF086}">
      <p15:sldGuideLst xmlns:p15="http://schemas.microsoft.com/office/powerpoint/2012/main">
        <p15:guide id="1" orient="horz" pos="2478">
          <p15:clr>
            <a:srgbClr val="FBAE40"/>
          </p15:clr>
        </p15:guide>
        <p15:guide id="3" orient="horz" pos="2341">
          <p15:clr>
            <a:srgbClr val="FBAE40"/>
          </p15:clr>
        </p15:guide>
        <p15:guide id="4" pos="39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Startsida blekgrön">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38" y="548621"/>
            <a:ext cx="8764449" cy="2387600"/>
          </a:xfrm>
        </p:spPr>
        <p:txBody>
          <a:bodyPr anchor="ctr"/>
          <a:lstStyle>
            <a:lvl1pPr algn="l">
              <a:defRPr sz="6000">
                <a:solidFill>
                  <a:schemeClr val="tx1"/>
                </a:solidFill>
              </a:defRPr>
            </a:lvl1pPr>
          </a:lstStyle>
          <a:p>
            <a:r>
              <a:rPr lang="sv-SE"/>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38" y="3164699"/>
            <a:ext cx="8764449" cy="972067"/>
          </a:xfrm>
        </p:spPr>
        <p:txBody>
          <a:bodyPr/>
          <a:lstStyle>
            <a:lvl1pPr marL="0" indent="0" algn="l">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34865" y="7167102"/>
            <a:ext cx="2743200" cy="165400"/>
          </a:xfrm>
        </p:spPr>
        <p:txBody>
          <a:bodyPr/>
          <a:lstStyle/>
          <a:p>
            <a:fld id="{314BA8D7-9610-4085-AF7C-CA430D1741DC}" type="datetime1">
              <a:rPr lang="sv-SE" smtClean="0"/>
              <a:t>2024-05-30</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34865" y="7365271"/>
            <a:ext cx="4114800" cy="165400"/>
          </a:xfrm>
        </p:spPr>
        <p:txBody>
          <a:bodyPr/>
          <a:lstStyle/>
          <a:p>
            <a:r>
              <a:rPr lang="sv-SE"/>
              <a:t>Insikt 2024 |</a:t>
            </a:r>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07265" y="7365271"/>
            <a:ext cx="2743200" cy="165400"/>
          </a:xfrm>
        </p:spPr>
        <p:txBody>
          <a:bodyPr/>
          <a:lstStyle/>
          <a:p>
            <a:fld id="{AE086683-F536-42AB-ABBC-F4803DFE8DBC}" type="slidenum">
              <a:rPr lang="sv-SE" smtClean="0"/>
              <a:t>‹#›</a:t>
            </a:fld>
            <a:endParaRPr lang="sv-SE"/>
          </a:p>
        </p:txBody>
      </p:sp>
      <p:grpSp>
        <p:nvGrpSpPr>
          <p:cNvPr id="23" name="Graphic 9">
            <a:extLst>
              <a:ext uri="{FF2B5EF4-FFF2-40B4-BE49-F238E27FC236}">
                <a16:creationId xmlns:a16="http://schemas.microsoft.com/office/drawing/2014/main" id="{28ED5D0B-76C4-469A-8B1E-E2BB39EB1D6B}"/>
              </a:ext>
            </a:extLst>
          </p:cNvPr>
          <p:cNvGrpSpPr/>
          <p:nvPr userDrawn="1"/>
        </p:nvGrpSpPr>
        <p:grpSpPr>
          <a:xfrm rot="16200000">
            <a:off x="9223071" y="2895000"/>
            <a:ext cx="1502233" cy="4457697"/>
            <a:chOff x="9044714" y="-1406345"/>
            <a:chExt cx="1502233" cy="4457697"/>
          </a:xfrm>
          <a:noFill/>
        </p:grpSpPr>
        <p:sp>
          <p:nvSpPr>
            <p:cNvPr id="24" name="Freeform: Shape 11">
              <a:extLst>
                <a:ext uri="{FF2B5EF4-FFF2-40B4-BE49-F238E27FC236}">
                  <a16:creationId xmlns:a16="http://schemas.microsoft.com/office/drawing/2014/main" id="{B3D015BE-588F-4F21-A5A7-A8A4E139C34F}"/>
                </a:ext>
              </a:extLst>
            </p:cNvPr>
            <p:cNvSpPr/>
            <p:nvPr/>
          </p:nvSpPr>
          <p:spPr>
            <a:xfrm>
              <a:off x="9044714" y="-1398725"/>
              <a:ext cx="1502233" cy="4450077"/>
            </a:xfrm>
            <a:custGeom>
              <a:avLst/>
              <a:gdLst>
                <a:gd name="connsiteX0" fmla="*/ 936449 w 1502233"/>
                <a:gd name="connsiteY0" fmla="*/ 4450078 h 4450077"/>
                <a:gd name="connsiteX1" fmla="*/ 967882 w 1502233"/>
                <a:gd name="connsiteY1" fmla="*/ 3996688 h 4450077"/>
                <a:gd name="connsiteX2" fmla="*/ 977407 w 1502233"/>
                <a:gd name="connsiteY2" fmla="*/ 3940491 h 4450077"/>
                <a:gd name="connsiteX3" fmla="*/ 988837 w 1502233"/>
                <a:gd name="connsiteY3" fmla="*/ 3884293 h 4450077"/>
                <a:gd name="connsiteX4" fmla="*/ 1002172 w 1502233"/>
                <a:gd name="connsiteY4" fmla="*/ 3829048 h 4450077"/>
                <a:gd name="connsiteX5" fmla="*/ 1017412 w 1502233"/>
                <a:gd name="connsiteY5" fmla="*/ 3773803 h 4450077"/>
                <a:gd name="connsiteX6" fmla="*/ 1098374 w 1502233"/>
                <a:gd name="connsiteY6" fmla="*/ 3561396 h 4450077"/>
                <a:gd name="connsiteX7" fmla="*/ 1211722 w 1502233"/>
                <a:gd name="connsiteY7" fmla="*/ 3364229 h 4450077"/>
                <a:gd name="connsiteX8" fmla="*/ 1227914 w 1502233"/>
                <a:gd name="connsiteY8" fmla="*/ 3340416 h 4450077"/>
                <a:gd name="connsiteX9" fmla="*/ 1244107 w 1502233"/>
                <a:gd name="connsiteY9" fmla="*/ 3317556 h 4450077"/>
                <a:gd name="connsiteX10" fmla="*/ 1277444 w 1502233"/>
                <a:gd name="connsiteY10" fmla="*/ 3271836 h 4450077"/>
                <a:gd name="connsiteX11" fmla="*/ 1346024 w 1502233"/>
                <a:gd name="connsiteY11" fmla="*/ 3181349 h 4450077"/>
                <a:gd name="connsiteX12" fmla="*/ 1466039 w 1502233"/>
                <a:gd name="connsiteY12" fmla="*/ 2988944 h 4450077"/>
                <a:gd name="connsiteX13" fmla="*/ 1498424 w 1502233"/>
                <a:gd name="connsiteY13" fmla="*/ 2880359 h 4450077"/>
                <a:gd name="connsiteX14" fmla="*/ 1502234 w 1502233"/>
                <a:gd name="connsiteY14" fmla="*/ 2823209 h 4450077"/>
                <a:gd name="connsiteX15" fmla="*/ 1500329 w 1502233"/>
                <a:gd name="connsiteY15" fmla="*/ 2794634 h 4450077"/>
                <a:gd name="connsiteX16" fmla="*/ 1495566 w 1502233"/>
                <a:gd name="connsiteY16" fmla="*/ 2767011 h 4450077"/>
                <a:gd name="connsiteX17" fmla="*/ 1453657 w 1502233"/>
                <a:gd name="connsiteY17" fmla="*/ 2661284 h 4450077"/>
                <a:gd name="connsiteX18" fmla="*/ 1383172 w 1502233"/>
                <a:gd name="connsiteY18" fmla="*/ 2572701 h 4450077"/>
                <a:gd name="connsiteX19" fmla="*/ 1197434 w 1502233"/>
                <a:gd name="connsiteY19" fmla="*/ 2443161 h 4450077"/>
                <a:gd name="connsiteX20" fmla="*/ 984074 w 1502233"/>
                <a:gd name="connsiteY20" fmla="*/ 2366009 h 4450077"/>
                <a:gd name="connsiteX21" fmla="*/ 758332 w 1502233"/>
                <a:gd name="connsiteY21" fmla="*/ 2348864 h 4450077"/>
                <a:gd name="connsiteX22" fmla="*/ 541162 w 1502233"/>
                <a:gd name="connsiteY22" fmla="*/ 2409824 h 4450077"/>
                <a:gd name="connsiteX23" fmla="*/ 367808 w 1502233"/>
                <a:gd name="connsiteY23" fmla="*/ 2554604 h 4450077"/>
                <a:gd name="connsiteX24" fmla="*/ 309705 w 1502233"/>
                <a:gd name="connsiteY24" fmla="*/ 2651759 h 4450077"/>
                <a:gd name="connsiteX25" fmla="*/ 278273 w 1502233"/>
                <a:gd name="connsiteY25" fmla="*/ 2760344 h 4450077"/>
                <a:gd name="connsiteX26" fmla="*/ 280178 w 1502233"/>
                <a:gd name="connsiteY26" fmla="*/ 2873691 h 4450077"/>
                <a:gd name="connsiteX27" fmla="*/ 319230 w 1502233"/>
                <a:gd name="connsiteY27" fmla="*/ 2980371 h 4450077"/>
                <a:gd name="connsiteX28" fmla="*/ 480202 w 1502233"/>
                <a:gd name="connsiteY28" fmla="*/ 3136581 h 4450077"/>
                <a:gd name="connsiteX29" fmla="*/ 532590 w 1502233"/>
                <a:gd name="connsiteY29" fmla="*/ 3157536 h 4450077"/>
                <a:gd name="connsiteX30" fmla="*/ 587835 w 1502233"/>
                <a:gd name="connsiteY30" fmla="*/ 3168966 h 4450077"/>
                <a:gd name="connsiteX31" fmla="*/ 700230 w 1502233"/>
                <a:gd name="connsiteY31" fmla="*/ 3156583 h 4450077"/>
                <a:gd name="connsiteX32" fmla="*/ 873585 w 1502233"/>
                <a:gd name="connsiteY32" fmla="*/ 3016566 h 4450077"/>
                <a:gd name="connsiteX33" fmla="*/ 921210 w 1502233"/>
                <a:gd name="connsiteY33" fmla="*/ 2913696 h 4450077"/>
                <a:gd name="connsiteX34" fmla="*/ 940260 w 1502233"/>
                <a:gd name="connsiteY34" fmla="*/ 2802254 h 4450077"/>
                <a:gd name="connsiteX35" fmla="*/ 894540 w 1502233"/>
                <a:gd name="connsiteY35" fmla="*/ 2581274 h 4450077"/>
                <a:gd name="connsiteX36" fmla="*/ 773572 w 1502233"/>
                <a:gd name="connsiteY36" fmla="*/ 2389821 h 4450077"/>
                <a:gd name="connsiteX37" fmla="*/ 611647 w 1502233"/>
                <a:gd name="connsiteY37" fmla="*/ 2230754 h 4450077"/>
                <a:gd name="connsiteX38" fmla="*/ 433530 w 1502233"/>
                <a:gd name="connsiteY38" fmla="*/ 2088832 h 4450077"/>
                <a:gd name="connsiteX39" fmla="*/ 259223 w 1502233"/>
                <a:gd name="connsiteY39" fmla="*/ 1942147 h 4450077"/>
                <a:gd name="connsiteX40" fmla="*/ 110633 w 1502233"/>
                <a:gd name="connsiteY40" fmla="*/ 1770697 h 4450077"/>
                <a:gd name="connsiteX41" fmla="*/ 15383 w 1502233"/>
                <a:gd name="connsiteY41" fmla="*/ 1564957 h 4450077"/>
                <a:gd name="connsiteX42" fmla="*/ 143 w 1502233"/>
                <a:gd name="connsiteY42" fmla="*/ 1452562 h 4450077"/>
                <a:gd name="connsiteX43" fmla="*/ 11573 w 1502233"/>
                <a:gd name="connsiteY43" fmla="*/ 1339214 h 4450077"/>
                <a:gd name="connsiteX44" fmla="*/ 104918 w 1502233"/>
                <a:gd name="connsiteY44" fmla="*/ 1133474 h 4450077"/>
                <a:gd name="connsiteX45" fmla="*/ 278273 w 1502233"/>
                <a:gd name="connsiteY45" fmla="*/ 988695 h 4450077"/>
                <a:gd name="connsiteX46" fmla="*/ 499252 w 1502233"/>
                <a:gd name="connsiteY46" fmla="*/ 942975 h 4450077"/>
                <a:gd name="connsiteX47" fmla="*/ 712612 w 1502233"/>
                <a:gd name="connsiteY47" fmla="*/ 1012507 h 4450077"/>
                <a:gd name="connsiteX48" fmla="*/ 874537 w 1502233"/>
                <a:gd name="connsiteY48" fmla="*/ 1268729 h 4450077"/>
                <a:gd name="connsiteX49" fmla="*/ 876442 w 1502233"/>
                <a:gd name="connsiteY49" fmla="*/ 1345882 h 4450077"/>
                <a:gd name="connsiteX50" fmla="*/ 859297 w 1502233"/>
                <a:gd name="connsiteY50" fmla="*/ 1422082 h 4450077"/>
                <a:gd name="connsiteX51" fmla="*/ 852630 w 1502233"/>
                <a:gd name="connsiteY51" fmla="*/ 1440179 h 4450077"/>
                <a:gd name="connsiteX52" fmla="*/ 845010 w 1502233"/>
                <a:gd name="connsiteY52" fmla="*/ 1458277 h 4450077"/>
                <a:gd name="connsiteX53" fmla="*/ 825960 w 1502233"/>
                <a:gd name="connsiteY53" fmla="*/ 1492567 h 4450077"/>
                <a:gd name="connsiteX54" fmla="*/ 803100 w 1502233"/>
                <a:gd name="connsiteY54" fmla="*/ 1523999 h 4450077"/>
                <a:gd name="connsiteX55" fmla="*/ 776430 w 1502233"/>
                <a:gd name="connsiteY55" fmla="*/ 1552574 h 4450077"/>
                <a:gd name="connsiteX56" fmla="*/ 746902 w 1502233"/>
                <a:gd name="connsiteY56" fmla="*/ 1578292 h 4450077"/>
                <a:gd name="connsiteX57" fmla="*/ 714517 w 1502233"/>
                <a:gd name="connsiteY57" fmla="*/ 1600199 h 4450077"/>
                <a:gd name="connsiteX58" fmla="*/ 680227 w 1502233"/>
                <a:gd name="connsiteY58" fmla="*/ 1617344 h 4450077"/>
                <a:gd name="connsiteX59" fmla="*/ 643080 w 1502233"/>
                <a:gd name="connsiteY59" fmla="*/ 1629727 h 4450077"/>
                <a:gd name="connsiteX60" fmla="*/ 604980 w 1502233"/>
                <a:gd name="connsiteY60" fmla="*/ 1637347 h 4450077"/>
                <a:gd name="connsiteX61" fmla="*/ 585930 w 1502233"/>
                <a:gd name="connsiteY61" fmla="*/ 1639252 h 4450077"/>
                <a:gd name="connsiteX62" fmla="*/ 566880 w 1502233"/>
                <a:gd name="connsiteY62" fmla="*/ 1640204 h 4450077"/>
                <a:gd name="connsiteX63" fmla="*/ 547830 w 1502233"/>
                <a:gd name="connsiteY63" fmla="*/ 1639252 h 4450077"/>
                <a:gd name="connsiteX64" fmla="*/ 528780 w 1502233"/>
                <a:gd name="connsiteY64" fmla="*/ 1637347 h 4450077"/>
                <a:gd name="connsiteX65" fmla="*/ 490680 w 1502233"/>
                <a:gd name="connsiteY65" fmla="*/ 1628774 h 4450077"/>
                <a:gd name="connsiteX66" fmla="*/ 354473 w 1502233"/>
                <a:gd name="connsiteY66" fmla="*/ 1556384 h 4450077"/>
                <a:gd name="connsiteX67" fmla="*/ 255413 w 1502233"/>
                <a:gd name="connsiteY67" fmla="*/ 1437322 h 4450077"/>
                <a:gd name="connsiteX68" fmla="*/ 205883 w 1502233"/>
                <a:gd name="connsiteY68" fmla="*/ 1290637 h 4450077"/>
                <a:gd name="connsiteX69" fmla="*/ 203978 w 1502233"/>
                <a:gd name="connsiteY69" fmla="*/ 1135379 h 4450077"/>
                <a:gd name="connsiteX70" fmla="*/ 308753 w 1502233"/>
                <a:gd name="connsiteY70" fmla="*/ 844867 h 4450077"/>
                <a:gd name="connsiteX71" fmla="*/ 477345 w 1502233"/>
                <a:gd name="connsiteY71" fmla="*/ 582930 h 4450077"/>
                <a:gd name="connsiteX72" fmla="*/ 621172 w 1502233"/>
                <a:gd name="connsiteY72" fmla="*/ 361950 h 4450077"/>
                <a:gd name="connsiteX73" fmla="*/ 644032 w 1502233"/>
                <a:gd name="connsiteY73" fmla="*/ 327660 h 4450077"/>
                <a:gd name="connsiteX74" fmla="*/ 689752 w 1502233"/>
                <a:gd name="connsiteY74" fmla="*/ 258127 h 4450077"/>
                <a:gd name="connsiteX75" fmla="*/ 781192 w 1502233"/>
                <a:gd name="connsiteY75" fmla="*/ 119062 h 4450077"/>
                <a:gd name="connsiteX76" fmla="*/ 859297 w 1502233"/>
                <a:gd name="connsiteY76" fmla="*/ 0 h 4450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02233" h="4450077">
                  <a:moveTo>
                    <a:pt x="936449" y="4450078"/>
                  </a:moveTo>
                  <a:cubicBezTo>
                    <a:pt x="936449" y="4298630"/>
                    <a:pt x="945022" y="4146230"/>
                    <a:pt x="967882" y="3996688"/>
                  </a:cubicBezTo>
                  <a:cubicBezTo>
                    <a:pt x="970739" y="3977638"/>
                    <a:pt x="974549" y="3959541"/>
                    <a:pt x="977407" y="3940491"/>
                  </a:cubicBezTo>
                  <a:cubicBezTo>
                    <a:pt x="981217" y="3921441"/>
                    <a:pt x="984074" y="3903343"/>
                    <a:pt x="988837" y="3884293"/>
                  </a:cubicBezTo>
                  <a:lnTo>
                    <a:pt x="1002172" y="3829048"/>
                  </a:lnTo>
                  <a:lnTo>
                    <a:pt x="1017412" y="3773803"/>
                  </a:lnTo>
                  <a:cubicBezTo>
                    <a:pt x="1039319" y="3701413"/>
                    <a:pt x="1065989" y="3629976"/>
                    <a:pt x="1098374" y="3561396"/>
                  </a:cubicBezTo>
                  <a:cubicBezTo>
                    <a:pt x="1130759" y="3492816"/>
                    <a:pt x="1169812" y="3427093"/>
                    <a:pt x="1211722" y="3364229"/>
                  </a:cubicBezTo>
                  <a:lnTo>
                    <a:pt x="1227914" y="3340416"/>
                  </a:lnTo>
                  <a:lnTo>
                    <a:pt x="1244107" y="3317556"/>
                  </a:lnTo>
                  <a:cubicBezTo>
                    <a:pt x="1255537" y="3302316"/>
                    <a:pt x="1266014" y="3286123"/>
                    <a:pt x="1277444" y="3271836"/>
                  </a:cubicBezTo>
                  <a:lnTo>
                    <a:pt x="1346024" y="3181349"/>
                  </a:lnTo>
                  <a:cubicBezTo>
                    <a:pt x="1391744" y="3120389"/>
                    <a:pt x="1434607" y="3057524"/>
                    <a:pt x="1466039" y="2988944"/>
                  </a:cubicBezTo>
                  <a:cubicBezTo>
                    <a:pt x="1481279" y="2954654"/>
                    <a:pt x="1492709" y="2917506"/>
                    <a:pt x="1498424" y="2880359"/>
                  </a:cubicBezTo>
                  <a:cubicBezTo>
                    <a:pt x="1501282" y="2861309"/>
                    <a:pt x="1502234" y="2842259"/>
                    <a:pt x="1502234" y="2823209"/>
                  </a:cubicBezTo>
                  <a:lnTo>
                    <a:pt x="1500329" y="2794634"/>
                  </a:lnTo>
                  <a:cubicBezTo>
                    <a:pt x="1499377" y="2785109"/>
                    <a:pt x="1497471" y="2775584"/>
                    <a:pt x="1495566" y="2767011"/>
                  </a:cubicBezTo>
                  <a:cubicBezTo>
                    <a:pt x="1487946" y="2729864"/>
                    <a:pt x="1473659" y="2694621"/>
                    <a:pt x="1453657" y="2661284"/>
                  </a:cubicBezTo>
                  <a:cubicBezTo>
                    <a:pt x="1434607" y="2628899"/>
                    <a:pt x="1409842" y="2599371"/>
                    <a:pt x="1383172" y="2572701"/>
                  </a:cubicBezTo>
                  <a:cubicBezTo>
                    <a:pt x="1328879" y="2519361"/>
                    <a:pt x="1265062" y="2476499"/>
                    <a:pt x="1197434" y="2443161"/>
                  </a:cubicBezTo>
                  <a:cubicBezTo>
                    <a:pt x="1129807" y="2409824"/>
                    <a:pt x="1057417" y="2383154"/>
                    <a:pt x="984074" y="2366009"/>
                  </a:cubicBezTo>
                  <a:cubicBezTo>
                    <a:pt x="909779" y="2349816"/>
                    <a:pt x="833580" y="2342196"/>
                    <a:pt x="758332" y="2348864"/>
                  </a:cubicBezTo>
                  <a:cubicBezTo>
                    <a:pt x="683085" y="2355531"/>
                    <a:pt x="607837" y="2374581"/>
                    <a:pt x="541162" y="2409824"/>
                  </a:cubicBezTo>
                  <a:cubicBezTo>
                    <a:pt x="473535" y="2445067"/>
                    <a:pt x="414480" y="2494596"/>
                    <a:pt x="367808" y="2554604"/>
                  </a:cubicBezTo>
                  <a:cubicBezTo>
                    <a:pt x="343995" y="2584131"/>
                    <a:pt x="324945" y="2617469"/>
                    <a:pt x="309705" y="2651759"/>
                  </a:cubicBezTo>
                  <a:cubicBezTo>
                    <a:pt x="293513" y="2686049"/>
                    <a:pt x="283988" y="2723196"/>
                    <a:pt x="278273" y="2760344"/>
                  </a:cubicBezTo>
                  <a:cubicBezTo>
                    <a:pt x="272558" y="2797491"/>
                    <a:pt x="272558" y="2836544"/>
                    <a:pt x="280178" y="2873691"/>
                  </a:cubicBezTo>
                  <a:cubicBezTo>
                    <a:pt x="286845" y="2910839"/>
                    <a:pt x="301133" y="2947034"/>
                    <a:pt x="319230" y="2980371"/>
                  </a:cubicBezTo>
                  <a:cubicBezTo>
                    <a:pt x="356378" y="3047046"/>
                    <a:pt x="412575" y="3102291"/>
                    <a:pt x="480202" y="3136581"/>
                  </a:cubicBezTo>
                  <a:cubicBezTo>
                    <a:pt x="497347" y="3145154"/>
                    <a:pt x="514492" y="3151821"/>
                    <a:pt x="532590" y="3157536"/>
                  </a:cubicBezTo>
                  <a:cubicBezTo>
                    <a:pt x="550687" y="3163251"/>
                    <a:pt x="569737" y="3167061"/>
                    <a:pt x="587835" y="3168966"/>
                  </a:cubicBezTo>
                  <a:cubicBezTo>
                    <a:pt x="625935" y="3172776"/>
                    <a:pt x="664035" y="3168966"/>
                    <a:pt x="700230" y="3156583"/>
                  </a:cubicBezTo>
                  <a:cubicBezTo>
                    <a:pt x="772620" y="3132771"/>
                    <a:pt x="833580" y="3081336"/>
                    <a:pt x="873585" y="3016566"/>
                  </a:cubicBezTo>
                  <a:cubicBezTo>
                    <a:pt x="893587" y="2984181"/>
                    <a:pt x="909779" y="2949891"/>
                    <a:pt x="921210" y="2913696"/>
                  </a:cubicBezTo>
                  <a:cubicBezTo>
                    <a:pt x="932639" y="2877501"/>
                    <a:pt x="938354" y="2839401"/>
                    <a:pt x="940260" y="2802254"/>
                  </a:cubicBezTo>
                  <a:cubicBezTo>
                    <a:pt x="943117" y="2726054"/>
                    <a:pt x="925020" y="2650806"/>
                    <a:pt x="894540" y="2581274"/>
                  </a:cubicBezTo>
                  <a:cubicBezTo>
                    <a:pt x="865012" y="2511741"/>
                    <a:pt x="821197" y="2447924"/>
                    <a:pt x="773572" y="2389821"/>
                  </a:cubicBezTo>
                  <a:cubicBezTo>
                    <a:pt x="724995" y="2331719"/>
                    <a:pt x="669750" y="2279332"/>
                    <a:pt x="611647" y="2230754"/>
                  </a:cubicBezTo>
                  <a:cubicBezTo>
                    <a:pt x="553545" y="2182177"/>
                    <a:pt x="493537" y="2135504"/>
                    <a:pt x="433530" y="2088832"/>
                  </a:cubicBezTo>
                  <a:cubicBezTo>
                    <a:pt x="373523" y="2042159"/>
                    <a:pt x="314468" y="1994534"/>
                    <a:pt x="259223" y="1942147"/>
                  </a:cubicBezTo>
                  <a:cubicBezTo>
                    <a:pt x="203978" y="1889759"/>
                    <a:pt x="153495" y="1833562"/>
                    <a:pt x="110633" y="1770697"/>
                  </a:cubicBezTo>
                  <a:cubicBezTo>
                    <a:pt x="67770" y="1707832"/>
                    <a:pt x="34433" y="1639252"/>
                    <a:pt x="15383" y="1564957"/>
                  </a:cubicBezTo>
                  <a:cubicBezTo>
                    <a:pt x="5858" y="1528762"/>
                    <a:pt x="1095" y="1490662"/>
                    <a:pt x="143" y="1452562"/>
                  </a:cubicBezTo>
                  <a:cubicBezTo>
                    <a:pt x="-810" y="1414462"/>
                    <a:pt x="3000" y="1376362"/>
                    <a:pt x="11573" y="1339214"/>
                  </a:cubicBezTo>
                  <a:cubicBezTo>
                    <a:pt x="27765" y="1264919"/>
                    <a:pt x="60150" y="1194434"/>
                    <a:pt x="104918" y="1133474"/>
                  </a:cubicBezTo>
                  <a:cubicBezTo>
                    <a:pt x="150638" y="1072515"/>
                    <a:pt x="209693" y="1022032"/>
                    <a:pt x="278273" y="988695"/>
                  </a:cubicBezTo>
                  <a:cubicBezTo>
                    <a:pt x="346853" y="955357"/>
                    <a:pt x="423052" y="940117"/>
                    <a:pt x="499252" y="942975"/>
                  </a:cubicBezTo>
                  <a:cubicBezTo>
                    <a:pt x="574500" y="945832"/>
                    <a:pt x="650700" y="968692"/>
                    <a:pt x="712612" y="1012507"/>
                  </a:cubicBezTo>
                  <a:cubicBezTo>
                    <a:pt x="798337" y="1071562"/>
                    <a:pt x="859297" y="1165859"/>
                    <a:pt x="874537" y="1268729"/>
                  </a:cubicBezTo>
                  <a:cubicBezTo>
                    <a:pt x="878347" y="1294447"/>
                    <a:pt x="879300" y="1320164"/>
                    <a:pt x="876442" y="1345882"/>
                  </a:cubicBezTo>
                  <a:cubicBezTo>
                    <a:pt x="873585" y="1371599"/>
                    <a:pt x="868822" y="1397317"/>
                    <a:pt x="859297" y="1422082"/>
                  </a:cubicBezTo>
                  <a:cubicBezTo>
                    <a:pt x="857392" y="1427797"/>
                    <a:pt x="855487" y="1434464"/>
                    <a:pt x="852630" y="1440179"/>
                  </a:cubicBezTo>
                  <a:cubicBezTo>
                    <a:pt x="849772" y="1445894"/>
                    <a:pt x="847867" y="1452562"/>
                    <a:pt x="845010" y="1458277"/>
                  </a:cubicBezTo>
                  <a:cubicBezTo>
                    <a:pt x="839295" y="1469707"/>
                    <a:pt x="832627" y="1481137"/>
                    <a:pt x="825960" y="1492567"/>
                  </a:cubicBezTo>
                  <a:cubicBezTo>
                    <a:pt x="819292" y="1503997"/>
                    <a:pt x="810720" y="1513522"/>
                    <a:pt x="803100" y="1523999"/>
                  </a:cubicBezTo>
                  <a:cubicBezTo>
                    <a:pt x="794527" y="1533524"/>
                    <a:pt x="785955" y="1544002"/>
                    <a:pt x="776430" y="1552574"/>
                  </a:cubicBezTo>
                  <a:cubicBezTo>
                    <a:pt x="767857" y="1562099"/>
                    <a:pt x="757380" y="1569719"/>
                    <a:pt x="746902" y="1578292"/>
                  </a:cubicBezTo>
                  <a:cubicBezTo>
                    <a:pt x="736425" y="1585912"/>
                    <a:pt x="725947" y="1593532"/>
                    <a:pt x="714517" y="1600199"/>
                  </a:cubicBezTo>
                  <a:cubicBezTo>
                    <a:pt x="703087" y="1606867"/>
                    <a:pt x="691657" y="1612582"/>
                    <a:pt x="680227" y="1617344"/>
                  </a:cubicBezTo>
                  <a:cubicBezTo>
                    <a:pt x="667845" y="1622107"/>
                    <a:pt x="656415" y="1626869"/>
                    <a:pt x="643080" y="1629727"/>
                  </a:cubicBezTo>
                  <a:cubicBezTo>
                    <a:pt x="630697" y="1633537"/>
                    <a:pt x="617362" y="1634489"/>
                    <a:pt x="604980" y="1637347"/>
                  </a:cubicBezTo>
                  <a:cubicBezTo>
                    <a:pt x="598312" y="1638299"/>
                    <a:pt x="591645" y="1638299"/>
                    <a:pt x="585930" y="1639252"/>
                  </a:cubicBezTo>
                  <a:lnTo>
                    <a:pt x="566880" y="1640204"/>
                  </a:lnTo>
                  <a:lnTo>
                    <a:pt x="547830" y="1639252"/>
                  </a:lnTo>
                  <a:cubicBezTo>
                    <a:pt x="541162" y="1638299"/>
                    <a:pt x="534495" y="1638299"/>
                    <a:pt x="528780" y="1637347"/>
                  </a:cubicBezTo>
                  <a:cubicBezTo>
                    <a:pt x="516397" y="1634489"/>
                    <a:pt x="503062" y="1633537"/>
                    <a:pt x="490680" y="1628774"/>
                  </a:cubicBezTo>
                  <a:cubicBezTo>
                    <a:pt x="441150" y="1614487"/>
                    <a:pt x="394477" y="1589722"/>
                    <a:pt x="354473" y="1556384"/>
                  </a:cubicBezTo>
                  <a:cubicBezTo>
                    <a:pt x="314468" y="1523047"/>
                    <a:pt x="281130" y="1483042"/>
                    <a:pt x="255413" y="1437322"/>
                  </a:cubicBezTo>
                  <a:cubicBezTo>
                    <a:pt x="229695" y="1392554"/>
                    <a:pt x="213503" y="1342072"/>
                    <a:pt x="205883" y="1290637"/>
                  </a:cubicBezTo>
                  <a:cubicBezTo>
                    <a:pt x="198263" y="1239202"/>
                    <a:pt x="197310" y="1186815"/>
                    <a:pt x="203978" y="1135379"/>
                  </a:cubicBezTo>
                  <a:cubicBezTo>
                    <a:pt x="216360" y="1032510"/>
                    <a:pt x="254460" y="932497"/>
                    <a:pt x="308753" y="844867"/>
                  </a:cubicBezTo>
                  <a:cubicBezTo>
                    <a:pt x="363998" y="757237"/>
                    <a:pt x="421147" y="669607"/>
                    <a:pt x="477345" y="582930"/>
                  </a:cubicBezTo>
                  <a:lnTo>
                    <a:pt x="621172" y="361950"/>
                  </a:lnTo>
                  <a:lnTo>
                    <a:pt x="644032" y="327660"/>
                  </a:lnTo>
                  <a:lnTo>
                    <a:pt x="689752" y="258127"/>
                  </a:lnTo>
                  <a:lnTo>
                    <a:pt x="781192" y="119062"/>
                  </a:lnTo>
                  <a:lnTo>
                    <a:pt x="859297" y="0"/>
                  </a:lnTo>
                </a:path>
              </a:pathLst>
            </a:custGeom>
            <a:noFill/>
            <a:ln w="126694" cap="flat">
              <a:solidFill>
                <a:srgbClr val="12100B"/>
              </a:solidFill>
              <a:prstDash val="solid"/>
              <a:miter/>
            </a:ln>
          </p:spPr>
          <p:txBody>
            <a:bodyPr rtlCol="0" anchor="ctr"/>
            <a:lstStyle/>
            <a:p>
              <a:endParaRPr lang="sv-SE"/>
            </a:p>
          </p:txBody>
        </p:sp>
        <p:sp>
          <p:nvSpPr>
            <p:cNvPr id="25" name="Freeform: Shape 12">
              <a:extLst>
                <a:ext uri="{FF2B5EF4-FFF2-40B4-BE49-F238E27FC236}">
                  <a16:creationId xmlns:a16="http://schemas.microsoft.com/office/drawing/2014/main" id="{2BB510FD-2061-47FC-8BEC-14E5C89A528F}"/>
                </a:ext>
              </a:extLst>
            </p:cNvPr>
            <p:cNvSpPr/>
            <p:nvPr/>
          </p:nvSpPr>
          <p:spPr>
            <a:xfrm>
              <a:off x="9356324" y="-1406345"/>
              <a:ext cx="660081" cy="550544"/>
            </a:xfrm>
            <a:custGeom>
              <a:avLst/>
              <a:gdLst>
                <a:gd name="connsiteX0" fmla="*/ 660082 w 660081"/>
                <a:gd name="connsiteY0" fmla="*/ 550545 h 550544"/>
                <a:gd name="connsiteX1" fmla="*/ 588644 w 660081"/>
                <a:gd name="connsiteY1" fmla="*/ 205740 h 550544"/>
                <a:gd name="connsiteX2" fmla="*/ 546735 w 660081"/>
                <a:gd name="connsiteY2" fmla="*/ 0 h 550544"/>
                <a:gd name="connsiteX3" fmla="*/ 340042 w 660081"/>
                <a:gd name="connsiteY3" fmla="*/ 42862 h 550544"/>
                <a:gd name="connsiteX4" fmla="*/ 0 w 660081"/>
                <a:gd name="connsiteY4" fmla="*/ 112395 h 5505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81" h="550544">
                  <a:moveTo>
                    <a:pt x="660082" y="550545"/>
                  </a:moveTo>
                  <a:lnTo>
                    <a:pt x="588644" y="205740"/>
                  </a:lnTo>
                  <a:lnTo>
                    <a:pt x="546735" y="0"/>
                  </a:lnTo>
                  <a:lnTo>
                    <a:pt x="340042" y="42862"/>
                  </a:lnTo>
                  <a:lnTo>
                    <a:pt x="0" y="112395"/>
                  </a:lnTo>
                </a:path>
              </a:pathLst>
            </a:custGeom>
            <a:noFill/>
            <a:ln w="126694" cap="flat">
              <a:solidFill>
                <a:srgbClr val="12100B"/>
              </a:solidFill>
              <a:prstDash val="solid"/>
              <a:miter/>
            </a:ln>
          </p:spPr>
          <p:txBody>
            <a:bodyPr rtlCol="0" anchor="ctr"/>
            <a:lstStyle/>
            <a:p>
              <a:endParaRPr lang="sv-SE"/>
            </a:p>
          </p:txBody>
        </p:sp>
      </p:grpSp>
    </p:spTree>
    <p:extLst>
      <p:ext uri="{BB962C8B-B14F-4D97-AF65-F5344CB8AC3E}">
        <p14:creationId xmlns:p14="http://schemas.microsoft.com/office/powerpoint/2010/main" val="4125237638"/>
      </p:ext>
    </p:extLst>
  </p:cSld>
  <p:clrMapOvr>
    <a:masterClrMapping/>
  </p:clrMapOvr>
  <p:extLst>
    <p:ext uri="{DCECCB84-F9BA-43D5-87BE-67443E8EF086}">
      <p15:sldGuideLst xmlns:p15="http://schemas.microsoft.com/office/powerpoint/2012/main">
        <p15:guide id="1" orient="horz" pos="2478">
          <p15:clr>
            <a:srgbClr val="FBAE40"/>
          </p15:clr>
        </p15:guide>
        <p15:guide id="2" pos="3840">
          <p15:clr>
            <a:srgbClr val="FBAE40"/>
          </p15:clr>
        </p15:guide>
        <p15:guide id="3" orient="horz" pos="234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Startsida dammgrå">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38" y="548621"/>
            <a:ext cx="8696739" cy="2387600"/>
          </a:xfrm>
        </p:spPr>
        <p:txBody>
          <a:bodyPr anchor="ctr"/>
          <a:lstStyle>
            <a:lvl1pPr algn="l">
              <a:defRPr sz="6000">
                <a:solidFill>
                  <a:schemeClr val="tx1"/>
                </a:solidFill>
              </a:defRPr>
            </a:lvl1pPr>
          </a:lstStyle>
          <a:p>
            <a:r>
              <a:rPr lang="sv-SE"/>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38" y="3164699"/>
            <a:ext cx="8696739" cy="972067"/>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34865" y="7167102"/>
            <a:ext cx="2743200" cy="165400"/>
          </a:xfrm>
        </p:spPr>
        <p:txBody>
          <a:bodyPr/>
          <a:lstStyle/>
          <a:p>
            <a:fld id="{F38025CD-AD19-496B-91F7-60443F5A86CA}" type="datetime1">
              <a:rPr lang="sv-SE" smtClean="0"/>
              <a:t>2024-05-30</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34865" y="7365271"/>
            <a:ext cx="4114800" cy="165400"/>
          </a:xfrm>
        </p:spPr>
        <p:txBody>
          <a:bodyPr/>
          <a:lstStyle/>
          <a:p>
            <a:r>
              <a:rPr lang="sv-SE"/>
              <a:t>Insikt 2024 |</a:t>
            </a:r>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07265" y="7365271"/>
            <a:ext cx="2743200" cy="165400"/>
          </a:xfrm>
        </p:spPr>
        <p:txBody>
          <a:bodyPr/>
          <a:lstStyle/>
          <a:p>
            <a:fld id="{AE086683-F536-42AB-ABBC-F4803DFE8DBC}" type="slidenum">
              <a:rPr lang="sv-SE" smtClean="0"/>
              <a:t>‹#›</a:t>
            </a:fld>
            <a:endParaRPr lang="sv-SE"/>
          </a:p>
        </p:txBody>
      </p:sp>
      <p:grpSp>
        <p:nvGrpSpPr>
          <p:cNvPr id="12" name="Bild 10">
            <a:extLst>
              <a:ext uri="{FF2B5EF4-FFF2-40B4-BE49-F238E27FC236}">
                <a16:creationId xmlns:a16="http://schemas.microsoft.com/office/drawing/2014/main" id="{D508B84F-23C9-4F7E-823B-0A100F346462}"/>
              </a:ext>
            </a:extLst>
          </p:cNvPr>
          <p:cNvGrpSpPr/>
          <p:nvPr/>
        </p:nvGrpSpPr>
        <p:grpSpPr>
          <a:xfrm rot="5400000" flipH="1">
            <a:off x="1453728" y="2911516"/>
            <a:ext cx="1550244" cy="4457700"/>
            <a:chOff x="1501949" y="2947924"/>
            <a:chExt cx="1502235" cy="4457700"/>
          </a:xfrm>
          <a:noFill/>
        </p:grpSpPr>
        <p:sp>
          <p:nvSpPr>
            <p:cNvPr id="13" name="Frihandsfigur: Form 12">
              <a:extLst>
                <a:ext uri="{FF2B5EF4-FFF2-40B4-BE49-F238E27FC236}">
                  <a16:creationId xmlns:a16="http://schemas.microsoft.com/office/drawing/2014/main" id="{DA175E4A-0F86-4A49-A379-364EA4E2779B}"/>
                </a:ext>
              </a:extLst>
            </p:cNvPr>
            <p:cNvSpPr/>
            <p:nvPr/>
          </p:nvSpPr>
          <p:spPr>
            <a:xfrm>
              <a:off x="1501949" y="2955544"/>
              <a:ext cx="1502235" cy="4450080"/>
            </a:xfrm>
            <a:custGeom>
              <a:avLst/>
              <a:gdLst>
                <a:gd name="connsiteX0" fmla="*/ 936450 w 1502235"/>
                <a:gd name="connsiteY0" fmla="*/ 4450080 h 4450080"/>
                <a:gd name="connsiteX1" fmla="*/ 967883 w 1502235"/>
                <a:gd name="connsiteY1" fmla="*/ 3996690 h 4450080"/>
                <a:gd name="connsiteX2" fmla="*/ 977408 w 1502235"/>
                <a:gd name="connsiteY2" fmla="*/ 3940493 h 4450080"/>
                <a:gd name="connsiteX3" fmla="*/ 988838 w 1502235"/>
                <a:gd name="connsiteY3" fmla="*/ 3884295 h 4450080"/>
                <a:gd name="connsiteX4" fmla="*/ 1002173 w 1502235"/>
                <a:gd name="connsiteY4" fmla="*/ 3829050 h 4450080"/>
                <a:gd name="connsiteX5" fmla="*/ 1017413 w 1502235"/>
                <a:gd name="connsiteY5" fmla="*/ 3773805 h 4450080"/>
                <a:gd name="connsiteX6" fmla="*/ 1098375 w 1502235"/>
                <a:gd name="connsiteY6" fmla="*/ 3561398 h 4450080"/>
                <a:gd name="connsiteX7" fmla="*/ 1211723 w 1502235"/>
                <a:gd name="connsiteY7" fmla="*/ 3364230 h 4450080"/>
                <a:gd name="connsiteX8" fmla="*/ 1227915 w 1502235"/>
                <a:gd name="connsiteY8" fmla="*/ 3340418 h 4450080"/>
                <a:gd name="connsiteX9" fmla="*/ 1244108 w 1502235"/>
                <a:gd name="connsiteY9" fmla="*/ 3317558 h 4450080"/>
                <a:gd name="connsiteX10" fmla="*/ 1277445 w 1502235"/>
                <a:gd name="connsiteY10" fmla="*/ 3271838 h 4450080"/>
                <a:gd name="connsiteX11" fmla="*/ 1346025 w 1502235"/>
                <a:gd name="connsiteY11" fmla="*/ 3181350 h 4450080"/>
                <a:gd name="connsiteX12" fmla="*/ 1466040 w 1502235"/>
                <a:gd name="connsiteY12" fmla="*/ 2988945 h 4450080"/>
                <a:gd name="connsiteX13" fmla="*/ 1498425 w 1502235"/>
                <a:gd name="connsiteY13" fmla="*/ 2880360 h 4450080"/>
                <a:gd name="connsiteX14" fmla="*/ 1502235 w 1502235"/>
                <a:gd name="connsiteY14" fmla="*/ 2823210 h 4450080"/>
                <a:gd name="connsiteX15" fmla="*/ 1500330 w 1502235"/>
                <a:gd name="connsiteY15" fmla="*/ 2794635 h 4450080"/>
                <a:gd name="connsiteX16" fmla="*/ 1495568 w 1502235"/>
                <a:gd name="connsiteY16" fmla="*/ 2767013 h 4450080"/>
                <a:gd name="connsiteX17" fmla="*/ 1453658 w 1502235"/>
                <a:gd name="connsiteY17" fmla="*/ 2661285 h 4450080"/>
                <a:gd name="connsiteX18" fmla="*/ 1383173 w 1502235"/>
                <a:gd name="connsiteY18" fmla="*/ 2572703 h 4450080"/>
                <a:gd name="connsiteX19" fmla="*/ 1197435 w 1502235"/>
                <a:gd name="connsiteY19" fmla="*/ 2443163 h 4450080"/>
                <a:gd name="connsiteX20" fmla="*/ 984075 w 1502235"/>
                <a:gd name="connsiteY20" fmla="*/ 2366010 h 4450080"/>
                <a:gd name="connsiteX21" fmla="*/ 758333 w 1502235"/>
                <a:gd name="connsiteY21" fmla="*/ 2348865 h 4450080"/>
                <a:gd name="connsiteX22" fmla="*/ 541163 w 1502235"/>
                <a:gd name="connsiteY22" fmla="*/ 2409825 h 4450080"/>
                <a:gd name="connsiteX23" fmla="*/ 367808 w 1502235"/>
                <a:gd name="connsiteY23" fmla="*/ 2554605 h 4450080"/>
                <a:gd name="connsiteX24" fmla="*/ 309705 w 1502235"/>
                <a:gd name="connsiteY24" fmla="*/ 2651760 h 4450080"/>
                <a:gd name="connsiteX25" fmla="*/ 278273 w 1502235"/>
                <a:gd name="connsiteY25" fmla="*/ 2760345 h 4450080"/>
                <a:gd name="connsiteX26" fmla="*/ 280178 w 1502235"/>
                <a:gd name="connsiteY26" fmla="*/ 2873693 h 4450080"/>
                <a:gd name="connsiteX27" fmla="*/ 319230 w 1502235"/>
                <a:gd name="connsiteY27" fmla="*/ 2980373 h 4450080"/>
                <a:gd name="connsiteX28" fmla="*/ 480203 w 1502235"/>
                <a:gd name="connsiteY28" fmla="*/ 3136583 h 4450080"/>
                <a:gd name="connsiteX29" fmla="*/ 532590 w 1502235"/>
                <a:gd name="connsiteY29" fmla="*/ 3157538 h 4450080"/>
                <a:gd name="connsiteX30" fmla="*/ 587835 w 1502235"/>
                <a:gd name="connsiteY30" fmla="*/ 3168968 h 4450080"/>
                <a:gd name="connsiteX31" fmla="*/ 700230 w 1502235"/>
                <a:gd name="connsiteY31" fmla="*/ 3156585 h 4450080"/>
                <a:gd name="connsiteX32" fmla="*/ 873585 w 1502235"/>
                <a:gd name="connsiteY32" fmla="*/ 3016568 h 4450080"/>
                <a:gd name="connsiteX33" fmla="*/ 921210 w 1502235"/>
                <a:gd name="connsiteY33" fmla="*/ 2913698 h 4450080"/>
                <a:gd name="connsiteX34" fmla="*/ 940260 w 1502235"/>
                <a:gd name="connsiteY34" fmla="*/ 2802255 h 4450080"/>
                <a:gd name="connsiteX35" fmla="*/ 894540 w 1502235"/>
                <a:gd name="connsiteY35" fmla="*/ 2581275 h 4450080"/>
                <a:gd name="connsiteX36" fmla="*/ 773573 w 1502235"/>
                <a:gd name="connsiteY36" fmla="*/ 2389823 h 4450080"/>
                <a:gd name="connsiteX37" fmla="*/ 611648 w 1502235"/>
                <a:gd name="connsiteY37" fmla="*/ 2230755 h 4450080"/>
                <a:gd name="connsiteX38" fmla="*/ 433530 w 1502235"/>
                <a:gd name="connsiteY38" fmla="*/ 2088833 h 4450080"/>
                <a:gd name="connsiteX39" fmla="*/ 259223 w 1502235"/>
                <a:gd name="connsiteY39" fmla="*/ 1942148 h 4450080"/>
                <a:gd name="connsiteX40" fmla="*/ 110633 w 1502235"/>
                <a:gd name="connsiteY40" fmla="*/ 1770698 h 4450080"/>
                <a:gd name="connsiteX41" fmla="*/ 15383 w 1502235"/>
                <a:gd name="connsiteY41" fmla="*/ 1564958 h 4450080"/>
                <a:gd name="connsiteX42" fmla="*/ 143 w 1502235"/>
                <a:gd name="connsiteY42" fmla="*/ 1452563 h 4450080"/>
                <a:gd name="connsiteX43" fmla="*/ 11573 w 1502235"/>
                <a:gd name="connsiteY43" fmla="*/ 1339215 h 4450080"/>
                <a:gd name="connsiteX44" fmla="*/ 104918 w 1502235"/>
                <a:gd name="connsiteY44" fmla="*/ 1133475 h 4450080"/>
                <a:gd name="connsiteX45" fmla="*/ 278273 w 1502235"/>
                <a:gd name="connsiteY45" fmla="*/ 988695 h 4450080"/>
                <a:gd name="connsiteX46" fmla="*/ 499253 w 1502235"/>
                <a:gd name="connsiteY46" fmla="*/ 942975 h 4450080"/>
                <a:gd name="connsiteX47" fmla="*/ 712613 w 1502235"/>
                <a:gd name="connsiteY47" fmla="*/ 1012508 h 4450080"/>
                <a:gd name="connsiteX48" fmla="*/ 874538 w 1502235"/>
                <a:gd name="connsiteY48" fmla="*/ 1268730 h 4450080"/>
                <a:gd name="connsiteX49" fmla="*/ 876443 w 1502235"/>
                <a:gd name="connsiteY49" fmla="*/ 1345883 h 4450080"/>
                <a:gd name="connsiteX50" fmla="*/ 859298 w 1502235"/>
                <a:gd name="connsiteY50" fmla="*/ 1422083 h 4450080"/>
                <a:gd name="connsiteX51" fmla="*/ 852630 w 1502235"/>
                <a:gd name="connsiteY51" fmla="*/ 1440180 h 4450080"/>
                <a:gd name="connsiteX52" fmla="*/ 845010 w 1502235"/>
                <a:gd name="connsiteY52" fmla="*/ 1458278 h 4450080"/>
                <a:gd name="connsiteX53" fmla="*/ 825960 w 1502235"/>
                <a:gd name="connsiteY53" fmla="*/ 1492568 h 4450080"/>
                <a:gd name="connsiteX54" fmla="*/ 803100 w 1502235"/>
                <a:gd name="connsiteY54" fmla="*/ 1524000 h 4450080"/>
                <a:gd name="connsiteX55" fmla="*/ 776430 w 1502235"/>
                <a:gd name="connsiteY55" fmla="*/ 1552575 h 4450080"/>
                <a:gd name="connsiteX56" fmla="*/ 746903 w 1502235"/>
                <a:gd name="connsiteY56" fmla="*/ 1578293 h 4450080"/>
                <a:gd name="connsiteX57" fmla="*/ 714518 w 1502235"/>
                <a:gd name="connsiteY57" fmla="*/ 1600200 h 4450080"/>
                <a:gd name="connsiteX58" fmla="*/ 680228 w 1502235"/>
                <a:gd name="connsiteY58" fmla="*/ 1617345 h 4450080"/>
                <a:gd name="connsiteX59" fmla="*/ 643080 w 1502235"/>
                <a:gd name="connsiteY59" fmla="*/ 1629728 h 4450080"/>
                <a:gd name="connsiteX60" fmla="*/ 604980 w 1502235"/>
                <a:gd name="connsiteY60" fmla="*/ 1637348 h 4450080"/>
                <a:gd name="connsiteX61" fmla="*/ 585930 w 1502235"/>
                <a:gd name="connsiteY61" fmla="*/ 1639253 h 4450080"/>
                <a:gd name="connsiteX62" fmla="*/ 566880 w 1502235"/>
                <a:gd name="connsiteY62" fmla="*/ 1640205 h 4450080"/>
                <a:gd name="connsiteX63" fmla="*/ 547830 w 1502235"/>
                <a:gd name="connsiteY63" fmla="*/ 1639253 h 4450080"/>
                <a:gd name="connsiteX64" fmla="*/ 528780 w 1502235"/>
                <a:gd name="connsiteY64" fmla="*/ 1637348 h 4450080"/>
                <a:gd name="connsiteX65" fmla="*/ 490680 w 1502235"/>
                <a:gd name="connsiteY65" fmla="*/ 1628775 h 4450080"/>
                <a:gd name="connsiteX66" fmla="*/ 354473 w 1502235"/>
                <a:gd name="connsiteY66" fmla="*/ 1556385 h 4450080"/>
                <a:gd name="connsiteX67" fmla="*/ 255413 w 1502235"/>
                <a:gd name="connsiteY67" fmla="*/ 1437323 h 4450080"/>
                <a:gd name="connsiteX68" fmla="*/ 205883 w 1502235"/>
                <a:gd name="connsiteY68" fmla="*/ 1290638 h 4450080"/>
                <a:gd name="connsiteX69" fmla="*/ 203978 w 1502235"/>
                <a:gd name="connsiteY69" fmla="*/ 1135380 h 4450080"/>
                <a:gd name="connsiteX70" fmla="*/ 308753 w 1502235"/>
                <a:gd name="connsiteY70" fmla="*/ 844868 h 4450080"/>
                <a:gd name="connsiteX71" fmla="*/ 477345 w 1502235"/>
                <a:gd name="connsiteY71" fmla="*/ 582930 h 4450080"/>
                <a:gd name="connsiteX72" fmla="*/ 621173 w 1502235"/>
                <a:gd name="connsiteY72" fmla="*/ 361950 h 4450080"/>
                <a:gd name="connsiteX73" fmla="*/ 644033 w 1502235"/>
                <a:gd name="connsiteY73" fmla="*/ 327660 h 4450080"/>
                <a:gd name="connsiteX74" fmla="*/ 689753 w 1502235"/>
                <a:gd name="connsiteY74" fmla="*/ 258127 h 4450080"/>
                <a:gd name="connsiteX75" fmla="*/ 781193 w 1502235"/>
                <a:gd name="connsiteY75" fmla="*/ 119063 h 4450080"/>
                <a:gd name="connsiteX76" fmla="*/ 859298 w 1502235"/>
                <a:gd name="connsiteY76" fmla="*/ 0 h 445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02235" h="4450080">
                  <a:moveTo>
                    <a:pt x="936450" y="4450080"/>
                  </a:moveTo>
                  <a:cubicBezTo>
                    <a:pt x="936450" y="4298633"/>
                    <a:pt x="945023" y="4146233"/>
                    <a:pt x="967883" y="3996690"/>
                  </a:cubicBezTo>
                  <a:cubicBezTo>
                    <a:pt x="970740" y="3977640"/>
                    <a:pt x="974550" y="3959543"/>
                    <a:pt x="977408" y="3940493"/>
                  </a:cubicBezTo>
                  <a:cubicBezTo>
                    <a:pt x="981218" y="3921443"/>
                    <a:pt x="984075" y="3903345"/>
                    <a:pt x="988838" y="3884295"/>
                  </a:cubicBezTo>
                  <a:lnTo>
                    <a:pt x="1002173" y="3829050"/>
                  </a:lnTo>
                  <a:lnTo>
                    <a:pt x="1017413" y="3773805"/>
                  </a:lnTo>
                  <a:cubicBezTo>
                    <a:pt x="1039320" y="3701415"/>
                    <a:pt x="1065990" y="3629978"/>
                    <a:pt x="1098375" y="3561398"/>
                  </a:cubicBezTo>
                  <a:cubicBezTo>
                    <a:pt x="1130760" y="3492818"/>
                    <a:pt x="1169813" y="3427095"/>
                    <a:pt x="1211723" y="3364230"/>
                  </a:cubicBezTo>
                  <a:lnTo>
                    <a:pt x="1227915" y="3340418"/>
                  </a:lnTo>
                  <a:lnTo>
                    <a:pt x="1244108" y="3317558"/>
                  </a:lnTo>
                  <a:cubicBezTo>
                    <a:pt x="1255538" y="3302318"/>
                    <a:pt x="1266015" y="3286125"/>
                    <a:pt x="1277445" y="3271838"/>
                  </a:cubicBezTo>
                  <a:lnTo>
                    <a:pt x="1346025" y="3181350"/>
                  </a:lnTo>
                  <a:cubicBezTo>
                    <a:pt x="1391745" y="3120390"/>
                    <a:pt x="1434608" y="3057525"/>
                    <a:pt x="1466040" y="2988945"/>
                  </a:cubicBezTo>
                  <a:cubicBezTo>
                    <a:pt x="1481280" y="2954655"/>
                    <a:pt x="1492710" y="2917508"/>
                    <a:pt x="1498425" y="2880360"/>
                  </a:cubicBezTo>
                  <a:cubicBezTo>
                    <a:pt x="1501283" y="2861310"/>
                    <a:pt x="1502235" y="2842260"/>
                    <a:pt x="1502235" y="2823210"/>
                  </a:cubicBezTo>
                  <a:lnTo>
                    <a:pt x="1500330" y="2794635"/>
                  </a:lnTo>
                  <a:cubicBezTo>
                    <a:pt x="1499378" y="2785110"/>
                    <a:pt x="1497473" y="2775585"/>
                    <a:pt x="1495568" y="2767013"/>
                  </a:cubicBezTo>
                  <a:cubicBezTo>
                    <a:pt x="1487948" y="2729865"/>
                    <a:pt x="1473660" y="2694623"/>
                    <a:pt x="1453658" y="2661285"/>
                  </a:cubicBezTo>
                  <a:cubicBezTo>
                    <a:pt x="1434608" y="2628900"/>
                    <a:pt x="1409843" y="2599373"/>
                    <a:pt x="1383173" y="2572703"/>
                  </a:cubicBezTo>
                  <a:cubicBezTo>
                    <a:pt x="1328880" y="2519363"/>
                    <a:pt x="1265063" y="2476500"/>
                    <a:pt x="1197435" y="2443163"/>
                  </a:cubicBezTo>
                  <a:cubicBezTo>
                    <a:pt x="1129808" y="2409825"/>
                    <a:pt x="1057418" y="2383155"/>
                    <a:pt x="984075" y="2366010"/>
                  </a:cubicBezTo>
                  <a:cubicBezTo>
                    <a:pt x="909780" y="2349818"/>
                    <a:pt x="833580" y="2342198"/>
                    <a:pt x="758333" y="2348865"/>
                  </a:cubicBezTo>
                  <a:cubicBezTo>
                    <a:pt x="683085" y="2355533"/>
                    <a:pt x="607838" y="2374583"/>
                    <a:pt x="541163" y="2409825"/>
                  </a:cubicBezTo>
                  <a:cubicBezTo>
                    <a:pt x="473535" y="2445068"/>
                    <a:pt x="414480" y="2494598"/>
                    <a:pt x="367808" y="2554605"/>
                  </a:cubicBezTo>
                  <a:cubicBezTo>
                    <a:pt x="343995" y="2584133"/>
                    <a:pt x="324945" y="2617470"/>
                    <a:pt x="309705" y="2651760"/>
                  </a:cubicBezTo>
                  <a:cubicBezTo>
                    <a:pt x="293513" y="2686050"/>
                    <a:pt x="283988" y="2723198"/>
                    <a:pt x="278273" y="2760345"/>
                  </a:cubicBezTo>
                  <a:cubicBezTo>
                    <a:pt x="272558" y="2797493"/>
                    <a:pt x="272558" y="2836545"/>
                    <a:pt x="280178" y="2873693"/>
                  </a:cubicBezTo>
                  <a:cubicBezTo>
                    <a:pt x="286845" y="2910840"/>
                    <a:pt x="301133" y="2947035"/>
                    <a:pt x="319230" y="2980373"/>
                  </a:cubicBezTo>
                  <a:cubicBezTo>
                    <a:pt x="356378" y="3047048"/>
                    <a:pt x="412575" y="3102293"/>
                    <a:pt x="480203" y="3136583"/>
                  </a:cubicBezTo>
                  <a:cubicBezTo>
                    <a:pt x="497348" y="3145155"/>
                    <a:pt x="514493" y="3151823"/>
                    <a:pt x="532590" y="3157538"/>
                  </a:cubicBezTo>
                  <a:cubicBezTo>
                    <a:pt x="550688" y="3163253"/>
                    <a:pt x="569738" y="3167063"/>
                    <a:pt x="587835" y="3168968"/>
                  </a:cubicBezTo>
                  <a:cubicBezTo>
                    <a:pt x="625935" y="3172778"/>
                    <a:pt x="664035" y="3168968"/>
                    <a:pt x="700230" y="3156585"/>
                  </a:cubicBezTo>
                  <a:cubicBezTo>
                    <a:pt x="772620" y="3132773"/>
                    <a:pt x="833580" y="3081338"/>
                    <a:pt x="873585" y="3016568"/>
                  </a:cubicBezTo>
                  <a:cubicBezTo>
                    <a:pt x="893588" y="2984183"/>
                    <a:pt x="909780" y="2949893"/>
                    <a:pt x="921210" y="2913698"/>
                  </a:cubicBezTo>
                  <a:cubicBezTo>
                    <a:pt x="932640" y="2877503"/>
                    <a:pt x="938355" y="2839403"/>
                    <a:pt x="940260" y="2802255"/>
                  </a:cubicBezTo>
                  <a:cubicBezTo>
                    <a:pt x="943118" y="2726055"/>
                    <a:pt x="925020" y="2650808"/>
                    <a:pt x="894540" y="2581275"/>
                  </a:cubicBezTo>
                  <a:cubicBezTo>
                    <a:pt x="865013" y="2511743"/>
                    <a:pt x="821198" y="2447925"/>
                    <a:pt x="773573" y="2389823"/>
                  </a:cubicBezTo>
                  <a:cubicBezTo>
                    <a:pt x="724995" y="2331720"/>
                    <a:pt x="669750" y="2279333"/>
                    <a:pt x="611648" y="2230755"/>
                  </a:cubicBezTo>
                  <a:cubicBezTo>
                    <a:pt x="553545" y="2182178"/>
                    <a:pt x="493538" y="2135505"/>
                    <a:pt x="433530" y="2088833"/>
                  </a:cubicBezTo>
                  <a:cubicBezTo>
                    <a:pt x="373523" y="2042160"/>
                    <a:pt x="314468" y="1994535"/>
                    <a:pt x="259223" y="1942148"/>
                  </a:cubicBezTo>
                  <a:cubicBezTo>
                    <a:pt x="203978" y="1889760"/>
                    <a:pt x="153495" y="1833563"/>
                    <a:pt x="110633" y="1770698"/>
                  </a:cubicBezTo>
                  <a:cubicBezTo>
                    <a:pt x="67770" y="1707833"/>
                    <a:pt x="34433" y="1639253"/>
                    <a:pt x="15383" y="1564958"/>
                  </a:cubicBezTo>
                  <a:cubicBezTo>
                    <a:pt x="5858" y="1528763"/>
                    <a:pt x="1095" y="1490663"/>
                    <a:pt x="143" y="1452563"/>
                  </a:cubicBezTo>
                  <a:cubicBezTo>
                    <a:pt x="-810" y="1414463"/>
                    <a:pt x="3000" y="1376363"/>
                    <a:pt x="11573" y="1339215"/>
                  </a:cubicBezTo>
                  <a:cubicBezTo>
                    <a:pt x="27765" y="1264920"/>
                    <a:pt x="60150" y="1194435"/>
                    <a:pt x="104918" y="1133475"/>
                  </a:cubicBezTo>
                  <a:cubicBezTo>
                    <a:pt x="150638" y="1072515"/>
                    <a:pt x="209693" y="1022033"/>
                    <a:pt x="278273" y="988695"/>
                  </a:cubicBezTo>
                  <a:cubicBezTo>
                    <a:pt x="346853" y="955358"/>
                    <a:pt x="423053" y="940118"/>
                    <a:pt x="499253" y="942975"/>
                  </a:cubicBezTo>
                  <a:cubicBezTo>
                    <a:pt x="574500" y="945833"/>
                    <a:pt x="650700" y="968693"/>
                    <a:pt x="712613" y="1012508"/>
                  </a:cubicBezTo>
                  <a:cubicBezTo>
                    <a:pt x="798338" y="1071563"/>
                    <a:pt x="859298" y="1165860"/>
                    <a:pt x="874538" y="1268730"/>
                  </a:cubicBezTo>
                  <a:cubicBezTo>
                    <a:pt x="878348" y="1294448"/>
                    <a:pt x="879300" y="1320165"/>
                    <a:pt x="876443" y="1345883"/>
                  </a:cubicBezTo>
                  <a:cubicBezTo>
                    <a:pt x="873585" y="1371600"/>
                    <a:pt x="868823" y="1397318"/>
                    <a:pt x="859298" y="1422083"/>
                  </a:cubicBezTo>
                  <a:cubicBezTo>
                    <a:pt x="857393" y="1427798"/>
                    <a:pt x="855488" y="1434465"/>
                    <a:pt x="852630" y="1440180"/>
                  </a:cubicBezTo>
                  <a:cubicBezTo>
                    <a:pt x="849773" y="1445895"/>
                    <a:pt x="847868" y="1452563"/>
                    <a:pt x="845010" y="1458278"/>
                  </a:cubicBezTo>
                  <a:cubicBezTo>
                    <a:pt x="839295" y="1469708"/>
                    <a:pt x="832628" y="1481138"/>
                    <a:pt x="825960" y="1492568"/>
                  </a:cubicBezTo>
                  <a:cubicBezTo>
                    <a:pt x="819293" y="1503998"/>
                    <a:pt x="810720" y="1513523"/>
                    <a:pt x="803100" y="1524000"/>
                  </a:cubicBezTo>
                  <a:cubicBezTo>
                    <a:pt x="794528" y="1533525"/>
                    <a:pt x="785955" y="1544003"/>
                    <a:pt x="776430" y="1552575"/>
                  </a:cubicBezTo>
                  <a:cubicBezTo>
                    <a:pt x="767858" y="1562100"/>
                    <a:pt x="757380" y="1569720"/>
                    <a:pt x="746903" y="1578293"/>
                  </a:cubicBezTo>
                  <a:cubicBezTo>
                    <a:pt x="736425" y="1585913"/>
                    <a:pt x="725948" y="1593533"/>
                    <a:pt x="714518" y="1600200"/>
                  </a:cubicBezTo>
                  <a:cubicBezTo>
                    <a:pt x="703088" y="1606868"/>
                    <a:pt x="691658" y="1612583"/>
                    <a:pt x="680228" y="1617345"/>
                  </a:cubicBezTo>
                  <a:cubicBezTo>
                    <a:pt x="667845" y="1622108"/>
                    <a:pt x="656415" y="1626870"/>
                    <a:pt x="643080" y="1629728"/>
                  </a:cubicBezTo>
                  <a:cubicBezTo>
                    <a:pt x="630698" y="1633538"/>
                    <a:pt x="617363" y="1634490"/>
                    <a:pt x="604980" y="1637348"/>
                  </a:cubicBezTo>
                  <a:cubicBezTo>
                    <a:pt x="598313" y="1638300"/>
                    <a:pt x="591645" y="1638300"/>
                    <a:pt x="585930" y="1639253"/>
                  </a:cubicBezTo>
                  <a:lnTo>
                    <a:pt x="566880" y="1640205"/>
                  </a:lnTo>
                  <a:lnTo>
                    <a:pt x="547830" y="1639253"/>
                  </a:lnTo>
                  <a:cubicBezTo>
                    <a:pt x="541163" y="1638300"/>
                    <a:pt x="534495" y="1638300"/>
                    <a:pt x="528780" y="1637348"/>
                  </a:cubicBezTo>
                  <a:cubicBezTo>
                    <a:pt x="516398" y="1634490"/>
                    <a:pt x="503063" y="1633538"/>
                    <a:pt x="490680" y="1628775"/>
                  </a:cubicBezTo>
                  <a:cubicBezTo>
                    <a:pt x="441150" y="1614488"/>
                    <a:pt x="394478" y="1589723"/>
                    <a:pt x="354473" y="1556385"/>
                  </a:cubicBezTo>
                  <a:cubicBezTo>
                    <a:pt x="314468" y="1523048"/>
                    <a:pt x="281130" y="1483043"/>
                    <a:pt x="255413" y="1437323"/>
                  </a:cubicBezTo>
                  <a:cubicBezTo>
                    <a:pt x="229695" y="1392555"/>
                    <a:pt x="213503" y="1342073"/>
                    <a:pt x="205883" y="1290638"/>
                  </a:cubicBezTo>
                  <a:cubicBezTo>
                    <a:pt x="198263" y="1239203"/>
                    <a:pt x="197310" y="1186815"/>
                    <a:pt x="203978" y="1135380"/>
                  </a:cubicBezTo>
                  <a:cubicBezTo>
                    <a:pt x="216360" y="1032510"/>
                    <a:pt x="254460" y="932498"/>
                    <a:pt x="308753" y="844868"/>
                  </a:cubicBezTo>
                  <a:cubicBezTo>
                    <a:pt x="363998" y="757238"/>
                    <a:pt x="421148" y="669608"/>
                    <a:pt x="477345" y="582930"/>
                  </a:cubicBezTo>
                  <a:lnTo>
                    <a:pt x="621173" y="361950"/>
                  </a:lnTo>
                  <a:lnTo>
                    <a:pt x="644033" y="327660"/>
                  </a:lnTo>
                  <a:lnTo>
                    <a:pt x="689753" y="258127"/>
                  </a:lnTo>
                  <a:lnTo>
                    <a:pt x="781193" y="119063"/>
                  </a:lnTo>
                  <a:lnTo>
                    <a:pt x="859298" y="0"/>
                  </a:lnTo>
                </a:path>
              </a:pathLst>
            </a:custGeom>
            <a:noFill/>
            <a:ln w="126746" cap="flat">
              <a:solidFill>
                <a:schemeClr val="tx1"/>
              </a:solid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1F76AC04-0024-43F5-924E-5ECE00C695DD}"/>
                </a:ext>
              </a:extLst>
            </p:cNvPr>
            <p:cNvSpPr/>
            <p:nvPr/>
          </p:nvSpPr>
          <p:spPr>
            <a:xfrm>
              <a:off x="1813559" y="2947924"/>
              <a:ext cx="660082" cy="550545"/>
            </a:xfrm>
            <a:custGeom>
              <a:avLst/>
              <a:gdLst>
                <a:gd name="connsiteX0" fmla="*/ 660082 w 660082"/>
                <a:gd name="connsiteY0" fmla="*/ 550545 h 550545"/>
                <a:gd name="connsiteX1" fmla="*/ 588645 w 660082"/>
                <a:gd name="connsiteY1" fmla="*/ 205740 h 550545"/>
                <a:gd name="connsiteX2" fmla="*/ 546735 w 660082"/>
                <a:gd name="connsiteY2" fmla="*/ 0 h 550545"/>
                <a:gd name="connsiteX3" fmla="*/ 340042 w 660082"/>
                <a:gd name="connsiteY3" fmla="*/ 42863 h 550545"/>
                <a:gd name="connsiteX4" fmla="*/ 0 w 660082"/>
                <a:gd name="connsiteY4" fmla="*/ 112395 h 550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82" h="550545">
                  <a:moveTo>
                    <a:pt x="660082" y="550545"/>
                  </a:moveTo>
                  <a:lnTo>
                    <a:pt x="588645" y="205740"/>
                  </a:lnTo>
                  <a:lnTo>
                    <a:pt x="546735" y="0"/>
                  </a:lnTo>
                  <a:lnTo>
                    <a:pt x="340042" y="42863"/>
                  </a:lnTo>
                  <a:lnTo>
                    <a:pt x="0" y="112395"/>
                  </a:lnTo>
                </a:path>
              </a:pathLst>
            </a:custGeom>
            <a:noFill/>
            <a:ln w="126746" cap="flat">
              <a:solidFill>
                <a:schemeClr val="tx1"/>
              </a:solidFill>
              <a:prstDash val="solid"/>
              <a:miter/>
            </a:ln>
          </p:spPr>
          <p:txBody>
            <a:bodyPr rtlCol="0" anchor="ctr"/>
            <a:lstStyle/>
            <a:p>
              <a:endParaRPr lang="sv-SE"/>
            </a:p>
          </p:txBody>
        </p:sp>
      </p:grpSp>
    </p:spTree>
    <p:extLst>
      <p:ext uri="{BB962C8B-B14F-4D97-AF65-F5344CB8AC3E}">
        <p14:creationId xmlns:p14="http://schemas.microsoft.com/office/powerpoint/2010/main" val="1885020340"/>
      </p:ext>
    </p:extLst>
  </p:cSld>
  <p:clrMapOvr>
    <a:masterClrMapping/>
  </p:clrMapOvr>
  <p:extLst>
    <p:ext uri="{DCECCB84-F9BA-43D5-87BE-67443E8EF086}">
      <p15:sldGuideLst xmlns:p15="http://schemas.microsoft.com/office/powerpoint/2012/main">
        <p15:guide id="1" orient="horz" pos="2478">
          <p15:clr>
            <a:srgbClr val="FBAE40"/>
          </p15:clr>
        </p15:guide>
        <p15:guide id="2" pos="3840">
          <p15:clr>
            <a:srgbClr val="FBAE40"/>
          </p15:clr>
        </p15:guide>
        <p15:guide id="3" orient="horz" pos="234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p:txBody>
          <a:bodyPr/>
          <a:lstStyle>
            <a:lvl1pPr>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p:txBody>
          <a:bodyPr/>
          <a:lstStyle>
            <a:lvl1pPr>
              <a:buClr>
                <a:schemeClr val="accent1"/>
              </a:buClr>
              <a:buFontTx/>
              <a:buBlip>
                <a:blip r:embed="rId2"/>
              </a:buBlip>
              <a:defRPr/>
            </a:lvl1pPr>
            <a:lvl2pPr>
              <a:buFontTx/>
              <a:buBlip>
                <a:blip r:embed="rId2"/>
              </a:buBlip>
              <a:defRPr/>
            </a:lvl2pPr>
            <a:lvl3pPr>
              <a:buFontTx/>
              <a:buBlip>
                <a:blip r:embed="rId2"/>
              </a:buBlip>
              <a:defRPr/>
            </a:lvl3pPr>
            <a:lvl4pPr>
              <a:buFontTx/>
              <a:buBlip>
                <a:blip r:embed="rId2"/>
              </a:buBlip>
              <a:defRPr/>
            </a:lvl4pPr>
            <a:lvl5pPr>
              <a:buFontTx/>
              <a:buBlip>
                <a:blip r:embed="rId2"/>
              </a:buBlip>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C2587179-74C1-43AE-A459-7FFF34FB17C2}" type="datetime1">
              <a:rPr lang="sv-SE" smtClean="0"/>
              <a:t>2024-05-30</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Insikt 2024 |</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7952032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ubrik och innehåll - mindr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301487" y="293413"/>
            <a:ext cx="11590474" cy="514662"/>
          </a:xfrm>
        </p:spPr>
        <p:txBody>
          <a:bodyPr anchor="t"/>
          <a:lstStyle>
            <a:lvl1pPr>
              <a:defRPr sz="2400"/>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301486" y="1020726"/>
            <a:ext cx="11590473" cy="4863339"/>
          </a:xfrm>
        </p:spPr>
        <p:txBody>
          <a:bodyPr/>
          <a:lstStyle>
            <a:lvl1pPr>
              <a:buClr>
                <a:schemeClr val="accent1"/>
              </a:buClr>
              <a:buFontTx/>
              <a:buBlip>
                <a:blip r:embed="rId2"/>
              </a:buBlip>
              <a:defRPr sz="2000"/>
            </a:lvl1pPr>
            <a:lvl2pPr>
              <a:buFontTx/>
              <a:buBlip>
                <a:blip r:embed="rId2"/>
              </a:buBlip>
              <a:defRPr sz="2000"/>
            </a:lvl2pPr>
            <a:lvl3pPr>
              <a:buFontTx/>
              <a:buBlip>
                <a:blip r:embed="rId2"/>
              </a:buBlip>
              <a:defRPr sz="2000"/>
            </a:lvl3pPr>
            <a:lvl4pPr>
              <a:buFontTx/>
              <a:buBlip>
                <a:blip r:embed="rId2"/>
              </a:buBlip>
              <a:defRPr sz="2000"/>
            </a:lvl4pPr>
            <a:lvl5pPr>
              <a:buFontTx/>
              <a:buBlip>
                <a:blip r:embed="rId2"/>
              </a:buBlip>
              <a:defRPr sz="20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E5D68C38-F665-4E0F-98D4-299086B1884E}" type="datetime1">
              <a:rPr lang="sv-SE" smtClean="0"/>
              <a:t>2024-05-30</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Insikt 2024 |</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8007560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Startsida dammgrå">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A258EC79-F416-4E3D-A67E-4A13E8004581}"/>
              </a:ext>
            </a:extLst>
          </p:cNvPr>
          <p:cNvSpPr>
            <a:spLocks noGrp="1"/>
          </p:cNvSpPr>
          <p:nvPr>
            <p:ph type="ctrTitle" hasCustomPrompt="1"/>
          </p:nvPr>
        </p:nvSpPr>
        <p:spPr>
          <a:xfrm>
            <a:off x="300038" y="548621"/>
            <a:ext cx="8696739" cy="2387600"/>
          </a:xfrm>
        </p:spPr>
        <p:txBody>
          <a:bodyPr anchor="ctr"/>
          <a:lstStyle>
            <a:lvl1pPr algn="l">
              <a:defRPr sz="6000">
                <a:solidFill>
                  <a:schemeClr val="tx1"/>
                </a:solidFill>
              </a:defRPr>
            </a:lvl1pPr>
          </a:lstStyle>
          <a:p>
            <a:r>
              <a:rPr lang="sv-SE"/>
              <a:t>Presentationens namn här i max tre rader</a:t>
            </a:r>
          </a:p>
        </p:txBody>
      </p:sp>
      <p:sp>
        <p:nvSpPr>
          <p:cNvPr id="3" name="Underrubrik 2">
            <a:extLst>
              <a:ext uri="{FF2B5EF4-FFF2-40B4-BE49-F238E27FC236}">
                <a16:creationId xmlns:a16="http://schemas.microsoft.com/office/drawing/2014/main" id="{0B04F11C-8931-4F2C-862F-B58C9926FB12}"/>
              </a:ext>
            </a:extLst>
          </p:cNvPr>
          <p:cNvSpPr>
            <a:spLocks noGrp="1"/>
          </p:cNvSpPr>
          <p:nvPr>
            <p:ph type="subTitle" idx="1" hasCustomPrompt="1"/>
          </p:nvPr>
        </p:nvSpPr>
        <p:spPr>
          <a:xfrm>
            <a:off x="300038" y="3164699"/>
            <a:ext cx="8696739" cy="972067"/>
          </a:xfrm>
        </p:spPr>
        <p:txBody>
          <a:bodyPr/>
          <a:lstStyle>
            <a:lvl1pPr marL="0" indent="0" algn="l">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Underrubrik</a:t>
            </a:r>
          </a:p>
        </p:txBody>
      </p:sp>
      <p:sp>
        <p:nvSpPr>
          <p:cNvPr id="4" name="Platshållare för datum 3">
            <a:extLst>
              <a:ext uri="{FF2B5EF4-FFF2-40B4-BE49-F238E27FC236}">
                <a16:creationId xmlns:a16="http://schemas.microsoft.com/office/drawing/2014/main" id="{9964F6B1-10EC-43D7-8A6F-B43A304B5901}"/>
              </a:ext>
            </a:extLst>
          </p:cNvPr>
          <p:cNvSpPr>
            <a:spLocks noGrp="1"/>
          </p:cNvSpPr>
          <p:nvPr>
            <p:ph type="dt" sz="half" idx="10"/>
          </p:nvPr>
        </p:nvSpPr>
        <p:spPr>
          <a:xfrm>
            <a:off x="834865" y="7167102"/>
            <a:ext cx="2743200" cy="165400"/>
          </a:xfrm>
        </p:spPr>
        <p:txBody>
          <a:bodyPr/>
          <a:lstStyle/>
          <a:p>
            <a:fld id="{76D90B34-AA0B-4DF6-A244-C9CC27403E6C}" type="datetime1">
              <a:rPr lang="sv-SE" smtClean="0"/>
              <a:t>2024-05-30</a:t>
            </a:fld>
            <a:endParaRPr lang="sv-SE"/>
          </a:p>
        </p:txBody>
      </p:sp>
      <p:sp>
        <p:nvSpPr>
          <p:cNvPr id="5" name="Platshållare för sidfot 4">
            <a:extLst>
              <a:ext uri="{FF2B5EF4-FFF2-40B4-BE49-F238E27FC236}">
                <a16:creationId xmlns:a16="http://schemas.microsoft.com/office/drawing/2014/main" id="{637ACD31-1B3B-4C51-AAAF-B74C576BADD5}"/>
              </a:ext>
            </a:extLst>
          </p:cNvPr>
          <p:cNvSpPr>
            <a:spLocks noGrp="1"/>
          </p:cNvSpPr>
          <p:nvPr>
            <p:ph type="ftr" sz="quarter" idx="11"/>
          </p:nvPr>
        </p:nvSpPr>
        <p:spPr>
          <a:xfrm>
            <a:off x="834865" y="7365271"/>
            <a:ext cx="4114800" cy="165400"/>
          </a:xfrm>
        </p:spPr>
        <p:txBody>
          <a:bodyPr/>
          <a:lstStyle/>
          <a:p>
            <a:r>
              <a:rPr lang="sv-SE"/>
              <a:t>Insikt 2024 |</a:t>
            </a:r>
          </a:p>
        </p:txBody>
      </p:sp>
      <p:sp>
        <p:nvSpPr>
          <p:cNvPr id="6" name="Platshållare för bildnummer 5">
            <a:extLst>
              <a:ext uri="{FF2B5EF4-FFF2-40B4-BE49-F238E27FC236}">
                <a16:creationId xmlns:a16="http://schemas.microsoft.com/office/drawing/2014/main" id="{81FD2A41-9C0C-486B-814D-D78D722ED64C}"/>
              </a:ext>
            </a:extLst>
          </p:cNvPr>
          <p:cNvSpPr>
            <a:spLocks noGrp="1"/>
          </p:cNvSpPr>
          <p:nvPr>
            <p:ph type="sldNum" sz="quarter" idx="12"/>
          </p:nvPr>
        </p:nvSpPr>
        <p:spPr>
          <a:xfrm>
            <a:off x="8607265" y="7365271"/>
            <a:ext cx="2743200" cy="165400"/>
          </a:xfrm>
        </p:spPr>
        <p:txBody>
          <a:bodyPr/>
          <a:lstStyle/>
          <a:p>
            <a:fld id="{AE086683-F536-42AB-ABBC-F4803DFE8DBC}" type="slidenum">
              <a:rPr lang="sv-SE" smtClean="0"/>
              <a:t>‹#›</a:t>
            </a:fld>
            <a:endParaRPr lang="sv-SE"/>
          </a:p>
        </p:txBody>
      </p:sp>
      <p:grpSp>
        <p:nvGrpSpPr>
          <p:cNvPr id="12" name="Bild 10">
            <a:extLst>
              <a:ext uri="{FF2B5EF4-FFF2-40B4-BE49-F238E27FC236}">
                <a16:creationId xmlns:a16="http://schemas.microsoft.com/office/drawing/2014/main" id="{D508B84F-23C9-4F7E-823B-0A100F346462}"/>
              </a:ext>
            </a:extLst>
          </p:cNvPr>
          <p:cNvGrpSpPr/>
          <p:nvPr/>
        </p:nvGrpSpPr>
        <p:grpSpPr>
          <a:xfrm rot="5400000" flipH="1">
            <a:off x="1453728" y="2911516"/>
            <a:ext cx="1550244" cy="4457700"/>
            <a:chOff x="1501949" y="2947924"/>
            <a:chExt cx="1502235" cy="4457700"/>
          </a:xfrm>
          <a:noFill/>
        </p:grpSpPr>
        <p:sp>
          <p:nvSpPr>
            <p:cNvPr id="13" name="Frihandsfigur: Form 12">
              <a:extLst>
                <a:ext uri="{FF2B5EF4-FFF2-40B4-BE49-F238E27FC236}">
                  <a16:creationId xmlns:a16="http://schemas.microsoft.com/office/drawing/2014/main" id="{DA175E4A-0F86-4A49-A379-364EA4E2779B}"/>
                </a:ext>
              </a:extLst>
            </p:cNvPr>
            <p:cNvSpPr/>
            <p:nvPr/>
          </p:nvSpPr>
          <p:spPr>
            <a:xfrm>
              <a:off x="1501949" y="2955544"/>
              <a:ext cx="1502235" cy="4450080"/>
            </a:xfrm>
            <a:custGeom>
              <a:avLst/>
              <a:gdLst>
                <a:gd name="connsiteX0" fmla="*/ 936450 w 1502235"/>
                <a:gd name="connsiteY0" fmla="*/ 4450080 h 4450080"/>
                <a:gd name="connsiteX1" fmla="*/ 967883 w 1502235"/>
                <a:gd name="connsiteY1" fmla="*/ 3996690 h 4450080"/>
                <a:gd name="connsiteX2" fmla="*/ 977408 w 1502235"/>
                <a:gd name="connsiteY2" fmla="*/ 3940493 h 4450080"/>
                <a:gd name="connsiteX3" fmla="*/ 988838 w 1502235"/>
                <a:gd name="connsiteY3" fmla="*/ 3884295 h 4450080"/>
                <a:gd name="connsiteX4" fmla="*/ 1002173 w 1502235"/>
                <a:gd name="connsiteY4" fmla="*/ 3829050 h 4450080"/>
                <a:gd name="connsiteX5" fmla="*/ 1017413 w 1502235"/>
                <a:gd name="connsiteY5" fmla="*/ 3773805 h 4450080"/>
                <a:gd name="connsiteX6" fmla="*/ 1098375 w 1502235"/>
                <a:gd name="connsiteY6" fmla="*/ 3561398 h 4450080"/>
                <a:gd name="connsiteX7" fmla="*/ 1211723 w 1502235"/>
                <a:gd name="connsiteY7" fmla="*/ 3364230 h 4450080"/>
                <a:gd name="connsiteX8" fmla="*/ 1227915 w 1502235"/>
                <a:gd name="connsiteY8" fmla="*/ 3340418 h 4450080"/>
                <a:gd name="connsiteX9" fmla="*/ 1244108 w 1502235"/>
                <a:gd name="connsiteY9" fmla="*/ 3317558 h 4450080"/>
                <a:gd name="connsiteX10" fmla="*/ 1277445 w 1502235"/>
                <a:gd name="connsiteY10" fmla="*/ 3271838 h 4450080"/>
                <a:gd name="connsiteX11" fmla="*/ 1346025 w 1502235"/>
                <a:gd name="connsiteY11" fmla="*/ 3181350 h 4450080"/>
                <a:gd name="connsiteX12" fmla="*/ 1466040 w 1502235"/>
                <a:gd name="connsiteY12" fmla="*/ 2988945 h 4450080"/>
                <a:gd name="connsiteX13" fmla="*/ 1498425 w 1502235"/>
                <a:gd name="connsiteY13" fmla="*/ 2880360 h 4450080"/>
                <a:gd name="connsiteX14" fmla="*/ 1502235 w 1502235"/>
                <a:gd name="connsiteY14" fmla="*/ 2823210 h 4450080"/>
                <a:gd name="connsiteX15" fmla="*/ 1500330 w 1502235"/>
                <a:gd name="connsiteY15" fmla="*/ 2794635 h 4450080"/>
                <a:gd name="connsiteX16" fmla="*/ 1495568 w 1502235"/>
                <a:gd name="connsiteY16" fmla="*/ 2767013 h 4450080"/>
                <a:gd name="connsiteX17" fmla="*/ 1453658 w 1502235"/>
                <a:gd name="connsiteY17" fmla="*/ 2661285 h 4450080"/>
                <a:gd name="connsiteX18" fmla="*/ 1383173 w 1502235"/>
                <a:gd name="connsiteY18" fmla="*/ 2572703 h 4450080"/>
                <a:gd name="connsiteX19" fmla="*/ 1197435 w 1502235"/>
                <a:gd name="connsiteY19" fmla="*/ 2443163 h 4450080"/>
                <a:gd name="connsiteX20" fmla="*/ 984075 w 1502235"/>
                <a:gd name="connsiteY20" fmla="*/ 2366010 h 4450080"/>
                <a:gd name="connsiteX21" fmla="*/ 758333 w 1502235"/>
                <a:gd name="connsiteY21" fmla="*/ 2348865 h 4450080"/>
                <a:gd name="connsiteX22" fmla="*/ 541163 w 1502235"/>
                <a:gd name="connsiteY22" fmla="*/ 2409825 h 4450080"/>
                <a:gd name="connsiteX23" fmla="*/ 367808 w 1502235"/>
                <a:gd name="connsiteY23" fmla="*/ 2554605 h 4450080"/>
                <a:gd name="connsiteX24" fmla="*/ 309705 w 1502235"/>
                <a:gd name="connsiteY24" fmla="*/ 2651760 h 4450080"/>
                <a:gd name="connsiteX25" fmla="*/ 278273 w 1502235"/>
                <a:gd name="connsiteY25" fmla="*/ 2760345 h 4450080"/>
                <a:gd name="connsiteX26" fmla="*/ 280178 w 1502235"/>
                <a:gd name="connsiteY26" fmla="*/ 2873693 h 4450080"/>
                <a:gd name="connsiteX27" fmla="*/ 319230 w 1502235"/>
                <a:gd name="connsiteY27" fmla="*/ 2980373 h 4450080"/>
                <a:gd name="connsiteX28" fmla="*/ 480203 w 1502235"/>
                <a:gd name="connsiteY28" fmla="*/ 3136583 h 4450080"/>
                <a:gd name="connsiteX29" fmla="*/ 532590 w 1502235"/>
                <a:gd name="connsiteY29" fmla="*/ 3157538 h 4450080"/>
                <a:gd name="connsiteX30" fmla="*/ 587835 w 1502235"/>
                <a:gd name="connsiteY30" fmla="*/ 3168968 h 4450080"/>
                <a:gd name="connsiteX31" fmla="*/ 700230 w 1502235"/>
                <a:gd name="connsiteY31" fmla="*/ 3156585 h 4450080"/>
                <a:gd name="connsiteX32" fmla="*/ 873585 w 1502235"/>
                <a:gd name="connsiteY32" fmla="*/ 3016568 h 4450080"/>
                <a:gd name="connsiteX33" fmla="*/ 921210 w 1502235"/>
                <a:gd name="connsiteY33" fmla="*/ 2913698 h 4450080"/>
                <a:gd name="connsiteX34" fmla="*/ 940260 w 1502235"/>
                <a:gd name="connsiteY34" fmla="*/ 2802255 h 4450080"/>
                <a:gd name="connsiteX35" fmla="*/ 894540 w 1502235"/>
                <a:gd name="connsiteY35" fmla="*/ 2581275 h 4450080"/>
                <a:gd name="connsiteX36" fmla="*/ 773573 w 1502235"/>
                <a:gd name="connsiteY36" fmla="*/ 2389823 h 4450080"/>
                <a:gd name="connsiteX37" fmla="*/ 611648 w 1502235"/>
                <a:gd name="connsiteY37" fmla="*/ 2230755 h 4450080"/>
                <a:gd name="connsiteX38" fmla="*/ 433530 w 1502235"/>
                <a:gd name="connsiteY38" fmla="*/ 2088833 h 4450080"/>
                <a:gd name="connsiteX39" fmla="*/ 259223 w 1502235"/>
                <a:gd name="connsiteY39" fmla="*/ 1942148 h 4450080"/>
                <a:gd name="connsiteX40" fmla="*/ 110633 w 1502235"/>
                <a:gd name="connsiteY40" fmla="*/ 1770698 h 4450080"/>
                <a:gd name="connsiteX41" fmla="*/ 15383 w 1502235"/>
                <a:gd name="connsiteY41" fmla="*/ 1564958 h 4450080"/>
                <a:gd name="connsiteX42" fmla="*/ 143 w 1502235"/>
                <a:gd name="connsiteY42" fmla="*/ 1452563 h 4450080"/>
                <a:gd name="connsiteX43" fmla="*/ 11573 w 1502235"/>
                <a:gd name="connsiteY43" fmla="*/ 1339215 h 4450080"/>
                <a:gd name="connsiteX44" fmla="*/ 104918 w 1502235"/>
                <a:gd name="connsiteY44" fmla="*/ 1133475 h 4450080"/>
                <a:gd name="connsiteX45" fmla="*/ 278273 w 1502235"/>
                <a:gd name="connsiteY45" fmla="*/ 988695 h 4450080"/>
                <a:gd name="connsiteX46" fmla="*/ 499253 w 1502235"/>
                <a:gd name="connsiteY46" fmla="*/ 942975 h 4450080"/>
                <a:gd name="connsiteX47" fmla="*/ 712613 w 1502235"/>
                <a:gd name="connsiteY47" fmla="*/ 1012508 h 4450080"/>
                <a:gd name="connsiteX48" fmla="*/ 874538 w 1502235"/>
                <a:gd name="connsiteY48" fmla="*/ 1268730 h 4450080"/>
                <a:gd name="connsiteX49" fmla="*/ 876443 w 1502235"/>
                <a:gd name="connsiteY49" fmla="*/ 1345883 h 4450080"/>
                <a:gd name="connsiteX50" fmla="*/ 859298 w 1502235"/>
                <a:gd name="connsiteY50" fmla="*/ 1422083 h 4450080"/>
                <a:gd name="connsiteX51" fmla="*/ 852630 w 1502235"/>
                <a:gd name="connsiteY51" fmla="*/ 1440180 h 4450080"/>
                <a:gd name="connsiteX52" fmla="*/ 845010 w 1502235"/>
                <a:gd name="connsiteY52" fmla="*/ 1458278 h 4450080"/>
                <a:gd name="connsiteX53" fmla="*/ 825960 w 1502235"/>
                <a:gd name="connsiteY53" fmla="*/ 1492568 h 4450080"/>
                <a:gd name="connsiteX54" fmla="*/ 803100 w 1502235"/>
                <a:gd name="connsiteY54" fmla="*/ 1524000 h 4450080"/>
                <a:gd name="connsiteX55" fmla="*/ 776430 w 1502235"/>
                <a:gd name="connsiteY55" fmla="*/ 1552575 h 4450080"/>
                <a:gd name="connsiteX56" fmla="*/ 746903 w 1502235"/>
                <a:gd name="connsiteY56" fmla="*/ 1578293 h 4450080"/>
                <a:gd name="connsiteX57" fmla="*/ 714518 w 1502235"/>
                <a:gd name="connsiteY57" fmla="*/ 1600200 h 4450080"/>
                <a:gd name="connsiteX58" fmla="*/ 680228 w 1502235"/>
                <a:gd name="connsiteY58" fmla="*/ 1617345 h 4450080"/>
                <a:gd name="connsiteX59" fmla="*/ 643080 w 1502235"/>
                <a:gd name="connsiteY59" fmla="*/ 1629728 h 4450080"/>
                <a:gd name="connsiteX60" fmla="*/ 604980 w 1502235"/>
                <a:gd name="connsiteY60" fmla="*/ 1637348 h 4450080"/>
                <a:gd name="connsiteX61" fmla="*/ 585930 w 1502235"/>
                <a:gd name="connsiteY61" fmla="*/ 1639253 h 4450080"/>
                <a:gd name="connsiteX62" fmla="*/ 566880 w 1502235"/>
                <a:gd name="connsiteY62" fmla="*/ 1640205 h 4450080"/>
                <a:gd name="connsiteX63" fmla="*/ 547830 w 1502235"/>
                <a:gd name="connsiteY63" fmla="*/ 1639253 h 4450080"/>
                <a:gd name="connsiteX64" fmla="*/ 528780 w 1502235"/>
                <a:gd name="connsiteY64" fmla="*/ 1637348 h 4450080"/>
                <a:gd name="connsiteX65" fmla="*/ 490680 w 1502235"/>
                <a:gd name="connsiteY65" fmla="*/ 1628775 h 4450080"/>
                <a:gd name="connsiteX66" fmla="*/ 354473 w 1502235"/>
                <a:gd name="connsiteY66" fmla="*/ 1556385 h 4450080"/>
                <a:gd name="connsiteX67" fmla="*/ 255413 w 1502235"/>
                <a:gd name="connsiteY67" fmla="*/ 1437323 h 4450080"/>
                <a:gd name="connsiteX68" fmla="*/ 205883 w 1502235"/>
                <a:gd name="connsiteY68" fmla="*/ 1290638 h 4450080"/>
                <a:gd name="connsiteX69" fmla="*/ 203978 w 1502235"/>
                <a:gd name="connsiteY69" fmla="*/ 1135380 h 4450080"/>
                <a:gd name="connsiteX70" fmla="*/ 308753 w 1502235"/>
                <a:gd name="connsiteY70" fmla="*/ 844868 h 4450080"/>
                <a:gd name="connsiteX71" fmla="*/ 477345 w 1502235"/>
                <a:gd name="connsiteY71" fmla="*/ 582930 h 4450080"/>
                <a:gd name="connsiteX72" fmla="*/ 621173 w 1502235"/>
                <a:gd name="connsiteY72" fmla="*/ 361950 h 4450080"/>
                <a:gd name="connsiteX73" fmla="*/ 644033 w 1502235"/>
                <a:gd name="connsiteY73" fmla="*/ 327660 h 4450080"/>
                <a:gd name="connsiteX74" fmla="*/ 689753 w 1502235"/>
                <a:gd name="connsiteY74" fmla="*/ 258127 h 4450080"/>
                <a:gd name="connsiteX75" fmla="*/ 781193 w 1502235"/>
                <a:gd name="connsiteY75" fmla="*/ 119063 h 4450080"/>
                <a:gd name="connsiteX76" fmla="*/ 859298 w 1502235"/>
                <a:gd name="connsiteY76" fmla="*/ 0 h 4450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1502235" h="4450080">
                  <a:moveTo>
                    <a:pt x="936450" y="4450080"/>
                  </a:moveTo>
                  <a:cubicBezTo>
                    <a:pt x="936450" y="4298633"/>
                    <a:pt x="945023" y="4146233"/>
                    <a:pt x="967883" y="3996690"/>
                  </a:cubicBezTo>
                  <a:cubicBezTo>
                    <a:pt x="970740" y="3977640"/>
                    <a:pt x="974550" y="3959543"/>
                    <a:pt x="977408" y="3940493"/>
                  </a:cubicBezTo>
                  <a:cubicBezTo>
                    <a:pt x="981218" y="3921443"/>
                    <a:pt x="984075" y="3903345"/>
                    <a:pt x="988838" y="3884295"/>
                  </a:cubicBezTo>
                  <a:lnTo>
                    <a:pt x="1002173" y="3829050"/>
                  </a:lnTo>
                  <a:lnTo>
                    <a:pt x="1017413" y="3773805"/>
                  </a:lnTo>
                  <a:cubicBezTo>
                    <a:pt x="1039320" y="3701415"/>
                    <a:pt x="1065990" y="3629978"/>
                    <a:pt x="1098375" y="3561398"/>
                  </a:cubicBezTo>
                  <a:cubicBezTo>
                    <a:pt x="1130760" y="3492818"/>
                    <a:pt x="1169813" y="3427095"/>
                    <a:pt x="1211723" y="3364230"/>
                  </a:cubicBezTo>
                  <a:lnTo>
                    <a:pt x="1227915" y="3340418"/>
                  </a:lnTo>
                  <a:lnTo>
                    <a:pt x="1244108" y="3317558"/>
                  </a:lnTo>
                  <a:cubicBezTo>
                    <a:pt x="1255538" y="3302318"/>
                    <a:pt x="1266015" y="3286125"/>
                    <a:pt x="1277445" y="3271838"/>
                  </a:cubicBezTo>
                  <a:lnTo>
                    <a:pt x="1346025" y="3181350"/>
                  </a:lnTo>
                  <a:cubicBezTo>
                    <a:pt x="1391745" y="3120390"/>
                    <a:pt x="1434608" y="3057525"/>
                    <a:pt x="1466040" y="2988945"/>
                  </a:cubicBezTo>
                  <a:cubicBezTo>
                    <a:pt x="1481280" y="2954655"/>
                    <a:pt x="1492710" y="2917508"/>
                    <a:pt x="1498425" y="2880360"/>
                  </a:cubicBezTo>
                  <a:cubicBezTo>
                    <a:pt x="1501283" y="2861310"/>
                    <a:pt x="1502235" y="2842260"/>
                    <a:pt x="1502235" y="2823210"/>
                  </a:cubicBezTo>
                  <a:lnTo>
                    <a:pt x="1500330" y="2794635"/>
                  </a:lnTo>
                  <a:cubicBezTo>
                    <a:pt x="1499378" y="2785110"/>
                    <a:pt x="1497473" y="2775585"/>
                    <a:pt x="1495568" y="2767013"/>
                  </a:cubicBezTo>
                  <a:cubicBezTo>
                    <a:pt x="1487948" y="2729865"/>
                    <a:pt x="1473660" y="2694623"/>
                    <a:pt x="1453658" y="2661285"/>
                  </a:cubicBezTo>
                  <a:cubicBezTo>
                    <a:pt x="1434608" y="2628900"/>
                    <a:pt x="1409843" y="2599373"/>
                    <a:pt x="1383173" y="2572703"/>
                  </a:cubicBezTo>
                  <a:cubicBezTo>
                    <a:pt x="1328880" y="2519363"/>
                    <a:pt x="1265063" y="2476500"/>
                    <a:pt x="1197435" y="2443163"/>
                  </a:cubicBezTo>
                  <a:cubicBezTo>
                    <a:pt x="1129808" y="2409825"/>
                    <a:pt x="1057418" y="2383155"/>
                    <a:pt x="984075" y="2366010"/>
                  </a:cubicBezTo>
                  <a:cubicBezTo>
                    <a:pt x="909780" y="2349818"/>
                    <a:pt x="833580" y="2342198"/>
                    <a:pt x="758333" y="2348865"/>
                  </a:cubicBezTo>
                  <a:cubicBezTo>
                    <a:pt x="683085" y="2355533"/>
                    <a:pt x="607838" y="2374583"/>
                    <a:pt x="541163" y="2409825"/>
                  </a:cubicBezTo>
                  <a:cubicBezTo>
                    <a:pt x="473535" y="2445068"/>
                    <a:pt x="414480" y="2494598"/>
                    <a:pt x="367808" y="2554605"/>
                  </a:cubicBezTo>
                  <a:cubicBezTo>
                    <a:pt x="343995" y="2584133"/>
                    <a:pt x="324945" y="2617470"/>
                    <a:pt x="309705" y="2651760"/>
                  </a:cubicBezTo>
                  <a:cubicBezTo>
                    <a:pt x="293513" y="2686050"/>
                    <a:pt x="283988" y="2723198"/>
                    <a:pt x="278273" y="2760345"/>
                  </a:cubicBezTo>
                  <a:cubicBezTo>
                    <a:pt x="272558" y="2797493"/>
                    <a:pt x="272558" y="2836545"/>
                    <a:pt x="280178" y="2873693"/>
                  </a:cubicBezTo>
                  <a:cubicBezTo>
                    <a:pt x="286845" y="2910840"/>
                    <a:pt x="301133" y="2947035"/>
                    <a:pt x="319230" y="2980373"/>
                  </a:cubicBezTo>
                  <a:cubicBezTo>
                    <a:pt x="356378" y="3047048"/>
                    <a:pt x="412575" y="3102293"/>
                    <a:pt x="480203" y="3136583"/>
                  </a:cubicBezTo>
                  <a:cubicBezTo>
                    <a:pt x="497348" y="3145155"/>
                    <a:pt x="514493" y="3151823"/>
                    <a:pt x="532590" y="3157538"/>
                  </a:cubicBezTo>
                  <a:cubicBezTo>
                    <a:pt x="550688" y="3163253"/>
                    <a:pt x="569738" y="3167063"/>
                    <a:pt x="587835" y="3168968"/>
                  </a:cubicBezTo>
                  <a:cubicBezTo>
                    <a:pt x="625935" y="3172778"/>
                    <a:pt x="664035" y="3168968"/>
                    <a:pt x="700230" y="3156585"/>
                  </a:cubicBezTo>
                  <a:cubicBezTo>
                    <a:pt x="772620" y="3132773"/>
                    <a:pt x="833580" y="3081338"/>
                    <a:pt x="873585" y="3016568"/>
                  </a:cubicBezTo>
                  <a:cubicBezTo>
                    <a:pt x="893588" y="2984183"/>
                    <a:pt x="909780" y="2949893"/>
                    <a:pt x="921210" y="2913698"/>
                  </a:cubicBezTo>
                  <a:cubicBezTo>
                    <a:pt x="932640" y="2877503"/>
                    <a:pt x="938355" y="2839403"/>
                    <a:pt x="940260" y="2802255"/>
                  </a:cubicBezTo>
                  <a:cubicBezTo>
                    <a:pt x="943118" y="2726055"/>
                    <a:pt x="925020" y="2650808"/>
                    <a:pt x="894540" y="2581275"/>
                  </a:cubicBezTo>
                  <a:cubicBezTo>
                    <a:pt x="865013" y="2511743"/>
                    <a:pt x="821198" y="2447925"/>
                    <a:pt x="773573" y="2389823"/>
                  </a:cubicBezTo>
                  <a:cubicBezTo>
                    <a:pt x="724995" y="2331720"/>
                    <a:pt x="669750" y="2279333"/>
                    <a:pt x="611648" y="2230755"/>
                  </a:cubicBezTo>
                  <a:cubicBezTo>
                    <a:pt x="553545" y="2182178"/>
                    <a:pt x="493538" y="2135505"/>
                    <a:pt x="433530" y="2088833"/>
                  </a:cubicBezTo>
                  <a:cubicBezTo>
                    <a:pt x="373523" y="2042160"/>
                    <a:pt x="314468" y="1994535"/>
                    <a:pt x="259223" y="1942148"/>
                  </a:cubicBezTo>
                  <a:cubicBezTo>
                    <a:pt x="203978" y="1889760"/>
                    <a:pt x="153495" y="1833563"/>
                    <a:pt x="110633" y="1770698"/>
                  </a:cubicBezTo>
                  <a:cubicBezTo>
                    <a:pt x="67770" y="1707833"/>
                    <a:pt x="34433" y="1639253"/>
                    <a:pt x="15383" y="1564958"/>
                  </a:cubicBezTo>
                  <a:cubicBezTo>
                    <a:pt x="5858" y="1528763"/>
                    <a:pt x="1095" y="1490663"/>
                    <a:pt x="143" y="1452563"/>
                  </a:cubicBezTo>
                  <a:cubicBezTo>
                    <a:pt x="-810" y="1414463"/>
                    <a:pt x="3000" y="1376363"/>
                    <a:pt x="11573" y="1339215"/>
                  </a:cubicBezTo>
                  <a:cubicBezTo>
                    <a:pt x="27765" y="1264920"/>
                    <a:pt x="60150" y="1194435"/>
                    <a:pt x="104918" y="1133475"/>
                  </a:cubicBezTo>
                  <a:cubicBezTo>
                    <a:pt x="150638" y="1072515"/>
                    <a:pt x="209693" y="1022033"/>
                    <a:pt x="278273" y="988695"/>
                  </a:cubicBezTo>
                  <a:cubicBezTo>
                    <a:pt x="346853" y="955358"/>
                    <a:pt x="423053" y="940118"/>
                    <a:pt x="499253" y="942975"/>
                  </a:cubicBezTo>
                  <a:cubicBezTo>
                    <a:pt x="574500" y="945833"/>
                    <a:pt x="650700" y="968693"/>
                    <a:pt x="712613" y="1012508"/>
                  </a:cubicBezTo>
                  <a:cubicBezTo>
                    <a:pt x="798338" y="1071563"/>
                    <a:pt x="859298" y="1165860"/>
                    <a:pt x="874538" y="1268730"/>
                  </a:cubicBezTo>
                  <a:cubicBezTo>
                    <a:pt x="878348" y="1294448"/>
                    <a:pt x="879300" y="1320165"/>
                    <a:pt x="876443" y="1345883"/>
                  </a:cubicBezTo>
                  <a:cubicBezTo>
                    <a:pt x="873585" y="1371600"/>
                    <a:pt x="868823" y="1397318"/>
                    <a:pt x="859298" y="1422083"/>
                  </a:cubicBezTo>
                  <a:cubicBezTo>
                    <a:pt x="857393" y="1427798"/>
                    <a:pt x="855488" y="1434465"/>
                    <a:pt x="852630" y="1440180"/>
                  </a:cubicBezTo>
                  <a:cubicBezTo>
                    <a:pt x="849773" y="1445895"/>
                    <a:pt x="847868" y="1452563"/>
                    <a:pt x="845010" y="1458278"/>
                  </a:cubicBezTo>
                  <a:cubicBezTo>
                    <a:pt x="839295" y="1469708"/>
                    <a:pt x="832628" y="1481138"/>
                    <a:pt x="825960" y="1492568"/>
                  </a:cubicBezTo>
                  <a:cubicBezTo>
                    <a:pt x="819293" y="1503998"/>
                    <a:pt x="810720" y="1513523"/>
                    <a:pt x="803100" y="1524000"/>
                  </a:cubicBezTo>
                  <a:cubicBezTo>
                    <a:pt x="794528" y="1533525"/>
                    <a:pt x="785955" y="1544003"/>
                    <a:pt x="776430" y="1552575"/>
                  </a:cubicBezTo>
                  <a:cubicBezTo>
                    <a:pt x="767858" y="1562100"/>
                    <a:pt x="757380" y="1569720"/>
                    <a:pt x="746903" y="1578293"/>
                  </a:cubicBezTo>
                  <a:cubicBezTo>
                    <a:pt x="736425" y="1585913"/>
                    <a:pt x="725948" y="1593533"/>
                    <a:pt x="714518" y="1600200"/>
                  </a:cubicBezTo>
                  <a:cubicBezTo>
                    <a:pt x="703088" y="1606868"/>
                    <a:pt x="691658" y="1612583"/>
                    <a:pt x="680228" y="1617345"/>
                  </a:cubicBezTo>
                  <a:cubicBezTo>
                    <a:pt x="667845" y="1622108"/>
                    <a:pt x="656415" y="1626870"/>
                    <a:pt x="643080" y="1629728"/>
                  </a:cubicBezTo>
                  <a:cubicBezTo>
                    <a:pt x="630698" y="1633538"/>
                    <a:pt x="617363" y="1634490"/>
                    <a:pt x="604980" y="1637348"/>
                  </a:cubicBezTo>
                  <a:cubicBezTo>
                    <a:pt x="598313" y="1638300"/>
                    <a:pt x="591645" y="1638300"/>
                    <a:pt x="585930" y="1639253"/>
                  </a:cubicBezTo>
                  <a:lnTo>
                    <a:pt x="566880" y="1640205"/>
                  </a:lnTo>
                  <a:lnTo>
                    <a:pt x="547830" y="1639253"/>
                  </a:lnTo>
                  <a:cubicBezTo>
                    <a:pt x="541163" y="1638300"/>
                    <a:pt x="534495" y="1638300"/>
                    <a:pt x="528780" y="1637348"/>
                  </a:cubicBezTo>
                  <a:cubicBezTo>
                    <a:pt x="516398" y="1634490"/>
                    <a:pt x="503063" y="1633538"/>
                    <a:pt x="490680" y="1628775"/>
                  </a:cubicBezTo>
                  <a:cubicBezTo>
                    <a:pt x="441150" y="1614488"/>
                    <a:pt x="394478" y="1589723"/>
                    <a:pt x="354473" y="1556385"/>
                  </a:cubicBezTo>
                  <a:cubicBezTo>
                    <a:pt x="314468" y="1523048"/>
                    <a:pt x="281130" y="1483043"/>
                    <a:pt x="255413" y="1437323"/>
                  </a:cubicBezTo>
                  <a:cubicBezTo>
                    <a:pt x="229695" y="1392555"/>
                    <a:pt x="213503" y="1342073"/>
                    <a:pt x="205883" y="1290638"/>
                  </a:cubicBezTo>
                  <a:cubicBezTo>
                    <a:pt x="198263" y="1239203"/>
                    <a:pt x="197310" y="1186815"/>
                    <a:pt x="203978" y="1135380"/>
                  </a:cubicBezTo>
                  <a:cubicBezTo>
                    <a:pt x="216360" y="1032510"/>
                    <a:pt x="254460" y="932498"/>
                    <a:pt x="308753" y="844868"/>
                  </a:cubicBezTo>
                  <a:cubicBezTo>
                    <a:pt x="363998" y="757238"/>
                    <a:pt x="421148" y="669608"/>
                    <a:pt x="477345" y="582930"/>
                  </a:cubicBezTo>
                  <a:lnTo>
                    <a:pt x="621173" y="361950"/>
                  </a:lnTo>
                  <a:lnTo>
                    <a:pt x="644033" y="327660"/>
                  </a:lnTo>
                  <a:lnTo>
                    <a:pt x="689753" y="258127"/>
                  </a:lnTo>
                  <a:lnTo>
                    <a:pt x="781193" y="119063"/>
                  </a:lnTo>
                  <a:lnTo>
                    <a:pt x="859298" y="0"/>
                  </a:lnTo>
                </a:path>
              </a:pathLst>
            </a:custGeom>
            <a:noFill/>
            <a:ln w="126746" cap="flat">
              <a:solidFill>
                <a:schemeClr val="tx1"/>
              </a:solidFill>
              <a:prstDash val="solid"/>
              <a:miter/>
            </a:ln>
          </p:spPr>
          <p:txBody>
            <a:bodyPr rtlCol="0" anchor="ctr"/>
            <a:lstStyle/>
            <a:p>
              <a:endParaRPr lang="sv-SE"/>
            </a:p>
          </p:txBody>
        </p:sp>
        <p:sp>
          <p:nvSpPr>
            <p:cNvPr id="15" name="Frihandsfigur: Form 14">
              <a:extLst>
                <a:ext uri="{FF2B5EF4-FFF2-40B4-BE49-F238E27FC236}">
                  <a16:creationId xmlns:a16="http://schemas.microsoft.com/office/drawing/2014/main" id="{1F76AC04-0024-43F5-924E-5ECE00C695DD}"/>
                </a:ext>
              </a:extLst>
            </p:cNvPr>
            <p:cNvSpPr/>
            <p:nvPr/>
          </p:nvSpPr>
          <p:spPr>
            <a:xfrm>
              <a:off x="1813559" y="2947924"/>
              <a:ext cx="660082" cy="550545"/>
            </a:xfrm>
            <a:custGeom>
              <a:avLst/>
              <a:gdLst>
                <a:gd name="connsiteX0" fmla="*/ 660082 w 660082"/>
                <a:gd name="connsiteY0" fmla="*/ 550545 h 550545"/>
                <a:gd name="connsiteX1" fmla="*/ 588645 w 660082"/>
                <a:gd name="connsiteY1" fmla="*/ 205740 h 550545"/>
                <a:gd name="connsiteX2" fmla="*/ 546735 w 660082"/>
                <a:gd name="connsiteY2" fmla="*/ 0 h 550545"/>
                <a:gd name="connsiteX3" fmla="*/ 340042 w 660082"/>
                <a:gd name="connsiteY3" fmla="*/ 42863 h 550545"/>
                <a:gd name="connsiteX4" fmla="*/ 0 w 660082"/>
                <a:gd name="connsiteY4" fmla="*/ 112395 h 550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0082" h="550545">
                  <a:moveTo>
                    <a:pt x="660082" y="550545"/>
                  </a:moveTo>
                  <a:lnTo>
                    <a:pt x="588645" y="205740"/>
                  </a:lnTo>
                  <a:lnTo>
                    <a:pt x="546735" y="0"/>
                  </a:lnTo>
                  <a:lnTo>
                    <a:pt x="340042" y="42863"/>
                  </a:lnTo>
                  <a:lnTo>
                    <a:pt x="0" y="112395"/>
                  </a:lnTo>
                </a:path>
              </a:pathLst>
            </a:custGeom>
            <a:noFill/>
            <a:ln w="126746" cap="flat">
              <a:solidFill>
                <a:schemeClr val="tx1"/>
              </a:solidFill>
              <a:prstDash val="solid"/>
              <a:miter/>
            </a:ln>
          </p:spPr>
          <p:txBody>
            <a:bodyPr rtlCol="0" anchor="ctr"/>
            <a:lstStyle/>
            <a:p>
              <a:endParaRPr lang="sv-SE"/>
            </a:p>
          </p:txBody>
        </p:sp>
      </p:grpSp>
    </p:spTree>
    <p:extLst>
      <p:ext uri="{BB962C8B-B14F-4D97-AF65-F5344CB8AC3E}">
        <p14:creationId xmlns:p14="http://schemas.microsoft.com/office/powerpoint/2010/main" val="860870613"/>
      </p:ext>
    </p:extLst>
  </p:cSld>
  <p:clrMapOvr>
    <a:masterClrMapping/>
  </p:clrMapOvr>
  <p:extLst>
    <p:ext uri="{DCECCB84-F9BA-43D5-87BE-67443E8EF086}">
      <p15:sldGuideLst xmlns:p15="http://schemas.microsoft.com/office/powerpoint/2012/main">
        <p15:guide id="1" orient="horz" pos="2478">
          <p15:clr>
            <a:srgbClr val="FBAE40"/>
          </p15:clr>
        </p15:guide>
        <p15:guide id="2" pos="3840">
          <p15:clr>
            <a:srgbClr val="FBAE40"/>
          </p15:clr>
        </p15:guide>
        <p15:guide id="3" orient="horz" pos="234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Kapitelsida förbundsgrön">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698" y="1709738"/>
            <a:ext cx="8118337" cy="2852737"/>
          </a:xfrm>
        </p:spPr>
        <p:txBody>
          <a:bodyPr anchor="b"/>
          <a:lstStyle>
            <a:lvl1pPr>
              <a:defRPr sz="4400">
                <a:solidFill>
                  <a:schemeClr val="tx1"/>
                </a:solidFill>
              </a:defRPr>
            </a:lvl1pPr>
          </a:lstStyle>
          <a:p>
            <a:r>
              <a:rPr lang="sv-SE"/>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38" y="5148263"/>
            <a:ext cx="8118337" cy="9413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0" y="7206858"/>
            <a:ext cx="2743200" cy="165400"/>
          </a:xfrm>
        </p:spPr>
        <p:txBody>
          <a:bodyPr/>
          <a:lstStyle/>
          <a:p>
            <a:fld id="{1BF091A7-2DEA-41B9-99DF-A13B91A9ED06}" type="datetime1">
              <a:rPr lang="sv-SE" smtClean="0"/>
              <a:t>2024-05-30</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0" y="7405027"/>
            <a:ext cx="4114800" cy="165400"/>
          </a:xfrm>
        </p:spPr>
        <p:txBody>
          <a:bodyPr/>
          <a:lstStyle/>
          <a:p>
            <a:r>
              <a:rPr lang="sv-SE"/>
              <a:t>Insikt 2024 |</a:t>
            </a:r>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0" y="7405027"/>
            <a:ext cx="2743200" cy="165400"/>
          </a:xfrm>
        </p:spPr>
        <p:txBody>
          <a:bodyPr/>
          <a:lstStyle/>
          <a:p>
            <a:fld id="{AE086683-F536-42AB-ABBC-F4803DFE8DBC}" type="slidenum">
              <a:rPr lang="sv-SE" smtClean="0"/>
              <a:t>‹#›</a:t>
            </a:fld>
            <a:endParaRPr lang="sv-SE"/>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303530" y="4674834"/>
            <a:ext cx="1314450" cy="361068"/>
          </a:xfrm>
          <a:prstGeom prst="rect">
            <a:avLst/>
          </a:prstGeom>
        </p:spPr>
      </p:pic>
    </p:spTree>
    <p:extLst>
      <p:ext uri="{BB962C8B-B14F-4D97-AF65-F5344CB8AC3E}">
        <p14:creationId xmlns:p14="http://schemas.microsoft.com/office/powerpoint/2010/main" val="20321067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Kapitelsida blekgrön">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698" y="1709738"/>
            <a:ext cx="8118337" cy="2852737"/>
          </a:xfrm>
        </p:spPr>
        <p:txBody>
          <a:bodyPr anchor="b"/>
          <a:lstStyle>
            <a:lvl1pPr>
              <a:defRPr sz="4400">
                <a:solidFill>
                  <a:schemeClr val="tx1"/>
                </a:solidFill>
              </a:defRPr>
            </a:lvl1pPr>
          </a:lstStyle>
          <a:p>
            <a:r>
              <a:rPr lang="sv-SE"/>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38" y="5148263"/>
            <a:ext cx="8118337" cy="9413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0" y="7206858"/>
            <a:ext cx="2743200" cy="165400"/>
          </a:xfrm>
        </p:spPr>
        <p:txBody>
          <a:bodyPr/>
          <a:lstStyle/>
          <a:p>
            <a:fld id="{129C86B6-9221-49EB-A582-8724B36782E8}" type="datetime1">
              <a:rPr lang="sv-SE" smtClean="0"/>
              <a:t>2024-05-30</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0" y="7405027"/>
            <a:ext cx="4114800" cy="165400"/>
          </a:xfrm>
        </p:spPr>
        <p:txBody>
          <a:bodyPr/>
          <a:lstStyle/>
          <a:p>
            <a:r>
              <a:rPr lang="sv-SE"/>
              <a:t>Insikt 2024 |</a:t>
            </a:r>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0" y="7405027"/>
            <a:ext cx="2743200" cy="165400"/>
          </a:xfrm>
        </p:spPr>
        <p:txBody>
          <a:bodyPr/>
          <a:lstStyle/>
          <a:p>
            <a:fld id="{AE086683-F536-42AB-ABBC-F4803DFE8DBC}" type="slidenum">
              <a:rPr lang="sv-SE" smtClean="0"/>
              <a:t>‹#›</a:t>
            </a:fld>
            <a:endParaRPr lang="sv-SE"/>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303530" y="4674834"/>
            <a:ext cx="1314450" cy="361068"/>
          </a:xfrm>
          <a:prstGeom prst="rect">
            <a:avLst/>
          </a:prstGeom>
        </p:spPr>
      </p:pic>
    </p:spTree>
    <p:extLst>
      <p:ext uri="{BB962C8B-B14F-4D97-AF65-F5344CB8AC3E}">
        <p14:creationId xmlns:p14="http://schemas.microsoft.com/office/powerpoint/2010/main" val="400549044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secHead" preserve="1">
  <p:cSld name="Kapitelsida dammgrå">
    <p:bg>
      <p:bgPr>
        <a:solidFill>
          <a:schemeClr val="accent4">
            <a:lumMod val="25000"/>
            <a:lumOff val="75000"/>
          </a:schemeClr>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2D6EA362-9137-45DF-BEE4-B691A8719BDE}"/>
              </a:ext>
            </a:extLst>
          </p:cNvPr>
          <p:cNvSpPr>
            <a:spLocks noGrp="1"/>
          </p:cNvSpPr>
          <p:nvPr>
            <p:ph type="title" hasCustomPrompt="1"/>
          </p:nvPr>
        </p:nvSpPr>
        <p:spPr>
          <a:xfrm>
            <a:off x="304698" y="1709738"/>
            <a:ext cx="8118337" cy="2852737"/>
          </a:xfrm>
        </p:spPr>
        <p:txBody>
          <a:bodyPr anchor="b"/>
          <a:lstStyle>
            <a:lvl1pPr>
              <a:defRPr sz="4400">
                <a:solidFill>
                  <a:schemeClr val="tx1"/>
                </a:solidFill>
              </a:defRPr>
            </a:lvl1pPr>
          </a:lstStyle>
          <a:p>
            <a:r>
              <a:rPr lang="sv-SE"/>
              <a:t>Kapitelsida, rubrik i upp till fyra rader</a:t>
            </a:r>
          </a:p>
        </p:txBody>
      </p:sp>
      <p:sp>
        <p:nvSpPr>
          <p:cNvPr id="3" name="Platshållare för text 2">
            <a:extLst>
              <a:ext uri="{FF2B5EF4-FFF2-40B4-BE49-F238E27FC236}">
                <a16:creationId xmlns:a16="http://schemas.microsoft.com/office/drawing/2014/main" id="{81D78077-8D23-4A9C-AD57-B41C92D6A8D4}"/>
              </a:ext>
            </a:extLst>
          </p:cNvPr>
          <p:cNvSpPr>
            <a:spLocks noGrp="1"/>
          </p:cNvSpPr>
          <p:nvPr>
            <p:ph type="body" idx="1" hasCustomPrompt="1"/>
          </p:nvPr>
        </p:nvSpPr>
        <p:spPr>
          <a:xfrm>
            <a:off x="300038" y="5148263"/>
            <a:ext cx="8118337" cy="941388"/>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sv-SE"/>
              <a:t>Underrubrik</a:t>
            </a:r>
          </a:p>
        </p:txBody>
      </p:sp>
      <p:sp>
        <p:nvSpPr>
          <p:cNvPr id="4" name="Platshållare för datum 3">
            <a:extLst>
              <a:ext uri="{FF2B5EF4-FFF2-40B4-BE49-F238E27FC236}">
                <a16:creationId xmlns:a16="http://schemas.microsoft.com/office/drawing/2014/main" id="{15FD365D-8709-4288-B31C-9EDA4CFD9EE3}"/>
              </a:ext>
            </a:extLst>
          </p:cNvPr>
          <p:cNvSpPr>
            <a:spLocks noGrp="1"/>
          </p:cNvSpPr>
          <p:nvPr>
            <p:ph type="dt" sz="half" idx="10"/>
          </p:nvPr>
        </p:nvSpPr>
        <p:spPr>
          <a:xfrm>
            <a:off x="831850" y="7206858"/>
            <a:ext cx="2743200" cy="165400"/>
          </a:xfrm>
        </p:spPr>
        <p:txBody>
          <a:bodyPr/>
          <a:lstStyle/>
          <a:p>
            <a:fld id="{EA95402F-D2E4-4556-B65A-0A36698E27DE}" type="datetime1">
              <a:rPr lang="sv-SE" smtClean="0"/>
              <a:t>2024-05-30</a:t>
            </a:fld>
            <a:endParaRPr lang="sv-SE"/>
          </a:p>
        </p:txBody>
      </p:sp>
      <p:sp>
        <p:nvSpPr>
          <p:cNvPr id="5" name="Platshållare för sidfot 4">
            <a:extLst>
              <a:ext uri="{FF2B5EF4-FFF2-40B4-BE49-F238E27FC236}">
                <a16:creationId xmlns:a16="http://schemas.microsoft.com/office/drawing/2014/main" id="{0BEC5015-75F5-4019-9FE1-99AF477F6865}"/>
              </a:ext>
            </a:extLst>
          </p:cNvPr>
          <p:cNvSpPr>
            <a:spLocks noGrp="1"/>
          </p:cNvSpPr>
          <p:nvPr>
            <p:ph type="ftr" sz="quarter" idx="11"/>
          </p:nvPr>
        </p:nvSpPr>
        <p:spPr>
          <a:xfrm>
            <a:off x="831850" y="7405027"/>
            <a:ext cx="4114800" cy="165400"/>
          </a:xfrm>
        </p:spPr>
        <p:txBody>
          <a:bodyPr/>
          <a:lstStyle/>
          <a:p>
            <a:r>
              <a:rPr lang="sv-SE"/>
              <a:t>Insikt 2024 |</a:t>
            </a:r>
          </a:p>
        </p:txBody>
      </p:sp>
      <p:sp>
        <p:nvSpPr>
          <p:cNvPr id="6" name="Platshållare för bildnummer 5">
            <a:extLst>
              <a:ext uri="{FF2B5EF4-FFF2-40B4-BE49-F238E27FC236}">
                <a16:creationId xmlns:a16="http://schemas.microsoft.com/office/drawing/2014/main" id="{4DEBBFDA-2391-4373-9266-2ED5FFB6DB63}"/>
              </a:ext>
            </a:extLst>
          </p:cNvPr>
          <p:cNvSpPr>
            <a:spLocks noGrp="1"/>
          </p:cNvSpPr>
          <p:nvPr>
            <p:ph type="sldNum" sz="quarter" idx="12"/>
          </p:nvPr>
        </p:nvSpPr>
        <p:spPr>
          <a:xfrm>
            <a:off x="8604250" y="7405027"/>
            <a:ext cx="2743200" cy="165400"/>
          </a:xfrm>
        </p:spPr>
        <p:txBody>
          <a:bodyPr/>
          <a:lstStyle/>
          <a:p>
            <a:fld id="{AE086683-F536-42AB-ABBC-F4803DFE8DBC}" type="slidenum">
              <a:rPr lang="sv-SE" smtClean="0"/>
              <a:t>‹#›</a:t>
            </a:fld>
            <a:endParaRPr lang="sv-SE"/>
          </a:p>
        </p:txBody>
      </p:sp>
      <p:pic>
        <p:nvPicPr>
          <p:cNvPr id="21" name="Graphic 20">
            <a:extLst>
              <a:ext uri="{FF2B5EF4-FFF2-40B4-BE49-F238E27FC236}">
                <a16:creationId xmlns:a16="http://schemas.microsoft.com/office/drawing/2014/main" id="{3CDAD11B-CFD7-4EF1-A68E-6B5FDA88BDE9}"/>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303530" y="4674834"/>
            <a:ext cx="1314450" cy="361068"/>
          </a:xfrm>
          <a:prstGeom prst="rect">
            <a:avLst/>
          </a:prstGeom>
        </p:spPr>
      </p:pic>
    </p:spTree>
    <p:extLst>
      <p:ext uri="{BB962C8B-B14F-4D97-AF65-F5344CB8AC3E}">
        <p14:creationId xmlns:p14="http://schemas.microsoft.com/office/powerpoint/2010/main" val="26575650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Obj" preserve="1">
  <p:cSld name="Rubrik och två dela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B15A51B-F5FD-46C6-BB50-13243C98858E}"/>
              </a:ext>
            </a:extLst>
          </p:cNvPr>
          <p:cNvSpPr>
            <a:spLocks noGrp="1"/>
          </p:cNvSpPr>
          <p:nvPr>
            <p:ph type="title" hasCustomPrompt="1"/>
          </p:nvPr>
        </p:nvSpPr>
        <p:spPr/>
        <p:txBody>
          <a:bodyPr/>
          <a:lstStyle>
            <a:lvl1pPr>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0D17F852-2405-43B5-8AA8-1DF9E051EB6B}"/>
              </a:ext>
            </a:extLst>
          </p:cNvPr>
          <p:cNvSpPr>
            <a:spLocks noGrp="1"/>
          </p:cNvSpPr>
          <p:nvPr>
            <p:ph sz="half" idx="1"/>
          </p:nvPr>
        </p:nvSpPr>
        <p:spPr>
          <a:xfrm>
            <a:off x="301487" y="1829200"/>
            <a:ext cx="5183188" cy="3938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4C4315BF-6788-4811-BD10-03E568815C6E}"/>
              </a:ext>
            </a:extLst>
          </p:cNvPr>
          <p:cNvSpPr>
            <a:spLocks noGrp="1"/>
          </p:cNvSpPr>
          <p:nvPr>
            <p:ph sz="half" idx="2"/>
          </p:nvPr>
        </p:nvSpPr>
        <p:spPr>
          <a:xfrm>
            <a:off x="5643428" y="1829201"/>
            <a:ext cx="5183188" cy="3938588"/>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datum 4">
            <a:extLst>
              <a:ext uri="{FF2B5EF4-FFF2-40B4-BE49-F238E27FC236}">
                <a16:creationId xmlns:a16="http://schemas.microsoft.com/office/drawing/2014/main" id="{7E023E9F-EE8E-4686-A61E-65C066F9D370}"/>
              </a:ext>
            </a:extLst>
          </p:cNvPr>
          <p:cNvSpPr>
            <a:spLocks noGrp="1"/>
          </p:cNvSpPr>
          <p:nvPr>
            <p:ph type="dt" sz="half" idx="10"/>
          </p:nvPr>
        </p:nvSpPr>
        <p:spPr/>
        <p:txBody>
          <a:bodyPr/>
          <a:lstStyle>
            <a:lvl1pPr algn="r">
              <a:defRPr/>
            </a:lvl1pPr>
          </a:lstStyle>
          <a:p>
            <a:pPr algn="r"/>
            <a:fld id="{85EC5860-7803-4316-A411-209CD622BBD4}" type="datetime1">
              <a:rPr lang="sv-SE" smtClean="0"/>
              <a:t>2024-05-30</a:t>
            </a:fld>
            <a:endParaRPr lang="sv-SE"/>
          </a:p>
        </p:txBody>
      </p:sp>
      <p:sp>
        <p:nvSpPr>
          <p:cNvPr id="6" name="Platshållare för sidfot 5">
            <a:extLst>
              <a:ext uri="{FF2B5EF4-FFF2-40B4-BE49-F238E27FC236}">
                <a16:creationId xmlns:a16="http://schemas.microsoft.com/office/drawing/2014/main" id="{592EB582-82DF-4136-A89A-70895B14CB05}"/>
              </a:ext>
            </a:extLst>
          </p:cNvPr>
          <p:cNvSpPr>
            <a:spLocks noGrp="1"/>
          </p:cNvSpPr>
          <p:nvPr>
            <p:ph type="ftr" sz="quarter" idx="11"/>
          </p:nvPr>
        </p:nvSpPr>
        <p:spPr/>
        <p:txBody>
          <a:bodyPr/>
          <a:lstStyle/>
          <a:p>
            <a:r>
              <a:rPr lang="sv-SE"/>
              <a:t>Insikt 2024 |</a:t>
            </a:r>
          </a:p>
        </p:txBody>
      </p:sp>
      <p:sp>
        <p:nvSpPr>
          <p:cNvPr id="7" name="Platshållare för bildnummer 6">
            <a:extLst>
              <a:ext uri="{FF2B5EF4-FFF2-40B4-BE49-F238E27FC236}">
                <a16:creationId xmlns:a16="http://schemas.microsoft.com/office/drawing/2014/main" id="{4E1407E4-D3DA-4115-93A1-70F0BE9C57B6}"/>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361419816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Jämförelse med underrubriker">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5EC447B7-A1D7-4C2A-AA62-F37F32D5ECB7}"/>
              </a:ext>
            </a:extLst>
          </p:cNvPr>
          <p:cNvSpPr>
            <a:spLocks noGrp="1"/>
          </p:cNvSpPr>
          <p:nvPr>
            <p:ph type="title" hasCustomPrompt="1"/>
          </p:nvPr>
        </p:nvSpPr>
        <p:spPr>
          <a:xfrm>
            <a:off x="301487" y="293412"/>
            <a:ext cx="8648700" cy="1325563"/>
          </a:xfrm>
        </p:spPr>
        <p:txBody>
          <a:bodyPr/>
          <a:lstStyle>
            <a:lvl1pPr>
              <a:defRPr/>
            </a:lvl1pPr>
          </a:lstStyle>
          <a:p>
            <a:r>
              <a:rPr lang="sv-SE"/>
              <a:t>Klicka här för att skriva rubrik i upp till två rader</a:t>
            </a:r>
          </a:p>
        </p:txBody>
      </p:sp>
      <p:sp>
        <p:nvSpPr>
          <p:cNvPr id="3" name="Platshållare för text 2">
            <a:extLst>
              <a:ext uri="{FF2B5EF4-FFF2-40B4-BE49-F238E27FC236}">
                <a16:creationId xmlns:a16="http://schemas.microsoft.com/office/drawing/2014/main" id="{02676758-DB6F-48D8-951C-8F4205231323}"/>
              </a:ext>
            </a:extLst>
          </p:cNvPr>
          <p:cNvSpPr>
            <a:spLocks noGrp="1"/>
          </p:cNvSpPr>
          <p:nvPr>
            <p:ph type="body" idx="1"/>
          </p:nvPr>
        </p:nvSpPr>
        <p:spPr>
          <a:xfrm>
            <a:off x="301487" y="1829200"/>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4" name="Platshållare för innehåll 3">
            <a:extLst>
              <a:ext uri="{FF2B5EF4-FFF2-40B4-BE49-F238E27FC236}">
                <a16:creationId xmlns:a16="http://schemas.microsoft.com/office/drawing/2014/main" id="{BBB91D99-D2D3-4056-9A06-DB9129319516}"/>
              </a:ext>
            </a:extLst>
          </p:cNvPr>
          <p:cNvSpPr>
            <a:spLocks noGrp="1"/>
          </p:cNvSpPr>
          <p:nvPr>
            <p:ph sz="half" idx="2"/>
          </p:nvPr>
        </p:nvSpPr>
        <p:spPr>
          <a:xfrm>
            <a:off x="316706" y="2809623"/>
            <a:ext cx="5157787" cy="3128155"/>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64B5B5E2-4390-48D4-A214-EFF599B5C620}"/>
              </a:ext>
            </a:extLst>
          </p:cNvPr>
          <p:cNvSpPr>
            <a:spLocks noGrp="1"/>
          </p:cNvSpPr>
          <p:nvPr>
            <p:ph type="body" sz="quarter" idx="3"/>
          </p:nvPr>
        </p:nvSpPr>
        <p:spPr>
          <a:xfrm>
            <a:off x="5643427" y="1829200"/>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Klicka här för att ändra format på bakgrundstexten</a:t>
            </a:r>
          </a:p>
        </p:txBody>
      </p:sp>
      <p:sp>
        <p:nvSpPr>
          <p:cNvPr id="6" name="Platshållare för innehåll 5">
            <a:extLst>
              <a:ext uri="{FF2B5EF4-FFF2-40B4-BE49-F238E27FC236}">
                <a16:creationId xmlns:a16="http://schemas.microsoft.com/office/drawing/2014/main" id="{84E0839F-DA86-4E14-BFC3-BD0F948A2A61}"/>
              </a:ext>
            </a:extLst>
          </p:cNvPr>
          <p:cNvSpPr>
            <a:spLocks noGrp="1"/>
          </p:cNvSpPr>
          <p:nvPr>
            <p:ph sz="quarter" idx="4"/>
          </p:nvPr>
        </p:nvSpPr>
        <p:spPr>
          <a:xfrm>
            <a:off x="5648670" y="2809623"/>
            <a:ext cx="5183188" cy="3128156"/>
          </a:xfrm>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Platshållare för datum 6">
            <a:extLst>
              <a:ext uri="{FF2B5EF4-FFF2-40B4-BE49-F238E27FC236}">
                <a16:creationId xmlns:a16="http://schemas.microsoft.com/office/drawing/2014/main" id="{7E824975-61ED-493C-8BC1-B24F652A91B6}"/>
              </a:ext>
            </a:extLst>
          </p:cNvPr>
          <p:cNvSpPr>
            <a:spLocks noGrp="1"/>
          </p:cNvSpPr>
          <p:nvPr>
            <p:ph type="dt" sz="half" idx="10"/>
          </p:nvPr>
        </p:nvSpPr>
        <p:spPr/>
        <p:txBody>
          <a:bodyPr/>
          <a:lstStyle>
            <a:lvl1pPr algn="r">
              <a:defRPr/>
            </a:lvl1pPr>
          </a:lstStyle>
          <a:p>
            <a:fld id="{F5AD4DAA-A096-47F7-A57D-BD557F23E17C}" type="datetime1">
              <a:rPr lang="sv-SE" smtClean="0"/>
              <a:t>2024-05-30</a:t>
            </a:fld>
            <a:endParaRPr lang="sv-SE"/>
          </a:p>
        </p:txBody>
      </p:sp>
      <p:sp>
        <p:nvSpPr>
          <p:cNvPr id="8" name="Platshållare för sidfot 7">
            <a:extLst>
              <a:ext uri="{FF2B5EF4-FFF2-40B4-BE49-F238E27FC236}">
                <a16:creationId xmlns:a16="http://schemas.microsoft.com/office/drawing/2014/main" id="{45DAEBE1-AC92-48FF-9F7A-7C04C9EFD9DE}"/>
              </a:ext>
            </a:extLst>
          </p:cNvPr>
          <p:cNvSpPr>
            <a:spLocks noGrp="1"/>
          </p:cNvSpPr>
          <p:nvPr>
            <p:ph type="ftr" sz="quarter" idx="11"/>
          </p:nvPr>
        </p:nvSpPr>
        <p:spPr/>
        <p:txBody>
          <a:bodyPr/>
          <a:lstStyle/>
          <a:p>
            <a:r>
              <a:rPr lang="sv-SE"/>
              <a:t>Insikt 2024 |</a:t>
            </a:r>
          </a:p>
        </p:txBody>
      </p:sp>
      <p:sp>
        <p:nvSpPr>
          <p:cNvPr id="9" name="Platshållare för bildnummer 8">
            <a:extLst>
              <a:ext uri="{FF2B5EF4-FFF2-40B4-BE49-F238E27FC236}">
                <a16:creationId xmlns:a16="http://schemas.microsoft.com/office/drawing/2014/main" id="{05DF3BA5-B9A3-4D9C-95FF-0250973BCD35}"/>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2350727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Only" preserve="1">
  <p:cSld name="Endast rubrik">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p:txBody>
          <a:bodyPr/>
          <a:lstStyle>
            <a:lvl1pPr>
              <a:defRPr/>
            </a:lvl1pPr>
          </a:lstStyle>
          <a:p>
            <a:r>
              <a:rPr lang="sv-SE"/>
              <a:t>Klicka här för att skriva rubrik i upp till två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p:txBody>
          <a:bodyPr/>
          <a:lstStyle>
            <a:lvl1pPr algn="r">
              <a:defRPr/>
            </a:lvl1pPr>
          </a:lstStyle>
          <a:p>
            <a:fld id="{649061AE-A379-46D2-B322-AC8DDC4113E2}" type="datetime1">
              <a:rPr lang="sv-SE" smtClean="0"/>
              <a:t>2024-05-30</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p:txBody>
          <a:bodyPr/>
          <a:lstStyle/>
          <a:p>
            <a:r>
              <a:rPr lang="sv-SE"/>
              <a:t>Insikt 2024 |</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8850729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Citat med organisk pil">
    <p:bg>
      <p:bgPr>
        <a:solidFill>
          <a:schemeClr val="accent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0" y="2035572"/>
            <a:ext cx="7305675" cy="2786856"/>
          </a:xfrm>
        </p:spPr>
        <p:txBody>
          <a:bodyPr anchor="b"/>
          <a:lstStyle>
            <a:lvl1pPr>
              <a:defRPr sz="3600" b="1">
                <a:latin typeface="+mn-lt"/>
              </a:defRPr>
            </a:lvl1pPr>
          </a:lstStyle>
          <a:p>
            <a:r>
              <a:rPr lang="sv-SE"/>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611EE392-AD12-4E2B-B90E-B43D561ADDC5}" type="datetime1">
              <a:rPr lang="sv-SE" smtClean="0"/>
              <a:t>2024-05-30</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r>
              <a:rPr lang="sv-SE"/>
              <a:t>Insikt 2024 |</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a:p>
        </p:txBody>
      </p:sp>
      <p:sp>
        <p:nvSpPr>
          <p:cNvPr id="11" name="Frihandsfigur: Form 10">
            <a:extLst>
              <a:ext uri="{FF2B5EF4-FFF2-40B4-BE49-F238E27FC236}">
                <a16:creationId xmlns:a16="http://schemas.microsoft.com/office/drawing/2014/main" id="{8D682DDC-A1D3-423A-9EF8-A3D275573E4F}"/>
              </a:ext>
            </a:extLst>
          </p:cNvPr>
          <p:cNvSpPr/>
          <p:nvPr/>
        </p:nvSpPr>
        <p:spPr>
          <a:xfrm>
            <a:off x="7549514" y="3467873"/>
            <a:ext cx="4646295" cy="3141523"/>
          </a:xfrm>
          <a:custGeom>
            <a:avLst/>
            <a:gdLst>
              <a:gd name="connsiteX0" fmla="*/ 4646295 w 4646295"/>
              <a:gd name="connsiteY0" fmla="*/ 1613714 h 3141523"/>
              <a:gd name="connsiteX1" fmla="*/ 4166235 w 4646295"/>
              <a:gd name="connsiteY1" fmla="*/ 1613714 h 3141523"/>
              <a:gd name="connsiteX2" fmla="*/ 4046220 w 4646295"/>
              <a:gd name="connsiteY2" fmla="*/ 1613714 h 3141523"/>
              <a:gd name="connsiteX3" fmla="*/ 3926205 w 4646295"/>
              <a:gd name="connsiteY3" fmla="*/ 1611809 h 3141523"/>
              <a:gd name="connsiteX4" fmla="*/ 3700463 w 4646295"/>
              <a:gd name="connsiteY4" fmla="*/ 1537514 h 3141523"/>
              <a:gd name="connsiteX5" fmla="*/ 3651885 w 4646295"/>
              <a:gd name="connsiteY5" fmla="*/ 1503224 h 3141523"/>
              <a:gd name="connsiteX6" fmla="*/ 3608070 w 4646295"/>
              <a:gd name="connsiteY6" fmla="*/ 1462266 h 3141523"/>
              <a:gd name="connsiteX7" fmla="*/ 3597593 w 4646295"/>
              <a:gd name="connsiteY7" fmla="*/ 1451789 h 3141523"/>
              <a:gd name="connsiteX8" fmla="*/ 3588068 w 4646295"/>
              <a:gd name="connsiteY8" fmla="*/ 1440359 h 3141523"/>
              <a:gd name="connsiteX9" fmla="*/ 3569018 w 4646295"/>
              <a:gd name="connsiteY9" fmla="*/ 1417499 h 3141523"/>
              <a:gd name="connsiteX10" fmla="*/ 3551873 w 4646295"/>
              <a:gd name="connsiteY10" fmla="*/ 1392734 h 3141523"/>
              <a:gd name="connsiteX11" fmla="*/ 3543300 w 4646295"/>
              <a:gd name="connsiteY11" fmla="*/ 1380351 h 3141523"/>
              <a:gd name="connsiteX12" fmla="*/ 3535680 w 4646295"/>
              <a:gd name="connsiteY12" fmla="*/ 1367016 h 3141523"/>
              <a:gd name="connsiteX13" fmla="*/ 3521393 w 4646295"/>
              <a:gd name="connsiteY13" fmla="*/ 1340346 h 3141523"/>
              <a:gd name="connsiteX14" fmla="*/ 3509010 w 4646295"/>
              <a:gd name="connsiteY14" fmla="*/ 1312724 h 3141523"/>
              <a:gd name="connsiteX15" fmla="*/ 3498533 w 4646295"/>
              <a:gd name="connsiteY15" fmla="*/ 1285101 h 3141523"/>
              <a:gd name="connsiteX16" fmla="*/ 3489008 w 4646295"/>
              <a:gd name="connsiteY16" fmla="*/ 1256526 h 3141523"/>
              <a:gd name="connsiteX17" fmla="*/ 3465195 w 4646295"/>
              <a:gd name="connsiteY17" fmla="*/ 1139369 h 3141523"/>
              <a:gd name="connsiteX18" fmla="*/ 3402330 w 4646295"/>
              <a:gd name="connsiteY18" fmla="*/ 664071 h 3141523"/>
              <a:gd name="connsiteX19" fmla="*/ 3376613 w 4646295"/>
              <a:gd name="connsiteY19" fmla="*/ 546914 h 3141523"/>
              <a:gd name="connsiteX20" fmla="*/ 3339465 w 4646295"/>
              <a:gd name="connsiteY20" fmla="*/ 432614 h 3141523"/>
              <a:gd name="connsiteX21" fmla="*/ 3288983 w 4646295"/>
              <a:gd name="connsiteY21" fmla="*/ 324029 h 3141523"/>
              <a:gd name="connsiteX22" fmla="*/ 3258503 w 4646295"/>
              <a:gd name="connsiteY22" fmla="*/ 272594 h 3141523"/>
              <a:gd name="connsiteX23" fmla="*/ 3241358 w 4646295"/>
              <a:gd name="connsiteY23" fmla="*/ 247829 h 3141523"/>
              <a:gd name="connsiteX24" fmla="*/ 3224213 w 4646295"/>
              <a:gd name="connsiteY24" fmla="*/ 223064 h 3141523"/>
              <a:gd name="connsiteX25" fmla="*/ 3206115 w 4646295"/>
              <a:gd name="connsiteY25" fmla="*/ 199251 h 3141523"/>
              <a:gd name="connsiteX26" fmla="*/ 3186113 w 4646295"/>
              <a:gd name="connsiteY26" fmla="*/ 176391 h 3141523"/>
              <a:gd name="connsiteX27" fmla="*/ 3165158 w 4646295"/>
              <a:gd name="connsiteY27" fmla="*/ 154484 h 3141523"/>
              <a:gd name="connsiteX28" fmla="*/ 3143250 w 4646295"/>
              <a:gd name="connsiteY28" fmla="*/ 133529 h 3141523"/>
              <a:gd name="connsiteX29" fmla="*/ 3047048 w 4646295"/>
              <a:gd name="connsiteY29" fmla="*/ 63044 h 3141523"/>
              <a:gd name="connsiteX30" fmla="*/ 2992755 w 4646295"/>
              <a:gd name="connsiteY30" fmla="*/ 37326 h 3141523"/>
              <a:gd name="connsiteX31" fmla="*/ 2936558 w 4646295"/>
              <a:gd name="connsiteY31" fmla="*/ 17324 h 3141523"/>
              <a:gd name="connsiteX32" fmla="*/ 2818448 w 4646295"/>
              <a:gd name="connsiteY32" fmla="*/ 179 h 3141523"/>
              <a:gd name="connsiteX33" fmla="*/ 2699385 w 4646295"/>
              <a:gd name="connsiteY33" fmla="*/ 8751 h 3141523"/>
              <a:gd name="connsiteX34" fmla="*/ 2584133 w 4646295"/>
              <a:gd name="connsiteY34" fmla="*/ 41136 h 3141523"/>
              <a:gd name="connsiteX35" fmla="*/ 2379345 w 4646295"/>
              <a:gd name="connsiteY35" fmla="*/ 163056 h 3141523"/>
              <a:gd name="connsiteX36" fmla="*/ 2218373 w 4646295"/>
              <a:gd name="connsiteY36" fmla="*/ 340221 h 3141523"/>
              <a:gd name="connsiteX37" fmla="*/ 2098358 w 4646295"/>
              <a:gd name="connsiteY37" fmla="*/ 547866 h 3141523"/>
              <a:gd name="connsiteX38" fmla="*/ 1944053 w 4646295"/>
              <a:gd name="connsiteY38" fmla="*/ 1001256 h 3141523"/>
              <a:gd name="connsiteX39" fmla="*/ 1853565 w 4646295"/>
              <a:gd name="connsiteY39" fmla="*/ 1471791 h 3141523"/>
              <a:gd name="connsiteX40" fmla="*/ 1765935 w 4646295"/>
              <a:gd name="connsiteY40" fmla="*/ 1943279 h 3141523"/>
              <a:gd name="connsiteX41" fmla="*/ 1620203 w 4646295"/>
              <a:gd name="connsiteY41" fmla="*/ 2399526 h 3141523"/>
              <a:gd name="connsiteX42" fmla="*/ 1364933 w 4646295"/>
              <a:gd name="connsiteY42" fmla="*/ 2803386 h 3141523"/>
              <a:gd name="connsiteX43" fmla="*/ 979170 w 4646295"/>
              <a:gd name="connsiteY43" fmla="*/ 3077706 h 3141523"/>
              <a:gd name="connsiteX44" fmla="*/ 747713 w 4646295"/>
              <a:gd name="connsiteY44" fmla="*/ 3136761 h 3141523"/>
              <a:gd name="connsiteX45" fmla="*/ 718185 w 4646295"/>
              <a:gd name="connsiteY45" fmla="*/ 3139619 h 3141523"/>
              <a:gd name="connsiteX46" fmla="*/ 688658 w 4646295"/>
              <a:gd name="connsiteY46" fmla="*/ 3140571 h 3141523"/>
              <a:gd name="connsiteX47" fmla="*/ 673418 w 4646295"/>
              <a:gd name="connsiteY47" fmla="*/ 3141524 h 3141523"/>
              <a:gd name="connsiteX48" fmla="*/ 658178 w 4646295"/>
              <a:gd name="connsiteY48" fmla="*/ 3141524 h 3141523"/>
              <a:gd name="connsiteX49" fmla="*/ 628650 w 4646295"/>
              <a:gd name="connsiteY49" fmla="*/ 3140571 h 3141523"/>
              <a:gd name="connsiteX50" fmla="*/ 599123 w 4646295"/>
              <a:gd name="connsiteY50" fmla="*/ 3138666 h 3141523"/>
              <a:gd name="connsiteX51" fmla="*/ 569595 w 4646295"/>
              <a:gd name="connsiteY51" fmla="*/ 3135809 h 3141523"/>
              <a:gd name="connsiteX52" fmla="*/ 510540 w 4646295"/>
              <a:gd name="connsiteY52" fmla="*/ 3125331 h 3141523"/>
              <a:gd name="connsiteX53" fmla="*/ 291465 w 4646295"/>
              <a:gd name="connsiteY53" fmla="*/ 3031034 h 3141523"/>
              <a:gd name="connsiteX54" fmla="*/ 120968 w 4646295"/>
              <a:gd name="connsiteY54" fmla="*/ 2864346 h 3141523"/>
              <a:gd name="connsiteX55" fmla="*/ 20955 w 4646295"/>
              <a:gd name="connsiteY55" fmla="*/ 2648129 h 3141523"/>
              <a:gd name="connsiteX56" fmla="*/ 8573 w 4646295"/>
              <a:gd name="connsiteY56" fmla="*/ 2589074 h 3141523"/>
              <a:gd name="connsiteX57" fmla="*/ 4763 w 4646295"/>
              <a:gd name="connsiteY57" fmla="*/ 2559546 h 3141523"/>
              <a:gd name="connsiteX58" fmla="*/ 1905 w 4646295"/>
              <a:gd name="connsiteY58" fmla="*/ 2530019 h 3141523"/>
              <a:gd name="connsiteX59" fmla="*/ 0 w 4646295"/>
              <a:gd name="connsiteY59" fmla="*/ 2470011 h 3141523"/>
              <a:gd name="connsiteX60" fmla="*/ 0 w 4646295"/>
              <a:gd name="connsiteY60" fmla="*/ 2410004 h 3141523"/>
              <a:gd name="connsiteX61" fmla="*/ 0 w 4646295"/>
              <a:gd name="connsiteY61" fmla="*/ 2206169 h 3141523"/>
              <a:gd name="connsiteX62" fmla="*/ 0 w 4646295"/>
              <a:gd name="connsiteY62" fmla="*/ 2187119 h 3141523"/>
              <a:gd name="connsiteX63" fmla="*/ 0 w 4646295"/>
              <a:gd name="connsiteY63" fmla="*/ 2149971 h 3141523"/>
              <a:gd name="connsiteX64" fmla="*/ 0 w 4646295"/>
              <a:gd name="connsiteY64" fmla="*/ 2075676 h 3141523"/>
              <a:gd name="connsiteX65" fmla="*/ 0 w 4646295"/>
              <a:gd name="connsiteY65" fmla="*/ 1777544 h 31415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4646295" h="3141523">
                <a:moveTo>
                  <a:pt x="4646295" y="1613714"/>
                </a:moveTo>
                <a:lnTo>
                  <a:pt x="4166235" y="1613714"/>
                </a:lnTo>
                <a:lnTo>
                  <a:pt x="4046220" y="1613714"/>
                </a:lnTo>
                <a:cubicBezTo>
                  <a:pt x="4006215" y="1613714"/>
                  <a:pt x="3966210" y="1614666"/>
                  <a:pt x="3926205" y="1611809"/>
                </a:cubicBezTo>
                <a:cubicBezTo>
                  <a:pt x="3846195" y="1605141"/>
                  <a:pt x="3768090" y="1580376"/>
                  <a:pt x="3700463" y="1537514"/>
                </a:cubicBezTo>
                <a:cubicBezTo>
                  <a:pt x="3683318" y="1527989"/>
                  <a:pt x="3668078" y="1514654"/>
                  <a:pt x="3651885" y="1503224"/>
                </a:cubicBezTo>
                <a:cubicBezTo>
                  <a:pt x="3636645" y="1489889"/>
                  <a:pt x="3621405" y="1477506"/>
                  <a:pt x="3608070" y="1462266"/>
                </a:cubicBezTo>
                <a:lnTo>
                  <a:pt x="3597593" y="1451789"/>
                </a:lnTo>
                <a:cubicBezTo>
                  <a:pt x="3593783" y="1447979"/>
                  <a:pt x="3590925" y="1444169"/>
                  <a:pt x="3588068" y="1440359"/>
                </a:cubicBezTo>
                <a:lnTo>
                  <a:pt x="3569018" y="1417499"/>
                </a:lnTo>
                <a:cubicBezTo>
                  <a:pt x="3562350" y="1409879"/>
                  <a:pt x="3557588" y="1401306"/>
                  <a:pt x="3551873" y="1392734"/>
                </a:cubicBezTo>
                <a:lnTo>
                  <a:pt x="3543300" y="1380351"/>
                </a:lnTo>
                <a:cubicBezTo>
                  <a:pt x="3540443" y="1376541"/>
                  <a:pt x="3538538" y="1371779"/>
                  <a:pt x="3535680" y="1367016"/>
                </a:cubicBezTo>
                <a:lnTo>
                  <a:pt x="3521393" y="1340346"/>
                </a:lnTo>
                <a:lnTo>
                  <a:pt x="3509010" y="1312724"/>
                </a:lnTo>
                <a:cubicBezTo>
                  <a:pt x="3504248" y="1304151"/>
                  <a:pt x="3501390" y="1294626"/>
                  <a:pt x="3498533" y="1285101"/>
                </a:cubicBezTo>
                <a:cubicBezTo>
                  <a:pt x="3495675" y="1275576"/>
                  <a:pt x="3491865" y="1266051"/>
                  <a:pt x="3489008" y="1256526"/>
                </a:cubicBezTo>
                <a:cubicBezTo>
                  <a:pt x="3478530" y="1217474"/>
                  <a:pt x="3471863" y="1178421"/>
                  <a:pt x="3465195" y="1139369"/>
                </a:cubicBezTo>
                <a:cubicBezTo>
                  <a:pt x="3440430" y="981254"/>
                  <a:pt x="3430905" y="821234"/>
                  <a:pt x="3402330" y="664071"/>
                </a:cubicBezTo>
                <a:cubicBezTo>
                  <a:pt x="3394710" y="625019"/>
                  <a:pt x="3387090" y="585966"/>
                  <a:pt x="3376613" y="546914"/>
                </a:cubicBezTo>
                <a:cubicBezTo>
                  <a:pt x="3366135" y="508814"/>
                  <a:pt x="3354705" y="469761"/>
                  <a:pt x="3339465" y="432614"/>
                </a:cubicBezTo>
                <a:cubicBezTo>
                  <a:pt x="3325178" y="395466"/>
                  <a:pt x="3308985" y="358319"/>
                  <a:pt x="3288983" y="324029"/>
                </a:cubicBezTo>
                <a:cubicBezTo>
                  <a:pt x="3279458" y="305931"/>
                  <a:pt x="3268980" y="289739"/>
                  <a:pt x="3258503" y="272594"/>
                </a:cubicBezTo>
                <a:cubicBezTo>
                  <a:pt x="3252788" y="264021"/>
                  <a:pt x="3247073" y="256401"/>
                  <a:pt x="3241358" y="247829"/>
                </a:cubicBezTo>
                <a:cubicBezTo>
                  <a:pt x="3235643" y="239256"/>
                  <a:pt x="3229928" y="231636"/>
                  <a:pt x="3224213" y="223064"/>
                </a:cubicBezTo>
                <a:lnTo>
                  <a:pt x="3206115" y="199251"/>
                </a:lnTo>
                <a:lnTo>
                  <a:pt x="3186113" y="176391"/>
                </a:lnTo>
                <a:cubicBezTo>
                  <a:pt x="3179445" y="168771"/>
                  <a:pt x="3172778" y="162104"/>
                  <a:pt x="3165158" y="154484"/>
                </a:cubicBezTo>
                <a:cubicBezTo>
                  <a:pt x="3157538" y="147816"/>
                  <a:pt x="3150870" y="140196"/>
                  <a:pt x="3143250" y="133529"/>
                </a:cubicBezTo>
                <a:cubicBezTo>
                  <a:pt x="3113723" y="105906"/>
                  <a:pt x="3081338" y="83046"/>
                  <a:pt x="3047048" y="63044"/>
                </a:cubicBezTo>
                <a:cubicBezTo>
                  <a:pt x="3028950" y="54471"/>
                  <a:pt x="3011805" y="43994"/>
                  <a:pt x="2992755" y="37326"/>
                </a:cubicBezTo>
                <a:cubicBezTo>
                  <a:pt x="2974658" y="28754"/>
                  <a:pt x="2955608" y="23039"/>
                  <a:pt x="2936558" y="17324"/>
                </a:cubicBezTo>
                <a:cubicBezTo>
                  <a:pt x="2898458" y="6846"/>
                  <a:pt x="2858453" y="1131"/>
                  <a:pt x="2818448" y="179"/>
                </a:cubicBezTo>
                <a:cubicBezTo>
                  <a:pt x="2778443" y="-774"/>
                  <a:pt x="2738438" y="2084"/>
                  <a:pt x="2699385" y="8751"/>
                </a:cubicBezTo>
                <a:cubicBezTo>
                  <a:pt x="2660333" y="16371"/>
                  <a:pt x="2621280" y="26849"/>
                  <a:pt x="2584133" y="41136"/>
                </a:cubicBezTo>
                <a:cubicBezTo>
                  <a:pt x="2508885" y="68759"/>
                  <a:pt x="2440305" y="111621"/>
                  <a:pt x="2379345" y="163056"/>
                </a:cubicBezTo>
                <a:cubicBezTo>
                  <a:pt x="2318385" y="214491"/>
                  <a:pt x="2265045" y="275451"/>
                  <a:pt x="2218373" y="340221"/>
                </a:cubicBezTo>
                <a:cubicBezTo>
                  <a:pt x="2172653" y="405944"/>
                  <a:pt x="2132648" y="475476"/>
                  <a:pt x="2098358" y="547866"/>
                </a:cubicBezTo>
                <a:cubicBezTo>
                  <a:pt x="2029778" y="692646"/>
                  <a:pt x="1981200" y="845999"/>
                  <a:pt x="1944053" y="1001256"/>
                </a:cubicBezTo>
                <a:cubicBezTo>
                  <a:pt x="1906905" y="1156514"/>
                  <a:pt x="1879283" y="1314629"/>
                  <a:pt x="1853565" y="1471791"/>
                </a:cubicBezTo>
                <a:cubicBezTo>
                  <a:pt x="1827848" y="1629906"/>
                  <a:pt x="1801178" y="1787069"/>
                  <a:pt x="1765935" y="1943279"/>
                </a:cubicBezTo>
                <a:cubicBezTo>
                  <a:pt x="1730693" y="2099489"/>
                  <a:pt x="1684973" y="2252841"/>
                  <a:pt x="1620203" y="2399526"/>
                </a:cubicBezTo>
                <a:cubicBezTo>
                  <a:pt x="1555433" y="2545259"/>
                  <a:pt x="1472565" y="2684324"/>
                  <a:pt x="1364933" y="2803386"/>
                </a:cubicBezTo>
                <a:cubicBezTo>
                  <a:pt x="1261110" y="2922449"/>
                  <a:pt x="1127760" y="3018651"/>
                  <a:pt x="979170" y="3077706"/>
                </a:cubicBezTo>
                <a:cubicBezTo>
                  <a:pt x="904875" y="3108186"/>
                  <a:pt x="826770" y="3127236"/>
                  <a:pt x="747713" y="3136761"/>
                </a:cubicBezTo>
                <a:cubicBezTo>
                  <a:pt x="738188" y="3137714"/>
                  <a:pt x="727710" y="3139619"/>
                  <a:pt x="718185" y="3139619"/>
                </a:cubicBezTo>
                <a:lnTo>
                  <a:pt x="688658" y="3140571"/>
                </a:lnTo>
                <a:lnTo>
                  <a:pt x="673418" y="3141524"/>
                </a:lnTo>
                <a:cubicBezTo>
                  <a:pt x="668655" y="3141524"/>
                  <a:pt x="663893" y="3141524"/>
                  <a:pt x="658178" y="3141524"/>
                </a:cubicBezTo>
                <a:lnTo>
                  <a:pt x="628650" y="3140571"/>
                </a:lnTo>
                <a:cubicBezTo>
                  <a:pt x="618173" y="3140571"/>
                  <a:pt x="608648" y="3138666"/>
                  <a:pt x="599123" y="3138666"/>
                </a:cubicBezTo>
                <a:lnTo>
                  <a:pt x="569595" y="3135809"/>
                </a:lnTo>
                <a:cubicBezTo>
                  <a:pt x="549593" y="3132951"/>
                  <a:pt x="529590" y="3130094"/>
                  <a:pt x="510540" y="3125331"/>
                </a:cubicBezTo>
                <a:cubicBezTo>
                  <a:pt x="432435" y="3108186"/>
                  <a:pt x="358140" y="3075801"/>
                  <a:pt x="291465" y="3031034"/>
                </a:cubicBezTo>
                <a:cubicBezTo>
                  <a:pt x="224790" y="2986266"/>
                  <a:pt x="167640" y="2929116"/>
                  <a:pt x="120968" y="2864346"/>
                </a:cubicBezTo>
                <a:cubicBezTo>
                  <a:pt x="75248" y="2798624"/>
                  <a:pt x="40005" y="2725281"/>
                  <a:pt x="20955" y="2648129"/>
                </a:cubicBezTo>
                <a:cubicBezTo>
                  <a:pt x="17145" y="2628126"/>
                  <a:pt x="11430" y="2609076"/>
                  <a:pt x="8573" y="2589074"/>
                </a:cubicBezTo>
                <a:lnTo>
                  <a:pt x="4763" y="2559546"/>
                </a:lnTo>
                <a:cubicBezTo>
                  <a:pt x="3810" y="2550021"/>
                  <a:pt x="1905" y="2539544"/>
                  <a:pt x="1905" y="2530019"/>
                </a:cubicBezTo>
                <a:cubicBezTo>
                  <a:pt x="953" y="2510016"/>
                  <a:pt x="0" y="2490014"/>
                  <a:pt x="0" y="2470011"/>
                </a:cubicBezTo>
                <a:lnTo>
                  <a:pt x="0" y="2410004"/>
                </a:lnTo>
                <a:lnTo>
                  <a:pt x="0" y="2206169"/>
                </a:lnTo>
                <a:lnTo>
                  <a:pt x="0" y="2187119"/>
                </a:lnTo>
                <a:lnTo>
                  <a:pt x="0" y="2149971"/>
                </a:lnTo>
                <a:lnTo>
                  <a:pt x="0" y="2075676"/>
                </a:lnTo>
                <a:lnTo>
                  <a:pt x="0" y="1777544"/>
                </a:lnTo>
              </a:path>
            </a:pathLst>
          </a:custGeom>
          <a:noFill/>
          <a:ln w="114300" cap="flat">
            <a:solidFill>
              <a:srgbClr val="12100B"/>
            </a:solidFill>
            <a:prstDash val="solid"/>
            <a:miter/>
          </a:ln>
        </p:spPr>
        <p:txBody>
          <a:bodyPr rtlCol="0" anchor="ctr"/>
          <a:lstStyle/>
          <a:p>
            <a:endParaRPr lang="sv-SE"/>
          </a:p>
        </p:txBody>
      </p:sp>
      <p:sp>
        <p:nvSpPr>
          <p:cNvPr id="12" name="Frihandsfigur: Form 11">
            <a:extLst>
              <a:ext uri="{FF2B5EF4-FFF2-40B4-BE49-F238E27FC236}">
                <a16:creationId xmlns:a16="http://schemas.microsoft.com/office/drawing/2014/main" id="{5814A48A-8811-4E6D-9631-95AD7EBC600A}"/>
              </a:ext>
            </a:extLst>
          </p:cNvPr>
          <p:cNvSpPr/>
          <p:nvPr/>
        </p:nvSpPr>
        <p:spPr>
          <a:xfrm>
            <a:off x="7151369" y="5238750"/>
            <a:ext cx="792480" cy="399097"/>
          </a:xfrm>
          <a:custGeom>
            <a:avLst/>
            <a:gdLst>
              <a:gd name="connsiteX0" fmla="*/ 792480 w 792480"/>
              <a:gd name="connsiteY0" fmla="*/ 399097 h 399097"/>
              <a:gd name="connsiteX1" fmla="*/ 396240 w 792480"/>
              <a:gd name="connsiteY1" fmla="*/ 0 h 399097"/>
              <a:gd name="connsiteX2" fmla="*/ 0 w 792480"/>
              <a:gd name="connsiteY2" fmla="*/ 394335 h 399097"/>
            </a:gdLst>
            <a:ahLst/>
            <a:cxnLst>
              <a:cxn ang="0">
                <a:pos x="connsiteX0" y="connsiteY0"/>
              </a:cxn>
              <a:cxn ang="0">
                <a:pos x="connsiteX1" y="connsiteY1"/>
              </a:cxn>
              <a:cxn ang="0">
                <a:pos x="connsiteX2" y="connsiteY2"/>
              </a:cxn>
            </a:cxnLst>
            <a:rect l="l" t="t" r="r" b="b"/>
            <a:pathLst>
              <a:path w="792480" h="399097">
                <a:moveTo>
                  <a:pt x="792480" y="399097"/>
                </a:moveTo>
                <a:lnTo>
                  <a:pt x="396240" y="0"/>
                </a:lnTo>
                <a:lnTo>
                  <a:pt x="0" y="394335"/>
                </a:lnTo>
              </a:path>
            </a:pathLst>
          </a:custGeom>
          <a:noFill/>
          <a:ln w="114300" cap="flat">
            <a:solidFill>
              <a:srgbClr val="12100B"/>
            </a:solidFill>
            <a:prstDash val="solid"/>
            <a:miter/>
          </a:ln>
        </p:spPr>
        <p:txBody>
          <a:bodyPr rtlCol="0" anchor="ctr"/>
          <a:lstStyle/>
          <a:p>
            <a:endParaRPr lang="sv-SE"/>
          </a:p>
        </p:txBody>
      </p:sp>
    </p:spTree>
    <p:extLst>
      <p:ext uri="{BB962C8B-B14F-4D97-AF65-F5344CB8AC3E}">
        <p14:creationId xmlns:p14="http://schemas.microsoft.com/office/powerpoint/2010/main" val="104912631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Citat med rak pil">
    <p:bg>
      <p:bgPr>
        <a:solidFill>
          <a:schemeClr val="accent5"/>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0" y="2035572"/>
            <a:ext cx="7305675" cy="2786856"/>
          </a:xfrm>
        </p:spPr>
        <p:txBody>
          <a:bodyPr anchor="b"/>
          <a:lstStyle>
            <a:lvl1pPr>
              <a:defRPr sz="3600" b="1">
                <a:latin typeface="+mn-lt"/>
              </a:defRPr>
            </a:lvl1pPr>
          </a:lstStyle>
          <a:p>
            <a:r>
              <a:rPr lang="sv-SE"/>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4A004F7C-A2D7-41DC-8DED-4436908B0169}" type="datetime1">
              <a:rPr lang="sv-SE" smtClean="0"/>
              <a:t>2024-05-30</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r>
              <a:rPr lang="sv-SE"/>
              <a:t>Insikt 2024 |</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a:p>
        </p:txBody>
      </p:sp>
      <p:pic>
        <p:nvPicPr>
          <p:cNvPr id="8" name="Graphic 7">
            <a:extLst>
              <a:ext uri="{FF2B5EF4-FFF2-40B4-BE49-F238E27FC236}">
                <a16:creationId xmlns:a16="http://schemas.microsoft.com/office/drawing/2014/main" id="{A782B7FB-E0E1-4411-9523-ECC4FDE030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838200" y="4954234"/>
            <a:ext cx="1314450" cy="361068"/>
          </a:xfrm>
          <a:prstGeom prst="rect">
            <a:avLst/>
          </a:prstGeom>
        </p:spPr>
      </p:pic>
    </p:spTree>
    <p:extLst>
      <p:ext uri="{BB962C8B-B14F-4D97-AF65-F5344CB8AC3E}">
        <p14:creationId xmlns:p14="http://schemas.microsoft.com/office/powerpoint/2010/main" val="14593286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Citat med rak pil - bild">
    <p:bg>
      <p:bgPr>
        <a:solidFill>
          <a:srgbClr val="FFFFFF"/>
        </a:solidFill>
        <a:effectLst/>
      </p:bgPr>
    </p:bg>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A782B7FB-E0E1-4411-9523-ECC4FDE03050}"/>
              </a:ext>
            </a:extLst>
          </p:cNvPr>
          <p:cNvPicPr>
            <a:picLocks noChangeAspect="1"/>
          </p:cNvPicPr>
          <p:nvPr userDrawn="1"/>
        </p:nvPicPr>
        <p:blipFill>
          <a:blip r:embed="rId2" cstate="screen">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flipV="1">
            <a:off x="838200" y="4954234"/>
            <a:ext cx="1314450" cy="361068"/>
          </a:xfrm>
          <a:prstGeom prst="rect">
            <a:avLst/>
          </a:prstGeom>
        </p:spPr>
      </p:pic>
      <p:sp>
        <p:nvSpPr>
          <p:cNvPr id="7" name="Picture Placeholder 6">
            <a:extLst>
              <a:ext uri="{FF2B5EF4-FFF2-40B4-BE49-F238E27FC236}">
                <a16:creationId xmlns:a16="http://schemas.microsoft.com/office/drawing/2014/main" id="{8DFD6E81-7DBA-47AE-BD5D-4D11F7C93E9E}"/>
              </a:ext>
            </a:extLst>
          </p:cNvPr>
          <p:cNvSpPr>
            <a:spLocks noGrp="1"/>
          </p:cNvSpPr>
          <p:nvPr>
            <p:ph type="pic" sz="quarter" idx="13" hasCustomPrompt="1"/>
          </p:nvPr>
        </p:nvSpPr>
        <p:spPr>
          <a:xfrm>
            <a:off x="300038" y="293412"/>
            <a:ext cx="11597101" cy="6288872"/>
          </a:xfrm>
        </p:spPr>
        <p:txBody>
          <a:bodyPr/>
          <a:lstStyle>
            <a:lvl1pPr algn="ctr">
              <a:buNone/>
              <a:defRPr sz="1800"/>
            </a:lvl1pPr>
          </a:lstStyle>
          <a:p>
            <a:r>
              <a:rPr lang="sv-SE"/>
              <a:t> Klicka för att infoga bakgrundsbild</a:t>
            </a:r>
          </a:p>
        </p:txBody>
      </p:sp>
      <p:sp>
        <p:nvSpPr>
          <p:cNvPr id="2" name="Rubrik 1">
            <a:extLst>
              <a:ext uri="{FF2B5EF4-FFF2-40B4-BE49-F238E27FC236}">
                <a16:creationId xmlns:a16="http://schemas.microsoft.com/office/drawing/2014/main" id="{05571902-9019-4326-9DA4-70B9743B49ED}"/>
              </a:ext>
            </a:extLst>
          </p:cNvPr>
          <p:cNvSpPr>
            <a:spLocks noGrp="1"/>
          </p:cNvSpPr>
          <p:nvPr>
            <p:ph type="title" hasCustomPrompt="1"/>
          </p:nvPr>
        </p:nvSpPr>
        <p:spPr>
          <a:xfrm>
            <a:off x="838200" y="2035572"/>
            <a:ext cx="7305675" cy="2786856"/>
          </a:xfrm>
        </p:spPr>
        <p:txBody>
          <a:bodyPr anchor="b"/>
          <a:lstStyle>
            <a:lvl1pPr>
              <a:defRPr sz="3600" b="1">
                <a:latin typeface="+mn-lt"/>
              </a:defRPr>
            </a:lvl1pPr>
          </a:lstStyle>
          <a:p>
            <a:r>
              <a:rPr lang="sv-SE"/>
              <a:t>Klicka här för skriva citat i upp till fem rader</a:t>
            </a:r>
          </a:p>
        </p:txBody>
      </p:sp>
      <p:sp>
        <p:nvSpPr>
          <p:cNvPr id="3" name="Platshållare för datum 2">
            <a:extLst>
              <a:ext uri="{FF2B5EF4-FFF2-40B4-BE49-F238E27FC236}">
                <a16:creationId xmlns:a16="http://schemas.microsoft.com/office/drawing/2014/main" id="{4B906970-3E04-4D0D-B628-981C4A918A6F}"/>
              </a:ext>
            </a:extLst>
          </p:cNvPr>
          <p:cNvSpPr>
            <a:spLocks noGrp="1"/>
          </p:cNvSpPr>
          <p:nvPr>
            <p:ph type="dt" sz="half" idx="10"/>
          </p:nvPr>
        </p:nvSpPr>
        <p:spPr>
          <a:xfrm>
            <a:off x="838200" y="7371958"/>
            <a:ext cx="2743200" cy="165400"/>
          </a:xfrm>
        </p:spPr>
        <p:txBody>
          <a:bodyPr/>
          <a:lstStyle/>
          <a:p>
            <a:fld id="{A3648437-7CA3-46EB-8961-EF2654D7A2E8}" type="datetime1">
              <a:rPr lang="sv-SE" smtClean="0"/>
              <a:t>2024-05-30</a:t>
            </a:fld>
            <a:endParaRPr lang="sv-SE"/>
          </a:p>
        </p:txBody>
      </p:sp>
      <p:sp>
        <p:nvSpPr>
          <p:cNvPr id="4" name="Platshållare för sidfot 3">
            <a:extLst>
              <a:ext uri="{FF2B5EF4-FFF2-40B4-BE49-F238E27FC236}">
                <a16:creationId xmlns:a16="http://schemas.microsoft.com/office/drawing/2014/main" id="{86059243-015F-4404-ADE1-14E49E0315F6}"/>
              </a:ext>
            </a:extLst>
          </p:cNvPr>
          <p:cNvSpPr>
            <a:spLocks noGrp="1"/>
          </p:cNvSpPr>
          <p:nvPr>
            <p:ph type="ftr" sz="quarter" idx="11"/>
          </p:nvPr>
        </p:nvSpPr>
        <p:spPr>
          <a:xfrm>
            <a:off x="838200" y="7570127"/>
            <a:ext cx="4114800" cy="165400"/>
          </a:xfrm>
        </p:spPr>
        <p:txBody>
          <a:bodyPr/>
          <a:lstStyle/>
          <a:p>
            <a:r>
              <a:rPr lang="sv-SE"/>
              <a:t>Insikt 2024 |</a:t>
            </a:r>
          </a:p>
        </p:txBody>
      </p:sp>
      <p:sp>
        <p:nvSpPr>
          <p:cNvPr id="5" name="Platshållare för bildnummer 4">
            <a:extLst>
              <a:ext uri="{FF2B5EF4-FFF2-40B4-BE49-F238E27FC236}">
                <a16:creationId xmlns:a16="http://schemas.microsoft.com/office/drawing/2014/main" id="{3F1E028D-3B14-4181-8E8B-87D9D42D9C5D}"/>
              </a:ext>
            </a:extLst>
          </p:cNvPr>
          <p:cNvSpPr>
            <a:spLocks noGrp="1"/>
          </p:cNvSpPr>
          <p:nvPr>
            <p:ph type="sldNum" sz="quarter" idx="12"/>
          </p:nvPr>
        </p:nvSpPr>
        <p:spPr>
          <a:xfrm>
            <a:off x="8610600" y="7570127"/>
            <a:ext cx="2743200" cy="165400"/>
          </a:xfrm>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115844349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och högerställd bild">
    <p:bg>
      <p:bgPr>
        <a:solidFill>
          <a:srgbClr val="FFFFF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561CF1-8C58-43C4-85F4-74B85A95CCC3}"/>
              </a:ext>
            </a:extLst>
          </p:cNvPr>
          <p:cNvSpPr>
            <a:spLocks noGrp="1"/>
          </p:cNvSpPr>
          <p:nvPr>
            <p:ph type="title"/>
          </p:nvPr>
        </p:nvSpPr>
        <p:spPr>
          <a:xfrm>
            <a:off x="301487" y="293412"/>
            <a:ext cx="3932237" cy="1600200"/>
          </a:xfrm>
        </p:spPr>
        <p:txBody>
          <a:bodyPr anchor="b"/>
          <a:lstStyle>
            <a:lvl1pPr>
              <a:defRPr sz="3200"/>
            </a:lvl1pPr>
          </a:lstStyle>
          <a:p>
            <a:r>
              <a:rPr lang="sv-SE"/>
              <a:t>Klicka här för att ändra mall för rubrikformat</a:t>
            </a:r>
          </a:p>
        </p:txBody>
      </p:sp>
      <p:sp>
        <p:nvSpPr>
          <p:cNvPr id="4" name="Platshållare för text 3">
            <a:extLst>
              <a:ext uri="{FF2B5EF4-FFF2-40B4-BE49-F238E27FC236}">
                <a16:creationId xmlns:a16="http://schemas.microsoft.com/office/drawing/2014/main" id="{691A2496-44E0-44EE-8C5B-1B08A193A429}"/>
              </a:ext>
            </a:extLst>
          </p:cNvPr>
          <p:cNvSpPr>
            <a:spLocks noGrp="1"/>
          </p:cNvSpPr>
          <p:nvPr>
            <p:ph type="body" sz="half" idx="2"/>
          </p:nvPr>
        </p:nvSpPr>
        <p:spPr>
          <a:xfrm>
            <a:off x="301487" y="2105425"/>
            <a:ext cx="3932237" cy="38231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ADA1203-DAFF-46B9-91D7-47E5BF89EB5F}"/>
              </a:ext>
            </a:extLst>
          </p:cNvPr>
          <p:cNvSpPr>
            <a:spLocks noGrp="1"/>
          </p:cNvSpPr>
          <p:nvPr>
            <p:ph type="dt" sz="half" idx="10"/>
          </p:nvPr>
        </p:nvSpPr>
        <p:spPr>
          <a:xfrm>
            <a:off x="657225" y="7257658"/>
            <a:ext cx="2743200" cy="165400"/>
          </a:xfrm>
        </p:spPr>
        <p:txBody>
          <a:bodyPr/>
          <a:lstStyle/>
          <a:p>
            <a:fld id="{27A32C17-45FE-4A72-850B-8C03DCFC59C0}" type="datetime1">
              <a:rPr lang="sv-SE" smtClean="0"/>
              <a:t>2024-05-30</a:t>
            </a:fld>
            <a:endParaRPr lang="sv-SE"/>
          </a:p>
        </p:txBody>
      </p:sp>
      <p:sp>
        <p:nvSpPr>
          <p:cNvPr id="6" name="Platshållare för sidfot 5">
            <a:extLst>
              <a:ext uri="{FF2B5EF4-FFF2-40B4-BE49-F238E27FC236}">
                <a16:creationId xmlns:a16="http://schemas.microsoft.com/office/drawing/2014/main" id="{C9210FBD-A2BE-440A-B709-3F3BB63866CD}"/>
              </a:ext>
            </a:extLst>
          </p:cNvPr>
          <p:cNvSpPr>
            <a:spLocks noGrp="1"/>
          </p:cNvSpPr>
          <p:nvPr>
            <p:ph type="ftr" sz="quarter" idx="11"/>
          </p:nvPr>
        </p:nvSpPr>
        <p:spPr>
          <a:xfrm>
            <a:off x="657225" y="7455827"/>
            <a:ext cx="4114800" cy="165400"/>
          </a:xfrm>
        </p:spPr>
        <p:txBody>
          <a:bodyPr/>
          <a:lstStyle/>
          <a:p>
            <a:r>
              <a:rPr lang="sv-SE"/>
              <a:t>Insikt 2024 |</a:t>
            </a:r>
          </a:p>
        </p:txBody>
      </p:sp>
      <p:sp>
        <p:nvSpPr>
          <p:cNvPr id="7" name="Platshållare för bildnummer 6">
            <a:extLst>
              <a:ext uri="{FF2B5EF4-FFF2-40B4-BE49-F238E27FC236}">
                <a16:creationId xmlns:a16="http://schemas.microsoft.com/office/drawing/2014/main" id="{BE28D374-4D75-4567-950A-F1F60FB46C08}"/>
              </a:ext>
            </a:extLst>
          </p:cNvPr>
          <p:cNvSpPr>
            <a:spLocks noGrp="1"/>
          </p:cNvSpPr>
          <p:nvPr>
            <p:ph type="sldNum" sz="quarter" idx="12"/>
          </p:nvPr>
        </p:nvSpPr>
        <p:spPr>
          <a:xfrm>
            <a:off x="8429625" y="7455827"/>
            <a:ext cx="2743200" cy="165400"/>
          </a:xfrm>
        </p:spPr>
        <p:txBody>
          <a:bodyPr/>
          <a:lstStyle/>
          <a:p>
            <a:fld id="{AE086683-F536-42AB-ABBC-F4803DFE8DBC}" type="slidenum">
              <a:rPr lang="sv-SE" smtClean="0"/>
              <a:t>‹#›</a:t>
            </a:fld>
            <a:endParaRPr lang="sv-SE"/>
          </a:p>
        </p:txBody>
      </p:sp>
      <p:sp>
        <p:nvSpPr>
          <p:cNvPr id="9" name="Picture Placeholder 8">
            <a:extLst>
              <a:ext uri="{FF2B5EF4-FFF2-40B4-BE49-F238E27FC236}">
                <a16:creationId xmlns:a16="http://schemas.microsoft.com/office/drawing/2014/main" id="{943A14B3-EEC6-432F-9524-12E206EE884B}"/>
              </a:ext>
            </a:extLst>
          </p:cNvPr>
          <p:cNvSpPr>
            <a:spLocks noGrp="1"/>
          </p:cNvSpPr>
          <p:nvPr>
            <p:ph type="pic" sz="quarter" idx="13" hasCustomPrompt="1"/>
          </p:nvPr>
        </p:nvSpPr>
        <p:spPr>
          <a:xfrm>
            <a:off x="4467226" y="293412"/>
            <a:ext cx="7423288" cy="6266414"/>
          </a:xfrm>
        </p:spPr>
        <p:txBody>
          <a:bodyPr/>
          <a:lstStyle>
            <a:lvl1pPr algn="ctr">
              <a:buNone/>
              <a:defRPr sz="1600"/>
            </a:lvl1pPr>
          </a:lstStyle>
          <a:p>
            <a:r>
              <a:rPr lang="sv-SE"/>
              <a:t> </a:t>
            </a:r>
          </a:p>
          <a:p>
            <a:endParaRPr lang="sv-SE"/>
          </a:p>
          <a:p>
            <a:endParaRPr lang="sv-SE"/>
          </a:p>
          <a:p>
            <a:endParaRPr lang="sv-SE"/>
          </a:p>
          <a:p>
            <a:endParaRPr lang="sv-SE"/>
          </a:p>
          <a:p>
            <a:endParaRPr lang="sv-SE"/>
          </a:p>
          <a:p>
            <a:endParaRPr lang="sv-SE"/>
          </a:p>
          <a:p>
            <a:r>
              <a:rPr lang="sv-SE"/>
              <a:t>Klicka på ikonen för att införa bild</a:t>
            </a:r>
          </a:p>
        </p:txBody>
      </p:sp>
    </p:spTree>
    <p:extLst>
      <p:ext uri="{BB962C8B-B14F-4D97-AF65-F5344CB8AC3E}">
        <p14:creationId xmlns:p14="http://schemas.microsoft.com/office/powerpoint/2010/main" val="15997970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p:txBody>
          <a:bodyPr/>
          <a:lstStyle>
            <a:lvl1pPr>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p:txBody>
          <a:bodyPr/>
          <a:lstStyle>
            <a:lvl1pPr>
              <a:buClr>
                <a:schemeClr val="accent1"/>
              </a:buClr>
              <a:buFontTx/>
              <a:buBlip>
                <a:blip r:embed="rId2"/>
              </a:buBlip>
              <a:defRPr/>
            </a:lvl1pPr>
            <a:lvl2pPr>
              <a:buFontTx/>
              <a:buBlip>
                <a:blip r:embed="rId2"/>
              </a:buBlip>
              <a:defRPr/>
            </a:lvl2pPr>
            <a:lvl3pPr>
              <a:buFontTx/>
              <a:buBlip>
                <a:blip r:embed="rId2"/>
              </a:buBlip>
              <a:defRPr/>
            </a:lvl3pPr>
            <a:lvl4pPr>
              <a:buFontTx/>
              <a:buBlip>
                <a:blip r:embed="rId2"/>
              </a:buBlip>
              <a:defRPr/>
            </a:lvl4pPr>
            <a:lvl5pPr>
              <a:buFontTx/>
              <a:buBlip>
                <a:blip r:embed="rId2"/>
              </a:buBlip>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DD0A54D9-1657-4117-858D-6AC83BFEE004}" type="datetime1">
              <a:rPr lang="sv-SE" smtClean="0"/>
              <a:t>2024-05-30</a:t>
            </a:fld>
            <a:endParaRPr lang="sv-SE"/>
          </a:p>
        </p:txBody>
      </p:sp>
      <p:sp>
        <p:nvSpPr>
          <p:cNvPr id="5" name="Platshållare för sidfot 4">
            <a:extLst>
              <a:ext uri="{FF2B5EF4-FFF2-40B4-BE49-F238E27FC236}">
                <a16:creationId xmlns:a16="http://schemas.microsoft.com/office/drawing/2014/main" id="{3094C615-7E13-4A8A-90D6-32013DC87285}"/>
              </a:ext>
            </a:extLst>
          </p:cNvPr>
          <p:cNvSpPr>
            <a:spLocks noGrp="1"/>
          </p:cNvSpPr>
          <p:nvPr>
            <p:ph type="ftr" sz="quarter" idx="11"/>
          </p:nvPr>
        </p:nvSpPr>
        <p:spPr/>
        <p:txBody>
          <a:bodyPr/>
          <a:lstStyle/>
          <a:p>
            <a:r>
              <a:rPr lang="sv-SE"/>
              <a:t>Insikt 2024 |</a:t>
            </a:r>
          </a:p>
        </p:txBody>
      </p:sp>
      <p:sp>
        <p:nvSpPr>
          <p:cNvPr id="6" name="Platshållare för bildnummer 5">
            <a:extLst>
              <a:ext uri="{FF2B5EF4-FFF2-40B4-BE49-F238E27FC236}">
                <a16:creationId xmlns:a16="http://schemas.microsoft.com/office/drawing/2014/main" id="{9C085466-4788-495F-AA4A-842866450A58}"/>
              </a:ext>
            </a:extLst>
          </p:cNvPr>
          <p:cNvSpPr>
            <a:spLocks noGrp="1"/>
          </p:cNvSpPr>
          <p:nvPr>
            <p:ph type="sldNum" sz="quarter" idx="12"/>
          </p:nvPr>
        </p:nvSpPr>
        <p:spPr/>
        <p:txBody>
          <a:bodyPr/>
          <a:lstStyle/>
          <a:p>
            <a:fld id="{AE086683-F536-42AB-ABBC-F4803DFE8DBC}" type="slidenum">
              <a:rPr lang="sv-SE" smtClean="0"/>
              <a:t>‹#›</a:t>
            </a:fld>
            <a:endParaRPr lang="sv-SE"/>
          </a:p>
        </p:txBody>
      </p:sp>
    </p:spTree>
    <p:extLst>
      <p:ext uri="{BB962C8B-B14F-4D97-AF65-F5344CB8AC3E}">
        <p14:creationId xmlns:p14="http://schemas.microsoft.com/office/powerpoint/2010/main" val="205451186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preserve="1" userDrawn="1">
  <p:cSld name="Text och vänsterställd bild">
    <p:bg>
      <p:bgPr>
        <a:solidFill>
          <a:srgbClr val="FFFFFF"/>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5561CF1-8C58-43C4-85F4-74B85A95CCC3}"/>
              </a:ext>
            </a:extLst>
          </p:cNvPr>
          <p:cNvSpPr>
            <a:spLocks noGrp="1"/>
          </p:cNvSpPr>
          <p:nvPr>
            <p:ph type="title"/>
          </p:nvPr>
        </p:nvSpPr>
        <p:spPr>
          <a:xfrm>
            <a:off x="6264934" y="298175"/>
            <a:ext cx="4307816" cy="1600200"/>
          </a:xfrm>
        </p:spPr>
        <p:txBody>
          <a:bodyPr anchor="b"/>
          <a:lstStyle>
            <a:lvl1pPr>
              <a:defRPr sz="3200"/>
            </a:lvl1pPr>
          </a:lstStyle>
          <a:p>
            <a:r>
              <a:rPr lang="sv-SE"/>
              <a:t>Klicka här för att ändra mall för rubrikformat</a:t>
            </a:r>
          </a:p>
        </p:txBody>
      </p:sp>
      <p:sp>
        <p:nvSpPr>
          <p:cNvPr id="4" name="Platshållare för text 3">
            <a:extLst>
              <a:ext uri="{FF2B5EF4-FFF2-40B4-BE49-F238E27FC236}">
                <a16:creationId xmlns:a16="http://schemas.microsoft.com/office/drawing/2014/main" id="{691A2496-44E0-44EE-8C5B-1B08A193A429}"/>
              </a:ext>
            </a:extLst>
          </p:cNvPr>
          <p:cNvSpPr>
            <a:spLocks noGrp="1"/>
          </p:cNvSpPr>
          <p:nvPr>
            <p:ph type="body" sz="half" idx="2"/>
          </p:nvPr>
        </p:nvSpPr>
        <p:spPr>
          <a:xfrm>
            <a:off x="6264935" y="2130425"/>
            <a:ext cx="4307816" cy="4051300"/>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v-SE"/>
              <a:t>Klicka här för att ändra format på bakgrundstexten</a:t>
            </a:r>
          </a:p>
        </p:txBody>
      </p:sp>
      <p:sp>
        <p:nvSpPr>
          <p:cNvPr id="5" name="Platshållare för datum 4">
            <a:extLst>
              <a:ext uri="{FF2B5EF4-FFF2-40B4-BE49-F238E27FC236}">
                <a16:creationId xmlns:a16="http://schemas.microsoft.com/office/drawing/2014/main" id="{CADA1203-DAFF-46B9-91D7-47E5BF89EB5F}"/>
              </a:ext>
            </a:extLst>
          </p:cNvPr>
          <p:cNvSpPr>
            <a:spLocks noGrp="1"/>
          </p:cNvSpPr>
          <p:nvPr>
            <p:ph type="dt" sz="half" idx="10"/>
          </p:nvPr>
        </p:nvSpPr>
        <p:spPr>
          <a:xfrm>
            <a:off x="657225" y="7257658"/>
            <a:ext cx="2743200" cy="165400"/>
          </a:xfrm>
        </p:spPr>
        <p:txBody>
          <a:bodyPr/>
          <a:lstStyle/>
          <a:p>
            <a:fld id="{A57D13D5-3FB8-41B0-B48E-84797FE8AB96}" type="datetime1">
              <a:rPr lang="sv-SE" smtClean="0"/>
              <a:t>2024-05-30</a:t>
            </a:fld>
            <a:endParaRPr lang="sv-SE"/>
          </a:p>
        </p:txBody>
      </p:sp>
      <p:sp>
        <p:nvSpPr>
          <p:cNvPr id="6" name="Platshållare för sidfot 5">
            <a:extLst>
              <a:ext uri="{FF2B5EF4-FFF2-40B4-BE49-F238E27FC236}">
                <a16:creationId xmlns:a16="http://schemas.microsoft.com/office/drawing/2014/main" id="{C9210FBD-A2BE-440A-B709-3F3BB63866CD}"/>
              </a:ext>
            </a:extLst>
          </p:cNvPr>
          <p:cNvSpPr>
            <a:spLocks noGrp="1"/>
          </p:cNvSpPr>
          <p:nvPr>
            <p:ph type="ftr" sz="quarter" idx="11"/>
          </p:nvPr>
        </p:nvSpPr>
        <p:spPr>
          <a:xfrm>
            <a:off x="657225" y="7455827"/>
            <a:ext cx="4114800" cy="165400"/>
          </a:xfrm>
        </p:spPr>
        <p:txBody>
          <a:bodyPr/>
          <a:lstStyle/>
          <a:p>
            <a:r>
              <a:rPr lang="sv-SE"/>
              <a:t>Insikt 2024 |</a:t>
            </a:r>
          </a:p>
        </p:txBody>
      </p:sp>
      <p:sp>
        <p:nvSpPr>
          <p:cNvPr id="7" name="Platshållare för bildnummer 6">
            <a:extLst>
              <a:ext uri="{FF2B5EF4-FFF2-40B4-BE49-F238E27FC236}">
                <a16:creationId xmlns:a16="http://schemas.microsoft.com/office/drawing/2014/main" id="{BE28D374-4D75-4567-950A-F1F60FB46C08}"/>
              </a:ext>
            </a:extLst>
          </p:cNvPr>
          <p:cNvSpPr>
            <a:spLocks noGrp="1"/>
          </p:cNvSpPr>
          <p:nvPr>
            <p:ph type="sldNum" sz="quarter" idx="12"/>
          </p:nvPr>
        </p:nvSpPr>
        <p:spPr>
          <a:xfrm>
            <a:off x="8429625" y="7455827"/>
            <a:ext cx="2743200" cy="165400"/>
          </a:xfrm>
        </p:spPr>
        <p:txBody>
          <a:bodyPr/>
          <a:lstStyle/>
          <a:p>
            <a:fld id="{AE086683-F536-42AB-ABBC-F4803DFE8DBC}" type="slidenum">
              <a:rPr lang="sv-SE" smtClean="0"/>
              <a:t>‹#›</a:t>
            </a:fld>
            <a:endParaRPr lang="sv-SE"/>
          </a:p>
        </p:txBody>
      </p:sp>
      <p:sp>
        <p:nvSpPr>
          <p:cNvPr id="9" name="Picture Placeholder 8">
            <a:extLst>
              <a:ext uri="{FF2B5EF4-FFF2-40B4-BE49-F238E27FC236}">
                <a16:creationId xmlns:a16="http://schemas.microsoft.com/office/drawing/2014/main" id="{943A14B3-EEC6-432F-9524-12E206EE884B}"/>
              </a:ext>
            </a:extLst>
          </p:cNvPr>
          <p:cNvSpPr>
            <a:spLocks noGrp="1"/>
          </p:cNvSpPr>
          <p:nvPr>
            <p:ph type="pic" sz="quarter" idx="13" hasCustomPrompt="1"/>
          </p:nvPr>
        </p:nvSpPr>
        <p:spPr>
          <a:xfrm>
            <a:off x="293412" y="293412"/>
            <a:ext cx="5802588" cy="6271176"/>
          </a:xfrm>
        </p:spPr>
        <p:txBody>
          <a:bodyPr/>
          <a:lstStyle>
            <a:lvl1pPr algn="ctr">
              <a:buNone/>
              <a:defRPr sz="1600"/>
            </a:lvl1pPr>
          </a:lstStyle>
          <a:p>
            <a:r>
              <a:rPr lang="sv-SE"/>
              <a:t> </a:t>
            </a:r>
          </a:p>
          <a:p>
            <a:endParaRPr lang="sv-SE"/>
          </a:p>
          <a:p>
            <a:endParaRPr lang="sv-SE"/>
          </a:p>
          <a:p>
            <a:endParaRPr lang="sv-SE"/>
          </a:p>
          <a:p>
            <a:endParaRPr lang="sv-SE"/>
          </a:p>
          <a:p>
            <a:endParaRPr lang="sv-SE"/>
          </a:p>
          <a:p>
            <a:endParaRPr lang="sv-SE"/>
          </a:p>
          <a:p>
            <a:r>
              <a:rPr lang="sv-SE"/>
              <a:t>Klicka på ikonen för att införa bild</a:t>
            </a:r>
          </a:p>
        </p:txBody>
      </p:sp>
    </p:spTree>
    <p:extLst>
      <p:ext uri="{BB962C8B-B14F-4D97-AF65-F5344CB8AC3E}">
        <p14:creationId xmlns:p14="http://schemas.microsoft.com/office/powerpoint/2010/main" val="1938107562"/>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182193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Avslutningssida pilar">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700" y="7549758"/>
            <a:ext cx="2743200" cy="165400"/>
          </a:xfrm>
        </p:spPr>
        <p:txBody>
          <a:bodyPr/>
          <a:lstStyle/>
          <a:p>
            <a:fld id="{5C523668-FC2B-4E9F-BC1A-B41DF3DCC55D}" type="datetime1">
              <a:rPr lang="sv-SE" smtClean="0"/>
              <a:t>2024-05-30</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r>
              <a:rPr lang="sv-SE"/>
              <a:t>Insikt 2024 |</a:t>
            </a:r>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a:p>
        </p:txBody>
      </p:sp>
      <p:pic>
        <p:nvPicPr>
          <p:cNvPr id="5" name="Graphic 4">
            <a:extLst>
              <a:ext uri="{FF2B5EF4-FFF2-40B4-BE49-F238E27FC236}">
                <a16:creationId xmlns:a16="http://schemas.microsoft.com/office/drawing/2014/main" id="{175297CC-7CAB-4231-AB8D-015ADE92F44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1215231"/>
            <a:ext cx="12192000" cy="4403725"/>
          </a:xfrm>
          <a:prstGeom prst="rect">
            <a:avLst/>
          </a:prstGeom>
        </p:spPr>
      </p:pic>
    </p:spTree>
    <p:extLst>
      <p:ext uri="{BB962C8B-B14F-4D97-AF65-F5344CB8AC3E}">
        <p14:creationId xmlns:p14="http://schemas.microsoft.com/office/powerpoint/2010/main" val="42064729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blank" preserve="1">
  <p:cSld name="Avslutningssida välj logotyp">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700" y="7549758"/>
            <a:ext cx="2743200" cy="165400"/>
          </a:xfrm>
        </p:spPr>
        <p:txBody>
          <a:bodyPr/>
          <a:lstStyle/>
          <a:p>
            <a:fld id="{ED70A5C1-8FF7-4551-B1AC-1D78C32F4150}" type="datetime1">
              <a:rPr lang="sv-SE" smtClean="0"/>
              <a:t>2024-05-30</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r>
              <a:rPr lang="sv-SE"/>
              <a:t>Insikt 2024 |</a:t>
            </a:r>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a:p>
        </p:txBody>
      </p:sp>
      <p:pic>
        <p:nvPicPr>
          <p:cNvPr id="6" name="Bildobjekt 5">
            <a:extLst>
              <a:ext uri="{FF2B5EF4-FFF2-40B4-BE49-F238E27FC236}">
                <a16:creationId xmlns:a16="http://schemas.microsoft.com/office/drawing/2014/main" id="{8BC10EFD-1070-4D90-A622-A3B9534F8048}"/>
              </a:ext>
            </a:extLst>
          </p:cNvPr>
          <p:cNvPicPr>
            <a:picLocks noChangeAspect="1"/>
          </p:cNvPicPr>
          <p:nvPr userDrawn="1">
            <p:custDataLst>
              <p:tags r:id="rId1"/>
            </p:custDataLst>
          </p:nvPr>
        </p:nvPicPr>
        <p:blipFill>
          <a:blip r:embed="rId3">
            <a:extLst>
              <a:ext uri="{28A0092B-C50C-407E-A947-70E740481C1C}">
                <a14:useLocalDpi xmlns:a14="http://schemas.microsoft.com/office/drawing/2010/main" val="0"/>
              </a:ext>
            </a:extLst>
          </a:blip>
          <a:stretch>
            <a:fillRect/>
          </a:stretch>
        </p:blipFill>
        <p:spPr>
          <a:xfrm>
            <a:off x="798441" y="5774634"/>
            <a:ext cx="5404115" cy="356617"/>
          </a:xfrm>
          <a:prstGeom prst="rect">
            <a:avLst/>
          </a:prstGeom>
        </p:spPr>
      </p:pic>
    </p:spTree>
    <p:extLst>
      <p:ext uri="{BB962C8B-B14F-4D97-AF65-F5344CB8AC3E}">
        <p14:creationId xmlns:p14="http://schemas.microsoft.com/office/powerpoint/2010/main" val="9824550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showMasterSp="0" type="blank" preserve="1">
  <p:cSld name="Avslutningssida Almega med förbund">
    <p:bg>
      <p:bgPr>
        <a:solidFill>
          <a:schemeClr val="accent1"/>
        </a:solidFill>
        <a:effectLst/>
      </p:bgPr>
    </p:bg>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EF0C26C3-B13E-495A-A6E4-2EC4E724A264}"/>
              </a:ext>
            </a:extLst>
          </p:cNvPr>
          <p:cNvSpPr>
            <a:spLocks noGrp="1"/>
          </p:cNvSpPr>
          <p:nvPr>
            <p:ph type="dt" sz="half" idx="10"/>
          </p:nvPr>
        </p:nvSpPr>
        <p:spPr>
          <a:xfrm>
            <a:off x="647700" y="7549758"/>
            <a:ext cx="2743200" cy="165400"/>
          </a:xfrm>
        </p:spPr>
        <p:txBody>
          <a:bodyPr/>
          <a:lstStyle/>
          <a:p>
            <a:fld id="{B6242D30-D642-4888-A1C7-34BBDCBAD11D}" type="datetime1">
              <a:rPr lang="sv-SE" smtClean="0"/>
              <a:t>2024-05-30</a:t>
            </a:fld>
            <a:endParaRPr lang="sv-SE"/>
          </a:p>
        </p:txBody>
      </p:sp>
      <p:sp>
        <p:nvSpPr>
          <p:cNvPr id="3" name="Platshållare för sidfot 2">
            <a:extLst>
              <a:ext uri="{FF2B5EF4-FFF2-40B4-BE49-F238E27FC236}">
                <a16:creationId xmlns:a16="http://schemas.microsoft.com/office/drawing/2014/main" id="{BF95847E-A091-4B48-90CC-8498D25ED01A}"/>
              </a:ext>
            </a:extLst>
          </p:cNvPr>
          <p:cNvSpPr>
            <a:spLocks noGrp="1"/>
          </p:cNvSpPr>
          <p:nvPr>
            <p:ph type="ftr" sz="quarter" idx="11"/>
          </p:nvPr>
        </p:nvSpPr>
        <p:spPr>
          <a:xfrm>
            <a:off x="647700" y="7747927"/>
            <a:ext cx="4114800" cy="165400"/>
          </a:xfrm>
        </p:spPr>
        <p:txBody>
          <a:bodyPr/>
          <a:lstStyle/>
          <a:p>
            <a:r>
              <a:rPr lang="sv-SE"/>
              <a:t>Insikt 2024 |</a:t>
            </a:r>
          </a:p>
        </p:txBody>
      </p:sp>
      <p:sp>
        <p:nvSpPr>
          <p:cNvPr id="4" name="Platshållare för bildnummer 3">
            <a:extLst>
              <a:ext uri="{FF2B5EF4-FFF2-40B4-BE49-F238E27FC236}">
                <a16:creationId xmlns:a16="http://schemas.microsoft.com/office/drawing/2014/main" id="{81B4C505-33E4-4681-8C5B-77BB1E17C2CB}"/>
              </a:ext>
            </a:extLst>
          </p:cNvPr>
          <p:cNvSpPr>
            <a:spLocks noGrp="1"/>
          </p:cNvSpPr>
          <p:nvPr>
            <p:ph type="sldNum" sz="quarter" idx="12"/>
          </p:nvPr>
        </p:nvSpPr>
        <p:spPr>
          <a:xfrm>
            <a:off x="8420100" y="7747927"/>
            <a:ext cx="2743200" cy="165400"/>
          </a:xfrm>
        </p:spPr>
        <p:txBody>
          <a:bodyPr/>
          <a:lstStyle/>
          <a:p>
            <a:fld id="{AE086683-F536-42AB-ABBC-F4803DFE8DBC}" type="slidenum">
              <a:rPr lang="sv-SE" smtClean="0"/>
              <a:t>‹#›</a:t>
            </a:fld>
            <a:endParaRPr lang="sv-SE"/>
          </a:p>
        </p:txBody>
      </p:sp>
      <p:pic>
        <p:nvPicPr>
          <p:cNvPr id="5" name="Bild 4">
            <a:extLst>
              <a:ext uri="{FF2B5EF4-FFF2-40B4-BE49-F238E27FC236}">
                <a16:creationId xmlns:a16="http://schemas.microsoft.com/office/drawing/2014/main" id="{1BA6E06C-18CA-402A-B78B-FD2CD66D8B0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798440" y="1943100"/>
            <a:ext cx="5753028" cy="4253524"/>
          </a:xfrm>
          <a:prstGeom prst="rect">
            <a:avLst/>
          </a:prstGeom>
        </p:spPr>
      </p:pic>
    </p:spTree>
    <p:extLst>
      <p:ext uri="{BB962C8B-B14F-4D97-AF65-F5344CB8AC3E}">
        <p14:creationId xmlns:p14="http://schemas.microsoft.com/office/powerpoint/2010/main" val="1274387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Rubrik och innehåll - mindre">
    <p:bg>
      <p:bgPr>
        <a:solidFill>
          <a:schemeClr val="bg1"/>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415788" y="293413"/>
            <a:ext cx="11474720" cy="514662"/>
          </a:xfrm>
        </p:spPr>
        <p:txBody>
          <a:bodyPr anchor="t"/>
          <a:lstStyle>
            <a:lvl1pPr>
              <a:defRPr sz="2000" b="1" i="0">
                <a:latin typeface="Arial Black" panose="020B0604020202020204" pitchFamily="34" charset="0"/>
                <a:cs typeface="Arial Black" panose="020B0604020202020204" pitchFamily="34" charset="0"/>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415787" y="1020726"/>
            <a:ext cx="11474719" cy="4863339"/>
          </a:xfrm>
        </p:spPr>
        <p:txBody>
          <a:bodyPr/>
          <a:lstStyle>
            <a:lvl1pPr>
              <a:buClr>
                <a:schemeClr val="accent1"/>
              </a:buClr>
              <a:buFontTx/>
              <a:buBlip>
                <a:blip r:embed="rId2"/>
              </a:buBlip>
              <a:defRPr sz="1600"/>
            </a:lvl1pPr>
            <a:lvl2pPr>
              <a:buFontTx/>
              <a:buBlip>
                <a:blip r:embed="rId2"/>
              </a:buBlip>
              <a:defRPr sz="1600"/>
            </a:lvl2pPr>
            <a:lvl3pPr>
              <a:buFontTx/>
              <a:buBlip>
                <a:blip r:embed="rId2"/>
              </a:buBlip>
              <a:defRPr sz="1600"/>
            </a:lvl3pPr>
            <a:lvl4pPr>
              <a:buFontTx/>
              <a:buBlip>
                <a:blip r:embed="rId2"/>
              </a:buBlip>
              <a:defRPr sz="1600"/>
            </a:lvl4pPr>
            <a:lvl5pPr>
              <a:buFontTx/>
              <a:buBlip>
                <a:blip r:embed="rId2"/>
              </a:buBlip>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45282D27-7248-418E-88FA-FD6EFA237D3E}" type="datetime1">
              <a:rPr lang="sv-SE" smtClean="0"/>
              <a:t>2024-05-30</a:t>
            </a:fld>
            <a:endParaRPr lang="sv-SE"/>
          </a:p>
        </p:txBody>
      </p:sp>
      <p:cxnSp>
        <p:nvCxnSpPr>
          <p:cNvPr id="8" name="Rak 7">
            <a:extLst>
              <a:ext uri="{FF2B5EF4-FFF2-40B4-BE49-F238E27FC236}">
                <a16:creationId xmlns:a16="http://schemas.microsoft.com/office/drawing/2014/main" id="{14BF04EC-C3BA-8E47-A997-F78039252631}"/>
              </a:ext>
            </a:extLst>
          </p:cNvPr>
          <p:cNvCxnSpPr>
            <a:cxnSpLocks/>
          </p:cNvCxnSpPr>
          <p:nvPr userDrawn="1"/>
        </p:nvCxnSpPr>
        <p:spPr>
          <a:xfrm>
            <a:off x="301486" y="293413"/>
            <a:ext cx="0" cy="51466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F001B1BF-4A99-2543-94E7-21CC24C30427}"/>
              </a:ext>
            </a:extLst>
          </p:cNvPr>
          <p:cNvCxnSpPr>
            <a:cxnSpLocks/>
          </p:cNvCxnSpPr>
          <p:nvPr userDrawn="1"/>
        </p:nvCxnSpPr>
        <p:spPr>
          <a:xfrm>
            <a:off x="301486" y="1020726"/>
            <a:ext cx="0" cy="4863339"/>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2" name="Platshållare för sidfot 4">
            <a:extLst>
              <a:ext uri="{FF2B5EF4-FFF2-40B4-BE49-F238E27FC236}">
                <a16:creationId xmlns:a16="http://schemas.microsoft.com/office/drawing/2014/main" id="{34D4AD98-F361-9142-966B-C6149996027A}"/>
              </a:ext>
            </a:extLst>
          </p:cNvPr>
          <p:cNvSpPr>
            <a:spLocks noGrp="1"/>
          </p:cNvSpPr>
          <p:nvPr>
            <p:ph type="ftr" sz="quarter" idx="11"/>
          </p:nvPr>
        </p:nvSpPr>
        <p:spPr>
          <a:xfrm>
            <a:off x="7642914" y="6338031"/>
            <a:ext cx="4114800" cy="165400"/>
          </a:xfrm>
        </p:spPr>
        <p:txBody>
          <a:bodyPr/>
          <a:lstStyle>
            <a:lvl1pPr algn="r">
              <a:defRPr>
                <a:latin typeface="+mn-lt"/>
              </a:defRPr>
            </a:lvl1pPr>
          </a:lstStyle>
          <a:p>
            <a:r>
              <a:rPr lang="sv-SE"/>
              <a:t>Insikt 2024 |</a:t>
            </a:r>
          </a:p>
        </p:txBody>
      </p:sp>
      <p:sp>
        <p:nvSpPr>
          <p:cNvPr id="13" name="Platshållare för bildnummer 5">
            <a:extLst>
              <a:ext uri="{FF2B5EF4-FFF2-40B4-BE49-F238E27FC236}">
                <a16:creationId xmlns:a16="http://schemas.microsoft.com/office/drawing/2014/main" id="{3ECBB01F-EAA2-7C4E-92B0-AB4655F4909F}"/>
              </a:ext>
            </a:extLst>
          </p:cNvPr>
          <p:cNvSpPr>
            <a:spLocks noGrp="1"/>
          </p:cNvSpPr>
          <p:nvPr>
            <p:ph type="sldNum" sz="quarter" idx="12"/>
          </p:nvPr>
        </p:nvSpPr>
        <p:spPr>
          <a:xfrm>
            <a:off x="9147306" y="6338031"/>
            <a:ext cx="2743200" cy="165400"/>
          </a:xfrm>
        </p:spPr>
        <p:txBody>
          <a:bodyPr/>
          <a:lstStyle>
            <a:lvl1pPr algn="r">
              <a:defRPr>
                <a:latin typeface="+mn-lt"/>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22637523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Rubrik och innehåll - mindre">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415787" y="293413"/>
            <a:ext cx="11474727" cy="514662"/>
          </a:xfrm>
        </p:spPr>
        <p:txBody>
          <a:bodyPr anchor="t"/>
          <a:lstStyle>
            <a:lvl1pPr>
              <a:defRPr sz="2000" b="1" i="0">
                <a:latin typeface="Arial Black" panose="020B0604020202020204" pitchFamily="34" charset="0"/>
                <a:cs typeface="Arial Black" panose="020B0604020202020204" pitchFamily="34" charset="0"/>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415787" y="1020726"/>
            <a:ext cx="11474726" cy="4863339"/>
          </a:xfrm>
        </p:spPr>
        <p:txBody>
          <a:bodyPr/>
          <a:lstStyle>
            <a:lvl1pPr>
              <a:buClr>
                <a:schemeClr val="accent1"/>
              </a:buClr>
              <a:buFontTx/>
              <a:buBlip>
                <a:blip r:embed="rId2"/>
              </a:buBlip>
              <a:defRPr sz="1600"/>
            </a:lvl1pPr>
            <a:lvl2pPr>
              <a:buFontTx/>
              <a:buBlip>
                <a:blip r:embed="rId2"/>
              </a:buBlip>
              <a:defRPr sz="1600"/>
            </a:lvl2pPr>
            <a:lvl3pPr>
              <a:buFontTx/>
              <a:buBlip>
                <a:blip r:embed="rId2"/>
              </a:buBlip>
              <a:defRPr sz="1600"/>
            </a:lvl3pPr>
            <a:lvl4pPr>
              <a:buFontTx/>
              <a:buBlip>
                <a:blip r:embed="rId2"/>
              </a:buBlip>
              <a:defRPr sz="1600"/>
            </a:lvl4pPr>
            <a:lvl5pPr>
              <a:buFontTx/>
              <a:buBlip>
                <a:blip r:embed="rId2"/>
              </a:buBlip>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4649B940-DD23-419F-9A35-0CF51A8B3E8D}" type="datetime1">
              <a:rPr lang="sv-SE" smtClean="0"/>
              <a:t>2024-05-30</a:t>
            </a:fld>
            <a:endParaRPr lang="sv-SE"/>
          </a:p>
        </p:txBody>
      </p:sp>
      <p:cxnSp>
        <p:nvCxnSpPr>
          <p:cNvPr id="8" name="Rak 7">
            <a:extLst>
              <a:ext uri="{FF2B5EF4-FFF2-40B4-BE49-F238E27FC236}">
                <a16:creationId xmlns:a16="http://schemas.microsoft.com/office/drawing/2014/main" id="{14BF04EC-C3BA-8E47-A997-F78039252631}"/>
              </a:ext>
            </a:extLst>
          </p:cNvPr>
          <p:cNvCxnSpPr>
            <a:cxnSpLocks/>
          </p:cNvCxnSpPr>
          <p:nvPr userDrawn="1"/>
        </p:nvCxnSpPr>
        <p:spPr>
          <a:xfrm>
            <a:off x="301486" y="293413"/>
            <a:ext cx="0" cy="51466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F001B1BF-4A99-2543-94E7-21CC24C30427}"/>
              </a:ext>
            </a:extLst>
          </p:cNvPr>
          <p:cNvCxnSpPr>
            <a:cxnSpLocks/>
          </p:cNvCxnSpPr>
          <p:nvPr userDrawn="1"/>
        </p:nvCxnSpPr>
        <p:spPr>
          <a:xfrm>
            <a:off x="301486" y="1020726"/>
            <a:ext cx="0" cy="4863339"/>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Platshållare för sidfot 4">
            <a:extLst>
              <a:ext uri="{FF2B5EF4-FFF2-40B4-BE49-F238E27FC236}">
                <a16:creationId xmlns:a16="http://schemas.microsoft.com/office/drawing/2014/main" id="{EA3F6432-9379-DD4B-AADB-AC8A4CA57818}"/>
              </a:ext>
            </a:extLst>
          </p:cNvPr>
          <p:cNvSpPr>
            <a:spLocks noGrp="1"/>
          </p:cNvSpPr>
          <p:nvPr>
            <p:ph type="ftr" sz="quarter" idx="11"/>
          </p:nvPr>
        </p:nvSpPr>
        <p:spPr>
          <a:xfrm>
            <a:off x="7642914" y="6338031"/>
            <a:ext cx="4114800" cy="165400"/>
          </a:xfrm>
        </p:spPr>
        <p:txBody>
          <a:bodyPr/>
          <a:lstStyle>
            <a:lvl1pPr algn="r">
              <a:defRPr>
                <a:latin typeface="+mn-lt"/>
              </a:defRPr>
            </a:lvl1pPr>
          </a:lstStyle>
          <a:p>
            <a:r>
              <a:rPr lang="sv-SE"/>
              <a:t>Insikt 2024 |</a:t>
            </a:r>
          </a:p>
        </p:txBody>
      </p:sp>
      <p:sp>
        <p:nvSpPr>
          <p:cNvPr id="18" name="Platshållare för bildnummer 5">
            <a:extLst>
              <a:ext uri="{FF2B5EF4-FFF2-40B4-BE49-F238E27FC236}">
                <a16:creationId xmlns:a16="http://schemas.microsoft.com/office/drawing/2014/main" id="{3AAFCD95-3EAC-DD4C-ABA3-FBE989F0CEBF}"/>
              </a:ext>
            </a:extLst>
          </p:cNvPr>
          <p:cNvSpPr>
            <a:spLocks noGrp="1"/>
          </p:cNvSpPr>
          <p:nvPr>
            <p:ph type="sldNum" sz="quarter" idx="12"/>
          </p:nvPr>
        </p:nvSpPr>
        <p:spPr>
          <a:xfrm>
            <a:off x="9147306" y="6338031"/>
            <a:ext cx="2743200" cy="165400"/>
          </a:xfrm>
        </p:spPr>
        <p:txBody>
          <a:bodyPr/>
          <a:lstStyle>
            <a:lvl1pPr algn="r">
              <a:defRPr>
                <a:latin typeface="+mn-lt"/>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26280282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Rubrik och innehåll - mindre">
    <p:bg>
      <p:bgPr>
        <a:solidFill>
          <a:srgbClr val="E7E8E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415787" y="293413"/>
            <a:ext cx="11474727" cy="514662"/>
          </a:xfrm>
        </p:spPr>
        <p:txBody>
          <a:bodyPr anchor="t"/>
          <a:lstStyle>
            <a:lvl1pPr>
              <a:defRPr sz="2000" b="1" i="0">
                <a:latin typeface="Arial Black" panose="020B0604020202020204" pitchFamily="34" charset="0"/>
                <a:cs typeface="Arial Black" panose="020B0604020202020204" pitchFamily="34" charset="0"/>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415787" y="1020726"/>
            <a:ext cx="11474726" cy="4863339"/>
          </a:xfrm>
        </p:spPr>
        <p:txBody>
          <a:bodyPr/>
          <a:lstStyle>
            <a:lvl1pPr>
              <a:buClr>
                <a:schemeClr val="accent1"/>
              </a:buClr>
              <a:buFontTx/>
              <a:buBlip>
                <a:blip r:embed="rId2"/>
              </a:buBlip>
              <a:defRPr sz="1600"/>
            </a:lvl1pPr>
            <a:lvl2pPr>
              <a:buFontTx/>
              <a:buBlip>
                <a:blip r:embed="rId2"/>
              </a:buBlip>
              <a:defRPr sz="1600"/>
            </a:lvl2pPr>
            <a:lvl3pPr>
              <a:buFontTx/>
              <a:buBlip>
                <a:blip r:embed="rId2"/>
              </a:buBlip>
              <a:defRPr sz="1600"/>
            </a:lvl3pPr>
            <a:lvl4pPr>
              <a:buFontTx/>
              <a:buBlip>
                <a:blip r:embed="rId2"/>
              </a:buBlip>
              <a:defRPr sz="1600"/>
            </a:lvl4pPr>
            <a:lvl5pPr>
              <a:buFontTx/>
              <a:buBlip>
                <a:blip r:embed="rId2"/>
              </a:buBlip>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563770EE-9562-4B1F-B3F4-247E5E390109}" type="datetime1">
              <a:rPr lang="sv-SE" smtClean="0"/>
              <a:t>2024-05-30</a:t>
            </a:fld>
            <a:endParaRPr lang="sv-SE"/>
          </a:p>
        </p:txBody>
      </p:sp>
      <p:cxnSp>
        <p:nvCxnSpPr>
          <p:cNvPr id="8" name="Rak 7">
            <a:extLst>
              <a:ext uri="{FF2B5EF4-FFF2-40B4-BE49-F238E27FC236}">
                <a16:creationId xmlns:a16="http://schemas.microsoft.com/office/drawing/2014/main" id="{14BF04EC-C3BA-8E47-A997-F78039252631}"/>
              </a:ext>
            </a:extLst>
          </p:cNvPr>
          <p:cNvCxnSpPr>
            <a:cxnSpLocks/>
          </p:cNvCxnSpPr>
          <p:nvPr userDrawn="1"/>
        </p:nvCxnSpPr>
        <p:spPr>
          <a:xfrm>
            <a:off x="301486" y="293413"/>
            <a:ext cx="0" cy="51466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F001B1BF-4A99-2543-94E7-21CC24C30427}"/>
              </a:ext>
            </a:extLst>
          </p:cNvPr>
          <p:cNvCxnSpPr>
            <a:cxnSpLocks/>
          </p:cNvCxnSpPr>
          <p:nvPr userDrawn="1"/>
        </p:nvCxnSpPr>
        <p:spPr>
          <a:xfrm>
            <a:off x="301486" y="1020726"/>
            <a:ext cx="0" cy="4863339"/>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 name="Platshållare för sidfot 4">
            <a:extLst>
              <a:ext uri="{FF2B5EF4-FFF2-40B4-BE49-F238E27FC236}">
                <a16:creationId xmlns:a16="http://schemas.microsoft.com/office/drawing/2014/main" id="{5AC27042-20D5-5046-A670-D803C1858717}"/>
              </a:ext>
            </a:extLst>
          </p:cNvPr>
          <p:cNvSpPr>
            <a:spLocks noGrp="1"/>
          </p:cNvSpPr>
          <p:nvPr>
            <p:ph type="ftr" sz="quarter" idx="11"/>
          </p:nvPr>
        </p:nvSpPr>
        <p:spPr>
          <a:xfrm>
            <a:off x="7642914" y="6338031"/>
            <a:ext cx="4114800" cy="165400"/>
          </a:xfrm>
        </p:spPr>
        <p:txBody>
          <a:bodyPr/>
          <a:lstStyle>
            <a:lvl1pPr algn="r">
              <a:defRPr>
                <a:latin typeface="+mn-lt"/>
              </a:defRPr>
            </a:lvl1pPr>
          </a:lstStyle>
          <a:p>
            <a:r>
              <a:rPr lang="sv-SE"/>
              <a:t>Insikt 2024 |</a:t>
            </a:r>
          </a:p>
        </p:txBody>
      </p:sp>
      <p:sp>
        <p:nvSpPr>
          <p:cNvPr id="11" name="Platshållare för bildnummer 5">
            <a:extLst>
              <a:ext uri="{FF2B5EF4-FFF2-40B4-BE49-F238E27FC236}">
                <a16:creationId xmlns:a16="http://schemas.microsoft.com/office/drawing/2014/main" id="{08B252B9-46E8-154B-AF44-F970E02A5D0F}"/>
              </a:ext>
            </a:extLst>
          </p:cNvPr>
          <p:cNvSpPr>
            <a:spLocks noGrp="1"/>
          </p:cNvSpPr>
          <p:nvPr>
            <p:ph type="sldNum" sz="quarter" idx="12"/>
          </p:nvPr>
        </p:nvSpPr>
        <p:spPr>
          <a:xfrm>
            <a:off x="9147306" y="6338031"/>
            <a:ext cx="2743200" cy="165400"/>
          </a:xfrm>
        </p:spPr>
        <p:txBody>
          <a:bodyPr/>
          <a:lstStyle>
            <a:lvl1pPr algn="r">
              <a:defRPr>
                <a:latin typeface="+mn-lt"/>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8248413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Rubrik och innehåll - mindre">
    <p:bg>
      <p:bgPr>
        <a:solidFill>
          <a:srgbClr val="E7E8E4"/>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415787" y="293413"/>
            <a:ext cx="11474727" cy="514662"/>
          </a:xfrm>
        </p:spPr>
        <p:txBody>
          <a:bodyPr anchor="t"/>
          <a:lstStyle>
            <a:lvl1pPr>
              <a:defRPr sz="2000" b="1" i="0">
                <a:latin typeface="Arial Black" panose="020B0604020202020204" pitchFamily="34" charset="0"/>
                <a:cs typeface="Arial Black" panose="020B0604020202020204" pitchFamily="34" charset="0"/>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415787" y="1020726"/>
            <a:ext cx="11474726" cy="4863339"/>
          </a:xfrm>
        </p:spPr>
        <p:txBody>
          <a:bodyPr/>
          <a:lstStyle>
            <a:lvl1pPr>
              <a:buClr>
                <a:schemeClr val="accent1"/>
              </a:buClr>
              <a:buFontTx/>
              <a:buBlip>
                <a:blip r:embed="rId2"/>
              </a:buBlip>
              <a:defRPr sz="1600"/>
            </a:lvl1pPr>
            <a:lvl2pPr>
              <a:buFontTx/>
              <a:buBlip>
                <a:blip r:embed="rId2"/>
              </a:buBlip>
              <a:defRPr sz="1600"/>
            </a:lvl2pPr>
            <a:lvl3pPr>
              <a:buFontTx/>
              <a:buBlip>
                <a:blip r:embed="rId2"/>
              </a:buBlip>
              <a:defRPr sz="1600"/>
            </a:lvl3pPr>
            <a:lvl4pPr>
              <a:buFontTx/>
              <a:buBlip>
                <a:blip r:embed="rId2"/>
              </a:buBlip>
              <a:defRPr sz="1600"/>
            </a:lvl4pPr>
            <a:lvl5pPr>
              <a:buFontTx/>
              <a:buBlip>
                <a:blip r:embed="rId2"/>
              </a:buBlip>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E02BCA8A-EA43-4F5C-8A1C-38069D5AB5A2}" type="datetime1">
              <a:rPr lang="sv-SE" smtClean="0"/>
              <a:t>2024-05-30</a:t>
            </a:fld>
            <a:endParaRPr lang="sv-SE"/>
          </a:p>
        </p:txBody>
      </p:sp>
      <p:cxnSp>
        <p:nvCxnSpPr>
          <p:cNvPr id="8" name="Rak 7">
            <a:extLst>
              <a:ext uri="{FF2B5EF4-FFF2-40B4-BE49-F238E27FC236}">
                <a16:creationId xmlns:a16="http://schemas.microsoft.com/office/drawing/2014/main" id="{14BF04EC-C3BA-8E47-A997-F78039252631}"/>
              </a:ext>
            </a:extLst>
          </p:cNvPr>
          <p:cNvCxnSpPr>
            <a:cxnSpLocks/>
          </p:cNvCxnSpPr>
          <p:nvPr userDrawn="1"/>
        </p:nvCxnSpPr>
        <p:spPr>
          <a:xfrm>
            <a:off x="301486" y="293413"/>
            <a:ext cx="0" cy="51466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9" name="Platshållare för sidfot 4">
            <a:extLst>
              <a:ext uri="{FF2B5EF4-FFF2-40B4-BE49-F238E27FC236}">
                <a16:creationId xmlns:a16="http://schemas.microsoft.com/office/drawing/2014/main" id="{5AC27042-20D5-5046-A670-D803C1858717}"/>
              </a:ext>
            </a:extLst>
          </p:cNvPr>
          <p:cNvSpPr>
            <a:spLocks noGrp="1"/>
          </p:cNvSpPr>
          <p:nvPr>
            <p:ph type="ftr" sz="quarter" idx="11"/>
          </p:nvPr>
        </p:nvSpPr>
        <p:spPr>
          <a:xfrm>
            <a:off x="7642914" y="6338031"/>
            <a:ext cx="4114800" cy="165400"/>
          </a:xfrm>
        </p:spPr>
        <p:txBody>
          <a:bodyPr/>
          <a:lstStyle>
            <a:lvl1pPr algn="r">
              <a:defRPr>
                <a:latin typeface="+mn-lt"/>
              </a:defRPr>
            </a:lvl1pPr>
          </a:lstStyle>
          <a:p>
            <a:r>
              <a:rPr lang="sv-SE"/>
              <a:t>Insikt 2024 |</a:t>
            </a:r>
          </a:p>
        </p:txBody>
      </p:sp>
      <p:sp>
        <p:nvSpPr>
          <p:cNvPr id="11" name="Platshållare för bildnummer 5">
            <a:extLst>
              <a:ext uri="{FF2B5EF4-FFF2-40B4-BE49-F238E27FC236}">
                <a16:creationId xmlns:a16="http://schemas.microsoft.com/office/drawing/2014/main" id="{08B252B9-46E8-154B-AF44-F970E02A5D0F}"/>
              </a:ext>
            </a:extLst>
          </p:cNvPr>
          <p:cNvSpPr>
            <a:spLocks noGrp="1"/>
          </p:cNvSpPr>
          <p:nvPr>
            <p:ph type="sldNum" sz="quarter" idx="12"/>
          </p:nvPr>
        </p:nvSpPr>
        <p:spPr>
          <a:xfrm>
            <a:off x="9147306" y="6338031"/>
            <a:ext cx="2743200" cy="165400"/>
          </a:xfrm>
        </p:spPr>
        <p:txBody>
          <a:bodyPr/>
          <a:lstStyle>
            <a:lvl1pPr algn="r">
              <a:defRPr>
                <a:latin typeface="+mn-lt"/>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1156713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Rubrik och innehåll - mindre">
    <p:bg>
      <p:bgPr>
        <a:solidFill>
          <a:srgbClr val="89918B"/>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B25631-0701-40C3-A2E5-991715C6245C}"/>
              </a:ext>
            </a:extLst>
          </p:cNvPr>
          <p:cNvSpPr>
            <a:spLocks noGrp="1"/>
          </p:cNvSpPr>
          <p:nvPr>
            <p:ph type="title" hasCustomPrompt="1"/>
          </p:nvPr>
        </p:nvSpPr>
        <p:spPr>
          <a:xfrm>
            <a:off x="415787" y="293413"/>
            <a:ext cx="11474723" cy="514662"/>
          </a:xfrm>
        </p:spPr>
        <p:txBody>
          <a:bodyPr anchor="t"/>
          <a:lstStyle>
            <a:lvl1pPr>
              <a:defRPr sz="2000" b="1" i="0">
                <a:latin typeface="Arial Black" panose="020B0604020202020204" pitchFamily="34" charset="0"/>
                <a:cs typeface="Arial Black" panose="020B0604020202020204" pitchFamily="34" charset="0"/>
              </a:defRPr>
            </a:lvl1pPr>
          </a:lstStyle>
          <a:p>
            <a:r>
              <a:rPr lang="sv-SE"/>
              <a:t>Klicka här för att skriva rubrik i upp till två rader</a:t>
            </a:r>
          </a:p>
        </p:txBody>
      </p:sp>
      <p:sp>
        <p:nvSpPr>
          <p:cNvPr id="3" name="Platshållare för innehåll 2">
            <a:extLst>
              <a:ext uri="{FF2B5EF4-FFF2-40B4-BE49-F238E27FC236}">
                <a16:creationId xmlns:a16="http://schemas.microsoft.com/office/drawing/2014/main" id="{94DD60AF-FC73-41DA-8ECD-F5290F6D92CF}"/>
              </a:ext>
            </a:extLst>
          </p:cNvPr>
          <p:cNvSpPr>
            <a:spLocks noGrp="1"/>
          </p:cNvSpPr>
          <p:nvPr>
            <p:ph idx="1"/>
          </p:nvPr>
        </p:nvSpPr>
        <p:spPr>
          <a:xfrm>
            <a:off x="415787" y="1020726"/>
            <a:ext cx="11474722" cy="4863339"/>
          </a:xfrm>
        </p:spPr>
        <p:txBody>
          <a:bodyPr/>
          <a:lstStyle>
            <a:lvl1pPr>
              <a:buClr>
                <a:schemeClr val="accent1"/>
              </a:buClr>
              <a:buFontTx/>
              <a:buBlip>
                <a:blip r:embed="rId2"/>
              </a:buBlip>
              <a:defRPr sz="1600"/>
            </a:lvl1pPr>
            <a:lvl2pPr>
              <a:buFontTx/>
              <a:buBlip>
                <a:blip r:embed="rId2"/>
              </a:buBlip>
              <a:defRPr sz="1600"/>
            </a:lvl2pPr>
            <a:lvl3pPr>
              <a:buFontTx/>
              <a:buBlip>
                <a:blip r:embed="rId2"/>
              </a:buBlip>
              <a:defRPr sz="1600"/>
            </a:lvl3pPr>
            <a:lvl4pPr>
              <a:buFontTx/>
              <a:buBlip>
                <a:blip r:embed="rId2"/>
              </a:buBlip>
              <a:defRPr sz="1600"/>
            </a:lvl4pPr>
            <a:lvl5pPr>
              <a:buFontTx/>
              <a:buBlip>
                <a:blip r:embed="rId2"/>
              </a:buBlip>
              <a:defRPr sz="1600"/>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0976B228-402E-404C-A134-9A6A7E7BB343}"/>
              </a:ext>
            </a:extLst>
          </p:cNvPr>
          <p:cNvSpPr>
            <a:spLocks noGrp="1"/>
          </p:cNvSpPr>
          <p:nvPr>
            <p:ph type="dt" sz="half" idx="10"/>
          </p:nvPr>
        </p:nvSpPr>
        <p:spPr/>
        <p:txBody>
          <a:bodyPr/>
          <a:lstStyle/>
          <a:p>
            <a:fld id="{440DF202-EF67-499C-A0A2-46573800CE4C}" type="datetime1">
              <a:rPr lang="sv-SE" smtClean="0"/>
              <a:t>2024-05-30</a:t>
            </a:fld>
            <a:endParaRPr lang="sv-SE"/>
          </a:p>
        </p:txBody>
      </p:sp>
      <p:cxnSp>
        <p:nvCxnSpPr>
          <p:cNvPr id="8" name="Rak 7">
            <a:extLst>
              <a:ext uri="{FF2B5EF4-FFF2-40B4-BE49-F238E27FC236}">
                <a16:creationId xmlns:a16="http://schemas.microsoft.com/office/drawing/2014/main" id="{14BF04EC-C3BA-8E47-A997-F78039252631}"/>
              </a:ext>
            </a:extLst>
          </p:cNvPr>
          <p:cNvCxnSpPr>
            <a:cxnSpLocks/>
          </p:cNvCxnSpPr>
          <p:nvPr userDrawn="1"/>
        </p:nvCxnSpPr>
        <p:spPr>
          <a:xfrm>
            <a:off x="301486" y="293413"/>
            <a:ext cx="0" cy="514662"/>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Rak 9">
            <a:extLst>
              <a:ext uri="{FF2B5EF4-FFF2-40B4-BE49-F238E27FC236}">
                <a16:creationId xmlns:a16="http://schemas.microsoft.com/office/drawing/2014/main" id="{F001B1BF-4A99-2543-94E7-21CC24C30427}"/>
              </a:ext>
            </a:extLst>
          </p:cNvPr>
          <p:cNvCxnSpPr>
            <a:cxnSpLocks/>
          </p:cNvCxnSpPr>
          <p:nvPr userDrawn="1"/>
        </p:nvCxnSpPr>
        <p:spPr>
          <a:xfrm>
            <a:off x="301486" y="1020726"/>
            <a:ext cx="0" cy="4863339"/>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13" name="Platshållare för sidfot 4">
            <a:extLst>
              <a:ext uri="{FF2B5EF4-FFF2-40B4-BE49-F238E27FC236}">
                <a16:creationId xmlns:a16="http://schemas.microsoft.com/office/drawing/2014/main" id="{4E1666C5-04D6-9B47-9583-9DE3A253EDE1}"/>
              </a:ext>
            </a:extLst>
          </p:cNvPr>
          <p:cNvSpPr>
            <a:spLocks noGrp="1"/>
          </p:cNvSpPr>
          <p:nvPr>
            <p:ph type="ftr" sz="quarter" idx="11"/>
          </p:nvPr>
        </p:nvSpPr>
        <p:spPr>
          <a:xfrm>
            <a:off x="7642914" y="6338031"/>
            <a:ext cx="4114800" cy="165400"/>
          </a:xfrm>
        </p:spPr>
        <p:txBody>
          <a:bodyPr/>
          <a:lstStyle>
            <a:lvl1pPr algn="r">
              <a:defRPr>
                <a:latin typeface="+mn-lt"/>
              </a:defRPr>
            </a:lvl1pPr>
          </a:lstStyle>
          <a:p>
            <a:r>
              <a:rPr lang="sv-SE"/>
              <a:t>Insikt 2024 |</a:t>
            </a:r>
          </a:p>
        </p:txBody>
      </p:sp>
      <p:sp>
        <p:nvSpPr>
          <p:cNvPr id="14" name="Platshållare för bildnummer 5">
            <a:extLst>
              <a:ext uri="{FF2B5EF4-FFF2-40B4-BE49-F238E27FC236}">
                <a16:creationId xmlns:a16="http://schemas.microsoft.com/office/drawing/2014/main" id="{B3EEBD22-98CB-5E45-A727-73335D47CE26}"/>
              </a:ext>
            </a:extLst>
          </p:cNvPr>
          <p:cNvSpPr>
            <a:spLocks noGrp="1"/>
          </p:cNvSpPr>
          <p:nvPr>
            <p:ph type="sldNum" sz="quarter" idx="12"/>
          </p:nvPr>
        </p:nvSpPr>
        <p:spPr>
          <a:xfrm>
            <a:off x="9147306" y="6338031"/>
            <a:ext cx="2743200" cy="165400"/>
          </a:xfrm>
        </p:spPr>
        <p:txBody>
          <a:bodyPr/>
          <a:lstStyle>
            <a:lvl1pPr algn="r">
              <a:defRPr>
                <a:latin typeface="+mn-lt"/>
              </a:defRPr>
            </a:lvl1pPr>
          </a:lstStyle>
          <a:p>
            <a:fld id="{AE086683-F536-42AB-ABBC-F4803DFE8DBC}" type="slidenum">
              <a:rPr lang="sv-SE" smtClean="0"/>
              <a:pPr/>
              <a:t>‹#›</a:t>
            </a:fld>
            <a:endParaRPr lang="sv-SE"/>
          </a:p>
        </p:txBody>
      </p:sp>
    </p:spTree>
    <p:extLst>
      <p:ext uri="{BB962C8B-B14F-4D97-AF65-F5344CB8AC3E}">
        <p14:creationId xmlns:p14="http://schemas.microsoft.com/office/powerpoint/2010/main" val="27974981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3" Type="http://schemas.openxmlformats.org/officeDocument/2006/relationships/slideLayout" Target="../slideLayouts/slideLayout27.xml"/><Relationship Id="rId21" Type="http://schemas.openxmlformats.org/officeDocument/2006/relationships/theme" Target="../theme/theme2.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image" Target="../media/image1.png"/><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301487" y="293412"/>
            <a:ext cx="8648700" cy="1325563"/>
          </a:xfrm>
          <a:prstGeom prst="rect">
            <a:avLst/>
          </a:prstGeom>
        </p:spPr>
        <p:txBody>
          <a:bodyPr vert="horz" lIns="0" tIns="0" rIns="0" bIns="0" rtlCol="0" anchor="b">
            <a:noAutofit/>
          </a:bodyPr>
          <a:lstStyle/>
          <a:p>
            <a:r>
              <a:rPr lang="sv-SE"/>
              <a:t>Klicka här för att skriva rubrik i upp till två rader</a:t>
            </a:r>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301487" y="1829200"/>
            <a:ext cx="8648700" cy="4054865"/>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a:p>
            <a:pPr lvl="5"/>
            <a:r>
              <a:rPr lang="sv-SE"/>
              <a:t>Nivå 6</a:t>
            </a:r>
          </a:p>
          <a:p>
            <a:pPr lvl="6"/>
            <a:r>
              <a:rPr lang="sv-SE"/>
              <a:t>Nivå 7</a:t>
            </a:r>
          </a:p>
          <a:p>
            <a:pPr lvl="7"/>
            <a:r>
              <a:rPr lang="sv-SE"/>
              <a:t>Nivå 8</a:t>
            </a:r>
          </a:p>
          <a:p>
            <a:pPr lvl="8"/>
            <a:r>
              <a:rPr lang="sv-SE"/>
              <a:t>Nivå 9</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9148761" y="5941694"/>
            <a:ext cx="2743200" cy="165400"/>
          </a:xfrm>
          <a:prstGeom prst="rect">
            <a:avLst/>
          </a:prstGeom>
        </p:spPr>
        <p:txBody>
          <a:bodyPr vert="horz" lIns="0" tIns="0" rIns="0" bIns="0" rtlCol="0" anchor="b">
            <a:noAutofit/>
          </a:bodyPr>
          <a:lstStyle>
            <a:lvl1pPr algn="r">
              <a:defRPr sz="700">
                <a:solidFill>
                  <a:schemeClr val="tx2">
                    <a:lumMod val="65000"/>
                    <a:lumOff val="35000"/>
                  </a:schemeClr>
                </a:solidFill>
              </a:defRPr>
            </a:lvl1pPr>
          </a:lstStyle>
          <a:p>
            <a:pPr algn="r"/>
            <a:fld id="{3065367C-D168-4011-8256-D58183AF6F1D}" type="datetime1">
              <a:rPr lang="sv-SE" smtClean="0"/>
              <a:t>2024-05-30</a:t>
            </a:fld>
            <a:endParaRPr lang="sv-SE"/>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7777161" y="6139863"/>
            <a:ext cx="4114800" cy="165400"/>
          </a:xfrm>
          <a:prstGeom prst="rect">
            <a:avLst/>
          </a:prstGeom>
        </p:spPr>
        <p:txBody>
          <a:bodyPr vert="horz" lIns="0" tIns="0" rIns="0" bIns="0" rtlCol="0" anchor="b">
            <a:noAutofit/>
          </a:bodyPr>
          <a:lstStyle>
            <a:lvl1pPr algn="r">
              <a:defRPr sz="700">
                <a:solidFill>
                  <a:schemeClr val="tx2">
                    <a:lumMod val="65000"/>
                    <a:lumOff val="35000"/>
                  </a:schemeClr>
                </a:solidFill>
                <a:latin typeface="Almega Sans" panose="00000500000000000000" pitchFamily="50" charset="0"/>
              </a:defRPr>
            </a:lvl1pPr>
          </a:lstStyle>
          <a:p>
            <a:pPr algn="r"/>
            <a:r>
              <a:rPr lang="sv-SE"/>
              <a:t>Insikt 2024 |</a:t>
            </a:r>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9148761" y="6338031"/>
            <a:ext cx="2743200" cy="165400"/>
          </a:xfrm>
          <a:prstGeom prst="rect">
            <a:avLst/>
          </a:prstGeom>
        </p:spPr>
        <p:txBody>
          <a:bodyPr vert="horz" lIns="0" tIns="0" rIns="0" bIns="0" rtlCol="0" anchor="b">
            <a:noAutofit/>
          </a:bodyPr>
          <a:lstStyle>
            <a:lvl1pPr algn="r">
              <a:defRPr sz="700">
                <a:solidFill>
                  <a:schemeClr val="tx2">
                    <a:lumMod val="65000"/>
                    <a:lumOff val="35000"/>
                  </a:schemeClr>
                </a:solidFill>
              </a:defRPr>
            </a:lvl1pPr>
          </a:lstStyle>
          <a:p>
            <a:fld id="{AE086683-F536-42AB-ABBC-F4803DFE8DBC}" type="slidenum">
              <a:rPr lang="sv-SE" smtClean="0"/>
              <a:pPr/>
              <a:t>‹#›</a:t>
            </a:fld>
            <a:endParaRPr lang="sv-SE"/>
          </a:p>
        </p:txBody>
      </p:sp>
      <p:pic>
        <p:nvPicPr>
          <p:cNvPr id="8" name="Bildobjekt 7">
            <a:extLst>
              <a:ext uri="{FF2B5EF4-FFF2-40B4-BE49-F238E27FC236}">
                <a16:creationId xmlns:a16="http://schemas.microsoft.com/office/drawing/2014/main" id="{B26A7729-4001-491F-A074-A76C953251D8}"/>
              </a:ext>
            </a:extLst>
          </p:cNvPr>
          <p:cNvPicPr>
            <a:picLocks noChangeAspect="1"/>
          </p:cNvPicPr>
          <p:nvPr userDrawn="1">
            <p:custDataLst>
              <p:tags r:id="rId26"/>
            </p:custDataLst>
          </p:nvPr>
        </p:nvPicPr>
        <p:blipFill>
          <a:blip r:embed="rId27">
            <a:extLst>
              <a:ext uri="{28A0092B-C50C-407E-A947-70E740481C1C}">
                <a14:useLocalDpi xmlns:a14="http://schemas.microsoft.com/office/drawing/2010/main" val="0"/>
              </a:ext>
            </a:extLst>
          </a:blip>
          <a:stretch>
            <a:fillRect/>
          </a:stretch>
        </p:blipFill>
        <p:spPr>
          <a:xfrm>
            <a:off x="300038" y="6309379"/>
            <a:ext cx="2883414" cy="198120"/>
          </a:xfrm>
          <a:prstGeom prst="rect">
            <a:avLst/>
          </a:prstGeom>
        </p:spPr>
      </p:pic>
    </p:spTree>
    <p:extLst>
      <p:ext uri="{BB962C8B-B14F-4D97-AF65-F5344CB8AC3E}">
        <p14:creationId xmlns:p14="http://schemas.microsoft.com/office/powerpoint/2010/main" val="149138282"/>
      </p:ext>
    </p:extLst>
  </p:cSld>
  <p:clrMap bg1="lt1" tx1="dk1" bg2="lt2" tx2="dk2" accent1="accent1" accent2="accent2" accent3="accent3" accent4="accent4" accent5="accent5" accent6="accent6" hlink="hlink" folHlink="folHlink"/>
  <p:sldLayoutIdLst>
    <p:sldLayoutId id="2147483649" r:id="rId1"/>
    <p:sldLayoutId id="2147483658" r:id="rId2"/>
    <p:sldLayoutId id="2147483659" r:id="rId3"/>
    <p:sldLayoutId id="2147483650" r:id="rId4"/>
    <p:sldLayoutId id="2147483673" r:id="rId5"/>
    <p:sldLayoutId id="2147483670" r:id="rId6"/>
    <p:sldLayoutId id="2147483671" r:id="rId7"/>
    <p:sldLayoutId id="2147483674" r:id="rId8"/>
    <p:sldLayoutId id="2147483672" r:id="rId9"/>
    <p:sldLayoutId id="2147483668" r:id="rId10"/>
    <p:sldLayoutId id="2147483669" r:id="rId11"/>
    <p:sldLayoutId id="2147483661" r:id="rId12"/>
    <p:sldLayoutId id="2147483652" r:id="rId13"/>
    <p:sldLayoutId id="2147483653" r:id="rId14"/>
    <p:sldLayoutId id="2147483654" r:id="rId15"/>
    <p:sldLayoutId id="2147483662" r:id="rId16"/>
    <p:sldLayoutId id="2147483663" r:id="rId17"/>
    <p:sldLayoutId id="2147483667" r:id="rId18"/>
    <p:sldLayoutId id="2147483656" r:id="rId19"/>
    <p:sldLayoutId id="2147483664" r:id="rId20"/>
    <p:sldLayoutId id="2147483657" r:id="rId21"/>
    <p:sldLayoutId id="2147483655" r:id="rId22"/>
    <p:sldLayoutId id="2147483665" r:id="rId23"/>
    <p:sldLayoutId id="2147483666" r:id="rId24"/>
  </p:sldLayoutIdLst>
  <p:hf hd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9"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152683E2-9A31-4B47-ACFE-390B6E0AF714}"/>
              </a:ext>
            </a:extLst>
          </p:cNvPr>
          <p:cNvSpPr>
            <a:spLocks noGrp="1"/>
          </p:cNvSpPr>
          <p:nvPr>
            <p:ph type="title"/>
          </p:nvPr>
        </p:nvSpPr>
        <p:spPr>
          <a:xfrm>
            <a:off x="301487" y="293412"/>
            <a:ext cx="8648700" cy="1325563"/>
          </a:xfrm>
          <a:prstGeom prst="rect">
            <a:avLst/>
          </a:prstGeom>
        </p:spPr>
        <p:txBody>
          <a:bodyPr vert="horz" lIns="0" tIns="0" rIns="0" bIns="0" rtlCol="0" anchor="b">
            <a:noAutofit/>
          </a:bodyPr>
          <a:lstStyle/>
          <a:p>
            <a:r>
              <a:rPr lang="sv-SE"/>
              <a:t>Klicka här för att skriva rubrik i upp till två rader</a:t>
            </a:r>
          </a:p>
        </p:txBody>
      </p:sp>
      <p:sp>
        <p:nvSpPr>
          <p:cNvPr id="3" name="Platshållare för text 2">
            <a:extLst>
              <a:ext uri="{FF2B5EF4-FFF2-40B4-BE49-F238E27FC236}">
                <a16:creationId xmlns:a16="http://schemas.microsoft.com/office/drawing/2014/main" id="{81C0710F-3CB3-4F01-9977-A1A69928F1E2}"/>
              </a:ext>
            </a:extLst>
          </p:cNvPr>
          <p:cNvSpPr>
            <a:spLocks noGrp="1"/>
          </p:cNvSpPr>
          <p:nvPr>
            <p:ph type="body" idx="1"/>
          </p:nvPr>
        </p:nvSpPr>
        <p:spPr>
          <a:xfrm>
            <a:off x="301487" y="1829200"/>
            <a:ext cx="8648700" cy="4054865"/>
          </a:xfrm>
          <a:prstGeom prst="rect">
            <a:avLst/>
          </a:prstGeom>
        </p:spPr>
        <p:txBody>
          <a:bodyPr vert="horz" lIns="0" tIns="0" rIns="0" bIns="0" rtlCol="0">
            <a:no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a:p>
            <a:pPr lvl="5"/>
            <a:r>
              <a:rPr lang="sv-SE"/>
              <a:t>Nivå 6</a:t>
            </a:r>
          </a:p>
          <a:p>
            <a:pPr lvl="6"/>
            <a:r>
              <a:rPr lang="sv-SE"/>
              <a:t>Nivå 7</a:t>
            </a:r>
          </a:p>
          <a:p>
            <a:pPr lvl="7"/>
            <a:r>
              <a:rPr lang="sv-SE"/>
              <a:t>Nivå 8</a:t>
            </a:r>
          </a:p>
          <a:p>
            <a:pPr lvl="8"/>
            <a:r>
              <a:rPr lang="sv-SE"/>
              <a:t>Nivå 9</a:t>
            </a:r>
          </a:p>
        </p:txBody>
      </p:sp>
      <p:sp>
        <p:nvSpPr>
          <p:cNvPr id="4" name="Platshållare för datum 3">
            <a:extLst>
              <a:ext uri="{FF2B5EF4-FFF2-40B4-BE49-F238E27FC236}">
                <a16:creationId xmlns:a16="http://schemas.microsoft.com/office/drawing/2014/main" id="{907D54BB-8EC7-458A-A082-8AF4306364DF}"/>
              </a:ext>
            </a:extLst>
          </p:cNvPr>
          <p:cNvSpPr>
            <a:spLocks noGrp="1"/>
          </p:cNvSpPr>
          <p:nvPr>
            <p:ph type="dt" sz="half" idx="2"/>
          </p:nvPr>
        </p:nvSpPr>
        <p:spPr>
          <a:xfrm>
            <a:off x="9148761" y="5941694"/>
            <a:ext cx="2743200" cy="165400"/>
          </a:xfrm>
          <a:prstGeom prst="rect">
            <a:avLst/>
          </a:prstGeom>
        </p:spPr>
        <p:txBody>
          <a:bodyPr vert="horz" lIns="0" tIns="0" rIns="0" bIns="0" rtlCol="0" anchor="b">
            <a:noAutofit/>
          </a:bodyPr>
          <a:lstStyle>
            <a:lvl1pPr algn="r">
              <a:defRPr sz="700">
                <a:solidFill>
                  <a:schemeClr val="tx2">
                    <a:lumMod val="65000"/>
                    <a:lumOff val="35000"/>
                  </a:schemeClr>
                </a:solidFill>
              </a:defRPr>
            </a:lvl1pPr>
          </a:lstStyle>
          <a:p>
            <a:pPr algn="r"/>
            <a:fld id="{35ADA5EB-F49F-4DBD-BFF0-4E7000AB4B36}" type="datetime1">
              <a:rPr lang="sv-SE" smtClean="0"/>
              <a:t>2024-05-30</a:t>
            </a:fld>
            <a:endParaRPr lang="sv-SE"/>
          </a:p>
        </p:txBody>
      </p:sp>
      <p:sp>
        <p:nvSpPr>
          <p:cNvPr id="5" name="Platshållare för sidfot 4">
            <a:extLst>
              <a:ext uri="{FF2B5EF4-FFF2-40B4-BE49-F238E27FC236}">
                <a16:creationId xmlns:a16="http://schemas.microsoft.com/office/drawing/2014/main" id="{5C0A3ABB-C906-40E9-AF35-0DB0B3403226}"/>
              </a:ext>
            </a:extLst>
          </p:cNvPr>
          <p:cNvSpPr>
            <a:spLocks noGrp="1"/>
          </p:cNvSpPr>
          <p:nvPr>
            <p:ph type="ftr" sz="quarter" idx="3"/>
          </p:nvPr>
        </p:nvSpPr>
        <p:spPr>
          <a:xfrm>
            <a:off x="7777161" y="6139863"/>
            <a:ext cx="4114800" cy="165400"/>
          </a:xfrm>
          <a:prstGeom prst="rect">
            <a:avLst/>
          </a:prstGeom>
        </p:spPr>
        <p:txBody>
          <a:bodyPr vert="horz" lIns="0" tIns="0" rIns="0" bIns="0" rtlCol="0" anchor="b">
            <a:noAutofit/>
          </a:bodyPr>
          <a:lstStyle>
            <a:lvl1pPr algn="r">
              <a:defRPr sz="700">
                <a:solidFill>
                  <a:schemeClr val="tx2">
                    <a:lumMod val="65000"/>
                    <a:lumOff val="35000"/>
                  </a:schemeClr>
                </a:solidFill>
                <a:latin typeface="Almega Sans" panose="00000500000000000000" pitchFamily="50" charset="0"/>
              </a:defRPr>
            </a:lvl1pPr>
          </a:lstStyle>
          <a:p>
            <a:pPr algn="r"/>
            <a:r>
              <a:rPr lang="sv-SE"/>
              <a:t>Insikt 2024 |</a:t>
            </a:r>
          </a:p>
        </p:txBody>
      </p:sp>
      <p:sp>
        <p:nvSpPr>
          <p:cNvPr id="6" name="Platshållare för bildnummer 5">
            <a:extLst>
              <a:ext uri="{FF2B5EF4-FFF2-40B4-BE49-F238E27FC236}">
                <a16:creationId xmlns:a16="http://schemas.microsoft.com/office/drawing/2014/main" id="{37249AA9-CC7D-40E0-9894-3652F2EE8CF5}"/>
              </a:ext>
            </a:extLst>
          </p:cNvPr>
          <p:cNvSpPr>
            <a:spLocks noGrp="1"/>
          </p:cNvSpPr>
          <p:nvPr>
            <p:ph type="sldNum" sz="quarter" idx="4"/>
          </p:nvPr>
        </p:nvSpPr>
        <p:spPr>
          <a:xfrm>
            <a:off x="9148761" y="6338031"/>
            <a:ext cx="2743200" cy="165400"/>
          </a:xfrm>
          <a:prstGeom prst="rect">
            <a:avLst/>
          </a:prstGeom>
        </p:spPr>
        <p:txBody>
          <a:bodyPr vert="horz" lIns="0" tIns="0" rIns="0" bIns="0" rtlCol="0" anchor="b">
            <a:noAutofit/>
          </a:bodyPr>
          <a:lstStyle>
            <a:lvl1pPr algn="r">
              <a:defRPr sz="700">
                <a:solidFill>
                  <a:schemeClr val="tx2">
                    <a:lumMod val="65000"/>
                    <a:lumOff val="35000"/>
                  </a:schemeClr>
                </a:solidFill>
              </a:defRPr>
            </a:lvl1pPr>
          </a:lstStyle>
          <a:p>
            <a:fld id="{AE086683-F536-42AB-ABBC-F4803DFE8DBC}" type="slidenum">
              <a:rPr lang="sv-SE" smtClean="0"/>
              <a:pPr/>
              <a:t>‹#›</a:t>
            </a:fld>
            <a:endParaRPr lang="sv-SE"/>
          </a:p>
        </p:txBody>
      </p:sp>
      <p:pic>
        <p:nvPicPr>
          <p:cNvPr id="8" name="Bildobjekt 7">
            <a:extLst>
              <a:ext uri="{FF2B5EF4-FFF2-40B4-BE49-F238E27FC236}">
                <a16:creationId xmlns:a16="http://schemas.microsoft.com/office/drawing/2014/main" id="{B26A7729-4001-491F-A074-A76C953251D8}"/>
              </a:ext>
            </a:extLst>
          </p:cNvPr>
          <p:cNvPicPr>
            <a:picLocks noChangeAspect="1"/>
          </p:cNvPicPr>
          <p:nvPr userDrawn="1">
            <p:custDataLst>
              <p:tags r:id="rId22"/>
            </p:custDataLst>
          </p:nvPr>
        </p:nvPicPr>
        <p:blipFill>
          <a:blip r:embed="rId23">
            <a:extLst>
              <a:ext uri="{28A0092B-C50C-407E-A947-70E740481C1C}">
                <a14:useLocalDpi xmlns:a14="http://schemas.microsoft.com/office/drawing/2010/main" val="0"/>
              </a:ext>
            </a:extLst>
          </a:blip>
          <a:stretch>
            <a:fillRect/>
          </a:stretch>
        </p:blipFill>
        <p:spPr>
          <a:xfrm>
            <a:off x="300038" y="6309379"/>
            <a:ext cx="2883414" cy="198120"/>
          </a:xfrm>
          <a:prstGeom prst="rect">
            <a:avLst/>
          </a:prstGeom>
        </p:spPr>
      </p:pic>
    </p:spTree>
    <p:extLst>
      <p:ext uri="{BB962C8B-B14F-4D97-AF65-F5344CB8AC3E}">
        <p14:creationId xmlns:p14="http://schemas.microsoft.com/office/powerpoint/2010/main" val="236359786"/>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Lst>
  <p:hf hdr="0" dt="0"/>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89">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5.xml"/></Relationships>
</file>

<file path=ppt/slides/_rels/slide10.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chart" Target="../charts/chart6.xml"/><Relationship Id="rId1" Type="http://schemas.openxmlformats.org/officeDocument/2006/relationships/slideLayout" Target="../slideLayouts/slideLayout5.xml"/><Relationship Id="rId5" Type="http://schemas.openxmlformats.org/officeDocument/2006/relationships/chart" Target="../charts/chart7.xml"/><Relationship Id="rId4" Type="http://schemas.openxmlformats.org/officeDocument/2006/relationships/image" Target="../media/image25.jpe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chart" Target="../charts/chart8.xml"/><Relationship Id="rId1" Type="http://schemas.openxmlformats.org/officeDocument/2006/relationships/slideLayout" Target="../slideLayouts/slideLayout5.xml"/><Relationship Id="rId4" Type="http://schemas.openxmlformats.org/officeDocument/2006/relationships/chart" Target="../charts/chart9.xml"/></Relationships>
</file>

<file path=ppt/slides/_rels/slide12.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chart" Target="../charts/chart10.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chart" Target="../charts/chart12.xml"/><Relationship Id="rId1" Type="http://schemas.openxmlformats.org/officeDocument/2006/relationships/slideLayout" Target="../slideLayouts/slideLayout8.xml"/><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chart" Target="../charts/chart14.xml"/><Relationship Id="rId1" Type="http://schemas.openxmlformats.org/officeDocument/2006/relationships/slideLayout" Target="../slideLayouts/slideLayout5.xml"/><Relationship Id="rId5" Type="http://schemas.openxmlformats.org/officeDocument/2006/relationships/chart" Target="../charts/chart16.xml"/><Relationship Id="rId4" Type="http://schemas.openxmlformats.org/officeDocument/2006/relationships/image" Target="../media/image13.emf"/></Relationships>
</file>

<file path=ppt/slides/_rels/slide1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image" Target="../media/image27.emf"/><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image" Target="../media/image11.emf"/><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em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0.emf"/><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22.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emf"/><Relationship Id="rId1" Type="http://schemas.openxmlformats.org/officeDocument/2006/relationships/slideLayout" Target="../slideLayouts/slideLayout5.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svg"/></Relationships>
</file>

<file path=ppt/slides/_rels/slide24.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chart" Target="../charts/chart24.xml"/><Relationship Id="rId2" Type="http://schemas.openxmlformats.org/officeDocument/2006/relationships/chart" Target="../charts/chart23.xml"/><Relationship Id="rId1" Type="http://schemas.openxmlformats.org/officeDocument/2006/relationships/slideLayout" Target="../slideLayouts/slideLayout5.xml"/><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chart" Target="../charts/chart25.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chart" Target="../charts/chart26.xml"/><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35.emf"/></Relationships>
</file>

<file path=ppt/slides/_rels/slide29.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chart" Target="../charts/chart27.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3.emf"/><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chart" Target="../charts/chart28.xml"/><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35.emf"/><Relationship Id="rId4" Type="http://schemas.openxmlformats.org/officeDocument/2006/relationships/chart" Target="../charts/chart29.xml"/></Relationships>
</file>

<file path=ppt/slides/_rels/slide31.xml.rels><?xml version="1.0" encoding="UTF-8" standalone="yes"?>
<Relationships xmlns="http://schemas.openxmlformats.org/package/2006/relationships"><Relationship Id="rId3" Type="http://schemas.openxmlformats.org/officeDocument/2006/relationships/chart" Target="../charts/chart31.xml"/><Relationship Id="rId2" Type="http://schemas.openxmlformats.org/officeDocument/2006/relationships/chart" Target="../charts/chart30.xml"/><Relationship Id="rId1" Type="http://schemas.openxmlformats.org/officeDocument/2006/relationships/slideLayout" Target="../slideLayouts/slideLayout5.xml"/><Relationship Id="rId4" Type="http://schemas.openxmlformats.org/officeDocument/2006/relationships/image" Target="../media/image35.emf"/></Relationships>
</file>

<file path=ppt/slides/_rels/slide32.xml.rels><?xml version="1.0" encoding="UTF-8" standalone="yes"?>
<Relationships xmlns="http://schemas.openxmlformats.org/package/2006/relationships"><Relationship Id="rId3" Type="http://schemas.openxmlformats.org/officeDocument/2006/relationships/chart" Target="../charts/chart32.xml"/><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5.emf"/><Relationship Id="rId4" Type="http://schemas.openxmlformats.org/officeDocument/2006/relationships/chart" Target="../charts/chart33.xml"/></Relationships>
</file>

<file path=ppt/slides/_rels/slide33.xml.rels><?xml version="1.0" encoding="UTF-8" standalone="yes"?>
<Relationships xmlns="http://schemas.openxmlformats.org/package/2006/relationships"><Relationship Id="rId3" Type="http://schemas.openxmlformats.org/officeDocument/2006/relationships/chart" Target="../charts/chart35.xml"/><Relationship Id="rId2" Type="http://schemas.openxmlformats.org/officeDocument/2006/relationships/chart" Target="../charts/chart34.xml"/><Relationship Id="rId1" Type="http://schemas.openxmlformats.org/officeDocument/2006/relationships/slideLayout" Target="../slideLayouts/slideLayout7.xml"/><Relationship Id="rId4" Type="http://schemas.openxmlformats.org/officeDocument/2006/relationships/image" Target="../media/image36.emf"/></Relationships>
</file>

<file path=ppt/slides/_rels/slide34.xml.rels><?xml version="1.0" encoding="UTF-8" standalone="yes"?>
<Relationships xmlns="http://schemas.openxmlformats.org/package/2006/relationships"><Relationship Id="rId3" Type="http://schemas.openxmlformats.org/officeDocument/2006/relationships/chart" Target="../charts/chart36.xm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36.emf"/></Relationships>
</file>

<file path=ppt/slides/_rels/slide35.xml.rels><?xml version="1.0" encoding="UTF-8" standalone="yes"?>
<Relationships xmlns="http://schemas.openxmlformats.org/package/2006/relationships"><Relationship Id="rId3" Type="http://schemas.openxmlformats.org/officeDocument/2006/relationships/image" Target="../media/image36.emf"/><Relationship Id="rId2" Type="http://schemas.openxmlformats.org/officeDocument/2006/relationships/image" Target="../media/image20.emf"/><Relationship Id="rId1" Type="http://schemas.openxmlformats.org/officeDocument/2006/relationships/slideLayout" Target="../slideLayouts/slideLayout7.xml"/><Relationship Id="rId4" Type="http://schemas.openxmlformats.org/officeDocument/2006/relationships/chart" Target="../charts/chart37.xml"/></Relationships>
</file>

<file path=ppt/slides/_rels/slide36.xml.rels><?xml version="1.0" encoding="UTF-8" standalone="yes"?>
<Relationships xmlns="http://schemas.openxmlformats.org/package/2006/relationships"><Relationship Id="rId3" Type="http://schemas.openxmlformats.org/officeDocument/2006/relationships/chart" Target="../charts/chart38.xml"/><Relationship Id="rId2" Type="http://schemas.openxmlformats.org/officeDocument/2006/relationships/image" Target="../media/image36.emf"/><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chart" Target="../charts/chart3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7.emf"/><Relationship Id="rId7" Type="http://schemas.openxmlformats.org/officeDocument/2006/relationships/chart" Target="../charts/chart43.xml"/><Relationship Id="rId2" Type="http://schemas.openxmlformats.org/officeDocument/2006/relationships/chart" Target="../charts/chart40.xml"/><Relationship Id="rId1" Type="http://schemas.openxmlformats.org/officeDocument/2006/relationships/slideLayout" Target="../slideLayouts/slideLayout7.xml"/><Relationship Id="rId6" Type="http://schemas.openxmlformats.org/officeDocument/2006/relationships/chart" Target="../charts/chart42.xml"/><Relationship Id="rId5" Type="http://schemas.openxmlformats.org/officeDocument/2006/relationships/chart" Target="../charts/chart41.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2" Type="http://schemas.openxmlformats.org/officeDocument/2006/relationships/image" Target="../media/image37.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jpeg"/><Relationship Id="rId2" Type="http://schemas.openxmlformats.org/officeDocument/2006/relationships/image" Target="../media/image12.emf"/><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jpeg"/><Relationship Id="rId4" Type="http://schemas.openxmlformats.org/officeDocument/2006/relationships/image" Target="../media/image2.png"/><Relationship Id="rId9" Type="http://schemas.openxmlformats.org/officeDocument/2006/relationships/image" Target="../media/image19.emf"/></Relationships>
</file>

<file path=ppt/slides/_rels/slide40.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2.png"/><Relationship Id="rId1" Type="http://schemas.openxmlformats.org/officeDocument/2006/relationships/slideLayout" Target="../slideLayouts/slideLayout5.xml"/><Relationship Id="rId5" Type="http://schemas.openxmlformats.org/officeDocument/2006/relationships/chart" Target="../charts/chart45.xml"/><Relationship Id="rId4" Type="http://schemas.openxmlformats.org/officeDocument/2006/relationships/chart" Target="../charts/chart44.xml"/></Relationships>
</file>

<file path=ppt/slides/_rels/slide4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38.emf"/><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chart" Target="../charts/chart3.xml"/><Relationship Id="rId4" Type="http://schemas.openxmlformats.org/officeDocument/2006/relationships/image" Target="../media/image20.emf"/></Relationships>
</file>

<file path=ppt/slides/_rels/slide7.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microsoft.com/office/2014/relationships/chartEx" Target="../charts/chartEx1.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24.em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7E8E4"/>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EC45D2-8BD3-40B5-8C82-D0C901687D58}"/>
              </a:ext>
            </a:extLst>
          </p:cNvPr>
          <p:cNvSpPr>
            <a:spLocks noGrp="1"/>
          </p:cNvSpPr>
          <p:nvPr>
            <p:ph type="ctrTitle"/>
          </p:nvPr>
        </p:nvSpPr>
        <p:spPr>
          <a:xfrm>
            <a:off x="763223" y="1148009"/>
            <a:ext cx="8764449" cy="2387600"/>
          </a:xfrm>
        </p:spPr>
        <p:txBody>
          <a:bodyPr anchor="b"/>
          <a:lstStyle/>
          <a:p>
            <a:r>
              <a:rPr lang="sv-SE" sz="15000">
                <a:solidFill>
                  <a:schemeClr val="bg2">
                    <a:lumMod val="50000"/>
                  </a:schemeClr>
                </a:solidFill>
              </a:rPr>
              <a:t>In</a:t>
            </a:r>
            <a:r>
              <a:rPr lang="sv-SE" sz="15000">
                <a:solidFill>
                  <a:schemeClr val="accent6"/>
                </a:solidFill>
              </a:rPr>
              <a:t>sikt</a:t>
            </a:r>
          </a:p>
        </p:txBody>
      </p:sp>
      <p:sp>
        <p:nvSpPr>
          <p:cNvPr id="4" name="Subtitle 3">
            <a:extLst>
              <a:ext uri="{FF2B5EF4-FFF2-40B4-BE49-F238E27FC236}">
                <a16:creationId xmlns:a16="http://schemas.microsoft.com/office/drawing/2014/main" id="{56C9BC75-49D6-4D92-9418-D39E93DD4312}"/>
              </a:ext>
            </a:extLst>
          </p:cNvPr>
          <p:cNvSpPr>
            <a:spLocks noGrp="1"/>
          </p:cNvSpPr>
          <p:nvPr>
            <p:ph type="subTitle" idx="1"/>
          </p:nvPr>
        </p:nvSpPr>
        <p:spPr>
          <a:xfrm>
            <a:off x="960746" y="4001910"/>
            <a:ext cx="8764449" cy="972067"/>
          </a:xfrm>
        </p:spPr>
        <p:txBody>
          <a:bodyPr/>
          <a:lstStyle/>
          <a:p>
            <a:r>
              <a:rPr lang="en-US" sz="4400" dirty="0"/>
              <a:t>2024 </a:t>
            </a:r>
          </a:p>
        </p:txBody>
      </p:sp>
      <p:pic>
        <p:nvPicPr>
          <p:cNvPr id="5" name="Bildobjekt 4" descr="En bild som visar dator, bärbar dator, person, text&#10;&#10;Automatiskt genererad beskrivning">
            <a:extLst>
              <a:ext uri="{FF2B5EF4-FFF2-40B4-BE49-F238E27FC236}">
                <a16:creationId xmlns:a16="http://schemas.microsoft.com/office/drawing/2014/main" id="{BA614B65-C57D-3E41-1A93-C5DE1FAF20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540463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Diagram 21">
            <a:extLst>
              <a:ext uri="{FF2B5EF4-FFF2-40B4-BE49-F238E27FC236}">
                <a16:creationId xmlns:a16="http://schemas.microsoft.com/office/drawing/2014/main" id="{34D85EF2-BA66-9C6E-974E-3E3B09116E2C}"/>
              </a:ext>
            </a:extLst>
          </p:cNvPr>
          <p:cNvGraphicFramePr>
            <a:graphicFrameLocks/>
          </p:cNvGraphicFramePr>
          <p:nvPr>
            <p:extLst>
              <p:ext uri="{D42A27DB-BD31-4B8C-83A1-F6EECF244321}">
                <p14:modId xmlns:p14="http://schemas.microsoft.com/office/powerpoint/2010/main" val="2255757450"/>
              </p:ext>
            </p:extLst>
          </p:nvPr>
        </p:nvGraphicFramePr>
        <p:xfrm>
          <a:off x="377522" y="1961681"/>
          <a:ext cx="3125557" cy="2021033"/>
        </p:xfrm>
        <a:graphic>
          <a:graphicData uri="http://schemas.openxmlformats.org/drawingml/2006/chart">
            <c:chart xmlns:c="http://schemas.openxmlformats.org/drawingml/2006/chart" xmlns:r="http://schemas.openxmlformats.org/officeDocument/2006/relationships" r:id="rId2"/>
          </a:graphicData>
        </a:graphic>
      </p:graphicFrame>
      <p:pic>
        <p:nvPicPr>
          <p:cNvPr id="51" name="Bildobjekt 50">
            <a:extLst>
              <a:ext uri="{FF2B5EF4-FFF2-40B4-BE49-F238E27FC236}">
                <a16:creationId xmlns:a16="http://schemas.microsoft.com/office/drawing/2014/main" id="{839D6387-B351-78DF-22E0-ABF36283C28C}"/>
              </a:ext>
            </a:extLst>
          </p:cNvPr>
          <p:cNvPicPr>
            <a:picLocks noChangeAspect="1"/>
          </p:cNvPicPr>
          <p:nvPr/>
        </p:nvPicPr>
        <p:blipFill rotWithShape="1">
          <a:blip r:embed="rId3"/>
          <a:srcRect t="14883" r="18462"/>
          <a:stretch/>
        </p:blipFill>
        <p:spPr>
          <a:xfrm>
            <a:off x="6401176" y="0"/>
            <a:ext cx="5798478" cy="5837273"/>
          </a:xfrm>
          <a:prstGeom prst="rect">
            <a:avLst/>
          </a:prstGeom>
        </p:spPr>
      </p:pic>
      <p:sp>
        <p:nvSpPr>
          <p:cNvPr id="2" name="Rubrik 1">
            <a:extLst>
              <a:ext uri="{FF2B5EF4-FFF2-40B4-BE49-F238E27FC236}">
                <a16:creationId xmlns:a16="http://schemas.microsoft.com/office/drawing/2014/main" id="{BA3D8A0F-1B87-2841-8311-643508546116}"/>
              </a:ext>
            </a:extLst>
          </p:cNvPr>
          <p:cNvSpPr>
            <a:spLocks noGrp="1"/>
          </p:cNvSpPr>
          <p:nvPr>
            <p:ph type="title"/>
          </p:nvPr>
        </p:nvSpPr>
        <p:spPr/>
        <p:txBody>
          <a:bodyPr/>
          <a:lstStyle/>
          <a:p>
            <a:r>
              <a:rPr lang="sv-SE" dirty="0"/>
              <a:t>85 procent av företagen använder kvalitetssäkringssystem  </a:t>
            </a:r>
          </a:p>
        </p:txBody>
      </p:sp>
      <p:sp>
        <p:nvSpPr>
          <p:cNvPr id="3" name="Platshållare för innehåll 2">
            <a:extLst>
              <a:ext uri="{FF2B5EF4-FFF2-40B4-BE49-F238E27FC236}">
                <a16:creationId xmlns:a16="http://schemas.microsoft.com/office/drawing/2014/main" id="{1E457E1A-1E63-CB45-98D4-E9C9FA75F6AD}"/>
              </a:ext>
            </a:extLst>
          </p:cNvPr>
          <p:cNvSpPr>
            <a:spLocks noGrp="1"/>
          </p:cNvSpPr>
          <p:nvPr>
            <p:ph idx="1"/>
          </p:nvPr>
        </p:nvSpPr>
        <p:spPr>
          <a:xfrm>
            <a:off x="415788" y="1020727"/>
            <a:ext cx="5971572" cy="348934"/>
          </a:xfrm>
        </p:spPr>
        <p:txBody>
          <a:bodyPr/>
          <a:lstStyle/>
          <a:p>
            <a:r>
              <a:rPr lang="sv-SE" b="1"/>
              <a:t>Andel med ett kvalitetssäkringssystem</a:t>
            </a:r>
            <a:br>
              <a:rPr lang="sv-SE" b="1"/>
            </a:br>
            <a:r>
              <a:rPr lang="sv-SE"/>
              <a:t>Procent av totalen</a:t>
            </a:r>
          </a:p>
        </p:txBody>
      </p:sp>
      <p:sp>
        <p:nvSpPr>
          <p:cNvPr id="5" name="Platshållare för sidfot 4">
            <a:extLst>
              <a:ext uri="{FF2B5EF4-FFF2-40B4-BE49-F238E27FC236}">
                <a16:creationId xmlns:a16="http://schemas.microsoft.com/office/drawing/2014/main" id="{D7465DBE-DF7B-2F4A-B8D0-936D9D8857BA}"/>
              </a:ext>
            </a:extLst>
          </p:cNvPr>
          <p:cNvSpPr>
            <a:spLocks noGrp="1"/>
          </p:cNvSpPr>
          <p:nvPr>
            <p:ph type="ftr" sz="quarter" idx="11"/>
          </p:nvPr>
        </p:nvSpPr>
        <p:spPr/>
        <p:txBody>
          <a:bodyPr/>
          <a:lstStyle/>
          <a:p>
            <a:r>
              <a:rPr lang="sv-SE"/>
              <a:t>Insikt 2024 |</a:t>
            </a:r>
          </a:p>
        </p:txBody>
      </p:sp>
      <p:sp>
        <p:nvSpPr>
          <p:cNvPr id="6" name="Platshållare för bildnummer 5">
            <a:extLst>
              <a:ext uri="{FF2B5EF4-FFF2-40B4-BE49-F238E27FC236}">
                <a16:creationId xmlns:a16="http://schemas.microsoft.com/office/drawing/2014/main" id="{0310F4EB-DC45-0448-AEF1-B2598A1739FF}"/>
              </a:ext>
            </a:extLst>
          </p:cNvPr>
          <p:cNvSpPr>
            <a:spLocks noGrp="1"/>
          </p:cNvSpPr>
          <p:nvPr>
            <p:ph type="sldNum" sz="quarter" idx="12"/>
          </p:nvPr>
        </p:nvSpPr>
        <p:spPr/>
        <p:txBody>
          <a:bodyPr/>
          <a:lstStyle/>
          <a:p>
            <a:fld id="{AE086683-F536-42AB-ABBC-F4803DFE8DBC}" type="slidenum">
              <a:rPr lang="sv-SE" smtClean="0"/>
              <a:t>10</a:t>
            </a:fld>
            <a:endParaRPr lang="sv-SE"/>
          </a:p>
        </p:txBody>
      </p:sp>
      <p:cxnSp>
        <p:nvCxnSpPr>
          <p:cNvPr id="10" name="Straight Connector 9">
            <a:extLst>
              <a:ext uri="{FF2B5EF4-FFF2-40B4-BE49-F238E27FC236}">
                <a16:creationId xmlns:a16="http://schemas.microsoft.com/office/drawing/2014/main" id="{2EFF6626-1D89-5045-9E50-F22CDF10B114}"/>
              </a:ext>
            </a:extLst>
          </p:cNvPr>
          <p:cNvCxnSpPr>
            <a:cxnSpLocks/>
          </p:cNvCxnSpPr>
          <p:nvPr/>
        </p:nvCxnSpPr>
        <p:spPr>
          <a:xfrm flipH="1" flipV="1">
            <a:off x="2631790" y="3183827"/>
            <a:ext cx="284664" cy="8257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06096507-9413-3640-95BE-ACEB70FC494F}"/>
              </a:ext>
            </a:extLst>
          </p:cNvPr>
          <p:cNvCxnSpPr>
            <a:cxnSpLocks/>
          </p:cNvCxnSpPr>
          <p:nvPr/>
        </p:nvCxnSpPr>
        <p:spPr>
          <a:xfrm>
            <a:off x="2916454" y="3266406"/>
            <a:ext cx="734387"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Box 8">
            <a:extLst>
              <a:ext uri="{FF2B5EF4-FFF2-40B4-BE49-F238E27FC236}">
                <a16:creationId xmlns:a16="http://schemas.microsoft.com/office/drawing/2014/main" id="{CFE7F721-34C9-B842-87FF-7D7CEB0B7F1C}"/>
              </a:ext>
            </a:extLst>
          </p:cNvPr>
          <p:cNvSpPr txBox="1"/>
          <p:nvPr/>
        </p:nvSpPr>
        <p:spPr>
          <a:xfrm>
            <a:off x="2943272" y="2864069"/>
            <a:ext cx="853119" cy="415498"/>
          </a:xfrm>
          <a:prstGeom prst="rect">
            <a:avLst/>
          </a:prstGeom>
          <a:noFill/>
        </p:spPr>
        <p:txBody>
          <a:bodyPr wrap="none" rtlCol="0">
            <a:spAutoFit/>
          </a:bodyPr>
          <a:lstStyle/>
          <a:p>
            <a:pPr algn="ctr"/>
            <a:r>
              <a:rPr lang="sv-SE" sz="1050" b="1" dirty="0">
                <a:latin typeface="+mj-lt"/>
              </a:rPr>
              <a:t>Ja</a:t>
            </a:r>
            <a:br>
              <a:rPr lang="sv-SE" sz="1050" b="1" dirty="0">
                <a:latin typeface="+mj-lt"/>
              </a:rPr>
            </a:br>
            <a:r>
              <a:rPr lang="sv-SE" sz="1050" b="1" dirty="0">
                <a:latin typeface="+mj-lt"/>
              </a:rPr>
              <a:t>85% </a:t>
            </a:r>
            <a:r>
              <a:rPr lang="sv-SE" sz="1050" dirty="0">
                <a:latin typeface="+mj-lt"/>
              </a:rPr>
              <a:t>(85%)</a:t>
            </a:r>
          </a:p>
        </p:txBody>
      </p:sp>
      <p:cxnSp>
        <p:nvCxnSpPr>
          <p:cNvPr id="13" name="Straight Connector 13">
            <a:extLst>
              <a:ext uri="{FF2B5EF4-FFF2-40B4-BE49-F238E27FC236}">
                <a16:creationId xmlns:a16="http://schemas.microsoft.com/office/drawing/2014/main" id="{36804A06-575D-E844-A10B-C426D863A6DF}"/>
              </a:ext>
            </a:extLst>
          </p:cNvPr>
          <p:cNvCxnSpPr>
            <a:cxnSpLocks/>
          </p:cNvCxnSpPr>
          <p:nvPr/>
        </p:nvCxnSpPr>
        <p:spPr>
          <a:xfrm>
            <a:off x="1292430" y="2142894"/>
            <a:ext cx="270926" cy="21141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Straight Connector 14">
            <a:extLst>
              <a:ext uri="{FF2B5EF4-FFF2-40B4-BE49-F238E27FC236}">
                <a16:creationId xmlns:a16="http://schemas.microsoft.com/office/drawing/2014/main" id="{E9FCFEB9-E224-5C42-ACBC-3A6C87F2F76E}"/>
              </a:ext>
            </a:extLst>
          </p:cNvPr>
          <p:cNvCxnSpPr>
            <a:cxnSpLocks/>
          </p:cNvCxnSpPr>
          <p:nvPr/>
        </p:nvCxnSpPr>
        <p:spPr>
          <a:xfrm>
            <a:off x="688036" y="2142893"/>
            <a:ext cx="60439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Box 17">
            <a:extLst>
              <a:ext uri="{FF2B5EF4-FFF2-40B4-BE49-F238E27FC236}">
                <a16:creationId xmlns:a16="http://schemas.microsoft.com/office/drawing/2014/main" id="{F1A98B07-DDC7-9042-A9A2-5D1C469C9C22}"/>
              </a:ext>
            </a:extLst>
          </p:cNvPr>
          <p:cNvSpPr txBox="1"/>
          <p:nvPr/>
        </p:nvSpPr>
        <p:spPr>
          <a:xfrm>
            <a:off x="691656" y="1731677"/>
            <a:ext cx="853119" cy="415498"/>
          </a:xfrm>
          <a:prstGeom prst="rect">
            <a:avLst/>
          </a:prstGeom>
          <a:noFill/>
        </p:spPr>
        <p:txBody>
          <a:bodyPr wrap="none" rtlCol="0">
            <a:spAutoFit/>
          </a:bodyPr>
          <a:lstStyle/>
          <a:p>
            <a:pPr algn="ctr"/>
            <a:r>
              <a:rPr lang="sv-SE" sz="1050" b="1" dirty="0">
                <a:latin typeface="+mj-lt"/>
              </a:rPr>
              <a:t>Nej</a:t>
            </a:r>
          </a:p>
          <a:p>
            <a:pPr algn="ctr"/>
            <a:r>
              <a:rPr lang="sv-SE" sz="1050" b="1" dirty="0">
                <a:latin typeface="+mj-lt"/>
              </a:rPr>
              <a:t>14% </a:t>
            </a:r>
            <a:r>
              <a:rPr lang="sv-SE" sz="1050" dirty="0">
                <a:latin typeface="+mj-lt"/>
              </a:rPr>
              <a:t>(13%)</a:t>
            </a:r>
          </a:p>
        </p:txBody>
      </p:sp>
      <p:sp>
        <p:nvSpPr>
          <p:cNvPr id="16" name="TextBox 18">
            <a:extLst>
              <a:ext uri="{FF2B5EF4-FFF2-40B4-BE49-F238E27FC236}">
                <a16:creationId xmlns:a16="http://schemas.microsoft.com/office/drawing/2014/main" id="{7387972C-69C4-F14E-9E6C-233AF60AF623}"/>
              </a:ext>
            </a:extLst>
          </p:cNvPr>
          <p:cNvSpPr txBox="1"/>
          <p:nvPr/>
        </p:nvSpPr>
        <p:spPr>
          <a:xfrm>
            <a:off x="1968197" y="1537048"/>
            <a:ext cx="702436" cy="415498"/>
          </a:xfrm>
          <a:prstGeom prst="rect">
            <a:avLst/>
          </a:prstGeom>
          <a:noFill/>
        </p:spPr>
        <p:txBody>
          <a:bodyPr wrap="none" rtlCol="0">
            <a:spAutoFit/>
          </a:bodyPr>
          <a:lstStyle/>
          <a:p>
            <a:pPr algn="ctr"/>
            <a:r>
              <a:rPr lang="sv-SE" sz="1050" b="1" dirty="0">
                <a:latin typeface="+mj-lt"/>
              </a:rPr>
              <a:t>Vet ej</a:t>
            </a:r>
            <a:br>
              <a:rPr lang="sv-SE" sz="1050" b="1" dirty="0">
                <a:latin typeface="+mj-lt"/>
              </a:rPr>
            </a:br>
            <a:r>
              <a:rPr lang="sv-SE" sz="1050" b="1" dirty="0">
                <a:latin typeface="+mj-lt"/>
              </a:rPr>
              <a:t>1% </a:t>
            </a:r>
            <a:r>
              <a:rPr lang="sv-SE" sz="1050" dirty="0">
                <a:latin typeface="+mj-lt"/>
              </a:rPr>
              <a:t>(2%)</a:t>
            </a:r>
          </a:p>
        </p:txBody>
      </p:sp>
      <p:cxnSp>
        <p:nvCxnSpPr>
          <p:cNvPr id="17" name="Straight Connector 19">
            <a:extLst>
              <a:ext uri="{FF2B5EF4-FFF2-40B4-BE49-F238E27FC236}">
                <a16:creationId xmlns:a16="http://schemas.microsoft.com/office/drawing/2014/main" id="{325CA515-2B62-EB40-8AD0-9420864496CF}"/>
              </a:ext>
            </a:extLst>
          </p:cNvPr>
          <p:cNvCxnSpPr>
            <a:cxnSpLocks/>
          </p:cNvCxnSpPr>
          <p:nvPr/>
        </p:nvCxnSpPr>
        <p:spPr>
          <a:xfrm flipH="1">
            <a:off x="1916830" y="1932501"/>
            <a:ext cx="29892" cy="34632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22">
            <a:extLst>
              <a:ext uri="{FF2B5EF4-FFF2-40B4-BE49-F238E27FC236}">
                <a16:creationId xmlns:a16="http://schemas.microsoft.com/office/drawing/2014/main" id="{7C7AA60C-345D-F142-9BEA-F7DC4976FDB7}"/>
              </a:ext>
            </a:extLst>
          </p:cNvPr>
          <p:cNvCxnSpPr>
            <a:cxnSpLocks/>
          </p:cNvCxnSpPr>
          <p:nvPr/>
        </p:nvCxnSpPr>
        <p:spPr>
          <a:xfrm>
            <a:off x="1936615" y="1936801"/>
            <a:ext cx="761375"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31">
            <a:extLst>
              <a:ext uri="{FF2B5EF4-FFF2-40B4-BE49-F238E27FC236}">
                <a16:creationId xmlns:a16="http://schemas.microsoft.com/office/drawing/2014/main" id="{8B3FFC20-C83D-CF49-89BA-4A1BEEE1E3F7}"/>
              </a:ext>
            </a:extLst>
          </p:cNvPr>
          <p:cNvSpPr txBox="1"/>
          <p:nvPr/>
        </p:nvSpPr>
        <p:spPr>
          <a:xfrm>
            <a:off x="1635157" y="2847618"/>
            <a:ext cx="593239" cy="276999"/>
          </a:xfrm>
          <a:prstGeom prst="rect">
            <a:avLst/>
          </a:prstGeom>
          <a:noFill/>
        </p:spPr>
        <p:txBody>
          <a:bodyPr wrap="none" rtlCol="0">
            <a:spAutoFit/>
          </a:bodyPr>
          <a:lstStyle/>
          <a:p>
            <a:pPr algn="ctr"/>
            <a:r>
              <a:rPr lang="sv-SE" sz="1200" b="1">
                <a:latin typeface="+mj-lt"/>
              </a:rPr>
              <a:t>Totalt</a:t>
            </a:r>
          </a:p>
        </p:txBody>
      </p:sp>
      <p:sp>
        <p:nvSpPr>
          <p:cNvPr id="8" name="Frihandsfigur 7">
            <a:extLst>
              <a:ext uri="{FF2B5EF4-FFF2-40B4-BE49-F238E27FC236}">
                <a16:creationId xmlns:a16="http://schemas.microsoft.com/office/drawing/2014/main" id="{BC158959-6D42-264A-B714-11DFD9914916}"/>
              </a:ext>
            </a:extLst>
          </p:cNvPr>
          <p:cNvSpPr/>
          <p:nvPr/>
        </p:nvSpPr>
        <p:spPr>
          <a:xfrm rot="10217117" flipV="1">
            <a:off x="3635564" y="2158927"/>
            <a:ext cx="478707" cy="215308"/>
          </a:xfrm>
          <a:custGeom>
            <a:avLst/>
            <a:gdLst>
              <a:gd name="connsiteX0" fmla="*/ 770964 w 770964"/>
              <a:gd name="connsiteY0" fmla="*/ 315233 h 315233"/>
              <a:gd name="connsiteX1" fmla="*/ 403411 w 770964"/>
              <a:gd name="connsiteY1" fmla="*/ 37327 h 315233"/>
              <a:gd name="connsiteX2" fmla="*/ 0 w 770964"/>
              <a:gd name="connsiteY2" fmla="*/ 10433 h 315233"/>
            </a:gdLst>
            <a:ahLst/>
            <a:cxnLst>
              <a:cxn ang="0">
                <a:pos x="connsiteX0" y="connsiteY0"/>
              </a:cxn>
              <a:cxn ang="0">
                <a:pos x="connsiteX1" y="connsiteY1"/>
              </a:cxn>
              <a:cxn ang="0">
                <a:pos x="connsiteX2" y="connsiteY2"/>
              </a:cxn>
            </a:cxnLst>
            <a:rect l="l" t="t" r="r" b="b"/>
            <a:pathLst>
              <a:path w="770964" h="315233">
                <a:moveTo>
                  <a:pt x="770964" y="315233"/>
                </a:moveTo>
                <a:cubicBezTo>
                  <a:pt x="651434" y="201680"/>
                  <a:pt x="531905" y="88127"/>
                  <a:pt x="403411" y="37327"/>
                </a:cubicBezTo>
                <a:cubicBezTo>
                  <a:pt x="274917" y="-13473"/>
                  <a:pt x="137458" y="-1520"/>
                  <a:pt x="0" y="10433"/>
                </a:cubicBezTo>
              </a:path>
            </a:pathLst>
          </a:custGeom>
          <a:noFill/>
          <a:ln>
            <a:solidFill>
              <a:schemeClr val="tx1"/>
            </a:solidFill>
            <a:prstDash val="dash"/>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textruta 28">
            <a:extLst>
              <a:ext uri="{FF2B5EF4-FFF2-40B4-BE49-F238E27FC236}">
                <a16:creationId xmlns:a16="http://schemas.microsoft.com/office/drawing/2014/main" id="{2A1C5891-FAC8-364F-99EE-D59D8001E037}"/>
              </a:ext>
            </a:extLst>
          </p:cNvPr>
          <p:cNvSpPr txBox="1"/>
          <p:nvPr/>
        </p:nvSpPr>
        <p:spPr>
          <a:xfrm>
            <a:off x="4197147" y="6280557"/>
            <a:ext cx="3912002" cy="307777"/>
          </a:xfrm>
          <a:prstGeom prst="rect">
            <a:avLst/>
          </a:prstGeom>
        </p:spPr>
        <p:txBody>
          <a:bodyPr wrap="square">
            <a:spAutoFit/>
          </a:bodyPr>
          <a:lstStyle>
            <a:defPPr>
              <a:defRPr lang="sv-SE"/>
            </a:defPPr>
            <a:lvl1pPr algn="ctr">
              <a:defRPr sz="700"/>
            </a:lvl1pPr>
          </a:lstStyle>
          <a:p>
            <a:r>
              <a:rPr lang="sv-SE" dirty="0"/>
              <a:t>KS-system: Skriftligt kvalitetssäkringssystem eller en skriftlig beskrivning av företagets kvalitetssäkringsförfarande</a:t>
            </a:r>
          </a:p>
        </p:txBody>
      </p:sp>
      <p:sp>
        <p:nvSpPr>
          <p:cNvPr id="26" name="Ned 25">
            <a:extLst>
              <a:ext uri="{FF2B5EF4-FFF2-40B4-BE49-F238E27FC236}">
                <a16:creationId xmlns:a16="http://schemas.microsoft.com/office/drawing/2014/main" id="{EB6A9B7D-3C64-0546-8F4F-B0ABCF46CB07}"/>
              </a:ext>
            </a:extLst>
          </p:cNvPr>
          <p:cNvSpPr/>
          <p:nvPr/>
        </p:nvSpPr>
        <p:spPr>
          <a:xfrm rot="10800000">
            <a:off x="688036" y="1961681"/>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Ned 26">
            <a:extLst>
              <a:ext uri="{FF2B5EF4-FFF2-40B4-BE49-F238E27FC236}">
                <a16:creationId xmlns:a16="http://schemas.microsoft.com/office/drawing/2014/main" id="{86D2CBF8-B2C8-594A-B470-9650C60C9D38}"/>
              </a:ext>
            </a:extLst>
          </p:cNvPr>
          <p:cNvSpPr/>
          <p:nvPr/>
        </p:nvSpPr>
        <p:spPr>
          <a:xfrm>
            <a:off x="1929333" y="1765159"/>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Ned 20">
            <a:extLst>
              <a:ext uri="{FF2B5EF4-FFF2-40B4-BE49-F238E27FC236}">
                <a16:creationId xmlns:a16="http://schemas.microsoft.com/office/drawing/2014/main" id="{3F0A0BE4-49A1-CA13-6CF1-724B949C8B92}"/>
              </a:ext>
            </a:extLst>
          </p:cNvPr>
          <p:cNvSpPr/>
          <p:nvPr/>
        </p:nvSpPr>
        <p:spPr>
          <a:xfrm rot="16200000">
            <a:off x="2865570" y="3093480"/>
            <a:ext cx="90570" cy="128800"/>
          </a:xfrm>
          <a:prstGeom prst="downArrow">
            <a:avLst/>
          </a:prstGeom>
          <a:solidFill>
            <a:schemeClr val="tx2">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Graphic 2">
            <a:extLst>
              <a:ext uri="{FF2B5EF4-FFF2-40B4-BE49-F238E27FC236}">
                <a16:creationId xmlns:a16="http://schemas.microsoft.com/office/drawing/2014/main" id="{F8A29848-4F5F-7542-E077-4B1F1F3293D7}"/>
              </a:ext>
            </a:extLst>
          </p:cNvPr>
          <p:cNvSpPr/>
          <p:nvPr/>
        </p:nvSpPr>
        <p:spPr>
          <a:xfrm>
            <a:off x="7255261" y="1223401"/>
            <a:ext cx="4958705" cy="4350881"/>
          </a:xfrm>
          <a:custGeom>
            <a:avLst/>
            <a:gdLst>
              <a:gd name="connsiteX0" fmla="*/ 6857330 w 6857329"/>
              <a:gd name="connsiteY0" fmla="*/ 3652718 h 6016777"/>
              <a:gd name="connsiteX1" fmla="*/ 4401620 w 6857329"/>
              <a:gd name="connsiteY1" fmla="*/ 1445468 h 6016777"/>
              <a:gd name="connsiteX2" fmla="*/ 1692400 w 6857329"/>
              <a:gd name="connsiteY2" fmla="*/ 22358 h 6016777"/>
              <a:gd name="connsiteX3" fmla="*/ 576620 w 6857329"/>
              <a:gd name="connsiteY3" fmla="*/ 3765906 h 6016777"/>
              <a:gd name="connsiteX4" fmla="*/ 5125875 w 6857329"/>
              <a:gd name="connsiteY4" fmla="*/ 5837334 h 6016777"/>
              <a:gd name="connsiteX5" fmla="*/ 6857330 w 6857329"/>
              <a:gd name="connsiteY5" fmla="*/ 3652718 h 601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57329" h="6016777">
                <a:moveTo>
                  <a:pt x="6857330" y="3652718"/>
                </a:moveTo>
                <a:cubicBezTo>
                  <a:pt x="6857330" y="2260449"/>
                  <a:pt x="6121684" y="1511631"/>
                  <a:pt x="4401620" y="1445468"/>
                </a:cubicBezTo>
                <a:cubicBezTo>
                  <a:pt x="2930456" y="1388861"/>
                  <a:pt x="2967012" y="310445"/>
                  <a:pt x="1692400" y="22358"/>
                </a:cubicBezTo>
                <a:cubicBezTo>
                  <a:pt x="535145" y="-239186"/>
                  <a:pt x="-781381" y="1841616"/>
                  <a:pt x="576620" y="3765906"/>
                </a:cubicBezTo>
                <a:cubicBezTo>
                  <a:pt x="1934621" y="5690197"/>
                  <a:pt x="3733933" y="6380646"/>
                  <a:pt x="5125875" y="5837334"/>
                </a:cubicBezTo>
                <a:cubicBezTo>
                  <a:pt x="6348086" y="5384553"/>
                  <a:pt x="6857330" y="4377143"/>
                  <a:pt x="6857330" y="3652718"/>
                </a:cubicBezTo>
                <a:close/>
              </a:path>
            </a:pathLst>
          </a:custGeom>
          <a:blipFill dpi="0" rotWithShape="1">
            <a:blip r:embed="rId4">
              <a:extLst>
                <a:ext uri="{28A0092B-C50C-407E-A947-70E740481C1C}">
                  <a14:useLocalDpi xmlns:a14="http://schemas.microsoft.com/office/drawing/2010/main" val="0"/>
                </a:ext>
              </a:extLst>
            </a:blip>
            <a:srcRect/>
            <a:stretch>
              <a:fillRect l="-13100" t="452" r="-5479" b="-452"/>
            </a:stretch>
          </a:blipFill>
          <a:ln w="2589" cap="flat">
            <a:noFill/>
            <a:prstDash val="solid"/>
            <a:miter/>
          </a:ln>
        </p:spPr>
        <p:txBody>
          <a:bodyPr rtlCol="0" anchor="ctr"/>
          <a:lstStyle/>
          <a:p>
            <a:endParaRPr lang="sv-SE"/>
          </a:p>
        </p:txBody>
      </p:sp>
      <p:sp>
        <p:nvSpPr>
          <p:cNvPr id="20" name="textruta 19">
            <a:extLst>
              <a:ext uri="{FF2B5EF4-FFF2-40B4-BE49-F238E27FC236}">
                <a16:creationId xmlns:a16="http://schemas.microsoft.com/office/drawing/2014/main" id="{535D8E44-BE07-B529-25E0-94CF4E7A5CE2}"/>
              </a:ext>
            </a:extLst>
          </p:cNvPr>
          <p:cNvSpPr txBox="1"/>
          <p:nvPr/>
        </p:nvSpPr>
        <p:spPr>
          <a:xfrm>
            <a:off x="4129004" y="2020499"/>
            <a:ext cx="2192474" cy="784830"/>
          </a:xfrm>
          <a:prstGeom prst="rect">
            <a:avLst/>
          </a:prstGeom>
          <a:noFill/>
        </p:spPr>
        <p:txBody>
          <a:bodyPr wrap="square" rtlCol="0">
            <a:spAutoFit/>
          </a:bodyPr>
          <a:lstStyle>
            <a:defPPr>
              <a:defRPr lang="sv-SE"/>
            </a:defPPr>
            <a:lvl1pPr>
              <a:defRPr sz="900"/>
            </a:lvl1pPr>
          </a:lstStyle>
          <a:p>
            <a:r>
              <a:rPr lang="sv-SE"/>
              <a:t>Ett väl fungerande kvalitetssäkringssystem kan öka företagens förtroende och konkurrenskraft på marknaden, vilket kan leda till ökad lönsamhet. </a:t>
            </a:r>
          </a:p>
        </p:txBody>
      </p:sp>
      <p:graphicFrame>
        <p:nvGraphicFramePr>
          <p:cNvPr id="23" name="Diagram 22">
            <a:extLst>
              <a:ext uri="{FF2B5EF4-FFF2-40B4-BE49-F238E27FC236}">
                <a16:creationId xmlns:a16="http://schemas.microsoft.com/office/drawing/2014/main" id="{EB032B25-148C-96D4-A03C-4C559E181980}"/>
              </a:ext>
            </a:extLst>
          </p:cNvPr>
          <p:cNvGraphicFramePr>
            <a:graphicFrameLocks/>
          </p:cNvGraphicFramePr>
          <p:nvPr>
            <p:extLst>
              <p:ext uri="{D42A27DB-BD31-4B8C-83A1-F6EECF244321}">
                <p14:modId xmlns:p14="http://schemas.microsoft.com/office/powerpoint/2010/main" val="2373314203"/>
              </p:ext>
            </p:extLst>
          </p:nvPr>
        </p:nvGraphicFramePr>
        <p:xfrm>
          <a:off x="540599" y="3952403"/>
          <a:ext cx="5846761" cy="2216862"/>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2274482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4A2232F6-F4EB-84F9-03BC-1171C6FE33E3}"/>
              </a:ext>
            </a:extLst>
          </p:cNvPr>
          <p:cNvGraphicFramePr>
            <a:graphicFrameLocks/>
          </p:cNvGraphicFramePr>
          <p:nvPr>
            <p:extLst>
              <p:ext uri="{D42A27DB-BD31-4B8C-83A1-F6EECF244321}">
                <p14:modId xmlns:p14="http://schemas.microsoft.com/office/powerpoint/2010/main" val="3584971522"/>
              </p:ext>
            </p:extLst>
          </p:nvPr>
        </p:nvGraphicFramePr>
        <p:xfrm>
          <a:off x="385191" y="2719385"/>
          <a:ext cx="5570850" cy="3255981"/>
        </p:xfrm>
        <a:graphic>
          <a:graphicData uri="http://schemas.openxmlformats.org/drawingml/2006/chart">
            <c:chart xmlns:c="http://schemas.openxmlformats.org/drawingml/2006/chart" xmlns:r="http://schemas.openxmlformats.org/officeDocument/2006/relationships" r:id="rId2"/>
          </a:graphicData>
        </a:graphic>
      </p:graphicFrame>
      <p:sp>
        <p:nvSpPr>
          <p:cNvPr id="10" name="Rektangel 9">
            <a:extLst>
              <a:ext uri="{FF2B5EF4-FFF2-40B4-BE49-F238E27FC236}">
                <a16:creationId xmlns:a16="http://schemas.microsoft.com/office/drawing/2014/main" id="{9B660C09-BE77-932A-5216-BA55003541B6}"/>
              </a:ext>
            </a:extLst>
          </p:cNvPr>
          <p:cNvSpPr/>
          <p:nvPr/>
        </p:nvSpPr>
        <p:spPr>
          <a:xfrm>
            <a:off x="6097445" y="0"/>
            <a:ext cx="6096000" cy="6858000"/>
          </a:xfrm>
          <a:prstGeom prst="rect">
            <a:avLst/>
          </a:prstGeom>
          <a:solidFill>
            <a:srgbClr val="E7E8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sv-SE"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2" name="Rubrik 1">
            <a:extLst>
              <a:ext uri="{FF2B5EF4-FFF2-40B4-BE49-F238E27FC236}">
                <a16:creationId xmlns:a16="http://schemas.microsoft.com/office/drawing/2014/main" id="{883667EF-B94B-61F3-338E-0B0DCD8B04EB}"/>
              </a:ext>
            </a:extLst>
          </p:cNvPr>
          <p:cNvSpPr>
            <a:spLocks noGrp="1"/>
          </p:cNvSpPr>
          <p:nvPr>
            <p:ph type="title"/>
          </p:nvPr>
        </p:nvSpPr>
        <p:spPr>
          <a:xfrm>
            <a:off x="415788" y="293413"/>
            <a:ext cx="9376394" cy="514662"/>
          </a:xfrm>
        </p:spPr>
        <p:txBody>
          <a:bodyPr/>
          <a:lstStyle/>
          <a:p>
            <a:r>
              <a:rPr lang="sv-SE" dirty="0"/>
              <a:t>Kompetensbrist – störst utmaning bland teknikkonsulter</a:t>
            </a:r>
          </a:p>
        </p:txBody>
      </p:sp>
      <p:sp>
        <p:nvSpPr>
          <p:cNvPr id="4" name="Platshållare för sidfot 3">
            <a:extLst>
              <a:ext uri="{FF2B5EF4-FFF2-40B4-BE49-F238E27FC236}">
                <a16:creationId xmlns:a16="http://schemas.microsoft.com/office/drawing/2014/main" id="{830E6A4C-123F-6C70-AA1D-0487CCFD8AC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Insikt 2024 |</a:t>
            </a:r>
            <a:endParaRPr kumimoji="0" lang="sv-SE" sz="7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
        <p:nvSpPr>
          <p:cNvPr id="5" name="Platshållare för bildnummer 4">
            <a:extLst>
              <a:ext uri="{FF2B5EF4-FFF2-40B4-BE49-F238E27FC236}">
                <a16:creationId xmlns:a16="http://schemas.microsoft.com/office/drawing/2014/main" id="{5C9EE86B-1A15-0EC2-B842-95681AD43063}"/>
              </a:ext>
            </a:extLst>
          </p:cNvPr>
          <p:cNvSpPr>
            <a:spLocks noGrp="1"/>
          </p:cNvSpPr>
          <p:nvPr>
            <p:ph type="sldNum" sz="quarter" idx="12"/>
          </p:nvPr>
        </p:nvSpPr>
        <p:spPr>
          <a:xfrm>
            <a:off x="9145445" y="6326326"/>
            <a:ext cx="2743200" cy="1654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7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sv-SE" sz="7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
        <p:nvSpPr>
          <p:cNvPr id="6" name="Platshållare för innehåll 2">
            <a:extLst>
              <a:ext uri="{FF2B5EF4-FFF2-40B4-BE49-F238E27FC236}">
                <a16:creationId xmlns:a16="http://schemas.microsoft.com/office/drawing/2014/main" id="{E2EC6590-72A6-E7D7-B2EC-BD7BA75917CF}"/>
              </a:ext>
            </a:extLst>
          </p:cNvPr>
          <p:cNvSpPr>
            <a:spLocks noGrp="1"/>
          </p:cNvSpPr>
          <p:nvPr>
            <p:ph idx="1"/>
          </p:nvPr>
        </p:nvSpPr>
        <p:spPr>
          <a:xfrm>
            <a:off x="415787" y="1020727"/>
            <a:ext cx="5570850" cy="853793"/>
          </a:xfrm>
        </p:spPr>
        <p:txBody>
          <a:bodyPr/>
          <a:lstStyle/>
          <a:p>
            <a:r>
              <a:rPr lang="sv-SE" sz="1400" b="1"/>
              <a:t>De största utmaningarna framöver (bortsett från konjunkturen)</a:t>
            </a:r>
            <a:br>
              <a:rPr lang="sv-SE" sz="1400"/>
            </a:br>
            <a:r>
              <a:rPr lang="sv-SE" sz="1400"/>
              <a:t>I procent av totalen</a:t>
            </a:r>
          </a:p>
        </p:txBody>
      </p:sp>
      <p:sp>
        <p:nvSpPr>
          <p:cNvPr id="7" name="Platshållare för innehåll 2">
            <a:extLst>
              <a:ext uri="{FF2B5EF4-FFF2-40B4-BE49-F238E27FC236}">
                <a16:creationId xmlns:a16="http://schemas.microsoft.com/office/drawing/2014/main" id="{B4EA3DB2-08C3-05A7-D7A6-DFFBCD7D26F8}"/>
              </a:ext>
            </a:extLst>
          </p:cNvPr>
          <p:cNvSpPr txBox="1">
            <a:spLocks/>
          </p:cNvSpPr>
          <p:nvPr/>
        </p:nvSpPr>
        <p:spPr>
          <a:xfrm>
            <a:off x="6290807" y="1020727"/>
            <a:ext cx="6036584" cy="85379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3"/>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
                <a:srgbClr val="657B71"/>
              </a:buClr>
              <a:buSzTx/>
              <a:buFontTx/>
              <a:buBlip>
                <a:blip r:embed="rId3"/>
              </a:buBlip>
              <a:tabLst/>
              <a:defRPr/>
            </a:pPr>
            <a:r>
              <a:rPr lang="sv-SE" sz="1400" b="1" dirty="0">
                <a:solidFill>
                  <a:prstClr val="black"/>
                </a:solidFill>
                <a:latin typeface="Arial" panose="020B0604020202020204"/>
              </a:rPr>
              <a:t>Viktigaste faktorn för att företagen ska öka sina investeringar</a:t>
            </a:r>
            <a:br>
              <a:rPr lang="sv-SE" sz="1400" b="1" dirty="0">
                <a:solidFill>
                  <a:prstClr val="black"/>
                </a:solidFill>
                <a:latin typeface="Arial" panose="020B0604020202020204"/>
              </a:rPr>
            </a:br>
            <a:r>
              <a:rPr lang="sv-SE" sz="1400" b="1" dirty="0">
                <a:solidFill>
                  <a:prstClr val="black"/>
                </a:solidFill>
                <a:latin typeface="Arial" panose="020B0604020202020204"/>
              </a:rPr>
              <a:t>i Sverige</a:t>
            </a:r>
            <a:br>
              <a:rPr kumimoji="0" lang="sv-SE" sz="1400" b="1" i="0" u="none" strike="noStrike" kern="1200" cap="none" spc="0" normalizeH="0" baseline="0" noProof="0" dirty="0">
                <a:ln>
                  <a:noFill/>
                </a:ln>
                <a:solidFill>
                  <a:prstClr val="black"/>
                </a:solidFill>
                <a:effectLst/>
                <a:uLnTx/>
                <a:uFillTx/>
                <a:latin typeface="Arial" panose="020B0604020202020204"/>
                <a:ea typeface="+mn-ea"/>
                <a:cs typeface="+mn-cs"/>
              </a:rPr>
            </a:br>
            <a:r>
              <a:rPr kumimoji="0" lang="sv-SE" sz="1400" b="0" i="0" u="none" strike="noStrike" kern="1200" cap="none" spc="0" normalizeH="0" baseline="0" noProof="0" dirty="0">
                <a:ln>
                  <a:noFill/>
                </a:ln>
                <a:solidFill>
                  <a:prstClr val="black"/>
                </a:solidFill>
                <a:effectLst/>
                <a:uLnTx/>
                <a:uFillTx/>
                <a:latin typeface="Arial" panose="020B0604020202020204"/>
                <a:ea typeface="+mn-ea"/>
                <a:cs typeface="+mn-cs"/>
              </a:rPr>
              <a:t>I procent av totalen</a:t>
            </a:r>
          </a:p>
        </p:txBody>
      </p:sp>
      <p:sp>
        <p:nvSpPr>
          <p:cNvPr id="3" name="Rectangular Callout 6">
            <a:extLst>
              <a:ext uri="{FF2B5EF4-FFF2-40B4-BE49-F238E27FC236}">
                <a16:creationId xmlns:a16="http://schemas.microsoft.com/office/drawing/2014/main" id="{9CFC1499-45EA-CAD4-0AF1-3774BEFCFEB9}"/>
              </a:ext>
            </a:extLst>
          </p:cNvPr>
          <p:cNvSpPr/>
          <p:nvPr/>
        </p:nvSpPr>
        <p:spPr>
          <a:xfrm flipV="1">
            <a:off x="415785" y="1901572"/>
            <a:ext cx="11776215" cy="490186"/>
          </a:xfrm>
          <a:prstGeom prst="wedgeRectCallout">
            <a:avLst>
              <a:gd name="adj1" fmla="val -20370"/>
              <a:gd name="adj2" fmla="val 41692"/>
            </a:avLst>
          </a:prstGeom>
          <a:solidFill>
            <a:schemeClr val="bg1">
              <a:lumMod val="85000"/>
              <a:alpha val="6597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SE"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13" name="Oval 9">
            <a:extLst>
              <a:ext uri="{FF2B5EF4-FFF2-40B4-BE49-F238E27FC236}">
                <a16:creationId xmlns:a16="http://schemas.microsoft.com/office/drawing/2014/main" id="{38BC64D1-F4EC-B9B8-D71E-AEAEFA02B0EF}"/>
              </a:ext>
            </a:extLst>
          </p:cNvPr>
          <p:cNvSpPr/>
          <p:nvPr/>
        </p:nvSpPr>
        <p:spPr>
          <a:xfrm>
            <a:off x="1013664" y="192385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prstClr val="white"/>
                </a:solidFill>
                <a:effectLst/>
                <a:uLnTx/>
                <a:uFillTx/>
                <a:latin typeface="Arial" panose="020B0604020202020204"/>
                <a:ea typeface="+mn-ea"/>
                <a:cs typeface="+mn-cs"/>
              </a:rPr>
              <a:t>32</a:t>
            </a:r>
            <a:r>
              <a:rPr kumimoji="0" lang="en-SE" sz="900" b="0" i="0" u="none" strike="noStrike" kern="1200" cap="none" spc="0" normalizeH="0" baseline="0" noProof="0" dirty="0">
                <a:ln>
                  <a:noFill/>
                </a:ln>
                <a:solidFill>
                  <a:prstClr val="white"/>
                </a:solidFill>
                <a:effectLst/>
                <a:uLnTx/>
                <a:uFillTx/>
                <a:latin typeface="Arial" panose="020B0604020202020204"/>
                <a:ea typeface="+mn-ea"/>
                <a:cs typeface="+mn-cs"/>
              </a:rPr>
              <a:t>%</a:t>
            </a:r>
          </a:p>
        </p:txBody>
      </p:sp>
      <p:sp>
        <p:nvSpPr>
          <p:cNvPr id="18" name="TextBox 15">
            <a:extLst>
              <a:ext uri="{FF2B5EF4-FFF2-40B4-BE49-F238E27FC236}">
                <a16:creationId xmlns:a16="http://schemas.microsoft.com/office/drawing/2014/main" id="{5774F683-1CAE-4CA5-7FBB-477335A2DE5C}"/>
              </a:ext>
            </a:extLst>
          </p:cNvPr>
          <p:cNvSpPr txBox="1"/>
          <p:nvPr/>
        </p:nvSpPr>
        <p:spPr>
          <a:xfrm>
            <a:off x="11383876" y="1939366"/>
            <a:ext cx="64472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1100" b="1" i="0" u="none" strike="noStrike" kern="1200" cap="none" spc="0" normalizeH="0" baseline="0" noProof="0">
                <a:ln>
                  <a:noFill/>
                </a:ln>
                <a:solidFill>
                  <a:prstClr val="black"/>
                </a:solidFill>
                <a:effectLst/>
                <a:uLnTx/>
                <a:uFillTx/>
                <a:latin typeface="Arial" panose="020B0604020202020204"/>
                <a:ea typeface="+mn-ea"/>
                <a:cs typeface="+mn-cs"/>
              </a:rPr>
              <a:t>Totala</a:t>
            </a:r>
            <a:br>
              <a:rPr kumimoji="0" lang="en-SE" sz="1100" b="1" i="0" u="none" strike="noStrike" kern="1200" cap="none" spc="0" normalizeH="0" baseline="0" noProof="0">
                <a:ln>
                  <a:noFill/>
                </a:ln>
                <a:solidFill>
                  <a:prstClr val="black"/>
                </a:solidFill>
                <a:effectLst/>
                <a:uLnTx/>
                <a:uFillTx/>
                <a:latin typeface="Arial" panose="020B0604020202020204"/>
                <a:ea typeface="+mn-ea"/>
                <a:cs typeface="+mn-cs"/>
              </a:rPr>
            </a:br>
            <a:r>
              <a:rPr kumimoji="0" lang="en-SE" sz="1100" b="1" i="0" u="none" strike="noStrike" kern="1200" cap="none" spc="0" normalizeH="0" baseline="0" noProof="0">
                <a:ln>
                  <a:noFill/>
                </a:ln>
                <a:solidFill>
                  <a:prstClr val="black"/>
                </a:solidFill>
                <a:effectLst/>
                <a:uLnTx/>
                <a:uFillTx/>
                <a:latin typeface="Arial" panose="020B0604020202020204"/>
                <a:ea typeface="+mn-ea"/>
                <a:cs typeface="+mn-cs"/>
              </a:rPr>
              <a:t> snittet</a:t>
            </a:r>
          </a:p>
        </p:txBody>
      </p:sp>
      <p:sp>
        <p:nvSpPr>
          <p:cNvPr id="36" name="Oval 9">
            <a:extLst>
              <a:ext uri="{FF2B5EF4-FFF2-40B4-BE49-F238E27FC236}">
                <a16:creationId xmlns:a16="http://schemas.microsoft.com/office/drawing/2014/main" id="{C93DF8DB-FC81-E984-0144-6F827BFC415E}"/>
              </a:ext>
            </a:extLst>
          </p:cNvPr>
          <p:cNvSpPr/>
          <p:nvPr/>
        </p:nvSpPr>
        <p:spPr>
          <a:xfrm>
            <a:off x="2228298" y="192385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900" dirty="0">
                <a:solidFill>
                  <a:prstClr val="white"/>
                </a:solidFill>
                <a:latin typeface="Arial" panose="020B0604020202020204"/>
              </a:rPr>
              <a:t>10</a:t>
            </a:r>
            <a:r>
              <a:rPr kumimoji="0" lang="en-SE" sz="900" b="0" i="0" u="none" strike="noStrike" kern="1200" cap="none" spc="0" normalizeH="0" baseline="0" noProof="0" dirty="0">
                <a:ln>
                  <a:noFill/>
                </a:ln>
                <a:solidFill>
                  <a:prstClr val="white"/>
                </a:solidFill>
                <a:effectLst/>
                <a:uLnTx/>
                <a:uFillTx/>
                <a:latin typeface="Arial" panose="020B0604020202020204"/>
                <a:ea typeface="+mn-ea"/>
                <a:cs typeface="+mn-cs"/>
              </a:rPr>
              <a:t>%</a:t>
            </a:r>
          </a:p>
        </p:txBody>
      </p:sp>
      <p:sp>
        <p:nvSpPr>
          <p:cNvPr id="37" name="Oval 9">
            <a:extLst>
              <a:ext uri="{FF2B5EF4-FFF2-40B4-BE49-F238E27FC236}">
                <a16:creationId xmlns:a16="http://schemas.microsoft.com/office/drawing/2014/main" id="{6055C3AE-F3CB-A4D7-E2E6-7C5753039BB2}"/>
              </a:ext>
            </a:extLst>
          </p:cNvPr>
          <p:cNvSpPr/>
          <p:nvPr/>
        </p:nvSpPr>
        <p:spPr>
          <a:xfrm>
            <a:off x="3442932" y="192385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prstClr val="white"/>
                </a:solidFill>
                <a:effectLst/>
                <a:uLnTx/>
                <a:uFillTx/>
                <a:latin typeface="Arial" panose="020B0604020202020204"/>
                <a:ea typeface="+mn-ea"/>
                <a:cs typeface="+mn-cs"/>
              </a:rPr>
              <a:t>49</a:t>
            </a:r>
            <a:r>
              <a:rPr kumimoji="0" lang="en-SE" sz="900" b="0" i="0" u="none" strike="noStrike" kern="1200" cap="none" spc="0" normalizeH="0" baseline="0" noProof="0" dirty="0">
                <a:ln>
                  <a:noFill/>
                </a:ln>
                <a:solidFill>
                  <a:prstClr val="white"/>
                </a:solidFill>
                <a:effectLst/>
                <a:uLnTx/>
                <a:uFillTx/>
                <a:latin typeface="Arial" panose="020B0604020202020204"/>
                <a:ea typeface="+mn-ea"/>
                <a:cs typeface="+mn-cs"/>
              </a:rPr>
              <a:t>%</a:t>
            </a:r>
          </a:p>
        </p:txBody>
      </p:sp>
      <p:sp>
        <p:nvSpPr>
          <p:cNvPr id="38" name="Oval 9">
            <a:extLst>
              <a:ext uri="{FF2B5EF4-FFF2-40B4-BE49-F238E27FC236}">
                <a16:creationId xmlns:a16="http://schemas.microsoft.com/office/drawing/2014/main" id="{84739F1F-C1FB-4BF0-AD13-A90D79B383BC}"/>
              </a:ext>
            </a:extLst>
          </p:cNvPr>
          <p:cNvSpPr/>
          <p:nvPr/>
        </p:nvSpPr>
        <p:spPr>
          <a:xfrm>
            <a:off x="4657567" y="192385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a:ln>
                  <a:noFill/>
                </a:ln>
                <a:solidFill>
                  <a:prstClr val="white"/>
                </a:solidFill>
                <a:effectLst/>
                <a:uLnTx/>
                <a:uFillTx/>
                <a:latin typeface="Arial" panose="020B0604020202020204"/>
                <a:ea typeface="+mn-ea"/>
                <a:cs typeface="+mn-cs"/>
              </a:rPr>
              <a:t>9</a:t>
            </a:r>
            <a:r>
              <a:rPr kumimoji="0" lang="en-SE" sz="900" b="0" i="0" u="none" strike="noStrike" kern="1200" cap="none" spc="0" normalizeH="0" baseline="0" noProof="0">
                <a:ln>
                  <a:noFill/>
                </a:ln>
                <a:solidFill>
                  <a:prstClr val="white"/>
                </a:solidFill>
                <a:effectLst/>
                <a:uLnTx/>
                <a:uFillTx/>
                <a:latin typeface="Arial" panose="020B0604020202020204"/>
                <a:ea typeface="+mn-ea"/>
                <a:cs typeface="+mn-cs"/>
              </a:rPr>
              <a:t>%</a:t>
            </a:r>
          </a:p>
        </p:txBody>
      </p:sp>
      <p:sp>
        <p:nvSpPr>
          <p:cNvPr id="39" name="Oval 9">
            <a:extLst>
              <a:ext uri="{FF2B5EF4-FFF2-40B4-BE49-F238E27FC236}">
                <a16:creationId xmlns:a16="http://schemas.microsoft.com/office/drawing/2014/main" id="{78AC0F12-DD17-4923-0531-CF14A7503F67}"/>
              </a:ext>
            </a:extLst>
          </p:cNvPr>
          <p:cNvSpPr/>
          <p:nvPr/>
        </p:nvSpPr>
        <p:spPr>
          <a:xfrm>
            <a:off x="6916688" y="192385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900" b="0" i="0" u="none" strike="noStrike" kern="1200" cap="none" spc="0" normalizeH="0" baseline="0" noProof="0" dirty="0">
                <a:ln>
                  <a:noFill/>
                </a:ln>
                <a:solidFill>
                  <a:prstClr val="white"/>
                </a:solidFill>
                <a:effectLst/>
                <a:uLnTx/>
                <a:uFillTx/>
                <a:latin typeface="Arial" panose="020B0604020202020204"/>
                <a:ea typeface="+mn-ea"/>
                <a:cs typeface="+mn-cs"/>
              </a:rPr>
              <a:t>3</a:t>
            </a:r>
            <a:r>
              <a:rPr lang="sv-SE" sz="900" dirty="0">
                <a:solidFill>
                  <a:prstClr val="white"/>
                </a:solidFill>
                <a:latin typeface="Arial" panose="020B0604020202020204"/>
              </a:rPr>
              <a:t>8</a:t>
            </a:r>
            <a:r>
              <a:rPr kumimoji="0" lang="en-SE" sz="900" b="0" i="0" u="none" strike="noStrike" kern="1200" cap="none" spc="0" normalizeH="0" baseline="0" noProof="0" dirty="0">
                <a:ln>
                  <a:noFill/>
                </a:ln>
                <a:solidFill>
                  <a:prstClr val="white"/>
                </a:solidFill>
                <a:effectLst/>
                <a:uLnTx/>
                <a:uFillTx/>
                <a:latin typeface="Arial" panose="020B0604020202020204"/>
                <a:ea typeface="+mn-ea"/>
                <a:cs typeface="+mn-cs"/>
              </a:rPr>
              <a:t>%</a:t>
            </a:r>
          </a:p>
        </p:txBody>
      </p:sp>
      <p:sp>
        <p:nvSpPr>
          <p:cNvPr id="40" name="Oval 9">
            <a:extLst>
              <a:ext uri="{FF2B5EF4-FFF2-40B4-BE49-F238E27FC236}">
                <a16:creationId xmlns:a16="http://schemas.microsoft.com/office/drawing/2014/main" id="{D0743F5E-D59B-20AA-EC64-36518FBBCE45}"/>
              </a:ext>
            </a:extLst>
          </p:cNvPr>
          <p:cNvSpPr/>
          <p:nvPr/>
        </p:nvSpPr>
        <p:spPr>
          <a:xfrm>
            <a:off x="8159633" y="192385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900" dirty="0">
                <a:solidFill>
                  <a:prstClr val="white"/>
                </a:solidFill>
                <a:latin typeface="Arial" panose="020B0604020202020204"/>
              </a:rPr>
              <a:t>12%</a:t>
            </a:r>
            <a:endParaRPr kumimoji="0" lang="en-SE" sz="9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41" name="Oval 9">
            <a:extLst>
              <a:ext uri="{FF2B5EF4-FFF2-40B4-BE49-F238E27FC236}">
                <a16:creationId xmlns:a16="http://schemas.microsoft.com/office/drawing/2014/main" id="{BAEB4F92-C3D5-676F-0578-546736FB67A8}"/>
              </a:ext>
            </a:extLst>
          </p:cNvPr>
          <p:cNvSpPr/>
          <p:nvPr/>
        </p:nvSpPr>
        <p:spPr>
          <a:xfrm>
            <a:off x="9402578" y="192385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900" dirty="0">
                <a:solidFill>
                  <a:prstClr val="white"/>
                </a:solidFill>
                <a:latin typeface="Arial" panose="020B0604020202020204"/>
              </a:rPr>
              <a:t>46</a:t>
            </a:r>
            <a:r>
              <a:rPr kumimoji="0" lang="en-SE" sz="900" b="0" i="0" u="none" strike="noStrike" kern="1200" cap="none" spc="0" normalizeH="0" baseline="0" noProof="0" dirty="0">
                <a:ln>
                  <a:noFill/>
                </a:ln>
                <a:solidFill>
                  <a:prstClr val="white"/>
                </a:solidFill>
                <a:effectLst/>
                <a:uLnTx/>
                <a:uFillTx/>
                <a:latin typeface="Arial" panose="020B0604020202020204"/>
                <a:ea typeface="+mn-ea"/>
                <a:cs typeface="+mn-cs"/>
              </a:rPr>
              <a:t>%</a:t>
            </a:r>
          </a:p>
        </p:txBody>
      </p:sp>
      <p:sp>
        <p:nvSpPr>
          <p:cNvPr id="42" name="Oval 9">
            <a:extLst>
              <a:ext uri="{FF2B5EF4-FFF2-40B4-BE49-F238E27FC236}">
                <a16:creationId xmlns:a16="http://schemas.microsoft.com/office/drawing/2014/main" id="{EDDF06E1-01D9-AA97-20D0-B7E17A9D22DE}"/>
              </a:ext>
            </a:extLst>
          </p:cNvPr>
          <p:cNvSpPr/>
          <p:nvPr/>
        </p:nvSpPr>
        <p:spPr>
          <a:xfrm>
            <a:off x="10645523" y="1936545"/>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900" dirty="0">
                <a:solidFill>
                  <a:prstClr val="white"/>
                </a:solidFill>
                <a:latin typeface="Arial" panose="020B0604020202020204"/>
              </a:rPr>
              <a:t>4</a:t>
            </a:r>
            <a:r>
              <a:rPr kumimoji="0" lang="en-SE" sz="900" b="0" i="0" u="none" strike="noStrike" kern="1200" cap="none" spc="0" normalizeH="0" baseline="0" noProof="0" dirty="0">
                <a:ln>
                  <a:noFill/>
                </a:ln>
                <a:solidFill>
                  <a:prstClr val="white"/>
                </a:solidFill>
                <a:effectLst/>
                <a:uLnTx/>
                <a:uFillTx/>
                <a:latin typeface="Arial" panose="020B0604020202020204"/>
                <a:ea typeface="+mn-ea"/>
                <a:cs typeface="+mn-cs"/>
              </a:rPr>
              <a:t>%</a:t>
            </a:r>
          </a:p>
        </p:txBody>
      </p:sp>
      <p:sp>
        <p:nvSpPr>
          <p:cNvPr id="14" name="textruta 13">
            <a:extLst>
              <a:ext uri="{FF2B5EF4-FFF2-40B4-BE49-F238E27FC236}">
                <a16:creationId xmlns:a16="http://schemas.microsoft.com/office/drawing/2014/main" id="{C281235A-3321-7173-921B-F2C0E024BBF1}"/>
              </a:ext>
            </a:extLst>
          </p:cNvPr>
          <p:cNvSpPr txBox="1"/>
          <p:nvPr/>
        </p:nvSpPr>
        <p:spPr>
          <a:xfrm>
            <a:off x="4202179" y="2666299"/>
            <a:ext cx="144933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dirty="0">
                <a:ln>
                  <a:noFill/>
                </a:ln>
                <a:solidFill>
                  <a:prstClr val="black"/>
                </a:solidFill>
                <a:effectLst/>
                <a:uLnTx/>
                <a:uFillTx/>
                <a:latin typeface="Arial" panose="020B0604020202020204"/>
                <a:ea typeface="+mn-ea"/>
                <a:cs typeface="+mn-cs"/>
              </a:rPr>
              <a:t>Kundernas fokus på lågt pris är en stor utmaning för både teknikkonsult- och arkitektföretagen</a:t>
            </a:r>
          </a:p>
        </p:txBody>
      </p:sp>
      <p:sp>
        <p:nvSpPr>
          <p:cNvPr id="15" name="textruta 14">
            <a:extLst>
              <a:ext uri="{FF2B5EF4-FFF2-40B4-BE49-F238E27FC236}">
                <a16:creationId xmlns:a16="http://schemas.microsoft.com/office/drawing/2014/main" id="{87F6AB9A-D61F-6E92-1167-E8C89E5284D4}"/>
              </a:ext>
            </a:extLst>
          </p:cNvPr>
          <p:cNvSpPr txBox="1"/>
          <p:nvPr/>
        </p:nvSpPr>
        <p:spPr>
          <a:xfrm>
            <a:off x="1502240" y="2641091"/>
            <a:ext cx="112256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900" b="0" i="1" u="none" strike="noStrike" kern="1200" cap="none" spc="0" normalizeH="0" baseline="0" noProof="0" dirty="0">
                <a:ln>
                  <a:noFill/>
                </a:ln>
                <a:solidFill>
                  <a:prstClr val="black"/>
                </a:solidFill>
                <a:effectLst/>
                <a:uLnTx/>
                <a:uFillTx/>
                <a:latin typeface="Arial" panose="020B0604020202020204"/>
                <a:ea typeface="+mn-ea"/>
                <a:cs typeface="+mn-cs"/>
              </a:rPr>
              <a:t>Kompetensbrist är en stor utmaning för teknik-konsultföretagen</a:t>
            </a:r>
          </a:p>
        </p:txBody>
      </p:sp>
      <p:cxnSp>
        <p:nvCxnSpPr>
          <p:cNvPr id="19" name="Rak pilkoppling 18">
            <a:extLst>
              <a:ext uri="{FF2B5EF4-FFF2-40B4-BE49-F238E27FC236}">
                <a16:creationId xmlns:a16="http://schemas.microsoft.com/office/drawing/2014/main" id="{2F98203C-7581-18CA-1422-F406FFD5C77A}"/>
              </a:ext>
            </a:extLst>
          </p:cNvPr>
          <p:cNvCxnSpPr>
            <a:cxnSpLocks/>
            <a:stCxn id="34" idx="2"/>
          </p:cNvCxnSpPr>
          <p:nvPr/>
        </p:nvCxnSpPr>
        <p:spPr>
          <a:xfrm rot="10800000" flipV="1">
            <a:off x="3578349" y="2983210"/>
            <a:ext cx="432725" cy="531774"/>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Rak pilkoppling 20">
            <a:extLst>
              <a:ext uri="{FF2B5EF4-FFF2-40B4-BE49-F238E27FC236}">
                <a16:creationId xmlns:a16="http://schemas.microsoft.com/office/drawing/2014/main" id="{86AC4FE6-CFCA-202E-E428-D4A80BB5A51F}"/>
              </a:ext>
            </a:extLst>
          </p:cNvPr>
          <p:cNvCxnSpPr>
            <a:cxnSpLocks/>
            <a:stCxn id="34" idx="2"/>
          </p:cNvCxnSpPr>
          <p:nvPr/>
        </p:nvCxnSpPr>
        <p:spPr>
          <a:xfrm rot="10800000" flipV="1">
            <a:off x="3961415" y="2983209"/>
            <a:ext cx="49659" cy="323219"/>
          </a:xfrm>
          <a:prstGeom prst="curvedConnector2">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Rak pilkoppling 24">
            <a:extLst>
              <a:ext uri="{FF2B5EF4-FFF2-40B4-BE49-F238E27FC236}">
                <a16:creationId xmlns:a16="http://schemas.microsoft.com/office/drawing/2014/main" id="{D3D6B036-B8FB-BFA9-B320-F6132AD767E2}"/>
              </a:ext>
            </a:extLst>
          </p:cNvPr>
          <p:cNvCxnSpPr>
            <a:cxnSpLocks/>
          </p:cNvCxnSpPr>
          <p:nvPr/>
        </p:nvCxnSpPr>
        <p:spPr>
          <a:xfrm flipH="1">
            <a:off x="1032943" y="3002846"/>
            <a:ext cx="301842" cy="5372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Båge 31">
            <a:extLst>
              <a:ext uri="{FF2B5EF4-FFF2-40B4-BE49-F238E27FC236}">
                <a16:creationId xmlns:a16="http://schemas.microsoft.com/office/drawing/2014/main" id="{FA265BC6-AF1B-CB74-D38F-B1378353E08C}"/>
              </a:ext>
            </a:extLst>
          </p:cNvPr>
          <p:cNvSpPr/>
          <p:nvPr/>
        </p:nvSpPr>
        <p:spPr>
          <a:xfrm>
            <a:off x="2075380" y="2465599"/>
            <a:ext cx="7070065" cy="1279877"/>
          </a:xfrm>
          <a:prstGeom prst="arc">
            <a:avLst>
              <a:gd name="adj1" fmla="val 11208993"/>
              <a:gd name="adj2" fmla="val 20112897"/>
            </a:avLst>
          </a:prstGeom>
          <a:ln>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dirty="0"/>
          </a:p>
        </p:txBody>
      </p:sp>
      <p:sp>
        <p:nvSpPr>
          <p:cNvPr id="34" name="Ellips 33">
            <a:extLst>
              <a:ext uri="{FF2B5EF4-FFF2-40B4-BE49-F238E27FC236}">
                <a16:creationId xmlns:a16="http://schemas.microsoft.com/office/drawing/2014/main" id="{988D8CF5-122A-83A6-229C-0CC283C3D07F}"/>
              </a:ext>
            </a:extLst>
          </p:cNvPr>
          <p:cNvSpPr/>
          <p:nvPr/>
        </p:nvSpPr>
        <p:spPr>
          <a:xfrm>
            <a:off x="4011073" y="2579325"/>
            <a:ext cx="1782779" cy="807769"/>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43" name="Ellips 42">
            <a:extLst>
              <a:ext uri="{FF2B5EF4-FFF2-40B4-BE49-F238E27FC236}">
                <a16:creationId xmlns:a16="http://schemas.microsoft.com/office/drawing/2014/main" id="{D4E016DF-E9D2-FB59-DD6A-F02AD73AFE19}"/>
              </a:ext>
            </a:extLst>
          </p:cNvPr>
          <p:cNvSpPr/>
          <p:nvPr/>
        </p:nvSpPr>
        <p:spPr>
          <a:xfrm>
            <a:off x="1358762" y="2520493"/>
            <a:ext cx="1360638" cy="887526"/>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aphicFrame>
        <p:nvGraphicFramePr>
          <p:cNvPr id="8" name="Diagram 7">
            <a:extLst>
              <a:ext uri="{FF2B5EF4-FFF2-40B4-BE49-F238E27FC236}">
                <a16:creationId xmlns:a16="http://schemas.microsoft.com/office/drawing/2014/main" id="{296D9ED1-E9E0-49C2-BB3A-00E4523C175B}"/>
              </a:ext>
            </a:extLst>
          </p:cNvPr>
          <p:cNvGraphicFramePr>
            <a:graphicFrameLocks/>
          </p:cNvGraphicFramePr>
          <p:nvPr>
            <p:extLst>
              <p:ext uri="{D42A27DB-BD31-4B8C-83A1-F6EECF244321}">
                <p14:modId xmlns:p14="http://schemas.microsoft.com/office/powerpoint/2010/main" val="2117273108"/>
              </p:ext>
            </p:extLst>
          </p:nvPr>
        </p:nvGraphicFramePr>
        <p:xfrm>
          <a:off x="6439160" y="2087172"/>
          <a:ext cx="5229285" cy="414816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5722790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ktangel 14">
            <a:extLst>
              <a:ext uri="{FF2B5EF4-FFF2-40B4-BE49-F238E27FC236}">
                <a16:creationId xmlns:a16="http://schemas.microsoft.com/office/drawing/2014/main" id="{FBDE706C-CD65-0244-A069-5544372810E5}"/>
              </a:ext>
            </a:extLst>
          </p:cNvPr>
          <p:cNvSpPr/>
          <p:nvPr/>
        </p:nvSpPr>
        <p:spPr>
          <a:xfrm>
            <a:off x="6095999" y="0"/>
            <a:ext cx="6096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0" name="Diagram 9">
            <a:extLst>
              <a:ext uri="{FF2B5EF4-FFF2-40B4-BE49-F238E27FC236}">
                <a16:creationId xmlns:a16="http://schemas.microsoft.com/office/drawing/2014/main" id="{861530D7-D8A6-45E1-806A-3ED9F33BC1E0}"/>
              </a:ext>
            </a:extLst>
          </p:cNvPr>
          <p:cNvGraphicFramePr>
            <a:graphicFrameLocks/>
          </p:cNvGraphicFramePr>
          <p:nvPr>
            <p:extLst>
              <p:ext uri="{D42A27DB-BD31-4B8C-83A1-F6EECF244321}">
                <p14:modId xmlns:p14="http://schemas.microsoft.com/office/powerpoint/2010/main" val="184135820"/>
              </p:ext>
            </p:extLst>
          </p:nvPr>
        </p:nvGraphicFramePr>
        <p:xfrm>
          <a:off x="6444062" y="2263055"/>
          <a:ext cx="5446444" cy="3574219"/>
        </p:xfrm>
        <a:graphic>
          <a:graphicData uri="http://schemas.openxmlformats.org/drawingml/2006/chart">
            <c:chart xmlns:c="http://schemas.openxmlformats.org/drawingml/2006/chart" xmlns:r="http://schemas.openxmlformats.org/officeDocument/2006/relationships" r:id="rId2"/>
          </a:graphicData>
        </a:graphic>
      </p:graphicFrame>
      <p:sp>
        <p:nvSpPr>
          <p:cNvPr id="8" name="Rectangle 16">
            <a:extLst>
              <a:ext uri="{FF2B5EF4-FFF2-40B4-BE49-F238E27FC236}">
                <a16:creationId xmlns:a16="http://schemas.microsoft.com/office/drawing/2014/main" id="{7C7233DE-CF57-2E64-ACD5-E52BBA533ED1}"/>
              </a:ext>
            </a:extLst>
          </p:cNvPr>
          <p:cNvSpPr/>
          <p:nvPr/>
        </p:nvSpPr>
        <p:spPr>
          <a:xfrm>
            <a:off x="1162413" y="4882624"/>
            <a:ext cx="4522914" cy="449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6" name="Diagram 5">
            <a:extLst>
              <a:ext uri="{FF2B5EF4-FFF2-40B4-BE49-F238E27FC236}">
                <a16:creationId xmlns:a16="http://schemas.microsoft.com/office/drawing/2014/main" id="{30F2DEA0-8112-FC06-86A4-1E537F702A15}"/>
              </a:ext>
            </a:extLst>
          </p:cNvPr>
          <p:cNvGraphicFramePr>
            <a:graphicFrameLocks/>
          </p:cNvGraphicFramePr>
          <p:nvPr>
            <p:extLst>
              <p:ext uri="{D42A27DB-BD31-4B8C-83A1-F6EECF244321}">
                <p14:modId xmlns:p14="http://schemas.microsoft.com/office/powerpoint/2010/main" val="3258232567"/>
              </p:ext>
            </p:extLst>
          </p:nvPr>
        </p:nvGraphicFramePr>
        <p:xfrm>
          <a:off x="171046" y="2323805"/>
          <a:ext cx="5326827" cy="3658606"/>
        </p:xfrm>
        <a:graphic>
          <a:graphicData uri="http://schemas.openxmlformats.org/drawingml/2006/chart">
            <c:chart xmlns:c="http://schemas.openxmlformats.org/drawingml/2006/chart" xmlns:r="http://schemas.openxmlformats.org/officeDocument/2006/relationships" r:id="rId3"/>
          </a:graphicData>
        </a:graphic>
      </p:graphicFrame>
      <p:sp>
        <p:nvSpPr>
          <p:cNvPr id="2" name="Rubrik 1">
            <a:extLst>
              <a:ext uri="{FF2B5EF4-FFF2-40B4-BE49-F238E27FC236}">
                <a16:creationId xmlns:a16="http://schemas.microsoft.com/office/drawing/2014/main" id="{45049755-8EB3-E24F-88B7-450D2EF60858}"/>
              </a:ext>
            </a:extLst>
          </p:cNvPr>
          <p:cNvSpPr>
            <a:spLocks noGrp="1"/>
          </p:cNvSpPr>
          <p:nvPr>
            <p:ph type="title"/>
          </p:nvPr>
        </p:nvSpPr>
        <p:spPr/>
        <p:txBody>
          <a:bodyPr/>
          <a:lstStyle/>
          <a:p>
            <a:r>
              <a:rPr lang="sv-SE" dirty="0"/>
              <a:t>Fler medlemsföretag erbjuder i år hållbara produkter och tjänster</a:t>
            </a:r>
            <a:br>
              <a:rPr lang="sv-SE" dirty="0"/>
            </a:br>
            <a:r>
              <a:rPr lang="sv-SE" b="0" dirty="0"/>
              <a:t>–Industri- och tech</a:t>
            </a:r>
            <a:r>
              <a:rPr lang="sv-SE" dirty="0"/>
              <a:t>konsultföretagen i topp</a:t>
            </a:r>
          </a:p>
        </p:txBody>
      </p:sp>
      <p:sp>
        <p:nvSpPr>
          <p:cNvPr id="3" name="Platshållare för innehåll 2">
            <a:extLst>
              <a:ext uri="{FF2B5EF4-FFF2-40B4-BE49-F238E27FC236}">
                <a16:creationId xmlns:a16="http://schemas.microsoft.com/office/drawing/2014/main" id="{54AE2289-9E8E-854E-A56C-F4C83484AC74}"/>
              </a:ext>
            </a:extLst>
          </p:cNvPr>
          <p:cNvSpPr>
            <a:spLocks noGrp="1"/>
          </p:cNvSpPr>
          <p:nvPr>
            <p:ph idx="1"/>
          </p:nvPr>
        </p:nvSpPr>
        <p:spPr>
          <a:xfrm>
            <a:off x="415787" y="1020727"/>
            <a:ext cx="5599362" cy="638739"/>
          </a:xfrm>
        </p:spPr>
        <p:txBody>
          <a:bodyPr/>
          <a:lstStyle/>
          <a:p>
            <a:r>
              <a:rPr lang="sv-SE" b="1" dirty="0"/>
              <a:t>Interna processer för eget hållbarhetsarbete </a:t>
            </a:r>
            <a:br>
              <a:rPr lang="sv-SE" dirty="0"/>
            </a:br>
            <a:r>
              <a:rPr lang="sv-SE" dirty="0"/>
              <a:t>I procent, fördelat per verksamhetsområde</a:t>
            </a:r>
          </a:p>
        </p:txBody>
      </p:sp>
      <p:sp>
        <p:nvSpPr>
          <p:cNvPr id="12" name="Platshållare för sidfot 11">
            <a:extLst>
              <a:ext uri="{FF2B5EF4-FFF2-40B4-BE49-F238E27FC236}">
                <a16:creationId xmlns:a16="http://schemas.microsoft.com/office/drawing/2014/main" id="{1D40B5FB-E7E6-FE4F-BE8D-6E975102754E}"/>
              </a:ext>
            </a:extLst>
          </p:cNvPr>
          <p:cNvSpPr>
            <a:spLocks noGrp="1"/>
          </p:cNvSpPr>
          <p:nvPr>
            <p:ph type="ftr" sz="quarter" idx="11"/>
          </p:nvPr>
        </p:nvSpPr>
        <p:spPr/>
        <p:txBody>
          <a:bodyPr/>
          <a:lstStyle/>
          <a:p>
            <a:r>
              <a:rPr lang="sv-SE"/>
              <a:t>Insikt 2024 |</a:t>
            </a:r>
          </a:p>
        </p:txBody>
      </p:sp>
      <p:sp>
        <p:nvSpPr>
          <p:cNvPr id="13" name="Platshållare för bildnummer 12">
            <a:extLst>
              <a:ext uri="{FF2B5EF4-FFF2-40B4-BE49-F238E27FC236}">
                <a16:creationId xmlns:a16="http://schemas.microsoft.com/office/drawing/2014/main" id="{F91399A6-E05B-6E42-B530-E3B857E19D29}"/>
              </a:ext>
            </a:extLst>
          </p:cNvPr>
          <p:cNvSpPr>
            <a:spLocks noGrp="1"/>
          </p:cNvSpPr>
          <p:nvPr>
            <p:ph type="sldNum" sz="quarter" idx="12"/>
          </p:nvPr>
        </p:nvSpPr>
        <p:spPr/>
        <p:txBody>
          <a:bodyPr/>
          <a:lstStyle/>
          <a:p>
            <a:fld id="{AE086683-F536-42AB-ABBC-F4803DFE8DBC}" type="slidenum">
              <a:rPr lang="sv-SE" smtClean="0"/>
              <a:t>12</a:t>
            </a:fld>
            <a:endParaRPr lang="sv-SE"/>
          </a:p>
        </p:txBody>
      </p:sp>
      <p:sp>
        <p:nvSpPr>
          <p:cNvPr id="4" name="Platshållare för innehåll 2">
            <a:extLst>
              <a:ext uri="{FF2B5EF4-FFF2-40B4-BE49-F238E27FC236}">
                <a16:creationId xmlns:a16="http://schemas.microsoft.com/office/drawing/2014/main" id="{3F650D6A-DA67-8243-8958-8B44EB0E00F2}"/>
              </a:ext>
            </a:extLst>
          </p:cNvPr>
          <p:cNvSpPr txBox="1">
            <a:spLocks/>
          </p:cNvSpPr>
          <p:nvPr/>
        </p:nvSpPr>
        <p:spPr>
          <a:xfrm>
            <a:off x="6316636" y="1020726"/>
            <a:ext cx="4826852" cy="63874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4"/>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600" b="1" dirty="0"/>
              <a:t>Erbjuder hållbara produkter/tjänster</a:t>
            </a:r>
            <a:br>
              <a:rPr lang="sv-SE" sz="1600" b="1" dirty="0"/>
            </a:br>
            <a:r>
              <a:rPr lang="sv-SE" sz="1600" dirty="0"/>
              <a:t>I procent, fördelat per verksamhetsområde</a:t>
            </a:r>
          </a:p>
        </p:txBody>
      </p:sp>
      <p:sp>
        <p:nvSpPr>
          <p:cNvPr id="16" name="textruta 15">
            <a:extLst>
              <a:ext uri="{FF2B5EF4-FFF2-40B4-BE49-F238E27FC236}">
                <a16:creationId xmlns:a16="http://schemas.microsoft.com/office/drawing/2014/main" id="{3E21C3E7-E591-A745-8C47-52AE15C4600F}"/>
              </a:ext>
            </a:extLst>
          </p:cNvPr>
          <p:cNvSpPr txBox="1"/>
          <p:nvPr/>
        </p:nvSpPr>
        <p:spPr>
          <a:xfrm>
            <a:off x="3804833" y="6316799"/>
            <a:ext cx="4578617" cy="307777"/>
          </a:xfrm>
          <a:prstGeom prst="rect">
            <a:avLst/>
          </a:prstGeom>
        </p:spPr>
        <p:txBody>
          <a:bodyPr wrap="square">
            <a:spAutoFit/>
          </a:bodyPr>
          <a:lstStyle>
            <a:defPPr>
              <a:defRPr lang="sv-SE"/>
            </a:defPPr>
            <a:lvl1pPr algn="ctr">
              <a:defRPr sz="700"/>
            </a:lvl1pPr>
          </a:lstStyle>
          <a:p>
            <a:r>
              <a:rPr lang="sv-SE"/>
              <a:t>Hållbara produkter/tjänster hjälper kunderna att arbeta mer hållbart/utveckla mer hållbara produkter och tjänster, t.ex. ECO-designtjänster, miljötjänster, hållbarhetsrådgivning, energieffektivisering etc.</a:t>
            </a:r>
          </a:p>
        </p:txBody>
      </p:sp>
      <p:sp>
        <p:nvSpPr>
          <p:cNvPr id="23" name="textruta 22">
            <a:extLst>
              <a:ext uri="{FF2B5EF4-FFF2-40B4-BE49-F238E27FC236}">
                <a16:creationId xmlns:a16="http://schemas.microsoft.com/office/drawing/2014/main" id="{3B753B55-49BD-E49B-05A0-31AC17DB811D}"/>
              </a:ext>
            </a:extLst>
          </p:cNvPr>
          <p:cNvSpPr txBox="1"/>
          <p:nvPr/>
        </p:nvSpPr>
        <p:spPr>
          <a:xfrm>
            <a:off x="2969246" y="2638768"/>
            <a:ext cx="492443" cy="230832"/>
          </a:xfrm>
          <a:prstGeom prst="rect">
            <a:avLst/>
          </a:prstGeom>
          <a:noFill/>
        </p:spPr>
        <p:txBody>
          <a:bodyPr wrap="none" rtlCol="0">
            <a:spAutoFit/>
          </a:bodyPr>
          <a:lstStyle/>
          <a:p>
            <a:r>
              <a:rPr lang="sv-SE" sz="900" dirty="0">
                <a:solidFill>
                  <a:schemeClr val="bg1"/>
                </a:solidFill>
              </a:rPr>
              <a:t>(60%)</a:t>
            </a:r>
          </a:p>
        </p:txBody>
      </p:sp>
      <p:sp>
        <p:nvSpPr>
          <p:cNvPr id="24" name="textruta 23">
            <a:extLst>
              <a:ext uri="{FF2B5EF4-FFF2-40B4-BE49-F238E27FC236}">
                <a16:creationId xmlns:a16="http://schemas.microsoft.com/office/drawing/2014/main" id="{0CA16542-1C2F-BF19-AC86-37F113C8E09B}"/>
              </a:ext>
            </a:extLst>
          </p:cNvPr>
          <p:cNvSpPr txBox="1"/>
          <p:nvPr/>
        </p:nvSpPr>
        <p:spPr>
          <a:xfrm>
            <a:off x="3609505" y="3241300"/>
            <a:ext cx="492443" cy="230832"/>
          </a:xfrm>
          <a:prstGeom prst="rect">
            <a:avLst/>
          </a:prstGeom>
          <a:noFill/>
        </p:spPr>
        <p:txBody>
          <a:bodyPr wrap="none" rtlCol="0">
            <a:spAutoFit/>
          </a:bodyPr>
          <a:lstStyle/>
          <a:p>
            <a:r>
              <a:rPr lang="sv-SE" sz="900" dirty="0">
                <a:solidFill>
                  <a:schemeClr val="bg1"/>
                </a:solidFill>
              </a:rPr>
              <a:t>(82%)</a:t>
            </a:r>
          </a:p>
        </p:txBody>
      </p:sp>
      <p:sp>
        <p:nvSpPr>
          <p:cNvPr id="29" name="textruta 28">
            <a:extLst>
              <a:ext uri="{FF2B5EF4-FFF2-40B4-BE49-F238E27FC236}">
                <a16:creationId xmlns:a16="http://schemas.microsoft.com/office/drawing/2014/main" id="{7AD52A6F-4964-EFF5-DA20-6283E6FA8493}"/>
              </a:ext>
            </a:extLst>
          </p:cNvPr>
          <p:cNvSpPr txBox="1"/>
          <p:nvPr/>
        </p:nvSpPr>
        <p:spPr>
          <a:xfrm>
            <a:off x="3145522" y="3823586"/>
            <a:ext cx="492443" cy="230832"/>
          </a:xfrm>
          <a:prstGeom prst="rect">
            <a:avLst/>
          </a:prstGeom>
          <a:noFill/>
        </p:spPr>
        <p:txBody>
          <a:bodyPr wrap="none" rtlCol="0">
            <a:spAutoFit/>
          </a:bodyPr>
          <a:lstStyle/>
          <a:p>
            <a:r>
              <a:rPr lang="sv-SE" sz="900" dirty="0">
                <a:solidFill>
                  <a:schemeClr val="bg1"/>
                </a:solidFill>
              </a:rPr>
              <a:t>(70%)</a:t>
            </a:r>
          </a:p>
        </p:txBody>
      </p:sp>
      <p:sp>
        <p:nvSpPr>
          <p:cNvPr id="30" name="textruta 29">
            <a:extLst>
              <a:ext uri="{FF2B5EF4-FFF2-40B4-BE49-F238E27FC236}">
                <a16:creationId xmlns:a16="http://schemas.microsoft.com/office/drawing/2014/main" id="{280B1BFC-9D68-62D3-56A6-B519B36FE08E}"/>
              </a:ext>
            </a:extLst>
          </p:cNvPr>
          <p:cNvSpPr txBox="1"/>
          <p:nvPr/>
        </p:nvSpPr>
        <p:spPr>
          <a:xfrm>
            <a:off x="3423870" y="4412030"/>
            <a:ext cx="492443" cy="230832"/>
          </a:xfrm>
          <a:prstGeom prst="rect">
            <a:avLst/>
          </a:prstGeom>
          <a:noFill/>
        </p:spPr>
        <p:txBody>
          <a:bodyPr wrap="none" rtlCol="0">
            <a:spAutoFit/>
          </a:bodyPr>
          <a:lstStyle/>
          <a:p>
            <a:r>
              <a:rPr lang="sv-SE" sz="900" dirty="0">
                <a:solidFill>
                  <a:schemeClr val="bg1"/>
                </a:solidFill>
              </a:rPr>
              <a:t>(85%)</a:t>
            </a:r>
          </a:p>
        </p:txBody>
      </p:sp>
      <p:sp>
        <p:nvSpPr>
          <p:cNvPr id="31" name="textruta 30">
            <a:extLst>
              <a:ext uri="{FF2B5EF4-FFF2-40B4-BE49-F238E27FC236}">
                <a16:creationId xmlns:a16="http://schemas.microsoft.com/office/drawing/2014/main" id="{77947E64-C2E3-A37A-2A21-631CCA47A0C5}"/>
              </a:ext>
            </a:extLst>
          </p:cNvPr>
          <p:cNvSpPr txBox="1"/>
          <p:nvPr/>
        </p:nvSpPr>
        <p:spPr>
          <a:xfrm>
            <a:off x="3391743" y="5006971"/>
            <a:ext cx="492443" cy="230832"/>
          </a:xfrm>
          <a:prstGeom prst="rect">
            <a:avLst/>
          </a:prstGeom>
          <a:noFill/>
        </p:spPr>
        <p:txBody>
          <a:bodyPr wrap="none" rtlCol="0">
            <a:spAutoFit/>
          </a:bodyPr>
          <a:lstStyle/>
          <a:p>
            <a:r>
              <a:rPr lang="sv-SE" sz="900" dirty="0">
                <a:solidFill>
                  <a:schemeClr val="bg1"/>
                </a:solidFill>
              </a:rPr>
              <a:t>(79%)</a:t>
            </a:r>
          </a:p>
        </p:txBody>
      </p:sp>
      <p:sp>
        <p:nvSpPr>
          <p:cNvPr id="33" name="Ned 32">
            <a:extLst>
              <a:ext uri="{FF2B5EF4-FFF2-40B4-BE49-F238E27FC236}">
                <a16:creationId xmlns:a16="http://schemas.microsoft.com/office/drawing/2014/main" id="{9AFC4792-C746-1BA8-EEC4-741D0345D3F9}"/>
              </a:ext>
            </a:extLst>
          </p:cNvPr>
          <p:cNvSpPr/>
          <p:nvPr/>
        </p:nvSpPr>
        <p:spPr>
          <a:xfrm rot="10800000">
            <a:off x="3217441" y="3281798"/>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Ned 34">
            <a:extLst>
              <a:ext uri="{FF2B5EF4-FFF2-40B4-BE49-F238E27FC236}">
                <a16:creationId xmlns:a16="http://schemas.microsoft.com/office/drawing/2014/main" id="{17CE0AB0-2A02-1443-1F9E-27D1C2BFB1CD}"/>
              </a:ext>
            </a:extLst>
          </p:cNvPr>
          <p:cNvSpPr/>
          <p:nvPr/>
        </p:nvSpPr>
        <p:spPr>
          <a:xfrm>
            <a:off x="2600034" y="2708065"/>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Ned 35">
            <a:extLst>
              <a:ext uri="{FF2B5EF4-FFF2-40B4-BE49-F238E27FC236}">
                <a16:creationId xmlns:a16="http://schemas.microsoft.com/office/drawing/2014/main" id="{399B1E89-3C6A-D87C-089D-0E5DCA0D544C}"/>
              </a:ext>
            </a:extLst>
          </p:cNvPr>
          <p:cNvSpPr/>
          <p:nvPr/>
        </p:nvSpPr>
        <p:spPr>
          <a:xfrm>
            <a:off x="2776310" y="3883579"/>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Ned 37">
            <a:extLst>
              <a:ext uri="{FF2B5EF4-FFF2-40B4-BE49-F238E27FC236}">
                <a16:creationId xmlns:a16="http://schemas.microsoft.com/office/drawing/2014/main" id="{C44459B7-579E-86F0-DC89-487F38C2D539}"/>
              </a:ext>
            </a:extLst>
          </p:cNvPr>
          <p:cNvSpPr/>
          <p:nvPr/>
        </p:nvSpPr>
        <p:spPr>
          <a:xfrm rot="10800000">
            <a:off x="3022531" y="5057987"/>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Ned 38">
            <a:extLst>
              <a:ext uri="{FF2B5EF4-FFF2-40B4-BE49-F238E27FC236}">
                <a16:creationId xmlns:a16="http://schemas.microsoft.com/office/drawing/2014/main" id="{18CE1D14-C975-EA61-0210-AFE82A31F9B5}"/>
              </a:ext>
            </a:extLst>
          </p:cNvPr>
          <p:cNvSpPr/>
          <p:nvPr/>
        </p:nvSpPr>
        <p:spPr>
          <a:xfrm rot="16200000">
            <a:off x="3003416" y="4465785"/>
            <a:ext cx="90570" cy="128800"/>
          </a:xfrm>
          <a:prstGeom prst="downArrow">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Höger klammerparentes 41">
            <a:extLst>
              <a:ext uri="{FF2B5EF4-FFF2-40B4-BE49-F238E27FC236}">
                <a16:creationId xmlns:a16="http://schemas.microsoft.com/office/drawing/2014/main" id="{B4E80D9F-5424-0B54-0DD3-F4A67DEDA346}"/>
              </a:ext>
            </a:extLst>
          </p:cNvPr>
          <p:cNvSpPr/>
          <p:nvPr/>
        </p:nvSpPr>
        <p:spPr>
          <a:xfrm rot="16200000">
            <a:off x="9053248" y="1569284"/>
            <a:ext cx="197934" cy="1832919"/>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3" name="textruta 42">
            <a:extLst>
              <a:ext uri="{FF2B5EF4-FFF2-40B4-BE49-F238E27FC236}">
                <a16:creationId xmlns:a16="http://schemas.microsoft.com/office/drawing/2014/main" id="{D0543E3D-2819-266F-A697-A89823E84468}"/>
              </a:ext>
            </a:extLst>
          </p:cNvPr>
          <p:cNvSpPr txBox="1"/>
          <p:nvPr/>
        </p:nvSpPr>
        <p:spPr>
          <a:xfrm>
            <a:off x="8995724" y="2142848"/>
            <a:ext cx="755335" cy="230832"/>
          </a:xfrm>
          <a:prstGeom prst="rect">
            <a:avLst/>
          </a:prstGeom>
          <a:noFill/>
        </p:spPr>
        <p:txBody>
          <a:bodyPr wrap="none" rtlCol="0">
            <a:spAutoFit/>
          </a:bodyPr>
          <a:lstStyle/>
          <a:p>
            <a:r>
              <a:rPr lang="sv-SE" sz="900" b="1" dirty="0"/>
              <a:t>55% </a:t>
            </a:r>
            <a:r>
              <a:rPr lang="sv-SE" sz="900" dirty="0"/>
              <a:t>(73%)</a:t>
            </a:r>
          </a:p>
        </p:txBody>
      </p:sp>
      <p:sp>
        <p:nvSpPr>
          <p:cNvPr id="45" name="Höger klammerparentes 44">
            <a:extLst>
              <a:ext uri="{FF2B5EF4-FFF2-40B4-BE49-F238E27FC236}">
                <a16:creationId xmlns:a16="http://schemas.microsoft.com/office/drawing/2014/main" id="{22980C7D-5745-71E1-61BF-D9EBF837C084}"/>
              </a:ext>
            </a:extLst>
          </p:cNvPr>
          <p:cNvSpPr/>
          <p:nvPr/>
        </p:nvSpPr>
        <p:spPr>
          <a:xfrm rot="16200000">
            <a:off x="9625223" y="1650039"/>
            <a:ext cx="116517" cy="2916000"/>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9" name="Höger klammerparentes 48">
            <a:extLst>
              <a:ext uri="{FF2B5EF4-FFF2-40B4-BE49-F238E27FC236}">
                <a16:creationId xmlns:a16="http://schemas.microsoft.com/office/drawing/2014/main" id="{F369010F-0A7D-21A3-6C5C-CF7462436B90}"/>
              </a:ext>
            </a:extLst>
          </p:cNvPr>
          <p:cNvSpPr/>
          <p:nvPr/>
        </p:nvSpPr>
        <p:spPr>
          <a:xfrm rot="16200000">
            <a:off x="9670584" y="2131788"/>
            <a:ext cx="146417" cy="2994048"/>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0" name="Höger klammerparentes 49">
            <a:extLst>
              <a:ext uri="{FF2B5EF4-FFF2-40B4-BE49-F238E27FC236}">
                <a16:creationId xmlns:a16="http://schemas.microsoft.com/office/drawing/2014/main" id="{ACC42F99-9318-03AB-FAB7-BA79D840401A}"/>
              </a:ext>
            </a:extLst>
          </p:cNvPr>
          <p:cNvSpPr/>
          <p:nvPr/>
        </p:nvSpPr>
        <p:spPr>
          <a:xfrm rot="16200000">
            <a:off x="9466026" y="2904578"/>
            <a:ext cx="87142" cy="2548034"/>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8" name="Höger klammerparentes 57">
            <a:extLst>
              <a:ext uri="{FF2B5EF4-FFF2-40B4-BE49-F238E27FC236}">
                <a16:creationId xmlns:a16="http://schemas.microsoft.com/office/drawing/2014/main" id="{947E8441-89C0-5B70-7CC0-5C40173BD40E}"/>
              </a:ext>
            </a:extLst>
          </p:cNvPr>
          <p:cNvSpPr/>
          <p:nvPr/>
        </p:nvSpPr>
        <p:spPr>
          <a:xfrm rot="16200000">
            <a:off x="9477328" y="3414488"/>
            <a:ext cx="164799" cy="2668494"/>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65" name="textruta 64">
            <a:extLst>
              <a:ext uri="{FF2B5EF4-FFF2-40B4-BE49-F238E27FC236}">
                <a16:creationId xmlns:a16="http://schemas.microsoft.com/office/drawing/2014/main" id="{D2C9B8C8-8D36-130D-37A7-E9CBE560E0C3}"/>
              </a:ext>
            </a:extLst>
          </p:cNvPr>
          <p:cNvSpPr txBox="1"/>
          <p:nvPr/>
        </p:nvSpPr>
        <p:spPr>
          <a:xfrm>
            <a:off x="9146853" y="2859702"/>
            <a:ext cx="755335" cy="230832"/>
          </a:xfrm>
          <a:prstGeom prst="rect">
            <a:avLst/>
          </a:prstGeom>
          <a:noFill/>
        </p:spPr>
        <p:txBody>
          <a:bodyPr wrap="none" rtlCol="0">
            <a:spAutoFit/>
          </a:bodyPr>
          <a:lstStyle/>
          <a:p>
            <a:r>
              <a:rPr lang="sv-SE" sz="900" b="1" dirty="0"/>
              <a:t>86% </a:t>
            </a:r>
            <a:r>
              <a:rPr lang="sv-SE" sz="900" dirty="0"/>
              <a:t>(74%)</a:t>
            </a:r>
          </a:p>
        </p:txBody>
      </p:sp>
      <p:sp>
        <p:nvSpPr>
          <p:cNvPr id="67" name="textruta 66">
            <a:extLst>
              <a:ext uri="{FF2B5EF4-FFF2-40B4-BE49-F238E27FC236}">
                <a16:creationId xmlns:a16="http://schemas.microsoft.com/office/drawing/2014/main" id="{1B338D38-A078-1118-74BA-0275AD99F0E3}"/>
              </a:ext>
            </a:extLst>
          </p:cNvPr>
          <p:cNvSpPr txBox="1"/>
          <p:nvPr/>
        </p:nvSpPr>
        <p:spPr>
          <a:xfrm>
            <a:off x="9100679" y="3400377"/>
            <a:ext cx="755335" cy="230832"/>
          </a:xfrm>
          <a:prstGeom prst="rect">
            <a:avLst/>
          </a:prstGeom>
          <a:noFill/>
        </p:spPr>
        <p:txBody>
          <a:bodyPr wrap="square" rtlCol="0">
            <a:spAutoFit/>
          </a:bodyPr>
          <a:lstStyle/>
          <a:p>
            <a:r>
              <a:rPr lang="sv-SE" sz="900" b="1" dirty="0"/>
              <a:t>89% </a:t>
            </a:r>
            <a:r>
              <a:rPr lang="sv-SE" sz="900" dirty="0"/>
              <a:t>(74%)</a:t>
            </a:r>
          </a:p>
        </p:txBody>
      </p:sp>
      <p:sp>
        <p:nvSpPr>
          <p:cNvPr id="68" name="textruta 67">
            <a:extLst>
              <a:ext uri="{FF2B5EF4-FFF2-40B4-BE49-F238E27FC236}">
                <a16:creationId xmlns:a16="http://schemas.microsoft.com/office/drawing/2014/main" id="{3600285D-E67D-D1F2-F100-9D7E77684050}"/>
              </a:ext>
            </a:extLst>
          </p:cNvPr>
          <p:cNvSpPr txBox="1"/>
          <p:nvPr/>
        </p:nvSpPr>
        <p:spPr>
          <a:xfrm>
            <a:off x="9167284" y="3934748"/>
            <a:ext cx="755335" cy="230832"/>
          </a:xfrm>
          <a:prstGeom prst="rect">
            <a:avLst/>
          </a:prstGeom>
          <a:noFill/>
        </p:spPr>
        <p:txBody>
          <a:bodyPr wrap="none" rtlCol="0">
            <a:spAutoFit/>
          </a:bodyPr>
          <a:lstStyle/>
          <a:p>
            <a:r>
              <a:rPr lang="sv-SE" sz="900" b="1" dirty="0"/>
              <a:t>76% </a:t>
            </a:r>
            <a:r>
              <a:rPr lang="sv-SE" sz="900" dirty="0"/>
              <a:t>(78%)</a:t>
            </a:r>
          </a:p>
        </p:txBody>
      </p:sp>
      <p:sp>
        <p:nvSpPr>
          <p:cNvPr id="70" name="textruta 69">
            <a:extLst>
              <a:ext uri="{FF2B5EF4-FFF2-40B4-BE49-F238E27FC236}">
                <a16:creationId xmlns:a16="http://schemas.microsoft.com/office/drawing/2014/main" id="{5AD2B941-5B15-0092-5B7C-AC171E405588}"/>
              </a:ext>
            </a:extLst>
          </p:cNvPr>
          <p:cNvSpPr txBox="1"/>
          <p:nvPr/>
        </p:nvSpPr>
        <p:spPr>
          <a:xfrm>
            <a:off x="9152215" y="4516688"/>
            <a:ext cx="799732" cy="230832"/>
          </a:xfrm>
          <a:prstGeom prst="rect">
            <a:avLst/>
          </a:prstGeom>
          <a:noFill/>
        </p:spPr>
        <p:txBody>
          <a:bodyPr wrap="square" rtlCol="0">
            <a:spAutoFit/>
          </a:bodyPr>
          <a:lstStyle/>
          <a:p>
            <a:r>
              <a:rPr lang="sv-SE" sz="900" b="1" dirty="0"/>
              <a:t>80% </a:t>
            </a:r>
            <a:r>
              <a:rPr lang="sv-SE" sz="900" dirty="0"/>
              <a:t>(75%)</a:t>
            </a:r>
          </a:p>
        </p:txBody>
      </p:sp>
      <p:sp>
        <p:nvSpPr>
          <p:cNvPr id="74" name="Ned 73">
            <a:extLst>
              <a:ext uri="{FF2B5EF4-FFF2-40B4-BE49-F238E27FC236}">
                <a16:creationId xmlns:a16="http://schemas.microsoft.com/office/drawing/2014/main" id="{BF477FAD-DE27-F469-73D7-8FC69D754759}"/>
              </a:ext>
            </a:extLst>
          </p:cNvPr>
          <p:cNvSpPr/>
          <p:nvPr/>
        </p:nvSpPr>
        <p:spPr>
          <a:xfrm rot="10800000">
            <a:off x="9089958" y="2894238"/>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5" name="Ned 74">
            <a:extLst>
              <a:ext uri="{FF2B5EF4-FFF2-40B4-BE49-F238E27FC236}">
                <a16:creationId xmlns:a16="http://schemas.microsoft.com/office/drawing/2014/main" id="{98A42CC9-BFCC-5B5D-C240-FD7F5D7120F6}"/>
              </a:ext>
            </a:extLst>
          </p:cNvPr>
          <p:cNvSpPr/>
          <p:nvPr/>
        </p:nvSpPr>
        <p:spPr>
          <a:xfrm rot="10800000">
            <a:off x="9061645" y="3434458"/>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7" name="Ned 76">
            <a:extLst>
              <a:ext uri="{FF2B5EF4-FFF2-40B4-BE49-F238E27FC236}">
                <a16:creationId xmlns:a16="http://schemas.microsoft.com/office/drawing/2014/main" id="{65283C6C-2C38-ECC9-DA28-53C0910CA068}"/>
              </a:ext>
            </a:extLst>
          </p:cNvPr>
          <p:cNvSpPr/>
          <p:nvPr/>
        </p:nvSpPr>
        <p:spPr>
          <a:xfrm rot="10800000">
            <a:off x="9106930" y="4556878"/>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8" name="textruta 77">
            <a:extLst>
              <a:ext uri="{FF2B5EF4-FFF2-40B4-BE49-F238E27FC236}">
                <a16:creationId xmlns:a16="http://schemas.microsoft.com/office/drawing/2014/main" id="{BED101A5-95B0-023D-B947-D7A6199D4F09}"/>
              </a:ext>
            </a:extLst>
          </p:cNvPr>
          <p:cNvSpPr txBox="1"/>
          <p:nvPr/>
        </p:nvSpPr>
        <p:spPr>
          <a:xfrm>
            <a:off x="524161" y="1660762"/>
            <a:ext cx="2166443" cy="553998"/>
          </a:xfrm>
          <a:prstGeom prst="rect">
            <a:avLst/>
          </a:prstGeom>
          <a:noFill/>
        </p:spPr>
        <p:txBody>
          <a:bodyPr wrap="square" rtlCol="0">
            <a:spAutoFit/>
          </a:bodyPr>
          <a:lstStyle/>
          <a:p>
            <a:pPr algn="ctr"/>
            <a:r>
              <a:rPr lang="sv-SE" sz="1000" i="1" dirty="0"/>
              <a:t>Andelen företag med interna processer för eget </a:t>
            </a:r>
            <a:r>
              <a:rPr lang="sv-SE" sz="1000" i="1" dirty="0" err="1"/>
              <a:t>hållbarhets-arbete</a:t>
            </a:r>
            <a:r>
              <a:rPr lang="sv-SE" sz="1000" i="1" dirty="0"/>
              <a:t> fortsätter att öka</a:t>
            </a:r>
          </a:p>
        </p:txBody>
      </p:sp>
      <p:sp>
        <p:nvSpPr>
          <p:cNvPr id="80" name="textruta 79">
            <a:extLst>
              <a:ext uri="{FF2B5EF4-FFF2-40B4-BE49-F238E27FC236}">
                <a16:creationId xmlns:a16="http://schemas.microsoft.com/office/drawing/2014/main" id="{FF72C46A-E892-CB32-FF15-15208367AA15}"/>
              </a:ext>
            </a:extLst>
          </p:cNvPr>
          <p:cNvSpPr txBox="1"/>
          <p:nvPr/>
        </p:nvSpPr>
        <p:spPr>
          <a:xfrm>
            <a:off x="6250926" y="1588110"/>
            <a:ext cx="2271603" cy="707886"/>
          </a:xfrm>
          <a:prstGeom prst="rect">
            <a:avLst/>
          </a:prstGeom>
          <a:noFill/>
        </p:spPr>
        <p:txBody>
          <a:bodyPr wrap="square" rtlCol="0">
            <a:spAutoFit/>
          </a:bodyPr>
          <a:lstStyle/>
          <a:p>
            <a:pPr algn="ctr"/>
            <a:r>
              <a:rPr lang="sv-SE" sz="1000" i="1" dirty="0"/>
              <a:t>Detsamma gäller för medlemsföretagens utbud av hållbara produkter och tjänsteerbjudanden</a:t>
            </a:r>
          </a:p>
        </p:txBody>
      </p:sp>
      <p:sp>
        <p:nvSpPr>
          <p:cNvPr id="19" name="Ned 34">
            <a:extLst>
              <a:ext uri="{FF2B5EF4-FFF2-40B4-BE49-F238E27FC236}">
                <a16:creationId xmlns:a16="http://schemas.microsoft.com/office/drawing/2014/main" id="{823DB645-9BA9-1D74-9012-1DA1D6BFAD3F}"/>
              </a:ext>
            </a:extLst>
          </p:cNvPr>
          <p:cNvSpPr/>
          <p:nvPr/>
        </p:nvSpPr>
        <p:spPr>
          <a:xfrm>
            <a:off x="9152587" y="4011536"/>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Ned 34">
            <a:extLst>
              <a:ext uri="{FF2B5EF4-FFF2-40B4-BE49-F238E27FC236}">
                <a16:creationId xmlns:a16="http://schemas.microsoft.com/office/drawing/2014/main" id="{93770470-575D-8B65-F28B-E6E09209BE00}"/>
              </a:ext>
            </a:extLst>
          </p:cNvPr>
          <p:cNvSpPr/>
          <p:nvPr/>
        </p:nvSpPr>
        <p:spPr>
          <a:xfrm>
            <a:off x="8951442" y="2215069"/>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Ellips 4">
            <a:extLst>
              <a:ext uri="{FF2B5EF4-FFF2-40B4-BE49-F238E27FC236}">
                <a16:creationId xmlns:a16="http://schemas.microsoft.com/office/drawing/2014/main" id="{2AA0E5A3-2608-EDDE-14BC-8FAA06883049}"/>
              </a:ext>
            </a:extLst>
          </p:cNvPr>
          <p:cNvSpPr/>
          <p:nvPr/>
        </p:nvSpPr>
        <p:spPr>
          <a:xfrm>
            <a:off x="524160" y="1588110"/>
            <a:ext cx="2247293" cy="674945"/>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
        <p:nvSpPr>
          <p:cNvPr id="7" name="Ellips 6">
            <a:extLst>
              <a:ext uri="{FF2B5EF4-FFF2-40B4-BE49-F238E27FC236}">
                <a16:creationId xmlns:a16="http://schemas.microsoft.com/office/drawing/2014/main" id="{BBA7456E-1306-321C-019A-2FFC17D5E327}"/>
              </a:ext>
            </a:extLst>
          </p:cNvPr>
          <p:cNvSpPr/>
          <p:nvPr/>
        </p:nvSpPr>
        <p:spPr>
          <a:xfrm>
            <a:off x="6275236" y="1551905"/>
            <a:ext cx="2247293" cy="771900"/>
          </a:xfrm>
          <a:prstGeom prst="ellipse">
            <a:avLst/>
          </a:prstGeom>
          <a:no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spTree>
    <p:extLst>
      <p:ext uri="{BB962C8B-B14F-4D97-AF65-F5344CB8AC3E}">
        <p14:creationId xmlns:p14="http://schemas.microsoft.com/office/powerpoint/2010/main" val="42565990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Rectangle 16">
            <a:extLst>
              <a:ext uri="{FF2B5EF4-FFF2-40B4-BE49-F238E27FC236}">
                <a16:creationId xmlns:a16="http://schemas.microsoft.com/office/drawing/2014/main" id="{C4D2D7D1-450D-7C49-8670-FC3A5BC44D19}"/>
              </a:ext>
            </a:extLst>
          </p:cNvPr>
          <p:cNvSpPr/>
          <p:nvPr/>
        </p:nvSpPr>
        <p:spPr>
          <a:xfrm>
            <a:off x="829792" y="2157289"/>
            <a:ext cx="4595648" cy="4032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23" name="Diagram 22">
            <a:extLst>
              <a:ext uri="{FF2B5EF4-FFF2-40B4-BE49-F238E27FC236}">
                <a16:creationId xmlns:a16="http://schemas.microsoft.com/office/drawing/2014/main" id="{4761F66A-F2B8-4E39-B649-0BEFCCE84B2A}"/>
              </a:ext>
            </a:extLst>
          </p:cNvPr>
          <p:cNvGraphicFramePr>
            <a:graphicFrameLocks/>
          </p:cNvGraphicFramePr>
          <p:nvPr>
            <p:extLst>
              <p:ext uri="{D42A27DB-BD31-4B8C-83A1-F6EECF244321}">
                <p14:modId xmlns:p14="http://schemas.microsoft.com/office/powerpoint/2010/main" val="4196141949"/>
              </p:ext>
            </p:extLst>
          </p:nvPr>
        </p:nvGraphicFramePr>
        <p:xfrm>
          <a:off x="0" y="1880171"/>
          <a:ext cx="5484321" cy="4200570"/>
        </p:xfrm>
        <a:graphic>
          <a:graphicData uri="http://schemas.openxmlformats.org/drawingml/2006/chart">
            <c:chart xmlns:c="http://schemas.openxmlformats.org/drawingml/2006/chart" xmlns:r="http://schemas.openxmlformats.org/officeDocument/2006/relationships" r:id="rId2"/>
          </a:graphicData>
        </a:graphic>
      </p:graphicFrame>
      <p:sp>
        <p:nvSpPr>
          <p:cNvPr id="48" name="Rektangel 47">
            <a:extLst>
              <a:ext uri="{FF2B5EF4-FFF2-40B4-BE49-F238E27FC236}">
                <a16:creationId xmlns:a16="http://schemas.microsoft.com/office/drawing/2014/main" id="{5A0EDA64-C53D-0D49-804A-63AAB99FDD52}"/>
              </a:ext>
            </a:extLst>
          </p:cNvPr>
          <p:cNvSpPr/>
          <p:nvPr/>
        </p:nvSpPr>
        <p:spPr>
          <a:xfrm>
            <a:off x="6099305" y="0"/>
            <a:ext cx="6096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24" name="Diagram 23">
            <a:extLst>
              <a:ext uri="{FF2B5EF4-FFF2-40B4-BE49-F238E27FC236}">
                <a16:creationId xmlns:a16="http://schemas.microsoft.com/office/drawing/2014/main" id="{9375CF49-26BC-48D1-9383-4635C38A851B}"/>
              </a:ext>
            </a:extLst>
          </p:cNvPr>
          <p:cNvGraphicFramePr>
            <a:graphicFrameLocks/>
          </p:cNvGraphicFramePr>
          <p:nvPr>
            <p:extLst>
              <p:ext uri="{D42A27DB-BD31-4B8C-83A1-F6EECF244321}">
                <p14:modId xmlns:p14="http://schemas.microsoft.com/office/powerpoint/2010/main" val="2104008148"/>
              </p:ext>
            </p:extLst>
          </p:nvPr>
        </p:nvGraphicFramePr>
        <p:xfrm>
          <a:off x="6099305" y="1828599"/>
          <a:ext cx="5457297" cy="4252142"/>
        </p:xfrm>
        <a:graphic>
          <a:graphicData uri="http://schemas.openxmlformats.org/drawingml/2006/chart">
            <c:chart xmlns:c="http://schemas.openxmlformats.org/drawingml/2006/chart" xmlns:r="http://schemas.openxmlformats.org/officeDocument/2006/relationships" r:id="rId3"/>
          </a:graphicData>
        </a:graphic>
      </p:graphicFrame>
      <p:sp>
        <p:nvSpPr>
          <p:cNvPr id="56" name="textruta 55">
            <a:extLst>
              <a:ext uri="{FF2B5EF4-FFF2-40B4-BE49-F238E27FC236}">
                <a16:creationId xmlns:a16="http://schemas.microsoft.com/office/drawing/2014/main" id="{8185D297-7F31-084F-A63A-3D7B9CC1EC80}"/>
              </a:ext>
            </a:extLst>
          </p:cNvPr>
          <p:cNvSpPr txBox="1"/>
          <p:nvPr/>
        </p:nvSpPr>
        <p:spPr>
          <a:xfrm>
            <a:off x="7829071" y="1620738"/>
            <a:ext cx="1113199" cy="477054"/>
          </a:xfrm>
          <a:prstGeom prst="rect">
            <a:avLst/>
          </a:prstGeom>
          <a:noFill/>
        </p:spPr>
        <p:txBody>
          <a:bodyPr wrap="square" rtlCol="0">
            <a:spAutoFit/>
          </a:bodyPr>
          <a:lstStyle/>
          <a:p>
            <a:pPr algn="ctr"/>
            <a:r>
              <a:rPr lang="sv-SE" sz="800" i="1" dirty="0"/>
              <a:t>Andelen som jobbar med Big Data </a:t>
            </a:r>
            <a:br>
              <a:rPr lang="sv-SE" sz="900" b="1" dirty="0"/>
            </a:br>
            <a:r>
              <a:rPr lang="sv-SE" sz="900" b="1" dirty="0"/>
              <a:t>53% </a:t>
            </a:r>
            <a:r>
              <a:rPr lang="sv-SE" sz="900" dirty="0"/>
              <a:t>(44%)</a:t>
            </a:r>
          </a:p>
        </p:txBody>
      </p:sp>
      <p:sp>
        <p:nvSpPr>
          <p:cNvPr id="2" name="Rubrik 1">
            <a:extLst>
              <a:ext uri="{FF2B5EF4-FFF2-40B4-BE49-F238E27FC236}">
                <a16:creationId xmlns:a16="http://schemas.microsoft.com/office/drawing/2014/main" id="{B9014EB2-EDBF-5241-A449-5A794DFFC719}"/>
              </a:ext>
            </a:extLst>
          </p:cNvPr>
          <p:cNvSpPr>
            <a:spLocks noGrp="1"/>
          </p:cNvSpPr>
          <p:nvPr>
            <p:ph type="title"/>
          </p:nvPr>
        </p:nvSpPr>
        <p:spPr>
          <a:xfrm>
            <a:off x="415787" y="293413"/>
            <a:ext cx="11069077" cy="514662"/>
          </a:xfrm>
        </p:spPr>
        <p:txBody>
          <a:bodyPr/>
          <a:lstStyle/>
          <a:p>
            <a:r>
              <a:rPr lang="sv-SE" dirty="0"/>
              <a:t>39 procent har en digital strategi och 53 procent jobbar med Big Data</a:t>
            </a:r>
          </a:p>
        </p:txBody>
      </p:sp>
      <p:sp>
        <p:nvSpPr>
          <p:cNvPr id="3" name="Platshållare för innehåll 2">
            <a:extLst>
              <a:ext uri="{FF2B5EF4-FFF2-40B4-BE49-F238E27FC236}">
                <a16:creationId xmlns:a16="http://schemas.microsoft.com/office/drawing/2014/main" id="{E04FB1C1-CC79-D14A-ACD7-BF31EE07BE17}"/>
              </a:ext>
            </a:extLst>
          </p:cNvPr>
          <p:cNvSpPr>
            <a:spLocks noGrp="1"/>
          </p:cNvSpPr>
          <p:nvPr>
            <p:ph idx="1"/>
          </p:nvPr>
        </p:nvSpPr>
        <p:spPr>
          <a:xfrm>
            <a:off x="415787" y="1020726"/>
            <a:ext cx="4427675" cy="373783"/>
          </a:xfrm>
        </p:spPr>
        <p:txBody>
          <a:bodyPr/>
          <a:lstStyle/>
          <a:p>
            <a:r>
              <a:rPr lang="sv-SE" b="1" dirty="0"/>
              <a:t>Andelen som har en uttalad digital strategi sjunker</a:t>
            </a:r>
          </a:p>
        </p:txBody>
      </p:sp>
      <p:sp>
        <p:nvSpPr>
          <p:cNvPr id="4" name="Platshållare för sidfot 3">
            <a:extLst>
              <a:ext uri="{FF2B5EF4-FFF2-40B4-BE49-F238E27FC236}">
                <a16:creationId xmlns:a16="http://schemas.microsoft.com/office/drawing/2014/main" id="{858BA703-220F-5A41-9BC4-BDC3D72549FE}"/>
              </a:ext>
            </a:extLst>
          </p:cNvPr>
          <p:cNvSpPr>
            <a:spLocks noGrp="1"/>
          </p:cNvSpPr>
          <p:nvPr>
            <p:ph type="ftr" sz="quarter" idx="11"/>
          </p:nvPr>
        </p:nvSpPr>
        <p:spPr/>
        <p:txBody>
          <a:bodyPr/>
          <a:lstStyle/>
          <a:p>
            <a:r>
              <a:rPr lang="sv-SE"/>
              <a:t>Insikt 2024 |</a:t>
            </a:r>
          </a:p>
        </p:txBody>
      </p:sp>
      <p:sp>
        <p:nvSpPr>
          <p:cNvPr id="5" name="Platshållare för bildnummer 4">
            <a:extLst>
              <a:ext uri="{FF2B5EF4-FFF2-40B4-BE49-F238E27FC236}">
                <a16:creationId xmlns:a16="http://schemas.microsoft.com/office/drawing/2014/main" id="{010A32A8-464F-6F40-940A-11DDA6EC6C4A}"/>
              </a:ext>
            </a:extLst>
          </p:cNvPr>
          <p:cNvSpPr>
            <a:spLocks noGrp="1"/>
          </p:cNvSpPr>
          <p:nvPr>
            <p:ph type="sldNum" sz="quarter" idx="12"/>
          </p:nvPr>
        </p:nvSpPr>
        <p:spPr/>
        <p:txBody>
          <a:bodyPr/>
          <a:lstStyle/>
          <a:p>
            <a:fld id="{AE086683-F536-42AB-ABBC-F4803DFE8DBC}" type="slidenum">
              <a:rPr lang="sv-SE" smtClean="0"/>
              <a:t>13</a:t>
            </a:fld>
            <a:endParaRPr lang="sv-SE"/>
          </a:p>
        </p:txBody>
      </p:sp>
      <p:sp>
        <p:nvSpPr>
          <p:cNvPr id="21" name="Platshållare för innehåll 2">
            <a:extLst>
              <a:ext uri="{FF2B5EF4-FFF2-40B4-BE49-F238E27FC236}">
                <a16:creationId xmlns:a16="http://schemas.microsoft.com/office/drawing/2014/main" id="{B265B6E1-5F39-3246-A570-686BEE12947D}"/>
              </a:ext>
            </a:extLst>
          </p:cNvPr>
          <p:cNvSpPr txBox="1">
            <a:spLocks/>
          </p:cNvSpPr>
          <p:nvPr/>
        </p:nvSpPr>
        <p:spPr>
          <a:xfrm>
            <a:off x="6318823" y="1020524"/>
            <a:ext cx="4800282" cy="424487"/>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4"/>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600" b="1" dirty="0"/>
              <a:t>Andelen som genomför analys med hjälp av Big Data ökar</a:t>
            </a:r>
          </a:p>
        </p:txBody>
      </p:sp>
      <p:sp>
        <p:nvSpPr>
          <p:cNvPr id="43" name="textruta 42">
            <a:extLst>
              <a:ext uri="{FF2B5EF4-FFF2-40B4-BE49-F238E27FC236}">
                <a16:creationId xmlns:a16="http://schemas.microsoft.com/office/drawing/2014/main" id="{938FD144-6173-7B4A-B4F1-137F404C5BC8}"/>
              </a:ext>
            </a:extLst>
          </p:cNvPr>
          <p:cNvSpPr txBox="1"/>
          <p:nvPr/>
        </p:nvSpPr>
        <p:spPr>
          <a:xfrm>
            <a:off x="4121258" y="6315482"/>
            <a:ext cx="3949482" cy="307777"/>
          </a:xfrm>
          <a:prstGeom prst="rect">
            <a:avLst/>
          </a:prstGeom>
        </p:spPr>
        <p:txBody>
          <a:bodyPr wrap="square">
            <a:spAutoFit/>
          </a:bodyPr>
          <a:lstStyle>
            <a:defPPr>
              <a:defRPr lang="sv-SE"/>
            </a:defPPr>
            <a:lvl1pPr algn="ctr">
              <a:defRPr sz="700"/>
            </a:lvl1pPr>
          </a:lstStyle>
          <a:p>
            <a:r>
              <a:rPr lang="sv-SE"/>
              <a:t>Big Data är stora datauppsättningar som är för komplexa att hantera/analysera med konventionella verktyg och kräver nya teknologier, tekniker eller mjukvaruverktyg.</a:t>
            </a:r>
          </a:p>
        </p:txBody>
      </p:sp>
      <p:sp>
        <p:nvSpPr>
          <p:cNvPr id="7" name="Höger klammerparentes 6">
            <a:extLst>
              <a:ext uri="{FF2B5EF4-FFF2-40B4-BE49-F238E27FC236}">
                <a16:creationId xmlns:a16="http://schemas.microsoft.com/office/drawing/2014/main" id="{A55A243F-6F3B-7A47-A83E-074F6C87999C}"/>
              </a:ext>
            </a:extLst>
          </p:cNvPr>
          <p:cNvSpPr/>
          <p:nvPr/>
        </p:nvSpPr>
        <p:spPr>
          <a:xfrm rot="16200000">
            <a:off x="8264140" y="2543088"/>
            <a:ext cx="61934" cy="1789853"/>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8" name="textruta 7">
            <a:extLst>
              <a:ext uri="{FF2B5EF4-FFF2-40B4-BE49-F238E27FC236}">
                <a16:creationId xmlns:a16="http://schemas.microsoft.com/office/drawing/2014/main" id="{20BE484F-DD87-BC49-A7A7-F4E131AA2BBD}"/>
              </a:ext>
            </a:extLst>
          </p:cNvPr>
          <p:cNvSpPr txBox="1"/>
          <p:nvPr/>
        </p:nvSpPr>
        <p:spPr>
          <a:xfrm>
            <a:off x="7995073" y="3200529"/>
            <a:ext cx="755335" cy="230832"/>
          </a:xfrm>
          <a:prstGeom prst="rect">
            <a:avLst/>
          </a:prstGeom>
          <a:noFill/>
        </p:spPr>
        <p:txBody>
          <a:bodyPr wrap="none" rtlCol="0">
            <a:spAutoFit/>
          </a:bodyPr>
          <a:lstStyle/>
          <a:p>
            <a:r>
              <a:rPr lang="sv-SE" sz="900" b="1" dirty="0"/>
              <a:t>46% </a:t>
            </a:r>
            <a:r>
              <a:rPr lang="sv-SE" sz="900" dirty="0"/>
              <a:t>(39%)</a:t>
            </a:r>
          </a:p>
        </p:txBody>
      </p:sp>
      <p:sp>
        <p:nvSpPr>
          <p:cNvPr id="49" name="Höger klammerparentes 48">
            <a:extLst>
              <a:ext uri="{FF2B5EF4-FFF2-40B4-BE49-F238E27FC236}">
                <a16:creationId xmlns:a16="http://schemas.microsoft.com/office/drawing/2014/main" id="{0A1B999B-1751-A146-8B41-E09549F990C8}"/>
              </a:ext>
            </a:extLst>
          </p:cNvPr>
          <p:cNvSpPr/>
          <p:nvPr/>
        </p:nvSpPr>
        <p:spPr>
          <a:xfrm rot="16200000">
            <a:off x="8257146" y="1951230"/>
            <a:ext cx="58772" cy="1721547"/>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dirty="0"/>
          </a:p>
        </p:txBody>
      </p:sp>
      <p:sp>
        <p:nvSpPr>
          <p:cNvPr id="50" name="textruta 49">
            <a:extLst>
              <a:ext uri="{FF2B5EF4-FFF2-40B4-BE49-F238E27FC236}">
                <a16:creationId xmlns:a16="http://schemas.microsoft.com/office/drawing/2014/main" id="{19C5B7BD-2A50-3A44-BA02-A640E71244F3}"/>
              </a:ext>
            </a:extLst>
          </p:cNvPr>
          <p:cNvSpPr txBox="1"/>
          <p:nvPr/>
        </p:nvSpPr>
        <p:spPr>
          <a:xfrm>
            <a:off x="7971397" y="2551786"/>
            <a:ext cx="755335" cy="230832"/>
          </a:xfrm>
          <a:prstGeom prst="rect">
            <a:avLst/>
          </a:prstGeom>
          <a:noFill/>
        </p:spPr>
        <p:txBody>
          <a:bodyPr wrap="none" rtlCol="0">
            <a:spAutoFit/>
          </a:bodyPr>
          <a:lstStyle/>
          <a:p>
            <a:r>
              <a:rPr lang="sv-SE" sz="900" b="1" dirty="0"/>
              <a:t>44% </a:t>
            </a:r>
            <a:r>
              <a:rPr lang="sv-SE" sz="900" dirty="0"/>
              <a:t>(53%)</a:t>
            </a:r>
          </a:p>
        </p:txBody>
      </p:sp>
      <p:sp>
        <p:nvSpPr>
          <p:cNvPr id="51" name="Höger klammerparentes 50">
            <a:extLst>
              <a:ext uri="{FF2B5EF4-FFF2-40B4-BE49-F238E27FC236}">
                <a16:creationId xmlns:a16="http://schemas.microsoft.com/office/drawing/2014/main" id="{92F14ACF-DC58-F542-B0AD-C9AFD10E278B}"/>
              </a:ext>
            </a:extLst>
          </p:cNvPr>
          <p:cNvSpPr/>
          <p:nvPr/>
        </p:nvSpPr>
        <p:spPr>
          <a:xfrm rot="16200000">
            <a:off x="8784900" y="2666939"/>
            <a:ext cx="88071" cy="2857511"/>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2" name="textruta 51">
            <a:extLst>
              <a:ext uri="{FF2B5EF4-FFF2-40B4-BE49-F238E27FC236}">
                <a16:creationId xmlns:a16="http://schemas.microsoft.com/office/drawing/2014/main" id="{99C98170-DCC0-0249-8A8D-621317DC8233}"/>
              </a:ext>
            </a:extLst>
          </p:cNvPr>
          <p:cNvSpPr txBox="1"/>
          <p:nvPr/>
        </p:nvSpPr>
        <p:spPr>
          <a:xfrm>
            <a:off x="8504330" y="3845142"/>
            <a:ext cx="755335" cy="230832"/>
          </a:xfrm>
          <a:prstGeom prst="rect">
            <a:avLst/>
          </a:prstGeom>
          <a:noFill/>
        </p:spPr>
        <p:txBody>
          <a:bodyPr wrap="none" rtlCol="0">
            <a:spAutoFit/>
          </a:bodyPr>
          <a:lstStyle/>
          <a:p>
            <a:r>
              <a:rPr lang="sv-SE" sz="900" b="1" dirty="0"/>
              <a:t>74% </a:t>
            </a:r>
            <a:r>
              <a:rPr lang="sv-SE" sz="900" dirty="0"/>
              <a:t>(74%)</a:t>
            </a:r>
          </a:p>
        </p:txBody>
      </p:sp>
      <p:sp>
        <p:nvSpPr>
          <p:cNvPr id="53" name="Höger klammerparentes 52">
            <a:extLst>
              <a:ext uri="{FF2B5EF4-FFF2-40B4-BE49-F238E27FC236}">
                <a16:creationId xmlns:a16="http://schemas.microsoft.com/office/drawing/2014/main" id="{4D8A5AD1-71F6-474E-9606-12EF187AB311}"/>
              </a:ext>
            </a:extLst>
          </p:cNvPr>
          <p:cNvSpPr/>
          <p:nvPr/>
        </p:nvSpPr>
        <p:spPr>
          <a:xfrm rot="16200000">
            <a:off x="8363666" y="3713855"/>
            <a:ext cx="63036" cy="1990003"/>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4" name="textruta 53">
            <a:extLst>
              <a:ext uri="{FF2B5EF4-FFF2-40B4-BE49-F238E27FC236}">
                <a16:creationId xmlns:a16="http://schemas.microsoft.com/office/drawing/2014/main" id="{27A20111-F5CF-CB49-A935-7D7C8CC37DD6}"/>
              </a:ext>
            </a:extLst>
          </p:cNvPr>
          <p:cNvSpPr txBox="1"/>
          <p:nvPr/>
        </p:nvSpPr>
        <p:spPr>
          <a:xfrm>
            <a:off x="8105547" y="4486994"/>
            <a:ext cx="749269" cy="230832"/>
          </a:xfrm>
          <a:prstGeom prst="rect">
            <a:avLst/>
          </a:prstGeom>
          <a:noFill/>
        </p:spPr>
        <p:txBody>
          <a:bodyPr wrap="square" rtlCol="0">
            <a:spAutoFit/>
          </a:bodyPr>
          <a:lstStyle/>
          <a:p>
            <a:pPr algn="ctr"/>
            <a:r>
              <a:rPr lang="sv-SE" sz="900" b="1" dirty="0"/>
              <a:t>52% </a:t>
            </a:r>
            <a:r>
              <a:rPr lang="sv-SE" sz="900" dirty="0"/>
              <a:t>(35%)</a:t>
            </a:r>
          </a:p>
        </p:txBody>
      </p:sp>
      <p:sp>
        <p:nvSpPr>
          <p:cNvPr id="55" name="Höger klammerparentes 54">
            <a:extLst>
              <a:ext uri="{FF2B5EF4-FFF2-40B4-BE49-F238E27FC236}">
                <a16:creationId xmlns:a16="http://schemas.microsoft.com/office/drawing/2014/main" id="{EA423203-0CF4-DA49-9BF0-F23B264C8459}"/>
              </a:ext>
            </a:extLst>
          </p:cNvPr>
          <p:cNvSpPr/>
          <p:nvPr/>
        </p:nvSpPr>
        <p:spPr>
          <a:xfrm rot="16200000">
            <a:off x="8402946" y="1109440"/>
            <a:ext cx="83087" cy="2057394"/>
          </a:xfrm>
          <a:prstGeom prst="rightBrace">
            <a:avLst>
              <a:gd name="adj1" fmla="val 4392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60" name="Ned 59">
            <a:extLst>
              <a:ext uri="{FF2B5EF4-FFF2-40B4-BE49-F238E27FC236}">
                <a16:creationId xmlns:a16="http://schemas.microsoft.com/office/drawing/2014/main" id="{916DDB5F-6E85-5D4D-95BD-4810B3316607}"/>
              </a:ext>
            </a:extLst>
          </p:cNvPr>
          <p:cNvSpPr/>
          <p:nvPr/>
        </p:nvSpPr>
        <p:spPr>
          <a:xfrm>
            <a:off x="7931144" y="2595520"/>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1" name="Ned 60">
            <a:extLst>
              <a:ext uri="{FF2B5EF4-FFF2-40B4-BE49-F238E27FC236}">
                <a16:creationId xmlns:a16="http://schemas.microsoft.com/office/drawing/2014/main" id="{07A50B04-A890-D143-A890-33DFF29C6469}"/>
              </a:ext>
            </a:extLst>
          </p:cNvPr>
          <p:cNvSpPr/>
          <p:nvPr/>
        </p:nvSpPr>
        <p:spPr>
          <a:xfrm rot="16200000">
            <a:off x="8433701" y="3896904"/>
            <a:ext cx="90570" cy="128800"/>
          </a:xfrm>
          <a:prstGeom prst="downArrow">
            <a:avLst/>
          </a:prstGeom>
          <a:solidFill>
            <a:schemeClr val="accent4">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Ned 9">
            <a:extLst>
              <a:ext uri="{FF2B5EF4-FFF2-40B4-BE49-F238E27FC236}">
                <a16:creationId xmlns:a16="http://schemas.microsoft.com/office/drawing/2014/main" id="{303666DD-8948-7C03-D809-3444349A59A8}"/>
              </a:ext>
            </a:extLst>
          </p:cNvPr>
          <p:cNvSpPr/>
          <p:nvPr/>
        </p:nvSpPr>
        <p:spPr>
          <a:xfrm>
            <a:off x="1735159" y="5109762"/>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Ned 12">
            <a:extLst>
              <a:ext uri="{FF2B5EF4-FFF2-40B4-BE49-F238E27FC236}">
                <a16:creationId xmlns:a16="http://schemas.microsoft.com/office/drawing/2014/main" id="{FFD9F52C-735E-2EF9-FC57-238556DC4050}"/>
              </a:ext>
            </a:extLst>
          </p:cNvPr>
          <p:cNvSpPr/>
          <p:nvPr/>
        </p:nvSpPr>
        <p:spPr>
          <a:xfrm rot="10800000">
            <a:off x="7946112" y="1920641"/>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Ned 13">
            <a:extLst>
              <a:ext uri="{FF2B5EF4-FFF2-40B4-BE49-F238E27FC236}">
                <a16:creationId xmlns:a16="http://schemas.microsoft.com/office/drawing/2014/main" id="{C5903CD2-1BDD-6250-E7A8-EDEE07AA7DD1}"/>
              </a:ext>
            </a:extLst>
          </p:cNvPr>
          <p:cNvSpPr/>
          <p:nvPr/>
        </p:nvSpPr>
        <p:spPr>
          <a:xfrm rot="10800000">
            <a:off x="7959581" y="3238150"/>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Ned 15">
            <a:extLst>
              <a:ext uri="{FF2B5EF4-FFF2-40B4-BE49-F238E27FC236}">
                <a16:creationId xmlns:a16="http://schemas.microsoft.com/office/drawing/2014/main" id="{A595F312-D90D-77E9-2873-EFDD6109B409}"/>
              </a:ext>
            </a:extLst>
          </p:cNvPr>
          <p:cNvSpPr/>
          <p:nvPr/>
        </p:nvSpPr>
        <p:spPr>
          <a:xfrm rot="10800000">
            <a:off x="8034918" y="4517766"/>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Ned 17">
            <a:extLst>
              <a:ext uri="{FF2B5EF4-FFF2-40B4-BE49-F238E27FC236}">
                <a16:creationId xmlns:a16="http://schemas.microsoft.com/office/drawing/2014/main" id="{6EE67614-2092-11E4-1F46-1EB9CD412951}"/>
              </a:ext>
            </a:extLst>
          </p:cNvPr>
          <p:cNvSpPr/>
          <p:nvPr/>
        </p:nvSpPr>
        <p:spPr>
          <a:xfrm>
            <a:off x="1597777" y="4413842"/>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textruta 26">
            <a:extLst>
              <a:ext uri="{FF2B5EF4-FFF2-40B4-BE49-F238E27FC236}">
                <a16:creationId xmlns:a16="http://schemas.microsoft.com/office/drawing/2014/main" id="{E6CC814C-EB19-4981-73C0-D0B1992ACD9F}"/>
              </a:ext>
            </a:extLst>
          </p:cNvPr>
          <p:cNvSpPr txBox="1"/>
          <p:nvPr/>
        </p:nvSpPr>
        <p:spPr>
          <a:xfrm>
            <a:off x="1929530" y="2259667"/>
            <a:ext cx="749269" cy="230832"/>
          </a:xfrm>
          <a:prstGeom prst="rect">
            <a:avLst/>
          </a:prstGeom>
          <a:noFill/>
        </p:spPr>
        <p:txBody>
          <a:bodyPr wrap="square" rtlCol="0">
            <a:spAutoFit/>
          </a:bodyPr>
          <a:lstStyle/>
          <a:p>
            <a:pPr algn="ctr"/>
            <a:r>
              <a:rPr lang="sv-SE" sz="900" dirty="0">
                <a:solidFill>
                  <a:schemeClr val="bg1"/>
                </a:solidFill>
              </a:rPr>
              <a:t>(48%)</a:t>
            </a:r>
          </a:p>
        </p:txBody>
      </p:sp>
      <p:sp>
        <p:nvSpPr>
          <p:cNvPr id="29" name="textruta 28">
            <a:extLst>
              <a:ext uri="{FF2B5EF4-FFF2-40B4-BE49-F238E27FC236}">
                <a16:creationId xmlns:a16="http://schemas.microsoft.com/office/drawing/2014/main" id="{57262909-A7B9-D29E-F1C7-F0BF2E625920}"/>
              </a:ext>
            </a:extLst>
          </p:cNvPr>
          <p:cNvSpPr txBox="1"/>
          <p:nvPr/>
        </p:nvSpPr>
        <p:spPr>
          <a:xfrm>
            <a:off x="1825729" y="2956513"/>
            <a:ext cx="749269" cy="230832"/>
          </a:xfrm>
          <a:prstGeom prst="rect">
            <a:avLst/>
          </a:prstGeom>
          <a:noFill/>
        </p:spPr>
        <p:txBody>
          <a:bodyPr wrap="square" rtlCol="0">
            <a:spAutoFit/>
          </a:bodyPr>
          <a:lstStyle/>
          <a:p>
            <a:pPr algn="ctr"/>
            <a:r>
              <a:rPr lang="sv-SE" sz="900" dirty="0">
                <a:solidFill>
                  <a:schemeClr val="bg1"/>
                </a:solidFill>
              </a:rPr>
              <a:t>(53%)</a:t>
            </a:r>
          </a:p>
        </p:txBody>
      </p:sp>
      <p:sp>
        <p:nvSpPr>
          <p:cNvPr id="30" name="textruta 29">
            <a:extLst>
              <a:ext uri="{FF2B5EF4-FFF2-40B4-BE49-F238E27FC236}">
                <a16:creationId xmlns:a16="http://schemas.microsoft.com/office/drawing/2014/main" id="{1A33C978-471D-F2BA-C588-308925D3956D}"/>
              </a:ext>
            </a:extLst>
          </p:cNvPr>
          <p:cNvSpPr txBox="1"/>
          <p:nvPr/>
        </p:nvSpPr>
        <p:spPr>
          <a:xfrm>
            <a:off x="1979837" y="3658263"/>
            <a:ext cx="749269" cy="230832"/>
          </a:xfrm>
          <a:prstGeom prst="rect">
            <a:avLst/>
          </a:prstGeom>
          <a:noFill/>
        </p:spPr>
        <p:txBody>
          <a:bodyPr wrap="square" rtlCol="0">
            <a:spAutoFit/>
          </a:bodyPr>
          <a:lstStyle/>
          <a:p>
            <a:pPr algn="ctr"/>
            <a:r>
              <a:rPr lang="sv-SE" sz="900" dirty="0">
                <a:solidFill>
                  <a:schemeClr val="bg1"/>
                </a:solidFill>
              </a:rPr>
              <a:t>(45%)</a:t>
            </a:r>
          </a:p>
        </p:txBody>
      </p:sp>
      <p:sp>
        <p:nvSpPr>
          <p:cNvPr id="31" name="textruta 30">
            <a:extLst>
              <a:ext uri="{FF2B5EF4-FFF2-40B4-BE49-F238E27FC236}">
                <a16:creationId xmlns:a16="http://schemas.microsoft.com/office/drawing/2014/main" id="{52207EEE-D684-30F8-CCEE-043B6857E75E}"/>
              </a:ext>
            </a:extLst>
          </p:cNvPr>
          <p:cNvSpPr txBox="1"/>
          <p:nvPr/>
        </p:nvSpPr>
        <p:spPr>
          <a:xfrm>
            <a:off x="1791987" y="4349019"/>
            <a:ext cx="749269" cy="230832"/>
          </a:xfrm>
          <a:prstGeom prst="rect">
            <a:avLst/>
          </a:prstGeom>
          <a:noFill/>
        </p:spPr>
        <p:txBody>
          <a:bodyPr wrap="square" rtlCol="0">
            <a:spAutoFit/>
          </a:bodyPr>
          <a:lstStyle/>
          <a:p>
            <a:pPr algn="ctr"/>
            <a:r>
              <a:rPr lang="sv-SE" sz="900" dirty="0">
                <a:solidFill>
                  <a:schemeClr val="bg1"/>
                </a:solidFill>
              </a:rPr>
              <a:t>(52%)</a:t>
            </a:r>
          </a:p>
        </p:txBody>
      </p:sp>
      <p:sp>
        <p:nvSpPr>
          <p:cNvPr id="32" name="textruta 31">
            <a:extLst>
              <a:ext uri="{FF2B5EF4-FFF2-40B4-BE49-F238E27FC236}">
                <a16:creationId xmlns:a16="http://schemas.microsoft.com/office/drawing/2014/main" id="{82A5A58E-7B9F-6E1B-9353-CFE11DF61FB1}"/>
              </a:ext>
            </a:extLst>
          </p:cNvPr>
          <p:cNvSpPr txBox="1"/>
          <p:nvPr/>
        </p:nvSpPr>
        <p:spPr>
          <a:xfrm>
            <a:off x="1979837" y="5058746"/>
            <a:ext cx="749269" cy="230832"/>
          </a:xfrm>
          <a:prstGeom prst="rect">
            <a:avLst/>
          </a:prstGeom>
          <a:noFill/>
        </p:spPr>
        <p:txBody>
          <a:bodyPr wrap="square" rtlCol="0">
            <a:spAutoFit/>
          </a:bodyPr>
          <a:lstStyle/>
          <a:p>
            <a:pPr algn="ctr"/>
            <a:r>
              <a:rPr lang="sv-SE" sz="900" dirty="0">
                <a:solidFill>
                  <a:schemeClr val="bg1"/>
                </a:solidFill>
              </a:rPr>
              <a:t>(47%)</a:t>
            </a:r>
          </a:p>
        </p:txBody>
      </p:sp>
      <p:sp>
        <p:nvSpPr>
          <p:cNvPr id="33" name="Ned 17">
            <a:extLst>
              <a:ext uri="{FF2B5EF4-FFF2-40B4-BE49-F238E27FC236}">
                <a16:creationId xmlns:a16="http://schemas.microsoft.com/office/drawing/2014/main" id="{2641CB72-EA33-0C0F-1644-F91BD86DE131}"/>
              </a:ext>
            </a:extLst>
          </p:cNvPr>
          <p:cNvSpPr/>
          <p:nvPr/>
        </p:nvSpPr>
        <p:spPr>
          <a:xfrm>
            <a:off x="1775122" y="3717256"/>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Ned 17">
            <a:extLst>
              <a:ext uri="{FF2B5EF4-FFF2-40B4-BE49-F238E27FC236}">
                <a16:creationId xmlns:a16="http://schemas.microsoft.com/office/drawing/2014/main" id="{16724C6C-65DE-57D8-59B2-CCF085A47341}"/>
              </a:ext>
            </a:extLst>
          </p:cNvPr>
          <p:cNvSpPr/>
          <p:nvPr/>
        </p:nvSpPr>
        <p:spPr>
          <a:xfrm>
            <a:off x="1641888" y="3025834"/>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Ned 17">
            <a:extLst>
              <a:ext uri="{FF2B5EF4-FFF2-40B4-BE49-F238E27FC236}">
                <a16:creationId xmlns:a16="http://schemas.microsoft.com/office/drawing/2014/main" id="{45D4A565-7801-FB58-69AA-32DD36544372}"/>
              </a:ext>
            </a:extLst>
          </p:cNvPr>
          <p:cNvSpPr/>
          <p:nvPr/>
        </p:nvSpPr>
        <p:spPr>
          <a:xfrm>
            <a:off x="1742987" y="2317868"/>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96616F5B-E562-7D73-C3C1-CD9D9D26CA90}"/>
              </a:ext>
            </a:extLst>
          </p:cNvPr>
          <p:cNvSpPr txBox="1"/>
          <p:nvPr/>
        </p:nvSpPr>
        <p:spPr>
          <a:xfrm>
            <a:off x="7797117" y="4167609"/>
            <a:ext cx="415498" cy="230832"/>
          </a:xfrm>
          <a:prstGeom prst="rect">
            <a:avLst/>
          </a:prstGeom>
          <a:noFill/>
        </p:spPr>
        <p:txBody>
          <a:bodyPr wrap="none" rtlCol="0">
            <a:spAutoFit/>
          </a:bodyPr>
          <a:lstStyle/>
          <a:p>
            <a:r>
              <a:rPr lang="sv-SE" sz="900" dirty="0">
                <a:solidFill>
                  <a:schemeClr val="bg1"/>
                </a:solidFill>
              </a:rPr>
              <a:t>10%</a:t>
            </a:r>
          </a:p>
        </p:txBody>
      </p:sp>
      <p:sp>
        <p:nvSpPr>
          <p:cNvPr id="9" name="textruta 8">
            <a:extLst>
              <a:ext uri="{FF2B5EF4-FFF2-40B4-BE49-F238E27FC236}">
                <a16:creationId xmlns:a16="http://schemas.microsoft.com/office/drawing/2014/main" id="{16A1CF9A-368C-8763-6F92-9EDE77CBD0EE}"/>
              </a:ext>
            </a:extLst>
          </p:cNvPr>
          <p:cNvSpPr txBox="1"/>
          <p:nvPr/>
        </p:nvSpPr>
        <p:spPr>
          <a:xfrm>
            <a:off x="10911356" y="4183907"/>
            <a:ext cx="415498" cy="230832"/>
          </a:xfrm>
          <a:prstGeom prst="rect">
            <a:avLst/>
          </a:prstGeom>
          <a:noFill/>
        </p:spPr>
        <p:txBody>
          <a:bodyPr wrap="none" rtlCol="0">
            <a:spAutoFit/>
          </a:bodyPr>
          <a:lstStyle/>
          <a:p>
            <a:r>
              <a:rPr lang="sv-SE" sz="900" dirty="0">
                <a:solidFill>
                  <a:schemeClr val="bg1"/>
                </a:solidFill>
              </a:rPr>
              <a:t>10%</a:t>
            </a:r>
          </a:p>
        </p:txBody>
      </p:sp>
    </p:spTree>
    <p:extLst>
      <p:ext uri="{BB962C8B-B14F-4D97-AF65-F5344CB8AC3E}">
        <p14:creationId xmlns:p14="http://schemas.microsoft.com/office/powerpoint/2010/main" val="1499248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ED5534DE-1986-A392-1721-05545892FD33}"/>
              </a:ext>
            </a:extLst>
          </p:cNvPr>
          <p:cNvGraphicFramePr>
            <a:graphicFrameLocks/>
          </p:cNvGraphicFramePr>
          <p:nvPr>
            <p:extLst>
              <p:ext uri="{D42A27DB-BD31-4B8C-83A1-F6EECF244321}">
                <p14:modId xmlns:p14="http://schemas.microsoft.com/office/powerpoint/2010/main" val="3739013872"/>
              </p:ext>
            </p:extLst>
          </p:nvPr>
        </p:nvGraphicFramePr>
        <p:xfrm>
          <a:off x="306226" y="2089226"/>
          <a:ext cx="4572000" cy="3548488"/>
        </p:xfrm>
        <a:graphic>
          <a:graphicData uri="http://schemas.openxmlformats.org/drawingml/2006/chart">
            <c:chart xmlns:c="http://schemas.openxmlformats.org/drawingml/2006/chart" xmlns:r="http://schemas.openxmlformats.org/officeDocument/2006/relationships" r:id="rId2"/>
          </a:graphicData>
        </a:graphic>
      </p:graphicFrame>
      <p:sp>
        <p:nvSpPr>
          <p:cNvPr id="4" name="Ned 3">
            <a:extLst>
              <a:ext uri="{FF2B5EF4-FFF2-40B4-BE49-F238E27FC236}">
                <a16:creationId xmlns:a16="http://schemas.microsoft.com/office/drawing/2014/main" id="{93FED5C9-83B1-9EE5-ED64-C77594E532E2}"/>
              </a:ext>
            </a:extLst>
          </p:cNvPr>
          <p:cNvSpPr/>
          <p:nvPr/>
        </p:nvSpPr>
        <p:spPr>
          <a:xfrm rot="10800000">
            <a:off x="2650309" y="2531962"/>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Ned 7">
            <a:extLst>
              <a:ext uri="{FF2B5EF4-FFF2-40B4-BE49-F238E27FC236}">
                <a16:creationId xmlns:a16="http://schemas.microsoft.com/office/drawing/2014/main" id="{287B0B71-96E8-4934-BC00-A2D6A06FBAEB}"/>
              </a:ext>
            </a:extLst>
          </p:cNvPr>
          <p:cNvSpPr/>
          <p:nvPr/>
        </p:nvSpPr>
        <p:spPr>
          <a:xfrm rot="10800000">
            <a:off x="1506076" y="3768638"/>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Ned 10">
            <a:extLst>
              <a:ext uri="{FF2B5EF4-FFF2-40B4-BE49-F238E27FC236}">
                <a16:creationId xmlns:a16="http://schemas.microsoft.com/office/drawing/2014/main" id="{E7F2A4AE-CD6B-5D07-FE4C-DAEAB5E27F59}"/>
              </a:ext>
            </a:extLst>
          </p:cNvPr>
          <p:cNvSpPr/>
          <p:nvPr/>
        </p:nvSpPr>
        <p:spPr>
          <a:xfrm>
            <a:off x="1748031" y="2623680"/>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Ned 14">
            <a:extLst>
              <a:ext uri="{FF2B5EF4-FFF2-40B4-BE49-F238E27FC236}">
                <a16:creationId xmlns:a16="http://schemas.microsoft.com/office/drawing/2014/main" id="{DEE818F1-9031-137F-0381-CE5FB6545365}"/>
              </a:ext>
            </a:extLst>
          </p:cNvPr>
          <p:cNvSpPr/>
          <p:nvPr/>
        </p:nvSpPr>
        <p:spPr>
          <a:xfrm>
            <a:off x="3213993" y="3082306"/>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2" name="Diagram 11">
            <a:extLst>
              <a:ext uri="{FF2B5EF4-FFF2-40B4-BE49-F238E27FC236}">
                <a16:creationId xmlns:a16="http://schemas.microsoft.com/office/drawing/2014/main" id="{BE875DDB-74E8-E567-D176-7CF2D3031665}"/>
              </a:ext>
            </a:extLst>
          </p:cNvPr>
          <p:cNvGraphicFramePr>
            <a:graphicFrameLocks/>
          </p:cNvGraphicFramePr>
          <p:nvPr>
            <p:extLst>
              <p:ext uri="{D42A27DB-BD31-4B8C-83A1-F6EECF244321}">
                <p14:modId xmlns:p14="http://schemas.microsoft.com/office/powerpoint/2010/main" val="3414724845"/>
              </p:ext>
            </p:extLst>
          </p:nvPr>
        </p:nvGraphicFramePr>
        <p:xfrm>
          <a:off x="5459942" y="729222"/>
          <a:ext cx="6345341" cy="3807204"/>
        </p:xfrm>
        <a:graphic>
          <a:graphicData uri="http://schemas.openxmlformats.org/drawingml/2006/chart">
            <c:chart xmlns:c="http://schemas.openxmlformats.org/drawingml/2006/chart" xmlns:r="http://schemas.openxmlformats.org/officeDocument/2006/relationships" r:id="rId3"/>
          </a:graphicData>
        </a:graphic>
      </p:graphicFrame>
      <p:pic>
        <p:nvPicPr>
          <p:cNvPr id="13" name="Bildobjekt 12">
            <a:extLst>
              <a:ext uri="{FF2B5EF4-FFF2-40B4-BE49-F238E27FC236}">
                <a16:creationId xmlns:a16="http://schemas.microsoft.com/office/drawing/2014/main" id="{BE168009-7192-6649-B8A4-D01E597650C3}"/>
              </a:ext>
            </a:extLst>
          </p:cNvPr>
          <p:cNvPicPr>
            <a:picLocks noChangeAspect="1"/>
          </p:cNvPicPr>
          <p:nvPr/>
        </p:nvPicPr>
        <p:blipFill rotWithShape="1">
          <a:blip r:embed="rId4">
            <a:duotone>
              <a:schemeClr val="accent5">
                <a:shade val="45000"/>
                <a:satMod val="135000"/>
              </a:schemeClr>
              <a:prstClr val="white"/>
            </a:duotone>
          </a:blip>
          <a:srcRect t="7938" r="12995" b="8562"/>
          <a:stretch/>
        </p:blipFill>
        <p:spPr>
          <a:xfrm>
            <a:off x="4188679" y="1"/>
            <a:ext cx="8003321" cy="6858000"/>
          </a:xfrm>
          <a:prstGeom prst="rect">
            <a:avLst/>
          </a:prstGeom>
        </p:spPr>
      </p:pic>
      <p:sp>
        <p:nvSpPr>
          <p:cNvPr id="10" name="Platshållare för innehåll 9">
            <a:extLst>
              <a:ext uri="{FF2B5EF4-FFF2-40B4-BE49-F238E27FC236}">
                <a16:creationId xmlns:a16="http://schemas.microsoft.com/office/drawing/2014/main" id="{463F7871-1E44-F14A-807A-5970198CC8E3}"/>
              </a:ext>
            </a:extLst>
          </p:cNvPr>
          <p:cNvSpPr>
            <a:spLocks noGrp="1"/>
          </p:cNvSpPr>
          <p:nvPr>
            <p:ph idx="1"/>
          </p:nvPr>
        </p:nvSpPr>
        <p:spPr>
          <a:xfrm>
            <a:off x="415787" y="1020726"/>
            <a:ext cx="4973077" cy="504509"/>
          </a:xfrm>
        </p:spPr>
        <p:txBody>
          <a:bodyPr/>
          <a:lstStyle/>
          <a:p>
            <a:r>
              <a:rPr lang="sv-SE" b="1" dirty="0"/>
              <a:t>Andelen som genomför någon form av kundnöjdhetsundersökning ökar</a:t>
            </a:r>
            <a:br>
              <a:rPr lang="sv-SE" b="1" dirty="0"/>
            </a:br>
            <a:endParaRPr lang="sv-SE" b="1" dirty="0"/>
          </a:p>
        </p:txBody>
      </p:sp>
      <p:sp>
        <p:nvSpPr>
          <p:cNvPr id="9" name="Rubrik 8">
            <a:extLst>
              <a:ext uri="{FF2B5EF4-FFF2-40B4-BE49-F238E27FC236}">
                <a16:creationId xmlns:a16="http://schemas.microsoft.com/office/drawing/2014/main" id="{B670F05D-62DC-E447-A1ED-7AEA906A4C39}"/>
              </a:ext>
            </a:extLst>
          </p:cNvPr>
          <p:cNvSpPr>
            <a:spLocks noGrp="1"/>
          </p:cNvSpPr>
          <p:nvPr>
            <p:ph type="title"/>
          </p:nvPr>
        </p:nvSpPr>
        <p:spPr/>
        <p:txBody>
          <a:bodyPr/>
          <a:lstStyle/>
          <a:p>
            <a:r>
              <a:rPr lang="sv-SE" dirty="0"/>
              <a:t>80 procent av medlemsföretagen genomför kundnöjdhetsundersökningar</a:t>
            </a:r>
          </a:p>
        </p:txBody>
      </p:sp>
      <p:sp>
        <p:nvSpPr>
          <p:cNvPr id="3" name="Platshållare för sidfot 2">
            <a:extLst>
              <a:ext uri="{FF2B5EF4-FFF2-40B4-BE49-F238E27FC236}">
                <a16:creationId xmlns:a16="http://schemas.microsoft.com/office/drawing/2014/main" id="{E363E4A0-1EC7-FC4D-B6DB-7E7944772472}"/>
              </a:ext>
            </a:extLst>
          </p:cNvPr>
          <p:cNvSpPr>
            <a:spLocks noGrp="1"/>
          </p:cNvSpPr>
          <p:nvPr>
            <p:ph type="ftr" sz="quarter" idx="11"/>
          </p:nvPr>
        </p:nvSpPr>
        <p:spPr/>
        <p:txBody>
          <a:bodyPr/>
          <a:lstStyle/>
          <a:p>
            <a:r>
              <a:rPr lang="sv-SE"/>
              <a:t>Insikt 2024 |</a:t>
            </a:r>
          </a:p>
        </p:txBody>
      </p:sp>
      <p:sp>
        <p:nvSpPr>
          <p:cNvPr id="5" name="Platshållare för bildnummer 4">
            <a:extLst>
              <a:ext uri="{FF2B5EF4-FFF2-40B4-BE49-F238E27FC236}">
                <a16:creationId xmlns:a16="http://schemas.microsoft.com/office/drawing/2014/main" id="{D68891EC-277C-4446-97D0-B4E7E7BF60E4}"/>
              </a:ext>
            </a:extLst>
          </p:cNvPr>
          <p:cNvSpPr>
            <a:spLocks noGrp="1"/>
          </p:cNvSpPr>
          <p:nvPr>
            <p:ph type="sldNum" sz="quarter" idx="12"/>
          </p:nvPr>
        </p:nvSpPr>
        <p:spPr/>
        <p:txBody>
          <a:bodyPr/>
          <a:lstStyle/>
          <a:p>
            <a:fld id="{AE086683-F536-42AB-ABBC-F4803DFE8DBC}" type="slidenum">
              <a:rPr lang="sv-SE" smtClean="0"/>
              <a:t>14</a:t>
            </a:fld>
            <a:endParaRPr lang="sv-SE"/>
          </a:p>
        </p:txBody>
      </p:sp>
      <p:sp>
        <p:nvSpPr>
          <p:cNvPr id="14" name="Båge 13">
            <a:extLst>
              <a:ext uri="{FF2B5EF4-FFF2-40B4-BE49-F238E27FC236}">
                <a16:creationId xmlns:a16="http://schemas.microsoft.com/office/drawing/2014/main" id="{FF7F246A-CAF4-7C4A-8389-BB4D0A0D544C}"/>
              </a:ext>
            </a:extLst>
          </p:cNvPr>
          <p:cNvSpPr/>
          <p:nvPr/>
        </p:nvSpPr>
        <p:spPr>
          <a:xfrm>
            <a:off x="1230435" y="2080082"/>
            <a:ext cx="2697842" cy="2697836"/>
          </a:xfrm>
          <a:prstGeom prst="arc">
            <a:avLst>
              <a:gd name="adj1" fmla="val 16266530"/>
              <a:gd name="adj2" fmla="val 11786801"/>
            </a:avLst>
          </a:prstGeom>
          <a:ln w="19050">
            <a:solidFill>
              <a:srgbClr val="35A5B4"/>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7" name="textruta 16">
            <a:extLst>
              <a:ext uri="{FF2B5EF4-FFF2-40B4-BE49-F238E27FC236}">
                <a16:creationId xmlns:a16="http://schemas.microsoft.com/office/drawing/2014/main" id="{071121AA-D901-9946-A47E-442E7C7C8BEF}"/>
              </a:ext>
            </a:extLst>
          </p:cNvPr>
          <p:cNvSpPr txBox="1"/>
          <p:nvPr/>
        </p:nvSpPr>
        <p:spPr>
          <a:xfrm>
            <a:off x="3788595" y="4037729"/>
            <a:ext cx="1071127" cy="307777"/>
          </a:xfrm>
          <a:prstGeom prst="rect">
            <a:avLst/>
          </a:prstGeom>
          <a:noFill/>
        </p:spPr>
        <p:txBody>
          <a:bodyPr wrap="none" rtlCol="0">
            <a:spAutoFit/>
          </a:bodyPr>
          <a:lstStyle/>
          <a:p>
            <a:r>
              <a:rPr lang="sv-SE" sz="1400" b="1" dirty="0"/>
              <a:t>80% (77%)</a:t>
            </a:r>
          </a:p>
        </p:txBody>
      </p:sp>
      <p:sp>
        <p:nvSpPr>
          <p:cNvPr id="2" name="textruta 1">
            <a:extLst>
              <a:ext uri="{FF2B5EF4-FFF2-40B4-BE49-F238E27FC236}">
                <a16:creationId xmlns:a16="http://schemas.microsoft.com/office/drawing/2014/main" id="{28F63B61-C954-6D4E-AF56-7C4AB0FB68DC}"/>
              </a:ext>
            </a:extLst>
          </p:cNvPr>
          <p:cNvSpPr txBox="1"/>
          <p:nvPr/>
        </p:nvSpPr>
        <p:spPr>
          <a:xfrm>
            <a:off x="4558614" y="6331297"/>
            <a:ext cx="2684628" cy="200055"/>
          </a:xfrm>
          <a:prstGeom prst="rect">
            <a:avLst/>
          </a:prstGeom>
        </p:spPr>
        <p:txBody>
          <a:bodyPr wrap="square">
            <a:spAutoFit/>
          </a:bodyPr>
          <a:lstStyle>
            <a:defPPr>
              <a:defRPr lang="sv-SE"/>
            </a:defPPr>
            <a:lvl1pPr algn="ctr">
              <a:defRPr sz="700"/>
            </a:lvl1pPr>
          </a:lstStyle>
          <a:p>
            <a:r>
              <a:rPr lang="sv-SE"/>
              <a:t>NPS, CES och NKI, är exempel på mått som vanligtvis används för att mäta kundupplevelse och lojalitet</a:t>
            </a:r>
          </a:p>
        </p:txBody>
      </p:sp>
      <p:sp>
        <p:nvSpPr>
          <p:cNvPr id="19" name="Ned 18">
            <a:extLst>
              <a:ext uri="{FF2B5EF4-FFF2-40B4-BE49-F238E27FC236}">
                <a16:creationId xmlns:a16="http://schemas.microsoft.com/office/drawing/2014/main" id="{1C8E259E-4CE7-31BF-C7E6-4DABF32DA594}"/>
              </a:ext>
            </a:extLst>
          </p:cNvPr>
          <p:cNvSpPr/>
          <p:nvPr/>
        </p:nvSpPr>
        <p:spPr>
          <a:xfrm rot="10800000">
            <a:off x="3764503" y="4129615"/>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8" name="Diagram 17">
            <a:extLst>
              <a:ext uri="{FF2B5EF4-FFF2-40B4-BE49-F238E27FC236}">
                <a16:creationId xmlns:a16="http://schemas.microsoft.com/office/drawing/2014/main" id="{35896BED-6A3A-2317-2280-8D92BE3038C9}"/>
              </a:ext>
            </a:extLst>
          </p:cNvPr>
          <p:cNvGraphicFramePr>
            <a:graphicFrameLocks/>
          </p:cNvGraphicFramePr>
          <p:nvPr>
            <p:extLst>
              <p:ext uri="{D42A27DB-BD31-4B8C-83A1-F6EECF244321}">
                <p14:modId xmlns:p14="http://schemas.microsoft.com/office/powerpoint/2010/main" val="1499380976"/>
              </p:ext>
            </p:extLst>
          </p:nvPr>
        </p:nvGraphicFramePr>
        <p:xfrm>
          <a:off x="5631060" y="1619291"/>
          <a:ext cx="5963532" cy="3817938"/>
        </p:xfrm>
        <a:graphic>
          <a:graphicData uri="http://schemas.openxmlformats.org/drawingml/2006/chart">
            <c:chart xmlns:c="http://schemas.openxmlformats.org/drawingml/2006/chart" xmlns:r="http://schemas.openxmlformats.org/officeDocument/2006/relationships" r:id="rId5"/>
          </a:graphicData>
        </a:graphic>
      </p:graphicFrame>
      <p:sp>
        <p:nvSpPr>
          <p:cNvPr id="22" name="Ned 14">
            <a:extLst>
              <a:ext uri="{FF2B5EF4-FFF2-40B4-BE49-F238E27FC236}">
                <a16:creationId xmlns:a16="http://schemas.microsoft.com/office/drawing/2014/main" id="{8DB61E4F-4C17-4538-1826-9FF10EA766B7}"/>
              </a:ext>
            </a:extLst>
          </p:cNvPr>
          <p:cNvSpPr/>
          <p:nvPr/>
        </p:nvSpPr>
        <p:spPr>
          <a:xfrm>
            <a:off x="2811755" y="4154792"/>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793333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51D843-E137-1D46-94B5-4FF7E5473B0E}"/>
              </a:ext>
            </a:extLst>
          </p:cNvPr>
          <p:cNvSpPr txBox="1">
            <a:spLocks/>
          </p:cNvSpPr>
          <p:nvPr/>
        </p:nvSpPr>
        <p:spPr>
          <a:xfrm>
            <a:off x="1010550" y="2362826"/>
            <a:ext cx="11582502" cy="1546559"/>
          </a:xfrm>
          <a:prstGeom prst="rect">
            <a:avLst/>
          </a:prstGeom>
        </p:spPr>
        <p:txBody>
          <a:bodyPr anchor="b"/>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sv-SE" sz="8000"/>
              <a:t>Kunder</a:t>
            </a:r>
          </a:p>
        </p:txBody>
      </p:sp>
      <p:pic>
        <p:nvPicPr>
          <p:cNvPr id="7" name="Bildobjekt 6">
            <a:extLst>
              <a:ext uri="{FF2B5EF4-FFF2-40B4-BE49-F238E27FC236}">
                <a16:creationId xmlns:a16="http://schemas.microsoft.com/office/drawing/2014/main" id="{553A2561-2AF6-F84D-9CC3-33ABF53744BF}"/>
              </a:ext>
            </a:extLst>
          </p:cNvPr>
          <p:cNvPicPr>
            <a:picLocks noChangeAspect="1"/>
          </p:cNvPicPr>
          <p:nvPr/>
        </p:nvPicPr>
        <p:blipFill>
          <a:blip r:embed="rId2"/>
          <a:stretch>
            <a:fillRect/>
          </a:stretch>
        </p:blipFill>
        <p:spPr>
          <a:xfrm rot="16200000">
            <a:off x="6775450" y="63500"/>
            <a:ext cx="4102100" cy="6731000"/>
          </a:xfrm>
          <a:prstGeom prst="rect">
            <a:avLst/>
          </a:prstGeom>
        </p:spPr>
      </p:pic>
      <p:sp>
        <p:nvSpPr>
          <p:cNvPr id="3" name="Platshållare för sidfot 2">
            <a:extLst>
              <a:ext uri="{FF2B5EF4-FFF2-40B4-BE49-F238E27FC236}">
                <a16:creationId xmlns:a16="http://schemas.microsoft.com/office/drawing/2014/main" id="{771E72EE-951F-2850-B54E-74250B005A02}"/>
              </a:ext>
            </a:extLst>
          </p:cNvPr>
          <p:cNvSpPr>
            <a:spLocks noGrp="1"/>
          </p:cNvSpPr>
          <p:nvPr>
            <p:ph type="ftr" sz="quarter" idx="11"/>
          </p:nvPr>
        </p:nvSpPr>
        <p:spPr/>
        <p:txBody>
          <a:bodyPr/>
          <a:lstStyle/>
          <a:p>
            <a:r>
              <a:rPr lang="sv-SE"/>
              <a:t>Insikt 2024 |</a:t>
            </a:r>
          </a:p>
        </p:txBody>
      </p:sp>
      <p:sp>
        <p:nvSpPr>
          <p:cNvPr id="4" name="Platshållare för bildnummer 3">
            <a:extLst>
              <a:ext uri="{FF2B5EF4-FFF2-40B4-BE49-F238E27FC236}">
                <a16:creationId xmlns:a16="http://schemas.microsoft.com/office/drawing/2014/main" id="{543A2364-64C2-C5FF-183A-8A89EB24C3A1}"/>
              </a:ext>
            </a:extLst>
          </p:cNvPr>
          <p:cNvSpPr>
            <a:spLocks noGrp="1"/>
          </p:cNvSpPr>
          <p:nvPr>
            <p:ph type="sldNum" sz="quarter" idx="12"/>
          </p:nvPr>
        </p:nvSpPr>
        <p:spPr/>
        <p:txBody>
          <a:bodyPr/>
          <a:lstStyle/>
          <a:p>
            <a:fld id="{AE086683-F536-42AB-ABBC-F4803DFE8DBC}" type="slidenum">
              <a:rPr lang="sv-SE" smtClean="0"/>
              <a:pPr/>
              <a:t>15</a:t>
            </a:fld>
            <a:endParaRPr lang="sv-SE"/>
          </a:p>
        </p:txBody>
      </p:sp>
    </p:spTree>
    <p:extLst>
      <p:ext uri="{BB962C8B-B14F-4D97-AF65-F5344CB8AC3E}">
        <p14:creationId xmlns:p14="http://schemas.microsoft.com/office/powerpoint/2010/main" val="11079611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Diagram 14">
            <a:extLst>
              <a:ext uri="{FF2B5EF4-FFF2-40B4-BE49-F238E27FC236}">
                <a16:creationId xmlns:a16="http://schemas.microsoft.com/office/drawing/2014/main" id="{2BC62ADF-AD16-C5A3-4C4A-6B4008C3CF89}"/>
              </a:ext>
            </a:extLst>
          </p:cNvPr>
          <p:cNvGraphicFramePr>
            <a:graphicFrameLocks/>
          </p:cNvGraphicFramePr>
          <p:nvPr>
            <p:extLst>
              <p:ext uri="{D42A27DB-BD31-4B8C-83A1-F6EECF244321}">
                <p14:modId xmlns:p14="http://schemas.microsoft.com/office/powerpoint/2010/main" val="170141200"/>
              </p:ext>
            </p:extLst>
          </p:nvPr>
        </p:nvGraphicFramePr>
        <p:xfrm>
          <a:off x="568570" y="1922278"/>
          <a:ext cx="11586096" cy="3393682"/>
        </p:xfrm>
        <a:graphic>
          <a:graphicData uri="http://schemas.openxmlformats.org/drawingml/2006/chart">
            <c:chart xmlns:c="http://schemas.openxmlformats.org/drawingml/2006/chart" xmlns:r="http://schemas.openxmlformats.org/officeDocument/2006/relationships" r:id="rId3"/>
          </a:graphicData>
        </a:graphic>
      </p:graphicFrame>
      <p:sp>
        <p:nvSpPr>
          <p:cNvPr id="2" name="Rubrik 1">
            <a:extLst>
              <a:ext uri="{FF2B5EF4-FFF2-40B4-BE49-F238E27FC236}">
                <a16:creationId xmlns:a16="http://schemas.microsoft.com/office/drawing/2014/main" id="{5035B61E-E80D-5A4A-9054-152407064445}"/>
              </a:ext>
            </a:extLst>
          </p:cNvPr>
          <p:cNvSpPr>
            <a:spLocks noGrp="1"/>
          </p:cNvSpPr>
          <p:nvPr>
            <p:ph type="title"/>
          </p:nvPr>
        </p:nvSpPr>
        <p:spPr/>
        <p:txBody>
          <a:bodyPr/>
          <a:lstStyle/>
          <a:p>
            <a:r>
              <a:rPr lang="sv-SE"/>
              <a:t>Näst intill alla medlemsföretag jobbar delvis mot privata företag</a:t>
            </a:r>
          </a:p>
        </p:txBody>
      </p:sp>
      <p:sp>
        <p:nvSpPr>
          <p:cNvPr id="3" name="Platshållare för innehåll 2">
            <a:extLst>
              <a:ext uri="{FF2B5EF4-FFF2-40B4-BE49-F238E27FC236}">
                <a16:creationId xmlns:a16="http://schemas.microsoft.com/office/drawing/2014/main" id="{96A25E0A-87EA-F54F-BBDD-D00F01C7048D}"/>
              </a:ext>
            </a:extLst>
          </p:cNvPr>
          <p:cNvSpPr>
            <a:spLocks noGrp="1"/>
          </p:cNvSpPr>
          <p:nvPr>
            <p:ph idx="1"/>
          </p:nvPr>
        </p:nvSpPr>
        <p:spPr>
          <a:xfrm>
            <a:off x="415788" y="1020727"/>
            <a:ext cx="7802814" cy="527969"/>
          </a:xfrm>
        </p:spPr>
        <p:txBody>
          <a:bodyPr/>
          <a:lstStyle/>
          <a:p>
            <a:r>
              <a:rPr lang="sv-SE" b="1" dirty="0"/>
              <a:t>Kundbasen fördelat per sektor</a:t>
            </a:r>
            <a:br>
              <a:rPr lang="sv-SE" dirty="0"/>
            </a:br>
            <a:r>
              <a:rPr lang="sv-SE" dirty="0"/>
              <a:t> Procent av vardera verksamhetsområde som har kunder från sektorn</a:t>
            </a:r>
          </a:p>
        </p:txBody>
      </p:sp>
      <p:sp>
        <p:nvSpPr>
          <p:cNvPr id="22" name="Platshållare för sidfot 21">
            <a:extLst>
              <a:ext uri="{FF2B5EF4-FFF2-40B4-BE49-F238E27FC236}">
                <a16:creationId xmlns:a16="http://schemas.microsoft.com/office/drawing/2014/main" id="{7677B4DC-F0CD-9E4E-ADF2-774EB4B619CC}"/>
              </a:ext>
            </a:extLst>
          </p:cNvPr>
          <p:cNvSpPr>
            <a:spLocks noGrp="1"/>
          </p:cNvSpPr>
          <p:nvPr>
            <p:ph type="ftr" sz="quarter" idx="11"/>
          </p:nvPr>
        </p:nvSpPr>
        <p:spPr/>
        <p:txBody>
          <a:bodyPr/>
          <a:lstStyle/>
          <a:p>
            <a:r>
              <a:rPr lang="sv-SE"/>
              <a:t>Insikt 2024 |</a:t>
            </a:r>
          </a:p>
        </p:txBody>
      </p:sp>
      <p:sp>
        <p:nvSpPr>
          <p:cNvPr id="23" name="Platshållare för bildnummer 22">
            <a:extLst>
              <a:ext uri="{FF2B5EF4-FFF2-40B4-BE49-F238E27FC236}">
                <a16:creationId xmlns:a16="http://schemas.microsoft.com/office/drawing/2014/main" id="{14E907AF-4E9B-2549-952C-78020A9A3B11}"/>
              </a:ext>
            </a:extLst>
          </p:cNvPr>
          <p:cNvSpPr>
            <a:spLocks noGrp="1"/>
          </p:cNvSpPr>
          <p:nvPr>
            <p:ph type="sldNum" sz="quarter" idx="12"/>
          </p:nvPr>
        </p:nvSpPr>
        <p:spPr/>
        <p:txBody>
          <a:bodyPr/>
          <a:lstStyle/>
          <a:p>
            <a:fld id="{AE086683-F536-42AB-ABBC-F4803DFE8DBC}" type="slidenum">
              <a:rPr lang="sv-SE" smtClean="0"/>
              <a:t>16</a:t>
            </a:fld>
            <a:endParaRPr lang="sv-SE"/>
          </a:p>
        </p:txBody>
      </p:sp>
      <p:sp>
        <p:nvSpPr>
          <p:cNvPr id="4" name="Rectangular Callout 15">
            <a:extLst>
              <a:ext uri="{FF2B5EF4-FFF2-40B4-BE49-F238E27FC236}">
                <a16:creationId xmlns:a16="http://schemas.microsoft.com/office/drawing/2014/main" id="{D34DD679-DFF2-CF49-B8F0-77A8DD548B07}"/>
              </a:ext>
            </a:extLst>
          </p:cNvPr>
          <p:cNvSpPr/>
          <p:nvPr/>
        </p:nvSpPr>
        <p:spPr>
          <a:xfrm flipV="1">
            <a:off x="1214009" y="5480456"/>
            <a:ext cx="9216924" cy="490186"/>
          </a:xfrm>
          <a:prstGeom prst="wedgeRectCallout">
            <a:avLst>
              <a:gd name="adj1" fmla="val -20370"/>
              <a:gd name="adj2" fmla="val 41692"/>
            </a:avLst>
          </a:prstGeom>
          <a:solidFill>
            <a:schemeClr val="bg1">
              <a:alpha val="6597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sv-SE" sz="1200">
              <a:latin typeface="+mj-lt"/>
            </a:endParaRPr>
          </a:p>
        </p:txBody>
      </p:sp>
      <p:sp>
        <p:nvSpPr>
          <p:cNvPr id="6" name="Oval 7">
            <a:extLst>
              <a:ext uri="{FF2B5EF4-FFF2-40B4-BE49-F238E27FC236}">
                <a16:creationId xmlns:a16="http://schemas.microsoft.com/office/drawing/2014/main" id="{D6DA610E-C18A-804E-BF51-D8F6280894BF}"/>
              </a:ext>
            </a:extLst>
          </p:cNvPr>
          <p:cNvSpPr/>
          <p:nvPr/>
        </p:nvSpPr>
        <p:spPr>
          <a:xfrm>
            <a:off x="4281466" y="550519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latin typeface="+mj-lt"/>
              </a:rPr>
              <a:t>93%</a:t>
            </a:r>
          </a:p>
          <a:p>
            <a:pPr algn="ctr"/>
            <a:r>
              <a:rPr lang="sv-SE" sz="800" dirty="0">
                <a:latin typeface="+mj-lt"/>
              </a:rPr>
              <a:t>(93%)</a:t>
            </a:r>
          </a:p>
        </p:txBody>
      </p:sp>
      <p:sp>
        <p:nvSpPr>
          <p:cNvPr id="7" name="Oval 8">
            <a:extLst>
              <a:ext uri="{FF2B5EF4-FFF2-40B4-BE49-F238E27FC236}">
                <a16:creationId xmlns:a16="http://schemas.microsoft.com/office/drawing/2014/main" id="{B9605635-7CBE-AF4E-9B5F-2DB4493E4166}"/>
              </a:ext>
            </a:extLst>
          </p:cNvPr>
          <p:cNvSpPr/>
          <p:nvPr/>
        </p:nvSpPr>
        <p:spPr>
          <a:xfrm>
            <a:off x="2945115" y="550519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t>46%</a:t>
            </a:r>
          </a:p>
          <a:p>
            <a:pPr algn="ctr"/>
            <a:r>
              <a:rPr lang="sv-SE" sz="800" dirty="0"/>
              <a:t>(33%) </a:t>
            </a:r>
          </a:p>
        </p:txBody>
      </p:sp>
      <p:sp>
        <p:nvSpPr>
          <p:cNvPr id="8" name="Oval 9">
            <a:extLst>
              <a:ext uri="{FF2B5EF4-FFF2-40B4-BE49-F238E27FC236}">
                <a16:creationId xmlns:a16="http://schemas.microsoft.com/office/drawing/2014/main" id="{6D84EE73-7444-A74C-AE6C-E6618ACEDB27}"/>
              </a:ext>
            </a:extLst>
          </p:cNvPr>
          <p:cNvSpPr/>
          <p:nvPr/>
        </p:nvSpPr>
        <p:spPr>
          <a:xfrm>
            <a:off x="1608764" y="550519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latin typeface="+mj-lt"/>
              </a:rPr>
              <a:t>64% </a:t>
            </a:r>
            <a:r>
              <a:rPr lang="sv-SE" sz="800" dirty="0">
                <a:latin typeface="+mj-lt"/>
              </a:rPr>
              <a:t>(57%)</a:t>
            </a:r>
            <a:endParaRPr lang="sv-SE" sz="900" dirty="0">
              <a:latin typeface="+mj-lt"/>
            </a:endParaRPr>
          </a:p>
        </p:txBody>
      </p:sp>
      <p:sp>
        <p:nvSpPr>
          <p:cNvPr id="9" name="Oval 10">
            <a:extLst>
              <a:ext uri="{FF2B5EF4-FFF2-40B4-BE49-F238E27FC236}">
                <a16:creationId xmlns:a16="http://schemas.microsoft.com/office/drawing/2014/main" id="{EF9230C8-D8F6-3C43-B358-7FF4363BD8BD}"/>
              </a:ext>
            </a:extLst>
          </p:cNvPr>
          <p:cNvSpPr/>
          <p:nvPr/>
        </p:nvSpPr>
        <p:spPr>
          <a:xfrm>
            <a:off x="5617817" y="550519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latin typeface="+mj-lt"/>
              </a:rPr>
              <a:t>20%</a:t>
            </a:r>
          </a:p>
          <a:p>
            <a:pPr algn="ctr"/>
            <a:r>
              <a:rPr lang="sv-SE" sz="800" dirty="0">
                <a:latin typeface="+mj-lt"/>
              </a:rPr>
              <a:t>(21%)</a:t>
            </a:r>
          </a:p>
        </p:txBody>
      </p:sp>
      <p:sp>
        <p:nvSpPr>
          <p:cNvPr id="10" name="Oval 11">
            <a:extLst>
              <a:ext uri="{FF2B5EF4-FFF2-40B4-BE49-F238E27FC236}">
                <a16:creationId xmlns:a16="http://schemas.microsoft.com/office/drawing/2014/main" id="{282C0C5B-3F56-3147-8A0F-EBBFB1B50B7A}"/>
              </a:ext>
            </a:extLst>
          </p:cNvPr>
          <p:cNvSpPr/>
          <p:nvPr/>
        </p:nvSpPr>
        <p:spPr>
          <a:xfrm>
            <a:off x="9626868" y="550519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800" dirty="0">
                <a:latin typeface="+mj-lt"/>
              </a:rPr>
              <a:t>10%</a:t>
            </a:r>
          </a:p>
          <a:p>
            <a:pPr algn="ctr"/>
            <a:r>
              <a:rPr lang="sv-SE" sz="800" dirty="0">
                <a:latin typeface="+mj-lt"/>
              </a:rPr>
              <a:t>(6%)</a:t>
            </a:r>
          </a:p>
        </p:txBody>
      </p:sp>
      <p:sp>
        <p:nvSpPr>
          <p:cNvPr id="11" name="Oval 12">
            <a:extLst>
              <a:ext uri="{FF2B5EF4-FFF2-40B4-BE49-F238E27FC236}">
                <a16:creationId xmlns:a16="http://schemas.microsoft.com/office/drawing/2014/main" id="{E1F5D7EA-3B16-C54F-8935-36646CED5452}"/>
              </a:ext>
            </a:extLst>
          </p:cNvPr>
          <p:cNvSpPr/>
          <p:nvPr/>
        </p:nvSpPr>
        <p:spPr>
          <a:xfrm>
            <a:off x="8290519" y="550519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latin typeface="+mj-lt"/>
              </a:rPr>
              <a:t>13%</a:t>
            </a:r>
          </a:p>
          <a:p>
            <a:pPr algn="ctr"/>
            <a:r>
              <a:rPr lang="sv-SE" sz="800" dirty="0">
                <a:latin typeface="+mj-lt"/>
              </a:rPr>
              <a:t>(11%)</a:t>
            </a:r>
          </a:p>
        </p:txBody>
      </p:sp>
      <p:sp>
        <p:nvSpPr>
          <p:cNvPr id="12" name="Oval 13">
            <a:extLst>
              <a:ext uri="{FF2B5EF4-FFF2-40B4-BE49-F238E27FC236}">
                <a16:creationId xmlns:a16="http://schemas.microsoft.com/office/drawing/2014/main" id="{F4AC3D4D-9E49-A64C-929F-33CA3C750DE7}"/>
              </a:ext>
            </a:extLst>
          </p:cNvPr>
          <p:cNvSpPr/>
          <p:nvPr/>
        </p:nvSpPr>
        <p:spPr>
          <a:xfrm>
            <a:off x="6954168" y="550519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latin typeface="+mj-lt"/>
              </a:rPr>
              <a:t>16%</a:t>
            </a:r>
          </a:p>
          <a:p>
            <a:pPr algn="ctr"/>
            <a:r>
              <a:rPr lang="sv-SE" sz="800" dirty="0">
                <a:latin typeface="+mj-lt"/>
              </a:rPr>
              <a:t>(12%)</a:t>
            </a:r>
          </a:p>
        </p:txBody>
      </p:sp>
      <p:sp>
        <p:nvSpPr>
          <p:cNvPr id="13" name="TextBox 14">
            <a:extLst>
              <a:ext uri="{FF2B5EF4-FFF2-40B4-BE49-F238E27FC236}">
                <a16:creationId xmlns:a16="http://schemas.microsoft.com/office/drawing/2014/main" id="{5B4515C1-42F1-C643-A593-7D4DA19E227C}"/>
              </a:ext>
            </a:extLst>
          </p:cNvPr>
          <p:cNvSpPr txBox="1"/>
          <p:nvPr/>
        </p:nvSpPr>
        <p:spPr>
          <a:xfrm>
            <a:off x="407989" y="5490877"/>
            <a:ext cx="798222" cy="430887"/>
          </a:xfrm>
          <a:prstGeom prst="rect">
            <a:avLst/>
          </a:prstGeom>
          <a:noFill/>
        </p:spPr>
        <p:txBody>
          <a:bodyPr wrap="square" rtlCol="0">
            <a:spAutoFit/>
          </a:bodyPr>
          <a:lstStyle/>
          <a:p>
            <a:r>
              <a:rPr lang="sv-SE" sz="1100" b="1">
                <a:latin typeface="+mj-lt"/>
              </a:rPr>
              <a:t>Totala snittet</a:t>
            </a:r>
          </a:p>
        </p:txBody>
      </p:sp>
      <p:sp>
        <p:nvSpPr>
          <p:cNvPr id="14" name="textruta 13">
            <a:extLst>
              <a:ext uri="{FF2B5EF4-FFF2-40B4-BE49-F238E27FC236}">
                <a16:creationId xmlns:a16="http://schemas.microsoft.com/office/drawing/2014/main" id="{C257B2FC-58D0-904B-BCB9-914C33C809CD}"/>
              </a:ext>
            </a:extLst>
          </p:cNvPr>
          <p:cNvSpPr txBox="1"/>
          <p:nvPr/>
        </p:nvSpPr>
        <p:spPr>
          <a:xfrm>
            <a:off x="3517526" y="6266842"/>
            <a:ext cx="5271247" cy="307777"/>
          </a:xfrm>
          <a:prstGeom prst="rect">
            <a:avLst/>
          </a:prstGeom>
        </p:spPr>
        <p:txBody>
          <a:bodyPr wrap="square">
            <a:spAutoFit/>
          </a:bodyPr>
          <a:lstStyle>
            <a:defPPr>
              <a:defRPr lang="sv-SE"/>
            </a:defPPr>
            <a:lvl1pPr algn="ctr">
              <a:defRPr sz="700"/>
            </a:lvl1pPr>
          </a:lstStyle>
          <a:p>
            <a:r>
              <a:rPr lang="sv-SE"/>
              <a:t>Tabellen visar hur många av verksamhetsområdena som jobbar mot de olika sektorerna, </a:t>
            </a:r>
            <a:br>
              <a:rPr lang="sv-SE"/>
            </a:br>
            <a:r>
              <a:rPr lang="sv-SE"/>
              <a:t>dvs inte till vilken grad utan endast som ja och nej fråga och summerar därav inte till 100</a:t>
            </a:r>
          </a:p>
        </p:txBody>
      </p:sp>
      <p:sp>
        <p:nvSpPr>
          <p:cNvPr id="19" name="Ned 18">
            <a:extLst>
              <a:ext uri="{FF2B5EF4-FFF2-40B4-BE49-F238E27FC236}">
                <a16:creationId xmlns:a16="http://schemas.microsoft.com/office/drawing/2014/main" id="{C69C1143-C0E7-3B48-8D56-6D094FD1C8D4}"/>
              </a:ext>
            </a:extLst>
          </p:cNvPr>
          <p:cNvSpPr/>
          <p:nvPr/>
        </p:nvSpPr>
        <p:spPr>
          <a:xfrm rot="16200000">
            <a:off x="4077930" y="5647625"/>
            <a:ext cx="109590" cy="155848"/>
          </a:xfrm>
          <a:prstGeom prst="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Ned 15">
            <a:extLst>
              <a:ext uri="{FF2B5EF4-FFF2-40B4-BE49-F238E27FC236}">
                <a16:creationId xmlns:a16="http://schemas.microsoft.com/office/drawing/2014/main" id="{34DF2BA2-A5B5-6DA5-81CA-375316C496BA}"/>
              </a:ext>
            </a:extLst>
          </p:cNvPr>
          <p:cNvSpPr/>
          <p:nvPr/>
        </p:nvSpPr>
        <p:spPr>
          <a:xfrm rot="10800000">
            <a:off x="1453267" y="5647625"/>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Ned 20">
            <a:extLst>
              <a:ext uri="{FF2B5EF4-FFF2-40B4-BE49-F238E27FC236}">
                <a16:creationId xmlns:a16="http://schemas.microsoft.com/office/drawing/2014/main" id="{6FEE2BDA-A603-FDFD-F585-387D95EE613A}"/>
              </a:ext>
            </a:extLst>
          </p:cNvPr>
          <p:cNvSpPr/>
          <p:nvPr/>
        </p:nvSpPr>
        <p:spPr>
          <a:xfrm rot="10800000">
            <a:off x="9465612" y="5647625"/>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Ned 20">
            <a:extLst>
              <a:ext uri="{FF2B5EF4-FFF2-40B4-BE49-F238E27FC236}">
                <a16:creationId xmlns:a16="http://schemas.microsoft.com/office/drawing/2014/main" id="{1BE3EB2B-3075-BF60-E375-0819F9F1BA34}"/>
              </a:ext>
            </a:extLst>
          </p:cNvPr>
          <p:cNvSpPr/>
          <p:nvPr/>
        </p:nvSpPr>
        <p:spPr>
          <a:xfrm rot="10800000">
            <a:off x="8156435" y="5655453"/>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Ned 20">
            <a:extLst>
              <a:ext uri="{FF2B5EF4-FFF2-40B4-BE49-F238E27FC236}">
                <a16:creationId xmlns:a16="http://schemas.microsoft.com/office/drawing/2014/main" id="{E24FDF4B-D3B2-B030-29EE-8C9797687D4B}"/>
              </a:ext>
            </a:extLst>
          </p:cNvPr>
          <p:cNvSpPr/>
          <p:nvPr/>
        </p:nvSpPr>
        <p:spPr>
          <a:xfrm rot="10800000">
            <a:off x="6809056" y="5652731"/>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Ned 20">
            <a:extLst>
              <a:ext uri="{FF2B5EF4-FFF2-40B4-BE49-F238E27FC236}">
                <a16:creationId xmlns:a16="http://schemas.microsoft.com/office/drawing/2014/main" id="{A411BC7A-41B6-A3CF-B534-37D8872BF9E5}"/>
              </a:ext>
            </a:extLst>
          </p:cNvPr>
          <p:cNvSpPr/>
          <p:nvPr/>
        </p:nvSpPr>
        <p:spPr>
          <a:xfrm>
            <a:off x="5443435" y="5639877"/>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Ned 20">
            <a:extLst>
              <a:ext uri="{FF2B5EF4-FFF2-40B4-BE49-F238E27FC236}">
                <a16:creationId xmlns:a16="http://schemas.microsoft.com/office/drawing/2014/main" id="{0EE72936-CB46-00E4-A488-5338D6D6120F}"/>
              </a:ext>
            </a:extLst>
          </p:cNvPr>
          <p:cNvSpPr/>
          <p:nvPr/>
        </p:nvSpPr>
        <p:spPr>
          <a:xfrm rot="10800000">
            <a:off x="2809692" y="5643370"/>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65962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C029B4DB-8444-F94C-A414-0F72C45575C3}"/>
              </a:ext>
            </a:extLst>
          </p:cNvPr>
          <p:cNvPicPr>
            <a:picLocks noChangeAspect="1"/>
          </p:cNvPicPr>
          <p:nvPr/>
        </p:nvPicPr>
        <p:blipFill rotWithShape="1">
          <a:blip r:embed="rId2">
            <a:duotone>
              <a:schemeClr val="accent5">
                <a:shade val="45000"/>
                <a:satMod val="135000"/>
              </a:schemeClr>
              <a:prstClr val="white"/>
            </a:duotone>
          </a:blip>
          <a:srcRect l="8275" t="8505" b="1027"/>
          <a:stretch/>
        </p:blipFill>
        <p:spPr>
          <a:xfrm rot="10800000">
            <a:off x="4404319" y="1"/>
            <a:ext cx="7787681" cy="6857999"/>
          </a:xfrm>
          <a:prstGeom prst="rect">
            <a:avLst/>
          </a:prstGeom>
        </p:spPr>
      </p:pic>
      <p:sp>
        <p:nvSpPr>
          <p:cNvPr id="2" name="Rubrik 1">
            <a:extLst>
              <a:ext uri="{FF2B5EF4-FFF2-40B4-BE49-F238E27FC236}">
                <a16:creationId xmlns:a16="http://schemas.microsoft.com/office/drawing/2014/main" id="{34D25ECC-98A4-3D4B-B512-216895E7A498}"/>
              </a:ext>
            </a:extLst>
          </p:cNvPr>
          <p:cNvSpPr>
            <a:spLocks noGrp="1"/>
          </p:cNvSpPr>
          <p:nvPr>
            <p:ph type="title"/>
          </p:nvPr>
        </p:nvSpPr>
        <p:spPr>
          <a:xfrm>
            <a:off x="415788" y="293413"/>
            <a:ext cx="9899090" cy="514662"/>
          </a:xfrm>
        </p:spPr>
        <p:txBody>
          <a:bodyPr/>
          <a:lstStyle/>
          <a:p>
            <a:r>
              <a:rPr lang="sv-SE" dirty="0"/>
              <a:t>57 procent av medlemmarnas egen omsättning kommer från privata aktörer – en minskning två år i rad </a:t>
            </a:r>
          </a:p>
        </p:txBody>
      </p:sp>
      <p:sp>
        <p:nvSpPr>
          <p:cNvPr id="3" name="Platshållare för innehåll 2">
            <a:extLst>
              <a:ext uri="{FF2B5EF4-FFF2-40B4-BE49-F238E27FC236}">
                <a16:creationId xmlns:a16="http://schemas.microsoft.com/office/drawing/2014/main" id="{DB9CFC81-D32A-E64B-90DD-836ED85D5E10}"/>
              </a:ext>
            </a:extLst>
          </p:cNvPr>
          <p:cNvSpPr>
            <a:spLocks noGrp="1"/>
          </p:cNvSpPr>
          <p:nvPr>
            <p:ph idx="1"/>
          </p:nvPr>
        </p:nvSpPr>
        <p:spPr>
          <a:xfrm>
            <a:off x="415787" y="1020726"/>
            <a:ext cx="4684533" cy="523227"/>
          </a:xfrm>
        </p:spPr>
        <p:txBody>
          <a:bodyPr/>
          <a:lstStyle/>
          <a:p>
            <a:r>
              <a:rPr lang="sv-SE" b="1" dirty="0"/>
              <a:t>Egen omsättning per sektor </a:t>
            </a:r>
            <a:br>
              <a:rPr lang="sv-SE" dirty="0"/>
            </a:br>
            <a:r>
              <a:rPr lang="sv-SE" dirty="0"/>
              <a:t> Totalt för alla verksamhetsområden i procent</a:t>
            </a:r>
          </a:p>
        </p:txBody>
      </p:sp>
      <p:sp>
        <p:nvSpPr>
          <p:cNvPr id="5" name="Platshållare för sidfot 4">
            <a:extLst>
              <a:ext uri="{FF2B5EF4-FFF2-40B4-BE49-F238E27FC236}">
                <a16:creationId xmlns:a16="http://schemas.microsoft.com/office/drawing/2014/main" id="{26825600-5C88-B04F-8455-EBE9B87F0477}"/>
              </a:ext>
            </a:extLst>
          </p:cNvPr>
          <p:cNvSpPr>
            <a:spLocks noGrp="1"/>
          </p:cNvSpPr>
          <p:nvPr>
            <p:ph type="ftr" sz="quarter" idx="11"/>
          </p:nvPr>
        </p:nvSpPr>
        <p:spPr/>
        <p:txBody>
          <a:bodyPr/>
          <a:lstStyle/>
          <a:p>
            <a:r>
              <a:rPr lang="sv-SE"/>
              <a:t>Insikt 2024 |</a:t>
            </a:r>
          </a:p>
        </p:txBody>
      </p:sp>
      <p:sp>
        <p:nvSpPr>
          <p:cNvPr id="6" name="Platshållare för bildnummer 5">
            <a:extLst>
              <a:ext uri="{FF2B5EF4-FFF2-40B4-BE49-F238E27FC236}">
                <a16:creationId xmlns:a16="http://schemas.microsoft.com/office/drawing/2014/main" id="{789C0FFE-5D8B-E64D-BE53-F4D352510A15}"/>
              </a:ext>
            </a:extLst>
          </p:cNvPr>
          <p:cNvSpPr>
            <a:spLocks noGrp="1"/>
          </p:cNvSpPr>
          <p:nvPr>
            <p:ph type="sldNum" sz="quarter" idx="12"/>
          </p:nvPr>
        </p:nvSpPr>
        <p:spPr/>
        <p:txBody>
          <a:bodyPr/>
          <a:lstStyle/>
          <a:p>
            <a:fld id="{AE086683-F536-42AB-ABBC-F4803DFE8DBC}" type="slidenum">
              <a:rPr lang="sv-SE" smtClean="0"/>
              <a:t>17</a:t>
            </a:fld>
            <a:endParaRPr lang="sv-SE"/>
          </a:p>
        </p:txBody>
      </p:sp>
      <p:sp>
        <p:nvSpPr>
          <p:cNvPr id="7" name="textruta 6">
            <a:extLst>
              <a:ext uri="{FF2B5EF4-FFF2-40B4-BE49-F238E27FC236}">
                <a16:creationId xmlns:a16="http://schemas.microsoft.com/office/drawing/2014/main" id="{2DDA122A-5740-8948-823A-144935E0DB43}"/>
              </a:ext>
            </a:extLst>
          </p:cNvPr>
          <p:cNvSpPr txBox="1"/>
          <p:nvPr/>
        </p:nvSpPr>
        <p:spPr>
          <a:xfrm>
            <a:off x="4796878" y="3743415"/>
            <a:ext cx="1258026" cy="369332"/>
          </a:xfrm>
          <a:prstGeom prst="rect">
            <a:avLst/>
          </a:prstGeom>
          <a:noFill/>
        </p:spPr>
        <p:txBody>
          <a:bodyPr wrap="square" rtlCol="0">
            <a:spAutoFit/>
          </a:bodyPr>
          <a:lstStyle/>
          <a:p>
            <a:pPr algn="ctr"/>
            <a:r>
              <a:rPr lang="sv-SE" b="1"/>
              <a:t>Totalt</a:t>
            </a:r>
          </a:p>
        </p:txBody>
      </p:sp>
      <p:sp>
        <p:nvSpPr>
          <p:cNvPr id="10" name="textruta 9">
            <a:extLst>
              <a:ext uri="{FF2B5EF4-FFF2-40B4-BE49-F238E27FC236}">
                <a16:creationId xmlns:a16="http://schemas.microsoft.com/office/drawing/2014/main" id="{F6AA5EA3-F40F-D94A-B630-94C6AF9D8814}"/>
              </a:ext>
            </a:extLst>
          </p:cNvPr>
          <p:cNvSpPr txBox="1"/>
          <p:nvPr/>
        </p:nvSpPr>
        <p:spPr>
          <a:xfrm>
            <a:off x="3902469" y="6267717"/>
            <a:ext cx="4554032" cy="415498"/>
          </a:xfrm>
          <a:prstGeom prst="rect">
            <a:avLst/>
          </a:prstGeom>
        </p:spPr>
        <p:txBody>
          <a:bodyPr wrap="square">
            <a:spAutoFit/>
          </a:bodyPr>
          <a:lstStyle>
            <a:defPPr>
              <a:defRPr lang="sv-SE"/>
            </a:defPPr>
            <a:lvl1pPr algn="ctr">
              <a:defRPr sz="700"/>
            </a:lvl1pPr>
          </a:lstStyle>
          <a:p>
            <a:r>
              <a:rPr lang="sv-SE" dirty="0"/>
              <a:t>Egen omsättning är den delen av omsättningen som företagen producerar själva ("in house”). Med andra ord är det omsättningen exklusive olika slags konsultinköp eller inköp av andra varor, material och tjänster (omsättning - konsultinköp - inköp av utomstående varor, material och/eller tjänster).</a:t>
            </a:r>
          </a:p>
        </p:txBody>
      </p:sp>
      <p:sp>
        <p:nvSpPr>
          <p:cNvPr id="11" name="Frihandsfigur 10">
            <a:extLst>
              <a:ext uri="{FF2B5EF4-FFF2-40B4-BE49-F238E27FC236}">
                <a16:creationId xmlns:a16="http://schemas.microsoft.com/office/drawing/2014/main" id="{456B2BEC-B40A-9546-B48A-98718D0B39B1}"/>
              </a:ext>
            </a:extLst>
          </p:cNvPr>
          <p:cNvSpPr/>
          <p:nvPr/>
        </p:nvSpPr>
        <p:spPr>
          <a:xfrm rot="11457556" flipV="1">
            <a:off x="7387302" y="3378419"/>
            <a:ext cx="640477" cy="306913"/>
          </a:xfrm>
          <a:custGeom>
            <a:avLst/>
            <a:gdLst>
              <a:gd name="connsiteX0" fmla="*/ 770964 w 770964"/>
              <a:gd name="connsiteY0" fmla="*/ 315233 h 315233"/>
              <a:gd name="connsiteX1" fmla="*/ 403411 w 770964"/>
              <a:gd name="connsiteY1" fmla="*/ 37327 h 315233"/>
              <a:gd name="connsiteX2" fmla="*/ 0 w 770964"/>
              <a:gd name="connsiteY2" fmla="*/ 10433 h 315233"/>
            </a:gdLst>
            <a:ahLst/>
            <a:cxnLst>
              <a:cxn ang="0">
                <a:pos x="connsiteX0" y="connsiteY0"/>
              </a:cxn>
              <a:cxn ang="0">
                <a:pos x="connsiteX1" y="connsiteY1"/>
              </a:cxn>
              <a:cxn ang="0">
                <a:pos x="connsiteX2" y="connsiteY2"/>
              </a:cxn>
            </a:cxnLst>
            <a:rect l="l" t="t" r="r" b="b"/>
            <a:pathLst>
              <a:path w="770964" h="315233">
                <a:moveTo>
                  <a:pt x="770964" y="315233"/>
                </a:moveTo>
                <a:cubicBezTo>
                  <a:pt x="651434" y="201680"/>
                  <a:pt x="531905" y="88127"/>
                  <a:pt x="403411" y="37327"/>
                </a:cubicBezTo>
                <a:cubicBezTo>
                  <a:pt x="274917" y="-13473"/>
                  <a:pt x="137458" y="-1520"/>
                  <a:pt x="0" y="10433"/>
                </a:cubicBezTo>
              </a:path>
            </a:pathLst>
          </a:custGeom>
          <a:noFill/>
          <a:ln>
            <a:solidFill>
              <a:schemeClr val="tx1"/>
            </a:solidFill>
            <a:prstDash val="dash"/>
            <a:headEnd type="triangle"/>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Ellips 12">
            <a:extLst>
              <a:ext uri="{FF2B5EF4-FFF2-40B4-BE49-F238E27FC236}">
                <a16:creationId xmlns:a16="http://schemas.microsoft.com/office/drawing/2014/main" id="{5019215B-27C4-684B-88A5-AC8B5ECCA568}"/>
              </a:ext>
            </a:extLst>
          </p:cNvPr>
          <p:cNvSpPr/>
          <p:nvPr/>
        </p:nvSpPr>
        <p:spPr>
          <a:xfrm>
            <a:off x="8123553" y="2797582"/>
            <a:ext cx="1782000" cy="1781515"/>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1050" dirty="0">
                <a:solidFill>
                  <a:schemeClr val="tx1">
                    <a:lumMod val="95000"/>
                    <a:lumOff val="5000"/>
                  </a:schemeClr>
                </a:solidFill>
              </a:rPr>
              <a:t>Andelen egen omsättning hänförligt till privata aktörer har sjunkit sedan föregående år och året innan dess. </a:t>
            </a:r>
          </a:p>
        </p:txBody>
      </p:sp>
      <p:sp>
        <p:nvSpPr>
          <p:cNvPr id="17" name="Ned 16">
            <a:extLst>
              <a:ext uri="{FF2B5EF4-FFF2-40B4-BE49-F238E27FC236}">
                <a16:creationId xmlns:a16="http://schemas.microsoft.com/office/drawing/2014/main" id="{2813EF70-A16A-BC47-88C6-FF521AF6D50B}"/>
              </a:ext>
            </a:extLst>
          </p:cNvPr>
          <p:cNvSpPr/>
          <p:nvPr/>
        </p:nvSpPr>
        <p:spPr>
          <a:xfrm rot="10800000">
            <a:off x="3778218" y="4205648"/>
            <a:ext cx="82336"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Ned 20">
            <a:extLst>
              <a:ext uri="{FF2B5EF4-FFF2-40B4-BE49-F238E27FC236}">
                <a16:creationId xmlns:a16="http://schemas.microsoft.com/office/drawing/2014/main" id="{6144B9E0-D637-85BC-4731-50139B56C50A}"/>
              </a:ext>
            </a:extLst>
          </p:cNvPr>
          <p:cNvSpPr/>
          <p:nvPr/>
        </p:nvSpPr>
        <p:spPr>
          <a:xfrm>
            <a:off x="6341765" y="4202104"/>
            <a:ext cx="82336"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Ned 21">
            <a:extLst>
              <a:ext uri="{FF2B5EF4-FFF2-40B4-BE49-F238E27FC236}">
                <a16:creationId xmlns:a16="http://schemas.microsoft.com/office/drawing/2014/main" id="{9F061D1D-1FDC-70C3-7FE2-7A44C0BCFD02}"/>
              </a:ext>
            </a:extLst>
          </p:cNvPr>
          <p:cNvSpPr/>
          <p:nvPr/>
        </p:nvSpPr>
        <p:spPr>
          <a:xfrm>
            <a:off x="4225411" y="2522605"/>
            <a:ext cx="82336"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3" name="Ned 22">
            <a:extLst>
              <a:ext uri="{FF2B5EF4-FFF2-40B4-BE49-F238E27FC236}">
                <a16:creationId xmlns:a16="http://schemas.microsoft.com/office/drawing/2014/main" id="{B5ADA3BD-7E9C-CB62-8411-892796A20078}"/>
              </a:ext>
            </a:extLst>
          </p:cNvPr>
          <p:cNvSpPr/>
          <p:nvPr/>
        </p:nvSpPr>
        <p:spPr>
          <a:xfrm>
            <a:off x="4557422" y="2587413"/>
            <a:ext cx="82336"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4" name="Ned 23">
            <a:extLst>
              <a:ext uri="{FF2B5EF4-FFF2-40B4-BE49-F238E27FC236}">
                <a16:creationId xmlns:a16="http://schemas.microsoft.com/office/drawing/2014/main" id="{B2E3629B-9773-7B6E-D016-072D74E93A4B}"/>
              </a:ext>
            </a:extLst>
          </p:cNvPr>
          <p:cNvSpPr/>
          <p:nvPr/>
        </p:nvSpPr>
        <p:spPr>
          <a:xfrm rot="10800000">
            <a:off x="4751073" y="2282698"/>
            <a:ext cx="82336"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Ned 24">
            <a:extLst>
              <a:ext uri="{FF2B5EF4-FFF2-40B4-BE49-F238E27FC236}">
                <a16:creationId xmlns:a16="http://schemas.microsoft.com/office/drawing/2014/main" id="{3D222676-661D-8CC6-C1BD-6CA116DDAC76}"/>
              </a:ext>
            </a:extLst>
          </p:cNvPr>
          <p:cNvSpPr/>
          <p:nvPr/>
        </p:nvSpPr>
        <p:spPr>
          <a:xfrm rot="10800000">
            <a:off x="5034996" y="2224152"/>
            <a:ext cx="82336"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 name="Ned 3">
            <a:extLst>
              <a:ext uri="{FF2B5EF4-FFF2-40B4-BE49-F238E27FC236}">
                <a16:creationId xmlns:a16="http://schemas.microsoft.com/office/drawing/2014/main" id="{CB14447B-0B95-B275-83DD-DA30EBCF0575}"/>
              </a:ext>
            </a:extLst>
          </p:cNvPr>
          <p:cNvSpPr/>
          <p:nvPr/>
        </p:nvSpPr>
        <p:spPr>
          <a:xfrm rot="10800000">
            <a:off x="3836673" y="2993898"/>
            <a:ext cx="82336"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9" name="Diagram 8">
            <a:extLst>
              <a:ext uri="{FF2B5EF4-FFF2-40B4-BE49-F238E27FC236}">
                <a16:creationId xmlns:a16="http://schemas.microsoft.com/office/drawing/2014/main" id="{5ED0A3D6-6018-3DAE-0556-4FCF0AA3C8CE}"/>
              </a:ext>
            </a:extLst>
          </p:cNvPr>
          <p:cNvGraphicFramePr>
            <a:graphicFrameLocks/>
          </p:cNvGraphicFramePr>
          <p:nvPr>
            <p:extLst>
              <p:ext uri="{D42A27DB-BD31-4B8C-83A1-F6EECF244321}">
                <p14:modId xmlns:p14="http://schemas.microsoft.com/office/powerpoint/2010/main" val="1496779199"/>
              </p:ext>
            </p:extLst>
          </p:nvPr>
        </p:nvGraphicFramePr>
        <p:xfrm>
          <a:off x="138730" y="1584572"/>
          <a:ext cx="7987414" cy="4691373"/>
        </p:xfrm>
        <a:graphic>
          <a:graphicData uri="http://schemas.openxmlformats.org/drawingml/2006/chart">
            <c:chart xmlns:c="http://schemas.openxmlformats.org/drawingml/2006/chart" xmlns:r="http://schemas.openxmlformats.org/officeDocument/2006/relationships" r:id="rId3"/>
          </a:graphicData>
        </a:graphic>
      </p:graphicFrame>
      <p:sp>
        <p:nvSpPr>
          <p:cNvPr id="12" name="Ned 3">
            <a:extLst>
              <a:ext uri="{FF2B5EF4-FFF2-40B4-BE49-F238E27FC236}">
                <a16:creationId xmlns:a16="http://schemas.microsoft.com/office/drawing/2014/main" id="{64D5BDDD-B4C5-E760-B8A9-B48975A1D737}"/>
              </a:ext>
            </a:extLst>
          </p:cNvPr>
          <p:cNvSpPr/>
          <p:nvPr/>
        </p:nvSpPr>
        <p:spPr>
          <a:xfrm rot="10800000">
            <a:off x="3935983" y="4436096"/>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Ned 10">
            <a:extLst>
              <a:ext uri="{FF2B5EF4-FFF2-40B4-BE49-F238E27FC236}">
                <a16:creationId xmlns:a16="http://schemas.microsoft.com/office/drawing/2014/main" id="{2FEBA731-A6D1-0177-CFA1-9160A556D031}"/>
              </a:ext>
            </a:extLst>
          </p:cNvPr>
          <p:cNvSpPr/>
          <p:nvPr/>
        </p:nvSpPr>
        <p:spPr>
          <a:xfrm>
            <a:off x="6508099" y="4107753"/>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Ned 3">
            <a:extLst>
              <a:ext uri="{FF2B5EF4-FFF2-40B4-BE49-F238E27FC236}">
                <a16:creationId xmlns:a16="http://schemas.microsoft.com/office/drawing/2014/main" id="{70999C59-E65D-0719-FAD0-CB1CCC748A80}"/>
              </a:ext>
            </a:extLst>
          </p:cNvPr>
          <p:cNvSpPr/>
          <p:nvPr/>
        </p:nvSpPr>
        <p:spPr>
          <a:xfrm rot="10800000">
            <a:off x="5117332" y="2210246"/>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Ned 10">
            <a:extLst>
              <a:ext uri="{FF2B5EF4-FFF2-40B4-BE49-F238E27FC236}">
                <a16:creationId xmlns:a16="http://schemas.microsoft.com/office/drawing/2014/main" id="{96A76559-199E-F2A9-879A-36938FC87DFB}"/>
              </a:ext>
            </a:extLst>
          </p:cNvPr>
          <p:cNvSpPr/>
          <p:nvPr/>
        </p:nvSpPr>
        <p:spPr>
          <a:xfrm>
            <a:off x="4448400" y="2797582"/>
            <a:ext cx="90570"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Ned 3">
            <a:extLst>
              <a:ext uri="{FF2B5EF4-FFF2-40B4-BE49-F238E27FC236}">
                <a16:creationId xmlns:a16="http://schemas.microsoft.com/office/drawing/2014/main" id="{0FD4CDA8-A331-F09F-A20E-2025A74AF2EA}"/>
              </a:ext>
            </a:extLst>
          </p:cNvPr>
          <p:cNvSpPr/>
          <p:nvPr/>
        </p:nvSpPr>
        <p:spPr>
          <a:xfrm rot="10800000">
            <a:off x="3996582" y="3117973"/>
            <a:ext cx="90570" cy="128800"/>
          </a:xfrm>
          <a:prstGeom prst="downArrow">
            <a:avLst/>
          </a:prstGeom>
          <a:solidFill>
            <a:srgbClr val="00B050"/>
          </a:solidFill>
          <a:ln>
            <a:solidFill>
              <a:srgbClr val="1D66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Ned 3">
            <a:extLst>
              <a:ext uri="{FF2B5EF4-FFF2-40B4-BE49-F238E27FC236}">
                <a16:creationId xmlns:a16="http://schemas.microsoft.com/office/drawing/2014/main" id="{66683825-84F2-39A8-F868-8B0ABA4F896B}"/>
              </a:ext>
            </a:extLst>
          </p:cNvPr>
          <p:cNvSpPr/>
          <p:nvPr/>
        </p:nvSpPr>
        <p:spPr>
          <a:xfrm rot="16200000">
            <a:off x="4847240" y="2523013"/>
            <a:ext cx="90570" cy="128800"/>
          </a:xfrm>
          <a:prstGeom prst="downArrow">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Ned 3">
            <a:extLst>
              <a:ext uri="{FF2B5EF4-FFF2-40B4-BE49-F238E27FC236}">
                <a16:creationId xmlns:a16="http://schemas.microsoft.com/office/drawing/2014/main" id="{DCCFEF00-B235-1656-E7BC-51144E05EC0C}"/>
              </a:ext>
            </a:extLst>
          </p:cNvPr>
          <p:cNvSpPr/>
          <p:nvPr/>
        </p:nvSpPr>
        <p:spPr>
          <a:xfrm rot="16200000">
            <a:off x="4403115" y="2414607"/>
            <a:ext cx="90570" cy="128800"/>
          </a:xfrm>
          <a:prstGeom prst="downArrow">
            <a:avLst/>
          </a:prstGeom>
          <a:solidFill>
            <a:schemeClr val="bg1">
              <a:lumMod val="75000"/>
            </a:schemeClr>
          </a:solidFill>
          <a:ln>
            <a:solidFill>
              <a:srgbClr val="88AA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6045759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41515A45-422B-BA4B-A5BC-625AA8EFBE9F}"/>
              </a:ext>
            </a:extLst>
          </p:cNvPr>
          <p:cNvSpPr/>
          <p:nvPr/>
        </p:nvSpPr>
        <p:spPr>
          <a:xfrm>
            <a:off x="6150174" y="0"/>
            <a:ext cx="6096001" cy="6858000"/>
          </a:xfrm>
          <a:prstGeom prst="rect">
            <a:avLst/>
          </a:prstGeom>
          <a:solidFill>
            <a:srgbClr val="E7E8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6" name="Diagram 5">
            <a:extLst>
              <a:ext uri="{FF2B5EF4-FFF2-40B4-BE49-F238E27FC236}">
                <a16:creationId xmlns:a16="http://schemas.microsoft.com/office/drawing/2014/main" id="{2E5187E1-C062-3BF5-1E68-446DE2AACC4E}"/>
              </a:ext>
            </a:extLst>
          </p:cNvPr>
          <p:cNvGraphicFramePr>
            <a:graphicFrameLocks/>
          </p:cNvGraphicFramePr>
          <p:nvPr>
            <p:extLst>
              <p:ext uri="{D42A27DB-BD31-4B8C-83A1-F6EECF244321}">
                <p14:modId xmlns:p14="http://schemas.microsoft.com/office/powerpoint/2010/main" val="4012640865"/>
              </p:ext>
            </p:extLst>
          </p:nvPr>
        </p:nvGraphicFramePr>
        <p:xfrm>
          <a:off x="1755321" y="1477736"/>
          <a:ext cx="9535887" cy="4516000"/>
        </p:xfrm>
        <a:graphic>
          <a:graphicData uri="http://schemas.openxmlformats.org/drawingml/2006/chart">
            <c:chart xmlns:c="http://schemas.openxmlformats.org/drawingml/2006/chart" xmlns:r="http://schemas.openxmlformats.org/officeDocument/2006/relationships" r:id="rId2"/>
          </a:graphicData>
        </a:graphic>
      </p:graphicFrame>
      <p:sp>
        <p:nvSpPr>
          <p:cNvPr id="2" name="Rubrik 1">
            <a:extLst>
              <a:ext uri="{FF2B5EF4-FFF2-40B4-BE49-F238E27FC236}">
                <a16:creationId xmlns:a16="http://schemas.microsoft.com/office/drawing/2014/main" id="{7F9F2416-4DED-CA40-8086-B6ECF68AA093}"/>
              </a:ext>
            </a:extLst>
          </p:cNvPr>
          <p:cNvSpPr>
            <a:spLocks noGrp="1"/>
          </p:cNvSpPr>
          <p:nvPr>
            <p:ph type="title"/>
          </p:nvPr>
        </p:nvSpPr>
        <p:spPr/>
        <p:txBody>
          <a:bodyPr/>
          <a:lstStyle/>
          <a:p>
            <a:r>
              <a:rPr lang="sv-SE" dirty="0"/>
              <a:t>Arkitektföretagens egna omsättning från offentlig sektor ökar</a:t>
            </a:r>
          </a:p>
        </p:txBody>
      </p:sp>
      <p:sp>
        <p:nvSpPr>
          <p:cNvPr id="3" name="Platshållare för innehåll 2">
            <a:extLst>
              <a:ext uri="{FF2B5EF4-FFF2-40B4-BE49-F238E27FC236}">
                <a16:creationId xmlns:a16="http://schemas.microsoft.com/office/drawing/2014/main" id="{AFD727C1-788C-8E40-85E3-9FA2BD52C441}"/>
              </a:ext>
            </a:extLst>
          </p:cNvPr>
          <p:cNvSpPr>
            <a:spLocks noGrp="1"/>
          </p:cNvSpPr>
          <p:nvPr>
            <p:ph idx="1"/>
          </p:nvPr>
        </p:nvSpPr>
        <p:spPr>
          <a:xfrm>
            <a:off x="415787" y="1020726"/>
            <a:ext cx="3237351" cy="527767"/>
          </a:xfrm>
        </p:spPr>
        <p:txBody>
          <a:bodyPr/>
          <a:lstStyle/>
          <a:p>
            <a:r>
              <a:rPr lang="sv-SE" b="1" dirty="0"/>
              <a:t>Egen omsättning per sektor</a:t>
            </a:r>
            <a:br>
              <a:rPr lang="sv-SE" dirty="0"/>
            </a:br>
            <a:r>
              <a:rPr lang="sv-SE" dirty="0"/>
              <a:t> I procent av totalen</a:t>
            </a:r>
          </a:p>
        </p:txBody>
      </p:sp>
      <p:sp>
        <p:nvSpPr>
          <p:cNvPr id="4" name="Platshållare för sidfot 3">
            <a:extLst>
              <a:ext uri="{FF2B5EF4-FFF2-40B4-BE49-F238E27FC236}">
                <a16:creationId xmlns:a16="http://schemas.microsoft.com/office/drawing/2014/main" id="{D0C66C94-AF0A-604D-BB0A-D72D5E98C95D}"/>
              </a:ext>
            </a:extLst>
          </p:cNvPr>
          <p:cNvSpPr>
            <a:spLocks noGrp="1"/>
          </p:cNvSpPr>
          <p:nvPr>
            <p:ph type="ftr" sz="quarter" idx="11"/>
          </p:nvPr>
        </p:nvSpPr>
        <p:spPr/>
        <p:txBody>
          <a:bodyPr/>
          <a:lstStyle/>
          <a:p>
            <a:r>
              <a:rPr lang="sv-SE"/>
              <a:t>Insikt 2024 |</a:t>
            </a:r>
          </a:p>
        </p:txBody>
      </p:sp>
      <p:sp>
        <p:nvSpPr>
          <p:cNvPr id="15" name="Platshållare för bildnummer 14">
            <a:extLst>
              <a:ext uri="{FF2B5EF4-FFF2-40B4-BE49-F238E27FC236}">
                <a16:creationId xmlns:a16="http://schemas.microsoft.com/office/drawing/2014/main" id="{6C628264-70FA-2D41-A05A-41E2D13C6805}"/>
              </a:ext>
            </a:extLst>
          </p:cNvPr>
          <p:cNvSpPr>
            <a:spLocks noGrp="1"/>
          </p:cNvSpPr>
          <p:nvPr>
            <p:ph type="sldNum" sz="quarter" idx="12"/>
          </p:nvPr>
        </p:nvSpPr>
        <p:spPr/>
        <p:txBody>
          <a:bodyPr/>
          <a:lstStyle/>
          <a:p>
            <a:fld id="{AE086683-F536-42AB-ABBC-F4803DFE8DBC}" type="slidenum">
              <a:rPr lang="sv-SE" smtClean="0"/>
              <a:t>18</a:t>
            </a:fld>
            <a:endParaRPr lang="sv-SE"/>
          </a:p>
        </p:txBody>
      </p:sp>
      <p:sp>
        <p:nvSpPr>
          <p:cNvPr id="40" name="textruta 39">
            <a:extLst>
              <a:ext uri="{FF2B5EF4-FFF2-40B4-BE49-F238E27FC236}">
                <a16:creationId xmlns:a16="http://schemas.microsoft.com/office/drawing/2014/main" id="{172AEECD-508D-7544-BEB2-AEAD4F5AD277}"/>
              </a:ext>
            </a:extLst>
          </p:cNvPr>
          <p:cNvSpPr txBox="1"/>
          <p:nvPr/>
        </p:nvSpPr>
        <p:spPr>
          <a:xfrm>
            <a:off x="4040361" y="6267717"/>
            <a:ext cx="4140029" cy="307777"/>
          </a:xfrm>
          <a:prstGeom prst="rect">
            <a:avLst/>
          </a:prstGeom>
        </p:spPr>
        <p:txBody>
          <a:bodyPr wrap="square">
            <a:spAutoFit/>
          </a:bodyPr>
          <a:lstStyle>
            <a:defPPr>
              <a:defRPr lang="sv-SE"/>
            </a:defPPr>
            <a:lvl1pPr algn="ctr">
              <a:defRPr sz="700"/>
            </a:lvl1pPr>
          </a:lstStyle>
          <a:p>
            <a:r>
              <a:rPr lang="sv-SE"/>
              <a:t>Egen omsättning är den delen av omsättningen som företaget producerar själva ("in house”). Med andra ord är det omsättningen exklusive olika slags konsultinköp eller inköp av andra varor, material och tjänster (omsättning - konsultinköp - inköp av utomstående varor, material och/eller tjänster).</a:t>
            </a:r>
          </a:p>
        </p:txBody>
      </p:sp>
      <p:sp>
        <p:nvSpPr>
          <p:cNvPr id="21" name="Right Brace 2">
            <a:extLst>
              <a:ext uri="{FF2B5EF4-FFF2-40B4-BE49-F238E27FC236}">
                <a16:creationId xmlns:a16="http://schemas.microsoft.com/office/drawing/2014/main" id="{7BBB1C5E-E64D-C142-95D9-3AA129B1B25F}"/>
              </a:ext>
            </a:extLst>
          </p:cNvPr>
          <p:cNvSpPr/>
          <p:nvPr/>
        </p:nvSpPr>
        <p:spPr>
          <a:xfrm>
            <a:off x="5249098" y="5070815"/>
            <a:ext cx="127945" cy="101294"/>
          </a:xfrm>
          <a:prstGeom prst="rightBrace">
            <a:avLst>
              <a:gd name="adj1" fmla="val 4115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2" name="TextBox 6">
            <a:extLst>
              <a:ext uri="{FF2B5EF4-FFF2-40B4-BE49-F238E27FC236}">
                <a16:creationId xmlns:a16="http://schemas.microsoft.com/office/drawing/2014/main" id="{ABB53599-4030-D942-8784-0893CA4A0228}"/>
              </a:ext>
            </a:extLst>
          </p:cNvPr>
          <p:cNvSpPr txBox="1"/>
          <p:nvPr/>
        </p:nvSpPr>
        <p:spPr>
          <a:xfrm>
            <a:off x="5350289" y="4877550"/>
            <a:ext cx="549769" cy="369332"/>
          </a:xfrm>
          <a:prstGeom prst="rect">
            <a:avLst/>
          </a:prstGeom>
          <a:noFill/>
        </p:spPr>
        <p:txBody>
          <a:bodyPr wrap="square" rtlCol="0">
            <a:spAutoFit/>
          </a:bodyPr>
          <a:lstStyle/>
          <a:p>
            <a:r>
              <a:rPr lang="sv-SE" sz="900" dirty="0"/>
              <a:t>1% (4%)</a:t>
            </a:r>
          </a:p>
        </p:txBody>
      </p:sp>
      <p:grpSp>
        <p:nvGrpSpPr>
          <p:cNvPr id="10" name="Grupp 9">
            <a:extLst>
              <a:ext uri="{FF2B5EF4-FFF2-40B4-BE49-F238E27FC236}">
                <a16:creationId xmlns:a16="http://schemas.microsoft.com/office/drawing/2014/main" id="{39A8D29B-7995-0002-5398-637BCA5FC60C}"/>
              </a:ext>
            </a:extLst>
          </p:cNvPr>
          <p:cNvGrpSpPr/>
          <p:nvPr/>
        </p:nvGrpSpPr>
        <p:grpSpPr>
          <a:xfrm>
            <a:off x="3748910" y="3890865"/>
            <a:ext cx="3560693" cy="1265546"/>
            <a:chOff x="3748910" y="3890865"/>
            <a:chExt cx="3560693" cy="1265546"/>
          </a:xfrm>
        </p:grpSpPr>
        <p:sp>
          <p:nvSpPr>
            <p:cNvPr id="23" name="Right Brace 2">
              <a:extLst>
                <a:ext uri="{FF2B5EF4-FFF2-40B4-BE49-F238E27FC236}">
                  <a16:creationId xmlns:a16="http://schemas.microsoft.com/office/drawing/2014/main" id="{351C0783-E4C9-5345-AF6F-8B5E7B9C61B0}"/>
                </a:ext>
              </a:extLst>
            </p:cNvPr>
            <p:cNvSpPr/>
            <p:nvPr/>
          </p:nvSpPr>
          <p:spPr>
            <a:xfrm>
              <a:off x="3748910" y="3890865"/>
              <a:ext cx="127945" cy="1265546"/>
            </a:xfrm>
            <a:prstGeom prst="rightBrace">
              <a:avLst>
                <a:gd name="adj1" fmla="val 4115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grpSp>
          <p:nvGrpSpPr>
            <p:cNvPr id="9" name="Grupp 8">
              <a:extLst>
                <a:ext uri="{FF2B5EF4-FFF2-40B4-BE49-F238E27FC236}">
                  <a16:creationId xmlns:a16="http://schemas.microsoft.com/office/drawing/2014/main" id="{9AC99F8B-4F17-0159-285E-B6751EC4BD13}"/>
                </a:ext>
              </a:extLst>
            </p:cNvPr>
            <p:cNvGrpSpPr/>
            <p:nvPr/>
          </p:nvGrpSpPr>
          <p:grpSpPr>
            <a:xfrm>
              <a:off x="3818063" y="4225755"/>
              <a:ext cx="3491540" cy="640857"/>
              <a:chOff x="3435508" y="4225755"/>
              <a:chExt cx="3491540" cy="640857"/>
            </a:xfrm>
          </p:grpSpPr>
          <p:sp>
            <p:nvSpPr>
              <p:cNvPr id="24" name="TextBox 6">
                <a:extLst>
                  <a:ext uri="{FF2B5EF4-FFF2-40B4-BE49-F238E27FC236}">
                    <a16:creationId xmlns:a16="http://schemas.microsoft.com/office/drawing/2014/main" id="{73BFD005-40DA-584E-AB7B-69DF27D4CBB4}"/>
                  </a:ext>
                </a:extLst>
              </p:cNvPr>
              <p:cNvSpPr txBox="1"/>
              <p:nvPr/>
            </p:nvSpPr>
            <p:spPr>
              <a:xfrm>
                <a:off x="3450978" y="4497280"/>
                <a:ext cx="549769" cy="369332"/>
              </a:xfrm>
              <a:prstGeom prst="rect">
                <a:avLst/>
              </a:prstGeom>
              <a:noFill/>
            </p:spPr>
            <p:txBody>
              <a:bodyPr wrap="square" rtlCol="0">
                <a:spAutoFit/>
              </a:bodyPr>
              <a:lstStyle/>
              <a:p>
                <a:r>
                  <a:rPr lang="sv-SE" sz="900" dirty="0"/>
                  <a:t>37% (37%)</a:t>
                </a:r>
              </a:p>
            </p:txBody>
          </p:sp>
          <p:sp>
            <p:nvSpPr>
              <p:cNvPr id="28" name="Ned 27">
                <a:extLst>
                  <a:ext uri="{FF2B5EF4-FFF2-40B4-BE49-F238E27FC236}">
                    <a16:creationId xmlns:a16="http://schemas.microsoft.com/office/drawing/2014/main" id="{17053DF2-A3CE-7F4D-8302-C619C56696E5}"/>
                  </a:ext>
                </a:extLst>
              </p:cNvPr>
              <p:cNvSpPr/>
              <p:nvPr/>
            </p:nvSpPr>
            <p:spPr>
              <a:xfrm rot="10800000">
                <a:off x="6844712" y="4441487"/>
                <a:ext cx="82336"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textruta 30">
                <a:extLst>
                  <a:ext uri="{FF2B5EF4-FFF2-40B4-BE49-F238E27FC236}">
                    <a16:creationId xmlns:a16="http://schemas.microsoft.com/office/drawing/2014/main" id="{F0068D36-5171-2840-BEFB-8478A4762D3A}"/>
                  </a:ext>
                </a:extLst>
              </p:cNvPr>
              <p:cNvSpPr txBox="1"/>
              <p:nvPr/>
            </p:nvSpPr>
            <p:spPr>
              <a:xfrm>
                <a:off x="3435508" y="4225755"/>
                <a:ext cx="635496" cy="338555"/>
              </a:xfrm>
              <a:prstGeom prst="rect">
                <a:avLst/>
              </a:prstGeom>
              <a:noFill/>
            </p:spPr>
            <p:txBody>
              <a:bodyPr wrap="square" rtlCol="0">
                <a:spAutoFit/>
              </a:bodyPr>
              <a:lstStyle/>
              <a:p>
                <a:pPr lvl="0"/>
                <a:r>
                  <a:rPr lang="sv-SE" sz="800" dirty="0">
                    <a:solidFill>
                      <a:prstClr val="black"/>
                    </a:solidFill>
                  </a:rPr>
                  <a:t>Offentlig sektor</a:t>
                </a:r>
              </a:p>
            </p:txBody>
          </p:sp>
        </p:grpSp>
      </p:grpSp>
      <p:grpSp>
        <p:nvGrpSpPr>
          <p:cNvPr id="14" name="Grupp 13">
            <a:extLst>
              <a:ext uri="{FF2B5EF4-FFF2-40B4-BE49-F238E27FC236}">
                <a16:creationId xmlns:a16="http://schemas.microsoft.com/office/drawing/2014/main" id="{5978F8F9-B20D-1BAC-4D5E-A9FDF88C0B90}"/>
              </a:ext>
            </a:extLst>
          </p:cNvPr>
          <p:cNvGrpSpPr/>
          <p:nvPr/>
        </p:nvGrpSpPr>
        <p:grpSpPr>
          <a:xfrm>
            <a:off x="8310251" y="3951514"/>
            <a:ext cx="614501" cy="1189930"/>
            <a:chOff x="9123170" y="3957389"/>
            <a:chExt cx="614501" cy="1184098"/>
          </a:xfrm>
        </p:grpSpPr>
        <p:sp>
          <p:nvSpPr>
            <p:cNvPr id="25" name="Right Brace 2">
              <a:extLst>
                <a:ext uri="{FF2B5EF4-FFF2-40B4-BE49-F238E27FC236}">
                  <a16:creationId xmlns:a16="http://schemas.microsoft.com/office/drawing/2014/main" id="{9222B9C3-9DCF-CF47-9546-F8980A60DBAE}"/>
                </a:ext>
              </a:extLst>
            </p:cNvPr>
            <p:cNvSpPr/>
            <p:nvPr/>
          </p:nvSpPr>
          <p:spPr>
            <a:xfrm>
              <a:off x="9123170" y="3957389"/>
              <a:ext cx="128800" cy="1184098"/>
            </a:xfrm>
            <a:prstGeom prst="rightBrace">
              <a:avLst>
                <a:gd name="adj1" fmla="val 4115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grpSp>
          <p:nvGrpSpPr>
            <p:cNvPr id="13" name="Grupp 12">
              <a:extLst>
                <a:ext uri="{FF2B5EF4-FFF2-40B4-BE49-F238E27FC236}">
                  <a16:creationId xmlns:a16="http://schemas.microsoft.com/office/drawing/2014/main" id="{E139D46C-4A52-7BAB-F9F8-7DE788627EF4}"/>
                </a:ext>
              </a:extLst>
            </p:cNvPr>
            <p:cNvGrpSpPr/>
            <p:nvPr/>
          </p:nvGrpSpPr>
          <p:grpSpPr>
            <a:xfrm>
              <a:off x="9187902" y="4411987"/>
              <a:ext cx="549769" cy="369332"/>
              <a:chOff x="9187902" y="4411987"/>
              <a:chExt cx="549769" cy="369332"/>
            </a:xfrm>
          </p:grpSpPr>
          <p:sp>
            <p:nvSpPr>
              <p:cNvPr id="26" name="TextBox 6">
                <a:extLst>
                  <a:ext uri="{FF2B5EF4-FFF2-40B4-BE49-F238E27FC236}">
                    <a16:creationId xmlns:a16="http://schemas.microsoft.com/office/drawing/2014/main" id="{A44F8E26-4493-8E4E-A32C-DF5F548D312A}"/>
                  </a:ext>
                </a:extLst>
              </p:cNvPr>
              <p:cNvSpPr txBox="1"/>
              <p:nvPr/>
            </p:nvSpPr>
            <p:spPr>
              <a:xfrm>
                <a:off x="9187902" y="4411987"/>
                <a:ext cx="549769" cy="369332"/>
              </a:xfrm>
              <a:prstGeom prst="rect">
                <a:avLst/>
              </a:prstGeom>
              <a:noFill/>
            </p:spPr>
            <p:txBody>
              <a:bodyPr wrap="square" rtlCol="0">
                <a:spAutoFit/>
              </a:bodyPr>
              <a:lstStyle/>
              <a:p>
                <a:r>
                  <a:rPr lang="sv-SE" sz="900" dirty="0"/>
                  <a:t>36% (32%)</a:t>
                </a:r>
              </a:p>
            </p:txBody>
          </p:sp>
          <p:sp>
            <p:nvSpPr>
              <p:cNvPr id="27" name="Ned 26">
                <a:extLst>
                  <a:ext uri="{FF2B5EF4-FFF2-40B4-BE49-F238E27FC236}">
                    <a16:creationId xmlns:a16="http://schemas.microsoft.com/office/drawing/2014/main" id="{E3587158-30A3-E349-B733-57DB08D37E30}"/>
                  </a:ext>
                </a:extLst>
              </p:cNvPr>
              <p:cNvSpPr/>
              <p:nvPr/>
            </p:nvSpPr>
            <p:spPr>
              <a:xfrm rot="10800000">
                <a:off x="9628568" y="4474534"/>
                <a:ext cx="82336"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sp>
        <p:nvSpPr>
          <p:cNvPr id="29" name="Ned 28">
            <a:extLst>
              <a:ext uri="{FF2B5EF4-FFF2-40B4-BE49-F238E27FC236}">
                <a16:creationId xmlns:a16="http://schemas.microsoft.com/office/drawing/2014/main" id="{343B83EA-9992-FB45-AA54-31574162949E}"/>
              </a:ext>
            </a:extLst>
          </p:cNvPr>
          <p:cNvSpPr/>
          <p:nvPr/>
        </p:nvSpPr>
        <p:spPr>
          <a:xfrm>
            <a:off x="5627159" y="4942015"/>
            <a:ext cx="82336" cy="128800"/>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12" name="Grupp 11">
            <a:extLst>
              <a:ext uri="{FF2B5EF4-FFF2-40B4-BE49-F238E27FC236}">
                <a16:creationId xmlns:a16="http://schemas.microsoft.com/office/drawing/2014/main" id="{32459690-EEB5-7CFC-3D5A-50F60985E732}"/>
              </a:ext>
            </a:extLst>
          </p:cNvPr>
          <p:cNvGrpSpPr/>
          <p:nvPr/>
        </p:nvGrpSpPr>
        <p:grpSpPr>
          <a:xfrm>
            <a:off x="4172390" y="3890865"/>
            <a:ext cx="3237496" cy="1265546"/>
            <a:chOff x="4567402" y="3878895"/>
            <a:chExt cx="3237496" cy="1265546"/>
          </a:xfrm>
        </p:grpSpPr>
        <p:sp>
          <p:nvSpPr>
            <p:cNvPr id="19" name="Right Brace 2">
              <a:extLst>
                <a:ext uri="{FF2B5EF4-FFF2-40B4-BE49-F238E27FC236}">
                  <a16:creationId xmlns:a16="http://schemas.microsoft.com/office/drawing/2014/main" id="{E8EE2BF9-AD2A-7F40-B558-0333E53DAC43}"/>
                </a:ext>
              </a:extLst>
            </p:cNvPr>
            <p:cNvSpPr/>
            <p:nvPr/>
          </p:nvSpPr>
          <p:spPr>
            <a:xfrm>
              <a:off x="7189494" y="3878895"/>
              <a:ext cx="128800" cy="1265546"/>
            </a:xfrm>
            <a:prstGeom prst="rightBrace">
              <a:avLst>
                <a:gd name="adj1" fmla="val 4115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grpSp>
          <p:nvGrpSpPr>
            <p:cNvPr id="11" name="Grupp 10">
              <a:extLst>
                <a:ext uri="{FF2B5EF4-FFF2-40B4-BE49-F238E27FC236}">
                  <a16:creationId xmlns:a16="http://schemas.microsoft.com/office/drawing/2014/main" id="{22388067-D793-D298-826A-E92A451440FF}"/>
                </a:ext>
              </a:extLst>
            </p:cNvPr>
            <p:cNvGrpSpPr/>
            <p:nvPr/>
          </p:nvGrpSpPr>
          <p:grpSpPr>
            <a:xfrm>
              <a:off x="4567402" y="4361177"/>
              <a:ext cx="3237496" cy="369332"/>
              <a:chOff x="4567402" y="4361177"/>
              <a:chExt cx="3237496" cy="369332"/>
            </a:xfrm>
          </p:grpSpPr>
          <p:sp>
            <p:nvSpPr>
              <p:cNvPr id="20" name="TextBox 6">
                <a:extLst>
                  <a:ext uri="{FF2B5EF4-FFF2-40B4-BE49-F238E27FC236}">
                    <a16:creationId xmlns:a16="http://schemas.microsoft.com/office/drawing/2014/main" id="{85215DE4-12F0-9945-907D-A236538C180D}"/>
                  </a:ext>
                </a:extLst>
              </p:cNvPr>
              <p:cNvSpPr txBox="1"/>
              <p:nvPr/>
            </p:nvSpPr>
            <p:spPr>
              <a:xfrm>
                <a:off x="7255129" y="4361177"/>
                <a:ext cx="549769" cy="369332"/>
              </a:xfrm>
              <a:prstGeom prst="rect">
                <a:avLst/>
              </a:prstGeom>
              <a:noFill/>
            </p:spPr>
            <p:txBody>
              <a:bodyPr wrap="square" rtlCol="0">
                <a:spAutoFit/>
              </a:bodyPr>
              <a:lstStyle/>
              <a:p>
                <a:r>
                  <a:rPr lang="sv-SE" sz="900" dirty="0"/>
                  <a:t>37% (34%)</a:t>
                </a:r>
              </a:p>
            </p:txBody>
          </p:sp>
          <p:sp>
            <p:nvSpPr>
              <p:cNvPr id="5" name="Ned 4">
                <a:extLst>
                  <a:ext uri="{FF2B5EF4-FFF2-40B4-BE49-F238E27FC236}">
                    <a16:creationId xmlns:a16="http://schemas.microsoft.com/office/drawing/2014/main" id="{FBC20C78-6999-C4DF-1094-0FB9EEBE4D25}"/>
                  </a:ext>
                </a:extLst>
              </p:cNvPr>
              <p:cNvSpPr/>
              <p:nvPr/>
            </p:nvSpPr>
            <p:spPr>
              <a:xfrm rot="16200000">
                <a:off x="4590634" y="4544560"/>
                <a:ext cx="82336" cy="128800"/>
              </a:xfrm>
              <a:prstGeom prst="downArrow">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spTree>
    <p:extLst>
      <p:ext uri="{BB962C8B-B14F-4D97-AF65-F5344CB8AC3E}">
        <p14:creationId xmlns:p14="http://schemas.microsoft.com/office/powerpoint/2010/main" val="521163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BC2D351E-2D1F-3844-9909-32AC80A16746}"/>
              </a:ext>
            </a:extLst>
          </p:cNvPr>
          <p:cNvPicPr>
            <a:picLocks noChangeAspect="1"/>
          </p:cNvPicPr>
          <p:nvPr/>
        </p:nvPicPr>
        <p:blipFill rotWithShape="1">
          <a:blip r:embed="rId2">
            <a:duotone>
              <a:schemeClr val="accent5">
                <a:shade val="45000"/>
                <a:satMod val="135000"/>
              </a:schemeClr>
              <a:prstClr val="white"/>
            </a:duotone>
          </a:blip>
          <a:srcRect r="15086"/>
          <a:stretch/>
        </p:blipFill>
        <p:spPr>
          <a:xfrm>
            <a:off x="6387484" y="816784"/>
            <a:ext cx="5804516" cy="6031174"/>
          </a:xfrm>
          <a:prstGeom prst="rect">
            <a:avLst/>
          </a:prstGeom>
        </p:spPr>
      </p:pic>
      <p:graphicFrame>
        <p:nvGraphicFramePr>
          <p:cNvPr id="6" name="Diagram 5">
            <a:extLst>
              <a:ext uri="{FF2B5EF4-FFF2-40B4-BE49-F238E27FC236}">
                <a16:creationId xmlns:a16="http://schemas.microsoft.com/office/drawing/2014/main" id="{F0152D8C-F3BF-BE8D-838C-23B78421F84D}"/>
              </a:ext>
            </a:extLst>
          </p:cNvPr>
          <p:cNvGraphicFramePr>
            <a:graphicFrameLocks/>
          </p:cNvGraphicFramePr>
          <p:nvPr>
            <p:extLst>
              <p:ext uri="{D42A27DB-BD31-4B8C-83A1-F6EECF244321}">
                <p14:modId xmlns:p14="http://schemas.microsoft.com/office/powerpoint/2010/main" val="1389786712"/>
              </p:ext>
            </p:extLst>
          </p:nvPr>
        </p:nvGraphicFramePr>
        <p:xfrm>
          <a:off x="797597" y="1831761"/>
          <a:ext cx="7683929" cy="3745367"/>
        </p:xfrm>
        <a:graphic>
          <a:graphicData uri="http://schemas.openxmlformats.org/drawingml/2006/chart">
            <c:chart xmlns:c="http://schemas.openxmlformats.org/drawingml/2006/chart" xmlns:r="http://schemas.openxmlformats.org/officeDocument/2006/relationships" r:id="rId3"/>
          </a:graphicData>
        </a:graphic>
      </p:graphicFrame>
      <p:sp>
        <p:nvSpPr>
          <p:cNvPr id="2" name="Rubrik 1">
            <a:extLst>
              <a:ext uri="{FF2B5EF4-FFF2-40B4-BE49-F238E27FC236}">
                <a16:creationId xmlns:a16="http://schemas.microsoft.com/office/drawing/2014/main" id="{82ACF440-5C04-8C41-BDFF-CE7FBD7D7961}"/>
              </a:ext>
            </a:extLst>
          </p:cNvPr>
          <p:cNvSpPr>
            <a:spLocks noGrp="1"/>
          </p:cNvSpPr>
          <p:nvPr>
            <p:ph type="title"/>
          </p:nvPr>
        </p:nvSpPr>
        <p:spPr/>
        <p:txBody>
          <a:bodyPr/>
          <a:lstStyle/>
          <a:p>
            <a:r>
              <a:rPr lang="sv-SE" dirty="0"/>
              <a:t>Ökad tro på mer Offentlig-Privat samverkan (PPP) inom kommande infrastrukturprojekt </a:t>
            </a:r>
          </a:p>
        </p:txBody>
      </p:sp>
      <p:sp>
        <p:nvSpPr>
          <p:cNvPr id="3" name="Platshållare för innehåll 2">
            <a:extLst>
              <a:ext uri="{FF2B5EF4-FFF2-40B4-BE49-F238E27FC236}">
                <a16:creationId xmlns:a16="http://schemas.microsoft.com/office/drawing/2014/main" id="{D7B46C81-122F-AF40-B76B-03729B706421}"/>
              </a:ext>
            </a:extLst>
          </p:cNvPr>
          <p:cNvSpPr>
            <a:spLocks noGrp="1"/>
          </p:cNvSpPr>
          <p:nvPr>
            <p:ph idx="1"/>
          </p:nvPr>
        </p:nvSpPr>
        <p:spPr>
          <a:xfrm>
            <a:off x="415788" y="1020727"/>
            <a:ext cx="8873178" cy="741166"/>
          </a:xfrm>
        </p:spPr>
        <p:txBody>
          <a:bodyPr/>
          <a:lstStyle/>
          <a:p>
            <a:r>
              <a:rPr lang="sv-SE" b="1" dirty="0"/>
              <a:t>Förekomst av Offentlig-Privat samverkan (PPP) i kommande infrastrukturprojekt</a:t>
            </a:r>
            <a:br>
              <a:rPr lang="sv-SE" dirty="0"/>
            </a:br>
            <a:r>
              <a:rPr lang="sv-SE" dirty="0"/>
              <a:t> I procent av totalen</a:t>
            </a:r>
          </a:p>
        </p:txBody>
      </p:sp>
      <p:sp>
        <p:nvSpPr>
          <p:cNvPr id="4" name="Platshållare för sidfot 3">
            <a:extLst>
              <a:ext uri="{FF2B5EF4-FFF2-40B4-BE49-F238E27FC236}">
                <a16:creationId xmlns:a16="http://schemas.microsoft.com/office/drawing/2014/main" id="{0423254D-0C78-134F-ACC7-2868ECFE107D}"/>
              </a:ext>
            </a:extLst>
          </p:cNvPr>
          <p:cNvSpPr>
            <a:spLocks noGrp="1"/>
          </p:cNvSpPr>
          <p:nvPr>
            <p:ph type="ftr" sz="quarter" idx="11"/>
          </p:nvPr>
        </p:nvSpPr>
        <p:spPr/>
        <p:txBody>
          <a:bodyPr/>
          <a:lstStyle/>
          <a:p>
            <a:r>
              <a:rPr lang="sv-SE"/>
              <a:t>Insikt 2024 |</a:t>
            </a:r>
          </a:p>
        </p:txBody>
      </p:sp>
      <p:sp>
        <p:nvSpPr>
          <p:cNvPr id="5" name="Platshållare för bildnummer 4">
            <a:extLst>
              <a:ext uri="{FF2B5EF4-FFF2-40B4-BE49-F238E27FC236}">
                <a16:creationId xmlns:a16="http://schemas.microsoft.com/office/drawing/2014/main" id="{E6DDFDD2-BAE6-A64E-BBFB-0444DDB31506}"/>
              </a:ext>
            </a:extLst>
          </p:cNvPr>
          <p:cNvSpPr>
            <a:spLocks noGrp="1"/>
          </p:cNvSpPr>
          <p:nvPr>
            <p:ph type="sldNum" sz="quarter" idx="12"/>
          </p:nvPr>
        </p:nvSpPr>
        <p:spPr/>
        <p:txBody>
          <a:bodyPr/>
          <a:lstStyle/>
          <a:p>
            <a:fld id="{AE086683-F536-42AB-ABBC-F4803DFE8DBC}" type="slidenum">
              <a:rPr lang="sv-SE" smtClean="0"/>
              <a:pPr/>
              <a:t>19</a:t>
            </a:fld>
            <a:endParaRPr lang="sv-SE"/>
          </a:p>
        </p:txBody>
      </p:sp>
      <p:sp>
        <p:nvSpPr>
          <p:cNvPr id="7" name="Ellips 6">
            <a:extLst>
              <a:ext uri="{FF2B5EF4-FFF2-40B4-BE49-F238E27FC236}">
                <a16:creationId xmlns:a16="http://schemas.microsoft.com/office/drawing/2014/main" id="{0A3FD814-89E9-DD45-A3AB-F5B0C33E3460}"/>
              </a:ext>
            </a:extLst>
          </p:cNvPr>
          <p:cNvSpPr/>
          <p:nvPr/>
        </p:nvSpPr>
        <p:spPr>
          <a:xfrm>
            <a:off x="8999541" y="4746224"/>
            <a:ext cx="902235" cy="902235"/>
          </a:xfrm>
          <a:prstGeom prst="ellipse">
            <a:avLst/>
          </a:prstGeom>
          <a:solidFill>
            <a:schemeClr val="bg2">
              <a:lumMod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1200" dirty="0"/>
              <a:t>51% Vet ej</a:t>
            </a:r>
          </a:p>
          <a:p>
            <a:pPr algn="ctr"/>
            <a:r>
              <a:rPr lang="sv-SE" sz="1200" dirty="0"/>
              <a:t>(54%)</a:t>
            </a:r>
          </a:p>
        </p:txBody>
      </p:sp>
      <p:sp>
        <p:nvSpPr>
          <p:cNvPr id="10" name="textruta 9">
            <a:extLst>
              <a:ext uri="{FF2B5EF4-FFF2-40B4-BE49-F238E27FC236}">
                <a16:creationId xmlns:a16="http://schemas.microsoft.com/office/drawing/2014/main" id="{CB73FA4D-62FD-8C48-907A-0E3C8227478F}"/>
              </a:ext>
            </a:extLst>
          </p:cNvPr>
          <p:cNvSpPr txBox="1"/>
          <p:nvPr/>
        </p:nvSpPr>
        <p:spPr>
          <a:xfrm>
            <a:off x="3576992" y="6268163"/>
            <a:ext cx="5038016" cy="307777"/>
          </a:xfrm>
          <a:prstGeom prst="rect">
            <a:avLst/>
          </a:prstGeom>
        </p:spPr>
        <p:txBody>
          <a:bodyPr wrap="square">
            <a:spAutoFit/>
          </a:bodyPr>
          <a:lstStyle>
            <a:defPPr>
              <a:defRPr lang="sv-SE"/>
            </a:defPPr>
            <a:lvl1pPr algn="ctr">
              <a:defRPr sz="700"/>
            </a:lvl1pPr>
          </a:lstStyle>
          <a:p>
            <a:r>
              <a:rPr lang="sv-SE"/>
              <a:t>Offentlig-privat samverkan, eller Public Private Partnership, PPP är en form av offentlig upphandling där ett privat företag tilldelas uppdraget att finansiera, bygga och under en längre tid driva en offentlig nyttighet tex en infrastrukturinvestering</a:t>
            </a:r>
          </a:p>
        </p:txBody>
      </p:sp>
      <p:sp>
        <p:nvSpPr>
          <p:cNvPr id="12" name="Ned 11">
            <a:extLst>
              <a:ext uri="{FF2B5EF4-FFF2-40B4-BE49-F238E27FC236}">
                <a16:creationId xmlns:a16="http://schemas.microsoft.com/office/drawing/2014/main" id="{51102DFC-6759-F672-C0BC-B4D32079E33B}"/>
              </a:ext>
            </a:extLst>
          </p:cNvPr>
          <p:cNvSpPr/>
          <p:nvPr/>
        </p:nvSpPr>
        <p:spPr>
          <a:xfrm>
            <a:off x="5171165" y="4824148"/>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Ned 12">
            <a:extLst>
              <a:ext uri="{FF2B5EF4-FFF2-40B4-BE49-F238E27FC236}">
                <a16:creationId xmlns:a16="http://schemas.microsoft.com/office/drawing/2014/main" id="{84F69227-69EE-2B59-D477-F26B2B9D974A}"/>
              </a:ext>
            </a:extLst>
          </p:cNvPr>
          <p:cNvSpPr/>
          <p:nvPr/>
        </p:nvSpPr>
        <p:spPr>
          <a:xfrm>
            <a:off x="3297339" y="3429000"/>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Ned 13">
            <a:extLst>
              <a:ext uri="{FF2B5EF4-FFF2-40B4-BE49-F238E27FC236}">
                <a16:creationId xmlns:a16="http://schemas.microsoft.com/office/drawing/2014/main" id="{1F74E15E-6294-AE20-E15A-6D733D96DC55}"/>
              </a:ext>
            </a:extLst>
          </p:cNvPr>
          <p:cNvSpPr/>
          <p:nvPr/>
        </p:nvSpPr>
        <p:spPr>
          <a:xfrm>
            <a:off x="7058170" y="4746224"/>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Ned 13">
            <a:extLst>
              <a:ext uri="{FF2B5EF4-FFF2-40B4-BE49-F238E27FC236}">
                <a16:creationId xmlns:a16="http://schemas.microsoft.com/office/drawing/2014/main" id="{E4B9C7EA-4D38-89CD-01FA-87892B2E447A}"/>
              </a:ext>
            </a:extLst>
          </p:cNvPr>
          <p:cNvSpPr/>
          <p:nvPr/>
        </p:nvSpPr>
        <p:spPr>
          <a:xfrm>
            <a:off x="9147306" y="4955478"/>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Ned 12">
            <a:extLst>
              <a:ext uri="{FF2B5EF4-FFF2-40B4-BE49-F238E27FC236}">
                <a16:creationId xmlns:a16="http://schemas.microsoft.com/office/drawing/2014/main" id="{16D32333-4F76-8D35-E561-727A5ACE721E}"/>
              </a:ext>
            </a:extLst>
          </p:cNvPr>
          <p:cNvSpPr/>
          <p:nvPr/>
        </p:nvSpPr>
        <p:spPr>
          <a:xfrm rot="10800000">
            <a:off x="1471649" y="1965836"/>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6340847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62A7743B-26ED-F746-8DDE-905C44C2FC14}"/>
              </a:ext>
            </a:extLst>
          </p:cNvPr>
          <p:cNvPicPr>
            <a:picLocks noChangeAspect="1"/>
          </p:cNvPicPr>
          <p:nvPr/>
        </p:nvPicPr>
        <p:blipFill rotWithShape="1">
          <a:blip r:embed="rId2">
            <a:duotone>
              <a:schemeClr val="accent5">
                <a:shade val="45000"/>
                <a:satMod val="135000"/>
              </a:schemeClr>
              <a:prstClr val="white"/>
            </a:duotone>
          </a:blip>
          <a:srcRect r="15086"/>
          <a:stretch/>
        </p:blipFill>
        <p:spPr>
          <a:xfrm>
            <a:off x="6249854" y="479385"/>
            <a:ext cx="5942146" cy="6174179"/>
          </a:xfrm>
          <a:prstGeom prst="rect">
            <a:avLst/>
          </a:prstGeom>
        </p:spPr>
      </p:pic>
      <p:sp>
        <p:nvSpPr>
          <p:cNvPr id="12" name="Ellips 11">
            <a:extLst>
              <a:ext uri="{FF2B5EF4-FFF2-40B4-BE49-F238E27FC236}">
                <a16:creationId xmlns:a16="http://schemas.microsoft.com/office/drawing/2014/main" id="{3B4611A0-40D1-794F-90D8-B699526C2527}"/>
              </a:ext>
            </a:extLst>
          </p:cNvPr>
          <p:cNvSpPr/>
          <p:nvPr/>
        </p:nvSpPr>
        <p:spPr>
          <a:xfrm rot="3603039">
            <a:off x="6556967" y="1300693"/>
            <a:ext cx="5717235" cy="5190386"/>
          </a:xfrm>
          <a:custGeom>
            <a:avLst/>
            <a:gdLst>
              <a:gd name="connsiteX0" fmla="*/ 0 w 6477000"/>
              <a:gd name="connsiteY0" fmla="*/ 2711986 h 5423971"/>
              <a:gd name="connsiteX1" fmla="*/ 3238500 w 6477000"/>
              <a:gd name="connsiteY1" fmla="*/ 0 h 5423971"/>
              <a:gd name="connsiteX2" fmla="*/ 6477000 w 6477000"/>
              <a:gd name="connsiteY2" fmla="*/ 2711986 h 5423971"/>
              <a:gd name="connsiteX3" fmla="*/ 3238500 w 6477000"/>
              <a:gd name="connsiteY3" fmla="*/ 5423972 h 5423971"/>
              <a:gd name="connsiteX4" fmla="*/ 0 w 6477000"/>
              <a:gd name="connsiteY4" fmla="*/ 2711986 h 5423971"/>
              <a:gd name="connsiteX0" fmla="*/ 0 w 6477000"/>
              <a:gd name="connsiteY0" fmla="*/ 3052615 h 5764601"/>
              <a:gd name="connsiteX1" fmla="*/ 3238500 w 6477000"/>
              <a:gd name="connsiteY1" fmla="*/ 340629 h 5764601"/>
              <a:gd name="connsiteX2" fmla="*/ 3230880 w 6477000"/>
              <a:gd name="connsiteY2" fmla="*/ 337735 h 5764601"/>
              <a:gd name="connsiteX3" fmla="*/ 6477000 w 6477000"/>
              <a:gd name="connsiteY3" fmla="*/ 3052615 h 5764601"/>
              <a:gd name="connsiteX4" fmla="*/ 3238500 w 6477000"/>
              <a:gd name="connsiteY4" fmla="*/ 5764601 h 5764601"/>
              <a:gd name="connsiteX5" fmla="*/ 0 w 6477000"/>
              <a:gd name="connsiteY5" fmla="*/ 3052615 h 5764601"/>
              <a:gd name="connsiteX0" fmla="*/ 0 w 6477000"/>
              <a:gd name="connsiteY0" fmla="*/ 2829274 h 5541260"/>
              <a:gd name="connsiteX1" fmla="*/ 3238500 w 6477000"/>
              <a:gd name="connsiteY1" fmla="*/ 117288 h 5541260"/>
              <a:gd name="connsiteX2" fmla="*/ 1661160 w 6477000"/>
              <a:gd name="connsiteY2" fmla="*/ 723994 h 5541260"/>
              <a:gd name="connsiteX3" fmla="*/ 6477000 w 6477000"/>
              <a:gd name="connsiteY3" fmla="*/ 2829274 h 5541260"/>
              <a:gd name="connsiteX4" fmla="*/ 3238500 w 6477000"/>
              <a:gd name="connsiteY4" fmla="*/ 5541260 h 5541260"/>
              <a:gd name="connsiteX5" fmla="*/ 0 w 6477000"/>
              <a:gd name="connsiteY5" fmla="*/ 2829274 h 5541260"/>
              <a:gd name="connsiteX0" fmla="*/ 0 w 6477933"/>
              <a:gd name="connsiteY0" fmla="*/ 2829274 h 5541260"/>
              <a:gd name="connsiteX1" fmla="*/ 3238500 w 6477933"/>
              <a:gd name="connsiteY1" fmla="*/ 117288 h 5541260"/>
              <a:gd name="connsiteX2" fmla="*/ 5989320 w 6477933"/>
              <a:gd name="connsiteY2" fmla="*/ 723994 h 5541260"/>
              <a:gd name="connsiteX3" fmla="*/ 6477000 w 6477933"/>
              <a:gd name="connsiteY3" fmla="*/ 2829274 h 5541260"/>
              <a:gd name="connsiteX4" fmla="*/ 3238500 w 6477933"/>
              <a:gd name="connsiteY4" fmla="*/ 5541260 h 5541260"/>
              <a:gd name="connsiteX5" fmla="*/ 0 w 6477933"/>
              <a:gd name="connsiteY5" fmla="*/ 2829274 h 5541260"/>
              <a:gd name="connsiteX0" fmla="*/ 0 w 7407573"/>
              <a:gd name="connsiteY0" fmla="*/ 1385440 h 5471197"/>
              <a:gd name="connsiteX1" fmla="*/ 4168140 w 7407573"/>
              <a:gd name="connsiteY1" fmla="*/ 29814 h 5471197"/>
              <a:gd name="connsiteX2" fmla="*/ 6918960 w 7407573"/>
              <a:gd name="connsiteY2" fmla="*/ 636520 h 5471197"/>
              <a:gd name="connsiteX3" fmla="*/ 7406640 w 7407573"/>
              <a:gd name="connsiteY3" fmla="*/ 2741800 h 5471197"/>
              <a:gd name="connsiteX4" fmla="*/ 4168140 w 7407573"/>
              <a:gd name="connsiteY4" fmla="*/ 5453786 h 5471197"/>
              <a:gd name="connsiteX5" fmla="*/ 0 w 7407573"/>
              <a:gd name="connsiteY5" fmla="*/ 1385440 h 5471197"/>
              <a:gd name="connsiteX0" fmla="*/ 180738 w 7588311"/>
              <a:gd name="connsiteY0" fmla="*/ 1385440 h 5471197"/>
              <a:gd name="connsiteX1" fmla="*/ 1392318 w 7588311"/>
              <a:gd name="connsiteY1" fmla="*/ 29814 h 5471197"/>
              <a:gd name="connsiteX2" fmla="*/ 7099698 w 7588311"/>
              <a:gd name="connsiteY2" fmla="*/ 636520 h 5471197"/>
              <a:gd name="connsiteX3" fmla="*/ 7587378 w 7588311"/>
              <a:gd name="connsiteY3" fmla="*/ 2741800 h 5471197"/>
              <a:gd name="connsiteX4" fmla="*/ 4348878 w 7588311"/>
              <a:gd name="connsiteY4" fmla="*/ 5453786 h 5471197"/>
              <a:gd name="connsiteX5" fmla="*/ 180738 w 7588311"/>
              <a:gd name="connsiteY5" fmla="*/ 1385440 h 5471197"/>
              <a:gd name="connsiteX0" fmla="*/ 129574 w 7537147"/>
              <a:gd name="connsiteY0" fmla="*/ 1424878 h 5510635"/>
              <a:gd name="connsiteX1" fmla="*/ 1341154 w 7537147"/>
              <a:gd name="connsiteY1" fmla="*/ 69252 h 5510635"/>
              <a:gd name="connsiteX2" fmla="*/ 7048534 w 7537147"/>
              <a:gd name="connsiteY2" fmla="*/ 675958 h 5510635"/>
              <a:gd name="connsiteX3" fmla="*/ 7536214 w 7537147"/>
              <a:gd name="connsiteY3" fmla="*/ 2781238 h 5510635"/>
              <a:gd name="connsiteX4" fmla="*/ 4297714 w 7537147"/>
              <a:gd name="connsiteY4" fmla="*/ 5493224 h 5510635"/>
              <a:gd name="connsiteX5" fmla="*/ 129574 w 7537147"/>
              <a:gd name="connsiteY5" fmla="*/ 1424878 h 5510635"/>
              <a:gd name="connsiteX0" fmla="*/ 36 w 7407609"/>
              <a:gd name="connsiteY0" fmla="*/ 1424878 h 5510635"/>
              <a:gd name="connsiteX1" fmla="*/ 1211616 w 7407609"/>
              <a:gd name="connsiteY1" fmla="*/ 69252 h 5510635"/>
              <a:gd name="connsiteX2" fmla="*/ 6918996 w 7407609"/>
              <a:gd name="connsiteY2" fmla="*/ 675958 h 5510635"/>
              <a:gd name="connsiteX3" fmla="*/ 7406676 w 7407609"/>
              <a:gd name="connsiteY3" fmla="*/ 2781238 h 5510635"/>
              <a:gd name="connsiteX4" fmla="*/ 4168176 w 7407609"/>
              <a:gd name="connsiteY4" fmla="*/ 5493224 h 5510635"/>
              <a:gd name="connsiteX5" fmla="*/ 36 w 7407609"/>
              <a:gd name="connsiteY5" fmla="*/ 1424878 h 5510635"/>
              <a:gd name="connsiteX0" fmla="*/ 34 w 7406674"/>
              <a:gd name="connsiteY0" fmla="*/ 1357132 h 5442889"/>
              <a:gd name="connsiteX1" fmla="*/ 1211614 w 7406674"/>
              <a:gd name="connsiteY1" fmla="*/ 1506 h 5442889"/>
              <a:gd name="connsiteX2" fmla="*/ 3870994 w 7406674"/>
              <a:gd name="connsiteY2" fmla="*/ 1537852 h 5442889"/>
              <a:gd name="connsiteX3" fmla="*/ 7406674 w 7406674"/>
              <a:gd name="connsiteY3" fmla="*/ 2713492 h 5442889"/>
              <a:gd name="connsiteX4" fmla="*/ 4168174 w 7406674"/>
              <a:gd name="connsiteY4" fmla="*/ 5425478 h 5442889"/>
              <a:gd name="connsiteX5" fmla="*/ 34 w 7406674"/>
              <a:gd name="connsiteY5" fmla="*/ 1357132 h 5442889"/>
              <a:gd name="connsiteX0" fmla="*/ 43 w 7406683"/>
              <a:gd name="connsiteY0" fmla="*/ 1356723 h 5442480"/>
              <a:gd name="connsiteX1" fmla="*/ 1211623 w 7406683"/>
              <a:gd name="connsiteY1" fmla="*/ 1097 h 5442480"/>
              <a:gd name="connsiteX2" fmla="*/ 4648243 w 7406683"/>
              <a:gd name="connsiteY2" fmla="*/ 1156443 h 5442480"/>
              <a:gd name="connsiteX3" fmla="*/ 7406683 w 7406683"/>
              <a:gd name="connsiteY3" fmla="*/ 2713083 h 5442480"/>
              <a:gd name="connsiteX4" fmla="*/ 4168183 w 7406683"/>
              <a:gd name="connsiteY4" fmla="*/ 5425069 h 5442480"/>
              <a:gd name="connsiteX5" fmla="*/ 43 w 7406683"/>
              <a:gd name="connsiteY5" fmla="*/ 1356723 h 5442480"/>
              <a:gd name="connsiteX0" fmla="*/ 43 w 7406683"/>
              <a:gd name="connsiteY0" fmla="*/ 1356472 h 5442229"/>
              <a:gd name="connsiteX1" fmla="*/ 1211623 w 7406683"/>
              <a:gd name="connsiteY1" fmla="*/ 846 h 5442229"/>
              <a:gd name="connsiteX2" fmla="*/ 4648243 w 7406683"/>
              <a:gd name="connsiteY2" fmla="*/ 1156192 h 5442229"/>
              <a:gd name="connsiteX3" fmla="*/ 7406683 w 7406683"/>
              <a:gd name="connsiteY3" fmla="*/ 2712832 h 5442229"/>
              <a:gd name="connsiteX4" fmla="*/ 4168183 w 7406683"/>
              <a:gd name="connsiteY4" fmla="*/ 5424818 h 5442229"/>
              <a:gd name="connsiteX5" fmla="*/ 43 w 7406683"/>
              <a:gd name="connsiteY5" fmla="*/ 1356472 h 5442229"/>
              <a:gd name="connsiteX0" fmla="*/ 43 w 7406683"/>
              <a:gd name="connsiteY0" fmla="*/ 1356434 h 5442191"/>
              <a:gd name="connsiteX1" fmla="*/ 1211623 w 7406683"/>
              <a:gd name="connsiteY1" fmla="*/ 808 h 5442191"/>
              <a:gd name="connsiteX2" fmla="*/ 4648243 w 7406683"/>
              <a:gd name="connsiteY2" fmla="*/ 1156154 h 5442191"/>
              <a:gd name="connsiteX3" fmla="*/ 7406683 w 7406683"/>
              <a:gd name="connsiteY3" fmla="*/ 2712794 h 5442191"/>
              <a:gd name="connsiteX4" fmla="*/ 4168183 w 7406683"/>
              <a:gd name="connsiteY4" fmla="*/ 5424780 h 5442191"/>
              <a:gd name="connsiteX5" fmla="*/ 43 w 7406683"/>
              <a:gd name="connsiteY5" fmla="*/ 1356434 h 5442191"/>
              <a:gd name="connsiteX0" fmla="*/ 119 w 7406759"/>
              <a:gd name="connsiteY0" fmla="*/ 1363366 h 5449123"/>
              <a:gd name="connsiteX1" fmla="*/ 1211699 w 7406759"/>
              <a:gd name="connsiteY1" fmla="*/ 7740 h 5449123"/>
              <a:gd name="connsiteX2" fmla="*/ 4648319 w 7406759"/>
              <a:gd name="connsiteY2" fmla="*/ 1163086 h 5449123"/>
              <a:gd name="connsiteX3" fmla="*/ 7406759 w 7406759"/>
              <a:gd name="connsiteY3" fmla="*/ 2719726 h 5449123"/>
              <a:gd name="connsiteX4" fmla="*/ 4168259 w 7406759"/>
              <a:gd name="connsiteY4" fmla="*/ 5431712 h 5449123"/>
              <a:gd name="connsiteX5" fmla="*/ 119 w 7406759"/>
              <a:gd name="connsiteY5" fmla="*/ 1363366 h 5449123"/>
              <a:gd name="connsiteX0" fmla="*/ 119 w 6339960"/>
              <a:gd name="connsiteY0" fmla="*/ 1363366 h 5433590"/>
              <a:gd name="connsiteX1" fmla="*/ 1211699 w 6339960"/>
              <a:gd name="connsiteY1" fmla="*/ 7740 h 5433590"/>
              <a:gd name="connsiteX2" fmla="*/ 4648319 w 6339960"/>
              <a:gd name="connsiteY2" fmla="*/ 1163086 h 5433590"/>
              <a:gd name="connsiteX3" fmla="*/ 6339959 w 6339960"/>
              <a:gd name="connsiteY3" fmla="*/ 1866286 h 5433590"/>
              <a:gd name="connsiteX4" fmla="*/ 4168259 w 6339960"/>
              <a:gd name="connsiteY4" fmla="*/ 5431712 h 5433590"/>
              <a:gd name="connsiteX5" fmla="*/ 119 w 6339960"/>
              <a:gd name="connsiteY5" fmla="*/ 1363366 h 5433590"/>
              <a:gd name="connsiteX0" fmla="*/ 119 w 6339960"/>
              <a:gd name="connsiteY0" fmla="*/ 1363366 h 5433590"/>
              <a:gd name="connsiteX1" fmla="*/ 1211699 w 6339960"/>
              <a:gd name="connsiteY1" fmla="*/ 7740 h 5433590"/>
              <a:gd name="connsiteX2" fmla="*/ 4648319 w 6339960"/>
              <a:gd name="connsiteY2" fmla="*/ 1163086 h 5433590"/>
              <a:gd name="connsiteX3" fmla="*/ 6339959 w 6339960"/>
              <a:gd name="connsiteY3" fmla="*/ 1866286 h 5433590"/>
              <a:gd name="connsiteX4" fmla="*/ 4168259 w 6339960"/>
              <a:gd name="connsiteY4" fmla="*/ 5431712 h 5433590"/>
              <a:gd name="connsiteX5" fmla="*/ 119 w 6339960"/>
              <a:gd name="connsiteY5" fmla="*/ 1363366 h 5433590"/>
              <a:gd name="connsiteX0" fmla="*/ 119 w 6346629"/>
              <a:gd name="connsiteY0" fmla="*/ 1363366 h 5434191"/>
              <a:gd name="connsiteX1" fmla="*/ 1211699 w 6346629"/>
              <a:gd name="connsiteY1" fmla="*/ 7740 h 5434191"/>
              <a:gd name="connsiteX2" fmla="*/ 4648319 w 6346629"/>
              <a:gd name="connsiteY2" fmla="*/ 1163086 h 5434191"/>
              <a:gd name="connsiteX3" fmla="*/ 6339959 w 6346629"/>
              <a:gd name="connsiteY3" fmla="*/ 1866286 h 5434191"/>
              <a:gd name="connsiteX4" fmla="*/ 4168259 w 6346629"/>
              <a:gd name="connsiteY4" fmla="*/ 5431712 h 5434191"/>
              <a:gd name="connsiteX5" fmla="*/ 119 w 6346629"/>
              <a:gd name="connsiteY5" fmla="*/ 1363366 h 5434191"/>
              <a:gd name="connsiteX0" fmla="*/ 102212 w 6445861"/>
              <a:gd name="connsiteY0" fmla="*/ 1363366 h 6165078"/>
              <a:gd name="connsiteX1" fmla="*/ 1313792 w 6445861"/>
              <a:gd name="connsiteY1" fmla="*/ 7740 h 6165078"/>
              <a:gd name="connsiteX2" fmla="*/ 4750412 w 6445861"/>
              <a:gd name="connsiteY2" fmla="*/ 1163086 h 6165078"/>
              <a:gd name="connsiteX3" fmla="*/ 6442052 w 6445861"/>
              <a:gd name="connsiteY3" fmla="*/ 1866286 h 6165078"/>
              <a:gd name="connsiteX4" fmla="*/ 3279752 w 6445861"/>
              <a:gd name="connsiteY4" fmla="*/ 6163232 h 6165078"/>
              <a:gd name="connsiteX5" fmla="*/ 102212 w 6445861"/>
              <a:gd name="connsiteY5" fmla="*/ 1363366 h 6165078"/>
              <a:gd name="connsiteX0" fmla="*/ 102212 w 6449206"/>
              <a:gd name="connsiteY0" fmla="*/ 1363366 h 6167520"/>
              <a:gd name="connsiteX1" fmla="*/ 1313792 w 6449206"/>
              <a:gd name="connsiteY1" fmla="*/ 7740 h 6167520"/>
              <a:gd name="connsiteX2" fmla="*/ 4750412 w 6449206"/>
              <a:gd name="connsiteY2" fmla="*/ 1163086 h 6167520"/>
              <a:gd name="connsiteX3" fmla="*/ 6442052 w 6449206"/>
              <a:gd name="connsiteY3" fmla="*/ 1866286 h 6167520"/>
              <a:gd name="connsiteX4" fmla="*/ 3279752 w 6449206"/>
              <a:gd name="connsiteY4" fmla="*/ 6163232 h 6167520"/>
              <a:gd name="connsiteX5" fmla="*/ 102212 w 6449206"/>
              <a:gd name="connsiteY5" fmla="*/ 1363366 h 6167520"/>
              <a:gd name="connsiteX0" fmla="*/ 45024 w 6392018"/>
              <a:gd name="connsiteY0" fmla="*/ 1363366 h 6167520"/>
              <a:gd name="connsiteX1" fmla="*/ 1256604 w 6392018"/>
              <a:gd name="connsiteY1" fmla="*/ 7740 h 6167520"/>
              <a:gd name="connsiteX2" fmla="*/ 4693224 w 6392018"/>
              <a:gd name="connsiteY2" fmla="*/ 1163086 h 6167520"/>
              <a:gd name="connsiteX3" fmla="*/ 6384864 w 6392018"/>
              <a:gd name="connsiteY3" fmla="*/ 1866286 h 6167520"/>
              <a:gd name="connsiteX4" fmla="*/ 3222564 w 6392018"/>
              <a:gd name="connsiteY4" fmla="*/ 6163232 h 6167520"/>
              <a:gd name="connsiteX5" fmla="*/ 45024 w 6392018"/>
              <a:gd name="connsiteY5" fmla="*/ 1363366 h 6167520"/>
              <a:gd name="connsiteX0" fmla="*/ 45024 w 6389763"/>
              <a:gd name="connsiteY0" fmla="*/ 1363366 h 6165768"/>
              <a:gd name="connsiteX1" fmla="*/ 1256604 w 6389763"/>
              <a:gd name="connsiteY1" fmla="*/ 7740 h 6165768"/>
              <a:gd name="connsiteX2" fmla="*/ 4693224 w 6389763"/>
              <a:gd name="connsiteY2" fmla="*/ 1163086 h 6165768"/>
              <a:gd name="connsiteX3" fmla="*/ 6384864 w 6389763"/>
              <a:gd name="connsiteY3" fmla="*/ 1866286 h 6165768"/>
              <a:gd name="connsiteX4" fmla="*/ 3222564 w 6389763"/>
              <a:gd name="connsiteY4" fmla="*/ 6163232 h 6165768"/>
              <a:gd name="connsiteX5" fmla="*/ 45024 w 6389763"/>
              <a:gd name="connsiteY5" fmla="*/ 1363366 h 6165768"/>
              <a:gd name="connsiteX0" fmla="*/ 45024 w 6390259"/>
              <a:gd name="connsiteY0" fmla="*/ 1363366 h 6180034"/>
              <a:gd name="connsiteX1" fmla="*/ 1256604 w 6390259"/>
              <a:gd name="connsiteY1" fmla="*/ 7740 h 6180034"/>
              <a:gd name="connsiteX2" fmla="*/ 4693224 w 6390259"/>
              <a:gd name="connsiteY2" fmla="*/ 1163086 h 6180034"/>
              <a:gd name="connsiteX3" fmla="*/ 6384864 w 6390259"/>
              <a:gd name="connsiteY3" fmla="*/ 1866286 h 6180034"/>
              <a:gd name="connsiteX4" fmla="*/ 3222564 w 6390259"/>
              <a:gd name="connsiteY4" fmla="*/ 6163232 h 6180034"/>
              <a:gd name="connsiteX5" fmla="*/ 45024 w 6390259"/>
              <a:gd name="connsiteY5" fmla="*/ 1363366 h 6180034"/>
              <a:gd name="connsiteX0" fmla="*/ 45024 w 6391051"/>
              <a:gd name="connsiteY0" fmla="*/ 1363366 h 6163624"/>
              <a:gd name="connsiteX1" fmla="*/ 1256604 w 6391051"/>
              <a:gd name="connsiteY1" fmla="*/ 7740 h 6163624"/>
              <a:gd name="connsiteX2" fmla="*/ 4693224 w 6391051"/>
              <a:gd name="connsiteY2" fmla="*/ 1163086 h 6163624"/>
              <a:gd name="connsiteX3" fmla="*/ 6384864 w 6391051"/>
              <a:gd name="connsiteY3" fmla="*/ 1866286 h 6163624"/>
              <a:gd name="connsiteX4" fmla="*/ 3222564 w 6391051"/>
              <a:gd name="connsiteY4" fmla="*/ 6163232 h 6163624"/>
              <a:gd name="connsiteX5" fmla="*/ 45024 w 6391051"/>
              <a:gd name="connsiteY5" fmla="*/ 1363366 h 6163624"/>
              <a:gd name="connsiteX0" fmla="*/ 91800 w 6437827"/>
              <a:gd name="connsiteY0" fmla="*/ 1439091 h 6239349"/>
              <a:gd name="connsiteX1" fmla="*/ 1364340 w 6437827"/>
              <a:gd name="connsiteY1" fmla="*/ 7265 h 6239349"/>
              <a:gd name="connsiteX2" fmla="*/ 4740000 w 6437827"/>
              <a:gd name="connsiteY2" fmla="*/ 1238811 h 6239349"/>
              <a:gd name="connsiteX3" fmla="*/ 6431640 w 6437827"/>
              <a:gd name="connsiteY3" fmla="*/ 1942011 h 6239349"/>
              <a:gd name="connsiteX4" fmla="*/ 3269340 w 6437827"/>
              <a:gd name="connsiteY4" fmla="*/ 6238957 h 6239349"/>
              <a:gd name="connsiteX5" fmla="*/ 91800 w 6437827"/>
              <a:gd name="connsiteY5" fmla="*/ 1439091 h 6239349"/>
              <a:gd name="connsiteX0" fmla="*/ 77189 w 6423216"/>
              <a:gd name="connsiteY0" fmla="*/ 1433387 h 6233645"/>
              <a:gd name="connsiteX1" fmla="*/ 1349729 w 6423216"/>
              <a:gd name="connsiteY1" fmla="*/ 1561 h 6233645"/>
              <a:gd name="connsiteX2" fmla="*/ 4725389 w 6423216"/>
              <a:gd name="connsiteY2" fmla="*/ 1233107 h 6233645"/>
              <a:gd name="connsiteX3" fmla="*/ 6417029 w 6423216"/>
              <a:gd name="connsiteY3" fmla="*/ 1936307 h 6233645"/>
              <a:gd name="connsiteX4" fmla="*/ 3254729 w 6423216"/>
              <a:gd name="connsiteY4" fmla="*/ 6233253 h 6233645"/>
              <a:gd name="connsiteX5" fmla="*/ 77189 w 6423216"/>
              <a:gd name="connsiteY5" fmla="*/ 1433387 h 6233645"/>
              <a:gd name="connsiteX0" fmla="*/ 83972 w 6429999"/>
              <a:gd name="connsiteY0" fmla="*/ 1434457 h 6234715"/>
              <a:gd name="connsiteX1" fmla="*/ 1356512 w 6429999"/>
              <a:gd name="connsiteY1" fmla="*/ 2631 h 6234715"/>
              <a:gd name="connsiteX2" fmla="*/ 4732172 w 6429999"/>
              <a:gd name="connsiteY2" fmla="*/ 1234177 h 6234715"/>
              <a:gd name="connsiteX3" fmla="*/ 6423812 w 6429999"/>
              <a:gd name="connsiteY3" fmla="*/ 1937377 h 6234715"/>
              <a:gd name="connsiteX4" fmla="*/ 3261512 w 6429999"/>
              <a:gd name="connsiteY4" fmla="*/ 6234323 h 6234715"/>
              <a:gd name="connsiteX5" fmla="*/ 83972 w 6429999"/>
              <a:gd name="connsiteY5" fmla="*/ 1434457 h 6234715"/>
              <a:gd name="connsiteX0" fmla="*/ 83972 w 7020298"/>
              <a:gd name="connsiteY0" fmla="*/ 1434457 h 6253940"/>
              <a:gd name="connsiteX1" fmla="*/ 1356512 w 7020298"/>
              <a:gd name="connsiteY1" fmla="*/ 2631 h 6253940"/>
              <a:gd name="connsiteX2" fmla="*/ 4732172 w 7020298"/>
              <a:gd name="connsiteY2" fmla="*/ 1234177 h 6253940"/>
              <a:gd name="connsiteX3" fmla="*/ 7017162 w 7020298"/>
              <a:gd name="connsiteY3" fmla="*/ 2874109 h 6253940"/>
              <a:gd name="connsiteX4" fmla="*/ 3261512 w 7020298"/>
              <a:gd name="connsiteY4" fmla="*/ 6234323 h 6253940"/>
              <a:gd name="connsiteX5" fmla="*/ 83972 w 7020298"/>
              <a:gd name="connsiteY5" fmla="*/ 1434457 h 6253940"/>
              <a:gd name="connsiteX0" fmla="*/ 71635 w 7007960"/>
              <a:gd name="connsiteY0" fmla="*/ 1436784 h 6256267"/>
              <a:gd name="connsiteX1" fmla="*/ 1344175 w 7007960"/>
              <a:gd name="connsiteY1" fmla="*/ 4958 h 6256267"/>
              <a:gd name="connsiteX2" fmla="*/ 4845608 w 7007960"/>
              <a:gd name="connsiteY2" fmla="*/ 969051 h 6256267"/>
              <a:gd name="connsiteX3" fmla="*/ 7004825 w 7007960"/>
              <a:gd name="connsiteY3" fmla="*/ 2876436 h 6256267"/>
              <a:gd name="connsiteX4" fmla="*/ 3249175 w 7007960"/>
              <a:gd name="connsiteY4" fmla="*/ 6236650 h 6256267"/>
              <a:gd name="connsiteX5" fmla="*/ 71635 w 7007960"/>
              <a:gd name="connsiteY5" fmla="*/ 1436784 h 6256267"/>
              <a:gd name="connsiteX0" fmla="*/ 71635 w 7007960"/>
              <a:gd name="connsiteY0" fmla="*/ 1436666 h 6256149"/>
              <a:gd name="connsiteX1" fmla="*/ 1344175 w 7007960"/>
              <a:gd name="connsiteY1" fmla="*/ 4840 h 6256149"/>
              <a:gd name="connsiteX2" fmla="*/ 4845608 w 7007960"/>
              <a:gd name="connsiteY2" fmla="*/ 968933 h 6256149"/>
              <a:gd name="connsiteX3" fmla="*/ 7004825 w 7007960"/>
              <a:gd name="connsiteY3" fmla="*/ 2876318 h 6256149"/>
              <a:gd name="connsiteX4" fmla="*/ 3249175 w 7007960"/>
              <a:gd name="connsiteY4" fmla="*/ 6236532 h 6256149"/>
              <a:gd name="connsiteX5" fmla="*/ 71635 w 7007960"/>
              <a:gd name="connsiteY5" fmla="*/ 1436666 h 6256149"/>
              <a:gd name="connsiteX0" fmla="*/ 71635 w 7007960"/>
              <a:gd name="connsiteY0" fmla="*/ 1436666 h 6256149"/>
              <a:gd name="connsiteX1" fmla="*/ 1344175 w 7007960"/>
              <a:gd name="connsiteY1" fmla="*/ 4840 h 6256149"/>
              <a:gd name="connsiteX2" fmla="*/ 4845608 w 7007960"/>
              <a:gd name="connsiteY2" fmla="*/ 968933 h 6256149"/>
              <a:gd name="connsiteX3" fmla="*/ 7004825 w 7007960"/>
              <a:gd name="connsiteY3" fmla="*/ 2876318 h 6256149"/>
              <a:gd name="connsiteX4" fmla="*/ 3249175 w 7007960"/>
              <a:gd name="connsiteY4" fmla="*/ 6236532 h 6256149"/>
              <a:gd name="connsiteX5" fmla="*/ 71635 w 7007960"/>
              <a:gd name="connsiteY5" fmla="*/ 1436666 h 6256149"/>
              <a:gd name="connsiteX0" fmla="*/ 87366 w 7023691"/>
              <a:gd name="connsiteY0" fmla="*/ 1452075 h 6271558"/>
              <a:gd name="connsiteX1" fmla="*/ 1359906 w 7023691"/>
              <a:gd name="connsiteY1" fmla="*/ 20249 h 6271558"/>
              <a:gd name="connsiteX2" fmla="*/ 4861339 w 7023691"/>
              <a:gd name="connsiteY2" fmla="*/ 984342 h 6271558"/>
              <a:gd name="connsiteX3" fmla="*/ 7020556 w 7023691"/>
              <a:gd name="connsiteY3" fmla="*/ 2891727 h 6271558"/>
              <a:gd name="connsiteX4" fmla="*/ 3264906 w 7023691"/>
              <a:gd name="connsiteY4" fmla="*/ 6251941 h 6271558"/>
              <a:gd name="connsiteX5" fmla="*/ 87366 w 7023691"/>
              <a:gd name="connsiteY5" fmla="*/ 1452075 h 6271558"/>
              <a:gd name="connsiteX0" fmla="*/ 34031 w 6970356"/>
              <a:gd name="connsiteY0" fmla="*/ 1448081 h 6267564"/>
              <a:gd name="connsiteX1" fmla="*/ 1306571 w 6970356"/>
              <a:gd name="connsiteY1" fmla="*/ 16255 h 6267564"/>
              <a:gd name="connsiteX2" fmla="*/ 4808004 w 6970356"/>
              <a:gd name="connsiteY2" fmla="*/ 980348 h 6267564"/>
              <a:gd name="connsiteX3" fmla="*/ 6967221 w 6970356"/>
              <a:gd name="connsiteY3" fmla="*/ 2887733 h 6267564"/>
              <a:gd name="connsiteX4" fmla="*/ 3211571 w 6970356"/>
              <a:gd name="connsiteY4" fmla="*/ 6247947 h 6267564"/>
              <a:gd name="connsiteX5" fmla="*/ 34031 w 6970356"/>
              <a:gd name="connsiteY5" fmla="*/ 1448081 h 6267564"/>
              <a:gd name="connsiteX0" fmla="*/ 23269 w 7052569"/>
              <a:gd name="connsiteY0" fmla="*/ 1904762 h 6258057"/>
              <a:gd name="connsiteX1" fmla="*/ 1388767 w 7052569"/>
              <a:gd name="connsiteY1" fmla="*/ 16613 h 6258057"/>
              <a:gd name="connsiteX2" fmla="*/ 4890200 w 7052569"/>
              <a:gd name="connsiteY2" fmla="*/ 980706 h 6258057"/>
              <a:gd name="connsiteX3" fmla="*/ 7049417 w 7052569"/>
              <a:gd name="connsiteY3" fmla="*/ 2888091 h 6258057"/>
              <a:gd name="connsiteX4" fmla="*/ 3293767 w 7052569"/>
              <a:gd name="connsiteY4" fmla="*/ 6248305 h 6258057"/>
              <a:gd name="connsiteX5" fmla="*/ 23269 w 7052569"/>
              <a:gd name="connsiteY5" fmla="*/ 1904762 h 6258057"/>
              <a:gd name="connsiteX0" fmla="*/ 23269 w 7052569"/>
              <a:gd name="connsiteY0" fmla="*/ 1904762 h 6742909"/>
              <a:gd name="connsiteX1" fmla="*/ 1388767 w 7052569"/>
              <a:gd name="connsiteY1" fmla="*/ 16613 h 6742909"/>
              <a:gd name="connsiteX2" fmla="*/ 4890200 w 7052569"/>
              <a:gd name="connsiteY2" fmla="*/ 980706 h 6742909"/>
              <a:gd name="connsiteX3" fmla="*/ 7049417 w 7052569"/>
              <a:gd name="connsiteY3" fmla="*/ 2888091 h 6742909"/>
              <a:gd name="connsiteX4" fmla="*/ 3293767 w 7052569"/>
              <a:gd name="connsiteY4" fmla="*/ 6248305 h 6742909"/>
              <a:gd name="connsiteX5" fmla="*/ 3293304 w 7052569"/>
              <a:gd name="connsiteY5" fmla="*/ 6266630 h 6742909"/>
              <a:gd name="connsiteX6" fmla="*/ 23269 w 7052569"/>
              <a:gd name="connsiteY6" fmla="*/ 1904762 h 6742909"/>
              <a:gd name="connsiteX0" fmla="*/ 3618 w 7032626"/>
              <a:gd name="connsiteY0" fmla="*/ 1904762 h 6312515"/>
              <a:gd name="connsiteX1" fmla="*/ 1369116 w 7032626"/>
              <a:gd name="connsiteY1" fmla="*/ 16613 h 6312515"/>
              <a:gd name="connsiteX2" fmla="*/ 4870549 w 7032626"/>
              <a:gd name="connsiteY2" fmla="*/ 980706 h 6312515"/>
              <a:gd name="connsiteX3" fmla="*/ 7029766 w 7032626"/>
              <a:gd name="connsiteY3" fmla="*/ 2888091 h 6312515"/>
              <a:gd name="connsiteX4" fmla="*/ 3274116 w 7032626"/>
              <a:gd name="connsiteY4" fmla="*/ 6248305 h 6312515"/>
              <a:gd name="connsiteX5" fmla="*/ 1707807 w 7032626"/>
              <a:gd name="connsiteY5" fmla="*/ 4854553 h 6312515"/>
              <a:gd name="connsiteX6" fmla="*/ 3618 w 7032626"/>
              <a:gd name="connsiteY6" fmla="*/ 1904762 h 6312515"/>
              <a:gd name="connsiteX0" fmla="*/ 3618 w 7032628"/>
              <a:gd name="connsiteY0" fmla="*/ 1904762 h 6312513"/>
              <a:gd name="connsiteX1" fmla="*/ 1369116 w 7032628"/>
              <a:gd name="connsiteY1" fmla="*/ 16613 h 6312513"/>
              <a:gd name="connsiteX2" fmla="*/ 4870549 w 7032628"/>
              <a:gd name="connsiteY2" fmla="*/ 980706 h 6312513"/>
              <a:gd name="connsiteX3" fmla="*/ 7029766 w 7032628"/>
              <a:gd name="connsiteY3" fmla="*/ 2888091 h 6312513"/>
              <a:gd name="connsiteX4" fmla="*/ 3274116 w 7032628"/>
              <a:gd name="connsiteY4" fmla="*/ 6248305 h 6312513"/>
              <a:gd name="connsiteX5" fmla="*/ 1707807 w 7032628"/>
              <a:gd name="connsiteY5" fmla="*/ 4854553 h 6312513"/>
              <a:gd name="connsiteX6" fmla="*/ 3618 w 7032628"/>
              <a:gd name="connsiteY6" fmla="*/ 1904762 h 6312513"/>
              <a:gd name="connsiteX0" fmla="*/ 3618 w 7032626"/>
              <a:gd name="connsiteY0" fmla="*/ 1904762 h 6384562"/>
              <a:gd name="connsiteX1" fmla="*/ 1369116 w 7032626"/>
              <a:gd name="connsiteY1" fmla="*/ 16613 h 6384562"/>
              <a:gd name="connsiteX2" fmla="*/ 4870549 w 7032626"/>
              <a:gd name="connsiteY2" fmla="*/ 980706 h 6384562"/>
              <a:gd name="connsiteX3" fmla="*/ 7029766 w 7032626"/>
              <a:gd name="connsiteY3" fmla="*/ 2888091 h 6384562"/>
              <a:gd name="connsiteX4" fmla="*/ 3274116 w 7032626"/>
              <a:gd name="connsiteY4" fmla="*/ 6248305 h 6384562"/>
              <a:gd name="connsiteX5" fmla="*/ 1707807 w 7032626"/>
              <a:gd name="connsiteY5" fmla="*/ 4854553 h 6384562"/>
              <a:gd name="connsiteX6" fmla="*/ 3618 w 7032626"/>
              <a:gd name="connsiteY6" fmla="*/ 1904762 h 638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2626" h="6384562">
                <a:moveTo>
                  <a:pt x="3618" y="1904762"/>
                </a:moveTo>
                <a:cubicBezTo>
                  <a:pt x="-52830" y="1098439"/>
                  <a:pt x="557961" y="170622"/>
                  <a:pt x="1369116" y="16613"/>
                </a:cubicBezTo>
                <a:cubicBezTo>
                  <a:pt x="2180271" y="-137396"/>
                  <a:pt x="3291771" y="826122"/>
                  <a:pt x="4870549" y="980706"/>
                </a:cubicBezTo>
                <a:cubicBezTo>
                  <a:pt x="6610152" y="1261264"/>
                  <a:pt x="7028496" y="1983613"/>
                  <a:pt x="7029766" y="2888091"/>
                </a:cubicBezTo>
                <a:cubicBezTo>
                  <a:pt x="7137716" y="4478369"/>
                  <a:pt x="4161109" y="5920561"/>
                  <a:pt x="3274116" y="6248305"/>
                </a:cubicBezTo>
                <a:cubicBezTo>
                  <a:pt x="2387123" y="6576049"/>
                  <a:pt x="1787267" y="6386611"/>
                  <a:pt x="1707807" y="4854553"/>
                </a:cubicBezTo>
                <a:cubicBezTo>
                  <a:pt x="1496096" y="3699522"/>
                  <a:pt x="60066" y="2711085"/>
                  <a:pt x="3618" y="1904762"/>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55A4C515-5C24-434C-A0DD-4A9DF8872989}"/>
              </a:ext>
            </a:extLst>
          </p:cNvPr>
          <p:cNvSpPr>
            <a:spLocks noGrp="1"/>
          </p:cNvSpPr>
          <p:nvPr>
            <p:ph type="title"/>
          </p:nvPr>
        </p:nvSpPr>
        <p:spPr/>
        <p:txBody>
          <a:bodyPr/>
          <a:lstStyle/>
          <a:p>
            <a:r>
              <a:rPr lang="sv-SE" dirty="0"/>
              <a:t>Inledning</a:t>
            </a:r>
          </a:p>
        </p:txBody>
      </p:sp>
      <p:sp>
        <p:nvSpPr>
          <p:cNvPr id="3" name="Platshållare för innehåll 2">
            <a:extLst>
              <a:ext uri="{FF2B5EF4-FFF2-40B4-BE49-F238E27FC236}">
                <a16:creationId xmlns:a16="http://schemas.microsoft.com/office/drawing/2014/main" id="{96C88FE7-405F-D84E-9C22-2AADDB4F62DA}"/>
              </a:ext>
            </a:extLst>
          </p:cNvPr>
          <p:cNvSpPr>
            <a:spLocks noGrp="1"/>
          </p:cNvSpPr>
          <p:nvPr>
            <p:ph idx="1"/>
          </p:nvPr>
        </p:nvSpPr>
        <p:spPr>
          <a:xfrm>
            <a:off x="415786" y="1020727"/>
            <a:ext cx="5046469" cy="3048192"/>
          </a:xfrm>
        </p:spPr>
        <p:txBody>
          <a:bodyPr/>
          <a:lstStyle/>
          <a:p>
            <a:pPr marL="0" indent="0">
              <a:spcBef>
                <a:spcPts val="0"/>
              </a:spcBef>
              <a:spcAft>
                <a:spcPts val="1800"/>
              </a:spcAft>
              <a:buNone/>
            </a:pPr>
            <a:r>
              <a:rPr lang="sv-SE" dirty="0"/>
              <a:t>Med rapportserien Insikt vill vi fördjupa kunskapen om och förståelsen för medlemsföretagens värdeskapande och utveckling. </a:t>
            </a:r>
          </a:p>
          <a:p>
            <a:pPr marL="0" indent="0">
              <a:spcBef>
                <a:spcPts val="0"/>
              </a:spcBef>
              <a:spcAft>
                <a:spcPts val="1800"/>
              </a:spcAft>
              <a:buNone/>
            </a:pPr>
            <a:r>
              <a:rPr lang="sv-SE" dirty="0"/>
              <a:t>Detta gör vi genom att belysa och identifiera viktiga bakgrundsfaktorer som kan vara användbara för alla företag inom sektorn. Det handlar bland annat om nya affärsmodeller, kompetens, digitalisering, </a:t>
            </a:r>
            <a:r>
              <a:rPr lang="sv-SE" dirty="0" err="1"/>
              <a:t>FoI</a:t>
            </a:r>
            <a:r>
              <a:rPr lang="sv-SE" dirty="0"/>
              <a:t>-investeringar, hållbarhetsarbete, kvalitetsarbete och intäktsfördelning per kundsegment.</a:t>
            </a:r>
          </a:p>
          <a:p>
            <a:pPr>
              <a:spcBef>
                <a:spcPts val="0"/>
              </a:spcBef>
              <a:spcAft>
                <a:spcPts val="1800"/>
              </a:spcAft>
              <a:buFont typeface="Arial" panose="020B0604020202020204" pitchFamily="34" charset="0"/>
              <a:buChar char="•"/>
            </a:pPr>
            <a:endParaRPr lang="sv-SE" dirty="0"/>
          </a:p>
        </p:txBody>
      </p:sp>
      <p:sp>
        <p:nvSpPr>
          <p:cNvPr id="7" name="Platshållare för sidfot 6">
            <a:extLst>
              <a:ext uri="{FF2B5EF4-FFF2-40B4-BE49-F238E27FC236}">
                <a16:creationId xmlns:a16="http://schemas.microsoft.com/office/drawing/2014/main" id="{1D4750EC-EDAC-CB46-B50E-13BBA8F394F0}"/>
              </a:ext>
            </a:extLst>
          </p:cNvPr>
          <p:cNvSpPr>
            <a:spLocks noGrp="1"/>
          </p:cNvSpPr>
          <p:nvPr>
            <p:ph type="ftr" sz="quarter" idx="11"/>
          </p:nvPr>
        </p:nvSpPr>
        <p:spPr/>
        <p:txBody>
          <a:bodyPr/>
          <a:lstStyle/>
          <a:p>
            <a:r>
              <a:rPr lang="sv-SE"/>
              <a:t>Insikt 2024 |</a:t>
            </a:r>
          </a:p>
        </p:txBody>
      </p:sp>
      <p:sp>
        <p:nvSpPr>
          <p:cNvPr id="8" name="Platshållare för bildnummer 7">
            <a:extLst>
              <a:ext uri="{FF2B5EF4-FFF2-40B4-BE49-F238E27FC236}">
                <a16:creationId xmlns:a16="http://schemas.microsoft.com/office/drawing/2014/main" id="{E486AB93-2D4A-FA4D-9AC9-B22CB8400B41}"/>
              </a:ext>
            </a:extLst>
          </p:cNvPr>
          <p:cNvSpPr>
            <a:spLocks noGrp="1"/>
          </p:cNvSpPr>
          <p:nvPr>
            <p:ph type="sldNum" sz="quarter" idx="12"/>
          </p:nvPr>
        </p:nvSpPr>
        <p:spPr/>
        <p:txBody>
          <a:bodyPr/>
          <a:lstStyle/>
          <a:p>
            <a:fld id="{AE086683-F536-42AB-ABBC-F4803DFE8DBC}" type="slidenum">
              <a:rPr lang="sv-SE" smtClean="0"/>
              <a:t>2</a:t>
            </a:fld>
            <a:endParaRPr lang="sv-SE"/>
          </a:p>
        </p:txBody>
      </p:sp>
      <p:sp>
        <p:nvSpPr>
          <p:cNvPr id="5" name="Rektangel 4">
            <a:extLst>
              <a:ext uri="{FF2B5EF4-FFF2-40B4-BE49-F238E27FC236}">
                <a16:creationId xmlns:a16="http://schemas.microsoft.com/office/drawing/2014/main" id="{37E0B093-7D41-DB48-9A6A-2A03FA3162FC}"/>
              </a:ext>
            </a:extLst>
          </p:cNvPr>
          <p:cNvSpPr/>
          <p:nvPr/>
        </p:nvSpPr>
        <p:spPr>
          <a:xfrm>
            <a:off x="8310723" y="1913330"/>
            <a:ext cx="3040449" cy="3885679"/>
          </a:xfrm>
          <a:prstGeom prst="rect">
            <a:avLst/>
          </a:prstGeom>
        </p:spPr>
        <p:txBody>
          <a:bodyPr wrap="square">
            <a:spAutoFit/>
          </a:bodyPr>
          <a:lstStyle/>
          <a:p>
            <a:r>
              <a:rPr lang="sv-SE" sz="1600" b="1" dirty="0"/>
              <a:t>Om rapporten </a:t>
            </a:r>
          </a:p>
          <a:p>
            <a:endParaRPr lang="sv-SE" sz="1050" b="1" dirty="0"/>
          </a:p>
          <a:p>
            <a:pPr marL="285750" indent="-285750">
              <a:buFont typeface="Arial" panose="020B0604020202020204" pitchFamily="34" charset="0"/>
              <a:buChar char="•"/>
            </a:pPr>
            <a:r>
              <a:rPr lang="sv-SE" sz="1100" dirty="0">
                <a:solidFill>
                  <a:srgbClr val="000000"/>
                </a:solidFill>
                <a:effectLst/>
                <a:latin typeface="Helvetica" pitchFamily="2" charset="0"/>
              </a:rPr>
              <a:t>Insikt 2024 är en uppföljning av tidigare publicerade Insikt-rapporter från 2021, 2022 och 2023.</a:t>
            </a:r>
            <a:br>
              <a:rPr lang="sv-SE" sz="1100" dirty="0"/>
            </a:br>
            <a:endParaRPr lang="sv-SE" sz="1100" dirty="0"/>
          </a:p>
          <a:p>
            <a:pPr marL="285750" indent="-285750">
              <a:buFont typeface="Arial" panose="020B0604020202020204" pitchFamily="34" charset="0"/>
              <a:buChar char="•"/>
            </a:pPr>
            <a:r>
              <a:rPr lang="sv-SE" sz="1100" dirty="0"/>
              <a:t>Rapporten baseras på en enkät bland medlemsföretagen. Totalt medverkade 139 medlemsföretag.</a:t>
            </a:r>
          </a:p>
          <a:p>
            <a:pPr marL="285750" indent="-285750">
              <a:buFont typeface="Arial" panose="020B0604020202020204" pitchFamily="34" charset="0"/>
              <a:buChar char="•"/>
            </a:pPr>
            <a:endParaRPr lang="sv-SE" sz="1100" dirty="0"/>
          </a:p>
          <a:p>
            <a:pPr marL="285750" indent="-285750">
              <a:buFont typeface="Arial" panose="020B0604020202020204" pitchFamily="34" charset="0"/>
              <a:buChar char="•"/>
            </a:pPr>
            <a:r>
              <a:rPr lang="sv-SE" sz="1100" dirty="0" err="1"/>
              <a:t>Enkätperiod</a:t>
            </a:r>
            <a:r>
              <a:rPr lang="sv-SE" sz="1100" dirty="0"/>
              <a:t>  25 mars  - 10 april 2024.</a:t>
            </a:r>
          </a:p>
          <a:p>
            <a:pPr marL="285750" indent="-285750">
              <a:buFont typeface="Arial" panose="020B0604020202020204" pitchFamily="34" charset="0"/>
              <a:buChar char="•"/>
            </a:pPr>
            <a:endParaRPr lang="sv-SE" sz="1100" dirty="0"/>
          </a:p>
          <a:p>
            <a:pPr marL="285750" indent="-285750">
              <a:buFont typeface="Arial" panose="020B0604020202020204" pitchFamily="34" charset="0"/>
              <a:buChar char="•"/>
            </a:pPr>
            <a:r>
              <a:rPr lang="sv-SE" sz="1100" dirty="0"/>
              <a:t>I enkäten efterfrågas data från det senaste avslutade räkenskapsåret eller senaste bokslut för de företag med brutet räkenskapsår (2022/2023). </a:t>
            </a:r>
          </a:p>
          <a:p>
            <a:pPr marL="285750" indent="-285750">
              <a:buFont typeface="Arial" panose="020B0604020202020204" pitchFamily="34" charset="0"/>
              <a:buChar char="•"/>
            </a:pPr>
            <a:endParaRPr lang="sv-SE" sz="1100" dirty="0"/>
          </a:p>
          <a:p>
            <a:pPr marL="285750" indent="-285750">
              <a:buFont typeface="Arial" panose="020B0604020202020204" pitchFamily="34" charset="0"/>
              <a:buChar char="•"/>
            </a:pPr>
            <a:r>
              <a:rPr lang="sv-SE" sz="1100" dirty="0"/>
              <a:t>Alla siffror inom parantes motsvarar genomgående siffror från föregående år</a:t>
            </a:r>
            <a:br>
              <a:rPr lang="sv-SE" sz="1100" dirty="0"/>
            </a:br>
            <a:r>
              <a:rPr lang="sv-SE" sz="1100" dirty="0"/>
              <a:t> </a:t>
            </a:r>
          </a:p>
          <a:p>
            <a:pPr marL="285750" indent="-285750">
              <a:buFont typeface="Arial" panose="020B0604020202020204" pitchFamily="34" charset="0"/>
              <a:buChar char="•"/>
            </a:pPr>
            <a:r>
              <a:rPr lang="sv-SE" sz="1100" dirty="0"/>
              <a:t>Definitionslista för nyckeltalen återfinns i appendix (s.42)</a:t>
            </a:r>
          </a:p>
        </p:txBody>
      </p:sp>
      <p:pic>
        <p:nvPicPr>
          <p:cNvPr id="9" name="Bildobjekt 8">
            <a:extLst>
              <a:ext uri="{FF2B5EF4-FFF2-40B4-BE49-F238E27FC236}">
                <a16:creationId xmlns:a16="http://schemas.microsoft.com/office/drawing/2014/main" id="{2A757501-7498-DB4F-B81D-A0D88CFF14FB}"/>
              </a:ext>
            </a:extLst>
          </p:cNvPr>
          <p:cNvPicPr>
            <a:picLocks noChangeAspect="1"/>
          </p:cNvPicPr>
          <p:nvPr/>
        </p:nvPicPr>
        <p:blipFill>
          <a:blip r:embed="rId3"/>
          <a:stretch>
            <a:fillRect/>
          </a:stretch>
        </p:blipFill>
        <p:spPr>
          <a:xfrm>
            <a:off x="3138479" y="4210252"/>
            <a:ext cx="2601337" cy="3048192"/>
          </a:xfrm>
          <a:prstGeom prst="rect">
            <a:avLst/>
          </a:prstGeom>
        </p:spPr>
      </p:pic>
    </p:spTree>
    <p:extLst>
      <p:ext uri="{BB962C8B-B14F-4D97-AF65-F5344CB8AC3E}">
        <p14:creationId xmlns:p14="http://schemas.microsoft.com/office/powerpoint/2010/main" val="1170388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51D843-E137-1D46-94B5-4FF7E5473B0E}"/>
              </a:ext>
            </a:extLst>
          </p:cNvPr>
          <p:cNvSpPr txBox="1">
            <a:spLocks/>
          </p:cNvSpPr>
          <p:nvPr/>
        </p:nvSpPr>
        <p:spPr>
          <a:xfrm>
            <a:off x="1010550" y="2362826"/>
            <a:ext cx="11582502" cy="1546559"/>
          </a:xfrm>
          <a:prstGeom prst="rect">
            <a:avLst/>
          </a:prstGeom>
        </p:spPr>
        <p:txBody>
          <a:bodyPr anchor="b"/>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sv-SE" sz="8000"/>
              <a:t>Medarbetare</a:t>
            </a:r>
          </a:p>
        </p:txBody>
      </p:sp>
      <p:pic>
        <p:nvPicPr>
          <p:cNvPr id="8" name="Bildobjekt 7">
            <a:extLst>
              <a:ext uri="{FF2B5EF4-FFF2-40B4-BE49-F238E27FC236}">
                <a16:creationId xmlns:a16="http://schemas.microsoft.com/office/drawing/2014/main" id="{7CAD6E65-A81A-AB4A-8F39-439BEB616679}"/>
              </a:ext>
            </a:extLst>
          </p:cNvPr>
          <p:cNvPicPr>
            <a:picLocks noChangeAspect="1"/>
          </p:cNvPicPr>
          <p:nvPr/>
        </p:nvPicPr>
        <p:blipFill rotWithShape="1">
          <a:blip r:embed="rId2"/>
          <a:srcRect t="3383"/>
          <a:stretch/>
        </p:blipFill>
        <p:spPr>
          <a:xfrm>
            <a:off x="8690492" y="-1"/>
            <a:ext cx="2806700" cy="4859079"/>
          </a:xfrm>
          <a:prstGeom prst="rect">
            <a:avLst/>
          </a:prstGeom>
        </p:spPr>
      </p:pic>
      <p:sp>
        <p:nvSpPr>
          <p:cNvPr id="3" name="Platshållare för sidfot 2">
            <a:extLst>
              <a:ext uri="{FF2B5EF4-FFF2-40B4-BE49-F238E27FC236}">
                <a16:creationId xmlns:a16="http://schemas.microsoft.com/office/drawing/2014/main" id="{2682B0D1-3B95-6779-6BDA-92E9AADE0B35}"/>
              </a:ext>
            </a:extLst>
          </p:cNvPr>
          <p:cNvSpPr>
            <a:spLocks noGrp="1"/>
          </p:cNvSpPr>
          <p:nvPr>
            <p:ph type="ftr" sz="quarter" idx="11"/>
          </p:nvPr>
        </p:nvSpPr>
        <p:spPr/>
        <p:txBody>
          <a:bodyPr/>
          <a:lstStyle/>
          <a:p>
            <a:r>
              <a:rPr lang="sv-SE"/>
              <a:t>Insikt 2024 |</a:t>
            </a:r>
          </a:p>
        </p:txBody>
      </p:sp>
      <p:sp>
        <p:nvSpPr>
          <p:cNvPr id="4" name="Platshållare för bildnummer 3">
            <a:extLst>
              <a:ext uri="{FF2B5EF4-FFF2-40B4-BE49-F238E27FC236}">
                <a16:creationId xmlns:a16="http://schemas.microsoft.com/office/drawing/2014/main" id="{EAEE4752-7449-9AE2-CDF2-315C2077B326}"/>
              </a:ext>
            </a:extLst>
          </p:cNvPr>
          <p:cNvSpPr>
            <a:spLocks noGrp="1"/>
          </p:cNvSpPr>
          <p:nvPr>
            <p:ph type="sldNum" sz="quarter" idx="12"/>
          </p:nvPr>
        </p:nvSpPr>
        <p:spPr/>
        <p:txBody>
          <a:bodyPr/>
          <a:lstStyle/>
          <a:p>
            <a:fld id="{AE086683-F536-42AB-ABBC-F4803DFE8DBC}" type="slidenum">
              <a:rPr lang="sv-SE" smtClean="0"/>
              <a:pPr/>
              <a:t>20</a:t>
            </a:fld>
            <a:endParaRPr lang="sv-SE"/>
          </a:p>
        </p:txBody>
      </p:sp>
    </p:spTree>
    <p:extLst>
      <p:ext uri="{BB962C8B-B14F-4D97-AF65-F5344CB8AC3E}">
        <p14:creationId xmlns:p14="http://schemas.microsoft.com/office/powerpoint/2010/main" val="26323410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BBC44A14-36AD-C54D-83F5-1ACF2F02D30F}"/>
              </a:ext>
            </a:extLst>
          </p:cNvPr>
          <p:cNvPicPr>
            <a:picLocks noChangeAspect="1"/>
          </p:cNvPicPr>
          <p:nvPr/>
        </p:nvPicPr>
        <p:blipFill rotWithShape="1">
          <a:blip r:embed="rId2">
            <a:lum bright="70000" contrast="-70000"/>
          </a:blip>
          <a:srcRect l="9145" t="14583" b="2074"/>
          <a:stretch/>
        </p:blipFill>
        <p:spPr>
          <a:xfrm rot="10800000">
            <a:off x="4439562" y="0"/>
            <a:ext cx="7752438" cy="6858001"/>
          </a:xfrm>
          <a:prstGeom prst="rect">
            <a:avLst/>
          </a:prstGeom>
        </p:spPr>
      </p:pic>
      <p:sp>
        <p:nvSpPr>
          <p:cNvPr id="2" name="Rubrik 1">
            <a:extLst>
              <a:ext uri="{FF2B5EF4-FFF2-40B4-BE49-F238E27FC236}">
                <a16:creationId xmlns:a16="http://schemas.microsoft.com/office/drawing/2014/main" id="{3457B5CB-7C7F-C846-BB7D-44F0F8E5418A}"/>
              </a:ext>
            </a:extLst>
          </p:cNvPr>
          <p:cNvSpPr>
            <a:spLocks noGrp="1"/>
          </p:cNvSpPr>
          <p:nvPr>
            <p:ph type="title"/>
          </p:nvPr>
        </p:nvSpPr>
        <p:spPr>
          <a:xfrm>
            <a:off x="415787" y="305853"/>
            <a:ext cx="8708197" cy="514662"/>
          </a:xfrm>
        </p:spPr>
        <p:txBody>
          <a:bodyPr/>
          <a:lstStyle/>
          <a:p>
            <a:r>
              <a:rPr lang="sv-SE" dirty="0"/>
              <a:t>36 procent av medlemsföretagens anställda är kvinnor</a:t>
            </a:r>
          </a:p>
        </p:txBody>
      </p:sp>
      <p:sp>
        <p:nvSpPr>
          <p:cNvPr id="3" name="Platshållare för innehåll 2">
            <a:extLst>
              <a:ext uri="{FF2B5EF4-FFF2-40B4-BE49-F238E27FC236}">
                <a16:creationId xmlns:a16="http://schemas.microsoft.com/office/drawing/2014/main" id="{2530691A-6BED-D844-AEE8-0762FF2B604D}"/>
              </a:ext>
            </a:extLst>
          </p:cNvPr>
          <p:cNvSpPr>
            <a:spLocks noGrp="1"/>
          </p:cNvSpPr>
          <p:nvPr>
            <p:ph idx="1"/>
          </p:nvPr>
        </p:nvSpPr>
        <p:spPr>
          <a:xfrm>
            <a:off x="415787" y="1020727"/>
            <a:ext cx="8257158" cy="500076"/>
          </a:xfrm>
        </p:spPr>
        <p:txBody>
          <a:bodyPr/>
          <a:lstStyle/>
          <a:p>
            <a:r>
              <a:rPr lang="sv-SE" b="1" dirty="0"/>
              <a:t>Könsfördelningen bland de anställda</a:t>
            </a:r>
            <a:br>
              <a:rPr lang="sv-SE" dirty="0"/>
            </a:br>
            <a:r>
              <a:rPr lang="sv-SE" dirty="0"/>
              <a:t>För samtliga verksamhetsområden i procent, viktad</a:t>
            </a:r>
          </a:p>
          <a:p>
            <a:pPr marL="0" indent="0">
              <a:buNone/>
            </a:pPr>
            <a:endParaRPr lang="sv-SE" dirty="0"/>
          </a:p>
        </p:txBody>
      </p:sp>
      <p:sp>
        <p:nvSpPr>
          <p:cNvPr id="6" name="Platshållare för sidfot 5">
            <a:extLst>
              <a:ext uri="{FF2B5EF4-FFF2-40B4-BE49-F238E27FC236}">
                <a16:creationId xmlns:a16="http://schemas.microsoft.com/office/drawing/2014/main" id="{57F1CE46-D372-6248-A009-784F1EF87A15}"/>
              </a:ext>
            </a:extLst>
          </p:cNvPr>
          <p:cNvSpPr>
            <a:spLocks noGrp="1"/>
          </p:cNvSpPr>
          <p:nvPr>
            <p:ph type="ftr" sz="quarter" idx="11"/>
          </p:nvPr>
        </p:nvSpPr>
        <p:spPr/>
        <p:txBody>
          <a:bodyPr/>
          <a:lstStyle/>
          <a:p>
            <a:r>
              <a:rPr lang="sv-SE"/>
              <a:t>Insikt 2024 |</a:t>
            </a:r>
          </a:p>
        </p:txBody>
      </p:sp>
      <p:sp>
        <p:nvSpPr>
          <p:cNvPr id="7" name="Platshållare för bildnummer 6">
            <a:extLst>
              <a:ext uri="{FF2B5EF4-FFF2-40B4-BE49-F238E27FC236}">
                <a16:creationId xmlns:a16="http://schemas.microsoft.com/office/drawing/2014/main" id="{6014C2C0-0052-7947-8EA2-199343E57A4D}"/>
              </a:ext>
            </a:extLst>
          </p:cNvPr>
          <p:cNvSpPr>
            <a:spLocks noGrp="1"/>
          </p:cNvSpPr>
          <p:nvPr>
            <p:ph type="sldNum" sz="quarter" idx="12"/>
          </p:nvPr>
        </p:nvSpPr>
        <p:spPr/>
        <p:txBody>
          <a:bodyPr/>
          <a:lstStyle/>
          <a:p>
            <a:fld id="{AE086683-F536-42AB-ABBC-F4803DFE8DBC}" type="slidenum">
              <a:rPr lang="sv-SE" smtClean="0"/>
              <a:t>21</a:t>
            </a:fld>
            <a:endParaRPr lang="sv-SE"/>
          </a:p>
        </p:txBody>
      </p:sp>
      <p:grpSp>
        <p:nvGrpSpPr>
          <p:cNvPr id="8" name="Grupp 7">
            <a:extLst>
              <a:ext uri="{FF2B5EF4-FFF2-40B4-BE49-F238E27FC236}">
                <a16:creationId xmlns:a16="http://schemas.microsoft.com/office/drawing/2014/main" id="{D38150EB-BE0C-1287-A369-A17585C724CC}"/>
              </a:ext>
            </a:extLst>
          </p:cNvPr>
          <p:cNvGrpSpPr/>
          <p:nvPr/>
        </p:nvGrpSpPr>
        <p:grpSpPr>
          <a:xfrm>
            <a:off x="2013895" y="2028839"/>
            <a:ext cx="4258029" cy="3373328"/>
            <a:chOff x="842181" y="2028839"/>
            <a:chExt cx="4258029" cy="3373328"/>
          </a:xfrm>
        </p:grpSpPr>
        <p:sp>
          <p:nvSpPr>
            <p:cNvPr id="4" name="Ellips 3">
              <a:extLst>
                <a:ext uri="{FF2B5EF4-FFF2-40B4-BE49-F238E27FC236}">
                  <a16:creationId xmlns:a16="http://schemas.microsoft.com/office/drawing/2014/main" id="{A3250658-8236-6646-9C7C-8B90E53DCB57}"/>
                </a:ext>
              </a:extLst>
            </p:cNvPr>
            <p:cNvSpPr>
              <a:spLocks noChangeAspect="1"/>
            </p:cNvSpPr>
            <p:nvPr/>
          </p:nvSpPr>
          <p:spPr>
            <a:xfrm>
              <a:off x="2213850" y="2028839"/>
              <a:ext cx="2886360" cy="2886360"/>
            </a:xfrm>
            <a:prstGeom prst="ellipse">
              <a:avLst/>
            </a:prstGeom>
            <a:solidFill>
              <a:srgbClr val="1D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5400" b="1" dirty="0"/>
                <a:t>64%</a:t>
              </a:r>
            </a:p>
            <a:p>
              <a:pPr algn="ctr"/>
              <a:r>
                <a:rPr lang="sv-SE" sz="1600" dirty="0"/>
                <a:t>Män</a:t>
              </a:r>
            </a:p>
            <a:p>
              <a:pPr algn="ctr"/>
              <a:r>
                <a:rPr lang="sv-SE" sz="1600" dirty="0"/>
                <a:t>(69%)</a:t>
              </a:r>
            </a:p>
          </p:txBody>
        </p:sp>
        <p:sp>
          <p:nvSpPr>
            <p:cNvPr id="5" name="Ellips 4">
              <a:extLst>
                <a:ext uri="{FF2B5EF4-FFF2-40B4-BE49-F238E27FC236}">
                  <a16:creationId xmlns:a16="http://schemas.microsoft.com/office/drawing/2014/main" id="{3DF1E502-49BB-1C4B-BE67-439D3D4C5C1C}"/>
                </a:ext>
              </a:extLst>
            </p:cNvPr>
            <p:cNvSpPr>
              <a:spLocks noChangeAspect="1"/>
            </p:cNvSpPr>
            <p:nvPr/>
          </p:nvSpPr>
          <p:spPr>
            <a:xfrm>
              <a:off x="1757197" y="3980526"/>
              <a:ext cx="1421641" cy="1421641"/>
            </a:xfrm>
            <a:prstGeom prst="ellipse">
              <a:avLst/>
            </a:prstGeom>
            <a:solidFill>
              <a:srgbClr val="2FA5B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3200" b="1" dirty="0">
                  <a:solidFill>
                    <a:srgbClr val="13444A"/>
                  </a:solidFill>
                </a:rPr>
                <a:t>36%</a:t>
              </a:r>
            </a:p>
            <a:p>
              <a:pPr algn="ctr"/>
              <a:r>
                <a:rPr lang="sv-SE" sz="1400" dirty="0">
                  <a:solidFill>
                    <a:srgbClr val="13444A"/>
                  </a:solidFill>
                </a:rPr>
                <a:t>Kvinnor</a:t>
              </a:r>
            </a:p>
            <a:p>
              <a:pPr algn="ctr"/>
              <a:r>
                <a:rPr lang="sv-SE" sz="1400" dirty="0">
                  <a:solidFill>
                    <a:srgbClr val="13444A"/>
                  </a:solidFill>
                </a:rPr>
                <a:t>(31%)</a:t>
              </a:r>
            </a:p>
          </p:txBody>
        </p:sp>
        <p:pic>
          <p:nvPicPr>
            <p:cNvPr id="11" name="Bild 10" descr="Man kontur">
              <a:extLst>
                <a:ext uri="{FF2B5EF4-FFF2-40B4-BE49-F238E27FC236}">
                  <a16:creationId xmlns:a16="http://schemas.microsoft.com/office/drawing/2014/main" id="{FFF2FD02-5DE1-AF4C-8E35-0C0A416FF7B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82604" y="2247744"/>
              <a:ext cx="1005840" cy="1005840"/>
            </a:xfrm>
            <a:prstGeom prst="rect">
              <a:avLst/>
            </a:prstGeom>
          </p:spPr>
        </p:pic>
        <p:pic>
          <p:nvPicPr>
            <p:cNvPr id="13" name="Bild 12" descr="Kvinna kontur">
              <a:extLst>
                <a:ext uri="{FF2B5EF4-FFF2-40B4-BE49-F238E27FC236}">
                  <a16:creationId xmlns:a16="http://schemas.microsoft.com/office/drawing/2014/main" id="{0E9CFB02-3E7B-4645-8833-081B7985F7F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2181" y="4249771"/>
              <a:ext cx="1005840" cy="1005840"/>
            </a:xfrm>
            <a:prstGeom prst="rect">
              <a:avLst/>
            </a:prstGeom>
          </p:spPr>
        </p:pic>
      </p:grpSp>
      <p:sp>
        <p:nvSpPr>
          <p:cNvPr id="12" name="textruta 11">
            <a:extLst>
              <a:ext uri="{FF2B5EF4-FFF2-40B4-BE49-F238E27FC236}">
                <a16:creationId xmlns:a16="http://schemas.microsoft.com/office/drawing/2014/main" id="{BF7A7A05-DA49-878D-53D8-015A27861558}"/>
              </a:ext>
            </a:extLst>
          </p:cNvPr>
          <p:cNvSpPr txBox="1"/>
          <p:nvPr/>
        </p:nvSpPr>
        <p:spPr>
          <a:xfrm>
            <a:off x="4350552" y="5232890"/>
            <a:ext cx="639919" cy="338554"/>
          </a:xfrm>
          <a:prstGeom prst="rect">
            <a:avLst/>
          </a:prstGeom>
          <a:noFill/>
        </p:spPr>
        <p:txBody>
          <a:bodyPr wrap="none" rtlCol="0">
            <a:spAutoFit/>
          </a:bodyPr>
          <a:lstStyle/>
          <a:p>
            <a:r>
              <a:rPr lang="sv-SE" sz="1600" b="1" dirty="0"/>
              <a:t>2024</a:t>
            </a:r>
          </a:p>
        </p:txBody>
      </p:sp>
      <p:sp>
        <p:nvSpPr>
          <p:cNvPr id="10" name="Ned 12">
            <a:extLst>
              <a:ext uri="{FF2B5EF4-FFF2-40B4-BE49-F238E27FC236}">
                <a16:creationId xmlns:a16="http://schemas.microsoft.com/office/drawing/2014/main" id="{9B4AD41B-F0D8-3141-F7C0-4B12998FB391}"/>
              </a:ext>
            </a:extLst>
          </p:cNvPr>
          <p:cNvSpPr/>
          <p:nvPr/>
        </p:nvSpPr>
        <p:spPr>
          <a:xfrm rot="10800000">
            <a:off x="3093059" y="4392283"/>
            <a:ext cx="109590" cy="155848"/>
          </a:xfrm>
          <a:prstGeom prst="downArrow">
            <a:avLst/>
          </a:prstGeom>
          <a:solidFill>
            <a:srgbClr val="00B050"/>
          </a:solidFill>
          <a:ln>
            <a:solidFill>
              <a:srgbClr val="1D6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Ned 12">
            <a:extLst>
              <a:ext uri="{FF2B5EF4-FFF2-40B4-BE49-F238E27FC236}">
                <a16:creationId xmlns:a16="http://schemas.microsoft.com/office/drawing/2014/main" id="{492F0AF3-5CC5-F7A1-0E74-17C1C3C99742}"/>
              </a:ext>
            </a:extLst>
          </p:cNvPr>
          <p:cNvSpPr/>
          <p:nvPr/>
        </p:nvSpPr>
        <p:spPr>
          <a:xfrm>
            <a:off x="3986631" y="3151205"/>
            <a:ext cx="109590" cy="155848"/>
          </a:xfrm>
          <a:prstGeom prst="downArrow">
            <a:avLst/>
          </a:prstGeom>
          <a:solidFill>
            <a:srgbClr val="FF0000"/>
          </a:solidFill>
          <a:ln>
            <a:solidFill>
              <a:srgbClr val="1D6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4482392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Ellips 11">
            <a:extLst>
              <a:ext uri="{FF2B5EF4-FFF2-40B4-BE49-F238E27FC236}">
                <a16:creationId xmlns:a16="http://schemas.microsoft.com/office/drawing/2014/main" id="{18D3F090-02DE-2348-84C0-510E6D9A1669}"/>
              </a:ext>
            </a:extLst>
          </p:cNvPr>
          <p:cNvSpPr/>
          <p:nvPr/>
        </p:nvSpPr>
        <p:spPr>
          <a:xfrm rot="3603039">
            <a:off x="6940692" y="1457712"/>
            <a:ext cx="5283717" cy="4796817"/>
          </a:xfrm>
          <a:custGeom>
            <a:avLst/>
            <a:gdLst>
              <a:gd name="connsiteX0" fmla="*/ 0 w 6477000"/>
              <a:gd name="connsiteY0" fmla="*/ 2711986 h 5423971"/>
              <a:gd name="connsiteX1" fmla="*/ 3238500 w 6477000"/>
              <a:gd name="connsiteY1" fmla="*/ 0 h 5423971"/>
              <a:gd name="connsiteX2" fmla="*/ 6477000 w 6477000"/>
              <a:gd name="connsiteY2" fmla="*/ 2711986 h 5423971"/>
              <a:gd name="connsiteX3" fmla="*/ 3238500 w 6477000"/>
              <a:gd name="connsiteY3" fmla="*/ 5423972 h 5423971"/>
              <a:gd name="connsiteX4" fmla="*/ 0 w 6477000"/>
              <a:gd name="connsiteY4" fmla="*/ 2711986 h 5423971"/>
              <a:gd name="connsiteX0" fmla="*/ 0 w 6477000"/>
              <a:gd name="connsiteY0" fmla="*/ 3052615 h 5764601"/>
              <a:gd name="connsiteX1" fmla="*/ 3238500 w 6477000"/>
              <a:gd name="connsiteY1" fmla="*/ 340629 h 5764601"/>
              <a:gd name="connsiteX2" fmla="*/ 3230880 w 6477000"/>
              <a:gd name="connsiteY2" fmla="*/ 337735 h 5764601"/>
              <a:gd name="connsiteX3" fmla="*/ 6477000 w 6477000"/>
              <a:gd name="connsiteY3" fmla="*/ 3052615 h 5764601"/>
              <a:gd name="connsiteX4" fmla="*/ 3238500 w 6477000"/>
              <a:gd name="connsiteY4" fmla="*/ 5764601 h 5764601"/>
              <a:gd name="connsiteX5" fmla="*/ 0 w 6477000"/>
              <a:gd name="connsiteY5" fmla="*/ 3052615 h 5764601"/>
              <a:gd name="connsiteX0" fmla="*/ 0 w 6477000"/>
              <a:gd name="connsiteY0" fmla="*/ 2829274 h 5541260"/>
              <a:gd name="connsiteX1" fmla="*/ 3238500 w 6477000"/>
              <a:gd name="connsiteY1" fmla="*/ 117288 h 5541260"/>
              <a:gd name="connsiteX2" fmla="*/ 1661160 w 6477000"/>
              <a:gd name="connsiteY2" fmla="*/ 723994 h 5541260"/>
              <a:gd name="connsiteX3" fmla="*/ 6477000 w 6477000"/>
              <a:gd name="connsiteY3" fmla="*/ 2829274 h 5541260"/>
              <a:gd name="connsiteX4" fmla="*/ 3238500 w 6477000"/>
              <a:gd name="connsiteY4" fmla="*/ 5541260 h 5541260"/>
              <a:gd name="connsiteX5" fmla="*/ 0 w 6477000"/>
              <a:gd name="connsiteY5" fmla="*/ 2829274 h 5541260"/>
              <a:gd name="connsiteX0" fmla="*/ 0 w 6477933"/>
              <a:gd name="connsiteY0" fmla="*/ 2829274 h 5541260"/>
              <a:gd name="connsiteX1" fmla="*/ 3238500 w 6477933"/>
              <a:gd name="connsiteY1" fmla="*/ 117288 h 5541260"/>
              <a:gd name="connsiteX2" fmla="*/ 5989320 w 6477933"/>
              <a:gd name="connsiteY2" fmla="*/ 723994 h 5541260"/>
              <a:gd name="connsiteX3" fmla="*/ 6477000 w 6477933"/>
              <a:gd name="connsiteY3" fmla="*/ 2829274 h 5541260"/>
              <a:gd name="connsiteX4" fmla="*/ 3238500 w 6477933"/>
              <a:gd name="connsiteY4" fmla="*/ 5541260 h 5541260"/>
              <a:gd name="connsiteX5" fmla="*/ 0 w 6477933"/>
              <a:gd name="connsiteY5" fmla="*/ 2829274 h 5541260"/>
              <a:gd name="connsiteX0" fmla="*/ 0 w 7407573"/>
              <a:gd name="connsiteY0" fmla="*/ 1385440 h 5471197"/>
              <a:gd name="connsiteX1" fmla="*/ 4168140 w 7407573"/>
              <a:gd name="connsiteY1" fmla="*/ 29814 h 5471197"/>
              <a:gd name="connsiteX2" fmla="*/ 6918960 w 7407573"/>
              <a:gd name="connsiteY2" fmla="*/ 636520 h 5471197"/>
              <a:gd name="connsiteX3" fmla="*/ 7406640 w 7407573"/>
              <a:gd name="connsiteY3" fmla="*/ 2741800 h 5471197"/>
              <a:gd name="connsiteX4" fmla="*/ 4168140 w 7407573"/>
              <a:gd name="connsiteY4" fmla="*/ 5453786 h 5471197"/>
              <a:gd name="connsiteX5" fmla="*/ 0 w 7407573"/>
              <a:gd name="connsiteY5" fmla="*/ 1385440 h 5471197"/>
              <a:gd name="connsiteX0" fmla="*/ 180738 w 7588311"/>
              <a:gd name="connsiteY0" fmla="*/ 1385440 h 5471197"/>
              <a:gd name="connsiteX1" fmla="*/ 1392318 w 7588311"/>
              <a:gd name="connsiteY1" fmla="*/ 29814 h 5471197"/>
              <a:gd name="connsiteX2" fmla="*/ 7099698 w 7588311"/>
              <a:gd name="connsiteY2" fmla="*/ 636520 h 5471197"/>
              <a:gd name="connsiteX3" fmla="*/ 7587378 w 7588311"/>
              <a:gd name="connsiteY3" fmla="*/ 2741800 h 5471197"/>
              <a:gd name="connsiteX4" fmla="*/ 4348878 w 7588311"/>
              <a:gd name="connsiteY4" fmla="*/ 5453786 h 5471197"/>
              <a:gd name="connsiteX5" fmla="*/ 180738 w 7588311"/>
              <a:gd name="connsiteY5" fmla="*/ 1385440 h 5471197"/>
              <a:gd name="connsiteX0" fmla="*/ 129574 w 7537147"/>
              <a:gd name="connsiteY0" fmla="*/ 1424878 h 5510635"/>
              <a:gd name="connsiteX1" fmla="*/ 1341154 w 7537147"/>
              <a:gd name="connsiteY1" fmla="*/ 69252 h 5510635"/>
              <a:gd name="connsiteX2" fmla="*/ 7048534 w 7537147"/>
              <a:gd name="connsiteY2" fmla="*/ 675958 h 5510635"/>
              <a:gd name="connsiteX3" fmla="*/ 7536214 w 7537147"/>
              <a:gd name="connsiteY3" fmla="*/ 2781238 h 5510635"/>
              <a:gd name="connsiteX4" fmla="*/ 4297714 w 7537147"/>
              <a:gd name="connsiteY4" fmla="*/ 5493224 h 5510635"/>
              <a:gd name="connsiteX5" fmla="*/ 129574 w 7537147"/>
              <a:gd name="connsiteY5" fmla="*/ 1424878 h 5510635"/>
              <a:gd name="connsiteX0" fmla="*/ 36 w 7407609"/>
              <a:gd name="connsiteY0" fmla="*/ 1424878 h 5510635"/>
              <a:gd name="connsiteX1" fmla="*/ 1211616 w 7407609"/>
              <a:gd name="connsiteY1" fmla="*/ 69252 h 5510635"/>
              <a:gd name="connsiteX2" fmla="*/ 6918996 w 7407609"/>
              <a:gd name="connsiteY2" fmla="*/ 675958 h 5510635"/>
              <a:gd name="connsiteX3" fmla="*/ 7406676 w 7407609"/>
              <a:gd name="connsiteY3" fmla="*/ 2781238 h 5510635"/>
              <a:gd name="connsiteX4" fmla="*/ 4168176 w 7407609"/>
              <a:gd name="connsiteY4" fmla="*/ 5493224 h 5510635"/>
              <a:gd name="connsiteX5" fmla="*/ 36 w 7407609"/>
              <a:gd name="connsiteY5" fmla="*/ 1424878 h 5510635"/>
              <a:gd name="connsiteX0" fmla="*/ 34 w 7406674"/>
              <a:gd name="connsiteY0" fmla="*/ 1357132 h 5442889"/>
              <a:gd name="connsiteX1" fmla="*/ 1211614 w 7406674"/>
              <a:gd name="connsiteY1" fmla="*/ 1506 h 5442889"/>
              <a:gd name="connsiteX2" fmla="*/ 3870994 w 7406674"/>
              <a:gd name="connsiteY2" fmla="*/ 1537852 h 5442889"/>
              <a:gd name="connsiteX3" fmla="*/ 7406674 w 7406674"/>
              <a:gd name="connsiteY3" fmla="*/ 2713492 h 5442889"/>
              <a:gd name="connsiteX4" fmla="*/ 4168174 w 7406674"/>
              <a:gd name="connsiteY4" fmla="*/ 5425478 h 5442889"/>
              <a:gd name="connsiteX5" fmla="*/ 34 w 7406674"/>
              <a:gd name="connsiteY5" fmla="*/ 1357132 h 5442889"/>
              <a:gd name="connsiteX0" fmla="*/ 43 w 7406683"/>
              <a:gd name="connsiteY0" fmla="*/ 1356723 h 5442480"/>
              <a:gd name="connsiteX1" fmla="*/ 1211623 w 7406683"/>
              <a:gd name="connsiteY1" fmla="*/ 1097 h 5442480"/>
              <a:gd name="connsiteX2" fmla="*/ 4648243 w 7406683"/>
              <a:gd name="connsiteY2" fmla="*/ 1156443 h 5442480"/>
              <a:gd name="connsiteX3" fmla="*/ 7406683 w 7406683"/>
              <a:gd name="connsiteY3" fmla="*/ 2713083 h 5442480"/>
              <a:gd name="connsiteX4" fmla="*/ 4168183 w 7406683"/>
              <a:gd name="connsiteY4" fmla="*/ 5425069 h 5442480"/>
              <a:gd name="connsiteX5" fmla="*/ 43 w 7406683"/>
              <a:gd name="connsiteY5" fmla="*/ 1356723 h 5442480"/>
              <a:gd name="connsiteX0" fmla="*/ 43 w 7406683"/>
              <a:gd name="connsiteY0" fmla="*/ 1356472 h 5442229"/>
              <a:gd name="connsiteX1" fmla="*/ 1211623 w 7406683"/>
              <a:gd name="connsiteY1" fmla="*/ 846 h 5442229"/>
              <a:gd name="connsiteX2" fmla="*/ 4648243 w 7406683"/>
              <a:gd name="connsiteY2" fmla="*/ 1156192 h 5442229"/>
              <a:gd name="connsiteX3" fmla="*/ 7406683 w 7406683"/>
              <a:gd name="connsiteY3" fmla="*/ 2712832 h 5442229"/>
              <a:gd name="connsiteX4" fmla="*/ 4168183 w 7406683"/>
              <a:gd name="connsiteY4" fmla="*/ 5424818 h 5442229"/>
              <a:gd name="connsiteX5" fmla="*/ 43 w 7406683"/>
              <a:gd name="connsiteY5" fmla="*/ 1356472 h 5442229"/>
              <a:gd name="connsiteX0" fmla="*/ 43 w 7406683"/>
              <a:gd name="connsiteY0" fmla="*/ 1356434 h 5442191"/>
              <a:gd name="connsiteX1" fmla="*/ 1211623 w 7406683"/>
              <a:gd name="connsiteY1" fmla="*/ 808 h 5442191"/>
              <a:gd name="connsiteX2" fmla="*/ 4648243 w 7406683"/>
              <a:gd name="connsiteY2" fmla="*/ 1156154 h 5442191"/>
              <a:gd name="connsiteX3" fmla="*/ 7406683 w 7406683"/>
              <a:gd name="connsiteY3" fmla="*/ 2712794 h 5442191"/>
              <a:gd name="connsiteX4" fmla="*/ 4168183 w 7406683"/>
              <a:gd name="connsiteY4" fmla="*/ 5424780 h 5442191"/>
              <a:gd name="connsiteX5" fmla="*/ 43 w 7406683"/>
              <a:gd name="connsiteY5" fmla="*/ 1356434 h 5442191"/>
              <a:gd name="connsiteX0" fmla="*/ 119 w 7406759"/>
              <a:gd name="connsiteY0" fmla="*/ 1363366 h 5449123"/>
              <a:gd name="connsiteX1" fmla="*/ 1211699 w 7406759"/>
              <a:gd name="connsiteY1" fmla="*/ 7740 h 5449123"/>
              <a:gd name="connsiteX2" fmla="*/ 4648319 w 7406759"/>
              <a:gd name="connsiteY2" fmla="*/ 1163086 h 5449123"/>
              <a:gd name="connsiteX3" fmla="*/ 7406759 w 7406759"/>
              <a:gd name="connsiteY3" fmla="*/ 2719726 h 5449123"/>
              <a:gd name="connsiteX4" fmla="*/ 4168259 w 7406759"/>
              <a:gd name="connsiteY4" fmla="*/ 5431712 h 5449123"/>
              <a:gd name="connsiteX5" fmla="*/ 119 w 7406759"/>
              <a:gd name="connsiteY5" fmla="*/ 1363366 h 5449123"/>
              <a:gd name="connsiteX0" fmla="*/ 119 w 6339960"/>
              <a:gd name="connsiteY0" fmla="*/ 1363366 h 5433590"/>
              <a:gd name="connsiteX1" fmla="*/ 1211699 w 6339960"/>
              <a:gd name="connsiteY1" fmla="*/ 7740 h 5433590"/>
              <a:gd name="connsiteX2" fmla="*/ 4648319 w 6339960"/>
              <a:gd name="connsiteY2" fmla="*/ 1163086 h 5433590"/>
              <a:gd name="connsiteX3" fmla="*/ 6339959 w 6339960"/>
              <a:gd name="connsiteY3" fmla="*/ 1866286 h 5433590"/>
              <a:gd name="connsiteX4" fmla="*/ 4168259 w 6339960"/>
              <a:gd name="connsiteY4" fmla="*/ 5431712 h 5433590"/>
              <a:gd name="connsiteX5" fmla="*/ 119 w 6339960"/>
              <a:gd name="connsiteY5" fmla="*/ 1363366 h 5433590"/>
              <a:gd name="connsiteX0" fmla="*/ 119 w 6339960"/>
              <a:gd name="connsiteY0" fmla="*/ 1363366 h 5433590"/>
              <a:gd name="connsiteX1" fmla="*/ 1211699 w 6339960"/>
              <a:gd name="connsiteY1" fmla="*/ 7740 h 5433590"/>
              <a:gd name="connsiteX2" fmla="*/ 4648319 w 6339960"/>
              <a:gd name="connsiteY2" fmla="*/ 1163086 h 5433590"/>
              <a:gd name="connsiteX3" fmla="*/ 6339959 w 6339960"/>
              <a:gd name="connsiteY3" fmla="*/ 1866286 h 5433590"/>
              <a:gd name="connsiteX4" fmla="*/ 4168259 w 6339960"/>
              <a:gd name="connsiteY4" fmla="*/ 5431712 h 5433590"/>
              <a:gd name="connsiteX5" fmla="*/ 119 w 6339960"/>
              <a:gd name="connsiteY5" fmla="*/ 1363366 h 5433590"/>
              <a:gd name="connsiteX0" fmla="*/ 119 w 6346629"/>
              <a:gd name="connsiteY0" fmla="*/ 1363366 h 5434191"/>
              <a:gd name="connsiteX1" fmla="*/ 1211699 w 6346629"/>
              <a:gd name="connsiteY1" fmla="*/ 7740 h 5434191"/>
              <a:gd name="connsiteX2" fmla="*/ 4648319 w 6346629"/>
              <a:gd name="connsiteY2" fmla="*/ 1163086 h 5434191"/>
              <a:gd name="connsiteX3" fmla="*/ 6339959 w 6346629"/>
              <a:gd name="connsiteY3" fmla="*/ 1866286 h 5434191"/>
              <a:gd name="connsiteX4" fmla="*/ 4168259 w 6346629"/>
              <a:gd name="connsiteY4" fmla="*/ 5431712 h 5434191"/>
              <a:gd name="connsiteX5" fmla="*/ 119 w 6346629"/>
              <a:gd name="connsiteY5" fmla="*/ 1363366 h 5434191"/>
              <a:gd name="connsiteX0" fmla="*/ 102212 w 6445861"/>
              <a:gd name="connsiteY0" fmla="*/ 1363366 h 6165078"/>
              <a:gd name="connsiteX1" fmla="*/ 1313792 w 6445861"/>
              <a:gd name="connsiteY1" fmla="*/ 7740 h 6165078"/>
              <a:gd name="connsiteX2" fmla="*/ 4750412 w 6445861"/>
              <a:gd name="connsiteY2" fmla="*/ 1163086 h 6165078"/>
              <a:gd name="connsiteX3" fmla="*/ 6442052 w 6445861"/>
              <a:gd name="connsiteY3" fmla="*/ 1866286 h 6165078"/>
              <a:gd name="connsiteX4" fmla="*/ 3279752 w 6445861"/>
              <a:gd name="connsiteY4" fmla="*/ 6163232 h 6165078"/>
              <a:gd name="connsiteX5" fmla="*/ 102212 w 6445861"/>
              <a:gd name="connsiteY5" fmla="*/ 1363366 h 6165078"/>
              <a:gd name="connsiteX0" fmla="*/ 102212 w 6449206"/>
              <a:gd name="connsiteY0" fmla="*/ 1363366 h 6167520"/>
              <a:gd name="connsiteX1" fmla="*/ 1313792 w 6449206"/>
              <a:gd name="connsiteY1" fmla="*/ 7740 h 6167520"/>
              <a:gd name="connsiteX2" fmla="*/ 4750412 w 6449206"/>
              <a:gd name="connsiteY2" fmla="*/ 1163086 h 6167520"/>
              <a:gd name="connsiteX3" fmla="*/ 6442052 w 6449206"/>
              <a:gd name="connsiteY3" fmla="*/ 1866286 h 6167520"/>
              <a:gd name="connsiteX4" fmla="*/ 3279752 w 6449206"/>
              <a:gd name="connsiteY4" fmla="*/ 6163232 h 6167520"/>
              <a:gd name="connsiteX5" fmla="*/ 102212 w 6449206"/>
              <a:gd name="connsiteY5" fmla="*/ 1363366 h 6167520"/>
              <a:gd name="connsiteX0" fmla="*/ 45024 w 6392018"/>
              <a:gd name="connsiteY0" fmla="*/ 1363366 h 6167520"/>
              <a:gd name="connsiteX1" fmla="*/ 1256604 w 6392018"/>
              <a:gd name="connsiteY1" fmla="*/ 7740 h 6167520"/>
              <a:gd name="connsiteX2" fmla="*/ 4693224 w 6392018"/>
              <a:gd name="connsiteY2" fmla="*/ 1163086 h 6167520"/>
              <a:gd name="connsiteX3" fmla="*/ 6384864 w 6392018"/>
              <a:gd name="connsiteY3" fmla="*/ 1866286 h 6167520"/>
              <a:gd name="connsiteX4" fmla="*/ 3222564 w 6392018"/>
              <a:gd name="connsiteY4" fmla="*/ 6163232 h 6167520"/>
              <a:gd name="connsiteX5" fmla="*/ 45024 w 6392018"/>
              <a:gd name="connsiteY5" fmla="*/ 1363366 h 6167520"/>
              <a:gd name="connsiteX0" fmla="*/ 45024 w 6389763"/>
              <a:gd name="connsiteY0" fmla="*/ 1363366 h 6165768"/>
              <a:gd name="connsiteX1" fmla="*/ 1256604 w 6389763"/>
              <a:gd name="connsiteY1" fmla="*/ 7740 h 6165768"/>
              <a:gd name="connsiteX2" fmla="*/ 4693224 w 6389763"/>
              <a:gd name="connsiteY2" fmla="*/ 1163086 h 6165768"/>
              <a:gd name="connsiteX3" fmla="*/ 6384864 w 6389763"/>
              <a:gd name="connsiteY3" fmla="*/ 1866286 h 6165768"/>
              <a:gd name="connsiteX4" fmla="*/ 3222564 w 6389763"/>
              <a:gd name="connsiteY4" fmla="*/ 6163232 h 6165768"/>
              <a:gd name="connsiteX5" fmla="*/ 45024 w 6389763"/>
              <a:gd name="connsiteY5" fmla="*/ 1363366 h 6165768"/>
              <a:gd name="connsiteX0" fmla="*/ 45024 w 6390259"/>
              <a:gd name="connsiteY0" fmla="*/ 1363366 h 6180034"/>
              <a:gd name="connsiteX1" fmla="*/ 1256604 w 6390259"/>
              <a:gd name="connsiteY1" fmla="*/ 7740 h 6180034"/>
              <a:gd name="connsiteX2" fmla="*/ 4693224 w 6390259"/>
              <a:gd name="connsiteY2" fmla="*/ 1163086 h 6180034"/>
              <a:gd name="connsiteX3" fmla="*/ 6384864 w 6390259"/>
              <a:gd name="connsiteY3" fmla="*/ 1866286 h 6180034"/>
              <a:gd name="connsiteX4" fmla="*/ 3222564 w 6390259"/>
              <a:gd name="connsiteY4" fmla="*/ 6163232 h 6180034"/>
              <a:gd name="connsiteX5" fmla="*/ 45024 w 6390259"/>
              <a:gd name="connsiteY5" fmla="*/ 1363366 h 6180034"/>
              <a:gd name="connsiteX0" fmla="*/ 45024 w 6391051"/>
              <a:gd name="connsiteY0" fmla="*/ 1363366 h 6163624"/>
              <a:gd name="connsiteX1" fmla="*/ 1256604 w 6391051"/>
              <a:gd name="connsiteY1" fmla="*/ 7740 h 6163624"/>
              <a:gd name="connsiteX2" fmla="*/ 4693224 w 6391051"/>
              <a:gd name="connsiteY2" fmla="*/ 1163086 h 6163624"/>
              <a:gd name="connsiteX3" fmla="*/ 6384864 w 6391051"/>
              <a:gd name="connsiteY3" fmla="*/ 1866286 h 6163624"/>
              <a:gd name="connsiteX4" fmla="*/ 3222564 w 6391051"/>
              <a:gd name="connsiteY4" fmla="*/ 6163232 h 6163624"/>
              <a:gd name="connsiteX5" fmla="*/ 45024 w 6391051"/>
              <a:gd name="connsiteY5" fmla="*/ 1363366 h 6163624"/>
              <a:gd name="connsiteX0" fmla="*/ 91800 w 6437827"/>
              <a:gd name="connsiteY0" fmla="*/ 1439091 h 6239349"/>
              <a:gd name="connsiteX1" fmla="*/ 1364340 w 6437827"/>
              <a:gd name="connsiteY1" fmla="*/ 7265 h 6239349"/>
              <a:gd name="connsiteX2" fmla="*/ 4740000 w 6437827"/>
              <a:gd name="connsiteY2" fmla="*/ 1238811 h 6239349"/>
              <a:gd name="connsiteX3" fmla="*/ 6431640 w 6437827"/>
              <a:gd name="connsiteY3" fmla="*/ 1942011 h 6239349"/>
              <a:gd name="connsiteX4" fmla="*/ 3269340 w 6437827"/>
              <a:gd name="connsiteY4" fmla="*/ 6238957 h 6239349"/>
              <a:gd name="connsiteX5" fmla="*/ 91800 w 6437827"/>
              <a:gd name="connsiteY5" fmla="*/ 1439091 h 6239349"/>
              <a:gd name="connsiteX0" fmla="*/ 77189 w 6423216"/>
              <a:gd name="connsiteY0" fmla="*/ 1433387 h 6233645"/>
              <a:gd name="connsiteX1" fmla="*/ 1349729 w 6423216"/>
              <a:gd name="connsiteY1" fmla="*/ 1561 h 6233645"/>
              <a:gd name="connsiteX2" fmla="*/ 4725389 w 6423216"/>
              <a:gd name="connsiteY2" fmla="*/ 1233107 h 6233645"/>
              <a:gd name="connsiteX3" fmla="*/ 6417029 w 6423216"/>
              <a:gd name="connsiteY3" fmla="*/ 1936307 h 6233645"/>
              <a:gd name="connsiteX4" fmla="*/ 3254729 w 6423216"/>
              <a:gd name="connsiteY4" fmla="*/ 6233253 h 6233645"/>
              <a:gd name="connsiteX5" fmla="*/ 77189 w 6423216"/>
              <a:gd name="connsiteY5" fmla="*/ 1433387 h 6233645"/>
              <a:gd name="connsiteX0" fmla="*/ 83972 w 6429999"/>
              <a:gd name="connsiteY0" fmla="*/ 1434457 h 6234715"/>
              <a:gd name="connsiteX1" fmla="*/ 1356512 w 6429999"/>
              <a:gd name="connsiteY1" fmla="*/ 2631 h 6234715"/>
              <a:gd name="connsiteX2" fmla="*/ 4732172 w 6429999"/>
              <a:gd name="connsiteY2" fmla="*/ 1234177 h 6234715"/>
              <a:gd name="connsiteX3" fmla="*/ 6423812 w 6429999"/>
              <a:gd name="connsiteY3" fmla="*/ 1937377 h 6234715"/>
              <a:gd name="connsiteX4" fmla="*/ 3261512 w 6429999"/>
              <a:gd name="connsiteY4" fmla="*/ 6234323 h 6234715"/>
              <a:gd name="connsiteX5" fmla="*/ 83972 w 6429999"/>
              <a:gd name="connsiteY5" fmla="*/ 1434457 h 6234715"/>
              <a:gd name="connsiteX0" fmla="*/ 83972 w 7020298"/>
              <a:gd name="connsiteY0" fmla="*/ 1434457 h 6253940"/>
              <a:gd name="connsiteX1" fmla="*/ 1356512 w 7020298"/>
              <a:gd name="connsiteY1" fmla="*/ 2631 h 6253940"/>
              <a:gd name="connsiteX2" fmla="*/ 4732172 w 7020298"/>
              <a:gd name="connsiteY2" fmla="*/ 1234177 h 6253940"/>
              <a:gd name="connsiteX3" fmla="*/ 7017162 w 7020298"/>
              <a:gd name="connsiteY3" fmla="*/ 2874109 h 6253940"/>
              <a:gd name="connsiteX4" fmla="*/ 3261512 w 7020298"/>
              <a:gd name="connsiteY4" fmla="*/ 6234323 h 6253940"/>
              <a:gd name="connsiteX5" fmla="*/ 83972 w 7020298"/>
              <a:gd name="connsiteY5" fmla="*/ 1434457 h 6253940"/>
              <a:gd name="connsiteX0" fmla="*/ 71635 w 7007960"/>
              <a:gd name="connsiteY0" fmla="*/ 1436784 h 6256267"/>
              <a:gd name="connsiteX1" fmla="*/ 1344175 w 7007960"/>
              <a:gd name="connsiteY1" fmla="*/ 4958 h 6256267"/>
              <a:gd name="connsiteX2" fmla="*/ 4845608 w 7007960"/>
              <a:gd name="connsiteY2" fmla="*/ 969051 h 6256267"/>
              <a:gd name="connsiteX3" fmla="*/ 7004825 w 7007960"/>
              <a:gd name="connsiteY3" fmla="*/ 2876436 h 6256267"/>
              <a:gd name="connsiteX4" fmla="*/ 3249175 w 7007960"/>
              <a:gd name="connsiteY4" fmla="*/ 6236650 h 6256267"/>
              <a:gd name="connsiteX5" fmla="*/ 71635 w 7007960"/>
              <a:gd name="connsiteY5" fmla="*/ 1436784 h 6256267"/>
              <a:gd name="connsiteX0" fmla="*/ 71635 w 7007960"/>
              <a:gd name="connsiteY0" fmla="*/ 1436666 h 6256149"/>
              <a:gd name="connsiteX1" fmla="*/ 1344175 w 7007960"/>
              <a:gd name="connsiteY1" fmla="*/ 4840 h 6256149"/>
              <a:gd name="connsiteX2" fmla="*/ 4845608 w 7007960"/>
              <a:gd name="connsiteY2" fmla="*/ 968933 h 6256149"/>
              <a:gd name="connsiteX3" fmla="*/ 7004825 w 7007960"/>
              <a:gd name="connsiteY3" fmla="*/ 2876318 h 6256149"/>
              <a:gd name="connsiteX4" fmla="*/ 3249175 w 7007960"/>
              <a:gd name="connsiteY4" fmla="*/ 6236532 h 6256149"/>
              <a:gd name="connsiteX5" fmla="*/ 71635 w 7007960"/>
              <a:gd name="connsiteY5" fmla="*/ 1436666 h 6256149"/>
              <a:gd name="connsiteX0" fmla="*/ 71635 w 7007960"/>
              <a:gd name="connsiteY0" fmla="*/ 1436666 h 6256149"/>
              <a:gd name="connsiteX1" fmla="*/ 1344175 w 7007960"/>
              <a:gd name="connsiteY1" fmla="*/ 4840 h 6256149"/>
              <a:gd name="connsiteX2" fmla="*/ 4845608 w 7007960"/>
              <a:gd name="connsiteY2" fmla="*/ 968933 h 6256149"/>
              <a:gd name="connsiteX3" fmla="*/ 7004825 w 7007960"/>
              <a:gd name="connsiteY3" fmla="*/ 2876318 h 6256149"/>
              <a:gd name="connsiteX4" fmla="*/ 3249175 w 7007960"/>
              <a:gd name="connsiteY4" fmla="*/ 6236532 h 6256149"/>
              <a:gd name="connsiteX5" fmla="*/ 71635 w 7007960"/>
              <a:gd name="connsiteY5" fmla="*/ 1436666 h 6256149"/>
              <a:gd name="connsiteX0" fmla="*/ 87366 w 7023691"/>
              <a:gd name="connsiteY0" fmla="*/ 1452075 h 6271558"/>
              <a:gd name="connsiteX1" fmla="*/ 1359906 w 7023691"/>
              <a:gd name="connsiteY1" fmla="*/ 20249 h 6271558"/>
              <a:gd name="connsiteX2" fmla="*/ 4861339 w 7023691"/>
              <a:gd name="connsiteY2" fmla="*/ 984342 h 6271558"/>
              <a:gd name="connsiteX3" fmla="*/ 7020556 w 7023691"/>
              <a:gd name="connsiteY3" fmla="*/ 2891727 h 6271558"/>
              <a:gd name="connsiteX4" fmla="*/ 3264906 w 7023691"/>
              <a:gd name="connsiteY4" fmla="*/ 6251941 h 6271558"/>
              <a:gd name="connsiteX5" fmla="*/ 87366 w 7023691"/>
              <a:gd name="connsiteY5" fmla="*/ 1452075 h 6271558"/>
              <a:gd name="connsiteX0" fmla="*/ 34031 w 6970356"/>
              <a:gd name="connsiteY0" fmla="*/ 1448081 h 6267564"/>
              <a:gd name="connsiteX1" fmla="*/ 1306571 w 6970356"/>
              <a:gd name="connsiteY1" fmla="*/ 16255 h 6267564"/>
              <a:gd name="connsiteX2" fmla="*/ 4808004 w 6970356"/>
              <a:gd name="connsiteY2" fmla="*/ 980348 h 6267564"/>
              <a:gd name="connsiteX3" fmla="*/ 6967221 w 6970356"/>
              <a:gd name="connsiteY3" fmla="*/ 2887733 h 6267564"/>
              <a:gd name="connsiteX4" fmla="*/ 3211571 w 6970356"/>
              <a:gd name="connsiteY4" fmla="*/ 6247947 h 6267564"/>
              <a:gd name="connsiteX5" fmla="*/ 34031 w 6970356"/>
              <a:gd name="connsiteY5" fmla="*/ 1448081 h 6267564"/>
              <a:gd name="connsiteX0" fmla="*/ 23269 w 7052569"/>
              <a:gd name="connsiteY0" fmla="*/ 1904762 h 6258057"/>
              <a:gd name="connsiteX1" fmla="*/ 1388767 w 7052569"/>
              <a:gd name="connsiteY1" fmla="*/ 16613 h 6258057"/>
              <a:gd name="connsiteX2" fmla="*/ 4890200 w 7052569"/>
              <a:gd name="connsiteY2" fmla="*/ 980706 h 6258057"/>
              <a:gd name="connsiteX3" fmla="*/ 7049417 w 7052569"/>
              <a:gd name="connsiteY3" fmla="*/ 2888091 h 6258057"/>
              <a:gd name="connsiteX4" fmla="*/ 3293767 w 7052569"/>
              <a:gd name="connsiteY4" fmla="*/ 6248305 h 6258057"/>
              <a:gd name="connsiteX5" fmla="*/ 23269 w 7052569"/>
              <a:gd name="connsiteY5" fmla="*/ 1904762 h 6258057"/>
              <a:gd name="connsiteX0" fmla="*/ 23269 w 7052569"/>
              <a:gd name="connsiteY0" fmla="*/ 1904762 h 6742909"/>
              <a:gd name="connsiteX1" fmla="*/ 1388767 w 7052569"/>
              <a:gd name="connsiteY1" fmla="*/ 16613 h 6742909"/>
              <a:gd name="connsiteX2" fmla="*/ 4890200 w 7052569"/>
              <a:gd name="connsiteY2" fmla="*/ 980706 h 6742909"/>
              <a:gd name="connsiteX3" fmla="*/ 7049417 w 7052569"/>
              <a:gd name="connsiteY3" fmla="*/ 2888091 h 6742909"/>
              <a:gd name="connsiteX4" fmla="*/ 3293767 w 7052569"/>
              <a:gd name="connsiteY4" fmla="*/ 6248305 h 6742909"/>
              <a:gd name="connsiteX5" fmla="*/ 3293304 w 7052569"/>
              <a:gd name="connsiteY5" fmla="*/ 6266630 h 6742909"/>
              <a:gd name="connsiteX6" fmla="*/ 23269 w 7052569"/>
              <a:gd name="connsiteY6" fmla="*/ 1904762 h 6742909"/>
              <a:gd name="connsiteX0" fmla="*/ 3618 w 7032626"/>
              <a:gd name="connsiteY0" fmla="*/ 1904762 h 6312515"/>
              <a:gd name="connsiteX1" fmla="*/ 1369116 w 7032626"/>
              <a:gd name="connsiteY1" fmla="*/ 16613 h 6312515"/>
              <a:gd name="connsiteX2" fmla="*/ 4870549 w 7032626"/>
              <a:gd name="connsiteY2" fmla="*/ 980706 h 6312515"/>
              <a:gd name="connsiteX3" fmla="*/ 7029766 w 7032626"/>
              <a:gd name="connsiteY3" fmla="*/ 2888091 h 6312515"/>
              <a:gd name="connsiteX4" fmla="*/ 3274116 w 7032626"/>
              <a:gd name="connsiteY4" fmla="*/ 6248305 h 6312515"/>
              <a:gd name="connsiteX5" fmla="*/ 1707807 w 7032626"/>
              <a:gd name="connsiteY5" fmla="*/ 4854553 h 6312515"/>
              <a:gd name="connsiteX6" fmla="*/ 3618 w 7032626"/>
              <a:gd name="connsiteY6" fmla="*/ 1904762 h 6312515"/>
              <a:gd name="connsiteX0" fmla="*/ 3618 w 7032628"/>
              <a:gd name="connsiteY0" fmla="*/ 1904762 h 6312513"/>
              <a:gd name="connsiteX1" fmla="*/ 1369116 w 7032628"/>
              <a:gd name="connsiteY1" fmla="*/ 16613 h 6312513"/>
              <a:gd name="connsiteX2" fmla="*/ 4870549 w 7032628"/>
              <a:gd name="connsiteY2" fmla="*/ 980706 h 6312513"/>
              <a:gd name="connsiteX3" fmla="*/ 7029766 w 7032628"/>
              <a:gd name="connsiteY3" fmla="*/ 2888091 h 6312513"/>
              <a:gd name="connsiteX4" fmla="*/ 3274116 w 7032628"/>
              <a:gd name="connsiteY4" fmla="*/ 6248305 h 6312513"/>
              <a:gd name="connsiteX5" fmla="*/ 1707807 w 7032628"/>
              <a:gd name="connsiteY5" fmla="*/ 4854553 h 6312513"/>
              <a:gd name="connsiteX6" fmla="*/ 3618 w 7032628"/>
              <a:gd name="connsiteY6" fmla="*/ 1904762 h 6312513"/>
              <a:gd name="connsiteX0" fmla="*/ 3618 w 7032626"/>
              <a:gd name="connsiteY0" fmla="*/ 1904762 h 6384562"/>
              <a:gd name="connsiteX1" fmla="*/ 1369116 w 7032626"/>
              <a:gd name="connsiteY1" fmla="*/ 16613 h 6384562"/>
              <a:gd name="connsiteX2" fmla="*/ 4870549 w 7032626"/>
              <a:gd name="connsiteY2" fmla="*/ 980706 h 6384562"/>
              <a:gd name="connsiteX3" fmla="*/ 7029766 w 7032626"/>
              <a:gd name="connsiteY3" fmla="*/ 2888091 h 6384562"/>
              <a:gd name="connsiteX4" fmla="*/ 3274116 w 7032626"/>
              <a:gd name="connsiteY4" fmla="*/ 6248305 h 6384562"/>
              <a:gd name="connsiteX5" fmla="*/ 1707807 w 7032626"/>
              <a:gd name="connsiteY5" fmla="*/ 4854553 h 6384562"/>
              <a:gd name="connsiteX6" fmla="*/ 3618 w 7032626"/>
              <a:gd name="connsiteY6" fmla="*/ 1904762 h 6384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32626" h="6384562">
                <a:moveTo>
                  <a:pt x="3618" y="1904762"/>
                </a:moveTo>
                <a:cubicBezTo>
                  <a:pt x="-52830" y="1098439"/>
                  <a:pt x="557961" y="170622"/>
                  <a:pt x="1369116" y="16613"/>
                </a:cubicBezTo>
                <a:cubicBezTo>
                  <a:pt x="2180271" y="-137396"/>
                  <a:pt x="3291771" y="826122"/>
                  <a:pt x="4870549" y="980706"/>
                </a:cubicBezTo>
                <a:cubicBezTo>
                  <a:pt x="6610152" y="1261264"/>
                  <a:pt x="7028496" y="1983613"/>
                  <a:pt x="7029766" y="2888091"/>
                </a:cubicBezTo>
                <a:cubicBezTo>
                  <a:pt x="7137716" y="4478369"/>
                  <a:pt x="4161109" y="5920561"/>
                  <a:pt x="3274116" y="6248305"/>
                </a:cubicBezTo>
                <a:cubicBezTo>
                  <a:pt x="2387123" y="6576049"/>
                  <a:pt x="1787267" y="6386611"/>
                  <a:pt x="1707807" y="4854553"/>
                </a:cubicBezTo>
                <a:cubicBezTo>
                  <a:pt x="1496096" y="3699522"/>
                  <a:pt x="60066" y="2711085"/>
                  <a:pt x="3618" y="1904762"/>
                </a:cubicBezTo>
                <a:close/>
              </a:path>
            </a:pathLst>
          </a:cu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5" name="Diagram 4">
            <a:extLst>
              <a:ext uri="{FF2B5EF4-FFF2-40B4-BE49-F238E27FC236}">
                <a16:creationId xmlns:a16="http://schemas.microsoft.com/office/drawing/2014/main" id="{DC8A6B4C-F86C-4324-485C-CE66CC90143E}"/>
              </a:ext>
            </a:extLst>
          </p:cNvPr>
          <p:cNvGraphicFramePr>
            <a:graphicFrameLocks/>
          </p:cNvGraphicFramePr>
          <p:nvPr>
            <p:extLst>
              <p:ext uri="{D42A27DB-BD31-4B8C-83A1-F6EECF244321}">
                <p14:modId xmlns:p14="http://schemas.microsoft.com/office/powerpoint/2010/main" val="4000192525"/>
              </p:ext>
            </p:extLst>
          </p:nvPr>
        </p:nvGraphicFramePr>
        <p:xfrm>
          <a:off x="1208313" y="1705408"/>
          <a:ext cx="8245930" cy="4458628"/>
        </p:xfrm>
        <a:graphic>
          <a:graphicData uri="http://schemas.openxmlformats.org/drawingml/2006/chart">
            <c:chart xmlns:c="http://schemas.openxmlformats.org/drawingml/2006/chart" xmlns:r="http://schemas.openxmlformats.org/officeDocument/2006/relationships" r:id="rId2"/>
          </a:graphicData>
        </a:graphic>
      </p:graphicFrame>
      <p:sp>
        <p:nvSpPr>
          <p:cNvPr id="2" name="Rubrik 1">
            <a:extLst>
              <a:ext uri="{FF2B5EF4-FFF2-40B4-BE49-F238E27FC236}">
                <a16:creationId xmlns:a16="http://schemas.microsoft.com/office/drawing/2014/main" id="{F39A4A79-A8F5-1E43-8708-B6D9B4AEB041}"/>
              </a:ext>
            </a:extLst>
          </p:cNvPr>
          <p:cNvSpPr>
            <a:spLocks noGrp="1"/>
          </p:cNvSpPr>
          <p:nvPr>
            <p:ph type="title"/>
          </p:nvPr>
        </p:nvSpPr>
        <p:spPr>
          <a:xfrm>
            <a:off x="415787" y="278899"/>
            <a:ext cx="11474727" cy="514662"/>
          </a:xfrm>
        </p:spPr>
        <p:txBody>
          <a:bodyPr/>
          <a:lstStyle/>
          <a:p>
            <a:r>
              <a:rPr lang="sv-SE"/>
              <a:t>Arkitektföretagen har fler kvinnliga anställda än män</a:t>
            </a:r>
          </a:p>
        </p:txBody>
      </p:sp>
      <p:sp>
        <p:nvSpPr>
          <p:cNvPr id="3" name="Platshållare för innehåll 2">
            <a:extLst>
              <a:ext uri="{FF2B5EF4-FFF2-40B4-BE49-F238E27FC236}">
                <a16:creationId xmlns:a16="http://schemas.microsoft.com/office/drawing/2014/main" id="{486E7E26-61A9-8540-902E-E7BFEB06F1DD}"/>
              </a:ext>
            </a:extLst>
          </p:cNvPr>
          <p:cNvSpPr>
            <a:spLocks noGrp="1"/>
          </p:cNvSpPr>
          <p:nvPr>
            <p:ph idx="1"/>
          </p:nvPr>
        </p:nvSpPr>
        <p:spPr>
          <a:xfrm>
            <a:off x="415787" y="1020726"/>
            <a:ext cx="9185413" cy="472031"/>
          </a:xfrm>
        </p:spPr>
        <p:txBody>
          <a:bodyPr/>
          <a:lstStyle/>
          <a:p>
            <a:r>
              <a:rPr lang="sv-SE" b="1" dirty="0"/>
              <a:t>Könsfördelningen bland de anställda</a:t>
            </a:r>
            <a:br>
              <a:rPr lang="sv-SE" b="1" dirty="0"/>
            </a:br>
            <a:r>
              <a:rPr lang="sv-SE" dirty="0"/>
              <a:t>I procent fördelat per verksamhetsområde, viktad</a:t>
            </a:r>
          </a:p>
          <a:p>
            <a:endParaRPr lang="sv-SE" b="1" dirty="0"/>
          </a:p>
        </p:txBody>
      </p:sp>
      <p:sp>
        <p:nvSpPr>
          <p:cNvPr id="4" name="Platshållare för sidfot 3">
            <a:extLst>
              <a:ext uri="{FF2B5EF4-FFF2-40B4-BE49-F238E27FC236}">
                <a16:creationId xmlns:a16="http://schemas.microsoft.com/office/drawing/2014/main" id="{BC43D124-5393-C44A-A32F-6F673FF0AAB3}"/>
              </a:ext>
            </a:extLst>
          </p:cNvPr>
          <p:cNvSpPr>
            <a:spLocks noGrp="1"/>
          </p:cNvSpPr>
          <p:nvPr>
            <p:ph type="ftr" sz="quarter" idx="11"/>
          </p:nvPr>
        </p:nvSpPr>
        <p:spPr/>
        <p:txBody>
          <a:bodyPr/>
          <a:lstStyle/>
          <a:p>
            <a:r>
              <a:rPr lang="sv-SE"/>
              <a:t>Insikt 2024 |</a:t>
            </a:r>
          </a:p>
        </p:txBody>
      </p:sp>
      <p:sp>
        <p:nvSpPr>
          <p:cNvPr id="6" name="Platshållare för bildnummer 5">
            <a:extLst>
              <a:ext uri="{FF2B5EF4-FFF2-40B4-BE49-F238E27FC236}">
                <a16:creationId xmlns:a16="http://schemas.microsoft.com/office/drawing/2014/main" id="{51286479-F815-894B-B4C5-3196FB3F5088}"/>
              </a:ext>
            </a:extLst>
          </p:cNvPr>
          <p:cNvSpPr>
            <a:spLocks noGrp="1"/>
          </p:cNvSpPr>
          <p:nvPr>
            <p:ph type="sldNum" sz="quarter" idx="12"/>
          </p:nvPr>
        </p:nvSpPr>
        <p:spPr/>
        <p:txBody>
          <a:bodyPr/>
          <a:lstStyle/>
          <a:p>
            <a:fld id="{AE086683-F536-42AB-ABBC-F4803DFE8DBC}" type="slidenum">
              <a:rPr lang="sv-SE" smtClean="0"/>
              <a:t>22</a:t>
            </a:fld>
            <a:endParaRPr lang="sv-SE"/>
          </a:p>
        </p:txBody>
      </p:sp>
    </p:spTree>
    <p:extLst>
      <p:ext uri="{BB962C8B-B14F-4D97-AF65-F5344CB8AC3E}">
        <p14:creationId xmlns:p14="http://schemas.microsoft.com/office/powerpoint/2010/main" val="34124018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AB28B187-904A-0F4B-8F40-2C66F81F7B45}"/>
              </a:ext>
            </a:extLst>
          </p:cNvPr>
          <p:cNvPicPr>
            <a:picLocks noChangeAspect="1"/>
          </p:cNvPicPr>
          <p:nvPr/>
        </p:nvPicPr>
        <p:blipFill rotWithShape="1">
          <a:blip r:embed="rId2"/>
          <a:srcRect l="8275" t="8505" b="1027"/>
          <a:stretch/>
        </p:blipFill>
        <p:spPr>
          <a:xfrm rot="10800000">
            <a:off x="4404317" y="16041"/>
            <a:ext cx="7787681" cy="6857999"/>
          </a:xfrm>
          <a:prstGeom prst="rect">
            <a:avLst/>
          </a:prstGeom>
        </p:spPr>
      </p:pic>
      <p:sp>
        <p:nvSpPr>
          <p:cNvPr id="2" name="Rubrik 1">
            <a:extLst>
              <a:ext uri="{FF2B5EF4-FFF2-40B4-BE49-F238E27FC236}">
                <a16:creationId xmlns:a16="http://schemas.microsoft.com/office/drawing/2014/main" id="{3457B5CB-7C7F-C846-BB7D-44F0F8E5418A}"/>
              </a:ext>
            </a:extLst>
          </p:cNvPr>
          <p:cNvSpPr>
            <a:spLocks noGrp="1"/>
          </p:cNvSpPr>
          <p:nvPr>
            <p:ph type="title"/>
          </p:nvPr>
        </p:nvSpPr>
        <p:spPr>
          <a:xfrm>
            <a:off x="415787" y="293413"/>
            <a:ext cx="11227573" cy="514662"/>
          </a:xfrm>
        </p:spPr>
        <p:txBody>
          <a:bodyPr/>
          <a:lstStyle/>
          <a:p>
            <a:r>
              <a:rPr lang="sv-SE" dirty="0"/>
              <a:t>Medlemsföretagens andel kvinnor i chefspositioner uppgår till 34 procent</a:t>
            </a:r>
          </a:p>
        </p:txBody>
      </p:sp>
      <p:sp>
        <p:nvSpPr>
          <p:cNvPr id="3" name="Platshållare för innehåll 2">
            <a:extLst>
              <a:ext uri="{FF2B5EF4-FFF2-40B4-BE49-F238E27FC236}">
                <a16:creationId xmlns:a16="http://schemas.microsoft.com/office/drawing/2014/main" id="{2530691A-6BED-D844-AEE8-0762FF2B604D}"/>
              </a:ext>
            </a:extLst>
          </p:cNvPr>
          <p:cNvSpPr>
            <a:spLocks noGrp="1"/>
          </p:cNvSpPr>
          <p:nvPr>
            <p:ph idx="1"/>
          </p:nvPr>
        </p:nvSpPr>
        <p:spPr>
          <a:xfrm>
            <a:off x="415788" y="1020726"/>
            <a:ext cx="7065668" cy="581663"/>
          </a:xfrm>
        </p:spPr>
        <p:txBody>
          <a:bodyPr/>
          <a:lstStyle/>
          <a:p>
            <a:r>
              <a:rPr lang="sv-SE" b="1" dirty="0"/>
              <a:t>Könsfördelningen bland de anställda på chefspositioner</a:t>
            </a:r>
            <a:br>
              <a:rPr lang="sv-SE" dirty="0"/>
            </a:br>
            <a:r>
              <a:rPr lang="sv-SE" dirty="0"/>
              <a:t>I procent av totalen, viktad</a:t>
            </a:r>
          </a:p>
        </p:txBody>
      </p:sp>
      <p:sp>
        <p:nvSpPr>
          <p:cNvPr id="7" name="Platshållare för sidfot 6">
            <a:extLst>
              <a:ext uri="{FF2B5EF4-FFF2-40B4-BE49-F238E27FC236}">
                <a16:creationId xmlns:a16="http://schemas.microsoft.com/office/drawing/2014/main" id="{60187869-E418-EE48-BB90-7C2DFD13E2BB}"/>
              </a:ext>
            </a:extLst>
          </p:cNvPr>
          <p:cNvSpPr>
            <a:spLocks noGrp="1"/>
          </p:cNvSpPr>
          <p:nvPr>
            <p:ph type="ftr" sz="quarter" idx="11"/>
          </p:nvPr>
        </p:nvSpPr>
        <p:spPr/>
        <p:txBody>
          <a:bodyPr/>
          <a:lstStyle/>
          <a:p>
            <a:r>
              <a:rPr lang="sv-SE"/>
              <a:t>Insikt 2024 |</a:t>
            </a:r>
          </a:p>
        </p:txBody>
      </p:sp>
      <p:sp>
        <p:nvSpPr>
          <p:cNvPr id="8" name="Platshållare för bildnummer 7">
            <a:extLst>
              <a:ext uri="{FF2B5EF4-FFF2-40B4-BE49-F238E27FC236}">
                <a16:creationId xmlns:a16="http://schemas.microsoft.com/office/drawing/2014/main" id="{A16992AF-7CAA-B74A-941B-20970B4A36F6}"/>
              </a:ext>
            </a:extLst>
          </p:cNvPr>
          <p:cNvSpPr>
            <a:spLocks noGrp="1"/>
          </p:cNvSpPr>
          <p:nvPr>
            <p:ph type="sldNum" sz="quarter" idx="12"/>
          </p:nvPr>
        </p:nvSpPr>
        <p:spPr/>
        <p:txBody>
          <a:bodyPr/>
          <a:lstStyle/>
          <a:p>
            <a:fld id="{AE086683-F536-42AB-ABBC-F4803DFE8DBC}" type="slidenum">
              <a:rPr lang="sv-SE" smtClean="0"/>
              <a:t>23</a:t>
            </a:fld>
            <a:endParaRPr lang="sv-SE"/>
          </a:p>
        </p:txBody>
      </p:sp>
      <p:grpSp>
        <p:nvGrpSpPr>
          <p:cNvPr id="5" name="Grupp 4">
            <a:extLst>
              <a:ext uri="{FF2B5EF4-FFF2-40B4-BE49-F238E27FC236}">
                <a16:creationId xmlns:a16="http://schemas.microsoft.com/office/drawing/2014/main" id="{63A19BE8-3150-43EB-F1C3-7D4B29B44199}"/>
              </a:ext>
            </a:extLst>
          </p:cNvPr>
          <p:cNvGrpSpPr/>
          <p:nvPr/>
        </p:nvGrpSpPr>
        <p:grpSpPr>
          <a:xfrm>
            <a:off x="2017359" y="2028839"/>
            <a:ext cx="4258029" cy="3373328"/>
            <a:chOff x="842181" y="2028839"/>
            <a:chExt cx="4258029" cy="3373328"/>
          </a:xfrm>
        </p:grpSpPr>
        <p:sp>
          <p:nvSpPr>
            <p:cNvPr id="9" name="Ellips 8">
              <a:extLst>
                <a:ext uri="{FF2B5EF4-FFF2-40B4-BE49-F238E27FC236}">
                  <a16:creationId xmlns:a16="http://schemas.microsoft.com/office/drawing/2014/main" id="{D36A3079-D1D4-2846-B309-9F90F7ABF4E3}"/>
                </a:ext>
              </a:extLst>
            </p:cNvPr>
            <p:cNvSpPr>
              <a:spLocks noChangeAspect="1"/>
            </p:cNvSpPr>
            <p:nvPr/>
          </p:nvSpPr>
          <p:spPr>
            <a:xfrm>
              <a:off x="2213850" y="2028839"/>
              <a:ext cx="2886360" cy="2886360"/>
            </a:xfrm>
            <a:prstGeom prst="ellipse">
              <a:avLst/>
            </a:prstGeom>
            <a:solidFill>
              <a:srgbClr val="1D666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v-SE" sz="5400" b="1" dirty="0"/>
                <a:t>66%</a:t>
              </a:r>
            </a:p>
            <a:p>
              <a:pPr algn="ctr"/>
              <a:r>
                <a:rPr lang="sv-SE" sz="1600" dirty="0"/>
                <a:t>Män</a:t>
              </a:r>
            </a:p>
            <a:p>
              <a:pPr algn="ctr"/>
              <a:r>
                <a:rPr lang="sv-SE" sz="1600" dirty="0"/>
                <a:t>(68%)</a:t>
              </a:r>
            </a:p>
          </p:txBody>
        </p:sp>
        <p:sp>
          <p:nvSpPr>
            <p:cNvPr id="10" name="Ellips 9">
              <a:extLst>
                <a:ext uri="{FF2B5EF4-FFF2-40B4-BE49-F238E27FC236}">
                  <a16:creationId xmlns:a16="http://schemas.microsoft.com/office/drawing/2014/main" id="{1A82795D-9D8F-654A-9DF9-DECDCF32AA77}"/>
                </a:ext>
              </a:extLst>
            </p:cNvPr>
            <p:cNvSpPr>
              <a:spLocks noChangeAspect="1"/>
            </p:cNvSpPr>
            <p:nvPr/>
          </p:nvSpPr>
          <p:spPr>
            <a:xfrm>
              <a:off x="1757197" y="3980526"/>
              <a:ext cx="1421641" cy="1421641"/>
            </a:xfrm>
            <a:prstGeom prst="ellipse">
              <a:avLst/>
            </a:prstGeom>
            <a:solidFill>
              <a:srgbClr val="2FA5B3"/>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3200" b="1" dirty="0">
                  <a:solidFill>
                    <a:srgbClr val="13444A"/>
                  </a:solidFill>
                </a:rPr>
                <a:t>34%</a:t>
              </a:r>
            </a:p>
            <a:p>
              <a:pPr algn="ctr"/>
              <a:r>
                <a:rPr lang="sv-SE" sz="1400" dirty="0">
                  <a:solidFill>
                    <a:srgbClr val="13444A"/>
                  </a:solidFill>
                </a:rPr>
                <a:t>Kvinnor</a:t>
              </a:r>
            </a:p>
            <a:p>
              <a:pPr algn="ctr"/>
              <a:r>
                <a:rPr lang="sv-SE" sz="1400" dirty="0">
                  <a:solidFill>
                    <a:srgbClr val="13444A"/>
                  </a:solidFill>
                </a:rPr>
                <a:t>(32%)</a:t>
              </a:r>
            </a:p>
          </p:txBody>
        </p:sp>
        <p:pic>
          <p:nvPicPr>
            <p:cNvPr id="11" name="Bild 10" descr="Man kontur">
              <a:extLst>
                <a:ext uri="{FF2B5EF4-FFF2-40B4-BE49-F238E27FC236}">
                  <a16:creationId xmlns:a16="http://schemas.microsoft.com/office/drawing/2014/main" id="{D9C7A8ED-C36E-224F-A66D-A0E3C7FD728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482604" y="2247744"/>
              <a:ext cx="1005840" cy="1005840"/>
            </a:xfrm>
            <a:prstGeom prst="rect">
              <a:avLst/>
            </a:prstGeom>
          </p:spPr>
        </p:pic>
        <p:pic>
          <p:nvPicPr>
            <p:cNvPr id="12" name="Bild 11" descr="Kvinna kontur">
              <a:extLst>
                <a:ext uri="{FF2B5EF4-FFF2-40B4-BE49-F238E27FC236}">
                  <a16:creationId xmlns:a16="http://schemas.microsoft.com/office/drawing/2014/main" id="{E167BA2E-DB54-3A48-8738-2E17A11025EF}"/>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2181" y="4249771"/>
              <a:ext cx="1005840" cy="1005840"/>
            </a:xfrm>
            <a:prstGeom prst="rect">
              <a:avLst/>
            </a:prstGeom>
          </p:spPr>
        </p:pic>
      </p:grpSp>
      <p:sp>
        <p:nvSpPr>
          <p:cNvPr id="4" name="textruta 3">
            <a:extLst>
              <a:ext uri="{FF2B5EF4-FFF2-40B4-BE49-F238E27FC236}">
                <a16:creationId xmlns:a16="http://schemas.microsoft.com/office/drawing/2014/main" id="{09C95E51-803F-8D4A-B425-AA05FBAA9BD1}"/>
              </a:ext>
            </a:extLst>
          </p:cNvPr>
          <p:cNvSpPr txBox="1"/>
          <p:nvPr/>
        </p:nvSpPr>
        <p:spPr>
          <a:xfrm>
            <a:off x="4235367" y="6251454"/>
            <a:ext cx="3721263" cy="461665"/>
          </a:xfrm>
          <a:prstGeom prst="rect">
            <a:avLst/>
          </a:prstGeom>
          <a:noFill/>
        </p:spPr>
        <p:txBody>
          <a:bodyPr wrap="square" rtlCol="0">
            <a:spAutoFit/>
          </a:bodyPr>
          <a:lstStyle>
            <a:defPPr>
              <a:defRPr lang="sv-SE"/>
            </a:defPPr>
            <a:lvl1pPr algn="ctr">
              <a:defRPr sz="800"/>
            </a:lvl1pPr>
          </a:lstStyle>
          <a:p>
            <a:r>
              <a:rPr lang="sv-SE" dirty="0"/>
              <a:t>Chefspositioner inkluderar Vd:ar, drift- och verksamhetschefer, chefer för särskilda funktioner (ex. ekonomi och personal) samt mellanchefer. </a:t>
            </a:r>
          </a:p>
          <a:p>
            <a:endParaRPr lang="sv-SE" sz="800" dirty="0"/>
          </a:p>
        </p:txBody>
      </p:sp>
      <p:sp>
        <p:nvSpPr>
          <p:cNvPr id="13" name="Ned 12">
            <a:extLst>
              <a:ext uri="{FF2B5EF4-FFF2-40B4-BE49-F238E27FC236}">
                <a16:creationId xmlns:a16="http://schemas.microsoft.com/office/drawing/2014/main" id="{92C22414-0EF9-C8B6-94DB-87F539BE0043}"/>
              </a:ext>
            </a:extLst>
          </p:cNvPr>
          <p:cNvSpPr/>
          <p:nvPr/>
        </p:nvSpPr>
        <p:spPr>
          <a:xfrm rot="10800000">
            <a:off x="3093059" y="4392283"/>
            <a:ext cx="109590" cy="155848"/>
          </a:xfrm>
          <a:prstGeom prst="downArrow">
            <a:avLst/>
          </a:prstGeom>
          <a:solidFill>
            <a:srgbClr val="00B050"/>
          </a:solidFill>
          <a:ln>
            <a:solidFill>
              <a:srgbClr val="1D6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 name="Ned 12">
            <a:extLst>
              <a:ext uri="{FF2B5EF4-FFF2-40B4-BE49-F238E27FC236}">
                <a16:creationId xmlns:a16="http://schemas.microsoft.com/office/drawing/2014/main" id="{565DFFC0-ACFF-920B-7B71-45968C693810}"/>
              </a:ext>
            </a:extLst>
          </p:cNvPr>
          <p:cNvSpPr/>
          <p:nvPr/>
        </p:nvSpPr>
        <p:spPr>
          <a:xfrm>
            <a:off x="3986631" y="3151205"/>
            <a:ext cx="109590" cy="155848"/>
          </a:xfrm>
          <a:prstGeom prst="downArrow">
            <a:avLst/>
          </a:prstGeom>
          <a:solidFill>
            <a:srgbClr val="FF0000"/>
          </a:solidFill>
          <a:ln>
            <a:solidFill>
              <a:srgbClr val="1D656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9771290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29803F92-E4F9-42B1-834B-F8C595EAAA18}"/>
              </a:ext>
            </a:extLst>
          </p:cNvPr>
          <p:cNvGraphicFramePr>
            <a:graphicFrameLocks/>
          </p:cNvGraphicFramePr>
          <p:nvPr>
            <p:extLst>
              <p:ext uri="{D42A27DB-BD31-4B8C-83A1-F6EECF244321}">
                <p14:modId xmlns:p14="http://schemas.microsoft.com/office/powerpoint/2010/main" val="1880905480"/>
              </p:ext>
            </p:extLst>
          </p:nvPr>
        </p:nvGraphicFramePr>
        <p:xfrm>
          <a:off x="840922" y="1738993"/>
          <a:ext cx="9290958" cy="4425884"/>
        </p:xfrm>
        <a:graphic>
          <a:graphicData uri="http://schemas.openxmlformats.org/drawingml/2006/chart">
            <c:chart xmlns:c="http://schemas.openxmlformats.org/drawingml/2006/chart" xmlns:r="http://schemas.openxmlformats.org/officeDocument/2006/relationships" r:id="rId2"/>
          </a:graphicData>
        </a:graphic>
      </p:graphicFrame>
      <p:sp>
        <p:nvSpPr>
          <p:cNvPr id="2" name="Rubrik 1">
            <a:extLst>
              <a:ext uri="{FF2B5EF4-FFF2-40B4-BE49-F238E27FC236}">
                <a16:creationId xmlns:a16="http://schemas.microsoft.com/office/drawing/2014/main" id="{F39A4A79-A8F5-1E43-8708-B6D9B4AEB041}"/>
              </a:ext>
            </a:extLst>
          </p:cNvPr>
          <p:cNvSpPr>
            <a:spLocks noGrp="1"/>
          </p:cNvSpPr>
          <p:nvPr>
            <p:ph type="title"/>
          </p:nvPr>
        </p:nvSpPr>
        <p:spPr/>
        <p:txBody>
          <a:bodyPr/>
          <a:lstStyle/>
          <a:p>
            <a:r>
              <a:rPr lang="sv-SE" dirty="0"/>
              <a:t>Hos arkitekterna är 56 procent av cheferna kvinnor</a:t>
            </a:r>
          </a:p>
        </p:txBody>
      </p:sp>
      <p:sp>
        <p:nvSpPr>
          <p:cNvPr id="3" name="Platshållare för innehåll 2">
            <a:extLst>
              <a:ext uri="{FF2B5EF4-FFF2-40B4-BE49-F238E27FC236}">
                <a16:creationId xmlns:a16="http://schemas.microsoft.com/office/drawing/2014/main" id="{486E7E26-61A9-8540-902E-E7BFEB06F1DD}"/>
              </a:ext>
            </a:extLst>
          </p:cNvPr>
          <p:cNvSpPr>
            <a:spLocks noGrp="1"/>
          </p:cNvSpPr>
          <p:nvPr>
            <p:ph idx="1"/>
          </p:nvPr>
        </p:nvSpPr>
        <p:spPr/>
        <p:txBody>
          <a:bodyPr/>
          <a:lstStyle/>
          <a:p>
            <a:r>
              <a:rPr lang="sv-SE" b="1"/>
              <a:t>Könsfördelningen bland de anställda på chefspositioner</a:t>
            </a:r>
            <a:br>
              <a:rPr lang="sv-SE" b="1"/>
            </a:br>
            <a:r>
              <a:rPr lang="sv-SE"/>
              <a:t> I procent fördelat per verksamhetsområde, viktad</a:t>
            </a:r>
          </a:p>
        </p:txBody>
      </p:sp>
      <p:sp>
        <p:nvSpPr>
          <p:cNvPr id="5" name="Platshållare för sidfot 4">
            <a:extLst>
              <a:ext uri="{FF2B5EF4-FFF2-40B4-BE49-F238E27FC236}">
                <a16:creationId xmlns:a16="http://schemas.microsoft.com/office/drawing/2014/main" id="{1714794F-0326-2C45-A69D-9A5138622C69}"/>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Insikt 2024 |</a:t>
            </a:r>
          </a:p>
        </p:txBody>
      </p:sp>
      <p:sp>
        <p:nvSpPr>
          <p:cNvPr id="6" name="Platshållare för bildnummer 5">
            <a:extLst>
              <a:ext uri="{FF2B5EF4-FFF2-40B4-BE49-F238E27FC236}">
                <a16:creationId xmlns:a16="http://schemas.microsoft.com/office/drawing/2014/main" id="{0B93291C-F93C-4A44-934D-82C8812A5E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7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
        <p:nvSpPr>
          <p:cNvPr id="16" name="textruta 15">
            <a:extLst>
              <a:ext uri="{FF2B5EF4-FFF2-40B4-BE49-F238E27FC236}">
                <a16:creationId xmlns:a16="http://schemas.microsoft.com/office/drawing/2014/main" id="{2908E316-A8D5-7942-87C3-6493F44FF681}"/>
              </a:ext>
            </a:extLst>
          </p:cNvPr>
          <p:cNvSpPr txBox="1"/>
          <p:nvPr/>
        </p:nvSpPr>
        <p:spPr>
          <a:xfrm>
            <a:off x="4235367" y="6251454"/>
            <a:ext cx="3721263" cy="338554"/>
          </a:xfrm>
          <a:prstGeom prst="rect">
            <a:avLst/>
          </a:prstGeom>
          <a:noFill/>
        </p:spPr>
        <p:txBody>
          <a:bodyPr wrap="square" rtlCol="0">
            <a:spAutoFit/>
          </a:bodyPr>
          <a:lstStyle>
            <a:defPPr>
              <a:defRPr lang="sv-SE"/>
            </a:defPPr>
            <a:lvl1pPr algn="ctr">
              <a:defRPr sz="800"/>
            </a:lvl1pPr>
          </a:lstStyle>
          <a:p>
            <a:r>
              <a:rPr lang="sv-SE"/>
              <a:t>Chefspositioner inkluderar Vd:ar, drift- och verksamhetschefer, chefer för särskilda funktioner (ex. ekonomi och personal) samt mellanchefer.</a:t>
            </a:r>
          </a:p>
        </p:txBody>
      </p:sp>
    </p:spTree>
    <p:extLst>
      <p:ext uri="{BB962C8B-B14F-4D97-AF65-F5344CB8AC3E}">
        <p14:creationId xmlns:p14="http://schemas.microsoft.com/office/powerpoint/2010/main" val="14737777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ktangel 36">
            <a:extLst>
              <a:ext uri="{FF2B5EF4-FFF2-40B4-BE49-F238E27FC236}">
                <a16:creationId xmlns:a16="http://schemas.microsoft.com/office/drawing/2014/main" id="{31BF7B0F-6F25-124B-8FA7-0F1DBDFA62DD}"/>
              </a:ext>
            </a:extLst>
          </p:cNvPr>
          <p:cNvSpPr/>
          <p:nvPr/>
        </p:nvSpPr>
        <p:spPr>
          <a:xfrm>
            <a:off x="6099306" y="0"/>
            <a:ext cx="6096000" cy="6858000"/>
          </a:xfrm>
          <a:prstGeom prst="rect">
            <a:avLst/>
          </a:prstGeom>
          <a:solidFill>
            <a:srgbClr val="E7E8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9" name="Diagram 18">
            <a:extLst>
              <a:ext uri="{FF2B5EF4-FFF2-40B4-BE49-F238E27FC236}">
                <a16:creationId xmlns:a16="http://schemas.microsoft.com/office/drawing/2014/main" id="{BE667D4B-3C2D-3BA0-3BD0-89B2119C2B64}"/>
              </a:ext>
            </a:extLst>
          </p:cNvPr>
          <p:cNvGraphicFramePr>
            <a:graphicFrameLocks/>
          </p:cNvGraphicFramePr>
          <p:nvPr>
            <p:extLst>
              <p:ext uri="{D42A27DB-BD31-4B8C-83A1-F6EECF244321}">
                <p14:modId xmlns:p14="http://schemas.microsoft.com/office/powerpoint/2010/main" val="796363341"/>
              </p:ext>
            </p:extLst>
          </p:nvPr>
        </p:nvGraphicFramePr>
        <p:xfrm>
          <a:off x="6141717" y="2016887"/>
          <a:ext cx="4572000" cy="382038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Diagram 4">
            <a:extLst>
              <a:ext uri="{FF2B5EF4-FFF2-40B4-BE49-F238E27FC236}">
                <a16:creationId xmlns:a16="http://schemas.microsoft.com/office/drawing/2014/main" id="{12A2A5C2-3B11-8C91-A25B-442B25CAEA3D}"/>
              </a:ext>
            </a:extLst>
          </p:cNvPr>
          <p:cNvGraphicFramePr>
            <a:graphicFrameLocks/>
          </p:cNvGraphicFramePr>
          <p:nvPr>
            <p:extLst>
              <p:ext uri="{D42A27DB-BD31-4B8C-83A1-F6EECF244321}">
                <p14:modId xmlns:p14="http://schemas.microsoft.com/office/powerpoint/2010/main" val="4219906080"/>
              </p:ext>
            </p:extLst>
          </p:nvPr>
        </p:nvGraphicFramePr>
        <p:xfrm>
          <a:off x="327828" y="1535390"/>
          <a:ext cx="5217436" cy="3860124"/>
        </p:xfrm>
        <a:graphic>
          <a:graphicData uri="http://schemas.openxmlformats.org/drawingml/2006/chart">
            <c:chart xmlns:c="http://schemas.openxmlformats.org/drawingml/2006/chart" xmlns:r="http://schemas.openxmlformats.org/officeDocument/2006/relationships" r:id="rId3"/>
          </a:graphicData>
        </a:graphic>
      </p:graphicFrame>
      <p:sp>
        <p:nvSpPr>
          <p:cNvPr id="2" name="Rubrik 1">
            <a:extLst>
              <a:ext uri="{FF2B5EF4-FFF2-40B4-BE49-F238E27FC236}">
                <a16:creationId xmlns:a16="http://schemas.microsoft.com/office/drawing/2014/main" id="{F39A4A79-A8F5-1E43-8708-B6D9B4AEB041}"/>
              </a:ext>
            </a:extLst>
          </p:cNvPr>
          <p:cNvSpPr>
            <a:spLocks noGrp="1"/>
          </p:cNvSpPr>
          <p:nvPr>
            <p:ph type="title"/>
          </p:nvPr>
        </p:nvSpPr>
        <p:spPr/>
        <p:txBody>
          <a:bodyPr/>
          <a:lstStyle/>
          <a:p>
            <a:r>
              <a:rPr lang="sv-SE" dirty="0"/>
              <a:t>Arkitektföretagen har störst andel anställda under 45 år</a:t>
            </a:r>
          </a:p>
        </p:txBody>
      </p:sp>
      <p:sp>
        <p:nvSpPr>
          <p:cNvPr id="3" name="Platshållare för innehåll 2">
            <a:extLst>
              <a:ext uri="{FF2B5EF4-FFF2-40B4-BE49-F238E27FC236}">
                <a16:creationId xmlns:a16="http://schemas.microsoft.com/office/drawing/2014/main" id="{486E7E26-61A9-8540-902E-E7BFEB06F1DD}"/>
              </a:ext>
            </a:extLst>
          </p:cNvPr>
          <p:cNvSpPr>
            <a:spLocks noGrp="1"/>
          </p:cNvSpPr>
          <p:nvPr>
            <p:ph idx="1"/>
          </p:nvPr>
        </p:nvSpPr>
        <p:spPr>
          <a:xfrm>
            <a:off x="415787" y="1020726"/>
            <a:ext cx="5030419" cy="514663"/>
          </a:xfrm>
        </p:spPr>
        <p:txBody>
          <a:bodyPr/>
          <a:lstStyle/>
          <a:p>
            <a:r>
              <a:rPr lang="sv-SE" b="1" dirty="0"/>
              <a:t>Åldersfördelning bland de anställda</a:t>
            </a:r>
            <a:br>
              <a:rPr lang="sv-SE" dirty="0"/>
            </a:br>
            <a:r>
              <a:rPr lang="sv-SE" dirty="0"/>
              <a:t>I procent av totalen, viktad </a:t>
            </a:r>
          </a:p>
        </p:txBody>
      </p:sp>
      <p:sp>
        <p:nvSpPr>
          <p:cNvPr id="4" name="Platshållare för sidfot 3">
            <a:extLst>
              <a:ext uri="{FF2B5EF4-FFF2-40B4-BE49-F238E27FC236}">
                <a16:creationId xmlns:a16="http://schemas.microsoft.com/office/drawing/2014/main" id="{B9C120EF-669B-3845-98C6-1D6EBCBD3C48}"/>
              </a:ext>
            </a:extLst>
          </p:cNvPr>
          <p:cNvSpPr>
            <a:spLocks noGrp="1"/>
          </p:cNvSpPr>
          <p:nvPr>
            <p:ph type="ftr" sz="quarter" idx="11"/>
          </p:nvPr>
        </p:nvSpPr>
        <p:spPr/>
        <p:txBody>
          <a:bodyPr/>
          <a:lstStyle/>
          <a:p>
            <a:r>
              <a:rPr lang="sv-SE"/>
              <a:t>Insikt 2024 |</a:t>
            </a:r>
          </a:p>
        </p:txBody>
      </p:sp>
      <p:sp>
        <p:nvSpPr>
          <p:cNvPr id="14" name="Platshållare för bildnummer 13">
            <a:extLst>
              <a:ext uri="{FF2B5EF4-FFF2-40B4-BE49-F238E27FC236}">
                <a16:creationId xmlns:a16="http://schemas.microsoft.com/office/drawing/2014/main" id="{50D0DC64-C4BD-2041-8E5D-A1385C406C21}"/>
              </a:ext>
            </a:extLst>
          </p:cNvPr>
          <p:cNvSpPr>
            <a:spLocks noGrp="1"/>
          </p:cNvSpPr>
          <p:nvPr>
            <p:ph type="sldNum" sz="quarter" idx="12"/>
          </p:nvPr>
        </p:nvSpPr>
        <p:spPr/>
        <p:txBody>
          <a:bodyPr/>
          <a:lstStyle/>
          <a:p>
            <a:fld id="{AE086683-F536-42AB-ABBC-F4803DFE8DBC}" type="slidenum">
              <a:rPr lang="sv-SE" smtClean="0"/>
              <a:t>25</a:t>
            </a:fld>
            <a:endParaRPr lang="sv-SE"/>
          </a:p>
        </p:txBody>
      </p:sp>
      <p:sp>
        <p:nvSpPr>
          <p:cNvPr id="11" name="TextBox 3">
            <a:extLst>
              <a:ext uri="{FF2B5EF4-FFF2-40B4-BE49-F238E27FC236}">
                <a16:creationId xmlns:a16="http://schemas.microsoft.com/office/drawing/2014/main" id="{92A3FF28-A7E8-9946-819B-C877FE5D2F94}"/>
              </a:ext>
            </a:extLst>
          </p:cNvPr>
          <p:cNvSpPr txBox="1"/>
          <p:nvPr/>
        </p:nvSpPr>
        <p:spPr>
          <a:xfrm>
            <a:off x="2494929" y="3173395"/>
            <a:ext cx="657039" cy="307777"/>
          </a:xfrm>
          <a:prstGeom prst="rect">
            <a:avLst/>
          </a:prstGeom>
          <a:noFill/>
        </p:spPr>
        <p:txBody>
          <a:bodyPr wrap="none" rtlCol="0">
            <a:spAutoFit/>
          </a:bodyPr>
          <a:lstStyle/>
          <a:p>
            <a:pPr algn="ctr"/>
            <a:r>
              <a:rPr lang="sv-SE" sz="1400" b="1" dirty="0"/>
              <a:t>Totalt</a:t>
            </a:r>
          </a:p>
        </p:txBody>
      </p:sp>
      <p:sp>
        <p:nvSpPr>
          <p:cNvPr id="20" name="Båge 19">
            <a:extLst>
              <a:ext uri="{FF2B5EF4-FFF2-40B4-BE49-F238E27FC236}">
                <a16:creationId xmlns:a16="http://schemas.microsoft.com/office/drawing/2014/main" id="{8F2EA1E5-30CB-6C48-BA5E-82125B4CDA17}"/>
              </a:ext>
            </a:extLst>
          </p:cNvPr>
          <p:cNvSpPr/>
          <p:nvPr/>
        </p:nvSpPr>
        <p:spPr>
          <a:xfrm>
            <a:off x="1352194" y="1919650"/>
            <a:ext cx="2852035" cy="2742157"/>
          </a:xfrm>
          <a:prstGeom prst="arc">
            <a:avLst>
              <a:gd name="adj1" fmla="val 18311553"/>
              <a:gd name="adj2" fmla="val 5912099"/>
            </a:avLst>
          </a:prstGeom>
          <a:ln w="25400">
            <a:solidFill>
              <a:srgbClr val="2EA5B3"/>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32" name="textruta 31">
            <a:extLst>
              <a:ext uri="{FF2B5EF4-FFF2-40B4-BE49-F238E27FC236}">
                <a16:creationId xmlns:a16="http://schemas.microsoft.com/office/drawing/2014/main" id="{1B938D90-11A7-1540-AAA3-EF08AB59A72A}"/>
              </a:ext>
            </a:extLst>
          </p:cNvPr>
          <p:cNvSpPr txBox="1"/>
          <p:nvPr/>
        </p:nvSpPr>
        <p:spPr>
          <a:xfrm>
            <a:off x="4521863" y="3770511"/>
            <a:ext cx="1627795" cy="738664"/>
          </a:xfrm>
          <a:prstGeom prst="rect">
            <a:avLst/>
          </a:prstGeom>
          <a:noFill/>
        </p:spPr>
        <p:txBody>
          <a:bodyPr wrap="square" rtlCol="0">
            <a:spAutoFit/>
          </a:bodyPr>
          <a:lstStyle/>
          <a:p>
            <a:r>
              <a:rPr lang="sv-SE" sz="1050" i="1" dirty="0"/>
              <a:t>Snittålder för medlemsföretagens anställda ligger inom spannet 30-44 år</a:t>
            </a:r>
          </a:p>
        </p:txBody>
      </p:sp>
      <p:cxnSp>
        <p:nvCxnSpPr>
          <p:cNvPr id="34" name="Kurva 33">
            <a:extLst>
              <a:ext uri="{FF2B5EF4-FFF2-40B4-BE49-F238E27FC236}">
                <a16:creationId xmlns:a16="http://schemas.microsoft.com/office/drawing/2014/main" id="{28859C9A-2CE7-B742-B911-9424AAF1F8A0}"/>
              </a:ext>
            </a:extLst>
          </p:cNvPr>
          <p:cNvCxnSpPr>
            <a:cxnSpLocks/>
          </p:cNvCxnSpPr>
          <p:nvPr/>
        </p:nvCxnSpPr>
        <p:spPr>
          <a:xfrm rot="10800000">
            <a:off x="4129039" y="3908068"/>
            <a:ext cx="392825" cy="307375"/>
          </a:xfrm>
          <a:prstGeom prst="curvedConnector3">
            <a:avLst/>
          </a:prstGeom>
          <a:ln>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38" name="Platshållare för innehåll 2">
            <a:extLst>
              <a:ext uri="{FF2B5EF4-FFF2-40B4-BE49-F238E27FC236}">
                <a16:creationId xmlns:a16="http://schemas.microsoft.com/office/drawing/2014/main" id="{73581618-D961-4E48-A80C-88C6D1B35F9C}"/>
              </a:ext>
            </a:extLst>
          </p:cNvPr>
          <p:cNvSpPr txBox="1">
            <a:spLocks/>
          </p:cNvSpPr>
          <p:nvPr/>
        </p:nvSpPr>
        <p:spPr>
          <a:xfrm>
            <a:off x="6276569" y="1020727"/>
            <a:ext cx="4944778" cy="612604"/>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4"/>
              </a:buBlip>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b="1" dirty="0"/>
              <a:t>Åldersfördelning per verksamhetsområde</a:t>
            </a:r>
            <a:br>
              <a:rPr lang="sv-SE" b="1" dirty="0"/>
            </a:br>
            <a:r>
              <a:rPr lang="sv-SE" dirty="0"/>
              <a:t>I procent av totalen </a:t>
            </a:r>
          </a:p>
        </p:txBody>
      </p:sp>
      <p:sp>
        <p:nvSpPr>
          <p:cNvPr id="9" name="Höger klammerparentes 8">
            <a:extLst>
              <a:ext uri="{FF2B5EF4-FFF2-40B4-BE49-F238E27FC236}">
                <a16:creationId xmlns:a16="http://schemas.microsoft.com/office/drawing/2014/main" id="{C77BA618-56B8-481A-7DE4-A010515B1824}"/>
              </a:ext>
            </a:extLst>
          </p:cNvPr>
          <p:cNvSpPr/>
          <p:nvPr/>
        </p:nvSpPr>
        <p:spPr>
          <a:xfrm rot="16200000">
            <a:off x="8213541" y="1475986"/>
            <a:ext cx="148980" cy="1514296"/>
          </a:xfrm>
          <a:prstGeom prst="rightBrace">
            <a:avLst>
              <a:gd name="adj1" fmla="val 4170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0" name="Höger klammerparentes 9">
            <a:extLst>
              <a:ext uri="{FF2B5EF4-FFF2-40B4-BE49-F238E27FC236}">
                <a16:creationId xmlns:a16="http://schemas.microsoft.com/office/drawing/2014/main" id="{9ED2F1DF-6A39-5157-4035-A7ED0CD01B79}"/>
              </a:ext>
            </a:extLst>
          </p:cNvPr>
          <p:cNvSpPr/>
          <p:nvPr/>
        </p:nvSpPr>
        <p:spPr>
          <a:xfrm rot="16200000">
            <a:off x="8283886" y="2971386"/>
            <a:ext cx="99056" cy="1627792"/>
          </a:xfrm>
          <a:prstGeom prst="rightBrace">
            <a:avLst>
              <a:gd name="adj1" fmla="val 4170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2" name="Höger klammerparentes 11">
            <a:extLst>
              <a:ext uri="{FF2B5EF4-FFF2-40B4-BE49-F238E27FC236}">
                <a16:creationId xmlns:a16="http://schemas.microsoft.com/office/drawing/2014/main" id="{014003F8-D95A-6D9E-7794-A26A6AA7C60A}"/>
              </a:ext>
            </a:extLst>
          </p:cNvPr>
          <p:cNvSpPr/>
          <p:nvPr/>
        </p:nvSpPr>
        <p:spPr>
          <a:xfrm rot="16200000">
            <a:off x="8255170" y="3753949"/>
            <a:ext cx="97657" cy="1552789"/>
          </a:xfrm>
          <a:prstGeom prst="rightBrace">
            <a:avLst>
              <a:gd name="adj1" fmla="val 4170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3" name="textruta 12">
            <a:extLst>
              <a:ext uri="{FF2B5EF4-FFF2-40B4-BE49-F238E27FC236}">
                <a16:creationId xmlns:a16="http://schemas.microsoft.com/office/drawing/2014/main" id="{DCEFC1EA-6424-7FD4-4E52-EFB73DFF8E1B}"/>
              </a:ext>
            </a:extLst>
          </p:cNvPr>
          <p:cNvSpPr txBox="1"/>
          <p:nvPr/>
        </p:nvSpPr>
        <p:spPr>
          <a:xfrm>
            <a:off x="7672816" y="1766566"/>
            <a:ext cx="1321196" cy="415498"/>
          </a:xfrm>
          <a:prstGeom prst="rect">
            <a:avLst/>
          </a:prstGeom>
          <a:noFill/>
        </p:spPr>
        <p:txBody>
          <a:bodyPr wrap="none" rtlCol="0">
            <a:spAutoFit/>
          </a:bodyPr>
          <a:lstStyle/>
          <a:p>
            <a:pPr algn="ctr"/>
            <a:r>
              <a:rPr lang="sv-SE" sz="1050" b="1" dirty="0"/>
              <a:t>Andel under 45 år</a:t>
            </a:r>
            <a:br>
              <a:rPr lang="sv-SE" sz="1050" b="1" dirty="0"/>
            </a:br>
            <a:r>
              <a:rPr lang="sv-SE" sz="1050" b="1" dirty="0"/>
              <a:t>51%</a:t>
            </a:r>
          </a:p>
        </p:txBody>
      </p:sp>
      <p:sp>
        <p:nvSpPr>
          <p:cNvPr id="15" name="textruta 14">
            <a:extLst>
              <a:ext uri="{FF2B5EF4-FFF2-40B4-BE49-F238E27FC236}">
                <a16:creationId xmlns:a16="http://schemas.microsoft.com/office/drawing/2014/main" id="{DDD0CA63-698F-5A1F-BB6C-3BF5B48A6DEF}"/>
              </a:ext>
            </a:extLst>
          </p:cNvPr>
          <p:cNvSpPr txBox="1"/>
          <p:nvPr/>
        </p:nvSpPr>
        <p:spPr>
          <a:xfrm>
            <a:off x="7958573" y="2697434"/>
            <a:ext cx="455574" cy="253916"/>
          </a:xfrm>
          <a:prstGeom prst="rect">
            <a:avLst/>
          </a:prstGeom>
          <a:solidFill>
            <a:schemeClr val="bg1">
              <a:lumMod val="95000"/>
              <a:alpha val="0"/>
            </a:schemeClr>
          </a:solidFill>
        </p:spPr>
        <p:txBody>
          <a:bodyPr wrap="none" rtlCol="0">
            <a:spAutoFit/>
          </a:bodyPr>
          <a:lstStyle/>
          <a:p>
            <a:r>
              <a:rPr lang="sv-SE" sz="1050" b="1" dirty="0">
                <a:latin typeface="Arial" panose="020B0604020202020204" pitchFamily="34" charset="0"/>
                <a:cs typeface="Arial" panose="020B0604020202020204" pitchFamily="34" charset="0"/>
              </a:rPr>
              <a:t>43%</a:t>
            </a:r>
          </a:p>
        </p:txBody>
      </p:sp>
      <p:sp>
        <p:nvSpPr>
          <p:cNvPr id="16" name="textruta 15">
            <a:extLst>
              <a:ext uri="{FF2B5EF4-FFF2-40B4-BE49-F238E27FC236}">
                <a16:creationId xmlns:a16="http://schemas.microsoft.com/office/drawing/2014/main" id="{67F5C959-28E2-7293-6D0A-345AD14D2CCB}"/>
              </a:ext>
            </a:extLst>
          </p:cNvPr>
          <p:cNvSpPr txBox="1"/>
          <p:nvPr/>
        </p:nvSpPr>
        <p:spPr>
          <a:xfrm>
            <a:off x="8157589" y="3508189"/>
            <a:ext cx="455574" cy="253916"/>
          </a:xfrm>
          <a:prstGeom prst="rect">
            <a:avLst/>
          </a:prstGeom>
          <a:noFill/>
        </p:spPr>
        <p:txBody>
          <a:bodyPr wrap="none" rtlCol="0">
            <a:spAutoFit/>
          </a:bodyPr>
          <a:lstStyle/>
          <a:p>
            <a:r>
              <a:rPr lang="sv-SE" sz="1050" b="1" dirty="0"/>
              <a:t>55%</a:t>
            </a:r>
          </a:p>
        </p:txBody>
      </p:sp>
      <p:sp>
        <p:nvSpPr>
          <p:cNvPr id="18" name="textruta 17">
            <a:extLst>
              <a:ext uri="{FF2B5EF4-FFF2-40B4-BE49-F238E27FC236}">
                <a16:creationId xmlns:a16="http://schemas.microsoft.com/office/drawing/2014/main" id="{91AB456F-4485-B7AE-74D7-F272F852D34B}"/>
              </a:ext>
            </a:extLst>
          </p:cNvPr>
          <p:cNvSpPr txBox="1"/>
          <p:nvPr/>
        </p:nvSpPr>
        <p:spPr>
          <a:xfrm>
            <a:off x="8088360" y="4255259"/>
            <a:ext cx="455574" cy="253916"/>
          </a:xfrm>
          <a:prstGeom prst="rect">
            <a:avLst/>
          </a:prstGeom>
          <a:noFill/>
        </p:spPr>
        <p:txBody>
          <a:bodyPr wrap="none" rtlCol="0">
            <a:spAutoFit/>
          </a:bodyPr>
          <a:lstStyle/>
          <a:p>
            <a:r>
              <a:rPr lang="sv-SE" sz="1050" b="1" dirty="0"/>
              <a:t>53%</a:t>
            </a:r>
          </a:p>
        </p:txBody>
      </p:sp>
      <p:sp>
        <p:nvSpPr>
          <p:cNvPr id="21" name="Höger klammerparentes 20">
            <a:extLst>
              <a:ext uri="{FF2B5EF4-FFF2-40B4-BE49-F238E27FC236}">
                <a16:creationId xmlns:a16="http://schemas.microsoft.com/office/drawing/2014/main" id="{C428BA30-E2ED-FAE7-C085-20E358214EBD}"/>
              </a:ext>
            </a:extLst>
          </p:cNvPr>
          <p:cNvSpPr/>
          <p:nvPr/>
        </p:nvSpPr>
        <p:spPr>
          <a:xfrm rot="16200000">
            <a:off x="8083100" y="2358644"/>
            <a:ext cx="148978" cy="1241302"/>
          </a:xfrm>
          <a:prstGeom prst="rightBrace">
            <a:avLst>
              <a:gd name="adj1" fmla="val 41703"/>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Tree>
    <p:extLst>
      <p:ext uri="{BB962C8B-B14F-4D97-AF65-F5344CB8AC3E}">
        <p14:creationId xmlns:p14="http://schemas.microsoft.com/office/powerpoint/2010/main" val="21336865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464AB813-41F5-F815-6167-259177CB459F}"/>
              </a:ext>
            </a:extLst>
          </p:cNvPr>
          <p:cNvGraphicFramePr>
            <a:graphicFrameLocks/>
          </p:cNvGraphicFramePr>
          <p:nvPr>
            <p:extLst>
              <p:ext uri="{D42A27DB-BD31-4B8C-83A1-F6EECF244321}">
                <p14:modId xmlns:p14="http://schemas.microsoft.com/office/powerpoint/2010/main" val="2453911259"/>
              </p:ext>
            </p:extLst>
          </p:nvPr>
        </p:nvGraphicFramePr>
        <p:xfrm>
          <a:off x="546100" y="2091882"/>
          <a:ext cx="7775829" cy="3863885"/>
        </p:xfrm>
        <a:graphic>
          <a:graphicData uri="http://schemas.openxmlformats.org/drawingml/2006/chart">
            <c:chart xmlns:c="http://schemas.openxmlformats.org/drawingml/2006/chart" xmlns:r="http://schemas.openxmlformats.org/officeDocument/2006/relationships" r:id="rId2"/>
          </a:graphicData>
        </a:graphic>
      </p:graphicFrame>
      <p:sp>
        <p:nvSpPr>
          <p:cNvPr id="3" name="Platshållare för innehåll 2">
            <a:extLst>
              <a:ext uri="{FF2B5EF4-FFF2-40B4-BE49-F238E27FC236}">
                <a16:creationId xmlns:a16="http://schemas.microsoft.com/office/drawing/2014/main" id="{486E7E26-61A9-8540-902E-E7BFEB06F1DD}"/>
              </a:ext>
            </a:extLst>
          </p:cNvPr>
          <p:cNvSpPr>
            <a:spLocks noGrp="1"/>
          </p:cNvSpPr>
          <p:nvPr>
            <p:ph idx="1"/>
          </p:nvPr>
        </p:nvSpPr>
        <p:spPr>
          <a:xfrm>
            <a:off x="391417" y="940513"/>
            <a:ext cx="8731519" cy="514663"/>
          </a:xfrm>
        </p:spPr>
        <p:txBody>
          <a:bodyPr/>
          <a:lstStyle/>
          <a:p>
            <a:r>
              <a:rPr lang="sv-SE" b="1" dirty="0"/>
              <a:t>Aktuellt distansarbete i antal dagar per vecka</a:t>
            </a:r>
            <a:br>
              <a:rPr lang="sv-SE" b="1" dirty="0"/>
            </a:br>
            <a:r>
              <a:rPr lang="sv-SE" dirty="0"/>
              <a:t>I procent av totalen</a:t>
            </a:r>
          </a:p>
        </p:txBody>
      </p:sp>
      <p:pic>
        <p:nvPicPr>
          <p:cNvPr id="8" name="Bildobjekt 7">
            <a:extLst>
              <a:ext uri="{FF2B5EF4-FFF2-40B4-BE49-F238E27FC236}">
                <a16:creationId xmlns:a16="http://schemas.microsoft.com/office/drawing/2014/main" id="{B4CA34D8-DBF1-5743-8F79-3846643FB77A}"/>
              </a:ext>
            </a:extLst>
          </p:cNvPr>
          <p:cNvPicPr>
            <a:picLocks noChangeAspect="1"/>
          </p:cNvPicPr>
          <p:nvPr/>
        </p:nvPicPr>
        <p:blipFill rotWithShape="1">
          <a:blip r:embed="rId3"/>
          <a:srcRect r="7709"/>
          <a:stretch/>
        </p:blipFill>
        <p:spPr>
          <a:xfrm>
            <a:off x="8482911" y="1262041"/>
            <a:ext cx="3709089" cy="4175480"/>
          </a:xfrm>
          <a:prstGeom prst="rect">
            <a:avLst/>
          </a:prstGeom>
        </p:spPr>
      </p:pic>
      <p:sp>
        <p:nvSpPr>
          <p:cNvPr id="2" name="Rubrik 1">
            <a:extLst>
              <a:ext uri="{FF2B5EF4-FFF2-40B4-BE49-F238E27FC236}">
                <a16:creationId xmlns:a16="http://schemas.microsoft.com/office/drawing/2014/main" id="{F39A4A79-A8F5-1E43-8708-B6D9B4AEB041}"/>
              </a:ext>
            </a:extLst>
          </p:cNvPr>
          <p:cNvSpPr>
            <a:spLocks noGrp="1"/>
          </p:cNvSpPr>
          <p:nvPr>
            <p:ph type="title"/>
          </p:nvPr>
        </p:nvSpPr>
        <p:spPr>
          <a:xfrm>
            <a:off x="415787" y="293413"/>
            <a:ext cx="10433445" cy="514662"/>
          </a:xfrm>
        </p:spPr>
        <p:txBody>
          <a:bodyPr/>
          <a:lstStyle/>
          <a:p>
            <a:r>
              <a:rPr lang="sv-SE" dirty="0"/>
              <a:t>Medlemsföretagens anställda arbetar på distans 1-2 dagar i veckan  </a:t>
            </a:r>
          </a:p>
        </p:txBody>
      </p:sp>
      <p:sp>
        <p:nvSpPr>
          <p:cNvPr id="6" name="Platshållare för sidfot 5">
            <a:extLst>
              <a:ext uri="{FF2B5EF4-FFF2-40B4-BE49-F238E27FC236}">
                <a16:creationId xmlns:a16="http://schemas.microsoft.com/office/drawing/2014/main" id="{F45A640A-6EEE-4D4B-83AC-87B7C2B89507}"/>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Insikt 2024 |</a:t>
            </a:r>
          </a:p>
        </p:txBody>
      </p:sp>
      <p:sp>
        <p:nvSpPr>
          <p:cNvPr id="10" name="Platshållare för bildnummer 9">
            <a:extLst>
              <a:ext uri="{FF2B5EF4-FFF2-40B4-BE49-F238E27FC236}">
                <a16:creationId xmlns:a16="http://schemas.microsoft.com/office/drawing/2014/main" id="{DFD7FEB1-3B00-C04A-9B04-A32871C6CC9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7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
        <p:nvSpPr>
          <p:cNvPr id="7" name="Rektangel 6">
            <a:extLst>
              <a:ext uri="{FF2B5EF4-FFF2-40B4-BE49-F238E27FC236}">
                <a16:creationId xmlns:a16="http://schemas.microsoft.com/office/drawing/2014/main" id="{82CE8A17-B112-594A-B11C-2B24D026F972}"/>
              </a:ext>
            </a:extLst>
          </p:cNvPr>
          <p:cNvSpPr/>
          <p:nvPr/>
        </p:nvSpPr>
        <p:spPr>
          <a:xfrm>
            <a:off x="9095259" y="2590163"/>
            <a:ext cx="2795247" cy="203132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5400" b="1" dirty="0">
                <a:solidFill>
                  <a:srgbClr val="2A3B36">
                    <a:lumMod val="75000"/>
                    <a:lumOff val="25000"/>
                  </a:srgbClr>
                </a:solidFill>
                <a:latin typeface="Arial" panose="020B0604020202020204"/>
              </a:rPr>
              <a:t>81</a:t>
            </a:r>
            <a:r>
              <a:rPr kumimoji="0" lang="sv-SE" sz="5400" b="1" i="0" u="none" strike="noStrike" kern="1200" cap="none" spc="0" normalizeH="0" baseline="0" noProof="0" dirty="0">
                <a:ln>
                  <a:noFill/>
                </a:ln>
                <a:solidFill>
                  <a:srgbClr val="2A3B36">
                    <a:lumMod val="75000"/>
                    <a:lumOff val="25000"/>
                  </a:srgbClr>
                </a:solidFill>
                <a:effectLst/>
                <a:uLnTx/>
                <a:uFillTx/>
                <a:latin typeface="Arial" panose="020B0604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800" b="0" i="0" u="none" strike="noStrike" kern="1200" cap="none" spc="0" normalizeH="0" baseline="0" noProof="0" dirty="0">
                <a:ln>
                  <a:noFill/>
                </a:ln>
                <a:solidFill>
                  <a:srgbClr val="2A3B36">
                    <a:lumMod val="75000"/>
                    <a:lumOff val="25000"/>
                  </a:srgbClr>
                </a:solidFill>
                <a:effectLst/>
                <a:uLnTx/>
                <a:uFillTx/>
                <a:latin typeface="Arial" panose="020B0604020202020204"/>
                <a:ea typeface="+mn-ea"/>
                <a:cs typeface="+mn-cs"/>
              </a:rPr>
              <a:t>Av medlemsföretagens anställda jobbar på distans 1-2 dagar i veckan</a:t>
            </a:r>
          </a:p>
        </p:txBody>
      </p:sp>
      <p:sp>
        <p:nvSpPr>
          <p:cNvPr id="17" name="Rectangular Callout 15">
            <a:extLst>
              <a:ext uri="{FF2B5EF4-FFF2-40B4-BE49-F238E27FC236}">
                <a16:creationId xmlns:a16="http://schemas.microsoft.com/office/drawing/2014/main" id="{C24834F9-E388-E744-8B10-1471D938A414}"/>
              </a:ext>
            </a:extLst>
          </p:cNvPr>
          <p:cNvSpPr/>
          <p:nvPr/>
        </p:nvSpPr>
        <p:spPr>
          <a:xfrm flipV="1">
            <a:off x="476484" y="1980860"/>
            <a:ext cx="7599286" cy="490186"/>
          </a:xfrm>
          <a:prstGeom prst="wedgeRectCallout">
            <a:avLst>
              <a:gd name="adj1" fmla="val -20370"/>
              <a:gd name="adj2" fmla="val 41692"/>
            </a:avLst>
          </a:prstGeom>
          <a:solidFill>
            <a:schemeClr val="bg1">
              <a:alpha val="6597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ctr">
              <a:buFont typeface="Arial" panose="020B0604020202020204" pitchFamily="34" charset="0"/>
              <a:buChar char="•"/>
            </a:pPr>
            <a:endParaRPr lang="sv-SE" sz="1200">
              <a:latin typeface="+mj-lt"/>
            </a:endParaRPr>
          </a:p>
        </p:txBody>
      </p:sp>
      <p:sp>
        <p:nvSpPr>
          <p:cNvPr id="25" name="TextBox 14">
            <a:extLst>
              <a:ext uri="{FF2B5EF4-FFF2-40B4-BE49-F238E27FC236}">
                <a16:creationId xmlns:a16="http://schemas.microsoft.com/office/drawing/2014/main" id="{24D227AB-24D7-9B45-8D55-BA7F7D66BEFD}"/>
              </a:ext>
            </a:extLst>
          </p:cNvPr>
          <p:cNvSpPr txBox="1"/>
          <p:nvPr/>
        </p:nvSpPr>
        <p:spPr>
          <a:xfrm>
            <a:off x="463622" y="2010510"/>
            <a:ext cx="798222" cy="430887"/>
          </a:xfrm>
          <a:prstGeom prst="rect">
            <a:avLst/>
          </a:prstGeom>
          <a:noFill/>
        </p:spPr>
        <p:txBody>
          <a:bodyPr wrap="square" rtlCol="0">
            <a:spAutoFit/>
          </a:bodyPr>
          <a:lstStyle/>
          <a:p>
            <a:r>
              <a:rPr lang="sv-SE" sz="1100" b="1">
                <a:latin typeface="+mj-lt"/>
              </a:rPr>
              <a:t>Totala snittet</a:t>
            </a:r>
          </a:p>
        </p:txBody>
      </p:sp>
      <p:sp>
        <p:nvSpPr>
          <p:cNvPr id="26" name="Oval 9">
            <a:extLst>
              <a:ext uri="{FF2B5EF4-FFF2-40B4-BE49-F238E27FC236}">
                <a16:creationId xmlns:a16="http://schemas.microsoft.com/office/drawing/2014/main" id="{6C0C3A7F-5818-3C4B-B3A2-4BF4F1403636}"/>
              </a:ext>
            </a:extLst>
          </p:cNvPr>
          <p:cNvSpPr/>
          <p:nvPr/>
        </p:nvSpPr>
        <p:spPr>
          <a:xfrm>
            <a:off x="1302422" y="2023397"/>
            <a:ext cx="405113" cy="4051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latin typeface="+mj-lt"/>
              </a:rPr>
              <a:t>44%</a:t>
            </a:r>
          </a:p>
        </p:txBody>
      </p:sp>
      <p:sp>
        <p:nvSpPr>
          <p:cNvPr id="27" name="Oval 7">
            <a:extLst>
              <a:ext uri="{FF2B5EF4-FFF2-40B4-BE49-F238E27FC236}">
                <a16:creationId xmlns:a16="http://schemas.microsoft.com/office/drawing/2014/main" id="{BB7540A2-01E2-154B-ABFC-121517537EAC}"/>
              </a:ext>
            </a:extLst>
          </p:cNvPr>
          <p:cNvSpPr/>
          <p:nvPr/>
        </p:nvSpPr>
        <p:spPr>
          <a:xfrm>
            <a:off x="3721388" y="2023397"/>
            <a:ext cx="405113" cy="4051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latin typeface="+mj-lt"/>
              </a:rPr>
              <a:t>6%</a:t>
            </a:r>
          </a:p>
        </p:txBody>
      </p:sp>
      <p:sp>
        <p:nvSpPr>
          <p:cNvPr id="28" name="Oval 8">
            <a:extLst>
              <a:ext uri="{FF2B5EF4-FFF2-40B4-BE49-F238E27FC236}">
                <a16:creationId xmlns:a16="http://schemas.microsoft.com/office/drawing/2014/main" id="{833A4358-35AA-2848-9BED-D5013F42576B}"/>
              </a:ext>
            </a:extLst>
          </p:cNvPr>
          <p:cNvSpPr/>
          <p:nvPr/>
        </p:nvSpPr>
        <p:spPr>
          <a:xfrm>
            <a:off x="2514706" y="2023397"/>
            <a:ext cx="405113" cy="4051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latin typeface="+mj-lt"/>
              </a:rPr>
              <a:t>37%</a:t>
            </a:r>
          </a:p>
        </p:txBody>
      </p:sp>
      <p:sp>
        <p:nvSpPr>
          <p:cNvPr id="29" name="Oval 10">
            <a:extLst>
              <a:ext uri="{FF2B5EF4-FFF2-40B4-BE49-F238E27FC236}">
                <a16:creationId xmlns:a16="http://schemas.microsoft.com/office/drawing/2014/main" id="{10F12342-E6FB-7742-A0C2-6C30C8869EF8}"/>
              </a:ext>
            </a:extLst>
          </p:cNvPr>
          <p:cNvSpPr/>
          <p:nvPr/>
        </p:nvSpPr>
        <p:spPr>
          <a:xfrm>
            <a:off x="4928070" y="2023397"/>
            <a:ext cx="405113" cy="4051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latin typeface="+mj-lt"/>
              </a:rPr>
              <a:t>2%</a:t>
            </a:r>
          </a:p>
        </p:txBody>
      </p:sp>
      <p:sp>
        <p:nvSpPr>
          <p:cNvPr id="31" name="Oval 13">
            <a:extLst>
              <a:ext uri="{FF2B5EF4-FFF2-40B4-BE49-F238E27FC236}">
                <a16:creationId xmlns:a16="http://schemas.microsoft.com/office/drawing/2014/main" id="{41F76602-10AB-524F-8354-406D47234D53}"/>
              </a:ext>
            </a:extLst>
          </p:cNvPr>
          <p:cNvSpPr/>
          <p:nvPr/>
        </p:nvSpPr>
        <p:spPr>
          <a:xfrm>
            <a:off x="6134752" y="2023397"/>
            <a:ext cx="405113" cy="4051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latin typeface="+mj-lt"/>
              </a:rPr>
              <a:t>3%</a:t>
            </a:r>
          </a:p>
        </p:txBody>
      </p:sp>
      <p:sp>
        <p:nvSpPr>
          <p:cNvPr id="32" name="Oval 13">
            <a:extLst>
              <a:ext uri="{FF2B5EF4-FFF2-40B4-BE49-F238E27FC236}">
                <a16:creationId xmlns:a16="http://schemas.microsoft.com/office/drawing/2014/main" id="{62C14775-FF32-B844-87A7-08933484AAAB}"/>
              </a:ext>
            </a:extLst>
          </p:cNvPr>
          <p:cNvSpPr/>
          <p:nvPr/>
        </p:nvSpPr>
        <p:spPr>
          <a:xfrm>
            <a:off x="7341434" y="2023397"/>
            <a:ext cx="405113" cy="405113"/>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latin typeface="+mj-lt"/>
              </a:rPr>
              <a:t>9%</a:t>
            </a:r>
          </a:p>
        </p:txBody>
      </p:sp>
      <p:cxnSp>
        <p:nvCxnSpPr>
          <p:cNvPr id="34" name="Rak 33">
            <a:extLst>
              <a:ext uri="{FF2B5EF4-FFF2-40B4-BE49-F238E27FC236}">
                <a16:creationId xmlns:a16="http://schemas.microsoft.com/office/drawing/2014/main" id="{D63B6C44-4AB6-4C4D-A43A-6215CDA9263F}"/>
              </a:ext>
            </a:extLst>
          </p:cNvPr>
          <p:cNvCxnSpPr>
            <a:cxnSpLocks/>
          </p:cNvCxnSpPr>
          <p:nvPr/>
        </p:nvCxnSpPr>
        <p:spPr>
          <a:xfrm>
            <a:off x="2119508" y="1939490"/>
            <a:ext cx="0" cy="3492000"/>
          </a:xfrm>
          <a:prstGeom prst="line">
            <a:avLst/>
          </a:prstGeom>
          <a:ln>
            <a:solidFill>
              <a:schemeClr val="bg1">
                <a:lumMod val="65000"/>
                <a:alpha val="16000"/>
              </a:schemeClr>
            </a:solidFill>
          </a:ln>
        </p:spPr>
        <p:style>
          <a:lnRef idx="1">
            <a:schemeClr val="accent1"/>
          </a:lnRef>
          <a:fillRef idx="0">
            <a:schemeClr val="accent1"/>
          </a:fillRef>
          <a:effectRef idx="0">
            <a:schemeClr val="accent1"/>
          </a:effectRef>
          <a:fontRef idx="minor">
            <a:schemeClr val="tx1"/>
          </a:fontRef>
        </p:style>
      </p:cxnSp>
      <p:cxnSp>
        <p:nvCxnSpPr>
          <p:cNvPr id="37" name="Rak 36">
            <a:extLst>
              <a:ext uri="{FF2B5EF4-FFF2-40B4-BE49-F238E27FC236}">
                <a16:creationId xmlns:a16="http://schemas.microsoft.com/office/drawing/2014/main" id="{DC8B3C67-D5F8-6041-B2BD-AE5DBEF222B4}"/>
              </a:ext>
            </a:extLst>
          </p:cNvPr>
          <p:cNvCxnSpPr>
            <a:cxnSpLocks/>
          </p:cNvCxnSpPr>
          <p:nvPr/>
        </p:nvCxnSpPr>
        <p:spPr>
          <a:xfrm>
            <a:off x="3334520" y="1939490"/>
            <a:ext cx="0" cy="3492000"/>
          </a:xfrm>
          <a:prstGeom prst="line">
            <a:avLst/>
          </a:prstGeom>
          <a:ln>
            <a:solidFill>
              <a:schemeClr val="bg1">
                <a:lumMod val="65000"/>
                <a:alpha val="16000"/>
              </a:schemeClr>
            </a:solidFill>
          </a:ln>
        </p:spPr>
        <p:style>
          <a:lnRef idx="1">
            <a:schemeClr val="accent1"/>
          </a:lnRef>
          <a:fillRef idx="0">
            <a:schemeClr val="accent1"/>
          </a:fillRef>
          <a:effectRef idx="0">
            <a:schemeClr val="accent1"/>
          </a:effectRef>
          <a:fontRef idx="minor">
            <a:schemeClr val="tx1"/>
          </a:fontRef>
        </p:style>
      </p:cxnSp>
      <p:cxnSp>
        <p:nvCxnSpPr>
          <p:cNvPr id="38" name="Rak 37">
            <a:extLst>
              <a:ext uri="{FF2B5EF4-FFF2-40B4-BE49-F238E27FC236}">
                <a16:creationId xmlns:a16="http://schemas.microsoft.com/office/drawing/2014/main" id="{FB245EF8-2C9A-684A-AAF4-A65B0BE61375}"/>
              </a:ext>
            </a:extLst>
          </p:cNvPr>
          <p:cNvCxnSpPr>
            <a:cxnSpLocks/>
          </p:cNvCxnSpPr>
          <p:nvPr/>
        </p:nvCxnSpPr>
        <p:spPr>
          <a:xfrm>
            <a:off x="4549531" y="1939490"/>
            <a:ext cx="0" cy="3492000"/>
          </a:xfrm>
          <a:prstGeom prst="line">
            <a:avLst/>
          </a:prstGeom>
          <a:ln>
            <a:solidFill>
              <a:schemeClr val="bg1">
                <a:lumMod val="65000"/>
                <a:alpha val="16000"/>
              </a:schemeClr>
            </a:solidFill>
          </a:ln>
        </p:spPr>
        <p:style>
          <a:lnRef idx="1">
            <a:schemeClr val="accent1"/>
          </a:lnRef>
          <a:fillRef idx="0">
            <a:schemeClr val="accent1"/>
          </a:fillRef>
          <a:effectRef idx="0">
            <a:schemeClr val="accent1"/>
          </a:effectRef>
          <a:fontRef idx="minor">
            <a:schemeClr val="tx1"/>
          </a:fontRef>
        </p:style>
      </p:cxnSp>
      <p:cxnSp>
        <p:nvCxnSpPr>
          <p:cNvPr id="39" name="Rak 38">
            <a:extLst>
              <a:ext uri="{FF2B5EF4-FFF2-40B4-BE49-F238E27FC236}">
                <a16:creationId xmlns:a16="http://schemas.microsoft.com/office/drawing/2014/main" id="{EDEEFBBE-3B77-FE4B-9DA0-3BA29DB96600}"/>
              </a:ext>
            </a:extLst>
          </p:cNvPr>
          <p:cNvCxnSpPr>
            <a:cxnSpLocks/>
          </p:cNvCxnSpPr>
          <p:nvPr/>
        </p:nvCxnSpPr>
        <p:spPr>
          <a:xfrm>
            <a:off x="5764543" y="1939490"/>
            <a:ext cx="0" cy="3492000"/>
          </a:xfrm>
          <a:prstGeom prst="line">
            <a:avLst/>
          </a:prstGeom>
          <a:ln>
            <a:solidFill>
              <a:schemeClr val="bg1">
                <a:lumMod val="65000"/>
                <a:alpha val="16000"/>
              </a:schemeClr>
            </a:solidFill>
          </a:ln>
        </p:spPr>
        <p:style>
          <a:lnRef idx="1">
            <a:schemeClr val="accent1"/>
          </a:lnRef>
          <a:fillRef idx="0">
            <a:schemeClr val="accent1"/>
          </a:fillRef>
          <a:effectRef idx="0">
            <a:schemeClr val="accent1"/>
          </a:effectRef>
          <a:fontRef idx="minor">
            <a:schemeClr val="tx1"/>
          </a:fontRef>
        </p:style>
      </p:cxnSp>
      <p:cxnSp>
        <p:nvCxnSpPr>
          <p:cNvPr id="40" name="Rak 39">
            <a:extLst>
              <a:ext uri="{FF2B5EF4-FFF2-40B4-BE49-F238E27FC236}">
                <a16:creationId xmlns:a16="http://schemas.microsoft.com/office/drawing/2014/main" id="{32ED4D52-C091-6744-BD0E-DB9B75647A3C}"/>
              </a:ext>
            </a:extLst>
          </p:cNvPr>
          <p:cNvCxnSpPr>
            <a:cxnSpLocks/>
          </p:cNvCxnSpPr>
          <p:nvPr/>
        </p:nvCxnSpPr>
        <p:spPr>
          <a:xfrm>
            <a:off x="6979554" y="1939490"/>
            <a:ext cx="0" cy="3492000"/>
          </a:xfrm>
          <a:prstGeom prst="line">
            <a:avLst/>
          </a:prstGeom>
          <a:ln>
            <a:solidFill>
              <a:schemeClr val="bg1">
                <a:lumMod val="65000"/>
                <a:alpha val="16000"/>
              </a:schemeClr>
            </a:solidFill>
          </a:ln>
        </p:spPr>
        <p:style>
          <a:lnRef idx="1">
            <a:schemeClr val="accent1"/>
          </a:lnRef>
          <a:fillRef idx="0">
            <a:schemeClr val="accent1"/>
          </a:fillRef>
          <a:effectRef idx="0">
            <a:schemeClr val="accent1"/>
          </a:effectRef>
          <a:fontRef idx="minor">
            <a:schemeClr val="tx1"/>
          </a:fontRef>
        </p:style>
      </p:cxnSp>
      <p:sp>
        <p:nvSpPr>
          <p:cNvPr id="41" name="Höger klammerparentes 40">
            <a:extLst>
              <a:ext uri="{FF2B5EF4-FFF2-40B4-BE49-F238E27FC236}">
                <a16:creationId xmlns:a16="http://schemas.microsoft.com/office/drawing/2014/main" id="{BE409196-5920-644E-A98B-521145FF4250}"/>
              </a:ext>
            </a:extLst>
          </p:cNvPr>
          <p:cNvSpPr/>
          <p:nvPr/>
        </p:nvSpPr>
        <p:spPr>
          <a:xfrm rot="16200000">
            <a:off x="2077340" y="688211"/>
            <a:ext cx="100506" cy="2413859"/>
          </a:xfrm>
          <a:prstGeom prst="rightBrace">
            <a:avLst>
              <a:gd name="adj1" fmla="val 49138"/>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2" name="textruta 41">
            <a:extLst>
              <a:ext uri="{FF2B5EF4-FFF2-40B4-BE49-F238E27FC236}">
                <a16:creationId xmlns:a16="http://schemas.microsoft.com/office/drawing/2014/main" id="{5184A803-BD6C-C647-AC26-92120EA08A2D}"/>
              </a:ext>
            </a:extLst>
          </p:cNvPr>
          <p:cNvSpPr txBox="1"/>
          <p:nvPr/>
        </p:nvSpPr>
        <p:spPr>
          <a:xfrm>
            <a:off x="1855723" y="1531757"/>
            <a:ext cx="543739" cy="307777"/>
          </a:xfrm>
          <a:prstGeom prst="rect">
            <a:avLst/>
          </a:prstGeom>
          <a:noFill/>
        </p:spPr>
        <p:txBody>
          <a:bodyPr wrap="none" rtlCol="0">
            <a:spAutoFit/>
          </a:bodyPr>
          <a:lstStyle/>
          <a:p>
            <a:r>
              <a:rPr lang="sv-SE" sz="1400" b="1" dirty="0"/>
              <a:t>81%</a:t>
            </a:r>
          </a:p>
        </p:txBody>
      </p:sp>
    </p:spTree>
    <p:extLst>
      <p:ext uri="{BB962C8B-B14F-4D97-AF65-F5344CB8AC3E}">
        <p14:creationId xmlns:p14="http://schemas.microsoft.com/office/powerpoint/2010/main" val="405189032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51D843-E137-1D46-94B5-4FF7E5473B0E}"/>
              </a:ext>
            </a:extLst>
          </p:cNvPr>
          <p:cNvSpPr txBox="1">
            <a:spLocks/>
          </p:cNvSpPr>
          <p:nvPr/>
        </p:nvSpPr>
        <p:spPr>
          <a:xfrm>
            <a:off x="1010550" y="2362826"/>
            <a:ext cx="11582502" cy="1546559"/>
          </a:xfrm>
          <a:prstGeom prst="rect">
            <a:avLst/>
          </a:prstGeom>
        </p:spPr>
        <p:txBody>
          <a:bodyPr anchor="b"/>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8000" b="1" i="0" u="none" strike="noStrike" kern="1200" cap="none" spc="0" normalizeH="0" baseline="0" noProof="0">
                <a:ln>
                  <a:noFill/>
                </a:ln>
                <a:solidFill>
                  <a:prstClr val="black"/>
                </a:solidFill>
                <a:effectLst/>
                <a:uLnTx/>
                <a:uFillTx/>
                <a:latin typeface="Arial" panose="020B0604020202020204"/>
                <a:ea typeface="+mj-ea"/>
                <a:cs typeface="+mj-cs"/>
              </a:rPr>
              <a:t>Appendix</a:t>
            </a:r>
          </a:p>
        </p:txBody>
      </p:sp>
      <p:pic>
        <p:nvPicPr>
          <p:cNvPr id="6" name="Bildobjekt 5">
            <a:extLst>
              <a:ext uri="{FF2B5EF4-FFF2-40B4-BE49-F238E27FC236}">
                <a16:creationId xmlns:a16="http://schemas.microsoft.com/office/drawing/2014/main" id="{4E7A7628-25C3-EC43-948F-FA6B9F8B8994}"/>
              </a:ext>
            </a:extLst>
          </p:cNvPr>
          <p:cNvPicPr>
            <a:picLocks noChangeAspect="1"/>
          </p:cNvPicPr>
          <p:nvPr/>
        </p:nvPicPr>
        <p:blipFill>
          <a:blip r:embed="rId2"/>
          <a:stretch>
            <a:fillRect/>
          </a:stretch>
        </p:blipFill>
        <p:spPr>
          <a:xfrm>
            <a:off x="5435600" y="2260895"/>
            <a:ext cx="6756400" cy="4292600"/>
          </a:xfrm>
          <a:prstGeom prst="rect">
            <a:avLst/>
          </a:prstGeom>
        </p:spPr>
      </p:pic>
      <p:sp>
        <p:nvSpPr>
          <p:cNvPr id="3" name="Platshållare för sidfot 2">
            <a:extLst>
              <a:ext uri="{FF2B5EF4-FFF2-40B4-BE49-F238E27FC236}">
                <a16:creationId xmlns:a16="http://schemas.microsoft.com/office/drawing/2014/main" id="{D3DF3728-EA79-EE8F-F742-739952A987A7}"/>
              </a:ext>
            </a:extLst>
          </p:cNvPr>
          <p:cNvSpPr>
            <a:spLocks noGrp="1"/>
          </p:cNvSpPr>
          <p:nvPr>
            <p:ph type="ftr" sz="quarter" idx="11"/>
          </p:nvPr>
        </p:nvSpPr>
        <p:spPr/>
        <p:txBody>
          <a:bodyPr/>
          <a:lstStyle/>
          <a:p>
            <a:r>
              <a:rPr lang="sv-SE"/>
              <a:t>Insikt 2024 |</a:t>
            </a:r>
          </a:p>
        </p:txBody>
      </p:sp>
      <p:sp>
        <p:nvSpPr>
          <p:cNvPr id="4" name="Platshållare för bildnummer 3">
            <a:extLst>
              <a:ext uri="{FF2B5EF4-FFF2-40B4-BE49-F238E27FC236}">
                <a16:creationId xmlns:a16="http://schemas.microsoft.com/office/drawing/2014/main" id="{BE3E8F29-3901-EC24-0F1D-1B1DC4FCB1D6}"/>
              </a:ext>
            </a:extLst>
          </p:cNvPr>
          <p:cNvSpPr>
            <a:spLocks noGrp="1"/>
          </p:cNvSpPr>
          <p:nvPr>
            <p:ph type="sldNum" sz="quarter" idx="12"/>
          </p:nvPr>
        </p:nvSpPr>
        <p:spPr/>
        <p:txBody>
          <a:bodyPr/>
          <a:lstStyle/>
          <a:p>
            <a:fld id="{AE086683-F536-42AB-ABBC-F4803DFE8DBC}" type="slidenum">
              <a:rPr lang="sv-SE" smtClean="0"/>
              <a:pPr/>
              <a:t>27</a:t>
            </a:fld>
            <a:endParaRPr lang="sv-SE"/>
          </a:p>
        </p:txBody>
      </p:sp>
    </p:spTree>
    <p:extLst>
      <p:ext uri="{BB962C8B-B14F-4D97-AF65-F5344CB8AC3E}">
        <p14:creationId xmlns:p14="http://schemas.microsoft.com/office/powerpoint/2010/main" val="1513834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4CE609E6-5577-471D-0C90-249B0D3F3180}"/>
              </a:ext>
            </a:extLst>
          </p:cNvPr>
          <p:cNvGraphicFramePr>
            <a:graphicFrameLocks/>
          </p:cNvGraphicFramePr>
          <p:nvPr>
            <p:extLst>
              <p:ext uri="{D42A27DB-BD31-4B8C-83A1-F6EECF244321}">
                <p14:modId xmlns:p14="http://schemas.microsoft.com/office/powerpoint/2010/main" val="78257921"/>
              </p:ext>
            </p:extLst>
          </p:nvPr>
        </p:nvGraphicFramePr>
        <p:xfrm>
          <a:off x="612648" y="1923287"/>
          <a:ext cx="10808208" cy="4445013"/>
        </p:xfrm>
        <a:graphic>
          <a:graphicData uri="http://schemas.openxmlformats.org/drawingml/2006/chart">
            <c:chart xmlns:c="http://schemas.openxmlformats.org/drawingml/2006/chart" xmlns:r="http://schemas.openxmlformats.org/officeDocument/2006/relationships" r:id="rId3"/>
          </a:graphicData>
        </a:graphic>
      </p:graphicFrame>
      <p:pic>
        <p:nvPicPr>
          <p:cNvPr id="5" name="Bildobjekt 4">
            <a:extLst>
              <a:ext uri="{FF2B5EF4-FFF2-40B4-BE49-F238E27FC236}">
                <a16:creationId xmlns:a16="http://schemas.microsoft.com/office/drawing/2014/main" id="{3B1618C3-F102-FB47-8F37-D7532054CE54}"/>
              </a:ext>
            </a:extLst>
          </p:cNvPr>
          <p:cNvPicPr>
            <a:picLocks noChangeAspect="1"/>
          </p:cNvPicPr>
          <p:nvPr/>
        </p:nvPicPr>
        <p:blipFill rotWithShape="1">
          <a:blip r:embed="rId4">
            <a:lum bright="70000" contrast="-70000"/>
          </a:blip>
          <a:srcRect t="46771" r="5441"/>
          <a:stretch/>
        </p:blipFill>
        <p:spPr>
          <a:xfrm>
            <a:off x="10161114" y="3967"/>
            <a:ext cx="2030886" cy="1020726"/>
          </a:xfrm>
          <a:prstGeom prst="rect">
            <a:avLst/>
          </a:prstGeom>
          <a:solidFill>
            <a:srgbClr val="E7E8E4"/>
          </a:solidFill>
        </p:spPr>
      </p:pic>
      <p:sp>
        <p:nvSpPr>
          <p:cNvPr id="2" name="Rubrik 1">
            <a:extLst>
              <a:ext uri="{FF2B5EF4-FFF2-40B4-BE49-F238E27FC236}">
                <a16:creationId xmlns:a16="http://schemas.microsoft.com/office/drawing/2014/main" id="{1A0DC40C-63E8-1D48-ADF1-659D98B8BE6F}"/>
              </a:ext>
            </a:extLst>
          </p:cNvPr>
          <p:cNvSpPr>
            <a:spLocks noGrp="1"/>
          </p:cNvSpPr>
          <p:nvPr>
            <p:ph type="title"/>
          </p:nvPr>
        </p:nvSpPr>
        <p:spPr>
          <a:xfrm>
            <a:off x="415787" y="293413"/>
            <a:ext cx="9983576" cy="514662"/>
          </a:xfrm>
        </p:spPr>
        <p:txBody>
          <a:bodyPr/>
          <a:lstStyle/>
          <a:p>
            <a:r>
              <a:rPr lang="sv-SE" dirty="0"/>
              <a:t>Arkitektföretagen har lägst andel icke-arvodesbaserade intäkter</a:t>
            </a:r>
          </a:p>
        </p:txBody>
      </p:sp>
      <p:sp>
        <p:nvSpPr>
          <p:cNvPr id="9" name="Platshållare för innehåll 8">
            <a:extLst>
              <a:ext uri="{FF2B5EF4-FFF2-40B4-BE49-F238E27FC236}">
                <a16:creationId xmlns:a16="http://schemas.microsoft.com/office/drawing/2014/main" id="{9DCA92EB-EFA0-8045-BC62-5F646185A35C}"/>
              </a:ext>
            </a:extLst>
          </p:cNvPr>
          <p:cNvSpPr>
            <a:spLocks noGrp="1"/>
          </p:cNvSpPr>
          <p:nvPr>
            <p:ph idx="1"/>
          </p:nvPr>
        </p:nvSpPr>
        <p:spPr>
          <a:xfrm>
            <a:off x="415787" y="1020727"/>
            <a:ext cx="7227127" cy="560804"/>
          </a:xfrm>
        </p:spPr>
        <p:txBody>
          <a:bodyPr/>
          <a:lstStyle/>
          <a:p>
            <a:r>
              <a:rPr lang="sv-SE" b="1" dirty="0"/>
              <a:t>Omsättning från icke-arvodesbaserade intäkter</a:t>
            </a:r>
            <a:br>
              <a:rPr lang="sv-SE" dirty="0"/>
            </a:br>
            <a:r>
              <a:rPr lang="sv-SE" dirty="0"/>
              <a:t> Procent av totala omsättningen, fördelat per verksamhetsområde</a:t>
            </a:r>
          </a:p>
        </p:txBody>
      </p:sp>
      <p:sp>
        <p:nvSpPr>
          <p:cNvPr id="3" name="Platshållare för sidfot 2">
            <a:extLst>
              <a:ext uri="{FF2B5EF4-FFF2-40B4-BE49-F238E27FC236}">
                <a16:creationId xmlns:a16="http://schemas.microsoft.com/office/drawing/2014/main" id="{D71BDBCA-EC29-B343-95AC-DF1A6C744BC4}"/>
              </a:ext>
            </a:extLst>
          </p:cNvPr>
          <p:cNvSpPr>
            <a:spLocks noGrp="1"/>
          </p:cNvSpPr>
          <p:nvPr>
            <p:ph type="ftr" sz="quarter" idx="11"/>
          </p:nvPr>
        </p:nvSpPr>
        <p:spPr/>
        <p:txBody>
          <a:bodyPr/>
          <a:lstStyle/>
          <a:p>
            <a:r>
              <a:rPr lang="sv-SE"/>
              <a:t>Insikt 2024 |</a:t>
            </a:r>
          </a:p>
        </p:txBody>
      </p:sp>
      <p:sp>
        <p:nvSpPr>
          <p:cNvPr id="6" name="Platshållare för bildnummer 5">
            <a:extLst>
              <a:ext uri="{FF2B5EF4-FFF2-40B4-BE49-F238E27FC236}">
                <a16:creationId xmlns:a16="http://schemas.microsoft.com/office/drawing/2014/main" id="{355676B8-0D25-5A48-A783-7F473DDC6ED3}"/>
              </a:ext>
            </a:extLst>
          </p:cNvPr>
          <p:cNvSpPr>
            <a:spLocks noGrp="1"/>
          </p:cNvSpPr>
          <p:nvPr>
            <p:ph type="sldNum" sz="quarter" idx="12"/>
          </p:nvPr>
        </p:nvSpPr>
        <p:spPr/>
        <p:txBody>
          <a:bodyPr/>
          <a:lstStyle/>
          <a:p>
            <a:fld id="{AE086683-F536-42AB-ABBC-F4803DFE8DBC}" type="slidenum">
              <a:rPr lang="sv-SE" smtClean="0"/>
              <a:t>28</a:t>
            </a:fld>
            <a:endParaRPr lang="sv-SE"/>
          </a:p>
        </p:txBody>
      </p:sp>
      <p:sp>
        <p:nvSpPr>
          <p:cNvPr id="4" name="textruta 3">
            <a:extLst>
              <a:ext uri="{FF2B5EF4-FFF2-40B4-BE49-F238E27FC236}">
                <a16:creationId xmlns:a16="http://schemas.microsoft.com/office/drawing/2014/main" id="{8C7F9B75-EFB4-FF44-ACB8-2D79002607C5}"/>
              </a:ext>
            </a:extLst>
          </p:cNvPr>
          <p:cNvSpPr txBox="1"/>
          <p:nvPr/>
        </p:nvSpPr>
        <p:spPr>
          <a:xfrm>
            <a:off x="10579468" y="293413"/>
            <a:ext cx="1311045" cy="276999"/>
          </a:xfrm>
          <a:prstGeom prst="rect">
            <a:avLst/>
          </a:prstGeom>
          <a:noFill/>
        </p:spPr>
        <p:txBody>
          <a:bodyPr wrap="square" rtlCol="0">
            <a:spAutoFit/>
          </a:bodyPr>
          <a:lstStyle/>
          <a:p>
            <a:pPr algn="ctr"/>
            <a:r>
              <a:rPr lang="sv-SE" sz="1200" b="1">
                <a:solidFill>
                  <a:schemeClr val="bg2">
                    <a:lumMod val="10000"/>
                  </a:schemeClr>
                </a:solidFill>
              </a:rPr>
              <a:t>Affärsmodeller</a:t>
            </a:r>
          </a:p>
        </p:txBody>
      </p:sp>
      <p:sp>
        <p:nvSpPr>
          <p:cNvPr id="7" name="textruta 6">
            <a:extLst>
              <a:ext uri="{FF2B5EF4-FFF2-40B4-BE49-F238E27FC236}">
                <a16:creationId xmlns:a16="http://schemas.microsoft.com/office/drawing/2014/main" id="{8B6B7D8A-E9DE-3844-9D75-2727594FE1D7}"/>
              </a:ext>
            </a:extLst>
          </p:cNvPr>
          <p:cNvSpPr txBox="1"/>
          <p:nvPr/>
        </p:nvSpPr>
        <p:spPr>
          <a:xfrm>
            <a:off x="3970926" y="6279235"/>
            <a:ext cx="5057736" cy="338554"/>
          </a:xfrm>
          <a:prstGeom prst="rect">
            <a:avLst/>
          </a:prstGeom>
          <a:noFill/>
        </p:spPr>
        <p:txBody>
          <a:bodyPr wrap="square" rtlCol="0">
            <a:spAutoFit/>
          </a:bodyPr>
          <a:lstStyle/>
          <a:p>
            <a:pPr algn="ctr"/>
            <a:r>
              <a:rPr lang="sv-SE" sz="800"/>
              <a:t>Icke-arvodesbaserade intäkter är tex. fastpris, serviceavtal, licenser mm. Medan arvodesbaserade intäkter är intäkter från löpande och ofta rörliga faktureringsmodeller som grundas på tid och resursanvändning. </a:t>
            </a:r>
          </a:p>
        </p:txBody>
      </p:sp>
      <p:sp>
        <p:nvSpPr>
          <p:cNvPr id="8" name="Höger klammerparentes 7">
            <a:extLst>
              <a:ext uri="{FF2B5EF4-FFF2-40B4-BE49-F238E27FC236}">
                <a16:creationId xmlns:a16="http://schemas.microsoft.com/office/drawing/2014/main" id="{B2F684EB-08FF-E34F-B3CC-D6E7EFFC10C4}"/>
              </a:ext>
            </a:extLst>
          </p:cNvPr>
          <p:cNvSpPr/>
          <p:nvPr/>
        </p:nvSpPr>
        <p:spPr>
          <a:xfrm rot="16200000">
            <a:off x="7954264" y="-44908"/>
            <a:ext cx="134811" cy="6486459"/>
          </a:xfrm>
          <a:prstGeom prst="rightBrace">
            <a:avLst>
              <a:gd name="adj1" fmla="val 4763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6" name="Höger klammerparentes 15">
            <a:extLst>
              <a:ext uri="{FF2B5EF4-FFF2-40B4-BE49-F238E27FC236}">
                <a16:creationId xmlns:a16="http://schemas.microsoft.com/office/drawing/2014/main" id="{CF03CC79-D50D-7C45-AE0E-9223FA140464}"/>
              </a:ext>
            </a:extLst>
          </p:cNvPr>
          <p:cNvSpPr/>
          <p:nvPr/>
        </p:nvSpPr>
        <p:spPr>
          <a:xfrm rot="16200000">
            <a:off x="7624711" y="-1115628"/>
            <a:ext cx="175262" cy="6711416"/>
          </a:xfrm>
          <a:prstGeom prst="rightBrace">
            <a:avLst>
              <a:gd name="adj1" fmla="val 4763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8" name="Höger klammerparentes 17">
            <a:extLst>
              <a:ext uri="{FF2B5EF4-FFF2-40B4-BE49-F238E27FC236}">
                <a16:creationId xmlns:a16="http://schemas.microsoft.com/office/drawing/2014/main" id="{BBB334F5-12DB-B243-BF7E-7D0EEDA00CEA}"/>
              </a:ext>
            </a:extLst>
          </p:cNvPr>
          <p:cNvSpPr/>
          <p:nvPr/>
        </p:nvSpPr>
        <p:spPr>
          <a:xfrm rot="16200000">
            <a:off x="7992602" y="1003180"/>
            <a:ext cx="170308" cy="6374287"/>
          </a:xfrm>
          <a:prstGeom prst="rightBrace">
            <a:avLst>
              <a:gd name="adj1" fmla="val 4763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9" name="Höger klammerparentes 18">
            <a:extLst>
              <a:ext uri="{FF2B5EF4-FFF2-40B4-BE49-F238E27FC236}">
                <a16:creationId xmlns:a16="http://schemas.microsoft.com/office/drawing/2014/main" id="{6623AADD-7008-C04D-A7F7-D472A56A5B9F}"/>
              </a:ext>
            </a:extLst>
          </p:cNvPr>
          <p:cNvSpPr/>
          <p:nvPr/>
        </p:nvSpPr>
        <p:spPr>
          <a:xfrm rot="16200000">
            <a:off x="7650810" y="1612443"/>
            <a:ext cx="152063" cy="7076116"/>
          </a:xfrm>
          <a:prstGeom prst="rightBrace">
            <a:avLst>
              <a:gd name="adj1" fmla="val 4763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grpSp>
        <p:nvGrpSpPr>
          <p:cNvPr id="15" name="Grupp 14">
            <a:extLst>
              <a:ext uri="{FF2B5EF4-FFF2-40B4-BE49-F238E27FC236}">
                <a16:creationId xmlns:a16="http://schemas.microsoft.com/office/drawing/2014/main" id="{E20562C7-38C2-38E5-1F8C-E1EF5CB7D633}"/>
              </a:ext>
            </a:extLst>
          </p:cNvPr>
          <p:cNvGrpSpPr/>
          <p:nvPr/>
        </p:nvGrpSpPr>
        <p:grpSpPr>
          <a:xfrm>
            <a:off x="6244745" y="1738746"/>
            <a:ext cx="3021981" cy="415498"/>
            <a:chOff x="6007001" y="1738746"/>
            <a:chExt cx="3021981" cy="415498"/>
          </a:xfrm>
        </p:grpSpPr>
        <p:sp>
          <p:nvSpPr>
            <p:cNvPr id="21" name="textruta 20">
              <a:extLst>
                <a:ext uri="{FF2B5EF4-FFF2-40B4-BE49-F238E27FC236}">
                  <a16:creationId xmlns:a16="http://schemas.microsoft.com/office/drawing/2014/main" id="{B1098527-D942-954B-BF70-A4EF646C0EC8}"/>
                </a:ext>
              </a:extLst>
            </p:cNvPr>
            <p:cNvSpPr txBox="1"/>
            <p:nvPr/>
          </p:nvSpPr>
          <p:spPr>
            <a:xfrm>
              <a:off x="6007001" y="1738746"/>
              <a:ext cx="3021981" cy="415498"/>
            </a:xfrm>
            <a:prstGeom prst="rect">
              <a:avLst/>
            </a:prstGeom>
            <a:noFill/>
          </p:spPr>
          <p:txBody>
            <a:bodyPr wrap="none" rtlCol="0">
              <a:spAutoFit/>
            </a:bodyPr>
            <a:lstStyle/>
            <a:p>
              <a:pPr algn="ctr"/>
              <a:r>
                <a:rPr lang="sv-SE" sz="1050" i="1" dirty="0"/>
                <a:t>Har icke-arvodesbaserade intäkter i någon mån</a:t>
              </a:r>
              <a:br>
                <a:rPr lang="sv-SE" sz="1050" b="1" dirty="0"/>
              </a:br>
              <a:r>
                <a:rPr lang="sv-SE" sz="1050" b="1" dirty="0"/>
                <a:t> 70% </a:t>
              </a:r>
              <a:r>
                <a:rPr lang="sv-SE" sz="1050" dirty="0"/>
                <a:t>(66%)</a:t>
              </a:r>
            </a:p>
          </p:txBody>
        </p:sp>
        <p:sp>
          <p:nvSpPr>
            <p:cNvPr id="26" name="Ned 25">
              <a:extLst>
                <a:ext uri="{FF2B5EF4-FFF2-40B4-BE49-F238E27FC236}">
                  <a16:creationId xmlns:a16="http://schemas.microsoft.com/office/drawing/2014/main" id="{1DB025D8-13CA-1E45-A480-30A82EF43638}"/>
                </a:ext>
              </a:extLst>
            </p:cNvPr>
            <p:cNvSpPr/>
            <p:nvPr/>
          </p:nvSpPr>
          <p:spPr>
            <a:xfrm rot="10800000">
              <a:off x="7079605" y="1963896"/>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14" name="Grupp 13">
            <a:extLst>
              <a:ext uri="{FF2B5EF4-FFF2-40B4-BE49-F238E27FC236}">
                <a16:creationId xmlns:a16="http://schemas.microsoft.com/office/drawing/2014/main" id="{05D44E3F-24EA-8722-8305-896662A95E10}"/>
              </a:ext>
            </a:extLst>
          </p:cNvPr>
          <p:cNvGrpSpPr/>
          <p:nvPr/>
        </p:nvGrpSpPr>
        <p:grpSpPr>
          <a:xfrm>
            <a:off x="7609276" y="2890037"/>
            <a:ext cx="907914" cy="253916"/>
            <a:chOff x="7892740" y="2890037"/>
            <a:chExt cx="907914" cy="253916"/>
          </a:xfrm>
        </p:grpSpPr>
        <p:sp>
          <p:nvSpPr>
            <p:cNvPr id="22" name="textruta 21">
              <a:extLst>
                <a:ext uri="{FF2B5EF4-FFF2-40B4-BE49-F238E27FC236}">
                  <a16:creationId xmlns:a16="http://schemas.microsoft.com/office/drawing/2014/main" id="{7C72012D-74CC-4640-964F-619A2086D1B3}"/>
                </a:ext>
              </a:extLst>
            </p:cNvPr>
            <p:cNvSpPr txBox="1"/>
            <p:nvPr/>
          </p:nvSpPr>
          <p:spPr>
            <a:xfrm>
              <a:off x="7947535" y="2890037"/>
              <a:ext cx="853119" cy="253916"/>
            </a:xfrm>
            <a:prstGeom prst="rect">
              <a:avLst/>
            </a:prstGeom>
            <a:noFill/>
          </p:spPr>
          <p:txBody>
            <a:bodyPr wrap="none" rtlCol="0">
              <a:spAutoFit/>
            </a:bodyPr>
            <a:lstStyle/>
            <a:p>
              <a:r>
                <a:rPr lang="sv-SE" sz="1050" b="1" dirty="0"/>
                <a:t>69% </a:t>
              </a:r>
              <a:r>
                <a:rPr lang="sv-SE" sz="1050" dirty="0"/>
                <a:t>(66%)</a:t>
              </a:r>
            </a:p>
          </p:txBody>
        </p:sp>
        <p:sp>
          <p:nvSpPr>
            <p:cNvPr id="27" name="Ned 26">
              <a:extLst>
                <a:ext uri="{FF2B5EF4-FFF2-40B4-BE49-F238E27FC236}">
                  <a16:creationId xmlns:a16="http://schemas.microsoft.com/office/drawing/2014/main" id="{EC6CCF13-7B85-2849-9CA8-92FC051A7787}"/>
                </a:ext>
              </a:extLst>
            </p:cNvPr>
            <p:cNvSpPr/>
            <p:nvPr/>
          </p:nvSpPr>
          <p:spPr>
            <a:xfrm rot="10800000">
              <a:off x="7892740" y="2919232"/>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20" name="Grupp 19">
            <a:extLst>
              <a:ext uri="{FF2B5EF4-FFF2-40B4-BE49-F238E27FC236}">
                <a16:creationId xmlns:a16="http://schemas.microsoft.com/office/drawing/2014/main" id="{07608EC6-C405-45ED-05FA-DE2D6C22AB39}"/>
              </a:ext>
            </a:extLst>
          </p:cNvPr>
          <p:cNvGrpSpPr/>
          <p:nvPr/>
        </p:nvGrpSpPr>
        <p:grpSpPr>
          <a:xfrm>
            <a:off x="7290230" y="4838361"/>
            <a:ext cx="907914" cy="253916"/>
            <a:chOff x="7290230" y="4756065"/>
            <a:chExt cx="907914" cy="253916"/>
          </a:xfrm>
        </p:grpSpPr>
        <p:sp>
          <p:nvSpPr>
            <p:cNvPr id="24" name="textruta 23">
              <a:extLst>
                <a:ext uri="{FF2B5EF4-FFF2-40B4-BE49-F238E27FC236}">
                  <a16:creationId xmlns:a16="http://schemas.microsoft.com/office/drawing/2014/main" id="{8DA987C2-1959-AE4D-90C0-59DE18EE6493}"/>
                </a:ext>
              </a:extLst>
            </p:cNvPr>
            <p:cNvSpPr txBox="1"/>
            <p:nvPr/>
          </p:nvSpPr>
          <p:spPr>
            <a:xfrm>
              <a:off x="7345025" y="4756065"/>
              <a:ext cx="853119" cy="253916"/>
            </a:xfrm>
            <a:prstGeom prst="rect">
              <a:avLst/>
            </a:prstGeom>
            <a:noFill/>
          </p:spPr>
          <p:txBody>
            <a:bodyPr wrap="none" rtlCol="0">
              <a:spAutoFit/>
            </a:bodyPr>
            <a:lstStyle/>
            <a:p>
              <a:r>
                <a:rPr lang="sv-SE" sz="1050" b="1" dirty="0"/>
                <a:t>75% </a:t>
              </a:r>
              <a:r>
                <a:rPr lang="sv-SE" sz="1050" dirty="0"/>
                <a:t>(73%)</a:t>
              </a:r>
            </a:p>
          </p:txBody>
        </p:sp>
        <p:sp>
          <p:nvSpPr>
            <p:cNvPr id="28" name="Ned 27">
              <a:extLst>
                <a:ext uri="{FF2B5EF4-FFF2-40B4-BE49-F238E27FC236}">
                  <a16:creationId xmlns:a16="http://schemas.microsoft.com/office/drawing/2014/main" id="{B4788ED7-64A0-EE41-9109-A4858CEAB3C4}"/>
                </a:ext>
              </a:extLst>
            </p:cNvPr>
            <p:cNvSpPr/>
            <p:nvPr/>
          </p:nvSpPr>
          <p:spPr>
            <a:xfrm rot="10800000">
              <a:off x="7290230" y="4803302"/>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17" name="Grupp 16">
            <a:extLst>
              <a:ext uri="{FF2B5EF4-FFF2-40B4-BE49-F238E27FC236}">
                <a16:creationId xmlns:a16="http://schemas.microsoft.com/office/drawing/2014/main" id="{72D77F19-3B4F-9844-CC6E-1C0F0A34E69C}"/>
              </a:ext>
            </a:extLst>
          </p:cNvPr>
          <p:cNvGrpSpPr/>
          <p:nvPr/>
        </p:nvGrpSpPr>
        <p:grpSpPr>
          <a:xfrm>
            <a:off x="7636661" y="3828053"/>
            <a:ext cx="917444" cy="253916"/>
            <a:chOff x="7152029" y="3828053"/>
            <a:chExt cx="917444" cy="253916"/>
          </a:xfrm>
        </p:grpSpPr>
        <p:sp>
          <p:nvSpPr>
            <p:cNvPr id="23" name="textruta 22">
              <a:extLst>
                <a:ext uri="{FF2B5EF4-FFF2-40B4-BE49-F238E27FC236}">
                  <a16:creationId xmlns:a16="http://schemas.microsoft.com/office/drawing/2014/main" id="{3288A075-378A-1D4F-BBFC-860463B5CADC}"/>
                </a:ext>
              </a:extLst>
            </p:cNvPr>
            <p:cNvSpPr txBox="1"/>
            <p:nvPr/>
          </p:nvSpPr>
          <p:spPr>
            <a:xfrm>
              <a:off x="7216354" y="3828053"/>
              <a:ext cx="853119" cy="253916"/>
            </a:xfrm>
            <a:prstGeom prst="rect">
              <a:avLst/>
            </a:prstGeom>
            <a:noFill/>
          </p:spPr>
          <p:txBody>
            <a:bodyPr wrap="none" rtlCol="0">
              <a:spAutoFit/>
            </a:bodyPr>
            <a:lstStyle/>
            <a:p>
              <a:r>
                <a:rPr lang="sv-SE" sz="1050" b="1" dirty="0"/>
                <a:t>68% </a:t>
              </a:r>
              <a:r>
                <a:rPr lang="sv-SE" sz="1050" dirty="0"/>
                <a:t>(63%)</a:t>
              </a:r>
            </a:p>
          </p:txBody>
        </p:sp>
        <p:sp>
          <p:nvSpPr>
            <p:cNvPr id="11" name="Ned 10">
              <a:extLst>
                <a:ext uri="{FF2B5EF4-FFF2-40B4-BE49-F238E27FC236}">
                  <a16:creationId xmlns:a16="http://schemas.microsoft.com/office/drawing/2014/main" id="{6CCDE5A2-A759-19B9-FE80-F9D07FB07FF7}"/>
                </a:ext>
              </a:extLst>
            </p:cNvPr>
            <p:cNvSpPr/>
            <p:nvPr/>
          </p:nvSpPr>
          <p:spPr>
            <a:xfrm rot="10800000">
              <a:off x="7152029" y="3885826"/>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6461336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5" name="Diagram 24">
            <a:extLst>
              <a:ext uri="{FF2B5EF4-FFF2-40B4-BE49-F238E27FC236}">
                <a16:creationId xmlns:a16="http://schemas.microsoft.com/office/drawing/2014/main" id="{D5768194-6819-C850-6976-85AC4C6449EC}"/>
              </a:ext>
            </a:extLst>
          </p:cNvPr>
          <p:cNvGraphicFramePr>
            <a:graphicFrameLocks/>
          </p:cNvGraphicFramePr>
          <p:nvPr>
            <p:extLst>
              <p:ext uri="{D42A27DB-BD31-4B8C-83A1-F6EECF244321}">
                <p14:modId xmlns:p14="http://schemas.microsoft.com/office/powerpoint/2010/main" val="4288429332"/>
              </p:ext>
            </p:extLst>
          </p:nvPr>
        </p:nvGraphicFramePr>
        <p:xfrm>
          <a:off x="415786" y="1851217"/>
          <a:ext cx="11264407" cy="4431950"/>
        </p:xfrm>
        <a:graphic>
          <a:graphicData uri="http://schemas.openxmlformats.org/drawingml/2006/chart">
            <c:chart xmlns:c="http://schemas.openxmlformats.org/drawingml/2006/chart" xmlns:r="http://schemas.openxmlformats.org/officeDocument/2006/relationships" r:id="rId2"/>
          </a:graphicData>
        </a:graphic>
      </p:graphicFrame>
      <p:pic>
        <p:nvPicPr>
          <p:cNvPr id="23" name="Bildobjekt 22">
            <a:extLst>
              <a:ext uri="{FF2B5EF4-FFF2-40B4-BE49-F238E27FC236}">
                <a16:creationId xmlns:a16="http://schemas.microsoft.com/office/drawing/2014/main" id="{21B00CB4-2E46-0542-AE28-304E78A1CB14}"/>
              </a:ext>
            </a:extLst>
          </p:cNvPr>
          <p:cNvPicPr>
            <a:picLocks noChangeAspect="1"/>
          </p:cNvPicPr>
          <p:nvPr/>
        </p:nvPicPr>
        <p:blipFill rotWithShape="1">
          <a:blip r:embed="rId3">
            <a:lum bright="70000" contrast="-70000"/>
          </a:blip>
          <a:srcRect t="46771" r="5441"/>
          <a:stretch/>
        </p:blipFill>
        <p:spPr>
          <a:xfrm>
            <a:off x="10161114" y="3967"/>
            <a:ext cx="2030886" cy="1020726"/>
          </a:xfrm>
          <a:prstGeom prst="rect">
            <a:avLst/>
          </a:prstGeom>
          <a:solidFill>
            <a:srgbClr val="E7E8E4"/>
          </a:solidFill>
        </p:spPr>
      </p:pic>
      <p:sp>
        <p:nvSpPr>
          <p:cNvPr id="2" name="Rubrik 1">
            <a:extLst>
              <a:ext uri="{FF2B5EF4-FFF2-40B4-BE49-F238E27FC236}">
                <a16:creationId xmlns:a16="http://schemas.microsoft.com/office/drawing/2014/main" id="{80AE534E-DEB8-5549-9D69-33A8AB223F1B}"/>
              </a:ext>
            </a:extLst>
          </p:cNvPr>
          <p:cNvSpPr>
            <a:spLocks noGrp="1"/>
          </p:cNvSpPr>
          <p:nvPr>
            <p:ph type="title"/>
          </p:nvPr>
        </p:nvSpPr>
        <p:spPr>
          <a:xfrm>
            <a:off x="415787" y="293413"/>
            <a:ext cx="9443840" cy="514662"/>
          </a:xfrm>
        </p:spPr>
        <p:txBody>
          <a:bodyPr/>
          <a:lstStyle/>
          <a:p>
            <a:r>
              <a:rPr lang="sv-SE" dirty="0"/>
              <a:t>Teknikkonsultföretagen har lägst andel företag som investerar i </a:t>
            </a:r>
            <a:r>
              <a:rPr lang="sv-SE" dirty="0" err="1"/>
              <a:t>FoI</a:t>
            </a:r>
            <a:endParaRPr lang="sv-SE" dirty="0"/>
          </a:p>
        </p:txBody>
      </p:sp>
      <p:sp>
        <p:nvSpPr>
          <p:cNvPr id="3" name="Platshållare för innehåll 2">
            <a:extLst>
              <a:ext uri="{FF2B5EF4-FFF2-40B4-BE49-F238E27FC236}">
                <a16:creationId xmlns:a16="http://schemas.microsoft.com/office/drawing/2014/main" id="{8CC2C8A7-27A8-704F-A013-53674A58AB4C}"/>
              </a:ext>
            </a:extLst>
          </p:cNvPr>
          <p:cNvSpPr>
            <a:spLocks noGrp="1"/>
          </p:cNvSpPr>
          <p:nvPr>
            <p:ph idx="1"/>
          </p:nvPr>
        </p:nvSpPr>
        <p:spPr>
          <a:xfrm>
            <a:off x="415787" y="1028610"/>
            <a:ext cx="6782133" cy="541340"/>
          </a:xfrm>
        </p:spPr>
        <p:txBody>
          <a:bodyPr/>
          <a:lstStyle/>
          <a:p>
            <a:r>
              <a:rPr lang="sv-SE" b="1" dirty="0"/>
              <a:t>Investeringar i </a:t>
            </a:r>
            <a:r>
              <a:rPr lang="sv-SE" b="1" dirty="0" err="1"/>
              <a:t>FoI</a:t>
            </a:r>
            <a:r>
              <a:rPr lang="sv-SE" b="1" dirty="0"/>
              <a:t> (forskning och innovation)</a:t>
            </a:r>
            <a:br>
              <a:rPr lang="sv-SE" dirty="0"/>
            </a:br>
            <a:r>
              <a:rPr lang="sv-SE" dirty="0"/>
              <a:t> Procent av totala omsättningen, fördelat per verksamhetsområde</a:t>
            </a:r>
          </a:p>
          <a:p>
            <a:pPr marL="0" indent="0">
              <a:buNone/>
            </a:pPr>
            <a:endParaRPr lang="sv-SE" dirty="0"/>
          </a:p>
        </p:txBody>
      </p:sp>
      <p:sp>
        <p:nvSpPr>
          <p:cNvPr id="7" name="Platshållare för sidfot 6">
            <a:extLst>
              <a:ext uri="{FF2B5EF4-FFF2-40B4-BE49-F238E27FC236}">
                <a16:creationId xmlns:a16="http://schemas.microsoft.com/office/drawing/2014/main" id="{9B91E8B4-6BFD-9D42-8D4C-4804F3763EDF}"/>
              </a:ext>
            </a:extLst>
          </p:cNvPr>
          <p:cNvSpPr>
            <a:spLocks noGrp="1"/>
          </p:cNvSpPr>
          <p:nvPr>
            <p:ph type="ftr" sz="quarter" idx="11"/>
          </p:nvPr>
        </p:nvSpPr>
        <p:spPr/>
        <p:txBody>
          <a:bodyPr/>
          <a:lstStyle/>
          <a:p>
            <a:r>
              <a:rPr lang="sv-SE"/>
              <a:t>Insikt 2024 |</a:t>
            </a:r>
          </a:p>
        </p:txBody>
      </p:sp>
      <p:sp>
        <p:nvSpPr>
          <p:cNvPr id="8" name="Platshållare för bildnummer 7">
            <a:extLst>
              <a:ext uri="{FF2B5EF4-FFF2-40B4-BE49-F238E27FC236}">
                <a16:creationId xmlns:a16="http://schemas.microsoft.com/office/drawing/2014/main" id="{AF61F634-EB24-964A-BF42-6EE5B80CCC9A}"/>
              </a:ext>
            </a:extLst>
          </p:cNvPr>
          <p:cNvSpPr>
            <a:spLocks noGrp="1"/>
          </p:cNvSpPr>
          <p:nvPr>
            <p:ph type="sldNum" sz="quarter" idx="12"/>
          </p:nvPr>
        </p:nvSpPr>
        <p:spPr/>
        <p:txBody>
          <a:bodyPr/>
          <a:lstStyle/>
          <a:p>
            <a:fld id="{AE086683-F536-42AB-ABBC-F4803DFE8DBC}" type="slidenum">
              <a:rPr lang="sv-SE" smtClean="0"/>
              <a:t>29</a:t>
            </a:fld>
            <a:endParaRPr lang="sv-SE"/>
          </a:p>
        </p:txBody>
      </p:sp>
      <p:sp>
        <p:nvSpPr>
          <p:cNvPr id="5" name="textruta 4">
            <a:extLst>
              <a:ext uri="{FF2B5EF4-FFF2-40B4-BE49-F238E27FC236}">
                <a16:creationId xmlns:a16="http://schemas.microsoft.com/office/drawing/2014/main" id="{0BC27D43-DCBD-BA45-9AE2-48F938FA3251}"/>
              </a:ext>
            </a:extLst>
          </p:cNvPr>
          <p:cNvSpPr txBox="1"/>
          <p:nvPr/>
        </p:nvSpPr>
        <p:spPr>
          <a:xfrm>
            <a:off x="10579468" y="293413"/>
            <a:ext cx="1311045" cy="276999"/>
          </a:xfrm>
          <a:prstGeom prst="rect">
            <a:avLst/>
          </a:prstGeom>
          <a:noFill/>
        </p:spPr>
        <p:txBody>
          <a:bodyPr wrap="square" rtlCol="0">
            <a:spAutoFit/>
          </a:bodyPr>
          <a:lstStyle/>
          <a:p>
            <a:pPr algn="ctr"/>
            <a:r>
              <a:rPr lang="sv-SE" sz="1200" b="1">
                <a:solidFill>
                  <a:schemeClr val="bg2">
                    <a:lumMod val="10000"/>
                  </a:schemeClr>
                </a:solidFill>
              </a:rPr>
              <a:t>Affärsmodeller</a:t>
            </a:r>
          </a:p>
        </p:txBody>
      </p:sp>
      <p:sp>
        <p:nvSpPr>
          <p:cNvPr id="11" name="textruta 10">
            <a:extLst>
              <a:ext uri="{FF2B5EF4-FFF2-40B4-BE49-F238E27FC236}">
                <a16:creationId xmlns:a16="http://schemas.microsoft.com/office/drawing/2014/main" id="{2AF3130B-805E-8A43-A889-C57FC02D0B6A}"/>
              </a:ext>
            </a:extLst>
          </p:cNvPr>
          <p:cNvSpPr txBox="1"/>
          <p:nvPr/>
        </p:nvSpPr>
        <p:spPr>
          <a:xfrm>
            <a:off x="2963381" y="6226033"/>
            <a:ext cx="6736933" cy="338554"/>
          </a:xfrm>
          <a:prstGeom prst="rect">
            <a:avLst/>
          </a:prstGeom>
          <a:noFill/>
        </p:spPr>
        <p:txBody>
          <a:bodyPr wrap="square" rtlCol="0">
            <a:spAutoFit/>
          </a:bodyPr>
          <a:lstStyle/>
          <a:p>
            <a:r>
              <a:rPr lang="sv-SE" sz="800" dirty="0" err="1"/>
              <a:t>FoI</a:t>
            </a:r>
            <a:r>
              <a:rPr lang="sv-SE" sz="800" dirty="0"/>
              <a:t>-kostnader inkluderar både </a:t>
            </a:r>
            <a:r>
              <a:rPr lang="sv-SE" sz="800" dirty="0" err="1"/>
              <a:t>FoI</a:t>
            </a:r>
            <a:r>
              <a:rPr lang="sv-SE" sz="800" dirty="0"/>
              <a:t> som utförts av egen personal, konsulter och leds internt samt utlagd </a:t>
            </a:r>
            <a:r>
              <a:rPr lang="sv-SE" sz="800" dirty="0" err="1"/>
              <a:t>FoI</a:t>
            </a:r>
            <a:r>
              <a:rPr lang="sv-SE" sz="800" dirty="0"/>
              <a:t> som myndigheter/institutioner ger i uppdrag till att utföra. </a:t>
            </a:r>
            <a:r>
              <a:rPr lang="sv-SE" sz="800" dirty="0" err="1"/>
              <a:t>FoI</a:t>
            </a:r>
            <a:r>
              <a:rPr lang="sv-SE" sz="800" dirty="0"/>
              <a:t> ska karaktäriseras av: Nyskapande, Kreativitet, Ovisshet, Systematik och Överförbarhet och/eller Reproducerbarhet.</a:t>
            </a:r>
          </a:p>
        </p:txBody>
      </p:sp>
      <p:sp>
        <p:nvSpPr>
          <p:cNvPr id="12" name="Höger klammerparentes 11">
            <a:extLst>
              <a:ext uri="{FF2B5EF4-FFF2-40B4-BE49-F238E27FC236}">
                <a16:creationId xmlns:a16="http://schemas.microsoft.com/office/drawing/2014/main" id="{5F2F0E68-5183-704C-A4C1-9E2AB2ABC2D4}"/>
              </a:ext>
            </a:extLst>
          </p:cNvPr>
          <p:cNvSpPr/>
          <p:nvPr/>
        </p:nvSpPr>
        <p:spPr>
          <a:xfrm rot="16200000">
            <a:off x="7428191" y="-829884"/>
            <a:ext cx="148921" cy="8019288"/>
          </a:xfrm>
          <a:prstGeom prst="rightBrace">
            <a:avLst>
              <a:gd name="adj1" fmla="val 4763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3" name="Höger klammerparentes 12">
            <a:extLst>
              <a:ext uri="{FF2B5EF4-FFF2-40B4-BE49-F238E27FC236}">
                <a16:creationId xmlns:a16="http://schemas.microsoft.com/office/drawing/2014/main" id="{46E9BEB9-5363-A84A-93E9-57BA5F908D9E}"/>
              </a:ext>
            </a:extLst>
          </p:cNvPr>
          <p:cNvSpPr/>
          <p:nvPr/>
        </p:nvSpPr>
        <p:spPr>
          <a:xfrm rot="16200000">
            <a:off x="8420039" y="-404161"/>
            <a:ext cx="149478" cy="5212084"/>
          </a:xfrm>
          <a:prstGeom prst="rightBrace">
            <a:avLst>
              <a:gd name="adj1" fmla="val 4763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4" name="Höger klammerparentes 13">
            <a:extLst>
              <a:ext uri="{FF2B5EF4-FFF2-40B4-BE49-F238E27FC236}">
                <a16:creationId xmlns:a16="http://schemas.microsoft.com/office/drawing/2014/main" id="{8DA8EFAA-E8CB-8D4D-AAA0-18B64159A9A4}"/>
              </a:ext>
            </a:extLst>
          </p:cNvPr>
          <p:cNvSpPr/>
          <p:nvPr/>
        </p:nvSpPr>
        <p:spPr>
          <a:xfrm rot="16200000">
            <a:off x="7632389" y="314529"/>
            <a:ext cx="124576" cy="7635242"/>
          </a:xfrm>
          <a:prstGeom prst="rightBrace">
            <a:avLst>
              <a:gd name="adj1" fmla="val 4763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5" name="Höger klammerparentes 14">
            <a:extLst>
              <a:ext uri="{FF2B5EF4-FFF2-40B4-BE49-F238E27FC236}">
                <a16:creationId xmlns:a16="http://schemas.microsoft.com/office/drawing/2014/main" id="{6518F869-6442-8D48-951D-5F43557C8F11}"/>
              </a:ext>
            </a:extLst>
          </p:cNvPr>
          <p:cNvSpPr/>
          <p:nvPr/>
        </p:nvSpPr>
        <p:spPr>
          <a:xfrm rot="16200000">
            <a:off x="7518272" y="1181329"/>
            <a:ext cx="96778" cy="7891273"/>
          </a:xfrm>
          <a:prstGeom prst="rightBrace">
            <a:avLst>
              <a:gd name="adj1" fmla="val 47635"/>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8" name="textruta 17">
            <a:extLst>
              <a:ext uri="{FF2B5EF4-FFF2-40B4-BE49-F238E27FC236}">
                <a16:creationId xmlns:a16="http://schemas.microsoft.com/office/drawing/2014/main" id="{2A206D70-656D-004E-BB1E-AA7DA6F699B7}"/>
              </a:ext>
            </a:extLst>
          </p:cNvPr>
          <p:cNvSpPr txBox="1"/>
          <p:nvPr/>
        </p:nvSpPr>
        <p:spPr>
          <a:xfrm>
            <a:off x="7197920" y="3878297"/>
            <a:ext cx="889988" cy="253916"/>
          </a:xfrm>
          <a:prstGeom prst="rect">
            <a:avLst/>
          </a:prstGeom>
          <a:noFill/>
        </p:spPr>
        <p:txBody>
          <a:bodyPr wrap="none" rtlCol="0">
            <a:spAutoFit/>
          </a:bodyPr>
          <a:lstStyle/>
          <a:p>
            <a:pPr algn="ctr"/>
            <a:r>
              <a:rPr lang="sv-SE" sz="1050" b="1" dirty="0"/>
              <a:t> 77% </a:t>
            </a:r>
            <a:r>
              <a:rPr lang="sv-SE" sz="1050" dirty="0"/>
              <a:t>(73%)</a:t>
            </a:r>
          </a:p>
        </p:txBody>
      </p:sp>
      <p:sp>
        <p:nvSpPr>
          <p:cNvPr id="6" name="Ned 5">
            <a:extLst>
              <a:ext uri="{FF2B5EF4-FFF2-40B4-BE49-F238E27FC236}">
                <a16:creationId xmlns:a16="http://schemas.microsoft.com/office/drawing/2014/main" id="{A87483A5-C297-0BB8-D737-DDF46E9F3424}"/>
              </a:ext>
            </a:extLst>
          </p:cNvPr>
          <p:cNvSpPr/>
          <p:nvPr/>
        </p:nvSpPr>
        <p:spPr>
          <a:xfrm rot="10800000">
            <a:off x="7168464" y="3919200"/>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26" name="Grupp 25">
            <a:extLst>
              <a:ext uri="{FF2B5EF4-FFF2-40B4-BE49-F238E27FC236}">
                <a16:creationId xmlns:a16="http://schemas.microsoft.com/office/drawing/2014/main" id="{6401C81F-0F3F-82AA-A444-894A2E2E3D97}"/>
              </a:ext>
            </a:extLst>
          </p:cNvPr>
          <p:cNvGrpSpPr/>
          <p:nvPr/>
        </p:nvGrpSpPr>
        <p:grpSpPr>
          <a:xfrm>
            <a:off x="7058121" y="4816980"/>
            <a:ext cx="947796" cy="253916"/>
            <a:chOff x="6418041" y="4816980"/>
            <a:chExt cx="947796" cy="253916"/>
          </a:xfrm>
        </p:grpSpPr>
        <p:sp>
          <p:nvSpPr>
            <p:cNvPr id="19" name="textruta 18">
              <a:extLst>
                <a:ext uri="{FF2B5EF4-FFF2-40B4-BE49-F238E27FC236}">
                  <a16:creationId xmlns:a16="http://schemas.microsoft.com/office/drawing/2014/main" id="{5100FB8E-DFA3-8C40-9C02-59398E4DF40E}"/>
                </a:ext>
              </a:extLst>
            </p:cNvPr>
            <p:cNvSpPr txBox="1"/>
            <p:nvPr/>
          </p:nvSpPr>
          <p:spPr>
            <a:xfrm>
              <a:off x="6475849" y="4816980"/>
              <a:ext cx="889988" cy="253916"/>
            </a:xfrm>
            <a:prstGeom prst="rect">
              <a:avLst/>
            </a:prstGeom>
            <a:noFill/>
          </p:spPr>
          <p:txBody>
            <a:bodyPr wrap="none" rtlCol="0">
              <a:spAutoFit/>
            </a:bodyPr>
            <a:lstStyle/>
            <a:p>
              <a:pPr algn="ctr"/>
              <a:r>
                <a:rPr lang="sv-SE" sz="1050" b="1" dirty="0"/>
                <a:t> 80% </a:t>
              </a:r>
              <a:r>
                <a:rPr lang="sv-SE" sz="1050" dirty="0"/>
                <a:t>(80%)</a:t>
              </a:r>
            </a:p>
          </p:txBody>
        </p:sp>
        <p:sp>
          <p:nvSpPr>
            <p:cNvPr id="10" name="Ned 9">
              <a:extLst>
                <a:ext uri="{FF2B5EF4-FFF2-40B4-BE49-F238E27FC236}">
                  <a16:creationId xmlns:a16="http://schemas.microsoft.com/office/drawing/2014/main" id="{8B0791B3-FC5A-3B8D-B8AE-CCF7FFF54697}"/>
                </a:ext>
              </a:extLst>
            </p:cNvPr>
            <p:cNvSpPr/>
            <p:nvPr/>
          </p:nvSpPr>
          <p:spPr>
            <a:xfrm rot="16200000">
              <a:off x="6441170" y="4856077"/>
              <a:ext cx="109590" cy="155848"/>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28" name="Grupp 27">
            <a:extLst>
              <a:ext uri="{FF2B5EF4-FFF2-40B4-BE49-F238E27FC236}">
                <a16:creationId xmlns:a16="http://schemas.microsoft.com/office/drawing/2014/main" id="{AEADC280-0BCD-5DCF-8266-902F1DED327E}"/>
              </a:ext>
            </a:extLst>
          </p:cNvPr>
          <p:cNvGrpSpPr/>
          <p:nvPr/>
        </p:nvGrpSpPr>
        <p:grpSpPr>
          <a:xfrm>
            <a:off x="8012248" y="1744813"/>
            <a:ext cx="1082348" cy="415498"/>
            <a:chOff x="7171000" y="1744813"/>
            <a:chExt cx="1082348" cy="415498"/>
          </a:xfrm>
        </p:grpSpPr>
        <p:sp>
          <p:nvSpPr>
            <p:cNvPr id="16" name="textruta 15">
              <a:extLst>
                <a:ext uri="{FF2B5EF4-FFF2-40B4-BE49-F238E27FC236}">
                  <a16:creationId xmlns:a16="http://schemas.microsoft.com/office/drawing/2014/main" id="{6E11A022-306C-404F-9A84-FCB48D3A8A4B}"/>
                </a:ext>
              </a:extLst>
            </p:cNvPr>
            <p:cNvSpPr txBox="1"/>
            <p:nvPr/>
          </p:nvSpPr>
          <p:spPr>
            <a:xfrm>
              <a:off x="7171000" y="1744813"/>
              <a:ext cx="1082348" cy="415498"/>
            </a:xfrm>
            <a:prstGeom prst="rect">
              <a:avLst/>
            </a:prstGeom>
            <a:noFill/>
          </p:spPr>
          <p:txBody>
            <a:bodyPr wrap="none" rtlCol="0">
              <a:spAutoFit/>
            </a:bodyPr>
            <a:lstStyle/>
            <a:p>
              <a:pPr algn="ctr"/>
              <a:r>
                <a:rPr lang="sv-SE" sz="1050" i="1" dirty="0"/>
                <a:t>Investerar i </a:t>
              </a:r>
              <a:r>
                <a:rPr lang="sv-SE" sz="1050" i="1" dirty="0" err="1"/>
                <a:t>FoI</a:t>
              </a:r>
              <a:br>
                <a:rPr lang="sv-SE" sz="1050" b="1" dirty="0"/>
              </a:br>
              <a:r>
                <a:rPr lang="sv-SE" sz="1050" b="1" dirty="0"/>
                <a:t> 53% </a:t>
              </a:r>
              <a:r>
                <a:rPr lang="sv-SE" sz="1050" dirty="0"/>
                <a:t>(71%)</a:t>
              </a:r>
            </a:p>
          </p:txBody>
        </p:sp>
        <p:sp>
          <p:nvSpPr>
            <p:cNvPr id="20" name="Ned 19">
              <a:extLst>
                <a:ext uri="{FF2B5EF4-FFF2-40B4-BE49-F238E27FC236}">
                  <a16:creationId xmlns:a16="http://schemas.microsoft.com/office/drawing/2014/main" id="{DBF0D74C-33EE-2981-B038-0D7AD0C50101}"/>
                </a:ext>
              </a:extLst>
            </p:cNvPr>
            <p:cNvSpPr/>
            <p:nvPr/>
          </p:nvSpPr>
          <p:spPr>
            <a:xfrm>
              <a:off x="7239007" y="1962197"/>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grpSp>
        <p:nvGrpSpPr>
          <p:cNvPr id="27" name="Grupp 26">
            <a:extLst>
              <a:ext uri="{FF2B5EF4-FFF2-40B4-BE49-F238E27FC236}">
                <a16:creationId xmlns:a16="http://schemas.microsoft.com/office/drawing/2014/main" id="{951958E8-2817-2F97-23DE-F930E3DB7519}"/>
              </a:ext>
            </a:extLst>
          </p:cNvPr>
          <p:cNvGrpSpPr/>
          <p:nvPr/>
        </p:nvGrpSpPr>
        <p:grpSpPr>
          <a:xfrm>
            <a:off x="7053182" y="2892237"/>
            <a:ext cx="941647" cy="253916"/>
            <a:chOff x="6605126" y="2910525"/>
            <a:chExt cx="941647" cy="253916"/>
          </a:xfrm>
        </p:grpSpPr>
        <p:sp>
          <p:nvSpPr>
            <p:cNvPr id="17" name="textruta 16">
              <a:extLst>
                <a:ext uri="{FF2B5EF4-FFF2-40B4-BE49-F238E27FC236}">
                  <a16:creationId xmlns:a16="http://schemas.microsoft.com/office/drawing/2014/main" id="{105750FC-B839-AC4E-996A-1A5B6A9226F4}"/>
                </a:ext>
              </a:extLst>
            </p:cNvPr>
            <p:cNvSpPr txBox="1"/>
            <p:nvPr/>
          </p:nvSpPr>
          <p:spPr>
            <a:xfrm>
              <a:off x="6656785" y="2910525"/>
              <a:ext cx="889988" cy="253916"/>
            </a:xfrm>
            <a:prstGeom prst="rect">
              <a:avLst/>
            </a:prstGeom>
            <a:noFill/>
          </p:spPr>
          <p:txBody>
            <a:bodyPr wrap="none" rtlCol="0">
              <a:spAutoFit/>
            </a:bodyPr>
            <a:lstStyle/>
            <a:p>
              <a:pPr algn="ctr"/>
              <a:r>
                <a:rPr lang="sv-SE" sz="1050" b="1" dirty="0"/>
                <a:t> 82% </a:t>
              </a:r>
              <a:r>
                <a:rPr lang="sv-SE" sz="1050" dirty="0"/>
                <a:t>(82%)</a:t>
              </a:r>
            </a:p>
          </p:txBody>
        </p:sp>
        <p:sp>
          <p:nvSpPr>
            <p:cNvPr id="9" name="Ned 8">
              <a:extLst>
                <a:ext uri="{FF2B5EF4-FFF2-40B4-BE49-F238E27FC236}">
                  <a16:creationId xmlns:a16="http://schemas.microsoft.com/office/drawing/2014/main" id="{C45B5D6A-5695-96D2-1326-CAB486FE94FD}"/>
                </a:ext>
              </a:extLst>
            </p:cNvPr>
            <p:cNvSpPr/>
            <p:nvPr/>
          </p:nvSpPr>
          <p:spPr>
            <a:xfrm rot="16200000">
              <a:off x="6628255" y="2942502"/>
              <a:ext cx="109590" cy="155848"/>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26195040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Bildobjekt 20">
            <a:extLst>
              <a:ext uri="{FF2B5EF4-FFF2-40B4-BE49-F238E27FC236}">
                <a16:creationId xmlns:a16="http://schemas.microsoft.com/office/drawing/2014/main" id="{40A079DB-5912-A54A-A529-3C055082058C}"/>
              </a:ext>
            </a:extLst>
          </p:cNvPr>
          <p:cNvPicPr>
            <a:picLocks noChangeAspect="1"/>
          </p:cNvPicPr>
          <p:nvPr/>
        </p:nvPicPr>
        <p:blipFill rotWithShape="1">
          <a:blip r:embed="rId2">
            <a:lum bright="70000" contrast="-70000"/>
          </a:blip>
          <a:srcRect t="7938" r="12995" b="8562"/>
          <a:stretch/>
        </p:blipFill>
        <p:spPr>
          <a:xfrm>
            <a:off x="4171499" y="15065"/>
            <a:ext cx="8003321" cy="6858000"/>
          </a:xfrm>
          <a:prstGeom prst="rect">
            <a:avLst/>
          </a:prstGeom>
        </p:spPr>
      </p:pic>
      <p:graphicFrame>
        <p:nvGraphicFramePr>
          <p:cNvPr id="18" name="Diagram 17">
            <a:extLst>
              <a:ext uri="{FF2B5EF4-FFF2-40B4-BE49-F238E27FC236}">
                <a16:creationId xmlns:a16="http://schemas.microsoft.com/office/drawing/2014/main" id="{991FC277-23BC-449F-B7E9-1D0E3A4F9E6A}"/>
              </a:ext>
            </a:extLst>
          </p:cNvPr>
          <p:cNvGraphicFramePr>
            <a:graphicFrameLocks/>
          </p:cNvGraphicFramePr>
          <p:nvPr>
            <p:extLst>
              <p:ext uri="{D42A27DB-BD31-4B8C-83A1-F6EECF244321}">
                <p14:modId xmlns:p14="http://schemas.microsoft.com/office/powerpoint/2010/main" val="2605794048"/>
              </p:ext>
            </p:extLst>
          </p:nvPr>
        </p:nvGraphicFramePr>
        <p:xfrm>
          <a:off x="5341822" y="1640108"/>
          <a:ext cx="5611095" cy="3824872"/>
        </p:xfrm>
        <a:graphic>
          <a:graphicData uri="http://schemas.openxmlformats.org/drawingml/2006/chart">
            <c:chart xmlns:c="http://schemas.openxmlformats.org/drawingml/2006/chart" xmlns:r="http://schemas.openxmlformats.org/officeDocument/2006/relationships" r:id="rId3"/>
          </a:graphicData>
        </a:graphic>
      </p:graphicFrame>
      <p:sp>
        <p:nvSpPr>
          <p:cNvPr id="2" name="Rubrik 1">
            <a:extLst>
              <a:ext uri="{FF2B5EF4-FFF2-40B4-BE49-F238E27FC236}">
                <a16:creationId xmlns:a16="http://schemas.microsoft.com/office/drawing/2014/main" id="{087BA382-8FFF-704D-A6DE-D7A8B937B57D}"/>
              </a:ext>
            </a:extLst>
          </p:cNvPr>
          <p:cNvSpPr>
            <a:spLocks noGrp="1"/>
          </p:cNvSpPr>
          <p:nvPr>
            <p:ph type="title"/>
          </p:nvPr>
        </p:nvSpPr>
        <p:spPr/>
        <p:txBody>
          <a:bodyPr/>
          <a:lstStyle/>
          <a:p>
            <a:r>
              <a:rPr lang="sv-SE" dirty="0"/>
              <a:t>Totalt medverkade 139 medlemsföretag i Insikt 2024</a:t>
            </a:r>
          </a:p>
        </p:txBody>
      </p:sp>
      <p:sp>
        <p:nvSpPr>
          <p:cNvPr id="3" name="Platshållare för innehåll 2">
            <a:extLst>
              <a:ext uri="{FF2B5EF4-FFF2-40B4-BE49-F238E27FC236}">
                <a16:creationId xmlns:a16="http://schemas.microsoft.com/office/drawing/2014/main" id="{6F2D9035-1B1A-1B47-96DF-C6E3D1967E3B}"/>
              </a:ext>
            </a:extLst>
          </p:cNvPr>
          <p:cNvSpPr>
            <a:spLocks noGrp="1"/>
          </p:cNvSpPr>
          <p:nvPr>
            <p:ph idx="1"/>
          </p:nvPr>
        </p:nvSpPr>
        <p:spPr>
          <a:xfrm>
            <a:off x="415788" y="1020727"/>
            <a:ext cx="3578144" cy="1719031"/>
          </a:xfrm>
        </p:spPr>
        <p:txBody>
          <a:bodyPr/>
          <a:lstStyle/>
          <a:p>
            <a:r>
              <a:rPr lang="sv-SE" b="1" dirty="0"/>
              <a:t>Svarande per verksamhetsområde</a:t>
            </a:r>
            <a:br>
              <a:rPr lang="sv-SE" dirty="0"/>
            </a:br>
            <a:r>
              <a:rPr lang="sv-SE" dirty="0"/>
              <a:t> Procent av totalen </a:t>
            </a:r>
          </a:p>
        </p:txBody>
      </p:sp>
      <p:sp>
        <p:nvSpPr>
          <p:cNvPr id="25" name="Platshållare för sidfot 24">
            <a:extLst>
              <a:ext uri="{FF2B5EF4-FFF2-40B4-BE49-F238E27FC236}">
                <a16:creationId xmlns:a16="http://schemas.microsoft.com/office/drawing/2014/main" id="{DF43A484-7221-914F-A3F3-490AEB74BF2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Insikt 2024 |</a:t>
            </a:r>
            <a:endParaRPr kumimoji="0" lang="sv-SE" sz="7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
        <p:nvSpPr>
          <p:cNvPr id="24" name="Platshållare för bildnummer 23">
            <a:extLst>
              <a:ext uri="{FF2B5EF4-FFF2-40B4-BE49-F238E27FC236}">
                <a16:creationId xmlns:a16="http://schemas.microsoft.com/office/drawing/2014/main" id="{A96B92A4-27D2-6B4E-91B7-6CEA4259EA9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7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sv-SE" sz="700" b="0" i="0" u="none" strike="noStrike" kern="1200" cap="none" spc="0" normalizeH="0" baseline="0" noProof="0" dirty="0">
              <a:ln>
                <a:noFill/>
              </a:ln>
              <a:solidFill>
                <a:srgbClr val="000000">
                  <a:lumMod val="65000"/>
                  <a:lumOff val="35000"/>
                </a:srgbClr>
              </a:solidFill>
              <a:effectLst/>
              <a:uLnTx/>
              <a:uFillTx/>
              <a:latin typeface="Arial" panose="020B0604020202020204"/>
              <a:ea typeface="+mn-ea"/>
              <a:cs typeface="+mn-cs"/>
            </a:endParaRPr>
          </a:p>
        </p:txBody>
      </p:sp>
      <p:sp>
        <p:nvSpPr>
          <p:cNvPr id="4" name="textruta 3">
            <a:extLst>
              <a:ext uri="{FF2B5EF4-FFF2-40B4-BE49-F238E27FC236}">
                <a16:creationId xmlns:a16="http://schemas.microsoft.com/office/drawing/2014/main" id="{294331B3-169E-284D-BF58-4F154BDA2E72}"/>
              </a:ext>
            </a:extLst>
          </p:cNvPr>
          <p:cNvSpPr txBox="1"/>
          <p:nvPr/>
        </p:nvSpPr>
        <p:spPr>
          <a:xfrm>
            <a:off x="6757799" y="1293737"/>
            <a:ext cx="836961" cy="5386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solidFill>
                  <a:prstClr val="black"/>
                </a:solidFill>
                <a:latin typeface="Arial" panose="020B0604020202020204"/>
              </a:rPr>
              <a:t>7</a:t>
            </a:r>
            <a:r>
              <a:rPr kumimoji="0" lang="sv-SE" sz="1800" b="1" i="0" u="none" strike="noStrike" kern="1200" cap="none" spc="0" normalizeH="0" baseline="0" noProof="0" dirty="0">
                <a:ln>
                  <a:noFill/>
                </a:ln>
                <a:solidFill>
                  <a:prstClr val="black"/>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prstClr val="black"/>
                </a:solidFill>
                <a:effectLst/>
                <a:uLnTx/>
                <a:uFillTx/>
                <a:latin typeface="Arial" panose="020B0604020202020204"/>
                <a:ea typeface="+mn-ea"/>
                <a:cs typeface="+mn-cs"/>
              </a:rPr>
              <a:t>*Annan</a:t>
            </a:r>
          </a:p>
        </p:txBody>
      </p:sp>
      <p:cxnSp>
        <p:nvCxnSpPr>
          <p:cNvPr id="5" name="Rak 4">
            <a:extLst>
              <a:ext uri="{FF2B5EF4-FFF2-40B4-BE49-F238E27FC236}">
                <a16:creationId xmlns:a16="http://schemas.microsoft.com/office/drawing/2014/main" id="{FB782D5A-EB04-2E44-89AE-281BDA221ADD}"/>
              </a:ext>
            </a:extLst>
          </p:cNvPr>
          <p:cNvCxnSpPr>
            <a:cxnSpLocks/>
          </p:cNvCxnSpPr>
          <p:nvPr/>
        </p:nvCxnSpPr>
        <p:spPr>
          <a:xfrm flipV="1">
            <a:off x="9676611" y="3250691"/>
            <a:ext cx="514233" cy="1933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 name="Rak 5">
            <a:extLst>
              <a:ext uri="{FF2B5EF4-FFF2-40B4-BE49-F238E27FC236}">
                <a16:creationId xmlns:a16="http://schemas.microsoft.com/office/drawing/2014/main" id="{21003BB5-88BC-E945-AE95-AA2E48983B6A}"/>
              </a:ext>
            </a:extLst>
          </p:cNvPr>
          <p:cNvCxnSpPr>
            <a:cxnSpLocks/>
          </p:cNvCxnSpPr>
          <p:nvPr/>
        </p:nvCxnSpPr>
        <p:spPr>
          <a:xfrm>
            <a:off x="10190844" y="3251373"/>
            <a:ext cx="1393838"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ruta 6">
            <a:extLst>
              <a:ext uri="{FF2B5EF4-FFF2-40B4-BE49-F238E27FC236}">
                <a16:creationId xmlns:a16="http://schemas.microsoft.com/office/drawing/2014/main" id="{30020B15-FCB4-194F-928E-A07998FB61BB}"/>
              </a:ext>
            </a:extLst>
          </p:cNvPr>
          <p:cNvSpPr txBox="1"/>
          <p:nvPr/>
        </p:nvSpPr>
        <p:spPr>
          <a:xfrm>
            <a:off x="10115753" y="2742661"/>
            <a:ext cx="1592104" cy="5386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panose="020B0604020202020204"/>
                <a:ea typeface="+mn-ea"/>
                <a:cs typeface="+mn-cs"/>
              </a:rPr>
              <a:t>48%</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prstClr val="black"/>
                </a:solidFill>
                <a:effectLst/>
                <a:uLnTx/>
                <a:uFillTx/>
                <a:latin typeface="Arial" panose="020B0604020202020204"/>
                <a:ea typeface="+mn-ea"/>
                <a:cs typeface="+mn-cs"/>
              </a:rPr>
              <a:t>Teknikkonsultföretag</a:t>
            </a:r>
          </a:p>
        </p:txBody>
      </p:sp>
      <p:cxnSp>
        <p:nvCxnSpPr>
          <p:cNvPr id="8" name="Rak 7">
            <a:extLst>
              <a:ext uri="{FF2B5EF4-FFF2-40B4-BE49-F238E27FC236}">
                <a16:creationId xmlns:a16="http://schemas.microsoft.com/office/drawing/2014/main" id="{3F477D63-1189-FC42-BE02-69E93A291CF4}"/>
              </a:ext>
            </a:extLst>
          </p:cNvPr>
          <p:cNvCxnSpPr>
            <a:cxnSpLocks/>
          </p:cNvCxnSpPr>
          <p:nvPr/>
        </p:nvCxnSpPr>
        <p:spPr>
          <a:xfrm flipV="1">
            <a:off x="7453690" y="5018854"/>
            <a:ext cx="400918" cy="66121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 name="Rak 8">
            <a:extLst>
              <a:ext uri="{FF2B5EF4-FFF2-40B4-BE49-F238E27FC236}">
                <a16:creationId xmlns:a16="http://schemas.microsoft.com/office/drawing/2014/main" id="{1AA79E70-839A-A940-9B66-33AF9AAE088F}"/>
              </a:ext>
            </a:extLst>
          </p:cNvPr>
          <p:cNvCxnSpPr>
            <a:cxnSpLocks/>
          </p:cNvCxnSpPr>
          <p:nvPr/>
        </p:nvCxnSpPr>
        <p:spPr>
          <a:xfrm>
            <a:off x="6157060" y="5680072"/>
            <a:ext cx="1290926"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0" name="textruta 9">
            <a:extLst>
              <a:ext uri="{FF2B5EF4-FFF2-40B4-BE49-F238E27FC236}">
                <a16:creationId xmlns:a16="http://schemas.microsoft.com/office/drawing/2014/main" id="{F3504E0C-A5D2-E845-ADB4-5D30356668B3}"/>
              </a:ext>
            </a:extLst>
          </p:cNvPr>
          <p:cNvSpPr txBox="1"/>
          <p:nvPr/>
        </p:nvSpPr>
        <p:spPr>
          <a:xfrm>
            <a:off x="6157801" y="4968754"/>
            <a:ext cx="1592104"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800" b="1" i="0" u="none" strike="noStrike" kern="1200" cap="none" spc="0" normalizeH="0" baseline="0" noProof="0" dirty="0">
                <a:ln>
                  <a:noFill/>
                </a:ln>
                <a:solidFill>
                  <a:prstClr val="black"/>
                </a:solidFill>
                <a:effectLst/>
                <a:uLnTx/>
                <a:uFillTx/>
                <a:latin typeface="Arial" panose="020B0604020202020204"/>
                <a:ea typeface="+mn-ea"/>
                <a:cs typeface="+mn-cs"/>
              </a:rPr>
              <a:t>16%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prstClr val="black"/>
                </a:solidFill>
                <a:effectLst/>
                <a:uLnTx/>
                <a:uFillTx/>
                <a:latin typeface="Arial" panose="020B0604020202020204"/>
                <a:ea typeface="+mn-ea"/>
                <a:cs typeface="+mn-cs"/>
              </a:rPr>
              <a:t>Industri- och </a:t>
            </a:r>
            <a:r>
              <a:rPr kumimoji="0" lang="sv-SE" sz="1100" b="0" i="0" u="none" strike="noStrike" kern="1200" cap="none" spc="0" normalizeH="0" baseline="0" noProof="0" dirty="0" err="1">
                <a:ln>
                  <a:noFill/>
                </a:ln>
                <a:solidFill>
                  <a:prstClr val="black"/>
                </a:solidFill>
                <a:effectLst/>
                <a:uLnTx/>
                <a:uFillTx/>
                <a:latin typeface="Arial" panose="020B0604020202020204"/>
                <a:ea typeface="+mn-ea"/>
                <a:cs typeface="+mn-cs"/>
              </a:rPr>
              <a:t>techkonsultföretag</a:t>
            </a:r>
            <a:endParaRPr kumimoji="0" lang="sv-SE" sz="11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11" name="Rak 10">
            <a:extLst>
              <a:ext uri="{FF2B5EF4-FFF2-40B4-BE49-F238E27FC236}">
                <a16:creationId xmlns:a16="http://schemas.microsoft.com/office/drawing/2014/main" id="{EF5E8118-E2D5-4940-B607-8ADBA16E3238}"/>
              </a:ext>
            </a:extLst>
          </p:cNvPr>
          <p:cNvCxnSpPr>
            <a:cxnSpLocks/>
          </p:cNvCxnSpPr>
          <p:nvPr/>
        </p:nvCxnSpPr>
        <p:spPr>
          <a:xfrm>
            <a:off x="4986718" y="3250691"/>
            <a:ext cx="117034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ruta 11">
            <a:extLst>
              <a:ext uri="{FF2B5EF4-FFF2-40B4-BE49-F238E27FC236}">
                <a16:creationId xmlns:a16="http://schemas.microsoft.com/office/drawing/2014/main" id="{1BEDDB38-73EE-3D44-97F1-EC359D584C75}"/>
              </a:ext>
            </a:extLst>
          </p:cNvPr>
          <p:cNvSpPr txBox="1"/>
          <p:nvPr/>
        </p:nvSpPr>
        <p:spPr>
          <a:xfrm>
            <a:off x="4896219" y="2710317"/>
            <a:ext cx="1754747" cy="53860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b="1" dirty="0">
                <a:solidFill>
                  <a:prstClr val="black"/>
                </a:solidFill>
                <a:latin typeface="Arial" panose="020B0604020202020204"/>
              </a:rPr>
              <a:t>29</a:t>
            </a:r>
            <a:r>
              <a:rPr kumimoji="0" lang="sv-SE" sz="1800" b="1" i="0" u="none" strike="noStrike" kern="1200" cap="none" spc="0" normalizeH="0" baseline="0" noProof="0" dirty="0">
                <a:ln>
                  <a:noFill/>
                </a:ln>
                <a:solidFill>
                  <a:prstClr val="black"/>
                </a:solidFill>
                <a:effectLst/>
                <a:uLnTx/>
                <a:uFillTx/>
                <a:latin typeface="Arial" panose="020B060402020202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sv-SE" sz="1100" b="0" i="0" u="none" strike="noStrike" kern="1200" cap="none" spc="0" normalizeH="0" baseline="0" noProof="0" dirty="0">
                <a:ln>
                  <a:noFill/>
                </a:ln>
                <a:solidFill>
                  <a:prstClr val="black"/>
                </a:solidFill>
                <a:effectLst/>
                <a:uLnTx/>
                <a:uFillTx/>
                <a:latin typeface="Arial" panose="020B0604020202020204"/>
                <a:ea typeface="+mn-ea"/>
                <a:cs typeface="+mn-cs"/>
              </a:rPr>
              <a:t>Arkitektföretag</a:t>
            </a:r>
          </a:p>
        </p:txBody>
      </p:sp>
      <p:cxnSp>
        <p:nvCxnSpPr>
          <p:cNvPr id="13" name="Rak 12">
            <a:extLst>
              <a:ext uri="{FF2B5EF4-FFF2-40B4-BE49-F238E27FC236}">
                <a16:creationId xmlns:a16="http://schemas.microsoft.com/office/drawing/2014/main" id="{A9D873C0-28BF-DC48-9FD4-F3F6595ACB23}"/>
              </a:ext>
            </a:extLst>
          </p:cNvPr>
          <p:cNvCxnSpPr>
            <a:cxnSpLocks/>
          </p:cNvCxnSpPr>
          <p:nvPr/>
        </p:nvCxnSpPr>
        <p:spPr>
          <a:xfrm>
            <a:off x="7443417" y="1802449"/>
            <a:ext cx="220868" cy="3495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 name="Rak 13">
            <a:extLst>
              <a:ext uri="{FF2B5EF4-FFF2-40B4-BE49-F238E27FC236}">
                <a16:creationId xmlns:a16="http://schemas.microsoft.com/office/drawing/2014/main" id="{D94C221D-A988-BE46-B17C-1968506A30E5}"/>
              </a:ext>
            </a:extLst>
          </p:cNvPr>
          <p:cNvCxnSpPr>
            <a:cxnSpLocks/>
          </p:cNvCxnSpPr>
          <p:nvPr/>
        </p:nvCxnSpPr>
        <p:spPr>
          <a:xfrm>
            <a:off x="6775819" y="1802449"/>
            <a:ext cx="66189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 name="Rak 14">
            <a:extLst>
              <a:ext uri="{FF2B5EF4-FFF2-40B4-BE49-F238E27FC236}">
                <a16:creationId xmlns:a16="http://schemas.microsoft.com/office/drawing/2014/main" id="{0E63D269-2E90-2145-A79F-93A1325BE121}"/>
              </a:ext>
            </a:extLst>
          </p:cNvPr>
          <p:cNvCxnSpPr>
            <a:cxnSpLocks/>
          </p:cNvCxnSpPr>
          <p:nvPr/>
        </p:nvCxnSpPr>
        <p:spPr>
          <a:xfrm flipH="1" flipV="1">
            <a:off x="6158629" y="3250691"/>
            <a:ext cx="514233" cy="19337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Rak 26">
            <a:extLst>
              <a:ext uri="{FF2B5EF4-FFF2-40B4-BE49-F238E27FC236}">
                <a16:creationId xmlns:a16="http://schemas.microsoft.com/office/drawing/2014/main" id="{30AF9433-A0F1-B344-8489-F182A0B88272}"/>
              </a:ext>
            </a:extLst>
          </p:cNvPr>
          <p:cNvCxnSpPr/>
          <p:nvPr/>
        </p:nvCxnSpPr>
        <p:spPr>
          <a:xfrm>
            <a:off x="303493" y="1020726"/>
            <a:ext cx="0" cy="4825720"/>
          </a:xfrm>
          <a:prstGeom prst="line">
            <a:avLst/>
          </a:prstGeom>
        </p:spPr>
        <p:style>
          <a:lnRef idx="1">
            <a:schemeClr val="accent1"/>
          </a:lnRef>
          <a:fillRef idx="0">
            <a:schemeClr val="accent1"/>
          </a:fillRef>
          <a:effectRef idx="0">
            <a:schemeClr val="accent1"/>
          </a:effectRef>
          <a:fontRef idx="minor">
            <a:schemeClr val="tx1"/>
          </a:fontRef>
        </p:style>
      </p:cxnSp>
      <p:sp>
        <p:nvSpPr>
          <p:cNvPr id="26" name="textruta 25">
            <a:extLst>
              <a:ext uri="{FF2B5EF4-FFF2-40B4-BE49-F238E27FC236}">
                <a16:creationId xmlns:a16="http://schemas.microsoft.com/office/drawing/2014/main" id="{6074845A-4A55-A94F-8F9B-A7FF75A7C3B9}"/>
              </a:ext>
            </a:extLst>
          </p:cNvPr>
          <p:cNvSpPr txBox="1"/>
          <p:nvPr/>
        </p:nvSpPr>
        <p:spPr>
          <a:xfrm>
            <a:off x="3809299" y="6208976"/>
            <a:ext cx="4580015" cy="30777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prstClr val="black"/>
                </a:solidFill>
                <a:effectLst/>
                <a:uLnTx/>
                <a:uFillTx/>
                <a:latin typeface="Arial" panose="020B0604020202020204"/>
                <a:ea typeface="+mn-ea"/>
                <a:cs typeface="+mn-cs"/>
              </a:rPr>
              <a:t>*</a:t>
            </a:r>
            <a:r>
              <a:rPr kumimoji="0" lang="sv-SE" sz="700" b="0" i="0" u="none" strike="noStrike" kern="1200" cap="none" spc="0" normalizeH="0" baseline="0" noProof="0" err="1">
                <a:ln>
                  <a:noFill/>
                </a:ln>
                <a:solidFill>
                  <a:prstClr val="black"/>
                </a:solidFill>
                <a:effectLst/>
                <a:uLnTx/>
                <a:uFillTx/>
                <a:latin typeface="Arial" panose="020B0604020202020204"/>
                <a:ea typeface="+mn-ea"/>
                <a:cs typeface="+mn-cs"/>
              </a:rPr>
              <a:t>Företagen</a:t>
            </a:r>
            <a:r>
              <a:rPr kumimoji="0" lang="sv-SE" sz="700" b="0" i="0" u="none" strike="noStrike" kern="1200" cap="none" spc="0" normalizeH="0" baseline="0" noProof="0">
                <a:ln>
                  <a:noFill/>
                </a:ln>
                <a:solidFill>
                  <a:prstClr val="black"/>
                </a:solidFill>
                <a:effectLst/>
                <a:uLnTx/>
                <a:uFillTx/>
                <a:latin typeface="Arial" panose="020B0604020202020204"/>
                <a:ea typeface="+mn-ea"/>
                <a:cs typeface="+mn-cs"/>
              </a:rPr>
              <a:t> i kategorin ”annan” </a:t>
            </a:r>
            <a:r>
              <a:rPr kumimoji="0" lang="sv-SE" sz="700" b="0" i="0" u="none" strike="noStrike" kern="1200" cap="none" spc="0" normalizeH="0" baseline="0" noProof="0" err="1">
                <a:ln>
                  <a:noFill/>
                </a:ln>
                <a:solidFill>
                  <a:prstClr val="black"/>
                </a:solidFill>
                <a:effectLst/>
                <a:uLnTx/>
                <a:uFillTx/>
                <a:latin typeface="Arial" panose="020B0604020202020204"/>
                <a:ea typeface="+mn-ea"/>
                <a:cs typeface="+mn-cs"/>
              </a:rPr>
              <a:t>består</a:t>
            </a:r>
            <a:r>
              <a:rPr kumimoji="0" lang="sv-SE" sz="700" b="0" i="0" u="none" strike="noStrike" kern="1200" cap="none" spc="0" normalizeH="0" baseline="0" noProof="0">
                <a:ln>
                  <a:noFill/>
                </a:ln>
                <a:solidFill>
                  <a:prstClr val="black"/>
                </a:solidFill>
                <a:effectLst/>
                <a:uLnTx/>
                <a:uFillTx/>
                <a:latin typeface="Arial" panose="020B0604020202020204"/>
                <a:ea typeface="+mn-ea"/>
                <a:cs typeface="+mn-cs"/>
              </a:rPr>
              <a:t> av </a:t>
            </a:r>
            <a:r>
              <a:rPr kumimoji="0" lang="sv-SE" sz="700" b="0" i="0" u="none" strike="noStrike" kern="1200" cap="none" spc="0" normalizeH="0" baseline="0" noProof="0" err="1">
                <a:ln>
                  <a:noFill/>
                </a:ln>
                <a:solidFill>
                  <a:prstClr val="black"/>
                </a:solidFill>
                <a:effectLst/>
                <a:uLnTx/>
                <a:uFillTx/>
                <a:latin typeface="Arial" panose="020B0604020202020204"/>
                <a:ea typeface="+mn-ea"/>
                <a:cs typeface="+mn-cs"/>
              </a:rPr>
              <a:t>TIC-företag</a:t>
            </a:r>
            <a:r>
              <a:rPr kumimoji="0" lang="sv-SE" sz="700" b="0" i="0" u="none" strike="noStrike" kern="1200" cap="none" spc="0" normalizeH="0" baseline="0" noProof="0">
                <a:ln>
                  <a:noFill/>
                </a:ln>
                <a:solidFill>
                  <a:prstClr val="black"/>
                </a:solidFill>
                <a:effectLst/>
                <a:uLnTx/>
                <a:uFillTx/>
                <a:latin typeface="Arial" panose="020B0604020202020204"/>
                <a:ea typeface="+mn-ea"/>
                <a:cs typeface="+mn-cs"/>
              </a:rPr>
              <a:t> (Test, Inspektion och Certifiering), forsknings- och </a:t>
            </a:r>
            <a:r>
              <a:rPr kumimoji="0" lang="sv-SE" sz="700" b="0" i="0" u="none" strike="noStrike" kern="1200" cap="none" spc="0" normalizeH="0" baseline="0" noProof="0" err="1">
                <a:ln>
                  <a:noFill/>
                </a:ln>
                <a:solidFill>
                  <a:prstClr val="black"/>
                </a:solidFill>
                <a:effectLst/>
                <a:uLnTx/>
                <a:uFillTx/>
                <a:latin typeface="Arial" panose="020B0604020202020204"/>
                <a:ea typeface="+mn-ea"/>
                <a:cs typeface="+mn-cs"/>
              </a:rPr>
              <a:t>utveck</a:t>
            </a:r>
            <a:r>
              <a:rPr kumimoji="0" lang="sv-SE" sz="700" b="0" i="0" u="none" strike="noStrike" kern="1200" cap="none" spc="0" normalizeH="0" baseline="0" noProof="0">
                <a:ln>
                  <a:noFill/>
                </a:ln>
                <a:solidFill>
                  <a:prstClr val="black"/>
                </a:solidFill>
                <a:effectLst/>
                <a:uLnTx/>
                <a:uFillTx/>
                <a:latin typeface="Arial" panose="020B0604020202020204"/>
                <a:ea typeface="+mn-ea"/>
                <a:cs typeface="+mn-cs"/>
              </a:rPr>
              <a:t>- </a:t>
            </a:r>
            <a:r>
              <a:rPr kumimoji="0" lang="sv-SE" sz="700" b="0" i="0" u="none" strike="noStrike" kern="1200" cap="none" spc="0" normalizeH="0" baseline="0" noProof="0" err="1">
                <a:ln>
                  <a:noFill/>
                </a:ln>
                <a:solidFill>
                  <a:prstClr val="black"/>
                </a:solidFill>
                <a:effectLst/>
                <a:uLnTx/>
                <a:uFillTx/>
                <a:latin typeface="Arial" panose="020B0604020202020204"/>
                <a:ea typeface="+mn-ea"/>
                <a:cs typeface="+mn-cs"/>
              </a:rPr>
              <a:t>lingsföretag</a:t>
            </a:r>
            <a:r>
              <a:rPr kumimoji="0" lang="sv-SE" sz="700" b="0" i="0" u="none" strike="noStrike" kern="1200" cap="none" spc="0" normalizeH="0" baseline="0" noProof="0">
                <a:ln>
                  <a:noFill/>
                </a:ln>
                <a:solidFill>
                  <a:prstClr val="black"/>
                </a:solidFill>
                <a:effectLst/>
                <a:uLnTx/>
                <a:uFillTx/>
                <a:latin typeface="Arial" panose="020B0604020202020204"/>
                <a:ea typeface="+mn-ea"/>
                <a:cs typeface="+mn-cs"/>
              </a:rPr>
              <a:t> eller </a:t>
            </a:r>
            <a:r>
              <a:rPr kumimoji="0" lang="sv-SE" sz="700" b="0" i="0" u="none" strike="noStrike" kern="1200" cap="none" spc="0" normalizeH="0" baseline="0" noProof="0" err="1">
                <a:ln>
                  <a:noFill/>
                </a:ln>
                <a:solidFill>
                  <a:prstClr val="black"/>
                </a:solidFill>
                <a:effectLst/>
                <a:uLnTx/>
                <a:uFillTx/>
                <a:latin typeface="Arial" panose="020B0604020202020204"/>
                <a:ea typeface="+mn-ea"/>
                <a:cs typeface="+mn-cs"/>
              </a:rPr>
              <a:t>företag</a:t>
            </a:r>
            <a:r>
              <a:rPr kumimoji="0" lang="sv-SE" sz="700" b="0" i="0" u="none" strike="noStrike" kern="1200" cap="none" spc="0" normalizeH="0" baseline="0" noProof="0">
                <a:ln>
                  <a:noFill/>
                </a:ln>
                <a:solidFill>
                  <a:prstClr val="black"/>
                </a:solidFill>
                <a:effectLst/>
                <a:uLnTx/>
                <a:uFillTx/>
                <a:latin typeface="Arial" panose="020B0604020202020204"/>
                <a:ea typeface="+mn-ea"/>
                <a:cs typeface="+mn-cs"/>
              </a:rPr>
              <a:t> som verkar som </a:t>
            </a:r>
            <a:r>
              <a:rPr kumimoji="0" lang="sv-SE" sz="700" b="0" i="0" u="none" strike="noStrike" kern="1200" cap="none" spc="0" normalizeH="0" baseline="0" noProof="0" err="1">
                <a:ln>
                  <a:noFill/>
                </a:ln>
                <a:solidFill>
                  <a:prstClr val="black"/>
                </a:solidFill>
                <a:effectLst/>
                <a:uLnTx/>
                <a:uFillTx/>
                <a:latin typeface="Arial" panose="020B0604020202020204"/>
                <a:ea typeface="+mn-ea"/>
                <a:cs typeface="+mn-cs"/>
              </a:rPr>
              <a:t>underleverantörer</a:t>
            </a:r>
            <a:r>
              <a:rPr kumimoji="0" lang="sv-SE" sz="700" b="0" i="0" u="none" strike="noStrike" kern="1200" cap="none" spc="0" normalizeH="0" baseline="0" noProof="0">
                <a:ln>
                  <a:noFill/>
                </a:ln>
                <a:solidFill>
                  <a:prstClr val="black"/>
                </a:solidFill>
                <a:effectLst/>
                <a:uLnTx/>
                <a:uFillTx/>
                <a:latin typeface="Arial" panose="020B0604020202020204"/>
                <a:ea typeface="+mn-ea"/>
                <a:cs typeface="+mn-cs"/>
              </a:rPr>
              <a:t> till arkitekt- och </a:t>
            </a:r>
            <a:r>
              <a:rPr kumimoji="0" lang="sv-SE" sz="700" b="0" i="0" u="none" strike="noStrike" kern="1200" cap="none" spc="0" normalizeH="0" baseline="0" noProof="0" err="1">
                <a:ln>
                  <a:noFill/>
                </a:ln>
                <a:solidFill>
                  <a:prstClr val="black"/>
                </a:solidFill>
                <a:effectLst/>
                <a:uLnTx/>
                <a:uFillTx/>
                <a:latin typeface="Arial" panose="020B0604020202020204"/>
                <a:ea typeface="+mn-ea"/>
                <a:cs typeface="+mn-cs"/>
              </a:rPr>
              <a:t>ingenjörsföretagen</a:t>
            </a:r>
            <a:r>
              <a:rPr kumimoji="0" lang="sv-SE" sz="700" b="0" i="0" u="none" strike="noStrike" kern="1200" cap="none" spc="0" normalizeH="0" baseline="0" noProof="0">
                <a:ln>
                  <a:noFill/>
                </a:ln>
                <a:solidFill>
                  <a:prstClr val="black"/>
                </a:solidFill>
                <a:effectLst/>
                <a:uLnTx/>
                <a:uFillTx/>
                <a:latin typeface="Arial" panose="020B0604020202020204"/>
                <a:ea typeface="+mn-ea"/>
                <a:cs typeface="+mn-cs"/>
              </a:rPr>
              <a:t>. </a:t>
            </a:r>
          </a:p>
        </p:txBody>
      </p:sp>
      <p:sp>
        <p:nvSpPr>
          <p:cNvPr id="23" name="textruta 22">
            <a:extLst>
              <a:ext uri="{FF2B5EF4-FFF2-40B4-BE49-F238E27FC236}">
                <a16:creationId xmlns:a16="http://schemas.microsoft.com/office/drawing/2014/main" id="{2BF8D2D8-C87C-E3CC-901B-B81107137102}"/>
              </a:ext>
            </a:extLst>
          </p:cNvPr>
          <p:cNvSpPr txBox="1"/>
          <p:nvPr/>
        </p:nvSpPr>
        <p:spPr>
          <a:xfrm>
            <a:off x="7563030" y="3231678"/>
            <a:ext cx="1223412"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Arial" panose="020B0604020202020204"/>
                <a:ea typeface="+mn-ea"/>
                <a:cs typeface="+mn-cs"/>
              </a:rPr>
              <a:t>139 företag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600" b="0" i="0" u="none" strike="noStrike" kern="1200" cap="none" spc="0" normalizeH="0" baseline="0" noProof="0" dirty="0">
                <a:ln>
                  <a:noFill/>
                </a:ln>
                <a:solidFill>
                  <a:prstClr val="black"/>
                </a:solidFill>
                <a:effectLst/>
                <a:uLnTx/>
                <a:uFillTx/>
                <a:latin typeface="Arial" panose="020B0604020202020204"/>
                <a:ea typeface="+mn-ea"/>
                <a:cs typeface="+mn-cs"/>
              </a:rPr>
              <a:t>totalt</a:t>
            </a:r>
          </a:p>
        </p:txBody>
      </p:sp>
      <p:sp>
        <p:nvSpPr>
          <p:cNvPr id="17" name="Platshållare för innehåll 2">
            <a:extLst>
              <a:ext uri="{FF2B5EF4-FFF2-40B4-BE49-F238E27FC236}">
                <a16:creationId xmlns:a16="http://schemas.microsoft.com/office/drawing/2014/main" id="{5E167190-DE2A-58F7-9894-AE4847500D11}"/>
              </a:ext>
            </a:extLst>
          </p:cNvPr>
          <p:cNvSpPr txBox="1">
            <a:spLocks/>
          </p:cNvSpPr>
          <p:nvPr/>
        </p:nvSpPr>
        <p:spPr>
          <a:xfrm>
            <a:off x="617561" y="2388415"/>
            <a:ext cx="3491861" cy="288924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4"/>
              </a:buBlip>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657B71"/>
              </a:buClr>
              <a:buSzTx/>
              <a:buFontTx/>
              <a:buNone/>
              <a:tabLst/>
              <a:defRPr/>
            </a:pPr>
            <a:r>
              <a:rPr kumimoji="0" lang="sv-SE" sz="1300" b="0" i="0" u="none" strike="noStrike" kern="1200" cap="none" spc="0" normalizeH="0" baseline="0" noProof="0" dirty="0">
                <a:ln>
                  <a:noFill/>
                </a:ln>
                <a:solidFill>
                  <a:prstClr val="black"/>
                </a:solidFill>
                <a:effectLst/>
                <a:uLnTx/>
                <a:uFillTx/>
                <a:latin typeface="Arial" panose="020B0604020202020204"/>
                <a:ea typeface="+mn-ea"/>
                <a:cs typeface="+mn-cs"/>
              </a:rPr>
              <a:t>I vår bortfallsanalys kontrollerar vi att </a:t>
            </a:r>
            <a:r>
              <a:rPr lang="sv-SE" sz="1300" dirty="0">
                <a:solidFill>
                  <a:prstClr val="black"/>
                </a:solidFill>
                <a:latin typeface="Arial" panose="020B0604020202020204"/>
              </a:rPr>
              <a:t>fördelningen av verksamhetsområde och företagsstorlek överensstämmer mellan respondentgruppen och samtliga medlemsföretag. På så sätt kan vi konstatera att enkätsvaren kan ses som representativa för samtliga medlemsföretag. </a:t>
            </a:r>
            <a:endParaRPr kumimoji="0" lang="sv-SE" sz="13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Tree>
    <p:extLst>
      <p:ext uri="{BB962C8B-B14F-4D97-AF65-F5344CB8AC3E}">
        <p14:creationId xmlns:p14="http://schemas.microsoft.com/office/powerpoint/2010/main" val="177490721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B5F6278D-9205-3944-BDC2-1D704BC71D7F}"/>
              </a:ext>
            </a:extLst>
          </p:cNvPr>
          <p:cNvSpPr/>
          <p:nvPr/>
        </p:nvSpPr>
        <p:spPr>
          <a:xfrm>
            <a:off x="6096000" y="0"/>
            <a:ext cx="609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4" name="Diagram 13">
            <a:extLst>
              <a:ext uri="{FF2B5EF4-FFF2-40B4-BE49-F238E27FC236}">
                <a16:creationId xmlns:a16="http://schemas.microsoft.com/office/drawing/2014/main" id="{CE5975BD-D0E0-DF6E-91C5-3C181301A295}"/>
              </a:ext>
            </a:extLst>
          </p:cNvPr>
          <p:cNvGraphicFramePr>
            <a:graphicFrameLocks/>
          </p:cNvGraphicFramePr>
          <p:nvPr>
            <p:extLst>
              <p:ext uri="{D42A27DB-BD31-4B8C-83A1-F6EECF244321}">
                <p14:modId xmlns:p14="http://schemas.microsoft.com/office/powerpoint/2010/main" val="2337535864"/>
              </p:ext>
            </p:extLst>
          </p:nvPr>
        </p:nvGraphicFramePr>
        <p:xfrm>
          <a:off x="6322828" y="2398842"/>
          <a:ext cx="5453385" cy="337818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Diagram 12">
            <a:extLst>
              <a:ext uri="{FF2B5EF4-FFF2-40B4-BE49-F238E27FC236}">
                <a16:creationId xmlns:a16="http://schemas.microsoft.com/office/drawing/2014/main" id="{E12C36C0-580A-E1DF-A3D2-6975124BA46B}"/>
              </a:ext>
            </a:extLst>
          </p:cNvPr>
          <p:cNvGraphicFramePr>
            <a:graphicFrameLocks/>
          </p:cNvGraphicFramePr>
          <p:nvPr>
            <p:extLst>
              <p:ext uri="{D42A27DB-BD31-4B8C-83A1-F6EECF244321}">
                <p14:modId xmlns:p14="http://schemas.microsoft.com/office/powerpoint/2010/main" val="2069878840"/>
              </p:ext>
            </p:extLst>
          </p:nvPr>
        </p:nvGraphicFramePr>
        <p:xfrm>
          <a:off x="301487" y="1609344"/>
          <a:ext cx="5493026" cy="4267006"/>
        </p:xfrm>
        <a:graphic>
          <a:graphicData uri="http://schemas.openxmlformats.org/drawingml/2006/chart">
            <c:chart xmlns:c="http://schemas.openxmlformats.org/drawingml/2006/chart" xmlns:r="http://schemas.openxmlformats.org/officeDocument/2006/relationships" r:id="rId4"/>
          </a:graphicData>
        </a:graphic>
      </p:graphicFrame>
      <p:sp>
        <p:nvSpPr>
          <p:cNvPr id="2" name="Rubrik 1">
            <a:extLst>
              <a:ext uri="{FF2B5EF4-FFF2-40B4-BE49-F238E27FC236}">
                <a16:creationId xmlns:a16="http://schemas.microsoft.com/office/drawing/2014/main" id="{1A0DC40C-63E8-1D48-ADF1-659D98B8BE6F}"/>
              </a:ext>
            </a:extLst>
          </p:cNvPr>
          <p:cNvSpPr>
            <a:spLocks noGrp="1"/>
          </p:cNvSpPr>
          <p:nvPr>
            <p:ph type="title"/>
          </p:nvPr>
        </p:nvSpPr>
        <p:spPr>
          <a:xfrm>
            <a:off x="415788" y="293413"/>
            <a:ext cx="9443840" cy="514662"/>
          </a:xfrm>
        </p:spPr>
        <p:txBody>
          <a:bodyPr/>
          <a:lstStyle/>
          <a:p>
            <a:r>
              <a:rPr lang="sv-SE" sz="2000" dirty="0"/>
              <a:t>77 procent av medlemsföretagen har en lokalkostnad under </a:t>
            </a:r>
            <a:br>
              <a:rPr lang="sv-SE" dirty="0"/>
            </a:br>
            <a:r>
              <a:rPr lang="sv-SE" dirty="0"/>
              <a:t>10</a:t>
            </a:r>
            <a:r>
              <a:rPr lang="sv-SE" sz="2000" dirty="0"/>
              <a:t> procent av de totala kostnaderna</a:t>
            </a:r>
          </a:p>
        </p:txBody>
      </p:sp>
      <p:sp>
        <p:nvSpPr>
          <p:cNvPr id="3" name="Platshållare för innehåll 2">
            <a:extLst>
              <a:ext uri="{FF2B5EF4-FFF2-40B4-BE49-F238E27FC236}">
                <a16:creationId xmlns:a16="http://schemas.microsoft.com/office/drawing/2014/main" id="{99F16A86-F66F-8847-9C83-DAF90D36D6F2}"/>
              </a:ext>
            </a:extLst>
          </p:cNvPr>
          <p:cNvSpPr>
            <a:spLocks noGrp="1"/>
          </p:cNvSpPr>
          <p:nvPr>
            <p:ph idx="1"/>
          </p:nvPr>
        </p:nvSpPr>
        <p:spPr/>
        <p:txBody>
          <a:bodyPr/>
          <a:lstStyle/>
          <a:p>
            <a:r>
              <a:rPr lang="sv-SE" b="1" dirty="0"/>
              <a:t>Lokalkostnaderna</a:t>
            </a:r>
            <a:br>
              <a:rPr lang="sv-SE" dirty="0"/>
            </a:br>
            <a:r>
              <a:rPr lang="sv-SE" dirty="0"/>
              <a:t> Procent av totala kostnaderna</a:t>
            </a:r>
          </a:p>
        </p:txBody>
      </p:sp>
      <p:sp>
        <p:nvSpPr>
          <p:cNvPr id="9" name="Platshållare för sidfot 8">
            <a:extLst>
              <a:ext uri="{FF2B5EF4-FFF2-40B4-BE49-F238E27FC236}">
                <a16:creationId xmlns:a16="http://schemas.microsoft.com/office/drawing/2014/main" id="{720A136F-9157-6D4B-BB43-11E297817608}"/>
              </a:ext>
            </a:extLst>
          </p:cNvPr>
          <p:cNvSpPr>
            <a:spLocks noGrp="1"/>
          </p:cNvSpPr>
          <p:nvPr>
            <p:ph type="ftr" sz="quarter" idx="11"/>
          </p:nvPr>
        </p:nvSpPr>
        <p:spPr/>
        <p:txBody>
          <a:bodyPr/>
          <a:lstStyle/>
          <a:p>
            <a:r>
              <a:rPr lang="sv-SE"/>
              <a:t>Insikt 2024 |</a:t>
            </a:r>
          </a:p>
        </p:txBody>
      </p:sp>
      <p:sp>
        <p:nvSpPr>
          <p:cNvPr id="10" name="Platshållare för bildnummer 9">
            <a:extLst>
              <a:ext uri="{FF2B5EF4-FFF2-40B4-BE49-F238E27FC236}">
                <a16:creationId xmlns:a16="http://schemas.microsoft.com/office/drawing/2014/main" id="{573C47B8-555F-3A4E-B1DC-BDC0768E3783}"/>
              </a:ext>
            </a:extLst>
          </p:cNvPr>
          <p:cNvSpPr>
            <a:spLocks noGrp="1"/>
          </p:cNvSpPr>
          <p:nvPr>
            <p:ph type="sldNum" sz="quarter" idx="12"/>
          </p:nvPr>
        </p:nvSpPr>
        <p:spPr/>
        <p:txBody>
          <a:bodyPr/>
          <a:lstStyle/>
          <a:p>
            <a:fld id="{AE086683-F536-42AB-ABBC-F4803DFE8DBC}" type="slidenum">
              <a:rPr lang="sv-SE" smtClean="0"/>
              <a:t>30</a:t>
            </a:fld>
            <a:endParaRPr lang="sv-SE"/>
          </a:p>
        </p:txBody>
      </p:sp>
      <p:pic>
        <p:nvPicPr>
          <p:cNvPr id="4" name="Bildobjekt 3">
            <a:extLst>
              <a:ext uri="{FF2B5EF4-FFF2-40B4-BE49-F238E27FC236}">
                <a16:creationId xmlns:a16="http://schemas.microsoft.com/office/drawing/2014/main" id="{B6BE5A17-EA52-D14B-ABC7-09B0170F4F53}"/>
              </a:ext>
            </a:extLst>
          </p:cNvPr>
          <p:cNvPicPr>
            <a:picLocks noChangeAspect="1"/>
          </p:cNvPicPr>
          <p:nvPr/>
        </p:nvPicPr>
        <p:blipFill rotWithShape="1">
          <a:blip r:embed="rId5">
            <a:lum bright="70000" contrast="-70000"/>
          </a:blip>
          <a:srcRect t="46771" r="5441"/>
          <a:stretch/>
        </p:blipFill>
        <p:spPr>
          <a:xfrm>
            <a:off x="10161115" y="0"/>
            <a:ext cx="2030886" cy="1020726"/>
          </a:xfrm>
          <a:prstGeom prst="rect">
            <a:avLst/>
          </a:prstGeom>
        </p:spPr>
      </p:pic>
      <p:sp>
        <p:nvSpPr>
          <p:cNvPr id="5" name="textruta 4">
            <a:extLst>
              <a:ext uri="{FF2B5EF4-FFF2-40B4-BE49-F238E27FC236}">
                <a16:creationId xmlns:a16="http://schemas.microsoft.com/office/drawing/2014/main" id="{7D67036A-C27C-E542-B3DC-32FFF2A19960}"/>
              </a:ext>
            </a:extLst>
          </p:cNvPr>
          <p:cNvSpPr txBox="1"/>
          <p:nvPr/>
        </p:nvSpPr>
        <p:spPr>
          <a:xfrm>
            <a:off x="10579468" y="293413"/>
            <a:ext cx="1311045" cy="276999"/>
          </a:xfrm>
          <a:prstGeom prst="rect">
            <a:avLst/>
          </a:prstGeom>
          <a:noFill/>
        </p:spPr>
        <p:txBody>
          <a:bodyPr wrap="square" rtlCol="0">
            <a:spAutoFit/>
          </a:bodyPr>
          <a:lstStyle/>
          <a:p>
            <a:pPr algn="ctr"/>
            <a:r>
              <a:rPr lang="sv-SE" sz="1200" b="1">
                <a:solidFill>
                  <a:schemeClr val="bg2">
                    <a:lumMod val="10000"/>
                  </a:schemeClr>
                </a:solidFill>
              </a:rPr>
              <a:t>Affärsmodeller</a:t>
            </a:r>
          </a:p>
        </p:txBody>
      </p:sp>
      <p:sp>
        <p:nvSpPr>
          <p:cNvPr id="8" name="textruta 7">
            <a:extLst>
              <a:ext uri="{FF2B5EF4-FFF2-40B4-BE49-F238E27FC236}">
                <a16:creationId xmlns:a16="http://schemas.microsoft.com/office/drawing/2014/main" id="{17CEFE8F-EFF7-D841-B473-B60497EEFBA5}"/>
              </a:ext>
            </a:extLst>
          </p:cNvPr>
          <p:cNvSpPr txBox="1"/>
          <p:nvPr/>
        </p:nvSpPr>
        <p:spPr>
          <a:xfrm>
            <a:off x="2612202" y="1794121"/>
            <a:ext cx="952779" cy="262254"/>
          </a:xfrm>
          <a:prstGeom prst="rect">
            <a:avLst/>
          </a:prstGeom>
          <a:noFill/>
        </p:spPr>
        <p:txBody>
          <a:bodyPr wrap="square" rtlCol="0">
            <a:spAutoFit/>
          </a:bodyPr>
          <a:lstStyle/>
          <a:p>
            <a:pPr algn="ctr"/>
            <a:r>
              <a:rPr lang="sv-SE" sz="1100" b="1"/>
              <a:t>TOTALT</a:t>
            </a:r>
          </a:p>
        </p:txBody>
      </p:sp>
      <p:sp>
        <p:nvSpPr>
          <p:cNvPr id="17" name="textruta 16">
            <a:extLst>
              <a:ext uri="{FF2B5EF4-FFF2-40B4-BE49-F238E27FC236}">
                <a16:creationId xmlns:a16="http://schemas.microsoft.com/office/drawing/2014/main" id="{F5F72DFF-62C3-AA43-A158-0CBE05847785}"/>
              </a:ext>
            </a:extLst>
          </p:cNvPr>
          <p:cNvSpPr txBox="1"/>
          <p:nvPr/>
        </p:nvSpPr>
        <p:spPr>
          <a:xfrm>
            <a:off x="8043423" y="1790873"/>
            <a:ext cx="2627965" cy="261610"/>
          </a:xfrm>
          <a:prstGeom prst="rect">
            <a:avLst/>
          </a:prstGeom>
          <a:noFill/>
        </p:spPr>
        <p:txBody>
          <a:bodyPr wrap="square" rtlCol="0">
            <a:spAutoFit/>
          </a:bodyPr>
          <a:lstStyle/>
          <a:p>
            <a:pPr algn="ctr"/>
            <a:r>
              <a:rPr lang="sv-SE" sz="1100" b="1" dirty="0"/>
              <a:t>PER VERKSAMHETSOMRÅDE 2023</a:t>
            </a:r>
          </a:p>
        </p:txBody>
      </p:sp>
      <p:sp>
        <p:nvSpPr>
          <p:cNvPr id="18" name="Höger klammerparentes 17">
            <a:extLst>
              <a:ext uri="{FF2B5EF4-FFF2-40B4-BE49-F238E27FC236}">
                <a16:creationId xmlns:a16="http://schemas.microsoft.com/office/drawing/2014/main" id="{BCB2D675-C2C9-5D4C-992D-E4EDAE2D21EE}"/>
              </a:ext>
            </a:extLst>
          </p:cNvPr>
          <p:cNvSpPr/>
          <p:nvPr/>
        </p:nvSpPr>
        <p:spPr>
          <a:xfrm rot="16200000">
            <a:off x="9166583" y="1062697"/>
            <a:ext cx="97630" cy="3275774"/>
          </a:xfrm>
          <a:prstGeom prst="rightBrace">
            <a:avLst>
              <a:gd name="adj1" fmla="val 4716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9" name="Höger klammerparentes 18">
            <a:extLst>
              <a:ext uri="{FF2B5EF4-FFF2-40B4-BE49-F238E27FC236}">
                <a16:creationId xmlns:a16="http://schemas.microsoft.com/office/drawing/2014/main" id="{07F4A9B3-E16C-3A47-A385-9C78D219A1DB}"/>
              </a:ext>
            </a:extLst>
          </p:cNvPr>
          <p:cNvSpPr/>
          <p:nvPr/>
        </p:nvSpPr>
        <p:spPr>
          <a:xfrm rot="16200000">
            <a:off x="9300769" y="1611809"/>
            <a:ext cx="97628" cy="3529968"/>
          </a:xfrm>
          <a:prstGeom prst="rightBrace">
            <a:avLst>
              <a:gd name="adj1" fmla="val 4716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0" name="Höger klammerparentes 19">
            <a:extLst>
              <a:ext uri="{FF2B5EF4-FFF2-40B4-BE49-F238E27FC236}">
                <a16:creationId xmlns:a16="http://schemas.microsoft.com/office/drawing/2014/main" id="{5D7BF68C-78CA-F64A-8BCC-E1C88A30D96F}"/>
              </a:ext>
            </a:extLst>
          </p:cNvPr>
          <p:cNvSpPr/>
          <p:nvPr/>
        </p:nvSpPr>
        <p:spPr>
          <a:xfrm rot="16200000">
            <a:off x="8768078" y="2855816"/>
            <a:ext cx="85582" cy="2452539"/>
          </a:xfrm>
          <a:prstGeom prst="rightBrace">
            <a:avLst>
              <a:gd name="adj1" fmla="val 4716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1" name="Höger klammerparentes 20">
            <a:extLst>
              <a:ext uri="{FF2B5EF4-FFF2-40B4-BE49-F238E27FC236}">
                <a16:creationId xmlns:a16="http://schemas.microsoft.com/office/drawing/2014/main" id="{A2EB266E-BDD8-1A48-A4A6-2184D4EB60AD}"/>
              </a:ext>
            </a:extLst>
          </p:cNvPr>
          <p:cNvSpPr/>
          <p:nvPr/>
        </p:nvSpPr>
        <p:spPr>
          <a:xfrm rot="16200000">
            <a:off x="9149871" y="3153008"/>
            <a:ext cx="102618" cy="3275774"/>
          </a:xfrm>
          <a:prstGeom prst="rightBrace">
            <a:avLst>
              <a:gd name="adj1" fmla="val 4716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22" name="textruta 21">
            <a:extLst>
              <a:ext uri="{FF2B5EF4-FFF2-40B4-BE49-F238E27FC236}">
                <a16:creationId xmlns:a16="http://schemas.microsoft.com/office/drawing/2014/main" id="{1DF837E9-16ED-FE41-B7E0-F807DD484ABF}"/>
              </a:ext>
            </a:extLst>
          </p:cNvPr>
          <p:cNvSpPr txBox="1"/>
          <p:nvPr/>
        </p:nvSpPr>
        <p:spPr>
          <a:xfrm>
            <a:off x="7730524" y="2280602"/>
            <a:ext cx="3108543" cy="369332"/>
          </a:xfrm>
          <a:prstGeom prst="rect">
            <a:avLst/>
          </a:prstGeom>
          <a:noFill/>
        </p:spPr>
        <p:txBody>
          <a:bodyPr wrap="none" rtlCol="0">
            <a:spAutoFit/>
          </a:bodyPr>
          <a:lstStyle/>
          <a:p>
            <a:pPr algn="ctr"/>
            <a:r>
              <a:rPr lang="sv-SE" sz="900" i="1" dirty="0"/>
              <a:t>Andel med lokalkostnader under 10% av totala kostnader</a:t>
            </a:r>
            <a:br>
              <a:rPr lang="sv-SE" sz="900" b="1" dirty="0"/>
            </a:br>
            <a:r>
              <a:rPr lang="sv-SE" sz="900" b="1" dirty="0"/>
              <a:t> 82% </a:t>
            </a:r>
            <a:r>
              <a:rPr lang="sv-SE" sz="900" dirty="0"/>
              <a:t>(77%)</a:t>
            </a:r>
          </a:p>
        </p:txBody>
      </p:sp>
      <p:sp>
        <p:nvSpPr>
          <p:cNvPr id="23" name="textruta 22">
            <a:extLst>
              <a:ext uri="{FF2B5EF4-FFF2-40B4-BE49-F238E27FC236}">
                <a16:creationId xmlns:a16="http://schemas.microsoft.com/office/drawing/2014/main" id="{CE3F74A4-39F4-D34C-A09A-E09DDF94C1D4}"/>
              </a:ext>
            </a:extLst>
          </p:cNvPr>
          <p:cNvSpPr txBox="1"/>
          <p:nvPr/>
        </p:nvSpPr>
        <p:spPr>
          <a:xfrm>
            <a:off x="8891098" y="3106190"/>
            <a:ext cx="787395" cy="230832"/>
          </a:xfrm>
          <a:prstGeom prst="rect">
            <a:avLst/>
          </a:prstGeom>
          <a:noFill/>
        </p:spPr>
        <p:txBody>
          <a:bodyPr wrap="none" rtlCol="0">
            <a:spAutoFit/>
          </a:bodyPr>
          <a:lstStyle/>
          <a:p>
            <a:pPr algn="ctr"/>
            <a:r>
              <a:rPr lang="sv-SE" sz="900" b="1" dirty="0"/>
              <a:t> 87% </a:t>
            </a:r>
            <a:r>
              <a:rPr lang="sv-SE" sz="900" dirty="0"/>
              <a:t>(85%)</a:t>
            </a:r>
          </a:p>
        </p:txBody>
      </p:sp>
      <p:grpSp>
        <p:nvGrpSpPr>
          <p:cNvPr id="15" name="Grupp 14">
            <a:extLst>
              <a:ext uri="{FF2B5EF4-FFF2-40B4-BE49-F238E27FC236}">
                <a16:creationId xmlns:a16="http://schemas.microsoft.com/office/drawing/2014/main" id="{C2DD1B19-01BD-73EB-06A9-06DF5F5B7706}"/>
              </a:ext>
            </a:extLst>
          </p:cNvPr>
          <p:cNvGrpSpPr/>
          <p:nvPr/>
        </p:nvGrpSpPr>
        <p:grpSpPr>
          <a:xfrm>
            <a:off x="8928736" y="4531902"/>
            <a:ext cx="795014" cy="230832"/>
            <a:chOff x="8602673" y="4468110"/>
            <a:chExt cx="795014" cy="230832"/>
          </a:xfrm>
        </p:grpSpPr>
        <p:sp>
          <p:nvSpPr>
            <p:cNvPr id="25" name="textruta 24">
              <a:extLst>
                <a:ext uri="{FF2B5EF4-FFF2-40B4-BE49-F238E27FC236}">
                  <a16:creationId xmlns:a16="http://schemas.microsoft.com/office/drawing/2014/main" id="{59E7700D-14BD-8E44-A33C-64F5E0A5B773}"/>
                </a:ext>
              </a:extLst>
            </p:cNvPr>
            <p:cNvSpPr txBox="1"/>
            <p:nvPr/>
          </p:nvSpPr>
          <p:spPr>
            <a:xfrm>
              <a:off x="8610292" y="4468110"/>
              <a:ext cx="787395" cy="230832"/>
            </a:xfrm>
            <a:prstGeom prst="rect">
              <a:avLst/>
            </a:prstGeom>
            <a:noFill/>
          </p:spPr>
          <p:txBody>
            <a:bodyPr wrap="none" rtlCol="0">
              <a:spAutoFit/>
            </a:bodyPr>
            <a:lstStyle/>
            <a:p>
              <a:pPr algn="ctr"/>
              <a:r>
                <a:rPr lang="sv-SE" sz="900" b="1" dirty="0"/>
                <a:t> 80% </a:t>
              </a:r>
              <a:r>
                <a:rPr lang="sv-SE" sz="900" dirty="0"/>
                <a:t>(73%)</a:t>
              </a:r>
            </a:p>
          </p:txBody>
        </p:sp>
        <p:sp>
          <p:nvSpPr>
            <p:cNvPr id="27" name="Ned 26">
              <a:extLst>
                <a:ext uri="{FF2B5EF4-FFF2-40B4-BE49-F238E27FC236}">
                  <a16:creationId xmlns:a16="http://schemas.microsoft.com/office/drawing/2014/main" id="{AD014C9B-FEDF-A94F-8148-0D0F6C7F3DBB}"/>
                </a:ext>
              </a:extLst>
            </p:cNvPr>
            <p:cNvSpPr/>
            <p:nvPr/>
          </p:nvSpPr>
          <p:spPr>
            <a:xfrm rot="10800000">
              <a:off x="8602673" y="4504528"/>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
        <p:nvSpPr>
          <p:cNvPr id="28" name="Ned 27">
            <a:extLst>
              <a:ext uri="{FF2B5EF4-FFF2-40B4-BE49-F238E27FC236}">
                <a16:creationId xmlns:a16="http://schemas.microsoft.com/office/drawing/2014/main" id="{BA96B9CC-6003-FF4A-BF00-0D05AB4230C6}"/>
              </a:ext>
            </a:extLst>
          </p:cNvPr>
          <p:cNvSpPr/>
          <p:nvPr/>
        </p:nvSpPr>
        <p:spPr>
          <a:xfrm rot="10800000">
            <a:off x="8899368" y="3168878"/>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Ned 29">
            <a:extLst>
              <a:ext uri="{FF2B5EF4-FFF2-40B4-BE49-F238E27FC236}">
                <a16:creationId xmlns:a16="http://schemas.microsoft.com/office/drawing/2014/main" id="{61ACEA7D-1946-D64D-846E-FFC086B72F33}"/>
              </a:ext>
            </a:extLst>
          </p:cNvPr>
          <p:cNvSpPr/>
          <p:nvPr/>
        </p:nvSpPr>
        <p:spPr>
          <a:xfrm rot="10800000">
            <a:off x="8889072" y="2487344"/>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nvGrpSpPr>
          <p:cNvPr id="26" name="Grupp 25">
            <a:extLst>
              <a:ext uri="{FF2B5EF4-FFF2-40B4-BE49-F238E27FC236}">
                <a16:creationId xmlns:a16="http://schemas.microsoft.com/office/drawing/2014/main" id="{522C9FE9-CD82-DA3C-B63C-0DC1DF0E2879}"/>
              </a:ext>
            </a:extLst>
          </p:cNvPr>
          <p:cNvGrpSpPr/>
          <p:nvPr/>
        </p:nvGrpSpPr>
        <p:grpSpPr>
          <a:xfrm>
            <a:off x="8534504" y="3816520"/>
            <a:ext cx="787395" cy="230832"/>
            <a:chOff x="8732977" y="3766904"/>
            <a:chExt cx="787395" cy="230832"/>
          </a:xfrm>
        </p:grpSpPr>
        <p:sp>
          <p:nvSpPr>
            <p:cNvPr id="24" name="textruta 23">
              <a:extLst>
                <a:ext uri="{FF2B5EF4-FFF2-40B4-BE49-F238E27FC236}">
                  <a16:creationId xmlns:a16="http://schemas.microsoft.com/office/drawing/2014/main" id="{3C45F422-104C-1A4C-9C40-90F16FFD18C7}"/>
                </a:ext>
              </a:extLst>
            </p:cNvPr>
            <p:cNvSpPr txBox="1"/>
            <p:nvPr/>
          </p:nvSpPr>
          <p:spPr>
            <a:xfrm>
              <a:off x="8732977" y="3766904"/>
              <a:ext cx="787395" cy="230832"/>
            </a:xfrm>
            <a:prstGeom prst="rect">
              <a:avLst/>
            </a:prstGeom>
            <a:noFill/>
          </p:spPr>
          <p:txBody>
            <a:bodyPr wrap="none" rtlCol="0">
              <a:spAutoFit/>
            </a:bodyPr>
            <a:lstStyle/>
            <a:p>
              <a:pPr algn="ctr"/>
              <a:r>
                <a:rPr lang="sv-SE" sz="900" b="1" dirty="0"/>
                <a:t> 61% </a:t>
              </a:r>
              <a:r>
                <a:rPr lang="sv-SE" sz="900" dirty="0"/>
                <a:t>(60%)</a:t>
              </a:r>
            </a:p>
          </p:txBody>
        </p:sp>
        <p:sp>
          <p:nvSpPr>
            <p:cNvPr id="11" name="Ned 10">
              <a:extLst>
                <a:ext uri="{FF2B5EF4-FFF2-40B4-BE49-F238E27FC236}">
                  <a16:creationId xmlns:a16="http://schemas.microsoft.com/office/drawing/2014/main" id="{76E84A3D-83A7-14B1-58B5-90FF7A46F1E3}"/>
                </a:ext>
              </a:extLst>
            </p:cNvPr>
            <p:cNvSpPr/>
            <p:nvPr/>
          </p:nvSpPr>
          <p:spPr>
            <a:xfrm rot="10800000">
              <a:off x="8747155" y="3821908"/>
              <a:ext cx="90570" cy="1288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pSp>
    </p:spTree>
    <p:extLst>
      <p:ext uri="{BB962C8B-B14F-4D97-AF65-F5344CB8AC3E}">
        <p14:creationId xmlns:p14="http://schemas.microsoft.com/office/powerpoint/2010/main" val="2932234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2D4544A6-6106-4E52-8FD7-F35AB864052B}"/>
              </a:ext>
            </a:extLst>
          </p:cNvPr>
          <p:cNvGraphicFramePr>
            <a:graphicFrameLocks/>
          </p:cNvGraphicFramePr>
          <p:nvPr>
            <p:extLst>
              <p:ext uri="{D42A27DB-BD31-4B8C-83A1-F6EECF244321}">
                <p14:modId xmlns:p14="http://schemas.microsoft.com/office/powerpoint/2010/main" val="3921866691"/>
              </p:ext>
            </p:extLst>
          </p:nvPr>
        </p:nvGraphicFramePr>
        <p:xfrm>
          <a:off x="354419" y="2446027"/>
          <a:ext cx="5317606" cy="3257803"/>
        </p:xfrm>
        <a:graphic>
          <a:graphicData uri="http://schemas.openxmlformats.org/drawingml/2006/chart">
            <c:chart xmlns:c="http://schemas.openxmlformats.org/drawingml/2006/chart" xmlns:r="http://schemas.openxmlformats.org/officeDocument/2006/relationships" r:id="rId2"/>
          </a:graphicData>
        </a:graphic>
      </p:graphicFrame>
      <p:sp>
        <p:nvSpPr>
          <p:cNvPr id="12" name="Rektangel 11">
            <a:extLst>
              <a:ext uri="{FF2B5EF4-FFF2-40B4-BE49-F238E27FC236}">
                <a16:creationId xmlns:a16="http://schemas.microsoft.com/office/drawing/2014/main" id="{4DDEB270-D02C-0E44-8727-28026D3E1515}"/>
              </a:ext>
            </a:extLst>
          </p:cNvPr>
          <p:cNvSpPr/>
          <p:nvPr/>
        </p:nvSpPr>
        <p:spPr>
          <a:xfrm>
            <a:off x="6099306" y="0"/>
            <a:ext cx="6096000" cy="6858000"/>
          </a:xfrm>
          <a:prstGeom prst="rect">
            <a:avLst/>
          </a:prstGeom>
          <a:solidFill>
            <a:srgbClr val="E7E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4" name="Diagram 3">
            <a:extLst>
              <a:ext uri="{FF2B5EF4-FFF2-40B4-BE49-F238E27FC236}">
                <a16:creationId xmlns:a16="http://schemas.microsoft.com/office/drawing/2014/main" id="{2869963E-3C22-4F65-97B4-4A69DC13F5F4}"/>
              </a:ext>
            </a:extLst>
          </p:cNvPr>
          <p:cNvGraphicFramePr>
            <a:graphicFrameLocks/>
          </p:cNvGraphicFramePr>
          <p:nvPr>
            <p:extLst>
              <p:ext uri="{D42A27DB-BD31-4B8C-83A1-F6EECF244321}">
                <p14:modId xmlns:p14="http://schemas.microsoft.com/office/powerpoint/2010/main" val="1115048768"/>
              </p:ext>
            </p:extLst>
          </p:nvPr>
        </p:nvGraphicFramePr>
        <p:xfrm>
          <a:off x="6387591" y="2491836"/>
          <a:ext cx="5367599" cy="3247310"/>
        </p:xfrm>
        <a:graphic>
          <a:graphicData uri="http://schemas.openxmlformats.org/drawingml/2006/chart">
            <c:chart xmlns:c="http://schemas.openxmlformats.org/drawingml/2006/chart" xmlns:r="http://schemas.openxmlformats.org/officeDocument/2006/relationships" r:id="rId3"/>
          </a:graphicData>
        </a:graphic>
      </p:graphicFrame>
      <p:pic>
        <p:nvPicPr>
          <p:cNvPr id="20" name="Bildobjekt 19">
            <a:extLst>
              <a:ext uri="{FF2B5EF4-FFF2-40B4-BE49-F238E27FC236}">
                <a16:creationId xmlns:a16="http://schemas.microsoft.com/office/drawing/2014/main" id="{1D11E6CC-EEE0-3541-AAF5-1D407E00F990}"/>
              </a:ext>
            </a:extLst>
          </p:cNvPr>
          <p:cNvPicPr>
            <a:picLocks noChangeAspect="1"/>
          </p:cNvPicPr>
          <p:nvPr/>
        </p:nvPicPr>
        <p:blipFill rotWithShape="1">
          <a:blip r:embed="rId4">
            <a:lum bright="70000" contrast="-70000"/>
          </a:blip>
          <a:srcRect t="46771" r="5441"/>
          <a:stretch/>
        </p:blipFill>
        <p:spPr>
          <a:xfrm>
            <a:off x="10161114" y="3967"/>
            <a:ext cx="2030886" cy="1020726"/>
          </a:xfrm>
          <a:prstGeom prst="rect">
            <a:avLst/>
          </a:prstGeom>
          <a:solidFill>
            <a:srgbClr val="E7E8E4"/>
          </a:solidFill>
        </p:spPr>
      </p:pic>
      <p:sp>
        <p:nvSpPr>
          <p:cNvPr id="15" name="textruta 14">
            <a:extLst>
              <a:ext uri="{FF2B5EF4-FFF2-40B4-BE49-F238E27FC236}">
                <a16:creationId xmlns:a16="http://schemas.microsoft.com/office/drawing/2014/main" id="{64A94590-F1F3-EC47-8325-5C26D090C323}"/>
              </a:ext>
            </a:extLst>
          </p:cNvPr>
          <p:cNvSpPr txBox="1"/>
          <p:nvPr/>
        </p:nvSpPr>
        <p:spPr>
          <a:xfrm>
            <a:off x="2612202" y="1712060"/>
            <a:ext cx="952779" cy="262254"/>
          </a:xfrm>
          <a:prstGeom prst="rect">
            <a:avLst/>
          </a:prstGeom>
          <a:noFill/>
        </p:spPr>
        <p:txBody>
          <a:bodyPr wrap="square" rtlCol="0">
            <a:spAutoFit/>
          </a:bodyPr>
          <a:lstStyle/>
          <a:p>
            <a:pPr algn="ctr"/>
            <a:r>
              <a:rPr lang="sv-SE" sz="1100" b="1"/>
              <a:t>TOTALT</a:t>
            </a:r>
          </a:p>
        </p:txBody>
      </p:sp>
      <p:sp>
        <p:nvSpPr>
          <p:cNvPr id="16" name="textruta 15">
            <a:extLst>
              <a:ext uri="{FF2B5EF4-FFF2-40B4-BE49-F238E27FC236}">
                <a16:creationId xmlns:a16="http://schemas.microsoft.com/office/drawing/2014/main" id="{374A20F3-9B0E-1B4A-8025-80FEF44E68D1}"/>
              </a:ext>
            </a:extLst>
          </p:cNvPr>
          <p:cNvSpPr txBox="1"/>
          <p:nvPr/>
        </p:nvSpPr>
        <p:spPr>
          <a:xfrm>
            <a:off x="8043423" y="1708812"/>
            <a:ext cx="2627965" cy="261610"/>
          </a:xfrm>
          <a:prstGeom prst="rect">
            <a:avLst/>
          </a:prstGeom>
          <a:noFill/>
        </p:spPr>
        <p:txBody>
          <a:bodyPr wrap="square" rtlCol="0">
            <a:spAutoFit/>
          </a:bodyPr>
          <a:lstStyle/>
          <a:p>
            <a:pPr algn="ctr"/>
            <a:r>
              <a:rPr lang="sv-SE" sz="1100" b="1" dirty="0"/>
              <a:t>PER VERKSAMHETSOMRÅDE 2023</a:t>
            </a:r>
          </a:p>
        </p:txBody>
      </p:sp>
      <p:sp>
        <p:nvSpPr>
          <p:cNvPr id="5" name="textruta 4">
            <a:extLst>
              <a:ext uri="{FF2B5EF4-FFF2-40B4-BE49-F238E27FC236}">
                <a16:creationId xmlns:a16="http://schemas.microsoft.com/office/drawing/2014/main" id="{474CB9D1-A899-0F4E-B602-2819E4AA1727}"/>
              </a:ext>
            </a:extLst>
          </p:cNvPr>
          <p:cNvSpPr txBox="1"/>
          <p:nvPr/>
        </p:nvSpPr>
        <p:spPr>
          <a:xfrm>
            <a:off x="10579468" y="293413"/>
            <a:ext cx="1311045" cy="276999"/>
          </a:xfrm>
          <a:prstGeom prst="rect">
            <a:avLst/>
          </a:prstGeom>
          <a:noFill/>
        </p:spPr>
        <p:txBody>
          <a:bodyPr wrap="square" rtlCol="0">
            <a:spAutoFit/>
          </a:bodyPr>
          <a:lstStyle/>
          <a:p>
            <a:pPr algn="ctr"/>
            <a:r>
              <a:rPr lang="sv-SE" sz="1200" b="1">
                <a:solidFill>
                  <a:schemeClr val="bg2">
                    <a:lumMod val="10000"/>
                  </a:schemeClr>
                </a:solidFill>
              </a:rPr>
              <a:t>Affärsmodeller</a:t>
            </a:r>
          </a:p>
        </p:txBody>
      </p:sp>
      <p:sp>
        <p:nvSpPr>
          <p:cNvPr id="2" name="Rubrik 1">
            <a:extLst>
              <a:ext uri="{FF2B5EF4-FFF2-40B4-BE49-F238E27FC236}">
                <a16:creationId xmlns:a16="http://schemas.microsoft.com/office/drawing/2014/main" id="{80AE534E-DEB8-5549-9D69-33A8AB223F1B}"/>
              </a:ext>
            </a:extLst>
          </p:cNvPr>
          <p:cNvSpPr>
            <a:spLocks noGrp="1"/>
          </p:cNvSpPr>
          <p:nvPr>
            <p:ph type="title"/>
          </p:nvPr>
        </p:nvSpPr>
        <p:spPr>
          <a:xfrm>
            <a:off x="415789" y="293413"/>
            <a:ext cx="9731676" cy="514662"/>
          </a:xfrm>
        </p:spPr>
        <p:txBody>
          <a:bodyPr/>
          <a:lstStyle/>
          <a:p>
            <a:r>
              <a:rPr lang="sv-SE" dirty="0"/>
              <a:t>54 procent av m</a:t>
            </a:r>
            <a:r>
              <a:rPr lang="sv-SE" sz="2000" dirty="0"/>
              <a:t>edlemsföretagen har en IT-kostnad </a:t>
            </a:r>
            <a:r>
              <a:rPr lang="sv-SE" dirty="0"/>
              <a:t>över 4</a:t>
            </a:r>
            <a:r>
              <a:rPr lang="sv-SE" sz="2000" dirty="0"/>
              <a:t> procent av </a:t>
            </a:r>
            <a:r>
              <a:rPr lang="sv-SE" dirty="0"/>
              <a:t>de </a:t>
            </a:r>
            <a:r>
              <a:rPr lang="sv-SE" sz="2000" dirty="0"/>
              <a:t>totala kostnaderna</a:t>
            </a:r>
            <a:r>
              <a:rPr lang="sv-SE" dirty="0"/>
              <a:t> </a:t>
            </a:r>
            <a:endParaRPr lang="sv-SE" sz="2000" dirty="0"/>
          </a:p>
        </p:txBody>
      </p:sp>
      <p:sp>
        <p:nvSpPr>
          <p:cNvPr id="3" name="Platshållare för innehåll 2">
            <a:extLst>
              <a:ext uri="{FF2B5EF4-FFF2-40B4-BE49-F238E27FC236}">
                <a16:creationId xmlns:a16="http://schemas.microsoft.com/office/drawing/2014/main" id="{8CC2C8A7-27A8-704F-A013-53674A58AB4C}"/>
              </a:ext>
            </a:extLst>
          </p:cNvPr>
          <p:cNvSpPr>
            <a:spLocks noGrp="1"/>
          </p:cNvSpPr>
          <p:nvPr>
            <p:ph idx="1"/>
          </p:nvPr>
        </p:nvSpPr>
        <p:spPr>
          <a:xfrm>
            <a:off x="415787" y="1020727"/>
            <a:ext cx="8731519" cy="590422"/>
          </a:xfrm>
        </p:spPr>
        <p:txBody>
          <a:bodyPr/>
          <a:lstStyle/>
          <a:p>
            <a:r>
              <a:rPr lang="sv-SE" b="1" dirty="0"/>
              <a:t>IT-kostnader</a:t>
            </a:r>
            <a:br>
              <a:rPr lang="sv-SE" dirty="0"/>
            </a:br>
            <a:r>
              <a:rPr lang="sv-SE" dirty="0"/>
              <a:t> Procent av totala kostnaderna, totalt och fördelat per verksamhetsområde </a:t>
            </a:r>
          </a:p>
        </p:txBody>
      </p:sp>
      <p:sp>
        <p:nvSpPr>
          <p:cNvPr id="10" name="Platshållare för sidfot 9">
            <a:extLst>
              <a:ext uri="{FF2B5EF4-FFF2-40B4-BE49-F238E27FC236}">
                <a16:creationId xmlns:a16="http://schemas.microsoft.com/office/drawing/2014/main" id="{032063A7-3A72-884D-AE9D-9EDF432D934F}"/>
              </a:ext>
            </a:extLst>
          </p:cNvPr>
          <p:cNvSpPr>
            <a:spLocks noGrp="1"/>
          </p:cNvSpPr>
          <p:nvPr>
            <p:ph type="ftr" sz="quarter" idx="11"/>
          </p:nvPr>
        </p:nvSpPr>
        <p:spPr/>
        <p:txBody>
          <a:bodyPr/>
          <a:lstStyle/>
          <a:p>
            <a:r>
              <a:rPr lang="sv-SE"/>
              <a:t>Insikt 2024 |</a:t>
            </a:r>
          </a:p>
        </p:txBody>
      </p:sp>
      <p:sp>
        <p:nvSpPr>
          <p:cNvPr id="11" name="Platshållare för bildnummer 10">
            <a:extLst>
              <a:ext uri="{FF2B5EF4-FFF2-40B4-BE49-F238E27FC236}">
                <a16:creationId xmlns:a16="http://schemas.microsoft.com/office/drawing/2014/main" id="{A9FF817B-A545-4447-B071-EDAC8282D821}"/>
              </a:ext>
            </a:extLst>
          </p:cNvPr>
          <p:cNvSpPr>
            <a:spLocks noGrp="1"/>
          </p:cNvSpPr>
          <p:nvPr>
            <p:ph type="sldNum" sz="quarter" idx="12"/>
          </p:nvPr>
        </p:nvSpPr>
        <p:spPr/>
        <p:txBody>
          <a:bodyPr/>
          <a:lstStyle/>
          <a:p>
            <a:fld id="{AE086683-F536-42AB-ABBC-F4803DFE8DBC}" type="slidenum">
              <a:rPr lang="sv-SE" smtClean="0"/>
              <a:t>31</a:t>
            </a:fld>
            <a:endParaRPr lang="sv-SE"/>
          </a:p>
        </p:txBody>
      </p:sp>
      <p:sp>
        <p:nvSpPr>
          <p:cNvPr id="9" name="textruta 8">
            <a:extLst>
              <a:ext uri="{FF2B5EF4-FFF2-40B4-BE49-F238E27FC236}">
                <a16:creationId xmlns:a16="http://schemas.microsoft.com/office/drawing/2014/main" id="{F7413462-BB88-DB44-8CE8-A86412D3B2B8}"/>
              </a:ext>
            </a:extLst>
          </p:cNvPr>
          <p:cNvSpPr txBox="1"/>
          <p:nvPr/>
        </p:nvSpPr>
        <p:spPr>
          <a:xfrm>
            <a:off x="4112511" y="6272598"/>
            <a:ext cx="3960366" cy="338554"/>
          </a:xfrm>
          <a:prstGeom prst="rect">
            <a:avLst/>
          </a:prstGeom>
        </p:spPr>
        <p:txBody>
          <a:bodyPr wrap="square">
            <a:spAutoFit/>
          </a:bodyPr>
          <a:lstStyle>
            <a:defPPr>
              <a:defRPr lang="sv-SE"/>
            </a:defPPr>
            <a:lvl1pPr algn="ctr">
              <a:defRPr sz="700"/>
            </a:lvl1pPr>
          </a:lstStyle>
          <a:p>
            <a:r>
              <a:rPr lang="sv-SE"/>
              <a:t>IT-kostnader inkluderar totala kostnaderna för driften av företagets IT-anläggningar,</a:t>
            </a:r>
            <a:br>
              <a:rPr lang="sv-SE"/>
            </a:br>
            <a:r>
              <a:rPr lang="sv-SE"/>
              <a:t> investeringar i hårdvara, mjukvara, underhåll samt licenser</a:t>
            </a:r>
          </a:p>
        </p:txBody>
      </p:sp>
      <p:sp>
        <p:nvSpPr>
          <p:cNvPr id="50" name="Höger klammerparentes 49">
            <a:extLst>
              <a:ext uri="{FF2B5EF4-FFF2-40B4-BE49-F238E27FC236}">
                <a16:creationId xmlns:a16="http://schemas.microsoft.com/office/drawing/2014/main" id="{C71FE120-36E5-F448-BBBA-96E528ADA765}"/>
              </a:ext>
            </a:extLst>
          </p:cNvPr>
          <p:cNvSpPr/>
          <p:nvPr/>
        </p:nvSpPr>
        <p:spPr>
          <a:xfrm rot="16200000">
            <a:off x="3036135" y="1135801"/>
            <a:ext cx="165502" cy="2821168"/>
          </a:xfrm>
          <a:prstGeom prst="rightBrace">
            <a:avLst>
              <a:gd name="adj1" fmla="val 4716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51" name="textruta 50">
            <a:extLst>
              <a:ext uri="{FF2B5EF4-FFF2-40B4-BE49-F238E27FC236}">
                <a16:creationId xmlns:a16="http://schemas.microsoft.com/office/drawing/2014/main" id="{70D4C98E-C78F-664C-A9B5-B3E9B6792F8D}"/>
              </a:ext>
            </a:extLst>
          </p:cNvPr>
          <p:cNvSpPr txBox="1"/>
          <p:nvPr/>
        </p:nvSpPr>
        <p:spPr>
          <a:xfrm>
            <a:off x="2511219" y="1985158"/>
            <a:ext cx="1761135" cy="507831"/>
          </a:xfrm>
          <a:prstGeom prst="rect">
            <a:avLst/>
          </a:prstGeom>
          <a:noFill/>
        </p:spPr>
        <p:txBody>
          <a:bodyPr wrap="square" rtlCol="0">
            <a:spAutoFit/>
          </a:bodyPr>
          <a:lstStyle/>
          <a:p>
            <a:pPr algn="ctr"/>
            <a:r>
              <a:rPr lang="sv-SE" sz="900" i="1" dirty="0"/>
              <a:t>Andel företag med </a:t>
            </a:r>
            <a:r>
              <a:rPr lang="sv-SE" sz="900" i="1" dirty="0" err="1"/>
              <a:t>it-kostnader</a:t>
            </a:r>
            <a:r>
              <a:rPr lang="sv-SE" sz="900" i="1" dirty="0"/>
              <a:t> över 4% av totala kostnaderna </a:t>
            </a:r>
          </a:p>
          <a:p>
            <a:pPr algn="ctr"/>
            <a:r>
              <a:rPr lang="sv-SE" sz="900" b="1" i="1" dirty="0"/>
              <a:t>54% </a:t>
            </a:r>
            <a:r>
              <a:rPr lang="sv-SE" sz="900" i="1" dirty="0"/>
              <a:t>(54%)</a:t>
            </a:r>
            <a:endParaRPr lang="sv-SE" sz="900" dirty="0"/>
          </a:p>
        </p:txBody>
      </p:sp>
      <p:sp>
        <p:nvSpPr>
          <p:cNvPr id="19" name="Ned 18">
            <a:extLst>
              <a:ext uri="{FF2B5EF4-FFF2-40B4-BE49-F238E27FC236}">
                <a16:creationId xmlns:a16="http://schemas.microsoft.com/office/drawing/2014/main" id="{CD84F6F0-3202-5748-A12B-A6FBB6A552D9}"/>
              </a:ext>
            </a:extLst>
          </p:cNvPr>
          <p:cNvSpPr/>
          <p:nvPr/>
        </p:nvSpPr>
        <p:spPr>
          <a:xfrm rot="16200000">
            <a:off x="2973698" y="2317227"/>
            <a:ext cx="90570" cy="128800"/>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0331678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ktangel 27">
            <a:extLst>
              <a:ext uri="{FF2B5EF4-FFF2-40B4-BE49-F238E27FC236}">
                <a16:creationId xmlns:a16="http://schemas.microsoft.com/office/drawing/2014/main" id="{027BCE90-A439-A7AF-EAA1-62DF7821013B}"/>
              </a:ext>
            </a:extLst>
          </p:cNvPr>
          <p:cNvSpPr/>
          <p:nvPr/>
        </p:nvSpPr>
        <p:spPr>
          <a:xfrm>
            <a:off x="6044624" y="0"/>
            <a:ext cx="62053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dirty="0"/>
          </a:p>
        </p:txBody>
      </p:sp>
      <p:graphicFrame>
        <p:nvGraphicFramePr>
          <p:cNvPr id="10" name="Diagram 9">
            <a:extLst>
              <a:ext uri="{FF2B5EF4-FFF2-40B4-BE49-F238E27FC236}">
                <a16:creationId xmlns:a16="http://schemas.microsoft.com/office/drawing/2014/main" id="{E4214030-2995-02F5-76C4-06266BAA3448}"/>
              </a:ext>
            </a:extLst>
          </p:cNvPr>
          <p:cNvGraphicFramePr>
            <a:graphicFrameLocks/>
          </p:cNvGraphicFramePr>
          <p:nvPr>
            <p:extLst>
              <p:ext uri="{D42A27DB-BD31-4B8C-83A1-F6EECF244321}">
                <p14:modId xmlns:p14="http://schemas.microsoft.com/office/powerpoint/2010/main" val="1225199065"/>
              </p:ext>
            </p:extLst>
          </p:nvPr>
        </p:nvGraphicFramePr>
        <p:xfrm>
          <a:off x="6230815" y="1572133"/>
          <a:ext cx="5625222" cy="4424583"/>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Diagram 5">
            <a:extLst>
              <a:ext uri="{FF2B5EF4-FFF2-40B4-BE49-F238E27FC236}">
                <a16:creationId xmlns:a16="http://schemas.microsoft.com/office/drawing/2014/main" id="{E6AAE3B0-1FCA-F18B-7546-A24BBFE3993F}"/>
              </a:ext>
            </a:extLst>
          </p:cNvPr>
          <p:cNvGraphicFramePr>
            <a:graphicFrameLocks/>
          </p:cNvGraphicFramePr>
          <p:nvPr>
            <p:extLst>
              <p:ext uri="{D42A27DB-BD31-4B8C-83A1-F6EECF244321}">
                <p14:modId xmlns:p14="http://schemas.microsoft.com/office/powerpoint/2010/main" val="3409798953"/>
              </p:ext>
            </p:extLst>
          </p:nvPr>
        </p:nvGraphicFramePr>
        <p:xfrm>
          <a:off x="-914401" y="1684784"/>
          <a:ext cx="7199587" cy="4750687"/>
        </p:xfrm>
        <a:graphic>
          <a:graphicData uri="http://schemas.openxmlformats.org/drawingml/2006/chart">
            <c:chart xmlns:c="http://schemas.openxmlformats.org/drawingml/2006/chart" xmlns:r="http://schemas.openxmlformats.org/officeDocument/2006/relationships" r:id="rId4"/>
          </a:graphicData>
        </a:graphic>
      </p:graphicFrame>
      <p:pic>
        <p:nvPicPr>
          <p:cNvPr id="9" name="Bildobjekt 8">
            <a:extLst>
              <a:ext uri="{FF2B5EF4-FFF2-40B4-BE49-F238E27FC236}">
                <a16:creationId xmlns:a16="http://schemas.microsoft.com/office/drawing/2014/main" id="{4C74C1E5-CD2B-2941-4CE1-1DB17430FAC5}"/>
              </a:ext>
            </a:extLst>
          </p:cNvPr>
          <p:cNvPicPr>
            <a:picLocks noChangeAspect="1"/>
          </p:cNvPicPr>
          <p:nvPr/>
        </p:nvPicPr>
        <p:blipFill rotWithShape="1">
          <a:blip r:embed="rId5">
            <a:lum bright="70000" contrast="-70000"/>
          </a:blip>
          <a:srcRect t="46771" r="5441"/>
          <a:stretch/>
        </p:blipFill>
        <p:spPr>
          <a:xfrm>
            <a:off x="10161115" y="0"/>
            <a:ext cx="2030886" cy="1020726"/>
          </a:xfrm>
          <a:prstGeom prst="rect">
            <a:avLst/>
          </a:prstGeom>
        </p:spPr>
      </p:pic>
      <p:sp>
        <p:nvSpPr>
          <p:cNvPr id="2" name="Rubrik 1">
            <a:extLst>
              <a:ext uri="{FF2B5EF4-FFF2-40B4-BE49-F238E27FC236}">
                <a16:creationId xmlns:a16="http://schemas.microsoft.com/office/drawing/2014/main" id="{3AB0D73A-8E26-86C0-D6A7-26263D76FA14}"/>
              </a:ext>
            </a:extLst>
          </p:cNvPr>
          <p:cNvSpPr>
            <a:spLocks noGrp="1"/>
          </p:cNvSpPr>
          <p:nvPr>
            <p:ph type="title"/>
          </p:nvPr>
        </p:nvSpPr>
        <p:spPr/>
        <p:txBody>
          <a:bodyPr/>
          <a:lstStyle/>
          <a:p>
            <a:r>
              <a:rPr lang="sv-SE" dirty="0"/>
              <a:t>Kompetens och kapital är viktigast för ytterligare investering i </a:t>
            </a:r>
            <a:r>
              <a:rPr lang="sv-SE" dirty="0" err="1"/>
              <a:t>FoI</a:t>
            </a:r>
            <a:endParaRPr lang="sv-SE" dirty="0"/>
          </a:p>
        </p:txBody>
      </p:sp>
      <p:sp>
        <p:nvSpPr>
          <p:cNvPr id="3" name="Platshållare för innehåll 2">
            <a:extLst>
              <a:ext uri="{FF2B5EF4-FFF2-40B4-BE49-F238E27FC236}">
                <a16:creationId xmlns:a16="http://schemas.microsoft.com/office/drawing/2014/main" id="{1FFB6CB9-17D6-806B-2A11-CA4CB6926C75}"/>
              </a:ext>
            </a:extLst>
          </p:cNvPr>
          <p:cNvSpPr>
            <a:spLocks noGrp="1"/>
          </p:cNvSpPr>
          <p:nvPr>
            <p:ph idx="1"/>
          </p:nvPr>
        </p:nvSpPr>
        <p:spPr/>
        <p:txBody>
          <a:bodyPr/>
          <a:lstStyle/>
          <a:p>
            <a:r>
              <a:rPr lang="sv-SE" b="1" dirty="0"/>
              <a:t>Anledningar till att investera mer i </a:t>
            </a:r>
            <a:r>
              <a:rPr lang="sv-SE" b="1" dirty="0" err="1"/>
              <a:t>FoI</a:t>
            </a:r>
            <a:br>
              <a:rPr lang="sv-SE" dirty="0"/>
            </a:br>
            <a:r>
              <a:rPr lang="sv-SE" dirty="0"/>
              <a:t>I procent av totalen*</a:t>
            </a:r>
          </a:p>
        </p:txBody>
      </p:sp>
      <p:sp>
        <p:nvSpPr>
          <p:cNvPr id="4" name="Platshållare för sidfot 3">
            <a:extLst>
              <a:ext uri="{FF2B5EF4-FFF2-40B4-BE49-F238E27FC236}">
                <a16:creationId xmlns:a16="http://schemas.microsoft.com/office/drawing/2014/main" id="{0FE41E1E-C1C7-FFEF-7024-5F5BC29A5534}"/>
              </a:ext>
            </a:extLst>
          </p:cNvPr>
          <p:cNvSpPr>
            <a:spLocks noGrp="1"/>
          </p:cNvSpPr>
          <p:nvPr>
            <p:ph type="ftr" sz="quarter" idx="11"/>
          </p:nvPr>
        </p:nvSpPr>
        <p:spPr/>
        <p:txBody>
          <a:bodyPr/>
          <a:lstStyle/>
          <a:p>
            <a:r>
              <a:rPr lang="sv-SE"/>
              <a:t>Insikt 2024 |</a:t>
            </a:r>
            <a:endParaRPr lang="sv-SE" dirty="0"/>
          </a:p>
        </p:txBody>
      </p:sp>
      <p:sp>
        <p:nvSpPr>
          <p:cNvPr id="5" name="Platshållare för bildnummer 4">
            <a:extLst>
              <a:ext uri="{FF2B5EF4-FFF2-40B4-BE49-F238E27FC236}">
                <a16:creationId xmlns:a16="http://schemas.microsoft.com/office/drawing/2014/main" id="{6CDE2577-DABC-57E5-3159-722AD34B3790}"/>
              </a:ext>
            </a:extLst>
          </p:cNvPr>
          <p:cNvSpPr>
            <a:spLocks noGrp="1"/>
          </p:cNvSpPr>
          <p:nvPr>
            <p:ph type="sldNum" sz="quarter" idx="12"/>
          </p:nvPr>
        </p:nvSpPr>
        <p:spPr/>
        <p:txBody>
          <a:bodyPr/>
          <a:lstStyle/>
          <a:p>
            <a:fld id="{AE086683-F536-42AB-ABBC-F4803DFE8DBC}" type="slidenum">
              <a:rPr lang="sv-SE" smtClean="0"/>
              <a:pPr/>
              <a:t>32</a:t>
            </a:fld>
            <a:endParaRPr lang="sv-SE" dirty="0"/>
          </a:p>
        </p:txBody>
      </p:sp>
      <p:sp>
        <p:nvSpPr>
          <p:cNvPr id="8" name="textruta 7">
            <a:extLst>
              <a:ext uri="{FF2B5EF4-FFF2-40B4-BE49-F238E27FC236}">
                <a16:creationId xmlns:a16="http://schemas.microsoft.com/office/drawing/2014/main" id="{EFED2A96-3745-23F2-FF27-F903A0441897}"/>
              </a:ext>
            </a:extLst>
          </p:cNvPr>
          <p:cNvSpPr txBox="1"/>
          <p:nvPr/>
        </p:nvSpPr>
        <p:spPr>
          <a:xfrm>
            <a:off x="10579468" y="293413"/>
            <a:ext cx="1311045" cy="276999"/>
          </a:xfrm>
          <a:prstGeom prst="rect">
            <a:avLst/>
          </a:prstGeom>
          <a:noFill/>
        </p:spPr>
        <p:txBody>
          <a:bodyPr wrap="square" rtlCol="0">
            <a:spAutoFit/>
          </a:bodyPr>
          <a:lstStyle/>
          <a:p>
            <a:pPr algn="ctr"/>
            <a:r>
              <a:rPr lang="sv-SE" sz="1200" b="1" dirty="0">
                <a:solidFill>
                  <a:schemeClr val="bg2">
                    <a:lumMod val="10000"/>
                  </a:schemeClr>
                </a:solidFill>
              </a:rPr>
              <a:t>Affärsmodeller</a:t>
            </a:r>
          </a:p>
        </p:txBody>
      </p:sp>
      <p:sp>
        <p:nvSpPr>
          <p:cNvPr id="7" name="textruta 6">
            <a:extLst>
              <a:ext uri="{FF2B5EF4-FFF2-40B4-BE49-F238E27FC236}">
                <a16:creationId xmlns:a16="http://schemas.microsoft.com/office/drawing/2014/main" id="{EEAB7DBB-B7A2-4661-7881-57F02255C8B2}"/>
              </a:ext>
            </a:extLst>
          </p:cNvPr>
          <p:cNvSpPr txBox="1"/>
          <p:nvPr/>
        </p:nvSpPr>
        <p:spPr>
          <a:xfrm>
            <a:off x="415787" y="6571424"/>
            <a:ext cx="6053600" cy="253916"/>
          </a:xfrm>
          <a:prstGeom prst="rect">
            <a:avLst/>
          </a:prstGeom>
          <a:noFill/>
        </p:spPr>
        <p:txBody>
          <a:bodyPr wrap="square" rtlCol="0">
            <a:spAutoFit/>
          </a:bodyPr>
          <a:lstStyle/>
          <a:p>
            <a:r>
              <a:rPr lang="sv-SE" sz="1050" dirty="0"/>
              <a:t>*Att andelarna summerar till mer än 100% beror på att man fick ange flera svarsalternativ.</a:t>
            </a:r>
          </a:p>
        </p:txBody>
      </p:sp>
    </p:spTree>
    <p:extLst>
      <p:ext uri="{BB962C8B-B14F-4D97-AF65-F5344CB8AC3E}">
        <p14:creationId xmlns:p14="http://schemas.microsoft.com/office/powerpoint/2010/main" val="416991219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DFFC6B6-98E9-334E-B9C1-5DF3AFE1A24C}"/>
              </a:ext>
            </a:extLst>
          </p:cNvPr>
          <p:cNvSpPr/>
          <p:nvPr/>
        </p:nvSpPr>
        <p:spPr>
          <a:xfrm>
            <a:off x="790113" y="3537829"/>
            <a:ext cx="7439448" cy="537445"/>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10" name="Ellips 9">
            <a:extLst>
              <a:ext uri="{FF2B5EF4-FFF2-40B4-BE49-F238E27FC236}">
                <a16:creationId xmlns:a16="http://schemas.microsoft.com/office/drawing/2014/main" id="{E9712676-0199-B243-89A2-BDC2F6B89237}"/>
              </a:ext>
            </a:extLst>
          </p:cNvPr>
          <p:cNvSpPr/>
          <p:nvPr/>
        </p:nvSpPr>
        <p:spPr>
          <a:xfrm>
            <a:off x="8041658" y="1797297"/>
            <a:ext cx="3901603" cy="3901603"/>
          </a:xfrm>
          <a:prstGeom prst="ellipse">
            <a:avLst/>
          </a:prstGeom>
          <a:solidFill>
            <a:schemeClr val="bg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2" name="Diagram 11">
            <a:extLst>
              <a:ext uri="{FF2B5EF4-FFF2-40B4-BE49-F238E27FC236}">
                <a16:creationId xmlns:a16="http://schemas.microsoft.com/office/drawing/2014/main" id="{9041A31A-769F-AFF6-8D32-E6E2B91040CF}"/>
              </a:ext>
            </a:extLst>
          </p:cNvPr>
          <p:cNvGraphicFramePr>
            <a:graphicFrameLocks/>
          </p:cNvGraphicFramePr>
          <p:nvPr>
            <p:extLst>
              <p:ext uri="{D42A27DB-BD31-4B8C-83A1-F6EECF244321}">
                <p14:modId xmlns:p14="http://schemas.microsoft.com/office/powerpoint/2010/main" val="162635927"/>
              </p:ext>
            </p:extLst>
          </p:nvPr>
        </p:nvGraphicFramePr>
        <p:xfrm>
          <a:off x="8363618" y="2499514"/>
          <a:ext cx="3149918" cy="280355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Diagram 7">
            <a:extLst>
              <a:ext uri="{FF2B5EF4-FFF2-40B4-BE49-F238E27FC236}">
                <a16:creationId xmlns:a16="http://schemas.microsoft.com/office/drawing/2014/main" id="{6DCED755-1765-C24A-D410-D48CB33E8792}"/>
              </a:ext>
            </a:extLst>
          </p:cNvPr>
          <p:cNvGraphicFramePr>
            <a:graphicFrameLocks/>
          </p:cNvGraphicFramePr>
          <p:nvPr>
            <p:extLst>
              <p:ext uri="{D42A27DB-BD31-4B8C-83A1-F6EECF244321}">
                <p14:modId xmlns:p14="http://schemas.microsoft.com/office/powerpoint/2010/main" val="2087146273"/>
              </p:ext>
            </p:extLst>
          </p:nvPr>
        </p:nvGraphicFramePr>
        <p:xfrm>
          <a:off x="725700" y="1607837"/>
          <a:ext cx="7082140" cy="4730193"/>
        </p:xfrm>
        <a:graphic>
          <a:graphicData uri="http://schemas.openxmlformats.org/drawingml/2006/chart">
            <c:chart xmlns:c="http://schemas.openxmlformats.org/drawingml/2006/chart" xmlns:r="http://schemas.openxmlformats.org/officeDocument/2006/relationships" r:id="rId3"/>
          </a:graphicData>
        </a:graphic>
      </p:graphicFrame>
      <p:pic>
        <p:nvPicPr>
          <p:cNvPr id="6" name="Bildobjekt 5">
            <a:extLst>
              <a:ext uri="{FF2B5EF4-FFF2-40B4-BE49-F238E27FC236}">
                <a16:creationId xmlns:a16="http://schemas.microsoft.com/office/drawing/2014/main" id="{544D8708-8B62-4F49-9E37-D720684160DC}"/>
              </a:ext>
            </a:extLst>
          </p:cNvPr>
          <p:cNvPicPr>
            <a:picLocks noChangeAspect="1"/>
          </p:cNvPicPr>
          <p:nvPr/>
        </p:nvPicPr>
        <p:blipFill rotWithShape="1">
          <a:blip r:embed="rId4"/>
          <a:srcRect t="-6970" b="40053"/>
          <a:stretch/>
        </p:blipFill>
        <p:spPr>
          <a:xfrm rot="10800000">
            <a:off x="10579466" y="-2"/>
            <a:ext cx="1544217" cy="1020727"/>
          </a:xfrm>
          <a:prstGeom prst="rect">
            <a:avLst/>
          </a:prstGeom>
        </p:spPr>
      </p:pic>
      <p:sp>
        <p:nvSpPr>
          <p:cNvPr id="2" name="Rubrik 1">
            <a:extLst>
              <a:ext uri="{FF2B5EF4-FFF2-40B4-BE49-F238E27FC236}">
                <a16:creationId xmlns:a16="http://schemas.microsoft.com/office/drawing/2014/main" id="{1A0DC40C-63E8-1D48-ADF1-659D98B8BE6F}"/>
              </a:ext>
            </a:extLst>
          </p:cNvPr>
          <p:cNvSpPr>
            <a:spLocks noGrp="1"/>
          </p:cNvSpPr>
          <p:nvPr>
            <p:ph type="title"/>
          </p:nvPr>
        </p:nvSpPr>
        <p:spPr>
          <a:xfrm>
            <a:off x="415787" y="293413"/>
            <a:ext cx="9930509" cy="514662"/>
          </a:xfrm>
        </p:spPr>
        <p:txBody>
          <a:bodyPr/>
          <a:lstStyle/>
          <a:p>
            <a:r>
              <a:rPr lang="sv-SE" sz="2000"/>
              <a:t>Industri- och </a:t>
            </a:r>
            <a:r>
              <a:rPr lang="sv-SE" sz="2000" err="1"/>
              <a:t>techkonsultföretagen</a:t>
            </a:r>
            <a:r>
              <a:rPr lang="sv-SE" sz="2000"/>
              <a:t> har lägst andel egen omsättning</a:t>
            </a:r>
          </a:p>
        </p:txBody>
      </p:sp>
      <p:sp>
        <p:nvSpPr>
          <p:cNvPr id="3" name="Platshållare för innehåll 2">
            <a:extLst>
              <a:ext uri="{FF2B5EF4-FFF2-40B4-BE49-F238E27FC236}">
                <a16:creationId xmlns:a16="http://schemas.microsoft.com/office/drawing/2014/main" id="{99F16A86-F66F-8847-9C83-DAF90D36D6F2}"/>
              </a:ext>
            </a:extLst>
          </p:cNvPr>
          <p:cNvSpPr>
            <a:spLocks noGrp="1"/>
          </p:cNvSpPr>
          <p:nvPr>
            <p:ph idx="1"/>
          </p:nvPr>
        </p:nvSpPr>
        <p:spPr>
          <a:xfrm>
            <a:off x="415787" y="1020726"/>
            <a:ext cx="7792298" cy="511901"/>
          </a:xfrm>
        </p:spPr>
        <p:txBody>
          <a:bodyPr/>
          <a:lstStyle/>
          <a:p>
            <a:r>
              <a:rPr lang="sv-SE" b="1"/>
              <a:t>Egen omsättning </a:t>
            </a:r>
            <a:br>
              <a:rPr lang="sv-SE"/>
            </a:br>
            <a:r>
              <a:rPr lang="sv-SE"/>
              <a:t> I procent av totala omsättningen</a:t>
            </a:r>
          </a:p>
        </p:txBody>
      </p:sp>
      <p:sp>
        <p:nvSpPr>
          <p:cNvPr id="4" name="Platshållare för sidfot 3">
            <a:extLst>
              <a:ext uri="{FF2B5EF4-FFF2-40B4-BE49-F238E27FC236}">
                <a16:creationId xmlns:a16="http://schemas.microsoft.com/office/drawing/2014/main" id="{C677BF41-6A5C-CA4A-90F1-1583304D103C}"/>
              </a:ext>
            </a:extLst>
          </p:cNvPr>
          <p:cNvSpPr>
            <a:spLocks noGrp="1"/>
          </p:cNvSpPr>
          <p:nvPr>
            <p:ph type="ftr" sz="quarter" idx="11"/>
          </p:nvPr>
        </p:nvSpPr>
        <p:spPr/>
        <p:txBody>
          <a:bodyPr/>
          <a:lstStyle/>
          <a:p>
            <a:r>
              <a:rPr lang="sv-SE"/>
              <a:t>Insikt 2024 |</a:t>
            </a:r>
          </a:p>
        </p:txBody>
      </p:sp>
      <p:sp>
        <p:nvSpPr>
          <p:cNvPr id="9" name="Platshållare för bildnummer 8">
            <a:extLst>
              <a:ext uri="{FF2B5EF4-FFF2-40B4-BE49-F238E27FC236}">
                <a16:creationId xmlns:a16="http://schemas.microsoft.com/office/drawing/2014/main" id="{DCED2E45-6698-7D4F-91A1-F9DB12304330}"/>
              </a:ext>
            </a:extLst>
          </p:cNvPr>
          <p:cNvSpPr>
            <a:spLocks noGrp="1"/>
          </p:cNvSpPr>
          <p:nvPr>
            <p:ph type="sldNum" sz="quarter" idx="12"/>
          </p:nvPr>
        </p:nvSpPr>
        <p:spPr/>
        <p:txBody>
          <a:bodyPr/>
          <a:lstStyle/>
          <a:p>
            <a:fld id="{AE086683-F536-42AB-ABBC-F4803DFE8DBC}" type="slidenum">
              <a:rPr lang="sv-SE" smtClean="0"/>
              <a:t>33</a:t>
            </a:fld>
            <a:endParaRPr lang="sv-SE"/>
          </a:p>
        </p:txBody>
      </p:sp>
      <p:sp>
        <p:nvSpPr>
          <p:cNvPr id="5" name="textruta 4">
            <a:extLst>
              <a:ext uri="{FF2B5EF4-FFF2-40B4-BE49-F238E27FC236}">
                <a16:creationId xmlns:a16="http://schemas.microsoft.com/office/drawing/2014/main" id="{F15D68D9-DAEF-2946-BB41-A7B37B93576C}"/>
              </a:ext>
            </a:extLst>
          </p:cNvPr>
          <p:cNvSpPr txBox="1"/>
          <p:nvPr/>
        </p:nvSpPr>
        <p:spPr>
          <a:xfrm>
            <a:off x="10579468" y="293413"/>
            <a:ext cx="1311045" cy="276999"/>
          </a:xfrm>
          <a:prstGeom prst="rect">
            <a:avLst/>
          </a:prstGeom>
          <a:noFill/>
        </p:spPr>
        <p:txBody>
          <a:bodyPr wrap="square" rtlCol="0">
            <a:spAutoFit/>
          </a:bodyPr>
          <a:lstStyle/>
          <a:p>
            <a:pPr algn="ctr"/>
            <a:r>
              <a:rPr lang="sv-SE" sz="1200" b="1">
                <a:solidFill>
                  <a:srgbClr val="1D666E"/>
                </a:solidFill>
              </a:rPr>
              <a:t>Kunder</a:t>
            </a:r>
          </a:p>
        </p:txBody>
      </p:sp>
      <p:sp>
        <p:nvSpPr>
          <p:cNvPr id="11" name="textruta 10">
            <a:extLst>
              <a:ext uri="{FF2B5EF4-FFF2-40B4-BE49-F238E27FC236}">
                <a16:creationId xmlns:a16="http://schemas.microsoft.com/office/drawing/2014/main" id="{73991791-8080-CF4C-B89E-C7096BE683F9}"/>
              </a:ext>
            </a:extLst>
          </p:cNvPr>
          <p:cNvSpPr txBox="1"/>
          <p:nvPr/>
        </p:nvSpPr>
        <p:spPr>
          <a:xfrm>
            <a:off x="3460376" y="6262821"/>
            <a:ext cx="5271247" cy="307777"/>
          </a:xfrm>
          <a:prstGeom prst="rect">
            <a:avLst/>
          </a:prstGeom>
        </p:spPr>
        <p:txBody>
          <a:bodyPr wrap="square">
            <a:spAutoFit/>
          </a:bodyPr>
          <a:lstStyle>
            <a:defPPr>
              <a:defRPr lang="sv-SE"/>
            </a:defPPr>
            <a:lvl1pPr algn="ctr">
              <a:defRPr sz="700"/>
            </a:lvl1pPr>
          </a:lstStyle>
          <a:p>
            <a:r>
              <a:rPr lang="sv-SE"/>
              <a:t>Egen omsättning är den delen av omsättningen som företaget producerar själva/"in house". Med andra ord är det omsättningen exklusive olika slags konsultinköp eller inköp av andra varor, material och tjänster.</a:t>
            </a:r>
          </a:p>
        </p:txBody>
      </p:sp>
      <p:cxnSp>
        <p:nvCxnSpPr>
          <p:cNvPr id="23" name="Rak pil 22">
            <a:extLst>
              <a:ext uri="{FF2B5EF4-FFF2-40B4-BE49-F238E27FC236}">
                <a16:creationId xmlns:a16="http://schemas.microsoft.com/office/drawing/2014/main" id="{95984F53-39D8-394B-81CD-561F2499D9CD}"/>
              </a:ext>
            </a:extLst>
          </p:cNvPr>
          <p:cNvCxnSpPr>
            <a:cxnSpLocks/>
          </p:cNvCxnSpPr>
          <p:nvPr/>
        </p:nvCxnSpPr>
        <p:spPr>
          <a:xfrm>
            <a:off x="7642914" y="3788795"/>
            <a:ext cx="565171"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textruta 25">
            <a:extLst>
              <a:ext uri="{FF2B5EF4-FFF2-40B4-BE49-F238E27FC236}">
                <a16:creationId xmlns:a16="http://schemas.microsoft.com/office/drawing/2014/main" id="{BA068F59-D567-1547-B0DA-D526D8DC0E38}"/>
              </a:ext>
            </a:extLst>
          </p:cNvPr>
          <p:cNvSpPr txBox="1"/>
          <p:nvPr/>
        </p:nvSpPr>
        <p:spPr>
          <a:xfrm>
            <a:off x="9120212" y="2084016"/>
            <a:ext cx="1517410" cy="415498"/>
          </a:xfrm>
          <a:prstGeom prst="rect">
            <a:avLst/>
          </a:prstGeom>
          <a:noFill/>
        </p:spPr>
        <p:txBody>
          <a:bodyPr wrap="square" rtlCol="0">
            <a:spAutoFit/>
          </a:bodyPr>
          <a:lstStyle/>
          <a:p>
            <a:pPr algn="ctr"/>
            <a:r>
              <a:rPr lang="sv-SE" sz="1050" b="1" dirty="0"/>
              <a:t>EGEN OMSÄTTNING 2020-2023</a:t>
            </a:r>
          </a:p>
        </p:txBody>
      </p:sp>
      <p:sp>
        <p:nvSpPr>
          <p:cNvPr id="16" name="Right Brace 11">
            <a:extLst>
              <a:ext uri="{FF2B5EF4-FFF2-40B4-BE49-F238E27FC236}">
                <a16:creationId xmlns:a16="http://schemas.microsoft.com/office/drawing/2014/main" id="{7AB7E0DA-A616-EE10-1B9F-10FCA5558A06}"/>
              </a:ext>
            </a:extLst>
          </p:cNvPr>
          <p:cNvSpPr/>
          <p:nvPr/>
        </p:nvSpPr>
        <p:spPr>
          <a:xfrm>
            <a:off x="9049185" y="4348837"/>
            <a:ext cx="87934" cy="650737"/>
          </a:xfrm>
          <a:prstGeom prst="rightBrace">
            <a:avLst>
              <a:gd name="adj1" fmla="val 59092"/>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sp>
        <p:nvSpPr>
          <p:cNvPr id="17" name="TextBox 12">
            <a:extLst>
              <a:ext uri="{FF2B5EF4-FFF2-40B4-BE49-F238E27FC236}">
                <a16:creationId xmlns:a16="http://schemas.microsoft.com/office/drawing/2014/main" id="{9F7999C4-5BAC-23F7-6D03-69FC885031D0}"/>
              </a:ext>
            </a:extLst>
          </p:cNvPr>
          <p:cNvSpPr txBox="1"/>
          <p:nvPr/>
        </p:nvSpPr>
        <p:spPr>
          <a:xfrm>
            <a:off x="9039682" y="4550838"/>
            <a:ext cx="463401" cy="230832"/>
          </a:xfrm>
          <a:prstGeom prst="rect">
            <a:avLst/>
          </a:prstGeom>
          <a:noFill/>
        </p:spPr>
        <p:txBody>
          <a:bodyPr wrap="square" rtlCol="0">
            <a:spAutoFit/>
          </a:bodyPr>
          <a:lstStyle/>
          <a:p>
            <a:pPr algn="ctr"/>
            <a:r>
              <a:rPr lang="sv-SE" sz="900" b="1" dirty="0">
                <a:latin typeface="+mj-lt"/>
              </a:rPr>
              <a:t>29%</a:t>
            </a:r>
            <a:endParaRPr lang="en-SE" sz="900" b="1" dirty="0">
              <a:latin typeface="+mj-lt"/>
            </a:endParaRPr>
          </a:p>
        </p:txBody>
      </p:sp>
      <p:sp>
        <p:nvSpPr>
          <p:cNvPr id="25" name="Right Brace 11">
            <a:extLst>
              <a:ext uri="{FF2B5EF4-FFF2-40B4-BE49-F238E27FC236}">
                <a16:creationId xmlns:a16="http://schemas.microsoft.com/office/drawing/2014/main" id="{F39564A6-9278-3851-B8B3-A70D497957E0}"/>
              </a:ext>
            </a:extLst>
          </p:cNvPr>
          <p:cNvSpPr/>
          <p:nvPr/>
        </p:nvSpPr>
        <p:spPr>
          <a:xfrm>
            <a:off x="9767921" y="3687138"/>
            <a:ext cx="87934" cy="1309125"/>
          </a:xfrm>
          <a:prstGeom prst="rightBrace">
            <a:avLst>
              <a:gd name="adj1" fmla="val 59092"/>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sp>
        <p:nvSpPr>
          <p:cNvPr id="27" name="TextBox 12">
            <a:extLst>
              <a:ext uri="{FF2B5EF4-FFF2-40B4-BE49-F238E27FC236}">
                <a16:creationId xmlns:a16="http://schemas.microsoft.com/office/drawing/2014/main" id="{F29B83A6-FAA6-0F0E-0367-ACAE76D96E2B}"/>
              </a:ext>
            </a:extLst>
          </p:cNvPr>
          <p:cNvSpPr txBox="1"/>
          <p:nvPr/>
        </p:nvSpPr>
        <p:spPr>
          <a:xfrm>
            <a:off x="9760760" y="4225470"/>
            <a:ext cx="463401" cy="230832"/>
          </a:xfrm>
          <a:prstGeom prst="rect">
            <a:avLst/>
          </a:prstGeom>
          <a:noFill/>
        </p:spPr>
        <p:txBody>
          <a:bodyPr wrap="square" rtlCol="0">
            <a:spAutoFit/>
          </a:bodyPr>
          <a:lstStyle/>
          <a:p>
            <a:pPr algn="ctr"/>
            <a:r>
              <a:rPr lang="sv-SE" sz="900" b="1">
                <a:latin typeface="+mj-lt"/>
              </a:rPr>
              <a:t>57%</a:t>
            </a:r>
            <a:endParaRPr lang="en-SE" sz="900" b="1">
              <a:latin typeface="+mj-lt"/>
            </a:endParaRPr>
          </a:p>
        </p:txBody>
      </p:sp>
      <p:sp>
        <p:nvSpPr>
          <p:cNvPr id="28" name="Right Brace 11">
            <a:extLst>
              <a:ext uri="{FF2B5EF4-FFF2-40B4-BE49-F238E27FC236}">
                <a16:creationId xmlns:a16="http://schemas.microsoft.com/office/drawing/2014/main" id="{28A16E87-AF4D-B6F7-BA27-8740C9858CFE}"/>
              </a:ext>
            </a:extLst>
          </p:cNvPr>
          <p:cNvSpPr/>
          <p:nvPr/>
        </p:nvSpPr>
        <p:spPr>
          <a:xfrm>
            <a:off x="10470056" y="3931905"/>
            <a:ext cx="87934" cy="1080000"/>
          </a:xfrm>
          <a:prstGeom prst="rightBrace">
            <a:avLst>
              <a:gd name="adj1" fmla="val 59092"/>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sp>
        <p:nvSpPr>
          <p:cNvPr id="29" name="TextBox 12">
            <a:extLst>
              <a:ext uri="{FF2B5EF4-FFF2-40B4-BE49-F238E27FC236}">
                <a16:creationId xmlns:a16="http://schemas.microsoft.com/office/drawing/2014/main" id="{FC55BFC4-06A4-2054-2578-F18DBCEBCB6A}"/>
              </a:ext>
            </a:extLst>
          </p:cNvPr>
          <p:cNvSpPr txBox="1"/>
          <p:nvPr/>
        </p:nvSpPr>
        <p:spPr>
          <a:xfrm>
            <a:off x="10459998" y="4356489"/>
            <a:ext cx="463401" cy="230832"/>
          </a:xfrm>
          <a:prstGeom prst="rect">
            <a:avLst/>
          </a:prstGeom>
          <a:noFill/>
        </p:spPr>
        <p:txBody>
          <a:bodyPr wrap="square" rtlCol="0">
            <a:spAutoFit/>
          </a:bodyPr>
          <a:lstStyle/>
          <a:p>
            <a:pPr algn="ctr"/>
            <a:r>
              <a:rPr lang="sv-SE" sz="900" b="1" dirty="0">
                <a:latin typeface="+mj-lt"/>
              </a:rPr>
              <a:t>46%</a:t>
            </a:r>
            <a:endParaRPr lang="en-SE" sz="900" b="1" dirty="0">
              <a:latin typeface="+mj-lt"/>
            </a:endParaRPr>
          </a:p>
        </p:txBody>
      </p:sp>
      <p:sp>
        <p:nvSpPr>
          <p:cNvPr id="15" name="TextBox 12">
            <a:extLst>
              <a:ext uri="{FF2B5EF4-FFF2-40B4-BE49-F238E27FC236}">
                <a16:creationId xmlns:a16="http://schemas.microsoft.com/office/drawing/2014/main" id="{625E801F-0AE5-99C5-72ED-487EE19D7609}"/>
              </a:ext>
            </a:extLst>
          </p:cNvPr>
          <p:cNvSpPr txBox="1"/>
          <p:nvPr/>
        </p:nvSpPr>
        <p:spPr>
          <a:xfrm>
            <a:off x="11264997" y="4376019"/>
            <a:ext cx="463401" cy="230832"/>
          </a:xfrm>
          <a:prstGeom prst="rect">
            <a:avLst/>
          </a:prstGeom>
          <a:noFill/>
        </p:spPr>
        <p:txBody>
          <a:bodyPr wrap="square" rtlCol="0">
            <a:spAutoFit/>
          </a:bodyPr>
          <a:lstStyle/>
          <a:p>
            <a:pPr algn="ctr"/>
            <a:r>
              <a:rPr lang="sv-SE" sz="900" b="1" dirty="0">
                <a:latin typeface="+mj-lt"/>
              </a:rPr>
              <a:t>44%</a:t>
            </a:r>
            <a:endParaRPr lang="en-SE" sz="900" b="1" dirty="0">
              <a:latin typeface="+mj-lt"/>
            </a:endParaRPr>
          </a:p>
        </p:txBody>
      </p:sp>
      <p:sp>
        <p:nvSpPr>
          <p:cNvPr id="18" name="Right Brace 11">
            <a:extLst>
              <a:ext uri="{FF2B5EF4-FFF2-40B4-BE49-F238E27FC236}">
                <a16:creationId xmlns:a16="http://schemas.microsoft.com/office/drawing/2014/main" id="{16A1CB6F-FCDF-9792-1505-EE924294EEA4}"/>
              </a:ext>
            </a:extLst>
          </p:cNvPr>
          <p:cNvSpPr/>
          <p:nvPr/>
        </p:nvSpPr>
        <p:spPr>
          <a:xfrm>
            <a:off x="11216191" y="4007456"/>
            <a:ext cx="87934" cy="1000433"/>
          </a:xfrm>
          <a:prstGeom prst="rightBrace">
            <a:avLst>
              <a:gd name="adj1" fmla="val 59092"/>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spTree>
    <p:extLst>
      <p:ext uri="{BB962C8B-B14F-4D97-AF65-F5344CB8AC3E}">
        <p14:creationId xmlns:p14="http://schemas.microsoft.com/office/powerpoint/2010/main" val="31596937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6" name="Diagram 25">
            <a:extLst>
              <a:ext uri="{FF2B5EF4-FFF2-40B4-BE49-F238E27FC236}">
                <a16:creationId xmlns:a16="http://schemas.microsoft.com/office/drawing/2014/main" id="{78CB489E-32EB-E351-D0D4-656A6AF71F8A}"/>
              </a:ext>
            </a:extLst>
          </p:cNvPr>
          <p:cNvGraphicFramePr>
            <a:graphicFrameLocks/>
          </p:cNvGraphicFramePr>
          <p:nvPr>
            <p:extLst>
              <p:ext uri="{D42A27DB-BD31-4B8C-83A1-F6EECF244321}">
                <p14:modId xmlns:p14="http://schemas.microsoft.com/office/powerpoint/2010/main" val="414933912"/>
              </p:ext>
            </p:extLst>
          </p:nvPr>
        </p:nvGraphicFramePr>
        <p:xfrm>
          <a:off x="0" y="1664493"/>
          <a:ext cx="12192000" cy="5193507"/>
        </p:xfrm>
        <a:graphic>
          <a:graphicData uri="http://schemas.openxmlformats.org/drawingml/2006/chart">
            <c:chart xmlns:c="http://schemas.openxmlformats.org/drawingml/2006/chart" xmlns:r="http://schemas.openxmlformats.org/officeDocument/2006/relationships" r:id="rId3"/>
          </a:graphicData>
        </a:graphic>
      </p:graphicFrame>
      <p:sp>
        <p:nvSpPr>
          <p:cNvPr id="41" name="textruta 40">
            <a:extLst>
              <a:ext uri="{FF2B5EF4-FFF2-40B4-BE49-F238E27FC236}">
                <a16:creationId xmlns:a16="http://schemas.microsoft.com/office/drawing/2014/main" id="{F94C03A4-41BF-7C41-809E-485A4DC7FE32}"/>
              </a:ext>
            </a:extLst>
          </p:cNvPr>
          <p:cNvSpPr txBox="1"/>
          <p:nvPr/>
        </p:nvSpPr>
        <p:spPr>
          <a:xfrm>
            <a:off x="4172966" y="6261550"/>
            <a:ext cx="3960366" cy="415498"/>
          </a:xfrm>
          <a:prstGeom prst="rect">
            <a:avLst/>
          </a:prstGeom>
        </p:spPr>
        <p:txBody>
          <a:bodyPr wrap="square">
            <a:spAutoFit/>
          </a:bodyPr>
          <a:lstStyle>
            <a:defPPr>
              <a:defRPr lang="sv-SE"/>
            </a:defPPr>
            <a:lvl1pPr algn="ctr">
              <a:defRPr sz="700"/>
            </a:lvl1pPr>
          </a:lstStyle>
          <a:p>
            <a:r>
              <a:rPr lang="sv-SE" dirty="0"/>
              <a:t>Tabellen visar hur stor andel av verksamhetsområdena som har kunder från de olika branscherna, dvs inte till vilken grad utan endast som ja och nej fråga och summerar därav inte till 100</a:t>
            </a:r>
          </a:p>
        </p:txBody>
      </p:sp>
      <p:sp>
        <p:nvSpPr>
          <p:cNvPr id="2" name="Rubrik 1">
            <a:extLst>
              <a:ext uri="{FF2B5EF4-FFF2-40B4-BE49-F238E27FC236}">
                <a16:creationId xmlns:a16="http://schemas.microsoft.com/office/drawing/2014/main" id="{80AE534E-DEB8-5549-9D69-33A8AB223F1B}"/>
              </a:ext>
            </a:extLst>
          </p:cNvPr>
          <p:cNvSpPr>
            <a:spLocks noGrp="1"/>
          </p:cNvSpPr>
          <p:nvPr>
            <p:ph type="title"/>
          </p:nvPr>
        </p:nvSpPr>
        <p:spPr>
          <a:xfrm>
            <a:off x="415788" y="293413"/>
            <a:ext cx="10090481" cy="514662"/>
          </a:xfrm>
        </p:spPr>
        <p:txBody>
          <a:bodyPr/>
          <a:lstStyle/>
          <a:p>
            <a:r>
              <a:rPr lang="sv-SE" sz="2000" dirty="0"/>
              <a:t>Bygg, infrastruktur, industri, fastigheter och energi är medlemsföretagens största kundgrupper</a:t>
            </a:r>
          </a:p>
        </p:txBody>
      </p:sp>
      <p:sp>
        <p:nvSpPr>
          <p:cNvPr id="3" name="Platshållare för innehåll 2">
            <a:extLst>
              <a:ext uri="{FF2B5EF4-FFF2-40B4-BE49-F238E27FC236}">
                <a16:creationId xmlns:a16="http://schemas.microsoft.com/office/drawing/2014/main" id="{8CC2C8A7-27A8-704F-A013-53674A58AB4C}"/>
              </a:ext>
            </a:extLst>
          </p:cNvPr>
          <p:cNvSpPr>
            <a:spLocks noGrp="1"/>
          </p:cNvSpPr>
          <p:nvPr>
            <p:ph idx="1"/>
          </p:nvPr>
        </p:nvSpPr>
        <p:spPr/>
        <p:txBody>
          <a:bodyPr/>
          <a:lstStyle/>
          <a:p>
            <a:r>
              <a:rPr lang="sv-SE" b="1" dirty="0"/>
              <a:t>Kundbasen fördelat per verksamhetsområde och bransch</a:t>
            </a:r>
            <a:br>
              <a:rPr lang="sv-SE" dirty="0"/>
            </a:br>
            <a:endParaRPr lang="sv-SE" dirty="0"/>
          </a:p>
        </p:txBody>
      </p:sp>
      <p:sp>
        <p:nvSpPr>
          <p:cNvPr id="22" name="Platshållare för sidfot 21">
            <a:extLst>
              <a:ext uri="{FF2B5EF4-FFF2-40B4-BE49-F238E27FC236}">
                <a16:creationId xmlns:a16="http://schemas.microsoft.com/office/drawing/2014/main" id="{D1D7238E-B88B-0849-9007-443844ED2780}"/>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Insikt 2024 |</a:t>
            </a:r>
          </a:p>
        </p:txBody>
      </p:sp>
      <p:sp>
        <p:nvSpPr>
          <p:cNvPr id="23" name="Platshållare för bildnummer 22">
            <a:extLst>
              <a:ext uri="{FF2B5EF4-FFF2-40B4-BE49-F238E27FC236}">
                <a16:creationId xmlns:a16="http://schemas.microsoft.com/office/drawing/2014/main" id="{A815A15E-68E1-2C40-8046-90D9040378B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7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pic>
        <p:nvPicPr>
          <p:cNvPr id="4" name="Bildobjekt 3">
            <a:extLst>
              <a:ext uri="{FF2B5EF4-FFF2-40B4-BE49-F238E27FC236}">
                <a16:creationId xmlns:a16="http://schemas.microsoft.com/office/drawing/2014/main" id="{CC465C27-1FDF-5049-B727-13B79CB84BCF}"/>
              </a:ext>
            </a:extLst>
          </p:cNvPr>
          <p:cNvPicPr>
            <a:picLocks noChangeAspect="1"/>
          </p:cNvPicPr>
          <p:nvPr/>
        </p:nvPicPr>
        <p:blipFill rotWithShape="1">
          <a:blip r:embed="rId4"/>
          <a:srcRect t="-6970" b="40053"/>
          <a:stretch/>
        </p:blipFill>
        <p:spPr>
          <a:xfrm rot="10800000">
            <a:off x="10579466" y="-2"/>
            <a:ext cx="1544217" cy="1020727"/>
          </a:xfrm>
          <a:prstGeom prst="rect">
            <a:avLst/>
          </a:prstGeom>
        </p:spPr>
      </p:pic>
      <p:sp>
        <p:nvSpPr>
          <p:cNvPr id="5" name="textruta 4">
            <a:extLst>
              <a:ext uri="{FF2B5EF4-FFF2-40B4-BE49-F238E27FC236}">
                <a16:creationId xmlns:a16="http://schemas.microsoft.com/office/drawing/2014/main" id="{D6A7E8B7-0934-444E-846D-A8C6CFBA79AA}"/>
              </a:ext>
            </a:extLst>
          </p:cNvPr>
          <p:cNvSpPr txBox="1"/>
          <p:nvPr/>
        </p:nvSpPr>
        <p:spPr>
          <a:xfrm>
            <a:off x="10579468" y="293413"/>
            <a:ext cx="131104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srgbClr val="1D666E"/>
                </a:solidFill>
                <a:effectLst/>
                <a:uLnTx/>
                <a:uFillTx/>
                <a:latin typeface="Arial" panose="020B0604020202020204"/>
                <a:ea typeface="+mn-ea"/>
                <a:cs typeface="+mn-cs"/>
              </a:rPr>
              <a:t>Kunder</a:t>
            </a:r>
          </a:p>
        </p:txBody>
      </p:sp>
      <p:sp>
        <p:nvSpPr>
          <p:cNvPr id="8" name="Rectangular Callout 6">
            <a:extLst>
              <a:ext uri="{FF2B5EF4-FFF2-40B4-BE49-F238E27FC236}">
                <a16:creationId xmlns:a16="http://schemas.microsoft.com/office/drawing/2014/main" id="{1A3C17D2-567C-F842-9543-6B8FEE425F95}"/>
              </a:ext>
            </a:extLst>
          </p:cNvPr>
          <p:cNvSpPr/>
          <p:nvPr/>
        </p:nvSpPr>
        <p:spPr>
          <a:xfrm flipV="1">
            <a:off x="415785" y="1901572"/>
            <a:ext cx="9929703" cy="490186"/>
          </a:xfrm>
          <a:prstGeom prst="wedgeRectCallout">
            <a:avLst>
              <a:gd name="adj1" fmla="val -20370"/>
              <a:gd name="adj2" fmla="val 41692"/>
            </a:avLst>
          </a:prstGeom>
          <a:solidFill>
            <a:schemeClr val="bg1">
              <a:lumMod val="85000"/>
              <a:alpha val="65975"/>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marR="0" lvl="0" indent="-28575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SE" sz="12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Oval 7">
            <a:extLst>
              <a:ext uri="{FF2B5EF4-FFF2-40B4-BE49-F238E27FC236}">
                <a16:creationId xmlns:a16="http://schemas.microsoft.com/office/drawing/2014/main" id="{BE4BA89C-0BA8-C649-9065-795E9CDDE421}"/>
              </a:ext>
            </a:extLst>
          </p:cNvPr>
          <p:cNvSpPr/>
          <p:nvPr/>
        </p:nvSpPr>
        <p:spPr>
          <a:xfrm>
            <a:off x="4288484"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solidFill>
                  <a:prstClr val="white"/>
                </a:solidFill>
                <a:latin typeface="Arial" panose="020B0604020202020204"/>
              </a:rPr>
              <a:t>11%</a:t>
            </a:r>
          </a:p>
          <a:p>
            <a:pPr algn="ctr"/>
            <a:r>
              <a:rPr lang="sv-SE" sz="900" dirty="0">
                <a:solidFill>
                  <a:prstClr val="white"/>
                </a:solidFill>
                <a:latin typeface="Arial" panose="020B0604020202020204"/>
              </a:rPr>
              <a:t>(10</a:t>
            </a:r>
            <a:r>
              <a:rPr lang="en-SE" sz="900" dirty="0">
                <a:solidFill>
                  <a:prstClr val="white"/>
                </a:solidFill>
                <a:latin typeface="Arial" panose="020B0604020202020204"/>
              </a:rPr>
              <a:t>%</a:t>
            </a:r>
            <a:r>
              <a:rPr lang="sv-SE" sz="900" dirty="0">
                <a:solidFill>
                  <a:prstClr val="white"/>
                </a:solidFill>
                <a:latin typeface="Arial" panose="020B0604020202020204"/>
              </a:rPr>
              <a:t>)</a:t>
            </a:r>
            <a:endParaRPr lang="en-SE" sz="900" dirty="0">
              <a:solidFill>
                <a:prstClr val="white"/>
              </a:solidFill>
              <a:latin typeface="Arial" panose="020B0604020202020204"/>
            </a:endParaRPr>
          </a:p>
        </p:txBody>
      </p:sp>
      <p:sp>
        <p:nvSpPr>
          <p:cNvPr id="10" name="Oval 8">
            <a:extLst>
              <a:ext uri="{FF2B5EF4-FFF2-40B4-BE49-F238E27FC236}">
                <a16:creationId xmlns:a16="http://schemas.microsoft.com/office/drawing/2014/main" id="{D52F3BBE-E539-B34B-8ED8-D69AC100139F}"/>
              </a:ext>
            </a:extLst>
          </p:cNvPr>
          <p:cNvSpPr/>
          <p:nvPr/>
        </p:nvSpPr>
        <p:spPr>
          <a:xfrm>
            <a:off x="3496599"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solidFill>
                  <a:prstClr val="white"/>
                </a:solidFill>
                <a:latin typeface="Arial" panose="020B0604020202020204"/>
              </a:rPr>
              <a:t>70%</a:t>
            </a:r>
          </a:p>
          <a:p>
            <a:pPr algn="ctr"/>
            <a:r>
              <a:rPr lang="sv-SE" sz="900" dirty="0">
                <a:solidFill>
                  <a:prstClr val="white"/>
                </a:solidFill>
                <a:latin typeface="Arial" panose="020B0604020202020204"/>
              </a:rPr>
              <a:t>(</a:t>
            </a:r>
            <a:r>
              <a:rPr lang="en-SE" sz="900" dirty="0">
                <a:solidFill>
                  <a:prstClr val="white"/>
                </a:solidFill>
                <a:latin typeface="Arial" panose="020B0604020202020204"/>
              </a:rPr>
              <a:t>5</a:t>
            </a:r>
            <a:r>
              <a:rPr lang="sv-SE" sz="900" dirty="0">
                <a:solidFill>
                  <a:prstClr val="white"/>
                </a:solidFill>
                <a:latin typeface="Arial" panose="020B0604020202020204"/>
              </a:rPr>
              <a:t>7</a:t>
            </a:r>
            <a:r>
              <a:rPr lang="en-SE" sz="900" dirty="0">
                <a:solidFill>
                  <a:prstClr val="white"/>
                </a:solidFill>
                <a:latin typeface="Arial" panose="020B0604020202020204"/>
              </a:rPr>
              <a:t>%</a:t>
            </a:r>
            <a:r>
              <a:rPr lang="sv-SE" sz="900" dirty="0">
                <a:solidFill>
                  <a:prstClr val="white"/>
                </a:solidFill>
                <a:latin typeface="Arial" panose="020B0604020202020204"/>
              </a:rPr>
              <a:t>)</a:t>
            </a:r>
            <a:endParaRPr lang="en-SE" sz="900" dirty="0">
              <a:solidFill>
                <a:prstClr val="white"/>
              </a:solidFill>
              <a:latin typeface="Arial" panose="020B0604020202020204"/>
            </a:endParaRPr>
          </a:p>
        </p:txBody>
      </p:sp>
      <p:sp>
        <p:nvSpPr>
          <p:cNvPr id="11" name="Oval 9">
            <a:extLst>
              <a:ext uri="{FF2B5EF4-FFF2-40B4-BE49-F238E27FC236}">
                <a16:creationId xmlns:a16="http://schemas.microsoft.com/office/drawing/2014/main" id="{0D4EE2BC-FE06-5C40-87E3-526A41FA2B77}"/>
              </a:ext>
            </a:extLst>
          </p:cNvPr>
          <p:cNvSpPr/>
          <p:nvPr/>
        </p:nvSpPr>
        <p:spPr>
          <a:xfrm>
            <a:off x="1215683" y="1923853"/>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sv-SE" sz="900" dirty="0">
                <a:solidFill>
                  <a:prstClr val="white"/>
                </a:solidFill>
                <a:latin typeface="Arial" panose="020B0604020202020204"/>
              </a:rPr>
              <a:t>74</a:t>
            </a:r>
            <a:r>
              <a:rPr kumimoji="0" lang="en-SE" sz="900" b="0" i="0" u="none" strike="noStrike" kern="1200" cap="none" spc="0" normalizeH="0" baseline="0" noProof="0" dirty="0">
                <a:ln>
                  <a:noFill/>
                </a:ln>
                <a:solidFill>
                  <a:prstClr val="white"/>
                </a:solidFill>
                <a:effectLst/>
                <a:uLnTx/>
                <a:uFillTx/>
                <a:latin typeface="Arial" panose="020B0604020202020204"/>
                <a:ea typeface="+mn-ea"/>
                <a:cs typeface="+mn-cs"/>
              </a:rPr>
              <a:t>%</a:t>
            </a:r>
            <a:r>
              <a:rPr kumimoji="0" lang="sv-SE" sz="900" b="0" i="0" u="none" strike="noStrike" kern="1200" cap="none" spc="0" normalizeH="0" baseline="0" noProof="0" dirty="0">
                <a:ln>
                  <a:noFill/>
                </a:ln>
                <a:solidFill>
                  <a:prstClr val="white"/>
                </a:solidFill>
                <a:effectLst/>
                <a:uLnTx/>
                <a:uFillTx/>
                <a:latin typeface="Arial" panose="020B0604020202020204"/>
                <a:ea typeface="+mn-ea"/>
                <a:cs typeface="+mn-cs"/>
              </a:rPr>
              <a:t> (</a:t>
            </a:r>
            <a:r>
              <a:rPr lang="sv-SE" sz="900" dirty="0">
                <a:solidFill>
                  <a:prstClr val="white"/>
                </a:solidFill>
                <a:latin typeface="Arial" panose="020B0604020202020204"/>
              </a:rPr>
              <a:t>64</a:t>
            </a:r>
            <a:r>
              <a:rPr kumimoji="0" lang="sv-SE" sz="900" b="0" i="0" u="none" strike="noStrike" kern="1200" cap="none" spc="0" normalizeH="0" baseline="0" noProof="0" dirty="0">
                <a:ln>
                  <a:noFill/>
                </a:ln>
                <a:solidFill>
                  <a:prstClr val="white"/>
                </a:solidFill>
                <a:effectLst/>
                <a:uLnTx/>
                <a:uFillTx/>
                <a:latin typeface="Arial" panose="020B0604020202020204"/>
                <a:ea typeface="+mn-ea"/>
                <a:cs typeface="+mn-cs"/>
              </a:rPr>
              <a:t>%)</a:t>
            </a:r>
            <a:endParaRPr kumimoji="0" lang="en-SE" sz="9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12" name="Oval 10">
            <a:extLst>
              <a:ext uri="{FF2B5EF4-FFF2-40B4-BE49-F238E27FC236}">
                <a16:creationId xmlns:a16="http://schemas.microsoft.com/office/drawing/2014/main" id="{FB079AAD-8AE6-204C-8CB6-37F463166FEC}"/>
              </a:ext>
            </a:extLst>
          </p:cNvPr>
          <p:cNvSpPr/>
          <p:nvPr/>
        </p:nvSpPr>
        <p:spPr>
          <a:xfrm>
            <a:off x="5847189"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solidFill>
                  <a:prstClr val="white"/>
                </a:solidFill>
                <a:latin typeface="Arial" panose="020B0604020202020204"/>
              </a:rPr>
              <a:t>3%</a:t>
            </a:r>
          </a:p>
          <a:p>
            <a:pPr algn="ctr"/>
            <a:r>
              <a:rPr lang="sv-SE" sz="900" dirty="0">
                <a:solidFill>
                  <a:prstClr val="white"/>
                </a:solidFill>
                <a:latin typeface="Arial" panose="020B0604020202020204"/>
              </a:rPr>
              <a:t>(4</a:t>
            </a:r>
            <a:r>
              <a:rPr lang="en-SE" sz="900" dirty="0">
                <a:solidFill>
                  <a:prstClr val="white"/>
                </a:solidFill>
                <a:latin typeface="Arial" panose="020B0604020202020204"/>
              </a:rPr>
              <a:t>%</a:t>
            </a:r>
            <a:r>
              <a:rPr lang="sv-SE" sz="900" dirty="0">
                <a:solidFill>
                  <a:prstClr val="white"/>
                </a:solidFill>
                <a:latin typeface="Arial" panose="020B0604020202020204"/>
              </a:rPr>
              <a:t>)</a:t>
            </a:r>
            <a:endParaRPr lang="en-SE" sz="900" dirty="0">
              <a:solidFill>
                <a:prstClr val="white"/>
              </a:solidFill>
              <a:latin typeface="Arial" panose="020B0604020202020204"/>
            </a:endParaRPr>
          </a:p>
        </p:txBody>
      </p:sp>
      <p:sp>
        <p:nvSpPr>
          <p:cNvPr id="13" name="Oval 11">
            <a:extLst>
              <a:ext uri="{FF2B5EF4-FFF2-40B4-BE49-F238E27FC236}">
                <a16:creationId xmlns:a16="http://schemas.microsoft.com/office/drawing/2014/main" id="{6DB7023C-DE5D-1549-8D3B-7050BE9A37A3}"/>
              </a:ext>
            </a:extLst>
          </p:cNvPr>
          <p:cNvSpPr/>
          <p:nvPr/>
        </p:nvSpPr>
        <p:spPr>
          <a:xfrm>
            <a:off x="9699248"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solidFill>
                  <a:prstClr val="white"/>
                </a:solidFill>
                <a:latin typeface="Arial" panose="020B0604020202020204"/>
              </a:rPr>
              <a:t>11%</a:t>
            </a:r>
          </a:p>
          <a:p>
            <a:pPr algn="ctr"/>
            <a:r>
              <a:rPr lang="sv-SE" sz="900" dirty="0">
                <a:solidFill>
                  <a:prstClr val="white"/>
                </a:solidFill>
                <a:latin typeface="Arial" panose="020B0604020202020204"/>
              </a:rPr>
              <a:t>(9</a:t>
            </a:r>
            <a:r>
              <a:rPr lang="en-SE" sz="900" dirty="0">
                <a:solidFill>
                  <a:prstClr val="white"/>
                </a:solidFill>
                <a:latin typeface="Arial" panose="020B0604020202020204"/>
              </a:rPr>
              <a:t>%</a:t>
            </a:r>
            <a:r>
              <a:rPr lang="sv-SE" sz="900" dirty="0">
                <a:solidFill>
                  <a:prstClr val="white"/>
                </a:solidFill>
                <a:latin typeface="Arial" panose="020B0604020202020204"/>
              </a:rPr>
              <a:t>)</a:t>
            </a:r>
            <a:endParaRPr lang="en-SE" sz="900" dirty="0">
              <a:solidFill>
                <a:prstClr val="white"/>
              </a:solidFill>
              <a:latin typeface="Arial" panose="020B0604020202020204"/>
            </a:endParaRPr>
          </a:p>
        </p:txBody>
      </p:sp>
      <p:sp>
        <p:nvSpPr>
          <p:cNvPr id="14" name="Oval 12">
            <a:extLst>
              <a:ext uri="{FF2B5EF4-FFF2-40B4-BE49-F238E27FC236}">
                <a16:creationId xmlns:a16="http://schemas.microsoft.com/office/drawing/2014/main" id="{4AF6ADDC-3860-7A48-A2B4-91648BAE80C4}"/>
              </a:ext>
            </a:extLst>
          </p:cNvPr>
          <p:cNvSpPr/>
          <p:nvPr/>
        </p:nvSpPr>
        <p:spPr>
          <a:xfrm>
            <a:off x="8217042"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solidFill>
                  <a:prstClr val="white"/>
                </a:solidFill>
                <a:latin typeface="Arial" panose="020B0604020202020204"/>
              </a:rPr>
              <a:t>25%</a:t>
            </a:r>
          </a:p>
          <a:p>
            <a:pPr algn="ctr"/>
            <a:r>
              <a:rPr lang="sv-SE" sz="900" dirty="0">
                <a:solidFill>
                  <a:prstClr val="white"/>
                </a:solidFill>
                <a:latin typeface="Arial" panose="020B0604020202020204"/>
              </a:rPr>
              <a:t>(16</a:t>
            </a:r>
            <a:r>
              <a:rPr lang="en-SE" sz="900" dirty="0">
                <a:solidFill>
                  <a:prstClr val="white"/>
                </a:solidFill>
                <a:latin typeface="Arial" panose="020B0604020202020204"/>
              </a:rPr>
              <a:t>%</a:t>
            </a:r>
            <a:r>
              <a:rPr lang="sv-SE" sz="900" dirty="0">
                <a:solidFill>
                  <a:prstClr val="white"/>
                </a:solidFill>
                <a:latin typeface="Arial" panose="020B0604020202020204"/>
              </a:rPr>
              <a:t>)</a:t>
            </a:r>
            <a:endParaRPr lang="en-SE" sz="900" dirty="0">
              <a:solidFill>
                <a:prstClr val="white"/>
              </a:solidFill>
              <a:latin typeface="Arial" panose="020B0604020202020204"/>
            </a:endParaRPr>
          </a:p>
        </p:txBody>
      </p:sp>
      <p:sp>
        <p:nvSpPr>
          <p:cNvPr id="15" name="Oval 13">
            <a:extLst>
              <a:ext uri="{FF2B5EF4-FFF2-40B4-BE49-F238E27FC236}">
                <a16:creationId xmlns:a16="http://schemas.microsoft.com/office/drawing/2014/main" id="{C9F7736A-C068-5241-94DF-C4B4A03552BC}"/>
              </a:ext>
            </a:extLst>
          </p:cNvPr>
          <p:cNvSpPr/>
          <p:nvPr/>
        </p:nvSpPr>
        <p:spPr>
          <a:xfrm>
            <a:off x="7412842"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solidFill>
                  <a:prstClr val="white"/>
                </a:solidFill>
                <a:latin typeface="Arial" panose="020B0604020202020204"/>
              </a:rPr>
              <a:t>20%</a:t>
            </a:r>
          </a:p>
          <a:p>
            <a:pPr algn="ctr"/>
            <a:r>
              <a:rPr lang="sv-SE" sz="900" dirty="0">
                <a:solidFill>
                  <a:prstClr val="white"/>
                </a:solidFill>
                <a:latin typeface="Arial" panose="020B0604020202020204"/>
              </a:rPr>
              <a:t>(15</a:t>
            </a:r>
            <a:r>
              <a:rPr lang="en-SE" sz="900" dirty="0">
                <a:solidFill>
                  <a:prstClr val="white"/>
                </a:solidFill>
                <a:latin typeface="Arial" panose="020B0604020202020204"/>
              </a:rPr>
              <a:t>%</a:t>
            </a:r>
            <a:r>
              <a:rPr lang="sv-SE" sz="900" dirty="0">
                <a:solidFill>
                  <a:prstClr val="white"/>
                </a:solidFill>
                <a:latin typeface="Arial" panose="020B0604020202020204"/>
              </a:rPr>
              <a:t>)</a:t>
            </a:r>
            <a:endParaRPr lang="en-SE" sz="900" dirty="0">
              <a:solidFill>
                <a:prstClr val="white"/>
              </a:solidFill>
              <a:latin typeface="Arial" panose="020B0604020202020204"/>
            </a:endParaRPr>
          </a:p>
        </p:txBody>
      </p:sp>
      <p:sp>
        <p:nvSpPr>
          <p:cNvPr id="16" name="TextBox 15">
            <a:extLst>
              <a:ext uri="{FF2B5EF4-FFF2-40B4-BE49-F238E27FC236}">
                <a16:creationId xmlns:a16="http://schemas.microsoft.com/office/drawing/2014/main" id="{EDE07DF0-163A-5F4A-A9B6-1B437C2D50E0}"/>
              </a:ext>
            </a:extLst>
          </p:cNvPr>
          <p:cNvSpPr txBox="1"/>
          <p:nvPr/>
        </p:nvSpPr>
        <p:spPr>
          <a:xfrm>
            <a:off x="437820" y="1951282"/>
            <a:ext cx="644727"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SE" sz="1100" b="1" i="0" u="none" strike="noStrike" kern="1200" cap="none" spc="0" normalizeH="0" baseline="0" noProof="0">
                <a:ln>
                  <a:noFill/>
                </a:ln>
                <a:solidFill>
                  <a:prstClr val="black"/>
                </a:solidFill>
                <a:effectLst/>
                <a:uLnTx/>
                <a:uFillTx/>
                <a:latin typeface="Arial" panose="020B0604020202020204"/>
                <a:ea typeface="+mn-ea"/>
                <a:cs typeface="+mn-cs"/>
              </a:rPr>
              <a:t>Totala</a:t>
            </a:r>
            <a:br>
              <a:rPr kumimoji="0" lang="en-SE" sz="1100" b="1" i="0" u="none" strike="noStrike" kern="1200" cap="none" spc="0" normalizeH="0" baseline="0" noProof="0">
                <a:ln>
                  <a:noFill/>
                </a:ln>
                <a:solidFill>
                  <a:prstClr val="black"/>
                </a:solidFill>
                <a:effectLst/>
                <a:uLnTx/>
                <a:uFillTx/>
                <a:latin typeface="Arial" panose="020B0604020202020204"/>
                <a:ea typeface="+mn-ea"/>
                <a:cs typeface="+mn-cs"/>
              </a:rPr>
            </a:br>
            <a:r>
              <a:rPr kumimoji="0" lang="en-SE" sz="1100" b="1" i="0" u="none" strike="noStrike" kern="1200" cap="none" spc="0" normalizeH="0" baseline="0" noProof="0">
                <a:ln>
                  <a:noFill/>
                </a:ln>
                <a:solidFill>
                  <a:prstClr val="black"/>
                </a:solidFill>
                <a:effectLst/>
                <a:uLnTx/>
                <a:uFillTx/>
                <a:latin typeface="Arial" panose="020B0604020202020204"/>
                <a:ea typeface="+mn-ea"/>
                <a:cs typeface="+mn-cs"/>
              </a:rPr>
              <a:t> snittet</a:t>
            </a:r>
          </a:p>
        </p:txBody>
      </p:sp>
      <p:sp>
        <p:nvSpPr>
          <p:cNvPr id="17" name="Oval 16">
            <a:extLst>
              <a:ext uri="{FF2B5EF4-FFF2-40B4-BE49-F238E27FC236}">
                <a16:creationId xmlns:a16="http://schemas.microsoft.com/office/drawing/2014/main" id="{5DFB9019-C4A4-1042-9599-6F4BCCA40A0A}"/>
              </a:ext>
            </a:extLst>
          </p:cNvPr>
          <p:cNvSpPr/>
          <p:nvPr/>
        </p:nvSpPr>
        <p:spPr>
          <a:xfrm>
            <a:off x="2000982"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solidFill>
                  <a:prstClr val="white"/>
                </a:solidFill>
                <a:latin typeface="Arial" panose="020B0604020202020204"/>
              </a:rPr>
              <a:t>33%</a:t>
            </a:r>
            <a:br>
              <a:rPr lang="sv-SE" sz="900" dirty="0">
                <a:solidFill>
                  <a:prstClr val="white"/>
                </a:solidFill>
                <a:latin typeface="Arial" panose="020B0604020202020204"/>
              </a:rPr>
            </a:br>
            <a:r>
              <a:rPr lang="sv-SE" sz="900" dirty="0">
                <a:solidFill>
                  <a:prstClr val="white"/>
                </a:solidFill>
                <a:latin typeface="Arial" panose="020B0604020202020204"/>
              </a:rPr>
              <a:t>(29</a:t>
            </a:r>
            <a:r>
              <a:rPr lang="en-SE" sz="900" dirty="0">
                <a:solidFill>
                  <a:prstClr val="white"/>
                </a:solidFill>
                <a:latin typeface="Arial" panose="020B0604020202020204"/>
              </a:rPr>
              <a:t>%</a:t>
            </a:r>
            <a:r>
              <a:rPr lang="sv-SE" sz="900" dirty="0">
                <a:solidFill>
                  <a:prstClr val="white"/>
                </a:solidFill>
                <a:latin typeface="Arial" panose="020B0604020202020204"/>
              </a:rPr>
              <a:t>)</a:t>
            </a:r>
            <a:endParaRPr lang="en-SE" sz="900" dirty="0">
              <a:solidFill>
                <a:prstClr val="white"/>
              </a:solidFill>
              <a:latin typeface="Arial" panose="020B0604020202020204"/>
            </a:endParaRPr>
          </a:p>
        </p:txBody>
      </p:sp>
      <p:sp>
        <p:nvSpPr>
          <p:cNvPr id="18" name="Oval 17">
            <a:extLst>
              <a:ext uri="{FF2B5EF4-FFF2-40B4-BE49-F238E27FC236}">
                <a16:creationId xmlns:a16="http://schemas.microsoft.com/office/drawing/2014/main" id="{5E96BC8E-6FD5-0C4A-B51E-05D947BE75E2}"/>
              </a:ext>
            </a:extLst>
          </p:cNvPr>
          <p:cNvSpPr/>
          <p:nvPr/>
        </p:nvSpPr>
        <p:spPr>
          <a:xfrm>
            <a:off x="2745457"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solidFill>
                  <a:prstClr val="white"/>
                </a:solidFill>
                <a:latin typeface="Arial" panose="020B0604020202020204"/>
              </a:rPr>
              <a:t>57%</a:t>
            </a:r>
          </a:p>
          <a:p>
            <a:pPr algn="ctr"/>
            <a:r>
              <a:rPr lang="sv-SE" sz="900" dirty="0">
                <a:solidFill>
                  <a:prstClr val="white"/>
                </a:solidFill>
                <a:latin typeface="Arial" panose="020B0604020202020204"/>
              </a:rPr>
              <a:t>(49</a:t>
            </a:r>
            <a:r>
              <a:rPr lang="en-SE" sz="900" dirty="0">
                <a:solidFill>
                  <a:prstClr val="white"/>
                </a:solidFill>
                <a:latin typeface="Arial" panose="020B0604020202020204"/>
              </a:rPr>
              <a:t>%</a:t>
            </a:r>
            <a:r>
              <a:rPr lang="sv-SE" sz="900" dirty="0">
                <a:solidFill>
                  <a:prstClr val="white"/>
                </a:solidFill>
                <a:latin typeface="Arial" panose="020B0604020202020204"/>
              </a:rPr>
              <a:t>)</a:t>
            </a:r>
            <a:endParaRPr lang="en-SE" sz="900" dirty="0">
              <a:solidFill>
                <a:prstClr val="white"/>
              </a:solidFill>
              <a:latin typeface="Arial" panose="020B0604020202020204"/>
            </a:endParaRPr>
          </a:p>
        </p:txBody>
      </p:sp>
      <p:sp>
        <p:nvSpPr>
          <p:cNvPr id="19" name="Oval 18">
            <a:extLst>
              <a:ext uri="{FF2B5EF4-FFF2-40B4-BE49-F238E27FC236}">
                <a16:creationId xmlns:a16="http://schemas.microsoft.com/office/drawing/2014/main" id="{562F6A85-5F9A-E04F-948C-4EC6E7AA64E7}"/>
              </a:ext>
            </a:extLst>
          </p:cNvPr>
          <p:cNvSpPr/>
          <p:nvPr/>
        </p:nvSpPr>
        <p:spPr>
          <a:xfrm>
            <a:off x="5092992"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solidFill>
                  <a:prstClr val="white"/>
                </a:solidFill>
                <a:latin typeface="Arial" panose="020B0604020202020204"/>
              </a:rPr>
              <a:t>6%</a:t>
            </a:r>
          </a:p>
          <a:p>
            <a:pPr algn="ctr"/>
            <a:r>
              <a:rPr lang="sv-SE" sz="900" dirty="0">
                <a:solidFill>
                  <a:prstClr val="white"/>
                </a:solidFill>
                <a:latin typeface="Arial" panose="020B0604020202020204"/>
              </a:rPr>
              <a:t>(13</a:t>
            </a:r>
            <a:r>
              <a:rPr lang="en-SE" sz="900" dirty="0">
                <a:solidFill>
                  <a:prstClr val="white"/>
                </a:solidFill>
                <a:latin typeface="Arial" panose="020B0604020202020204"/>
              </a:rPr>
              <a:t>%</a:t>
            </a:r>
            <a:r>
              <a:rPr lang="sv-SE" sz="900" dirty="0">
                <a:solidFill>
                  <a:prstClr val="white"/>
                </a:solidFill>
                <a:latin typeface="Arial" panose="020B0604020202020204"/>
              </a:rPr>
              <a:t>)</a:t>
            </a:r>
            <a:endParaRPr lang="en-SE" sz="900" dirty="0">
              <a:solidFill>
                <a:prstClr val="white"/>
              </a:solidFill>
              <a:latin typeface="Arial" panose="020B0604020202020204"/>
            </a:endParaRPr>
          </a:p>
        </p:txBody>
      </p:sp>
      <p:sp>
        <p:nvSpPr>
          <p:cNvPr id="20" name="Oval 19">
            <a:extLst>
              <a:ext uri="{FF2B5EF4-FFF2-40B4-BE49-F238E27FC236}">
                <a16:creationId xmlns:a16="http://schemas.microsoft.com/office/drawing/2014/main" id="{FE9F1A57-BB4C-FB4A-8607-DA2D42EC3241}"/>
              </a:ext>
            </a:extLst>
          </p:cNvPr>
          <p:cNvSpPr/>
          <p:nvPr/>
        </p:nvSpPr>
        <p:spPr>
          <a:xfrm>
            <a:off x="6626664"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solidFill>
                  <a:prstClr val="white"/>
                </a:solidFill>
                <a:latin typeface="Arial" panose="020B0604020202020204"/>
              </a:rPr>
              <a:t>40%</a:t>
            </a:r>
          </a:p>
          <a:p>
            <a:pPr algn="ctr"/>
            <a:r>
              <a:rPr lang="sv-SE" sz="900" dirty="0">
                <a:solidFill>
                  <a:prstClr val="white"/>
                </a:solidFill>
                <a:latin typeface="Arial" panose="020B0604020202020204"/>
              </a:rPr>
              <a:t>(35</a:t>
            </a:r>
            <a:r>
              <a:rPr lang="en-SE" sz="900" dirty="0">
                <a:solidFill>
                  <a:prstClr val="white"/>
                </a:solidFill>
                <a:latin typeface="Arial" panose="020B0604020202020204"/>
              </a:rPr>
              <a:t>%</a:t>
            </a:r>
            <a:r>
              <a:rPr lang="sv-SE" sz="900" dirty="0">
                <a:solidFill>
                  <a:prstClr val="white"/>
                </a:solidFill>
                <a:latin typeface="Arial" panose="020B0604020202020204"/>
              </a:rPr>
              <a:t>)</a:t>
            </a:r>
            <a:endParaRPr lang="en-SE" sz="900" dirty="0">
              <a:solidFill>
                <a:prstClr val="white"/>
              </a:solidFill>
              <a:latin typeface="Arial" panose="020B0604020202020204"/>
            </a:endParaRPr>
          </a:p>
        </p:txBody>
      </p:sp>
      <p:sp>
        <p:nvSpPr>
          <p:cNvPr id="21" name="Oval 20">
            <a:extLst>
              <a:ext uri="{FF2B5EF4-FFF2-40B4-BE49-F238E27FC236}">
                <a16:creationId xmlns:a16="http://schemas.microsoft.com/office/drawing/2014/main" id="{9C0B2DA8-C513-F747-8166-D8358BEA241C}"/>
              </a:ext>
            </a:extLst>
          </p:cNvPr>
          <p:cNvSpPr/>
          <p:nvPr/>
        </p:nvSpPr>
        <p:spPr>
          <a:xfrm>
            <a:off x="8958145" y="1910561"/>
            <a:ext cx="445624" cy="44562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900" dirty="0">
                <a:solidFill>
                  <a:prstClr val="white"/>
                </a:solidFill>
                <a:latin typeface="Arial" panose="020B0604020202020204"/>
              </a:rPr>
              <a:t>18%</a:t>
            </a:r>
          </a:p>
          <a:p>
            <a:pPr algn="ctr"/>
            <a:r>
              <a:rPr lang="sv-SE" sz="900" dirty="0">
                <a:solidFill>
                  <a:prstClr val="white"/>
                </a:solidFill>
                <a:latin typeface="Arial" panose="020B0604020202020204"/>
              </a:rPr>
              <a:t>(17</a:t>
            </a:r>
            <a:r>
              <a:rPr lang="en-SE" sz="900" dirty="0">
                <a:solidFill>
                  <a:prstClr val="white"/>
                </a:solidFill>
                <a:latin typeface="Arial" panose="020B0604020202020204"/>
              </a:rPr>
              <a:t>%</a:t>
            </a:r>
            <a:r>
              <a:rPr lang="sv-SE" sz="900" dirty="0">
                <a:solidFill>
                  <a:prstClr val="white"/>
                </a:solidFill>
                <a:latin typeface="Arial" panose="020B0604020202020204"/>
              </a:rPr>
              <a:t>)</a:t>
            </a:r>
            <a:endParaRPr lang="en-SE" sz="900" dirty="0">
              <a:solidFill>
                <a:prstClr val="white"/>
              </a:solidFill>
              <a:latin typeface="Arial" panose="020B0604020202020204"/>
            </a:endParaRPr>
          </a:p>
        </p:txBody>
      </p:sp>
      <p:sp>
        <p:nvSpPr>
          <p:cNvPr id="28" name="Ned 27">
            <a:extLst>
              <a:ext uri="{FF2B5EF4-FFF2-40B4-BE49-F238E27FC236}">
                <a16:creationId xmlns:a16="http://schemas.microsoft.com/office/drawing/2014/main" id="{30116EC0-A0DF-6344-8263-01FB9FA92FDC}"/>
              </a:ext>
            </a:extLst>
          </p:cNvPr>
          <p:cNvSpPr/>
          <p:nvPr/>
        </p:nvSpPr>
        <p:spPr>
          <a:xfrm>
            <a:off x="4978537" y="2048895"/>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Ned 35">
            <a:extLst>
              <a:ext uri="{FF2B5EF4-FFF2-40B4-BE49-F238E27FC236}">
                <a16:creationId xmlns:a16="http://schemas.microsoft.com/office/drawing/2014/main" id="{AA4757CA-DF33-C34A-AADC-76D8D0AF6145}"/>
              </a:ext>
            </a:extLst>
          </p:cNvPr>
          <p:cNvSpPr/>
          <p:nvPr/>
        </p:nvSpPr>
        <p:spPr>
          <a:xfrm rot="10800000">
            <a:off x="8822107" y="2068741"/>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Ned 38">
            <a:extLst>
              <a:ext uri="{FF2B5EF4-FFF2-40B4-BE49-F238E27FC236}">
                <a16:creationId xmlns:a16="http://schemas.microsoft.com/office/drawing/2014/main" id="{55E8406D-0E21-0744-954E-AFE455FE2F51}"/>
              </a:ext>
            </a:extLst>
          </p:cNvPr>
          <p:cNvSpPr/>
          <p:nvPr/>
        </p:nvSpPr>
        <p:spPr>
          <a:xfrm rot="10800000">
            <a:off x="8094228" y="2055518"/>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Ned 26">
            <a:extLst>
              <a:ext uri="{FF2B5EF4-FFF2-40B4-BE49-F238E27FC236}">
                <a16:creationId xmlns:a16="http://schemas.microsoft.com/office/drawing/2014/main" id="{7689451E-963C-D28A-512D-981567AE685A}"/>
              </a:ext>
            </a:extLst>
          </p:cNvPr>
          <p:cNvSpPr/>
          <p:nvPr/>
        </p:nvSpPr>
        <p:spPr>
          <a:xfrm rot="10800000">
            <a:off x="3376970" y="2068741"/>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Ned 32">
            <a:extLst>
              <a:ext uri="{FF2B5EF4-FFF2-40B4-BE49-F238E27FC236}">
                <a16:creationId xmlns:a16="http://schemas.microsoft.com/office/drawing/2014/main" id="{ACB90E7B-0AA5-F330-D19A-7973365C0DCD}"/>
              </a:ext>
            </a:extLst>
          </p:cNvPr>
          <p:cNvSpPr/>
          <p:nvPr/>
        </p:nvSpPr>
        <p:spPr>
          <a:xfrm>
            <a:off x="5737598" y="2051143"/>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2" name="Ned 41">
            <a:extLst>
              <a:ext uri="{FF2B5EF4-FFF2-40B4-BE49-F238E27FC236}">
                <a16:creationId xmlns:a16="http://schemas.microsoft.com/office/drawing/2014/main" id="{67F56930-5BB3-6AF8-1CC4-9A6E523DBB5F}"/>
              </a:ext>
            </a:extLst>
          </p:cNvPr>
          <p:cNvSpPr/>
          <p:nvPr/>
        </p:nvSpPr>
        <p:spPr>
          <a:xfrm rot="10800000">
            <a:off x="7287825" y="2058494"/>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3" name="Ned 42">
            <a:extLst>
              <a:ext uri="{FF2B5EF4-FFF2-40B4-BE49-F238E27FC236}">
                <a16:creationId xmlns:a16="http://schemas.microsoft.com/office/drawing/2014/main" id="{73BD103F-C4FB-FE42-2256-4D5A2F1C43B3}"/>
              </a:ext>
            </a:extLst>
          </p:cNvPr>
          <p:cNvSpPr/>
          <p:nvPr/>
        </p:nvSpPr>
        <p:spPr>
          <a:xfrm rot="10800000">
            <a:off x="6493713" y="2068741"/>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4" name="Ned 43">
            <a:extLst>
              <a:ext uri="{FF2B5EF4-FFF2-40B4-BE49-F238E27FC236}">
                <a16:creationId xmlns:a16="http://schemas.microsoft.com/office/drawing/2014/main" id="{B9616FCD-676D-99C3-CE70-5AF03F2FDACB}"/>
              </a:ext>
            </a:extLst>
          </p:cNvPr>
          <p:cNvSpPr/>
          <p:nvPr/>
        </p:nvSpPr>
        <p:spPr>
          <a:xfrm rot="10800000">
            <a:off x="9589657" y="2073621"/>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Ned 26">
            <a:extLst>
              <a:ext uri="{FF2B5EF4-FFF2-40B4-BE49-F238E27FC236}">
                <a16:creationId xmlns:a16="http://schemas.microsoft.com/office/drawing/2014/main" id="{3565EF3B-7D76-C696-8AFF-59F4AA639C09}"/>
              </a:ext>
            </a:extLst>
          </p:cNvPr>
          <p:cNvSpPr/>
          <p:nvPr/>
        </p:nvSpPr>
        <p:spPr>
          <a:xfrm rot="10800000">
            <a:off x="1114416" y="2070092"/>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Ned 26">
            <a:extLst>
              <a:ext uri="{FF2B5EF4-FFF2-40B4-BE49-F238E27FC236}">
                <a16:creationId xmlns:a16="http://schemas.microsoft.com/office/drawing/2014/main" id="{BCC9EC2D-3A65-B4DC-DCDB-60D982D6A8EE}"/>
              </a:ext>
            </a:extLst>
          </p:cNvPr>
          <p:cNvSpPr/>
          <p:nvPr/>
        </p:nvSpPr>
        <p:spPr>
          <a:xfrm rot="10800000">
            <a:off x="1887017" y="2055518"/>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Ned 26">
            <a:extLst>
              <a:ext uri="{FF2B5EF4-FFF2-40B4-BE49-F238E27FC236}">
                <a16:creationId xmlns:a16="http://schemas.microsoft.com/office/drawing/2014/main" id="{95C69A96-963E-C83A-9E83-DD2BAA5FD5D9}"/>
              </a:ext>
            </a:extLst>
          </p:cNvPr>
          <p:cNvSpPr/>
          <p:nvPr/>
        </p:nvSpPr>
        <p:spPr>
          <a:xfrm rot="10800000">
            <a:off x="2627814" y="2048895"/>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4" name="Ned 26">
            <a:extLst>
              <a:ext uri="{FF2B5EF4-FFF2-40B4-BE49-F238E27FC236}">
                <a16:creationId xmlns:a16="http://schemas.microsoft.com/office/drawing/2014/main" id="{E9C35014-2592-FCEF-84E6-E86285B3BC7C}"/>
              </a:ext>
            </a:extLst>
          </p:cNvPr>
          <p:cNvSpPr/>
          <p:nvPr/>
        </p:nvSpPr>
        <p:spPr>
          <a:xfrm rot="10800000">
            <a:off x="4172966" y="2068741"/>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211632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00ABF14D-F781-9640-A2F7-55431605552E}"/>
              </a:ext>
            </a:extLst>
          </p:cNvPr>
          <p:cNvPicPr>
            <a:picLocks noChangeAspect="1"/>
          </p:cNvPicPr>
          <p:nvPr/>
        </p:nvPicPr>
        <p:blipFill rotWithShape="1">
          <a:blip r:embed="rId2">
            <a:lum bright="70000" contrast="-70000"/>
          </a:blip>
          <a:srcRect l="9145" t="14583" b="2074"/>
          <a:stretch/>
        </p:blipFill>
        <p:spPr>
          <a:xfrm rot="10800000">
            <a:off x="4439562" y="0"/>
            <a:ext cx="7752438" cy="6858001"/>
          </a:xfrm>
          <a:prstGeom prst="rect">
            <a:avLst/>
          </a:prstGeom>
          <a:effectLst/>
        </p:spPr>
      </p:pic>
      <p:sp>
        <p:nvSpPr>
          <p:cNvPr id="2" name="Rubrik 1">
            <a:extLst>
              <a:ext uri="{FF2B5EF4-FFF2-40B4-BE49-F238E27FC236}">
                <a16:creationId xmlns:a16="http://schemas.microsoft.com/office/drawing/2014/main" id="{1A0DC40C-63E8-1D48-ADF1-659D98B8BE6F}"/>
              </a:ext>
            </a:extLst>
          </p:cNvPr>
          <p:cNvSpPr>
            <a:spLocks noGrp="1"/>
          </p:cNvSpPr>
          <p:nvPr>
            <p:ph type="title"/>
          </p:nvPr>
        </p:nvSpPr>
        <p:spPr>
          <a:xfrm>
            <a:off x="415787" y="293413"/>
            <a:ext cx="9930509" cy="514662"/>
          </a:xfrm>
        </p:spPr>
        <p:txBody>
          <a:bodyPr/>
          <a:lstStyle/>
          <a:p>
            <a:r>
              <a:rPr lang="sv-SE" sz="2000" dirty="0"/>
              <a:t>Störst andel av medlemmarnas egen omsättning kommer från industri, </a:t>
            </a:r>
            <a:r>
              <a:rPr lang="sv-SE" dirty="0"/>
              <a:t>bygg- eller fastighetssektorn</a:t>
            </a:r>
            <a:endParaRPr lang="sv-SE" sz="2000" dirty="0"/>
          </a:p>
        </p:txBody>
      </p:sp>
      <p:sp>
        <p:nvSpPr>
          <p:cNvPr id="3" name="Platshållare för innehåll 2">
            <a:extLst>
              <a:ext uri="{FF2B5EF4-FFF2-40B4-BE49-F238E27FC236}">
                <a16:creationId xmlns:a16="http://schemas.microsoft.com/office/drawing/2014/main" id="{99F16A86-F66F-8847-9C83-DAF90D36D6F2}"/>
              </a:ext>
            </a:extLst>
          </p:cNvPr>
          <p:cNvSpPr>
            <a:spLocks noGrp="1"/>
          </p:cNvSpPr>
          <p:nvPr>
            <p:ph idx="1"/>
          </p:nvPr>
        </p:nvSpPr>
        <p:spPr>
          <a:xfrm>
            <a:off x="413432" y="1087132"/>
            <a:ext cx="4964024" cy="496677"/>
          </a:xfrm>
        </p:spPr>
        <p:txBody>
          <a:bodyPr/>
          <a:lstStyle/>
          <a:p>
            <a:r>
              <a:rPr lang="sv-SE" b="1" dirty="0"/>
              <a:t>Egen omsättning per bransch 2020-2023</a:t>
            </a:r>
            <a:br>
              <a:rPr lang="sv-SE" dirty="0"/>
            </a:br>
            <a:r>
              <a:rPr lang="sv-SE" dirty="0"/>
              <a:t>Totalt för alla verksamhetsområden i procent</a:t>
            </a:r>
          </a:p>
        </p:txBody>
      </p:sp>
      <p:sp>
        <p:nvSpPr>
          <p:cNvPr id="8" name="Platshållare för sidfot 7">
            <a:extLst>
              <a:ext uri="{FF2B5EF4-FFF2-40B4-BE49-F238E27FC236}">
                <a16:creationId xmlns:a16="http://schemas.microsoft.com/office/drawing/2014/main" id="{C80789CA-F7BA-9E4D-B114-B4E3D0B032F1}"/>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Insikt 2024 |</a:t>
            </a:r>
          </a:p>
        </p:txBody>
      </p:sp>
      <p:sp>
        <p:nvSpPr>
          <p:cNvPr id="9" name="Platshållare för bildnummer 8">
            <a:extLst>
              <a:ext uri="{FF2B5EF4-FFF2-40B4-BE49-F238E27FC236}">
                <a16:creationId xmlns:a16="http://schemas.microsoft.com/office/drawing/2014/main" id="{C0A974F3-ECB4-EC44-A76C-A6B900B0D5F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7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pic>
        <p:nvPicPr>
          <p:cNvPr id="4" name="Bildobjekt 3">
            <a:extLst>
              <a:ext uri="{FF2B5EF4-FFF2-40B4-BE49-F238E27FC236}">
                <a16:creationId xmlns:a16="http://schemas.microsoft.com/office/drawing/2014/main" id="{1491CAB8-33C1-E340-BEB9-33983DEE4013}"/>
              </a:ext>
            </a:extLst>
          </p:cNvPr>
          <p:cNvPicPr>
            <a:picLocks noChangeAspect="1"/>
          </p:cNvPicPr>
          <p:nvPr/>
        </p:nvPicPr>
        <p:blipFill rotWithShape="1">
          <a:blip r:embed="rId3"/>
          <a:srcRect t="-6970" b="40053"/>
          <a:stretch/>
        </p:blipFill>
        <p:spPr>
          <a:xfrm rot="10800000">
            <a:off x="10579466" y="-2"/>
            <a:ext cx="1544217" cy="1020727"/>
          </a:xfrm>
          <a:prstGeom prst="rect">
            <a:avLst/>
          </a:prstGeom>
        </p:spPr>
      </p:pic>
      <p:sp>
        <p:nvSpPr>
          <p:cNvPr id="5" name="textruta 4">
            <a:extLst>
              <a:ext uri="{FF2B5EF4-FFF2-40B4-BE49-F238E27FC236}">
                <a16:creationId xmlns:a16="http://schemas.microsoft.com/office/drawing/2014/main" id="{1D75F359-29BF-6141-A43E-9E20E8B103E8}"/>
              </a:ext>
            </a:extLst>
          </p:cNvPr>
          <p:cNvSpPr txBox="1"/>
          <p:nvPr/>
        </p:nvSpPr>
        <p:spPr>
          <a:xfrm>
            <a:off x="10579468" y="293413"/>
            <a:ext cx="131104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srgbClr val="1D666E"/>
                </a:solidFill>
                <a:effectLst/>
                <a:uLnTx/>
                <a:uFillTx/>
                <a:latin typeface="Arial" panose="020B0604020202020204"/>
                <a:ea typeface="+mn-ea"/>
                <a:cs typeface="+mn-cs"/>
              </a:rPr>
              <a:t>Kunder</a:t>
            </a:r>
          </a:p>
        </p:txBody>
      </p:sp>
      <p:sp>
        <p:nvSpPr>
          <p:cNvPr id="21" name="textruta 20">
            <a:extLst>
              <a:ext uri="{FF2B5EF4-FFF2-40B4-BE49-F238E27FC236}">
                <a16:creationId xmlns:a16="http://schemas.microsoft.com/office/drawing/2014/main" id="{680509EB-4AEC-6C4F-ADA0-96F03A3F68CA}"/>
              </a:ext>
            </a:extLst>
          </p:cNvPr>
          <p:cNvSpPr txBox="1"/>
          <p:nvPr/>
        </p:nvSpPr>
        <p:spPr>
          <a:xfrm>
            <a:off x="4109471" y="6267717"/>
            <a:ext cx="4140029" cy="307777"/>
          </a:xfrm>
          <a:prstGeom prst="rect">
            <a:avLst/>
          </a:prstGeom>
        </p:spPr>
        <p:txBody>
          <a:bodyPr wrap="square">
            <a:spAutoFit/>
          </a:bodyPr>
          <a:lstStyle>
            <a:defPPr>
              <a:defRPr lang="sv-SE"/>
            </a:defPPr>
            <a:lvl1pPr algn="ctr">
              <a:defRPr sz="700"/>
            </a:lvl1pPr>
          </a:lstStyle>
          <a:p>
            <a:r>
              <a:rPr lang="sv-SE"/>
              <a:t>Egen omsättning är den delen av omsättningen som företaget producerar själva ("in house”). Dvs omsättning - konsultinköp - inköp av utomstående varor, material och/eller tjänster.</a:t>
            </a:r>
          </a:p>
        </p:txBody>
      </p:sp>
      <p:graphicFrame>
        <p:nvGraphicFramePr>
          <p:cNvPr id="6" name="Diagram 5">
            <a:extLst>
              <a:ext uri="{FF2B5EF4-FFF2-40B4-BE49-F238E27FC236}">
                <a16:creationId xmlns:a16="http://schemas.microsoft.com/office/drawing/2014/main" id="{694E943A-0421-EEB9-FF19-71C30D3E8FE1}"/>
              </a:ext>
            </a:extLst>
          </p:cNvPr>
          <p:cNvGraphicFramePr>
            <a:graphicFrameLocks/>
          </p:cNvGraphicFramePr>
          <p:nvPr>
            <p:extLst>
              <p:ext uri="{D42A27DB-BD31-4B8C-83A1-F6EECF244321}">
                <p14:modId xmlns:p14="http://schemas.microsoft.com/office/powerpoint/2010/main" val="2102198580"/>
              </p:ext>
            </p:extLst>
          </p:nvPr>
        </p:nvGraphicFramePr>
        <p:xfrm>
          <a:off x="469127" y="1709737"/>
          <a:ext cx="11561196" cy="4556231"/>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1455738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3FD7E0AD-517B-344E-A6C4-76C761A9722E}"/>
              </a:ext>
            </a:extLst>
          </p:cNvPr>
          <p:cNvPicPr>
            <a:picLocks noChangeAspect="1"/>
          </p:cNvPicPr>
          <p:nvPr/>
        </p:nvPicPr>
        <p:blipFill rotWithShape="1">
          <a:blip r:embed="rId2"/>
          <a:srcRect t="-6970" b="40053"/>
          <a:stretch/>
        </p:blipFill>
        <p:spPr>
          <a:xfrm rot="10800000">
            <a:off x="10579466" y="-2"/>
            <a:ext cx="1544217" cy="1020727"/>
          </a:xfrm>
          <a:prstGeom prst="rect">
            <a:avLst/>
          </a:prstGeom>
        </p:spPr>
      </p:pic>
      <p:sp>
        <p:nvSpPr>
          <p:cNvPr id="5" name="textruta 4">
            <a:extLst>
              <a:ext uri="{FF2B5EF4-FFF2-40B4-BE49-F238E27FC236}">
                <a16:creationId xmlns:a16="http://schemas.microsoft.com/office/drawing/2014/main" id="{6C8EABD7-7C0D-E345-AFBB-FE127D9B2CA8}"/>
              </a:ext>
            </a:extLst>
          </p:cNvPr>
          <p:cNvSpPr txBox="1"/>
          <p:nvPr/>
        </p:nvSpPr>
        <p:spPr>
          <a:xfrm>
            <a:off x="10579468" y="293413"/>
            <a:ext cx="1311045"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sv-SE" sz="1200" b="1" i="0" u="none" strike="noStrike" kern="1200" cap="none" spc="0" normalizeH="0" baseline="0" noProof="0">
                <a:ln>
                  <a:noFill/>
                </a:ln>
                <a:solidFill>
                  <a:srgbClr val="1D666E"/>
                </a:solidFill>
                <a:effectLst/>
                <a:uLnTx/>
                <a:uFillTx/>
                <a:latin typeface="Arial" panose="020B0604020202020204"/>
                <a:ea typeface="+mn-ea"/>
                <a:cs typeface="+mn-cs"/>
              </a:rPr>
              <a:t>Kunder</a:t>
            </a:r>
          </a:p>
        </p:txBody>
      </p:sp>
      <p:sp>
        <p:nvSpPr>
          <p:cNvPr id="2" name="Rubrik 1">
            <a:extLst>
              <a:ext uri="{FF2B5EF4-FFF2-40B4-BE49-F238E27FC236}">
                <a16:creationId xmlns:a16="http://schemas.microsoft.com/office/drawing/2014/main" id="{80AE534E-DEB8-5549-9D69-33A8AB223F1B}"/>
              </a:ext>
            </a:extLst>
          </p:cNvPr>
          <p:cNvSpPr>
            <a:spLocks noGrp="1"/>
          </p:cNvSpPr>
          <p:nvPr>
            <p:ph type="title"/>
          </p:nvPr>
        </p:nvSpPr>
        <p:spPr>
          <a:xfrm>
            <a:off x="415787" y="293413"/>
            <a:ext cx="9569461" cy="514662"/>
          </a:xfrm>
        </p:spPr>
        <p:txBody>
          <a:bodyPr/>
          <a:lstStyle/>
          <a:p>
            <a:r>
              <a:rPr lang="sv-SE" sz="2000"/>
              <a:t>Majoriteten av medlemmarnas kunder är verksamma inom Industri, bygg &amp; fastigheter</a:t>
            </a:r>
          </a:p>
        </p:txBody>
      </p:sp>
      <p:sp>
        <p:nvSpPr>
          <p:cNvPr id="3" name="Platshållare för innehåll 2">
            <a:extLst>
              <a:ext uri="{FF2B5EF4-FFF2-40B4-BE49-F238E27FC236}">
                <a16:creationId xmlns:a16="http://schemas.microsoft.com/office/drawing/2014/main" id="{8CC2C8A7-27A8-704F-A013-53674A58AB4C}"/>
              </a:ext>
            </a:extLst>
          </p:cNvPr>
          <p:cNvSpPr>
            <a:spLocks noGrp="1"/>
          </p:cNvSpPr>
          <p:nvPr>
            <p:ph idx="1"/>
          </p:nvPr>
        </p:nvSpPr>
        <p:spPr/>
        <p:txBody>
          <a:bodyPr/>
          <a:lstStyle/>
          <a:p>
            <a:r>
              <a:rPr lang="sv-SE" b="1" dirty="0"/>
              <a:t>Egen omsättning per bransch </a:t>
            </a:r>
            <a:br>
              <a:rPr lang="sv-SE" dirty="0"/>
            </a:br>
            <a:r>
              <a:rPr lang="sv-SE" dirty="0"/>
              <a:t> Andel av den totala egna omsättningen</a:t>
            </a:r>
          </a:p>
        </p:txBody>
      </p:sp>
      <p:sp>
        <p:nvSpPr>
          <p:cNvPr id="8" name="Platshållare för sidfot 7">
            <a:extLst>
              <a:ext uri="{FF2B5EF4-FFF2-40B4-BE49-F238E27FC236}">
                <a16:creationId xmlns:a16="http://schemas.microsoft.com/office/drawing/2014/main" id="{7317CF4E-DB00-8641-BDB5-6A304B6F566C}"/>
              </a:ext>
            </a:extLst>
          </p:cNvPr>
          <p:cNvSpPr>
            <a:spLocks noGrp="1"/>
          </p:cNvSpPr>
          <p:nvPr>
            <p:ph type="ftr"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rPr>
              <a:t>Insikt 2024 |</a:t>
            </a:r>
          </a:p>
        </p:txBody>
      </p:sp>
      <p:sp>
        <p:nvSpPr>
          <p:cNvPr id="9" name="Platshållare för bildnummer 8">
            <a:extLst>
              <a:ext uri="{FF2B5EF4-FFF2-40B4-BE49-F238E27FC236}">
                <a16:creationId xmlns:a16="http://schemas.microsoft.com/office/drawing/2014/main" id="{C2DB7770-8576-C849-9595-AD4D8DB4E7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086683-F536-42AB-ABBC-F4803DFE8DBC}" type="slidenum">
              <a:rPr kumimoji="0" lang="sv-SE" sz="700" b="0" i="0" u="none" strike="noStrike" kern="1200" cap="none" spc="0" normalizeH="0" baseline="0" noProof="0" smtClean="0">
                <a:ln>
                  <a:noFill/>
                </a:ln>
                <a:solidFill>
                  <a:srgbClr val="000000">
                    <a:lumMod val="65000"/>
                    <a:lumOff val="3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sv-SE" sz="700" b="0" i="0" u="none" strike="noStrike" kern="1200" cap="none" spc="0" normalizeH="0" baseline="0" noProof="0">
              <a:ln>
                <a:noFill/>
              </a:ln>
              <a:solidFill>
                <a:srgbClr val="000000">
                  <a:lumMod val="65000"/>
                  <a:lumOff val="35000"/>
                </a:srgbClr>
              </a:solidFill>
              <a:effectLst/>
              <a:uLnTx/>
              <a:uFillTx/>
              <a:latin typeface="Arial" panose="020B0604020202020204"/>
              <a:ea typeface="+mn-ea"/>
              <a:cs typeface="+mn-cs"/>
            </a:endParaRPr>
          </a:p>
        </p:txBody>
      </p:sp>
      <p:sp>
        <p:nvSpPr>
          <p:cNvPr id="7" name="Rectangular Callout 12">
            <a:extLst>
              <a:ext uri="{FF2B5EF4-FFF2-40B4-BE49-F238E27FC236}">
                <a16:creationId xmlns:a16="http://schemas.microsoft.com/office/drawing/2014/main" id="{3319326C-7321-6849-9FE3-B96FF9D63850}"/>
              </a:ext>
            </a:extLst>
          </p:cNvPr>
          <p:cNvSpPr/>
          <p:nvPr/>
        </p:nvSpPr>
        <p:spPr>
          <a:xfrm>
            <a:off x="9177867" y="1685365"/>
            <a:ext cx="2762496" cy="976966"/>
          </a:xfrm>
          <a:prstGeom prst="wedgeRectCallout">
            <a:avLst>
              <a:gd name="adj1" fmla="val -55149"/>
              <a:gd name="adj2" fmla="val 203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rIns="14400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sv-SE" sz="1050" dirty="0">
                <a:solidFill>
                  <a:srgbClr val="2A3B36">
                    <a:lumMod val="75000"/>
                    <a:lumOff val="25000"/>
                  </a:srgbClr>
                </a:solidFill>
                <a:latin typeface="Arial" panose="020B0604020202020204"/>
              </a:rPr>
              <a:t>Industri- och </a:t>
            </a:r>
            <a:r>
              <a:rPr lang="sv-SE" sz="1050" dirty="0" err="1">
                <a:solidFill>
                  <a:srgbClr val="2A3B36">
                    <a:lumMod val="75000"/>
                    <a:lumOff val="25000"/>
                  </a:srgbClr>
                </a:solidFill>
                <a:latin typeface="Arial" panose="020B0604020202020204"/>
              </a:rPr>
              <a:t>techkonsult</a:t>
            </a:r>
            <a:r>
              <a:rPr kumimoji="0" lang="sv-SE" sz="1050" b="0" i="0" u="none" strike="noStrike" kern="1200" cap="none" spc="0" normalizeH="0" baseline="0" noProof="0" dirty="0">
                <a:ln>
                  <a:noFill/>
                </a:ln>
                <a:solidFill>
                  <a:srgbClr val="2A3B36">
                    <a:lumMod val="75000"/>
                    <a:lumOff val="25000"/>
                  </a:srgbClr>
                </a:solidFill>
                <a:effectLst/>
                <a:uLnTx/>
                <a:uFillTx/>
                <a:latin typeface="Arial" panose="020B0604020202020204"/>
                <a:ea typeface="+mn-ea"/>
                <a:cs typeface="+mn-cs"/>
              </a:rPr>
              <a:t>företagen </a:t>
            </a:r>
            <a:r>
              <a:rPr kumimoji="0" lang="en-SE" sz="1050" b="0" i="0" u="none" strike="noStrike" kern="1200" cap="none" spc="0" normalizeH="0" baseline="0" noProof="0" dirty="0">
                <a:ln>
                  <a:noFill/>
                </a:ln>
                <a:solidFill>
                  <a:srgbClr val="2A3B36">
                    <a:lumMod val="75000"/>
                    <a:lumOff val="25000"/>
                  </a:srgbClr>
                </a:solidFill>
                <a:effectLst/>
                <a:uLnTx/>
                <a:uFillTx/>
                <a:latin typeface="Arial" panose="020B0604020202020204"/>
                <a:ea typeface="+mn-ea"/>
                <a:cs typeface="+mn-cs"/>
              </a:rPr>
              <a:t>har lägst spridning då </a:t>
            </a:r>
            <a:r>
              <a:rPr lang="sv-SE" sz="1050" dirty="0">
                <a:solidFill>
                  <a:srgbClr val="2A3B36">
                    <a:lumMod val="75000"/>
                    <a:lumOff val="25000"/>
                  </a:srgbClr>
                </a:solidFill>
                <a:latin typeface="Arial" panose="020B0604020202020204"/>
              </a:rPr>
              <a:t>52%</a:t>
            </a:r>
            <a:r>
              <a:rPr kumimoji="0" lang="en-SE" sz="1050" b="0" i="0" u="none" strike="noStrike" kern="1200" cap="none" spc="0" normalizeH="0" baseline="0" noProof="0" dirty="0">
                <a:ln>
                  <a:noFill/>
                </a:ln>
                <a:solidFill>
                  <a:srgbClr val="2A3B36">
                    <a:lumMod val="75000"/>
                    <a:lumOff val="25000"/>
                  </a:srgbClr>
                </a:solidFill>
                <a:effectLst/>
                <a:uLnTx/>
                <a:uFillTx/>
                <a:latin typeface="Arial" panose="020B0604020202020204"/>
                <a:ea typeface="+mn-ea"/>
                <a:cs typeface="+mn-cs"/>
              </a:rPr>
              <a:t> av den egna omsättningen kommer från</a:t>
            </a:r>
            <a:r>
              <a:rPr kumimoji="0" lang="sv-SE" sz="1050" b="0" i="0" u="none" strike="noStrike" kern="1200" cap="none" spc="0" normalizeH="0" baseline="0" noProof="0" dirty="0">
                <a:ln>
                  <a:noFill/>
                </a:ln>
                <a:solidFill>
                  <a:srgbClr val="2A3B36">
                    <a:lumMod val="75000"/>
                    <a:lumOff val="25000"/>
                  </a:srgbClr>
                </a:solidFill>
                <a:effectLst/>
                <a:uLnTx/>
                <a:uFillTx/>
                <a:latin typeface="Arial" panose="020B0604020202020204"/>
                <a:ea typeface="+mn-ea"/>
                <a:cs typeface="+mn-cs"/>
              </a:rPr>
              <a:t> industri-sektorn</a:t>
            </a:r>
            <a:endParaRPr kumimoji="0" lang="en-SE" sz="1050" b="0" i="0" u="none" strike="noStrike" kern="1200" cap="none" spc="0" normalizeH="0" baseline="0" noProof="0" dirty="0">
              <a:ln>
                <a:noFill/>
              </a:ln>
              <a:solidFill>
                <a:srgbClr val="2A3B36">
                  <a:lumMod val="75000"/>
                  <a:lumOff val="25000"/>
                </a:srgbClr>
              </a:solidFill>
              <a:effectLst/>
              <a:uLnTx/>
              <a:uFillTx/>
              <a:latin typeface="Arial" panose="020B0604020202020204"/>
              <a:ea typeface="+mn-ea"/>
              <a:cs typeface="+mn-cs"/>
            </a:endParaRPr>
          </a:p>
        </p:txBody>
      </p:sp>
      <p:sp>
        <p:nvSpPr>
          <p:cNvPr id="11" name="textruta 10">
            <a:extLst>
              <a:ext uri="{FF2B5EF4-FFF2-40B4-BE49-F238E27FC236}">
                <a16:creationId xmlns:a16="http://schemas.microsoft.com/office/drawing/2014/main" id="{2DD30433-9AF4-654D-A81E-5AFB256D9410}"/>
              </a:ext>
            </a:extLst>
          </p:cNvPr>
          <p:cNvSpPr txBox="1"/>
          <p:nvPr/>
        </p:nvSpPr>
        <p:spPr>
          <a:xfrm>
            <a:off x="4109471" y="6267717"/>
            <a:ext cx="4140029" cy="307777"/>
          </a:xfrm>
          <a:prstGeom prst="rect">
            <a:avLst/>
          </a:prstGeom>
        </p:spPr>
        <p:txBody>
          <a:bodyPr wrap="square">
            <a:spAutoFit/>
          </a:bodyPr>
          <a:lstStyle>
            <a:defPPr>
              <a:defRPr lang="sv-SE"/>
            </a:defPPr>
            <a:lvl1pPr algn="ctr">
              <a:defRPr sz="700"/>
            </a:lvl1pPr>
          </a:lstStyle>
          <a:p>
            <a:r>
              <a:rPr lang="sv-SE"/>
              <a:t>Egen omsättning är den delen av omsättningen som företaget producerar själva ("in house”). Dvs omsättning - konsultinköp - inköp av utomstående varor, material och/eller tjänster.</a:t>
            </a:r>
          </a:p>
        </p:txBody>
      </p:sp>
      <p:graphicFrame>
        <p:nvGraphicFramePr>
          <p:cNvPr id="6" name="Diagram 5">
            <a:extLst>
              <a:ext uri="{FF2B5EF4-FFF2-40B4-BE49-F238E27FC236}">
                <a16:creationId xmlns:a16="http://schemas.microsoft.com/office/drawing/2014/main" id="{D66C7DE1-58F6-A738-D385-B144C81D567E}"/>
              </a:ext>
            </a:extLst>
          </p:cNvPr>
          <p:cNvGraphicFramePr>
            <a:graphicFrameLocks/>
          </p:cNvGraphicFramePr>
          <p:nvPr>
            <p:extLst>
              <p:ext uri="{D42A27DB-BD31-4B8C-83A1-F6EECF244321}">
                <p14:modId xmlns:p14="http://schemas.microsoft.com/office/powerpoint/2010/main" val="4055122100"/>
              </p:ext>
            </p:extLst>
          </p:nvPr>
        </p:nvGraphicFramePr>
        <p:xfrm>
          <a:off x="411951" y="1477042"/>
          <a:ext cx="8739987" cy="4857989"/>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0117616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2">
            <a:extLst>
              <a:ext uri="{FF2B5EF4-FFF2-40B4-BE49-F238E27FC236}">
                <a16:creationId xmlns:a16="http://schemas.microsoft.com/office/drawing/2014/main" id="{11535383-430E-B64F-82B0-EE373624BE0F}"/>
              </a:ext>
            </a:extLst>
          </p:cNvPr>
          <p:cNvSpPr/>
          <p:nvPr/>
        </p:nvSpPr>
        <p:spPr>
          <a:xfrm>
            <a:off x="1393126" y="1999375"/>
            <a:ext cx="10057568" cy="4903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7" name="Diagram 6">
            <a:extLst>
              <a:ext uri="{FF2B5EF4-FFF2-40B4-BE49-F238E27FC236}">
                <a16:creationId xmlns:a16="http://schemas.microsoft.com/office/drawing/2014/main" id="{42263318-6A4D-02D6-5B0D-8FDA44A81526}"/>
              </a:ext>
            </a:extLst>
          </p:cNvPr>
          <p:cNvGraphicFramePr>
            <a:graphicFrameLocks/>
          </p:cNvGraphicFramePr>
          <p:nvPr>
            <p:extLst>
              <p:ext uri="{D42A27DB-BD31-4B8C-83A1-F6EECF244321}">
                <p14:modId xmlns:p14="http://schemas.microsoft.com/office/powerpoint/2010/main" val="1851548416"/>
              </p:ext>
            </p:extLst>
          </p:nvPr>
        </p:nvGraphicFramePr>
        <p:xfrm>
          <a:off x="741306" y="1793954"/>
          <a:ext cx="10830583" cy="4043319"/>
        </p:xfrm>
        <a:graphic>
          <a:graphicData uri="http://schemas.openxmlformats.org/drawingml/2006/chart">
            <c:chart xmlns:c="http://schemas.openxmlformats.org/drawingml/2006/chart" xmlns:r="http://schemas.openxmlformats.org/officeDocument/2006/relationships" r:id="rId2"/>
          </a:graphicData>
        </a:graphic>
      </p:graphicFrame>
      <p:sp>
        <p:nvSpPr>
          <p:cNvPr id="3" name="Platshållare för innehåll 2">
            <a:extLst>
              <a:ext uri="{FF2B5EF4-FFF2-40B4-BE49-F238E27FC236}">
                <a16:creationId xmlns:a16="http://schemas.microsoft.com/office/drawing/2014/main" id="{99F16A86-F66F-8847-9C83-DAF90D36D6F2}"/>
              </a:ext>
            </a:extLst>
          </p:cNvPr>
          <p:cNvSpPr>
            <a:spLocks noGrp="1"/>
          </p:cNvSpPr>
          <p:nvPr>
            <p:ph idx="1"/>
          </p:nvPr>
        </p:nvSpPr>
        <p:spPr>
          <a:xfrm>
            <a:off x="415787" y="1020727"/>
            <a:ext cx="6478499" cy="542740"/>
          </a:xfrm>
        </p:spPr>
        <p:txBody>
          <a:bodyPr/>
          <a:lstStyle/>
          <a:p>
            <a:r>
              <a:rPr lang="sv-SE" b="1" dirty="0"/>
              <a:t>Andelen medarbetare anställda inom följande områden</a:t>
            </a:r>
            <a:br>
              <a:rPr lang="sv-SE" dirty="0"/>
            </a:br>
            <a:r>
              <a:rPr lang="sv-SE" dirty="0"/>
              <a:t> I procent av totalen, fördelat per verksamhetsområde</a:t>
            </a:r>
          </a:p>
        </p:txBody>
      </p:sp>
      <p:sp>
        <p:nvSpPr>
          <p:cNvPr id="16" name="TextBox 8">
            <a:extLst>
              <a:ext uri="{FF2B5EF4-FFF2-40B4-BE49-F238E27FC236}">
                <a16:creationId xmlns:a16="http://schemas.microsoft.com/office/drawing/2014/main" id="{313359D9-65B5-0B46-AACF-E71C12F1984A}"/>
              </a:ext>
            </a:extLst>
          </p:cNvPr>
          <p:cNvSpPr txBox="1"/>
          <p:nvPr/>
        </p:nvSpPr>
        <p:spPr>
          <a:xfrm>
            <a:off x="5417002" y="1583013"/>
            <a:ext cx="755335" cy="230832"/>
          </a:xfrm>
          <a:prstGeom prst="rect">
            <a:avLst/>
          </a:prstGeom>
          <a:noFill/>
        </p:spPr>
        <p:txBody>
          <a:bodyPr wrap="none" rtlCol="0">
            <a:spAutoFit/>
          </a:bodyPr>
          <a:lstStyle/>
          <a:p>
            <a:r>
              <a:rPr lang="sv-SE" sz="900" b="1" dirty="0">
                <a:latin typeface="+mj-lt"/>
              </a:rPr>
              <a:t>89% </a:t>
            </a:r>
            <a:r>
              <a:rPr lang="sv-SE" sz="900" dirty="0">
                <a:latin typeface="+mj-lt"/>
              </a:rPr>
              <a:t>(70</a:t>
            </a:r>
            <a:r>
              <a:rPr lang="en-SE" sz="900" dirty="0">
                <a:latin typeface="+mj-lt"/>
              </a:rPr>
              <a:t>%</a:t>
            </a:r>
            <a:r>
              <a:rPr lang="sv-SE" sz="900" dirty="0">
                <a:latin typeface="+mj-lt"/>
              </a:rPr>
              <a:t>)</a:t>
            </a:r>
            <a:endParaRPr lang="en-SE" sz="900" dirty="0">
              <a:latin typeface="+mj-lt"/>
            </a:endParaRPr>
          </a:p>
        </p:txBody>
      </p:sp>
      <p:pic>
        <p:nvPicPr>
          <p:cNvPr id="6" name="Bildobjekt 5">
            <a:extLst>
              <a:ext uri="{FF2B5EF4-FFF2-40B4-BE49-F238E27FC236}">
                <a16:creationId xmlns:a16="http://schemas.microsoft.com/office/drawing/2014/main" id="{8E231942-CC29-AB41-95B9-C55F7F8D1644}"/>
              </a:ext>
            </a:extLst>
          </p:cNvPr>
          <p:cNvPicPr>
            <a:picLocks noChangeAspect="1"/>
          </p:cNvPicPr>
          <p:nvPr/>
        </p:nvPicPr>
        <p:blipFill rotWithShape="1">
          <a:blip r:embed="rId3"/>
          <a:srcRect t="46739" r="5601"/>
          <a:stretch/>
        </p:blipFill>
        <p:spPr>
          <a:xfrm>
            <a:off x="10161115" y="0"/>
            <a:ext cx="2030886" cy="1023075"/>
          </a:xfrm>
          <a:prstGeom prst="rect">
            <a:avLst/>
          </a:prstGeom>
        </p:spPr>
      </p:pic>
      <p:sp>
        <p:nvSpPr>
          <p:cNvPr id="2" name="Rubrik 1">
            <a:extLst>
              <a:ext uri="{FF2B5EF4-FFF2-40B4-BE49-F238E27FC236}">
                <a16:creationId xmlns:a16="http://schemas.microsoft.com/office/drawing/2014/main" id="{1A0DC40C-63E8-1D48-ADF1-659D98B8BE6F}"/>
              </a:ext>
            </a:extLst>
          </p:cNvPr>
          <p:cNvSpPr>
            <a:spLocks noGrp="1"/>
          </p:cNvSpPr>
          <p:nvPr>
            <p:ph type="title"/>
          </p:nvPr>
        </p:nvSpPr>
        <p:spPr>
          <a:xfrm>
            <a:off x="415787" y="293413"/>
            <a:ext cx="8731519" cy="514662"/>
          </a:xfrm>
        </p:spPr>
        <p:txBody>
          <a:bodyPr/>
          <a:lstStyle/>
          <a:p>
            <a:r>
              <a:rPr lang="sv-SE" sz="2000" dirty="0"/>
              <a:t>89 procent av medlemsföretagens anställda är ingenjörer,  </a:t>
            </a:r>
            <a:br>
              <a:rPr lang="sv-SE" sz="2000" dirty="0"/>
            </a:br>
            <a:r>
              <a:rPr lang="sv-SE" sz="2000" dirty="0"/>
              <a:t>arkitekter eller forskare</a:t>
            </a:r>
          </a:p>
        </p:txBody>
      </p:sp>
      <p:sp>
        <p:nvSpPr>
          <p:cNvPr id="4" name="Platshållare för sidfot 3">
            <a:extLst>
              <a:ext uri="{FF2B5EF4-FFF2-40B4-BE49-F238E27FC236}">
                <a16:creationId xmlns:a16="http://schemas.microsoft.com/office/drawing/2014/main" id="{CBDE7A61-0E70-EE4E-A114-009691670110}"/>
              </a:ext>
            </a:extLst>
          </p:cNvPr>
          <p:cNvSpPr>
            <a:spLocks noGrp="1"/>
          </p:cNvSpPr>
          <p:nvPr>
            <p:ph type="ftr" sz="quarter" idx="11"/>
          </p:nvPr>
        </p:nvSpPr>
        <p:spPr/>
        <p:txBody>
          <a:bodyPr/>
          <a:lstStyle/>
          <a:p>
            <a:r>
              <a:rPr lang="sv-SE"/>
              <a:t>Insikt 2024 |</a:t>
            </a:r>
          </a:p>
        </p:txBody>
      </p:sp>
      <p:sp>
        <p:nvSpPr>
          <p:cNvPr id="11" name="Platshållare för bildnummer 10">
            <a:extLst>
              <a:ext uri="{FF2B5EF4-FFF2-40B4-BE49-F238E27FC236}">
                <a16:creationId xmlns:a16="http://schemas.microsoft.com/office/drawing/2014/main" id="{2FC139A4-691E-9A4B-9C54-BA2DFA2EBCE4}"/>
              </a:ext>
            </a:extLst>
          </p:cNvPr>
          <p:cNvSpPr>
            <a:spLocks noGrp="1"/>
          </p:cNvSpPr>
          <p:nvPr>
            <p:ph type="sldNum" sz="quarter" idx="12"/>
          </p:nvPr>
        </p:nvSpPr>
        <p:spPr/>
        <p:txBody>
          <a:bodyPr/>
          <a:lstStyle/>
          <a:p>
            <a:fld id="{AE086683-F536-42AB-ABBC-F4803DFE8DBC}" type="slidenum">
              <a:rPr lang="sv-SE" smtClean="0"/>
              <a:t>37</a:t>
            </a:fld>
            <a:endParaRPr lang="sv-SE"/>
          </a:p>
        </p:txBody>
      </p:sp>
      <p:sp>
        <p:nvSpPr>
          <p:cNvPr id="5" name="textruta 4">
            <a:extLst>
              <a:ext uri="{FF2B5EF4-FFF2-40B4-BE49-F238E27FC236}">
                <a16:creationId xmlns:a16="http://schemas.microsoft.com/office/drawing/2014/main" id="{66FB1F29-592C-7A4D-AB5E-E2C2B0E8C18C}"/>
              </a:ext>
            </a:extLst>
          </p:cNvPr>
          <p:cNvSpPr txBox="1"/>
          <p:nvPr/>
        </p:nvSpPr>
        <p:spPr>
          <a:xfrm>
            <a:off x="10579468" y="293413"/>
            <a:ext cx="1311045" cy="276999"/>
          </a:xfrm>
          <a:prstGeom prst="rect">
            <a:avLst/>
          </a:prstGeom>
          <a:noFill/>
        </p:spPr>
        <p:txBody>
          <a:bodyPr wrap="square" rtlCol="0">
            <a:spAutoFit/>
          </a:bodyPr>
          <a:lstStyle/>
          <a:p>
            <a:pPr algn="ctr"/>
            <a:r>
              <a:rPr lang="sv-SE" sz="1200" b="1">
                <a:solidFill>
                  <a:schemeClr val="accent6">
                    <a:lumMod val="75000"/>
                  </a:schemeClr>
                </a:solidFill>
              </a:rPr>
              <a:t>Medarbetare</a:t>
            </a:r>
          </a:p>
        </p:txBody>
      </p:sp>
      <p:sp>
        <p:nvSpPr>
          <p:cNvPr id="12" name="Ned 11">
            <a:extLst>
              <a:ext uri="{FF2B5EF4-FFF2-40B4-BE49-F238E27FC236}">
                <a16:creationId xmlns:a16="http://schemas.microsoft.com/office/drawing/2014/main" id="{C382EE55-DCEF-3D4D-A6D9-EE1250407940}"/>
              </a:ext>
            </a:extLst>
          </p:cNvPr>
          <p:cNvSpPr/>
          <p:nvPr/>
        </p:nvSpPr>
        <p:spPr>
          <a:xfrm rot="10800000">
            <a:off x="5359349" y="1628824"/>
            <a:ext cx="99627" cy="14168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Left Brace 7">
            <a:extLst>
              <a:ext uri="{FF2B5EF4-FFF2-40B4-BE49-F238E27FC236}">
                <a16:creationId xmlns:a16="http://schemas.microsoft.com/office/drawing/2014/main" id="{6C31FBB3-C60D-074A-8B82-70C20CE5B912}"/>
              </a:ext>
            </a:extLst>
          </p:cNvPr>
          <p:cNvSpPr/>
          <p:nvPr/>
        </p:nvSpPr>
        <p:spPr>
          <a:xfrm rot="5400000">
            <a:off x="5954223" y="-2190061"/>
            <a:ext cx="266700" cy="8234729"/>
          </a:xfrm>
          <a:prstGeom prst="leftBrace">
            <a:avLst>
              <a:gd name="adj1" fmla="val 32253"/>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spTree>
    <p:extLst>
      <p:ext uri="{BB962C8B-B14F-4D97-AF65-F5344CB8AC3E}">
        <p14:creationId xmlns:p14="http://schemas.microsoft.com/office/powerpoint/2010/main" val="26938455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582620A0-78CC-7780-D2AB-F5D2B52BB28D}"/>
              </a:ext>
            </a:extLst>
          </p:cNvPr>
          <p:cNvGraphicFramePr>
            <a:graphicFrameLocks/>
          </p:cNvGraphicFramePr>
          <p:nvPr>
            <p:extLst>
              <p:ext uri="{D42A27DB-BD31-4B8C-83A1-F6EECF244321}">
                <p14:modId xmlns:p14="http://schemas.microsoft.com/office/powerpoint/2010/main" val="2587310173"/>
              </p:ext>
            </p:extLst>
          </p:nvPr>
        </p:nvGraphicFramePr>
        <p:xfrm>
          <a:off x="415787" y="1453583"/>
          <a:ext cx="5324535" cy="2292384"/>
        </p:xfrm>
        <a:graphic>
          <a:graphicData uri="http://schemas.openxmlformats.org/drawingml/2006/chart">
            <c:chart xmlns:c="http://schemas.openxmlformats.org/drawingml/2006/chart" xmlns:r="http://schemas.openxmlformats.org/officeDocument/2006/relationships" r:id="rId2"/>
          </a:graphicData>
        </a:graphic>
      </p:graphicFrame>
      <p:sp>
        <p:nvSpPr>
          <p:cNvPr id="15" name="Rektangel 14">
            <a:extLst>
              <a:ext uri="{FF2B5EF4-FFF2-40B4-BE49-F238E27FC236}">
                <a16:creationId xmlns:a16="http://schemas.microsoft.com/office/drawing/2014/main" id="{0F21264F-DC5F-8945-B88D-33B39FB2C93C}"/>
              </a:ext>
            </a:extLst>
          </p:cNvPr>
          <p:cNvSpPr/>
          <p:nvPr/>
        </p:nvSpPr>
        <p:spPr>
          <a:xfrm>
            <a:off x="5986637" y="0"/>
            <a:ext cx="620536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80AE534E-DEB8-5549-9D69-33A8AB223F1B}"/>
              </a:ext>
            </a:extLst>
          </p:cNvPr>
          <p:cNvSpPr>
            <a:spLocks noGrp="1"/>
          </p:cNvSpPr>
          <p:nvPr>
            <p:ph type="title"/>
          </p:nvPr>
        </p:nvSpPr>
        <p:spPr/>
        <p:txBody>
          <a:bodyPr/>
          <a:lstStyle/>
          <a:p>
            <a:r>
              <a:rPr lang="sv-SE" dirty="0"/>
              <a:t>Den genomsnittliga branscherfarenheten stiger </a:t>
            </a:r>
            <a:br>
              <a:rPr lang="sv-SE" dirty="0"/>
            </a:br>
            <a:r>
              <a:rPr lang="sv-SE" dirty="0"/>
              <a:t>medan andelen med mindre än 10 års erfarenhet minskar </a:t>
            </a:r>
            <a:br>
              <a:rPr lang="sv-SE" sz="2000" dirty="0"/>
            </a:br>
            <a:br>
              <a:rPr lang="sv-SE" sz="2000" dirty="0"/>
            </a:br>
            <a:endParaRPr lang="sv-SE" sz="2000" dirty="0"/>
          </a:p>
        </p:txBody>
      </p:sp>
      <p:sp>
        <p:nvSpPr>
          <p:cNvPr id="3" name="Platshållare för innehåll 2">
            <a:extLst>
              <a:ext uri="{FF2B5EF4-FFF2-40B4-BE49-F238E27FC236}">
                <a16:creationId xmlns:a16="http://schemas.microsoft.com/office/drawing/2014/main" id="{8CC2C8A7-27A8-704F-A013-53674A58AB4C}"/>
              </a:ext>
            </a:extLst>
          </p:cNvPr>
          <p:cNvSpPr>
            <a:spLocks noGrp="1"/>
          </p:cNvSpPr>
          <p:nvPr>
            <p:ph idx="1"/>
          </p:nvPr>
        </p:nvSpPr>
        <p:spPr>
          <a:xfrm>
            <a:off x="415787" y="1020727"/>
            <a:ext cx="5324535" cy="1536494"/>
          </a:xfrm>
        </p:spPr>
        <p:txBody>
          <a:bodyPr/>
          <a:lstStyle/>
          <a:p>
            <a:r>
              <a:rPr lang="sv-SE" sz="1400" b="1" dirty="0"/>
              <a:t>Hur länge har era medarbetare i snitt jobbat på ert företag</a:t>
            </a:r>
            <a:br>
              <a:rPr lang="sv-SE" sz="1400" dirty="0"/>
            </a:br>
            <a:r>
              <a:rPr lang="sv-SE" sz="1400" dirty="0"/>
              <a:t>I procent av totalen</a:t>
            </a:r>
          </a:p>
        </p:txBody>
      </p:sp>
      <p:sp>
        <p:nvSpPr>
          <p:cNvPr id="16" name="Platshållare för sidfot 15">
            <a:extLst>
              <a:ext uri="{FF2B5EF4-FFF2-40B4-BE49-F238E27FC236}">
                <a16:creationId xmlns:a16="http://schemas.microsoft.com/office/drawing/2014/main" id="{5917F61F-52AD-5C49-A399-6F1876AECE8A}"/>
              </a:ext>
            </a:extLst>
          </p:cNvPr>
          <p:cNvSpPr>
            <a:spLocks noGrp="1"/>
          </p:cNvSpPr>
          <p:nvPr>
            <p:ph type="ftr" sz="quarter" idx="11"/>
          </p:nvPr>
        </p:nvSpPr>
        <p:spPr/>
        <p:txBody>
          <a:bodyPr/>
          <a:lstStyle/>
          <a:p>
            <a:r>
              <a:rPr lang="sv-SE"/>
              <a:t>Insikt 2024 |</a:t>
            </a:r>
          </a:p>
        </p:txBody>
      </p:sp>
      <p:sp>
        <p:nvSpPr>
          <p:cNvPr id="17" name="Platshållare för bildnummer 16">
            <a:extLst>
              <a:ext uri="{FF2B5EF4-FFF2-40B4-BE49-F238E27FC236}">
                <a16:creationId xmlns:a16="http://schemas.microsoft.com/office/drawing/2014/main" id="{544D819B-A18A-DE4A-A363-049C0F5DB2FF}"/>
              </a:ext>
            </a:extLst>
          </p:cNvPr>
          <p:cNvSpPr>
            <a:spLocks noGrp="1"/>
          </p:cNvSpPr>
          <p:nvPr>
            <p:ph type="sldNum" sz="quarter" idx="12"/>
          </p:nvPr>
        </p:nvSpPr>
        <p:spPr/>
        <p:txBody>
          <a:bodyPr/>
          <a:lstStyle/>
          <a:p>
            <a:fld id="{AE086683-F536-42AB-ABBC-F4803DFE8DBC}" type="slidenum">
              <a:rPr lang="sv-SE" smtClean="0"/>
              <a:t>38</a:t>
            </a:fld>
            <a:endParaRPr lang="sv-SE"/>
          </a:p>
        </p:txBody>
      </p:sp>
      <p:pic>
        <p:nvPicPr>
          <p:cNvPr id="4" name="Bildobjekt 3">
            <a:extLst>
              <a:ext uri="{FF2B5EF4-FFF2-40B4-BE49-F238E27FC236}">
                <a16:creationId xmlns:a16="http://schemas.microsoft.com/office/drawing/2014/main" id="{1D3E4F3E-2AF8-A041-BA72-743E281BF4EB}"/>
              </a:ext>
            </a:extLst>
          </p:cNvPr>
          <p:cNvPicPr>
            <a:picLocks noChangeAspect="1"/>
          </p:cNvPicPr>
          <p:nvPr/>
        </p:nvPicPr>
        <p:blipFill rotWithShape="1">
          <a:blip r:embed="rId3"/>
          <a:srcRect t="46739" r="5601"/>
          <a:stretch/>
        </p:blipFill>
        <p:spPr>
          <a:xfrm>
            <a:off x="10161115" y="0"/>
            <a:ext cx="2030886" cy="1023075"/>
          </a:xfrm>
          <a:prstGeom prst="rect">
            <a:avLst/>
          </a:prstGeom>
        </p:spPr>
      </p:pic>
      <p:sp>
        <p:nvSpPr>
          <p:cNvPr id="5" name="textruta 4">
            <a:extLst>
              <a:ext uri="{FF2B5EF4-FFF2-40B4-BE49-F238E27FC236}">
                <a16:creationId xmlns:a16="http://schemas.microsoft.com/office/drawing/2014/main" id="{BBCDFC98-6A5C-1B48-B53B-5895129041B5}"/>
              </a:ext>
            </a:extLst>
          </p:cNvPr>
          <p:cNvSpPr txBox="1"/>
          <p:nvPr/>
        </p:nvSpPr>
        <p:spPr>
          <a:xfrm>
            <a:off x="10579468" y="293413"/>
            <a:ext cx="1311045" cy="276999"/>
          </a:xfrm>
          <a:prstGeom prst="rect">
            <a:avLst/>
          </a:prstGeom>
          <a:noFill/>
        </p:spPr>
        <p:txBody>
          <a:bodyPr wrap="square" rtlCol="0">
            <a:spAutoFit/>
          </a:bodyPr>
          <a:lstStyle/>
          <a:p>
            <a:pPr algn="ctr"/>
            <a:r>
              <a:rPr lang="sv-SE" sz="1200" b="1">
                <a:solidFill>
                  <a:schemeClr val="accent6">
                    <a:lumMod val="75000"/>
                  </a:schemeClr>
                </a:solidFill>
              </a:rPr>
              <a:t>Medarbetare</a:t>
            </a:r>
          </a:p>
        </p:txBody>
      </p:sp>
      <p:sp>
        <p:nvSpPr>
          <p:cNvPr id="6" name="Platshållare för innehåll 2">
            <a:extLst>
              <a:ext uri="{FF2B5EF4-FFF2-40B4-BE49-F238E27FC236}">
                <a16:creationId xmlns:a16="http://schemas.microsoft.com/office/drawing/2014/main" id="{F2F18D0F-73E4-C947-AFD0-0CE1ED1D4760}"/>
              </a:ext>
            </a:extLst>
          </p:cNvPr>
          <p:cNvSpPr txBox="1">
            <a:spLocks/>
          </p:cNvSpPr>
          <p:nvPr/>
        </p:nvSpPr>
        <p:spPr>
          <a:xfrm>
            <a:off x="6290807" y="1020727"/>
            <a:ext cx="6036584" cy="85379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4"/>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400" b="1" dirty="0"/>
              <a:t>Medarbetares genomsnittliga branscherfarenhet</a:t>
            </a:r>
            <a:br>
              <a:rPr lang="sv-SE" sz="1400" b="1" dirty="0"/>
            </a:br>
            <a:r>
              <a:rPr lang="sv-SE" sz="1400" dirty="0"/>
              <a:t>I procent av totalen</a:t>
            </a:r>
          </a:p>
        </p:txBody>
      </p:sp>
      <p:sp>
        <p:nvSpPr>
          <p:cNvPr id="9" name="textruta 8">
            <a:extLst>
              <a:ext uri="{FF2B5EF4-FFF2-40B4-BE49-F238E27FC236}">
                <a16:creationId xmlns:a16="http://schemas.microsoft.com/office/drawing/2014/main" id="{E363A3A4-21EC-924B-9CB4-FAE478419CA6}"/>
              </a:ext>
            </a:extLst>
          </p:cNvPr>
          <p:cNvSpPr txBox="1"/>
          <p:nvPr/>
        </p:nvSpPr>
        <p:spPr>
          <a:xfrm>
            <a:off x="441255" y="1691498"/>
            <a:ext cx="1469997" cy="261610"/>
          </a:xfrm>
          <a:prstGeom prst="rect">
            <a:avLst/>
          </a:prstGeom>
          <a:noFill/>
        </p:spPr>
        <p:txBody>
          <a:bodyPr wrap="square" rtlCol="0">
            <a:spAutoFit/>
          </a:bodyPr>
          <a:lstStyle/>
          <a:p>
            <a:r>
              <a:rPr lang="sv-SE" sz="1100" b="1"/>
              <a:t>Totalt 2020-2022</a:t>
            </a:r>
          </a:p>
        </p:txBody>
      </p:sp>
      <p:sp>
        <p:nvSpPr>
          <p:cNvPr id="13" name="textruta 12">
            <a:extLst>
              <a:ext uri="{FF2B5EF4-FFF2-40B4-BE49-F238E27FC236}">
                <a16:creationId xmlns:a16="http://schemas.microsoft.com/office/drawing/2014/main" id="{21ED990F-AD11-794E-BB4B-59F3CDDCB1F3}"/>
              </a:ext>
            </a:extLst>
          </p:cNvPr>
          <p:cNvSpPr txBox="1"/>
          <p:nvPr/>
        </p:nvSpPr>
        <p:spPr>
          <a:xfrm>
            <a:off x="407987" y="3731244"/>
            <a:ext cx="2628640" cy="261610"/>
          </a:xfrm>
          <a:prstGeom prst="rect">
            <a:avLst/>
          </a:prstGeom>
          <a:noFill/>
        </p:spPr>
        <p:txBody>
          <a:bodyPr wrap="square" rtlCol="0">
            <a:spAutoFit/>
          </a:bodyPr>
          <a:lstStyle/>
          <a:p>
            <a:r>
              <a:rPr lang="sv-SE" sz="1100" b="1" dirty="0"/>
              <a:t>Per verksamhetsområde 2023</a:t>
            </a:r>
          </a:p>
        </p:txBody>
      </p:sp>
      <p:sp>
        <p:nvSpPr>
          <p:cNvPr id="20" name="textruta 19">
            <a:extLst>
              <a:ext uri="{FF2B5EF4-FFF2-40B4-BE49-F238E27FC236}">
                <a16:creationId xmlns:a16="http://schemas.microsoft.com/office/drawing/2014/main" id="{020456E9-F721-D240-9DB3-554EE4C6FDA1}"/>
              </a:ext>
            </a:extLst>
          </p:cNvPr>
          <p:cNvSpPr txBox="1"/>
          <p:nvPr/>
        </p:nvSpPr>
        <p:spPr>
          <a:xfrm>
            <a:off x="5059222" y="6472254"/>
            <a:ext cx="1971872" cy="184666"/>
          </a:xfrm>
          <a:prstGeom prst="rect">
            <a:avLst/>
          </a:prstGeom>
        </p:spPr>
        <p:txBody>
          <a:bodyPr wrap="square">
            <a:spAutoFit/>
          </a:bodyPr>
          <a:lstStyle>
            <a:defPPr>
              <a:defRPr lang="sv-SE"/>
            </a:defPPr>
            <a:lvl1pPr algn="ctr">
              <a:defRPr sz="700"/>
            </a:lvl1pPr>
          </a:lstStyle>
          <a:p>
            <a:r>
              <a:rPr lang="sv-SE"/>
              <a:t>*Övriga procentandel har svarat vet ej</a:t>
            </a:r>
          </a:p>
        </p:txBody>
      </p:sp>
      <p:sp>
        <p:nvSpPr>
          <p:cNvPr id="22" name="textruta 21">
            <a:extLst>
              <a:ext uri="{FF2B5EF4-FFF2-40B4-BE49-F238E27FC236}">
                <a16:creationId xmlns:a16="http://schemas.microsoft.com/office/drawing/2014/main" id="{7451BD44-1F3E-2A4F-B916-D989897F7448}"/>
              </a:ext>
            </a:extLst>
          </p:cNvPr>
          <p:cNvSpPr txBox="1"/>
          <p:nvPr/>
        </p:nvSpPr>
        <p:spPr>
          <a:xfrm>
            <a:off x="6324075" y="1691498"/>
            <a:ext cx="1469997" cy="261610"/>
          </a:xfrm>
          <a:prstGeom prst="rect">
            <a:avLst/>
          </a:prstGeom>
          <a:noFill/>
        </p:spPr>
        <p:txBody>
          <a:bodyPr wrap="square" rtlCol="0">
            <a:spAutoFit/>
          </a:bodyPr>
          <a:lstStyle/>
          <a:p>
            <a:r>
              <a:rPr lang="sv-SE" sz="1100" b="1" dirty="0"/>
              <a:t>Totalt 2020-2023</a:t>
            </a:r>
          </a:p>
        </p:txBody>
      </p:sp>
      <p:sp>
        <p:nvSpPr>
          <p:cNvPr id="23" name="textruta 22">
            <a:extLst>
              <a:ext uri="{FF2B5EF4-FFF2-40B4-BE49-F238E27FC236}">
                <a16:creationId xmlns:a16="http://schemas.microsoft.com/office/drawing/2014/main" id="{EAB02E35-4268-B740-A4DC-12B90FB22C14}"/>
              </a:ext>
            </a:extLst>
          </p:cNvPr>
          <p:cNvSpPr txBox="1"/>
          <p:nvPr/>
        </p:nvSpPr>
        <p:spPr>
          <a:xfrm>
            <a:off x="6290807" y="3731244"/>
            <a:ext cx="2628640" cy="261610"/>
          </a:xfrm>
          <a:prstGeom prst="rect">
            <a:avLst/>
          </a:prstGeom>
          <a:noFill/>
        </p:spPr>
        <p:txBody>
          <a:bodyPr wrap="square" rtlCol="0">
            <a:spAutoFit/>
          </a:bodyPr>
          <a:lstStyle/>
          <a:p>
            <a:r>
              <a:rPr lang="sv-SE" sz="1100" b="1" dirty="0"/>
              <a:t>Per verksamhetsområde 2023</a:t>
            </a:r>
          </a:p>
        </p:txBody>
      </p:sp>
      <p:graphicFrame>
        <p:nvGraphicFramePr>
          <p:cNvPr id="14" name="Diagram 13">
            <a:extLst>
              <a:ext uri="{FF2B5EF4-FFF2-40B4-BE49-F238E27FC236}">
                <a16:creationId xmlns:a16="http://schemas.microsoft.com/office/drawing/2014/main" id="{591FE418-83F1-834A-EB3A-4845F53AEDE1}"/>
              </a:ext>
            </a:extLst>
          </p:cNvPr>
          <p:cNvGraphicFramePr>
            <a:graphicFrameLocks/>
          </p:cNvGraphicFramePr>
          <p:nvPr>
            <p:extLst>
              <p:ext uri="{D42A27DB-BD31-4B8C-83A1-F6EECF244321}">
                <p14:modId xmlns:p14="http://schemas.microsoft.com/office/powerpoint/2010/main" val="1432264453"/>
              </p:ext>
            </p:extLst>
          </p:nvPr>
        </p:nvGraphicFramePr>
        <p:xfrm>
          <a:off x="494630" y="3952731"/>
          <a:ext cx="5080670" cy="229238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8" name="Diagram 17">
            <a:extLst>
              <a:ext uri="{FF2B5EF4-FFF2-40B4-BE49-F238E27FC236}">
                <a16:creationId xmlns:a16="http://schemas.microsoft.com/office/drawing/2014/main" id="{2F6AFA87-AD1B-DC53-A368-CB0060B595EA}"/>
              </a:ext>
            </a:extLst>
          </p:cNvPr>
          <p:cNvGraphicFramePr>
            <a:graphicFrameLocks/>
          </p:cNvGraphicFramePr>
          <p:nvPr>
            <p:extLst>
              <p:ext uri="{D42A27DB-BD31-4B8C-83A1-F6EECF244321}">
                <p14:modId xmlns:p14="http://schemas.microsoft.com/office/powerpoint/2010/main" val="1784071432"/>
              </p:ext>
            </p:extLst>
          </p:nvPr>
        </p:nvGraphicFramePr>
        <p:xfrm>
          <a:off x="6553200" y="1316488"/>
          <a:ext cx="4572000" cy="246192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9" name="Diagram 18">
            <a:extLst>
              <a:ext uri="{FF2B5EF4-FFF2-40B4-BE49-F238E27FC236}">
                <a16:creationId xmlns:a16="http://schemas.microsoft.com/office/drawing/2014/main" id="{07E56264-EC12-2F54-76DF-48C7424A840F}"/>
              </a:ext>
            </a:extLst>
          </p:cNvPr>
          <p:cNvGraphicFramePr>
            <a:graphicFrameLocks/>
          </p:cNvGraphicFramePr>
          <p:nvPr>
            <p:extLst>
              <p:ext uri="{D42A27DB-BD31-4B8C-83A1-F6EECF244321}">
                <p14:modId xmlns:p14="http://schemas.microsoft.com/office/powerpoint/2010/main" val="4273942567"/>
              </p:ext>
            </p:extLst>
          </p:nvPr>
        </p:nvGraphicFramePr>
        <p:xfrm>
          <a:off x="6448224" y="3981384"/>
          <a:ext cx="4572000" cy="2253207"/>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365779487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A0DC40C-63E8-1D48-ADF1-659D98B8BE6F}"/>
              </a:ext>
            </a:extLst>
          </p:cNvPr>
          <p:cNvSpPr>
            <a:spLocks noGrp="1"/>
          </p:cNvSpPr>
          <p:nvPr>
            <p:ph type="title"/>
          </p:nvPr>
        </p:nvSpPr>
        <p:spPr>
          <a:xfrm>
            <a:off x="415787" y="293413"/>
            <a:ext cx="8731519" cy="514662"/>
          </a:xfrm>
        </p:spPr>
        <p:txBody>
          <a:bodyPr/>
          <a:lstStyle/>
          <a:p>
            <a:r>
              <a:rPr lang="sv-SE" dirty="0"/>
              <a:t>Medlemsföretagens totala personalomsättning har sjunkit till 8,7 procent sedan förra året </a:t>
            </a:r>
          </a:p>
        </p:txBody>
      </p:sp>
      <p:sp>
        <p:nvSpPr>
          <p:cNvPr id="3" name="Platshållare för innehåll 2">
            <a:extLst>
              <a:ext uri="{FF2B5EF4-FFF2-40B4-BE49-F238E27FC236}">
                <a16:creationId xmlns:a16="http://schemas.microsoft.com/office/drawing/2014/main" id="{99F16A86-F66F-8847-9C83-DAF90D36D6F2}"/>
              </a:ext>
            </a:extLst>
          </p:cNvPr>
          <p:cNvSpPr>
            <a:spLocks noGrp="1"/>
          </p:cNvSpPr>
          <p:nvPr>
            <p:ph idx="1"/>
          </p:nvPr>
        </p:nvSpPr>
        <p:spPr/>
        <p:txBody>
          <a:bodyPr/>
          <a:lstStyle/>
          <a:p>
            <a:r>
              <a:rPr lang="sv-SE" b="1" dirty="0"/>
              <a:t>Personalomsättning</a:t>
            </a:r>
            <a:br>
              <a:rPr lang="sv-SE" dirty="0"/>
            </a:br>
            <a:r>
              <a:rPr lang="sv-SE" dirty="0"/>
              <a:t>I procent av totalen</a:t>
            </a:r>
          </a:p>
        </p:txBody>
      </p:sp>
      <p:sp>
        <p:nvSpPr>
          <p:cNvPr id="8" name="Platshållare för sidfot 7">
            <a:extLst>
              <a:ext uri="{FF2B5EF4-FFF2-40B4-BE49-F238E27FC236}">
                <a16:creationId xmlns:a16="http://schemas.microsoft.com/office/drawing/2014/main" id="{0E7D0F94-BFCA-3342-8EDB-45BAE1724920}"/>
              </a:ext>
            </a:extLst>
          </p:cNvPr>
          <p:cNvSpPr>
            <a:spLocks noGrp="1"/>
          </p:cNvSpPr>
          <p:nvPr>
            <p:ph type="ftr" sz="quarter" idx="11"/>
          </p:nvPr>
        </p:nvSpPr>
        <p:spPr>
          <a:xfrm>
            <a:off x="9739900" y="6338031"/>
            <a:ext cx="2017813" cy="165400"/>
          </a:xfrm>
        </p:spPr>
        <p:txBody>
          <a:bodyPr/>
          <a:lstStyle/>
          <a:p>
            <a:r>
              <a:rPr lang="sv-SE"/>
              <a:t>Insikt 2024 |</a:t>
            </a:r>
          </a:p>
        </p:txBody>
      </p:sp>
      <p:sp>
        <p:nvSpPr>
          <p:cNvPr id="9" name="Platshållare för bildnummer 8">
            <a:extLst>
              <a:ext uri="{FF2B5EF4-FFF2-40B4-BE49-F238E27FC236}">
                <a16:creationId xmlns:a16="http://schemas.microsoft.com/office/drawing/2014/main" id="{564E9540-1979-E24E-A22C-DF23C7220EF6}"/>
              </a:ext>
            </a:extLst>
          </p:cNvPr>
          <p:cNvSpPr>
            <a:spLocks noGrp="1"/>
          </p:cNvSpPr>
          <p:nvPr>
            <p:ph type="sldNum" sz="quarter" idx="12"/>
          </p:nvPr>
        </p:nvSpPr>
        <p:spPr/>
        <p:txBody>
          <a:bodyPr/>
          <a:lstStyle/>
          <a:p>
            <a:fld id="{AE086683-F536-42AB-ABBC-F4803DFE8DBC}" type="slidenum">
              <a:rPr lang="sv-SE" smtClean="0"/>
              <a:t>39</a:t>
            </a:fld>
            <a:endParaRPr lang="sv-SE"/>
          </a:p>
        </p:txBody>
      </p:sp>
      <p:pic>
        <p:nvPicPr>
          <p:cNvPr id="4" name="Bildobjekt 3">
            <a:extLst>
              <a:ext uri="{FF2B5EF4-FFF2-40B4-BE49-F238E27FC236}">
                <a16:creationId xmlns:a16="http://schemas.microsoft.com/office/drawing/2014/main" id="{9E6370AE-0D17-D245-BF96-7BD1A5485C17}"/>
              </a:ext>
            </a:extLst>
          </p:cNvPr>
          <p:cNvPicPr>
            <a:picLocks noChangeAspect="1"/>
          </p:cNvPicPr>
          <p:nvPr/>
        </p:nvPicPr>
        <p:blipFill rotWithShape="1">
          <a:blip r:embed="rId2"/>
          <a:srcRect t="46739" r="5601"/>
          <a:stretch/>
        </p:blipFill>
        <p:spPr>
          <a:xfrm>
            <a:off x="10161115" y="0"/>
            <a:ext cx="2030886" cy="1023075"/>
          </a:xfrm>
          <a:prstGeom prst="rect">
            <a:avLst/>
          </a:prstGeom>
        </p:spPr>
      </p:pic>
      <p:sp>
        <p:nvSpPr>
          <p:cNvPr id="5" name="textruta 4">
            <a:extLst>
              <a:ext uri="{FF2B5EF4-FFF2-40B4-BE49-F238E27FC236}">
                <a16:creationId xmlns:a16="http://schemas.microsoft.com/office/drawing/2014/main" id="{7C2EDD0F-197C-F14E-AAFA-A880CBE8A3D0}"/>
              </a:ext>
            </a:extLst>
          </p:cNvPr>
          <p:cNvSpPr txBox="1"/>
          <p:nvPr/>
        </p:nvSpPr>
        <p:spPr>
          <a:xfrm>
            <a:off x="10579468" y="293413"/>
            <a:ext cx="1311045" cy="276999"/>
          </a:xfrm>
          <a:prstGeom prst="rect">
            <a:avLst/>
          </a:prstGeom>
          <a:noFill/>
        </p:spPr>
        <p:txBody>
          <a:bodyPr wrap="square" rtlCol="0">
            <a:spAutoFit/>
          </a:bodyPr>
          <a:lstStyle/>
          <a:p>
            <a:pPr algn="ctr"/>
            <a:r>
              <a:rPr lang="sv-SE" sz="1200" b="1">
                <a:solidFill>
                  <a:schemeClr val="accent6">
                    <a:lumMod val="75000"/>
                  </a:schemeClr>
                </a:solidFill>
              </a:rPr>
              <a:t>Medarbetare</a:t>
            </a:r>
          </a:p>
        </p:txBody>
      </p:sp>
      <p:sp>
        <p:nvSpPr>
          <p:cNvPr id="6" name="Trapezoid 27">
            <a:extLst>
              <a:ext uri="{FF2B5EF4-FFF2-40B4-BE49-F238E27FC236}">
                <a16:creationId xmlns:a16="http://schemas.microsoft.com/office/drawing/2014/main" id="{9BFB74DE-7F89-9C47-95F3-1C163EB489C7}"/>
              </a:ext>
            </a:extLst>
          </p:cNvPr>
          <p:cNvSpPr/>
          <p:nvPr/>
        </p:nvSpPr>
        <p:spPr>
          <a:xfrm rot="16200000">
            <a:off x="3889371" y="2242914"/>
            <a:ext cx="3258492" cy="2878667"/>
          </a:xfrm>
          <a:prstGeom prst="trapezoid">
            <a:avLst/>
          </a:prstGeom>
          <a:solidFill>
            <a:schemeClr val="bg2">
              <a:lumMod val="7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E"/>
          </a:p>
        </p:txBody>
      </p:sp>
      <p:sp>
        <p:nvSpPr>
          <p:cNvPr id="7" name="Rectangle 14">
            <a:extLst>
              <a:ext uri="{FF2B5EF4-FFF2-40B4-BE49-F238E27FC236}">
                <a16:creationId xmlns:a16="http://schemas.microsoft.com/office/drawing/2014/main" id="{40F5FB63-73D2-9E4F-B6DC-FDC68C2F6530}"/>
              </a:ext>
            </a:extLst>
          </p:cNvPr>
          <p:cNvSpPr/>
          <p:nvPr/>
        </p:nvSpPr>
        <p:spPr>
          <a:xfrm>
            <a:off x="6957950" y="2053004"/>
            <a:ext cx="3919792" cy="3258508"/>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ctangle 9">
            <a:extLst>
              <a:ext uri="{FF2B5EF4-FFF2-40B4-BE49-F238E27FC236}">
                <a16:creationId xmlns:a16="http://schemas.microsoft.com/office/drawing/2014/main" id="{3682276B-15B2-8844-BADC-93B7B23604CC}"/>
              </a:ext>
            </a:extLst>
          </p:cNvPr>
          <p:cNvSpPr/>
          <p:nvPr/>
        </p:nvSpPr>
        <p:spPr>
          <a:xfrm>
            <a:off x="7749522" y="8243233"/>
            <a:ext cx="184730" cy="369332"/>
          </a:xfrm>
          <a:prstGeom prst="rect">
            <a:avLst/>
          </a:prstGeom>
        </p:spPr>
        <p:txBody>
          <a:bodyPr wrap="none">
            <a:spAutoFit/>
          </a:bodyPr>
          <a:lstStyle/>
          <a:p>
            <a:pPr algn="ctr"/>
            <a:endParaRPr lang="en-SE" b="1">
              <a:solidFill>
                <a:schemeClr val="bg1"/>
              </a:solidFill>
              <a:latin typeface="+mj-lt"/>
            </a:endParaRPr>
          </a:p>
        </p:txBody>
      </p:sp>
      <p:sp>
        <p:nvSpPr>
          <p:cNvPr id="15" name="Oval 3">
            <a:extLst>
              <a:ext uri="{FF2B5EF4-FFF2-40B4-BE49-F238E27FC236}">
                <a16:creationId xmlns:a16="http://schemas.microsoft.com/office/drawing/2014/main" id="{2BFCE25C-498C-C547-861C-751C6DE80C27}"/>
              </a:ext>
            </a:extLst>
          </p:cNvPr>
          <p:cNvSpPr/>
          <p:nvPr/>
        </p:nvSpPr>
        <p:spPr>
          <a:xfrm>
            <a:off x="1755588" y="2251097"/>
            <a:ext cx="2878667" cy="2878667"/>
          </a:xfrm>
          <a:prstGeom prst="ellipse">
            <a:avLst/>
          </a:prstGeom>
          <a:solidFill>
            <a:schemeClr val="accent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E" sz="2800" dirty="0">
                <a:solidFill>
                  <a:srgbClr val="2A3B36">
                    <a:lumMod val="10000"/>
                    <a:lumOff val="90000"/>
                  </a:srgbClr>
                </a:solidFill>
              </a:rPr>
              <a:t>Totalt </a:t>
            </a:r>
            <a:r>
              <a:rPr lang="sv-SE" sz="4800" b="1" dirty="0">
                <a:solidFill>
                  <a:schemeClr val="accent2">
                    <a:lumMod val="10000"/>
                    <a:lumOff val="90000"/>
                  </a:schemeClr>
                </a:solidFill>
                <a:latin typeface="+mj-lt"/>
              </a:rPr>
              <a:t>8,7</a:t>
            </a:r>
            <a:r>
              <a:rPr lang="en-SE" sz="4800" b="1" dirty="0">
                <a:solidFill>
                  <a:schemeClr val="accent2">
                    <a:lumMod val="10000"/>
                    <a:lumOff val="90000"/>
                  </a:schemeClr>
                </a:solidFill>
                <a:latin typeface="+mj-lt"/>
              </a:rPr>
              <a:t>%</a:t>
            </a:r>
            <a:endParaRPr lang="sv-SE" sz="4800" b="1" dirty="0">
              <a:solidFill>
                <a:schemeClr val="accent2">
                  <a:lumMod val="10000"/>
                  <a:lumOff val="90000"/>
                </a:schemeClr>
              </a:solidFill>
              <a:latin typeface="+mj-lt"/>
            </a:endParaRPr>
          </a:p>
          <a:p>
            <a:pPr lvl="0" algn="ctr"/>
            <a:r>
              <a:rPr lang="sv-SE" sz="2400" dirty="0">
                <a:solidFill>
                  <a:srgbClr val="2A3B36">
                    <a:lumMod val="10000"/>
                    <a:lumOff val="90000"/>
                  </a:srgbClr>
                </a:solidFill>
              </a:rPr>
              <a:t>(10,2%)</a:t>
            </a:r>
            <a:endParaRPr lang="en-SE" sz="2800" dirty="0">
              <a:solidFill>
                <a:schemeClr val="accent2">
                  <a:lumMod val="10000"/>
                  <a:lumOff val="90000"/>
                </a:schemeClr>
              </a:solidFill>
              <a:latin typeface="+mj-lt"/>
            </a:endParaRPr>
          </a:p>
        </p:txBody>
      </p:sp>
      <p:graphicFrame>
        <p:nvGraphicFramePr>
          <p:cNvPr id="16" name="Tabell 16">
            <a:extLst>
              <a:ext uri="{FF2B5EF4-FFF2-40B4-BE49-F238E27FC236}">
                <a16:creationId xmlns:a16="http://schemas.microsoft.com/office/drawing/2014/main" id="{37A71795-FAF7-3049-A36E-CDE5B8F8DF0F}"/>
              </a:ext>
            </a:extLst>
          </p:cNvPr>
          <p:cNvGraphicFramePr>
            <a:graphicFrameLocks noGrp="1"/>
          </p:cNvGraphicFramePr>
          <p:nvPr>
            <p:extLst>
              <p:ext uri="{D42A27DB-BD31-4B8C-83A1-F6EECF244321}">
                <p14:modId xmlns:p14="http://schemas.microsoft.com/office/powerpoint/2010/main" val="524940984"/>
              </p:ext>
            </p:extLst>
          </p:nvPr>
        </p:nvGraphicFramePr>
        <p:xfrm>
          <a:off x="7487272" y="2383204"/>
          <a:ext cx="3134175" cy="2614452"/>
        </p:xfrm>
        <a:graphic>
          <a:graphicData uri="http://schemas.openxmlformats.org/drawingml/2006/table">
            <a:tbl>
              <a:tblPr firstRow="1" bandRow="1">
                <a:tableStyleId>{F5AB1C69-6EDB-4FF4-983F-18BD219EF322}</a:tableStyleId>
              </a:tblPr>
              <a:tblGrid>
                <a:gridCol w="1132077">
                  <a:extLst>
                    <a:ext uri="{9D8B030D-6E8A-4147-A177-3AD203B41FA5}">
                      <a16:colId xmlns:a16="http://schemas.microsoft.com/office/drawing/2014/main" val="1509245135"/>
                    </a:ext>
                  </a:extLst>
                </a:gridCol>
                <a:gridCol w="2002098">
                  <a:extLst>
                    <a:ext uri="{9D8B030D-6E8A-4147-A177-3AD203B41FA5}">
                      <a16:colId xmlns:a16="http://schemas.microsoft.com/office/drawing/2014/main" val="1483769876"/>
                    </a:ext>
                  </a:extLst>
                </a:gridCol>
              </a:tblGrid>
              <a:tr h="653613">
                <a:tc>
                  <a:txBody>
                    <a:bodyPr/>
                    <a:lstStyle/>
                    <a:p>
                      <a:r>
                        <a:rPr lang="sv-SE" sz="1400" b="1" dirty="0">
                          <a:solidFill>
                            <a:schemeClr val="tx1"/>
                          </a:solidFill>
                        </a:rPr>
                        <a:t>7% </a:t>
                      </a:r>
                      <a:r>
                        <a:rPr lang="sv-SE" sz="1400" b="0" dirty="0">
                          <a:solidFill>
                            <a:schemeClr val="tx1"/>
                          </a:solidFill>
                        </a:rPr>
                        <a:t>(9%)</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sv-SE" sz="1400" b="0">
                          <a:solidFill>
                            <a:schemeClr val="tx1"/>
                          </a:solidFill>
                        </a:rPr>
                        <a:t>Teknikkonsultföretag</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825155608"/>
                  </a:ext>
                </a:extLst>
              </a:tr>
              <a:tr h="653613">
                <a:tc>
                  <a:txBody>
                    <a:bodyPr/>
                    <a:lstStyle/>
                    <a:p>
                      <a:r>
                        <a:rPr lang="sv-SE" sz="1400" b="1" dirty="0">
                          <a:solidFill>
                            <a:schemeClr val="tx1"/>
                          </a:solidFill>
                        </a:rPr>
                        <a:t>13% </a:t>
                      </a:r>
                      <a:r>
                        <a:rPr lang="sv-SE" sz="1400" b="0" dirty="0">
                          <a:solidFill>
                            <a:schemeClr val="tx1"/>
                          </a:solidFill>
                        </a:rPr>
                        <a:t>(13%)</a:t>
                      </a: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sv-SE" sz="1400" b="0">
                          <a:solidFill>
                            <a:schemeClr val="tx1"/>
                          </a:solidFill>
                        </a:rPr>
                        <a:t>Industri- &amp; </a:t>
                      </a:r>
                      <a:r>
                        <a:rPr lang="sv-SE" sz="1400" b="0" err="1">
                          <a:solidFill>
                            <a:schemeClr val="tx1"/>
                          </a:solidFill>
                        </a:rPr>
                        <a:t>techkonsultföretag</a:t>
                      </a:r>
                      <a:endParaRPr lang="sv-SE" sz="1400" b="0">
                        <a:solidFill>
                          <a:schemeClr val="tx1"/>
                        </a:solidFill>
                      </a:endParaRPr>
                    </a:p>
                  </a:txBody>
                  <a:tcPr anchor="ct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567942582"/>
                  </a:ext>
                </a:extLst>
              </a:tr>
              <a:tr h="653613">
                <a:tc>
                  <a:txBody>
                    <a:bodyPr/>
                    <a:lstStyle/>
                    <a:p>
                      <a:r>
                        <a:rPr lang="sv-SE" sz="1400" b="1" dirty="0">
                          <a:solidFill>
                            <a:schemeClr val="tx1"/>
                          </a:solidFill>
                        </a:rPr>
                        <a:t>11% </a:t>
                      </a:r>
                      <a:r>
                        <a:rPr lang="sv-SE" sz="1400" b="0" dirty="0">
                          <a:solidFill>
                            <a:schemeClr val="tx1"/>
                          </a:solidFill>
                        </a:rPr>
                        <a:t>(11%)</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r>
                        <a:rPr lang="sv-SE" sz="1400" b="0">
                          <a:solidFill>
                            <a:schemeClr val="tx1"/>
                          </a:solidFill>
                        </a:rPr>
                        <a:t>Arkitektföretag</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80703383"/>
                  </a:ext>
                </a:extLst>
              </a:tr>
              <a:tr h="653613">
                <a:tc>
                  <a:txBody>
                    <a:bodyPr/>
                    <a:lstStyle/>
                    <a:p>
                      <a:r>
                        <a:rPr lang="sv-SE" sz="1400" b="1" dirty="0">
                          <a:solidFill>
                            <a:schemeClr val="tx1"/>
                          </a:solidFill>
                        </a:rPr>
                        <a:t>15% </a:t>
                      </a:r>
                      <a:r>
                        <a:rPr lang="sv-SE" sz="1400" b="0" dirty="0">
                          <a:solidFill>
                            <a:schemeClr val="tx1"/>
                          </a:solidFill>
                        </a:rPr>
                        <a:t>(8%)</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sv-SE" sz="1400" b="0" dirty="0">
                          <a:solidFill>
                            <a:schemeClr val="tx1"/>
                          </a:solidFill>
                        </a:rPr>
                        <a:t>Annan</a:t>
                      </a:r>
                    </a:p>
                  </a:txBody>
                  <a:tcPr anchor="ctr">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18890251"/>
                  </a:ext>
                </a:extLst>
              </a:tr>
            </a:tbl>
          </a:graphicData>
        </a:graphic>
      </p:graphicFrame>
      <p:sp>
        <p:nvSpPr>
          <p:cNvPr id="11" name="Rectangle 10">
            <a:extLst>
              <a:ext uri="{FF2B5EF4-FFF2-40B4-BE49-F238E27FC236}">
                <a16:creationId xmlns:a16="http://schemas.microsoft.com/office/drawing/2014/main" id="{ABEFB416-4B63-C04E-81E7-5AAC80D21089}"/>
              </a:ext>
            </a:extLst>
          </p:cNvPr>
          <p:cNvSpPr/>
          <p:nvPr/>
        </p:nvSpPr>
        <p:spPr>
          <a:xfrm>
            <a:off x="4393750" y="6251454"/>
            <a:ext cx="3518799" cy="307777"/>
          </a:xfrm>
          <a:prstGeom prst="rect">
            <a:avLst/>
          </a:prstGeom>
        </p:spPr>
        <p:txBody>
          <a:bodyPr wrap="square">
            <a:spAutoFit/>
          </a:bodyPr>
          <a:lstStyle/>
          <a:p>
            <a:pPr algn="ctr"/>
            <a:r>
              <a:rPr lang="sv-SE" sz="700"/>
              <a:t>Personalomsättningen är antalet medarbetare som avgått under räkenskapsåret dividerat med det genomsnittliga totala antalet medarbetare under året</a:t>
            </a:r>
          </a:p>
        </p:txBody>
      </p:sp>
      <p:sp>
        <p:nvSpPr>
          <p:cNvPr id="19" name="Ned 18">
            <a:extLst>
              <a:ext uri="{FF2B5EF4-FFF2-40B4-BE49-F238E27FC236}">
                <a16:creationId xmlns:a16="http://schemas.microsoft.com/office/drawing/2014/main" id="{8D66D123-19B3-EE45-AE21-74B683006691}"/>
              </a:ext>
            </a:extLst>
          </p:cNvPr>
          <p:cNvSpPr/>
          <p:nvPr/>
        </p:nvSpPr>
        <p:spPr>
          <a:xfrm>
            <a:off x="2035275" y="3550426"/>
            <a:ext cx="251587" cy="35778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0" name="Ned 19">
            <a:extLst>
              <a:ext uri="{FF2B5EF4-FFF2-40B4-BE49-F238E27FC236}">
                <a16:creationId xmlns:a16="http://schemas.microsoft.com/office/drawing/2014/main" id="{83BBF0ED-CD65-F548-862D-CAD82D764B87}"/>
              </a:ext>
            </a:extLst>
          </p:cNvPr>
          <p:cNvSpPr/>
          <p:nvPr/>
        </p:nvSpPr>
        <p:spPr>
          <a:xfrm rot="16200000">
            <a:off x="7295965" y="3947536"/>
            <a:ext cx="109590" cy="155848"/>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Ned 20">
            <a:extLst>
              <a:ext uri="{FF2B5EF4-FFF2-40B4-BE49-F238E27FC236}">
                <a16:creationId xmlns:a16="http://schemas.microsoft.com/office/drawing/2014/main" id="{D52B943C-FE4F-2D4F-9B69-CDEB741CB2A3}"/>
              </a:ext>
            </a:extLst>
          </p:cNvPr>
          <p:cNvSpPr/>
          <p:nvPr/>
        </p:nvSpPr>
        <p:spPr>
          <a:xfrm rot="16200000">
            <a:off x="7295965" y="3296547"/>
            <a:ext cx="109590" cy="155848"/>
          </a:xfrm>
          <a:prstGeom prst="downArrow">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Ned 21">
            <a:extLst>
              <a:ext uri="{FF2B5EF4-FFF2-40B4-BE49-F238E27FC236}">
                <a16:creationId xmlns:a16="http://schemas.microsoft.com/office/drawing/2014/main" id="{4E2A1F75-0E47-A047-9875-D8ED61CD4439}"/>
              </a:ext>
            </a:extLst>
          </p:cNvPr>
          <p:cNvSpPr/>
          <p:nvPr/>
        </p:nvSpPr>
        <p:spPr>
          <a:xfrm>
            <a:off x="7295965" y="2624683"/>
            <a:ext cx="109590" cy="155848"/>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Ned 9">
            <a:extLst>
              <a:ext uri="{FF2B5EF4-FFF2-40B4-BE49-F238E27FC236}">
                <a16:creationId xmlns:a16="http://schemas.microsoft.com/office/drawing/2014/main" id="{272959D6-3FF7-D7E7-6A41-104334232056}"/>
              </a:ext>
            </a:extLst>
          </p:cNvPr>
          <p:cNvSpPr/>
          <p:nvPr/>
        </p:nvSpPr>
        <p:spPr>
          <a:xfrm rot="10800000">
            <a:off x="7295965" y="4585200"/>
            <a:ext cx="109590" cy="155848"/>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6728257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7E8E4"/>
        </a:solidFill>
        <a:effectLst/>
      </p:bgPr>
    </p:bg>
    <p:spTree>
      <p:nvGrpSpPr>
        <p:cNvPr id="1" name=""/>
        <p:cNvGrpSpPr/>
        <p:nvPr/>
      </p:nvGrpSpPr>
      <p:grpSpPr>
        <a:xfrm>
          <a:off x="0" y="0"/>
          <a:ext cx="0" cy="0"/>
          <a:chOff x="0" y="0"/>
          <a:chExt cx="0" cy="0"/>
        </a:xfrm>
      </p:grpSpPr>
      <p:pic>
        <p:nvPicPr>
          <p:cNvPr id="34" name="Bildobjekt 33">
            <a:extLst>
              <a:ext uri="{FF2B5EF4-FFF2-40B4-BE49-F238E27FC236}">
                <a16:creationId xmlns:a16="http://schemas.microsoft.com/office/drawing/2014/main" id="{3D6116B6-A1B0-5502-A088-4E15E398D194}"/>
              </a:ext>
            </a:extLst>
          </p:cNvPr>
          <p:cNvPicPr>
            <a:picLocks noChangeAspect="1"/>
          </p:cNvPicPr>
          <p:nvPr/>
        </p:nvPicPr>
        <p:blipFill>
          <a:blip r:embed="rId2"/>
          <a:srcRect/>
          <a:stretch>
            <a:fillRect/>
          </a:stretch>
        </p:blipFill>
        <p:spPr>
          <a:xfrm rot="5730244">
            <a:off x="3865232" y="2606342"/>
            <a:ext cx="1120688" cy="1313200"/>
          </a:xfrm>
          <a:custGeom>
            <a:avLst/>
            <a:gdLst>
              <a:gd name="connsiteX0" fmla="*/ 1276477 w 1276477"/>
              <a:gd name="connsiteY0" fmla="*/ 971664 h 1495750"/>
              <a:gd name="connsiteX1" fmla="*/ 0 w 1276477"/>
              <a:gd name="connsiteY1" fmla="*/ 568674 h 1495750"/>
              <a:gd name="connsiteX2" fmla="*/ 0 w 1276477"/>
              <a:gd name="connsiteY2" fmla="*/ 0 h 1495750"/>
              <a:gd name="connsiteX3" fmla="*/ 1276477 w 1276477"/>
              <a:gd name="connsiteY3" fmla="*/ 0 h 1495750"/>
              <a:gd name="connsiteX4" fmla="*/ 0 w 1276477"/>
              <a:gd name="connsiteY4" fmla="*/ 1495750 h 1495750"/>
              <a:gd name="connsiteX5" fmla="*/ 0 w 1276477"/>
              <a:gd name="connsiteY5" fmla="*/ 1415946 h 1495750"/>
              <a:gd name="connsiteX6" fmla="*/ 252781 w 1276477"/>
              <a:gd name="connsiteY6" fmla="*/ 1495750 h 149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477" h="1495750">
                <a:moveTo>
                  <a:pt x="1276477" y="971664"/>
                </a:moveTo>
                <a:lnTo>
                  <a:pt x="0" y="568674"/>
                </a:lnTo>
                <a:lnTo>
                  <a:pt x="0" y="0"/>
                </a:lnTo>
                <a:lnTo>
                  <a:pt x="1276477" y="0"/>
                </a:lnTo>
                <a:close/>
                <a:moveTo>
                  <a:pt x="0" y="1495750"/>
                </a:moveTo>
                <a:lnTo>
                  <a:pt x="0" y="1415946"/>
                </a:lnTo>
                <a:lnTo>
                  <a:pt x="252781" y="1495750"/>
                </a:lnTo>
                <a:close/>
              </a:path>
            </a:pathLst>
          </a:custGeom>
        </p:spPr>
      </p:pic>
      <p:pic>
        <p:nvPicPr>
          <p:cNvPr id="32" name="Bildobjekt 31">
            <a:extLst>
              <a:ext uri="{FF2B5EF4-FFF2-40B4-BE49-F238E27FC236}">
                <a16:creationId xmlns:a16="http://schemas.microsoft.com/office/drawing/2014/main" id="{9C8F2601-202A-D7EE-5527-99A3E80B2B46}"/>
              </a:ext>
            </a:extLst>
          </p:cNvPr>
          <p:cNvPicPr>
            <a:picLocks noChangeAspect="1"/>
          </p:cNvPicPr>
          <p:nvPr/>
        </p:nvPicPr>
        <p:blipFill>
          <a:blip r:embed="rId2"/>
          <a:srcRect/>
          <a:stretch>
            <a:fillRect/>
          </a:stretch>
        </p:blipFill>
        <p:spPr>
          <a:xfrm rot="9748730">
            <a:off x="6592105" y="2134086"/>
            <a:ext cx="1120688" cy="1313200"/>
          </a:xfrm>
          <a:custGeom>
            <a:avLst/>
            <a:gdLst>
              <a:gd name="connsiteX0" fmla="*/ 1276477 w 1276477"/>
              <a:gd name="connsiteY0" fmla="*/ 971664 h 1495750"/>
              <a:gd name="connsiteX1" fmla="*/ 0 w 1276477"/>
              <a:gd name="connsiteY1" fmla="*/ 568674 h 1495750"/>
              <a:gd name="connsiteX2" fmla="*/ 0 w 1276477"/>
              <a:gd name="connsiteY2" fmla="*/ 0 h 1495750"/>
              <a:gd name="connsiteX3" fmla="*/ 1276477 w 1276477"/>
              <a:gd name="connsiteY3" fmla="*/ 0 h 1495750"/>
              <a:gd name="connsiteX4" fmla="*/ 0 w 1276477"/>
              <a:gd name="connsiteY4" fmla="*/ 1495750 h 1495750"/>
              <a:gd name="connsiteX5" fmla="*/ 0 w 1276477"/>
              <a:gd name="connsiteY5" fmla="*/ 1415946 h 1495750"/>
              <a:gd name="connsiteX6" fmla="*/ 252781 w 1276477"/>
              <a:gd name="connsiteY6" fmla="*/ 1495750 h 149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76477" h="1495750">
                <a:moveTo>
                  <a:pt x="1276477" y="971664"/>
                </a:moveTo>
                <a:lnTo>
                  <a:pt x="0" y="568674"/>
                </a:lnTo>
                <a:lnTo>
                  <a:pt x="0" y="0"/>
                </a:lnTo>
                <a:lnTo>
                  <a:pt x="1276477" y="0"/>
                </a:lnTo>
                <a:close/>
                <a:moveTo>
                  <a:pt x="0" y="1495750"/>
                </a:moveTo>
                <a:lnTo>
                  <a:pt x="0" y="1415946"/>
                </a:lnTo>
                <a:lnTo>
                  <a:pt x="252781" y="1495750"/>
                </a:lnTo>
                <a:close/>
              </a:path>
            </a:pathLst>
          </a:custGeom>
        </p:spPr>
      </p:pic>
      <p:sp>
        <p:nvSpPr>
          <p:cNvPr id="10" name="Rektangel 9">
            <a:extLst>
              <a:ext uri="{FF2B5EF4-FFF2-40B4-BE49-F238E27FC236}">
                <a16:creationId xmlns:a16="http://schemas.microsoft.com/office/drawing/2014/main" id="{52211E43-9626-2B47-9603-6CA8DDF930F5}"/>
              </a:ext>
            </a:extLst>
          </p:cNvPr>
          <p:cNvSpPr/>
          <p:nvPr/>
        </p:nvSpPr>
        <p:spPr>
          <a:xfrm>
            <a:off x="8365227" y="17418"/>
            <a:ext cx="3826773"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DBC45757-BA99-624B-AB8E-7B6B788DC17E}"/>
              </a:ext>
            </a:extLst>
          </p:cNvPr>
          <p:cNvSpPr>
            <a:spLocks noGrp="1"/>
          </p:cNvSpPr>
          <p:nvPr>
            <p:ph type="title"/>
          </p:nvPr>
        </p:nvSpPr>
        <p:spPr/>
        <p:txBody>
          <a:bodyPr/>
          <a:lstStyle/>
          <a:p>
            <a:r>
              <a:rPr lang="sv-SE"/>
              <a:t>Innehåll</a:t>
            </a:r>
          </a:p>
        </p:txBody>
      </p:sp>
      <p:sp>
        <p:nvSpPr>
          <p:cNvPr id="6" name="Platshållare för sidfot 5">
            <a:extLst>
              <a:ext uri="{FF2B5EF4-FFF2-40B4-BE49-F238E27FC236}">
                <a16:creationId xmlns:a16="http://schemas.microsoft.com/office/drawing/2014/main" id="{902078B0-026B-6446-A790-C7997F6DCA89}"/>
              </a:ext>
            </a:extLst>
          </p:cNvPr>
          <p:cNvSpPr>
            <a:spLocks noGrp="1"/>
          </p:cNvSpPr>
          <p:nvPr>
            <p:ph type="ftr" sz="quarter" idx="11"/>
          </p:nvPr>
        </p:nvSpPr>
        <p:spPr/>
        <p:txBody>
          <a:bodyPr/>
          <a:lstStyle/>
          <a:p>
            <a:r>
              <a:rPr lang="sv-SE" dirty="0"/>
              <a:t>Insikt 2024 |</a:t>
            </a:r>
          </a:p>
        </p:txBody>
      </p:sp>
      <p:sp>
        <p:nvSpPr>
          <p:cNvPr id="7" name="Platshållare för bildnummer 6">
            <a:extLst>
              <a:ext uri="{FF2B5EF4-FFF2-40B4-BE49-F238E27FC236}">
                <a16:creationId xmlns:a16="http://schemas.microsoft.com/office/drawing/2014/main" id="{99752D1B-FD88-D046-892A-A6FFBC9BC2A4}"/>
              </a:ext>
            </a:extLst>
          </p:cNvPr>
          <p:cNvSpPr>
            <a:spLocks noGrp="1"/>
          </p:cNvSpPr>
          <p:nvPr>
            <p:ph type="sldNum" sz="quarter" idx="12"/>
          </p:nvPr>
        </p:nvSpPr>
        <p:spPr/>
        <p:txBody>
          <a:bodyPr/>
          <a:lstStyle/>
          <a:p>
            <a:fld id="{AE086683-F536-42AB-ABBC-F4803DFE8DBC}" type="slidenum">
              <a:rPr lang="sv-SE" smtClean="0"/>
              <a:t>4</a:t>
            </a:fld>
            <a:endParaRPr lang="sv-SE"/>
          </a:p>
        </p:txBody>
      </p:sp>
      <p:sp>
        <p:nvSpPr>
          <p:cNvPr id="11" name="textruta 10">
            <a:extLst>
              <a:ext uri="{FF2B5EF4-FFF2-40B4-BE49-F238E27FC236}">
                <a16:creationId xmlns:a16="http://schemas.microsoft.com/office/drawing/2014/main" id="{6E70DF0C-2446-FC4B-90D2-42EF580AA441}"/>
              </a:ext>
            </a:extLst>
          </p:cNvPr>
          <p:cNvSpPr txBox="1"/>
          <p:nvPr/>
        </p:nvSpPr>
        <p:spPr>
          <a:xfrm>
            <a:off x="415787" y="1046956"/>
            <a:ext cx="8264574" cy="400110"/>
          </a:xfrm>
          <a:prstGeom prst="rect">
            <a:avLst/>
          </a:prstGeom>
          <a:noFill/>
        </p:spPr>
        <p:txBody>
          <a:bodyPr wrap="square" rtlCol="0">
            <a:spAutoFit/>
          </a:bodyPr>
          <a:lstStyle/>
          <a:p>
            <a:r>
              <a:rPr lang="sv-SE" sz="2000"/>
              <a:t>Innovationsföretagen – </a:t>
            </a:r>
            <a:r>
              <a:rPr lang="sv-SE" sz="2000" b="1">
                <a:latin typeface="Arial Black" panose="020B0604020202020204" pitchFamily="34" charset="0"/>
                <a:cs typeface="Arial Black" panose="020B0604020202020204" pitchFamily="34" charset="0"/>
              </a:rPr>
              <a:t>Vi skapar möjligheterna </a:t>
            </a:r>
          </a:p>
        </p:txBody>
      </p:sp>
      <p:grpSp>
        <p:nvGrpSpPr>
          <p:cNvPr id="13" name="Grupp 12">
            <a:extLst>
              <a:ext uri="{FF2B5EF4-FFF2-40B4-BE49-F238E27FC236}">
                <a16:creationId xmlns:a16="http://schemas.microsoft.com/office/drawing/2014/main" id="{52B96E06-29A4-0727-F18D-E9C657895DC4}"/>
              </a:ext>
            </a:extLst>
          </p:cNvPr>
          <p:cNvGrpSpPr/>
          <p:nvPr/>
        </p:nvGrpSpPr>
        <p:grpSpPr>
          <a:xfrm>
            <a:off x="907530" y="2030286"/>
            <a:ext cx="1803440" cy="2568233"/>
            <a:chOff x="510796" y="2419826"/>
            <a:chExt cx="1983784" cy="2825056"/>
          </a:xfrm>
        </p:grpSpPr>
        <p:pic>
          <p:nvPicPr>
            <p:cNvPr id="29" name="Bildobjekt 28">
              <a:extLst>
                <a:ext uri="{FF2B5EF4-FFF2-40B4-BE49-F238E27FC236}">
                  <a16:creationId xmlns:a16="http://schemas.microsoft.com/office/drawing/2014/main" id="{B872570A-E131-5A46-8316-C841682810C0}"/>
                </a:ext>
              </a:extLst>
            </p:cNvPr>
            <p:cNvPicPr>
              <a:picLocks noChangeAspect="1"/>
            </p:cNvPicPr>
            <p:nvPr/>
          </p:nvPicPr>
          <p:blipFill rotWithShape="1">
            <a:blip r:embed="rId3">
              <a:extLst>
                <a:ext uri="{28A0092B-C50C-407E-A947-70E740481C1C}">
                  <a14:useLocalDpi xmlns:a14="http://schemas.microsoft.com/office/drawing/2010/main" val="0"/>
                </a:ext>
              </a:extLst>
            </a:blip>
            <a:srcRect l="10144" r="10144"/>
            <a:stretch/>
          </p:blipFill>
          <p:spPr>
            <a:xfrm>
              <a:off x="510796" y="2419826"/>
              <a:ext cx="1983784" cy="1642550"/>
            </a:xfrm>
            <a:prstGeom prst="rect">
              <a:avLst/>
            </a:prstGeom>
            <a:effectLst>
              <a:outerShdw blurRad="50800" dist="38100" dir="2700000" algn="tl" rotWithShape="0">
                <a:prstClr val="black">
                  <a:alpha val="40000"/>
                </a:prstClr>
              </a:outerShdw>
            </a:effectLst>
          </p:spPr>
        </p:pic>
        <p:sp>
          <p:nvSpPr>
            <p:cNvPr id="20" name="Platshållare för innehåll 2">
              <a:extLst>
                <a:ext uri="{FF2B5EF4-FFF2-40B4-BE49-F238E27FC236}">
                  <a16:creationId xmlns:a16="http://schemas.microsoft.com/office/drawing/2014/main" id="{2EB1B238-E95F-F74A-9068-6E2686BEA278}"/>
                </a:ext>
              </a:extLst>
            </p:cNvPr>
            <p:cNvSpPr txBox="1">
              <a:spLocks/>
            </p:cNvSpPr>
            <p:nvPr/>
          </p:nvSpPr>
          <p:spPr>
            <a:xfrm>
              <a:off x="510796" y="4380193"/>
              <a:ext cx="1081636" cy="86468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4"/>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Clr>
                  <a:schemeClr val="tx1"/>
                </a:buClr>
                <a:buNone/>
              </a:pPr>
              <a:r>
                <a:rPr lang="sv-SE" sz="2400" b="1">
                  <a:latin typeface="Arial Black" panose="020B0604020202020204" pitchFamily="34" charset="0"/>
                  <a:cs typeface="Arial Black" panose="020B0604020202020204" pitchFamily="34" charset="0"/>
                </a:rPr>
                <a:t>s.5</a:t>
              </a:r>
            </a:p>
            <a:p>
              <a:pPr marL="0" indent="0">
                <a:spcBef>
                  <a:spcPts val="0"/>
                </a:spcBef>
                <a:spcAft>
                  <a:spcPts val="1200"/>
                </a:spcAft>
                <a:buClr>
                  <a:schemeClr val="tx1"/>
                </a:buClr>
                <a:buNone/>
              </a:pPr>
              <a:r>
                <a:rPr lang="sv-SE" sz="1200"/>
                <a:t>Affärsmodeller</a:t>
              </a:r>
            </a:p>
            <a:p>
              <a:pPr marL="0" indent="0">
                <a:spcBef>
                  <a:spcPts val="0"/>
                </a:spcBef>
                <a:spcAft>
                  <a:spcPts val="1200"/>
                </a:spcAft>
                <a:buClr>
                  <a:schemeClr val="tx1"/>
                </a:buClr>
                <a:buNone/>
              </a:pPr>
              <a:endParaRPr lang="sv-SE" sz="2400" b="1">
                <a:latin typeface="Arial Black" panose="020B0604020202020204" pitchFamily="34" charset="0"/>
                <a:cs typeface="Arial Black" panose="020B0604020202020204" pitchFamily="34" charset="0"/>
              </a:endParaRPr>
            </a:p>
            <a:p>
              <a:pPr marL="514350" indent="-514350">
                <a:spcBef>
                  <a:spcPts val="0"/>
                </a:spcBef>
                <a:spcAft>
                  <a:spcPts val="1200"/>
                </a:spcAft>
                <a:buClr>
                  <a:schemeClr val="tx1"/>
                </a:buClr>
                <a:buFont typeface="+mj-lt"/>
                <a:buAutoNum type="arabicPeriod"/>
              </a:pPr>
              <a:endParaRPr lang="sv-SE"/>
            </a:p>
          </p:txBody>
        </p:sp>
      </p:grpSp>
      <p:grpSp>
        <p:nvGrpSpPr>
          <p:cNvPr id="14" name="Grupp 13">
            <a:extLst>
              <a:ext uri="{FF2B5EF4-FFF2-40B4-BE49-F238E27FC236}">
                <a16:creationId xmlns:a16="http://schemas.microsoft.com/office/drawing/2014/main" id="{3EFEA191-F86F-9653-1CA3-1C91F48B1EFB}"/>
              </a:ext>
            </a:extLst>
          </p:cNvPr>
          <p:cNvGrpSpPr/>
          <p:nvPr/>
        </p:nvGrpSpPr>
        <p:grpSpPr>
          <a:xfrm>
            <a:off x="3093948" y="3426836"/>
            <a:ext cx="1809107" cy="2573360"/>
            <a:chOff x="2819911" y="2414186"/>
            <a:chExt cx="1990018" cy="2830696"/>
          </a:xfrm>
        </p:grpSpPr>
        <p:pic>
          <p:nvPicPr>
            <p:cNvPr id="8" name="Bildobjekt 7" descr="En bild som visar inomhus, vägg, person, person&#10;&#10;Automatiskt genererad beskrivning">
              <a:extLst>
                <a:ext uri="{FF2B5EF4-FFF2-40B4-BE49-F238E27FC236}">
                  <a16:creationId xmlns:a16="http://schemas.microsoft.com/office/drawing/2014/main" id="{BD505905-6A54-7C05-E317-0FB7F8EA2A78}"/>
                </a:ext>
              </a:extLst>
            </p:cNvPr>
            <p:cNvPicPr>
              <a:picLocks noChangeAspect="1"/>
            </p:cNvPicPr>
            <p:nvPr/>
          </p:nvPicPr>
          <p:blipFill rotWithShape="1">
            <a:blip r:embed="rId5">
              <a:extLst>
                <a:ext uri="{28A0092B-C50C-407E-A947-70E740481C1C}">
                  <a14:useLocalDpi xmlns:a14="http://schemas.microsoft.com/office/drawing/2010/main" val="0"/>
                </a:ext>
              </a:extLst>
            </a:blip>
            <a:srcRect l="13155" t="37" r="6381" b="-171"/>
            <a:stretch/>
          </p:blipFill>
          <p:spPr>
            <a:xfrm>
              <a:off x="2819911" y="2414186"/>
              <a:ext cx="1990018" cy="1651009"/>
            </a:xfrm>
            <a:prstGeom prst="rect">
              <a:avLst/>
            </a:prstGeom>
            <a:effectLst>
              <a:outerShdw blurRad="50800" dist="38100" dir="2700000" algn="tl" rotWithShape="0">
                <a:prstClr val="black">
                  <a:alpha val="40000"/>
                </a:prstClr>
              </a:outerShdw>
            </a:effectLst>
          </p:spPr>
        </p:pic>
        <p:sp>
          <p:nvSpPr>
            <p:cNvPr id="21" name="Platshållare för innehåll 2">
              <a:extLst>
                <a:ext uri="{FF2B5EF4-FFF2-40B4-BE49-F238E27FC236}">
                  <a16:creationId xmlns:a16="http://schemas.microsoft.com/office/drawing/2014/main" id="{FF00716B-59FF-F24D-90C1-AE071857B803}"/>
                </a:ext>
              </a:extLst>
            </p:cNvPr>
            <p:cNvSpPr txBox="1">
              <a:spLocks/>
            </p:cNvSpPr>
            <p:nvPr/>
          </p:nvSpPr>
          <p:spPr>
            <a:xfrm>
              <a:off x="2826146" y="4380193"/>
              <a:ext cx="1081636" cy="86468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4"/>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Clr>
                  <a:schemeClr val="tx1"/>
                </a:buClr>
                <a:buNone/>
              </a:pPr>
              <a:r>
                <a:rPr lang="sv-SE" sz="2400" b="1">
                  <a:latin typeface="Arial Black" panose="020B0604020202020204" pitchFamily="34" charset="0"/>
                  <a:cs typeface="Arial Black" panose="020B0604020202020204" pitchFamily="34" charset="0"/>
                </a:rPr>
                <a:t>s.15</a:t>
              </a:r>
            </a:p>
            <a:p>
              <a:pPr marL="0" indent="0">
                <a:spcBef>
                  <a:spcPts val="0"/>
                </a:spcBef>
                <a:spcAft>
                  <a:spcPts val="1200"/>
                </a:spcAft>
                <a:buClr>
                  <a:schemeClr val="tx1"/>
                </a:buClr>
                <a:buNone/>
              </a:pPr>
              <a:r>
                <a:rPr lang="sv-SE" sz="1200"/>
                <a:t>Kunder</a:t>
              </a:r>
            </a:p>
            <a:p>
              <a:pPr marL="0" indent="0">
                <a:spcBef>
                  <a:spcPts val="0"/>
                </a:spcBef>
                <a:spcAft>
                  <a:spcPts val="1200"/>
                </a:spcAft>
                <a:buClr>
                  <a:schemeClr val="tx1"/>
                </a:buClr>
                <a:buNone/>
              </a:pPr>
              <a:endParaRPr lang="sv-SE" sz="2400" b="1">
                <a:latin typeface="Arial Black" panose="020B0604020202020204" pitchFamily="34" charset="0"/>
                <a:cs typeface="Arial Black" panose="020B0604020202020204" pitchFamily="34" charset="0"/>
              </a:endParaRPr>
            </a:p>
            <a:p>
              <a:pPr marL="514350" indent="-514350">
                <a:spcBef>
                  <a:spcPts val="0"/>
                </a:spcBef>
                <a:spcAft>
                  <a:spcPts val="1200"/>
                </a:spcAft>
                <a:buClr>
                  <a:schemeClr val="tx1"/>
                </a:buClr>
                <a:buFont typeface="+mj-lt"/>
                <a:buAutoNum type="arabicPeriod"/>
              </a:pPr>
              <a:endParaRPr lang="sv-SE"/>
            </a:p>
          </p:txBody>
        </p:sp>
      </p:grpSp>
      <p:grpSp>
        <p:nvGrpSpPr>
          <p:cNvPr id="15" name="Grupp 14">
            <a:extLst>
              <a:ext uri="{FF2B5EF4-FFF2-40B4-BE49-F238E27FC236}">
                <a16:creationId xmlns:a16="http://schemas.microsoft.com/office/drawing/2014/main" id="{DA836429-7817-EE46-0264-9C5D1DB7FB3D}"/>
              </a:ext>
            </a:extLst>
          </p:cNvPr>
          <p:cNvGrpSpPr/>
          <p:nvPr/>
        </p:nvGrpSpPr>
        <p:grpSpPr>
          <a:xfrm>
            <a:off x="5286033" y="2027302"/>
            <a:ext cx="1809107" cy="2571075"/>
            <a:chOff x="5135261" y="2416700"/>
            <a:chExt cx="1990018" cy="2828182"/>
          </a:xfrm>
        </p:grpSpPr>
        <p:pic>
          <p:nvPicPr>
            <p:cNvPr id="33" name="Bildobjekt 32">
              <a:extLst>
                <a:ext uri="{FF2B5EF4-FFF2-40B4-BE49-F238E27FC236}">
                  <a16:creationId xmlns:a16="http://schemas.microsoft.com/office/drawing/2014/main" id="{A5391EDC-246A-C34C-A1C6-4B438478E830}"/>
                </a:ext>
              </a:extLst>
            </p:cNvPr>
            <p:cNvPicPr>
              <a:picLocks noChangeAspect="1"/>
            </p:cNvPicPr>
            <p:nvPr/>
          </p:nvPicPr>
          <p:blipFill rotWithShape="1">
            <a:blip r:embed="rId6">
              <a:extLst>
                <a:ext uri="{28A0092B-C50C-407E-A947-70E740481C1C}">
                  <a14:useLocalDpi xmlns:a14="http://schemas.microsoft.com/office/drawing/2010/main" val="0"/>
                </a:ext>
              </a:extLst>
            </a:blip>
            <a:srcRect l="10055" r="10055"/>
            <a:stretch/>
          </p:blipFill>
          <p:spPr>
            <a:xfrm>
              <a:off x="5141495" y="2416700"/>
              <a:ext cx="1983784" cy="1648802"/>
            </a:xfrm>
            <a:prstGeom prst="rect">
              <a:avLst/>
            </a:prstGeom>
            <a:effectLst>
              <a:outerShdw blurRad="50800" dist="38100" dir="2700000" algn="tl" rotWithShape="0">
                <a:prstClr val="black">
                  <a:alpha val="40000"/>
                </a:prstClr>
              </a:outerShdw>
            </a:effectLst>
          </p:spPr>
        </p:pic>
        <p:sp>
          <p:nvSpPr>
            <p:cNvPr id="22" name="Platshållare för innehåll 2">
              <a:extLst>
                <a:ext uri="{FF2B5EF4-FFF2-40B4-BE49-F238E27FC236}">
                  <a16:creationId xmlns:a16="http://schemas.microsoft.com/office/drawing/2014/main" id="{955FED0C-DACC-E445-B43B-7C03DCD928A1}"/>
                </a:ext>
              </a:extLst>
            </p:cNvPr>
            <p:cNvSpPr txBox="1">
              <a:spLocks/>
            </p:cNvSpPr>
            <p:nvPr/>
          </p:nvSpPr>
          <p:spPr>
            <a:xfrm>
              <a:off x="5135261" y="4380193"/>
              <a:ext cx="1081636" cy="86468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4"/>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Clr>
                  <a:schemeClr val="tx1"/>
                </a:buClr>
                <a:buNone/>
              </a:pPr>
              <a:r>
                <a:rPr lang="sv-SE" sz="2400" b="1" dirty="0">
                  <a:latin typeface="Arial Black" panose="020B0604020202020204" pitchFamily="34" charset="0"/>
                  <a:cs typeface="Arial Black" panose="020B0604020202020204" pitchFamily="34" charset="0"/>
                </a:rPr>
                <a:t>s.20</a:t>
              </a:r>
            </a:p>
            <a:p>
              <a:pPr marL="0" indent="0">
                <a:spcBef>
                  <a:spcPts val="0"/>
                </a:spcBef>
                <a:spcAft>
                  <a:spcPts val="1200"/>
                </a:spcAft>
                <a:buClr>
                  <a:schemeClr val="tx1"/>
                </a:buClr>
                <a:buNone/>
              </a:pPr>
              <a:r>
                <a:rPr lang="sv-SE" sz="1200" dirty="0"/>
                <a:t>Medarbetare</a:t>
              </a:r>
              <a:endParaRPr lang="sv-SE" sz="2400" b="1" dirty="0">
                <a:latin typeface="Arial Black" panose="020B0604020202020204" pitchFamily="34" charset="0"/>
                <a:cs typeface="Arial Black" panose="020B0604020202020204" pitchFamily="34" charset="0"/>
              </a:endParaRPr>
            </a:p>
            <a:p>
              <a:pPr marL="514350" indent="-514350">
                <a:spcBef>
                  <a:spcPts val="0"/>
                </a:spcBef>
                <a:spcAft>
                  <a:spcPts val="1200"/>
                </a:spcAft>
                <a:buClr>
                  <a:schemeClr val="tx1"/>
                </a:buClr>
                <a:buFont typeface="+mj-lt"/>
                <a:buAutoNum type="arabicPeriod"/>
              </a:pPr>
              <a:endParaRPr lang="sv-SE" dirty="0"/>
            </a:p>
          </p:txBody>
        </p:sp>
      </p:grpSp>
      <p:grpSp>
        <p:nvGrpSpPr>
          <p:cNvPr id="17" name="Grupp 16">
            <a:extLst>
              <a:ext uri="{FF2B5EF4-FFF2-40B4-BE49-F238E27FC236}">
                <a16:creationId xmlns:a16="http://schemas.microsoft.com/office/drawing/2014/main" id="{6264A634-4434-E0E5-95FC-23FE72AB12FD}"/>
              </a:ext>
            </a:extLst>
          </p:cNvPr>
          <p:cNvGrpSpPr/>
          <p:nvPr/>
        </p:nvGrpSpPr>
        <p:grpSpPr>
          <a:xfrm>
            <a:off x="9664535" y="2032459"/>
            <a:ext cx="1803438" cy="2566163"/>
            <a:chOff x="9772194" y="2422103"/>
            <a:chExt cx="1983782" cy="2822779"/>
          </a:xfrm>
        </p:grpSpPr>
        <p:pic>
          <p:nvPicPr>
            <p:cNvPr id="12" name="Bildobjekt 11" descr="En bild som visar inomhus, skala, enhet, lampa&#10;&#10;Automatiskt genererad beskrivning">
              <a:extLst>
                <a:ext uri="{FF2B5EF4-FFF2-40B4-BE49-F238E27FC236}">
                  <a16:creationId xmlns:a16="http://schemas.microsoft.com/office/drawing/2014/main" id="{7C0BADC8-3204-2BCE-CB0B-DBD7CFD10A97}"/>
                </a:ext>
              </a:extLst>
            </p:cNvPr>
            <p:cNvPicPr>
              <a:picLocks noChangeAspect="1"/>
            </p:cNvPicPr>
            <p:nvPr/>
          </p:nvPicPr>
          <p:blipFill rotWithShape="1">
            <a:blip r:embed="rId7">
              <a:extLst>
                <a:ext uri="{28A0092B-C50C-407E-A947-70E740481C1C}">
                  <a14:useLocalDpi xmlns:a14="http://schemas.microsoft.com/office/drawing/2010/main" val="0"/>
                </a:ext>
              </a:extLst>
            </a:blip>
            <a:srcRect t="21621" b="21356"/>
            <a:stretch/>
          </p:blipFill>
          <p:spPr>
            <a:xfrm>
              <a:off x="9772194" y="2422103"/>
              <a:ext cx="1983782" cy="1648189"/>
            </a:xfrm>
            <a:prstGeom prst="rect">
              <a:avLst/>
            </a:prstGeom>
            <a:effectLst>
              <a:outerShdw blurRad="50800" dist="38100" dir="2700000" algn="tl" rotWithShape="0">
                <a:prstClr val="black">
                  <a:alpha val="40000"/>
                </a:prstClr>
              </a:outerShdw>
            </a:effectLst>
          </p:spPr>
        </p:pic>
        <p:sp>
          <p:nvSpPr>
            <p:cNvPr id="23" name="Platshållare för innehåll 2">
              <a:extLst>
                <a:ext uri="{FF2B5EF4-FFF2-40B4-BE49-F238E27FC236}">
                  <a16:creationId xmlns:a16="http://schemas.microsoft.com/office/drawing/2014/main" id="{AFD4E3C5-8563-6C49-8EC1-B2E8B54B7503}"/>
                </a:ext>
              </a:extLst>
            </p:cNvPr>
            <p:cNvSpPr txBox="1">
              <a:spLocks/>
            </p:cNvSpPr>
            <p:nvPr/>
          </p:nvSpPr>
          <p:spPr>
            <a:xfrm>
              <a:off x="9772195" y="4380193"/>
              <a:ext cx="1081636" cy="86468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4"/>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Clr>
                  <a:schemeClr val="tx1"/>
                </a:buClr>
                <a:buNone/>
              </a:pPr>
              <a:r>
                <a:rPr lang="sv-SE" sz="2400" b="1" dirty="0">
                  <a:latin typeface="Arial Black" panose="020B0604020202020204" pitchFamily="34" charset="0"/>
                  <a:cs typeface="Arial Black" panose="020B0604020202020204" pitchFamily="34" charset="0"/>
                </a:rPr>
                <a:t>s.44</a:t>
              </a:r>
            </a:p>
            <a:p>
              <a:pPr marL="0" indent="0">
                <a:spcBef>
                  <a:spcPts val="0"/>
                </a:spcBef>
                <a:spcAft>
                  <a:spcPts val="1200"/>
                </a:spcAft>
                <a:buClr>
                  <a:schemeClr val="tx1"/>
                </a:buClr>
                <a:buNone/>
              </a:pPr>
              <a:r>
                <a:rPr lang="sv-SE" sz="1200" dirty="0"/>
                <a:t>Benchmark</a:t>
              </a:r>
            </a:p>
            <a:p>
              <a:pPr marL="0" indent="0">
                <a:spcBef>
                  <a:spcPts val="0"/>
                </a:spcBef>
                <a:spcAft>
                  <a:spcPts val="1200"/>
                </a:spcAft>
                <a:buClr>
                  <a:schemeClr val="tx1"/>
                </a:buClr>
                <a:buNone/>
              </a:pPr>
              <a:endParaRPr lang="sv-SE" sz="2400" b="1" dirty="0">
                <a:latin typeface="Arial Black" panose="020B0604020202020204" pitchFamily="34" charset="0"/>
                <a:cs typeface="Arial Black" panose="020B0604020202020204" pitchFamily="34" charset="0"/>
              </a:endParaRPr>
            </a:p>
            <a:p>
              <a:pPr marL="514350" indent="-514350">
                <a:spcBef>
                  <a:spcPts val="0"/>
                </a:spcBef>
                <a:spcAft>
                  <a:spcPts val="1200"/>
                </a:spcAft>
                <a:buClr>
                  <a:schemeClr val="tx1"/>
                </a:buClr>
                <a:buFont typeface="+mj-lt"/>
                <a:buAutoNum type="arabicPeriod"/>
              </a:pPr>
              <a:endParaRPr lang="sv-SE" dirty="0"/>
            </a:p>
          </p:txBody>
        </p:sp>
      </p:grpSp>
      <p:grpSp>
        <p:nvGrpSpPr>
          <p:cNvPr id="16" name="Grupp 15">
            <a:extLst>
              <a:ext uri="{FF2B5EF4-FFF2-40B4-BE49-F238E27FC236}">
                <a16:creationId xmlns:a16="http://schemas.microsoft.com/office/drawing/2014/main" id="{5048C904-05BE-739B-AC44-1BA17F512573}"/>
              </a:ext>
            </a:extLst>
          </p:cNvPr>
          <p:cNvGrpSpPr/>
          <p:nvPr/>
        </p:nvGrpSpPr>
        <p:grpSpPr>
          <a:xfrm>
            <a:off x="7478118" y="3426708"/>
            <a:ext cx="1803439" cy="2570795"/>
            <a:chOff x="7456845" y="2417007"/>
            <a:chExt cx="1983783" cy="2827875"/>
          </a:xfrm>
        </p:grpSpPr>
        <p:pic>
          <p:nvPicPr>
            <p:cNvPr id="38" name="Bildobjekt 37">
              <a:extLst>
                <a:ext uri="{FF2B5EF4-FFF2-40B4-BE49-F238E27FC236}">
                  <a16:creationId xmlns:a16="http://schemas.microsoft.com/office/drawing/2014/main" id="{784AFD11-34C4-C849-AA3E-A123111138B7}"/>
                </a:ext>
              </a:extLst>
            </p:cNvPr>
            <p:cNvPicPr>
              <a:picLocks noChangeAspect="1"/>
            </p:cNvPicPr>
            <p:nvPr/>
          </p:nvPicPr>
          <p:blipFill rotWithShape="1">
            <a:blip r:embed="rId8">
              <a:extLst>
                <a:ext uri="{28A0092B-C50C-407E-A947-70E740481C1C}">
                  <a14:useLocalDpi xmlns:a14="http://schemas.microsoft.com/office/drawing/2010/main" val="0"/>
                </a:ext>
              </a:extLst>
            </a:blip>
            <a:srcRect l="9880" r="9880"/>
            <a:stretch/>
          </p:blipFill>
          <p:spPr>
            <a:xfrm>
              <a:off x="7456845" y="2417007"/>
              <a:ext cx="1983783" cy="1648189"/>
            </a:xfrm>
            <a:prstGeom prst="rect">
              <a:avLst/>
            </a:prstGeom>
            <a:effectLst>
              <a:outerShdw blurRad="50800" dist="38100" dir="2700000" algn="tl" rotWithShape="0">
                <a:prstClr val="black">
                  <a:alpha val="40000"/>
                </a:prstClr>
              </a:outerShdw>
            </a:effectLst>
          </p:spPr>
        </p:pic>
        <p:sp>
          <p:nvSpPr>
            <p:cNvPr id="24" name="Platshållare för innehåll 2">
              <a:extLst>
                <a:ext uri="{FF2B5EF4-FFF2-40B4-BE49-F238E27FC236}">
                  <a16:creationId xmlns:a16="http://schemas.microsoft.com/office/drawing/2014/main" id="{F48BA4CD-F3D7-2F43-816C-FF4CF72B49FD}"/>
                </a:ext>
              </a:extLst>
            </p:cNvPr>
            <p:cNvSpPr txBox="1">
              <a:spLocks/>
            </p:cNvSpPr>
            <p:nvPr/>
          </p:nvSpPr>
          <p:spPr>
            <a:xfrm>
              <a:off x="7456845" y="4380193"/>
              <a:ext cx="1081636" cy="86468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4"/>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Clr>
                  <a:schemeClr val="tx1"/>
                </a:buClr>
                <a:buNone/>
              </a:pPr>
              <a:r>
                <a:rPr lang="sv-SE" sz="2400" b="1" dirty="0">
                  <a:latin typeface="Arial Black" panose="020B0604020202020204" pitchFamily="34" charset="0"/>
                  <a:cs typeface="Arial Black" panose="020B0604020202020204" pitchFamily="34" charset="0"/>
                </a:rPr>
                <a:t>s.28</a:t>
              </a:r>
            </a:p>
            <a:p>
              <a:pPr marL="0" indent="0">
                <a:spcBef>
                  <a:spcPts val="0"/>
                </a:spcBef>
                <a:spcAft>
                  <a:spcPts val="1200"/>
                </a:spcAft>
                <a:buClr>
                  <a:schemeClr val="tx1"/>
                </a:buClr>
                <a:buNone/>
              </a:pPr>
              <a:r>
                <a:rPr lang="sv-SE" sz="1200" dirty="0"/>
                <a:t>Appendix</a:t>
              </a:r>
            </a:p>
            <a:p>
              <a:pPr marL="0" indent="0">
                <a:spcBef>
                  <a:spcPts val="0"/>
                </a:spcBef>
                <a:spcAft>
                  <a:spcPts val="1200"/>
                </a:spcAft>
                <a:buClr>
                  <a:schemeClr val="tx1"/>
                </a:buClr>
                <a:buNone/>
              </a:pPr>
              <a:endParaRPr lang="sv-SE" sz="2400" b="1" dirty="0">
                <a:latin typeface="Arial Black" panose="020B0604020202020204" pitchFamily="34" charset="0"/>
                <a:cs typeface="Arial Black" panose="020B0604020202020204" pitchFamily="34" charset="0"/>
              </a:endParaRPr>
            </a:p>
            <a:p>
              <a:pPr marL="514350" indent="-514350">
                <a:spcBef>
                  <a:spcPts val="0"/>
                </a:spcBef>
                <a:spcAft>
                  <a:spcPts val="1200"/>
                </a:spcAft>
                <a:buClr>
                  <a:schemeClr val="tx1"/>
                </a:buClr>
                <a:buFont typeface="+mj-lt"/>
                <a:buAutoNum type="arabicPeriod"/>
              </a:pPr>
              <a:endParaRPr lang="sv-SE" dirty="0"/>
            </a:p>
          </p:txBody>
        </p:sp>
      </p:grpSp>
      <p:pic>
        <p:nvPicPr>
          <p:cNvPr id="19" name="Bildobjekt 18">
            <a:extLst>
              <a:ext uri="{FF2B5EF4-FFF2-40B4-BE49-F238E27FC236}">
                <a16:creationId xmlns:a16="http://schemas.microsoft.com/office/drawing/2014/main" id="{EB5024D3-B0E4-3DB9-4F49-2A893AB3E6B0}"/>
              </a:ext>
            </a:extLst>
          </p:cNvPr>
          <p:cNvPicPr>
            <a:picLocks noChangeAspect="1"/>
          </p:cNvPicPr>
          <p:nvPr/>
        </p:nvPicPr>
        <p:blipFill rotWithShape="1">
          <a:blip r:embed="rId9"/>
          <a:srcRect t="45561" b="21669"/>
          <a:stretch/>
        </p:blipFill>
        <p:spPr>
          <a:xfrm rot="7263365">
            <a:off x="2454888" y="2576661"/>
            <a:ext cx="1223313" cy="915745"/>
          </a:xfrm>
          <a:prstGeom prst="rect">
            <a:avLst/>
          </a:prstGeom>
        </p:spPr>
      </p:pic>
      <p:pic>
        <p:nvPicPr>
          <p:cNvPr id="27" name="Bildobjekt 26">
            <a:extLst>
              <a:ext uri="{FF2B5EF4-FFF2-40B4-BE49-F238E27FC236}">
                <a16:creationId xmlns:a16="http://schemas.microsoft.com/office/drawing/2014/main" id="{2889709D-8C13-9957-3ADB-4EE274BDD682}"/>
              </a:ext>
            </a:extLst>
          </p:cNvPr>
          <p:cNvPicPr>
            <a:picLocks noChangeAspect="1"/>
          </p:cNvPicPr>
          <p:nvPr/>
        </p:nvPicPr>
        <p:blipFill rotWithShape="1">
          <a:blip r:embed="rId9"/>
          <a:srcRect t="45561" b="21669"/>
          <a:stretch/>
        </p:blipFill>
        <p:spPr>
          <a:xfrm rot="2235857">
            <a:off x="8669902" y="2576661"/>
            <a:ext cx="1223313" cy="915745"/>
          </a:xfrm>
          <a:prstGeom prst="rect">
            <a:avLst/>
          </a:prstGeom>
        </p:spPr>
      </p:pic>
    </p:spTree>
    <p:extLst>
      <p:ext uri="{BB962C8B-B14F-4D97-AF65-F5344CB8AC3E}">
        <p14:creationId xmlns:p14="http://schemas.microsoft.com/office/powerpoint/2010/main" val="34892894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ktangel 15">
            <a:extLst>
              <a:ext uri="{FF2B5EF4-FFF2-40B4-BE49-F238E27FC236}">
                <a16:creationId xmlns:a16="http://schemas.microsoft.com/office/drawing/2014/main" id="{0F07C2A2-A45A-EE47-A83C-D94B19033DE1}"/>
              </a:ext>
            </a:extLst>
          </p:cNvPr>
          <p:cNvSpPr/>
          <p:nvPr/>
        </p:nvSpPr>
        <p:spPr>
          <a:xfrm>
            <a:off x="5986637" y="11340"/>
            <a:ext cx="6205363" cy="6858000"/>
          </a:xfrm>
          <a:prstGeom prst="rect">
            <a:avLst/>
          </a:prstGeom>
          <a:solidFill>
            <a:srgbClr val="E7E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2" name="Platshållare för innehåll 2">
            <a:extLst>
              <a:ext uri="{FF2B5EF4-FFF2-40B4-BE49-F238E27FC236}">
                <a16:creationId xmlns:a16="http://schemas.microsoft.com/office/drawing/2014/main" id="{07C97EFC-D8EF-F242-A588-536ED18131FE}"/>
              </a:ext>
            </a:extLst>
          </p:cNvPr>
          <p:cNvSpPr txBox="1">
            <a:spLocks/>
          </p:cNvSpPr>
          <p:nvPr/>
        </p:nvSpPr>
        <p:spPr>
          <a:xfrm>
            <a:off x="6290805" y="1017262"/>
            <a:ext cx="5485407" cy="590676"/>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2"/>
              </a:buBlip>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b="1" dirty="0"/>
              <a:t>Utbildningskostnader per verksamhetsområde 2023</a:t>
            </a:r>
            <a:br>
              <a:rPr lang="sv-SE" dirty="0"/>
            </a:br>
            <a:r>
              <a:rPr lang="sv-SE" dirty="0"/>
              <a:t> Som en andel av totala kostnader</a:t>
            </a:r>
          </a:p>
        </p:txBody>
      </p:sp>
      <p:sp>
        <p:nvSpPr>
          <p:cNvPr id="2" name="Rubrik 1">
            <a:extLst>
              <a:ext uri="{FF2B5EF4-FFF2-40B4-BE49-F238E27FC236}">
                <a16:creationId xmlns:a16="http://schemas.microsoft.com/office/drawing/2014/main" id="{80AE534E-DEB8-5549-9D69-33A8AB223F1B}"/>
              </a:ext>
            </a:extLst>
          </p:cNvPr>
          <p:cNvSpPr>
            <a:spLocks noGrp="1"/>
          </p:cNvSpPr>
          <p:nvPr>
            <p:ph type="title"/>
          </p:nvPr>
        </p:nvSpPr>
        <p:spPr>
          <a:xfrm>
            <a:off x="415789" y="293413"/>
            <a:ext cx="9215891" cy="514662"/>
          </a:xfrm>
        </p:spPr>
        <p:txBody>
          <a:bodyPr/>
          <a:lstStyle/>
          <a:p>
            <a:r>
              <a:rPr lang="sv-SE" dirty="0"/>
              <a:t>Drygt hälften </a:t>
            </a:r>
            <a:r>
              <a:rPr lang="sv-SE" sz="2000" dirty="0"/>
              <a:t>av medlemsföretagen har utbildningskostnader högre</a:t>
            </a:r>
            <a:r>
              <a:rPr lang="sv-SE" dirty="0"/>
              <a:t> än 2 </a:t>
            </a:r>
            <a:r>
              <a:rPr lang="sv-SE" sz="2000" dirty="0"/>
              <a:t>procent av de totala årliga kostnaderna</a:t>
            </a:r>
          </a:p>
        </p:txBody>
      </p:sp>
      <p:sp>
        <p:nvSpPr>
          <p:cNvPr id="3" name="Platshållare för innehåll 2">
            <a:extLst>
              <a:ext uri="{FF2B5EF4-FFF2-40B4-BE49-F238E27FC236}">
                <a16:creationId xmlns:a16="http://schemas.microsoft.com/office/drawing/2014/main" id="{8CC2C8A7-27A8-704F-A013-53674A58AB4C}"/>
              </a:ext>
            </a:extLst>
          </p:cNvPr>
          <p:cNvSpPr>
            <a:spLocks noGrp="1"/>
          </p:cNvSpPr>
          <p:nvPr>
            <p:ph idx="1"/>
          </p:nvPr>
        </p:nvSpPr>
        <p:spPr>
          <a:xfrm>
            <a:off x="415787" y="1020727"/>
            <a:ext cx="4175464" cy="590676"/>
          </a:xfrm>
        </p:spPr>
        <p:txBody>
          <a:bodyPr/>
          <a:lstStyle/>
          <a:p>
            <a:r>
              <a:rPr lang="sv-SE" b="1" dirty="0"/>
              <a:t>Utbildningskostnader totalt</a:t>
            </a:r>
            <a:br>
              <a:rPr lang="sv-SE" dirty="0"/>
            </a:br>
            <a:r>
              <a:rPr lang="sv-SE" dirty="0"/>
              <a:t> Som en andel av totala kostnader</a:t>
            </a:r>
          </a:p>
        </p:txBody>
      </p:sp>
      <p:sp>
        <p:nvSpPr>
          <p:cNvPr id="12" name="Platshållare för sidfot 11">
            <a:extLst>
              <a:ext uri="{FF2B5EF4-FFF2-40B4-BE49-F238E27FC236}">
                <a16:creationId xmlns:a16="http://schemas.microsoft.com/office/drawing/2014/main" id="{C126B0A5-5ACB-9942-930C-390C6D9EE959}"/>
              </a:ext>
            </a:extLst>
          </p:cNvPr>
          <p:cNvSpPr>
            <a:spLocks noGrp="1"/>
          </p:cNvSpPr>
          <p:nvPr>
            <p:ph type="ftr" sz="quarter" idx="11"/>
          </p:nvPr>
        </p:nvSpPr>
        <p:spPr/>
        <p:txBody>
          <a:bodyPr/>
          <a:lstStyle/>
          <a:p>
            <a:r>
              <a:rPr lang="sv-SE"/>
              <a:t>Insikt 2024 |</a:t>
            </a:r>
          </a:p>
        </p:txBody>
      </p:sp>
      <p:sp>
        <p:nvSpPr>
          <p:cNvPr id="13" name="Platshållare för bildnummer 12">
            <a:extLst>
              <a:ext uri="{FF2B5EF4-FFF2-40B4-BE49-F238E27FC236}">
                <a16:creationId xmlns:a16="http://schemas.microsoft.com/office/drawing/2014/main" id="{5496D632-A69B-A841-9201-BFFDC591F559}"/>
              </a:ext>
            </a:extLst>
          </p:cNvPr>
          <p:cNvSpPr>
            <a:spLocks noGrp="1"/>
          </p:cNvSpPr>
          <p:nvPr>
            <p:ph type="sldNum" sz="quarter" idx="12"/>
          </p:nvPr>
        </p:nvSpPr>
        <p:spPr/>
        <p:txBody>
          <a:bodyPr/>
          <a:lstStyle/>
          <a:p>
            <a:fld id="{AE086683-F536-42AB-ABBC-F4803DFE8DBC}" type="slidenum">
              <a:rPr lang="sv-SE" smtClean="0"/>
              <a:t>40</a:t>
            </a:fld>
            <a:endParaRPr lang="sv-SE"/>
          </a:p>
        </p:txBody>
      </p:sp>
      <p:pic>
        <p:nvPicPr>
          <p:cNvPr id="4" name="Bildobjekt 3">
            <a:extLst>
              <a:ext uri="{FF2B5EF4-FFF2-40B4-BE49-F238E27FC236}">
                <a16:creationId xmlns:a16="http://schemas.microsoft.com/office/drawing/2014/main" id="{484E92AF-0A1C-8F41-9415-E8E86364DFC3}"/>
              </a:ext>
            </a:extLst>
          </p:cNvPr>
          <p:cNvPicPr>
            <a:picLocks noChangeAspect="1"/>
          </p:cNvPicPr>
          <p:nvPr/>
        </p:nvPicPr>
        <p:blipFill rotWithShape="1">
          <a:blip r:embed="rId3"/>
          <a:srcRect t="46739" r="5601"/>
          <a:stretch/>
        </p:blipFill>
        <p:spPr>
          <a:xfrm>
            <a:off x="10161115" y="0"/>
            <a:ext cx="2030886" cy="1023075"/>
          </a:xfrm>
          <a:prstGeom prst="rect">
            <a:avLst/>
          </a:prstGeom>
        </p:spPr>
      </p:pic>
      <p:sp>
        <p:nvSpPr>
          <p:cNvPr id="5" name="textruta 4">
            <a:extLst>
              <a:ext uri="{FF2B5EF4-FFF2-40B4-BE49-F238E27FC236}">
                <a16:creationId xmlns:a16="http://schemas.microsoft.com/office/drawing/2014/main" id="{8F1BBBC5-5592-904A-BBA0-A03F93273272}"/>
              </a:ext>
            </a:extLst>
          </p:cNvPr>
          <p:cNvSpPr txBox="1"/>
          <p:nvPr/>
        </p:nvSpPr>
        <p:spPr>
          <a:xfrm>
            <a:off x="10579468" y="293413"/>
            <a:ext cx="1311045" cy="276999"/>
          </a:xfrm>
          <a:prstGeom prst="rect">
            <a:avLst/>
          </a:prstGeom>
          <a:noFill/>
        </p:spPr>
        <p:txBody>
          <a:bodyPr wrap="square" rtlCol="0">
            <a:spAutoFit/>
          </a:bodyPr>
          <a:lstStyle/>
          <a:p>
            <a:pPr algn="ctr"/>
            <a:r>
              <a:rPr lang="sv-SE" sz="1200" b="1">
                <a:solidFill>
                  <a:schemeClr val="accent6">
                    <a:lumMod val="75000"/>
                  </a:schemeClr>
                </a:solidFill>
              </a:rPr>
              <a:t>Medarbetare</a:t>
            </a:r>
          </a:p>
        </p:txBody>
      </p:sp>
      <p:sp>
        <p:nvSpPr>
          <p:cNvPr id="14" name="textruta 13">
            <a:extLst>
              <a:ext uri="{FF2B5EF4-FFF2-40B4-BE49-F238E27FC236}">
                <a16:creationId xmlns:a16="http://schemas.microsoft.com/office/drawing/2014/main" id="{4B29E9A3-A93A-8545-94D7-7CC2FA23789D}"/>
              </a:ext>
            </a:extLst>
          </p:cNvPr>
          <p:cNvSpPr txBox="1"/>
          <p:nvPr/>
        </p:nvSpPr>
        <p:spPr>
          <a:xfrm>
            <a:off x="4432813" y="6273805"/>
            <a:ext cx="3107646" cy="307777"/>
          </a:xfrm>
          <a:prstGeom prst="rect">
            <a:avLst/>
          </a:prstGeom>
        </p:spPr>
        <p:txBody>
          <a:bodyPr wrap="square">
            <a:spAutoFit/>
          </a:bodyPr>
          <a:lstStyle>
            <a:defPPr>
              <a:defRPr lang="sv-SE"/>
            </a:defPPr>
            <a:lvl1pPr algn="ctr">
              <a:defRPr sz="800"/>
            </a:lvl1pPr>
          </a:lstStyle>
          <a:p>
            <a:r>
              <a:rPr lang="sv-SE" sz="700"/>
              <a:t>Utbildningskostnader inkluderar interna och externa kurskostnader, intäktsbortfall och utebliven debitering</a:t>
            </a:r>
          </a:p>
        </p:txBody>
      </p:sp>
      <p:sp>
        <p:nvSpPr>
          <p:cNvPr id="6" name="Höger klammerparentes 5">
            <a:extLst>
              <a:ext uri="{FF2B5EF4-FFF2-40B4-BE49-F238E27FC236}">
                <a16:creationId xmlns:a16="http://schemas.microsoft.com/office/drawing/2014/main" id="{C048EF67-811D-6247-BAE4-F2B3481BF2FF}"/>
              </a:ext>
            </a:extLst>
          </p:cNvPr>
          <p:cNvSpPr/>
          <p:nvPr/>
        </p:nvSpPr>
        <p:spPr>
          <a:xfrm rot="16200000">
            <a:off x="3441571" y="1264002"/>
            <a:ext cx="92017" cy="2207346"/>
          </a:xfrm>
          <a:prstGeom prst="rightBrace">
            <a:avLst>
              <a:gd name="adj1" fmla="val 39927"/>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7" name="textruta 6">
            <a:extLst>
              <a:ext uri="{FF2B5EF4-FFF2-40B4-BE49-F238E27FC236}">
                <a16:creationId xmlns:a16="http://schemas.microsoft.com/office/drawing/2014/main" id="{83CFBFF7-4F56-BE4A-9F8A-9C4CE8B1A110}"/>
              </a:ext>
            </a:extLst>
          </p:cNvPr>
          <p:cNvSpPr txBox="1"/>
          <p:nvPr/>
        </p:nvSpPr>
        <p:spPr>
          <a:xfrm>
            <a:off x="2697579" y="2081440"/>
            <a:ext cx="755335" cy="230832"/>
          </a:xfrm>
          <a:prstGeom prst="rect">
            <a:avLst/>
          </a:prstGeom>
          <a:noFill/>
        </p:spPr>
        <p:txBody>
          <a:bodyPr wrap="none" rtlCol="0">
            <a:spAutoFit/>
          </a:bodyPr>
          <a:lstStyle/>
          <a:p>
            <a:r>
              <a:rPr lang="sv-SE" sz="900" dirty="0"/>
              <a:t>53% (65%)</a:t>
            </a:r>
          </a:p>
        </p:txBody>
      </p:sp>
      <p:sp>
        <p:nvSpPr>
          <p:cNvPr id="8" name="Höger 7">
            <a:extLst>
              <a:ext uri="{FF2B5EF4-FFF2-40B4-BE49-F238E27FC236}">
                <a16:creationId xmlns:a16="http://schemas.microsoft.com/office/drawing/2014/main" id="{99F17221-BC26-ED48-B628-41126A552830}"/>
              </a:ext>
            </a:extLst>
          </p:cNvPr>
          <p:cNvSpPr/>
          <p:nvPr/>
        </p:nvSpPr>
        <p:spPr>
          <a:xfrm rot="5400000">
            <a:off x="2651571" y="2169641"/>
            <a:ext cx="92015" cy="66937"/>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0" name="Diagram 9">
            <a:extLst>
              <a:ext uri="{FF2B5EF4-FFF2-40B4-BE49-F238E27FC236}">
                <a16:creationId xmlns:a16="http://schemas.microsoft.com/office/drawing/2014/main" id="{649E5E06-D015-6A94-9CED-7BE549D46442}"/>
              </a:ext>
            </a:extLst>
          </p:cNvPr>
          <p:cNvGraphicFramePr>
            <a:graphicFrameLocks/>
          </p:cNvGraphicFramePr>
          <p:nvPr>
            <p:extLst>
              <p:ext uri="{D42A27DB-BD31-4B8C-83A1-F6EECF244321}">
                <p14:modId xmlns:p14="http://schemas.microsoft.com/office/powerpoint/2010/main" val="712911920"/>
              </p:ext>
            </p:extLst>
          </p:nvPr>
        </p:nvGraphicFramePr>
        <p:xfrm>
          <a:off x="488950" y="2457123"/>
          <a:ext cx="5099050"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5" name="Diagram 14">
            <a:extLst>
              <a:ext uri="{FF2B5EF4-FFF2-40B4-BE49-F238E27FC236}">
                <a16:creationId xmlns:a16="http://schemas.microsoft.com/office/drawing/2014/main" id="{CBED5235-E2EF-39EA-6F25-6ACD05372EAC}"/>
              </a:ext>
            </a:extLst>
          </p:cNvPr>
          <p:cNvGraphicFramePr>
            <a:graphicFrameLocks/>
          </p:cNvGraphicFramePr>
          <p:nvPr>
            <p:extLst>
              <p:ext uri="{D42A27DB-BD31-4B8C-83A1-F6EECF244321}">
                <p14:modId xmlns:p14="http://schemas.microsoft.com/office/powerpoint/2010/main" val="2061062830"/>
              </p:ext>
            </p:extLst>
          </p:nvPr>
        </p:nvGraphicFramePr>
        <p:xfrm>
          <a:off x="6290805" y="2228290"/>
          <a:ext cx="4868044" cy="2921678"/>
        </p:xfrm>
        <a:graphic>
          <a:graphicData uri="http://schemas.openxmlformats.org/drawingml/2006/chart">
            <c:chart xmlns:c="http://schemas.openxmlformats.org/drawingml/2006/chart" xmlns:r="http://schemas.openxmlformats.org/officeDocument/2006/relationships" r:id="rId5"/>
          </a:graphicData>
        </a:graphic>
      </p:graphicFrame>
    </p:spTree>
    <p:extLst>
      <p:ext uri="{BB962C8B-B14F-4D97-AF65-F5344CB8AC3E}">
        <p14:creationId xmlns:p14="http://schemas.microsoft.com/office/powerpoint/2010/main" val="7498800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E08EDCE5-4233-2D40-81EA-76208115E1B8}"/>
              </a:ext>
            </a:extLst>
          </p:cNvPr>
          <p:cNvSpPr>
            <a:spLocks noGrp="1"/>
          </p:cNvSpPr>
          <p:nvPr>
            <p:ph type="title"/>
          </p:nvPr>
        </p:nvSpPr>
        <p:spPr/>
        <p:txBody>
          <a:bodyPr/>
          <a:lstStyle/>
          <a:p>
            <a:r>
              <a:rPr lang="sv-SE"/>
              <a:t>Definitionslista nyckeltal </a:t>
            </a:r>
          </a:p>
        </p:txBody>
      </p:sp>
      <p:sp>
        <p:nvSpPr>
          <p:cNvPr id="6" name="Platshållare för innehåll 6">
            <a:extLst>
              <a:ext uri="{FF2B5EF4-FFF2-40B4-BE49-F238E27FC236}">
                <a16:creationId xmlns:a16="http://schemas.microsoft.com/office/drawing/2014/main" id="{59B6A697-86E5-2740-8C3B-15FC5F41D501}"/>
              </a:ext>
            </a:extLst>
          </p:cNvPr>
          <p:cNvSpPr>
            <a:spLocks noGrp="1"/>
          </p:cNvSpPr>
          <p:nvPr>
            <p:ph idx="1"/>
          </p:nvPr>
        </p:nvSpPr>
        <p:spPr>
          <a:xfrm>
            <a:off x="435115" y="1042470"/>
            <a:ext cx="5198430" cy="4655738"/>
          </a:xfrm>
        </p:spPr>
        <p:txBody>
          <a:bodyPr/>
          <a:lstStyle/>
          <a:p>
            <a:r>
              <a:rPr lang="sv-SE" sz="1050" b="1"/>
              <a:t>Big Data:</a:t>
            </a:r>
            <a:br>
              <a:rPr lang="sv-SE" sz="1050" b="1"/>
            </a:br>
            <a:r>
              <a:rPr lang="sv-SE" sz="1050"/>
              <a:t>Stora datauppsättningar som är för komplexa att hantera/analysera med konventionella verktyg och kräver nya teknologier, tekniker eller mjukvaruverktyg.</a:t>
            </a:r>
          </a:p>
          <a:p>
            <a:r>
              <a:rPr lang="sv-SE" sz="1050" b="1"/>
              <a:t>Chefspositioner: </a:t>
            </a:r>
            <a:br>
              <a:rPr lang="sv-SE" sz="1050" b="1"/>
            </a:br>
            <a:r>
              <a:rPr lang="sv-SE" sz="1050"/>
              <a:t>Inkluderar Vd:ar, drift- och verksamhetschefer, chefer för särskilda funktioner (ex. ekonomi och personal) samt mellanchefer.</a:t>
            </a:r>
          </a:p>
          <a:p>
            <a:r>
              <a:rPr lang="sv-SE" sz="1050" b="1"/>
              <a:t>Egen omsättning: </a:t>
            </a:r>
            <a:br>
              <a:rPr lang="sv-SE" sz="1050" b="1"/>
            </a:br>
            <a:r>
              <a:rPr lang="sv-SE" sz="1050"/>
              <a:t>Den delen av omsättningen som företaget producerar själva/"in house". Med andra ord är det omsättningen exklusive olika slags konsultinköp eller inköp av andra varor, material och tjänster (omsättning - konsultinköp - inköp av utomstående varor, material och/eller tjänster).</a:t>
            </a:r>
            <a:endParaRPr lang="sv-SE" sz="1050" b="1"/>
          </a:p>
          <a:p>
            <a:r>
              <a:rPr lang="sv-SE" sz="1050" b="1"/>
              <a:t>Forskning och innovationskostnader (</a:t>
            </a:r>
            <a:r>
              <a:rPr lang="sv-SE" sz="1050" b="1" err="1"/>
              <a:t>FoI</a:t>
            </a:r>
            <a:r>
              <a:rPr lang="sv-SE" sz="1050" b="1"/>
              <a:t>): </a:t>
            </a:r>
            <a:br>
              <a:rPr lang="sv-SE" sz="1050"/>
            </a:br>
            <a:r>
              <a:rPr lang="sv-SE" sz="1050"/>
              <a:t>Inkluderar både </a:t>
            </a:r>
            <a:r>
              <a:rPr lang="sv-SE" sz="1050" err="1"/>
              <a:t>FoI</a:t>
            </a:r>
            <a:r>
              <a:rPr lang="sv-SE" sz="1050"/>
              <a:t> som utförts av egen personal, konsulter och leds internt samt utlagd </a:t>
            </a:r>
            <a:r>
              <a:rPr lang="sv-SE" sz="1050" err="1"/>
              <a:t>FoI</a:t>
            </a:r>
            <a:r>
              <a:rPr lang="sv-SE" sz="1050"/>
              <a:t> som myndigheter/institutioner ger i uppdrag till att utföra. </a:t>
            </a:r>
            <a:r>
              <a:rPr lang="sv-SE" sz="1050" err="1"/>
              <a:t>FoI</a:t>
            </a:r>
            <a:r>
              <a:rPr lang="sv-SE" sz="1050"/>
              <a:t> skall karaktäriseras av: Nyskapande, Kreativitet, Ovisshet, Systematik och Överförbarhet och/eller Reproducerbarhet.)</a:t>
            </a:r>
          </a:p>
          <a:p>
            <a:r>
              <a:rPr lang="sv-SE" sz="1050" b="1"/>
              <a:t>Genomsnittliga</a:t>
            </a:r>
            <a:r>
              <a:rPr lang="sv-SE" sz="1050"/>
              <a:t> </a:t>
            </a:r>
            <a:r>
              <a:rPr lang="sv-SE" sz="1050" b="1"/>
              <a:t>Branscherfarenhet: </a:t>
            </a:r>
            <a:br>
              <a:rPr lang="sv-SE" sz="1050"/>
            </a:br>
            <a:r>
              <a:rPr lang="sv-SE" sz="1050"/>
              <a:t>Branscherfarenhet mäts i totalt antal år i nuvarande bransch.</a:t>
            </a:r>
          </a:p>
          <a:p>
            <a:r>
              <a:rPr lang="sv-SE" sz="1050" b="1"/>
              <a:t>Hållbara produkt och tjänsteerbjudanden</a:t>
            </a:r>
            <a:r>
              <a:rPr lang="sv-SE" sz="1050"/>
              <a:t>: </a:t>
            </a:r>
            <a:br>
              <a:rPr lang="sv-SE" sz="1050"/>
            </a:br>
            <a:r>
              <a:rPr lang="sv-SE" sz="1050"/>
              <a:t>Hållbara produkter/tjänster hjälper kunderna att arbeta mer hållbart/utveckla mer hållbara produkter och tjänster, t.ex. ECO-designtjänster, miljötjänster, hållbarhetsrådgivning, energieffektivisering etc.</a:t>
            </a:r>
          </a:p>
          <a:p>
            <a:r>
              <a:rPr lang="sv-SE" sz="1050" b="1"/>
              <a:t>Icke arvodesbaserade intäkter: </a:t>
            </a:r>
            <a:br>
              <a:rPr lang="sv-SE" sz="1050"/>
            </a:br>
            <a:r>
              <a:rPr lang="sv-SE" sz="1050"/>
              <a:t>Intäkter som tex. fastpris, serviceavtal, licenser mm. Motsatsen är arvodesbaserade intäkter från löpande och ofta rörliga faktureringsmodeller som grundas på tid och resursanvändning </a:t>
            </a:r>
          </a:p>
          <a:p>
            <a:endParaRPr lang="sv-SE" sz="1050"/>
          </a:p>
        </p:txBody>
      </p:sp>
      <p:sp>
        <p:nvSpPr>
          <p:cNvPr id="4" name="Platshållare för sidfot 3">
            <a:extLst>
              <a:ext uri="{FF2B5EF4-FFF2-40B4-BE49-F238E27FC236}">
                <a16:creationId xmlns:a16="http://schemas.microsoft.com/office/drawing/2014/main" id="{98579B56-688E-AD41-8FB7-60896D56A96A}"/>
              </a:ext>
            </a:extLst>
          </p:cNvPr>
          <p:cNvSpPr>
            <a:spLocks noGrp="1"/>
          </p:cNvSpPr>
          <p:nvPr>
            <p:ph type="ftr" sz="quarter" idx="11"/>
          </p:nvPr>
        </p:nvSpPr>
        <p:spPr/>
        <p:txBody>
          <a:bodyPr/>
          <a:lstStyle/>
          <a:p>
            <a:r>
              <a:rPr lang="sv-SE"/>
              <a:t>Insikt 2024 |</a:t>
            </a:r>
          </a:p>
        </p:txBody>
      </p:sp>
      <p:sp>
        <p:nvSpPr>
          <p:cNvPr id="5" name="Platshållare för bildnummer 4">
            <a:extLst>
              <a:ext uri="{FF2B5EF4-FFF2-40B4-BE49-F238E27FC236}">
                <a16:creationId xmlns:a16="http://schemas.microsoft.com/office/drawing/2014/main" id="{53249B55-136F-E544-B136-EB4128A17968}"/>
              </a:ext>
            </a:extLst>
          </p:cNvPr>
          <p:cNvSpPr>
            <a:spLocks noGrp="1"/>
          </p:cNvSpPr>
          <p:nvPr>
            <p:ph type="sldNum" sz="quarter" idx="12"/>
          </p:nvPr>
        </p:nvSpPr>
        <p:spPr/>
        <p:txBody>
          <a:bodyPr/>
          <a:lstStyle/>
          <a:p>
            <a:fld id="{AE086683-F536-42AB-ABBC-F4803DFE8DBC}" type="slidenum">
              <a:rPr lang="sv-SE" smtClean="0"/>
              <a:pPr/>
              <a:t>41</a:t>
            </a:fld>
            <a:endParaRPr lang="sv-SE"/>
          </a:p>
        </p:txBody>
      </p:sp>
      <p:sp>
        <p:nvSpPr>
          <p:cNvPr id="11" name="Platshållare för innehåll 6">
            <a:extLst>
              <a:ext uri="{FF2B5EF4-FFF2-40B4-BE49-F238E27FC236}">
                <a16:creationId xmlns:a16="http://schemas.microsoft.com/office/drawing/2014/main" id="{A1EBF70C-FE39-FB46-832D-818B530C66A7}"/>
              </a:ext>
            </a:extLst>
          </p:cNvPr>
          <p:cNvSpPr txBox="1">
            <a:spLocks/>
          </p:cNvSpPr>
          <p:nvPr/>
        </p:nvSpPr>
        <p:spPr>
          <a:xfrm>
            <a:off x="4346656" y="6576319"/>
            <a:ext cx="5564599" cy="4863339"/>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2"/>
              </a:buBlip>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sv-SE" sz="1000"/>
          </a:p>
        </p:txBody>
      </p:sp>
      <p:sp>
        <p:nvSpPr>
          <p:cNvPr id="12" name="Platshållare för innehåll 6">
            <a:extLst>
              <a:ext uri="{FF2B5EF4-FFF2-40B4-BE49-F238E27FC236}">
                <a16:creationId xmlns:a16="http://schemas.microsoft.com/office/drawing/2014/main" id="{695E0044-4A94-F840-BE90-54B997124B1F}"/>
              </a:ext>
            </a:extLst>
          </p:cNvPr>
          <p:cNvSpPr txBox="1">
            <a:spLocks/>
          </p:cNvSpPr>
          <p:nvPr/>
        </p:nvSpPr>
        <p:spPr>
          <a:xfrm>
            <a:off x="6494900" y="1044416"/>
            <a:ext cx="5198430" cy="390059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2"/>
              </a:buBlip>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050" b="1" dirty="0"/>
              <a:t>IT-kostnader:</a:t>
            </a:r>
            <a:br>
              <a:rPr lang="sv-SE" sz="1050" dirty="0"/>
            </a:br>
            <a:r>
              <a:rPr lang="sv-SE" sz="1050" dirty="0"/>
              <a:t>Inkluderar totala kostnaderna för driften av företagets IT-anläggningar, investeringar i hårdvara, mjukvara, underhåll samt licenser</a:t>
            </a:r>
            <a:endParaRPr lang="sv-SE" sz="1050" b="1" dirty="0"/>
          </a:p>
          <a:p>
            <a:r>
              <a:rPr lang="sv-SE" sz="1050" b="1" dirty="0"/>
              <a:t>KS-system: </a:t>
            </a:r>
            <a:br>
              <a:rPr lang="sv-SE" sz="1050" dirty="0"/>
            </a:br>
            <a:r>
              <a:rPr lang="sv-SE" sz="1050" dirty="0"/>
              <a:t>Skriftlig kvalitetssäkringssystem eller en skriftlig beskrivning av företagets kvalitetssäkringsförfarande</a:t>
            </a:r>
          </a:p>
          <a:p>
            <a:r>
              <a:rPr lang="sv-SE" sz="1050" b="1" dirty="0"/>
              <a:t>Offentlig-privat samverkan, eller Public Private Partnership, PPP: </a:t>
            </a:r>
            <a:br>
              <a:rPr lang="sv-SE" sz="1050" b="1" dirty="0"/>
            </a:br>
            <a:r>
              <a:rPr lang="sv-SE" sz="1050" dirty="0"/>
              <a:t>En form av offentlig upphandling där ett privat företag tilldelas uppdraget att finansiera, bygga och under en längre tid driva en offentlig nyttighet tex en infrastrukturinvestering</a:t>
            </a:r>
          </a:p>
          <a:p>
            <a:r>
              <a:rPr lang="sv-SE" sz="1050" b="1" dirty="0"/>
              <a:t>Personalomsättning:</a:t>
            </a:r>
            <a:br>
              <a:rPr lang="sv-SE" sz="1050" dirty="0"/>
            </a:br>
            <a:r>
              <a:rPr lang="sv-SE" sz="1050" dirty="0"/>
              <a:t>Antalet medarbetare som avgått under räkenskapsåret dividerat med det genomsnittliga totala antalet medarbetare under året (ingående + utgående /2).</a:t>
            </a:r>
          </a:p>
          <a:p>
            <a:r>
              <a:rPr lang="sv-SE" sz="1050" b="1" dirty="0"/>
              <a:t>Processer för internt hållbarhetsarbete</a:t>
            </a:r>
            <a:r>
              <a:rPr lang="sv-SE" sz="1050" dirty="0"/>
              <a:t>:</a:t>
            </a:r>
            <a:br>
              <a:rPr lang="sv-SE" sz="1050" dirty="0"/>
            </a:br>
            <a:r>
              <a:rPr lang="sv-SE" sz="1050" dirty="0"/>
              <a:t>Till exempel integrerat i ledningssystem, kvalitet- och miljösystem, hållbarhetsredovisning</a:t>
            </a:r>
          </a:p>
          <a:p>
            <a:r>
              <a:rPr lang="sv-SE" sz="1050" b="1" dirty="0"/>
              <a:t>Sjukdagar: </a:t>
            </a:r>
            <a:br>
              <a:rPr lang="sv-SE" sz="1050" dirty="0"/>
            </a:br>
            <a:r>
              <a:rPr lang="sv-SE" sz="1050" dirty="0"/>
              <a:t>Antalet sjukdagar beräknas per arbetsdag samt sjukledighetens omfattning, och minskas med antalet karensdagar </a:t>
            </a:r>
          </a:p>
          <a:p>
            <a:r>
              <a:rPr lang="sv-SE" sz="1050" b="1" dirty="0"/>
              <a:t>Utbildningskostnader: </a:t>
            </a:r>
            <a:br>
              <a:rPr lang="sv-SE" sz="1050" dirty="0"/>
            </a:br>
            <a:r>
              <a:rPr lang="sv-SE" sz="1050" dirty="0"/>
              <a:t>Inkluderar interna och externa kurskostnader, intäktsbortfall och utebliven debitering.</a:t>
            </a:r>
          </a:p>
          <a:p>
            <a:pPr marL="0" indent="0">
              <a:buNone/>
            </a:pPr>
            <a:endParaRPr lang="sv-SE" sz="1050" dirty="0"/>
          </a:p>
        </p:txBody>
      </p:sp>
    </p:spTree>
    <p:extLst>
      <p:ext uri="{BB962C8B-B14F-4D97-AF65-F5344CB8AC3E}">
        <p14:creationId xmlns:p14="http://schemas.microsoft.com/office/powerpoint/2010/main" val="26251823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664D73A-4887-434D-8D98-541A4E4300C0}"/>
              </a:ext>
            </a:extLst>
          </p:cNvPr>
          <p:cNvSpPr>
            <a:spLocks noGrp="1"/>
          </p:cNvSpPr>
          <p:nvPr>
            <p:ph type="title"/>
          </p:nvPr>
        </p:nvSpPr>
        <p:spPr/>
        <p:txBody>
          <a:bodyPr/>
          <a:lstStyle/>
          <a:p>
            <a:r>
              <a:rPr lang="sv-SE"/>
              <a:t>Enkätfrågor</a:t>
            </a:r>
          </a:p>
        </p:txBody>
      </p:sp>
      <p:sp>
        <p:nvSpPr>
          <p:cNvPr id="3" name="Platshållare för innehåll 2">
            <a:extLst>
              <a:ext uri="{FF2B5EF4-FFF2-40B4-BE49-F238E27FC236}">
                <a16:creationId xmlns:a16="http://schemas.microsoft.com/office/drawing/2014/main" id="{079439BA-87BB-874A-919B-8042530AF4F8}"/>
              </a:ext>
            </a:extLst>
          </p:cNvPr>
          <p:cNvSpPr>
            <a:spLocks noGrp="1"/>
          </p:cNvSpPr>
          <p:nvPr>
            <p:ph idx="1"/>
          </p:nvPr>
        </p:nvSpPr>
        <p:spPr>
          <a:xfrm>
            <a:off x="415787" y="1020726"/>
            <a:ext cx="2587389" cy="306050"/>
          </a:xfrm>
        </p:spPr>
        <p:txBody>
          <a:bodyPr/>
          <a:lstStyle/>
          <a:p>
            <a:r>
              <a:rPr lang="sv-SE"/>
              <a:t>Affärsmodeller </a:t>
            </a:r>
          </a:p>
        </p:txBody>
      </p:sp>
      <p:sp>
        <p:nvSpPr>
          <p:cNvPr id="4" name="Platshållare för sidfot 3">
            <a:extLst>
              <a:ext uri="{FF2B5EF4-FFF2-40B4-BE49-F238E27FC236}">
                <a16:creationId xmlns:a16="http://schemas.microsoft.com/office/drawing/2014/main" id="{A3C1388D-CC30-5346-BA56-8F22F96A48F1}"/>
              </a:ext>
            </a:extLst>
          </p:cNvPr>
          <p:cNvSpPr>
            <a:spLocks noGrp="1"/>
          </p:cNvSpPr>
          <p:nvPr>
            <p:ph type="ftr" sz="quarter" idx="11"/>
          </p:nvPr>
        </p:nvSpPr>
        <p:spPr/>
        <p:txBody>
          <a:bodyPr/>
          <a:lstStyle/>
          <a:p>
            <a:r>
              <a:rPr lang="sv-SE"/>
              <a:t>Insikt 2024 |</a:t>
            </a:r>
          </a:p>
        </p:txBody>
      </p:sp>
      <p:sp>
        <p:nvSpPr>
          <p:cNvPr id="5" name="Platshållare för bildnummer 4">
            <a:extLst>
              <a:ext uri="{FF2B5EF4-FFF2-40B4-BE49-F238E27FC236}">
                <a16:creationId xmlns:a16="http://schemas.microsoft.com/office/drawing/2014/main" id="{372282A1-973F-334E-A500-F7353E174992}"/>
              </a:ext>
            </a:extLst>
          </p:cNvPr>
          <p:cNvSpPr>
            <a:spLocks noGrp="1"/>
          </p:cNvSpPr>
          <p:nvPr>
            <p:ph type="sldNum" sz="quarter" idx="12"/>
          </p:nvPr>
        </p:nvSpPr>
        <p:spPr/>
        <p:txBody>
          <a:bodyPr/>
          <a:lstStyle/>
          <a:p>
            <a:fld id="{AE086683-F536-42AB-ABBC-F4803DFE8DBC}" type="slidenum">
              <a:rPr lang="sv-SE" smtClean="0"/>
              <a:pPr/>
              <a:t>42</a:t>
            </a:fld>
            <a:endParaRPr lang="sv-SE"/>
          </a:p>
        </p:txBody>
      </p:sp>
      <p:sp>
        <p:nvSpPr>
          <p:cNvPr id="6" name="Platshållare för innehåll 2">
            <a:extLst>
              <a:ext uri="{FF2B5EF4-FFF2-40B4-BE49-F238E27FC236}">
                <a16:creationId xmlns:a16="http://schemas.microsoft.com/office/drawing/2014/main" id="{4BCDB109-0712-BA44-B8EB-E044B425A503}"/>
              </a:ext>
            </a:extLst>
          </p:cNvPr>
          <p:cNvSpPr txBox="1">
            <a:spLocks/>
          </p:cNvSpPr>
          <p:nvPr/>
        </p:nvSpPr>
        <p:spPr>
          <a:xfrm>
            <a:off x="4445422" y="1020726"/>
            <a:ext cx="2672554" cy="306050"/>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2"/>
              </a:buBlip>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Kunder</a:t>
            </a:r>
          </a:p>
        </p:txBody>
      </p:sp>
      <p:sp>
        <p:nvSpPr>
          <p:cNvPr id="7" name="Platshållare för innehåll 2">
            <a:extLst>
              <a:ext uri="{FF2B5EF4-FFF2-40B4-BE49-F238E27FC236}">
                <a16:creationId xmlns:a16="http://schemas.microsoft.com/office/drawing/2014/main" id="{A2E37089-9142-6E43-9F3A-7D0533F5553D}"/>
              </a:ext>
            </a:extLst>
          </p:cNvPr>
          <p:cNvSpPr txBox="1">
            <a:spLocks/>
          </p:cNvSpPr>
          <p:nvPr/>
        </p:nvSpPr>
        <p:spPr>
          <a:xfrm>
            <a:off x="8475057" y="1020726"/>
            <a:ext cx="2910119" cy="368803"/>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2"/>
              </a:buBlip>
              <a:defRPr sz="16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a:t>Medarbetare</a:t>
            </a:r>
          </a:p>
        </p:txBody>
      </p:sp>
      <p:sp>
        <p:nvSpPr>
          <p:cNvPr id="8" name="textruta 7">
            <a:extLst>
              <a:ext uri="{FF2B5EF4-FFF2-40B4-BE49-F238E27FC236}">
                <a16:creationId xmlns:a16="http://schemas.microsoft.com/office/drawing/2014/main" id="{5D9A5C76-CE1E-5C40-912F-DD2EC21E34EA}"/>
              </a:ext>
            </a:extLst>
          </p:cNvPr>
          <p:cNvSpPr txBox="1"/>
          <p:nvPr/>
        </p:nvSpPr>
        <p:spPr>
          <a:xfrm>
            <a:off x="415786" y="1262608"/>
            <a:ext cx="3851413" cy="4816703"/>
          </a:xfrm>
          <a:prstGeom prst="rect">
            <a:avLst/>
          </a:prstGeom>
          <a:noFill/>
        </p:spPr>
        <p:txBody>
          <a:bodyPr wrap="square" rtlCol="0">
            <a:spAutoFit/>
          </a:bodyPr>
          <a:lstStyle/>
          <a:p>
            <a:pPr marL="342900" indent="-342900">
              <a:spcAft>
                <a:spcPts val="600"/>
              </a:spcAft>
              <a:buFont typeface="+mj-lt"/>
              <a:buAutoNum type="arabicPeriod"/>
            </a:pPr>
            <a:r>
              <a:rPr lang="sv-SE" sz="600"/>
              <a:t>Vilken bransch hör ert företag huvudsakligen till? </a:t>
            </a:r>
          </a:p>
          <a:p>
            <a:pPr marL="342900" indent="-342900">
              <a:spcAft>
                <a:spcPts val="600"/>
              </a:spcAft>
              <a:buFont typeface="+mj-lt"/>
              <a:buAutoNum type="arabicPeriod"/>
            </a:pPr>
            <a:r>
              <a:rPr lang="sv-SE" sz="600"/>
              <a:t>Hur många anställda i Sverige hade ert företag i genomsnitt under 2022? </a:t>
            </a:r>
            <a:br>
              <a:rPr lang="sv-SE" sz="600"/>
            </a:br>
            <a:r>
              <a:rPr lang="sv-SE" sz="600"/>
              <a:t>(Antalet anställda uttryckt i heltidstjänster.) </a:t>
            </a:r>
          </a:p>
          <a:p>
            <a:pPr marL="342900" indent="-342900">
              <a:spcAft>
                <a:spcPts val="600"/>
              </a:spcAft>
              <a:buFont typeface="+mj-lt"/>
              <a:buAutoNum type="arabicPeriod"/>
            </a:pPr>
            <a:r>
              <a:rPr lang="sv-SE" sz="600"/>
              <a:t>Hur stor andel av ert </a:t>
            </a:r>
            <a:r>
              <a:rPr lang="sv-SE" sz="600" err="1"/>
              <a:t>företags</a:t>
            </a:r>
            <a:r>
              <a:rPr lang="sv-SE" sz="600"/>
              <a:t> </a:t>
            </a:r>
            <a:r>
              <a:rPr lang="sv-SE" sz="600" err="1"/>
              <a:t>intäkter</a:t>
            </a:r>
            <a:r>
              <a:rPr lang="sv-SE" sz="600"/>
              <a:t> kommer </a:t>
            </a:r>
            <a:r>
              <a:rPr lang="sv-SE" sz="600" err="1"/>
              <a:t>från</a:t>
            </a:r>
            <a:r>
              <a:rPr lang="sv-SE" sz="600"/>
              <a:t> kunder </a:t>
            </a:r>
            <a:r>
              <a:rPr lang="sv-SE" sz="600" err="1"/>
              <a:t>utanför</a:t>
            </a:r>
            <a:r>
              <a:rPr lang="sv-SE" sz="600"/>
              <a:t> Sverige?</a:t>
            </a:r>
          </a:p>
          <a:p>
            <a:pPr marL="342900" indent="-342900">
              <a:spcAft>
                <a:spcPts val="600"/>
              </a:spcAft>
              <a:buFont typeface="+mj-lt"/>
              <a:buAutoNum type="arabicPeriod"/>
            </a:pPr>
            <a:r>
              <a:rPr lang="sv-SE" sz="600"/>
              <a:t>Vilken/vilka regioner exporterar ni till? </a:t>
            </a:r>
          </a:p>
          <a:p>
            <a:pPr marL="342900" indent="-342900">
              <a:spcAft>
                <a:spcPts val="600"/>
              </a:spcAft>
              <a:buFont typeface="+mj-lt"/>
              <a:buAutoNum type="arabicPeriod"/>
            </a:pPr>
            <a:r>
              <a:rPr lang="sv-SE" sz="600"/>
              <a:t>Hur stor del av er </a:t>
            </a:r>
            <a:r>
              <a:rPr lang="sv-SE" sz="600" err="1"/>
              <a:t>omsättning</a:t>
            </a:r>
            <a:r>
              <a:rPr lang="sv-SE" sz="600"/>
              <a:t> kommer </a:t>
            </a:r>
            <a:r>
              <a:rPr lang="sv-SE" sz="600" err="1"/>
              <a:t>från</a:t>
            </a:r>
            <a:r>
              <a:rPr lang="sv-SE" sz="600"/>
              <a:t> icke arvodesbaserade </a:t>
            </a:r>
            <a:r>
              <a:rPr lang="sv-SE" sz="600" err="1"/>
              <a:t>intäkter</a:t>
            </a:r>
            <a:r>
              <a:rPr lang="sv-SE" sz="600"/>
              <a:t>? (tex. fastpris, serviceavtal, licenser mm.) (Arvodesbaserade </a:t>
            </a:r>
            <a:r>
              <a:rPr lang="sv-SE" sz="600" err="1"/>
              <a:t>intäkter</a:t>
            </a:r>
            <a:r>
              <a:rPr lang="sv-SE" sz="600"/>
              <a:t> </a:t>
            </a:r>
            <a:r>
              <a:rPr lang="sv-SE" sz="600" err="1"/>
              <a:t>är</a:t>
            </a:r>
            <a:r>
              <a:rPr lang="sv-SE" sz="600"/>
              <a:t> </a:t>
            </a:r>
            <a:r>
              <a:rPr lang="sv-SE" sz="600" err="1"/>
              <a:t>intäkter</a:t>
            </a:r>
            <a:r>
              <a:rPr lang="sv-SE" sz="600"/>
              <a:t> </a:t>
            </a:r>
            <a:r>
              <a:rPr lang="sv-SE" sz="600" err="1"/>
              <a:t>från</a:t>
            </a:r>
            <a:r>
              <a:rPr lang="sv-SE" sz="600"/>
              <a:t> </a:t>
            </a:r>
            <a:r>
              <a:rPr lang="sv-SE" sz="600" err="1"/>
              <a:t>löpande</a:t>
            </a:r>
            <a:r>
              <a:rPr lang="sv-SE" sz="600"/>
              <a:t> och ofta </a:t>
            </a:r>
            <a:r>
              <a:rPr lang="sv-SE" sz="600" err="1"/>
              <a:t>rörliga</a:t>
            </a:r>
            <a:r>
              <a:rPr lang="sv-SE" sz="600"/>
              <a:t> faktureringsmodeller som grundas </a:t>
            </a:r>
            <a:r>
              <a:rPr lang="sv-SE" sz="600" err="1"/>
              <a:t>pa</a:t>
            </a:r>
            <a:r>
              <a:rPr lang="sv-SE" sz="600"/>
              <a:t>̊ tid och </a:t>
            </a:r>
            <a:r>
              <a:rPr lang="sv-SE" sz="600" err="1"/>
              <a:t>resursanvändning</a:t>
            </a:r>
            <a:r>
              <a:rPr lang="sv-SE" sz="600"/>
              <a:t>.) </a:t>
            </a:r>
          </a:p>
          <a:p>
            <a:pPr marL="342900" indent="-342900">
              <a:spcAft>
                <a:spcPts val="600"/>
              </a:spcAft>
              <a:buFont typeface="+mj-lt"/>
              <a:buAutoNum type="arabicPeriod"/>
            </a:pPr>
            <a:r>
              <a:rPr lang="sv-SE" sz="600"/>
              <a:t>Ett </a:t>
            </a:r>
            <a:r>
              <a:rPr lang="sv-SE" sz="600" err="1"/>
              <a:t>mått</a:t>
            </a:r>
            <a:r>
              <a:rPr lang="sv-SE" sz="600"/>
              <a:t> </a:t>
            </a:r>
            <a:r>
              <a:rPr lang="sv-SE" sz="600" err="1"/>
              <a:t>pa</a:t>
            </a:r>
            <a:r>
              <a:rPr lang="sv-SE" sz="600"/>
              <a:t>̊ </a:t>
            </a:r>
            <a:r>
              <a:rPr lang="sv-SE" sz="600" err="1"/>
              <a:t>företags</a:t>
            </a:r>
            <a:r>
              <a:rPr lang="sv-SE" sz="600"/>
              <a:t> utvecklingsgrad och innovationsarbete </a:t>
            </a:r>
            <a:r>
              <a:rPr lang="sv-SE" sz="600" err="1"/>
              <a:t>är</a:t>
            </a:r>
            <a:r>
              <a:rPr lang="sv-SE" sz="600"/>
              <a:t> forskning och innovationskostnader (</a:t>
            </a:r>
            <a:r>
              <a:rPr lang="sv-SE" sz="600" err="1"/>
              <a:t>FoI</a:t>
            </a:r>
            <a:r>
              <a:rPr lang="sv-SE" sz="600"/>
              <a:t>), hur stor andel av er </a:t>
            </a:r>
            <a:r>
              <a:rPr lang="sv-SE" sz="600" err="1"/>
              <a:t>omsättning</a:t>
            </a:r>
            <a:r>
              <a:rPr lang="sv-SE" sz="600"/>
              <a:t> investerar ni i </a:t>
            </a:r>
            <a:r>
              <a:rPr lang="sv-SE" sz="600" err="1"/>
              <a:t>FoI</a:t>
            </a:r>
            <a:r>
              <a:rPr lang="sv-SE" sz="600"/>
              <a:t>?</a:t>
            </a:r>
            <a:br>
              <a:rPr lang="sv-SE" sz="600"/>
            </a:br>
            <a:r>
              <a:rPr lang="sv-SE" sz="600"/>
              <a:t>(</a:t>
            </a:r>
            <a:r>
              <a:rPr lang="sv-SE" sz="600" err="1"/>
              <a:t>FoI</a:t>
            </a:r>
            <a:r>
              <a:rPr lang="sv-SE" sz="600"/>
              <a:t> kostnad inkluderar </a:t>
            </a:r>
            <a:r>
              <a:rPr lang="sv-SE" sz="600" err="1"/>
              <a:t>både</a:t>
            </a:r>
            <a:r>
              <a:rPr lang="sv-SE" sz="600"/>
              <a:t> </a:t>
            </a:r>
            <a:r>
              <a:rPr lang="sv-SE" sz="600" err="1"/>
              <a:t>FoI</a:t>
            </a:r>
            <a:r>
              <a:rPr lang="sv-SE" sz="600"/>
              <a:t> som </a:t>
            </a:r>
            <a:r>
              <a:rPr lang="sv-SE" sz="600" err="1"/>
              <a:t>utförts</a:t>
            </a:r>
            <a:r>
              <a:rPr lang="sv-SE" sz="600"/>
              <a:t> av egen personal, konsulter och leds internt samt utlagd </a:t>
            </a:r>
            <a:r>
              <a:rPr lang="sv-SE" sz="600" err="1"/>
              <a:t>FoI</a:t>
            </a:r>
            <a:r>
              <a:rPr lang="sv-SE" sz="600"/>
              <a:t> som myndigheter/institutioner ger i uppdrag till att </a:t>
            </a:r>
            <a:r>
              <a:rPr lang="sv-SE" sz="600" err="1"/>
              <a:t>utföra</a:t>
            </a:r>
            <a:r>
              <a:rPr lang="sv-SE" sz="600"/>
              <a:t>. </a:t>
            </a:r>
            <a:r>
              <a:rPr lang="sv-SE" sz="600" err="1"/>
              <a:t>FoI</a:t>
            </a:r>
            <a:r>
              <a:rPr lang="sv-SE" sz="600"/>
              <a:t> skall </a:t>
            </a:r>
            <a:r>
              <a:rPr lang="sv-SE" sz="600" err="1"/>
              <a:t>karaktäriseras</a:t>
            </a:r>
            <a:r>
              <a:rPr lang="sv-SE" sz="600"/>
              <a:t> av: Nyskapande, Kreativitet, Ovisshet, Systematik och </a:t>
            </a:r>
            <a:r>
              <a:rPr lang="sv-SE" sz="600" err="1"/>
              <a:t>Överförbarhet</a:t>
            </a:r>
            <a:r>
              <a:rPr lang="sv-SE" sz="600"/>
              <a:t> och/eller Reproducerbarhet.) </a:t>
            </a:r>
          </a:p>
          <a:p>
            <a:pPr marL="342900" indent="-342900">
              <a:spcAft>
                <a:spcPts val="600"/>
              </a:spcAft>
              <a:buFont typeface="+mj-lt"/>
              <a:buAutoNum type="arabicPeriod"/>
            </a:pPr>
            <a:r>
              <a:rPr lang="sv-SE" sz="600"/>
              <a:t>Vad skulle få er att investera mer i </a:t>
            </a:r>
            <a:r>
              <a:rPr lang="sv-SE" sz="600" err="1"/>
              <a:t>FoI</a:t>
            </a:r>
            <a:r>
              <a:rPr lang="sv-SE" sz="600"/>
              <a:t> i Sverige?</a:t>
            </a:r>
          </a:p>
          <a:p>
            <a:pPr marL="342900" indent="-342900">
              <a:spcAft>
                <a:spcPts val="600"/>
              </a:spcAft>
              <a:buFont typeface="+mj-lt"/>
              <a:buAutoNum type="arabicPeriod"/>
            </a:pPr>
            <a:r>
              <a:rPr lang="sv-SE" sz="600"/>
              <a:t>Hur stor andel av ert </a:t>
            </a:r>
            <a:r>
              <a:rPr lang="sv-SE" sz="600" err="1"/>
              <a:t>företags</a:t>
            </a:r>
            <a:r>
              <a:rPr lang="sv-SE" sz="600"/>
              <a:t> totala kostnader </a:t>
            </a:r>
            <a:r>
              <a:rPr lang="sv-SE" sz="600" err="1"/>
              <a:t>utgörs</a:t>
            </a:r>
            <a:r>
              <a:rPr lang="sv-SE" sz="600"/>
              <a:t> av IT-kostnader? (IT-kostnader inkluderar totala kostnaderna </a:t>
            </a:r>
            <a:r>
              <a:rPr lang="sv-SE" sz="600" err="1"/>
              <a:t>för</a:t>
            </a:r>
            <a:r>
              <a:rPr lang="sv-SE" sz="600"/>
              <a:t> driften av </a:t>
            </a:r>
            <a:r>
              <a:rPr lang="sv-SE" sz="600" err="1"/>
              <a:t>företagets</a:t>
            </a:r>
            <a:r>
              <a:rPr lang="sv-SE" sz="600"/>
              <a:t> </a:t>
            </a:r>
            <a:r>
              <a:rPr lang="sv-SE" sz="600" err="1"/>
              <a:t>IT-anläggningar</a:t>
            </a:r>
            <a:r>
              <a:rPr lang="sv-SE" sz="600"/>
              <a:t>, investeringar i </a:t>
            </a:r>
            <a:r>
              <a:rPr lang="sv-SE" sz="600" err="1"/>
              <a:t>hårdvara</a:t>
            </a:r>
            <a:r>
              <a:rPr lang="sv-SE" sz="600"/>
              <a:t>, mjukvara, </a:t>
            </a:r>
            <a:r>
              <a:rPr lang="sv-SE" sz="600" err="1"/>
              <a:t>underhåll</a:t>
            </a:r>
            <a:r>
              <a:rPr lang="sv-SE" sz="600"/>
              <a:t> samt licenser) </a:t>
            </a:r>
          </a:p>
          <a:p>
            <a:pPr marL="342900" indent="-342900">
              <a:spcAft>
                <a:spcPts val="600"/>
              </a:spcAft>
              <a:buFont typeface="+mj-lt"/>
              <a:buAutoNum type="arabicPeriod"/>
            </a:pPr>
            <a:r>
              <a:rPr lang="sv-SE" sz="600"/>
              <a:t>Hur stor andel av ert </a:t>
            </a:r>
            <a:r>
              <a:rPr lang="sv-SE" sz="600" err="1"/>
              <a:t>företags</a:t>
            </a:r>
            <a:r>
              <a:rPr lang="sv-SE" sz="600"/>
              <a:t> totala kostnader </a:t>
            </a:r>
            <a:r>
              <a:rPr lang="sv-SE" sz="600" err="1"/>
              <a:t>utgörs</a:t>
            </a:r>
            <a:r>
              <a:rPr lang="sv-SE" sz="600"/>
              <a:t> av lokalkostnader? </a:t>
            </a:r>
          </a:p>
          <a:p>
            <a:pPr marL="342900" indent="-342900">
              <a:spcAft>
                <a:spcPts val="600"/>
              </a:spcAft>
              <a:buFont typeface="+mj-lt"/>
              <a:buAutoNum type="arabicPeriod"/>
            </a:pPr>
            <a:r>
              <a:rPr lang="sv-SE" sz="600"/>
              <a:t>Hur </a:t>
            </a:r>
            <a:r>
              <a:rPr lang="sv-SE" sz="600" err="1"/>
              <a:t>står</a:t>
            </a:r>
            <a:r>
              <a:rPr lang="sv-SE" sz="600"/>
              <a:t> andel av ert </a:t>
            </a:r>
            <a:r>
              <a:rPr lang="sv-SE" sz="600" err="1"/>
              <a:t>företags</a:t>
            </a:r>
            <a:r>
              <a:rPr lang="sv-SE" sz="600"/>
              <a:t> totala kostnader </a:t>
            </a:r>
            <a:r>
              <a:rPr lang="sv-SE" sz="600" err="1"/>
              <a:t>bedömer</a:t>
            </a:r>
            <a:r>
              <a:rPr lang="sv-SE" sz="600"/>
              <a:t> ni att lokalkostnaderna kommer </a:t>
            </a:r>
            <a:r>
              <a:rPr lang="sv-SE" sz="600" err="1"/>
              <a:t>utgöra</a:t>
            </a:r>
            <a:r>
              <a:rPr lang="sv-SE" sz="600"/>
              <a:t> om ett </a:t>
            </a:r>
            <a:r>
              <a:rPr lang="sv-SE" sz="600" err="1"/>
              <a:t>år</a:t>
            </a:r>
            <a:r>
              <a:rPr lang="sv-SE" sz="600"/>
              <a:t>? </a:t>
            </a:r>
          </a:p>
          <a:p>
            <a:pPr marL="342900" indent="-342900">
              <a:spcAft>
                <a:spcPts val="600"/>
              </a:spcAft>
              <a:buFont typeface="+mj-lt"/>
              <a:buAutoNum type="arabicPeriod"/>
            </a:pPr>
            <a:r>
              <a:rPr lang="sv-SE" sz="600"/>
              <a:t>Har ert </a:t>
            </a:r>
            <a:r>
              <a:rPr lang="sv-SE" sz="600" err="1"/>
              <a:t>företag</a:t>
            </a:r>
            <a:r>
              <a:rPr lang="sv-SE" sz="600"/>
              <a:t> </a:t>
            </a:r>
            <a:r>
              <a:rPr lang="sv-SE" sz="600" err="1"/>
              <a:t>något</a:t>
            </a:r>
            <a:r>
              <a:rPr lang="sv-SE" sz="600"/>
              <a:t> skriftligt KS-system (</a:t>
            </a:r>
            <a:r>
              <a:rPr lang="sv-SE" sz="600" err="1"/>
              <a:t>kvalitetssäkringssystem</a:t>
            </a:r>
            <a:r>
              <a:rPr lang="sv-SE" sz="600"/>
              <a:t>) eller en skriftlig beskrivning av </a:t>
            </a:r>
            <a:r>
              <a:rPr lang="sv-SE" sz="600" err="1"/>
              <a:t>företagets</a:t>
            </a:r>
            <a:r>
              <a:rPr lang="sv-SE" sz="600"/>
              <a:t> </a:t>
            </a:r>
            <a:r>
              <a:rPr lang="sv-SE" sz="600" err="1"/>
              <a:t>kvalitetssäkringsförfarande</a:t>
            </a:r>
            <a:r>
              <a:rPr lang="sv-SE" sz="600"/>
              <a:t>? </a:t>
            </a:r>
          </a:p>
          <a:p>
            <a:pPr marL="342900" indent="-342900">
              <a:spcAft>
                <a:spcPts val="600"/>
              </a:spcAft>
              <a:buFont typeface="+mj-lt"/>
              <a:buAutoNum type="arabicPeriod"/>
            </a:pPr>
            <a:r>
              <a:rPr lang="sv-SE" sz="600"/>
              <a:t>Har ni interna processer </a:t>
            </a:r>
            <a:r>
              <a:rPr lang="sv-SE" sz="600" err="1"/>
              <a:t>för</a:t>
            </a:r>
            <a:r>
              <a:rPr lang="sv-SE" sz="600"/>
              <a:t> ert eget </a:t>
            </a:r>
            <a:r>
              <a:rPr lang="sv-SE" sz="600" err="1"/>
              <a:t>hållbarhetsarbete</a:t>
            </a:r>
            <a:r>
              <a:rPr lang="sv-SE" sz="600"/>
              <a:t>? (t.ex. Integrerat i ledningssystem, kvalitet- och </a:t>
            </a:r>
            <a:r>
              <a:rPr lang="sv-SE" sz="600" err="1"/>
              <a:t>miljösystem</a:t>
            </a:r>
            <a:r>
              <a:rPr lang="sv-SE" sz="600"/>
              <a:t>, </a:t>
            </a:r>
            <a:r>
              <a:rPr lang="sv-SE" sz="600" err="1"/>
              <a:t>hållbarhetsredovisning</a:t>
            </a:r>
            <a:r>
              <a:rPr lang="sv-SE" sz="600"/>
              <a:t>) </a:t>
            </a:r>
          </a:p>
          <a:p>
            <a:pPr marL="342900" indent="-342900">
              <a:spcAft>
                <a:spcPts val="600"/>
              </a:spcAft>
              <a:buFont typeface="+mj-lt"/>
              <a:buAutoNum type="arabicPeriod"/>
            </a:pPr>
            <a:r>
              <a:rPr lang="sv-SE" sz="600"/>
              <a:t>Erbjuder eller utvecklar ni </a:t>
            </a:r>
            <a:r>
              <a:rPr lang="sv-SE" sz="600" err="1"/>
              <a:t>tjänster</a:t>
            </a:r>
            <a:r>
              <a:rPr lang="sv-SE" sz="600"/>
              <a:t> som bidrar till att </a:t>
            </a:r>
            <a:r>
              <a:rPr lang="sv-SE" sz="600" err="1"/>
              <a:t>hjälpa</a:t>
            </a:r>
            <a:r>
              <a:rPr lang="sv-SE" sz="600"/>
              <a:t> era kunder att arbeta mer </a:t>
            </a:r>
            <a:r>
              <a:rPr lang="sv-SE" sz="600" err="1"/>
              <a:t>hållbart</a:t>
            </a:r>
            <a:r>
              <a:rPr lang="sv-SE" sz="600"/>
              <a:t>/utveckla mer </a:t>
            </a:r>
            <a:r>
              <a:rPr lang="sv-SE" sz="600" err="1"/>
              <a:t>hållbara</a:t>
            </a:r>
            <a:r>
              <a:rPr lang="sv-SE" sz="600"/>
              <a:t> produkter och </a:t>
            </a:r>
            <a:r>
              <a:rPr lang="sv-SE" sz="600" err="1"/>
              <a:t>tjänster</a:t>
            </a:r>
            <a:r>
              <a:rPr lang="sv-SE" sz="600"/>
              <a:t>? (t.ex. </a:t>
            </a:r>
            <a:r>
              <a:rPr lang="sv-SE" sz="600" err="1"/>
              <a:t>ECO-designtjänster</a:t>
            </a:r>
            <a:r>
              <a:rPr lang="sv-SE" sz="600"/>
              <a:t>, </a:t>
            </a:r>
            <a:r>
              <a:rPr lang="sv-SE" sz="600" err="1"/>
              <a:t>miljötjänster</a:t>
            </a:r>
            <a:r>
              <a:rPr lang="sv-SE" sz="600"/>
              <a:t>, </a:t>
            </a:r>
            <a:r>
              <a:rPr lang="sv-SE" sz="600" err="1"/>
              <a:t>hållbarhetsrådgivning</a:t>
            </a:r>
            <a:r>
              <a:rPr lang="sv-SE" sz="600"/>
              <a:t>, energieffektivisering etc.) </a:t>
            </a:r>
          </a:p>
          <a:p>
            <a:pPr marL="342900" indent="-342900">
              <a:spcAft>
                <a:spcPts val="600"/>
              </a:spcAft>
              <a:buFont typeface="+mj-lt"/>
              <a:buAutoNum type="arabicPeriod"/>
            </a:pPr>
            <a:r>
              <a:rPr lang="sv-SE" sz="600" err="1"/>
              <a:t>För</a:t>
            </a:r>
            <a:r>
              <a:rPr lang="sv-SE" sz="600"/>
              <a:t> att </a:t>
            </a:r>
            <a:r>
              <a:rPr lang="sv-SE" sz="600" err="1"/>
              <a:t>möta</a:t>
            </a:r>
            <a:r>
              <a:rPr lang="sv-SE" sz="600"/>
              <a:t> den digitala transformationen och </a:t>
            </a:r>
            <a:r>
              <a:rPr lang="sv-SE" sz="600" err="1"/>
              <a:t>öka</a:t>
            </a:r>
            <a:r>
              <a:rPr lang="sv-SE" sz="600"/>
              <a:t> sin konkurrenskraft </a:t>
            </a:r>
            <a:r>
              <a:rPr lang="sv-SE" sz="600" err="1"/>
              <a:t>ändrar</a:t>
            </a:r>
            <a:r>
              <a:rPr lang="sv-SE" sz="600"/>
              <a:t> </a:t>
            </a:r>
            <a:r>
              <a:rPr lang="sv-SE" sz="600" err="1"/>
              <a:t>många</a:t>
            </a:r>
            <a:r>
              <a:rPr lang="sv-SE" sz="600"/>
              <a:t> </a:t>
            </a:r>
            <a:r>
              <a:rPr lang="sv-SE" sz="600" err="1"/>
              <a:t>företag</a:t>
            </a:r>
            <a:r>
              <a:rPr lang="sv-SE" sz="600"/>
              <a:t> sin verksamhetslogik och </a:t>
            </a:r>
            <a:r>
              <a:rPr lang="sv-SE" sz="600" err="1"/>
              <a:t>affärsmodell</a:t>
            </a:r>
            <a:r>
              <a:rPr lang="sv-SE" sz="600"/>
              <a:t>. Har ert </a:t>
            </a:r>
            <a:r>
              <a:rPr lang="sv-SE" sz="600" err="1"/>
              <a:t>företag</a:t>
            </a:r>
            <a:r>
              <a:rPr lang="sv-SE" sz="600"/>
              <a:t> en uttalad digital strategi? </a:t>
            </a:r>
          </a:p>
          <a:p>
            <a:pPr marL="342900" indent="-342900">
              <a:spcAft>
                <a:spcPts val="600"/>
              </a:spcAft>
              <a:buFont typeface="+mj-lt"/>
              <a:buAutoNum type="arabicPeriod"/>
            </a:pPr>
            <a:r>
              <a:rPr lang="sv-SE" sz="600"/>
              <a:t>I vilken </a:t>
            </a:r>
            <a:r>
              <a:rPr lang="sv-SE" sz="600" err="1"/>
              <a:t>utsträckning</a:t>
            </a:r>
            <a:r>
              <a:rPr lang="sv-SE" sz="600"/>
              <a:t> </a:t>
            </a:r>
            <a:r>
              <a:rPr lang="sv-SE" sz="600" err="1"/>
              <a:t>genomför</a:t>
            </a:r>
            <a:r>
              <a:rPr lang="sv-SE" sz="600"/>
              <a:t> ert </a:t>
            </a:r>
            <a:r>
              <a:rPr lang="sv-SE" sz="600" err="1"/>
              <a:t>företag</a:t>
            </a:r>
            <a:r>
              <a:rPr lang="sv-SE" sz="600"/>
              <a:t> </a:t>
            </a:r>
            <a:r>
              <a:rPr lang="sv-SE" sz="600" err="1"/>
              <a:t>någon</a:t>
            </a:r>
            <a:r>
              <a:rPr lang="sv-SE" sz="600"/>
              <a:t> form av analys med </a:t>
            </a:r>
            <a:r>
              <a:rPr lang="sv-SE" sz="600" err="1"/>
              <a:t>hjälp</a:t>
            </a:r>
            <a:r>
              <a:rPr lang="sv-SE" sz="600"/>
              <a:t> av stora data (</a:t>
            </a:r>
            <a:r>
              <a:rPr lang="sv-SE" sz="600" err="1"/>
              <a:t>big</a:t>
            </a:r>
            <a:r>
              <a:rPr lang="sv-SE" sz="600"/>
              <a:t> data)? (Big data </a:t>
            </a:r>
            <a:r>
              <a:rPr lang="sv-SE" sz="600" err="1"/>
              <a:t>är</a:t>
            </a:r>
            <a:r>
              <a:rPr lang="sv-SE" sz="600"/>
              <a:t> stora </a:t>
            </a:r>
            <a:r>
              <a:rPr lang="sv-SE" sz="600" err="1"/>
              <a:t>datauppsättningar</a:t>
            </a:r>
            <a:r>
              <a:rPr lang="sv-SE" sz="600"/>
              <a:t> som </a:t>
            </a:r>
            <a:r>
              <a:rPr lang="sv-SE" sz="600" err="1"/>
              <a:t>är</a:t>
            </a:r>
            <a:r>
              <a:rPr lang="sv-SE" sz="600"/>
              <a:t> </a:t>
            </a:r>
            <a:r>
              <a:rPr lang="sv-SE" sz="600" err="1"/>
              <a:t>för</a:t>
            </a:r>
            <a:r>
              <a:rPr lang="sv-SE" sz="600"/>
              <a:t> komplexa att hantera/analysera med konventionella verktyg och </a:t>
            </a:r>
            <a:r>
              <a:rPr lang="sv-SE" sz="600" err="1"/>
              <a:t>kräver</a:t>
            </a:r>
            <a:r>
              <a:rPr lang="sv-SE" sz="600"/>
              <a:t> nya teknologier, tekniker eller mjukvaruverktyg.) </a:t>
            </a:r>
          </a:p>
          <a:p>
            <a:pPr marL="342900" indent="-342900">
              <a:spcAft>
                <a:spcPts val="600"/>
              </a:spcAft>
              <a:buFont typeface="+mj-lt"/>
              <a:buAutoNum type="arabicPeriod"/>
            </a:pPr>
            <a:r>
              <a:rPr lang="sv-SE" sz="600"/>
              <a:t>I vilken </a:t>
            </a:r>
            <a:r>
              <a:rPr lang="sv-SE" sz="600" err="1"/>
              <a:t>utsträckning</a:t>
            </a:r>
            <a:r>
              <a:rPr lang="sv-SE" sz="600"/>
              <a:t> </a:t>
            </a:r>
            <a:r>
              <a:rPr lang="sv-SE" sz="600" err="1"/>
              <a:t>genomför</a:t>
            </a:r>
            <a:r>
              <a:rPr lang="sv-SE" sz="600"/>
              <a:t> ert </a:t>
            </a:r>
            <a:r>
              <a:rPr lang="sv-SE" sz="600" err="1"/>
              <a:t>företag</a:t>
            </a:r>
            <a:r>
              <a:rPr lang="sv-SE" sz="600"/>
              <a:t> </a:t>
            </a:r>
            <a:r>
              <a:rPr lang="sv-SE" sz="600" err="1"/>
              <a:t>någon</a:t>
            </a:r>
            <a:r>
              <a:rPr lang="sv-SE" sz="600"/>
              <a:t> form av </a:t>
            </a:r>
            <a:r>
              <a:rPr lang="sv-SE" sz="600" err="1"/>
              <a:t>kundnöjdhetsundersökning</a:t>
            </a:r>
            <a:r>
              <a:rPr lang="sv-SE" sz="600"/>
              <a:t>? (NPS, CES och NKI, </a:t>
            </a:r>
            <a:r>
              <a:rPr lang="sv-SE" sz="600" err="1"/>
              <a:t>är</a:t>
            </a:r>
            <a:r>
              <a:rPr lang="sv-SE" sz="600"/>
              <a:t> exempel </a:t>
            </a:r>
            <a:r>
              <a:rPr lang="sv-SE" sz="600" err="1"/>
              <a:t>pa</a:t>
            </a:r>
            <a:r>
              <a:rPr lang="sv-SE" sz="600"/>
              <a:t>̊ </a:t>
            </a:r>
            <a:r>
              <a:rPr lang="sv-SE" sz="600" err="1"/>
              <a:t>mått</a:t>
            </a:r>
            <a:r>
              <a:rPr lang="sv-SE" sz="600"/>
              <a:t> som vanligtvis </a:t>
            </a:r>
            <a:r>
              <a:rPr lang="sv-SE" sz="600" err="1"/>
              <a:t>används</a:t>
            </a:r>
            <a:r>
              <a:rPr lang="sv-SE" sz="600"/>
              <a:t> </a:t>
            </a:r>
            <a:r>
              <a:rPr lang="sv-SE" sz="600" err="1"/>
              <a:t>för</a:t>
            </a:r>
            <a:r>
              <a:rPr lang="sv-SE" sz="600"/>
              <a:t> att </a:t>
            </a:r>
            <a:r>
              <a:rPr lang="sv-SE" sz="600" err="1"/>
              <a:t>mäta</a:t>
            </a:r>
            <a:r>
              <a:rPr lang="sv-SE" sz="600"/>
              <a:t> kundupplevelse och lojalitet). </a:t>
            </a:r>
          </a:p>
          <a:p>
            <a:pPr marL="342900" indent="-342900">
              <a:spcAft>
                <a:spcPts val="600"/>
              </a:spcAft>
              <a:buFont typeface="+mj-lt"/>
              <a:buAutoNum type="arabicPeriod"/>
            </a:pPr>
            <a:r>
              <a:rPr lang="sv-SE" sz="600"/>
              <a:t>Förutom konjunkturen, vilka är den största utmaningen för ditt företags utveckling de kommande tre åren?</a:t>
            </a:r>
          </a:p>
          <a:p>
            <a:pPr marL="342900" indent="-342900">
              <a:spcAft>
                <a:spcPts val="600"/>
              </a:spcAft>
              <a:buFont typeface="+mj-lt"/>
              <a:buAutoNum type="arabicPeriod"/>
            </a:pPr>
            <a:r>
              <a:rPr lang="sv-SE" sz="600"/>
              <a:t>Vilken enskild faktor utöver efterfrågan är viktigast för att ni ska investera mer i Sverige?</a:t>
            </a:r>
          </a:p>
        </p:txBody>
      </p:sp>
      <p:sp>
        <p:nvSpPr>
          <p:cNvPr id="9" name="textruta 8">
            <a:extLst>
              <a:ext uri="{FF2B5EF4-FFF2-40B4-BE49-F238E27FC236}">
                <a16:creationId xmlns:a16="http://schemas.microsoft.com/office/drawing/2014/main" id="{8ED157FF-A12F-1A42-AB4A-A52DDDE2DF1C}"/>
              </a:ext>
            </a:extLst>
          </p:cNvPr>
          <p:cNvSpPr txBox="1"/>
          <p:nvPr/>
        </p:nvSpPr>
        <p:spPr>
          <a:xfrm>
            <a:off x="4445422" y="1262608"/>
            <a:ext cx="3851413" cy="1908215"/>
          </a:xfrm>
          <a:prstGeom prst="rect">
            <a:avLst/>
          </a:prstGeom>
          <a:noFill/>
        </p:spPr>
        <p:txBody>
          <a:bodyPr wrap="square" rtlCol="0">
            <a:spAutoFit/>
          </a:bodyPr>
          <a:lstStyle/>
          <a:p>
            <a:pPr marL="228600" indent="-228600">
              <a:spcAft>
                <a:spcPts val="600"/>
              </a:spcAft>
              <a:buFont typeface="+mj-lt"/>
              <a:buAutoNum type="arabicPeriod" startAt="19"/>
            </a:pPr>
            <a:r>
              <a:rPr lang="sv-SE" sz="600" dirty="0"/>
              <a:t>Vad </a:t>
            </a:r>
            <a:r>
              <a:rPr lang="sv-SE" sz="600" dirty="0" err="1"/>
              <a:t>är</a:t>
            </a:r>
            <a:r>
              <a:rPr lang="sv-SE" sz="600" dirty="0"/>
              <a:t> genomsnittliga storleken </a:t>
            </a:r>
            <a:r>
              <a:rPr lang="sv-SE" sz="600" dirty="0" err="1"/>
              <a:t>pa</a:t>
            </a:r>
            <a:r>
              <a:rPr lang="sv-SE" sz="600" dirty="0"/>
              <a:t>̊ era kundprojekt?</a:t>
            </a:r>
          </a:p>
          <a:p>
            <a:pPr marL="228600" indent="-228600">
              <a:spcAft>
                <a:spcPts val="600"/>
              </a:spcAft>
              <a:buFont typeface="+mj-lt"/>
              <a:buAutoNum type="arabicPeriod" startAt="19"/>
            </a:pPr>
            <a:r>
              <a:rPr lang="sv-SE" sz="600" dirty="0"/>
              <a:t>Hur stor andel av er totala </a:t>
            </a:r>
            <a:r>
              <a:rPr lang="sv-SE" sz="600" dirty="0" err="1"/>
              <a:t>omsättningen</a:t>
            </a:r>
            <a:r>
              <a:rPr lang="sv-SE" sz="600" dirty="0"/>
              <a:t> </a:t>
            </a:r>
            <a:r>
              <a:rPr lang="sv-SE" sz="600" dirty="0" err="1"/>
              <a:t>utgörs</a:t>
            </a:r>
            <a:r>
              <a:rPr lang="sv-SE" sz="600" dirty="0"/>
              <a:t> av </a:t>
            </a:r>
            <a:r>
              <a:rPr lang="sv-SE" sz="600" dirty="0" err="1"/>
              <a:t>företagets</a:t>
            </a:r>
            <a:r>
              <a:rPr lang="sv-SE" sz="600" dirty="0"/>
              <a:t> egen </a:t>
            </a:r>
            <a:r>
              <a:rPr lang="sv-SE" sz="600" dirty="0" err="1"/>
              <a:t>omsättning</a:t>
            </a:r>
            <a:r>
              <a:rPr lang="sv-SE" sz="600" dirty="0"/>
              <a:t>? (Egen </a:t>
            </a:r>
            <a:r>
              <a:rPr lang="sv-SE" sz="600" dirty="0" err="1"/>
              <a:t>omsättning</a:t>
            </a:r>
            <a:r>
              <a:rPr lang="sv-SE" sz="600" dirty="0"/>
              <a:t> </a:t>
            </a:r>
            <a:r>
              <a:rPr lang="sv-SE" sz="600" dirty="0" err="1"/>
              <a:t>är</a:t>
            </a:r>
            <a:r>
              <a:rPr lang="sv-SE" sz="600" dirty="0"/>
              <a:t> den delen av </a:t>
            </a:r>
            <a:r>
              <a:rPr lang="sv-SE" sz="600" dirty="0" err="1"/>
              <a:t>omsättningen</a:t>
            </a:r>
            <a:r>
              <a:rPr lang="sv-SE" sz="600" dirty="0"/>
              <a:t> som </a:t>
            </a:r>
            <a:r>
              <a:rPr lang="sv-SE" sz="600" dirty="0" err="1"/>
              <a:t>företaget</a:t>
            </a:r>
            <a:r>
              <a:rPr lang="sv-SE" sz="600" dirty="0"/>
              <a:t> producerar </a:t>
            </a:r>
            <a:r>
              <a:rPr lang="sv-SE" sz="600" dirty="0" err="1"/>
              <a:t>själva</a:t>
            </a:r>
            <a:r>
              <a:rPr lang="sv-SE" sz="600" dirty="0"/>
              <a:t>/"in house". Med andra ord </a:t>
            </a:r>
            <a:r>
              <a:rPr lang="sv-SE" sz="600" dirty="0" err="1"/>
              <a:t>är</a:t>
            </a:r>
            <a:r>
              <a:rPr lang="sv-SE" sz="600" dirty="0"/>
              <a:t> det </a:t>
            </a:r>
            <a:r>
              <a:rPr lang="sv-SE" sz="600" dirty="0" err="1"/>
              <a:t>omsättningen</a:t>
            </a:r>
            <a:r>
              <a:rPr lang="sv-SE" sz="600" dirty="0"/>
              <a:t> exklusive olika slags </a:t>
            </a:r>
            <a:r>
              <a:rPr lang="sv-SE" sz="600" dirty="0" err="1"/>
              <a:t>konsultinköp</a:t>
            </a:r>
            <a:r>
              <a:rPr lang="sv-SE" sz="600" dirty="0"/>
              <a:t> eller </a:t>
            </a:r>
            <a:r>
              <a:rPr lang="sv-SE" sz="600" dirty="0" err="1"/>
              <a:t>inköp</a:t>
            </a:r>
            <a:r>
              <a:rPr lang="sv-SE" sz="600" dirty="0"/>
              <a:t> av andra varor, material och </a:t>
            </a:r>
            <a:r>
              <a:rPr lang="sv-SE" sz="600" dirty="0" err="1"/>
              <a:t>tjänster</a:t>
            </a:r>
            <a:r>
              <a:rPr lang="sv-SE" sz="600" dirty="0"/>
              <a:t> (</a:t>
            </a:r>
            <a:r>
              <a:rPr lang="sv-SE" sz="600" dirty="0" err="1"/>
              <a:t>omsättning</a:t>
            </a:r>
            <a:r>
              <a:rPr lang="sv-SE" sz="600" dirty="0"/>
              <a:t> - </a:t>
            </a:r>
            <a:r>
              <a:rPr lang="sv-SE" sz="600" dirty="0" err="1"/>
              <a:t>konsultinköp</a:t>
            </a:r>
            <a:r>
              <a:rPr lang="sv-SE" sz="600" dirty="0"/>
              <a:t> - </a:t>
            </a:r>
            <a:r>
              <a:rPr lang="sv-SE" sz="600" dirty="0" err="1"/>
              <a:t>inköp</a:t>
            </a:r>
            <a:r>
              <a:rPr lang="sv-SE" sz="600" dirty="0"/>
              <a:t> av </a:t>
            </a:r>
            <a:r>
              <a:rPr lang="sv-SE" sz="600" dirty="0" err="1"/>
              <a:t>utomstående</a:t>
            </a:r>
            <a:r>
              <a:rPr lang="sv-SE" sz="600" dirty="0"/>
              <a:t> varor, material och/eller </a:t>
            </a:r>
            <a:r>
              <a:rPr lang="sv-SE" sz="600" dirty="0" err="1"/>
              <a:t>tjänster</a:t>
            </a:r>
            <a:r>
              <a:rPr lang="sv-SE" sz="600" dirty="0"/>
              <a:t>)). </a:t>
            </a:r>
          </a:p>
          <a:p>
            <a:pPr marL="228600" indent="-228600">
              <a:spcAft>
                <a:spcPts val="600"/>
              </a:spcAft>
              <a:buFont typeface="+mj-lt"/>
              <a:buAutoNum type="arabicPeriod" startAt="19"/>
            </a:pPr>
            <a:r>
              <a:rPr lang="sv-SE" sz="600" dirty="0"/>
              <a:t>Vilken/vilka sektorer </a:t>
            </a:r>
            <a:r>
              <a:rPr lang="sv-SE" sz="600" dirty="0" err="1"/>
              <a:t>utgör</a:t>
            </a:r>
            <a:r>
              <a:rPr lang="sv-SE" sz="600" dirty="0"/>
              <a:t> er kundbas? </a:t>
            </a:r>
          </a:p>
          <a:p>
            <a:pPr marL="228600" indent="-228600">
              <a:spcAft>
                <a:spcPts val="600"/>
              </a:spcAft>
              <a:buFont typeface="+mj-lt"/>
              <a:buAutoNum type="arabicPeriod" startAt="19"/>
            </a:pPr>
            <a:r>
              <a:rPr lang="sv-SE" sz="600" dirty="0"/>
              <a:t>Baserat </a:t>
            </a:r>
            <a:r>
              <a:rPr lang="sv-SE" sz="600" dirty="0" err="1"/>
              <a:t>pa</a:t>
            </a:r>
            <a:r>
              <a:rPr lang="sv-SE" sz="600" dirty="0"/>
              <a:t>̊ svaret i </a:t>
            </a:r>
            <a:r>
              <a:rPr lang="sv-SE" sz="600" dirty="0" err="1"/>
              <a:t>fråga</a:t>
            </a:r>
            <a:r>
              <a:rPr lang="sv-SE" sz="600" dirty="0"/>
              <a:t> 21, hur stor </a:t>
            </a:r>
            <a:r>
              <a:rPr lang="sv-SE" sz="600" dirty="0" err="1"/>
              <a:t>är</a:t>
            </a:r>
            <a:r>
              <a:rPr lang="sv-SE" sz="600" dirty="0"/>
              <a:t> </a:t>
            </a:r>
            <a:r>
              <a:rPr lang="sv-SE" sz="600" dirty="0" err="1"/>
              <a:t>företagets</a:t>
            </a:r>
            <a:r>
              <a:rPr lang="sv-SE" sz="600" dirty="0"/>
              <a:t> egen </a:t>
            </a:r>
            <a:r>
              <a:rPr lang="sv-SE" sz="600" dirty="0" err="1"/>
              <a:t>omsättning</a:t>
            </a:r>
            <a:r>
              <a:rPr lang="sv-SE" sz="600" dirty="0"/>
              <a:t> </a:t>
            </a:r>
            <a:r>
              <a:rPr lang="sv-SE" sz="600" dirty="0" err="1"/>
              <a:t>fördelat</a:t>
            </a:r>
            <a:r>
              <a:rPr lang="sv-SE" sz="600" dirty="0"/>
              <a:t> per kund/sektor? </a:t>
            </a:r>
          </a:p>
          <a:p>
            <a:pPr marL="228600" indent="-228600">
              <a:spcAft>
                <a:spcPts val="600"/>
              </a:spcAft>
              <a:buFont typeface="+mj-lt"/>
              <a:buAutoNum type="arabicPeriod" startAt="19"/>
            </a:pPr>
            <a:r>
              <a:rPr lang="sv-SE" sz="600" dirty="0"/>
              <a:t>I vilken </a:t>
            </a:r>
            <a:r>
              <a:rPr lang="sv-SE" sz="600" dirty="0" err="1"/>
              <a:t>utsträckning</a:t>
            </a:r>
            <a:r>
              <a:rPr lang="sv-SE" sz="600" dirty="0"/>
              <a:t> tror du PPP (Offentlig-Privat samverkan) kommer att </a:t>
            </a:r>
            <a:r>
              <a:rPr lang="sv-SE" sz="600" dirty="0" err="1"/>
              <a:t>användas</a:t>
            </a:r>
            <a:r>
              <a:rPr lang="sv-SE" sz="600" dirty="0"/>
              <a:t> i kommande infrastrukturprojekt? </a:t>
            </a:r>
          </a:p>
          <a:p>
            <a:pPr marL="228600" indent="-228600">
              <a:spcAft>
                <a:spcPts val="600"/>
              </a:spcAft>
              <a:buFont typeface="+mj-lt"/>
              <a:buAutoNum type="arabicPeriod" startAt="19"/>
            </a:pPr>
            <a:r>
              <a:rPr lang="sv-SE" sz="600" dirty="0"/>
              <a:t>Inom vilken/vilka branscher </a:t>
            </a:r>
            <a:r>
              <a:rPr lang="sv-SE" sz="600" dirty="0" err="1"/>
              <a:t>är</a:t>
            </a:r>
            <a:r>
              <a:rPr lang="sv-SE" sz="600" dirty="0"/>
              <a:t> era kunder verksamma? </a:t>
            </a:r>
          </a:p>
          <a:p>
            <a:pPr marL="228600" indent="-228600">
              <a:spcAft>
                <a:spcPts val="600"/>
              </a:spcAft>
              <a:buFont typeface="+mj-lt"/>
              <a:buAutoNum type="arabicPeriod" startAt="19"/>
            </a:pPr>
            <a:r>
              <a:rPr lang="sv-SE" sz="600" dirty="0"/>
              <a:t>Baserat </a:t>
            </a:r>
            <a:r>
              <a:rPr lang="sv-SE" sz="600" dirty="0" err="1"/>
              <a:t>pa</a:t>
            </a:r>
            <a:r>
              <a:rPr lang="sv-SE" sz="600" dirty="0"/>
              <a:t>̊ svaret i </a:t>
            </a:r>
            <a:r>
              <a:rPr lang="sv-SE" sz="600" dirty="0" err="1"/>
              <a:t>fråga</a:t>
            </a:r>
            <a:r>
              <a:rPr lang="sv-SE" sz="600" dirty="0"/>
              <a:t> 24, hur stor </a:t>
            </a:r>
            <a:r>
              <a:rPr lang="sv-SE" sz="600" dirty="0" err="1"/>
              <a:t>är</a:t>
            </a:r>
            <a:r>
              <a:rPr lang="sv-SE" sz="600" dirty="0"/>
              <a:t> </a:t>
            </a:r>
            <a:r>
              <a:rPr lang="sv-SE" sz="600" dirty="0" err="1"/>
              <a:t>företagets</a:t>
            </a:r>
            <a:r>
              <a:rPr lang="sv-SE" sz="600" dirty="0"/>
              <a:t> egen </a:t>
            </a:r>
            <a:r>
              <a:rPr lang="sv-SE" sz="600" dirty="0" err="1"/>
              <a:t>omsättning</a:t>
            </a:r>
            <a:r>
              <a:rPr lang="sv-SE" sz="600" dirty="0"/>
              <a:t> </a:t>
            </a:r>
            <a:r>
              <a:rPr lang="sv-SE" sz="600" dirty="0" err="1"/>
              <a:t>fördelat</a:t>
            </a:r>
            <a:r>
              <a:rPr lang="sv-SE" sz="600" dirty="0"/>
              <a:t> per bransch? </a:t>
            </a:r>
          </a:p>
          <a:p>
            <a:pPr marL="342900" indent="-342900">
              <a:spcAft>
                <a:spcPts val="600"/>
              </a:spcAft>
              <a:buFont typeface="+mj-lt"/>
              <a:buAutoNum type="arabicPeriod" startAt="14"/>
            </a:pPr>
            <a:endParaRPr lang="sv-SE" sz="600" dirty="0"/>
          </a:p>
          <a:p>
            <a:pPr marL="342900" indent="-342900">
              <a:spcAft>
                <a:spcPts val="600"/>
              </a:spcAft>
              <a:buFont typeface="+mj-lt"/>
              <a:buAutoNum type="arabicPeriod" startAt="14"/>
            </a:pPr>
            <a:endParaRPr lang="sv-SE" sz="600" dirty="0"/>
          </a:p>
        </p:txBody>
      </p:sp>
      <p:sp>
        <p:nvSpPr>
          <p:cNvPr id="10" name="textruta 9">
            <a:extLst>
              <a:ext uri="{FF2B5EF4-FFF2-40B4-BE49-F238E27FC236}">
                <a16:creationId xmlns:a16="http://schemas.microsoft.com/office/drawing/2014/main" id="{0ADBBBED-7399-124A-8922-FBC87FD7DFEF}"/>
              </a:ext>
            </a:extLst>
          </p:cNvPr>
          <p:cNvSpPr txBox="1"/>
          <p:nvPr/>
        </p:nvSpPr>
        <p:spPr>
          <a:xfrm>
            <a:off x="8475058" y="1262608"/>
            <a:ext cx="3660796" cy="2092881"/>
          </a:xfrm>
          <a:prstGeom prst="rect">
            <a:avLst/>
          </a:prstGeom>
          <a:noFill/>
        </p:spPr>
        <p:txBody>
          <a:bodyPr wrap="square" rtlCol="0">
            <a:spAutoFit/>
          </a:bodyPr>
          <a:lstStyle/>
          <a:p>
            <a:pPr marL="228600" indent="-228600">
              <a:spcAft>
                <a:spcPts val="600"/>
              </a:spcAft>
              <a:buFont typeface="+mj-lt"/>
              <a:buAutoNum type="arabicPeriod" startAt="26"/>
            </a:pPr>
            <a:r>
              <a:rPr lang="sv-SE" sz="600" dirty="0"/>
              <a:t>Hur ser </a:t>
            </a:r>
            <a:r>
              <a:rPr lang="sv-SE" sz="600" dirty="0" err="1"/>
              <a:t>könsfördelningen</a:t>
            </a:r>
            <a:r>
              <a:rPr lang="sv-SE" sz="600" dirty="0"/>
              <a:t> ut bland era medarbetare? </a:t>
            </a:r>
          </a:p>
          <a:p>
            <a:pPr marL="228600" indent="-228600">
              <a:spcAft>
                <a:spcPts val="600"/>
              </a:spcAft>
              <a:buFont typeface="+mj-lt"/>
              <a:buAutoNum type="arabicPeriod" startAt="26"/>
            </a:pPr>
            <a:r>
              <a:rPr lang="sv-SE" sz="600" dirty="0"/>
              <a:t>Hur ser </a:t>
            </a:r>
            <a:r>
              <a:rPr lang="sv-SE" sz="600" dirty="0" err="1"/>
              <a:t>könsfördelningen</a:t>
            </a:r>
            <a:r>
              <a:rPr lang="sv-SE" sz="600" dirty="0"/>
              <a:t> ut bland era medarbetare </a:t>
            </a:r>
            <a:r>
              <a:rPr lang="sv-SE" sz="600" dirty="0" err="1"/>
              <a:t>pa</a:t>
            </a:r>
            <a:r>
              <a:rPr lang="sv-SE" sz="600" dirty="0"/>
              <a:t>̊ chefspositioner? (chefspositioner inkluderar Vd:ar, drift- och verksamhetschefer, chefer </a:t>
            </a:r>
            <a:r>
              <a:rPr lang="sv-SE" sz="600" dirty="0" err="1"/>
              <a:t>för</a:t>
            </a:r>
            <a:r>
              <a:rPr lang="sv-SE" sz="600" dirty="0"/>
              <a:t> </a:t>
            </a:r>
            <a:r>
              <a:rPr lang="sv-SE" sz="600" dirty="0" err="1"/>
              <a:t>särskilda</a:t>
            </a:r>
            <a:r>
              <a:rPr lang="sv-SE" sz="600" dirty="0"/>
              <a:t> funktioner (ex. ekonomi och personal) samt mellanchefer). </a:t>
            </a:r>
          </a:p>
          <a:p>
            <a:pPr marL="228600" indent="-228600">
              <a:spcAft>
                <a:spcPts val="600"/>
              </a:spcAft>
              <a:buFont typeface="+mj-lt"/>
              <a:buAutoNum type="arabicPeriod" startAt="26"/>
            </a:pPr>
            <a:r>
              <a:rPr lang="sv-SE" sz="600" dirty="0"/>
              <a:t>Hur stor </a:t>
            </a:r>
            <a:r>
              <a:rPr lang="sv-SE" sz="600" dirty="0" err="1"/>
              <a:t>är</a:t>
            </a:r>
            <a:r>
              <a:rPr lang="sv-SE" sz="600" dirty="0"/>
              <a:t> andelen medarbetare </a:t>
            </a:r>
            <a:r>
              <a:rPr lang="sv-SE" sz="600" dirty="0" err="1"/>
              <a:t>anställda</a:t>
            </a:r>
            <a:r>
              <a:rPr lang="sv-SE" sz="600" dirty="0"/>
              <a:t> inom </a:t>
            </a:r>
            <a:r>
              <a:rPr lang="sv-SE" sz="600" dirty="0" err="1"/>
              <a:t>följande</a:t>
            </a:r>
            <a:r>
              <a:rPr lang="sv-SE" sz="600" dirty="0"/>
              <a:t> </a:t>
            </a:r>
            <a:r>
              <a:rPr lang="sv-SE" sz="600" dirty="0" err="1"/>
              <a:t>områden</a:t>
            </a:r>
            <a:r>
              <a:rPr lang="sv-SE" sz="600" dirty="0"/>
              <a:t>? </a:t>
            </a:r>
          </a:p>
          <a:p>
            <a:pPr marL="228600" indent="-228600">
              <a:spcAft>
                <a:spcPts val="600"/>
              </a:spcAft>
              <a:buFont typeface="+mj-lt"/>
              <a:buAutoNum type="arabicPeriod" startAt="26"/>
            </a:pPr>
            <a:r>
              <a:rPr lang="sv-SE" sz="600" dirty="0"/>
              <a:t>Hur stor </a:t>
            </a:r>
            <a:r>
              <a:rPr lang="sv-SE" sz="600" dirty="0" err="1"/>
              <a:t>är</a:t>
            </a:r>
            <a:r>
              <a:rPr lang="sv-SE" sz="600" dirty="0"/>
              <a:t> andelen medarbetare inom </a:t>
            </a:r>
            <a:r>
              <a:rPr lang="sv-SE" sz="600" dirty="0" err="1"/>
              <a:t>följande</a:t>
            </a:r>
            <a:r>
              <a:rPr lang="sv-SE" sz="600" dirty="0"/>
              <a:t> </a:t>
            </a:r>
            <a:r>
              <a:rPr lang="sv-SE" sz="600" dirty="0" err="1"/>
              <a:t>åldersspann</a:t>
            </a:r>
            <a:r>
              <a:rPr lang="sv-SE" sz="600" dirty="0"/>
              <a:t>? </a:t>
            </a:r>
          </a:p>
          <a:p>
            <a:pPr marL="228600" indent="-228600">
              <a:spcAft>
                <a:spcPts val="600"/>
              </a:spcAft>
              <a:buFont typeface="+mj-lt"/>
              <a:buAutoNum type="arabicPeriod" startAt="26"/>
            </a:pPr>
            <a:r>
              <a:rPr lang="sv-SE" sz="600" dirty="0"/>
              <a:t>Hur </a:t>
            </a:r>
            <a:r>
              <a:rPr lang="sv-SE" sz="600" dirty="0" err="1"/>
              <a:t>länge</a:t>
            </a:r>
            <a:r>
              <a:rPr lang="sv-SE" sz="600" dirty="0"/>
              <a:t> har era medarbetare i snitt jobbat </a:t>
            </a:r>
            <a:r>
              <a:rPr lang="sv-SE" sz="600" dirty="0" err="1"/>
              <a:t>pa</a:t>
            </a:r>
            <a:r>
              <a:rPr lang="sv-SE" sz="600" dirty="0"/>
              <a:t>̊ ert </a:t>
            </a:r>
            <a:r>
              <a:rPr lang="sv-SE" sz="600" dirty="0" err="1"/>
              <a:t>företag</a:t>
            </a:r>
            <a:r>
              <a:rPr lang="sv-SE" sz="600" dirty="0"/>
              <a:t>? </a:t>
            </a:r>
          </a:p>
          <a:p>
            <a:pPr marL="228600" indent="-228600">
              <a:spcAft>
                <a:spcPts val="600"/>
              </a:spcAft>
              <a:buFont typeface="+mj-lt"/>
              <a:buAutoNum type="arabicPeriod" startAt="26"/>
            </a:pPr>
            <a:r>
              <a:rPr lang="sv-SE" sz="600" dirty="0"/>
              <a:t>Hur </a:t>
            </a:r>
            <a:r>
              <a:rPr lang="sv-SE" sz="600" dirty="0" err="1"/>
              <a:t>lång</a:t>
            </a:r>
            <a:r>
              <a:rPr lang="sv-SE" sz="600" dirty="0"/>
              <a:t> </a:t>
            </a:r>
            <a:r>
              <a:rPr lang="sv-SE" sz="600" dirty="0" err="1"/>
              <a:t>är</a:t>
            </a:r>
            <a:r>
              <a:rPr lang="sv-SE" sz="600" dirty="0"/>
              <a:t> era medarbetares genomsnittliga branscherfarenhet? (Branscherfarenhet </a:t>
            </a:r>
            <a:r>
              <a:rPr lang="sv-SE" sz="600" dirty="0" err="1"/>
              <a:t>mäts</a:t>
            </a:r>
            <a:r>
              <a:rPr lang="sv-SE" sz="600" dirty="0"/>
              <a:t> i totalt antal </a:t>
            </a:r>
            <a:r>
              <a:rPr lang="sv-SE" sz="600" dirty="0" err="1"/>
              <a:t>år</a:t>
            </a:r>
            <a:r>
              <a:rPr lang="sv-SE" sz="600" dirty="0"/>
              <a:t> i nuvarande bransch) </a:t>
            </a:r>
          </a:p>
          <a:p>
            <a:pPr marL="228600" indent="-228600">
              <a:spcAft>
                <a:spcPts val="600"/>
              </a:spcAft>
              <a:buFont typeface="+mj-lt"/>
              <a:buAutoNum type="arabicPeriod" startAt="26"/>
            </a:pPr>
            <a:r>
              <a:rPr lang="sv-SE" sz="600" dirty="0"/>
              <a:t>Hur stor </a:t>
            </a:r>
            <a:r>
              <a:rPr lang="sv-SE" sz="600" dirty="0" err="1"/>
              <a:t>är</a:t>
            </a:r>
            <a:r>
              <a:rPr lang="sv-SE" sz="600" dirty="0"/>
              <a:t> </a:t>
            </a:r>
            <a:r>
              <a:rPr lang="sv-SE" sz="600" dirty="0" err="1"/>
              <a:t>företagets</a:t>
            </a:r>
            <a:r>
              <a:rPr lang="sv-SE" sz="600" dirty="0"/>
              <a:t> </a:t>
            </a:r>
            <a:r>
              <a:rPr lang="sv-SE" sz="600" dirty="0" err="1"/>
              <a:t>personalomsättning</a:t>
            </a:r>
            <a:r>
              <a:rPr lang="sv-SE" sz="600" dirty="0"/>
              <a:t>?</a:t>
            </a:r>
            <a:br>
              <a:rPr lang="sv-SE" sz="600" dirty="0"/>
            </a:br>
            <a:r>
              <a:rPr lang="sv-SE" sz="600" dirty="0"/>
              <a:t>(</a:t>
            </a:r>
            <a:r>
              <a:rPr lang="sv-SE" sz="600" dirty="0" err="1"/>
              <a:t>Personalomsättningen</a:t>
            </a:r>
            <a:r>
              <a:rPr lang="sv-SE" sz="600" dirty="0"/>
              <a:t> </a:t>
            </a:r>
            <a:r>
              <a:rPr lang="sv-SE" sz="600" dirty="0" err="1"/>
              <a:t>är</a:t>
            </a:r>
            <a:r>
              <a:rPr lang="sv-SE" sz="600" dirty="0"/>
              <a:t> antalet medarbetare som </a:t>
            </a:r>
            <a:r>
              <a:rPr lang="sv-SE" sz="600" dirty="0" err="1"/>
              <a:t>avgått</a:t>
            </a:r>
            <a:r>
              <a:rPr lang="sv-SE" sz="600" dirty="0"/>
              <a:t> under </a:t>
            </a:r>
            <a:r>
              <a:rPr lang="sv-SE" sz="600" dirty="0" err="1"/>
              <a:t>räkenskapsåret</a:t>
            </a:r>
            <a:r>
              <a:rPr lang="sv-SE" sz="600" dirty="0"/>
              <a:t> dividerat med det genomsnittliga totala antalet medarbetare under </a:t>
            </a:r>
            <a:r>
              <a:rPr lang="sv-SE" sz="600" dirty="0" err="1"/>
              <a:t>året</a:t>
            </a:r>
            <a:r>
              <a:rPr lang="sv-SE" sz="600" dirty="0"/>
              <a:t> (</a:t>
            </a:r>
            <a:r>
              <a:rPr lang="sv-SE" sz="600" dirty="0" err="1"/>
              <a:t>ingående</a:t>
            </a:r>
            <a:r>
              <a:rPr lang="sv-SE" sz="600" dirty="0"/>
              <a:t> + </a:t>
            </a:r>
            <a:r>
              <a:rPr lang="sv-SE" sz="600" dirty="0" err="1"/>
              <a:t>utgående</a:t>
            </a:r>
            <a:r>
              <a:rPr lang="sv-SE" sz="600" dirty="0"/>
              <a:t> /2)) </a:t>
            </a:r>
          </a:p>
          <a:p>
            <a:pPr marL="228600" indent="-228600">
              <a:spcAft>
                <a:spcPts val="600"/>
              </a:spcAft>
              <a:buFont typeface="+mj-lt"/>
              <a:buAutoNum type="arabicPeriod" startAt="26"/>
            </a:pPr>
            <a:r>
              <a:rPr lang="sv-SE" sz="600" dirty="0"/>
              <a:t>Hur stor andel av era totala kostnader </a:t>
            </a:r>
            <a:r>
              <a:rPr lang="sv-SE" sz="600" dirty="0" err="1"/>
              <a:t>utgörs</a:t>
            </a:r>
            <a:r>
              <a:rPr lang="sv-SE" sz="600" dirty="0"/>
              <a:t> av utbildningskostnader? (Utbildningskostnader inkluderar interna och externa kurskostnader, </a:t>
            </a:r>
            <a:r>
              <a:rPr lang="sv-SE" sz="600" dirty="0" err="1"/>
              <a:t>intäktsbortfall</a:t>
            </a:r>
            <a:r>
              <a:rPr lang="sv-SE" sz="600" dirty="0"/>
              <a:t> och utebliven debitering) </a:t>
            </a:r>
          </a:p>
          <a:p>
            <a:pPr marL="228600" indent="-228600">
              <a:spcAft>
                <a:spcPts val="600"/>
              </a:spcAft>
              <a:buFont typeface="+mj-lt"/>
              <a:buAutoNum type="arabicPeriod" startAt="26"/>
            </a:pPr>
            <a:r>
              <a:rPr lang="sv-SE" sz="600" dirty="0"/>
              <a:t>I snitt hur många dagar i veckan jobbar era medarbetare på distans?</a:t>
            </a:r>
          </a:p>
        </p:txBody>
      </p:sp>
    </p:spTree>
    <p:extLst>
      <p:ext uri="{BB962C8B-B14F-4D97-AF65-F5344CB8AC3E}">
        <p14:creationId xmlns:p14="http://schemas.microsoft.com/office/powerpoint/2010/main" val="97812277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51D843-E137-1D46-94B5-4FF7E5473B0E}"/>
              </a:ext>
            </a:extLst>
          </p:cNvPr>
          <p:cNvSpPr txBox="1">
            <a:spLocks/>
          </p:cNvSpPr>
          <p:nvPr/>
        </p:nvSpPr>
        <p:spPr>
          <a:xfrm>
            <a:off x="1010550" y="2362826"/>
            <a:ext cx="11582502" cy="1546559"/>
          </a:xfrm>
          <a:prstGeom prst="rect">
            <a:avLst/>
          </a:prstGeom>
        </p:spPr>
        <p:txBody>
          <a:bodyPr anchor="b"/>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sv-SE" sz="8000" b="1" i="0" u="none" strike="noStrike" kern="1200" cap="none" spc="0" normalizeH="0" baseline="0" noProof="0">
                <a:ln>
                  <a:noFill/>
                </a:ln>
                <a:solidFill>
                  <a:prstClr val="black"/>
                </a:solidFill>
                <a:effectLst/>
                <a:uLnTx/>
                <a:uFillTx/>
                <a:latin typeface="Arial" panose="020B0604020202020204"/>
                <a:ea typeface="+mj-ea"/>
                <a:cs typeface="+mj-cs"/>
              </a:rPr>
              <a:t>Benchmark</a:t>
            </a:r>
          </a:p>
        </p:txBody>
      </p:sp>
      <p:pic>
        <p:nvPicPr>
          <p:cNvPr id="4" name="Bildobjekt 3">
            <a:extLst>
              <a:ext uri="{FF2B5EF4-FFF2-40B4-BE49-F238E27FC236}">
                <a16:creationId xmlns:a16="http://schemas.microsoft.com/office/drawing/2014/main" id="{B895A7CB-83C2-6947-9001-AF23F1580BC8}"/>
              </a:ext>
            </a:extLst>
          </p:cNvPr>
          <p:cNvPicPr>
            <a:picLocks noChangeAspect="1"/>
          </p:cNvPicPr>
          <p:nvPr/>
        </p:nvPicPr>
        <p:blipFill rotWithShape="1">
          <a:blip r:embed="rId2"/>
          <a:srcRect b="2684"/>
          <a:stretch/>
        </p:blipFill>
        <p:spPr>
          <a:xfrm>
            <a:off x="7534644" y="2136775"/>
            <a:ext cx="4140200" cy="4721225"/>
          </a:xfrm>
          <a:prstGeom prst="rect">
            <a:avLst/>
          </a:prstGeom>
        </p:spPr>
      </p:pic>
      <p:sp>
        <p:nvSpPr>
          <p:cNvPr id="3" name="Platshållare för sidfot 2">
            <a:extLst>
              <a:ext uri="{FF2B5EF4-FFF2-40B4-BE49-F238E27FC236}">
                <a16:creationId xmlns:a16="http://schemas.microsoft.com/office/drawing/2014/main" id="{0E8BB2FE-EA25-15F4-5DBD-CE91D9E70661}"/>
              </a:ext>
            </a:extLst>
          </p:cNvPr>
          <p:cNvSpPr>
            <a:spLocks noGrp="1"/>
          </p:cNvSpPr>
          <p:nvPr>
            <p:ph type="ftr" sz="quarter" idx="11"/>
          </p:nvPr>
        </p:nvSpPr>
        <p:spPr/>
        <p:txBody>
          <a:bodyPr/>
          <a:lstStyle/>
          <a:p>
            <a:r>
              <a:rPr lang="sv-SE"/>
              <a:t>Insikt 2024 |</a:t>
            </a:r>
          </a:p>
        </p:txBody>
      </p:sp>
      <p:sp>
        <p:nvSpPr>
          <p:cNvPr id="5" name="Platshållare för bildnummer 4">
            <a:extLst>
              <a:ext uri="{FF2B5EF4-FFF2-40B4-BE49-F238E27FC236}">
                <a16:creationId xmlns:a16="http://schemas.microsoft.com/office/drawing/2014/main" id="{91B2FDBC-26A8-5D98-A0B2-3870E692A3DB}"/>
              </a:ext>
            </a:extLst>
          </p:cNvPr>
          <p:cNvSpPr>
            <a:spLocks noGrp="1"/>
          </p:cNvSpPr>
          <p:nvPr>
            <p:ph type="sldNum" sz="quarter" idx="12"/>
          </p:nvPr>
        </p:nvSpPr>
        <p:spPr/>
        <p:txBody>
          <a:bodyPr/>
          <a:lstStyle/>
          <a:p>
            <a:fld id="{AE086683-F536-42AB-ABBC-F4803DFE8DBC}" type="slidenum">
              <a:rPr lang="sv-SE" smtClean="0"/>
              <a:pPr/>
              <a:t>43</a:t>
            </a:fld>
            <a:endParaRPr lang="sv-SE"/>
          </a:p>
        </p:txBody>
      </p:sp>
    </p:spTree>
    <p:extLst>
      <p:ext uri="{BB962C8B-B14F-4D97-AF65-F5344CB8AC3E}">
        <p14:creationId xmlns:p14="http://schemas.microsoft.com/office/powerpoint/2010/main" val="27934738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5CA7C93-731F-724B-B3E8-D0275371673D}"/>
              </a:ext>
            </a:extLst>
          </p:cNvPr>
          <p:cNvSpPr>
            <a:spLocks noGrp="1"/>
          </p:cNvSpPr>
          <p:nvPr>
            <p:ph type="title"/>
          </p:nvPr>
        </p:nvSpPr>
        <p:spPr/>
        <p:txBody>
          <a:bodyPr/>
          <a:lstStyle/>
          <a:p>
            <a:r>
              <a:rPr lang="sv-SE"/>
              <a:t>Benchmark mot Danmark </a:t>
            </a:r>
          </a:p>
        </p:txBody>
      </p:sp>
      <p:sp>
        <p:nvSpPr>
          <p:cNvPr id="3" name="Platshållare för innehåll 2">
            <a:extLst>
              <a:ext uri="{FF2B5EF4-FFF2-40B4-BE49-F238E27FC236}">
                <a16:creationId xmlns:a16="http://schemas.microsoft.com/office/drawing/2014/main" id="{7E443DA2-00A0-5D4E-9EDC-8DDCA2DA6C61}"/>
              </a:ext>
            </a:extLst>
          </p:cNvPr>
          <p:cNvSpPr>
            <a:spLocks noGrp="1"/>
          </p:cNvSpPr>
          <p:nvPr>
            <p:ph idx="1"/>
          </p:nvPr>
        </p:nvSpPr>
        <p:spPr>
          <a:xfrm>
            <a:off x="415787" y="1020727"/>
            <a:ext cx="10903854" cy="543926"/>
          </a:xfrm>
        </p:spPr>
        <p:txBody>
          <a:bodyPr/>
          <a:lstStyle/>
          <a:p>
            <a:r>
              <a:rPr lang="sv-SE" sz="1800" dirty="0"/>
              <a:t>Jämförelsetalen kommer från danska </a:t>
            </a:r>
            <a:r>
              <a:rPr lang="sv-SE" sz="1800" dirty="0" err="1"/>
              <a:t>Foreningen</a:t>
            </a:r>
            <a:r>
              <a:rPr lang="sv-SE" sz="1800" dirty="0"/>
              <a:t> </a:t>
            </a:r>
            <a:r>
              <a:rPr lang="sv-SE" sz="1800" dirty="0" err="1"/>
              <a:t>af</a:t>
            </a:r>
            <a:r>
              <a:rPr lang="sv-SE" sz="1800" dirty="0"/>
              <a:t> </a:t>
            </a:r>
            <a:r>
              <a:rPr lang="sv-SE" sz="1800" dirty="0" err="1"/>
              <a:t>Rådgivende</a:t>
            </a:r>
            <a:r>
              <a:rPr lang="sv-SE" sz="1800" dirty="0"/>
              <a:t> </a:t>
            </a:r>
            <a:r>
              <a:rPr lang="sv-SE" sz="1800" dirty="0" err="1"/>
              <a:t>Ingeniørers</a:t>
            </a:r>
            <a:r>
              <a:rPr lang="sv-SE" sz="1800" dirty="0"/>
              <a:t> (FRI) rapporter “</a:t>
            </a:r>
            <a:r>
              <a:rPr lang="sv-SE" sz="1800" dirty="0" err="1"/>
              <a:t>Videnopgørelse</a:t>
            </a:r>
            <a:r>
              <a:rPr lang="sv-SE" sz="1800" dirty="0"/>
              <a:t> 2023” och ”Statistisk </a:t>
            </a:r>
            <a:r>
              <a:rPr lang="sv-SE" sz="1800" dirty="0" err="1"/>
              <a:t>branchebeskrivelse</a:t>
            </a:r>
            <a:r>
              <a:rPr lang="sv-SE" sz="1800" dirty="0"/>
              <a:t> 2023”</a:t>
            </a:r>
          </a:p>
        </p:txBody>
      </p:sp>
      <p:sp>
        <p:nvSpPr>
          <p:cNvPr id="30" name="Platshållare för sidfot 29">
            <a:extLst>
              <a:ext uri="{FF2B5EF4-FFF2-40B4-BE49-F238E27FC236}">
                <a16:creationId xmlns:a16="http://schemas.microsoft.com/office/drawing/2014/main" id="{EDB2E34E-B634-1A49-BA37-069835DF41DB}"/>
              </a:ext>
            </a:extLst>
          </p:cNvPr>
          <p:cNvSpPr>
            <a:spLocks noGrp="1"/>
          </p:cNvSpPr>
          <p:nvPr>
            <p:ph type="ftr" sz="quarter" idx="11"/>
          </p:nvPr>
        </p:nvSpPr>
        <p:spPr/>
        <p:txBody>
          <a:bodyPr/>
          <a:lstStyle/>
          <a:p>
            <a:r>
              <a:rPr lang="sv-SE"/>
              <a:t>Insikt 2024 |</a:t>
            </a:r>
          </a:p>
        </p:txBody>
      </p:sp>
      <p:sp>
        <p:nvSpPr>
          <p:cNvPr id="31" name="Platshållare för bildnummer 30">
            <a:extLst>
              <a:ext uri="{FF2B5EF4-FFF2-40B4-BE49-F238E27FC236}">
                <a16:creationId xmlns:a16="http://schemas.microsoft.com/office/drawing/2014/main" id="{5BA7D0DF-B55C-604F-AC1C-14B4E652E602}"/>
              </a:ext>
            </a:extLst>
          </p:cNvPr>
          <p:cNvSpPr>
            <a:spLocks noGrp="1"/>
          </p:cNvSpPr>
          <p:nvPr>
            <p:ph type="sldNum" sz="quarter" idx="12"/>
          </p:nvPr>
        </p:nvSpPr>
        <p:spPr/>
        <p:txBody>
          <a:bodyPr/>
          <a:lstStyle/>
          <a:p>
            <a:fld id="{AE086683-F536-42AB-ABBC-F4803DFE8DBC}" type="slidenum">
              <a:rPr lang="sv-SE" smtClean="0"/>
              <a:t>44</a:t>
            </a:fld>
            <a:endParaRPr lang="sv-SE"/>
          </a:p>
        </p:txBody>
      </p:sp>
      <p:sp>
        <p:nvSpPr>
          <p:cNvPr id="32" name="Rectangle 57">
            <a:extLst>
              <a:ext uri="{FF2B5EF4-FFF2-40B4-BE49-F238E27FC236}">
                <a16:creationId xmlns:a16="http://schemas.microsoft.com/office/drawing/2014/main" id="{7EF86BD3-3C52-8E4E-9CF7-8B8DA01B4C4F}"/>
              </a:ext>
            </a:extLst>
          </p:cNvPr>
          <p:cNvSpPr/>
          <p:nvPr/>
        </p:nvSpPr>
        <p:spPr>
          <a:xfrm>
            <a:off x="8586292" y="1819481"/>
            <a:ext cx="479296" cy="4446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j-lt"/>
            </a:endParaRPr>
          </a:p>
        </p:txBody>
      </p:sp>
      <p:sp>
        <p:nvSpPr>
          <p:cNvPr id="33" name="Rectangle 53">
            <a:extLst>
              <a:ext uri="{FF2B5EF4-FFF2-40B4-BE49-F238E27FC236}">
                <a16:creationId xmlns:a16="http://schemas.microsoft.com/office/drawing/2014/main" id="{1F731545-5C21-B245-8699-344CB34C057E}"/>
              </a:ext>
            </a:extLst>
          </p:cNvPr>
          <p:cNvSpPr/>
          <p:nvPr/>
        </p:nvSpPr>
        <p:spPr>
          <a:xfrm>
            <a:off x="9247483" y="1819481"/>
            <a:ext cx="479296" cy="4446651"/>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j-lt"/>
            </a:endParaRPr>
          </a:p>
        </p:txBody>
      </p:sp>
      <p:graphicFrame>
        <p:nvGraphicFramePr>
          <p:cNvPr id="34" name="Table 38">
            <a:extLst>
              <a:ext uri="{FF2B5EF4-FFF2-40B4-BE49-F238E27FC236}">
                <a16:creationId xmlns:a16="http://schemas.microsoft.com/office/drawing/2014/main" id="{32FA7C02-F008-6243-9919-07ECDD9FFC82}"/>
              </a:ext>
            </a:extLst>
          </p:cNvPr>
          <p:cNvGraphicFramePr>
            <a:graphicFrameLocks noGrp="1"/>
          </p:cNvGraphicFramePr>
          <p:nvPr>
            <p:extLst>
              <p:ext uri="{D42A27DB-BD31-4B8C-83A1-F6EECF244321}">
                <p14:modId xmlns:p14="http://schemas.microsoft.com/office/powerpoint/2010/main" val="3362081823"/>
              </p:ext>
            </p:extLst>
          </p:nvPr>
        </p:nvGraphicFramePr>
        <p:xfrm>
          <a:off x="7188487" y="2184946"/>
          <a:ext cx="3636380" cy="1303411"/>
        </p:xfrm>
        <a:graphic>
          <a:graphicData uri="http://schemas.openxmlformats.org/drawingml/2006/table">
            <a:tbl>
              <a:tblPr firstRow="1" bandRow="1">
                <a:tableStyleId>{2D5ABB26-0587-4C30-8999-92F81FD0307C}</a:tableStyleId>
              </a:tblPr>
              <a:tblGrid>
                <a:gridCol w="1273869">
                  <a:extLst>
                    <a:ext uri="{9D8B030D-6E8A-4147-A177-3AD203B41FA5}">
                      <a16:colId xmlns:a16="http://schemas.microsoft.com/office/drawing/2014/main" val="1807689859"/>
                    </a:ext>
                  </a:extLst>
                </a:gridCol>
                <a:gridCol w="714895">
                  <a:extLst>
                    <a:ext uri="{9D8B030D-6E8A-4147-A177-3AD203B41FA5}">
                      <a16:colId xmlns:a16="http://schemas.microsoft.com/office/drawing/2014/main" val="3847115752"/>
                    </a:ext>
                  </a:extLst>
                </a:gridCol>
                <a:gridCol w="623454">
                  <a:extLst>
                    <a:ext uri="{9D8B030D-6E8A-4147-A177-3AD203B41FA5}">
                      <a16:colId xmlns:a16="http://schemas.microsoft.com/office/drawing/2014/main" val="1911372940"/>
                    </a:ext>
                  </a:extLst>
                </a:gridCol>
                <a:gridCol w="1024162">
                  <a:extLst>
                    <a:ext uri="{9D8B030D-6E8A-4147-A177-3AD203B41FA5}">
                      <a16:colId xmlns:a16="http://schemas.microsoft.com/office/drawing/2014/main" val="1463451944"/>
                    </a:ext>
                  </a:extLst>
                </a:gridCol>
              </a:tblGrid>
              <a:tr h="213242">
                <a:tc>
                  <a:txBody>
                    <a:bodyPr/>
                    <a:lstStyle/>
                    <a:p>
                      <a:r>
                        <a:rPr lang="en-SE" sz="800" b="1" dirty="0">
                          <a:latin typeface="+mj-lt"/>
                        </a:rPr>
                        <a:t>Åldersfördelning</a:t>
                      </a:r>
                    </a:p>
                  </a:txBody>
                  <a:tcPr>
                    <a:lnB w="12700" cap="flat" cmpd="sng" algn="ctr">
                      <a:solidFill>
                        <a:schemeClr val="tx1"/>
                      </a:solidFill>
                      <a:prstDash val="solid"/>
                      <a:round/>
                      <a:headEnd type="none" w="med" len="med"/>
                      <a:tailEnd type="none" w="med" len="med"/>
                    </a:lnB>
                  </a:tcPr>
                </a:tc>
                <a:tc>
                  <a:txBody>
                    <a:bodyPr/>
                    <a:lstStyle/>
                    <a:p>
                      <a:pPr algn="ctr"/>
                      <a:r>
                        <a:rPr lang="en-SE" sz="800" b="1">
                          <a:latin typeface="+mj-lt"/>
                        </a:rPr>
                        <a:t>SWE</a:t>
                      </a:r>
                    </a:p>
                  </a:txBody>
                  <a:tcPr anchor="ctr">
                    <a:lnB w="12700" cap="flat" cmpd="sng" algn="ctr">
                      <a:solidFill>
                        <a:schemeClr val="tx1"/>
                      </a:solidFill>
                      <a:prstDash val="solid"/>
                      <a:round/>
                      <a:headEnd type="none" w="med" len="med"/>
                      <a:tailEnd type="none" w="med" len="med"/>
                    </a:lnB>
                  </a:tcPr>
                </a:tc>
                <a:tc>
                  <a:txBody>
                    <a:bodyPr/>
                    <a:lstStyle/>
                    <a:p>
                      <a:pPr algn="ctr"/>
                      <a:r>
                        <a:rPr lang="en-SE" sz="800" b="1">
                          <a:latin typeface="+mj-lt"/>
                        </a:rPr>
                        <a:t>DEN</a:t>
                      </a:r>
                    </a:p>
                  </a:txBody>
                  <a:tcPr anchor="ctr">
                    <a:lnB w="12700" cap="flat" cmpd="sng" algn="ctr">
                      <a:solidFill>
                        <a:schemeClr val="tx1"/>
                      </a:solidFill>
                      <a:prstDash val="solid"/>
                      <a:round/>
                      <a:headEnd type="none" w="med" len="med"/>
                      <a:tailEnd type="none" w="med" len="med"/>
                    </a:lnB>
                  </a:tcPr>
                </a:tc>
                <a:tc>
                  <a:txBody>
                    <a:bodyPr/>
                    <a:lstStyle/>
                    <a:p>
                      <a:pPr algn="ctr"/>
                      <a:endParaRPr lang="en-SE" sz="800" b="1">
                        <a:latin typeface="+mj-lt"/>
                      </a:endParaRP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1824960"/>
                  </a:ext>
                </a:extLst>
              </a:tr>
              <a:tr h="213242">
                <a:tc>
                  <a:txBody>
                    <a:bodyPr/>
                    <a:lstStyle/>
                    <a:p>
                      <a:r>
                        <a:rPr lang="en-SE" sz="800" dirty="0">
                          <a:latin typeface="+mj-lt"/>
                        </a:rPr>
                        <a:t>Under 30 år</a:t>
                      </a:r>
                    </a:p>
                  </a:txBody>
                  <a:tcPr>
                    <a:lnT w="12700" cap="flat" cmpd="sng" algn="ctr">
                      <a:solidFill>
                        <a:schemeClr val="tx1"/>
                      </a:solidFill>
                      <a:prstDash val="solid"/>
                      <a:round/>
                      <a:headEnd type="none" w="med" len="med"/>
                      <a:tailEnd type="none" w="med" len="med"/>
                    </a:lnT>
                    <a:solidFill>
                      <a:schemeClr val="accent2">
                        <a:lumMod val="25000"/>
                        <a:lumOff val="75000"/>
                      </a:schemeClr>
                    </a:solidFill>
                  </a:tcPr>
                </a:tc>
                <a:tc>
                  <a:txBody>
                    <a:bodyPr/>
                    <a:lstStyle/>
                    <a:p>
                      <a:pPr algn="ctr"/>
                      <a:r>
                        <a:rPr lang="sv-SE" sz="800" dirty="0">
                          <a:latin typeface="+mj-lt"/>
                        </a:rPr>
                        <a:t>8%</a:t>
                      </a:r>
                      <a:endParaRPr lang="en-SE" sz="800" dirty="0">
                        <a:latin typeface="+mj-lt"/>
                      </a:endParaRP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tc>
                  <a:txBody>
                    <a:bodyPr/>
                    <a:lstStyle/>
                    <a:p>
                      <a:pPr algn="ctr"/>
                      <a:r>
                        <a:rPr lang="sv-SE" sz="800" dirty="0">
                          <a:latin typeface="+mj-lt"/>
                        </a:rPr>
                        <a:t>14%</a:t>
                      </a:r>
                      <a:endParaRPr lang="en-SE" sz="800" dirty="0">
                        <a:latin typeface="+mj-lt"/>
                      </a:endParaRP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tc>
                  <a:txBody>
                    <a:bodyPr/>
                    <a:lstStyle/>
                    <a:p>
                      <a:pPr algn="ctr"/>
                      <a:r>
                        <a:rPr lang="sv-SE" sz="800">
                          <a:latin typeface="+mj-lt"/>
                        </a:rPr>
                        <a:t>Under 30 år</a:t>
                      </a:r>
                      <a:endParaRPr lang="en-SE" sz="800">
                        <a:latin typeface="+mj-lt"/>
                      </a:endParaRP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extLst>
                  <a:ext uri="{0D108BD9-81ED-4DB2-BD59-A6C34878D82A}">
                    <a16:rowId xmlns:a16="http://schemas.microsoft.com/office/drawing/2014/main" val="2352211804"/>
                  </a:ext>
                </a:extLst>
              </a:tr>
              <a:tr h="236611">
                <a:tc>
                  <a:txBody>
                    <a:bodyPr/>
                    <a:lstStyle/>
                    <a:p>
                      <a:r>
                        <a:rPr lang="en-SE" sz="800">
                          <a:latin typeface="+mj-lt"/>
                        </a:rPr>
                        <a:t>30 – 44 år</a:t>
                      </a:r>
                    </a:p>
                  </a:txBody>
                  <a:tcPr/>
                </a:tc>
                <a:tc>
                  <a:txBody>
                    <a:bodyPr/>
                    <a:lstStyle/>
                    <a:p>
                      <a:pPr algn="ctr"/>
                      <a:r>
                        <a:rPr lang="sv-SE" sz="800" dirty="0">
                          <a:latin typeface="+mj-lt"/>
                        </a:rPr>
                        <a:t>45%</a:t>
                      </a:r>
                      <a:endParaRPr lang="en-SE" sz="800" dirty="0">
                        <a:latin typeface="+mj-lt"/>
                      </a:endParaRPr>
                    </a:p>
                  </a:txBody>
                  <a:tcPr anchor="ctr"/>
                </a:tc>
                <a:tc>
                  <a:txBody>
                    <a:bodyPr/>
                    <a:lstStyle/>
                    <a:p>
                      <a:pPr algn="ctr"/>
                      <a:r>
                        <a:rPr lang="sv-SE" sz="800" dirty="0">
                          <a:latin typeface="+mj-lt"/>
                        </a:rPr>
                        <a:t>51%</a:t>
                      </a:r>
                      <a:endParaRPr lang="en-SE" sz="800" dirty="0">
                        <a:latin typeface="+mj-lt"/>
                      </a:endParaRPr>
                    </a:p>
                  </a:txBody>
                  <a:tcPr anchor="ctr"/>
                </a:tc>
                <a:tc>
                  <a:txBody>
                    <a:bodyPr/>
                    <a:lstStyle/>
                    <a:p>
                      <a:pPr algn="ctr"/>
                      <a:r>
                        <a:rPr lang="sv-SE" sz="800">
                          <a:latin typeface="+mj-lt"/>
                        </a:rPr>
                        <a:t>30 – 49 år</a:t>
                      </a:r>
                      <a:endParaRPr lang="en-SE" sz="800">
                        <a:latin typeface="+mj-lt"/>
                      </a:endParaRPr>
                    </a:p>
                  </a:txBody>
                  <a:tcPr anchor="ctr"/>
                </a:tc>
                <a:extLst>
                  <a:ext uri="{0D108BD9-81ED-4DB2-BD59-A6C34878D82A}">
                    <a16:rowId xmlns:a16="http://schemas.microsoft.com/office/drawing/2014/main" val="113942698"/>
                  </a:ext>
                </a:extLst>
              </a:tr>
              <a:tr h="213242">
                <a:tc>
                  <a:txBody>
                    <a:bodyPr/>
                    <a:lstStyle/>
                    <a:p>
                      <a:r>
                        <a:rPr lang="en-SE" sz="800">
                          <a:latin typeface="+mj-lt"/>
                        </a:rPr>
                        <a:t>45 – 49 år</a:t>
                      </a:r>
                    </a:p>
                  </a:txBody>
                  <a:tcPr>
                    <a:solidFill>
                      <a:schemeClr val="accent2">
                        <a:lumMod val="25000"/>
                        <a:lumOff val="75000"/>
                      </a:schemeClr>
                    </a:solidFill>
                  </a:tcPr>
                </a:tc>
                <a:tc>
                  <a:txBody>
                    <a:bodyPr/>
                    <a:lstStyle/>
                    <a:p>
                      <a:pPr algn="ctr"/>
                      <a:r>
                        <a:rPr lang="sv-SE" sz="800" dirty="0">
                          <a:latin typeface="+mj-lt"/>
                        </a:rPr>
                        <a:t>19%</a:t>
                      </a:r>
                      <a:endParaRPr lang="en-SE" sz="800" dirty="0">
                        <a:latin typeface="+mj-lt"/>
                      </a:endParaRPr>
                    </a:p>
                  </a:txBody>
                  <a:tcPr anchor="ctr">
                    <a:solidFill>
                      <a:schemeClr val="accent2">
                        <a:lumMod val="25000"/>
                        <a:lumOff val="75000"/>
                      </a:schemeClr>
                    </a:solidFill>
                  </a:tcPr>
                </a:tc>
                <a:tc>
                  <a:txBody>
                    <a:bodyPr/>
                    <a:lstStyle/>
                    <a:p>
                      <a:pPr algn="ctr"/>
                      <a:r>
                        <a:rPr lang="sv-SE" sz="800" dirty="0">
                          <a:latin typeface="+mj-lt"/>
                        </a:rPr>
                        <a:t>-</a:t>
                      </a:r>
                      <a:endParaRPr lang="en-SE" sz="800" dirty="0">
                        <a:latin typeface="+mj-lt"/>
                      </a:endParaRPr>
                    </a:p>
                  </a:txBody>
                  <a:tcPr anchor="ctr">
                    <a:solidFill>
                      <a:schemeClr val="accent2">
                        <a:lumMod val="25000"/>
                        <a:lumOff val="75000"/>
                      </a:schemeClr>
                    </a:solidFill>
                  </a:tcPr>
                </a:tc>
                <a:tc>
                  <a:txBody>
                    <a:bodyPr/>
                    <a:lstStyle/>
                    <a:p>
                      <a:pPr algn="ctr"/>
                      <a:r>
                        <a:rPr lang="sv-SE" sz="800">
                          <a:latin typeface="+mj-lt"/>
                        </a:rPr>
                        <a:t>-</a:t>
                      </a:r>
                      <a:endParaRPr lang="en-SE" sz="800">
                        <a:latin typeface="+mj-lt"/>
                      </a:endParaRPr>
                    </a:p>
                  </a:txBody>
                  <a:tcPr anchor="ctr">
                    <a:solidFill>
                      <a:schemeClr val="accent2">
                        <a:lumMod val="25000"/>
                        <a:lumOff val="75000"/>
                      </a:schemeClr>
                    </a:solidFill>
                  </a:tcPr>
                </a:tc>
                <a:extLst>
                  <a:ext uri="{0D108BD9-81ED-4DB2-BD59-A6C34878D82A}">
                    <a16:rowId xmlns:a16="http://schemas.microsoft.com/office/drawing/2014/main" val="531149417"/>
                  </a:ext>
                </a:extLst>
              </a:tr>
              <a:tr h="213242">
                <a:tc>
                  <a:txBody>
                    <a:bodyPr/>
                    <a:lstStyle/>
                    <a:p>
                      <a:r>
                        <a:rPr lang="en-SE" sz="800">
                          <a:latin typeface="+mj-lt"/>
                        </a:rPr>
                        <a:t>50 – 64 år</a:t>
                      </a:r>
                    </a:p>
                  </a:txBody>
                  <a:tcPr/>
                </a:tc>
                <a:tc>
                  <a:txBody>
                    <a:bodyPr/>
                    <a:lstStyle/>
                    <a:p>
                      <a:pPr algn="ctr"/>
                      <a:r>
                        <a:rPr lang="sv-SE" sz="800" dirty="0">
                          <a:latin typeface="+mj-lt"/>
                        </a:rPr>
                        <a:t>26%</a:t>
                      </a:r>
                      <a:endParaRPr lang="en-SE" sz="800" dirty="0">
                        <a:latin typeface="+mj-lt"/>
                      </a:endParaRPr>
                    </a:p>
                  </a:txBody>
                  <a:tcPr anchor="ctr"/>
                </a:tc>
                <a:tc>
                  <a:txBody>
                    <a:bodyPr/>
                    <a:lstStyle/>
                    <a:p>
                      <a:pPr algn="ctr"/>
                      <a:r>
                        <a:rPr lang="sv-SE" sz="800" kern="1200" dirty="0">
                          <a:solidFill>
                            <a:schemeClr val="tx1"/>
                          </a:solidFill>
                          <a:latin typeface="+mn-lt"/>
                          <a:ea typeface="+mn-ea"/>
                          <a:cs typeface="+mn-cs"/>
                        </a:rPr>
                        <a:t>34%</a:t>
                      </a:r>
                      <a:endParaRPr lang="en-SE" sz="800" dirty="0">
                        <a:latin typeface="+mj-lt"/>
                      </a:endParaRPr>
                    </a:p>
                  </a:txBody>
                  <a:tcPr anchor="ctr"/>
                </a:tc>
                <a:tc>
                  <a:txBody>
                    <a:bodyPr/>
                    <a:lstStyle/>
                    <a:p>
                      <a:pPr algn="ctr"/>
                      <a:r>
                        <a:rPr lang="sv-SE" sz="800">
                          <a:latin typeface="+mj-lt"/>
                        </a:rPr>
                        <a:t>50 – 70 år</a:t>
                      </a:r>
                      <a:endParaRPr lang="en-SE" sz="800">
                        <a:latin typeface="+mj-lt"/>
                      </a:endParaRPr>
                    </a:p>
                  </a:txBody>
                  <a:tcPr anchor="ctr"/>
                </a:tc>
                <a:extLst>
                  <a:ext uri="{0D108BD9-81ED-4DB2-BD59-A6C34878D82A}">
                    <a16:rowId xmlns:a16="http://schemas.microsoft.com/office/drawing/2014/main" val="3657152779"/>
                  </a:ext>
                </a:extLst>
              </a:tr>
              <a:tr h="213242">
                <a:tc>
                  <a:txBody>
                    <a:bodyPr/>
                    <a:lstStyle/>
                    <a:p>
                      <a:r>
                        <a:rPr lang="en-SE" sz="800">
                          <a:latin typeface="+mj-lt"/>
                        </a:rPr>
                        <a:t>Över 65 år</a:t>
                      </a:r>
                    </a:p>
                  </a:txBody>
                  <a:tcPr>
                    <a:solidFill>
                      <a:schemeClr val="accent2">
                        <a:lumMod val="25000"/>
                        <a:lumOff val="75000"/>
                      </a:schemeClr>
                    </a:solidFill>
                  </a:tcPr>
                </a:tc>
                <a:tc>
                  <a:txBody>
                    <a:bodyPr/>
                    <a:lstStyle/>
                    <a:p>
                      <a:pPr algn="ctr"/>
                      <a:r>
                        <a:rPr lang="sv-SE" sz="800">
                          <a:latin typeface="+mj-lt"/>
                        </a:rPr>
                        <a:t>2%</a:t>
                      </a:r>
                      <a:endParaRPr lang="en-SE" sz="800">
                        <a:latin typeface="+mj-lt"/>
                      </a:endParaRPr>
                    </a:p>
                  </a:txBody>
                  <a:tcPr anchor="ctr">
                    <a:solidFill>
                      <a:schemeClr val="accent2">
                        <a:lumMod val="25000"/>
                        <a:lumOff val="75000"/>
                      </a:schemeClr>
                    </a:solidFill>
                  </a:tcPr>
                </a:tc>
                <a:tc>
                  <a:txBody>
                    <a:bodyPr/>
                    <a:lstStyle/>
                    <a:p>
                      <a:pPr algn="ctr"/>
                      <a:r>
                        <a:rPr lang="sv-SE" sz="800" kern="1200">
                          <a:solidFill>
                            <a:schemeClr val="tx1"/>
                          </a:solidFill>
                          <a:latin typeface="+mn-lt"/>
                          <a:ea typeface="+mn-ea"/>
                          <a:cs typeface="+mn-cs"/>
                        </a:rPr>
                        <a:t>1%</a:t>
                      </a:r>
                      <a:endParaRPr lang="en-SE" sz="800">
                        <a:latin typeface="+mj-lt"/>
                      </a:endParaRPr>
                    </a:p>
                  </a:txBody>
                  <a:tcPr anchor="ctr">
                    <a:solidFill>
                      <a:schemeClr val="accent2">
                        <a:lumMod val="25000"/>
                        <a:lumOff val="75000"/>
                      </a:schemeClr>
                    </a:solidFill>
                  </a:tcPr>
                </a:tc>
                <a:tc>
                  <a:txBody>
                    <a:bodyPr/>
                    <a:lstStyle/>
                    <a:p>
                      <a:pPr algn="ctr"/>
                      <a:r>
                        <a:rPr lang="sv-SE" sz="800" dirty="0">
                          <a:latin typeface="+mj-lt"/>
                        </a:rPr>
                        <a:t>Över 70 år</a:t>
                      </a:r>
                      <a:endParaRPr lang="en-SE" sz="800" dirty="0">
                        <a:latin typeface="+mj-lt"/>
                      </a:endParaRPr>
                    </a:p>
                  </a:txBody>
                  <a:tcPr anchor="ctr">
                    <a:solidFill>
                      <a:schemeClr val="accent2">
                        <a:lumMod val="25000"/>
                        <a:lumOff val="75000"/>
                      </a:schemeClr>
                    </a:solidFill>
                  </a:tcPr>
                </a:tc>
                <a:extLst>
                  <a:ext uri="{0D108BD9-81ED-4DB2-BD59-A6C34878D82A}">
                    <a16:rowId xmlns:a16="http://schemas.microsoft.com/office/drawing/2014/main" val="4077815164"/>
                  </a:ext>
                </a:extLst>
              </a:tr>
            </a:tbl>
          </a:graphicData>
        </a:graphic>
      </p:graphicFrame>
      <p:pic>
        <p:nvPicPr>
          <p:cNvPr id="35" name="Picture 44">
            <a:extLst>
              <a:ext uri="{FF2B5EF4-FFF2-40B4-BE49-F238E27FC236}">
                <a16:creationId xmlns:a16="http://schemas.microsoft.com/office/drawing/2014/main" id="{175EB158-59D0-EE4A-8E67-6249B9BBE30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9348120" y="1903275"/>
            <a:ext cx="305211" cy="190219"/>
          </a:xfrm>
          <a:prstGeom prst="rect">
            <a:avLst/>
          </a:prstGeom>
        </p:spPr>
      </p:pic>
      <p:pic>
        <p:nvPicPr>
          <p:cNvPr id="36" name="Picture 45">
            <a:extLst>
              <a:ext uri="{FF2B5EF4-FFF2-40B4-BE49-F238E27FC236}">
                <a16:creationId xmlns:a16="http://schemas.microsoft.com/office/drawing/2014/main" id="{5125CA79-E0DD-C449-95A1-877430C5A790}"/>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674853" y="1903275"/>
            <a:ext cx="305211" cy="190219"/>
          </a:xfrm>
          <a:prstGeom prst="rect">
            <a:avLst/>
          </a:prstGeom>
        </p:spPr>
      </p:pic>
      <p:graphicFrame>
        <p:nvGraphicFramePr>
          <p:cNvPr id="38" name="Table 38">
            <a:extLst>
              <a:ext uri="{FF2B5EF4-FFF2-40B4-BE49-F238E27FC236}">
                <a16:creationId xmlns:a16="http://schemas.microsoft.com/office/drawing/2014/main" id="{5460EFAD-59F5-9E4B-A4A1-C22FF261DB80}"/>
              </a:ext>
            </a:extLst>
          </p:cNvPr>
          <p:cNvGraphicFramePr>
            <a:graphicFrameLocks noGrp="1"/>
          </p:cNvGraphicFramePr>
          <p:nvPr>
            <p:extLst>
              <p:ext uri="{D42A27DB-BD31-4B8C-83A1-F6EECF244321}">
                <p14:modId xmlns:p14="http://schemas.microsoft.com/office/powerpoint/2010/main" val="2076238128"/>
              </p:ext>
            </p:extLst>
          </p:nvPr>
        </p:nvGraphicFramePr>
        <p:xfrm>
          <a:off x="7188490" y="4146702"/>
          <a:ext cx="2635464" cy="1893446"/>
        </p:xfrm>
        <a:graphic>
          <a:graphicData uri="http://schemas.openxmlformats.org/drawingml/2006/table">
            <a:tbl>
              <a:tblPr firstRow="1" bandRow="1">
                <a:tableStyleId>{2D5ABB26-0587-4C30-8999-92F81FD0307C}</a:tableStyleId>
              </a:tblPr>
              <a:tblGrid>
                <a:gridCol w="1289007">
                  <a:extLst>
                    <a:ext uri="{9D8B030D-6E8A-4147-A177-3AD203B41FA5}">
                      <a16:colId xmlns:a16="http://schemas.microsoft.com/office/drawing/2014/main" val="1807689859"/>
                    </a:ext>
                  </a:extLst>
                </a:gridCol>
                <a:gridCol w="678873">
                  <a:extLst>
                    <a:ext uri="{9D8B030D-6E8A-4147-A177-3AD203B41FA5}">
                      <a16:colId xmlns:a16="http://schemas.microsoft.com/office/drawing/2014/main" val="3847115752"/>
                    </a:ext>
                  </a:extLst>
                </a:gridCol>
                <a:gridCol w="667584">
                  <a:extLst>
                    <a:ext uri="{9D8B030D-6E8A-4147-A177-3AD203B41FA5}">
                      <a16:colId xmlns:a16="http://schemas.microsoft.com/office/drawing/2014/main" val="1911372940"/>
                    </a:ext>
                  </a:extLst>
                </a:gridCol>
              </a:tblGrid>
              <a:tr h="346432">
                <a:tc>
                  <a:txBody>
                    <a:bodyPr/>
                    <a:lstStyle/>
                    <a:p>
                      <a:r>
                        <a:rPr lang="en-SE" sz="800" b="1">
                          <a:latin typeface="+mj-lt"/>
                        </a:rPr>
                        <a:t>Egen </a:t>
                      </a:r>
                      <a:r>
                        <a:rPr lang="sv-SE" sz="800" b="1">
                          <a:latin typeface="+mj-lt"/>
                        </a:rPr>
                        <a:t>omsättning</a:t>
                      </a:r>
                      <a:r>
                        <a:rPr lang="en-SE" sz="800" b="1">
                          <a:latin typeface="+mj-lt"/>
                        </a:rPr>
                        <a:t> per sektor</a:t>
                      </a:r>
                    </a:p>
                  </a:txBody>
                  <a:tcPr>
                    <a:lnB w="12700" cap="flat" cmpd="sng" algn="ctr">
                      <a:solidFill>
                        <a:schemeClr val="tx1"/>
                      </a:solidFill>
                      <a:prstDash val="solid"/>
                      <a:round/>
                      <a:headEnd type="none" w="med" len="med"/>
                      <a:tailEnd type="none" w="med" len="med"/>
                    </a:lnB>
                  </a:tcPr>
                </a:tc>
                <a:tc>
                  <a:txBody>
                    <a:bodyPr/>
                    <a:lstStyle/>
                    <a:p>
                      <a:pPr algn="ctr"/>
                      <a:r>
                        <a:rPr lang="en-SE" sz="800" b="1">
                          <a:latin typeface="+mj-lt"/>
                        </a:rPr>
                        <a:t>SWE</a:t>
                      </a:r>
                    </a:p>
                  </a:txBody>
                  <a:tcPr anchor="ctr">
                    <a:lnB w="12700" cap="flat" cmpd="sng" algn="ctr">
                      <a:solidFill>
                        <a:schemeClr val="tx1"/>
                      </a:solidFill>
                      <a:prstDash val="solid"/>
                      <a:round/>
                      <a:headEnd type="none" w="med" len="med"/>
                      <a:tailEnd type="none" w="med" len="med"/>
                    </a:lnB>
                  </a:tcPr>
                </a:tc>
                <a:tc>
                  <a:txBody>
                    <a:bodyPr/>
                    <a:lstStyle/>
                    <a:p>
                      <a:pPr algn="ctr"/>
                      <a:r>
                        <a:rPr lang="en-SE" sz="800" b="1">
                          <a:latin typeface="+mj-lt"/>
                        </a:rPr>
                        <a:t>DEN</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1824960"/>
                  </a:ext>
                </a:extLst>
              </a:tr>
              <a:tr h="220457">
                <a:tc>
                  <a:txBody>
                    <a:bodyPr/>
                    <a:lstStyle/>
                    <a:p>
                      <a:pPr marL="0" algn="l" defTabSz="914400" rtl="0" eaLnBrk="1" latinLnBrk="0" hangingPunct="1"/>
                      <a:r>
                        <a:rPr lang="en-SE" sz="800" kern="1200">
                          <a:solidFill>
                            <a:schemeClr val="tx1"/>
                          </a:solidFill>
                          <a:latin typeface="+mj-lt"/>
                          <a:ea typeface="+mn-ea"/>
                          <a:cs typeface="+mn-cs"/>
                        </a:rPr>
                        <a:t>Privata företag</a:t>
                      </a:r>
                    </a:p>
                  </a:txBody>
                  <a:tcPr marL="56777" marR="56777">
                    <a:lnT w="12700" cap="flat" cmpd="sng" algn="ctr">
                      <a:solidFill>
                        <a:schemeClr val="tx1"/>
                      </a:solidFill>
                      <a:prstDash val="solid"/>
                      <a:round/>
                      <a:headEnd type="none" w="med" len="med"/>
                      <a:tailEnd type="none" w="med" len="med"/>
                    </a:lnT>
                    <a:solidFill>
                      <a:schemeClr val="accent2">
                        <a:lumMod val="25000"/>
                        <a:lumOff val="75000"/>
                      </a:schemeClr>
                    </a:solidFill>
                  </a:tcPr>
                </a:tc>
                <a:tc>
                  <a:txBody>
                    <a:bodyPr/>
                    <a:lstStyle/>
                    <a:p>
                      <a:pPr algn="ctr"/>
                      <a:r>
                        <a:rPr lang="sv-SE" sz="800" dirty="0">
                          <a:latin typeface="+mj-lt"/>
                        </a:rPr>
                        <a:t>57%</a:t>
                      </a:r>
                      <a:endParaRPr lang="en-SE" sz="800" dirty="0">
                        <a:latin typeface="+mj-lt"/>
                      </a:endParaRP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tc>
                  <a:txBody>
                    <a:bodyPr/>
                    <a:lstStyle/>
                    <a:p>
                      <a:pPr algn="ctr"/>
                      <a:r>
                        <a:rPr lang="sv-SE" sz="800" dirty="0">
                          <a:latin typeface="+mj-lt"/>
                        </a:rPr>
                        <a:t>34%</a:t>
                      </a:r>
                      <a:endParaRPr lang="en-SE" sz="800" dirty="0">
                        <a:latin typeface="+mj-lt"/>
                      </a:endParaRP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extLst>
                  <a:ext uri="{0D108BD9-81ED-4DB2-BD59-A6C34878D82A}">
                    <a16:rowId xmlns:a16="http://schemas.microsoft.com/office/drawing/2014/main" val="2352211804"/>
                  </a:ext>
                </a:extLst>
              </a:tr>
              <a:tr h="224272">
                <a:tc>
                  <a:txBody>
                    <a:bodyPr/>
                    <a:lstStyle/>
                    <a:p>
                      <a:pPr marL="0" algn="l" defTabSz="914400" rtl="0" eaLnBrk="1" latinLnBrk="0" hangingPunct="1"/>
                      <a:r>
                        <a:rPr lang="en-SE" sz="800" kern="1200">
                          <a:solidFill>
                            <a:schemeClr val="tx1"/>
                          </a:solidFill>
                          <a:latin typeface="+mj-lt"/>
                          <a:ea typeface="+mn-ea"/>
                          <a:cs typeface="+mn-cs"/>
                        </a:rPr>
                        <a:t>Region/kommuner</a:t>
                      </a:r>
                    </a:p>
                  </a:txBody>
                  <a:tcPr marL="56777" marR="56777"/>
                </a:tc>
                <a:tc>
                  <a:txBody>
                    <a:bodyPr/>
                    <a:lstStyle/>
                    <a:p>
                      <a:pPr algn="ctr"/>
                      <a:r>
                        <a:rPr lang="sv-SE" sz="800" dirty="0">
                          <a:latin typeface="+mj-lt"/>
                        </a:rPr>
                        <a:t>22%</a:t>
                      </a:r>
                      <a:endParaRPr lang="en-SE" sz="800" dirty="0">
                        <a:latin typeface="+mj-lt"/>
                      </a:endParaRPr>
                    </a:p>
                  </a:txBody>
                  <a:tcPr anchor="ctr"/>
                </a:tc>
                <a:tc>
                  <a:txBody>
                    <a:bodyPr/>
                    <a:lstStyle/>
                    <a:p>
                      <a:pPr algn="ctr"/>
                      <a:r>
                        <a:rPr lang="sv-SE" sz="800" dirty="0">
                          <a:latin typeface="+mj-lt"/>
                        </a:rPr>
                        <a:t>12%</a:t>
                      </a:r>
                      <a:endParaRPr lang="en-SE" sz="800" dirty="0">
                        <a:latin typeface="+mj-lt"/>
                      </a:endParaRPr>
                    </a:p>
                  </a:txBody>
                  <a:tcPr anchor="ctr"/>
                </a:tc>
                <a:extLst>
                  <a:ext uri="{0D108BD9-81ED-4DB2-BD59-A6C34878D82A}">
                    <a16:rowId xmlns:a16="http://schemas.microsoft.com/office/drawing/2014/main" val="113942698"/>
                  </a:ext>
                </a:extLst>
              </a:tr>
              <a:tr h="220457">
                <a:tc>
                  <a:txBody>
                    <a:bodyPr/>
                    <a:lstStyle/>
                    <a:p>
                      <a:pPr marL="0" algn="l" defTabSz="914400" rtl="0" eaLnBrk="1" latinLnBrk="0" hangingPunct="1"/>
                      <a:r>
                        <a:rPr lang="en-SE" sz="800" kern="1200">
                          <a:solidFill>
                            <a:schemeClr val="tx1"/>
                          </a:solidFill>
                          <a:latin typeface="+mj-lt"/>
                          <a:ea typeface="+mn-ea"/>
                          <a:cs typeface="+mn-cs"/>
                        </a:rPr>
                        <a:t>Stat/Myndighet</a:t>
                      </a:r>
                    </a:p>
                  </a:txBody>
                  <a:tcPr marL="56777" marR="56777">
                    <a:solidFill>
                      <a:schemeClr val="accent2">
                        <a:lumMod val="25000"/>
                        <a:lumOff val="75000"/>
                      </a:schemeClr>
                    </a:solidFill>
                  </a:tcPr>
                </a:tc>
                <a:tc>
                  <a:txBody>
                    <a:bodyPr/>
                    <a:lstStyle/>
                    <a:p>
                      <a:pPr algn="ctr"/>
                      <a:r>
                        <a:rPr lang="sv-SE" sz="800" dirty="0">
                          <a:latin typeface="+mj-lt"/>
                        </a:rPr>
                        <a:t>11%</a:t>
                      </a:r>
                      <a:endParaRPr lang="en-SE" sz="800" dirty="0">
                        <a:latin typeface="+mj-lt"/>
                      </a:endParaRPr>
                    </a:p>
                  </a:txBody>
                  <a:tcPr anchor="ctr">
                    <a:solidFill>
                      <a:schemeClr val="accent2">
                        <a:lumMod val="25000"/>
                        <a:lumOff val="75000"/>
                      </a:schemeClr>
                    </a:solidFill>
                  </a:tcPr>
                </a:tc>
                <a:tc>
                  <a:txBody>
                    <a:bodyPr/>
                    <a:lstStyle/>
                    <a:p>
                      <a:pPr algn="ctr"/>
                      <a:r>
                        <a:rPr lang="sv-SE" sz="800" dirty="0">
                          <a:latin typeface="+mj-lt"/>
                        </a:rPr>
                        <a:t>15%</a:t>
                      </a:r>
                      <a:endParaRPr lang="en-SE" sz="800" dirty="0">
                        <a:latin typeface="+mj-lt"/>
                      </a:endParaRPr>
                    </a:p>
                  </a:txBody>
                  <a:tcPr anchor="ctr">
                    <a:solidFill>
                      <a:schemeClr val="accent2">
                        <a:lumMod val="25000"/>
                        <a:lumOff val="75000"/>
                      </a:schemeClr>
                    </a:solidFill>
                  </a:tcPr>
                </a:tc>
                <a:extLst>
                  <a:ext uri="{0D108BD9-81ED-4DB2-BD59-A6C34878D82A}">
                    <a16:rowId xmlns:a16="http://schemas.microsoft.com/office/drawing/2014/main" val="531149417"/>
                  </a:ext>
                </a:extLst>
              </a:tr>
              <a:tr h="220457">
                <a:tc>
                  <a:txBody>
                    <a:bodyPr/>
                    <a:lstStyle/>
                    <a:p>
                      <a:pPr marL="0" algn="l" defTabSz="914400" rtl="0" eaLnBrk="1" latinLnBrk="0" hangingPunct="1"/>
                      <a:r>
                        <a:rPr lang="en-SE" sz="800" kern="1200">
                          <a:solidFill>
                            <a:schemeClr val="tx1"/>
                          </a:solidFill>
                          <a:latin typeface="+mj-lt"/>
                          <a:ea typeface="+mn-ea"/>
                          <a:cs typeface="+mn-cs"/>
                        </a:rPr>
                        <a:t>Utländska kunder</a:t>
                      </a:r>
                    </a:p>
                  </a:txBody>
                  <a:tcPr marL="56777" marR="56777"/>
                </a:tc>
                <a:tc>
                  <a:txBody>
                    <a:bodyPr/>
                    <a:lstStyle/>
                    <a:p>
                      <a:pPr algn="ctr"/>
                      <a:r>
                        <a:rPr lang="sv-SE" sz="800" dirty="0">
                          <a:latin typeface="+mj-lt"/>
                        </a:rPr>
                        <a:t>3%</a:t>
                      </a:r>
                      <a:endParaRPr lang="en-SE" sz="800" dirty="0">
                        <a:latin typeface="+mj-lt"/>
                      </a:endParaRPr>
                    </a:p>
                  </a:txBody>
                  <a:tcPr anchor="ctr"/>
                </a:tc>
                <a:tc>
                  <a:txBody>
                    <a:bodyPr/>
                    <a:lstStyle/>
                    <a:p>
                      <a:pPr algn="ctr"/>
                      <a:r>
                        <a:rPr lang="sv-SE" sz="800" dirty="0">
                          <a:latin typeface="+mj-lt"/>
                        </a:rPr>
                        <a:t>9%</a:t>
                      </a:r>
                      <a:endParaRPr lang="en-SE" sz="800" dirty="0">
                        <a:latin typeface="+mj-lt"/>
                      </a:endParaRPr>
                    </a:p>
                  </a:txBody>
                  <a:tcPr anchor="ctr"/>
                </a:tc>
                <a:extLst>
                  <a:ext uri="{0D108BD9-81ED-4DB2-BD59-A6C34878D82A}">
                    <a16:rowId xmlns:a16="http://schemas.microsoft.com/office/drawing/2014/main" val="3657152779"/>
                  </a:ext>
                </a:extLst>
              </a:tr>
              <a:tr h="220457">
                <a:tc>
                  <a:txBody>
                    <a:bodyPr/>
                    <a:lstStyle/>
                    <a:p>
                      <a:pPr marL="0" algn="l" defTabSz="914400" rtl="0" eaLnBrk="1" latinLnBrk="0" hangingPunct="1"/>
                      <a:r>
                        <a:rPr lang="en-SE" sz="800" kern="1200">
                          <a:solidFill>
                            <a:schemeClr val="tx1"/>
                          </a:solidFill>
                          <a:latin typeface="+mj-lt"/>
                          <a:ea typeface="+mn-ea"/>
                          <a:cs typeface="+mn-cs"/>
                        </a:rPr>
                        <a:t>Andra råd.ingenjörer</a:t>
                      </a:r>
                    </a:p>
                  </a:txBody>
                  <a:tcPr marL="56777" marR="56777">
                    <a:solidFill>
                      <a:schemeClr val="accent2">
                        <a:lumMod val="25000"/>
                        <a:lumOff val="75000"/>
                      </a:schemeClr>
                    </a:solidFill>
                  </a:tcPr>
                </a:tc>
                <a:tc>
                  <a:txBody>
                    <a:bodyPr/>
                    <a:lstStyle/>
                    <a:p>
                      <a:pPr algn="ctr"/>
                      <a:r>
                        <a:rPr lang="sv-SE" sz="800" dirty="0">
                          <a:latin typeface="+mj-lt"/>
                        </a:rPr>
                        <a:t>2%</a:t>
                      </a:r>
                      <a:endParaRPr lang="en-SE" sz="800" dirty="0">
                        <a:latin typeface="+mj-lt"/>
                      </a:endParaRPr>
                    </a:p>
                  </a:txBody>
                  <a:tcPr anchor="ctr">
                    <a:solidFill>
                      <a:schemeClr val="accent2">
                        <a:lumMod val="25000"/>
                        <a:lumOff val="75000"/>
                      </a:schemeClr>
                    </a:solidFill>
                  </a:tcPr>
                </a:tc>
                <a:tc>
                  <a:txBody>
                    <a:bodyPr/>
                    <a:lstStyle/>
                    <a:p>
                      <a:pPr algn="ctr"/>
                      <a:r>
                        <a:rPr lang="sv-SE" sz="800" dirty="0">
                          <a:latin typeface="+mj-lt"/>
                        </a:rPr>
                        <a:t>2%</a:t>
                      </a:r>
                      <a:endParaRPr lang="en-SE" sz="800" dirty="0">
                        <a:latin typeface="+mj-lt"/>
                      </a:endParaRPr>
                    </a:p>
                  </a:txBody>
                  <a:tcPr anchor="ctr">
                    <a:solidFill>
                      <a:schemeClr val="accent2">
                        <a:lumMod val="25000"/>
                        <a:lumOff val="75000"/>
                      </a:schemeClr>
                    </a:solidFill>
                  </a:tcPr>
                </a:tc>
                <a:extLst>
                  <a:ext uri="{0D108BD9-81ED-4DB2-BD59-A6C34878D82A}">
                    <a16:rowId xmlns:a16="http://schemas.microsoft.com/office/drawing/2014/main" val="4077815164"/>
                  </a:ext>
                </a:extLst>
              </a:tr>
              <a:tr h="2204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SE" sz="800" kern="1200">
                          <a:solidFill>
                            <a:schemeClr val="tx1"/>
                          </a:solidFill>
                          <a:latin typeface="+mj-lt"/>
                          <a:ea typeface="+mn-ea"/>
                          <a:cs typeface="+mn-cs"/>
                        </a:rPr>
                        <a:t>Andra råd.arkitekter</a:t>
                      </a:r>
                    </a:p>
                  </a:txBody>
                  <a:tcPr marL="56777" marR="56777"/>
                </a:tc>
                <a:tc>
                  <a:txBody>
                    <a:bodyPr/>
                    <a:lstStyle/>
                    <a:p>
                      <a:pPr algn="ctr"/>
                      <a:r>
                        <a:rPr lang="sv-SE" sz="800" dirty="0">
                          <a:latin typeface="+mj-lt"/>
                        </a:rPr>
                        <a:t>2%</a:t>
                      </a:r>
                      <a:endParaRPr lang="en-SE" sz="800" dirty="0">
                        <a:latin typeface="+mj-lt"/>
                      </a:endParaRPr>
                    </a:p>
                  </a:txBody>
                  <a:tcPr anchor="ctr"/>
                </a:tc>
                <a:tc>
                  <a:txBody>
                    <a:bodyPr/>
                    <a:lstStyle/>
                    <a:p>
                      <a:pPr algn="ctr"/>
                      <a:r>
                        <a:rPr lang="sv-SE" sz="800" dirty="0">
                          <a:latin typeface="+mj-lt"/>
                        </a:rPr>
                        <a:t>4%</a:t>
                      </a:r>
                      <a:endParaRPr lang="en-SE" sz="800" dirty="0">
                        <a:latin typeface="+mj-lt"/>
                      </a:endParaRPr>
                    </a:p>
                  </a:txBody>
                  <a:tcPr anchor="ctr"/>
                </a:tc>
                <a:extLst>
                  <a:ext uri="{0D108BD9-81ED-4DB2-BD59-A6C34878D82A}">
                    <a16:rowId xmlns:a16="http://schemas.microsoft.com/office/drawing/2014/main" val="2474356377"/>
                  </a:ext>
                </a:extLst>
              </a:tr>
              <a:tr h="220457">
                <a:tc>
                  <a:txBody>
                    <a:bodyPr/>
                    <a:lstStyle/>
                    <a:p>
                      <a:pPr marL="0" algn="l" defTabSz="914400" rtl="0" eaLnBrk="1" latinLnBrk="0" hangingPunct="1"/>
                      <a:r>
                        <a:rPr lang="en-SE" sz="800" kern="1200">
                          <a:solidFill>
                            <a:schemeClr val="tx1"/>
                          </a:solidFill>
                          <a:latin typeface="+mj-lt"/>
                          <a:ea typeface="+mn-ea"/>
                          <a:cs typeface="+mn-cs"/>
                        </a:rPr>
                        <a:t>Annan</a:t>
                      </a:r>
                    </a:p>
                  </a:txBody>
                  <a:tcPr marL="56777" marR="56777">
                    <a:solidFill>
                      <a:schemeClr val="accent2">
                        <a:lumMod val="25000"/>
                        <a:lumOff val="75000"/>
                      </a:schemeClr>
                    </a:solidFill>
                  </a:tcPr>
                </a:tc>
                <a:tc>
                  <a:txBody>
                    <a:bodyPr/>
                    <a:lstStyle/>
                    <a:p>
                      <a:pPr algn="ctr"/>
                      <a:r>
                        <a:rPr lang="sv-SE" sz="800" dirty="0">
                          <a:latin typeface="+mj-lt"/>
                        </a:rPr>
                        <a:t>3%</a:t>
                      </a:r>
                      <a:endParaRPr lang="en-SE" sz="800" dirty="0">
                        <a:latin typeface="+mj-lt"/>
                      </a:endParaRPr>
                    </a:p>
                  </a:txBody>
                  <a:tcPr anchor="ctr">
                    <a:solidFill>
                      <a:schemeClr val="accent2">
                        <a:lumMod val="25000"/>
                        <a:lumOff val="75000"/>
                      </a:schemeClr>
                    </a:solidFill>
                  </a:tcPr>
                </a:tc>
                <a:tc>
                  <a:txBody>
                    <a:bodyPr/>
                    <a:lstStyle/>
                    <a:p>
                      <a:pPr algn="ctr"/>
                      <a:r>
                        <a:rPr lang="sv-SE" sz="800" dirty="0">
                          <a:latin typeface="+mj-lt"/>
                        </a:rPr>
                        <a:t>23%</a:t>
                      </a:r>
                      <a:endParaRPr lang="en-SE" sz="800" dirty="0">
                        <a:latin typeface="+mj-lt"/>
                      </a:endParaRPr>
                    </a:p>
                  </a:txBody>
                  <a:tcPr anchor="ctr">
                    <a:solidFill>
                      <a:schemeClr val="accent2">
                        <a:lumMod val="25000"/>
                        <a:lumOff val="75000"/>
                      </a:schemeClr>
                    </a:solidFill>
                  </a:tcPr>
                </a:tc>
                <a:extLst>
                  <a:ext uri="{0D108BD9-81ED-4DB2-BD59-A6C34878D82A}">
                    <a16:rowId xmlns:a16="http://schemas.microsoft.com/office/drawing/2014/main" val="1145979349"/>
                  </a:ext>
                </a:extLst>
              </a:tr>
            </a:tbl>
          </a:graphicData>
        </a:graphic>
      </p:graphicFrame>
      <p:sp>
        <p:nvSpPr>
          <p:cNvPr id="39" name="Rectangle 58">
            <a:extLst>
              <a:ext uri="{FF2B5EF4-FFF2-40B4-BE49-F238E27FC236}">
                <a16:creationId xmlns:a16="http://schemas.microsoft.com/office/drawing/2014/main" id="{42AB5C97-88DD-5E47-8B65-8C59F6A31A03}"/>
              </a:ext>
            </a:extLst>
          </p:cNvPr>
          <p:cNvSpPr/>
          <p:nvPr/>
        </p:nvSpPr>
        <p:spPr>
          <a:xfrm>
            <a:off x="5369886" y="1821633"/>
            <a:ext cx="479296" cy="35314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j-lt"/>
            </a:endParaRPr>
          </a:p>
        </p:txBody>
      </p:sp>
      <p:sp>
        <p:nvSpPr>
          <p:cNvPr id="40" name="Rectangle 52">
            <a:extLst>
              <a:ext uri="{FF2B5EF4-FFF2-40B4-BE49-F238E27FC236}">
                <a16:creationId xmlns:a16="http://schemas.microsoft.com/office/drawing/2014/main" id="{4A538B8A-976A-104D-A264-6B1BECA6976C}"/>
              </a:ext>
            </a:extLst>
          </p:cNvPr>
          <p:cNvSpPr/>
          <p:nvPr/>
        </p:nvSpPr>
        <p:spPr>
          <a:xfrm>
            <a:off x="6038620" y="1821633"/>
            <a:ext cx="479296" cy="35314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j-lt"/>
            </a:endParaRPr>
          </a:p>
        </p:txBody>
      </p:sp>
      <p:graphicFrame>
        <p:nvGraphicFramePr>
          <p:cNvPr id="41" name="Table 38">
            <a:extLst>
              <a:ext uri="{FF2B5EF4-FFF2-40B4-BE49-F238E27FC236}">
                <a16:creationId xmlns:a16="http://schemas.microsoft.com/office/drawing/2014/main" id="{2EA9A1DB-3847-8B4F-A95B-923DDC28D7A5}"/>
              </a:ext>
            </a:extLst>
          </p:cNvPr>
          <p:cNvGraphicFramePr>
            <a:graphicFrameLocks noGrp="1"/>
          </p:cNvGraphicFramePr>
          <p:nvPr>
            <p:extLst>
              <p:ext uri="{D42A27DB-BD31-4B8C-83A1-F6EECF244321}">
                <p14:modId xmlns:p14="http://schemas.microsoft.com/office/powerpoint/2010/main" val="3999298664"/>
              </p:ext>
            </p:extLst>
          </p:nvPr>
        </p:nvGraphicFramePr>
        <p:xfrm>
          <a:off x="3985248" y="2060497"/>
          <a:ext cx="2635464" cy="1950720"/>
        </p:xfrm>
        <a:graphic>
          <a:graphicData uri="http://schemas.openxmlformats.org/drawingml/2006/table">
            <a:tbl>
              <a:tblPr firstRow="1" bandRow="1">
                <a:tableStyleId>{2D5ABB26-0587-4C30-8999-92F81FD0307C}</a:tableStyleId>
              </a:tblPr>
              <a:tblGrid>
                <a:gridCol w="1289007">
                  <a:extLst>
                    <a:ext uri="{9D8B030D-6E8A-4147-A177-3AD203B41FA5}">
                      <a16:colId xmlns:a16="http://schemas.microsoft.com/office/drawing/2014/main" val="1807689859"/>
                    </a:ext>
                  </a:extLst>
                </a:gridCol>
                <a:gridCol w="678873">
                  <a:extLst>
                    <a:ext uri="{9D8B030D-6E8A-4147-A177-3AD203B41FA5}">
                      <a16:colId xmlns:a16="http://schemas.microsoft.com/office/drawing/2014/main" val="3847115752"/>
                    </a:ext>
                  </a:extLst>
                </a:gridCol>
                <a:gridCol w="667584">
                  <a:extLst>
                    <a:ext uri="{9D8B030D-6E8A-4147-A177-3AD203B41FA5}">
                      <a16:colId xmlns:a16="http://schemas.microsoft.com/office/drawing/2014/main" val="1911372940"/>
                    </a:ext>
                  </a:extLst>
                </a:gridCol>
              </a:tblGrid>
              <a:tr h="213242">
                <a:tc>
                  <a:txBody>
                    <a:bodyPr/>
                    <a:lstStyle/>
                    <a:p>
                      <a:r>
                        <a:rPr lang="en-SE" sz="800" b="1">
                          <a:latin typeface="+mj-lt"/>
                        </a:rPr>
                        <a:t>Exportregioner</a:t>
                      </a:r>
                      <a:r>
                        <a:rPr lang="sv-SE" sz="800" b="1">
                          <a:latin typeface="+mj-lt"/>
                        </a:rPr>
                        <a:t>*</a:t>
                      </a:r>
                      <a:r>
                        <a:rPr lang="en-SE" sz="800" b="1">
                          <a:latin typeface="+mj-lt"/>
                        </a:rPr>
                        <a:t> </a:t>
                      </a:r>
                      <a:br>
                        <a:rPr lang="en-SE" sz="800" b="1">
                          <a:latin typeface="+mj-lt"/>
                        </a:rPr>
                      </a:br>
                      <a:r>
                        <a:rPr lang="en-SE" sz="800" b="1">
                          <a:latin typeface="+mj-lt"/>
                        </a:rPr>
                        <a:t>(andel av företagen)</a:t>
                      </a:r>
                    </a:p>
                  </a:txBody>
                  <a:tcPr>
                    <a:lnB w="12700" cap="flat" cmpd="sng" algn="ctr">
                      <a:solidFill>
                        <a:schemeClr val="tx1"/>
                      </a:solidFill>
                      <a:prstDash val="solid"/>
                      <a:round/>
                      <a:headEnd type="none" w="med" len="med"/>
                      <a:tailEnd type="none" w="med" len="med"/>
                    </a:lnB>
                  </a:tcPr>
                </a:tc>
                <a:tc>
                  <a:txBody>
                    <a:bodyPr/>
                    <a:lstStyle/>
                    <a:p>
                      <a:pPr algn="ctr"/>
                      <a:r>
                        <a:rPr lang="en-SE" sz="800" b="1" dirty="0">
                          <a:latin typeface="+mj-lt"/>
                        </a:rPr>
                        <a:t>SWE</a:t>
                      </a:r>
                    </a:p>
                  </a:txBody>
                  <a:tcPr anchor="ctr">
                    <a:lnB w="12700" cap="flat" cmpd="sng" algn="ctr">
                      <a:solidFill>
                        <a:schemeClr val="tx1"/>
                      </a:solidFill>
                      <a:prstDash val="solid"/>
                      <a:round/>
                      <a:headEnd type="none" w="med" len="med"/>
                      <a:tailEnd type="none" w="med" len="med"/>
                    </a:lnB>
                  </a:tcPr>
                </a:tc>
                <a:tc>
                  <a:txBody>
                    <a:bodyPr/>
                    <a:lstStyle/>
                    <a:p>
                      <a:pPr algn="ctr"/>
                      <a:r>
                        <a:rPr lang="en-SE" sz="800" b="1">
                          <a:latin typeface="+mj-lt"/>
                        </a:rPr>
                        <a:t>DEN</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1824960"/>
                  </a:ext>
                </a:extLst>
              </a:tr>
              <a:tr h="213242">
                <a:tc>
                  <a:txBody>
                    <a:bodyPr/>
                    <a:lstStyle/>
                    <a:p>
                      <a:r>
                        <a:rPr lang="en-SE" sz="800">
                          <a:latin typeface="+mj-lt"/>
                        </a:rPr>
                        <a:t>Norden</a:t>
                      </a:r>
                    </a:p>
                  </a:txBody>
                  <a:tcPr>
                    <a:lnT w="12700" cap="flat" cmpd="sng" algn="ctr">
                      <a:solidFill>
                        <a:schemeClr val="tx1"/>
                      </a:solidFill>
                      <a:prstDash val="solid"/>
                      <a:round/>
                      <a:headEnd type="none" w="med" len="med"/>
                      <a:tailEnd type="none" w="med" len="med"/>
                    </a:lnT>
                    <a:solidFill>
                      <a:schemeClr val="accent2">
                        <a:lumMod val="25000"/>
                        <a:lumOff val="75000"/>
                      </a:schemeClr>
                    </a:solidFill>
                  </a:tcPr>
                </a:tc>
                <a:tc>
                  <a:txBody>
                    <a:bodyPr/>
                    <a:lstStyle/>
                    <a:p>
                      <a:pPr algn="ctr"/>
                      <a:r>
                        <a:rPr lang="sv-SE" sz="800" dirty="0">
                          <a:latin typeface="+mj-lt"/>
                        </a:rPr>
                        <a:t>42%</a:t>
                      </a:r>
                      <a:endParaRPr lang="en-SE" sz="800" dirty="0">
                        <a:latin typeface="+mj-lt"/>
                      </a:endParaRP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tc>
                  <a:txBody>
                    <a:bodyPr/>
                    <a:lstStyle/>
                    <a:p>
                      <a:pPr algn="ctr"/>
                      <a:r>
                        <a:rPr lang="sv-SE" sz="800" dirty="0">
                          <a:latin typeface="+mj-lt"/>
                        </a:rPr>
                        <a:t>24%</a:t>
                      </a: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extLst>
                  <a:ext uri="{0D108BD9-81ED-4DB2-BD59-A6C34878D82A}">
                    <a16:rowId xmlns:a16="http://schemas.microsoft.com/office/drawing/2014/main" val="2352211804"/>
                  </a:ext>
                </a:extLst>
              </a:tr>
              <a:tr h="236611">
                <a:tc>
                  <a:txBody>
                    <a:bodyPr/>
                    <a:lstStyle/>
                    <a:p>
                      <a:r>
                        <a:rPr lang="en-SE" sz="800">
                          <a:latin typeface="+mj-lt"/>
                        </a:rPr>
                        <a:t>Övriga Europa (exkl. </a:t>
                      </a:r>
                      <a:r>
                        <a:rPr lang="en-US" sz="800">
                          <a:latin typeface="+mj-lt"/>
                        </a:rPr>
                        <a:t>N</a:t>
                      </a:r>
                      <a:r>
                        <a:rPr lang="en-SE" sz="800">
                          <a:latin typeface="+mj-lt"/>
                        </a:rPr>
                        <a:t>orden)</a:t>
                      </a:r>
                    </a:p>
                  </a:txBody>
                  <a:tcPr/>
                </a:tc>
                <a:tc>
                  <a:txBody>
                    <a:bodyPr/>
                    <a:lstStyle/>
                    <a:p>
                      <a:pPr algn="ctr"/>
                      <a:r>
                        <a:rPr lang="sv-SE" sz="800" dirty="0">
                          <a:latin typeface="+mj-lt"/>
                        </a:rPr>
                        <a:t>27%</a:t>
                      </a:r>
                      <a:endParaRPr lang="en-SE" sz="800" dirty="0">
                        <a:latin typeface="+mj-lt"/>
                      </a:endParaRPr>
                    </a:p>
                  </a:txBody>
                  <a:tcPr anchor="ctr"/>
                </a:tc>
                <a:tc>
                  <a:txBody>
                    <a:bodyPr/>
                    <a:lstStyle/>
                    <a:p>
                      <a:pPr algn="ctr"/>
                      <a:r>
                        <a:rPr lang="sv-SE" sz="800" dirty="0">
                          <a:latin typeface="+mj-lt"/>
                        </a:rPr>
                        <a:t>31%</a:t>
                      </a:r>
                      <a:endParaRPr lang="en-SE" sz="800" dirty="0">
                        <a:latin typeface="+mj-lt"/>
                      </a:endParaRPr>
                    </a:p>
                  </a:txBody>
                  <a:tcPr anchor="ctr"/>
                </a:tc>
                <a:extLst>
                  <a:ext uri="{0D108BD9-81ED-4DB2-BD59-A6C34878D82A}">
                    <a16:rowId xmlns:a16="http://schemas.microsoft.com/office/drawing/2014/main" val="113942698"/>
                  </a:ext>
                </a:extLst>
              </a:tr>
              <a:tr h="213242">
                <a:tc>
                  <a:txBody>
                    <a:bodyPr/>
                    <a:lstStyle/>
                    <a:p>
                      <a:r>
                        <a:rPr lang="en-SE" sz="800">
                          <a:latin typeface="+mj-lt"/>
                        </a:rPr>
                        <a:t>Nordamerika</a:t>
                      </a:r>
                    </a:p>
                  </a:txBody>
                  <a:tcPr>
                    <a:solidFill>
                      <a:schemeClr val="accent2">
                        <a:lumMod val="25000"/>
                        <a:lumOff val="75000"/>
                      </a:schemeClr>
                    </a:solidFill>
                  </a:tcPr>
                </a:tc>
                <a:tc>
                  <a:txBody>
                    <a:bodyPr/>
                    <a:lstStyle/>
                    <a:p>
                      <a:pPr algn="ctr"/>
                      <a:r>
                        <a:rPr lang="sv-SE" sz="800" dirty="0">
                          <a:latin typeface="+mj-lt"/>
                        </a:rPr>
                        <a:t>14%</a:t>
                      </a:r>
                      <a:endParaRPr lang="en-SE" sz="800" dirty="0">
                        <a:latin typeface="+mj-lt"/>
                      </a:endParaRPr>
                    </a:p>
                  </a:txBody>
                  <a:tcPr anchor="ctr">
                    <a:solidFill>
                      <a:schemeClr val="accent2">
                        <a:lumMod val="25000"/>
                        <a:lumOff val="75000"/>
                      </a:schemeClr>
                    </a:solidFill>
                  </a:tcPr>
                </a:tc>
                <a:tc>
                  <a:txBody>
                    <a:bodyPr/>
                    <a:lstStyle/>
                    <a:p>
                      <a:pPr algn="ctr"/>
                      <a:r>
                        <a:rPr lang="sv-SE" sz="800">
                          <a:latin typeface="+mj-lt"/>
                        </a:rPr>
                        <a:t>6%</a:t>
                      </a:r>
                      <a:endParaRPr lang="en-SE" sz="800">
                        <a:latin typeface="+mj-lt"/>
                      </a:endParaRPr>
                    </a:p>
                  </a:txBody>
                  <a:tcPr anchor="ctr">
                    <a:solidFill>
                      <a:schemeClr val="accent2">
                        <a:lumMod val="25000"/>
                        <a:lumOff val="75000"/>
                      </a:schemeClr>
                    </a:solidFill>
                  </a:tcPr>
                </a:tc>
                <a:extLst>
                  <a:ext uri="{0D108BD9-81ED-4DB2-BD59-A6C34878D82A}">
                    <a16:rowId xmlns:a16="http://schemas.microsoft.com/office/drawing/2014/main" val="531149417"/>
                  </a:ext>
                </a:extLst>
              </a:tr>
              <a:tr h="213242">
                <a:tc>
                  <a:txBody>
                    <a:bodyPr/>
                    <a:lstStyle/>
                    <a:p>
                      <a:r>
                        <a:rPr lang="en-SE" sz="800">
                          <a:latin typeface="+mj-lt"/>
                        </a:rPr>
                        <a:t>Asien &amp; Oceanien</a:t>
                      </a:r>
                    </a:p>
                  </a:txBody>
                  <a:tcPr/>
                </a:tc>
                <a:tc>
                  <a:txBody>
                    <a:bodyPr/>
                    <a:lstStyle/>
                    <a:p>
                      <a:pPr algn="ctr"/>
                      <a:r>
                        <a:rPr lang="sv-SE" sz="800" dirty="0">
                          <a:latin typeface="+mj-lt"/>
                        </a:rPr>
                        <a:t>9%</a:t>
                      </a:r>
                      <a:endParaRPr lang="en-SE" sz="800" dirty="0">
                        <a:latin typeface="+mj-lt"/>
                      </a:endParaRPr>
                    </a:p>
                  </a:txBody>
                  <a:tcPr anchor="ctr"/>
                </a:tc>
                <a:tc>
                  <a:txBody>
                    <a:bodyPr/>
                    <a:lstStyle/>
                    <a:p>
                      <a:pPr algn="ctr"/>
                      <a:r>
                        <a:rPr lang="sv-SE" sz="800" dirty="0">
                          <a:latin typeface="+mj-lt"/>
                        </a:rPr>
                        <a:t>20%</a:t>
                      </a:r>
                      <a:endParaRPr lang="en-SE" sz="800" dirty="0">
                        <a:latin typeface="+mj-lt"/>
                      </a:endParaRPr>
                    </a:p>
                  </a:txBody>
                  <a:tcPr anchor="ctr"/>
                </a:tc>
                <a:extLst>
                  <a:ext uri="{0D108BD9-81ED-4DB2-BD59-A6C34878D82A}">
                    <a16:rowId xmlns:a16="http://schemas.microsoft.com/office/drawing/2014/main" val="3657152779"/>
                  </a:ext>
                </a:extLst>
              </a:tr>
              <a:tr h="213242">
                <a:tc>
                  <a:txBody>
                    <a:bodyPr/>
                    <a:lstStyle/>
                    <a:p>
                      <a:r>
                        <a:rPr lang="en-SE" sz="800">
                          <a:latin typeface="+mj-lt"/>
                        </a:rPr>
                        <a:t>Sydamerika</a:t>
                      </a:r>
                    </a:p>
                  </a:txBody>
                  <a:tcPr>
                    <a:solidFill>
                      <a:schemeClr val="accent2">
                        <a:lumMod val="25000"/>
                        <a:lumOff val="75000"/>
                      </a:schemeClr>
                    </a:solidFill>
                  </a:tcPr>
                </a:tc>
                <a:tc>
                  <a:txBody>
                    <a:bodyPr/>
                    <a:lstStyle/>
                    <a:p>
                      <a:pPr algn="ctr"/>
                      <a:r>
                        <a:rPr lang="sv-SE" sz="800" dirty="0">
                          <a:latin typeface="+mj-lt"/>
                        </a:rPr>
                        <a:t>5%</a:t>
                      </a:r>
                      <a:endParaRPr lang="en-SE" sz="800" dirty="0">
                        <a:latin typeface="+mj-lt"/>
                      </a:endParaRPr>
                    </a:p>
                  </a:txBody>
                  <a:tcPr anchor="ctr">
                    <a:solidFill>
                      <a:schemeClr val="accent2">
                        <a:lumMod val="25000"/>
                        <a:lumOff val="75000"/>
                      </a:schemeClr>
                    </a:solidFill>
                  </a:tcPr>
                </a:tc>
                <a:tc>
                  <a:txBody>
                    <a:bodyPr/>
                    <a:lstStyle/>
                    <a:p>
                      <a:pPr algn="ctr"/>
                      <a:r>
                        <a:rPr lang="sv-SE" sz="800" dirty="0">
                          <a:latin typeface="+mj-lt"/>
                        </a:rPr>
                        <a:t>2%</a:t>
                      </a:r>
                      <a:endParaRPr lang="en-SE" sz="800" dirty="0">
                        <a:latin typeface="+mj-lt"/>
                      </a:endParaRPr>
                    </a:p>
                  </a:txBody>
                  <a:tcPr anchor="ctr">
                    <a:solidFill>
                      <a:schemeClr val="accent2">
                        <a:lumMod val="25000"/>
                        <a:lumOff val="75000"/>
                      </a:schemeClr>
                    </a:solidFill>
                  </a:tcPr>
                </a:tc>
                <a:extLst>
                  <a:ext uri="{0D108BD9-81ED-4DB2-BD59-A6C34878D82A}">
                    <a16:rowId xmlns:a16="http://schemas.microsoft.com/office/drawing/2014/main" val="4077815164"/>
                  </a:ext>
                </a:extLst>
              </a:tr>
              <a:tr h="213242">
                <a:tc>
                  <a:txBody>
                    <a:bodyPr/>
                    <a:lstStyle/>
                    <a:p>
                      <a:r>
                        <a:rPr lang="en-SE" sz="800">
                          <a:latin typeface="+mj-lt"/>
                        </a:rPr>
                        <a:t>Afrika</a:t>
                      </a:r>
                    </a:p>
                  </a:txBody>
                  <a:tcPr/>
                </a:tc>
                <a:tc>
                  <a:txBody>
                    <a:bodyPr/>
                    <a:lstStyle/>
                    <a:p>
                      <a:pPr algn="ctr"/>
                      <a:r>
                        <a:rPr lang="sv-SE" sz="800" dirty="0">
                          <a:latin typeface="+mj-lt"/>
                        </a:rPr>
                        <a:t>2%</a:t>
                      </a:r>
                      <a:endParaRPr lang="en-SE" sz="800" dirty="0">
                        <a:latin typeface="+mj-lt"/>
                      </a:endParaRPr>
                    </a:p>
                  </a:txBody>
                  <a:tcPr anchor="ctr"/>
                </a:tc>
                <a:tc>
                  <a:txBody>
                    <a:bodyPr/>
                    <a:lstStyle/>
                    <a:p>
                      <a:pPr algn="ctr"/>
                      <a:r>
                        <a:rPr lang="sv-SE" sz="800" dirty="0">
                          <a:latin typeface="+mj-lt"/>
                        </a:rPr>
                        <a:t>9%</a:t>
                      </a:r>
                      <a:endParaRPr lang="en-SE" sz="800" dirty="0">
                        <a:latin typeface="+mj-lt"/>
                      </a:endParaRPr>
                    </a:p>
                  </a:txBody>
                  <a:tcPr anchor="ctr"/>
                </a:tc>
                <a:extLst>
                  <a:ext uri="{0D108BD9-81ED-4DB2-BD59-A6C34878D82A}">
                    <a16:rowId xmlns:a16="http://schemas.microsoft.com/office/drawing/2014/main" val="2474356377"/>
                  </a:ext>
                </a:extLst>
              </a:tr>
              <a:tr h="213242">
                <a:tc>
                  <a:txBody>
                    <a:bodyPr/>
                    <a:lstStyle/>
                    <a:p>
                      <a:r>
                        <a:rPr lang="en-SE" sz="800">
                          <a:latin typeface="+mj-lt"/>
                        </a:rPr>
                        <a:t>Mellanöstern</a:t>
                      </a:r>
                    </a:p>
                  </a:txBody>
                  <a:tcPr>
                    <a:solidFill>
                      <a:schemeClr val="accent2">
                        <a:lumMod val="25000"/>
                        <a:lumOff val="75000"/>
                      </a:schemeClr>
                    </a:solidFill>
                  </a:tcPr>
                </a:tc>
                <a:tc>
                  <a:txBody>
                    <a:bodyPr/>
                    <a:lstStyle/>
                    <a:p>
                      <a:pPr algn="ctr"/>
                      <a:r>
                        <a:rPr lang="sv-SE" sz="800" dirty="0">
                          <a:latin typeface="+mj-lt"/>
                        </a:rPr>
                        <a:t>2%</a:t>
                      </a:r>
                      <a:endParaRPr lang="en-SE" sz="800" dirty="0">
                        <a:latin typeface="+mj-lt"/>
                      </a:endParaRPr>
                    </a:p>
                  </a:txBody>
                  <a:tcPr anchor="ctr">
                    <a:solidFill>
                      <a:schemeClr val="accent2">
                        <a:lumMod val="25000"/>
                        <a:lumOff val="75000"/>
                      </a:schemeClr>
                    </a:solidFill>
                  </a:tcPr>
                </a:tc>
                <a:tc>
                  <a:txBody>
                    <a:bodyPr/>
                    <a:lstStyle/>
                    <a:p>
                      <a:pPr algn="ctr"/>
                      <a:r>
                        <a:rPr lang="sv-SE" sz="800" dirty="0">
                          <a:latin typeface="+mj-lt"/>
                        </a:rPr>
                        <a:t>8%</a:t>
                      </a:r>
                      <a:endParaRPr lang="en-SE" sz="800" dirty="0">
                        <a:latin typeface="+mj-lt"/>
                      </a:endParaRPr>
                    </a:p>
                  </a:txBody>
                  <a:tcPr anchor="ctr">
                    <a:solidFill>
                      <a:schemeClr val="accent2">
                        <a:lumMod val="25000"/>
                        <a:lumOff val="75000"/>
                      </a:schemeClr>
                    </a:solidFill>
                  </a:tcPr>
                </a:tc>
                <a:extLst>
                  <a:ext uri="{0D108BD9-81ED-4DB2-BD59-A6C34878D82A}">
                    <a16:rowId xmlns:a16="http://schemas.microsoft.com/office/drawing/2014/main" val="1145979349"/>
                  </a:ext>
                </a:extLst>
              </a:tr>
            </a:tbl>
          </a:graphicData>
        </a:graphic>
      </p:graphicFrame>
      <p:pic>
        <p:nvPicPr>
          <p:cNvPr id="43" name="Picture 47">
            <a:extLst>
              <a:ext uri="{FF2B5EF4-FFF2-40B4-BE49-F238E27FC236}">
                <a16:creationId xmlns:a16="http://schemas.microsoft.com/office/drawing/2014/main" id="{5695949D-8752-2745-945F-82940570A94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130001" y="1905426"/>
            <a:ext cx="305211" cy="190219"/>
          </a:xfrm>
          <a:prstGeom prst="rect">
            <a:avLst/>
          </a:prstGeom>
        </p:spPr>
      </p:pic>
      <p:pic>
        <p:nvPicPr>
          <p:cNvPr id="44" name="Picture 48">
            <a:extLst>
              <a:ext uri="{FF2B5EF4-FFF2-40B4-BE49-F238E27FC236}">
                <a16:creationId xmlns:a16="http://schemas.microsoft.com/office/drawing/2014/main" id="{8EC45D95-04F8-3043-A026-635F41E576CE}"/>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456734" y="1905426"/>
            <a:ext cx="305211" cy="190219"/>
          </a:xfrm>
          <a:prstGeom prst="rect">
            <a:avLst/>
          </a:prstGeom>
        </p:spPr>
      </p:pic>
      <p:graphicFrame>
        <p:nvGraphicFramePr>
          <p:cNvPr id="46" name="Table 38">
            <a:extLst>
              <a:ext uri="{FF2B5EF4-FFF2-40B4-BE49-F238E27FC236}">
                <a16:creationId xmlns:a16="http://schemas.microsoft.com/office/drawing/2014/main" id="{DE19F447-82E0-BA40-B218-0DAF39B874EE}"/>
              </a:ext>
            </a:extLst>
          </p:cNvPr>
          <p:cNvGraphicFramePr>
            <a:graphicFrameLocks noGrp="1"/>
          </p:cNvGraphicFramePr>
          <p:nvPr>
            <p:extLst>
              <p:ext uri="{D42A27DB-BD31-4B8C-83A1-F6EECF244321}">
                <p14:modId xmlns:p14="http://schemas.microsoft.com/office/powerpoint/2010/main" val="1527391117"/>
              </p:ext>
            </p:extLst>
          </p:nvPr>
        </p:nvGraphicFramePr>
        <p:xfrm>
          <a:off x="3960762" y="4762750"/>
          <a:ext cx="2635464" cy="596053"/>
        </p:xfrm>
        <a:graphic>
          <a:graphicData uri="http://schemas.openxmlformats.org/drawingml/2006/table">
            <a:tbl>
              <a:tblPr firstRow="1" bandRow="1">
                <a:tableStyleId>{2D5ABB26-0587-4C30-8999-92F81FD0307C}</a:tableStyleId>
              </a:tblPr>
              <a:tblGrid>
                <a:gridCol w="1346036">
                  <a:extLst>
                    <a:ext uri="{9D8B030D-6E8A-4147-A177-3AD203B41FA5}">
                      <a16:colId xmlns:a16="http://schemas.microsoft.com/office/drawing/2014/main" val="1807689859"/>
                    </a:ext>
                  </a:extLst>
                </a:gridCol>
                <a:gridCol w="621844">
                  <a:extLst>
                    <a:ext uri="{9D8B030D-6E8A-4147-A177-3AD203B41FA5}">
                      <a16:colId xmlns:a16="http://schemas.microsoft.com/office/drawing/2014/main" val="3847115752"/>
                    </a:ext>
                  </a:extLst>
                </a:gridCol>
                <a:gridCol w="667584">
                  <a:extLst>
                    <a:ext uri="{9D8B030D-6E8A-4147-A177-3AD203B41FA5}">
                      <a16:colId xmlns:a16="http://schemas.microsoft.com/office/drawing/2014/main" val="1911372940"/>
                    </a:ext>
                  </a:extLst>
                </a:gridCol>
              </a:tblGrid>
              <a:tr h="227279">
                <a:tc>
                  <a:txBody>
                    <a:bodyPr/>
                    <a:lstStyle/>
                    <a:p>
                      <a:r>
                        <a:rPr lang="sv-SE" sz="800" b="1">
                          <a:latin typeface="+mj-lt"/>
                        </a:rPr>
                        <a:t>Könsfördelning bland de anställda</a:t>
                      </a:r>
                      <a:endParaRPr lang="en-SE" sz="800" b="1">
                        <a:latin typeface="+mj-lt"/>
                      </a:endParaRPr>
                    </a:p>
                  </a:txBody>
                  <a:tcPr anchor="ctr">
                    <a:lnB w="12700" cap="flat" cmpd="sng" algn="ctr">
                      <a:solidFill>
                        <a:schemeClr val="tx1"/>
                      </a:solidFill>
                      <a:prstDash val="solid"/>
                      <a:round/>
                      <a:headEnd type="none" w="med" len="med"/>
                      <a:tailEnd type="none" w="med" len="med"/>
                    </a:lnB>
                  </a:tcPr>
                </a:tc>
                <a:tc>
                  <a:txBody>
                    <a:bodyPr/>
                    <a:lstStyle/>
                    <a:p>
                      <a:pPr algn="ctr"/>
                      <a:r>
                        <a:rPr lang="en-SE" sz="800" b="1">
                          <a:latin typeface="+mj-lt"/>
                        </a:rPr>
                        <a:t>SWE</a:t>
                      </a:r>
                    </a:p>
                  </a:txBody>
                  <a:tcPr anchor="ctr">
                    <a:lnB w="12700" cap="flat" cmpd="sng" algn="ctr">
                      <a:solidFill>
                        <a:schemeClr val="tx1"/>
                      </a:solidFill>
                      <a:prstDash val="solid"/>
                      <a:round/>
                      <a:headEnd type="none" w="med" len="med"/>
                      <a:tailEnd type="none" w="med" len="med"/>
                    </a:lnB>
                  </a:tcPr>
                </a:tc>
                <a:tc>
                  <a:txBody>
                    <a:bodyPr/>
                    <a:lstStyle/>
                    <a:p>
                      <a:pPr algn="ctr"/>
                      <a:r>
                        <a:rPr lang="en-SE" sz="800" b="1">
                          <a:latin typeface="+mj-lt"/>
                        </a:rPr>
                        <a:t>DEN</a:t>
                      </a:r>
                    </a:p>
                  </a:txBody>
                  <a:tcPr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1824960"/>
                  </a:ext>
                </a:extLst>
              </a:tr>
              <a:tr h="260773">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SE" sz="800">
                          <a:latin typeface="+mj-lt"/>
                        </a:rPr>
                        <a:t>I </a:t>
                      </a:r>
                      <a:r>
                        <a:rPr lang="sv-SE" sz="800">
                          <a:latin typeface="+mj-lt"/>
                        </a:rPr>
                        <a:t>p</a:t>
                      </a:r>
                      <a:r>
                        <a:rPr lang="en-SE" sz="800">
                          <a:latin typeface="+mj-lt"/>
                        </a:rPr>
                        <a:t>rocent</a:t>
                      </a:r>
                      <a:r>
                        <a:rPr lang="sv-SE" sz="800">
                          <a:latin typeface="+mj-lt"/>
                        </a:rPr>
                        <a:t> (man/kvinna)</a:t>
                      </a:r>
                      <a:endParaRPr lang="en-SE" sz="800">
                        <a:latin typeface="+mj-lt"/>
                      </a:endParaRP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tc>
                  <a:txBody>
                    <a:bodyPr/>
                    <a:lstStyle/>
                    <a:p>
                      <a:pPr algn="ctr"/>
                      <a:r>
                        <a:rPr lang="sv-SE" sz="800" dirty="0">
                          <a:latin typeface="+mj-lt"/>
                        </a:rPr>
                        <a:t>64/36</a:t>
                      </a:r>
                      <a:endParaRPr lang="en-SE" sz="800" dirty="0">
                        <a:latin typeface="+mj-lt"/>
                      </a:endParaRP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tc>
                  <a:txBody>
                    <a:bodyPr/>
                    <a:lstStyle/>
                    <a:p>
                      <a:pPr algn="ctr"/>
                      <a:r>
                        <a:rPr lang="sv-SE" sz="800" dirty="0">
                          <a:latin typeface="+mj-lt"/>
                        </a:rPr>
                        <a:t>68/32</a:t>
                      </a:r>
                      <a:endParaRPr lang="en-SE" sz="800" dirty="0">
                        <a:latin typeface="+mj-lt"/>
                      </a:endParaRP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extLst>
                  <a:ext uri="{0D108BD9-81ED-4DB2-BD59-A6C34878D82A}">
                    <a16:rowId xmlns:a16="http://schemas.microsoft.com/office/drawing/2014/main" val="2352211804"/>
                  </a:ext>
                </a:extLst>
              </a:tr>
            </a:tbl>
          </a:graphicData>
        </a:graphic>
      </p:graphicFrame>
      <p:sp>
        <p:nvSpPr>
          <p:cNvPr id="50" name="Rectangle 62">
            <a:extLst>
              <a:ext uri="{FF2B5EF4-FFF2-40B4-BE49-F238E27FC236}">
                <a16:creationId xmlns:a16="http://schemas.microsoft.com/office/drawing/2014/main" id="{104CDCA2-8181-E449-8239-20A447F66FAF}"/>
              </a:ext>
            </a:extLst>
          </p:cNvPr>
          <p:cNvSpPr/>
          <p:nvPr/>
        </p:nvSpPr>
        <p:spPr>
          <a:xfrm>
            <a:off x="2249556" y="1827381"/>
            <a:ext cx="479296" cy="35314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j-lt"/>
            </a:endParaRPr>
          </a:p>
        </p:txBody>
      </p:sp>
      <p:sp>
        <p:nvSpPr>
          <p:cNvPr id="51" name="Rectangle 63">
            <a:extLst>
              <a:ext uri="{FF2B5EF4-FFF2-40B4-BE49-F238E27FC236}">
                <a16:creationId xmlns:a16="http://schemas.microsoft.com/office/drawing/2014/main" id="{27695375-5934-7E48-A4AB-47800C9D158E}"/>
              </a:ext>
            </a:extLst>
          </p:cNvPr>
          <p:cNvSpPr/>
          <p:nvPr/>
        </p:nvSpPr>
        <p:spPr>
          <a:xfrm>
            <a:off x="2910747" y="1827381"/>
            <a:ext cx="479296" cy="353142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latin typeface="+mj-lt"/>
            </a:endParaRPr>
          </a:p>
        </p:txBody>
      </p:sp>
      <p:pic>
        <p:nvPicPr>
          <p:cNvPr id="52" name="Picture 64">
            <a:extLst>
              <a:ext uri="{FF2B5EF4-FFF2-40B4-BE49-F238E27FC236}">
                <a16:creationId xmlns:a16="http://schemas.microsoft.com/office/drawing/2014/main" id="{A39ED568-B818-C84B-8E3A-4C9C53DCBE3E}"/>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2993800" y="1911174"/>
            <a:ext cx="305211" cy="190219"/>
          </a:xfrm>
          <a:prstGeom prst="rect">
            <a:avLst/>
          </a:prstGeom>
        </p:spPr>
      </p:pic>
      <p:pic>
        <p:nvPicPr>
          <p:cNvPr id="53" name="Picture 65">
            <a:extLst>
              <a:ext uri="{FF2B5EF4-FFF2-40B4-BE49-F238E27FC236}">
                <a16:creationId xmlns:a16="http://schemas.microsoft.com/office/drawing/2014/main" id="{5BF2E875-473A-C342-AFF2-994191FAED08}"/>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2338117" y="1911174"/>
            <a:ext cx="305211" cy="190219"/>
          </a:xfrm>
          <a:prstGeom prst="rect">
            <a:avLst/>
          </a:prstGeom>
        </p:spPr>
      </p:pic>
      <p:graphicFrame>
        <p:nvGraphicFramePr>
          <p:cNvPr id="54" name="Table 38">
            <a:extLst>
              <a:ext uri="{FF2B5EF4-FFF2-40B4-BE49-F238E27FC236}">
                <a16:creationId xmlns:a16="http://schemas.microsoft.com/office/drawing/2014/main" id="{22C61D78-CDAB-F142-9AF6-915041B2FCB5}"/>
              </a:ext>
            </a:extLst>
          </p:cNvPr>
          <p:cNvGraphicFramePr>
            <a:graphicFrameLocks noGrp="1"/>
          </p:cNvGraphicFramePr>
          <p:nvPr>
            <p:extLst>
              <p:ext uri="{D42A27DB-BD31-4B8C-83A1-F6EECF244321}">
                <p14:modId xmlns:p14="http://schemas.microsoft.com/office/powerpoint/2010/main" val="3355730147"/>
              </p:ext>
            </p:extLst>
          </p:nvPr>
        </p:nvGraphicFramePr>
        <p:xfrm>
          <a:off x="853902" y="2050420"/>
          <a:ext cx="2635464" cy="3239439"/>
        </p:xfrm>
        <a:graphic>
          <a:graphicData uri="http://schemas.openxmlformats.org/drawingml/2006/table">
            <a:tbl>
              <a:tblPr firstRow="1" bandRow="1">
                <a:tableStyleId>{2D5ABB26-0587-4C30-8999-92F81FD0307C}</a:tableStyleId>
              </a:tblPr>
              <a:tblGrid>
                <a:gridCol w="1289007">
                  <a:extLst>
                    <a:ext uri="{9D8B030D-6E8A-4147-A177-3AD203B41FA5}">
                      <a16:colId xmlns:a16="http://schemas.microsoft.com/office/drawing/2014/main" val="1807689859"/>
                    </a:ext>
                  </a:extLst>
                </a:gridCol>
                <a:gridCol w="678873">
                  <a:extLst>
                    <a:ext uri="{9D8B030D-6E8A-4147-A177-3AD203B41FA5}">
                      <a16:colId xmlns:a16="http://schemas.microsoft.com/office/drawing/2014/main" val="3847115752"/>
                    </a:ext>
                  </a:extLst>
                </a:gridCol>
                <a:gridCol w="667584">
                  <a:extLst>
                    <a:ext uri="{9D8B030D-6E8A-4147-A177-3AD203B41FA5}">
                      <a16:colId xmlns:a16="http://schemas.microsoft.com/office/drawing/2014/main" val="1911372940"/>
                    </a:ext>
                  </a:extLst>
                </a:gridCol>
              </a:tblGrid>
              <a:tr h="360165">
                <a:tc>
                  <a:txBody>
                    <a:bodyPr/>
                    <a:lstStyle/>
                    <a:p>
                      <a:r>
                        <a:rPr lang="sv-SE" sz="800" b="1" noProof="0">
                          <a:latin typeface="+mj-lt"/>
                        </a:rPr>
                        <a:t>Egen omsättning per bransch</a:t>
                      </a:r>
                    </a:p>
                  </a:txBody>
                  <a:tcPr anchor="ctr">
                    <a:lnB w="12700" cap="flat" cmpd="sng" algn="ctr">
                      <a:solidFill>
                        <a:schemeClr val="tx1"/>
                      </a:solidFill>
                      <a:prstDash val="solid"/>
                      <a:round/>
                      <a:headEnd type="none" w="med" len="med"/>
                      <a:tailEnd type="none" w="med" len="med"/>
                    </a:lnB>
                  </a:tcPr>
                </a:tc>
                <a:tc>
                  <a:txBody>
                    <a:bodyPr/>
                    <a:lstStyle/>
                    <a:p>
                      <a:pPr algn="ctr"/>
                      <a:r>
                        <a:rPr lang="sv-SE" sz="800" b="1" noProof="0">
                          <a:latin typeface="+mj-lt"/>
                        </a:rPr>
                        <a:t>SWE</a:t>
                      </a:r>
                    </a:p>
                  </a:txBody>
                  <a:tcPr anchor="b">
                    <a:lnB w="12700" cap="flat" cmpd="sng" algn="ctr">
                      <a:solidFill>
                        <a:schemeClr val="tx1"/>
                      </a:solidFill>
                      <a:prstDash val="solid"/>
                      <a:round/>
                      <a:headEnd type="none" w="med" len="med"/>
                      <a:tailEnd type="none" w="med" len="med"/>
                    </a:lnB>
                  </a:tcPr>
                </a:tc>
                <a:tc>
                  <a:txBody>
                    <a:bodyPr/>
                    <a:lstStyle/>
                    <a:p>
                      <a:pPr algn="ctr"/>
                      <a:r>
                        <a:rPr lang="sv-SE" sz="800" b="1" noProof="0" dirty="0">
                          <a:latin typeface="+mj-lt"/>
                        </a:rPr>
                        <a:t>DEN</a:t>
                      </a:r>
                    </a:p>
                  </a:txBody>
                  <a:tcPr anchor="b">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11824960"/>
                  </a:ext>
                </a:extLst>
              </a:tr>
              <a:tr h="229196">
                <a:tc>
                  <a:txBody>
                    <a:bodyPr/>
                    <a:lstStyle/>
                    <a:p>
                      <a:pPr marL="0" algn="l" defTabSz="914400" rtl="0" eaLnBrk="1" fontAlgn="b" latinLnBrk="0" hangingPunct="1"/>
                      <a:r>
                        <a:rPr lang="sv-SE" sz="800" kern="1200" noProof="0">
                          <a:solidFill>
                            <a:schemeClr val="tx1"/>
                          </a:solidFill>
                          <a:latin typeface="+mj-lt"/>
                          <a:ea typeface="+mn-ea"/>
                          <a:cs typeface="+mn-cs"/>
                        </a:rPr>
                        <a:t>Bygg &amp; anläggning</a:t>
                      </a:r>
                    </a:p>
                  </a:txBody>
                  <a:tcPr marL="9525" marR="9525" marT="9525" marB="0" anchor="ctr">
                    <a:lnT w="12700" cap="flat" cmpd="sng" algn="ctr">
                      <a:solidFill>
                        <a:schemeClr val="tx1"/>
                      </a:solidFill>
                      <a:prstDash val="solid"/>
                      <a:round/>
                      <a:headEnd type="none" w="med" len="med"/>
                      <a:tailEnd type="none" w="med" len="med"/>
                    </a:lnT>
                    <a:solidFill>
                      <a:schemeClr val="accent2">
                        <a:lumMod val="25000"/>
                        <a:lumOff val="75000"/>
                      </a:schemeClr>
                    </a:solidFill>
                  </a:tcPr>
                </a:tc>
                <a:tc>
                  <a:txBody>
                    <a:bodyPr/>
                    <a:lstStyle/>
                    <a:p>
                      <a:pPr marL="0" algn="ctr" defTabSz="914400" rtl="0" eaLnBrk="1" fontAlgn="b" latinLnBrk="0" hangingPunct="1"/>
                      <a:r>
                        <a:rPr lang="sv-SE" sz="800" kern="1200" noProof="0" dirty="0">
                          <a:solidFill>
                            <a:schemeClr val="tx1"/>
                          </a:solidFill>
                          <a:latin typeface="+mj-lt"/>
                          <a:ea typeface="+mn-ea"/>
                          <a:cs typeface="+mn-cs"/>
                        </a:rPr>
                        <a:t>25%</a:t>
                      </a:r>
                    </a:p>
                  </a:txBody>
                  <a:tcPr marL="9525" marR="9525" marT="9525" marB="0" anchor="ctr">
                    <a:lnT w="12700" cap="flat" cmpd="sng" algn="ctr">
                      <a:solidFill>
                        <a:schemeClr val="tx1"/>
                      </a:solidFill>
                      <a:prstDash val="solid"/>
                      <a:round/>
                      <a:headEnd type="none" w="med" len="med"/>
                      <a:tailEnd type="none" w="med" len="med"/>
                    </a:lnT>
                    <a:solidFill>
                      <a:schemeClr val="accent2">
                        <a:lumMod val="25000"/>
                        <a:lumOff val="75000"/>
                      </a:schemeClr>
                    </a:solidFill>
                  </a:tcPr>
                </a:tc>
                <a:tc>
                  <a:txBody>
                    <a:bodyPr/>
                    <a:lstStyle/>
                    <a:p>
                      <a:pPr algn="ctr"/>
                      <a:r>
                        <a:rPr lang="sv-SE" sz="800" noProof="0" dirty="0">
                          <a:latin typeface="+mj-lt"/>
                        </a:rPr>
                        <a:t>39%</a:t>
                      </a:r>
                    </a:p>
                  </a:txBody>
                  <a:tcPr anchor="ctr">
                    <a:lnT w="12700" cap="flat" cmpd="sng" algn="ctr">
                      <a:solidFill>
                        <a:schemeClr val="tx1"/>
                      </a:solidFill>
                      <a:prstDash val="solid"/>
                      <a:round/>
                      <a:headEnd type="none" w="med" len="med"/>
                      <a:tailEnd type="none" w="med" len="med"/>
                    </a:lnT>
                    <a:solidFill>
                      <a:schemeClr val="accent2">
                        <a:lumMod val="25000"/>
                        <a:lumOff val="75000"/>
                      </a:schemeClr>
                    </a:solidFill>
                  </a:tcPr>
                </a:tc>
                <a:extLst>
                  <a:ext uri="{0D108BD9-81ED-4DB2-BD59-A6C34878D82A}">
                    <a16:rowId xmlns:a16="http://schemas.microsoft.com/office/drawing/2014/main" val="2352211804"/>
                  </a:ext>
                </a:extLst>
              </a:tr>
              <a:tr h="229196">
                <a:tc>
                  <a:txBody>
                    <a:bodyPr/>
                    <a:lstStyle/>
                    <a:p>
                      <a:pPr marL="0" algn="l" defTabSz="914400" rtl="0" eaLnBrk="1" fontAlgn="b" latinLnBrk="0" hangingPunct="1"/>
                      <a:r>
                        <a:rPr lang="sv-SE" sz="800" kern="1200" noProof="0">
                          <a:solidFill>
                            <a:schemeClr val="tx1"/>
                          </a:solidFill>
                          <a:latin typeface="+mj-lt"/>
                          <a:ea typeface="+mn-ea"/>
                          <a:cs typeface="+mn-cs"/>
                        </a:rPr>
                        <a:t>Infrastruktur</a:t>
                      </a:r>
                    </a:p>
                  </a:txBody>
                  <a:tcPr marL="9525" marR="9525" marT="9525" marB="0" anchor="ctr">
                    <a:noFill/>
                  </a:tcPr>
                </a:tc>
                <a:tc>
                  <a:txBody>
                    <a:bodyPr/>
                    <a:lstStyle/>
                    <a:p>
                      <a:pPr marL="0" algn="ctr" defTabSz="914400" rtl="0" eaLnBrk="1" fontAlgn="b" latinLnBrk="0" hangingPunct="1"/>
                      <a:r>
                        <a:rPr lang="sv-SE" sz="800" kern="1200" noProof="0" dirty="0">
                          <a:solidFill>
                            <a:schemeClr val="tx1"/>
                          </a:solidFill>
                          <a:latin typeface="+mj-lt"/>
                          <a:ea typeface="+mn-ea"/>
                          <a:cs typeface="+mn-cs"/>
                        </a:rPr>
                        <a:t>10%</a:t>
                      </a:r>
                    </a:p>
                  </a:txBody>
                  <a:tcPr marL="9525" marR="9525" marT="9525" marB="0" anchor="ctr">
                    <a:noFill/>
                  </a:tcPr>
                </a:tc>
                <a:tc>
                  <a:txBody>
                    <a:bodyPr/>
                    <a:lstStyle/>
                    <a:p>
                      <a:pPr algn="ctr"/>
                      <a:r>
                        <a:rPr lang="sv-SE" sz="800" noProof="0" dirty="0">
                          <a:latin typeface="+mj-lt"/>
                        </a:rPr>
                        <a:t>21%</a:t>
                      </a:r>
                    </a:p>
                  </a:txBody>
                  <a:tcPr anchor="ctr">
                    <a:noFill/>
                  </a:tcPr>
                </a:tc>
                <a:extLst>
                  <a:ext uri="{0D108BD9-81ED-4DB2-BD59-A6C34878D82A}">
                    <a16:rowId xmlns:a16="http://schemas.microsoft.com/office/drawing/2014/main" val="1889174922"/>
                  </a:ext>
                </a:extLst>
              </a:tr>
              <a:tr h="229196">
                <a:tc>
                  <a:txBody>
                    <a:bodyPr/>
                    <a:lstStyle/>
                    <a:p>
                      <a:pPr marL="0" algn="l" defTabSz="914400" rtl="0" eaLnBrk="1" fontAlgn="b" latinLnBrk="0" hangingPunct="1"/>
                      <a:r>
                        <a:rPr lang="sv-SE" sz="800" kern="1200" noProof="0">
                          <a:solidFill>
                            <a:schemeClr val="tx1"/>
                          </a:solidFill>
                          <a:latin typeface="+mj-lt"/>
                          <a:ea typeface="+mn-ea"/>
                          <a:cs typeface="+mn-cs"/>
                        </a:rPr>
                        <a:t>Industri</a:t>
                      </a:r>
                    </a:p>
                  </a:txBody>
                  <a:tcPr marL="9525" marR="9525" marT="9525" marB="0" anchor="ctr">
                    <a:solidFill>
                      <a:schemeClr val="accent2">
                        <a:lumMod val="25000"/>
                        <a:lumOff val="75000"/>
                      </a:schemeClr>
                    </a:solidFill>
                  </a:tcPr>
                </a:tc>
                <a:tc>
                  <a:txBody>
                    <a:bodyPr/>
                    <a:lstStyle/>
                    <a:p>
                      <a:pPr marL="0" algn="ctr" defTabSz="914400" rtl="0" eaLnBrk="1" fontAlgn="b" latinLnBrk="0" hangingPunct="1"/>
                      <a:r>
                        <a:rPr lang="sv-SE" sz="800" kern="1200" noProof="0" dirty="0">
                          <a:solidFill>
                            <a:schemeClr val="tx1"/>
                          </a:solidFill>
                          <a:latin typeface="+mj-lt"/>
                          <a:ea typeface="+mn-ea"/>
                          <a:cs typeface="+mn-cs"/>
                        </a:rPr>
                        <a:t>21%</a:t>
                      </a:r>
                    </a:p>
                  </a:txBody>
                  <a:tcPr marL="9525" marR="9525" marT="9525" marB="0" anchor="ctr">
                    <a:solidFill>
                      <a:schemeClr val="accent2">
                        <a:lumMod val="25000"/>
                        <a:lumOff val="75000"/>
                      </a:schemeClr>
                    </a:solidFill>
                  </a:tcPr>
                </a:tc>
                <a:tc>
                  <a:txBody>
                    <a:bodyPr/>
                    <a:lstStyle/>
                    <a:p>
                      <a:pPr algn="ctr"/>
                      <a:r>
                        <a:rPr lang="sv-SE" sz="800" noProof="0" dirty="0">
                          <a:latin typeface="+mj-lt"/>
                        </a:rPr>
                        <a:t>9%</a:t>
                      </a:r>
                    </a:p>
                  </a:txBody>
                  <a:tcPr anchor="ctr">
                    <a:solidFill>
                      <a:schemeClr val="accent2">
                        <a:lumMod val="25000"/>
                        <a:lumOff val="75000"/>
                      </a:schemeClr>
                    </a:solidFill>
                  </a:tcPr>
                </a:tc>
                <a:extLst>
                  <a:ext uri="{0D108BD9-81ED-4DB2-BD59-A6C34878D82A}">
                    <a16:rowId xmlns:a16="http://schemas.microsoft.com/office/drawing/2014/main" val="189637628"/>
                  </a:ext>
                </a:extLst>
              </a:tr>
              <a:tr h="229196">
                <a:tc>
                  <a:txBody>
                    <a:bodyPr/>
                    <a:lstStyle/>
                    <a:p>
                      <a:pPr marL="0" algn="l" defTabSz="914400" rtl="0" eaLnBrk="1" fontAlgn="b" latinLnBrk="0" hangingPunct="1"/>
                      <a:r>
                        <a:rPr lang="sv-SE" sz="800" kern="1200" noProof="0">
                          <a:solidFill>
                            <a:schemeClr val="tx1"/>
                          </a:solidFill>
                          <a:latin typeface="+mj-lt"/>
                          <a:ea typeface="+mn-ea"/>
                          <a:cs typeface="+mn-cs"/>
                        </a:rPr>
                        <a:t>Fastigheter</a:t>
                      </a:r>
                    </a:p>
                  </a:txBody>
                  <a:tcPr marL="9525" marR="9525" marT="9525" marB="0" anchor="ctr">
                    <a:noFill/>
                  </a:tcPr>
                </a:tc>
                <a:tc>
                  <a:txBody>
                    <a:bodyPr/>
                    <a:lstStyle/>
                    <a:p>
                      <a:pPr marL="0" algn="ctr" defTabSz="914400" rtl="0" eaLnBrk="1" fontAlgn="b" latinLnBrk="0" hangingPunct="1"/>
                      <a:r>
                        <a:rPr lang="sv-SE" sz="800" kern="1200" noProof="0" dirty="0">
                          <a:solidFill>
                            <a:schemeClr val="tx1"/>
                          </a:solidFill>
                          <a:latin typeface="+mj-lt"/>
                          <a:ea typeface="+mn-ea"/>
                          <a:cs typeface="+mn-cs"/>
                        </a:rPr>
                        <a:t>26%</a:t>
                      </a:r>
                    </a:p>
                  </a:txBody>
                  <a:tcPr marL="9525" marR="9525" marT="9525" marB="0" anchor="ctr">
                    <a:noFill/>
                  </a:tcPr>
                </a:tc>
                <a:tc>
                  <a:txBody>
                    <a:bodyPr/>
                    <a:lstStyle/>
                    <a:p>
                      <a:pPr algn="ctr"/>
                      <a:r>
                        <a:rPr lang="sv-SE" sz="800" noProof="0" dirty="0">
                          <a:latin typeface="+mj-lt"/>
                        </a:rPr>
                        <a:t>-</a:t>
                      </a:r>
                    </a:p>
                  </a:txBody>
                  <a:tcPr anchor="ctr">
                    <a:noFill/>
                  </a:tcPr>
                </a:tc>
                <a:extLst>
                  <a:ext uri="{0D108BD9-81ED-4DB2-BD59-A6C34878D82A}">
                    <a16:rowId xmlns:a16="http://schemas.microsoft.com/office/drawing/2014/main" val="359996087"/>
                  </a:ext>
                </a:extLst>
              </a:tr>
              <a:tr h="229196">
                <a:tc>
                  <a:txBody>
                    <a:bodyPr/>
                    <a:lstStyle/>
                    <a:p>
                      <a:pPr marL="0" algn="l" defTabSz="914400" rtl="0" eaLnBrk="1" fontAlgn="b" latinLnBrk="0" hangingPunct="1"/>
                      <a:r>
                        <a:rPr lang="sv-SE" sz="800" kern="1200" noProof="0">
                          <a:solidFill>
                            <a:schemeClr val="tx1"/>
                          </a:solidFill>
                          <a:latin typeface="+mj-lt"/>
                          <a:ea typeface="+mn-ea"/>
                          <a:cs typeface="+mn-cs"/>
                        </a:rPr>
                        <a:t>Transport</a:t>
                      </a:r>
                    </a:p>
                  </a:txBody>
                  <a:tcPr marL="9525" marR="9525" marT="9525" marB="0" anchor="ctr">
                    <a:solidFill>
                      <a:schemeClr val="accent2">
                        <a:lumMod val="25000"/>
                        <a:lumOff val="75000"/>
                      </a:schemeClr>
                    </a:solidFill>
                  </a:tcPr>
                </a:tc>
                <a:tc>
                  <a:txBody>
                    <a:bodyPr/>
                    <a:lstStyle/>
                    <a:p>
                      <a:pPr marL="0" algn="ctr" defTabSz="914400" rtl="0" eaLnBrk="1" fontAlgn="b" latinLnBrk="0" hangingPunct="1"/>
                      <a:r>
                        <a:rPr lang="sv-SE" sz="800" kern="1200" noProof="0" dirty="0">
                          <a:solidFill>
                            <a:schemeClr val="tx1"/>
                          </a:solidFill>
                          <a:latin typeface="+mj-lt"/>
                          <a:ea typeface="+mn-ea"/>
                          <a:cs typeface="+mn-cs"/>
                        </a:rPr>
                        <a:t>1%</a:t>
                      </a:r>
                    </a:p>
                  </a:txBody>
                  <a:tcPr marL="9525" marR="9525" marT="9525" marB="0" anchor="ctr">
                    <a:solidFill>
                      <a:schemeClr val="accent2">
                        <a:lumMod val="25000"/>
                        <a:lumOff val="75000"/>
                      </a:schemeClr>
                    </a:solidFill>
                  </a:tcPr>
                </a:tc>
                <a:tc>
                  <a:txBody>
                    <a:bodyPr/>
                    <a:lstStyle/>
                    <a:p>
                      <a:pPr algn="ctr"/>
                      <a:r>
                        <a:rPr lang="sv-SE" sz="800" noProof="0" dirty="0">
                          <a:latin typeface="+mj-lt"/>
                        </a:rPr>
                        <a:t>-</a:t>
                      </a:r>
                    </a:p>
                  </a:txBody>
                  <a:tcPr anchor="ctr">
                    <a:solidFill>
                      <a:schemeClr val="accent2">
                        <a:lumMod val="25000"/>
                        <a:lumOff val="75000"/>
                      </a:schemeClr>
                    </a:solidFill>
                  </a:tcPr>
                </a:tc>
                <a:extLst>
                  <a:ext uri="{0D108BD9-81ED-4DB2-BD59-A6C34878D82A}">
                    <a16:rowId xmlns:a16="http://schemas.microsoft.com/office/drawing/2014/main" val="3453607247"/>
                  </a:ext>
                </a:extLst>
              </a:tr>
              <a:tr h="229196">
                <a:tc>
                  <a:txBody>
                    <a:bodyPr/>
                    <a:lstStyle/>
                    <a:p>
                      <a:pPr marL="0" algn="l" defTabSz="914400" rtl="0" eaLnBrk="1" fontAlgn="b" latinLnBrk="0" hangingPunct="1"/>
                      <a:r>
                        <a:rPr lang="sv-SE" sz="800" kern="1200" noProof="0">
                          <a:solidFill>
                            <a:schemeClr val="tx1"/>
                          </a:solidFill>
                          <a:latin typeface="+mj-lt"/>
                          <a:ea typeface="+mn-ea"/>
                          <a:cs typeface="+mn-cs"/>
                        </a:rPr>
                        <a:t>IT &amp; Software</a:t>
                      </a:r>
                    </a:p>
                  </a:txBody>
                  <a:tcPr marL="9525" marR="9525" marT="9525" marB="0" anchor="ctr"/>
                </a:tc>
                <a:tc>
                  <a:txBody>
                    <a:bodyPr/>
                    <a:lstStyle/>
                    <a:p>
                      <a:pPr marL="0" algn="ctr" defTabSz="914400" rtl="0" eaLnBrk="1" fontAlgn="b" latinLnBrk="0" hangingPunct="1"/>
                      <a:r>
                        <a:rPr lang="sv-SE" sz="800" kern="1200" noProof="0" dirty="0">
                          <a:solidFill>
                            <a:schemeClr val="tx1"/>
                          </a:solidFill>
                          <a:latin typeface="+mj-lt"/>
                          <a:ea typeface="+mn-ea"/>
                          <a:cs typeface="+mn-cs"/>
                        </a:rPr>
                        <a:t>1%</a:t>
                      </a:r>
                    </a:p>
                  </a:txBody>
                  <a:tcPr marL="9525" marR="9525" marT="9525" marB="0" anchor="ctr"/>
                </a:tc>
                <a:tc>
                  <a:txBody>
                    <a:bodyPr/>
                    <a:lstStyle/>
                    <a:p>
                      <a:pPr algn="ctr"/>
                      <a:r>
                        <a:rPr lang="sv-SE" sz="800" noProof="0" dirty="0">
                          <a:latin typeface="+mj-lt"/>
                        </a:rPr>
                        <a:t>1%</a:t>
                      </a:r>
                    </a:p>
                  </a:txBody>
                  <a:tcPr anchor="ctr"/>
                </a:tc>
                <a:extLst>
                  <a:ext uri="{0D108BD9-81ED-4DB2-BD59-A6C34878D82A}">
                    <a16:rowId xmlns:a16="http://schemas.microsoft.com/office/drawing/2014/main" val="113942698"/>
                  </a:ext>
                </a:extLst>
              </a:tr>
              <a:tr h="272170">
                <a:tc>
                  <a:txBody>
                    <a:bodyPr/>
                    <a:lstStyle/>
                    <a:p>
                      <a:pPr marL="0" algn="l" defTabSz="914400" rtl="0" eaLnBrk="1" fontAlgn="b" latinLnBrk="0" hangingPunct="1"/>
                      <a:r>
                        <a:rPr lang="sv-SE" sz="800" kern="1200" noProof="0">
                          <a:solidFill>
                            <a:schemeClr val="tx1"/>
                          </a:solidFill>
                          <a:latin typeface="+mj-lt"/>
                          <a:ea typeface="+mn-ea"/>
                          <a:cs typeface="+mn-cs"/>
                        </a:rPr>
                        <a:t>Information &amp; kommunikation</a:t>
                      </a:r>
                    </a:p>
                  </a:txBody>
                  <a:tcPr marL="9525" marR="9525" marT="9525" marB="0" anchor="ctr">
                    <a:solidFill>
                      <a:schemeClr val="accent2">
                        <a:lumMod val="25000"/>
                        <a:lumOff val="75000"/>
                      </a:schemeClr>
                    </a:solidFill>
                  </a:tcPr>
                </a:tc>
                <a:tc>
                  <a:txBody>
                    <a:bodyPr/>
                    <a:lstStyle/>
                    <a:p>
                      <a:pPr marL="0" algn="ctr" defTabSz="914400" rtl="0" eaLnBrk="1" fontAlgn="b" latinLnBrk="0" hangingPunct="1"/>
                      <a:r>
                        <a:rPr lang="sv-SE" sz="800" kern="1200" noProof="0" dirty="0">
                          <a:solidFill>
                            <a:schemeClr val="tx1"/>
                          </a:solidFill>
                          <a:latin typeface="+mj-lt"/>
                          <a:ea typeface="+mn-ea"/>
                          <a:cs typeface="+mn-cs"/>
                        </a:rPr>
                        <a:t>0%</a:t>
                      </a:r>
                    </a:p>
                  </a:txBody>
                  <a:tcPr marL="9525" marR="9525" marT="9525" marB="0" anchor="ctr">
                    <a:solidFill>
                      <a:schemeClr val="accent2">
                        <a:lumMod val="25000"/>
                        <a:lumOff val="75000"/>
                      </a:schemeClr>
                    </a:solidFill>
                  </a:tcPr>
                </a:tc>
                <a:tc>
                  <a:txBody>
                    <a:bodyPr/>
                    <a:lstStyle/>
                    <a:p>
                      <a:pPr algn="ctr"/>
                      <a:r>
                        <a:rPr lang="sv-SE" sz="800" noProof="0" dirty="0">
                          <a:latin typeface="+mj-lt"/>
                        </a:rPr>
                        <a:t>4%</a:t>
                      </a:r>
                    </a:p>
                  </a:txBody>
                  <a:tcPr anchor="ctr">
                    <a:solidFill>
                      <a:schemeClr val="accent2">
                        <a:lumMod val="25000"/>
                        <a:lumOff val="75000"/>
                      </a:schemeClr>
                    </a:solidFill>
                  </a:tcPr>
                </a:tc>
                <a:extLst>
                  <a:ext uri="{0D108BD9-81ED-4DB2-BD59-A6C34878D82A}">
                    <a16:rowId xmlns:a16="http://schemas.microsoft.com/office/drawing/2014/main" val="531149417"/>
                  </a:ext>
                </a:extLst>
              </a:tr>
              <a:tr h="229196">
                <a:tc>
                  <a:txBody>
                    <a:bodyPr/>
                    <a:lstStyle/>
                    <a:p>
                      <a:pPr marL="0" algn="l" defTabSz="914400" rtl="0" eaLnBrk="1" fontAlgn="b" latinLnBrk="0" hangingPunct="1"/>
                      <a:r>
                        <a:rPr lang="sv-SE" sz="800" kern="1200" noProof="0">
                          <a:solidFill>
                            <a:schemeClr val="tx1"/>
                          </a:solidFill>
                          <a:latin typeface="+mj-lt"/>
                          <a:ea typeface="+mn-ea"/>
                          <a:cs typeface="+mn-cs"/>
                        </a:rPr>
                        <a:t>Energi</a:t>
                      </a:r>
                    </a:p>
                  </a:txBody>
                  <a:tcPr marL="9525" marR="9525" marT="9525" marB="0" anchor="ctr"/>
                </a:tc>
                <a:tc>
                  <a:txBody>
                    <a:bodyPr/>
                    <a:lstStyle/>
                    <a:p>
                      <a:pPr marL="0" algn="ctr" defTabSz="914400" rtl="0" eaLnBrk="1" fontAlgn="b" latinLnBrk="0" hangingPunct="1"/>
                      <a:r>
                        <a:rPr lang="sv-SE" sz="800" kern="1200" noProof="0" dirty="0">
                          <a:solidFill>
                            <a:schemeClr val="tx1"/>
                          </a:solidFill>
                          <a:latin typeface="+mj-lt"/>
                          <a:ea typeface="+mn-ea"/>
                          <a:cs typeface="+mn-cs"/>
                        </a:rPr>
                        <a:t>7%</a:t>
                      </a:r>
                    </a:p>
                  </a:txBody>
                  <a:tcPr marL="9525" marR="9525" marT="9525" marB="0" anchor="ctr"/>
                </a:tc>
                <a:tc>
                  <a:txBody>
                    <a:bodyPr/>
                    <a:lstStyle/>
                    <a:p>
                      <a:pPr algn="ctr"/>
                      <a:r>
                        <a:rPr lang="sv-SE" sz="800" noProof="0" dirty="0">
                          <a:latin typeface="+mj-lt"/>
                        </a:rPr>
                        <a:t>11%</a:t>
                      </a:r>
                    </a:p>
                  </a:txBody>
                  <a:tcPr anchor="ctr"/>
                </a:tc>
                <a:extLst>
                  <a:ext uri="{0D108BD9-81ED-4DB2-BD59-A6C34878D82A}">
                    <a16:rowId xmlns:a16="http://schemas.microsoft.com/office/drawing/2014/main" val="3657152779"/>
                  </a:ext>
                </a:extLst>
              </a:tr>
              <a:tr h="229196">
                <a:tc>
                  <a:txBody>
                    <a:bodyPr/>
                    <a:lstStyle/>
                    <a:p>
                      <a:pPr marL="0" algn="l" defTabSz="914400" rtl="0" eaLnBrk="1" fontAlgn="b" latinLnBrk="0" hangingPunct="1"/>
                      <a:r>
                        <a:rPr lang="sv-SE" sz="800" kern="1200" noProof="0">
                          <a:solidFill>
                            <a:schemeClr val="tx1"/>
                          </a:solidFill>
                          <a:latin typeface="+mj-lt"/>
                          <a:ea typeface="+mn-ea"/>
                          <a:cs typeface="+mn-cs"/>
                        </a:rPr>
                        <a:t>Miljö</a:t>
                      </a:r>
                    </a:p>
                  </a:txBody>
                  <a:tcPr marL="9525" marR="9525" marT="9525" marB="0" anchor="ctr">
                    <a:solidFill>
                      <a:schemeClr val="accent2">
                        <a:lumMod val="25000"/>
                        <a:lumOff val="75000"/>
                      </a:schemeClr>
                    </a:solidFill>
                  </a:tcPr>
                </a:tc>
                <a:tc>
                  <a:txBody>
                    <a:bodyPr/>
                    <a:lstStyle/>
                    <a:p>
                      <a:pPr marL="0" algn="ctr" defTabSz="914400" rtl="0" eaLnBrk="1" fontAlgn="b" latinLnBrk="0" hangingPunct="1"/>
                      <a:r>
                        <a:rPr lang="sv-SE" sz="800" kern="1200" noProof="0" dirty="0">
                          <a:solidFill>
                            <a:schemeClr val="tx1"/>
                          </a:solidFill>
                          <a:latin typeface="+mj-lt"/>
                          <a:ea typeface="+mn-ea"/>
                          <a:cs typeface="+mn-cs"/>
                        </a:rPr>
                        <a:t>2%</a:t>
                      </a:r>
                    </a:p>
                  </a:txBody>
                  <a:tcPr marL="9525" marR="9525" marT="9525" marB="0" anchor="ctr">
                    <a:solidFill>
                      <a:schemeClr val="accent2">
                        <a:lumMod val="25000"/>
                        <a:lumOff val="75000"/>
                      </a:schemeClr>
                    </a:solidFill>
                  </a:tcPr>
                </a:tc>
                <a:tc>
                  <a:txBody>
                    <a:bodyPr/>
                    <a:lstStyle/>
                    <a:p>
                      <a:pPr algn="ctr"/>
                      <a:r>
                        <a:rPr lang="sv-SE" sz="800" noProof="0" dirty="0">
                          <a:latin typeface="+mj-lt"/>
                        </a:rPr>
                        <a:t>15%</a:t>
                      </a:r>
                    </a:p>
                  </a:txBody>
                  <a:tcPr anchor="ctr">
                    <a:solidFill>
                      <a:schemeClr val="accent2">
                        <a:lumMod val="25000"/>
                        <a:lumOff val="75000"/>
                      </a:schemeClr>
                    </a:solidFill>
                  </a:tcPr>
                </a:tc>
                <a:extLst>
                  <a:ext uri="{0D108BD9-81ED-4DB2-BD59-A6C34878D82A}">
                    <a16:rowId xmlns:a16="http://schemas.microsoft.com/office/drawing/2014/main" val="4077815164"/>
                  </a:ext>
                </a:extLst>
              </a:tr>
              <a:tr h="272170">
                <a:tc>
                  <a:txBody>
                    <a:bodyPr/>
                    <a:lstStyle/>
                    <a:p>
                      <a:pPr marL="0" algn="l" defTabSz="914400" rtl="0" eaLnBrk="1" fontAlgn="b" latinLnBrk="0" hangingPunct="1"/>
                      <a:r>
                        <a:rPr lang="sv-SE" sz="800" kern="1200" noProof="0">
                          <a:solidFill>
                            <a:schemeClr val="tx1"/>
                          </a:solidFill>
                          <a:latin typeface="+mj-lt"/>
                          <a:ea typeface="+mn-ea"/>
                          <a:cs typeface="+mn-cs"/>
                        </a:rPr>
                        <a:t>Försvar, samhällsskydd, beredskap</a:t>
                      </a:r>
                    </a:p>
                  </a:txBody>
                  <a:tcPr marL="9525" marR="9525" marT="9525" marB="0" anchor="ctr"/>
                </a:tc>
                <a:tc>
                  <a:txBody>
                    <a:bodyPr/>
                    <a:lstStyle/>
                    <a:p>
                      <a:pPr marL="0" algn="ctr" defTabSz="914400" rtl="0" eaLnBrk="1" fontAlgn="b" latinLnBrk="0" hangingPunct="1"/>
                      <a:r>
                        <a:rPr lang="sv-SE" sz="800" kern="1200" noProof="0" dirty="0">
                          <a:solidFill>
                            <a:schemeClr val="tx1"/>
                          </a:solidFill>
                          <a:latin typeface="+mj-lt"/>
                          <a:ea typeface="+mn-ea"/>
                          <a:cs typeface="+mn-cs"/>
                        </a:rPr>
                        <a:t>3%</a:t>
                      </a:r>
                    </a:p>
                  </a:txBody>
                  <a:tcPr marL="9525" marR="9525" marT="9525" marB="0" anchor="ctr"/>
                </a:tc>
                <a:tc>
                  <a:txBody>
                    <a:bodyPr/>
                    <a:lstStyle/>
                    <a:p>
                      <a:pPr algn="ctr"/>
                      <a:r>
                        <a:rPr lang="sv-SE" sz="800" noProof="0" dirty="0">
                          <a:latin typeface="+mj-lt"/>
                        </a:rPr>
                        <a:t>-</a:t>
                      </a:r>
                    </a:p>
                  </a:txBody>
                  <a:tcPr anchor="ctr"/>
                </a:tc>
                <a:extLst>
                  <a:ext uri="{0D108BD9-81ED-4DB2-BD59-A6C34878D82A}">
                    <a16:rowId xmlns:a16="http://schemas.microsoft.com/office/drawing/2014/main" val="2474356377"/>
                  </a:ext>
                </a:extLst>
              </a:tr>
              <a:tr h="272170">
                <a:tc>
                  <a:txBody>
                    <a:bodyPr/>
                    <a:lstStyle/>
                    <a:p>
                      <a:pPr marL="0" algn="l" defTabSz="914400" rtl="0" eaLnBrk="1" fontAlgn="b" latinLnBrk="0" hangingPunct="1"/>
                      <a:r>
                        <a:rPr lang="sv-SE" sz="800" kern="1200" noProof="0">
                          <a:solidFill>
                            <a:schemeClr val="tx1"/>
                          </a:solidFill>
                          <a:latin typeface="+mj-lt"/>
                          <a:ea typeface="+mn-ea"/>
                          <a:cs typeface="+mn-cs"/>
                        </a:rPr>
                        <a:t>Läkemedel/medicinsk teknik</a:t>
                      </a:r>
                    </a:p>
                  </a:txBody>
                  <a:tcPr marL="9525" marR="9525" marT="9525" marB="0" anchor="ctr">
                    <a:solidFill>
                      <a:schemeClr val="accent2">
                        <a:lumMod val="25000"/>
                        <a:lumOff val="75000"/>
                      </a:schemeClr>
                    </a:solidFill>
                  </a:tcPr>
                </a:tc>
                <a:tc>
                  <a:txBody>
                    <a:bodyPr/>
                    <a:lstStyle/>
                    <a:p>
                      <a:pPr marL="0" algn="ctr" defTabSz="914400" rtl="0" eaLnBrk="1" fontAlgn="b" latinLnBrk="0" hangingPunct="1"/>
                      <a:r>
                        <a:rPr lang="sv-SE" sz="800" kern="1200" noProof="0" dirty="0">
                          <a:solidFill>
                            <a:schemeClr val="tx1"/>
                          </a:solidFill>
                          <a:latin typeface="+mj-lt"/>
                          <a:ea typeface="+mn-ea"/>
                          <a:cs typeface="+mn-cs"/>
                        </a:rPr>
                        <a:t>2%</a:t>
                      </a:r>
                    </a:p>
                  </a:txBody>
                  <a:tcPr marL="9525" marR="9525" marT="9525" marB="0" anchor="ctr">
                    <a:solidFill>
                      <a:schemeClr val="accent2">
                        <a:lumMod val="25000"/>
                        <a:lumOff val="75000"/>
                      </a:schemeClr>
                    </a:solidFill>
                  </a:tcPr>
                </a:tc>
                <a:tc>
                  <a:txBody>
                    <a:bodyPr/>
                    <a:lstStyle/>
                    <a:p>
                      <a:pPr algn="ctr"/>
                      <a:r>
                        <a:rPr lang="sv-SE" sz="800" noProof="0" dirty="0">
                          <a:latin typeface="+mj-lt"/>
                        </a:rPr>
                        <a:t>-</a:t>
                      </a:r>
                    </a:p>
                  </a:txBody>
                  <a:tcPr anchor="ctr">
                    <a:solidFill>
                      <a:schemeClr val="accent2">
                        <a:lumMod val="25000"/>
                        <a:lumOff val="75000"/>
                      </a:schemeClr>
                    </a:solidFill>
                  </a:tcPr>
                </a:tc>
                <a:extLst>
                  <a:ext uri="{0D108BD9-81ED-4DB2-BD59-A6C34878D82A}">
                    <a16:rowId xmlns:a16="http://schemas.microsoft.com/office/drawing/2014/main" val="1145979349"/>
                  </a:ext>
                </a:extLst>
              </a:tr>
              <a:tr h="229196">
                <a:tc>
                  <a:txBody>
                    <a:bodyPr/>
                    <a:lstStyle/>
                    <a:p>
                      <a:pPr marL="0" algn="l" defTabSz="914400" rtl="0" eaLnBrk="1" fontAlgn="b" latinLnBrk="0" hangingPunct="1"/>
                      <a:r>
                        <a:rPr lang="sv-SE" sz="800" kern="1200" noProof="0">
                          <a:solidFill>
                            <a:schemeClr val="tx1"/>
                          </a:solidFill>
                          <a:latin typeface="+mj-lt"/>
                          <a:ea typeface="+mn-ea"/>
                          <a:cs typeface="+mn-cs"/>
                        </a:rPr>
                        <a:t>Annan</a:t>
                      </a:r>
                    </a:p>
                  </a:txBody>
                  <a:tcPr marL="9525" marR="9525" marT="9525" marB="0" anchor="ctr">
                    <a:noFill/>
                  </a:tcPr>
                </a:tc>
                <a:tc>
                  <a:txBody>
                    <a:bodyPr/>
                    <a:lstStyle/>
                    <a:p>
                      <a:pPr marL="0" algn="ctr" defTabSz="914400" rtl="0" eaLnBrk="1" fontAlgn="b" latinLnBrk="0" hangingPunct="1"/>
                      <a:r>
                        <a:rPr lang="sv-SE" sz="800" kern="1200" noProof="0" dirty="0">
                          <a:solidFill>
                            <a:schemeClr val="tx1"/>
                          </a:solidFill>
                          <a:latin typeface="+mj-lt"/>
                          <a:ea typeface="+mn-ea"/>
                          <a:cs typeface="+mn-cs"/>
                        </a:rPr>
                        <a:t>3%</a:t>
                      </a:r>
                    </a:p>
                  </a:txBody>
                  <a:tcPr marL="9525" marR="9525" marT="9525" marB="0" anchor="ctr">
                    <a:noFill/>
                  </a:tcPr>
                </a:tc>
                <a:tc>
                  <a:txBody>
                    <a:bodyPr/>
                    <a:lstStyle/>
                    <a:p>
                      <a:pPr algn="ctr"/>
                      <a:r>
                        <a:rPr lang="sv-SE" sz="800" noProof="0" dirty="0">
                          <a:latin typeface="+mj-lt"/>
                        </a:rPr>
                        <a:t>0%</a:t>
                      </a:r>
                    </a:p>
                  </a:txBody>
                  <a:tcPr anchor="ctr">
                    <a:noFill/>
                  </a:tcPr>
                </a:tc>
                <a:extLst>
                  <a:ext uri="{0D108BD9-81ED-4DB2-BD59-A6C34878D82A}">
                    <a16:rowId xmlns:a16="http://schemas.microsoft.com/office/drawing/2014/main" val="2433888666"/>
                  </a:ext>
                </a:extLst>
              </a:tr>
            </a:tbl>
          </a:graphicData>
        </a:graphic>
      </p:graphicFrame>
      <p:sp>
        <p:nvSpPr>
          <p:cNvPr id="4" name="textruta 3">
            <a:extLst>
              <a:ext uri="{FF2B5EF4-FFF2-40B4-BE49-F238E27FC236}">
                <a16:creationId xmlns:a16="http://schemas.microsoft.com/office/drawing/2014/main" id="{EBE43DD2-1D91-6825-4C77-C6ABF7003CAB}"/>
              </a:ext>
            </a:extLst>
          </p:cNvPr>
          <p:cNvSpPr txBox="1"/>
          <p:nvPr/>
        </p:nvSpPr>
        <p:spPr>
          <a:xfrm>
            <a:off x="5002782" y="6273805"/>
            <a:ext cx="2186436" cy="523220"/>
          </a:xfrm>
          <a:prstGeom prst="rect">
            <a:avLst/>
          </a:prstGeom>
        </p:spPr>
        <p:txBody>
          <a:bodyPr wrap="square">
            <a:spAutoFit/>
          </a:bodyPr>
          <a:lstStyle>
            <a:defPPr>
              <a:defRPr lang="sv-SE"/>
            </a:defPPr>
            <a:lvl1pPr algn="ctr">
              <a:defRPr sz="800"/>
            </a:lvl1pPr>
          </a:lstStyle>
          <a:p>
            <a:r>
              <a:rPr lang="sv-SE" sz="700"/>
              <a:t>*Siffrorna för Sverige avser andel av företagen som exporterar till regionen, medan siffrorna för Danmark avser andel av den totala exporten till given region</a:t>
            </a:r>
          </a:p>
        </p:txBody>
      </p:sp>
    </p:spTree>
    <p:extLst>
      <p:ext uri="{BB962C8B-B14F-4D97-AF65-F5344CB8AC3E}">
        <p14:creationId xmlns:p14="http://schemas.microsoft.com/office/powerpoint/2010/main" val="281108363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7E8E4"/>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2F942075-03CF-264A-8117-7F134C6C4A08}"/>
              </a:ext>
            </a:extLst>
          </p:cNvPr>
          <p:cNvPicPr>
            <a:picLocks noChangeAspect="1"/>
          </p:cNvPicPr>
          <p:nvPr/>
        </p:nvPicPr>
        <p:blipFill>
          <a:blip r:embed="rId2"/>
          <a:stretch>
            <a:fillRect/>
          </a:stretch>
        </p:blipFill>
        <p:spPr>
          <a:xfrm rot="5400000" flipV="1">
            <a:off x="6345120" y="-50039"/>
            <a:ext cx="5384416" cy="6309345"/>
          </a:xfrm>
          <a:prstGeom prst="rect">
            <a:avLst/>
          </a:prstGeom>
        </p:spPr>
      </p:pic>
      <p:sp>
        <p:nvSpPr>
          <p:cNvPr id="2" name="textruta 1">
            <a:extLst>
              <a:ext uri="{FF2B5EF4-FFF2-40B4-BE49-F238E27FC236}">
                <a16:creationId xmlns:a16="http://schemas.microsoft.com/office/drawing/2014/main" id="{640498C6-EF03-CFD6-F7CE-8C2DA153AA1B}"/>
              </a:ext>
            </a:extLst>
          </p:cNvPr>
          <p:cNvSpPr txBox="1"/>
          <p:nvPr/>
        </p:nvSpPr>
        <p:spPr>
          <a:xfrm>
            <a:off x="719907" y="1443841"/>
            <a:ext cx="4717066" cy="3754874"/>
          </a:xfrm>
          <a:prstGeom prst="rect">
            <a:avLst/>
          </a:prstGeom>
          <a:noFill/>
        </p:spPr>
        <p:txBody>
          <a:bodyPr wrap="square">
            <a:spAutoFit/>
          </a:bodyPr>
          <a:lstStyle>
            <a:defPPr>
              <a:defRPr lang="sv-SE"/>
            </a:defPPr>
            <a:lvl1pPr>
              <a:defRPr sz="1400">
                <a:effectLst/>
              </a:defRPr>
            </a:lvl1pPr>
          </a:lstStyle>
          <a:p>
            <a:r>
              <a:rPr lang="sv-SE" dirty="0"/>
              <a:t>Innovationsföretagen är en bransch- och arbetsgivarorganisation som representerar innovativa företag inom den kunskapsintensiva tjänstesektorn. Förbundet har cirka 850 medlemmar och omfattar </a:t>
            </a:r>
            <a:r>
              <a:rPr lang="sv-SE"/>
              <a:t>cirka 45 </a:t>
            </a:r>
            <a:r>
              <a:rPr lang="sv-SE" dirty="0"/>
              <a:t>000 anställda. Innovationsföretagens uppdrag är att skapa bästa möjliga förutsättningar för en världsledande arkitekt- och ingenjörsbransch. Det gör vi genom att erbjuda arbetsgivarservice och genom vårt påverkansarbete med målet att optimera förutsättningarna för branschens konkurrenskraft och innovationsförmåga. </a:t>
            </a:r>
          </a:p>
          <a:p>
            <a:r>
              <a:rPr lang="sv-SE" dirty="0"/>
              <a:t>Innovationsföretagen är ett av nio förbund inom Almega. Våra medlemmar är också̊ medlemmar i Svenskt Näringsliv. </a:t>
            </a:r>
          </a:p>
          <a:p>
            <a:endParaRPr lang="sv-SE" dirty="0"/>
          </a:p>
          <a:p>
            <a:endParaRPr lang="sv-SE" dirty="0"/>
          </a:p>
          <a:p>
            <a:r>
              <a:rPr lang="sv-SE" dirty="0"/>
              <a:t>Besök oss gärna på </a:t>
            </a:r>
            <a:r>
              <a:rPr lang="sv-SE" b="1" dirty="0"/>
              <a:t>innovationsforetagen.se </a:t>
            </a:r>
          </a:p>
        </p:txBody>
      </p:sp>
    </p:spTree>
    <p:extLst>
      <p:ext uri="{BB962C8B-B14F-4D97-AF65-F5344CB8AC3E}">
        <p14:creationId xmlns:p14="http://schemas.microsoft.com/office/powerpoint/2010/main" val="3939458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DEDED"/>
        </a:solidFill>
        <a:effectLst/>
      </p:bgPr>
    </p:bg>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B251D843-E137-1D46-94B5-4FF7E5473B0E}"/>
              </a:ext>
            </a:extLst>
          </p:cNvPr>
          <p:cNvSpPr txBox="1">
            <a:spLocks/>
          </p:cNvSpPr>
          <p:nvPr/>
        </p:nvSpPr>
        <p:spPr>
          <a:xfrm>
            <a:off x="1010550" y="2488586"/>
            <a:ext cx="11582502" cy="1546559"/>
          </a:xfrm>
          <a:prstGeom prst="rect">
            <a:avLst/>
          </a:prstGeom>
        </p:spPr>
        <p:txBody>
          <a:bodyPr anchor="b"/>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sv-SE" sz="8000"/>
              <a:t>Affärsmodeller</a:t>
            </a:r>
          </a:p>
        </p:txBody>
      </p:sp>
      <p:pic>
        <p:nvPicPr>
          <p:cNvPr id="4" name="Bildobjekt 3">
            <a:extLst>
              <a:ext uri="{FF2B5EF4-FFF2-40B4-BE49-F238E27FC236}">
                <a16:creationId xmlns:a16="http://schemas.microsoft.com/office/drawing/2014/main" id="{ADB09A6A-4959-224F-A192-3B7451C9A6D9}"/>
              </a:ext>
            </a:extLst>
          </p:cNvPr>
          <p:cNvPicPr>
            <a:picLocks noChangeAspect="1"/>
          </p:cNvPicPr>
          <p:nvPr/>
        </p:nvPicPr>
        <p:blipFill rotWithShape="1">
          <a:blip r:embed="rId2"/>
          <a:srcRect t="9236" b="1928"/>
          <a:stretch/>
        </p:blipFill>
        <p:spPr>
          <a:xfrm>
            <a:off x="8507673" y="0"/>
            <a:ext cx="3379527" cy="6858000"/>
          </a:xfrm>
          <a:prstGeom prst="rect">
            <a:avLst/>
          </a:prstGeom>
        </p:spPr>
      </p:pic>
      <p:sp>
        <p:nvSpPr>
          <p:cNvPr id="3" name="Platshållare för sidfot 2">
            <a:extLst>
              <a:ext uri="{FF2B5EF4-FFF2-40B4-BE49-F238E27FC236}">
                <a16:creationId xmlns:a16="http://schemas.microsoft.com/office/drawing/2014/main" id="{962D5D27-F4CC-8813-B7C3-F0A05C256E07}"/>
              </a:ext>
            </a:extLst>
          </p:cNvPr>
          <p:cNvSpPr>
            <a:spLocks noGrp="1"/>
          </p:cNvSpPr>
          <p:nvPr>
            <p:ph type="ftr" sz="quarter" idx="11"/>
          </p:nvPr>
        </p:nvSpPr>
        <p:spPr/>
        <p:txBody>
          <a:bodyPr/>
          <a:lstStyle/>
          <a:p>
            <a:r>
              <a:rPr lang="sv-SE"/>
              <a:t>Insikt 2024 |</a:t>
            </a:r>
          </a:p>
        </p:txBody>
      </p:sp>
      <p:sp>
        <p:nvSpPr>
          <p:cNvPr id="5" name="Platshållare för bildnummer 4">
            <a:extLst>
              <a:ext uri="{FF2B5EF4-FFF2-40B4-BE49-F238E27FC236}">
                <a16:creationId xmlns:a16="http://schemas.microsoft.com/office/drawing/2014/main" id="{AF7AE3F3-FE25-F504-DC0A-BA6622B46B73}"/>
              </a:ext>
            </a:extLst>
          </p:cNvPr>
          <p:cNvSpPr>
            <a:spLocks noGrp="1"/>
          </p:cNvSpPr>
          <p:nvPr>
            <p:ph type="sldNum" sz="quarter" idx="12"/>
          </p:nvPr>
        </p:nvSpPr>
        <p:spPr/>
        <p:txBody>
          <a:bodyPr/>
          <a:lstStyle/>
          <a:p>
            <a:fld id="{AE086683-F536-42AB-ABBC-F4803DFE8DBC}" type="slidenum">
              <a:rPr lang="sv-SE" smtClean="0"/>
              <a:pPr/>
              <a:t>5</a:t>
            </a:fld>
            <a:endParaRPr lang="sv-SE"/>
          </a:p>
        </p:txBody>
      </p:sp>
    </p:spTree>
    <p:extLst>
      <p:ext uri="{BB962C8B-B14F-4D97-AF65-F5344CB8AC3E}">
        <p14:creationId xmlns:p14="http://schemas.microsoft.com/office/powerpoint/2010/main" val="26430544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99BDA326-03FA-2123-0916-D94553F32D8E}"/>
              </a:ext>
            </a:extLst>
          </p:cNvPr>
          <p:cNvGraphicFramePr>
            <a:graphicFrameLocks/>
          </p:cNvGraphicFramePr>
          <p:nvPr>
            <p:extLst>
              <p:ext uri="{D42A27DB-BD31-4B8C-83A1-F6EECF244321}">
                <p14:modId xmlns:p14="http://schemas.microsoft.com/office/powerpoint/2010/main" val="1320055454"/>
              </p:ext>
            </p:extLst>
          </p:nvPr>
        </p:nvGraphicFramePr>
        <p:xfrm>
          <a:off x="-331581" y="1905419"/>
          <a:ext cx="6080029" cy="3711518"/>
        </p:xfrm>
        <a:graphic>
          <a:graphicData uri="http://schemas.openxmlformats.org/drawingml/2006/chart">
            <c:chart xmlns:c="http://schemas.openxmlformats.org/drawingml/2006/chart" xmlns:r="http://schemas.openxmlformats.org/officeDocument/2006/relationships" r:id="rId3"/>
          </a:graphicData>
        </a:graphic>
      </p:graphicFrame>
      <p:pic>
        <p:nvPicPr>
          <p:cNvPr id="26" name="Bildobjekt 25">
            <a:extLst>
              <a:ext uri="{FF2B5EF4-FFF2-40B4-BE49-F238E27FC236}">
                <a16:creationId xmlns:a16="http://schemas.microsoft.com/office/drawing/2014/main" id="{13B05F96-91D0-6840-AC0E-4A8538C5F506}"/>
              </a:ext>
            </a:extLst>
          </p:cNvPr>
          <p:cNvPicPr>
            <a:picLocks noChangeAspect="1"/>
          </p:cNvPicPr>
          <p:nvPr/>
        </p:nvPicPr>
        <p:blipFill rotWithShape="1">
          <a:blip r:embed="rId4">
            <a:duotone>
              <a:schemeClr val="bg2">
                <a:shade val="45000"/>
                <a:satMod val="135000"/>
              </a:schemeClr>
              <a:prstClr val="white"/>
            </a:duotone>
          </a:blip>
          <a:srcRect l="9145" t="14583" b="2074"/>
          <a:stretch/>
        </p:blipFill>
        <p:spPr>
          <a:xfrm rot="10800000">
            <a:off x="4439562" y="-1"/>
            <a:ext cx="7752438" cy="6858001"/>
          </a:xfrm>
          <a:prstGeom prst="rect">
            <a:avLst/>
          </a:prstGeom>
        </p:spPr>
      </p:pic>
      <p:graphicFrame>
        <p:nvGraphicFramePr>
          <p:cNvPr id="5" name="Diagram 4">
            <a:extLst>
              <a:ext uri="{FF2B5EF4-FFF2-40B4-BE49-F238E27FC236}">
                <a16:creationId xmlns:a16="http://schemas.microsoft.com/office/drawing/2014/main" id="{0A87C219-23FD-8F1E-D21A-4AA30A0DE8AA}"/>
              </a:ext>
            </a:extLst>
          </p:cNvPr>
          <p:cNvGraphicFramePr>
            <a:graphicFrameLocks/>
          </p:cNvGraphicFramePr>
          <p:nvPr>
            <p:extLst>
              <p:ext uri="{D42A27DB-BD31-4B8C-83A1-F6EECF244321}">
                <p14:modId xmlns:p14="http://schemas.microsoft.com/office/powerpoint/2010/main" val="629408162"/>
              </p:ext>
            </p:extLst>
          </p:nvPr>
        </p:nvGraphicFramePr>
        <p:xfrm>
          <a:off x="4439562" y="2178631"/>
          <a:ext cx="6562300" cy="3166648"/>
        </p:xfrm>
        <a:graphic>
          <a:graphicData uri="http://schemas.openxmlformats.org/drawingml/2006/chart">
            <c:chart xmlns:c="http://schemas.openxmlformats.org/drawingml/2006/chart" xmlns:r="http://schemas.openxmlformats.org/officeDocument/2006/relationships" r:id="rId5"/>
          </a:graphicData>
        </a:graphic>
      </p:graphicFrame>
      <p:sp>
        <p:nvSpPr>
          <p:cNvPr id="2" name="Rubrik 1">
            <a:extLst>
              <a:ext uri="{FF2B5EF4-FFF2-40B4-BE49-F238E27FC236}">
                <a16:creationId xmlns:a16="http://schemas.microsoft.com/office/drawing/2014/main" id="{86711B9A-89F6-2144-A2DF-77B2A81029E0}"/>
              </a:ext>
            </a:extLst>
          </p:cNvPr>
          <p:cNvSpPr>
            <a:spLocks noGrp="1"/>
          </p:cNvSpPr>
          <p:nvPr>
            <p:ph type="title"/>
          </p:nvPr>
        </p:nvSpPr>
        <p:spPr/>
        <p:txBody>
          <a:bodyPr/>
          <a:lstStyle/>
          <a:p>
            <a:r>
              <a:rPr lang="sv-SE"/>
              <a:t>86 procent av medlemsföretagen har 90-100 procent av sina intäkter inom Sverige</a:t>
            </a:r>
          </a:p>
        </p:txBody>
      </p:sp>
      <p:sp>
        <p:nvSpPr>
          <p:cNvPr id="3" name="Platshållare för innehåll 2">
            <a:extLst>
              <a:ext uri="{FF2B5EF4-FFF2-40B4-BE49-F238E27FC236}">
                <a16:creationId xmlns:a16="http://schemas.microsoft.com/office/drawing/2014/main" id="{851EF412-1EEF-544A-B908-9590C2DDC48A}"/>
              </a:ext>
            </a:extLst>
          </p:cNvPr>
          <p:cNvSpPr>
            <a:spLocks noGrp="1"/>
          </p:cNvSpPr>
          <p:nvPr>
            <p:ph idx="1"/>
          </p:nvPr>
        </p:nvSpPr>
        <p:spPr>
          <a:xfrm>
            <a:off x="415787" y="1020727"/>
            <a:ext cx="8484373" cy="665910"/>
          </a:xfrm>
        </p:spPr>
        <p:txBody>
          <a:bodyPr/>
          <a:lstStyle/>
          <a:p>
            <a:r>
              <a:rPr lang="sv-SE" b="1" dirty="0"/>
              <a:t>Andelen intäkter som kommer från kunder utanför Sverige</a:t>
            </a:r>
            <a:br>
              <a:rPr lang="sv-SE" b="1" dirty="0"/>
            </a:br>
            <a:r>
              <a:rPr lang="sv-SE" b="1" dirty="0"/>
              <a:t> </a:t>
            </a:r>
            <a:r>
              <a:rPr lang="sv-SE" dirty="0"/>
              <a:t>Procent av totala intäkterna, totalt och fördelat per verksamhetsområde</a:t>
            </a:r>
          </a:p>
        </p:txBody>
      </p:sp>
      <p:sp>
        <p:nvSpPr>
          <p:cNvPr id="4" name="Platshållare för sidfot 3">
            <a:extLst>
              <a:ext uri="{FF2B5EF4-FFF2-40B4-BE49-F238E27FC236}">
                <a16:creationId xmlns:a16="http://schemas.microsoft.com/office/drawing/2014/main" id="{3C32CA5D-D17C-DF4A-A3CC-E932D0353C04}"/>
              </a:ext>
            </a:extLst>
          </p:cNvPr>
          <p:cNvSpPr>
            <a:spLocks noGrp="1"/>
          </p:cNvSpPr>
          <p:nvPr>
            <p:ph type="ftr" sz="quarter" idx="11"/>
          </p:nvPr>
        </p:nvSpPr>
        <p:spPr/>
        <p:txBody>
          <a:bodyPr/>
          <a:lstStyle/>
          <a:p>
            <a:r>
              <a:rPr lang="sv-SE"/>
              <a:t>Insikt 2024 |</a:t>
            </a:r>
          </a:p>
        </p:txBody>
      </p:sp>
      <p:sp>
        <p:nvSpPr>
          <p:cNvPr id="17" name="Platshållare för bildnummer 16">
            <a:extLst>
              <a:ext uri="{FF2B5EF4-FFF2-40B4-BE49-F238E27FC236}">
                <a16:creationId xmlns:a16="http://schemas.microsoft.com/office/drawing/2014/main" id="{2859DF1E-30CF-7E4B-A415-74B1A43DAA4E}"/>
              </a:ext>
            </a:extLst>
          </p:cNvPr>
          <p:cNvSpPr>
            <a:spLocks noGrp="1"/>
          </p:cNvSpPr>
          <p:nvPr>
            <p:ph type="sldNum" sz="quarter" idx="12"/>
          </p:nvPr>
        </p:nvSpPr>
        <p:spPr/>
        <p:txBody>
          <a:bodyPr/>
          <a:lstStyle/>
          <a:p>
            <a:fld id="{AE086683-F536-42AB-ABBC-F4803DFE8DBC}" type="slidenum">
              <a:rPr lang="sv-SE" smtClean="0"/>
              <a:t>6</a:t>
            </a:fld>
            <a:endParaRPr lang="sv-SE"/>
          </a:p>
        </p:txBody>
      </p:sp>
      <p:sp>
        <p:nvSpPr>
          <p:cNvPr id="6" name="textruta 6">
            <a:extLst>
              <a:ext uri="{FF2B5EF4-FFF2-40B4-BE49-F238E27FC236}">
                <a16:creationId xmlns:a16="http://schemas.microsoft.com/office/drawing/2014/main" id="{D4FC4BFD-CEF8-9BA7-9D8E-C736AE9F182C}"/>
              </a:ext>
            </a:extLst>
          </p:cNvPr>
          <p:cNvSpPr txBox="1"/>
          <p:nvPr/>
        </p:nvSpPr>
        <p:spPr>
          <a:xfrm>
            <a:off x="2100616" y="3452395"/>
            <a:ext cx="1139483" cy="369332"/>
          </a:xfrm>
          <a:prstGeom prst="rect">
            <a:avLst/>
          </a:prstGeom>
          <a:noFill/>
        </p:spPr>
        <p:txBody>
          <a:bodyPr wrap="square" rtlCol="0">
            <a:spAutoFit/>
          </a:bodyPr>
          <a:lstStyle/>
          <a:p>
            <a:pPr algn="ctr"/>
            <a:r>
              <a:rPr lang="sv-SE" b="1"/>
              <a:t>Totalt</a:t>
            </a:r>
          </a:p>
        </p:txBody>
      </p:sp>
      <p:sp>
        <p:nvSpPr>
          <p:cNvPr id="7" name="textruta 6">
            <a:extLst>
              <a:ext uri="{FF2B5EF4-FFF2-40B4-BE49-F238E27FC236}">
                <a16:creationId xmlns:a16="http://schemas.microsoft.com/office/drawing/2014/main" id="{0CF6FB4F-98E5-F10F-7DCE-EAE2BA7DDC2D}"/>
              </a:ext>
            </a:extLst>
          </p:cNvPr>
          <p:cNvSpPr txBox="1"/>
          <p:nvPr/>
        </p:nvSpPr>
        <p:spPr>
          <a:xfrm>
            <a:off x="2971745" y="4437899"/>
            <a:ext cx="492443" cy="230832"/>
          </a:xfrm>
          <a:prstGeom prst="rect">
            <a:avLst/>
          </a:prstGeom>
          <a:noFill/>
        </p:spPr>
        <p:txBody>
          <a:bodyPr wrap="none" rtlCol="0">
            <a:spAutoFit/>
          </a:bodyPr>
          <a:lstStyle/>
          <a:p>
            <a:r>
              <a:rPr lang="sv-SE" sz="900" dirty="0">
                <a:solidFill>
                  <a:schemeClr val="bg1"/>
                </a:solidFill>
                <a:latin typeface="Arial" panose="020B0604020202020204" pitchFamily="34" charset="0"/>
                <a:cs typeface="Arial" panose="020B0604020202020204" pitchFamily="34" charset="0"/>
              </a:rPr>
              <a:t>(86%)</a:t>
            </a:r>
          </a:p>
        </p:txBody>
      </p:sp>
      <p:sp>
        <p:nvSpPr>
          <p:cNvPr id="10" name="Båge 9">
            <a:extLst>
              <a:ext uri="{FF2B5EF4-FFF2-40B4-BE49-F238E27FC236}">
                <a16:creationId xmlns:a16="http://schemas.microsoft.com/office/drawing/2014/main" id="{3F393605-B12E-5C54-09A4-BF1C635A9E01}"/>
              </a:ext>
            </a:extLst>
          </p:cNvPr>
          <p:cNvSpPr/>
          <p:nvPr/>
        </p:nvSpPr>
        <p:spPr>
          <a:xfrm>
            <a:off x="1190138" y="2180630"/>
            <a:ext cx="2935422" cy="2935416"/>
          </a:xfrm>
          <a:prstGeom prst="arc">
            <a:avLst>
              <a:gd name="adj1" fmla="val 13125064"/>
              <a:gd name="adj2" fmla="val 16253882"/>
            </a:avLst>
          </a:prstGeom>
          <a:ln w="19050">
            <a:solidFill>
              <a:srgbClr val="2EA5B3"/>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11" name="textruta 6">
            <a:extLst>
              <a:ext uri="{FF2B5EF4-FFF2-40B4-BE49-F238E27FC236}">
                <a16:creationId xmlns:a16="http://schemas.microsoft.com/office/drawing/2014/main" id="{9344E250-B73B-7643-764E-8D88C8999912}"/>
              </a:ext>
            </a:extLst>
          </p:cNvPr>
          <p:cNvSpPr txBox="1"/>
          <p:nvPr/>
        </p:nvSpPr>
        <p:spPr>
          <a:xfrm rot="19891411">
            <a:off x="1116487" y="2053672"/>
            <a:ext cx="1331182" cy="253916"/>
          </a:xfrm>
          <a:prstGeom prst="rect">
            <a:avLst/>
          </a:prstGeom>
          <a:noFill/>
        </p:spPr>
        <p:txBody>
          <a:bodyPr wrap="square" rtlCol="0">
            <a:spAutoFit/>
          </a:bodyPr>
          <a:lstStyle/>
          <a:p>
            <a:pPr algn="ctr"/>
            <a:r>
              <a:rPr lang="sv-SE" sz="1050" b="1" dirty="0"/>
              <a:t>14% </a:t>
            </a:r>
            <a:r>
              <a:rPr lang="sv-SE" sz="1050" dirty="0"/>
              <a:t>(14%)</a:t>
            </a:r>
          </a:p>
        </p:txBody>
      </p:sp>
      <p:sp>
        <p:nvSpPr>
          <p:cNvPr id="16" name="textruta 15">
            <a:extLst>
              <a:ext uri="{FF2B5EF4-FFF2-40B4-BE49-F238E27FC236}">
                <a16:creationId xmlns:a16="http://schemas.microsoft.com/office/drawing/2014/main" id="{F5C798BF-C290-48A6-51C0-879B70797317}"/>
              </a:ext>
            </a:extLst>
          </p:cNvPr>
          <p:cNvSpPr txBox="1"/>
          <p:nvPr/>
        </p:nvSpPr>
        <p:spPr>
          <a:xfrm>
            <a:off x="8202317" y="2612069"/>
            <a:ext cx="458780" cy="215444"/>
          </a:xfrm>
          <a:prstGeom prst="rect">
            <a:avLst/>
          </a:prstGeom>
          <a:noFill/>
        </p:spPr>
        <p:txBody>
          <a:bodyPr wrap="none" rtlCol="0">
            <a:spAutoFit/>
          </a:bodyPr>
          <a:lstStyle/>
          <a:p>
            <a:r>
              <a:rPr lang="sv-SE" sz="800" dirty="0">
                <a:solidFill>
                  <a:schemeClr val="bg1"/>
                </a:solidFill>
              </a:rPr>
              <a:t>(89%)</a:t>
            </a:r>
          </a:p>
        </p:txBody>
      </p:sp>
      <p:sp>
        <p:nvSpPr>
          <p:cNvPr id="18" name="textruta 17">
            <a:extLst>
              <a:ext uri="{FF2B5EF4-FFF2-40B4-BE49-F238E27FC236}">
                <a16:creationId xmlns:a16="http://schemas.microsoft.com/office/drawing/2014/main" id="{80EC3F20-5569-866A-3B1C-674A674ADEE0}"/>
              </a:ext>
            </a:extLst>
          </p:cNvPr>
          <p:cNvSpPr txBox="1"/>
          <p:nvPr/>
        </p:nvSpPr>
        <p:spPr>
          <a:xfrm>
            <a:off x="7411220" y="3231341"/>
            <a:ext cx="458780" cy="215444"/>
          </a:xfrm>
          <a:prstGeom prst="rect">
            <a:avLst/>
          </a:prstGeom>
          <a:noFill/>
        </p:spPr>
        <p:txBody>
          <a:bodyPr wrap="none" rtlCol="0">
            <a:spAutoFit/>
          </a:bodyPr>
          <a:lstStyle/>
          <a:p>
            <a:r>
              <a:rPr lang="sv-SE" sz="800" dirty="0">
                <a:solidFill>
                  <a:schemeClr val="bg1"/>
                </a:solidFill>
              </a:rPr>
              <a:t>(74%)</a:t>
            </a:r>
          </a:p>
        </p:txBody>
      </p:sp>
      <p:sp>
        <p:nvSpPr>
          <p:cNvPr id="19" name="textruta 18">
            <a:extLst>
              <a:ext uri="{FF2B5EF4-FFF2-40B4-BE49-F238E27FC236}">
                <a16:creationId xmlns:a16="http://schemas.microsoft.com/office/drawing/2014/main" id="{304CB06B-380B-26F4-565C-F1B70D17035A}"/>
              </a:ext>
            </a:extLst>
          </p:cNvPr>
          <p:cNvSpPr txBox="1"/>
          <p:nvPr/>
        </p:nvSpPr>
        <p:spPr>
          <a:xfrm>
            <a:off x="8273457" y="3852725"/>
            <a:ext cx="458780" cy="215444"/>
          </a:xfrm>
          <a:prstGeom prst="rect">
            <a:avLst/>
          </a:prstGeom>
          <a:noFill/>
        </p:spPr>
        <p:txBody>
          <a:bodyPr wrap="none" rtlCol="0">
            <a:spAutoFit/>
          </a:bodyPr>
          <a:lstStyle/>
          <a:p>
            <a:r>
              <a:rPr lang="sv-SE" sz="800" dirty="0">
                <a:solidFill>
                  <a:schemeClr val="bg1"/>
                </a:solidFill>
              </a:rPr>
              <a:t>(93%)</a:t>
            </a:r>
          </a:p>
        </p:txBody>
      </p:sp>
      <p:sp>
        <p:nvSpPr>
          <p:cNvPr id="24" name="textruta 23">
            <a:extLst>
              <a:ext uri="{FF2B5EF4-FFF2-40B4-BE49-F238E27FC236}">
                <a16:creationId xmlns:a16="http://schemas.microsoft.com/office/drawing/2014/main" id="{902B90A6-91D0-9CD6-3343-62644F5FED97}"/>
              </a:ext>
            </a:extLst>
          </p:cNvPr>
          <p:cNvSpPr txBox="1"/>
          <p:nvPr/>
        </p:nvSpPr>
        <p:spPr>
          <a:xfrm>
            <a:off x="7865593" y="4476323"/>
            <a:ext cx="458780" cy="215444"/>
          </a:xfrm>
          <a:prstGeom prst="rect">
            <a:avLst/>
          </a:prstGeom>
          <a:noFill/>
        </p:spPr>
        <p:txBody>
          <a:bodyPr wrap="none" rtlCol="0">
            <a:spAutoFit/>
          </a:bodyPr>
          <a:lstStyle/>
          <a:p>
            <a:r>
              <a:rPr lang="sv-SE" sz="800" dirty="0">
                <a:solidFill>
                  <a:schemeClr val="bg1"/>
                </a:solidFill>
              </a:rPr>
              <a:t>(73%)</a:t>
            </a:r>
          </a:p>
        </p:txBody>
      </p:sp>
      <p:sp>
        <p:nvSpPr>
          <p:cNvPr id="28" name="Ned 27">
            <a:extLst>
              <a:ext uri="{FF2B5EF4-FFF2-40B4-BE49-F238E27FC236}">
                <a16:creationId xmlns:a16="http://schemas.microsoft.com/office/drawing/2014/main" id="{927B2789-59CF-99F3-EE5B-B7DDA7959918}"/>
              </a:ext>
            </a:extLst>
          </p:cNvPr>
          <p:cNvSpPr/>
          <p:nvPr/>
        </p:nvSpPr>
        <p:spPr>
          <a:xfrm>
            <a:off x="7834233" y="3920343"/>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Ned 28">
            <a:extLst>
              <a:ext uri="{FF2B5EF4-FFF2-40B4-BE49-F238E27FC236}">
                <a16:creationId xmlns:a16="http://schemas.microsoft.com/office/drawing/2014/main" id="{B852260E-1D7F-C926-CA3F-7FC5CF314E9D}"/>
              </a:ext>
            </a:extLst>
          </p:cNvPr>
          <p:cNvSpPr/>
          <p:nvPr/>
        </p:nvSpPr>
        <p:spPr>
          <a:xfrm flipV="1">
            <a:off x="7863508" y="2643827"/>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Ned 36">
            <a:extLst>
              <a:ext uri="{FF2B5EF4-FFF2-40B4-BE49-F238E27FC236}">
                <a16:creationId xmlns:a16="http://schemas.microsoft.com/office/drawing/2014/main" id="{CD5FDE7F-0D09-2F4E-47FF-7C70B7A230C0}"/>
              </a:ext>
            </a:extLst>
          </p:cNvPr>
          <p:cNvSpPr/>
          <p:nvPr/>
        </p:nvSpPr>
        <p:spPr>
          <a:xfrm flipV="1">
            <a:off x="7531708" y="4534952"/>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40" name="Ned 39">
            <a:extLst>
              <a:ext uri="{FF2B5EF4-FFF2-40B4-BE49-F238E27FC236}">
                <a16:creationId xmlns:a16="http://schemas.microsoft.com/office/drawing/2014/main" id="{4A9684B7-B841-3AE9-CCE0-B6BBCEB97A3A}"/>
              </a:ext>
            </a:extLst>
          </p:cNvPr>
          <p:cNvSpPr/>
          <p:nvPr/>
        </p:nvSpPr>
        <p:spPr>
          <a:xfrm>
            <a:off x="7111665" y="3280517"/>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5951172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ktangel 7">
            <a:extLst>
              <a:ext uri="{FF2B5EF4-FFF2-40B4-BE49-F238E27FC236}">
                <a16:creationId xmlns:a16="http://schemas.microsoft.com/office/drawing/2014/main" id="{DD916ACC-144C-DF4C-9E15-9BF012B80FB3}"/>
              </a:ext>
            </a:extLst>
          </p:cNvPr>
          <p:cNvSpPr/>
          <p:nvPr/>
        </p:nvSpPr>
        <p:spPr>
          <a:xfrm>
            <a:off x="5979822" y="-1"/>
            <a:ext cx="6205363" cy="417735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1" name="Bildobjekt 10">
            <a:extLst>
              <a:ext uri="{FF2B5EF4-FFF2-40B4-BE49-F238E27FC236}">
                <a16:creationId xmlns:a16="http://schemas.microsoft.com/office/drawing/2014/main" id="{30F45A2E-0D56-176E-28B5-D622A752EC49}"/>
              </a:ext>
            </a:extLst>
          </p:cNvPr>
          <p:cNvPicPr>
            <a:picLocks noChangeAspect="1"/>
          </p:cNvPicPr>
          <p:nvPr/>
        </p:nvPicPr>
        <p:blipFill>
          <a:blip r:embed="rId2"/>
          <a:stretch>
            <a:fillRect/>
          </a:stretch>
        </p:blipFill>
        <p:spPr>
          <a:xfrm>
            <a:off x="6327817" y="1507703"/>
            <a:ext cx="5219968" cy="2571882"/>
          </a:xfrm>
          <a:prstGeom prst="rect">
            <a:avLst/>
          </a:prstGeom>
        </p:spPr>
      </p:pic>
      <p:graphicFrame>
        <p:nvGraphicFramePr>
          <p:cNvPr id="16" name="Diagram 15">
            <a:extLst>
              <a:ext uri="{FF2B5EF4-FFF2-40B4-BE49-F238E27FC236}">
                <a16:creationId xmlns:a16="http://schemas.microsoft.com/office/drawing/2014/main" id="{1E7DC82C-C8C3-4BEF-D890-E320C0D5803B}"/>
              </a:ext>
            </a:extLst>
          </p:cNvPr>
          <p:cNvGraphicFramePr>
            <a:graphicFrameLocks/>
          </p:cNvGraphicFramePr>
          <p:nvPr>
            <p:extLst>
              <p:ext uri="{D42A27DB-BD31-4B8C-83A1-F6EECF244321}">
                <p14:modId xmlns:p14="http://schemas.microsoft.com/office/powerpoint/2010/main" val="3862790425"/>
              </p:ext>
            </p:extLst>
          </p:nvPr>
        </p:nvGraphicFramePr>
        <p:xfrm>
          <a:off x="613650" y="1582994"/>
          <a:ext cx="4698677" cy="4301635"/>
        </p:xfrm>
        <a:graphic>
          <a:graphicData uri="http://schemas.openxmlformats.org/drawingml/2006/chart">
            <c:chart xmlns:c="http://schemas.openxmlformats.org/drawingml/2006/chart" xmlns:r="http://schemas.openxmlformats.org/officeDocument/2006/relationships" r:id="rId3"/>
          </a:graphicData>
        </a:graphic>
      </p:graphicFrame>
      <p:sp>
        <p:nvSpPr>
          <p:cNvPr id="62" name="Rektangel 61">
            <a:extLst>
              <a:ext uri="{FF2B5EF4-FFF2-40B4-BE49-F238E27FC236}">
                <a16:creationId xmlns:a16="http://schemas.microsoft.com/office/drawing/2014/main" id="{71BB2D13-E090-4A46-B586-B37C0496FCBF}"/>
              </a:ext>
            </a:extLst>
          </p:cNvPr>
          <p:cNvSpPr/>
          <p:nvPr/>
        </p:nvSpPr>
        <p:spPr>
          <a:xfrm>
            <a:off x="5986637" y="4176182"/>
            <a:ext cx="6205363" cy="2678954"/>
          </a:xfrm>
          <a:prstGeom prst="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Rubrik 1">
            <a:extLst>
              <a:ext uri="{FF2B5EF4-FFF2-40B4-BE49-F238E27FC236}">
                <a16:creationId xmlns:a16="http://schemas.microsoft.com/office/drawing/2014/main" id="{85EA7728-578C-4444-8BA3-94C18B3E43EC}"/>
              </a:ext>
            </a:extLst>
          </p:cNvPr>
          <p:cNvSpPr>
            <a:spLocks noGrp="1"/>
          </p:cNvSpPr>
          <p:nvPr>
            <p:ph type="title"/>
          </p:nvPr>
        </p:nvSpPr>
        <p:spPr/>
        <p:txBody>
          <a:bodyPr/>
          <a:lstStyle/>
          <a:p>
            <a:r>
              <a:rPr lang="sv-SE" dirty="0"/>
              <a:t>Andelen medlemsföretag som exporterar ligger stadigt runt 40 procent</a:t>
            </a:r>
          </a:p>
        </p:txBody>
      </p:sp>
      <p:sp>
        <p:nvSpPr>
          <p:cNvPr id="3" name="Platshållare för innehåll 2">
            <a:extLst>
              <a:ext uri="{FF2B5EF4-FFF2-40B4-BE49-F238E27FC236}">
                <a16:creationId xmlns:a16="http://schemas.microsoft.com/office/drawing/2014/main" id="{A46DAC88-42DC-1A4C-B34E-3B55AA3983F4}"/>
              </a:ext>
            </a:extLst>
          </p:cNvPr>
          <p:cNvSpPr>
            <a:spLocks noGrp="1"/>
          </p:cNvSpPr>
          <p:nvPr>
            <p:ph idx="1"/>
          </p:nvPr>
        </p:nvSpPr>
        <p:spPr>
          <a:xfrm>
            <a:off x="415787" y="1020727"/>
            <a:ext cx="5242628" cy="666496"/>
          </a:xfrm>
        </p:spPr>
        <p:txBody>
          <a:bodyPr vert="horz" lIns="0" tIns="0" rIns="0" bIns="0" rtlCol="0" anchor="t">
            <a:noAutofit/>
          </a:bodyPr>
          <a:lstStyle/>
          <a:p>
            <a:r>
              <a:rPr lang="sv-SE" b="1" dirty="0"/>
              <a:t>Export </a:t>
            </a:r>
            <a:br>
              <a:rPr lang="sv-SE" b="1" dirty="0"/>
            </a:br>
            <a:r>
              <a:rPr lang="sv-SE" dirty="0"/>
              <a:t>Procent av totala andelen företag 2020-2023 </a:t>
            </a:r>
          </a:p>
          <a:p>
            <a:endParaRPr lang="sv-SE" dirty="0"/>
          </a:p>
        </p:txBody>
      </p:sp>
      <p:sp>
        <p:nvSpPr>
          <p:cNvPr id="5" name="Platshållare för sidfot 4">
            <a:extLst>
              <a:ext uri="{FF2B5EF4-FFF2-40B4-BE49-F238E27FC236}">
                <a16:creationId xmlns:a16="http://schemas.microsoft.com/office/drawing/2014/main" id="{6561E820-A35D-CF40-B758-4AC74321EB22}"/>
              </a:ext>
            </a:extLst>
          </p:cNvPr>
          <p:cNvSpPr>
            <a:spLocks noGrp="1"/>
          </p:cNvSpPr>
          <p:nvPr>
            <p:ph type="ftr" sz="quarter" idx="11"/>
          </p:nvPr>
        </p:nvSpPr>
        <p:spPr/>
        <p:txBody>
          <a:bodyPr/>
          <a:lstStyle/>
          <a:p>
            <a:r>
              <a:rPr lang="sv-SE"/>
              <a:t>Insikt 2024 |</a:t>
            </a:r>
          </a:p>
        </p:txBody>
      </p:sp>
      <p:sp>
        <p:nvSpPr>
          <p:cNvPr id="13" name="Platshållare för bildnummer 12">
            <a:extLst>
              <a:ext uri="{FF2B5EF4-FFF2-40B4-BE49-F238E27FC236}">
                <a16:creationId xmlns:a16="http://schemas.microsoft.com/office/drawing/2014/main" id="{E9740E41-01DC-B24C-A734-6AD929B2448E}"/>
              </a:ext>
            </a:extLst>
          </p:cNvPr>
          <p:cNvSpPr>
            <a:spLocks noGrp="1"/>
          </p:cNvSpPr>
          <p:nvPr>
            <p:ph type="sldNum" sz="quarter" idx="12"/>
          </p:nvPr>
        </p:nvSpPr>
        <p:spPr/>
        <p:txBody>
          <a:bodyPr/>
          <a:lstStyle/>
          <a:p>
            <a:fld id="{AE086683-F536-42AB-ABBC-F4803DFE8DBC}" type="slidenum">
              <a:rPr lang="sv-SE" smtClean="0"/>
              <a:t>7</a:t>
            </a:fld>
            <a:endParaRPr lang="sv-SE"/>
          </a:p>
        </p:txBody>
      </p:sp>
      <p:sp>
        <p:nvSpPr>
          <p:cNvPr id="4" name="Platshållare för innehåll 2">
            <a:extLst>
              <a:ext uri="{FF2B5EF4-FFF2-40B4-BE49-F238E27FC236}">
                <a16:creationId xmlns:a16="http://schemas.microsoft.com/office/drawing/2014/main" id="{6FC453F2-0684-BC4F-A02D-328BE4EA6595}"/>
              </a:ext>
            </a:extLst>
          </p:cNvPr>
          <p:cNvSpPr txBox="1">
            <a:spLocks/>
          </p:cNvSpPr>
          <p:nvPr/>
        </p:nvSpPr>
        <p:spPr>
          <a:xfrm>
            <a:off x="6326578" y="1020727"/>
            <a:ext cx="5537200" cy="655674"/>
          </a:xfrm>
          <a:prstGeom prst="rect">
            <a:avLst/>
          </a:prstGeom>
        </p:spPr>
        <p:txBody>
          <a:bodyPr vert="horz" lIns="0" tIns="0" rIns="0" bIns="0" rtlCol="0">
            <a:noAutofit/>
          </a:bodyPr>
          <a:lstStyle>
            <a:lvl1pPr marL="228600" indent="-228600" algn="l" defTabSz="914400" rtl="0" eaLnBrk="1" latinLnBrk="0" hangingPunct="1">
              <a:lnSpc>
                <a:spcPct val="90000"/>
              </a:lnSpc>
              <a:spcBef>
                <a:spcPts val="1000"/>
              </a:spcBef>
              <a:buClr>
                <a:schemeClr val="accent1"/>
              </a:buClr>
              <a:buFontTx/>
              <a:buBlip>
                <a:blip r:embed="rId4"/>
              </a:buBlip>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Tx/>
              <a:buBlip>
                <a:blip r:embed="rId4"/>
              </a:buBlip>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sz="1600" b="1" dirty="0"/>
              <a:t>Exportregioner*</a:t>
            </a:r>
            <a:br>
              <a:rPr lang="sv-SE" sz="1600" b="1" dirty="0"/>
            </a:br>
            <a:r>
              <a:rPr lang="sv-SE" sz="1600" dirty="0"/>
              <a:t>Andelen som exporterar till följande regioner av totalen</a:t>
            </a:r>
          </a:p>
          <a:p>
            <a:endParaRPr lang="sv-SE" sz="1600" b="1" dirty="0"/>
          </a:p>
        </p:txBody>
      </p:sp>
      <p:sp>
        <p:nvSpPr>
          <p:cNvPr id="53" name="textruta 52">
            <a:extLst>
              <a:ext uri="{FF2B5EF4-FFF2-40B4-BE49-F238E27FC236}">
                <a16:creationId xmlns:a16="http://schemas.microsoft.com/office/drawing/2014/main" id="{0448B1F5-AC5A-B149-A544-510FCA0F1282}"/>
              </a:ext>
            </a:extLst>
          </p:cNvPr>
          <p:cNvSpPr txBox="1"/>
          <p:nvPr/>
        </p:nvSpPr>
        <p:spPr>
          <a:xfrm>
            <a:off x="7230508" y="6179521"/>
            <a:ext cx="3600333" cy="584775"/>
          </a:xfrm>
          <a:prstGeom prst="rect">
            <a:avLst/>
          </a:prstGeom>
        </p:spPr>
        <p:txBody>
          <a:bodyPr wrap="square">
            <a:spAutoFit/>
          </a:bodyPr>
          <a:lstStyle>
            <a:defPPr>
              <a:defRPr lang="sv-SE"/>
            </a:defPPr>
            <a:lvl1pPr algn="ctr">
              <a:defRPr sz="700"/>
            </a:lvl1pPr>
          </a:lstStyle>
          <a:p>
            <a:r>
              <a:rPr lang="sv-SE" sz="800" dirty="0"/>
              <a:t>*Tabellen och grafen visar andelen som exporterar till de olika regionerna, dvs inte till vilken grad utan endast som ja- och </a:t>
            </a:r>
            <a:r>
              <a:rPr lang="sv-SE" sz="800" dirty="0" err="1"/>
              <a:t>nejfråga</a:t>
            </a:r>
            <a:r>
              <a:rPr lang="sv-SE" sz="800" dirty="0"/>
              <a:t>. Företag kan exportera till flera regioner och därav summerar inte andelarna till 100%</a:t>
            </a:r>
          </a:p>
          <a:p>
            <a:r>
              <a:rPr lang="sv-SE" sz="800" dirty="0"/>
              <a:t>Tal inom parantes motsvarar föregående år, 2022.</a:t>
            </a:r>
          </a:p>
        </p:txBody>
      </p:sp>
      <p:graphicFrame>
        <p:nvGraphicFramePr>
          <p:cNvPr id="76" name="Tabell 75">
            <a:extLst>
              <a:ext uri="{FF2B5EF4-FFF2-40B4-BE49-F238E27FC236}">
                <a16:creationId xmlns:a16="http://schemas.microsoft.com/office/drawing/2014/main" id="{90A6657D-CF12-B7F6-9270-849BAEA316AD}"/>
              </a:ext>
            </a:extLst>
          </p:cNvPr>
          <p:cNvGraphicFramePr>
            <a:graphicFrameLocks noGrp="1"/>
          </p:cNvGraphicFramePr>
          <p:nvPr>
            <p:extLst>
              <p:ext uri="{D42A27DB-BD31-4B8C-83A1-F6EECF244321}">
                <p14:modId xmlns:p14="http://schemas.microsoft.com/office/powerpoint/2010/main" val="2636056930"/>
              </p:ext>
            </p:extLst>
          </p:nvPr>
        </p:nvGraphicFramePr>
        <p:xfrm>
          <a:off x="6308753" y="4333780"/>
          <a:ext cx="5423296" cy="1870710"/>
        </p:xfrm>
        <a:graphic>
          <a:graphicData uri="http://schemas.openxmlformats.org/drawingml/2006/table">
            <a:tbl>
              <a:tblPr>
                <a:tableStyleId>{F5AB1C69-6EDB-4FF4-983F-18BD219EF322}</a:tableStyleId>
              </a:tblPr>
              <a:tblGrid>
                <a:gridCol w="1017214">
                  <a:extLst>
                    <a:ext uri="{9D8B030D-6E8A-4147-A177-3AD203B41FA5}">
                      <a16:colId xmlns:a16="http://schemas.microsoft.com/office/drawing/2014/main" val="1404145581"/>
                    </a:ext>
                  </a:extLst>
                </a:gridCol>
                <a:gridCol w="647363">
                  <a:extLst>
                    <a:ext uri="{9D8B030D-6E8A-4147-A177-3AD203B41FA5}">
                      <a16:colId xmlns:a16="http://schemas.microsoft.com/office/drawing/2014/main" val="1922320625"/>
                    </a:ext>
                  </a:extLst>
                </a:gridCol>
                <a:gridCol w="461246">
                  <a:extLst>
                    <a:ext uri="{9D8B030D-6E8A-4147-A177-3AD203B41FA5}">
                      <a16:colId xmlns:a16="http://schemas.microsoft.com/office/drawing/2014/main" val="918119286"/>
                    </a:ext>
                  </a:extLst>
                </a:gridCol>
                <a:gridCol w="614995">
                  <a:extLst>
                    <a:ext uri="{9D8B030D-6E8A-4147-A177-3AD203B41FA5}">
                      <a16:colId xmlns:a16="http://schemas.microsoft.com/office/drawing/2014/main" val="2782325469"/>
                    </a:ext>
                  </a:extLst>
                </a:gridCol>
                <a:gridCol w="581126">
                  <a:extLst>
                    <a:ext uri="{9D8B030D-6E8A-4147-A177-3AD203B41FA5}">
                      <a16:colId xmlns:a16="http://schemas.microsoft.com/office/drawing/2014/main" val="2902445417"/>
                    </a:ext>
                  </a:extLst>
                </a:gridCol>
                <a:gridCol w="524807">
                  <a:extLst>
                    <a:ext uri="{9D8B030D-6E8A-4147-A177-3AD203B41FA5}">
                      <a16:colId xmlns:a16="http://schemas.microsoft.com/office/drawing/2014/main" val="2279515036"/>
                    </a:ext>
                  </a:extLst>
                </a:gridCol>
                <a:gridCol w="537077">
                  <a:extLst>
                    <a:ext uri="{9D8B030D-6E8A-4147-A177-3AD203B41FA5}">
                      <a16:colId xmlns:a16="http://schemas.microsoft.com/office/drawing/2014/main" val="1055579829"/>
                    </a:ext>
                  </a:extLst>
                </a:gridCol>
                <a:gridCol w="547256">
                  <a:extLst>
                    <a:ext uri="{9D8B030D-6E8A-4147-A177-3AD203B41FA5}">
                      <a16:colId xmlns:a16="http://schemas.microsoft.com/office/drawing/2014/main" val="201169120"/>
                    </a:ext>
                  </a:extLst>
                </a:gridCol>
                <a:gridCol w="492212">
                  <a:extLst>
                    <a:ext uri="{9D8B030D-6E8A-4147-A177-3AD203B41FA5}">
                      <a16:colId xmlns:a16="http://schemas.microsoft.com/office/drawing/2014/main" val="2905226331"/>
                    </a:ext>
                  </a:extLst>
                </a:gridCol>
              </a:tblGrid>
              <a:tr h="203200">
                <a:tc>
                  <a:txBody>
                    <a:bodyPr/>
                    <a:lstStyle/>
                    <a:p>
                      <a:pPr marL="0" algn="l" defTabSz="914400" rtl="0" eaLnBrk="1" fontAlgn="b" latinLnBrk="0" hangingPunct="1"/>
                      <a:r>
                        <a:rPr lang="sv-SE" sz="900" u="none" strike="noStrike" kern="1200" dirty="0">
                          <a:solidFill>
                            <a:schemeClr val="tx1"/>
                          </a:solidFill>
                          <a:effectLst/>
                          <a:latin typeface="+mn-lt"/>
                          <a:ea typeface="+mn-ea"/>
                          <a:cs typeface="+mn-cs"/>
                        </a:rPr>
                        <a:t> </a:t>
                      </a: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algn="ctr" defTabSz="914400" rtl="0" eaLnBrk="1" fontAlgn="b" latinLnBrk="0" hangingPunct="1"/>
                      <a:r>
                        <a:rPr lang="sv-SE" sz="800" b="1" u="none" strike="noStrike" kern="1200" dirty="0">
                          <a:solidFill>
                            <a:schemeClr val="tx1"/>
                          </a:solidFill>
                          <a:effectLst/>
                          <a:latin typeface="+mn-lt"/>
                          <a:ea typeface="+mn-ea"/>
                          <a:cs typeface="+mn-cs"/>
                        </a:rPr>
                        <a:t>Teknikkonsultföretag</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fontAlgn="b" latinLnBrk="0" hangingPunct="1"/>
                      <a:endParaRPr lang="sv-SE" sz="1000" b="1" u="none" strike="noStrike" kern="1200">
                        <a:solidFill>
                          <a:schemeClr val="tx1"/>
                        </a:solidFill>
                        <a:effectLst/>
                        <a:latin typeface="+mn-lt"/>
                        <a:ea typeface="+mn-ea"/>
                        <a:cs typeface="+mn-cs"/>
                      </a:endParaRPr>
                    </a:p>
                  </a:txBody>
                  <a:tcPr marL="9525" marR="9525" marT="9525" marB="0" anchor="ctr"/>
                </a:tc>
                <a:tc gridSpan="2">
                  <a:txBody>
                    <a:bodyPr/>
                    <a:lstStyle/>
                    <a:p>
                      <a:pPr marL="0" algn="ctr" defTabSz="914400" rtl="0" eaLnBrk="1" fontAlgn="b" latinLnBrk="0" hangingPunct="1"/>
                      <a:r>
                        <a:rPr lang="sv-SE" sz="800" b="1" u="none" strike="noStrike" kern="1200">
                          <a:solidFill>
                            <a:schemeClr val="tx1"/>
                          </a:solidFill>
                          <a:effectLst/>
                          <a:latin typeface="+mn-lt"/>
                          <a:ea typeface="+mn-ea"/>
                          <a:cs typeface="+mn-cs"/>
                        </a:rPr>
                        <a:t>Industri- och </a:t>
                      </a:r>
                      <a:r>
                        <a:rPr lang="sv-SE" sz="800" b="1" u="none" strike="noStrike" kern="1200" err="1">
                          <a:solidFill>
                            <a:schemeClr val="tx1"/>
                          </a:solidFill>
                          <a:effectLst/>
                          <a:latin typeface="+mn-lt"/>
                          <a:ea typeface="+mn-ea"/>
                          <a:cs typeface="+mn-cs"/>
                        </a:rPr>
                        <a:t>techkonsultföretag</a:t>
                      </a:r>
                      <a:endParaRPr lang="sv-SE" sz="800" b="1"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fontAlgn="b" latinLnBrk="0" hangingPunct="1"/>
                      <a:endParaRPr lang="sv-SE" sz="1000" b="1"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0" algn="ctr" defTabSz="914400" rtl="0" eaLnBrk="1" fontAlgn="b" latinLnBrk="0" hangingPunct="1"/>
                      <a:r>
                        <a:rPr lang="sv-SE" sz="800" b="1" u="none" strike="noStrike" kern="1200">
                          <a:solidFill>
                            <a:schemeClr val="tx1"/>
                          </a:solidFill>
                          <a:effectLst/>
                          <a:latin typeface="+mn-lt"/>
                          <a:ea typeface="+mn-ea"/>
                          <a:cs typeface="+mn-cs"/>
                        </a:rPr>
                        <a:t>Arkitektföretag</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fontAlgn="b" latinLnBrk="0" hangingPunct="1"/>
                      <a:endParaRPr lang="sv-SE" sz="1000" b="1"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0" algn="ctr" defTabSz="914400" rtl="0" eaLnBrk="1" fontAlgn="b" latinLnBrk="0" hangingPunct="1"/>
                      <a:r>
                        <a:rPr lang="sv-SE" sz="800" b="1" u="none" strike="noStrike" kern="1200">
                          <a:solidFill>
                            <a:schemeClr val="tx1"/>
                          </a:solidFill>
                          <a:effectLst/>
                          <a:latin typeface="+mn-lt"/>
                          <a:ea typeface="+mn-ea"/>
                          <a:cs typeface="+mn-cs"/>
                        </a:rPr>
                        <a:t>Annan</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fontAlgn="b" latinLnBrk="0" hangingPunct="1"/>
                      <a:endParaRPr lang="sv-SE" sz="1000" b="1"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4863996"/>
                  </a:ext>
                </a:extLst>
              </a:tr>
              <a:tr h="190500">
                <a:tc>
                  <a:txBody>
                    <a:bodyPr/>
                    <a:lstStyle/>
                    <a:p>
                      <a:pPr marL="0" algn="r" defTabSz="914400" rtl="0" eaLnBrk="1" fontAlgn="b" latinLnBrk="0" hangingPunct="1"/>
                      <a:r>
                        <a:rPr lang="sv-SE" sz="900" b="1" u="none" strike="noStrike" kern="1200" dirty="0">
                          <a:solidFill>
                            <a:schemeClr val="tx1"/>
                          </a:solidFill>
                          <a:effectLst/>
                          <a:latin typeface="+mn-lt"/>
                          <a:ea typeface="+mn-ea"/>
                          <a:cs typeface="+mn-cs"/>
                        </a:rPr>
                        <a:t>Norden</a:t>
                      </a:r>
                    </a:p>
                  </a:txBody>
                  <a:tcPr marL="9525" marR="9525" marT="9525"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333333"/>
                          </a:solidFill>
                          <a:effectLst/>
                          <a:latin typeface="Arial" panose="020B0604020202020204" pitchFamily="34" charset="0"/>
                          <a:cs typeface="Arial" panose="020B0604020202020204" pitchFamily="34" charset="0"/>
                        </a:rPr>
                        <a:t>25%</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b="0" i="0" u="none" strike="noStrike" dirty="0">
                          <a:solidFill>
                            <a:srgbClr val="000000"/>
                          </a:solidFill>
                          <a:effectLst/>
                          <a:latin typeface="Arial" panose="020B0604020202020204" pitchFamily="34" charset="0"/>
                          <a:cs typeface="Arial" panose="020B0604020202020204" pitchFamily="34" charset="0"/>
                        </a:rPr>
                        <a:t>(31%)</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45%</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b="0" i="0" u="none" strike="noStrike" dirty="0">
                          <a:solidFill>
                            <a:srgbClr val="000000"/>
                          </a:solidFill>
                          <a:effectLst/>
                          <a:latin typeface="Arial" panose="020B0604020202020204" pitchFamily="34" charset="0"/>
                          <a:cs typeface="Arial" panose="020B0604020202020204" pitchFamily="34" charset="0"/>
                        </a:rPr>
                        <a:t>(37%)</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30%</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rtl="0" fontAlgn="b"/>
                      <a:r>
                        <a:rPr lang="sv-SE" sz="700" b="0" i="0" u="none" strike="noStrike" dirty="0">
                          <a:solidFill>
                            <a:srgbClr val="000000"/>
                          </a:solidFill>
                          <a:effectLst/>
                          <a:latin typeface="Arial" panose="020B0604020202020204" pitchFamily="34" charset="0"/>
                          <a:cs typeface="Arial" panose="020B0604020202020204" pitchFamily="34" charset="0"/>
                        </a:rPr>
                        <a:t>(25%)</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100%</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ctr" rtl="0" fontAlgn="b"/>
                      <a:r>
                        <a:rPr lang="sv-SE" sz="700" b="0" i="0" u="none" strike="noStrike" dirty="0">
                          <a:solidFill>
                            <a:srgbClr val="000000"/>
                          </a:solidFill>
                          <a:effectLst/>
                          <a:latin typeface="Arial" panose="020B0604020202020204" pitchFamily="34" charset="0"/>
                          <a:cs typeface="Arial" panose="020B0604020202020204" pitchFamily="34" charset="0"/>
                        </a:rPr>
                        <a:t>(33%)</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5436922"/>
                  </a:ext>
                </a:extLst>
              </a:tr>
              <a:tr h="190500">
                <a:tc>
                  <a:txBody>
                    <a:bodyPr/>
                    <a:lstStyle/>
                    <a:p>
                      <a:pPr marL="0" algn="r" defTabSz="914400" rtl="0" eaLnBrk="1" fontAlgn="b" latinLnBrk="0" hangingPunct="1"/>
                      <a:r>
                        <a:rPr lang="sv-SE" sz="900" b="1" u="none" strike="noStrike" kern="1200">
                          <a:solidFill>
                            <a:schemeClr val="tx1"/>
                          </a:solidFill>
                          <a:effectLst/>
                          <a:latin typeface="+mn-lt"/>
                          <a:ea typeface="+mn-ea"/>
                          <a:cs typeface="+mn-cs"/>
                        </a:rPr>
                        <a:t>Övriga Europa </a:t>
                      </a:r>
                      <a:r>
                        <a:rPr lang="sv-SE" sz="900" u="none" strike="noStrike" kern="1200">
                          <a:solidFill>
                            <a:schemeClr val="tx1"/>
                          </a:solidFill>
                          <a:effectLst/>
                          <a:latin typeface="+mn-lt"/>
                          <a:ea typeface="+mn-ea"/>
                          <a:cs typeface="+mn-cs"/>
                        </a:rPr>
                        <a:t>(exkl. norden)</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dirty="0">
                          <a:solidFill>
                            <a:srgbClr val="333333"/>
                          </a:solidFill>
                          <a:effectLst/>
                          <a:latin typeface="Arial" panose="020B0604020202020204" pitchFamily="34" charset="0"/>
                          <a:cs typeface="Arial" panose="020B0604020202020204" pitchFamily="34" charset="0"/>
                        </a:rPr>
                        <a:t>11%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sv-SE" sz="700" b="0" i="0" u="none" strike="noStrike" dirty="0">
                          <a:solidFill>
                            <a:srgbClr val="000000"/>
                          </a:solidFill>
                          <a:effectLst/>
                          <a:latin typeface="Arial" panose="020B0604020202020204" pitchFamily="34" charset="0"/>
                          <a:cs typeface="Arial" panose="020B0604020202020204" pitchFamily="34" charset="0"/>
                        </a:rPr>
                        <a:t>(11%)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36%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sv-SE" sz="700" b="0" i="0" u="none" strike="noStrike" dirty="0">
                          <a:solidFill>
                            <a:srgbClr val="000000"/>
                          </a:solidFill>
                          <a:effectLst/>
                          <a:latin typeface="Arial" panose="020B0604020202020204" pitchFamily="34" charset="0"/>
                          <a:cs typeface="Arial" panose="020B0604020202020204" pitchFamily="34" charset="0"/>
                        </a:rPr>
                        <a:t>(30%)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20%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sv-SE" sz="700" b="0" i="0" u="none" strike="noStrike" dirty="0">
                          <a:solidFill>
                            <a:srgbClr val="000000"/>
                          </a:solidFill>
                          <a:effectLst/>
                          <a:latin typeface="Arial" panose="020B0604020202020204" pitchFamily="34" charset="0"/>
                          <a:cs typeface="Arial" panose="020B0604020202020204" pitchFamily="34" charset="0"/>
                        </a:rPr>
                        <a:t>(9%)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33%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sv-SE" sz="700" b="0" i="0" u="none" strike="noStrike" dirty="0">
                          <a:solidFill>
                            <a:srgbClr val="000000"/>
                          </a:solidFill>
                          <a:effectLst/>
                          <a:latin typeface="Arial" panose="020B0604020202020204" pitchFamily="34" charset="0"/>
                          <a:cs typeface="Arial" panose="020B0604020202020204" pitchFamily="34" charset="0"/>
                        </a:rPr>
                        <a:t>(33%)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2673740"/>
                  </a:ext>
                </a:extLst>
              </a:tr>
              <a:tr h="190500">
                <a:tc>
                  <a:txBody>
                    <a:bodyPr/>
                    <a:lstStyle/>
                    <a:p>
                      <a:pPr marL="0" algn="r" defTabSz="914400" rtl="0" eaLnBrk="1" fontAlgn="b" latinLnBrk="0" hangingPunct="1"/>
                      <a:r>
                        <a:rPr lang="sv-SE" sz="900" b="1" u="none" strike="noStrike" kern="1200">
                          <a:solidFill>
                            <a:schemeClr val="tx1"/>
                          </a:solidFill>
                          <a:effectLst/>
                          <a:latin typeface="+mn-lt"/>
                          <a:ea typeface="+mn-ea"/>
                          <a:cs typeface="+mn-cs"/>
                        </a:rPr>
                        <a:t>Nordamerika</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333333"/>
                          </a:solidFill>
                          <a:effectLst/>
                          <a:latin typeface="Arial" panose="020B0604020202020204" pitchFamily="34" charset="0"/>
                          <a:cs typeface="Arial" panose="020B0604020202020204" pitchFamily="34" charset="0"/>
                        </a:rPr>
                        <a:t>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b="0" i="0" u="none" strike="noStrike" dirty="0">
                          <a:solidFill>
                            <a:srgbClr val="000000"/>
                          </a:solidFill>
                          <a:effectLst/>
                          <a:latin typeface="Arial" panose="020B0604020202020204" pitchFamily="34" charset="0"/>
                          <a:cs typeface="Arial" panose="020B0604020202020204" pitchFamily="34" charset="0"/>
                        </a:rPr>
                        <a:t>(6%)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23%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b="0" i="0" u="none" strike="noStrike" dirty="0">
                          <a:solidFill>
                            <a:srgbClr val="000000"/>
                          </a:solidFill>
                          <a:effectLst/>
                          <a:latin typeface="Arial" panose="020B0604020202020204" pitchFamily="34" charset="0"/>
                          <a:cs typeface="Arial" panose="020B0604020202020204" pitchFamily="34" charset="0"/>
                        </a:rPr>
                        <a:t>(19%)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b"/>
                      <a:r>
                        <a:rPr lang="sv-SE" sz="700" b="0" i="0" u="none" strike="noStrike" dirty="0">
                          <a:solidFill>
                            <a:srgbClr val="000000"/>
                          </a:solidFill>
                          <a:effectLst/>
                          <a:latin typeface="Arial" panose="020B0604020202020204" pitchFamily="34" charset="0"/>
                          <a:cs typeface="Arial" panose="020B0604020202020204" pitchFamily="34" charset="0"/>
                        </a:rPr>
                        <a:t>(7%)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333333"/>
                          </a:solidFill>
                          <a:effectLst/>
                          <a:latin typeface="Arial" panose="020B0604020202020204" pitchFamily="34" charset="0"/>
                          <a:cs typeface="Arial" panose="020B0604020202020204" pitchFamily="34" charset="0"/>
                        </a:rPr>
                        <a:t>&lt;1</a:t>
                      </a:r>
                      <a:r>
                        <a:rPr lang="sv-SE" sz="900" b="0" i="0" u="none" strike="noStrike" dirty="0">
                          <a:solidFill>
                            <a:srgbClr val="000000"/>
                          </a:solidFill>
                          <a:effectLst/>
                          <a:latin typeface="Arial" panose="020B0604020202020204" pitchFamily="34" charset="0"/>
                          <a:cs typeface="Arial" panose="020B0604020202020204" pitchFamily="34" charset="0"/>
                        </a:rPr>
                        <a: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b"/>
                      <a:r>
                        <a:rPr lang="sv-SE" sz="700" b="0" i="0" u="none" strike="noStrike" dirty="0">
                          <a:solidFill>
                            <a:srgbClr val="000000"/>
                          </a:solidFill>
                          <a:effectLst/>
                          <a:latin typeface="Arial" panose="020B0604020202020204" pitchFamily="34" charset="0"/>
                          <a:cs typeface="Arial" panose="020B0604020202020204" pitchFamily="34" charset="0"/>
                        </a:rPr>
                        <a:t>(13%)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457591"/>
                  </a:ext>
                </a:extLst>
              </a:tr>
              <a:tr h="190500">
                <a:tc>
                  <a:txBody>
                    <a:bodyPr/>
                    <a:lstStyle/>
                    <a:p>
                      <a:pPr marL="0" algn="r" defTabSz="914400" rtl="0" eaLnBrk="1" fontAlgn="b" latinLnBrk="0" hangingPunct="1"/>
                      <a:r>
                        <a:rPr lang="sv-SE" sz="900" b="1" u="none" strike="noStrike" kern="1200">
                          <a:solidFill>
                            <a:schemeClr val="tx1"/>
                          </a:solidFill>
                          <a:effectLst/>
                          <a:latin typeface="+mn-lt"/>
                          <a:ea typeface="+mn-ea"/>
                          <a:cs typeface="+mn-cs"/>
                        </a:rPr>
                        <a:t>Sydamerika</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dirty="0">
                          <a:solidFill>
                            <a:srgbClr val="333333"/>
                          </a:solidFill>
                          <a:effectLst/>
                          <a:latin typeface="Arial" panose="020B0604020202020204" pitchFamily="34" charset="0"/>
                          <a:cs typeface="Arial" panose="020B0604020202020204" pitchFamily="34" charset="0"/>
                        </a:rPr>
                        <a:t>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sv-SE" sz="700" b="0" i="0" u="none" strike="noStrike" dirty="0">
                          <a:solidFill>
                            <a:srgbClr val="000000"/>
                          </a:solidFill>
                          <a:effectLst/>
                          <a:latin typeface="Arial" panose="020B0604020202020204" pitchFamily="34" charset="0"/>
                          <a:cs typeface="Arial" panose="020B0604020202020204" pitchFamily="34" charset="0"/>
                        </a:rPr>
                        <a:t>(5%)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dirty="0">
                          <a:solidFill>
                            <a:srgbClr val="333333"/>
                          </a:solidFill>
                          <a:effectLst/>
                          <a:latin typeface="Arial" panose="020B0604020202020204" pitchFamily="34" charset="0"/>
                          <a:cs typeface="Arial" panose="020B0604020202020204" pitchFamily="34" charset="0"/>
                        </a:rPr>
                        <a:t>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sv-SE" sz="700" b="0" i="0" u="none" strike="noStrike" dirty="0">
                          <a:solidFill>
                            <a:srgbClr val="000000"/>
                          </a:solidFill>
                          <a:effectLst/>
                          <a:latin typeface="Arial" panose="020B0604020202020204" pitchFamily="34" charset="0"/>
                          <a:cs typeface="Arial" panose="020B0604020202020204" pitchFamily="34" charset="0"/>
                        </a:rPr>
                        <a:t>(&lt;1%)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dirty="0">
                          <a:solidFill>
                            <a:srgbClr val="333333"/>
                          </a:solidFill>
                          <a:effectLst/>
                          <a:latin typeface="Arial" panose="020B0604020202020204" pitchFamily="34" charset="0"/>
                          <a:cs typeface="Arial" panose="020B0604020202020204" pitchFamily="34" charset="0"/>
                        </a:rPr>
                        <a:t>&lt;1%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sv-SE" sz="700" b="0" i="0" u="none" strike="noStrike" dirty="0">
                          <a:solidFill>
                            <a:srgbClr val="000000"/>
                          </a:solidFill>
                          <a:effectLst/>
                          <a:latin typeface="Arial" panose="020B0604020202020204" pitchFamily="34" charset="0"/>
                          <a:cs typeface="Arial" panose="020B0604020202020204" pitchFamily="34" charset="0"/>
                        </a:rPr>
                        <a:t>(&lt;1%)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dirty="0">
                          <a:solidFill>
                            <a:srgbClr val="333333"/>
                          </a:solidFill>
                          <a:effectLst/>
                          <a:latin typeface="Arial" panose="020B0604020202020204" pitchFamily="34" charset="0"/>
                          <a:cs typeface="Arial" panose="020B0604020202020204" pitchFamily="34" charset="0"/>
                        </a:rPr>
                        <a:t>&lt;1%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sv-SE" sz="700" b="0" i="0" u="none" strike="noStrike" dirty="0">
                          <a:solidFill>
                            <a:srgbClr val="000000"/>
                          </a:solidFill>
                          <a:effectLst/>
                          <a:latin typeface="Arial" panose="020B0604020202020204" pitchFamily="34" charset="0"/>
                          <a:cs typeface="Arial" panose="020B0604020202020204" pitchFamily="34" charset="0"/>
                        </a:rPr>
                        <a:t>(&lt;1%)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36750016"/>
                  </a:ext>
                </a:extLst>
              </a:tr>
              <a:tr h="190500">
                <a:tc>
                  <a:txBody>
                    <a:bodyPr/>
                    <a:lstStyle/>
                    <a:p>
                      <a:pPr marL="0" algn="r" defTabSz="914400" rtl="0" eaLnBrk="1" fontAlgn="b" latinLnBrk="0" hangingPunct="1"/>
                      <a:r>
                        <a:rPr lang="sv-SE" sz="900" b="1" u="none" strike="noStrike" kern="1200">
                          <a:solidFill>
                            <a:schemeClr val="tx1"/>
                          </a:solidFill>
                          <a:effectLst/>
                          <a:latin typeface="+mn-lt"/>
                          <a:ea typeface="+mn-ea"/>
                          <a:cs typeface="+mn-cs"/>
                        </a:rPr>
                        <a:t>Afrika</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333333"/>
                          </a:solidFill>
                          <a:effectLst/>
                          <a:latin typeface="Arial" panose="020B0604020202020204" pitchFamily="34" charset="0"/>
                          <a:cs typeface="Arial" panose="020B0604020202020204" pitchFamily="34" charset="0"/>
                        </a:rPr>
                        <a:t>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dirty="0">
                          <a:solidFill>
                            <a:srgbClr val="333333"/>
                          </a:solidFill>
                          <a:effectLst/>
                          <a:latin typeface="Arial" panose="020B0604020202020204" pitchFamily="34" charset="0"/>
                          <a:cs typeface="Arial" panose="020B0604020202020204" pitchFamily="34" charset="0"/>
                        </a:rPr>
                        <a:t>&lt;1%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(&lt;1 %)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333333"/>
                          </a:solidFill>
                          <a:effectLst/>
                          <a:latin typeface="Arial" panose="020B0604020202020204" pitchFamily="34" charset="0"/>
                          <a:cs typeface="Arial" panose="020B0604020202020204" pitchFamily="34" charset="0"/>
                        </a:rPr>
                        <a:t>&lt;1</a:t>
                      </a:r>
                      <a:r>
                        <a:rPr lang="sv-SE" sz="900" b="0" i="0" u="none" strike="noStrike" dirty="0">
                          <a:solidFill>
                            <a:srgbClr val="000000"/>
                          </a:solidFill>
                          <a:effectLst/>
                          <a:latin typeface="Arial" panose="020B0604020202020204" pitchFamily="34" charset="0"/>
                          <a:cs typeface="Arial" panose="020B0604020202020204" pitchFamily="34" charset="0"/>
                        </a:rPr>
                        <a:t>%</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b"/>
                      <a:r>
                        <a:rPr lang="sv-SE" sz="700" b="0" i="0" u="none" strike="noStrike" dirty="0">
                          <a:solidFill>
                            <a:srgbClr val="000000"/>
                          </a:solidFill>
                          <a:effectLst/>
                          <a:latin typeface="Arial" panose="020B0604020202020204" pitchFamily="34" charset="0"/>
                          <a:cs typeface="Arial" panose="020B0604020202020204" pitchFamily="34" charset="0"/>
                        </a:rPr>
                        <a:t>(5%)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333333"/>
                          </a:solidFill>
                          <a:effectLst/>
                          <a:latin typeface="Arial" panose="020B0604020202020204" pitchFamily="34" charset="0"/>
                          <a:cs typeface="Arial" panose="020B0604020202020204" pitchFamily="34" charset="0"/>
                        </a:rPr>
                        <a:t>&lt;1%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b"/>
                      <a:r>
                        <a:rPr lang="sv-SE" sz="700" b="0" i="0" u="none" strike="noStrike" dirty="0">
                          <a:solidFill>
                            <a:srgbClr val="000000"/>
                          </a:solidFill>
                          <a:effectLst/>
                          <a:latin typeface="Arial" panose="020B0604020202020204" pitchFamily="34" charset="0"/>
                          <a:cs typeface="Arial" panose="020B0604020202020204" pitchFamily="34" charset="0"/>
                        </a:rPr>
                        <a:t>(&lt;1%)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3067823"/>
                  </a:ext>
                </a:extLst>
              </a:tr>
              <a:tr h="190500">
                <a:tc>
                  <a:txBody>
                    <a:bodyPr/>
                    <a:lstStyle/>
                    <a:p>
                      <a:pPr marL="0" algn="r" defTabSz="914400" rtl="0" eaLnBrk="1" fontAlgn="b" latinLnBrk="0" hangingPunct="1"/>
                      <a:r>
                        <a:rPr lang="sv-SE" sz="900" b="1" u="none" strike="noStrike" kern="1200">
                          <a:solidFill>
                            <a:schemeClr val="tx1"/>
                          </a:solidFill>
                          <a:effectLst/>
                          <a:latin typeface="+mn-lt"/>
                          <a:ea typeface="+mn-ea"/>
                          <a:cs typeface="+mn-cs"/>
                        </a:rPr>
                        <a:t>Mellanöstern</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dirty="0">
                          <a:solidFill>
                            <a:srgbClr val="333333"/>
                          </a:solidFill>
                          <a:effectLst/>
                          <a:latin typeface="Arial" panose="020B0604020202020204" pitchFamily="34" charset="0"/>
                          <a:cs typeface="Arial" panose="020B0604020202020204" pitchFamily="34" charset="0"/>
                        </a:rPr>
                        <a:t>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sv-SE" sz="700" b="0" i="0" u="none" strike="noStrike" dirty="0">
                          <a:solidFill>
                            <a:srgbClr val="000000"/>
                          </a:solidFill>
                          <a:effectLst/>
                          <a:latin typeface="Arial" panose="020B0604020202020204" pitchFamily="34" charset="0"/>
                          <a:cs typeface="Arial" panose="020B0604020202020204" pitchFamily="34" charset="0"/>
                        </a:rPr>
                        <a:t>(&lt;1%)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dirty="0">
                          <a:solidFill>
                            <a:srgbClr val="333333"/>
                          </a:solidFill>
                          <a:effectLst/>
                          <a:latin typeface="Arial" panose="020B0604020202020204" pitchFamily="34" charset="0"/>
                          <a:cs typeface="Arial" panose="020B0604020202020204" pitchFamily="34" charset="0"/>
                        </a:rPr>
                        <a:t>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r>
                        <a:rPr lang="sv-SE" sz="700" b="0" i="0" u="none" strike="noStrike">
                          <a:solidFill>
                            <a:srgbClr val="000000"/>
                          </a:solidFill>
                          <a:effectLst/>
                          <a:latin typeface="Arial" panose="020B0604020202020204" pitchFamily="34" charset="0"/>
                          <a:cs typeface="Arial" panose="020B0604020202020204" pitchFamily="34" charset="0"/>
                        </a:rPr>
                        <a:t>(&lt;1 %)</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sv-SE" sz="700" b="0" i="0" u="none" strike="noStrike" dirty="0">
                          <a:solidFill>
                            <a:srgbClr val="000000"/>
                          </a:solidFill>
                          <a:effectLst/>
                          <a:latin typeface="Arial" panose="020B0604020202020204" pitchFamily="34" charset="0"/>
                          <a:cs typeface="Arial" panose="020B0604020202020204" pitchFamily="34" charset="0"/>
                        </a:rPr>
                        <a:t>(2%)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lang="sv-SE" sz="900" b="0" i="0" u="none" strike="noStrike">
                          <a:solidFill>
                            <a:srgbClr val="333333"/>
                          </a:solidFill>
                          <a:effectLst/>
                          <a:latin typeface="Arial" panose="020B0604020202020204" pitchFamily="34" charset="0"/>
                          <a:cs typeface="Arial" panose="020B0604020202020204" pitchFamily="34" charset="0"/>
                        </a:rPr>
                        <a:t>&lt;1%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rtl="0" fontAlgn="b"/>
                      <a:r>
                        <a:rPr lang="sv-SE" sz="700" b="0" i="0" u="none" strike="noStrike" dirty="0">
                          <a:solidFill>
                            <a:srgbClr val="000000"/>
                          </a:solidFill>
                          <a:effectLst/>
                          <a:latin typeface="Arial" panose="020B0604020202020204" pitchFamily="34" charset="0"/>
                          <a:cs typeface="Arial" panose="020B0604020202020204" pitchFamily="34" charset="0"/>
                        </a:rPr>
                        <a:t>(&lt;1%)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3143961"/>
                  </a:ext>
                </a:extLst>
              </a:tr>
              <a:tr h="190500">
                <a:tc>
                  <a:txBody>
                    <a:bodyPr/>
                    <a:lstStyle/>
                    <a:p>
                      <a:pPr marL="0" algn="r" defTabSz="914400" rtl="0" eaLnBrk="1" fontAlgn="b" latinLnBrk="0" hangingPunct="1"/>
                      <a:r>
                        <a:rPr lang="sv-SE" sz="900" b="1" u="none" strike="noStrike" kern="1200">
                          <a:solidFill>
                            <a:schemeClr val="tx1"/>
                          </a:solidFill>
                          <a:effectLst/>
                          <a:latin typeface="+mn-lt"/>
                          <a:ea typeface="+mn-ea"/>
                          <a:cs typeface="+mn-cs"/>
                        </a:rPr>
                        <a:t>Asien &amp; Oceanien</a:t>
                      </a: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333333"/>
                          </a:solidFill>
                          <a:effectLst/>
                          <a:latin typeface="Arial" panose="020B0604020202020204" pitchFamily="34" charset="0"/>
                          <a:cs typeface="Arial" panose="020B0604020202020204" pitchFamily="34" charset="0"/>
                        </a:rPr>
                        <a:t>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b="0" i="0" u="none" strike="noStrike" dirty="0">
                          <a:solidFill>
                            <a:srgbClr val="000000"/>
                          </a:solidFill>
                          <a:effectLst/>
                          <a:latin typeface="Arial" panose="020B0604020202020204" pitchFamily="34" charset="0"/>
                          <a:cs typeface="Arial" panose="020B0604020202020204" pitchFamily="34" charset="0"/>
                        </a:rPr>
                        <a:t>(3%)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14%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fontAlgn="b"/>
                      <a:r>
                        <a:rPr lang="sv-SE" sz="700" b="0" i="0" u="none" strike="noStrike" dirty="0">
                          <a:solidFill>
                            <a:srgbClr val="000000"/>
                          </a:solidFill>
                          <a:effectLst/>
                          <a:latin typeface="Arial" panose="020B0604020202020204" pitchFamily="34" charset="0"/>
                          <a:cs typeface="Arial" panose="020B0604020202020204" pitchFamily="34" charset="0"/>
                        </a:rPr>
                        <a:t>(11%)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b"/>
                      <a:r>
                        <a:rPr lang="sv-SE" sz="700" b="0" i="0" u="none" strike="noStrike" dirty="0">
                          <a:solidFill>
                            <a:srgbClr val="000000"/>
                          </a:solidFill>
                          <a:effectLst/>
                          <a:latin typeface="Arial" panose="020B0604020202020204" pitchFamily="34" charset="0"/>
                          <a:cs typeface="Arial" panose="020B0604020202020204" pitchFamily="34" charset="0"/>
                        </a:rPr>
                        <a:t>(7%)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ctr" rtl="0" fontAlgn="b"/>
                      <a:r>
                        <a:rPr lang="sv-SE" sz="700" b="0" i="0" u="none" strike="noStrike" dirty="0">
                          <a:solidFill>
                            <a:srgbClr val="000000"/>
                          </a:solidFill>
                          <a:effectLst/>
                          <a:latin typeface="Arial" panose="020B0604020202020204" pitchFamily="34" charset="0"/>
                          <a:cs typeface="Arial" panose="020B0604020202020204" pitchFamily="34" charset="0"/>
                        </a:rPr>
                        <a:t>(7%)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225730448"/>
                  </a:ext>
                </a:extLst>
              </a:tr>
              <a:tr h="190500">
                <a:tc>
                  <a:txBody>
                    <a:bodyPr/>
                    <a:lstStyle/>
                    <a:p>
                      <a:pPr marL="0" algn="r" defTabSz="914400" rtl="0" eaLnBrk="1" fontAlgn="b" latinLnBrk="0" hangingPunct="1"/>
                      <a:endParaRPr lang="sv-SE" sz="900" b="1" u="none" strike="noStrike" kern="1200">
                        <a:solidFill>
                          <a:schemeClr val="tx1"/>
                        </a:solidFill>
                        <a:effectLst/>
                        <a:latin typeface="+mn-lt"/>
                        <a:ea typeface="+mn-ea"/>
                        <a:cs typeface="+mn-cs"/>
                      </a:endParaRPr>
                    </a:p>
                  </a:txBody>
                  <a:tcPr marL="9525" marR="9525" marT="9525"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endParaRPr lang="sv-SE" sz="900" b="0"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ctr" fontAlgn="b"/>
                      <a:endParaRPr lang="sv-SE" sz="700" b="0" i="1" u="none" strike="noStrike" noProof="0">
                        <a:solidFill>
                          <a:srgbClr val="333333"/>
                        </a:solidFill>
                        <a:effectLst/>
                        <a:latin typeface="+mn-lt"/>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endParaRPr lang="sv-SE" sz="900" b="0"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sv-SE" sz="700" i="1" u="none" strike="noStrike" kern="1200" noProof="0">
                        <a:solidFill>
                          <a:schemeClr val="dk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endParaRPr lang="sv-SE" sz="900" b="0"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sv-SE" sz="700" i="1" u="none" strike="noStrike" kern="1200" noProof="0">
                        <a:solidFill>
                          <a:schemeClr val="dk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r" defTabSz="914400" rtl="0" eaLnBrk="1" fontAlgn="b" latinLnBrk="0" hangingPunct="1"/>
                      <a:endParaRPr lang="sv-SE" sz="900" b="0"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endParaRPr lang="sv-SE" sz="700" i="1" u="none" strike="noStrike" kern="1200" noProof="0" dirty="0">
                        <a:solidFill>
                          <a:schemeClr val="dk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7020311"/>
                  </a:ext>
                </a:extLst>
              </a:tr>
            </a:tbl>
          </a:graphicData>
        </a:graphic>
      </p:graphicFrame>
      <p:sp>
        <p:nvSpPr>
          <p:cNvPr id="117" name="Ned 116">
            <a:extLst>
              <a:ext uri="{FF2B5EF4-FFF2-40B4-BE49-F238E27FC236}">
                <a16:creationId xmlns:a16="http://schemas.microsoft.com/office/drawing/2014/main" id="{58A32F38-6BB3-E32D-DC34-B4D175A1B6E8}"/>
              </a:ext>
            </a:extLst>
          </p:cNvPr>
          <p:cNvSpPr/>
          <p:nvPr/>
        </p:nvSpPr>
        <p:spPr>
          <a:xfrm flipV="1">
            <a:off x="8578323" y="5088878"/>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0" name="Ned 119">
            <a:extLst>
              <a:ext uri="{FF2B5EF4-FFF2-40B4-BE49-F238E27FC236}">
                <a16:creationId xmlns:a16="http://schemas.microsoft.com/office/drawing/2014/main" id="{BF03C64A-A4BC-4E23-CDB5-85C3780FBC59}"/>
              </a:ext>
            </a:extLst>
          </p:cNvPr>
          <p:cNvSpPr/>
          <p:nvPr/>
        </p:nvSpPr>
        <p:spPr>
          <a:xfrm flipV="1">
            <a:off x="7519141" y="5680340"/>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1" name="Ned 120">
            <a:extLst>
              <a:ext uri="{FF2B5EF4-FFF2-40B4-BE49-F238E27FC236}">
                <a16:creationId xmlns:a16="http://schemas.microsoft.com/office/drawing/2014/main" id="{653DE8EF-EE5E-5AF7-DA23-E0C1444F21A4}"/>
              </a:ext>
            </a:extLst>
          </p:cNvPr>
          <p:cNvSpPr/>
          <p:nvPr/>
        </p:nvSpPr>
        <p:spPr>
          <a:xfrm flipV="1">
            <a:off x="8568208" y="5869235"/>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7" name="Ned 126">
            <a:extLst>
              <a:ext uri="{FF2B5EF4-FFF2-40B4-BE49-F238E27FC236}">
                <a16:creationId xmlns:a16="http://schemas.microsoft.com/office/drawing/2014/main" id="{DBDBEB81-F845-F925-2945-423D255A1044}"/>
              </a:ext>
            </a:extLst>
          </p:cNvPr>
          <p:cNvSpPr/>
          <p:nvPr/>
        </p:nvSpPr>
        <p:spPr>
          <a:xfrm>
            <a:off x="7533994" y="4633764"/>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1" name="Ned 130">
            <a:extLst>
              <a:ext uri="{FF2B5EF4-FFF2-40B4-BE49-F238E27FC236}">
                <a16:creationId xmlns:a16="http://schemas.microsoft.com/office/drawing/2014/main" id="{24605F90-618E-F71C-F3D9-013B4DF63AC5}"/>
              </a:ext>
            </a:extLst>
          </p:cNvPr>
          <p:cNvSpPr/>
          <p:nvPr/>
        </p:nvSpPr>
        <p:spPr>
          <a:xfrm>
            <a:off x="9717840" y="5465515"/>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4" name="Ned 133">
            <a:extLst>
              <a:ext uri="{FF2B5EF4-FFF2-40B4-BE49-F238E27FC236}">
                <a16:creationId xmlns:a16="http://schemas.microsoft.com/office/drawing/2014/main" id="{3D6C9617-8D5E-24B6-2A51-3769B58FD60B}"/>
              </a:ext>
            </a:extLst>
          </p:cNvPr>
          <p:cNvSpPr/>
          <p:nvPr/>
        </p:nvSpPr>
        <p:spPr>
          <a:xfrm>
            <a:off x="9717840" y="5087481"/>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5" name="Ned 134">
            <a:extLst>
              <a:ext uri="{FF2B5EF4-FFF2-40B4-BE49-F238E27FC236}">
                <a16:creationId xmlns:a16="http://schemas.microsoft.com/office/drawing/2014/main" id="{707881E8-D1DA-A897-9CEC-D86181B3BF33}"/>
              </a:ext>
            </a:extLst>
          </p:cNvPr>
          <p:cNvSpPr/>
          <p:nvPr/>
        </p:nvSpPr>
        <p:spPr>
          <a:xfrm flipV="1">
            <a:off x="9708157" y="5658042"/>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7" name="Ned 136">
            <a:extLst>
              <a:ext uri="{FF2B5EF4-FFF2-40B4-BE49-F238E27FC236}">
                <a16:creationId xmlns:a16="http://schemas.microsoft.com/office/drawing/2014/main" id="{8DDF13DE-A6EC-66CF-95BD-8C33F253258C}"/>
              </a:ext>
            </a:extLst>
          </p:cNvPr>
          <p:cNvSpPr/>
          <p:nvPr/>
        </p:nvSpPr>
        <p:spPr>
          <a:xfrm flipV="1">
            <a:off x="9696417" y="4631856"/>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9" name="Ned 138">
            <a:extLst>
              <a:ext uri="{FF2B5EF4-FFF2-40B4-BE49-F238E27FC236}">
                <a16:creationId xmlns:a16="http://schemas.microsoft.com/office/drawing/2014/main" id="{958655E0-A6F5-B9CD-4EA6-D0F0426A7139}"/>
              </a:ext>
            </a:extLst>
          </p:cNvPr>
          <p:cNvSpPr/>
          <p:nvPr/>
        </p:nvSpPr>
        <p:spPr>
          <a:xfrm>
            <a:off x="10795152" y="5097044"/>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40" name="Ned 139">
            <a:extLst>
              <a:ext uri="{FF2B5EF4-FFF2-40B4-BE49-F238E27FC236}">
                <a16:creationId xmlns:a16="http://schemas.microsoft.com/office/drawing/2014/main" id="{84A8F7B6-ADF1-3617-9EA4-93973A78951B}"/>
              </a:ext>
            </a:extLst>
          </p:cNvPr>
          <p:cNvSpPr/>
          <p:nvPr/>
        </p:nvSpPr>
        <p:spPr>
          <a:xfrm flipV="1">
            <a:off x="10795152" y="4633765"/>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2" name="Höger 151">
            <a:extLst>
              <a:ext uri="{FF2B5EF4-FFF2-40B4-BE49-F238E27FC236}">
                <a16:creationId xmlns:a16="http://schemas.microsoft.com/office/drawing/2014/main" id="{8D294C30-825F-B957-2FE4-EA2CBB234A73}"/>
              </a:ext>
            </a:extLst>
          </p:cNvPr>
          <p:cNvSpPr/>
          <p:nvPr/>
        </p:nvSpPr>
        <p:spPr>
          <a:xfrm>
            <a:off x="8560550" y="5499971"/>
            <a:ext cx="115381" cy="84455"/>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3" name="Höger 152">
            <a:extLst>
              <a:ext uri="{FF2B5EF4-FFF2-40B4-BE49-F238E27FC236}">
                <a16:creationId xmlns:a16="http://schemas.microsoft.com/office/drawing/2014/main" id="{F5D32785-4D52-869E-BD6A-9FC62DC295A7}"/>
              </a:ext>
            </a:extLst>
          </p:cNvPr>
          <p:cNvSpPr/>
          <p:nvPr/>
        </p:nvSpPr>
        <p:spPr>
          <a:xfrm>
            <a:off x="7509183" y="5500777"/>
            <a:ext cx="115381" cy="84455"/>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6" name="Höger 155">
            <a:extLst>
              <a:ext uri="{FF2B5EF4-FFF2-40B4-BE49-F238E27FC236}">
                <a16:creationId xmlns:a16="http://schemas.microsoft.com/office/drawing/2014/main" id="{CC458802-2CDE-E32A-F40A-E9BFC1D97062}"/>
              </a:ext>
            </a:extLst>
          </p:cNvPr>
          <p:cNvSpPr/>
          <p:nvPr/>
        </p:nvSpPr>
        <p:spPr>
          <a:xfrm>
            <a:off x="9695751" y="5312644"/>
            <a:ext cx="115381" cy="84455"/>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 name="textruta 5">
            <a:extLst>
              <a:ext uri="{FF2B5EF4-FFF2-40B4-BE49-F238E27FC236}">
                <a16:creationId xmlns:a16="http://schemas.microsoft.com/office/drawing/2014/main" id="{EA16DCEE-AEB4-B427-7468-B9D7AD6A820F}"/>
              </a:ext>
            </a:extLst>
          </p:cNvPr>
          <p:cNvSpPr txBox="1"/>
          <p:nvPr/>
        </p:nvSpPr>
        <p:spPr>
          <a:xfrm>
            <a:off x="6690306" y="3806245"/>
            <a:ext cx="559769" cy="261610"/>
          </a:xfrm>
          <a:prstGeom prst="rect">
            <a:avLst/>
          </a:prstGeom>
          <a:noFill/>
        </p:spPr>
        <p:txBody>
          <a:bodyPr wrap="none" rtlCol="0">
            <a:spAutoFit/>
          </a:bodyPr>
          <a:lstStyle/>
          <a:p>
            <a:r>
              <a:rPr lang="sv-SE" sz="1050" dirty="0">
                <a:solidFill>
                  <a:schemeClr val="bg1"/>
                </a:solidFill>
              </a:rPr>
              <a:t>(30%)</a:t>
            </a:r>
          </a:p>
        </p:txBody>
      </p:sp>
      <p:sp>
        <p:nvSpPr>
          <p:cNvPr id="18" name="textruta 17">
            <a:extLst>
              <a:ext uri="{FF2B5EF4-FFF2-40B4-BE49-F238E27FC236}">
                <a16:creationId xmlns:a16="http://schemas.microsoft.com/office/drawing/2014/main" id="{D4D0A9BD-C4F4-891B-FBE6-2FE32DA5F878}"/>
              </a:ext>
            </a:extLst>
          </p:cNvPr>
          <p:cNvSpPr txBox="1"/>
          <p:nvPr/>
        </p:nvSpPr>
        <p:spPr>
          <a:xfrm>
            <a:off x="8172333" y="2467432"/>
            <a:ext cx="545342" cy="253916"/>
          </a:xfrm>
          <a:prstGeom prst="rect">
            <a:avLst/>
          </a:prstGeom>
          <a:noFill/>
        </p:spPr>
        <p:txBody>
          <a:bodyPr wrap="none" rtlCol="0">
            <a:spAutoFit/>
          </a:bodyPr>
          <a:lstStyle/>
          <a:p>
            <a:r>
              <a:rPr lang="sv-SE" sz="1050" dirty="0">
                <a:solidFill>
                  <a:schemeClr val="bg1"/>
                </a:solidFill>
              </a:rPr>
              <a:t>(16%)</a:t>
            </a:r>
          </a:p>
        </p:txBody>
      </p:sp>
      <p:sp>
        <p:nvSpPr>
          <p:cNvPr id="19" name="textruta 18">
            <a:extLst>
              <a:ext uri="{FF2B5EF4-FFF2-40B4-BE49-F238E27FC236}">
                <a16:creationId xmlns:a16="http://schemas.microsoft.com/office/drawing/2014/main" id="{7CCFFBB9-DA2D-F559-28B3-64803F3BB371}"/>
              </a:ext>
            </a:extLst>
          </p:cNvPr>
          <p:cNvSpPr txBox="1"/>
          <p:nvPr/>
        </p:nvSpPr>
        <p:spPr>
          <a:xfrm>
            <a:off x="8172333" y="3801886"/>
            <a:ext cx="470000" cy="253916"/>
          </a:xfrm>
          <a:prstGeom prst="rect">
            <a:avLst/>
          </a:prstGeom>
          <a:noFill/>
        </p:spPr>
        <p:txBody>
          <a:bodyPr wrap="none" rtlCol="0">
            <a:spAutoFit/>
          </a:bodyPr>
          <a:lstStyle/>
          <a:p>
            <a:r>
              <a:rPr lang="sv-SE" sz="1050" dirty="0">
                <a:solidFill>
                  <a:schemeClr val="bg1"/>
                </a:solidFill>
              </a:rPr>
              <a:t>(9%)</a:t>
            </a:r>
          </a:p>
        </p:txBody>
      </p:sp>
      <p:sp>
        <p:nvSpPr>
          <p:cNvPr id="20" name="textruta 19">
            <a:extLst>
              <a:ext uri="{FF2B5EF4-FFF2-40B4-BE49-F238E27FC236}">
                <a16:creationId xmlns:a16="http://schemas.microsoft.com/office/drawing/2014/main" id="{A6C07189-AB34-8E19-A3C3-9286D9FDB1E4}"/>
              </a:ext>
            </a:extLst>
          </p:cNvPr>
          <p:cNvSpPr txBox="1"/>
          <p:nvPr/>
        </p:nvSpPr>
        <p:spPr>
          <a:xfrm>
            <a:off x="8877658" y="3474853"/>
            <a:ext cx="470000" cy="253916"/>
          </a:xfrm>
          <a:prstGeom prst="rect">
            <a:avLst/>
          </a:prstGeom>
          <a:noFill/>
        </p:spPr>
        <p:txBody>
          <a:bodyPr wrap="none" rtlCol="0">
            <a:spAutoFit/>
          </a:bodyPr>
          <a:lstStyle/>
          <a:p>
            <a:r>
              <a:rPr lang="sv-SE" sz="1050" dirty="0">
                <a:solidFill>
                  <a:schemeClr val="bg1"/>
                </a:solidFill>
              </a:rPr>
              <a:t>(6%)</a:t>
            </a:r>
          </a:p>
        </p:txBody>
      </p:sp>
      <p:sp>
        <p:nvSpPr>
          <p:cNvPr id="21" name="textruta 20">
            <a:extLst>
              <a:ext uri="{FF2B5EF4-FFF2-40B4-BE49-F238E27FC236}">
                <a16:creationId xmlns:a16="http://schemas.microsoft.com/office/drawing/2014/main" id="{4A327BD3-4F0C-66DC-879D-051DC188D6A3}"/>
              </a:ext>
            </a:extLst>
          </p:cNvPr>
          <p:cNvSpPr txBox="1"/>
          <p:nvPr/>
        </p:nvSpPr>
        <p:spPr>
          <a:xfrm>
            <a:off x="9351323" y="3475188"/>
            <a:ext cx="470000" cy="253916"/>
          </a:xfrm>
          <a:prstGeom prst="rect">
            <a:avLst/>
          </a:prstGeom>
          <a:noFill/>
        </p:spPr>
        <p:txBody>
          <a:bodyPr wrap="none" rtlCol="0">
            <a:spAutoFit/>
          </a:bodyPr>
          <a:lstStyle/>
          <a:p>
            <a:r>
              <a:rPr lang="sv-SE" sz="1050" dirty="0">
                <a:solidFill>
                  <a:schemeClr val="bg1"/>
                </a:solidFill>
              </a:rPr>
              <a:t>(2%)</a:t>
            </a:r>
          </a:p>
        </p:txBody>
      </p:sp>
      <p:sp>
        <p:nvSpPr>
          <p:cNvPr id="22" name="textruta 21">
            <a:extLst>
              <a:ext uri="{FF2B5EF4-FFF2-40B4-BE49-F238E27FC236}">
                <a16:creationId xmlns:a16="http://schemas.microsoft.com/office/drawing/2014/main" id="{DBF12B8D-6E64-D5AD-1811-E3DF70BDB1B6}"/>
              </a:ext>
            </a:extLst>
          </p:cNvPr>
          <p:cNvSpPr txBox="1"/>
          <p:nvPr/>
        </p:nvSpPr>
        <p:spPr>
          <a:xfrm>
            <a:off x="8958326" y="3683134"/>
            <a:ext cx="470000" cy="253916"/>
          </a:xfrm>
          <a:prstGeom prst="rect">
            <a:avLst/>
          </a:prstGeom>
          <a:noFill/>
        </p:spPr>
        <p:txBody>
          <a:bodyPr wrap="none" rtlCol="0">
            <a:spAutoFit/>
          </a:bodyPr>
          <a:lstStyle/>
          <a:p>
            <a:r>
              <a:rPr lang="sv-SE" sz="1050" dirty="0">
                <a:solidFill>
                  <a:schemeClr val="bg1"/>
                </a:solidFill>
              </a:rPr>
              <a:t>(1%)</a:t>
            </a:r>
          </a:p>
        </p:txBody>
      </p:sp>
      <p:sp>
        <p:nvSpPr>
          <p:cNvPr id="23" name="textruta 22">
            <a:extLst>
              <a:ext uri="{FF2B5EF4-FFF2-40B4-BE49-F238E27FC236}">
                <a16:creationId xmlns:a16="http://schemas.microsoft.com/office/drawing/2014/main" id="{419982E4-8BC3-51A1-53E8-B292BF242E21}"/>
              </a:ext>
            </a:extLst>
          </p:cNvPr>
          <p:cNvSpPr txBox="1"/>
          <p:nvPr/>
        </p:nvSpPr>
        <p:spPr>
          <a:xfrm>
            <a:off x="9458365" y="3790095"/>
            <a:ext cx="702436" cy="253916"/>
          </a:xfrm>
          <a:prstGeom prst="rect">
            <a:avLst/>
          </a:prstGeom>
          <a:noFill/>
        </p:spPr>
        <p:txBody>
          <a:bodyPr wrap="none" rtlCol="0">
            <a:spAutoFit/>
          </a:bodyPr>
          <a:lstStyle/>
          <a:p>
            <a:r>
              <a:rPr lang="sv-SE" sz="1050" dirty="0"/>
              <a:t>1% (2%)</a:t>
            </a:r>
          </a:p>
        </p:txBody>
      </p:sp>
      <p:sp>
        <p:nvSpPr>
          <p:cNvPr id="24" name="Höger 152">
            <a:extLst>
              <a:ext uri="{FF2B5EF4-FFF2-40B4-BE49-F238E27FC236}">
                <a16:creationId xmlns:a16="http://schemas.microsoft.com/office/drawing/2014/main" id="{C50F7524-6765-B6F4-69F3-00299D3A8455}"/>
              </a:ext>
            </a:extLst>
          </p:cNvPr>
          <p:cNvSpPr/>
          <p:nvPr/>
        </p:nvSpPr>
        <p:spPr>
          <a:xfrm>
            <a:off x="7519141" y="4885048"/>
            <a:ext cx="115381" cy="84455"/>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5" name="Höger 152">
            <a:extLst>
              <a:ext uri="{FF2B5EF4-FFF2-40B4-BE49-F238E27FC236}">
                <a16:creationId xmlns:a16="http://schemas.microsoft.com/office/drawing/2014/main" id="{C66BF849-8CDE-F4FD-CFEF-9A0E25784798}"/>
              </a:ext>
            </a:extLst>
          </p:cNvPr>
          <p:cNvSpPr/>
          <p:nvPr/>
        </p:nvSpPr>
        <p:spPr>
          <a:xfrm>
            <a:off x="7509182" y="5113028"/>
            <a:ext cx="115381" cy="84455"/>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Höger 152">
            <a:extLst>
              <a:ext uri="{FF2B5EF4-FFF2-40B4-BE49-F238E27FC236}">
                <a16:creationId xmlns:a16="http://schemas.microsoft.com/office/drawing/2014/main" id="{32D251D4-2C8F-1D02-9292-9249FEC745BF}"/>
              </a:ext>
            </a:extLst>
          </p:cNvPr>
          <p:cNvSpPr/>
          <p:nvPr/>
        </p:nvSpPr>
        <p:spPr>
          <a:xfrm>
            <a:off x="7506227" y="5285194"/>
            <a:ext cx="115381" cy="84455"/>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Höger 152">
            <a:extLst>
              <a:ext uri="{FF2B5EF4-FFF2-40B4-BE49-F238E27FC236}">
                <a16:creationId xmlns:a16="http://schemas.microsoft.com/office/drawing/2014/main" id="{2605D5F8-6773-90E0-DD6D-AE27AAEF33FE}"/>
              </a:ext>
            </a:extLst>
          </p:cNvPr>
          <p:cNvSpPr/>
          <p:nvPr/>
        </p:nvSpPr>
        <p:spPr>
          <a:xfrm>
            <a:off x="7505793" y="5872871"/>
            <a:ext cx="115381" cy="84455"/>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8" name="Ned 124">
            <a:extLst>
              <a:ext uri="{FF2B5EF4-FFF2-40B4-BE49-F238E27FC236}">
                <a16:creationId xmlns:a16="http://schemas.microsoft.com/office/drawing/2014/main" id="{65FD2932-6214-93E9-F052-192EC70DD050}"/>
              </a:ext>
            </a:extLst>
          </p:cNvPr>
          <p:cNvSpPr/>
          <p:nvPr/>
        </p:nvSpPr>
        <p:spPr>
          <a:xfrm flipV="1">
            <a:off x="8578323" y="5673291"/>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Ned 124">
            <a:extLst>
              <a:ext uri="{FF2B5EF4-FFF2-40B4-BE49-F238E27FC236}">
                <a16:creationId xmlns:a16="http://schemas.microsoft.com/office/drawing/2014/main" id="{DEB9C879-2552-6A39-55EF-2B996D20F5F2}"/>
              </a:ext>
            </a:extLst>
          </p:cNvPr>
          <p:cNvSpPr/>
          <p:nvPr/>
        </p:nvSpPr>
        <p:spPr>
          <a:xfrm flipV="1">
            <a:off x="8568208" y="5285194"/>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0" name="Ned 124">
            <a:extLst>
              <a:ext uri="{FF2B5EF4-FFF2-40B4-BE49-F238E27FC236}">
                <a16:creationId xmlns:a16="http://schemas.microsoft.com/office/drawing/2014/main" id="{D0AD7318-0445-F302-1802-1F2DE5A99D10}"/>
              </a:ext>
            </a:extLst>
          </p:cNvPr>
          <p:cNvSpPr/>
          <p:nvPr/>
        </p:nvSpPr>
        <p:spPr>
          <a:xfrm flipV="1">
            <a:off x="8580769" y="4857897"/>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Ned 124">
            <a:extLst>
              <a:ext uri="{FF2B5EF4-FFF2-40B4-BE49-F238E27FC236}">
                <a16:creationId xmlns:a16="http://schemas.microsoft.com/office/drawing/2014/main" id="{88170B1E-D379-0712-5326-A9A1C4BDDB78}"/>
              </a:ext>
            </a:extLst>
          </p:cNvPr>
          <p:cNvSpPr/>
          <p:nvPr/>
        </p:nvSpPr>
        <p:spPr>
          <a:xfrm flipV="1">
            <a:off x="8578323" y="4622736"/>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Ned 136">
            <a:extLst>
              <a:ext uri="{FF2B5EF4-FFF2-40B4-BE49-F238E27FC236}">
                <a16:creationId xmlns:a16="http://schemas.microsoft.com/office/drawing/2014/main" id="{AD1C7113-31A6-971B-6462-8A3AF2C04A4B}"/>
              </a:ext>
            </a:extLst>
          </p:cNvPr>
          <p:cNvSpPr/>
          <p:nvPr/>
        </p:nvSpPr>
        <p:spPr>
          <a:xfrm flipV="1">
            <a:off x="9708157" y="4869931"/>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3" name="Ned 134">
            <a:extLst>
              <a:ext uri="{FF2B5EF4-FFF2-40B4-BE49-F238E27FC236}">
                <a16:creationId xmlns:a16="http://schemas.microsoft.com/office/drawing/2014/main" id="{167603B9-D909-48EA-7BFD-44EAD6107415}"/>
              </a:ext>
            </a:extLst>
          </p:cNvPr>
          <p:cNvSpPr/>
          <p:nvPr/>
        </p:nvSpPr>
        <p:spPr>
          <a:xfrm flipV="1">
            <a:off x="9717840" y="5861210"/>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Höger 151">
            <a:extLst>
              <a:ext uri="{FF2B5EF4-FFF2-40B4-BE49-F238E27FC236}">
                <a16:creationId xmlns:a16="http://schemas.microsoft.com/office/drawing/2014/main" id="{A6F5CE64-D672-58F8-ADF8-D0DF67369E36}"/>
              </a:ext>
            </a:extLst>
          </p:cNvPr>
          <p:cNvSpPr/>
          <p:nvPr/>
        </p:nvSpPr>
        <p:spPr>
          <a:xfrm>
            <a:off x="10770339" y="5317830"/>
            <a:ext cx="115381" cy="84455"/>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Höger 151">
            <a:extLst>
              <a:ext uri="{FF2B5EF4-FFF2-40B4-BE49-F238E27FC236}">
                <a16:creationId xmlns:a16="http://schemas.microsoft.com/office/drawing/2014/main" id="{14914BCF-A40F-23A7-AE83-93FD8E590668}"/>
              </a:ext>
            </a:extLst>
          </p:cNvPr>
          <p:cNvSpPr/>
          <p:nvPr/>
        </p:nvSpPr>
        <p:spPr>
          <a:xfrm>
            <a:off x="10763670" y="5490717"/>
            <a:ext cx="115381" cy="84455"/>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7" name="Höger 151">
            <a:extLst>
              <a:ext uri="{FF2B5EF4-FFF2-40B4-BE49-F238E27FC236}">
                <a16:creationId xmlns:a16="http://schemas.microsoft.com/office/drawing/2014/main" id="{9B597F7C-1288-3C1F-1F7F-2625D6F102FF}"/>
              </a:ext>
            </a:extLst>
          </p:cNvPr>
          <p:cNvSpPr/>
          <p:nvPr/>
        </p:nvSpPr>
        <p:spPr>
          <a:xfrm>
            <a:off x="10770340" y="5684170"/>
            <a:ext cx="115381" cy="84455"/>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8" name="Höger 151">
            <a:extLst>
              <a:ext uri="{FF2B5EF4-FFF2-40B4-BE49-F238E27FC236}">
                <a16:creationId xmlns:a16="http://schemas.microsoft.com/office/drawing/2014/main" id="{ACB4752C-087A-5FC7-0B97-CC9C9C813021}"/>
              </a:ext>
            </a:extLst>
          </p:cNvPr>
          <p:cNvSpPr/>
          <p:nvPr/>
        </p:nvSpPr>
        <p:spPr>
          <a:xfrm>
            <a:off x="10770341" y="5869235"/>
            <a:ext cx="115381" cy="84455"/>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9" name="Höger 151">
            <a:extLst>
              <a:ext uri="{FF2B5EF4-FFF2-40B4-BE49-F238E27FC236}">
                <a16:creationId xmlns:a16="http://schemas.microsoft.com/office/drawing/2014/main" id="{669F20EF-AF27-0F0D-25A8-FE973E2AF2CC}"/>
              </a:ext>
            </a:extLst>
          </p:cNvPr>
          <p:cNvSpPr/>
          <p:nvPr/>
        </p:nvSpPr>
        <p:spPr>
          <a:xfrm>
            <a:off x="10777854" y="4881722"/>
            <a:ext cx="115381" cy="84455"/>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5" name="Bildobjekt 14">
            <a:extLst>
              <a:ext uri="{FF2B5EF4-FFF2-40B4-BE49-F238E27FC236}">
                <a16:creationId xmlns:a16="http://schemas.microsoft.com/office/drawing/2014/main" id="{6B194E45-347E-A103-71BF-2C14D323FE80}"/>
              </a:ext>
            </a:extLst>
          </p:cNvPr>
          <p:cNvPicPr>
            <a:picLocks noChangeAspect="1"/>
          </p:cNvPicPr>
          <p:nvPr/>
        </p:nvPicPr>
        <p:blipFill>
          <a:blip r:embed="rId5"/>
          <a:stretch>
            <a:fillRect/>
          </a:stretch>
        </p:blipFill>
        <p:spPr>
          <a:xfrm>
            <a:off x="6878969" y="4930192"/>
            <a:ext cx="104790" cy="114316"/>
          </a:xfrm>
          <a:prstGeom prst="rect">
            <a:avLst/>
          </a:prstGeom>
        </p:spPr>
      </p:pic>
    </p:spTree>
    <p:extLst>
      <p:ext uri="{BB962C8B-B14F-4D97-AF65-F5344CB8AC3E}">
        <p14:creationId xmlns:p14="http://schemas.microsoft.com/office/powerpoint/2010/main" val="244324255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mc:Choice xmlns:cx1="http://schemas.microsoft.com/office/drawing/2015/9/8/chartex" Requires="cx1">
          <p:graphicFrame>
            <p:nvGraphicFramePr>
              <p:cNvPr id="4" name="Diagram 3">
                <a:extLst>
                  <a:ext uri="{FF2B5EF4-FFF2-40B4-BE49-F238E27FC236}">
                    <a16:creationId xmlns:a16="http://schemas.microsoft.com/office/drawing/2014/main" id="{F04FE833-A53C-0BFF-2F4C-4E9DA3C85B2C}"/>
                  </a:ext>
                </a:extLst>
              </p:cNvPr>
              <p:cNvGraphicFramePr/>
              <p:nvPr>
                <p:extLst>
                  <p:ext uri="{D42A27DB-BD31-4B8C-83A1-F6EECF244321}">
                    <p14:modId xmlns:p14="http://schemas.microsoft.com/office/powerpoint/2010/main" val="1419777004"/>
                  </p:ext>
                </p:extLst>
              </p:nvPr>
            </p:nvGraphicFramePr>
            <p:xfrm>
              <a:off x="2588965" y="2086566"/>
              <a:ext cx="6974122" cy="3118867"/>
            </p:xfrm>
            <a:graphic>
              <a:graphicData uri="http://schemas.microsoft.com/office/drawing/2014/chartex">
                <cx:chart xmlns:cx="http://schemas.microsoft.com/office/drawing/2014/chartex" xmlns:r="http://schemas.openxmlformats.org/officeDocument/2006/relationships" r:id="rId2"/>
              </a:graphicData>
            </a:graphic>
          </p:graphicFrame>
        </mc:Choice>
        <mc:Fallback>
          <p:pic>
            <p:nvPicPr>
              <p:cNvPr id="4" name="Diagram 3">
                <a:extLst>
                  <a:ext uri="{FF2B5EF4-FFF2-40B4-BE49-F238E27FC236}">
                    <a16:creationId xmlns:a16="http://schemas.microsoft.com/office/drawing/2014/main" id="{F04FE833-A53C-0BFF-2F4C-4E9DA3C85B2C}"/>
                  </a:ext>
                </a:extLst>
              </p:cNvPr>
              <p:cNvPicPr>
                <a:picLocks noGrp="1" noRot="1" noChangeAspect="1" noMove="1" noResize="1" noEditPoints="1" noAdjustHandles="1" noChangeArrowheads="1" noChangeShapeType="1"/>
              </p:cNvPicPr>
              <p:nvPr/>
            </p:nvPicPr>
            <p:blipFill>
              <a:blip r:embed="rId3"/>
              <a:stretch>
                <a:fillRect/>
              </a:stretch>
            </p:blipFill>
            <p:spPr>
              <a:xfrm>
                <a:off x="2588965" y="2086566"/>
                <a:ext cx="6974122" cy="3118867"/>
              </a:xfrm>
              <a:prstGeom prst="rect">
                <a:avLst/>
              </a:prstGeom>
            </p:spPr>
          </p:pic>
        </mc:Fallback>
      </mc:AlternateContent>
      <p:sp>
        <p:nvSpPr>
          <p:cNvPr id="20" name="Ellips 19">
            <a:extLst>
              <a:ext uri="{FF2B5EF4-FFF2-40B4-BE49-F238E27FC236}">
                <a16:creationId xmlns:a16="http://schemas.microsoft.com/office/drawing/2014/main" id="{BDC31A1E-D74F-224A-BC90-FE1522772719}"/>
              </a:ext>
            </a:extLst>
          </p:cNvPr>
          <p:cNvSpPr/>
          <p:nvPr/>
        </p:nvSpPr>
        <p:spPr>
          <a:xfrm>
            <a:off x="9854483" y="2374103"/>
            <a:ext cx="2036023" cy="203602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sv-SE" sz="1400" dirty="0">
                <a:solidFill>
                  <a:sysClr val="windowText" lastClr="000000"/>
                </a:solidFill>
              </a:rPr>
              <a:t>68% (66%) har icke-arvodesbaserade intäkter i någon mån</a:t>
            </a:r>
          </a:p>
        </p:txBody>
      </p:sp>
      <p:sp>
        <p:nvSpPr>
          <p:cNvPr id="2" name="Rubrik 1">
            <a:extLst>
              <a:ext uri="{FF2B5EF4-FFF2-40B4-BE49-F238E27FC236}">
                <a16:creationId xmlns:a16="http://schemas.microsoft.com/office/drawing/2014/main" id="{0222035B-BF8D-734D-B926-717289BB36AA}"/>
              </a:ext>
            </a:extLst>
          </p:cNvPr>
          <p:cNvSpPr>
            <a:spLocks noGrp="1"/>
          </p:cNvSpPr>
          <p:nvPr>
            <p:ph type="title"/>
          </p:nvPr>
        </p:nvSpPr>
        <p:spPr/>
        <p:txBody>
          <a:bodyPr/>
          <a:lstStyle/>
          <a:p>
            <a:r>
              <a:rPr lang="sv-SE" dirty="0"/>
              <a:t>68% av medlemsföretagen har någon form av icke-arvodesbaserade intäkter</a:t>
            </a:r>
          </a:p>
        </p:txBody>
      </p:sp>
      <p:sp>
        <p:nvSpPr>
          <p:cNvPr id="3" name="Platshållare för innehåll 2">
            <a:extLst>
              <a:ext uri="{FF2B5EF4-FFF2-40B4-BE49-F238E27FC236}">
                <a16:creationId xmlns:a16="http://schemas.microsoft.com/office/drawing/2014/main" id="{3C0971D9-B642-1145-8CAD-DCA307DF09B5}"/>
              </a:ext>
            </a:extLst>
          </p:cNvPr>
          <p:cNvSpPr>
            <a:spLocks noGrp="1"/>
          </p:cNvSpPr>
          <p:nvPr>
            <p:ph idx="1"/>
          </p:nvPr>
        </p:nvSpPr>
        <p:spPr>
          <a:xfrm>
            <a:off x="415787" y="1020727"/>
            <a:ext cx="8826825" cy="607754"/>
          </a:xfrm>
        </p:spPr>
        <p:txBody>
          <a:bodyPr/>
          <a:lstStyle/>
          <a:p>
            <a:r>
              <a:rPr lang="sv-SE" b="1" dirty="0"/>
              <a:t>Omsättning från icke-arvodesbaserade intäkter (fastpris, serviceavtal, licenser, mm.) </a:t>
            </a:r>
            <a:br>
              <a:rPr lang="sv-SE" dirty="0"/>
            </a:br>
            <a:r>
              <a:rPr lang="sv-SE" dirty="0"/>
              <a:t> Procent av totala omsättningen, hela branschen</a:t>
            </a:r>
          </a:p>
          <a:p>
            <a:endParaRPr lang="sv-SE" dirty="0"/>
          </a:p>
          <a:p>
            <a:endParaRPr lang="sv-SE" dirty="0"/>
          </a:p>
        </p:txBody>
      </p:sp>
      <p:sp>
        <p:nvSpPr>
          <p:cNvPr id="17" name="Platshållare för sidfot 16">
            <a:extLst>
              <a:ext uri="{FF2B5EF4-FFF2-40B4-BE49-F238E27FC236}">
                <a16:creationId xmlns:a16="http://schemas.microsoft.com/office/drawing/2014/main" id="{DA0F8DC8-0DE1-8F46-90D2-F06188606750}"/>
              </a:ext>
            </a:extLst>
          </p:cNvPr>
          <p:cNvSpPr>
            <a:spLocks noGrp="1"/>
          </p:cNvSpPr>
          <p:nvPr>
            <p:ph type="ftr" sz="quarter" idx="11"/>
          </p:nvPr>
        </p:nvSpPr>
        <p:spPr/>
        <p:txBody>
          <a:bodyPr/>
          <a:lstStyle/>
          <a:p>
            <a:r>
              <a:rPr lang="sv-SE"/>
              <a:t>Insikt 2024 |</a:t>
            </a:r>
          </a:p>
        </p:txBody>
      </p:sp>
      <p:sp>
        <p:nvSpPr>
          <p:cNvPr id="18" name="Platshållare för bildnummer 17">
            <a:extLst>
              <a:ext uri="{FF2B5EF4-FFF2-40B4-BE49-F238E27FC236}">
                <a16:creationId xmlns:a16="http://schemas.microsoft.com/office/drawing/2014/main" id="{74534DB8-AEB1-A840-835E-715174FA217C}"/>
              </a:ext>
            </a:extLst>
          </p:cNvPr>
          <p:cNvSpPr>
            <a:spLocks noGrp="1"/>
          </p:cNvSpPr>
          <p:nvPr>
            <p:ph type="sldNum" sz="quarter" idx="12"/>
          </p:nvPr>
        </p:nvSpPr>
        <p:spPr/>
        <p:txBody>
          <a:bodyPr/>
          <a:lstStyle/>
          <a:p>
            <a:fld id="{AE086683-F536-42AB-ABBC-F4803DFE8DBC}" type="slidenum">
              <a:rPr lang="sv-SE" smtClean="0"/>
              <a:t>8</a:t>
            </a:fld>
            <a:endParaRPr lang="sv-SE"/>
          </a:p>
        </p:txBody>
      </p:sp>
      <p:sp>
        <p:nvSpPr>
          <p:cNvPr id="9" name="textruta 8">
            <a:extLst>
              <a:ext uri="{FF2B5EF4-FFF2-40B4-BE49-F238E27FC236}">
                <a16:creationId xmlns:a16="http://schemas.microsoft.com/office/drawing/2014/main" id="{74A124CA-503C-C849-A6CA-E33CA113AED4}"/>
              </a:ext>
            </a:extLst>
          </p:cNvPr>
          <p:cNvSpPr txBox="1"/>
          <p:nvPr/>
        </p:nvSpPr>
        <p:spPr>
          <a:xfrm>
            <a:off x="3699978" y="6266842"/>
            <a:ext cx="4792043" cy="307777"/>
          </a:xfrm>
          <a:prstGeom prst="rect">
            <a:avLst/>
          </a:prstGeom>
        </p:spPr>
        <p:txBody>
          <a:bodyPr wrap="square">
            <a:spAutoFit/>
          </a:bodyPr>
          <a:lstStyle>
            <a:defPPr>
              <a:defRPr lang="sv-SE"/>
            </a:defPPr>
            <a:lvl1pPr algn="ctr">
              <a:defRPr sz="700"/>
            </a:lvl1pPr>
          </a:lstStyle>
          <a:p>
            <a:r>
              <a:rPr lang="sv-SE"/>
              <a:t>Icke-arvodesbaserade intäkter är tex. fastpris, serviceavtal, licenser mm. Medan arvodesbaserade intäkter är intäkter från löpande och ofta rörliga faktureringsmodeller som grundas på tid och resursanvändning</a:t>
            </a:r>
          </a:p>
        </p:txBody>
      </p:sp>
      <p:sp>
        <p:nvSpPr>
          <p:cNvPr id="5" name="TextBox 9">
            <a:extLst>
              <a:ext uri="{FF2B5EF4-FFF2-40B4-BE49-F238E27FC236}">
                <a16:creationId xmlns:a16="http://schemas.microsoft.com/office/drawing/2014/main" id="{9EB2526C-DFD1-1E47-8BAB-4EEB42F0D50B}"/>
              </a:ext>
            </a:extLst>
          </p:cNvPr>
          <p:cNvSpPr txBox="1"/>
          <p:nvPr/>
        </p:nvSpPr>
        <p:spPr>
          <a:xfrm>
            <a:off x="4771468" y="5511092"/>
            <a:ext cx="2683748" cy="261610"/>
          </a:xfrm>
          <a:prstGeom prst="rect">
            <a:avLst/>
          </a:prstGeom>
          <a:noFill/>
        </p:spPr>
        <p:txBody>
          <a:bodyPr wrap="none" rtlCol="0">
            <a:spAutoFit/>
          </a:bodyPr>
          <a:lstStyle/>
          <a:p>
            <a:pPr algn="ctr"/>
            <a:r>
              <a:rPr lang="en-SE" sz="1100" b="1"/>
              <a:t>Andel </a:t>
            </a:r>
            <a:r>
              <a:rPr lang="sv-SE" sz="1100" b="1"/>
              <a:t>icke-</a:t>
            </a:r>
            <a:r>
              <a:rPr lang="en-SE" sz="1100" b="1"/>
              <a:t>arvodesbaserade intäkter</a:t>
            </a:r>
          </a:p>
        </p:txBody>
      </p:sp>
      <p:sp>
        <p:nvSpPr>
          <p:cNvPr id="6" name="TextBox 18">
            <a:extLst>
              <a:ext uri="{FF2B5EF4-FFF2-40B4-BE49-F238E27FC236}">
                <a16:creationId xmlns:a16="http://schemas.microsoft.com/office/drawing/2014/main" id="{E5026E93-CF91-EF42-88E3-A61939BAD9DC}"/>
              </a:ext>
            </a:extLst>
          </p:cNvPr>
          <p:cNvSpPr txBox="1"/>
          <p:nvPr/>
        </p:nvSpPr>
        <p:spPr>
          <a:xfrm>
            <a:off x="1054107" y="3295985"/>
            <a:ext cx="967180" cy="430887"/>
          </a:xfrm>
          <a:prstGeom prst="rect">
            <a:avLst/>
          </a:prstGeom>
          <a:noFill/>
        </p:spPr>
        <p:txBody>
          <a:bodyPr wrap="square" rtlCol="0">
            <a:spAutoFit/>
          </a:bodyPr>
          <a:lstStyle/>
          <a:p>
            <a:pPr algn="r"/>
            <a:r>
              <a:rPr lang="en-SE" sz="1100" b="1"/>
              <a:t>Andel av företagen</a:t>
            </a:r>
          </a:p>
        </p:txBody>
      </p:sp>
      <p:grpSp>
        <p:nvGrpSpPr>
          <p:cNvPr id="16" name="Grupp 15">
            <a:extLst>
              <a:ext uri="{FF2B5EF4-FFF2-40B4-BE49-F238E27FC236}">
                <a16:creationId xmlns:a16="http://schemas.microsoft.com/office/drawing/2014/main" id="{E4ED1C57-B2E0-C047-85F6-4EB7FCE6E15B}"/>
              </a:ext>
            </a:extLst>
          </p:cNvPr>
          <p:cNvGrpSpPr/>
          <p:nvPr/>
        </p:nvGrpSpPr>
        <p:grpSpPr>
          <a:xfrm>
            <a:off x="4265759" y="2332893"/>
            <a:ext cx="5454389" cy="1804774"/>
            <a:chOff x="10810486" y="2299069"/>
            <a:chExt cx="6099541" cy="1967625"/>
          </a:xfrm>
        </p:grpSpPr>
        <p:sp>
          <p:nvSpPr>
            <p:cNvPr id="13" name="Right Brace 15">
              <a:extLst>
                <a:ext uri="{FF2B5EF4-FFF2-40B4-BE49-F238E27FC236}">
                  <a16:creationId xmlns:a16="http://schemas.microsoft.com/office/drawing/2014/main" id="{43C66537-5C64-2E41-821C-3539596BB68C}"/>
                </a:ext>
              </a:extLst>
            </p:cNvPr>
            <p:cNvSpPr/>
            <p:nvPr/>
          </p:nvSpPr>
          <p:spPr>
            <a:xfrm>
              <a:off x="16720724" y="2299069"/>
              <a:ext cx="189303" cy="1967625"/>
            </a:xfrm>
            <a:prstGeom prst="rightBrace">
              <a:avLst>
                <a:gd name="adj1" fmla="val 79166"/>
                <a:gd name="adj2" fmla="val 50000"/>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SE"/>
            </a:p>
          </p:txBody>
        </p:sp>
        <p:cxnSp>
          <p:nvCxnSpPr>
            <p:cNvPr id="15" name="Straight Connector 9">
              <a:extLst>
                <a:ext uri="{FF2B5EF4-FFF2-40B4-BE49-F238E27FC236}">
                  <a16:creationId xmlns:a16="http://schemas.microsoft.com/office/drawing/2014/main" id="{15DD5B88-5537-8F48-A256-3D770879C405}"/>
                </a:ext>
              </a:extLst>
            </p:cNvPr>
            <p:cNvCxnSpPr>
              <a:cxnSpLocks/>
            </p:cNvCxnSpPr>
            <p:nvPr/>
          </p:nvCxnSpPr>
          <p:spPr>
            <a:xfrm flipH="1">
              <a:off x="10810486" y="4256998"/>
              <a:ext cx="5910238"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11" name="Ned 10">
            <a:extLst>
              <a:ext uri="{FF2B5EF4-FFF2-40B4-BE49-F238E27FC236}">
                <a16:creationId xmlns:a16="http://schemas.microsoft.com/office/drawing/2014/main" id="{B46C3CE0-F140-8053-C295-29A52133D6DE}"/>
              </a:ext>
            </a:extLst>
          </p:cNvPr>
          <p:cNvSpPr/>
          <p:nvPr/>
        </p:nvSpPr>
        <p:spPr>
          <a:xfrm rot="10800000">
            <a:off x="10123153" y="2914586"/>
            <a:ext cx="90570" cy="117091"/>
          </a:xfrm>
          <a:prstGeom prst="downArrow">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textruta 6">
            <a:extLst>
              <a:ext uri="{FF2B5EF4-FFF2-40B4-BE49-F238E27FC236}">
                <a16:creationId xmlns:a16="http://schemas.microsoft.com/office/drawing/2014/main" id="{E45BD2F8-0965-4123-704C-C49422FC9DA6}"/>
              </a:ext>
            </a:extLst>
          </p:cNvPr>
          <p:cNvSpPr txBox="1"/>
          <p:nvPr/>
        </p:nvSpPr>
        <p:spPr>
          <a:xfrm>
            <a:off x="3597261" y="3950336"/>
            <a:ext cx="492443" cy="230832"/>
          </a:xfrm>
          <a:prstGeom prst="rect">
            <a:avLst/>
          </a:prstGeom>
          <a:noFill/>
        </p:spPr>
        <p:txBody>
          <a:bodyPr wrap="none" rtlCol="0">
            <a:spAutoFit/>
          </a:bodyPr>
          <a:lstStyle/>
          <a:p>
            <a:r>
              <a:rPr lang="sv-SE" sz="900" dirty="0"/>
              <a:t>(33%)</a:t>
            </a:r>
          </a:p>
        </p:txBody>
      </p:sp>
      <p:sp>
        <p:nvSpPr>
          <p:cNvPr id="10" name="textruta 9">
            <a:extLst>
              <a:ext uri="{FF2B5EF4-FFF2-40B4-BE49-F238E27FC236}">
                <a16:creationId xmlns:a16="http://schemas.microsoft.com/office/drawing/2014/main" id="{DFD197F7-7BB7-C438-E15E-AC42676CBE2F}"/>
              </a:ext>
            </a:extLst>
          </p:cNvPr>
          <p:cNvSpPr txBox="1"/>
          <p:nvPr/>
        </p:nvSpPr>
        <p:spPr>
          <a:xfrm>
            <a:off x="4658372" y="3247107"/>
            <a:ext cx="492443" cy="230832"/>
          </a:xfrm>
          <a:prstGeom prst="rect">
            <a:avLst/>
          </a:prstGeom>
          <a:noFill/>
        </p:spPr>
        <p:txBody>
          <a:bodyPr wrap="none" rtlCol="0">
            <a:spAutoFit/>
          </a:bodyPr>
          <a:lstStyle/>
          <a:p>
            <a:r>
              <a:rPr lang="sv-SE" sz="900" dirty="0"/>
              <a:t>(22%)</a:t>
            </a:r>
          </a:p>
        </p:txBody>
      </p:sp>
      <p:sp>
        <p:nvSpPr>
          <p:cNvPr id="12" name="textruta 11">
            <a:extLst>
              <a:ext uri="{FF2B5EF4-FFF2-40B4-BE49-F238E27FC236}">
                <a16:creationId xmlns:a16="http://schemas.microsoft.com/office/drawing/2014/main" id="{60B1CA72-71C8-C300-BCC6-56B94A8CA929}"/>
              </a:ext>
            </a:extLst>
          </p:cNvPr>
          <p:cNvSpPr txBox="1"/>
          <p:nvPr/>
        </p:nvSpPr>
        <p:spPr>
          <a:xfrm>
            <a:off x="5758381" y="2869170"/>
            <a:ext cx="492443" cy="230832"/>
          </a:xfrm>
          <a:prstGeom prst="rect">
            <a:avLst/>
          </a:prstGeom>
          <a:noFill/>
        </p:spPr>
        <p:txBody>
          <a:bodyPr wrap="none" rtlCol="0">
            <a:spAutoFit/>
          </a:bodyPr>
          <a:lstStyle/>
          <a:p>
            <a:r>
              <a:rPr lang="sv-SE" sz="900" dirty="0"/>
              <a:t>(19%)</a:t>
            </a:r>
          </a:p>
        </p:txBody>
      </p:sp>
      <p:sp>
        <p:nvSpPr>
          <p:cNvPr id="14" name="textruta 13">
            <a:extLst>
              <a:ext uri="{FF2B5EF4-FFF2-40B4-BE49-F238E27FC236}">
                <a16:creationId xmlns:a16="http://schemas.microsoft.com/office/drawing/2014/main" id="{69E3CB87-F26B-6D8F-397E-DF94B7687C7C}"/>
              </a:ext>
            </a:extLst>
          </p:cNvPr>
          <p:cNvSpPr txBox="1"/>
          <p:nvPr/>
        </p:nvSpPr>
        <p:spPr>
          <a:xfrm>
            <a:off x="6821423" y="2463026"/>
            <a:ext cx="492443" cy="230832"/>
          </a:xfrm>
          <a:prstGeom prst="rect">
            <a:avLst/>
          </a:prstGeom>
          <a:noFill/>
        </p:spPr>
        <p:txBody>
          <a:bodyPr wrap="none" rtlCol="0">
            <a:spAutoFit/>
          </a:bodyPr>
          <a:lstStyle/>
          <a:p>
            <a:r>
              <a:rPr lang="sv-SE" sz="900" dirty="0"/>
              <a:t>(18%)</a:t>
            </a:r>
          </a:p>
        </p:txBody>
      </p:sp>
      <p:sp>
        <p:nvSpPr>
          <p:cNvPr id="19" name="textruta 18">
            <a:extLst>
              <a:ext uri="{FF2B5EF4-FFF2-40B4-BE49-F238E27FC236}">
                <a16:creationId xmlns:a16="http://schemas.microsoft.com/office/drawing/2014/main" id="{D793A445-4B00-4B8D-ECCD-B01CBDF31B89}"/>
              </a:ext>
            </a:extLst>
          </p:cNvPr>
          <p:cNvSpPr txBox="1"/>
          <p:nvPr/>
        </p:nvSpPr>
        <p:spPr>
          <a:xfrm>
            <a:off x="7892645" y="2144774"/>
            <a:ext cx="428322" cy="230832"/>
          </a:xfrm>
          <a:prstGeom prst="rect">
            <a:avLst/>
          </a:prstGeom>
          <a:noFill/>
        </p:spPr>
        <p:txBody>
          <a:bodyPr wrap="none" rtlCol="0">
            <a:spAutoFit/>
          </a:bodyPr>
          <a:lstStyle/>
          <a:p>
            <a:r>
              <a:rPr lang="sv-SE" sz="900" dirty="0"/>
              <a:t>(7%)</a:t>
            </a:r>
          </a:p>
        </p:txBody>
      </p:sp>
      <p:sp>
        <p:nvSpPr>
          <p:cNvPr id="21" name="textruta 20">
            <a:extLst>
              <a:ext uri="{FF2B5EF4-FFF2-40B4-BE49-F238E27FC236}">
                <a16:creationId xmlns:a16="http://schemas.microsoft.com/office/drawing/2014/main" id="{9A85FC43-16DF-4216-5580-0D4FCC86971D}"/>
              </a:ext>
            </a:extLst>
          </p:cNvPr>
          <p:cNvSpPr txBox="1"/>
          <p:nvPr/>
        </p:nvSpPr>
        <p:spPr>
          <a:xfrm>
            <a:off x="8836590" y="2118124"/>
            <a:ext cx="627095" cy="230832"/>
          </a:xfrm>
          <a:prstGeom prst="rect">
            <a:avLst/>
          </a:prstGeom>
          <a:noFill/>
        </p:spPr>
        <p:txBody>
          <a:bodyPr wrap="none" rtlCol="0">
            <a:spAutoFit/>
          </a:bodyPr>
          <a:lstStyle/>
          <a:p>
            <a:r>
              <a:rPr lang="sv-SE" sz="900" dirty="0"/>
              <a:t>3% (1%)</a:t>
            </a:r>
          </a:p>
        </p:txBody>
      </p:sp>
    </p:spTree>
    <p:extLst>
      <p:ext uri="{BB962C8B-B14F-4D97-AF65-F5344CB8AC3E}">
        <p14:creationId xmlns:p14="http://schemas.microsoft.com/office/powerpoint/2010/main" val="3601184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Ellips 12">
            <a:extLst>
              <a:ext uri="{FF2B5EF4-FFF2-40B4-BE49-F238E27FC236}">
                <a16:creationId xmlns:a16="http://schemas.microsoft.com/office/drawing/2014/main" id="{76ED754B-0D9B-EA4C-9759-F74A1A8B7023}"/>
              </a:ext>
            </a:extLst>
          </p:cNvPr>
          <p:cNvSpPr/>
          <p:nvPr/>
        </p:nvSpPr>
        <p:spPr>
          <a:xfrm>
            <a:off x="3110496" y="1722800"/>
            <a:ext cx="1065247" cy="31654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9" name="textruta 8">
            <a:extLst>
              <a:ext uri="{FF2B5EF4-FFF2-40B4-BE49-F238E27FC236}">
                <a16:creationId xmlns:a16="http://schemas.microsoft.com/office/drawing/2014/main" id="{EBCB166A-0740-634D-BD4B-193AD41705F1}"/>
              </a:ext>
            </a:extLst>
          </p:cNvPr>
          <p:cNvSpPr txBox="1"/>
          <p:nvPr/>
        </p:nvSpPr>
        <p:spPr>
          <a:xfrm>
            <a:off x="3255881" y="1756403"/>
            <a:ext cx="853119" cy="253916"/>
          </a:xfrm>
          <a:prstGeom prst="rect">
            <a:avLst/>
          </a:prstGeom>
          <a:noFill/>
        </p:spPr>
        <p:txBody>
          <a:bodyPr wrap="none" rtlCol="0">
            <a:spAutoFit/>
          </a:bodyPr>
          <a:lstStyle/>
          <a:p>
            <a:r>
              <a:rPr lang="sv-SE" sz="1050" b="1" dirty="0"/>
              <a:t>66% </a:t>
            </a:r>
            <a:r>
              <a:rPr lang="sv-SE" sz="1050" dirty="0"/>
              <a:t>(75%)</a:t>
            </a:r>
          </a:p>
        </p:txBody>
      </p:sp>
      <p:pic>
        <p:nvPicPr>
          <p:cNvPr id="20" name="Bildobjekt 19">
            <a:extLst>
              <a:ext uri="{FF2B5EF4-FFF2-40B4-BE49-F238E27FC236}">
                <a16:creationId xmlns:a16="http://schemas.microsoft.com/office/drawing/2014/main" id="{F91F4440-BED1-1945-9C21-50330DBAF2EA}"/>
              </a:ext>
            </a:extLst>
          </p:cNvPr>
          <p:cNvPicPr>
            <a:picLocks noChangeAspect="1"/>
          </p:cNvPicPr>
          <p:nvPr/>
        </p:nvPicPr>
        <p:blipFill rotWithShape="1">
          <a:blip r:embed="rId2">
            <a:biLevel thresh="50000"/>
          </a:blip>
          <a:srcRect t="14883" r="18462"/>
          <a:stretch/>
        </p:blipFill>
        <p:spPr>
          <a:xfrm>
            <a:off x="6255184" y="308613"/>
            <a:ext cx="5798478" cy="5837273"/>
          </a:xfrm>
          <a:prstGeom prst="rect">
            <a:avLst/>
          </a:prstGeom>
        </p:spPr>
      </p:pic>
      <p:sp>
        <p:nvSpPr>
          <p:cNvPr id="2" name="Rubrik 1">
            <a:extLst>
              <a:ext uri="{FF2B5EF4-FFF2-40B4-BE49-F238E27FC236}">
                <a16:creationId xmlns:a16="http://schemas.microsoft.com/office/drawing/2014/main" id="{7636540D-21BE-EE45-BF33-9510546FE1CC}"/>
              </a:ext>
            </a:extLst>
          </p:cNvPr>
          <p:cNvSpPr>
            <a:spLocks noGrp="1"/>
          </p:cNvSpPr>
          <p:nvPr>
            <p:ph type="title"/>
          </p:nvPr>
        </p:nvSpPr>
        <p:spPr/>
        <p:txBody>
          <a:bodyPr/>
          <a:lstStyle/>
          <a:p>
            <a:r>
              <a:rPr lang="sv-SE" dirty="0"/>
              <a:t>66 procent av medlemmarna investerar i forskning och innovation (</a:t>
            </a:r>
            <a:r>
              <a:rPr lang="sv-SE" dirty="0" err="1"/>
              <a:t>FoI</a:t>
            </a:r>
            <a:r>
              <a:rPr lang="sv-SE" dirty="0"/>
              <a:t>)</a:t>
            </a:r>
          </a:p>
        </p:txBody>
      </p:sp>
      <p:sp>
        <p:nvSpPr>
          <p:cNvPr id="3" name="Platshållare för innehåll 2">
            <a:extLst>
              <a:ext uri="{FF2B5EF4-FFF2-40B4-BE49-F238E27FC236}">
                <a16:creationId xmlns:a16="http://schemas.microsoft.com/office/drawing/2014/main" id="{4B505D28-0EFD-E84B-87CC-F4BAD38939C1}"/>
              </a:ext>
            </a:extLst>
          </p:cNvPr>
          <p:cNvSpPr>
            <a:spLocks noGrp="1"/>
          </p:cNvSpPr>
          <p:nvPr>
            <p:ph idx="1"/>
          </p:nvPr>
        </p:nvSpPr>
        <p:spPr>
          <a:xfrm>
            <a:off x="415787" y="1020726"/>
            <a:ext cx="5176630" cy="601321"/>
          </a:xfrm>
        </p:spPr>
        <p:txBody>
          <a:bodyPr/>
          <a:lstStyle/>
          <a:p>
            <a:r>
              <a:rPr lang="sv-SE" b="1"/>
              <a:t>Andel investerat i </a:t>
            </a:r>
            <a:r>
              <a:rPr lang="sv-SE" b="1" err="1"/>
              <a:t>FoI</a:t>
            </a:r>
            <a:r>
              <a:rPr lang="sv-SE" b="1"/>
              <a:t> (Forskning och Innovation)</a:t>
            </a:r>
            <a:br>
              <a:rPr lang="sv-SE"/>
            </a:br>
            <a:r>
              <a:rPr lang="sv-SE"/>
              <a:t> Procent av totala omsättningen, hela branschen</a:t>
            </a:r>
          </a:p>
        </p:txBody>
      </p:sp>
      <p:sp>
        <p:nvSpPr>
          <p:cNvPr id="4" name="Platshållare för sidfot 3">
            <a:extLst>
              <a:ext uri="{FF2B5EF4-FFF2-40B4-BE49-F238E27FC236}">
                <a16:creationId xmlns:a16="http://schemas.microsoft.com/office/drawing/2014/main" id="{D63C7D92-AD66-D645-AA85-5CA49F2947A3}"/>
              </a:ext>
            </a:extLst>
          </p:cNvPr>
          <p:cNvSpPr>
            <a:spLocks noGrp="1"/>
          </p:cNvSpPr>
          <p:nvPr>
            <p:ph type="ftr" sz="quarter" idx="11"/>
          </p:nvPr>
        </p:nvSpPr>
        <p:spPr/>
        <p:txBody>
          <a:bodyPr/>
          <a:lstStyle/>
          <a:p>
            <a:r>
              <a:rPr lang="sv-SE"/>
              <a:t>Insikt 2024 |</a:t>
            </a:r>
          </a:p>
        </p:txBody>
      </p:sp>
      <p:sp>
        <p:nvSpPr>
          <p:cNvPr id="14" name="Platshållare för bildnummer 13">
            <a:extLst>
              <a:ext uri="{FF2B5EF4-FFF2-40B4-BE49-F238E27FC236}">
                <a16:creationId xmlns:a16="http://schemas.microsoft.com/office/drawing/2014/main" id="{06AC4661-2D5D-2E4F-821B-A3E0C0617C63}"/>
              </a:ext>
            </a:extLst>
          </p:cNvPr>
          <p:cNvSpPr>
            <a:spLocks noGrp="1"/>
          </p:cNvSpPr>
          <p:nvPr>
            <p:ph type="sldNum" sz="quarter" idx="12"/>
          </p:nvPr>
        </p:nvSpPr>
        <p:spPr/>
        <p:txBody>
          <a:bodyPr/>
          <a:lstStyle/>
          <a:p>
            <a:fld id="{AE086683-F536-42AB-ABBC-F4803DFE8DBC}" type="slidenum">
              <a:rPr lang="sv-SE" smtClean="0"/>
              <a:t>9</a:t>
            </a:fld>
            <a:endParaRPr lang="sv-SE"/>
          </a:p>
        </p:txBody>
      </p:sp>
      <p:sp>
        <p:nvSpPr>
          <p:cNvPr id="22" name="TextBox 9">
            <a:extLst>
              <a:ext uri="{FF2B5EF4-FFF2-40B4-BE49-F238E27FC236}">
                <a16:creationId xmlns:a16="http://schemas.microsoft.com/office/drawing/2014/main" id="{7621A408-1F77-F945-9CFA-52B39A9403DD}"/>
              </a:ext>
            </a:extLst>
          </p:cNvPr>
          <p:cNvSpPr txBox="1"/>
          <p:nvPr/>
        </p:nvSpPr>
        <p:spPr>
          <a:xfrm>
            <a:off x="2685957" y="5480665"/>
            <a:ext cx="1971119" cy="261610"/>
          </a:xfrm>
          <a:prstGeom prst="rect">
            <a:avLst/>
          </a:prstGeom>
          <a:noFill/>
        </p:spPr>
        <p:txBody>
          <a:bodyPr wrap="square" rtlCol="0">
            <a:spAutoFit/>
          </a:bodyPr>
          <a:lstStyle/>
          <a:p>
            <a:pPr algn="ctr"/>
            <a:r>
              <a:rPr lang="sv-SE" sz="1100" b="1" dirty="0"/>
              <a:t>Andel investerat i </a:t>
            </a:r>
            <a:r>
              <a:rPr lang="sv-SE" sz="1100" b="1" dirty="0" err="1"/>
              <a:t>FoI</a:t>
            </a:r>
            <a:endParaRPr lang="sv-SE" sz="1100" b="1" dirty="0"/>
          </a:p>
        </p:txBody>
      </p:sp>
      <p:sp>
        <p:nvSpPr>
          <p:cNvPr id="23" name="TextBox 15">
            <a:extLst>
              <a:ext uri="{FF2B5EF4-FFF2-40B4-BE49-F238E27FC236}">
                <a16:creationId xmlns:a16="http://schemas.microsoft.com/office/drawing/2014/main" id="{3DE9EE74-03A8-CF43-A653-17B93C9AC49A}"/>
              </a:ext>
            </a:extLst>
          </p:cNvPr>
          <p:cNvSpPr txBox="1"/>
          <p:nvPr/>
        </p:nvSpPr>
        <p:spPr>
          <a:xfrm>
            <a:off x="248567" y="3196987"/>
            <a:ext cx="970633" cy="431183"/>
          </a:xfrm>
          <a:prstGeom prst="rect">
            <a:avLst/>
          </a:prstGeom>
          <a:noFill/>
        </p:spPr>
        <p:txBody>
          <a:bodyPr wrap="square" rtlCol="0">
            <a:spAutoFit/>
          </a:bodyPr>
          <a:lstStyle/>
          <a:p>
            <a:pPr algn="r"/>
            <a:r>
              <a:rPr lang="sv-SE" sz="1100" b="1"/>
              <a:t>Andel av företagen</a:t>
            </a:r>
          </a:p>
        </p:txBody>
      </p:sp>
      <p:cxnSp>
        <p:nvCxnSpPr>
          <p:cNvPr id="25" name="Rak 24">
            <a:extLst>
              <a:ext uri="{FF2B5EF4-FFF2-40B4-BE49-F238E27FC236}">
                <a16:creationId xmlns:a16="http://schemas.microsoft.com/office/drawing/2014/main" id="{17F6B818-F151-8340-88AE-945A8E20EC4E}"/>
              </a:ext>
            </a:extLst>
          </p:cNvPr>
          <p:cNvCxnSpPr>
            <a:cxnSpLocks/>
          </p:cNvCxnSpPr>
          <p:nvPr/>
        </p:nvCxnSpPr>
        <p:spPr>
          <a:xfrm flipV="1">
            <a:off x="1166508" y="2154507"/>
            <a:ext cx="0" cy="2821578"/>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graphicFrame>
        <p:nvGraphicFramePr>
          <p:cNvPr id="28" name="Tabell 27">
            <a:extLst>
              <a:ext uri="{FF2B5EF4-FFF2-40B4-BE49-F238E27FC236}">
                <a16:creationId xmlns:a16="http://schemas.microsoft.com/office/drawing/2014/main" id="{1EDDEF4F-CEA1-A844-802D-B58532A32A32}"/>
              </a:ext>
            </a:extLst>
          </p:cNvPr>
          <p:cNvGraphicFramePr>
            <a:graphicFrameLocks noGrp="1"/>
          </p:cNvGraphicFramePr>
          <p:nvPr>
            <p:extLst>
              <p:ext uri="{D42A27DB-BD31-4B8C-83A1-F6EECF244321}">
                <p14:modId xmlns:p14="http://schemas.microsoft.com/office/powerpoint/2010/main" val="709990993"/>
              </p:ext>
            </p:extLst>
          </p:nvPr>
        </p:nvGraphicFramePr>
        <p:xfrm>
          <a:off x="6870488" y="2591169"/>
          <a:ext cx="4690647" cy="1426365"/>
        </p:xfrm>
        <a:graphic>
          <a:graphicData uri="http://schemas.openxmlformats.org/drawingml/2006/table">
            <a:tbl>
              <a:tblPr>
                <a:tableStyleId>{F5AB1C69-6EDB-4FF4-983F-18BD219EF322}</a:tableStyleId>
              </a:tblPr>
              <a:tblGrid>
                <a:gridCol w="568072">
                  <a:extLst>
                    <a:ext uri="{9D8B030D-6E8A-4147-A177-3AD203B41FA5}">
                      <a16:colId xmlns:a16="http://schemas.microsoft.com/office/drawing/2014/main" val="1404145581"/>
                    </a:ext>
                  </a:extLst>
                </a:gridCol>
                <a:gridCol w="538914">
                  <a:extLst>
                    <a:ext uri="{9D8B030D-6E8A-4147-A177-3AD203B41FA5}">
                      <a16:colId xmlns:a16="http://schemas.microsoft.com/office/drawing/2014/main" val="1922320625"/>
                    </a:ext>
                  </a:extLst>
                </a:gridCol>
                <a:gridCol w="528573">
                  <a:extLst>
                    <a:ext uri="{9D8B030D-6E8A-4147-A177-3AD203B41FA5}">
                      <a16:colId xmlns:a16="http://schemas.microsoft.com/office/drawing/2014/main" val="918119286"/>
                    </a:ext>
                  </a:extLst>
                </a:gridCol>
                <a:gridCol w="655718">
                  <a:extLst>
                    <a:ext uri="{9D8B030D-6E8A-4147-A177-3AD203B41FA5}">
                      <a16:colId xmlns:a16="http://schemas.microsoft.com/office/drawing/2014/main" val="2782325469"/>
                    </a:ext>
                  </a:extLst>
                </a:gridCol>
                <a:gridCol w="604142">
                  <a:extLst>
                    <a:ext uri="{9D8B030D-6E8A-4147-A177-3AD203B41FA5}">
                      <a16:colId xmlns:a16="http://schemas.microsoft.com/office/drawing/2014/main" val="2902445417"/>
                    </a:ext>
                  </a:extLst>
                </a:gridCol>
                <a:gridCol w="482794">
                  <a:extLst>
                    <a:ext uri="{9D8B030D-6E8A-4147-A177-3AD203B41FA5}">
                      <a16:colId xmlns:a16="http://schemas.microsoft.com/office/drawing/2014/main" val="2279515036"/>
                    </a:ext>
                  </a:extLst>
                </a:gridCol>
                <a:gridCol w="404185">
                  <a:extLst>
                    <a:ext uri="{9D8B030D-6E8A-4147-A177-3AD203B41FA5}">
                      <a16:colId xmlns:a16="http://schemas.microsoft.com/office/drawing/2014/main" val="1055579829"/>
                    </a:ext>
                  </a:extLst>
                </a:gridCol>
                <a:gridCol w="498495">
                  <a:extLst>
                    <a:ext uri="{9D8B030D-6E8A-4147-A177-3AD203B41FA5}">
                      <a16:colId xmlns:a16="http://schemas.microsoft.com/office/drawing/2014/main" val="201169120"/>
                    </a:ext>
                  </a:extLst>
                </a:gridCol>
                <a:gridCol w="409754">
                  <a:extLst>
                    <a:ext uri="{9D8B030D-6E8A-4147-A177-3AD203B41FA5}">
                      <a16:colId xmlns:a16="http://schemas.microsoft.com/office/drawing/2014/main" val="2905226331"/>
                    </a:ext>
                  </a:extLst>
                </a:gridCol>
              </a:tblGrid>
              <a:tr h="239049">
                <a:tc>
                  <a:txBody>
                    <a:bodyPr/>
                    <a:lstStyle/>
                    <a:p>
                      <a:pPr marL="0" algn="l" defTabSz="914400" rtl="0" eaLnBrk="1" fontAlgn="b" latinLnBrk="0" hangingPunct="1"/>
                      <a:r>
                        <a:rPr lang="sv-SE" sz="900" u="none" strike="noStrike" kern="1200" dirty="0">
                          <a:solidFill>
                            <a:schemeClr val="tx1"/>
                          </a:solidFill>
                          <a:effectLst/>
                          <a:latin typeface="+mn-lt"/>
                          <a:ea typeface="+mn-ea"/>
                          <a:cs typeface="+mn-cs"/>
                        </a:rPr>
                        <a:t> </a:t>
                      </a:r>
                    </a:p>
                  </a:txBody>
                  <a:tcPr marL="9525" marR="9525" marT="9525" marB="0" anchor="b">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marL="0" algn="ctr" defTabSz="914400" rtl="0" eaLnBrk="1" fontAlgn="b" latinLnBrk="0" hangingPunct="1"/>
                      <a:r>
                        <a:rPr lang="sv-SE" sz="800" b="1" u="none" strike="noStrike" kern="1200" dirty="0">
                          <a:solidFill>
                            <a:schemeClr val="tx1"/>
                          </a:solidFill>
                          <a:effectLst/>
                          <a:latin typeface="+mn-lt"/>
                          <a:ea typeface="+mn-ea"/>
                          <a:cs typeface="+mn-cs"/>
                        </a:rPr>
                        <a:t>Teknikkonsultföretag</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fontAlgn="b" latinLnBrk="0" hangingPunct="1"/>
                      <a:endParaRPr lang="sv-SE" sz="1000" b="1" u="none" strike="noStrike" kern="1200">
                        <a:solidFill>
                          <a:schemeClr val="tx1"/>
                        </a:solidFill>
                        <a:effectLst/>
                        <a:latin typeface="+mn-lt"/>
                        <a:ea typeface="+mn-ea"/>
                        <a:cs typeface="+mn-cs"/>
                      </a:endParaRPr>
                    </a:p>
                  </a:txBody>
                  <a:tcPr marL="9525" marR="9525" marT="9525" marB="0" anchor="ctr"/>
                </a:tc>
                <a:tc gridSpan="2">
                  <a:txBody>
                    <a:bodyPr/>
                    <a:lstStyle/>
                    <a:p>
                      <a:pPr marL="0" algn="ctr" defTabSz="914400" rtl="0" eaLnBrk="1" fontAlgn="b" latinLnBrk="0" hangingPunct="1"/>
                      <a:r>
                        <a:rPr lang="sv-SE" sz="800" b="1" u="none" strike="noStrike" kern="1200" dirty="0">
                          <a:solidFill>
                            <a:schemeClr val="tx1"/>
                          </a:solidFill>
                          <a:effectLst/>
                          <a:latin typeface="+mn-lt"/>
                          <a:ea typeface="+mn-ea"/>
                          <a:cs typeface="+mn-cs"/>
                        </a:rPr>
                        <a:t>Industri- och </a:t>
                      </a:r>
                      <a:r>
                        <a:rPr lang="sv-SE" sz="800" b="1" u="none" strike="noStrike" kern="1200" dirty="0" err="1">
                          <a:solidFill>
                            <a:schemeClr val="tx1"/>
                          </a:solidFill>
                          <a:effectLst/>
                          <a:latin typeface="+mn-lt"/>
                          <a:ea typeface="+mn-ea"/>
                          <a:cs typeface="+mn-cs"/>
                        </a:rPr>
                        <a:t>techkonsultföretag</a:t>
                      </a:r>
                      <a:endParaRPr lang="sv-SE" sz="800" b="1" u="none" strike="noStrike" kern="1200" dirty="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fontAlgn="b" latinLnBrk="0" hangingPunct="1"/>
                      <a:endParaRPr lang="sv-SE" sz="1000" b="1"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0" algn="ctr" defTabSz="914400" rtl="0" eaLnBrk="1" fontAlgn="b" latinLnBrk="0" hangingPunct="1"/>
                      <a:r>
                        <a:rPr lang="sv-SE" sz="800" b="1" u="none" strike="noStrike" kern="1200">
                          <a:solidFill>
                            <a:schemeClr val="tx1"/>
                          </a:solidFill>
                          <a:effectLst/>
                          <a:latin typeface="+mn-lt"/>
                          <a:ea typeface="+mn-ea"/>
                          <a:cs typeface="+mn-cs"/>
                        </a:rPr>
                        <a:t>Arkitektföretag</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fontAlgn="b" latinLnBrk="0" hangingPunct="1"/>
                      <a:endParaRPr lang="sv-SE" sz="1000" b="1"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gridSpan="2">
                  <a:txBody>
                    <a:bodyPr/>
                    <a:lstStyle/>
                    <a:p>
                      <a:pPr marL="0" algn="ctr" defTabSz="914400" rtl="0" eaLnBrk="1" fontAlgn="b" latinLnBrk="0" hangingPunct="1"/>
                      <a:r>
                        <a:rPr lang="sv-SE" sz="900" b="1" u="none" strike="noStrike" kern="1200">
                          <a:solidFill>
                            <a:schemeClr val="tx1"/>
                          </a:solidFill>
                          <a:effectLst/>
                          <a:latin typeface="+mn-lt"/>
                          <a:ea typeface="+mn-ea"/>
                          <a:cs typeface="+mn-cs"/>
                        </a:rPr>
                        <a:t>Annan</a:t>
                      </a:r>
                    </a:p>
                  </a:txBody>
                  <a:tcPr marL="9525" marR="9525" marT="9525" marB="0"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marL="0" algn="ctr" defTabSz="914400" rtl="0" eaLnBrk="1" fontAlgn="b" latinLnBrk="0" hangingPunct="1"/>
                      <a:endParaRPr lang="sv-SE" sz="1000" b="1" u="none" strike="noStrike" kern="1200">
                        <a:solidFill>
                          <a:schemeClr val="tx1"/>
                        </a:solidFill>
                        <a:effectLst/>
                        <a:latin typeface="+mn-lt"/>
                        <a:ea typeface="+mn-ea"/>
                        <a:cs typeface="+mn-cs"/>
                      </a:endParaRP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864863996"/>
                  </a:ext>
                </a:extLst>
              </a:tr>
              <a:tr h="179736">
                <a:tc>
                  <a:txBody>
                    <a:bodyPr/>
                    <a:lstStyle/>
                    <a:p>
                      <a:pPr algn="r" fontAlgn="b"/>
                      <a:r>
                        <a:rPr lang="sv-SE" sz="900" b="1" u="none" strike="noStrike" kern="1200">
                          <a:solidFill>
                            <a:schemeClr val="tx1"/>
                          </a:solidFill>
                          <a:effectLst/>
                          <a:latin typeface="+mn-lt"/>
                          <a:ea typeface="+mn-ea"/>
                          <a:cs typeface="+mn-cs"/>
                        </a:rPr>
                        <a:t>0%</a:t>
                      </a:r>
                    </a:p>
                  </a:txBody>
                  <a:tcPr marL="0" marR="0" marT="0" marB="0" anchor="b">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333333"/>
                          </a:solidFill>
                          <a:effectLst/>
                          <a:latin typeface="Arial" panose="020B0604020202020204" pitchFamily="34" charset="0"/>
                          <a:cs typeface="Arial" panose="020B0604020202020204" pitchFamily="34" charset="0"/>
                        </a:rPr>
                        <a:t>40%</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(29%)</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24%</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(15%)</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21%</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(21%)</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33%</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(20%)</a:t>
                      </a:r>
                    </a:p>
                  </a:txBody>
                  <a:tcPr marL="9525" marR="9525" marT="9525" marB="0"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665436922"/>
                  </a:ext>
                </a:extLst>
              </a:tr>
              <a:tr h="179736">
                <a:tc>
                  <a:txBody>
                    <a:bodyPr/>
                    <a:lstStyle/>
                    <a:p>
                      <a:pPr algn="r" fontAlgn="b"/>
                      <a:r>
                        <a:rPr lang="sv-SE" sz="900" b="1" u="none" strike="noStrike" kern="1200">
                          <a:solidFill>
                            <a:schemeClr val="tx1"/>
                          </a:solidFill>
                          <a:effectLst/>
                          <a:latin typeface="+mn-lt"/>
                          <a:ea typeface="+mn-ea"/>
                          <a:cs typeface="+mn-cs"/>
                        </a:rPr>
                        <a:t>1-4%</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dirty="0">
                          <a:solidFill>
                            <a:srgbClr val="333333"/>
                          </a:solidFill>
                          <a:effectLst/>
                          <a:latin typeface="Arial" panose="020B0604020202020204" pitchFamily="34" charset="0"/>
                          <a:cs typeface="Arial" panose="020B0604020202020204" pitchFamily="34" charset="0"/>
                        </a:rPr>
                        <a:t>40%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(55%)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29%</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(41%)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50%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(43%)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33%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(13%)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2673740"/>
                  </a:ext>
                </a:extLst>
              </a:tr>
              <a:tr h="179736">
                <a:tc>
                  <a:txBody>
                    <a:bodyPr/>
                    <a:lstStyle/>
                    <a:p>
                      <a:pPr algn="r" fontAlgn="b"/>
                      <a:r>
                        <a:rPr lang="sv-SE" sz="900" b="1" u="none" strike="noStrike" kern="1200">
                          <a:solidFill>
                            <a:schemeClr val="tx1"/>
                          </a:solidFill>
                          <a:effectLst/>
                          <a:latin typeface="+mn-lt"/>
                          <a:ea typeface="+mn-ea"/>
                          <a:cs typeface="+mn-cs"/>
                        </a:rPr>
                        <a:t>5-9%</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333333"/>
                          </a:solidFill>
                          <a:effectLst/>
                          <a:latin typeface="Arial" panose="020B0604020202020204" pitchFamily="34" charset="0"/>
                          <a:cs typeface="Arial" panose="020B0604020202020204" pitchFamily="34" charset="0"/>
                        </a:rPr>
                        <a:t>14%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(13%)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14%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18%</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(23%)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33%</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(27%)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402457591"/>
                  </a:ext>
                </a:extLst>
              </a:tr>
              <a:tr h="179736">
                <a:tc>
                  <a:txBody>
                    <a:bodyPr/>
                    <a:lstStyle/>
                    <a:p>
                      <a:pPr algn="r" fontAlgn="b"/>
                      <a:r>
                        <a:rPr lang="sv-SE" sz="900" b="1" u="none" strike="noStrike" kern="1200">
                          <a:solidFill>
                            <a:schemeClr val="tx1"/>
                          </a:solidFill>
                          <a:effectLst/>
                          <a:latin typeface="+mn-lt"/>
                          <a:ea typeface="+mn-ea"/>
                          <a:cs typeface="+mn-cs"/>
                        </a:rPr>
                        <a:t>10-25%</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dirty="0">
                          <a:solidFill>
                            <a:srgbClr val="333333"/>
                          </a:solidFill>
                          <a:effectLst/>
                          <a:latin typeface="Arial" panose="020B0604020202020204" pitchFamily="34" charset="0"/>
                          <a:cs typeface="Arial" panose="020B0604020202020204" pitchFamily="34" charset="0"/>
                        </a:rPr>
                        <a:t>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14%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(26%)</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(7%)</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(20%)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136750016"/>
                  </a:ext>
                </a:extLst>
              </a:tr>
              <a:tr h="258820">
                <a:tc>
                  <a:txBody>
                    <a:bodyPr/>
                    <a:lstStyle/>
                    <a:p>
                      <a:pPr algn="r" fontAlgn="b"/>
                      <a:r>
                        <a:rPr lang="sv-SE" sz="900" b="1" u="none" strike="noStrike" kern="1200">
                          <a:solidFill>
                            <a:schemeClr val="tx1"/>
                          </a:solidFill>
                          <a:effectLst/>
                          <a:latin typeface="+mn-lt"/>
                          <a:ea typeface="+mn-ea"/>
                          <a:cs typeface="+mn-cs"/>
                        </a:rPr>
                        <a:t>Mer än 25%</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333333"/>
                          </a:solidFill>
                          <a:effectLst/>
                          <a:latin typeface="Arial" panose="020B0604020202020204" pitchFamily="34" charset="0"/>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14%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(11%)</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(20%)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283067823"/>
                  </a:ext>
                </a:extLst>
              </a:tr>
              <a:tr h="179736">
                <a:tc>
                  <a:txBody>
                    <a:bodyPr/>
                    <a:lstStyle/>
                    <a:p>
                      <a:pPr algn="r" fontAlgn="b"/>
                      <a:r>
                        <a:rPr lang="sv-SE" sz="900" b="1" u="none" strike="noStrike" kern="1200">
                          <a:solidFill>
                            <a:schemeClr val="tx1"/>
                          </a:solidFill>
                          <a:effectLst/>
                          <a:latin typeface="+mn-lt"/>
                          <a:ea typeface="+mn-ea"/>
                          <a:cs typeface="+mn-cs"/>
                        </a:rPr>
                        <a:t>Vet ej</a:t>
                      </a:r>
                    </a:p>
                  </a:txBody>
                  <a:tcPr marL="0" marR="0" marT="0" marB="0" anchor="b">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dirty="0">
                          <a:solidFill>
                            <a:srgbClr val="333333"/>
                          </a:solidFill>
                          <a:effectLst/>
                          <a:latin typeface="Arial" panose="020B0604020202020204" pitchFamily="34" charset="0"/>
                          <a:cs typeface="Arial" panose="020B0604020202020204" pitchFamily="34" charset="0"/>
                        </a:rPr>
                        <a:t>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5%</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(4%)</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dirty="0">
                          <a:solidFill>
                            <a:srgbClr val="000000"/>
                          </a:solidFill>
                          <a:effectLst/>
                          <a:latin typeface="Arial" panose="020B0604020202020204" pitchFamily="34" charset="0"/>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(2%)</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algn="r" fontAlgn="b"/>
                      <a:r>
                        <a:rPr lang="sv-SE" sz="900" b="0" i="0" u="none" strike="noStrike">
                          <a:solidFill>
                            <a:srgbClr val="000000"/>
                          </a:solidFill>
                          <a:effectLst/>
                          <a:latin typeface="Arial" panose="020B0604020202020204" pitchFamily="34" charset="0"/>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algn="ctr" defTabSz="914400" rtl="0" eaLnBrk="1" fontAlgn="b" latinLnBrk="0" hangingPunct="1"/>
                      <a:r>
                        <a:rPr lang="sv-SE" sz="700" b="0" u="none" strike="noStrike" kern="1200" dirty="0">
                          <a:solidFill>
                            <a:schemeClr val="tx1"/>
                          </a:solidFill>
                          <a:effectLst/>
                          <a:latin typeface="Arial" panose="020B0604020202020204" pitchFamily="34" charset="0"/>
                          <a:ea typeface="+mn-ea"/>
                          <a:cs typeface="Arial" panose="020B0604020202020204" pitchFamily="34" charset="0"/>
                        </a:rPr>
                        <a:t>(0%)</a:t>
                      </a:r>
                    </a:p>
                  </a:txBody>
                  <a:tcPr marL="9525" marR="9525" marT="9525" marB="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113143961"/>
                  </a:ext>
                </a:extLst>
              </a:tr>
            </a:tbl>
          </a:graphicData>
        </a:graphic>
      </p:graphicFrame>
      <p:sp>
        <p:nvSpPr>
          <p:cNvPr id="40" name="Ned 39">
            <a:extLst>
              <a:ext uri="{FF2B5EF4-FFF2-40B4-BE49-F238E27FC236}">
                <a16:creationId xmlns:a16="http://schemas.microsoft.com/office/drawing/2014/main" id="{5475BC8F-CC53-2D49-B4F4-F85D33F0C7DA}"/>
              </a:ext>
            </a:extLst>
          </p:cNvPr>
          <p:cNvSpPr/>
          <p:nvPr/>
        </p:nvSpPr>
        <p:spPr>
          <a:xfrm flipV="1">
            <a:off x="10742784" y="3089558"/>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9" name="Ned 58">
            <a:extLst>
              <a:ext uri="{FF2B5EF4-FFF2-40B4-BE49-F238E27FC236}">
                <a16:creationId xmlns:a16="http://schemas.microsoft.com/office/drawing/2014/main" id="{988A1B37-D18C-3F49-82F4-47AA1FD5C9BC}"/>
              </a:ext>
            </a:extLst>
          </p:cNvPr>
          <p:cNvSpPr/>
          <p:nvPr/>
        </p:nvSpPr>
        <p:spPr>
          <a:xfrm>
            <a:off x="10749872" y="3659933"/>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3" name="Ned 62">
            <a:extLst>
              <a:ext uri="{FF2B5EF4-FFF2-40B4-BE49-F238E27FC236}">
                <a16:creationId xmlns:a16="http://schemas.microsoft.com/office/drawing/2014/main" id="{FFBB531A-D65F-3443-B703-C69675526C31}"/>
              </a:ext>
            </a:extLst>
          </p:cNvPr>
          <p:cNvSpPr/>
          <p:nvPr/>
        </p:nvSpPr>
        <p:spPr>
          <a:xfrm flipV="1">
            <a:off x="9817068" y="3084141"/>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67" name="Ned 66">
            <a:extLst>
              <a:ext uri="{FF2B5EF4-FFF2-40B4-BE49-F238E27FC236}">
                <a16:creationId xmlns:a16="http://schemas.microsoft.com/office/drawing/2014/main" id="{68FDB172-E14D-A242-B6E0-6BDFDB4232E8}"/>
              </a:ext>
            </a:extLst>
          </p:cNvPr>
          <p:cNvSpPr/>
          <p:nvPr/>
        </p:nvSpPr>
        <p:spPr>
          <a:xfrm>
            <a:off x="9816646" y="3272716"/>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4" name="Ned 73">
            <a:extLst>
              <a:ext uri="{FF2B5EF4-FFF2-40B4-BE49-F238E27FC236}">
                <a16:creationId xmlns:a16="http://schemas.microsoft.com/office/drawing/2014/main" id="{A9B4944A-2C62-8B4C-8039-B585F896152A}"/>
              </a:ext>
            </a:extLst>
          </p:cNvPr>
          <p:cNvSpPr/>
          <p:nvPr/>
        </p:nvSpPr>
        <p:spPr>
          <a:xfrm>
            <a:off x="8697793" y="3086378"/>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5" name="Ned 74">
            <a:extLst>
              <a:ext uri="{FF2B5EF4-FFF2-40B4-BE49-F238E27FC236}">
                <a16:creationId xmlns:a16="http://schemas.microsoft.com/office/drawing/2014/main" id="{75D0C906-81D4-C847-9C9C-7F0A4F16F81F}"/>
              </a:ext>
            </a:extLst>
          </p:cNvPr>
          <p:cNvSpPr/>
          <p:nvPr/>
        </p:nvSpPr>
        <p:spPr>
          <a:xfrm flipV="1">
            <a:off x="8697797" y="3270618"/>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3" name="Ned 82">
            <a:extLst>
              <a:ext uri="{FF2B5EF4-FFF2-40B4-BE49-F238E27FC236}">
                <a16:creationId xmlns:a16="http://schemas.microsoft.com/office/drawing/2014/main" id="{CEDE359F-DFAE-E44A-B7F3-CDFAD5994C56}"/>
              </a:ext>
            </a:extLst>
          </p:cNvPr>
          <p:cNvSpPr/>
          <p:nvPr/>
        </p:nvSpPr>
        <p:spPr>
          <a:xfrm>
            <a:off x="7584895" y="3679572"/>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4" name="Ned 83">
            <a:extLst>
              <a:ext uri="{FF2B5EF4-FFF2-40B4-BE49-F238E27FC236}">
                <a16:creationId xmlns:a16="http://schemas.microsoft.com/office/drawing/2014/main" id="{37CF4D06-3CAD-5947-B8FB-93E3F92AD4FD}"/>
              </a:ext>
            </a:extLst>
          </p:cNvPr>
          <p:cNvSpPr/>
          <p:nvPr/>
        </p:nvSpPr>
        <p:spPr>
          <a:xfrm flipV="1">
            <a:off x="7585321" y="2891506"/>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Höger klammerparentes 4">
            <a:extLst>
              <a:ext uri="{FF2B5EF4-FFF2-40B4-BE49-F238E27FC236}">
                <a16:creationId xmlns:a16="http://schemas.microsoft.com/office/drawing/2014/main" id="{ECF8BDA1-D463-A64B-98B5-37A5267C8FE3}"/>
              </a:ext>
            </a:extLst>
          </p:cNvPr>
          <p:cNvSpPr/>
          <p:nvPr/>
        </p:nvSpPr>
        <p:spPr>
          <a:xfrm rot="16200000">
            <a:off x="3543271" y="629902"/>
            <a:ext cx="188967" cy="3060000"/>
          </a:xfrm>
          <a:prstGeom prst="rightBrace">
            <a:avLst>
              <a:gd name="adj1" fmla="val 39102"/>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sv-SE"/>
          </a:p>
        </p:txBody>
      </p:sp>
      <p:sp>
        <p:nvSpPr>
          <p:cNvPr id="49" name="textruta 48">
            <a:extLst>
              <a:ext uri="{FF2B5EF4-FFF2-40B4-BE49-F238E27FC236}">
                <a16:creationId xmlns:a16="http://schemas.microsoft.com/office/drawing/2014/main" id="{C137142C-23C9-A344-A449-8747D2D85CEB}"/>
              </a:ext>
            </a:extLst>
          </p:cNvPr>
          <p:cNvSpPr txBox="1"/>
          <p:nvPr/>
        </p:nvSpPr>
        <p:spPr>
          <a:xfrm>
            <a:off x="3338457" y="6272598"/>
            <a:ext cx="6110133" cy="307777"/>
          </a:xfrm>
          <a:prstGeom prst="rect">
            <a:avLst/>
          </a:prstGeom>
        </p:spPr>
        <p:txBody>
          <a:bodyPr wrap="square">
            <a:spAutoFit/>
          </a:bodyPr>
          <a:lstStyle>
            <a:defPPr>
              <a:defRPr lang="sv-SE"/>
            </a:defPPr>
            <a:lvl1pPr algn="ctr">
              <a:defRPr sz="700"/>
            </a:lvl1pPr>
          </a:lstStyle>
          <a:p>
            <a:r>
              <a:rPr lang="sv-SE" err="1"/>
              <a:t>FoI</a:t>
            </a:r>
            <a:r>
              <a:rPr lang="sv-SE"/>
              <a:t>-kostnader inkluderar både </a:t>
            </a:r>
            <a:r>
              <a:rPr lang="sv-SE" err="1"/>
              <a:t>FoI</a:t>
            </a:r>
            <a:r>
              <a:rPr lang="sv-SE"/>
              <a:t> som utförts av egen personal, konsulter och leds internt samt utlagd </a:t>
            </a:r>
            <a:r>
              <a:rPr lang="sv-SE" err="1"/>
              <a:t>FoI</a:t>
            </a:r>
            <a:r>
              <a:rPr lang="sv-SE"/>
              <a:t> som myndigheter/institutioner ger i uppdrag att utföra. </a:t>
            </a:r>
            <a:r>
              <a:rPr lang="sv-SE" err="1"/>
              <a:t>FoI</a:t>
            </a:r>
            <a:r>
              <a:rPr lang="sv-SE"/>
              <a:t> skall karaktäriseras av: Nyskapande, Kreativitet, Ovisshet, Systematik och Överförbarhet och/eller Reproducerbarhet.</a:t>
            </a:r>
          </a:p>
        </p:txBody>
      </p:sp>
      <p:sp>
        <p:nvSpPr>
          <p:cNvPr id="44" name="Höger 43">
            <a:extLst>
              <a:ext uri="{FF2B5EF4-FFF2-40B4-BE49-F238E27FC236}">
                <a16:creationId xmlns:a16="http://schemas.microsoft.com/office/drawing/2014/main" id="{D55BF46D-B453-C94E-B94E-C2A43DFC4B29}"/>
              </a:ext>
            </a:extLst>
          </p:cNvPr>
          <p:cNvSpPr/>
          <p:nvPr/>
        </p:nvSpPr>
        <p:spPr>
          <a:xfrm>
            <a:off x="9819830" y="2913833"/>
            <a:ext cx="115381" cy="84455"/>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0" name="Ned 9">
            <a:extLst>
              <a:ext uri="{FF2B5EF4-FFF2-40B4-BE49-F238E27FC236}">
                <a16:creationId xmlns:a16="http://schemas.microsoft.com/office/drawing/2014/main" id="{48581279-B2E9-8CA4-00FC-46D685D8E85E}"/>
              </a:ext>
            </a:extLst>
          </p:cNvPr>
          <p:cNvSpPr/>
          <p:nvPr/>
        </p:nvSpPr>
        <p:spPr>
          <a:xfrm>
            <a:off x="3210595" y="1817269"/>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6" name="Ned 15">
            <a:extLst>
              <a:ext uri="{FF2B5EF4-FFF2-40B4-BE49-F238E27FC236}">
                <a16:creationId xmlns:a16="http://schemas.microsoft.com/office/drawing/2014/main" id="{267C2854-5D8D-2FF2-0820-6B5D73993AEF}"/>
              </a:ext>
            </a:extLst>
          </p:cNvPr>
          <p:cNvSpPr/>
          <p:nvPr/>
        </p:nvSpPr>
        <p:spPr>
          <a:xfrm flipV="1">
            <a:off x="10743210" y="2899683"/>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7" name="Ned 16">
            <a:extLst>
              <a:ext uri="{FF2B5EF4-FFF2-40B4-BE49-F238E27FC236}">
                <a16:creationId xmlns:a16="http://schemas.microsoft.com/office/drawing/2014/main" id="{0A90B7A4-693F-9058-B2B1-C1A97F2CFD2F}"/>
              </a:ext>
            </a:extLst>
          </p:cNvPr>
          <p:cNvSpPr/>
          <p:nvPr/>
        </p:nvSpPr>
        <p:spPr>
          <a:xfrm flipV="1">
            <a:off x="7584895" y="3238783"/>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8" name="Ned 17">
            <a:extLst>
              <a:ext uri="{FF2B5EF4-FFF2-40B4-BE49-F238E27FC236}">
                <a16:creationId xmlns:a16="http://schemas.microsoft.com/office/drawing/2014/main" id="{BCE2944F-AD60-E58F-4F86-D81648D3B688}"/>
              </a:ext>
            </a:extLst>
          </p:cNvPr>
          <p:cNvSpPr/>
          <p:nvPr/>
        </p:nvSpPr>
        <p:spPr>
          <a:xfrm>
            <a:off x="7584895" y="3081807"/>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9" name="Ned 18">
            <a:extLst>
              <a:ext uri="{FF2B5EF4-FFF2-40B4-BE49-F238E27FC236}">
                <a16:creationId xmlns:a16="http://schemas.microsoft.com/office/drawing/2014/main" id="{174B9837-3D68-17F1-3050-2565D363A7D6}"/>
              </a:ext>
            </a:extLst>
          </p:cNvPr>
          <p:cNvSpPr/>
          <p:nvPr/>
        </p:nvSpPr>
        <p:spPr>
          <a:xfrm>
            <a:off x="9824797" y="3458896"/>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1" name="Höger 20">
            <a:extLst>
              <a:ext uri="{FF2B5EF4-FFF2-40B4-BE49-F238E27FC236}">
                <a16:creationId xmlns:a16="http://schemas.microsoft.com/office/drawing/2014/main" id="{59D8CFC6-E43B-1FC7-104B-7BE992D69276}"/>
              </a:ext>
            </a:extLst>
          </p:cNvPr>
          <p:cNvSpPr/>
          <p:nvPr/>
        </p:nvSpPr>
        <p:spPr>
          <a:xfrm>
            <a:off x="7587987" y="3442919"/>
            <a:ext cx="115381" cy="84455"/>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6" name="Ned 25">
            <a:extLst>
              <a:ext uri="{FF2B5EF4-FFF2-40B4-BE49-F238E27FC236}">
                <a16:creationId xmlns:a16="http://schemas.microsoft.com/office/drawing/2014/main" id="{B13C65B4-A0F8-40EA-558F-A1168B6323C7}"/>
              </a:ext>
            </a:extLst>
          </p:cNvPr>
          <p:cNvSpPr/>
          <p:nvPr/>
        </p:nvSpPr>
        <p:spPr>
          <a:xfrm>
            <a:off x="8697793" y="3468273"/>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9" name="Ned 28">
            <a:extLst>
              <a:ext uri="{FF2B5EF4-FFF2-40B4-BE49-F238E27FC236}">
                <a16:creationId xmlns:a16="http://schemas.microsoft.com/office/drawing/2014/main" id="{9FD37A60-D11C-57F7-4EFB-6C9B01F23F2A}"/>
              </a:ext>
            </a:extLst>
          </p:cNvPr>
          <p:cNvSpPr/>
          <p:nvPr/>
        </p:nvSpPr>
        <p:spPr>
          <a:xfrm flipV="1">
            <a:off x="8697793" y="2897516"/>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1" name="Ned 30">
            <a:extLst>
              <a:ext uri="{FF2B5EF4-FFF2-40B4-BE49-F238E27FC236}">
                <a16:creationId xmlns:a16="http://schemas.microsoft.com/office/drawing/2014/main" id="{760A11A1-8F3E-1E88-D4FD-84E670AF0425}"/>
              </a:ext>
            </a:extLst>
          </p:cNvPr>
          <p:cNvSpPr/>
          <p:nvPr/>
        </p:nvSpPr>
        <p:spPr>
          <a:xfrm flipV="1">
            <a:off x="9823736" y="3653304"/>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2" name="Ned 31">
            <a:extLst>
              <a:ext uri="{FF2B5EF4-FFF2-40B4-BE49-F238E27FC236}">
                <a16:creationId xmlns:a16="http://schemas.microsoft.com/office/drawing/2014/main" id="{DD4FA65A-BE2D-DB8C-A85E-39F2B2490E46}"/>
              </a:ext>
            </a:extLst>
          </p:cNvPr>
          <p:cNvSpPr/>
          <p:nvPr/>
        </p:nvSpPr>
        <p:spPr>
          <a:xfrm>
            <a:off x="9823736" y="3847339"/>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6" name="Diagram 5">
            <a:extLst>
              <a:ext uri="{FF2B5EF4-FFF2-40B4-BE49-F238E27FC236}">
                <a16:creationId xmlns:a16="http://schemas.microsoft.com/office/drawing/2014/main" id="{560AEC1A-C676-7C32-76F7-261B3AA7BC6C}"/>
              </a:ext>
            </a:extLst>
          </p:cNvPr>
          <p:cNvGraphicFramePr>
            <a:graphicFrameLocks/>
          </p:cNvGraphicFramePr>
          <p:nvPr>
            <p:extLst>
              <p:ext uri="{D42A27DB-BD31-4B8C-83A1-F6EECF244321}">
                <p14:modId xmlns:p14="http://schemas.microsoft.com/office/powerpoint/2010/main" val="1557556810"/>
              </p:ext>
            </p:extLst>
          </p:nvPr>
        </p:nvGraphicFramePr>
        <p:xfrm>
          <a:off x="1064577" y="2065418"/>
          <a:ext cx="4903821" cy="3462491"/>
        </p:xfrm>
        <a:graphic>
          <a:graphicData uri="http://schemas.openxmlformats.org/drawingml/2006/chart">
            <c:chart xmlns:c="http://schemas.openxmlformats.org/drawingml/2006/chart" xmlns:r="http://schemas.openxmlformats.org/officeDocument/2006/relationships" r:id="rId3"/>
          </a:graphicData>
        </a:graphic>
      </p:graphicFrame>
      <p:sp>
        <p:nvSpPr>
          <p:cNvPr id="11" name="Ned 28">
            <a:extLst>
              <a:ext uri="{FF2B5EF4-FFF2-40B4-BE49-F238E27FC236}">
                <a16:creationId xmlns:a16="http://schemas.microsoft.com/office/drawing/2014/main" id="{E391E8C8-C9E2-F09A-345E-310DA01A899F}"/>
              </a:ext>
            </a:extLst>
          </p:cNvPr>
          <p:cNvSpPr/>
          <p:nvPr/>
        </p:nvSpPr>
        <p:spPr>
          <a:xfrm flipV="1">
            <a:off x="7584895" y="3870627"/>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2" name="Ned 39">
            <a:extLst>
              <a:ext uri="{FF2B5EF4-FFF2-40B4-BE49-F238E27FC236}">
                <a16:creationId xmlns:a16="http://schemas.microsoft.com/office/drawing/2014/main" id="{945A4651-1BCA-FB9E-101F-950FF59EC077}"/>
              </a:ext>
            </a:extLst>
          </p:cNvPr>
          <p:cNvSpPr/>
          <p:nvPr/>
        </p:nvSpPr>
        <p:spPr>
          <a:xfrm flipV="1">
            <a:off x="10744678" y="3272082"/>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5" name="Ned 58">
            <a:extLst>
              <a:ext uri="{FF2B5EF4-FFF2-40B4-BE49-F238E27FC236}">
                <a16:creationId xmlns:a16="http://schemas.microsoft.com/office/drawing/2014/main" id="{DFF875BC-CB54-01B4-6D21-AF60395F5C50}"/>
              </a:ext>
            </a:extLst>
          </p:cNvPr>
          <p:cNvSpPr/>
          <p:nvPr/>
        </p:nvSpPr>
        <p:spPr>
          <a:xfrm>
            <a:off x="10760293" y="3458896"/>
            <a:ext cx="90570" cy="117091"/>
          </a:xfrm>
          <a:prstGeom prst="down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7" name="Höger 43">
            <a:extLst>
              <a:ext uri="{FF2B5EF4-FFF2-40B4-BE49-F238E27FC236}">
                <a16:creationId xmlns:a16="http://schemas.microsoft.com/office/drawing/2014/main" id="{20A665F6-4F26-017C-F204-76746592653C}"/>
              </a:ext>
            </a:extLst>
          </p:cNvPr>
          <p:cNvSpPr/>
          <p:nvPr/>
        </p:nvSpPr>
        <p:spPr>
          <a:xfrm>
            <a:off x="10743763" y="3886944"/>
            <a:ext cx="115381" cy="84455"/>
          </a:xfrm>
          <a:prstGeom prst="rightArrow">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5" name="Ned 28">
            <a:extLst>
              <a:ext uri="{FF2B5EF4-FFF2-40B4-BE49-F238E27FC236}">
                <a16:creationId xmlns:a16="http://schemas.microsoft.com/office/drawing/2014/main" id="{FF60DE92-F64E-5A01-9517-5A891A9CB183}"/>
              </a:ext>
            </a:extLst>
          </p:cNvPr>
          <p:cNvSpPr/>
          <p:nvPr/>
        </p:nvSpPr>
        <p:spPr>
          <a:xfrm flipV="1">
            <a:off x="8706855" y="3669549"/>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6" name="Ned 28">
            <a:extLst>
              <a:ext uri="{FF2B5EF4-FFF2-40B4-BE49-F238E27FC236}">
                <a16:creationId xmlns:a16="http://schemas.microsoft.com/office/drawing/2014/main" id="{59971644-7978-D8D6-E5AF-29D66741E8AD}"/>
              </a:ext>
            </a:extLst>
          </p:cNvPr>
          <p:cNvSpPr/>
          <p:nvPr/>
        </p:nvSpPr>
        <p:spPr>
          <a:xfrm flipV="1">
            <a:off x="8705280" y="3894587"/>
            <a:ext cx="90570" cy="117091"/>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151527094"/>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LOGO" val="Almega_Normal"/>
</p:tagLst>
</file>

<file path=ppt/tags/tag2.xml><?xml version="1.0" encoding="utf-8"?>
<p:tagLst xmlns:a="http://schemas.openxmlformats.org/drawingml/2006/main" xmlns:r="http://schemas.openxmlformats.org/officeDocument/2006/relationships" xmlns:p="http://schemas.openxmlformats.org/presentationml/2006/main">
  <p:tag name="LOGO" val="Almega_EndLogo"/>
</p:tagLst>
</file>

<file path=ppt/tags/tag3.xml><?xml version="1.0" encoding="utf-8"?>
<p:tagLst xmlns:a="http://schemas.openxmlformats.org/drawingml/2006/main" xmlns:r="http://schemas.openxmlformats.org/officeDocument/2006/relationships" xmlns:p="http://schemas.openxmlformats.org/presentationml/2006/main">
  <p:tag name="LOGO" val="Almega_Normal"/>
</p:tagLst>
</file>

<file path=ppt/tags/tag4.xml><?xml version="1.0" encoding="utf-8"?>
<p:tagLst xmlns:a="http://schemas.openxmlformats.org/drawingml/2006/main" xmlns:r="http://schemas.openxmlformats.org/officeDocument/2006/relationships" xmlns:p="http://schemas.openxmlformats.org/presentationml/2006/main">
  <p:tag name="LOGO" val="Almega_EndLogo"/>
</p:tagLst>
</file>

<file path=ppt/theme/theme1.xml><?xml version="1.0" encoding="utf-8"?>
<a:theme xmlns:a="http://schemas.openxmlformats.org/drawingml/2006/main" name="Almega">
  <a:themeElements>
    <a:clrScheme name="Almega - Förbund">
      <a:dk1>
        <a:sysClr val="windowText" lastClr="000000"/>
      </a:dk1>
      <a:lt1>
        <a:sysClr val="window" lastClr="FFFFFF"/>
      </a:lt1>
      <a:dk2>
        <a:srgbClr val="000000"/>
      </a:dk2>
      <a:lt2>
        <a:srgbClr val="F8F8F8"/>
      </a:lt2>
      <a:accent1>
        <a:srgbClr val="657B71"/>
      </a:accent1>
      <a:accent2>
        <a:srgbClr val="2A3B36"/>
      </a:accent2>
      <a:accent3>
        <a:srgbClr val="7F7F7F"/>
      </a:accent3>
      <a:accent4>
        <a:srgbClr val="262626"/>
      </a:accent4>
      <a:accent5>
        <a:srgbClr val="B0BFB7"/>
      </a:accent5>
      <a:accent6>
        <a:srgbClr val="455A5A"/>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Förbund.potx" id="{F54D58D8-045D-4243-B641-6DBEE3E0E5C6}" vid="{A1FCF02A-F1F1-4F5D-AF96-8D37C54DD44A}"/>
    </a:ext>
  </a:extLst>
</a:theme>
</file>

<file path=ppt/theme/theme2.xml><?xml version="1.0" encoding="utf-8"?>
<a:theme xmlns:a="http://schemas.openxmlformats.org/drawingml/2006/main" name="1_Almega">
  <a:themeElements>
    <a:clrScheme name="Almega - Förbund">
      <a:dk1>
        <a:sysClr val="windowText" lastClr="000000"/>
      </a:dk1>
      <a:lt1>
        <a:sysClr val="window" lastClr="FFFFFF"/>
      </a:lt1>
      <a:dk2>
        <a:srgbClr val="000000"/>
      </a:dk2>
      <a:lt2>
        <a:srgbClr val="F8F8F8"/>
      </a:lt2>
      <a:accent1>
        <a:srgbClr val="657B71"/>
      </a:accent1>
      <a:accent2>
        <a:srgbClr val="2A3B36"/>
      </a:accent2>
      <a:accent3>
        <a:srgbClr val="7F7F7F"/>
      </a:accent3>
      <a:accent4>
        <a:srgbClr val="262626"/>
      </a:accent4>
      <a:accent5>
        <a:srgbClr val="B0BFB7"/>
      </a:accent5>
      <a:accent6>
        <a:srgbClr val="455A5A"/>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dirty="0"/>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Förbund.potx" id="{F54D58D8-045D-4243-B641-6DBEE3E0E5C6}" vid="{A1FCF02A-F1F1-4F5D-AF96-8D37C54DD44A}"/>
    </a:ext>
  </a:extLst>
</a:theme>
</file>

<file path=ppt/theme/theme3.xml><?xml version="1.0" encoding="utf-8"?>
<a:theme xmlns:a="http://schemas.openxmlformats.org/drawingml/2006/main" name="Office Theme">
  <a:themeElements>
    <a:clrScheme name="Almega - Förbund">
      <a:dk1>
        <a:sysClr val="windowText" lastClr="000000"/>
      </a:dk1>
      <a:lt1>
        <a:sysClr val="window" lastClr="FFFFFF"/>
      </a:lt1>
      <a:dk2>
        <a:srgbClr val="000000"/>
      </a:dk2>
      <a:lt2>
        <a:srgbClr val="F8F8F8"/>
      </a:lt2>
      <a:accent1>
        <a:srgbClr val="657B71"/>
      </a:accent1>
      <a:accent2>
        <a:srgbClr val="2A3B36"/>
      </a:accent2>
      <a:accent3>
        <a:srgbClr val="7F7F7F"/>
      </a:accent3>
      <a:accent4>
        <a:srgbClr val="262626"/>
      </a:accent4>
      <a:accent5>
        <a:srgbClr val="B0BFB7"/>
      </a:accent5>
      <a:accent6>
        <a:srgbClr val="455A5A"/>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Almega - Förbund">
      <a:dk1>
        <a:sysClr val="windowText" lastClr="000000"/>
      </a:dk1>
      <a:lt1>
        <a:sysClr val="window" lastClr="FFFFFF"/>
      </a:lt1>
      <a:dk2>
        <a:srgbClr val="000000"/>
      </a:dk2>
      <a:lt2>
        <a:srgbClr val="F8F8F8"/>
      </a:lt2>
      <a:accent1>
        <a:srgbClr val="657B71"/>
      </a:accent1>
      <a:accent2>
        <a:srgbClr val="2A3B36"/>
      </a:accent2>
      <a:accent3>
        <a:srgbClr val="7F7F7F"/>
      </a:accent3>
      <a:accent4>
        <a:srgbClr val="262626"/>
      </a:accent4>
      <a:accent5>
        <a:srgbClr val="B0BFB7"/>
      </a:accent5>
      <a:accent6>
        <a:srgbClr val="455A5A"/>
      </a:accent6>
      <a:hlink>
        <a:srgbClr val="5F5F5F"/>
      </a:hlink>
      <a:folHlink>
        <a:srgbClr val="91919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469b2f6-49ff-4116-bb87-5b023feb9d82" xsi:nil="true"/>
    <lcf76f155ced4ddcb4097134ff3c332f xmlns="1e6d9b35-9b7d-4c5d-9c62-1f12d185832a">
      <Terms xmlns="http://schemas.microsoft.com/office/infopath/2007/PartnerControls"/>
    </lcf76f155ced4ddcb4097134ff3c332f>
    <SharedWithUsers xmlns="7469b2f6-49ff-4116-bb87-5b023feb9d82">
      <UserInfo>
        <DisplayName>Jannice Johansson Steijner</DisplayName>
        <AccountId>24</AccountId>
        <AccountType/>
      </UserInfo>
      <UserInfo>
        <DisplayName>Richard Österberg</DisplayName>
        <AccountId>91</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A86592419173B42ACE27B9D1063AEA1" ma:contentTypeVersion="15" ma:contentTypeDescription="Create a new document." ma:contentTypeScope="" ma:versionID="3abc2882494546a2a9caf58286dfd10e">
  <xsd:schema xmlns:xsd="http://www.w3.org/2001/XMLSchema" xmlns:xs="http://www.w3.org/2001/XMLSchema" xmlns:p="http://schemas.microsoft.com/office/2006/metadata/properties" xmlns:ns2="1e6d9b35-9b7d-4c5d-9c62-1f12d185832a" xmlns:ns3="7469b2f6-49ff-4116-bb87-5b023feb9d82" targetNamespace="http://schemas.microsoft.com/office/2006/metadata/properties" ma:root="true" ma:fieldsID="6c3089eb2a9b12713f631c691e198b0d" ns2:_="" ns3:_="">
    <xsd:import namespace="1e6d9b35-9b7d-4c5d-9c62-1f12d185832a"/>
    <xsd:import namespace="7469b2f6-49ff-4116-bb87-5b023feb9d82"/>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e6d9b35-9b7d-4c5d-9c62-1f12d18583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346dfa3c-b651-4bbc-9963-d4a085471163"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69b2f6-49ff-4116-bb87-5b023feb9d82"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6782a157-0ef7-42c0-9796-eff8ac65c267}" ma:internalName="TaxCatchAll" ma:showField="CatchAllData" ma:web="7469b2f6-49ff-4116-bb87-5b023feb9d8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D4ABDA6A-1F6C-4B42-8544-08E5AE6AC91F}">
  <ds:schemaRefs>
    <ds:schemaRef ds:uri="http://purl.org/dc/terms/"/>
    <ds:schemaRef ds:uri="http://schemas.microsoft.com/office/2006/documentManagement/types"/>
    <ds:schemaRef ds:uri="http://schemas.microsoft.com/office/2006/metadata/properties"/>
    <ds:schemaRef ds:uri="http://purl.org/dc/elements/1.1/"/>
    <ds:schemaRef ds:uri="http://schemas.openxmlformats.org/package/2006/metadata/core-properties"/>
    <ds:schemaRef ds:uri="http://schemas.microsoft.com/office/infopath/2007/PartnerControls"/>
    <ds:schemaRef ds:uri="http://purl.org/dc/dcmitype/"/>
    <ds:schemaRef ds:uri="7469b2f6-49ff-4116-bb87-5b023feb9d82"/>
    <ds:schemaRef ds:uri="1e6d9b35-9b7d-4c5d-9c62-1f12d185832a"/>
    <ds:schemaRef ds:uri="http://www.w3.org/XML/1998/namespace"/>
  </ds:schemaRefs>
</ds:datastoreItem>
</file>

<file path=customXml/itemProps2.xml><?xml version="1.0" encoding="utf-8"?>
<ds:datastoreItem xmlns:ds="http://schemas.openxmlformats.org/officeDocument/2006/customXml" ds:itemID="{9CEBAD6A-AFE5-46E0-9A90-AF4AB80FFBEE}">
  <ds:schemaRefs>
    <ds:schemaRef ds:uri="http://schemas.microsoft.com/sharepoint/v3/contenttype/forms"/>
  </ds:schemaRefs>
</ds:datastoreItem>
</file>

<file path=customXml/itemProps3.xml><?xml version="1.0" encoding="utf-8"?>
<ds:datastoreItem xmlns:ds="http://schemas.openxmlformats.org/officeDocument/2006/customXml" ds:itemID="{DA999F74-99A1-4E49-95E7-72B337ED2AA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e6d9b35-9b7d-4c5d-9c62-1f12d185832a"/>
    <ds:schemaRef ds:uri="7469b2f6-49ff-4116-bb87-5b023feb9d8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Förbund</Template>
  <TotalTime>25340</TotalTime>
  <Words>5076</Words>
  <Application>Microsoft Office PowerPoint</Application>
  <PresentationFormat>Bredbild</PresentationFormat>
  <Paragraphs>813</Paragraphs>
  <Slides>45</Slides>
  <Notes>7</Notes>
  <HiddenSlides>0</HiddenSlides>
  <MMClips>0</MMClips>
  <ScaleCrop>false</ScaleCrop>
  <HeadingPairs>
    <vt:vector size="6" baseType="variant">
      <vt:variant>
        <vt:lpstr>Använt teckensnitt</vt:lpstr>
      </vt:variant>
      <vt:variant>
        <vt:i4>4</vt:i4>
      </vt:variant>
      <vt:variant>
        <vt:lpstr>Tema</vt:lpstr>
      </vt:variant>
      <vt:variant>
        <vt:i4>2</vt:i4>
      </vt:variant>
      <vt:variant>
        <vt:lpstr>Bildrubriker</vt:lpstr>
      </vt:variant>
      <vt:variant>
        <vt:i4>45</vt:i4>
      </vt:variant>
    </vt:vector>
  </HeadingPairs>
  <TitlesOfParts>
    <vt:vector size="51" baseType="lpstr">
      <vt:lpstr>Almega Sans</vt:lpstr>
      <vt:lpstr>Arial</vt:lpstr>
      <vt:lpstr>Arial Black</vt:lpstr>
      <vt:lpstr>Helvetica</vt:lpstr>
      <vt:lpstr>Almega</vt:lpstr>
      <vt:lpstr>1_Almega</vt:lpstr>
      <vt:lpstr>Insikt</vt:lpstr>
      <vt:lpstr>Inledning</vt:lpstr>
      <vt:lpstr>Totalt medverkade 139 medlemsföretag i Insikt 2024</vt:lpstr>
      <vt:lpstr>Innehåll</vt:lpstr>
      <vt:lpstr>PowerPoint-presentation</vt:lpstr>
      <vt:lpstr>86 procent av medlemsföretagen har 90-100 procent av sina intäkter inom Sverige</vt:lpstr>
      <vt:lpstr>Andelen medlemsföretag som exporterar ligger stadigt runt 40 procent</vt:lpstr>
      <vt:lpstr>68% av medlemsföretagen har någon form av icke-arvodesbaserade intäkter</vt:lpstr>
      <vt:lpstr>66 procent av medlemmarna investerar i forskning och innovation (FoI)</vt:lpstr>
      <vt:lpstr>85 procent av företagen använder kvalitetssäkringssystem  </vt:lpstr>
      <vt:lpstr>Kompetensbrist – störst utmaning bland teknikkonsulter</vt:lpstr>
      <vt:lpstr>Fler medlemsföretag erbjuder i år hållbara produkter och tjänster –Industri- och techkonsultföretagen i topp</vt:lpstr>
      <vt:lpstr>39 procent har en digital strategi och 53 procent jobbar med Big Data</vt:lpstr>
      <vt:lpstr>80 procent av medlemsföretagen genomför kundnöjdhetsundersökningar</vt:lpstr>
      <vt:lpstr>PowerPoint-presentation</vt:lpstr>
      <vt:lpstr>Näst intill alla medlemsföretag jobbar delvis mot privata företag</vt:lpstr>
      <vt:lpstr>57 procent av medlemmarnas egen omsättning kommer från privata aktörer – en minskning två år i rad </vt:lpstr>
      <vt:lpstr>Arkitektföretagens egna omsättning från offentlig sektor ökar</vt:lpstr>
      <vt:lpstr>Ökad tro på mer Offentlig-Privat samverkan (PPP) inom kommande infrastrukturprojekt </vt:lpstr>
      <vt:lpstr>PowerPoint-presentation</vt:lpstr>
      <vt:lpstr>36 procent av medlemsföretagens anställda är kvinnor</vt:lpstr>
      <vt:lpstr>Arkitektföretagen har fler kvinnliga anställda än män</vt:lpstr>
      <vt:lpstr>Medlemsföretagens andel kvinnor i chefspositioner uppgår till 34 procent</vt:lpstr>
      <vt:lpstr>Hos arkitekterna är 56 procent av cheferna kvinnor</vt:lpstr>
      <vt:lpstr>Arkitektföretagen har störst andel anställda under 45 år</vt:lpstr>
      <vt:lpstr>Medlemsföretagens anställda arbetar på distans 1-2 dagar i veckan  </vt:lpstr>
      <vt:lpstr>PowerPoint-presentation</vt:lpstr>
      <vt:lpstr>Arkitektföretagen har lägst andel icke-arvodesbaserade intäkter</vt:lpstr>
      <vt:lpstr>Teknikkonsultföretagen har lägst andel företag som investerar i FoI</vt:lpstr>
      <vt:lpstr>77 procent av medlemsföretagen har en lokalkostnad under  10 procent av de totala kostnaderna</vt:lpstr>
      <vt:lpstr>54 procent av medlemsföretagen har en IT-kostnad över 4 procent av de totala kostnaderna </vt:lpstr>
      <vt:lpstr>Kompetens och kapital är viktigast för ytterligare investering i FoI</vt:lpstr>
      <vt:lpstr>Industri- och techkonsultföretagen har lägst andel egen omsättning</vt:lpstr>
      <vt:lpstr>Bygg, infrastruktur, industri, fastigheter och energi är medlemsföretagens största kundgrupper</vt:lpstr>
      <vt:lpstr>Störst andel av medlemmarnas egen omsättning kommer från industri, bygg- eller fastighetssektorn</vt:lpstr>
      <vt:lpstr>Majoriteten av medlemmarnas kunder är verksamma inom Industri, bygg &amp; fastigheter</vt:lpstr>
      <vt:lpstr>89 procent av medlemsföretagens anställda är ingenjörer,   arkitekter eller forskare</vt:lpstr>
      <vt:lpstr>Den genomsnittliga branscherfarenheten stiger  medan andelen med mindre än 10 års erfarenhet minskar   </vt:lpstr>
      <vt:lpstr>Medlemsföretagens totala personalomsättning har sjunkit till 8,7 procent sedan förra året </vt:lpstr>
      <vt:lpstr>Drygt hälften av medlemsföretagen har utbildningskostnader högre än 2 procent av de totala årliga kostnaderna</vt:lpstr>
      <vt:lpstr>Definitionslista nyckeltal </vt:lpstr>
      <vt:lpstr>Enkätfrågor</vt:lpstr>
      <vt:lpstr>PowerPoint-presentation</vt:lpstr>
      <vt:lpstr>Benchmark mot Danmark </vt:lpstr>
      <vt:lpstr>PowerPoint-presentation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Insikt 2023</dc:title>
  <dc:creator>Linnea Kvist</dc:creator>
  <cp:lastModifiedBy>Richard Österberg</cp:lastModifiedBy>
  <cp:revision>61</cp:revision>
  <cp:lastPrinted>2024-04-17T12:41:26Z</cp:lastPrinted>
  <dcterms:created xsi:type="dcterms:W3CDTF">2021-06-11T09:15:41Z</dcterms:created>
  <dcterms:modified xsi:type="dcterms:W3CDTF">2024-05-30T15:55:47Z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0x0101002A86592419173B42ACE27B9D1063AEA1</vt:lpwstr>
  </property>
  <property fmtid="{D5CDD505-2E9C-101B-9397-08002B2CF9AE}" pid="3" name="MediaServiceImageTags">
    <vt:lpwstr/>
  </property>
</Properties>
</file>