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1545" r:id="rId5"/>
    <p:sldId id="1578" r:id="rId6"/>
    <p:sldId id="1591" r:id="rId7"/>
    <p:sldId id="1589" r:id="rId8"/>
    <p:sldId id="1565" r:id="rId9"/>
    <p:sldId id="1480" r:id="rId10"/>
    <p:sldId id="1518" r:id="rId11"/>
    <p:sldId id="1540" r:id="rId12"/>
    <p:sldId id="1563" r:id="rId13"/>
    <p:sldId id="1516" r:id="rId14"/>
    <p:sldId id="1580" r:id="rId15"/>
    <p:sldId id="1535" r:id="rId16"/>
    <p:sldId id="1558" r:id="rId17"/>
    <p:sldId id="1590" r:id="rId18"/>
    <p:sldId id="1564" r:id="rId19"/>
    <p:sldId id="1574" r:id="rId20"/>
    <p:sldId id="1559" r:id="rId21"/>
    <p:sldId id="1463" r:id="rId22"/>
    <p:sldId id="1567" r:id="rId23"/>
    <p:sldId id="1569" r:id="rId24"/>
    <p:sldId id="1594" r:id="rId25"/>
    <p:sldId id="1554" r:id="rId26"/>
    <p:sldId id="1582" r:id="rId27"/>
    <p:sldId id="1596" r:id="rId28"/>
    <p:sldId id="1560" r:id="rId29"/>
    <p:sldId id="1587" r:id="rId30"/>
    <p:sldId id="1595" r:id="rId31"/>
    <p:sldId id="1592" r:id="rId32"/>
    <p:sldId id="1561" r:id="rId33"/>
    <p:sldId id="1577" r:id="rId34"/>
    <p:sldId id="1557" r:id="rId35"/>
    <p:sldId id="1562" r:id="rId36"/>
    <p:sldId id="1571" r:id="rId37"/>
  </p:sldIdLst>
  <p:sldSz cx="12192000" cy="6858000"/>
  <p:notesSz cx="6808788" cy="99409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ldId id="1545"/>
          </p14:sldIdLst>
        </p14:section>
        <p14:section name="Bolagskompassen" id="{B7755078-7B47-409F-83D8-E85998059676}">
          <p14:sldIdLst>
            <p14:sldId id="1578"/>
            <p14:sldId id="1591"/>
            <p14:sldId id="1589"/>
          </p14:sldIdLst>
        </p14:section>
        <p14:section name="Del 1 - Svenska modellen och medlemsskap i Innovationsföretagen" id="{090E6500-9308-AC4D-BF10-A123C371BB22}">
          <p14:sldIdLst>
            <p14:sldId id="1565"/>
            <p14:sldId id="1480"/>
            <p14:sldId id="1518"/>
            <p14:sldId id="1540"/>
            <p14:sldId id="1563"/>
            <p14:sldId id="1516"/>
          </p14:sldIdLst>
        </p14:section>
        <p14:section name="Del 2 - Grundläggande ekonomi" id="{0FE4DCC3-FA5E-2243-9175-40F091322497}">
          <p14:sldIdLst>
            <p14:sldId id="1580"/>
            <p14:sldId id="1535"/>
            <p14:sldId id="1558"/>
            <p14:sldId id="1590"/>
            <p14:sldId id="1564"/>
            <p14:sldId id="1574"/>
            <p14:sldId id="1559"/>
            <p14:sldId id="1463"/>
            <p14:sldId id="1567"/>
            <p14:sldId id="1569"/>
            <p14:sldId id="1594"/>
            <p14:sldId id="1554"/>
          </p14:sldIdLst>
        </p14:section>
        <p14:section name="Del 3 - Prognos och omvärld" id="{84B604E4-25C9-E742-B576-10B16FA1226C}">
          <p14:sldIdLst>
            <p14:sldId id="1582"/>
            <p14:sldId id="1596"/>
            <p14:sldId id="1560"/>
            <p14:sldId id="1587"/>
            <p14:sldId id="1595"/>
            <p14:sldId id="1592"/>
            <p14:sldId id="1561"/>
          </p14:sldIdLst>
        </p14:section>
        <p14:section name="Summering" id="{163B0AA4-FBB9-3444-9A4E-356E399BF50B}">
          <p14:sldIdLst>
            <p14:sldId id="1577"/>
          </p14:sldIdLst>
        </p14:section>
        <p14:section name="Extramaterial" id="{8619F9A8-A738-6949-B9F1-6119D84FDB12}">
          <p14:sldIdLst>
            <p14:sldId id="1557"/>
            <p14:sldId id="1562"/>
            <p14:sldId id="1571"/>
          </p14:sldIdLst>
        </p14:section>
      </p14:sectionLst>
    </p:ext>
    <p:ext uri="{EFAFB233-063F-42B5-8137-9DF3F51BA10A}">
      <p15:sldGuideLst xmlns:p15="http://schemas.microsoft.com/office/powerpoint/2012/main">
        <p15:guide id="1" pos="235"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CB41E-B479-C2B9-F25E-19E0119EEA47}" name="Linnea Kvist" initials="LK" userId="S::linnea.kvist@innovationsforetagen.se::aa531848-5ed4-43e6-a83c-ef8b031ba534" providerId="AD"/>
  <p188:author id="{36C498AD-444F-BF85-5ED9-93FBA3906EE4}" name="Richard Österberg" initials="" userId="S::richard.osterberg@innovationsforetagen.se::360b34f2-49de-4ef4-a7d4-15fd8f3dfd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24A"/>
    <a:srgbClr val="F18E5E"/>
    <a:srgbClr val="FFAA78"/>
    <a:srgbClr val="C7D6D1"/>
    <a:srgbClr val="BECEC6"/>
    <a:srgbClr val="77C3CB"/>
    <a:srgbClr val="FFFFFF"/>
    <a:srgbClr val="44AE9A"/>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016A8-1FF5-42D3-AB0D-E295E9DA7005}" v="5" dt="2025-01-21T15:00:47.264"/>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01" autoAdjust="0"/>
  </p:normalViewPr>
  <p:slideViewPr>
    <p:cSldViewPr snapToGrid="0">
      <p:cViewPr varScale="1">
        <p:scale>
          <a:sx n="54" d="100"/>
          <a:sy n="54" d="100"/>
        </p:scale>
        <p:origin x="1124" y="32"/>
      </p:cViewPr>
      <p:guideLst>
        <p:guide pos="235"/>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246;rbund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246;rbund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lmrog\AppData\Roaming\Microsoft\Excel\Bok1%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Utbildningar/Bolagskompassen/Arbetsgivares%20kostnad%20per%20anst&#228;lld,%20exempel.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E2724A"/>
              </a:solidFill>
              <a:ln w="19050">
                <a:noFill/>
              </a:ln>
              <a:effectLst/>
            </c:spPr>
            <c:extLst>
              <c:ext xmlns:c16="http://schemas.microsoft.com/office/drawing/2014/chart" uri="{C3380CC4-5D6E-409C-BE32-E72D297353CC}">
                <c16:uniqueId val="{00000001-1FB2-124C-A8F4-E73E210AC49B}"/>
              </c:ext>
            </c:extLst>
          </c:dPt>
          <c:dPt>
            <c:idx val="1"/>
            <c:bubble3D val="0"/>
            <c:spPr>
              <a:solidFill>
                <a:schemeClr val="accent2"/>
              </a:solidFill>
              <a:ln w="19050">
                <a:noFill/>
              </a:ln>
              <a:effectLst/>
            </c:spPr>
            <c:extLst>
              <c:ext xmlns:c16="http://schemas.microsoft.com/office/drawing/2014/chart" uri="{C3380CC4-5D6E-409C-BE32-E72D297353CC}">
                <c16:uniqueId val="{00000003-1FB2-124C-A8F4-E73E210AC49B}"/>
              </c:ext>
            </c:extLst>
          </c:dPt>
          <c:dPt>
            <c:idx val="2"/>
            <c:bubble3D val="0"/>
            <c:spPr>
              <a:solidFill>
                <a:schemeClr val="accent2">
                  <a:lumMod val="90000"/>
                  <a:lumOff val="10000"/>
                </a:schemeClr>
              </a:solidFill>
              <a:ln w="19050">
                <a:noFill/>
              </a:ln>
              <a:effectLst/>
            </c:spPr>
            <c:extLst>
              <c:ext xmlns:c16="http://schemas.microsoft.com/office/drawing/2014/chart" uri="{C3380CC4-5D6E-409C-BE32-E72D297353CC}">
                <c16:uniqueId val="{00000005-1FB2-124C-A8F4-E73E210AC49B}"/>
              </c:ext>
            </c:extLst>
          </c:dPt>
          <c:dPt>
            <c:idx val="3"/>
            <c:bubble3D val="0"/>
            <c:spPr>
              <a:solidFill>
                <a:schemeClr val="accent2">
                  <a:lumMod val="75000"/>
                  <a:lumOff val="25000"/>
                </a:schemeClr>
              </a:solidFill>
              <a:ln w="19050">
                <a:noFill/>
              </a:ln>
              <a:effectLst/>
            </c:spPr>
            <c:extLst>
              <c:ext xmlns:c16="http://schemas.microsoft.com/office/drawing/2014/chart" uri="{C3380CC4-5D6E-409C-BE32-E72D297353CC}">
                <c16:uniqueId val="{00000007-1FB2-124C-A8F4-E73E210AC49B}"/>
              </c:ext>
            </c:extLst>
          </c:dPt>
          <c:dPt>
            <c:idx val="4"/>
            <c:bubble3D val="0"/>
            <c:spPr>
              <a:solidFill>
                <a:schemeClr val="accent2">
                  <a:lumMod val="50000"/>
                  <a:lumOff val="50000"/>
                </a:schemeClr>
              </a:solidFill>
              <a:ln w="19050">
                <a:noFill/>
              </a:ln>
              <a:effectLst/>
            </c:spPr>
            <c:extLst>
              <c:ext xmlns:c16="http://schemas.microsoft.com/office/drawing/2014/chart" uri="{C3380CC4-5D6E-409C-BE32-E72D297353CC}">
                <c16:uniqueId val="{00000009-1FB2-124C-A8F4-E73E210AC49B}"/>
              </c:ext>
            </c:extLst>
          </c:dPt>
          <c:dPt>
            <c:idx val="5"/>
            <c:bubble3D val="0"/>
            <c:spPr>
              <a:solidFill>
                <a:schemeClr val="accent2">
                  <a:lumMod val="25000"/>
                  <a:lumOff val="75000"/>
                </a:schemeClr>
              </a:solidFill>
              <a:ln w="19050">
                <a:noFill/>
              </a:ln>
              <a:effectLst/>
            </c:spPr>
            <c:extLst>
              <c:ext xmlns:c16="http://schemas.microsoft.com/office/drawing/2014/chart" uri="{C3380CC4-5D6E-409C-BE32-E72D297353CC}">
                <c16:uniqueId val="{0000000B-1FB2-124C-A8F4-E73E210AC49B}"/>
              </c:ext>
            </c:extLst>
          </c:dPt>
          <c:dPt>
            <c:idx val="6"/>
            <c:bubble3D val="0"/>
            <c:spPr>
              <a:solidFill>
                <a:schemeClr val="bg2">
                  <a:lumMod val="50000"/>
                </a:schemeClr>
              </a:solidFill>
              <a:ln w="19050">
                <a:noFill/>
              </a:ln>
              <a:effectLst/>
            </c:spPr>
            <c:extLst>
              <c:ext xmlns:c16="http://schemas.microsoft.com/office/drawing/2014/chart" uri="{C3380CC4-5D6E-409C-BE32-E72D297353CC}">
                <c16:uniqueId val="{0000000D-1FB2-124C-A8F4-E73E210AC49B}"/>
              </c:ext>
            </c:extLst>
          </c:dPt>
          <c:dPt>
            <c:idx val="7"/>
            <c:bubble3D val="0"/>
            <c:spPr>
              <a:solidFill>
                <a:schemeClr val="bg2">
                  <a:lumMod val="75000"/>
                </a:schemeClr>
              </a:solidFill>
              <a:ln w="19050">
                <a:noFill/>
              </a:ln>
              <a:effectLst/>
            </c:spPr>
            <c:extLst>
              <c:ext xmlns:c16="http://schemas.microsoft.com/office/drawing/2014/chart" uri="{C3380CC4-5D6E-409C-BE32-E72D297353CC}">
                <c16:uniqueId val="{0000000F-1FB2-124C-A8F4-E73E210AC49B}"/>
              </c:ext>
            </c:extLst>
          </c:dPt>
          <c:dPt>
            <c:idx val="8"/>
            <c:bubble3D val="0"/>
            <c:spPr>
              <a:solidFill>
                <a:schemeClr val="bg2">
                  <a:lumMod val="90000"/>
                </a:schemeClr>
              </a:solidFill>
              <a:ln w="19050">
                <a:noFill/>
              </a:ln>
              <a:effectLst/>
            </c:spPr>
            <c:extLst>
              <c:ext xmlns:c16="http://schemas.microsoft.com/office/drawing/2014/chart" uri="{C3380CC4-5D6E-409C-BE32-E72D297353CC}">
                <c16:uniqueId val="{00000011-1FB2-124C-A8F4-E73E210AC49B}"/>
              </c:ext>
            </c:extLst>
          </c:dPt>
          <c:cat>
            <c:strRef>
              <c:f>[Förbund1]Blad1!$D$34:$D$42</c:f>
              <c:strCache>
                <c:ptCount val="9"/>
                <c:pt idx="0">
                  <c:v>Lönekostnader</c:v>
                </c:pt>
                <c:pt idx="1">
                  <c:v>Råmaterialkostnader</c:v>
                </c:pt>
                <c:pt idx="2">
                  <c:v>Tillverkningskostnader (drift av fabriker och maskiner, underhåll av utrustning)</c:v>
                </c:pt>
                <c:pt idx="3">
                  <c:v>Administration</c:v>
                </c:pt>
                <c:pt idx="4">
                  <c:v>FoU</c:v>
                </c:pt>
                <c:pt idx="5">
                  <c:v>Kvalitetssäkringskostnader</c:v>
                </c:pt>
                <c:pt idx="6">
                  <c:v>Energi- och verktygskostnader</c:v>
                </c:pt>
                <c:pt idx="7">
                  <c:v>Lagerhållning och distributionskostnader </c:v>
                </c:pt>
                <c:pt idx="8">
                  <c:v>Avskrivningar</c:v>
                </c:pt>
              </c:strCache>
            </c:strRef>
          </c:cat>
          <c:val>
            <c:numRef>
              <c:f>[Förbund1]Blad1!$E$34:$E$42</c:f>
              <c:numCache>
                <c:formatCode>General</c:formatCode>
                <c:ptCount val="9"/>
                <c:pt idx="0">
                  <c:v>18</c:v>
                </c:pt>
                <c:pt idx="1">
                  <c:v>30</c:v>
                </c:pt>
                <c:pt idx="2">
                  <c:v>17</c:v>
                </c:pt>
                <c:pt idx="3">
                  <c:v>5</c:v>
                </c:pt>
                <c:pt idx="4">
                  <c:v>5</c:v>
                </c:pt>
                <c:pt idx="5">
                  <c:v>5</c:v>
                </c:pt>
                <c:pt idx="6">
                  <c:v>10</c:v>
                </c:pt>
                <c:pt idx="7">
                  <c:v>5</c:v>
                </c:pt>
                <c:pt idx="8">
                  <c:v>5</c:v>
                </c:pt>
              </c:numCache>
            </c:numRef>
          </c:val>
          <c:extLst>
            <c:ext xmlns:c16="http://schemas.microsoft.com/office/drawing/2014/chart" uri="{C3380CC4-5D6E-409C-BE32-E72D297353CC}">
              <c16:uniqueId val="{00000012-1FB2-124C-A8F4-E73E210AC49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E2724A"/>
              </a:solidFill>
              <a:ln w="19050">
                <a:noFill/>
              </a:ln>
              <a:effectLst/>
            </c:spPr>
            <c:extLst>
              <c:ext xmlns:c16="http://schemas.microsoft.com/office/drawing/2014/chart" uri="{C3380CC4-5D6E-409C-BE32-E72D297353CC}">
                <c16:uniqueId val="{00000001-3A6A-B241-A4C3-61BBDC662002}"/>
              </c:ext>
            </c:extLst>
          </c:dPt>
          <c:dPt>
            <c:idx val="1"/>
            <c:bubble3D val="0"/>
            <c:spPr>
              <a:solidFill>
                <a:schemeClr val="accent2">
                  <a:lumMod val="90000"/>
                  <a:lumOff val="10000"/>
                </a:schemeClr>
              </a:solidFill>
              <a:ln w="19050">
                <a:noFill/>
              </a:ln>
              <a:effectLst/>
            </c:spPr>
            <c:extLst>
              <c:ext xmlns:c16="http://schemas.microsoft.com/office/drawing/2014/chart" uri="{C3380CC4-5D6E-409C-BE32-E72D297353CC}">
                <c16:uniqueId val="{00000003-3A6A-B241-A4C3-61BBDC662002}"/>
              </c:ext>
            </c:extLst>
          </c:dPt>
          <c:dPt>
            <c:idx val="2"/>
            <c:bubble3D val="0"/>
            <c:spPr>
              <a:solidFill>
                <a:schemeClr val="accent2">
                  <a:lumMod val="75000"/>
                  <a:lumOff val="25000"/>
                </a:schemeClr>
              </a:solidFill>
              <a:ln w="19050">
                <a:noFill/>
              </a:ln>
              <a:effectLst/>
            </c:spPr>
            <c:extLst>
              <c:ext xmlns:c16="http://schemas.microsoft.com/office/drawing/2014/chart" uri="{C3380CC4-5D6E-409C-BE32-E72D297353CC}">
                <c16:uniqueId val="{00000005-3A6A-B241-A4C3-61BBDC662002}"/>
              </c:ext>
            </c:extLst>
          </c:dPt>
          <c:dPt>
            <c:idx val="3"/>
            <c:bubble3D val="0"/>
            <c:spPr>
              <a:solidFill>
                <a:schemeClr val="accent2">
                  <a:lumMod val="50000"/>
                  <a:lumOff val="50000"/>
                </a:schemeClr>
              </a:solidFill>
              <a:ln w="19050">
                <a:noFill/>
              </a:ln>
              <a:effectLst/>
            </c:spPr>
            <c:extLst>
              <c:ext xmlns:c16="http://schemas.microsoft.com/office/drawing/2014/chart" uri="{C3380CC4-5D6E-409C-BE32-E72D297353CC}">
                <c16:uniqueId val="{00000007-3A6A-B241-A4C3-61BBDC662002}"/>
              </c:ext>
            </c:extLst>
          </c:dPt>
          <c:dPt>
            <c:idx val="4"/>
            <c:bubble3D val="0"/>
            <c:spPr>
              <a:solidFill>
                <a:schemeClr val="accent2">
                  <a:lumMod val="25000"/>
                  <a:lumOff val="75000"/>
                </a:schemeClr>
              </a:solidFill>
              <a:ln w="19050">
                <a:noFill/>
              </a:ln>
              <a:effectLst/>
            </c:spPr>
            <c:extLst>
              <c:ext xmlns:c16="http://schemas.microsoft.com/office/drawing/2014/chart" uri="{C3380CC4-5D6E-409C-BE32-E72D297353CC}">
                <c16:uniqueId val="{00000009-3A6A-B241-A4C3-61BBDC662002}"/>
              </c:ext>
            </c:extLst>
          </c:dPt>
          <c:cat>
            <c:strRef>
              <c:f>[Förbund1]Blad1!$D$14:$D$18</c:f>
              <c:strCache>
                <c:ptCount val="5"/>
                <c:pt idx="0">
                  <c:v>Lönekostnader</c:v>
                </c:pt>
                <c:pt idx="1">
                  <c:v>Lokaler</c:v>
                </c:pt>
                <c:pt idx="2">
                  <c:v>FoU</c:v>
                </c:pt>
                <c:pt idx="3">
                  <c:v>Nätverkande/ representation</c:v>
                </c:pt>
                <c:pt idx="4">
                  <c:v>Licenser</c:v>
                </c:pt>
              </c:strCache>
            </c:strRef>
          </c:cat>
          <c:val>
            <c:numRef>
              <c:f>[Förbund1]Blad1!$E$14:$E$18</c:f>
              <c:numCache>
                <c:formatCode>General</c:formatCode>
                <c:ptCount val="5"/>
                <c:pt idx="0">
                  <c:v>80</c:v>
                </c:pt>
                <c:pt idx="1">
                  <c:v>8</c:v>
                </c:pt>
                <c:pt idx="2">
                  <c:v>5</c:v>
                </c:pt>
                <c:pt idx="3">
                  <c:v>3</c:v>
                </c:pt>
                <c:pt idx="4">
                  <c:v>4</c:v>
                </c:pt>
              </c:numCache>
            </c:numRef>
          </c:val>
          <c:extLst>
            <c:ext xmlns:c16="http://schemas.microsoft.com/office/drawing/2014/chart" uri="{C3380CC4-5D6E-409C-BE32-E72D297353CC}">
              <c16:uniqueId val="{0000000A-3A6A-B241-A4C3-61BBDC66200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028327620196272E-2"/>
          <c:y val="0.16251071497297204"/>
          <c:w val="0.91012317634237427"/>
          <c:h val="0.57459695457351279"/>
        </c:manualLayout>
      </c:layout>
      <c:lineChart>
        <c:grouping val="standard"/>
        <c:varyColors val="0"/>
        <c:ser>
          <c:idx val="0"/>
          <c:order val="0"/>
          <c:tx>
            <c:strRef>
              <c:f>Blad2!$L$1</c:f>
              <c:strCache>
                <c:ptCount val="1"/>
                <c:pt idx="0">
                  <c:v>Lön</c:v>
                </c:pt>
              </c:strCache>
            </c:strRef>
          </c:tx>
          <c:spPr>
            <a:ln w="57150" cap="sq">
              <a:solidFill>
                <a:schemeClr val="accent5">
                  <a:lumMod val="75000"/>
                </a:schemeClr>
              </a:solidFill>
              <a:round/>
            </a:ln>
            <a:effectLst/>
          </c:spPr>
          <c:marker>
            <c:symbol val="none"/>
          </c:marker>
          <c:dPt>
            <c:idx val="9"/>
            <c:marker>
              <c:symbol val="none"/>
            </c:marker>
            <c:bubble3D val="0"/>
            <c:spPr>
              <a:ln w="57150" cap="sq">
                <a:solidFill>
                  <a:schemeClr val="accent5">
                    <a:lumMod val="75000"/>
                  </a:schemeClr>
                </a:solidFill>
                <a:prstDash val="sysDash"/>
                <a:round/>
              </a:ln>
              <a:effectLst/>
            </c:spPr>
            <c:extLst>
              <c:ext xmlns:c16="http://schemas.microsoft.com/office/drawing/2014/chart" uri="{C3380CC4-5D6E-409C-BE32-E72D297353CC}">
                <c16:uniqueId val="{00000001-50EE-4130-B19E-4FFF7D9D848F}"/>
              </c:ext>
            </c:extLst>
          </c:dPt>
          <c:dPt>
            <c:idx val="10"/>
            <c:marker>
              <c:symbol val="none"/>
            </c:marker>
            <c:bubble3D val="0"/>
            <c:spPr>
              <a:ln w="57150" cap="sq">
                <a:solidFill>
                  <a:schemeClr val="accent5">
                    <a:lumMod val="75000"/>
                  </a:schemeClr>
                </a:solidFill>
                <a:prstDash val="sysDash"/>
                <a:round/>
              </a:ln>
              <a:effectLst/>
            </c:spPr>
            <c:extLst>
              <c:ext xmlns:c16="http://schemas.microsoft.com/office/drawing/2014/chart" uri="{C3380CC4-5D6E-409C-BE32-E72D297353CC}">
                <c16:uniqueId val="{00000003-50EE-4130-B19E-4FFF7D9D848F}"/>
              </c:ext>
            </c:extLst>
          </c:dPt>
          <c:dPt>
            <c:idx val="11"/>
            <c:marker>
              <c:symbol val="none"/>
            </c:marker>
            <c:bubble3D val="0"/>
            <c:spPr>
              <a:ln w="57150" cap="sq">
                <a:solidFill>
                  <a:schemeClr val="accent5">
                    <a:lumMod val="75000"/>
                  </a:schemeClr>
                </a:solidFill>
                <a:prstDash val="sysDash"/>
                <a:round/>
              </a:ln>
              <a:effectLst/>
            </c:spPr>
            <c:extLst>
              <c:ext xmlns:c16="http://schemas.microsoft.com/office/drawing/2014/chart" uri="{C3380CC4-5D6E-409C-BE32-E72D297353CC}">
                <c16:uniqueId val="{00000005-50EE-4130-B19E-4FFF7D9D848F}"/>
              </c:ext>
            </c:extLst>
          </c:dPt>
          <c:cat>
            <c:numRef>
              <c:f>Blad2!$A$2:$A$20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Blad2!$L$2:$L$20</c:f>
              <c:numCache>
                <c:formatCode>General</c:formatCode>
                <c:ptCount val="19"/>
                <c:pt idx="0">
                  <c:v>100</c:v>
                </c:pt>
                <c:pt idx="1">
                  <c:v>103</c:v>
                </c:pt>
                <c:pt idx="2">
                  <c:v>107</c:v>
                </c:pt>
                <c:pt idx="3">
                  <c:v>111</c:v>
                </c:pt>
                <c:pt idx="4">
                  <c:v>114</c:v>
                </c:pt>
                <c:pt idx="5">
                  <c:v>117</c:v>
                </c:pt>
                <c:pt idx="6">
                  <c:v>122</c:v>
                </c:pt>
                <c:pt idx="7">
                  <c:v>124</c:v>
                </c:pt>
                <c:pt idx="8">
                  <c:v>128</c:v>
                </c:pt>
                <c:pt idx="11">
                  <c:v>128</c:v>
                </c:pt>
                <c:pt idx="12">
                  <c:v>131.584</c:v>
                </c:pt>
                <c:pt idx="13">
                  <c:v>135.26835199999999</c:v>
                </c:pt>
                <c:pt idx="14">
                  <c:v>139.055865856</c:v>
                </c:pt>
                <c:pt idx="15">
                  <c:v>150.58823529411765</c:v>
                </c:pt>
                <c:pt idx="16">
                  <c:v>154.35294117647058</c:v>
                </c:pt>
                <c:pt idx="17">
                  <c:v>158.2117647058823</c:v>
                </c:pt>
                <c:pt idx="18">
                  <c:v>162.16705882352935</c:v>
                </c:pt>
              </c:numCache>
            </c:numRef>
          </c:val>
          <c:smooth val="0"/>
          <c:extLst>
            <c:ext xmlns:c16="http://schemas.microsoft.com/office/drawing/2014/chart" uri="{C3380CC4-5D6E-409C-BE32-E72D297353CC}">
              <c16:uniqueId val="{00000006-50EE-4130-B19E-4FFF7D9D848F}"/>
            </c:ext>
          </c:extLst>
        </c:ser>
        <c:ser>
          <c:idx val="1"/>
          <c:order val="1"/>
          <c:tx>
            <c:strRef>
              <c:f>Blad2!$M$1</c:f>
              <c:strCache>
                <c:ptCount val="1"/>
                <c:pt idx="0">
                  <c:v>Arvode</c:v>
                </c:pt>
              </c:strCache>
            </c:strRef>
          </c:tx>
          <c:spPr>
            <a:ln w="57150" cap="sq">
              <a:solidFill>
                <a:schemeClr val="accent2">
                  <a:lumMod val="90000"/>
                  <a:lumOff val="10000"/>
                </a:schemeClr>
              </a:solidFill>
              <a:round/>
            </a:ln>
            <a:effectLst/>
          </c:spPr>
          <c:marker>
            <c:symbol val="none"/>
          </c:marker>
          <c:dPt>
            <c:idx val="9"/>
            <c:marker>
              <c:symbol val="none"/>
            </c:marker>
            <c:bubble3D val="0"/>
            <c:spPr>
              <a:ln w="57150" cap="sq">
                <a:solidFill>
                  <a:schemeClr val="accent2">
                    <a:lumMod val="90000"/>
                    <a:lumOff val="10000"/>
                  </a:schemeClr>
                </a:solidFill>
                <a:prstDash val="sysDash"/>
                <a:round/>
              </a:ln>
              <a:effectLst/>
            </c:spPr>
            <c:extLst>
              <c:ext xmlns:c16="http://schemas.microsoft.com/office/drawing/2014/chart" uri="{C3380CC4-5D6E-409C-BE32-E72D297353CC}">
                <c16:uniqueId val="{00000008-50EE-4130-B19E-4FFF7D9D848F}"/>
              </c:ext>
            </c:extLst>
          </c:dPt>
          <c:dPt>
            <c:idx val="10"/>
            <c:marker>
              <c:symbol val="none"/>
            </c:marker>
            <c:bubble3D val="0"/>
            <c:spPr>
              <a:ln w="57150" cap="sq">
                <a:solidFill>
                  <a:schemeClr val="accent2">
                    <a:lumMod val="90000"/>
                    <a:lumOff val="10000"/>
                  </a:schemeClr>
                </a:solidFill>
                <a:prstDash val="sysDash"/>
                <a:round/>
              </a:ln>
              <a:effectLst/>
            </c:spPr>
            <c:extLst>
              <c:ext xmlns:c16="http://schemas.microsoft.com/office/drawing/2014/chart" uri="{C3380CC4-5D6E-409C-BE32-E72D297353CC}">
                <c16:uniqueId val="{0000000A-50EE-4130-B19E-4FFF7D9D848F}"/>
              </c:ext>
            </c:extLst>
          </c:dPt>
          <c:dPt>
            <c:idx val="11"/>
            <c:marker>
              <c:symbol val="none"/>
            </c:marker>
            <c:bubble3D val="0"/>
            <c:spPr>
              <a:ln w="57150" cap="sq">
                <a:solidFill>
                  <a:schemeClr val="accent2">
                    <a:lumMod val="90000"/>
                    <a:lumOff val="10000"/>
                  </a:schemeClr>
                </a:solidFill>
                <a:prstDash val="sysDash"/>
                <a:round/>
              </a:ln>
              <a:effectLst/>
            </c:spPr>
            <c:extLst>
              <c:ext xmlns:c16="http://schemas.microsoft.com/office/drawing/2014/chart" uri="{C3380CC4-5D6E-409C-BE32-E72D297353CC}">
                <c16:uniqueId val="{0000000C-50EE-4130-B19E-4FFF7D9D848F}"/>
              </c:ext>
            </c:extLst>
          </c:dPt>
          <c:cat>
            <c:numRef>
              <c:f>Blad2!$A$2:$A$20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Blad2!$M$2:$M$20</c:f>
              <c:numCache>
                <c:formatCode>General</c:formatCode>
                <c:ptCount val="19"/>
                <c:pt idx="0">
                  <c:v>100</c:v>
                </c:pt>
                <c:pt idx="1">
                  <c:v>98</c:v>
                </c:pt>
                <c:pt idx="2">
                  <c:v>96</c:v>
                </c:pt>
                <c:pt idx="3">
                  <c:v>102</c:v>
                </c:pt>
                <c:pt idx="4">
                  <c:v>100</c:v>
                </c:pt>
                <c:pt idx="5">
                  <c:v>108</c:v>
                </c:pt>
                <c:pt idx="6">
                  <c:v>108</c:v>
                </c:pt>
                <c:pt idx="7">
                  <c:v>111</c:v>
                </c:pt>
                <c:pt idx="8">
                  <c:v>107</c:v>
                </c:pt>
                <c:pt idx="11">
                  <c:v>107</c:v>
                </c:pt>
                <c:pt idx="12">
                  <c:v>110.62153846153846</c:v>
                </c:pt>
                <c:pt idx="13">
                  <c:v>114.24307692307693</c:v>
                </c:pt>
                <c:pt idx="14">
                  <c:v>117.66707692307693</c:v>
                </c:pt>
                <c:pt idx="15">
                  <c:v>122.01292307692307</c:v>
                </c:pt>
                <c:pt idx="16">
                  <c:v>117.86461538461539</c:v>
                </c:pt>
                <c:pt idx="17">
                  <c:v>119.18153846153847</c:v>
                </c:pt>
                <c:pt idx="18">
                  <c:v>127.47815384615386</c:v>
                </c:pt>
              </c:numCache>
            </c:numRef>
          </c:val>
          <c:smooth val="0"/>
          <c:extLst>
            <c:ext xmlns:c16="http://schemas.microsoft.com/office/drawing/2014/chart" uri="{C3380CC4-5D6E-409C-BE32-E72D297353CC}">
              <c16:uniqueId val="{0000000D-50EE-4130-B19E-4FFF7D9D848F}"/>
            </c:ext>
          </c:extLst>
        </c:ser>
        <c:dLbls>
          <c:showLegendKey val="0"/>
          <c:showVal val="0"/>
          <c:showCatName val="0"/>
          <c:showSerName val="0"/>
          <c:showPercent val="0"/>
          <c:showBubbleSize val="0"/>
        </c:dLbls>
        <c:smooth val="0"/>
        <c:axId val="888478296"/>
        <c:axId val="888476136"/>
      </c:lineChart>
      <c:catAx>
        <c:axId val="888478296"/>
        <c:scaling>
          <c:orientation val="minMax"/>
        </c:scaling>
        <c:delete val="1"/>
        <c:axPos val="b"/>
        <c:numFmt formatCode="General" sourceLinked="1"/>
        <c:majorTickMark val="none"/>
        <c:minorTickMark val="none"/>
        <c:tickLblPos val="nextTo"/>
        <c:crossAx val="888476136"/>
        <c:crosses val="autoZero"/>
        <c:auto val="0"/>
        <c:lblAlgn val="ctr"/>
        <c:lblOffset val="100"/>
        <c:noMultiLvlLbl val="0"/>
      </c:catAx>
      <c:valAx>
        <c:axId val="888476136"/>
        <c:scaling>
          <c:orientation val="minMax"/>
          <c:max val="170"/>
          <c:min val="8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88478296"/>
        <c:crosses val="autoZero"/>
        <c:crossBetween val="between"/>
      </c:valAx>
      <c:spPr>
        <a:noFill/>
        <a:ln>
          <a:noFill/>
        </a:ln>
        <a:effectLst/>
      </c:spPr>
    </c:plotArea>
    <c:legend>
      <c:legendPos val="b"/>
      <c:layout>
        <c:manualLayout>
          <c:xMode val="edge"/>
          <c:yMode val="edge"/>
          <c:x val="0.71544770084029752"/>
          <c:y val="1.7729500351126228E-2"/>
          <c:w val="0.26301464547674136"/>
          <c:h val="7.5111469591869651E-2"/>
        </c:manualLayout>
      </c:layout>
      <c:overlay val="0"/>
      <c:spPr>
        <a:noFill/>
        <a:ln>
          <a:noFill/>
        </a:ln>
        <a:effectLst/>
      </c:spPr>
      <c:txPr>
        <a:bodyPr rot="0" spcFirstLastPara="1" vertOverflow="ellipsis" vert="horz" wrap="square" anchor="ctr" anchorCtr="1"/>
        <a:lstStyle/>
        <a:p>
          <a:pPr marL="72000">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0596735752858"/>
          <c:y val="6.0606996743373914E-2"/>
          <c:w val="0.81174269164630264"/>
          <c:h val="0.78641295752645801"/>
        </c:manualLayout>
      </c:layout>
      <c:barChart>
        <c:barDir val="col"/>
        <c:grouping val="clustered"/>
        <c:varyColors val="0"/>
        <c:ser>
          <c:idx val="0"/>
          <c:order val="0"/>
          <c:tx>
            <c:strRef>
              <c:f>'[Arbetsgivares kostnad per anställd, exempel.xlsx]Blad3 (2)'!$B$1</c:f>
              <c:strCache>
                <c:ptCount val="1"/>
                <c:pt idx="0">
                  <c:v>Intäkter</c:v>
                </c:pt>
              </c:strCache>
            </c:strRef>
          </c:tx>
          <c:spPr>
            <a:solidFill>
              <a:srgbClr val="C7D6D1"/>
            </a:solidFill>
            <a:ln w="6350">
              <a:solidFill>
                <a:srgbClr val="C7D6D1"/>
              </a:solidFill>
            </a:ln>
            <a:effectLst/>
          </c:spPr>
          <c:invertIfNegative val="0"/>
          <c:cat>
            <c:strRef>
              <c:f>'[Arbetsgivares kostnad per anställd, exempel.xlsx]Blad3 (2)'!$A$2:$A$13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'[Arbetsgivares kostnad per anställd, exempel.xlsx]Blad3 (2)'!$B$2:$B$13</c:f>
              <c:numCache>
                <c:formatCode>#,##0</c:formatCode>
                <c:ptCount val="12"/>
                <c:pt idx="0">
                  <c:v>5800000</c:v>
                </c:pt>
                <c:pt idx="1">
                  <c:v>6400000</c:v>
                </c:pt>
                <c:pt idx="2">
                  <c:v>6700000</c:v>
                </c:pt>
                <c:pt idx="3">
                  <c:v>5800000</c:v>
                </c:pt>
                <c:pt idx="4">
                  <c:v>7000000</c:v>
                </c:pt>
                <c:pt idx="5">
                  <c:v>6200000</c:v>
                </c:pt>
                <c:pt idx="6">
                  <c:v>1200000</c:v>
                </c:pt>
                <c:pt idx="7">
                  <c:v>4800000</c:v>
                </c:pt>
                <c:pt idx="8">
                  <c:v>6200000</c:v>
                </c:pt>
                <c:pt idx="9">
                  <c:v>7800000</c:v>
                </c:pt>
                <c:pt idx="10">
                  <c:v>7200000</c:v>
                </c:pt>
                <c:pt idx="11">
                  <c:v>5900000</c:v>
                </c:pt>
              </c:numCache>
            </c:numRef>
          </c:val>
          <c:extLst>
            <c:ext xmlns:c16="http://schemas.microsoft.com/office/drawing/2014/chart" uri="{C3380CC4-5D6E-409C-BE32-E72D297353CC}">
              <c16:uniqueId val="{00000000-858A-47DF-87A2-66B2A50E4A4E}"/>
            </c:ext>
          </c:extLst>
        </c:ser>
        <c:ser>
          <c:idx val="1"/>
          <c:order val="1"/>
          <c:tx>
            <c:strRef>
              <c:f>'[Arbetsgivares kostnad per anställd, exempel.xlsx]Blad3 (2)'!$C$1</c:f>
              <c:strCache>
                <c:ptCount val="1"/>
                <c:pt idx="0">
                  <c:v>Utgifter</c:v>
                </c:pt>
              </c:strCache>
            </c:strRef>
          </c:tx>
          <c:spPr>
            <a:solidFill>
              <a:schemeClr val="accent2">
                <a:lumMod val="50000"/>
                <a:lumOff val="50000"/>
              </a:schemeClr>
            </a:solidFill>
            <a:ln w="6350">
              <a:solidFill>
                <a:schemeClr val="accent2">
                  <a:lumMod val="50000"/>
                  <a:lumOff val="50000"/>
                </a:schemeClr>
              </a:solidFill>
            </a:ln>
            <a:effectLst/>
          </c:spPr>
          <c:invertIfNegative val="0"/>
          <c:cat>
            <c:strRef>
              <c:f>'[Arbetsgivares kostnad per anställd, exempel.xlsx]Blad3 (2)'!$A$2:$A$13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'[Arbetsgivares kostnad per anställd, exempel.xlsx]Blad3 (2)'!$C$2:$C$13</c:f>
              <c:numCache>
                <c:formatCode>#,##0</c:formatCode>
                <c:ptCount val="12"/>
                <c:pt idx="0">
                  <c:v>6200000</c:v>
                </c:pt>
                <c:pt idx="1">
                  <c:v>6000000</c:v>
                </c:pt>
                <c:pt idx="2">
                  <c:v>6000000</c:v>
                </c:pt>
                <c:pt idx="3">
                  <c:v>6000000</c:v>
                </c:pt>
                <c:pt idx="4">
                  <c:v>7100000</c:v>
                </c:pt>
                <c:pt idx="5">
                  <c:v>6400000</c:v>
                </c:pt>
                <c:pt idx="6">
                  <c:v>6200000</c:v>
                </c:pt>
                <c:pt idx="7">
                  <c:v>3500000</c:v>
                </c:pt>
                <c:pt idx="8">
                  <c:v>5300000</c:v>
                </c:pt>
                <c:pt idx="9">
                  <c:v>6500000</c:v>
                </c:pt>
                <c:pt idx="10">
                  <c:v>6800000</c:v>
                </c:pt>
                <c:pt idx="11">
                  <c:v>6400000</c:v>
                </c:pt>
              </c:numCache>
            </c:numRef>
          </c:val>
          <c:extLst>
            <c:ext xmlns:c16="http://schemas.microsoft.com/office/drawing/2014/chart" uri="{C3380CC4-5D6E-409C-BE32-E72D297353CC}">
              <c16:uniqueId val="{00000001-858A-47DF-87A2-66B2A50E4A4E}"/>
            </c:ext>
          </c:extLst>
        </c:ser>
        <c:dLbls>
          <c:showLegendKey val="0"/>
          <c:showVal val="0"/>
          <c:showCatName val="0"/>
          <c:showSerName val="0"/>
          <c:showPercent val="0"/>
          <c:showBubbleSize val="0"/>
        </c:dLbls>
        <c:gapWidth val="219"/>
        <c:overlap val="-27"/>
        <c:axId val="979749408"/>
        <c:axId val="979745808"/>
      </c:barChart>
      <c:lineChart>
        <c:grouping val="standard"/>
        <c:varyColors val="0"/>
        <c:ser>
          <c:idx val="2"/>
          <c:order val="2"/>
          <c:tx>
            <c:strRef>
              <c:f>'[Arbetsgivares kostnad per anställd, exempel.xlsx]Blad3 (2)'!$D$1</c:f>
              <c:strCache>
                <c:ptCount val="1"/>
                <c:pt idx="0">
                  <c:v>Resultat</c:v>
                </c:pt>
              </c:strCache>
            </c:strRef>
          </c:tx>
          <c:spPr>
            <a:ln w="34925" cap="sq">
              <a:solidFill>
                <a:srgbClr val="E2724A"/>
              </a:solidFill>
              <a:round/>
            </a:ln>
            <a:effectLst/>
          </c:spPr>
          <c:marker>
            <c:symbol val="none"/>
          </c:marker>
          <c:cat>
            <c:strRef>
              <c:f>'[Arbetsgivares kostnad per anställd, exempel.xlsx]Blad3 (2)'!$A$2:$A$13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'[Arbetsgivares kostnad per anställd, exempel.xlsx]Blad3 (2)'!$D$2:$D$13</c:f>
              <c:numCache>
                <c:formatCode>#,##0</c:formatCode>
                <c:ptCount val="12"/>
                <c:pt idx="0">
                  <c:v>-400000</c:v>
                </c:pt>
                <c:pt idx="1">
                  <c:v>0</c:v>
                </c:pt>
                <c:pt idx="2">
                  <c:v>700000</c:v>
                </c:pt>
                <c:pt idx="3">
                  <c:v>500000</c:v>
                </c:pt>
                <c:pt idx="4">
                  <c:v>400000</c:v>
                </c:pt>
                <c:pt idx="5">
                  <c:v>200000</c:v>
                </c:pt>
              </c:numCache>
            </c:numRef>
          </c:val>
          <c:smooth val="0"/>
          <c:extLst>
            <c:ext xmlns:c16="http://schemas.microsoft.com/office/drawing/2014/chart" uri="{C3380CC4-5D6E-409C-BE32-E72D297353CC}">
              <c16:uniqueId val="{00000002-858A-47DF-87A2-66B2A50E4A4E}"/>
            </c:ext>
          </c:extLst>
        </c:ser>
        <c:ser>
          <c:idx val="3"/>
          <c:order val="3"/>
          <c:tx>
            <c:strRef>
              <c:f>'[Arbetsgivares kostnad per anställd, exempel.xlsx]Blad3 (2)'!$E$1</c:f>
              <c:strCache>
                <c:ptCount val="1"/>
                <c:pt idx="0">
                  <c:v>Budget</c:v>
                </c:pt>
              </c:strCache>
            </c:strRef>
          </c:tx>
          <c:spPr>
            <a:ln w="34925" cap="sq">
              <a:solidFill>
                <a:schemeClr val="accent1"/>
              </a:solidFill>
              <a:round/>
            </a:ln>
            <a:effectLst/>
          </c:spPr>
          <c:marker>
            <c:symbol val="none"/>
          </c:marker>
          <c:val>
            <c:numRef>
              <c:f>'[Arbetsgivares kostnad per anställd, exempel.xlsx]Blad3 (2)'!$E$2:$E$13</c:f>
              <c:numCache>
                <c:formatCode>#,##0</c:formatCode>
                <c:ptCount val="12"/>
                <c:pt idx="0">
                  <c:v>-400000</c:v>
                </c:pt>
                <c:pt idx="1">
                  <c:v>300000</c:v>
                </c:pt>
                <c:pt idx="2">
                  <c:v>1700000</c:v>
                </c:pt>
                <c:pt idx="3">
                  <c:v>1200000</c:v>
                </c:pt>
                <c:pt idx="4">
                  <c:v>1500000</c:v>
                </c:pt>
                <c:pt idx="5">
                  <c:v>2500000</c:v>
                </c:pt>
                <c:pt idx="6">
                  <c:v>-3000000</c:v>
                </c:pt>
                <c:pt idx="7">
                  <c:v>-1000000</c:v>
                </c:pt>
                <c:pt idx="8">
                  <c:v>1700000</c:v>
                </c:pt>
                <c:pt idx="9">
                  <c:v>2500000</c:v>
                </c:pt>
                <c:pt idx="10">
                  <c:v>3000000</c:v>
                </c:pt>
                <c:pt idx="11">
                  <c:v>2200000</c:v>
                </c:pt>
              </c:numCache>
            </c:numRef>
          </c:val>
          <c:smooth val="0"/>
          <c:extLst>
            <c:ext xmlns:c16="http://schemas.microsoft.com/office/drawing/2014/chart" uri="{C3380CC4-5D6E-409C-BE32-E72D297353CC}">
              <c16:uniqueId val="{00000003-858A-47DF-87A2-66B2A50E4A4E}"/>
            </c:ext>
          </c:extLst>
        </c:ser>
        <c:dLbls>
          <c:showLegendKey val="0"/>
          <c:showVal val="0"/>
          <c:showCatName val="0"/>
          <c:showSerName val="0"/>
          <c:showPercent val="0"/>
          <c:showBubbleSize val="0"/>
        </c:dLbls>
        <c:marker val="1"/>
        <c:smooth val="0"/>
        <c:axId val="979749408"/>
        <c:axId val="979745808"/>
      </c:lineChart>
      <c:catAx>
        <c:axId val="97974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crossAx val="979745808"/>
        <c:crosses val="autoZero"/>
        <c:auto val="1"/>
        <c:lblAlgn val="ctr"/>
        <c:lblOffset val="100"/>
        <c:noMultiLvlLbl val="0"/>
      </c:catAx>
      <c:valAx>
        <c:axId val="979745808"/>
        <c:scaling>
          <c:orientation val="minMax"/>
          <c:max val="8000000"/>
          <c:min val="-40000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79749408"/>
        <c:crosses val="autoZero"/>
        <c:crossBetween val="between"/>
      </c:valAx>
      <c:spPr>
        <a:noFill/>
        <a:ln>
          <a:noFill/>
        </a:ln>
        <a:effectLst/>
      </c:spPr>
    </c:plotArea>
    <c:legend>
      <c:legendPos val="b"/>
      <c:layout>
        <c:manualLayout>
          <c:xMode val="edge"/>
          <c:yMode val="edge"/>
          <c:x val="0.1126956412224308"/>
          <c:y val="0.9427755048969273"/>
          <c:w val="0.869814906840369"/>
          <c:h val="5.6408378976664147E-2"/>
        </c:manualLayout>
      </c:layout>
      <c:overlay val="0"/>
      <c:spPr>
        <a:noFill/>
        <a:ln>
          <a:noFill/>
        </a:ln>
        <a:effectLst/>
      </c:spPr>
      <c:txPr>
        <a:bodyPr rot="0" spcFirstLastPara="1" vertOverflow="ellipsis" vert="horz" wrap="square" anchor="ctr" anchorCtr="1"/>
        <a:lstStyle/>
        <a:p>
          <a:pPr marL="72000">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Blad1!$B$1</c:f>
              <c:strCache>
                <c:ptCount val="1"/>
                <c:pt idx="0">
                  <c:v>Serie 1</c:v>
                </c:pt>
              </c:strCache>
            </c:strRef>
          </c:tx>
          <c:spPr>
            <a:solidFill>
              <a:schemeClr val="accent1"/>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5-F7D2-FE4E-BFDB-F468DB29C4B5}"/>
              </c:ext>
            </c:extLst>
          </c:dPt>
          <c:dPt>
            <c:idx val="2"/>
            <c:invertIfNegative val="0"/>
            <c:bubble3D val="0"/>
            <c:spPr>
              <a:noFill/>
              <a:ln>
                <a:noFill/>
              </a:ln>
              <a:effectLst/>
            </c:spPr>
            <c:extLst>
              <c:ext xmlns:c16="http://schemas.microsoft.com/office/drawing/2014/chart" uri="{C3380CC4-5D6E-409C-BE32-E72D297353CC}">
                <c16:uniqueId val="{00000006-F7D2-FE4E-BFDB-F468DB29C4B5}"/>
              </c:ext>
            </c:extLst>
          </c:dPt>
          <c:dPt>
            <c:idx val="3"/>
            <c:invertIfNegative val="0"/>
            <c:bubble3D val="0"/>
            <c:spPr>
              <a:noFill/>
              <a:ln>
                <a:noFill/>
              </a:ln>
              <a:effectLst/>
            </c:spPr>
            <c:extLst>
              <c:ext xmlns:c16="http://schemas.microsoft.com/office/drawing/2014/chart" uri="{C3380CC4-5D6E-409C-BE32-E72D297353CC}">
                <c16:uniqueId val="{00000008-F7D2-FE4E-BFDB-F468DB29C4B5}"/>
              </c:ext>
            </c:extLst>
          </c:dPt>
          <c:dPt>
            <c:idx val="4"/>
            <c:invertIfNegative val="0"/>
            <c:bubble3D val="0"/>
            <c:spPr>
              <a:noFill/>
              <a:ln>
                <a:noFill/>
              </a:ln>
              <a:effectLst/>
            </c:spPr>
            <c:extLst>
              <c:ext xmlns:c16="http://schemas.microsoft.com/office/drawing/2014/chart" uri="{C3380CC4-5D6E-409C-BE32-E72D297353CC}">
                <c16:uniqueId val="{0000000B-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Blad1!$B$2:$B$6</c:f>
              <c:numCache>
                <c:formatCode>General</c:formatCode>
                <c:ptCount val="5"/>
                <c:pt idx="0">
                  <c:v>30000</c:v>
                </c:pt>
                <c:pt idx="1">
                  <c:v>30000</c:v>
                </c:pt>
                <c:pt idx="2">
                  <c:v>30000</c:v>
                </c:pt>
                <c:pt idx="3">
                  <c:v>30000</c:v>
                </c:pt>
                <c:pt idx="4">
                  <c:v>30000</c:v>
                </c:pt>
              </c:numCache>
            </c:numRef>
          </c:val>
          <c:extLst>
            <c:ext xmlns:c16="http://schemas.microsoft.com/office/drawing/2014/chart" uri="{C3380CC4-5D6E-409C-BE32-E72D297353CC}">
              <c16:uniqueId val="{00000000-F7D2-FE4E-BFDB-F468DB29C4B5}"/>
            </c:ext>
          </c:extLst>
        </c:ser>
        <c:ser>
          <c:idx val="1"/>
          <c:order val="1"/>
          <c:tx>
            <c:strRef>
              <c:f>Blad1!$C$1</c:f>
              <c:strCache>
                <c:ptCount val="1"/>
                <c:pt idx="0">
                  <c:v>Serie 2</c:v>
                </c:pt>
              </c:strCache>
            </c:strRef>
          </c:tx>
          <c:spPr>
            <a:solidFill>
              <a:schemeClr val="accent2"/>
            </a:solidFill>
            <a:ln>
              <a:noFill/>
            </a:ln>
            <a:effectLst/>
          </c:spPr>
          <c:invertIfNegative val="0"/>
          <c:dPt>
            <c:idx val="2"/>
            <c:invertIfNegative val="0"/>
            <c:bubble3D val="0"/>
            <c:spPr>
              <a:noFill/>
              <a:ln>
                <a:noFill/>
              </a:ln>
              <a:effectLst/>
            </c:spPr>
            <c:extLst>
              <c:ext xmlns:c16="http://schemas.microsoft.com/office/drawing/2014/chart" uri="{C3380CC4-5D6E-409C-BE32-E72D297353CC}">
                <c16:uniqueId val="{00000007-F7D2-FE4E-BFDB-F468DB29C4B5}"/>
              </c:ext>
            </c:extLst>
          </c:dPt>
          <c:dPt>
            <c:idx val="3"/>
            <c:invertIfNegative val="0"/>
            <c:bubble3D val="0"/>
            <c:spPr>
              <a:noFill/>
              <a:ln>
                <a:noFill/>
              </a:ln>
              <a:effectLst/>
            </c:spPr>
            <c:extLst>
              <c:ext xmlns:c16="http://schemas.microsoft.com/office/drawing/2014/chart" uri="{C3380CC4-5D6E-409C-BE32-E72D297353CC}">
                <c16:uniqueId val="{0000000A-F7D2-FE4E-BFDB-F468DB29C4B5}"/>
              </c:ext>
            </c:extLst>
          </c:dPt>
          <c:dPt>
            <c:idx val="4"/>
            <c:invertIfNegative val="0"/>
            <c:bubble3D val="0"/>
            <c:spPr>
              <a:noFill/>
              <a:ln>
                <a:noFill/>
              </a:ln>
              <a:effectLst/>
            </c:spPr>
            <c:extLst>
              <c:ext xmlns:c16="http://schemas.microsoft.com/office/drawing/2014/chart" uri="{C3380CC4-5D6E-409C-BE32-E72D297353CC}">
                <c16:uniqueId val="{0000000D-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Blad1!$C$2:$C$6</c:f>
              <c:numCache>
                <c:formatCode>General</c:formatCode>
                <c:ptCount val="5"/>
                <c:pt idx="0">
                  <c:v>0</c:v>
                </c:pt>
                <c:pt idx="1">
                  <c:v>600</c:v>
                </c:pt>
                <c:pt idx="2">
                  <c:v>600</c:v>
                </c:pt>
                <c:pt idx="3">
                  <c:v>600</c:v>
                </c:pt>
                <c:pt idx="4">
                  <c:v>600</c:v>
                </c:pt>
              </c:numCache>
            </c:numRef>
          </c:val>
          <c:extLst>
            <c:ext xmlns:c16="http://schemas.microsoft.com/office/drawing/2014/chart" uri="{C3380CC4-5D6E-409C-BE32-E72D297353CC}">
              <c16:uniqueId val="{00000001-F7D2-FE4E-BFDB-F468DB29C4B5}"/>
            </c:ext>
          </c:extLst>
        </c:ser>
        <c:ser>
          <c:idx val="2"/>
          <c:order val="2"/>
          <c:tx>
            <c:strRef>
              <c:f>Blad1!$D$1</c:f>
              <c:strCache>
                <c:ptCount val="1"/>
                <c:pt idx="0">
                  <c:v>Serie 3</c:v>
                </c:pt>
              </c:strCache>
            </c:strRef>
          </c:tx>
          <c:spPr>
            <a:solidFill>
              <a:schemeClr val="accent3"/>
            </a:solidFill>
            <a:ln>
              <a:noFill/>
            </a:ln>
            <a:effectLst/>
          </c:spPr>
          <c:invertIfNegative val="0"/>
          <c:dPt>
            <c:idx val="3"/>
            <c:invertIfNegative val="0"/>
            <c:bubble3D val="0"/>
            <c:spPr>
              <a:noFill/>
              <a:ln>
                <a:noFill/>
              </a:ln>
              <a:effectLst/>
            </c:spPr>
            <c:extLst>
              <c:ext xmlns:c16="http://schemas.microsoft.com/office/drawing/2014/chart" uri="{C3380CC4-5D6E-409C-BE32-E72D297353CC}">
                <c16:uniqueId val="{00000009-F7D2-FE4E-BFDB-F468DB29C4B5}"/>
              </c:ext>
            </c:extLst>
          </c:dPt>
          <c:dPt>
            <c:idx val="4"/>
            <c:invertIfNegative val="0"/>
            <c:bubble3D val="0"/>
            <c:spPr>
              <a:noFill/>
              <a:ln>
                <a:noFill/>
              </a:ln>
              <a:effectLst/>
            </c:spPr>
            <c:extLst>
              <c:ext xmlns:c16="http://schemas.microsoft.com/office/drawing/2014/chart" uri="{C3380CC4-5D6E-409C-BE32-E72D297353CC}">
                <c16:uniqueId val="{0000000C-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Blad1!$D$2:$D$6</c:f>
              <c:numCache>
                <c:formatCode>General</c:formatCode>
                <c:ptCount val="5"/>
                <c:pt idx="0">
                  <c:v>0</c:v>
                </c:pt>
                <c:pt idx="1">
                  <c:v>0</c:v>
                </c:pt>
                <c:pt idx="2">
                  <c:v>9615</c:v>
                </c:pt>
                <c:pt idx="3">
                  <c:v>9615</c:v>
                </c:pt>
                <c:pt idx="4">
                  <c:v>9615</c:v>
                </c:pt>
              </c:numCache>
            </c:numRef>
          </c:val>
          <c:extLst>
            <c:ext xmlns:c16="http://schemas.microsoft.com/office/drawing/2014/chart" uri="{C3380CC4-5D6E-409C-BE32-E72D297353CC}">
              <c16:uniqueId val="{00000002-F7D2-FE4E-BFDB-F468DB29C4B5}"/>
            </c:ext>
          </c:extLst>
        </c:ser>
        <c:ser>
          <c:idx val="3"/>
          <c:order val="3"/>
          <c:tx>
            <c:strRef>
              <c:f>Blad1!$E$1</c:f>
              <c:strCache>
                <c:ptCount val="1"/>
                <c:pt idx="0">
                  <c:v>Serie 4</c:v>
                </c:pt>
              </c:strCache>
            </c:strRef>
          </c:tx>
          <c:spPr>
            <a:solidFill>
              <a:schemeClr val="accent4"/>
            </a:solidFill>
            <a:ln>
              <a:noFill/>
            </a:ln>
            <a:effectLst/>
          </c:spPr>
          <c:invertIfNegative val="0"/>
          <c:dPt>
            <c:idx val="4"/>
            <c:invertIfNegative val="0"/>
            <c:bubble3D val="0"/>
            <c:spPr>
              <a:noFill/>
              <a:ln>
                <a:noFill/>
              </a:ln>
              <a:effectLst/>
            </c:spPr>
            <c:extLst>
              <c:ext xmlns:c16="http://schemas.microsoft.com/office/drawing/2014/chart" uri="{C3380CC4-5D6E-409C-BE32-E72D297353CC}">
                <c16:uniqueId val="{0000000E-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Blad1!$E$2:$E$6</c:f>
              <c:numCache>
                <c:formatCode>General</c:formatCode>
                <c:ptCount val="5"/>
                <c:pt idx="0">
                  <c:v>0</c:v>
                </c:pt>
                <c:pt idx="1">
                  <c:v>0</c:v>
                </c:pt>
                <c:pt idx="2">
                  <c:v>0</c:v>
                </c:pt>
                <c:pt idx="3">
                  <c:v>1683</c:v>
                </c:pt>
                <c:pt idx="4">
                  <c:v>1683</c:v>
                </c:pt>
              </c:numCache>
            </c:numRef>
          </c:val>
          <c:extLst>
            <c:ext xmlns:c16="http://schemas.microsoft.com/office/drawing/2014/chart" uri="{C3380CC4-5D6E-409C-BE32-E72D297353CC}">
              <c16:uniqueId val="{00000003-F7D2-FE4E-BFDB-F468DB29C4B5}"/>
            </c:ext>
          </c:extLst>
        </c:ser>
        <c:ser>
          <c:idx val="4"/>
          <c:order val="4"/>
          <c:tx>
            <c:strRef>
              <c:f>Blad1!$F$1</c:f>
              <c:strCache>
                <c:ptCount val="1"/>
                <c:pt idx="0">
                  <c:v>Serie 5</c:v>
                </c:pt>
              </c:strCache>
            </c:strRef>
          </c:tx>
          <c:spPr>
            <a:solidFill>
              <a:schemeClr val="accent5"/>
            </a:solidFill>
            <a:ln>
              <a:noFill/>
            </a:ln>
            <a:effectLst/>
          </c:spPr>
          <c:invertIfNegative val="0"/>
          <c:dPt>
            <c:idx val="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F-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Blad1!$F$2:$F$6</c:f>
              <c:numCache>
                <c:formatCode>General</c:formatCode>
                <c:ptCount val="5"/>
                <c:pt idx="0">
                  <c:v>0</c:v>
                </c:pt>
                <c:pt idx="1">
                  <c:v>0</c:v>
                </c:pt>
                <c:pt idx="2">
                  <c:v>0</c:v>
                </c:pt>
                <c:pt idx="3">
                  <c:v>0</c:v>
                </c:pt>
                <c:pt idx="4">
                  <c:v>408</c:v>
                </c:pt>
              </c:numCache>
            </c:numRef>
          </c:val>
          <c:extLst>
            <c:ext xmlns:c16="http://schemas.microsoft.com/office/drawing/2014/chart" uri="{C3380CC4-5D6E-409C-BE32-E72D297353CC}">
              <c16:uniqueId val="{00000004-F7D2-FE4E-BFDB-F468DB29C4B5}"/>
            </c:ext>
          </c:extLst>
        </c:ser>
        <c:dLbls>
          <c:showLegendKey val="0"/>
          <c:showVal val="0"/>
          <c:showCatName val="0"/>
          <c:showSerName val="0"/>
          <c:showPercent val="0"/>
          <c:showBubbleSize val="0"/>
        </c:dLbls>
        <c:gapWidth val="25"/>
        <c:overlap val="100"/>
        <c:axId val="1079737744"/>
        <c:axId val="323673487"/>
      </c:barChart>
      <c:catAx>
        <c:axId val="1079737744"/>
        <c:scaling>
          <c:orientation val="minMax"/>
        </c:scaling>
        <c:delete val="1"/>
        <c:axPos val="b"/>
        <c:numFmt formatCode="General" sourceLinked="1"/>
        <c:majorTickMark val="none"/>
        <c:minorTickMark val="none"/>
        <c:tickLblPos val="nextTo"/>
        <c:crossAx val="323673487"/>
        <c:crosses val="autoZero"/>
        <c:auto val="1"/>
        <c:lblAlgn val="ctr"/>
        <c:lblOffset val="100"/>
        <c:noMultiLvlLbl val="0"/>
      </c:catAx>
      <c:valAx>
        <c:axId val="32367348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79737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7DD306B5-E3DA-44B9-8049-B6E9A83C83E2}" type="datetimeFigureOut">
              <a:rPr lang="en-GB" smtClean="0"/>
              <a:t>24/01/2025</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351FC60-CE85-431B-9EF3-A8AAB2CA2D23}" type="datetimeFigureOut">
              <a:rPr lang="en-GB" smtClean="0"/>
              <a:t>24/01/2025</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v.wikipedia.org/wiki/Skat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v.wikipedia.org/wiki/Infrastruktur" TargetMode="External"/><Relationship Id="rId5" Type="http://schemas.openxmlformats.org/officeDocument/2006/relationships/hyperlink" Target="https://sv.wikipedia.org/wiki/Utbildning" TargetMode="External"/><Relationship Id="rId4" Type="http://schemas.openxmlformats.org/officeDocument/2006/relationships/hyperlink" Target="https://sv.wikipedia.org/wiki/Arbetsr%C3%A4t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v.wikipedia.org/w/index.php?title=Svenska_Konsulterande_Ingenj%C3%B6rers_F%C3%B6rening&amp;action=edit&amp;redlink=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Avgränsning: Bolagskompassen är tänkt att dras för en bred publik på knapp tid (ca 15-30min) och vi har därför behövt göra vissa begränsningar i omfattning, innehåll och djup. Lägg gärna själv till de delar som berör ert företag mer specifikt i situationen ni vill förmedla. </a:t>
            </a:r>
          </a:p>
          <a:p>
            <a:endParaRPr lang="sv-SE" dirty="0"/>
          </a:p>
          <a:p>
            <a:r>
              <a:rPr lang="sv-SE" dirty="0"/>
              <a:t>Innehållet är utformat för att fokusera på de delar som vi bedömer påverkar ex lönenivåer på bolagsnivå (ej individ) samt några av de perspektiv ett bolag skapar sig en insikt kring inför en eventuell omställning eller en lönerevidering. </a:t>
            </a:r>
          </a:p>
          <a:p>
            <a:endParaRPr lang="sv-SE" dirty="0"/>
          </a:p>
          <a:p>
            <a:r>
              <a:rPr lang="sv-SE" dirty="0"/>
              <a:t>Formatet med en öppen </a:t>
            </a:r>
            <a:r>
              <a:rPr lang="sv-SE" dirty="0" err="1"/>
              <a:t>power</a:t>
            </a:r>
            <a:r>
              <a:rPr lang="sv-SE" dirty="0"/>
              <a:t> </a:t>
            </a:r>
            <a:r>
              <a:rPr lang="sv-SE" dirty="0" err="1"/>
              <a:t>point</a:t>
            </a:r>
            <a:r>
              <a:rPr lang="sv-SE" dirty="0"/>
              <a:t> ger full frihet att själv både lägga till och dra ifrån material. </a:t>
            </a:r>
          </a:p>
          <a:p>
            <a:endParaRPr lang="sv-SE" dirty="0"/>
          </a:p>
          <a:p>
            <a:r>
              <a:rPr lang="sv-SE" dirty="0"/>
              <a:t>Till varje bild finns förklarande text i anteckningsfältet. De är inte skapade för att vara ett talarmanus, utan för att ge lite ytterligare information och stöd till dig som presenterar materialet. Ett tips för presentationen är att du skapar ett eget talarmanus och funderar på övergångarna mellan bilderna.</a:t>
            </a:r>
          </a:p>
          <a:p>
            <a:endParaRPr lang="sv-SE" dirty="0"/>
          </a:p>
          <a:p>
            <a:r>
              <a:rPr lang="sv-SE" dirty="0"/>
              <a:t>Vi tar gärna er </a:t>
            </a:r>
            <a:r>
              <a:rPr lang="sv-SE" dirty="0" err="1"/>
              <a:t>feed</a:t>
            </a:r>
            <a:r>
              <a:rPr lang="sv-SE" dirty="0"/>
              <a:t> back för att utveckla materialet till kommande versioner.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a:t>
            </a:fld>
            <a:endParaRPr lang="en-GB"/>
          </a:p>
        </p:txBody>
      </p:sp>
    </p:spTree>
    <p:extLst>
      <p:ext uri="{BB962C8B-B14F-4D97-AF65-F5344CB8AC3E}">
        <p14:creationId xmlns:p14="http://schemas.microsoft.com/office/powerpoint/2010/main" val="1766942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4D636-AAA3-CBA7-92FC-250B88D08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8C50A-29B1-FD80-B56D-C4CEA0694DA9}"/>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3ADDD825-D5A2-5121-8957-048A3FD1CE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Det här avsnittet beskriver grundläggande ekonomi för ett konsultföretag – inkomster och utgifter, det ekonomiska året och viktiga ledtider kring ekonomi. </a:t>
            </a:r>
            <a:endParaRPr lang="sv-SE"/>
          </a:p>
        </p:txBody>
      </p:sp>
      <p:sp>
        <p:nvSpPr>
          <p:cNvPr id="4" name="Slide Number Placeholder 3">
            <a:extLst>
              <a:ext uri="{FF2B5EF4-FFF2-40B4-BE49-F238E27FC236}">
                <a16:creationId xmlns:a16="http://schemas.microsoft.com/office/drawing/2014/main" id="{2541E01F-80F5-28D5-3898-235530B08E19}"/>
              </a:ext>
            </a:extLst>
          </p:cNvPr>
          <p:cNvSpPr>
            <a:spLocks noGrp="1"/>
          </p:cNvSpPr>
          <p:nvPr>
            <p:ph type="sldNum" sz="quarter" idx="5"/>
          </p:nvPr>
        </p:nvSpPr>
        <p:spPr/>
        <p:txBody>
          <a:bodyPr/>
          <a:lstStyle/>
          <a:p>
            <a:fld id="{49B85065-868C-4A43-9EDC-ADC733B0FD94}" type="slidenum">
              <a:rPr lang="en-GB" smtClean="0"/>
              <a:t>11</a:t>
            </a:fld>
            <a:endParaRPr lang="en-GB"/>
          </a:p>
        </p:txBody>
      </p:sp>
    </p:spTree>
    <p:extLst>
      <p:ext uri="{BB962C8B-B14F-4D97-AF65-F5344CB8AC3E}">
        <p14:creationId xmlns:p14="http://schemas.microsoft.com/office/powerpoint/2010/main" val="321360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a:cs typeface="Arial"/>
              </a:rPr>
              <a:t>Ekonomin i ett konsultbolag är egentligen ganska enkel - </a:t>
            </a:r>
            <a:r>
              <a:rPr lang="sv-SE" b="1">
                <a:cs typeface="Arial"/>
              </a:rPr>
              <a:t>intäkter</a:t>
            </a:r>
            <a:r>
              <a:rPr lang="sv-SE">
                <a:cs typeface="Arial"/>
              </a:rPr>
              <a:t> kommer till största majoritet från </a:t>
            </a:r>
            <a:r>
              <a:rPr lang="sv-SE" b="1">
                <a:cs typeface="Arial"/>
              </a:rPr>
              <a:t>kundprojekt</a:t>
            </a:r>
            <a:r>
              <a:rPr lang="sv-SE">
                <a:cs typeface="Arial"/>
              </a:rPr>
              <a:t> (i hög grad timdebiterade konsultuppdrag), och </a:t>
            </a:r>
            <a:r>
              <a:rPr lang="sv-SE" b="1">
                <a:cs typeface="Arial"/>
              </a:rPr>
              <a:t>utgifterna</a:t>
            </a:r>
            <a:r>
              <a:rPr lang="sv-SE">
                <a:cs typeface="Arial"/>
              </a:rPr>
              <a:t> består till största del av </a:t>
            </a:r>
            <a:r>
              <a:rPr lang="sv-SE" b="1">
                <a:cs typeface="Arial"/>
              </a:rPr>
              <a:t>lönekostnader</a:t>
            </a:r>
            <a:r>
              <a:rPr lang="sv-SE">
                <a:cs typeface="Arial"/>
              </a:rPr>
              <a:t>. Efter lönen kommer kostnader kopplat till </a:t>
            </a:r>
            <a:r>
              <a:rPr lang="sv-SE" b="1">
                <a:cs typeface="Arial"/>
              </a:rPr>
              <a:t>lokalhyra och IT.  </a:t>
            </a:r>
          </a:p>
          <a:p>
            <a:endParaRPr lang="sv-SE" b="1">
              <a:cs typeface="Arial"/>
            </a:endParaRPr>
          </a:p>
          <a:p>
            <a:r>
              <a:rPr lang="sv-SE">
                <a:cs typeface="Arial"/>
              </a:rPr>
              <a:t>Det är analysen, </a:t>
            </a:r>
            <a:r>
              <a:rPr lang="sv-SE" b="1">
                <a:cs typeface="Arial"/>
              </a:rPr>
              <a:t>prognoser</a:t>
            </a:r>
            <a:r>
              <a:rPr lang="sv-SE">
                <a:cs typeface="Arial"/>
              </a:rPr>
              <a:t> </a:t>
            </a:r>
            <a:r>
              <a:rPr lang="sv-SE" b="1">
                <a:cs typeface="Arial"/>
              </a:rPr>
              <a:t>om</a:t>
            </a:r>
            <a:r>
              <a:rPr lang="sv-SE">
                <a:cs typeface="Arial"/>
              </a:rPr>
              <a:t> </a:t>
            </a:r>
            <a:r>
              <a:rPr lang="sv-SE" b="1">
                <a:cs typeface="Arial"/>
              </a:rPr>
              <a:t>framtida intäkter och vilka risker som finns kopplat till det </a:t>
            </a:r>
            <a:r>
              <a:rPr lang="sv-SE">
                <a:cs typeface="Arial"/>
              </a:rPr>
              <a:t>som är det svåra att bedöma.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12</a:t>
            </a:fld>
            <a:endParaRPr lang="en-GB"/>
          </a:p>
        </p:txBody>
      </p:sp>
    </p:spTree>
    <p:extLst>
      <p:ext uri="{BB962C8B-B14F-4D97-AF65-F5344CB8AC3E}">
        <p14:creationId xmlns:p14="http://schemas.microsoft.com/office/powerpoint/2010/main" val="143501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sv-SE"/>
              <a:t>Här kan ni själva lägga in en enkel graf kring de intäktstyper ni har, samt de större kostnadsposter företaget har och hur de fördelar sig i storlek till varandra. Ni kan också kommentera ex hur inlåsning i långa avtal styr era möjligheter att påverka olika kostnader. Vill ni kan ni också visa vinst/förlust över olika år och berätta om orsaker till dessa, för att öka förståelsen för att det krävs både lång- och kortsiktigt tänkande och agerande kring de större posterna. </a:t>
            </a:r>
          </a:p>
        </p:txBody>
      </p:sp>
      <p:sp>
        <p:nvSpPr>
          <p:cNvPr id="4" name="Slide Number Placeholder 3"/>
          <p:cNvSpPr>
            <a:spLocks noGrp="1"/>
          </p:cNvSpPr>
          <p:nvPr>
            <p:ph type="sldNum" sz="quarter" idx="5"/>
          </p:nvPr>
        </p:nvSpPr>
        <p:spPr/>
        <p:txBody>
          <a:bodyPr/>
          <a:lstStyle/>
          <a:p>
            <a:fld id="{49B85065-868C-4A43-9EDC-ADC733B0FD94}" type="slidenum">
              <a:rPr lang="en-GB" smtClean="0"/>
              <a:t>13</a:t>
            </a:fld>
            <a:endParaRPr lang="en-GB"/>
          </a:p>
        </p:txBody>
      </p:sp>
    </p:spTree>
    <p:extLst>
      <p:ext uri="{BB962C8B-B14F-4D97-AF65-F5344CB8AC3E}">
        <p14:creationId xmlns:p14="http://schemas.microsoft.com/office/powerpoint/2010/main" val="290356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9DEB9-0976-4988-68C9-8B9D3CC5494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3C67807-EC25-BD0C-9730-25B3315D3083}"/>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595A68B7-3059-A5B7-A1DF-5B04ECCB90C5}"/>
              </a:ext>
            </a:extLst>
          </p:cNvPr>
          <p:cNvSpPr>
            <a:spLocks noGrp="1"/>
          </p:cNvSpPr>
          <p:nvPr>
            <p:ph type="body" idx="1"/>
          </p:nvPr>
        </p:nvSpPr>
        <p:spPr/>
        <p:txBody>
          <a:bodyPr/>
          <a:lstStyle/>
          <a:p>
            <a:endParaRPr lang="sv-SE">
              <a:cs typeface="Arial"/>
            </a:endParaRPr>
          </a:p>
        </p:txBody>
      </p:sp>
      <p:sp>
        <p:nvSpPr>
          <p:cNvPr id="4" name="Platshållare för bildnummer 3">
            <a:extLst>
              <a:ext uri="{FF2B5EF4-FFF2-40B4-BE49-F238E27FC236}">
                <a16:creationId xmlns:a16="http://schemas.microsoft.com/office/drawing/2014/main" id="{CF0BEFE3-D498-0C92-8ED0-D653CB1B1145}"/>
              </a:ext>
            </a:extLst>
          </p:cNvPr>
          <p:cNvSpPr>
            <a:spLocks noGrp="1"/>
          </p:cNvSpPr>
          <p:nvPr>
            <p:ph type="sldNum" sz="quarter" idx="5"/>
          </p:nvPr>
        </p:nvSpPr>
        <p:spPr/>
        <p:txBody>
          <a:bodyPr/>
          <a:lstStyle/>
          <a:p>
            <a:fld id="{49B85065-868C-4A43-9EDC-ADC733B0FD94}" type="slidenum">
              <a:rPr lang="en-GB" smtClean="0"/>
              <a:t>14</a:t>
            </a:fld>
            <a:endParaRPr lang="en-GB"/>
          </a:p>
        </p:txBody>
      </p:sp>
    </p:spTree>
    <p:extLst>
      <p:ext uri="{BB962C8B-B14F-4D97-AF65-F5344CB8AC3E}">
        <p14:creationId xmlns:p14="http://schemas.microsoft.com/office/powerpoint/2010/main" val="32700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05387-15E4-F2AE-F9F2-A37AE650D6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DD99643-6763-D3FE-2692-BBA9D7F45935}"/>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49B58F61-4A5E-E14C-9BC9-84D8B7738CD1}"/>
              </a:ext>
            </a:extLst>
          </p:cNvPr>
          <p:cNvSpPr>
            <a:spLocks noGrp="1"/>
          </p:cNvSpPr>
          <p:nvPr>
            <p:ph type="body" idx="1"/>
          </p:nvPr>
        </p:nvSpPr>
        <p:spPr/>
        <p:txBody>
          <a:bodyPr/>
          <a:lstStyle/>
          <a:p>
            <a:r>
              <a:rPr lang="sv-SE"/>
              <a:t>Det är väldigt stora skillnader kring hur kostnader fördelas i storlek mellan olika typer av bolag. Pajdiagrammen visar hur dessa kan fördelas mellan </a:t>
            </a:r>
            <a:r>
              <a:rPr lang="sv-SE" b="1"/>
              <a:t>två olika typer av verksamheter: konsultföretag och industri- eller produktföretag</a:t>
            </a:r>
            <a:r>
              <a:rPr lang="sv-SE"/>
              <a:t>. En viktig följd av detta är t ex att </a:t>
            </a:r>
            <a:r>
              <a:rPr lang="sv-SE" b="1"/>
              <a:t>lönekostnadernas procentuella ökning </a:t>
            </a:r>
            <a:r>
              <a:rPr lang="sv-SE"/>
              <a:t>för ett industriföretag påverkar kostnadsmassan betydligt mindre än för ett konsultföretag. </a:t>
            </a:r>
          </a:p>
          <a:p>
            <a:endParaRPr lang="sv-SE"/>
          </a:p>
        </p:txBody>
      </p:sp>
      <p:sp>
        <p:nvSpPr>
          <p:cNvPr id="4" name="Platshållare för bildnummer 3">
            <a:extLst>
              <a:ext uri="{FF2B5EF4-FFF2-40B4-BE49-F238E27FC236}">
                <a16:creationId xmlns:a16="http://schemas.microsoft.com/office/drawing/2014/main" id="{93CA2A68-D408-14CF-4A78-83EE07945A74}"/>
              </a:ext>
            </a:extLst>
          </p:cNvPr>
          <p:cNvSpPr>
            <a:spLocks noGrp="1"/>
          </p:cNvSpPr>
          <p:nvPr>
            <p:ph type="sldNum" sz="quarter" idx="5"/>
          </p:nvPr>
        </p:nvSpPr>
        <p:spPr/>
        <p:txBody>
          <a:bodyPr/>
          <a:lstStyle/>
          <a:p>
            <a:fld id="{49B85065-868C-4A43-9EDC-ADC733B0FD94}" type="slidenum">
              <a:rPr lang="en-GB" smtClean="0"/>
              <a:t>15</a:t>
            </a:fld>
            <a:endParaRPr lang="en-GB"/>
          </a:p>
        </p:txBody>
      </p:sp>
    </p:spTree>
    <p:extLst>
      <p:ext uri="{BB962C8B-B14F-4D97-AF65-F5344CB8AC3E}">
        <p14:creationId xmlns:p14="http://schemas.microsoft.com/office/powerpoint/2010/main" val="50694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9E748-71AC-4A57-039F-E76D57C37AE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F09462-D4A1-CE06-31A0-C0889F48883C}"/>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F0712CA6-F47C-45B8-0E4C-D71A9F809442}"/>
              </a:ext>
            </a:extLst>
          </p:cNvPr>
          <p:cNvSpPr>
            <a:spLocks noGrp="1"/>
          </p:cNvSpPr>
          <p:nvPr>
            <p:ph type="body" idx="1"/>
          </p:nvPr>
        </p:nvSpPr>
        <p:spPr/>
        <p:txBody>
          <a:bodyPr/>
          <a:lstStyle/>
          <a:p>
            <a:r>
              <a:rPr lang="sv-SE"/>
              <a:t>Ibland kallas det för krokodilgapet dvs graferna som illustrerar </a:t>
            </a:r>
            <a:r>
              <a:rPr lang="sv-SE" b="1"/>
              <a:t>utvecklingen mellan lönernas och arvodenas utveckling över tid</a:t>
            </a:r>
            <a:r>
              <a:rPr lang="sv-SE"/>
              <a:t>. I grafen ovan gjordes en mätning av utvecklingen för båda dessa utifrån ett gemensamt basår, i detta fall 2004. För 2013 och 2014 saknas data men från 2015-2022 ser vi en utveckling där lönerna följer arvodena under ett antal år, för att sedan från 2019 och framåt divergera. </a:t>
            </a:r>
          </a:p>
          <a:p>
            <a:endParaRPr lang="sv-SE"/>
          </a:p>
          <a:p>
            <a:r>
              <a:rPr lang="sv-SE"/>
              <a:t>Bildtext: Mäter man lönekostnadernas ökning från 2004 till 2012 så har de ökat med 27,8%. Under samma period har arkitekternas timarvoden endast ökat med 6,4%. Företagen har täckt den differensen huvudsakligen med hjälp av ökade debiteringsgrader. </a:t>
            </a:r>
          </a:p>
          <a:p>
            <a:endParaRPr lang="sv-SE"/>
          </a:p>
          <a:p>
            <a:endParaRPr lang="sv-SE"/>
          </a:p>
        </p:txBody>
      </p:sp>
      <p:sp>
        <p:nvSpPr>
          <p:cNvPr id="4" name="Platshållare för bildnummer 3">
            <a:extLst>
              <a:ext uri="{FF2B5EF4-FFF2-40B4-BE49-F238E27FC236}">
                <a16:creationId xmlns:a16="http://schemas.microsoft.com/office/drawing/2014/main" id="{1121E39B-535A-5765-D064-8A38189FCD7B}"/>
              </a:ext>
            </a:extLst>
          </p:cNvPr>
          <p:cNvSpPr>
            <a:spLocks noGrp="1"/>
          </p:cNvSpPr>
          <p:nvPr>
            <p:ph type="sldNum" sz="quarter" idx="5"/>
          </p:nvPr>
        </p:nvSpPr>
        <p:spPr/>
        <p:txBody>
          <a:bodyPr/>
          <a:lstStyle/>
          <a:p>
            <a:fld id="{49B85065-868C-4A43-9EDC-ADC733B0FD94}" type="slidenum">
              <a:rPr lang="en-GB" smtClean="0"/>
              <a:t>16</a:t>
            </a:fld>
            <a:endParaRPr lang="en-GB"/>
          </a:p>
        </p:txBody>
      </p:sp>
    </p:spTree>
    <p:extLst>
      <p:ext uri="{BB962C8B-B14F-4D97-AF65-F5344CB8AC3E}">
        <p14:creationId xmlns:p14="http://schemas.microsoft.com/office/powerpoint/2010/main" val="1965559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sv-SE"/>
              <a:t>Här finns möjlighet att visa det egna bolagets utveckling mellan löneökningar och </a:t>
            </a:r>
            <a:r>
              <a:rPr lang="sv-SE" err="1"/>
              <a:t>snittimpriser</a:t>
            </a:r>
            <a:r>
              <a:rPr lang="sv-SE"/>
              <a:t> över flera år. Utgå gärna från samma basår i båda mätningarna. </a:t>
            </a:r>
          </a:p>
        </p:txBody>
      </p:sp>
      <p:sp>
        <p:nvSpPr>
          <p:cNvPr id="4" name="Slide Number Placeholder 3"/>
          <p:cNvSpPr>
            <a:spLocks noGrp="1"/>
          </p:cNvSpPr>
          <p:nvPr>
            <p:ph type="sldNum" sz="quarter" idx="5"/>
          </p:nvPr>
        </p:nvSpPr>
        <p:spPr/>
        <p:txBody>
          <a:bodyPr/>
          <a:lstStyle/>
          <a:p>
            <a:fld id="{49B85065-868C-4A43-9EDC-ADC733B0FD94}" type="slidenum">
              <a:rPr lang="en-GB" smtClean="0"/>
              <a:t>17</a:t>
            </a:fld>
            <a:endParaRPr lang="en-GB"/>
          </a:p>
        </p:txBody>
      </p:sp>
    </p:spTree>
    <p:extLst>
      <p:ext uri="{BB962C8B-B14F-4D97-AF65-F5344CB8AC3E}">
        <p14:creationId xmlns:p14="http://schemas.microsoft.com/office/powerpoint/2010/main" val="391244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webkit-standard"/>
              </a:rPr>
              <a:t>Ett bolags </a:t>
            </a:r>
            <a:r>
              <a:rPr lang="sv-SE" b="1" i="0" u="none" strike="noStrike">
                <a:solidFill>
                  <a:srgbClr val="000000"/>
                </a:solidFill>
                <a:effectLst/>
                <a:latin typeface="-webkit-standard"/>
              </a:rPr>
              <a:t>likviditet </a:t>
            </a:r>
            <a:r>
              <a:rPr lang="sv-SE" b="0" i="0" u="none" strike="noStrike">
                <a:solidFill>
                  <a:srgbClr val="000000"/>
                </a:solidFill>
                <a:effectLst/>
                <a:latin typeface="-webkit-standard"/>
              </a:rPr>
              <a:t>avser dess förmåga att betala sina kortfristiga skulder när de förfaller. Det handlar om hur snabbt och enkelt ett företag kan omvandla sina tillgångar till kontanter för att täcka löpande utgifter och finansiella åtaganden. För ett konsultföretag är </a:t>
            </a:r>
            <a:r>
              <a:rPr lang="sv-SE" b="1" i="0" u="none" strike="noStrike">
                <a:solidFill>
                  <a:srgbClr val="000000"/>
                </a:solidFill>
                <a:effectLst/>
                <a:latin typeface="-webkit-standard"/>
              </a:rPr>
              <a:t>likviditeten ofta som lägst efter sommaren </a:t>
            </a:r>
            <a:r>
              <a:rPr lang="sv-SE" b="0" i="0" u="none" strike="noStrike">
                <a:solidFill>
                  <a:srgbClr val="000000"/>
                </a:solidFill>
                <a:effectLst/>
                <a:latin typeface="-webkit-standard"/>
              </a:rPr>
              <a:t>och in på hösten. </a:t>
            </a:r>
            <a:endParaRPr lang="sv-SE"/>
          </a:p>
          <a:p>
            <a:endParaRPr lang="sv-SE">
              <a:solidFill>
                <a:srgbClr val="000000"/>
              </a:solidFill>
              <a:latin typeface="-webkit-standard"/>
            </a:endParaRPr>
          </a:p>
          <a:p>
            <a:r>
              <a:rPr lang="sv-SE" b="0" i="0" u="none" strike="noStrike">
                <a:solidFill>
                  <a:srgbClr val="000000"/>
                </a:solidFill>
                <a:effectLst/>
                <a:latin typeface="-webkit-standard"/>
              </a:rPr>
              <a:t>Grafen ovan visar </a:t>
            </a:r>
            <a:r>
              <a:rPr lang="sv-SE" b="1" i="0" u="none" strike="noStrike">
                <a:solidFill>
                  <a:srgbClr val="000000"/>
                </a:solidFill>
                <a:effectLst/>
                <a:latin typeface="-webkit-standard"/>
              </a:rPr>
              <a:t>hur intäkter och utgifter kan fördela sig över året</a:t>
            </a:r>
            <a:r>
              <a:rPr lang="sv-SE" b="0" i="0" u="none" strike="noStrike">
                <a:solidFill>
                  <a:srgbClr val="000000"/>
                </a:solidFill>
                <a:effectLst/>
                <a:latin typeface="-webkit-standard"/>
              </a:rPr>
              <a:t>, där kostnadssidan ofta är mer jämn och </a:t>
            </a:r>
            <a:r>
              <a:rPr lang="sv-SE" b="0" i="0" u="none" strike="noStrike" err="1">
                <a:solidFill>
                  <a:srgbClr val="000000"/>
                </a:solidFill>
                <a:effectLst/>
                <a:latin typeface="-webkit-standard"/>
              </a:rPr>
              <a:t>ffa</a:t>
            </a:r>
            <a:r>
              <a:rPr lang="sv-SE" b="0" i="0" u="none" strike="noStrike">
                <a:solidFill>
                  <a:srgbClr val="000000"/>
                </a:solidFill>
                <a:effectLst/>
                <a:latin typeface="-webkit-standard"/>
              </a:rPr>
              <a:t> förutsägbar än intäktssidan. Då höstens månader behöver kompensera för kostnader och intäktsbortfall kopplat till semester samt färre arbetade timmar så är resultat för juni ofta i paritet med helårsresultatet, se streckad blå linje. (om man inte har brutet räkenskapsår). Här finns det dock stora variationer mellan olika bolag. </a:t>
            </a:r>
            <a:endParaRPr lang="sv-SE"/>
          </a:p>
          <a:p>
            <a:endParaRPr lang="sv-SE" b="0" i="0" u="none" strike="noStrike">
              <a:solidFill>
                <a:srgbClr val="000000"/>
              </a:solidFill>
              <a:effectLst/>
              <a:latin typeface="-webkit-standard"/>
            </a:endParaRPr>
          </a:p>
          <a:p>
            <a:r>
              <a:rPr lang="sv-SE" b="0" i="0" u="none" strike="noStrike">
                <a:solidFill>
                  <a:srgbClr val="000000"/>
                </a:solidFill>
                <a:effectLst/>
                <a:latin typeface="-webkit-standard"/>
              </a:rPr>
              <a:t>Det finns </a:t>
            </a:r>
            <a:r>
              <a:rPr lang="sv-SE" b="1" i="0" u="none" strike="noStrike">
                <a:solidFill>
                  <a:srgbClr val="000000"/>
                </a:solidFill>
                <a:effectLst/>
                <a:latin typeface="-webkit-standard"/>
              </a:rPr>
              <a:t>starka </a:t>
            </a:r>
            <a:r>
              <a:rPr lang="sv-SE" b="1">
                <a:solidFill>
                  <a:srgbClr val="000000"/>
                </a:solidFill>
                <a:latin typeface="-webkit-standard"/>
              </a:rPr>
              <a:t>respektive</a:t>
            </a:r>
            <a:r>
              <a:rPr lang="sv-SE" b="1" i="0" u="none" strike="noStrike">
                <a:solidFill>
                  <a:srgbClr val="000000"/>
                </a:solidFill>
                <a:effectLst/>
                <a:latin typeface="-webkit-standard"/>
              </a:rPr>
              <a:t> svaga månader</a:t>
            </a:r>
            <a:r>
              <a:rPr lang="sv-SE" b="0" i="0" u="none" strike="noStrike">
                <a:solidFill>
                  <a:srgbClr val="000000"/>
                </a:solidFill>
                <a:effectLst/>
                <a:latin typeface="-webkit-standard"/>
              </a:rPr>
              <a:t> kopplat till säsong (t ex juli, augusti) och oktober och november som viktiga månader för att öka på årets intäkter och hämta hem ett </a:t>
            </a:r>
            <a:r>
              <a:rPr lang="sv-SE" b="0" i="0" u="none" strike="noStrike" err="1">
                <a:solidFill>
                  <a:srgbClr val="000000"/>
                </a:solidFill>
                <a:effectLst/>
                <a:latin typeface="-webkit-standard"/>
              </a:rPr>
              <a:t>ev</a:t>
            </a:r>
            <a:r>
              <a:rPr lang="sv-SE" b="0" i="0" u="none" strike="noStrike">
                <a:solidFill>
                  <a:srgbClr val="000000"/>
                </a:solidFill>
                <a:effectLst/>
                <a:latin typeface="-webkit-standard"/>
              </a:rPr>
              <a:t> tapp från sommaren. </a:t>
            </a:r>
          </a:p>
          <a:p>
            <a:endParaRPr lang="sv-SE">
              <a:latin typeface="-webkit-standard"/>
            </a:endParaRPr>
          </a:p>
          <a:p>
            <a:pPr>
              <a:defRPr/>
            </a:pPr>
            <a:r>
              <a:rPr lang="sv-SE">
                <a:latin typeface="-webkit-standard"/>
                <a:cs typeface="Arial"/>
              </a:rPr>
              <a:t>Vid </a:t>
            </a:r>
            <a:r>
              <a:rPr lang="sv-SE" err="1">
                <a:latin typeface="-webkit-standard"/>
                <a:cs typeface="Arial"/>
              </a:rPr>
              <a:t>denns</a:t>
            </a:r>
            <a:r>
              <a:rPr lang="sv-SE">
                <a:latin typeface="-webkit-standard"/>
                <a:cs typeface="Arial"/>
              </a:rPr>
              <a:t> </a:t>
            </a:r>
            <a:r>
              <a:rPr lang="sv-SE" err="1">
                <a:latin typeface="-webkit-standard"/>
                <a:cs typeface="Arial"/>
              </a:rPr>
              <a:t>slide</a:t>
            </a:r>
            <a:r>
              <a:rPr lang="sv-SE">
                <a:latin typeface="-webkit-standard"/>
                <a:cs typeface="Arial"/>
              </a:rPr>
              <a:t> kan ni också berätta hur ni arbetar med </a:t>
            </a:r>
            <a:r>
              <a:rPr lang="sv-SE" b="1">
                <a:latin typeface="-webkit-standard"/>
                <a:cs typeface="Arial"/>
              </a:rPr>
              <a:t>budget som verktyg för styrningen</a:t>
            </a:r>
            <a:r>
              <a:rPr lang="sv-SE">
                <a:latin typeface="-webkit-standard"/>
                <a:cs typeface="Arial"/>
              </a:rPr>
              <a:t>, när och hur den tas fram samt hur </a:t>
            </a:r>
            <a:r>
              <a:rPr lang="sv-SE" b="1">
                <a:latin typeface="-webkit-standard"/>
                <a:cs typeface="Arial"/>
              </a:rPr>
              <a:t>resultatet differentierar från budgeten</a:t>
            </a:r>
            <a:r>
              <a:rPr lang="sv-SE">
                <a:latin typeface="-webkit-standard"/>
                <a:cs typeface="Arial"/>
              </a:rPr>
              <a:t> beroende på bland annat marknadsläget.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18</a:t>
            </a:fld>
            <a:endParaRPr lang="en-GB"/>
          </a:p>
        </p:txBody>
      </p:sp>
    </p:spTree>
    <p:extLst>
      <p:ext uri="{BB962C8B-B14F-4D97-AF65-F5344CB8AC3E}">
        <p14:creationId xmlns:p14="http://schemas.microsoft.com/office/powerpoint/2010/main" val="3639938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1991-2EEF-B8DA-5083-6C803A3483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09B1310-D20E-A053-2A09-CA94B0779F67}"/>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2DC3D924-8D18-F7A0-EC25-4EF4BB4A7A7E}"/>
              </a:ext>
            </a:extLst>
          </p:cNvPr>
          <p:cNvSpPr>
            <a:spLocks noGrp="1"/>
          </p:cNvSpPr>
          <p:nvPr>
            <p:ph type="body" idx="1"/>
          </p:nvPr>
        </p:nvSpPr>
        <p:spPr/>
        <p:txBody>
          <a:bodyPr/>
          <a:lstStyle/>
          <a:p>
            <a:r>
              <a:rPr lang="sv-SE" sz="1200">
                <a:solidFill>
                  <a:schemeClr val="bg1"/>
                </a:solidFill>
              </a:rPr>
              <a:t>Ett bolags resultat respektive dess likviditet är två olika mått. Likviditet kan liknas med betalningsförmåga eller ”pengar på kontot”. För tjänsteföretag som tar betalt i efterhand för upparbetad tid är det ofta </a:t>
            </a:r>
            <a:r>
              <a:rPr lang="sv-SE" sz="1200" b="1">
                <a:solidFill>
                  <a:schemeClr val="bg1"/>
                </a:solidFill>
              </a:rPr>
              <a:t>lång tid mellan första kontakten med en kund och dess att upparbetad tid är betald och kan användas till löneutbetalningar.  </a:t>
            </a:r>
          </a:p>
          <a:p>
            <a:endParaRPr lang="sv-SE" sz="1200" b="1">
              <a:solidFill>
                <a:schemeClr val="bg1"/>
              </a:solidFill>
              <a:cs typeface="Arial"/>
            </a:endParaRPr>
          </a:p>
          <a:p>
            <a:r>
              <a:rPr lang="sv-SE" sz="1200">
                <a:solidFill>
                  <a:schemeClr val="bg1"/>
                </a:solidFill>
              </a:rPr>
              <a:t>Grafen ovan illustrerar hur en krona vandrar från kunden till företaget och därefter ut till medarbetaren som lön, och hur lång tiden är för denna vandring. </a:t>
            </a:r>
            <a:endParaRPr lang="sv-SE" sz="1200">
              <a:solidFill>
                <a:schemeClr val="bg1"/>
              </a:solidFill>
              <a:cs typeface="Arial"/>
            </a:endParaRPr>
          </a:p>
          <a:p>
            <a:endParaRPr lang="sv-SE" sz="1200">
              <a:solidFill>
                <a:schemeClr val="bg1"/>
              </a:solidFill>
            </a:endParaRPr>
          </a:p>
          <a:p>
            <a:r>
              <a:rPr lang="sv-SE" sz="1200">
                <a:solidFill>
                  <a:schemeClr val="bg1"/>
                </a:solidFill>
              </a:rPr>
              <a:t>Ta gärna ett verkligt exempel med ett kundprojekt från den egna verksamheten och berätta om första mötet, offerter, avtal och tiden till första fakturan för att illustrera.  </a:t>
            </a:r>
          </a:p>
          <a:p>
            <a:endParaRPr lang="sv-SE" sz="1200">
              <a:solidFill>
                <a:schemeClr val="bg1"/>
              </a:solidFill>
            </a:endParaRPr>
          </a:p>
          <a:p>
            <a:r>
              <a:rPr lang="sv-SE" sz="1200">
                <a:solidFill>
                  <a:schemeClr val="bg1"/>
                </a:solidFill>
              </a:rPr>
              <a:t>Här finns också möjlighet att belysa hur viktig sälj- och marknadsarbete och framgångsrika kundkontakter är samt hur detta bedrivs. Och att detta arbete kan se väldigt olika ut både inom och mellan olika företag, samt variera stort mellan privata kontra offentliga delar etc. </a:t>
            </a:r>
            <a:endParaRPr lang="sv-SE"/>
          </a:p>
          <a:p>
            <a:endParaRPr lang="sv-SE"/>
          </a:p>
        </p:txBody>
      </p:sp>
      <p:sp>
        <p:nvSpPr>
          <p:cNvPr id="4" name="Platshållare för bildnummer 3">
            <a:extLst>
              <a:ext uri="{FF2B5EF4-FFF2-40B4-BE49-F238E27FC236}">
                <a16:creationId xmlns:a16="http://schemas.microsoft.com/office/drawing/2014/main" id="{158ACC13-50C2-998B-52AD-CE818304B399}"/>
              </a:ext>
            </a:extLst>
          </p:cNvPr>
          <p:cNvSpPr>
            <a:spLocks noGrp="1"/>
          </p:cNvSpPr>
          <p:nvPr>
            <p:ph type="sldNum" sz="quarter" idx="5"/>
          </p:nvPr>
        </p:nvSpPr>
        <p:spPr/>
        <p:txBody>
          <a:bodyPr/>
          <a:lstStyle/>
          <a:p>
            <a:fld id="{49B85065-868C-4A43-9EDC-ADC733B0FD94}" type="slidenum">
              <a:rPr lang="en-GB" smtClean="0"/>
              <a:t>19</a:t>
            </a:fld>
            <a:endParaRPr lang="en-GB"/>
          </a:p>
        </p:txBody>
      </p:sp>
    </p:spTree>
    <p:extLst>
      <p:ext uri="{BB962C8B-B14F-4D97-AF65-F5344CB8AC3E}">
        <p14:creationId xmlns:p14="http://schemas.microsoft.com/office/powerpoint/2010/main" val="3093919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971F-F8D1-4EF1-FEC5-8F69C2B56AE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7D8936E-BB85-79B3-7A94-CA51008B0D41}"/>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A1AFE081-DFCB-C27F-F6E1-476EBEF3A01B}"/>
              </a:ext>
            </a:extLst>
          </p:cNvPr>
          <p:cNvSpPr>
            <a:spLocks noGrp="1"/>
          </p:cNvSpPr>
          <p:nvPr>
            <p:ph type="body" idx="1"/>
          </p:nvPr>
        </p:nvSpPr>
        <p:spPr/>
        <p:txBody>
          <a:bodyPr/>
          <a:lstStyle/>
          <a:p>
            <a:r>
              <a:rPr lang="sv-SE" sz="1200">
                <a:solidFill>
                  <a:schemeClr val="bg1"/>
                </a:solidFill>
              </a:rPr>
              <a:t>För tjänsteföretag som tar betalt i efterhand för upparbetad tid är det ofta lång tid mellan första kontakten med en kund och tillsdess att upparbetad tid är betald och kan användas till löneutbetalningar, som vi såg i föregående bild. På samma vis tar det lång tid att minska lönekostnaderna. Bilden illustrerar processen och tidsaxeln ovan. </a:t>
            </a:r>
            <a:endParaRPr lang="sv-SE" sz="1200">
              <a:solidFill>
                <a:schemeClr val="bg1"/>
              </a:solidFill>
              <a:cs typeface="Arial"/>
            </a:endParaRPr>
          </a:p>
          <a:p>
            <a:endParaRPr lang="sv-SE" sz="1200">
              <a:solidFill>
                <a:schemeClr val="bg1"/>
              </a:solidFill>
            </a:endParaRPr>
          </a:p>
          <a:p>
            <a:r>
              <a:rPr lang="sv-SE">
                <a:latin typeface="Almega Sans"/>
                <a:cs typeface="Arial"/>
              </a:rPr>
              <a:t>Olika åtgärder har varierande tid, som Individuella överenskommelser, Hyvling, Varsel </a:t>
            </a:r>
          </a:p>
          <a:p>
            <a:r>
              <a:rPr lang="sv-SE">
                <a:latin typeface="Almega Sans"/>
                <a:cs typeface="Arial"/>
              </a:rPr>
              <a:t>Frivillig tjänstledighet, Minskade förmåner, Omorganisation, färre Stabs- eller </a:t>
            </a:r>
            <a:r>
              <a:rPr lang="sv-SE" err="1">
                <a:latin typeface="Almega Sans"/>
                <a:cs typeface="Arial"/>
              </a:rPr>
              <a:t>admin</a:t>
            </a:r>
            <a:r>
              <a:rPr lang="sv-SE">
                <a:latin typeface="Almega Sans"/>
                <a:cs typeface="Arial"/>
              </a:rPr>
              <a:t> tjänster. Olika åtgärder har olika uppsägningstider.</a:t>
            </a:r>
          </a:p>
          <a:p>
            <a:endParaRPr lang="sv-SE">
              <a:latin typeface="Almega Sans"/>
              <a:cs typeface="Arial"/>
            </a:endParaRPr>
          </a:p>
          <a:p>
            <a:r>
              <a:rPr lang="sv-SE"/>
              <a:t>Företag som minskar sina fasta kostnader fortfarande kan uppleva oregelbunden negativ ekonomisk tillväxt vid lågkonjunktur. ​</a:t>
            </a:r>
            <a:endParaRPr lang="sv-SE">
              <a:cs typeface="Arial"/>
            </a:endParaRPr>
          </a:p>
          <a:p>
            <a:r>
              <a:rPr lang="sv-SE"/>
              <a:t>Problemet är att intäkterna sjunker, men med färre personal minskar produktionskapaciteten och det blir svårt att ta sig ur den negativa trenden. </a:t>
            </a:r>
          </a:p>
          <a:p>
            <a:endParaRPr lang="sv-SE"/>
          </a:p>
          <a:p>
            <a:r>
              <a:rPr lang="sv-SE" b="1"/>
              <a:t>Att båda dessa två tidsaspekter (denna och föregående bild) är så pass långa ökar osäkerheten vid turbulenta tider. Dessutom kan förutsättningar förändras under resans gång. </a:t>
            </a:r>
          </a:p>
          <a:p>
            <a:endParaRPr lang="sv-SE"/>
          </a:p>
        </p:txBody>
      </p:sp>
      <p:sp>
        <p:nvSpPr>
          <p:cNvPr id="4" name="Platshållare för bildnummer 3">
            <a:extLst>
              <a:ext uri="{FF2B5EF4-FFF2-40B4-BE49-F238E27FC236}">
                <a16:creationId xmlns:a16="http://schemas.microsoft.com/office/drawing/2014/main" id="{8EA17133-E422-B6BE-3DA8-AFCD09197ED8}"/>
              </a:ext>
            </a:extLst>
          </p:cNvPr>
          <p:cNvSpPr>
            <a:spLocks noGrp="1"/>
          </p:cNvSpPr>
          <p:nvPr>
            <p:ph type="sldNum" sz="quarter" idx="5"/>
          </p:nvPr>
        </p:nvSpPr>
        <p:spPr/>
        <p:txBody>
          <a:bodyPr/>
          <a:lstStyle/>
          <a:p>
            <a:fld id="{49B85065-868C-4A43-9EDC-ADC733B0FD94}" type="slidenum">
              <a:rPr lang="en-GB" smtClean="0"/>
              <a:t>20</a:t>
            </a:fld>
            <a:endParaRPr lang="en-GB"/>
          </a:p>
        </p:txBody>
      </p:sp>
    </p:spTree>
    <p:extLst>
      <p:ext uri="{BB962C8B-B14F-4D97-AF65-F5344CB8AC3E}">
        <p14:creationId xmlns:p14="http://schemas.microsoft.com/office/powerpoint/2010/main" val="6309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4531-29B5-120F-8CCB-2D30B29781F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6B82933-DE42-833D-817C-01F685D015DC}"/>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994940C0-91C7-001A-76A3-FF27D3310712}"/>
              </a:ext>
            </a:extLst>
          </p:cNvPr>
          <p:cNvSpPr>
            <a:spLocks noGrp="1"/>
          </p:cNvSpPr>
          <p:nvPr>
            <p:ph type="body" idx="1"/>
          </p:nvPr>
        </p:nvSpPr>
        <p:spPr/>
        <p:txBody>
          <a:bodyPr/>
          <a:lstStyle/>
          <a:p>
            <a:endParaRPr lang="sv-SE"/>
          </a:p>
          <a:p>
            <a:endParaRPr lang="sv-SE"/>
          </a:p>
        </p:txBody>
      </p:sp>
      <p:sp>
        <p:nvSpPr>
          <p:cNvPr id="4" name="Platshållare för bildnummer 3">
            <a:extLst>
              <a:ext uri="{FF2B5EF4-FFF2-40B4-BE49-F238E27FC236}">
                <a16:creationId xmlns:a16="http://schemas.microsoft.com/office/drawing/2014/main" id="{E926D63E-7015-DED9-6A38-2EF0236823B7}"/>
              </a:ext>
            </a:extLst>
          </p:cNvPr>
          <p:cNvSpPr>
            <a:spLocks noGrp="1"/>
          </p:cNvSpPr>
          <p:nvPr>
            <p:ph type="sldNum" sz="quarter" idx="5"/>
          </p:nvPr>
        </p:nvSpPr>
        <p:spPr/>
        <p:txBody>
          <a:bodyPr/>
          <a:lstStyle/>
          <a:p>
            <a:fld id="{49B85065-868C-4A43-9EDC-ADC733B0FD94}" type="slidenum">
              <a:rPr lang="en-GB" smtClean="0"/>
              <a:t>2</a:t>
            </a:fld>
            <a:endParaRPr lang="en-GB"/>
          </a:p>
        </p:txBody>
      </p:sp>
    </p:spTree>
    <p:extLst>
      <p:ext uri="{BB962C8B-B14F-4D97-AF65-F5344CB8AC3E}">
        <p14:creationId xmlns:p14="http://schemas.microsoft.com/office/powerpoint/2010/main" val="207774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358F4-7F8A-114E-B096-D7739CD5AE9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54E847E-D330-FDF1-B65C-31A71BE52A1D}"/>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D9F22C0D-5447-7B2B-4551-CE57CEE43DFD}"/>
              </a:ext>
            </a:extLst>
          </p:cNvPr>
          <p:cNvSpPr>
            <a:spLocks noGrp="1"/>
          </p:cNvSpPr>
          <p:nvPr>
            <p:ph type="body" idx="1"/>
          </p:nvPr>
        </p:nvSpPr>
        <p:spPr/>
        <p:txBody>
          <a:bodyPr/>
          <a:lstStyle/>
          <a:p>
            <a:endParaRPr lang="sv-SE">
              <a:cs typeface="Arial"/>
            </a:endParaRPr>
          </a:p>
        </p:txBody>
      </p:sp>
      <p:sp>
        <p:nvSpPr>
          <p:cNvPr id="4" name="Platshållare för bildnummer 3">
            <a:extLst>
              <a:ext uri="{FF2B5EF4-FFF2-40B4-BE49-F238E27FC236}">
                <a16:creationId xmlns:a16="http://schemas.microsoft.com/office/drawing/2014/main" id="{10CD610A-925E-107C-C448-4007048B3C02}"/>
              </a:ext>
            </a:extLst>
          </p:cNvPr>
          <p:cNvSpPr>
            <a:spLocks noGrp="1"/>
          </p:cNvSpPr>
          <p:nvPr>
            <p:ph type="sldNum" sz="quarter" idx="5"/>
          </p:nvPr>
        </p:nvSpPr>
        <p:spPr/>
        <p:txBody>
          <a:bodyPr/>
          <a:lstStyle/>
          <a:p>
            <a:fld id="{49B85065-868C-4A43-9EDC-ADC733B0FD94}" type="slidenum">
              <a:rPr lang="en-GB" smtClean="0"/>
              <a:t>21</a:t>
            </a:fld>
            <a:endParaRPr lang="en-GB"/>
          </a:p>
        </p:txBody>
      </p:sp>
    </p:spTree>
    <p:extLst>
      <p:ext uri="{BB962C8B-B14F-4D97-AF65-F5344CB8AC3E}">
        <p14:creationId xmlns:p14="http://schemas.microsoft.com/office/powerpoint/2010/main" val="4190945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D330D-86AA-4A05-6946-CAB82FBAF9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EAE3FA0-2E91-810F-80A4-52F6C9799E95}"/>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4A758FC7-4405-3771-294B-813605B246E1}"/>
              </a:ext>
            </a:extLst>
          </p:cNvPr>
          <p:cNvSpPr>
            <a:spLocks noGrp="1"/>
          </p:cNvSpPr>
          <p:nvPr>
            <p:ph type="body" idx="1"/>
          </p:nvPr>
        </p:nvSpPr>
        <p:spPr/>
        <p:txBody>
          <a:bodyPr/>
          <a:lstStyle/>
          <a:p>
            <a:r>
              <a:rPr lang="sv-SE">
                <a:cs typeface="Arial"/>
              </a:rPr>
              <a:t>På denna </a:t>
            </a:r>
            <a:r>
              <a:rPr lang="sv-SE" err="1">
                <a:cs typeface="Arial"/>
              </a:rPr>
              <a:t>slide</a:t>
            </a:r>
            <a:r>
              <a:rPr lang="sv-SE">
                <a:cs typeface="Arial"/>
              </a:rPr>
              <a:t> kan ni även berätta om egna erfarenheter från upp- och </a:t>
            </a:r>
            <a:r>
              <a:rPr lang="sv-SE" err="1">
                <a:cs typeface="Arial"/>
              </a:rPr>
              <a:t>nedskalning</a:t>
            </a:r>
            <a:r>
              <a:rPr lang="sv-SE">
                <a:cs typeface="Arial"/>
              </a:rPr>
              <a:t> av företaget. </a:t>
            </a:r>
          </a:p>
          <a:p>
            <a:endParaRPr lang="sv-SE">
              <a:cs typeface="Arial"/>
            </a:endParaRPr>
          </a:p>
          <a:p>
            <a:endParaRPr lang="sv-SE">
              <a:cs typeface="Arial"/>
            </a:endParaRPr>
          </a:p>
          <a:p>
            <a:endParaRPr lang="sv-SE">
              <a:cs typeface="Arial"/>
            </a:endParaRPr>
          </a:p>
          <a:p>
            <a:endParaRPr lang="sv-SE">
              <a:cs typeface="Arial"/>
            </a:endParaRPr>
          </a:p>
          <a:p>
            <a:endParaRPr lang="sv-SE"/>
          </a:p>
        </p:txBody>
      </p:sp>
      <p:sp>
        <p:nvSpPr>
          <p:cNvPr id="4" name="Platshållare för bildnummer 3">
            <a:extLst>
              <a:ext uri="{FF2B5EF4-FFF2-40B4-BE49-F238E27FC236}">
                <a16:creationId xmlns:a16="http://schemas.microsoft.com/office/drawing/2014/main" id="{B43C78AA-7108-FEF1-ED2F-750DD8720A1A}"/>
              </a:ext>
            </a:extLst>
          </p:cNvPr>
          <p:cNvSpPr>
            <a:spLocks noGrp="1"/>
          </p:cNvSpPr>
          <p:nvPr>
            <p:ph type="sldNum" sz="quarter" idx="5"/>
          </p:nvPr>
        </p:nvSpPr>
        <p:spPr/>
        <p:txBody>
          <a:bodyPr/>
          <a:lstStyle/>
          <a:p>
            <a:fld id="{49B85065-868C-4A43-9EDC-ADC733B0FD94}" type="slidenum">
              <a:rPr lang="en-GB" smtClean="0"/>
              <a:t>22</a:t>
            </a:fld>
            <a:endParaRPr lang="en-GB"/>
          </a:p>
        </p:txBody>
      </p:sp>
    </p:spTree>
    <p:extLst>
      <p:ext uri="{BB962C8B-B14F-4D97-AF65-F5344CB8AC3E}">
        <p14:creationId xmlns:p14="http://schemas.microsoft.com/office/powerpoint/2010/main" val="3442358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10A4-A77A-72BB-51A3-065BABB46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AB8F1-C405-0DB0-D4B9-87FDBFFBBDE5}"/>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C94DDFA6-B6FE-8F1D-81C1-99260701A9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Det här avsnittet beskriver hur prognosarbete och omvärldsinsikter är viktiga verktyg för att försöka förstå mer om hur framtiden ser ut för företaget. </a:t>
            </a:r>
            <a:endParaRPr lang="sv-SE"/>
          </a:p>
        </p:txBody>
      </p:sp>
      <p:sp>
        <p:nvSpPr>
          <p:cNvPr id="4" name="Slide Number Placeholder 3">
            <a:extLst>
              <a:ext uri="{FF2B5EF4-FFF2-40B4-BE49-F238E27FC236}">
                <a16:creationId xmlns:a16="http://schemas.microsoft.com/office/drawing/2014/main" id="{B96A3AF1-7B7F-38C0-132E-4692175065F7}"/>
              </a:ext>
            </a:extLst>
          </p:cNvPr>
          <p:cNvSpPr>
            <a:spLocks noGrp="1"/>
          </p:cNvSpPr>
          <p:nvPr>
            <p:ph type="sldNum" sz="quarter" idx="5"/>
          </p:nvPr>
        </p:nvSpPr>
        <p:spPr/>
        <p:txBody>
          <a:bodyPr/>
          <a:lstStyle/>
          <a:p>
            <a:fld id="{49B85065-868C-4A43-9EDC-ADC733B0FD94}" type="slidenum">
              <a:rPr lang="en-GB" smtClean="0"/>
              <a:t>23</a:t>
            </a:fld>
            <a:endParaRPr lang="en-GB"/>
          </a:p>
        </p:txBody>
      </p:sp>
    </p:spTree>
    <p:extLst>
      <p:ext uri="{BB962C8B-B14F-4D97-AF65-F5344CB8AC3E}">
        <p14:creationId xmlns:p14="http://schemas.microsoft.com/office/powerpoint/2010/main" val="2316437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3FB54-0C01-53CF-5533-879C15C20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5DA3E-07C2-6F4A-C7FA-6E60DDDFD587}"/>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E0A50AB0-F93C-BDE0-76C3-9B9194A40E32}"/>
              </a:ext>
            </a:extLst>
          </p:cNvPr>
          <p:cNvSpPr>
            <a:spLocks noGrp="1"/>
          </p:cNvSpPr>
          <p:nvPr>
            <p:ph type="body" idx="1"/>
          </p:nvPr>
        </p:nvSpPr>
        <p:spPr/>
        <p:txBody>
          <a:bodyPr/>
          <a:lstStyle/>
          <a:p>
            <a:r>
              <a:rPr lang="sv-SE" sz="1200">
                <a:solidFill>
                  <a:schemeClr val="bg1"/>
                </a:solidFill>
              </a:rPr>
              <a:t>Prognoser mäter kontrakterade, möjliga och troliga uppdrag. Ibland ned på sannolikhetsnivå t ex 25% chans att få ett ramavtal. Ofta sker prognosarbetet på flera nivåer: de enskilda konsulterna matar in prognosläget för de enskilda uppdragen. Detta aggregeras sedan till gruppnivå och affärsområdesnivå eller motsvarande – och därefter på nivån där hela företagets prognosläge visas. Dessa grafer utgör sedan viktiga styrmedel för alla nivåer i företaget; från medarbetare till styrelse och ägare. </a:t>
            </a:r>
          </a:p>
          <a:p>
            <a:br>
              <a:rPr lang="sv-SE" sz="1200">
                <a:cs typeface="+mn-lt"/>
              </a:rPr>
            </a:br>
            <a:r>
              <a:rPr lang="sv-SE" sz="1200">
                <a:solidFill>
                  <a:schemeClr val="bg1"/>
                </a:solidFill>
              </a:rPr>
              <a:t>Vikande prognoser – ökad osäkerhet</a:t>
            </a:r>
            <a:br>
              <a:rPr lang="sv-SE" sz="1200">
                <a:cs typeface="+mn-lt"/>
              </a:rPr>
            </a:br>
            <a:endParaRPr lang="sv-SE" sz="1200">
              <a:cs typeface="+mn-lt"/>
            </a:endParaRPr>
          </a:p>
          <a:p>
            <a:r>
              <a:rPr lang="sv-SE" sz="1200" b="1">
                <a:solidFill>
                  <a:schemeClr val="bg1"/>
                </a:solidFill>
              </a:rPr>
              <a:t>Större förutsägbarhet i prognoser under åren </a:t>
            </a:r>
            <a:r>
              <a:rPr lang="sv-SE" sz="1200" b="0">
                <a:solidFill>
                  <a:schemeClr val="bg1"/>
                </a:solidFill>
              </a:rPr>
              <a:t>2010-2020 – nu flera avvikande år</a:t>
            </a:r>
            <a:br>
              <a:rPr lang="sv-SE" sz="1200">
                <a:cs typeface="+mn-lt"/>
              </a:rPr>
            </a:br>
            <a:endParaRPr lang="sv-SE" sz="1200">
              <a:cs typeface="+mn-lt"/>
            </a:endParaRPr>
          </a:p>
          <a:p>
            <a:r>
              <a:rPr lang="sv-SE" sz="1200">
                <a:solidFill>
                  <a:schemeClr val="bg1"/>
                </a:solidFill>
                <a:cs typeface="Arial"/>
              </a:rPr>
              <a:t>Det gröna strecket anger mängden resurser. </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En sida som visar lönens ingående delar. </a:t>
            </a:r>
          </a:p>
          <a:p>
            <a:endParaRPr lang="en-SE"/>
          </a:p>
        </p:txBody>
      </p:sp>
      <p:sp>
        <p:nvSpPr>
          <p:cNvPr id="4" name="Slide Number Placeholder 3">
            <a:extLst>
              <a:ext uri="{FF2B5EF4-FFF2-40B4-BE49-F238E27FC236}">
                <a16:creationId xmlns:a16="http://schemas.microsoft.com/office/drawing/2014/main" id="{1672F40C-F57E-A890-9DF0-79F817BB89F3}"/>
              </a:ext>
            </a:extLst>
          </p:cNvPr>
          <p:cNvSpPr>
            <a:spLocks noGrp="1"/>
          </p:cNvSpPr>
          <p:nvPr>
            <p:ph type="sldNum" sz="quarter" idx="5"/>
          </p:nvPr>
        </p:nvSpPr>
        <p:spPr/>
        <p:txBody>
          <a:bodyPr/>
          <a:lstStyle/>
          <a:p>
            <a:fld id="{49B85065-868C-4A43-9EDC-ADC733B0FD94}" type="slidenum">
              <a:rPr lang="en-GB" smtClean="0"/>
              <a:t>24</a:t>
            </a:fld>
            <a:endParaRPr lang="en-GB"/>
          </a:p>
        </p:txBody>
      </p:sp>
    </p:spTree>
    <p:extLst>
      <p:ext uri="{BB962C8B-B14F-4D97-AF65-F5344CB8AC3E}">
        <p14:creationId xmlns:p14="http://schemas.microsoft.com/office/powerpoint/2010/main" val="809717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Här kan ni lägga in en egen bild från ert egna prognosverktyg och kommentera hur ni arbetar med verktyget och hur det påverkar just er planering. </a:t>
            </a:r>
          </a:p>
          <a:p>
            <a:endParaRPr lang="en-SE"/>
          </a:p>
        </p:txBody>
      </p:sp>
      <p:sp>
        <p:nvSpPr>
          <p:cNvPr id="4" name="Slide Number Placeholder 3"/>
          <p:cNvSpPr>
            <a:spLocks noGrp="1"/>
          </p:cNvSpPr>
          <p:nvPr>
            <p:ph type="sldNum" sz="quarter" idx="5"/>
          </p:nvPr>
        </p:nvSpPr>
        <p:spPr/>
        <p:txBody>
          <a:bodyPr/>
          <a:lstStyle/>
          <a:p>
            <a:fld id="{49B85065-868C-4A43-9EDC-ADC733B0FD94}" type="slidenum">
              <a:rPr lang="en-GB" smtClean="0"/>
              <a:t>25</a:t>
            </a:fld>
            <a:endParaRPr lang="en-GB"/>
          </a:p>
        </p:txBody>
      </p:sp>
    </p:spTree>
    <p:extLst>
      <p:ext uri="{BB962C8B-B14F-4D97-AF65-F5344CB8AC3E}">
        <p14:creationId xmlns:p14="http://schemas.microsoft.com/office/powerpoint/2010/main" val="3218140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A1E8E-FA83-BF7F-73AC-FA62D9E8E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6DF83-6090-5409-D2B5-C18C1AB50CAC}"/>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C25E42FA-1D60-11EC-620C-D4F7D3306226}"/>
              </a:ext>
            </a:extLst>
          </p:cNvPr>
          <p:cNvSpPr>
            <a:spLocks noGrp="1"/>
          </p:cNvSpPr>
          <p:nvPr>
            <p:ph type="body" idx="1"/>
          </p:nvPr>
        </p:nvSpPr>
        <p:spPr/>
        <p:txBody>
          <a:bodyPr/>
          <a:lstStyle/>
          <a:p>
            <a:r>
              <a:rPr lang="sv-SE" sz="1200">
                <a:latin typeface="Almega Sans" pitchFamily="2" charset="77"/>
              </a:rPr>
              <a:t>2010-2020 – I stort sett 10 år med en jämn tillväxttakt i hela branschen - med stadigt ökade volymer år för år. </a:t>
            </a:r>
            <a:br>
              <a:rPr lang="sv-SE" sz="1200">
                <a:latin typeface="Almega Sans" pitchFamily="2" charset="77"/>
              </a:rPr>
            </a:br>
            <a:br>
              <a:rPr lang="sv-SE" sz="1200">
                <a:latin typeface="Almega Sans" pitchFamily="2" charset="77"/>
              </a:rPr>
            </a:br>
            <a:r>
              <a:rPr lang="sv-SE" sz="1200">
                <a:latin typeface="Almega Sans" pitchFamily="2" charset="77"/>
              </a:rPr>
              <a:t>Nu fyra avvikande år med pandemi, överhettad marknad, inbromsning och nu befinner vi oss i en lågkonjunktur. (dec 2024)</a:t>
            </a:r>
            <a:br>
              <a:rPr lang="sv-SE" sz="1200">
                <a:latin typeface="Almega Sans" pitchFamily="2" charset="77"/>
              </a:rPr>
            </a:br>
            <a:br>
              <a:rPr lang="sv-SE" sz="1200">
                <a:latin typeface="Almega Sans" pitchFamily="2" charset="77"/>
              </a:rPr>
            </a:br>
            <a:r>
              <a:rPr lang="sv-SE" sz="1200">
                <a:latin typeface="Almega Sans" pitchFamily="2" charset="77"/>
              </a:rPr>
              <a:t>Utmaning att göra prognoser framåt nu </a:t>
            </a:r>
            <a:r>
              <a:rPr lang="sv-SE" sz="1200" err="1">
                <a:latin typeface="Almega Sans" pitchFamily="2" charset="77"/>
              </a:rPr>
              <a:t>pga</a:t>
            </a:r>
            <a:r>
              <a:rPr lang="sv-SE" sz="1200">
                <a:latin typeface="Almega Sans" pitchFamily="2" charset="77"/>
              </a:rPr>
              <a:t> osäkra omvärldsfaktorer och osäkert konjunkturläge. </a:t>
            </a:r>
            <a:endParaRPr lang="sv-SE"/>
          </a:p>
          <a:p>
            <a:endParaRPr lang="sv-SE"/>
          </a:p>
          <a:p>
            <a:endParaRPr lang="en-SE"/>
          </a:p>
        </p:txBody>
      </p:sp>
      <p:sp>
        <p:nvSpPr>
          <p:cNvPr id="4" name="Slide Number Placeholder 3">
            <a:extLst>
              <a:ext uri="{FF2B5EF4-FFF2-40B4-BE49-F238E27FC236}">
                <a16:creationId xmlns:a16="http://schemas.microsoft.com/office/drawing/2014/main" id="{F984201B-C3F8-427D-2B91-0C452C7247A5}"/>
              </a:ext>
            </a:extLst>
          </p:cNvPr>
          <p:cNvSpPr>
            <a:spLocks noGrp="1"/>
          </p:cNvSpPr>
          <p:nvPr>
            <p:ph type="sldNum" sz="quarter" idx="5"/>
          </p:nvPr>
        </p:nvSpPr>
        <p:spPr/>
        <p:txBody>
          <a:bodyPr/>
          <a:lstStyle/>
          <a:p>
            <a:fld id="{49B85065-868C-4A43-9EDC-ADC733B0FD94}" type="slidenum">
              <a:rPr lang="en-GB" smtClean="0"/>
              <a:t>26</a:t>
            </a:fld>
            <a:endParaRPr lang="en-GB"/>
          </a:p>
        </p:txBody>
      </p:sp>
    </p:spTree>
    <p:extLst>
      <p:ext uri="{BB962C8B-B14F-4D97-AF65-F5344CB8AC3E}">
        <p14:creationId xmlns:p14="http://schemas.microsoft.com/office/powerpoint/2010/main" val="1798228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14A9-D557-AC1C-24F0-63DD301A2F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55BA5B-B466-6824-78A4-D2E60666D65F}"/>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6AA5DBA2-D16C-1207-CB38-3F3A7C773A17}"/>
              </a:ext>
            </a:extLst>
          </p:cNvPr>
          <p:cNvSpPr>
            <a:spLocks noGrp="1"/>
          </p:cNvSpPr>
          <p:nvPr>
            <p:ph type="body" idx="1"/>
          </p:nvPr>
        </p:nvSpPr>
        <p:spPr/>
        <p:txBody>
          <a:bodyPr/>
          <a:lstStyle/>
          <a:p>
            <a:endParaRPr lang="sv-SE">
              <a:cs typeface="Arial"/>
            </a:endParaRPr>
          </a:p>
        </p:txBody>
      </p:sp>
      <p:sp>
        <p:nvSpPr>
          <p:cNvPr id="4" name="Platshållare för bildnummer 3">
            <a:extLst>
              <a:ext uri="{FF2B5EF4-FFF2-40B4-BE49-F238E27FC236}">
                <a16:creationId xmlns:a16="http://schemas.microsoft.com/office/drawing/2014/main" id="{991D958C-09EB-315D-84B9-0E9DC2FF76ED}"/>
              </a:ext>
            </a:extLst>
          </p:cNvPr>
          <p:cNvSpPr>
            <a:spLocks noGrp="1"/>
          </p:cNvSpPr>
          <p:nvPr>
            <p:ph type="sldNum" sz="quarter" idx="5"/>
          </p:nvPr>
        </p:nvSpPr>
        <p:spPr/>
        <p:txBody>
          <a:bodyPr/>
          <a:lstStyle/>
          <a:p>
            <a:fld id="{49B85065-868C-4A43-9EDC-ADC733B0FD94}" type="slidenum">
              <a:rPr lang="en-GB" smtClean="0"/>
              <a:t>27</a:t>
            </a:fld>
            <a:endParaRPr lang="en-GB"/>
          </a:p>
        </p:txBody>
      </p:sp>
    </p:spTree>
    <p:extLst>
      <p:ext uri="{BB962C8B-B14F-4D97-AF65-F5344CB8AC3E}">
        <p14:creationId xmlns:p14="http://schemas.microsoft.com/office/powerpoint/2010/main" val="4151681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DFCA-E98B-03FD-9CE9-0F33D1B356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6F0547D-39DF-B2DB-6D26-8F9AE7D007C1}"/>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3ACC874F-BB51-62CA-B9F9-690178EF57B0}"/>
              </a:ext>
            </a:extLst>
          </p:cNvPr>
          <p:cNvSpPr>
            <a:spLocks noGrp="1"/>
          </p:cNvSpPr>
          <p:nvPr>
            <p:ph type="body" idx="1"/>
          </p:nvPr>
        </p:nvSpPr>
        <p:spPr/>
        <p:txBody>
          <a:bodyPr/>
          <a:lstStyle/>
          <a:p>
            <a:r>
              <a:rPr lang="sv-SE">
                <a:cs typeface="Arial"/>
              </a:rPr>
              <a:t>Ändra vid behov i innehållet för de fem punkterna till de övergripande frågor som berör er. På nästa </a:t>
            </a:r>
            <a:r>
              <a:rPr lang="sv-SE" err="1">
                <a:cs typeface="Arial"/>
              </a:rPr>
              <a:t>slide</a:t>
            </a:r>
            <a:r>
              <a:rPr lang="sv-SE">
                <a:cs typeface="Arial"/>
              </a:rPr>
              <a:t> finns utrymme att gå in i mer i detalj. </a:t>
            </a:r>
          </a:p>
        </p:txBody>
      </p:sp>
      <p:sp>
        <p:nvSpPr>
          <p:cNvPr id="4" name="Platshållare för bildnummer 3">
            <a:extLst>
              <a:ext uri="{FF2B5EF4-FFF2-40B4-BE49-F238E27FC236}">
                <a16:creationId xmlns:a16="http://schemas.microsoft.com/office/drawing/2014/main" id="{F3378AFB-1E5F-69A5-B191-9BCEB76EEF97}"/>
              </a:ext>
            </a:extLst>
          </p:cNvPr>
          <p:cNvSpPr>
            <a:spLocks noGrp="1"/>
          </p:cNvSpPr>
          <p:nvPr>
            <p:ph type="sldNum" sz="quarter" idx="5"/>
          </p:nvPr>
        </p:nvSpPr>
        <p:spPr/>
        <p:txBody>
          <a:bodyPr/>
          <a:lstStyle/>
          <a:p>
            <a:fld id="{49B85065-868C-4A43-9EDC-ADC733B0FD94}" type="slidenum">
              <a:rPr lang="en-GB" smtClean="0"/>
              <a:t>28</a:t>
            </a:fld>
            <a:endParaRPr lang="en-GB"/>
          </a:p>
        </p:txBody>
      </p:sp>
    </p:spTree>
    <p:extLst>
      <p:ext uri="{BB962C8B-B14F-4D97-AF65-F5344CB8AC3E}">
        <p14:creationId xmlns:p14="http://schemas.microsoft.com/office/powerpoint/2010/main" val="855638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sv-SE" dirty="0"/>
              <a:t>Här finns en möjlighet för er som bolag att peka på lokala eller globala faktorer som påverkar er verksamhet. Ofta är det insiktsfullt att se den stora variation av externa, och ofta svårpåverkbara, faktorer som påverkar projekten, kunderna och slutkunderna. </a:t>
            </a:r>
          </a:p>
          <a:p>
            <a:r>
              <a:rPr lang="sv-SE" dirty="0"/>
              <a:t>Berätta gärna om en specifik omvärldsfaktor som har påverkat förutsättningarna för projekt eller hela företaget.</a:t>
            </a:r>
          </a:p>
          <a:p>
            <a:endParaRPr lang="en-SE" dirty="0"/>
          </a:p>
        </p:txBody>
      </p:sp>
      <p:sp>
        <p:nvSpPr>
          <p:cNvPr id="4" name="Slide Number Placeholder 3"/>
          <p:cNvSpPr>
            <a:spLocks noGrp="1"/>
          </p:cNvSpPr>
          <p:nvPr>
            <p:ph type="sldNum" sz="quarter" idx="5"/>
          </p:nvPr>
        </p:nvSpPr>
        <p:spPr/>
        <p:txBody>
          <a:bodyPr/>
          <a:lstStyle/>
          <a:p>
            <a:fld id="{49B85065-868C-4A43-9EDC-ADC733B0FD94}" type="slidenum">
              <a:rPr lang="en-GB" smtClean="0"/>
              <a:t>29</a:t>
            </a:fld>
            <a:endParaRPr lang="en-GB"/>
          </a:p>
        </p:txBody>
      </p:sp>
    </p:spTree>
    <p:extLst>
      <p:ext uri="{BB962C8B-B14F-4D97-AF65-F5344CB8AC3E}">
        <p14:creationId xmlns:p14="http://schemas.microsoft.com/office/powerpoint/2010/main" val="1078204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D5376-B440-86F5-DA7E-340D36BCDBA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AD2FC20-F876-3918-4156-C820089D0D2E}"/>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912F87DF-7975-6417-9BAA-D926AD725641}"/>
              </a:ext>
            </a:extLst>
          </p:cNvPr>
          <p:cNvSpPr>
            <a:spLocks noGrp="1"/>
          </p:cNvSpPr>
          <p:nvPr>
            <p:ph type="body" idx="1"/>
          </p:nvPr>
        </p:nvSpPr>
        <p:spPr/>
        <p:txBody>
          <a:bodyPr/>
          <a:lstStyle/>
          <a:p>
            <a:endParaRPr lang="sv-SE"/>
          </a:p>
          <a:p>
            <a:endParaRPr lang="sv-SE"/>
          </a:p>
        </p:txBody>
      </p:sp>
      <p:sp>
        <p:nvSpPr>
          <p:cNvPr id="4" name="Platshållare för bildnummer 3">
            <a:extLst>
              <a:ext uri="{FF2B5EF4-FFF2-40B4-BE49-F238E27FC236}">
                <a16:creationId xmlns:a16="http://schemas.microsoft.com/office/drawing/2014/main" id="{06A65ACE-0581-A5F7-2885-6D2CA84F4491}"/>
              </a:ext>
            </a:extLst>
          </p:cNvPr>
          <p:cNvSpPr>
            <a:spLocks noGrp="1"/>
          </p:cNvSpPr>
          <p:nvPr>
            <p:ph type="sldNum" sz="quarter" idx="5"/>
          </p:nvPr>
        </p:nvSpPr>
        <p:spPr/>
        <p:txBody>
          <a:bodyPr/>
          <a:lstStyle/>
          <a:p>
            <a:fld id="{49B85065-868C-4A43-9EDC-ADC733B0FD94}" type="slidenum">
              <a:rPr lang="en-GB" smtClean="0"/>
              <a:t>30</a:t>
            </a:fld>
            <a:endParaRPr lang="en-GB"/>
          </a:p>
        </p:txBody>
      </p:sp>
    </p:spTree>
    <p:extLst>
      <p:ext uri="{BB962C8B-B14F-4D97-AF65-F5344CB8AC3E}">
        <p14:creationId xmlns:p14="http://schemas.microsoft.com/office/powerpoint/2010/main" val="49591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8330-3F34-B3FE-C354-EB35A336E6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EF916B6-C621-1C23-8F10-7F11DB3E02FC}"/>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4D36C2B5-B431-C93E-C1C1-122DB306003A}"/>
              </a:ext>
            </a:extLst>
          </p:cNvPr>
          <p:cNvSpPr>
            <a:spLocks noGrp="1"/>
          </p:cNvSpPr>
          <p:nvPr>
            <p:ph type="body" idx="1"/>
          </p:nvPr>
        </p:nvSpPr>
        <p:spPr/>
        <p:txBody>
          <a:bodyPr/>
          <a:lstStyle/>
          <a:p>
            <a:r>
              <a:rPr lang="sv-SE"/>
              <a:t>Innehållet är uppdelat i ovanstående övergripande rubriker. </a:t>
            </a:r>
          </a:p>
        </p:txBody>
      </p:sp>
      <p:sp>
        <p:nvSpPr>
          <p:cNvPr id="4" name="Platshållare för bildnummer 3">
            <a:extLst>
              <a:ext uri="{FF2B5EF4-FFF2-40B4-BE49-F238E27FC236}">
                <a16:creationId xmlns:a16="http://schemas.microsoft.com/office/drawing/2014/main" id="{F324C35A-615C-16B3-69A5-FA6DF2536D00}"/>
              </a:ext>
            </a:extLst>
          </p:cNvPr>
          <p:cNvSpPr>
            <a:spLocks noGrp="1"/>
          </p:cNvSpPr>
          <p:nvPr>
            <p:ph type="sldNum" sz="quarter" idx="5"/>
          </p:nvPr>
        </p:nvSpPr>
        <p:spPr/>
        <p:txBody>
          <a:bodyPr/>
          <a:lstStyle/>
          <a:p>
            <a:fld id="{49B85065-868C-4A43-9EDC-ADC733B0FD94}" type="slidenum">
              <a:rPr lang="en-GB" smtClean="0"/>
              <a:t>3</a:t>
            </a:fld>
            <a:endParaRPr lang="en-GB"/>
          </a:p>
        </p:txBody>
      </p:sp>
    </p:spTree>
    <p:extLst>
      <p:ext uri="{BB962C8B-B14F-4D97-AF65-F5344CB8AC3E}">
        <p14:creationId xmlns:p14="http://schemas.microsoft.com/office/powerpoint/2010/main" val="1386329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a:t>Lägg till information för egna företaget, tex tidplan för vårens lönerörelse.</a:t>
            </a:r>
          </a:p>
        </p:txBody>
      </p:sp>
      <p:sp>
        <p:nvSpPr>
          <p:cNvPr id="4" name="Platshållare för bildnummer 3"/>
          <p:cNvSpPr>
            <a:spLocks noGrp="1"/>
          </p:cNvSpPr>
          <p:nvPr>
            <p:ph type="sldNum" sz="quarter" idx="5"/>
          </p:nvPr>
        </p:nvSpPr>
        <p:spPr/>
        <p:txBody>
          <a:bodyPr/>
          <a:lstStyle/>
          <a:p>
            <a:fld id="{49B85065-868C-4A43-9EDC-ADC733B0FD94}" type="slidenum">
              <a:rPr lang="en-GB" smtClean="0"/>
              <a:t>32</a:t>
            </a:fld>
            <a:endParaRPr lang="en-GB"/>
          </a:p>
        </p:txBody>
      </p:sp>
    </p:spTree>
    <p:extLst>
      <p:ext uri="{BB962C8B-B14F-4D97-AF65-F5344CB8AC3E}">
        <p14:creationId xmlns:p14="http://schemas.microsoft.com/office/powerpoint/2010/main" val="2720460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7FA4-97EB-7675-F6A9-6539D47C1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5C81F-5E35-BD8A-BB96-183871D99589}"/>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BEE5E66F-E2F5-C496-2E69-03EFE5FDC0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En sida som visar lönens ingående delar. </a:t>
            </a:r>
          </a:p>
          <a:p>
            <a:endParaRPr lang="en-SE"/>
          </a:p>
        </p:txBody>
      </p:sp>
      <p:sp>
        <p:nvSpPr>
          <p:cNvPr id="4" name="Slide Number Placeholder 3">
            <a:extLst>
              <a:ext uri="{FF2B5EF4-FFF2-40B4-BE49-F238E27FC236}">
                <a16:creationId xmlns:a16="http://schemas.microsoft.com/office/drawing/2014/main" id="{F8AA0BD2-3299-FEAB-9071-06B2FF580EF4}"/>
              </a:ext>
            </a:extLst>
          </p:cNvPr>
          <p:cNvSpPr>
            <a:spLocks noGrp="1"/>
          </p:cNvSpPr>
          <p:nvPr>
            <p:ph type="sldNum" sz="quarter" idx="5"/>
          </p:nvPr>
        </p:nvSpPr>
        <p:spPr/>
        <p:txBody>
          <a:bodyPr/>
          <a:lstStyle/>
          <a:p>
            <a:fld id="{49B85065-868C-4A43-9EDC-ADC733B0FD94}" type="slidenum">
              <a:rPr lang="en-GB" smtClean="0"/>
              <a:t>33</a:t>
            </a:fld>
            <a:endParaRPr lang="en-GB"/>
          </a:p>
        </p:txBody>
      </p:sp>
    </p:spTree>
    <p:extLst>
      <p:ext uri="{BB962C8B-B14F-4D97-AF65-F5344CB8AC3E}">
        <p14:creationId xmlns:p14="http://schemas.microsoft.com/office/powerpoint/2010/main" val="195579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Det här avsnittet beskriver hur ni som medlemsföretag i Innovationsföretagen utgör en del av den svenska modellen.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Kännetecknande för den svenska modellen är att det är ett system där arbetsmarknadens parter själva står för regleringen, utan statlig inblandning. Avsnittet visar hur allt hänger ihop.</a:t>
            </a:r>
          </a:p>
          <a:p>
            <a:endParaRPr lang="sv-SE"/>
          </a:p>
        </p:txBody>
      </p:sp>
      <p:sp>
        <p:nvSpPr>
          <p:cNvPr id="4" name="Slide Number Placeholder 3"/>
          <p:cNvSpPr>
            <a:spLocks noGrp="1"/>
          </p:cNvSpPr>
          <p:nvPr>
            <p:ph type="sldNum" sz="quarter" idx="5"/>
          </p:nvPr>
        </p:nvSpPr>
        <p:spPr/>
        <p:txBody>
          <a:bodyPr/>
          <a:lstStyle/>
          <a:p>
            <a:fld id="{49B85065-868C-4A43-9EDC-ADC733B0FD94}" type="slidenum">
              <a:rPr lang="en-GB" smtClean="0"/>
              <a:t>5</a:t>
            </a:fld>
            <a:endParaRPr lang="en-GB"/>
          </a:p>
        </p:txBody>
      </p:sp>
    </p:spTree>
    <p:extLst>
      <p:ext uri="{BB962C8B-B14F-4D97-AF65-F5344CB8AC3E}">
        <p14:creationId xmlns:p14="http://schemas.microsoft.com/office/powerpoint/2010/main" val="271403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a:t>Vi börjar med att beskriva hur arbetsgivarsidan är organiserad:</a:t>
            </a:r>
          </a:p>
          <a:p>
            <a:pPr marL="171450" indent="-171450">
              <a:buFont typeface="Arial" panose="020B0604020202020204" pitchFamily="34" charset="0"/>
              <a:buChar char="•"/>
            </a:pPr>
            <a:r>
              <a:rPr lang="sv-SE" b="0"/>
              <a:t>Innovationsföretagen har valt att ingå i Almega, som är en del av Svenskt Näringsliv.</a:t>
            </a:r>
          </a:p>
          <a:p>
            <a:pPr marL="171450" indent="-171450">
              <a:buFont typeface="Arial" panose="020B0604020202020204" pitchFamily="34" charset="0"/>
              <a:buChar char="•"/>
            </a:pPr>
            <a:r>
              <a:rPr lang="sv-SE" b="0"/>
              <a:t>Svenskt Näringsliv är en näringslivsorganisation som företräder företag i Sverige och </a:t>
            </a:r>
            <a:r>
              <a:rPr lang="sv-SE" b="0" i="0">
                <a:solidFill>
                  <a:srgbClr val="202122"/>
                </a:solidFill>
                <a:effectLst/>
                <a:highlight>
                  <a:srgbClr val="FFFFFF"/>
                </a:highlight>
                <a:latin typeface="Arial" panose="020B0604020202020204" pitchFamily="34" charset="0"/>
              </a:rPr>
              <a:t>syftar till att driva frågor som är gemensamma för alla företag, till exempel </a:t>
            </a:r>
            <a:r>
              <a:rPr lang="sv-SE" b="0" i="0" u="none" strike="noStrike">
                <a:effectLst/>
                <a:highlight>
                  <a:srgbClr val="FFFFFF"/>
                </a:highlight>
                <a:latin typeface="Arial" panose="020B0604020202020204" pitchFamily="34" charset="0"/>
                <a:hlinkClick r:id="rId3" tooltip="Skatt"/>
              </a:rPr>
              <a:t>skatter</a:t>
            </a:r>
            <a:r>
              <a:rPr lang="sv-SE" b="0" i="0">
                <a:solidFill>
                  <a:srgbClr val="202122"/>
                </a:solidFill>
                <a:effectLst/>
                <a:highlight>
                  <a:srgbClr val="FFFFFF"/>
                </a:highlight>
                <a:latin typeface="Arial" panose="020B0604020202020204" pitchFamily="34" charset="0"/>
              </a:rPr>
              <a:t>, </a:t>
            </a:r>
            <a:r>
              <a:rPr lang="sv-SE" b="0" i="0" u="none" strike="noStrike">
                <a:effectLst/>
                <a:highlight>
                  <a:srgbClr val="FFFFFF"/>
                </a:highlight>
                <a:latin typeface="Arial" panose="020B0604020202020204" pitchFamily="34" charset="0"/>
                <a:hlinkClick r:id="rId4" tooltip="Arbetsrätt"/>
              </a:rPr>
              <a:t>arbetsrätt</a:t>
            </a:r>
            <a:r>
              <a:rPr lang="sv-SE" b="0" i="0">
                <a:solidFill>
                  <a:srgbClr val="202122"/>
                </a:solidFill>
                <a:effectLst/>
                <a:highlight>
                  <a:srgbClr val="FFFFFF"/>
                </a:highlight>
                <a:latin typeface="Arial" panose="020B0604020202020204" pitchFamily="34" charset="0"/>
              </a:rPr>
              <a:t>, </a:t>
            </a:r>
            <a:r>
              <a:rPr lang="sv-SE" b="0" i="0" u="none" strike="noStrike">
                <a:effectLst/>
                <a:highlight>
                  <a:srgbClr val="FFFFFF"/>
                </a:highlight>
                <a:latin typeface="Arial" panose="020B0604020202020204" pitchFamily="34" charset="0"/>
                <a:hlinkClick r:id="rId5" tooltip="Utbildning"/>
              </a:rPr>
              <a:t>utbildning</a:t>
            </a:r>
            <a:r>
              <a:rPr lang="sv-SE" b="0" i="0">
                <a:solidFill>
                  <a:srgbClr val="202122"/>
                </a:solidFill>
                <a:effectLst/>
                <a:highlight>
                  <a:srgbClr val="FFFFFF"/>
                </a:highlight>
                <a:latin typeface="Arial" panose="020B0604020202020204" pitchFamily="34" charset="0"/>
              </a:rPr>
              <a:t> och </a:t>
            </a:r>
            <a:r>
              <a:rPr lang="sv-SE" b="0" i="0" u="none" strike="noStrike">
                <a:effectLst/>
                <a:highlight>
                  <a:srgbClr val="FFFFFF"/>
                </a:highlight>
                <a:latin typeface="Arial" panose="020B0604020202020204" pitchFamily="34" charset="0"/>
                <a:hlinkClick r:id="rId6" tooltip="Infrastruktur"/>
              </a:rPr>
              <a:t>infrastruktur</a:t>
            </a:r>
            <a:r>
              <a:rPr lang="sv-SE" b="0" i="0">
                <a:solidFill>
                  <a:srgbClr val="202122"/>
                </a:solidFill>
                <a:effectLst/>
                <a:highlight>
                  <a:srgbClr val="FFFFFF"/>
                </a:highlight>
                <a:latin typeface="Arial" panose="020B0604020202020204" pitchFamily="34" charset="0"/>
              </a:rPr>
              <a:t>. </a:t>
            </a:r>
          </a:p>
          <a:p>
            <a:pPr marL="171450" indent="-171450">
              <a:buFont typeface="Arial" panose="020B0604020202020204" pitchFamily="34" charset="0"/>
              <a:buChar char="•"/>
            </a:pPr>
            <a:r>
              <a:rPr lang="sv-SE" b="0" i="0">
                <a:solidFill>
                  <a:srgbClr val="33414E"/>
                </a:solidFill>
                <a:effectLst/>
                <a:highlight>
                  <a:srgbClr val="FFFFFF"/>
                </a:highlight>
                <a:latin typeface="LabGrotesque-Regular"/>
              </a:rPr>
              <a:t>Almega och andra medlemsorganisationer i Svenskt Näringsliv driver frågor som är viktiga för den egna branschen, samt informerar och ger råd direkt till medlemsföretagen. De medlemsorganisationer som är arbetsgivarförbund ger råd i arbetsgivarfrågor och förhandlar om kollektivavtal med fackföreningar.</a:t>
            </a:r>
          </a:p>
          <a:p>
            <a:pPr marL="171450" indent="-171450">
              <a:buFont typeface="Arial" panose="020B0604020202020204" pitchFamily="34" charset="0"/>
              <a:buChar char="•"/>
            </a:pPr>
            <a:r>
              <a:rPr lang="sv-SE" b="0" i="0">
                <a:solidFill>
                  <a:srgbClr val="33414E"/>
                </a:solidFill>
                <a:effectLst/>
                <a:highlight>
                  <a:srgbClr val="FFFFFF"/>
                </a:highlight>
                <a:latin typeface="LabGrotesque-Regular"/>
              </a:rPr>
              <a:t>Almega är en arbetsgivar- och branschorganisation för tjänsteföretag och är den största </a:t>
            </a:r>
            <a:r>
              <a:rPr lang="sv-SE" b="0" i="0" err="1">
                <a:solidFill>
                  <a:srgbClr val="33414E"/>
                </a:solidFill>
                <a:effectLst/>
                <a:highlight>
                  <a:srgbClr val="FFFFFF"/>
                </a:highlight>
                <a:latin typeface="LabGrotesque-Regular"/>
              </a:rPr>
              <a:t>förbundsgruppen</a:t>
            </a:r>
            <a:r>
              <a:rPr lang="sv-SE" b="0" i="0">
                <a:solidFill>
                  <a:srgbClr val="33414E"/>
                </a:solidFill>
                <a:effectLst/>
                <a:highlight>
                  <a:srgbClr val="FFFFFF"/>
                </a:highlight>
                <a:latin typeface="LabGrotesque-Regular"/>
              </a:rPr>
              <a:t> inom Svenskt Näringsliv.</a:t>
            </a:r>
          </a:p>
          <a:p>
            <a:pPr marL="171450" indent="-171450">
              <a:buFont typeface="Arial" panose="020B0604020202020204" pitchFamily="34" charset="0"/>
              <a:buChar char="•"/>
            </a:pPr>
            <a:r>
              <a:rPr lang="sv-SE" b="0" i="0">
                <a:solidFill>
                  <a:srgbClr val="33414E"/>
                </a:solidFill>
                <a:effectLst/>
                <a:highlight>
                  <a:srgbClr val="FFFFFF"/>
                </a:highlight>
                <a:latin typeface="LabGrotesque-Regular"/>
              </a:rPr>
              <a:t>Innovationsföretagen representerar företag inom den kunskapsintensiva och innovationsdrivna tjänstesektorn. </a:t>
            </a:r>
          </a:p>
        </p:txBody>
      </p:sp>
      <p:sp>
        <p:nvSpPr>
          <p:cNvPr id="4" name="Platshållare för bildnummer 3"/>
          <p:cNvSpPr>
            <a:spLocks noGrp="1"/>
          </p:cNvSpPr>
          <p:nvPr>
            <p:ph type="sldNum" sz="quarter" idx="5"/>
          </p:nvPr>
        </p:nvSpPr>
        <p:spPr/>
        <p:txBody>
          <a:bodyPr/>
          <a:lstStyle/>
          <a:p>
            <a:fld id="{49B85065-868C-4A43-9EDC-ADC733B0FD94}" type="slidenum">
              <a:rPr lang="en-GB" smtClean="0"/>
              <a:t>6</a:t>
            </a:fld>
            <a:endParaRPr lang="en-GB"/>
          </a:p>
        </p:txBody>
      </p:sp>
    </p:spTree>
    <p:extLst>
      <p:ext uri="{BB962C8B-B14F-4D97-AF65-F5344CB8AC3E}">
        <p14:creationId xmlns:p14="http://schemas.microsoft.com/office/powerpoint/2010/main" val="370380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1150-F9F8-01A8-3447-709E4A0591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00B3DC-5940-1A9C-8379-0BC8301FE5B3}"/>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639EA822-3581-C8AB-8E44-D8F09EDCFDE1}"/>
              </a:ext>
            </a:extLst>
          </p:cNvPr>
          <p:cNvSpPr>
            <a:spLocks noGrp="1"/>
          </p:cNvSpPr>
          <p:nvPr>
            <p:ph type="body" idx="1"/>
          </p:nvPr>
        </p:nvSpPr>
        <p:spPr/>
        <p:txBody>
          <a:bodyPr/>
          <a:lstStyle/>
          <a:p>
            <a:r>
              <a:rPr lang="sv-SE" b="0" i="0">
                <a:solidFill>
                  <a:srgbClr val="33414E"/>
                </a:solidFill>
                <a:effectLst/>
                <a:highlight>
                  <a:srgbClr val="FFFFFF"/>
                </a:highlight>
                <a:latin typeface="LabGrotesque-Regular"/>
              </a:rPr>
              <a:t>Innovationsföretagen är bransch- och arbetsgivarorganisation för Sveriges arkitekt-, </a:t>
            </a:r>
            <a:r>
              <a:rPr lang="sv-SE" b="0" i="0" err="1">
                <a:solidFill>
                  <a:srgbClr val="33414E"/>
                </a:solidFill>
                <a:effectLst/>
                <a:highlight>
                  <a:srgbClr val="FFFFFF"/>
                </a:highlight>
                <a:latin typeface="LabGrotesque-Regular"/>
              </a:rPr>
              <a:t>techkonsult</a:t>
            </a:r>
            <a:r>
              <a:rPr lang="sv-SE" b="0" i="0">
                <a:solidFill>
                  <a:srgbClr val="33414E"/>
                </a:solidFill>
                <a:effectLst/>
                <a:highlight>
                  <a:srgbClr val="FFFFFF"/>
                </a:highlight>
                <a:latin typeface="LabGrotesque-Regular"/>
              </a:rPr>
              <a:t>-, teknikkonsult-, och industrikonsultföretag.</a:t>
            </a:r>
          </a:p>
          <a:p>
            <a:r>
              <a:rPr lang="sv-SE" b="0" i="0">
                <a:solidFill>
                  <a:srgbClr val="202122"/>
                </a:solidFill>
                <a:effectLst/>
                <a:highlight>
                  <a:srgbClr val="FFFFFF"/>
                </a:highlight>
                <a:latin typeface="Arial" panose="020B0604020202020204" pitchFamily="34" charset="0"/>
              </a:rPr>
              <a:t>Innovationsföretagens uppdrag är att skapa goda förutsättningar för sina medlemmar, som är företag inom arkitekt- och ingenjörssektorn.</a:t>
            </a:r>
          </a:p>
          <a:p>
            <a:endParaRPr lang="sv-SE" b="0" i="0">
              <a:solidFill>
                <a:srgbClr val="202122"/>
              </a:solidFill>
              <a:effectLst/>
              <a:highlight>
                <a:srgbClr val="FFFFFF"/>
              </a:highlight>
              <a:latin typeface="Arial" panose="020B0604020202020204" pitchFamily="34" charset="0"/>
            </a:endParaRPr>
          </a:p>
          <a:p>
            <a:r>
              <a:rPr lang="sv-SE" b="0" i="0">
                <a:solidFill>
                  <a:srgbClr val="202122"/>
                </a:solidFill>
                <a:effectLst/>
                <a:highlight>
                  <a:srgbClr val="FFFFFF"/>
                </a:highlight>
                <a:latin typeface="Arial" panose="020B0604020202020204" pitchFamily="34" charset="0"/>
              </a:rPr>
              <a:t>Lite om Innovationsföretagens historik:</a:t>
            </a:r>
          </a:p>
          <a:p>
            <a:r>
              <a:rPr lang="sv-SE" b="0" i="0">
                <a:solidFill>
                  <a:srgbClr val="202122"/>
                </a:solidFill>
                <a:effectLst/>
                <a:highlight>
                  <a:srgbClr val="FFFFFF"/>
                </a:highlight>
                <a:latin typeface="Arial" panose="020B0604020202020204" pitchFamily="34" charset="0"/>
              </a:rPr>
              <a:t>Ursprunget till dagens organisation är </a:t>
            </a:r>
            <a:r>
              <a:rPr lang="sv-SE" b="0" i="0" u="none" strike="noStrike">
                <a:effectLst/>
                <a:highlight>
                  <a:srgbClr val="FFFFFF"/>
                </a:highlight>
                <a:latin typeface="Arial" panose="020B0604020202020204" pitchFamily="34" charset="0"/>
                <a:hlinkClick r:id="rId3" tooltip="Svenska Konsulterande Ingenjörers Förening [inte skriven än]"/>
              </a:rPr>
              <a:t>Svenska Konsulterande Ingenjörers Förening</a:t>
            </a:r>
            <a:r>
              <a:rPr lang="sv-SE" b="0" i="0">
                <a:solidFill>
                  <a:srgbClr val="202122"/>
                </a:solidFill>
                <a:effectLst/>
                <a:highlight>
                  <a:srgbClr val="FFFFFF"/>
                </a:highlight>
                <a:latin typeface="Arial" panose="020B0604020202020204" pitchFamily="34" charset="0"/>
              </a:rPr>
              <a:t> (SKIF) grundat år 1910. </a:t>
            </a:r>
          </a:p>
          <a:p>
            <a:r>
              <a:rPr lang="sv-SE" b="0" i="0">
                <a:solidFill>
                  <a:srgbClr val="202122"/>
                </a:solidFill>
                <a:effectLst/>
                <a:highlight>
                  <a:srgbClr val="FFFFFF"/>
                </a:highlight>
                <a:latin typeface="Arial" panose="020B0604020202020204" pitchFamily="34" charset="0"/>
              </a:rPr>
              <a:t>År 1965 bildades Sveriges Praktiserande Arkitekter (SPA). År 1994 gick SPA och Konsultföreningen SKIF ihop och bildade Arkitekt- och Ingenjörsföretagen, senare kallat AI-företagen.</a:t>
            </a:r>
            <a:endParaRPr lang="sv-SE"/>
          </a:p>
        </p:txBody>
      </p:sp>
      <p:sp>
        <p:nvSpPr>
          <p:cNvPr id="4" name="Platshållare för bildnummer 3">
            <a:extLst>
              <a:ext uri="{FF2B5EF4-FFF2-40B4-BE49-F238E27FC236}">
                <a16:creationId xmlns:a16="http://schemas.microsoft.com/office/drawing/2014/main" id="{2DC44D52-9BE7-5424-FBF0-DD8BA98BA450}"/>
              </a:ext>
            </a:extLst>
          </p:cNvPr>
          <p:cNvSpPr>
            <a:spLocks noGrp="1"/>
          </p:cNvSpPr>
          <p:nvPr>
            <p:ph type="sldNum" sz="quarter" idx="5"/>
          </p:nvPr>
        </p:nvSpPr>
        <p:spPr/>
        <p:txBody>
          <a:bodyPr/>
          <a:lstStyle/>
          <a:p>
            <a:fld id="{49B85065-868C-4A43-9EDC-ADC733B0FD94}" type="slidenum">
              <a:rPr lang="en-GB" smtClean="0"/>
              <a:t>7</a:t>
            </a:fld>
            <a:endParaRPr lang="en-GB"/>
          </a:p>
        </p:txBody>
      </p:sp>
    </p:spTree>
    <p:extLst>
      <p:ext uri="{BB962C8B-B14F-4D97-AF65-F5344CB8AC3E}">
        <p14:creationId xmlns:p14="http://schemas.microsoft.com/office/powerpoint/2010/main" val="287347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1150-F9F8-01A8-3447-709E4A0591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00B3DC-5940-1A9C-8379-0BC8301FE5B3}"/>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639EA822-3581-C8AB-8E44-D8F09EDCFDE1}"/>
              </a:ext>
            </a:extLst>
          </p:cNvPr>
          <p:cNvSpPr>
            <a:spLocks noGrp="1"/>
          </p:cNvSpPr>
          <p:nvPr>
            <p:ph type="body" idx="1"/>
          </p:nvPr>
        </p:nvSpPr>
        <p:spPr/>
        <p:txBody>
          <a:bodyPr/>
          <a:lstStyle/>
          <a:p>
            <a:pPr marL="171450" indent="-171450">
              <a:buFont typeface="Arial" panose="020B0604020202020204" pitchFamily="34" charset="0"/>
              <a:buChar char="•"/>
            </a:pPr>
            <a:r>
              <a:rPr lang="sv-SE" b="1"/>
              <a:t>Den svenska modellen </a:t>
            </a:r>
            <a:r>
              <a:rPr lang="sv-SE"/>
              <a:t>är en beteckning för en metod eller system för självreglering av arbetsmarknaden </a:t>
            </a:r>
            <a:r>
              <a:rPr lang="sv-SE" b="1"/>
              <a:t>utan statlig inblandning</a:t>
            </a:r>
            <a:r>
              <a:rPr lang="sv-SE"/>
              <a:t>. </a:t>
            </a:r>
          </a:p>
          <a:p>
            <a:pPr marL="171450" indent="-171450">
              <a:buFont typeface="Arial" panose="020B0604020202020204" pitchFamily="34" charset="0"/>
              <a:buChar char="•"/>
            </a:pPr>
            <a:r>
              <a:rPr lang="sv-SE"/>
              <a:t>Modellen bygger på </a:t>
            </a:r>
            <a:r>
              <a:rPr lang="sv-SE" b="1"/>
              <a:t>frivillig självreglering </a:t>
            </a:r>
            <a:r>
              <a:rPr lang="sv-SE"/>
              <a:t>av arbetsmarknadens parter och kallas ibland för </a:t>
            </a:r>
            <a:r>
              <a:rPr lang="sv-SE" b="1"/>
              <a:t>partsmodellen</a:t>
            </a:r>
            <a:r>
              <a:rPr lang="sv-SE"/>
              <a:t>. </a:t>
            </a:r>
          </a:p>
          <a:p>
            <a:pPr marL="171450" indent="-171450">
              <a:buFont typeface="Arial" panose="020B0604020202020204" pitchFamily="34" charset="0"/>
              <a:buChar char="•"/>
            </a:pPr>
            <a:r>
              <a:rPr lang="sv-SE"/>
              <a:t>Arbetsmarknadens parter träffar </a:t>
            </a:r>
            <a:r>
              <a:rPr lang="sv-SE" b="1"/>
              <a:t>självständigt avtal om löner och arbetsvillkor </a:t>
            </a:r>
            <a:r>
              <a:rPr lang="sv-SE"/>
              <a:t>utan statlig inblandning. </a:t>
            </a:r>
          </a:p>
          <a:p>
            <a:pPr marL="171450" indent="-171450">
              <a:buFont typeface="Arial" panose="020B0604020202020204" pitchFamily="34" charset="0"/>
              <a:buChar char="•"/>
            </a:pPr>
            <a:r>
              <a:rPr lang="sv-SE"/>
              <a:t>Självregleringen manifesteras genom </a:t>
            </a:r>
            <a:r>
              <a:rPr lang="sv-SE" b="1"/>
              <a:t>branschvisa kollektivavtal </a:t>
            </a:r>
            <a:r>
              <a:rPr lang="sv-SE"/>
              <a:t>mellan parterna i respektive bransch. </a:t>
            </a:r>
          </a:p>
          <a:p>
            <a:pPr marL="171450" indent="-171450">
              <a:buFont typeface="Arial" panose="020B0604020202020204" pitchFamily="34" charset="0"/>
              <a:buChar char="•"/>
            </a:pPr>
            <a:r>
              <a:rPr lang="sv-SE"/>
              <a:t>Parterna förbinder sig att under tid då avtal gäller </a:t>
            </a:r>
            <a:r>
              <a:rPr lang="sv-SE" b="1"/>
              <a:t>respektera fredsplikt</a:t>
            </a:r>
            <a:r>
              <a:rPr lang="sv-SE"/>
              <a:t>. Fredsplikten är även reglerad i Medbestämmandelagen.</a:t>
            </a:r>
          </a:p>
          <a:p>
            <a:pPr marL="171450" indent="-171450">
              <a:buFont typeface="Arial" panose="020B0604020202020204" pitchFamily="34" charset="0"/>
              <a:buChar char="•"/>
            </a:pPr>
            <a:endParaRPr lang="sv-SE"/>
          </a:p>
          <a:p>
            <a:pPr>
              <a:lnSpc>
                <a:spcPct val="115000"/>
              </a:lnSpc>
              <a:spcAft>
                <a:spcPts val="800"/>
              </a:spcAft>
            </a:pPr>
            <a:r>
              <a:rPr lang="sv-SE" sz="1800" kern="100">
                <a:effectLst/>
                <a:latin typeface="Aptos" panose="020B0004020202020204" pitchFamily="34" charset="0"/>
                <a:ea typeface="Aptos" panose="020B0004020202020204" pitchFamily="34" charset="0"/>
                <a:cs typeface="Times New Roman" panose="02020603050405020304" pitchFamily="18" charset="0"/>
              </a:rPr>
              <a:t>Om kollektivavtalet:</a:t>
            </a:r>
          </a:p>
          <a:p>
            <a:pPr>
              <a:lnSpc>
                <a:spcPct val="115000"/>
              </a:lnSpc>
              <a:spcAft>
                <a:spcPts val="800"/>
              </a:spcAft>
            </a:pPr>
            <a:r>
              <a:rPr lang="sv-SE" sz="1800" kern="100">
                <a:effectLst/>
                <a:latin typeface="Aptos" panose="020B0004020202020204" pitchFamily="34" charset="0"/>
                <a:ea typeface="Aptos" panose="020B0004020202020204" pitchFamily="34" charset="0"/>
                <a:cs typeface="Times New Roman" panose="02020603050405020304" pitchFamily="18" charset="0"/>
              </a:rPr>
              <a:t>Ett </a:t>
            </a:r>
            <a:r>
              <a:rPr lang="sv-SE" sz="1800" b="1" kern="100">
                <a:effectLst/>
                <a:latin typeface="Aptos" panose="020B0004020202020204" pitchFamily="34" charset="0"/>
                <a:ea typeface="Aptos" panose="020B0004020202020204" pitchFamily="34" charset="0"/>
                <a:cs typeface="Times New Roman" panose="02020603050405020304" pitchFamily="18" charset="0"/>
              </a:rPr>
              <a:t>kollektivavtal</a:t>
            </a:r>
            <a:r>
              <a:rPr lang="sv-SE" sz="1800" kern="100">
                <a:effectLst/>
                <a:latin typeface="Aptos" panose="020B0004020202020204" pitchFamily="34" charset="0"/>
                <a:ea typeface="Aptos" panose="020B0004020202020204" pitchFamily="34" charset="0"/>
                <a:cs typeface="Times New Roman" panose="02020603050405020304" pitchFamily="18" charset="0"/>
              </a:rPr>
              <a:t> är ett skriftligt avtal mellan en arbetsgivare (eller en arbetsgivarorganisation) och en facklig organisation. Det reglerar de anställningsvillkor och arbetsförhållanden som ska gälla för de anställda inom ett företag eller en bransch. Kollektivavtalet fungerar som ett komplement till lagstiftningen och innehåller ofta mer detaljerade eller fördelaktiga villkor än de lagstadgade minimireglerna.</a:t>
            </a:r>
          </a:p>
          <a:p>
            <a:pPr>
              <a:lnSpc>
                <a:spcPct val="115000"/>
              </a:lnSpc>
              <a:spcAft>
                <a:spcPts val="800"/>
              </a:spcAft>
            </a:pPr>
            <a:r>
              <a:rPr lang="sv-SE" sz="1800" b="1" kern="100">
                <a:effectLst/>
                <a:latin typeface="Aptos" panose="020B0004020202020204" pitchFamily="34" charset="0"/>
                <a:ea typeface="Aptos" panose="020B0004020202020204" pitchFamily="34" charset="0"/>
                <a:cs typeface="Times New Roman" panose="02020603050405020304" pitchFamily="18" charset="0"/>
              </a:rPr>
              <a:t>Kollektivavtalet reglerar </a:t>
            </a:r>
            <a:r>
              <a:rPr lang="sv-SE" sz="1800" kern="100">
                <a:effectLst/>
                <a:latin typeface="Aptos" panose="020B0004020202020204" pitchFamily="34" charset="0"/>
                <a:ea typeface="Aptos" panose="020B0004020202020204" pitchFamily="34" charset="0"/>
                <a:cs typeface="Times New Roman" panose="02020603050405020304" pitchFamily="18" charset="0"/>
              </a:rPr>
              <a:t>frågor som:</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Löner</a:t>
            </a:r>
            <a:r>
              <a:rPr lang="sv-SE" sz="1800" kern="100">
                <a:effectLst/>
                <a:latin typeface="Aptos" panose="020B0004020202020204" pitchFamily="34" charset="0"/>
                <a:ea typeface="Aptos" panose="020B0004020202020204" pitchFamily="34" charset="0"/>
                <a:cs typeface="Times New Roman" panose="02020603050405020304" pitchFamily="18" charset="0"/>
              </a:rPr>
              <a:t> (minimilöner, löneökningar, lönesystem)</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Arbetstid</a:t>
            </a:r>
            <a:r>
              <a:rPr lang="sv-SE" sz="1800" kern="100">
                <a:effectLst/>
                <a:latin typeface="Aptos" panose="020B0004020202020204" pitchFamily="34" charset="0"/>
                <a:ea typeface="Aptos" panose="020B0004020202020204" pitchFamily="34" charset="0"/>
                <a:cs typeface="Times New Roman" panose="02020603050405020304" pitchFamily="18" charset="0"/>
              </a:rPr>
              <a:t> (normalarbetstid, övertid, raster, flextid)</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Semester</a:t>
            </a:r>
            <a:r>
              <a:rPr lang="sv-SE" sz="1800" kern="100">
                <a:effectLst/>
                <a:latin typeface="Aptos" panose="020B0004020202020204" pitchFamily="34" charset="0"/>
                <a:ea typeface="Aptos" panose="020B0004020202020204" pitchFamily="34" charset="0"/>
                <a:cs typeface="Times New Roman" panose="02020603050405020304" pitchFamily="18" charset="0"/>
              </a:rPr>
              <a:t> (extra semesterdagar utöver lagstadgade 25 dagar)</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Pensioner</a:t>
            </a:r>
            <a:r>
              <a:rPr lang="sv-SE" sz="1800" kern="100">
                <a:effectLst/>
                <a:latin typeface="Aptos" panose="020B0004020202020204" pitchFamily="34" charset="0"/>
                <a:ea typeface="Aptos" panose="020B0004020202020204" pitchFamily="34" charset="0"/>
                <a:cs typeface="Times New Roman" panose="02020603050405020304" pitchFamily="18" charset="0"/>
              </a:rPr>
              <a:t> (tjänstepension, avtalspension)</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Försäkringar</a:t>
            </a:r>
            <a:r>
              <a:rPr lang="sv-SE" sz="1800" kern="100">
                <a:effectLst/>
                <a:latin typeface="Aptos" panose="020B0004020202020204" pitchFamily="34" charset="0"/>
                <a:ea typeface="Aptos" panose="020B0004020202020204" pitchFamily="34" charset="0"/>
                <a:cs typeface="Times New Roman" panose="02020603050405020304" pitchFamily="18" charset="0"/>
              </a:rPr>
              <a:t> (till exempel sjukförsäkring, arbetslöshetsförsäkring, livförsäkring)</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Uppsägning</a:t>
            </a:r>
            <a:r>
              <a:rPr lang="sv-SE" sz="1800" kern="100">
                <a:effectLst/>
                <a:latin typeface="Aptos" panose="020B0004020202020204" pitchFamily="34" charset="0"/>
                <a:ea typeface="Aptos" panose="020B0004020202020204" pitchFamily="34" charset="0"/>
                <a:cs typeface="Times New Roman" panose="02020603050405020304" pitchFamily="18" charset="0"/>
              </a:rPr>
              <a:t> (uppsägningstider, omplaceringar)</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Arbetsmiljö</a:t>
            </a:r>
            <a:r>
              <a:rPr lang="sv-SE" sz="1800" kern="100">
                <a:effectLst/>
                <a:latin typeface="Aptos" panose="020B0004020202020204" pitchFamily="34" charset="0"/>
                <a:ea typeface="Aptos" panose="020B0004020202020204" pitchFamily="34" charset="0"/>
                <a:cs typeface="Times New Roman" panose="02020603050405020304" pitchFamily="18" charset="0"/>
              </a:rPr>
              <a:t> (riktlinjer för en säker arbetsplats)</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Förmåner</a:t>
            </a:r>
            <a:r>
              <a:rPr lang="sv-SE" sz="1800" kern="100">
                <a:effectLst/>
                <a:latin typeface="Aptos" panose="020B0004020202020204" pitchFamily="34" charset="0"/>
                <a:ea typeface="Aptos" panose="020B0004020202020204" pitchFamily="34" charset="0"/>
                <a:cs typeface="Times New Roman" panose="02020603050405020304" pitchFamily="18" charset="0"/>
              </a:rPr>
              <a:t> (till exempel friskvårdsbidrag eller utbildningsbidrag)</a:t>
            </a:r>
          </a:p>
          <a:p>
            <a:pPr>
              <a:lnSpc>
                <a:spcPct val="115000"/>
              </a:lnSpc>
              <a:spcAft>
                <a:spcPts val="800"/>
              </a:spcAft>
            </a:pPr>
            <a:endParaRPr lang="sv-SE"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sv-SE" sz="1800" b="1" kern="100">
                <a:effectLst/>
                <a:latin typeface="Aptos" panose="020B0004020202020204" pitchFamily="34" charset="0"/>
                <a:ea typeface="Aptos" panose="020B0004020202020204" pitchFamily="34" charset="0"/>
                <a:cs typeface="Times New Roman" panose="02020603050405020304" pitchFamily="18" charset="0"/>
              </a:rPr>
              <a:t>Varför är kollektivavtal viktiga?</a:t>
            </a:r>
            <a:endParaRPr lang="sv-SE"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Trygghet för de anställda:</a:t>
            </a:r>
            <a:r>
              <a:rPr lang="sv-SE" sz="1800" kern="100">
                <a:effectLst/>
                <a:latin typeface="Aptos" panose="020B0004020202020204" pitchFamily="34" charset="0"/>
                <a:ea typeface="Aptos" panose="020B0004020202020204" pitchFamily="34" charset="0"/>
                <a:cs typeface="Times New Roman" panose="02020603050405020304" pitchFamily="18" charset="0"/>
              </a:rPr>
              <a:t> Det ger tydliga regler och rättigheter för arbetsvillkoren.</a:t>
            </a:r>
          </a:p>
          <a:p>
            <a:pPr marL="342900" lvl="0" indent="-342900">
              <a:lnSpc>
                <a:spcPct val="115000"/>
              </a:lnSpc>
              <a:spcAft>
                <a:spcPts val="800"/>
              </a:spcAft>
              <a:buFont typeface="+mj-lt"/>
              <a:buAutoNum type="arabicPeriod"/>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Effektivitet:</a:t>
            </a:r>
            <a:r>
              <a:rPr lang="sv-SE" sz="1800" kern="100">
                <a:effectLst/>
                <a:latin typeface="Aptos" panose="020B0004020202020204" pitchFamily="34" charset="0"/>
                <a:ea typeface="Aptos" panose="020B0004020202020204" pitchFamily="34" charset="0"/>
                <a:cs typeface="Times New Roman" panose="02020603050405020304" pitchFamily="18" charset="0"/>
              </a:rPr>
              <a:t> Det minskar behovet av individuella förhandlingar om arbetsvillkor.</a:t>
            </a:r>
          </a:p>
          <a:p>
            <a:pPr marL="342900" lvl="0" indent="-342900">
              <a:lnSpc>
                <a:spcPct val="115000"/>
              </a:lnSpc>
              <a:spcAft>
                <a:spcPts val="800"/>
              </a:spcAft>
              <a:buFont typeface="+mj-lt"/>
              <a:buAutoNum type="arabicPeriod"/>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Stabilitet:</a:t>
            </a:r>
            <a:r>
              <a:rPr lang="sv-SE" sz="1800" kern="100">
                <a:effectLst/>
                <a:latin typeface="Aptos" panose="020B0004020202020204" pitchFamily="34" charset="0"/>
                <a:ea typeface="Aptos" panose="020B0004020202020204" pitchFamily="34" charset="0"/>
                <a:cs typeface="Times New Roman" panose="02020603050405020304" pitchFamily="18" charset="0"/>
              </a:rPr>
              <a:t> Det förebygger konflikter mellan arbetsgivare och anställda genom att klargöra vad som gäller.</a:t>
            </a:r>
          </a:p>
          <a:p>
            <a:pPr marL="342900" lvl="0" indent="-342900">
              <a:lnSpc>
                <a:spcPct val="115000"/>
              </a:lnSpc>
              <a:spcAft>
                <a:spcPts val="800"/>
              </a:spcAft>
              <a:buFont typeface="+mj-lt"/>
              <a:buAutoNum type="arabicPeriod"/>
              <a:tabLst>
                <a:tab pos="457200" algn="l"/>
              </a:tabLst>
            </a:pPr>
            <a:r>
              <a:rPr lang="sv-SE" sz="1800" b="1" kern="100">
                <a:effectLst/>
                <a:latin typeface="Aptos" panose="020B0004020202020204" pitchFamily="34" charset="0"/>
                <a:ea typeface="Aptos" panose="020B0004020202020204" pitchFamily="34" charset="0"/>
                <a:cs typeface="Times New Roman" panose="02020603050405020304" pitchFamily="18" charset="0"/>
              </a:rPr>
              <a:t>Fördelaktiga villkor:</a:t>
            </a:r>
            <a:r>
              <a:rPr lang="sv-SE" sz="1800" kern="100">
                <a:effectLst/>
                <a:latin typeface="Aptos" panose="020B0004020202020204" pitchFamily="34" charset="0"/>
                <a:ea typeface="Aptos" panose="020B0004020202020204" pitchFamily="34" charset="0"/>
                <a:cs typeface="Times New Roman" panose="02020603050405020304" pitchFamily="18" charset="0"/>
              </a:rPr>
              <a:t> Många kollektivavtal innehåller bättre villkor än vad lagen erbjuder, exempelvis högre pensionsavsättningar eller längre semester.</a:t>
            </a:r>
          </a:p>
          <a:p>
            <a:pPr>
              <a:lnSpc>
                <a:spcPct val="115000"/>
              </a:lnSpc>
              <a:spcAft>
                <a:spcPts val="800"/>
              </a:spcAft>
            </a:pPr>
            <a:endParaRPr lang="sv-SE"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sv-SE" sz="1800" b="1" kern="100">
                <a:effectLst/>
                <a:latin typeface="Aptos" panose="020B0004020202020204" pitchFamily="34" charset="0"/>
                <a:ea typeface="Aptos" panose="020B0004020202020204" pitchFamily="34" charset="0"/>
                <a:cs typeface="Times New Roman" panose="02020603050405020304" pitchFamily="18" charset="0"/>
              </a:rPr>
              <a:t>Kollektivavtalen är bindande:</a:t>
            </a:r>
            <a:endParaRPr lang="sv-SE"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sv-SE" sz="1800" kern="100">
                <a:effectLst/>
                <a:latin typeface="Aptos" panose="020B0004020202020204" pitchFamily="34" charset="0"/>
                <a:ea typeface="Aptos" panose="020B0004020202020204" pitchFamily="34" charset="0"/>
                <a:cs typeface="Times New Roman" panose="02020603050405020304" pitchFamily="18" charset="0"/>
              </a:rPr>
              <a:t>Både arbetsgivaren och de anställda som omfattas av kollektivavtalet är skyldiga att följa dess regler. En arbetsgivare som är bunden av kollektivavtal måste tillämpa avtalet på alla sina anställda, även om vissa inte är medlemmar i ett fackförbund.</a:t>
            </a:r>
          </a:p>
          <a:p>
            <a:pPr marL="0" indent="0">
              <a:buFont typeface="Arial" panose="020B0604020202020204" pitchFamily="34" charset="0"/>
              <a:buNone/>
            </a:pPr>
            <a:endParaRPr lang="sv-SE"/>
          </a:p>
        </p:txBody>
      </p:sp>
      <p:sp>
        <p:nvSpPr>
          <p:cNvPr id="4" name="Platshållare för bildnummer 3">
            <a:extLst>
              <a:ext uri="{FF2B5EF4-FFF2-40B4-BE49-F238E27FC236}">
                <a16:creationId xmlns:a16="http://schemas.microsoft.com/office/drawing/2014/main" id="{2DC44D52-9BE7-5424-FBF0-DD8BA98BA450}"/>
              </a:ext>
            </a:extLst>
          </p:cNvPr>
          <p:cNvSpPr>
            <a:spLocks noGrp="1"/>
          </p:cNvSpPr>
          <p:nvPr>
            <p:ph type="sldNum" sz="quarter" idx="5"/>
          </p:nvPr>
        </p:nvSpPr>
        <p:spPr/>
        <p:txBody>
          <a:bodyPr/>
          <a:lstStyle/>
          <a:p>
            <a:fld id="{49B85065-868C-4A43-9EDC-ADC733B0FD94}" type="slidenum">
              <a:rPr lang="en-GB" smtClean="0"/>
              <a:t>8</a:t>
            </a:fld>
            <a:endParaRPr lang="en-GB"/>
          </a:p>
        </p:txBody>
      </p:sp>
    </p:spTree>
    <p:extLst>
      <p:ext uri="{BB962C8B-B14F-4D97-AF65-F5344CB8AC3E}">
        <p14:creationId xmlns:p14="http://schemas.microsoft.com/office/powerpoint/2010/main" val="601836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Sida för att vid behov visa hur fack/arbetsgivararbetet är organiserat på ert bolag. </a:t>
            </a:r>
          </a:p>
          <a:p>
            <a:endParaRPr lang="en-SE"/>
          </a:p>
        </p:txBody>
      </p:sp>
      <p:sp>
        <p:nvSpPr>
          <p:cNvPr id="4" name="Slide Number Placeholder 3"/>
          <p:cNvSpPr>
            <a:spLocks noGrp="1"/>
          </p:cNvSpPr>
          <p:nvPr>
            <p:ph type="sldNum" sz="quarter" idx="5"/>
          </p:nvPr>
        </p:nvSpPr>
        <p:spPr/>
        <p:txBody>
          <a:bodyPr/>
          <a:lstStyle/>
          <a:p>
            <a:fld id="{49B85065-868C-4A43-9EDC-ADC733B0FD94}" type="slidenum">
              <a:rPr lang="en-GB" smtClean="0"/>
              <a:t>9</a:t>
            </a:fld>
            <a:endParaRPr lang="en-GB"/>
          </a:p>
        </p:txBody>
      </p:sp>
    </p:spTree>
    <p:extLst>
      <p:ext uri="{BB962C8B-B14F-4D97-AF65-F5344CB8AC3E}">
        <p14:creationId xmlns:p14="http://schemas.microsoft.com/office/powerpoint/2010/main" val="34712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a:t>[Denna bild har gjorts dold för att minska antalet bilder, men kan tas fram om det finns behov av att förklara mer om vad Arbetsgivarstöd innebär]</a:t>
            </a:r>
          </a:p>
          <a:p>
            <a:endParaRPr lang="sv-SE"/>
          </a:p>
          <a:p>
            <a:r>
              <a:rPr lang="sv-SE"/>
              <a:t>Som medlemsföretag i Innovationsföretagen får man tillgång till personlig arbetsgivarservice och förhandlingsstöd. Som professionell rådgivning i arbetsrätt, arbetsmiljö, lön och pensionsfrågor genom Innovationsföretagens och Almegas experter.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10</a:t>
            </a:fld>
            <a:endParaRPr lang="en-GB"/>
          </a:p>
        </p:txBody>
      </p:sp>
    </p:spTree>
    <p:extLst>
      <p:ext uri="{BB962C8B-B14F-4D97-AF65-F5344CB8AC3E}">
        <p14:creationId xmlns:p14="http://schemas.microsoft.com/office/powerpoint/2010/main" val="181741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1"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1" y="3164701"/>
            <a:ext cx="8764449" cy="972067"/>
          </a:xfrm>
        </p:spPr>
        <p:txBody>
          <a:bodyPr/>
          <a:lstStyle>
            <a:lvl1pPr marL="0" indent="0" algn="l">
              <a:buNone/>
              <a:defRPr sz="1800"/>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8" y="7277938"/>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5" y="2236025"/>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sz="180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90" y="2260046"/>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sz="1800"/>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700" y="1709741"/>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41" y="5148263"/>
            <a:ext cx="8118337" cy="941388"/>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7"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1" y="7206858"/>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1"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1" y="74050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70768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700" y="1709741"/>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41" y="5148263"/>
            <a:ext cx="8118337" cy="941388"/>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7"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1" y="7206858"/>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1"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1"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1"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700" y="1709741"/>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41" y="5148263"/>
            <a:ext cx="8118337" cy="941388"/>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7"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1" y="7206858"/>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1"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1"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1"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8" y="1829200"/>
            <a:ext cx="5183187"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30" y="1829201"/>
            <a:ext cx="5183187"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FD403CD0-842C-4BCD-83D3-BB78B185EE38}" type="datetimeFigureOut">
              <a:rPr lang="sv-SE" smtClean="0"/>
              <a:pPr algn="r"/>
              <a:t>2025-01-24</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8" y="293413"/>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9" y="1829201"/>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7" indent="0">
              <a:buNone/>
              <a:defRPr sz="1600" b="1"/>
            </a:lvl5pPr>
            <a:lvl6pPr marL="2286057" indent="0">
              <a:buNone/>
              <a:defRPr sz="1600" b="1"/>
            </a:lvl6pPr>
            <a:lvl7pPr marL="2743269" indent="0">
              <a:buNone/>
              <a:defRPr sz="1600" b="1"/>
            </a:lvl7pPr>
            <a:lvl8pPr marL="3200481" indent="0">
              <a:buNone/>
              <a:defRPr sz="1600" b="1"/>
            </a:lvl8pPr>
            <a:lvl9pPr marL="3657692"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8" y="2809626"/>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8" y="1829201"/>
            <a:ext cx="51831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7" indent="0">
              <a:buNone/>
              <a:defRPr sz="1600" b="1"/>
            </a:lvl5pPr>
            <a:lvl6pPr marL="2286057" indent="0">
              <a:buNone/>
              <a:defRPr sz="1600" b="1"/>
            </a:lvl6pPr>
            <a:lvl7pPr marL="2743269" indent="0">
              <a:buNone/>
              <a:defRPr sz="1600" b="1"/>
            </a:lvl7pPr>
            <a:lvl8pPr marL="3200481" indent="0">
              <a:buNone/>
              <a:defRPr sz="1600" b="1"/>
            </a:lvl8pPr>
            <a:lvl9pPr marL="3657692"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2" y="2809624"/>
            <a:ext cx="5183187"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D403CD0-842C-4BCD-83D3-BB78B185EE38}" type="datetimeFigureOut">
              <a:rPr lang="sv-SE" smtClean="0"/>
              <a:pPr/>
              <a:t>2025-01-24</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318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2025-01-24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get material - text">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301490" y="293413"/>
            <a:ext cx="7013713" cy="1325563"/>
          </a:xfrm>
        </p:spPr>
        <p:txBody>
          <a:bodyPr/>
          <a:lstStyle>
            <a:lvl1pPr>
              <a:defRPr>
                <a:latin typeface="Aptos" panose="020B0004020202020204" pitchFamily="34" charset="0"/>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2025-01-24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Text Placeholder 6">
            <a:extLst>
              <a:ext uri="{FF2B5EF4-FFF2-40B4-BE49-F238E27FC236}">
                <a16:creationId xmlns:a16="http://schemas.microsoft.com/office/drawing/2014/main" id="{38EA4082-B0C5-5ABE-2312-07D50BA5A3E1}"/>
              </a:ext>
            </a:extLst>
          </p:cNvPr>
          <p:cNvSpPr>
            <a:spLocks noGrp="1"/>
          </p:cNvSpPr>
          <p:nvPr>
            <p:ph type="body" sz="quarter" idx="13" hasCustomPrompt="1"/>
          </p:nvPr>
        </p:nvSpPr>
        <p:spPr>
          <a:xfrm>
            <a:off x="300042" y="2158683"/>
            <a:ext cx="5229225" cy="3783013"/>
          </a:xfrm>
        </p:spPr>
        <p:txBody>
          <a:bodyPr/>
          <a:lstStyle>
            <a:lvl1pPr>
              <a:defRPr sz="2000">
                <a:latin typeface="Aptos" panose="020B0004020202020204" pitchFamily="34" charset="0"/>
              </a:defRPr>
            </a:lvl1pPr>
          </a:lstStyle>
          <a:p>
            <a:pPr lvl="0"/>
            <a:r>
              <a:rPr lang="en-GB" err="1"/>
              <a:t>Lägg</a:t>
            </a:r>
            <a:r>
              <a:rPr lang="en-GB"/>
              <a:t> till information/</a:t>
            </a:r>
            <a:r>
              <a:rPr lang="en-GB" err="1"/>
              <a:t>bild</a:t>
            </a:r>
            <a:r>
              <a:rPr lang="en-GB"/>
              <a:t>/text </a:t>
            </a:r>
            <a:r>
              <a:rPr lang="en-GB" err="1"/>
              <a:t>från</a:t>
            </a:r>
            <a:r>
              <a:rPr lang="en-GB"/>
              <a:t> det </a:t>
            </a:r>
            <a:r>
              <a:rPr lang="en-GB" err="1"/>
              <a:t>egna</a:t>
            </a:r>
            <a:r>
              <a:rPr lang="en-GB"/>
              <a:t> </a:t>
            </a:r>
            <a:r>
              <a:rPr lang="en-GB" err="1"/>
              <a:t>företaget</a:t>
            </a:r>
            <a:r>
              <a:rPr lang="en-GB"/>
              <a:t> </a:t>
            </a:r>
            <a:r>
              <a:rPr lang="en-GB" err="1"/>
              <a:t>här</a:t>
            </a:r>
            <a:endParaRPr lang="en-SE"/>
          </a:p>
        </p:txBody>
      </p:sp>
      <p:sp>
        <p:nvSpPr>
          <p:cNvPr id="8" name="Rectangle 7">
            <a:extLst>
              <a:ext uri="{FF2B5EF4-FFF2-40B4-BE49-F238E27FC236}">
                <a16:creationId xmlns:a16="http://schemas.microsoft.com/office/drawing/2014/main" id="{7DB40679-F5AF-50F6-81D3-600C1D89DAE8}"/>
              </a:ext>
            </a:extLst>
          </p:cNvPr>
          <p:cNvSpPr/>
          <p:nvPr userDrawn="1"/>
        </p:nvSpPr>
        <p:spPr>
          <a:xfrm>
            <a:off x="1" y="0"/>
            <a:ext cx="12192000" cy="6858000"/>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a:p>
        </p:txBody>
      </p:sp>
    </p:spTree>
    <p:extLst>
      <p:ext uri="{BB962C8B-B14F-4D97-AF65-F5344CB8AC3E}">
        <p14:creationId xmlns:p14="http://schemas.microsoft.com/office/powerpoint/2010/main" val="881981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get material - text">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301489" y="293412"/>
            <a:ext cx="5669100" cy="2106888"/>
          </a:xfrm>
        </p:spPr>
        <p:txBody>
          <a:bodyPr/>
          <a:lstStyle>
            <a:lvl1pPr>
              <a:defRPr>
                <a:latin typeface="Aptos" panose="020B0004020202020204" pitchFamily="34" charset="0"/>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2025-01-24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Text Placeholder 6">
            <a:extLst>
              <a:ext uri="{FF2B5EF4-FFF2-40B4-BE49-F238E27FC236}">
                <a16:creationId xmlns:a16="http://schemas.microsoft.com/office/drawing/2014/main" id="{38EA4082-B0C5-5ABE-2312-07D50BA5A3E1}"/>
              </a:ext>
            </a:extLst>
          </p:cNvPr>
          <p:cNvSpPr>
            <a:spLocks noGrp="1"/>
          </p:cNvSpPr>
          <p:nvPr>
            <p:ph type="body" sz="quarter" idx="13" hasCustomPrompt="1"/>
          </p:nvPr>
        </p:nvSpPr>
        <p:spPr>
          <a:xfrm>
            <a:off x="300042" y="2693712"/>
            <a:ext cx="5229225" cy="3247982"/>
          </a:xfrm>
        </p:spPr>
        <p:txBody>
          <a:bodyPr/>
          <a:lstStyle>
            <a:lvl1pPr>
              <a:defRPr sz="2000">
                <a:latin typeface="Aptos" panose="020B0004020202020204" pitchFamily="34" charset="0"/>
              </a:defRPr>
            </a:lvl1pPr>
          </a:lstStyle>
          <a:p>
            <a:pPr lvl="0"/>
            <a:r>
              <a:rPr lang="en-GB" err="1"/>
              <a:t>Lägg</a:t>
            </a:r>
            <a:r>
              <a:rPr lang="en-GB"/>
              <a:t> till information/</a:t>
            </a:r>
            <a:r>
              <a:rPr lang="en-GB" err="1"/>
              <a:t>bild</a:t>
            </a:r>
            <a:r>
              <a:rPr lang="en-GB"/>
              <a:t>/text </a:t>
            </a:r>
            <a:r>
              <a:rPr lang="en-GB" err="1"/>
              <a:t>från</a:t>
            </a:r>
            <a:r>
              <a:rPr lang="en-GB"/>
              <a:t> det </a:t>
            </a:r>
            <a:r>
              <a:rPr lang="en-GB" err="1"/>
              <a:t>egna</a:t>
            </a:r>
            <a:r>
              <a:rPr lang="en-GB"/>
              <a:t> </a:t>
            </a:r>
            <a:r>
              <a:rPr lang="en-GB" err="1"/>
              <a:t>företaget</a:t>
            </a:r>
            <a:r>
              <a:rPr lang="en-GB"/>
              <a:t> </a:t>
            </a:r>
            <a:r>
              <a:rPr lang="en-GB" err="1"/>
              <a:t>här</a:t>
            </a:r>
            <a:endParaRPr lang="en-SE"/>
          </a:p>
        </p:txBody>
      </p:sp>
      <p:sp>
        <p:nvSpPr>
          <p:cNvPr id="8" name="Rectangle 7">
            <a:extLst>
              <a:ext uri="{FF2B5EF4-FFF2-40B4-BE49-F238E27FC236}">
                <a16:creationId xmlns:a16="http://schemas.microsoft.com/office/drawing/2014/main" id="{7DB40679-F5AF-50F6-81D3-600C1D89DAE8}"/>
              </a:ext>
            </a:extLst>
          </p:cNvPr>
          <p:cNvSpPr/>
          <p:nvPr userDrawn="1"/>
        </p:nvSpPr>
        <p:spPr>
          <a:xfrm>
            <a:off x="1" y="0"/>
            <a:ext cx="12192000" cy="6858000"/>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a:p>
        </p:txBody>
      </p:sp>
      <p:sp>
        <p:nvSpPr>
          <p:cNvPr id="9" name="Picture Placeholder 8">
            <a:extLst>
              <a:ext uri="{FF2B5EF4-FFF2-40B4-BE49-F238E27FC236}">
                <a16:creationId xmlns:a16="http://schemas.microsoft.com/office/drawing/2014/main" id="{51BA28AE-EEC5-A6A4-FE21-B05C0A253987}"/>
              </a:ext>
            </a:extLst>
          </p:cNvPr>
          <p:cNvSpPr>
            <a:spLocks noGrp="1"/>
          </p:cNvSpPr>
          <p:nvPr>
            <p:ph type="pic" sz="quarter" idx="14" hasCustomPrompt="1"/>
          </p:nvPr>
        </p:nvSpPr>
        <p:spPr>
          <a:xfrm>
            <a:off x="6221414" y="102359"/>
            <a:ext cx="5870503" cy="6646460"/>
          </a:xfrm>
          <a:solidFill>
            <a:schemeClr val="accent5"/>
          </a:solidFill>
        </p:spPr>
        <p:txBody>
          <a:bodyPr anchor="ctr"/>
          <a:lstStyle>
            <a:lvl1pPr marL="0" indent="0" algn="ctr">
              <a:buNone/>
              <a:defRPr b="0" i="0">
                <a:latin typeface="Aptos Light" panose="020B0004020202020204" pitchFamily="34" charset="0"/>
              </a:defRPr>
            </a:lvl1pPr>
          </a:lstStyle>
          <a:p>
            <a:r>
              <a:rPr lang="en-SE"/>
              <a:t>Lägg till bild</a:t>
            </a:r>
          </a:p>
        </p:txBody>
      </p:sp>
    </p:spTree>
    <p:extLst>
      <p:ext uri="{BB962C8B-B14F-4D97-AF65-F5344CB8AC3E}">
        <p14:creationId xmlns:p14="http://schemas.microsoft.com/office/powerpoint/2010/main" val="383784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3" y="2035572"/>
            <a:ext cx="7305674"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2025-01-24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6" y="3467876"/>
            <a:ext cx="4646294"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sz="1800"/>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3"/>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sz="1800"/>
          </a:p>
        </p:txBody>
      </p:sp>
    </p:spTree>
    <p:extLst>
      <p:ext uri="{BB962C8B-B14F-4D97-AF65-F5344CB8AC3E}">
        <p14:creationId xmlns:p14="http://schemas.microsoft.com/office/powerpoint/2010/main" val="3176525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3" y="2035572"/>
            <a:ext cx="7305674"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2025-01-24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1" y="4954234"/>
            <a:ext cx="1314451"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bild">
    <p:bg>
      <p:bgPr>
        <a:solidFill>
          <a:schemeClr val="accent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18DB91B-3ABC-5138-31C8-9A3D87110A6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1"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1" y="3164701"/>
            <a:ext cx="8764449" cy="972067"/>
          </a:xfrm>
        </p:spPr>
        <p:txBody>
          <a:bodyPr/>
          <a:lstStyle>
            <a:lvl1pPr marL="0" indent="0" algn="l">
              <a:buNone/>
              <a:defRPr sz="1800"/>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8" y="7277938"/>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5" y="2236025"/>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chemeClr val="bg1"/>
            </a:solidFill>
            <a:prstDash val="solid"/>
            <a:miter/>
          </a:ln>
        </p:spPr>
        <p:txBody>
          <a:bodyPr rtlCol="0" anchor="ctr"/>
          <a:lstStyle/>
          <a:p>
            <a:endParaRPr lang="sv-SE" sz="180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90" y="2260046"/>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1273628958"/>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1" y="4954234"/>
            <a:ext cx="1314451"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40"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3" y="2035572"/>
            <a:ext cx="7305674"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2025-01-24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494201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9"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9" y="2105426"/>
            <a:ext cx="3932237" cy="3823100"/>
          </a:xfrm>
        </p:spPr>
        <p:txBody>
          <a:bodyPr/>
          <a:lstStyle>
            <a:lvl1pPr marL="0" indent="0">
              <a:buNone/>
              <a:defRPr sz="1600"/>
            </a:lvl1pPr>
            <a:lvl2pPr marL="457212" indent="0">
              <a:buNone/>
              <a:defRPr sz="1400"/>
            </a:lvl2pPr>
            <a:lvl3pPr marL="914423" indent="0">
              <a:buNone/>
              <a:defRPr sz="1199"/>
            </a:lvl3pPr>
            <a:lvl4pPr marL="1371635" indent="0">
              <a:buNone/>
              <a:defRPr sz="1000"/>
            </a:lvl4pPr>
            <a:lvl5pPr marL="1828847" indent="0">
              <a:buNone/>
              <a:defRPr sz="1000"/>
            </a:lvl5pPr>
            <a:lvl6pPr marL="2286057" indent="0">
              <a:buNone/>
              <a:defRPr sz="1000"/>
            </a:lvl6pPr>
            <a:lvl7pPr marL="2743269" indent="0">
              <a:buNone/>
              <a:defRPr sz="1000"/>
            </a:lvl7pPr>
            <a:lvl8pPr marL="3200481" indent="0">
              <a:buNone/>
              <a:defRPr sz="1000"/>
            </a:lvl8pPr>
            <a:lvl9pPr marL="3657692"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2025-01-24</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6" y="7455827"/>
            <a:ext cx="4114800" cy="165400"/>
          </a:xfrm>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8" y="293412"/>
            <a:ext cx="7423287"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5" y="298176"/>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6"/>
            <a:ext cx="4307816" cy="4051300"/>
          </a:xfrm>
        </p:spPr>
        <p:txBody>
          <a:bodyPr/>
          <a:lstStyle>
            <a:lvl1pPr marL="0" indent="0">
              <a:buNone/>
              <a:defRPr sz="1600"/>
            </a:lvl1pPr>
            <a:lvl2pPr marL="457212" indent="0">
              <a:buNone/>
              <a:defRPr sz="1400"/>
            </a:lvl2pPr>
            <a:lvl3pPr marL="914423" indent="0">
              <a:buNone/>
              <a:defRPr sz="1199"/>
            </a:lvl3pPr>
            <a:lvl4pPr marL="1371635" indent="0">
              <a:buNone/>
              <a:defRPr sz="1000"/>
            </a:lvl4pPr>
            <a:lvl5pPr marL="1828847" indent="0">
              <a:buNone/>
              <a:defRPr sz="1000"/>
            </a:lvl5pPr>
            <a:lvl6pPr marL="2286057" indent="0">
              <a:buNone/>
              <a:defRPr sz="1000"/>
            </a:lvl6pPr>
            <a:lvl7pPr marL="2743269" indent="0">
              <a:buNone/>
              <a:defRPr sz="1000"/>
            </a:lvl7pPr>
            <a:lvl8pPr marL="3200481" indent="0">
              <a:buNone/>
              <a:defRPr sz="1000"/>
            </a:lvl8pPr>
            <a:lvl9pPr marL="3657692"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2025-01-24</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6" y="7455827"/>
            <a:ext cx="4114800" cy="165400"/>
          </a:xfrm>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3"/>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699" y="7549758"/>
            <a:ext cx="2743200" cy="165400"/>
          </a:xfrm>
        </p:spPr>
        <p:txBody>
          <a:bodyPr/>
          <a:lstStyle/>
          <a:p>
            <a:fld id="{FD403CD0-842C-4BCD-83D3-BB78B185EE38}" type="datetimeFigureOut">
              <a:rPr lang="sv-SE" smtClean="0"/>
              <a:t>2025-01-24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15234"/>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699" y="7549758"/>
            <a:ext cx="2743200" cy="165400"/>
          </a:xfrm>
        </p:spPr>
        <p:txBody>
          <a:bodyPr/>
          <a:lstStyle/>
          <a:p>
            <a:fld id="{FD403CD0-842C-4BCD-83D3-BB78B185EE38}" type="datetimeFigureOut">
              <a:rPr lang="sv-SE" smtClean="0"/>
              <a:t>2025-01-24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13E4B5DF-3550-DF41-16F3-946D57C54F59}"/>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798442" y="5774637"/>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699" y="7549758"/>
            <a:ext cx="2743200" cy="165400"/>
          </a:xfrm>
        </p:spPr>
        <p:txBody>
          <a:bodyPr/>
          <a:lstStyle/>
          <a:p>
            <a:fld id="{FD403CD0-842C-4BCD-83D3-BB78B185EE38}" type="datetimeFigureOut">
              <a:rPr lang="sv-SE" smtClean="0"/>
              <a:t>2025-01-24</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1"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hållsförteckning förbundsgrön bild">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5DEFE2C-BDE3-0FA6-B3B4-A79BF250CB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30127" cy="6858000"/>
          </a:xfrm>
          <a:prstGeom prst="rect">
            <a:avLst/>
          </a:prstGeom>
          <a:noFill/>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sp>
        <p:nvSpPr>
          <p:cNvPr id="2" name="Frihandsfigur: Form 10">
            <a:extLst>
              <a:ext uri="{FF2B5EF4-FFF2-40B4-BE49-F238E27FC236}">
                <a16:creationId xmlns:a16="http://schemas.microsoft.com/office/drawing/2014/main" id="{8E0A07E2-D4C4-86A7-1F7C-FDC8E211E720}"/>
              </a:ext>
            </a:extLst>
          </p:cNvPr>
          <p:cNvSpPr/>
          <p:nvPr userDrawn="1"/>
        </p:nvSpPr>
        <p:spPr>
          <a:xfrm>
            <a:off x="7549516" y="3467876"/>
            <a:ext cx="4646294"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chemeClr val="bg1"/>
            </a:solidFill>
            <a:prstDash val="solid"/>
            <a:miter/>
          </a:ln>
        </p:spPr>
        <p:txBody>
          <a:bodyPr rtlCol="0" anchor="ctr"/>
          <a:lstStyle/>
          <a:p>
            <a:endParaRPr lang="sv-SE" sz="1800"/>
          </a:p>
        </p:txBody>
      </p:sp>
      <p:sp>
        <p:nvSpPr>
          <p:cNvPr id="7" name="Frihandsfigur: Form 11">
            <a:extLst>
              <a:ext uri="{FF2B5EF4-FFF2-40B4-BE49-F238E27FC236}">
                <a16:creationId xmlns:a16="http://schemas.microsoft.com/office/drawing/2014/main" id="{F35DE90E-1BB7-44AC-8BD8-D314E5E3F83E}"/>
              </a:ext>
            </a:extLst>
          </p:cNvPr>
          <p:cNvSpPr/>
          <p:nvPr userDrawn="1"/>
        </p:nvSpPr>
        <p:spPr>
          <a:xfrm>
            <a:off x="7151369" y="5238753"/>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3702670572"/>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1"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1" y="3164701"/>
            <a:ext cx="8764449" cy="972067"/>
          </a:xfrm>
        </p:spPr>
        <p:txBody>
          <a:bodyPr/>
          <a:lstStyle>
            <a:lvl1pPr marL="0" indent="0" algn="l">
              <a:buNone/>
              <a:defRPr sz="1800"/>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3" y="2895002"/>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sz="180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sz="1800"/>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 blekgrön bild 1">
    <p:bg>
      <p:bgPr>
        <a:solidFill>
          <a:schemeClr val="accent5"/>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9787DE5-9D96-CDB7-E39F-CAB2936E38A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26317"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3" y="2895002"/>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chemeClr val="bg1"/>
              </a:solidFill>
              <a:prstDash val="solid"/>
              <a:miter/>
            </a:ln>
          </p:spPr>
          <p:txBody>
            <a:bodyPr rtlCol="0" anchor="ctr"/>
            <a:lstStyle/>
            <a:p>
              <a:endParaRPr lang="sv-SE" sz="180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chemeClr val="bg1"/>
              </a:solidFill>
              <a:prstDash val="solid"/>
              <a:miter/>
            </a:ln>
          </p:spPr>
          <p:txBody>
            <a:bodyPr rtlCol="0" anchor="ctr"/>
            <a:lstStyle/>
            <a:p>
              <a:endParaRPr lang="sv-SE" sz="1800"/>
            </a:p>
          </p:txBody>
        </p:sp>
      </p:grpSp>
    </p:spTree>
    <p:extLst>
      <p:ext uri="{BB962C8B-B14F-4D97-AF65-F5344CB8AC3E}">
        <p14:creationId xmlns:p14="http://schemas.microsoft.com/office/powerpoint/2010/main" val="3297429048"/>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sida blekgrön bild 2">
    <p:bg>
      <p:bgPr>
        <a:solidFill>
          <a:schemeClr val="accent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3335DC2-EB8C-C5A8-6CC7-98ECE3C2487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26317"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sp>
        <p:nvSpPr>
          <p:cNvPr id="2" name="Frihandsfigur: Form 10">
            <a:extLst>
              <a:ext uri="{FF2B5EF4-FFF2-40B4-BE49-F238E27FC236}">
                <a16:creationId xmlns:a16="http://schemas.microsoft.com/office/drawing/2014/main" id="{8E0A07E2-D4C4-86A7-1F7C-FDC8E211E720}"/>
              </a:ext>
            </a:extLst>
          </p:cNvPr>
          <p:cNvSpPr/>
          <p:nvPr userDrawn="1"/>
        </p:nvSpPr>
        <p:spPr>
          <a:xfrm>
            <a:off x="7549516" y="3467876"/>
            <a:ext cx="4646294"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chemeClr val="bg1"/>
            </a:solidFill>
            <a:prstDash val="solid"/>
            <a:miter/>
          </a:ln>
        </p:spPr>
        <p:txBody>
          <a:bodyPr rtlCol="0" anchor="ctr"/>
          <a:lstStyle/>
          <a:p>
            <a:endParaRPr lang="sv-SE" sz="1800"/>
          </a:p>
        </p:txBody>
      </p:sp>
      <p:sp>
        <p:nvSpPr>
          <p:cNvPr id="7" name="Frihandsfigur: Form 11">
            <a:extLst>
              <a:ext uri="{FF2B5EF4-FFF2-40B4-BE49-F238E27FC236}">
                <a16:creationId xmlns:a16="http://schemas.microsoft.com/office/drawing/2014/main" id="{F35DE90E-1BB7-44AC-8BD8-D314E5E3F83E}"/>
              </a:ext>
            </a:extLst>
          </p:cNvPr>
          <p:cNvSpPr/>
          <p:nvPr userDrawn="1"/>
        </p:nvSpPr>
        <p:spPr>
          <a:xfrm>
            <a:off x="7151369" y="5238753"/>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699690504"/>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sida blekgrön bild 3">
    <p:bg>
      <p:bgPr>
        <a:solidFill>
          <a:schemeClr val="accent5"/>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32A088A-E836-6973-7DAC-178295B860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26317"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sp>
        <p:nvSpPr>
          <p:cNvPr id="2" name="Frihandsfigur: Form 17">
            <a:extLst>
              <a:ext uri="{FF2B5EF4-FFF2-40B4-BE49-F238E27FC236}">
                <a16:creationId xmlns:a16="http://schemas.microsoft.com/office/drawing/2014/main" id="{A3C16C2C-665E-C0E4-71E3-1965B8CA5E7D}"/>
              </a:ext>
            </a:extLst>
          </p:cNvPr>
          <p:cNvSpPr/>
          <p:nvPr userDrawn="1"/>
        </p:nvSpPr>
        <p:spPr>
          <a:xfrm rot="10512305">
            <a:off x="8065505" y="2236025"/>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chemeClr val="bg1"/>
            </a:solidFill>
            <a:prstDash val="solid"/>
            <a:miter/>
          </a:ln>
        </p:spPr>
        <p:txBody>
          <a:bodyPr rtlCol="0" anchor="ctr"/>
          <a:lstStyle/>
          <a:p>
            <a:endParaRPr lang="sv-SE" sz="1800"/>
          </a:p>
        </p:txBody>
      </p:sp>
      <p:sp>
        <p:nvSpPr>
          <p:cNvPr id="7" name="Frihandsfigur: Form 18">
            <a:extLst>
              <a:ext uri="{FF2B5EF4-FFF2-40B4-BE49-F238E27FC236}">
                <a16:creationId xmlns:a16="http://schemas.microsoft.com/office/drawing/2014/main" id="{B80512AF-49AC-7F0A-3BA2-93E4D87934C1}"/>
              </a:ext>
            </a:extLst>
          </p:cNvPr>
          <p:cNvSpPr/>
          <p:nvPr userDrawn="1"/>
        </p:nvSpPr>
        <p:spPr>
          <a:xfrm rot="10512305">
            <a:off x="9113990" y="2260046"/>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344774410"/>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0"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0" y="3164701"/>
            <a:ext cx="8696739" cy="972067"/>
          </a:xfrm>
        </p:spPr>
        <p:txBody>
          <a:bodyPr/>
          <a:lstStyle>
            <a:lvl1pPr marL="0" indent="0" algn="l">
              <a:buNone/>
              <a:defRPr sz="1800">
                <a:solidFill>
                  <a:schemeClr val="tx1"/>
                </a:solidFill>
              </a:defRPr>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30" y="2911518"/>
            <a:ext cx="1550244" cy="4457699"/>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sz="1800"/>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sz="1800"/>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2025-01-24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8" y="293413"/>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8" y="1829202"/>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FD403CD0-842C-4BCD-83D3-BB78B185EE38}" type="datetimeFigureOut">
              <a:rPr lang="sv-SE" smtClean="0"/>
              <a:pPr algn="r"/>
              <a:t>2025-01-24</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5E8189BA-9277-9662-A123-337D3FA5314F}"/>
              </a:ext>
            </a:extLst>
          </p:cNvPr>
          <p:cNvPicPr>
            <a:picLocks noChangeAspect="1"/>
          </p:cNvPicPr>
          <p:nvPr userDrawn="1">
            <p:custDataLst>
              <p:tags r:id="rId28"/>
            </p:custDataLst>
          </p:nvPr>
        </p:nvPicPr>
        <p:blipFill>
          <a:blip r:embed="rId29" cstate="screen">
            <a:extLst>
              <a:ext uri="{28A0092B-C50C-407E-A947-70E740481C1C}">
                <a14:useLocalDpi xmlns:a14="http://schemas.microsoft.com/office/drawing/2010/main"/>
              </a:ext>
            </a:extLst>
          </a:blip>
          <a:stretch>
            <a:fillRect/>
          </a:stretch>
        </p:blipFill>
        <p:spPr>
          <a:xfrm>
            <a:off x="300039" y="6309379"/>
            <a:ext cx="2883416"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9" r:id="rId3"/>
    <p:sldLayoutId id="2147483658" r:id="rId4"/>
    <p:sldLayoutId id="2147483675" r:id="rId5"/>
    <p:sldLayoutId id="2147483678" r:id="rId6"/>
    <p:sldLayoutId id="2147483677" r:id="rId7"/>
    <p:sldLayoutId id="2147483659" r:id="rId8"/>
    <p:sldLayoutId id="2147483650" r:id="rId9"/>
    <p:sldLayoutId id="2147483668" r:id="rId10"/>
    <p:sldLayoutId id="2147483669" r:id="rId11"/>
    <p:sldLayoutId id="2147483661" r:id="rId12"/>
    <p:sldLayoutId id="2147483652" r:id="rId13"/>
    <p:sldLayoutId id="2147483653" r:id="rId14"/>
    <p:sldLayoutId id="2147483654" r:id="rId15"/>
    <p:sldLayoutId id="2147483670" r:id="rId16"/>
    <p:sldLayoutId id="2147483671" r:id="rId17"/>
    <p:sldLayoutId id="2147483662" r:id="rId18"/>
    <p:sldLayoutId id="2147483663" r:id="rId19"/>
    <p:sldLayoutId id="2147483667" r:id="rId20"/>
    <p:sldLayoutId id="2147483656" r:id="rId21"/>
    <p:sldLayoutId id="2147483664" r:id="rId22"/>
    <p:sldLayoutId id="2147483657" r:id="rId23"/>
    <p:sldLayoutId id="2147483655" r:id="rId24"/>
    <p:sldLayoutId id="2147483665" r:id="rId25"/>
    <p:sldLayoutId id="2147483666" r:id="rId26"/>
  </p:sldLayoutIdLst>
  <p:txStyles>
    <p:titleStyle>
      <a:lvl1pPr algn="l" defTabSz="914423"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451"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63"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75"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98"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7"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1"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innovationsforetagen.se/app/uploads/sites/6/2024/02/Innovationsforetagen_Lonekompassen-2024_ny.pdf"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emf"/><Relationship Id="rId5" Type="http://schemas.openxmlformats.org/officeDocument/2006/relationships/image" Target="../media/image1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6.jpeg"/><Relationship Id="rId11" Type="http://schemas.openxmlformats.org/officeDocument/2006/relationships/image" Target="../media/image31.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E9F975-C72B-FDB3-5BA8-D4EBE3C6C8BF}"/>
              </a:ext>
            </a:extLst>
          </p:cNvPr>
          <p:cNvSpPr>
            <a:spLocks noGrp="1"/>
          </p:cNvSpPr>
          <p:nvPr>
            <p:ph type="title"/>
          </p:nvPr>
        </p:nvSpPr>
        <p:spPr>
          <a:xfrm>
            <a:off x="301488" y="293412"/>
            <a:ext cx="10299174" cy="1325563"/>
          </a:xfrm>
        </p:spPr>
        <p:txBody>
          <a:bodyPr/>
          <a:lstStyle/>
          <a:p>
            <a:r>
              <a:rPr lang="sv-SE">
                <a:latin typeface="Aptos" panose="020B0004020202020204" pitchFamily="34" charset="0"/>
              </a:rPr>
              <a:t>Instruktion till presentationsmaterialet Bolagskompassen</a:t>
            </a:r>
          </a:p>
        </p:txBody>
      </p:sp>
      <p:sp>
        <p:nvSpPr>
          <p:cNvPr id="8" name="Content Placeholder 2">
            <a:extLst>
              <a:ext uri="{FF2B5EF4-FFF2-40B4-BE49-F238E27FC236}">
                <a16:creationId xmlns:a16="http://schemas.microsoft.com/office/drawing/2014/main" id="{0F901C22-D192-5C13-BC6E-AC5691690D48}"/>
              </a:ext>
            </a:extLst>
          </p:cNvPr>
          <p:cNvSpPr>
            <a:spLocks noGrp="1"/>
          </p:cNvSpPr>
          <p:nvPr>
            <p:ph idx="1"/>
          </p:nvPr>
        </p:nvSpPr>
        <p:spPr>
          <a:xfrm>
            <a:off x="301487" y="2186040"/>
            <a:ext cx="7666856" cy="4054865"/>
          </a:xfrm>
        </p:spPr>
        <p:txBody>
          <a:bodyPr vert="horz" lIns="0" tIns="0" rIns="0" bIns="0" rtlCol="0" anchor="t">
            <a:noAutofit/>
          </a:bodyPr>
          <a:lstStyle/>
          <a:p>
            <a:pPr>
              <a:spcBef>
                <a:spcPts val="0"/>
              </a:spcBef>
              <a:spcAft>
                <a:spcPts val="1800"/>
              </a:spcAft>
            </a:pPr>
            <a:r>
              <a:rPr lang="sv-SE" sz="2000" dirty="0">
                <a:latin typeface="Aptos" panose="020B0004020202020204" pitchFamily="34" charset="0"/>
              </a:rPr>
              <a:t>Materialet är framtaget för att användas i dialogen mellan företag och medarbetare för att skapa en gemensam förståelse för verksamhetens ekonomiska förutsättningar, prognos och omvärld. Materialet kan användas som allmän utbildning, men är framtaget för situationer som lönerörelse eller omställning. </a:t>
            </a:r>
            <a:endParaRPr lang="sv-SE" sz="2000" dirty="0">
              <a:latin typeface="Aptos" panose="020B0004020202020204" pitchFamily="34" charset="0"/>
              <a:cs typeface="Arial"/>
            </a:endParaRPr>
          </a:p>
          <a:p>
            <a:pPr>
              <a:spcBef>
                <a:spcPts val="0"/>
              </a:spcBef>
              <a:spcAft>
                <a:spcPts val="1800"/>
              </a:spcAft>
            </a:pPr>
            <a:r>
              <a:rPr lang="sv-SE" sz="2000" dirty="0">
                <a:latin typeface="Aptos" panose="020B0004020202020204" pitchFamily="34" charset="0"/>
              </a:rPr>
              <a:t>Materialet är tänkt att kunna användas i sin helhet, alternativt att man väljer ut de bilder som passar för tillfället. </a:t>
            </a:r>
            <a:endParaRPr lang="sv-SE" sz="2000" dirty="0">
              <a:latin typeface="Aptos" panose="020B0004020202020204" pitchFamily="34" charset="0"/>
              <a:cs typeface="Arial"/>
            </a:endParaRPr>
          </a:p>
          <a:p>
            <a:pPr>
              <a:spcBef>
                <a:spcPts val="0"/>
              </a:spcBef>
              <a:spcAft>
                <a:spcPts val="1800"/>
              </a:spcAft>
            </a:pPr>
            <a:r>
              <a:rPr lang="sv-SE" sz="2000" dirty="0">
                <a:latin typeface="Aptos" panose="020B0004020202020204" pitchFamily="34" charset="0"/>
              </a:rPr>
              <a:t>Materialet innehåller delar där företaget kan placera in underlag från den egna verksamheten, vilket uppmuntras.   </a:t>
            </a:r>
            <a:endParaRPr lang="sv-SE" sz="2000" dirty="0">
              <a:latin typeface="Aptos" panose="020B0004020202020204" pitchFamily="34" charset="0"/>
              <a:cs typeface="Arial"/>
            </a:endParaRPr>
          </a:p>
          <a:p>
            <a:pPr>
              <a:spcBef>
                <a:spcPts val="0"/>
              </a:spcBef>
              <a:spcAft>
                <a:spcPts val="1800"/>
              </a:spcAft>
            </a:pPr>
            <a:r>
              <a:rPr lang="sv-SE" sz="2000" dirty="0">
                <a:latin typeface="Aptos" panose="020B0004020202020204" pitchFamily="34" charset="0"/>
                <a:cs typeface="Arial"/>
              </a:rPr>
              <a:t>För mer specifikt material kopplat till lön, se: </a:t>
            </a:r>
            <a:r>
              <a:rPr lang="sv-SE" sz="2000" dirty="0">
                <a:latin typeface="Aptos" panose="020B0004020202020204" pitchFamily="34" charset="0"/>
                <a:cs typeface="Arial"/>
                <a:hlinkClick r:id="rId3"/>
              </a:rPr>
              <a:t>Lönekompassen</a:t>
            </a:r>
            <a:r>
              <a:rPr lang="sv-SE" sz="2000" dirty="0">
                <a:latin typeface="Aptos" panose="020B0004020202020204" pitchFamily="34" charset="0"/>
                <a:cs typeface="Arial"/>
              </a:rPr>
              <a:t>.</a:t>
            </a:r>
          </a:p>
        </p:txBody>
      </p:sp>
      <p:pic>
        <p:nvPicPr>
          <p:cNvPr id="3" name="Picture 2" descr="A screenshot of a computer&#10;&#10;Description automatically generated">
            <a:extLst>
              <a:ext uri="{FF2B5EF4-FFF2-40B4-BE49-F238E27FC236}">
                <a16:creationId xmlns:a16="http://schemas.microsoft.com/office/drawing/2014/main" id="{DD83126F-A20E-31BC-C12F-0C2255443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4738" y="2333723"/>
            <a:ext cx="3071807" cy="1766290"/>
          </a:xfrm>
          <a:prstGeom prst="rect">
            <a:avLst/>
          </a:prstGeom>
          <a:effectLst>
            <a:outerShdw blurRad="586605" sx="102000" sy="102000" algn="ctr" rotWithShape="0">
              <a:prstClr val="black">
                <a:alpha val="16390"/>
              </a:prstClr>
            </a:outerShdw>
          </a:effectLst>
        </p:spPr>
      </p:pic>
      <p:pic>
        <p:nvPicPr>
          <p:cNvPr id="5" name="Picture 4" descr="A screenshot of a computer&#10;&#10;Description automatically generated">
            <a:extLst>
              <a:ext uri="{FF2B5EF4-FFF2-40B4-BE49-F238E27FC236}">
                <a16:creationId xmlns:a16="http://schemas.microsoft.com/office/drawing/2014/main" id="{4021766A-AAA4-87BC-96BF-143E9E87E5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4738" y="4327146"/>
            <a:ext cx="3071807" cy="1766290"/>
          </a:xfrm>
          <a:prstGeom prst="rect">
            <a:avLst/>
          </a:prstGeom>
          <a:effectLst>
            <a:outerShdw blurRad="586605" sx="102000" sy="102000" algn="ctr" rotWithShape="0">
              <a:prstClr val="black">
                <a:alpha val="16390"/>
              </a:prstClr>
            </a:outerShdw>
          </a:effectLst>
        </p:spPr>
      </p:pic>
      <p:sp>
        <p:nvSpPr>
          <p:cNvPr id="7" name="Left Brace 6">
            <a:extLst>
              <a:ext uri="{FF2B5EF4-FFF2-40B4-BE49-F238E27FC236}">
                <a16:creationId xmlns:a16="http://schemas.microsoft.com/office/drawing/2014/main" id="{9EC2EA60-872E-DB42-D915-B83483D03FA9}"/>
              </a:ext>
            </a:extLst>
          </p:cNvPr>
          <p:cNvSpPr/>
          <p:nvPr/>
        </p:nvSpPr>
        <p:spPr>
          <a:xfrm>
            <a:off x="8241960" y="2001798"/>
            <a:ext cx="398911" cy="4239109"/>
          </a:xfrm>
          <a:prstGeom prst="leftBrace">
            <a:avLst>
              <a:gd name="adj1" fmla="val 60992"/>
              <a:gd name="adj2" fmla="val 637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cxnSp>
        <p:nvCxnSpPr>
          <p:cNvPr id="10" name="Straight Connector 9">
            <a:extLst>
              <a:ext uri="{FF2B5EF4-FFF2-40B4-BE49-F238E27FC236}">
                <a16:creationId xmlns:a16="http://schemas.microsoft.com/office/drawing/2014/main" id="{2EBD7761-916A-0956-C845-B7BD274BADE4}"/>
              </a:ext>
            </a:extLst>
          </p:cNvPr>
          <p:cNvCxnSpPr>
            <a:cxnSpLocks/>
            <a:endCxn id="7" idx="1"/>
          </p:cNvCxnSpPr>
          <p:nvPr/>
        </p:nvCxnSpPr>
        <p:spPr>
          <a:xfrm>
            <a:off x="7617126" y="4700688"/>
            <a:ext cx="624832" cy="1420"/>
          </a:xfrm>
          <a:prstGeom prst="line">
            <a:avLst/>
          </a:prstGeom>
          <a:ln w="95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62F725-238D-618B-E391-2BAEB9F8770D}"/>
              </a:ext>
            </a:extLst>
          </p:cNvPr>
          <p:cNvSpPr txBox="1"/>
          <p:nvPr/>
        </p:nvSpPr>
        <p:spPr>
          <a:xfrm>
            <a:off x="8708167" y="1920409"/>
            <a:ext cx="3071807" cy="254044"/>
          </a:xfrm>
          <a:prstGeom prst="rect">
            <a:avLst/>
          </a:prstGeom>
          <a:noFill/>
        </p:spPr>
        <p:txBody>
          <a:bodyPr wrap="square" rtlCol="0">
            <a:spAutoFit/>
          </a:bodyPr>
          <a:lstStyle/>
          <a:p>
            <a:r>
              <a:rPr lang="sv-SE" sz="1051">
                <a:latin typeface="Aptos" panose="020B0004020202020204" pitchFamily="34" charset="0"/>
              </a:rPr>
              <a:t>Dessa b</a:t>
            </a:r>
            <a:r>
              <a:rPr lang="en-SE" sz="1051">
                <a:latin typeface="Aptos" panose="020B0004020202020204" pitchFamily="34" charset="0"/>
              </a:rPr>
              <a:t>ilder är avsedda för eget </a:t>
            </a:r>
            <a:r>
              <a:rPr lang="sv-SE" sz="1051">
                <a:latin typeface="Aptos" panose="020B0004020202020204" pitchFamily="34" charset="0"/>
              </a:rPr>
              <a:t>underlag</a:t>
            </a:r>
            <a:endParaRPr lang="en-SE" sz="1051">
              <a:latin typeface="Aptos" panose="020B0004020202020204" pitchFamily="34" charset="0"/>
            </a:endParaRPr>
          </a:p>
        </p:txBody>
      </p:sp>
      <p:sp>
        <p:nvSpPr>
          <p:cNvPr id="9" name="Rektangel 8">
            <a:extLst>
              <a:ext uri="{FF2B5EF4-FFF2-40B4-BE49-F238E27FC236}">
                <a16:creationId xmlns:a16="http://schemas.microsoft.com/office/drawing/2014/main" id="{4E318A6C-42A9-6DB0-BE8F-25707A02CDF1}"/>
              </a:ext>
            </a:extLst>
          </p:cNvPr>
          <p:cNvSpPr/>
          <p:nvPr/>
        </p:nvSpPr>
        <p:spPr>
          <a:xfrm>
            <a:off x="9753601" y="2868252"/>
            <a:ext cx="914076" cy="697231"/>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199" b="1">
                <a:ln w="10160">
                  <a:noFill/>
                  <a:prstDash val="solid"/>
                </a:ln>
                <a:solidFill>
                  <a:schemeClr val="bg1"/>
                </a:solidFill>
                <a:latin typeface="Aptos SemiBold" panose="020B0004020202020204" pitchFamily="34" charset="0"/>
              </a:rPr>
              <a:t>Eget</a:t>
            </a:r>
            <a:br>
              <a:rPr lang="sv-SE" sz="1199" b="1">
                <a:ln w="10160">
                  <a:noFill/>
                  <a:prstDash val="solid"/>
                </a:ln>
                <a:solidFill>
                  <a:schemeClr val="bg1"/>
                </a:solidFill>
                <a:latin typeface="Aptos SemiBold" panose="020B0004020202020204" pitchFamily="34" charset="0"/>
              </a:rPr>
            </a:br>
            <a:r>
              <a:rPr lang="sv-SE" sz="1199" b="1">
                <a:ln w="10160">
                  <a:noFill/>
                  <a:prstDash val="solid"/>
                </a:ln>
                <a:solidFill>
                  <a:schemeClr val="bg1"/>
                </a:solidFill>
                <a:latin typeface="Aptos SemiBold" panose="020B0004020202020204" pitchFamily="34" charset="0"/>
              </a:rPr>
              <a:t>material</a:t>
            </a:r>
          </a:p>
        </p:txBody>
      </p:sp>
      <p:sp>
        <p:nvSpPr>
          <p:cNvPr id="11" name="Rektangel 10">
            <a:extLst>
              <a:ext uri="{FF2B5EF4-FFF2-40B4-BE49-F238E27FC236}">
                <a16:creationId xmlns:a16="http://schemas.microsoft.com/office/drawing/2014/main" id="{B1DE2D9C-DF63-F01D-D073-7C3B3CCFAA10}"/>
              </a:ext>
            </a:extLst>
          </p:cNvPr>
          <p:cNvSpPr/>
          <p:nvPr/>
        </p:nvSpPr>
        <p:spPr>
          <a:xfrm>
            <a:off x="9753601" y="4867741"/>
            <a:ext cx="914076" cy="697231"/>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199" b="1">
                <a:ln w="10160">
                  <a:noFill/>
                  <a:prstDash val="solid"/>
                </a:ln>
                <a:solidFill>
                  <a:schemeClr val="bg1"/>
                </a:solidFill>
                <a:latin typeface="Aptos SemiBold" panose="020B0004020202020204" pitchFamily="34" charset="0"/>
              </a:rPr>
              <a:t>Eget</a:t>
            </a:r>
            <a:br>
              <a:rPr lang="sv-SE" sz="1199" b="1">
                <a:ln w="10160">
                  <a:noFill/>
                  <a:prstDash val="solid"/>
                </a:ln>
                <a:solidFill>
                  <a:schemeClr val="bg1"/>
                </a:solidFill>
                <a:latin typeface="Aptos SemiBold" panose="020B0004020202020204" pitchFamily="34" charset="0"/>
              </a:rPr>
            </a:br>
            <a:r>
              <a:rPr lang="sv-SE" sz="1199"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427806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upp 7">
            <a:extLst>
              <a:ext uri="{FF2B5EF4-FFF2-40B4-BE49-F238E27FC236}">
                <a16:creationId xmlns:a16="http://schemas.microsoft.com/office/drawing/2014/main" id="{9C190F88-D444-9117-6B1F-36847C9949B9}"/>
              </a:ext>
            </a:extLst>
          </p:cNvPr>
          <p:cNvGrpSpPr/>
          <p:nvPr/>
        </p:nvGrpSpPr>
        <p:grpSpPr>
          <a:xfrm>
            <a:off x="672142" y="1253508"/>
            <a:ext cx="4762049" cy="4350987"/>
            <a:chOff x="401431" y="1253506"/>
            <a:chExt cx="4762049" cy="4350987"/>
          </a:xfrm>
        </p:grpSpPr>
        <p:sp>
          <p:nvSpPr>
            <p:cNvPr id="9" name="Ellips 9">
              <a:extLst>
                <a:ext uri="{FF2B5EF4-FFF2-40B4-BE49-F238E27FC236}">
                  <a16:creationId xmlns:a16="http://schemas.microsoft.com/office/drawing/2014/main" id="{3F94591B-96EB-E7A7-4802-D1C2D91F0A96}"/>
                </a:ext>
              </a:extLst>
            </p:cNvPr>
            <p:cNvSpPr/>
            <p:nvPr/>
          </p:nvSpPr>
          <p:spPr>
            <a:xfrm>
              <a:off x="401431" y="1253506"/>
              <a:ext cx="4762049" cy="43509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ptos" panose="020B0004020202020204" pitchFamily="34" charset="0"/>
              </a:endParaRPr>
            </a:p>
          </p:txBody>
        </p:sp>
        <p:sp>
          <p:nvSpPr>
            <p:cNvPr id="11" name="Ellips 2">
              <a:extLst>
                <a:ext uri="{FF2B5EF4-FFF2-40B4-BE49-F238E27FC236}">
                  <a16:creationId xmlns:a16="http://schemas.microsoft.com/office/drawing/2014/main" id="{3E337ED8-16D7-8251-16D9-AF9390C38E07}"/>
                </a:ext>
              </a:extLst>
            </p:cNvPr>
            <p:cNvSpPr/>
            <p:nvPr/>
          </p:nvSpPr>
          <p:spPr>
            <a:xfrm>
              <a:off x="2039592" y="1858305"/>
              <a:ext cx="3123888" cy="314138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ptos" panose="020B0004020202020204" pitchFamily="34" charset="0"/>
              </a:endParaRPr>
            </a:p>
          </p:txBody>
        </p:sp>
        <p:pic>
          <p:nvPicPr>
            <p:cNvPr id="12" name="Picture 2">
              <a:extLst>
                <a:ext uri="{FF2B5EF4-FFF2-40B4-BE49-F238E27FC236}">
                  <a16:creationId xmlns:a16="http://schemas.microsoft.com/office/drawing/2014/main" id="{4E456F6A-8228-1081-6B03-8A89C07DD8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722" y="3318317"/>
              <a:ext cx="1327984" cy="243983"/>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objekt 11">
              <a:extLst>
                <a:ext uri="{FF2B5EF4-FFF2-40B4-BE49-F238E27FC236}">
                  <a16:creationId xmlns:a16="http://schemas.microsoft.com/office/drawing/2014/main" id="{0C9702F0-7960-D2F9-80FE-E8B99D0AD7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477" y="3318317"/>
              <a:ext cx="2786117" cy="232673"/>
            </a:xfrm>
            <a:prstGeom prst="rect">
              <a:avLst/>
            </a:prstGeom>
          </p:spPr>
        </p:pic>
      </p:grpSp>
      <p:sp>
        <p:nvSpPr>
          <p:cNvPr id="4" name="Platshållare för innehåll 2">
            <a:extLst>
              <a:ext uri="{FF2B5EF4-FFF2-40B4-BE49-F238E27FC236}">
                <a16:creationId xmlns:a16="http://schemas.microsoft.com/office/drawing/2014/main" id="{4C1614D2-E701-1E3E-4C60-61F91E878E02}"/>
              </a:ext>
            </a:extLst>
          </p:cNvPr>
          <p:cNvSpPr txBox="1">
            <a:spLocks/>
          </p:cNvSpPr>
          <p:nvPr/>
        </p:nvSpPr>
        <p:spPr>
          <a:xfrm>
            <a:off x="6096001" y="1619217"/>
            <a:ext cx="5183187" cy="274279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199"/>
              </a:spcAft>
            </a:pPr>
            <a:r>
              <a:rPr lang="sv-SE" sz="1800">
                <a:latin typeface="Aptos" panose="020B0004020202020204" pitchFamily="34" charset="0"/>
              </a:rPr>
              <a:t>Arbetsrättslig rådgivning av Almegas jurister </a:t>
            </a:r>
          </a:p>
          <a:p>
            <a:pPr>
              <a:lnSpc>
                <a:spcPct val="100000"/>
              </a:lnSpc>
              <a:spcBef>
                <a:spcPts val="0"/>
              </a:spcBef>
              <a:spcAft>
                <a:spcPts val="1199"/>
              </a:spcAft>
            </a:pPr>
            <a:r>
              <a:rPr lang="sv-SE" sz="1800">
                <a:latin typeface="Aptos" panose="020B0004020202020204" pitchFamily="34" charset="0"/>
              </a:rPr>
              <a:t>Arbetsrättsligt stöd genom Arbetsgivarguiden, mejl- och telefonjour</a:t>
            </a:r>
          </a:p>
          <a:p>
            <a:pPr>
              <a:lnSpc>
                <a:spcPct val="100000"/>
              </a:lnSpc>
              <a:spcBef>
                <a:spcPts val="0"/>
              </a:spcBef>
              <a:spcAft>
                <a:spcPts val="1199"/>
              </a:spcAft>
            </a:pPr>
            <a:r>
              <a:rPr lang="sv-SE" sz="1800">
                <a:latin typeface="Aptos" panose="020B0004020202020204" pitchFamily="34" charset="0"/>
              </a:rPr>
              <a:t>Stöd och biträde i arbetsrättsliga förhandlingar </a:t>
            </a:r>
          </a:p>
          <a:p>
            <a:pPr>
              <a:lnSpc>
                <a:spcPct val="100000"/>
              </a:lnSpc>
              <a:spcBef>
                <a:spcPts val="0"/>
              </a:spcBef>
              <a:spcAft>
                <a:spcPts val="1199"/>
              </a:spcAft>
            </a:pPr>
            <a:r>
              <a:rPr lang="sv-SE" sz="1800">
                <a:latin typeface="Aptos" panose="020B0004020202020204" pitchFamily="34" charset="0"/>
              </a:rPr>
              <a:t>Kollektivavtalsförhandlingar för branschen och </a:t>
            </a:r>
            <a:br>
              <a:rPr lang="sv-SE" sz="1800">
                <a:latin typeface="Aptos" panose="020B0004020202020204" pitchFamily="34" charset="0"/>
              </a:rPr>
            </a:br>
            <a:r>
              <a:rPr lang="sv-SE" sz="1800">
                <a:latin typeface="Aptos" panose="020B0004020202020204" pitchFamily="34" charset="0"/>
              </a:rPr>
              <a:t>för tjänstesektorn</a:t>
            </a:r>
          </a:p>
          <a:p>
            <a:pPr>
              <a:lnSpc>
                <a:spcPct val="100000"/>
              </a:lnSpc>
              <a:spcBef>
                <a:spcPts val="0"/>
              </a:spcBef>
              <a:spcAft>
                <a:spcPts val="1199"/>
              </a:spcAft>
            </a:pPr>
            <a:r>
              <a:rPr lang="sv-SE" sz="1800">
                <a:latin typeface="Aptos" panose="020B0004020202020204" pitchFamily="34" charset="0"/>
              </a:rPr>
              <a:t>Arbetsrättsliga utbildningar – generella och företagsanpassade</a:t>
            </a:r>
          </a:p>
          <a:p>
            <a:pPr>
              <a:lnSpc>
                <a:spcPct val="100000"/>
              </a:lnSpc>
              <a:spcBef>
                <a:spcPts val="0"/>
              </a:spcBef>
              <a:spcAft>
                <a:spcPts val="1199"/>
              </a:spcAft>
            </a:pPr>
            <a:r>
              <a:rPr lang="sv-SE" sz="1800">
                <a:latin typeface="Aptos" panose="020B0004020202020204" pitchFamily="34" charset="0"/>
              </a:rPr>
              <a:t>Utbildningar och rådgivning i arbetsmiljöfrågor</a:t>
            </a:r>
          </a:p>
          <a:p>
            <a:pPr>
              <a:lnSpc>
                <a:spcPct val="100000"/>
              </a:lnSpc>
              <a:spcBef>
                <a:spcPts val="0"/>
              </a:spcBef>
              <a:spcAft>
                <a:spcPts val="1199"/>
              </a:spcAft>
            </a:pPr>
            <a:r>
              <a:rPr lang="sv-SE" sz="1800">
                <a:latin typeface="Aptos" panose="020B0004020202020204" pitchFamily="34" charset="0"/>
              </a:rPr>
              <a:t>Marknadslöneinformation och lönestatistik</a:t>
            </a:r>
          </a:p>
          <a:p>
            <a:pPr>
              <a:lnSpc>
                <a:spcPct val="100000"/>
              </a:lnSpc>
              <a:spcBef>
                <a:spcPts val="0"/>
              </a:spcBef>
              <a:spcAft>
                <a:spcPts val="1199"/>
              </a:spcAft>
            </a:pPr>
            <a:r>
              <a:rPr lang="sv-SE" sz="1800">
                <a:latin typeface="Aptos" panose="020B0004020202020204" pitchFamily="34" charset="0"/>
              </a:rPr>
              <a:t>Rådgivning kring avtalsförsäkringar och tjänstepension genom Avtalat</a:t>
            </a:r>
          </a:p>
        </p:txBody>
      </p:sp>
      <p:sp>
        <p:nvSpPr>
          <p:cNvPr id="5" name="Rubrik 1">
            <a:extLst>
              <a:ext uri="{FF2B5EF4-FFF2-40B4-BE49-F238E27FC236}">
                <a16:creationId xmlns:a16="http://schemas.microsoft.com/office/drawing/2014/main" id="{55279DA5-423A-C5B1-7A31-B93AF956753C}"/>
              </a:ext>
            </a:extLst>
          </p:cNvPr>
          <p:cNvSpPr txBox="1">
            <a:spLocks/>
          </p:cNvSpPr>
          <p:nvPr/>
        </p:nvSpPr>
        <p:spPr>
          <a:xfrm>
            <a:off x="6096002" y="-29488"/>
            <a:ext cx="5480107" cy="1325563"/>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a:latin typeface="Aptos" panose="020B0004020202020204" pitchFamily="34" charset="0"/>
              </a:rPr>
              <a:t>Arbetsgivarstöd</a:t>
            </a:r>
          </a:p>
        </p:txBody>
      </p:sp>
      <p:pic>
        <p:nvPicPr>
          <p:cNvPr id="14" name="Picture 13">
            <a:extLst>
              <a:ext uri="{FF2B5EF4-FFF2-40B4-BE49-F238E27FC236}">
                <a16:creationId xmlns:a16="http://schemas.microsoft.com/office/drawing/2014/main" id="{71550804-DC25-264C-793B-027B2BBD9922}"/>
              </a:ext>
            </a:extLst>
          </p:cNvPr>
          <p:cNvPicPr>
            <a:picLocks noChangeAspect="1"/>
          </p:cNvPicPr>
          <p:nvPr/>
        </p:nvPicPr>
        <p:blipFill>
          <a:blip r:embed="rId5"/>
          <a:stretch>
            <a:fillRect/>
          </a:stretch>
        </p:blipFill>
        <p:spPr>
          <a:xfrm>
            <a:off x="322047" y="0"/>
            <a:ext cx="1104900" cy="1892300"/>
          </a:xfrm>
          <a:prstGeom prst="rect">
            <a:avLst/>
          </a:prstGeom>
        </p:spPr>
      </p:pic>
      <p:pic>
        <p:nvPicPr>
          <p:cNvPr id="15" name="Picture 14">
            <a:extLst>
              <a:ext uri="{FF2B5EF4-FFF2-40B4-BE49-F238E27FC236}">
                <a16:creationId xmlns:a16="http://schemas.microsoft.com/office/drawing/2014/main" id="{AF313042-84C4-19B4-DC04-D57A0C757477}"/>
              </a:ext>
            </a:extLst>
          </p:cNvPr>
          <p:cNvPicPr>
            <a:picLocks noChangeAspect="1"/>
          </p:cNvPicPr>
          <p:nvPr/>
        </p:nvPicPr>
        <p:blipFill>
          <a:blip r:embed="rId6"/>
          <a:srcRect b="26940"/>
          <a:stretch/>
        </p:blipFill>
        <p:spPr>
          <a:xfrm>
            <a:off x="4922404" y="5596103"/>
            <a:ext cx="685801" cy="1261896"/>
          </a:xfrm>
          <a:prstGeom prst="rect">
            <a:avLst/>
          </a:prstGeom>
        </p:spPr>
      </p:pic>
    </p:spTree>
    <p:extLst>
      <p:ext uri="{BB962C8B-B14F-4D97-AF65-F5344CB8AC3E}">
        <p14:creationId xmlns:p14="http://schemas.microsoft.com/office/powerpoint/2010/main" val="373281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16EDA434-3FDB-322D-D49F-8ED8DBD9E7EA}"/>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A2D60AAA-3F4D-3A96-C636-4440792009D8}"/>
              </a:ext>
            </a:extLst>
          </p:cNvPr>
          <p:cNvSpPr>
            <a:spLocks noGrp="1"/>
          </p:cNvSpPr>
          <p:nvPr>
            <p:ph type="subTitle" idx="4294967295"/>
          </p:nvPr>
        </p:nvSpPr>
        <p:spPr>
          <a:xfrm>
            <a:off x="0" y="3165475"/>
            <a:ext cx="8764588" cy="971550"/>
          </a:xfrm>
        </p:spPr>
        <p:txBody>
          <a:bodyPr vert="horz" lIns="0" tIns="0" rIns="0" bIns="0" rtlCol="0" anchor="t">
            <a:noAutofit/>
          </a:bodyPr>
          <a:lstStyle/>
          <a:p>
            <a:endParaRPr lang="sv-SE" sz="2400">
              <a:latin typeface="Almega Sans" pitchFamily="2" charset="77"/>
              <a:cs typeface="Arial"/>
            </a:endParaRPr>
          </a:p>
          <a:p>
            <a:endParaRPr lang="sv-SE" sz="4001">
              <a:latin typeface="Almega Sans" pitchFamily="2" charset="77"/>
              <a:cs typeface="Arial"/>
            </a:endParaRPr>
          </a:p>
        </p:txBody>
      </p:sp>
      <p:sp>
        <p:nvSpPr>
          <p:cNvPr id="8" name="Platshållare för text 3">
            <a:extLst>
              <a:ext uri="{FF2B5EF4-FFF2-40B4-BE49-F238E27FC236}">
                <a16:creationId xmlns:a16="http://schemas.microsoft.com/office/drawing/2014/main" id="{33A1F758-8EBD-860E-634E-11BA9AEC6FAC}"/>
              </a:ext>
            </a:extLst>
          </p:cNvPr>
          <p:cNvSpPr txBox="1">
            <a:spLocks/>
          </p:cNvSpPr>
          <p:nvPr/>
        </p:nvSpPr>
        <p:spPr>
          <a:xfrm>
            <a:off x="660348" y="1858329"/>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Del 2 </a:t>
            </a:r>
            <a:endParaRPr lang="sv-SE" sz="3000">
              <a:solidFill>
                <a:schemeClr val="bg1"/>
              </a:solidFill>
              <a:latin typeface="Aptos ExtraBold" panose="020B0004020202020204" pitchFamily="34" charset="0"/>
              <a:cs typeface="Arial"/>
            </a:endParaRPr>
          </a:p>
        </p:txBody>
      </p:sp>
      <p:sp>
        <p:nvSpPr>
          <p:cNvPr id="4" name="Platshållare för text 3">
            <a:extLst>
              <a:ext uri="{FF2B5EF4-FFF2-40B4-BE49-F238E27FC236}">
                <a16:creationId xmlns:a16="http://schemas.microsoft.com/office/drawing/2014/main" id="{2FFB073D-7858-7F6C-92A2-1831780B8217}"/>
              </a:ext>
            </a:extLst>
          </p:cNvPr>
          <p:cNvSpPr txBox="1">
            <a:spLocks/>
          </p:cNvSpPr>
          <p:nvPr/>
        </p:nvSpPr>
        <p:spPr>
          <a:xfrm>
            <a:off x="633846" y="2428178"/>
            <a:ext cx="7754417" cy="62655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1199"/>
              </a:spcAft>
            </a:pPr>
            <a:r>
              <a:rPr lang="sv-SE" sz="4001">
                <a:solidFill>
                  <a:schemeClr val="bg1"/>
                </a:solidFill>
                <a:latin typeface="Aptos ExtraBold" panose="020B0004020202020204" pitchFamily="34" charset="0"/>
                <a:cs typeface="Arial"/>
              </a:rPr>
              <a:t>Grundläggande ekonomi</a:t>
            </a:r>
          </a:p>
        </p:txBody>
      </p:sp>
    </p:spTree>
    <p:extLst>
      <p:ext uri="{BB962C8B-B14F-4D97-AF65-F5344CB8AC3E}">
        <p14:creationId xmlns:p14="http://schemas.microsoft.com/office/powerpoint/2010/main" val="372016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3AAD85-B572-AB48-0463-C2639D303F5A}"/>
              </a:ext>
            </a:extLst>
          </p:cNvPr>
          <p:cNvSpPr>
            <a:spLocks noGrp="1" noRot="1" noMove="1" noResize="1" noEditPoints="1" noAdjustHandles="1" noChangeArrowheads="1" noChangeShapeType="1"/>
          </p:cNvSpPr>
          <p:nvPr/>
        </p:nvSpPr>
        <p:spPr>
          <a:xfrm>
            <a:off x="6415548" y="1"/>
            <a:ext cx="57764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Underrubrik 2">
            <a:extLst>
              <a:ext uri="{FF2B5EF4-FFF2-40B4-BE49-F238E27FC236}">
                <a16:creationId xmlns:a16="http://schemas.microsoft.com/office/drawing/2014/main" id="{FED4D558-45BD-70BB-6137-CD83289E8119}"/>
              </a:ext>
            </a:extLst>
          </p:cNvPr>
          <p:cNvSpPr>
            <a:spLocks noGrp="1"/>
          </p:cNvSpPr>
          <p:nvPr>
            <p:ph type="body" idx="1"/>
          </p:nvPr>
        </p:nvSpPr>
        <p:spPr>
          <a:xfrm>
            <a:off x="607240" y="2405045"/>
            <a:ext cx="5510889" cy="3415716"/>
          </a:xfrm>
        </p:spPr>
        <p:txBody>
          <a:bodyPr vert="horz" lIns="0" tIns="0" rIns="0" bIns="0" rtlCol="0" anchor="t">
            <a:noAutofit/>
          </a:bodyPr>
          <a:lstStyle/>
          <a:p>
            <a:pPr marL="342908" indent="-342908">
              <a:buFont typeface="Arial" panose="020B0604020202020204" pitchFamily="34" charset="0"/>
              <a:buChar char="•"/>
            </a:pPr>
            <a:r>
              <a:rPr lang="sv-SE" sz="1800">
                <a:latin typeface="Aptos" panose="020B0004020202020204" pitchFamily="34" charset="0"/>
                <a:cs typeface="Arial"/>
              </a:rPr>
              <a:t>Alla intäkter, i stort sett, kommer från kunduppdrag. </a:t>
            </a:r>
          </a:p>
          <a:p>
            <a:pPr marL="342908" indent="-342908">
              <a:buFont typeface="Arial" panose="020B0604020202020204" pitchFamily="34" charset="0"/>
              <a:buChar char="•"/>
            </a:pPr>
            <a:r>
              <a:rPr lang="sv-SE" sz="1800">
                <a:latin typeface="Aptos" panose="020B0004020202020204" pitchFamily="34" charset="0"/>
                <a:cs typeface="Arial"/>
              </a:rPr>
              <a:t>Utgifter är till allra största del löner och övriga personalkostnader mm. </a:t>
            </a:r>
          </a:p>
          <a:p>
            <a:pPr marL="342908" indent="-342908">
              <a:buFont typeface="Arial" panose="020B0604020202020204" pitchFamily="34" charset="0"/>
              <a:buChar char="•"/>
            </a:pPr>
            <a:r>
              <a:rPr lang="sv-SE" sz="1800">
                <a:latin typeface="Aptos" panose="020B0004020202020204" pitchFamily="34" charset="0"/>
                <a:cs typeface="Arial"/>
              </a:rPr>
              <a:t>Därefter kommer ofta lokal- och IT-kostnader.</a:t>
            </a:r>
          </a:p>
          <a:p>
            <a:pPr marL="342908" indent="-342908">
              <a:buFont typeface="Arial" panose="020B0604020202020204" pitchFamily="34" charset="0"/>
              <a:buChar char="•"/>
            </a:pPr>
            <a:r>
              <a:rPr lang="sv-SE" sz="1800">
                <a:latin typeface="Aptos" panose="020B0004020202020204" pitchFamily="34" charset="0"/>
                <a:cs typeface="Arial"/>
              </a:rPr>
              <a:t>Utmaningen ligger i osäkerheten kring framtida </a:t>
            </a:r>
            <a:br>
              <a:rPr lang="sv-SE" sz="1800">
                <a:latin typeface="Aptos" panose="020B0004020202020204" pitchFamily="34" charset="0"/>
                <a:cs typeface="Arial"/>
              </a:rPr>
            </a:br>
            <a:r>
              <a:rPr lang="sv-SE" sz="1800">
                <a:latin typeface="Aptos" panose="020B0004020202020204" pitchFamily="34" charset="0"/>
                <a:cs typeface="Arial"/>
              </a:rPr>
              <a:t>intäkter och andra risker. </a:t>
            </a:r>
            <a:endParaRPr lang="sv-SE" sz="1800">
              <a:latin typeface="Aptos" panose="020B0004020202020204" pitchFamily="34" charset="0"/>
            </a:endParaRPr>
          </a:p>
        </p:txBody>
      </p:sp>
      <p:sp>
        <p:nvSpPr>
          <p:cNvPr id="9" name="Rubrik 1">
            <a:extLst>
              <a:ext uri="{FF2B5EF4-FFF2-40B4-BE49-F238E27FC236}">
                <a16:creationId xmlns:a16="http://schemas.microsoft.com/office/drawing/2014/main" id="{61EB613C-BF0C-370C-38AB-81F01DB8FC96}"/>
              </a:ext>
            </a:extLst>
          </p:cNvPr>
          <p:cNvSpPr txBox="1">
            <a:spLocks/>
          </p:cNvSpPr>
          <p:nvPr/>
        </p:nvSpPr>
        <p:spPr>
          <a:xfrm>
            <a:off x="560104" y="363344"/>
            <a:ext cx="5358852" cy="1762943"/>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3600">
                <a:latin typeface="Aptos" panose="020B0004020202020204" pitchFamily="34" charset="0"/>
              </a:rPr>
              <a:t>Grundläggande ekonomi</a:t>
            </a:r>
            <a:br>
              <a:rPr lang="sv-SE" sz="3600">
                <a:latin typeface="Aptos" panose="020B0004020202020204" pitchFamily="34" charset="0"/>
              </a:rPr>
            </a:br>
            <a:endParaRPr lang="sv-SE" sz="3600">
              <a:latin typeface="Aptos" panose="020B0004020202020204" pitchFamily="34" charset="0"/>
            </a:endParaRPr>
          </a:p>
          <a:p>
            <a:r>
              <a:rPr lang="sv-SE" sz="3600">
                <a:latin typeface="Aptos" panose="020B0004020202020204" pitchFamily="34" charset="0"/>
              </a:rPr>
              <a:t>Intäkter och utgifter för ett konsultföretag</a:t>
            </a:r>
          </a:p>
        </p:txBody>
      </p:sp>
      <p:pic>
        <p:nvPicPr>
          <p:cNvPr id="22" name="Picture 21">
            <a:extLst>
              <a:ext uri="{FF2B5EF4-FFF2-40B4-BE49-F238E27FC236}">
                <a16:creationId xmlns:a16="http://schemas.microsoft.com/office/drawing/2014/main" id="{EC4EE381-5306-17C6-D7B7-C45A3164BC62}"/>
              </a:ext>
            </a:extLst>
          </p:cNvPr>
          <p:cNvPicPr>
            <a:picLocks noChangeAspect="1"/>
          </p:cNvPicPr>
          <p:nvPr/>
        </p:nvPicPr>
        <p:blipFill>
          <a:blip r:embed="rId3"/>
          <a:srcRect t="17670"/>
          <a:stretch/>
        </p:blipFill>
        <p:spPr>
          <a:xfrm>
            <a:off x="9150229" y="1"/>
            <a:ext cx="2197100" cy="1265172"/>
          </a:xfrm>
          <a:prstGeom prst="rect">
            <a:avLst/>
          </a:prstGeom>
        </p:spPr>
      </p:pic>
      <p:grpSp>
        <p:nvGrpSpPr>
          <p:cNvPr id="25" name="Grupp 24">
            <a:extLst>
              <a:ext uri="{FF2B5EF4-FFF2-40B4-BE49-F238E27FC236}">
                <a16:creationId xmlns:a16="http://schemas.microsoft.com/office/drawing/2014/main" id="{8288CEF7-67F7-6752-2A90-707F9F839EEB}"/>
              </a:ext>
            </a:extLst>
          </p:cNvPr>
          <p:cNvGrpSpPr/>
          <p:nvPr/>
        </p:nvGrpSpPr>
        <p:grpSpPr>
          <a:xfrm>
            <a:off x="7731615" y="1712301"/>
            <a:ext cx="1472507" cy="3565661"/>
            <a:chOff x="7452162" y="2270082"/>
            <a:chExt cx="1472507" cy="3565661"/>
          </a:xfrm>
        </p:grpSpPr>
        <p:sp>
          <p:nvSpPr>
            <p:cNvPr id="6" name="Rektangel 5">
              <a:extLst>
                <a:ext uri="{FF2B5EF4-FFF2-40B4-BE49-F238E27FC236}">
                  <a16:creationId xmlns:a16="http://schemas.microsoft.com/office/drawing/2014/main" id="{088A7500-0B34-746A-4887-FC10FBF57ADE}"/>
                </a:ext>
              </a:extLst>
            </p:cNvPr>
            <p:cNvSpPr/>
            <p:nvPr/>
          </p:nvSpPr>
          <p:spPr>
            <a:xfrm>
              <a:off x="7452330" y="3429001"/>
              <a:ext cx="1472339" cy="2406742"/>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Löner</a:t>
              </a:r>
            </a:p>
          </p:txBody>
        </p:sp>
        <p:sp>
          <p:nvSpPr>
            <p:cNvPr id="7" name="Rektangel 6">
              <a:extLst>
                <a:ext uri="{FF2B5EF4-FFF2-40B4-BE49-F238E27FC236}">
                  <a16:creationId xmlns:a16="http://schemas.microsoft.com/office/drawing/2014/main" id="{2AB6B348-3055-B368-30EA-394E26A49B01}"/>
                </a:ext>
              </a:extLst>
            </p:cNvPr>
            <p:cNvSpPr/>
            <p:nvPr/>
          </p:nvSpPr>
          <p:spPr>
            <a:xfrm>
              <a:off x="7452330" y="2857708"/>
              <a:ext cx="1472339" cy="571292"/>
            </a:xfrm>
            <a:prstGeom prst="rect">
              <a:avLst/>
            </a:prstGeom>
            <a:solidFill>
              <a:srgbClr val="F18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IT, lokaler</a:t>
              </a:r>
            </a:p>
          </p:txBody>
        </p:sp>
        <p:sp>
          <p:nvSpPr>
            <p:cNvPr id="8" name="Rektangel 7">
              <a:extLst>
                <a:ext uri="{FF2B5EF4-FFF2-40B4-BE49-F238E27FC236}">
                  <a16:creationId xmlns:a16="http://schemas.microsoft.com/office/drawing/2014/main" id="{8E0FC036-AEDB-56E0-D0CE-215F97938410}"/>
                </a:ext>
              </a:extLst>
            </p:cNvPr>
            <p:cNvSpPr/>
            <p:nvPr/>
          </p:nvSpPr>
          <p:spPr>
            <a:xfrm>
              <a:off x="7452162" y="2270082"/>
              <a:ext cx="1472339" cy="587626"/>
            </a:xfrm>
            <a:prstGeom prst="rect">
              <a:avLst/>
            </a:prstGeom>
            <a:solidFill>
              <a:srgbClr val="FFA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Övrigt</a:t>
              </a:r>
            </a:p>
          </p:txBody>
        </p:sp>
      </p:grpSp>
      <p:grpSp>
        <p:nvGrpSpPr>
          <p:cNvPr id="24" name="Grupp 23">
            <a:extLst>
              <a:ext uri="{FF2B5EF4-FFF2-40B4-BE49-F238E27FC236}">
                <a16:creationId xmlns:a16="http://schemas.microsoft.com/office/drawing/2014/main" id="{F48F86A7-2B37-1EFF-B2BE-44C98C7B35D0}"/>
              </a:ext>
            </a:extLst>
          </p:cNvPr>
          <p:cNvGrpSpPr/>
          <p:nvPr/>
        </p:nvGrpSpPr>
        <p:grpSpPr>
          <a:xfrm>
            <a:off x="9355994" y="1399036"/>
            <a:ext cx="1472339" cy="3878926"/>
            <a:chOff x="9470849" y="1956816"/>
            <a:chExt cx="1472339" cy="3878927"/>
          </a:xfrm>
        </p:grpSpPr>
        <p:sp>
          <p:nvSpPr>
            <p:cNvPr id="10" name="Rektangel 9">
              <a:extLst>
                <a:ext uri="{FF2B5EF4-FFF2-40B4-BE49-F238E27FC236}">
                  <a16:creationId xmlns:a16="http://schemas.microsoft.com/office/drawing/2014/main" id="{C3F702C3-AE0F-3878-DAFE-D3BF310C9CDC}"/>
                </a:ext>
              </a:extLst>
            </p:cNvPr>
            <p:cNvSpPr/>
            <p:nvPr/>
          </p:nvSpPr>
          <p:spPr>
            <a:xfrm>
              <a:off x="9470849" y="2857709"/>
              <a:ext cx="1472339" cy="2978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Kund-uppdrag</a:t>
              </a:r>
            </a:p>
          </p:txBody>
        </p:sp>
        <p:sp>
          <p:nvSpPr>
            <p:cNvPr id="11" name="Rektangel 10">
              <a:extLst>
                <a:ext uri="{FF2B5EF4-FFF2-40B4-BE49-F238E27FC236}">
                  <a16:creationId xmlns:a16="http://schemas.microsoft.com/office/drawing/2014/main" id="{0B6F24F4-4F68-79DE-2627-1DE6EE2218F0}"/>
                </a:ext>
              </a:extLst>
            </p:cNvPr>
            <p:cNvSpPr/>
            <p:nvPr/>
          </p:nvSpPr>
          <p:spPr>
            <a:xfrm>
              <a:off x="9470849" y="1956816"/>
              <a:ext cx="1472339" cy="900892"/>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Andra</a:t>
              </a:r>
              <a:br>
                <a:rPr lang="sv-SE">
                  <a:latin typeface="Aptos" panose="020B0004020202020204" pitchFamily="34" charset="0"/>
                </a:rPr>
              </a:br>
              <a:r>
                <a:rPr lang="sv-SE">
                  <a:latin typeface="Aptos" panose="020B0004020202020204" pitchFamily="34" charset="0"/>
                </a:rPr>
                <a:t>intäkter</a:t>
              </a:r>
            </a:p>
          </p:txBody>
        </p:sp>
      </p:grpSp>
      <p:sp>
        <p:nvSpPr>
          <p:cNvPr id="26" name="TextBox 12">
            <a:extLst>
              <a:ext uri="{FF2B5EF4-FFF2-40B4-BE49-F238E27FC236}">
                <a16:creationId xmlns:a16="http://schemas.microsoft.com/office/drawing/2014/main" id="{B0A0E939-4986-A934-1074-DBCC4980DBA3}"/>
              </a:ext>
            </a:extLst>
          </p:cNvPr>
          <p:cNvSpPr txBox="1"/>
          <p:nvPr/>
        </p:nvSpPr>
        <p:spPr>
          <a:xfrm>
            <a:off x="7742764" y="5386346"/>
            <a:ext cx="1472339" cy="369332"/>
          </a:xfrm>
          <a:prstGeom prst="rect">
            <a:avLst/>
          </a:prstGeom>
          <a:noFill/>
        </p:spPr>
        <p:txBody>
          <a:bodyPr wrap="square" rtlCol="0">
            <a:spAutoFit/>
          </a:bodyPr>
          <a:lstStyle/>
          <a:p>
            <a:pPr algn="ctr"/>
            <a:r>
              <a:rPr lang="en-SE" b="1">
                <a:latin typeface="Aptos SemiBold" panose="020B0004020202020204" pitchFamily="34" charset="0"/>
              </a:rPr>
              <a:t>Kostnader</a:t>
            </a:r>
          </a:p>
        </p:txBody>
      </p:sp>
      <p:sp>
        <p:nvSpPr>
          <p:cNvPr id="27" name="TextBox 13">
            <a:extLst>
              <a:ext uri="{FF2B5EF4-FFF2-40B4-BE49-F238E27FC236}">
                <a16:creationId xmlns:a16="http://schemas.microsoft.com/office/drawing/2014/main" id="{0AA86291-7E0E-C6B4-2012-9A73C8C504DB}"/>
              </a:ext>
            </a:extLst>
          </p:cNvPr>
          <p:cNvSpPr txBox="1"/>
          <p:nvPr/>
        </p:nvSpPr>
        <p:spPr>
          <a:xfrm>
            <a:off x="9367143" y="5386346"/>
            <a:ext cx="1472339" cy="369332"/>
          </a:xfrm>
          <a:prstGeom prst="rect">
            <a:avLst/>
          </a:prstGeom>
          <a:noFill/>
        </p:spPr>
        <p:txBody>
          <a:bodyPr wrap="square" rtlCol="0">
            <a:spAutoFit/>
          </a:bodyPr>
          <a:lstStyle/>
          <a:p>
            <a:pPr algn="ctr"/>
            <a:r>
              <a:rPr lang="en-SE" b="1">
                <a:latin typeface="Aptos SemiBold" panose="020B0004020202020204" pitchFamily="34" charset="0"/>
              </a:rPr>
              <a:t>Intäkter</a:t>
            </a:r>
          </a:p>
        </p:txBody>
      </p:sp>
      <p:cxnSp>
        <p:nvCxnSpPr>
          <p:cNvPr id="29" name="Rak 28">
            <a:extLst>
              <a:ext uri="{FF2B5EF4-FFF2-40B4-BE49-F238E27FC236}">
                <a16:creationId xmlns:a16="http://schemas.microsoft.com/office/drawing/2014/main" id="{C8A17FC9-349A-47F0-9A3E-5AC2249C1F4E}"/>
              </a:ext>
            </a:extLst>
          </p:cNvPr>
          <p:cNvCxnSpPr/>
          <p:nvPr/>
        </p:nvCxnSpPr>
        <p:spPr>
          <a:xfrm>
            <a:off x="7470649" y="5277959"/>
            <a:ext cx="3621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7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8526-D02A-EBA0-44C8-2357790B41B7}"/>
              </a:ext>
            </a:extLst>
          </p:cNvPr>
          <p:cNvSpPr>
            <a:spLocks noGrp="1"/>
          </p:cNvSpPr>
          <p:nvPr>
            <p:ph type="title"/>
          </p:nvPr>
        </p:nvSpPr>
        <p:spPr>
          <a:xfrm>
            <a:off x="663182" y="454781"/>
            <a:ext cx="6802625" cy="1325563"/>
          </a:xfrm>
        </p:spPr>
        <p:txBody>
          <a:bodyPr/>
          <a:lstStyle/>
          <a:p>
            <a:r>
              <a:rPr lang="sv-SE"/>
              <a:t>Så här fördelas intäkter och kostnader hos oss: </a:t>
            </a:r>
          </a:p>
        </p:txBody>
      </p:sp>
      <p:sp>
        <p:nvSpPr>
          <p:cNvPr id="3" name="Text Placeholder 2">
            <a:extLst>
              <a:ext uri="{FF2B5EF4-FFF2-40B4-BE49-F238E27FC236}">
                <a16:creationId xmlns:a16="http://schemas.microsoft.com/office/drawing/2014/main" id="{61FCB61F-3B2B-B8B9-9802-2F0E7E406A69}"/>
              </a:ext>
            </a:extLst>
          </p:cNvPr>
          <p:cNvSpPr>
            <a:spLocks noGrp="1"/>
          </p:cNvSpPr>
          <p:nvPr>
            <p:ph type="body" sz="quarter" idx="13"/>
          </p:nvPr>
        </p:nvSpPr>
        <p:spPr>
          <a:xfrm>
            <a:off x="661735" y="2061860"/>
            <a:ext cx="5229225" cy="3783013"/>
          </a:xfrm>
        </p:spPr>
        <p:txBody>
          <a:bodyPr/>
          <a:lstStyle/>
          <a:p>
            <a:endParaRPr lang="en-SE"/>
          </a:p>
        </p:txBody>
      </p:sp>
      <p:sp>
        <p:nvSpPr>
          <p:cNvPr id="5" name="Rektangel 4">
            <a:extLst>
              <a:ext uri="{FF2B5EF4-FFF2-40B4-BE49-F238E27FC236}">
                <a16:creationId xmlns:a16="http://schemas.microsoft.com/office/drawing/2014/main" id="{7060A88E-49FE-4D4D-4C5D-BD9F85051DC5}"/>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1777527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D7C9393-4D4A-4992-72D7-99B17A3AC1F6}"/>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C674FD63-9F1F-2579-BF17-9AD97230F93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2"/>
            <a:ext cx="6096001" cy="6857998"/>
          </a:xfrm>
          <a:prstGeom prst="rect">
            <a:avLst/>
          </a:prstGeom>
        </p:spPr>
      </p:pic>
      <p:sp>
        <p:nvSpPr>
          <p:cNvPr id="9" name="Rubrik 1">
            <a:extLst>
              <a:ext uri="{FF2B5EF4-FFF2-40B4-BE49-F238E27FC236}">
                <a16:creationId xmlns:a16="http://schemas.microsoft.com/office/drawing/2014/main" id="{CE1B486C-61AC-0DD1-5730-00A37BA165E7}"/>
              </a:ext>
            </a:extLst>
          </p:cNvPr>
          <p:cNvSpPr txBox="1">
            <a:spLocks/>
          </p:cNvSpPr>
          <p:nvPr/>
        </p:nvSpPr>
        <p:spPr>
          <a:xfrm>
            <a:off x="6675768" y="917038"/>
            <a:ext cx="4743546" cy="3208159"/>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3600">
                <a:latin typeface="Aptos" panose="020B0004020202020204" pitchFamily="34" charset="0"/>
              </a:rPr>
              <a:t>Varför pratar vi så ofta om lönekostnaden </a:t>
            </a:r>
            <a:br>
              <a:rPr lang="sv-SE" sz="3600">
                <a:latin typeface="Aptos" panose="020B0004020202020204" pitchFamily="34" charset="0"/>
              </a:rPr>
            </a:br>
            <a:r>
              <a:rPr lang="sv-SE" sz="3600">
                <a:latin typeface="Aptos" panose="020B0004020202020204" pitchFamily="34" charset="0"/>
              </a:rPr>
              <a:t>inom konsultsektorn, jämfört med andra branscher som </a:t>
            </a:r>
            <a:r>
              <a:rPr lang="sv-SE" sz="3600" err="1">
                <a:latin typeface="Aptos" panose="020B0004020202020204" pitchFamily="34" charset="0"/>
              </a:rPr>
              <a:t>t.ex</a:t>
            </a:r>
            <a:r>
              <a:rPr lang="sv-SE" sz="3600">
                <a:latin typeface="Aptos" panose="020B0004020202020204" pitchFamily="34" charset="0"/>
              </a:rPr>
              <a:t> industrin?  </a:t>
            </a:r>
          </a:p>
          <a:p>
            <a:endParaRPr lang="sv-SE" sz="3600">
              <a:latin typeface="Aptos" panose="020B0004020202020204" pitchFamily="34" charset="0"/>
            </a:endParaRPr>
          </a:p>
        </p:txBody>
      </p:sp>
      <p:pic>
        <p:nvPicPr>
          <p:cNvPr id="2" name="Bildobjekt 1">
            <a:extLst>
              <a:ext uri="{FF2B5EF4-FFF2-40B4-BE49-F238E27FC236}">
                <a16:creationId xmlns:a16="http://schemas.microsoft.com/office/drawing/2014/main" id="{8F434393-ACC3-0240-C3C3-3A357E3B88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Tree>
    <p:extLst>
      <p:ext uri="{BB962C8B-B14F-4D97-AF65-F5344CB8AC3E}">
        <p14:creationId xmlns:p14="http://schemas.microsoft.com/office/powerpoint/2010/main" val="41374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4992-F5CF-BAD9-DED8-18AC42B2E520}"/>
            </a:ext>
          </a:extLst>
        </p:cNvPr>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3D609466-F867-81FB-17DA-7AFCAC16D660}"/>
              </a:ext>
            </a:extLst>
          </p:cNvPr>
          <p:cNvCxnSpPr>
            <a:cxnSpLocks/>
          </p:cNvCxnSpPr>
          <p:nvPr/>
        </p:nvCxnSpPr>
        <p:spPr>
          <a:xfrm>
            <a:off x="9387584" y="3548164"/>
            <a:ext cx="456954" cy="0"/>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0050218B-0CFD-9473-990E-4CF69AEBCAA0}"/>
              </a:ext>
            </a:extLst>
          </p:cNvPr>
          <p:cNvCxnSpPr>
            <a:cxnSpLocks/>
          </p:cNvCxnSpPr>
          <p:nvPr/>
        </p:nvCxnSpPr>
        <p:spPr>
          <a:xfrm rot="5400000">
            <a:off x="7727748" y="4615395"/>
            <a:ext cx="354342" cy="324591"/>
          </a:xfrm>
          <a:prstGeom prst="bentConnector3">
            <a:avLst>
              <a:gd name="adj1" fmla="val 552"/>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670A21-B012-9D71-D7CA-D1BC77E52B61}"/>
              </a:ext>
            </a:extLst>
          </p:cNvPr>
          <p:cNvCxnSpPr>
            <a:cxnSpLocks/>
          </p:cNvCxnSpPr>
          <p:nvPr/>
        </p:nvCxnSpPr>
        <p:spPr>
          <a:xfrm>
            <a:off x="8613319" y="4798015"/>
            <a:ext cx="0" cy="561805"/>
          </a:xfrm>
          <a:prstGeom prst="line">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AB02741B-6529-856C-DB38-8232B7F781E0}"/>
              </a:ext>
            </a:extLst>
          </p:cNvPr>
          <p:cNvCxnSpPr>
            <a:cxnSpLocks/>
          </p:cNvCxnSpPr>
          <p:nvPr/>
        </p:nvCxnSpPr>
        <p:spPr>
          <a:xfrm rot="10800000">
            <a:off x="7632491" y="3286797"/>
            <a:ext cx="468678" cy="369331"/>
          </a:xfrm>
          <a:prstGeom prst="bentConnector3">
            <a:avLst>
              <a:gd name="adj1" fmla="val 30139"/>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1AF67E8-BE7A-5A50-6116-97875DF9C74C}"/>
              </a:ext>
            </a:extLst>
          </p:cNvPr>
          <p:cNvCxnSpPr>
            <a:cxnSpLocks/>
          </p:cNvCxnSpPr>
          <p:nvPr/>
        </p:nvCxnSpPr>
        <p:spPr>
          <a:xfrm flipV="1">
            <a:off x="8306288" y="2885570"/>
            <a:ext cx="0" cy="502764"/>
          </a:xfrm>
          <a:prstGeom prst="line">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5180A84-9079-11F7-3EBC-93AD0C636436}"/>
              </a:ext>
            </a:extLst>
          </p:cNvPr>
          <p:cNvCxnSpPr>
            <a:cxnSpLocks/>
          </p:cNvCxnSpPr>
          <p:nvPr/>
        </p:nvCxnSpPr>
        <p:spPr>
          <a:xfrm>
            <a:off x="1973250" y="3665331"/>
            <a:ext cx="375815" cy="0"/>
          </a:xfrm>
          <a:prstGeom prst="line">
            <a:avLst/>
          </a:prstGeom>
          <a:ln w="63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27A0362F-C661-9D55-A8F1-635FA251F723}"/>
              </a:ext>
            </a:extLst>
          </p:cNvPr>
          <p:cNvCxnSpPr>
            <a:cxnSpLocks/>
          </p:cNvCxnSpPr>
          <p:nvPr/>
        </p:nvCxnSpPr>
        <p:spPr>
          <a:xfrm rot="10800000">
            <a:off x="1973248" y="3224993"/>
            <a:ext cx="626198" cy="194193"/>
          </a:xfrm>
          <a:prstGeom prst="bentConnector3">
            <a:avLst>
              <a:gd name="adj1" fmla="val 3272"/>
            </a:avLst>
          </a:prstGeom>
          <a:ln w="6350">
            <a:solidFill>
              <a:schemeClr val="accent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Elbow Connector 61">
            <a:extLst>
              <a:ext uri="{FF2B5EF4-FFF2-40B4-BE49-F238E27FC236}">
                <a16:creationId xmlns:a16="http://schemas.microsoft.com/office/drawing/2014/main" id="{8E68795A-881C-0435-D9E8-2A9FB190CC77}"/>
              </a:ext>
            </a:extLst>
          </p:cNvPr>
          <p:cNvCxnSpPr>
            <a:cxnSpLocks/>
          </p:cNvCxnSpPr>
          <p:nvPr/>
        </p:nvCxnSpPr>
        <p:spPr>
          <a:xfrm flipV="1">
            <a:off x="8637844" y="3053563"/>
            <a:ext cx="859071" cy="347523"/>
          </a:xfrm>
          <a:prstGeom prst="bentConnector3">
            <a:avLst>
              <a:gd name="adj1" fmla="val -4176"/>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1" name="Elbow Connector 65">
            <a:extLst>
              <a:ext uri="{FF2B5EF4-FFF2-40B4-BE49-F238E27FC236}">
                <a16:creationId xmlns:a16="http://schemas.microsoft.com/office/drawing/2014/main" id="{E7799AE8-A034-004E-F634-648BE7A78F91}"/>
              </a:ext>
            </a:extLst>
          </p:cNvPr>
          <p:cNvCxnSpPr>
            <a:cxnSpLocks/>
          </p:cNvCxnSpPr>
          <p:nvPr/>
        </p:nvCxnSpPr>
        <p:spPr>
          <a:xfrm rot="10800000" flipV="1">
            <a:off x="7153488" y="4323806"/>
            <a:ext cx="751435" cy="317315"/>
          </a:xfrm>
          <a:prstGeom prst="bentConnector3">
            <a:avLst>
              <a:gd name="adj1" fmla="val 53957"/>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59">
            <a:extLst>
              <a:ext uri="{FF2B5EF4-FFF2-40B4-BE49-F238E27FC236}">
                <a16:creationId xmlns:a16="http://schemas.microsoft.com/office/drawing/2014/main" id="{EA7A625B-A5BC-5E5D-5606-1BDCEBAB12BE}"/>
              </a:ext>
            </a:extLst>
          </p:cNvPr>
          <p:cNvCxnSpPr>
            <a:cxnSpLocks/>
          </p:cNvCxnSpPr>
          <p:nvPr/>
        </p:nvCxnSpPr>
        <p:spPr>
          <a:xfrm>
            <a:off x="9496914" y="4714435"/>
            <a:ext cx="290215" cy="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71" name="Elbow Connector 51">
            <a:extLst>
              <a:ext uri="{FF2B5EF4-FFF2-40B4-BE49-F238E27FC236}">
                <a16:creationId xmlns:a16="http://schemas.microsoft.com/office/drawing/2014/main" id="{EFE61E51-2275-435D-E9D7-D58F800EEAA7}"/>
              </a:ext>
            </a:extLst>
          </p:cNvPr>
          <p:cNvCxnSpPr>
            <a:cxnSpLocks/>
          </p:cNvCxnSpPr>
          <p:nvPr/>
        </p:nvCxnSpPr>
        <p:spPr>
          <a:xfrm rot="10800000">
            <a:off x="7558153" y="3918704"/>
            <a:ext cx="291845" cy="108165"/>
          </a:xfrm>
          <a:prstGeom prst="bentConnector3">
            <a:avLst>
              <a:gd name="adj1" fmla="val 50000"/>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80" name="Straight Connector 59">
            <a:extLst>
              <a:ext uri="{FF2B5EF4-FFF2-40B4-BE49-F238E27FC236}">
                <a16:creationId xmlns:a16="http://schemas.microsoft.com/office/drawing/2014/main" id="{4E02BF2F-B025-0A83-C4B0-A5910C743536}"/>
              </a:ext>
            </a:extLst>
          </p:cNvPr>
          <p:cNvCxnSpPr>
            <a:cxnSpLocks/>
          </p:cNvCxnSpPr>
          <p:nvPr/>
        </p:nvCxnSpPr>
        <p:spPr>
          <a:xfrm>
            <a:off x="3740075" y="3548164"/>
            <a:ext cx="456954" cy="0"/>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81" name="TextBox 51">
            <a:extLst>
              <a:ext uri="{FF2B5EF4-FFF2-40B4-BE49-F238E27FC236}">
                <a16:creationId xmlns:a16="http://schemas.microsoft.com/office/drawing/2014/main" id="{FDDB7BE0-A657-783E-93C3-36B07140BCE5}"/>
              </a:ext>
            </a:extLst>
          </p:cNvPr>
          <p:cNvSpPr txBox="1"/>
          <p:nvPr/>
        </p:nvSpPr>
        <p:spPr>
          <a:xfrm>
            <a:off x="4200065" y="3388332"/>
            <a:ext cx="1105708" cy="553998"/>
          </a:xfrm>
          <a:prstGeom prst="rect">
            <a:avLst/>
          </a:prstGeom>
          <a:noFill/>
        </p:spPr>
        <p:txBody>
          <a:bodyPr wrap="square" rtlCol="0">
            <a:spAutoFit/>
          </a:bodyPr>
          <a:lstStyle/>
          <a:p>
            <a:r>
              <a:rPr lang="sv-SE" sz="1500" b="1">
                <a:latin typeface="Aptos SemiBold" panose="020B0004020202020204" pitchFamily="34" charset="0"/>
              </a:rPr>
              <a:t>Löne-</a:t>
            </a:r>
            <a:br>
              <a:rPr lang="sv-SE" sz="1500" b="1">
                <a:latin typeface="Aptos SemiBold" panose="020B0004020202020204" pitchFamily="34" charset="0"/>
              </a:rPr>
            </a:br>
            <a:r>
              <a:rPr lang="sv-SE" sz="1500" b="1">
                <a:latin typeface="Aptos SemiBold" panose="020B0004020202020204" pitchFamily="34" charset="0"/>
              </a:rPr>
              <a:t>kostnader</a:t>
            </a:r>
            <a:endParaRPr lang="en-SE" sz="1500" b="1">
              <a:latin typeface="Aptos SemiBold" panose="020B0004020202020204" pitchFamily="34" charset="0"/>
            </a:endParaRPr>
          </a:p>
        </p:txBody>
      </p:sp>
      <p:cxnSp>
        <p:nvCxnSpPr>
          <p:cNvPr id="82" name="Elbow Connector 61">
            <a:extLst>
              <a:ext uri="{FF2B5EF4-FFF2-40B4-BE49-F238E27FC236}">
                <a16:creationId xmlns:a16="http://schemas.microsoft.com/office/drawing/2014/main" id="{F4944CAF-6912-6D31-584C-67F172F7A0DF}"/>
              </a:ext>
            </a:extLst>
          </p:cNvPr>
          <p:cNvCxnSpPr>
            <a:cxnSpLocks/>
          </p:cNvCxnSpPr>
          <p:nvPr/>
        </p:nvCxnSpPr>
        <p:spPr>
          <a:xfrm flipV="1">
            <a:off x="3046340" y="3053563"/>
            <a:ext cx="859071" cy="347523"/>
          </a:xfrm>
          <a:prstGeom prst="bentConnector3">
            <a:avLst>
              <a:gd name="adj1" fmla="val -4176"/>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85" name="Straight Connector 57">
            <a:extLst>
              <a:ext uri="{FF2B5EF4-FFF2-40B4-BE49-F238E27FC236}">
                <a16:creationId xmlns:a16="http://schemas.microsoft.com/office/drawing/2014/main" id="{5F010438-2231-D73A-94DC-5C50FF1AE2B4}"/>
              </a:ext>
            </a:extLst>
          </p:cNvPr>
          <p:cNvCxnSpPr>
            <a:cxnSpLocks/>
          </p:cNvCxnSpPr>
          <p:nvPr/>
        </p:nvCxnSpPr>
        <p:spPr>
          <a:xfrm flipV="1">
            <a:off x="2788356" y="2885570"/>
            <a:ext cx="0" cy="502764"/>
          </a:xfrm>
          <a:prstGeom prst="line">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sp>
        <p:nvSpPr>
          <p:cNvPr id="83" name="TextBox 51">
            <a:extLst>
              <a:ext uri="{FF2B5EF4-FFF2-40B4-BE49-F238E27FC236}">
                <a16:creationId xmlns:a16="http://schemas.microsoft.com/office/drawing/2014/main" id="{6DB91B0D-0FEB-EC85-F711-9F20D3B9D8C1}"/>
              </a:ext>
            </a:extLst>
          </p:cNvPr>
          <p:cNvSpPr txBox="1"/>
          <p:nvPr/>
        </p:nvSpPr>
        <p:spPr>
          <a:xfrm>
            <a:off x="3908655" y="2888157"/>
            <a:ext cx="1347417"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Licenser</a:t>
            </a:r>
            <a:endParaRPr lang="en-SE" sz="1500">
              <a:solidFill>
                <a:schemeClr val="accent1"/>
              </a:solidFill>
              <a:latin typeface="Aptos Light" panose="020B0004020202020204" pitchFamily="34" charset="0"/>
            </a:endParaRPr>
          </a:p>
        </p:txBody>
      </p:sp>
      <p:sp>
        <p:nvSpPr>
          <p:cNvPr id="18" name="Rounded Rectangle 17">
            <a:extLst>
              <a:ext uri="{FF2B5EF4-FFF2-40B4-BE49-F238E27FC236}">
                <a16:creationId xmlns:a16="http://schemas.microsoft.com/office/drawing/2014/main" id="{E03F588B-645E-050F-E1F2-AC4BBD16EA09}"/>
              </a:ext>
            </a:extLst>
          </p:cNvPr>
          <p:cNvSpPr>
            <a:spLocks noGrp="1" noRot="1" noMove="1" noResize="1" noEditPoints="1" noAdjustHandles="1" noChangeArrowheads="1" noChangeShapeType="1"/>
          </p:cNvSpPr>
          <p:nvPr/>
        </p:nvSpPr>
        <p:spPr>
          <a:xfrm>
            <a:off x="619433" y="623456"/>
            <a:ext cx="5014451" cy="5415517"/>
          </a:xfrm>
          <a:prstGeom prst="roundRect">
            <a:avLst>
              <a:gd name="adj" fmla="val 10324"/>
            </a:avLst>
          </a:prstGeom>
          <a:noFill/>
          <a:ln w="158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endParaRPr lang="sv-SE" sz="1600">
              <a:solidFill>
                <a:srgbClr val="C00000"/>
              </a:solidFill>
              <a:latin typeface="Aptos" panose="020B0004020202020204" pitchFamily="34" charset="0"/>
            </a:endParaRPr>
          </a:p>
        </p:txBody>
      </p:sp>
      <p:sp>
        <p:nvSpPr>
          <p:cNvPr id="10" name="TextBox 51">
            <a:extLst>
              <a:ext uri="{FF2B5EF4-FFF2-40B4-BE49-F238E27FC236}">
                <a16:creationId xmlns:a16="http://schemas.microsoft.com/office/drawing/2014/main" id="{3606C812-7069-0DFE-1B0D-1A3298E216FE}"/>
              </a:ext>
            </a:extLst>
          </p:cNvPr>
          <p:cNvSpPr txBox="1"/>
          <p:nvPr/>
        </p:nvSpPr>
        <p:spPr>
          <a:xfrm>
            <a:off x="6639076" y="4927862"/>
            <a:ext cx="1471493"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Administration</a:t>
            </a:r>
            <a:endParaRPr lang="en-SE" sz="1500">
              <a:solidFill>
                <a:schemeClr val="accent1"/>
              </a:solidFill>
              <a:latin typeface="Aptos Light" panose="020B0004020202020204" pitchFamily="34" charset="0"/>
            </a:endParaRPr>
          </a:p>
        </p:txBody>
      </p:sp>
      <p:sp>
        <p:nvSpPr>
          <p:cNvPr id="19" name="TextBox 18">
            <a:extLst>
              <a:ext uri="{FF2B5EF4-FFF2-40B4-BE49-F238E27FC236}">
                <a16:creationId xmlns:a16="http://schemas.microsoft.com/office/drawing/2014/main" id="{579A0FE7-B431-6CC7-0D17-0D85A33DE979}"/>
              </a:ext>
            </a:extLst>
          </p:cNvPr>
          <p:cNvSpPr txBox="1"/>
          <p:nvPr/>
        </p:nvSpPr>
        <p:spPr>
          <a:xfrm>
            <a:off x="1026065" y="423766"/>
            <a:ext cx="1905818" cy="400110"/>
          </a:xfrm>
          <a:prstGeom prst="rect">
            <a:avLst/>
          </a:prstGeom>
          <a:solidFill>
            <a:srgbClr val="EDEDED"/>
          </a:solidFill>
        </p:spPr>
        <p:txBody>
          <a:bodyPr wrap="square" rtlCol="0">
            <a:spAutoFit/>
          </a:bodyPr>
          <a:lstStyle/>
          <a:p>
            <a:r>
              <a:rPr lang="en-SE" sz="2000" b="1">
                <a:solidFill>
                  <a:schemeClr val="accent1"/>
                </a:solidFill>
                <a:latin typeface="Aptos SemiBold" panose="020B0004020202020204" pitchFamily="34" charset="0"/>
              </a:rPr>
              <a:t>Konsultföretag</a:t>
            </a:r>
          </a:p>
        </p:txBody>
      </p:sp>
      <p:graphicFrame>
        <p:nvGraphicFramePr>
          <p:cNvPr id="12" name="Diagram 11">
            <a:extLst>
              <a:ext uri="{FF2B5EF4-FFF2-40B4-BE49-F238E27FC236}">
                <a16:creationId xmlns:a16="http://schemas.microsoft.com/office/drawing/2014/main" id="{9E846D95-EB7D-B6AA-D177-4CFE2AC5966C}"/>
              </a:ext>
            </a:extLst>
          </p:cNvPr>
          <p:cNvGraphicFramePr>
            <a:graphicFrameLocks noGrp="1" noDrilldown="1" noMove="1" noResize="1"/>
          </p:cNvGraphicFramePr>
          <p:nvPr>
            <p:extLst>
              <p:ext uri="{D42A27DB-BD31-4B8C-83A1-F6EECF244321}">
                <p14:modId xmlns:p14="http://schemas.microsoft.com/office/powerpoint/2010/main" val="762316271"/>
              </p:ext>
            </p:extLst>
          </p:nvPr>
        </p:nvGraphicFramePr>
        <p:xfrm>
          <a:off x="7446871" y="3055335"/>
          <a:ext cx="2585592" cy="2211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Diagram 9">
            <a:extLst>
              <a:ext uri="{FF2B5EF4-FFF2-40B4-BE49-F238E27FC236}">
                <a16:creationId xmlns:a16="http://schemas.microsoft.com/office/drawing/2014/main" id="{61EB830E-C92C-E5E4-755F-670FC2EABBC4}"/>
              </a:ext>
            </a:extLst>
          </p:cNvPr>
          <p:cNvGraphicFramePr>
            <a:graphicFrameLocks noGrp="1" noDrilldown="1" noMove="1" noResize="1"/>
          </p:cNvGraphicFramePr>
          <p:nvPr>
            <p:extLst>
              <p:ext uri="{D42A27DB-BD31-4B8C-83A1-F6EECF244321}">
                <p14:modId xmlns:p14="http://schemas.microsoft.com/office/powerpoint/2010/main" val="747041065"/>
              </p:ext>
            </p:extLst>
          </p:nvPr>
        </p:nvGraphicFramePr>
        <p:xfrm>
          <a:off x="2018139" y="2968528"/>
          <a:ext cx="2217045" cy="2379438"/>
        </p:xfrm>
        <a:graphic>
          <a:graphicData uri="http://schemas.openxmlformats.org/drawingml/2006/chart">
            <c:chart xmlns:c="http://schemas.openxmlformats.org/drawingml/2006/chart" xmlns:r="http://schemas.openxmlformats.org/officeDocument/2006/relationships" r:id="rId4"/>
          </a:graphicData>
        </a:graphic>
      </p:graphicFrame>
      <p:sp>
        <p:nvSpPr>
          <p:cNvPr id="20" name="Rounded Rectangle 19">
            <a:extLst>
              <a:ext uri="{FF2B5EF4-FFF2-40B4-BE49-F238E27FC236}">
                <a16:creationId xmlns:a16="http://schemas.microsoft.com/office/drawing/2014/main" id="{581EFAB3-33C9-4B9F-610F-1D9ABAB631E4}"/>
              </a:ext>
            </a:extLst>
          </p:cNvPr>
          <p:cNvSpPr>
            <a:spLocks noGrp="1" noRot="1" noMove="1" noResize="1" noEditPoints="1" noAdjustHandles="1" noChangeArrowheads="1" noChangeShapeType="1"/>
          </p:cNvSpPr>
          <p:nvPr/>
        </p:nvSpPr>
        <p:spPr>
          <a:xfrm>
            <a:off x="6232445" y="623458"/>
            <a:ext cx="5014451" cy="5415517"/>
          </a:xfrm>
          <a:prstGeom prst="roundRect">
            <a:avLst>
              <a:gd name="adj" fmla="val 10324"/>
            </a:avLst>
          </a:prstGeom>
          <a:noFill/>
          <a:ln w="158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endParaRPr lang="sv-SE" sz="1600">
              <a:solidFill>
                <a:schemeClr val="accent1"/>
              </a:solidFill>
              <a:latin typeface="Aptos" panose="020B0004020202020204" pitchFamily="34" charset="0"/>
            </a:endParaRPr>
          </a:p>
        </p:txBody>
      </p:sp>
      <p:sp>
        <p:nvSpPr>
          <p:cNvPr id="21" name="TextBox 20">
            <a:extLst>
              <a:ext uri="{FF2B5EF4-FFF2-40B4-BE49-F238E27FC236}">
                <a16:creationId xmlns:a16="http://schemas.microsoft.com/office/drawing/2014/main" id="{EC8023E5-D67A-5DF4-EA69-4202759C7A6F}"/>
              </a:ext>
            </a:extLst>
          </p:cNvPr>
          <p:cNvSpPr txBox="1"/>
          <p:nvPr/>
        </p:nvSpPr>
        <p:spPr>
          <a:xfrm>
            <a:off x="6639074" y="423766"/>
            <a:ext cx="2954867" cy="400110"/>
          </a:xfrm>
          <a:prstGeom prst="rect">
            <a:avLst/>
          </a:prstGeom>
          <a:solidFill>
            <a:srgbClr val="EDEDED"/>
          </a:solidFill>
        </p:spPr>
        <p:txBody>
          <a:bodyPr wrap="square" rtlCol="0">
            <a:spAutoFit/>
          </a:bodyPr>
          <a:lstStyle/>
          <a:p>
            <a:r>
              <a:rPr lang="en-SE" sz="2000" b="1">
                <a:solidFill>
                  <a:schemeClr val="accent1"/>
                </a:solidFill>
                <a:latin typeface="Aptos SemiBold" panose="020B0004020202020204" pitchFamily="34" charset="0"/>
              </a:rPr>
              <a:t>Industri-/produktföretag</a:t>
            </a:r>
          </a:p>
        </p:txBody>
      </p:sp>
      <p:sp>
        <p:nvSpPr>
          <p:cNvPr id="22" name="TextBox 21">
            <a:extLst>
              <a:ext uri="{FF2B5EF4-FFF2-40B4-BE49-F238E27FC236}">
                <a16:creationId xmlns:a16="http://schemas.microsoft.com/office/drawing/2014/main" id="{C6F7FBBA-FEAE-B0C0-7C72-A337F2AB1114}"/>
              </a:ext>
            </a:extLst>
          </p:cNvPr>
          <p:cNvSpPr txBox="1"/>
          <p:nvPr/>
        </p:nvSpPr>
        <p:spPr>
          <a:xfrm>
            <a:off x="1026066" y="965832"/>
            <a:ext cx="3790861" cy="1215717"/>
          </a:xfrm>
          <a:prstGeom prst="rect">
            <a:avLst/>
          </a:prstGeom>
          <a:noFill/>
        </p:spPr>
        <p:txBody>
          <a:bodyPr wrap="square" rtlCol="0">
            <a:spAutoFit/>
          </a:bodyPr>
          <a:lstStyle/>
          <a:p>
            <a:pPr>
              <a:spcAft>
                <a:spcPts val="600"/>
              </a:spcAft>
            </a:pPr>
            <a:r>
              <a:rPr lang="sv-SE" b="1">
                <a:latin typeface="Aptos SemiBold" panose="020B0004020202020204" pitchFamily="34" charset="0"/>
              </a:rPr>
              <a:t>Värdeskapandet är knutet till expertis och tjänsteleverans</a:t>
            </a:r>
          </a:p>
          <a:p>
            <a:pPr marL="285757" indent="-285757">
              <a:buFont typeface="Arial" panose="020B0604020202020204" pitchFamily="34" charset="0"/>
              <a:buChar char="•"/>
            </a:pPr>
            <a:r>
              <a:rPr lang="sv-SE" sz="1600">
                <a:latin typeface="Aptos Light" panose="020B0004020202020204" pitchFamily="34" charset="0"/>
              </a:rPr>
              <a:t>Intäkter: främst från debiterbar tid</a:t>
            </a:r>
          </a:p>
          <a:p>
            <a:pPr marL="285757" indent="-285757">
              <a:buFont typeface="Arial" panose="020B0604020202020204" pitchFamily="34" charset="0"/>
              <a:buChar char="•"/>
            </a:pPr>
            <a:r>
              <a:rPr lang="sv-SE" sz="1600">
                <a:latin typeface="Aptos Light" panose="020B0004020202020204" pitchFamily="34" charset="0"/>
              </a:rPr>
              <a:t>Kostnader (exempel):</a:t>
            </a:r>
          </a:p>
        </p:txBody>
      </p:sp>
      <p:sp>
        <p:nvSpPr>
          <p:cNvPr id="23" name="TextBox 22">
            <a:extLst>
              <a:ext uri="{FF2B5EF4-FFF2-40B4-BE49-F238E27FC236}">
                <a16:creationId xmlns:a16="http://schemas.microsoft.com/office/drawing/2014/main" id="{FAEFA90B-A127-592C-A8AE-559E02903D4D}"/>
              </a:ext>
            </a:extLst>
          </p:cNvPr>
          <p:cNvSpPr txBox="1"/>
          <p:nvPr/>
        </p:nvSpPr>
        <p:spPr>
          <a:xfrm>
            <a:off x="6639076" y="965834"/>
            <a:ext cx="3790861" cy="1215717"/>
          </a:xfrm>
          <a:prstGeom prst="rect">
            <a:avLst/>
          </a:prstGeom>
          <a:noFill/>
        </p:spPr>
        <p:txBody>
          <a:bodyPr wrap="square" rtlCol="0">
            <a:spAutoFit/>
          </a:bodyPr>
          <a:lstStyle/>
          <a:p>
            <a:pPr>
              <a:spcAft>
                <a:spcPts val="600"/>
              </a:spcAft>
            </a:pPr>
            <a:r>
              <a:rPr lang="sv-SE" b="1">
                <a:latin typeface="Aptos SemiBold" panose="020B0004020202020204" pitchFamily="34" charset="0"/>
              </a:rPr>
              <a:t>Värdeskapandet är knutet till tillverkning av fysiska produkter</a:t>
            </a:r>
          </a:p>
          <a:p>
            <a:pPr marL="285757" indent="-285757">
              <a:buFont typeface="Arial" panose="020B0604020202020204" pitchFamily="34" charset="0"/>
              <a:buChar char="•"/>
            </a:pPr>
            <a:r>
              <a:rPr lang="sv-SE" sz="1600">
                <a:latin typeface="Aptos Light" panose="020B0004020202020204" pitchFamily="34" charset="0"/>
              </a:rPr>
              <a:t>Intäkter: från försäljning</a:t>
            </a:r>
          </a:p>
          <a:p>
            <a:pPr marL="285757" indent="-285757">
              <a:buFont typeface="Arial" panose="020B0604020202020204" pitchFamily="34" charset="0"/>
              <a:buChar char="•"/>
            </a:pPr>
            <a:r>
              <a:rPr lang="sv-SE" sz="1600">
                <a:latin typeface="Aptos Light" panose="020B0004020202020204" pitchFamily="34" charset="0"/>
              </a:rPr>
              <a:t>Kostnader (exempel):</a:t>
            </a:r>
          </a:p>
        </p:txBody>
      </p:sp>
      <p:sp>
        <p:nvSpPr>
          <p:cNvPr id="2" name="TextBox 51">
            <a:extLst>
              <a:ext uri="{FF2B5EF4-FFF2-40B4-BE49-F238E27FC236}">
                <a16:creationId xmlns:a16="http://schemas.microsoft.com/office/drawing/2014/main" id="{F70C0F58-2866-D577-3185-9230D966834B}"/>
              </a:ext>
            </a:extLst>
          </p:cNvPr>
          <p:cNvSpPr txBox="1"/>
          <p:nvPr/>
        </p:nvSpPr>
        <p:spPr>
          <a:xfrm>
            <a:off x="7638746" y="2331163"/>
            <a:ext cx="2005907" cy="553998"/>
          </a:xfrm>
          <a:prstGeom prst="rect">
            <a:avLst/>
          </a:prstGeom>
          <a:noFill/>
        </p:spPr>
        <p:txBody>
          <a:bodyPr wrap="square" rtlCol="0">
            <a:spAutoFit/>
          </a:bodyPr>
          <a:lstStyle/>
          <a:p>
            <a:r>
              <a:rPr lang="sv-SE" sz="1500">
                <a:solidFill>
                  <a:schemeClr val="accent1"/>
                </a:solidFill>
                <a:latin typeface="Aptos Light" panose="020B0004020202020204" pitchFamily="34" charset="0"/>
              </a:rPr>
              <a:t>Lagerhållning och distributionskostnader </a:t>
            </a:r>
            <a:endParaRPr lang="en-SE" sz="1500">
              <a:solidFill>
                <a:schemeClr val="accent1"/>
              </a:solidFill>
              <a:latin typeface="Aptos Light" panose="020B0004020202020204" pitchFamily="34" charset="0"/>
            </a:endParaRPr>
          </a:p>
        </p:txBody>
      </p:sp>
      <p:sp>
        <p:nvSpPr>
          <p:cNvPr id="4" name="TextBox 51">
            <a:extLst>
              <a:ext uri="{FF2B5EF4-FFF2-40B4-BE49-F238E27FC236}">
                <a16:creationId xmlns:a16="http://schemas.microsoft.com/office/drawing/2014/main" id="{B4194996-07C0-F97F-CCDB-15828FC1B981}"/>
              </a:ext>
            </a:extLst>
          </p:cNvPr>
          <p:cNvSpPr txBox="1"/>
          <p:nvPr/>
        </p:nvSpPr>
        <p:spPr>
          <a:xfrm>
            <a:off x="9500157" y="2888157"/>
            <a:ext cx="1347417"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Avskrivningar</a:t>
            </a:r>
            <a:endParaRPr lang="en-SE" sz="1500">
              <a:solidFill>
                <a:schemeClr val="accent1"/>
              </a:solidFill>
              <a:latin typeface="Aptos Light" panose="020B0004020202020204" pitchFamily="34" charset="0"/>
            </a:endParaRPr>
          </a:p>
        </p:txBody>
      </p:sp>
      <p:sp>
        <p:nvSpPr>
          <p:cNvPr id="5" name="TextBox 51">
            <a:extLst>
              <a:ext uri="{FF2B5EF4-FFF2-40B4-BE49-F238E27FC236}">
                <a16:creationId xmlns:a16="http://schemas.microsoft.com/office/drawing/2014/main" id="{F1121651-F84A-D095-29A3-5BAD0A5075AF}"/>
              </a:ext>
            </a:extLst>
          </p:cNvPr>
          <p:cNvSpPr txBox="1"/>
          <p:nvPr/>
        </p:nvSpPr>
        <p:spPr>
          <a:xfrm>
            <a:off x="9847574" y="3388332"/>
            <a:ext cx="1105708" cy="553998"/>
          </a:xfrm>
          <a:prstGeom prst="rect">
            <a:avLst/>
          </a:prstGeom>
          <a:noFill/>
        </p:spPr>
        <p:txBody>
          <a:bodyPr wrap="square" rtlCol="0">
            <a:spAutoFit/>
          </a:bodyPr>
          <a:lstStyle/>
          <a:p>
            <a:r>
              <a:rPr lang="sv-SE" sz="1500" b="1">
                <a:latin typeface="Aptos SemiBold" panose="020B0004020202020204" pitchFamily="34" charset="0"/>
              </a:rPr>
              <a:t>Löne-</a:t>
            </a:r>
            <a:br>
              <a:rPr lang="sv-SE" sz="1500" b="1">
                <a:latin typeface="Aptos SemiBold" panose="020B0004020202020204" pitchFamily="34" charset="0"/>
              </a:rPr>
            </a:br>
            <a:r>
              <a:rPr lang="sv-SE" sz="1500" b="1">
                <a:latin typeface="Aptos SemiBold" panose="020B0004020202020204" pitchFamily="34" charset="0"/>
              </a:rPr>
              <a:t>kostnader</a:t>
            </a:r>
            <a:endParaRPr lang="en-SE" sz="1500" b="1">
              <a:latin typeface="Aptos SemiBold" panose="020B0004020202020204" pitchFamily="34" charset="0"/>
            </a:endParaRPr>
          </a:p>
        </p:txBody>
      </p:sp>
      <p:sp>
        <p:nvSpPr>
          <p:cNvPr id="6" name="TextBox 51">
            <a:extLst>
              <a:ext uri="{FF2B5EF4-FFF2-40B4-BE49-F238E27FC236}">
                <a16:creationId xmlns:a16="http://schemas.microsoft.com/office/drawing/2014/main" id="{2DE9D95A-7EC2-2EBF-A54D-5537CABC1610}"/>
              </a:ext>
            </a:extLst>
          </p:cNvPr>
          <p:cNvSpPr txBox="1"/>
          <p:nvPr/>
        </p:nvSpPr>
        <p:spPr>
          <a:xfrm>
            <a:off x="9783562" y="4550503"/>
            <a:ext cx="1409561" cy="553998"/>
          </a:xfrm>
          <a:prstGeom prst="rect">
            <a:avLst/>
          </a:prstGeom>
          <a:noFill/>
        </p:spPr>
        <p:txBody>
          <a:bodyPr wrap="square" rtlCol="0">
            <a:spAutoFit/>
          </a:bodyPr>
          <a:lstStyle/>
          <a:p>
            <a:r>
              <a:rPr lang="sv-SE" sz="1500">
                <a:solidFill>
                  <a:schemeClr val="accent1"/>
                </a:solidFill>
                <a:latin typeface="Aptos Light" panose="020B0004020202020204" pitchFamily="34" charset="0"/>
              </a:rPr>
              <a:t>Råmaterial-</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kostnader</a:t>
            </a:r>
            <a:endParaRPr lang="en-SE" sz="1500">
              <a:solidFill>
                <a:schemeClr val="accent1"/>
              </a:solidFill>
              <a:latin typeface="Aptos Light" panose="020B0004020202020204" pitchFamily="34" charset="0"/>
            </a:endParaRPr>
          </a:p>
        </p:txBody>
      </p:sp>
      <p:sp>
        <p:nvSpPr>
          <p:cNvPr id="7" name="TextBox 51">
            <a:extLst>
              <a:ext uri="{FF2B5EF4-FFF2-40B4-BE49-F238E27FC236}">
                <a16:creationId xmlns:a16="http://schemas.microsoft.com/office/drawing/2014/main" id="{BA845604-5101-54FA-C31D-2078671AAFAD}"/>
              </a:ext>
            </a:extLst>
          </p:cNvPr>
          <p:cNvSpPr txBox="1"/>
          <p:nvPr/>
        </p:nvSpPr>
        <p:spPr>
          <a:xfrm>
            <a:off x="7108094" y="5337893"/>
            <a:ext cx="3263146" cy="553998"/>
          </a:xfrm>
          <a:prstGeom prst="rect">
            <a:avLst/>
          </a:prstGeom>
          <a:noFill/>
        </p:spPr>
        <p:txBody>
          <a:bodyPr wrap="square" rtlCol="0">
            <a:spAutoFit/>
          </a:bodyPr>
          <a:lstStyle/>
          <a:p>
            <a:r>
              <a:rPr lang="sv-SE" sz="1500">
                <a:solidFill>
                  <a:schemeClr val="accent1"/>
                </a:solidFill>
                <a:latin typeface="Aptos Light" panose="020B0004020202020204" pitchFamily="34" charset="0"/>
              </a:rPr>
              <a:t>Tillverkningskostnader (drift av fabriker och maskiner, underhåll av utrustning)</a:t>
            </a:r>
            <a:endParaRPr lang="en-SE" sz="1500">
              <a:solidFill>
                <a:schemeClr val="accent1"/>
              </a:solidFill>
              <a:latin typeface="Aptos Light" panose="020B0004020202020204" pitchFamily="34" charset="0"/>
            </a:endParaRPr>
          </a:p>
        </p:txBody>
      </p:sp>
      <p:sp>
        <p:nvSpPr>
          <p:cNvPr id="8" name="TextBox 51">
            <a:extLst>
              <a:ext uri="{FF2B5EF4-FFF2-40B4-BE49-F238E27FC236}">
                <a16:creationId xmlns:a16="http://schemas.microsoft.com/office/drawing/2014/main" id="{276097A7-05A3-5273-14DA-8D453B1D577D}"/>
              </a:ext>
            </a:extLst>
          </p:cNvPr>
          <p:cNvSpPr txBox="1"/>
          <p:nvPr/>
        </p:nvSpPr>
        <p:spPr>
          <a:xfrm>
            <a:off x="6642807" y="3518429"/>
            <a:ext cx="995939" cy="784830"/>
          </a:xfrm>
          <a:prstGeom prst="rect">
            <a:avLst/>
          </a:prstGeom>
          <a:noFill/>
        </p:spPr>
        <p:txBody>
          <a:bodyPr wrap="square" rtlCol="0">
            <a:spAutoFit/>
          </a:bodyPr>
          <a:lstStyle/>
          <a:p>
            <a:r>
              <a:rPr lang="sv-SE" sz="1500">
                <a:solidFill>
                  <a:schemeClr val="accent1"/>
                </a:solidFill>
                <a:latin typeface="Aptos Light" panose="020B0004020202020204" pitchFamily="34" charset="0"/>
              </a:rPr>
              <a:t>Kvalitets-</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säkrings-</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kostnader</a:t>
            </a:r>
            <a:endParaRPr lang="en-SE" sz="1500">
              <a:solidFill>
                <a:schemeClr val="accent1"/>
              </a:solidFill>
              <a:latin typeface="Aptos Light" panose="020B0004020202020204" pitchFamily="34" charset="0"/>
            </a:endParaRPr>
          </a:p>
        </p:txBody>
      </p:sp>
      <p:sp>
        <p:nvSpPr>
          <p:cNvPr id="9" name="TextBox 51">
            <a:extLst>
              <a:ext uri="{FF2B5EF4-FFF2-40B4-BE49-F238E27FC236}">
                <a16:creationId xmlns:a16="http://schemas.microsoft.com/office/drawing/2014/main" id="{EAC8026A-F069-3FEE-F677-887D89EEEA3A}"/>
              </a:ext>
            </a:extLst>
          </p:cNvPr>
          <p:cNvSpPr txBox="1"/>
          <p:nvPr/>
        </p:nvSpPr>
        <p:spPr>
          <a:xfrm>
            <a:off x="6642807" y="4482343"/>
            <a:ext cx="592815"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FoU</a:t>
            </a:r>
            <a:endParaRPr lang="en-SE" sz="1500">
              <a:solidFill>
                <a:schemeClr val="accent1"/>
              </a:solidFill>
              <a:latin typeface="Aptos Light" panose="020B0004020202020204" pitchFamily="34" charset="0"/>
            </a:endParaRPr>
          </a:p>
        </p:txBody>
      </p:sp>
      <p:sp>
        <p:nvSpPr>
          <p:cNvPr id="13" name="TextBox 51">
            <a:extLst>
              <a:ext uri="{FF2B5EF4-FFF2-40B4-BE49-F238E27FC236}">
                <a16:creationId xmlns:a16="http://schemas.microsoft.com/office/drawing/2014/main" id="{B96658E5-1CBB-1F01-0440-070DAB651DBC}"/>
              </a:ext>
            </a:extLst>
          </p:cNvPr>
          <p:cNvSpPr txBox="1"/>
          <p:nvPr/>
        </p:nvSpPr>
        <p:spPr>
          <a:xfrm>
            <a:off x="6639076" y="2659444"/>
            <a:ext cx="1265847" cy="784830"/>
          </a:xfrm>
          <a:prstGeom prst="rect">
            <a:avLst/>
          </a:prstGeom>
          <a:noFill/>
        </p:spPr>
        <p:txBody>
          <a:bodyPr wrap="square" rtlCol="0">
            <a:spAutoFit/>
          </a:bodyPr>
          <a:lstStyle/>
          <a:p>
            <a:r>
              <a:rPr lang="sv-SE" sz="1500">
                <a:solidFill>
                  <a:schemeClr val="accent1"/>
                </a:solidFill>
                <a:latin typeface="Aptos Light" panose="020B0004020202020204" pitchFamily="34" charset="0"/>
              </a:rPr>
              <a:t>Energi- </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och verktygs-</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kostnader</a:t>
            </a:r>
            <a:endParaRPr lang="en-SE" sz="1500">
              <a:solidFill>
                <a:schemeClr val="accent1"/>
              </a:solidFill>
              <a:latin typeface="Aptos Light" panose="020B0004020202020204" pitchFamily="34" charset="0"/>
            </a:endParaRPr>
          </a:p>
        </p:txBody>
      </p:sp>
      <p:sp>
        <p:nvSpPr>
          <p:cNvPr id="14" name="TextBox 51">
            <a:extLst>
              <a:ext uri="{FF2B5EF4-FFF2-40B4-BE49-F238E27FC236}">
                <a16:creationId xmlns:a16="http://schemas.microsoft.com/office/drawing/2014/main" id="{9FE45D57-EB3D-0CDB-D387-2280F9FCEC2F}"/>
              </a:ext>
            </a:extLst>
          </p:cNvPr>
          <p:cNvSpPr txBox="1"/>
          <p:nvPr/>
        </p:nvSpPr>
        <p:spPr>
          <a:xfrm>
            <a:off x="2049045" y="2558803"/>
            <a:ext cx="1524238"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IT, marknad, sälj</a:t>
            </a:r>
            <a:endParaRPr lang="en-SE" sz="1500">
              <a:solidFill>
                <a:schemeClr val="accent1"/>
              </a:solidFill>
              <a:latin typeface="Aptos Light" panose="020B0004020202020204" pitchFamily="34" charset="0"/>
            </a:endParaRPr>
          </a:p>
        </p:txBody>
      </p:sp>
      <p:sp>
        <p:nvSpPr>
          <p:cNvPr id="16" name="TextBox 51">
            <a:extLst>
              <a:ext uri="{FF2B5EF4-FFF2-40B4-BE49-F238E27FC236}">
                <a16:creationId xmlns:a16="http://schemas.microsoft.com/office/drawing/2014/main" id="{A86C873C-FE26-3EBB-17CA-2495BBB3A0CE}"/>
              </a:ext>
            </a:extLst>
          </p:cNvPr>
          <p:cNvSpPr txBox="1"/>
          <p:nvPr/>
        </p:nvSpPr>
        <p:spPr>
          <a:xfrm>
            <a:off x="1481737" y="3064415"/>
            <a:ext cx="592815"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FoU</a:t>
            </a:r>
            <a:endParaRPr lang="en-SE" sz="1500">
              <a:solidFill>
                <a:schemeClr val="accent1"/>
              </a:solidFill>
              <a:latin typeface="Aptos Light" panose="020B0004020202020204" pitchFamily="34" charset="0"/>
            </a:endParaRPr>
          </a:p>
        </p:txBody>
      </p:sp>
      <p:sp>
        <p:nvSpPr>
          <p:cNvPr id="24" name="TextBox 51">
            <a:extLst>
              <a:ext uri="{FF2B5EF4-FFF2-40B4-BE49-F238E27FC236}">
                <a16:creationId xmlns:a16="http://schemas.microsoft.com/office/drawing/2014/main" id="{8C3CB85C-0EE5-B175-F097-784CAF3BEE01}"/>
              </a:ext>
            </a:extLst>
          </p:cNvPr>
          <p:cNvSpPr txBox="1"/>
          <p:nvPr/>
        </p:nvSpPr>
        <p:spPr>
          <a:xfrm>
            <a:off x="1208855" y="3498366"/>
            <a:ext cx="861348"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Lokaler</a:t>
            </a:r>
            <a:endParaRPr lang="en-SE" sz="1500">
              <a:solidFill>
                <a:schemeClr val="accent1"/>
              </a:solidFill>
              <a:latin typeface="Aptos Light" panose="020B0004020202020204" pitchFamily="34" charset="0"/>
            </a:endParaRPr>
          </a:p>
        </p:txBody>
      </p:sp>
    </p:spTree>
    <p:extLst>
      <p:ext uri="{BB962C8B-B14F-4D97-AF65-F5344CB8AC3E}">
        <p14:creationId xmlns:p14="http://schemas.microsoft.com/office/powerpoint/2010/main" val="397459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DA885ED-2413-22B0-3638-14ACA52C1B01}"/>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2997ED56-7AF4-EE85-4745-9418E9E41C02}"/>
              </a:ext>
            </a:extLst>
          </p:cNvPr>
          <p:cNvSpPr txBox="1"/>
          <p:nvPr/>
        </p:nvSpPr>
        <p:spPr>
          <a:xfrm>
            <a:off x="568596" y="5412565"/>
            <a:ext cx="7997796" cy="645946"/>
          </a:xfrm>
          <a:prstGeom prst="rect">
            <a:avLst/>
          </a:prstGeom>
          <a:noFill/>
        </p:spPr>
        <p:txBody>
          <a:bodyPr wrap="square" rtlCol="0">
            <a:spAutoFit/>
          </a:bodyPr>
          <a:lstStyle/>
          <a:p>
            <a:r>
              <a:rPr lang="sv-SE" sz="1199">
                <a:solidFill>
                  <a:schemeClr val="tx1">
                    <a:lumMod val="75000"/>
                    <a:lumOff val="25000"/>
                  </a:schemeClr>
                </a:solidFill>
                <a:latin typeface="Aptos" panose="020B0004020202020204" pitchFamily="34" charset="0"/>
              </a:rPr>
              <a:t>*Den procentuella utvecklingen för åren 2015-2022 har beräknats utifrån nivåerna för 2012. Med en fullständig tids-serie skulle nivåerna för 2015-2022 sannolikt ligga högre, men poängen här är att illustrera hur lönerna kontinuerligt ökar under perioden, medan arvodena inte ökar i samma takt.  </a:t>
            </a:r>
          </a:p>
        </p:txBody>
      </p:sp>
      <p:sp>
        <p:nvSpPr>
          <p:cNvPr id="4" name="Rubrik 1">
            <a:extLst>
              <a:ext uri="{FF2B5EF4-FFF2-40B4-BE49-F238E27FC236}">
                <a16:creationId xmlns:a16="http://schemas.microsoft.com/office/drawing/2014/main" id="{2D8B2CEF-86D9-DE6E-4DAC-3C3F24A3CF3A}"/>
              </a:ext>
            </a:extLst>
          </p:cNvPr>
          <p:cNvSpPr txBox="1">
            <a:spLocks/>
          </p:cNvSpPr>
          <p:nvPr/>
        </p:nvSpPr>
        <p:spPr>
          <a:xfrm>
            <a:off x="560106" y="123976"/>
            <a:ext cx="7660801" cy="1325563"/>
          </a:xfrm>
          <a:prstGeom prst="rect">
            <a:avLst/>
          </a:prstGeom>
        </p:spPr>
        <p:txBody>
          <a:bodyPr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sv-SE" sz="2800">
                <a:latin typeface="Aptos" panose="020B0004020202020204" pitchFamily="34" charset="0"/>
              </a:rPr>
              <a:t>Det ökande gapet mellan lönekostnader </a:t>
            </a:r>
          </a:p>
          <a:p>
            <a:pPr>
              <a:lnSpc>
                <a:spcPct val="100000"/>
              </a:lnSpc>
            </a:pPr>
            <a:r>
              <a:rPr lang="sv-SE" sz="2800">
                <a:latin typeface="Aptos" panose="020B0004020202020204" pitchFamily="34" charset="0"/>
              </a:rPr>
              <a:t>och våra arvoden – också kallat Krokodilgapet:</a:t>
            </a:r>
          </a:p>
        </p:txBody>
      </p:sp>
      <p:pic>
        <p:nvPicPr>
          <p:cNvPr id="2" name="Bildobjekt 1">
            <a:extLst>
              <a:ext uri="{FF2B5EF4-FFF2-40B4-BE49-F238E27FC236}">
                <a16:creationId xmlns:a16="http://schemas.microsoft.com/office/drawing/2014/main" id="{436AB1B4-C470-2FB5-B57E-243BDE1E2A4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865686" y="1"/>
            <a:ext cx="3326317" cy="6858000"/>
          </a:xfrm>
          <a:prstGeom prst="rect">
            <a:avLst/>
          </a:prstGeom>
        </p:spPr>
      </p:pic>
      <p:pic>
        <p:nvPicPr>
          <p:cNvPr id="6" name="Bildobjekt 5">
            <a:extLst>
              <a:ext uri="{FF2B5EF4-FFF2-40B4-BE49-F238E27FC236}">
                <a16:creationId xmlns:a16="http://schemas.microsoft.com/office/drawing/2014/main" id="{59564FBE-2BD6-2402-032B-8291D91C9D5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865685" y="3"/>
            <a:ext cx="3713483" cy="6840901"/>
          </a:xfrm>
          <a:prstGeom prst="rect">
            <a:avLst/>
          </a:prstGeom>
        </p:spPr>
      </p:pic>
      <p:grpSp>
        <p:nvGrpSpPr>
          <p:cNvPr id="53" name="Grupp 52">
            <a:extLst>
              <a:ext uri="{FF2B5EF4-FFF2-40B4-BE49-F238E27FC236}">
                <a16:creationId xmlns:a16="http://schemas.microsoft.com/office/drawing/2014/main" id="{88BA643A-0D36-DAD8-D273-28326A48B947}"/>
              </a:ext>
            </a:extLst>
          </p:cNvPr>
          <p:cNvGrpSpPr/>
          <p:nvPr/>
        </p:nvGrpSpPr>
        <p:grpSpPr>
          <a:xfrm>
            <a:off x="523081" y="1673753"/>
            <a:ext cx="7834035" cy="4213021"/>
            <a:chOff x="523081" y="1673753"/>
            <a:chExt cx="7834034" cy="4213020"/>
          </a:xfrm>
        </p:grpSpPr>
        <p:sp>
          <p:nvSpPr>
            <p:cNvPr id="9" name="textruta 8">
              <a:extLst>
                <a:ext uri="{FF2B5EF4-FFF2-40B4-BE49-F238E27FC236}">
                  <a16:creationId xmlns:a16="http://schemas.microsoft.com/office/drawing/2014/main" id="{4455CBF4-0C75-160D-CDE2-498D91D64549}"/>
                </a:ext>
              </a:extLst>
            </p:cNvPr>
            <p:cNvSpPr txBox="1"/>
            <p:nvPr/>
          </p:nvSpPr>
          <p:spPr>
            <a:xfrm>
              <a:off x="562950" y="1673753"/>
              <a:ext cx="4385167" cy="584775"/>
            </a:xfrm>
            <a:prstGeom prst="rect">
              <a:avLst/>
            </a:prstGeom>
            <a:noFill/>
          </p:spPr>
          <p:txBody>
            <a:bodyPr wrap="square" rtlCol="0">
              <a:spAutoFit/>
            </a:bodyPr>
            <a:lstStyle/>
            <a:p>
              <a:pPr rtl="0">
                <a:defRPr sz="1400" b="0" i="0" u="none" strike="noStrike" kern="1200" spc="0" baseline="0">
                  <a:solidFill>
                    <a:prstClr val="black"/>
                  </a:solidFill>
                  <a:latin typeface="Aptos" panose="020B0004020202020204" pitchFamily="34" charset="0"/>
                  <a:ea typeface="+mn-ea"/>
                  <a:cs typeface="+mn-cs"/>
                </a:defRPr>
              </a:pPr>
              <a:r>
                <a:rPr lang="en-US" sz="1600">
                  <a:latin typeface="Aptos" panose="020B0004020202020204" pitchFamily="34" charset="0"/>
                </a:rPr>
                <a:t>Illustration av </a:t>
              </a:r>
              <a:r>
                <a:rPr lang="en-US" sz="1600" err="1">
                  <a:latin typeface="Aptos" panose="020B0004020202020204" pitchFamily="34" charset="0"/>
                </a:rPr>
                <a:t>förändringar</a:t>
              </a:r>
              <a:r>
                <a:rPr lang="en-US" sz="1600">
                  <a:latin typeface="Aptos" panose="020B0004020202020204" pitchFamily="34" charset="0"/>
                </a:rPr>
                <a:t> </a:t>
              </a:r>
              <a:r>
                <a:rPr lang="en-US" sz="1600" err="1">
                  <a:latin typeface="Aptos" panose="020B0004020202020204" pitchFamily="34" charset="0"/>
                </a:rPr>
                <a:t>lönekostnader</a:t>
              </a:r>
              <a:r>
                <a:rPr lang="en-US" sz="1600">
                  <a:latin typeface="Aptos" panose="020B0004020202020204" pitchFamily="34" charset="0"/>
                </a:rPr>
                <a:t> </a:t>
              </a:r>
              <a:br>
                <a:rPr lang="en-US" sz="1600">
                  <a:latin typeface="Aptos" panose="020B0004020202020204" pitchFamily="34" charset="0"/>
                </a:rPr>
              </a:br>
              <a:r>
                <a:rPr lang="en-US" sz="1600">
                  <a:latin typeface="Aptos" panose="020B0004020202020204" pitchFamily="34" charset="0"/>
                </a:rPr>
                <a:t>vs </a:t>
              </a:r>
              <a:r>
                <a:rPr lang="en-US" sz="1600" err="1">
                  <a:latin typeface="Aptos" panose="020B0004020202020204" pitchFamily="34" charset="0"/>
                </a:rPr>
                <a:t>timarvoden</a:t>
              </a:r>
              <a:r>
                <a:rPr lang="en-US" sz="1600">
                  <a:latin typeface="Aptos" panose="020B0004020202020204" pitchFamily="34" charset="0"/>
                </a:rPr>
                <a:t> för </a:t>
              </a:r>
              <a:r>
                <a:rPr lang="en-US" sz="1600" err="1">
                  <a:latin typeface="Aptos" panose="020B0004020202020204" pitchFamily="34" charset="0"/>
                </a:rPr>
                <a:t>arkitekter</a:t>
              </a:r>
              <a:r>
                <a:rPr lang="en-US" sz="1600">
                  <a:latin typeface="Aptos" panose="020B0004020202020204" pitchFamily="34" charset="0"/>
                </a:rPr>
                <a:t> </a:t>
              </a:r>
              <a:r>
                <a:rPr lang="en-US" sz="1600" err="1">
                  <a:latin typeface="Aptos" panose="020B0004020202020204" pitchFamily="34" charset="0"/>
                </a:rPr>
                <a:t>åren</a:t>
              </a:r>
              <a:r>
                <a:rPr lang="en-US" sz="1600">
                  <a:latin typeface="Aptos" panose="020B0004020202020204" pitchFamily="34" charset="0"/>
                </a:rPr>
                <a:t> 2004-2022* </a:t>
              </a:r>
            </a:p>
          </p:txBody>
        </p:sp>
        <p:graphicFrame>
          <p:nvGraphicFramePr>
            <p:cNvPr id="5" name="Diagram 4">
              <a:extLst>
                <a:ext uri="{FF2B5EF4-FFF2-40B4-BE49-F238E27FC236}">
                  <a16:creationId xmlns:a16="http://schemas.microsoft.com/office/drawing/2014/main" id="{9D3CA025-FF8A-C77F-940F-4BB84E9FB9B9}"/>
                </a:ext>
              </a:extLst>
            </p:cNvPr>
            <p:cNvGraphicFramePr>
              <a:graphicFrameLocks/>
            </p:cNvGraphicFramePr>
            <p:nvPr>
              <p:extLst>
                <p:ext uri="{D42A27DB-BD31-4B8C-83A1-F6EECF244321}">
                  <p14:modId xmlns:p14="http://schemas.microsoft.com/office/powerpoint/2010/main" val="716878845"/>
                </p:ext>
              </p:extLst>
            </p:nvPr>
          </p:nvGraphicFramePr>
          <p:xfrm>
            <a:off x="530125" y="1885363"/>
            <a:ext cx="7826990" cy="4001410"/>
          </p:xfrm>
          <a:graphic>
            <a:graphicData uri="http://schemas.openxmlformats.org/drawingml/2006/chart">
              <c:chart xmlns:c="http://schemas.openxmlformats.org/drawingml/2006/chart" xmlns:r="http://schemas.openxmlformats.org/officeDocument/2006/relationships" r:id="rId5"/>
            </a:graphicData>
          </a:graphic>
        </p:graphicFrame>
        <p:grpSp>
          <p:nvGrpSpPr>
            <p:cNvPr id="49" name="Grupp 48">
              <a:extLst>
                <a:ext uri="{FF2B5EF4-FFF2-40B4-BE49-F238E27FC236}">
                  <a16:creationId xmlns:a16="http://schemas.microsoft.com/office/drawing/2014/main" id="{3845FC1F-AB0D-4F22-24AD-B8C344E84040}"/>
                </a:ext>
              </a:extLst>
            </p:cNvPr>
            <p:cNvGrpSpPr/>
            <p:nvPr/>
          </p:nvGrpSpPr>
          <p:grpSpPr>
            <a:xfrm>
              <a:off x="523081" y="2363521"/>
              <a:ext cx="511679" cy="2638403"/>
              <a:chOff x="698828" y="2211120"/>
              <a:chExt cx="511679" cy="2638403"/>
            </a:xfrm>
          </p:grpSpPr>
          <p:sp>
            <p:nvSpPr>
              <p:cNvPr id="13" name="textruta 12">
                <a:extLst>
                  <a:ext uri="{FF2B5EF4-FFF2-40B4-BE49-F238E27FC236}">
                    <a16:creationId xmlns:a16="http://schemas.microsoft.com/office/drawing/2014/main" id="{6B068FE7-4BB9-6598-84F4-E0F1817CFC90}"/>
                  </a:ext>
                </a:extLst>
              </p:cNvPr>
              <p:cNvSpPr txBox="1"/>
              <p:nvPr/>
            </p:nvSpPr>
            <p:spPr>
              <a:xfrm>
                <a:off x="698828" y="2211120"/>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170</a:t>
                </a:r>
              </a:p>
            </p:txBody>
          </p:sp>
          <p:sp>
            <p:nvSpPr>
              <p:cNvPr id="20" name="textruta 19">
                <a:extLst>
                  <a:ext uri="{FF2B5EF4-FFF2-40B4-BE49-F238E27FC236}">
                    <a16:creationId xmlns:a16="http://schemas.microsoft.com/office/drawing/2014/main" id="{2CDBD2B3-E458-A47D-0E51-9CE97B52A68D}"/>
                  </a:ext>
                </a:extLst>
              </p:cNvPr>
              <p:cNvSpPr txBox="1"/>
              <p:nvPr/>
            </p:nvSpPr>
            <p:spPr>
              <a:xfrm>
                <a:off x="698828" y="2469738"/>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160</a:t>
                </a:r>
              </a:p>
            </p:txBody>
          </p:sp>
          <p:sp>
            <p:nvSpPr>
              <p:cNvPr id="21" name="textruta 20">
                <a:extLst>
                  <a:ext uri="{FF2B5EF4-FFF2-40B4-BE49-F238E27FC236}">
                    <a16:creationId xmlns:a16="http://schemas.microsoft.com/office/drawing/2014/main" id="{EF9DE95F-3DF6-091A-81D8-685FB63216FE}"/>
                  </a:ext>
                </a:extLst>
              </p:cNvPr>
              <p:cNvSpPr txBox="1"/>
              <p:nvPr/>
            </p:nvSpPr>
            <p:spPr>
              <a:xfrm>
                <a:off x="698828" y="2719120"/>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150</a:t>
                </a:r>
              </a:p>
            </p:txBody>
          </p:sp>
          <p:sp>
            <p:nvSpPr>
              <p:cNvPr id="22" name="textruta 21">
                <a:extLst>
                  <a:ext uri="{FF2B5EF4-FFF2-40B4-BE49-F238E27FC236}">
                    <a16:creationId xmlns:a16="http://schemas.microsoft.com/office/drawing/2014/main" id="{2C690FD6-3873-0E32-E38C-B26A9C898445}"/>
                  </a:ext>
                </a:extLst>
              </p:cNvPr>
              <p:cNvSpPr txBox="1"/>
              <p:nvPr/>
            </p:nvSpPr>
            <p:spPr>
              <a:xfrm>
                <a:off x="698828" y="2977738"/>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140</a:t>
                </a:r>
              </a:p>
            </p:txBody>
          </p:sp>
          <p:sp>
            <p:nvSpPr>
              <p:cNvPr id="23" name="textruta 22">
                <a:extLst>
                  <a:ext uri="{FF2B5EF4-FFF2-40B4-BE49-F238E27FC236}">
                    <a16:creationId xmlns:a16="http://schemas.microsoft.com/office/drawing/2014/main" id="{C4325DCE-658D-C47B-AC83-D05E69721DE7}"/>
                  </a:ext>
                </a:extLst>
              </p:cNvPr>
              <p:cNvSpPr txBox="1"/>
              <p:nvPr/>
            </p:nvSpPr>
            <p:spPr>
              <a:xfrm>
                <a:off x="698828" y="3227119"/>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130</a:t>
                </a:r>
              </a:p>
            </p:txBody>
          </p:sp>
          <p:sp>
            <p:nvSpPr>
              <p:cNvPr id="24" name="textruta 23">
                <a:extLst>
                  <a:ext uri="{FF2B5EF4-FFF2-40B4-BE49-F238E27FC236}">
                    <a16:creationId xmlns:a16="http://schemas.microsoft.com/office/drawing/2014/main" id="{19F84278-E160-65E3-D15B-774C8569FE62}"/>
                  </a:ext>
                </a:extLst>
              </p:cNvPr>
              <p:cNvSpPr txBox="1"/>
              <p:nvPr/>
            </p:nvSpPr>
            <p:spPr>
              <a:xfrm>
                <a:off x="698828" y="3485737"/>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120</a:t>
                </a:r>
              </a:p>
            </p:txBody>
          </p:sp>
          <p:sp>
            <p:nvSpPr>
              <p:cNvPr id="25" name="textruta 24">
                <a:extLst>
                  <a:ext uri="{FF2B5EF4-FFF2-40B4-BE49-F238E27FC236}">
                    <a16:creationId xmlns:a16="http://schemas.microsoft.com/office/drawing/2014/main" id="{066BC814-85C1-BC5D-7D53-2ACC8E42FF29}"/>
                  </a:ext>
                </a:extLst>
              </p:cNvPr>
              <p:cNvSpPr txBox="1"/>
              <p:nvPr/>
            </p:nvSpPr>
            <p:spPr>
              <a:xfrm>
                <a:off x="698828" y="3744354"/>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110</a:t>
                </a:r>
              </a:p>
            </p:txBody>
          </p:sp>
          <p:sp>
            <p:nvSpPr>
              <p:cNvPr id="26" name="textruta 25">
                <a:extLst>
                  <a:ext uri="{FF2B5EF4-FFF2-40B4-BE49-F238E27FC236}">
                    <a16:creationId xmlns:a16="http://schemas.microsoft.com/office/drawing/2014/main" id="{9A57BF0F-941B-B170-D2EE-E21315417686}"/>
                  </a:ext>
                </a:extLst>
              </p:cNvPr>
              <p:cNvSpPr txBox="1"/>
              <p:nvPr/>
            </p:nvSpPr>
            <p:spPr>
              <a:xfrm>
                <a:off x="698828" y="3993736"/>
                <a:ext cx="511679"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100</a:t>
                </a:r>
              </a:p>
            </p:txBody>
          </p:sp>
          <p:sp>
            <p:nvSpPr>
              <p:cNvPr id="27" name="textruta 26">
                <a:extLst>
                  <a:ext uri="{FF2B5EF4-FFF2-40B4-BE49-F238E27FC236}">
                    <a16:creationId xmlns:a16="http://schemas.microsoft.com/office/drawing/2014/main" id="{83CDB6E3-3635-0866-478C-16C808D5A6F8}"/>
                  </a:ext>
                </a:extLst>
              </p:cNvPr>
              <p:cNvSpPr txBox="1"/>
              <p:nvPr/>
            </p:nvSpPr>
            <p:spPr>
              <a:xfrm>
                <a:off x="807833" y="4252354"/>
                <a:ext cx="402674"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90</a:t>
                </a:r>
              </a:p>
            </p:txBody>
          </p:sp>
          <p:sp>
            <p:nvSpPr>
              <p:cNvPr id="28" name="textruta 27">
                <a:extLst>
                  <a:ext uri="{FF2B5EF4-FFF2-40B4-BE49-F238E27FC236}">
                    <a16:creationId xmlns:a16="http://schemas.microsoft.com/office/drawing/2014/main" id="{3D917E0A-D387-067F-EA1D-B394611C8FB8}"/>
                  </a:ext>
                </a:extLst>
              </p:cNvPr>
              <p:cNvSpPr txBox="1"/>
              <p:nvPr/>
            </p:nvSpPr>
            <p:spPr>
              <a:xfrm>
                <a:off x="807833" y="4510969"/>
                <a:ext cx="402674"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80</a:t>
                </a:r>
              </a:p>
            </p:txBody>
          </p:sp>
        </p:grpSp>
        <p:grpSp>
          <p:nvGrpSpPr>
            <p:cNvPr id="48" name="Grupp 47">
              <a:extLst>
                <a:ext uri="{FF2B5EF4-FFF2-40B4-BE49-F238E27FC236}">
                  <a16:creationId xmlns:a16="http://schemas.microsoft.com/office/drawing/2014/main" id="{C1F591EC-09A1-F191-0D2A-4C7BAF4C2FB8}"/>
                </a:ext>
              </a:extLst>
            </p:cNvPr>
            <p:cNvGrpSpPr/>
            <p:nvPr/>
          </p:nvGrpSpPr>
          <p:grpSpPr>
            <a:xfrm>
              <a:off x="986681" y="4901888"/>
              <a:ext cx="7234225" cy="338554"/>
              <a:chOff x="931265" y="4760351"/>
              <a:chExt cx="7234225" cy="338554"/>
            </a:xfrm>
          </p:grpSpPr>
          <p:sp>
            <p:nvSpPr>
              <p:cNvPr id="29" name="textruta 28">
                <a:extLst>
                  <a:ext uri="{FF2B5EF4-FFF2-40B4-BE49-F238E27FC236}">
                    <a16:creationId xmlns:a16="http://schemas.microsoft.com/office/drawing/2014/main" id="{036B64AD-8E5D-BC7C-484C-3803ED7397A4}"/>
                  </a:ext>
                </a:extLst>
              </p:cNvPr>
              <p:cNvSpPr txBox="1"/>
              <p:nvPr/>
            </p:nvSpPr>
            <p:spPr>
              <a:xfrm>
                <a:off x="931265"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-04</a:t>
                </a:r>
              </a:p>
            </p:txBody>
          </p:sp>
          <p:sp>
            <p:nvSpPr>
              <p:cNvPr id="30" name="textruta 29">
                <a:extLst>
                  <a:ext uri="{FF2B5EF4-FFF2-40B4-BE49-F238E27FC236}">
                    <a16:creationId xmlns:a16="http://schemas.microsoft.com/office/drawing/2014/main" id="{3E60FC95-E404-2425-8A42-5478B4E0E294}"/>
                  </a:ext>
                </a:extLst>
              </p:cNvPr>
              <p:cNvSpPr txBox="1"/>
              <p:nvPr/>
            </p:nvSpPr>
            <p:spPr>
              <a:xfrm>
                <a:off x="1309956"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-05</a:t>
                </a:r>
              </a:p>
            </p:txBody>
          </p:sp>
          <p:sp>
            <p:nvSpPr>
              <p:cNvPr id="31" name="textruta 30">
                <a:extLst>
                  <a:ext uri="{FF2B5EF4-FFF2-40B4-BE49-F238E27FC236}">
                    <a16:creationId xmlns:a16="http://schemas.microsoft.com/office/drawing/2014/main" id="{7AD3957D-3220-82C5-BE05-E64A7B67D405}"/>
                  </a:ext>
                </a:extLst>
              </p:cNvPr>
              <p:cNvSpPr txBox="1"/>
              <p:nvPr/>
            </p:nvSpPr>
            <p:spPr>
              <a:xfrm>
                <a:off x="1697884"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-06</a:t>
                </a:r>
              </a:p>
            </p:txBody>
          </p:sp>
          <p:sp>
            <p:nvSpPr>
              <p:cNvPr id="32" name="textruta 31">
                <a:extLst>
                  <a:ext uri="{FF2B5EF4-FFF2-40B4-BE49-F238E27FC236}">
                    <a16:creationId xmlns:a16="http://schemas.microsoft.com/office/drawing/2014/main" id="{AED56082-5637-BA7E-FEF2-7948F4B69C8D}"/>
                  </a:ext>
                </a:extLst>
              </p:cNvPr>
              <p:cNvSpPr txBox="1"/>
              <p:nvPr/>
            </p:nvSpPr>
            <p:spPr>
              <a:xfrm>
                <a:off x="2076573"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-07</a:t>
                </a:r>
              </a:p>
            </p:txBody>
          </p:sp>
          <p:sp>
            <p:nvSpPr>
              <p:cNvPr id="33" name="textruta 32">
                <a:extLst>
                  <a:ext uri="{FF2B5EF4-FFF2-40B4-BE49-F238E27FC236}">
                    <a16:creationId xmlns:a16="http://schemas.microsoft.com/office/drawing/2014/main" id="{6EC1F687-D55A-FCF9-0E21-115A17AE8195}"/>
                  </a:ext>
                </a:extLst>
              </p:cNvPr>
              <p:cNvSpPr txBox="1"/>
              <p:nvPr/>
            </p:nvSpPr>
            <p:spPr>
              <a:xfrm>
                <a:off x="2427556"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-08</a:t>
                </a:r>
              </a:p>
            </p:txBody>
          </p:sp>
          <p:sp>
            <p:nvSpPr>
              <p:cNvPr id="34" name="textruta 33">
                <a:extLst>
                  <a:ext uri="{FF2B5EF4-FFF2-40B4-BE49-F238E27FC236}">
                    <a16:creationId xmlns:a16="http://schemas.microsoft.com/office/drawing/2014/main" id="{607A952A-CCC5-E785-8B4B-633821289290}"/>
                  </a:ext>
                </a:extLst>
              </p:cNvPr>
              <p:cNvSpPr txBox="1"/>
              <p:nvPr/>
            </p:nvSpPr>
            <p:spPr>
              <a:xfrm>
                <a:off x="2806247"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-09</a:t>
                </a:r>
              </a:p>
            </p:txBody>
          </p:sp>
          <p:sp>
            <p:nvSpPr>
              <p:cNvPr id="35" name="textruta 34">
                <a:extLst>
                  <a:ext uri="{FF2B5EF4-FFF2-40B4-BE49-F238E27FC236}">
                    <a16:creationId xmlns:a16="http://schemas.microsoft.com/office/drawing/2014/main" id="{FB0E7D21-A197-0E21-38E5-CB5AC22D4E69}"/>
                  </a:ext>
                </a:extLst>
              </p:cNvPr>
              <p:cNvSpPr txBox="1"/>
              <p:nvPr/>
            </p:nvSpPr>
            <p:spPr>
              <a:xfrm>
                <a:off x="3200391"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-10</a:t>
                </a:r>
              </a:p>
            </p:txBody>
          </p:sp>
          <p:sp>
            <p:nvSpPr>
              <p:cNvPr id="36" name="textruta 35">
                <a:extLst>
                  <a:ext uri="{FF2B5EF4-FFF2-40B4-BE49-F238E27FC236}">
                    <a16:creationId xmlns:a16="http://schemas.microsoft.com/office/drawing/2014/main" id="{D8AE9A3B-9A2D-ABB6-98F0-C2E9A1A9E114}"/>
                  </a:ext>
                </a:extLst>
              </p:cNvPr>
              <p:cNvSpPr txBox="1"/>
              <p:nvPr/>
            </p:nvSpPr>
            <p:spPr>
              <a:xfrm>
                <a:off x="3588320"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-11</a:t>
                </a:r>
              </a:p>
            </p:txBody>
          </p:sp>
          <p:sp>
            <p:nvSpPr>
              <p:cNvPr id="37" name="textruta 36">
                <a:extLst>
                  <a:ext uri="{FF2B5EF4-FFF2-40B4-BE49-F238E27FC236}">
                    <a16:creationId xmlns:a16="http://schemas.microsoft.com/office/drawing/2014/main" id="{8B4FBDC3-1350-3061-72D6-7DEBAB822C2A}"/>
                  </a:ext>
                </a:extLst>
              </p:cNvPr>
              <p:cNvSpPr txBox="1"/>
              <p:nvPr/>
            </p:nvSpPr>
            <p:spPr>
              <a:xfrm>
                <a:off x="3957774"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-12</a:t>
                </a:r>
              </a:p>
            </p:txBody>
          </p:sp>
          <p:sp>
            <p:nvSpPr>
              <p:cNvPr id="38" name="textruta 37">
                <a:extLst>
                  <a:ext uri="{FF2B5EF4-FFF2-40B4-BE49-F238E27FC236}">
                    <a16:creationId xmlns:a16="http://schemas.microsoft.com/office/drawing/2014/main" id="{1039583D-29D8-6F05-253B-6CCE1BA576DC}"/>
                  </a:ext>
                </a:extLst>
              </p:cNvPr>
              <p:cNvSpPr txBox="1"/>
              <p:nvPr/>
            </p:nvSpPr>
            <p:spPr>
              <a:xfrm>
                <a:off x="4317991"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-13</a:t>
                </a:r>
              </a:p>
            </p:txBody>
          </p:sp>
          <p:sp>
            <p:nvSpPr>
              <p:cNvPr id="39" name="textruta 38">
                <a:extLst>
                  <a:ext uri="{FF2B5EF4-FFF2-40B4-BE49-F238E27FC236}">
                    <a16:creationId xmlns:a16="http://schemas.microsoft.com/office/drawing/2014/main" id="{D1A6A6F0-3314-A26A-FA79-65AF392797FF}"/>
                  </a:ext>
                </a:extLst>
              </p:cNvPr>
              <p:cNvSpPr txBox="1"/>
              <p:nvPr/>
            </p:nvSpPr>
            <p:spPr>
              <a:xfrm>
                <a:off x="4696683"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-14</a:t>
                </a:r>
              </a:p>
            </p:txBody>
          </p:sp>
          <p:sp>
            <p:nvSpPr>
              <p:cNvPr id="40" name="textruta 39">
                <a:extLst>
                  <a:ext uri="{FF2B5EF4-FFF2-40B4-BE49-F238E27FC236}">
                    <a16:creationId xmlns:a16="http://schemas.microsoft.com/office/drawing/2014/main" id="{3CF598FF-AF04-1E93-C5A3-9B2369381B4E}"/>
                  </a:ext>
                </a:extLst>
              </p:cNvPr>
              <p:cNvSpPr txBox="1"/>
              <p:nvPr/>
            </p:nvSpPr>
            <p:spPr>
              <a:xfrm>
                <a:off x="5066137"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-15</a:t>
                </a:r>
              </a:p>
            </p:txBody>
          </p:sp>
          <p:sp>
            <p:nvSpPr>
              <p:cNvPr id="41" name="textruta 40">
                <a:extLst>
                  <a:ext uri="{FF2B5EF4-FFF2-40B4-BE49-F238E27FC236}">
                    <a16:creationId xmlns:a16="http://schemas.microsoft.com/office/drawing/2014/main" id="{8EEDD57F-7EFD-4137-A228-0793AC43727A}"/>
                  </a:ext>
                </a:extLst>
              </p:cNvPr>
              <p:cNvSpPr txBox="1"/>
              <p:nvPr/>
            </p:nvSpPr>
            <p:spPr>
              <a:xfrm>
                <a:off x="5444828"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-16</a:t>
                </a:r>
              </a:p>
            </p:txBody>
          </p:sp>
          <p:sp>
            <p:nvSpPr>
              <p:cNvPr id="42" name="textruta 41">
                <a:extLst>
                  <a:ext uri="{FF2B5EF4-FFF2-40B4-BE49-F238E27FC236}">
                    <a16:creationId xmlns:a16="http://schemas.microsoft.com/office/drawing/2014/main" id="{EE18561D-6762-ADFD-6A74-1DE8F52E095D}"/>
                  </a:ext>
                </a:extLst>
              </p:cNvPr>
              <p:cNvSpPr txBox="1"/>
              <p:nvPr/>
            </p:nvSpPr>
            <p:spPr>
              <a:xfrm>
                <a:off x="5814282"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-17</a:t>
                </a:r>
              </a:p>
            </p:txBody>
          </p:sp>
          <p:sp>
            <p:nvSpPr>
              <p:cNvPr id="43" name="textruta 42">
                <a:extLst>
                  <a:ext uri="{FF2B5EF4-FFF2-40B4-BE49-F238E27FC236}">
                    <a16:creationId xmlns:a16="http://schemas.microsoft.com/office/drawing/2014/main" id="{A8A003D4-D96D-01A7-19D3-2B9F1757F4C0}"/>
                  </a:ext>
                </a:extLst>
              </p:cNvPr>
              <p:cNvSpPr txBox="1"/>
              <p:nvPr/>
            </p:nvSpPr>
            <p:spPr>
              <a:xfrm>
                <a:off x="6202209"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-18</a:t>
                </a:r>
              </a:p>
            </p:txBody>
          </p:sp>
          <p:sp>
            <p:nvSpPr>
              <p:cNvPr id="44" name="textruta 43">
                <a:extLst>
                  <a:ext uri="{FF2B5EF4-FFF2-40B4-BE49-F238E27FC236}">
                    <a16:creationId xmlns:a16="http://schemas.microsoft.com/office/drawing/2014/main" id="{E9C6ABE8-D6D5-3B7E-2EC0-11B1C68E1EC2}"/>
                  </a:ext>
                </a:extLst>
              </p:cNvPr>
              <p:cNvSpPr txBox="1"/>
              <p:nvPr/>
            </p:nvSpPr>
            <p:spPr>
              <a:xfrm>
                <a:off x="6580899" y="4760351"/>
                <a:ext cx="457753"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-19</a:t>
                </a:r>
              </a:p>
            </p:txBody>
          </p:sp>
          <p:sp>
            <p:nvSpPr>
              <p:cNvPr id="45" name="textruta 44">
                <a:extLst>
                  <a:ext uri="{FF2B5EF4-FFF2-40B4-BE49-F238E27FC236}">
                    <a16:creationId xmlns:a16="http://schemas.microsoft.com/office/drawing/2014/main" id="{387637ED-ED8E-D81B-1946-8A0F1E16F97D}"/>
                  </a:ext>
                </a:extLst>
              </p:cNvPr>
              <p:cNvSpPr txBox="1"/>
              <p:nvPr/>
            </p:nvSpPr>
            <p:spPr>
              <a:xfrm>
                <a:off x="6961403"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-20</a:t>
                </a:r>
              </a:p>
            </p:txBody>
          </p:sp>
          <p:sp>
            <p:nvSpPr>
              <p:cNvPr id="46" name="textruta 45">
                <a:extLst>
                  <a:ext uri="{FF2B5EF4-FFF2-40B4-BE49-F238E27FC236}">
                    <a16:creationId xmlns:a16="http://schemas.microsoft.com/office/drawing/2014/main" id="{E041DE76-8417-DB27-61C8-0C03478F412E}"/>
                  </a:ext>
                </a:extLst>
              </p:cNvPr>
              <p:cNvSpPr txBox="1"/>
              <p:nvPr/>
            </p:nvSpPr>
            <p:spPr>
              <a:xfrm>
                <a:off x="7322828"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-21</a:t>
                </a:r>
              </a:p>
            </p:txBody>
          </p:sp>
          <p:sp>
            <p:nvSpPr>
              <p:cNvPr id="47" name="textruta 46">
                <a:extLst>
                  <a:ext uri="{FF2B5EF4-FFF2-40B4-BE49-F238E27FC236}">
                    <a16:creationId xmlns:a16="http://schemas.microsoft.com/office/drawing/2014/main" id="{E5124B08-13CB-0EF1-98C2-300D19A97B51}"/>
                  </a:ext>
                </a:extLst>
              </p:cNvPr>
              <p:cNvSpPr txBox="1"/>
              <p:nvPr/>
            </p:nvSpPr>
            <p:spPr>
              <a:xfrm>
                <a:off x="7692284" y="4760351"/>
                <a:ext cx="473206" cy="338554"/>
              </a:xfrm>
              <a:prstGeom prst="rect">
                <a:avLst/>
              </a:prstGeom>
              <a:noFill/>
            </p:spPr>
            <p:txBody>
              <a:bodyPr wrap="none" rtlCol="0">
                <a:spAutoFit/>
              </a:bodyPr>
              <a:lstStyle/>
              <a:p>
                <a:pPr algn="r"/>
                <a:r>
                  <a:rPr lang="sv-SE" sz="1600">
                    <a:solidFill>
                      <a:schemeClr val="tx1">
                        <a:lumMod val="65000"/>
                        <a:lumOff val="35000"/>
                      </a:schemeClr>
                    </a:solidFill>
                    <a:latin typeface="Aptos" panose="020B0004020202020204" pitchFamily="34" charset="0"/>
                  </a:rPr>
                  <a:t>-22</a:t>
                </a:r>
              </a:p>
            </p:txBody>
          </p:sp>
        </p:grpSp>
        <p:sp>
          <p:nvSpPr>
            <p:cNvPr id="8" name="textruta 7">
              <a:extLst>
                <a:ext uri="{FF2B5EF4-FFF2-40B4-BE49-F238E27FC236}">
                  <a16:creationId xmlns:a16="http://schemas.microsoft.com/office/drawing/2014/main" id="{2A47984E-E65A-766B-CFA8-A6C85C5CB015}"/>
                </a:ext>
              </a:extLst>
            </p:cNvPr>
            <p:cNvSpPr txBox="1"/>
            <p:nvPr/>
          </p:nvSpPr>
          <p:spPr>
            <a:xfrm>
              <a:off x="4289223" y="3361429"/>
              <a:ext cx="1122339" cy="954107"/>
            </a:xfrm>
            <a:prstGeom prst="rect">
              <a:avLst/>
            </a:prstGeom>
            <a:noFill/>
          </p:spPr>
          <p:txBody>
            <a:bodyPr wrap="square" rtlCol="0">
              <a:spAutoFit/>
            </a:bodyPr>
            <a:lstStyle/>
            <a:p>
              <a:pPr algn="ctr"/>
              <a:r>
                <a:rPr lang="sv-SE" sz="1400">
                  <a:solidFill>
                    <a:schemeClr val="accent1"/>
                  </a:solidFill>
                  <a:latin typeface="Aptos" panose="020B0004020202020204" pitchFamily="34" charset="0"/>
                </a:rPr>
                <a:t>Data saknas för åren 2013 och 2014</a:t>
              </a:r>
            </a:p>
          </p:txBody>
        </p:sp>
      </p:grpSp>
    </p:spTree>
    <p:extLst>
      <p:ext uri="{BB962C8B-B14F-4D97-AF65-F5344CB8AC3E}">
        <p14:creationId xmlns:p14="http://schemas.microsoft.com/office/powerpoint/2010/main" val="1088957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5043-EE88-8246-7EE1-0E8F94A6C575}"/>
              </a:ext>
            </a:extLst>
          </p:cNvPr>
          <p:cNvSpPr>
            <a:spLocks noGrp="1"/>
          </p:cNvSpPr>
          <p:nvPr>
            <p:ph type="title"/>
          </p:nvPr>
        </p:nvSpPr>
        <p:spPr>
          <a:xfrm>
            <a:off x="665800" y="1012646"/>
            <a:ext cx="9452113" cy="1325563"/>
          </a:xfrm>
        </p:spPr>
        <p:txBody>
          <a:bodyPr/>
          <a:lstStyle/>
          <a:p>
            <a:r>
              <a:rPr lang="sv-SE" dirty="0"/>
              <a:t>Egen bild av löneutveckling och prisutveckling, ex i form av </a:t>
            </a:r>
            <a:r>
              <a:rPr lang="sv-SE" dirty="0" err="1"/>
              <a:t>snitt-timpris</a:t>
            </a:r>
            <a:endParaRPr lang="sv-SE" dirty="0"/>
          </a:p>
        </p:txBody>
      </p:sp>
      <p:sp>
        <p:nvSpPr>
          <p:cNvPr id="3" name="Text Placeholder 2">
            <a:extLst>
              <a:ext uri="{FF2B5EF4-FFF2-40B4-BE49-F238E27FC236}">
                <a16:creationId xmlns:a16="http://schemas.microsoft.com/office/drawing/2014/main" id="{E2E2FC0A-2B51-F3C9-97E1-E8E63B07D8A2}"/>
              </a:ext>
            </a:extLst>
          </p:cNvPr>
          <p:cNvSpPr>
            <a:spLocks noGrp="1"/>
          </p:cNvSpPr>
          <p:nvPr>
            <p:ph type="body" sz="quarter" idx="13"/>
          </p:nvPr>
        </p:nvSpPr>
        <p:spPr>
          <a:xfrm>
            <a:off x="665800" y="2645395"/>
            <a:ext cx="3169599" cy="2763658"/>
          </a:xfrm>
        </p:spPr>
        <p:txBody>
          <a:bodyPr/>
          <a:lstStyle/>
          <a:p>
            <a:endParaRPr lang="en-SE" dirty="0"/>
          </a:p>
        </p:txBody>
      </p:sp>
      <p:sp>
        <p:nvSpPr>
          <p:cNvPr id="5" name="Rektangel 4">
            <a:extLst>
              <a:ext uri="{FF2B5EF4-FFF2-40B4-BE49-F238E27FC236}">
                <a16:creationId xmlns:a16="http://schemas.microsoft.com/office/drawing/2014/main" id="{A9D2F150-EA98-57EC-02C2-69B27375BCF4}"/>
              </a:ext>
            </a:extLst>
          </p:cNvPr>
          <p:cNvSpPr/>
          <p:nvPr/>
        </p:nvSpPr>
        <p:spPr>
          <a:xfrm>
            <a:off x="4138612" y="2534181"/>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138484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46548A-419F-0BFB-7209-2B0D02E5C117}"/>
              </a:ext>
            </a:extLst>
          </p:cNvPr>
          <p:cNvSpPr/>
          <p:nvPr/>
        </p:nvSpPr>
        <p:spPr>
          <a:xfrm>
            <a:off x="5893599" y="1"/>
            <a:ext cx="62984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Rubrik 1">
            <a:extLst>
              <a:ext uri="{FF2B5EF4-FFF2-40B4-BE49-F238E27FC236}">
                <a16:creationId xmlns:a16="http://schemas.microsoft.com/office/drawing/2014/main" id="{26DAD804-1C13-4A7D-827D-198612D081B4}"/>
              </a:ext>
            </a:extLst>
          </p:cNvPr>
          <p:cNvSpPr>
            <a:spLocks noGrp="1"/>
          </p:cNvSpPr>
          <p:nvPr>
            <p:ph type="title"/>
          </p:nvPr>
        </p:nvSpPr>
        <p:spPr>
          <a:xfrm>
            <a:off x="631888" y="-69615"/>
            <a:ext cx="4582392" cy="1748789"/>
          </a:xfrm>
        </p:spPr>
        <p:txBody>
          <a:bodyPr/>
          <a:lstStyle/>
          <a:p>
            <a:r>
              <a:rPr lang="sv-SE" sz="4001" spc="-131">
                <a:latin typeface="Aptos" panose="020B0004020202020204" pitchFamily="34" charset="0"/>
                <a:ea typeface="+mn-ea"/>
              </a:rPr>
              <a:t>Det ekonomiska året för ett konsultföretag</a:t>
            </a:r>
            <a:endParaRPr lang="sv-SE">
              <a:latin typeface="Aptos" panose="020B0004020202020204" pitchFamily="34" charset="0"/>
              <a:cs typeface="Arial"/>
            </a:endParaRPr>
          </a:p>
        </p:txBody>
      </p:sp>
      <p:sp>
        <p:nvSpPr>
          <p:cNvPr id="8" name="textruta 7">
            <a:extLst>
              <a:ext uri="{FF2B5EF4-FFF2-40B4-BE49-F238E27FC236}">
                <a16:creationId xmlns:a16="http://schemas.microsoft.com/office/drawing/2014/main" id="{E1831371-68E2-21BC-A43C-994E87046EB9}"/>
              </a:ext>
            </a:extLst>
          </p:cNvPr>
          <p:cNvSpPr txBox="1"/>
          <p:nvPr/>
        </p:nvSpPr>
        <p:spPr>
          <a:xfrm>
            <a:off x="584388" y="1928491"/>
            <a:ext cx="4582392" cy="2739211"/>
          </a:xfrm>
          <a:prstGeom prst="rect">
            <a:avLst/>
          </a:prstGeom>
          <a:noFill/>
        </p:spPr>
        <p:txBody>
          <a:bodyPr wrap="square" lIns="91440" tIns="45720" rIns="91440" bIns="45720" anchor="t">
            <a:spAutoFit/>
          </a:bodyPr>
          <a:lstStyle/>
          <a:p>
            <a:pPr marL="285757" indent="-285757">
              <a:spcAft>
                <a:spcPts val="1199"/>
              </a:spcAft>
              <a:buFont typeface="Arial" panose="020B0604020202020204" pitchFamily="34" charset="0"/>
              <a:buChar char="•"/>
            </a:pPr>
            <a:r>
              <a:rPr lang="sv-SE">
                <a:latin typeface="Aptos" panose="020B0004020202020204" pitchFamily="34" charset="0"/>
              </a:rPr>
              <a:t>Säsongsvariation och skillnader mellan månaderna är en viktig faktor, bland annat för likviditeten, för konsultföretag.</a:t>
            </a:r>
          </a:p>
          <a:p>
            <a:pPr marL="285757" indent="-285757">
              <a:spcAft>
                <a:spcPts val="1199"/>
              </a:spcAft>
              <a:buFont typeface="Arial" panose="020B0604020202020204" pitchFamily="34" charset="0"/>
              <a:buChar char="•"/>
            </a:pPr>
            <a:r>
              <a:rPr lang="sv-SE">
                <a:latin typeface="Aptos" panose="020B0004020202020204" pitchFamily="34" charset="0"/>
              </a:rPr>
              <a:t>Ett normalt år kan det ackumulerade resultatet i juni vara ett resultat som liknar det för helåret - se den streckade linjens ändar. Det beror på att sommaren och höstens månader, med semester </a:t>
            </a:r>
            <a:br>
              <a:rPr lang="sv-SE">
                <a:latin typeface="Aptos" panose="020B0004020202020204" pitchFamily="34" charset="0"/>
              </a:rPr>
            </a:br>
            <a:r>
              <a:rPr lang="sv-SE">
                <a:latin typeface="Aptos" panose="020B0004020202020204" pitchFamily="34" charset="0"/>
              </a:rPr>
              <a:t>och jul, ofta tar ut varandra i resultatet.</a:t>
            </a:r>
            <a:endParaRPr lang="sv-SE">
              <a:latin typeface="Aptos" panose="020B0004020202020204" pitchFamily="34" charset="0"/>
              <a:cs typeface="Arial"/>
            </a:endParaRPr>
          </a:p>
        </p:txBody>
      </p:sp>
      <p:grpSp>
        <p:nvGrpSpPr>
          <p:cNvPr id="11" name="Grupp 10">
            <a:extLst>
              <a:ext uri="{FF2B5EF4-FFF2-40B4-BE49-F238E27FC236}">
                <a16:creationId xmlns:a16="http://schemas.microsoft.com/office/drawing/2014/main" id="{1E7612A1-8E2A-07FC-80C9-46EA169C725E}"/>
              </a:ext>
            </a:extLst>
          </p:cNvPr>
          <p:cNvGrpSpPr/>
          <p:nvPr/>
        </p:nvGrpSpPr>
        <p:grpSpPr>
          <a:xfrm>
            <a:off x="6024226" y="929140"/>
            <a:ext cx="6002761" cy="4737281"/>
            <a:chOff x="5878608" y="908503"/>
            <a:chExt cx="6002761" cy="4737281"/>
          </a:xfrm>
        </p:grpSpPr>
        <p:graphicFrame>
          <p:nvGraphicFramePr>
            <p:cNvPr id="3" name="Diagram 2">
              <a:extLst>
                <a:ext uri="{FF2B5EF4-FFF2-40B4-BE49-F238E27FC236}">
                  <a16:creationId xmlns:a16="http://schemas.microsoft.com/office/drawing/2014/main" id="{1C7CD746-8DD3-43AD-BF57-0499F70851E8}"/>
                </a:ext>
                <a:ext uri="{147F2762-F138-4A5C-976F-8EAC2B608ADB}">
                  <a16:predDERef xmlns:a16="http://schemas.microsoft.com/office/drawing/2014/main" pred="{C9F188C0-4213-47DD-9A99-42EDC163E171}"/>
                </a:ext>
              </a:extLst>
            </p:cNvPr>
            <p:cNvGraphicFramePr>
              <a:graphicFrameLocks/>
            </p:cNvGraphicFramePr>
            <p:nvPr>
              <p:extLst>
                <p:ext uri="{D42A27DB-BD31-4B8C-83A1-F6EECF244321}">
                  <p14:modId xmlns:p14="http://schemas.microsoft.com/office/powerpoint/2010/main" val="2272026081"/>
                </p:ext>
              </p:extLst>
            </p:nvPr>
          </p:nvGraphicFramePr>
          <p:xfrm>
            <a:off x="5878608" y="908503"/>
            <a:ext cx="6002761" cy="4337618"/>
          </p:xfrm>
          <a:graphic>
            <a:graphicData uri="http://schemas.openxmlformats.org/drawingml/2006/chart">
              <c:chart xmlns:c="http://schemas.openxmlformats.org/drawingml/2006/chart" xmlns:r="http://schemas.openxmlformats.org/officeDocument/2006/relationships" r:id="rId3"/>
            </a:graphicData>
          </a:graphic>
        </p:graphicFrame>
        <p:sp>
          <p:nvSpPr>
            <p:cNvPr id="5" name="Ellips 4">
              <a:extLst>
                <a:ext uri="{FF2B5EF4-FFF2-40B4-BE49-F238E27FC236}">
                  <a16:creationId xmlns:a16="http://schemas.microsoft.com/office/drawing/2014/main" id="{BE4681B2-D466-6C8C-2B74-48ADEA052114}"/>
                </a:ext>
              </a:extLst>
            </p:cNvPr>
            <p:cNvSpPr/>
            <p:nvPr/>
          </p:nvSpPr>
          <p:spPr>
            <a:xfrm>
              <a:off x="8909105" y="2622702"/>
              <a:ext cx="295456" cy="295456"/>
            </a:xfrm>
            <a:prstGeom prst="ellipse">
              <a:avLst/>
            </a:prstGeom>
            <a:noFill/>
            <a:ln w="349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ADB832B3-52A8-F1AC-7054-DA905FFFE465}"/>
                </a:ext>
              </a:extLst>
            </p:cNvPr>
            <p:cNvSpPr/>
            <p:nvPr/>
          </p:nvSpPr>
          <p:spPr>
            <a:xfrm>
              <a:off x="11353991" y="2622703"/>
              <a:ext cx="295456" cy="295456"/>
            </a:xfrm>
            <a:prstGeom prst="ellipse">
              <a:avLst/>
            </a:prstGeom>
            <a:noFill/>
            <a:ln w="349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1DC8C336-E0C6-977D-CAF1-FFB346C77FFA}"/>
                </a:ext>
              </a:extLst>
            </p:cNvPr>
            <p:cNvCxnSpPr>
              <a:cxnSpLocks/>
              <a:stCxn id="5" idx="6"/>
              <a:endCxn id="7" idx="2"/>
            </p:cNvCxnSpPr>
            <p:nvPr/>
          </p:nvCxnSpPr>
          <p:spPr>
            <a:xfrm>
              <a:off x="9204561" y="2770430"/>
              <a:ext cx="2149430" cy="1"/>
            </a:xfrm>
            <a:prstGeom prst="line">
              <a:avLst/>
            </a:prstGeom>
            <a:ln w="3492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0" name="Grupp 19">
              <a:extLst>
                <a:ext uri="{FF2B5EF4-FFF2-40B4-BE49-F238E27FC236}">
                  <a16:creationId xmlns:a16="http://schemas.microsoft.com/office/drawing/2014/main" id="{0860F6BB-1F3D-DECB-BED4-0C95746E4854}"/>
                </a:ext>
              </a:extLst>
            </p:cNvPr>
            <p:cNvGrpSpPr/>
            <p:nvPr/>
          </p:nvGrpSpPr>
          <p:grpSpPr>
            <a:xfrm>
              <a:off x="5914943" y="993717"/>
              <a:ext cx="862737" cy="3752305"/>
              <a:chOff x="5787339" y="1426986"/>
              <a:chExt cx="862737" cy="4160286"/>
            </a:xfrm>
          </p:grpSpPr>
          <p:sp>
            <p:nvSpPr>
              <p:cNvPr id="14" name="textruta 13">
                <a:extLst>
                  <a:ext uri="{FF2B5EF4-FFF2-40B4-BE49-F238E27FC236}">
                    <a16:creationId xmlns:a16="http://schemas.microsoft.com/office/drawing/2014/main" id="{159FF488-D3D0-3650-1F41-A879E883DD03}"/>
                  </a:ext>
                </a:extLst>
              </p:cNvPr>
              <p:cNvSpPr txBox="1"/>
              <p:nvPr/>
            </p:nvSpPr>
            <p:spPr>
              <a:xfrm>
                <a:off x="5845215" y="1426986"/>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8 mnkr</a:t>
                </a:r>
              </a:p>
            </p:txBody>
          </p:sp>
          <p:sp>
            <p:nvSpPr>
              <p:cNvPr id="15" name="textruta 14">
                <a:extLst>
                  <a:ext uri="{FF2B5EF4-FFF2-40B4-BE49-F238E27FC236}">
                    <a16:creationId xmlns:a16="http://schemas.microsoft.com/office/drawing/2014/main" id="{7B15BD42-C2D6-DDC6-E168-DD365AFD37C9}"/>
                  </a:ext>
                </a:extLst>
              </p:cNvPr>
              <p:cNvSpPr txBox="1"/>
              <p:nvPr/>
            </p:nvSpPr>
            <p:spPr>
              <a:xfrm>
                <a:off x="5845215" y="2063593"/>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6 mnkr</a:t>
                </a:r>
              </a:p>
            </p:txBody>
          </p:sp>
          <p:sp>
            <p:nvSpPr>
              <p:cNvPr id="16" name="textruta 15">
                <a:extLst>
                  <a:ext uri="{FF2B5EF4-FFF2-40B4-BE49-F238E27FC236}">
                    <a16:creationId xmlns:a16="http://schemas.microsoft.com/office/drawing/2014/main" id="{661E4033-5E3D-957F-B7F4-F808050BCA89}"/>
                  </a:ext>
                </a:extLst>
              </p:cNvPr>
              <p:cNvSpPr txBox="1"/>
              <p:nvPr/>
            </p:nvSpPr>
            <p:spPr>
              <a:xfrm>
                <a:off x="5845215" y="2700201"/>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4 mnkr</a:t>
                </a:r>
              </a:p>
            </p:txBody>
          </p:sp>
          <p:sp>
            <p:nvSpPr>
              <p:cNvPr id="17" name="textruta 16">
                <a:extLst>
                  <a:ext uri="{FF2B5EF4-FFF2-40B4-BE49-F238E27FC236}">
                    <a16:creationId xmlns:a16="http://schemas.microsoft.com/office/drawing/2014/main" id="{8304C236-B5D2-CFA1-C290-F52E97F53F26}"/>
                  </a:ext>
                </a:extLst>
              </p:cNvPr>
              <p:cNvSpPr txBox="1"/>
              <p:nvPr/>
            </p:nvSpPr>
            <p:spPr>
              <a:xfrm>
                <a:off x="5845215" y="3325233"/>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2 mnkr</a:t>
                </a:r>
              </a:p>
            </p:txBody>
          </p:sp>
          <p:sp>
            <p:nvSpPr>
              <p:cNvPr id="18" name="textruta 17">
                <a:extLst>
                  <a:ext uri="{FF2B5EF4-FFF2-40B4-BE49-F238E27FC236}">
                    <a16:creationId xmlns:a16="http://schemas.microsoft.com/office/drawing/2014/main" id="{43A8DA27-E324-3671-89E8-9D344EE29755}"/>
                  </a:ext>
                </a:extLst>
              </p:cNvPr>
              <p:cNvSpPr txBox="1"/>
              <p:nvPr/>
            </p:nvSpPr>
            <p:spPr>
              <a:xfrm>
                <a:off x="5787339" y="4586874"/>
                <a:ext cx="862737"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-2 mnkr</a:t>
                </a:r>
              </a:p>
            </p:txBody>
          </p:sp>
          <p:sp>
            <p:nvSpPr>
              <p:cNvPr id="19" name="textruta 18">
                <a:extLst>
                  <a:ext uri="{FF2B5EF4-FFF2-40B4-BE49-F238E27FC236}">
                    <a16:creationId xmlns:a16="http://schemas.microsoft.com/office/drawing/2014/main" id="{1D5F4D3E-71C4-B973-2B92-7076DB25BB7A}"/>
                  </a:ext>
                </a:extLst>
              </p:cNvPr>
              <p:cNvSpPr txBox="1"/>
              <p:nvPr/>
            </p:nvSpPr>
            <p:spPr>
              <a:xfrm>
                <a:off x="5787339" y="5211908"/>
                <a:ext cx="862737"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-4 mnkr</a:t>
                </a:r>
              </a:p>
            </p:txBody>
          </p:sp>
          <p:sp>
            <p:nvSpPr>
              <p:cNvPr id="22" name="textruta 21">
                <a:extLst>
                  <a:ext uri="{FF2B5EF4-FFF2-40B4-BE49-F238E27FC236}">
                    <a16:creationId xmlns:a16="http://schemas.microsoft.com/office/drawing/2014/main" id="{8565DA6D-7EB9-0531-4A17-FAC15A200C7B}"/>
                  </a:ext>
                </a:extLst>
              </p:cNvPr>
              <p:cNvSpPr txBox="1"/>
              <p:nvPr/>
            </p:nvSpPr>
            <p:spPr>
              <a:xfrm>
                <a:off x="6276430" y="3970238"/>
                <a:ext cx="293670"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0</a:t>
                </a:r>
              </a:p>
            </p:txBody>
          </p:sp>
        </p:grpSp>
        <p:cxnSp>
          <p:nvCxnSpPr>
            <p:cNvPr id="23" name="Rak koppling 9">
              <a:extLst>
                <a:ext uri="{FF2B5EF4-FFF2-40B4-BE49-F238E27FC236}">
                  <a16:creationId xmlns:a16="http://schemas.microsoft.com/office/drawing/2014/main" id="{05706379-054D-6CC4-FB33-36C573CF0C1D}"/>
                </a:ext>
              </a:extLst>
            </p:cNvPr>
            <p:cNvCxnSpPr>
              <a:cxnSpLocks/>
            </p:cNvCxnSpPr>
            <p:nvPr/>
          </p:nvCxnSpPr>
          <p:spPr>
            <a:xfrm>
              <a:off x="6820872" y="5483334"/>
              <a:ext cx="393914" cy="0"/>
            </a:xfrm>
            <a:prstGeom prst="line">
              <a:avLst/>
            </a:prstGeom>
            <a:ln w="3492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0BADE1E7-0D5E-4698-0DBC-88EF58A4D8B8}"/>
                </a:ext>
              </a:extLst>
            </p:cNvPr>
            <p:cNvSpPr txBox="1"/>
            <p:nvPr/>
          </p:nvSpPr>
          <p:spPr>
            <a:xfrm>
              <a:off x="7225625" y="5307230"/>
              <a:ext cx="4470150" cy="338554"/>
            </a:xfrm>
            <a:prstGeom prst="rect">
              <a:avLst/>
            </a:prstGeom>
            <a:noFill/>
          </p:spPr>
          <p:txBody>
            <a:bodyPr wrap="square" lIns="91440" tIns="45720" rIns="91440" bIns="45720" anchor="t">
              <a:spAutoFit/>
            </a:bodyPr>
            <a:lstStyle/>
            <a:p>
              <a:pPr>
                <a:spcAft>
                  <a:spcPts val="1199"/>
                </a:spcAft>
              </a:pPr>
              <a:r>
                <a:rPr lang="sv-SE" sz="1600">
                  <a:solidFill>
                    <a:schemeClr val="tx1">
                      <a:lumMod val="65000"/>
                      <a:lumOff val="35000"/>
                    </a:schemeClr>
                  </a:solidFill>
                  <a:latin typeface="Aptos" panose="020B0004020202020204" pitchFamily="34" charset="0"/>
                </a:rPr>
                <a:t>Streckad linje visar jämförbara nivåer jun och dec</a:t>
              </a:r>
              <a:endParaRPr lang="sv-SE" sz="1600">
                <a:solidFill>
                  <a:schemeClr val="tx1">
                    <a:lumMod val="65000"/>
                    <a:lumOff val="35000"/>
                  </a:schemeClr>
                </a:solidFill>
                <a:latin typeface="Aptos" panose="020B0004020202020204" pitchFamily="34" charset="0"/>
                <a:cs typeface="Arial"/>
              </a:endParaRPr>
            </a:p>
          </p:txBody>
        </p:sp>
      </p:grpSp>
    </p:spTree>
    <p:extLst>
      <p:ext uri="{BB962C8B-B14F-4D97-AF65-F5344CB8AC3E}">
        <p14:creationId xmlns:p14="http://schemas.microsoft.com/office/powerpoint/2010/main" val="3471341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FD535CD-229B-8828-C3E7-5430F0715A8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969B187-ED84-4857-654E-17F311DE1DD2}"/>
              </a:ext>
            </a:extLst>
          </p:cNvPr>
          <p:cNvSpPr/>
          <p:nvPr/>
        </p:nvSpPr>
        <p:spPr>
          <a:xfrm>
            <a:off x="6096000"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Underrubrik 2">
            <a:extLst>
              <a:ext uri="{FF2B5EF4-FFF2-40B4-BE49-F238E27FC236}">
                <a16:creationId xmlns:a16="http://schemas.microsoft.com/office/drawing/2014/main" id="{375EEDFD-77B3-6FFF-B820-C8356E2D89FC}"/>
              </a:ext>
            </a:extLst>
          </p:cNvPr>
          <p:cNvSpPr>
            <a:spLocks noGrp="1"/>
          </p:cNvSpPr>
          <p:nvPr>
            <p:ph type="body" idx="1"/>
          </p:nvPr>
        </p:nvSpPr>
        <p:spPr>
          <a:xfrm>
            <a:off x="619478" y="2550822"/>
            <a:ext cx="5358852" cy="2496848"/>
          </a:xfrm>
        </p:spPr>
        <p:txBody>
          <a:bodyPr vert="horz" lIns="0" tIns="0" rIns="0" bIns="0" rtlCol="0" anchor="t">
            <a:noAutofit/>
          </a:bodyPr>
          <a:lstStyle/>
          <a:p>
            <a:pPr marL="342908" indent="-342908">
              <a:buFont typeface="Arial" panose="020B0604020202020204" pitchFamily="34" charset="0"/>
              <a:buChar char="•"/>
            </a:pPr>
            <a:r>
              <a:rPr lang="sv-SE" sz="1800">
                <a:latin typeface="Aptos" panose="020B0004020202020204" pitchFamily="34" charset="0"/>
                <a:cs typeface="Arial"/>
              </a:rPr>
              <a:t>Tid och kronor vandrar längs en tidslinje från </a:t>
            </a:r>
            <a:br>
              <a:rPr lang="sv-SE" sz="1800">
                <a:latin typeface="Aptos" panose="020B0004020202020204" pitchFamily="34" charset="0"/>
                <a:cs typeface="Arial"/>
              </a:rPr>
            </a:br>
            <a:r>
              <a:rPr lang="sv-SE" sz="1800">
                <a:latin typeface="Aptos" panose="020B0004020202020204" pitchFamily="34" charset="0"/>
                <a:cs typeface="Arial"/>
              </a:rPr>
              <a:t>sälj, via uppdrag och fakturering till inbetald </a:t>
            </a:r>
            <a:br>
              <a:rPr lang="sv-SE" sz="1800">
                <a:latin typeface="Aptos" panose="020B0004020202020204" pitchFamily="34" charset="0"/>
                <a:cs typeface="Arial"/>
              </a:rPr>
            </a:br>
            <a:r>
              <a:rPr lang="sv-SE" sz="1800">
                <a:latin typeface="Aptos" panose="020B0004020202020204" pitchFamily="34" charset="0"/>
                <a:cs typeface="Arial"/>
              </a:rPr>
              <a:t>faktura och slutligen utbetalt i form av löner. </a:t>
            </a:r>
          </a:p>
          <a:p>
            <a:pPr marL="342908" indent="-342908">
              <a:buFont typeface="Arial" panose="020B0604020202020204" pitchFamily="34" charset="0"/>
              <a:buChar char="•"/>
            </a:pPr>
            <a:r>
              <a:rPr lang="sv-SE" sz="1800">
                <a:latin typeface="Aptos" panose="020B0004020202020204" pitchFamily="34" charset="0"/>
                <a:cs typeface="Arial"/>
              </a:rPr>
              <a:t>Ofta löper denna över </a:t>
            </a:r>
            <a:r>
              <a:rPr lang="sv-SE" sz="1800" b="1" u="sng">
                <a:latin typeface="Aptos" panose="020B0004020202020204" pitchFamily="34" charset="0"/>
                <a:cs typeface="Arial"/>
              </a:rPr>
              <a:t>minst 6 månader i tid</a:t>
            </a:r>
            <a:r>
              <a:rPr lang="sv-SE" sz="1800">
                <a:latin typeface="Aptos" panose="020B0004020202020204" pitchFamily="34" charset="0"/>
                <a:cs typeface="Arial"/>
              </a:rPr>
              <a:t>. </a:t>
            </a:r>
          </a:p>
        </p:txBody>
      </p:sp>
      <p:sp>
        <p:nvSpPr>
          <p:cNvPr id="9" name="Rubrik 1">
            <a:extLst>
              <a:ext uri="{FF2B5EF4-FFF2-40B4-BE49-F238E27FC236}">
                <a16:creationId xmlns:a16="http://schemas.microsoft.com/office/drawing/2014/main" id="{FBB22A21-951D-33D5-210A-D9F5A9B32073}"/>
              </a:ext>
            </a:extLst>
          </p:cNvPr>
          <p:cNvSpPr txBox="1">
            <a:spLocks/>
          </p:cNvSpPr>
          <p:nvPr/>
        </p:nvSpPr>
        <p:spPr>
          <a:xfrm>
            <a:off x="560102" y="375222"/>
            <a:ext cx="5358852" cy="1902427"/>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a:latin typeface="Aptos" panose="020B0004020202020204" pitchFamily="34" charset="0"/>
              </a:rPr>
              <a:t>Tid från kundkontakt och offert till utbetald lön </a:t>
            </a:r>
          </a:p>
        </p:txBody>
      </p:sp>
      <p:pic>
        <p:nvPicPr>
          <p:cNvPr id="21" name="Picture 20">
            <a:extLst>
              <a:ext uri="{FF2B5EF4-FFF2-40B4-BE49-F238E27FC236}">
                <a16:creationId xmlns:a16="http://schemas.microsoft.com/office/drawing/2014/main" id="{3854652C-1E6F-7448-B09A-0C1DBCE78537}"/>
              </a:ext>
            </a:extLst>
          </p:cNvPr>
          <p:cNvPicPr>
            <a:picLocks noChangeAspect="1"/>
          </p:cNvPicPr>
          <p:nvPr/>
        </p:nvPicPr>
        <p:blipFill>
          <a:blip r:embed="rId3"/>
          <a:srcRect l="9229" r="17029"/>
          <a:stretch/>
        </p:blipFill>
        <p:spPr>
          <a:xfrm rot="5400000">
            <a:off x="6292134" y="2550677"/>
            <a:ext cx="5517446" cy="1753828"/>
          </a:xfrm>
          <a:prstGeom prst="rect">
            <a:avLst/>
          </a:prstGeom>
        </p:spPr>
      </p:pic>
      <p:sp>
        <p:nvSpPr>
          <p:cNvPr id="5" name="Rektangel 4">
            <a:extLst>
              <a:ext uri="{FF2B5EF4-FFF2-40B4-BE49-F238E27FC236}">
                <a16:creationId xmlns:a16="http://schemas.microsoft.com/office/drawing/2014/main" id="{761967A2-F65D-C639-7846-F2B3AB6C7739}"/>
              </a:ext>
            </a:extLst>
          </p:cNvPr>
          <p:cNvSpPr/>
          <p:nvPr/>
        </p:nvSpPr>
        <p:spPr>
          <a:xfrm rot="2208325">
            <a:off x="9429394" y="299031"/>
            <a:ext cx="1103037"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D0E44F43-FC41-EE7D-AD1A-641B2A54EFC7}"/>
              </a:ext>
            </a:extLst>
          </p:cNvPr>
          <p:cNvSpPr/>
          <p:nvPr/>
        </p:nvSpPr>
        <p:spPr>
          <a:xfrm rot="19391675" flipH="1">
            <a:off x="9429394" y="5810793"/>
            <a:ext cx="1103037"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Oval 21">
            <a:extLst>
              <a:ext uri="{FF2B5EF4-FFF2-40B4-BE49-F238E27FC236}">
                <a16:creationId xmlns:a16="http://schemas.microsoft.com/office/drawing/2014/main" id="{A647EA62-7B7A-AA87-766E-94D1757B5680}"/>
              </a:ext>
            </a:extLst>
          </p:cNvPr>
          <p:cNvSpPr/>
          <p:nvPr/>
        </p:nvSpPr>
        <p:spPr>
          <a:xfrm>
            <a:off x="9767047" y="390211"/>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1</a:t>
            </a:r>
          </a:p>
        </p:txBody>
      </p:sp>
      <p:sp>
        <p:nvSpPr>
          <p:cNvPr id="23" name="TextBox 22">
            <a:extLst>
              <a:ext uri="{FF2B5EF4-FFF2-40B4-BE49-F238E27FC236}">
                <a16:creationId xmlns:a16="http://schemas.microsoft.com/office/drawing/2014/main" id="{E0FBB9C0-CD42-5C03-D3AE-1A571C016FBE}"/>
              </a:ext>
            </a:extLst>
          </p:cNvPr>
          <p:cNvSpPr txBox="1"/>
          <p:nvPr/>
        </p:nvSpPr>
        <p:spPr>
          <a:xfrm>
            <a:off x="10267810" y="320566"/>
            <a:ext cx="1261241" cy="584775"/>
          </a:xfrm>
          <a:prstGeom prst="rect">
            <a:avLst/>
          </a:prstGeom>
          <a:noFill/>
        </p:spPr>
        <p:txBody>
          <a:bodyPr wrap="square" rtlCol="0">
            <a:spAutoFit/>
          </a:bodyPr>
          <a:lstStyle/>
          <a:p>
            <a:r>
              <a:rPr lang="en-SE" sz="1600">
                <a:latin typeface="Aptos" panose="020B0004020202020204" pitchFamily="34" charset="0"/>
              </a:rPr>
              <a:t>Första kontakt</a:t>
            </a:r>
          </a:p>
        </p:txBody>
      </p:sp>
      <p:sp>
        <p:nvSpPr>
          <p:cNvPr id="32" name="Oval 31">
            <a:extLst>
              <a:ext uri="{FF2B5EF4-FFF2-40B4-BE49-F238E27FC236}">
                <a16:creationId xmlns:a16="http://schemas.microsoft.com/office/drawing/2014/main" id="{A3ECA2C1-F097-69D3-0CF8-C5683B10BD72}"/>
              </a:ext>
            </a:extLst>
          </p:cNvPr>
          <p:cNvSpPr/>
          <p:nvPr/>
        </p:nvSpPr>
        <p:spPr>
          <a:xfrm>
            <a:off x="10082741" y="1744272"/>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3</a:t>
            </a:r>
          </a:p>
        </p:txBody>
      </p:sp>
      <p:sp>
        <p:nvSpPr>
          <p:cNvPr id="33" name="TextBox 32">
            <a:extLst>
              <a:ext uri="{FF2B5EF4-FFF2-40B4-BE49-F238E27FC236}">
                <a16:creationId xmlns:a16="http://schemas.microsoft.com/office/drawing/2014/main" id="{C6D9FA6E-1FCB-480D-64E7-67702738816D}"/>
              </a:ext>
            </a:extLst>
          </p:cNvPr>
          <p:cNvSpPr txBox="1"/>
          <p:nvPr/>
        </p:nvSpPr>
        <p:spPr>
          <a:xfrm>
            <a:off x="10583505" y="1697467"/>
            <a:ext cx="1261241" cy="584775"/>
          </a:xfrm>
          <a:prstGeom prst="rect">
            <a:avLst/>
          </a:prstGeom>
          <a:noFill/>
        </p:spPr>
        <p:txBody>
          <a:bodyPr wrap="square" rtlCol="0">
            <a:spAutoFit/>
          </a:bodyPr>
          <a:lstStyle/>
          <a:p>
            <a:r>
              <a:rPr lang="en-SE" sz="1600">
                <a:latin typeface="Aptos" panose="020B0004020202020204" pitchFamily="34" charset="0"/>
              </a:rPr>
              <a:t>Offert och förhandling</a:t>
            </a:r>
          </a:p>
        </p:txBody>
      </p:sp>
      <p:sp>
        <p:nvSpPr>
          <p:cNvPr id="35" name="Oval 34">
            <a:extLst>
              <a:ext uri="{FF2B5EF4-FFF2-40B4-BE49-F238E27FC236}">
                <a16:creationId xmlns:a16="http://schemas.microsoft.com/office/drawing/2014/main" id="{C92E9435-AB99-C08C-EF52-398150ACC814}"/>
              </a:ext>
            </a:extLst>
          </p:cNvPr>
          <p:cNvSpPr/>
          <p:nvPr/>
        </p:nvSpPr>
        <p:spPr>
          <a:xfrm>
            <a:off x="10082741" y="3120106"/>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5</a:t>
            </a:r>
          </a:p>
        </p:txBody>
      </p:sp>
      <p:sp>
        <p:nvSpPr>
          <p:cNvPr id="36" name="TextBox 35">
            <a:extLst>
              <a:ext uri="{FF2B5EF4-FFF2-40B4-BE49-F238E27FC236}">
                <a16:creationId xmlns:a16="http://schemas.microsoft.com/office/drawing/2014/main" id="{9EAA6D45-8749-479D-A0E9-723F4501876A}"/>
              </a:ext>
            </a:extLst>
          </p:cNvPr>
          <p:cNvSpPr txBox="1"/>
          <p:nvPr/>
        </p:nvSpPr>
        <p:spPr>
          <a:xfrm>
            <a:off x="10583502" y="2964859"/>
            <a:ext cx="1499638" cy="830997"/>
          </a:xfrm>
          <a:prstGeom prst="rect">
            <a:avLst/>
          </a:prstGeom>
          <a:noFill/>
        </p:spPr>
        <p:txBody>
          <a:bodyPr wrap="square" rtlCol="0">
            <a:spAutoFit/>
          </a:bodyPr>
          <a:lstStyle/>
          <a:p>
            <a:r>
              <a:rPr lang="en-SE" sz="1600">
                <a:latin typeface="Aptos" panose="020B0004020202020204" pitchFamily="34" charset="0"/>
              </a:rPr>
              <a:t>Uppdrags-start och debiterbar tid</a:t>
            </a:r>
          </a:p>
        </p:txBody>
      </p:sp>
      <p:sp>
        <p:nvSpPr>
          <p:cNvPr id="38" name="Oval 37">
            <a:extLst>
              <a:ext uri="{FF2B5EF4-FFF2-40B4-BE49-F238E27FC236}">
                <a16:creationId xmlns:a16="http://schemas.microsoft.com/office/drawing/2014/main" id="{FC60CFD0-A2E1-8B00-0722-47FA03ECA967}"/>
              </a:ext>
            </a:extLst>
          </p:cNvPr>
          <p:cNvSpPr/>
          <p:nvPr/>
        </p:nvSpPr>
        <p:spPr>
          <a:xfrm>
            <a:off x="10082741" y="4495938"/>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7</a:t>
            </a:r>
          </a:p>
        </p:txBody>
      </p:sp>
      <p:sp>
        <p:nvSpPr>
          <p:cNvPr id="39" name="TextBox 38">
            <a:extLst>
              <a:ext uri="{FF2B5EF4-FFF2-40B4-BE49-F238E27FC236}">
                <a16:creationId xmlns:a16="http://schemas.microsoft.com/office/drawing/2014/main" id="{4B61F239-2061-FD48-8A0C-6C7EAE78398C}"/>
              </a:ext>
            </a:extLst>
          </p:cNvPr>
          <p:cNvSpPr txBox="1"/>
          <p:nvPr/>
        </p:nvSpPr>
        <p:spPr>
          <a:xfrm>
            <a:off x="10583505" y="4448173"/>
            <a:ext cx="1261241" cy="584775"/>
          </a:xfrm>
          <a:prstGeom prst="rect">
            <a:avLst/>
          </a:prstGeom>
          <a:noFill/>
        </p:spPr>
        <p:txBody>
          <a:bodyPr wrap="square" rtlCol="0">
            <a:spAutoFit/>
          </a:bodyPr>
          <a:lstStyle/>
          <a:p>
            <a:r>
              <a:rPr lang="en-SE" sz="1600">
                <a:latin typeface="Aptos" panose="020B0004020202020204" pitchFamily="34" charset="0"/>
              </a:rPr>
              <a:t>Betaltid </a:t>
            </a:r>
            <a:br>
              <a:rPr lang="sv-SE" sz="1600">
                <a:latin typeface="Aptos" panose="020B0004020202020204" pitchFamily="34" charset="0"/>
              </a:rPr>
            </a:br>
            <a:r>
              <a:rPr lang="en-SE" sz="1600">
                <a:latin typeface="Aptos" panose="020B0004020202020204" pitchFamily="34" charset="0"/>
              </a:rPr>
              <a:t>ex. 30 dagar</a:t>
            </a:r>
          </a:p>
        </p:txBody>
      </p:sp>
      <p:sp>
        <p:nvSpPr>
          <p:cNvPr id="41" name="Oval 40">
            <a:extLst>
              <a:ext uri="{FF2B5EF4-FFF2-40B4-BE49-F238E27FC236}">
                <a16:creationId xmlns:a16="http://schemas.microsoft.com/office/drawing/2014/main" id="{3808DA4E-97AC-EF15-2543-A07D78E96DC1}"/>
              </a:ext>
            </a:extLst>
          </p:cNvPr>
          <p:cNvSpPr/>
          <p:nvPr/>
        </p:nvSpPr>
        <p:spPr>
          <a:xfrm>
            <a:off x="9767047" y="5893544"/>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9</a:t>
            </a:r>
          </a:p>
        </p:txBody>
      </p:sp>
      <p:sp>
        <p:nvSpPr>
          <p:cNvPr id="42" name="TextBox 41">
            <a:extLst>
              <a:ext uri="{FF2B5EF4-FFF2-40B4-BE49-F238E27FC236}">
                <a16:creationId xmlns:a16="http://schemas.microsoft.com/office/drawing/2014/main" id="{5630889F-CF78-3605-3135-C7EF299E9C99}"/>
              </a:ext>
            </a:extLst>
          </p:cNvPr>
          <p:cNvSpPr txBox="1"/>
          <p:nvPr/>
        </p:nvSpPr>
        <p:spPr>
          <a:xfrm>
            <a:off x="10267810" y="5737815"/>
            <a:ext cx="1261241" cy="830997"/>
          </a:xfrm>
          <a:prstGeom prst="rect">
            <a:avLst/>
          </a:prstGeom>
          <a:noFill/>
        </p:spPr>
        <p:txBody>
          <a:bodyPr wrap="square" rtlCol="0">
            <a:spAutoFit/>
          </a:bodyPr>
          <a:lstStyle/>
          <a:p>
            <a:r>
              <a:rPr lang="en-SE" sz="1600">
                <a:latin typeface="Aptos" panose="020B0004020202020204" pitchFamily="34" charset="0"/>
              </a:rPr>
              <a:t>Löne-utbetalning den 25:e</a:t>
            </a:r>
          </a:p>
        </p:txBody>
      </p:sp>
      <p:sp>
        <p:nvSpPr>
          <p:cNvPr id="44" name="Oval 43">
            <a:extLst>
              <a:ext uri="{FF2B5EF4-FFF2-40B4-BE49-F238E27FC236}">
                <a16:creationId xmlns:a16="http://schemas.microsoft.com/office/drawing/2014/main" id="{06F68234-C723-065C-C2F3-4DB264991706}"/>
              </a:ext>
            </a:extLst>
          </p:cNvPr>
          <p:cNvSpPr/>
          <p:nvPr/>
        </p:nvSpPr>
        <p:spPr>
          <a:xfrm>
            <a:off x="7540000" y="1127982"/>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2</a:t>
            </a:r>
          </a:p>
        </p:txBody>
      </p:sp>
      <p:sp>
        <p:nvSpPr>
          <p:cNvPr id="45" name="TextBox 44">
            <a:extLst>
              <a:ext uri="{FF2B5EF4-FFF2-40B4-BE49-F238E27FC236}">
                <a16:creationId xmlns:a16="http://schemas.microsoft.com/office/drawing/2014/main" id="{ACDA3752-78C6-810B-05B2-4D8B29A5C274}"/>
              </a:ext>
            </a:extLst>
          </p:cNvPr>
          <p:cNvSpPr txBox="1"/>
          <p:nvPr/>
        </p:nvSpPr>
        <p:spPr>
          <a:xfrm>
            <a:off x="6241062" y="1188178"/>
            <a:ext cx="1261241" cy="338554"/>
          </a:xfrm>
          <a:prstGeom prst="rect">
            <a:avLst/>
          </a:prstGeom>
          <a:noFill/>
        </p:spPr>
        <p:txBody>
          <a:bodyPr wrap="square" rtlCol="0">
            <a:spAutoFit/>
          </a:bodyPr>
          <a:lstStyle/>
          <a:p>
            <a:pPr algn="r"/>
            <a:r>
              <a:rPr lang="en-SE" sz="1600">
                <a:latin typeface="Aptos" panose="020B0004020202020204" pitchFamily="34" charset="0"/>
              </a:rPr>
              <a:t>Säljtid</a:t>
            </a:r>
          </a:p>
        </p:txBody>
      </p:sp>
      <p:sp>
        <p:nvSpPr>
          <p:cNvPr id="48" name="Oval 47">
            <a:extLst>
              <a:ext uri="{FF2B5EF4-FFF2-40B4-BE49-F238E27FC236}">
                <a16:creationId xmlns:a16="http://schemas.microsoft.com/office/drawing/2014/main" id="{95B2315C-CE6B-17C0-D57C-44B58500B039}"/>
              </a:ext>
            </a:extLst>
          </p:cNvPr>
          <p:cNvSpPr/>
          <p:nvPr/>
        </p:nvSpPr>
        <p:spPr>
          <a:xfrm>
            <a:off x="7540000" y="2483350"/>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4</a:t>
            </a:r>
          </a:p>
        </p:txBody>
      </p:sp>
      <p:sp>
        <p:nvSpPr>
          <p:cNvPr id="49" name="TextBox 48">
            <a:extLst>
              <a:ext uri="{FF2B5EF4-FFF2-40B4-BE49-F238E27FC236}">
                <a16:creationId xmlns:a16="http://schemas.microsoft.com/office/drawing/2014/main" id="{E9C80256-DEEA-81DE-A873-468E0C8F73CF}"/>
              </a:ext>
            </a:extLst>
          </p:cNvPr>
          <p:cNvSpPr txBox="1"/>
          <p:nvPr/>
        </p:nvSpPr>
        <p:spPr>
          <a:xfrm>
            <a:off x="6241062" y="2413705"/>
            <a:ext cx="1261241" cy="584775"/>
          </a:xfrm>
          <a:prstGeom prst="rect">
            <a:avLst/>
          </a:prstGeom>
          <a:noFill/>
        </p:spPr>
        <p:txBody>
          <a:bodyPr wrap="square" rtlCol="0">
            <a:spAutoFit/>
          </a:bodyPr>
          <a:lstStyle/>
          <a:p>
            <a:pPr algn="r"/>
            <a:r>
              <a:rPr lang="en-SE" sz="1600">
                <a:latin typeface="Aptos" panose="020B0004020202020204" pitchFamily="34" charset="0"/>
              </a:rPr>
              <a:t>Avtals-skrivning</a:t>
            </a:r>
          </a:p>
        </p:txBody>
      </p:sp>
      <p:sp>
        <p:nvSpPr>
          <p:cNvPr id="51" name="Oval 50">
            <a:extLst>
              <a:ext uri="{FF2B5EF4-FFF2-40B4-BE49-F238E27FC236}">
                <a16:creationId xmlns:a16="http://schemas.microsoft.com/office/drawing/2014/main" id="{7ABEB612-2BDF-3757-C77A-96E8CC3BE187}"/>
              </a:ext>
            </a:extLst>
          </p:cNvPr>
          <p:cNvSpPr/>
          <p:nvPr/>
        </p:nvSpPr>
        <p:spPr>
          <a:xfrm>
            <a:off x="7540000" y="3838719"/>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6</a:t>
            </a:r>
          </a:p>
        </p:txBody>
      </p:sp>
      <p:sp>
        <p:nvSpPr>
          <p:cNvPr id="52" name="TextBox 51">
            <a:extLst>
              <a:ext uri="{FF2B5EF4-FFF2-40B4-BE49-F238E27FC236}">
                <a16:creationId xmlns:a16="http://schemas.microsoft.com/office/drawing/2014/main" id="{DC3CDB7D-A4C2-33B9-29DB-E6AF914E1F0F}"/>
              </a:ext>
            </a:extLst>
          </p:cNvPr>
          <p:cNvSpPr txBox="1"/>
          <p:nvPr/>
        </p:nvSpPr>
        <p:spPr>
          <a:xfrm>
            <a:off x="6241062" y="3898917"/>
            <a:ext cx="1261241" cy="338554"/>
          </a:xfrm>
          <a:prstGeom prst="rect">
            <a:avLst/>
          </a:prstGeom>
          <a:noFill/>
        </p:spPr>
        <p:txBody>
          <a:bodyPr wrap="square" rtlCol="0">
            <a:spAutoFit/>
          </a:bodyPr>
          <a:lstStyle/>
          <a:p>
            <a:pPr algn="r"/>
            <a:r>
              <a:rPr lang="en-SE" sz="1600">
                <a:latin typeface="Aptos" panose="020B0004020202020204" pitchFamily="34" charset="0"/>
              </a:rPr>
              <a:t>Fakturering</a:t>
            </a:r>
          </a:p>
        </p:txBody>
      </p:sp>
      <p:sp>
        <p:nvSpPr>
          <p:cNvPr id="54" name="Oval 53">
            <a:extLst>
              <a:ext uri="{FF2B5EF4-FFF2-40B4-BE49-F238E27FC236}">
                <a16:creationId xmlns:a16="http://schemas.microsoft.com/office/drawing/2014/main" id="{CA893506-AB44-F323-8202-B97F51FF6026}"/>
              </a:ext>
            </a:extLst>
          </p:cNvPr>
          <p:cNvSpPr/>
          <p:nvPr/>
        </p:nvSpPr>
        <p:spPr>
          <a:xfrm>
            <a:off x="7540000" y="5194088"/>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8</a:t>
            </a:r>
          </a:p>
        </p:txBody>
      </p:sp>
      <p:sp>
        <p:nvSpPr>
          <p:cNvPr id="55" name="TextBox 54">
            <a:extLst>
              <a:ext uri="{FF2B5EF4-FFF2-40B4-BE49-F238E27FC236}">
                <a16:creationId xmlns:a16="http://schemas.microsoft.com/office/drawing/2014/main" id="{A9E459C2-88B0-360D-3BC1-013A84058D65}"/>
              </a:ext>
            </a:extLst>
          </p:cNvPr>
          <p:cNvSpPr txBox="1"/>
          <p:nvPr/>
        </p:nvSpPr>
        <p:spPr>
          <a:xfrm>
            <a:off x="6241062" y="5254286"/>
            <a:ext cx="1261241" cy="338554"/>
          </a:xfrm>
          <a:prstGeom prst="rect">
            <a:avLst/>
          </a:prstGeom>
          <a:noFill/>
        </p:spPr>
        <p:txBody>
          <a:bodyPr wrap="square" rtlCol="0">
            <a:spAutoFit/>
          </a:bodyPr>
          <a:lstStyle/>
          <a:p>
            <a:pPr algn="r"/>
            <a:r>
              <a:rPr lang="en-SE" sz="1600">
                <a:latin typeface="Aptos" panose="020B0004020202020204" pitchFamily="34" charset="0"/>
              </a:rPr>
              <a:t>Inbetalning</a:t>
            </a:r>
          </a:p>
        </p:txBody>
      </p:sp>
    </p:spTree>
    <p:extLst>
      <p:ext uri="{BB962C8B-B14F-4D97-AF65-F5344CB8AC3E}">
        <p14:creationId xmlns:p14="http://schemas.microsoft.com/office/powerpoint/2010/main" val="1868710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BE92B-72C8-65BC-A0CB-B5304FA7D5AA}"/>
            </a:ext>
          </a:extLst>
        </p:cNvPr>
        <p:cNvGrpSpPr/>
        <p:nvPr/>
      </p:nvGrpSpPr>
      <p:grpSpPr>
        <a:xfrm>
          <a:off x="0" y="0"/>
          <a:ext cx="0" cy="0"/>
          <a:chOff x="0" y="0"/>
          <a:chExt cx="0" cy="0"/>
        </a:xfrm>
      </p:grpSpPr>
      <p:sp>
        <p:nvSpPr>
          <p:cNvPr id="12" name="Rubrik 1">
            <a:extLst>
              <a:ext uri="{FF2B5EF4-FFF2-40B4-BE49-F238E27FC236}">
                <a16:creationId xmlns:a16="http://schemas.microsoft.com/office/drawing/2014/main" id="{5F3FF29D-CCC4-FB3B-4915-FA3CFDD94464}"/>
              </a:ext>
            </a:extLst>
          </p:cNvPr>
          <p:cNvSpPr>
            <a:spLocks noGrp="1"/>
          </p:cNvSpPr>
          <p:nvPr>
            <p:ph type="ctrTitle"/>
          </p:nvPr>
        </p:nvSpPr>
        <p:spPr>
          <a:xfrm>
            <a:off x="596920" y="2726721"/>
            <a:ext cx="10375050" cy="1404558"/>
          </a:xfrm>
        </p:spPr>
        <p:txBody>
          <a:bodyPr/>
          <a:lstStyle/>
          <a:p>
            <a:r>
              <a:rPr lang="sv-SE" dirty="0">
                <a:solidFill>
                  <a:schemeClr val="bg1"/>
                </a:solidFill>
                <a:latin typeface="Aptos ExtraBold" panose="020B0004020202020204" pitchFamily="34" charset="0"/>
              </a:rPr>
              <a:t>Bolagskompassen</a:t>
            </a:r>
          </a:p>
        </p:txBody>
      </p:sp>
      <p:sp>
        <p:nvSpPr>
          <p:cNvPr id="13" name="Underrubrik 2">
            <a:extLst>
              <a:ext uri="{FF2B5EF4-FFF2-40B4-BE49-F238E27FC236}">
                <a16:creationId xmlns:a16="http://schemas.microsoft.com/office/drawing/2014/main" id="{E0E3A361-6832-406F-3A38-02AA7A441FA1}"/>
              </a:ext>
            </a:extLst>
          </p:cNvPr>
          <p:cNvSpPr>
            <a:spLocks noGrp="1"/>
          </p:cNvSpPr>
          <p:nvPr>
            <p:ph type="subTitle" idx="4294967295"/>
          </p:nvPr>
        </p:nvSpPr>
        <p:spPr>
          <a:xfrm>
            <a:off x="609983" y="4131279"/>
            <a:ext cx="6836742" cy="1513164"/>
          </a:xfrm>
        </p:spPr>
        <p:txBody>
          <a:bodyPr vert="horz" lIns="0" tIns="0" rIns="0" bIns="0" rtlCol="0" anchor="t">
            <a:normAutofit/>
          </a:bodyPr>
          <a:lstStyle/>
          <a:p>
            <a:pPr marL="0" indent="0">
              <a:buNone/>
            </a:pPr>
            <a:r>
              <a:rPr lang="sv-SE" dirty="0">
                <a:solidFill>
                  <a:schemeClr val="bg1"/>
                </a:solidFill>
                <a:latin typeface="Aptos" panose="020B0004020202020204" pitchFamily="34" charset="0"/>
                <a:cs typeface="Arial"/>
              </a:rPr>
              <a:t>En introduktion till ekonomi, prognoser och omvärld för ett konsultföretag</a:t>
            </a:r>
            <a:endParaRPr lang="sv-SE" b="1" dirty="0">
              <a:solidFill>
                <a:schemeClr val="bg1"/>
              </a:solidFill>
              <a:latin typeface="Aptos" panose="020B0004020202020204" pitchFamily="34" charset="0"/>
              <a:cs typeface="Arial"/>
            </a:endParaRPr>
          </a:p>
        </p:txBody>
      </p:sp>
      <p:pic>
        <p:nvPicPr>
          <p:cNvPr id="14" name="Bildobjekt 13">
            <a:extLst>
              <a:ext uri="{FF2B5EF4-FFF2-40B4-BE49-F238E27FC236}">
                <a16:creationId xmlns:a16="http://schemas.microsoft.com/office/drawing/2014/main" id="{62F8150D-B7DD-3F9A-7F34-2D345B7765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
        <p:nvSpPr>
          <p:cNvPr id="2" name="Underrubrik 2">
            <a:extLst>
              <a:ext uri="{FF2B5EF4-FFF2-40B4-BE49-F238E27FC236}">
                <a16:creationId xmlns:a16="http://schemas.microsoft.com/office/drawing/2014/main" id="{F339E074-F5B0-839A-2B09-09E4935BC9C6}"/>
              </a:ext>
            </a:extLst>
          </p:cNvPr>
          <p:cNvSpPr txBox="1">
            <a:spLocks/>
          </p:cNvSpPr>
          <p:nvPr/>
        </p:nvSpPr>
        <p:spPr>
          <a:xfrm>
            <a:off x="750508" y="5602102"/>
            <a:ext cx="4902147" cy="547949"/>
          </a:xfrm>
          <a:prstGeom prst="rect">
            <a:avLst/>
          </a:prstGeom>
        </p:spPr>
        <p:txBody>
          <a:bodyPr vert="horz" lIns="0" tIns="0" rIns="0" bIns="0" rtlCol="0" anchor="t">
            <a:normAutofit/>
          </a:bodyPr>
          <a:lst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451"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63"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75"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98"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solidFill>
                  <a:schemeClr val="bg1"/>
                </a:solidFill>
                <a:latin typeface="Aptos" panose="020B0004020202020204" pitchFamily="34" charset="0"/>
                <a:cs typeface="Arial"/>
              </a:rPr>
              <a:t>2025</a:t>
            </a:r>
            <a:endParaRPr lang="sv-SE" b="1" dirty="0">
              <a:solidFill>
                <a:schemeClr val="bg1"/>
              </a:solidFill>
              <a:latin typeface="Aptos" panose="020B0004020202020204" pitchFamily="34" charset="0"/>
              <a:cs typeface="Arial"/>
            </a:endParaRPr>
          </a:p>
        </p:txBody>
      </p:sp>
    </p:spTree>
    <p:extLst>
      <p:ext uri="{BB962C8B-B14F-4D97-AF65-F5344CB8AC3E}">
        <p14:creationId xmlns:p14="http://schemas.microsoft.com/office/powerpoint/2010/main" val="225791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AFC93EB-7459-67C3-4848-5C53BF1E8948}"/>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CAAD86AC-070E-DD20-4F31-3C048854D817}"/>
              </a:ext>
            </a:extLst>
          </p:cNvPr>
          <p:cNvSpPr>
            <a:spLocks noGrp="1"/>
          </p:cNvSpPr>
          <p:nvPr>
            <p:ph type="body" idx="1"/>
          </p:nvPr>
        </p:nvSpPr>
        <p:spPr>
          <a:xfrm>
            <a:off x="619478" y="2550819"/>
            <a:ext cx="5358852" cy="2496848"/>
          </a:xfrm>
        </p:spPr>
        <p:txBody>
          <a:bodyPr vert="horz" lIns="0" tIns="0" rIns="0" bIns="0" rtlCol="0" anchor="t">
            <a:noAutofit/>
          </a:bodyPr>
          <a:lstStyle/>
          <a:p>
            <a:pPr marL="342908" indent="-342908">
              <a:buFont typeface="Arial" panose="020B0604020202020204" pitchFamily="34" charset="0"/>
              <a:buChar char="•"/>
            </a:pPr>
            <a:r>
              <a:rPr lang="sv-SE" sz="1800">
                <a:latin typeface="Aptos" panose="020B0004020202020204" pitchFamily="34" charset="0"/>
                <a:cs typeface="Arial"/>
              </a:rPr>
              <a:t>Processen för att minska ett företags löne-kostnader ser ofta liknande ut mellan olika </a:t>
            </a:r>
            <a:br>
              <a:rPr lang="sv-SE" sz="1800">
                <a:latin typeface="Aptos" panose="020B0004020202020204" pitchFamily="34" charset="0"/>
                <a:cs typeface="Arial"/>
              </a:rPr>
            </a:br>
            <a:r>
              <a:rPr lang="sv-SE" sz="1800">
                <a:latin typeface="Aptos" panose="020B0004020202020204" pitchFamily="34" charset="0"/>
                <a:cs typeface="Arial"/>
              </a:rPr>
              <a:t>bolag: från insikt, åtgärder och förhandling, </a:t>
            </a:r>
            <a:br>
              <a:rPr lang="sv-SE" sz="1800">
                <a:latin typeface="Aptos" panose="020B0004020202020204" pitchFamily="34" charset="0"/>
                <a:cs typeface="Arial"/>
              </a:rPr>
            </a:br>
            <a:r>
              <a:rPr lang="sv-SE" sz="1800">
                <a:latin typeface="Aptos" panose="020B0004020202020204" pitchFamily="34" charset="0"/>
                <a:cs typeface="Arial"/>
              </a:rPr>
              <a:t>till lön under eventuell uppsägningstid. Kostnadsbesparingen kommer först tidigast månaden efter sista utbetald lön. </a:t>
            </a:r>
          </a:p>
          <a:p>
            <a:pPr marL="342908" indent="-342908">
              <a:buFont typeface="Arial" panose="020B0604020202020204" pitchFamily="34" charset="0"/>
              <a:buChar char="•"/>
            </a:pPr>
            <a:r>
              <a:rPr lang="sv-SE" sz="1800">
                <a:latin typeface="Aptos" panose="020B0004020202020204" pitchFamily="34" charset="0"/>
                <a:cs typeface="Arial"/>
              </a:rPr>
              <a:t>Tiden från insikt till kostnadsbesparing är </a:t>
            </a:r>
            <a:br>
              <a:rPr lang="sv-SE" sz="1800">
                <a:latin typeface="Aptos" panose="020B0004020202020204" pitchFamily="34" charset="0"/>
                <a:cs typeface="Arial"/>
              </a:rPr>
            </a:br>
            <a:r>
              <a:rPr lang="sv-SE" sz="1800">
                <a:latin typeface="Aptos" panose="020B0004020202020204" pitchFamily="34" charset="0"/>
                <a:cs typeface="Arial"/>
              </a:rPr>
              <a:t>ofta flera månader. </a:t>
            </a:r>
          </a:p>
          <a:p>
            <a:pPr marL="342908" indent="-342908">
              <a:buFont typeface="Arial" panose="020B0604020202020204" pitchFamily="34" charset="0"/>
              <a:buChar char="•"/>
            </a:pPr>
            <a:endParaRPr lang="sv-SE" sz="1800">
              <a:latin typeface="Aptos" panose="020B0004020202020204" pitchFamily="34" charset="0"/>
              <a:cs typeface="Arial"/>
            </a:endParaRPr>
          </a:p>
        </p:txBody>
      </p:sp>
      <p:sp>
        <p:nvSpPr>
          <p:cNvPr id="9" name="Rubrik 1">
            <a:extLst>
              <a:ext uri="{FF2B5EF4-FFF2-40B4-BE49-F238E27FC236}">
                <a16:creationId xmlns:a16="http://schemas.microsoft.com/office/drawing/2014/main" id="{B5A2295A-F540-1FC1-B33F-80B160F6AEBE}"/>
              </a:ext>
            </a:extLst>
          </p:cNvPr>
          <p:cNvSpPr txBox="1">
            <a:spLocks/>
          </p:cNvSpPr>
          <p:nvPr/>
        </p:nvSpPr>
        <p:spPr>
          <a:xfrm>
            <a:off x="560103" y="375221"/>
            <a:ext cx="5358852" cy="1902427"/>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a:latin typeface="Aptos" panose="020B0004020202020204" pitchFamily="34" charset="0"/>
              </a:rPr>
              <a:t>Från insikt till minskade lönekostnader </a:t>
            </a:r>
          </a:p>
        </p:txBody>
      </p:sp>
      <p:grpSp>
        <p:nvGrpSpPr>
          <p:cNvPr id="7" name="Group 6">
            <a:extLst>
              <a:ext uri="{FF2B5EF4-FFF2-40B4-BE49-F238E27FC236}">
                <a16:creationId xmlns:a16="http://schemas.microsoft.com/office/drawing/2014/main" id="{0C321DA5-1C9D-BA5A-80B2-242EBE1C1169}"/>
              </a:ext>
            </a:extLst>
          </p:cNvPr>
          <p:cNvGrpSpPr/>
          <p:nvPr/>
        </p:nvGrpSpPr>
        <p:grpSpPr>
          <a:xfrm>
            <a:off x="6096000" y="0"/>
            <a:ext cx="6096001" cy="6858002"/>
            <a:chOff x="6096000" y="0"/>
            <a:chExt cx="6096000" cy="6858002"/>
          </a:xfrm>
        </p:grpSpPr>
        <p:sp>
          <p:nvSpPr>
            <p:cNvPr id="20" name="Rectangle 19">
              <a:extLst>
                <a:ext uri="{FF2B5EF4-FFF2-40B4-BE49-F238E27FC236}">
                  <a16:creationId xmlns:a16="http://schemas.microsoft.com/office/drawing/2014/main" id="{C2BBFFF7-F869-3781-0DCB-6923A98D0508}"/>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1" name="Picture 20">
              <a:extLst>
                <a:ext uri="{FF2B5EF4-FFF2-40B4-BE49-F238E27FC236}">
                  <a16:creationId xmlns:a16="http://schemas.microsoft.com/office/drawing/2014/main" id="{F4544041-BA4D-703D-BA97-40A7514F7875}"/>
                </a:ext>
              </a:extLst>
            </p:cNvPr>
            <p:cNvPicPr>
              <a:picLocks noChangeAspect="1"/>
            </p:cNvPicPr>
            <p:nvPr/>
          </p:nvPicPr>
          <p:blipFill>
            <a:blip r:embed="rId3"/>
            <a:srcRect r="44544"/>
            <a:stretch/>
          </p:blipFill>
          <p:spPr>
            <a:xfrm rot="5400000">
              <a:off x="5714998" y="1844225"/>
              <a:ext cx="6858002" cy="3169551"/>
            </a:xfrm>
            <a:prstGeom prst="rect">
              <a:avLst/>
            </a:prstGeom>
          </p:spPr>
        </p:pic>
        <p:sp>
          <p:nvSpPr>
            <p:cNvPr id="22" name="Oval 21">
              <a:extLst>
                <a:ext uri="{FF2B5EF4-FFF2-40B4-BE49-F238E27FC236}">
                  <a16:creationId xmlns:a16="http://schemas.microsoft.com/office/drawing/2014/main" id="{F5EC2624-A5AC-587F-CCF6-D8F27AFF11C5}"/>
                </a:ext>
              </a:extLst>
            </p:cNvPr>
            <p:cNvSpPr/>
            <p:nvPr/>
          </p:nvSpPr>
          <p:spPr>
            <a:xfrm>
              <a:off x="9836185" y="841867"/>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1</a:t>
              </a:r>
            </a:p>
          </p:txBody>
        </p:sp>
        <p:sp>
          <p:nvSpPr>
            <p:cNvPr id="23" name="TextBox 22">
              <a:extLst>
                <a:ext uri="{FF2B5EF4-FFF2-40B4-BE49-F238E27FC236}">
                  <a16:creationId xmlns:a16="http://schemas.microsoft.com/office/drawing/2014/main" id="{C8A6FC3E-DDCC-65C2-D0C1-72AE058FC55B}"/>
                </a:ext>
              </a:extLst>
            </p:cNvPr>
            <p:cNvSpPr txBox="1"/>
            <p:nvPr/>
          </p:nvSpPr>
          <p:spPr>
            <a:xfrm>
              <a:off x="8509628" y="1945729"/>
              <a:ext cx="1399713" cy="584775"/>
            </a:xfrm>
            <a:prstGeom prst="rect">
              <a:avLst/>
            </a:prstGeom>
            <a:noFill/>
          </p:spPr>
          <p:txBody>
            <a:bodyPr wrap="square" rtlCol="0">
              <a:spAutoFit/>
            </a:bodyPr>
            <a:lstStyle/>
            <a:p>
              <a:r>
                <a:rPr lang="en-SE" sz="1600">
                  <a:latin typeface="Aptos" panose="020B0004020202020204" pitchFamily="34" charset="0"/>
                </a:rPr>
                <a:t>Åtgärder och förhandling</a:t>
              </a:r>
            </a:p>
          </p:txBody>
        </p:sp>
        <p:sp>
          <p:nvSpPr>
            <p:cNvPr id="32" name="Oval 31">
              <a:extLst>
                <a:ext uri="{FF2B5EF4-FFF2-40B4-BE49-F238E27FC236}">
                  <a16:creationId xmlns:a16="http://schemas.microsoft.com/office/drawing/2014/main" id="{03D0854F-8C06-F178-C871-56D30C74D479}"/>
                </a:ext>
              </a:extLst>
            </p:cNvPr>
            <p:cNvSpPr/>
            <p:nvPr/>
          </p:nvSpPr>
          <p:spPr>
            <a:xfrm>
              <a:off x="9848921" y="3112333"/>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3</a:t>
              </a:r>
            </a:p>
          </p:txBody>
        </p:sp>
        <p:sp>
          <p:nvSpPr>
            <p:cNvPr id="35" name="Oval 34">
              <a:extLst>
                <a:ext uri="{FF2B5EF4-FFF2-40B4-BE49-F238E27FC236}">
                  <a16:creationId xmlns:a16="http://schemas.microsoft.com/office/drawing/2014/main" id="{889C71EC-2EAB-A0E9-D7B2-A7A0C4DAB35E}"/>
                </a:ext>
              </a:extLst>
            </p:cNvPr>
            <p:cNvSpPr/>
            <p:nvPr/>
          </p:nvSpPr>
          <p:spPr>
            <a:xfrm>
              <a:off x="9822526" y="5382801"/>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5</a:t>
              </a:r>
            </a:p>
          </p:txBody>
        </p:sp>
        <p:sp>
          <p:nvSpPr>
            <p:cNvPr id="36" name="TextBox 35">
              <a:extLst>
                <a:ext uri="{FF2B5EF4-FFF2-40B4-BE49-F238E27FC236}">
                  <a16:creationId xmlns:a16="http://schemas.microsoft.com/office/drawing/2014/main" id="{E3E06B6C-6489-4B5F-4F03-4E78113D0589}"/>
                </a:ext>
              </a:extLst>
            </p:cNvPr>
            <p:cNvSpPr txBox="1"/>
            <p:nvPr/>
          </p:nvSpPr>
          <p:spPr>
            <a:xfrm>
              <a:off x="8509628" y="4333165"/>
              <a:ext cx="1261241" cy="338554"/>
            </a:xfrm>
            <a:prstGeom prst="rect">
              <a:avLst/>
            </a:prstGeom>
            <a:noFill/>
          </p:spPr>
          <p:txBody>
            <a:bodyPr wrap="square" rtlCol="0">
              <a:spAutoFit/>
            </a:bodyPr>
            <a:lstStyle/>
            <a:p>
              <a:r>
                <a:rPr lang="en-SE" sz="1600">
                  <a:latin typeface="Aptos" panose="020B0004020202020204" pitchFamily="34" charset="0"/>
                </a:rPr>
                <a:t>Ev. avslut</a:t>
              </a:r>
            </a:p>
          </p:txBody>
        </p:sp>
        <p:sp>
          <p:nvSpPr>
            <p:cNvPr id="44" name="Oval 43">
              <a:extLst>
                <a:ext uri="{FF2B5EF4-FFF2-40B4-BE49-F238E27FC236}">
                  <a16:creationId xmlns:a16="http://schemas.microsoft.com/office/drawing/2014/main" id="{283606C3-6A25-C918-F9AA-EE7146EB213A}"/>
                </a:ext>
              </a:extLst>
            </p:cNvPr>
            <p:cNvSpPr/>
            <p:nvPr/>
          </p:nvSpPr>
          <p:spPr>
            <a:xfrm>
              <a:off x="7978758" y="2009758"/>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2</a:t>
              </a:r>
            </a:p>
          </p:txBody>
        </p:sp>
        <p:sp>
          <p:nvSpPr>
            <p:cNvPr id="45" name="TextBox 44">
              <a:extLst>
                <a:ext uri="{FF2B5EF4-FFF2-40B4-BE49-F238E27FC236}">
                  <a16:creationId xmlns:a16="http://schemas.microsoft.com/office/drawing/2014/main" id="{1F1F6881-7C8C-9DC0-8291-833B5D2C340C}"/>
                </a:ext>
              </a:extLst>
            </p:cNvPr>
            <p:cNvSpPr txBox="1"/>
            <p:nvPr/>
          </p:nvSpPr>
          <p:spPr>
            <a:xfrm>
              <a:off x="8532340" y="897633"/>
              <a:ext cx="1261241" cy="338554"/>
            </a:xfrm>
            <a:prstGeom prst="rect">
              <a:avLst/>
            </a:prstGeom>
            <a:noFill/>
          </p:spPr>
          <p:txBody>
            <a:bodyPr wrap="square" rtlCol="0">
              <a:spAutoFit/>
            </a:bodyPr>
            <a:lstStyle/>
            <a:p>
              <a:pPr algn="r"/>
              <a:r>
                <a:rPr lang="en-SE" sz="1600">
                  <a:latin typeface="Aptos" panose="020B0004020202020204" pitchFamily="34" charset="0"/>
                </a:rPr>
                <a:t>Insikt</a:t>
              </a:r>
            </a:p>
          </p:txBody>
        </p:sp>
        <p:sp>
          <p:nvSpPr>
            <p:cNvPr id="48" name="Oval 47">
              <a:extLst>
                <a:ext uri="{FF2B5EF4-FFF2-40B4-BE49-F238E27FC236}">
                  <a16:creationId xmlns:a16="http://schemas.microsoft.com/office/drawing/2014/main" id="{AE4953D7-60C4-97AB-F9BB-A1D0F3A6CAE6}"/>
                </a:ext>
              </a:extLst>
            </p:cNvPr>
            <p:cNvSpPr/>
            <p:nvPr/>
          </p:nvSpPr>
          <p:spPr>
            <a:xfrm>
              <a:off x="7978032" y="4269338"/>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4</a:t>
              </a:r>
            </a:p>
          </p:txBody>
        </p:sp>
        <p:sp>
          <p:nvSpPr>
            <p:cNvPr id="49" name="TextBox 48">
              <a:extLst>
                <a:ext uri="{FF2B5EF4-FFF2-40B4-BE49-F238E27FC236}">
                  <a16:creationId xmlns:a16="http://schemas.microsoft.com/office/drawing/2014/main" id="{671AA74F-EC98-CE16-1580-682DF09857FB}"/>
                </a:ext>
              </a:extLst>
            </p:cNvPr>
            <p:cNvSpPr txBox="1"/>
            <p:nvPr/>
          </p:nvSpPr>
          <p:spPr>
            <a:xfrm>
              <a:off x="8543226" y="3187046"/>
              <a:ext cx="1261241" cy="338554"/>
            </a:xfrm>
            <a:prstGeom prst="rect">
              <a:avLst/>
            </a:prstGeom>
            <a:noFill/>
          </p:spPr>
          <p:txBody>
            <a:bodyPr wrap="square" rtlCol="0">
              <a:spAutoFit/>
            </a:bodyPr>
            <a:lstStyle/>
            <a:p>
              <a:pPr algn="r"/>
              <a:r>
                <a:rPr lang="en-SE" sz="1600">
                  <a:latin typeface="Aptos" panose="020B0004020202020204" pitchFamily="34" charset="0"/>
                </a:rPr>
                <a:t>Förändring</a:t>
              </a:r>
            </a:p>
          </p:txBody>
        </p:sp>
        <p:sp>
          <p:nvSpPr>
            <p:cNvPr id="89" name="Arc 88">
              <a:extLst>
                <a:ext uri="{FF2B5EF4-FFF2-40B4-BE49-F238E27FC236}">
                  <a16:creationId xmlns:a16="http://schemas.microsoft.com/office/drawing/2014/main" id="{B6BA2B36-9065-0993-4440-A107D55428B1}"/>
                </a:ext>
              </a:extLst>
            </p:cNvPr>
            <p:cNvSpPr/>
            <p:nvPr/>
          </p:nvSpPr>
          <p:spPr>
            <a:xfrm>
              <a:off x="9627333" y="4644697"/>
              <a:ext cx="1261241" cy="1261241"/>
            </a:xfrm>
            <a:prstGeom prst="arc">
              <a:avLst>
                <a:gd name="adj1" fmla="val 16200000"/>
                <a:gd name="adj2" fmla="val 2079247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4" name="TextBox 3">
              <a:extLst>
                <a:ext uri="{FF2B5EF4-FFF2-40B4-BE49-F238E27FC236}">
                  <a16:creationId xmlns:a16="http://schemas.microsoft.com/office/drawing/2014/main" id="{8523A6DF-22B2-BB65-D33A-B19C174AF0F5}"/>
                </a:ext>
              </a:extLst>
            </p:cNvPr>
            <p:cNvSpPr txBox="1"/>
            <p:nvPr/>
          </p:nvSpPr>
          <p:spPr>
            <a:xfrm>
              <a:off x="7692400" y="5328019"/>
              <a:ext cx="2101182" cy="584775"/>
            </a:xfrm>
            <a:prstGeom prst="rect">
              <a:avLst/>
            </a:prstGeom>
            <a:noFill/>
          </p:spPr>
          <p:txBody>
            <a:bodyPr wrap="square" rtlCol="0">
              <a:spAutoFit/>
            </a:bodyPr>
            <a:lstStyle/>
            <a:p>
              <a:pPr algn="r"/>
              <a:r>
                <a:rPr lang="en-SE" sz="1600">
                  <a:latin typeface="Aptos" panose="020B0004020202020204" pitchFamily="34" charset="0"/>
                </a:rPr>
                <a:t>Minskade kostnader, t.ex. lönekostnader</a:t>
              </a:r>
            </a:p>
          </p:txBody>
        </p:sp>
        <p:sp>
          <p:nvSpPr>
            <p:cNvPr id="6" name="Arc 5">
              <a:extLst>
                <a:ext uri="{FF2B5EF4-FFF2-40B4-BE49-F238E27FC236}">
                  <a16:creationId xmlns:a16="http://schemas.microsoft.com/office/drawing/2014/main" id="{5F547431-DCDD-ACF2-01F5-D18262668D79}"/>
                </a:ext>
              </a:extLst>
            </p:cNvPr>
            <p:cNvSpPr/>
            <p:nvPr/>
          </p:nvSpPr>
          <p:spPr>
            <a:xfrm flipH="1">
              <a:off x="7330804" y="1365358"/>
              <a:ext cx="1261241" cy="1261241"/>
            </a:xfrm>
            <a:prstGeom prst="arc">
              <a:avLst>
                <a:gd name="adj1" fmla="val 16200000"/>
                <a:gd name="adj2" fmla="val 2079247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grpSp>
    </p:spTree>
    <p:extLst>
      <p:ext uri="{BB962C8B-B14F-4D97-AF65-F5344CB8AC3E}">
        <p14:creationId xmlns:p14="http://schemas.microsoft.com/office/powerpoint/2010/main" val="3127933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080EDD6-3997-B1E4-17E4-04652AD2845E}"/>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62EC399B-F917-DE45-7D34-82C37E65EF5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1"/>
            <a:ext cx="6100920" cy="6858001"/>
          </a:xfrm>
          <a:prstGeom prst="rect">
            <a:avLst/>
          </a:prstGeom>
        </p:spPr>
      </p:pic>
      <p:sp>
        <p:nvSpPr>
          <p:cNvPr id="5" name="Underrubrik 2">
            <a:extLst>
              <a:ext uri="{FF2B5EF4-FFF2-40B4-BE49-F238E27FC236}">
                <a16:creationId xmlns:a16="http://schemas.microsoft.com/office/drawing/2014/main" id="{FB55D8D2-D2A1-4486-A49D-27B50B91244B}"/>
              </a:ext>
            </a:extLst>
          </p:cNvPr>
          <p:cNvSpPr>
            <a:spLocks noGrp="1"/>
          </p:cNvSpPr>
          <p:nvPr>
            <p:ph type="body" idx="1"/>
          </p:nvPr>
        </p:nvSpPr>
        <p:spPr>
          <a:xfrm>
            <a:off x="6788566" y="608899"/>
            <a:ext cx="4997764" cy="3246667"/>
          </a:xfrm>
        </p:spPr>
        <p:txBody>
          <a:bodyPr vert="horz" lIns="0" tIns="0" rIns="0" bIns="0" rtlCol="0" anchor="t">
            <a:noAutofit/>
          </a:bodyPr>
          <a:lstStyle/>
          <a:p>
            <a:r>
              <a:rPr lang="sv-SE" sz="3200" b="1">
                <a:latin typeface="Aptos" panose="020B0004020202020204" pitchFamily="34" charset="0"/>
                <a:cs typeface="Arial"/>
              </a:rPr>
              <a:t>Att växa ett bolag är relativt enkelt – när uppdrag finns, men </a:t>
            </a:r>
            <a:br>
              <a:rPr lang="sv-SE" sz="3200" b="1">
                <a:latin typeface="Aptos" panose="020B0004020202020204" pitchFamily="34" charset="0"/>
                <a:cs typeface="Arial"/>
              </a:rPr>
            </a:br>
            <a:r>
              <a:rPr lang="sv-SE" sz="3200" b="1">
                <a:latin typeface="Aptos" panose="020B0004020202020204" pitchFamily="34" charset="0"/>
                <a:cs typeface="Arial"/>
              </a:rPr>
              <a:t>att krympa är ofta en större utmaning. </a:t>
            </a:r>
          </a:p>
          <a:p>
            <a:r>
              <a:rPr lang="sv-SE" sz="3200" b="1">
                <a:latin typeface="Aptos" panose="020B0004020202020204" pitchFamily="34" charset="0"/>
                <a:cs typeface="Arial"/>
              </a:rPr>
              <a:t>Varför är det så?  </a:t>
            </a:r>
          </a:p>
          <a:p>
            <a:endParaRPr lang="sv-SE" sz="3200" b="1">
              <a:latin typeface="Aptos" panose="020B0004020202020204" pitchFamily="34" charset="0"/>
              <a:cs typeface="Arial"/>
            </a:endParaRPr>
          </a:p>
        </p:txBody>
      </p:sp>
      <p:pic>
        <p:nvPicPr>
          <p:cNvPr id="13" name="Bildobjekt 7">
            <a:extLst>
              <a:ext uri="{FF2B5EF4-FFF2-40B4-BE49-F238E27FC236}">
                <a16:creationId xmlns:a16="http://schemas.microsoft.com/office/drawing/2014/main" id="{5D0C71CE-5B0E-50DD-95A1-2A52545357EF}"/>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300038" y="6309378"/>
            <a:ext cx="2883414" cy="198121"/>
          </a:xfrm>
          <a:prstGeom prst="rect">
            <a:avLst/>
          </a:prstGeom>
        </p:spPr>
      </p:pic>
    </p:spTree>
    <p:extLst>
      <p:ext uri="{BB962C8B-B14F-4D97-AF65-F5344CB8AC3E}">
        <p14:creationId xmlns:p14="http://schemas.microsoft.com/office/powerpoint/2010/main" val="365335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620B-3E51-BF97-8549-C3A00EA9573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4335C771-4E79-FB71-56F8-F239B23E0D6F}"/>
              </a:ext>
            </a:extLst>
          </p:cNvPr>
          <p:cNvSpPr/>
          <p:nvPr/>
        </p:nvSpPr>
        <p:spPr>
          <a:xfrm>
            <a:off x="6239186" y="623457"/>
            <a:ext cx="5014451" cy="5415517"/>
          </a:xfrm>
          <a:prstGeom prst="roundRect">
            <a:avLst>
              <a:gd name="adj" fmla="val 10324"/>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r>
              <a:rPr lang="sv-SE">
                <a:solidFill>
                  <a:srgbClr val="C00000"/>
                </a:solidFill>
                <a:latin typeface="Aptos" panose="020B0004020202020204" pitchFamily="34" charset="0"/>
              </a:rPr>
              <a:t>Att krympa ett företag innebär vanligtvis att man måste hantera svårare beslut, såsom att minska personal, dra ner </a:t>
            </a:r>
            <a:br>
              <a:rPr lang="sv-SE">
                <a:solidFill>
                  <a:srgbClr val="C00000"/>
                </a:solidFill>
                <a:latin typeface="Aptos" panose="020B0004020202020204" pitchFamily="34" charset="0"/>
              </a:rPr>
            </a:br>
            <a:r>
              <a:rPr lang="sv-SE">
                <a:solidFill>
                  <a:srgbClr val="C00000"/>
                </a:solidFill>
                <a:latin typeface="Aptos" panose="020B0004020202020204" pitchFamily="34" charset="0"/>
              </a:rPr>
              <a:t>på kostnader och kanske även om-strukturera. Det kan vara både mer komplicerat och riskfyllt.  </a:t>
            </a:r>
          </a:p>
          <a:p>
            <a:pPr marL="285757" indent="-285757">
              <a:spcBef>
                <a:spcPts val="1000"/>
              </a:spcBef>
              <a:buFont typeface="Arial" panose="020B0604020202020204" pitchFamily="34" charset="0"/>
              <a:buChar char="•"/>
            </a:pPr>
            <a:r>
              <a:rPr lang="sv-SE">
                <a:solidFill>
                  <a:srgbClr val="C00000"/>
                </a:solidFill>
                <a:latin typeface="Aptos" panose="020B0004020202020204" pitchFamily="34" charset="0"/>
              </a:rPr>
              <a:t>Intäkterna kan minska snabbt, samtidigt som fasta kostnader för kontor, löner och andra åtaganden löper på lång tid. När inflödet till kassan minskar drabbas likviditeten dvs betalningsförmågan. </a:t>
            </a:r>
          </a:p>
          <a:p>
            <a:pPr marL="285757" indent="-285757">
              <a:spcBef>
                <a:spcPts val="1000"/>
              </a:spcBef>
              <a:buFont typeface="Arial" panose="020B0604020202020204" pitchFamily="34" charset="0"/>
              <a:buChar char="•"/>
            </a:pPr>
            <a:r>
              <a:rPr lang="sv-SE">
                <a:solidFill>
                  <a:srgbClr val="C00000"/>
                </a:solidFill>
                <a:latin typeface="Aptos" panose="020B0004020202020204" pitchFamily="34" charset="0"/>
              </a:rPr>
              <a:t>Behöver bolaget lägga ett varsel för att </a:t>
            </a:r>
            <a:br>
              <a:rPr lang="sv-SE">
                <a:solidFill>
                  <a:srgbClr val="C00000"/>
                </a:solidFill>
                <a:latin typeface="Aptos" panose="020B0004020202020204" pitchFamily="34" charset="0"/>
              </a:rPr>
            </a:br>
            <a:r>
              <a:rPr lang="sv-SE">
                <a:solidFill>
                  <a:srgbClr val="C00000"/>
                </a:solidFill>
                <a:latin typeface="Aptos" panose="020B0004020202020204" pitchFamily="34" charset="0"/>
              </a:rPr>
              <a:t>minska antalet medarbetare föregås </a:t>
            </a:r>
            <a:br>
              <a:rPr lang="sv-SE">
                <a:solidFill>
                  <a:srgbClr val="C00000"/>
                </a:solidFill>
                <a:latin typeface="Aptos" panose="020B0004020202020204" pitchFamily="34" charset="0"/>
              </a:rPr>
            </a:br>
            <a:r>
              <a:rPr lang="sv-SE">
                <a:solidFill>
                  <a:srgbClr val="C00000"/>
                </a:solidFill>
                <a:latin typeface="Aptos" panose="020B0004020202020204" pitchFamily="34" charset="0"/>
              </a:rPr>
              <a:t>det av en förhandling.</a:t>
            </a:r>
          </a:p>
        </p:txBody>
      </p:sp>
      <p:sp>
        <p:nvSpPr>
          <p:cNvPr id="5" name="TextBox 4">
            <a:extLst>
              <a:ext uri="{FF2B5EF4-FFF2-40B4-BE49-F238E27FC236}">
                <a16:creationId xmlns:a16="http://schemas.microsoft.com/office/drawing/2014/main" id="{2F02B419-E23C-D84E-69C8-8D4FE9FA62EC}"/>
              </a:ext>
            </a:extLst>
          </p:cNvPr>
          <p:cNvSpPr txBox="1"/>
          <p:nvPr/>
        </p:nvSpPr>
        <p:spPr>
          <a:xfrm>
            <a:off x="6776450" y="423764"/>
            <a:ext cx="1602453" cy="400110"/>
          </a:xfrm>
          <a:prstGeom prst="rect">
            <a:avLst/>
          </a:prstGeom>
          <a:solidFill>
            <a:srgbClr val="EDEDED"/>
          </a:solidFill>
        </p:spPr>
        <p:txBody>
          <a:bodyPr wrap="square" rtlCol="0">
            <a:spAutoFit/>
          </a:bodyPr>
          <a:lstStyle/>
          <a:p>
            <a:r>
              <a:rPr lang="en-SE" sz="2000" b="1">
                <a:solidFill>
                  <a:srgbClr val="C00000"/>
                </a:solidFill>
                <a:latin typeface="Aptos SemiBold" panose="020B0004020202020204" pitchFamily="34" charset="0"/>
              </a:rPr>
              <a:t>Inbromsning</a:t>
            </a:r>
          </a:p>
        </p:txBody>
      </p:sp>
      <p:sp>
        <p:nvSpPr>
          <p:cNvPr id="8" name="Rounded Rectangle 7">
            <a:extLst>
              <a:ext uri="{FF2B5EF4-FFF2-40B4-BE49-F238E27FC236}">
                <a16:creationId xmlns:a16="http://schemas.microsoft.com/office/drawing/2014/main" id="{FAAC0E2B-3C64-6F1F-7469-3366F7AFF5D1}"/>
              </a:ext>
            </a:extLst>
          </p:cNvPr>
          <p:cNvSpPr/>
          <p:nvPr/>
        </p:nvSpPr>
        <p:spPr>
          <a:xfrm>
            <a:off x="822243" y="623455"/>
            <a:ext cx="5014451" cy="5415517"/>
          </a:xfrm>
          <a:prstGeom prst="roundRect">
            <a:avLst>
              <a:gd name="adj" fmla="val 10324"/>
            </a:avLst>
          </a:prstGeom>
          <a:noFill/>
          <a:ln w="15875">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r>
              <a:rPr lang="sv-SE">
                <a:solidFill>
                  <a:schemeClr val="accent1"/>
                </a:solidFill>
                <a:latin typeface="Aptos" panose="020B0004020202020204" pitchFamily="34" charset="0"/>
              </a:rPr>
              <a:t>Vid tillväxt kan företaget ofta dra nytta </a:t>
            </a:r>
            <a:br>
              <a:rPr lang="sv-SE">
                <a:solidFill>
                  <a:schemeClr val="accent1"/>
                </a:solidFill>
                <a:latin typeface="Aptos" panose="020B0004020202020204" pitchFamily="34" charset="0"/>
              </a:rPr>
            </a:br>
            <a:r>
              <a:rPr lang="sv-SE">
                <a:solidFill>
                  <a:schemeClr val="accent1"/>
                </a:solidFill>
                <a:latin typeface="Aptos" panose="020B0004020202020204" pitchFamily="34" charset="0"/>
              </a:rPr>
              <a:t>av skalfördelar dvs växa i befintlig kostym vilket underlättar en tillväxt. </a:t>
            </a:r>
          </a:p>
          <a:p>
            <a:pPr marL="285757" indent="-285757">
              <a:spcBef>
                <a:spcPts val="1000"/>
              </a:spcBef>
              <a:buFont typeface="Arial" panose="020B0604020202020204" pitchFamily="34" charset="0"/>
              <a:buChar char="•"/>
            </a:pPr>
            <a:r>
              <a:rPr lang="sv-SE">
                <a:solidFill>
                  <a:schemeClr val="accent1"/>
                </a:solidFill>
                <a:latin typeface="Aptos" panose="020B0004020202020204" pitchFamily="34" charset="0"/>
              </a:rPr>
              <a:t>Fler personer sätts i projekt, ofta med </a:t>
            </a:r>
            <a:br>
              <a:rPr lang="sv-SE">
                <a:solidFill>
                  <a:schemeClr val="accent1"/>
                </a:solidFill>
                <a:latin typeface="Aptos" panose="020B0004020202020204" pitchFamily="34" charset="0"/>
              </a:rPr>
            </a:br>
            <a:r>
              <a:rPr lang="sv-SE">
                <a:solidFill>
                  <a:schemeClr val="accent1"/>
                </a:solidFill>
                <a:latin typeface="Aptos" panose="020B0004020202020204" pitchFamily="34" charset="0"/>
              </a:rPr>
              <a:t>samma fasta kostnader för kontor mm. </a:t>
            </a:r>
            <a:br>
              <a:rPr lang="sv-SE">
                <a:solidFill>
                  <a:schemeClr val="accent1"/>
                </a:solidFill>
                <a:latin typeface="Aptos" panose="020B0004020202020204" pitchFamily="34" charset="0"/>
              </a:rPr>
            </a:br>
            <a:r>
              <a:rPr lang="sv-SE">
                <a:solidFill>
                  <a:schemeClr val="accent1"/>
                </a:solidFill>
                <a:latin typeface="Aptos" panose="020B0004020202020204" pitchFamily="34" charset="0"/>
              </a:rPr>
              <a:t>Att addera ytterligare projekt eller individer till en fungerande organisation ryms ofta inom befintliga strukturer.  </a:t>
            </a:r>
          </a:p>
          <a:p>
            <a:pPr marL="285757" indent="-285757">
              <a:spcBef>
                <a:spcPts val="1000"/>
              </a:spcBef>
              <a:buFont typeface="Arial" panose="020B0604020202020204" pitchFamily="34" charset="0"/>
              <a:buChar char="•"/>
            </a:pPr>
            <a:r>
              <a:rPr lang="sv-SE">
                <a:solidFill>
                  <a:schemeClr val="accent1"/>
                </a:solidFill>
                <a:latin typeface="Aptos" panose="020B0004020202020204" pitchFamily="34" charset="0"/>
              </a:rPr>
              <a:t>Att anställa föregås ofta bara av förankring internt och/eller korta förhandlingar. </a:t>
            </a:r>
          </a:p>
          <a:p>
            <a:pPr marL="285757" indent="-285757">
              <a:spcBef>
                <a:spcPts val="1000"/>
              </a:spcBef>
              <a:buFont typeface="Arial" panose="020B0604020202020204" pitchFamily="34" charset="0"/>
              <a:buChar char="•"/>
            </a:pPr>
            <a:endParaRPr lang="sv-SE">
              <a:solidFill>
                <a:schemeClr val="accent1"/>
              </a:solidFill>
              <a:latin typeface="Aptos" panose="020B0004020202020204" pitchFamily="34" charset="0"/>
            </a:endParaRPr>
          </a:p>
          <a:p>
            <a:pPr marL="285757" indent="-285757">
              <a:spcBef>
                <a:spcPts val="1000"/>
              </a:spcBef>
              <a:buFont typeface="Arial" panose="020B0604020202020204" pitchFamily="34" charset="0"/>
              <a:buChar char="•"/>
            </a:pPr>
            <a:endParaRPr lang="sv-SE">
              <a:solidFill>
                <a:schemeClr val="accent1"/>
              </a:solidFill>
              <a:latin typeface="Aptos" panose="020B0004020202020204" pitchFamily="34" charset="0"/>
            </a:endParaRPr>
          </a:p>
        </p:txBody>
      </p:sp>
      <p:sp>
        <p:nvSpPr>
          <p:cNvPr id="9" name="TextBox 8">
            <a:extLst>
              <a:ext uri="{FF2B5EF4-FFF2-40B4-BE49-F238E27FC236}">
                <a16:creationId xmlns:a16="http://schemas.microsoft.com/office/drawing/2014/main" id="{DE2D3595-459B-5770-8758-E7F2AAD1238D}"/>
              </a:ext>
            </a:extLst>
          </p:cNvPr>
          <p:cNvSpPr txBox="1"/>
          <p:nvPr/>
        </p:nvSpPr>
        <p:spPr>
          <a:xfrm>
            <a:off x="1359506" y="423764"/>
            <a:ext cx="1010444" cy="400110"/>
          </a:xfrm>
          <a:prstGeom prst="rect">
            <a:avLst/>
          </a:prstGeom>
          <a:solidFill>
            <a:srgbClr val="EDEDED"/>
          </a:solidFill>
        </p:spPr>
        <p:txBody>
          <a:bodyPr wrap="square" rtlCol="0">
            <a:spAutoFit/>
          </a:bodyPr>
          <a:lstStyle/>
          <a:p>
            <a:r>
              <a:rPr lang="en-SE" sz="2000" b="1">
                <a:solidFill>
                  <a:schemeClr val="accent1"/>
                </a:solidFill>
                <a:latin typeface="Aptos SemiBold" panose="020B0004020202020204" pitchFamily="34" charset="0"/>
              </a:rPr>
              <a:t>Tillväxt</a:t>
            </a:r>
          </a:p>
        </p:txBody>
      </p:sp>
    </p:spTree>
    <p:extLst>
      <p:ext uri="{BB962C8B-B14F-4D97-AF65-F5344CB8AC3E}">
        <p14:creationId xmlns:p14="http://schemas.microsoft.com/office/powerpoint/2010/main" val="1535616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F5CD0C79-9402-7487-7404-489EBE46E3E6}"/>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84E301A9-85C0-D425-F0B9-36907A4417BE}"/>
              </a:ext>
            </a:extLst>
          </p:cNvPr>
          <p:cNvSpPr>
            <a:spLocks noGrp="1"/>
          </p:cNvSpPr>
          <p:nvPr>
            <p:ph type="subTitle" idx="4294967295"/>
          </p:nvPr>
        </p:nvSpPr>
        <p:spPr>
          <a:xfrm>
            <a:off x="0" y="3165475"/>
            <a:ext cx="8764588" cy="971550"/>
          </a:xfrm>
        </p:spPr>
        <p:txBody>
          <a:bodyPr vert="horz" lIns="0" tIns="0" rIns="0" bIns="0" rtlCol="0" anchor="t">
            <a:noAutofit/>
          </a:bodyPr>
          <a:lstStyle/>
          <a:p>
            <a:endParaRPr lang="sv-SE" sz="2400">
              <a:latin typeface="Almega Sans" pitchFamily="2" charset="77"/>
              <a:cs typeface="Arial"/>
            </a:endParaRPr>
          </a:p>
          <a:p>
            <a:endParaRPr lang="sv-SE" sz="4001">
              <a:latin typeface="Almega Sans" pitchFamily="2" charset="77"/>
              <a:cs typeface="Arial"/>
            </a:endParaRPr>
          </a:p>
        </p:txBody>
      </p:sp>
      <p:sp>
        <p:nvSpPr>
          <p:cNvPr id="3" name="Platshållare för text 3">
            <a:extLst>
              <a:ext uri="{FF2B5EF4-FFF2-40B4-BE49-F238E27FC236}">
                <a16:creationId xmlns:a16="http://schemas.microsoft.com/office/drawing/2014/main" id="{6D4FCDB8-B3B3-60B5-0900-4789DF8D8591}"/>
              </a:ext>
            </a:extLst>
          </p:cNvPr>
          <p:cNvSpPr txBox="1">
            <a:spLocks/>
          </p:cNvSpPr>
          <p:nvPr/>
        </p:nvSpPr>
        <p:spPr>
          <a:xfrm>
            <a:off x="636220" y="3856976"/>
            <a:ext cx="7754417" cy="62655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1199"/>
              </a:spcAft>
            </a:pPr>
            <a:r>
              <a:rPr lang="sv-SE" sz="4001">
                <a:solidFill>
                  <a:schemeClr val="bg1"/>
                </a:solidFill>
                <a:latin typeface="Aptos ExtraBold" panose="020B0004020202020204" pitchFamily="34" charset="0"/>
                <a:cs typeface="Arial"/>
              </a:rPr>
              <a:t>Omvärld och prognoser</a:t>
            </a:r>
            <a:br>
              <a:rPr lang="sv-SE" sz="4001">
                <a:solidFill>
                  <a:schemeClr val="bg1"/>
                </a:solidFill>
                <a:latin typeface="Aptos ExtraBold" panose="020B0004020202020204" pitchFamily="34" charset="0"/>
                <a:cs typeface="Arial"/>
              </a:rPr>
            </a:br>
            <a:endParaRPr lang="sv-SE" sz="4001">
              <a:solidFill>
                <a:schemeClr val="bg1"/>
              </a:solidFill>
              <a:latin typeface="Aptos ExtraBold" panose="020B0004020202020204" pitchFamily="34" charset="0"/>
              <a:cs typeface="Arial"/>
            </a:endParaRPr>
          </a:p>
        </p:txBody>
      </p:sp>
      <p:sp>
        <p:nvSpPr>
          <p:cNvPr id="4" name="Platshållare för text 3">
            <a:extLst>
              <a:ext uri="{FF2B5EF4-FFF2-40B4-BE49-F238E27FC236}">
                <a16:creationId xmlns:a16="http://schemas.microsoft.com/office/drawing/2014/main" id="{89B56DCE-41FF-176B-31A1-4ABF5D1ED874}"/>
              </a:ext>
            </a:extLst>
          </p:cNvPr>
          <p:cNvSpPr txBox="1">
            <a:spLocks/>
          </p:cNvSpPr>
          <p:nvPr/>
        </p:nvSpPr>
        <p:spPr>
          <a:xfrm>
            <a:off x="662724" y="3287126"/>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Del 3 </a:t>
            </a:r>
            <a:br>
              <a:rPr lang="sv-SE" sz="3000" b="0">
                <a:solidFill>
                  <a:schemeClr val="bg1"/>
                </a:solidFill>
                <a:latin typeface="Aptos" panose="020B0004020202020204" pitchFamily="34" charset="0"/>
                <a:cs typeface="Arial"/>
              </a:rPr>
            </a:b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44175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CC02-D86D-F7F1-682E-83981B2A98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BCF0169-5B3A-01A7-3460-14627D0554BA}"/>
              </a:ext>
            </a:extLst>
          </p:cNvPr>
          <p:cNvSpPr/>
          <p:nvPr/>
        </p:nvSpPr>
        <p:spPr>
          <a:xfrm>
            <a:off x="6096002"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descr="En bild som visar Graf, diagram, sluttning">
            <a:extLst>
              <a:ext uri="{FF2B5EF4-FFF2-40B4-BE49-F238E27FC236}">
                <a16:creationId xmlns:a16="http://schemas.microsoft.com/office/drawing/2014/main" id="{9ECE0456-1208-B55A-9164-BF44CFB3F1D5}"/>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6451520" y="1887785"/>
            <a:ext cx="5441552" cy="2243233"/>
          </a:xfrm>
          <a:prstGeom prst="rect">
            <a:avLst/>
          </a:prstGeom>
          <a:ln w="12700">
            <a:noFill/>
            <a:prstDash val="dash"/>
          </a:ln>
          <a:effectLst/>
        </p:spPr>
      </p:pic>
      <p:sp>
        <p:nvSpPr>
          <p:cNvPr id="20" name="textruta 19">
            <a:extLst>
              <a:ext uri="{FF2B5EF4-FFF2-40B4-BE49-F238E27FC236}">
                <a16:creationId xmlns:a16="http://schemas.microsoft.com/office/drawing/2014/main" id="{504BE4EA-6022-1456-A3CE-5D65A52D2298}"/>
              </a:ext>
            </a:extLst>
          </p:cNvPr>
          <p:cNvSpPr txBox="1"/>
          <p:nvPr/>
        </p:nvSpPr>
        <p:spPr>
          <a:xfrm>
            <a:off x="6282622" y="4422708"/>
            <a:ext cx="4477118" cy="523220"/>
          </a:xfrm>
          <a:prstGeom prst="rect">
            <a:avLst/>
          </a:prstGeom>
          <a:noFill/>
        </p:spPr>
        <p:txBody>
          <a:bodyPr wrap="square" rtlCol="0">
            <a:spAutoFit/>
          </a:bodyPr>
          <a:lstStyle/>
          <a:p>
            <a:r>
              <a:rPr lang="sv-SE" sz="1400">
                <a:solidFill>
                  <a:schemeClr val="accent2">
                    <a:lumMod val="75000"/>
                    <a:lumOff val="25000"/>
                  </a:schemeClr>
                </a:solidFill>
                <a:latin typeface="Aptos" panose="020B0004020202020204" pitchFamily="34" charset="0"/>
              </a:rPr>
              <a:t>Exempel på ett grafiskt utdrag ur </a:t>
            </a:r>
            <a:br>
              <a:rPr lang="sv-SE" sz="1400">
                <a:solidFill>
                  <a:schemeClr val="accent2">
                    <a:lumMod val="75000"/>
                    <a:lumOff val="25000"/>
                  </a:schemeClr>
                </a:solidFill>
                <a:latin typeface="Aptos" panose="020B0004020202020204" pitchFamily="34" charset="0"/>
              </a:rPr>
            </a:br>
            <a:r>
              <a:rPr lang="sv-SE" sz="1400">
                <a:solidFill>
                  <a:schemeClr val="accent2">
                    <a:lumMod val="75000"/>
                    <a:lumOff val="25000"/>
                  </a:schemeClr>
                </a:solidFill>
                <a:latin typeface="Aptos" panose="020B0004020202020204" pitchFamily="34" charset="0"/>
              </a:rPr>
              <a:t>ett företags sexmånadersprognos</a:t>
            </a:r>
          </a:p>
        </p:txBody>
      </p:sp>
      <p:sp>
        <p:nvSpPr>
          <p:cNvPr id="26" name="Rektangel 25">
            <a:extLst>
              <a:ext uri="{FF2B5EF4-FFF2-40B4-BE49-F238E27FC236}">
                <a16:creationId xmlns:a16="http://schemas.microsoft.com/office/drawing/2014/main" id="{A6FB2E41-3B65-7CED-CF05-D732724EF013}"/>
              </a:ext>
            </a:extLst>
          </p:cNvPr>
          <p:cNvSpPr/>
          <p:nvPr/>
        </p:nvSpPr>
        <p:spPr>
          <a:xfrm>
            <a:off x="6394130" y="1618978"/>
            <a:ext cx="5498943" cy="2699025"/>
          </a:xfrm>
          <a:prstGeom prst="rect">
            <a:avLst/>
          </a:prstGeom>
          <a:noFill/>
          <a:ln>
            <a:solidFill>
              <a:schemeClr val="accent2">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ubrik 1">
            <a:extLst>
              <a:ext uri="{FF2B5EF4-FFF2-40B4-BE49-F238E27FC236}">
                <a16:creationId xmlns:a16="http://schemas.microsoft.com/office/drawing/2014/main" id="{DE20EFCF-93D5-0E79-8C6A-EEE39841724A}"/>
              </a:ext>
            </a:extLst>
          </p:cNvPr>
          <p:cNvSpPr txBox="1">
            <a:spLocks/>
          </p:cNvSpPr>
          <p:nvPr/>
        </p:nvSpPr>
        <p:spPr>
          <a:xfrm>
            <a:off x="678862" y="1993873"/>
            <a:ext cx="4916399" cy="3938588"/>
          </a:xfrm>
          <a:prstGeom prst="rect">
            <a:avLst/>
          </a:prstGeom>
        </p:spPr>
        <p:txBody>
          <a:bodyPr vert="horz" lIns="0" tIns="0" rIns="0" bIns="0" rtlCol="0">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Att prognostisera kontrakterade och troliga uppdrag är ett viktigt verktyg för planering </a:t>
            </a:r>
            <a:br>
              <a:rPr lang="sv-SE" sz="1800" b="0">
                <a:latin typeface="Aptos" panose="020B0004020202020204" pitchFamily="34" charset="0"/>
                <a:ea typeface="+mn-ea"/>
                <a:cs typeface="+mn-cs"/>
              </a:rPr>
            </a:br>
            <a:r>
              <a:rPr lang="sv-SE" sz="1800" b="0">
                <a:latin typeface="Aptos" panose="020B0004020202020204" pitchFamily="34" charset="0"/>
                <a:ea typeface="+mn-ea"/>
                <a:cs typeface="+mn-cs"/>
              </a:rPr>
              <a:t>av resurser och projekt. De senaste åren </a:t>
            </a:r>
            <a:br>
              <a:rPr lang="sv-SE" sz="1800" b="0">
                <a:latin typeface="Aptos" panose="020B0004020202020204" pitchFamily="34" charset="0"/>
                <a:ea typeface="+mn-ea"/>
                <a:cs typeface="+mn-cs"/>
              </a:rPr>
            </a:br>
            <a:r>
              <a:rPr lang="sv-SE" sz="1800" b="0">
                <a:latin typeface="Aptos" panose="020B0004020202020204" pitchFamily="34" charset="0"/>
                <a:ea typeface="+mn-ea"/>
                <a:cs typeface="+mn-cs"/>
              </a:rPr>
              <a:t>från pandemin och framåt har variationen, svängningar i marknaden och tolknings-möjligheter ökat och gjort verktyget mer både osäkert och kortsiktigt.</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Det finns en generell trend inom flera branscher att uppdrag får kortare framförhållning.   </a:t>
            </a:r>
            <a:br>
              <a:rPr lang="sv-SE" sz="1800" b="0">
                <a:latin typeface="Aptos" panose="020B0004020202020204" pitchFamily="34" charset="0"/>
                <a:ea typeface="+mn-ea"/>
                <a:cs typeface="+mn-cs"/>
              </a:rPr>
            </a:br>
            <a:endParaRPr lang="sv-SE" sz="1800" b="0">
              <a:latin typeface="Aptos" panose="020B0004020202020204" pitchFamily="34" charset="0"/>
              <a:ea typeface="+mn-ea"/>
              <a:cs typeface="+mn-cs"/>
            </a:endParaRPr>
          </a:p>
        </p:txBody>
      </p:sp>
      <p:sp>
        <p:nvSpPr>
          <p:cNvPr id="33" name="Rubrik 1">
            <a:extLst>
              <a:ext uri="{FF2B5EF4-FFF2-40B4-BE49-F238E27FC236}">
                <a16:creationId xmlns:a16="http://schemas.microsoft.com/office/drawing/2014/main" id="{255E4281-2E55-52AA-4A4D-A8855D7BDCC2}"/>
              </a:ext>
            </a:extLst>
          </p:cNvPr>
          <p:cNvSpPr txBox="1">
            <a:spLocks/>
          </p:cNvSpPr>
          <p:nvPr/>
        </p:nvSpPr>
        <p:spPr>
          <a:xfrm>
            <a:off x="631888" y="-69615"/>
            <a:ext cx="4582392" cy="174878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spc="-131">
                <a:latin typeface="Aptos" panose="020B0004020202020204" pitchFamily="34" charset="0"/>
                <a:ea typeface="+mn-ea"/>
              </a:rPr>
              <a:t>Prognosen – ett viktigt verktyg</a:t>
            </a:r>
          </a:p>
        </p:txBody>
      </p:sp>
    </p:spTree>
    <p:extLst>
      <p:ext uri="{BB962C8B-B14F-4D97-AF65-F5344CB8AC3E}">
        <p14:creationId xmlns:p14="http://schemas.microsoft.com/office/powerpoint/2010/main" val="365758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765F-079F-221E-A709-4848BCEE6872}"/>
              </a:ext>
            </a:extLst>
          </p:cNvPr>
          <p:cNvSpPr>
            <a:spLocks noGrp="1"/>
          </p:cNvSpPr>
          <p:nvPr>
            <p:ph type="title"/>
          </p:nvPr>
        </p:nvSpPr>
        <p:spPr>
          <a:xfrm>
            <a:off x="631757" y="-136893"/>
            <a:ext cx="7013713" cy="1325563"/>
          </a:xfrm>
        </p:spPr>
        <p:txBody>
          <a:bodyPr/>
          <a:lstStyle/>
          <a:p>
            <a:r>
              <a:rPr lang="sv-SE"/>
              <a:t>Vår p</a:t>
            </a:r>
            <a:r>
              <a:rPr lang="en-SE"/>
              <a:t>rognos</a:t>
            </a:r>
          </a:p>
        </p:txBody>
      </p:sp>
      <p:sp>
        <p:nvSpPr>
          <p:cNvPr id="3" name="Text Placeholder 2">
            <a:extLst>
              <a:ext uri="{FF2B5EF4-FFF2-40B4-BE49-F238E27FC236}">
                <a16:creationId xmlns:a16="http://schemas.microsoft.com/office/drawing/2014/main" id="{257A5718-533C-6C4D-5E00-242BD6C1B0E0}"/>
              </a:ext>
            </a:extLst>
          </p:cNvPr>
          <p:cNvSpPr>
            <a:spLocks noGrp="1"/>
          </p:cNvSpPr>
          <p:nvPr>
            <p:ph type="body" sz="quarter" idx="13"/>
          </p:nvPr>
        </p:nvSpPr>
        <p:spPr>
          <a:xfrm>
            <a:off x="651825" y="1470193"/>
            <a:ext cx="5229225" cy="3783013"/>
          </a:xfrm>
        </p:spPr>
        <p:txBody>
          <a:bodyPr/>
          <a:lstStyle/>
          <a:p>
            <a:endParaRPr lang="en-SE"/>
          </a:p>
        </p:txBody>
      </p:sp>
      <p:sp>
        <p:nvSpPr>
          <p:cNvPr id="5" name="Rektangel 4">
            <a:extLst>
              <a:ext uri="{FF2B5EF4-FFF2-40B4-BE49-F238E27FC236}">
                <a16:creationId xmlns:a16="http://schemas.microsoft.com/office/drawing/2014/main" id="{997527CE-872B-5672-5B5F-C013DCF3DEA2}"/>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3731011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DC5E6-323C-F939-F8DC-0ABED37F5276}"/>
            </a:ext>
          </a:extLst>
        </p:cNvPr>
        <p:cNvGrpSpPr/>
        <p:nvPr/>
      </p:nvGrpSpPr>
      <p:grpSpPr>
        <a:xfrm>
          <a:off x="0" y="0"/>
          <a:ext cx="0" cy="0"/>
          <a:chOff x="0" y="0"/>
          <a:chExt cx="0" cy="0"/>
        </a:xfrm>
      </p:grpSpPr>
      <p:pic>
        <p:nvPicPr>
          <p:cNvPr id="6" name="Picture 5" descr="A person holding a piece of paper&#10;&#10;Description automatically generated">
            <a:extLst>
              <a:ext uri="{FF2B5EF4-FFF2-40B4-BE49-F238E27FC236}">
                <a16:creationId xmlns:a16="http://schemas.microsoft.com/office/drawing/2014/main" id="{2135A7E7-0A8B-FF56-ECE0-9F32F2DAFC2E}"/>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104"/>
                    </a14:imgEffect>
                    <a14:imgEffect>
                      <a14:saturation sat="95000"/>
                    </a14:imgEffect>
                  </a14:imgLayer>
                </a14:imgProps>
              </a:ext>
              <a:ext uri="{28A0092B-C50C-407E-A947-70E740481C1C}">
                <a14:useLocalDpi xmlns:a14="http://schemas.microsoft.com/office/drawing/2010/main"/>
              </a:ext>
            </a:extLst>
          </a:blip>
          <a:srcRect/>
          <a:stretch/>
        </p:blipFill>
        <p:spPr>
          <a:xfrm>
            <a:off x="6096003" y="3"/>
            <a:ext cx="6096001" cy="6857998"/>
          </a:xfrm>
          <a:prstGeom prst="rect">
            <a:avLst/>
          </a:prstGeom>
        </p:spPr>
      </p:pic>
      <p:sp>
        <p:nvSpPr>
          <p:cNvPr id="3" name="Rubrik 1">
            <a:extLst>
              <a:ext uri="{FF2B5EF4-FFF2-40B4-BE49-F238E27FC236}">
                <a16:creationId xmlns:a16="http://schemas.microsoft.com/office/drawing/2014/main" id="{50259330-15CC-B2C4-0DFB-C3B241422A22}"/>
              </a:ext>
            </a:extLst>
          </p:cNvPr>
          <p:cNvSpPr txBox="1">
            <a:spLocks/>
          </p:cNvSpPr>
          <p:nvPr/>
        </p:nvSpPr>
        <p:spPr>
          <a:xfrm>
            <a:off x="599484" y="2188724"/>
            <a:ext cx="5196992" cy="3938588"/>
          </a:xfrm>
          <a:prstGeom prst="rect">
            <a:avLst/>
          </a:prstGeom>
        </p:spPr>
        <p:txBody>
          <a:bodyPr vert="horz" lIns="0" tIns="0" rIns="0" bIns="0" rtlCol="0">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Planering av verksamheten i stort </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Anställa, neddragning eller omorganisation</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Budget för kommande år och löneutrymme</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Strategiarbete</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Styrelsearbete </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...och så klart för det löpande, dagliga arbetet</a:t>
            </a:r>
            <a:br>
              <a:rPr lang="sv-SE" sz="1800" b="0">
                <a:latin typeface="Aptos" panose="020B0004020202020204" pitchFamily="34" charset="0"/>
                <a:ea typeface="+mn-ea"/>
                <a:cs typeface="+mn-cs"/>
              </a:rPr>
            </a:br>
            <a:endParaRPr lang="sv-SE" sz="1800" b="0">
              <a:latin typeface="Aptos" panose="020B0004020202020204" pitchFamily="34" charset="0"/>
              <a:ea typeface="+mn-ea"/>
              <a:cs typeface="+mn-cs"/>
            </a:endParaRPr>
          </a:p>
        </p:txBody>
      </p:sp>
      <p:sp>
        <p:nvSpPr>
          <p:cNvPr id="4" name="Rubrik 1">
            <a:extLst>
              <a:ext uri="{FF2B5EF4-FFF2-40B4-BE49-F238E27FC236}">
                <a16:creationId xmlns:a16="http://schemas.microsoft.com/office/drawing/2014/main" id="{EB8A84BB-BE80-4588-E695-32F150C70505}"/>
              </a:ext>
            </a:extLst>
          </p:cNvPr>
          <p:cNvSpPr txBox="1">
            <a:spLocks/>
          </p:cNvSpPr>
          <p:nvPr/>
        </p:nvSpPr>
        <p:spPr>
          <a:xfrm>
            <a:off x="599485" y="590777"/>
            <a:ext cx="5263236" cy="1325563"/>
          </a:xfrm>
          <a:prstGeom prst="rect">
            <a:avLst/>
          </a:prstGeom>
        </p:spPr>
        <p:txBody>
          <a:bodyPr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sv-SE" sz="2800">
                <a:latin typeface="Aptos" panose="020B0004020202020204" pitchFamily="34" charset="0"/>
              </a:rPr>
              <a:t>Några exempel på situationer och processer där prognosen är ett viktigt verktyg</a:t>
            </a:r>
          </a:p>
        </p:txBody>
      </p:sp>
    </p:spTree>
    <p:extLst>
      <p:ext uri="{BB962C8B-B14F-4D97-AF65-F5344CB8AC3E}">
        <p14:creationId xmlns:p14="http://schemas.microsoft.com/office/powerpoint/2010/main" val="2158043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694BC4D-528B-0012-3E65-6C38D9FFFE97}"/>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1F915D4B-1409-368C-10C2-979CDE50E409}"/>
              </a:ext>
            </a:extLst>
          </p:cNvPr>
          <p:cNvPicPr>
            <a:picLocks noChangeAspect="1"/>
          </p:cNvPicPr>
          <p:nvPr/>
        </p:nvPicPr>
        <p:blipFill>
          <a:blip r:embed="rId3">
            <a:extLst>
              <a:ext uri="{28A0092B-C50C-407E-A947-70E740481C1C}">
                <a14:useLocalDpi xmlns:a14="http://schemas.microsoft.com/office/drawing/2010/main"/>
              </a:ext>
            </a:extLst>
          </a:blip>
          <a:srcRect l="5477" r="7122"/>
          <a:stretch/>
        </p:blipFill>
        <p:spPr>
          <a:xfrm>
            <a:off x="-8996" y="0"/>
            <a:ext cx="5327939" cy="6858001"/>
          </a:xfrm>
          <a:prstGeom prst="rect">
            <a:avLst/>
          </a:prstGeom>
        </p:spPr>
      </p:pic>
      <p:sp>
        <p:nvSpPr>
          <p:cNvPr id="5" name="Underrubrik 2">
            <a:extLst>
              <a:ext uri="{FF2B5EF4-FFF2-40B4-BE49-F238E27FC236}">
                <a16:creationId xmlns:a16="http://schemas.microsoft.com/office/drawing/2014/main" id="{025B310A-5B8A-3C29-8BB7-9B47AFEE9776}"/>
              </a:ext>
            </a:extLst>
          </p:cNvPr>
          <p:cNvSpPr>
            <a:spLocks noGrp="1"/>
          </p:cNvSpPr>
          <p:nvPr>
            <p:ph type="body" idx="1"/>
          </p:nvPr>
        </p:nvSpPr>
        <p:spPr>
          <a:xfrm>
            <a:off x="5753100" y="532700"/>
            <a:ext cx="6019800" cy="3246667"/>
          </a:xfrm>
        </p:spPr>
        <p:txBody>
          <a:bodyPr vert="horz" lIns="0" tIns="0" rIns="0" bIns="0" rtlCol="0" anchor="t">
            <a:noAutofit/>
          </a:bodyPr>
          <a:lstStyle/>
          <a:p>
            <a:r>
              <a:rPr lang="sv-SE" sz="3200" b="1">
                <a:latin typeface="Aptos" panose="020B0004020202020204" pitchFamily="34" charset="0"/>
                <a:cs typeface="Arial"/>
              </a:rPr>
              <a:t>Omvärldsfaktorer</a:t>
            </a:r>
          </a:p>
          <a:p>
            <a:endParaRPr lang="sv-SE" sz="3200" b="1">
              <a:latin typeface="Aptos" panose="020B0004020202020204" pitchFamily="34" charset="0"/>
              <a:cs typeface="Arial"/>
            </a:endParaRPr>
          </a:p>
          <a:p>
            <a:r>
              <a:rPr lang="sv-SE" sz="2800" b="1">
                <a:latin typeface="Aptos" panose="020B0004020202020204" pitchFamily="34" charset="0"/>
                <a:cs typeface="Arial"/>
              </a:rPr>
              <a:t>Varför är de så viktiga att förstå?</a:t>
            </a:r>
          </a:p>
          <a:p>
            <a:r>
              <a:rPr lang="sv-SE" sz="2800" b="1">
                <a:latin typeface="Aptos" panose="020B0004020202020204" pitchFamily="34" charset="0"/>
                <a:cs typeface="Arial"/>
              </a:rPr>
              <a:t> </a:t>
            </a:r>
          </a:p>
          <a:p>
            <a:r>
              <a:rPr lang="sv-SE" sz="2800" b="1">
                <a:latin typeface="Aptos" panose="020B0004020202020204" pitchFamily="34" charset="0"/>
                <a:cs typeface="Arial"/>
              </a:rPr>
              <a:t>De påverkar företaget globalt, nationellt, lokalt och ned </a:t>
            </a:r>
            <a:br>
              <a:rPr lang="sv-SE" sz="2800" b="1">
                <a:latin typeface="Aptos" panose="020B0004020202020204" pitchFamily="34" charset="0"/>
                <a:cs typeface="Arial"/>
              </a:rPr>
            </a:br>
            <a:r>
              <a:rPr lang="sv-SE" sz="2800" b="1">
                <a:latin typeface="Aptos" panose="020B0004020202020204" pitchFamily="34" charset="0"/>
                <a:cs typeface="Arial"/>
              </a:rPr>
              <a:t>i respektive uppdrag.</a:t>
            </a:r>
          </a:p>
          <a:p>
            <a:endParaRPr lang="sv-SE" sz="2800" b="1">
              <a:latin typeface="Aptos" panose="020B0004020202020204" pitchFamily="34" charset="0"/>
              <a:cs typeface="Arial"/>
            </a:endParaRPr>
          </a:p>
          <a:p>
            <a:r>
              <a:rPr lang="sv-SE" sz="2800" b="1">
                <a:latin typeface="Aptos" panose="020B0004020202020204" pitchFamily="34" charset="0"/>
                <a:cs typeface="Arial"/>
              </a:rPr>
              <a:t>I uppdragen påverkas alla faser:</a:t>
            </a:r>
          </a:p>
          <a:p>
            <a:r>
              <a:rPr lang="sv-SE" sz="2800" b="1">
                <a:latin typeface="Aptos" panose="020B0004020202020204" pitchFamily="34" charset="0"/>
                <a:cs typeface="Arial"/>
              </a:rPr>
              <a:t>- Till vem ska vi sälja? </a:t>
            </a:r>
          </a:p>
          <a:p>
            <a:r>
              <a:rPr lang="sv-SE" sz="2800" b="1">
                <a:latin typeface="Aptos" panose="020B0004020202020204" pitchFamily="34" charset="0"/>
                <a:cs typeface="Arial"/>
              </a:rPr>
              <a:t>- Vad är rätt projektresultat?</a:t>
            </a:r>
          </a:p>
          <a:p>
            <a:r>
              <a:rPr lang="sv-SE" sz="2800" b="1">
                <a:latin typeface="Aptos" panose="020B0004020202020204" pitchFamily="34" charset="0"/>
                <a:cs typeface="Arial"/>
              </a:rPr>
              <a:t>- Finns det en eftermarknad?</a:t>
            </a:r>
            <a:br>
              <a:rPr lang="sv-SE" sz="3200" b="1">
                <a:latin typeface="Aptos" panose="020B0004020202020204" pitchFamily="34" charset="0"/>
                <a:cs typeface="Arial"/>
              </a:rPr>
            </a:br>
            <a:endParaRPr lang="sv-SE" sz="3200" b="1">
              <a:latin typeface="Aptos" panose="020B0004020202020204" pitchFamily="34" charset="0"/>
              <a:cs typeface="Arial"/>
            </a:endParaRPr>
          </a:p>
        </p:txBody>
      </p:sp>
      <p:pic>
        <p:nvPicPr>
          <p:cNvPr id="10" name="Bildobjekt 9">
            <a:extLst>
              <a:ext uri="{FF2B5EF4-FFF2-40B4-BE49-F238E27FC236}">
                <a16:creationId xmlns:a16="http://schemas.microsoft.com/office/drawing/2014/main" id="{D4321CCB-4B77-413B-C493-795B25A5C0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Tree>
    <p:extLst>
      <p:ext uri="{BB962C8B-B14F-4D97-AF65-F5344CB8AC3E}">
        <p14:creationId xmlns:p14="http://schemas.microsoft.com/office/powerpoint/2010/main" val="251763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A586754-3496-08EA-D4E0-2F4E165B1158}"/>
            </a:ext>
          </a:extLst>
        </p:cNvPr>
        <p:cNvGrpSpPr/>
        <p:nvPr/>
      </p:nvGrpSpPr>
      <p:grpSpPr>
        <a:xfrm>
          <a:off x="0" y="0"/>
          <a:ext cx="0" cy="0"/>
          <a:chOff x="0" y="0"/>
          <a:chExt cx="0" cy="0"/>
        </a:xfrm>
      </p:grpSpPr>
      <p:sp>
        <p:nvSpPr>
          <p:cNvPr id="13" name="Rubrik 1">
            <a:extLst>
              <a:ext uri="{FF2B5EF4-FFF2-40B4-BE49-F238E27FC236}">
                <a16:creationId xmlns:a16="http://schemas.microsoft.com/office/drawing/2014/main" id="{3D74F79A-0F71-AB9C-EF6E-50BFACB628A8}"/>
              </a:ext>
            </a:extLst>
          </p:cNvPr>
          <p:cNvSpPr txBox="1">
            <a:spLocks/>
          </p:cNvSpPr>
          <p:nvPr/>
        </p:nvSpPr>
        <p:spPr>
          <a:xfrm>
            <a:off x="657416" y="603317"/>
            <a:ext cx="4499047" cy="9049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0"/>
              </a:spcBef>
              <a:spcAft>
                <a:spcPts val="1199"/>
              </a:spcAft>
            </a:pPr>
            <a:r>
              <a:rPr lang="sv-SE" sz="1800">
                <a:latin typeface="Aptos" panose="020B0004020202020204" pitchFamily="34" charset="0"/>
                <a:ea typeface="+mn-ea"/>
                <a:cs typeface="+mn-cs"/>
              </a:rPr>
              <a:t>Parallellt med det egna bolagets prognos för uppdragsläget pågår en ständigt omvärldsbevakning kring relevanta frågor</a:t>
            </a:r>
          </a:p>
        </p:txBody>
      </p:sp>
      <p:sp>
        <p:nvSpPr>
          <p:cNvPr id="14" name="Rubrik 1">
            <a:extLst>
              <a:ext uri="{FF2B5EF4-FFF2-40B4-BE49-F238E27FC236}">
                <a16:creationId xmlns:a16="http://schemas.microsoft.com/office/drawing/2014/main" id="{2288E338-F212-3139-CFED-906BEA281120}"/>
              </a:ext>
            </a:extLst>
          </p:cNvPr>
          <p:cNvSpPr txBox="1">
            <a:spLocks/>
          </p:cNvSpPr>
          <p:nvPr/>
        </p:nvSpPr>
        <p:spPr>
          <a:xfrm>
            <a:off x="657416" y="1891889"/>
            <a:ext cx="4312088" cy="3938588"/>
          </a:xfrm>
          <a:prstGeom prst="rect">
            <a:avLst/>
          </a:prstGeom>
        </p:spPr>
        <p:txBody>
          <a:bodyPr vert="horz" lIns="0" tIns="0" rIns="0" bIns="0" rtlCol="0">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Svensk export och industriinvesteringar påverkar uppdragsläget</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Bostadsbyggandet är en central faktor </a:t>
            </a:r>
            <a:br>
              <a:rPr lang="sv-SE" sz="1800" b="0">
                <a:latin typeface="Aptos" panose="020B0004020202020204" pitchFamily="34" charset="0"/>
                <a:ea typeface="+mn-ea"/>
                <a:cs typeface="+mn-cs"/>
              </a:rPr>
            </a:br>
            <a:r>
              <a:rPr lang="sv-SE" sz="1800" b="0">
                <a:latin typeface="Aptos" panose="020B0004020202020204" pitchFamily="34" charset="0"/>
                <a:ea typeface="+mn-ea"/>
                <a:cs typeface="+mn-cs"/>
              </a:rPr>
              <a:t>för en stor del av sektorn</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Kundernas omvärld påverkar vår värld</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Sveriges, EUs och omvärldens ekonomi och politik</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Nya lagar och regler som påverkar utvecklingen av företagets affärsområden</a:t>
            </a:r>
          </a:p>
          <a:p>
            <a:pPr marL="228606" indent="-228606">
              <a:spcBef>
                <a:spcPts val="1000"/>
              </a:spcBef>
              <a:buFont typeface="Arial" panose="020B0604020202020204" pitchFamily="34" charset="0"/>
              <a:buChar char="•"/>
            </a:pPr>
            <a:endParaRPr lang="sv-SE" sz="1800" b="0">
              <a:latin typeface="Aptos" panose="020B0004020202020204" pitchFamily="34" charset="0"/>
              <a:ea typeface="+mn-ea"/>
              <a:cs typeface="+mn-cs"/>
            </a:endParaRPr>
          </a:p>
        </p:txBody>
      </p:sp>
      <p:pic>
        <p:nvPicPr>
          <p:cNvPr id="17" name="Bildobjekt 16">
            <a:extLst>
              <a:ext uri="{FF2B5EF4-FFF2-40B4-BE49-F238E27FC236}">
                <a16:creationId xmlns:a16="http://schemas.microsoft.com/office/drawing/2014/main" id="{519769F0-5258-159A-E568-E6E6A33DE87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096000" y="1"/>
            <a:ext cx="6096001" cy="6858000"/>
          </a:xfrm>
          <a:prstGeom prst="rect">
            <a:avLst/>
          </a:prstGeom>
          <a:effectLst/>
        </p:spPr>
      </p:pic>
    </p:spTree>
    <p:extLst>
      <p:ext uri="{BB962C8B-B14F-4D97-AF65-F5344CB8AC3E}">
        <p14:creationId xmlns:p14="http://schemas.microsoft.com/office/powerpoint/2010/main" val="1883246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77C3-C640-3D76-8EDA-873DE32B7D9A}"/>
              </a:ext>
            </a:extLst>
          </p:cNvPr>
          <p:cNvSpPr>
            <a:spLocks noGrp="1"/>
          </p:cNvSpPr>
          <p:nvPr>
            <p:ph type="title"/>
          </p:nvPr>
        </p:nvSpPr>
        <p:spPr>
          <a:xfrm>
            <a:off x="656501" y="89015"/>
            <a:ext cx="5669100" cy="2106888"/>
          </a:xfrm>
        </p:spPr>
        <p:txBody>
          <a:bodyPr/>
          <a:lstStyle/>
          <a:p>
            <a:r>
              <a:rPr lang="sv-SE" sz="4001"/>
              <a:t>Hos oss är följande omvärldsfaktorer </a:t>
            </a:r>
            <a:br>
              <a:rPr lang="sv-SE" sz="4001"/>
            </a:br>
            <a:r>
              <a:rPr lang="sv-SE" sz="4001"/>
              <a:t>extra viktiga att följa: </a:t>
            </a:r>
          </a:p>
        </p:txBody>
      </p:sp>
      <p:sp>
        <p:nvSpPr>
          <p:cNvPr id="4" name="Text Placeholder 3">
            <a:extLst>
              <a:ext uri="{FF2B5EF4-FFF2-40B4-BE49-F238E27FC236}">
                <a16:creationId xmlns:a16="http://schemas.microsoft.com/office/drawing/2014/main" id="{518E0F4A-C5CB-2F00-3BEF-ADC9DD73AA5F}"/>
              </a:ext>
            </a:extLst>
          </p:cNvPr>
          <p:cNvSpPr>
            <a:spLocks noGrp="1"/>
          </p:cNvSpPr>
          <p:nvPr>
            <p:ph type="body" sz="quarter" idx="13"/>
          </p:nvPr>
        </p:nvSpPr>
        <p:spPr>
          <a:xfrm>
            <a:off x="655053" y="2435525"/>
            <a:ext cx="5229225" cy="3247982"/>
          </a:xfrm>
        </p:spPr>
        <p:txBody>
          <a:bodyPr/>
          <a:lstStyle/>
          <a:p>
            <a:endParaRPr lang="en-SE"/>
          </a:p>
        </p:txBody>
      </p:sp>
      <p:sp>
        <p:nvSpPr>
          <p:cNvPr id="5" name="Picture Placeholder 4">
            <a:extLst>
              <a:ext uri="{FF2B5EF4-FFF2-40B4-BE49-F238E27FC236}">
                <a16:creationId xmlns:a16="http://schemas.microsoft.com/office/drawing/2014/main" id="{9C7FA040-0724-496E-61B2-B1D09E831061}"/>
              </a:ext>
            </a:extLst>
          </p:cNvPr>
          <p:cNvSpPr>
            <a:spLocks noGrp="1"/>
          </p:cNvSpPr>
          <p:nvPr>
            <p:ph type="pic" sz="quarter" idx="14"/>
          </p:nvPr>
        </p:nvSpPr>
        <p:spPr/>
        <p:txBody>
          <a:bodyPr/>
          <a:lstStyle/>
          <a:p>
            <a:endParaRPr lang="en-SE"/>
          </a:p>
        </p:txBody>
      </p:sp>
      <p:sp>
        <p:nvSpPr>
          <p:cNvPr id="6" name="Rektangel 5">
            <a:extLst>
              <a:ext uri="{FF2B5EF4-FFF2-40B4-BE49-F238E27FC236}">
                <a16:creationId xmlns:a16="http://schemas.microsoft.com/office/drawing/2014/main" id="{CBAED718-61EB-E35B-AA10-360AD40C96DA}"/>
              </a:ext>
            </a:extLst>
          </p:cNvPr>
          <p:cNvSpPr/>
          <p:nvPr/>
        </p:nvSpPr>
        <p:spPr>
          <a:xfrm>
            <a:off x="4138612" y="2710764"/>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37674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0DC43-791B-0780-DEB0-42723DD6C62D}"/>
            </a:ext>
          </a:extLst>
        </p:cNvPr>
        <p:cNvGrpSpPr/>
        <p:nvPr/>
      </p:nvGrpSpPr>
      <p:grpSpPr>
        <a:xfrm>
          <a:off x="0" y="0"/>
          <a:ext cx="0" cy="0"/>
          <a:chOff x="0" y="0"/>
          <a:chExt cx="0" cy="0"/>
        </a:xfrm>
      </p:grpSpPr>
      <p:pic>
        <p:nvPicPr>
          <p:cNvPr id="16" name="Platshållare för innehåll 15" descr="En bild som visar person, inomhus, klädsel, dator&#10;&#10;Automatiskt genererad beskrivning">
            <a:extLst>
              <a:ext uri="{FF2B5EF4-FFF2-40B4-BE49-F238E27FC236}">
                <a16:creationId xmlns:a16="http://schemas.microsoft.com/office/drawing/2014/main" id="{8F05B435-4843-2146-EC5D-7270FD6392EC}"/>
              </a:ext>
            </a:extLst>
          </p:cNvPr>
          <p:cNvPicPr preferRelativeResize="0">
            <a:picLocks noGrp="1"/>
          </p:cNvPicPr>
          <p:nvPr>
            <p:ph sz="half" idx="2"/>
          </p:nvPr>
        </p:nvPicPr>
        <p:blipFill>
          <a:blip r:embed="rId3" cstate="screen">
            <a:alphaModFix amt="50000"/>
            <a:extLst>
              <a:ext uri="{28A0092B-C50C-407E-A947-70E740481C1C}">
                <a14:useLocalDpi xmlns:a14="http://schemas.microsoft.com/office/drawing/2010/main"/>
              </a:ext>
            </a:extLst>
          </a:blip>
          <a:srcRect/>
          <a:stretch/>
        </p:blipFill>
        <p:spPr>
          <a:xfrm>
            <a:off x="0" y="1"/>
            <a:ext cx="12192000" cy="6858000"/>
          </a:xfrm>
          <a:solidFill>
            <a:schemeClr val="tx1"/>
          </a:solidFill>
        </p:spPr>
      </p:pic>
      <p:pic>
        <p:nvPicPr>
          <p:cNvPr id="2" name="Bildobjekt 1">
            <a:extLst>
              <a:ext uri="{FF2B5EF4-FFF2-40B4-BE49-F238E27FC236}">
                <a16:creationId xmlns:a16="http://schemas.microsoft.com/office/drawing/2014/main" id="{CCF51F58-3E37-86BA-42B8-7A6D446434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
        <p:nvSpPr>
          <p:cNvPr id="3" name="Platshållare för text 3">
            <a:extLst>
              <a:ext uri="{FF2B5EF4-FFF2-40B4-BE49-F238E27FC236}">
                <a16:creationId xmlns:a16="http://schemas.microsoft.com/office/drawing/2014/main" id="{29B1761E-8071-AF26-06EF-C2200E99FA83}"/>
              </a:ext>
            </a:extLst>
          </p:cNvPr>
          <p:cNvSpPr txBox="1">
            <a:spLocks/>
          </p:cNvSpPr>
          <p:nvPr/>
        </p:nvSpPr>
        <p:spPr>
          <a:xfrm>
            <a:off x="621975" y="1678979"/>
            <a:ext cx="5485905" cy="196412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Mål &amp; Syfte</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Om den svenska modellen och medlemskapet i Innovationsföretagen</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Grundläggande ekonomi</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Omvärld och prognoser</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Frågor och diskussion</a:t>
            </a:r>
          </a:p>
        </p:txBody>
      </p:sp>
      <p:sp>
        <p:nvSpPr>
          <p:cNvPr id="5" name="Platshållare för text 3">
            <a:extLst>
              <a:ext uri="{FF2B5EF4-FFF2-40B4-BE49-F238E27FC236}">
                <a16:creationId xmlns:a16="http://schemas.microsoft.com/office/drawing/2014/main" id="{57FF86A5-8FC0-5DB9-BD77-660CBB724AE3}"/>
              </a:ext>
            </a:extLst>
          </p:cNvPr>
          <p:cNvSpPr txBox="1">
            <a:spLocks/>
          </p:cNvSpPr>
          <p:nvPr/>
        </p:nvSpPr>
        <p:spPr>
          <a:xfrm>
            <a:off x="648477" y="1061630"/>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Innehåll</a:t>
            </a: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327859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003E0-DCA4-2291-C905-6339A325FF32}"/>
            </a:ext>
          </a:extLst>
        </p:cNvPr>
        <p:cNvGrpSpPr/>
        <p:nvPr/>
      </p:nvGrpSpPr>
      <p:grpSpPr>
        <a:xfrm>
          <a:off x="0" y="0"/>
          <a:ext cx="0" cy="0"/>
          <a:chOff x="0" y="0"/>
          <a:chExt cx="0" cy="0"/>
        </a:xfrm>
      </p:grpSpPr>
      <p:pic>
        <p:nvPicPr>
          <p:cNvPr id="14" name="Bildobjekt 13">
            <a:extLst>
              <a:ext uri="{FF2B5EF4-FFF2-40B4-BE49-F238E27FC236}">
                <a16:creationId xmlns:a16="http://schemas.microsoft.com/office/drawing/2014/main" id="{D05979FC-1771-FF0C-5FFC-3204DAC3C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
        <p:nvSpPr>
          <p:cNvPr id="9" name="Platshållare för text 3">
            <a:extLst>
              <a:ext uri="{FF2B5EF4-FFF2-40B4-BE49-F238E27FC236}">
                <a16:creationId xmlns:a16="http://schemas.microsoft.com/office/drawing/2014/main" id="{B3A36AB3-B4EE-4F85-927D-A6BB38BB30BA}"/>
              </a:ext>
            </a:extLst>
          </p:cNvPr>
          <p:cNvSpPr txBox="1">
            <a:spLocks/>
          </p:cNvSpPr>
          <p:nvPr/>
        </p:nvSpPr>
        <p:spPr>
          <a:xfrm>
            <a:off x="636220" y="4379493"/>
            <a:ext cx="7754417" cy="62655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1199"/>
              </a:spcAft>
            </a:pPr>
            <a:r>
              <a:rPr lang="sv-SE" sz="4001">
                <a:solidFill>
                  <a:schemeClr val="bg1"/>
                </a:solidFill>
                <a:latin typeface="Aptos ExtraBold" panose="020B0004020202020204" pitchFamily="34" charset="0"/>
                <a:cs typeface="Arial"/>
              </a:rPr>
              <a:t>Frågor och diskussion</a:t>
            </a:r>
          </a:p>
          <a:p>
            <a:pPr>
              <a:spcAft>
                <a:spcPts val="1199"/>
              </a:spcAft>
            </a:pPr>
            <a:endParaRPr lang="sv-SE" sz="4001">
              <a:solidFill>
                <a:schemeClr val="bg1"/>
              </a:solidFill>
              <a:latin typeface="Aptos ExtraBold" panose="020B0004020202020204" pitchFamily="34" charset="0"/>
              <a:cs typeface="Arial"/>
            </a:endParaRPr>
          </a:p>
        </p:txBody>
      </p:sp>
      <p:sp>
        <p:nvSpPr>
          <p:cNvPr id="10" name="Platshållare för text 3">
            <a:extLst>
              <a:ext uri="{FF2B5EF4-FFF2-40B4-BE49-F238E27FC236}">
                <a16:creationId xmlns:a16="http://schemas.microsoft.com/office/drawing/2014/main" id="{9E8D1907-9E8B-4642-FA2F-65153F9DE742}"/>
              </a:ext>
            </a:extLst>
          </p:cNvPr>
          <p:cNvSpPr txBox="1">
            <a:spLocks/>
          </p:cNvSpPr>
          <p:nvPr/>
        </p:nvSpPr>
        <p:spPr>
          <a:xfrm>
            <a:off x="662724" y="3809642"/>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Tack!</a:t>
            </a:r>
            <a:br>
              <a:rPr lang="sv-SE" sz="3000" b="0">
                <a:solidFill>
                  <a:schemeClr val="bg1"/>
                </a:solidFill>
                <a:latin typeface="Aptos" panose="020B0004020202020204" pitchFamily="34" charset="0"/>
                <a:cs typeface="Arial"/>
              </a:rPr>
            </a:b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4238841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6E65B792-0B74-2B65-133D-9B5193DCE26D}"/>
              </a:ext>
            </a:extLst>
          </p:cNvPr>
          <p:cNvSpPr txBox="1">
            <a:spLocks/>
          </p:cNvSpPr>
          <p:nvPr/>
        </p:nvSpPr>
        <p:spPr>
          <a:xfrm>
            <a:off x="597031" y="3310504"/>
            <a:ext cx="7754417" cy="88430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a:solidFill>
                  <a:schemeClr val="bg1"/>
                </a:solidFill>
                <a:latin typeface="Aptos ExtraBold" panose="020B0004020202020204" pitchFamily="34" charset="0"/>
                <a:cs typeface="Arial"/>
              </a:rPr>
              <a:t>Extramaterial</a:t>
            </a:r>
          </a:p>
        </p:txBody>
      </p:sp>
    </p:spTree>
    <p:extLst>
      <p:ext uri="{BB962C8B-B14F-4D97-AF65-F5344CB8AC3E}">
        <p14:creationId xmlns:p14="http://schemas.microsoft.com/office/powerpoint/2010/main" val="2052500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468E-7001-C9F1-9FA6-5013CFF611D1}"/>
              </a:ext>
            </a:extLst>
          </p:cNvPr>
          <p:cNvSpPr>
            <a:spLocks noGrp="1"/>
          </p:cNvSpPr>
          <p:nvPr>
            <p:ph type="title"/>
          </p:nvPr>
        </p:nvSpPr>
        <p:spPr>
          <a:xfrm>
            <a:off x="631757" y="249419"/>
            <a:ext cx="5669100" cy="939251"/>
          </a:xfrm>
        </p:spPr>
        <p:txBody>
          <a:bodyPr/>
          <a:lstStyle/>
          <a:p>
            <a:r>
              <a:rPr lang="en-SE"/>
              <a:t>Lönerörelsen 2025</a:t>
            </a:r>
          </a:p>
        </p:txBody>
      </p:sp>
      <p:sp>
        <p:nvSpPr>
          <p:cNvPr id="3" name="Text Placeholder 2">
            <a:extLst>
              <a:ext uri="{FF2B5EF4-FFF2-40B4-BE49-F238E27FC236}">
                <a16:creationId xmlns:a16="http://schemas.microsoft.com/office/drawing/2014/main" id="{5D379F93-03A2-4342-CC4F-491403F58BC7}"/>
              </a:ext>
            </a:extLst>
          </p:cNvPr>
          <p:cNvSpPr>
            <a:spLocks noGrp="1"/>
          </p:cNvSpPr>
          <p:nvPr>
            <p:ph type="body" sz="quarter" idx="13"/>
          </p:nvPr>
        </p:nvSpPr>
        <p:spPr>
          <a:xfrm>
            <a:off x="642681" y="1483698"/>
            <a:ext cx="5229225" cy="3247982"/>
          </a:xfrm>
        </p:spPr>
        <p:txBody>
          <a:bodyPr/>
          <a:lstStyle/>
          <a:p>
            <a:endParaRPr lang="en-SE"/>
          </a:p>
        </p:txBody>
      </p:sp>
      <p:sp>
        <p:nvSpPr>
          <p:cNvPr id="4" name="Picture Placeholder 3">
            <a:extLst>
              <a:ext uri="{FF2B5EF4-FFF2-40B4-BE49-F238E27FC236}">
                <a16:creationId xmlns:a16="http://schemas.microsoft.com/office/drawing/2014/main" id="{42C31DF2-8084-91F9-C084-646AE341BDEC}"/>
              </a:ext>
            </a:extLst>
          </p:cNvPr>
          <p:cNvSpPr>
            <a:spLocks noGrp="1"/>
          </p:cNvSpPr>
          <p:nvPr>
            <p:ph type="pic" sz="quarter" idx="14"/>
          </p:nvPr>
        </p:nvSpPr>
        <p:spPr/>
        <p:txBody>
          <a:bodyPr/>
          <a:lstStyle/>
          <a:p>
            <a:endParaRPr lang="en-SE"/>
          </a:p>
        </p:txBody>
      </p:sp>
      <p:sp>
        <p:nvSpPr>
          <p:cNvPr id="6" name="Rektangel 5">
            <a:extLst>
              <a:ext uri="{FF2B5EF4-FFF2-40B4-BE49-F238E27FC236}">
                <a16:creationId xmlns:a16="http://schemas.microsoft.com/office/drawing/2014/main" id="{587C4385-0183-42B8-6180-1CF85D30FCEA}"/>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3071328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4B37-8CD6-4770-8016-25F65DFD1D7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2C7FFD9-7BA8-5D61-51A3-9B20238DA5E8}"/>
              </a:ext>
            </a:extLst>
          </p:cNvPr>
          <p:cNvSpPr/>
          <p:nvPr/>
        </p:nvSpPr>
        <p:spPr>
          <a:xfrm>
            <a:off x="6096002"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Rubrik 1">
            <a:extLst>
              <a:ext uri="{FF2B5EF4-FFF2-40B4-BE49-F238E27FC236}">
                <a16:creationId xmlns:a16="http://schemas.microsoft.com/office/drawing/2014/main" id="{38E5C2B9-79C3-F377-A897-DEF4E9AEBBAA}"/>
              </a:ext>
            </a:extLst>
          </p:cNvPr>
          <p:cNvSpPr txBox="1">
            <a:spLocks/>
          </p:cNvSpPr>
          <p:nvPr/>
        </p:nvSpPr>
        <p:spPr>
          <a:xfrm>
            <a:off x="460633" y="138509"/>
            <a:ext cx="9183600" cy="1325563"/>
          </a:xfrm>
          <a:prstGeom prst="rect">
            <a:avLst/>
          </a:prstGeom>
        </p:spPr>
        <p:txBody>
          <a:bodyPr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sv-SE" sz="3200">
                <a:latin typeface="Aptos" panose="020B0004020202020204" pitchFamily="34" charset="0"/>
              </a:rPr>
              <a:t>En lön på 30 000 kr kostar </a:t>
            </a:r>
            <a:br>
              <a:rPr lang="sv-SE" sz="3200">
                <a:latin typeface="Aptos" panose="020B0004020202020204" pitchFamily="34" charset="0"/>
              </a:rPr>
            </a:br>
            <a:r>
              <a:rPr lang="sv-SE" sz="3200">
                <a:latin typeface="Aptos" panose="020B0004020202020204" pitchFamily="34" charset="0"/>
              </a:rPr>
              <a:t>42 306 kr/mån för företaget</a:t>
            </a:r>
          </a:p>
        </p:txBody>
      </p:sp>
      <p:sp>
        <p:nvSpPr>
          <p:cNvPr id="7" name="Rubrik 1">
            <a:extLst>
              <a:ext uri="{FF2B5EF4-FFF2-40B4-BE49-F238E27FC236}">
                <a16:creationId xmlns:a16="http://schemas.microsoft.com/office/drawing/2014/main" id="{308E1D5F-4834-F051-ABD6-00A3D6FCEDEC}"/>
              </a:ext>
            </a:extLst>
          </p:cNvPr>
          <p:cNvSpPr txBox="1">
            <a:spLocks/>
          </p:cNvSpPr>
          <p:nvPr/>
        </p:nvSpPr>
        <p:spPr>
          <a:xfrm>
            <a:off x="569817" y="1664708"/>
            <a:ext cx="5569216" cy="4486515"/>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0"/>
              </a:spcBef>
            </a:pPr>
            <a:r>
              <a:rPr lang="sv-SE" sz="1800" b="0" dirty="0">
                <a:latin typeface="Aptos" panose="020B0004020202020204" pitchFamily="34" charset="0"/>
                <a:ea typeface="+mn-ea"/>
                <a:cs typeface="+mn-cs"/>
              </a:rPr>
              <a:t>Lön: 30 000 kr</a:t>
            </a:r>
          </a:p>
          <a:p>
            <a:pPr>
              <a:lnSpc>
                <a:spcPct val="100000"/>
              </a:lnSpc>
              <a:spcBef>
                <a:spcPts val="0"/>
              </a:spcBef>
            </a:pPr>
            <a:r>
              <a:rPr lang="sv-SE" sz="1800" b="0" dirty="0">
                <a:latin typeface="Aptos" panose="020B0004020202020204" pitchFamily="34" charset="0"/>
                <a:ea typeface="+mn-ea"/>
                <a:cs typeface="+mn-cs"/>
              </a:rPr>
              <a:t>Semesterlön: 600 kr</a:t>
            </a:r>
          </a:p>
          <a:p>
            <a:pPr>
              <a:lnSpc>
                <a:spcPct val="100000"/>
              </a:lnSpc>
              <a:spcBef>
                <a:spcPts val="0"/>
              </a:spcBef>
            </a:pPr>
            <a:r>
              <a:rPr lang="sv-SE" sz="1800" b="0" dirty="0">
                <a:latin typeface="Aptos" panose="020B0004020202020204" pitchFamily="34" charset="0"/>
                <a:ea typeface="+mn-ea"/>
                <a:cs typeface="+mn-cs"/>
              </a:rPr>
              <a:t>Arbetsgivaravgifter: 9 615 kr</a:t>
            </a:r>
          </a:p>
          <a:p>
            <a:pPr>
              <a:lnSpc>
                <a:spcPct val="100000"/>
              </a:lnSpc>
              <a:spcBef>
                <a:spcPts val="0"/>
              </a:spcBef>
            </a:pPr>
            <a:r>
              <a:rPr lang="sv-SE" sz="1800" b="0" dirty="0">
                <a:latin typeface="Aptos" panose="020B0004020202020204" pitchFamily="34" charset="0"/>
                <a:ea typeface="+mn-ea"/>
                <a:cs typeface="+mn-cs"/>
              </a:rPr>
              <a:t>Tjänstepension och trygghetsförsäkring: 1 683 kr</a:t>
            </a:r>
          </a:p>
          <a:p>
            <a:pPr>
              <a:lnSpc>
                <a:spcPct val="100000"/>
              </a:lnSpc>
              <a:spcBef>
                <a:spcPts val="0"/>
              </a:spcBef>
            </a:pPr>
            <a:r>
              <a:rPr lang="sv-SE" sz="1800" b="0" dirty="0">
                <a:latin typeface="Aptos" panose="020B0004020202020204" pitchFamily="34" charset="0"/>
                <a:ea typeface="+mn-ea"/>
                <a:cs typeface="+mn-cs"/>
              </a:rPr>
              <a:t>Särskild löneskatt : 408 kr</a:t>
            </a:r>
          </a:p>
          <a:p>
            <a:pPr>
              <a:lnSpc>
                <a:spcPct val="100000"/>
              </a:lnSpc>
              <a:spcBef>
                <a:spcPts val="0"/>
              </a:spcBef>
              <a:spcAft>
                <a:spcPts val="1199"/>
              </a:spcAft>
            </a:pPr>
            <a:br>
              <a:rPr lang="sv-SE" sz="1800" b="0" dirty="0">
                <a:latin typeface="Aptos" panose="020B0004020202020204" pitchFamily="34" charset="0"/>
                <a:ea typeface="+mn-ea"/>
                <a:cs typeface="+mn-cs"/>
              </a:rPr>
            </a:br>
            <a:r>
              <a:rPr lang="sv-SE" sz="1800" dirty="0">
                <a:latin typeface="Aptos" panose="020B0004020202020204" pitchFamily="34" charset="0"/>
                <a:ea typeface="+mn-ea"/>
                <a:cs typeface="+mn-cs"/>
              </a:rPr>
              <a:t>Företagets totala månadskostnad för den anställde blir 42 306 kronor.</a:t>
            </a:r>
            <a:br>
              <a:rPr lang="sv-SE" sz="1800" b="0" dirty="0">
                <a:latin typeface="Aptos" panose="020B0004020202020204" pitchFamily="34" charset="0"/>
                <a:ea typeface="+mn-ea"/>
                <a:cs typeface="+mn-cs"/>
              </a:rPr>
            </a:b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Utöver detta tillkommer kostnader för företaget för utbildning och andra personalkostnader, </a:t>
            </a: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samt sjuklön och frånvaro som är semesterlöne-</a:t>
            </a: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grundande. Dessutom omkostnader för lokal-</a:t>
            </a: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hyra, utrustning och arbetsmaterial.</a:t>
            </a:r>
            <a:br>
              <a:rPr lang="sv-SE" sz="1800" b="0" dirty="0">
                <a:latin typeface="Aptos" panose="020B0004020202020204" pitchFamily="34" charset="0"/>
                <a:ea typeface="+mn-ea"/>
                <a:cs typeface="+mn-cs"/>
              </a:rPr>
            </a:br>
            <a:r>
              <a:rPr lang="sv-SE" sz="1300" b="0" dirty="0">
                <a:latin typeface="Aptos" panose="020B0004020202020204" pitchFamily="34" charset="0"/>
                <a:ea typeface="+mn-ea"/>
                <a:cs typeface="+mn-cs"/>
              </a:rPr>
              <a:t> </a:t>
            </a:r>
            <a:br>
              <a:rPr lang="sv-SE" sz="1800" b="0" dirty="0">
                <a:latin typeface="Aptos" panose="020B0004020202020204" pitchFamily="34" charset="0"/>
                <a:ea typeface="+mn-ea"/>
                <a:cs typeface="+mn-cs"/>
              </a:rPr>
            </a:br>
            <a:r>
              <a:rPr lang="sv-SE" sz="1100" b="0" dirty="0">
                <a:latin typeface="Aptos" panose="020B0004020202020204" pitchFamily="34" charset="0"/>
                <a:ea typeface="+mn-ea"/>
                <a:cs typeface="+mn-cs"/>
              </a:rPr>
              <a:t>* Exemplet gäller för en anställd som är född -79 eller senare som omfattas av </a:t>
            </a:r>
            <a:br>
              <a:rPr lang="sv-SE" sz="1100" b="0" dirty="0">
                <a:latin typeface="Aptos" panose="020B0004020202020204" pitchFamily="34" charset="0"/>
                <a:ea typeface="+mn-ea"/>
                <a:cs typeface="+mn-cs"/>
              </a:rPr>
            </a:br>
            <a:r>
              <a:rPr lang="sv-SE" sz="1100" b="0" dirty="0">
                <a:latin typeface="Aptos" panose="020B0004020202020204" pitchFamily="34" charset="0"/>
                <a:ea typeface="+mn-ea"/>
                <a:cs typeface="+mn-cs"/>
              </a:rPr>
              <a:t>kollektivavtal och har en avtalad månadslön på 30 000 kr samt 30 semesterdagar.</a:t>
            </a:r>
            <a:endParaRPr lang="sv-SE" sz="1800" b="0" dirty="0">
              <a:latin typeface="Aptos" panose="020B0004020202020204" pitchFamily="34" charset="0"/>
              <a:ea typeface="+mn-ea"/>
              <a:cs typeface="+mn-cs"/>
            </a:endParaRPr>
          </a:p>
        </p:txBody>
      </p:sp>
      <p:pic>
        <p:nvPicPr>
          <p:cNvPr id="9" name="Picture 8">
            <a:extLst>
              <a:ext uri="{FF2B5EF4-FFF2-40B4-BE49-F238E27FC236}">
                <a16:creationId xmlns:a16="http://schemas.microsoft.com/office/drawing/2014/main" id="{DB6F4BFB-A73C-FAB7-35BE-042EFC35B57B}"/>
              </a:ext>
            </a:extLst>
          </p:cNvPr>
          <p:cNvPicPr>
            <a:picLocks noChangeAspect="1"/>
          </p:cNvPicPr>
          <p:nvPr/>
        </p:nvPicPr>
        <p:blipFill>
          <a:blip r:embed="rId3"/>
          <a:srcRect t="13388"/>
          <a:stretch/>
        </p:blipFill>
        <p:spPr>
          <a:xfrm>
            <a:off x="10345931" y="2"/>
            <a:ext cx="1507066" cy="912951"/>
          </a:xfrm>
          <a:prstGeom prst="rect">
            <a:avLst/>
          </a:prstGeom>
        </p:spPr>
      </p:pic>
      <p:grpSp>
        <p:nvGrpSpPr>
          <p:cNvPr id="6" name="Grupp 5">
            <a:extLst>
              <a:ext uri="{FF2B5EF4-FFF2-40B4-BE49-F238E27FC236}">
                <a16:creationId xmlns:a16="http://schemas.microsoft.com/office/drawing/2014/main" id="{F6FB1D2E-6760-C3A5-3988-80A07AE4D567}"/>
              </a:ext>
            </a:extLst>
          </p:cNvPr>
          <p:cNvGrpSpPr/>
          <p:nvPr/>
        </p:nvGrpSpPr>
        <p:grpSpPr>
          <a:xfrm>
            <a:off x="6171717" y="1086348"/>
            <a:ext cx="5546451" cy="4403975"/>
            <a:chOff x="6203988" y="1086345"/>
            <a:chExt cx="5546451" cy="4403975"/>
          </a:xfrm>
        </p:grpSpPr>
        <p:graphicFrame>
          <p:nvGraphicFramePr>
            <p:cNvPr id="3" name="Diagram 2">
              <a:extLst>
                <a:ext uri="{FF2B5EF4-FFF2-40B4-BE49-F238E27FC236}">
                  <a16:creationId xmlns:a16="http://schemas.microsoft.com/office/drawing/2014/main" id="{D4EB0876-D118-BD5D-85DA-ECA51564A79C}"/>
                </a:ext>
              </a:extLst>
            </p:cNvPr>
            <p:cNvGraphicFramePr/>
            <p:nvPr>
              <p:extLst>
                <p:ext uri="{D42A27DB-BD31-4B8C-83A1-F6EECF244321}">
                  <p14:modId xmlns:p14="http://schemas.microsoft.com/office/powerpoint/2010/main" val="2229973515"/>
                </p:ext>
              </p:extLst>
            </p:nvPr>
          </p:nvGraphicFramePr>
          <p:xfrm>
            <a:off x="6980039" y="1713414"/>
            <a:ext cx="4770400" cy="3520056"/>
          </p:xfrm>
          <a:graphic>
            <a:graphicData uri="http://schemas.openxmlformats.org/drawingml/2006/chart">
              <c:chart xmlns:c="http://schemas.openxmlformats.org/drawingml/2006/chart" xmlns:r="http://schemas.openxmlformats.org/officeDocument/2006/relationships" r:id="rId4"/>
            </a:graphicData>
          </a:graphic>
        </p:graphicFrame>
        <p:sp>
          <p:nvSpPr>
            <p:cNvPr id="5" name="Rubrik 1">
              <a:extLst>
                <a:ext uri="{FF2B5EF4-FFF2-40B4-BE49-F238E27FC236}">
                  <a16:creationId xmlns:a16="http://schemas.microsoft.com/office/drawing/2014/main" id="{EB3430FF-E02D-5998-4265-E4BCD8E532C3}"/>
                </a:ext>
              </a:extLst>
            </p:cNvPr>
            <p:cNvSpPr txBox="1">
              <a:spLocks/>
            </p:cNvSpPr>
            <p:nvPr/>
          </p:nvSpPr>
          <p:spPr>
            <a:xfrm>
              <a:off x="7270732" y="1086345"/>
              <a:ext cx="3721430" cy="689761"/>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600" b="0">
                  <a:latin typeface="Aptos" panose="020B0004020202020204" pitchFamily="34" charset="0"/>
                  <a:ea typeface="+mn-ea"/>
                  <a:cs typeface="+mn-cs"/>
                </a:rPr>
                <a:t>Månadskostnad för företaget för en anställd med lön på 30 000 kr/mån</a:t>
              </a:r>
            </a:p>
          </p:txBody>
        </p:sp>
        <p:sp>
          <p:nvSpPr>
            <p:cNvPr id="10" name="Rubrik 1">
              <a:extLst>
                <a:ext uri="{FF2B5EF4-FFF2-40B4-BE49-F238E27FC236}">
                  <a16:creationId xmlns:a16="http://schemas.microsoft.com/office/drawing/2014/main" id="{0E611D1F-E49F-1995-DD90-18EEE9BCA3EF}"/>
                </a:ext>
              </a:extLst>
            </p:cNvPr>
            <p:cNvSpPr txBox="1">
              <a:spLocks/>
            </p:cNvSpPr>
            <p:nvPr/>
          </p:nvSpPr>
          <p:spPr>
            <a:xfrm>
              <a:off x="6203988" y="4955208"/>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0 kr</a:t>
              </a:r>
            </a:p>
          </p:txBody>
        </p:sp>
        <p:sp>
          <p:nvSpPr>
            <p:cNvPr id="11" name="Rubrik 1">
              <a:extLst>
                <a:ext uri="{FF2B5EF4-FFF2-40B4-BE49-F238E27FC236}">
                  <a16:creationId xmlns:a16="http://schemas.microsoft.com/office/drawing/2014/main" id="{D4312166-F9B1-6DC5-D50F-874B346CA05A}"/>
                </a:ext>
              </a:extLst>
            </p:cNvPr>
            <p:cNvSpPr txBox="1">
              <a:spLocks/>
            </p:cNvSpPr>
            <p:nvPr/>
          </p:nvSpPr>
          <p:spPr>
            <a:xfrm>
              <a:off x="6203988" y="4598859"/>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5 tkr</a:t>
              </a:r>
            </a:p>
          </p:txBody>
        </p:sp>
        <p:sp>
          <p:nvSpPr>
            <p:cNvPr id="12" name="Rubrik 1">
              <a:extLst>
                <a:ext uri="{FF2B5EF4-FFF2-40B4-BE49-F238E27FC236}">
                  <a16:creationId xmlns:a16="http://schemas.microsoft.com/office/drawing/2014/main" id="{2FAA3C0B-DB1E-8FB6-BCBC-77C1817B168A}"/>
                </a:ext>
              </a:extLst>
            </p:cNvPr>
            <p:cNvSpPr txBox="1">
              <a:spLocks/>
            </p:cNvSpPr>
            <p:nvPr/>
          </p:nvSpPr>
          <p:spPr>
            <a:xfrm>
              <a:off x="6203988" y="4235787"/>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10 tkr</a:t>
              </a:r>
            </a:p>
          </p:txBody>
        </p:sp>
        <p:sp>
          <p:nvSpPr>
            <p:cNvPr id="13" name="Rubrik 1">
              <a:extLst>
                <a:ext uri="{FF2B5EF4-FFF2-40B4-BE49-F238E27FC236}">
                  <a16:creationId xmlns:a16="http://schemas.microsoft.com/office/drawing/2014/main" id="{A8B756E4-7FAD-E0F4-43B7-149E4799C53A}"/>
                </a:ext>
              </a:extLst>
            </p:cNvPr>
            <p:cNvSpPr txBox="1">
              <a:spLocks/>
            </p:cNvSpPr>
            <p:nvPr/>
          </p:nvSpPr>
          <p:spPr>
            <a:xfrm>
              <a:off x="6203988" y="3872715"/>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15 tkr</a:t>
              </a:r>
            </a:p>
          </p:txBody>
        </p:sp>
        <p:sp>
          <p:nvSpPr>
            <p:cNvPr id="14" name="Rubrik 1">
              <a:extLst>
                <a:ext uri="{FF2B5EF4-FFF2-40B4-BE49-F238E27FC236}">
                  <a16:creationId xmlns:a16="http://schemas.microsoft.com/office/drawing/2014/main" id="{70218841-FC04-326B-A23E-A6F52213E443}"/>
                </a:ext>
              </a:extLst>
            </p:cNvPr>
            <p:cNvSpPr txBox="1">
              <a:spLocks/>
            </p:cNvSpPr>
            <p:nvPr/>
          </p:nvSpPr>
          <p:spPr>
            <a:xfrm>
              <a:off x="6203988" y="3516366"/>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20 tkr</a:t>
              </a:r>
            </a:p>
          </p:txBody>
        </p:sp>
        <p:sp>
          <p:nvSpPr>
            <p:cNvPr id="15" name="Rubrik 1">
              <a:extLst>
                <a:ext uri="{FF2B5EF4-FFF2-40B4-BE49-F238E27FC236}">
                  <a16:creationId xmlns:a16="http://schemas.microsoft.com/office/drawing/2014/main" id="{E8504938-C883-EE9F-51F3-DF5B1ED371CC}"/>
                </a:ext>
              </a:extLst>
            </p:cNvPr>
            <p:cNvSpPr txBox="1">
              <a:spLocks/>
            </p:cNvSpPr>
            <p:nvPr/>
          </p:nvSpPr>
          <p:spPr>
            <a:xfrm>
              <a:off x="6203988" y="3153294"/>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25 tkr</a:t>
              </a:r>
            </a:p>
          </p:txBody>
        </p:sp>
        <p:sp>
          <p:nvSpPr>
            <p:cNvPr id="16" name="Rubrik 1">
              <a:extLst>
                <a:ext uri="{FF2B5EF4-FFF2-40B4-BE49-F238E27FC236}">
                  <a16:creationId xmlns:a16="http://schemas.microsoft.com/office/drawing/2014/main" id="{0D10E6EB-EA5C-0A39-A67D-A13582254536}"/>
                </a:ext>
              </a:extLst>
            </p:cNvPr>
            <p:cNvSpPr txBox="1">
              <a:spLocks/>
            </p:cNvSpPr>
            <p:nvPr/>
          </p:nvSpPr>
          <p:spPr>
            <a:xfrm>
              <a:off x="6203988" y="2796948"/>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30 tkr</a:t>
              </a:r>
            </a:p>
          </p:txBody>
        </p:sp>
        <p:sp>
          <p:nvSpPr>
            <p:cNvPr id="17" name="Rubrik 1">
              <a:extLst>
                <a:ext uri="{FF2B5EF4-FFF2-40B4-BE49-F238E27FC236}">
                  <a16:creationId xmlns:a16="http://schemas.microsoft.com/office/drawing/2014/main" id="{E31F28CF-292C-5A4A-F5D1-C1CEBA41D300}"/>
                </a:ext>
              </a:extLst>
            </p:cNvPr>
            <p:cNvSpPr txBox="1">
              <a:spLocks/>
            </p:cNvSpPr>
            <p:nvPr/>
          </p:nvSpPr>
          <p:spPr>
            <a:xfrm>
              <a:off x="6203988" y="2433876"/>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35 tkr</a:t>
              </a:r>
            </a:p>
          </p:txBody>
        </p:sp>
        <p:sp>
          <p:nvSpPr>
            <p:cNvPr id="18" name="Rubrik 1">
              <a:extLst>
                <a:ext uri="{FF2B5EF4-FFF2-40B4-BE49-F238E27FC236}">
                  <a16:creationId xmlns:a16="http://schemas.microsoft.com/office/drawing/2014/main" id="{10752F85-D7CD-76A2-3BE1-45607EF979C1}"/>
                </a:ext>
              </a:extLst>
            </p:cNvPr>
            <p:cNvSpPr txBox="1">
              <a:spLocks/>
            </p:cNvSpPr>
            <p:nvPr/>
          </p:nvSpPr>
          <p:spPr>
            <a:xfrm>
              <a:off x="6203988" y="2077529"/>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40 tkr</a:t>
              </a:r>
            </a:p>
          </p:txBody>
        </p:sp>
        <p:sp>
          <p:nvSpPr>
            <p:cNvPr id="19" name="Rubrik 1">
              <a:extLst>
                <a:ext uri="{FF2B5EF4-FFF2-40B4-BE49-F238E27FC236}">
                  <a16:creationId xmlns:a16="http://schemas.microsoft.com/office/drawing/2014/main" id="{DD348D36-7757-0E97-13C4-BBDDDB6AAECF}"/>
                </a:ext>
              </a:extLst>
            </p:cNvPr>
            <p:cNvSpPr txBox="1">
              <a:spLocks/>
            </p:cNvSpPr>
            <p:nvPr/>
          </p:nvSpPr>
          <p:spPr>
            <a:xfrm>
              <a:off x="6203988" y="1714459"/>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45 tkr</a:t>
              </a:r>
            </a:p>
          </p:txBody>
        </p:sp>
        <p:sp>
          <p:nvSpPr>
            <p:cNvPr id="21" name="Rubrik 1">
              <a:extLst>
                <a:ext uri="{FF2B5EF4-FFF2-40B4-BE49-F238E27FC236}">
                  <a16:creationId xmlns:a16="http://schemas.microsoft.com/office/drawing/2014/main" id="{3C00D7F5-654D-0256-C84B-A0285A4975C9}"/>
                </a:ext>
              </a:extLst>
            </p:cNvPr>
            <p:cNvSpPr txBox="1">
              <a:spLocks/>
            </p:cNvSpPr>
            <p:nvPr/>
          </p:nvSpPr>
          <p:spPr>
            <a:xfrm>
              <a:off x="7122908" y="5217947"/>
              <a:ext cx="842956"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Lön</a:t>
              </a:r>
            </a:p>
          </p:txBody>
        </p:sp>
        <p:sp>
          <p:nvSpPr>
            <p:cNvPr id="22" name="Rubrik 1">
              <a:extLst>
                <a:ext uri="{FF2B5EF4-FFF2-40B4-BE49-F238E27FC236}">
                  <a16:creationId xmlns:a16="http://schemas.microsoft.com/office/drawing/2014/main" id="{5767133B-C75F-6800-28A7-DE2B3008EDCE}"/>
                </a:ext>
              </a:extLst>
            </p:cNvPr>
            <p:cNvSpPr txBox="1">
              <a:spLocks/>
            </p:cNvSpPr>
            <p:nvPr/>
          </p:nvSpPr>
          <p:spPr>
            <a:xfrm>
              <a:off x="7987856" y="5217947"/>
              <a:ext cx="842956"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Semester-lön</a:t>
              </a:r>
            </a:p>
          </p:txBody>
        </p:sp>
        <p:sp>
          <p:nvSpPr>
            <p:cNvPr id="23" name="Rubrik 1">
              <a:extLst>
                <a:ext uri="{FF2B5EF4-FFF2-40B4-BE49-F238E27FC236}">
                  <a16:creationId xmlns:a16="http://schemas.microsoft.com/office/drawing/2014/main" id="{CBBA73A7-6F15-19ED-50BD-A7750357E7DE}"/>
                </a:ext>
              </a:extLst>
            </p:cNvPr>
            <p:cNvSpPr txBox="1">
              <a:spLocks/>
            </p:cNvSpPr>
            <p:nvPr/>
          </p:nvSpPr>
          <p:spPr>
            <a:xfrm>
              <a:off x="8868204" y="5217947"/>
              <a:ext cx="994622"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Arbetsgivar-avgifter</a:t>
              </a:r>
            </a:p>
          </p:txBody>
        </p:sp>
        <p:sp>
          <p:nvSpPr>
            <p:cNvPr id="24" name="Rubrik 1">
              <a:extLst>
                <a:ext uri="{FF2B5EF4-FFF2-40B4-BE49-F238E27FC236}">
                  <a16:creationId xmlns:a16="http://schemas.microsoft.com/office/drawing/2014/main" id="{E0316480-FB3E-0E7F-BCED-6E673CCC0DDE}"/>
                </a:ext>
              </a:extLst>
            </p:cNvPr>
            <p:cNvSpPr txBox="1">
              <a:spLocks/>
            </p:cNvSpPr>
            <p:nvPr/>
          </p:nvSpPr>
          <p:spPr>
            <a:xfrm>
              <a:off x="9773016" y="5217947"/>
              <a:ext cx="994622"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Tjänste-pension &amp; </a:t>
              </a:r>
              <a:r>
                <a:rPr lang="sv-SE" sz="1300" b="0" err="1">
                  <a:solidFill>
                    <a:schemeClr val="tx1">
                      <a:lumMod val="65000"/>
                      <a:lumOff val="35000"/>
                    </a:schemeClr>
                  </a:solidFill>
                  <a:latin typeface="Aptos" panose="020B0004020202020204" pitchFamily="34" charset="0"/>
                  <a:ea typeface="+mn-ea"/>
                  <a:cs typeface="+mn-cs"/>
                </a:rPr>
                <a:t>trygghets-försäkring</a:t>
              </a:r>
              <a:endParaRPr lang="sv-SE" sz="1300" b="0">
                <a:solidFill>
                  <a:schemeClr val="tx1">
                    <a:lumMod val="65000"/>
                    <a:lumOff val="35000"/>
                  </a:schemeClr>
                </a:solidFill>
                <a:latin typeface="Aptos" panose="020B0004020202020204" pitchFamily="34" charset="0"/>
                <a:ea typeface="+mn-ea"/>
                <a:cs typeface="+mn-cs"/>
              </a:endParaRPr>
            </a:p>
          </p:txBody>
        </p:sp>
        <p:sp>
          <p:nvSpPr>
            <p:cNvPr id="25" name="Rubrik 1">
              <a:extLst>
                <a:ext uri="{FF2B5EF4-FFF2-40B4-BE49-F238E27FC236}">
                  <a16:creationId xmlns:a16="http://schemas.microsoft.com/office/drawing/2014/main" id="{9CB8324F-318A-4928-67C4-0C9CA429F610}"/>
                </a:ext>
              </a:extLst>
            </p:cNvPr>
            <p:cNvSpPr txBox="1">
              <a:spLocks/>
            </p:cNvSpPr>
            <p:nvPr/>
          </p:nvSpPr>
          <p:spPr>
            <a:xfrm>
              <a:off x="10683581" y="5217947"/>
              <a:ext cx="994622"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Särskild löneskatt</a:t>
              </a:r>
            </a:p>
          </p:txBody>
        </p:sp>
        <p:sp>
          <p:nvSpPr>
            <p:cNvPr id="28" name="Rubrik 1">
              <a:extLst>
                <a:ext uri="{FF2B5EF4-FFF2-40B4-BE49-F238E27FC236}">
                  <a16:creationId xmlns:a16="http://schemas.microsoft.com/office/drawing/2014/main" id="{9AD12A76-2AB6-E905-F323-AE3B8BD2E7FF}"/>
                </a:ext>
              </a:extLst>
            </p:cNvPr>
            <p:cNvSpPr txBox="1">
              <a:spLocks/>
            </p:cNvSpPr>
            <p:nvPr/>
          </p:nvSpPr>
          <p:spPr>
            <a:xfrm>
              <a:off x="7143456" y="27213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30 000 kr</a:t>
              </a:r>
            </a:p>
          </p:txBody>
        </p:sp>
        <p:sp>
          <p:nvSpPr>
            <p:cNvPr id="29" name="Rubrik 1">
              <a:extLst>
                <a:ext uri="{FF2B5EF4-FFF2-40B4-BE49-F238E27FC236}">
                  <a16:creationId xmlns:a16="http://schemas.microsoft.com/office/drawing/2014/main" id="{042B37A1-B064-1C74-3956-5229C8C833B2}"/>
                </a:ext>
              </a:extLst>
            </p:cNvPr>
            <p:cNvSpPr txBox="1">
              <a:spLocks/>
            </p:cNvSpPr>
            <p:nvPr/>
          </p:nvSpPr>
          <p:spPr>
            <a:xfrm>
              <a:off x="8064714" y="26705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600 kr</a:t>
              </a:r>
            </a:p>
          </p:txBody>
        </p:sp>
        <p:sp>
          <p:nvSpPr>
            <p:cNvPr id="30" name="Rubrik 1">
              <a:extLst>
                <a:ext uri="{FF2B5EF4-FFF2-40B4-BE49-F238E27FC236}">
                  <a16:creationId xmlns:a16="http://schemas.microsoft.com/office/drawing/2014/main" id="{0F8366FC-303C-C60B-F654-56F9B9C918FA}"/>
                </a:ext>
              </a:extLst>
            </p:cNvPr>
            <p:cNvSpPr txBox="1">
              <a:spLocks/>
            </p:cNvSpPr>
            <p:nvPr/>
          </p:nvSpPr>
          <p:spPr>
            <a:xfrm>
              <a:off x="8948888" y="19847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9 615 kr</a:t>
              </a:r>
            </a:p>
          </p:txBody>
        </p:sp>
        <p:sp>
          <p:nvSpPr>
            <p:cNvPr id="31" name="Rubrik 1">
              <a:extLst>
                <a:ext uri="{FF2B5EF4-FFF2-40B4-BE49-F238E27FC236}">
                  <a16:creationId xmlns:a16="http://schemas.microsoft.com/office/drawing/2014/main" id="{498E3AAC-C705-8548-1947-82E7828FDF70}"/>
                </a:ext>
              </a:extLst>
            </p:cNvPr>
            <p:cNvSpPr txBox="1">
              <a:spLocks/>
            </p:cNvSpPr>
            <p:nvPr/>
          </p:nvSpPr>
          <p:spPr>
            <a:xfrm>
              <a:off x="9852112" y="18577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1 683 kr</a:t>
              </a:r>
            </a:p>
          </p:txBody>
        </p:sp>
        <p:sp>
          <p:nvSpPr>
            <p:cNvPr id="32" name="Rubrik 1">
              <a:extLst>
                <a:ext uri="{FF2B5EF4-FFF2-40B4-BE49-F238E27FC236}">
                  <a16:creationId xmlns:a16="http://schemas.microsoft.com/office/drawing/2014/main" id="{3BFC258D-FBC1-F73E-B114-29273221376B}"/>
                </a:ext>
              </a:extLst>
            </p:cNvPr>
            <p:cNvSpPr txBox="1">
              <a:spLocks/>
            </p:cNvSpPr>
            <p:nvPr/>
          </p:nvSpPr>
          <p:spPr>
            <a:xfrm>
              <a:off x="10773370" y="183867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408 kr</a:t>
              </a:r>
            </a:p>
          </p:txBody>
        </p:sp>
      </p:grpSp>
    </p:spTree>
    <p:extLst>
      <p:ext uri="{BB962C8B-B14F-4D97-AF65-F5344CB8AC3E}">
        <p14:creationId xmlns:p14="http://schemas.microsoft.com/office/powerpoint/2010/main" val="385635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AFF0AB30-6406-8D95-DAAE-8CB61456F938}"/>
              </a:ext>
            </a:extLst>
          </p:cNvPr>
          <p:cNvSpPr txBox="1">
            <a:spLocks/>
          </p:cNvSpPr>
          <p:nvPr/>
        </p:nvSpPr>
        <p:spPr>
          <a:xfrm>
            <a:off x="621975" y="1678979"/>
            <a:ext cx="5485905" cy="196412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Gemensam bild av konsultföretagandets villkor och verklighet</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Inblick i ekonomiska underlag och omvärldsfaktorer</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Öka insikter och underlätta intern dialog</a:t>
            </a:r>
          </a:p>
          <a:p>
            <a:pPr marL="457212" indent="-457212">
              <a:spcAft>
                <a:spcPts val="1199"/>
              </a:spcAft>
              <a:buFont typeface="Arial" panose="020B0604020202020204" pitchFamily="34" charset="0"/>
              <a:buChar char="•"/>
            </a:pPr>
            <a:endParaRPr lang="sv-SE" sz="3200">
              <a:solidFill>
                <a:schemeClr val="bg1"/>
              </a:solidFill>
              <a:latin typeface="Aptos ExtraBold" panose="020B0004020202020204" pitchFamily="34" charset="0"/>
              <a:cs typeface="Arial"/>
            </a:endParaRPr>
          </a:p>
        </p:txBody>
      </p:sp>
      <p:sp>
        <p:nvSpPr>
          <p:cNvPr id="7" name="Platshållare för text 3">
            <a:extLst>
              <a:ext uri="{FF2B5EF4-FFF2-40B4-BE49-F238E27FC236}">
                <a16:creationId xmlns:a16="http://schemas.microsoft.com/office/drawing/2014/main" id="{F6A6E7A8-C0E6-DB78-66E5-BF470D5D9DD3}"/>
              </a:ext>
            </a:extLst>
          </p:cNvPr>
          <p:cNvSpPr txBox="1">
            <a:spLocks/>
          </p:cNvSpPr>
          <p:nvPr/>
        </p:nvSpPr>
        <p:spPr>
          <a:xfrm>
            <a:off x="648477" y="1061630"/>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Mål &amp; Syfte</a:t>
            </a: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3253836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Underrubrik 2">
            <a:extLst>
              <a:ext uri="{FF2B5EF4-FFF2-40B4-BE49-F238E27FC236}">
                <a16:creationId xmlns:a16="http://schemas.microsoft.com/office/drawing/2014/main" id="{1046DA17-7F73-2EEB-C2EF-9E29173C0D35}"/>
              </a:ext>
            </a:extLst>
          </p:cNvPr>
          <p:cNvSpPr>
            <a:spLocks noGrp="1"/>
          </p:cNvSpPr>
          <p:nvPr>
            <p:ph type="subTitle" idx="4294967295"/>
          </p:nvPr>
        </p:nvSpPr>
        <p:spPr>
          <a:xfrm>
            <a:off x="300039" y="3164699"/>
            <a:ext cx="8764449" cy="972068"/>
          </a:xfrm>
        </p:spPr>
        <p:txBody>
          <a:bodyPr vert="horz" lIns="0" tIns="0" rIns="0" bIns="0" rtlCol="0" anchor="t">
            <a:noAutofit/>
          </a:bodyPr>
          <a:lstStyle/>
          <a:p>
            <a:endParaRPr lang="sv-SE" sz="2400">
              <a:latin typeface="Almega Sans" pitchFamily="2" charset="77"/>
              <a:cs typeface="Arial"/>
            </a:endParaRPr>
          </a:p>
          <a:p>
            <a:endParaRPr lang="sv-SE" sz="4001">
              <a:latin typeface="Almega Sans" pitchFamily="2" charset="77"/>
              <a:cs typeface="Arial"/>
            </a:endParaRPr>
          </a:p>
        </p:txBody>
      </p:sp>
      <p:sp>
        <p:nvSpPr>
          <p:cNvPr id="7" name="Platshållare för text 3">
            <a:extLst>
              <a:ext uri="{FF2B5EF4-FFF2-40B4-BE49-F238E27FC236}">
                <a16:creationId xmlns:a16="http://schemas.microsoft.com/office/drawing/2014/main" id="{EA36C05D-D487-451A-EED2-0C413BA39169}"/>
              </a:ext>
            </a:extLst>
          </p:cNvPr>
          <p:cNvSpPr>
            <a:spLocks noGrp="1"/>
          </p:cNvSpPr>
          <p:nvPr>
            <p:ph type="ctrTitle" idx="4294967295"/>
          </p:nvPr>
        </p:nvSpPr>
        <p:spPr>
          <a:xfrm>
            <a:off x="633847" y="3734548"/>
            <a:ext cx="7754417" cy="1964128"/>
          </a:xfrm>
        </p:spPr>
        <p:txBody>
          <a:bodyPr anchor="t"/>
          <a:lstStyle/>
          <a:p>
            <a:pPr>
              <a:spcAft>
                <a:spcPts val="1199"/>
              </a:spcAft>
            </a:pPr>
            <a:r>
              <a:rPr lang="sv-SE" sz="4001">
                <a:solidFill>
                  <a:schemeClr val="bg1"/>
                </a:solidFill>
                <a:latin typeface="Aptos ExtraBold" panose="020B0004020202020204" pitchFamily="34" charset="0"/>
                <a:cs typeface="Arial"/>
              </a:rPr>
              <a:t>Om den svenska modellen </a:t>
            </a:r>
            <a:br>
              <a:rPr lang="sv-SE" sz="4001">
                <a:solidFill>
                  <a:schemeClr val="bg1"/>
                </a:solidFill>
                <a:latin typeface="Aptos ExtraBold" panose="020B0004020202020204" pitchFamily="34" charset="0"/>
                <a:cs typeface="Arial"/>
              </a:rPr>
            </a:br>
            <a:r>
              <a:rPr lang="sv-SE" sz="4001">
                <a:solidFill>
                  <a:schemeClr val="bg1"/>
                </a:solidFill>
                <a:latin typeface="Aptos ExtraBold" panose="020B0004020202020204" pitchFamily="34" charset="0"/>
                <a:cs typeface="Arial"/>
              </a:rPr>
              <a:t>och medlemskapet i Innovationsföretagen</a:t>
            </a:r>
          </a:p>
        </p:txBody>
      </p:sp>
      <p:sp>
        <p:nvSpPr>
          <p:cNvPr id="8" name="Platshållare för text 3">
            <a:extLst>
              <a:ext uri="{FF2B5EF4-FFF2-40B4-BE49-F238E27FC236}">
                <a16:creationId xmlns:a16="http://schemas.microsoft.com/office/drawing/2014/main" id="{CD4A7364-9C85-A061-2654-4961AD215221}"/>
              </a:ext>
            </a:extLst>
          </p:cNvPr>
          <p:cNvSpPr txBox="1">
            <a:spLocks/>
          </p:cNvSpPr>
          <p:nvPr/>
        </p:nvSpPr>
        <p:spPr>
          <a:xfrm>
            <a:off x="660349" y="3164699"/>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Del 1 </a:t>
            </a:r>
            <a:br>
              <a:rPr lang="sv-SE" sz="3000" b="0">
                <a:solidFill>
                  <a:schemeClr val="bg1"/>
                </a:solidFill>
                <a:latin typeface="Aptos" panose="020B0004020202020204" pitchFamily="34" charset="0"/>
                <a:cs typeface="Arial"/>
              </a:rPr>
            </a:b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308797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24199F9F-8DC3-4331-AC8B-901F185A67A0}"/>
              </a:ext>
            </a:extLst>
          </p:cNvPr>
          <p:cNvSpPr/>
          <p:nvPr/>
        </p:nvSpPr>
        <p:spPr>
          <a:xfrm>
            <a:off x="1599531" y="10981"/>
            <a:ext cx="10597325" cy="822476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F1065A3-99C0-4D08-8BB5-7E185DED22A2}"/>
              </a:ext>
            </a:extLst>
          </p:cNvPr>
          <p:cNvSpPr/>
          <p:nvPr/>
        </p:nvSpPr>
        <p:spPr>
          <a:xfrm>
            <a:off x="4888390" y="786782"/>
            <a:ext cx="7303613" cy="6673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CEAE2ED1-6CAC-4E44-9163-F3B7B6A2D50E}"/>
              </a:ext>
            </a:extLst>
          </p:cNvPr>
          <p:cNvSpPr/>
          <p:nvPr/>
        </p:nvSpPr>
        <p:spPr>
          <a:xfrm>
            <a:off x="7400858" y="1714372"/>
            <a:ext cx="4791145" cy="481798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E9D0765C-2970-46B9-9D88-C646E45BAB26}"/>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2288408" y="3284813"/>
            <a:ext cx="1911103" cy="1016979"/>
          </a:xfrm>
          <a:prstGeom prst="rect">
            <a:avLst/>
          </a:prstGeom>
        </p:spPr>
      </p:pic>
      <p:sp>
        <p:nvSpPr>
          <p:cNvPr id="7" name="textruta 6">
            <a:extLst>
              <a:ext uri="{FF2B5EF4-FFF2-40B4-BE49-F238E27FC236}">
                <a16:creationId xmlns:a16="http://schemas.microsoft.com/office/drawing/2014/main" id="{E02B3AC8-4AED-4DAE-8BBF-687978A5420E}"/>
              </a:ext>
            </a:extLst>
          </p:cNvPr>
          <p:cNvSpPr txBox="1"/>
          <p:nvPr/>
        </p:nvSpPr>
        <p:spPr>
          <a:xfrm>
            <a:off x="2288408" y="4412692"/>
            <a:ext cx="1911103" cy="254044"/>
          </a:xfrm>
          <a:prstGeom prst="rect">
            <a:avLst/>
          </a:prstGeom>
          <a:noFill/>
        </p:spPr>
        <p:txBody>
          <a:bodyPr wrap="square" rtlCol="0">
            <a:spAutoFit/>
          </a:bodyPr>
          <a:lstStyle/>
          <a:p>
            <a:pPr algn="ctr"/>
            <a:r>
              <a:rPr lang="sv-SE" sz="1051">
                <a:solidFill>
                  <a:schemeClr val="accent6"/>
                </a:solidFill>
                <a:latin typeface="Aptos" panose="020B0004020202020204" pitchFamily="34" charset="0"/>
                <a:ea typeface="Arial" panose="020B0604020202020204" pitchFamily="34" charset="-128"/>
                <a:cs typeface="Arial" panose="020B0604020202020204" pitchFamily="34" charset="-128"/>
              </a:rPr>
              <a:t>60 000 företag</a:t>
            </a:r>
          </a:p>
        </p:txBody>
      </p:sp>
      <p:sp>
        <p:nvSpPr>
          <p:cNvPr id="8" name="textruta 7">
            <a:extLst>
              <a:ext uri="{FF2B5EF4-FFF2-40B4-BE49-F238E27FC236}">
                <a16:creationId xmlns:a16="http://schemas.microsoft.com/office/drawing/2014/main" id="{5AB3420C-361B-429C-9D1B-C924D259947C}"/>
              </a:ext>
            </a:extLst>
          </p:cNvPr>
          <p:cNvSpPr txBox="1"/>
          <p:nvPr/>
        </p:nvSpPr>
        <p:spPr>
          <a:xfrm>
            <a:off x="5131417" y="4412692"/>
            <a:ext cx="2036747" cy="415755"/>
          </a:xfrm>
          <a:prstGeom prst="rect">
            <a:avLst/>
          </a:prstGeom>
          <a:noFill/>
        </p:spPr>
        <p:txBody>
          <a:bodyPr wrap="square" rtlCol="0">
            <a:spAutoFit/>
          </a:bodyPr>
          <a:lstStyle/>
          <a:p>
            <a:pPr algn="ctr"/>
            <a: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t>11 000 företag med</a:t>
            </a:r>
            <a:b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br>
            <a: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t>600 000 medarbetare</a:t>
            </a:r>
          </a:p>
        </p:txBody>
      </p:sp>
      <p:pic>
        <p:nvPicPr>
          <p:cNvPr id="1026" name="Picture 2">
            <a:extLst>
              <a:ext uri="{FF2B5EF4-FFF2-40B4-BE49-F238E27FC236}">
                <a16:creationId xmlns:a16="http://schemas.microsoft.com/office/drawing/2014/main" id="{D20E1699-88F5-4081-B420-CD320F6CBB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31417" y="3936262"/>
            <a:ext cx="2036747" cy="37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objekt 11">
            <a:extLst>
              <a:ext uri="{FF2B5EF4-FFF2-40B4-BE49-F238E27FC236}">
                <a16:creationId xmlns:a16="http://schemas.microsoft.com/office/drawing/2014/main" id="{1C4A13C6-1D87-4D12-98F4-06C8DFAD8E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9879" y="3944939"/>
            <a:ext cx="4273096" cy="356853"/>
          </a:xfrm>
          <a:prstGeom prst="rect">
            <a:avLst/>
          </a:prstGeom>
        </p:spPr>
      </p:pic>
      <p:sp>
        <p:nvSpPr>
          <p:cNvPr id="5" name="textruta 4">
            <a:extLst>
              <a:ext uri="{FF2B5EF4-FFF2-40B4-BE49-F238E27FC236}">
                <a16:creationId xmlns:a16="http://schemas.microsoft.com/office/drawing/2014/main" id="{F73F9F93-F815-1095-1861-C57589F66B29}"/>
              </a:ext>
            </a:extLst>
          </p:cNvPr>
          <p:cNvSpPr txBox="1"/>
          <p:nvPr/>
        </p:nvSpPr>
        <p:spPr>
          <a:xfrm>
            <a:off x="7659879" y="4412692"/>
            <a:ext cx="4273096" cy="254044"/>
          </a:xfrm>
          <a:prstGeom prst="rect">
            <a:avLst/>
          </a:prstGeom>
          <a:noFill/>
        </p:spPr>
        <p:txBody>
          <a:bodyPr wrap="square" rtlCol="0">
            <a:spAutoFit/>
          </a:bodyPr>
          <a:lstStyle/>
          <a:p>
            <a:pPr algn="ctr"/>
            <a: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t>850 företag med 45 000 medarbetare</a:t>
            </a:r>
          </a:p>
        </p:txBody>
      </p:sp>
      <p:sp>
        <p:nvSpPr>
          <p:cNvPr id="9" name="Ellips 8">
            <a:extLst>
              <a:ext uri="{FF2B5EF4-FFF2-40B4-BE49-F238E27FC236}">
                <a16:creationId xmlns:a16="http://schemas.microsoft.com/office/drawing/2014/main" id="{24A8C470-3DC9-5082-2107-7F60B868A05E}"/>
              </a:ext>
            </a:extLst>
          </p:cNvPr>
          <p:cNvSpPr/>
          <p:nvPr/>
        </p:nvSpPr>
        <p:spPr>
          <a:xfrm>
            <a:off x="10360408" y="4867733"/>
            <a:ext cx="1080966" cy="108006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sv-SE" sz="1100">
                <a:solidFill>
                  <a:schemeClr val="accent1">
                    <a:lumMod val="75000"/>
                  </a:schemeClr>
                </a:solidFill>
                <a:latin typeface="Aptos" panose="020B0004020202020204" pitchFamily="34" charset="0"/>
              </a:rPr>
              <a:t>Medlems- företag</a:t>
            </a:r>
          </a:p>
        </p:txBody>
      </p:sp>
      <p:sp>
        <p:nvSpPr>
          <p:cNvPr id="13" name="Rubrik 1">
            <a:extLst>
              <a:ext uri="{FF2B5EF4-FFF2-40B4-BE49-F238E27FC236}">
                <a16:creationId xmlns:a16="http://schemas.microsoft.com/office/drawing/2014/main" id="{6E64AA34-57DB-A8E4-F02C-E3A4CB113DD1}"/>
              </a:ext>
            </a:extLst>
          </p:cNvPr>
          <p:cNvSpPr txBox="1">
            <a:spLocks/>
          </p:cNvSpPr>
          <p:nvPr/>
        </p:nvSpPr>
        <p:spPr>
          <a:xfrm>
            <a:off x="532692" y="500260"/>
            <a:ext cx="8648700" cy="1325563"/>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a:latin typeface="Aptos ExtraBold" panose="020B0004020202020204" pitchFamily="34" charset="0"/>
              </a:rPr>
              <a:t>Innovationsföretagen, en del av Almega och Svenskt Näringsliv</a:t>
            </a:r>
          </a:p>
        </p:txBody>
      </p:sp>
      <p:pic>
        <p:nvPicPr>
          <p:cNvPr id="15" name="Bildobjekt 7">
            <a:extLst>
              <a:ext uri="{FF2B5EF4-FFF2-40B4-BE49-F238E27FC236}">
                <a16:creationId xmlns:a16="http://schemas.microsoft.com/office/drawing/2014/main" id="{00719A5B-EBAC-CC1C-3A78-9F4CE86481E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300038" y="6309378"/>
            <a:ext cx="2883414" cy="198121"/>
          </a:xfrm>
          <a:prstGeom prst="rect">
            <a:avLst/>
          </a:prstGeom>
        </p:spPr>
      </p:pic>
    </p:spTree>
    <p:extLst>
      <p:ext uri="{BB962C8B-B14F-4D97-AF65-F5344CB8AC3E}">
        <p14:creationId xmlns:p14="http://schemas.microsoft.com/office/powerpoint/2010/main" val="228554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B182-3CB3-D099-D206-45FCF7306433}"/>
            </a:ext>
          </a:extLst>
        </p:cNvPr>
        <p:cNvGrpSpPr/>
        <p:nvPr/>
      </p:nvGrpSpPr>
      <p:grpSpPr>
        <a:xfrm>
          <a:off x="0" y="0"/>
          <a:ext cx="0" cy="0"/>
          <a:chOff x="0" y="0"/>
          <a:chExt cx="0" cy="0"/>
        </a:xfrm>
      </p:grpSpPr>
      <p:pic>
        <p:nvPicPr>
          <p:cNvPr id="11" name="Picture 10" descr="A person drawing a drawing on a paper&#10;&#10;Description automatically generated">
            <a:extLst>
              <a:ext uri="{FF2B5EF4-FFF2-40B4-BE49-F238E27FC236}">
                <a16:creationId xmlns:a16="http://schemas.microsoft.com/office/drawing/2014/main" id="{9B1C67A3-27D1-1243-3BDC-072F0C97A46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5737123" cy="6858000"/>
          </a:xfrm>
          <a:prstGeom prst="rect">
            <a:avLst/>
          </a:prstGeom>
        </p:spPr>
      </p:pic>
      <p:pic>
        <p:nvPicPr>
          <p:cNvPr id="12" name="Bildobjekt 11">
            <a:extLst>
              <a:ext uri="{FF2B5EF4-FFF2-40B4-BE49-F238E27FC236}">
                <a16:creationId xmlns:a16="http://schemas.microsoft.com/office/drawing/2014/main" id="{D9608D2A-6111-1502-EBAE-9F19D6E53D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013" y="3250574"/>
            <a:ext cx="4273096" cy="356853"/>
          </a:xfrm>
          <a:prstGeom prst="rect">
            <a:avLst/>
          </a:prstGeom>
        </p:spPr>
      </p:pic>
      <p:sp>
        <p:nvSpPr>
          <p:cNvPr id="7" name="Platshållare för innehåll 2">
            <a:extLst>
              <a:ext uri="{FF2B5EF4-FFF2-40B4-BE49-F238E27FC236}">
                <a16:creationId xmlns:a16="http://schemas.microsoft.com/office/drawing/2014/main" id="{D254C18A-2B1A-584F-1707-398088823902}"/>
              </a:ext>
            </a:extLst>
          </p:cNvPr>
          <p:cNvSpPr txBox="1">
            <a:spLocks/>
          </p:cNvSpPr>
          <p:nvPr/>
        </p:nvSpPr>
        <p:spPr>
          <a:xfrm>
            <a:off x="6454880" y="2236029"/>
            <a:ext cx="5183187" cy="274279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sv-SE" sz="1800">
                <a:latin typeface="Aptos" panose="020B0004020202020204" pitchFamily="34" charset="0"/>
              </a:rPr>
              <a:t>Näringspolitisk påverkan</a:t>
            </a:r>
          </a:p>
          <a:p>
            <a:pPr>
              <a:lnSpc>
                <a:spcPct val="100000"/>
              </a:lnSpc>
              <a:spcBef>
                <a:spcPts val="0"/>
              </a:spcBef>
              <a:spcAft>
                <a:spcPts val="600"/>
              </a:spcAft>
            </a:pPr>
            <a:r>
              <a:rPr lang="sv-SE" sz="1800">
                <a:latin typeface="Aptos" panose="020B0004020202020204" pitchFamily="34" charset="0"/>
              </a:rPr>
              <a:t>Kollektivavtal och arbetsgivarservice</a:t>
            </a:r>
          </a:p>
          <a:p>
            <a:pPr>
              <a:lnSpc>
                <a:spcPct val="100000"/>
              </a:lnSpc>
              <a:spcBef>
                <a:spcPts val="0"/>
              </a:spcBef>
              <a:spcAft>
                <a:spcPts val="600"/>
              </a:spcAft>
            </a:pPr>
            <a:r>
              <a:rPr lang="sv-SE" sz="1800">
                <a:latin typeface="Aptos" panose="020B0004020202020204" pitchFamily="34" charset="0"/>
              </a:rPr>
              <a:t>Nätverk och utbildning</a:t>
            </a:r>
          </a:p>
          <a:p>
            <a:pPr>
              <a:lnSpc>
                <a:spcPct val="100000"/>
              </a:lnSpc>
              <a:spcBef>
                <a:spcPts val="0"/>
              </a:spcBef>
              <a:spcAft>
                <a:spcPts val="600"/>
              </a:spcAft>
            </a:pPr>
            <a:r>
              <a:rPr lang="sv-SE" sz="1800">
                <a:latin typeface="Aptos" panose="020B0004020202020204" pitchFamily="34" charset="0"/>
              </a:rPr>
              <a:t>Branschstatistik och konjunkturanalyser</a:t>
            </a:r>
          </a:p>
          <a:p>
            <a:pPr>
              <a:lnSpc>
                <a:spcPct val="100000"/>
              </a:lnSpc>
              <a:spcBef>
                <a:spcPts val="0"/>
              </a:spcBef>
              <a:spcAft>
                <a:spcPts val="600"/>
              </a:spcAft>
            </a:pPr>
            <a:r>
              <a:rPr lang="sv-SE" sz="1800">
                <a:latin typeface="Aptos" panose="020B0004020202020204" pitchFamily="34" charset="0"/>
              </a:rPr>
              <a:t>Branschspecifikt faktorprisindex – K21</a:t>
            </a:r>
          </a:p>
          <a:p>
            <a:pPr>
              <a:lnSpc>
                <a:spcPct val="100000"/>
              </a:lnSpc>
              <a:spcBef>
                <a:spcPts val="0"/>
              </a:spcBef>
              <a:spcAft>
                <a:spcPts val="600"/>
              </a:spcAft>
            </a:pPr>
            <a:endParaRPr lang="sv-SE" sz="1800">
              <a:latin typeface="Aptos" panose="020B0004020202020204" pitchFamily="34" charset="0"/>
            </a:endParaRPr>
          </a:p>
          <a:p>
            <a:pPr marL="0" indent="0">
              <a:lnSpc>
                <a:spcPct val="100000"/>
              </a:lnSpc>
              <a:spcBef>
                <a:spcPts val="0"/>
              </a:spcBef>
              <a:spcAft>
                <a:spcPts val="600"/>
              </a:spcAft>
              <a:buNone/>
            </a:pPr>
            <a:r>
              <a:rPr lang="sv-SE" sz="1800" b="1">
                <a:latin typeface="Aptos" panose="020B0004020202020204" pitchFamily="34" charset="0"/>
              </a:rPr>
              <a:t>Innovationsföretagens tre prioriterade näringspolitiska frågor: </a:t>
            </a:r>
          </a:p>
          <a:p>
            <a:pPr>
              <a:lnSpc>
                <a:spcPct val="100000"/>
              </a:lnSpc>
              <a:spcBef>
                <a:spcPts val="0"/>
              </a:spcBef>
              <a:spcAft>
                <a:spcPts val="600"/>
              </a:spcAft>
            </a:pPr>
            <a:r>
              <a:rPr lang="sv-SE" sz="1800">
                <a:latin typeface="Aptos" panose="020B0004020202020204" pitchFamily="34" charset="0"/>
              </a:rPr>
              <a:t>Ökad konkurrenskraft</a:t>
            </a:r>
          </a:p>
          <a:p>
            <a:pPr>
              <a:lnSpc>
                <a:spcPct val="100000"/>
              </a:lnSpc>
              <a:spcBef>
                <a:spcPts val="0"/>
              </a:spcBef>
              <a:spcAft>
                <a:spcPts val="600"/>
              </a:spcAft>
            </a:pPr>
            <a:r>
              <a:rPr lang="sv-SE" sz="1800">
                <a:latin typeface="Aptos" panose="020B0004020202020204" pitchFamily="34" charset="0"/>
              </a:rPr>
              <a:t>Förbättrad kompetensförsörjning </a:t>
            </a:r>
          </a:p>
          <a:p>
            <a:pPr>
              <a:lnSpc>
                <a:spcPct val="100000"/>
              </a:lnSpc>
              <a:spcBef>
                <a:spcPts val="0"/>
              </a:spcBef>
              <a:spcAft>
                <a:spcPts val="600"/>
              </a:spcAft>
            </a:pPr>
            <a:r>
              <a:rPr lang="sv-SE" sz="1800">
                <a:latin typeface="Aptos" panose="020B0004020202020204" pitchFamily="34" charset="0"/>
              </a:rPr>
              <a:t>Snabbare klimatomställning</a:t>
            </a:r>
          </a:p>
        </p:txBody>
      </p:sp>
      <p:sp>
        <p:nvSpPr>
          <p:cNvPr id="8" name="Rubrik 1">
            <a:extLst>
              <a:ext uri="{FF2B5EF4-FFF2-40B4-BE49-F238E27FC236}">
                <a16:creationId xmlns:a16="http://schemas.microsoft.com/office/drawing/2014/main" id="{2C881016-5453-22FD-DE06-E0783F236A7A}"/>
              </a:ext>
            </a:extLst>
          </p:cNvPr>
          <p:cNvSpPr txBox="1">
            <a:spLocks/>
          </p:cNvSpPr>
          <p:nvPr/>
        </p:nvSpPr>
        <p:spPr>
          <a:xfrm>
            <a:off x="6454882" y="587325"/>
            <a:ext cx="5480107" cy="1325563"/>
          </a:xfrm>
          <a:prstGeom prst="rect">
            <a:avLst/>
          </a:prstGeom>
        </p:spPr>
        <p:txBody>
          <a:bodyPr anchor="b">
            <a:normAutofit fontScale="70000" lnSpcReduction="2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a:latin typeface="Aptos" panose="020B0004020202020204" pitchFamily="34" charset="0"/>
              </a:rPr>
              <a:t>Vad gör Innovationsföretagen och vad  innehåller medlemskapet? </a:t>
            </a:r>
          </a:p>
        </p:txBody>
      </p:sp>
      <p:pic>
        <p:nvPicPr>
          <p:cNvPr id="13" name="Picture 12">
            <a:extLst>
              <a:ext uri="{FF2B5EF4-FFF2-40B4-BE49-F238E27FC236}">
                <a16:creationId xmlns:a16="http://schemas.microsoft.com/office/drawing/2014/main" id="{57F83BAB-5A6B-D223-D5F1-76C9F526F8AA}"/>
              </a:ext>
            </a:extLst>
          </p:cNvPr>
          <p:cNvPicPr>
            <a:picLocks noChangeAspect="1"/>
          </p:cNvPicPr>
          <p:nvPr/>
        </p:nvPicPr>
        <p:blipFill>
          <a:blip r:embed="rId6"/>
          <a:srcRect b="7494"/>
          <a:stretch/>
        </p:blipFill>
        <p:spPr>
          <a:xfrm>
            <a:off x="2283950" y="4127297"/>
            <a:ext cx="1035984" cy="2730704"/>
          </a:xfrm>
          <a:prstGeom prst="rect">
            <a:avLst/>
          </a:prstGeom>
        </p:spPr>
      </p:pic>
    </p:spTree>
    <p:extLst>
      <p:ext uri="{BB962C8B-B14F-4D97-AF65-F5344CB8AC3E}">
        <p14:creationId xmlns:p14="http://schemas.microsoft.com/office/powerpoint/2010/main" val="156198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B182-3CB3-D099-D206-45FCF7306433}"/>
            </a:ext>
          </a:extLst>
        </p:cNvPr>
        <p:cNvGrpSpPr/>
        <p:nvPr/>
      </p:nvGrpSpPr>
      <p:grpSpPr>
        <a:xfrm>
          <a:off x="0" y="0"/>
          <a:ext cx="0" cy="0"/>
          <a:chOff x="0" y="0"/>
          <a:chExt cx="0" cy="0"/>
        </a:xfrm>
      </p:grpSpPr>
      <p:sp>
        <p:nvSpPr>
          <p:cNvPr id="2" name="Ellips 1">
            <a:extLst>
              <a:ext uri="{FF2B5EF4-FFF2-40B4-BE49-F238E27FC236}">
                <a16:creationId xmlns:a16="http://schemas.microsoft.com/office/drawing/2014/main" id="{EBDEE50D-4A07-A9FE-612B-038F18D01DE9}"/>
              </a:ext>
            </a:extLst>
          </p:cNvPr>
          <p:cNvSpPr/>
          <p:nvPr/>
        </p:nvSpPr>
        <p:spPr>
          <a:xfrm>
            <a:off x="5315883" y="1667217"/>
            <a:ext cx="1631880" cy="166626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48" name="Rounded Rectangle 1047">
            <a:extLst>
              <a:ext uri="{FF2B5EF4-FFF2-40B4-BE49-F238E27FC236}">
                <a16:creationId xmlns:a16="http://schemas.microsoft.com/office/drawing/2014/main" id="{27442D71-62E0-9E86-27D5-69DE25DBD44D}"/>
              </a:ext>
            </a:extLst>
          </p:cNvPr>
          <p:cNvSpPr/>
          <p:nvPr/>
        </p:nvSpPr>
        <p:spPr>
          <a:xfrm>
            <a:off x="4361545" y="4751933"/>
            <a:ext cx="3497943" cy="1128866"/>
          </a:xfrm>
          <a:prstGeom prst="roundRect">
            <a:avLst>
              <a:gd name="adj" fmla="val 50000"/>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48" name="Group 47">
            <a:extLst>
              <a:ext uri="{FF2B5EF4-FFF2-40B4-BE49-F238E27FC236}">
                <a16:creationId xmlns:a16="http://schemas.microsoft.com/office/drawing/2014/main" id="{84064BC2-A2BC-0A44-A3E1-2BFF5F8EF970}"/>
              </a:ext>
            </a:extLst>
          </p:cNvPr>
          <p:cNvGrpSpPr/>
          <p:nvPr/>
        </p:nvGrpSpPr>
        <p:grpSpPr>
          <a:xfrm>
            <a:off x="988469" y="2080624"/>
            <a:ext cx="3356185" cy="868847"/>
            <a:chOff x="877702" y="2339088"/>
            <a:chExt cx="3356185" cy="868847"/>
          </a:xfrm>
        </p:grpSpPr>
        <p:sp>
          <p:nvSpPr>
            <p:cNvPr id="46" name="Rounded Rectangle 45">
              <a:extLst>
                <a:ext uri="{FF2B5EF4-FFF2-40B4-BE49-F238E27FC236}">
                  <a16:creationId xmlns:a16="http://schemas.microsoft.com/office/drawing/2014/main" id="{A66F632D-61DF-EEB0-3F5C-52753C056D98}"/>
                </a:ext>
              </a:extLst>
            </p:cNvPr>
            <p:cNvSpPr/>
            <p:nvPr/>
          </p:nvSpPr>
          <p:spPr>
            <a:xfrm>
              <a:off x="877702" y="2339088"/>
              <a:ext cx="3356185" cy="43636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7" name="Rounded Rectangle 46">
              <a:extLst>
                <a:ext uri="{FF2B5EF4-FFF2-40B4-BE49-F238E27FC236}">
                  <a16:creationId xmlns:a16="http://schemas.microsoft.com/office/drawing/2014/main" id="{CAE61C7A-F49E-6BEC-7BC1-9A5E98EFD645}"/>
                </a:ext>
              </a:extLst>
            </p:cNvPr>
            <p:cNvSpPr/>
            <p:nvPr/>
          </p:nvSpPr>
          <p:spPr>
            <a:xfrm>
              <a:off x="877702" y="2771574"/>
              <a:ext cx="3356185" cy="436361"/>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6" name="Picture 2">
              <a:extLst>
                <a:ext uri="{FF2B5EF4-FFF2-40B4-BE49-F238E27FC236}">
                  <a16:creationId xmlns:a16="http://schemas.microsoft.com/office/drawing/2014/main" id="{0FAD208F-275A-37F0-951E-A118434EA9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3526" y="2440475"/>
              <a:ext cx="1260451" cy="241545"/>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11">
              <a:extLst>
                <a:ext uri="{FF2B5EF4-FFF2-40B4-BE49-F238E27FC236}">
                  <a16:creationId xmlns:a16="http://schemas.microsoft.com/office/drawing/2014/main" id="{3CDC8038-A5F9-501C-7551-0496B56475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526" y="2869295"/>
              <a:ext cx="2765814" cy="240919"/>
            </a:xfrm>
            <a:prstGeom prst="rect">
              <a:avLst/>
            </a:prstGeom>
          </p:spPr>
        </p:pic>
      </p:grpSp>
      <p:sp>
        <p:nvSpPr>
          <p:cNvPr id="14" name="Rubrik 1">
            <a:extLst>
              <a:ext uri="{FF2B5EF4-FFF2-40B4-BE49-F238E27FC236}">
                <a16:creationId xmlns:a16="http://schemas.microsoft.com/office/drawing/2014/main" id="{1155DF09-918B-779E-B133-E54F3828DF03}"/>
              </a:ext>
            </a:extLst>
          </p:cNvPr>
          <p:cNvSpPr txBox="1">
            <a:spLocks/>
          </p:cNvSpPr>
          <p:nvPr/>
        </p:nvSpPr>
        <p:spPr>
          <a:xfrm>
            <a:off x="548229" y="292091"/>
            <a:ext cx="10360646" cy="890313"/>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a:latin typeface="Aptos ExtraBold" panose="020B0004020202020204" pitchFamily="34" charset="0"/>
              </a:rPr>
              <a:t>Kollektivavtalet: Del av svenska modellen</a:t>
            </a:r>
          </a:p>
        </p:txBody>
      </p:sp>
      <p:sp>
        <p:nvSpPr>
          <p:cNvPr id="15" name="TextBox 14">
            <a:extLst>
              <a:ext uri="{FF2B5EF4-FFF2-40B4-BE49-F238E27FC236}">
                <a16:creationId xmlns:a16="http://schemas.microsoft.com/office/drawing/2014/main" id="{8842EBA2-6DBC-C9AB-B2D7-D8176DE6B5D6}"/>
              </a:ext>
            </a:extLst>
          </p:cNvPr>
          <p:cNvSpPr txBox="1"/>
          <p:nvPr/>
        </p:nvSpPr>
        <p:spPr>
          <a:xfrm>
            <a:off x="560105" y="1227336"/>
            <a:ext cx="4324350" cy="369332"/>
          </a:xfrm>
          <a:prstGeom prst="rect">
            <a:avLst/>
          </a:prstGeom>
          <a:noFill/>
        </p:spPr>
        <p:txBody>
          <a:bodyPr wrap="square" rtlCol="0">
            <a:spAutoFit/>
          </a:bodyPr>
          <a:lstStyle/>
          <a:p>
            <a:r>
              <a:rPr lang="en-SE">
                <a:latin typeface="Aptos" panose="020B0004020202020204" pitchFamily="34" charset="0"/>
              </a:rPr>
              <a:t>Parter på arbetsmarknaden i vår sektor.</a:t>
            </a:r>
          </a:p>
        </p:txBody>
      </p:sp>
      <p:grpSp>
        <p:nvGrpSpPr>
          <p:cNvPr id="32" name="Group 31">
            <a:extLst>
              <a:ext uri="{FF2B5EF4-FFF2-40B4-BE49-F238E27FC236}">
                <a16:creationId xmlns:a16="http://schemas.microsoft.com/office/drawing/2014/main" id="{4A269EDB-C440-B229-3551-7008E3FF477E}"/>
              </a:ext>
            </a:extLst>
          </p:cNvPr>
          <p:cNvGrpSpPr/>
          <p:nvPr/>
        </p:nvGrpSpPr>
        <p:grpSpPr>
          <a:xfrm>
            <a:off x="7969507" y="1847405"/>
            <a:ext cx="3431995" cy="1311688"/>
            <a:chOff x="7787811" y="1915736"/>
            <a:chExt cx="4098671" cy="1566487"/>
          </a:xfrm>
        </p:grpSpPr>
        <p:grpSp>
          <p:nvGrpSpPr>
            <p:cNvPr id="30" name="Group 29">
              <a:extLst>
                <a:ext uri="{FF2B5EF4-FFF2-40B4-BE49-F238E27FC236}">
                  <a16:creationId xmlns:a16="http://schemas.microsoft.com/office/drawing/2014/main" id="{82D28E6E-021C-B723-753C-03072686E234}"/>
                </a:ext>
              </a:extLst>
            </p:cNvPr>
            <p:cNvGrpSpPr/>
            <p:nvPr/>
          </p:nvGrpSpPr>
          <p:grpSpPr>
            <a:xfrm>
              <a:off x="7787811" y="1915736"/>
              <a:ext cx="4098671" cy="1566487"/>
              <a:chOff x="7787811" y="1915736"/>
              <a:chExt cx="4098671" cy="1566487"/>
            </a:xfrm>
          </p:grpSpPr>
          <p:sp>
            <p:nvSpPr>
              <p:cNvPr id="27" name="Oval 26">
                <a:extLst>
                  <a:ext uri="{FF2B5EF4-FFF2-40B4-BE49-F238E27FC236}">
                    <a16:creationId xmlns:a16="http://schemas.microsoft.com/office/drawing/2014/main" id="{F593A224-9A58-CE02-3E8B-853A4FC41C23}"/>
                  </a:ext>
                </a:extLst>
              </p:cNvPr>
              <p:cNvSpPr/>
              <p:nvPr/>
            </p:nvSpPr>
            <p:spPr>
              <a:xfrm>
                <a:off x="7787811" y="1915736"/>
                <a:ext cx="1566487" cy="1566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8" name="Oval 27">
                <a:extLst>
                  <a:ext uri="{FF2B5EF4-FFF2-40B4-BE49-F238E27FC236}">
                    <a16:creationId xmlns:a16="http://schemas.microsoft.com/office/drawing/2014/main" id="{2E0539B3-B0AB-F9AE-DAEB-50A94DE59A53}"/>
                  </a:ext>
                </a:extLst>
              </p:cNvPr>
              <p:cNvSpPr/>
              <p:nvPr/>
            </p:nvSpPr>
            <p:spPr>
              <a:xfrm>
                <a:off x="9053903" y="1915736"/>
                <a:ext cx="1566487" cy="1566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9" name="Oval 28">
                <a:extLst>
                  <a:ext uri="{FF2B5EF4-FFF2-40B4-BE49-F238E27FC236}">
                    <a16:creationId xmlns:a16="http://schemas.microsoft.com/office/drawing/2014/main" id="{0F026133-5902-BE2C-4B45-10BB7F79C47F}"/>
                  </a:ext>
                </a:extLst>
              </p:cNvPr>
              <p:cNvSpPr/>
              <p:nvPr/>
            </p:nvSpPr>
            <p:spPr>
              <a:xfrm>
                <a:off x="10319995" y="1915736"/>
                <a:ext cx="1566487" cy="1566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pic>
          <p:nvPicPr>
            <p:cNvPr id="9" name="Picture 2" descr="Sveriges Arkitekter – Wikipedia">
              <a:extLst>
                <a:ext uri="{FF2B5EF4-FFF2-40B4-BE49-F238E27FC236}">
                  <a16:creationId xmlns:a16="http://schemas.microsoft.com/office/drawing/2014/main" id="{890720FA-65B1-0091-12FD-9B45B37873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20390" y="2420226"/>
              <a:ext cx="1115011" cy="557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å med i Unionen - Bli medlem i facket">
              <a:extLst>
                <a:ext uri="{FF2B5EF4-FFF2-40B4-BE49-F238E27FC236}">
                  <a16:creationId xmlns:a16="http://schemas.microsoft.com/office/drawing/2014/main" id="{D20E405D-7863-ADB2-E6E2-992ADD6A9CB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022283" y="2528229"/>
              <a:ext cx="1629728" cy="341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veriges Ingenjörers logotyp | Sveriges Ingenjörer">
              <a:extLst>
                <a:ext uri="{FF2B5EF4-FFF2-40B4-BE49-F238E27FC236}">
                  <a16:creationId xmlns:a16="http://schemas.microsoft.com/office/drawing/2014/main" id="{377590BB-DF62-F8C7-FE3F-95B40B133D2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12271" y="2157083"/>
              <a:ext cx="717568" cy="963898"/>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ruta 23">
            <a:extLst>
              <a:ext uri="{FF2B5EF4-FFF2-40B4-BE49-F238E27FC236}">
                <a16:creationId xmlns:a16="http://schemas.microsoft.com/office/drawing/2014/main" id="{2D400E42-07DA-2A4B-84DE-7E7E95CB7FEE}"/>
              </a:ext>
            </a:extLst>
          </p:cNvPr>
          <p:cNvSpPr txBox="1"/>
          <p:nvPr/>
        </p:nvSpPr>
        <p:spPr>
          <a:xfrm>
            <a:off x="8186181" y="3190881"/>
            <a:ext cx="2984046" cy="338554"/>
          </a:xfrm>
          <a:prstGeom prst="rect">
            <a:avLst/>
          </a:prstGeom>
          <a:noFill/>
        </p:spPr>
        <p:txBody>
          <a:bodyPr wrap="square" rtlCol="0">
            <a:spAutoFit/>
          </a:bodyPr>
          <a:lstStyle/>
          <a:p>
            <a:pPr algn="ctr"/>
            <a:r>
              <a:rPr lang="sv-SE" sz="1600">
                <a:latin typeface="Aptos" panose="020B0004020202020204" pitchFamily="34" charset="0"/>
              </a:rPr>
              <a:t>Fack/Arbetstagarorganisationer</a:t>
            </a:r>
          </a:p>
        </p:txBody>
      </p:sp>
      <p:sp>
        <p:nvSpPr>
          <p:cNvPr id="49" name="textruta 23">
            <a:extLst>
              <a:ext uri="{FF2B5EF4-FFF2-40B4-BE49-F238E27FC236}">
                <a16:creationId xmlns:a16="http://schemas.microsoft.com/office/drawing/2014/main" id="{277072A5-54DD-041E-FAED-9D1475EFDB72}"/>
              </a:ext>
            </a:extLst>
          </p:cNvPr>
          <p:cNvSpPr txBox="1"/>
          <p:nvPr/>
        </p:nvSpPr>
        <p:spPr>
          <a:xfrm>
            <a:off x="1267691" y="3190880"/>
            <a:ext cx="2699016" cy="338554"/>
          </a:xfrm>
          <a:prstGeom prst="rect">
            <a:avLst/>
          </a:prstGeom>
          <a:noFill/>
        </p:spPr>
        <p:txBody>
          <a:bodyPr wrap="square" rtlCol="0">
            <a:spAutoFit/>
          </a:bodyPr>
          <a:lstStyle/>
          <a:p>
            <a:pPr algn="ctr"/>
            <a:r>
              <a:rPr lang="sv-SE" sz="1600">
                <a:latin typeface="Aptos" panose="020B0004020202020204" pitchFamily="34" charset="0"/>
              </a:rPr>
              <a:t>Arbetsgivarorganisation</a:t>
            </a:r>
          </a:p>
        </p:txBody>
      </p:sp>
      <p:grpSp>
        <p:nvGrpSpPr>
          <p:cNvPr id="1038" name="Group 1037">
            <a:extLst>
              <a:ext uri="{FF2B5EF4-FFF2-40B4-BE49-F238E27FC236}">
                <a16:creationId xmlns:a16="http://schemas.microsoft.com/office/drawing/2014/main" id="{5857E537-E01D-FF9C-8F7D-393B1DD73FC8}"/>
              </a:ext>
            </a:extLst>
          </p:cNvPr>
          <p:cNvGrpSpPr/>
          <p:nvPr/>
        </p:nvGrpSpPr>
        <p:grpSpPr>
          <a:xfrm>
            <a:off x="1780719" y="3681283"/>
            <a:ext cx="1434806" cy="1434806"/>
            <a:chOff x="1780718" y="4172005"/>
            <a:chExt cx="1434806" cy="1434806"/>
          </a:xfrm>
        </p:grpSpPr>
        <p:sp>
          <p:nvSpPr>
            <p:cNvPr id="1031" name="Oval 1030">
              <a:extLst>
                <a:ext uri="{FF2B5EF4-FFF2-40B4-BE49-F238E27FC236}">
                  <a16:creationId xmlns:a16="http://schemas.microsoft.com/office/drawing/2014/main" id="{1DEC926E-1C08-419B-9FB8-D5479C2F3B37}"/>
                </a:ext>
              </a:extLst>
            </p:cNvPr>
            <p:cNvSpPr/>
            <p:nvPr/>
          </p:nvSpPr>
          <p:spPr>
            <a:xfrm>
              <a:off x="1780718" y="4172005"/>
              <a:ext cx="1434806" cy="1434806"/>
            </a:xfrm>
            <a:prstGeom prst="ellipse">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51" name="Graphic 50" descr="Work from home desk outline">
              <a:extLst>
                <a:ext uri="{FF2B5EF4-FFF2-40B4-BE49-F238E27FC236}">
                  <a16:creationId xmlns:a16="http://schemas.microsoft.com/office/drawing/2014/main" id="{C863860A-5000-CFE3-E509-2180C3E9B0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7463" y="4236788"/>
              <a:ext cx="1247312" cy="1247312"/>
            </a:xfrm>
            <a:prstGeom prst="rect">
              <a:avLst/>
            </a:prstGeom>
          </p:spPr>
        </p:pic>
      </p:grpSp>
      <p:grpSp>
        <p:nvGrpSpPr>
          <p:cNvPr id="1034" name="Group 1033">
            <a:extLst>
              <a:ext uri="{FF2B5EF4-FFF2-40B4-BE49-F238E27FC236}">
                <a16:creationId xmlns:a16="http://schemas.microsoft.com/office/drawing/2014/main" id="{C26D0873-9B53-20E5-CE49-537A32A9963D}"/>
              </a:ext>
            </a:extLst>
          </p:cNvPr>
          <p:cNvGrpSpPr/>
          <p:nvPr/>
        </p:nvGrpSpPr>
        <p:grpSpPr>
          <a:xfrm>
            <a:off x="8968100" y="3681283"/>
            <a:ext cx="1434806" cy="1434806"/>
            <a:chOff x="8968099" y="4172005"/>
            <a:chExt cx="1434806" cy="1434806"/>
          </a:xfrm>
        </p:grpSpPr>
        <p:sp>
          <p:nvSpPr>
            <p:cNvPr id="1029" name="Oval 1028">
              <a:extLst>
                <a:ext uri="{FF2B5EF4-FFF2-40B4-BE49-F238E27FC236}">
                  <a16:creationId xmlns:a16="http://schemas.microsoft.com/office/drawing/2014/main" id="{2109AEEA-898B-C1C2-B011-A7FB4521DE7E}"/>
                </a:ext>
              </a:extLst>
            </p:cNvPr>
            <p:cNvSpPr/>
            <p:nvPr/>
          </p:nvSpPr>
          <p:spPr>
            <a:xfrm>
              <a:off x="8968099" y="4172005"/>
              <a:ext cx="1434806" cy="1434806"/>
            </a:xfrm>
            <a:prstGeom prst="ellipse">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55" name="Graphic 54" descr="Meeting outline">
              <a:extLst>
                <a:ext uri="{FF2B5EF4-FFF2-40B4-BE49-F238E27FC236}">
                  <a16:creationId xmlns:a16="http://schemas.microsoft.com/office/drawing/2014/main" id="{A4441740-6724-E692-E8F5-B380D94AF6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60369" y="4318922"/>
              <a:ext cx="1027965" cy="1027965"/>
            </a:xfrm>
            <a:prstGeom prst="rect">
              <a:avLst/>
            </a:prstGeom>
          </p:spPr>
        </p:pic>
      </p:grpSp>
      <p:sp>
        <p:nvSpPr>
          <p:cNvPr id="56" name="textruta 23">
            <a:extLst>
              <a:ext uri="{FF2B5EF4-FFF2-40B4-BE49-F238E27FC236}">
                <a16:creationId xmlns:a16="http://schemas.microsoft.com/office/drawing/2014/main" id="{EE4B0471-F530-7010-2764-006527529C87}"/>
              </a:ext>
            </a:extLst>
          </p:cNvPr>
          <p:cNvSpPr txBox="1"/>
          <p:nvPr/>
        </p:nvSpPr>
        <p:spPr>
          <a:xfrm>
            <a:off x="8328696" y="5165011"/>
            <a:ext cx="2699016" cy="338554"/>
          </a:xfrm>
          <a:prstGeom prst="rect">
            <a:avLst/>
          </a:prstGeom>
          <a:noFill/>
        </p:spPr>
        <p:txBody>
          <a:bodyPr wrap="square" rtlCol="0">
            <a:spAutoFit/>
          </a:bodyPr>
          <a:lstStyle/>
          <a:p>
            <a:pPr algn="ctr"/>
            <a:r>
              <a:rPr lang="sv-SE" sz="1600">
                <a:latin typeface="Aptos" panose="020B0004020202020204" pitchFamily="34" charset="0"/>
              </a:rPr>
              <a:t>Lokala föreningar</a:t>
            </a:r>
          </a:p>
        </p:txBody>
      </p:sp>
      <p:sp>
        <p:nvSpPr>
          <p:cNvPr id="57" name="textruta 23">
            <a:extLst>
              <a:ext uri="{FF2B5EF4-FFF2-40B4-BE49-F238E27FC236}">
                <a16:creationId xmlns:a16="http://schemas.microsoft.com/office/drawing/2014/main" id="{8EE851E5-25FB-3792-54D2-0E78319A8818}"/>
              </a:ext>
            </a:extLst>
          </p:cNvPr>
          <p:cNvSpPr txBox="1"/>
          <p:nvPr/>
        </p:nvSpPr>
        <p:spPr>
          <a:xfrm>
            <a:off x="1190325" y="5165011"/>
            <a:ext cx="2699016" cy="338554"/>
          </a:xfrm>
          <a:prstGeom prst="rect">
            <a:avLst/>
          </a:prstGeom>
          <a:noFill/>
        </p:spPr>
        <p:txBody>
          <a:bodyPr wrap="square" rtlCol="0">
            <a:spAutoFit/>
          </a:bodyPr>
          <a:lstStyle/>
          <a:p>
            <a:pPr algn="ctr"/>
            <a:r>
              <a:rPr lang="sv-SE" sz="1600">
                <a:latin typeface="Aptos" panose="020B0004020202020204" pitchFamily="34" charset="0"/>
              </a:rPr>
              <a:t>Arbetsgivare</a:t>
            </a:r>
          </a:p>
        </p:txBody>
      </p:sp>
      <p:sp>
        <p:nvSpPr>
          <p:cNvPr id="58" name="textruta 23">
            <a:extLst>
              <a:ext uri="{FF2B5EF4-FFF2-40B4-BE49-F238E27FC236}">
                <a16:creationId xmlns:a16="http://schemas.microsoft.com/office/drawing/2014/main" id="{1406BF9D-F0B7-368C-4E2D-7BCDC35F5345}"/>
              </a:ext>
            </a:extLst>
          </p:cNvPr>
          <p:cNvSpPr txBox="1"/>
          <p:nvPr/>
        </p:nvSpPr>
        <p:spPr>
          <a:xfrm>
            <a:off x="4746493" y="5913407"/>
            <a:ext cx="2699016" cy="338554"/>
          </a:xfrm>
          <a:prstGeom prst="rect">
            <a:avLst/>
          </a:prstGeom>
          <a:noFill/>
        </p:spPr>
        <p:txBody>
          <a:bodyPr wrap="square" rtlCol="0">
            <a:spAutoFit/>
          </a:bodyPr>
          <a:lstStyle/>
          <a:p>
            <a:pPr algn="ctr"/>
            <a:r>
              <a:rPr lang="sv-SE" sz="1600">
                <a:latin typeface="Aptos" panose="020B0004020202020204" pitchFamily="34" charset="0"/>
              </a:rPr>
              <a:t>Medlemmar/anställda</a:t>
            </a:r>
          </a:p>
        </p:txBody>
      </p:sp>
      <p:cxnSp>
        <p:nvCxnSpPr>
          <p:cNvPr id="60" name="Straight Arrow Connector 59">
            <a:extLst>
              <a:ext uri="{FF2B5EF4-FFF2-40B4-BE49-F238E27FC236}">
                <a16:creationId xmlns:a16="http://schemas.microsoft.com/office/drawing/2014/main" id="{F6F6CE6C-A331-FB06-120B-3C5D90718331}"/>
              </a:ext>
            </a:extLst>
          </p:cNvPr>
          <p:cNvCxnSpPr/>
          <p:nvPr/>
        </p:nvCxnSpPr>
        <p:spPr>
          <a:xfrm>
            <a:off x="7000407" y="2502448"/>
            <a:ext cx="957948" cy="0"/>
          </a:xfrm>
          <a:prstGeom prst="straightConnector1">
            <a:avLst/>
          </a:prstGeom>
          <a:ln w="25400">
            <a:headEnd type="arrow"/>
            <a:tailEnd type="oval"/>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4E40D91D-8408-1E98-4180-B5BC7175BD34}"/>
              </a:ext>
            </a:extLst>
          </p:cNvPr>
          <p:cNvCxnSpPr>
            <a:cxnSpLocks/>
          </p:cNvCxnSpPr>
          <p:nvPr/>
        </p:nvCxnSpPr>
        <p:spPr>
          <a:xfrm flipH="1" flipV="1">
            <a:off x="4361543" y="2502451"/>
            <a:ext cx="961660" cy="11139"/>
          </a:xfrm>
          <a:prstGeom prst="straightConnector1">
            <a:avLst/>
          </a:prstGeom>
          <a:ln w="25400">
            <a:headEnd type="arrow"/>
            <a:tailEnd type="oval"/>
          </a:ln>
        </p:spPr>
        <p:style>
          <a:lnRef idx="1">
            <a:schemeClr val="accent1"/>
          </a:lnRef>
          <a:fillRef idx="0">
            <a:schemeClr val="accent1"/>
          </a:fillRef>
          <a:effectRef idx="0">
            <a:schemeClr val="accent1"/>
          </a:effectRef>
          <a:fontRef idx="minor">
            <a:schemeClr val="tx1"/>
          </a:fontRef>
        </p:style>
      </p:cxnSp>
      <p:cxnSp>
        <p:nvCxnSpPr>
          <p:cNvPr id="1033" name="Straight Arrow Connector 1032">
            <a:extLst>
              <a:ext uri="{FF2B5EF4-FFF2-40B4-BE49-F238E27FC236}">
                <a16:creationId xmlns:a16="http://schemas.microsoft.com/office/drawing/2014/main" id="{BF41D92A-803F-D06F-95B9-7A465A70E13E}"/>
              </a:ext>
            </a:extLst>
          </p:cNvPr>
          <p:cNvCxnSpPr>
            <a:cxnSpLocks/>
          </p:cNvCxnSpPr>
          <p:nvPr/>
        </p:nvCxnSpPr>
        <p:spPr>
          <a:xfrm>
            <a:off x="6868797" y="4189509"/>
            <a:ext cx="2134385" cy="0"/>
          </a:xfrm>
          <a:prstGeom prst="straightConnector1">
            <a:avLst/>
          </a:prstGeom>
          <a:ln w="25400">
            <a:solidFill>
              <a:schemeClr val="accent1"/>
            </a:solidFill>
            <a:headEnd type="arrow"/>
            <a:tailEnd type="oval"/>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E20B69BC-D4A8-84BB-169F-16D8CD337835}"/>
              </a:ext>
            </a:extLst>
          </p:cNvPr>
          <p:cNvCxnSpPr>
            <a:cxnSpLocks/>
          </p:cNvCxnSpPr>
          <p:nvPr/>
        </p:nvCxnSpPr>
        <p:spPr>
          <a:xfrm flipH="1">
            <a:off x="3169581" y="4189509"/>
            <a:ext cx="2153624" cy="0"/>
          </a:xfrm>
          <a:prstGeom prst="straightConnector1">
            <a:avLst/>
          </a:prstGeom>
          <a:ln w="25400">
            <a:headEnd type="arrow"/>
            <a:tailEnd type="oval"/>
          </a:ln>
        </p:spPr>
        <p:style>
          <a:lnRef idx="1">
            <a:schemeClr val="accent1"/>
          </a:lnRef>
          <a:fillRef idx="0">
            <a:schemeClr val="accent1"/>
          </a:fillRef>
          <a:effectRef idx="0">
            <a:schemeClr val="accent1"/>
          </a:effectRef>
          <a:fontRef idx="minor">
            <a:schemeClr val="tx1"/>
          </a:fontRef>
        </p:style>
      </p:cxnSp>
      <p:sp>
        <p:nvSpPr>
          <p:cNvPr id="1043" name="Arc 1042">
            <a:extLst>
              <a:ext uri="{FF2B5EF4-FFF2-40B4-BE49-F238E27FC236}">
                <a16:creationId xmlns:a16="http://schemas.microsoft.com/office/drawing/2014/main" id="{61E56DFE-B90E-7A27-1824-8326B05EF0BF}"/>
              </a:ext>
            </a:extLst>
          </p:cNvPr>
          <p:cNvSpPr/>
          <p:nvPr/>
        </p:nvSpPr>
        <p:spPr>
          <a:xfrm rot="5400000">
            <a:off x="9726184" y="2927488"/>
            <a:ext cx="1283280" cy="1283280"/>
          </a:xfrm>
          <a:prstGeom prst="arc">
            <a:avLst/>
          </a:prstGeom>
          <a:ln w="25400">
            <a:headEnd type="arrow"/>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044" name="Arc 1043">
            <a:extLst>
              <a:ext uri="{FF2B5EF4-FFF2-40B4-BE49-F238E27FC236}">
                <a16:creationId xmlns:a16="http://schemas.microsoft.com/office/drawing/2014/main" id="{534D185F-B549-3787-1975-2F50F0977AB8}"/>
              </a:ext>
            </a:extLst>
          </p:cNvPr>
          <p:cNvSpPr/>
          <p:nvPr/>
        </p:nvSpPr>
        <p:spPr>
          <a:xfrm rot="10800000">
            <a:off x="1160185" y="2927488"/>
            <a:ext cx="1283280" cy="1283280"/>
          </a:xfrm>
          <a:prstGeom prst="arc">
            <a:avLst/>
          </a:prstGeom>
          <a:ln w="25400">
            <a:headEnd type="ova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grpSp>
        <p:nvGrpSpPr>
          <p:cNvPr id="1047" name="Group 1046">
            <a:extLst>
              <a:ext uri="{FF2B5EF4-FFF2-40B4-BE49-F238E27FC236}">
                <a16:creationId xmlns:a16="http://schemas.microsoft.com/office/drawing/2014/main" id="{8D15015F-F4C3-0B29-FAA5-31C23F04CE90}"/>
              </a:ext>
            </a:extLst>
          </p:cNvPr>
          <p:cNvGrpSpPr/>
          <p:nvPr/>
        </p:nvGrpSpPr>
        <p:grpSpPr>
          <a:xfrm>
            <a:off x="4724400" y="4857191"/>
            <a:ext cx="2743200" cy="914400"/>
            <a:chOff x="4724400" y="5347912"/>
            <a:chExt cx="2743200" cy="914400"/>
          </a:xfrm>
          <a:solidFill>
            <a:schemeClr val="bg1"/>
          </a:solidFill>
        </p:grpSpPr>
        <p:pic>
          <p:nvPicPr>
            <p:cNvPr id="53" name="Graphic 52" descr="Group of people outline">
              <a:extLst>
                <a:ext uri="{FF2B5EF4-FFF2-40B4-BE49-F238E27FC236}">
                  <a16:creationId xmlns:a16="http://schemas.microsoft.com/office/drawing/2014/main" id="{9CFA1D15-7EAB-25EF-B8AF-1041993DD8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38800" y="5347912"/>
              <a:ext cx="914400" cy="914400"/>
            </a:xfrm>
            <a:prstGeom prst="rect">
              <a:avLst/>
            </a:prstGeom>
          </p:spPr>
        </p:pic>
        <p:pic>
          <p:nvPicPr>
            <p:cNvPr id="1045" name="Graphic 1044" descr="Group of people outline">
              <a:extLst>
                <a:ext uri="{FF2B5EF4-FFF2-40B4-BE49-F238E27FC236}">
                  <a16:creationId xmlns:a16="http://schemas.microsoft.com/office/drawing/2014/main" id="{10488D20-374B-1A52-3E15-27CECC940B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4400" y="5347912"/>
              <a:ext cx="914400" cy="914400"/>
            </a:xfrm>
            <a:prstGeom prst="rect">
              <a:avLst/>
            </a:prstGeom>
          </p:spPr>
        </p:pic>
        <p:pic>
          <p:nvPicPr>
            <p:cNvPr id="1046" name="Graphic 1045" descr="Group of people outline">
              <a:extLst>
                <a:ext uri="{FF2B5EF4-FFF2-40B4-BE49-F238E27FC236}">
                  <a16:creationId xmlns:a16="http://schemas.microsoft.com/office/drawing/2014/main" id="{B32B04C0-954C-1EBB-5DD3-F8633C6E71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53200" y="5347912"/>
              <a:ext cx="914400" cy="914400"/>
            </a:xfrm>
            <a:prstGeom prst="rect">
              <a:avLst/>
            </a:prstGeom>
          </p:spPr>
        </p:pic>
      </p:grpSp>
      <p:sp>
        <p:nvSpPr>
          <p:cNvPr id="1049" name="Arc 1048">
            <a:extLst>
              <a:ext uri="{FF2B5EF4-FFF2-40B4-BE49-F238E27FC236}">
                <a16:creationId xmlns:a16="http://schemas.microsoft.com/office/drawing/2014/main" id="{6BE91101-08A3-D5B1-D2CB-E58629ED6022}"/>
              </a:ext>
            </a:extLst>
          </p:cNvPr>
          <p:cNvSpPr/>
          <p:nvPr/>
        </p:nvSpPr>
        <p:spPr>
          <a:xfrm rot="5400000">
            <a:off x="7206957" y="3507570"/>
            <a:ext cx="1311688" cy="2364944"/>
          </a:xfrm>
          <a:prstGeom prst="arc">
            <a:avLst>
              <a:gd name="adj1" fmla="val 16573787"/>
              <a:gd name="adj2" fmla="val 0"/>
            </a:avLst>
          </a:prstGeom>
          <a:ln w="25400">
            <a:headEnd type="arrow"/>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050" name="Arc 1049">
            <a:extLst>
              <a:ext uri="{FF2B5EF4-FFF2-40B4-BE49-F238E27FC236}">
                <a16:creationId xmlns:a16="http://schemas.microsoft.com/office/drawing/2014/main" id="{68509D54-39BB-765D-8963-41483ACEE23A}"/>
              </a:ext>
            </a:extLst>
          </p:cNvPr>
          <p:cNvSpPr/>
          <p:nvPr/>
        </p:nvSpPr>
        <p:spPr>
          <a:xfrm rot="16200000" flipH="1">
            <a:off x="3715103" y="3507570"/>
            <a:ext cx="1311688" cy="2364944"/>
          </a:xfrm>
          <a:prstGeom prst="arc">
            <a:avLst>
              <a:gd name="adj1" fmla="val 16573787"/>
              <a:gd name="adj2" fmla="val 0"/>
            </a:avLst>
          </a:prstGeom>
          <a:ln w="25400">
            <a:headEnd type="arrow"/>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051" name="textruta 23">
            <a:extLst>
              <a:ext uri="{FF2B5EF4-FFF2-40B4-BE49-F238E27FC236}">
                <a16:creationId xmlns:a16="http://schemas.microsoft.com/office/drawing/2014/main" id="{55DA2DB4-4BE8-E479-AC95-40380FEA6942}"/>
              </a:ext>
            </a:extLst>
          </p:cNvPr>
          <p:cNvSpPr txBox="1"/>
          <p:nvPr/>
        </p:nvSpPr>
        <p:spPr>
          <a:xfrm>
            <a:off x="5277880" y="3868395"/>
            <a:ext cx="1677204" cy="646331"/>
          </a:xfrm>
          <a:prstGeom prst="rect">
            <a:avLst/>
          </a:prstGeom>
          <a:noFill/>
        </p:spPr>
        <p:txBody>
          <a:bodyPr wrap="square" rtlCol="0">
            <a:spAutoFit/>
          </a:bodyPr>
          <a:lstStyle/>
          <a:p>
            <a:pPr algn="ctr"/>
            <a:r>
              <a:rPr lang="sv-SE" b="1">
                <a:latin typeface="Aptos" panose="020B0004020202020204" pitchFamily="34" charset="0"/>
              </a:rPr>
              <a:t>Lokala kollektivavtal</a:t>
            </a:r>
          </a:p>
        </p:txBody>
      </p:sp>
      <p:sp>
        <p:nvSpPr>
          <p:cNvPr id="1052" name="textruta 23">
            <a:extLst>
              <a:ext uri="{FF2B5EF4-FFF2-40B4-BE49-F238E27FC236}">
                <a16:creationId xmlns:a16="http://schemas.microsoft.com/office/drawing/2014/main" id="{FEDBB40D-7138-5446-7245-FE6F4481B397}"/>
              </a:ext>
            </a:extLst>
          </p:cNvPr>
          <p:cNvSpPr txBox="1"/>
          <p:nvPr/>
        </p:nvSpPr>
        <p:spPr>
          <a:xfrm>
            <a:off x="5277880" y="2196983"/>
            <a:ext cx="1677204" cy="646331"/>
          </a:xfrm>
          <a:prstGeom prst="rect">
            <a:avLst/>
          </a:prstGeom>
          <a:noFill/>
        </p:spPr>
        <p:txBody>
          <a:bodyPr wrap="square" rtlCol="0">
            <a:spAutoFit/>
          </a:bodyPr>
          <a:lstStyle/>
          <a:p>
            <a:pPr algn="ctr"/>
            <a:r>
              <a:rPr lang="sv-SE" b="1">
                <a:latin typeface="Aptos" panose="020B0004020202020204" pitchFamily="34" charset="0"/>
              </a:rPr>
              <a:t>Centrala kollektivavtal</a:t>
            </a:r>
          </a:p>
        </p:txBody>
      </p:sp>
    </p:spTree>
    <p:extLst>
      <p:ext uri="{BB962C8B-B14F-4D97-AF65-F5344CB8AC3E}">
        <p14:creationId xmlns:p14="http://schemas.microsoft.com/office/powerpoint/2010/main" val="2132549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DD08-438A-A827-48D9-6E0600013482}"/>
              </a:ext>
            </a:extLst>
          </p:cNvPr>
          <p:cNvSpPr>
            <a:spLocks noGrp="1"/>
          </p:cNvSpPr>
          <p:nvPr>
            <p:ph type="title"/>
          </p:nvPr>
        </p:nvSpPr>
        <p:spPr>
          <a:xfrm>
            <a:off x="666003" y="98424"/>
            <a:ext cx="5870503" cy="2106888"/>
          </a:xfrm>
        </p:spPr>
        <p:txBody>
          <a:bodyPr/>
          <a:lstStyle/>
          <a:p>
            <a:r>
              <a:rPr lang="sv-SE" sz="4001"/>
              <a:t>Så här ser det lokala arbetet med kollektiv-avtalet ut hos oss</a:t>
            </a:r>
          </a:p>
        </p:txBody>
      </p:sp>
      <p:sp>
        <p:nvSpPr>
          <p:cNvPr id="3" name="Text Placeholder 2">
            <a:extLst>
              <a:ext uri="{FF2B5EF4-FFF2-40B4-BE49-F238E27FC236}">
                <a16:creationId xmlns:a16="http://schemas.microsoft.com/office/drawing/2014/main" id="{699B8956-A39B-CB97-863C-B263B7513B29}"/>
              </a:ext>
            </a:extLst>
          </p:cNvPr>
          <p:cNvSpPr>
            <a:spLocks noGrp="1"/>
          </p:cNvSpPr>
          <p:nvPr>
            <p:ph type="body" sz="quarter" idx="13"/>
          </p:nvPr>
        </p:nvSpPr>
        <p:spPr>
          <a:xfrm>
            <a:off x="666004" y="2455752"/>
            <a:ext cx="5229225" cy="3247982"/>
          </a:xfrm>
        </p:spPr>
        <p:txBody>
          <a:bodyPr/>
          <a:lstStyle/>
          <a:p>
            <a:pPr marL="0" indent="0">
              <a:buNone/>
            </a:pPr>
            <a:r>
              <a:rPr lang="sv-SE"/>
              <a:t>Egen text eller bild kring utformning på </a:t>
            </a:r>
            <a:br>
              <a:rPr lang="sv-SE"/>
            </a:br>
            <a:r>
              <a:rPr lang="sv-SE"/>
              <a:t>lokalt fackförbund, mötesformer etc.</a:t>
            </a:r>
            <a:br>
              <a:rPr lang="sv-SE"/>
            </a:br>
            <a:br>
              <a:rPr lang="sv-SE"/>
            </a:br>
            <a:endParaRPr lang="sv-SE"/>
          </a:p>
        </p:txBody>
      </p:sp>
      <p:sp>
        <p:nvSpPr>
          <p:cNvPr id="4" name="Picture Placeholder 3">
            <a:extLst>
              <a:ext uri="{FF2B5EF4-FFF2-40B4-BE49-F238E27FC236}">
                <a16:creationId xmlns:a16="http://schemas.microsoft.com/office/drawing/2014/main" id="{E57BA252-68E8-290C-F1B3-FED7ADF80FEE}"/>
              </a:ext>
            </a:extLst>
          </p:cNvPr>
          <p:cNvSpPr>
            <a:spLocks noGrp="1"/>
          </p:cNvSpPr>
          <p:nvPr>
            <p:ph type="pic" sz="quarter" idx="14"/>
          </p:nvPr>
        </p:nvSpPr>
        <p:spPr/>
        <p:txBody>
          <a:bodyPr/>
          <a:lstStyle/>
          <a:p>
            <a:endParaRPr lang="en-SE"/>
          </a:p>
        </p:txBody>
      </p:sp>
      <p:sp>
        <p:nvSpPr>
          <p:cNvPr id="6" name="Rektangel 5">
            <a:extLst>
              <a:ext uri="{FF2B5EF4-FFF2-40B4-BE49-F238E27FC236}">
                <a16:creationId xmlns:a16="http://schemas.microsoft.com/office/drawing/2014/main" id="{0C818700-BF13-DCCD-EB3A-C2CE3CC473FB}"/>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4034958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ags/tag3.xml><?xml version="1.0" encoding="utf-8"?>
<p:tagLst xmlns:a="http://schemas.openxmlformats.org/drawingml/2006/main" xmlns:r="http://schemas.openxmlformats.org/officeDocument/2006/relationships" xmlns:p="http://schemas.openxmlformats.org/presentationml/2006/main">
  <p:tag name="LOGO" val="Almega_Normal"/>
</p:tagLst>
</file>

<file path=ppt/tags/tag4.xml><?xml version="1.0" encoding="utf-8"?>
<p:tagLst xmlns:a="http://schemas.openxmlformats.org/drawingml/2006/main" xmlns:r="http://schemas.openxmlformats.org/officeDocument/2006/relationships" xmlns:p="http://schemas.openxmlformats.org/presentationml/2006/main">
  <p:tag name="LOGO" val="Almega_Normal"/>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69b2f6-49ff-4116-bb87-5b023feb9d82" xsi:nil="true"/>
    <lcf76f155ced4ddcb4097134ff3c332f xmlns="1e6d9b35-9b7d-4c5d-9c62-1f12d185832a">
      <Terms xmlns="http://schemas.microsoft.com/office/infopath/2007/PartnerControls"/>
    </lcf76f155ced4ddcb4097134ff3c332f>
    <SharedWithUsers xmlns="7469b2f6-49ff-4116-bb87-5b023feb9d82">
      <UserInfo>
        <DisplayName>Markus Konow</DisplayName>
        <AccountId>82</AccountId>
        <AccountType/>
      </UserInfo>
      <UserInfo>
        <DisplayName>Richard Österberg</DisplayName>
        <AccountId>91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86592419173B42ACE27B9D1063AEA1" ma:contentTypeVersion="15" ma:contentTypeDescription="Create a new document." ma:contentTypeScope="" ma:versionID="3abc2882494546a2a9caf58286dfd10e">
  <xsd:schema xmlns:xsd="http://www.w3.org/2001/XMLSchema" xmlns:xs="http://www.w3.org/2001/XMLSchema" xmlns:p="http://schemas.microsoft.com/office/2006/metadata/properties" xmlns:ns2="1e6d9b35-9b7d-4c5d-9c62-1f12d185832a" xmlns:ns3="7469b2f6-49ff-4116-bb87-5b023feb9d82" targetNamespace="http://schemas.microsoft.com/office/2006/metadata/properties" ma:root="true" ma:fieldsID="6c3089eb2a9b12713f631c691e198b0d" ns2:_="" ns3:_="">
    <xsd:import namespace="1e6d9b35-9b7d-4c5d-9c62-1f12d185832a"/>
    <xsd:import namespace="7469b2f6-49ff-4116-bb87-5b023feb9d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d9b35-9b7d-4c5d-9c62-1f12d1858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69b2f6-49ff-4116-bb87-5b023feb9d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782a157-0ef7-42c0-9796-eff8ac65c267}" ma:internalName="TaxCatchAll" ma:showField="CatchAllData" ma:web="7469b2f6-49ff-4116-bb87-5b023feb9d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D4ABDA6A-1F6C-4B42-8544-08E5AE6AC91F}">
  <ds:schemaRefs>
    <ds:schemaRef ds:uri="http://schemas.microsoft.com/office/2006/metadata/properties"/>
    <ds:schemaRef ds:uri="1e6d9b35-9b7d-4c5d-9c62-1f12d185832a"/>
    <ds:schemaRef ds:uri="http://purl.org/dc/elements/1.1/"/>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 ds:uri="http://schemas.microsoft.com/office/infopath/2007/PartnerControls"/>
    <ds:schemaRef ds:uri="7469b2f6-49ff-4116-bb87-5b023feb9d82"/>
  </ds:schemaRefs>
</ds:datastoreItem>
</file>

<file path=customXml/itemProps3.xml><?xml version="1.0" encoding="utf-8"?>
<ds:datastoreItem xmlns:ds="http://schemas.openxmlformats.org/officeDocument/2006/customXml" ds:itemID="{88B6B683-3F29-4D10-9689-8EB38B183B6E}">
  <ds:schemaRefs>
    <ds:schemaRef ds:uri="1e6d9b35-9b7d-4c5d-9c62-1f12d185832a"/>
    <ds:schemaRef ds:uri="7469b2f6-49ff-4116-bb87-5b023feb9d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Förbund</Template>
  <TotalTime>10</TotalTime>
  <Words>3664</Words>
  <Application>Microsoft Office PowerPoint</Application>
  <PresentationFormat>Bredbild</PresentationFormat>
  <Paragraphs>392</Paragraphs>
  <Slides>33</Slides>
  <Notes>31</Notes>
  <HiddenSlides>2</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33</vt:i4>
      </vt:variant>
    </vt:vector>
  </HeadingPairs>
  <TitlesOfParts>
    <vt:vector size="43" baseType="lpstr">
      <vt:lpstr>Almega Sans</vt:lpstr>
      <vt:lpstr>Aptos</vt:lpstr>
      <vt:lpstr>Aptos ExtraBold</vt:lpstr>
      <vt:lpstr>Aptos Light</vt:lpstr>
      <vt:lpstr>Aptos SemiBold</vt:lpstr>
      <vt:lpstr>Arial</vt:lpstr>
      <vt:lpstr>LabGrotesque-Regular</vt:lpstr>
      <vt:lpstr>Symbol</vt:lpstr>
      <vt:lpstr>-webkit-standard</vt:lpstr>
      <vt:lpstr>Almega</vt:lpstr>
      <vt:lpstr>Instruktion till presentationsmaterialet Bolagskompassen</vt:lpstr>
      <vt:lpstr>Bolagskompassen</vt:lpstr>
      <vt:lpstr>PowerPoint-presentation</vt:lpstr>
      <vt:lpstr>PowerPoint-presentation</vt:lpstr>
      <vt:lpstr>Om den svenska modellen  och medlemskapet i Innovationsföretagen</vt:lpstr>
      <vt:lpstr>PowerPoint-presentation</vt:lpstr>
      <vt:lpstr>PowerPoint-presentation</vt:lpstr>
      <vt:lpstr>PowerPoint-presentation</vt:lpstr>
      <vt:lpstr>Så här ser det lokala arbetet med kollektiv-avtalet ut hos oss</vt:lpstr>
      <vt:lpstr>PowerPoint-presentation</vt:lpstr>
      <vt:lpstr>PowerPoint-presentation</vt:lpstr>
      <vt:lpstr>PowerPoint-presentation</vt:lpstr>
      <vt:lpstr>Så här fördelas intäkter och kostnader hos oss: </vt:lpstr>
      <vt:lpstr>PowerPoint-presentation</vt:lpstr>
      <vt:lpstr>PowerPoint-presentation</vt:lpstr>
      <vt:lpstr>PowerPoint-presentation</vt:lpstr>
      <vt:lpstr>Egen bild av löneutveckling och prisutveckling, ex i form av snitt-timpris</vt:lpstr>
      <vt:lpstr>Det ekonomiska året för ett konsultföretag</vt:lpstr>
      <vt:lpstr>PowerPoint-presentation</vt:lpstr>
      <vt:lpstr>PowerPoint-presentation</vt:lpstr>
      <vt:lpstr>PowerPoint-presentation</vt:lpstr>
      <vt:lpstr>PowerPoint-presentation</vt:lpstr>
      <vt:lpstr>PowerPoint-presentation</vt:lpstr>
      <vt:lpstr>PowerPoint-presentation</vt:lpstr>
      <vt:lpstr>Vår prognos</vt:lpstr>
      <vt:lpstr>PowerPoint-presentation</vt:lpstr>
      <vt:lpstr>PowerPoint-presentation</vt:lpstr>
      <vt:lpstr>PowerPoint-presentation</vt:lpstr>
      <vt:lpstr>Hos oss är följande omvärldsfaktorer  extra viktiga att följa: </vt:lpstr>
      <vt:lpstr>PowerPoint-presentation</vt:lpstr>
      <vt:lpstr>PowerPoint-presentation</vt:lpstr>
      <vt:lpstr>Lönerörelsen 2025</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Linnea Kvist</dc:creator>
  <cp:lastModifiedBy>Linnea Kvist</cp:lastModifiedBy>
  <cp:revision>4</cp:revision>
  <dcterms:created xsi:type="dcterms:W3CDTF">2023-11-28T08:39:00Z</dcterms:created>
  <dcterms:modified xsi:type="dcterms:W3CDTF">2025-01-24T07:10:55Z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0x0101002A86592419173B42ACE27B9D1063AEA1</vt:lpwstr>
  </property>
</Properties>
</file>