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Ex1.xml" ContentType="application/vnd.ms-office.chartex+xml"/>
  <Override PartName="/ppt/charts/style4.xml" ContentType="application/vnd.ms-office.chartstyle+xml"/>
  <Override PartName="/ppt/charts/colors4.xml" ContentType="application/vnd.ms-office.chartcolorstyle+xml"/>
  <Override PartName="/ppt/charts/chart4.xml" ContentType="application/vnd.openxmlformats-officedocument.drawingml.chart+xml"/>
  <Override PartName="/ppt/charts/style5.xml" ContentType="application/vnd.ms-office.chartstyle+xml"/>
  <Override PartName="/ppt/charts/colors5.xml" ContentType="application/vnd.ms-office.chartcolorstyle+xml"/>
  <Override PartName="/ppt/charts/chartEx2.xml" ContentType="application/vnd.ms-office.chartex+xml"/>
  <Override PartName="/ppt/charts/style6.xml" ContentType="application/vnd.ms-office.chartstyle+xml"/>
  <Override PartName="/ppt/charts/colors6.xml" ContentType="application/vnd.ms-office.chartcolorstyle+xml"/>
  <Override PartName="/ppt/charts/chart5.xml" ContentType="application/vnd.openxmlformats-officedocument.drawingml.chart+xml"/>
  <Override PartName="/ppt/charts/style7.xml" ContentType="application/vnd.ms-office.chartstyle+xml"/>
  <Override PartName="/ppt/charts/colors7.xml" ContentType="application/vnd.ms-office.chartcolorstyle+xml"/>
  <Override PartName="/ppt/charts/chart6.xml" ContentType="application/vnd.openxmlformats-officedocument.drawingml.chart+xml"/>
  <Override PartName="/ppt/charts/style8.xml" ContentType="application/vnd.ms-office.chartstyle+xml"/>
  <Override PartName="/ppt/charts/colors8.xml" ContentType="application/vnd.ms-office.chartcolorstyle+xml"/>
  <Override PartName="/ppt/charts/chart7.xml" ContentType="application/vnd.openxmlformats-officedocument.drawingml.chart+xml"/>
  <Override PartName="/ppt/charts/style9.xml" ContentType="application/vnd.ms-office.chartstyle+xml"/>
  <Override PartName="/ppt/charts/colors9.xml" ContentType="application/vnd.ms-office.chartcolorstyle+xml"/>
  <Override PartName="/ppt/charts/chart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9.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0.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1.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2.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3.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1.xml" ContentType="application/vnd.openxmlformats-officedocument.drawingml.chartshapes+xml"/>
  <Override PartName="/ppt/charts/chart14.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5.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2.xml" ContentType="application/vnd.openxmlformats-officedocument.drawingml.chartshapes+xml"/>
  <Override PartName="/ppt/charts/chart16.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3.xml" ContentType="application/vnd.openxmlformats-officedocument.presentationml.notesSlide+xml"/>
  <Override PartName="/ppt/charts/chart17.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18.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19.xml" ContentType="application/vnd.openxmlformats-officedocument.drawingml.chart+xml"/>
  <Override PartName="/ppt/charts/style21.xml" ContentType="application/vnd.ms-office.chartstyle+xml"/>
  <Override PartName="/ppt/charts/colors21.xml" ContentType="application/vnd.ms-office.chartcolorstyle+xml"/>
  <Override PartName="/ppt/drawings/drawing3.xml" ContentType="application/vnd.openxmlformats-officedocument.drawingml.chartshapes+xml"/>
  <Override PartName="/ppt/charts/chart2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1.xml" ContentType="application/vnd.openxmlformats-officedocument.drawingml.chart+xml"/>
  <Override PartName="/ppt/charts/style23.xml" ContentType="application/vnd.ms-office.chartstyle+xml"/>
  <Override PartName="/ppt/charts/colors23.xml" ContentType="application/vnd.ms-office.chartcolorstyle+xml"/>
  <Override PartName="/ppt/drawings/drawing4.xml" ContentType="application/vnd.openxmlformats-officedocument.drawingml.chartshapes+xml"/>
  <Override PartName="/ppt/charts/chart22.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3.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4.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5.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6.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4.xml" ContentType="application/vnd.openxmlformats-officedocument.presentationml.notesSlide+xml"/>
  <Override PartName="/ppt/charts/chart27.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28.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5.xml" ContentType="application/vnd.openxmlformats-officedocument.presentationml.notesSlide+xml"/>
  <Override PartName="/ppt/charts/chart29.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0.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1.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2.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6.xml" ContentType="application/vnd.openxmlformats-officedocument.presentationml.notesSlide+xml"/>
  <Override PartName="/ppt/charts/chart33.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7.xml" ContentType="application/vnd.openxmlformats-officedocument.presentationml.notesSlide+xml"/>
  <Override PartName="/ppt/charts/chart34.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8.xml" ContentType="application/vnd.openxmlformats-officedocument.presentationml.notesSlide+xml"/>
  <Override PartName="/ppt/charts/chart3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37.xml" ContentType="application/vnd.openxmlformats-officedocument.drawingml.chart+xml"/>
  <Override PartName="/ppt/charts/style39.xml" ContentType="application/vnd.ms-office.chartstyle+xml"/>
  <Override PartName="/ppt/charts/colors39.xml" ContentType="application/vnd.ms-office.chartcolorstyle+xml"/>
  <Override PartName="/ppt/notesSlides/notesSlide9.xml" ContentType="application/vnd.openxmlformats-officedocument.presentationml.notesSlide+xml"/>
  <Override PartName="/ppt/charts/chart38.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39.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0.xml" ContentType="application/vnd.openxmlformats-officedocument.drawingml.chart+xml"/>
  <Override PartName="/ppt/charts/style42.xml" ContentType="application/vnd.ms-office.chartstyle+xml"/>
  <Override PartName="/ppt/charts/colors42.xml" ContentType="application/vnd.ms-office.chartcolorstyle+xml"/>
  <Override PartName="/ppt/drawings/drawing5.xml" ContentType="application/vnd.openxmlformats-officedocument.drawingml.chartshapes+xml"/>
  <Override PartName="/ppt/charts/chart41.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2.xml" ContentType="application/vnd.openxmlformats-officedocument.drawingml.chart+xml"/>
  <Override PartName="/ppt/charts/style44.xml" ContentType="application/vnd.ms-office.chartstyle+xml"/>
  <Override PartName="/ppt/charts/colors44.xml" ContentType="application/vnd.ms-office.chartcolorstyle+xml"/>
  <Override PartName="/ppt/drawings/drawing6.xml" ContentType="application/vnd.openxmlformats-officedocument.drawingml.chartshapes+xml"/>
  <Override PartName="/ppt/charts/chart43.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4.xml" ContentType="application/vnd.openxmlformats-officedocument.drawingml.chart+xml"/>
  <Override PartName="/ppt/charts/style46.xml" ContentType="application/vnd.ms-office.chartstyle+xml"/>
  <Override PartName="/ppt/charts/colors46.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75" r:id="rId5"/>
  </p:sldMasterIdLst>
  <p:notesMasterIdLst>
    <p:notesMasterId r:id="rId48"/>
  </p:notesMasterIdLst>
  <p:handoutMasterIdLst>
    <p:handoutMasterId r:id="rId49"/>
  </p:handoutMasterIdLst>
  <p:sldIdLst>
    <p:sldId id="259" r:id="rId6"/>
    <p:sldId id="307" r:id="rId7"/>
    <p:sldId id="405" r:id="rId8"/>
    <p:sldId id="399" r:id="rId9"/>
    <p:sldId id="324" r:id="rId10"/>
    <p:sldId id="361" r:id="rId11"/>
    <p:sldId id="362" r:id="rId12"/>
    <p:sldId id="364" r:id="rId13"/>
    <p:sldId id="365" r:id="rId14"/>
    <p:sldId id="366" r:id="rId15"/>
    <p:sldId id="407" r:id="rId16"/>
    <p:sldId id="363" r:id="rId17"/>
    <p:sldId id="367" r:id="rId18"/>
    <p:sldId id="368" r:id="rId19"/>
    <p:sldId id="322" r:id="rId20"/>
    <p:sldId id="370" r:id="rId21"/>
    <p:sldId id="371" r:id="rId22"/>
    <p:sldId id="372" r:id="rId23"/>
    <p:sldId id="373" r:id="rId24"/>
    <p:sldId id="325" r:id="rId25"/>
    <p:sldId id="377" r:id="rId26"/>
    <p:sldId id="375" r:id="rId27"/>
    <p:sldId id="378" r:id="rId28"/>
    <p:sldId id="379" r:id="rId29"/>
    <p:sldId id="380" r:id="rId30"/>
    <p:sldId id="383" r:id="rId31"/>
    <p:sldId id="334" r:id="rId32"/>
    <p:sldId id="384" r:id="rId33"/>
    <p:sldId id="382" r:id="rId34"/>
    <p:sldId id="385" r:id="rId35"/>
    <p:sldId id="386" r:id="rId36"/>
    <p:sldId id="406" r:id="rId37"/>
    <p:sldId id="387" r:id="rId38"/>
    <p:sldId id="388" r:id="rId39"/>
    <p:sldId id="389" r:id="rId40"/>
    <p:sldId id="390" r:id="rId41"/>
    <p:sldId id="391" r:id="rId42"/>
    <p:sldId id="392" r:id="rId43"/>
    <p:sldId id="394" r:id="rId44"/>
    <p:sldId id="357" r:id="rId45"/>
    <p:sldId id="400" r:id="rId46"/>
    <p:sldId id="336" r:id="rId47"/>
  </p:sldIdLst>
  <p:sldSz cx="12192000" cy="6858000"/>
  <p:notesSz cx="6808788" cy="9940925"/>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B7755078-7B47-409F-83D8-E85998059676}">
          <p14:sldIdLst>
            <p14:sldId id="259"/>
            <p14:sldId id="307"/>
            <p14:sldId id="405"/>
            <p14:sldId id="399"/>
            <p14:sldId id="324"/>
            <p14:sldId id="361"/>
            <p14:sldId id="362"/>
            <p14:sldId id="364"/>
            <p14:sldId id="365"/>
            <p14:sldId id="366"/>
            <p14:sldId id="407"/>
            <p14:sldId id="363"/>
            <p14:sldId id="367"/>
            <p14:sldId id="368"/>
            <p14:sldId id="322"/>
            <p14:sldId id="370"/>
            <p14:sldId id="371"/>
            <p14:sldId id="372"/>
            <p14:sldId id="373"/>
            <p14:sldId id="325"/>
            <p14:sldId id="377"/>
            <p14:sldId id="375"/>
            <p14:sldId id="378"/>
            <p14:sldId id="379"/>
            <p14:sldId id="380"/>
            <p14:sldId id="383"/>
            <p14:sldId id="334"/>
            <p14:sldId id="384"/>
            <p14:sldId id="382"/>
            <p14:sldId id="385"/>
            <p14:sldId id="386"/>
            <p14:sldId id="406"/>
            <p14:sldId id="387"/>
            <p14:sldId id="388"/>
            <p14:sldId id="389"/>
            <p14:sldId id="390"/>
            <p14:sldId id="391"/>
            <p14:sldId id="392"/>
            <p14:sldId id="394"/>
            <p14:sldId id="357"/>
            <p14:sldId id="400"/>
            <p14:sldId id="336"/>
          </p14:sldIdLst>
        </p14:section>
      </p14:sectionLst>
    </p:ext>
    <p:ext uri="{EFAFB233-063F-42B5-8137-9DF3F51BA10A}">
      <p15:sldGuideLst xmlns:p15="http://schemas.microsoft.com/office/powerpoint/2012/main">
        <p15:guide id="1" pos="4339" userDrawn="1">
          <p15:clr>
            <a:srgbClr val="A4A3A4"/>
          </p15:clr>
        </p15:guide>
        <p15:guide id="2" orient="horz" pos="374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BCB41E-B479-C2B9-F25E-19E0119EEA47}" name="Linnea Kvist" initials="LK" userId="S::linnea.kvist@innovationsforetagen.se::aa531848-5ed4-43e6-a83c-ef8b031ba534" providerId="AD"/>
  <p188:author id="{31845B75-F687-B0F1-2674-189F22BC061B}" name="Joakim Bourelius" initials="JB" userId="S::joakim.bourelius@innovationsforetagen.se::f1321234-f2df-4244-becf-ba4d485e88ea" providerId="AD"/>
  <p188:author id="{B4497184-9A11-88E4-101B-C7795BE4126D}" name="Helena Arvidsson" initials="HA" userId="S::helena.arvidsson@innovationsforetagen.se::e692c4fa-a3a5-4174-91d9-51033029b14a" providerId="AD"/>
  <p188:author id="{5E84FA95-5F78-D2E0-7649-5DE0351768CF}" name="Anders Persson" initials="AP" userId="S::anders.persson@innovationsforetagen.se::8250e842-65a5-4eb1-90f9-d2a34aa674dd" providerId="AD"/>
  <p188:author id="{8CB2A7A7-1667-99A6-D0E1-ACB816406CFD}" name="Nikola Zdravkovic" initials="NZ" userId="S::nikola.zdravkovic@prioritygroup.se::83a5a883-94d4-4bd1-8abe-9986fa6e4f39" providerId="AD"/>
  <p188:author id="{C1517FCC-4751-70F1-0D94-ADB65DB549C6}" name="Elin Lydahl" initials="EL" userId="S::elin.lydahl@innovationsforetagen.se::a2d426c0-0acf-4a0b-8fcb-1e49d5e66885" providerId="AD"/>
  <p188:author id="{D6F472D1-DA10-AED3-550E-0C2549BA65AA}" name="Simon Åstrand" initials="SÅ" userId="S::simon.astrand@prioritygroup.se::b888f063-bf59-4052-ba78-8beb9afd8765" providerId="AD"/>
  <p188:author id="{184243DA-DAED-DD85-E9A5-F0EC0ADFF343}" name="Gustav Wiigh" initials="GW" userId="S::gustav.wiigh@prioritygroup.se::ea837026-981d-4676-a57a-c2b3d2d7871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nnea Kvist" initials="LK" lastIdx="19" clrIdx="0">
    <p:extLst>
      <p:ext uri="{19B8F6BF-5375-455C-9EA6-DF929625EA0E}">
        <p15:presenceInfo xmlns:p15="http://schemas.microsoft.com/office/powerpoint/2012/main" userId="S::linnea.kvist@innovationsforetagen.se::aa531848-5ed4-43e6-a83c-ef8b031ba5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A197"/>
    <a:srgbClr val="69AB7A"/>
    <a:srgbClr val="2FAABB"/>
    <a:srgbClr val="88AAA0"/>
    <a:srgbClr val="00759E"/>
    <a:srgbClr val="1C656E"/>
    <a:srgbClr val="D7E4E4"/>
    <a:srgbClr val="00518E"/>
    <a:srgbClr val="E7E8E4"/>
    <a:srgbClr val="193C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7B7B00-A3BB-4836-9D7E-2DFB790619D6}" v="47" dt="2025-05-26T12:54:49.604"/>
  </p1510:revLst>
</p1510:revInfo>
</file>

<file path=ppt/tableStyles.xml><?xml version="1.0" encoding="utf-8"?>
<a:tblStyleLst xmlns:a="http://schemas.openxmlformats.org/drawingml/2006/main" def="{F5AB1C69-6EDB-4FF4-983F-18BD219EF322}">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16DA210-FB5B-4158-B5E0-FEB733F419BA}" styleName="Ljust format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Format med tema 1 - dekorfärg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Format med tema 1 - dekorfärg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E8034E78-7F5D-4C2E-B375-FC64B27BC917}" styleName="Mörkt forma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9" autoAdjust="0"/>
    <p:restoredTop sz="94694"/>
  </p:normalViewPr>
  <p:slideViewPr>
    <p:cSldViewPr snapToGrid="0">
      <p:cViewPr>
        <p:scale>
          <a:sx n="70" d="100"/>
          <a:sy n="70" d="100"/>
        </p:scale>
        <p:origin x="-480" y="-36"/>
      </p:cViewPr>
      <p:guideLst>
        <p:guide pos="4339"/>
        <p:guide orient="horz" pos="3748"/>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56" Type="http://schemas.microsoft.com/office/2018/10/relationships/authors" Target="authors.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snmo.sharepoint.com/sites/Innovationsfretagen-veckomten/Shared%20Documents/Rapporter%20och%20statistik/INSIKT/2025/Resultat/Mtrl%20till%20rapport/R&#229;data%20Insikt%202025-25%20Rensad%20p&#229;%20internt%20bortfall%201-10%20(version%201).xlsb.xl" TargetMode="External"/><Relationship Id="rId2" Type="http://schemas.microsoft.com/office/2011/relationships/chartColorStyle" Target="colors12.xml"/><Relationship Id="rId1" Type="http://schemas.microsoft.com/office/2011/relationships/chartStyle" Target="style12.xml"/></Relationships>
</file>

<file path=ppt/charts/_rels/chart11.xml.rels><?xml version="1.0" encoding="UTF-8" standalone="yes"?>
<Relationships xmlns="http://schemas.openxmlformats.org/package/2006/relationships"><Relationship Id="rId3" Type="http://schemas.openxmlformats.org/officeDocument/2006/relationships/oleObject" Target="https://snmo.sharepoint.com/sites/Innovationsfretagen-veckomten/Shared%20Documents/Rapporter%20och%20statistik/INSIKT/2025/Resultat/Mtrl%20till%20rapport/R&#229;data%20Insikt%202025-25%20Rensad%20p&#229;%20internt%20bortfall%201-10%20(version%201).xlsb.xl" TargetMode="External"/><Relationship Id="rId2" Type="http://schemas.microsoft.com/office/2011/relationships/chartColorStyle" Target="colors13.xml"/><Relationship Id="rId1" Type="http://schemas.microsoft.com/office/2011/relationships/chartStyle" Target="style13.xml"/></Relationships>
</file>

<file path=ppt/charts/_rels/chart12.xml.rels><?xml version="1.0" encoding="UTF-8" standalone="yes"?>
<Relationships xmlns="http://schemas.openxmlformats.org/package/2006/relationships"><Relationship Id="rId3" Type="http://schemas.openxmlformats.org/officeDocument/2006/relationships/oleObject" Target="https://snmo.sharepoint.com/sites/Innovationsfretagen-veckomten/Shared%20Documents/Rapporter%20och%20statistik/INSIKT/2025/Resultat/Mtrl%20till%20rapport/R&#229;data%20Insikt%202025-25%20Rensad%20p&#229;%20internt%20bortfall%201-10%20(version%201).xlsb.xl" TargetMode="External"/><Relationship Id="rId2" Type="http://schemas.microsoft.com/office/2011/relationships/chartColorStyle" Target="colors14.xml"/><Relationship Id="rId1" Type="http://schemas.microsoft.com/office/2011/relationships/chartStyle" Target="style14.xml"/></Relationships>
</file>

<file path=ppt/charts/_rels/chart13.xml.rels><?xml version="1.0" encoding="UTF-8" standalone="yes"?>
<Relationships xmlns="http://schemas.openxmlformats.org/package/2006/relationships"><Relationship Id="rId3" Type="http://schemas.openxmlformats.org/officeDocument/2006/relationships/oleObject" Target="https://snmo.sharepoint.com/sites/Innovationsfretagen-veckomten/Shared%20Documents/Rapporter%20och%20statistik/INSIKT/2025/Resultat/Mtrl%20till%20rapport/R&#229;data%20Insikt%202025-25%20Rensad%20p&#229;%20internt%20bortfall%201-10%20(version%201).xlsb.xl" TargetMode="Externa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1.xml"/></Relationships>
</file>

<file path=ppt/charts/_rels/chart14.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16.xml"/><Relationship Id="rId1" Type="http://schemas.microsoft.com/office/2011/relationships/chartStyle" Target="style16.xml"/></Relationships>
</file>

<file path=ppt/charts/_rels/chart15.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2.xml"/></Relationships>
</file>

<file path=ppt/charts/_rels/chart16.xml.rels><?xml version="1.0" encoding="UTF-8" standalone="yes"?>
<Relationships xmlns="http://schemas.openxmlformats.org/package/2006/relationships"><Relationship Id="rId3" Type="http://schemas.openxmlformats.org/officeDocument/2006/relationships/oleObject" Target="https://snmo.sharepoint.com/sites/Innovationsfretagen-veckomten/Shared%20Documents/Rapporter%20och%20statistik/INSIKT/2025/Resultat/Mtrl%20till%20rapport/R&#229;data%20Insikt%202025-25%20Rensad%20p&#229;%20internt%20bortfall%201-10%20(version%201).xlsb.xl" TargetMode="External"/><Relationship Id="rId2" Type="http://schemas.microsoft.com/office/2011/relationships/chartColorStyle" Target="colors18.xml"/><Relationship Id="rId1" Type="http://schemas.microsoft.com/office/2011/relationships/chartStyle" Target="style18.xml"/></Relationships>
</file>

<file path=ppt/charts/_rels/chart17.xml.rels><?xml version="1.0" encoding="UTF-8" standalone="yes"?>
<Relationships xmlns="http://schemas.openxmlformats.org/package/2006/relationships"><Relationship Id="rId3" Type="http://schemas.openxmlformats.org/officeDocument/2006/relationships/oleObject" Target="https://snmo.sharepoint.com/sites/Innovationsfretagen-veckomten/Shared%20Documents/Rapporter%20och%20statistik/INSIKT/2025/Resultat/Mtrl%20till%20rapport/R&#229;data%20Insikt%202025-25%20Rensad%20p&#229;%20internt%20bortfall%2011-20.xlsx" TargetMode="External"/><Relationship Id="rId2" Type="http://schemas.microsoft.com/office/2011/relationships/chartColorStyle" Target="colors19.xml"/><Relationship Id="rId1" Type="http://schemas.microsoft.com/office/2011/relationships/chartStyle" Target="style19.xml"/></Relationships>
</file>

<file path=ppt/charts/_rels/chart18.xml.rels><?xml version="1.0" encoding="UTF-8" standalone="yes"?>
<Relationships xmlns="http://schemas.openxmlformats.org/package/2006/relationships"><Relationship Id="rId3" Type="http://schemas.openxmlformats.org/officeDocument/2006/relationships/oleObject" Target="https://snmo.sharepoint.com/sites/Innovationsfretagen-veckomten/Shared%20Documents/Rapporter%20och%20statistik/INSIKT/2025/Resultat/Mtrl%20till%20rapport/R&#229;data%20Insikt%202025-25%20Rensad%20p&#229;%20internt%20bortfall%2011-20.xlsx" TargetMode="External"/><Relationship Id="rId2" Type="http://schemas.microsoft.com/office/2011/relationships/chartColorStyle" Target="colors20.xml"/><Relationship Id="rId1" Type="http://schemas.microsoft.com/office/2011/relationships/chartStyle" Target="style20.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chartUserShapes" Target="../drawings/drawing3.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lmrog\Downloads\R&#229;data%20Insikt%202025-25%20Rensad%20p&#229;%20internt%20bortfall%201-10.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https://snmo.sharepoint.com/sites/Innovationsfretagen-veckomten/Shared%20Documents/Rapporter%20och%20statistik/INSIKT/2025/Resultat/Mtrl%20till%20rapport/R&#229;data%20Insikt%202025-25%20Rensad%20p&#229;%20internt%20bortfall%2011-20.xlsx" TargetMode="External"/><Relationship Id="rId2" Type="http://schemas.microsoft.com/office/2011/relationships/chartColorStyle" Target="colors22.xml"/><Relationship Id="rId1" Type="http://schemas.microsoft.com/office/2011/relationships/chartStyle" Target="style22.xml"/></Relationships>
</file>

<file path=ppt/charts/_rels/chart21.xml.rels><?xml version="1.0" encoding="UTF-8" standalone="yes"?>
<Relationships xmlns="http://schemas.openxmlformats.org/package/2006/relationships"><Relationship Id="rId3" Type="http://schemas.openxmlformats.org/officeDocument/2006/relationships/oleObject" Target="https://snmo.sharepoint.com/sites/Innovationsfretagen-veckomten/Shared%20Documents/Rapporter%20och%20statistik/INSIKT/2025/Resultat/Mtrl%20till%20rapport/R&#229;data%20Insikt%202025-25%20Rensad%20p&#229;%20internt%20bortfall%2011-20.xlsx" TargetMode="Externa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chartUserShapes" Target="../drawings/drawing4.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4.xml"/><Relationship Id="rId1" Type="http://schemas.microsoft.com/office/2011/relationships/chartStyle" Target="style24.xml"/></Relationships>
</file>

<file path=ppt/charts/_rels/chart23.xml.rels><?xml version="1.0" encoding="UTF-8" standalone="yes"?>
<Relationships xmlns="http://schemas.openxmlformats.org/package/2006/relationships"><Relationship Id="rId3" Type="http://schemas.openxmlformats.org/officeDocument/2006/relationships/oleObject" Target="https://snmo.sharepoint.com/sites/Innovationsfretagen-veckomten/Shared%20Documents/Rapporter%20och%20statistik/INSIKT/2025/Resultat/Mtrl%20till%20rapport/R&#229;data%20Insikt%202025-25%20Rensad%20p&#229;%20internt%20bortfall%2011-20.xlsx" TargetMode="External"/><Relationship Id="rId2" Type="http://schemas.microsoft.com/office/2011/relationships/chartColorStyle" Target="colors25.xml"/><Relationship Id="rId1" Type="http://schemas.microsoft.com/office/2011/relationships/chartStyle" Target="style25.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6.xml"/><Relationship Id="rId1" Type="http://schemas.microsoft.com/office/2011/relationships/chartStyle" Target="style26.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27.xml"/><Relationship Id="rId1" Type="http://schemas.microsoft.com/office/2011/relationships/chartStyle" Target="style27.xml"/></Relationships>
</file>

<file path=ppt/charts/_rels/chart26.xml.rels><?xml version="1.0" encoding="UTF-8" standalone="yes"?>
<Relationships xmlns="http://schemas.openxmlformats.org/package/2006/relationships"><Relationship Id="rId3" Type="http://schemas.openxmlformats.org/officeDocument/2006/relationships/oleObject" Target="https://snmo.sharepoint.com/sites/Innovationsfretagen-veckomten/Shared%20Documents/Rapporter%20och%20statistik/INSIKT/2025/Resultat/Mtrl%20till%20rapport/R&#229;data%20Insikt%202025-25%20Rensad%20p&#229;%20internt%20bortfall%2011-20.xlsx" TargetMode="External"/><Relationship Id="rId2" Type="http://schemas.microsoft.com/office/2011/relationships/chartColorStyle" Target="colors28.xml"/><Relationship Id="rId1" Type="http://schemas.microsoft.com/office/2011/relationships/chartStyle" Target="style28.xml"/></Relationships>
</file>

<file path=ppt/charts/_rels/chart27.xml.rels><?xml version="1.0" encoding="UTF-8" standalone="yes"?>
<Relationships xmlns="http://schemas.openxmlformats.org/package/2006/relationships"><Relationship Id="rId3" Type="http://schemas.openxmlformats.org/officeDocument/2006/relationships/oleObject" Target="https://snmo.sharepoint.com/sites/Innovationsfretagen-veckomten/Shared%20Documents/Rapporter%20och%20statistik/INSIKT/2025/Resultat/Mtrl%20till%20rapport/Appendix%20Insikt%202025-Responses-R&#229;data%20Insikt%202025-25.xlsx" TargetMode="External"/><Relationship Id="rId2" Type="http://schemas.microsoft.com/office/2011/relationships/chartColorStyle" Target="colors29.xml"/><Relationship Id="rId1" Type="http://schemas.microsoft.com/office/2011/relationships/chartStyle" Target="style29.xml"/></Relationships>
</file>

<file path=ppt/charts/_rels/chart28.xml.rels><?xml version="1.0" encoding="UTF-8" standalone="yes"?>
<Relationships xmlns="http://schemas.openxmlformats.org/package/2006/relationships"><Relationship Id="rId3" Type="http://schemas.openxmlformats.org/officeDocument/2006/relationships/oleObject" Target="https://snmo.sharepoint.com/sites/Innovationsfretagen-veckomten/Shared%20Documents/Rapporter%20och%20statistik/INSIKT/2025/Resultat/Mtrl%20till%20rapport/Appendix%20Insikt%202025-Responses-R&#229;data%20Insikt%202025-25.xlsx" TargetMode="External"/><Relationship Id="rId2" Type="http://schemas.microsoft.com/office/2011/relationships/chartColorStyle" Target="colors30.xml"/><Relationship Id="rId1" Type="http://schemas.microsoft.com/office/2011/relationships/chartStyle" Target="style30.xml"/></Relationships>
</file>

<file path=ppt/charts/_rels/chart29.xml.rels><?xml version="1.0" encoding="UTF-8" standalone="yes"?>
<Relationships xmlns="http://schemas.openxmlformats.org/package/2006/relationships"><Relationship Id="rId3" Type="http://schemas.openxmlformats.org/officeDocument/2006/relationships/oleObject" Target="https://snmo.sharepoint.com/sites/Innovationsfretagen-veckomten/Shared%20Documents/Rapporter%20och%20statistik/INSIKT/2025/Resultat/Mtrl%20till%20rapport/Appendix%20Insikt%202025-Responses-R&#229;data%20Insikt%202025-25.xlsx" TargetMode="External"/><Relationship Id="rId2" Type="http://schemas.microsoft.com/office/2011/relationships/chartColorStyle" Target="colors31.xml"/><Relationship Id="rId1" Type="http://schemas.microsoft.com/office/2011/relationships/chartStyle" Target="style31.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lmrog\Downloads\R&#229;data%20Insikt%202025-25%20Rensad%20p&#229;%20internt%20bortfall%201-10.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32.xml"/><Relationship Id="rId1" Type="http://schemas.microsoft.com/office/2011/relationships/chartStyle" Target="style32.xml"/></Relationships>
</file>

<file path=ppt/charts/_rels/chart31.xml.rels><?xml version="1.0" encoding="UTF-8" standalone="yes"?>
<Relationships xmlns="http://schemas.openxmlformats.org/package/2006/relationships"><Relationship Id="rId3" Type="http://schemas.openxmlformats.org/officeDocument/2006/relationships/oleObject" Target="https://snmo.sharepoint.com/sites/Innovationsfretagen-veckomten/Shared%20Documents/Rapporter%20och%20statistik/INSIKT/2025/Resultat/Mtrl%20till%20rapport/Appendix%20Insikt%202025-Responses-R&#229;data%20Insikt%202025-25.xlsx" TargetMode="External"/><Relationship Id="rId2" Type="http://schemas.microsoft.com/office/2011/relationships/chartColorStyle" Target="colors33.xml"/><Relationship Id="rId1" Type="http://schemas.microsoft.com/office/2011/relationships/chartStyle" Target="style33.xml"/></Relationships>
</file>

<file path=ppt/charts/_rels/chart32.xml.rels><?xml version="1.0" encoding="UTF-8" standalone="yes"?>
<Relationships xmlns="http://schemas.openxmlformats.org/package/2006/relationships"><Relationship Id="rId3" Type="http://schemas.openxmlformats.org/officeDocument/2006/relationships/oleObject" Target="https://snmo.sharepoint.com/sites/Innovationsfretagen-veckomten/Shared%20Documents/Rapporter%20och%20statistik/INSIKT/2025/Resultat/Mtrl%20till%20rapport/Appendix%20Insikt%202025-Responses-R&#229;data%20Insikt%202025-25.xlsx" TargetMode="External"/><Relationship Id="rId2" Type="http://schemas.microsoft.com/office/2011/relationships/chartColorStyle" Target="colors34.xml"/><Relationship Id="rId1" Type="http://schemas.microsoft.com/office/2011/relationships/chartStyle" Target="style34.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35.xml"/><Relationship Id="rId1" Type="http://schemas.microsoft.com/office/2011/relationships/chartStyle" Target="style35.xml"/></Relationships>
</file>

<file path=ppt/charts/_rels/chart34.xml.rels><?xml version="1.0" encoding="UTF-8" standalone="yes"?>
<Relationships xmlns="http://schemas.openxmlformats.org/package/2006/relationships"><Relationship Id="rId3" Type="http://schemas.openxmlformats.org/officeDocument/2006/relationships/oleObject" Target="https://snmo.sharepoint.com/sites/Innovationsfretagen-veckomten/Shared%20Documents/Rapporter%20och%20statistik/INSIKT/2025/Resultat/Mtrl%20till%20rapport/Appendix%20Insikt%202025-Responses-R&#229;data%20Insikt%202025-25.xlsx" TargetMode="External"/><Relationship Id="rId2" Type="http://schemas.microsoft.com/office/2011/relationships/chartColorStyle" Target="colors36.xml"/><Relationship Id="rId1" Type="http://schemas.microsoft.com/office/2011/relationships/chartStyle" Target="style36.xml"/></Relationships>
</file>

<file path=ppt/charts/_rels/chart35.xml.rels><?xml version="1.0" encoding="UTF-8" standalone="yes"?>
<Relationships xmlns="http://schemas.openxmlformats.org/package/2006/relationships"><Relationship Id="rId3" Type="http://schemas.openxmlformats.org/officeDocument/2006/relationships/oleObject" Target="https://snmo.sharepoint.com/sites/Innovationsfretagen-veckomten/Shared%20Documents/Rapporter%20och%20statistik/INSIKT/2025/Resultat/Mtrl%20till%20rapport/Appendix%20Insikt%202025-Responses-R&#229;data%20Insikt%202025-25.xlsx" TargetMode="External"/><Relationship Id="rId2" Type="http://schemas.microsoft.com/office/2011/relationships/chartColorStyle" Target="colors37.xml"/><Relationship Id="rId1" Type="http://schemas.microsoft.com/office/2011/relationships/chartStyle" Target="style37.xml"/></Relationships>
</file>

<file path=ppt/charts/_rels/chart36.xml.rels><?xml version="1.0" encoding="UTF-8" standalone="yes"?>
<Relationships xmlns="http://schemas.openxmlformats.org/package/2006/relationships"><Relationship Id="rId3" Type="http://schemas.openxmlformats.org/officeDocument/2006/relationships/oleObject" Target="https://snmo.sharepoint.com/sites/Innovationsfretagen-veckomten/Shared%20Documents/Rapporter%20och%20statistik/INSIKT/2025/Resultat/Mtrl%20till%20rapport/Appendix%20Insikt%202025-Responses-R&#229;data%20Insikt%202025-25.xlsx" TargetMode="External"/><Relationship Id="rId2" Type="http://schemas.microsoft.com/office/2011/relationships/chartColorStyle" Target="colors38.xml"/><Relationship Id="rId1" Type="http://schemas.microsoft.com/office/2011/relationships/chartStyle" Target="style38.xml"/></Relationships>
</file>

<file path=ppt/charts/_rels/chart37.xml.rels><?xml version="1.0" encoding="UTF-8" standalone="yes"?>
<Relationships xmlns="http://schemas.openxmlformats.org/package/2006/relationships"><Relationship Id="rId3" Type="http://schemas.openxmlformats.org/officeDocument/2006/relationships/oleObject" Target="https://snmo.sharepoint.com/sites/Innovationsfretagen-veckomten/Shared%20Documents/Rapporter%20och%20statistik/INSIKT/2025/Resultat/Mtrl%20till%20rapport/Appendix%20Insikt%202025-Responses-R&#229;data%20Insikt%202025-25.xlsx" TargetMode="External"/><Relationship Id="rId2" Type="http://schemas.microsoft.com/office/2011/relationships/chartColorStyle" Target="colors39.xml"/><Relationship Id="rId1" Type="http://schemas.microsoft.com/office/2011/relationships/chartStyle" Target="style39.xml"/></Relationships>
</file>

<file path=ppt/charts/_rels/chart38.xml.rels><?xml version="1.0" encoding="UTF-8" standalone="yes"?>
<Relationships xmlns="http://schemas.openxmlformats.org/package/2006/relationships"><Relationship Id="rId3" Type="http://schemas.openxmlformats.org/officeDocument/2006/relationships/oleObject" Target="https://snmo.sharepoint.com/sites/Innovationsfretagen-veckomten/Shared%20Documents/Rapporter%20och%20statistik/INSIKT/2025/Resultat/Mtrl%20till%20rapport/Appendix%20Insikt%202025-Responses-R&#229;data%20Insikt%202025-25.xlsx" TargetMode="External"/><Relationship Id="rId2" Type="http://schemas.microsoft.com/office/2011/relationships/chartColorStyle" Target="colors40.xml"/><Relationship Id="rId1" Type="http://schemas.microsoft.com/office/2011/relationships/chartStyle" Target="style40.xml"/></Relationships>
</file>

<file path=ppt/charts/_rels/chart39.xml.rels><?xml version="1.0" encoding="UTF-8" standalone="yes"?>
<Relationships xmlns="http://schemas.openxmlformats.org/package/2006/relationships"><Relationship Id="rId3" Type="http://schemas.openxmlformats.org/officeDocument/2006/relationships/oleObject" Target="https://snmo.sharepoint.com/sites/Innovationsfretagen-veckomten/Shared%20Documents/Rapporter%20och%20statistik/INSIKT/2025/Resultat/Mtrl%20till%20rapport/Appendix%20Insikt%202025-Responses-R&#229;data%20Insikt%202025-25.xlsx" TargetMode="External"/><Relationship Id="rId2" Type="http://schemas.microsoft.com/office/2011/relationships/chartColorStyle" Target="colors41.xml"/><Relationship Id="rId1" Type="http://schemas.microsoft.com/office/2011/relationships/chartStyle" Target="style41.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lmrog\Downloads\R&#229;data%20Insikt%202025-25%20Rensad%20p&#229;%20internt%20bortfall%201-10.xlsx" TargetMode="External"/><Relationship Id="rId2" Type="http://schemas.microsoft.com/office/2011/relationships/chartColorStyle" Target="colors5.xml"/><Relationship Id="rId1" Type="http://schemas.microsoft.com/office/2011/relationships/chartStyle" Target="style5.xml"/></Relationships>
</file>

<file path=ppt/charts/_rels/chart40.xml.rels><?xml version="1.0" encoding="UTF-8" standalone="yes"?>
<Relationships xmlns="http://schemas.openxmlformats.org/package/2006/relationships"><Relationship Id="rId3" Type="http://schemas.openxmlformats.org/officeDocument/2006/relationships/oleObject" Target="https://snmo.sharepoint.com/sites/Innovationsfretagen-veckomten/Shared%20Documents/Rapporter%20och%20statistik/INSIKT/2025/Resultat/Mtrl%20till%20rapport/Appendix%20Insikt%202025-Responses-R&#229;data%20Insikt%202025-25.xlsx" TargetMode="External"/><Relationship Id="rId2" Type="http://schemas.microsoft.com/office/2011/relationships/chartColorStyle" Target="colors42.xml"/><Relationship Id="rId1" Type="http://schemas.microsoft.com/office/2011/relationships/chartStyle" Target="style42.xml"/><Relationship Id="rId4" Type="http://schemas.openxmlformats.org/officeDocument/2006/relationships/chartUserShapes" Target="../drawings/drawing5.xml"/></Relationships>
</file>

<file path=ppt/charts/_rels/chart41.xml.rels><?xml version="1.0" encoding="UTF-8" standalone="yes"?>
<Relationships xmlns="http://schemas.openxmlformats.org/package/2006/relationships"><Relationship Id="rId3" Type="http://schemas.openxmlformats.org/officeDocument/2006/relationships/oleObject" Target="https://snmo.sharepoint.com/sites/Innovationsfretagen-veckomten/Shared%20Documents/Rapporter%20och%20statistik/INSIKT/2025/Resultat/Mtrl%20till%20rapport/Appendix%20Insikt%202025-Responses-R&#229;data%20Insikt%202025-25.xlsx" TargetMode="External"/><Relationship Id="rId2" Type="http://schemas.microsoft.com/office/2011/relationships/chartColorStyle" Target="colors43.xml"/><Relationship Id="rId1" Type="http://schemas.microsoft.com/office/2011/relationships/chartStyle" Target="style43.xml"/></Relationships>
</file>

<file path=ppt/charts/_rels/chart42.xml.rels><?xml version="1.0" encoding="UTF-8" standalone="yes"?>
<Relationships xmlns="http://schemas.openxmlformats.org/package/2006/relationships"><Relationship Id="rId3" Type="http://schemas.openxmlformats.org/officeDocument/2006/relationships/oleObject" Target="https://snmo.sharepoint.com/sites/Innovationsfretagen-veckomten/Shared%20Documents/Rapporter%20och%20statistik/INSIKT/2025/Resultat/Mtrl%20till%20rapport/Appendix%20Insikt%202025-Responses-R&#229;data%20Insikt%202025-25.xlsx" TargetMode="External"/><Relationship Id="rId2" Type="http://schemas.microsoft.com/office/2011/relationships/chartColorStyle" Target="colors44.xml"/><Relationship Id="rId1" Type="http://schemas.microsoft.com/office/2011/relationships/chartStyle" Target="style44.xml"/><Relationship Id="rId4" Type="http://schemas.openxmlformats.org/officeDocument/2006/relationships/chartUserShapes" Target="../drawings/drawing6.xml"/></Relationships>
</file>

<file path=ppt/charts/_rels/chart43.xml.rels><?xml version="1.0" encoding="UTF-8" standalone="yes"?>
<Relationships xmlns="http://schemas.openxmlformats.org/package/2006/relationships"><Relationship Id="rId3" Type="http://schemas.openxmlformats.org/officeDocument/2006/relationships/oleObject" Target="https://snmo.sharepoint.com/sites/Innovationsfretagen-veckomten/Shared%20Documents/Rapporter%20och%20statistik/INSIKT/2025/Resultat/Mtrl%20till%20rapport/Appendix%20Insikt%202025-Responses-R&#229;data%20Insikt%202025-25.xlsx" TargetMode="External"/><Relationship Id="rId2" Type="http://schemas.microsoft.com/office/2011/relationships/chartColorStyle" Target="colors45.xml"/><Relationship Id="rId1" Type="http://schemas.microsoft.com/office/2011/relationships/chartStyle" Target="style45.xml"/></Relationships>
</file>

<file path=ppt/charts/_rels/chart44.xml.rels><?xml version="1.0" encoding="UTF-8" standalone="yes"?>
<Relationships xmlns="http://schemas.openxmlformats.org/package/2006/relationships"><Relationship Id="rId3" Type="http://schemas.openxmlformats.org/officeDocument/2006/relationships/oleObject" Target="https://snmo.sharepoint.com/sites/Innovationsfretagen-veckomten/Shared%20Documents/Rapporter%20och%20statistik/INSIKT/2025/Resultat/Mtrl%20till%20rapport/Appendix%20Insikt%202025-Responses-R&#229;data%20Insikt%202025-25.xlsx" TargetMode="External"/><Relationship Id="rId2" Type="http://schemas.microsoft.com/office/2011/relationships/chartColorStyle" Target="colors46.xml"/><Relationship Id="rId1" Type="http://schemas.microsoft.com/office/2011/relationships/chartStyle" Target="style46.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lmrog\Downloads\R&#229;data%20Insikt%202025-25%20Rensad%20p&#229;%20internt%20bortfall%201-10.xlsx" TargetMode="External"/><Relationship Id="rId2" Type="http://schemas.microsoft.com/office/2011/relationships/chartColorStyle" Target="colors7.xml"/><Relationship Id="rId1" Type="http://schemas.microsoft.com/office/2011/relationships/chartStyle" Target="style7.xml"/></Relationships>
</file>

<file path=ppt/charts/_rels/chart6.xml.rels><?xml version="1.0" encoding="UTF-8" standalone="yes"?>
<Relationships xmlns="http://schemas.openxmlformats.org/package/2006/relationships"><Relationship Id="rId3" Type="http://schemas.openxmlformats.org/officeDocument/2006/relationships/oleObject" Target="https://snmo.sharepoint.com/sites/Innovationsfretagen-veckomten/Shared%20Documents/Rapporter%20och%20statistik/INSIKT/2025/Resultat/Mtrl%20till%20rapport/R&#229;data%20Insikt%202025-25%20Rensad%20p&#229;%20internt%20bortfall%201-10%20(version%201).xlsb.xl" TargetMode="External"/><Relationship Id="rId2" Type="http://schemas.microsoft.com/office/2011/relationships/chartColorStyle" Target="colors8.xml"/><Relationship Id="rId1" Type="http://schemas.microsoft.com/office/2011/relationships/chartStyle" Target="style8.xml"/></Relationships>
</file>

<file path=ppt/charts/_rels/chart7.xml.rels><?xml version="1.0" encoding="UTF-8" standalone="yes"?>
<Relationships xmlns="http://schemas.openxmlformats.org/package/2006/relationships"><Relationship Id="rId3" Type="http://schemas.openxmlformats.org/officeDocument/2006/relationships/oleObject" Target="https://snmo.sharepoint.com/sites/Innovationsfretagen-veckomten/Shared%20Documents/Rapporter%20och%20statistik/INSIKT/2025/Resultat/Mtrl%20till%20rapport/R&#229;data%20Insikt%202025-25%20Rensad%20p&#229;%20internt%20bortfall%201-10%20(version%201).xlsb.xl" TargetMode="External"/><Relationship Id="rId2" Type="http://schemas.microsoft.com/office/2011/relationships/chartColorStyle" Target="colors9.xml"/><Relationship Id="rId1" Type="http://schemas.microsoft.com/office/2011/relationships/chartStyle" Target="style9.xml"/></Relationships>
</file>

<file path=ppt/charts/_rels/chart8.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0.xml"/><Relationship Id="rId1" Type="http://schemas.microsoft.com/office/2011/relationships/chartStyle" Target="style10.xml"/></Relationships>
</file>

<file path=ppt/charts/_rels/chart9.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11.xml"/><Relationship Id="rId1" Type="http://schemas.microsoft.com/office/2011/relationships/chartStyle" Target="style11.xml"/></Relationships>
</file>

<file path=ppt/charts/_rels/chartEx1.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file:///C:\Users\almrog\Downloads\R&#229;data%20Insikt%202025-25%20Rensad%20p&#229;%20internt%20bortfall%201-10.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oleObject" Target="file:///C:\Users\almrog\Downloads\R&#229;data%20Insikt%202025-25%20Rensad%20p&#229;%20internt%20bortfall%201-1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465069860279442"/>
          <c:y val="0.11342592592592593"/>
          <c:w val="0.66666666666666663"/>
          <c:h val="0.77314814814814814"/>
        </c:manualLayout>
      </c:layout>
      <c:doughnutChart>
        <c:varyColors val="1"/>
        <c:ser>
          <c:idx val="0"/>
          <c:order val="0"/>
          <c:spPr>
            <a:ln>
              <a:solidFill>
                <a:schemeClr val="bg1"/>
              </a:solidFill>
            </a:ln>
          </c:spPr>
          <c:dPt>
            <c:idx val="0"/>
            <c:bubble3D val="0"/>
            <c:spPr>
              <a:solidFill>
                <a:schemeClr val="accent1"/>
              </a:solidFill>
              <a:ln>
                <a:solidFill>
                  <a:schemeClr val="bg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ED28-4464-B707-982EE7052069}"/>
              </c:ext>
            </c:extLst>
          </c:dPt>
          <c:dPt>
            <c:idx val="1"/>
            <c:bubble3D val="0"/>
            <c:spPr>
              <a:solidFill>
                <a:srgbClr val="1C656E"/>
              </a:solidFill>
              <a:ln>
                <a:solidFill>
                  <a:schemeClr val="bg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ED28-4464-B707-982EE7052069}"/>
              </c:ext>
            </c:extLst>
          </c:dPt>
          <c:dPt>
            <c:idx val="2"/>
            <c:bubble3D val="0"/>
            <c:spPr>
              <a:solidFill>
                <a:schemeClr val="accent3"/>
              </a:solidFill>
              <a:ln>
                <a:solidFill>
                  <a:schemeClr val="bg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ED28-4464-B707-982EE7052069}"/>
              </c:ext>
            </c:extLst>
          </c:dPt>
          <c:dPt>
            <c:idx val="3"/>
            <c:bubble3D val="0"/>
            <c:spPr>
              <a:solidFill>
                <a:schemeClr val="accent4"/>
              </a:solidFill>
              <a:ln>
                <a:solidFill>
                  <a:schemeClr val="bg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ED28-4464-B707-982EE7052069}"/>
              </c:ext>
            </c:extLst>
          </c:dPt>
          <c:dLbls>
            <c:delete val="1"/>
          </c:dLbls>
          <c:cat>
            <c:strRef>
              <c:f>'1'!$D$5:$G$5</c:f>
              <c:strCache>
                <c:ptCount val="4"/>
                <c:pt idx="0">
                  <c:v>Teknikkonsultföretag</c:v>
                </c:pt>
                <c:pt idx="1">
                  <c:v>Industri- och techkonsultföretag</c:v>
                </c:pt>
                <c:pt idx="2">
                  <c:v>Arkitektföretag</c:v>
                </c:pt>
                <c:pt idx="3">
                  <c:v>*Annan</c:v>
                </c:pt>
              </c:strCache>
            </c:strRef>
          </c:cat>
          <c:val>
            <c:numRef>
              <c:f>'1'!$D$7:$G$7</c:f>
              <c:numCache>
                <c:formatCode>0%</c:formatCode>
                <c:ptCount val="4"/>
                <c:pt idx="0">
                  <c:v>0.48484848484848486</c:v>
                </c:pt>
                <c:pt idx="1">
                  <c:v>0.15757575757575756</c:v>
                </c:pt>
                <c:pt idx="2">
                  <c:v>0.26666666666666666</c:v>
                </c:pt>
                <c:pt idx="3">
                  <c:v>9.0909090909090912E-2</c:v>
                </c:pt>
              </c:numCache>
            </c:numRef>
          </c:val>
          <c:extLst>
            <c:ext xmlns:c16="http://schemas.microsoft.com/office/drawing/2014/chart" uri="{C3380CC4-5D6E-409C-BE32-E72D297353CC}">
              <c16:uniqueId val="{00000008-ED28-4464-B707-982EE7052069}"/>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sv-S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'[Rådata%20Insikt%202025-25%20Rensad%20på%20internt%20bortfall%201-10 (version 1).xlsb.xlsx]9'!$F$26</c:f>
              <c:strCache>
                <c:ptCount val="1"/>
                <c:pt idx="0">
                  <c:v>Ja - i hög grad</c:v>
                </c:pt>
              </c:strCache>
            </c:strRef>
          </c:tx>
          <c:spPr>
            <a:solidFill>
              <a:schemeClr val="accent2">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'[Rådata%20Insikt%202025-25%20Rensad%20på%20internt%20bortfall%201-10 (version 1).xlsb.xlsx]9'!$E$27:$E$31</c:f>
              <c:strCache>
                <c:ptCount val="5"/>
                <c:pt idx="0">
                  <c:v>Annan</c:v>
                </c:pt>
                <c:pt idx="1">
                  <c:v>Arkitektföretag</c:v>
                </c:pt>
                <c:pt idx="2">
                  <c:v>Industri- och techkonsultföretag</c:v>
                </c:pt>
                <c:pt idx="3">
                  <c:v>Teknikkonsultföretag</c:v>
                </c:pt>
                <c:pt idx="4">
                  <c:v>Totalt</c:v>
                </c:pt>
              </c:strCache>
            </c:strRef>
          </c:cat>
          <c:val>
            <c:numRef>
              <c:f>'[Rådata%20Insikt%202025-25%20Rensad%20på%20internt%20bortfall%201-10 (version 1).xlsb.xlsx]9'!$F$27:$F$31</c:f>
              <c:numCache>
                <c:formatCode>0%</c:formatCode>
                <c:ptCount val="5"/>
                <c:pt idx="0">
                  <c:v>0.5714285714285714</c:v>
                </c:pt>
                <c:pt idx="1">
                  <c:v>0.47499999999999998</c:v>
                </c:pt>
                <c:pt idx="2">
                  <c:v>0.45833333333333331</c:v>
                </c:pt>
                <c:pt idx="3">
                  <c:v>0.32876712328767121</c:v>
                </c:pt>
                <c:pt idx="4">
                  <c:v>0.41059602649006621</c:v>
                </c:pt>
              </c:numCache>
            </c:numRef>
          </c:val>
          <c:extLst>
            <c:ext xmlns:c16="http://schemas.microsoft.com/office/drawing/2014/chart" uri="{C3380CC4-5D6E-409C-BE32-E72D297353CC}">
              <c16:uniqueId val="{00000000-5928-4D5A-8CD8-963DB521594A}"/>
            </c:ext>
          </c:extLst>
        </c:ser>
        <c:ser>
          <c:idx val="1"/>
          <c:order val="1"/>
          <c:tx>
            <c:strRef>
              <c:f>'[Rådata%20Insikt%202025-25%20Rensad%20på%20internt%20bortfall%201-10 (version 1).xlsb.xlsx]9'!$G$26</c:f>
              <c:strCache>
                <c:ptCount val="1"/>
                <c:pt idx="0">
                  <c:v>Ja - i låg grad</c:v>
                </c:pt>
              </c:strCache>
            </c:strRef>
          </c:tx>
          <c:spPr>
            <a:solidFill>
              <a:srgbClr val="00759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'[Rådata%20Insikt%202025-25%20Rensad%20på%20internt%20bortfall%201-10 (version 1).xlsb.xlsx]9'!$E$27:$E$31</c:f>
              <c:strCache>
                <c:ptCount val="5"/>
                <c:pt idx="0">
                  <c:v>Annan</c:v>
                </c:pt>
                <c:pt idx="1">
                  <c:v>Arkitektföretag</c:v>
                </c:pt>
                <c:pt idx="2">
                  <c:v>Industri- och techkonsultföretag</c:v>
                </c:pt>
                <c:pt idx="3">
                  <c:v>Teknikkonsultföretag</c:v>
                </c:pt>
                <c:pt idx="4">
                  <c:v>Totalt</c:v>
                </c:pt>
              </c:strCache>
            </c:strRef>
          </c:cat>
          <c:val>
            <c:numRef>
              <c:f>'[Rådata%20Insikt%202025-25%20Rensad%20på%20internt%20bortfall%201-10 (version 1).xlsb.xlsx]9'!$G$27:$G$31</c:f>
              <c:numCache>
                <c:formatCode>0%</c:formatCode>
                <c:ptCount val="5"/>
                <c:pt idx="0">
                  <c:v>0.2857142857142857</c:v>
                </c:pt>
                <c:pt idx="1">
                  <c:v>0.375</c:v>
                </c:pt>
                <c:pt idx="2">
                  <c:v>0.25</c:v>
                </c:pt>
                <c:pt idx="3">
                  <c:v>0.41095890410958902</c:v>
                </c:pt>
                <c:pt idx="4">
                  <c:v>0.36423841059602646</c:v>
                </c:pt>
              </c:numCache>
            </c:numRef>
          </c:val>
          <c:extLst>
            <c:ext xmlns:c16="http://schemas.microsoft.com/office/drawing/2014/chart" uri="{C3380CC4-5D6E-409C-BE32-E72D297353CC}">
              <c16:uniqueId val="{00000001-5928-4D5A-8CD8-963DB521594A}"/>
            </c:ext>
          </c:extLst>
        </c:ser>
        <c:ser>
          <c:idx val="2"/>
          <c:order val="2"/>
          <c:tx>
            <c:strRef>
              <c:f>'[Rådata%20Insikt%202025-25%20Rensad%20på%20internt%20bortfall%201-10 (version 1).xlsb.xlsx]9'!$H$26</c:f>
              <c:strCache>
                <c:ptCount val="1"/>
                <c:pt idx="0">
                  <c:v>Nej</c:v>
                </c:pt>
              </c:strCache>
            </c:strRef>
          </c:tx>
          <c:spPr>
            <a:solidFill>
              <a:schemeClr val="accent2">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'[Rådata%20Insikt%202025-25%20Rensad%20på%20internt%20bortfall%201-10 (version 1).xlsb.xlsx]9'!$E$27:$E$31</c:f>
              <c:strCache>
                <c:ptCount val="5"/>
                <c:pt idx="0">
                  <c:v>Annan</c:v>
                </c:pt>
                <c:pt idx="1">
                  <c:v>Arkitektföretag</c:v>
                </c:pt>
                <c:pt idx="2">
                  <c:v>Industri- och techkonsultföretag</c:v>
                </c:pt>
                <c:pt idx="3">
                  <c:v>Teknikkonsultföretag</c:v>
                </c:pt>
                <c:pt idx="4">
                  <c:v>Totalt</c:v>
                </c:pt>
              </c:strCache>
            </c:strRef>
          </c:cat>
          <c:val>
            <c:numRef>
              <c:f>'[Rådata%20Insikt%202025-25%20Rensad%20på%20internt%20bortfall%201-10 (version 1).xlsb.xlsx]9'!$H$27:$H$31</c:f>
              <c:numCache>
                <c:formatCode>0%</c:formatCode>
                <c:ptCount val="5"/>
                <c:pt idx="0">
                  <c:v>7.1428571428571425E-2</c:v>
                </c:pt>
                <c:pt idx="1">
                  <c:v>0.15</c:v>
                </c:pt>
                <c:pt idx="2">
                  <c:v>0.29166666666666669</c:v>
                </c:pt>
                <c:pt idx="3">
                  <c:v>0.24657534246575341</c:v>
                </c:pt>
                <c:pt idx="4">
                  <c:v>0.2119205298013245</c:v>
                </c:pt>
              </c:numCache>
            </c:numRef>
          </c:val>
          <c:extLst>
            <c:ext xmlns:c16="http://schemas.microsoft.com/office/drawing/2014/chart" uri="{C3380CC4-5D6E-409C-BE32-E72D297353CC}">
              <c16:uniqueId val="{00000002-5928-4D5A-8CD8-963DB521594A}"/>
            </c:ext>
          </c:extLst>
        </c:ser>
        <c:ser>
          <c:idx val="3"/>
          <c:order val="3"/>
          <c:tx>
            <c:strRef>
              <c:f>'[Rådata%20Insikt%202025-25%20Rensad%20på%20internt%20bortfall%201-10 (version 1).xlsb.xlsx]9'!$I$26</c:f>
              <c:strCache>
                <c:ptCount val="1"/>
                <c:pt idx="0">
                  <c:v>Vet ej</c:v>
                </c:pt>
              </c:strCache>
            </c:strRef>
          </c:tx>
          <c:spPr>
            <a:solidFill>
              <a:srgbClr val="D7E4E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'[Rådata%20Insikt%202025-25%20Rensad%20på%20internt%20bortfall%201-10 (version 1).xlsb.xlsx]9'!$E$27:$E$31</c:f>
              <c:strCache>
                <c:ptCount val="5"/>
                <c:pt idx="0">
                  <c:v>Annan</c:v>
                </c:pt>
                <c:pt idx="1">
                  <c:v>Arkitektföretag</c:v>
                </c:pt>
                <c:pt idx="2">
                  <c:v>Industri- och techkonsultföretag</c:v>
                </c:pt>
                <c:pt idx="3">
                  <c:v>Teknikkonsultföretag</c:v>
                </c:pt>
                <c:pt idx="4">
                  <c:v>Totalt</c:v>
                </c:pt>
              </c:strCache>
            </c:strRef>
          </c:cat>
          <c:val>
            <c:numRef>
              <c:f>'[Rådata%20Insikt%202025-25%20Rensad%20på%20internt%20bortfall%201-10 (version 1).xlsb.xlsx]9'!$I$27:$I$31</c:f>
              <c:numCache>
                <c:formatCode>0%</c:formatCode>
                <c:ptCount val="5"/>
                <c:pt idx="0">
                  <c:v>7.1428571428571425E-2</c:v>
                </c:pt>
                <c:pt idx="1">
                  <c:v>0</c:v>
                </c:pt>
                <c:pt idx="2">
                  <c:v>0</c:v>
                </c:pt>
                <c:pt idx="3">
                  <c:v>1.3698630136986301E-2</c:v>
                </c:pt>
                <c:pt idx="4">
                  <c:v>1.3245033112582781E-2</c:v>
                </c:pt>
              </c:numCache>
            </c:numRef>
          </c:val>
          <c:extLst>
            <c:ext xmlns:c16="http://schemas.microsoft.com/office/drawing/2014/chart" uri="{C3380CC4-5D6E-409C-BE32-E72D297353CC}">
              <c16:uniqueId val="{00000003-5928-4D5A-8CD8-963DB521594A}"/>
            </c:ext>
          </c:extLst>
        </c:ser>
        <c:dLbls>
          <c:dLblPos val="ctr"/>
          <c:showLegendKey val="0"/>
          <c:showVal val="1"/>
          <c:showCatName val="0"/>
          <c:showSerName val="0"/>
          <c:showPercent val="0"/>
          <c:showBubbleSize val="0"/>
        </c:dLbls>
        <c:gapWidth val="150"/>
        <c:overlap val="100"/>
        <c:axId val="197576992"/>
        <c:axId val="197577472"/>
      </c:barChart>
      <c:catAx>
        <c:axId val="197576992"/>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97577472"/>
        <c:crosses val="autoZero"/>
        <c:auto val="1"/>
        <c:lblAlgn val="ctr"/>
        <c:lblOffset val="100"/>
        <c:noMultiLvlLbl val="0"/>
      </c:catAx>
      <c:valAx>
        <c:axId val="197577472"/>
        <c:scaling>
          <c:orientation val="minMax"/>
          <c:max val="1"/>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97576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w="9525" cap="flat" cmpd="sng" algn="ctr">
      <a:noFill/>
      <a:round/>
    </a:ln>
    <a:effectLst/>
  </c:spPr>
  <c:txPr>
    <a:bodyPr/>
    <a:lstStyle/>
    <a:p>
      <a:pPr>
        <a:defRPr/>
      </a:pPr>
      <a:endParaRPr lang="sv-S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'[Rådata%20Insikt%202025-25%20Rensad%20på%20internt%20bortfall%201-10 (version 1).xlsb.xlsx]9'!$F$11</c:f>
              <c:strCache>
                <c:ptCount val="1"/>
                <c:pt idx="0">
                  <c:v>Ja</c:v>
                </c:pt>
              </c:strCache>
            </c:strRef>
          </c:tx>
          <c:spPr>
            <a:solidFill>
              <a:schemeClr val="accent2">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'[Rådata%20Insikt%202025-25%20Rensad%20på%20internt%20bortfall%201-10 (version 1).xlsb.xlsx]9'!$E$12:$E$16</c:f>
              <c:strCache>
                <c:ptCount val="5"/>
                <c:pt idx="0">
                  <c:v>Annan</c:v>
                </c:pt>
                <c:pt idx="1">
                  <c:v>Arkitektföretag</c:v>
                </c:pt>
                <c:pt idx="2">
                  <c:v>Industri- och techkonsultföretag</c:v>
                </c:pt>
                <c:pt idx="3">
                  <c:v>Teknikkonsultföretag</c:v>
                </c:pt>
                <c:pt idx="4">
                  <c:v>Totalt</c:v>
                </c:pt>
              </c:strCache>
            </c:strRef>
          </c:cat>
          <c:val>
            <c:numRef>
              <c:f>'[Rådata%20Insikt%202025-25%20Rensad%20på%20internt%20bortfall%201-10 (version 1).xlsb.xlsx]9'!$F$12:$F$16</c:f>
              <c:numCache>
                <c:formatCode>0%</c:formatCode>
                <c:ptCount val="5"/>
                <c:pt idx="0">
                  <c:v>0.6428571428571429</c:v>
                </c:pt>
                <c:pt idx="1">
                  <c:v>0.875</c:v>
                </c:pt>
                <c:pt idx="2">
                  <c:v>0.91666666666666663</c:v>
                </c:pt>
                <c:pt idx="3">
                  <c:v>0.83561643835616439</c:v>
                </c:pt>
                <c:pt idx="4">
                  <c:v>0.84105960264900659</c:v>
                </c:pt>
              </c:numCache>
            </c:numRef>
          </c:val>
          <c:extLst>
            <c:ext xmlns:c16="http://schemas.microsoft.com/office/drawing/2014/chart" uri="{C3380CC4-5D6E-409C-BE32-E72D297353CC}">
              <c16:uniqueId val="{00000000-5252-43D8-91ED-8456618C4FED}"/>
            </c:ext>
          </c:extLst>
        </c:ser>
        <c:ser>
          <c:idx val="1"/>
          <c:order val="1"/>
          <c:tx>
            <c:strRef>
              <c:f>'[Rådata%20Insikt%202025-25%20Rensad%20på%20internt%20bortfall%201-10 (version 1).xlsb.xlsx]9'!$G$11</c:f>
              <c:strCache>
                <c:ptCount val="1"/>
                <c:pt idx="0">
                  <c:v>Nej</c:v>
                </c:pt>
              </c:strCache>
            </c:strRef>
          </c:tx>
          <c:spPr>
            <a:solidFill>
              <a:srgbClr val="88AA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'[Rådata%20Insikt%202025-25%20Rensad%20på%20internt%20bortfall%201-10 (version 1).xlsb.xlsx]9'!$E$12:$E$16</c:f>
              <c:strCache>
                <c:ptCount val="5"/>
                <c:pt idx="0">
                  <c:v>Annan</c:v>
                </c:pt>
                <c:pt idx="1">
                  <c:v>Arkitektföretag</c:v>
                </c:pt>
                <c:pt idx="2">
                  <c:v>Industri- och techkonsultföretag</c:v>
                </c:pt>
                <c:pt idx="3">
                  <c:v>Teknikkonsultföretag</c:v>
                </c:pt>
                <c:pt idx="4">
                  <c:v>Totalt</c:v>
                </c:pt>
              </c:strCache>
            </c:strRef>
          </c:cat>
          <c:val>
            <c:numRef>
              <c:f>'[Rådata%20Insikt%202025-25%20Rensad%20på%20internt%20bortfall%201-10 (version 1).xlsb.xlsx]9'!$G$12:$G$16</c:f>
              <c:numCache>
                <c:formatCode>0%</c:formatCode>
                <c:ptCount val="5"/>
                <c:pt idx="0">
                  <c:v>0.35714285714285715</c:v>
                </c:pt>
                <c:pt idx="1">
                  <c:v>0.1</c:v>
                </c:pt>
                <c:pt idx="2">
                  <c:v>8.3333333333333329E-2</c:v>
                </c:pt>
                <c:pt idx="3">
                  <c:v>0.15068493150684931</c:v>
                </c:pt>
                <c:pt idx="4">
                  <c:v>0.14569536423841059</c:v>
                </c:pt>
              </c:numCache>
            </c:numRef>
          </c:val>
          <c:extLst>
            <c:ext xmlns:c16="http://schemas.microsoft.com/office/drawing/2014/chart" uri="{C3380CC4-5D6E-409C-BE32-E72D297353CC}">
              <c16:uniqueId val="{00000001-5252-43D8-91ED-8456618C4FED}"/>
            </c:ext>
          </c:extLst>
        </c:ser>
        <c:ser>
          <c:idx val="2"/>
          <c:order val="2"/>
          <c:tx>
            <c:strRef>
              <c:f>'[Rådata%20Insikt%202025-25%20Rensad%20på%20internt%20bortfall%201-10 (version 1).xlsb.xlsx]9'!$H$11</c:f>
              <c:strCache>
                <c:ptCount val="1"/>
                <c:pt idx="0">
                  <c:v>Vet ej</c:v>
                </c:pt>
              </c:strCache>
            </c:strRef>
          </c:tx>
          <c:spPr>
            <a:solidFill>
              <a:schemeClr val="accent3"/>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4-5252-43D8-91ED-8456618C4FED}"/>
                </c:ext>
              </c:extLst>
            </c:dLbl>
            <c:dLbl>
              <c:idx val="2"/>
              <c:delete val="1"/>
              <c:extLst>
                <c:ext xmlns:c15="http://schemas.microsoft.com/office/drawing/2012/chart" uri="{CE6537A1-D6FC-4f65-9D91-7224C49458BB}"/>
                <c:ext xmlns:c16="http://schemas.microsoft.com/office/drawing/2014/chart" uri="{C3380CC4-5D6E-409C-BE32-E72D297353CC}">
                  <c16:uniqueId val="{00000003-5252-43D8-91ED-8456618C4FE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'[Rådata%20Insikt%202025-25%20Rensad%20på%20internt%20bortfall%201-10 (version 1).xlsb.xlsx]9'!$E$12:$E$16</c:f>
              <c:strCache>
                <c:ptCount val="5"/>
                <c:pt idx="0">
                  <c:v>Annan</c:v>
                </c:pt>
                <c:pt idx="1">
                  <c:v>Arkitektföretag</c:v>
                </c:pt>
                <c:pt idx="2">
                  <c:v>Industri- och techkonsultföretag</c:v>
                </c:pt>
                <c:pt idx="3">
                  <c:v>Teknikkonsultföretag</c:v>
                </c:pt>
                <c:pt idx="4">
                  <c:v>Totalt</c:v>
                </c:pt>
              </c:strCache>
            </c:strRef>
          </c:cat>
          <c:val>
            <c:numRef>
              <c:f>'[Rådata%20Insikt%202025-25%20Rensad%20på%20internt%20bortfall%201-10 (version 1).xlsb.xlsx]9'!$H$12:$H$16</c:f>
              <c:numCache>
                <c:formatCode>0%</c:formatCode>
                <c:ptCount val="5"/>
                <c:pt idx="0">
                  <c:v>0</c:v>
                </c:pt>
                <c:pt idx="1">
                  <c:v>2.5000000000000001E-2</c:v>
                </c:pt>
                <c:pt idx="2">
                  <c:v>0</c:v>
                </c:pt>
                <c:pt idx="3">
                  <c:v>1.3698630136986301E-2</c:v>
                </c:pt>
                <c:pt idx="4">
                  <c:v>1.3245033112582781E-2</c:v>
                </c:pt>
              </c:numCache>
            </c:numRef>
          </c:val>
          <c:extLst>
            <c:ext xmlns:c16="http://schemas.microsoft.com/office/drawing/2014/chart" uri="{C3380CC4-5D6E-409C-BE32-E72D297353CC}">
              <c16:uniqueId val="{00000002-5252-43D8-91ED-8456618C4FED}"/>
            </c:ext>
          </c:extLst>
        </c:ser>
        <c:dLbls>
          <c:dLblPos val="ctr"/>
          <c:showLegendKey val="0"/>
          <c:showVal val="1"/>
          <c:showCatName val="0"/>
          <c:showSerName val="0"/>
          <c:showPercent val="0"/>
          <c:showBubbleSize val="0"/>
        </c:dLbls>
        <c:gapWidth val="150"/>
        <c:overlap val="100"/>
        <c:axId val="197576992"/>
        <c:axId val="197577472"/>
      </c:barChart>
      <c:catAx>
        <c:axId val="197576992"/>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97577472"/>
        <c:crosses val="autoZero"/>
        <c:auto val="1"/>
        <c:lblAlgn val="ctr"/>
        <c:lblOffset val="100"/>
        <c:noMultiLvlLbl val="0"/>
      </c:catAx>
      <c:valAx>
        <c:axId val="197577472"/>
        <c:scaling>
          <c:orientation val="minMax"/>
          <c:max val="1"/>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97576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w="9525" cap="flat" cmpd="sng" algn="ctr">
      <a:noFill/>
      <a:round/>
    </a:ln>
    <a:effectLst/>
  </c:spPr>
  <c:txPr>
    <a:bodyPr/>
    <a:lstStyle/>
    <a:p>
      <a:pPr>
        <a:defRPr/>
      </a:pPr>
      <a:endParaRPr lang="sv-SE"/>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'[Rådata%20Insikt%202025-25%20Rensad%20på%20internt%20bortfall%201-10 (version 1).xlsb.xlsx]10'!$G$30</c:f>
              <c:strCache>
                <c:ptCount val="1"/>
                <c:pt idx="0">
                  <c:v>Mycket hög utsträckning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'[Rådata%20Insikt%202025-25%20Rensad%20på%20internt%20bortfall%201-10 (version 1).xlsb.xlsx]10'!$F$31:$F$35</c:f>
              <c:strCache>
                <c:ptCount val="5"/>
                <c:pt idx="0">
                  <c:v>Annan</c:v>
                </c:pt>
                <c:pt idx="1">
                  <c:v>Arkitektföretag</c:v>
                </c:pt>
                <c:pt idx="2">
                  <c:v>Industri- och techkonsultföretag</c:v>
                </c:pt>
                <c:pt idx="3">
                  <c:v>Teknikkonsultföretag</c:v>
                </c:pt>
                <c:pt idx="4">
                  <c:v>Totalt</c:v>
                </c:pt>
              </c:strCache>
            </c:strRef>
          </c:cat>
          <c:val>
            <c:numRef>
              <c:f>'[Rådata%20Insikt%202025-25%20Rensad%20på%20internt%20bortfall%201-10 (version 1).xlsb.xlsx]10'!$G$31:$G$35</c:f>
              <c:numCache>
                <c:formatCode>0%</c:formatCode>
                <c:ptCount val="5"/>
                <c:pt idx="0">
                  <c:v>0</c:v>
                </c:pt>
                <c:pt idx="1">
                  <c:v>2.564102564102564E-2</c:v>
                </c:pt>
                <c:pt idx="2">
                  <c:v>0.125</c:v>
                </c:pt>
                <c:pt idx="3">
                  <c:v>2.8169014084507043E-2</c:v>
                </c:pt>
                <c:pt idx="4">
                  <c:v>4.0540540540540543E-2</c:v>
                </c:pt>
              </c:numCache>
            </c:numRef>
          </c:val>
          <c:extLst>
            <c:ext xmlns:c16="http://schemas.microsoft.com/office/drawing/2014/chart" uri="{C3380CC4-5D6E-409C-BE32-E72D297353CC}">
              <c16:uniqueId val="{00000000-DD32-4301-8E83-0B62729D2847}"/>
            </c:ext>
          </c:extLst>
        </c:ser>
        <c:ser>
          <c:idx val="1"/>
          <c:order val="1"/>
          <c:tx>
            <c:strRef>
              <c:f>'[Rådata%20Insikt%202025-25%20Rensad%20på%20internt%20bortfall%201-10 (version 1).xlsb.xlsx]10'!$H$30</c:f>
              <c:strCache>
                <c:ptCount val="1"/>
                <c:pt idx="0">
                  <c:v>Ganska hög utsträckning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'[Rådata%20Insikt%202025-25%20Rensad%20på%20internt%20bortfall%201-10 (version 1).xlsb.xlsx]10'!$F$31:$F$35</c:f>
              <c:strCache>
                <c:ptCount val="5"/>
                <c:pt idx="0">
                  <c:v>Annan</c:v>
                </c:pt>
                <c:pt idx="1">
                  <c:v>Arkitektföretag</c:v>
                </c:pt>
                <c:pt idx="2">
                  <c:v>Industri- och techkonsultföretag</c:v>
                </c:pt>
                <c:pt idx="3">
                  <c:v>Teknikkonsultföretag</c:v>
                </c:pt>
                <c:pt idx="4">
                  <c:v>Totalt</c:v>
                </c:pt>
              </c:strCache>
            </c:strRef>
          </c:cat>
          <c:val>
            <c:numRef>
              <c:f>'[Rådata%20Insikt%202025-25%20Rensad%20på%20internt%20bortfall%201-10 (version 1).xlsb.xlsx]10'!$H$31:$H$35</c:f>
              <c:numCache>
                <c:formatCode>0%</c:formatCode>
                <c:ptCount val="5"/>
                <c:pt idx="0">
                  <c:v>7.1428571428571425E-2</c:v>
                </c:pt>
                <c:pt idx="1">
                  <c:v>5.128205128205128E-2</c:v>
                </c:pt>
                <c:pt idx="2">
                  <c:v>0.125</c:v>
                </c:pt>
                <c:pt idx="3">
                  <c:v>7.0422535211267609E-2</c:v>
                </c:pt>
                <c:pt idx="4">
                  <c:v>7.4324324324324328E-2</c:v>
                </c:pt>
              </c:numCache>
            </c:numRef>
          </c:val>
          <c:extLst>
            <c:ext xmlns:c16="http://schemas.microsoft.com/office/drawing/2014/chart" uri="{C3380CC4-5D6E-409C-BE32-E72D297353CC}">
              <c16:uniqueId val="{00000001-DD32-4301-8E83-0B62729D2847}"/>
            </c:ext>
          </c:extLst>
        </c:ser>
        <c:ser>
          <c:idx val="2"/>
          <c:order val="2"/>
          <c:tx>
            <c:strRef>
              <c:f>'[Rådata%20Insikt%202025-25%20Rensad%20på%20internt%20bortfall%201-10 (version 1).xlsb.xlsx]10'!$I$30</c:f>
              <c:strCache>
                <c:ptCount val="1"/>
                <c:pt idx="0">
                  <c:v>Ganska låg utsträckning</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'[Rådata%20Insikt%202025-25%20Rensad%20på%20internt%20bortfall%201-10 (version 1).xlsb.xlsx]10'!$F$31:$F$35</c:f>
              <c:strCache>
                <c:ptCount val="5"/>
                <c:pt idx="0">
                  <c:v>Annan</c:v>
                </c:pt>
                <c:pt idx="1">
                  <c:v>Arkitektföretag</c:v>
                </c:pt>
                <c:pt idx="2">
                  <c:v>Industri- och techkonsultföretag</c:v>
                </c:pt>
                <c:pt idx="3">
                  <c:v>Teknikkonsultföretag</c:v>
                </c:pt>
                <c:pt idx="4">
                  <c:v>Totalt</c:v>
                </c:pt>
              </c:strCache>
            </c:strRef>
          </c:cat>
          <c:val>
            <c:numRef>
              <c:f>'[Rådata%20Insikt%202025-25%20Rensad%20på%20internt%20bortfall%201-10 (version 1).xlsb.xlsx]10'!$I$31:$I$35</c:f>
              <c:numCache>
                <c:formatCode>0%</c:formatCode>
                <c:ptCount val="5"/>
                <c:pt idx="0">
                  <c:v>0.14285714285714285</c:v>
                </c:pt>
                <c:pt idx="1">
                  <c:v>0.15384615384615385</c:v>
                </c:pt>
                <c:pt idx="2">
                  <c:v>0.125</c:v>
                </c:pt>
                <c:pt idx="3">
                  <c:v>0.15492957746478872</c:v>
                </c:pt>
                <c:pt idx="4">
                  <c:v>0.14864864864864866</c:v>
                </c:pt>
              </c:numCache>
            </c:numRef>
          </c:val>
          <c:extLst>
            <c:ext xmlns:c16="http://schemas.microsoft.com/office/drawing/2014/chart" uri="{C3380CC4-5D6E-409C-BE32-E72D297353CC}">
              <c16:uniqueId val="{00000002-DD32-4301-8E83-0B62729D2847}"/>
            </c:ext>
          </c:extLst>
        </c:ser>
        <c:ser>
          <c:idx val="3"/>
          <c:order val="3"/>
          <c:tx>
            <c:strRef>
              <c:f>'[Rådata%20Insikt%202025-25%20Rensad%20på%20internt%20bortfall%201-10 (version 1).xlsb.xlsx]10'!$J$30</c:f>
              <c:strCache>
                <c:ptCount val="1"/>
                <c:pt idx="0">
                  <c:v>Mycket låg utsträckning</c:v>
                </c:pt>
              </c:strCache>
            </c:strRef>
          </c:tx>
          <c:spPr>
            <a:solidFill>
              <a:srgbClr val="00759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'[Rådata%20Insikt%202025-25%20Rensad%20på%20internt%20bortfall%201-10 (version 1).xlsb.xlsx]10'!$F$31:$F$35</c:f>
              <c:strCache>
                <c:ptCount val="5"/>
                <c:pt idx="0">
                  <c:v>Annan</c:v>
                </c:pt>
                <c:pt idx="1">
                  <c:v>Arkitektföretag</c:v>
                </c:pt>
                <c:pt idx="2">
                  <c:v>Industri- och techkonsultföretag</c:v>
                </c:pt>
                <c:pt idx="3">
                  <c:v>Teknikkonsultföretag</c:v>
                </c:pt>
                <c:pt idx="4">
                  <c:v>Totalt</c:v>
                </c:pt>
              </c:strCache>
            </c:strRef>
          </c:cat>
          <c:val>
            <c:numRef>
              <c:f>'[Rådata%20Insikt%202025-25%20Rensad%20på%20internt%20bortfall%201-10 (version 1).xlsb.xlsx]10'!$J$31:$J$35</c:f>
              <c:numCache>
                <c:formatCode>0%</c:formatCode>
                <c:ptCount val="5"/>
                <c:pt idx="0">
                  <c:v>0.2857142857142857</c:v>
                </c:pt>
                <c:pt idx="1">
                  <c:v>0.20512820512820512</c:v>
                </c:pt>
                <c:pt idx="2">
                  <c:v>0.33333333333333331</c:v>
                </c:pt>
                <c:pt idx="3">
                  <c:v>0.18309859154929578</c:v>
                </c:pt>
                <c:pt idx="4">
                  <c:v>0.22297297297297297</c:v>
                </c:pt>
              </c:numCache>
            </c:numRef>
          </c:val>
          <c:extLst>
            <c:ext xmlns:c16="http://schemas.microsoft.com/office/drawing/2014/chart" uri="{C3380CC4-5D6E-409C-BE32-E72D297353CC}">
              <c16:uniqueId val="{00000003-DD32-4301-8E83-0B62729D2847}"/>
            </c:ext>
          </c:extLst>
        </c:ser>
        <c:ser>
          <c:idx val="4"/>
          <c:order val="4"/>
          <c:tx>
            <c:strRef>
              <c:f>'[Rådata%20Insikt%202025-25%20Rensad%20på%20internt%20bortfall%201-10 (version 1).xlsb.xlsx]10'!$K$30</c:f>
              <c:strCache>
                <c:ptCount val="1"/>
                <c:pt idx="0">
                  <c:v>Ingen alls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'[Rådata%20Insikt%202025-25%20Rensad%20på%20internt%20bortfall%201-10 (version 1).xlsb.xlsx]10'!$F$31:$F$35</c:f>
              <c:strCache>
                <c:ptCount val="5"/>
                <c:pt idx="0">
                  <c:v>Annan</c:v>
                </c:pt>
                <c:pt idx="1">
                  <c:v>Arkitektföretag</c:v>
                </c:pt>
                <c:pt idx="2">
                  <c:v>Industri- och techkonsultföretag</c:v>
                </c:pt>
                <c:pt idx="3">
                  <c:v>Teknikkonsultföretag</c:v>
                </c:pt>
                <c:pt idx="4">
                  <c:v>Totalt</c:v>
                </c:pt>
              </c:strCache>
            </c:strRef>
          </c:cat>
          <c:val>
            <c:numRef>
              <c:f>'[Rådata%20Insikt%202025-25%20Rensad%20på%20internt%20bortfall%201-10 (version 1).xlsb.xlsx]10'!$K$31:$K$35</c:f>
              <c:numCache>
                <c:formatCode>0%</c:formatCode>
                <c:ptCount val="5"/>
                <c:pt idx="0">
                  <c:v>0.5</c:v>
                </c:pt>
                <c:pt idx="1">
                  <c:v>0.51282051282051277</c:v>
                </c:pt>
                <c:pt idx="2">
                  <c:v>0.25</c:v>
                </c:pt>
                <c:pt idx="3">
                  <c:v>0.53521126760563376</c:v>
                </c:pt>
                <c:pt idx="4">
                  <c:v>0.47972972972972971</c:v>
                </c:pt>
              </c:numCache>
            </c:numRef>
          </c:val>
          <c:extLst>
            <c:ext xmlns:c16="http://schemas.microsoft.com/office/drawing/2014/chart" uri="{C3380CC4-5D6E-409C-BE32-E72D297353CC}">
              <c16:uniqueId val="{00000004-DD32-4301-8E83-0B62729D2847}"/>
            </c:ext>
          </c:extLst>
        </c:ser>
        <c:ser>
          <c:idx val="5"/>
          <c:order val="5"/>
          <c:tx>
            <c:strRef>
              <c:f>'[Rådata%20Insikt%202025-25%20Rensad%20på%20internt%20bortfall%201-10 (version 1).xlsb.xlsx]10'!$L$30</c:f>
              <c:strCache>
                <c:ptCount val="1"/>
                <c:pt idx="0">
                  <c:v>Vet ej</c:v>
                </c:pt>
              </c:strCache>
            </c:strRef>
          </c:tx>
          <c:spPr>
            <a:solidFill>
              <a:srgbClr val="D7E4E4"/>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6-DD32-4301-8E83-0B62729D284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'[Rådata%20Insikt%202025-25%20Rensad%20på%20internt%20bortfall%201-10 (version 1).xlsb.xlsx]10'!$F$31:$F$35</c:f>
              <c:strCache>
                <c:ptCount val="5"/>
                <c:pt idx="0">
                  <c:v>Annan</c:v>
                </c:pt>
                <c:pt idx="1">
                  <c:v>Arkitektföretag</c:v>
                </c:pt>
                <c:pt idx="2">
                  <c:v>Industri- och techkonsultföretag</c:v>
                </c:pt>
                <c:pt idx="3">
                  <c:v>Teknikkonsultföretag</c:v>
                </c:pt>
                <c:pt idx="4">
                  <c:v>Totalt</c:v>
                </c:pt>
              </c:strCache>
            </c:strRef>
          </c:cat>
          <c:val>
            <c:numRef>
              <c:f>'[Rådata%20Insikt%202025-25%20Rensad%20på%20internt%20bortfall%201-10 (version 1).xlsb.xlsx]10'!$L$31:$L$35</c:f>
              <c:numCache>
                <c:formatCode>0%</c:formatCode>
                <c:ptCount val="5"/>
                <c:pt idx="0">
                  <c:v>0</c:v>
                </c:pt>
                <c:pt idx="1">
                  <c:v>5.128205128205128E-2</c:v>
                </c:pt>
                <c:pt idx="2">
                  <c:v>4.1666666666666664E-2</c:v>
                </c:pt>
                <c:pt idx="3">
                  <c:v>2.8169014084507043E-2</c:v>
                </c:pt>
                <c:pt idx="4">
                  <c:v>3.3783783783783786E-2</c:v>
                </c:pt>
              </c:numCache>
            </c:numRef>
          </c:val>
          <c:extLst>
            <c:ext xmlns:c16="http://schemas.microsoft.com/office/drawing/2014/chart" uri="{C3380CC4-5D6E-409C-BE32-E72D297353CC}">
              <c16:uniqueId val="{00000005-DD32-4301-8E83-0B62729D2847}"/>
            </c:ext>
          </c:extLst>
        </c:ser>
        <c:dLbls>
          <c:dLblPos val="ctr"/>
          <c:showLegendKey val="0"/>
          <c:showVal val="1"/>
          <c:showCatName val="0"/>
          <c:showSerName val="0"/>
          <c:showPercent val="0"/>
          <c:showBubbleSize val="0"/>
        </c:dLbls>
        <c:gapWidth val="150"/>
        <c:overlap val="100"/>
        <c:axId val="197576992"/>
        <c:axId val="197577472"/>
      </c:barChart>
      <c:catAx>
        <c:axId val="197576992"/>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97577472"/>
        <c:crosses val="autoZero"/>
        <c:auto val="1"/>
        <c:lblAlgn val="ctr"/>
        <c:lblOffset val="100"/>
        <c:noMultiLvlLbl val="0"/>
      </c:catAx>
      <c:valAx>
        <c:axId val="197577472"/>
        <c:scaling>
          <c:orientation val="minMax"/>
          <c:max val="1"/>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97576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w="9525" cap="flat" cmpd="sng" algn="ctr">
      <a:noFill/>
      <a:round/>
    </a:ln>
    <a:effectLst/>
  </c:spPr>
  <c:txPr>
    <a:bodyPr/>
    <a:lstStyle/>
    <a:p>
      <a:pPr>
        <a:defRPr/>
      </a:pPr>
      <a:endParaRPr lang="sv-SE"/>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'[Rådata%20Insikt%202025-25%20Rensad%20på%20internt%20bortfall%201-10 (version 1).xlsb.xlsx]10'!$G$13</c:f>
              <c:strCache>
                <c:ptCount val="1"/>
                <c:pt idx="0">
                  <c:v>Ja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'[Rådata%20Insikt%202025-25%20Rensad%20på%20internt%20bortfall%201-10 (version 1).xlsb.xlsx]10'!$F$14:$F$18</c:f>
              <c:strCache>
                <c:ptCount val="5"/>
                <c:pt idx="0">
                  <c:v>Annan</c:v>
                </c:pt>
                <c:pt idx="1">
                  <c:v>Arkitektföretag</c:v>
                </c:pt>
                <c:pt idx="2">
                  <c:v>Industri- och techkonsultföretag</c:v>
                </c:pt>
                <c:pt idx="3">
                  <c:v>Teknikkonsultföretag</c:v>
                </c:pt>
                <c:pt idx="4">
                  <c:v>Totalt</c:v>
                </c:pt>
              </c:strCache>
            </c:strRef>
          </c:cat>
          <c:val>
            <c:numRef>
              <c:f>'[Rådata%20Insikt%202025-25%20Rensad%20på%20internt%20bortfall%201-10 (version 1).xlsb.xlsx]10'!$G$14:$G$18</c:f>
              <c:numCache>
                <c:formatCode>0%</c:formatCode>
                <c:ptCount val="5"/>
                <c:pt idx="0">
                  <c:v>0.5</c:v>
                </c:pt>
                <c:pt idx="1">
                  <c:v>0.42499999999999999</c:v>
                </c:pt>
                <c:pt idx="2">
                  <c:v>0.58333333333333337</c:v>
                </c:pt>
                <c:pt idx="3">
                  <c:v>0.39726027397260272</c:v>
                </c:pt>
                <c:pt idx="4">
                  <c:v>0.44370860927152317</c:v>
                </c:pt>
              </c:numCache>
            </c:numRef>
          </c:val>
          <c:extLst>
            <c:ext xmlns:c16="http://schemas.microsoft.com/office/drawing/2014/chart" uri="{C3380CC4-5D6E-409C-BE32-E72D297353CC}">
              <c16:uniqueId val="{00000000-A751-4064-A52D-13FC56CE42DC}"/>
            </c:ext>
          </c:extLst>
        </c:ser>
        <c:ser>
          <c:idx val="1"/>
          <c:order val="1"/>
          <c:tx>
            <c:strRef>
              <c:f>'[Rådata%20Insikt%202025-25%20Rensad%20på%20internt%20bortfall%201-10 (version 1).xlsb.xlsx]10'!$H$13</c:f>
              <c:strCache>
                <c:ptCount val="1"/>
                <c:pt idx="0">
                  <c:v>Nej</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'[Rådata%20Insikt%202025-25%20Rensad%20på%20internt%20bortfall%201-10 (version 1).xlsb.xlsx]10'!$F$14:$F$18</c:f>
              <c:strCache>
                <c:ptCount val="5"/>
                <c:pt idx="0">
                  <c:v>Annan</c:v>
                </c:pt>
                <c:pt idx="1">
                  <c:v>Arkitektföretag</c:v>
                </c:pt>
                <c:pt idx="2">
                  <c:v>Industri- och techkonsultföretag</c:v>
                </c:pt>
                <c:pt idx="3">
                  <c:v>Teknikkonsultföretag</c:v>
                </c:pt>
                <c:pt idx="4">
                  <c:v>Totalt</c:v>
                </c:pt>
              </c:strCache>
            </c:strRef>
          </c:cat>
          <c:val>
            <c:numRef>
              <c:f>'[Rådata%20Insikt%202025-25%20Rensad%20på%20internt%20bortfall%201-10 (version 1).xlsb.xlsx]10'!$H$14:$H$18</c:f>
              <c:numCache>
                <c:formatCode>0%</c:formatCode>
                <c:ptCount val="5"/>
                <c:pt idx="0">
                  <c:v>0.42857142857142855</c:v>
                </c:pt>
                <c:pt idx="1">
                  <c:v>0.47499999999999998</c:v>
                </c:pt>
                <c:pt idx="2">
                  <c:v>0.375</c:v>
                </c:pt>
                <c:pt idx="3">
                  <c:v>0.58904109589041098</c:v>
                </c:pt>
                <c:pt idx="4">
                  <c:v>0.50993377483443714</c:v>
                </c:pt>
              </c:numCache>
            </c:numRef>
          </c:val>
          <c:extLst>
            <c:ext xmlns:c16="http://schemas.microsoft.com/office/drawing/2014/chart" uri="{C3380CC4-5D6E-409C-BE32-E72D297353CC}">
              <c16:uniqueId val="{00000001-A751-4064-A52D-13FC56CE42DC}"/>
            </c:ext>
          </c:extLst>
        </c:ser>
        <c:ser>
          <c:idx val="2"/>
          <c:order val="2"/>
          <c:tx>
            <c:strRef>
              <c:f>'[Rådata%20Insikt%202025-25%20Rensad%20på%20internt%20bortfall%201-10 (version 1).xlsb.xlsx]10'!$I$13</c:f>
              <c:strCache>
                <c:ptCount val="1"/>
                <c:pt idx="0">
                  <c:v>Vet ej</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'[Rådata%20Insikt%202025-25%20Rensad%20på%20internt%20bortfall%201-10 (version 1).xlsb.xlsx]10'!$F$14:$F$18</c:f>
              <c:strCache>
                <c:ptCount val="5"/>
                <c:pt idx="0">
                  <c:v>Annan</c:v>
                </c:pt>
                <c:pt idx="1">
                  <c:v>Arkitektföretag</c:v>
                </c:pt>
                <c:pt idx="2">
                  <c:v>Industri- och techkonsultföretag</c:v>
                </c:pt>
                <c:pt idx="3">
                  <c:v>Teknikkonsultföretag</c:v>
                </c:pt>
                <c:pt idx="4">
                  <c:v>Totalt</c:v>
                </c:pt>
              </c:strCache>
            </c:strRef>
          </c:cat>
          <c:val>
            <c:numRef>
              <c:f>'[Rådata%20Insikt%202025-25%20Rensad%20på%20internt%20bortfall%201-10 (version 1).xlsb.xlsx]10'!$I$14:$I$18</c:f>
              <c:numCache>
                <c:formatCode>0%</c:formatCode>
                <c:ptCount val="5"/>
                <c:pt idx="0">
                  <c:v>7.1428571428571425E-2</c:v>
                </c:pt>
                <c:pt idx="1">
                  <c:v>0.1</c:v>
                </c:pt>
                <c:pt idx="2">
                  <c:v>4.1666666666666664E-2</c:v>
                </c:pt>
                <c:pt idx="3">
                  <c:v>1.3698630136986301E-2</c:v>
                </c:pt>
                <c:pt idx="4">
                  <c:v>4.6357615894039736E-2</c:v>
                </c:pt>
              </c:numCache>
            </c:numRef>
          </c:val>
          <c:extLst>
            <c:ext xmlns:c16="http://schemas.microsoft.com/office/drawing/2014/chart" uri="{C3380CC4-5D6E-409C-BE32-E72D297353CC}">
              <c16:uniqueId val="{00000002-A751-4064-A52D-13FC56CE42DC}"/>
            </c:ext>
          </c:extLst>
        </c:ser>
        <c:dLbls>
          <c:dLblPos val="ctr"/>
          <c:showLegendKey val="0"/>
          <c:showVal val="1"/>
          <c:showCatName val="0"/>
          <c:showSerName val="0"/>
          <c:showPercent val="0"/>
          <c:showBubbleSize val="0"/>
        </c:dLbls>
        <c:gapWidth val="150"/>
        <c:overlap val="100"/>
        <c:axId val="197576992"/>
        <c:axId val="197577472"/>
      </c:barChart>
      <c:catAx>
        <c:axId val="197576992"/>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97577472"/>
        <c:crosses val="autoZero"/>
        <c:auto val="1"/>
        <c:lblAlgn val="ctr"/>
        <c:lblOffset val="100"/>
        <c:noMultiLvlLbl val="0"/>
      </c:catAx>
      <c:valAx>
        <c:axId val="197577472"/>
        <c:scaling>
          <c:orientation val="minMax"/>
          <c:max val="1"/>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97576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w="9525" cap="flat" cmpd="sng" algn="ctr">
      <a:noFill/>
      <a:round/>
    </a:ln>
    <a:effectLst/>
  </c:spPr>
  <c:txPr>
    <a:bodyPr/>
    <a:lstStyle/>
    <a:p>
      <a:pPr>
        <a:defRPr/>
      </a:pPr>
      <a:endParaRPr lang="sv-SE"/>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039807524059498E-2"/>
          <c:y val="5.6496477035454858E-2"/>
          <c:w val="0.52755774278215228"/>
          <c:h val="0.66083674962855243"/>
        </c:manualLayout>
      </c:layout>
      <c:doughnutChart>
        <c:varyColors val="1"/>
        <c:ser>
          <c:idx val="0"/>
          <c:order val="0"/>
          <c:dPt>
            <c:idx val="0"/>
            <c:bubble3D val="0"/>
            <c:spPr>
              <a:solidFill>
                <a:schemeClr val="accent2">
                  <a:lumMod val="75000"/>
                  <a:lumOff val="25000"/>
                </a:schemeClr>
              </a:solidFill>
              <a:ln>
                <a:noFill/>
              </a:ln>
              <a:effectLst>
                <a:outerShdw blurRad="254000" sx="102000" sy="102000" algn="ctr" rotWithShape="0">
                  <a:schemeClr val="accent2">
                    <a:lumMod val="75000"/>
                    <a:lumOff val="25000"/>
                    <a:alpha val="20000"/>
                  </a:schemeClr>
                </a:outerShdw>
              </a:effectLst>
            </c:spPr>
            <c:extLst>
              <c:ext xmlns:c16="http://schemas.microsoft.com/office/drawing/2014/chart" uri="{C3380CC4-5D6E-409C-BE32-E72D297353CC}">
                <c16:uniqueId val="{00000001-399B-4E46-99EA-6F348870C1C9}"/>
              </c:ext>
            </c:extLst>
          </c:dPt>
          <c:dPt>
            <c:idx val="1"/>
            <c:bubble3D val="0"/>
            <c:spPr>
              <a:solidFill>
                <a:srgbClr val="00759E"/>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399B-4E46-99EA-6F348870C1C9}"/>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399B-4E46-99EA-6F348870C1C9}"/>
              </c:ext>
            </c:extLst>
          </c:dPt>
          <c:dPt>
            <c:idx val="3"/>
            <c:bubble3D val="0"/>
            <c:spPr>
              <a:solidFill>
                <a:schemeClr val="accent2">
                  <a:lumMod val="50000"/>
                  <a:lumOff val="50000"/>
                </a:schemeClr>
              </a:solidFill>
              <a:ln>
                <a:noFill/>
              </a:ln>
              <a:effectLst>
                <a:outerShdw blurRad="254000" sx="102000" sy="102000" algn="ctr" rotWithShape="0">
                  <a:schemeClr val="accent2">
                    <a:lumMod val="50000"/>
                    <a:lumOff val="50000"/>
                    <a:alpha val="20000"/>
                  </a:schemeClr>
                </a:outerShdw>
              </a:effectLst>
            </c:spPr>
            <c:extLst>
              <c:ext xmlns:c16="http://schemas.microsoft.com/office/drawing/2014/chart" uri="{C3380CC4-5D6E-409C-BE32-E72D297353CC}">
                <c16:uniqueId val="{00000007-399B-4E46-99EA-6F348870C1C9}"/>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399B-4E46-99EA-6F348870C1C9}"/>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sv-SE"/>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'[Rådata%20Insikt%202025-25%20Rensad%20på%20internt%20bortfall%201-10 (version 1).xlsb.xlsx]Blad11'!$G$12:$K$12</c:f>
              <c:strCache>
                <c:ptCount val="5"/>
                <c:pt idx="0">
                  <c:v>Mycket hög utsträckning (&gt;2 ggr/år)</c:v>
                </c:pt>
                <c:pt idx="1">
                  <c:v>Ganska hög utsträckning (2 ggr/år)</c:v>
                </c:pt>
                <c:pt idx="2">
                  <c:v>Ganska låg utsträckning (1 ggr/år)</c:v>
                </c:pt>
                <c:pt idx="3">
                  <c:v>Mycket låg utsträckning (&lt;1 ggr/år)</c:v>
                </c:pt>
                <c:pt idx="4">
                  <c:v>Inte alls</c:v>
                </c:pt>
              </c:strCache>
            </c:strRef>
          </c:cat>
          <c:val>
            <c:numRef>
              <c:f>'[Rådata%20Insikt%202025-25%20Rensad%20på%20internt%20bortfall%201-10 (version 1).xlsb.xlsx]Blad11'!$G$17:$K$17</c:f>
              <c:numCache>
                <c:formatCode>0%</c:formatCode>
                <c:ptCount val="5"/>
                <c:pt idx="0">
                  <c:v>0.11643835616438356</c:v>
                </c:pt>
                <c:pt idx="1">
                  <c:v>0.17123287671232876</c:v>
                </c:pt>
                <c:pt idx="2">
                  <c:v>0.32876712328767121</c:v>
                </c:pt>
                <c:pt idx="3">
                  <c:v>0.19178082191780821</c:v>
                </c:pt>
                <c:pt idx="4">
                  <c:v>0.19178082191780821</c:v>
                </c:pt>
              </c:numCache>
            </c:numRef>
          </c:val>
          <c:extLst>
            <c:ext xmlns:c16="http://schemas.microsoft.com/office/drawing/2014/chart" uri="{C3380CC4-5D6E-409C-BE32-E72D297353CC}">
              <c16:uniqueId val="{0000000A-399B-4E46-99EA-6F348870C1C9}"/>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ayout>
        <c:manualLayout>
          <c:xMode val="edge"/>
          <c:yMode val="edge"/>
          <c:x val="3.5859580052493421E-2"/>
          <c:y val="0.75836383866008716"/>
          <c:w val="0.49191819772528433"/>
          <c:h val="0.220758928510272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25000"/>
          <a:lumOff val="75000"/>
        </a:schemeClr>
      </a:solidFill>
      <a:round/>
    </a:ln>
    <a:effectLst/>
  </c:spPr>
  <c:txPr>
    <a:bodyPr/>
    <a:lstStyle/>
    <a:p>
      <a:pPr>
        <a:defRPr/>
      </a:pPr>
      <a:endParaRPr lang="sv-SE"/>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237430416846846"/>
          <c:y val="0.11167281779828075"/>
          <c:w val="0.42466143634728781"/>
          <c:h val="0.59312103840400854"/>
        </c:manualLayout>
      </c:layout>
      <c:doughnutChart>
        <c:varyColors val="1"/>
        <c:dLbls>
          <c:showLegendKey val="0"/>
          <c:showVal val="0"/>
          <c:showCatName val="0"/>
          <c:showSerName val="0"/>
          <c:showPercent val="1"/>
          <c:showBubbleSize val="0"/>
          <c:showLeaderLines val="0"/>
        </c:dLbls>
        <c:firstSliceAng val="0"/>
        <c:holeSize val="50"/>
      </c:doughnutChart>
      <c:spPr>
        <a:noFill/>
        <a:ln>
          <a:noFill/>
        </a:ln>
        <a:effectLst/>
      </c:spPr>
    </c:plotArea>
    <c:legend>
      <c:legendPos val="r"/>
      <c:layout>
        <c:manualLayout>
          <c:xMode val="edge"/>
          <c:yMode val="edge"/>
          <c:x val="0"/>
          <c:y val="0.75644802287794344"/>
          <c:w val="0.38658941306481615"/>
          <c:h val="0.20544276283954357"/>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25000"/>
          <a:lumOff val="75000"/>
        </a:schemeClr>
      </a:solidFill>
      <a:round/>
    </a:ln>
    <a:effectLst/>
  </c:spPr>
  <c:txPr>
    <a:bodyPr/>
    <a:lstStyle/>
    <a:p>
      <a:pPr>
        <a:defRPr/>
      </a:pPr>
      <a:endParaRPr lang="sv-SE"/>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998797025371828"/>
          <c:y val="4.1666666666666664E-2"/>
          <c:w val="0.54915791776028"/>
          <c:h val="0.60496026538349368"/>
        </c:manualLayout>
      </c:layout>
      <c:barChart>
        <c:barDir val="bar"/>
        <c:grouping val="stacked"/>
        <c:varyColors val="0"/>
        <c:ser>
          <c:idx val="0"/>
          <c:order val="0"/>
          <c:tx>
            <c:strRef>
              <c:f>'[Rådata%20Insikt%202025-25%20Rensad%20på%20internt%20bortfall%201-10 (version 1).xlsb.xlsx]Blad11'!$G$12</c:f>
              <c:strCache>
                <c:ptCount val="1"/>
                <c:pt idx="0">
                  <c:v>Mycket hög utsträckning (&gt;2 ggr/år)</c:v>
                </c:pt>
              </c:strCache>
            </c:strRef>
          </c:tx>
          <c:spPr>
            <a:solidFill>
              <a:schemeClr val="accent2">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'[Rådata%20Insikt%202025-25%20Rensad%20på%20internt%20bortfall%201-10 (version 1).xlsb.xlsx]Blad11'!$F$13:$F$16</c:f>
              <c:strCache>
                <c:ptCount val="4"/>
                <c:pt idx="0">
                  <c:v>Annan</c:v>
                </c:pt>
                <c:pt idx="1">
                  <c:v>Arkitektföretag</c:v>
                </c:pt>
                <c:pt idx="2">
                  <c:v>Industri- och techkonsultföretag</c:v>
                </c:pt>
                <c:pt idx="3">
                  <c:v>Teknikkonsultföretag</c:v>
                </c:pt>
              </c:strCache>
            </c:strRef>
          </c:cat>
          <c:val>
            <c:numRef>
              <c:f>'[Rådata%20Insikt%202025-25%20Rensad%20på%20internt%20bortfall%201-10 (version 1).xlsb.xlsx]Blad11'!$G$13:$G$16</c:f>
              <c:numCache>
                <c:formatCode>0%</c:formatCode>
                <c:ptCount val="4"/>
                <c:pt idx="0">
                  <c:v>0.30769230769230771</c:v>
                </c:pt>
                <c:pt idx="1">
                  <c:v>5.128205128205128E-2</c:v>
                </c:pt>
                <c:pt idx="2">
                  <c:v>0.20833333333333334</c:v>
                </c:pt>
                <c:pt idx="3">
                  <c:v>8.5714285714285715E-2</c:v>
                </c:pt>
              </c:numCache>
            </c:numRef>
          </c:val>
          <c:extLst>
            <c:ext xmlns:c16="http://schemas.microsoft.com/office/drawing/2014/chart" uri="{C3380CC4-5D6E-409C-BE32-E72D297353CC}">
              <c16:uniqueId val="{00000000-C0FD-4863-B202-1629B34547E1}"/>
            </c:ext>
          </c:extLst>
        </c:ser>
        <c:ser>
          <c:idx val="1"/>
          <c:order val="1"/>
          <c:tx>
            <c:strRef>
              <c:f>'[Rådata%20Insikt%202025-25%20Rensad%20på%20internt%20bortfall%201-10 (version 1).xlsb.xlsx]Blad11'!$H$12</c:f>
              <c:strCache>
                <c:ptCount val="1"/>
                <c:pt idx="0">
                  <c:v>Ganska hög utsträckning (2 ggr/år)</c:v>
                </c:pt>
              </c:strCache>
            </c:strRef>
          </c:tx>
          <c:spPr>
            <a:solidFill>
              <a:srgbClr val="00759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'[Rådata%20Insikt%202025-25%20Rensad%20på%20internt%20bortfall%201-10 (version 1).xlsb.xlsx]Blad11'!$F$13:$F$16</c:f>
              <c:strCache>
                <c:ptCount val="4"/>
                <c:pt idx="0">
                  <c:v>Annan</c:v>
                </c:pt>
                <c:pt idx="1">
                  <c:v>Arkitektföretag</c:v>
                </c:pt>
                <c:pt idx="2">
                  <c:v>Industri- och techkonsultföretag</c:v>
                </c:pt>
                <c:pt idx="3">
                  <c:v>Teknikkonsultföretag</c:v>
                </c:pt>
              </c:strCache>
            </c:strRef>
          </c:cat>
          <c:val>
            <c:numRef>
              <c:f>'[Rådata%20Insikt%202025-25%20Rensad%20på%20internt%20bortfall%201-10 (version 1).xlsb.xlsx]Blad11'!$H$13:$H$16</c:f>
              <c:numCache>
                <c:formatCode>0%</c:formatCode>
                <c:ptCount val="4"/>
                <c:pt idx="0">
                  <c:v>0.15384615384615385</c:v>
                </c:pt>
                <c:pt idx="1">
                  <c:v>0.10256410256410256</c:v>
                </c:pt>
                <c:pt idx="2">
                  <c:v>0.29166666666666669</c:v>
                </c:pt>
                <c:pt idx="3">
                  <c:v>0.17142857142857143</c:v>
                </c:pt>
              </c:numCache>
            </c:numRef>
          </c:val>
          <c:extLst>
            <c:ext xmlns:c16="http://schemas.microsoft.com/office/drawing/2014/chart" uri="{C3380CC4-5D6E-409C-BE32-E72D297353CC}">
              <c16:uniqueId val="{00000001-C0FD-4863-B202-1629B34547E1}"/>
            </c:ext>
          </c:extLst>
        </c:ser>
        <c:ser>
          <c:idx val="2"/>
          <c:order val="2"/>
          <c:tx>
            <c:strRef>
              <c:f>'[Rådata%20Insikt%202025-25%20Rensad%20på%20internt%20bortfall%201-10 (version 1).xlsb.xlsx]Blad11'!$I$12</c:f>
              <c:strCache>
                <c:ptCount val="1"/>
                <c:pt idx="0">
                  <c:v>Ganska låg utsträckning (1 ggr/år)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'[Rådata%20Insikt%202025-25%20Rensad%20på%20internt%20bortfall%201-10 (version 1).xlsb.xlsx]Blad11'!$F$13:$F$16</c:f>
              <c:strCache>
                <c:ptCount val="4"/>
                <c:pt idx="0">
                  <c:v>Annan</c:v>
                </c:pt>
                <c:pt idx="1">
                  <c:v>Arkitektföretag</c:v>
                </c:pt>
                <c:pt idx="2">
                  <c:v>Industri- och techkonsultföretag</c:v>
                </c:pt>
                <c:pt idx="3">
                  <c:v>Teknikkonsultföretag</c:v>
                </c:pt>
              </c:strCache>
            </c:strRef>
          </c:cat>
          <c:val>
            <c:numRef>
              <c:f>'[Rådata%20Insikt%202025-25%20Rensad%20på%20internt%20bortfall%201-10 (version 1).xlsb.xlsx]Blad11'!$I$13:$I$16</c:f>
              <c:numCache>
                <c:formatCode>0%</c:formatCode>
                <c:ptCount val="4"/>
                <c:pt idx="0">
                  <c:v>0.38461538461538464</c:v>
                </c:pt>
                <c:pt idx="1">
                  <c:v>0.35897435897435898</c:v>
                </c:pt>
                <c:pt idx="2">
                  <c:v>0.25</c:v>
                </c:pt>
                <c:pt idx="3">
                  <c:v>0.32857142857142857</c:v>
                </c:pt>
              </c:numCache>
            </c:numRef>
          </c:val>
          <c:extLst>
            <c:ext xmlns:c16="http://schemas.microsoft.com/office/drawing/2014/chart" uri="{C3380CC4-5D6E-409C-BE32-E72D297353CC}">
              <c16:uniqueId val="{00000002-C0FD-4863-B202-1629B34547E1}"/>
            </c:ext>
          </c:extLst>
        </c:ser>
        <c:ser>
          <c:idx val="3"/>
          <c:order val="3"/>
          <c:tx>
            <c:strRef>
              <c:f>'[Rådata%20Insikt%202025-25%20Rensad%20på%20internt%20bortfall%201-10 (version 1).xlsb.xlsx]Blad11'!$J$12</c:f>
              <c:strCache>
                <c:ptCount val="1"/>
                <c:pt idx="0">
                  <c:v>Mycket låg utsträckning (&lt;1 ggr/år)</c:v>
                </c:pt>
              </c:strCache>
            </c:strRef>
          </c:tx>
          <c:spPr>
            <a:solidFill>
              <a:srgbClr val="88AA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'[Rådata%20Insikt%202025-25%20Rensad%20på%20internt%20bortfall%201-10 (version 1).xlsb.xlsx]Blad11'!$F$13:$F$16</c:f>
              <c:strCache>
                <c:ptCount val="4"/>
                <c:pt idx="0">
                  <c:v>Annan</c:v>
                </c:pt>
                <c:pt idx="1">
                  <c:v>Arkitektföretag</c:v>
                </c:pt>
                <c:pt idx="2">
                  <c:v>Industri- och techkonsultföretag</c:v>
                </c:pt>
                <c:pt idx="3">
                  <c:v>Teknikkonsultföretag</c:v>
                </c:pt>
              </c:strCache>
            </c:strRef>
          </c:cat>
          <c:val>
            <c:numRef>
              <c:f>'[Rådata%20Insikt%202025-25%20Rensad%20på%20internt%20bortfall%201-10 (version 1).xlsb.xlsx]Blad11'!$J$13:$J$16</c:f>
              <c:numCache>
                <c:formatCode>0%</c:formatCode>
                <c:ptCount val="4"/>
                <c:pt idx="0">
                  <c:v>7.6923076923076927E-2</c:v>
                </c:pt>
                <c:pt idx="1">
                  <c:v>0.25641025641025639</c:v>
                </c:pt>
                <c:pt idx="2">
                  <c:v>0.16666666666666666</c:v>
                </c:pt>
                <c:pt idx="3">
                  <c:v>0.18571428571428572</c:v>
                </c:pt>
              </c:numCache>
            </c:numRef>
          </c:val>
          <c:extLst>
            <c:ext xmlns:c16="http://schemas.microsoft.com/office/drawing/2014/chart" uri="{C3380CC4-5D6E-409C-BE32-E72D297353CC}">
              <c16:uniqueId val="{00000003-C0FD-4863-B202-1629B34547E1}"/>
            </c:ext>
          </c:extLst>
        </c:ser>
        <c:ser>
          <c:idx val="4"/>
          <c:order val="4"/>
          <c:tx>
            <c:strRef>
              <c:f>'[Rådata%20Insikt%202025-25%20Rensad%20på%20internt%20bortfall%201-10 (version 1).xlsb.xlsx]Blad11'!$K$12</c:f>
              <c:strCache>
                <c:ptCount val="1"/>
                <c:pt idx="0">
                  <c:v>Inte alls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'[Rådata%20Insikt%202025-25%20Rensad%20på%20internt%20bortfall%201-10 (version 1).xlsb.xlsx]Blad11'!$F$13:$F$16</c:f>
              <c:strCache>
                <c:ptCount val="4"/>
                <c:pt idx="0">
                  <c:v>Annan</c:v>
                </c:pt>
                <c:pt idx="1">
                  <c:v>Arkitektföretag</c:v>
                </c:pt>
                <c:pt idx="2">
                  <c:v>Industri- och techkonsultföretag</c:v>
                </c:pt>
                <c:pt idx="3">
                  <c:v>Teknikkonsultföretag</c:v>
                </c:pt>
              </c:strCache>
            </c:strRef>
          </c:cat>
          <c:val>
            <c:numRef>
              <c:f>'[Rådata%20Insikt%202025-25%20Rensad%20på%20internt%20bortfall%201-10 (version 1).xlsb.xlsx]Blad11'!$K$13:$K$16</c:f>
              <c:numCache>
                <c:formatCode>0%</c:formatCode>
                <c:ptCount val="4"/>
                <c:pt idx="0">
                  <c:v>7.6923076923076927E-2</c:v>
                </c:pt>
                <c:pt idx="1">
                  <c:v>0.23076923076923078</c:v>
                </c:pt>
                <c:pt idx="2">
                  <c:v>8.3333333333333329E-2</c:v>
                </c:pt>
                <c:pt idx="3">
                  <c:v>0.22857142857142856</c:v>
                </c:pt>
              </c:numCache>
            </c:numRef>
          </c:val>
          <c:extLst>
            <c:ext xmlns:c16="http://schemas.microsoft.com/office/drawing/2014/chart" uri="{C3380CC4-5D6E-409C-BE32-E72D297353CC}">
              <c16:uniqueId val="{00000004-C0FD-4863-B202-1629B34547E1}"/>
            </c:ext>
          </c:extLst>
        </c:ser>
        <c:dLbls>
          <c:dLblPos val="ctr"/>
          <c:showLegendKey val="0"/>
          <c:showVal val="1"/>
          <c:showCatName val="0"/>
          <c:showSerName val="0"/>
          <c:showPercent val="0"/>
          <c:showBubbleSize val="0"/>
        </c:dLbls>
        <c:gapWidth val="150"/>
        <c:overlap val="100"/>
        <c:axId val="2132899168"/>
        <c:axId val="210121472"/>
      </c:barChart>
      <c:catAx>
        <c:axId val="21328991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10121472"/>
        <c:crosses val="autoZero"/>
        <c:auto val="1"/>
        <c:lblAlgn val="ctr"/>
        <c:lblOffset val="100"/>
        <c:noMultiLvlLbl val="0"/>
      </c:catAx>
      <c:valAx>
        <c:axId val="210121472"/>
        <c:scaling>
          <c:orientation val="minMax"/>
          <c:max val="1"/>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132899168"/>
        <c:crosses val="autoZero"/>
        <c:crossBetween val="between"/>
      </c:valAx>
      <c:spPr>
        <a:noFill/>
        <a:ln>
          <a:noFill/>
        </a:ln>
        <a:effectLst/>
      </c:spPr>
    </c:plotArea>
    <c:legend>
      <c:legendPos val="b"/>
      <c:layout>
        <c:manualLayout>
          <c:xMode val="edge"/>
          <c:yMode val="edge"/>
          <c:x val="0.29945394052968483"/>
          <c:y val="0.74826104166082286"/>
          <c:w val="0.45351052614397763"/>
          <c:h val="0.1831301769553866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501591541505977E-2"/>
          <c:y val="5.0925925925925923E-2"/>
          <c:w val="0.81375438600273498"/>
          <c:h val="0.74569663167104117"/>
        </c:manualLayout>
      </c:layout>
      <c:barChart>
        <c:barDir val="col"/>
        <c:grouping val="clustered"/>
        <c:varyColors val="0"/>
        <c:ser>
          <c:idx val="0"/>
          <c:order val="0"/>
          <c:tx>
            <c:strRef>
              <c:f>'12'!$A$153</c:f>
              <c:strCache>
                <c:ptCount val="1"/>
                <c:pt idx="0">
                  <c:v>Teknikkonsultföretag</c:v>
                </c:pt>
              </c:strCache>
            </c:strRef>
          </c:tx>
          <c:spPr>
            <a:solidFill>
              <a:schemeClr val="accent1"/>
            </a:solidFill>
            <a:ln>
              <a:noFill/>
            </a:ln>
            <a:effectLst/>
          </c:spPr>
          <c:invertIfNegative val="0"/>
          <c:cat>
            <c:strRef>
              <c:f>'11'!$L$11:$R$11</c:f>
              <c:strCache>
                <c:ptCount val="7"/>
                <c:pt idx="0">
                  <c:v>Region &amp; Kommuner</c:v>
                </c:pt>
                <c:pt idx="1">
                  <c:v>Stat/Myndighet</c:v>
                </c:pt>
                <c:pt idx="2">
                  <c:v>Privata företag</c:v>
                </c:pt>
                <c:pt idx="3">
                  <c:v>Andra rådgivande ingenjörer</c:v>
                </c:pt>
                <c:pt idx="4">
                  <c:v>Andra rådgivande arkitekter</c:v>
                </c:pt>
                <c:pt idx="5">
                  <c:v>Utländska aktörer</c:v>
                </c:pt>
                <c:pt idx="6">
                  <c:v>Annan kundkategori</c:v>
                </c:pt>
              </c:strCache>
              <c:extLst/>
            </c:strRef>
          </c:cat>
          <c:val>
            <c:numRef>
              <c:f>'12'!$B$153:$H$153</c:f>
              <c:numCache>
                <c:formatCode>0.00</c:formatCode>
                <c:ptCount val="7"/>
                <c:pt idx="0">
                  <c:v>0.6619718309859155</c:v>
                </c:pt>
                <c:pt idx="1">
                  <c:v>0.45070422535211269</c:v>
                </c:pt>
                <c:pt idx="2">
                  <c:v>0.94366197183098588</c:v>
                </c:pt>
                <c:pt idx="3">
                  <c:v>0.26760563380281688</c:v>
                </c:pt>
                <c:pt idx="4">
                  <c:v>0.15492957746478872</c:v>
                </c:pt>
                <c:pt idx="5">
                  <c:v>7.0422535211267609E-2</c:v>
                </c:pt>
                <c:pt idx="6">
                  <c:v>0.11267605633802817</c:v>
                </c:pt>
              </c:numCache>
              <c:extLst/>
            </c:numRef>
          </c:val>
          <c:extLst>
            <c:ext xmlns:c16="http://schemas.microsoft.com/office/drawing/2014/chart" uri="{C3380CC4-5D6E-409C-BE32-E72D297353CC}">
              <c16:uniqueId val="{00000000-8946-4D2E-947B-48747BAB515B}"/>
            </c:ext>
          </c:extLst>
        </c:ser>
        <c:ser>
          <c:idx val="1"/>
          <c:order val="1"/>
          <c:tx>
            <c:strRef>
              <c:f>'12'!$A$154</c:f>
              <c:strCache>
                <c:ptCount val="1"/>
                <c:pt idx="0">
                  <c:v>Industri- och techkonsultföretag</c:v>
                </c:pt>
              </c:strCache>
            </c:strRef>
          </c:tx>
          <c:spPr>
            <a:solidFill>
              <a:schemeClr val="accent2"/>
            </a:solidFill>
            <a:ln>
              <a:noFill/>
            </a:ln>
            <a:effectLst/>
          </c:spPr>
          <c:invertIfNegative val="0"/>
          <c:cat>
            <c:strRef>
              <c:f>'11'!$L$11:$R$11</c:f>
              <c:strCache>
                <c:ptCount val="7"/>
                <c:pt idx="0">
                  <c:v>Region &amp; Kommuner</c:v>
                </c:pt>
                <c:pt idx="1">
                  <c:v>Stat/Myndighet</c:v>
                </c:pt>
                <c:pt idx="2">
                  <c:v>Privata företag</c:v>
                </c:pt>
                <c:pt idx="3">
                  <c:v>Andra rådgivande ingenjörer</c:v>
                </c:pt>
                <c:pt idx="4">
                  <c:v>Andra rådgivande arkitekter</c:v>
                </c:pt>
                <c:pt idx="5">
                  <c:v>Utländska aktörer</c:v>
                </c:pt>
                <c:pt idx="6">
                  <c:v>Annan kundkategori</c:v>
                </c:pt>
              </c:strCache>
              <c:extLst/>
            </c:strRef>
          </c:cat>
          <c:val>
            <c:numRef>
              <c:f>'12'!$B$154:$H$154</c:f>
              <c:numCache>
                <c:formatCode>0.00</c:formatCode>
                <c:ptCount val="7"/>
                <c:pt idx="0">
                  <c:v>0.34782608695652173</c:v>
                </c:pt>
                <c:pt idx="1">
                  <c:v>8.6956521739133999E-2</c:v>
                </c:pt>
                <c:pt idx="2">
                  <c:v>0.86956521739133996</c:v>
                </c:pt>
                <c:pt idx="3">
                  <c:v>8.6956521739133999E-2</c:v>
                </c:pt>
                <c:pt idx="4">
                  <c:v>4.3478268695652002E-2</c:v>
                </c:pt>
                <c:pt idx="5">
                  <c:v>0.17391343478261001</c:v>
                </c:pt>
                <c:pt idx="6">
                  <c:v>4.3478268695652002E-2</c:v>
                </c:pt>
              </c:numCache>
              <c:extLst/>
            </c:numRef>
          </c:val>
          <c:extLst>
            <c:ext xmlns:c16="http://schemas.microsoft.com/office/drawing/2014/chart" uri="{C3380CC4-5D6E-409C-BE32-E72D297353CC}">
              <c16:uniqueId val="{00000001-8946-4D2E-947B-48747BAB515B}"/>
            </c:ext>
          </c:extLst>
        </c:ser>
        <c:ser>
          <c:idx val="2"/>
          <c:order val="2"/>
          <c:tx>
            <c:strRef>
              <c:f>'12'!$A$155</c:f>
              <c:strCache>
                <c:ptCount val="1"/>
                <c:pt idx="0">
                  <c:v>Arkitektföretag</c:v>
                </c:pt>
              </c:strCache>
            </c:strRef>
          </c:tx>
          <c:spPr>
            <a:solidFill>
              <a:schemeClr val="accent3"/>
            </a:solidFill>
            <a:ln>
              <a:noFill/>
            </a:ln>
            <a:effectLst/>
          </c:spPr>
          <c:invertIfNegative val="0"/>
          <c:cat>
            <c:strRef>
              <c:f>'11'!$L$11:$R$11</c:f>
              <c:strCache>
                <c:ptCount val="7"/>
                <c:pt idx="0">
                  <c:v>Region &amp; Kommuner</c:v>
                </c:pt>
                <c:pt idx="1">
                  <c:v>Stat/Myndighet</c:v>
                </c:pt>
                <c:pt idx="2">
                  <c:v>Privata företag</c:v>
                </c:pt>
                <c:pt idx="3">
                  <c:v>Andra rådgivande ingenjörer</c:v>
                </c:pt>
                <c:pt idx="4">
                  <c:v>Andra rådgivande arkitekter</c:v>
                </c:pt>
                <c:pt idx="5">
                  <c:v>Utländska aktörer</c:v>
                </c:pt>
                <c:pt idx="6">
                  <c:v>Annan kundkategori</c:v>
                </c:pt>
              </c:strCache>
              <c:extLst/>
            </c:strRef>
          </c:cat>
          <c:val>
            <c:numRef>
              <c:f>'12'!$B$155:$H$155</c:f>
              <c:numCache>
                <c:formatCode>0.00</c:formatCode>
                <c:ptCount val="7"/>
                <c:pt idx="0">
                  <c:v>0.7567567567567568</c:v>
                </c:pt>
                <c:pt idx="1">
                  <c:v>0.35135135135135137</c:v>
                </c:pt>
                <c:pt idx="2">
                  <c:v>0.91891891891891897</c:v>
                </c:pt>
                <c:pt idx="3">
                  <c:v>0.1891891891891892</c:v>
                </c:pt>
                <c:pt idx="4">
                  <c:v>0.16216216216216217</c:v>
                </c:pt>
                <c:pt idx="5">
                  <c:v>5.4054054054054057E-2</c:v>
                </c:pt>
                <c:pt idx="6">
                  <c:v>0.10810810810810811</c:v>
                </c:pt>
              </c:numCache>
              <c:extLst/>
            </c:numRef>
          </c:val>
          <c:extLst>
            <c:ext xmlns:c16="http://schemas.microsoft.com/office/drawing/2014/chart" uri="{C3380CC4-5D6E-409C-BE32-E72D297353CC}">
              <c16:uniqueId val="{00000002-8946-4D2E-947B-48747BAB515B}"/>
            </c:ext>
          </c:extLst>
        </c:ser>
        <c:ser>
          <c:idx val="3"/>
          <c:order val="3"/>
          <c:tx>
            <c:strRef>
              <c:f>'12'!$A$156</c:f>
              <c:strCache>
                <c:ptCount val="1"/>
                <c:pt idx="0">
                  <c:v>Annat</c:v>
                </c:pt>
              </c:strCache>
            </c:strRef>
          </c:tx>
          <c:spPr>
            <a:solidFill>
              <a:srgbClr val="88AAA0"/>
            </a:solidFill>
            <a:ln>
              <a:noFill/>
            </a:ln>
            <a:effectLst/>
          </c:spPr>
          <c:invertIfNegative val="0"/>
          <c:cat>
            <c:strRef>
              <c:f>'11'!$L$11:$R$11</c:f>
              <c:strCache>
                <c:ptCount val="7"/>
                <c:pt idx="0">
                  <c:v>Region &amp; Kommuner</c:v>
                </c:pt>
                <c:pt idx="1">
                  <c:v>Stat/Myndighet</c:v>
                </c:pt>
                <c:pt idx="2">
                  <c:v>Privata företag</c:v>
                </c:pt>
                <c:pt idx="3">
                  <c:v>Andra rådgivande ingenjörer</c:v>
                </c:pt>
                <c:pt idx="4">
                  <c:v>Andra rådgivande arkitekter</c:v>
                </c:pt>
                <c:pt idx="5">
                  <c:v>Utländska aktörer</c:v>
                </c:pt>
                <c:pt idx="6">
                  <c:v>Annan kundkategori</c:v>
                </c:pt>
              </c:strCache>
              <c:extLst/>
            </c:strRef>
          </c:cat>
          <c:val>
            <c:numRef>
              <c:f>'12'!$B$156:$H$156</c:f>
              <c:numCache>
                <c:formatCode>0.00</c:formatCode>
                <c:ptCount val="7"/>
                <c:pt idx="0">
                  <c:v>0.6428571428571429</c:v>
                </c:pt>
                <c:pt idx="1">
                  <c:v>0.42857142857142855</c:v>
                </c:pt>
                <c:pt idx="2">
                  <c:v>0.8571428571428571</c:v>
                </c:pt>
                <c:pt idx="3">
                  <c:v>0.14285714285714285</c:v>
                </c:pt>
                <c:pt idx="4">
                  <c:v>0.14285714285714285</c:v>
                </c:pt>
                <c:pt idx="5">
                  <c:v>0.21428571428571427</c:v>
                </c:pt>
                <c:pt idx="6">
                  <c:v>0.14285714285714285</c:v>
                </c:pt>
              </c:numCache>
              <c:extLst/>
            </c:numRef>
          </c:val>
          <c:extLst>
            <c:ext xmlns:c16="http://schemas.microsoft.com/office/drawing/2014/chart" uri="{C3380CC4-5D6E-409C-BE32-E72D297353CC}">
              <c16:uniqueId val="{00000003-8946-4D2E-947B-48747BAB515B}"/>
            </c:ext>
          </c:extLst>
        </c:ser>
        <c:dLbls>
          <c:showLegendKey val="0"/>
          <c:showVal val="0"/>
          <c:showCatName val="0"/>
          <c:showSerName val="0"/>
          <c:showPercent val="0"/>
          <c:showBubbleSize val="0"/>
        </c:dLbls>
        <c:gapWidth val="219"/>
        <c:overlap val="-27"/>
        <c:axId val="272535120"/>
        <c:axId val="272536560"/>
      </c:barChart>
      <c:catAx>
        <c:axId val="272535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72536560"/>
        <c:crosses val="autoZero"/>
        <c:auto val="1"/>
        <c:lblAlgn val="ctr"/>
        <c:lblOffset val="100"/>
        <c:noMultiLvlLbl val="0"/>
      </c:catAx>
      <c:valAx>
        <c:axId val="27253656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72535120"/>
        <c:crosses val="autoZero"/>
        <c:crossBetween val="between"/>
      </c:valAx>
      <c:spPr>
        <a:noFill/>
        <a:ln>
          <a:noFill/>
        </a:ln>
        <a:effectLst/>
      </c:spPr>
    </c:plotArea>
    <c:legend>
      <c:legendPos val="b"/>
      <c:layout>
        <c:manualLayout>
          <c:xMode val="edge"/>
          <c:yMode val="edge"/>
          <c:x val="0.86302206132090176"/>
          <c:y val="0.21986962831202031"/>
          <c:w val="0.13185661996378284"/>
          <c:h val="0.4407143303882744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420538057742778"/>
          <c:y val="2.5462962962962962E-2"/>
          <c:w val="0.57777777777777772"/>
          <c:h val="0.96296296296296291"/>
        </c:manualLayout>
      </c:layout>
      <c:doughnut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5FCB-44B8-A92F-F8BE705E7226}"/>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5FCB-44B8-A92F-F8BE705E7226}"/>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5FCB-44B8-A92F-F8BE705E7226}"/>
              </c:ext>
            </c:extLst>
          </c:dPt>
          <c:dPt>
            <c:idx val="3"/>
            <c:bubble3D val="0"/>
            <c:spPr>
              <a:solidFill>
                <a:srgbClr val="00759E"/>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5FCB-44B8-A92F-F8BE705E7226}"/>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5FCB-44B8-A92F-F8BE705E7226}"/>
              </c:ext>
            </c:extLst>
          </c:dPt>
          <c:dPt>
            <c:idx val="5"/>
            <c:bubble3D val="0"/>
            <c:spPr>
              <a:solidFill>
                <a:srgbClr val="CDA197"/>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5FCB-44B8-A92F-F8BE705E7226}"/>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5FCB-44B8-A92F-F8BE705E7226}"/>
              </c:ext>
            </c:extLst>
          </c:dPt>
          <c:dLbls>
            <c:dLbl>
              <c:idx val="4"/>
              <c:layout>
                <c:manualLayout>
                  <c:x val="-8.2958105764660787E-3"/>
                  <c:y val="-7.7860571335150425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5FCB-44B8-A92F-F8BE705E7226}"/>
                </c:ext>
              </c:extLst>
            </c:dLbl>
            <c:dLbl>
              <c:idx val="5"/>
              <c:layout>
                <c:manualLayout>
                  <c:x val="4.9774863458795253E-3"/>
                  <c:y val="2.9197714250681409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5FCB-44B8-A92F-F8BE705E7226}"/>
                </c:ext>
              </c:extLst>
            </c:dLbl>
            <c:dLbl>
              <c:idx val="6"/>
              <c:layout>
                <c:manualLayout>
                  <c:x val="-1.6591621152932158E-3"/>
                  <c:y val="-5.8395428501362832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5FCB-44B8-A92F-F8BE705E7226}"/>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sv-SE"/>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'12'!$M$2:$M$8</c:f>
              <c:strCache>
                <c:ptCount val="7"/>
                <c:pt idx="0">
                  <c:v>Privata företag</c:v>
                </c:pt>
                <c:pt idx="1">
                  <c:v>Region &amp; Kommuner</c:v>
                </c:pt>
                <c:pt idx="2">
                  <c:v>Stat/Myndighet</c:v>
                </c:pt>
                <c:pt idx="3">
                  <c:v>Utländska aktörer</c:v>
                </c:pt>
                <c:pt idx="4">
                  <c:v>Andra rådgivande ingenjörer</c:v>
                </c:pt>
                <c:pt idx="5">
                  <c:v>Annan</c:v>
                </c:pt>
                <c:pt idx="6">
                  <c:v>Andra rådgivande arkitekter</c:v>
                </c:pt>
              </c:strCache>
            </c:strRef>
          </c:cat>
          <c:val>
            <c:numRef>
              <c:f>'12'!$N$2:$N$8</c:f>
              <c:numCache>
                <c:formatCode>0%</c:formatCode>
                <c:ptCount val="7"/>
                <c:pt idx="0">
                  <c:v>0.56196754563894524</c:v>
                </c:pt>
                <c:pt idx="1">
                  <c:v>0.24168356997971602</c:v>
                </c:pt>
                <c:pt idx="2">
                  <c:v>0.10811359026369169</c:v>
                </c:pt>
                <c:pt idx="3">
                  <c:v>2.7890466531440162E-2</c:v>
                </c:pt>
                <c:pt idx="4">
                  <c:v>2.6673427991886409E-2</c:v>
                </c:pt>
                <c:pt idx="5">
                  <c:v>1.3691683569979716E-2</c:v>
                </c:pt>
                <c:pt idx="6">
                  <c:v>1.3184584178498986E-2</c:v>
                </c:pt>
              </c:numCache>
            </c:numRef>
          </c:val>
          <c:extLst>
            <c:ext xmlns:c16="http://schemas.microsoft.com/office/drawing/2014/chart" uri="{C3380CC4-5D6E-409C-BE32-E72D297353CC}">
              <c16:uniqueId val="{0000000E-5FCB-44B8-A92F-F8BE705E7226}"/>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ayout>
        <c:manualLayout>
          <c:xMode val="edge"/>
          <c:yMode val="edge"/>
          <c:x val="3.3410761154855667E-2"/>
          <c:y val="0.21730132691746862"/>
          <c:w val="0.32214479440069993"/>
          <c:h val="0.54687882764654416"/>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dk1">
                  <a:lumMod val="75000"/>
                  <a:lumOff val="2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25000"/>
          <a:lumOff val="75000"/>
        </a:schemeClr>
      </a:solidFill>
      <a:round/>
    </a:ln>
    <a:effectLst/>
  </c:spPr>
  <c:txPr>
    <a:bodyPr/>
    <a:lstStyle/>
    <a:p>
      <a:pPr>
        <a:defRPr/>
      </a:pPr>
      <a:endParaRPr lang="sv-SE"/>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156032728490096"/>
          <c:y val="9.9931086272611463E-2"/>
          <c:w val="0.46944356955380578"/>
          <c:h val="0.7824055847185768"/>
        </c:manualLayout>
      </c:layout>
      <c:doughnutChart>
        <c:varyColors val="1"/>
        <c:dLbls>
          <c:showLegendKey val="0"/>
          <c:showVal val="0"/>
          <c:showCatName val="0"/>
          <c:showSerName val="0"/>
          <c:showPercent val="1"/>
          <c:showBubbleSize val="0"/>
          <c:showLeaderLines val="0"/>
        </c:dLbls>
        <c:firstSliceAng val="0"/>
        <c:holeSize val="50"/>
      </c:doughnutChart>
      <c:spPr>
        <a:noFill/>
        <a:ln>
          <a:noFill/>
        </a:ln>
        <a:effectLst/>
      </c:spPr>
    </c:plotArea>
    <c:legend>
      <c:legendPos val="r"/>
      <c:layout>
        <c:manualLayout>
          <c:xMode val="edge"/>
          <c:yMode val="edge"/>
          <c:x val="0.11428329619573992"/>
          <c:y val="0.30149574548858082"/>
          <c:w val="0.26879613351705572"/>
          <c:h val="0.36452313640377781"/>
        </c:manualLayout>
      </c:layout>
      <c:overlay val="0"/>
      <c:spPr>
        <a:noFill/>
        <a:ln w="0">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25000"/>
          <a:lumOff val="75000"/>
        </a:schemeClr>
      </a:solidFill>
      <a:round/>
    </a:ln>
    <a:effectLst/>
  </c:spPr>
  <c:txPr>
    <a:bodyPr/>
    <a:lstStyle/>
    <a:p>
      <a:pPr>
        <a:defRPr/>
      </a:pPr>
      <a:endParaRPr lang="sv-SE"/>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510184010156306"/>
          <c:y val="4.1512357280842536E-2"/>
          <c:w val="0.75718573537434897"/>
          <c:h val="0.81755515096442688"/>
        </c:manualLayout>
      </c:layout>
      <c:barChart>
        <c:barDir val="bar"/>
        <c:grouping val="percentStacked"/>
        <c:varyColors val="0"/>
        <c:ser>
          <c:idx val="0"/>
          <c:order val="0"/>
          <c:tx>
            <c:strRef>
              <c:f>'3'!$M$3</c:f>
              <c:strCache>
                <c:ptCount val="1"/>
                <c:pt idx="0">
                  <c:v>0-10%</c:v>
                </c:pt>
              </c:strCache>
            </c:strRef>
          </c:tx>
          <c:spPr>
            <a:solidFill>
              <a:schemeClr val="accent2">
                <a:lumMod val="90000"/>
                <a:lumOff val="1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'3'!$L$4:$L$7</c:f>
              <c:strCache>
                <c:ptCount val="4"/>
                <c:pt idx="0">
                  <c:v>Teknikkonsultföretag</c:v>
                </c:pt>
                <c:pt idx="1">
                  <c:v>Industri- och techkonsultföretag</c:v>
                </c:pt>
                <c:pt idx="2">
                  <c:v>Arkitektföretag</c:v>
                </c:pt>
                <c:pt idx="3">
                  <c:v>Annan</c:v>
                </c:pt>
              </c:strCache>
            </c:strRef>
          </c:cat>
          <c:val>
            <c:numRef>
              <c:f>'3'!$M$4:$M$7</c:f>
              <c:numCache>
                <c:formatCode>0%</c:formatCode>
                <c:ptCount val="4"/>
                <c:pt idx="0">
                  <c:v>0.95</c:v>
                </c:pt>
                <c:pt idx="1">
                  <c:v>0.8</c:v>
                </c:pt>
                <c:pt idx="2">
                  <c:v>0.96</c:v>
                </c:pt>
                <c:pt idx="3">
                  <c:v>0.8666666666666667</c:v>
                </c:pt>
              </c:numCache>
            </c:numRef>
          </c:val>
          <c:extLst>
            <c:ext xmlns:c16="http://schemas.microsoft.com/office/drawing/2014/chart" uri="{C3380CC4-5D6E-409C-BE32-E72D297353CC}">
              <c16:uniqueId val="{00000000-EBE8-4E6B-83A9-FE3CA11932D9}"/>
            </c:ext>
          </c:extLst>
        </c:ser>
        <c:ser>
          <c:idx val="1"/>
          <c:order val="1"/>
          <c:tx>
            <c:strRef>
              <c:f>'3'!$N$3</c:f>
              <c:strCache>
                <c:ptCount val="1"/>
                <c:pt idx="0">
                  <c:v>11-25%</c:v>
                </c:pt>
              </c:strCache>
            </c:strRef>
          </c:tx>
          <c:spPr>
            <a:solidFill>
              <a:srgbClr val="00759E"/>
            </a:solidFill>
            <a:ln>
              <a:noFill/>
            </a:ln>
            <a:effectLst/>
          </c:spPr>
          <c:invertIfNegative val="0"/>
          <c:dLbls>
            <c:dLbl>
              <c:idx val="0"/>
              <c:layout>
                <c:manualLayout>
                  <c:x val="0"/>
                  <c:y val="6.641977164934806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BE8-4E6B-83A9-FE3CA11932D9}"/>
                </c:ext>
              </c:extLst>
            </c:dLbl>
            <c:dLbl>
              <c:idx val="3"/>
              <c:delete val="1"/>
              <c:extLst>
                <c:ext xmlns:c15="http://schemas.microsoft.com/office/drawing/2012/chart" uri="{CE6537A1-D6FC-4f65-9D91-7224C49458BB}"/>
                <c:ext xmlns:c16="http://schemas.microsoft.com/office/drawing/2014/chart" uri="{C3380CC4-5D6E-409C-BE32-E72D297353CC}">
                  <c16:uniqueId val="{00000005-EBE8-4E6B-83A9-FE3CA11932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'3'!$L$4:$L$7</c:f>
              <c:strCache>
                <c:ptCount val="4"/>
                <c:pt idx="0">
                  <c:v>Teknikkonsultföretag</c:v>
                </c:pt>
                <c:pt idx="1">
                  <c:v>Industri- och techkonsultföretag</c:v>
                </c:pt>
                <c:pt idx="2">
                  <c:v>Arkitektföretag</c:v>
                </c:pt>
                <c:pt idx="3">
                  <c:v>Annan</c:v>
                </c:pt>
              </c:strCache>
            </c:strRef>
          </c:cat>
          <c:val>
            <c:numRef>
              <c:f>'3'!$N$4:$N$7</c:f>
              <c:numCache>
                <c:formatCode>0%</c:formatCode>
                <c:ptCount val="4"/>
                <c:pt idx="0">
                  <c:v>1.2500000000000001E-2</c:v>
                </c:pt>
                <c:pt idx="1">
                  <c:v>0.11538461538461539</c:v>
                </c:pt>
                <c:pt idx="2">
                  <c:v>2.2727272727272728E-2</c:v>
                </c:pt>
                <c:pt idx="3">
                  <c:v>0</c:v>
                </c:pt>
              </c:numCache>
            </c:numRef>
          </c:val>
          <c:extLst>
            <c:ext xmlns:c16="http://schemas.microsoft.com/office/drawing/2014/chart" uri="{C3380CC4-5D6E-409C-BE32-E72D297353CC}">
              <c16:uniqueId val="{00000001-EBE8-4E6B-83A9-FE3CA11932D9}"/>
            </c:ext>
          </c:extLst>
        </c:ser>
        <c:ser>
          <c:idx val="2"/>
          <c:order val="2"/>
          <c:tx>
            <c:strRef>
              <c:f>'3'!$O$3</c:f>
              <c:strCache>
                <c:ptCount val="1"/>
                <c:pt idx="0">
                  <c:v>26-50%</c:v>
                </c:pt>
              </c:strCache>
            </c:strRef>
          </c:tx>
          <c:spPr>
            <a:solidFill>
              <a:srgbClr val="88AAA0"/>
            </a:solidFill>
            <a:ln>
              <a:noFill/>
            </a:ln>
            <a:effectLst/>
          </c:spPr>
          <c:invertIfNegative val="0"/>
          <c:dLbls>
            <c:dLbl>
              <c:idx val="0"/>
              <c:layout>
                <c:manualLayout>
                  <c:x val="-1.1808146607341395E-16"/>
                  <c:y val="-6.226820905230880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BE8-4E6B-83A9-FE3CA11932D9}"/>
                </c:ext>
              </c:extLst>
            </c:dLbl>
            <c:dLbl>
              <c:idx val="1"/>
              <c:delete val="1"/>
              <c:extLst>
                <c:ext xmlns:c15="http://schemas.microsoft.com/office/drawing/2012/chart" uri="{CE6537A1-D6FC-4f65-9D91-7224C49458BB}"/>
                <c:ext xmlns:c16="http://schemas.microsoft.com/office/drawing/2014/chart" uri="{C3380CC4-5D6E-409C-BE32-E72D297353CC}">
                  <c16:uniqueId val="{00000006-EBE8-4E6B-83A9-FE3CA11932D9}"/>
                </c:ext>
              </c:extLst>
            </c:dLbl>
            <c:dLbl>
              <c:idx val="2"/>
              <c:delete val="1"/>
              <c:extLst>
                <c:ext xmlns:c15="http://schemas.microsoft.com/office/drawing/2012/chart" uri="{CE6537A1-D6FC-4f65-9D91-7224C49458BB}"/>
                <c:ext xmlns:c16="http://schemas.microsoft.com/office/drawing/2014/chart" uri="{C3380CC4-5D6E-409C-BE32-E72D297353CC}">
                  <c16:uniqueId val="{00000008-EBE8-4E6B-83A9-FE3CA11932D9}"/>
                </c:ext>
              </c:extLst>
            </c:dLbl>
            <c:dLbl>
              <c:idx val="3"/>
              <c:delete val="1"/>
              <c:extLst>
                <c:ext xmlns:c15="http://schemas.microsoft.com/office/drawing/2012/chart" uri="{CE6537A1-D6FC-4f65-9D91-7224C49458BB}"/>
                <c:ext xmlns:c16="http://schemas.microsoft.com/office/drawing/2014/chart" uri="{C3380CC4-5D6E-409C-BE32-E72D297353CC}">
                  <c16:uniqueId val="{00000000-F613-43B3-9BC9-197E70D9D17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'3'!$L$4:$L$7</c:f>
              <c:strCache>
                <c:ptCount val="4"/>
                <c:pt idx="0">
                  <c:v>Teknikkonsultföretag</c:v>
                </c:pt>
                <c:pt idx="1">
                  <c:v>Industri- och techkonsultföretag</c:v>
                </c:pt>
                <c:pt idx="2">
                  <c:v>Arkitektföretag</c:v>
                </c:pt>
                <c:pt idx="3">
                  <c:v>Annan</c:v>
                </c:pt>
              </c:strCache>
            </c:strRef>
          </c:cat>
          <c:val>
            <c:numRef>
              <c:f>'3'!$O$4:$O$7</c:f>
              <c:numCache>
                <c:formatCode>0%</c:formatCode>
                <c:ptCount val="4"/>
                <c:pt idx="0">
                  <c:v>1.2500000000000001E-2</c:v>
                </c:pt>
                <c:pt idx="1">
                  <c:v>0</c:v>
                </c:pt>
                <c:pt idx="2">
                  <c:v>0</c:v>
                </c:pt>
                <c:pt idx="3">
                  <c:v>0</c:v>
                </c:pt>
              </c:numCache>
            </c:numRef>
          </c:val>
          <c:extLst>
            <c:ext xmlns:c16="http://schemas.microsoft.com/office/drawing/2014/chart" uri="{C3380CC4-5D6E-409C-BE32-E72D297353CC}">
              <c16:uniqueId val="{00000002-EBE8-4E6B-83A9-FE3CA11932D9}"/>
            </c:ext>
          </c:extLst>
        </c:ser>
        <c:ser>
          <c:idx val="3"/>
          <c:order val="3"/>
          <c:tx>
            <c:strRef>
              <c:f>'3'!$P$3</c:f>
              <c:strCache>
                <c:ptCount val="1"/>
                <c:pt idx="0">
                  <c:v>Mer än 50%</c:v>
                </c:pt>
              </c:strCache>
            </c:strRef>
          </c:tx>
          <c:spPr>
            <a:solidFill>
              <a:schemeClr val="accent2">
                <a:lumMod val="25000"/>
                <a:lumOff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'3'!$L$4:$L$7</c:f>
              <c:strCache>
                <c:ptCount val="4"/>
                <c:pt idx="0">
                  <c:v>Teknikkonsultföretag</c:v>
                </c:pt>
                <c:pt idx="1">
                  <c:v>Industri- och techkonsultföretag</c:v>
                </c:pt>
                <c:pt idx="2">
                  <c:v>Arkitektföretag</c:v>
                </c:pt>
                <c:pt idx="3">
                  <c:v>Annan</c:v>
                </c:pt>
              </c:strCache>
            </c:strRef>
          </c:cat>
          <c:val>
            <c:numRef>
              <c:f>'3'!$P$4:$P$7</c:f>
              <c:numCache>
                <c:formatCode>0%</c:formatCode>
                <c:ptCount val="4"/>
                <c:pt idx="0">
                  <c:v>2.5000000000000001E-2</c:v>
                </c:pt>
                <c:pt idx="1">
                  <c:v>7.6923076923076927E-2</c:v>
                </c:pt>
                <c:pt idx="2">
                  <c:v>2.2727272727272728E-2</c:v>
                </c:pt>
                <c:pt idx="3">
                  <c:v>0.13333333333333333</c:v>
                </c:pt>
              </c:numCache>
            </c:numRef>
          </c:val>
          <c:extLst>
            <c:ext xmlns:c16="http://schemas.microsoft.com/office/drawing/2014/chart" uri="{C3380CC4-5D6E-409C-BE32-E72D297353CC}">
              <c16:uniqueId val="{00000003-EBE8-4E6B-83A9-FE3CA11932D9}"/>
            </c:ext>
          </c:extLst>
        </c:ser>
        <c:dLbls>
          <c:dLblPos val="ctr"/>
          <c:showLegendKey val="0"/>
          <c:showVal val="1"/>
          <c:showCatName val="0"/>
          <c:showSerName val="0"/>
          <c:showPercent val="0"/>
          <c:showBubbleSize val="0"/>
        </c:dLbls>
        <c:gapWidth val="150"/>
        <c:overlap val="100"/>
        <c:axId val="199856175"/>
        <c:axId val="879758431"/>
      </c:barChart>
      <c:catAx>
        <c:axId val="19985617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879758431"/>
        <c:crosses val="autoZero"/>
        <c:auto val="1"/>
        <c:lblAlgn val="ctr"/>
        <c:lblOffset val="100"/>
        <c:noMultiLvlLbl val="0"/>
      </c:catAx>
      <c:valAx>
        <c:axId val="879758431"/>
        <c:scaling>
          <c:orientation val="minMax"/>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998561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709092193497519E-2"/>
          <c:y val="3.3056044310716404E-2"/>
          <c:w val="0.65412764713373395"/>
          <c:h val="0.83493155482192327"/>
        </c:manualLayout>
      </c:layout>
      <c:barChart>
        <c:barDir val="col"/>
        <c:grouping val="percentStacked"/>
        <c:varyColors val="0"/>
        <c:ser>
          <c:idx val="0"/>
          <c:order val="0"/>
          <c:tx>
            <c:strRef>
              <c:f>'12'!$B$175</c:f>
              <c:strCache>
                <c:ptCount val="1"/>
                <c:pt idx="0">
                  <c:v>Region &amp; Kommuner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'12'!$A$176:$A$179</c:f>
              <c:strCache>
                <c:ptCount val="4"/>
                <c:pt idx="0">
                  <c:v>Annan</c:v>
                </c:pt>
                <c:pt idx="1">
                  <c:v>Arkitektföretag</c:v>
                </c:pt>
                <c:pt idx="2">
                  <c:v>Industri- och techkonsultföretag</c:v>
                </c:pt>
                <c:pt idx="3">
                  <c:v>Teknikkonsultföretag</c:v>
                </c:pt>
              </c:strCache>
            </c:strRef>
          </c:cat>
          <c:val>
            <c:numRef>
              <c:f>'12'!$B$176:$B$179</c:f>
              <c:numCache>
                <c:formatCode>0%</c:formatCode>
                <c:ptCount val="4"/>
                <c:pt idx="0">
                  <c:v>0.23255813953488372</c:v>
                </c:pt>
                <c:pt idx="1">
                  <c:v>0.29028571428571431</c:v>
                </c:pt>
                <c:pt idx="2">
                  <c:v>0.1257142857142857</c:v>
                </c:pt>
                <c:pt idx="3">
                  <c:v>0.23477611940298504</c:v>
                </c:pt>
              </c:numCache>
            </c:numRef>
          </c:val>
          <c:extLst>
            <c:ext xmlns:c16="http://schemas.microsoft.com/office/drawing/2014/chart" uri="{C3380CC4-5D6E-409C-BE32-E72D297353CC}">
              <c16:uniqueId val="{00000000-D9D4-4BCB-A524-5C0F0A3DF6D0}"/>
            </c:ext>
          </c:extLst>
        </c:ser>
        <c:ser>
          <c:idx val="1"/>
          <c:order val="1"/>
          <c:tx>
            <c:strRef>
              <c:f>'12'!$C$175</c:f>
              <c:strCache>
                <c:ptCount val="1"/>
                <c:pt idx="0">
                  <c:v>Stat/Myndighet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'12'!$A$176:$A$179</c:f>
              <c:strCache>
                <c:ptCount val="4"/>
                <c:pt idx="0">
                  <c:v>Annan</c:v>
                </c:pt>
                <c:pt idx="1">
                  <c:v>Arkitektföretag</c:v>
                </c:pt>
                <c:pt idx="2">
                  <c:v>Industri- och techkonsultföretag</c:v>
                </c:pt>
                <c:pt idx="3">
                  <c:v>Teknikkonsultföretag</c:v>
                </c:pt>
              </c:strCache>
            </c:strRef>
          </c:cat>
          <c:val>
            <c:numRef>
              <c:f>'12'!$C$176:$C$179</c:f>
              <c:numCache>
                <c:formatCode>0%</c:formatCode>
                <c:ptCount val="4"/>
                <c:pt idx="0">
                  <c:v>0.14046511627906977</c:v>
                </c:pt>
                <c:pt idx="1">
                  <c:v>5.857142857142858E-2</c:v>
                </c:pt>
                <c:pt idx="2">
                  <c:v>7.1428571428571418E-3</c:v>
                </c:pt>
                <c:pt idx="3">
                  <c:v>0.11313432835820893</c:v>
                </c:pt>
              </c:numCache>
            </c:numRef>
          </c:val>
          <c:extLst>
            <c:ext xmlns:c16="http://schemas.microsoft.com/office/drawing/2014/chart" uri="{C3380CC4-5D6E-409C-BE32-E72D297353CC}">
              <c16:uniqueId val="{00000001-D9D4-4BCB-A524-5C0F0A3DF6D0}"/>
            </c:ext>
          </c:extLst>
        </c:ser>
        <c:ser>
          <c:idx val="2"/>
          <c:order val="2"/>
          <c:tx>
            <c:strRef>
              <c:f>'12'!$D$175</c:f>
              <c:strCache>
                <c:ptCount val="1"/>
                <c:pt idx="0">
                  <c:v>Privata företag</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'12'!$A$176:$A$179</c:f>
              <c:strCache>
                <c:ptCount val="4"/>
                <c:pt idx="0">
                  <c:v>Annan</c:v>
                </c:pt>
                <c:pt idx="1">
                  <c:v>Arkitektföretag</c:v>
                </c:pt>
                <c:pt idx="2">
                  <c:v>Industri- och techkonsultföretag</c:v>
                </c:pt>
                <c:pt idx="3">
                  <c:v>Teknikkonsultföretag</c:v>
                </c:pt>
              </c:strCache>
            </c:strRef>
          </c:cat>
          <c:val>
            <c:numRef>
              <c:f>'12'!$D$176:$D$179</c:f>
              <c:numCache>
                <c:formatCode>0%</c:formatCode>
                <c:ptCount val="4"/>
                <c:pt idx="0">
                  <c:v>0.49860465116279068</c:v>
                </c:pt>
                <c:pt idx="1">
                  <c:v>0.56028571428571439</c:v>
                </c:pt>
                <c:pt idx="2">
                  <c:v>0.74095238095238092</c:v>
                </c:pt>
                <c:pt idx="3">
                  <c:v>0.58343283582089533</c:v>
                </c:pt>
              </c:numCache>
            </c:numRef>
          </c:val>
          <c:extLst>
            <c:ext xmlns:c16="http://schemas.microsoft.com/office/drawing/2014/chart" uri="{C3380CC4-5D6E-409C-BE32-E72D297353CC}">
              <c16:uniqueId val="{00000002-D9D4-4BCB-A524-5C0F0A3DF6D0}"/>
            </c:ext>
          </c:extLst>
        </c:ser>
        <c:ser>
          <c:idx val="3"/>
          <c:order val="3"/>
          <c:tx>
            <c:strRef>
              <c:f>'12'!$E$175</c:f>
              <c:strCache>
                <c:ptCount val="1"/>
                <c:pt idx="0">
                  <c:v>Andra rådgivande ingenjörer</c:v>
                </c:pt>
              </c:strCache>
            </c:strRef>
          </c:tx>
          <c:spPr>
            <a:solidFill>
              <a:srgbClr val="E7E8E4"/>
            </a:solidFill>
            <a:ln>
              <a:solidFill>
                <a:schemeClr val="bg1">
                  <a:lumMod val="85000"/>
                </a:schemeClr>
              </a:solidFill>
            </a:ln>
            <a:effectLst/>
          </c:spPr>
          <c:invertIfNegative val="0"/>
          <c:dLbls>
            <c:dLbl>
              <c:idx val="0"/>
              <c:layout>
                <c:manualLayout>
                  <c:x val="5.4045663691920993E-2"/>
                  <c:y val="2.404075949870284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9D4-4BCB-A524-5C0F0A3DF6D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'12'!$A$176:$A$179</c:f>
              <c:strCache>
                <c:ptCount val="4"/>
                <c:pt idx="0">
                  <c:v>Annan</c:v>
                </c:pt>
                <c:pt idx="1">
                  <c:v>Arkitektföretag</c:v>
                </c:pt>
                <c:pt idx="2">
                  <c:v>Industri- och techkonsultföretag</c:v>
                </c:pt>
                <c:pt idx="3">
                  <c:v>Teknikkonsultföretag</c:v>
                </c:pt>
              </c:strCache>
            </c:strRef>
          </c:cat>
          <c:val>
            <c:numRef>
              <c:f>'12'!$E$176:$E$179</c:f>
              <c:numCache>
                <c:formatCode>0%</c:formatCode>
                <c:ptCount val="4"/>
                <c:pt idx="0">
                  <c:v>1.8604651162790694E-2</c:v>
                </c:pt>
                <c:pt idx="1">
                  <c:v>3.8000000000000006E-2</c:v>
                </c:pt>
                <c:pt idx="2">
                  <c:v>1.4761904761904761E-2</c:v>
                </c:pt>
                <c:pt idx="3">
                  <c:v>3.0597014925373128E-2</c:v>
                </c:pt>
              </c:numCache>
            </c:numRef>
          </c:val>
          <c:extLst>
            <c:ext xmlns:c16="http://schemas.microsoft.com/office/drawing/2014/chart" uri="{C3380CC4-5D6E-409C-BE32-E72D297353CC}">
              <c16:uniqueId val="{00000003-D9D4-4BCB-A524-5C0F0A3DF6D0}"/>
            </c:ext>
          </c:extLst>
        </c:ser>
        <c:ser>
          <c:idx val="4"/>
          <c:order val="4"/>
          <c:tx>
            <c:strRef>
              <c:f>'12'!$F$175</c:f>
              <c:strCache>
                <c:ptCount val="1"/>
                <c:pt idx="0">
                  <c:v>Andra rådgivande arkitekter</c:v>
                </c:pt>
              </c:strCache>
            </c:strRef>
          </c:tx>
          <c:spPr>
            <a:solidFill>
              <a:schemeClr val="accent5"/>
            </a:solidFill>
            <a:ln>
              <a:noFill/>
            </a:ln>
            <a:effectLst/>
          </c:spPr>
          <c:invertIfNegative val="0"/>
          <c:dLbls>
            <c:dLbl>
              <c:idx val="0"/>
              <c:layout>
                <c:manualLayout>
                  <c:x val="5.5396805284219017E-2"/>
                  <c:y val="-1.3773192687034602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9D4-4BCB-A524-5C0F0A3DF6D0}"/>
                </c:ext>
              </c:extLst>
            </c:dLbl>
            <c:dLbl>
              <c:idx val="1"/>
              <c:layout>
                <c:manualLayout>
                  <c:x val="5.9450230061113093E-2"/>
                  <c:y val="3.005094937337855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9D4-4BCB-A524-5C0F0A3DF6D0}"/>
                </c:ext>
              </c:extLst>
            </c:dLbl>
            <c:dLbl>
              <c:idx val="3"/>
              <c:layout>
                <c:manualLayout>
                  <c:x val="5.539680528421892E-2"/>
                  <c:y val="4.507642406006782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9D4-4BCB-A524-5C0F0A3DF6D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'12'!$A$176:$A$179</c:f>
              <c:strCache>
                <c:ptCount val="4"/>
                <c:pt idx="0">
                  <c:v>Annan</c:v>
                </c:pt>
                <c:pt idx="1">
                  <c:v>Arkitektföretag</c:v>
                </c:pt>
                <c:pt idx="2">
                  <c:v>Industri- och techkonsultföretag</c:v>
                </c:pt>
                <c:pt idx="3">
                  <c:v>Teknikkonsultföretag</c:v>
                </c:pt>
              </c:strCache>
            </c:strRef>
          </c:cat>
          <c:val>
            <c:numRef>
              <c:f>'12'!$F$176:$F$179</c:f>
              <c:numCache>
                <c:formatCode>0%</c:formatCode>
                <c:ptCount val="4"/>
                <c:pt idx="0">
                  <c:v>1.3953488372093023E-2</c:v>
                </c:pt>
                <c:pt idx="1">
                  <c:v>1.7142857142857144E-2</c:v>
                </c:pt>
                <c:pt idx="2">
                  <c:v>3.8095238095238099E-2</c:v>
                </c:pt>
                <c:pt idx="3">
                  <c:v>1.3731343283582087E-2</c:v>
                </c:pt>
              </c:numCache>
            </c:numRef>
          </c:val>
          <c:extLst>
            <c:ext xmlns:c16="http://schemas.microsoft.com/office/drawing/2014/chart" uri="{C3380CC4-5D6E-409C-BE32-E72D297353CC}">
              <c16:uniqueId val="{00000004-D9D4-4BCB-A524-5C0F0A3DF6D0}"/>
            </c:ext>
          </c:extLst>
        </c:ser>
        <c:ser>
          <c:idx val="5"/>
          <c:order val="5"/>
          <c:tx>
            <c:strRef>
              <c:f>'12'!$G$175</c:f>
              <c:strCache>
                <c:ptCount val="1"/>
                <c:pt idx="0">
                  <c:v>Utländska aktörer</c:v>
                </c:pt>
              </c:strCache>
            </c:strRef>
          </c:tx>
          <c:spPr>
            <a:solidFill>
              <a:srgbClr val="00759E"/>
            </a:solidFill>
            <a:ln>
              <a:noFill/>
            </a:ln>
            <a:effectLst/>
          </c:spPr>
          <c:invertIfNegative val="0"/>
          <c:dLbls>
            <c:dLbl>
              <c:idx val="1"/>
              <c:layout>
                <c:manualLayout>
                  <c:x val="5.809908846881507E-2"/>
                  <c:y val="9.0152848120135659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9D4-4BCB-A524-5C0F0A3DF6D0}"/>
                </c:ext>
              </c:extLst>
            </c:dLbl>
            <c:dLbl>
              <c:idx val="3"/>
              <c:layout>
                <c:manualLayout>
                  <c:x val="5.539680528421892E-2"/>
                  <c:y val="1.8030569624027132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9D4-4BCB-A524-5C0F0A3DF6D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'12'!$A$176:$A$179</c:f>
              <c:strCache>
                <c:ptCount val="4"/>
                <c:pt idx="0">
                  <c:v>Annan</c:v>
                </c:pt>
                <c:pt idx="1">
                  <c:v>Arkitektföretag</c:v>
                </c:pt>
                <c:pt idx="2">
                  <c:v>Industri- och techkonsultföretag</c:v>
                </c:pt>
                <c:pt idx="3">
                  <c:v>Teknikkonsultföretag</c:v>
                </c:pt>
              </c:strCache>
            </c:strRef>
          </c:cat>
          <c:val>
            <c:numRef>
              <c:f>'12'!$G$176:$G$179</c:f>
              <c:numCache>
                <c:formatCode>0%</c:formatCode>
                <c:ptCount val="4"/>
                <c:pt idx="0">
                  <c:v>9.5813953488372086E-2</c:v>
                </c:pt>
                <c:pt idx="1">
                  <c:v>5.7142857142857151E-3</c:v>
                </c:pt>
                <c:pt idx="2">
                  <c:v>6.8571428571428561E-2</c:v>
                </c:pt>
                <c:pt idx="3">
                  <c:v>9.2537313432835815E-3</c:v>
                </c:pt>
              </c:numCache>
            </c:numRef>
          </c:val>
          <c:extLst>
            <c:ext xmlns:c16="http://schemas.microsoft.com/office/drawing/2014/chart" uri="{C3380CC4-5D6E-409C-BE32-E72D297353CC}">
              <c16:uniqueId val="{00000005-D9D4-4BCB-A524-5C0F0A3DF6D0}"/>
            </c:ext>
          </c:extLst>
        </c:ser>
        <c:ser>
          <c:idx val="6"/>
          <c:order val="6"/>
          <c:tx>
            <c:strRef>
              <c:f>'12'!$H$175</c:f>
              <c:strCache>
                <c:ptCount val="1"/>
                <c:pt idx="0">
                  <c:v>Annan kundkategori</c:v>
                </c:pt>
              </c:strCache>
            </c:strRef>
          </c:tx>
          <c:spPr>
            <a:solidFill>
              <a:srgbClr val="CDA197"/>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7-D9D4-4BCB-A524-5C0F0A3DF6D0}"/>
                </c:ext>
              </c:extLst>
            </c:dLbl>
            <c:dLbl>
              <c:idx val="1"/>
              <c:layout>
                <c:manualLayout>
                  <c:x val="6.0801371653411117E-2"/>
                  <c:y val="-9.01516650118926E-3"/>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extLst>
                <c:ext xmlns:c15="http://schemas.microsoft.com/office/drawing/2012/chart" uri="{CE6537A1-D6FC-4f65-9D91-7224C49458BB}">
                  <c15:layout>
                    <c:manualLayout>
                      <c:w val="2.5678499156174841E-2"/>
                      <c:h val="2.50776355629087E-2"/>
                    </c:manualLayout>
                  </c15:layout>
                </c:ext>
                <c:ext xmlns:c16="http://schemas.microsoft.com/office/drawing/2014/chart" uri="{C3380CC4-5D6E-409C-BE32-E72D297353CC}">
                  <c16:uniqueId val="{0000000A-D9D4-4BCB-A524-5C0F0A3DF6D0}"/>
                </c:ext>
              </c:extLst>
            </c:dLbl>
            <c:dLbl>
              <c:idx val="3"/>
              <c:layout>
                <c:manualLayout>
                  <c:x val="5.539680528421892E-2"/>
                  <c:y val="-3.005094937337855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9D4-4BCB-A524-5C0F0A3DF6D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'12'!$A$176:$A$179</c:f>
              <c:strCache>
                <c:ptCount val="4"/>
                <c:pt idx="0">
                  <c:v>Annan</c:v>
                </c:pt>
                <c:pt idx="1">
                  <c:v>Arkitektföretag</c:v>
                </c:pt>
                <c:pt idx="2">
                  <c:v>Industri- och techkonsultföretag</c:v>
                </c:pt>
                <c:pt idx="3">
                  <c:v>Teknikkonsultföretag</c:v>
                </c:pt>
              </c:strCache>
            </c:strRef>
          </c:cat>
          <c:val>
            <c:numRef>
              <c:f>'12'!$H$176:$H$179</c:f>
              <c:numCache>
                <c:formatCode>0%</c:formatCode>
                <c:ptCount val="4"/>
                <c:pt idx="0">
                  <c:v>0</c:v>
                </c:pt>
                <c:pt idx="1">
                  <c:v>3.0000000000000002E-2</c:v>
                </c:pt>
                <c:pt idx="2">
                  <c:v>4.7619047619047623E-3</c:v>
                </c:pt>
                <c:pt idx="3">
                  <c:v>1.5074626865671639E-2</c:v>
                </c:pt>
              </c:numCache>
            </c:numRef>
          </c:val>
          <c:extLst>
            <c:ext xmlns:c16="http://schemas.microsoft.com/office/drawing/2014/chart" uri="{C3380CC4-5D6E-409C-BE32-E72D297353CC}">
              <c16:uniqueId val="{00000006-D9D4-4BCB-A524-5C0F0A3DF6D0}"/>
            </c:ext>
          </c:extLst>
        </c:ser>
        <c:dLbls>
          <c:dLblPos val="ctr"/>
          <c:showLegendKey val="0"/>
          <c:showVal val="1"/>
          <c:showCatName val="0"/>
          <c:showSerName val="0"/>
          <c:showPercent val="0"/>
          <c:showBubbleSize val="0"/>
        </c:dLbls>
        <c:gapWidth val="150"/>
        <c:overlap val="100"/>
        <c:axId val="1814407840"/>
        <c:axId val="1814403040"/>
      </c:barChart>
      <c:catAx>
        <c:axId val="1814407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814403040"/>
        <c:crosses val="autoZero"/>
        <c:auto val="1"/>
        <c:lblAlgn val="ctr"/>
        <c:lblOffset val="100"/>
        <c:noMultiLvlLbl val="0"/>
      </c:catAx>
      <c:valAx>
        <c:axId val="18144030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814407840"/>
        <c:crosses val="autoZero"/>
        <c:crossBetween val="between"/>
      </c:valAx>
      <c:spPr>
        <a:noFill/>
        <a:ln>
          <a:noFill/>
        </a:ln>
        <a:effectLst/>
      </c:spPr>
    </c:plotArea>
    <c:legend>
      <c:legendPos val="b"/>
      <c:layout>
        <c:manualLayout>
          <c:xMode val="edge"/>
          <c:yMode val="edge"/>
          <c:x val="0.79996954448879121"/>
          <c:y val="9.5618098338064172E-2"/>
          <c:w val="0.17494203128968244"/>
          <c:h val="0.7150609206096509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'13'!$G$10:$J$10</c:f>
              <c:strCache>
                <c:ptCount val="4"/>
                <c:pt idx="0">
                  <c:v>Ökad utsträckning</c:v>
                </c:pt>
                <c:pt idx="1">
                  <c:v>Samma utsträckning som tidigare</c:v>
                </c:pt>
                <c:pt idx="2">
                  <c:v>Minskad utsträckning</c:v>
                </c:pt>
                <c:pt idx="3">
                  <c:v>Ingen utsträckning alls</c:v>
                </c:pt>
              </c:strCache>
            </c:strRef>
          </c:cat>
          <c:val>
            <c:numRef>
              <c:f>'13'!$G$15:$J$15</c:f>
              <c:numCache>
                <c:formatCode>0%</c:formatCode>
                <c:ptCount val="4"/>
                <c:pt idx="0">
                  <c:v>0.21527777777777779</c:v>
                </c:pt>
                <c:pt idx="1">
                  <c:v>0.1736111111111111</c:v>
                </c:pt>
                <c:pt idx="2">
                  <c:v>1.3888888888888888E-2</c:v>
                </c:pt>
                <c:pt idx="3">
                  <c:v>2.7777777777777776E-2</c:v>
                </c:pt>
              </c:numCache>
            </c:numRef>
          </c:val>
          <c:extLst>
            <c:ext xmlns:c16="http://schemas.microsoft.com/office/drawing/2014/chart" uri="{C3380CC4-5D6E-409C-BE32-E72D297353CC}">
              <c16:uniqueId val="{00000000-9335-4A3C-85D8-C7F47A471A17}"/>
            </c:ext>
          </c:extLst>
        </c:ser>
        <c:dLbls>
          <c:dLblPos val="outEnd"/>
          <c:showLegendKey val="0"/>
          <c:showVal val="1"/>
          <c:showCatName val="0"/>
          <c:showSerName val="0"/>
          <c:showPercent val="0"/>
          <c:showBubbleSize val="0"/>
        </c:dLbls>
        <c:gapWidth val="219"/>
        <c:overlap val="-27"/>
        <c:axId val="1818130576"/>
        <c:axId val="1818124336"/>
      </c:barChart>
      <c:catAx>
        <c:axId val="1818130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818124336"/>
        <c:crosses val="autoZero"/>
        <c:auto val="1"/>
        <c:lblAlgn val="ctr"/>
        <c:lblOffset val="100"/>
        <c:noMultiLvlLbl val="0"/>
      </c:catAx>
      <c:valAx>
        <c:axId val="1818124336"/>
        <c:scaling>
          <c:orientation val="minMax"/>
        </c:scaling>
        <c:delete val="1"/>
        <c:axPos val="l"/>
        <c:numFmt formatCode="0%" sourceLinked="1"/>
        <c:majorTickMark val="none"/>
        <c:minorTickMark val="none"/>
        <c:tickLblPos val="nextTo"/>
        <c:crossAx val="18181305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userShapes r:id="rId4"/>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'15'!$B$1</c:f>
              <c:strCache>
                <c:ptCount val="1"/>
                <c:pt idx="0">
                  <c:v>Kvinnor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'15'!$A$2:$A$5</c:f>
              <c:strCache>
                <c:ptCount val="4"/>
                <c:pt idx="0">
                  <c:v>Annan</c:v>
                </c:pt>
                <c:pt idx="1">
                  <c:v>Arkitektföretag</c:v>
                </c:pt>
                <c:pt idx="2">
                  <c:v>Industri- och techkonsultföretag</c:v>
                </c:pt>
                <c:pt idx="3">
                  <c:v>Teknikkonsultföretag</c:v>
                </c:pt>
              </c:strCache>
            </c:strRef>
          </c:cat>
          <c:val>
            <c:numRef>
              <c:f>'15'!$B$2:$B$5</c:f>
              <c:numCache>
                <c:formatCode>0%</c:formatCode>
                <c:ptCount val="4"/>
                <c:pt idx="0">
                  <c:v>0.46214285714285713</c:v>
                </c:pt>
                <c:pt idx="1">
                  <c:v>0.5449104320337198</c:v>
                </c:pt>
                <c:pt idx="2">
                  <c:v>0.26708851759687163</c:v>
                </c:pt>
                <c:pt idx="3">
                  <c:v>0.36700334330459256</c:v>
                </c:pt>
              </c:numCache>
            </c:numRef>
          </c:val>
          <c:extLst>
            <c:ext xmlns:c16="http://schemas.microsoft.com/office/drawing/2014/chart" uri="{C3380CC4-5D6E-409C-BE32-E72D297353CC}">
              <c16:uniqueId val="{00000000-DE9C-4F9E-B03F-7E641DF02824}"/>
            </c:ext>
          </c:extLst>
        </c:ser>
        <c:ser>
          <c:idx val="1"/>
          <c:order val="1"/>
          <c:tx>
            <c:strRef>
              <c:f>'15'!$C$1</c:f>
              <c:strCache>
                <c:ptCount val="1"/>
                <c:pt idx="0">
                  <c:v>Män</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'15'!$A$2:$A$5</c:f>
              <c:strCache>
                <c:ptCount val="4"/>
                <c:pt idx="0">
                  <c:v>Annan</c:v>
                </c:pt>
                <c:pt idx="1">
                  <c:v>Arkitektföretag</c:v>
                </c:pt>
                <c:pt idx="2">
                  <c:v>Industri- och techkonsultföretag</c:v>
                </c:pt>
                <c:pt idx="3">
                  <c:v>Teknikkonsultföretag</c:v>
                </c:pt>
              </c:strCache>
            </c:strRef>
          </c:cat>
          <c:val>
            <c:numRef>
              <c:f>'15'!$C$2:$C$5</c:f>
              <c:numCache>
                <c:formatCode>0%</c:formatCode>
                <c:ptCount val="4"/>
                <c:pt idx="0">
                  <c:v>0.53785714285714281</c:v>
                </c:pt>
                <c:pt idx="1">
                  <c:v>0.45508956796628014</c:v>
                </c:pt>
                <c:pt idx="2">
                  <c:v>0.73291148240312842</c:v>
                </c:pt>
                <c:pt idx="3">
                  <c:v>0.63299665669540739</c:v>
                </c:pt>
              </c:numCache>
            </c:numRef>
          </c:val>
          <c:extLst>
            <c:ext xmlns:c16="http://schemas.microsoft.com/office/drawing/2014/chart" uri="{C3380CC4-5D6E-409C-BE32-E72D297353CC}">
              <c16:uniqueId val="{00000001-DE9C-4F9E-B03F-7E641DF02824}"/>
            </c:ext>
          </c:extLst>
        </c:ser>
        <c:dLbls>
          <c:showLegendKey val="0"/>
          <c:showVal val="0"/>
          <c:showCatName val="0"/>
          <c:showSerName val="0"/>
          <c:showPercent val="0"/>
          <c:showBubbleSize val="0"/>
        </c:dLbls>
        <c:gapWidth val="150"/>
        <c:overlap val="100"/>
        <c:axId val="1444378544"/>
        <c:axId val="1444376624"/>
      </c:barChart>
      <c:catAx>
        <c:axId val="1444378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444376624"/>
        <c:crosses val="autoZero"/>
        <c:auto val="1"/>
        <c:lblAlgn val="ctr"/>
        <c:lblOffset val="100"/>
        <c:noMultiLvlLbl val="0"/>
      </c:catAx>
      <c:valAx>
        <c:axId val="1444376624"/>
        <c:scaling>
          <c:orientation val="minMax"/>
          <c:max val="1"/>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444378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'16'!$B$2</c:f>
              <c:strCache>
                <c:ptCount val="1"/>
                <c:pt idx="0">
                  <c:v>Kvinnor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'16'!$A$3:$A$6</c:f>
              <c:strCache>
                <c:ptCount val="4"/>
                <c:pt idx="0">
                  <c:v>Annan</c:v>
                </c:pt>
                <c:pt idx="1">
                  <c:v>Arkitektföretag</c:v>
                </c:pt>
                <c:pt idx="2">
                  <c:v>Industri- och techkonsultföretag</c:v>
                </c:pt>
                <c:pt idx="3">
                  <c:v>Teknikkonsultföretag</c:v>
                </c:pt>
              </c:strCache>
            </c:strRef>
          </c:cat>
          <c:val>
            <c:numRef>
              <c:f>'16'!$B$3:$B$6</c:f>
              <c:numCache>
                <c:formatCode>0%</c:formatCode>
                <c:ptCount val="4"/>
                <c:pt idx="0">
                  <c:v>0.44</c:v>
                </c:pt>
                <c:pt idx="1">
                  <c:v>0.53</c:v>
                </c:pt>
                <c:pt idx="2">
                  <c:v>0.36</c:v>
                </c:pt>
                <c:pt idx="3">
                  <c:v>0.32</c:v>
                </c:pt>
              </c:numCache>
            </c:numRef>
          </c:val>
          <c:extLst>
            <c:ext xmlns:c16="http://schemas.microsoft.com/office/drawing/2014/chart" uri="{C3380CC4-5D6E-409C-BE32-E72D297353CC}">
              <c16:uniqueId val="{00000000-C443-40BD-ADEC-18D91879A167}"/>
            </c:ext>
          </c:extLst>
        </c:ser>
        <c:ser>
          <c:idx val="1"/>
          <c:order val="1"/>
          <c:tx>
            <c:strRef>
              <c:f>'16'!$C$2</c:f>
              <c:strCache>
                <c:ptCount val="1"/>
                <c:pt idx="0">
                  <c:v>Män</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'16'!$A$3:$A$6</c:f>
              <c:strCache>
                <c:ptCount val="4"/>
                <c:pt idx="0">
                  <c:v>Annan</c:v>
                </c:pt>
                <c:pt idx="1">
                  <c:v>Arkitektföretag</c:v>
                </c:pt>
                <c:pt idx="2">
                  <c:v>Industri- och techkonsultföretag</c:v>
                </c:pt>
                <c:pt idx="3">
                  <c:v>Teknikkonsultföretag</c:v>
                </c:pt>
              </c:strCache>
            </c:strRef>
          </c:cat>
          <c:val>
            <c:numRef>
              <c:f>'16'!$C$3:$C$6</c:f>
              <c:numCache>
                <c:formatCode>0%</c:formatCode>
                <c:ptCount val="4"/>
                <c:pt idx="0">
                  <c:v>0.56000000000000005</c:v>
                </c:pt>
                <c:pt idx="1">
                  <c:v>0.47</c:v>
                </c:pt>
                <c:pt idx="2">
                  <c:v>0.64</c:v>
                </c:pt>
                <c:pt idx="3">
                  <c:v>0.68</c:v>
                </c:pt>
              </c:numCache>
            </c:numRef>
          </c:val>
          <c:extLst>
            <c:ext xmlns:c16="http://schemas.microsoft.com/office/drawing/2014/chart" uri="{C3380CC4-5D6E-409C-BE32-E72D297353CC}">
              <c16:uniqueId val="{00000001-C443-40BD-ADEC-18D91879A167}"/>
            </c:ext>
          </c:extLst>
        </c:ser>
        <c:dLbls>
          <c:dLblPos val="ctr"/>
          <c:showLegendKey val="0"/>
          <c:showVal val="1"/>
          <c:showCatName val="0"/>
          <c:showSerName val="0"/>
          <c:showPercent val="0"/>
          <c:showBubbleSize val="0"/>
        </c:dLbls>
        <c:gapWidth val="150"/>
        <c:overlap val="100"/>
        <c:axId val="920069472"/>
        <c:axId val="920071392"/>
        <c:extLst>
          <c:ext xmlns:c15="http://schemas.microsoft.com/office/drawing/2012/chart" uri="{02D57815-91ED-43cb-92C2-25804820EDAC}">
            <c15:filteredBarSeries>
              <c15:ser>
                <c:idx val="2"/>
                <c:order val="2"/>
                <c:tx>
                  <c:strRef>
                    <c:extLst>
                      <c:ext uri="{02D57815-91ED-43cb-92C2-25804820EDAC}">
                        <c15:formulaRef>
                          <c15:sqref>'16'!$D$2</c15:sqref>
                        </c15:formulaRef>
                      </c:ext>
                    </c:extLst>
                    <c:strCache>
                      <c:ptCount val="1"/>
                      <c:pt idx="0">
                        <c:v>Summa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'16'!$A$3:$A$6</c15:sqref>
                        </c15:formulaRef>
                      </c:ext>
                    </c:extLst>
                    <c:strCache>
                      <c:ptCount val="4"/>
                      <c:pt idx="0">
                        <c:v>Annan</c:v>
                      </c:pt>
                      <c:pt idx="1">
                        <c:v>Arkitektföretag</c:v>
                      </c:pt>
                      <c:pt idx="2">
                        <c:v>Industri- och techkonsultföretag</c:v>
                      </c:pt>
                      <c:pt idx="3">
                        <c:v>Teknikkonsultföretag</c:v>
                      </c:pt>
                    </c:strCache>
                  </c:strRef>
                </c:cat>
                <c:val>
                  <c:numRef>
                    <c:extLst>
                      <c:ext uri="{02D57815-91ED-43cb-92C2-25804820EDAC}">
                        <c15:formulaRef>
                          <c15:sqref>'16'!$D$3:$D$6</c15:sqref>
                        </c15:formulaRef>
                      </c:ext>
                    </c:extLst>
                    <c:numCache>
                      <c:formatCode>0%</c:formatCode>
                      <c:ptCount val="4"/>
                      <c:pt idx="0">
                        <c:v>1</c:v>
                      </c:pt>
                      <c:pt idx="1">
                        <c:v>1</c:v>
                      </c:pt>
                      <c:pt idx="2">
                        <c:v>1</c:v>
                      </c:pt>
                      <c:pt idx="3">
                        <c:v>1</c:v>
                      </c:pt>
                    </c:numCache>
                  </c:numRef>
                </c:val>
                <c:extLst>
                  <c:ext xmlns:c16="http://schemas.microsoft.com/office/drawing/2014/chart" uri="{C3380CC4-5D6E-409C-BE32-E72D297353CC}">
                    <c16:uniqueId val="{00000002-C443-40BD-ADEC-18D91879A167}"/>
                  </c:ext>
                </c:extLst>
              </c15:ser>
            </c15:filteredBarSeries>
          </c:ext>
        </c:extLst>
      </c:barChart>
      <c:catAx>
        <c:axId val="920069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920071392"/>
        <c:crosses val="autoZero"/>
        <c:auto val="1"/>
        <c:lblAlgn val="ctr"/>
        <c:lblOffset val="100"/>
        <c:noMultiLvlLbl val="0"/>
      </c:catAx>
      <c:valAx>
        <c:axId val="920071392"/>
        <c:scaling>
          <c:orientation val="minMax"/>
          <c:max val="1"/>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920069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10990813648294"/>
          <c:y val="5.0925925925925923E-2"/>
          <c:w val="0.58112314085739281"/>
          <c:h val="0.79652996500437445"/>
        </c:manualLayout>
      </c:layout>
      <c:barChart>
        <c:barDir val="bar"/>
        <c:grouping val="percentStacked"/>
        <c:varyColors val="0"/>
        <c:ser>
          <c:idx val="0"/>
          <c:order val="0"/>
          <c:tx>
            <c:strRef>
              <c:f>'17'!$R$1</c:f>
              <c:strCache>
                <c:ptCount val="1"/>
                <c:pt idx="0">
                  <c:v>Under 30 år</c:v>
                </c:pt>
              </c:strCache>
            </c:strRef>
          </c:tx>
          <c:spPr>
            <a:solidFill>
              <a:schemeClr val="bg2">
                <a:lumMod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'17'!$Q$2:$Q$5</c:f>
              <c:strCache>
                <c:ptCount val="4"/>
                <c:pt idx="0">
                  <c:v>Annan</c:v>
                </c:pt>
                <c:pt idx="1">
                  <c:v>Arkitektföretag</c:v>
                </c:pt>
                <c:pt idx="2">
                  <c:v>Industri- och techkonsultföretag</c:v>
                </c:pt>
                <c:pt idx="3">
                  <c:v>Teknikkonsultföretag</c:v>
                </c:pt>
              </c:strCache>
            </c:strRef>
          </c:cat>
          <c:val>
            <c:numRef>
              <c:f>'17'!$R$2:$R$5</c:f>
              <c:numCache>
                <c:formatCode>0%</c:formatCode>
                <c:ptCount val="4"/>
                <c:pt idx="0">
                  <c:v>7.5359116022099451E-2</c:v>
                </c:pt>
                <c:pt idx="1">
                  <c:v>5.1598639455782309E-2</c:v>
                </c:pt>
                <c:pt idx="2">
                  <c:v>0.11912260967379079</c:v>
                </c:pt>
                <c:pt idx="3">
                  <c:v>0.13046227056424201</c:v>
                </c:pt>
              </c:numCache>
            </c:numRef>
          </c:val>
          <c:extLst>
            <c:ext xmlns:c16="http://schemas.microsoft.com/office/drawing/2014/chart" uri="{C3380CC4-5D6E-409C-BE32-E72D297353CC}">
              <c16:uniqueId val="{00000000-51BE-4D8E-B59F-D1533ABC6962}"/>
            </c:ext>
          </c:extLst>
        </c:ser>
        <c:ser>
          <c:idx val="1"/>
          <c:order val="1"/>
          <c:tx>
            <c:strRef>
              <c:f>'17'!$S$1</c:f>
              <c:strCache>
                <c:ptCount val="1"/>
                <c:pt idx="0">
                  <c:v>30-44 år</c:v>
                </c:pt>
              </c:strCache>
            </c:strRef>
          </c:tx>
          <c:spPr>
            <a:solidFill>
              <a:srgbClr val="1C656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'17'!$Q$2:$Q$5</c:f>
              <c:strCache>
                <c:ptCount val="4"/>
                <c:pt idx="0">
                  <c:v>Annan</c:v>
                </c:pt>
                <c:pt idx="1">
                  <c:v>Arkitektföretag</c:v>
                </c:pt>
                <c:pt idx="2">
                  <c:v>Industri- och techkonsultföretag</c:v>
                </c:pt>
                <c:pt idx="3">
                  <c:v>Teknikkonsultföretag</c:v>
                </c:pt>
              </c:strCache>
            </c:strRef>
          </c:cat>
          <c:val>
            <c:numRef>
              <c:f>'17'!$S$2:$S$5</c:f>
              <c:numCache>
                <c:formatCode>0%</c:formatCode>
                <c:ptCount val="4"/>
                <c:pt idx="0">
                  <c:v>0.46464088397790049</c:v>
                </c:pt>
                <c:pt idx="1">
                  <c:v>0.34323129251700685</c:v>
                </c:pt>
                <c:pt idx="2">
                  <c:v>0.49061867266591674</c:v>
                </c:pt>
                <c:pt idx="3">
                  <c:v>0.4593833155287948</c:v>
                </c:pt>
              </c:numCache>
            </c:numRef>
          </c:val>
          <c:extLst>
            <c:ext xmlns:c16="http://schemas.microsoft.com/office/drawing/2014/chart" uri="{C3380CC4-5D6E-409C-BE32-E72D297353CC}">
              <c16:uniqueId val="{00000001-51BE-4D8E-B59F-D1533ABC6962}"/>
            </c:ext>
          </c:extLst>
        </c:ser>
        <c:ser>
          <c:idx val="2"/>
          <c:order val="2"/>
          <c:tx>
            <c:strRef>
              <c:f>'17'!$T$1</c:f>
              <c:strCache>
                <c:ptCount val="1"/>
                <c:pt idx="0">
                  <c:v>45-49 år</c:v>
                </c:pt>
              </c:strCache>
            </c:strRef>
          </c:tx>
          <c:spPr>
            <a:solidFill>
              <a:srgbClr val="00759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'17'!$Q$2:$Q$5</c:f>
              <c:strCache>
                <c:ptCount val="4"/>
                <c:pt idx="0">
                  <c:v>Annan</c:v>
                </c:pt>
                <c:pt idx="1">
                  <c:v>Arkitektföretag</c:v>
                </c:pt>
                <c:pt idx="2">
                  <c:v>Industri- och techkonsultföretag</c:v>
                </c:pt>
                <c:pt idx="3">
                  <c:v>Teknikkonsultföretag</c:v>
                </c:pt>
              </c:strCache>
            </c:strRef>
          </c:cat>
          <c:val>
            <c:numRef>
              <c:f>'17'!$T$2:$T$5</c:f>
              <c:numCache>
                <c:formatCode>0%</c:formatCode>
                <c:ptCount val="4"/>
                <c:pt idx="0">
                  <c:v>0.19099447513812151</c:v>
                </c:pt>
                <c:pt idx="1">
                  <c:v>0.27318594104308391</c:v>
                </c:pt>
                <c:pt idx="2">
                  <c:v>0.2137795275590551</c:v>
                </c:pt>
                <c:pt idx="3">
                  <c:v>0.15630960473924443</c:v>
                </c:pt>
              </c:numCache>
            </c:numRef>
          </c:val>
          <c:extLst>
            <c:ext xmlns:c16="http://schemas.microsoft.com/office/drawing/2014/chart" uri="{C3380CC4-5D6E-409C-BE32-E72D297353CC}">
              <c16:uniqueId val="{00000002-51BE-4D8E-B59F-D1533ABC6962}"/>
            </c:ext>
          </c:extLst>
        </c:ser>
        <c:ser>
          <c:idx val="3"/>
          <c:order val="3"/>
          <c:tx>
            <c:strRef>
              <c:f>'17'!$U$1</c:f>
              <c:strCache>
                <c:ptCount val="1"/>
                <c:pt idx="0">
                  <c:v>50-64 år</c:v>
                </c:pt>
              </c:strCache>
            </c:strRef>
          </c:tx>
          <c:spPr>
            <a:solidFill>
              <a:srgbClr val="88AA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'17'!$Q$2:$Q$5</c:f>
              <c:strCache>
                <c:ptCount val="4"/>
                <c:pt idx="0">
                  <c:v>Annan</c:v>
                </c:pt>
                <c:pt idx="1">
                  <c:v>Arkitektföretag</c:v>
                </c:pt>
                <c:pt idx="2">
                  <c:v>Industri- och techkonsultföretag</c:v>
                </c:pt>
                <c:pt idx="3">
                  <c:v>Teknikkonsultföretag</c:v>
                </c:pt>
              </c:strCache>
            </c:strRef>
          </c:cat>
          <c:val>
            <c:numRef>
              <c:f>'17'!$U$2:$U$5</c:f>
              <c:numCache>
                <c:formatCode>0%</c:formatCode>
                <c:ptCount val="4"/>
                <c:pt idx="0">
                  <c:v>0.23226519337016574</c:v>
                </c:pt>
                <c:pt idx="1">
                  <c:v>0.28441043083900225</c:v>
                </c:pt>
                <c:pt idx="2">
                  <c:v>0.16786276715410575</c:v>
                </c:pt>
                <c:pt idx="3">
                  <c:v>0.22905700689521219</c:v>
                </c:pt>
              </c:numCache>
            </c:numRef>
          </c:val>
          <c:extLst>
            <c:ext xmlns:c16="http://schemas.microsoft.com/office/drawing/2014/chart" uri="{C3380CC4-5D6E-409C-BE32-E72D297353CC}">
              <c16:uniqueId val="{00000003-51BE-4D8E-B59F-D1533ABC6962}"/>
            </c:ext>
          </c:extLst>
        </c:ser>
        <c:ser>
          <c:idx val="4"/>
          <c:order val="4"/>
          <c:tx>
            <c:strRef>
              <c:f>'17'!$V$1</c:f>
              <c:strCache>
                <c:ptCount val="1"/>
                <c:pt idx="0">
                  <c:v>Över 65 år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'17'!$Q$2:$Q$5</c:f>
              <c:strCache>
                <c:ptCount val="4"/>
                <c:pt idx="0">
                  <c:v>Annan</c:v>
                </c:pt>
                <c:pt idx="1">
                  <c:v>Arkitektföretag</c:v>
                </c:pt>
                <c:pt idx="2">
                  <c:v>Industri- och techkonsultföretag</c:v>
                </c:pt>
                <c:pt idx="3">
                  <c:v>Teknikkonsultföretag</c:v>
                </c:pt>
              </c:strCache>
            </c:strRef>
          </c:cat>
          <c:val>
            <c:numRef>
              <c:f>'17'!$V$2:$V$5</c:f>
              <c:numCache>
                <c:formatCode>0%</c:formatCode>
                <c:ptCount val="4"/>
                <c:pt idx="0">
                  <c:v>3.6740331491712699E-2</c:v>
                </c:pt>
                <c:pt idx="1">
                  <c:v>4.7573696145124716E-2</c:v>
                </c:pt>
                <c:pt idx="2">
                  <c:v>8.6164229471316096E-3</c:v>
                </c:pt>
                <c:pt idx="3">
                  <c:v>2.4787802272506557E-2</c:v>
                </c:pt>
              </c:numCache>
            </c:numRef>
          </c:val>
          <c:extLst>
            <c:ext xmlns:c16="http://schemas.microsoft.com/office/drawing/2014/chart" uri="{C3380CC4-5D6E-409C-BE32-E72D297353CC}">
              <c16:uniqueId val="{00000004-51BE-4D8E-B59F-D1533ABC6962}"/>
            </c:ext>
          </c:extLst>
        </c:ser>
        <c:dLbls>
          <c:dLblPos val="ctr"/>
          <c:showLegendKey val="0"/>
          <c:showVal val="1"/>
          <c:showCatName val="0"/>
          <c:showSerName val="0"/>
          <c:showPercent val="0"/>
          <c:showBubbleSize val="0"/>
        </c:dLbls>
        <c:gapWidth val="150"/>
        <c:overlap val="100"/>
        <c:axId val="1158186224"/>
        <c:axId val="1158191024"/>
      </c:barChart>
      <c:catAx>
        <c:axId val="1158186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158191024"/>
        <c:crosses val="autoZero"/>
        <c:auto val="1"/>
        <c:lblAlgn val="ctr"/>
        <c:lblOffset val="100"/>
        <c:noMultiLvlLbl val="0"/>
      </c:catAx>
      <c:valAx>
        <c:axId val="1158191024"/>
        <c:scaling>
          <c:orientation val="minMax"/>
        </c:scaling>
        <c:delete val="1"/>
        <c:axPos val="b"/>
        <c:numFmt formatCode="0%" sourceLinked="1"/>
        <c:majorTickMark val="none"/>
        <c:minorTickMark val="none"/>
        <c:tickLblPos val="nextTo"/>
        <c:crossAx val="11581862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7979002624672"/>
          <c:y val="0.107720743540151"/>
          <c:w val="0.47178849518810151"/>
          <c:h val="0.69822757766789945"/>
        </c:manualLayout>
      </c:layout>
      <c:doughnutChart>
        <c:varyColors val="1"/>
        <c:ser>
          <c:idx val="0"/>
          <c:order val="0"/>
          <c:dPt>
            <c:idx val="0"/>
            <c:bubble3D val="0"/>
            <c:spPr>
              <a:solidFill>
                <a:schemeClr val="bg2">
                  <a:lumMod val="2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B61-4420-80CB-B659E84DDFBF}"/>
              </c:ext>
            </c:extLst>
          </c:dPt>
          <c:dPt>
            <c:idx val="1"/>
            <c:bubble3D val="0"/>
            <c:spPr>
              <a:solidFill>
                <a:srgbClr val="1C656E"/>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B61-4420-80CB-B659E84DDFBF}"/>
              </c:ext>
            </c:extLst>
          </c:dPt>
          <c:dPt>
            <c:idx val="2"/>
            <c:bubble3D val="0"/>
            <c:spPr>
              <a:solidFill>
                <a:srgbClr val="00759E"/>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B61-4420-80CB-B659E84DDFBF}"/>
              </c:ext>
            </c:extLst>
          </c:dPt>
          <c:dPt>
            <c:idx val="3"/>
            <c:bubble3D val="0"/>
            <c:spPr>
              <a:solidFill>
                <a:srgbClr val="88AAA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6B61-4420-80CB-B659E84DDFBF}"/>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6B61-4420-80CB-B659E84DDFBF}"/>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sv-SE"/>
              </a:p>
            </c:txPr>
            <c:showLegendKey val="0"/>
            <c:showVal val="0"/>
            <c:showCatName val="0"/>
            <c:showSerName val="0"/>
            <c:showPercent val="1"/>
            <c:showBubbleSize val="0"/>
            <c:showLeaderLines val="0"/>
            <c:extLst>
              <c:ext xmlns:c15="http://schemas.microsoft.com/office/drawing/2012/chart" uri="{CE6537A1-D6FC-4f65-9D91-7224C49458BB}"/>
            </c:extLst>
          </c:dLbls>
          <c:cat>
            <c:strRef>
              <c:f>'17'!$R$1:$V$1</c:f>
              <c:strCache>
                <c:ptCount val="5"/>
                <c:pt idx="0">
                  <c:v>Under 30 år</c:v>
                </c:pt>
                <c:pt idx="1">
                  <c:v>30-44 å</c:v>
                </c:pt>
                <c:pt idx="2">
                  <c:v>45-49 år</c:v>
                </c:pt>
                <c:pt idx="3">
                  <c:v>50-64 år</c:v>
                </c:pt>
                <c:pt idx="4">
                  <c:v>Över 65 år</c:v>
                </c:pt>
              </c:strCache>
            </c:strRef>
          </c:cat>
          <c:val>
            <c:numRef>
              <c:f>'17'!$R$6:$V$6</c:f>
              <c:numCache>
                <c:formatCode>0%</c:formatCode>
                <c:ptCount val="5"/>
                <c:pt idx="0">
                  <c:v>0.12314637929626908</c:v>
                </c:pt>
                <c:pt idx="1">
                  <c:v>0.45336435627398158</c:v>
                </c:pt>
                <c:pt idx="2">
                  <c:v>0.16940893134133397</c:v>
                </c:pt>
                <c:pt idx="3">
                  <c:v>0.22864886929545267</c:v>
                </c:pt>
                <c:pt idx="4">
                  <c:v>2.543146379296269E-2</c:v>
                </c:pt>
              </c:numCache>
            </c:numRef>
          </c:val>
          <c:extLst>
            <c:ext xmlns:c16="http://schemas.microsoft.com/office/drawing/2014/chart" uri="{C3380CC4-5D6E-409C-BE32-E72D297353CC}">
              <c16:uniqueId val="{0000000A-6B61-4420-80CB-B659E84DDFBF}"/>
            </c:ext>
          </c:extLst>
        </c:ser>
        <c:dLbls>
          <c:showLegendKey val="0"/>
          <c:showVal val="0"/>
          <c:showCatName val="0"/>
          <c:showSerName val="0"/>
          <c:showPercent val="1"/>
          <c:showBubbleSize val="0"/>
          <c:showLeaderLines val="0"/>
        </c:dLbls>
        <c:firstSliceAng val="0"/>
        <c:holeSize val="50"/>
      </c:doughnutChart>
      <c:spPr>
        <a:noFill/>
        <a:ln>
          <a:noFill/>
        </a:ln>
        <a:effectLst/>
      </c:spPr>
    </c:plotArea>
    <c:legend>
      <c:legendPos val="r"/>
      <c:layout>
        <c:manualLayout>
          <c:xMode val="edge"/>
          <c:yMode val="edge"/>
          <c:x val="8.205074365704286E-2"/>
          <c:y val="0.84044055644123616"/>
          <c:w val="0.67072703412073487"/>
          <c:h val="0.10842997143342696"/>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25000"/>
          <a:lumOff val="75000"/>
        </a:schemeClr>
      </a:solidFill>
      <a:round/>
    </a:ln>
    <a:effectLst/>
  </c:spPr>
  <c:txPr>
    <a:bodyPr/>
    <a:lstStyle/>
    <a:p>
      <a:pPr>
        <a:defRPr/>
      </a:pPr>
      <a:endParaRPr lang="sv-SE"/>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'18'!$J$10</c:f>
              <c:strCache>
                <c:ptCount val="1"/>
                <c:pt idx="0">
                  <c:v>Annan</c:v>
                </c:pt>
              </c:strCache>
            </c:strRef>
          </c:tx>
          <c:spPr>
            <a:solidFill>
              <a:srgbClr val="88AA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'18'!$K$9:$P$9</c:f>
              <c:strCache>
                <c:ptCount val="6"/>
                <c:pt idx="0">
                  <c:v>1 dag (20%)</c:v>
                </c:pt>
                <c:pt idx="1">
                  <c:v>2 dagar (40%)</c:v>
                </c:pt>
                <c:pt idx="2">
                  <c:v> 3 dagar (60%)</c:v>
                </c:pt>
                <c:pt idx="3">
                  <c:v>4 dagar (80%)</c:v>
                </c:pt>
                <c:pt idx="4">
                  <c:v>5 dagar (100%)</c:v>
                </c:pt>
                <c:pt idx="5">
                  <c:v>Vet ej</c:v>
                </c:pt>
              </c:strCache>
            </c:strRef>
          </c:cat>
          <c:val>
            <c:numRef>
              <c:f>'18'!$K$10:$P$10</c:f>
              <c:numCache>
                <c:formatCode>0%</c:formatCode>
                <c:ptCount val="6"/>
                <c:pt idx="0">
                  <c:v>0.1</c:v>
                </c:pt>
                <c:pt idx="1">
                  <c:v>0.2</c:v>
                </c:pt>
                <c:pt idx="2">
                  <c:v>0.1</c:v>
                </c:pt>
                <c:pt idx="3">
                  <c:v>0</c:v>
                </c:pt>
                <c:pt idx="4">
                  <c:v>0</c:v>
                </c:pt>
                <c:pt idx="5">
                  <c:v>0.6</c:v>
                </c:pt>
              </c:numCache>
            </c:numRef>
          </c:val>
          <c:extLst>
            <c:ext xmlns:c16="http://schemas.microsoft.com/office/drawing/2014/chart" uri="{C3380CC4-5D6E-409C-BE32-E72D297353CC}">
              <c16:uniqueId val="{00000000-78A9-4F20-8722-0BF9C7A9FEE0}"/>
            </c:ext>
          </c:extLst>
        </c:ser>
        <c:ser>
          <c:idx val="1"/>
          <c:order val="1"/>
          <c:tx>
            <c:strRef>
              <c:f>'18'!$J$11</c:f>
              <c:strCache>
                <c:ptCount val="1"/>
                <c:pt idx="0">
                  <c:v>Arkitektföretag</c:v>
                </c:pt>
              </c:strCache>
            </c:strRef>
          </c:tx>
          <c:spPr>
            <a:solidFill>
              <a:srgbClr val="1C656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'18'!$K$9:$P$9</c:f>
              <c:strCache>
                <c:ptCount val="6"/>
                <c:pt idx="0">
                  <c:v>1 dag (20%)</c:v>
                </c:pt>
                <c:pt idx="1">
                  <c:v>2 dagar (40%)</c:v>
                </c:pt>
                <c:pt idx="2">
                  <c:v> 3 dagar (60%)</c:v>
                </c:pt>
                <c:pt idx="3">
                  <c:v>4 dagar (80%)</c:v>
                </c:pt>
                <c:pt idx="4">
                  <c:v>5 dagar (100%)</c:v>
                </c:pt>
                <c:pt idx="5">
                  <c:v>Vet ej</c:v>
                </c:pt>
              </c:strCache>
            </c:strRef>
          </c:cat>
          <c:val>
            <c:numRef>
              <c:f>'18'!$K$11:$P$11</c:f>
              <c:numCache>
                <c:formatCode>0%</c:formatCode>
                <c:ptCount val="6"/>
                <c:pt idx="0">
                  <c:v>0.4375</c:v>
                </c:pt>
                <c:pt idx="1">
                  <c:v>0.375</c:v>
                </c:pt>
                <c:pt idx="2">
                  <c:v>6.25E-2</c:v>
                </c:pt>
                <c:pt idx="3">
                  <c:v>0</c:v>
                </c:pt>
                <c:pt idx="4">
                  <c:v>0</c:v>
                </c:pt>
                <c:pt idx="5">
                  <c:v>0.125</c:v>
                </c:pt>
              </c:numCache>
            </c:numRef>
          </c:val>
          <c:extLst>
            <c:ext xmlns:c16="http://schemas.microsoft.com/office/drawing/2014/chart" uri="{C3380CC4-5D6E-409C-BE32-E72D297353CC}">
              <c16:uniqueId val="{00000001-78A9-4F20-8722-0BF9C7A9FEE0}"/>
            </c:ext>
          </c:extLst>
        </c:ser>
        <c:ser>
          <c:idx val="2"/>
          <c:order val="2"/>
          <c:tx>
            <c:strRef>
              <c:f>'18'!$J$12</c:f>
              <c:strCache>
                <c:ptCount val="1"/>
                <c:pt idx="0">
                  <c:v>Industri- och techkonsultföretag</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'18'!$K$9:$P$9</c:f>
              <c:strCache>
                <c:ptCount val="6"/>
                <c:pt idx="0">
                  <c:v>1 dag (20%)</c:v>
                </c:pt>
                <c:pt idx="1">
                  <c:v>2 dagar (40%)</c:v>
                </c:pt>
                <c:pt idx="2">
                  <c:v> 3 dagar (60%)</c:v>
                </c:pt>
                <c:pt idx="3">
                  <c:v>4 dagar (80%)</c:v>
                </c:pt>
                <c:pt idx="4">
                  <c:v>5 dagar (100%)</c:v>
                </c:pt>
                <c:pt idx="5">
                  <c:v>Vet ej</c:v>
                </c:pt>
              </c:strCache>
            </c:strRef>
          </c:cat>
          <c:val>
            <c:numRef>
              <c:f>'18'!$K$12:$P$12</c:f>
              <c:numCache>
                <c:formatCode>0%</c:formatCode>
                <c:ptCount val="6"/>
                <c:pt idx="0">
                  <c:v>0.16326530612244897</c:v>
                </c:pt>
                <c:pt idx="1">
                  <c:v>0.2857142857142857</c:v>
                </c:pt>
                <c:pt idx="2">
                  <c:v>0.12244897959183673</c:v>
                </c:pt>
                <c:pt idx="3">
                  <c:v>8.1632653061224483E-2</c:v>
                </c:pt>
                <c:pt idx="4">
                  <c:v>0.10204081632653061</c:v>
                </c:pt>
                <c:pt idx="5">
                  <c:v>0.24489795918367346</c:v>
                </c:pt>
              </c:numCache>
            </c:numRef>
          </c:val>
          <c:extLst>
            <c:ext xmlns:c16="http://schemas.microsoft.com/office/drawing/2014/chart" uri="{C3380CC4-5D6E-409C-BE32-E72D297353CC}">
              <c16:uniqueId val="{00000002-78A9-4F20-8722-0BF9C7A9FEE0}"/>
            </c:ext>
          </c:extLst>
        </c:ser>
        <c:ser>
          <c:idx val="3"/>
          <c:order val="3"/>
          <c:tx>
            <c:strRef>
              <c:f>'18'!$J$13</c:f>
              <c:strCache>
                <c:ptCount val="1"/>
                <c:pt idx="0">
                  <c:v>Teknikkonsultföretag</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'18'!$K$9:$P$9</c:f>
              <c:strCache>
                <c:ptCount val="6"/>
                <c:pt idx="0">
                  <c:v>1 dag (20%)</c:v>
                </c:pt>
                <c:pt idx="1">
                  <c:v>2 dagar (40%)</c:v>
                </c:pt>
                <c:pt idx="2">
                  <c:v> 3 dagar (60%)</c:v>
                </c:pt>
                <c:pt idx="3">
                  <c:v>4 dagar (80%)</c:v>
                </c:pt>
                <c:pt idx="4">
                  <c:v>5 dagar (100%)</c:v>
                </c:pt>
                <c:pt idx="5">
                  <c:v>Vet ej</c:v>
                </c:pt>
              </c:strCache>
            </c:strRef>
          </c:cat>
          <c:val>
            <c:numRef>
              <c:f>'18'!$K$13:$P$13</c:f>
              <c:numCache>
                <c:formatCode>0%</c:formatCode>
                <c:ptCount val="6"/>
                <c:pt idx="0">
                  <c:v>0.14035087719298245</c:v>
                </c:pt>
                <c:pt idx="1">
                  <c:v>0.26900584795321636</c:v>
                </c:pt>
                <c:pt idx="2">
                  <c:v>0.10526315789473684</c:v>
                </c:pt>
                <c:pt idx="3">
                  <c:v>7.0175438596491224E-2</c:v>
                </c:pt>
                <c:pt idx="4">
                  <c:v>2.9239766081871343E-2</c:v>
                </c:pt>
                <c:pt idx="5">
                  <c:v>0.38596491228070173</c:v>
                </c:pt>
              </c:numCache>
            </c:numRef>
          </c:val>
          <c:extLst>
            <c:ext xmlns:c16="http://schemas.microsoft.com/office/drawing/2014/chart" uri="{C3380CC4-5D6E-409C-BE32-E72D297353CC}">
              <c16:uniqueId val="{00000003-78A9-4F20-8722-0BF9C7A9FEE0}"/>
            </c:ext>
          </c:extLst>
        </c:ser>
        <c:dLbls>
          <c:dLblPos val="outEnd"/>
          <c:showLegendKey val="0"/>
          <c:showVal val="1"/>
          <c:showCatName val="0"/>
          <c:showSerName val="0"/>
          <c:showPercent val="0"/>
          <c:showBubbleSize val="0"/>
        </c:dLbls>
        <c:gapWidth val="219"/>
        <c:overlap val="-27"/>
        <c:axId val="127026816"/>
        <c:axId val="127023456"/>
      </c:barChart>
      <c:catAx>
        <c:axId val="127026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27023456"/>
        <c:crosses val="autoZero"/>
        <c:auto val="1"/>
        <c:lblAlgn val="ctr"/>
        <c:lblOffset val="100"/>
        <c:noMultiLvlLbl val="0"/>
      </c:catAx>
      <c:valAx>
        <c:axId val="127023456"/>
        <c:scaling>
          <c:orientation val="minMax"/>
        </c:scaling>
        <c:delete val="1"/>
        <c:axPos val="l"/>
        <c:numFmt formatCode="0%" sourceLinked="1"/>
        <c:majorTickMark val="none"/>
        <c:minorTickMark val="none"/>
        <c:tickLblPos val="nextTo"/>
        <c:crossAx val="127026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389654049324071"/>
          <c:y val="4.0318814944311623E-2"/>
          <c:w val="0.76691723477091545"/>
          <c:h val="0.78721824780885497"/>
        </c:manualLayout>
      </c:layout>
      <c:barChart>
        <c:barDir val="bar"/>
        <c:grouping val="percentStacked"/>
        <c:varyColors val="0"/>
        <c:ser>
          <c:idx val="0"/>
          <c:order val="0"/>
          <c:tx>
            <c:strRef>
              <c:f>'1 icke arvode'!$K$11</c:f>
              <c:strCache>
                <c:ptCount val="1"/>
                <c:pt idx="0">
                  <c:v>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 icke arvode'!$J$12:$J$15</c:f>
              <c:strCache>
                <c:ptCount val="4"/>
                <c:pt idx="0">
                  <c:v>Annan</c:v>
                </c:pt>
                <c:pt idx="1">
                  <c:v>Arkitektföretag</c:v>
                </c:pt>
                <c:pt idx="2">
                  <c:v>Industri- och techkonsultföretag</c:v>
                </c:pt>
                <c:pt idx="3">
                  <c:v>Teknikkonsultföretag</c:v>
                </c:pt>
              </c:strCache>
            </c:strRef>
          </c:cat>
          <c:val>
            <c:numRef>
              <c:f>'1 icke arvode'!$K$12:$K$15</c:f>
              <c:numCache>
                <c:formatCode>0%</c:formatCode>
                <c:ptCount val="4"/>
                <c:pt idx="0">
                  <c:v>0.26666666666666666</c:v>
                </c:pt>
                <c:pt idx="1">
                  <c:v>0.31818181818181818</c:v>
                </c:pt>
                <c:pt idx="2">
                  <c:v>0.19230769230769232</c:v>
                </c:pt>
                <c:pt idx="3">
                  <c:v>0.28749999999999998</c:v>
                </c:pt>
              </c:numCache>
            </c:numRef>
          </c:val>
          <c:extLst>
            <c:ext xmlns:c16="http://schemas.microsoft.com/office/drawing/2014/chart" uri="{C3380CC4-5D6E-409C-BE32-E72D297353CC}">
              <c16:uniqueId val="{00000000-981E-441F-88DE-155697E52B24}"/>
            </c:ext>
          </c:extLst>
        </c:ser>
        <c:ser>
          <c:idx val="1"/>
          <c:order val="1"/>
          <c:tx>
            <c:strRef>
              <c:f>'1 icke arvode'!$L$11</c:f>
              <c:strCache>
                <c:ptCount val="1"/>
                <c:pt idx="0">
                  <c:v>1-4%</c:v>
                </c:pt>
              </c:strCache>
            </c:strRef>
          </c:tx>
          <c:spPr>
            <a:solidFill>
              <a:schemeClr val="accent4">
                <a:lumMod val="25000"/>
                <a:lumOff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 icke arvode'!$J$12:$J$15</c:f>
              <c:strCache>
                <c:ptCount val="4"/>
                <c:pt idx="0">
                  <c:v>Annan</c:v>
                </c:pt>
                <c:pt idx="1">
                  <c:v>Arkitektföretag</c:v>
                </c:pt>
                <c:pt idx="2">
                  <c:v>Industri- och techkonsultföretag</c:v>
                </c:pt>
                <c:pt idx="3">
                  <c:v>Teknikkonsultföretag</c:v>
                </c:pt>
              </c:strCache>
            </c:strRef>
          </c:cat>
          <c:val>
            <c:numRef>
              <c:f>'1 icke arvode'!$L$12:$L$15</c:f>
              <c:numCache>
                <c:formatCode>0%</c:formatCode>
                <c:ptCount val="4"/>
                <c:pt idx="0">
                  <c:v>0.13333333333333333</c:v>
                </c:pt>
                <c:pt idx="1">
                  <c:v>0.43181818181818182</c:v>
                </c:pt>
                <c:pt idx="2">
                  <c:v>0.11538461538461539</c:v>
                </c:pt>
                <c:pt idx="3">
                  <c:v>0.3</c:v>
                </c:pt>
              </c:numCache>
            </c:numRef>
          </c:val>
          <c:extLst>
            <c:ext xmlns:c16="http://schemas.microsoft.com/office/drawing/2014/chart" uri="{C3380CC4-5D6E-409C-BE32-E72D297353CC}">
              <c16:uniqueId val="{00000001-981E-441F-88DE-155697E52B24}"/>
            </c:ext>
          </c:extLst>
        </c:ser>
        <c:ser>
          <c:idx val="2"/>
          <c:order val="2"/>
          <c:tx>
            <c:strRef>
              <c:f>'1 icke arvode'!$M$11</c:f>
              <c:strCache>
                <c:ptCount val="1"/>
                <c:pt idx="0">
                  <c:v>5-9%</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 icke arvode'!$J$12:$J$15</c:f>
              <c:strCache>
                <c:ptCount val="4"/>
                <c:pt idx="0">
                  <c:v>Annan</c:v>
                </c:pt>
                <c:pt idx="1">
                  <c:v>Arkitektföretag</c:v>
                </c:pt>
                <c:pt idx="2">
                  <c:v>Industri- och techkonsultföretag</c:v>
                </c:pt>
                <c:pt idx="3">
                  <c:v>Teknikkonsultföretag</c:v>
                </c:pt>
              </c:strCache>
            </c:strRef>
          </c:cat>
          <c:val>
            <c:numRef>
              <c:f>'1 icke arvode'!$M$12:$M$15</c:f>
              <c:numCache>
                <c:formatCode>0%</c:formatCode>
                <c:ptCount val="4"/>
                <c:pt idx="0">
                  <c:v>0.13333333333333333</c:v>
                </c:pt>
                <c:pt idx="1">
                  <c:v>6.8181818181818177E-2</c:v>
                </c:pt>
                <c:pt idx="2">
                  <c:v>0.15384615384615385</c:v>
                </c:pt>
                <c:pt idx="3">
                  <c:v>0.125</c:v>
                </c:pt>
              </c:numCache>
            </c:numRef>
          </c:val>
          <c:extLst>
            <c:ext xmlns:c16="http://schemas.microsoft.com/office/drawing/2014/chart" uri="{C3380CC4-5D6E-409C-BE32-E72D297353CC}">
              <c16:uniqueId val="{00000002-981E-441F-88DE-155697E52B24}"/>
            </c:ext>
          </c:extLst>
        </c:ser>
        <c:ser>
          <c:idx val="3"/>
          <c:order val="3"/>
          <c:tx>
            <c:strRef>
              <c:f>'1 icke arvode'!$N$11</c:f>
              <c:strCache>
                <c:ptCount val="1"/>
                <c:pt idx="0">
                  <c:v>10-50%</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 icke arvode'!$J$12:$J$15</c:f>
              <c:strCache>
                <c:ptCount val="4"/>
                <c:pt idx="0">
                  <c:v>Annan</c:v>
                </c:pt>
                <c:pt idx="1">
                  <c:v>Arkitektföretag</c:v>
                </c:pt>
                <c:pt idx="2">
                  <c:v>Industri- och techkonsultföretag</c:v>
                </c:pt>
                <c:pt idx="3">
                  <c:v>Teknikkonsultföretag</c:v>
                </c:pt>
              </c:strCache>
            </c:strRef>
          </c:cat>
          <c:val>
            <c:numRef>
              <c:f>'1 icke arvode'!$N$12:$N$15</c:f>
              <c:numCache>
                <c:formatCode>0%</c:formatCode>
                <c:ptCount val="4"/>
                <c:pt idx="0">
                  <c:v>0.13333333333333333</c:v>
                </c:pt>
                <c:pt idx="1">
                  <c:v>0.13636363636363635</c:v>
                </c:pt>
                <c:pt idx="2">
                  <c:v>0.30769230769230771</c:v>
                </c:pt>
                <c:pt idx="3">
                  <c:v>0.16250000000000001</c:v>
                </c:pt>
              </c:numCache>
            </c:numRef>
          </c:val>
          <c:extLst>
            <c:ext xmlns:c16="http://schemas.microsoft.com/office/drawing/2014/chart" uri="{C3380CC4-5D6E-409C-BE32-E72D297353CC}">
              <c16:uniqueId val="{00000003-981E-441F-88DE-155697E52B24}"/>
            </c:ext>
          </c:extLst>
        </c:ser>
        <c:ser>
          <c:idx val="4"/>
          <c:order val="4"/>
          <c:tx>
            <c:strRef>
              <c:f>'1 icke arvode'!$O$11</c:f>
              <c:strCache>
                <c:ptCount val="1"/>
                <c:pt idx="0">
                  <c:v>Mer än 50%</c:v>
                </c:pt>
              </c:strCache>
            </c:strRef>
          </c:tx>
          <c:spPr>
            <a:solidFill>
              <a:srgbClr val="00759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 icke arvode'!$J$12:$J$15</c:f>
              <c:strCache>
                <c:ptCount val="4"/>
                <c:pt idx="0">
                  <c:v>Annan</c:v>
                </c:pt>
                <c:pt idx="1">
                  <c:v>Arkitektföretag</c:v>
                </c:pt>
                <c:pt idx="2">
                  <c:v>Industri- och techkonsultföretag</c:v>
                </c:pt>
                <c:pt idx="3">
                  <c:v>Teknikkonsultföretag</c:v>
                </c:pt>
              </c:strCache>
            </c:strRef>
          </c:cat>
          <c:val>
            <c:numRef>
              <c:f>'1 icke arvode'!$O$12:$O$15</c:f>
              <c:numCache>
                <c:formatCode>0%</c:formatCode>
                <c:ptCount val="4"/>
                <c:pt idx="0">
                  <c:v>0.26666666666666666</c:v>
                </c:pt>
                <c:pt idx="1">
                  <c:v>4.5454545454545456E-2</c:v>
                </c:pt>
                <c:pt idx="2">
                  <c:v>0.15384615384615385</c:v>
                </c:pt>
                <c:pt idx="3">
                  <c:v>0.1125</c:v>
                </c:pt>
              </c:numCache>
            </c:numRef>
          </c:val>
          <c:extLst>
            <c:ext xmlns:c16="http://schemas.microsoft.com/office/drawing/2014/chart" uri="{C3380CC4-5D6E-409C-BE32-E72D297353CC}">
              <c16:uniqueId val="{00000004-981E-441F-88DE-155697E52B24}"/>
            </c:ext>
          </c:extLst>
        </c:ser>
        <c:ser>
          <c:idx val="5"/>
          <c:order val="5"/>
          <c:tx>
            <c:strRef>
              <c:f>'1 icke arvode'!$P$11</c:f>
              <c:strCache>
                <c:ptCount val="1"/>
                <c:pt idx="0">
                  <c:v>Vet ej</c:v>
                </c:pt>
              </c:strCache>
            </c:strRef>
          </c:tx>
          <c:spPr>
            <a:solidFill>
              <a:srgbClr val="CDA197"/>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6-981E-441F-88DE-155697E52B24}"/>
                </c:ext>
              </c:extLst>
            </c:dLbl>
            <c:dLbl>
              <c:idx val="3"/>
              <c:layout>
                <c:manualLayout>
                  <c:x val="4.4381324338718265E-3"/>
                  <c:y val="-1.5399369479733156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81E-441F-88DE-155697E52B2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 icke arvode'!$J$12:$J$15</c:f>
              <c:strCache>
                <c:ptCount val="4"/>
                <c:pt idx="0">
                  <c:v>Annan</c:v>
                </c:pt>
                <c:pt idx="1">
                  <c:v>Arkitektföretag</c:v>
                </c:pt>
                <c:pt idx="2">
                  <c:v>Industri- och techkonsultföretag</c:v>
                </c:pt>
                <c:pt idx="3">
                  <c:v>Teknikkonsultföretag</c:v>
                </c:pt>
              </c:strCache>
            </c:strRef>
          </c:cat>
          <c:val>
            <c:numRef>
              <c:f>'1 icke arvode'!$P$12:$P$15</c:f>
              <c:numCache>
                <c:formatCode>0%</c:formatCode>
                <c:ptCount val="4"/>
                <c:pt idx="0">
                  <c:v>6.6666666666666666E-2</c:v>
                </c:pt>
                <c:pt idx="1">
                  <c:v>0</c:v>
                </c:pt>
                <c:pt idx="2">
                  <c:v>7.6923076923076927E-2</c:v>
                </c:pt>
                <c:pt idx="3">
                  <c:v>1.2500000000000001E-2</c:v>
                </c:pt>
              </c:numCache>
            </c:numRef>
          </c:val>
          <c:extLst>
            <c:ext xmlns:c16="http://schemas.microsoft.com/office/drawing/2014/chart" uri="{C3380CC4-5D6E-409C-BE32-E72D297353CC}">
              <c16:uniqueId val="{00000005-981E-441F-88DE-155697E52B24}"/>
            </c:ext>
          </c:extLst>
        </c:ser>
        <c:dLbls>
          <c:dLblPos val="ctr"/>
          <c:showLegendKey val="0"/>
          <c:showVal val="1"/>
          <c:showCatName val="0"/>
          <c:showSerName val="0"/>
          <c:showPercent val="0"/>
          <c:showBubbleSize val="0"/>
        </c:dLbls>
        <c:gapWidth val="150"/>
        <c:overlap val="100"/>
        <c:axId val="1471301856"/>
        <c:axId val="1471300416"/>
      </c:barChart>
      <c:catAx>
        <c:axId val="14713018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471300416"/>
        <c:crosses val="autoZero"/>
        <c:auto val="1"/>
        <c:lblAlgn val="ctr"/>
        <c:lblOffset val="100"/>
        <c:noMultiLvlLbl val="0"/>
      </c:catAx>
      <c:valAx>
        <c:axId val="147130041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471301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'2 FoI'!$K$12</c:f>
              <c:strCache>
                <c:ptCount val="1"/>
                <c:pt idx="0">
                  <c:v>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 FoI'!$J$13:$J$16</c:f>
              <c:strCache>
                <c:ptCount val="4"/>
                <c:pt idx="0">
                  <c:v>Annan</c:v>
                </c:pt>
                <c:pt idx="1">
                  <c:v>Arkitektföretag</c:v>
                </c:pt>
                <c:pt idx="2">
                  <c:v>Industri- och techkonsultföretag</c:v>
                </c:pt>
                <c:pt idx="3">
                  <c:v>Teknikkonsultföretag</c:v>
                </c:pt>
              </c:strCache>
            </c:strRef>
          </c:cat>
          <c:val>
            <c:numRef>
              <c:f>'2 FoI'!$K$13:$K$16</c:f>
              <c:numCache>
                <c:formatCode>0%</c:formatCode>
                <c:ptCount val="4"/>
                <c:pt idx="0">
                  <c:v>0.14285714285714285</c:v>
                </c:pt>
                <c:pt idx="1">
                  <c:v>0.31818181818181818</c:v>
                </c:pt>
                <c:pt idx="2">
                  <c:v>0.28000000000000003</c:v>
                </c:pt>
                <c:pt idx="3">
                  <c:v>0.39743589743589741</c:v>
                </c:pt>
              </c:numCache>
            </c:numRef>
          </c:val>
          <c:extLst>
            <c:ext xmlns:c16="http://schemas.microsoft.com/office/drawing/2014/chart" uri="{C3380CC4-5D6E-409C-BE32-E72D297353CC}">
              <c16:uniqueId val="{00000000-8C2D-4F4F-87E6-A76B6860BA7E}"/>
            </c:ext>
          </c:extLst>
        </c:ser>
        <c:ser>
          <c:idx val="1"/>
          <c:order val="1"/>
          <c:tx>
            <c:strRef>
              <c:f>'2 FoI'!$L$12</c:f>
              <c:strCache>
                <c:ptCount val="1"/>
                <c:pt idx="0">
                  <c:v>1-4%</c:v>
                </c:pt>
              </c:strCache>
            </c:strRef>
          </c:tx>
          <c:spPr>
            <a:solidFill>
              <a:schemeClr val="accent4">
                <a:lumMod val="25000"/>
                <a:lumOff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 FoI'!$J$13:$J$16</c:f>
              <c:strCache>
                <c:ptCount val="4"/>
                <c:pt idx="0">
                  <c:v>Annan</c:v>
                </c:pt>
                <c:pt idx="1">
                  <c:v>Arkitektföretag</c:v>
                </c:pt>
                <c:pt idx="2">
                  <c:v>Industri- och techkonsultföretag</c:v>
                </c:pt>
                <c:pt idx="3">
                  <c:v>Teknikkonsultföretag</c:v>
                </c:pt>
              </c:strCache>
            </c:strRef>
          </c:cat>
          <c:val>
            <c:numRef>
              <c:f>'2 FoI'!$L$13:$L$16</c:f>
              <c:numCache>
                <c:formatCode>0%</c:formatCode>
                <c:ptCount val="4"/>
                <c:pt idx="0">
                  <c:v>0.42857142857142855</c:v>
                </c:pt>
                <c:pt idx="1">
                  <c:v>0.47727272727272729</c:v>
                </c:pt>
                <c:pt idx="2">
                  <c:v>0.32</c:v>
                </c:pt>
                <c:pt idx="3">
                  <c:v>0.34615384615384615</c:v>
                </c:pt>
              </c:numCache>
            </c:numRef>
          </c:val>
          <c:extLst>
            <c:ext xmlns:c16="http://schemas.microsoft.com/office/drawing/2014/chart" uri="{C3380CC4-5D6E-409C-BE32-E72D297353CC}">
              <c16:uniqueId val="{00000001-8C2D-4F4F-87E6-A76B6860BA7E}"/>
            </c:ext>
          </c:extLst>
        </c:ser>
        <c:ser>
          <c:idx val="2"/>
          <c:order val="2"/>
          <c:tx>
            <c:strRef>
              <c:f>'2 FoI'!$M$12</c:f>
              <c:strCache>
                <c:ptCount val="1"/>
                <c:pt idx="0">
                  <c:v>5-9%</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 FoI'!$J$13:$J$16</c:f>
              <c:strCache>
                <c:ptCount val="4"/>
                <c:pt idx="0">
                  <c:v>Annan</c:v>
                </c:pt>
                <c:pt idx="1">
                  <c:v>Arkitektföretag</c:v>
                </c:pt>
                <c:pt idx="2">
                  <c:v>Industri- och techkonsultföretag</c:v>
                </c:pt>
                <c:pt idx="3">
                  <c:v>Teknikkonsultföretag</c:v>
                </c:pt>
              </c:strCache>
            </c:strRef>
          </c:cat>
          <c:val>
            <c:numRef>
              <c:f>'2 FoI'!$M$13:$M$16</c:f>
              <c:numCache>
                <c:formatCode>0%</c:formatCode>
                <c:ptCount val="4"/>
                <c:pt idx="0">
                  <c:v>7.1428571428571425E-2</c:v>
                </c:pt>
                <c:pt idx="1">
                  <c:v>0.15909090909090909</c:v>
                </c:pt>
                <c:pt idx="2">
                  <c:v>0.16</c:v>
                </c:pt>
                <c:pt idx="3">
                  <c:v>0.19230769230769232</c:v>
                </c:pt>
              </c:numCache>
            </c:numRef>
          </c:val>
          <c:extLst>
            <c:ext xmlns:c16="http://schemas.microsoft.com/office/drawing/2014/chart" uri="{C3380CC4-5D6E-409C-BE32-E72D297353CC}">
              <c16:uniqueId val="{00000002-8C2D-4F4F-87E6-A76B6860BA7E}"/>
            </c:ext>
          </c:extLst>
        </c:ser>
        <c:ser>
          <c:idx val="3"/>
          <c:order val="3"/>
          <c:tx>
            <c:strRef>
              <c:f>'2 FoI'!$N$12</c:f>
              <c:strCache>
                <c:ptCount val="1"/>
                <c:pt idx="0">
                  <c:v>10-25%</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 FoI'!$J$13:$J$16</c:f>
              <c:strCache>
                <c:ptCount val="4"/>
                <c:pt idx="0">
                  <c:v>Annan</c:v>
                </c:pt>
                <c:pt idx="1">
                  <c:v>Arkitektföretag</c:v>
                </c:pt>
                <c:pt idx="2">
                  <c:v>Industri- och techkonsultföretag</c:v>
                </c:pt>
                <c:pt idx="3">
                  <c:v>Teknikkonsultföretag</c:v>
                </c:pt>
              </c:strCache>
            </c:strRef>
          </c:cat>
          <c:val>
            <c:numRef>
              <c:f>'2 FoI'!$N$13:$N$16</c:f>
              <c:numCache>
                <c:formatCode>0%</c:formatCode>
                <c:ptCount val="4"/>
                <c:pt idx="0">
                  <c:v>0.14285714285714285</c:v>
                </c:pt>
                <c:pt idx="1">
                  <c:v>2.2727272727272728E-2</c:v>
                </c:pt>
                <c:pt idx="2">
                  <c:v>0.04</c:v>
                </c:pt>
                <c:pt idx="3">
                  <c:v>2.564102564102564E-2</c:v>
                </c:pt>
              </c:numCache>
            </c:numRef>
          </c:val>
          <c:extLst>
            <c:ext xmlns:c16="http://schemas.microsoft.com/office/drawing/2014/chart" uri="{C3380CC4-5D6E-409C-BE32-E72D297353CC}">
              <c16:uniqueId val="{00000003-8C2D-4F4F-87E6-A76B6860BA7E}"/>
            </c:ext>
          </c:extLst>
        </c:ser>
        <c:ser>
          <c:idx val="4"/>
          <c:order val="4"/>
          <c:tx>
            <c:strRef>
              <c:f>'2 FoI'!$O$12</c:f>
              <c:strCache>
                <c:ptCount val="1"/>
                <c:pt idx="0">
                  <c:v>Mer än 25%</c:v>
                </c:pt>
              </c:strCache>
            </c:strRef>
          </c:tx>
          <c:spPr>
            <a:solidFill>
              <a:srgbClr val="00759E"/>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8-8C2D-4F4F-87E6-A76B6860BA7E}"/>
                </c:ext>
              </c:extLst>
            </c:dLbl>
            <c:dLbl>
              <c:idx val="3"/>
              <c:delete val="1"/>
              <c:extLst>
                <c:ext xmlns:c15="http://schemas.microsoft.com/office/drawing/2012/chart" uri="{CE6537A1-D6FC-4f65-9D91-7224C49458BB}"/>
                <c:ext xmlns:c16="http://schemas.microsoft.com/office/drawing/2014/chart" uri="{C3380CC4-5D6E-409C-BE32-E72D297353CC}">
                  <c16:uniqueId val="{00000007-8C2D-4F4F-87E6-A76B6860BA7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 FoI'!$J$13:$J$16</c:f>
              <c:strCache>
                <c:ptCount val="4"/>
                <c:pt idx="0">
                  <c:v>Annan</c:v>
                </c:pt>
                <c:pt idx="1">
                  <c:v>Arkitektföretag</c:v>
                </c:pt>
                <c:pt idx="2">
                  <c:v>Industri- och techkonsultföretag</c:v>
                </c:pt>
                <c:pt idx="3">
                  <c:v>Teknikkonsultföretag</c:v>
                </c:pt>
              </c:strCache>
            </c:strRef>
          </c:cat>
          <c:val>
            <c:numRef>
              <c:f>'2 FoI'!$O$13:$O$16</c:f>
              <c:numCache>
                <c:formatCode>0%</c:formatCode>
                <c:ptCount val="4"/>
                <c:pt idx="0">
                  <c:v>7.1428571428571425E-2</c:v>
                </c:pt>
                <c:pt idx="1">
                  <c:v>0</c:v>
                </c:pt>
                <c:pt idx="2">
                  <c:v>0.08</c:v>
                </c:pt>
                <c:pt idx="3">
                  <c:v>0</c:v>
                </c:pt>
              </c:numCache>
            </c:numRef>
          </c:val>
          <c:extLst>
            <c:ext xmlns:c16="http://schemas.microsoft.com/office/drawing/2014/chart" uri="{C3380CC4-5D6E-409C-BE32-E72D297353CC}">
              <c16:uniqueId val="{00000004-8C2D-4F4F-87E6-A76B6860BA7E}"/>
            </c:ext>
          </c:extLst>
        </c:ser>
        <c:ser>
          <c:idx val="5"/>
          <c:order val="5"/>
          <c:tx>
            <c:strRef>
              <c:f>'2 FoI'!$P$12</c:f>
              <c:strCache>
                <c:ptCount val="1"/>
                <c:pt idx="0">
                  <c:v>Vet ej</c:v>
                </c:pt>
              </c:strCache>
            </c:strRef>
          </c:tx>
          <c:spPr>
            <a:solidFill>
              <a:srgbClr val="CDA19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 FoI'!$J$13:$J$16</c:f>
              <c:strCache>
                <c:ptCount val="4"/>
                <c:pt idx="0">
                  <c:v>Annan</c:v>
                </c:pt>
                <c:pt idx="1">
                  <c:v>Arkitektföretag</c:v>
                </c:pt>
                <c:pt idx="2">
                  <c:v>Industri- och techkonsultföretag</c:v>
                </c:pt>
                <c:pt idx="3">
                  <c:v>Teknikkonsultföretag</c:v>
                </c:pt>
              </c:strCache>
            </c:strRef>
          </c:cat>
          <c:val>
            <c:numRef>
              <c:f>'2 FoI'!$P$13:$P$16</c:f>
              <c:numCache>
                <c:formatCode>0%</c:formatCode>
                <c:ptCount val="4"/>
                <c:pt idx="0">
                  <c:v>0.14285714285714285</c:v>
                </c:pt>
                <c:pt idx="1">
                  <c:v>2.2727272727272728E-2</c:v>
                </c:pt>
                <c:pt idx="2">
                  <c:v>0.12</c:v>
                </c:pt>
                <c:pt idx="3">
                  <c:v>3.8461538461538464E-2</c:v>
                </c:pt>
              </c:numCache>
            </c:numRef>
          </c:val>
          <c:extLst>
            <c:ext xmlns:c16="http://schemas.microsoft.com/office/drawing/2014/chart" uri="{C3380CC4-5D6E-409C-BE32-E72D297353CC}">
              <c16:uniqueId val="{00000005-8C2D-4F4F-87E6-A76B6860BA7E}"/>
            </c:ext>
          </c:extLst>
        </c:ser>
        <c:dLbls>
          <c:dLblPos val="ctr"/>
          <c:showLegendKey val="0"/>
          <c:showVal val="1"/>
          <c:showCatName val="0"/>
          <c:showSerName val="0"/>
          <c:showPercent val="0"/>
          <c:showBubbleSize val="0"/>
        </c:dLbls>
        <c:gapWidth val="150"/>
        <c:overlap val="100"/>
        <c:axId val="1496917504"/>
        <c:axId val="1496917984"/>
      </c:barChart>
      <c:catAx>
        <c:axId val="14969175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496917984"/>
        <c:crosses val="autoZero"/>
        <c:auto val="1"/>
        <c:lblAlgn val="ctr"/>
        <c:lblOffset val="100"/>
        <c:noMultiLvlLbl val="0"/>
      </c:catAx>
      <c:valAx>
        <c:axId val="149691798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4969175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'3 lokal'!$K$11</c:f>
              <c:strCache>
                <c:ptCount val="1"/>
                <c:pt idx="0">
                  <c:v>0</c:v>
                </c:pt>
              </c:strCache>
            </c:strRef>
          </c:tx>
          <c:spPr>
            <a:solidFill>
              <a:schemeClr val="accent1"/>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D-D2DE-4BDD-B019-445B0673E648}"/>
                </c:ext>
              </c:extLst>
            </c:dLbl>
            <c:dLbl>
              <c:idx val="1"/>
              <c:delete val="1"/>
              <c:extLst>
                <c:ext xmlns:c15="http://schemas.microsoft.com/office/drawing/2012/chart" uri="{CE6537A1-D6FC-4f65-9D91-7224C49458BB}"/>
                <c:ext xmlns:c16="http://schemas.microsoft.com/office/drawing/2014/chart" uri="{C3380CC4-5D6E-409C-BE32-E72D297353CC}">
                  <c16:uniqueId val="{0000000E-D2DE-4BDD-B019-445B0673E64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 lokal'!$J$12:$J$15</c:f>
              <c:strCache>
                <c:ptCount val="4"/>
                <c:pt idx="0">
                  <c:v>Annan</c:v>
                </c:pt>
                <c:pt idx="1">
                  <c:v>Arkitektföretag</c:v>
                </c:pt>
                <c:pt idx="2">
                  <c:v>Industri- och techkonsultföretag</c:v>
                </c:pt>
                <c:pt idx="3">
                  <c:v>Teknikkonsultföretag</c:v>
                </c:pt>
              </c:strCache>
            </c:strRef>
          </c:cat>
          <c:val>
            <c:numRef>
              <c:f>'3 lokal'!$K$12:$K$15</c:f>
              <c:numCache>
                <c:formatCode>0%</c:formatCode>
                <c:ptCount val="4"/>
                <c:pt idx="0">
                  <c:v>0</c:v>
                </c:pt>
                <c:pt idx="1">
                  <c:v>0</c:v>
                </c:pt>
                <c:pt idx="2">
                  <c:v>4.1666666666666664E-2</c:v>
                </c:pt>
                <c:pt idx="3">
                  <c:v>1.3513513513513514E-2</c:v>
                </c:pt>
              </c:numCache>
            </c:numRef>
          </c:val>
          <c:extLst>
            <c:ext xmlns:c16="http://schemas.microsoft.com/office/drawing/2014/chart" uri="{C3380CC4-5D6E-409C-BE32-E72D297353CC}">
              <c16:uniqueId val="{00000000-D2DE-4BDD-B019-445B0673E648}"/>
            </c:ext>
          </c:extLst>
        </c:ser>
        <c:ser>
          <c:idx val="1"/>
          <c:order val="1"/>
          <c:tx>
            <c:strRef>
              <c:f>'3 lokal'!$L$11</c:f>
              <c:strCache>
                <c:ptCount val="1"/>
                <c:pt idx="0">
                  <c:v>1-4%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 lokal'!$J$12:$J$15</c:f>
              <c:strCache>
                <c:ptCount val="4"/>
                <c:pt idx="0">
                  <c:v>Annan</c:v>
                </c:pt>
                <c:pt idx="1">
                  <c:v>Arkitektföretag</c:v>
                </c:pt>
                <c:pt idx="2">
                  <c:v>Industri- och techkonsultföretag</c:v>
                </c:pt>
                <c:pt idx="3">
                  <c:v>Teknikkonsultföretag</c:v>
                </c:pt>
              </c:strCache>
            </c:strRef>
          </c:cat>
          <c:val>
            <c:numRef>
              <c:f>'3 lokal'!$L$12:$L$15</c:f>
              <c:numCache>
                <c:formatCode>0%</c:formatCode>
                <c:ptCount val="4"/>
                <c:pt idx="0">
                  <c:v>0.6428571428571429</c:v>
                </c:pt>
                <c:pt idx="1">
                  <c:v>0.2</c:v>
                </c:pt>
                <c:pt idx="2">
                  <c:v>0.29166666666666669</c:v>
                </c:pt>
                <c:pt idx="3">
                  <c:v>0.24324324324324326</c:v>
                </c:pt>
              </c:numCache>
            </c:numRef>
          </c:val>
          <c:extLst>
            <c:ext xmlns:c16="http://schemas.microsoft.com/office/drawing/2014/chart" uri="{C3380CC4-5D6E-409C-BE32-E72D297353CC}">
              <c16:uniqueId val="{00000001-D2DE-4BDD-B019-445B0673E648}"/>
            </c:ext>
          </c:extLst>
        </c:ser>
        <c:ser>
          <c:idx val="2"/>
          <c:order val="2"/>
          <c:tx>
            <c:strRef>
              <c:f>'3 lokal'!$M$11</c:f>
              <c:strCache>
                <c:ptCount val="1"/>
                <c:pt idx="0">
                  <c:v>5-9%</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 lokal'!$J$12:$J$15</c:f>
              <c:strCache>
                <c:ptCount val="4"/>
                <c:pt idx="0">
                  <c:v>Annan</c:v>
                </c:pt>
                <c:pt idx="1">
                  <c:v>Arkitektföretag</c:v>
                </c:pt>
                <c:pt idx="2">
                  <c:v>Industri- och techkonsultföretag</c:v>
                </c:pt>
                <c:pt idx="3">
                  <c:v>Teknikkonsultföretag</c:v>
                </c:pt>
              </c:strCache>
            </c:strRef>
          </c:cat>
          <c:val>
            <c:numRef>
              <c:f>'3 lokal'!$M$12:$M$15</c:f>
              <c:numCache>
                <c:formatCode>0%</c:formatCode>
                <c:ptCount val="4"/>
                <c:pt idx="0">
                  <c:v>0.22</c:v>
                </c:pt>
                <c:pt idx="1">
                  <c:v>0.52500000000000002</c:v>
                </c:pt>
                <c:pt idx="2">
                  <c:v>0.54166666666666663</c:v>
                </c:pt>
                <c:pt idx="3">
                  <c:v>0.54054054054054057</c:v>
                </c:pt>
              </c:numCache>
            </c:numRef>
          </c:val>
          <c:extLst>
            <c:ext xmlns:c16="http://schemas.microsoft.com/office/drawing/2014/chart" uri="{C3380CC4-5D6E-409C-BE32-E72D297353CC}">
              <c16:uniqueId val="{00000002-D2DE-4BDD-B019-445B0673E648}"/>
            </c:ext>
          </c:extLst>
        </c:ser>
        <c:ser>
          <c:idx val="3"/>
          <c:order val="3"/>
          <c:tx>
            <c:strRef>
              <c:f>'3 lokal'!$N$11</c:f>
              <c:strCache>
                <c:ptCount val="1"/>
                <c:pt idx="0">
                  <c:v>10-14%</c:v>
                </c:pt>
              </c:strCache>
            </c:strRef>
          </c:tx>
          <c:spPr>
            <a:solidFill>
              <a:schemeClr val="accent4"/>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7-D2DE-4BDD-B019-445B0673E64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 lokal'!$J$12:$J$15</c:f>
              <c:strCache>
                <c:ptCount val="4"/>
                <c:pt idx="0">
                  <c:v>Annan</c:v>
                </c:pt>
                <c:pt idx="1">
                  <c:v>Arkitektföretag</c:v>
                </c:pt>
                <c:pt idx="2">
                  <c:v>Industri- och techkonsultföretag</c:v>
                </c:pt>
                <c:pt idx="3">
                  <c:v>Teknikkonsultföretag</c:v>
                </c:pt>
              </c:strCache>
            </c:strRef>
          </c:cat>
          <c:val>
            <c:numRef>
              <c:f>'3 lokal'!$N$12:$N$15</c:f>
              <c:numCache>
                <c:formatCode>0%</c:formatCode>
                <c:ptCount val="4"/>
                <c:pt idx="0">
                  <c:v>0</c:v>
                </c:pt>
                <c:pt idx="1">
                  <c:v>0.2</c:v>
                </c:pt>
                <c:pt idx="2">
                  <c:v>8.3333333333333329E-2</c:v>
                </c:pt>
                <c:pt idx="3">
                  <c:v>0.12162162162162163</c:v>
                </c:pt>
              </c:numCache>
            </c:numRef>
          </c:val>
          <c:extLst>
            <c:ext xmlns:c16="http://schemas.microsoft.com/office/drawing/2014/chart" uri="{C3380CC4-5D6E-409C-BE32-E72D297353CC}">
              <c16:uniqueId val="{00000003-D2DE-4BDD-B019-445B0673E648}"/>
            </c:ext>
          </c:extLst>
        </c:ser>
        <c:ser>
          <c:idx val="4"/>
          <c:order val="4"/>
          <c:tx>
            <c:strRef>
              <c:f>'3 lokal'!$O$11</c:f>
              <c:strCache>
                <c:ptCount val="1"/>
                <c:pt idx="0">
                  <c:v>15-25%</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 lokal'!$J$12:$J$15</c:f>
              <c:strCache>
                <c:ptCount val="4"/>
                <c:pt idx="0">
                  <c:v>Annan</c:v>
                </c:pt>
                <c:pt idx="1">
                  <c:v>Arkitektföretag</c:v>
                </c:pt>
                <c:pt idx="2">
                  <c:v>Industri- och techkonsultföretag</c:v>
                </c:pt>
                <c:pt idx="3">
                  <c:v>Teknikkonsultföretag</c:v>
                </c:pt>
              </c:strCache>
            </c:strRef>
          </c:cat>
          <c:val>
            <c:numRef>
              <c:f>'3 lokal'!$O$12:$O$15</c:f>
              <c:numCache>
                <c:formatCode>0%</c:formatCode>
                <c:ptCount val="4"/>
                <c:pt idx="0">
                  <c:v>7.1428571428571425E-2</c:v>
                </c:pt>
                <c:pt idx="1">
                  <c:v>7.4999999999999997E-2</c:v>
                </c:pt>
                <c:pt idx="2">
                  <c:v>0</c:v>
                </c:pt>
                <c:pt idx="3">
                  <c:v>8.1081081081081086E-2</c:v>
                </c:pt>
              </c:numCache>
            </c:numRef>
          </c:val>
          <c:extLst>
            <c:ext xmlns:c16="http://schemas.microsoft.com/office/drawing/2014/chart" uri="{C3380CC4-5D6E-409C-BE32-E72D297353CC}">
              <c16:uniqueId val="{00000004-D2DE-4BDD-B019-445B0673E648}"/>
            </c:ext>
          </c:extLst>
        </c:ser>
        <c:ser>
          <c:idx val="5"/>
          <c:order val="5"/>
          <c:tx>
            <c:strRef>
              <c:f>'3 lokal'!$P$11</c:f>
              <c:strCache>
                <c:ptCount val="1"/>
                <c:pt idx="0">
                  <c:v>Mer än 25%</c:v>
                </c:pt>
              </c:strCache>
            </c:strRef>
          </c:tx>
          <c:spPr>
            <a:solidFill>
              <a:schemeClr val="accent6"/>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C-D2DE-4BDD-B019-445B0673E648}"/>
                </c:ext>
              </c:extLst>
            </c:dLbl>
            <c:dLbl>
              <c:idx val="1"/>
              <c:delete val="1"/>
              <c:extLst>
                <c:ext xmlns:c15="http://schemas.microsoft.com/office/drawing/2012/chart" uri="{CE6537A1-D6FC-4f65-9D91-7224C49458BB}"/>
                <c:ext xmlns:c16="http://schemas.microsoft.com/office/drawing/2014/chart" uri="{C3380CC4-5D6E-409C-BE32-E72D297353CC}">
                  <c16:uniqueId val="{0000000B-D2DE-4BDD-B019-445B0673E648}"/>
                </c:ext>
              </c:extLst>
            </c:dLbl>
            <c:dLbl>
              <c:idx val="3"/>
              <c:delete val="1"/>
              <c:extLst>
                <c:ext xmlns:c15="http://schemas.microsoft.com/office/drawing/2012/chart" uri="{CE6537A1-D6FC-4f65-9D91-7224C49458BB}"/>
                <c:ext xmlns:c16="http://schemas.microsoft.com/office/drawing/2014/chart" uri="{C3380CC4-5D6E-409C-BE32-E72D297353CC}">
                  <c16:uniqueId val="{00000009-D2DE-4BDD-B019-445B0673E64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 lokal'!$J$12:$J$15</c:f>
              <c:strCache>
                <c:ptCount val="4"/>
                <c:pt idx="0">
                  <c:v>Annan</c:v>
                </c:pt>
                <c:pt idx="1">
                  <c:v>Arkitektföretag</c:v>
                </c:pt>
                <c:pt idx="2">
                  <c:v>Industri- och techkonsultföretag</c:v>
                </c:pt>
                <c:pt idx="3">
                  <c:v>Teknikkonsultföretag</c:v>
                </c:pt>
              </c:strCache>
            </c:strRef>
          </c:cat>
          <c:val>
            <c:numRef>
              <c:f>'3 lokal'!$P$12:$P$15</c:f>
              <c:numCache>
                <c:formatCode>0%</c:formatCode>
                <c:ptCount val="4"/>
                <c:pt idx="0">
                  <c:v>0</c:v>
                </c:pt>
                <c:pt idx="1">
                  <c:v>0</c:v>
                </c:pt>
                <c:pt idx="2">
                  <c:v>0</c:v>
                </c:pt>
                <c:pt idx="3">
                  <c:v>0</c:v>
                </c:pt>
              </c:numCache>
            </c:numRef>
          </c:val>
          <c:extLst>
            <c:ext xmlns:c16="http://schemas.microsoft.com/office/drawing/2014/chart" uri="{C3380CC4-5D6E-409C-BE32-E72D297353CC}">
              <c16:uniqueId val="{00000005-D2DE-4BDD-B019-445B0673E648}"/>
            </c:ext>
          </c:extLst>
        </c:ser>
        <c:ser>
          <c:idx val="6"/>
          <c:order val="6"/>
          <c:tx>
            <c:strRef>
              <c:f>'3 lokal'!$Q$11</c:f>
              <c:strCache>
                <c:ptCount val="1"/>
                <c:pt idx="0">
                  <c:v>Vet ej</c:v>
                </c:pt>
              </c:strCache>
            </c:strRef>
          </c:tx>
          <c:spPr>
            <a:solidFill>
              <a:schemeClr val="accent1">
                <a:lumMod val="60000"/>
              </a:schemeClr>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A-D2DE-4BDD-B019-445B0673E648}"/>
                </c:ext>
              </c:extLst>
            </c:dLbl>
            <c:dLbl>
              <c:idx val="3"/>
              <c:delete val="1"/>
              <c:extLst>
                <c:ext xmlns:c15="http://schemas.microsoft.com/office/drawing/2012/chart" uri="{CE6537A1-D6FC-4f65-9D91-7224C49458BB}"/>
                <c:ext xmlns:c16="http://schemas.microsoft.com/office/drawing/2014/chart" uri="{C3380CC4-5D6E-409C-BE32-E72D297353CC}">
                  <c16:uniqueId val="{00000008-D2DE-4BDD-B019-445B0673E64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 lokal'!$J$12:$J$15</c:f>
              <c:strCache>
                <c:ptCount val="4"/>
                <c:pt idx="0">
                  <c:v>Annan</c:v>
                </c:pt>
                <c:pt idx="1">
                  <c:v>Arkitektföretag</c:v>
                </c:pt>
                <c:pt idx="2">
                  <c:v>Industri- och techkonsultföretag</c:v>
                </c:pt>
                <c:pt idx="3">
                  <c:v>Teknikkonsultföretag</c:v>
                </c:pt>
              </c:strCache>
            </c:strRef>
          </c:cat>
          <c:val>
            <c:numRef>
              <c:f>'3 lokal'!$Q$12:$Q$15</c:f>
              <c:numCache>
                <c:formatCode>0%</c:formatCode>
                <c:ptCount val="4"/>
                <c:pt idx="0">
                  <c:v>7.1428571428571425E-2</c:v>
                </c:pt>
                <c:pt idx="1">
                  <c:v>0</c:v>
                </c:pt>
                <c:pt idx="2">
                  <c:v>4.1666666666666664E-2</c:v>
                </c:pt>
                <c:pt idx="3">
                  <c:v>0</c:v>
                </c:pt>
              </c:numCache>
            </c:numRef>
          </c:val>
          <c:extLst>
            <c:ext xmlns:c16="http://schemas.microsoft.com/office/drawing/2014/chart" uri="{C3380CC4-5D6E-409C-BE32-E72D297353CC}">
              <c16:uniqueId val="{00000006-D2DE-4BDD-B019-445B0673E648}"/>
            </c:ext>
          </c:extLst>
        </c:ser>
        <c:dLbls>
          <c:dLblPos val="ctr"/>
          <c:showLegendKey val="0"/>
          <c:showVal val="1"/>
          <c:showCatName val="0"/>
          <c:showSerName val="0"/>
          <c:showPercent val="0"/>
          <c:showBubbleSize val="0"/>
        </c:dLbls>
        <c:gapWidth val="150"/>
        <c:overlap val="100"/>
        <c:axId val="1380966400"/>
        <c:axId val="1380962080"/>
      </c:barChart>
      <c:catAx>
        <c:axId val="13809664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380962080"/>
        <c:crosses val="autoZero"/>
        <c:auto val="1"/>
        <c:lblAlgn val="ctr"/>
        <c:lblOffset val="100"/>
        <c:noMultiLvlLbl val="0"/>
      </c:catAx>
      <c:valAx>
        <c:axId val="1380962080"/>
        <c:scaling>
          <c:orientation val="minMax"/>
        </c:scaling>
        <c:delete val="1"/>
        <c:axPos val="b"/>
        <c:numFmt formatCode="0%" sourceLinked="1"/>
        <c:majorTickMark val="none"/>
        <c:minorTickMark val="none"/>
        <c:tickLblPos val="nextTo"/>
        <c:crossAx val="1380966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100544406733331"/>
          <c:y val="0.15457624250517948"/>
          <c:w val="0.6199619422572179"/>
          <c:h val="0.73863018353532006"/>
        </c:manualLayout>
      </c:layout>
      <c:doughnutChart>
        <c:varyColors val="1"/>
        <c:ser>
          <c:idx val="0"/>
          <c:order val="0"/>
          <c:spPr>
            <a:solidFill>
              <a:schemeClr val="accent2">
                <a:lumMod val="90000"/>
                <a:lumOff val="10000"/>
              </a:schemeClr>
            </a:solidFill>
          </c:spPr>
          <c:dPt>
            <c:idx val="0"/>
            <c:bubble3D val="0"/>
            <c:spPr>
              <a:solidFill>
                <a:schemeClr val="accent2">
                  <a:lumMod val="90000"/>
                  <a:lumOff val="1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9D15-412C-9C61-F5A5B357E7DA}"/>
              </c:ext>
            </c:extLst>
          </c:dPt>
          <c:dPt>
            <c:idx val="1"/>
            <c:bubble3D val="0"/>
            <c:spPr>
              <a:solidFill>
                <a:srgbClr val="00759E"/>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9D15-412C-9C61-F5A5B357E7DA}"/>
              </c:ext>
            </c:extLst>
          </c:dPt>
          <c:dPt>
            <c:idx val="2"/>
            <c:bubble3D val="0"/>
            <c:spPr>
              <a:solidFill>
                <a:schemeClr val="accent2">
                  <a:lumMod val="50000"/>
                  <a:lumOff val="5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9D15-412C-9C61-F5A5B357E7DA}"/>
              </c:ext>
            </c:extLst>
          </c:dPt>
          <c:dPt>
            <c:idx val="3"/>
            <c:bubble3D val="0"/>
            <c:spPr>
              <a:solidFill>
                <a:srgbClr val="D7E4E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9D15-412C-9C61-F5A5B357E7DA}"/>
              </c:ext>
            </c:extLst>
          </c:dPt>
          <c:dLbls>
            <c:dLbl>
              <c:idx val="1"/>
              <c:layout>
                <c:manualLayout>
                  <c:x val="-0.22275119017790029"/>
                  <c:y val="-1.0890643079610888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sv-SE"/>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D15-412C-9C61-F5A5B357E7DA}"/>
                </c:ext>
              </c:extLst>
            </c:dLbl>
            <c:dLbl>
              <c:idx val="2"/>
              <c:layout>
                <c:manualLayout>
                  <c:x val="-0.18948315528120085"/>
                  <c:y val="-4.7192786678313843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lt1"/>
                        </a:solidFill>
                        <a:latin typeface="+mn-lt"/>
                        <a:ea typeface="+mn-ea"/>
                        <a:cs typeface="+mn-cs"/>
                      </a:defRPr>
                    </a:pPr>
                    <a:fld id="{0491748F-178E-4B5A-B7FB-97D1274E1683}" type="PERCENTAGE">
                      <a:rPr lang="en-US" dirty="0">
                        <a:solidFill>
                          <a:schemeClr val="tx1"/>
                        </a:solidFill>
                      </a:rPr>
                      <a:pPr>
                        <a:defRPr/>
                      </a:pPr>
                      <a:t>[PROCENT]</a:t>
                    </a:fld>
                    <a:endParaRPr lang="sv-SE"/>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lt1"/>
                      </a:solidFill>
                      <a:latin typeface="+mn-lt"/>
                      <a:ea typeface="+mn-ea"/>
                      <a:cs typeface="+mn-cs"/>
                    </a:defRPr>
                  </a:pPr>
                  <a:endParaRPr lang="sv-SE"/>
                </a:p>
              </c:txPr>
              <c:showLegendKey val="0"/>
              <c:showVal val="0"/>
              <c:showCatName val="0"/>
              <c:showSerName val="0"/>
              <c:showPercent val="1"/>
              <c:showBubbleSize val="0"/>
              <c:extLst>
                <c:ext xmlns:c15="http://schemas.microsoft.com/office/drawing/2012/chart" uri="{CE6537A1-D6FC-4f65-9D91-7224C49458BB}">
                  <c15:layout>
                    <c:manualLayout>
                      <c:w val="6.783786246326963E-2"/>
                      <c:h val="9.6200680536562833E-2"/>
                    </c:manualLayout>
                  </c15:layout>
                  <c15:dlblFieldTable/>
                  <c15:showDataLabelsRange val="0"/>
                </c:ext>
                <c:ext xmlns:c16="http://schemas.microsoft.com/office/drawing/2014/chart" uri="{C3380CC4-5D6E-409C-BE32-E72D297353CC}">
                  <c16:uniqueId val="{00000005-9D15-412C-9C61-F5A5B357E7DA}"/>
                </c:ext>
              </c:extLst>
            </c:dLbl>
            <c:dLbl>
              <c:idx val="3"/>
              <c:layout>
                <c:manualLayout>
                  <c:x val="0.10125054098995467"/>
                  <c:y val="-0.15609921747442271"/>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solidFill>
                      <a:latin typeface="+mn-lt"/>
                      <a:ea typeface="+mn-ea"/>
                      <a:cs typeface="+mn-cs"/>
                    </a:defRPr>
                  </a:pPr>
                  <a:endParaRPr lang="sv-SE"/>
                </a:p>
              </c:txPr>
              <c:showLegendKey val="0"/>
              <c:showVal val="0"/>
              <c:showCatName val="0"/>
              <c:showSerName val="0"/>
              <c:showPercent val="1"/>
              <c:showBubbleSize val="0"/>
              <c:extLst>
                <c:ext xmlns:c15="http://schemas.microsoft.com/office/drawing/2012/chart" uri="{CE6537A1-D6FC-4f65-9D91-7224C49458BB}">
                  <c15:layout>
                    <c:manualLayout>
                      <c:w val="5.915924466413066E-2"/>
                      <c:h val="0.10709132361617373"/>
                    </c:manualLayout>
                  </c15:layout>
                </c:ext>
                <c:ext xmlns:c16="http://schemas.microsoft.com/office/drawing/2014/chart" uri="{C3380CC4-5D6E-409C-BE32-E72D297353CC}">
                  <c16:uniqueId val="{00000007-9D15-412C-9C61-F5A5B357E7DA}"/>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sv-SE"/>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'3'!$E$3:$H$3</c:f>
              <c:strCache>
                <c:ptCount val="4"/>
                <c:pt idx="0">
                  <c:v>0-10%</c:v>
                </c:pt>
                <c:pt idx="1">
                  <c:v>11-25%</c:v>
                </c:pt>
                <c:pt idx="2">
                  <c:v>26-50%</c:v>
                </c:pt>
                <c:pt idx="3">
                  <c:v>Mer än 50%</c:v>
                </c:pt>
              </c:strCache>
            </c:strRef>
          </c:cat>
          <c:val>
            <c:numRef>
              <c:f>'3'!$E$8:$H$8</c:f>
              <c:numCache>
                <c:formatCode>General</c:formatCode>
                <c:ptCount val="4"/>
                <c:pt idx="0">
                  <c:v>152</c:v>
                </c:pt>
                <c:pt idx="1">
                  <c:v>5</c:v>
                </c:pt>
                <c:pt idx="2">
                  <c:v>1</c:v>
                </c:pt>
                <c:pt idx="3">
                  <c:v>7</c:v>
                </c:pt>
              </c:numCache>
            </c:numRef>
          </c:val>
          <c:extLst>
            <c:ext xmlns:c16="http://schemas.microsoft.com/office/drawing/2014/chart" uri="{C3380CC4-5D6E-409C-BE32-E72D297353CC}">
              <c16:uniqueId val="{00000008-9D15-412C-9C61-F5A5B357E7DA}"/>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000" b="0" i="0" u="none" strike="noStrike" kern="1200" baseline="0">
              <a:solidFill>
                <a:schemeClr val="dk1">
                  <a:lumMod val="75000"/>
                  <a:lumOff val="2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25000"/>
          <a:lumOff val="75000"/>
        </a:schemeClr>
      </a:solidFill>
      <a:round/>
    </a:ln>
    <a:effectLst/>
  </c:spPr>
  <c:txPr>
    <a:bodyPr/>
    <a:lstStyle/>
    <a:p>
      <a:pPr>
        <a:defRPr/>
      </a:pPr>
      <a:endParaRPr lang="sv-SE"/>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312202861661844E-3"/>
          <c:y val="2.7178347203385522E-2"/>
          <c:w val="0.99320316957075072"/>
          <c:h val="0.8133882785352583"/>
        </c:manualLayout>
      </c:layout>
      <c:barChart>
        <c:barDir val="col"/>
        <c:grouping val="clustered"/>
        <c:varyColors val="0"/>
        <c:ser>
          <c:idx val="0"/>
          <c:order val="0"/>
          <c:tx>
            <c:strRef>
              <c:f>'3 lokal'!$J$20</c:f>
              <c:strCache>
                <c:ptCount val="1"/>
                <c:pt idx="0">
                  <c:v>2020</c:v>
                </c:pt>
              </c:strCache>
            </c:strRef>
          </c:tx>
          <c:spPr>
            <a:solidFill>
              <a:schemeClr val="accent1"/>
            </a:solidFill>
            <a:ln>
              <a:noFill/>
            </a:ln>
            <a:effectLst/>
          </c:spPr>
          <c:invertIfNegative val="0"/>
          <c:dLbls>
            <c:dLbl>
              <c:idx val="2"/>
              <c:layout>
                <c:manualLayout>
                  <c:x val="-2.0390491287747829E-2"/>
                  <c:y val="-2.717834720338552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B91-4335-8ED7-7016AB16055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 lokal'!$K$19:$Q$19</c:f>
              <c:strCache>
                <c:ptCount val="7"/>
                <c:pt idx="0">
                  <c:v>0%</c:v>
                </c:pt>
                <c:pt idx="1">
                  <c:v>1-4%</c:v>
                </c:pt>
                <c:pt idx="2">
                  <c:v>5-9%</c:v>
                </c:pt>
                <c:pt idx="3">
                  <c:v>10-14%</c:v>
                </c:pt>
                <c:pt idx="4">
                  <c:v>15-25%</c:v>
                </c:pt>
                <c:pt idx="5">
                  <c:v>Mer än 25%</c:v>
                </c:pt>
                <c:pt idx="6">
                  <c:v>Vet ej</c:v>
                </c:pt>
              </c:strCache>
            </c:strRef>
          </c:cat>
          <c:val>
            <c:numRef>
              <c:f>'3 lokal'!$K$20:$Q$20</c:f>
              <c:numCache>
                <c:formatCode>0%</c:formatCode>
                <c:ptCount val="7"/>
                <c:pt idx="0">
                  <c:v>0.02</c:v>
                </c:pt>
                <c:pt idx="1">
                  <c:v>0.26</c:v>
                </c:pt>
                <c:pt idx="2">
                  <c:v>0.43</c:v>
                </c:pt>
                <c:pt idx="3">
                  <c:v>0.12</c:v>
                </c:pt>
                <c:pt idx="4">
                  <c:v>7.0000000000000007E-2</c:v>
                </c:pt>
                <c:pt idx="5">
                  <c:v>0.04</c:v>
                </c:pt>
                <c:pt idx="6">
                  <c:v>0.06</c:v>
                </c:pt>
              </c:numCache>
            </c:numRef>
          </c:val>
          <c:extLst>
            <c:ext xmlns:c16="http://schemas.microsoft.com/office/drawing/2014/chart" uri="{C3380CC4-5D6E-409C-BE32-E72D297353CC}">
              <c16:uniqueId val="{00000000-BB91-4335-8ED7-7016AB16055F}"/>
            </c:ext>
          </c:extLst>
        </c:ser>
        <c:ser>
          <c:idx val="1"/>
          <c:order val="1"/>
          <c:tx>
            <c:strRef>
              <c:f>'3 lokal'!$J$21</c:f>
              <c:strCache>
                <c:ptCount val="1"/>
                <c:pt idx="0">
                  <c:v>2021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 lokal'!$K$19:$Q$19</c:f>
              <c:strCache>
                <c:ptCount val="7"/>
                <c:pt idx="0">
                  <c:v>0%</c:v>
                </c:pt>
                <c:pt idx="1">
                  <c:v>1-4%</c:v>
                </c:pt>
                <c:pt idx="2">
                  <c:v>5-9%</c:v>
                </c:pt>
                <c:pt idx="3">
                  <c:v>10-14%</c:v>
                </c:pt>
                <c:pt idx="4">
                  <c:v>15-25%</c:v>
                </c:pt>
                <c:pt idx="5">
                  <c:v>Mer än 25%</c:v>
                </c:pt>
                <c:pt idx="6">
                  <c:v>Vet ej</c:v>
                </c:pt>
              </c:strCache>
            </c:strRef>
          </c:cat>
          <c:val>
            <c:numRef>
              <c:f>'3 lokal'!$K$21:$Q$21</c:f>
              <c:numCache>
                <c:formatCode>0%</c:formatCode>
                <c:ptCount val="7"/>
                <c:pt idx="0">
                  <c:v>0.06</c:v>
                </c:pt>
                <c:pt idx="1">
                  <c:v>0.34</c:v>
                </c:pt>
                <c:pt idx="2">
                  <c:v>0.42</c:v>
                </c:pt>
                <c:pt idx="3">
                  <c:v>0.09</c:v>
                </c:pt>
                <c:pt idx="4">
                  <c:v>0.03</c:v>
                </c:pt>
                <c:pt idx="5">
                  <c:v>0.01</c:v>
                </c:pt>
                <c:pt idx="6">
                  <c:v>0.05</c:v>
                </c:pt>
              </c:numCache>
            </c:numRef>
          </c:val>
          <c:extLst>
            <c:ext xmlns:c16="http://schemas.microsoft.com/office/drawing/2014/chart" uri="{C3380CC4-5D6E-409C-BE32-E72D297353CC}">
              <c16:uniqueId val="{00000001-BB91-4335-8ED7-7016AB16055F}"/>
            </c:ext>
          </c:extLst>
        </c:ser>
        <c:ser>
          <c:idx val="2"/>
          <c:order val="2"/>
          <c:tx>
            <c:strRef>
              <c:f>'3 lokal'!$J$22</c:f>
              <c:strCache>
                <c:ptCount val="1"/>
                <c:pt idx="0">
                  <c:v>2022</c:v>
                </c:pt>
              </c:strCache>
            </c:strRef>
          </c:tx>
          <c:spPr>
            <a:solidFill>
              <a:schemeClr val="accent3"/>
            </a:solidFill>
            <a:ln>
              <a:noFill/>
            </a:ln>
            <a:effectLst/>
          </c:spPr>
          <c:invertIfNegative val="0"/>
          <c:dLbls>
            <c:dLbl>
              <c:idx val="0"/>
              <c:layout>
                <c:manualLayout>
                  <c:x val="1.132805071541546E-2"/>
                  <c:y val="-2.0383626650830464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8917102573626083E-2"/>
                      <c:h val="4.5337014180356149E-2"/>
                    </c:manualLayout>
                  </c15:layout>
                </c:ext>
                <c:ext xmlns:c16="http://schemas.microsoft.com/office/drawing/2014/chart" uri="{C3380CC4-5D6E-409C-BE32-E72D297353CC}">
                  <c16:uniqueId val="{00000008-BB91-4335-8ED7-7016AB16055F}"/>
                </c:ext>
              </c:extLst>
            </c:dLbl>
            <c:dLbl>
              <c:idx val="1"/>
              <c:layout>
                <c:manualLayout>
                  <c:x val="9.0624405723324104E-3"/>
                  <c:y val="-3.397293400423190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B91-4335-8ED7-7016AB16055F}"/>
                </c:ext>
              </c:extLst>
            </c:dLbl>
            <c:dLbl>
              <c:idx val="2"/>
              <c:layout>
                <c:manualLayout>
                  <c:x val="-2.2656101430830921E-2"/>
                  <c:y val="-0.139289029417350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B91-4335-8ED7-7016AB16055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 lokal'!$K$19:$Q$19</c:f>
              <c:strCache>
                <c:ptCount val="7"/>
                <c:pt idx="0">
                  <c:v>0%</c:v>
                </c:pt>
                <c:pt idx="1">
                  <c:v>1-4%</c:v>
                </c:pt>
                <c:pt idx="2">
                  <c:v>5-9%</c:v>
                </c:pt>
                <c:pt idx="3">
                  <c:v>10-14%</c:v>
                </c:pt>
                <c:pt idx="4">
                  <c:v>15-25%</c:v>
                </c:pt>
                <c:pt idx="5">
                  <c:v>Mer än 25%</c:v>
                </c:pt>
                <c:pt idx="6">
                  <c:v>Vet ej</c:v>
                </c:pt>
              </c:strCache>
            </c:strRef>
          </c:cat>
          <c:val>
            <c:numRef>
              <c:f>'3 lokal'!$K$22:$Q$22</c:f>
              <c:numCache>
                <c:formatCode>0%</c:formatCode>
                <c:ptCount val="7"/>
                <c:pt idx="0">
                  <c:v>0.03</c:v>
                </c:pt>
                <c:pt idx="1">
                  <c:v>0.34</c:v>
                </c:pt>
                <c:pt idx="2">
                  <c:v>0.37</c:v>
                </c:pt>
                <c:pt idx="3">
                  <c:v>0.16</c:v>
                </c:pt>
                <c:pt idx="4">
                  <c:v>0.05</c:v>
                </c:pt>
                <c:pt idx="5">
                  <c:v>0.02</c:v>
                </c:pt>
                <c:pt idx="6">
                  <c:v>0.03</c:v>
                </c:pt>
              </c:numCache>
            </c:numRef>
          </c:val>
          <c:extLst>
            <c:ext xmlns:c16="http://schemas.microsoft.com/office/drawing/2014/chart" uri="{C3380CC4-5D6E-409C-BE32-E72D297353CC}">
              <c16:uniqueId val="{00000002-BB91-4335-8ED7-7016AB16055F}"/>
            </c:ext>
          </c:extLst>
        </c:ser>
        <c:ser>
          <c:idx val="3"/>
          <c:order val="3"/>
          <c:tx>
            <c:strRef>
              <c:f>'3 lokal'!$J$23</c:f>
              <c:strCache>
                <c:ptCount val="1"/>
                <c:pt idx="0">
                  <c:v>2023</c:v>
                </c:pt>
              </c:strCache>
            </c:strRef>
          </c:tx>
          <c:spPr>
            <a:solidFill>
              <a:schemeClr val="accent4"/>
            </a:solidFill>
            <a:ln>
              <a:noFill/>
            </a:ln>
            <a:effectLst/>
          </c:spPr>
          <c:invertIfNegative val="0"/>
          <c:dLbls>
            <c:dLbl>
              <c:idx val="0"/>
              <c:layout>
                <c:manualLayout>
                  <c:x val="6.796830429249256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B91-4335-8ED7-7016AB16055F}"/>
                </c:ext>
              </c:extLst>
            </c:dLbl>
            <c:dLbl>
              <c:idx val="6"/>
              <c:layout>
                <c:manualLayout>
                  <c:x val="4.5312202861661844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B91-4335-8ED7-7016AB16055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 lokal'!$K$19:$Q$19</c:f>
              <c:strCache>
                <c:ptCount val="7"/>
                <c:pt idx="0">
                  <c:v>0%</c:v>
                </c:pt>
                <c:pt idx="1">
                  <c:v>1-4%</c:v>
                </c:pt>
                <c:pt idx="2">
                  <c:v>5-9%</c:v>
                </c:pt>
                <c:pt idx="3">
                  <c:v>10-14%</c:v>
                </c:pt>
                <c:pt idx="4">
                  <c:v>15-25%</c:v>
                </c:pt>
                <c:pt idx="5">
                  <c:v>Mer än 25%</c:v>
                </c:pt>
                <c:pt idx="6">
                  <c:v>Vet ej</c:v>
                </c:pt>
              </c:strCache>
            </c:strRef>
          </c:cat>
          <c:val>
            <c:numRef>
              <c:f>'3 lokal'!$K$23:$Q$23</c:f>
              <c:numCache>
                <c:formatCode>0%</c:formatCode>
                <c:ptCount val="7"/>
                <c:pt idx="0">
                  <c:v>0.01</c:v>
                </c:pt>
                <c:pt idx="1">
                  <c:v>0.32</c:v>
                </c:pt>
                <c:pt idx="2">
                  <c:v>0.44</c:v>
                </c:pt>
                <c:pt idx="3">
                  <c:v>0.17</c:v>
                </c:pt>
                <c:pt idx="4">
                  <c:v>0.05</c:v>
                </c:pt>
                <c:pt idx="5">
                  <c:v>0.01</c:v>
                </c:pt>
                <c:pt idx="6">
                  <c:v>0.01</c:v>
                </c:pt>
              </c:numCache>
            </c:numRef>
          </c:val>
          <c:extLst>
            <c:ext xmlns:c16="http://schemas.microsoft.com/office/drawing/2014/chart" uri="{C3380CC4-5D6E-409C-BE32-E72D297353CC}">
              <c16:uniqueId val="{00000003-BB91-4335-8ED7-7016AB16055F}"/>
            </c:ext>
          </c:extLst>
        </c:ser>
        <c:ser>
          <c:idx val="4"/>
          <c:order val="4"/>
          <c:tx>
            <c:strRef>
              <c:f>'3 lokal'!$J$24</c:f>
              <c:strCache>
                <c:ptCount val="1"/>
                <c:pt idx="0">
                  <c:v>2024</c:v>
                </c:pt>
              </c:strCache>
            </c:strRef>
          </c:tx>
          <c:spPr>
            <a:solidFill>
              <a:schemeClr val="accent5"/>
            </a:solidFill>
            <a:ln>
              <a:noFill/>
            </a:ln>
            <a:effectLst/>
          </c:spPr>
          <c:invertIfNegative val="0"/>
          <c:dLbls>
            <c:dLbl>
              <c:idx val="0"/>
              <c:layout>
                <c:manualLayout>
                  <c:x val="1.3593660858498554E-2"/>
                  <c:y val="-1.019188020126957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B91-4335-8ED7-7016AB16055F}"/>
                </c:ext>
              </c:extLst>
            </c:dLbl>
            <c:dLbl>
              <c:idx val="1"/>
              <c:layout>
                <c:manualLayout>
                  <c:x val="1.3593660858498512E-2"/>
                  <c:y val="3.397293400423190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B91-4335-8ED7-7016AB16055F}"/>
                </c:ext>
              </c:extLst>
            </c:dLbl>
            <c:dLbl>
              <c:idx val="6"/>
              <c:layout>
                <c:manualLayout>
                  <c:x val="2.0390491287747829E-2"/>
                  <c:y val="6.794586800846380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B91-4335-8ED7-7016AB16055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 lokal'!$K$19:$Q$19</c:f>
              <c:strCache>
                <c:ptCount val="7"/>
                <c:pt idx="0">
                  <c:v>0%</c:v>
                </c:pt>
                <c:pt idx="1">
                  <c:v>1-4%</c:v>
                </c:pt>
                <c:pt idx="2">
                  <c:v>5-9%</c:v>
                </c:pt>
                <c:pt idx="3">
                  <c:v>10-14%</c:v>
                </c:pt>
                <c:pt idx="4">
                  <c:v>15-25%</c:v>
                </c:pt>
                <c:pt idx="5">
                  <c:v>Mer än 25%</c:v>
                </c:pt>
                <c:pt idx="6">
                  <c:v>Vet ej</c:v>
                </c:pt>
              </c:strCache>
            </c:strRef>
          </c:cat>
          <c:val>
            <c:numRef>
              <c:f>'3 lokal'!$K$24:$Q$24</c:f>
              <c:numCache>
                <c:formatCode>0%</c:formatCode>
                <c:ptCount val="7"/>
                <c:pt idx="0">
                  <c:v>1.3157894736842105E-2</c:v>
                </c:pt>
                <c:pt idx="1">
                  <c:v>0.27631578947368424</c:v>
                </c:pt>
                <c:pt idx="2">
                  <c:v>0.50657894736842102</c:v>
                </c:pt>
                <c:pt idx="3">
                  <c:v>0.125</c:v>
                </c:pt>
                <c:pt idx="4">
                  <c:v>6.5789473684210523E-2</c:v>
                </c:pt>
                <c:pt idx="5">
                  <c:v>0</c:v>
                </c:pt>
                <c:pt idx="6">
                  <c:v>1.3157894736842105E-2</c:v>
                </c:pt>
              </c:numCache>
            </c:numRef>
          </c:val>
          <c:extLst>
            <c:ext xmlns:c16="http://schemas.microsoft.com/office/drawing/2014/chart" uri="{C3380CC4-5D6E-409C-BE32-E72D297353CC}">
              <c16:uniqueId val="{00000004-BB91-4335-8ED7-7016AB16055F}"/>
            </c:ext>
          </c:extLst>
        </c:ser>
        <c:dLbls>
          <c:dLblPos val="outEnd"/>
          <c:showLegendKey val="0"/>
          <c:showVal val="1"/>
          <c:showCatName val="0"/>
          <c:showSerName val="0"/>
          <c:showPercent val="0"/>
          <c:showBubbleSize val="0"/>
        </c:dLbls>
        <c:gapWidth val="150"/>
        <c:axId val="1652737120"/>
        <c:axId val="1652736160"/>
      </c:barChart>
      <c:catAx>
        <c:axId val="165273712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652736160"/>
        <c:crosses val="autoZero"/>
        <c:auto val="1"/>
        <c:lblAlgn val="ctr"/>
        <c:lblOffset val="100"/>
        <c:noMultiLvlLbl val="0"/>
      </c:catAx>
      <c:valAx>
        <c:axId val="1652736160"/>
        <c:scaling>
          <c:orientation val="minMax"/>
        </c:scaling>
        <c:delete val="1"/>
        <c:axPos val="l"/>
        <c:numFmt formatCode="0%" sourceLinked="1"/>
        <c:majorTickMark val="none"/>
        <c:minorTickMark val="none"/>
        <c:tickLblPos val="nextTo"/>
        <c:crossAx val="16527371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'4 IT'!$J$20</c:f>
              <c:strCache>
                <c:ptCount val="1"/>
                <c:pt idx="0">
                  <c:v>2020</c:v>
                </c:pt>
              </c:strCache>
            </c:strRef>
          </c:tx>
          <c:spPr>
            <a:solidFill>
              <a:schemeClr val="accent1">
                <a:shade val="53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 IT'!$K$19:$O$19</c:f>
              <c:strCache>
                <c:ptCount val="5"/>
                <c:pt idx="0">
                  <c:v>1-4%</c:v>
                </c:pt>
                <c:pt idx="1">
                  <c:v>5-9%</c:v>
                </c:pt>
                <c:pt idx="2">
                  <c:v>10-25%</c:v>
                </c:pt>
                <c:pt idx="3">
                  <c:v>Mer än 25%</c:v>
                </c:pt>
                <c:pt idx="4">
                  <c:v>Vet ej</c:v>
                </c:pt>
              </c:strCache>
            </c:strRef>
          </c:cat>
          <c:val>
            <c:numRef>
              <c:f>'4 IT'!$K$20:$O$20</c:f>
              <c:numCache>
                <c:formatCode>0%</c:formatCode>
                <c:ptCount val="5"/>
                <c:pt idx="0">
                  <c:v>0.41</c:v>
                </c:pt>
                <c:pt idx="1">
                  <c:v>0.37</c:v>
                </c:pt>
                <c:pt idx="2">
                  <c:v>0.16</c:v>
                </c:pt>
                <c:pt idx="3">
                  <c:v>0.02</c:v>
                </c:pt>
                <c:pt idx="4">
                  <c:v>0.04</c:v>
                </c:pt>
              </c:numCache>
            </c:numRef>
          </c:val>
          <c:extLst>
            <c:ext xmlns:c16="http://schemas.microsoft.com/office/drawing/2014/chart" uri="{C3380CC4-5D6E-409C-BE32-E72D297353CC}">
              <c16:uniqueId val="{00000000-2E68-4E1A-B165-4FE4A6D92154}"/>
            </c:ext>
          </c:extLst>
        </c:ser>
        <c:ser>
          <c:idx val="1"/>
          <c:order val="1"/>
          <c:tx>
            <c:strRef>
              <c:f>'4 IT'!$J$21</c:f>
              <c:strCache>
                <c:ptCount val="1"/>
                <c:pt idx="0">
                  <c:v>2021</c:v>
                </c:pt>
              </c:strCache>
            </c:strRef>
          </c:tx>
          <c:spPr>
            <a:solidFill>
              <a:schemeClr val="accent1">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 IT'!$K$19:$O$19</c:f>
              <c:strCache>
                <c:ptCount val="5"/>
                <c:pt idx="0">
                  <c:v>1-4%</c:v>
                </c:pt>
                <c:pt idx="1">
                  <c:v>5-9%</c:v>
                </c:pt>
                <c:pt idx="2">
                  <c:v>10-25%</c:v>
                </c:pt>
                <c:pt idx="3">
                  <c:v>Mer än 25%</c:v>
                </c:pt>
                <c:pt idx="4">
                  <c:v>Vet ej</c:v>
                </c:pt>
              </c:strCache>
            </c:strRef>
          </c:cat>
          <c:val>
            <c:numRef>
              <c:f>'4 IT'!$K$21:$O$21</c:f>
              <c:numCache>
                <c:formatCode>0%</c:formatCode>
                <c:ptCount val="5"/>
                <c:pt idx="0">
                  <c:v>0.36</c:v>
                </c:pt>
                <c:pt idx="1">
                  <c:v>0.39</c:v>
                </c:pt>
                <c:pt idx="2">
                  <c:v>0.18</c:v>
                </c:pt>
                <c:pt idx="3">
                  <c:v>0.01</c:v>
                </c:pt>
                <c:pt idx="4">
                  <c:v>0.04</c:v>
                </c:pt>
              </c:numCache>
            </c:numRef>
          </c:val>
          <c:extLst>
            <c:ext xmlns:c16="http://schemas.microsoft.com/office/drawing/2014/chart" uri="{C3380CC4-5D6E-409C-BE32-E72D297353CC}">
              <c16:uniqueId val="{00000001-2E68-4E1A-B165-4FE4A6D92154}"/>
            </c:ext>
          </c:extLst>
        </c:ser>
        <c:ser>
          <c:idx val="2"/>
          <c:order val="2"/>
          <c:tx>
            <c:strRef>
              <c:f>'4 IT'!$J$22</c:f>
              <c:strCache>
                <c:ptCount val="1"/>
                <c:pt idx="0">
                  <c:v>2022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 IT'!$K$19:$O$19</c:f>
              <c:strCache>
                <c:ptCount val="5"/>
                <c:pt idx="0">
                  <c:v>1-4%</c:v>
                </c:pt>
                <c:pt idx="1">
                  <c:v>5-9%</c:v>
                </c:pt>
                <c:pt idx="2">
                  <c:v>10-25%</c:v>
                </c:pt>
                <c:pt idx="3">
                  <c:v>Mer än 25%</c:v>
                </c:pt>
                <c:pt idx="4">
                  <c:v>Vet ej</c:v>
                </c:pt>
              </c:strCache>
            </c:strRef>
          </c:cat>
          <c:val>
            <c:numRef>
              <c:f>'4 IT'!$K$22:$O$22</c:f>
              <c:numCache>
                <c:formatCode>0%</c:formatCode>
                <c:ptCount val="5"/>
                <c:pt idx="0">
                  <c:v>0.41</c:v>
                </c:pt>
                <c:pt idx="1">
                  <c:v>0.38</c:v>
                </c:pt>
                <c:pt idx="2">
                  <c:v>0.14000000000000001</c:v>
                </c:pt>
                <c:pt idx="3">
                  <c:v>0.02</c:v>
                </c:pt>
                <c:pt idx="4">
                  <c:v>0.04</c:v>
                </c:pt>
              </c:numCache>
            </c:numRef>
          </c:val>
          <c:extLst>
            <c:ext xmlns:c16="http://schemas.microsoft.com/office/drawing/2014/chart" uri="{C3380CC4-5D6E-409C-BE32-E72D297353CC}">
              <c16:uniqueId val="{00000002-2E68-4E1A-B165-4FE4A6D92154}"/>
            </c:ext>
          </c:extLst>
        </c:ser>
        <c:ser>
          <c:idx val="3"/>
          <c:order val="3"/>
          <c:tx>
            <c:strRef>
              <c:f>'4 IT'!$J$23</c:f>
              <c:strCache>
                <c:ptCount val="1"/>
                <c:pt idx="0">
                  <c:v>2023</c:v>
                </c:pt>
              </c:strCache>
            </c:strRef>
          </c:tx>
          <c:spPr>
            <a:solidFill>
              <a:schemeClr val="accent1">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 IT'!$K$19:$O$19</c:f>
              <c:strCache>
                <c:ptCount val="5"/>
                <c:pt idx="0">
                  <c:v>1-4%</c:v>
                </c:pt>
                <c:pt idx="1">
                  <c:v>5-9%</c:v>
                </c:pt>
                <c:pt idx="2">
                  <c:v>10-25%</c:v>
                </c:pt>
                <c:pt idx="3">
                  <c:v>Mer än 25%</c:v>
                </c:pt>
                <c:pt idx="4">
                  <c:v>Vet ej</c:v>
                </c:pt>
              </c:strCache>
            </c:strRef>
          </c:cat>
          <c:val>
            <c:numRef>
              <c:f>'4 IT'!$K$23:$O$23</c:f>
              <c:numCache>
                <c:formatCode>0%</c:formatCode>
                <c:ptCount val="5"/>
                <c:pt idx="0">
                  <c:v>0.4</c:v>
                </c:pt>
                <c:pt idx="1">
                  <c:v>0.39</c:v>
                </c:pt>
                <c:pt idx="2">
                  <c:v>0.13</c:v>
                </c:pt>
                <c:pt idx="3">
                  <c:v>0.02</c:v>
                </c:pt>
                <c:pt idx="4">
                  <c:v>0.05</c:v>
                </c:pt>
              </c:numCache>
            </c:numRef>
          </c:val>
          <c:extLst>
            <c:ext xmlns:c16="http://schemas.microsoft.com/office/drawing/2014/chart" uri="{C3380CC4-5D6E-409C-BE32-E72D297353CC}">
              <c16:uniqueId val="{00000003-2E68-4E1A-B165-4FE4A6D92154}"/>
            </c:ext>
          </c:extLst>
        </c:ser>
        <c:ser>
          <c:idx val="4"/>
          <c:order val="4"/>
          <c:tx>
            <c:strRef>
              <c:f>'4 IT'!$J$24</c:f>
              <c:strCache>
                <c:ptCount val="1"/>
                <c:pt idx="0">
                  <c:v>2024</c:v>
                </c:pt>
              </c:strCache>
            </c:strRef>
          </c:tx>
          <c:spPr>
            <a:solidFill>
              <a:schemeClr val="accent1">
                <a:tint val="54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 IT'!$K$19:$O$19</c:f>
              <c:strCache>
                <c:ptCount val="5"/>
                <c:pt idx="0">
                  <c:v>1-4%</c:v>
                </c:pt>
                <c:pt idx="1">
                  <c:v>5-9%</c:v>
                </c:pt>
                <c:pt idx="2">
                  <c:v>10-25%</c:v>
                </c:pt>
                <c:pt idx="3">
                  <c:v>Mer än 25%</c:v>
                </c:pt>
                <c:pt idx="4">
                  <c:v>Vet ej</c:v>
                </c:pt>
              </c:strCache>
            </c:strRef>
          </c:cat>
          <c:val>
            <c:numRef>
              <c:f>'4 IT'!$K$24:$O$24</c:f>
              <c:numCache>
                <c:formatCode>0%</c:formatCode>
                <c:ptCount val="5"/>
                <c:pt idx="0">
                  <c:v>0.45394736842105265</c:v>
                </c:pt>
                <c:pt idx="1">
                  <c:v>0.36842105263157893</c:v>
                </c:pt>
                <c:pt idx="2">
                  <c:v>0.13157894736842105</c:v>
                </c:pt>
                <c:pt idx="3">
                  <c:v>1.3157894736842105E-2</c:v>
                </c:pt>
                <c:pt idx="4">
                  <c:v>3.2894736842105261E-2</c:v>
                </c:pt>
              </c:numCache>
            </c:numRef>
          </c:val>
          <c:extLst>
            <c:ext xmlns:c16="http://schemas.microsoft.com/office/drawing/2014/chart" uri="{C3380CC4-5D6E-409C-BE32-E72D297353CC}">
              <c16:uniqueId val="{00000004-2E68-4E1A-B165-4FE4A6D92154}"/>
            </c:ext>
          </c:extLst>
        </c:ser>
        <c:dLbls>
          <c:dLblPos val="outEnd"/>
          <c:showLegendKey val="0"/>
          <c:showVal val="1"/>
          <c:showCatName val="0"/>
          <c:showSerName val="0"/>
          <c:showPercent val="0"/>
          <c:showBubbleSize val="0"/>
        </c:dLbls>
        <c:gapWidth val="219"/>
        <c:overlap val="-27"/>
        <c:axId val="1879921952"/>
        <c:axId val="1879918592"/>
      </c:barChart>
      <c:catAx>
        <c:axId val="1879921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879918592"/>
        <c:crosses val="autoZero"/>
        <c:auto val="1"/>
        <c:lblAlgn val="ctr"/>
        <c:lblOffset val="100"/>
        <c:noMultiLvlLbl val="0"/>
      </c:catAx>
      <c:valAx>
        <c:axId val="1879918592"/>
        <c:scaling>
          <c:orientation val="minMax"/>
        </c:scaling>
        <c:delete val="1"/>
        <c:axPos val="l"/>
        <c:numFmt formatCode="0%" sourceLinked="1"/>
        <c:majorTickMark val="none"/>
        <c:minorTickMark val="none"/>
        <c:tickLblPos val="nextTo"/>
        <c:crossAx val="18799219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bar"/>
        <c:grouping val="percentStacked"/>
        <c:varyColors val="0"/>
        <c:ser>
          <c:idx val="0"/>
          <c:order val="0"/>
          <c:tx>
            <c:strRef>
              <c:f>'4 IT'!$K$11</c:f>
              <c:strCache>
                <c:ptCount val="1"/>
                <c:pt idx="0">
                  <c:v>1-4%</c:v>
                </c:pt>
              </c:strCache>
            </c:strRef>
          </c:tx>
          <c:spPr>
            <a:solidFill>
              <a:schemeClr val="accent1">
                <a:shade val="53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 IT'!$J$12:$J$15</c:f>
              <c:strCache>
                <c:ptCount val="4"/>
                <c:pt idx="0">
                  <c:v>Annan</c:v>
                </c:pt>
                <c:pt idx="1">
                  <c:v>Arkitektföretag</c:v>
                </c:pt>
                <c:pt idx="2">
                  <c:v>Industri- och techkonsultföretag</c:v>
                </c:pt>
                <c:pt idx="3">
                  <c:v>Teknikkonsultföretag</c:v>
                </c:pt>
              </c:strCache>
            </c:strRef>
          </c:cat>
          <c:val>
            <c:numRef>
              <c:f>'4 IT'!$K$12:$K$15</c:f>
              <c:numCache>
                <c:formatCode>0%</c:formatCode>
                <c:ptCount val="4"/>
                <c:pt idx="0">
                  <c:v>0.6428571428571429</c:v>
                </c:pt>
                <c:pt idx="1">
                  <c:v>0.32500000000000001</c:v>
                </c:pt>
                <c:pt idx="2">
                  <c:v>0.54166666666666663</c:v>
                </c:pt>
                <c:pt idx="3">
                  <c:v>0.45945945945945948</c:v>
                </c:pt>
              </c:numCache>
            </c:numRef>
          </c:val>
          <c:extLst>
            <c:ext xmlns:c16="http://schemas.microsoft.com/office/drawing/2014/chart" uri="{C3380CC4-5D6E-409C-BE32-E72D297353CC}">
              <c16:uniqueId val="{00000000-A919-4E25-B0FB-07AA03025AF0}"/>
            </c:ext>
          </c:extLst>
        </c:ser>
        <c:ser>
          <c:idx val="1"/>
          <c:order val="1"/>
          <c:tx>
            <c:strRef>
              <c:f>'4 IT'!$L$11</c:f>
              <c:strCache>
                <c:ptCount val="1"/>
                <c:pt idx="0">
                  <c:v>5-9%</c:v>
                </c:pt>
              </c:strCache>
            </c:strRef>
          </c:tx>
          <c:spPr>
            <a:pattFill prst="dkUpDiag">
              <a:fgClr>
                <a:schemeClr val="accent1"/>
              </a:fgClr>
              <a:bgClr>
                <a:schemeClr val="accent5"/>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 IT'!$J$12:$J$15</c:f>
              <c:strCache>
                <c:ptCount val="4"/>
                <c:pt idx="0">
                  <c:v>Annan</c:v>
                </c:pt>
                <c:pt idx="1">
                  <c:v>Arkitektföretag</c:v>
                </c:pt>
                <c:pt idx="2">
                  <c:v>Industri- och techkonsultföretag</c:v>
                </c:pt>
                <c:pt idx="3">
                  <c:v>Teknikkonsultföretag</c:v>
                </c:pt>
              </c:strCache>
            </c:strRef>
          </c:cat>
          <c:val>
            <c:numRef>
              <c:f>'4 IT'!$L$12:$L$15</c:f>
              <c:numCache>
                <c:formatCode>0%</c:formatCode>
                <c:ptCount val="4"/>
                <c:pt idx="0">
                  <c:v>7.1428571428571425E-2</c:v>
                </c:pt>
                <c:pt idx="1">
                  <c:v>0.55000000000000004</c:v>
                </c:pt>
                <c:pt idx="2">
                  <c:v>0.33333333333333331</c:v>
                </c:pt>
                <c:pt idx="3">
                  <c:v>0.33783783783783783</c:v>
                </c:pt>
              </c:numCache>
            </c:numRef>
          </c:val>
          <c:extLst>
            <c:ext xmlns:c16="http://schemas.microsoft.com/office/drawing/2014/chart" uri="{C3380CC4-5D6E-409C-BE32-E72D297353CC}">
              <c16:uniqueId val="{00000001-A919-4E25-B0FB-07AA03025AF0}"/>
            </c:ext>
          </c:extLst>
        </c:ser>
        <c:ser>
          <c:idx val="2"/>
          <c:order val="2"/>
          <c:tx>
            <c:strRef>
              <c:f>'4 IT'!$M$11</c:f>
              <c:strCache>
                <c:ptCount val="1"/>
                <c:pt idx="0">
                  <c:v>10-25%</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 IT'!$J$12:$J$15</c:f>
              <c:strCache>
                <c:ptCount val="4"/>
                <c:pt idx="0">
                  <c:v>Annan</c:v>
                </c:pt>
                <c:pt idx="1">
                  <c:v>Arkitektföretag</c:v>
                </c:pt>
                <c:pt idx="2">
                  <c:v>Industri- och techkonsultföretag</c:v>
                </c:pt>
                <c:pt idx="3">
                  <c:v>Teknikkonsultföretag</c:v>
                </c:pt>
              </c:strCache>
            </c:strRef>
          </c:cat>
          <c:val>
            <c:numRef>
              <c:f>'4 IT'!$M$12:$M$15</c:f>
              <c:numCache>
                <c:formatCode>0%</c:formatCode>
                <c:ptCount val="4"/>
                <c:pt idx="0">
                  <c:v>0.14285714285714285</c:v>
                </c:pt>
                <c:pt idx="1">
                  <c:v>7.4999999999999997E-2</c:v>
                </c:pt>
                <c:pt idx="2">
                  <c:v>8.3333333333333329E-2</c:v>
                </c:pt>
                <c:pt idx="3">
                  <c:v>0.17567567567567569</c:v>
                </c:pt>
              </c:numCache>
            </c:numRef>
          </c:val>
          <c:extLst>
            <c:ext xmlns:c16="http://schemas.microsoft.com/office/drawing/2014/chart" uri="{C3380CC4-5D6E-409C-BE32-E72D297353CC}">
              <c16:uniqueId val="{00000002-A919-4E25-B0FB-07AA03025AF0}"/>
            </c:ext>
          </c:extLst>
        </c:ser>
        <c:ser>
          <c:idx val="3"/>
          <c:order val="3"/>
          <c:tx>
            <c:strRef>
              <c:f>'4 IT'!$N$11</c:f>
              <c:strCache>
                <c:ptCount val="1"/>
                <c:pt idx="0">
                  <c:v>Mer än 25%</c:v>
                </c:pt>
              </c:strCache>
            </c:strRef>
          </c:tx>
          <c:spPr>
            <a:solidFill>
              <a:schemeClr val="accent1">
                <a:tint val="77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5-A919-4E25-B0FB-07AA03025AF0}"/>
                </c:ext>
              </c:extLst>
            </c:dLbl>
            <c:dLbl>
              <c:idx val="1"/>
              <c:layout>
                <c:manualLayout>
                  <c:x val="0"/>
                  <c:y val="-8.358188982272583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919-4E25-B0FB-07AA03025AF0}"/>
                </c:ext>
              </c:extLst>
            </c:dLbl>
            <c:dLbl>
              <c:idx val="2"/>
              <c:delete val="1"/>
              <c:extLst>
                <c:ext xmlns:c15="http://schemas.microsoft.com/office/drawing/2012/chart" uri="{CE6537A1-D6FC-4f65-9D91-7224C49458BB}"/>
                <c:ext xmlns:c16="http://schemas.microsoft.com/office/drawing/2014/chart" uri="{C3380CC4-5D6E-409C-BE32-E72D297353CC}">
                  <c16:uniqueId val="{00000006-A919-4E25-B0FB-07AA03025AF0}"/>
                </c:ext>
              </c:extLst>
            </c:dLbl>
            <c:dLbl>
              <c:idx val="3"/>
              <c:layout>
                <c:manualLayout>
                  <c:x val="2.1287451667426089E-3"/>
                  <c:y val="-8.009931108011220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919-4E25-B0FB-07AA03025AF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 IT'!$J$12:$J$15</c:f>
              <c:strCache>
                <c:ptCount val="4"/>
                <c:pt idx="0">
                  <c:v>Annan</c:v>
                </c:pt>
                <c:pt idx="1">
                  <c:v>Arkitektföretag</c:v>
                </c:pt>
                <c:pt idx="2">
                  <c:v>Industri- och techkonsultföretag</c:v>
                </c:pt>
                <c:pt idx="3">
                  <c:v>Teknikkonsultföretag</c:v>
                </c:pt>
              </c:strCache>
            </c:strRef>
          </c:cat>
          <c:val>
            <c:numRef>
              <c:f>'4 IT'!$N$12:$N$15</c:f>
              <c:numCache>
                <c:formatCode>0%</c:formatCode>
                <c:ptCount val="4"/>
                <c:pt idx="0">
                  <c:v>0</c:v>
                </c:pt>
                <c:pt idx="1">
                  <c:v>2.5000000000000001E-2</c:v>
                </c:pt>
                <c:pt idx="2">
                  <c:v>0</c:v>
                </c:pt>
                <c:pt idx="3">
                  <c:v>1.3513513513513514E-2</c:v>
                </c:pt>
              </c:numCache>
            </c:numRef>
          </c:val>
          <c:extLst>
            <c:ext xmlns:c16="http://schemas.microsoft.com/office/drawing/2014/chart" uri="{C3380CC4-5D6E-409C-BE32-E72D297353CC}">
              <c16:uniqueId val="{00000003-A919-4E25-B0FB-07AA03025AF0}"/>
            </c:ext>
          </c:extLst>
        </c:ser>
        <c:ser>
          <c:idx val="4"/>
          <c:order val="4"/>
          <c:tx>
            <c:strRef>
              <c:f>'4 IT'!$O$11</c:f>
              <c:strCache>
                <c:ptCount val="1"/>
                <c:pt idx="0">
                  <c:v>Vet ej</c:v>
                </c:pt>
              </c:strCache>
            </c:strRef>
          </c:tx>
          <c:spPr>
            <a:solidFill>
              <a:schemeClr val="accent1">
                <a:tint val="54000"/>
              </a:schemeClr>
            </a:solidFill>
            <a:ln>
              <a:noFill/>
            </a:ln>
            <a:effectLst/>
          </c:spPr>
          <c:invertIfNegative val="0"/>
          <c:dLbls>
            <c:dLbl>
              <c:idx val="1"/>
              <c:layout>
                <c:manualLayout>
                  <c:x val="4.25749033348553E-3"/>
                  <c:y val="8.358188982272564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919-4E25-B0FB-07AA03025AF0}"/>
                </c:ext>
              </c:extLst>
            </c:dLbl>
            <c:dLbl>
              <c:idx val="3"/>
              <c:layout>
                <c:manualLayout>
                  <c:x val="4.25749033348553E-3"/>
                  <c:y val="8.0099311080112173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919-4E25-B0FB-07AA03025AF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 IT'!$J$12:$J$15</c:f>
              <c:strCache>
                <c:ptCount val="4"/>
                <c:pt idx="0">
                  <c:v>Annan</c:v>
                </c:pt>
                <c:pt idx="1">
                  <c:v>Arkitektföretag</c:v>
                </c:pt>
                <c:pt idx="2">
                  <c:v>Industri- och techkonsultföretag</c:v>
                </c:pt>
                <c:pt idx="3">
                  <c:v>Teknikkonsultföretag</c:v>
                </c:pt>
              </c:strCache>
            </c:strRef>
          </c:cat>
          <c:val>
            <c:numRef>
              <c:f>'4 IT'!$O$12:$O$15</c:f>
              <c:numCache>
                <c:formatCode>0%</c:formatCode>
                <c:ptCount val="4"/>
                <c:pt idx="0">
                  <c:v>0.14285714285714285</c:v>
                </c:pt>
                <c:pt idx="1">
                  <c:v>2.5000000000000001E-2</c:v>
                </c:pt>
                <c:pt idx="2">
                  <c:v>4.1666666666666664E-2</c:v>
                </c:pt>
                <c:pt idx="3">
                  <c:v>1.3513513513513514E-2</c:v>
                </c:pt>
              </c:numCache>
            </c:numRef>
          </c:val>
          <c:extLst>
            <c:ext xmlns:c16="http://schemas.microsoft.com/office/drawing/2014/chart" uri="{C3380CC4-5D6E-409C-BE32-E72D297353CC}">
              <c16:uniqueId val="{00000004-A919-4E25-B0FB-07AA03025AF0}"/>
            </c:ext>
          </c:extLst>
        </c:ser>
        <c:dLbls>
          <c:dLblPos val="ctr"/>
          <c:showLegendKey val="0"/>
          <c:showVal val="1"/>
          <c:showCatName val="0"/>
          <c:showSerName val="0"/>
          <c:showPercent val="0"/>
          <c:showBubbleSize val="0"/>
        </c:dLbls>
        <c:gapWidth val="150"/>
        <c:overlap val="100"/>
        <c:axId val="1780152592"/>
        <c:axId val="1780142992"/>
      </c:barChart>
      <c:catAx>
        <c:axId val="1780152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780142992"/>
        <c:crosses val="autoZero"/>
        <c:auto val="1"/>
        <c:lblAlgn val="ctr"/>
        <c:lblOffset val="100"/>
        <c:noMultiLvlLbl val="0"/>
      </c:catAx>
      <c:valAx>
        <c:axId val="1780142992"/>
        <c:scaling>
          <c:orientation val="minMax"/>
        </c:scaling>
        <c:delete val="1"/>
        <c:axPos val="b"/>
        <c:numFmt formatCode="0%" sourceLinked="1"/>
        <c:majorTickMark val="none"/>
        <c:minorTickMark val="none"/>
        <c:tickLblPos val="nextTo"/>
        <c:crossAx val="1780152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308860677149668"/>
          <c:y val="7.9031163765286752E-2"/>
          <c:w val="0.36730743306526253"/>
          <c:h val="0.83895237941796952"/>
        </c:manualLayout>
      </c:layout>
      <c:radarChart>
        <c:radarStyle val="marker"/>
        <c:varyColors val="0"/>
        <c:ser>
          <c:idx val="0"/>
          <c:order val="0"/>
          <c:tx>
            <c:strRef>
              <c:f>'5 Foi anledning'!$H$10</c:f>
              <c:strCache>
                <c:ptCount val="1"/>
                <c:pt idx="0">
                  <c:v>Annan</c:v>
                </c:pt>
              </c:strCache>
            </c:strRef>
          </c:tx>
          <c:spPr>
            <a:ln w="28575" cap="rnd">
              <a:solidFill>
                <a:srgbClr val="00759E"/>
              </a:solidFill>
              <a:round/>
            </a:ln>
            <a:effectLst/>
          </c:spPr>
          <c:marker>
            <c:symbol val="none"/>
          </c:marker>
          <c:cat>
            <c:strRef>
              <c:f>'5 Foi anledning'!$I$9:$M$9</c:f>
              <c:strCache>
                <c:ptCount val="5"/>
                <c:pt idx="0">
                  <c:v>Tillgång till rätt kompetens</c:v>
                </c:pt>
                <c:pt idx="1">
                  <c:v>Sänkta kostnader för FoI-personal (genom sänkt arbetsgivaravgift eller bättre expertskatt)</c:v>
                </c:pt>
                <c:pt idx="2">
                  <c:v>En mer näringslivsrelevant forskning vid svenska universitet och högskolor</c:v>
                </c:pt>
                <c:pt idx="3">
                  <c:v>Tillgång på kapital</c:v>
                </c:pt>
                <c:pt idx="4">
                  <c:v>Annat</c:v>
                </c:pt>
              </c:strCache>
            </c:strRef>
          </c:cat>
          <c:val>
            <c:numRef>
              <c:f>'5 Foi anledning'!$I$10:$M$10</c:f>
              <c:numCache>
                <c:formatCode>0%</c:formatCode>
                <c:ptCount val="5"/>
                <c:pt idx="0">
                  <c:v>0.5</c:v>
                </c:pt>
                <c:pt idx="1">
                  <c:v>0.14285714285714285</c:v>
                </c:pt>
                <c:pt idx="2">
                  <c:v>7.1428571428571425E-2</c:v>
                </c:pt>
                <c:pt idx="3">
                  <c:v>0.42857142857142855</c:v>
                </c:pt>
                <c:pt idx="4">
                  <c:v>0.14285714285714285</c:v>
                </c:pt>
              </c:numCache>
            </c:numRef>
          </c:val>
          <c:extLst>
            <c:ext xmlns:c16="http://schemas.microsoft.com/office/drawing/2014/chart" uri="{C3380CC4-5D6E-409C-BE32-E72D297353CC}">
              <c16:uniqueId val="{00000000-15A8-4CA0-B5EE-79B509EA4618}"/>
            </c:ext>
          </c:extLst>
        </c:ser>
        <c:ser>
          <c:idx val="1"/>
          <c:order val="1"/>
          <c:tx>
            <c:strRef>
              <c:f>'5 Foi anledning'!$H$11</c:f>
              <c:strCache>
                <c:ptCount val="1"/>
                <c:pt idx="0">
                  <c:v>Arkitekter</c:v>
                </c:pt>
              </c:strCache>
            </c:strRef>
          </c:tx>
          <c:spPr>
            <a:ln w="28575" cap="rnd">
              <a:solidFill>
                <a:schemeClr val="accent5"/>
              </a:solidFill>
              <a:round/>
            </a:ln>
            <a:effectLst/>
          </c:spPr>
          <c:marker>
            <c:symbol val="none"/>
          </c:marker>
          <c:cat>
            <c:strRef>
              <c:f>'5 Foi anledning'!$I$9:$M$9</c:f>
              <c:strCache>
                <c:ptCount val="5"/>
                <c:pt idx="0">
                  <c:v>Tillgång till rätt kompetens</c:v>
                </c:pt>
                <c:pt idx="1">
                  <c:v>Sänkta kostnader för FoI-personal (genom sänkt arbetsgivaravgift eller bättre expertskatt)</c:v>
                </c:pt>
                <c:pt idx="2">
                  <c:v>En mer näringslivsrelevant forskning vid svenska universitet och högskolor</c:v>
                </c:pt>
                <c:pt idx="3">
                  <c:v>Tillgång på kapital</c:v>
                </c:pt>
                <c:pt idx="4">
                  <c:v>Annat</c:v>
                </c:pt>
              </c:strCache>
            </c:strRef>
          </c:cat>
          <c:val>
            <c:numRef>
              <c:f>'5 Foi anledning'!$I$11:$M$11</c:f>
              <c:numCache>
                <c:formatCode>0%</c:formatCode>
                <c:ptCount val="5"/>
                <c:pt idx="0">
                  <c:v>0.13636363636363635</c:v>
                </c:pt>
                <c:pt idx="1">
                  <c:v>0.15909090909090909</c:v>
                </c:pt>
                <c:pt idx="2">
                  <c:v>0.25</c:v>
                </c:pt>
                <c:pt idx="3">
                  <c:v>0.56818181818181823</c:v>
                </c:pt>
                <c:pt idx="4">
                  <c:v>0.15909090909090909</c:v>
                </c:pt>
              </c:numCache>
            </c:numRef>
          </c:val>
          <c:extLst>
            <c:ext xmlns:c16="http://schemas.microsoft.com/office/drawing/2014/chart" uri="{C3380CC4-5D6E-409C-BE32-E72D297353CC}">
              <c16:uniqueId val="{00000001-15A8-4CA0-B5EE-79B509EA4618}"/>
            </c:ext>
          </c:extLst>
        </c:ser>
        <c:ser>
          <c:idx val="2"/>
          <c:order val="2"/>
          <c:tx>
            <c:strRef>
              <c:f>'5 Foi anledning'!$H$12</c:f>
              <c:strCache>
                <c:ptCount val="1"/>
                <c:pt idx="0">
                  <c:v>Industri- och techkonsultföretag</c:v>
                </c:pt>
              </c:strCache>
            </c:strRef>
          </c:tx>
          <c:spPr>
            <a:ln w="28575" cap="rnd">
              <a:solidFill>
                <a:srgbClr val="C00000"/>
              </a:solidFill>
              <a:round/>
            </a:ln>
            <a:effectLst/>
          </c:spPr>
          <c:marker>
            <c:symbol val="none"/>
          </c:marker>
          <c:cat>
            <c:strRef>
              <c:f>'5 Foi anledning'!$I$9:$M$9</c:f>
              <c:strCache>
                <c:ptCount val="5"/>
                <c:pt idx="0">
                  <c:v>Tillgång till rätt kompetens</c:v>
                </c:pt>
                <c:pt idx="1">
                  <c:v>Sänkta kostnader för FoI-personal (genom sänkt arbetsgivaravgift eller bättre expertskatt)</c:v>
                </c:pt>
                <c:pt idx="2">
                  <c:v>En mer näringslivsrelevant forskning vid svenska universitet och högskolor</c:v>
                </c:pt>
                <c:pt idx="3">
                  <c:v>Tillgång på kapital</c:v>
                </c:pt>
                <c:pt idx="4">
                  <c:v>Annat</c:v>
                </c:pt>
              </c:strCache>
            </c:strRef>
          </c:cat>
          <c:val>
            <c:numRef>
              <c:f>'5 Foi anledning'!$I$12:$M$12</c:f>
              <c:numCache>
                <c:formatCode>0%</c:formatCode>
                <c:ptCount val="5"/>
                <c:pt idx="0">
                  <c:v>0.2</c:v>
                </c:pt>
                <c:pt idx="1">
                  <c:v>0.28000000000000003</c:v>
                </c:pt>
                <c:pt idx="2">
                  <c:v>0.16</c:v>
                </c:pt>
                <c:pt idx="3">
                  <c:v>0.32</c:v>
                </c:pt>
                <c:pt idx="4">
                  <c:v>0.24</c:v>
                </c:pt>
              </c:numCache>
            </c:numRef>
          </c:val>
          <c:extLst>
            <c:ext xmlns:c16="http://schemas.microsoft.com/office/drawing/2014/chart" uri="{C3380CC4-5D6E-409C-BE32-E72D297353CC}">
              <c16:uniqueId val="{00000002-15A8-4CA0-B5EE-79B509EA4618}"/>
            </c:ext>
          </c:extLst>
        </c:ser>
        <c:ser>
          <c:idx val="3"/>
          <c:order val="3"/>
          <c:tx>
            <c:strRef>
              <c:f>'5 Foi anledning'!$H$13</c:f>
              <c:strCache>
                <c:ptCount val="1"/>
                <c:pt idx="0">
                  <c:v>Teknikkonsulter</c:v>
                </c:pt>
              </c:strCache>
            </c:strRef>
          </c:tx>
          <c:spPr>
            <a:ln w="28575" cap="rnd">
              <a:solidFill>
                <a:srgbClr val="69AB7A"/>
              </a:solidFill>
              <a:round/>
            </a:ln>
            <a:effectLst/>
          </c:spPr>
          <c:marker>
            <c:symbol val="none"/>
          </c:marker>
          <c:cat>
            <c:strRef>
              <c:f>'5 Foi anledning'!$I$9:$M$9</c:f>
              <c:strCache>
                <c:ptCount val="5"/>
                <c:pt idx="0">
                  <c:v>Tillgång till rätt kompetens</c:v>
                </c:pt>
                <c:pt idx="1">
                  <c:v>Sänkta kostnader för FoI-personal (genom sänkt arbetsgivaravgift eller bättre expertskatt)</c:v>
                </c:pt>
                <c:pt idx="2">
                  <c:v>En mer näringslivsrelevant forskning vid svenska universitet och högskolor</c:v>
                </c:pt>
                <c:pt idx="3">
                  <c:v>Tillgång på kapital</c:v>
                </c:pt>
                <c:pt idx="4">
                  <c:v>Annat</c:v>
                </c:pt>
              </c:strCache>
            </c:strRef>
          </c:cat>
          <c:val>
            <c:numRef>
              <c:f>'5 Foi anledning'!$I$13:$M$13</c:f>
              <c:numCache>
                <c:formatCode>0%</c:formatCode>
                <c:ptCount val="5"/>
                <c:pt idx="0">
                  <c:v>0.29487179487179488</c:v>
                </c:pt>
                <c:pt idx="1">
                  <c:v>0.16666666666666666</c:v>
                </c:pt>
                <c:pt idx="2">
                  <c:v>0.19230769230769232</c:v>
                </c:pt>
                <c:pt idx="3">
                  <c:v>0.28205128205128205</c:v>
                </c:pt>
                <c:pt idx="4">
                  <c:v>0.25641025641025639</c:v>
                </c:pt>
              </c:numCache>
            </c:numRef>
          </c:val>
          <c:extLst>
            <c:ext xmlns:c16="http://schemas.microsoft.com/office/drawing/2014/chart" uri="{C3380CC4-5D6E-409C-BE32-E72D297353CC}">
              <c16:uniqueId val="{00000003-15A8-4CA0-B5EE-79B509EA4618}"/>
            </c:ext>
          </c:extLst>
        </c:ser>
        <c:ser>
          <c:idx val="4"/>
          <c:order val="4"/>
          <c:tx>
            <c:strRef>
              <c:f>'5 Foi anledning'!$H$14</c:f>
              <c:strCache>
                <c:ptCount val="1"/>
                <c:pt idx="0">
                  <c:v>Total</c:v>
                </c:pt>
              </c:strCache>
            </c:strRef>
          </c:tx>
          <c:spPr>
            <a:ln w="28575" cap="rnd">
              <a:solidFill>
                <a:schemeClr val="accent5">
                  <a:lumMod val="60000"/>
                </a:schemeClr>
              </a:solidFill>
              <a:round/>
            </a:ln>
            <a:effectLst/>
          </c:spPr>
          <c:marker>
            <c:symbol val="none"/>
          </c:marker>
          <c:cat>
            <c:strRef>
              <c:f>'5 Foi anledning'!$I$9:$M$9</c:f>
              <c:strCache>
                <c:ptCount val="5"/>
                <c:pt idx="0">
                  <c:v>Tillgång till rätt kompetens</c:v>
                </c:pt>
                <c:pt idx="1">
                  <c:v>Sänkta kostnader för FoI-personal (genom sänkt arbetsgivaravgift eller bättre expertskatt)</c:v>
                </c:pt>
                <c:pt idx="2">
                  <c:v>En mer näringslivsrelevant forskning vid svenska universitet och högskolor</c:v>
                </c:pt>
                <c:pt idx="3">
                  <c:v>Tillgång på kapital</c:v>
                </c:pt>
                <c:pt idx="4">
                  <c:v>Annat</c:v>
                </c:pt>
              </c:strCache>
            </c:strRef>
          </c:cat>
          <c:val>
            <c:numRef>
              <c:f>'5 Foi anledning'!$I$14:$M$14</c:f>
              <c:numCache>
                <c:formatCode>0%</c:formatCode>
                <c:ptCount val="5"/>
                <c:pt idx="0">
                  <c:v>0.25465838509316768</c:v>
                </c:pt>
                <c:pt idx="1">
                  <c:v>0.18012422360248448</c:v>
                </c:pt>
                <c:pt idx="2">
                  <c:v>0.19254658385093168</c:v>
                </c:pt>
                <c:pt idx="3">
                  <c:v>0.37888198757763975</c:v>
                </c:pt>
                <c:pt idx="4">
                  <c:v>0.21739130434782608</c:v>
                </c:pt>
              </c:numCache>
            </c:numRef>
          </c:val>
          <c:extLst>
            <c:ext xmlns:c16="http://schemas.microsoft.com/office/drawing/2014/chart" uri="{C3380CC4-5D6E-409C-BE32-E72D297353CC}">
              <c16:uniqueId val="{00000004-15A8-4CA0-B5EE-79B509EA4618}"/>
            </c:ext>
          </c:extLst>
        </c:ser>
        <c:dLbls>
          <c:showLegendKey val="0"/>
          <c:showVal val="0"/>
          <c:showCatName val="0"/>
          <c:showSerName val="0"/>
          <c:showPercent val="0"/>
          <c:showBubbleSize val="0"/>
        </c:dLbls>
        <c:axId val="1837066928"/>
        <c:axId val="1837063088"/>
      </c:radarChart>
      <c:catAx>
        <c:axId val="1837066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837063088"/>
        <c:crosses val="autoZero"/>
        <c:auto val="1"/>
        <c:lblAlgn val="ctr"/>
        <c:lblOffset val="100"/>
        <c:noMultiLvlLbl val="0"/>
      </c:catAx>
      <c:valAx>
        <c:axId val="18370630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837066928"/>
        <c:crosses val="autoZero"/>
        <c:crossBetween val="between"/>
      </c:valAx>
      <c:spPr>
        <a:noFill/>
        <a:ln>
          <a:noFill/>
        </a:ln>
        <a:effectLst/>
      </c:spPr>
    </c:plotArea>
    <c:legend>
      <c:legendPos val="t"/>
      <c:layout>
        <c:manualLayout>
          <c:xMode val="edge"/>
          <c:yMode val="edge"/>
          <c:x val="1.6930720354668499E-2"/>
          <c:y val="0.92928742323628066"/>
          <c:w val="0.74498742129815254"/>
          <c:h val="5.669371578023089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'6 egen oms'!$J$11</c:f>
              <c:strCache>
                <c:ptCount val="1"/>
                <c:pt idx="0">
                  <c:v>Under 30%</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 egen oms'!$I$12:$I$16</c:f>
              <c:strCache>
                <c:ptCount val="5"/>
                <c:pt idx="0">
                  <c:v>Total</c:v>
                </c:pt>
                <c:pt idx="1">
                  <c:v>Teknikkonsulter</c:v>
                </c:pt>
                <c:pt idx="2">
                  <c:v>Industri- och techkonsultföretag</c:v>
                </c:pt>
                <c:pt idx="3">
                  <c:v>Arkitekter</c:v>
                </c:pt>
                <c:pt idx="4">
                  <c:v>Annan</c:v>
                </c:pt>
              </c:strCache>
            </c:strRef>
          </c:cat>
          <c:val>
            <c:numRef>
              <c:f>'6 egen oms'!$J$12:$J$16</c:f>
              <c:numCache>
                <c:formatCode>0%</c:formatCode>
                <c:ptCount val="5"/>
                <c:pt idx="0">
                  <c:v>0.25675675675675674</c:v>
                </c:pt>
                <c:pt idx="1">
                  <c:v>0.30985915492957744</c:v>
                </c:pt>
                <c:pt idx="2">
                  <c:v>0.33333333333333331</c:v>
                </c:pt>
                <c:pt idx="3">
                  <c:v>0.12820512820512819</c:v>
                </c:pt>
                <c:pt idx="4">
                  <c:v>0.21428571428571427</c:v>
                </c:pt>
              </c:numCache>
            </c:numRef>
          </c:val>
          <c:extLst>
            <c:ext xmlns:c16="http://schemas.microsoft.com/office/drawing/2014/chart" uri="{C3380CC4-5D6E-409C-BE32-E72D297353CC}">
              <c16:uniqueId val="{00000000-92BC-464B-85FD-3D0961931012}"/>
            </c:ext>
          </c:extLst>
        </c:ser>
        <c:ser>
          <c:idx val="1"/>
          <c:order val="1"/>
          <c:tx>
            <c:strRef>
              <c:f>'6 egen oms'!$K$11</c:f>
              <c:strCache>
                <c:ptCount val="1"/>
                <c:pt idx="0">
                  <c:v>30-49%</c:v>
                </c:pt>
              </c:strCache>
            </c:strRef>
          </c:tx>
          <c:spPr>
            <a:solidFill>
              <a:srgbClr val="1C656E"/>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8-92BC-464B-85FD-3D096193101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 egen oms'!$I$12:$I$16</c:f>
              <c:strCache>
                <c:ptCount val="5"/>
                <c:pt idx="0">
                  <c:v>Total</c:v>
                </c:pt>
                <c:pt idx="1">
                  <c:v>Teknikkonsulter</c:v>
                </c:pt>
                <c:pt idx="2">
                  <c:v>Industri- och techkonsultföretag</c:v>
                </c:pt>
                <c:pt idx="3">
                  <c:v>Arkitekter</c:v>
                </c:pt>
                <c:pt idx="4">
                  <c:v>Annan</c:v>
                </c:pt>
              </c:strCache>
            </c:strRef>
          </c:cat>
          <c:val>
            <c:numRef>
              <c:f>'6 egen oms'!$K$12:$K$16</c:f>
              <c:numCache>
                <c:formatCode>0%</c:formatCode>
                <c:ptCount val="5"/>
                <c:pt idx="0">
                  <c:v>4.72972972972973E-2</c:v>
                </c:pt>
                <c:pt idx="1">
                  <c:v>4.2253521126760563E-2</c:v>
                </c:pt>
                <c:pt idx="2">
                  <c:v>4.1666666666666664E-2</c:v>
                </c:pt>
                <c:pt idx="3">
                  <c:v>0</c:v>
                </c:pt>
                <c:pt idx="4">
                  <c:v>0.21428571428571427</c:v>
                </c:pt>
              </c:numCache>
            </c:numRef>
          </c:val>
          <c:extLst>
            <c:ext xmlns:c16="http://schemas.microsoft.com/office/drawing/2014/chart" uri="{C3380CC4-5D6E-409C-BE32-E72D297353CC}">
              <c16:uniqueId val="{00000001-92BC-464B-85FD-3D0961931012}"/>
            </c:ext>
          </c:extLst>
        </c:ser>
        <c:ser>
          <c:idx val="2"/>
          <c:order val="2"/>
          <c:tx>
            <c:strRef>
              <c:f>'6 egen oms'!$L$11</c:f>
              <c:strCache>
                <c:ptCount val="1"/>
                <c:pt idx="0">
                  <c:v>50-69%</c:v>
                </c:pt>
              </c:strCache>
            </c:strRef>
          </c:tx>
          <c:spPr>
            <a:solidFill>
              <a:schemeClr val="accent5">
                <a:lumMod val="75000"/>
              </a:schemeClr>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6-92BC-464B-85FD-3D0961931012}"/>
                </c:ext>
              </c:extLst>
            </c:dLbl>
            <c:dLbl>
              <c:idx val="3"/>
              <c:delete val="1"/>
              <c:extLst>
                <c:ext xmlns:c15="http://schemas.microsoft.com/office/drawing/2012/chart" uri="{CE6537A1-D6FC-4f65-9D91-7224C49458BB}"/>
                <c:ext xmlns:c16="http://schemas.microsoft.com/office/drawing/2014/chart" uri="{C3380CC4-5D6E-409C-BE32-E72D297353CC}">
                  <c16:uniqueId val="{00000007-92BC-464B-85FD-3D096193101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 egen oms'!$I$12:$I$16</c:f>
              <c:strCache>
                <c:ptCount val="5"/>
                <c:pt idx="0">
                  <c:v>Total</c:v>
                </c:pt>
                <c:pt idx="1">
                  <c:v>Teknikkonsulter</c:v>
                </c:pt>
                <c:pt idx="2">
                  <c:v>Industri- och techkonsultföretag</c:v>
                </c:pt>
                <c:pt idx="3">
                  <c:v>Arkitekter</c:v>
                </c:pt>
                <c:pt idx="4">
                  <c:v>Annan</c:v>
                </c:pt>
              </c:strCache>
            </c:strRef>
          </c:cat>
          <c:val>
            <c:numRef>
              <c:f>'6 egen oms'!$L$12:$L$16</c:f>
              <c:numCache>
                <c:formatCode>0%</c:formatCode>
                <c:ptCount val="5"/>
                <c:pt idx="0">
                  <c:v>3.3783783783783786E-2</c:v>
                </c:pt>
                <c:pt idx="1">
                  <c:v>0</c:v>
                </c:pt>
                <c:pt idx="2">
                  <c:v>0.125</c:v>
                </c:pt>
                <c:pt idx="3">
                  <c:v>0</c:v>
                </c:pt>
                <c:pt idx="4">
                  <c:v>0.14285714285714285</c:v>
                </c:pt>
              </c:numCache>
            </c:numRef>
          </c:val>
          <c:extLst>
            <c:ext xmlns:c16="http://schemas.microsoft.com/office/drawing/2014/chart" uri="{C3380CC4-5D6E-409C-BE32-E72D297353CC}">
              <c16:uniqueId val="{00000002-92BC-464B-85FD-3D0961931012}"/>
            </c:ext>
          </c:extLst>
        </c:ser>
        <c:ser>
          <c:idx val="3"/>
          <c:order val="3"/>
          <c:tx>
            <c:strRef>
              <c:f>'6 egen oms'!$M$11</c:f>
              <c:strCache>
                <c:ptCount val="1"/>
                <c:pt idx="0">
                  <c:v>70-89%</c:v>
                </c:pt>
              </c:strCache>
            </c:strRef>
          </c:tx>
          <c:spPr>
            <a:solidFill>
              <a:srgbClr val="2FAABB"/>
            </a:solidFill>
            <a:ln>
              <a:noFill/>
            </a:ln>
            <a:effectLst/>
          </c:spPr>
          <c:invertIfNegative val="0"/>
          <c:dLbls>
            <c:dLbl>
              <c:idx val="4"/>
              <c:delete val="1"/>
              <c:extLst>
                <c:ext xmlns:c15="http://schemas.microsoft.com/office/drawing/2012/chart" uri="{CE6537A1-D6FC-4f65-9D91-7224C49458BB}"/>
                <c:ext xmlns:c16="http://schemas.microsoft.com/office/drawing/2014/chart" uri="{C3380CC4-5D6E-409C-BE32-E72D297353CC}">
                  <c16:uniqueId val="{00000009-92BC-464B-85FD-3D096193101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 egen oms'!$I$12:$I$16</c:f>
              <c:strCache>
                <c:ptCount val="5"/>
                <c:pt idx="0">
                  <c:v>Total</c:v>
                </c:pt>
                <c:pt idx="1">
                  <c:v>Teknikkonsulter</c:v>
                </c:pt>
                <c:pt idx="2">
                  <c:v>Industri- och techkonsultföretag</c:v>
                </c:pt>
                <c:pt idx="3">
                  <c:v>Arkitekter</c:v>
                </c:pt>
                <c:pt idx="4">
                  <c:v>Annan</c:v>
                </c:pt>
              </c:strCache>
            </c:strRef>
          </c:cat>
          <c:val>
            <c:numRef>
              <c:f>'6 egen oms'!$M$12:$M$16</c:f>
              <c:numCache>
                <c:formatCode>0%</c:formatCode>
                <c:ptCount val="5"/>
                <c:pt idx="0">
                  <c:v>0.18243243243243243</c:v>
                </c:pt>
                <c:pt idx="1">
                  <c:v>0.19718309859154928</c:v>
                </c:pt>
                <c:pt idx="2">
                  <c:v>0.20833333333333334</c:v>
                </c:pt>
                <c:pt idx="3">
                  <c:v>0.20512820512820512</c:v>
                </c:pt>
                <c:pt idx="4">
                  <c:v>0</c:v>
                </c:pt>
              </c:numCache>
            </c:numRef>
          </c:val>
          <c:extLst>
            <c:ext xmlns:c16="http://schemas.microsoft.com/office/drawing/2014/chart" uri="{C3380CC4-5D6E-409C-BE32-E72D297353CC}">
              <c16:uniqueId val="{00000003-92BC-464B-85FD-3D0961931012}"/>
            </c:ext>
          </c:extLst>
        </c:ser>
        <c:ser>
          <c:idx val="4"/>
          <c:order val="4"/>
          <c:tx>
            <c:strRef>
              <c:f>'6 egen oms'!$N$11</c:f>
              <c:strCache>
                <c:ptCount val="1"/>
                <c:pt idx="0">
                  <c:v>Mer än 90%</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 egen oms'!$I$12:$I$16</c:f>
              <c:strCache>
                <c:ptCount val="5"/>
                <c:pt idx="0">
                  <c:v>Total</c:v>
                </c:pt>
                <c:pt idx="1">
                  <c:v>Teknikkonsulter</c:v>
                </c:pt>
                <c:pt idx="2">
                  <c:v>Industri- och techkonsultföretag</c:v>
                </c:pt>
                <c:pt idx="3">
                  <c:v>Arkitekter</c:v>
                </c:pt>
                <c:pt idx="4">
                  <c:v>Annan</c:v>
                </c:pt>
              </c:strCache>
            </c:strRef>
          </c:cat>
          <c:val>
            <c:numRef>
              <c:f>'6 egen oms'!$N$12:$N$16</c:f>
              <c:numCache>
                <c:formatCode>0%</c:formatCode>
                <c:ptCount val="5"/>
                <c:pt idx="0">
                  <c:v>0.35135135135135137</c:v>
                </c:pt>
                <c:pt idx="1">
                  <c:v>0.38028169014084506</c:v>
                </c:pt>
                <c:pt idx="2">
                  <c:v>0.20833333333333334</c:v>
                </c:pt>
                <c:pt idx="3">
                  <c:v>0.38461538461538464</c:v>
                </c:pt>
                <c:pt idx="4">
                  <c:v>0.35714285714285715</c:v>
                </c:pt>
              </c:numCache>
            </c:numRef>
          </c:val>
          <c:extLst>
            <c:ext xmlns:c16="http://schemas.microsoft.com/office/drawing/2014/chart" uri="{C3380CC4-5D6E-409C-BE32-E72D297353CC}">
              <c16:uniqueId val="{00000004-92BC-464B-85FD-3D0961931012}"/>
            </c:ext>
          </c:extLst>
        </c:ser>
        <c:ser>
          <c:idx val="5"/>
          <c:order val="5"/>
          <c:tx>
            <c:strRef>
              <c:f>'6 egen oms'!$O$11</c:f>
              <c:strCache>
                <c:ptCount val="1"/>
                <c:pt idx="0">
                  <c:v>Vet ej</c:v>
                </c:pt>
              </c:strCache>
            </c:strRef>
          </c:tx>
          <c:spPr>
            <a:solidFill>
              <a:srgbClr val="CDA19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 egen oms'!$I$12:$I$16</c:f>
              <c:strCache>
                <c:ptCount val="5"/>
                <c:pt idx="0">
                  <c:v>Total</c:v>
                </c:pt>
                <c:pt idx="1">
                  <c:v>Teknikkonsulter</c:v>
                </c:pt>
                <c:pt idx="2">
                  <c:v>Industri- och techkonsultföretag</c:v>
                </c:pt>
                <c:pt idx="3">
                  <c:v>Arkitekter</c:v>
                </c:pt>
                <c:pt idx="4">
                  <c:v>Annan</c:v>
                </c:pt>
              </c:strCache>
            </c:strRef>
          </c:cat>
          <c:val>
            <c:numRef>
              <c:f>'6 egen oms'!$O$12:$O$16</c:f>
              <c:numCache>
                <c:formatCode>0%</c:formatCode>
                <c:ptCount val="5"/>
                <c:pt idx="0">
                  <c:v>0.12837837837837837</c:v>
                </c:pt>
                <c:pt idx="1">
                  <c:v>7.0422535211267609E-2</c:v>
                </c:pt>
                <c:pt idx="2">
                  <c:v>8.3333333333333329E-2</c:v>
                </c:pt>
                <c:pt idx="3">
                  <c:v>0.28205128205128205</c:v>
                </c:pt>
                <c:pt idx="4">
                  <c:v>7.1428571428571425E-2</c:v>
                </c:pt>
              </c:numCache>
            </c:numRef>
          </c:val>
          <c:extLst>
            <c:ext xmlns:c16="http://schemas.microsoft.com/office/drawing/2014/chart" uri="{C3380CC4-5D6E-409C-BE32-E72D297353CC}">
              <c16:uniqueId val="{00000005-92BC-464B-85FD-3D0961931012}"/>
            </c:ext>
          </c:extLst>
        </c:ser>
        <c:dLbls>
          <c:dLblPos val="ctr"/>
          <c:showLegendKey val="0"/>
          <c:showVal val="1"/>
          <c:showCatName val="0"/>
          <c:showSerName val="0"/>
          <c:showPercent val="0"/>
          <c:showBubbleSize val="0"/>
        </c:dLbls>
        <c:gapWidth val="150"/>
        <c:overlap val="100"/>
        <c:axId val="1879917152"/>
        <c:axId val="1879917632"/>
      </c:barChart>
      <c:catAx>
        <c:axId val="18799171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879917632"/>
        <c:crosses val="autoZero"/>
        <c:auto val="1"/>
        <c:lblAlgn val="ctr"/>
        <c:lblOffset val="100"/>
        <c:noMultiLvlLbl val="0"/>
      </c:catAx>
      <c:valAx>
        <c:axId val="1879917632"/>
        <c:scaling>
          <c:orientation val="minMax"/>
        </c:scaling>
        <c:delete val="1"/>
        <c:axPos val="t"/>
        <c:numFmt formatCode="0%" sourceLinked="1"/>
        <c:majorTickMark val="none"/>
        <c:minorTickMark val="none"/>
        <c:tickLblPos val="nextTo"/>
        <c:crossAx val="18799171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3"/>
          <c:order val="0"/>
          <c:tx>
            <c:strRef>
              <c:f>Blad18!$A$13</c:f>
              <c:strCache>
                <c:ptCount val="1"/>
                <c:pt idx="0">
                  <c:v>Teknikkonsultföretag</c:v>
                </c:pt>
              </c:strCache>
            </c:strRef>
          </c:tx>
          <c:spPr>
            <a:solidFill>
              <a:schemeClr val="accent4"/>
            </a:solidFill>
            <a:ln>
              <a:noFill/>
            </a:ln>
            <a:effectLst/>
          </c:spPr>
          <c:invertIfNegative val="0"/>
          <c:cat>
            <c:strRef>
              <c:f>Blad18!$B$9:$M$9</c:f>
              <c:strCache>
                <c:ptCount val="12"/>
                <c:pt idx="0">
                  <c:v>Bygg &amp; anläggning</c:v>
                </c:pt>
                <c:pt idx="1">
                  <c:v>Infrastruktur</c:v>
                </c:pt>
                <c:pt idx="2">
                  <c:v>Industri</c:v>
                </c:pt>
                <c:pt idx="3">
                  <c:v>Fastigheter</c:v>
                </c:pt>
                <c:pt idx="4">
                  <c:v>Transport</c:v>
                </c:pt>
                <c:pt idx="5">
                  <c:v>IT &amp; Software</c:v>
                </c:pt>
                <c:pt idx="6">
                  <c:v>Information &amp; kommunikation</c:v>
                </c:pt>
                <c:pt idx="7">
                  <c:v>Energi</c:v>
                </c:pt>
                <c:pt idx="8">
                  <c:v>Miljö</c:v>
                </c:pt>
                <c:pt idx="9">
                  <c:v>Försvar, samhällsskydd, beredskap</c:v>
                </c:pt>
                <c:pt idx="10">
                  <c:v>Läkemedel/medicinsk teknik</c:v>
                </c:pt>
                <c:pt idx="11">
                  <c:v>Annan</c:v>
                </c:pt>
              </c:strCache>
            </c:strRef>
          </c:cat>
          <c:val>
            <c:numRef>
              <c:f>Blad18!$B$13:$M$13</c:f>
              <c:numCache>
                <c:formatCode>0%</c:formatCode>
                <c:ptCount val="12"/>
                <c:pt idx="0">
                  <c:v>0.81690140845070425</c:v>
                </c:pt>
                <c:pt idx="1">
                  <c:v>0.46478873239436619</c:v>
                </c:pt>
                <c:pt idx="2">
                  <c:v>0.54929577464788737</c:v>
                </c:pt>
                <c:pt idx="3">
                  <c:v>0.6619718309859155</c:v>
                </c:pt>
                <c:pt idx="4">
                  <c:v>5.6338028169014086E-2</c:v>
                </c:pt>
                <c:pt idx="5">
                  <c:v>2.8169014084507043E-2</c:v>
                </c:pt>
                <c:pt idx="6">
                  <c:v>2.8169014084507043E-2</c:v>
                </c:pt>
                <c:pt idx="7">
                  <c:v>0.40845070422535212</c:v>
                </c:pt>
                <c:pt idx="8">
                  <c:v>0.19718309859154928</c:v>
                </c:pt>
                <c:pt idx="9">
                  <c:v>0.323943661971831</c:v>
                </c:pt>
                <c:pt idx="10">
                  <c:v>0.21126760563380281</c:v>
                </c:pt>
                <c:pt idx="11">
                  <c:v>7.0422535211267609E-2</c:v>
                </c:pt>
              </c:numCache>
            </c:numRef>
          </c:val>
          <c:extLst>
            <c:ext xmlns:c16="http://schemas.microsoft.com/office/drawing/2014/chart" uri="{C3380CC4-5D6E-409C-BE32-E72D297353CC}">
              <c16:uniqueId val="{00000000-4C30-41C7-B520-789443D86DA2}"/>
            </c:ext>
          </c:extLst>
        </c:ser>
        <c:ser>
          <c:idx val="2"/>
          <c:order val="1"/>
          <c:tx>
            <c:strRef>
              <c:f>Blad18!$A$12</c:f>
              <c:strCache>
                <c:ptCount val="1"/>
                <c:pt idx="0">
                  <c:v>Industri- och techkonsultföretag</c:v>
                </c:pt>
              </c:strCache>
            </c:strRef>
          </c:tx>
          <c:spPr>
            <a:solidFill>
              <a:schemeClr val="accent3"/>
            </a:solidFill>
            <a:ln>
              <a:noFill/>
            </a:ln>
            <a:effectLst/>
          </c:spPr>
          <c:invertIfNegative val="0"/>
          <c:cat>
            <c:strRef>
              <c:f>Blad18!$B$9:$M$9</c:f>
              <c:strCache>
                <c:ptCount val="12"/>
                <c:pt idx="0">
                  <c:v>Bygg &amp; anläggning</c:v>
                </c:pt>
                <c:pt idx="1">
                  <c:v>Infrastruktur</c:v>
                </c:pt>
                <c:pt idx="2">
                  <c:v>Industri</c:v>
                </c:pt>
                <c:pt idx="3">
                  <c:v>Fastigheter</c:v>
                </c:pt>
                <c:pt idx="4">
                  <c:v>Transport</c:v>
                </c:pt>
                <c:pt idx="5">
                  <c:v>IT &amp; Software</c:v>
                </c:pt>
                <c:pt idx="6">
                  <c:v>Information &amp; kommunikation</c:v>
                </c:pt>
                <c:pt idx="7">
                  <c:v>Energi</c:v>
                </c:pt>
                <c:pt idx="8">
                  <c:v>Miljö</c:v>
                </c:pt>
                <c:pt idx="9">
                  <c:v>Försvar, samhällsskydd, beredskap</c:v>
                </c:pt>
                <c:pt idx="10">
                  <c:v>Läkemedel/medicinsk teknik</c:v>
                </c:pt>
                <c:pt idx="11">
                  <c:v>Annan</c:v>
                </c:pt>
              </c:strCache>
            </c:strRef>
          </c:cat>
          <c:val>
            <c:numRef>
              <c:f>Blad18!$B$12:$M$12</c:f>
              <c:numCache>
                <c:formatCode>0%</c:formatCode>
                <c:ptCount val="12"/>
                <c:pt idx="0">
                  <c:v>0.125</c:v>
                </c:pt>
                <c:pt idx="1">
                  <c:v>0.20833333333333334</c:v>
                </c:pt>
                <c:pt idx="2">
                  <c:v>0.625</c:v>
                </c:pt>
                <c:pt idx="3">
                  <c:v>0.125</c:v>
                </c:pt>
                <c:pt idx="4">
                  <c:v>0.20833333333333334</c:v>
                </c:pt>
                <c:pt idx="5">
                  <c:v>0.33333333333333331</c:v>
                </c:pt>
                <c:pt idx="6">
                  <c:v>0.20833333333333334</c:v>
                </c:pt>
                <c:pt idx="7">
                  <c:v>0.45833333333333331</c:v>
                </c:pt>
                <c:pt idx="8">
                  <c:v>0.16666666666666666</c:v>
                </c:pt>
                <c:pt idx="9">
                  <c:v>0.33333333333333331</c:v>
                </c:pt>
                <c:pt idx="10">
                  <c:v>0.29166666666666669</c:v>
                </c:pt>
                <c:pt idx="11">
                  <c:v>4.1666666666666664E-2</c:v>
                </c:pt>
              </c:numCache>
            </c:numRef>
          </c:val>
          <c:extLst>
            <c:ext xmlns:c16="http://schemas.microsoft.com/office/drawing/2014/chart" uri="{C3380CC4-5D6E-409C-BE32-E72D297353CC}">
              <c16:uniqueId val="{00000001-4C30-41C7-B520-789443D86DA2}"/>
            </c:ext>
          </c:extLst>
        </c:ser>
        <c:ser>
          <c:idx val="1"/>
          <c:order val="2"/>
          <c:tx>
            <c:strRef>
              <c:f>Blad18!$A$11</c:f>
              <c:strCache>
                <c:ptCount val="1"/>
                <c:pt idx="0">
                  <c:v>Arkitektföretag</c:v>
                </c:pt>
              </c:strCache>
            </c:strRef>
          </c:tx>
          <c:spPr>
            <a:solidFill>
              <a:schemeClr val="accent5"/>
            </a:solidFill>
            <a:ln>
              <a:noFill/>
            </a:ln>
            <a:effectLst/>
          </c:spPr>
          <c:invertIfNegative val="0"/>
          <c:cat>
            <c:strRef>
              <c:f>Blad18!$B$9:$M$9</c:f>
              <c:strCache>
                <c:ptCount val="12"/>
                <c:pt idx="0">
                  <c:v>Bygg &amp; anläggning</c:v>
                </c:pt>
                <c:pt idx="1">
                  <c:v>Infrastruktur</c:v>
                </c:pt>
                <c:pt idx="2">
                  <c:v>Industri</c:v>
                </c:pt>
                <c:pt idx="3">
                  <c:v>Fastigheter</c:v>
                </c:pt>
                <c:pt idx="4">
                  <c:v>Transport</c:v>
                </c:pt>
                <c:pt idx="5">
                  <c:v>IT &amp; Software</c:v>
                </c:pt>
                <c:pt idx="6">
                  <c:v>Information &amp; kommunikation</c:v>
                </c:pt>
                <c:pt idx="7">
                  <c:v>Energi</c:v>
                </c:pt>
                <c:pt idx="8">
                  <c:v>Miljö</c:v>
                </c:pt>
                <c:pt idx="9">
                  <c:v>Försvar, samhällsskydd, beredskap</c:v>
                </c:pt>
                <c:pt idx="10">
                  <c:v>Läkemedel/medicinsk teknik</c:v>
                </c:pt>
                <c:pt idx="11">
                  <c:v>Annan</c:v>
                </c:pt>
              </c:strCache>
            </c:strRef>
          </c:cat>
          <c:val>
            <c:numRef>
              <c:f>Blad18!$B$11:$M$11</c:f>
              <c:numCache>
                <c:formatCode>0%</c:formatCode>
                <c:ptCount val="12"/>
                <c:pt idx="0">
                  <c:v>0.94444444444444442</c:v>
                </c:pt>
                <c:pt idx="1">
                  <c:v>0.22222222222222221</c:v>
                </c:pt>
                <c:pt idx="2">
                  <c:v>0.5</c:v>
                </c:pt>
                <c:pt idx="3">
                  <c:v>0.97222222222222221</c:v>
                </c:pt>
                <c:pt idx="4">
                  <c:v>0</c:v>
                </c:pt>
                <c:pt idx="5">
                  <c:v>5.5555555555555552E-2</c:v>
                </c:pt>
                <c:pt idx="6">
                  <c:v>2.7777777777777776E-2</c:v>
                </c:pt>
                <c:pt idx="7">
                  <c:v>0.1111111111111111</c:v>
                </c:pt>
                <c:pt idx="8">
                  <c:v>0.1388888888888889</c:v>
                </c:pt>
                <c:pt idx="9">
                  <c:v>0.19444444444444445</c:v>
                </c:pt>
                <c:pt idx="10">
                  <c:v>8.3333333333333329E-2</c:v>
                </c:pt>
                <c:pt idx="11">
                  <c:v>0.25</c:v>
                </c:pt>
              </c:numCache>
            </c:numRef>
          </c:val>
          <c:extLst>
            <c:ext xmlns:c16="http://schemas.microsoft.com/office/drawing/2014/chart" uri="{C3380CC4-5D6E-409C-BE32-E72D297353CC}">
              <c16:uniqueId val="{00000002-4C30-41C7-B520-789443D86DA2}"/>
            </c:ext>
          </c:extLst>
        </c:ser>
        <c:ser>
          <c:idx val="0"/>
          <c:order val="3"/>
          <c:tx>
            <c:strRef>
              <c:f>Blad18!$A$10</c:f>
              <c:strCache>
                <c:ptCount val="1"/>
                <c:pt idx="0">
                  <c:v>Annan</c:v>
                </c:pt>
              </c:strCache>
            </c:strRef>
          </c:tx>
          <c:spPr>
            <a:solidFill>
              <a:schemeClr val="accent1"/>
            </a:solidFill>
            <a:ln>
              <a:noFill/>
            </a:ln>
            <a:effectLst/>
          </c:spPr>
          <c:invertIfNegative val="0"/>
          <c:cat>
            <c:strRef>
              <c:f>Blad18!$B$9:$M$9</c:f>
              <c:strCache>
                <c:ptCount val="12"/>
                <c:pt idx="0">
                  <c:v>Bygg &amp; anläggning</c:v>
                </c:pt>
                <c:pt idx="1">
                  <c:v>Infrastruktur</c:v>
                </c:pt>
                <c:pt idx="2">
                  <c:v>Industri</c:v>
                </c:pt>
                <c:pt idx="3">
                  <c:v>Fastigheter</c:v>
                </c:pt>
                <c:pt idx="4">
                  <c:v>Transport</c:v>
                </c:pt>
                <c:pt idx="5">
                  <c:v>IT &amp; Software</c:v>
                </c:pt>
                <c:pt idx="6">
                  <c:v>Information &amp; kommunikation</c:v>
                </c:pt>
                <c:pt idx="7">
                  <c:v>Energi</c:v>
                </c:pt>
                <c:pt idx="8">
                  <c:v>Miljö</c:v>
                </c:pt>
                <c:pt idx="9">
                  <c:v>Försvar, samhällsskydd, beredskap</c:v>
                </c:pt>
                <c:pt idx="10">
                  <c:v>Läkemedel/medicinsk teknik</c:v>
                </c:pt>
                <c:pt idx="11">
                  <c:v>Annan</c:v>
                </c:pt>
              </c:strCache>
            </c:strRef>
          </c:cat>
          <c:val>
            <c:numRef>
              <c:f>Blad18!$B$10:$M$10</c:f>
              <c:numCache>
                <c:formatCode>0%</c:formatCode>
                <c:ptCount val="12"/>
                <c:pt idx="0">
                  <c:v>0.38461538461538464</c:v>
                </c:pt>
                <c:pt idx="1">
                  <c:v>0.30769230769230771</c:v>
                </c:pt>
                <c:pt idx="2">
                  <c:v>0.61538461538461542</c:v>
                </c:pt>
                <c:pt idx="3">
                  <c:v>0.53846153846153844</c:v>
                </c:pt>
                <c:pt idx="4">
                  <c:v>0.15384615384615385</c:v>
                </c:pt>
                <c:pt idx="5">
                  <c:v>0.23076923076923078</c:v>
                </c:pt>
                <c:pt idx="6">
                  <c:v>0.15384615384615385</c:v>
                </c:pt>
                <c:pt idx="7">
                  <c:v>0.46153846153846156</c:v>
                </c:pt>
                <c:pt idx="8">
                  <c:v>0.30769230769230771</c:v>
                </c:pt>
                <c:pt idx="9">
                  <c:v>0.23076923076923078</c:v>
                </c:pt>
                <c:pt idx="10">
                  <c:v>7.6923076923076927E-2</c:v>
                </c:pt>
                <c:pt idx="11">
                  <c:v>0.15384615384615385</c:v>
                </c:pt>
              </c:numCache>
            </c:numRef>
          </c:val>
          <c:extLst>
            <c:ext xmlns:c16="http://schemas.microsoft.com/office/drawing/2014/chart" uri="{C3380CC4-5D6E-409C-BE32-E72D297353CC}">
              <c16:uniqueId val="{00000003-4C30-41C7-B520-789443D86DA2}"/>
            </c:ext>
          </c:extLst>
        </c:ser>
        <c:dLbls>
          <c:showLegendKey val="0"/>
          <c:showVal val="0"/>
          <c:showCatName val="0"/>
          <c:showSerName val="0"/>
          <c:showPercent val="0"/>
          <c:showBubbleSize val="0"/>
        </c:dLbls>
        <c:gapWidth val="219"/>
        <c:overlap val="-27"/>
        <c:axId val="1484343376"/>
        <c:axId val="1484344816"/>
      </c:barChart>
      <c:catAx>
        <c:axId val="14843433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484344816"/>
        <c:crosses val="autoZero"/>
        <c:auto val="1"/>
        <c:lblAlgn val="ctr"/>
        <c:lblOffset val="100"/>
        <c:noMultiLvlLbl val="0"/>
      </c:catAx>
      <c:valAx>
        <c:axId val="1484344816"/>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484343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Blad21!$A$18</c:f>
              <c:strCache>
                <c:ptCount val="1"/>
                <c:pt idx="0">
                  <c:v>2020</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Blad21!$B$17:$M$17</c:f>
              <c:strCache>
                <c:ptCount val="12"/>
                <c:pt idx="0">
                  <c:v>Bygg &amp; anläggning</c:v>
                </c:pt>
                <c:pt idx="1">
                  <c:v>Infrastruktur</c:v>
                </c:pt>
                <c:pt idx="2">
                  <c:v>Industri</c:v>
                </c:pt>
                <c:pt idx="3">
                  <c:v>Fastigheter</c:v>
                </c:pt>
                <c:pt idx="4">
                  <c:v>Transport</c:v>
                </c:pt>
                <c:pt idx="5">
                  <c:v>IT &amp; Software</c:v>
                </c:pt>
                <c:pt idx="6">
                  <c:v>Information &amp; kommunikation</c:v>
                </c:pt>
                <c:pt idx="7">
                  <c:v>Energi</c:v>
                </c:pt>
                <c:pt idx="8">
                  <c:v>Miljö</c:v>
                </c:pt>
                <c:pt idx="9">
                  <c:v>Försvar, samhällsskydd, beredskap</c:v>
                </c:pt>
                <c:pt idx="10">
                  <c:v>Läkemedel/medicinsk teknik</c:v>
                </c:pt>
                <c:pt idx="11">
                  <c:v>Annan</c:v>
                </c:pt>
              </c:strCache>
            </c:strRef>
          </c:cat>
          <c:val>
            <c:numRef>
              <c:f>Blad21!$B$18:$M$18</c:f>
              <c:numCache>
                <c:formatCode>0%</c:formatCode>
                <c:ptCount val="12"/>
                <c:pt idx="0">
                  <c:v>0.24</c:v>
                </c:pt>
                <c:pt idx="1">
                  <c:v>0.06</c:v>
                </c:pt>
                <c:pt idx="2">
                  <c:v>0.28000000000000003</c:v>
                </c:pt>
                <c:pt idx="3">
                  <c:v>0.22</c:v>
                </c:pt>
                <c:pt idx="4">
                  <c:v>0.03</c:v>
                </c:pt>
                <c:pt idx="5">
                  <c:v>0.02</c:v>
                </c:pt>
                <c:pt idx="6">
                  <c:v>0</c:v>
                </c:pt>
                <c:pt idx="7">
                  <c:v>0.04</c:v>
                </c:pt>
                <c:pt idx="8">
                  <c:v>0.01</c:v>
                </c:pt>
                <c:pt idx="9">
                  <c:v>0.03</c:v>
                </c:pt>
                <c:pt idx="10">
                  <c:v>0.01</c:v>
                </c:pt>
                <c:pt idx="11">
                  <c:v>0.01</c:v>
                </c:pt>
              </c:numCache>
            </c:numRef>
          </c:val>
          <c:extLst>
            <c:ext xmlns:c16="http://schemas.microsoft.com/office/drawing/2014/chart" uri="{C3380CC4-5D6E-409C-BE32-E72D297353CC}">
              <c16:uniqueId val="{00000000-ABF1-4B89-995C-374A0BA90DFE}"/>
            </c:ext>
          </c:extLst>
        </c:ser>
        <c:ser>
          <c:idx val="1"/>
          <c:order val="1"/>
          <c:tx>
            <c:strRef>
              <c:f>Blad21!$A$19</c:f>
              <c:strCache>
                <c:ptCount val="1"/>
                <c:pt idx="0">
                  <c:v>2021</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Blad21!$B$17:$M$17</c:f>
              <c:strCache>
                <c:ptCount val="12"/>
                <c:pt idx="0">
                  <c:v>Bygg &amp; anläggning</c:v>
                </c:pt>
                <c:pt idx="1">
                  <c:v>Infrastruktur</c:v>
                </c:pt>
                <c:pt idx="2">
                  <c:v>Industri</c:v>
                </c:pt>
                <c:pt idx="3">
                  <c:v>Fastigheter</c:v>
                </c:pt>
                <c:pt idx="4">
                  <c:v>Transport</c:v>
                </c:pt>
                <c:pt idx="5">
                  <c:v>IT &amp; Software</c:v>
                </c:pt>
                <c:pt idx="6">
                  <c:v>Information &amp; kommunikation</c:v>
                </c:pt>
                <c:pt idx="7">
                  <c:v>Energi</c:v>
                </c:pt>
                <c:pt idx="8">
                  <c:v>Miljö</c:v>
                </c:pt>
                <c:pt idx="9">
                  <c:v>Försvar, samhällsskydd, beredskap</c:v>
                </c:pt>
                <c:pt idx="10">
                  <c:v>Läkemedel/medicinsk teknik</c:v>
                </c:pt>
                <c:pt idx="11">
                  <c:v>Annan</c:v>
                </c:pt>
              </c:strCache>
            </c:strRef>
          </c:cat>
          <c:val>
            <c:numRef>
              <c:f>Blad21!$B$19:$M$19</c:f>
              <c:numCache>
                <c:formatCode>0%</c:formatCode>
                <c:ptCount val="12"/>
                <c:pt idx="0">
                  <c:v>0.25</c:v>
                </c:pt>
                <c:pt idx="1">
                  <c:v>0.13</c:v>
                </c:pt>
                <c:pt idx="2">
                  <c:v>0.18</c:v>
                </c:pt>
                <c:pt idx="3">
                  <c:v>0.25</c:v>
                </c:pt>
                <c:pt idx="4">
                  <c:v>0.01</c:v>
                </c:pt>
                <c:pt idx="5">
                  <c:v>0.01</c:v>
                </c:pt>
                <c:pt idx="6">
                  <c:v>0</c:v>
                </c:pt>
                <c:pt idx="7">
                  <c:v>0.03</c:v>
                </c:pt>
                <c:pt idx="8">
                  <c:v>0.02</c:v>
                </c:pt>
                <c:pt idx="9">
                  <c:v>0.02</c:v>
                </c:pt>
                <c:pt idx="10">
                  <c:v>0.03</c:v>
                </c:pt>
                <c:pt idx="11">
                  <c:v>0.03</c:v>
                </c:pt>
              </c:numCache>
            </c:numRef>
          </c:val>
          <c:extLst>
            <c:ext xmlns:c16="http://schemas.microsoft.com/office/drawing/2014/chart" uri="{C3380CC4-5D6E-409C-BE32-E72D297353CC}">
              <c16:uniqueId val="{00000001-ABF1-4B89-995C-374A0BA90DFE}"/>
            </c:ext>
          </c:extLst>
        </c:ser>
        <c:ser>
          <c:idx val="2"/>
          <c:order val="2"/>
          <c:tx>
            <c:strRef>
              <c:f>Blad21!$A$20</c:f>
              <c:strCache>
                <c:ptCount val="1"/>
                <c:pt idx="0">
                  <c:v>2022</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Blad21!$B$17:$M$17</c:f>
              <c:strCache>
                <c:ptCount val="12"/>
                <c:pt idx="0">
                  <c:v>Bygg &amp; anläggning</c:v>
                </c:pt>
                <c:pt idx="1">
                  <c:v>Infrastruktur</c:v>
                </c:pt>
                <c:pt idx="2">
                  <c:v>Industri</c:v>
                </c:pt>
                <c:pt idx="3">
                  <c:v>Fastigheter</c:v>
                </c:pt>
                <c:pt idx="4">
                  <c:v>Transport</c:v>
                </c:pt>
                <c:pt idx="5">
                  <c:v>IT &amp; Software</c:v>
                </c:pt>
                <c:pt idx="6">
                  <c:v>Information &amp; kommunikation</c:v>
                </c:pt>
                <c:pt idx="7">
                  <c:v>Energi</c:v>
                </c:pt>
                <c:pt idx="8">
                  <c:v>Miljö</c:v>
                </c:pt>
                <c:pt idx="9">
                  <c:v>Försvar, samhällsskydd, beredskap</c:v>
                </c:pt>
                <c:pt idx="10">
                  <c:v>Läkemedel/medicinsk teknik</c:v>
                </c:pt>
                <c:pt idx="11">
                  <c:v>Annan</c:v>
                </c:pt>
              </c:strCache>
            </c:strRef>
          </c:cat>
          <c:val>
            <c:numRef>
              <c:f>Blad21!$B$20:$M$20</c:f>
              <c:numCache>
                <c:formatCode>0%</c:formatCode>
                <c:ptCount val="12"/>
                <c:pt idx="0">
                  <c:v>0.24</c:v>
                </c:pt>
                <c:pt idx="1">
                  <c:v>0.12</c:v>
                </c:pt>
                <c:pt idx="2">
                  <c:v>0.18</c:v>
                </c:pt>
                <c:pt idx="3">
                  <c:v>0.25</c:v>
                </c:pt>
                <c:pt idx="4">
                  <c:v>0.03</c:v>
                </c:pt>
                <c:pt idx="5">
                  <c:v>0.03</c:v>
                </c:pt>
                <c:pt idx="6">
                  <c:v>0.01</c:v>
                </c:pt>
                <c:pt idx="7">
                  <c:v>7.0000000000000007E-2</c:v>
                </c:pt>
                <c:pt idx="8">
                  <c:v>0.01</c:v>
                </c:pt>
                <c:pt idx="9">
                  <c:v>0.01</c:v>
                </c:pt>
                <c:pt idx="10">
                  <c:v>0.02</c:v>
                </c:pt>
                <c:pt idx="11">
                  <c:v>0.02</c:v>
                </c:pt>
              </c:numCache>
            </c:numRef>
          </c:val>
          <c:extLst>
            <c:ext xmlns:c16="http://schemas.microsoft.com/office/drawing/2014/chart" uri="{C3380CC4-5D6E-409C-BE32-E72D297353CC}">
              <c16:uniqueId val="{00000002-ABF1-4B89-995C-374A0BA90DFE}"/>
            </c:ext>
          </c:extLst>
        </c:ser>
        <c:ser>
          <c:idx val="3"/>
          <c:order val="3"/>
          <c:tx>
            <c:strRef>
              <c:f>Blad21!$A$21</c:f>
              <c:strCache>
                <c:ptCount val="1"/>
                <c:pt idx="0">
                  <c:v>2023</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Blad21!$B$17:$M$17</c:f>
              <c:strCache>
                <c:ptCount val="12"/>
                <c:pt idx="0">
                  <c:v>Bygg &amp; anläggning</c:v>
                </c:pt>
                <c:pt idx="1">
                  <c:v>Infrastruktur</c:v>
                </c:pt>
                <c:pt idx="2">
                  <c:v>Industri</c:v>
                </c:pt>
                <c:pt idx="3">
                  <c:v>Fastigheter</c:v>
                </c:pt>
                <c:pt idx="4">
                  <c:v>Transport</c:v>
                </c:pt>
                <c:pt idx="5">
                  <c:v>IT &amp; Software</c:v>
                </c:pt>
                <c:pt idx="6">
                  <c:v>Information &amp; kommunikation</c:v>
                </c:pt>
                <c:pt idx="7">
                  <c:v>Energi</c:v>
                </c:pt>
                <c:pt idx="8">
                  <c:v>Miljö</c:v>
                </c:pt>
                <c:pt idx="9">
                  <c:v>Försvar, samhällsskydd, beredskap</c:v>
                </c:pt>
                <c:pt idx="10">
                  <c:v>Läkemedel/medicinsk teknik</c:v>
                </c:pt>
                <c:pt idx="11">
                  <c:v>Annan</c:v>
                </c:pt>
              </c:strCache>
            </c:strRef>
          </c:cat>
          <c:val>
            <c:numRef>
              <c:f>Blad21!$B$21:$M$21</c:f>
              <c:numCache>
                <c:formatCode>0%</c:formatCode>
                <c:ptCount val="12"/>
                <c:pt idx="0">
                  <c:v>0.22</c:v>
                </c:pt>
                <c:pt idx="1">
                  <c:v>0.09</c:v>
                </c:pt>
                <c:pt idx="2">
                  <c:v>0.18</c:v>
                </c:pt>
                <c:pt idx="3">
                  <c:v>0.23</c:v>
                </c:pt>
                <c:pt idx="4">
                  <c:v>0.01</c:v>
                </c:pt>
                <c:pt idx="5">
                  <c:v>0.01</c:v>
                </c:pt>
                <c:pt idx="6">
                  <c:v>0</c:v>
                </c:pt>
                <c:pt idx="7">
                  <c:v>0.06</c:v>
                </c:pt>
                <c:pt idx="8">
                  <c:v>0.02</c:v>
                </c:pt>
                <c:pt idx="9">
                  <c:v>0.02</c:v>
                </c:pt>
                <c:pt idx="10">
                  <c:v>0.01</c:v>
                </c:pt>
                <c:pt idx="11">
                  <c:v>0.01</c:v>
                </c:pt>
              </c:numCache>
            </c:numRef>
          </c:val>
          <c:extLst>
            <c:ext xmlns:c16="http://schemas.microsoft.com/office/drawing/2014/chart" uri="{C3380CC4-5D6E-409C-BE32-E72D297353CC}">
              <c16:uniqueId val="{00000003-ABF1-4B89-995C-374A0BA90DFE}"/>
            </c:ext>
          </c:extLst>
        </c:ser>
        <c:ser>
          <c:idx val="4"/>
          <c:order val="4"/>
          <c:tx>
            <c:strRef>
              <c:f>Blad21!$A$22</c:f>
              <c:strCache>
                <c:ptCount val="1"/>
                <c:pt idx="0">
                  <c:v>2024</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Blad21!$B$17:$M$17</c:f>
              <c:strCache>
                <c:ptCount val="12"/>
                <c:pt idx="0">
                  <c:v>Bygg &amp; anläggning</c:v>
                </c:pt>
                <c:pt idx="1">
                  <c:v>Infrastruktur</c:v>
                </c:pt>
                <c:pt idx="2">
                  <c:v>Industri</c:v>
                </c:pt>
                <c:pt idx="3">
                  <c:v>Fastigheter</c:v>
                </c:pt>
                <c:pt idx="4">
                  <c:v>Transport</c:v>
                </c:pt>
                <c:pt idx="5">
                  <c:v>IT &amp; Software</c:v>
                </c:pt>
                <c:pt idx="6">
                  <c:v>Information &amp; kommunikation</c:v>
                </c:pt>
                <c:pt idx="7">
                  <c:v>Energi</c:v>
                </c:pt>
                <c:pt idx="8">
                  <c:v>Miljö</c:v>
                </c:pt>
                <c:pt idx="9">
                  <c:v>Försvar, samhällsskydd, beredskap</c:v>
                </c:pt>
                <c:pt idx="10">
                  <c:v>Läkemedel/medicinsk teknik</c:v>
                </c:pt>
                <c:pt idx="11">
                  <c:v>Annan</c:v>
                </c:pt>
              </c:strCache>
            </c:strRef>
          </c:cat>
          <c:val>
            <c:numRef>
              <c:f>Blad21!$B$22:$M$22</c:f>
              <c:numCache>
                <c:formatCode>0%</c:formatCode>
                <c:ptCount val="12"/>
                <c:pt idx="0">
                  <c:v>0.26632653061224487</c:v>
                </c:pt>
                <c:pt idx="1">
                  <c:v>0.11164965986394557</c:v>
                </c:pt>
                <c:pt idx="2">
                  <c:v>0.14982993197278913</c:v>
                </c:pt>
                <c:pt idx="3">
                  <c:v>0.24821428571428575</c:v>
                </c:pt>
                <c:pt idx="4">
                  <c:v>2.5085034013605442E-2</c:v>
                </c:pt>
                <c:pt idx="5">
                  <c:v>1.5901360544217685E-2</c:v>
                </c:pt>
                <c:pt idx="6">
                  <c:v>6.7176870748299321E-3</c:v>
                </c:pt>
                <c:pt idx="7">
                  <c:v>5.2295918367346948E-2</c:v>
                </c:pt>
                <c:pt idx="8">
                  <c:v>2.4404761904761901E-2</c:v>
                </c:pt>
                <c:pt idx="9">
                  <c:v>3.6394557823129253E-2</c:v>
                </c:pt>
                <c:pt idx="10">
                  <c:v>2.4659863945578234E-2</c:v>
                </c:pt>
                <c:pt idx="11">
                  <c:v>3.3418367346938774E-2</c:v>
                </c:pt>
              </c:numCache>
            </c:numRef>
          </c:val>
          <c:extLst>
            <c:ext xmlns:c16="http://schemas.microsoft.com/office/drawing/2014/chart" uri="{C3380CC4-5D6E-409C-BE32-E72D297353CC}">
              <c16:uniqueId val="{00000004-ABF1-4B89-995C-374A0BA90DFE}"/>
            </c:ext>
          </c:extLst>
        </c:ser>
        <c:dLbls>
          <c:dLblPos val="outEnd"/>
          <c:showLegendKey val="0"/>
          <c:showVal val="1"/>
          <c:showCatName val="0"/>
          <c:showSerName val="0"/>
          <c:showPercent val="0"/>
          <c:showBubbleSize val="0"/>
        </c:dLbls>
        <c:gapWidth val="219"/>
        <c:overlap val="-27"/>
        <c:axId val="1657614768"/>
        <c:axId val="1657612848"/>
      </c:barChart>
      <c:catAx>
        <c:axId val="1657614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sv-SE"/>
          </a:p>
        </c:txPr>
        <c:crossAx val="1657612848"/>
        <c:crosses val="autoZero"/>
        <c:auto val="1"/>
        <c:lblAlgn val="ctr"/>
        <c:lblOffset val="100"/>
        <c:noMultiLvlLbl val="0"/>
      </c:catAx>
      <c:valAx>
        <c:axId val="1657612848"/>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657614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sz="700"/>
      </a:pPr>
      <a:endParaRPr lang="sv-SE"/>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708763328078168E-2"/>
          <c:y val="3.0973624971703587E-2"/>
          <c:w val="0.76330074806222492"/>
          <c:h val="0.84716456085186553"/>
        </c:manualLayout>
      </c:layout>
      <c:barChart>
        <c:barDir val="col"/>
        <c:grouping val="percentStacked"/>
        <c:varyColors val="0"/>
        <c:ser>
          <c:idx val="0"/>
          <c:order val="0"/>
          <c:tx>
            <c:strRef>
              <c:f>Blad21!$B$9</c:f>
              <c:strCache>
                <c:ptCount val="1"/>
                <c:pt idx="0">
                  <c:v>Bygg &amp; anläggning</c:v>
                </c:pt>
              </c:strCache>
            </c:strRef>
          </c:tx>
          <c:spPr>
            <a:solidFill>
              <a:schemeClr val="accent1"/>
            </a:solidFill>
            <a:ln>
              <a:noFill/>
            </a:ln>
            <a:effectLst/>
          </c:spPr>
          <c:invertIfNegative val="0"/>
          <c:cat>
            <c:strRef>
              <c:f>Blad21!$A$10:$A$13</c:f>
              <c:strCache>
                <c:ptCount val="4"/>
                <c:pt idx="0">
                  <c:v>Annan</c:v>
                </c:pt>
                <c:pt idx="1">
                  <c:v>Arkitektföretag</c:v>
                </c:pt>
                <c:pt idx="2">
                  <c:v>Industri- och techkonsultföretag</c:v>
                </c:pt>
                <c:pt idx="3">
                  <c:v>Teknikkonsultföretag</c:v>
                </c:pt>
              </c:strCache>
            </c:strRef>
          </c:cat>
          <c:val>
            <c:numRef>
              <c:f>Blad21!$B$10:$B$13</c:f>
              <c:numCache>
                <c:formatCode>0%</c:formatCode>
                <c:ptCount val="4"/>
                <c:pt idx="0">
                  <c:v>7.4626865671641784E-2</c:v>
                </c:pt>
                <c:pt idx="1">
                  <c:v>0.3810760667903525</c:v>
                </c:pt>
                <c:pt idx="2">
                  <c:v>2.9069767441860468E-2</c:v>
                </c:pt>
                <c:pt idx="3">
                  <c:v>0.31492324734926413</c:v>
                </c:pt>
              </c:numCache>
            </c:numRef>
          </c:val>
          <c:extLst>
            <c:ext xmlns:c16="http://schemas.microsoft.com/office/drawing/2014/chart" uri="{C3380CC4-5D6E-409C-BE32-E72D297353CC}">
              <c16:uniqueId val="{00000000-56BD-44A3-B2C7-8FAE99F575E6}"/>
            </c:ext>
          </c:extLst>
        </c:ser>
        <c:ser>
          <c:idx val="1"/>
          <c:order val="1"/>
          <c:tx>
            <c:strRef>
              <c:f>Blad21!$C$9</c:f>
              <c:strCache>
                <c:ptCount val="1"/>
                <c:pt idx="0">
                  <c:v>Infrastruktur</c:v>
                </c:pt>
              </c:strCache>
            </c:strRef>
          </c:tx>
          <c:spPr>
            <a:solidFill>
              <a:schemeClr val="accent2"/>
            </a:solidFill>
            <a:ln>
              <a:noFill/>
            </a:ln>
            <a:effectLst/>
          </c:spPr>
          <c:invertIfNegative val="0"/>
          <c:cat>
            <c:strRef>
              <c:f>Blad21!$A$10:$A$13</c:f>
              <c:strCache>
                <c:ptCount val="4"/>
                <c:pt idx="0">
                  <c:v>Annan</c:v>
                </c:pt>
                <c:pt idx="1">
                  <c:v>Arkitektföretag</c:v>
                </c:pt>
                <c:pt idx="2">
                  <c:v>Industri- och techkonsultföretag</c:v>
                </c:pt>
                <c:pt idx="3">
                  <c:v>Teknikkonsultföretag</c:v>
                </c:pt>
              </c:strCache>
            </c:strRef>
          </c:cat>
          <c:val>
            <c:numRef>
              <c:f>Blad21!$C$10:$C$13</c:f>
              <c:numCache>
                <c:formatCode>0%</c:formatCode>
                <c:ptCount val="4"/>
                <c:pt idx="0">
                  <c:v>0.21144278606965172</c:v>
                </c:pt>
                <c:pt idx="1">
                  <c:v>3.7476808905380334E-2</c:v>
                </c:pt>
                <c:pt idx="2">
                  <c:v>3.5412262156448202E-2</c:v>
                </c:pt>
                <c:pt idx="3">
                  <c:v>0.1542965659123279</c:v>
                </c:pt>
              </c:numCache>
            </c:numRef>
          </c:val>
          <c:extLst>
            <c:ext xmlns:c16="http://schemas.microsoft.com/office/drawing/2014/chart" uri="{C3380CC4-5D6E-409C-BE32-E72D297353CC}">
              <c16:uniqueId val="{00000001-56BD-44A3-B2C7-8FAE99F575E6}"/>
            </c:ext>
          </c:extLst>
        </c:ser>
        <c:ser>
          <c:idx val="2"/>
          <c:order val="2"/>
          <c:tx>
            <c:strRef>
              <c:f>Blad21!$D$9</c:f>
              <c:strCache>
                <c:ptCount val="1"/>
                <c:pt idx="0">
                  <c:v>Industri</c:v>
                </c:pt>
              </c:strCache>
            </c:strRef>
          </c:tx>
          <c:spPr>
            <a:solidFill>
              <a:schemeClr val="accent3"/>
            </a:solidFill>
            <a:ln>
              <a:noFill/>
            </a:ln>
            <a:effectLst/>
          </c:spPr>
          <c:invertIfNegative val="0"/>
          <c:cat>
            <c:strRef>
              <c:f>Blad21!$A$10:$A$13</c:f>
              <c:strCache>
                <c:ptCount val="4"/>
                <c:pt idx="0">
                  <c:v>Annan</c:v>
                </c:pt>
                <c:pt idx="1">
                  <c:v>Arkitektföretag</c:v>
                </c:pt>
                <c:pt idx="2">
                  <c:v>Industri- och techkonsultföretag</c:v>
                </c:pt>
                <c:pt idx="3">
                  <c:v>Teknikkonsultföretag</c:v>
                </c:pt>
              </c:strCache>
            </c:strRef>
          </c:cat>
          <c:val>
            <c:numRef>
              <c:f>Blad21!$D$10:$D$13</c:f>
              <c:numCache>
                <c:formatCode>0%</c:formatCode>
                <c:ptCount val="4"/>
                <c:pt idx="0">
                  <c:v>0.2300995024875622</c:v>
                </c:pt>
                <c:pt idx="1">
                  <c:v>3.6734693877551024E-2</c:v>
                </c:pt>
                <c:pt idx="2">
                  <c:v>0.40961945031712477</c:v>
                </c:pt>
                <c:pt idx="3">
                  <c:v>0.11125178034499129</c:v>
                </c:pt>
              </c:numCache>
            </c:numRef>
          </c:val>
          <c:extLst>
            <c:ext xmlns:c16="http://schemas.microsoft.com/office/drawing/2014/chart" uri="{C3380CC4-5D6E-409C-BE32-E72D297353CC}">
              <c16:uniqueId val="{00000002-56BD-44A3-B2C7-8FAE99F575E6}"/>
            </c:ext>
          </c:extLst>
        </c:ser>
        <c:ser>
          <c:idx val="3"/>
          <c:order val="3"/>
          <c:tx>
            <c:strRef>
              <c:f>Blad21!$E$9</c:f>
              <c:strCache>
                <c:ptCount val="1"/>
                <c:pt idx="0">
                  <c:v>Fastigheter</c:v>
                </c:pt>
              </c:strCache>
            </c:strRef>
          </c:tx>
          <c:spPr>
            <a:solidFill>
              <a:srgbClr val="00759E"/>
            </a:solidFill>
            <a:ln>
              <a:noFill/>
            </a:ln>
            <a:effectLst/>
          </c:spPr>
          <c:invertIfNegative val="0"/>
          <c:cat>
            <c:strRef>
              <c:f>Blad21!$A$10:$A$13</c:f>
              <c:strCache>
                <c:ptCount val="4"/>
                <c:pt idx="0">
                  <c:v>Annan</c:v>
                </c:pt>
                <c:pt idx="1">
                  <c:v>Arkitektföretag</c:v>
                </c:pt>
                <c:pt idx="2">
                  <c:v>Industri- och techkonsultföretag</c:v>
                </c:pt>
                <c:pt idx="3">
                  <c:v>Teknikkonsultföretag</c:v>
                </c:pt>
              </c:strCache>
            </c:strRef>
          </c:cat>
          <c:val>
            <c:numRef>
              <c:f>Blad21!$E$10:$E$13</c:f>
              <c:numCache>
                <c:formatCode>0%</c:formatCode>
                <c:ptCount val="4"/>
                <c:pt idx="0">
                  <c:v>0.26741293532338306</c:v>
                </c:pt>
                <c:pt idx="1">
                  <c:v>0.44489795918367347</c:v>
                </c:pt>
                <c:pt idx="2">
                  <c:v>1.3213530655391121E-2</c:v>
                </c:pt>
                <c:pt idx="3">
                  <c:v>0.23421427441050799</c:v>
                </c:pt>
              </c:numCache>
            </c:numRef>
          </c:val>
          <c:extLst>
            <c:ext xmlns:c16="http://schemas.microsoft.com/office/drawing/2014/chart" uri="{C3380CC4-5D6E-409C-BE32-E72D297353CC}">
              <c16:uniqueId val="{00000003-56BD-44A3-B2C7-8FAE99F575E6}"/>
            </c:ext>
          </c:extLst>
        </c:ser>
        <c:ser>
          <c:idx val="4"/>
          <c:order val="4"/>
          <c:tx>
            <c:strRef>
              <c:f>Blad21!$F$9</c:f>
              <c:strCache>
                <c:ptCount val="1"/>
                <c:pt idx="0">
                  <c:v>Transport</c:v>
                </c:pt>
              </c:strCache>
            </c:strRef>
          </c:tx>
          <c:spPr>
            <a:solidFill>
              <a:schemeClr val="accent5"/>
            </a:solidFill>
            <a:ln>
              <a:noFill/>
            </a:ln>
            <a:effectLst/>
          </c:spPr>
          <c:invertIfNegative val="0"/>
          <c:cat>
            <c:strRef>
              <c:f>Blad21!$A$10:$A$13</c:f>
              <c:strCache>
                <c:ptCount val="4"/>
                <c:pt idx="0">
                  <c:v>Annan</c:v>
                </c:pt>
                <c:pt idx="1">
                  <c:v>Arkitektföretag</c:v>
                </c:pt>
                <c:pt idx="2">
                  <c:v>Industri- och techkonsultföretag</c:v>
                </c:pt>
                <c:pt idx="3">
                  <c:v>Teknikkonsultföretag</c:v>
                </c:pt>
              </c:strCache>
            </c:strRef>
          </c:cat>
          <c:val>
            <c:numRef>
              <c:f>Blad21!$F$10:$F$13</c:f>
              <c:numCache>
                <c:formatCode>0%</c:formatCode>
                <c:ptCount val="4"/>
                <c:pt idx="0">
                  <c:v>0</c:v>
                </c:pt>
                <c:pt idx="1">
                  <c:v>0</c:v>
                </c:pt>
                <c:pt idx="2">
                  <c:v>0.13742071881606766</c:v>
                </c:pt>
                <c:pt idx="3">
                  <c:v>5.5388510840322838E-3</c:v>
                </c:pt>
              </c:numCache>
            </c:numRef>
          </c:val>
          <c:extLst>
            <c:ext xmlns:c16="http://schemas.microsoft.com/office/drawing/2014/chart" uri="{C3380CC4-5D6E-409C-BE32-E72D297353CC}">
              <c16:uniqueId val="{00000004-56BD-44A3-B2C7-8FAE99F575E6}"/>
            </c:ext>
          </c:extLst>
        </c:ser>
        <c:ser>
          <c:idx val="5"/>
          <c:order val="5"/>
          <c:tx>
            <c:strRef>
              <c:f>Blad21!$G$9</c:f>
              <c:strCache>
                <c:ptCount val="1"/>
                <c:pt idx="0">
                  <c:v>IT &amp; Software</c:v>
                </c:pt>
              </c:strCache>
            </c:strRef>
          </c:tx>
          <c:spPr>
            <a:solidFill>
              <a:schemeClr val="accent6"/>
            </a:solidFill>
            <a:ln>
              <a:noFill/>
            </a:ln>
            <a:effectLst/>
          </c:spPr>
          <c:invertIfNegative val="0"/>
          <c:cat>
            <c:strRef>
              <c:f>Blad21!$A$10:$A$13</c:f>
              <c:strCache>
                <c:ptCount val="4"/>
                <c:pt idx="0">
                  <c:v>Annan</c:v>
                </c:pt>
                <c:pt idx="1">
                  <c:v>Arkitektföretag</c:v>
                </c:pt>
                <c:pt idx="2">
                  <c:v>Industri- och techkonsultföretag</c:v>
                </c:pt>
                <c:pt idx="3">
                  <c:v>Teknikkonsultföretag</c:v>
                </c:pt>
              </c:strCache>
            </c:strRef>
          </c:cat>
          <c:val>
            <c:numRef>
              <c:f>Blad21!$G$10:$G$13</c:f>
              <c:numCache>
                <c:formatCode>0%</c:formatCode>
                <c:ptCount val="4"/>
                <c:pt idx="0">
                  <c:v>6.2189054726368154E-3</c:v>
                </c:pt>
                <c:pt idx="1">
                  <c:v>7.4211502782931356E-3</c:v>
                </c:pt>
                <c:pt idx="2">
                  <c:v>6.4482029598308677E-2</c:v>
                </c:pt>
                <c:pt idx="3">
                  <c:v>6.3301155246083245E-3</c:v>
                </c:pt>
              </c:numCache>
            </c:numRef>
          </c:val>
          <c:extLst>
            <c:ext xmlns:c16="http://schemas.microsoft.com/office/drawing/2014/chart" uri="{C3380CC4-5D6E-409C-BE32-E72D297353CC}">
              <c16:uniqueId val="{00000005-56BD-44A3-B2C7-8FAE99F575E6}"/>
            </c:ext>
          </c:extLst>
        </c:ser>
        <c:ser>
          <c:idx val="6"/>
          <c:order val="6"/>
          <c:tx>
            <c:strRef>
              <c:f>Blad21!$H$9</c:f>
              <c:strCache>
                <c:ptCount val="1"/>
                <c:pt idx="0">
                  <c:v>Information &amp; kommunikation</c:v>
                </c:pt>
              </c:strCache>
            </c:strRef>
          </c:tx>
          <c:spPr>
            <a:solidFill>
              <a:schemeClr val="accent1">
                <a:lumMod val="60000"/>
              </a:schemeClr>
            </a:solidFill>
            <a:ln>
              <a:noFill/>
            </a:ln>
            <a:effectLst/>
          </c:spPr>
          <c:invertIfNegative val="0"/>
          <c:cat>
            <c:strRef>
              <c:f>Blad21!$A$10:$A$13</c:f>
              <c:strCache>
                <c:ptCount val="4"/>
                <c:pt idx="0">
                  <c:v>Annan</c:v>
                </c:pt>
                <c:pt idx="1">
                  <c:v>Arkitektföretag</c:v>
                </c:pt>
                <c:pt idx="2">
                  <c:v>Industri- och techkonsultföretag</c:v>
                </c:pt>
                <c:pt idx="3">
                  <c:v>Teknikkonsultföretag</c:v>
                </c:pt>
              </c:strCache>
            </c:strRef>
          </c:cat>
          <c:val>
            <c:numRef>
              <c:f>Blad21!$H$10:$H$13</c:f>
              <c:numCache>
                <c:formatCode>0%</c:formatCode>
                <c:ptCount val="4"/>
                <c:pt idx="0">
                  <c:v>0</c:v>
                </c:pt>
                <c:pt idx="1">
                  <c:v>5.5658627087198506E-3</c:v>
                </c:pt>
                <c:pt idx="2">
                  <c:v>2.5369978858350951E-2</c:v>
                </c:pt>
                <c:pt idx="3">
                  <c:v>2.5320462098433298E-3</c:v>
                </c:pt>
              </c:numCache>
            </c:numRef>
          </c:val>
          <c:extLst>
            <c:ext xmlns:c16="http://schemas.microsoft.com/office/drawing/2014/chart" uri="{C3380CC4-5D6E-409C-BE32-E72D297353CC}">
              <c16:uniqueId val="{00000006-56BD-44A3-B2C7-8FAE99F575E6}"/>
            </c:ext>
          </c:extLst>
        </c:ser>
        <c:ser>
          <c:idx val="7"/>
          <c:order val="7"/>
          <c:tx>
            <c:strRef>
              <c:f>Blad21!$I$9</c:f>
              <c:strCache>
                <c:ptCount val="1"/>
                <c:pt idx="0">
                  <c:v>Energi</c:v>
                </c:pt>
              </c:strCache>
            </c:strRef>
          </c:tx>
          <c:spPr>
            <a:solidFill>
              <a:srgbClr val="C00000"/>
            </a:solidFill>
            <a:ln>
              <a:noFill/>
            </a:ln>
            <a:effectLst/>
          </c:spPr>
          <c:invertIfNegative val="0"/>
          <c:cat>
            <c:strRef>
              <c:f>Blad21!$A$10:$A$13</c:f>
              <c:strCache>
                <c:ptCount val="4"/>
                <c:pt idx="0">
                  <c:v>Annan</c:v>
                </c:pt>
                <c:pt idx="1">
                  <c:v>Arkitektföretag</c:v>
                </c:pt>
                <c:pt idx="2">
                  <c:v>Industri- och techkonsultföretag</c:v>
                </c:pt>
                <c:pt idx="3">
                  <c:v>Teknikkonsultföretag</c:v>
                </c:pt>
              </c:strCache>
            </c:strRef>
          </c:cat>
          <c:val>
            <c:numRef>
              <c:f>Blad21!$I$10:$I$13</c:f>
              <c:numCache>
                <c:formatCode>0%</c:formatCode>
                <c:ptCount val="4"/>
                <c:pt idx="0">
                  <c:v>4.3532338308457708E-2</c:v>
                </c:pt>
                <c:pt idx="1">
                  <c:v>1.2987012987012986E-2</c:v>
                </c:pt>
                <c:pt idx="2">
                  <c:v>9.830866807610994E-2</c:v>
                </c:pt>
                <c:pt idx="3">
                  <c:v>5.6812786833359712E-2</c:v>
                </c:pt>
              </c:numCache>
            </c:numRef>
          </c:val>
          <c:extLst>
            <c:ext xmlns:c16="http://schemas.microsoft.com/office/drawing/2014/chart" uri="{C3380CC4-5D6E-409C-BE32-E72D297353CC}">
              <c16:uniqueId val="{00000007-56BD-44A3-B2C7-8FAE99F575E6}"/>
            </c:ext>
          </c:extLst>
        </c:ser>
        <c:ser>
          <c:idx val="8"/>
          <c:order val="8"/>
          <c:tx>
            <c:strRef>
              <c:f>Blad21!$J$9</c:f>
              <c:strCache>
                <c:ptCount val="1"/>
                <c:pt idx="0">
                  <c:v>Miljö</c:v>
                </c:pt>
              </c:strCache>
            </c:strRef>
          </c:tx>
          <c:spPr>
            <a:solidFill>
              <a:srgbClr val="CDA197"/>
            </a:solidFill>
            <a:ln>
              <a:noFill/>
            </a:ln>
            <a:effectLst/>
          </c:spPr>
          <c:invertIfNegative val="0"/>
          <c:cat>
            <c:strRef>
              <c:f>Blad21!$A$10:$A$13</c:f>
              <c:strCache>
                <c:ptCount val="4"/>
                <c:pt idx="0">
                  <c:v>Annan</c:v>
                </c:pt>
                <c:pt idx="1">
                  <c:v>Arkitektföretag</c:v>
                </c:pt>
                <c:pt idx="2">
                  <c:v>Industri- och techkonsultföretag</c:v>
                </c:pt>
                <c:pt idx="3">
                  <c:v>Teknikkonsultföretag</c:v>
                </c:pt>
              </c:strCache>
            </c:strRef>
          </c:cat>
          <c:val>
            <c:numRef>
              <c:f>Blad21!$J$10:$J$13</c:f>
              <c:numCache>
                <c:formatCode>0%</c:formatCode>
                <c:ptCount val="4"/>
                <c:pt idx="0">
                  <c:v>2.4875621890547261E-2</c:v>
                </c:pt>
                <c:pt idx="1">
                  <c:v>1.1131725417439701E-2</c:v>
                </c:pt>
                <c:pt idx="2">
                  <c:v>3.1712473572938688E-2</c:v>
                </c:pt>
                <c:pt idx="3">
                  <c:v>2.8010761196391832E-2</c:v>
                </c:pt>
              </c:numCache>
            </c:numRef>
          </c:val>
          <c:extLst>
            <c:ext xmlns:c16="http://schemas.microsoft.com/office/drawing/2014/chart" uri="{C3380CC4-5D6E-409C-BE32-E72D297353CC}">
              <c16:uniqueId val="{00000008-56BD-44A3-B2C7-8FAE99F575E6}"/>
            </c:ext>
          </c:extLst>
        </c:ser>
        <c:ser>
          <c:idx val="9"/>
          <c:order val="9"/>
          <c:tx>
            <c:strRef>
              <c:f>Blad21!$K$9</c:f>
              <c:strCache>
                <c:ptCount val="1"/>
                <c:pt idx="0">
                  <c:v>Försvar, samhällsskydd, beredskap</c:v>
                </c:pt>
              </c:strCache>
            </c:strRef>
          </c:tx>
          <c:spPr>
            <a:solidFill>
              <a:srgbClr val="88AAA0"/>
            </a:solidFill>
            <a:ln>
              <a:noFill/>
            </a:ln>
            <a:effectLst/>
          </c:spPr>
          <c:invertIfNegative val="0"/>
          <c:cat>
            <c:strRef>
              <c:f>Blad21!$A$10:$A$13</c:f>
              <c:strCache>
                <c:ptCount val="4"/>
                <c:pt idx="0">
                  <c:v>Annan</c:v>
                </c:pt>
                <c:pt idx="1">
                  <c:v>Arkitektföretag</c:v>
                </c:pt>
                <c:pt idx="2">
                  <c:v>Industri- och techkonsultföretag</c:v>
                </c:pt>
                <c:pt idx="3">
                  <c:v>Teknikkonsultföretag</c:v>
                </c:pt>
              </c:strCache>
            </c:strRef>
          </c:cat>
          <c:val>
            <c:numRef>
              <c:f>Blad21!$K$10:$K$13</c:f>
              <c:numCache>
                <c:formatCode>0%</c:formatCode>
                <c:ptCount val="4"/>
                <c:pt idx="0">
                  <c:v>6.2189054726368154E-3</c:v>
                </c:pt>
                <c:pt idx="1">
                  <c:v>1.5584415584415584E-2</c:v>
                </c:pt>
                <c:pt idx="2">
                  <c:v>8.0866807610993643E-2</c:v>
                </c:pt>
                <c:pt idx="3">
                  <c:v>3.6081658490267447E-2</c:v>
                </c:pt>
              </c:numCache>
            </c:numRef>
          </c:val>
          <c:extLst>
            <c:ext xmlns:c16="http://schemas.microsoft.com/office/drawing/2014/chart" uri="{C3380CC4-5D6E-409C-BE32-E72D297353CC}">
              <c16:uniqueId val="{00000009-56BD-44A3-B2C7-8FAE99F575E6}"/>
            </c:ext>
          </c:extLst>
        </c:ser>
        <c:ser>
          <c:idx val="10"/>
          <c:order val="10"/>
          <c:tx>
            <c:strRef>
              <c:f>Blad21!$L$9</c:f>
              <c:strCache>
                <c:ptCount val="1"/>
                <c:pt idx="0">
                  <c:v>Läkemedel/medicinsk teknik</c:v>
                </c:pt>
              </c:strCache>
            </c:strRef>
          </c:tx>
          <c:spPr>
            <a:solidFill>
              <a:srgbClr val="00B0F0"/>
            </a:solidFill>
            <a:ln>
              <a:noFill/>
            </a:ln>
            <a:effectLst/>
          </c:spPr>
          <c:invertIfNegative val="0"/>
          <c:cat>
            <c:strRef>
              <c:f>Blad21!$A$10:$A$13</c:f>
              <c:strCache>
                <c:ptCount val="4"/>
                <c:pt idx="0">
                  <c:v>Annan</c:v>
                </c:pt>
                <c:pt idx="1">
                  <c:v>Arkitektföretag</c:v>
                </c:pt>
                <c:pt idx="2">
                  <c:v>Industri- och techkonsultföretag</c:v>
                </c:pt>
                <c:pt idx="3">
                  <c:v>Teknikkonsultföretag</c:v>
                </c:pt>
              </c:strCache>
            </c:strRef>
          </c:cat>
          <c:val>
            <c:numRef>
              <c:f>Blad21!$L$10:$L$13</c:f>
              <c:numCache>
                <c:formatCode>0%</c:formatCode>
                <c:ptCount val="4"/>
                <c:pt idx="0">
                  <c:v>6.2189054726368154E-3</c:v>
                </c:pt>
                <c:pt idx="1">
                  <c:v>2.2263450834879403E-3</c:v>
                </c:pt>
                <c:pt idx="2">
                  <c:v>7.8224101479915445E-2</c:v>
                </c:pt>
                <c:pt idx="3">
                  <c:v>2.0731128343092261E-2</c:v>
                </c:pt>
              </c:numCache>
            </c:numRef>
          </c:val>
          <c:extLst>
            <c:ext xmlns:c16="http://schemas.microsoft.com/office/drawing/2014/chart" uri="{C3380CC4-5D6E-409C-BE32-E72D297353CC}">
              <c16:uniqueId val="{0000000A-56BD-44A3-B2C7-8FAE99F575E6}"/>
            </c:ext>
          </c:extLst>
        </c:ser>
        <c:ser>
          <c:idx val="11"/>
          <c:order val="11"/>
          <c:tx>
            <c:strRef>
              <c:f>Blad21!$M$9</c:f>
              <c:strCache>
                <c:ptCount val="1"/>
                <c:pt idx="0">
                  <c:v>Annan</c:v>
                </c:pt>
              </c:strCache>
            </c:strRef>
          </c:tx>
          <c:spPr>
            <a:solidFill>
              <a:srgbClr val="69AB7A"/>
            </a:solidFill>
            <a:ln>
              <a:noFill/>
            </a:ln>
            <a:effectLst/>
          </c:spPr>
          <c:invertIfNegative val="0"/>
          <c:cat>
            <c:strRef>
              <c:f>Blad21!$A$10:$A$13</c:f>
              <c:strCache>
                <c:ptCount val="4"/>
                <c:pt idx="0">
                  <c:v>Annan</c:v>
                </c:pt>
                <c:pt idx="1">
                  <c:v>Arkitektföretag</c:v>
                </c:pt>
                <c:pt idx="2">
                  <c:v>Industri- och techkonsultföretag</c:v>
                </c:pt>
                <c:pt idx="3">
                  <c:v>Teknikkonsultföretag</c:v>
                </c:pt>
              </c:strCache>
            </c:strRef>
          </c:cat>
          <c:val>
            <c:numRef>
              <c:f>Blad21!$M$10:$M$13</c:f>
              <c:numCache>
                <c:formatCode>0%</c:formatCode>
                <c:ptCount val="4"/>
                <c:pt idx="0">
                  <c:v>0.12437810945273632</c:v>
                </c:pt>
                <c:pt idx="1">
                  <c:v>4.6753246753246755E-2</c:v>
                </c:pt>
                <c:pt idx="2">
                  <c:v>5.2854122621564484E-4</c:v>
                </c:pt>
                <c:pt idx="3">
                  <c:v>2.6269979427124546E-2</c:v>
                </c:pt>
              </c:numCache>
            </c:numRef>
          </c:val>
          <c:extLst>
            <c:ext xmlns:c16="http://schemas.microsoft.com/office/drawing/2014/chart" uri="{C3380CC4-5D6E-409C-BE32-E72D297353CC}">
              <c16:uniqueId val="{0000000B-56BD-44A3-B2C7-8FAE99F575E6}"/>
            </c:ext>
          </c:extLst>
        </c:ser>
        <c:dLbls>
          <c:showLegendKey val="0"/>
          <c:showVal val="0"/>
          <c:showCatName val="0"/>
          <c:showSerName val="0"/>
          <c:showPercent val="0"/>
          <c:showBubbleSize val="0"/>
        </c:dLbls>
        <c:gapWidth val="150"/>
        <c:overlap val="100"/>
        <c:axId val="1780142032"/>
        <c:axId val="1780155952"/>
      </c:barChart>
      <c:catAx>
        <c:axId val="1780142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780155952"/>
        <c:crosses val="autoZero"/>
        <c:auto val="1"/>
        <c:lblAlgn val="ctr"/>
        <c:lblOffset val="100"/>
        <c:noMultiLvlLbl val="0"/>
      </c:catAx>
      <c:valAx>
        <c:axId val="17801559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780142032"/>
        <c:crosses val="autoZero"/>
        <c:crossBetween val="between"/>
      </c:valAx>
      <c:spPr>
        <a:noFill/>
        <a:ln>
          <a:noFill/>
        </a:ln>
        <a:effectLst/>
      </c:spPr>
    </c:plotArea>
    <c:legend>
      <c:legendPos val="b"/>
      <c:layout>
        <c:manualLayout>
          <c:xMode val="edge"/>
          <c:yMode val="edge"/>
          <c:x val="0.84419247426382893"/>
          <c:y val="3.1350097521467023E-2"/>
          <c:w val="0.15573066783104039"/>
          <c:h val="0.96864990247853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'28'!$O$9</c:f>
              <c:strCache>
                <c:ptCount val="1"/>
                <c:pt idx="0">
                  <c:v>Civilingenjör</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'28'!$N$10:$N$14</c:f>
              <c:strCache>
                <c:ptCount val="5"/>
                <c:pt idx="0">
                  <c:v>Annan</c:v>
                </c:pt>
                <c:pt idx="1">
                  <c:v>Arkitektföretag</c:v>
                </c:pt>
                <c:pt idx="2">
                  <c:v>Industri- och 
techkonsultföretag</c:v>
                </c:pt>
                <c:pt idx="3">
                  <c:v>Teknikkonsultföretag</c:v>
                </c:pt>
                <c:pt idx="4">
                  <c:v>Total</c:v>
                </c:pt>
              </c:strCache>
            </c:strRef>
          </c:cat>
          <c:val>
            <c:numRef>
              <c:f>'28'!$O$10:$O$14</c:f>
              <c:numCache>
                <c:formatCode>0%</c:formatCode>
                <c:ptCount val="5"/>
                <c:pt idx="0">
                  <c:v>0.39750000000000002</c:v>
                </c:pt>
                <c:pt idx="1">
                  <c:v>2.4E-2</c:v>
                </c:pt>
                <c:pt idx="2">
                  <c:v>0.38444444444444442</c:v>
                </c:pt>
                <c:pt idx="3">
                  <c:v>0.25261538461538463</c:v>
                </c:pt>
                <c:pt idx="4">
                  <c:v>0.21714285714285714</c:v>
                </c:pt>
              </c:numCache>
            </c:numRef>
          </c:val>
          <c:extLst>
            <c:ext xmlns:c16="http://schemas.microsoft.com/office/drawing/2014/chart" uri="{C3380CC4-5D6E-409C-BE32-E72D297353CC}">
              <c16:uniqueId val="{00000000-D9FD-437C-AD06-6B7D91974B56}"/>
            </c:ext>
          </c:extLst>
        </c:ser>
        <c:ser>
          <c:idx val="1"/>
          <c:order val="1"/>
          <c:tx>
            <c:strRef>
              <c:f>'28'!$P$9</c:f>
              <c:strCache>
                <c:ptCount val="1"/>
                <c:pt idx="0">
                  <c:v>Övrig ingenjör</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'28'!$N$10:$N$14</c:f>
              <c:strCache>
                <c:ptCount val="5"/>
                <c:pt idx="0">
                  <c:v>Annan</c:v>
                </c:pt>
                <c:pt idx="1">
                  <c:v>Arkitektföretag</c:v>
                </c:pt>
                <c:pt idx="2">
                  <c:v>Industri- och 
techkonsultföretag</c:v>
                </c:pt>
                <c:pt idx="3">
                  <c:v>Teknikkonsultföretag</c:v>
                </c:pt>
                <c:pt idx="4">
                  <c:v>Total</c:v>
                </c:pt>
              </c:strCache>
            </c:strRef>
          </c:cat>
          <c:val>
            <c:numRef>
              <c:f>'28'!$P$10:$P$14</c:f>
              <c:numCache>
                <c:formatCode>0%</c:formatCode>
                <c:ptCount val="5"/>
                <c:pt idx="0">
                  <c:v>0.17249999999999999</c:v>
                </c:pt>
                <c:pt idx="1">
                  <c:v>0.18142857142857144</c:v>
                </c:pt>
                <c:pt idx="2">
                  <c:v>0.34611111111111109</c:v>
                </c:pt>
                <c:pt idx="3">
                  <c:v>0.59169230769230774</c:v>
                </c:pt>
                <c:pt idx="4">
                  <c:v>0.41603174603174603</c:v>
                </c:pt>
              </c:numCache>
            </c:numRef>
          </c:val>
          <c:extLst>
            <c:ext xmlns:c16="http://schemas.microsoft.com/office/drawing/2014/chart" uri="{C3380CC4-5D6E-409C-BE32-E72D297353CC}">
              <c16:uniqueId val="{00000001-D9FD-437C-AD06-6B7D91974B56}"/>
            </c:ext>
          </c:extLst>
        </c:ser>
        <c:ser>
          <c:idx val="2"/>
          <c:order val="2"/>
          <c:tx>
            <c:strRef>
              <c:f>'28'!$Q$9</c:f>
              <c:strCache>
                <c:ptCount val="1"/>
                <c:pt idx="0">
                  <c:v>Teknisk doktor/forskare</c:v>
                </c:pt>
              </c:strCache>
            </c:strRef>
          </c:tx>
          <c:spPr>
            <a:solidFill>
              <a:schemeClr val="accent3"/>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E-D9FD-437C-AD06-6B7D91974B56}"/>
                </c:ext>
              </c:extLst>
            </c:dLbl>
            <c:dLbl>
              <c:idx val="3"/>
              <c:delete val="1"/>
              <c:extLst>
                <c:ext xmlns:c15="http://schemas.microsoft.com/office/drawing/2012/chart" uri="{CE6537A1-D6FC-4f65-9D91-7224C49458BB}"/>
                <c:ext xmlns:c16="http://schemas.microsoft.com/office/drawing/2014/chart" uri="{C3380CC4-5D6E-409C-BE32-E72D297353CC}">
                  <c16:uniqueId val="{0000000C-D9FD-437C-AD06-6B7D91974B56}"/>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'28'!$N$10:$N$14</c:f>
              <c:strCache>
                <c:ptCount val="5"/>
                <c:pt idx="0">
                  <c:v>Annan</c:v>
                </c:pt>
                <c:pt idx="1">
                  <c:v>Arkitektföretag</c:v>
                </c:pt>
                <c:pt idx="2">
                  <c:v>Industri- och 
techkonsultföretag</c:v>
                </c:pt>
                <c:pt idx="3">
                  <c:v>Teknikkonsultföretag</c:v>
                </c:pt>
                <c:pt idx="4">
                  <c:v>Total</c:v>
                </c:pt>
              </c:strCache>
            </c:strRef>
          </c:cat>
          <c:val>
            <c:numRef>
              <c:f>'28'!$Q$10:$Q$14</c:f>
              <c:numCache>
                <c:formatCode>0%</c:formatCode>
                <c:ptCount val="5"/>
                <c:pt idx="0">
                  <c:v>2.5000000000000001E-3</c:v>
                </c:pt>
                <c:pt idx="1">
                  <c:v>8.571428571428571E-4</c:v>
                </c:pt>
                <c:pt idx="2">
                  <c:v>3.3333333333333333E-2</c:v>
                </c:pt>
                <c:pt idx="3">
                  <c:v>4.4615384615384612E-3</c:v>
                </c:pt>
                <c:pt idx="4">
                  <c:v>7.4603174603174605E-3</c:v>
                </c:pt>
              </c:numCache>
            </c:numRef>
          </c:val>
          <c:extLst>
            <c:ext xmlns:c16="http://schemas.microsoft.com/office/drawing/2014/chart" uri="{C3380CC4-5D6E-409C-BE32-E72D297353CC}">
              <c16:uniqueId val="{00000002-D9FD-437C-AD06-6B7D91974B56}"/>
            </c:ext>
          </c:extLst>
        </c:ser>
        <c:ser>
          <c:idx val="3"/>
          <c:order val="3"/>
          <c:tx>
            <c:strRef>
              <c:f>'28'!$R$9</c:f>
              <c:strCache>
                <c:ptCount val="1"/>
                <c:pt idx="0">
                  <c:v>Arkitekt</c:v>
                </c:pt>
              </c:strCache>
            </c:strRef>
          </c:tx>
          <c:spPr>
            <a:solidFill>
              <a:srgbClr val="00759E"/>
            </a:solidFill>
            <a:ln>
              <a:noFill/>
            </a:ln>
            <a:effectLst/>
          </c:spPr>
          <c:invertIfNegative val="0"/>
          <c:dLbls>
            <c:dLbl>
              <c:idx val="0"/>
              <c:layout>
                <c:manualLayout>
                  <c:x val="-4.5243267169509001E-3"/>
                  <c:y val="-6.1274763206469178E-2"/>
                </c:manualLayout>
              </c:layout>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9FD-437C-AD06-6B7D91974B56}"/>
                </c:ext>
              </c:extLst>
            </c:dLbl>
            <c:dLbl>
              <c:idx val="3"/>
              <c:layout>
                <c:manualLayout>
                  <c:x val="0"/>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D9FD-437C-AD06-6B7D91974B56}"/>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'28'!$N$10:$N$14</c:f>
              <c:strCache>
                <c:ptCount val="5"/>
                <c:pt idx="0">
                  <c:v>Annan</c:v>
                </c:pt>
                <c:pt idx="1">
                  <c:v>Arkitektföretag</c:v>
                </c:pt>
                <c:pt idx="2">
                  <c:v>Industri- och 
techkonsultföretag</c:v>
                </c:pt>
                <c:pt idx="3">
                  <c:v>Teknikkonsultföretag</c:v>
                </c:pt>
                <c:pt idx="4">
                  <c:v>Total</c:v>
                </c:pt>
              </c:strCache>
            </c:strRef>
          </c:cat>
          <c:val>
            <c:numRef>
              <c:f>'28'!$R$10:$R$14</c:f>
              <c:numCache>
                <c:formatCode>0%</c:formatCode>
                <c:ptCount val="5"/>
                <c:pt idx="0">
                  <c:v>0.01</c:v>
                </c:pt>
                <c:pt idx="1">
                  <c:v>0.74885714285714289</c:v>
                </c:pt>
                <c:pt idx="2">
                  <c:v>1.3888888888888888E-2</c:v>
                </c:pt>
                <c:pt idx="3">
                  <c:v>2.123076923076923E-2</c:v>
                </c:pt>
                <c:pt idx="4">
                  <c:v>0.22158730158730158</c:v>
                </c:pt>
              </c:numCache>
            </c:numRef>
          </c:val>
          <c:extLst>
            <c:ext xmlns:c16="http://schemas.microsoft.com/office/drawing/2014/chart" uri="{C3380CC4-5D6E-409C-BE32-E72D297353CC}">
              <c16:uniqueId val="{00000003-D9FD-437C-AD06-6B7D91974B56}"/>
            </c:ext>
          </c:extLst>
        </c:ser>
        <c:ser>
          <c:idx val="4"/>
          <c:order val="4"/>
          <c:tx>
            <c:strRef>
              <c:f>'28'!$S$9</c:f>
              <c:strCache>
                <c:ptCount val="1"/>
                <c:pt idx="0">
                  <c:v>Dataanalytiker</c:v>
                </c:pt>
              </c:strCache>
            </c:strRef>
          </c:tx>
          <c:spPr>
            <a:solidFill>
              <a:schemeClr val="accent5"/>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14-D9FD-437C-AD06-6B7D91974B56}"/>
                </c:ext>
              </c:extLst>
            </c:dLbl>
            <c:dLbl>
              <c:idx val="3"/>
              <c:delete val="1"/>
              <c:extLst>
                <c:ext xmlns:c15="http://schemas.microsoft.com/office/drawing/2012/chart" uri="{CE6537A1-D6FC-4f65-9D91-7224C49458BB}"/>
                <c:ext xmlns:c16="http://schemas.microsoft.com/office/drawing/2014/chart" uri="{C3380CC4-5D6E-409C-BE32-E72D297353CC}">
                  <c16:uniqueId val="{00000018-D9FD-437C-AD06-6B7D91974B56}"/>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'28'!$N$10:$N$14</c:f>
              <c:strCache>
                <c:ptCount val="5"/>
                <c:pt idx="0">
                  <c:v>Annan</c:v>
                </c:pt>
                <c:pt idx="1">
                  <c:v>Arkitektföretag</c:v>
                </c:pt>
                <c:pt idx="2">
                  <c:v>Industri- och 
techkonsultföretag</c:v>
                </c:pt>
                <c:pt idx="3">
                  <c:v>Teknikkonsultföretag</c:v>
                </c:pt>
                <c:pt idx="4">
                  <c:v>Total</c:v>
                </c:pt>
              </c:strCache>
            </c:strRef>
          </c:cat>
          <c:val>
            <c:numRef>
              <c:f>'28'!$S$10:$S$14</c:f>
              <c:numCache>
                <c:formatCode>0%</c:formatCode>
                <c:ptCount val="5"/>
                <c:pt idx="1">
                  <c:v>0</c:v>
                </c:pt>
                <c:pt idx="2">
                  <c:v>3.111111111111111E-2</c:v>
                </c:pt>
                <c:pt idx="3">
                  <c:v>0</c:v>
                </c:pt>
              </c:numCache>
            </c:numRef>
          </c:val>
          <c:extLst>
            <c:ext xmlns:c16="http://schemas.microsoft.com/office/drawing/2014/chart" uri="{C3380CC4-5D6E-409C-BE32-E72D297353CC}">
              <c16:uniqueId val="{00000004-D9FD-437C-AD06-6B7D91974B56}"/>
            </c:ext>
          </c:extLst>
        </c:ser>
        <c:ser>
          <c:idx val="5"/>
          <c:order val="5"/>
          <c:tx>
            <c:strRef>
              <c:f>'28'!$T$9</c:f>
              <c:strCache>
                <c:ptCount val="1"/>
                <c:pt idx="0">
                  <c:v>IT-tekniker</c:v>
                </c:pt>
              </c:strCache>
            </c:strRef>
          </c:tx>
          <c:spPr>
            <a:solidFill>
              <a:schemeClr val="accent6">
                <a:lumMod val="60000"/>
                <a:lumOff val="40000"/>
              </a:schemeClr>
            </a:solidFill>
            <a:ln>
              <a:noFill/>
            </a:ln>
            <a:effectLst/>
          </c:spPr>
          <c:invertIfNegative val="0"/>
          <c:dLbls>
            <c:dLbl>
              <c:idx val="0"/>
              <c:layout>
                <c:manualLayout>
                  <c:x val="-8.2945031622681709E-17"/>
                  <c:y val="-8.169968427529208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9FD-437C-AD06-6B7D91974B56}"/>
                </c:ext>
              </c:extLst>
            </c:dLbl>
            <c:dLbl>
              <c:idx val="1"/>
              <c:delete val="1"/>
              <c:extLst>
                <c:ext xmlns:c15="http://schemas.microsoft.com/office/drawing/2012/chart" uri="{CE6537A1-D6FC-4f65-9D91-7224C49458BB}"/>
                <c:ext xmlns:c16="http://schemas.microsoft.com/office/drawing/2014/chart" uri="{C3380CC4-5D6E-409C-BE32-E72D297353CC}">
                  <c16:uniqueId val="{00000013-D9FD-437C-AD06-6B7D91974B56}"/>
                </c:ext>
              </c:extLst>
            </c:dLbl>
            <c:dLbl>
              <c:idx val="3"/>
              <c:delete val="1"/>
              <c:extLst>
                <c:ext xmlns:c15="http://schemas.microsoft.com/office/drawing/2012/chart" uri="{CE6537A1-D6FC-4f65-9D91-7224C49458BB}"/>
                <c:ext xmlns:c16="http://schemas.microsoft.com/office/drawing/2014/chart" uri="{C3380CC4-5D6E-409C-BE32-E72D297353CC}">
                  <c16:uniqueId val="{00000017-D9FD-437C-AD06-6B7D91974B56}"/>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'28'!$N$10:$N$14</c:f>
              <c:strCache>
                <c:ptCount val="5"/>
                <c:pt idx="0">
                  <c:v>Annan</c:v>
                </c:pt>
                <c:pt idx="1">
                  <c:v>Arkitektföretag</c:v>
                </c:pt>
                <c:pt idx="2">
                  <c:v>Industri- och 
techkonsultföretag</c:v>
                </c:pt>
                <c:pt idx="3">
                  <c:v>Teknikkonsultföretag</c:v>
                </c:pt>
                <c:pt idx="4">
                  <c:v>Total</c:v>
                </c:pt>
              </c:strCache>
            </c:strRef>
          </c:cat>
          <c:val>
            <c:numRef>
              <c:f>'28'!$T$10:$T$14</c:f>
              <c:numCache>
                <c:formatCode>0%</c:formatCode>
                <c:ptCount val="5"/>
                <c:pt idx="0">
                  <c:v>5.0000000000000001E-3</c:v>
                </c:pt>
                <c:pt idx="1">
                  <c:v>1.7142857142857142E-3</c:v>
                </c:pt>
                <c:pt idx="2">
                  <c:v>7.7777777777777776E-3</c:v>
                </c:pt>
                <c:pt idx="3">
                  <c:v>4.1538461538461538E-3</c:v>
                </c:pt>
              </c:numCache>
            </c:numRef>
          </c:val>
          <c:extLst>
            <c:ext xmlns:c16="http://schemas.microsoft.com/office/drawing/2014/chart" uri="{C3380CC4-5D6E-409C-BE32-E72D297353CC}">
              <c16:uniqueId val="{00000005-D9FD-437C-AD06-6B7D91974B56}"/>
            </c:ext>
          </c:extLst>
        </c:ser>
        <c:ser>
          <c:idx val="6"/>
          <c:order val="6"/>
          <c:tx>
            <c:strRef>
              <c:f>'28'!$U$9</c:f>
              <c:strCache>
                <c:ptCount val="1"/>
                <c:pt idx="0">
                  <c:v>Ekonom</c:v>
                </c:pt>
              </c:strCache>
            </c:strRef>
          </c:tx>
          <c:spPr>
            <a:solidFill>
              <a:srgbClr val="CDA197"/>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'28'!$N$10:$N$14</c:f>
              <c:strCache>
                <c:ptCount val="5"/>
                <c:pt idx="0">
                  <c:v>Annan</c:v>
                </c:pt>
                <c:pt idx="1">
                  <c:v>Arkitektföretag</c:v>
                </c:pt>
                <c:pt idx="2">
                  <c:v>Industri- och 
techkonsultföretag</c:v>
                </c:pt>
                <c:pt idx="3">
                  <c:v>Teknikkonsultföretag</c:v>
                </c:pt>
                <c:pt idx="4">
                  <c:v>Total</c:v>
                </c:pt>
              </c:strCache>
            </c:strRef>
          </c:cat>
          <c:val>
            <c:numRef>
              <c:f>'28'!$U$10:$U$14</c:f>
              <c:numCache>
                <c:formatCode>0%</c:formatCode>
                <c:ptCount val="5"/>
                <c:pt idx="0">
                  <c:v>6.1249999999999999E-2</c:v>
                </c:pt>
                <c:pt idx="1">
                  <c:v>2.0285714285714285E-2</c:v>
                </c:pt>
                <c:pt idx="2">
                  <c:v>2.2777777777777779E-2</c:v>
                </c:pt>
                <c:pt idx="3">
                  <c:v>2.4615384615384615E-2</c:v>
                </c:pt>
                <c:pt idx="4">
                  <c:v>2.5476190476190475E-2</c:v>
                </c:pt>
              </c:numCache>
            </c:numRef>
          </c:val>
          <c:extLst>
            <c:ext xmlns:c16="http://schemas.microsoft.com/office/drawing/2014/chart" uri="{C3380CC4-5D6E-409C-BE32-E72D297353CC}">
              <c16:uniqueId val="{00000006-D9FD-437C-AD06-6B7D91974B56}"/>
            </c:ext>
          </c:extLst>
        </c:ser>
        <c:ser>
          <c:idx val="7"/>
          <c:order val="7"/>
          <c:tx>
            <c:strRef>
              <c:f>'28'!$V$9</c:f>
              <c:strCache>
                <c:ptCount val="1"/>
                <c:pt idx="0">
                  <c:v>Jurist</c:v>
                </c:pt>
              </c:strCache>
            </c:strRef>
          </c:tx>
          <c:spPr>
            <a:solidFill>
              <a:srgbClr val="69AB7A"/>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16-D9FD-437C-AD06-6B7D91974B56}"/>
                </c:ext>
              </c:extLst>
            </c:dLbl>
            <c:dLbl>
              <c:idx val="2"/>
              <c:delete val="1"/>
              <c:extLst>
                <c:ext xmlns:c15="http://schemas.microsoft.com/office/drawing/2012/chart" uri="{CE6537A1-D6FC-4f65-9D91-7224C49458BB}"/>
                <c:ext xmlns:c16="http://schemas.microsoft.com/office/drawing/2014/chart" uri="{C3380CC4-5D6E-409C-BE32-E72D297353CC}">
                  <c16:uniqueId val="{00000011-D9FD-437C-AD06-6B7D91974B56}"/>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'28'!$N$10:$N$14</c:f>
              <c:strCache>
                <c:ptCount val="5"/>
                <c:pt idx="0">
                  <c:v>Annan</c:v>
                </c:pt>
                <c:pt idx="1">
                  <c:v>Arkitektföretag</c:v>
                </c:pt>
                <c:pt idx="2">
                  <c:v>Industri- och 
techkonsultföretag</c:v>
                </c:pt>
                <c:pt idx="3">
                  <c:v>Teknikkonsultföretag</c:v>
                </c:pt>
                <c:pt idx="4">
                  <c:v>Total</c:v>
                </c:pt>
              </c:strCache>
            </c:strRef>
          </c:cat>
          <c:val>
            <c:numRef>
              <c:f>'28'!$V$10:$V$14</c:f>
              <c:numCache>
                <c:formatCode>0%</c:formatCode>
                <c:ptCount val="5"/>
                <c:pt idx="0">
                  <c:v>5.0000000000000001E-3</c:v>
                </c:pt>
                <c:pt idx="1">
                  <c:v>0</c:v>
                </c:pt>
                <c:pt idx="2">
                  <c:v>1.1111111111111111E-3</c:v>
                </c:pt>
                <c:pt idx="3">
                  <c:v>1.1538461538461539E-2</c:v>
                </c:pt>
                <c:pt idx="4">
                  <c:v>6.4285714285714285E-3</c:v>
                </c:pt>
              </c:numCache>
            </c:numRef>
          </c:val>
          <c:extLst>
            <c:ext xmlns:c16="http://schemas.microsoft.com/office/drawing/2014/chart" uri="{C3380CC4-5D6E-409C-BE32-E72D297353CC}">
              <c16:uniqueId val="{00000007-D9FD-437C-AD06-6B7D91974B56}"/>
            </c:ext>
          </c:extLst>
        </c:ser>
        <c:ser>
          <c:idx val="8"/>
          <c:order val="8"/>
          <c:tx>
            <c:strRef>
              <c:f>'28'!$W$9</c:f>
              <c:strCache>
                <c:ptCount val="1"/>
                <c:pt idx="0">
                  <c:v>Teknisk assistent</c:v>
                </c:pt>
              </c:strCache>
            </c:strRef>
          </c:tx>
          <c:spPr>
            <a:solidFill>
              <a:schemeClr val="accent3">
                <a:lumMod val="60000"/>
              </a:schemeClr>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15-D9FD-437C-AD06-6B7D91974B56}"/>
                </c:ext>
              </c:extLst>
            </c:dLbl>
            <c:dLbl>
              <c:idx val="2"/>
              <c:delete val="1"/>
              <c:extLst>
                <c:ext xmlns:c15="http://schemas.microsoft.com/office/drawing/2012/chart" uri="{CE6537A1-D6FC-4f65-9D91-7224C49458BB}"/>
                <c:ext xmlns:c16="http://schemas.microsoft.com/office/drawing/2014/chart" uri="{C3380CC4-5D6E-409C-BE32-E72D297353CC}">
                  <c16:uniqueId val="{00000010-D9FD-437C-AD06-6B7D91974B56}"/>
                </c:ext>
              </c:extLst>
            </c:dLbl>
            <c:dLbl>
              <c:idx val="3"/>
              <c:delete val="1"/>
              <c:extLst>
                <c:ext xmlns:c15="http://schemas.microsoft.com/office/drawing/2012/chart" uri="{CE6537A1-D6FC-4f65-9D91-7224C49458BB}"/>
                <c:ext xmlns:c16="http://schemas.microsoft.com/office/drawing/2014/chart" uri="{C3380CC4-5D6E-409C-BE32-E72D297353CC}">
                  <c16:uniqueId val="{00000019-D9FD-437C-AD06-6B7D91974B56}"/>
                </c:ext>
              </c:extLst>
            </c:dLbl>
            <c:dLbl>
              <c:idx val="4"/>
              <c:delete val="1"/>
              <c:extLst>
                <c:ext xmlns:c15="http://schemas.microsoft.com/office/drawing/2012/chart" uri="{CE6537A1-D6FC-4f65-9D91-7224C49458BB}"/>
                <c:ext xmlns:c16="http://schemas.microsoft.com/office/drawing/2014/chart" uri="{C3380CC4-5D6E-409C-BE32-E72D297353CC}">
                  <c16:uniqueId val="{0000001A-D9FD-437C-AD06-6B7D91974B56}"/>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'28'!$N$10:$N$14</c:f>
              <c:strCache>
                <c:ptCount val="5"/>
                <c:pt idx="0">
                  <c:v>Annan</c:v>
                </c:pt>
                <c:pt idx="1">
                  <c:v>Arkitektföretag</c:v>
                </c:pt>
                <c:pt idx="2">
                  <c:v>Industri- och 
techkonsultföretag</c:v>
                </c:pt>
                <c:pt idx="3">
                  <c:v>Teknikkonsultföretag</c:v>
                </c:pt>
                <c:pt idx="4">
                  <c:v>Total</c:v>
                </c:pt>
              </c:strCache>
            </c:strRef>
          </c:cat>
          <c:val>
            <c:numRef>
              <c:f>'28'!$W$10:$W$14</c:f>
              <c:numCache>
                <c:formatCode>0%</c:formatCode>
                <c:ptCount val="5"/>
                <c:pt idx="1">
                  <c:v>0</c:v>
                </c:pt>
                <c:pt idx="2">
                  <c:v>0</c:v>
                </c:pt>
                <c:pt idx="3">
                  <c:v>9.2307692307692305E-4</c:v>
                </c:pt>
                <c:pt idx="4">
                  <c:v>4.7619047619047619E-4</c:v>
                </c:pt>
              </c:numCache>
            </c:numRef>
          </c:val>
          <c:extLst>
            <c:ext xmlns:c16="http://schemas.microsoft.com/office/drawing/2014/chart" uri="{C3380CC4-5D6E-409C-BE32-E72D297353CC}">
              <c16:uniqueId val="{00000008-D9FD-437C-AD06-6B7D91974B56}"/>
            </c:ext>
          </c:extLst>
        </c:ser>
        <c:ser>
          <c:idx val="9"/>
          <c:order val="9"/>
          <c:tx>
            <c:strRef>
              <c:f>'28'!$X$9</c:f>
              <c:strCache>
                <c:ptCount val="1"/>
                <c:pt idx="0">
                  <c:v>Administrativ personal</c:v>
                </c:pt>
              </c:strCache>
            </c:strRef>
          </c:tx>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'28'!$N$10:$N$14</c:f>
              <c:strCache>
                <c:ptCount val="5"/>
                <c:pt idx="0">
                  <c:v>Annan</c:v>
                </c:pt>
                <c:pt idx="1">
                  <c:v>Arkitektföretag</c:v>
                </c:pt>
                <c:pt idx="2">
                  <c:v>Industri- och 
techkonsultföretag</c:v>
                </c:pt>
                <c:pt idx="3">
                  <c:v>Teknikkonsultföretag</c:v>
                </c:pt>
                <c:pt idx="4">
                  <c:v>Total</c:v>
                </c:pt>
              </c:strCache>
            </c:strRef>
          </c:cat>
          <c:val>
            <c:numRef>
              <c:f>'28'!$X$10:$X$14</c:f>
              <c:numCache>
                <c:formatCode>0%</c:formatCode>
                <c:ptCount val="5"/>
                <c:pt idx="0">
                  <c:v>7.4999999999999997E-2</c:v>
                </c:pt>
                <c:pt idx="1">
                  <c:v>1.6857142857142859E-2</c:v>
                </c:pt>
                <c:pt idx="2">
                  <c:v>4.4444444444444446E-2</c:v>
                </c:pt>
                <c:pt idx="3">
                  <c:v>2.7538461538461539E-2</c:v>
                </c:pt>
                <c:pt idx="4">
                  <c:v>0.03</c:v>
                </c:pt>
              </c:numCache>
            </c:numRef>
          </c:val>
          <c:extLst>
            <c:ext xmlns:c16="http://schemas.microsoft.com/office/drawing/2014/chart" uri="{C3380CC4-5D6E-409C-BE32-E72D297353CC}">
              <c16:uniqueId val="{00000009-D9FD-437C-AD06-6B7D91974B56}"/>
            </c:ext>
          </c:extLst>
        </c:ser>
        <c:ser>
          <c:idx val="10"/>
          <c:order val="10"/>
          <c:tx>
            <c:strRef>
              <c:f>'28'!$Y$9</c:f>
              <c:strCache>
                <c:ptCount val="1"/>
                <c:pt idx="0">
                  <c:v>Annan</c:v>
                </c:pt>
              </c:strCache>
            </c:strRef>
          </c:tx>
          <c:spPr>
            <a:solidFill>
              <a:srgbClr val="D7E4E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'28'!$N$10:$N$14</c:f>
              <c:strCache>
                <c:ptCount val="5"/>
                <c:pt idx="0">
                  <c:v>Annan</c:v>
                </c:pt>
                <c:pt idx="1">
                  <c:v>Arkitektföretag</c:v>
                </c:pt>
                <c:pt idx="2">
                  <c:v>Industri- och 
techkonsultföretag</c:v>
                </c:pt>
                <c:pt idx="3">
                  <c:v>Teknikkonsultföretag</c:v>
                </c:pt>
                <c:pt idx="4">
                  <c:v>Total</c:v>
                </c:pt>
              </c:strCache>
            </c:strRef>
          </c:cat>
          <c:val>
            <c:numRef>
              <c:f>'28'!$Y$10:$Y$14</c:f>
              <c:numCache>
                <c:formatCode>0%</c:formatCode>
                <c:ptCount val="5"/>
                <c:pt idx="0">
                  <c:v>0.27124999999999999</c:v>
                </c:pt>
                <c:pt idx="1">
                  <c:v>6.0000000000000001E-3</c:v>
                </c:pt>
                <c:pt idx="2">
                  <c:v>0.115</c:v>
                </c:pt>
                <c:pt idx="3">
                  <c:v>6.1230769230769228E-2</c:v>
                </c:pt>
                <c:pt idx="4">
                  <c:v>6.6904761904761911E-2</c:v>
                </c:pt>
              </c:numCache>
            </c:numRef>
          </c:val>
          <c:extLst>
            <c:ext xmlns:c16="http://schemas.microsoft.com/office/drawing/2014/chart" uri="{C3380CC4-5D6E-409C-BE32-E72D297353CC}">
              <c16:uniqueId val="{0000000A-D9FD-437C-AD06-6B7D91974B56}"/>
            </c:ext>
          </c:extLst>
        </c:ser>
        <c:dLbls>
          <c:dLblPos val="ctr"/>
          <c:showLegendKey val="0"/>
          <c:showVal val="1"/>
          <c:showCatName val="0"/>
          <c:showSerName val="0"/>
          <c:showPercent val="0"/>
          <c:showBubbleSize val="0"/>
        </c:dLbls>
        <c:gapWidth val="150"/>
        <c:overlap val="100"/>
        <c:axId val="1085303631"/>
        <c:axId val="1085297871"/>
      </c:barChart>
      <c:catAx>
        <c:axId val="108530363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1085297871"/>
        <c:crosses val="autoZero"/>
        <c:auto val="1"/>
        <c:lblAlgn val="ctr"/>
        <c:lblOffset val="100"/>
        <c:noMultiLvlLbl val="0"/>
      </c:catAx>
      <c:valAx>
        <c:axId val="108529787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10853036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sv-SE"/>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'30'!$J$20</c:f>
              <c:strCache>
                <c:ptCount val="1"/>
                <c:pt idx="0">
                  <c:v>2020</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'30'!$K$19:$N$19</c:f>
              <c:strCache>
                <c:ptCount val="4"/>
                <c:pt idx="0">
                  <c:v>Mindre än 5 år</c:v>
                </c:pt>
                <c:pt idx="1">
                  <c:v>5-14 år</c:v>
                </c:pt>
                <c:pt idx="2">
                  <c:v>15-25 år</c:v>
                </c:pt>
                <c:pt idx="3">
                  <c:v>Över 25 år</c:v>
                </c:pt>
              </c:strCache>
            </c:strRef>
          </c:cat>
          <c:val>
            <c:numRef>
              <c:f>'30'!$K$20:$N$20</c:f>
              <c:numCache>
                <c:formatCode>0%</c:formatCode>
                <c:ptCount val="4"/>
                <c:pt idx="0">
                  <c:v>0.3</c:v>
                </c:pt>
                <c:pt idx="1">
                  <c:v>0.56000000000000005</c:v>
                </c:pt>
                <c:pt idx="2">
                  <c:v>0.09</c:v>
                </c:pt>
                <c:pt idx="3">
                  <c:v>0.01</c:v>
                </c:pt>
              </c:numCache>
            </c:numRef>
          </c:val>
          <c:extLst>
            <c:ext xmlns:c16="http://schemas.microsoft.com/office/drawing/2014/chart" uri="{C3380CC4-5D6E-409C-BE32-E72D297353CC}">
              <c16:uniqueId val="{00000000-A60F-4664-9284-3C2211C167DC}"/>
            </c:ext>
          </c:extLst>
        </c:ser>
        <c:ser>
          <c:idx val="1"/>
          <c:order val="1"/>
          <c:tx>
            <c:strRef>
              <c:f>'30'!$J$21</c:f>
              <c:strCache>
                <c:ptCount val="1"/>
                <c:pt idx="0">
                  <c:v>2021</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'30'!$K$19:$N$19</c:f>
              <c:strCache>
                <c:ptCount val="4"/>
                <c:pt idx="0">
                  <c:v>Mindre än 5 år</c:v>
                </c:pt>
                <c:pt idx="1">
                  <c:v>5-14 år</c:v>
                </c:pt>
                <c:pt idx="2">
                  <c:v>15-25 år</c:v>
                </c:pt>
                <c:pt idx="3">
                  <c:v>Över 25 år</c:v>
                </c:pt>
              </c:strCache>
            </c:strRef>
          </c:cat>
          <c:val>
            <c:numRef>
              <c:f>'30'!$K$21:$N$21</c:f>
              <c:numCache>
                <c:formatCode>0%</c:formatCode>
                <c:ptCount val="4"/>
                <c:pt idx="0">
                  <c:v>0.37</c:v>
                </c:pt>
                <c:pt idx="1">
                  <c:v>0.5</c:v>
                </c:pt>
                <c:pt idx="2">
                  <c:v>0.06</c:v>
                </c:pt>
                <c:pt idx="3">
                  <c:v>0.01</c:v>
                </c:pt>
              </c:numCache>
            </c:numRef>
          </c:val>
          <c:extLst>
            <c:ext xmlns:c16="http://schemas.microsoft.com/office/drawing/2014/chart" uri="{C3380CC4-5D6E-409C-BE32-E72D297353CC}">
              <c16:uniqueId val="{00000001-A60F-4664-9284-3C2211C167DC}"/>
            </c:ext>
          </c:extLst>
        </c:ser>
        <c:ser>
          <c:idx val="2"/>
          <c:order val="2"/>
          <c:tx>
            <c:strRef>
              <c:f>'30'!$J$22</c:f>
              <c:strCache>
                <c:ptCount val="1"/>
                <c:pt idx="0">
                  <c:v>2022</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'30'!$K$19:$N$19</c:f>
              <c:strCache>
                <c:ptCount val="4"/>
                <c:pt idx="0">
                  <c:v>Mindre än 5 år</c:v>
                </c:pt>
                <c:pt idx="1">
                  <c:v>5-14 år</c:v>
                </c:pt>
                <c:pt idx="2">
                  <c:v>15-25 år</c:v>
                </c:pt>
                <c:pt idx="3">
                  <c:v>Över 25 år</c:v>
                </c:pt>
              </c:strCache>
            </c:strRef>
          </c:cat>
          <c:val>
            <c:numRef>
              <c:f>'30'!$K$22:$N$22</c:f>
              <c:numCache>
                <c:formatCode>0%</c:formatCode>
                <c:ptCount val="4"/>
                <c:pt idx="0">
                  <c:v>0.3</c:v>
                </c:pt>
                <c:pt idx="1">
                  <c:v>0.64</c:v>
                </c:pt>
                <c:pt idx="2">
                  <c:v>0.05</c:v>
                </c:pt>
                <c:pt idx="3">
                  <c:v>0.01</c:v>
                </c:pt>
              </c:numCache>
            </c:numRef>
          </c:val>
          <c:extLst>
            <c:ext xmlns:c16="http://schemas.microsoft.com/office/drawing/2014/chart" uri="{C3380CC4-5D6E-409C-BE32-E72D297353CC}">
              <c16:uniqueId val="{00000002-A60F-4664-9284-3C2211C167DC}"/>
            </c:ext>
          </c:extLst>
        </c:ser>
        <c:ser>
          <c:idx val="3"/>
          <c:order val="3"/>
          <c:tx>
            <c:strRef>
              <c:f>'30'!$J$23</c:f>
              <c:strCache>
                <c:ptCount val="1"/>
                <c:pt idx="0">
                  <c:v>2023</c:v>
                </c:pt>
              </c:strCache>
            </c:strRef>
          </c:tx>
          <c:spPr>
            <a:solidFill>
              <a:srgbClr val="88AAA0"/>
            </a:solidFill>
            <a:ln>
              <a:noFill/>
            </a:ln>
            <a:effectLst/>
          </c:spPr>
          <c:invertIfNegative val="0"/>
          <c:dLbls>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'30'!$K$19:$N$19</c:f>
              <c:strCache>
                <c:ptCount val="4"/>
                <c:pt idx="0">
                  <c:v>Mindre än 5 år</c:v>
                </c:pt>
                <c:pt idx="1">
                  <c:v>5-14 år</c:v>
                </c:pt>
                <c:pt idx="2">
                  <c:v>15-25 år</c:v>
                </c:pt>
                <c:pt idx="3">
                  <c:v>Över 25 år</c:v>
                </c:pt>
              </c:strCache>
            </c:strRef>
          </c:cat>
          <c:val>
            <c:numRef>
              <c:f>'30'!$K$23:$N$23</c:f>
              <c:numCache>
                <c:formatCode>0%</c:formatCode>
                <c:ptCount val="4"/>
                <c:pt idx="0">
                  <c:v>0.35</c:v>
                </c:pt>
                <c:pt idx="1">
                  <c:v>0.53</c:v>
                </c:pt>
                <c:pt idx="2">
                  <c:v>0.08</c:v>
                </c:pt>
                <c:pt idx="3">
                  <c:v>0.01</c:v>
                </c:pt>
              </c:numCache>
            </c:numRef>
          </c:val>
          <c:extLst>
            <c:ext xmlns:c16="http://schemas.microsoft.com/office/drawing/2014/chart" uri="{C3380CC4-5D6E-409C-BE32-E72D297353CC}">
              <c16:uniqueId val="{00000003-A60F-4664-9284-3C2211C167DC}"/>
            </c:ext>
          </c:extLst>
        </c:ser>
        <c:ser>
          <c:idx val="4"/>
          <c:order val="4"/>
          <c:tx>
            <c:strRef>
              <c:f>'30'!$J$24</c:f>
              <c:strCache>
                <c:ptCount val="1"/>
                <c:pt idx="0">
                  <c:v>2024</c:v>
                </c:pt>
              </c:strCache>
            </c:strRef>
          </c:tx>
          <c:spPr>
            <a:solidFill>
              <a:srgbClr val="00759E"/>
            </a:solidFill>
            <a:ln>
              <a:noFill/>
            </a:ln>
            <a:effectLst/>
          </c:spPr>
          <c:invertIfNegative val="0"/>
          <c:dLbls>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'30'!$K$19:$N$19</c:f>
              <c:strCache>
                <c:ptCount val="4"/>
                <c:pt idx="0">
                  <c:v>Mindre än 5 år</c:v>
                </c:pt>
                <c:pt idx="1">
                  <c:v>5-14 år</c:v>
                </c:pt>
                <c:pt idx="2">
                  <c:v>15-25 år</c:v>
                </c:pt>
                <c:pt idx="3">
                  <c:v>Över 25 år</c:v>
                </c:pt>
              </c:strCache>
            </c:strRef>
          </c:cat>
          <c:val>
            <c:numRef>
              <c:f>'30'!$K$24:$N$24</c:f>
              <c:numCache>
                <c:formatCode>0%</c:formatCode>
                <c:ptCount val="4"/>
                <c:pt idx="0">
                  <c:v>0.24242424242424243</c:v>
                </c:pt>
                <c:pt idx="1">
                  <c:v>0.59090909090909094</c:v>
                </c:pt>
                <c:pt idx="2">
                  <c:v>0.11363636363636363</c:v>
                </c:pt>
                <c:pt idx="3">
                  <c:v>5.3030303030303032E-2</c:v>
                </c:pt>
              </c:numCache>
            </c:numRef>
          </c:val>
          <c:extLst>
            <c:ext xmlns:c16="http://schemas.microsoft.com/office/drawing/2014/chart" uri="{C3380CC4-5D6E-409C-BE32-E72D297353CC}">
              <c16:uniqueId val="{00000004-A60F-4664-9284-3C2211C167DC}"/>
            </c:ext>
          </c:extLst>
        </c:ser>
        <c:dLbls>
          <c:dLblPos val="outEnd"/>
          <c:showLegendKey val="0"/>
          <c:showVal val="1"/>
          <c:showCatName val="0"/>
          <c:showSerName val="0"/>
          <c:showPercent val="0"/>
          <c:showBubbleSize val="0"/>
        </c:dLbls>
        <c:gapWidth val="219"/>
        <c:overlap val="-27"/>
        <c:axId val="1085320431"/>
        <c:axId val="1085318991"/>
      </c:barChart>
      <c:catAx>
        <c:axId val="1085320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085318991"/>
        <c:crosses val="autoZero"/>
        <c:auto val="1"/>
        <c:lblAlgn val="ctr"/>
        <c:lblOffset val="100"/>
        <c:noMultiLvlLbl val="0"/>
      </c:catAx>
      <c:valAx>
        <c:axId val="1085318991"/>
        <c:scaling>
          <c:orientation val="minMax"/>
        </c:scaling>
        <c:delete val="1"/>
        <c:axPos val="l"/>
        <c:numFmt formatCode="0%" sourceLinked="1"/>
        <c:majorTickMark val="none"/>
        <c:minorTickMark val="none"/>
        <c:tickLblPos val="nextTo"/>
        <c:crossAx val="1085320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sz="700"/>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'4'!$B$1</c:f>
              <c:strCache>
                <c:ptCount val="1"/>
                <c:pt idx="0">
                  <c:v>2020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'4'!$A$2:$A$3</c:f>
              <c:strCache>
                <c:ptCount val="2"/>
                <c:pt idx="0">
                  <c:v>Ingen export</c:v>
                </c:pt>
                <c:pt idx="1">
                  <c:v>Exporterar</c:v>
                </c:pt>
              </c:strCache>
            </c:strRef>
          </c:cat>
          <c:val>
            <c:numRef>
              <c:f>'4'!$B$2:$B$3</c:f>
              <c:numCache>
                <c:formatCode>0%</c:formatCode>
                <c:ptCount val="2"/>
                <c:pt idx="0">
                  <c:v>0.64</c:v>
                </c:pt>
                <c:pt idx="1">
                  <c:v>0.36</c:v>
                </c:pt>
              </c:numCache>
            </c:numRef>
          </c:val>
          <c:extLst>
            <c:ext xmlns:c16="http://schemas.microsoft.com/office/drawing/2014/chart" uri="{C3380CC4-5D6E-409C-BE32-E72D297353CC}">
              <c16:uniqueId val="{00000000-13EA-4B20-9FF6-2C107375E241}"/>
            </c:ext>
          </c:extLst>
        </c:ser>
        <c:ser>
          <c:idx val="1"/>
          <c:order val="1"/>
          <c:tx>
            <c:strRef>
              <c:f>'4'!$C$1</c:f>
              <c:strCache>
                <c:ptCount val="1"/>
                <c:pt idx="0">
                  <c:v>2021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'4'!$A$2:$A$3</c:f>
              <c:strCache>
                <c:ptCount val="2"/>
                <c:pt idx="0">
                  <c:v>Ingen export</c:v>
                </c:pt>
                <c:pt idx="1">
                  <c:v>Exporterar</c:v>
                </c:pt>
              </c:strCache>
            </c:strRef>
          </c:cat>
          <c:val>
            <c:numRef>
              <c:f>'4'!$C$2:$C$3</c:f>
              <c:numCache>
                <c:formatCode>0%</c:formatCode>
                <c:ptCount val="2"/>
                <c:pt idx="0">
                  <c:v>0.61</c:v>
                </c:pt>
                <c:pt idx="1">
                  <c:v>0.39</c:v>
                </c:pt>
              </c:numCache>
            </c:numRef>
          </c:val>
          <c:extLst>
            <c:ext xmlns:c16="http://schemas.microsoft.com/office/drawing/2014/chart" uri="{C3380CC4-5D6E-409C-BE32-E72D297353CC}">
              <c16:uniqueId val="{00000001-13EA-4B20-9FF6-2C107375E241}"/>
            </c:ext>
          </c:extLst>
        </c:ser>
        <c:ser>
          <c:idx val="2"/>
          <c:order val="2"/>
          <c:tx>
            <c:strRef>
              <c:f>'4'!$D$1</c:f>
              <c:strCache>
                <c:ptCount val="1"/>
                <c:pt idx="0">
                  <c:v>2022</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'4'!$A$2:$A$3</c:f>
              <c:strCache>
                <c:ptCount val="2"/>
                <c:pt idx="0">
                  <c:v>Ingen export</c:v>
                </c:pt>
                <c:pt idx="1">
                  <c:v>Exporterar</c:v>
                </c:pt>
              </c:strCache>
            </c:strRef>
          </c:cat>
          <c:val>
            <c:numRef>
              <c:f>'4'!$D$2:$D$3</c:f>
              <c:numCache>
                <c:formatCode>0%</c:formatCode>
                <c:ptCount val="2"/>
                <c:pt idx="0">
                  <c:v>0.59</c:v>
                </c:pt>
                <c:pt idx="1">
                  <c:v>0.41</c:v>
                </c:pt>
              </c:numCache>
            </c:numRef>
          </c:val>
          <c:extLst>
            <c:ext xmlns:c16="http://schemas.microsoft.com/office/drawing/2014/chart" uri="{C3380CC4-5D6E-409C-BE32-E72D297353CC}">
              <c16:uniqueId val="{00000002-13EA-4B20-9FF6-2C107375E241}"/>
            </c:ext>
          </c:extLst>
        </c:ser>
        <c:ser>
          <c:idx val="3"/>
          <c:order val="3"/>
          <c:tx>
            <c:strRef>
              <c:f>'4'!$E$1</c:f>
              <c:strCache>
                <c:ptCount val="1"/>
                <c:pt idx="0">
                  <c:v>2023</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'4'!$A$2:$A$3</c:f>
              <c:strCache>
                <c:ptCount val="2"/>
                <c:pt idx="0">
                  <c:v>Ingen export</c:v>
                </c:pt>
                <c:pt idx="1">
                  <c:v>Exporterar</c:v>
                </c:pt>
              </c:strCache>
            </c:strRef>
          </c:cat>
          <c:val>
            <c:numRef>
              <c:f>'4'!$E$2:$E$3</c:f>
              <c:numCache>
                <c:formatCode>0%</c:formatCode>
                <c:ptCount val="2"/>
                <c:pt idx="0">
                  <c:v>0.6</c:v>
                </c:pt>
                <c:pt idx="1">
                  <c:v>0.4</c:v>
                </c:pt>
              </c:numCache>
            </c:numRef>
          </c:val>
          <c:extLst>
            <c:ext xmlns:c16="http://schemas.microsoft.com/office/drawing/2014/chart" uri="{C3380CC4-5D6E-409C-BE32-E72D297353CC}">
              <c16:uniqueId val="{00000003-13EA-4B20-9FF6-2C107375E241}"/>
            </c:ext>
          </c:extLst>
        </c:ser>
        <c:ser>
          <c:idx val="4"/>
          <c:order val="4"/>
          <c:tx>
            <c:strRef>
              <c:f>'4'!$F$1</c:f>
              <c:strCache>
                <c:ptCount val="1"/>
                <c:pt idx="0">
                  <c:v>2024</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'4'!$A$2:$A$3</c:f>
              <c:strCache>
                <c:ptCount val="2"/>
                <c:pt idx="0">
                  <c:v>Ingen export</c:v>
                </c:pt>
                <c:pt idx="1">
                  <c:v>Exporterar</c:v>
                </c:pt>
              </c:strCache>
            </c:strRef>
          </c:cat>
          <c:val>
            <c:numRef>
              <c:f>'4'!$F$2:$F$3</c:f>
              <c:numCache>
                <c:formatCode>0%</c:formatCode>
                <c:ptCount val="2"/>
                <c:pt idx="0">
                  <c:v>0.61818181818181817</c:v>
                </c:pt>
                <c:pt idx="1">
                  <c:v>0.38181818181818183</c:v>
                </c:pt>
              </c:numCache>
            </c:numRef>
          </c:val>
          <c:extLst>
            <c:ext xmlns:c16="http://schemas.microsoft.com/office/drawing/2014/chart" uri="{C3380CC4-5D6E-409C-BE32-E72D297353CC}">
              <c16:uniqueId val="{00000004-13EA-4B20-9FF6-2C107375E241}"/>
            </c:ext>
          </c:extLst>
        </c:ser>
        <c:dLbls>
          <c:dLblPos val="outEnd"/>
          <c:showLegendKey val="0"/>
          <c:showVal val="1"/>
          <c:showCatName val="0"/>
          <c:showSerName val="0"/>
          <c:showPercent val="0"/>
          <c:showBubbleSize val="0"/>
        </c:dLbls>
        <c:gapWidth val="219"/>
        <c:overlap val="-27"/>
        <c:axId val="662037791"/>
        <c:axId val="662038751"/>
      </c:barChart>
      <c:catAx>
        <c:axId val="6620377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662038751"/>
        <c:crosses val="autoZero"/>
        <c:auto val="1"/>
        <c:lblAlgn val="ctr"/>
        <c:lblOffset val="100"/>
        <c:noMultiLvlLbl val="0"/>
      </c:catAx>
      <c:valAx>
        <c:axId val="66203875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6620377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030190807606765E-2"/>
          <c:y val="6.1638217636295692E-2"/>
          <c:w val="0.94593961838478646"/>
          <c:h val="0.66471559867534458"/>
        </c:manualLayout>
      </c:layout>
      <c:barChart>
        <c:barDir val="col"/>
        <c:grouping val="percentStacked"/>
        <c:varyColors val="0"/>
        <c:ser>
          <c:idx val="0"/>
          <c:order val="0"/>
          <c:tx>
            <c:strRef>
              <c:f>'30'!$K$11</c:f>
              <c:strCache>
                <c:ptCount val="1"/>
                <c:pt idx="0">
                  <c:v>Mindre än 5 år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'30'!$J$12:$J$15</c:f>
              <c:strCache>
                <c:ptCount val="4"/>
                <c:pt idx="0">
                  <c:v>Annan</c:v>
                </c:pt>
                <c:pt idx="1">
                  <c:v>Arkitektföretag</c:v>
                </c:pt>
                <c:pt idx="2">
                  <c:v>Industri- och techkonsultföretag</c:v>
                </c:pt>
                <c:pt idx="3">
                  <c:v>Teknikkonsultföretag</c:v>
                </c:pt>
              </c:strCache>
            </c:strRef>
          </c:cat>
          <c:val>
            <c:numRef>
              <c:f>'30'!$K$12:$K$15</c:f>
              <c:numCache>
                <c:formatCode>0%</c:formatCode>
                <c:ptCount val="4"/>
                <c:pt idx="0">
                  <c:v>0.2</c:v>
                </c:pt>
                <c:pt idx="1">
                  <c:v>6.0606060606060608E-2</c:v>
                </c:pt>
                <c:pt idx="2">
                  <c:v>0.33333333333333331</c:v>
                </c:pt>
                <c:pt idx="3">
                  <c:v>0.30882352941176472</c:v>
                </c:pt>
              </c:numCache>
            </c:numRef>
          </c:val>
          <c:extLst>
            <c:ext xmlns:c16="http://schemas.microsoft.com/office/drawing/2014/chart" uri="{C3380CC4-5D6E-409C-BE32-E72D297353CC}">
              <c16:uniqueId val="{00000000-6573-4538-9097-504C736F8EFA}"/>
            </c:ext>
          </c:extLst>
        </c:ser>
        <c:ser>
          <c:idx val="1"/>
          <c:order val="1"/>
          <c:tx>
            <c:strRef>
              <c:f>'30'!$L$11</c:f>
              <c:strCache>
                <c:ptCount val="1"/>
                <c:pt idx="0">
                  <c:v>5-14 år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'30'!$J$12:$J$15</c:f>
              <c:strCache>
                <c:ptCount val="4"/>
                <c:pt idx="0">
                  <c:v>Annan</c:v>
                </c:pt>
                <c:pt idx="1">
                  <c:v>Arkitektföretag</c:v>
                </c:pt>
                <c:pt idx="2">
                  <c:v>Industri- och techkonsultföretag</c:v>
                </c:pt>
                <c:pt idx="3">
                  <c:v>Teknikkonsultföretag</c:v>
                </c:pt>
              </c:strCache>
            </c:strRef>
          </c:cat>
          <c:val>
            <c:numRef>
              <c:f>'30'!$L$12:$L$15</c:f>
              <c:numCache>
                <c:formatCode>0%</c:formatCode>
                <c:ptCount val="4"/>
                <c:pt idx="0">
                  <c:v>0.4</c:v>
                </c:pt>
                <c:pt idx="1">
                  <c:v>0.81818181818181823</c:v>
                </c:pt>
                <c:pt idx="2">
                  <c:v>0.52380952380952384</c:v>
                </c:pt>
                <c:pt idx="3">
                  <c:v>0.52941176470588236</c:v>
                </c:pt>
              </c:numCache>
            </c:numRef>
          </c:val>
          <c:extLst>
            <c:ext xmlns:c16="http://schemas.microsoft.com/office/drawing/2014/chart" uri="{C3380CC4-5D6E-409C-BE32-E72D297353CC}">
              <c16:uniqueId val="{00000001-6573-4538-9097-504C736F8EFA}"/>
            </c:ext>
          </c:extLst>
        </c:ser>
        <c:ser>
          <c:idx val="2"/>
          <c:order val="2"/>
          <c:tx>
            <c:strRef>
              <c:f>'30'!$M$11</c:f>
              <c:strCache>
                <c:ptCount val="1"/>
                <c:pt idx="0">
                  <c:v>15-25 år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'30'!$J$12:$J$15</c:f>
              <c:strCache>
                <c:ptCount val="4"/>
                <c:pt idx="0">
                  <c:v>Annan</c:v>
                </c:pt>
                <c:pt idx="1">
                  <c:v>Arkitektföretag</c:v>
                </c:pt>
                <c:pt idx="2">
                  <c:v>Industri- och techkonsultföretag</c:v>
                </c:pt>
                <c:pt idx="3">
                  <c:v>Teknikkonsultföretag</c:v>
                </c:pt>
              </c:strCache>
            </c:strRef>
          </c:cat>
          <c:val>
            <c:numRef>
              <c:f>'30'!$M$12:$M$15</c:f>
              <c:numCache>
                <c:formatCode>0%</c:formatCode>
                <c:ptCount val="4"/>
                <c:pt idx="0">
                  <c:v>0.2</c:v>
                </c:pt>
                <c:pt idx="1">
                  <c:v>0.12121212121212122</c:v>
                </c:pt>
                <c:pt idx="2">
                  <c:v>9.5238095238095233E-2</c:v>
                </c:pt>
                <c:pt idx="3">
                  <c:v>0.10294117647058823</c:v>
                </c:pt>
              </c:numCache>
            </c:numRef>
          </c:val>
          <c:extLst>
            <c:ext xmlns:c16="http://schemas.microsoft.com/office/drawing/2014/chart" uri="{C3380CC4-5D6E-409C-BE32-E72D297353CC}">
              <c16:uniqueId val="{00000002-6573-4538-9097-504C736F8EFA}"/>
            </c:ext>
          </c:extLst>
        </c:ser>
        <c:ser>
          <c:idx val="3"/>
          <c:order val="3"/>
          <c:tx>
            <c:strRef>
              <c:f>'30'!$N$11</c:f>
              <c:strCache>
                <c:ptCount val="1"/>
                <c:pt idx="0">
                  <c:v>Över 25 år</c:v>
                </c:pt>
              </c:strCache>
            </c:strRef>
          </c:tx>
          <c:spPr>
            <a:solidFill>
              <a:srgbClr val="69AB7A"/>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4-6573-4538-9097-504C736F8EF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'30'!$J$12:$J$15</c:f>
              <c:strCache>
                <c:ptCount val="4"/>
                <c:pt idx="0">
                  <c:v>Annan</c:v>
                </c:pt>
                <c:pt idx="1">
                  <c:v>Arkitektföretag</c:v>
                </c:pt>
                <c:pt idx="2">
                  <c:v>Industri- och techkonsultföretag</c:v>
                </c:pt>
                <c:pt idx="3">
                  <c:v>Teknikkonsultföretag</c:v>
                </c:pt>
              </c:strCache>
            </c:strRef>
          </c:cat>
          <c:val>
            <c:numRef>
              <c:f>'30'!$N$12:$N$15</c:f>
              <c:numCache>
                <c:formatCode>0%</c:formatCode>
                <c:ptCount val="4"/>
                <c:pt idx="0">
                  <c:v>0.2</c:v>
                </c:pt>
                <c:pt idx="1">
                  <c:v>0</c:v>
                </c:pt>
                <c:pt idx="2">
                  <c:v>4.7619047619047616E-2</c:v>
                </c:pt>
                <c:pt idx="3">
                  <c:v>5.8823529411764705E-2</c:v>
                </c:pt>
              </c:numCache>
            </c:numRef>
          </c:val>
          <c:extLst>
            <c:ext xmlns:c16="http://schemas.microsoft.com/office/drawing/2014/chart" uri="{C3380CC4-5D6E-409C-BE32-E72D297353CC}">
              <c16:uniqueId val="{00000003-6573-4538-9097-504C736F8EFA}"/>
            </c:ext>
          </c:extLst>
        </c:ser>
        <c:dLbls>
          <c:dLblPos val="ctr"/>
          <c:showLegendKey val="0"/>
          <c:showVal val="1"/>
          <c:showCatName val="0"/>
          <c:showSerName val="0"/>
          <c:showPercent val="0"/>
          <c:showBubbleSize val="0"/>
        </c:dLbls>
        <c:gapWidth val="150"/>
        <c:overlap val="100"/>
        <c:axId val="1154923759"/>
        <c:axId val="1154929039"/>
      </c:barChart>
      <c:catAx>
        <c:axId val="11549237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154929039"/>
        <c:crosses val="autoZero"/>
        <c:auto val="1"/>
        <c:lblAlgn val="ctr"/>
        <c:lblOffset val="100"/>
        <c:noMultiLvlLbl val="0"/>
      </c:catAx>
      <c:valAx>
        <c:axId val="1154929039"/>
        <c:scaling>
          <c:orientation val="minMax"/>
        </c:scaling>
        <c:delete val="1"/>
        <c:axPos val="l"/>
        <c:numFmt formatCode="0%" sourceLinked="1"/>
        <c:majorTickMark val="none"/>
        <c:minorTickMark val="none"/>
        <c:tickLblPos val="nextTo"/>
        <c:crossAx val="11549237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userShapes r:id="rId4"/>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'31'!$H$19</c:f>
              <c:strCache>
                <c:ptCount val="1"/>
                <c:pt idx="0">
                  <c:v>2020</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'31'!$I$18:$L$18</c:f>
              <c:strCache>
                <c:ptCount val="4"/>
                <c:pt idx="0">
                  <c:v>Mindre än 10 år</c:v>
                </c:pt>
                <c:pt idx="1">
                  <c:v>10-14 år</c:v>
                </c:pt>
                <c:pt idx="2">
                  <c:v>15-25 år</c:v>
                </c:pt>
                <c:pt idx="3">
                  <c:v>Över 25 år</c:v>
                </c:pt>
              </c:strCache>
            </c:strRef>
          </c:cat>
          <c:val>
            <c:numRef>
              <c:f>'31'!$I$19:$L$19</c:f>
              <c:numCache>
                <c:formatCode>0%</c:formatCode>
                <c:ptCount val="4"/>
                <c:pt idx="0">
                  <c:v>0.28000000000000003</c:v>
                </c:pt>
                <c:pt idx="1">
                  <c:v>0.37</c:v>
                </c:pt>
                <c:pt idx="2">
                  <c:v>0.23</c:v>
                </c:pt>
                <c:pt idx="3">
                  <c:v>0.06</c:v>
                </c:pt>
              </c:numCache>
            </c:numRef>
          </c:val>
          <c:extLst>
            <c:ext xmlns:c16="http://schemas.microsoft.com/office/drawing/2014/chart" uri="{C3380CC4-5D6E-409C-BE32-E72D297353CC}">
              <c16:uniqueId val="{00000000-9EF3-46A0-9747-7AF4D426E97E}"/>
            </c:ext>
          </c:extLst>
        </c:ser>
        <c:ser>
          <c:idx val="1"/>
          <c:order val="1"/>
          <c:tx>
            <c:strRef>
              <c:f>'31'!$H$20</c:f>
              <c:strCache>
                <c:ptCount val="1"/>
                <c:pt idx="0">
                  <c:v>2021</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'31'!$I$18:$L$18</c:f>
              <c:strCache>
                <c:ptCount val="4"/>
                <c:pt idx="0">
                  <c:v>Mindre än 10 år</c:v>
                </c:pt>
                <c:pt idx="1">
                  <c:v>10-14 år</c:v>
                </c:pt>
                <c:pt idx="2">
                  <c:v>15-25 år</c:v>
                </c:pt>
                <c:pt idx="3">
                  <c:v>Över 25 år</c:v>
                </c:pt>
              </c:strCache>
            </c:strRef>
          </c:cat>
          <c:val>
            <c:numRef>
              <c:f>'31'!$I$20:$L$20</c:f>
              <c:numCache>
                <c:formatCode>0%</c:formatCode>
                <c:ptCount val="4"/>
                <c:pt idx="0">
                  <c:v>0.27</c:v>
                </c:pt>
                <c:pt idx="1">
                  <c:v>0.35</c:v>
                </c:pt>
                <c:pt idx="2">
                  <c:v>0.23</c:v>
                </c:pt>
                <c:pt idx="3">
                  <c:v>0.1</c:v>
                </c:pt>
              </c:numCache>
            </c:numRef>
          </c:val>
          <c:extLst>
            <c:ext xmlns:c16="http://schemas.microsoft.com/office/drawing/2014/chart" uri="{C3380CC4-5D6E-409C-BE32-E72D297353CC}">
              <c16:uniqueId val="{00000001-9EF3-46A0-9747-7AF4D426E97E}"/>
            </c:ext>
          </c:extLst>
        </c:ser>
        <c:ser>
          <c:idx val="2"/>
          <c:order val="2"/>
          <c:tx>
            <c:strRef>
              <c:f>'31'!$H$21</c:f>
              <c:strCache>
                <c:ptCount val="1"/>
                <c:pt idx="0">
                  <c:v>2022</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'31'!$I$18:$L$18</c:f>
              <c:strCache>
                <c:ptCount val="4"/>
                <c:pt idx="0">
                  <c:v>Mindre än 10 år</c:v>
                </c:pt>
                <c:pt idx="1">
                  <c:v>10-14 år</c:v>
                </c:pt>
                <c:pt idx="2">
                  <c:v>15-25 år</c:v>
                </c:pt>
                <c:pt idx="3">
                  <c:v>Över 25 år</c:v>
                </c:pt>
              </c:strCache>
            </c:strRef>
          </c:cat>
          <c:val>
            <c:numRef>
              <c:f>'31'!$I$21:$L$21</c:f>
              <c:numCache>
                <c:formatCode>0%</c:formatCode>
                <c:ptCount val="4"/>
                <c:pt idx="0">
                  <c:v>0.23</c:v>
                </c:pt>
                <c:pt idx="1">
                  <c:v>0.41</c:v>
                </c:pt>
                <c:pt idx="2">
                  <c:v>0.25</c:v>
                </c:pt>
                <c:pt idx="3">
                  <c:v>0.05</c:v>
                </c:pt>
              </c:numCache>
            </c:numRef>
          </c:val>
          <c:extLst>
            <c:ext xmlns:c16="http://schemas.microsoft.com/office/drawing/2014/chart" uri="{C3380CC4-5D6E-409C-BE32-E72D297353CC}">
              <c16:uniqueId val="{00000002-9EF3-46A0-9747-7AF4D426E97E}"/>
            </c:ext>
          </c:extLst>
        </c:ser>
        <c:ser>
          <c:idx val="3"/>
          <c:order val="3"/>
          <c:tx>
            <c:strRef>
              <c:f>'31'!$H$22</c:f>
              <c:strCache>
                <c:ptCount val="1"/>
                <c:pt idx="0">
                  <c:v>2023</c:v>
                </c:pt>
              </c:strCache>
            </c:strRef>
          </c:tx>
          <c:spPr>
            <a:solidFill>
              <a:srgbClr val="88AAA0"/>
            </a:solidFill>
            <a:ln>
              <a:noFill/>
            </a:ln>
            <a:effectLst/>
          </c:spPr>
          <c:invertIfNegative val="0"/>
          <c:dLbls>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'31'!$I$18:$L$18</c:f>
              <c:strCache>
                <c:ptCount val="4"/>
                <c:pt idx="0">
                  <c:v>Mindre än 10 år</c:v>
                </c:pt>
                <c:pt idx="1">
                  <c:v>10-14 år</c:v>
                </c:pt>
                <c:pt idx="2">
                  <c:v>15-25 år</c:v>
                </c:pt>
                <c:pt idx="3">
                  <c:v>Över 25 år</c:v>
                </c:pt>
              </c:strCache>
            </c:strRef>
          </c:cat>
          <c:val>
            <c:numRef>
              <c:f>'31'!$I$22:$L$22</c:f>
              <c:numCache>
                <c:formatCode>0%</c:formatCode>
                <c:ptCount val="4"/>
                <c:pt idx="0">
                  <c:v>0.12</c:v>
                </c:pt>
                <c:pt idx="1">
                  <c:v>0.44</c:v>
                </c:pt>
                <c:pt idx="2">
                  <c:v>0.36</c:v>
                </c:pt>
                <c:pt idx="3">
                  <c:v>0.06</c:v>
                </c:pt>
              </c:numCache>
            </c:numRef>
          </c:val>
          <c:extLst>
            <c:ext xmlns:c16="http://schemas.microsoft.com/office/drawing/2014/chart" uri="{C3380CC4-5D6E-409C-BE32-E72D297353CC}">
              <c16:uniqueId val="{00000003-9EF3-46A0-9747-7AF4D426E97E}"/>
            </c:ext>
          </c:extLst>
        </c:ser>
        <c:ser>
          <c:idx val="4"/>
          <c:order val="4"/>
          <c:tx>
            <c:strRef>
              <c:f>'31'!$H$23</c:f>
              <c:strCache>
                <c:ptCount val="1"/>
                <c:pt idx="0">
                  <c:v>2024</c:v>
                </c:pt>
              </c:strCache>
            </c:strRef>
          </c:tx>
          <c:spPr>
            <a:solidFill>
              <a:srgbClr val="00759E"/>
            </a:solidFill>
            <a:ln>
              <a:noFill/>
            </a:ln>
            <a:effectLst/>
          </c:spPr>
          <c:invertIfNegative val="0"/>
          <c:dLbls>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'31'!$I$18:$L$18</c:f>
              <c:strCache>
                <c:ptCount val="4"/>
                <c:pt idx="0">
                  <c:v>Mindre än 10 år</c:v>
                </c:pt>
                <c:pt idx="1">
                  <c:v>10-14 år</c:v>
                </c:pt>
                <c:pt idx="2">
                  <c:v>15-25 år</c:v>
                </c:pt>
                <c:pt idx="3">
                  <c:v>Över 25 år</c:v>
                </c:pt>
              </c:strCache>
            </c:strRef>
          </c:cat>
          <c:val>
            <c:numRef>
              <c:f>'31'!$I$23:$L$23</c:f>
              <c:numCache>
                <c:formatCode>0%</c:formatCode>
                <c:ptCount val="4"/>
                <c:pt idx="0">
                  <c:v>0.15873015873015872</c:v>
                </c:pt>
                <c:pt idx="1">
                  <c:v>0.44444444444444442</c:v>
                </c:pt>
                <c:pt idx="2">
                  <c:v>0.36507936507936506</c:v>
                </c:pt>
                <c:pt idx="3">
                  <c:v>3.1746031746031744E-2</c:v>
                </c:pt>
              </c:numCache>
            </c:numRef>
          </c:val>
          <c:extLst>
            <c:ext xmlns:c16="http://schemas.microsoft.com/office/drawing/2014/chart" uri="{C3380CC4-5D6E-409C-BE32-E72D297353CC}">
              <c16:uniqueId val="{00000004-9EF3-46A0-9747-7AF4D426E97E}"/>
            </c:ext>
          </c:extLst>
        </c:ser>
        <c:dLbls>
          <c:dLblPos val="outEnd"/>
          <c:showLegendKey val="0"/>
          <c:showVal val="1"/>
          <c:showCatName val="0"/>
          <c:showSerName val="0"/>
          <c:showPercent val="0"/>
          <c:showBubbleSize val="0"/>
        </c:dLbls>
        <c:gapWidth val="219"/>
        <c:overlap val="-27"/>
        <c:axId val="1220189647"/>
        <c:axId val="1220191087"/>
      </c:barChart>
      <c:catAx>
        <c:axId val="12201896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220191087"/>
        <c:crosses val="autoZero"/>
        <c:auto val="1"/>
        <c:lblAlgn val="ctr"/>
        <c:lblOffset val="100"/>
        <c:noMultiLvlLbl val="0"/>
      </c:catAx>
      <c:valAx>
        <c:axId val="1220191087"/>
        <c:scaling>
          <c:orientation val="minMax"/>
        </c:scaling>
        <c:delete val="1"/>
        <c:axPos val="l"/>
        <c:numFmt formatCode="0%" sourceLinked="1"/>
        <c:majorTickMark val="none"/>
        <c:minorTickMark val="none"/>
        <c:tickLblPos val="nextTo"/>
        <c:crossAx val="1220189647"/>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sz="700"/>
      </a:pPr>
      <a:endParaRPr lang="sv-SE"/>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'31'!$I$11</c:f>
              <c:strCache>
                <c:ptCount val="1"/>
                <c:pt idx="0">
                  <c:v>Mindre än 10 år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'31'!$H$12:$H$15</c:f>
              <c:strCache>
                <c:ptCount val="4"/>
                <c:pt idx="0">
                  <c:v>Annan</c:v>
                </c:pt>
                <c:pt idx="1">
                  <c:v>Arkitektföretag</c:v>
                </c:pt>
                <c:pt idx="2">
                  <c:v>Industri- och techkonsultföretag</c:v>
                </c:pt>
                <c:pt idx="3">
                  <c:v>Teknikkonsultföretag</c:v>
                </c:pt>
              </c:strCache>
            </c:strRef>
          </c:cat>
          <c:val>
            <c:numRef>
              <c:f>'31'!$I$12:$I$15</c:f>
              <c:numCache>
                <c:formatCode>0%</c:formatCode>
                <c:ptCount val="4"/>
                <c:pt idx="0">
                  <c:v>0.55555555555555558</c:v>
                </c:pt>
                <c:pt idx="1">
                  <c:v>3.0303030303030304E-2</c:v>
                </c:pt>
                <c:pt idx="2">
                  <c:v>0.25</c:v>
                </c:pt>
                <c:pt idx="3">
                  <c:v>0.140625</c:v>
                </c:pt>
              </c:numCache>
            </c:numRef>
          </c:val>
          <c:extLst>
            <c:ext xmlns:c16="http://schemas.microsoft.com/office/drawing/2014/chart" uri="{C3380CC4-5D6E-409C-BE32-E72D297353CC}">
              <c16:uniqueId val="{00000000-2DBA-4FDA-8F39-45F6B1F91477}"/>
            </c:ext>
          </c:extLst>
        </c:ser>
        <c:ser>
          <c:idx val="1"/>
          <c:order val="1"/>
          <c:tx>
            <c:strRef>
              <c:f>'31'!$J$11</c:f>
              <c:strCache>
                <c:ptCount val="1"/>
                <c:pt idx="0">
                  <c:v>10-14 år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'31'!$H$12:$H$15</c:f>
              <c:strCache>
                <c:ptCount val="4"/>
                <c:pt idx="0">
                  <c:v>Annan</c:v>
                </c:pt>
                <c:pt idx="1">
                  <c:v>Arkitektföretag</c:v>
                </c:pt>
                <c:pt idx="2">
                  <c:v>Industri- och techkonsultföretag</c:v>
                </c:pt>
                <c:pt idx="3">
                  <c:v>Teknikkonsultföretag</c:v>
                </c:pt>
              </c:strCache>
            </c:strRef>
          </c:cat>
          <c:val>
            <c:numRef>
              <c:f>'31'!$J$12:$J$15</c:f>
              <c:numCache>
                <c:formatCode>0%</c:formatCode>
                <c:ptCount val="4"/>
                <c:pt idx="0">
                  <c:v>0.1111111111111111</c:v>
                </c:pt>
                <c:pt idx="1">
                  <c:v>0.48484848484848486</c:v>
                </c:pt>
                <c:pt idx="2">
                  <c:v>0.35</c:v>
                </c:pt>
                <c:pt idx="3">
                  <c:v>0.5</c:v>
                </c:pt>
              </c:numCache>
            </c:numRef>
          </c:val>
          <c:extLst>
            <c:ext xmlns:c16="http://schemas.microsoft.com/office/drawing/2014/chart" uri="{C3380CC4-5D6E-409C-BE32-E72D297353CC}">
              <c16:uniqueId val="{00000001-2DBA-4FDA-8F39-45F6B1F91477}"/>
            </c:ext>
          </c:extLst>
        </c:ser>
        <c:ser>
          <c:idx val="2"/>
          <c:order val="2"/>
          <c:tx>
            <c:strRef>
              <c:f>'31'!$K$11</c:f>
              <c:strCache>
                <c:ptCount val="1"/>
                <c:pt idx="0">
                  <c:v>15-25 år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'31'!$H$12:$H$15</c:f>
              <c:strCache>
                <c:ptCount val="4"/>
                <c:pt idx="0">
                  <c:v>Annan</c:v>
                </c:pt>
                <c:pt idx="1">
                  <c:v>Arkitektföretag</c:v>
                </c:pt>
                <c:pt idx="2">
                  <c:v>Industri- och techkonsultföretag</c:v>
                </c:pt>
                <c:pt idx="3">
                  <c:v>Teknikkonsultföretag</c:v>
                </c:pt>
              </c:strCache>
            </c:strRef>
          </c:cat>
          <c:val>
            <c:numRef>
              <c:f>'31'!$K$12:$K$15</c:f>
              <c:numCache>
                <c:formatCode>0%</c:formatCode>
                <c:ptCount val="4"/>
                <c:pt idx="0">
                  <c:v>0.33333333333333331</c:v>
                </c:pt>
                <c:pt idx="1">
                  <c:v>0.45454545454545453</c:v>
                </c:pt>
                <c:pt idx="2">
                  <c:v>0.3</c:v>
                </c:pt>
                <c:pt idx="3">
                  <c:v>0.34375</c:v>
                </c:pt>
              </c:numCache>
            </c:numRef>
          </c:val>
          <c:extLst>
            <c:ext xmlns:c16="http://schemas.microsoft.com/office/drawing/2014/chart" uri="{C3380CC4-5D6E-409C-BE32-E72D297353CC}">
              <c16:uniqueId val="{00000002-2DBA-4FDA-8F39-45F6B1F91477}"/>
            </c:ext>
          </c:extLst>
        </c:ser>
        <c:ser>
          <c:idx val="3"/>
          <c:order val="3"/>
          <c:tx>
            <c:strRef>
              <c:f>'31'!$L$11</c:f>
              <c:strCache>
                <c:ptCount val="1"/>
                <c:pt idx="0">
                  <c:v>Över 25 år</c:v>
                </c:pt>
              </c:strCache>
            </c:strRef>
          </c:tx>
          <c:spPr>
            <a:solidFill>
              <a:srgbClr val="69AB7A"/>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4-2DBA-4FDA-8F39-45F6B1F91477}"/>
                </c:ext>
              </c:extLst>
            </c:dLbl>
            <c:dLbl>
              <c:idx val="1"/>
              <c:layout>
                <c:manualLayout>
                  <c:x val="5.5555555555555558E-3"/>
                  <c:y val="2.099823457756139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DBA-4FDA-8F39-45F6B1F91477}"/>
                </c:ext>
              </c:extLst>
            </c:dLbl>
            <c:dLbl>
              <c:idx val="3"/>
              <c:layout>
                <c:manualLayout>
                  <c:x val="5.5555555555555558E-3"/>
                  <c:y val="1.0499323964317882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extLst>
                <c:ext xmlns:c15="http://schemas.microsoft.com/office/drawing/2012/chart" uri="{CE6537A1-D6FC-4f65-9D91-7224C49458BB}">
                  <c15:layout>
                    <c:manualLayout>
                      <c:w val="5.2791557305336835E-2"/>
                      <c:h val="0.10155291865126849"/>
                    </c:manualLayout>
                  </c15:layout>
                </c:ext>
                <c:ext xmlns:c16="http://schemas.microsoft.com/office/drawing/2014/chart" uri="{C3380CC4-5D6E-409C-BE32-E72D297353CC}">
                  <c16:uniqueId val="{00000005-2DBA-4FDA-8F39-45F6B1F9147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'31'!$H$12:$H$15</c:f>
              <c:strCache>
                <c:ptCount val="4"/>
                <c:pt idx="0">
                  <c:v>Annan</c:v>
                </c:pt>
                <c:pt idx="1">
                  <c:v>Arkitektföretag</c:v>
                </c:pt>
                <c:pt idx="2">
                  <c:v>Industri- och techkonsultföretag</c:v>
                </c:pt>
                <c:pt idx="3">
                  <c:v>Teknikkonsultföretag</c:v>
                </c:pt>
              </c:strCache>
            </c:strRef>
          </c:cat>
          <c:val>
            <c:numRef>
              <c:f>'31'!$L$12:$L$15</c:f>
              <c:numCache>
                <c:formatCode>0%</c:formatCode>
                <c:ptCount val="4"/>
                <c:pt idx="0">
                  <c:v>0</c:v>
                </c:pt>
                <c:pt idx="1">
                  <c:v>3.0303030303030304E-2</c:v>
                </c:pt>
                <c:pt idx="2">
                  <c:v>0.1</c:v>
                </c:pt>
                <c:pt idx="3">
                  <c:v>1.5625E-2</c:v>
                </c:pt>
              </c:numCache>
            </c:numRef>
          </c:val>
          <c:extLst>
            <c:ext xmlns:c16="http://schemas.microsoft.com/office/drawing/2014/chart" uri="{C3380CC4-5D6E-409C-BE32-E72D297353CC}">
              <c16:uniqueId val="{00000003-2DBA-4FDA-8F39-45F6B1F91477}"/>
            </c:ext>
          </c:extLst>
        </c:ser>
        <c:dLbls>
          <c:dLblPos val="ctr"/>
          <c:showLegendKey val="0"/>
          <c:showVal val="1"/>
          <c:showCatName val="0"/>
          <c:showSerName val="0"/>
          <c:showPercent val="0"/>
          <c:showBubbleSize val="0"/>
        </c:dLbls>
        <c:gapWidth val="150"/>
        <c:overlap val="100"/>
        <c:axId val="1350893007"/>
        <c:axId val="1350891087"/>
      </c:barChart>
      <c:catAx>
        <c:axId val="13508930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350891087"/>
        <c:crosses val="autoZero"/>
        <c:auto val="1"/>
        <c:lblAlgn val="ctr"/>
        <c:lblOffset val="100"/>
        <c:noMultiLvlLbl val="0"/>
      </c:catAx>
      <c:valAx>
        <c:axId val="1350891087"/>
        <c:scaling>
          <c:orientation val="minMax"/>
        </c:scaling>
        <c:delete val="1"/>
        <c:axPos val="l"/>
        <c:numFmt formatCode="0%" sourceLinked="1"/>
        <c:majorTickMark val="none"/>
        <c:minorTickMark val="none"/>
        <c:tickLblPos val="nextTo"/>
        <c:crossAx val="13508930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userShapes r:id="rId4"/>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Blad3!$I$13</c:f>
              <c:strCache>
                <c:ptCount val="1"/>
                <c:pt idx="0">
                  <c:v>2020</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Blad3!$J$12:$O$12</c:f>
              <c:strCache>
                <c:ptCount val="6"/>
                <c:pt idx="0">
                  <c:v>0%</c:v>
                </c:pt>
                <c:pt idx="1">
                  <c:v>1-2%</c:v>
                </c:pt>
                <c:pt idx="2">
                  <c:v>3-5%</c:v>
                </c:pt>
                <c:pt idx="3">
                  <c:v>6-10%</c:v>
                </c:pt>
                <c:pt idx="4">
                  <c:v>Mer än 10%</c:v>
                </c:pt>
                <c:pt idx="5">
                  <c:v>Vet ej</c:v>
                </c:pt>
              </c:strCache>
            </c:strRef>
          </c:cat>
          <c:val>
            <c:numRef>
              <c:f>Blad3!$J$13:$O$13</c:f>
              <c:numCache>
                <c:formatCode>0%</c:formatCode>
                <c:ptCount val="6"/>
                <c:pt idx="0">
                  <c:v>0.02</c:v>
                </c:pt>
                <c:pt idx="1">
                  <c:v>0.32</c:v>
                </c:pt>
                <c:pt idx="2">
                  <c:v>0.38</c:v>
                </c:pt>
                <c:pt idx="3">
                  <c:v>0.16</c:v>
                </c:pt>
                <c:pt idx="4">
                  <c:v>0.05</c:v>
                </c:pt>
                <c:pt idx="5">
                  <c:v>7.0000000000000007E-2</c:v>
                </c:pt>
              </c:numCache>
            </c:numRef>
          </c:val>
          <c:extLst>
            <c:ext xmlns:c16="http://schemas.microsoft.com/office/drawing/2014/chart" uri="{C3380CC4-5D6E-409C-BE32-E72D297353CC}">
              <c16:uniqueId val="{00000000-3C54-411F-96BA-2D4129DDCE08}"/>
            </c:ext>
          </c:extLst>
        </c:ser>
        <c:ser>
          <c:idx val="1"/>
          <c:order val="1"/>
          <c:tx>
            <c:strRef>
              <c:f>Blad3!$I$14</c:f>
              <c:strCache>
                <c:ptCount val="1"/>
                <c:pt idx="0">
                  <c:v>2021</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Blad3!$J$12:$O$12</c:f>
              <c:strCache>
                <c:ptCount val="6"/>
                <c:pt idx="0">
                  <c:v>0%</c:v>
                </c:pt>
                <c:pt idx="1">
                  <c:v>1-2%</c:v>
                </c:pt>
                <c:pt idx="2">
                  <c:v>3-5%</c:v>
                </c:pt>
                <c:pt idx="3">
                  <c:v>6-10%</c:v>
                </c:pt>
                <c:pt idx="4">
                  <c:v>Mer än 10%</c:v>
                </c:pt>
                <c:pt idx="5">
                  <c:v>Vet ej</c:v>
                </c:pt>
              </c:strCache>
            </c:strRef>
          </c:cat>
          <c:val>
            <c:numRef>
              <c:f>Blad3!$J$14:$O$14</c:f>
              <c:numCache>
                <c:formatCode>0%</c:formatCode>
                <c:ptCount val="6"/>
                <c:pt idx="0">
                  <c:v>0.03</c:v>
                </c:pt>
                <c:pt idx="1">
                  <c:v>0.31</c:v>
                </c:pt>
                <c:pt idx="2">
                  <c:v>0.37</c:v>
                </c:pt>
                <c:pt idx="3">
                  <c:v>0.15</c:v>
                </c:pt>
                <c:pt idx="4">
                  <c:v>0.05</c:v>
                </c:pt>
                <c:pt idx="5">
                  <c:v>0.09</c:v>
                </c:pt>
              </c:numCache>
            </c:numRef>
          </c:val>
          <c:extLst>
            <c:ext xmlns:c16="http://schemas.microsoft.com/office/drawing/2014/chart" uri="{C3380CC4-5D6E-409C-BE32-E72D297353CC}">
              <c16:uniqueId val="{00000001-3C54-411F-96BA-2D4129DDCE08}"/>
            </c:ext>
          </c:extLst>
        </c:ser>
        <c:ser>
          <c:idx val="2"/>
          <c:order val="2"/>
          <c:tx>
            <c:strRef>
              <c:f>Blad3!$I$15</c:f>
              <c:strCache>
                <c:ptCount val="1"/>
                <c:pt idx="0">
                  <c:v>2022</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Blad3!$J$12:$O$12</c:f>
              <c:strCache>
                <c:ptCount val="6"/>
                <c:pt idx="0">
                  <c:v>0%</c:v>
                </c:pt>
                <c:pt idx="1">
                  <c:v>1-2%</c:v>
                </c:pt>
                <c:pt idx="2">
                  <c:v>3-5%</c:v>
                </c:pt>
                <c:pt idx="3">
                  <c:v>6-10%</c:v>
                </c:pt>
                <c:pt idx="4">
                  <c:v>Mer än 10%</c:v>
                </c:pt>
                <c:pt idx="5">
                  <c:v>Vet ej</c:v>
                </c:pt>
              </c:strCache>
            </c:strRef>
          </c:cat>
          <c:val>
            <c:numRef>
              <c:f>Blad3!$J$15:$O$15</c:f>
              <c:numCache>
                <c:formatCode>0%</c:formatCode>
                <c:ptCount val="6"/>
                <c:pt idx="0">
                  <c:v>0</c:v>
                </c:pt>
                <c:pt idx="1">
                  <c:v>0.28000000000000003</c:v>
                </c:pt>
                <c:pt idx="2">
                  <c:v>0.46</c:v>
                </c:pt>
                <c:pt idx="3">
                  <c:v>0.16</c:v>
                </c:pt>
                <c:pt idx="4">
                  <c:v>0.03</c:v>
                </c:pt>
                <c:pt idx="5">
                  <c:v>7.0000000000000007E-2</c:v>
                </c:pt>
              </c:numCache>
            </c:numRef>
          </c:val>
          <c:extLst>
            <c:ext xmlns:c16="http://schemas.microsoft.com/office/drawing/2014/chart" uri="{C3380CC4-5D6E-409C-BE32-E72D297353CC}">
              <c16:uniqueId val="{00000002-3C54-411F-96BA-2D4129DDCE08}"/>
            </c:ext>
          </c:extLst>
        </c:ser>
        <c:ser>
          <c:idx val="3"/>
          <c:order val="3"/>
          <c:tx>
            <c:strRef>
              <c:f>Blad3!$I$16</c:f>
              <c:strCache>
                <c:ptCount val="1"/>
                <c:pt idx="0">
                  <c:v>2023</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Blad3!$J$12:$O$12</c:f>
              <c:strCache>
                <c:ptCount val="6"/>
                <c:pt idx="0">
                  <c:v>0%</c:v>
                </c:pt>
                <c:pt idx="1">
                  <c:v>1-2%</c:v>
                </c:pt>
                <c:pt idx="2">
                  <c:v>3-5%</c:v>
                </c:pt>
                <c:pt idx="3">
                  <c:v>6-10%</c:v>
                </c:pt>
                <c:pt idx="4">
                  <c:v>Mer än 10%</c:v>
                </c:pt>
                <c:pt idx="5">
                  <c:v>Vet ej</c:v>
                </c:pt>
              </c:strCache>
            </c:strRef>
          </c:cat>
          <c:val>
            <c:numRef>
              <c:f>Blad3!$J$16:$O$16</c:f>
              <c:numCache>
                <c:formatCode>0%</c:formatCode>
                <c:ptCount val="6"/>
                <c:pt idx="0">
                  <c:v>0.01</c:v>
                </c:pt>
                <c:pt idx="1">
                  <c:v>0.42</c:v>
                </c:pt>
                <c:pt idx="2">
                  <c:v>0.35</c:v>
                </c:pt>
                <c:pt idx="3">
                  <c:v>0.13</c:v>
                </c:pt>
                <c:pt idx="4">
                  <c:v>0.05</c:v>
                </c:pt>
                <c:pt idx="5">
                  <c:v>0.05</c:v>
                </c:pt>
              </c:numCache>
            </c:numRef>
          </c:val>
          <c:extLst>
            <c:ext xmlns:c16="http://schemas.microsoft.com/office/drawing/2014/chart" uri="{C3380CC4-5D6E-409C-BE32-E72D297353CC}">
              <c16:uniqueId val="{00000003-3C54-411F-96BA-2D4129DDCE08}"/>
            </c:ext>
          </c:extLst>
        </c:ser>
        <c:ser>
          <c:idx val="4"/>
          <c:order val="4"/>
          <c:tx>
            <c:strRef>
              <c:f>Blad3!$I$17</c:f>
              <c:strCache>
                <c:ptCount val="1"/>
                <c:pt idx="0">
                  <c:v>2024</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Blad3!$J$12:$O$12</c:f>
              <c:strCache>
                <c:ptCount val="6"/>
                <c:pt idx="0">
                  <c:v>0%</c:v>
                </c:pt>
                <c:pt idx="1">
                  <c:v>1-2%</c:v>
                </c:pt>
                <c:pt idx="2">
                  <c:v>3-5%</c:v>
                </c:pt>
                <c:pt idx="3">
                  <c:v>6-10%</c:v>
                </c:pt>
                <c:pt idx="4">
                  <c:v>Mer än 10%</c:v>
                </c:pt>
                <c:pt idx="5">
                  <c:v>Vet ej</c:v>
                </c:pt>
              </c:strCache>
            </c:strRef>
          </c:cat>
          <c:val>
            <c:numRef>
              <c:f>Blad3!$J$17:$O$17</c:f>
              <c:numCache>
                <c:formatCode>0%</c:formatCode>
                <c:ptCount val="6"/>
                <c:pt idx="0">
                  <c:v>3.0534351145038167E-2</c:v>
                </c:pt>
                <c:pt idx="1">
                  <c:v>0.37404580152671757</c:v>
                </c:pt>
                <c:pt idx="2">
                  <c:v>0.39694656488549618</c:v>
                </c:pt>
                <c:pt idx="3">
                  <c:v>9.9236641221374045E-2</c:v>
                </c:pt>
                <c:pt idx="4">
                  <c:v>1.5267175572519083E-2</c:v>
                </c:pt>
                <c:pt idx="5">
                  <c:v>8.3969465648854963E-2</c:v>
                </c:pt>
              </c:numCache>
            </c:numRef>
          </c:val>
          <c:extLst>
            <c:ext xmlns:c16="http://schemas.microsoft.com/office/drawing/2014/chart" uri="{C3380CC4-5D6E-409C-BE32-E72D297353CC}">
              <c16:uniqueId val="{00000004-3C54-411F-96BA-2D4129DDCE08}"/>
            </c:ext>
          </c:extLst>
        </c:ser>
        <c:dLbls>
          <c:dLblPos val="outEnd"/>
          <c:showLegendKey val="0"/>
          <c:showVal val="1"/>
          <c:showCatName val="0"/>
          <c:showSerName val="0"/>
          <c:showPercent val="0"/>
          <c:showBubbleSize val="0"/>
        </c:dLbls>
        <c:gapWidth val="219"/>
        <c:overlap val="-27"/>
        <c:axId val="1158773039"/>
        <c:axId val="1158778319"/>
      </c:barChart>
      <c:catAx>
        <c:axId val="11587730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158778319"/>
        <c:crosses val="autoZero"/>
        <c:auto val="1"/>
        <c:lblAlgn val="ctr"/>
        <c:lblOffset val="100"/>
        <c:noMultiLvlLbl val="0"/>
      </c:catAx>
      <c:valAx>
        <c:axId val="1158778319"/>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1587730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sz="700"/>
      </a:pPr>
      <a:endParaRPr lang="sv-SE"/>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Blad3!$J$19</c:f>
              <c:strCache>
                <c:ptCount val="1"/>
                <c:pt idx="0">
                  <c:v>0</c:v>
                </c:pt>
              </c:strCache>
            </c:strRef>
          </c:tx>
          <c:spPr>
            <a:solidFill>
              <a:schemeClr val="accent1"/>
            </a:solidFill>
            <a:ln>
              <a:noFill/>
            </a:ln>
            <a:effectLst/>
          </c:spPr>
          <c:invertIfNegative val="0"/>
          <c:dLbls>
            <c:dLbl>
              <c:idx val="1"/>
              <c:spPr>
                <a:noFill/>
                <a:ln>
                  <a:noFill/>
                </a:ln>
                <a:effectLst/>
              </c:spPr>
              <c:txPr>
                <a:bodyPr rot="0" spcFirstLastPara="1" vertOverflow="ellipsis" vert="horz" wrap="square" lIns="38100" tIns="19050" rIns="38100" bIns="19050" anchor="ctr" anchorCtr="0">
                  <a:spAutoFit/>
                </a:bodyPr>
                <a:lstStyle/>
                <a:p>
                  <a:pPr algn="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extLst>
                <c:ext xmlns:c15="http://schemas.microsoft.com/office/drawing/2012/chart" uri="{CE6537A1-D6FC-4f65-9D91-7224C49458BB}">
                  <c15:layout>
                    <c:manualLayout>
                      <c:w val="6.6017175759053165E-2"/>
                      <c:h val="4.7969540776600372E-2"/>
                    </c:manualLayout>
                  </c15:layout>
                </c:ext>
                <c:ext xmlns:c16="http://schemas.microsoft.com/office/drawing/2014/chart" uri="{C3380CC4-5D6E-409C-BE32-E72D297353CC}">
                  <c16:uniqueId val="{00000008-27F0-4C77-9FC4-DDE2B87DE954}"/>
                </c:ext>
              </c:extLst>
            </c:dLbl>
            <c:dLbl>
              <c:idx val="2"/>
              <c:delete val="1"/>
              <c:extLst>
                <c:ext xmlns:c15="http://schemas.microsoft.com/office/drawing/2012/chart" uri="{CE6537A1-D6FC-4f65-9D91-7224C49458BB}"/>
                <c:ext xmlns:c16="http://schemas.microsoft.com/office/drawing/2014/chart" uri="{C3380CC4-5D6E-409C-BE32-E72D297353CC}">
                  <c16:uniqueId val="{00000006-27F0-4C77-9FC4-DDE2B87DE954}"/>
                </c:ext>
              </c:extLst>
            </c:dLbl>
            <c:dLbl>
              <c:idx val="3"/>
              <c:spPr>
                <a:noFill/>
                <a:ln>
                  <a:noFill/>
                </a:ln>
                <a:effectLst/>
              </c:spPr>
              <c:txPr>
                <a:bodyPr rot="0" spcFirstLastPara="1" vertOverflow="ellipsis" vert="horz" wrap="square" lIns="38100" tIns="19050" rIns="38100" bIns="19050" anchor="ctr" anchorCtr="0">
                  <a:noAutofit/>
                </a:bodyPr>
                <a:lstStyle/>
                <a:p>
                  <a:pPr algn="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extLst>
                <c:ext xmlns:c15="http://schemas.microsoft.com/office/drawing/2012/chart" uri="{CE6537A1-D6FC-4f65-9D91-7224C49458BB}">
                  <c15:layout>
                    <c:manualLayout>
                      <c:w val="7.0275656128716085E-2"/>
                      <c:h val="7.3131458709122854E-2"/>
                    </c:manualLayout>
                  </c15:layout>
                </c:ext>
                <c:ext xmlns:c16="http://schemas.microsoft.com/office/drawing/2014/chart" uri="{C3380CC4-5D6E-409C-BE32-E72D297353CC}">
                  <c16:uniqueId val="{00000007-27F0-4C77-9FC4-DDE2B87DE95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Blad3!$I$20:$I$23</c:f>
              <c:strCache>
                <c:ptCount val="4"/>
                <c:pt idx="0">
                  <c:v>Annan</c:v>
                </c:pt>
                <c:pt idx="1">
                  <c:v>Arkitektföretag</c:v>
                </c:pt>
                <c:pt idx="2">
                  <c:v>Industri- och techkonsultföretag</c:v>
                </c:pt>
                <c:pt idx="3">
                  <c:v>Teknikkonsultföretag</c:v>
                </c:pt>
              </c:strCache>
            </c:strRef>
          </c:cat>
          <c:val>
            <c:numRef>
              <c:f>Blad3!$J$20:$J$23</c:f>
              <c:numCache>
                <c:formatCode>0%</c:formatCode>
                <c:ptCount val="4"/>
                <c:pt idx="0">
                  <c:v>0.2</c:v>
                </c:pt>
                <c:pt idx="1">
                  <c:v>3.125E-2</c:v>
                </c:pt>
                <c:pt idx="2">
                  <c:v>0</c:v>
                </c:pt>
                <c:pt idx="3">
                  <c:v>1.4705882352941176E-2</c:v>
                </c:pt>
              </c:numCache>
            </c:numRef>
          </c:val>
          <c:extLst>
            <c:ext xmlns:c16="http://schemas.microsoft.com/office/drawing/2014/chart" uri="{C3380CC4-5D6E-409C-BE32-E72D297353CC}">
              <c16:uniqueId val="{00000000-27F0-4C77-9FC4-DDE2B87DE954}"/>
            </c:ext>
          </c:extLst>
        </c:ser>
        <c:ser>
          <c:idx val="1"/>
          <c:order val="1"/>
          <c:tx>
            <c:strRef>
              <c:f>Blad3!$K$19</c:f>
              <c:strCache>
                <c:ptCount val="1"/>
                <c:pt idx="0">
                  <c:v>1-2%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Blad3!$I$20:$I$23</c:f>
              <c:strCache>
                <c:ptCount val="4"/>
                <c:pt idx="0">
                  <c:v>Annan</c:v>
                </c:pt>
                <c:pt idx="1">
                  <c:v>Arkitektföretag</c:v>
                </c:pt>
                <c:pt idx="2">
                  <c:v>Industri- och techkonsultföretag</c:v>
                </c:pt>
                <c:pt idx="3">
                  <c:v>Teknikkonsultföretag</c:v>
                </c:pt>
              </c:strCache>
            </c:strRef>
          </c:cat>
          <c:val>
            <c:numRef>
              <c:f>Blad3!$K$20:$K$23</c:f>
              <c:numCache>
                <c:formatCode>0%</c:formatCode>
                <c:ptCount val="4"/>
                <c:pt idx="0">
                  <c:v>0.3</c:v>
                </c:pt>
                <c:pt idx="1">
                  <c:v>0.34375</c:v>
                </c:pt>
                <c:pt idx="2">
                  <c:v>0.38095238095238093</c:v>
                </c:pt>
                <c:pt idx="3">
                  <c:v>0.39705882352941174</c:v>
                </c:pt>
              </c:numCache>
            </c:numRef>
          </c:val>
          <c:extLst>
            <c:ext xmlns:c16="http://schemas.microsoft.com/office/drawing/2014/chart" uri="{C3380CC4-5D6E-409C-BE32-E72D297353CC}">
              <c16:uniqueId val="{00000001-27F0-4C77-9FC4-DDE2B87DE954}"/>
            </c:ext>
          </c:extLst>
        </c:ser>
        <c:ser>
          <c:idx val="2"/>
          <c:order val="2"/>
          <c:tx>
            <c:strRef>
              <c:f>Blad3!$L$19</c:f>
              <c:strCache>
                <c:ptCount val="1"/>
                <c:pt idx="0">
                  <c:v>3-5%</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Blad3!$I$20:$I$23</c:f>
              <c:strCache>
                <c:ptCount val="4"/>
                <c:pt idx="0">
                  <c:v>Annan</c:v>
                </c:pt>
                <c:pt idx="1">
                  <c:v>Arkitektföretag</c:v>
                </c:pt>
                <c:pt idx="2">
                  <c:v>Industri- och techkonsultföretag</c:v>
                </c:pt>
                <c:pt idx="3">
                  <c:v>Teknikkonsultföretag</c:v>
                </c:pt>
              </c:strCache>
            </c:strRef>
          </c:cat>
          <c:val>
            <c:numRef>
              <c:f>Blad3!$L$20:$L$23</c:f>
              <c:numCache>
                <c:formatCode>0%</c:formatCode>
                <c:ptCount val="4"/>
                <c:pt idx="0">
                  <c:v>0.3</c:v>
                </c:pt>
                <c:pt idx="1">
                  <c:v>0.5</c:v>
                </c:pt>
                <c:pt idx="2">
                  <c:v>0.42857142857142855</c:v>
                </c:pt>
                <c:pt idx="3">
                  <c:v>0.35294117647058826</c:v>
                </c:pt>
              </c:numCache>
            </c:numRef>
          </c:val>
          <c:extLst>
            <c:ext xmlns:c16="http://schemas.microsoft.com/office/drawing/2014/chart" uri="{C3380CC4-5D6E-409C-BE32-E72D297353CC}">
              <c16:uniqueId val="{00000002-27F0-4C77-9FC4-DDE2B87DE954}"/>
            </c:ext>
          </c:extLst>
        </c:ser>
        <c:ser>
          <c:idx val="3"/>
          <c:order val="3"/>
          <c:tx>
            <c:strRef>
              <c:f>Blad3!$M$19</c:f>
              <c:strCache>
                <c:ptCount val="1"/>
                <c:pt idx="0">
                  <c:v>6-10%</c:v>
                </c:pt>
              </c:strCache>
            </c:strRef>
          </c:tx>
          <c:spPr>
            <a:solidFill>
              <a:srgbClr val="69AB7A"/>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B-27F0-4C77-9FC4-DDE2B87DE95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Blad3!$I$20:$I$23</c:f>
              <c:strCache>
                <c:ptCount val="4"/>
                <c:pt idx="0">
                  <c:v>Annan</c:v>
                </c:pt>
                <c:pt idx="1">
                  <c:v>Arkitektföretag</c:v>
                </c:pt>
                <c:pt idx="2">
                  <c:v>Industri- och techkonsultföretag</c:v>
                </c:pt>
                <c:pt idx="3">
                  <c:v>Teknikkonsultföretag</c:v>
                </c:pt>
              </c:strCache>
            </c:strRef>
          </c:cat>
          <c:val>
            <c:numRef>
              <c:f>Blad3!$M$20:$M$23</c:f>
              <c:numCache>
                <c:formatCode>0%</c:formatCode>
                <c:ptCount val="4"/>
                <c:pt idx="0">
                  <c:v>0.1</c:v>
                </c:pt>
                <c:pt idx="1">
                  <c:v>0.125</c:v>
                </c:pt>
                <c:pt idx="2">
                  <c:v>0</c:v>
                </c:pt>
                <c:pt idx="3">
                  <c:v>0.11764705882352941</c:v>
                </c:pt>
              </c:numCache>
            </c:numRef>
          </c:val>
          <c:extLst>
            <c:ext xmlns:c16="http://schemas.microsoft.com/office/drawing/2014/chart" uri="{C3380CC4-5D6E-409C-BE32-E72D297353CC}">
              <c16:uniqueId val="{00000003-27F0-4C77-9FC4-DDE2B87DE954}"/>
            </c:ext>
          </c:extLst>
        </c:ser>
        <c:ser>
          <c:idx val="4"/>
          <c:order val="4"/>
          <c:tx>
            <c:strRef>
              <c:f>Blad3!$N$19</c:f>
              <c:strCache>
                <c:ptCount val="1"/>
                <c:pt idx="0">
                  <c:v>Mer än 10%</c:v>
                </c:pt>
              </c:strCache>
            </c:strRef>
          </c:tx>
          <c:spPr>
            <a:solidFill>
              <a:schemeClr val="accent5"/>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A-27F0-4C77-9FC4-DDE2B87DE95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Blad3!$I$20:$I$23</c:f>
              <c:strCache>
                <c:ptCount val="4"/>
                <c:pt idx="0">
                  <c:v>Annan</c:v>
                </c:pt>
                <c:pt idx="1">
                  <c:v>Arkitektföretag</c:v>
                </c:pt>
                <c:pt idx="2">
                  <c:v>Industri- och techkonsultföretag</c:v>
                </c:pt>
                <c:pt idx="3">
                  <c:v>Teknikkonsultföretag</c:v>
                </c:pt>
              </c:strCache>
            </c:strRef>
          </c:cat>
          <c:val>
            <c:numRef>
              <c:f>Blad3!$N$20:$N$23</c:f>
              <c:numCache>
                <c:formatCode>0%</c:formatCode>
                <c:ptCount val="4"/>
                <c:pt idx="0">
                  <c:v>0</c:v>
                </c:pt>
                <c:pt idx="1">
                  <c:v>0</c:v>
                </c:pt>
                <c:pt idx="2">
                  <c:v>4.7619047619047616E-2</c:v>
                </c:pt>
                <c:pt idx="3">
                  <c:v>1.4705882352941176E-2</c:v>
                </c:pt>
              </c:numCache>
            </c:numRef>
          </c:val>
          <c:extLst>
            <c:ext xmlns:c16="http://schemas.microsoft.com/office/drawing/2014/chart" uri="{C3380CC4-5D6E-409C-BE32-E72D297353CC}">
              <c16:uniqueId val="{00000004-27F0-4C77-9FC4-DDE2B87DE954}"/>
            </c:ext>
          </c:extLst>
        </c:ser>
        <c:ser>
          <c:idx val="5"/>
          <c:order val="5"/>
          <c:tx>
            <c:strRef>
              <c:f>Blad3!$O$19</c:f>
              <c:strCache>
                <c:ptCount val="1"/>
                <c:pt idx="0">
                  <c:v>Vet ej</c:v>
                </c:pt>
              </c:strCache>
            </c:strRef>
          </c:tx>
          <c:spPr>
            <a:solidFill>
              <a:srgbClr val="CDA197"/>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9-27F0-4C77-9FC4-DDE2B87DE95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Blad3!$I$20:$I$23</c:f>
              <c:strCache>
                <c:ptCount val="4"/>
                <c:pt idx="0">
                  <c:v>Annan</c:v>
                </c:pt>
                <c:pt idx="1">
                  <c:v>Arkitektföretag</c:v>
                </c:pt>
                <c:pt idx="2">
                  <c:v>Industri- och techkonsultföretag</c:v>
                </c:pt>
                <c:pt idx="3">
                  <c:v>Teknikkonsultföretag</c:v>
                </c:pt>
              </c:strCache>
            </c:strRef>
          </c:cat>
          <c:val>
            <c:numRef>
              <c:f>Blad3!$O$20:$O$23</c:f>
              <c:numCache>
                <c:formatCode>0%</c:formatCode>
                <c:ptCount val="4"/>
                <c:pt idx="0">
                  <c:v>0.1</c:v>
                </c:pt>
                <c:pt idx="1">
                  <c:v>0</c:v>
                </c:pt>
                <c:pt idx="2">
                  <c:v>0.14285714285714285</c:v>
                </c:pt>
                <c:pt idx="3">
                  <c:v>0.10294117647058823</c:v>
                </c:pt>
              </c:numCache>
            </c:numRef>
          </c:val>
          <c:extLst>
            <c:ext xmlns:c16="http://schemas.microsoft.com/office/drawing/2014/chart" uri="{C3380CC4-5D6E-409C-BE32-E72D297353CC}">
              <c16:uniqueId val="{00000005-27F0-4C77-9FC4-DDE2B87DE954}"/>
            </c:ext>
          </c:extLst>
        </c:ser>
        <c:dLbls>
          <c:dLblPos val="ctr"/>
          <c:showLegendKey val="0"/>
          <c:showVal val="1"/>
          <c:showCatName val="0"/>
          <c:showSerName val="0"/>
          <c:showPercent val="0"/>
          <c:showBubbleSize val="0"/>
        </c:dLbls>
        <c:gapWidth val="150"/>
        <c:overlap val="100"/>
        <c:axId val="573525679"/>
        <c:axId val="573526159"/>
      </c:barChart>
      <c:catAx>
        <c:axId val="57352567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573526159"/>
        <c:crosses val="autoZero"/>
        <c:auto val="1"/>
        <c:lblAlgn val="ctr"/>
        <c:lblOffset val="100"/>
        <c:noMultiLvlLbl val="0"/>
      </c:catAx>
      <c:valAx>
        <c:axId val="573526159"/>
        <c:scaling>
          <c:orientation val="minMax"/>
        </c:scaling>
        <c:delete val="1"/>
        <c:axPos val="b"/>
        <c:numFmt formatCode="0%" sourceLinked="1"/>
        <c:majorTickMark val="none"/>
        <c:minorTickMark val="none"/>
        <c:tickLblPos val="nextTo"/>
        <c:crossAx val="5735256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'6'!$D$6</c:f>
              <c:strCache>
                <c:ptCount val="1"/>
                <c:pt idx="0">
                  <c:v>2020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'6'!$E$5:$J$5</c:f>
              <c:strCache>
                <c:ptCount val="6"/>
                <c:pt idx="0">
                  <c:v>0%</c:v>
                </c:pt>
                <c:pt idx="1">
                  <c:v>1-4%</c:v>
                </c:pt>
                <c:pt idx="2">
                  <c:v>5-9%</c:v>
                </c:pt>
                <c:pt idx="3">
                  <c:v>10-25%</c:v>
                </c:pt>
                <c:pt idx="4">
                  <c:v>Mer än 25%</c:v>
                </c:pt>
                <c:pt idx="5">
                  <c:v>Vet ej</c:v>
                </c:pt>
              </c:strCache>
            </c:strRef>
          </c:cat>
          <c:val>
            <c:numRef>
              <c:f>'6'!$E$6:$J$6</c:f>
              <c:numCache>
                <c:formatCode>0%</c:formatCode>
                <c:ptCount val="6"/>
                <c:pt idx="0">
                  <c:v>0.23</c:v>
                </c:pt>
                <c:pt idx="1">
                  <c:v>0.44</c:v>
                </c:pt>
                <c:pt idx="2">
                  <c:v>0.23</c:v>
                </c:pt>
                <c:pt idx="3">
                  <c:v>0.05</c:v>
                </c:pt>
                <c:pt idx="4">
                  <c:v>0.02</c:v>
                </c:pt>
                <c:pt idx="5">
                  <c:v>0.03</c:v>
                </c:pt>
              </c:numCache>
            </c:numRef>
          </c:val>
          <c:extLst>
            <c:ext xmlns:c16="http://schemas.microsoft.com/office/drawing/2014/chart" uri="{C3380CC4-5D6E-409C-BE32-E72D297353CC}">
              <c16:uniqueId val="{00000000-FBA2-4627-ABC2-6DA3CC833F96}"/>
            </c:ext>
          </c:extLst>
        </c:ser>
        <c:ser>
          <c:idx val="1"/>
          <c:order val="1"/>
          <c:tx>
            <c:strRef>
              <c:f>'6'!$D$7</c:f>
              <c:strCache>
                <c:ptCount val="1"/>
                <c:pt idx="0">
                  <c:v>2021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'6'!$E$5:$J$5</c:f>
              <c:strCache>
                <c:ptCount val="6"/>
                <c:pt idx="0">
                  <c:v>0%</c:v>
                </c:pt>
                <c:pt idx="1">
                  <c:v>1-4%</c:v>
                </c:pt>
                <c:pt idx="2">
                  <c:v>5-9%</c:v>
                </c:pt>
                <c:pt idx="3">
                  <c:v>10-25%</c:v>
                </c:pt>
                <c:pt idx="4">
                  <c:v>Mer än 25%</c:v>
                </c:pt>
                <c:pt idx="5">
                  <c:v>Vet ej</c:v>
                </c:pt>
              </c:strCache>
            </c:strRef>
          </c:cat>
          <c:val>
            <c:numRef>
              <c:f>'6'!$E$7:$J$7</c:f>
              <c:numCache>
                <c:formatCode>0%</c:formatCode>
                <c:ptCount val="6"/>
                <c:pt idx="0">
                  <c:v>0.23</c:v>
                </c:pt>
                <c:pt idx="1">
                  <c:v>0.4</c:v>
                </c:pt>
                <c:pt idx="2">
                  <c:v>0.21</c:v>
                </c:pt>
                <c:pt idx="3">
                  <c:v>0.04</c:v>
                </c:pt>
                <c:pt idx="4">
                  <c:v>0.06</c:v>
                </c:pt>
                <c:pt idx="5">
                  <c:v>0.06</c:v>
                </c:pt>
              </c:numCache>
            </c:numRef>
          </c:val>
          <c:extLst>
            <c:ext xmlns:c16="http://schemas.microsoft.com/office/drawing/2014/chart" uri="{C3380CC4-5D6E-409C-BE32-E72D297353CC}">
              <c16:uniqueId val="{00000001-FBA2-4627-ABC2-6DA3CC833F96}"/>
            </c:ext>
          </c:extLst>
        </c:ser>
        <c:ser>
          <c:idx val="2"/>
          <c:order val="2"/>
          <c:tx>
            <c:strRef>
              <c:f>'6'!$D$8</c:f>
              <c:strCache>
                <c:ptCount val="1"/>
                <c:pt idx="0">
                  <c:v>2022</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'6'!$E$5:$J$5</c:f>
              <c:strCache>
                <c:ptCount val="6"/>
                <c:pt idx="0">
                  <c:v>0%</c:v>
                </c:pt>
                <c:pt idx="1">
                  <c:v>1-4%</c:v>
                </c:pt>
                <c:pt idx="2">
                  <c:v>5-9%</c:v>
                </c:pt>
                <c:pt idx="3">
                  <c:v>10-25%</c:v>
                </c:pt>
                <c:pt idx="4">
                  <c:v>Mer än 25%</c:v>
                </c:pt>
                <c:pt idx="5">
                  <c:v>Vet ej</c:v>
                </c:pt>
              </c:strCache>
            </c:strRef>
          </c:cat>
          <c:val>
            <c:numRef>
              <c:f>'6'!$E$8:$J$8</c:f>
              <c:numCache>
                <c:formatCode>0%</c:formatCode>
                <c:ptCount val="6"/>
                <c:pt idx="0">
                  <c:v>0.24</c:v>
                </c:pt>
                <c:pt idx="1">
                  <c:v>0.45</c:v>
                </c:pt>
                <c:pt idx="2">
                  <c:v>0.16</c:v>
                </c:pt>
                <c:pt idx="3">
                  <c:v>0.09</c:v>
                </c:pt>
                <c:pt idx="4">
                  <c:v>0.05</c:v>
                </c:pt>
                <c:pt idx="5">
                  <c:v>0.01</c:v>
                </c:pt>
              </c:numCache>
            </c:numRef>
          </c:val>
          <c:extLst>
            <c:ext xmlns:c16="http://schemas.microsoft.com/office/drawing/2014/chart" uri="{C3380CC4-5D6E-409C-BE32-E72D297353CC}">
              <c16:uniqueId val="{00000002-FBA2-4627-ABC2-6DA3CC833F96}"/>
            </c:ext>
          </c:extLst>
        </c:ser>
        <c:ser>
          <c:idx val="3"/>
          <c:order val="3"/>
          <c:tx>
            <c:strRef>
              <c:f>'6'!$D$9</c:f>
              <c:strCache>
                <c:ptCount val="1"/>
                <c:pt idx="0">
                  <c:v>2023</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'6'!$E$5:$J$5</c:f>
              <c:strCache>
                <c:ptCount val="6"/>
                <c:pt idx="0">
                  <c:v>0%</c:v>
                </c:pt>
                <c:pt idx="1">
                  <c:v>1-4%</c:v>
                </c:pt>
                <c:pt idx="2">
                  <c:v>5-9%</c:v>
                </c:pt>
                <c:pt idx="3">
                  <c:v>10-25%</c:v>
                </c:pt>
                <c:pt idx="4">
                  <c:v>Mer än 25%</c:v>
                </c:pt>
                <c:pt idx="5">
                  <c:v>Vet ej</c:v>
                </c:pt>
              </c:strCache>
            </c:strRef>
          </c:cat>
          <c:val>
            <c:numRef>
              <c:f>'6'!$E$9:$J$9</c:f>
              <c:numCache>
                <c:formatCode>0%</c:formatCode>
                <c:ptCount val="6"/>
                <c:pt idx="0">
                  <c:v>0.31</c:v>
                </c:pt>
                <c:pt idx="1">
                  <c:v>0.41</c:v>
                </c:pt>
                <c:pt idx="2">
                  <c:v>0.16</c:v>
                </c:pt>
                <c:pt idx="3">
                  <c:v>0.05</c:v>
                </c:pt>
                <c:pt idx="4">
                  <c:v>0.04</c:v>
                </c:pt>
                <c:pt idx="5">
                  <c:v>0.03</c:v>
                </c:pt>
              </c:numCache>
            </c:numRef>
          </c:val>
          <c:extLst>
            <c:ext xmlns:c16="http://schemas.microsoft.com/office/drawing/2014/chart" uri="{C3380CC4-5D6E-409C-BE32-E72D297353CC}">
              <c16:uniqueId val="{00000003-FBA2-4627-ABC2-6DA3CC833F96}"/>
            </c:ext>
          </c:extLst>
        </c:ser>
        <c:ser>
          <c:idx val="4"/>
          <c:order val="4"/>
          <c:tx>
            <c:strRef>
              <c:f>'6'!$D$10</c:f>
              <c:strCache>
                <c:ptCount val="1"/>
                <c:pt idx="0">
                  <c:v>2024</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'6'!$E$5:$J$5</c:f>
              <c:strCache>
                <c:ptCount val="6"/>
                <c:pt idx="0">
                  <c:v>0%</c:v>
                </c:pt>
                <c:pt idx="1">
                  <c:v>1-4%</c:v>
                </c:pt>
                <c:pt idx="2">
                  <c:v>5-9%</c:v>
                </c:pt>
                <c:pt idx="3">
                  <c:v>10-25%</c:v>
                </c:pt>
                <c:pt idx="4">
                  <c:v>Mer än 25%</c:v>
                </c:pt>
                <c:pt idx="5">
                  <c:v>Vet ej</c:v>
                </c:pt>
              </c:strCache>
            </c:strRef>
          </c:cat>
          <c:val>
            <c:numRef>
              <c:f>'6'!$E$10:$J$10</c:f>
              <c:numCache>
                <c:formatCode>0%</c:formatCode>
                <c:ptCount val="6"/>
                <c:pt idx="0">
                  <c:v>0.33540372670807456</c:v>
                </c:pt>
                <c:pt idx="1">
                  <c:v>0.38509316770186336</c:v>
                </c:pt>
                <c:pt idx="2">
                  <c:v>0.16770186335403728</c:v>
                </c:pt>
                <c:pt idx="3">
                  <c:v>3.7267080745341616E-2</c:v>
                </c:pt>
                <c:pt idx="4">
                  <c:v>1.8633540372670808E-2</c:v>
                </c:pt>
                <c:pt idx="5">
                  <c:v>5.5900621118012424E-2</c:v>
                </c:pt>
              </c:numCache>
            </c:numRef>
          </c:val>
          <c:extLst>
            <c:ext xmlns:c16="http://schemas.microsoft.com/office/drawing/2014/chart" uri="{C3380CC4-5D6E-409C-BE32-E72D297353CC}">
              <c16:uniqueId val="{00000004-FBA2-4627-ABC2-6DA3CC833F96}"/>
            </c:ext>
          </c:extLst>
        </c:ser>
        <c:dLbls>
          <c:dLblPos val="outEnd"/>
          <c:showLegendKey val="0"/>
          <c:showVal val="1"/>
          <c:showCatName val="0"/>
          <c:showSerName val="0"/>
          <c:showPercent val="0"/>
          <c:showBubbleSize val="0"/>
        </c:dLbls>
        <c:gapWidth val="219"/>
        <c:overlap val="-27"/>
        <c:axId val="933825391"/>
        <c:axId val="933826351"/>
      </c:barChart>
      <c:catAx>
        <c:axId val="9338253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933826351"/>
        <c:crosses val="autoZero"/>
        <c:auto val="1"/>
        <c:lblAlgn val="ctr"/>
        <c:lblOffset val="100"/>
        <c:noMultiLvlLbl val="0"/>
      </c:catAx>
      <c:valAx>
        <c:axId val="933826351"/>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9338253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w="9525" cap="flat" cmpd="sng" algn="ctr">
      <a:solidFill>
        <a:schemeClr val="tx1">
          <a:lumMod val="15000"/>
          <a:lumOff val="85000"/>
        </a:schemeClr>
      </a:solidFill>
      <a:round/>
    </a:ln>
    <a:effectLst/>
  </c:spPr>
  <c:txPr>
    <a:bodyPr/>
    <a:lstStyle/>
    <a:p>
      <a:pPr>
        <a:defRPr/>
      </a:pPr>
      <a:endParaRPr lang="sv-S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3944-48EF-B3DA-59B2C834EDEA}"/>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3944-48EF-B3DA-59B2C834EDEA}"/>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3944-48EF-B3DA-59B2C834EDEA}"/>
              </c:ext>
            </c:extLst>
          </c:dPt>
          <c:dLbls>
            <c:delete val="1"/>
          </c:dLbls>
          <c:cat>
            <c:strRef>
              <c:f>'[Rådata%20Insikt%202025-25%20Rensad%20på%20internt%20bortfall%201-10 (version 1).xlsb.xlsx]7'!$E$12:$G$12</c:f>
              <c:strCache>
                <c:ptCount val="3"/>
                <c:pt idx="0">
                  <c:v>Ja</c:v>
                </c:pt>
                <c:pt idx="1">
                  <c:v>Nej</c:v>
                </c:pt>
                <c:pt idx="2">
                  <c:v>Vet ej</c:v>
                </c:pt>
              </c:strCache>
            </c:strRef>
          </c:cat>
          <c:val>
            <c:numRef>
              <c:f>'[Rådata%20Insikt%202025-25%20Rensad%20på%20internt%20bortfall%201-10 (version 1).xlsb.xlsx]7'!$E$17:$G$17</c:f>
              <c:numCache>
                <c:formatCode>0%</c:formatCode>
                <c:ptCount val="3"/>
                <c:pt idx="0">
                  <c:v>0.8741721854304636</c:v>
                </c:pt>
                <c:pt idx="1">
                  <c:v>0.11258278145695365</c:v>
                </c:pt>
                <c:pt idx="2">
                  <c:v>1.3245033112582781E-2</c:v>
                </c:pt>
              </c:numCache>
            </c:numRef>
          </c:val>
          <c:extLst>
            <c:ext xmlns:c16="http://schemas.microsoft.com/office/drawing/2014/chart" uri="{C3380CC4-5D6E-409C-BE32-E72D297353CC}">
              <c16:uniqueId val="{00000006-3944-48EF-B3DA-59B2C834EDEA}"/>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sv-S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'[Rådata%20Insikt%202025-25%20Rensad%20på%20internt%20bortfall%201-10 (version 1).xlsb.xlsx]7'!$E$12</c:f>
              <c:strCache>
                <c:ptCount val="1"/>
                <c:pt idx="0">
                  <c:v>Ja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'[Rådata%20Insikt%202025-25%20Rensad%20på%20internt%20bortfall%201-10 (version 1).xlsb.xlsx]7'!$D$13:$D$16</c:f>
              <c:strCache>
                <c:ptCount val="4"/>
                <c:pt idx="0">
                  <c:v>Teknikkonsultföretag</c:v>
                </c:pt>
                <c:pt idx="1">
                  <c:v>Industri- och techkonsultföretag</c:v>
                </c:pt>
                <c:pt idx="2">
                  <c:v>Arkitektföretag</c:v>
                </c:pt>
                <c:pt idx="3">
                  <c:v>Annan</c:v>
                </c:pt>
              </c:strCache>
            </c:strRef>
          </c:cat>
          <c:val>
            <c:numRef>
              <c:f>'[Rådata%20Insikt%202025-25%20Rensad%20på%20internt%20bortfall%201-10 (version 1).xlsb.xlsx]7'!$E$13:$E$16</c:f>
              <c:numCache>
                <c:formatCode>0%</c:formatCode>
                <c:ptCount val="4"/>
                <c:pt idx="0">
                  <c:v>0.82191780821917804</c:v>
                </c:pt>
                <c:pt idx="1">
                  <c:v>0.91666666666666663</c:v>
                </c:pt>
                <c:pt idx="2">
                  <c:v>1</c:v>
                </c:pt>
                <c:pt idx="3">
                  <c:v>0.7142857142857143</c:v>
                </c:pt>
              </c:numCache>
            </c:numRef>
          </c:val>
          <c:extLst>
            <c:ext xmlns:c16="http://schemas.microsoft.com/office/drawing/2014/chart" uri="{C3380CC4-5D6E-409C-BE32-E72D297353CC}">
              <c16:uniqueId val="{00000000-C639-4CB2-962C-2971CFDF6027}"/>
            </c:ext>
          </c:extLst>
        </c:ser>
        <c:ser>
          <c:idx val="1"/>
          <c:order val="1"/>
          <c:tx>
            <c:strRef>
              <c:f>'[Rådata%20Insikt%202025-25%20Rensad%20på%20internt%20bortfall%201-10 (version 1).xlsb.xlsx]7'!$F$12</c:f>
              <c:strCache>
                <c:ptCount val="1"/>
                <c:pt idx="0">
                  <c:v>Nej</c:v>
                </c:pt>
              </c:strCache>
            </c:strRef>
          </c:tx>
          <c:spPr>
            <a:solidFill>
              <a:schemeClr val="accent2"/>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6-C639-4CB2-962C-2971CFDF602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'[Rådata%20Insikt%202025-25%20Rensad%20på%20internt%20bortfall%201-10 (version 1).xlsb.xlsx]7'!$D$13:$D$16</c:f>
              <c:strCache>
                <c:ptCount val="4"/>
                <c:pt idx="0">
                  <c:v>Teknikkonsultföretag</c:v>
                </c:pt>
                <c:pt idx="1">
                  <c:v>Industri- och techkonsultföretag</c:v>
                </c:pt>
                <c:pt idx="2">
                  <c:v>Arkitektföretag</c:v>
                </c:pt>
                <c:pt idx="3">
                  <c:v>Annan</c:v>
                </c:pt>
              </c:strCache>
            </c:strRef>
          </c:cat>
          <c:val>
            <c:numRef>
              <c:f>'[Rådata%20Insikt%202025-25%20Rensad%20på%20internt%20bortfall%201-10 (version 1).xlsb.xlsx]7'!$F$13:$F$16</c:f>
              <c:numCache>
                <c:formatCode>0%</c:formatCode>
                <c:ptCount val="4"/>
                <c:pt idx="0">
                  <c:v>0.15068493150684931</c:v>
                </c:pt>
                <c:pt idx="1">
                  <c:v>8.3333333333333329E-2</c:v>
                </c:pt>
                <c:pt idx="2">
                  <c:v>0</c:v>
                </c:pt>
                <c:pt idx="3">
                  <c:v>0.2857142857142857</c:v>
                </c:pt>
              </c:numCache>
            </c:numRef>
          </c:val>
          <c:extLst>
            <c:ext xmlns:c16="http://schemas.microsoft.com/office/drawing/2014/chart" uri="{C3380CC4-5D6E-409C-BE32-E72D297353CC}">
              <c16:uniqueId val="{00000001-C639-4CB2-962C-2971CFDF6027}"/>
            </c:ext>
          </c:extLst>
        </c:ser>
        <c:ser>
          <c:idx val="2"/>
          <c:order val="2"/>
          <c:tx>
            <c:strRef>
              <c:f>'[Rådata%20Insikt%202025-25%20Rensad%20på%20internt%20bortfall%201-10 (version 1).xlsb.xlsx]7'!$G$12</c:f>
              <c:strCache>
                <c:ptCount val="1"/>
                <c:pt idx="0">
                  <c:v>Vet ej</c:v>
                </c:pt>
              </c:strCache>
            </c:strRef>
          </c:tx>
          <c:spPr>
            <a:solidFill>
              <a:schemeClr val="accent3"/>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3-C639-4CB2-962C-2971CFDF6027}"/>
                </c:ext>
              </c:extLst>
            </c:dLbl>
            <c:dLbl>
              <c:idx val="2"/>
              <c:delete val="1"/>
              <c:extLst>
                <c:ext xmlns:c15="http://schemas.microsoft.com/office/drawing/2012/chart" uri="{CE6537A1-D6FC-4f65-9D91-7224C49458BB}"/>
                <c:ext xmlns:c16="http://schemas.microsoft.com/office/drawing/2014/chart" uri="{C3380CC4-5D6E-409C-BE32-E72D297353CC}">
                  <c16:uniqueId val="{00000004-C639-4CB2-962C-2971CFDF6027}"/>
                </c:ext>
              </c:extLst>
            </c:dLbl>
            <c:dLbl>
              <c:idx val="3"/>
              <c:delete val="1"/>
              <c:extLst>
                <c:ext xmlns:c15="http://schemas.microsoft.com/office/drawing/2012/chart" uri="{CE6537A1-D6FC-4f65-9D91-7224C49458BB}"/>
                <c:ext xmlns:c16="http://schemas.microsoft.com/office/drawing/2014/chart" uri="{C3380CC4-5D6E-409C-BE32-E72D297353CC}">
                  <c16:uniqueId val="{00000005-C639-4CB2-962C-2971CFDF602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'[Rådata%20Insikt%202025-25%20Rensad%20på%20internt%20bortfall%201-10 (version 1).xlsb.xlsx]7'!$D$13:$D$16</c:f>
              <c:strCache>
                <c:ptCount val="4"/>
                <c:pt idx="0">
                  <c:v>Teknikkonsultföretag</c:v>
                </c:pt>
                <c:pt idx="1">
                  <c:v>Industri- och techkonsultföretag</c:v>
                </c:pt>
                <c:pt idx="2">
                  <c:v>Arkitektföretag</c:v>
                </c:pt>
                <c:pt idx="3">
                  <c:v>Annan</c:v>
                </c:pt>
              </c:strCache>
            </c:strRef>
          </c:cat>
          <c:val>
            <c:numRef>
              <c:f>'[Rådata%20Insikt%202025-25%20Rensad%20på%20internt%20bortfall%201-10 (version 1).xlsb.xlsx]7'!$G$13:$G$16</c:f>
              <c:numCache>
                <c:formatCode>0%</c:formatCode>
                <c:ptCount val="4"/>
                <c:pt idx="0">
                  <c:v>2.7397260273972601E-2</c:v>
                </c:pt>
                <c:pt idx="1">
                  <c:v>0</c:v>
                </c:pt>
                <c:pt idx="2">
                  <c:v>0</c:v>
                </c:pt>
                <c:pt idx="3">
                  <c:v>0</c:v>
                </c:pt>
              </c:numCache>
            </c:numRef>
          </c:val>
          <c:extLst>
            <c:ext xmlns:c16="http://schemas.microsoft.com/office/drawing/2014/chart" uri="{C3380CC4-5D6E-409C-BE32-E72D297353CC}">
              <c16:uniqueId val="{00000002-C639-4CB2-962C-2971CFDF6027}"/>
            </c:ext>
          </c:extLst>
        </c:ser>
        <c:dLbls>
          <c:showLegendKey val="0"/>
          <c:showVal val="0"/>
          <c:showCatName val="0"/>
          <c:showSerName val="0"/>
          <c:showPercent val="0"/>
          <c:showBubbleSize val="0"/>
        </c:dLbls>
        <c:gapWidth val="150"/>
        <c:overlap val="100"/>
        <c:axId val="1641128032"/>
        <c:axId val="1641109792"/>
      </c:barChart>
      <c:catAx>
        <c:axId val="164112803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641109792"/>
        <c:crosses val="autoZero"/>
        <c:auto val="1"/>
        <c:lblAlgn val="ctr"/>
        <c:lblOffset val="100"/>
        <c:noMultiLvlLbl val="0"/>
      </c:catAx>
      <c:valAx>
        <c:axId val="1641109792"/>
        <c:scaling>
          <c:orientation val="minMax"/>
          <c:max val="1"/>
        </c:scaling>
        <c:delete val="1"/>
        <c:axPos val="t"/>
        <c:numFmt formatCode="0%" sourceLinked="1"/>
        <c:majorTickMark val="none"/>
        <c:minorTickMark val="none"/>
        <c:tickLblPos val="nextTo"/>
        <c:crossAx val="16411280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333306828947716E-2"/>
          <c:y val="4.5855624117062767E-2"/>
          <c:w val="0.93888888888888888"/>
          <c:h val="0.58301254009915426"/>
        </c:manualLayout>
      </c:layout>
      <c:barChart>
        <c:barDir val="col"/>
        <c:grouping val="clustered"/>
        <c:varyColors val="0"/>
        <c:ser>
          <c:idx val="0"/>
          <c:order val="0"/>
          <c:tx>
            <c:strRef>
              <c:f>'[Rådata%20Insikt%202025-25%20Rensad%20på%20internt%20bortfall%201-10 (version 1).xlsb.xlsx]Blad1'!$M$11</c:f>
              <c:strCache>
                <c:ptCount val="1"/>
                <c:pt idx="0">
                  <c:v>Teknikkonsultföretag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'[Rådata%20Insikt%202025-25%20Rensad%20på%20internt%20bortfall%201-10 (version 1).xlsb.xlsx]Blad1'!$N$10:$Q$10</c:f>
              <c:strCache>
                <c:ptCount val="4"/>
                <c:pt idx="0">
                  <c:v>Kompetensbrist</c:v>
                </c:pt>
                <c:pt idx="1">
                  <c:v>Kapitaltillgång</c:v>
                </c:pt>
                <c:pt idx="2">
                  <c:v>Kunder prioriterat pris framför kvalitativa värden</c:v>
                </c:pt>
                <c:pt idx="3">
                  <c:v>Annat</c:v>
                </c:pt>
              </c:strCache>
            </c:strRef>
          </c:cat>
          <c:val>
            <c:numRef>
              <c:f>'[Rådata%20Insikt%202025-25%20Rensad%20på%20internt%20bortfall%201-10 (version 1).xlsb.xlsx]Blad1'!$N$11:$Q$11</c:f>
              <c:numCache>
                <c:formatCode>0%</c:formatCode>
                <c:ptCount val="4"/>
                <c:pt idx="0">
                  <c:v>0.30985915492957744</c:v>
                </c:pt>
                <c:pt idx="1">
                  <c:v>5.6338028169014086E-2</c:v>
                </c:pt>
                <c:pt idx="2">
                  <c:v>0.61971830985915488</c:v>
                </c:pt>
                <c:pt idx="3">
                  <c:v>1.4084507042253521E-2</c:v>
                </c:pt>
              </c:numCache>
            </c:numRef>
          </c:val>
          <c:extLst>
            <c:ext xmlns:c16="http://schemas.microsoft.com/office/drawing/2014/chart" uri="{C3380CC4-5D6E-409C-BE32-E72D297353CC}">
              <c16:uniqueId val="{00000000-7ED2-41FE-85D6-5789D325673A}"/>
            </c:ext>
          </c:extLst>
        </c:ser>
        <c:ser>
          <c:idx val="1"/>
          <c:order val="1"/>
          <c:tx>
            <c:strRef>
              <c:f>'[Rådata%20Insikt%202025-25%20Rensad%20på%20internt%20bortfall%201-10 (version 1).xlsb.xlsx]Blad1'!$M$12</c:f>
              <c:strCache>
                <c:ptCount val="1"/>
                <c:pt idx="0">
                  <c:v>Industri- och techkonsultföretag</c:v>
                </c:pt>
              </c:strCache>
            </c:strRef>
          </c:tx>
          <c:spPr>
            <a:solidFill>
              <a:srgbClr val="00759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'[Rådata%20Insikt%202025-25%20Rensad%20på%20internt%20bortfall%201-10 (version 1).xlsb.xlsx]Blad1'!$N$10:$Q$10</c:f>
              <c:strCache>
                <c:ptCount val="4"/>
                <c:pt idx="0">
                  <c:v>Kompetensbrist</c:v>
                </c:pt>
                <c:pt idx="1">
                  <c:v>Kapitaltillgång</c:v>
                </c:pt>
                <c:pt idx="2">
                  <c:v>Kunder prioriterat pris framför kvalitativa värden</c:v>
                </c:pt>
                <c:pt idx="3">
                  <c:v>Annat</c:v>
                </c:pt>
              </c:strCache>
            </c:strRef>
          </c:cat>
          <c:val>
            <c:numRef>
              <c:f>'[Rådata%20Insikt%202025-25%20Rensad%20på%20internt%20bortfall%201-10 (version 1).xlsb.xlsx]Blad1'!$N$12:$Q$12</c:f>
              <c:numCache>
                <c:formatCode>0%</c:formatCode>
                <c:ptCount val="4"/>
                <c:pt idx="0">
                  <c:v>0.5</c:v>
                </c:pt>
                <c:pt idx="1">
                  <c:v>8.3333333333333329E-2</c:v>
                </c:pt>
                <c:pt idx="2">
                  <c:v>0.33333333333333331</c:v>
                </c:pt>
                <c:pt idx="3">
                  <c:v>8.3333333333333329E-2</c:v>
                </c:pt>
              </c:numCache>
            </c:numRef>
          </c:val>
          <c:extLst>
            <c:ext xmlns:c16="http://schemas.microsoft.com/office/drawing/2014/chart" uri="{C3380CC4-5D6E-409C-BE32-E72D297353CC}">
              <c16:uniqueId val="{00000001-7ED2-41FE-85D6-5789D325673A}"/>
            </c:ext>
          </c:extLst>
        </c:ser>
        <c:ser>
          <c:idx val="2"/>
          <c:order val="2"/>
          <c:tx>
            <c:strRef>
              <c:f>'[Rådata%20Insikt%202025-25%20Rensad%20på%20internt%20bortfall%201-10 (version 1).xlsb.xlsx]Blad1'!$M$13</c:f>
              <c:strCache>
                <c:ptCount val="1"/>
                <c:pt idx="0">
                  <c:v>Arkitektföretag</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'[Rådata%20Insikt%202025-25%20Rensad%20på%20internt%20bortfall%201-10 (version 1).xlsb.xlsx]Blad1'!$N$10:$Q$10</c:f>
              <c:strCache>
                <c:ptCount val="4"/>
                <c:pt idx="0">
                  <c:v>Kompetensbrist</c:v>
                </c:pt>
                <c:pt idx="1">
                  <c:v>Kapitaltillgång</c:v>
                </c:pt>
                <c:pt idx="2">
                  <c:v>Kunder prioriterat pris framför kvalitativa värden</c:v>
                </c:pt>
                <c:pt idx="3">
                  <c:v>Annat</c:v>
                </c:pt>
              </c:strCache>
            </c:strRef>
          </c:cat>
          <c:val>
            <c:numRef>
              <c:f>'[Rådata%20Insikt%202025-25%20Rensad%20på%20internt%20bortfall%201-10 (version 1).xlsb.xlsx]Blad1'!$N$13:$Q$13</c:f>
              <c:numCache>
                <c:formatCode>0%</c:formatCode>
                <c:ptCount val="4"/>
                <c:pt idx="0">
                  <c:v>7.6923076923076927E-2</c:v>
                </c:pt>
                <c:pt idx="1">
                  <c:v>7.6923076923076927E-2</c:v>
                </c:pt>
                <c:pt idx="2">
                  <c:v>0.79487179487179482</c:v>
                </c:pt>
                <c:pt idx="3">
                  <c:v>5.128205128205128E-2</c:v>
                </c:pt>
              </c:numCache>
            </c:numRef>
          </c:val>
          <c:extLst>
            <c:ext xmlns:c16="http://schemas.microsoft.com/office/drawing/2014/chart" uri="{C3380CC4-5D6E-409C-BE32-E72D297353CC}">
              <c16:uniqueId val="{00000002-7ED2-41FE-85D6-5789D325673A}"/>
            </c:ext>
          </c:extLst>
        </c:ser>
        <c:ser>
          <c:idx val="3"/>
          <c:order val="3"/>
          <c:tx>
            <c:strRef>
              <c:f>'[Rådata%20Insikt%202025-25%20Rensad%20på%20internt%20bortfall%201-10 (version 1).xlsb.xlsx]Blad1'!$M$14</c:f>
              <c:strCache>
                <c:ptCount val="1"/>
                <c:pt idx="0">
                  <c:v>Annan</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'[Rådata%20Insikt%202025-25%20Rensad%20på%20internt%20bortfall%201-10 (version 1).xlsb.xlsx]Blad1'!$N$10:$Q$10</c:f>
              <c:strCache>
                <c:ptCount val="4"/>
                <c:pt idx="0">
                  <c:v>Kompetensbrist</c:v>
                </c:pt>
                <c:pt idx="1">
                  <c:v>Kapitaltillgång</c:v>
                </c:pt>
                <c:pt idx="2">
                  <c:v>Kunder prioriterat pris framför kvalitativa värden</c:v>
                </c:pt>
                <c:pt idx="3">
                  <c:v>Annat</c:v>
                </c:pt>
              </c:strCache>
            </c:strRef>
          </c:cat>
          <c:val>
            <c:numRef>
              <c:f>'[Rådata%20Insikt%202025-25%20Rensad%20på%20internt%20bortfall%201-10 (version 1).xlsb.xlsx]Blad1'!$N$14:$Q$14</c:f>
              <c:numCache>
                <c:formatCode>0%</c:formatCode>
                <c:ptCount val="4"/>
                <c:pt idx="0">
                  <c:v>0.2857142857142857</c:v>
                </c:pt>
                <c:pt idx="1">
                  <c:v>0.14285714285714285</c:v>
                </c:pt>
                <c:pt idx="2">
                  <c:v>0.5</c:v>
                </c:pt>
                <c:pt idx="3">
                  <c:v>7.1428571428571425E-2</c:v>
                </c:pt>
              </c:numCache>
            </c:numRef>
          </c:val>
          <c:extLst>
            <c:ext xmlns:c16="http://schemas.microsoft.com/office/drawing/2014/chart" uri="{C3380CC4-5D6E-409C-BE32-E72D297353CC}">
              <c16:uniqueId val="{00000003-7ED2-41FE-85D6-5789D325673A}"/>
            </c:ext>
          </c:extLst>
        </c:ser>
        <c:dLbls>
          <c:dLblPos val="outEnd"/>
          <c:showLegendKey val="0"/>
          <c:showVal val="1"/>
          <c:showCatName val="0"/>
          <c:showSerName val="0"/>
          <c:showPercent val="0"/>
          <c:showBubbleSize val="0"/>
        </c:dLbls>
        <c:gapWidth val="219"/>
        <c:overlap val="-27"/>
        <c:axId val="381533887"/>
        <c:axId val="381515647"/>
      </c:barChart>
      <c:catAx>
        <c:axId val="3815338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81515647"/>
        <c:crosses val="autoZero"/>
        <c:auto val="1"/>
        <c:lblAlgn val="ctr"/>
        <c:lblOffset val="100"/>
        <c:noMultiLvlLbl val="0"/>
      </c:catAx>
      <c:valAx>
        <c:axId val="381515647"/>
        <c:scaling>
          <c:orientation val="minMax"/>
        </c:scaling>
        <c:delete val="1"/>
        <c:axPos val="l"/>
        <c:numFmt formatCode="0%" sourceLinked="1"/>
        <c:majorTickMark val="none"/>
        <c:minorTickMark val="none"/>
        <c:tickLblPos val="nextTo"/>
        <c:crossAx val="3815338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'[Rådata%20Insikt%202025-25%20Rensad%20på%20internt%20bortfall%201-10 (version 1).xlsb.xlsx]Blad1'!$M$27</c:f>
              <c:strCache>
                <c:ptCount val="1"/>
                <c:pt idx="0">
                  <c:v>Teknikkonsultföretag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'[Rådata%20Insikt%202025-25%20Rensad%20på%20internt%20bortfall%201-10 (version 1).xlsb.xlsx]Blad1'!$N$26:$Q$26</c:f>
              <c:strCache>
                <c:ptCount val="4"/>
                <c:pt idx="0">
                  <c:v>Tillgång till rätt kompetens</c:v>
                </c:pt>
                <c:pt idx="1">
                  <c:v>Tillgång på kapital</c:v>
                </c:pt>
                <c:pt idx="2">
                  <c:v>Affärs- och uppandlingsmodeller som fokuserar på kvalitet och funktion (istället för pris/h)</c:v>
                </c:pt>
                <c:pt idx="3">
                  <c:v>Annat</c:v>
                </c:pt>
              </c:strCache>
            </c:strRef>
          </c:cat>
          <c:val>
            <c:numRef>
              <c:f>'[Rådata%20Insikt%202025-25%20Rensad%20på%20internt%20bortfall%201-10 (version 1).xlsb.xlsx]Blad1'!$N$27:$Q$27</c:f>
              <c:numCache>
                <c:formatCode>0%</c:formatCode>
                <c:ptCount val="4"/>
                <c:pt idx="0">
                  <c:v>0.28169014084507044</c:v>
                </c:pt>
                <c:pt idx="1">
                  <c:v>5.6338028169014086E-2</c:v>
                </c:pt>
                <c:pt idx="2">
                  <c:v>0.61971830985915488</c:v>
                </c:pt>
                <c:pt idx="3">
                  <c:v>4.2253521126760563E-2</c:v>
                </c:pt>
              </c:numCache>
            </c:numRef>
          </c:val>
          <c:extLst>
            <c:ext xmlns:c16="http://schemas.microsoft.com/office/drawing/2014/chart" uri="{C3380CC4-5D6E-409C-BE32-E72D297353CC}">
              <c16:uniqueId val="{00000000-AE7E-48E5-A66A-8028E6F89F4D}"/>
            </c:ext>
          </c:extLst>
        </c:ser>
        <c:ser>
          <c:idx val="1"/>
          <c:order val="1"/>
          <c:tx>
            <c:strRef>
              <c:f>'[Rådata%20Insikt%202025-25%20Rensad%20på%20internt%20bortfall%201-10 (version 1).xlsb.xlsx]Blad1'!$M$28</c:f>
              <c:strCache>
                <c:ptCount val="1"/>
                <c:pt idx="0">
                  <c:v>Industri- och techkonsultföretag</c:v>
                </c:pt>
              </c:strCache>
            </c:strRef>
          </c:tx>
          <c:spPr>
            <a:solidFill>
              <a:srgbClr val="00759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'[Rådata%20Insikt%202025-25%20Rensad%20på%20internt%20bortfall%201-10 (version 1).xlsb.xlsx]Blad1'!$N$26:$Q$26</c:f>
              <c:strCache>
                <c:ptCount val="4"/>
                <c:pt idx="0">
                  <c:v>Tillgång till rätt kompetens</c:v>
                </c:pt>
                <c:pt idx="1">
                  <c:v>Tillgång på kapital</c:v>
                </c:pt>
                <c:pt idx="2">
                  <c:v>Affärs- och uppandlingsmodeller som fokuserar på kvalitet och funktion (istället för pris/h)</c:v>
                </c:pt>
                <c:pt idx="3">
                  <c:v>Annat</c:v>
                </c:pt>
              </c:strCache>
            </c:strRef>
          </c:cat>
          <c:val>
            <c:numRef>
              <c:f>'[Rådata%20Insikt%202025-25%20Rensad%20på%20internt%20bortfall%201-10 (version 1).xlsb.xlsx]Blad1'!$N$28:$Q$28</c:f>
              <c:numCache>
                <c:formatCode>0%</c:formatCode>
                <c:ptCount val="4"/>
                <c:pt idx="0">
                  <c:v>0.375</c:v>
                </c:pt>
                <c:pt idx="1">
                  <c:v>8.3333333333333329E-2</c:v>
                </c:pt>
                <c:pt idx="2">
                  <c:v>0.5</c:v>
                </c:pt>
                <c:pt idx="3">
                  <c:v>4.1666666666666664E-2</c:v>
                </c:pt>
              </c:numCache>
            </c:numRef>
          </c:val>
          <c:extLst>
            <c:ext xmlns:c16="http://schemas.microsoft.com/office/drawing/2014/chart" uri="{C3380CC4-5D6E-409C-BE32-E72D297353CC}">
              <c16:uniqueId val="{00000001-AE7E-48E5-A66A-8028E6F89F4D}"/>
            </c:ext>
          </c:extLst>
        </c:ser>
        <c:ser>
          <c:idx val="2"/>
          <c:order val="2"/>
          <c:tx>
            <c:strRef>
              <c:f>'[Rådata%20Insikt%202025-25%20Rensad%20på%20internt%20bortfall%201-10 (version 1).xlsb.xlsx]Blad1'!$M$29</c:f>
              <c:strCache>
                <c:ptCount val="1"/>
                <c:pt idx="0">
                  <c:v>Arkitektföretag</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'[Rådata%20Insikt%202025-25%20Rensad%20på%20internt%20bortfall%201-10 (version 1).xlsb.xlsx]Blad1'!$N$26:$Q$26</c:f>
              <c:strCache>
                <c:ptCount val="4"/>
                <c:pt idx="0">
                  <c:v>Tillgång till rätt kompetens</c:v>
                </c:pt>
                <c:pt idx="1">
                  <c:v>Tillgång på kapital</c:v>
                </c:pt>
                <c:pt idx="2">
                  <c:v>Affärs- och uppandlingsmodeller som fokuserar på kvalitet och funktion (istället för pris/h)</c:v>
                </c:pt>
                <c:pt idx="3">
                  <c:v>Annat</c:v>
                </c:pt>
              </c:strCache>
            </c:strRef>
          </c:cat>
          <c:val>
            <c:numRef>
              <c:f>'[Rådata%20Insikt%202025-25%20Rensad%20på%20internt%20bortfall%201-10 (version 1).xlsb.xlsx]Blad1'!$N$29:$Q$29</c:f>
              <c:numCache>
                <c:formatCode>0%</c:formatCode>
                <c:ptCount val="4"/>
                <c:pt idx="0">
                  <c:v>7.6923076923076927E-2</c:v>
                </c:pt>
                <c:pt idx="1">
                  <c:v>7.6923076923076927E-2</c:v>
                </c:pt>
                <c:pt idx="2">
                  <c:v>0.79487179487179482</c:v>
                </c:pt>
                <c:pt idx="3">
                  <c:v>5.128205128205128E-2</c:v>
                </c:pt>
              </c:numCache>
            </c:numRef>
          </c:val>
          <c:extLst>
            <c:ext xmlns:c16="http://schemas.microsoft.com/office/drawing/2014/chart" uri="{C3380CC4-5D6E-409C-BE32-E72D297353CC}">
              <c16:uniqueId val="{00000002-AE7E-48E5-A66A-8028E6F89F4D}"/>
            </c:ext>
          </c:extLst>
        </c:ser>
        <c:ser>
          <c:idx val="3"/>
          <c:order val="3"/>
          <c:tx>
            <c:strRef>
              <c:f>'[Rådata%20Insikt%202025-25%20Rensad%20på%20internt%20bortfall%201-10 (version 1).xlsb.xlsx]Blad1'!$M$30</c:f>
              <c:strCache>
                <c:ptCount val="1"/>
                <c:pt idx="0">
                  <c:v>Annan</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'[Rådata%20Insikt%202025-25%20Rensad%20på%20internt%20bortfall%201-10 (version 1).xlsb.xlsx]Blad1'!$N$26:$Q$26</c:f>
              <c:strCache>
                <c:ptCount val="4"/>
                <c:pt idx="0">
                  <c:v>Tillgång till rätt kompetens</c:v>
                </c:pt>
                <c:pt idx="1">
                  <c:v>Tillgång på kapital</c:v>
                </c:pt>
                <c:pt idx="2">
                  <c:v>Affärs- och uppandlingsmodeller som fokuserar på kvalitet och funktion (istället för pris/h)</c:v>
                </c:pt>
                <c:pt idx="3">
                  <c:v>Annat</c:v>
                </c:pt>
              </c:strCache>
            </c:strRef>
          </c:cat>
          <c:val>
            <c:numRef>
              <c:f>'[Rådata%20Insikt%202025-25%20Rensad%20på%20internt%20bortfall%201-10 (version 1).xlsb.xlsx]Blad1'!$N$30:$Q$30</c:f>
              <c:numCache>
                <c:formatCode>0%</c:formatCode>
                <c:ptCount val="4"/>
                <c:pt idx="0">
                  <c:v>0.35714285714285715</c:v>
                </c:pt>
                <c:pt idx="1">
                  <c:v>0.14285714285714285</c:v>
                </c:pt>
                <c:pt idx="2">
                  <c:v>0.42857142857142855</c:v>
                </c:pt>
                <c:pt idx="3">
                  <c:v>7.1428571428571425E-2</c:v>
                </c:pt>
              </c:numCache>
            </c:numRef>
          </c:val>
          <c:extLst>
            <c:ext xmlns:c16="http://schemas.microsoft.com/office/drawing/2014/chart" uri="{C3380CC4-5D6E-409C-BE32-E72D297353CC}">
              <c16:uniqueId val="{00000003-AE7E-48E5-A66A-8028E6F89F4D}"/>
            </c:ext>
          </c:extLst>
        </c:ser>
        <c:dLbls>
          <c:dLblPos val="outEnd"/>
          <c:showLegendKey val="0"/>
          <c:showVal val="1"/>
          <c:showCatName val="0"/>
          <c:showSerName val="0"/>
          <c:showPercent val="0"/>
          <c:showBubbleSize val="0"/>
        </c:dLbls>
        <c:gapWidth val="219"/>
        <c:overlap val="-27"/>
        <c:axId val="381533887"/>
        <c:axId val="381515647"/>
      </c:barChart>
      <c:catAx>
        <c:axId val="3815338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81515647"/>
        <c:crosses val="autoZero"/>
        <c:auto val="1"/>
        <c:lblAlgn val="ctr"/>
        <c:lblOffset val="100"/>
        <c:noMultiLvlLbl val="0"/>
      </c:catAx>
      <c:valAx>
        <c:axId val="381515647"/>
        <c:scaling>
          <c:orientation val="minMax"/>
        </c:scaling>
        <c:delete val="1"/>
        <c:axPos val="l"/>
        <c:numFmt formatCode="0%" sourceLinked="1"/>
        <c:majorTickMark val="none"/>
        <c:minorTickMark val="none"/>
        <c:tickLblPos val="nextTo"/>
        <c:crossAx val="381533887"/>
        <c:crosses val="autoZero"/>
        <c:crossBetween val="between"/>
      </c:valAx>
      <c:spPr>
        <a:noFill/>
        <a:ln>
          <a:noFill/>
        </a:ln>
        <a:effectLst/>
      </c:spPr>
    </c:plotArea>
    <c:legend>
      <c:legendPos val="b"/>
      <c:layout>
        <c:manualLayout>
          <c:xMode val="edge"/>
          <c:yMode val="edge"/>
          <c:x val="3.4442475940507422E-2"/>
          <c:y val="0.85926363371245262"/>
          <c:w val="0.96444838145231848"/>
          <c:h val="0.1407363662875473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'4'!$A$32:$A$38</cx:f>
        <cx:lvl ptCount="7">
          <cx:pt idx="0">Norden</cx:pt>
          <cx:pt idx="1">Övriga Europa (exkl Norden)</cx:pt>
          <cx:pt idx="2">Nordamerika</cx:pt>
          <cx:pt idx="3">Sydamerika</cx:pt>
          <cx:pt idx="4">Afrika</cx:pt>
          <cx:pt idx="5">Mellanöstern</cx:pt>
          <cx:pt idx="6">Asien &amp; Oceanien</cx:pt>
        </cx:lvl>
      </cx:strDim>
      <cx:numDim type="size">
        <cx:f>'4'!$F$32:$F$38</cx:f>
        <cx:lvl ptCount="7" formatCode="0%">
          <cx:pt idx="0">0.49450549450549453</cx:pt>
          <cx:pt idx="1">0.24175824175824176</cx:pt>
          <cx:pt idx="2">0.14285714285714285</cx:pt>
          <cx:pt idx="3">0.043956043956043959</cx:pt>
          <cx:pt idx="4">0.02197802197802198</cx:pt>
          <cx:pt idx="5">0</cx:pt>
          <cx:pt idx="6">0.054945054945054944</cx:pt>
        </cx:lvl>
      </cx:numDim>
    </cx:data>
  </cx:chartData>
  <cx:chart>
    <cx:plotArea>
      <cx:plotAreaRegion>
        <cx:series layoutId="treemap" uniqueId="{1BE038CA-BAD3-4DAF-9F9B-65E82EA3F992}">
          <cx:dataPt idx="3">
            <cx:spPr>
              <a:solidFill>
                <a:srgbClr val="D7E4E4"/>
              </a:solidFill>
            </cx:spPr>
          </cx:dataPt>
          <cx:dataPt idx="6">
            <cx:spPr>
              <a:solidFill>
                <a:srgbClr val="00759E"/>
              </a:solidFill>
            </cx:spPr>
          </cx:dataPt>
          <cx:dataLabels pos="ctr">
            <cx:txPr>
              <a:bodyPr spcFirstLastPara="1" vertOverflow="ellipsis" horzOverflow="overflow" wrap="square" lIns="0" tIns="0" rIns="0" bIns="0" anchor="ctr" anchorCtr="1"/>
              <a:lstStyle/>
              <a:p>
                <a:pPr algn="ctr" rtl="0">
                  <a:defRPr sz="1050"/>
                </a:pPr>
                <a:endParaRPr lang="sv-SE" sz="1050" b="0" i="0" u="none" strike="noStrike" baseline="0">
                  <a:solidFill>
                    <a:prstClr val="white"/>
                  </a:solidFill>
                  <a:latin typeface="Arial" panose="020B0604020202020204"/>
                </a:endParaRPr>
              </a:p>
            </cx:txPr>
            <cx:visibility seriesName="0" categoryName="0" value="1"/>
            <cx:separator>, </cx:separator>
            <cx:dataLabel idx="3">
              <cx:txPr>
                <a:bodyPr spcFirstLastPara="1" vertOverflow="ellipsis" horzOverflow="overflow" wrap="square" lIns="0" tIns="0" rIns="0" bIns="0" anchor="ctr" anchorCtr="1"/>
                <a:lstStyle/>
                <a:p>
                  <a:pPr algn="ctr" rtl="0">
                    <a:defRPr>
                      <a:solidFill>
                        <a:schemeClr val="tx1"/>
                      </a:solidFill>
                    </a:defRPr>
                  </a:pPr>
                  <a:r>
                    <a:rPr lang="sv-SE" sz="900" b="0" i="0" u="none" strike="noStrike" baseline="0">
                      <a:solidFill>
                        <a:schemeClr val="tx1"/>
                      </a:solidFill>
                      <a:latin typeface="Arial" panose="020B0604020202020204"/>
                    </a:rPr>
                    <a:t>4%</a:t>
                  </a:r>
                </a:p>
              </cx:txPr>
              <cx:visibility seriesName="0" categoryName="0" value="1"/>
              <cx:separator>, </cx:separator>
            </cx:dataLabel>
            <cx:dataLabel idx="4">
              <cx:txPr>
                <a:bodyPr spcFirstLastPara="1" vertOverflow="ellipsis" horzOverflow="overflow" wrap="square" lIns="0" tIns="0" rIns="0" bIns="0" anchor="ctr" anchorCtr="1"/>
                <a:lstStyle/>
                <a:p>
                  <a:pPr algn="ctr" rtl="0">
                    <a:defRPr sz="800">
                      <a:solidFill>
                        <a:schemeClr val="tx1"/>
                      </a:solidFill>
                    </a:defRPr>
                  </a:pPr>
                  <a:r>
                    <a:rPr lang="sv-SE" sz="800" b="0" i="0" u="none" strike="noStrike" baseline="0">
                      <a:solidFill>
                        <a:schemeClr val="tx1"/>
                      </a:solidFill>
                      <a:latin typeface="Arial" panose="020B0604020202020204"/>
                    </a:rPr>
                    <a:t>2%</a:t>
                  </a:r>
                </a:p>
              </cx:txPr>
              <cx:visibility seriesName="0" categoryName="0" value="1"/>
              <cx:separator>, </cx:separator>
            </cx:dataLabel>
          </cx:dataLabels>
          <cx:dataId val="0"/>
          <cx:layoutPr>
            <cx:parentLabelLayout val="overlapping"/>
          </cx:layoutPr>
        </cx:series>
      </cx:plotAreaRegion>
    </cx:plotArea>
    <cx:legend pos="r" align="ctr" overlay="0">
      <cx:txPr>
        <a:bodyPr spcFirstLastPara="1" vertOverflow="ellipsis" horzOverflow="overflow" wrap="square" lIns="0" tIns="0" rIns="0" bIns="0" anchor="ctr" anchorCtr="1"/>
        <a:lstStyle/>
        <a:p>
          <a:pPr algn="ctr" rtl="0">
            <a:defRPr/>
          </a:pPr>
          <a:endParaRPr lang="sv-SE" sz="900" b="0" i="0" u="none" strike="noStrike" baseline="0">
            <a:solidFill>
              <a:prstClr val="black">
                <a:lumMod val="75000"/>
                <a:lumOff val="25000"/>
              </a:prstClr>
            </a:solidFill>
            <a:latin typeface="Arial" panose="020B0604020202020204"/>
          </a:endParaRPr>
        </a:p>
      </cx:txPr>
    </cx:legend>
  </cx:chart>
  <cx:spPr>
    <a:noFill/>
  </cx:spPr>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 dir="row">'5'!$E$1:$J$1</cx:f>
        <cx:lvl ptCount="6">
          <cx:pt idx="0">0%</cx:pt>
          <cx:pt idx="1">1-4%</cx:pt>
          <cx:pt idx="2">5-9%</cx:pt>
          <cx:pt idx="3">10-50%</cx:pt>
          <cx:pt idx="4">Mer än 50 %</cx:pt>
          <cx:pt idx="5">Vet ej</cx:pt>
        </cx:lvl>
      </cx:strDim>
      <cx:numDim type="val">
        <cx:f dir="row">'5'!$E$3:$J$3</cx:f>
        <cx:lvl ptCount="6" formatCode="0%">
          <cx:pt idx="0">0.27878787878787881</cx:pt>
          <cx:pt idx="1">0.29090909090909089</cx:pt>
          <cx:pt idx="2">0.11515151515151516</cx:pt>
          <cx:pt idx="3">0.17575757575757575</cx:pt>
          <cx:pt idx="4">0.11515151515151516</cx:pt>
          <cx:pt idx="5">0.024242424242424242</cx:pt>
        </cx:lvl>
      </cx:numDim>
    </cx:data>
  </cx:chartData>
  <cx:chart>
    <cx:plotArea>
      <cx:plotAreaRegion>
        <cx:series layoutId="waterfall" uniqueId="{E358F534-04C4-4BD5-9A02-09D830FFFD17}">
          <cx:dataLabels pos="outEnd">
            <cx:txPr>
              <a:bodyPr spcFirstLastPara="1" vertOverflow="ellipsis" horzOverflow="overflow" wrap="square" lIns="0" tIns="0" rIns="0" bIns="0" anchor="ctr" anchorCtr="1"/>
              <a:lstStyle/>
              <a:p>
                <a:pPr algn="ctr" rtl="0">
                  <a:defRPr sz="1000">
                    <a:solidFill>
                      <a:schemeClr val="tx1"/>
                    </a:solidFill>
                  </a:defRPr>
                </a:pPr>
                <a:endParaRPr lang="sv-SE" sz="1000" b="0" i="0" u="none" strike="noStrike" baseline="0">
                  <a:solidFill>
                    <a:schemeClr val="tx1"/>
                  </a:solidFill>
                  <a:latin typeface="Arial" panose="020B0604020202020204"/>
                </a:endParaRPr>
              </a:p>
            </cx:txPr>
            <cx:visibility seriesName="0" categoryName="0" value="1"/>
            <cx:dataLabel idx="4" pos="inEnd">
              <cx:txPr>
                <a:bodyPr spcFirstLastPara="1" vertOverflow="ellipsis" horzOverflow="overflow" wrap="square" lIns="0" tIns="0" rIns="0" bIns="0" anchor="ctr" anchorCtr="1"/>
                <a:lstStyle/>
                <a:p>
                  <a:pPr algn="ctr" rtl="0">
                    <a:defRPr>
                      <a:solidFill>
                        <a:schemeClr val="bg1"/>
                      </a:solidFill>
                    </a:defRPr>
                  </a:pPr>
                  <a:r>
                    <a:rPr lang="sv-SE" sz="1000" b="0" i="0" u="none" strike="noStrike" baseline="0">
                      <a:solidFill>
                        <a:schemeClr val="bg1"/>
                      </a:solidFill>
                      <a:latin typeface="Arial" panose="020B0604020202020204"/>
                    </a:rPr>
                    <a:t>12%</a:t>
                  </a:r>
                </a:p>
              </cx:txPr>
              <cx:visibility seriesName="0" categoryName="0" value="1"/>
              <cx:separator>, </cx:separator>
            </cx:dataLabel>
          </cx:dataLabels>
          <cx:dataId val="0"/>
          <cx:layoutPr>
            <cx:subtotals/>
          </cx:layoutPr>
        </cx:series>
      </cx:plotAreaRegion>
      <cx:axis id="0">
        <cx:catScaling gapWidth="0.5"/>
        <cx:tickLabels/>
      </cx:axis>
      <cx:axis id="1">
        <cx:valScaling max="1"/>
        <cx:majorGridlines/>
        <cx:tickLabels/>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withinLinear" id="14">
  <a:schemeClr val="accent1"/>
</cs:colorStyle>
</file>

<file path=ppt/charts/colors34.xml><?xml version="1.0" encoding="utf-8"?>
<cs:colorStyle xmlns:cs="http://schemas.microsoft.com/office/drawing/2012/chartStyle" xmlns:a="http://schemas.openxmlformats.org/drawingml/2006/main" meth="withinLinear" id="14">
  <a:schemeClr val="accent1"/>
</cs:colorStyle>
</file>

<file path=ppt/charts/colors3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411">
  <cs:axisTitle>
    <cs:lnRef idx="0"/>
    <cs:fillRef idx="0"/>
    <cs:effectRef idx="0"/>
    <cs:fontRef idx="minor">
      <a:schemeClr val="dk1">
        <a:lumMod val="75000"/>
        <a:lumOff val="25000"/>
      </a:schemeClr>
    </cs:fontRef>
    <cs:spPr>
      <a:solidFill>
        <a:schemeClr val="bg1">
          <a:lumMod val="65000"/>
        </a:schemeClr>
      </a:solidFill>
      <a:ln>
        <a:solidFill>
          <a:schemeClr val="bg1"/>
        </a:solidFill>
      </a:ln>
    </cs:spPr>
    <cs:defRPr sz="9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cs:chartArea>
  <cs:dataLabel>
    <cs:lnRef idx="0"/>
    <cs:fillRef idx="0"/>
    <cs:effectRef idx="0"/>
    <cs:fontRef idx="minor">
      <a:schemeClr val="lt1"/>
    </cs:fontRef>
    <cs:defRPr sz="900"/>
  </cs:dataLabel>
  <cs:dataLabelCallout>
    <cs:lnRef idx="0"/>
    <cs:fillRef idx="0"/>
    <cs:effectRef idx="0"/>
    <cs:fontRef idx="minor">
      <a:schemeClr val="lt1"/>
    </cs:fontRef>
    <cs:spPr>
      <a:solidFill>
        <a:schemeClr val="dk1">
          <a:lumMod val="65000"/>
          <a:lumOff val="35000"/>
          <a:alpha val="75000"/>
        </a:schemeClr>
      </a:solidFill>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ln>
        <a:solidFill>
          <a:schemeClr val="lt1"/>
        </a:solidFill>
      </a:ln>
    </cs:spPr>
  </cs:dataPoint>
  <cs:dataPoint3D>
    <cs:lnRef idx="0"/>
    <cs:fillRef idx="0">
      <cs:styleClr val="auto"/>
    </cs:fillRef>
    <cs:effectRef idx="0"/>
    <cs:fontRef idx="minor">
      <a:schemeClr val="dk1"/>
    </cs:fontRef>
    <cs:spPr>
      <a:solidFill>
        <a:schemeClr val="ph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2857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75000"/>
            <a:lumOff val="25000"/>
          </a:schemeClr>
        </a:solidFill>
      </a:ln>
    </cs:spPr>
    <cs:defRPr sz="9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lumOff val="10000"/>
              </a:schemeClr>
            </a:gs>
            <a:gs pos="0">
              <a:schemeClr val="lt1">
                <a:lumMod val="75000"/>
                <a:alpha val="36000"/>
                <a:lumOff val="10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cs:seriesAxis>
  <cs:seriesLine>
    <cs:lnRef idx="0"/>
    <cs:fillRef idx="0"/>
    <cs:effectRef idx="0"/>
    <cs:fontRef idx="minor">
      <a:schemeClr val="dk1"/>
    </cs:fontRef>
    <cs:spPr>
      <a:ln w="9525" cap="flat">
        <a:solidFill>
          <a:schemeClr val="bg1">
            <a:lumMod val="50000"/>
          </a:schemeClr>
        </a:solidFill>
        <a:round/>
      </a:ln>
    </cs:spPr>
  </cs:seriesLine>
  <cs:title>
    <cs:lnRef idx="0"/>
    <cs:fillRef idx="0"/>
    <cs:effectRef idx="0"/>
    <cs:fontRef idx="minor">
      <a:schemeClr val="dk1">
        <a:lumMod val="75000"/>
        <a:lumOff val="25000"/>
      </a:schemeClr>
    </cs:fontRef>
    <cs:defRPr sz="1800" b="1"/>
  </cs:title>
  <cs:trendline>
    <cs:lnRef idx="0"/>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75000"/>
        <a:lumOff val="25000"/>
      </a:schemeClr>
    </cs:fontRef>
    <cs:defRPr sz="9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defRPr sz="900"/>
  </cs:valueAxis>
  <cs:wall>
    <cs:lnRef idx="0"/>
    <cs:fillRef idx="0"/>
    <cs:effectRef idx="0"/>
    <cs:fontRef idx="minor">
      <a:schemeClr val="dk1"/>
    </cs:fontRef>
  </cs:wall>
</cs:chartStyle>
</file>

<file path=ppt/charts/style4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0.38791</cdr:x>
      <cdr:y>0.10361</cdr:y>
    </cdr:from>
    <cdr:to>
      <cdr:x>0.40252</cdr:x>
      <cdr:y>0.13428</cdr:y>
    </cdr:to>
    <cdr:sp macro="" textlink="">
      <cdr:nvSpPr>
        <cdr:cNvPr id="2" name="Ned 12">
          <a:extLst xmlns:a="http://schemas.openxmlformats.org/drawingml/2006/main">
            <a:ext uri="{FF2B5EF4-FFF2-40B4-BE49-F238E27FC236}">
              <a16:creationId xmlns:a16="http://schemas.microsoft.com/office/drawing/2014/main" id="{FFD9F52C-735E-2EF9-FC57-238556DC4050}"/>
            </a:ext>
          </a:extLst>
        </cdr:cNvPr>
        <cdr:cNvSpPr/>
      </cdr:nvSpPr>
      <cdr:spPr>
        <a:xfrm xmlns:a="http://schemas.openxmlformats.org/drawingml/2006/main" rot="10800000">
          <a:off x="2404408" y="435237"/>
          <a:ext cx="90570" cy="128800"/>
        </a:xfrm>
        <a:prstGeom xmlns:a="http://schemas.openxmlformats.org/drawingml/2006/main" prst="downArrow">
          <a:avLst/>
        </a:prstGeom>
        <a:solidFill xmlns:a="http://schemas.openxmlformats.org/drawingml/2006/main">
          <a:srgbClr val="92D050"/>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sv-SE"/>
        </a:p>
      </cdr:txBody>
    </cdr:sp>
  </cdr:relSizeAnchor>
  <cdr:relSizeAnchor xmlns:cdr="http://schemas.openxmlformats.org/drawingml/2006/chartDrawing">
    <cdr:from>
      <cdr:x>0.41302</cdr:x>
      <cdr:y>0.43445</cdr:y>
    </cdr:from>
    <cdr:to>
      <cdr:x>0.42763</cdr:x>
      <cdr:y>0.46511</cdr:y>
    </cdr:to>
    <cdr:sp macro="" textlink="">
      <cdr:nvSpPr>
        <cdr:cNvPr id="3" name="Ned 12">
          <a:extLst xmlns:a="http://schemas.openxmlformats.org/drawingml/2006/main">
            <a:ext uri="{FF2B5EF4-FFF2-40B4-BE49-F238E27FC236}">
              <a16:creationId xmlns:a16="http://schemas.microsoft.com/office/drawing/2014/main" id="{90D1461E-EC55-8377-5E17-8FB9BFF7330A}"/>
            </a:ext>
          </a:extLst>
        </cdr:cNvPr>
        <cdr:cNvSpPr/>
      </cdr:nvSpPr>
      <cdr:spPr>
        <a:xfrm xmlns:a="http://schemas.openxmlformats.org/drawingml/2006/main" rot="10800000">
          <a:off x="2560073" y="1824938"/>
          <a:ext cx="90570" cy="128800"/>
        </a:xfrm>
        <a:prstGeom xmlns:a="http://schemas.openxmlformats.org/drawingml/2006/main" prst="downArrow">
          <a:avLst/>
        </a:prstGeom>
        <a:solidFill xmlns:a="http://schemas.openxmlformats.org/drawingml/2006/main">
          <a:srgbClr val="92D050"/>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sv-SE"/>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sv-SE"/>
        </a:p>
      </cdr:txBody>
    </cdr:sp>
  </cdr:relSizeAnchor>
  <cdr:relSizeAnchor xmlns:cdr="http://schemas.openxmlformats.org/drawingml/2006/chartDrawing">
    <cdr:from>
      <cdr:x>0.36961</cdr:x>
      <cdr:y>0.59972</cdr:y>
    </cdr:from>
    <cdr:to>
      <cdr:x>0.38422</cdr:x>
      <cdr:y>0.63039</cdr:y>
    </cdr:to>
    <cdr:sp macro="" textlink="">
      <cdr:nvSpPr>
        <cdr:cNvPr id="4" name="Ned 12">
          <a:extLst xmlns:a="http://schemas.openxmlformats.org/drawingml/2006/main">
            <a:ext uri="{FF2B5EF4-FFF2-40B4-BE49-F238E27FC236}">
              <a16:creationId xmlns:a16="http://schemas.microsoft.com/office/drawing/2014/main" id="{90D1461E-EC55-8377-5E17-8FB9BFF7330A}"/>
            </a:ext>
          </a:extLst>
        </cdr:cNvPr>
        <cdr:cNvSpPr/>
      </cdr:nvSpPr>
      <cdr:spPr>
        <a:xfrm xmlns:a="http://schemas.openxmlformats.org/drawingml/2006/main" rot="10800000">
          <a:off x="2290973" y="2519186"/>
          <a:ext cx="90570" cy="128800"/>
        </a:xfrm>
        <a:prstGeom xmlns:a="http://schemas.openxmlformats.org/drawingml/2006/main" prst="downArrow">
          <a:avLst/>
        </a:prstGeom>
        <a:solidFill xmlns:a="http://schemas.openxmlformats.org/drawingml/2006/main">
          <a:srgbClr val="92D050"/>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sv-SE"/>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sv-SE"/>
        </a:p>
      </cdr:txBody>
    </cdr:sp>
  </cdr:relSizeAnchor>
  <cdr:relSizeAnchor xmlns:cdr="http://schemas.openxmlformats.org/drawingml/2006/chartDrawing">
    <cdr:from>
      <cdr:x>0.39435</cdr:x>
      <cdr:y>0.76623</cdr:y>
    </cdr:from>
    <cdr:to>
      <cdr:x>0.40896</cdr:x>
      <cdr:y>0.7969</cdr:y>
    </cdr:to>
    <cdr:sp macro="" textlink="">
      <cdr:nvSpPr>
        <cdr:cNvPr id="5" name="Ned 12">
          <a:extLst xmlns:a="http://schemas.openxmlformats.org/drawingml/2006/main">
            <a:ext uri="{FF2B5EF4-FFF2-40B4-BE49-F238E27FC236}">
              <a16:creationId xmlns:a16="http://schemas.microsoft.com/office/drawing/2014/main" id="{90D1461E-EC55-8377-5E17-8FB9BFF7330A}"/>
            </a:ext>
          </a:extLst>
        </cdr:cNvPr>
        <cdr:cNvSpPr/>
      </cdr:nvSpPr>
      <cdr:spPr>
        <a:xfrm xmlns:a="http://schemas.openxmlformats.org/drawingml/2006/main" rot="10800000">
          <a:off x="2444341" y="3218618"/>
          <a:ext cx="90570" cy="128800"/>
        </a:xfrm>
        <a:prstGeom xmlns:a="http://schemas.openxmlformats.org/drawingml/2006/main" prst="downArrow">
          <a:avLst/>
        </a:prstGeom>
        <a:solidFill xmlns:a="http://schemas.openxmlformats.org/drawingml/2006/main">
          <a:srgbClr val="92D050"/>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sv-SE"/>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sv-SE"/>
        </a:p>
      </cdr:txBody>
    </cdr:sp>
  </cdr:relSizeAnchor>
</c:userShapes>
</file>

<file path=ppt/drawings/drawing2.xml><?xml version="1.0" encoding="utf-8"?>
<c:userShapes xmlns:c="http://schemas.openxmlformats.org/drawingml/2006/chart">
  <cdr:relSizeAnchor xmlns:cdr="http://schemas.openxmlformats.org/drawingml/2006/chartDrawing">
    <cdr:from>
      <cdr:x>0.47896</cdr:x>
      <cdr:y>0.33814</cdr:y>
    </cdr:from>
    <cdr:to>
      <cdr:x>0.63713</cdr:x>
      <cdr:y>0.40453</cdr:y>
    </cdr:to>
    <cdr:sp macro="" textlink="">
      <cdr:nvSpPr>
        <cdr:cNvPr id="2" name="textruta 22">
          <a:extLst xmlns:a="http://schemas.openxmlformats.org/drawingml/2006/main">
            <a:ext uri="{FF2B5EF4-FFF2-40B4-BE49-F238E27FC236}">
              <a16:creationId xmlns:a16="http://schemas.microsoft.com/office/drawing/2014/main" id="{30196D10-3566-5C6D-A038-7DB5939C7FDE}"/>
            </a:ext>
          </a:extLst>
        </cdr:cNvPr>
        <cdr:cNvSpPr txBox="1"/>
      </cdr:nvSpPr>
      <cdr:spPr>
        <a:xfrm xmlns:a="http://schemas.openxmlformats.org/drawingml/2006/main">
          <a:off x="2791180" y="1410862"/>
          <a:ext cx="921755"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sv-SE" sz="1200" dirty="0">
              <a:solidFill>
                <a:schemeClr val="bg1"/>
              </a:solidFill>
            </a:rPr>
            <a:t>(14%)</a:t>
          </a:r>
        </a:p>
      </cdr:txBody>
    </cdr:sp>
  </cdr:relSizeAnchor>
  <cdr:relSizeAnchor xmlns:cdr="http://schemas.openxmlformats.org/drawingml/2006/chartDrawing">
    <cdr:from>
      <cdr:x>0.37907</cdr:x>
      <cdr:y>0.60724</cdr:y>
    </cdr:from>
    <cdr:to>
      <cdr:x>0.53724</cdr:x>
      <cdr:y>0.67363</cdr:y>
    </cdr:to>
    <cdr:sp macro="" textlink="">
      <cdr:nvSpPr>
        <cdr:cNvPr id="3" name="textruta 22">
          <a:extLst xmlns:a="http://schemas.openxmlformats.org/drawingml/2006/main">
            <a:ext uri="{FF2B5EF4-FFF2-40B4-BE49-F238E27FC236}">
              <a16:creationId xmlns:a16="http://schemas.microsoft.com/office/drawing/2014/main" id="{30196D10-3566-5C6D-A038-7DB5939C7FDE}"/>
            </a:ext>
          </a:extLst>
        </cdr:cNvPr>
        <cdr:cNvSpPr txBox="1"/>
      </cdr:nvSpPr>
      <cdr:spPr>
        <a:xfrm xmlns:a="http://schemas.openxmlformats.org/drawingml/2006/main">
          <a:off x="2209054" y="2533661"/>
          <a:ext cx="921755"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sv-SE" sz="1200" dirty="0">
              <a:solidFill>
                <a:schemeClr val="bg1"/>
              </a:solidFill>
            </a:rPr>
            <a:t>(28%)</a:t>
          </a:r>
        </a:p>
      </cdr:txBody>
    </cdr:sp>
  </cdr:relSizeAnchor>
  <cdr:relSizeAnchor xmlns:cdr="http://schemas.openxmlformats.org/drawingml/2006/chartDrawing">
    <cdr:from>
      <cdr:x>0.17568</cdr:x>
      <cdr:y>0.45619</cdr:y>
    </cdr:from>
    <cdr:to>
      <cdr:x>0.33385</cdr:x>
      <cdr:y>0.51889</cdr:y>
    </cdr:to>
    <cdr:sp macro="" textlink="">
      <cdr:nvSpPr>
        <cdr:cNvPr id="4" name="textruta 22">
          <a:extLst xmlns:a="http://schemas.openxmlformats.org/drawingml/2006/main">
            <a:ext uri="{FF2B5EF4-FFF2-40B4-BE49-F238E27FC236}">
              <a16:creationId xmlns:a16="http://schemas.microsoft.com/office/drawing/2014/main" id="{30196D10-3566-5C6D-A038-7DB5939C7FDE}"/>
            </a:ext>
          </a:extLst>
        </cdr:cNvPr>
        <cdr:cNvSpPr txBox="1"/>
      </cdr:nvSpPr>
      <cdr:spPr>
        <a:xfrm xmlns:a="http://schemas.openxmlformats.org/drawingml/2006/main">
          <a:off x="1023757" y="1903428"/>
          <a:ext cx="921755" cy="2616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sv-SE" sz="1100" dirty="0">
              <a:solidFill>
                <a:schemeClr val="bg1"/>
              </a:solidFill>
            </a:rPr>
            <a:t>(25%)</a:t>
          </a:r>
        </a:p>
      </cdr:txBody>
    </cdr:sp>
  </cdr:relSizeAnchor>
</c:userShapes>
</file>

<file path=ppt/drawings/drawing3.xml><?xml version="1.0" encoding="utf-8"?>
<c:userShapes xmlns:c="http://schemas.openxmlformats.org/drawingml/2006/chart">
  <cdr:relSizeAnchor xmlns:cdr="http://schemas.openxmlformats.org/drawingml/2006/chartDrawing">
    <cdr:from>
      <cdr:x>0.78337</cdr:x>
      <cdr:y>0.56269</cdr:y>
    </cdr:from>
    <cdr:to>
      <cdr:x>0.87718</cdr:x>
      <cdr:y>0.61189</cdr:y>
    </cdr:to>
    <cdr:sp macro="" textlink="">
      <cdr:nvSpPr>
        <cdr:cNvPr id="2" name="textruta 26">
          <a:extLst xmlns:a="http://schemas.openxmlformats.org/drawingml/2006/main">
            <a:ext uri="{FF2B5EF4-FFF2-40B4-BE49-F238E27FC236}">
              <a16:creationId xmlns:a16="http://schemas.microsoft.com/office/drawing/2014/main" id="{8CC91C57-750E-88ED-C9D3-8561EF197168}"/>
            </a:ext>
          </a:extLst>
        </cdr:cNvPr>
        <cdr:cNvSpPr txBox="1"/>
      </cdr:nvSpPr>
      <cdr:spPr>
        <a:xfrm xmlns:a="http://schemas.openxmlformats.org/drawingml/2006/main">
          <a:off x="6257114" y="2639796"/>
          <a:ext cx="749259" cy="23082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sv-SE" sz="900" dirty="0">
              <a:solidFill>
                <a:schemeClr val="bg1"/>
              </a:solidFill>
            </a:rPr>
            <a:t>(57%)</a:t>
          </a:r>
        </a:p>
      </cdr:txBody>
    </cdr:sp>
  </cdr:relSizeAnchor>
  <cdr:relSizeAnchor xmlns:cdr="http://schemas.openxmlformats.org/drawingml/2006/chartDrawing">
    <cdr:from>
      <cdr:x>0.46297</cdr:x>
      <cdr:y>0.63505</cdr:y>
    </cdr:from>
    <cdr:to>
      <cdr:x>0.55678</cdr:x>
      <cdr:y>0.68425</cdr:y>
    </cdr:to>
    <cdr:sp macro="" textlink="">
      <cdr:nvSpPr>
        <cdr:cNvPr id="4" name="textruta 26">
          <a:extLst xmlns:a="http://schemas.openxmlformats.org/drawingml/2006/main">
            <a:ext uri="{FF2B5EF4-FFF2-40B4-BE49-F238E27FC236}">
              <a16:creationId xmlns:a16="http://schemas.microsoft.com/office/drawing/2014/main" id="{8CC91C57-750E-88ED-C9D3-8561EF197168}"/>
            </a:ext>
          </a:extLst>
        </cdr:cNvPr>
        <cdr:cNvSpPr txBox="1"/>
      </cdr:nvSpPr>
      <cdr:spPr>
        <a:xfrm xmlns:a="http://schemas.openxmlformats.org/drawingml/2006/main">
          <a:off x="3697942" y="2979265"/>
          <a:ext cx="749259" cy="23082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sv-SE" sz="900" dirty="0">
              <a:solidFill>
                <a:schemeClr val="bg1"/>
              </a:solidFill>
            </a:rPr>
            <a:t>(22%)</a:t>
          </a:r>
        </a:p>
      </cdr:txBody>
    </cdr:sp>
  </cdr:relSizeAnchor>
  <cdr:relSizeAnchor xmlns:cdr="http://schemas.openxmlformats.org/drawingml/2006/chartDrawing">
    <cdr:from>
      <cdr:x>0.48537</cdr:x>
      <cdr:y>0.31468</cdr:y>
    </cdr:from>
    <cdr:to>
      <cdr:x>0.57917</cdr:x>
      <cdr:y>0.36388</cdr:y>
    </cdr:to>
    <cdr:sp macro="" textlink="">
      <cdr:nvSpPr>
        <cdr:cNvPr id="5" name="textruta 26">
          <a:extLst xmlns:a="http://schemas.openxmlformats.org/drawingml/2006/main">
            <a:ext uri="{FF2B5EF4-FFF2-40B4-BE49-F238E27FC236}">
              <a16:creationId xmlns:a16="http://schemas.microsoft.com/office/drawing/2014/main" id="{8CC91C57-750E-88ED-C9D3-8561EF197168}"/>
            </a:ext>
          </a:extLst>
        </cdr:cNvPr>
        <cdr:cNvSpPr txBox="1"/>
      </cdr:nvSpPr>
      <cdr:spPr>
        <a:xfrm xmlns:a="http://schemas.openxmlformats.org/drawingml/2006/main">
          <a:off x="3876851" y="1476289"/>
          <a:ext cx="749220" cy="23081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sv-SE" sz="900" dirty="0">
              <a:solidFill>
                <a:schemeClr val="bg1"/>
              </a:solidFill>
            </a:rPr>
            <a:t>(10%)</a:t>
          </a:r>
        </a:p>
      </cdr:txBody>
    </cdr:sp>
  </cdr:relSizeAnchor>
  <cdr:relSizeAnchor xmlns:cdr="http://schemas.openxmlformats.org/drawingml/2006/chartDrawing">
    <cdr:from>
      <cdr:x>0.60309</cdr:x>
      <cdr:y>0.23396</cdr:y>
    </cdr:from>
    <cdr:to>
      <cdr:x>0.6969</cdr:x>
      <cdr:y>0.28317</cdr:y>
    </cdr:to>
    <cdr:sp macro="" textlink="">
      <cdr:nvSpPr>
        <cdr:cNvPr id="6" name="textruta 26">
          <a:extLst xmlns:a="http://schemas.openxmlformats.org/drawingml/2006/main">
            <a:ext uri="{FF2B5EF4-FFF2-40B4-BE49-F238E27FC236}">
              <a16:creationId xmlns:a16="http://schemas.microsoft.com/office/drawing/2014/main" id="{8CC91C57-750E-88ED-C9D3-8561EF197168}"/>
            </a:ext>
          </a:extLst>
        </cdr:cNvPr>
        <cdr:cNvSpPr txBox="1"/>
      </cdr:nvSpPr>
      <cdr:spPr>
        <a:xfrm xmlns:a="http://schemas.openxmlformats.org/drawingml/2006/main">
          <a:off x="4817154" y="1097579"/>
          <a:ext cx="749299" cy="23086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sv-SE" sz="900" dirty="0">
              <a:solidFill>
                <a:schemeClr val="bg1"/>
              </a:solidFill>
            </a:rPr>
            <a:t>(3%)</a:t>
          </a:r>
        </a:p>
      </cdr:txBody>
    </cdr:sp>
  </cdr:relSizeAnchor>
  <cdr:relSizeAnchor xmlns:cdr="http://schemas.openxmlformats.org/drawingml/2006/chartDrawing">
    <cdr:from>
      <cdr:x>0.61229</cdr:x>
      <cdr:y>0.15001</cdr:y>
    </cdr:from>
    <cdr:to>
      <cdr:x>0.69789</cdr:x>
      <cdr:y>0.19922</cdr:y>
    </cdr:to>
    <cdr:sp macro="" textlink="">
      <cdr:nvSpPr>
        <cdr:cNvPr id="7" name="textruta 26">
          <a:extLst xmlns:a="http://schemas.openxmlformats.org/drawingml/2006/main">
            <a:ext uri="{FF2B5EF4-FFF2-40B4-BE49-F238E27FC236}">
              <a16:creationId xmlns:a16="http://schemas.microsoft.com/office/drawing/2014/main" id="{8CC91C57-750E-88ED-C9D3-8561EF197168}"/>
            </a:ext>
          </a:extLst>
        </cdr:cNvPr>
        <cdr:cNvSpPr txBox="1"/>
      </cdr:nvSpPr>
      <cdr:spPr>
        <a:xfrm xmlns:a="http://schemas.openxmlformats.org/drawingml/2006/main">
          <a:off x="4890613" y="703772"/>
          <a:ext cx="683727"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sv-SE" sz="900" dirty="0">
              <a:solidFill>
                <a:schemeClr val="bg1"/>
              </a:solidFill>
            </a:rPr>
            <a:t>(1%)</a:t>
          </a:r>
        </a:p>
      </cdr:txBody>
    </cdr:sp>
  </cdr:relSizeAnchor>
  <cdr:relSizeAnchor xmlns:cdr="http://schemas.openxmlformats.org/drawingml/2006/chartDrawing">
    <cdr:from>
      <cdr:x>0.54623</cdr:x>
      <cdr:y>0.22963</cdr:y>
    </cdr:from>
    <cdr:to>
      <cdr:x>0.64004</cdr:x>
      <cdr:y>0.27884</cdr:y>
    </cdr:to>
    <cdr:sp macro="" textlink="">
      <cdr:nvSpPr>
        <cdr:cNvPr id="8" name="textruta 26">
          <a:extLst xmlns:a="http://schemas.openxmlformats.org/drawingml/2006/main">
            <a:ext uri="{FF2B5EF4-FFF2-40B4-BE49-F238E27FC236}">
              <a16:creationId xmlns:a16="http://schemas.microsoft.com/office/drawing/2014/main" id="{8CC91C57-750E-88ED-C9D3-8561EF197168}"/>
            </a:ext>
          </a:extLst>
        </cdr:cNvPr>
        <cdr:cNvSpPr txBox="1"/>
      </cdr:nvSpPr>
      <cdr:spPr>
        <a:xfrm xmlns:a="http://schemas.openxmlformats.org/drawingml/2006/main">
          <a:off x="4363005" y="1077270"/>
          <a:ext cx="749299" cy="23086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sv-SE" sz="900" dirty="0">
              <a:solidFill>
                <a:schemeClr val="bg1"/>
              </a:solidFill>
            </a:rPr>
            <a:t>(5%)</a:t>
          </a:r>
        </a:p>
      </cdr:txBody>
    </cdr:sp>
  </cdr:relSizeAnchor>
  <cdr:relSizeAnchor xmlns:cdr="http://schemas.openxmlformats.org/drawingml/2006/chartDrawing">
    <cdr:from>
      <cdr:x>0.56611</cdr:x>
      <cdr:y>0.15058</cdr:y>
    </cdr:from>
    <cdr:to>
      <cdr:x>0.65991</cdr:x>
      <cdr:y>0.19978</cdr:y>
    </cdr:to>
    <cdr:sp macro="" textlink="">
      <cdr:nvSpPr>
        <cdr:cNvPr id="9" name="textruta 26">
          <a:extLst xmlns:a="http://schemas.openxmlformats.org/drawingml/2006/main">
            <a:ext uri="{FF2B5EF4-FFF2-40B4-BE49-F238E27FC236}">
              <a16:creationId xmlns:a16="http://schemas.microsoft.com/office/drawing/2014/main" id="{8CC91C57-750E-88ED-C9D3-8561EF197168}"/>
            </a:ext>
          </a:extLst>
        </cdr:cNvPr>
        <cdr:cNvSpPr txBox="1"/>
      </cdr:nvSpPr>
      <cdr:spPr>
        <a:xfrm xmlns:a="http://schemas.openxmlformats.org/drawingml/2006/main">
          <a:off x="4521776" y="706431"/>
          <a:ext cx="749219" cy="23081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sv-SE" sz="900" dirty="0">
              <a:solidFill>
                <a:schemeClr val="bg1"/>
              </a:solidFill>
            </a:rPr>
            <a:t>(2%)</a:t>
          </a:r>
        </a:p>
      </cdr:txBody>
    </cdr:sp>
  </cdr:relSizeAnchor>
</c:userShapes>
</file>

<file path=ppt/drawings/drawing4.xml><?xml version="1.0" encoding="utf-8"?>
<c:userShapes xmlns:c="http://schemas.openxmlformats.org/drawingml/2006/chart">
  <cdr:relSizeAnchor xmlns:cdr="http://schemas.openxmlformats.org/drawingml/2006/chartDrawing">
    <cdr:from>
      <cdr:x>0.34467</cdr:x>
      <cdr:y>0.25594</cdr:y>
    </cdr:from>
    <cdr:to>
      <cdr:x>0.3584</cdr:x>
      <cdr:y>0.29604</cdr:y>
    </cdr:to>
    <cdr:sp macro="" textlink="">
      <cdr:nvSpPr>
        <cdr:cNvPr id="2" name="Ned 13">
          <a:extLst xmlns:a="http://schemas.openxmlformats.org/drawingml/2006/main">
            <a:ext uri="{FF2B5EF4-FFF2-40B4-BE49-F238E27FC236}">
              <a16:creationId xmlns:a16="http://schemas.microsoft.com/office/drawing/2014/main" id="{E4B9C7EA-4D38-89CD-01FA-87892B2E447A}"/>
            </a:ext>
          </a:extLst>
        </cdr:cNvPr>
        <cdr:cNvSpPr/>
      </cdr:nvSpPr>
      <cdr:spPr>
        <a:xfrm xmlns:a="http://schemas.openxmlformats.org/drawingml/2006/main" rot="10800000">
          <a:off x="2751385" y="994716"/>
          <a:ext cx="109590" cy="155848"/>
        </a:xfrm>
        <a:prstGeom xmlns:a="http://schemas.openxmlformats.org/drawingml/2006/main" prst="downArrow">
          <a:avLst/>
        </a:prstGeom>
        <a:solidFill xmlns:a="http://schemas.openxmlformats.org/drawingml/2006/main">
          <a:srgbClr val="00B050"/>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sv-SE"/>
        </a:p>
      </cdr:txBody>
    </cdr:sp>
  </cdr:relSizeAnchor>
</c:userShapes>
</file>

<file path=ppt/drawings/drawing5.xml><?xml version="1.0" encoding="utf-8"?>
<c:userShapes xmlns:c="http://schemas.openxmlformats.org/drawingml/2006/chart">
  <cdr:relSizeAnchor xmlns:cdr="http://schemas.openxmlformats.org/drawingml/2006/chartDrawing">
    <cdr:from>
      <cdr:x>0.89231</cdr:x>
      <cdr:y>0.29648</cdr:y>
    </cdr:from>
    <cdr:to>
      <cdr:x>0.98569</cdr:x>
      <cdr:y>0.38362</cdr:y>
    </cdr:to>
    <cdr:sp macro="" textlink="">
      <cdr:nvSpPr>
        <cdr:cNvPr id="2" name="textruta 11">
          <a:extLst xmlns:a="http://schemas.openxmlformats.org/drawingml/2006/main">
            <a:ext uri="{FF2B5EF4-FFF2-40B4-BE49-F238E27FC236}">
              <a16:creationId xmlns:a16="http://schemas.microsoft.com/office/drawing/2014/main" id="{E2D34D8D-F4F6-E174-6578-A169EB260DE6}"/>
            </a:ext>
          </a:extLst>
        </cdr:cNvPr>
        <cdr:cNvSpPr txBox="1"/>
      </cdr:nvSpPr>
      <cdr:spPr>
        <a:xfrm xmlns:a="http://schemas.openxmlformats.org/drawingml/2006/main">
          <a:off x="4611727" y="733048"/>
          <a:ext cx="482601"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sv-SE" sz="800" dirty="0"/>
            <a:t>(53%)</a:t>
          </a:r>
        </a:p>
      </cdr:txBody>
    </cdr:sp>
  </cdr:relSizeAnchor>
  <cdr:relSizeAnchor xmlns:cdr="http://schemas.openxmlformats.org/drawingml/2006/chartDrawing">
    <cdr:from>
      <cdr:x>0.89231</cdr:x>
      <cdr:y>0.57613</cdr:y>
    </cdr:from>
    <cdr:to>
      <cdr:x>0.98569</cdr:x>
      <cdr:y>0.66326</cdr:y>
    </cdr:to>
    <cdr:sp macro="" textlink="">
      <cdr:nvSpPr>
        <cdr:cNvPr id="3" name="textruta 11">
          <a:extLst xmlns:a="http://schemas.openxmlformats.org/drawingml/2006/main">
            <a:ext uri="{FF2B5EF4-FFF2-40B4-BE49-F238E27FC236}">
              <a16:creationId xmlns:a16="http://schemas.microsoft.com/office/drawing/2014/main" id="{E2D34D8D-F4F6-E174-6578-A169EB260DE6}"/>
            </a:ext>
          </a:extLst>
        </cdr:cNvPr>
        <cdr:cNvSpPr txBox="1"/>
      </cdr:nvSpPr>
      <cdr:spPr>
        <a:xfrm xmlns:a="http://schemas.openxmlformats.org/drawingml/2006/main">
          <a:off x="4611727" y="1424466"/>
          <a:ext cx="482601"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sv-SE" sz="800" dirty="0"/>
            <a:t>(37%)</a:t>
          </a:r>
        </a:p>
      </cdr:txBody>
    </cdr:sp>
  </cdr:relSizeAnchor>
  <cdr:relSizeAnchor xmlns:cdr="http://schemas.openxmlformats.org/drawingml/2006/chartDrawing">
    <cdr:from>
      <cdr:x>0.89231</cdr:x>
      <cdr:y>0.09929</cdr:y>
    </cdr:from>
    <cdr:to>
      <cdr:x>0.98569</cdr:x>
      <cdr:y>0.18643</cdr:y>
    </cdr:to>
    <cdr:sp macro="" textlink="">
      <cdr:nvSpPr>
        <cdr:cNvPr id="4" name="textruta 11">
          <a:extLst xmlns:a="http://schemas.openxmlformats.org/drawingml/2006/main">
            <a:ext uri="{FF2B5EF4-FFF2-40B4-BE49-F238E27FC236}">
              <a16:creationId xmlns:a16="http://schemas.microsoft.com/office/drawing/2014/main" id="{E2D34D8D-F4F6-E174-6578-A169EB260DE6}"/>
            </a:ext>
          </a:extLst>
        </cdr:cNvPr>
        <cdr:cNvSpPr txBox="1"/>
      </cdr:nvSpPr>
      <cdr:spPr>
        <a:xfrm xmlns:a="http://schemas.openxmlformats.org/drawingml/2006/main">
          <a:off x="4611727" y="245499"/>
          <a:ext cx="482601"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sv-SE" sz="800" dirty="0"/>
            <a:t>(6%)</a:t>
          </a:r>
        </a:p>
      </cdr:txBody>
    </cdr:sp>
  </cdr:relSizeAnchor>
  <cdr:relSizeAnchor xmlns:cdr="http://schemas.openxmlformats.org/drawingml/2006/chartDrawing">
    <cdr:from>
      <cdr:x>0.90662</cdr:x>
      <cdr:y>0.02153</cdr:y>
    </cdr:from>
    <cdr:to>
      <cdr:x>1</cdr:x>
      <cdr:y>0.10867</cdr:y>
    </cdr:to>
    <cdr:sp macro="" textlink="">
      <cdr:nvSpPr>
        <cdr:cNvPr id="5" name="textruta 11">
          <a:extLst xmlns:a="http://schemas.openxmlformats.org/drawingml/2006/main">
            <a:ext uri="{FF2B5EF4-FFF2-40B4-BE49-F238E27FC236}">
              <a16:creationId xmlns:a16="http://schemas.microsoft.com/office/drawing/2014/main" id="{E2D34D8D-F4F6-E174-6578-A169EB260DE6}"/>
            </a:ext>
          </a:extLst>
        </cdr:cNvPr>
        <cdr:cNvSpPr txBox="1"/>
      </cdr:nvSpPr>
      <cdr:spPr>
        <a:xfrm xmlns:a="http://schemas.openxmlformats.org/drawingml/2006/main">
          <a:off x="4685694" y="53241"/>
          <a:ext cx="482601"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sv-SE" sz="800" dirty="0"/>
            <a:t>(2%)</a:t>
          </a:r>
        </a:p>
      </cdr:txBody>
    </cdr:sp>
  </cdr:relSizeAnchor>
  <cdr:relSizeAnchor xmlns:cdr="http://schemas.openxmlformats.org/drawingml/2006/chartDrawing">
    <cdr:from>
      <cdr:x>0.65721</cdr:x>
      <cdr:y>0.08853</cdr:y>
    </cdr:from>
    <cdr:to>
      <cdr:x>0.75059</cdr:x>
      <cdr:y>0.17566</cdr:y>
    </cdr:to>
    <cdr:sp macro="" textlink="">
      <cdr:nvSpPr>
        <cdr:cNvPr id="6" name="textruta 11">
          <a:extLst xmlns:a="http://schemas.openxmlformats.org/drawingml/2006/main">
            <a:ext uri="{FF2B5EF4-FFF2-40B4-BE49-F238E27FC236}">
              <a16:creationId xmlns:a16="http://schemas.microsoft.com/office/drawing/2014/main" id="{15D4EDB8-0D86-4AEF-2023-05EBBFF8D521}"/>
            </a:ext>
          </a:extLst>
        </cdr:cNvPr>
        <cdr:cNvSpPr txBox="1"/>
      </cdr:nvSpPr>
      <cdr:spPr>
        <a:xfrm xmlns:a="http://schemas.openxmlformats.org/drawingml/2006/main">
          <a:off x="3396644" y="218879"/>
          <a:ext cx="482601"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sv-SE"/>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sv-SE" sz="800" dirty="0"/>
            <a:t>(13%)</a:t>
          </a:r>
        </a:p>
      </cdr:txBody>
    </cdr:sp>
  </cdr:relSizeAnchor>
  <cdr:relSizeAnchor xmlns:cdr="http://schemas.openxmlformats.org/drawingml/2006/chartDrawing">
    <cdr:from>
      <cdr:x>0.65655</cdr:x>
      <cdr:y>0.01882</cdr:y>
    </cdr:from>
    <cdr:to>
      <cdr:x>0.74993</cdr:x>
      <cdr:y>0.10596</cdr:y>
    </cdr:to>
    <cdr:sp macro="" textlink="">
      <cdr:nvSpPr>
        <cdr:cNvPr id="7" name="textruta 11">
          <a:extLst xmlns:a="http://schemas.openxmlformats.org/drawingml/2006/main">
            <a:ext uri="{FF2B5EF4-FFF2-40B4-BE49-F238E27FC236}">
              <a16:creationId xmlns:a16="http://schemas.microsoft.com/office/drawing/2014/main" id="{15D4EDB8-0D86-4AEF-2023-05EBBFF8D521}"/>
            </a:ext>
          </a:extLst>
        </cdr:cNvPr>
        <cdr:cNvSpPr txBox="1"/>
      </cdr:nvSpPr>
      <cdr:spPr>
        <a:xfrm xmlns:a="http://schemas.openxmlformats.org/drawingml/2006/main">
          <a:off x="3393236" y="46533"/>
          <a:ext cx="482601"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sv-SE"/>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sv-SE" sz="800" dirty="0"/>
            <a:t>(0%)</a:t>
          </a:r>
        </a:p>
      </cdr:txBody>
    </cdr:sp>
  </cdr:relSizeAnchor>
  <cdr:relSizeAnchor xmlns:cdr="http://schemas.openxmlformats.org/drawingml/2006/chartDrawing">
    <cdr:from>
      <cdr:x>0.65352</cdr:x>
      <cdr:y>0.28628</cdr:y>
    </cdr:from>
    <cdr:to>
      <cdr:x>0.7469</cdr:x>
      <cdr:y>0.37342</cdr:y>
    </cdr:to>
    <cdr:sp macro="" textlink="">
      <cdr:nvSpPr>
        <cdr:cNvPr id="8" name="textruta 11">
          <a:extLst xmlns:a="http://schemas.openxmlformats.org/drawingml/2006/main">
            <a:ext uri="{FF2B5EF4-FFF2-40B4-BE49-F238E27FC236}">
              <a16:creationId xmlns:a16="http://schemas.microsoft.com/office/drawing/2014/main" id="{82133648-8664-1B45-ED7D-AE62D2ABC556}"/>
            </a:ext>
          </a:extLst>
        </cdr:cNvPr>
        <cdr:cNvSpPr txBox="1"/>
      </cdr:nvSpPr>
      <cdr:spPr>
        <a:xfrm xmlns:a="http://schemas.openxmlformats.org/drawingml/2006/main">
          <a:off x="3377594" y="707829"/>
          <a:ext cx="482601"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sv-SE"/>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sv-SE" sz="800" dirty="0"/>
            <a:t>(38%)</a:t>
          </a:r>
        </a:p>
      </cdr:txBody>
    </cdr:sp>
  </cdr:relSizeAnchor>
  <cdr:relSizeAnchor xmlns:cdr="http://schemas.openxmlformats.org/drawingml/2006/chartDrawing">
    <cdr:from>
      <cdr:x>0.65475</cdr:x>
      <cdr:y>0.56536</cdr:y>
    </cdr:from>
    <cdr:to>
      <cdr:x>0.74813</cdr:x>
      <cdr:y>0.6525</cdr:y>
    </cdr:to>
    <cdr:sp macro="" textlink="">
      <cdr:nvSpPr>
        <cdr:cNvPr id="9" name="textruta 11">
          <a:extLst xmlns:a="http://schemas.openxmlformats.org/drawingml/2006/main">
            <a:ext uri="{FF2B5EF4-FFF2-40B4-BE49-F238E27FC236}">
              <a16:creationId xmlns:a16="http://schemas.microsoft.com/office/drawing/2014/main" id="{82133648-8664-1B45-ED7D-AE62D2ABC556}"/>
            </a:ext>
          </a:extLst>
        </cdr:cNvPr>
        <cdr:cNvSpPr txBox="1"/>
      </cdr:nvSpPr>
      <cdr:spPr>
        <a:xfrm xmlns:a="http://schemas.openxmlformats.org/drawingml/2006/main">
          <a:off x="3383944" y="1397846"/>
          <a:ext cx="482601"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sv-SE"/>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sv-SE" sz="800" dirty="0"/>
            <a:t>(50%)</a:t>
          </a:r>
        </a:p>
      </cdr:txBody>
    </cdr:sp>
  </cdr:relSizeAnchor>
  <cdr:relSizeAnchor xmlns:cdr="http://schemas.openxmlformats.org/drawingml/2006/chartDrawing">
    <cdr:from>
      <cdr:x>0.34466</cdr:x>
      <cdr:y>0.67722</cdr:y>
    </cdr:from>
    <cdr:to>
      <cdr:x>0.36012</cdr:x>
      <cdr:y>0.73164</cdr:y>
    </cdr:to>
    <cdr:sp macro="" textlink="">
      <cdr:nvSpPr>
        <cdr:cNvPr id="10" name="Ned 18">
          <a:extLst xmlns:a="http://schemas.openxmlformats.org/drawingml/2006/main">
            <a:ext uri="{FF2B5EF4-FFF2-40B4-BE49-F238E27FC236}">
              <a16:creationId xmlns:a16="http://schemas.microsoft.com/office/drawing/2014/main" id="{8D66D123-19B3-EE45-AE21-74B683006691}"/>
            </a:ext>
          </a:extLst>
        </cdr:cNvPr>
        <cdr:cNvSpPr/>
      </cdr:nvSpPr>
      <cdr:spPr>
        <a:xfrm xmlns:a="http://schemas.openxmlformats.org/drawingml/2006/main">
          <a:off x="1781317" y="1674411"/>
          <a:ext cx="79887" cy="134552"/>
        </a:xfrm>
        <a:prstGeom xmlns:a="http://schemas.openxmlformats.org/drawingml/2006/main" prst="downArrow">
          <a:avLst/>
        </a:prstGeom>
        <a:solidFill xmlns:a="http://schemas.openxmlformats.org/drawingml/2006/main">
          <a:srgbClr val="FF0000"/>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sv-SE"/>
        </a:p>
      </cdr:txBody>
    </cdr:sp>
  </cdr:relSizeAnchor>
  <cdr:relSizeAnchor xmlns:cdr="http://schemas.openxmlformats.org/drawingml/2006/chartDrawing">
    <cdr:from>
      <cdr:x>0.57981</cdr:x>
      <cdr:y>0.59808</cdr:y>
    </cdr:from>
    <cdr:to>
      <cdr:x>0.59527</cdr:x>
      <cdr:y>0.6525</cdr:y>
    </cdr:to>
    <cdr:sp macro="" textlink="">
      <cdr:nvSpPr>
        <cdr:cNvPr id="11" name="Ned 18">
          <a:extLst xmlns:a="http://schemas.openxmlformats.org/drawingml/2006/main">
            <a:ext uri="{FF2B5EF4-FFF2-40B4-BE49-F238E27FC236}">
              <a16:creationId xmlns:a16="http://schemas.microsoft.com/office/drawing/2014/main" id="{60E51096-C7DA-5DBB-B4B9-1B8C24ED0B4B}"/>
            </a:ext>
          </a:extLst>
        </cdr:cNvPr>
        <cdr:cNvSpPr/>
      </cdr:nvSpPr>
      <cdr:spPr>
        <a:xfrm xmlns:a="http://schemas.openxmlformats.org/drawingml/2006/main">
          <a:off x="2996625" y="1478738"/>
          <a:ext cx="79887" cy="134552"/>
        </a:xfrm>
        <a:prstGeom xmlns:a="http://schemas.openxmlformats.org/drawingml/2006/main" prst="downArrow">
          <a:avLst/>
        </a:prstGeom>
        <a:solidFill xmlns:a="http://schemas.openxmlformats.org/drawingml/2006/main">
          <a:srgbClr val="FF0000"/>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sv-SE"/>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sv-SE"/>
        </a:p>
      </cdr:txBody>
    </cdr:sp>
  </cdr:relSizeAnchor>
  <cdr:relSizeAnchor xmlns:cdr="http://schemas.openxmlformats.org/drawingml/2006/chartDrawing">
    <cdr:from>
      <cdr:x>0.81325</cdr:x>
      <cdr:y>0.59808</cdr:y>
    </cdr:from>
    <cdr:to>
      <cdr:x>0.82871</cdr:x>
      <cdr:y>0.6525</cdr:y>
    </cdr:to>
    <cdr:sp macro="" textlink="">
      <cdr:nvSpPr>
        <cdr:cNvPr id="12" name="Ned 18">
          <a:extLst xmlns:a="http://schemas.openxmlformats.org/drawingml/2006/main">
            <a:ext uri="{FF2B5EF4-FFF2-40B4-BE49-F238E27FC236}">
              <a16:creationId xmlns:a16="http://schemas.microsoft.com/office/drawing/2014/main" id="{EE25BE4E-9B23-4703-32FE-8A8A12A93679}"/>
            </a:ext>
          </a:extLst>
        </cdr:cNvPr>
        <cdr:cNvSpPr/>
      </cdr:nvSpPr>
      <cdr:spPr>
        <a:xfrm xmlns:a="http://schemas.openxmlformats.org/drawingml/2006/main">
          <a:off x="4203125" y="1478738"/>
          <a:ext cx="79887" cy="134552"/>
        </a:xfrm>
        <a:prstGeom xmlns:a="http://schemas.openxmlformats.org/drawingml/2006/main" prst="downArrow">
          <a:avLst/>
        </a:prstGeom>
        <a:solidFill xmlns:a="http://schemas.openxmlformats.org/drawingml/2006/main">
          <a:srgbClr val="FF0000"/>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sv-SE"/>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sv-SE"/>
        </a:p>
      </cdr:txBody>
    </cdr:sp>
  </cdr:relSizeAnchor>
  <cdr:relSizeAnchor xmlns:cdr="http://schemas.openxmlformats.org/drawingml/2006/chartDrawing">
    <cdr:from>
      <cdr:x>0.09146</cdr:x>
      <cdr:y>0.64669</cdr:y>
    </cdr:from>
    <cdr:to>
      <cdr:x>0.1175</cdr:x>
      <cdr:y>0.679</cdr:y>
    </cdr:to>
    <cdr:sp macro="" textlink="">
      <cdr:nvSpPr>
        <cdr:cNvPr id="13" name="Ned 18">
          <a:extLst xmlns:a="http://schemas.openxmlformats.org/drawingml/2006/main">
            <a:ext uri="{FF2B5EF4-FFF2-40B4-BE49-F238E27FC236}">
              <a16:creationId xmlns:a16="http://schemas.microsoft.com/office/drawing/2014/main" id="{CFF1F4AE-6A86-08C1-7FD4-23DEBEC7FCD6}"/>
            </a:ext>
          </a:extLst>
        </cdr:cNvPr>
        <cdr:cNvSpPr/>
      </cdr:nvSpPr>
      <cdr:spPr>
        <a:xfrm xmlns:a="http://schemas.openxmlformats.org/drawingml/2006/main" rot="16200000">
          <a:off x="500044" y="1571609"/>
          <a:ext cx="79887" cy="134552"/>
        </a:xfrm>
        <a:prstGeom xmlns:a="http://schemas.openxmlformats.org/drawingml/2006/main" prst="downArrow">
          <a:avLst/>
        </a:prstGeom>
        <a:solidFill xmlns:a="http://schemas.openxmlformats.org/drawingml/2006/main">
          <a:schemeClr val="bg1">
            <a:lumMod val="75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sv-SE"/>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sv-SE"/>
        </a:p>
      </cdr:txBody>
    </cdr:sp>
  </cdr:relSizeAnchor>
</c:userShapes>
</file>

<file path=ppt/drawings/drawing6.xml><?xml version="1.0" encoding="utf-8"?>
<c:userShapes xmlns:c="http://schemas.openxmlformats.org/drawingml/2006/chart">
  <cdr:relSizeAnchor xmlns:cdr="http://schemas.openxmlformats.org/drawingml/2006/chartDrawing">
    <cdr:from>
      <cdr:x>0.89444</cdr:x>
      <cdr:y>0.13822</cdr:y>
    </cdr:from>
    <cdr:to>
      <cdr:x>1</cdr:x>
      <cdr:y>0.22728</cdr:y>
    </cdr:to>
    <cdr:sp macro="" textlink="">
      <cdr:nvSpPr>
        <cdr:cNvPr id="2" name="textruta 11">
          <a:extLst xmlns:a="http://schemas.openxmlformats.org/drawingml/2006/main">
            <a:ext uri="{FF2B5EF4-FFF2-40B4-BE49-F238E27FC236}">
              <a16:creationId xmlns:a16="http://schemas.microsoft.com/office/drawing/2014/main" id="{77748F1C-FC9D-D9EB-E60D-A13FF46B1F2B}"/>
            </a:ext>
          </a:extLst>
        </cdr:cNvPr>
        <cdr:cNvSpPr txBox="1"/>
      </cdr:nvSpPr>
      <cdr:spPr>
        <a:xfrm xmlns:a="http://schemas.openxmlformats.org/drawingml/2006/main">
          <a:off x="4089399" y="334395"/>
          <a:ext cx="482601"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sv-SE"/>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sv-SE" sz="800" dirty="0"/>
            <a:t>(38%)</a:t>
          </a:r>
        </a:p>
      </cdr:txBody>
    </cdr:sp>
  </cdr:relSizeAnchor>
  <cdr:relSizeAnchor xmlns:cdr="http://schemas.openxmlformats.org/drawingml/2006/chartDrawing">
    <cdr:from>
      <cdr:x>0.89444</cdr:x>
      <cdr:y>0.61132</cdr:y>
    </cdr:from>
    <cdr:to>
      <cdr:x>1</cdr:x>
      <cdr:y>0.70038</cdr:y>
    </cdr:to>
    <cdr:sp macro="" textlink="">
      <cdr:nvSpPr>
        <cdr:cNvPr id="3" name="textruta 11">
          <a:extLst xmlns:a="http://schemas.openxmlformats.org/drawingml/2006/main">
            <a:ext uri="{FF2B5EF4-FFF2-40B4-BE49-F238E27FC236}">
              <a16:creationId xmlns:a16="http://schemas.microsoft.com/office/drawing/2014/main" id="{04731020-D692-1275-A963-CDC5B5267AEF}"/>
            </a:ext>
          </a:extLst>
        </cdr:cNvPr>
        <cdr:cNvSpPr txBox="1"/>
      </cdr:nvSpPr>
      <cdr:spPr>
        <a:xfrm xmlns:a="http://schemas.openxmlformats.org/drawingml/2006/main">
          <a:off x="4089399" y="1478947"/>
          <a:ext cx="482601"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sv-SE"/>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sv-SE" sz="800" dirty="0"/>
            <a:t>(10%)</a:t>
          </a:r>
        </a:p>
      </cdr:txBody>
    </cdr:sp>
  </cdr:relSizeAnchor>
  <cdr:relSizeAnchor xmlns:cdr="http://schemas.openxmlformats.org/drawingml/2006/chartDrawing">
    <cdr:from>
      <cdr:x>0.89444</cdr:x>
      <cdr:y>0.41095</cdr:y>
    </cdr:from>
    <cdr:to>
      <cdr:x>1</cdr:x>
      <cdr:y>0.5</cdr:y>
    </cdr:to>
    <cdr:sp macro="" textlink="">
      <cdr:nvSpPr>
        <cdr:cNvPr id="4" name="textruta 11">
          <a:extLst xmlns:a="http://schemas.openxmlformats.org/drawingml/2006/main">
            <a:ext uri="{FF2B5EF4-FFF2-40B4-BE49-F238E27FC236}">
              <a16:creationId xmlns:a16="http://schemas.microsoft.com/office/drawing/2014/main" id="{04731020-D692-1275-A963-CDC5B5267AEF}"/>
            </a:ext>
          </a:extLst>
        </cdr:cNvPr>
        <cdr:cNvSpPr txBox="1"/>
      </cdr:nvSpPr>
      <cdr:spPr>
        <a:xfrm xmlns:a="http://schemas.openxmlformats.org/drawingml/2006/main">
          <a:off x="4089399" y="994181"/>
          <a:ext cx="482601"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sv-SE"/>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sv-SE" sz="800" dirty="0"/>
            <a:t>(48%)</a:t>
          </a:r>
        </a:p>
      </cdr:txBody>
    </cdr:sp>
  </cdr:relSizeAnchor>
  <cdr:relSizeAnchor xmlns:cdr="http://schemas.openxmlformats.org/drawingml/2006/chartDrawing">
    <cdr:from>
      <cdr:x>0.89444</cdr:x>
      <cdr:y>0.01926</cdr:y>
    </cdr:from>
    <cdr:to>
      <cdr:x>1</cdr:x>
      <cdr:y>0.10831</cdr:y>
    </cdr:to>
    <cdr:sp macro="" textlink="">
      <cdr:nvSpPr>
        <cdr:cNvPr id="5" name="textruta 11">
          <a:extLst xmlns:a="http://schemas.openxmlformats.org/drawingml/2006/main">
            <a:ext uri="{FF2B5EF4-FFF2-40B4-BE49-F238E27FC236}">
              <a16:creationId xmlns:a16="http://schemas.microsoft.com/office/drawing/2014/main" id="{04731020-D692-1275-A963-CDC5B5267AEF}"/>
            </a:ext>
          </a:extLst>
        </cdr:cNvPr>
        <cdr:cNvSpPr txBox="1"/>
      </cdr:nvSpPr>
      <cdr:spPr>
        <a:xfrm xmlns:a="http://schemas.openxmlformats.org/drawingml/2006/main">
          <a:off x="4089399" y="46594"/>
          <a:ext cx="482601"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sv-SE"/>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sv-SE" sz="800" dirty="0"/>
            <a:t>(4%)</a:t>
          </a:r>
        </a:p>
      </cdr:txBody>
    </cdr:sp>
  </cdr:relSizeAnchor>
  <cdr:relSizeAnchor xmlns:cdr="http://schemas.openxmlformats.org/drawingml/2006/chartDrawing">
    <cdr:from>
      <cdr:x>0.66137</cdr:x>
      <cdr:y>0.04098</cdr:y>
    </cdr:from>
    <cdr:to>
      <cdr:x>0.76692</cdr:x>
      <cdr:y>0.13003</cdr:y>
    </cdr:to>
    <cdr:sp macro="" textlink="">
      <cdr:nvSpPr>
        <cdr:cNvPr id="6" name="textruta 11">
          <a:extLst xmlns:a="http://schemas.openxmlformats.org/drawingml/2006/main">
            <a:ext uri="{FF2B5EF4-FFF2-40B4-BE49-F238E27FC236}">
              <a16:creationId xmlns:a16="http://schemas.microsoft.com/office/drawing/2014/main" id="{04731020-D692-1275-A963-CDC5B5267AEF}"/>
            </a:ext>
          </a:extLst>
        </cdr:cNvPr>
        <cdr:cNvSpPr txBox="1"/>
      </cdr:nvSpPr>
      <cdr:spPr>
        <a:xfrm xmlns:a="http://schemas.openxmlformats.org/drawingml/2006/main">
          <a:off x="3023779" y="99133"/>
          <a:ext cx="482601"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sv-SE"/>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sv-SE" sz="800" dirty="0"/>
            <a:t>(13%)</a:t>
          </a:r>
        </a:p>
      </cdr:txBody>
    </cdr:sp>
  </cdr:relSizeAnchor>
  <cdr:relSizeAnchor xmlns:cdr="http://schemas.openxmlformats.org/drawingml/2006/chartDrawing">
    <cdr:from>
      <cdr:x>0.65581</cdr:x>
      <cdr:y>0.16866</cdr:y>
    </cdr:from>
    <cdr:to>
      <cdr:x>0.76137</cdr:x>
      <cdr:y>0.25771</cdr:y>
    </cdr:to>
    <cdr:sp macro="" textlink="">
      <cdr:nvSpPr>
        <cdr:cNvPr id="7" name="textruta 11">
          <a:extLst xmlns:a="http://schemas.openxmlformats.org/drawingml/2006/main">
            <a:ext uri="{FF2B5EF4-FFF2-40B4-BE49-F238E27FC236}">
              <a16:creationId xmlns:a16="http://schemas.microsoft.com/office/drawing/2014/main" id="{CE60DD43-558F-3877-49B0-D87626763FDE}"/>
            </a:ext>
          </a:extLst>
        </cdr:cNvPr>
        <cdr:cNvSpPr txBox="1"/>
      </cdr:nvSpPr>
      <cdr:spPr>
        <a:xfrm xmlns:a="http://schemas.openxmlformats.org/drawingml/2006/main">
          <a:off x="2998379" y="408026"/>
          <a:ext cx="482601"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sv-SE"/>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sv-SE" sz="800" dirty="0"/>
            <a:t>(31%)</a:t>
          </a:r>
        </a:p>
      </cdr:txBody>
    </cdr:sp>
  </cdr:relSizeAnchor>
  <cdr:relSizeAnchor xmlns:cdr="http://schemas.openxmlformats.org/drawingml/2006/chartDrawing">
    <cdr:from>
      <cdr:x>0.66036</cdr:x>
      <cdr:y>0.36555</cdr:y>
    </cdr:from>
    <cdr:to>
      <cdr:x>0.76592</cdr:x>
      <cdr:y>0.4546</cdr:y>
    </cdr:to>
    <cdr:sp macro="" textlink="">
      <cdr:nvSpPr>
        <cdr:cNvPr id="8" name="textruta 11">
          <a:extLst xmlns:a="http://schemas.openxmlformats.org/drawingml/2006/main">
            <a:ext uri="{FF2B5EF4-FFF2-40B4-BE49-F238E27FC236}">
              <a16:creationId xmlns:a16="http://schemas.microsoft.com/office/drawing/2014/main" id="{CE60DD43-558F-3877-49B0-D87626763FDE}"/>
            </a:ext>
          </a:extLst>
        </cdr:cNvPr>
        <cdr:cNvSpPr txBox="1"/>
      </cdr:nvSpPr>
      <cdr:spPr>
        <a:xfrm xmlns:a="http://schemas.openxmlformats.org/drawingml/2006/main">
          <a:off x="3019178" y="884350"/>
          <a:ext cx="482601"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sv-SE"/>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sv-SE" sz="800" dirty="0"/>
            <a:t>(44%)</a:t>
          </a:r>
        </a:p>
      </cdr:txBody>
    </cdr:sp>
  </cdr:relSizeAnchor>
  <cdr:relSizeAnchor xmlns:cdr="http://schemas.openxmlformats.org/drawingml/2006/chartDrawing">
    <cdr:from>
      <cdr:x>0.65859</cdr:x>
      <cdr:y>0.58693</cdr:y>
    </cdr:from>
    <cdr:to>
      <cdr:x>0.76415</cdr:x>
      <cdr:y>0.67598</cdr:y>
    </cdr:to>
    <cdr:sp macro="" textlink="">
      <cdr:nvSpPr>
        <cdr:cNvPr id="9" name="textruta 11">
          <a:extLst xmlns:a="http://schemas.openxmlformats.org/drawingml/2006/main">
            <a:ext uri="{FF2B5EF4-FFF2-40B4-BE49-F238E27FC236}">
              <a16:creationId xmlns:a16="http://schemas.microsoft.com/office/drawing/2014/main" id="{CE60DD43-558F-3877-49B0-D87626763FDE}"/>
            </a:ext>
          </a:extLst>
        </cdr:cNvPr>
        <cdr:cNvSpPr txBox="1"/>
      </cdr:nvSpPr>
      <cdr:spPr>
        <a:xfrm xmlns:a="http://schemas.openxmlformats.org/drawingml/2006/main">
          <a:off x="3011079" y="1419930"/>
          <a:ext cx="482601"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sv-SE"/>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sv-SE" sz="800" dirty="0"/>
            <a:t>(13%)</a:t>
          </a:r>
        </a:p>
      </cdr:txBody>
    </cdr:sp>
  </cdr:relSizeAnchor>
  <cdr:relSizeAnchor xmlns:cdr="http://schemas.openxmlformats.org/drawingml/2006/chartDrawing">
    <cdr:from>
      <cdr:x>0.42035</cdr:x>
      <cdr:y>0.0252</cdr:y>
    </cdr:from>
    <cdr:to>
      <cdr:x>0.52591</cdr:x>
      <cdr:y>0.11426</cdr:y>
    </cdr:to>
    <cdr:sp macro="" textlink="">
      <cdr:nvSpPr>
        <cdr:cNvPr id="10" name="textruta 11">
          <a:extLst xmlns:a="http://schemas.openxmlformats.org/drawingml/2006/main">
            <a:ext uri="{FF2B5EF4-FFF2-40B4-BE49-F238E27FC236}">
              <a16:creationId xmlns:a16="http://schemas.microsoft.com/office/drawing/2014/main" id="{40AD32A4-4B4E-9911-E7E6-1F899A0991A8}"/>
            </a:ext>
          </a:extLst>
        </cdr:cNvPr>
        <cdr:cNvSpPr txBox="1"/>
      </cdr:nvSpPr>
      <cdr:spPr>
        <a:xfrm xmlns:a="http://schemas.openxmlformats.org/drawingml/2006/main">
          <a:off x="1921852" y="60973"/>
          <a:ext cx="482601"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sv-SE"/>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sv-SE" sz="800" dirty="0"/>
            <a:t>(6%)</a:t>
          </a:r>
        </a:p>
      </cdr:txBody>
    </cdr:sp>
  </cdr:relSizeAnchor>
  <cdr:relSizeAnchor xmlns:cdr="http://schemas.openxmlformats.org/drawingml/2006/chartDrawing">
    <cdr:from>
      <cdr:x>0.41415</cdr:x>
      <cdr:y>0.16866</cdr:y>
    </cdr:from>
    <cdr:to>
      <cdr:x>0.5197</cdr:x>
      <cdr:y>0.25771</cdr:y>
    </cdr:to>
    <cdr:sp macro="" textlink="">
      <cdr:nvSpPr>
        <cdr:cNvPr id="11" name="textruta 11">
          <a:extLst xmlns:a="http://schemas.openxmlformats.org/drawingml/2006/main">
            <a:ext uri="{FF2B5EF4-FFF2-40B4-BE49-F238E27FC236}">
              <a16:creationId xmlns:a16="http://schemas.microsoft.com/office/drawing/2014/main" id="{40AD32A4-4B4E-9911-E7E6-1F899A0991A8}"/>
            </a:ext>
          </a:extLst>
        </cdr:cNvPr>
        <cdr:cNvSpPr txBox="1"/>
      </cdr:nvSpPr>
      <cdr:spPr>
        <a:xfrm xmlns:a="http://schemas.openxmlformats.org/drawingml/2006/main">
          <a:off x="1893478" y="408026"/>
          <a:ext cx="482601"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sv-SE"/>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sv-SE" sz="800" dirty="0"/>
            <a:t>(39%)</a:t>
          </a:r>
        </a:p>
      </cdr:txBody>
    </cdr:sp>
  </cdr:relSizeAnchor>
  <cdr:relSizeAnchor xmlns:cdr="http://schemas.openxmlformats.org/drawingml/2006/chartDrawing">
    <cdr:from>
      <cdr:x>0.41415</cdr:x>
      <cdr:y>0.48049</cdr:y>
    </cdr:from>
    <cdr:to>
      <cdr:x>0.5197</cdr:x>
      <cdr:y>0.56954</cdr:y>
    </cdr:to>
    <cdr:sp macro="" textlink="">
      <cdr:nvSpPr>
        <cdr:cNvPr id="12" name="textruta 11">
          <a:extLst xmlns:a="http://schemas.openxmlformats.org/drawingml/2006/main">
            <a:ext uri="{FF2B5EF4-FFF2-40B4-BE49-F238E27FC236}">
              <a16:creationId xmlns:a16="http://schemas.microsoft.com/office/drawing/2014/main" id="{40AD32A4-4B4E-9911-E7E6-1F899A0991A8}"/>
            </a:ext>
          </a:extLst>
        </cdr:cNvPr>
        <cdr:cNvSpPr txBox="1"/>
      </cdr:nvSpPr>
      <cdr:spPr>
        <a:xfrm xmlns:a="http://schemas.openxmlformats.org/drawingml/2006/main">
          <a:off x="1893478" y="1162421"/>
          <a:ext cx="482601"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sv-SE"/>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sv-SE" sz="800" dirty="0"/>
            <a:t>(42%)</a:t>
          </a:r>
        </a:p>
      </cdr:txBody>
    </cdr:sp>
  </cdr:relSizeAnchor>
  <cdr:relSizeAnchor xmlns:cdr="http://schemas.openxmlformats.org/drawingml/2006/chartDrawing">
    <cdr:from>
      <cdr:x>0.41415</cdr:x>
      <cdr:y>0.65585</cdr:y>
    </cdr:from>
    <cdr:to>
      <cdr:x>0.5197</cdr:x>
      <cdr:y>0.74491</cdr:y>
    </cdr:to>
    <cdr:sp macro="" textlink="">
      <cdr:nvSpPr>
        <cdr:cNvPr id="13" name="textruta 11">
          <a:extLst xmlns:a="http://schemas.openxmlformats.org/drawingml/2006/main">
            <a:ext uri="{FF2B5EF4-FFF2-40B4-BE49-F238E27FC236}">
              <a16:creationId xmlns:a16="http://schemas.microsoft.com/office/drawing/2014/main" id="{40AD32A4-4B4E-9911-E7E6-1F899A0991A8}"/>
            </a:ext>
          </a:extLst>
        </cdr:cNvPr>
        <cdr:cNvSpPr txBox="1"/>
      </cdr:nvSpPr>
      <cdr:spPr>
        <a:xfrm xmlns:a="http://schemas.openxmlformats.org/drawingml/2006/main">
          <a:off x="1893478" y="1586669"/>
          <a:ext cx="482601"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sv-SE"/>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sv-SE" sz="800" dirty="0"/>
            <a:t>(13%)</a:t>
          </a:r>
        </a:p>
      </cdr:txBody>
    </cdr:sp>
  </cdr:relSizeAnchor>
  <cdr:relSizeAnchor xmlns:cdr="http://schemas.openxmlformats.org/drawingml/2006/chartDrawing">
    <cdr:from>
      <cdr:x>0.1761</cdr:x>
      <cdr:y>0.12285</cdr:y>
    </cdr:from>
    <cdr:to>
      <cdr:x>0.28166</cdr:x>
      <cdr:y>0.2119</cdr:y>
    </cdr:to>
    <cdr:sp macro="" textlink="">
      <cdr:nvSpPr>
        <cdr:cNvPr id="14" name="textruta 11">
          <a:extLst xmlns:a="http://schemas.openxmlformats.org/drawingml/2006/main">
            <a:ext uri="{FF2B5EF4-FFF2-40B4-BE49-F238E27FC236}">
              <a16:creationId xmlns:a16="http://schemas.microsoft.com/office/drawing/2014/main" id="{C97D881A-695E-AA48-399A-F40D288B76FE}"/>
            </a:ext>
          </a:extLst>
        </cdr:cNvPr>
        <cdr:cNvSpPr txBox="1"/>
      </cdr:nvSpPr>
      <cdr:spPr>
        <a:xfrm xmlns:a="http://schemas.openxmlformats.org/drawingml/2006/main">
          <a:off x="805142" y="297202"/>
          <a:ext cx="482601"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sv-SE"/>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sv-SE" sz="800" dirty="0"/>
            <a:t>(20%)</a:t>
          </a:r>
        </a:p>
      </cdr:txBody>
    </cdr:sp>
  </cdr:relSizeAnchor>
  <cdr:relSizeAnchor xmlns:cdr="http://schemas.openxmlformats.org/drawingml/2006/chartDrawing">
    <cdr:from>
      <cdr:x>0.17545</cdr:x>
      <cdr:y>0.25764</cdr:y>
    </cdr:from>
    <cdr:to>
      <cdr:x>0.28101</cdr:x>
      <cdr:y>0.3467</cdr:y>
    </cdr:to>
    <cdr:sp macro="" textlink="">
      <cdr:nvSpPr>
        <cdr:cNvPr id="15" name="textruta 11">
          <a:extLst xmlns:a="http://schemas.openxmlformats.org/drawingml/2006/main">
            <a:ext uri="{FF2B5EF4-FFF2-40B4-BE49-F238E27FC236}">
              <a16:creationId xmlns:a16="http://schemas.microsoft.com/office/drawing/2014/main" id="{68D490D1-66D0-D5ED-2B4F-3EE0279515DC}"/>
            </a:ext>
          </a:extLst>
        </cdr:cNvPr>
        <cdr:cNvSpPr txBox="1"/>
      </cdr:nvSpPr>
      <cdr:spPr>
        <a:xfrm xmlns:a="http://schemas.openxmlformats.org/drawingml/2006/main">
          <a:off x="802168" y="623304"/>
          <a:ext cx="482601"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sv-SE"/>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sv-SE" sz="800" dirty="0"/>
            <a:t>(20%)</a:t>
          </a:r>
        </a:p>
      </cdr:txBody>
    </cdr:sp>
  </cdr:relSizeAnchor>
  <cdr:relSizeAnchor xmlns:cdr="http://schemas.openxmlformats.org/drawingml/2006/chartDrawing">
    <cdr:from>
      <cdr:x>0.17545</cdr:x>
      <cdr:y>0.48049</cdr:y>
    </cdr:from>
    <cdr:to>
      <cdr:x>0.28101</cdr:x>
      <cdr:y>0.56954</cdr:y>
    </cdr:to>
    <cdr:sp macro="" textlink="">
      <cdr:nvSpPr>
        <cdr:cNvPr id="16" name="textruta 11">
          <a:extLst xmlns:a="http://schemas.openxmlformats.org/drawingml/2006/main">
            <a:ext uri="{FF2B5EF4-FFF2-40B4-BE49-F238E27FC236}">
              <a16:creationId xmlns:a16="http://schemas.microsoft.com/office/drawing/2014/main" id="{68D490D1-66D0-D5ED-2B4F-3EE0279515DC}"/>
            </a:ext>
          </a:extLst>
        </cdr:cNvPr>
        <cdr:cNvSpPr txBox="1"/>
      </cdr:nvSpPr>
      <cdr:spPr>
        <a:xfrm xmlns:a="http://schemas.openxmlformats.org/drawingml/2006/main">
          <a:off x="802168" y="1162421"/>
          <a:ext cx="482601"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sv-SE"/>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sv-SE" sz="800" dirty="0"/>
            <a:t>(20%)</a:t>
          </a:r>
        </a:p>
      </cdr:txBody>
    </cdr:sp>
  </cdr:relSizeAnchor>
  <cdr:relSizeAnchor xmlns:cdr="http://schemas.openxmlformats.org/drawingml/2006/chartDrawing">
    <cdr:from>
      <cdr:x>0.17545</cdr:x>
      <cdr:y>0</cdr:y>
    </cdr:from>
    <cdr:to>
      <cdr:x>0.28101</cdr:x>
      <cdr:y>0.08905</cdr:y>
    </cdr:to>
    <cdr:sp macro="" textlink="">
      <cdr:nvSpPr>
        <cdr:cNvPr id="17" name="textruta 11">
          <a:extLst xmlns:a="http://schemas.openxmlformats.org/drawingml/2006/main">
            <a:ext uri="{FF2B5EF4-FFF2-40B4-BE49-F238E27FC236}">
              <a16:creationId xmlns:a16="http://schemas.microsoft.com/office/drawing/2014/main" id="{09571D06-D2E2-269E-DD24-E8A5E7CAA6D2}"/>
            </a:ext>
          </a:extLst>
        </cdr:cNvPr>
        <cdr:cNvSpPr txBox="1"/>
      </cdr:nvSpPr>
      <cdr:spPr>
        <a:xfrm xmlns:a="http://schemas.openxmlformats.org/drawingml/2006/main">
          <a:off x="802168" y="0"/>
          <a:ext cx="482601"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sv-SE"/>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sv-SE" sz="800" dirty="0"/>
            <a:t>(40%)</a:t>
          </a:r>
        </a:p>
      </cdr:txBody>
    </cdr:sp>
  </cdr:relSizeAnchor>
  <cdr:relSizeAnchor xmlns:cdr="http://schemas.openxmlformats.org/drawingml/2006/chartDrawing">
    <cdr:from>
      <cdr:x>0.10053</cdr:x>
      <cdr:y>0</cdr:y>
    </cdr:from>
    <cdr:to>
      <cdr:x>0.20609</cdr:x>
      <cdr:y>0.08905</cdr:y>
    </cdr:to>
    <cdr:sp macro="" textlink="">
      <cdr:nvSpPr>
        <cdr:cNvPr id="18" name="textruta 11">
          <a:extLst xmlns:a="http://schemas.openxmlformats.org/drawingml/2006/main">
            <a:ext uri="{FF2B5EF4-FFF2-40B4-BE49-F238E27FC236}">
              <a16:creationId xmlns:a16="http://schemas.microsoft.com/office/drawing/2014/main" id="{066AD192-B2E9-3858-4083-F552C1294A17}"/>
            </a:ext>
          </a:extLst>
        </cdr:cNvPr>
        <cdr:cNvSpPr txBox="1"/>
      </cdr:nvSpPr>
      <cdr:spPr>
        <a:xfrm xmlns:a="http://schemas.openxmlformats.org/drawingml/2006/main">
          <a:off x="459627" y="-3893721"/>
          <a:ext cx="482601"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sv-SE"/>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sv-SE" sz="800" dirty="0"/>
            <a:t>(0%)</a:t>
          </a:r>
        </a:p>
      </cdr:txBody>
    </cdr:sp>
  </cdr:relSizeAnchor>
  <cdr:relSizeAnchor xmlns:cdr="http://schemas.openxmlformats.org/drawingml/2006/chartDrawing">
    <cdr:from>
      <cdr:x>0.34551</cdr:x>
      <cdr:y>0.6822</cdr:y>
    </cdr:from>
    <cdr:to>
      <cdr:x>0.36211</cdr:x>
      <cdr:y>0.71856</cdr:y>
    </cdr:to>
    <cdr:sp macro="" textlink="">
      <cdr:nvSpPr>
        <cdr:cNvPr id="19" name="Ned 18">
          <a:extLst xmlns:a="http://schemas.openxmlformats.org/drawingml/2006/main">
            <a:ext uri="{FF2B5EF4-FFF2-40B4-BE49-F238E27FC236}">
              <a16:creationId xmlns:a16="http://schemas.microsoft.com/office/drawing/2014/main" id="{0CDFB4DB-6DDC-6C51-706B-656410F9228E}"/>
            </a:ext>
          </a:extLst>
        </cdr:cNvPr>
        <cdr:cNvSpPr/>
      </cdr:nvSpPr>
      <cdr:spPr>
        <a:xfrm xmlns:a="http://schemas.openxmlformats.org/drawingml/2006/main">
          <a:off x="1579674" y="1650415"/>
          <a:ext cx="75881" cy="87952"/>
        </a:xfrm>
        <a:prstGeom xmlns:a="http://schemas.openxmlformats.org/drawingml/2006/main" prst="downArrow">
          <a:avLst/>
        </a:prstGeom>
        <a:solidFill xmlns:a="http://schemas.openxmlformats.org/drawingml/2006/main">
          <a:srgbClr val="FF0000"/>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sv-SE"/>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sv-SE" dirty="0"/>
        </a:p>
      </cdr:txBody>
    </cdr:sp>
  </cdr:relSizeAnchor>
  <cdr:relSizeAnchor xmlns:cdr="http://schemas.openxmlformats.org/drawingml/2006/chartDrawing">
    <cdr:from>
      <cdr:x>0.81678</cdr:x>
      <cdr:y>0.65585</cdr:y>
    </cdr:from>
    <cdr:to>
      <cdr:x>0.8318</cdr:x>
      <cdr:y>0.70038</cdr:y>
    </cdr:to>
    <cdr:sp macro="" textlink="">
      <cdr:nvSpPr>
        <cdr:cNvPr id="20" name="Ned 18">
          <a:extLst xmlns:a="http://schemas.openxmlformats.org/drawingml/2006/main">
            <a:ext uri="{FF2B5EF4-FFF2-40B4-BE49-F238E27FC236}">
              <a16:creationId xmlns:a16="http://schemas.microsoft.com/office/drawing/2014/main" id="{0CDFB4DB-6DDC-6C51-706B-656410F9228E}"/>
            </a:ext>
          </a:extLst>
        </cdr:cNvPr>
        <cdr:cNvSpPr/>
      </cdr:nvSpPr>
      <cdr:spPr>
        <a:xfrm xmlns:a="http://schemas.openxmlformats.org/drawingml/2006/main" rot="10800000">
          <a:off x="3734337" y="1586669"/>
          <a:ext cx="68633" cy="107722"/>
        </a:xfrm>
        <a:prstGeom xmlns:a="http://schemas.openxmlformats.org/drawingml/2006/main" prst="downArrow">
          <a:avLst/>
        </a:prstGeom>
        <a:solidFill xmlns:a="http://schemas.openxmlformats.org/drawingml/2006/main">
          <a:srgbClr val="92D050"/>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sv-SE"/>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sv-SE"/>
        </a:p>
      </cdr:txBody>
    </cdr:sp>
  </cdr:relSizeAnchor>
  <cdr:relSizeAnchor xmlns:cdr="http://schemas.openxmlformats.org/drawingml/2006/chartDrawing">
    <cdr:from>
      <cdr:x>0.57662</cdr:x>
      <cdr:y>0.6017</cdr:y>
    </cdr:from>
    <cdr:to>
      <cdr:x>0.59163</cdr:x>
      <cdr:y>0.64622</cdr:y>
    </cdr:to>
    <cdr:sp macro="" textlink="">
      <cdr:nvSpPr>
        <cdr:cNvPr id="21" name="Ned 18">
          <a:extLst xmlns:a="http://schemas.openxmlformats.org/drawingml/2006/main">
            <a:ext uri="{FF2B5EF4-FFF2-40B4-BE49-F238E27FC236}">
              <a16:creationId xmlns:a16="http://schemas.microsoft.com/office/drawing/2014/main" id="{D1AB8899-B050-6D3B-9AA3-9503E4ED7024}"/>
            </a:ext>
          </a:extLst>
        </cdr:cNvPr>
        <cdr:cNvSpPr/>
      </cdr:nvSpPr>
      <cdr:spPr>
        <a:xfrm xmlns:a="http://schemas.openxmlformats.org/drawingml/2006/main" rot="10800000">
          <a:off x="2636296" y="1455656"/>
          <a:ext cx="68633" cy="107722"/>
        </a:xfrm>
        <a:prstGeom xmlns:a="http://schemas.openxmlformats.org/drawingml/2006/main" prst="downArrow">
          <a:avLst/>
        </a:prstGeom>
        <a:solidFill xmlns:a="http://schemas.openxmlformats.org/drawingml/2006/main">
          <a:srgbClr val="92D050"/>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sv-SE"/>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sv-SE"/>
        </a:p>
      </cdr:txBody>
    </cdr:sp>
  </cdr:relSizeAnchor>
  <cdr:relSizeAnchor xmlns:cdr="http://schemas.openxmlformats.org/drawingml/2006/chartDrawing">
    <cdr:from>
      <cdr:x>0.1044</cdr:x>
      <cdr:y>0.51309</cdr:y>
    </cdr:from>
    <cdr:to>
      <cdr:x>0.11941</cdr:x>
      <cdr:y>0.55762</cdr:y>
    </cdr:to>
    <cdr:sp macro="" textlink="">
      <cdr:nvSpPr>
        <cdr:cNvPr id="22" name="Ned 18">
          <a:extLst xmlns:a="http://schemas.openxmlformats.org/drawingml/2006/main">
            <a:ext uri="{FF2B5EF4-FFF2-40B4-BE49-F238E27FC236}">
              <a16:creationId xmlns:a16="http://schemas.microsoft.com/office/drawing/2014/main" id="{63E43F3D-4874-BD9F-CB59-C58CF10058A9}"/>
            </a:ext>
          </a:extLst>
        </cdr:cNvPr>
        <cdr:cNvSpPr/>
      </cdr:nvSpPr>
      <cdr:spPr>
        <a:xfrm xmlns:a="http://schemas.openxmlformats.org/drawingml/2006/main" rot="10800000">
          <a:off x="477296" y="1241297"/>
          <a:ext cx="68633" cy="107722"/>
        </a:xfrm>
        <a:prstGeom xmlns:a="http://schemas.openxmlformats.org/drawingml/2006/main" prst="downArrow">
          <a:avLst/>
        </a:prstGeom>
        <a:solidFill xmlns:a="http://schemas.openxmlformats.org/drawingml/2006/main">
          <a:srgbClr val="92D050"/>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sv-SE"/>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sv-SE"/>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005158-249F-4E2F-82A1-698BE3775685}"/>
              </a:ext>
            </a:extLst>
          </p:cNvPr>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9E426BD-E849-4350-BE0E-788477359AE6}"/>
              </a:ext>
            </a:extLst>
          </p:cNvPr>
          <p:cNvSpPr>
            <a:spLocks noGrp="1"/>
          </p:cNvSpPr>
          <p:nvPr>
            <p:ph type="dt" sz="quarter" idx="1"/>
          </p:nvPr>
        </p:nvSpPr>
        <p:spPr>
          <a:xfrm>
            <a:off x="3856737" y="0"/>
            <a:ext cx="2950475" cy="498773"/>
          </a:xfrm>
          <a:prstGeom prst="rect">
            <a:avLst/>
          </a:prstGeom>
        </p:spPr>
        <p:txBody>
          <a:bodyPr vert="horz" lIns="91440" tIns="45720" rIns="91440" bIns="45720" rtlCol="0"/>
          <a:lstStyle>
            <a:lvl1pPr algn="r">
              <a:defRPr sz="1200"/>
            </a:lvl1pPr>
          </a:lstStyle>
          <a:p>
            <a:fld id="{7DD306B5-E3DA-44B9-8049-B6E9A83C83E2}" type="datetimeFigureOut">
              <a:rPr lang="en-GB" smtClean="0"/>
              <a:t>26/05/2025</a:t>
            </a:fld>
            <a:endParaRPr lang="en-GB"/>
          </a:p>
        </p:txBody>
      </p:sp>
      <p:sp>
        <p:nvSpPr>
          <p:cNvPr id="4" name="Footer Placeholder 3">
            <a:extLst>
              <a:ext uri="{FF2B5EF4-FFF2-40B4-BE49-F238E27FC236}">
                <a16:creationId xmlns:a16="http://schemas.microsoft.com/office/drawing/2014/main" id="{D9C58883-C1CF-45F4-AEDA-D677FC8266FD}"/>
              </a:ext>
            </a:extLst>
          </p:cNvPr>
          <p:cNvSpPr>
            <a:spLocks noGrp="1"/>
          </p:cNvSpPr>
          <p:nvPr>
            <p:ph type="ftr" sz="quarter" idx="2"/>
          </p:nvPr>
        </p:nvSpPr>
        <p:spPr>
          <a:xfrm>
            <a:off x="0" y="9442154"/>
            <a:ext cx="2950475" cy="49877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A7EB08B-E846-42F6-8B54-A9AE10E9C2CA}"/>
              </a:ext>
            </a:extLst>
          </p:cNvPr>
          <p:cNvSpPr>
            <a:spLocks noGrp="1"/>
          </p:cNvSpPr>
          <p:nvPr>
            <p:ph type="sldNum" sz="quarter" idx="3"/>
          </p:nvPr>
        </p:nvSpPr>
        <p:spPr>
          <a:xfrm>
            <a:off x="3856737" y="9442154"/>
            <a:ext cx="2950475" cy="498772"/>
          </a:xfrm>
          <a:prstGeom prst="rect">
            <a:avLst/>
          </a:prstGeom>
        </p:spPr>
        <p:txBody>
          <a:bodyPr vert="horz" lIns="91440" tIns="45720" rIns="91440" bIns="45720" rtlCol="0" anchor="b"/>
          <a:lstStyle>
            <a:lvl1pPr algn="r">
              <a:defRPr sz="1200"/>
            </a:lvl1pPr>
          </a:lstStyle>
          <a:p>
            <a:fld id="{F1D0CED3-977C-4EBA-BAA6-B2C1241BA28C}" type="slidenum">
              <a:rPr lang="en-GB" smtClean="0"/>
              <a:t>‹#›</a:t>
            </a:fld>
            <a:endParaRPr lang="en-GB"/>
          </a:p>
        </p:txBody>
      </p:sp>
    </p:spTree>
    <p:extLst>
      <p:ext uri="{BB962C8B-B14F-4D97-AF65-F5344CB8AC3E}">
        <p14:creationId xmlns:p14="http://schemas.microsoft.com/office/powerpoint/2010/main" val="19832377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6351FC60-CE85-431B-9EF3-A8AAB2CA2D23}" type="datetimeFigureOut">
              <a:rPr lang="en-GB" smtClean="0"/>
              <a:t>26/05/2025</a:t>
            </a:fld>
            <a:endParaRPr lang="en-GB"/>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49B85065-868C-4A43-9EDC-ADC733B0FD94}" type="slidenum">
              <a:rPr lang="en-GB" smtClean="0"/>
              <a:t>‹#›</a:t>
            </a:fld>
            <a:endParaRPr lang="en-GB"/>
          </a:p>
        </p:txBody>
      </p:sp>
    </p:spTree>
    <p:extLst>
      <p:ext uri="{BB962C8B-B14F-4D97-AF65-F5344CB8AC3E}">
        <p14:creationId xmlns:p14="http://schemas.microsoft.com/office/powerpoint/2010/main" val="1487054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9B85065-868C-4A43-9EDC-ADC733B0FD94}" type="slidenum">
              <a:rPr lang="en-GB" smtClean="0"/>
              <a:t>1</a:t>
            </a:fld>
            <a:endParaRPr lang="en-GB"/>
          </a:p>
        </p:txBody>
      </p:sp>
    </p:spTree>
    <p:extLst>
      <p:ext uri="{BB962C8B-B14F-4D97-AF65-F5344CB8AC3E}">
        <p14:creationId xmlns:p14="http://schemas.microsoft.com/office/powerpoint/2010/main" val="2741131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9B85065-868C-4A43-9EDC-ADC733B0FD94}" type="slidenum">
              <a:rPr lang="en-GB" smtClean="0"/>
              <a:t>6</a:t>
            </a:fld>
            <a:endParaRPr lang="en-GB"/>
          </a:p>
        </p:txBody>
      </p:sp>
    </p:spTree>
    <p:extLst>
      <p:ext uri="{BB962C8B-B14F-4D97-AF65-F5344CB8AC3E}">
        <p14:creationId xmlns:p14="http://schemas.microsoft.com/office/powerpoint/2010/main" val="2879291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Kundbasen har totalt sett breddats. (det totala snittet ökar)</a:t>
            </a:r>
          </a:p>
        </p:txBody>
      </p:sp>
      <p:sp>
        <p:nvSpPr>
          <p:cNvPr id="4" name="Platshållare för bildnummer 3"/>
          <p:cNvSpPr>
            <a:spLocks noGrp="1"/>
          </p:cNvSpPr>
          <p:nvPr>
            <p:ph type="sldNum" sz="quarter" idx="5"/>
          </p:nvPr>
        </p:nvSpPr>
        <p:spPr/>
        <p:txBody>
          <a:bodyPr/>
          <a:lstStyle/>
          <a:p>
            <a:fld id="{49B85065-868C-4A43-9EDC-ADC733B0FD94}" type="slidenum">
              <a:rPr lang="en-GB" smtClean="0"/>
              <a:t>16</a:t>
            </a:fld>
            <a:endParaRPr lang="en-GB"/>
          </a:p>
        </p:txBody>
      </p:sp>
    </p:spTree>
    <p:extLst>
      <p:ext uri="{BB962C8B-B14F-4D97-AF65-F5344CB8AC3E}">
        <p14:creationId xmlns:p14="http://schemas.microsoft.com/office/powerpoint/2010/main" val="140798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Alternativ rubrik: Runt 70 procent av Innovationsföretagen har runt har icke-arvodesbaserade intäkter i någon mån</a:t>
            </a:r>
          </a:p>
        </p:txBody>
      </p:sp>
      <p:sp>
        <p:nvSpPr>
          <p:cNvPr id="4" name="Platshållare för bildnummer 3"/>
          <p:cNvSpPr>
            <a:spLocks noGrp="1"/>
          </p:cNvSpPr>
          <p:nvPr>
            <p:ph type="sldNum" sz="quarter" idx="5"/>
          </p:nvPr>
        </p:nvSpPr>
        <p:spPr/>
        <p:txBody>
          <a:bodyPr/>
          <a:lstStyle/>
          <a:p>
            <a:fld id="{49B85065-868C-4A43-9EDC-ADC733B0FD94}" type="slidenum">
              <a:rPr lang="en-GB" smtClean="0"/>
              <a:t>28</a:t>
            </a:fld>
            <a:endParaRPr lang="en-GB"/>
          </a:p>
        </p:txBody>
      </p:sp>
    </p:spTree>
    <p:extLst>
      <p:ext uri="{BB962C8B-B14F-4D97-AF65-F5344CB8AC3E}">
        <p14:creationId xmlns:p14="http://schemas.microsoft.com/office/powerpoint/2010/main" val="1978072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9B85065-868C-4A43-9EDC-ADC733B0FD94}" type="slidenum">
              <a:rPr lang="en-GB" smtClean="0"/>
              <a:t>30</a:t>
            </a:fld>
            <a:endParaRPr lang="en-GB"/>
          </a:p>
        </p:txBody>
      </p:sp>
    </p:spTree>
    <p:extLst>
      <p:ext uri="{BB962C8B-B14F-4D97-AF65-F5344CB8AC3E}">
        <p14:creationId xmlns:p14="http://schemas.microsoft.com/office/powerpoint/2010/main" val="4001711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Att andelarna summerar till mer än 100% beror på att man fick ange flera svarsalternativ.</a:t>
            </a:r>
          </a:p>
        </p:txBody>
      </p:sp>
      <p:sp>
        <p:nvSpPr>
          <p:cNvPr id="4" name="Platshållare för bildnummer 3"/>
          <p:cNvSpPr>
            <a:spLocks noGrp="1"/>
          </p:cNvSpPr>
          <p:nvPr>
            <p:ph type="sldNum" sz="quarter" idx="5"/>
          </p:nvPr>
        </p:nvSpPr>
        <p:spPr/>
        <p:txBody>
          <a:bodyPr/>
          <a:lstStyle/>
          <a:p>
            <a:fld id="{49B85065-868C-4A43-9EDC-ADC733B0FD94}" type="slidenum">
              <a:rPr lang="en-GB" smtClean="0"/>
              <a:t>32</a:t>
            </a:fld>
            <a:endParaRPr lang="en-GB"/>
          </a:p>
        </p:txBody>
      </p:sp>
    </p:spTree>
    <p:extLst>
      <p:ext uri="{BB962C8B-B14F-4D97-AF65-F5344CB8AC3E}">
        <p14:creationId xmlns:p14="http://schemas.microsoft.com/office/powerpoint/2010/main" val="2198365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Egen omsättning avser den del av företagets totala omsättning som genererats av företagets egna anställda konsulter, exklusive det arbete som utförts av underkonsulter eller vidarefakturerade tredjepartsleverantörer.</a:t>
            </a:r>
          </a:p>
        </p:txBody>
      </p:sp>
      <p:sp>
        <p:nvSpPr>
          <p:cNvPr id="4" name="Platshållare för bildnummer 3"/>
          <p:cNvSpPr>
            <a:spLocks noGrp="1"/>
          </p:cNvSpPr>
          <p:nvPr>
            <p:ph type="sldNum" sz="quarter" idx="5"/>
          </p:nvPr>
        </p:nvSpPr>
        <p:spPr/>
        <p:txBody>
          <a:bodyPr/>
          <a:lstStyle/>
          <a:p>
            <a:fld id="{49B85065-868C-4A43-9EDC-ADC733B0FD94}" type="slidenum">
              <a:rPr lang="en-GB" smtClean="0"/>
              <a:t>33</a:t>
            </a:fld>
            <a:endParaRPr lang="en-GB"/>
          </a:p>
        </p:txBody>
      </p:sp>
    </p:spTree>
    <p:extLst>
      <p:ext uri="{BB962C8B-B14F-4D97-AF65-F5344CB8AC3E}">
        <p14:creationId xmlns:p14="http://schemas.microsoft.com/office/powerpoint/2010/main" val="942299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Fråga 24</a:t>
            </a:r>
          </a:p>
        </p:txBody>
      </p:sp>
      <p:sp>
        <p:nvSpPr>
          <p:cNvPr id="4" name="Platshållare för bildnummer 3"/>
          <p:cNvSpPr>
            <a:spLocks noGrp="1"/>
          </p:cNvSpPr>
          <p:nvPr>
            <p:ph type="sldNum" sz="quarter" idx="5"/>
          </p:nvPr>
        </p:nvSpPr>
        <p:spPr/>
        <p:txBody>
          <a:bodyPr/>
          <a:lstStyle/>
          <a:p>
            <a:fld id="{49B85065-868C-4A43-9EDC-ADC733B0FD94}" type="slidenum">
              <a:rPr lang="en-GB" smtClean="0"/>
              <a:t>34</a:t>
            </a:fld>
            <a:endParaRPr lang="en-GB"/>
          </a:p>
        </p:txBody>
      </p:sp>
    </p:spTree>
    <p:extLst>
      <p:ext uri="{BB962C8B-B14F-4D97-AF65-F5344CB8AC3E}">
        <p14:creationId xmlns:p14="http://schemas.microsoft.com/office/powerpoint/2010/main" val="1477910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9B85065-868C-4A43-9EDC-ADC733B0FD94}" type="slidenum">
              <a:rPr lang="en-GB" smtClean="0"/>
              <a:t>37</a:t>
            </a:fld>
            <a:endParaRPr lang="en-GB"/>
          </a:p>
        </p:txBody>
      </p:sp>
    </p:spTree>
    <p:extLst>
      <p:ext uri="{BB962C8B-B14F-4D97-AF65-F5344CB8AC3E}">
        <p14:creationId xmlns:p14="http://schemas.microsoft.com/office/powerpoint/2010/main" val="4000156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tartsida förbundsgrön">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00038" y="548621"/>
            <a:ext cx="8764449" cy="2387600"/>
          </a:xfrm>
        </p:spPr>
        <p:txBody>
          <a:bodyPr anchor="ctr"/>
          <a:lstStyle>
            <a:lvl1pPr algn="l">
              <a:defRPr sz="6000"/>
            </a:lvl1pPr>
          </a:lstStyle>
          <a:p>
            <a:r>
              <a:rPr lang="sv-SE"/>
              <a:t>Presentationens namn här i max tre rader</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00038" y="3164699"/>
            <a:ext cx="8764449" cy="972067"/>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68017" y="7079769"/>
            <a:ext cx="2743200" cy="165400"/>
          </a:xfrm>
        </p:spPr>
        <p:txBody>
          <a:bodyPr/>
          <a:lstStyle/>
          <a:p>
            <a:fld id="{C68D3943-7AD8-4952-BF4B-69F6AF215839}" type="datetime1">
              <a:rPr lang="sv-SE" smtClean="0"/>
              <a:t>2025-05-26</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68017" y="7277938"/>
            <a:ext cx="4114800" cy="165400"/>
          </a:xfrm>
        </p:spPr>
        <p:txBody>
          <a:bodyPr/>
          <a:lstStyle/>
          <a:p>
            <a:r>
              <a:rPr lang="sv-SE"/>
              <a:t>Insikt 2024 |</a:t>
            </a:r>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40417" y="7277938"/>
            <a:ext cx="2743200" cy="165400"/>
          </a:xfrm>
        </p:spPr>
        <p:txBody>
          <a:bodyPr/>
          <a:lstStyle/>
          <a:p>
            <a:fld id="{AE086683-F536-42AB-ABBC-F4803DFE8DBC}" type="slidenum">
              <a:rPr lang="sv-SE" smtClean="0"/>
              <a:t>‹#›</a:t>
            </a:fld>
            <a:endParaRPr lang="sv-SE"/>
          </a:p>
        </p:txBody>
      </p:sp>
      <p:sp>
        <p:nvSpPr>
          <p:cNvPr id="18" name="Frihandsfigur: Form 17">
            <a:extLst>
              <a:ext uri="{FF2B5EF4-FFF2-40B4-BE49-F238E27FC236}">
                <a16:creationId xmlns:a16="http://schemas.microsoft.com/office/drawing/2014/main" id="{E0ADA2EB-068E-4AF9-BD94-838CEC9141E0}"/>
              </a:ext>
            </a:extLst>
          </p:cNvPr>
          <p:cNvSpPr/>
          <p:nvPr userDrawn="1"/>
        </p:nvSpPr>
        <p:spPr>
          <a:xfrm rot="10512305">
            <a:off x="8065503" y="2236024"/>
            <a:ext cx="3816990" cy="4615084"/>
          </a:xfrm>
          <a:custGeom>
            <a:avLst/>
            <a:gdLst>
              <a:gd name="connsiteX0" fmla="*/ 3807359 w 3807359"/>
              <a:gd name="connsiteY0" fmla="*/ 652140 h 3869685"/>
              <a:gd name="connsiteX1" fmla="*/ 3653054 w 3807359"/>
              <a:gd name="connsiteY1" fmla="*/ 1003613 h 3869685"/>
              <a:gd name="connsiteX2" fmla="*/ 3601619 w 3807359"/>
              <a:gd name="connsiteY2" fmla="*/ 1084575 h 3869685"/>
              <a:gd name="connsiteX3" fmla="*/ 3573997 w 3807359"/>
              <a:gd name="connsiteY3" fmla="*/ 1124580 h 3869685"/>
              <a:gd name="connsiteX4" fmla="*/ 3544469 w 3807359"/>
              <a:gd name="connsiteY4" fmla="*/ 1162680 h 3869685"/>
              <a:gd name="connsiteX5" fmla="*/ 3530182 w 3807359"/>
              <a:gd name="connsiteY5" fmla="*/ 1181730 h 3869685"/>
              <a:gd name="connsiteX6" fmla="*/ 3514942 w 3807359"/>
              <a:gd name="connsiteY6" fmla="*/ 1199828 h 3869685"/>
              <a:gd name="connsiteX7" fmla="*/ 3483509 w 3807359"/>
              <a:gd name="connsiteY7" fmla="*/ 1236975 h 3869685"/>
              <a:gd name="connsiteX8" fmla="*/ 3450172 w 3807359"/>
              <a:gd name="connsiteY8" fmla="*/ 1272218 h 3869685"/>
              <a:gd name="connsiteX9" fmla="*/ 3416834 w 3807359"/>
              <a:gd name="connsiteY9" fmla="*/ 1306508 h 3869685"/>
              <a:gd name="connsiteX10" fmla="*/ 3106319 w 3807359"/>
              <a:gd name="connsiteY10" fmla="*/ 1532250 h 3869685"/>
              <a:gd name="connsiteX11" fmla="*/ 3063457 w 3807359"/>
              <a:gd name="connsiteY11" fmla="*/ 1554158 h 3869685"/>
              <a:gd name="connsiteX12" fmla="*/ 3019642 w 3807359"/>
              <a:gd name="connsiteY12" fmla="*/ 1573208 h 3869685"/>
              <a:gd name="connsiteX13" fmla="*/ 2997734 w 3807359"/>
              <a:gd name="connsiteY13" fmla="*/ 1582733 h 3869685"/>
              <a:gd name="connsiteX14" fmla="*/ 2974874 w 3807359"/>
              <a:gd name="connsiteY14" fmla="*/ 1590353 h 3869685"/>
              <a:gd name="connsiteX15" fmla="*/ 2929154 w 3807359"/>
              <a:gd name="connsiteY15" fmla="*/ 1606545 h 3869685"/>
              <a:gd name="connsiteX16" fmla="*/ 2741512 w 3807359"/>
              <a:gd name="connsiteY16" fmla="*/ 1648455 h 3869685"/>
              <a:gd name="connsiteX17" fmla="*/ 2645309 w 3807359"/>
              <a:gd name="connsiteY17" fmla="*/ 1657980 h 3869685"/>
              <a:gd name="connsiteX18" fmla="*/ 2597684 w 3807359"/>
              <a:gd name="connsiteY18" fmla="*/ 1659885 h 3869685"/>
              <a:gd name="connsiteX19" fmla="*/ 2549107 w 3807359"/>
              <a:gd name="connsiteY19" fmla="*/ 1659885 h 3869685"/>
              <a:gd name="connsiteX20" fmla="*/ 2501482 w 3807359"/>
              <a:gd name="connsiteY20" fmla="*/ 1657028 h 3869685"/>
              <a:gd name="connsiteX21" fmla="*/ 2477669 w 3807359"/>
              <a:gd name="connsiteY21" fmla="*/ 1655123 h 3869685"/>
              <a:gd name="connsiteX22" fmla="*/ 2453857 w 3807359"/>
              <a:gd name="connsiteY22" fmla="*/ 1652265 h 3869685"/>
              <a:gd name="connsiteX23" fmla="*/ 2406232 w 3807359"/>
              <a:gd name="connsiteY23" fmla="*/ 1646550 h 3869685"/>
              <a:gd name="connsiteX24" fmla="*/ 2358607 w 3807359"/>
              <a:gd name="connsiteY24" fmla="*/ 1637978 h 3869685"/>
              <a:gd name="connsiteX25" fmla="*/ 2334794 w 3807359"/>
              <a:gd name="connsiteY25" fmla="*/ 1633215 h 3869685"/>
              <a:gd name="connsiteX26" fmla="*/ 2311934 w 3807359"/>
              <a:gd name="connsiteY26" fmla="*/ 1627500 h 3869685"/>
              <a:gd name="connsiteX27" fmla="*/ 2265262 w 3807359"/>
              <a:gd name="connsiteY27" fmla="*/ 1615118 h 3869685"/>
              <a:gd name="connsiteX28" fmla="*/ 2219542 w 3807359"/>
              <a:gd name="connsiteY28" fmla="*/ 1599878 h 3869685"/>
              <a:gd name="connsiteX29" fmla="*/ 2196682 w 3807359"/>
              <a:gd name="connsiteY29" fmla="*/ 1592258 h 3869685"/>
              <a:gd name="connsiteX30" fmla="*/ 2174774 w 3807359"/>
              <a:gd name="connsiteY30" fmla="*/ 1583685 h 3869685"/>
              <a:gd name="connsiteX31" fmla="*/ 2130007 w 3807359"/>
              <a:gd name="connsiteY31" fmla="*/ 1564635 h 3869685"/>
              <a:gd name="connsiteX32" fmla="*/ 2087144 w 3807359"/>
              <a:gd name="connsiteY32" fmla="*/ 1542728 h 3869685"/>
              <a:gd name="connsiteX33" fmla="*/ 2004277 w 3807359"/>
              <a:gd name="connsiteY33" fmla="*/ 1494150 h 3869685"/>
              <a:gd name="connsiteX34" fmla="*/ 1993799 w 3807359"/>
              <a:gd name="connsiteY34" fmla="*/ 1487483 h 3869685"/>
              <a:gd name="connsiteX35" fmla="*/ 1984274 w 3807359"/>
              <a:gd name="connsiteY35" fmla="*/ 1480815 h 3869685"/>
              <a:gd name="connsiteX36" fmla="*/ 1965224 w 3807359"/>
              <a:gd name="connsiteY36" fmla="*/ 1466528 h 3869685"/>
              <a:gd name="connsiteX37" fmla="*/ 1946174 w 3807359"/>
              <a:gd name="connsiteY37" fmla="*/ 1452240 h 3869685"/>
              <a:gd name="connsiteX38" fmla="*/ 1927124 w 3807359"/>
              <a:gd name="connsiteY38" fmla="*/ 1437000 h 3869685"/>
              <a:gd name="connsiteX39" fmla="*/ 1909027 w 3807359"/>
              <a:gd name="connsiteY39" fmla="*/ 1421760 h 3869685"/>
              <a:gd name="connsiteX40" fmla="*/ 1890929 w 3807359"/>
              <a:gd name="connsiteY40" fmla="*/ 1405568 h 3869685"/>
              <a:gd name="connsiteX41" fmla="*/ 1856639 w 3807359"/>
              <a:gd name="connsiteY41" fmla="*/ 1372230 h 3869685"/>
              <a:gd name="connsiteX42" fmla="*/ 1738529 w 3807359"/>
              <a:gd name="connsiteY42" fmla="*/ 1220783 h 3869685"/>
              <a:gd name="connsiteX43" fmla="*/ 1654709 w 3807359"/>
              <a:gd name="connsiteY43" fmla="*/ 1047428 h 3869685"/>
              <a:gd name="connsiteX44" fmla="*/ 1608037 w 3807359"/>
              <a:gd name="connsiteY44" fmla="*/ 860738 h 3869685"/>
              <a:gd name="connsiteX45" fmla="*/ 1601369 w 3807359"/>
              <a:gd name="connsiteY45" fmla="*/ 668333 h 3869685"/>
              <a:gd name="connsiteX46" fmla="*/ 1614704 w 3807359"/>
              <a:gd name="connsiteY46" fmla="*/ 573083 h 3869685"/>
              <a:gd name="connsiteX47" fmla="*/ 1626134 w 3807359"/>
              <a:gd name="connsiteY47" fmla="*/ 526410 h 3869685"/>
              <a:gd name="connsiteX48" fmla="*/ 1632802 w 3807359"/>
              <a:gd name="connsiteY48" fmla="*/ 503550 h 3869685"/>
              <a:gd name="connsiteX49" fmla="*/ 1640422 w 3807359"/>
              <a:gd name="connsiteY49" fmla="*/ 480690 h 3869685"/>
              <a:gd name="connsiteX50" fmla="*/ 1656614 w 3807359"/>
              <a:gd name="connsiteY50" fmla="*/ 435923 h 3869685"/>
              <a:gd name="connsiteX51" fmla="*/ 1676617 w 3807359"/>
              <a:gd name="connsiteY51" fmla="*/ 392108 h 3869685"/>
              <a:gd name="connsiteX52" fmla="*/ 1725194 w 3807359"/>
              <a:gd name="connsiteY52" fmla="*/ 309240 h 3869685"/>
              <a:gd name="connsiteX53" fmla="*/ 1785202 w 3807359"/>
              <a:gd name="connsiteY53" fmla="*/ 233993 h 3869685"/>
              <a:gd name="connsiteX54" fmla="*/ 1854734 w 3807359"/>
              <a:gd name="connsiteY54" fmla="*/ 167318 h 3869685"/>
              <a:gd name="connsiteX55" fmla="*/ 2199539 w 3807359"/>
              <a:gd name="connsiteY55" fmla="*/ 7298 h 3869685"/>
              <a:gd name="connsiteX56" fmla="*/ 2390992 w 3807359"/>
              <a:gd name="connsiteY56" fmla="*/ 9203 h 3869685"/>
              <a:gd name="connsiteX57" fmla="*/ 2483384 w 3807359"/>
              <a:gd name="connsiteY57" fmla="*/ 34920 h 3869685"/>
              <a:gd name="connsiteX58" fmla="*/ 2505292 w 3807359"/>
              <a:gd name="connsiteY58" fmla="*/ 44445 h 3869685"/>
              <a:gd name="connsiteX59" fmla="*/ 2527199 w 3807359"/>
              <a:gd name="connsiteY59" fmla="*/ 54923 h 3869685"/>
              <a:gd name="connsiteX60" fmla="*/ 2549107 w 3807359"/>
              <a:gd name="connsiteY60" fmla="*/ 65400 h 3869685"/>
              <a:gd name="connsiteX61" fmla="*/ 2570062 w 3807359"/>
              <a:gd name="connsiteY61" fmla="*/ 77783 h 3869685"/>
              <a:gd name="connsiteX62" fmla="*/ 2714842 w 3807359"/>
              <a:gd name="connsiteY62" fmla="*/ 203513 h 3869685"/>
              <a:gd name="connsiteX63" fmla="*/ 2816759 w 3807359"/>
              <a:gd name="connsiteY63" fmla="*/ 366390 h 3869685"/>
              <a:gd name="connsiteX64" fmla="*/ 2889149 w 3807359"/>
              <a:gd name="connsiteY64" fmla="*/ 740723 h 3869685"/>
              <a:gd name="connsiteX65" fmla="*/ 2810092 w 3807359"/>
              <a:gd name="connsiteY65" fmla="*/ 1116008 h 3869685"/>
              <a:gd name="connsiteX66" fmla="*/ 2641499 w 3807359"/>
              <a:gd name="connsiteY66" fmla="*/ 1461765 h 3869685"/>
              <a:gd name="connsiteX67" fmla="*/ 2171917 w 3807359"/>
              <a:gd name="connsiteY67" fmla="*/ 2069460 h 3869685"/>
              <a:gd name="connsiteX68" fmla="*/ 1872832 w 3807359"/>
              <a:gd name="connsiteY68" fmla="*/ 2311395 h 3869685"/>
              <a:gd name="connsiteX69" fmla="*/ 1531837 w 3807359"/>
              <a:gd name="connsiteY69" fmla="*/ 2488560 h 3869685"/>
              <a:gd name="connsiteX70" fmla="*/ 1508977 w 3807359"/>
              <a:gd name="connsiteY70" fmla="*/ 2497133 h 3869685"/>
              <a:gd name="connsiteX71" fmla="*/ 1486117 w 3807359"/>
              <a:gd name="connsiteY71" fmla="*/ 2504753 h 3869685"/>
              <a:gd name="connsiteX72" fmla="*/ 1440397 w 3807359"/>
              <a:gd name="connsiteY72" fmla="*/ 2519993 h 3869685"/>
              <a:gd name="connsiteX73" fmla="*/ 1348004 w 3807359"/>
              <a:gd name="connsiteY73" fmla="*/ 2546663 h 3869685"/>
              <a:gd name="connsiteX74" fmla="*/ 1253707 w 3807359"/>
              <a:gd name="connsiteY74" fmla="*/ 2566665 h 3869685"/>
              <a:gd name="connsiteX75" fmla="*/ 1206082 w 3807359"/>
              <a:gd name="connsiteY75" fmla="*/ 2574285 h 3869685"/>
              <a:gd name="connsiteX76" fmla="*/ 1158457 w 3807359"/>
              <a:gd name="connsiteY76" fmla="*/ 2580953 h 3869685"/>
              <a:gd name="connsiteX77" fmla="*/ 774599 w 3807359"/>
              <a:gd name="connsiteY77" fmla="*/ 2576190 h 3869685"/>
              <a:gd name="connsiteX78" fmla="*/ 750787 w 3807359"/>
              <a:gd name="connsiteY78" fmla="*/ 2573333 h 3869685"/>
              <a:gd name="connsiteX79" fmla="*/ 726974 w 3807359"/>
              <a:gd name="connsiteY79" fmla="*/ 2568570 h 3869685"/>
              <a:gd name="connsiteX80" fmla="*/ 679349 w 3807359"/>
              <a:gd name="connsiteY80" fmla="*/ 2559045 h 3869685"/>
              <a:gd name="connsiteX81" fmla="*/ 632677 w 3807359"/>
              <a:gd name="connsiteY81" fmla="*/ 2547615 h 3869685"/>
              <a:gd name="connsiteX82" fmla="*/ 586004 w 3807359"/>
              <a:gd name="connsiteY82" fmla="*/ 2535233 h 3869685"/>
              <a:gd name="connsiteX83" fmla="*/ 540284 w 3807359"/>
              <a:gd name="connsiteY83" fmla="*/ 2519040 h 3869685"/>
              <a:gd name="connsiteX84" fmla="*/ 495517 w 3807359"/>
              <a:gd name="connsiteY84" fmla="*/ 2502848 h 3869685"/>
              <a:gd name="connsiteX85" fmla="*/ 451702 w 3807359"/>
              <a:gd name="connsiteY85" fmla="*/ 2483798 h 3869685"/>
              <a:gd name="connsiteX86" fmla="*/ 407887 w 3807359"/>
              <a:gd name="connsiteY86" fmla="*/ 2462843 h 3869685"/>
              <a:gd name="connsiteX87" fmla="*/ 108802 w 3807359"/>
              <a:gd name="connsiteY87" fmla="*/ 2225670 h 3869685"/>
              <a:gd name="connsiteX88" fmla="*/ 81179 w 3807359"/>
              <a:gd name="connsiteY88" fmla="*/ 2186618 h 3869685"/>
              <a:gd name="connsiteX89" fmla="*/ 67844 w 3807359"/>
              <a:gd name="connsiteY89" fmla="*/ 2166615 h 3869685"/>
              <a:gd name="connsiteX90" fmla="*/ 56414 w 3807359"/>
              <a:gd name="connsiteY90" fmla="*/ 2145660 h 3869685"/>
              <a:gd name="connsiteX91" fmla="*/ 50699 w 3807359"/>
              <a:gd name="connsiteY91" fmla="*/ 2135183 h 3869685"/>
              <a:gd name="connsiteX92" fmla="*/ 45937 w 3807359"/>
              <a:gd name="connsiteY92" fmla="*/ 2124705 h 3869685"/>
              <a:gd name="connsiteX93" fmla="*/ 35459 w 3807359"/>
              <a:gd name="connsiteY93" fmla="*/ 2102798 h 3869685"/>
              <a:gd name="connsiteX94" fmla="*/ 26887 w 3807359"/>
              <a:gd name="connsiteY94" fmla="*/ 2079938 h 3869685"/>
              <a:gd name="connsiteX95" fmla="*/ 19267 w 3807359"/>
              <a:gd name="connsiteY95" fmla="*/ 2057078 h 3869685"/>
              <a:gd name="connsiteX96" fmla="*/ 4979 w 3807359"/>
              <a:gd name="connsiteY96" fmla="*/ 1866578 h 3869685"/>
              <a:gd name="connsiteX97" fmla="*/ 73559 w 3807359"/>
              <a:gd name="connsiteY97" fmla="*/ 1687508 h 3869685"/>
              <a:gd name="connsiteX98" fmla="*/ 201194 w 3807359"/>
              <a:gd name="connsiteY98" fmla="*/ 1543680 h 3869685"/>
              <a:gd name="connsiteX99" fmla="*/ 366929 w 3807359"/>
              <a:gd name="connsiteY99" fmla="*/ 1446525 h 3869685"/>
              <a:gd name="connsiteX100" fmla="*/ 553619 w 3807359"/>
              <a:gd name="connsiteY100" fmla="*/ 1400805 h 3869685"/>
              <a:gd name="connsiteX101" fmla="*/ 935572 w 3807359"/>
              <a:gd name="connsiteY101" fmla="*/ 1428428 h 3869685"/>
              <a:gd name="connsiteX102" fmla="*/ 1120357 w 3807359"/>
              <a:gd name="connsiteY102" fmla="*/ 1481768 h 3869685"/>
              <a:gd name="connsiteX103" fmla="*/ 1298474 w 3807359"/>
              <a:gd name="connsiteY103" fmla="*/ 1554158 h 3869685"/>
              <a:gd name="connsiteX104" fmla="*/ 1468019 w 3807359"/>
              <a:gd name="connsiteY104" fmla="*/ 1644645 h 3869685"/>
              <a:gd name="connsiteX105" fmla="*/ 1627087 w 3807359"/>
              <a:gd name="connsiteY105" fmla="*/ 1753230 h 3869685"/>
              <a:gd name="connsiteX106" fmla="*/ 1896644 w 3807359"/>
              <a:gd name="connsiteY106" fmla="*/ 2026598 h 3869685"/>
              <a:gd name="connsiteX107" fmla="*/ 2080477 w 3807359"/>
              <a:gd name="connsiteY107" fmla="*/ 2363783 h 3869685"/>
              <a:gd name="connsiteX108" fmla="*/ 2139532 w 3807359"/>
              <a:gd name="connsiteY108" fmla="*/ 2546663 h 3869685"/>
              <a:gd name="connsiteX109" fmla="*/ 2179537 w 3807359"/>
              <a:gd name="connsiteY109" fmla="*/ 2735258 h 3869685"/>
              <a:gd name="connsiteX110" fmla="*/ 2202397 w 3807359"/>
              <a:gd name="connsiteY110" fmla="*/ 2926710 h 3869685"/>
              <a:gd name="connsiteX111" fmla="*/ 2210969 w 3807359"/>
              <a:gd name="connsiteY111" fmla="*/ 3119115 h 3869685"/>
              <a:gd name="connsiteX112" fmla="*/ 2208112 w 3807359"/>
              <a:gd name="connsiteY112" fmla="*/ 3311520 h 3869685"/>
              <a:gd name="connsiteX113" fmla="*/ 2203349 w 3807359"/>
              <a:gd name="connsiteY113" fmla="*/ 3407723 h 3869685"/>
              <a:gd name="connsiteX114" fmla="*/ 2201444 w 3807359"/>
              <a:gd name="connsiteY114" fmla="*/ 3438203 h 3869685"/>
              <a:gd name="connsiteX115" fmla="*/ 2201444 w 3807359"/>
              <a:gd name="connsiteY115" fmla="*/ 3442965 h 3869685"/>
              <a:gd name="connsiteX116" fmla="*/ 2200492 w 3807359"/>
              <a:gd name="connsiteY116" fmla="*/ 3461063 h 3869685"/>
              <a:gd name="connsiteX117" fmla="*/ 2197634 w 3807359"/>
              <a:gd name="connsiteY117" fmla="*/ 3498210 h 3869685"/>
              <a:gd name="connsiteX118" fmla="*/ 2190967 w 3807359"/>
              <a:gd name="connsiteY118" fmla="*/ 3573458 h 3869685"/>
              <a:gd name="connsiteX119" fmla="*/ 2158582 w 3807359"/>
              <a:gd name="connsiteY119" fmla="*/ 3869685 h 3869685"/>
              <a:gd name="connsiteX0" fmla="*/ 4316523 w 4316523"/>
              <a:gd name="connsiteY0" fmla="*/ 0 h 4531303"/>
              <a:gd name="connsiteX1" fmla="*/ 3653054 w 4316523"/>
              <a:gd name="connsiteY1" fmla="*/ 1665231 h 4531303"/>
              <a:gd name="connsiteX2" fmla="*/ 3601619 w 4316523"/>
              <a:gd name="connsiteY2" fmla="*/ 1746193 h 4531303"/>
              <a:gd name="connsiteX3" fmla="*/ 3573997 w 4316523"/>
              <a:gd name="connsiteY3" fmla="*/ 1786198 h 4531303"/>
              <a:gd name="connsiteX4" fmla="*/ 3544469 w 4316523"/>
              <a:gd name="connsiteY4" fmla="*/ 1824298 h 4531303"/>
              <a:gd name="connsiteX5" fmla="*/ 3530182 w 4316523"/>
              <a:gd name="connsiteY5" fmla="*/ 1843348 h 4531303"/>
              <a:gd name="connsiteX6" fmla="*/ 3514942 w 4316523"/>
              <a:gd name="connsiteY6" fmla="*/ 1861446 h 4531303"/>
              <a:gd name="connsiteX7" fmla="*/ 3483509 w 4316523"/>
              <a:gd name="connsiteY7" fmla="*/ 1898593 h 4531303"/>
              <a:gd name="connsiteX8" fmla="*/ 3450172 w 4316523"/>
              <a:gd name="connsiteY8" fmla="*/ 1933836 h 4531303"/>
              <a:gd name="connsiteX9" fmla="*/ 3416834 w 4316523"/>
              <a:gd name="connsiteY9" fmla="*/ 1968126 h 4531303"/>
              <a:gd name="connsiteX10" fmla="*/ 3106319 w 4316523"/>
              <a:gd name="connsiteY10" fmla="*/ 2193868 h 4531303"/>
              <a:gd name="connsiteX11" fmla="*/ 3063457 w 4316523"/>
              <a:gd name="connsiteY11" fmla="*/ 2215776 h 4531303"/>
              <a:gd name="connsiteX12" fmla="*/ 3019642 w 4316523"/>
              <a:gd name="connsiteY12" fmla="*/ 2234826 h 4531303"/>
              <a:gd name="connsiteX13" fmla="*/ 2997734 w 4316523"/>
              <a:gd name="connsiteY13" fmla="*/ 2244351 h 4531303"/>
              <a:gd name="connsiteX14" fmla="*/ 2974874 w 4316523"/>
              <a:gd name="connsiteY14" fmla="*/ 2251971 h 4531303"/>
              <a:gd name="connsiteX15" fmla="*/ 2929154 w 4316523"/>
              <a:gd name="connsiteY15" fmla="*/ 2268163 h 4531303"/>
              <a:gd name="connsiteX16" fmla="*/ 2741512 w 4316523"/>
              <a:gd name="connsiteY16" fmla="*/ 2310073 h 4531303"/>
              <a:gd name="connsiteX17" fmla="*/ 2645309 w 4316523"/>
              <a:gd name="connsiteY17" fmla="*/ 2319598 h 4531303"/>
              <a:gd name="connsiteX18" fmla="*/ 2597684 w 4316523"/>
              <a:gd name="connsiteY18" fmla="*/ 2321503 h 4531303"/>
              <a:gd name="connsiteX19" fmla="*/ 2549107 w 4316523"/>
              <a:gd name="connsiteY19" fmla="*/ 2321503 h 4531303"/>
              <a:gd name="connsiteX20" fmla="*/ 2501482 w 4316523"/>
              <a:gd name="connsiteY20" fmla="*/ 2318646 h 4531303"/>
              <a:gd name="connsiteX21" fmla="*/ 2477669 w 4316523"/>
              <a:gd name="connsiteY21" fmla="*/ 2316741 h 4531303"/>
              <a:gd name="connsiteX22" fmla="*/ 2453857 w 4316523"/>
              <a:gd name="connsiteY22" fmla="*/ 2313883 h 4531303"/>
              <a:gd name="connsiteX23" fmla="*/ 2406232 w 4316523"/>
              <a:gd name="connsiteY23" fmla="*/ 2308168 h 4531303"/>
              <a:gd name="connsiteX24" fmla="*/ 2358607 w 4316523"/>
              <a:gd name="connsiteY24" fmla="*/ 2299596 h 4531303"/>
              <a:gd name="connsiteX25" fmla="*/ 2334794 w 4316523"/>
              <a:gd name="connsiteY25" fmla="*/ 2294833 h 4531303"/>
              <a:gd name="connsiteX26" fmla="*/ 2311934 w 4316523"/>
              <a:gd name="connsiteY26" fmla="*/ 2289118 h 4531303"/>
              <a:gd name="connsiteX27" fmla="*/ 2265262 w 4316523"/>
              <a:gd name="connsiteY27" fmla="*/ 2276736 h 4531303"/>
              <a:gd name="connsiteX28" fmla="*/ 2219542 w 4316523"/>
              <a:gd name="connsiteY28" fmla="*/ 2261496 h 4531303"/>
              <a:gd name="connsiteX29" fmla="*/ 2196682 w 4316523"/>
              <a:gd name="connsiteY29" fmla="*/ 2253876 h 4531303"/>
              <a:gd name="connsiteX30" fmla="*/ 2174774 w 4316523"/>
              <a:gd name="connsiteY30" fmla="*/ 2245303 h 4531303"/>
              <a:gd name="connsiteX31" fmla="*/ 2130007 w 4316523"/>
              <a:gd name="connsiteY31" fmla="*/ 2226253 h 4531303"/>
              <a:gd name="connsiteX32" fmla="*/ 2087144 w 4316523"/>
              <a:gd name="connsiteY32" fmla="*/ 2204346 h 4531303"/>
              <a:gd name="connsiteX33" fmla="*/ 2004277 w 4316523"/>
              <a:gd name="connsiteY33" fmla="*/ 2155768 h 4531303"/>
              <a:gd name="connsiteX34" fmla="*/ 1993799 w 4316523"/>
              <a:gd name="connsiteY34" fmla="*/ 2149101 h 4531303"/>
              <a:gd name="connsiteX35" fmla="*/ 1984274 w 4316523"/>
              <a:gd name="connsiteY35" fmla="*/ 2142433 h 4531303"/>
              <a:gd name="connsiteX36" fmla="*/ 1965224 w 4316523"/>
              <a:gd name="connsiteY36" fmla="*/ 2128146 h 4531303"/>
              <a:gd name="connsiteX37" fmla="*/ 1946174 w 4316523"/>
              <a:gd name="connsiteY37" fmla="*/ 2113858 h 4531303"/>
              <a:gd name="connsiteX38" fmla="*/ 1927124 w 4316523"/>
              <a:gd name="connsiteY38" fmla="*/ 2098618 h 4531303"/>
              <a:gd name="connsiteX39" fmla="*/ 1909027 w 4316523"/>
              <a:gd name="connsiteY39" fmla="*/ 2083378 h 4531303"/>
              <a:gd name="connsiteX40" fmla="*/ 1890929 w 4316523"/>
              <a:gd name="connsiteY40" fmla="*/ 2067186 h 4531303"/>
              <a:gd name="connsiteX41" fmla="*/ 1856639 w 4316523"/>
              <a:gd name="connsiteY41" fmla="*/ 2033848 h 4531303"/>
              <a:gd name="connsiteX42" fmla="*/ 1738529 w 4316523"/>
              <a:gd name="connsiteY42" fmla="*/ 1882401 h 4531303"/>
              <a:gd name="connsiteX43" fmla="*/ 1654709 w 4316523"/>
              <a:gd name="connsiteY43" fmla="*/ 1709046 h 4531303"/>
              <a:gd name="connsiteX44" fmla="*/ 1608037 w 4316523"/>
              <a:gd name="connsiteY44" fmla="*/ 1522356 h 4531303"/>
              <a:gd name="connsiteX45" fmla="*/ 1601369 w 4316523"/>
              <a:gd name="connsiteY45" fmla="*/ 1329951 h 4531303"/>
              <a:gd name="connsiteX46" fmla="*/ 1614704 w 4316523"/>
              <a:gd name="connsiteY46" fmla="*/ 1234701 h 4531303"/>
              <a:gd name="connsiteX47" fmla="*/ 1626134 w 4316523"/>
              <a:gd name="connsiteY47" fmla="*/ 1188028 h 4531303"/>
              <a:gd name="connsiteX48" fmla="*/ 1632802 w 4316523"/>
              <a:gd name="connsiteY48" fmla="*/ 1165168 h 4531303"/>
              <a:gd name="connsiteX49" fmla="*/ 1640422 w 4316523"/>
              <a:gd name="connsiteY49" fmla="*/ 1142308 h 4531303"/>
              <a:gd name="connsiteX50" fmla="*/ 1656614 w 4316523"/>
              <a:gd name="connsiteY50" fmla="*/ 1097541 h 4531303"/>
              <a:gd name="connsiteX51" fmla="*/ 1676617 w 4316523"/>
              <a:gd name="connsiteY51" fmla="*/ 1053726 h 4531303"/>
              <a:gd name="connsiteX52" fmla="*/ 1725194 w 4316523"/>
              <a:gd name="connsiteY52" fmla="*/ 970858 h 4531303"/>
              <a:gd name="connsiteX53" fmla="*/ 1785202 w 4316523"/>
              <a:gd name="connsiteY53" fmla="*/ 895611 h 4531303"/>
              <a:gd name="connsiteX54" fmla="*/ 1854734 w 4316523"/>
              <a:gd name="connsiteY54" fmla="*/ 828936 h 4531303"/>
              <a:gd name="connsiteX55" fmla="*/ 2199539 w 4316523"/>
              <a:gd name="connsiteY55" fmla="*/ 668916 h 4531303"/>
              <a:gd name="connsiteX56" fmla="*/ 2390992 w 4316523"/>
              <a:gd name="connsiteY56" fmla="*/ 670821 h 4531303"/>
              <a:gd name="connsiteX57" fmla="*/ 2483384 w 4316523"/>
              <a:gd name="connsiteY57" fmla="*/ 696538 h 4531303"/>
              <a:gd name="connsiteX58" fmla="*/ 2505292 w 4316523"/>
              <a:gd name="connsiteY58" fmla="*/ 706063 h 4531303"/>
              <a:gd name="connsiteX59" fmla="*/ 2527199 w 4316523"/>
              <a:gd name="connsiteY59" fmla="*/ 716541 h 4531303"/>
              <a:gd name="connsiteX60" fmla="*/ 2549107 w 4316523"/>
              <a:gd name="connsiteY60" fmla="*/ 727018 h 4531303"/>
              <a:gd name="connsiteX61" fmla="*/ 2570062 w 4316523"/>
              <a:gd name="connsiteY61" fmla="*/ 739401 h 4531303"/>
              <a:gd name="connsiteX62" fmla="*/ 2714842 w 4316523"/>
              <a:gd name="connsiteY62" fmla="*/ 865131 h 4531303"/>
              <a:gd name="connsiteX63" fmla="*/ 2816759 w 4316523"/>
              <a:gd name="connsiteY63" fmla="*/ 1028008 h 4531303"/>
              <a:gd name="connsiteX64" fmla="*/ 2889149 w 4316523"/>
              <a:gd name="connsiteY64" fmla="*/ 1402341 h 4531303"/>
              <a:gd name="connsiteX65" fmla="*/ 2810092 w 4316523"/>
              <a:gd name="connsiteY65" fmla="*/ 1777626 h 4531303"/>
              <a:gd name="connsiteX66" fmla="*/ 2641499 w 4316523"/>
              <a:gd name="connsiteY66" fmla="*/ 2123383 h 4531303"/>
              <a:gd name="connsiteX67" fmla="*/ 2171917 w 4316523"/>
              <a:gd name="connsiteY67" fmla="*/ 2731078 h 4531303"/>
              <a:gd name="connsiteX68" fmla="*/ 1872832 w 4316523"/>
              <a:gd name="connsiteY68" fmla="*/ 2973013 h 4531303"/>
              <a:gd name="connsiteX69" fmla="*/ 1531837 w 4316523"/>
              <a:gd name="connsiteY69" fmla="*/ 3150178 h 4531303"/>
              <a:gd name="connsiteX70" fmla="*/ 1508977 w 4316523"/>
              <a:gd name="connsiteY70" fmla="*/ 3158751 h 4531303"/>
              <a:gd name="connsiteX71" fmla="*/ 1486117 w 4316523"/>
              <a:gd name="connsiteY71" fmla="*/ 3166371 h 4531303"/>
              <a:gd name="connsiteX72" fmla="*/ 1440397 w 4316523"/>
              <a:gd name="connsiteY72" fmla="*/ 3181611 h 4531303"/>
              <a:gd name="connsiteX73" fmla="*/ 1348004 w 4316523"/>
              <a:gd name="connsiteY73" fmla="*/ 3208281 h 4531303"/>
              <a:gd name="connsiteX74" fmla="*/ 1253707 w 4316523"/>
              <a:gd name="connsiteY74" fmla="*/ 3228283 h 4531303"/>
              <a:gd name="connsiteX75" fmla="*/ 1206082 w 4316523"/>
              <a:gd name="connsiteY75" fmla="*/ 3235903 h 4531303"/>
              <a:gd name="connsiteX76" fmla="*/ 1158457 w 4316523"/>
              <a:gd name="connsiteY76" fmla="*/ 3242571 h 4531303"/>
              <a:gd name="connsiteX77" fmla="*/ 774599 w 4316523"/>
              <a:gd name="connsiteY77" fmla="*/ 3237808 h 4531303"/>
              <a:gd name="connsiteX78" fmla="*/ 750787 w 4316523"/>
              <a:gd name="connsiteY78" fmla="*/ 3234951 h 4531303"/>
              <a:gd name="connsiteX79" fmla="*/ 726974 w 4316523"/>
              <a:gd name="connsiteY79" fmla="*/ 3230188 h 4531303"/>
              <a:gd name="connsiteX80" fmla="*/ 679349 w 4316523"/>
              <a:gd name="connsiteY80" fmla="*/ 3220663 h 4531303"/>
              <a:gd name="connsiteX81" fmla="*/ 632677 w 4316523"/>
              <a:gd name="connsiteY81" fmla="*/ 3209233 h 4531303"/>
              <a:gd name="connsiteX82" fmla="*/ 586004 w 4316523"/>
              <a:gd name="connsiteY82" fmla="*/ 3196851 h 4531303"/>
              <a:gd name="connsiteX83" fmla="*/ 540284 w 4316523"/>
              <a:gd name="connsiteY83" fmla="*/ 3180658 h 4531303"/>
              <a:gd name="connsiteX84" fmla="*/ 495517 w 4316523"/>
              <a:gd name="connsiteY84" fmla="*/ 3164466 h 4531303"/>
              <a:gd name="connsiteX85" fmla="*/ 451702 w 4316523"/>
              <a:gd name="connsiteY85" fmla="*/ 3145416 h 4531303"/>
              <a:gd name="connsiteX86" fmla="*/ 407887 w 4316523"/>
              <a:gd name="connsiteY86" fmla="*/ 3124461 h 4531303"/>
              <a:gd name="connsiteX87" fmla="*/ 108802 w 4316523"/>
              <a:gd name="connsiteY87" fmla="*/ 2887288 h 4531303"/>
              <a:gd name="connsiteX88" fmla="*/ 81179 w 4316523"/>
              <a:gd name="connsiteY88" fmla="*/ 2848236 h 4531303"/>
              <a:gd name="connsiteX89" fmla="*/ 67844 w 4316523"/>
              <a:gd name="connsiteY89" fmla="*/ 2828233 h 4531303"/>
              <a:gd name="connsiteX90" fmla="*/ 56414 w 4316523"/>
              <a:gd name="connsiteY90" fmla="*/ 2807278 h 4531303"/>
              <a:gd name="connsiteX91" fmla="*/ 50699 w 4316523"/>
              <a:gd name="connsiteY91" fmla="*/ 2796801 h 4531303"/>
              <a:gd name="connsiteX92" fmla="*/ 45937 w 4316523"/>
              <a:gd name="connsiteY92" fmla="*/ 2786323 h 4531303"/>
              <a:gd name="connsiteX93" fmla="*/ 35459 w 4316523"/>
              <a:gd name="connsiteY93" fmla="*/ 2764416 h 4531303"/>
              <a:gd name="connsiteX94" fmla="*/ 26887 w 4316523"/>
              <a:gd name="connsiteY94" fmla="*/ 2741556 h 4531303"/>
              <a:gd name="connsiteX95" fmla="*/ 19267 w 4316523"/>
              <a:gd name="connsiteY95" fmla="*/ 2718696 h 4531303"/>
              <a:gd name="connsiteX96" fmla="*/ 4979 w 4316523"/>
              <a:gd name="connsiteY96" fmla="*/ 2528196 h 4531303"/>
              <a:gd name="connsiteX97" fmla="*/ 73559 w 4316523"/>
              <a:gd name="connsiteY97" fmla="*/ 2349126 h 4531303"/>
              <a:gd name="connsiteX98" fmla="*/ 201194 w 4316523"/>
              <a:gd name="connsiteY98" fmla="*/ 2205298 h 4531303"/>
              <a:gd name="connsiteX99" fmla="*/ 366929 w 4316523"/>
              <a:gd name="connsiteY99" fmla="*/ 2108143 h 4531303"/>
              <a:gd name="connsiteX100" fmla="*/ 553619 w 4316523"/>
              <a:gd name="connsiteY100" fmla="*/ 2062423 h 4531303"/>
              <a:gd name="connsiteX101" fmla="*/ 935572 w 4316523"/>
              <a:gd name="connsiteY101" fmla="*/ 2090046 h 4531303"/>
              <a:gd name="connsiteX102" fmla="*/ 1120357 w 4316523"/>
              <a:gd name="connsiteY102" fmla="*/ 2143386 h 4531303"/>
              <a:gd name="connsiteX103" fmla="*/ 1298474 w 4316523"/>
              <a:gd name="connsiteY103" fmla="*/ 2215776 h 4531303"/>
              <a:gd name="connsiteX104" fmla="*/ 1468019 w 4316523"/>
              <a:gd name="connsiteY104" fmla="*/ 2306263 h 4531303"/>
              <a:gd name="connsiteX105" fmla="*/ 1627087 w 4316523"/>
              <a:gd name="connsiteY105" fmla="*/ 2414848 h 4531303"/>
              <a:gd name="connsiteX106" fmla="*/ 1896644 w 4316523"/>
              <a:gd name="connsiteY106" fmla="*/ 2688216 h 4531303"/>
              <a:gd name="connsiteX107" fmla="*/ 2080477 w 4316523"/>
              <a:gd name="connsiteY107" fmla="*/ 3025401 h 4531303"/>
              <a:gd name="connsiteX108" fmla="*/ 2139532 w 4316523"/>
              <a:gd name="connsiteY108" fmla="*/ 3208281 h 4531303"/>
              <a:gd name="connsiteX109" fmla="*/ 2179537 w 4316523"/>
              <a:gd name="connsiteY109" fmla="*/ 3396876 h 4531303"/>
              <a:gd name="connsiteX110" fmla="*/ 2202397 w 4316523"/>
              <a:gd name="connsiteY110" fmla="*/ 3588328 h 4531303"/>
              <a:gd name="connsiteX111" fmla="*/ 2210969 w 4316523"/>
              <a:gd name="connsiteY111" fmla="*/ 3780733 h 4531303"/>
              <a:gd name="connsiteX112" fmla="*/ 2208112 w 4316523"/>
              <a:gd name="connsiteY112" fmla="*/ 3973138 h 4531303"/>
              <a:gd name="connsiteX113" fmla="*/ 2203349 w 4316523"/>
              <a:gd name="connsiteY113" fmla="*/ 4069341 h 4531303"/>
              <a:gd name="connsiteX114" fmla="*/ 2201444 w 4316523"/>
              <a:gd name="connsiteY114" fmla="*/ 4099821 h 4531303"/>
              <a:gd name="connsiteX115" fmla="*/ 2201444 w 4316523"/>
              <a:gd name="connsiteY115" fmla="*/ 4104583 h 4531303"/>
              <a:gd name="connsiteX116" fmla="*/ 2200492 w 4316523"/>
              <a:gd name="connsiteY116" fmla="*/ 4122681 h 4531303"/>
              <a:gd name="connsiteX117" fmla="*/ 2197634 w 4316523"/>
              <a:gd name="connsiteY117" fmla="*/ 4159828 h 4531303"/>
              <a:gd name="connsiteX118" fmla="*/ 2190967 w 4316523"/>
              <a:gd name="connsiteY118" fmla="*/ 4235076 h 4531303"/>
              <a:gd name="connsiteX119" fmla="*/ 2158582 w 4316523"/>
              <a:gd name="connsiteY119" fmla="*/ 4531303 h 4531303"/>
              <a:gd name="connsiteX0" fmla="*/ 3595933 w 3669016"/>
              <a:gd name="connsiteY0" fmla="*/ 0 h 4501982"/>
              <a:gd name="connsiteX1" fmla="*/ 3653054 w 3669016"/>
              <a:gd name="connsiteY1" fmla="*/ 1635910 h 4501982"/>
              <a:gd name="connsiteX2" fmla="*/ 3601619 w 3669016"/>
              <a:gd name="connsiteY2" fmla="*/ 1716872 h 4501982"/>
              <a:gd name="connsiteX3" fmla="*/ 3573997 w 3669016"/>
              <a:gd name="connsiteY3" fmla="*/ 1756877 h 4501982"/>
              <a:gd name="connsiteX4" fmla="*/ 3544469 w 3669016"/>
              <a:gd name="connsiteY4" fmla="*/ 1794977 h 4501982"/>
              <a:gd name="connsiteX5" fmla="*/ 3530182 w 3669016"/>
              <a:gd name="connsiteY5" fmla="*/ 1814027 h 4501982"/>
              <a:gd name="connsiteX6" fmla="*/ 3514942 w 3669016"/>
              <a:gd name="connsiteY6" fmla="*/ 1832125 h 4501982"/>
              <a:gd name="connsiteX7" fmla="*/ 3483509 w 3669016"/>
              <a:gd name="connsiteY7" fmla="*/ 1869272 h 4501982"/>
              <a:gd name="connsiteX8" fmla="*/ 3450172 w 3669016"/>
              <a:gd name="connsiteY8" fmla="*/ 1904515 h 4501982"/>
              <a:gd name="connsiteX9" fmla="*/ 3416834 w 3669016"/>
              <a:gd name="connsiteY9" fmla="*/ 1938805 h 4501982"/>
              <a:gd name="connsiteX10" fmla="*/ 3106319 w 3669016"/>
              <a:gd name="connsiteY10" fmla="*/ 2164547 h 4501982"/>
              <a:gd name="connsiteX11" fmla="*/ 3063457 w 3669016"/>
              <a:gd name="connsiteY11" fmla="*/ 2186455 h 4501982"/>
              <a:gd name="connsiteX12" fmla="*/ 3019642 w 3669016"/>
              <a:gd name="connsiteY12" fmla="*/ 2205505 h 4501982"/>
              <a:gd name="connsiteX13" fmla="*/ 2997734 w 3669016"/>
              <a:gd name="connsiteY13" fmla="*/ 2215030 h 4501982"/>
              <a:gd name="connsiteX14" fmla="*/ 2974874 w 3669016"/>
              <a:gd name="connsiteY14" fmla="*/ 2222650 h 4501982"/>
              <a:gd name="connsiteX15" fmla="*/ 2929154 w 3669016"/>
              <a:gd name="connsiteY15" fmla="*/ 2238842 h 4501982"/>
              <a:gd name="connsiteX16" fmla="*/ 2741512 w 3669016"/>
              <a:gd name="connsiteY16" fmla="*/ 2280752 h 4501982"/>
              <a:gd name="connsiteX17" fmla="*/ 2645309 w 3669016"/>
              <a:gd name="connsiteY17" fmla="*/ 2290277 h 4501982"/>
              <a:gd name="connsiteX18" fmla="*/ 2597684 w 3669016"/>
              <a:gd name="connsiteY18" fmla="*/ 2292182 h 4501982"/>
              <a:gd name="connsiteX19" fmla="*/ 2549107 w 3669016"/>
              <a:gd name="connsiteY19" fmla="*/ 2292182 h 4501982"/>
              <a:gd name="connsiteX20" fmla="*/ 2501482 w 3669016"/>
              <a:gd name="connsiteY20" fmla="*/ 2289325 h 4501982"/>
              <a:gd name="connsiteX21" fmla="*/ 2477669 w 3669016"/>
              <a:gd name="connsiteY21" fmla="*/ 2287420 h 4501982"/>
              <a:gd name="connsiteX22" fmla="*/ 2453857 w 3669016"/>
              <a:gd name="connsiteY22" fmla="*/ 2284562 h 4501982"/>
              <a:gd name="connsiteX23" fmla="*/ 2406232 w 3669016"/>
              <a:gd name="connsiteY23" fmla="*/ 2278847 h 4501982"/>
              <a:gd name="connsiteX24" fmla="*/ 2358607 w 3669016"/>
              <a:gd name="connsiteY24" fmla="*/ 2270275 h 4501982"/>
              <a:gd name="connsiteX25" fmla="*/ 2334794 w 3669016"/>
              <a:gd name="connsiteY25" fmla="*/ 2265512 h 4501982"/>
              <a:gd name="connsiteX26" fmla="*/ 2311934 w 3669016"/>
              <a:gd name="connsiteY26" fmla="*/ 2259797 h 4501982"/>
              <a:gd name="connsiteX27" fmla="*/ 2265262 w 3669016"/>
              <a:gd name="connsiteY27" fmla="*/ 2247415 h 4501982"/>
              <a:gd name="connsiteX28" fmla="*/ 2219542 w 3669016"/>
              <a:gd name="connsiteY28" fmla="*/ 2232175 h 4501982"/>
              <a:gd name="connsiteX29" fmla="*/ 2196682 w 3669016"/>
              <a:gd name="connsiteY29" fmla="*/ 2224555 h 4501982"/>
              <a:gd name="connsiteX30" fmla="*/ 2174774 w 3669016"/>
              <a:gd name="connsiteY30" fmla="*/ 2215982 h 4501982"/>
              <a:gd name="connsiteX31" fmla="*/ 2130007 w 3669016"/>
              <a:gd name="connsiteY31" fmla="*/ 2196932 h 4501982"/>
              <a:gd name="connsiteX32" fmla="*/ 2087144 w 3669016"/>
              <a:gd name="connsiteY32" fmla="*/ 2175025 h 4501982"/>
              <a:gd name="connsiteX33" fmla="*/ 2004277 w 3669016"/>
              <a:gd name="connsiteY33" fmla="*/ 2126447 h 4501982"/>
              <a:gd name="connsiteX34" fmla="*/ 1993799 w 3669016"/>
              <a:gd name="connsiteY34" fmla="*/ 2119780 h 4501982"/>
              <a:gd name="connsiteX35" fmla="*/ 1984274 w 3669016"/>
              <a:gd name="connsiteY35" fmla="*/ 2113112 h 4501982"/>
              <a:gd name="connsiteX36" fmla="*/ 1965224 w 3669016"/>
              <a:gd name="connsiteY36" fmla="*/ 2098825 h 4501982"/>
              <a:gd name="connsiteX37" fmla="*/ 1946174 w 3669016"/>
              <a:gd name="connsiteY37" fmla="*/ 2084537 h 4501982"/>
              <a:gd name="connsiteX38" fmla="*/ 1927124 w 3669016"/>
              <a:gd name="connsiteY38" fmla="*/ 2069297 h 4501982"/>
              <a:gd name="connsiteX39" fmla="*/ 1909027 w 3669016"/>
              <a:gd name="connsiteY39" fmla="*/ 2054057 h 4501982"/>
              <a:gd name="connsiteX40" fmla="*/ 1890929 w 3669016"/>
              <a:gd name="connsiteY40" fmla="*/ 2037865 h 4501982"/>
              <a:gd name="connsiteX41" fmla="*/ 1856639 w 3669016"/>
              <a:gd name="connsiteY41" fmla="*/ 2004527 h 4501982"/>
              <a:gd name="connsiteX42" fmla="*/ 1738529 w 3669016"/>
              <a:gd name="connsiteY42" fmla="*/ 1853080 h 4501982"/>
              <a:gd name="connsiteX43" fmla="*/ 1654709 w 3669016"/>
              <a:gd name="connsiteY43" fmla="*/ 1679725 h 4501982"/>
              <a:gd name="connsiteX44" fmla="*/ 1608037 w 3669016"/>
              <a:gd name="connsiteY44" fmla="*/ 1493035 h 4501982"/>
              <a:gd name="connsiteX45" fmla="*/ 1601369 w 3669016"/>
              <a:gd name="connsiteY45" fmla="*/ 1300630 h 4501982"/>
              <a:gd name="connsiteX46" fmla="*/ 1614704 w 3669016"/>
              <a:gd name="connsiteY46" fmla="*/ 1205380 h 4501982"/>
              <a:gd name="connsiteX47" fmla="*/ 1626134 w 3669016"/>
              <a:gd name="connsiteY47" fmla="*/ 1158707 h 4501982"/>
              <a:gd name="connsiteX48" fmla="*/ 1632802 w 3669016"/>
              <a:gd name="connsiteY48" fmla="*/ 1135847 h 4501982"/>
              <a:gd name="connsiteX49" fmla="*/ 1640422 w 3669016"/>
              <a:gd name="connsiteY49" fmla="*/ 1112987 h 4501982"/>
              <a:gd name="connsiteX50" fmla="*/ 1656614 w 3669016"/>
              <a:gd name="connsiteY50" fmla="*/ 1068220 h 4501982"/>
              <a:gd name="connsiteX51" fmla="*/ 1676617 w 3669016"/>
              <a:gd name="connsiteY51" fmla="*/ 1024405 h 4501982"/>
              <a:gd name="connsiteX52" fmla="*/ 1725194 w 3669016"/>
              <a:gd name="connsiteY52" fmla="*/ 941537 h 4501982"/>
              <a:gd name="connsiteX53" fmla="*/ 1785202 w 3669016"/>
              <a:gd name="connsiteY53" fmla="*/ 866290 h 4501982"/>
              <a:gd name="connsiteX54" fmla="*/ 1854734 w 3669016"/>
              <a:gd name="connsiteY54" fmla="*/ 799615 h 4501982"/>
              <a:gd name="connsiteX55" fmla="*/ 2199539 w 3669016"/>
              <a:gd name="connsiteY55" fmla="*/ 639595 h 4501982"/>
              <a:gd name="connsiteX56" fmla="*/ 2390992 w 3669016"/>
              <a:gd name="connsiteY56" fmla="*/ 641500 h 4501982"/>
              <a:gd name="connsiteX57" fmla="*/ 2483384 w 3669016"/>
              <a:gd name="connsiteY57" fmla="*/ 667217 h 4501982"/>
              <a:gd name="connsiteX58" fmla="*/ 2505292 w 3669016"/>
              <a:gd name="connsiteY58" fmla="*/ 676742 h 4501982"/>
              <a:gd name="connsiteX59" fmla="*/ 2527199 w 3669016"/>
              <a:gd name="connsiteY59" fmla="*/ 687220 h 4501982"/>
              <a:gd name="connsiteX60" fmla="*/ 2549107 w 3669016"/>
              <a:gd name="connsiteY60" fmla="*/ 697697 h 4501982"/>
              <a:gd name="connsiteX61" fmla="*/ 2570062 w 3669016"/>
              <a:gd name="connsiteY61" fmla="*/ 710080 h 4501982"/>
              <a:gd name="connsiteX62" fmla="*/ 2714842 w 3669016"/>
              <a:gd name="connsiteY62" fmla="*/ 835810 h 4501982"/>
              <a:gd name="connsiteX63" fmla="*/ 2816759 w 3669016"/>
              <a:gd name="connsiteY63" fmla="*/ 998687 h 4501982"/>
              <a:gd name="connsiteX64" fmla="*/ 2889149 w 3669016"/>
              <a:gd name="connsiteY64" fmla="*/ 1373020 h 4501982"/>
              <a:gd name="connsiteX65" fmla="*/ 2810092 w 3669016"/>
              <a:gd name="connsiteY65" fmla="*/ 1748305 h 4501982"/>
              <a:gd name="connsiteX66" fmla="*/ 2641499 w 3669016"/>
              <a:gd name="connsiteY66" fmla="*/ 2094062 h 4501982"/>
              <a:gd name="connsiteX67" fmla="*/ 2171917 w 3669016"/>
              <a:gd name="connsiteY67" fmla="*/ 2701757 h 4501982"/>
              <a:gd name="connsiteX68" fmla="*/ 1872832 w 3669016"/>
              <a:gd name="connsiteY68" fmla="*/ 2943692 h 4501982"/>
              <a:gd name="connsiteX69" fmla="*/ 1531837 w 3669016"/>
              <a:gd name="connsiteY69" fmla="*/ 3120857 h 4501982"/>
              <a:gd name="connsiteX70" fmla="*/ 1508977 w 3669016"/>
              <a:gd name="connsiteY70" fmla="*/ 3129430 h 4501982"/>
              <a:gd name="connsiteX71" fmla="*/ 1486117 w 3669016"/>
              <a:gd name="connsiteY71" fmla="*/ 3137050 h 4501982"/>
              <a:gd name="connsiteX72" fmla="*/ 1440397 w 3669016"/>
              <a:gd name="connsiteY72" fmla="*/ 3152290 h 4501982"/>
              <a:gd name="connsiteX73" fmla="*/ 1348004 w 3669016"/>
              <a:gd name="connsiteY73" fmla="*/ 3178960 h 4501982"/>
              <a:gd name="connsiteX74" fmla="*/ 1253707 w 3669016"/>
              <a:gd name="connsiteY74" fmla="*/ 3198962 h 4501982"/>
              <a:gd name="connsiteX75" fmla="*/ 1206082 w 3669016"/>
              <a:gd name="connsiteY75" fmla="*/ 3206582 h 4501982"/>
              <a:gd name="connsiteX76" fmla="*/ 1158457 w 3669016"/>
              <a:gd name="connsiteY76" fmla="*/ 3213250 h 4501982"/>
              <a:gd name="connsiteX77" fmla="*/ 774599 w 3669016"/>
              <a:gd name="connsiteY77" fmla="*/ 3208487 h 4501982"/>
              <a:gd name="connsiteX78" fmla="*/ 750787 w 3669016"/>
              <a:gd name="connsiteY78" fmla="*/ 3205630 h 4501982"/>
              <a:gd name="connsiteX79" fmla="*/ 726974 w 3669016"/>
              <a:gd name="connsiteY79" fmla="*/ 3200867 h 4501982"/>
              <a:gd name="connsiteX80" fmla="*/ 679349 w 3669016"/>
              <a:gd name="connsiteY80" fmla="*/ 3191342 h 4501982"/>
              <a:gd name="connsiteX81" fmla="*/ 632677 w 3669016"/>
              <a:gd name="connsiteY81" fmla="*/ 3179912 h 4501982"/>
              <a:gd name="connsiteX82" fmla="*/ 586004 w 3669016"/>
              <a:gd name="connsiteY82" fmla="*/ 3167530 h 4501982"/>
              <a:gd name="connsiteX83" fmla="*/ 540284 w 3669016"/>
              <a:gd name="connsiteY83" fmla="*/ 3151337 h 4501982"/>
              <a:gd name="connsiteX84" fmla="*/ 495517 w 3669016"/>
              <a:gd name="connsiteY84" fmla="*/ 3135145 h 4501982"/>
              <a:gd name="connsiteX85" fmla="*/ 451702 w 3669016"/>
              <a:gd name="connsiteY85" fmla="*/ 3116095 h 4501982"/>
              <a:gd name="connsiteX86" fmla="*/ 407887 w 3669016"/>
              <a:gd name="connsiteY86" fmla="*/ 3095140 h 4501982"/>
              <a:gd name="connsiteX87" fmla="*/ 108802 w 3669016"/>
              <a:gd name="connsiteY87" fmla="*/ 2857967 h 4501982"/>
              <a:gd name="connsiteX88" fmla="*/ 81179 w 3669016"/>
              <a:gd name="connsiteY88" fmla="*/ 2818915 h 4501982"/>
              <a:gd name="connsiteX89" fmla="*/ 67844 w 3669016"/>
              <a:gd name="connsiteY89" fmla="*/ 2798912 h 4501982"/>
              <a:gd name="connsiteX90" fmla="*/ 56414 w 3669016"/>
              <a:gd name="connsiteY90" fmla="*/ 2777957 h 4501982"/>
              <a:gd name="connsiteX91" fmla="*/ 50699 w 3669016"/>
              <a:gd name="connsiteY91" fmla="*/ 2767480 h 4501982"/>
              <a:gd name="connsiteX92" fmla="*/ 45937 w 3669016"/>
              <a:gd name="connsiteY92" fmla="*/ 2757002 h 4501982"/>
              <a:gd name="connsiteX93" fmla="*/ 35459 w 3669016"/>
              <a:gd name="connsiteY93" fmla="*/ 2735095 h 4501982"/>
              <a:gd name="connsiteX94" fmla="*/ 26887 w 3669016"/>
              <a:gd name="connsiteY94" fmla="*/ 2712235 h 4501982"/>
              <a:gd name="connsiteX95" fmla="*/ 19267 w 3669016"/>
              <a:gd name="connsiteY95" fmla="*/ 2689375 h 4501982"/>
              <a:gd name="connsiteX96" fmla="*/ 4979 w 3669016"/>
              <a:gd name="connsiteY96" fmla="*/ 2498875 h 4501982"/>
              <a:gd name="connsiteX97" fmla="*/ 73559 w 3669016"/>
              <a:gd name="connsiteY97" fmla="*/ 2319805 h 4501982"/>
              <a:gd name="connsiteX98" fmla="*/ 201194 w 3669016"/>
              <a:gd name="connsiteY98" fmla="*/ 2175977 h 4501982"/>
              <a:gd name="connsiteX99" fmla="*/ 366929 w 3669016"/>
              <a:gd name="connsiteY99" fmla="*/ 2078822 h 4501982"/>
              <a:gd name="connsiteX100" fmla="*/ 553619 w 3669016"/>
              <a:gd name="connsiteY100" fmla="*/ 2033102 h 4501982"/>
              <a:gd name="connsiteX101" fmla="*/ 935572 w 3669016"/>
              <a:gd name="connsiteY101" fmla="*/ 2060725 h 4501982"/>
              <a:gd name="connsiteX102" fmla="*/ 1120357 w 3669016"/>
              <a:gd name="connsiteY102" fmla="*/ 2114065 h 4501982"/>
              <a:gd name="connsiteX103" fmla="*/ 1298474 w 3669016"/>
              <a:gd name="connsiteY103" fmla="*/ 2186455 h 4501982"/>
              <a:gd name="connsiteX104" fmla="*/ 1468019 w 3669016"/>
              <a:gd name="connsiteY104" fmla="*/ 2276942 h 4501982"/>
              <a:gd name="connsiteX105" fmla="*/ 1627087 w 3669016"/>
              <a:gd name="connsiteY105" fmla="*/ 2385527 h 4501982"/>
              <a:gd name="connsiteX106" fmla="*/ 1896644 w 3669016"/>
              <a:gd name="connsiteY106" fmla="*/ 2658895 h 4501982"/>
              <a:gd name="connsiteX107" fmla="*/ 2080477 w 3669016"/>
              <a:gd name="connsiteY107" fmla="*/ 2996080 h 4501982"/>
              <a:gd name="connsiteX108" fmla="*/ 2139532 w 3669016"/>
              <a:gd name="connsiteY108" fmla="*/ 3178960 h 4501982"/>
              <a:gd name="connsiteX109" fmla="*/ 2179537 w 3669016"/>
              <a:gd name="connsiteY109" fmla="*/ 3367555 h 4501982"/>
              <a:gd name="connsiteX110" fmla="*/ 2202397 w 3669016"/>
              <a:gd name="connsiteY110" fmla="*/ 3559007 h 4501982"/>
              <a:gd name="connsiteX111" fmla="*/ 2210969 w 3669016"/>
              <a:gd name="connsiteY111" fmla="*/ 3751412 h 4501982"/>
              <a:gd name="connsiteX112" fmla="*/ 2208112 w 3669016"/>
              <a:gd name="connsiteY112" fmla="*/ 3943817 h 4501982"/>
              <a:gd name="connsiteX113" fmla="*/ 2203349 w 3669016"/>
              <a:gd name="connsiteY113" fmla="*/ 4040020 h 4501982"/>
              <a:gd name="connsiteX114" fmla="*/ 2201444 w 3669016"/>
              <a:gd name="connsiteY114" fmla="*/ 4070500 h 4501982"/>
              <a:gd name="connsiteX115" fmla="*/ 2201444 w 3669016"/>
              <a:gd name="connsiteY115" fmla="*/ 4075262 h 4501982"/>
              <a:gd name="connsiteX116" fmla="*/ 2200492 w 3669016"/>
              <a:gd name="connsiteY116" fmla="*/ 4093360 h 4501982"/>
              <a:gd name="connsiteX117" fmla="*/ 2197634 w 3669016"/>
              <a:gd name="connsiteY117" fmla="*/ 4130507 h 4501982"/>
              <a:gd name="connsiteX118" fmla="*/ 2190967 w 3669016"/>
              <a:gd name="connsiteY118" fmla="*/ 4205755 h 4501982"/>
              <a:gd name="connsiteX119" fmla="*/ 2158582 w 3669016"/>
              <a:gd name="connsiteY119" fmla="*/ 4501982 h 4501982"/>
              <a:gd name="connsiteX0" fmla="*/ 3595933 w 3843122"/>
              <a:gd name="connsiteY0" fmla="*/ 0 h 4501982"/>
              <a:gd name="connsiteX1" fmla="*/ 3653054 w 3843122"/>
              <a:gd name="connsiteY1" fmla="*/ 1635910 h 4501982"/>
              <a:gd name="connsiteX2" fmla="*/ 3601619 w 3843122"/>
              <a:gd name="connsiteY2" fmla="*/ 1716872 h 4501982"/>
              <a:gd name="connsiteX3" fmla="*/ 3573997 w 3843122"/>
              <a:gd name="connsiteY3" fmla="*/ 1756877 h 4501982"/>
              <a:gd name="connsiteX4" fmla="*/ 3544469 w 3843122"/>
              <a:gd name="connsiteY4" fmla="*/ 1794977 h 4501982"/>
              <a:gd name="connsiteX5" fmla="*/ 3530182 w 3843122"/>
              <a:gd name="connsiteY5" fmla="*/ 1814027 h 4501982"/>
              <a:gd name="connsiteX6" fmla="*/ 3514942 w 3843122"/>
              <a:gd name="connsiteY6" fmla="*/ 1832125 h 4501982"/>
              <a:gd name="connsiteX7" fmla="*/ 3483509 w 3843122"/>
              <a:gd name="connsiteY7" fmla="*/ 1869272 h 4501982"/>
              <a:gd name="connsiteX8" fmla="*/ 3450172 w 3843122"/>
              <a:gd name="connsiteY8" fmla="*/ 1904515 h 4501982"/>
              <a:gd name="connsiteX9" fmla="*/ 3416834 w 3843122"/>
              <a:gd name="connsiteY9" fmla="*/ 1938805 h 4501982"/>
              <a:gd name="connsiteX10" fmla="*/ 3106319 w 3843122"/>
              <a:gd name="connsiteY10" fmla="*/ 2164547 h 4501982"/>
              <a:gd name="connsiteX11" fmla="*/ 3063457 w 3843122"/>
              <a:gd name="connsiteY11" fmla="*/ 2186455 h 4501982"/>
              <a:gd name="connsiteX12" fmla="*/ 3019642 w 3843122"/>
              <a:gd name="connsiteY12" fmla="*/ 2205505 h 4501982"/>
              <a:gd name="connsiteX13" fmla="*/ 2997734 w 3843122"/>
              <a:gd name="connsiteY13" fmla="*/ 2215030 h 4501982"/>
              <a:gd name="connsiteX14" fmla="*/ 2974874 w 3843122"/>
              <a:gd name="connsiteY14" fmla="*/ 2222650 h 4501982"/>
              <a:gd name="connsiteX15" fmla="*/ 2929154 w 3843122"/>
              <a:gd name="connsiteY15" fmla="*/ 2238842 h 4501982"/>
              <a:gd name="connsiteX16" fmla="*/ 2741512 w 3843122"/>
              <a:gd name="connsiteY16" fmla="*/ 2280752 h 4501982"/>
              <a:gd name="connsiteX17" fmla="*/ 2645309 w 3843122"/>
              <a:gd name="connsiteY17" fmla="*/ 2290277 h 4501982"/>
              <a:gd name="connsiteX18" fmla="*/ 2597684 w 3843122"/>
              <a:gd name="connsiteY18" fmla="*/ 2292182 h 4501982"/>
              <a:gd name="connsiteX19" fmla="*/ 2549107 w 3843122"/>
              <a:gd name="connsiteY19" fmla="*/ 2292182 h 4501982"/>
              <a:gd name="connsiteX20" fmla="*/ 2501482 w 3843122"/>
              <a:gd name="connsiteY20" fmla="*/ 2289325 h 4501982"/>
              <a:gd name="connsiteX21" fmla="*/ 2477669 w 3843122"/>
              <a:gd name="connsiteY21" fmla="*/ 2287420 h 4501982"/>
              <a:gd name="connsiteX22" fmla="*/ 2453857 w 3843122"/>
              <a:gd name="connsiteY22" fmla="*/ 2284562 h 4501982"/>
              <a:gd name="connsiteX23" fmla="*/ 2406232 w 3843122"/>
              <a:gd name="connsiteY23" fmla="*/ 2278847 h 4501982"/>
              <a:gd name="connsiteX24" fmla="*/ 2358607 w 3843122"/>
              <a:gd name="connsiteY24" fmla="*/ 2270275 h 4501982"/>
              <a:gd name="connsiteX25" fmla="*/ 2334794 w 3843122"/>
              <a:gd name="connsiteY25" fmla="*/ 2265512 h 4501982"/>
              <a:gd name="connsiteX26" fmla="*/ 2311934 w 3843122"/>
              <a:gd name="connsiteY26" fmla="*/ 2259797 h 4501982"/>
              <a:gd name="connsiteX27" fmla="*/ 2265262 w 3843122"/>
              <a:gd name="connsiteY27" fmla="*/ 2247415 h 4501982"/>
              <a:gd name="connsiteX28" fmla="*/ 2219542 w 3843122"/>
              <a:gd name="connsiteY28" fmla="*/ 2232175 h 4501982"/>
              <a:gd name="connsiteX29" fmla="*/ 2196682 w 3843122"/>
              <a:gd name="connsiteY29" fmla="*/ 2224555 h 4501982"/>
              <a:gd name="connsiteX30" fmla="*/ 2174774 w 3843122"/>
              <a:gd name="connsiteY30" fmla="*/ 2215982 h 4501982"/>
              <a:gd name="connsiteX31" fmla="*/ 2130007 w 3843122"/>
              <a:gd name="connsiteY31" fmla="*/ 2196932 h 4501982"/>
              <a:gd name="connsiteX32" fmla="*/ 2087144 w 3843122"/>
              <a:gd name="connsiteY32" fmla="*/ 2175025 h 4501982"/>
              <a:gd name="connsiteX33" fmla="*/ 2004277 w 3843122"/>
              <a:gd name="connsiteY33" fmla="*/ 2126447 h 4501982"/>
              <a:gd name="connsiteX34" fmla="*/ 1993799 w 3843122"/>
              <a:gd name="connsiteY34" fmla="*/ 2119780 h 4501982"/>
              <a:gd name="connsiteX35" fmla="*/ 1984274 w 3843122"/>
              <a:gd name="connsiteY35" fmla="*/ 2113112 h 4501982"/>
              <a:gd name="connsiteX36" fmla="*/ 1965224 w 3843122"/>
              <a:gd name="connsiteY36" fmla="*/ 2098825 h 4501982"/>
              <a:gd name="connsiteX37" fmla="*/ 1946174 w 3843122"/>
              <a:gd name="connsiteY37" fmla="*/ 2084537 h 4501982"/>
              <a:gd name="connsiteX38" fmla="*/ 1927124 w 3843122"/>
              <a:gd name="connsiteY38" fmla="*/ 2069297 h 4501982"/>
              <a:gd name="connsiteX39" fmla="*/ 1909027 w 3843122"/>
              <a:gd name="connsiteY39" fmla="*/ 2054057 h 4501982"/>
              <a:gd name="connsiteX40" fmla="*/ 1890929 w 3843122"/>
              <a:gd name="connsiteY40" fmla="*/ 2037865 h 4501982"/>
              <a:gd name="connsiteX41" fmla="*/ 1856639 w 3843122"/>
              <a:gd name="connsiteY41" fmla="*/ 2004527 h 4501982"/>
              <a:gd name="connsiteX42" fmla="*/ 1738529 w 3843122"/>
              <a:gd name="connsiteY42" fmla="*/ 1853080 h 4501982"/>
              <a:gd name="connsiteX43" fmla="*/ 1654709 w 3843122"/>
              <a:gd name="connsiteY43" fmla="*/ 1679725 h 4501982"/>
              <a:gd name="connsiteX44" fmla="*/ 1608037 w 3843122"/>
              <a:gd name="connsiteY44" fmla="*/ 1493035 h 4501982"/>
              <a:gd name="connsiteX45" fmla="*/ 1601369 w 3843122"/>
              <a:gd name="connsiteY45" fmla="*/ 1300630 h 4501982"/>
              <a:gd name="connsiteX46" fmla="*/ 1614704 w 3843122"/>
              <a:gd name="connsiteY46" fmla="*/ 1205380 h 4501982"/>
              <a:gd name="connsiteX47" fmla="*/ 1626134 w 3843122"/>
              <a:gd name="connsiteY47" fmla="*/ 1158707 h 4501982"/>
              <a:gd name="connsiteX48" fmla="*/ 1632802 w 3843122"/>
              <a:gd name="connsiteY48" fmla="*/ 1135847 h 4501982"/>
              <a:gd name="connsiteX49" fmla="*/ 1640422 w 3843122"/>
              <a:gd name="connsiteY49" fmla="*/ 1112987 h 4501982"/>
              <a:gd name="connsiteX50" fmla="*/ 1656614 w 3843122"/>
              <a:gd name="connsiteY50" fmla="*/ 1068220 h 4501982"/>
              <a:gd name="connsiteX51" fmla="*/ 1676617 w 3843122"/>
              <a:gd name="connsiteY51" fmla="*/ 1024405 h 4501982"/>
              <a:gd name="connsiteX52" fmla="*/ 1725194 w 3843122"/>
              <a:gd name="connsiteY52" fmla="*/ 941537 h 4501982"/>
              <a:gd name="connsiteX53" fmla="*/ 1785202 w 3843122"/>
              <a:gd name="connsiteY53" fmla="*/ 866290 h 4501982"/>
              <a:gd name="connsiteX54" fmla="*/ 1854734 w 3843122"/>
              <a:gd name="connsiteY54" fmla="*/ 799615 h 4501982"/>
              <a:gd name="connsiteX55" fmla="*/ 2199539 w 3843122"/>
              <a:gd name="connsiteY55" fmla="*/ 639595 h 4501982"/>
              <a:gd name="connsiteX56" fmla="*/ 2390992 w 3843122"/>
              <a:gd name="connsiteY56" fmla="*/ 641500 h 4501982"/>
              <a:gd name="connsiteX57" fmla="*/ 2483384 w 3843122"/>
              <a:gd name="connsiteY57" fmla="*/ 667217 h 4501982"/>
              <a:gd name="connsiteX58" fmla="*/ 2505292 w 3843122"/>
              <a:gd name="connsiteY58" fmla="*/ 676742 h 4501982"/>
              <a:gd name="connsiteX59" fmla="*/ 2527199 w 3843122"/>
              <a:gd name="connsiteY59" fmla="*/ 687220 h 4501982"/>
              <a:gd name="connsiteX60" fmla="*/ 2549107 w 3843122"/>
              <a:gd name="connsiteY60" fmla="*/ 697697 h 4501982"/>
              <a:gd name="connsiteX61" fmla="*/ 2570062 w 3843122"/>
              <a:gd name="connsiteY61" fmla="*/ 710080 h 4501982"/>
              <a:gd name="connsiteX62" fmla="*/ 2714842 w 3843122"/>
              <a:gd name="connsiteY62" fmla="*/ 835810 h 4501982"/>
              <a:gd name="connsiteX63" fmla="*/ 2816759 w 3843122"/>
              <a:gd name="connsiteY63" fmla="*/ 998687 h 4501982"/>
              <a:gd name="connsiteX64" fmla="*/ 2889149 w 3843122"/>
              <a:gd name="connsiteY64" fmla="*/ 1373020 h 4501982"/>
              <a:gd name="connsiteX65" fmla="*/ 2810092 w 3843122"/>
              <a:gd name="connsiteY65" fmla="*/ 1748305 h 4501982"/>
              <a:gd name="connsiteX66" fmla="*/ 2641499 w 3843122"/>
              <a:gd name="connsiteY66" fmla="*/ 2094062 h 4501982"/>
              <a:gd name="connsiteX67" fmla="*/ 2171917 w 3843122"/>
              <a:gd name="connsiteY67" fmla="*/ 2701757 h 4501982"/>
              <a:gd name="connsiteX68" fmla="*/ 1872832 w 3843122"/>
              <a:gd name="connsiteY68" fmla="*/ 2943692 h 4501982"/>
              <a:gd name="connsiteX69" fmla="*/ 1531837 w 3843122"/>
              <a:gd name="connsiteY69" fmla="*/ 3120857 h 4501982"/>
              <a:gd name="connsiteX70" fmla="*/ 1508977 w 3843122"/>
              <a:gd name="connsiteY70" fmla="*/ 3129430 h 4501982"/>
              <a:gd name="connsiteX71" fmla="*/ 1486117 w 3843122"/>
              <a:gd name="connsiteY71" fmla="*/ 3137050 h 4501982"/>
              <a:gd name="connsiteX72" fmla="*/ 1440397 w 3843122"/>
              <a:gd name="connsiteY72" fmla="*/ 3152290 h 4501982"/>
              <a:gd name="connsiteX73" fmla="*/ 1348004 w 3843122"/>
              <a:gd name="connsiteY73" fmla="*/ 3178960 h 4501982"/>
              <a:gd name="connsiteX74" fmla="*/ 1253707 w 3843122"/>
              <a:gd name="connsiteY74" fmla="*/ 3198962 h 4501982"/>
              <a:gd name="connsiteX75" fmla="*/ 1206082 w 3843122"/>
              <a:gd name="connsiteY75" fmla="*/ 3206582 h 4501982"/>
              <a:gd name="connsiteX76" fmla="*/ 1158457 w 3843122"/>
              <a:gd name="connsiteY76" fmla="*/ 3213250 h 4501982"/>
              <a:gd name="connsiteX77" fmla="*/ 774599 w 3843122"/>
              <a:gd name="connsiteY77" fmla="*/ 3208487 h 4501982"/>
              <a:gd name="connsiteX78" fmla="*/ 750787 w 3843122"/>
              <a:gd name="connsiteY78" fmla="*/ 3205630 h 4501982"/>
              <a:gd name="connsiteX79" fmla="*/ 726974 w 3843122"/>
              <a:gd name="connsiteY79" fmla="*/ 3200867 h 4501982"/>
              <a:gd name="connsiteX80" fmla="*/ 679349 w 3843122"/>
              <a:gd name="connsiteY80" fmla="*/ 3191342 h 4501982"/>
              <a:gd name="connsiteX81" fmla="*/ 632677 w 3843122"/>
              <a:gd name="connsiteY81" fmla="*/ 3179912 h 4501982"/>
              <a:gd name="connsiteX82" fmla="*/ 586004 w 3843122"/>
              <a:gd name="connsiteY82" fmla="*/ 3167530 h 4501982"/>
              <a:gd name="connsiteX83" fmla="*/ 540284 w 3843122"/>
              <a:gd name="connsiteY83" fmla="*/ 3151337 h 4501982"/>
              <a:gd name="connsiteX84" fmla="*/ 495517 w 3843122"/>
              <a:gd name="connsiteY84" fmla="*/ 3135145 h 4501982"/>
              <a:gd name="connsiteX85" fmla="*/ 451702 w 3843122"/>
              <a:gd name="connsiteY85" fmla="*/ 3116095 h 4501982"/>
              <a:gd name="connsiteX86" fmla="*/ 407887 w 3843122"/>
              <a:gd name="connsiteY86" fmla="*/ 3095140 h 4501982"/>
              <a:gd name="connsiteX87" fmla="*/ 108802 w 3843122"/>
              <a:gd name="connsiteY87" fmla="*/ 2857967 h 4501982"/>
              <a:gd name="connsiteX88" fmla="*/ 81179 w 3843122"/>
              <a:gd name="connsiteY88" fmla="*/ 2818915 h 4501982"/>
              <a:gd name="connsiteX89" fmla="*/ 67844 w 3843122"/>
              <a:gd name="connsiteY89" fmla="*/ 2798912 h 4501982"/>
              <a:gd name="connsiteX90" fmla="*/ 56414 w 3843122"/>
              <a:gd name="connsiteY90" fmla="*/ 2777957 h 4501982"/>
              <a:gd name="connsiteX91" fmla="*/ 50699 w 3843122"/>
              <a:gd name="connsiteY91" fmla="*/ 2767480 h 4501982"/>
              <a:gd name="connsiteX92" fmla="*/ 45937 w 3843122"/>
              <a:gd name="connsiteY92" fmla="*/ 2757002 h 4501982"/>
              <a:gd name="connsiteX93" fmla="*/ 35459 w 3843122"/>
              <a:gd name="connsiteY93" fmla="*/ 2735095 h 4501982"/>
              <a:gd name="connsiteX94" fmla="*/ 26887 w 3843122"/>
              <a:gd name="connsiteY94" fmla="*/ 2712235 h 4501982"/>
              <a:gd name="connsiteX95" fmla="*/ 19267 w 3843122"/>
              <a:gd name="connsiteY95" fmla="*/ 2689375 h 4501982"/>
              <a:gd name="connsiteX96" fmla="*/ 4979 w 3843122"/>
              <a:gd name="connsiteY96" fmla="*/ 2498875 h 4501982"/>
              <a:gd name="connsiteX97" fmla="*/ 73559 w 3843122"/>
              <a:gd name="connsiteY97" fmla="*/ 2319805 h 4501982"/>
              <a:gd name="connsiteX98" fmla="*/ 201194 w 3843122"/>
              <a:gd name="connsiteY98" fmla="*/ 2175977 h 4501982"/>
              <a:gd name="connsiteX99" fmla="*/ 366929 w 3843122"/>
              <a:gd name="connsiteY99" fmla="*/ 2078822 h 4501982"/>
              <a:gd name="connsiteX100" fmla="*/ 553619 w 3843122"/>
              <a:gd name="connsiteY100" fmla="*/ 2033102 h 4501982"/>
              <a:gd name="connsiteX101" fmla="*/ 935572 w 3843122"/>
              <a:gd name="connsiteY101" fmla="*/ 2060725 h 4501982"/>
              <a:gd name="connsiteX102" fmla="*/ 1120357 w 3843122"/>
              <a:gd name="connsiteY102" fmla="*/ 2114065 h 4501982"/>
              <a:gd name="connsiteX103" fmla="*/ 1298474 w 3843122"/>
              <a:gd name="connsiteY103" fmla="*/ 2186455 h 4501982"/>
              <a:gd name="connsiteX104" fmla="*/ 1468019 w 3843122"/>
              <a:gd name="connsiteY104" fmla="*/ 2276942 h 4501982"/>
              <a:gd name="connsiteX105" fmla="*/ 1627087 w 3843122"/>
              <a:gd name="connsiteY105" fmla="*/ 2385527 h 4501982"/>
              <a:gd name="connsiteX106" fmla="*/ 1896644 w 3843122"/>
              <a:gd name="connsiteY106" fmla="*/ 2658895 h 4501982"/>
              <a:gd name="connsiteX107" fmla="*/ 2080477 w 3843122"/>
              <a:gd name="connsiteY107" fmla="*/ 2996080 h 4501982"/>
              <a:gd name="connsiteX108" fmla="*/ 2139532 w 3843122"/>
              <a:gd name="connsiteY108" fmla="*/ 3178960 h 4501982"/>
              <a:gd name="connsiteX109" fmla="*/ 2179537 w 3843122"/>
              <a:gd name="connsiteY109" fmla="*/ 3367555 h 4501982"/>
              <a:gd name="connsiteX110" fmla="*/ 2202397 w 3843122"/>
              <a:gd name="connsiteY110" fmla="*/ 3559007 h 4501982"/>
              <a:gd name="connsiteX111" fmla="*/ 2210969 w 3843122"/>
              <a:gd name="connsiteY111" fmla="*/ 3751412 h 4501982"/>
              <a:gd name="connsiteX112" fmla="*/ 2208112 w 3843122"/>
              <a:gd name="connsiteY112" fmla="*/ 3943817 h 4501982"/>
              <a:gd name="connsiteX113" fmla="*/ 2203349 w 3843122"/>
              <a:gd name="connsiteY113" fmla="*/ 4040020 h 4501982"/>
              <a:gd name="connsiteX114" fmla="*/ 2201444 w 3843122"/>
              <a:gd name="connsiteY114" fmla="*/ 4070500 h 4501982"/>
              <a:gd name="connsiteX115" fmla="*/ 2201444 w 3843122"/>
              <a:gd name="connsiteY115" fmla="*/ 4075262 h 4501982"/>
              <a:gd name="connsiteX116" fmla="*/ 2200492 w 3843122"/>
              <a:gd name="connsiteY116" fmla="*/ 4093360 h 4501982"/>
              <a:gd name="connsiteX117" fmla="*/ 2197634 w 3843122"/>
              <a:gd name="connsiteY117" fmla="*/ 4130507 h 4501982"/>
              <a:gd name="connsiteX118" fmla="*/ 2190967 w 3843122"/>
              <a:gd name="connsiteY118" fmla="*/ 4205755 h 4501982"/>
              <a:gd name="connsiteX119" fmla="*/ 2158582 w 3843122"/>
              <a:gd name="connsiteY119" fmla="*/ 4501982 h 4501982"/>
              <a:gd name="connsiteX0" fmla="*/ 3555550 w 3816990"/>
              <a:gd name="connsiteY0" fmla="*/ 0 h 4615084"/>
              <a:gd name="connsiteX1" fmla="*/ 3653054 w 3816990"/>
              <a:gd name="connsiteY1" fmla="*/ 1749012 h 4615084"/>
              <a:gd name="connsiteX2" fmla="*/ 3601619 w 3816990"/>
              <a:gd name="connsiteY2" fmla="*/ 1829974 h 4615084"/>
              <a:gd name="connsiteX3" fmla="*/ 3573997 w 3816990"/>
              <a:gd name="connsiteY3" fmla="*/ 1869979 h 4615084"/>
              <a:gd name="connsiteX4" fmla="*/ 3544469 w 3816990"/>
              <a:gd name="connsiteY4" fmla="*/ 1908079 h 4615084"/>
              <a:gd name="connsiteX5" fmla="*/ 3530182 w 3816990"/>
              <a:gd name="connsiteY5" fmla="*/ 1927129 h 4615084"/>
              <a:gd name="connsiteX6" fmla="*/ 3514942 w 3816990"/>
              <a:gd name="connsiteY6" fmla="*/ 1945227 h 4615084"/>
              <a:gd name="connsiteX7" fmla="*/ 3483509 w 3816990"/>
              <a:gd name="connsiteY7" fmla="*/ 1982374 h 4615084"/>
              <a:gd name="connsiteX8" fmla="*/ 3450172 w 3816990"/>
              <a:gd name="connsiteY8" fmla="*/ 2017617 h 4615084"/>
              <a:gd name="connsiteX9" fmla="*/ 3416834 w 3816990"/>
              <a:gd name="connsiteY9" fmla="*/ 2051907 h 4615084"/>
              <a:gd name="connsiteX10" fmla="*/ 3106319 w 3816990"/>
              <a:gd name="connsiteY10" fmla="*/ 2277649 h 4615084"/>
              <a:gd name="connsiteX11" fmla="*/ 3063457 w 3816990"/>
              <a:gd name="connsiteY11" fmla="*/ 2299557 h 4615084"/>
              <a:gd name="connsiteX12" fmla="*/ 3019642 w 3816990"/>
              <a:gd name="connsiteY12" fmla="*/ 2318607 h 4615084"/>
              <a:gd name="connsiteX13" fmla="*/ 2997734 w 3816990"/>
              <a:gd name="connsiteY13" fmla="*/ 2328132 h 4615084"/>
              <a:gd name="connsiteX14" fmla="*/ 2974874 w 3816990"/>
              <a:gd name="connsiteY14" fmla="*/ 2335752 h 4615084"/>
              <a:gd name="connsiteX15" fmla="*/ 2929154 w 3816990"/>
              <a:gd name="connsiteY15" fmla="*/ 2351944 h 4615084"/>
              <a:gd name="connsiteX16" fmla="*/ 2741512 w 3816990"/>
              <a:gd name="connsiteY16" fmla="*/ 2393854 h 4615084"/>
              <a:gd name="connsiteX17" fmla="*/ 2645309 w 3816990"/>
              <a:gd name="connsiteY17" fmla="*/ 2403379 h 4615084"/>
              <a:gd name="connsiteX18" fmla="*/ 2597684 w 3816990"/>
              <a:gd name="connsiteY18" fmla="*/ 2405284 h 4615084"/>
              <a:gd name="connsiteX19" fmla="*/ 2549107 w 3816990"/>
              <a:gd name="connsiteY19" fmla="*/ 2405284 h 4615084"/>
              <a:gd name="connsiteX20" fmla="*/ 2501482 w 3816990"/>
              <a:gd name="connsiteY20" fmla="*/ 2402427 h 4615084"/>
              <a:gd name="connsiteX21" fmla="*/ 2477669 w 3816990"/>
              <a:gd name="connsiteY21" fmla="*/ 2400522 h 4615084"/>
              <a:gd name="connsiteX22" fmla="*/ 2453857 w 3816990"/>
              <a:gd name="connsiteY22" fmla="*/ 2397664 h 4615084"/>
              <a:gd name="connsiteX23" fmla="*/ 2406232 w 3816990"/>
              <a:gd name="connsiteY23" fmla="*/ 2391949 h 4615084"/>
              <a:gd name="connsiteX24" fmla="*/ 2358607 w 3816990"/>
              <a:gd name="connsiteY24" fmla="*/ 2383377 h 4615084"/>
              <a:gd name="connsiteX25" fmla="*/ 2334794 w 3816990"/>
              <a:gd name="connsiteY25" fmla="*/ 2378614 h 4615084"/>
              <a:gd name="connsiteX26" fmla="*/ 2311934 w 3816990"/>
              <a:gd name="connsiteY26" fmla="*/ 2372899 h 4615084"/>
              <a:gd name="connsiteX27" fmla="*/ 2265262 w 3816990"/>
              <a:gd name="connsiteY27" fmla="*/ 2360517 h 4615084"/>
              <a:gd name="connsiteX28" fmla="*/ 2219542 w 3816990"/>
              <a:gd name="connsiteY28" fmla="*/ 2345277 h 4615084"/>
              <a:gd name="connsiteX29" fmla="*/ 2196682 w 3816990"/>
              <a:gd name="connsiteY29" fmla="*/ 2337657 h 4615084"/>
              <a:gd name="connsiteX30" fmla="*/ 2174774 w 3816990"/>
              <a:gd name="connsiteY30" fmla="*/ 2329084 h 4615084"/>
              <a:gd name="connsiteX31" fmla="*/ 2130007 w 3816990"/>
              <a:gd name="connsiteY31" fmla="*/ 2310034 h 4615084"/>
              <a:gd name="connsiteX32" fmla="*/ 2087144 w 3816990"/>
              <a:gd name="connsiteY32" fmla="*/ 2288127 h 4615084"/>
              <a:gd name="connsiteX33" fmla="*/ 2004277 w 3816990"/>
              <a:gd name="connsiteY33" fmla="*/ 2239549 h 4615084"/>
              <a:gd name="connsiteX34" fmla="*/ 1993799 w 3816990"/>
              <a:gd name="connsiteY34" fmla="*/ 2232882 h 4615084"/>
              <a:gd name="connsiteX35" fmla="*/ 1984274 w 3816990"/>
              <a:gd name="connsiteY35" fmla="*/ 2226214 h 4615084"/>
              <a:gd name="connsiteX36" fmla="*/ 1965224 w 3816990"/>
              <a:gd name="connsiteY36" fmla="*/ 2211927 h 4615084"/>
              <a:gd name="connsiteX37" fmla="*/ 1946174 w 3816990"/>
              <a:gd name="connsiteY37" fmla="*/ 2197639 h 4615084"/>
              <a:gd name="connsiteX38" fmla="*/ 1927124 w 3816990"/>
              <a:gd name="connsiteY38" fmla="*/ 2182399 h 4615084"/>
              <a:gd name="connsiteX39" fmla="*/ 1909027 w 3816990"/>
              <a:gd name="connsiteY39" fmla="*/ 2167159 h 4615084"/>
              <a:gd name="connsiteX40" fmla="*/ 1890929 w 3816990"/>
              <a:gd name="connsiteY40" fmla="*/ 2150967 h 4615084"/>
              <a:gd name="connsiteX41" fmla="*/ 1856639 w 3816990"/>
              <a:gd name="connsiteY41" fmla="*/ 2117629 h 4615084"/>
              <a:gd name="connsiteX42" fmla="*/ 1738529 w 3816990"/>
              <a:gd name="connsiteY42" fmla="*/ 1966182 h 4615084"/>
              <a:gd name="connsiteX43" fmla="*/ 1654709 w 3816990"/>
              <a:gd name="connsiteY43" fmla="*/ 1792827 h 4615084"/>
              <a:gd name="connsiteX44" fmla="*/ 1608037 w 3816990"/>
              <a:gd name="connsiteY44" fmla="*/ 1606137 h 4615084"/>
              <a:gd name="connsiteX45" fmla="*/ 1601369 w 3816990"/>
              <a:gd name="connsiteY45" fmla="*/ 1413732 h 4615084"/>
              <a:gd name="connsiteX46" fmla="*/ 1614704 w 3816990"/>
              <a:gd name="connsiteY46" fmla="*/ 1318482 h 4615084"/>
              <a:gd name="connsiteX47" fmla="*/ 1626134 w 3816990"/>
              <a:gd name="connsiteY47" fmla="*/ 1271809 h 4615084"/>
              <a:gd name="connsiteX48" fmla="*/ 1632802 w 3816990"/>
              <a:gd name="connsiteY48" fmla="*/ 1248949 h 4615084"/>
              <a:gd name="connsiteX49" fmla="*/ 1640422 w 3816990"/>
              <a:gd name="connsiteY49" fmla="*/ 1226089 h 4615084"/>
              <a:gd name="connsiteX50" fmla="*/ 1656614 w 3816990"/>
              <a:gd name="connsiteY50" fmla="*/ 1181322 h 4615084"/>
              <a:gd name="connsiteX51" fmla="*/ 1676617 w 3816990"/>
              <a:gd name="connsiteY51" fmla="*/ 1137507 h 4615084"/>
              <a:gd name="connsiteX52" fmla="*/ 1725194 w 3816990"/>
              <a:gd name="connsiteY52" fmla="*/ 1054639 h 4615084"/>
              <a:gd name="connsiteX53" fmla="*/ 1785202 w 3816990"/>
              <a:gd name="connsiteY53" fmla="*/ 979392 h 4615084"/>
              <a:gd name="connsiteX54" fmla="*/ 1854734 w 3816990"/>
              <a:gd name="connsiteY54" fmla="*/ 912717 h 4615084"/>
              <a:gd name="connsiteX55" fmla="*/ 2199539 w 3816990"/>
              <a:gd name="connsiteY55" fmla="*/ 752697 h 4615084"/>
              <a:gd name="connsiteX56" fmla="*/ 2390992 w 3816990"/>
              <a:gd name="connsiteY56" fmla="*/ 754602 h 4615084"/>
              <a:gd name="connsiteX57" fmla="*/ 2483384 w 3816990"/>
              <a:gd name="connsiteY57" fmla="*/ 780319 h 4615084"/>
              <a:gd name="connsiteX58" fmla="*/ 2505292 w 3816990"/>
              <a:gd name="connsiteY58" fmla="*/ 789844 h 4615084"/>
              <a:gd name="connsiteX59" fmla="*/ 2527199 w 3816990"/>
              <a:gd name="connsiteY59" fmla="*/ 800322 h 4615084"/>
              <a:gd name="connsiteX60" fmla="*/ 2549107 w 3816990"/>
              <a:gd name="connsiteY60" fmla="*/ 810799 h 4615084"/>
              <a:gd name="connsiteX61" fmla="*/ 2570062 w 3816990"/>
              <a:gd name="connsiteY61" fmla="*/ 823182 h 4615084"/>
              <a:gd name="connsiteX62" fmla="*/ 2714842 w 3816990"/>
              <a:gd name="connsiteY62" fmla="*/ 948912 h 4615084"/>
              <a:gd name="connsiteX63" fmla="*/ 2816759 w 3816990"/>
              <a:gd name="connsiteY63" fmla="*/ 1111789 h 4615084"/>
              <a:gd name="connsiteX64" fmla="*/ 2889149 w 3816990"/>
              <a:gd name="connsiteY64" fmla="*/ 1486122 h 4615084"/>
              <a:gd name="connsiteX65" fmla="*/ 2810092 w 3816990"/>
              <a:gd name="connsiteY65" fmla="*/ 1861407 h 4615084"/>
              <a:gd name="connsiteX66" fmla="*/ 2641499 w 3816990"/>
              <a:gd name="connsiteY66" fmla="*/ 2207164 h 4615084"/>
              <a:gd name="connsiteX67" fmla="*/ 2171917 w 3816990"/>
              <a:gd name="connsiteY67" fmla="*/ 2814859 h 4615084"/>
              <a:gd name="connsiteX68" fmla="*/ 1872832 w 3816990"/>
              <a:gd name="connsiteY68" fmla="*/ 3056794 h 4615084"/>
              <a:gd name="connsiteX69" fmla="*/ 1531837 w 3816990"/>
              <a:gd name="connsiteY69" fmla="*/ 3233959 h 4615084"/>
              <a:gd name="connsiteX70" fmla="*/ 1508977 w 3816990"/>
              <a:gd name="connsiteY70" fmla="*/ 3242532 h 4615084"/>
              <a:gd name="connsiteX71" fmla="*/ 1486117 w 3816990"/>
              <a:gd name="connsiteY71" fmla="*/ 3250152 h 4615084"/>
              <a:gd name="connsiteX72" fmla="*/ 1440397 w 3816990"/>
              <a:gd name="connsiteY72" fmla="*/ 3265392 h 4615084"/>
              <a:gd name="connsiteX73" fmla="*/ 1348004 w 3816990"/>
              <a:gd name="connsiteY73" fmla="*/ 3292062 h 4615084"/>
              <a:gd name="connsiteX74" fmla="*/ 1253707 w 3816990"/>
              <a:gd name="connsiteY74" fmla="*/ 3312064 h 4615084"/>
              <a:gd name="connsiteX75" fmla="*/ 1206082 w 3816990"/>
              <a:gd name="connsiteY75" fmla="*/ 3319684 h 4615084"/>
              <a:gd name="connsiteX76" fmla="*/ 1158457 w 3816990"/>
              <a:gd name="connsiteY76" fmla="*/ 3326352 h 4615084"/>
              <a:gd name="connsiteX77" fmla="*/ 774599 w 3816990"/>
              <a:gd name="connsiteY77" fmla="*/ 3321589 h 4615084"/>
              <a:gd name="connsiteX78" fmla="*/ 750787 w 3816990"/>
              <a:gd name="connsiteY78" fmla="*/ 3318732 h 4615084"/>
              <a:gd name="connsiteX79" fmla="*/ 726974 w 3816990"/>
              <a:gd name="connsiteY79" fmla="*/ 3313969 h 4615084"/>
              <a:gd name="connsiteX80" fmla="*/ 679349 w 3816990"/>
              <a:gd name="connsiteY80" fmla="*/ 3304444 h 4615084"/>
              <a:gd name="connsiteX81" fmla="*/ 632677 w 3816990"/>
              <a:gd name="connsiteY81" fmla="*/ 3293014 h 4615084"/>
              <a:gd name="connsiteX82" fmla="*/ 586004 w 3816990"/>
              <a:gd name="connsiteY82" fmla="*/ 3280632 h 4615084"/>
              <a:gd name="connsiteX83" fmla="*/ 540284 w 3816990"/>
              <a:gd name="connsiteY83" fmla="*/ 3264439 h 4615084"/>
              <a:gd name="connsiteX84" fmla="*/ 495517 w 3816990"/>
              <a:gd name="connsiteY84" fmla="*/ 3248247 h 4615084"/>
              <a:gd name="connsiteX85" fmla="*/ 451702 w 3816990"/>
              <a:gd name="connsiteY85" fmla="*/ 3229197 h 4615084"/>
              <a:gd name="connsiteX86" fmla="*/ 407887 w 3816990"/>
              <a:gd name="connsiteY86" fmla="*/ 3208242 h 4615084"/>
              <a:gd name="connsiteX87" fmla="*/ 108802 w 3816990"/>
              <a:gd name="connsiteY87" fmla="*/ 2971069 h 4615084"/>
              <a:gd name="connsiteX88" fmla="*/ 81179 w 3816990"/>
              <a:gd name="connsiteY88" fmla="*/ 2932017 h 4615084"/>
              <a:gd name="connsiteX89" fmla="*/ 67844 w 3816990"/>
              <a:gd name="connsiteY89" fmla="*/ 2912014 h 4615084"/>
              <a:gd name="connsiteX90" fmla="*/ 56414 w 3816990"/>
              <a:gd name="connsiteY90" fmla="*/ 2891059 h 4615084"/>
              <a:gd name="connsiteX91" fmla="*/ 50699 w 3816990"/>
              <a:gd name="connsiteY91" fmla="*/ 2880582 h 4615084"/>
              <a:gd name="connsiteX92" fmla="*/ 45937 w 3816990"/>
              <a:gd name="connsiteY92" fmla="*/ 2870104 h 4615084"/>
              <a:gd name="connsiteX93" fmla="*/ 35459 w 3816990"/>
              <a:gd name="connsiteY93" fmla="*/ 2848197 h 4615084"/>
              <a:gd name="connsiteX94" fmla="*/ 26887 w 3816990"/>
              <a:gd name="connsiteY94" fmla="*/ 2825337 h 4615084"/>
              <a:gd name="connsiteX95" fmla="*/ 19267 w 3816990"/>
              <a:gd name="connsiteY95" fmla="*/ 2802477 h 4615084"/>
              <a:gd name="connsiteX96" fmla="*/ 4979 w 3816990"/>
              <a:gd name="connsiteY96" fmla="*/ 2611977 h 4615084"/>
              <a:gd name="connsiteX97" fmla="*/ 73559 w 3816990"/>
              <a:gd name="connsiteY97" fmla="*/ 2432907 h 4615084"/>
              <a:gd name="connsiteX98" fmla="*/ 201194 w 3816990"/>
              <a:gd name="connsiteY98" fmla="*/ 2289079 h 4615084"/>
              <a:gd name="connsiteX99" fmla="*/ 366929 w 3816990"/>
              <a:gd name="connsiteY99" fmla="*/ 2191924 h 4615084"/>
              <a:gd name="connsiteX100" fmla="*/ 553619 w 3816990"/>
              <a:gd name="connsiteY100" fmla="*/ 2146204 h 4615084"/>
              <a:gd name="connsiteX101" fmla="*/ 935572 w 3816990"/>
              <a:gd name="connsiteY101" fmla="*/ 2173827 h 4615084"/>
              <a:gd name="connsiteX102" fmla="*/ 1120357 w 3816990"/>
              <a:gd name="connsiteY102" fmla="*/ 2227167 h 4615084"/>
              <a:gd name="connsiteX103" fmla="*/ 1298474 w 3816990"/>
              <a:gd name="connsiteY103" fmla="*/ 2299557 h 4615084"/>
              <a:gd name="connsiteX104" fmla="*/ 1468019 w 3816990"/>
              <a:gd name="connsiteY104" fmla="*/ 2390044 h 4615084"/>
              <a:gd name="connsiteX105" fmla="*/ 1627087 w 3816990"/>
              <a:gd name="connsiteY105" fmla="*/ 2498629 h 4615084"/>
              <a:gd name="connsiteX106" fmla="*/ 1896644 w 3816990"/>
              <a:gd name="connsiteY106" fmla="*/ 2771997 h 4615084"/>
              <a:gd name="connsiteX107" fmla="*/ 2080477 w 3816990"/>
              <a:gd name="connsiteY107" fmla="*/ 3109182 h 4615084"/>
              <a:gd name="connsiteX108" fmla="*/ 2139532 w 3816990"/>
              <a:gd name="connsiteY108" fmla="*/ 3292062 h 4615084"/>
              <a:gd name="connsiteX109" fmla="*/ 2179537 w 3816990"/>
              <a:gd name="connsiteY109" fmla="*/ 3480657 h 4615084"/>
              <a:gd name="connsiteX110" fmla="*/ 2202397 w 3816990"/>
              <a:gd name="connsiteY110" fmla="*/ 3672109 h 4615084"/>
              <a:gd name="connsiteX111" fmla="*/ 2210969 w 3816990"/>
              <a:gd name="connsiteY111" fmla="*/ 3864514 h 4615084"/>
              <a:gd name="connsiteX112" fmla="*/ 2208112 w 3816990"/>
              <a:gd name="connsiteY112" fmla="*/ 4056919 h 4615084"/>
              <a:gd name="connsiteX113" fmla="*/ 2203349 w 3816990"/>
              <a:gd name="connsiteY113" fmla="*/ 4153122 h 4615084"/>
              <a:gd name="connsiteX114" fmla="*/ 2201444 w 3816990"/>
              <a:gd name="connsiteY114" fmla="*/ 4183602 h 4615084"/>
              <a:gd name="connsiteX115" fmla="*/ 2201444 w 3816990"/>
              <a:gd name="connsiteY115" fmla="*/ 4188364 h 4615084"/>
              <a:gd name="connsiteX116" fmla="*/ 2200492 w 3816990"/>
              <a:gd name="connsiteY116" fmla="*/ 4206462 h 4615084"/>
              <a:gd name="connsiteX117" fmla="*/ 2197634 w 3816990"/>
              <a:gd name="connsiteY117" fmla="*/ 4243609 h 4615084"/>
              <a:gd name="connsiteX118" fmla="*/ 2190967 w 3816990"/>
              <a:gd name="connsiteY118" fmla="*/ 4318857 h 4615084"/>
              <a:gd name="connsiteX119" fmla="*/ 2158582 w 3816990"/>
              <a:gd name="connsiteY119" fmla="*/ 4615084 h 461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816990" h="4615084">
                <a:moveTo>
                  <a:pt x="3555550" y="0"/>
                </a:moveTo>
                <a:cubicBezTo>
                  <a:pt x="4037003" y="944429"/>
                  <a:pt x="3718777" y="1638522"/>
                  <a:pt x="3653054" y="1749012"/>
                </a:cubicBezTo>
                <a:cubicBezTo>
                  <a:pt x="3635909" y="1776634"/>
                  <a:pt x="3619717" y="1804257"/>
                  <a:pt x="3601619" y="1829974"/>
                </a:cubicBezTo>
                <a:cubicBezTo>
                  <a:pt x="3592094" y="1843309"/>
                  <a:pt x="3583522" y="1856644"/>
                  <a:pt x="3573997" y="1869979"/>
                </a:cubicBezTo>
                <a:lnTo>
                  <a:pt x="3544469" y="1908079"/>
                </a:lnTo>
                <a:lnTo>
                  <a:pt x="3530182" y="1927129"/>
                </a:lnTo>
                <a:lnTo>
                  <a:pt x="3514942" y="1945227"/>
                </a:lnTo>
                <a:lnTo>
                  <a:pt x="3483509" y="1982374"/>
                </a:lnTo>
                <a:cubicBezTo>
                  <a:pt x="3473032" y="1993804"/>
                  <a:pt x="3461602" y="2006187"/>
                  <a:pt x="3450172" y="2017617"/>
                </a:cubicBezTo>
                <a:cubicBezTo>
                  <a:pt x="3438742" y="2029047"/>
                  <a:pt x="3428264" y="2041429"/>
                  <a:pt x="3416834" y="2051907"/>
                </a:cubicBezTo>
                <a:cubicBezTo>
                  <a:pt x="3325394" y="2141442"/>
                  <a:pt x="3221572" y="2219547"/>
                  <a:pt x="3106319" y="2277649"/>
                </a:cubicBezTo>
                <a:cubicBezTo>
                  <a:pt x="3092032" y="2285269"/>
                  <a:pt x="3077744" y="2292889"/>
                  <a:pt x="3063457" y="2299557"/>
                </a:cubicBezTo>
                <a:lnTo>
                  <a:pt x="3019642" y="2318607"/>
                </a:lnTo>
                <a:cubicBezTo>
                  <a:pt x="3012022" y="2321464"/>
                  <a:pt x="3005354" y="2325274"/>
                  <a:pt x="2997734" y="2328132"/>
                </a:cubicBezTo>
                <a:lnTo>
                  <a:pt x="2974874" y="2335752"/>
                </a:lnTo>
                <a:lnTo>
                  <a:pt x="2929154" y="2351944"/>
                </a:lnTo>
                <a:cubicBezTo>
                  <a:pt x="2867242" y="2370042"/>
                  <a:pt x="2805329" y="2386234"/>
                  <a:pt x="2741512" y="2393854"/>
                </a:cubicBezTo>
                <a:cubicBezTo>
                  <a:pt x="2710079" y="2399569"/>
                  <a:pt x="2677694" y="2401474"/>
                  <a:pt x="2645309" y="2403379"/>
                </a:cubicBezTo>
                <a:cubicBezTo>
                  <a:pt x="2629117" y="2405284"/>
                  <a:pt x="2612924" y="2404332"/>
                  <a:pt x="2597684" y="2405284"/>
                </a:cubicBezTo>
                <a:cubicBezTo>
                  <a:pt x="2581492" y="2405284"/>
                  <a:pt x="2565299" y="2406237"/>
                  <a:pt x="2549107" y="2405284"/>
                </a:cubicBezTo>
                <a:lnTo>
                  <a:pt x="2501482" y="2402427"/>
                </a:lnTo>
                <a:cubicBezTo>
                  <a:pt x="2493862" y="2401474"/>
                  <a:pt x="2485289" y="2401474"/>
                  <a:pt x="2477669" y="2400522"/>
                </a:cubicBezTo>
                <a:lnTo>
                  <a:pt x="2453857" y="2397664"/>
                </a:lnTo>
                <a:lnTo>
                  <a:pt x="2406232" y="2391949"/>
                </a:lnTo>
                <a:lnTo>
                  <a:pt x="2358607" y="2383377"/>
                </a:lnTo>
                <a:lnTo>
                  <a:pt x="2334794" y="2378614"/>
                </a:lnTo>
                <a:lnTo>
                  <a:pt x="2311934" y="2372899"/>
                </a:lnTo>
                <a:lnTo>
                  <a:pt x="2265262" y="2360517"/>
                </a:lnTo>
                <a:cubicBezTo>
                  <a:pt x="2250022" y="2355754"/>
                  <a:pt x="2234782" y="2350039"/>
                  <a:pt x="2219542" y="2345277"/>
                </a:cubicBezTo>
                <a:lnTo>
                  <a:pt x="2196682" y="2337657"/>
                </a:lnTo>
                <a:cubicBezTo>
                  <a:pt x="2189062" y="2334799"/>
                  <a:pt x="2181442" y="2331942"/>
                  <a:pt x="2174774" y="2329084"/>
                </a:cubicBezTo>
                <a:lnTo>
                  <a:pt x="2130007" y="2310034"/>
                </a:lnTo>
                <a:cubicBezTo>
                  <a:pt x="2115719" y="2303367"/>
                  <a:pt x="2101432" y="2295747"/>
                  <a:pt x="2087144" y="2288127"/>
                </a:cubicBezTo>
                <a:cubicBezTo>
                  <a:pt x="2057617" y="2274792"/>
                  <a:pt x="2030947" y="2256694"/>
                  <a:pt x="2004277" y="2239549"/>
                </a:cubicBezTo>
                <a:cubicBezTo>
                  <a:pt x="2000467" y="2237644"/>
                  <a:pt x="1997609" y="2235739"/>
                  <a:pt x="1993799" y="2232882"/>
                </a:cubicBezTo>
                <a:lnTo>
                  <a:pt x="1984274" y="2226214"/>
                </a:lnTo>
                <a:lnTo>
                  <a:pt x="1965224" y="2211927"/>
                </a:lnTo>
                <a:lnTo>
                  <a:pt x="1946174" y="2197639"/>
                </a:lnTo>
                <a:cubicBezTo>
                  <a:pt x="1939507" y="2192877"/>
                  <a:pt x="1932839" y="2188114"/>
                  <a:pt x="1927124" y="2182399"/>
                </a:cubicBezTo>
                <a:lnTo>
                  <a:pt x="1909027" y="2167159"/>
                </a:lnTo>
                <a:cubicBezTo>
                  <a:pt x="1903312" y="2161444"/>
                  <a:pt x="1897597" y="2156682"/>
                  <a:pt x="1890929" y="2150967"/>
                </a:cubicBezTo>
                <a:cubicBezTo>
                  <a:pt x="1878547" y="2140489"/>
                  <a:pt x="1868069" y="2129059"/>
                  <a:pt x="1856639" y="2117629"/>
                </a:cubicBezTo>
                <a:cubicBezTo>
                  <a:pt x="1811872" y="2071909"/>
                  <a:pt x="1772819" y="2020474"/>
                  <a:pt x="1738529" y="1966182"/>
                </a:cubicBezTo>
                <a:cubicBezTo>
                  <a:pt x="1705192" y="1910937"/>
                  <a:pt x="1676617" y="1853787"/>
                  <a:pt x="1654709" y="1792827"/>
                </a:cubicBezTo>
                <a:cubicBezTo>
                  <a:pt x="1632802" y="1732819"/>
                  <a:pt x="1616609" y="1669954"/>
                  <a:pt x="1608037" y="1606137"/>
                </a:cubicBezTo>
                <a:cubicBezTo>
                  <a:pt x="1599464" y="1542319"/>
                  <a:pt x="1596607" y="1478502"/>
                  <a:pt x="1601369" y="1413732"/>
                </a:cubicBezTo>
                <a:cubicBezTo>
                  <a:pt x="1603274" y="1381347"/>
                  <a:pt x="1608989" y="1349914"/>
                  <a:pt x="1614704" y="1318482"/>
                </a:cubicBezTo>
                <a:cubicBezTo>
                  <a:pt x="1618514" y="1303242"/>
                  <a:pt x="1621372" y="1287049"/>
                  <a:pt x="1626134" y="1271809"/>
                </a:cubicBezTo>
                <a:lnTo>
                  <a:pt x="1632802" y="1248949"/>
                </a:lnTo>
                <a:lnTo>
                  <a:pt x="1640422" y="1226089"/>
                </a:lnTo>
                <a:cubicBezTo>
                  <a:pt x="1645184" y="1210849"/>
                  <a:pt x="1651852" y="1195609"/>
                  <a:pt x="1656614" y="1181322"/>
                </a:cubicBezTo>
                <a:cubicBezTo>
                  <a:pt x="1663282" y="1167034"/>
                  <a:pt x="1668997" y="1151794"/>
                  <a:pt x="1676617" y="1137507"/>
                </a:cubicBezTo>
                <a:cubicBezTo>
                  <a:pt x="1690904" y="1108932"/>
                  <a:pt x="1707097" y="1081309"/>
                  <a:pt x="1725194" y="1054639"/>
                </a:cubicBezTo>
                <a:cubicBezTo>
                  <a:pt x="1743292" y="1027969"/>
                  <a:pt x="1763294" y="1003204"/>
                  <a:pt x="1785202" y="979392"/>
                </a:cubicBezTo>
                <a:cubicBezTo>
                  <a:pt x="1807109" y="955579"/>
                  <a:pt x="1829969" y="933672"/>
                  <a:pt x="1854734" y="912717"/>
                </a:cubicBezTo>
                <a:cubicBezTo>
                  <a:pt x="1952842" y="829849"/>
                  <a:pt x="2072857" y="772699"/>
                  <a:pt x="2199539" y="752697"/>
                </a:cubicBezTo>
                <a:cubicBezTo>
                  <a:pt x="2263357" y="742219"/>
                  <a:pt x="2328127" y="743172"/>
                  <a:pt x="2390992" y="754602"/>
                </a:cubicBezTo>
                <a:cubicBezTo>
                  <a:pt x="2422424" y="760317"/>
                  <a:pt x="2453857" y="768889"/>
                  <a:pt x="2483384" y="780319"/>
                </a:cubicBezTo>
                <a:cubicBezTo>
                  <a:pt x="2491004" y="783177"/>
                  <a:pt x="2498624" y="786034"/>
                  <a:pt x="2505292" y="789844"/>
                </a:cubicBezTo>
                <a:lnTo>
                  <a:pt x="2527199" y="800322"/>
                </a:lnTo>
                <a:lnTo>
                  <a:pt x="2549107" y="810799"/>
                </a:lnTo>
                <a:lnTo>
                  <a:pt x="2570062" y="823182"/>
                </a:lnTo>
                <a:cubicBezTo>
                  <a:pt x="2625307" y="856519"/>
                  <a:pt x="2673884" y="899382"/>
                  <a:pt x="2714842" y="948912"/>
                </a:cubicBezTo>
                <a:cubicBezTo>
                  <a:pt x="2755799" y="998442"/>
                  <a:pt x="2790089" y="1053687"/>
                  <a:pt x="2816759" y="1111789"/>
                </a:cubicBezTo>
                <a:cubicBezTo>
                  <a:pt x="2870099" y="1228947"/>
                  <a:pt x="2893912" y="1358487"/>
                  <a:pt x="2889149" y="1486122"/>
                </a:cubicBezTo>
                <a:cubicBezTo>
                  <a:pt x="2884387" y="1614709"/>
                  <a:pt x="2854859" y="1741392"/>
                  <a:pt x="2810092" y="1861407"/>
                </a:cubicBezTo>
                <a:cubicBezTo>
                  <a:pt x="2765324" y="1981422"/>
                  <a:pt x="2706269" y="2096674"/>
                  <a:pt x="2641499" y="2207164"/>
                </a:cubicBezTo>
                <a:cubicBezTo>
                  <a:pt x="2511007" y="2428144"/>
                  <a:pt x="2356702" y="2635789"/>
                  <a:pt x="2171917" y="2814859"/>
                </a:cubicBezTo>
                <a:cubicBezTo>
                  <a:pt x="2080477" y="2904394"/>
                  <a:pt x="1980464" y="2986309"/>
                  <a:pt x="1872832" y="3056794"/>
                </a:cubicBezTo>
                <a:cubicBezTo>
                  <a:pt x="1766152" y="3127279"/>
                  <a:pt x="1651852" y="3188239"/>
                  <a:pt x="1531837" y="3233959"/>
                </a:cubicBezTo>
                <a:lnTo>
                  <a:pt x="1508977" y="3242532"/>
                </a:lnTo>
                <a:lnTo>
                  <a:pt x="1486117" y="3250152"/>
                </a:lnTo>
                <a:lnTo>
                  <a:pt x="1440397" y="3265392"/>
                </a:lnTo>
                <a:cubicBezTo>
                  <a:pt x="1409917" y="3274917"/>
                  <a:pt x="1378484" y="3282537"/>
                  <a:pt x="1348004" y="3292062"/>
                </a:cubicBezTo>
                <a:cubicBezTo>
                  <a:pt x="1316572" y="3298729"/>
                  <a:pt x="1285139" y="3306349"/>
                  <a:pt x="1253707" y="3312064"/>
                </a:cubicBezTo>
                <a:lnTo>
                  <a:pt x="1206082" y="3319684"/>
                </a:lnTo>
                <a:cubicBezTo>
                  <a:pt x="1189889" y="3322542"/>
                  <a:pt x="1174649" y="3325399"/>
                  <a:pt x="1158457" y="3326352"/>
                </a:cubicBezTo>
                <a:cubicBezTo>
                  <a:pt x="1030822" y="3341592"/>
                  <a:pt x="901282" y="3340639"/>
                  <a:pt x="774599" y="3321589"/>
                </a:cubicBezTo>
                <a:lnTo>
                  <a:pt x="750787" y="3318732"/>
                </a:lnTo>
                <a:cubicBezTo>
                  <a:pt x="743167" y="3317779"/>
                  <a:pt x="734594" y="3315874"/>
                  <a:pt x="726974" y="3313969"/>
                </a:cubicBezTo>
                <a:lnTo>
                  <a:pt x="679349" y="3304444"/>
                </a:lnTo>
                <a:cubicBezTo>
                  <a:pt x="663157" y="3301587"/>
                  <a:pt x="647917" y="3296824"/>
                  <a:pt x="632677" y="3293014"/>
                </a:cubicBezTo>
                <a:lnTo>
                  <a:pt x="586004" y="3280632"/>
                </a:lnTo>
                <a:cubicBezTo>
                  <a:pt x="570764" y="3275869"/>
                  <a:pt x="555524" y="3270154"/>
                  <a:pt x="540284" y="3264439"/>
                </a:cubicBezTo>
                <a:cubicBezTo>
                  <a:pt x="525044" y="3258724"/>
                  <a:pt x="509804" y="3253962"/>
                  <a:pt x="495517" y="3248247"/>
                </a:cubicBezTo>
                <a:lnTo>
                  <a:pt x="451702" y="3229197"/>
                </a:lnTo>
                <a:cubicBezTo>
                  <a:pt x="437414" y="3222529"/>
                  <a:pt x="422174" y="3216814"/>
                  <a:pt x="407887" y="3208242"/>
                </a:cubicBezTo>
                <a:cubicBezTo>
                  <a:pt x="292634" y="3152044"/>
                  <a:pt x="187859" y="3072034"/>
                  <a:pt x="108802" y="2971069"/>
                </a:cubicBezTo>
                <a:cubicBezTo>
                  <a:pt x="99277" y="2957734"/>
                  <a:pt x="89752" y="2945352"/>
                  <a:pt x="81179" y="2932017"/>
                </a:cubicBezTo>
                <a:cubicBezTo>
                  <a:pt x="77369" y="2925349"/>
                  <a:pt x="72607" y="2918682"/>
                  <a:pt x="67844" y="2912014"/>
                </a:cubicBezTo>
                <a:lnTo>
                  <a:pt x="56414" y="2891059"/>
                </a:lnTo>
                <a:lnTo>
                  <a:pt x="50699" y="2880582"/>
                </a:lnTo>
                <a:lnTo>
                  <a:pt x="45937" y="2870104"/>
                </a:lnTo>
                <a:lnTo>
                  <a:pt x="35459" y="2848197"/>
                </a:lnTo>
                <a:lnTo>
                  <a:pt x="26887" y="2825337"/>
                </a:lnTo>
                <a:cubicBezTo>
                  <a:pt x="24029" y="2817717"/>
                  <a:pt x="21172" y="2810097"/>
                  <a:pt x="19267" y="2802477"/>
                </a:cubicBezTo>
                <a:cubicBezTo>
                  <a:pt x="1169" y="2741517"/>
                  <a:pt x="-5498" y="2675794"/>
                  <a:pt x="4979" y="2611977"/>
                </a:cubicBezTo>
                <a:cubicBezTo>
                  <a:pt x="15457" y="2548159"/>
                  <a:pt x="39269" y="2488152"/>
                  <a:pt x="73559" y="2432907"/>
                </a:cubicBezTo>
                <a:cubicBezTo>
                  <a:pt x="107849" y="2378614"/>
                  <a:pt x="150712" y="2330037"/>
                  <a:pt x="201194" y="2289079"/>
                </a:cubicBezTo>
                <a:cubicBezTo>
                  <a:pt x="250724" y="2249074"/>
                  <a:pt x="306922" y="2215737"/>
                  <a:pt x="366929" y="2191924"/>
                </a:cubicBezTo>
                <a:cubicBezTo>
                  <a:pt x="426937" y="2169064"/>
                  <a:pt x="489802" y="2153824"/>
                  <a:pt x="553619" y="2146204"/>
                </a:cubicBezTo>
                <a:cubicBezTo>
                  <a:pt x="681254" y="2131917"/>
                  <a:pt x="810794" y="2145252"/>
                  <a:pt x="935572" y="2173827"/>
                </a:cubicBezTo>
                <a:cubicBezTo>
                  <a:pt x="998437" y="2188114"/>
                  <a:pt x="1059397" y="2207164"/>
                  <a:pt x="1120357" y="2227167"/>
                </a:cubicBezTo>
                <a:cubicBezTo>
                  <a:pt x="1181317" y="2248122"/>
                  <a:pt x="1240372" y="2272887"/>
                  <a:pt x="1298474" y="2299557"/>
                </a:cubicBezTo>
                <a:cubicBezTo>
                  <a:pt x="1356577" y="2327179"/>
                  <a:pt x="1413727" y="2356707"/>
                  <a:pt x="1468019" y="2390044"/>
                </a:cubicBezTo>
                <a:cubicBezTo>
                  <a:pt x="1522312" y="2423382"/>
                  <a:pt x="1576604" y="2459577"/>
                  <a:pt x="1627087" y="2498629"/>
                </a:cubicBezTo>
                <a:cubicBezTo>
                  <a:pt x="1728052" y="2577687"/>
                  <a:pt x="1820444" y="2669127"/>
                  <a:pt x="1896644" y="2771997"/>
                </a:cubicBezTo>
                <a:cubicBezTo>
                  <a:pt x="1973797" y="2874867"/>
                  <a:pt x="2033804" y="2989167"/>
                  <a:pt x="2080477" y="3109182"/>
                </a:cubicBezTo>
                <a:cubicBezTo>
                  <a:pt x="2103337" y="3169189"/>
                  <a:pt x="2123339" y="3230149"/>
                  <a:pt x="2139532" y="3292062"/>
                </a:cubicBezTo>
                <a:cubicBezTo>
                  <a:pt x="2156677" y="3353974"/>
                  <a:pt x="2169059" y="3416839"/>
                  <a:pt x="2179537" y="3480657"/>
                </a:cubicBezTo>
                <a:cubicBezTo>
                  <a:pt x="2190014" y="3543522"/>
                  <a:pt x="2197634" y="3607339"/>
                  <a:pt x="2202397" y="3672109"/>
                </a:cubicBezTo>
                <a:cubicBezTo>
                  <a:pt x="2208112" y="3735927"/>
                  <a:pt x="2210017" y="3800697"/>
                  <a:pt x="2210969" y="3864514"/>
                </a:cubicBezTo>
                <a:cubicBezTo>
                  <a:pt x="2211922" y="3928332"/>
                  <a:pt x="2210969" y="3993102"/>
                  <a:pt x="2208112" y="4056919"/>
                </a:cubicBezTo>
                <a:cubicBezTo>
                  <a:pt x="2206207" y="4089304"/>
                  <a:pt x="2205254" y="4120737"/>
                  <a:pt x="2203349" y="4153122"/>
                </a:cubicBezTo>
                <a:lnTo>
                  <a:pt x="2201444" y="4183602"/>
                </a:lnTo>
                <a:lnTo>
                  <a:pt x="2201444" y="4188364"/>
                </a:lnTo>
                <a:cubicBezTo>
                  <a:pt x="2201127" y="4194397"/>
                  <a:pt x="2200809" y="4200429"/>
                  <a:pt x="2200492" y="4206462"/>
                </a:cubicBezTo>
                <a:lnTo>
                  <a:pt x="2197634" y="4243609"/>
                </a:lnTo>
                <a:lnTo>
                  <a:pt x="2190967" y="4318857"/>
                </a:lnTo>
                <a:cubicBezTo>
                  <a:pt x="2181442" y="4417917"/>
                  <a:pt x="2170964" y="4516024"/>
                  <a:pt x="2158582" y="4615084"/>
                </a:cubicBezTo>
              </a:path>
            </a:pathLst>
          </a:custGeom>
          <a:noFill/>
          <a:ln w="126746" cap="flat">
            <a:solidFill>
              <a:srgbClr val="12100B"/>
            </a:solid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057D536B-CDA5-49EC-A6F1-6D49AF139F6E}"/>
              </a:ext>
            </a:extLst>
          </p:cNvPr>
          <p:cNvSpPr/>
          <p:nvPr userDrawn="1"/>
        </p:nvSpPr>
        <p:spPr>
          <a:xfrm rot="10512305">
            <a:off x="9113988" y="2260045"/>
            <a:ext cx="789622" cy="427672"/>
          </a:xfrm>
          <a:custGeom>
            <a:avLst/>
            <a:gdLst>
              <a:gd name="connsiteX0" fmla="*/ 0 w 789622"/>
              <a:gd name="connsiteY0" fmla="*/ 0 h 427672"/>
              <a:gd name="connsiteX1" fmla="*/ 354330 w 789622"/>
              <a:gd name="connsiteY1" fmla="*/ 427672 h 427672"/>
              <a:gd name="connsiteX2" fmla="*/ 789622 w 789622"/>
              <a:gd name="connsiteY2" fmla="*/ 67628 h 427672"/>
            </a:gdLst>
            <a:ahLst/>
            <a:cxnLst>
              <a:cxn ang="0">
                <a:pos x="connsiteX0" y="connsiteY0"/>
              </a:cxn>
              <a:cxn ang="0">
                <a:pos x="connsiteX1" y="connsiteY1"/>
              </a:cxn>
              <a:cxn ang="0">
                <a:pos x="connsiteX2" y="connsiteY2"/>
              </a:cxn>
            </a:cxnLst>
            <a:rect l="l" t="t" r="r" b="b"/>
            <a:pathLst>
              <a:path w="789622" h="427672">
                <a:moveTo>
                  <a:pt x="0" y="0"/>
                </a:moveTo>
                <a:cubicBezTo>
                  <a:pt x="121920" y="133350"/>
                  <a:pt x="239078" y="280035"/>
                  <a:pt x="354330" y="427672"/>
                </a:cubicBezTo>
                <a:cubicBezTo>
                  <a:pt x="501015" y="312420"/>
                  <a:pt x="646747" y="197168"/>
                  <a:pt x="789622" y="67628"/>
                </a:cubicBezTo>
              </a:path>
            </a:pathLst>
          </a:custGeom>
          <a:noFill/>
          <a:ln w="126746" cap="flat">
            <a:solidFill>
              <a:srgbClr val="12100B"/>
            </a:solidFill>
            <a:prstDash val="solid"/>
            <a:miter/>
          </a:ln>
        </p:spPr>
        <p:txBody>
          <a:bodyPr rtlCol="0" anchor="ctr"/>
          <a:lstStyle/>
          <a:p>
            <a:endParaRPr lang="sv-SE"/>
          </a:p>
        </p:txBody>
      </p:sp>
    </p:spTree>
    <p:extLst>
      <p:ext uri="{BB962C8B-B14F-4D97-AF65-F5344CB8AC3E}">
        <p14:creationId xmlns:p14="http://schemas.microsoft.com/office/powerpoint/2010/main" val="3177692620"/>
      </p:ext>
    </p:extLst>
  </p:cSld>
  <p:clrMapOvr>
    <a:masterClrMapping/>
  </p:clrMapOvr>
  <p:extLst>
    <p:ext uri="{DCECCB84-F9BA-43D5-87BE-67443E8EF086}">
      <p15:sldGuideLst xmlns:p15="http://schemas.microsoft.com/office/powerpoint/2012/main">
        <p15:guide id="1" orient="horz" pos="2478" userDrawn="1">
          <p15:clr>
            <a:srgbClr val="FBAE40"/>
          </p15:clr>
        </p15:guide>
        <p15:guide id="3" orient="horz" pos="2341" userDrawn="1">
          <p15:clr>
            <a:srgbClr val="FBAE40"/>
          </p15:clr>
        </p15:guide>
        <p15:guide id="4" pos="39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Kapitelsida förbundsgrön">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04698" y="1709738"/>
            <a:ext cx="8118337" cy="2852737"/>
          </a:xfrm>
        </p:spPr>
        <p:txBody>
          <a:bodyPr anchor="b"/>
          <a:lstStyle>
            <a:lvl1pPr>
              <a:defRPr sz="4400">
                <a:solidFill>
                  <a:schemeClr val="tx1"/>
                </a:solidFill>
              </a:defRPr>
            </a:lvl1pPr>
          </a:lstStyle>
          <a:p>
            <a:r>
              <a:rPr lang="sv-SE"/>
              <a:t>Kapitelsida, rubrik i upp till fyra rader</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300038" y="5148263"/>
            <a:ext cx="8118337" cy="94138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831850" y="7206858"/>
            <a:ext cx="2743200" cy="165400"/>
          </a:xfrm>
        </p:spPr>
        <p:txBody>
          <a:bodyPr/>
          <a:lstStyle/>
          <a:p>
            <a:fld id="{4B9A867A-6F11-43DE-B76F-520A1457486A}" type="datetime1">
              <a:rPr lang="sv-SE" smtClean="0"/>
              <a:t>2025-05-26</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831850" y="7405027"/>
            <a:ext cx="4114800" cy="165400"/>
          </a:xfrm>
        </p:spPr>
        <p:txBody>
          <a:bodyPr/>
          <a:lstStyle/>
          <a:p>
            <a:r>
              <a:rPr lang="sv-SE"/>
              <a:t>Insikt 2024 |</a:t>
            </a:r>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04250" y="7405027"/>
            <a:ext cx="2743200" cy="165400"/>
          </a:xfrm>
        </p:spPr>
        <p:txBody>
          <a:bodyPr/>
          <a:lstStyle/>
          <a:p>
            <a:fld id="{AE086683-F536-42AB-ABBC-F4803DFE8DBC}" type="slidenum">
              <a:rPr lang="sv-SE" smtClean="0"/>
              <a:t>‹#›</a:t>
            </a:fld>
            <a:endParaRPr lang="sv-SE"/>
          </a:p>
        </p:txBody>
      </p:sp>
      <p:pic>
        <p:nvPicPr>
          <p:cNvPr id="21" name="Graphic 20">
            <a:extLst>
              <a:ext uri="{FF2B5EF4-FFF2-40B4-BE49-F238E27FC236}">
                <a16:creationId xmlns:a16="http://schemas.microsoft.com/office/drawing/2014/main" id="{3CDAD11B-CFD7-4EF1-A68E-6B5FDA88B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303530" y="4674834"/>
            <a:ext cx="1314450" cy="361068"/>
          </a:xfrm>
          <a:prstGeom prst="rect">
            <a:avLst/>
          </a:prstGeom>
        </p:spPr>
      </p:pic>
    </p:spTree>
    <p:extLst>
      <p:ext uri="{BB962C8B-B14F-4D97-AF65-F5344CB8AC3E}">
        <p14:creationId xmlns:p14="http://schemas.microsoft.com/office/powerpoint/2010/main" val="3707684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Kapitelsida blekgrön">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04698" y="1709738"/>
            <a:ext cx="8118337" cy="2852737"/>
          </a:xfrm>
        </p:spPr>
        <p:txBody>
          <a:bodyPr anchor="b"/>
          <a:lstStyle>
            <a:lvl1pPr>
              <a:defRPr sz="4400">
                <a:solidFill>
                  <a:schemeClr val="tx1"/>
                </a:solidFill>
              </a:defRPr>
            </a:lvl1pPr>
          </a:lstStyle>
          <a:p>
            <a:r>
              <a:rPr lang="sv-SE"/>
              <a:t>Kapitelsida, rubrik i upp till fyra rader</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300038" y="5148263"/>
            <a:ext cx="8118337" cy="94138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831850" y="7206858"/>
            <a:ext cx="2743200" cy="165400"/>
          </a:xfrm>
        </p:spPr>
        <p:txBody>
          <a:bodyPr/>
          <a:lstStyle/>
          <a:p>
            <a:fld id="{BCB53B51-8306-4166-8093-CA608121A2E2}" type="datetime1">
              <a:rPr lang="sv-SE" smtClean="0"/>
              <a:t>2025-05-26</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831850" y="7405027"/>
            <a:ext cx="4114800" cy="165400"/>
          </a:xfrm>
        </p:spPr>
        <p:txBody>
          <a:bodyPr/>
          <a:lstStyle/>
          <a:p>
            <a:r>
              <a:rPr lang="sv-SE"/>
              <a:t>Insikt 2024 |</a:t>
            </a:r>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04250" y="7405027"/>
            <a:ext cx="2743200" cy="165400"/>
          </a:xfrm>
        </p:spPr>
        <p:txBody>
          <a:bodyPr/>
          <a:lstStyle/>
          <a:p>
            <a:fld id="{AE086683-F536-42AB-ABBC-F4803DFE8DBC}" type="slidenum">
              <a:rPr lang="sv-SE" smtClean="0"/>
              <a:t>‹#›</a:t>
            </a:fld>
            <a:endParaRPr lang="sv-SE"/>
          </a:p>
        </p:txBody>
      </p:sp>
      <p:pic>
        <p:nvPicPr>
          <p:cNvPr id="21" name="Graphic 20">
            <a:extLst>
              <a:ext uri="{FF2B5EF4-FFF2-40B4-BE49-F238E27FC236}">
                <a16:creationId xmlns:a16="http://schemas.microsoft.com/office/drawing/2014/main" id="{3CDAD11B-CFD7-4EF1-A68E-6B5FDA88B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303530" y="4674834"/>
            <a:ext cx="1314450" cy="361068"/>
          </a:xfrm>
          <a:prstGeom prst="rect">
            <a:avLst/>
          </a:prstGeom>
        </p:spPr>
      </p:pic>
    </p:spTree>
    <p:extLst>
      <p:ext uri="{BB962C8B-B14F-4D97-AF65-F5344CB8AC3E}">
        <p14:creationId xmlns:p14="http://schemas.microsoft.com/office/powerpoint/2010/main" val="2205084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Kapitelsida dammgrå">
    <p:bg>
      <p:bgPr>
        <a:solidFill>
          <a:schemeClr val="accent4">
            <a:lumMod val="25000"/>
            <a:lumOff val="75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04698" y="1709738"/>
            <a:ext cx="8118337" cy="2852737"/>
          </a:xfrm>
        </p:spPr>
        <p:txBody>
          <a:bodyPr anchor="b"/>
          <a:lstStyle>
            <a:lvl1pPr>
              <a:defRPr sz="4400">
                <a:solidFill>
                  <a:schemeClr val="tx1"/>
                </a:solidFill>
              </a:defRPr>
            </a:lvl1pPr>
          </a:lstStyle>
          <a:p>
            <a:r>
              <a:rPr lang="sv-SE"/>
              <a:t>Kapitelsida, rubrik i upp till fyra rader</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300038" y="5148263"/>
            <a:ext cx="8118337" cy="94138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831850" y="7206858"/>
            <a:ext cx="2743200" cy="165400"/>
          </a:xfrm>
        </p:spPr>
        <p:txBody>
          <a:bodyPr/>
          <a:lstStyle/>
          <a:p>
            <a:fld id="{5514977B-29BC-492D-904E-30C7ACBF32B6}" type="datetime1">
              <a:rPr lang="sv-SE" smtClean="0"/>
              <a:t>2025-05-26</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831850" y="7405027"/>
            <a:ext cx="4114800" cy="165400"/>
          </a:xfrm>
        </p:spPr>
        <p:txBody>
          <a:bodyPr/>
          <a:lstStyle/>
          <a:p>
            <a:r>
              <a:rPr lang="sv-SE"/>
              <a:t>Insikt 2024 |</a:t>
            </a:r>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04250" y="7405027"/>
            <a:ext cx="2743200" cy="165400"/>
          </a:xfrm>
        </p:spPr>
        <p:txBody>
          <a:bodyPr/>
          <a:lstStyle/>
          <a:p>
            <a:fld id="{AE086683-F536-42AB-ABBC-F4803DFE8DBC}" type="slidenum">
              <a:rPr lang="sv-SE" smtClean="0"/>
              <a:t>‹#›</a:t>
            </a:fld>
            <a:endParaRPr lang="sv-SE"/>
          </a:p>
        </p:txBody>
      </p:sp>
      <p:pic>
        <p:nvPicPr>
          <p:cNvPr id="21" name="Graphic 20">
            <a:extLst>
              <a:ext uri="{FF2B5EF4-FFF2-40B4-BE49-F238E27FC236}">
                <a16:creationId xmlns:a16="http://schemas.microsoft.com/office/drawing/2014/main" id="{3CDAD11B-CFD7-4EF1-A68E-6B5FDA88B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303530" y="4674834"/>
            <a:ext cx="1314450" cy="361068"/>
          </a:xfrm>
          <a:prstGeom prst="rect">
            <a:avLst/>
          </a:prstGeom>
        </p:spPr>
      </p:pic>
    </p:spTree>
    <p:extLst>
      <p:ext uri="{BB962C8B-B14F-4D97-AF65-F5344CB8AC3E}">
        <p14:creationId xmlns:p14="http://schemas.microsoft.com/office/powerpoint/2010/main" val="3140283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p:txBody>
          <a:bodyPr/>
          <a:lstStyle>
            <a:lvl1pPr>
              <a:defRPr/>
            </a:lvl1pPr>
          </a:lstStyle>
          <a:p>
            <a:r>
              <a:rPr lang="sv-SE"/>
              <a:t>Klicka här för att skriva rubrik i upp till två rader</a:t>
            </a:r>
          </a:p>
        </p:txBody>
      </p:sp>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301487" y="1829200"/>
            <a:ext cx="5183188" cy="3938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4C4315BF-6788-4811-BD10-03E568815C6E}"/>
              </a:ext>
            </a:extLst>
          </p:cNvPr>
          <p:cNvSpPr>
            <a:spLocks noGrp="1"/>
          </p:cNvSpPr>
          <p:nvPr>
            <p:ph sz="half" idx="2"/>
          </p:nvPr>
        </p:nvSpPr>
        <p:spPr>
          <a:xfrm>
            <a:off x="5643428" y="1829201"/>
            <a:ext cx="5183188" cy="3938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lvl1pPr algn="r">
              <a:defRPr/>
            </a:lvl1pPr>
          </a:lstStyle>
          <a:p>
            <a:pPr algn="r"/>
            <a:fld id="{18397B45-3AF5-47C1-910C-FD362CA15BC2}" type="datetime1">
              <a:rPr lang="sv-SE" smtClean="0"/>
              <a:t>2025-05-26</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r>
              <a:rPr lang="sv-SE"/>
              <a:t>Insikt 2024 |</a:t>
            </a:r>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31430307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Jämförelse med underrubrik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C447B7-A1D7-4C2A-AA62-F37F32D5ECB7}"/>
              </a:ext>
            </a:extLst>
          </p:cNvPr>
          <p:cNvSpPr>
            <a:spLocks noGrp="1"/>
          </p:cNvSpPr>
          <p:nvPr>
            <p:ph type="title" hasCustomPrompt="1"/>
          </p:nvPr>
        </p:nvSpPr>
        <p:spPr>
          <a:xfrm>
            <a:off x="301487" y="293412"/>
            <a:ext cx="8648700" cy="1325563"/>
          </a:xfrm>
        </p:spPr>
        <p:txBody>
          <a:bodyPr/>
          <a:lstStyle>
            <a:lvl1pPr>
              <a:defRPr/>
            </a:lvl1pPr>
          </a:lstStyle>
          <a:p>
            <a:r>
              <a:rPr lang="sv-SE"/>
              <a:t>Klicka här för att skriva rubrik i upp till två rader</a:t>
            </a:r>
          </a:p>
        </p:txBody>
      </p:sp>
      <p:sp>
        <p:nvSpPr>
          <p:cNvPr id="3" name="Platshållare för text 2">
            <a:extLst>
              <a:ext uri="{FF2B5EF4-FFF2-40B4-BE49-F238E27FC236}">
                <a16:creationId xmlns:a16="http://schemas.microsoft.com/office/drawing/2014/main" id="{02676758-DB6F-48D8-951C-8F4205231323}"/>
              </a:ext>
            </a:extLst>
          </p:cNvPr>
          <p:cNvSpPr>
            <a:spLocks noGrp="1"/>
          </p:cNvSpPr>
          <p:nvPr>
            <p:ph type="body" idx="1"/>
          </p:nvPr>
        </p:nvSpPr>
        <p:spPr>
          <a:xfrm>
            <a:off x="301487" y="18292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BBB91D99-D2D3-4056-9A06-DB9129319516}"/>
              </a:ext>
            </a:extLst>
          </p:cNvPr>
          <p:cNvSpPr>
            <a:spLocks noGrp="1"/>
          </p:cNvSpPr>
          <p:nvPr>
            <p:ph sz="half" idx="2"/>
          </p:nvPr>
        </p:nvSpPr>
        <p:spPr>
          <a:xfrm>
            <a:off x="316706" y="2809623"/>
            <a:ext cx="5157787" cy="312815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64B5B5E2-4390-48D4-A214-EFF599B5C620}"/>
              </a:ext>
            </a:extLst>
          </p:cNvPr>
          <p:cNvSpPr>
            <a:spLocks noGrp="1"/>
          </p:cNvSpPr>
          <p:nvPr>
            <p:ph type="body" sz="quarter" idx="3"/>
          </p:nvPr>
        </p:nvSpPr>
        <p:spPr>
          <a:xfrm>
            <a:off x="5643427" y="18292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84E0839F-DA86-4E14-BFC3-BD0F948A2A61}"/>
              </a:ext>
            </a:extLst>
          </p:cNvPr>
          <p:cNvSpPr>
            <a:spLocks noGrp="1"/>
          </p:cNvSpPr>
          <p:nvPr>
            <p:ph sz="quarter" idx="4"/>
          </p:nvPr>
        </p:nvSpPr>
        <p:spPr>
          <a:xfrm>
            <a:off x="5648670" y="2809623"/>
            <a:ext cx="5183188" cy="312815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7E824975-61ED-493C-8BC1-B24F652A91B6}"/>
              </a:ext>
            </a:extLst>
          </p:cNvPr>
          <p:cNvSpPr>
            <a:spLocks noGrp="1"/>
          </p:cNvSpPr>
          <p:nvPr>
            <p:ph type="dt" sz="half" idx="10"/>
          </p:nvPr>
        </p:nvSpPr>
        <p:spPr/>
        <p:txBody>
          <a:bodyPr/>
          <a:lstStyle>
            <a:lvl1pPr algn="r">
              <a:defRPr/>
            </a:lvl1pPr>
          </a:lstStyle>
          <a:p>
            <a:fld id="{4924842A-D27E-433E-AD6A-A1F1E030D6A0}" type="datetime1">
              <a:rPr lang="sv-SE" smtClean="0"/>
              <a:t>2025-05-26</a:t>
            </a:fld>
            <a:endParaRPr lang="sv-SE"/>
          </a:p>
        </p:txBody>
      </p:sp>
      <p:sp>
        <p:nvSpPr>
          <p:cNvPr id="8" name="Platshållare för sidfot 7">
            <a:extLst>
              <a:ext uri="{FF2B5EF4-FFF2-40B4-BE49-F238E27FC236}">
                <a16:creationId xmlns:a16="http://schemas.microsoft.com/office/drawing/2014/main" id="{45DAEBE1-AC92-48FF-9F7A-7C04C9EFD9DE}"/>
              </a:ext>
            </a:extLst>
          </p:cNvPr>
          <p:cNvSpPr>
            <a:spLocks noGrp="1"/>
          </p:cNvSpPr>
          <p:nvPr>
            <p:ph type="ftr" sz="quarter" idx="11"/>
          </p:nvPr>
        </p:nvSpPr>
        <p:spPr/>
        <p:txBody>
          <a:bodyPr/>
          <a:lstStyle/>
          <a:p>
            <a:r>
              <a:rPr lang="sv-SE"/>
              <a:t>Insikt 2024 |</a:t>
            </a:r>
          </a:p>
        </p:txBody>
      </p:sp>
      <p:sp>
        <p:nvSpPr>
          <p:cNvPr id="9" name="Platshållare för bildnummer 8">
            <a:extLst>
              <a:ext uri="{FF2B5EF4-FFF2-40B4-BE49-F238E27FC236}">
                <a16:creationId xmlns:a16="http://schemas.microsoft.com/office/drawing/2014/main" id="{05DF3BA5-B9A3-4D9C-95FF-0250973BCD35}"/>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11318487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Endast rubrik">
    <p:bg>
      <p:bgPr>
        <a:solidFill>
          <a:srgbClr val="EDED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p:txBody>
          <a:bodyPr/>
          <a:lstStyle>
            <a:lvl1pPr>
              <a:defRPr/>
            </a:lvl1pPr>
          </a:lstStyle>
          <a:p>
            <a:r>
              <a:rPr lang="sv-SE"/>
              <a:t>Klicka här för att skriva rubrik i upp till två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lvl1pPr algn="r">
              <a:defRPr/>
            </a:lvl1pPr>
          </a:lstStyle>
          <a:p>
            <a:fld id="{C650BF2F-47B5-42AE-9C1A-143A1DF9947F}" type="datetime1">
              <a:rPr lang="sv-SE" smtClean="0"/>
              <a:t>2025-05-26</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r>
              <a:rPr lang="sv-SE"/>
              <a:t>Insikt 2024 |</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2193212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Citat med organisk pil">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838200" y="2035572"/>
            <a:ext cx="7305675" cy="2786856"/>
          </a:xfrm>
        </p:spPr>
        <p:txBody>
          <a:bodyPr anchor="b"/>
          <a:lstStyle>
            <a:lvl1pPr>
              <a:defRPr sz="3600" b="1">
                <a:latin typeface="+mn-lt"/>
              </a:defRPr>
            </a:lvl1pPr>
          </a:lstStyle>
          <a:p>
            <a:r>
              <a:rPr lang="sv-SE"/>
              <a:t>Klicka här för skriva citat i upp till fem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838200" y="7371958"/>
            <a:ext cx="2743200" cy="165400"/>
          </a:xfrm>
        </p:spPr>
        <p:txBody>
          <a:bodyPr/>
          <a:lstStyle/>
          <a:p>
            <a:fld id="{A496A1AE-7AFA-45D4-8427-18D5A0F74173}" type="datetime1">
              <a:rPr lang="sv-SE" smtClean="0"/>
              <a:t>2025-05-26</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838200" y="7570127"/>
            <a:ext cx="4114800" cy="165400"/>
          </a:xfrm>
        </p:spPr>
        <p:txBody>
          <a:bodyPr/>
          <a:lstStyle/>
          <a:p>
            <a:r>
              <a:rPr lang="sv-SE"/>
              <a:t>Insikt 2024 |</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8610600" y="7570127"/>
            <a:ext cx="2743200" cy="165400"/>
          </a:xfrm>
        </p:spPr>
        <p:txBody>
          <a:bodyPr/>
          <a:lstStyle/>
          <a:p>
            <a:fld id="{AE086683-F536-42AB-ABBC-F4803DFE8DBC}" type="slidenum">
              <a:rPr lang="sv-SE" smtClean="0"/>
              <a:t>‹#›</a:t>
            </a:fld>
            <a:endParaRPr lang="sv-SE"/>
          </a:p>
        </p:txBody>
      </p:sp>
      <p:sp>
        <p:nvSpPr>
          <p:cNvPr id="11" name="Frihandsfigur: Form 10">
            <a:extLst>
              <a:ext uri="{FF2B5EF4-FFF2-40B4-BE49-F238E27FC236}">
                <a16:creationId xmlns:a16="http://schemas.microsoft.com/office/drawing/2014/main" id="{8D682DDC-A1D3-423A-9EF8-A3D275573E4F}"/>
              </a:ext>
            </a:extLst>
          </p:cNvPr>
          <p:cNvSpPr/>
          <p:nvPr/>
        </p:nvSpPr>
        <p:spPr>
          <a:xfrm>
            <a:off x="7549514" y="3467873"/>
            <a:ext cx="4646295" cy="3141523"/>
          </a:xfrm>
          <a:custGeom>
            <a:avLst/>
            <a:gdLst>
              <a:gd name="connsiteX0" fmla="*/ 4646295 w 4646295"/>
              <a:gd name="connsiteY0" fmla="*/ 1613714 h 3141523"/>
              <a:gd name="connsiteX1" fmla="*/ 4166235 w 4646295"/>
              <a:gd name="connsiteY1" fmla="*/ 1613714 h 3141523"/>
              <a:gd name="connsiteX2" fmla="*/ 4046220 w 4646295"/>
              <a:gd name="connsiteY2" fmla="*/ 1613714 h 3141523"/>
              <a:gd name="connsiteX3" fmla="*/ 3926205 w 4646295"/>
              <a:gd name="connsiteY3" fmla="*/ 1611809 h 3141523"/>
              <a:gd name="connsiteX4" fmla="*/ 3700463 w 4646295"/>
              <a:gd name="connsiteY4" fmla="*/ 1537514 h 3141523"/>
              <a:gd name="connsiteX5" fmla="*/ 3651885 w 4646295"/>
              <a:gd name="connsiteY5" fmla="*/ 1503224 h 3141523"/>
              <a:gd name="connsiteX6" fmla="*/ 3608070 w 4646295"/>
              <a:gd name="connsiteY6" fmla="*/ 1462266 h 3141523"/>
              <a:gd name="connsiteX7" fmla="*/ 3597593 w 4646295"/>
              <a:gd name="connsiteY7" fmla="*/ 1451789 h 3141523"/>
              <a:gd name="connsiteX8" fmla="*/ 3588068 w 4646295"/>
              <a:gd name="connsiteY8" fmla="*/ 1440359 h 3141523"/>
              <a:gd name="connsiteX9" fmla="*/ 3569018 w 4646295"/>
              <a:gd name="connsiteY9" fmla="*/ 1417499 h 3141523"/>
              <a:gd name="connsiteX10" fmla="*/ 3551873 w 4646295"/>
              <a:gd name="connsiteY10" fmla="*/ 1392734 h 3141523"/>
              <a:gd name="connsiteX11" fmla="*/ 3543300 w 4646295"/>
              <a:gd name="connsiteY11" fmla="*/ 1380351 h 3141523"/>
              <a:gd name="connsiteX12" fmla="*/ 3535680 w 4646295"/>
              <a:gd name="connsiteY12" fmla="*/ 1367016 h 3141523"/>
              <a:gd name="connsiteX13" fmla="*/ 3521393 w 4646295"/>
              <a:gd name="connsiteY13" fmla="*/ 1340346 h 3141523"/>
              <a:gd name="connsiteX14" fmla="*/ 3509010 w 4646295"/>
              <a:gd name="connsiteY14" fmla="*/ 1312724 h 3141523"/>
              <a:gd name="connsiteX15" fmla="*/ 3498533 w 4646295"/>
              <a:gd name="connsiteY15" fmla="*/ 1285101 h 3141523"/>
              <a:gd name="connsiteX16" fmla="*/ 3489008 w 4646295"/>
              <a:gd name="connsiteY16" fmla="*/ 1256526 h 3141523"/>
              <a:gd name="connsiteX17" fmla="*/ 3465195 w 4646295"/>
              <a:gd name="connsiteY17" fmla="*/ 1139369 h 3141523"/>
              <a:gd name="connsiteX18" fmla="*/ 3402330 w 4646295"/>
              <a:gd name="connsiteY18" fmla="*/ 664071 h 3141523"/>
              <a:gd name="connsiteX19" fmla="*/ 3376613 w 4646295"/>
              <a:gd name="connsiteY19" fmla="*/ 546914 h 3141523"/>
              <a:gd name="connsiteX20" fmla="*/ 3339465 w 4646295"/>
              <a:gd name="connsiteY20" fmla="*/ 432614 h 3141523"/>
              <a:gd name="connsiteX21" fmla="*/ 3288983 w 4646295"/>
              <a:gd name="connsiteY21" fmla="*/ 324029 h 3141523"/>
              <a:gd name="connsiteX22" fmla="*/ 3258503 w 4646295"/>
              <a:gd name="connsiteY22" fmla="*/ 272594 h 3141523"/>
              <a:gd name="connsiteX23" fmla="*/ 3241358 w 4646295"/>
              <a:gd name="connsiteY23" fmla="*/ 247829 h 3141523"/>
              <a:gd name="connsiteX24" fmla="*/ 3224213 w 4646295"/>
              <a:gd name="connsiteY24" fmla="*/ 223064 h 3141523"/>
              <a:gd name="connsiteX25" fmla="*/ 3206115 w 4646295"/>
              <a:gd name="connsiteY25" fmla="*/ 199251 h 3141523"/>
              <a:gd name="connsiteX26" fmla="*/ 3186113 w 4646295"/>
              <a:gd name="connsiteY26" fmla="*/ 176391 h 3141523"/>
              <a:gd name="connsiteX27" fmla="*/ 3165158 w 4646295"/>
              <a:gd name="connsiteY27" fmla="*/ 154484 h 3141523"/>
              <a:gd name="connsiteX28" fmla="*/ 3143250 w 4646295"/>
              <a:gd name="connsiteY28" fmla="*/ 133529 h 3141523"/>
              <a:gd name="connsiteX29" fmla="*/ 3047048 w 4646295"/>
              <a:gd name="connsiteY29" fmla="*/ 63044 h 3141523"/>
              <a:gd name="connsiteX30" fmla="*/ 2992755 w 4646295"/>
              <a:gd name="connsiteY30" fmla="*/ 37326 h 3141523"/>
              <a:gd name="connsiteX31" fmla="*/ 2936558 w 4646295"/>
              <a:gd name="connsiteY31" fmla="*/ 17324 h 3141523"/>
              <a:gd name="connsiteX32" fmla="*/ 2818448 w 4646295"/>
              <a:gd name="connsiteY32" fmla="*/ 179 h 3141523"/>
              <a:gd name="connsiteX33" fmla="*/ 2699385 w 4646295"/>
              <a:gd name="connsiteY33" fmla="*/ 8751 h 3141523"/>
              <a:gd name="connsiteX34" fmla="*/ 2584133 w 4646295"/>
              <a:gd name="connsiteY34" fmla="*/ 41136 h 3141523"/>
              <a:gd name="connsiteX35" fmla="*/ 2379345 w 4646295"/>
              <a:gd name="connsiteY35" fmla="*/ 163056 h 3141523"/>
              <a:gd name="connsiteX36" fmla="*/ 2218373 w 4646295"/>
              <a:gd name="connsiteY36" fmla="*/ 340221 h 3141523"/>
              <a:gd name="connsiteX37" fmla="*/ 2098358 w 4646295"/>
              <a:gd name="connsiteY37" fmla="*/ 547866 h 3141523"/>
              <a:gd name="connsiteX38" fmla="*/ 1944053 w 4646295"/>
              <a:gd name="connsiteY38" fmla="*/ 1001256 h 3141523"/>
              <a:gd name="connsiteX39" fmla="*/ 1853565 w 4646295"/>
              <a:gd name="connsiteY39" fmla="*/ 1471791 h 3141523"/>
              <a:gd name="connsiteX40" fmla="*/ 1765935 w 4646295"/>
              <a:gd name="connsiteY40" fmla="*/ 1943279 h 3141523"/>
              <a:gd name="connsiteX41" fmla="*/ 1620203 w 4646295"/>
              <a:gd name="connsiteY41" fmla="*/ 2399526 h 3141523"/>
              <a:gd name="connsiteX42" fmla="*/ 1364933 w 4646295"/>
              <a:gd name="connsiteY42" fmla="*/ 2803386 h 3141523"/>
              <a:gd name="connsiteX43" fmla="*/ 979170 w 4646295"/>
              <a:gd name="connsiteY43" fmla="*/ 3077706 h 3141523"/>
              <a:gd name="connsiteX44" fmla="*/ 747713 w 4646295"/>
              <a:gd name="connsiteY44" fmla="*/ 3136761 h 3141523"/>
              <a:gd name="connsiteX45" fmla="*/ 718185 w 4646295"/>
              <a:gd name="connsiteY45" fmla="*/ 3139619 h 3141523"/>
              <a:gd name="connsiteX46" fmla="*/ 688658 w 4646295"/>
              <a:gd name="connsiteY46" fmla="*/ 3140571 h 3141523"/>
              <a:gd name="connsiteX47" fmla="*/ 673418 w 4646295"/>
              <a:gd name="connsiteY47" fmla="*/ 3141524 h 3141523"/>
              <a:gd name="connsiteX48" fmla="*/ 658178 w 4646295"/>
              <a:gd name="connsiteY48" fmla="*/ 3141524 h 3141523"/>
              <a:gd name="connsiteX49" fmla="*/ 628650 w 4646295"/>
              <a:gd name="connsiteY49" fmla="*/ 3140571 h 3141523"/>
              <a:gd name="connsiteX50" fmla="*/ 599123 w 4646295"/>
              <a:gd name="connsiteY50" fmla="*/ 3138666 h 3141523"/>
              <a:gd name="connsiteX51" fmla="*/ 569595 w 4646295"/>
              <a:gd name="connsiteY51" fmla="*/ 3135809 h 3141523"/>
              <a:gd name="connsiteX52" fmla="*/ 510540 w 4646295"/>
              <a:gd name="connsiteY52" fmla="*/ 3125331 h 3141523"/>
              <a:gd name="connsiteX53" fmla="*/ 291465 w 4646295"/>
              <a:gd name="connsiteY53" fmla="*/ 3031034 h 3141523"/>
              <a:gd name="connsiteX54" fmla="*/ 120968 w 4646295"/>
              <a:gd name="connsiteY54" fmla="*/ 2864346 h 3141523"/>
              <a:gd name="connsiteX55" fmla="*/ 20955 w 4646295"/>
              <a:gd name="connsiteY55" fmla="*/ 2648129 h 3141523"/>
              <a:gd name="connsiteX56" fmla="*/ 8573 w 4646295"/>
              <a:gd name="connsiteY56" fmla="*/ 2589074 h 3141523"/>
              <a:gd name="connsiteX57" fmla="*/ 4763 w 4646295"/>
              <a:gd name="connsiteY57" fmla="*/ 2559546 h 3141523"/>
              <a:gd name="connsiteX58" fmla="*/ 1905 w 4646295"/>
              <a:gd name="connsiteY58" fmla="*/ 2530019 h 3141523"/>
              <a:gd name="connsiteX59" fmla="*/ 0 w 4646295"/>
              <a:gd name="connsiteY59" fmla="*/ 2470011 h 3141523"/>
              <a:gd name="connsiteX60" fmla="*/ 0 w 4646295"/>
              <a:gd name="connsiteY60" fmla="*/ 2410004 h 3141523"/>
              <a:gd name="connsiteX61" fmla="*/ 0 w 4646295"/>
              <a:gd name="connsiteY61" fmla="*/ 2206169 h 3141523"/>
              <a:gd name="connsiteX62" fmla="*/ 0 w 4646295"/>
              <a:gd name="connsiteY62" fmla="*/ 2187119 h 3141523"/>
              <a:gd name="connsiteX63" fmla="*/ 0 w 4646295"/>
              <a:gd name="connsiteY63" fmla="*/ 2149971 h 3141523"/>
              <a:gd name="connsiteX64" fmla="*/ 0 w 4646295"/>
              <a:gd name="connsiteY64" fmla="*/ 2075676 h 3141523"/>
              <a:gd name="connsiteX65" fmla="*/ 0 w 4646295"/>
              <a:gd name="connsiteY65" fmla="*/ 1777544 h 314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646295" h="3141523">
                <a:moveTo>
                  <a:pt x="4646295" y="1613714"/>
                </a:moveTo>
                <a:lnTo>
                  <a:pt x="4166235" y="1613714"/>
                </a:lnTo>
                <a:lnTo>
                  <a:pt x="4046220" y="1613714"/>
                </a:lnTo>
                <a:cubicBezTo>
                  <a:pt x="4006215" y="1613714"/>
                  <a:pt x="3966210" y="1614666"/>
                  <a:pt x="3926205" y="1611809"/>
                </a:cubicBezTo>
                <a:cubicBezTo>
                  <a:pt x="3846195" y="1605141"/>
                  <a:pt x="3768090" y="1580376"/>
                  <a:pt x="3700463" y="1537514"/>
                </a:cubicBezTo>
                <a:cubicBezTo>
                  <a:pt x="3683318" y="1527989"/>
                  <a:pt x="3668078" y="1514654"/>
                  <a:pt x="3651885" y="1503224"/>
                </a:cubicBezTo>
                <a:cubicBezTo>
                  <a:pt x="3636645" y="1489889"/>
                  <a:pt x="3621405" y="1477506"/>
                  <a:pt x="3608070" y="1462266"/>
                </a:cubicBezTo>
                <a:lnTo>
                  <a:pt x="3597593" y="1451789"/>
                </a:lnTo>
                <a:cubicBezTo>
                  <a:pt x="3593783" y="1447979"/>
                  <a:pt x="3590925" y="1444169"/>
                  <a:pt x="3588068" y="1440359"/>
                </a:cubicBezTo>
                <a:lnTo>
                  <a:pt x="3569018" y="1417499"/>
                </a:lnTo>
                <a:cubicBezTo>
                  <a:pt x="3562350" y="1409879"/>
                  <a:pt x="3557588" y="1401306"/>
                  <a:pt x="3551873" y="1392734"/>
                </a:cubicBezTo>
                <a:lnTo>
                  <a:pt x="3543300" y="1380351"/>
                </a:lnTo>
                <a:cubicBezTo>
                  <a:pt x="3540443" y="1376541"/>
                  <a:pt x="3538538" y="1371779"/>
                  <a:pt x="3535680" y="1367016"/>
                </a:cubicBezTo>
                <a:lnTo>
                  <a:pt x="3521393" y="1340346"/>
                </a:lnTo>
                <a:lnTo>
                  <a:pt x="3509010" y="1312724"/>
                </a:lnTo>
                <a:cubicBezTo>
                  <a:pt x="3504248" y="1304151"/>
                  <a:pt x="3501390" y="1294626"/>
                  <a:pt x="3498533" y="1285101"/>
                </a:cubicBezTo>
                <a:cubicBezTo>
                  <a:pt x="3495675" y="1275576"/>
                  <a:pt x="3491865" y="1266051"/>
                  <a:pt x="3489008" y="1256526"/>
                </a:cubicBezTo>
                <a:cubicBezTo>
                  <a:pt x="3478530" y="1217474"/>
                  <a:pt x="3471863" y="1178421"/>
                  <a:pt x="3465195" y="1139369"/>
                </a:cubicBezTo>
                <a:cubicBezTo>
                  <a:pt x="3440430" y="981254"/>
                  <a:pt x="3430905" y="821234"/>
                  <a:pt x="3402330" y="664071"/>
                </a:cubicBezTo>
                <a:cubicBezTo>
                  <a:pt x="3394710" y="625019"/>
                  <a:pt x="3387090" y="585966"/>
                  <a:pt x="3376613" y="546914"/>
                </a:cubicBezTo>
                <a:cubicBezTo>
                  <a:pt x="3366135" y="508814"/>
                  <a:pt x="3354705" y="469761"/>
                  <a:pt x="3339465" y="432614"/>
                </a:cubicBezTo>
                <a:cubicBezTo>
                  <a:pt x="3325178" y="395466"/>
                  <a:pt x="3308985" y="358319"/>
                  <a:pt x="3288983" y="324029"/>
                </a:cubicBezTo>
                <a:cubicBezTo>
                  <a:pt x="3279458" y="305931"/>
                  <a:pt x="3268980" y="289739"/>
                  <a:pt x="3258503" y="272594"/>
                </a:cubicBezTo>
                <a:cubicBezTo>
                  <a:pt x="3252788" y="264021"/>
                  <a:pt x="3247073" y="256401"/>
                  <a:pt x="3241358" y="247829"/>
                </a:cubicBezTo>
                <a:cubicBezTo>
                  <a:pt x="3235643" y="239256"/>
                  <a:pt x="3229928" y="231636"/>
                  <a:pt x="3224213" y="223064"/>
                </a:cubicBezTo>
                <a:lnTo>
                  <a:pt x="3206115" y="199251"/>
                </a:lnTo>
                <a:lnTo>
                  <a:pt x="3186113" y="176391"/>
                </a:lnTo>
                <a:cubicBezTo>
                  <a:pt x="3179445" y="168771"/>
                  <a:pt x="3172778" y="162104"/>
                  <a:pt x="3165158" y="154484"/>
                </a:cubicBezTo>
                <a:cubicBezTo>
                  <a:pt x="3157538" y="147816"/>
                  <a:pt x="3150870" y="140196"/>
                  <a:pt x="3143250" y="133529"/>
                </a:cubicBezTo>
                <a:cubicBezTo>
                  <a:pt x="3113723" y="105906"/>
                  <a:pt x="3081338" y="83046"/>
                  <a:pt x="3047048" y="63044"/>
                </a:cubicBezTo>
                <a:cubicBezTo>
                  <a:pt x="3028950" y="54471"/>
                  <a:pt x="3011805" y="43994"/>
                  <a:pt x="2992755" y="37326"/>
                </a:cubicBezTo>
                <a:cubicBezTo>
                  <a:pt x="2974658" y="28754"/>
                  <a:pt x="2955608" y="23039"/>
                  <a:pt x="2936558" y="17324"/>
                </a:cubicBezTo>
                <a:cubicBezTo>
                  <a:pt x="2898458" y="6846"/>
                  <a:pt x="2858453" y="1131"/>
                  <a:pt x="2818448" y="179"/>
                </a:cubicBezTo>
                <a:cubicBezTo>
                  <a:pt x="2778443" y="-774"/>
                  <a:pt x="2738438" y="2084"/>
                  <a:pt x="2699385" y="8751"/>
                </a:cubicBezTo>
                <a:cubicBezTo>
                  <a:pt x="2660333" y="16371"/>
                  <a:pt x="2621280" y="26849"/>
                  <a:pt x="2584133" y="41136"/>
                </a:cubicBezTo>
                <a:cubicBezTo>
                  <a:pt x="2508885" y="68759"/>
                  <a:pt x="2440305" y="111621"/>
                  <a:pt x="2379345" y="163056"/>
                </a:cubicBezTo>
                <a:cubicBezTo>
                  <a:pt x="2318385" y="214491"/>
                  <a:pt x="2265045" y="275451"/>
                  <a:pt x="2218373" y="340221"/>
                </a:cubicBezTo>
                <a:cubicBezTo>
                  <a:pt x="2172653" y="405944"/>
                  <a:pt x="2132648" y="475476"/>
                  <a:pt x="2098358" y="547866"/>
                </a:cubicBezTo>
                <a:cubicBezTo>
                  <a:pt x="2029778" y="692646"/>
                  <a:pt x="1981200" y="845999"/>
                  <a:pt x="1944053" y="1001256"/>
                </a:cubicBezTo>
                <a:cubicBezTo>
                  <a:pt x="1906905" y="1156514"/>
                  <a:pt x="1879283" y="1314629"/>
                  <a:pt x="1853565" y="1471791"/>
                </a:cubicBezTo>
                <a:cubicBezTo>
                  <a:pt x="1827848" y="1629906"/>
                  <a:pt x="1801178" y="1787069"/>
                  <a:pt x="1765935" y="1943279"/>
                </a:cubicBezTo>
                <a:cubicBezTo>
                  <a:pt x="1730693" y="2099489"/>
                  <a:pt x="1684973" y="2252841"/>
                  <a:pt x="1620203" y="2399526"/>
                </a:cubicBezTo>
                <a:cubicBezTo>
                  <a:pt x="1555433" y="2545259"/>
                  <a:pt x="1472565" y="2684324"/>
                  <a:pt x="1364933" y="2803386"/>
                </a:cubicBezTo>
                <a:cubicBezTo>
                  <a:pt x="1261110" y="2922449"/>
                  <a:pt x="1127760" y="3018651"/>
                  <a:pt x="979170" y="3077706"/>
                </a:cubicBezTo>
                <a:cubicBezTo>
                  <a:pt x="904875" y="3108186"/>
                  <a:pt x="826770" y="3127236"/>
                  <a:pt x="747713" y="3136761"/>
                </a:cubicBezTo>
                <a:cubicBezTo>
                  <a:pt x="738188" y="3137714"/>
                  <a:pt x="727710" y="3139619"/>
                  <a:pt x="718185" y="3139619"/>
                </a:cubicBezTo>
                <a:lnTo>
                  <a:pt x="688658" y="3140571"/>
                </a:lnTo>
                <a:lnTo>
                  <a:pt x="673418" y="3141524"/>
                </a:lnTo>
                <a:cubicBezTo>
                  <a:pt x="668655" y="3141524"/>
                  <a:pt x="663893" y="3141524"/>
                  <a:pt x="658178" y="3141524"/>
                </a:cubicBezTo>
                <a:lnTo>
                  <a:pt x="628650" y="3140571"/>
                </a:lnTo>
                <a:cubicBezTo>
                  <a:pt x="618173" y="3140571"/>
                  <a:pt x="608648" y="3138666"/>
                  <a:pt x="599123" y="3138666"/>
                </a:cubicBezTo>
                <a:lnTo>
                  <a:pt x="569595" y="3135809"/>
                </a:lnTo>
                <a:cubicBezTo>
                  <a:pt x="549593" y="3132951"/>
                  <a:pt x="529590" y="3130094"/>
                  <a:pt x="510540" y="3125331"/>
                </a:cubicBezTo>
                <a:cubicBezTo>
                  <a:pt x="432435" y="3108186"/>
                  <a:pt x="358140" y="3075801"/>
                  <a:pt x="291465" y="3031034"/>
                </a:cubicBezTo>
                <a:cubicBezTo>
                  <a:pt x="224790" y="2986266"/>
                  <a:pt x="167640" y="2929116"/>
                  <a:pt x="120968" y="2864346"/>
                </a:cubicBezTo>
                <a:cubicBezTo>
                  <a:pt x="75248" y="2798624"/>
                  <a:pt x="40005" y="2725281"/>
                  <a:pt x="20955" y="2648129"/>
                </a:cubicBezTo>
                <a:cubicBezTo>
                  <a:pt x="17145" y="2628126"/>
                  <a:pt x="11430" y="2609076"/>
                  <a:pt x="8573" y="2589074"/>
                </a:cubicBezTo>
                <a:lnTo>
                  <a:pt x="4763" y="2559546"/>
                </a:lnTo>
                <a:cubicBezTo>
                  <a:pt x="3810" y="2550021"/>
                  <a:pt x="1905" y="2539544"/>
                  <a:pt x="1905" y="2530019"/>
                </a:cubicBezTo>
                <a:cubicBezTo>
                  <a:pt x="953" y="2510016"/>
                  <a:pt x="0" y="2490014"/>
                  <a:pt x="0" y="2470011"/>
                </a:cubicBezTo>
                <a:lnTo>
                  <a:pt x="0" y="2410004"/>
                </a:lnTo>
                <a:lnTo>
                  <a:pt x="0" y="2206169"/>
                </a:lnTo>
                <a:lnTo>
                  <a:pt x="0" y="2187119"/>
                </a:lnTo>
                <a:lnTo>
                  <a:pt x="0" y="2149971"/>
                </a:lnTo>
                <a:lnTo>
                  <a:pt x="0" y="2075676"/>
                </a:lnTo>
                <a:lnTo>
                  <a:pt x="0" y="1777544"/>
                </a:lnTo>
              </a:path>
            </a:pathLst>
          </a:custGeom>
          <a:noFill/>
          <a:ln w="114300" cap="flat">
            <a:solidFill>
              <a:srgbClr val="12100B"/>
            </a:solidFill>
            <a:prstDash val="solid"/>
            <a:miter/>
          </a:ln>
        </p:spPr>
        <p:txBody>
          <a:bodyPr rtlCol="0" anchor="ctr"/>
          <a:lstStyle/>
          <a:p>
            <a:endParaRPr lang="sv-SE"/>
          </a:p>
        </p:txBody>
      </p:sp>
      <p:sp>
        <p:nvSpPr>
          <p:cNvPr id="12" name="Frihandsfigur: Form 11">
            <a:extLst>
              <a:ext uri="{FF2B5EF4-FFF2-40B4-BE49-F238E27FC236}">
                <a16:creationId xmlns:a16="http://schemas.microsoft.com/office/drawing/2014/main" id="{5814A48A-8811-4E6D-9631-95AD7EBC600A}"/>
              </a:ext>
            </a:extLst>
          </p:cNvPr>
          <p:cNvSpPr/>
          <p:nvPr/>
        </p:nvSpPr>
        <p:spPr>
          <a:xfrm>
            <a:off x="7151369" y="5238750"/>
            <a:ext cx="792480" cy="399097"/>
          </a:xfrm>
          <a:custGeom>
            <a:avLst/>
            <a:gdLst>
              <a:gd name="connsiteX0" fmla="*/ 792480 w 792480"/>
              <a:gd name="connsiteY0" fmla="*/ 399097 h 399097"/>
              <a:gd name="connsiteX1" fmla="*/ 396240 w 792480"/>
              <a:gd name="connsiteY1" fmla="*/ 0 h 399097"/>
              <a:gd name="connsiteX2" fmla="*/ 0 w 792480"/>
              <a:gd name="connsiteY2" fmla="*/ 394335 h 399097"/>
            </a:gdLst>
            <a:ahLst/>
            <a:cxnLst>
              <a:cxn ang="0">
                <a:pos x="connsiteX0" y="connsiteY0"/>
              </a:cxn>
              <a:cxn ang="0">
                <a:pos x="connsiteX1" y="connsiteY1"/>
              </a:cxn>
              <a:cxn ang="0">
                <a:pos x="connsiteX2" y="connsiteY2"/>
              </a:cxn>
            </a:cxnLst>
            <a:rect l="l" t="t" r="r" b="b"/>
            <a:pathLst>
              <a:path w="792480" h="399097">
                <a:moveTo>
                  <a:pt x="792480" y="399097"/>
                </a:moveTo>
                <a:lnTo>
                  <a:pt x="396240" y="0"/>
                </a:lnTo>
                <a:lnTo>
                  <a:pt x="0" y="394335"/>
                </a:lnTo>
              </a:path>
            </a:pathLst>
          </a:custGeom>
          <a:noFill/>
          <a:ln w="114300" cap="flat">
            <a:solidFill>
              <a:srgbClr val="12100B"/>
            </a:solidFill>
            <a:prstDash val="solid"/>
            <a:miter/>
          </a:ln>
        </p:spPr>
        <p:txBody>
          <a:bodyPr rtlCol="0" anchor="ctr"/>
          <a:lstStyle/>
          <a:p>
            <a:endParaRPr lang="sv-SE"/>
          </a:p>
        </p:txBody>
      </p:sp>
    </p:spTree>
    <p:extLst>
      <p:ext uri="{BB962C8B-B14F-4D97-AF65-F5344CB8AC3E}">
        <p14:creationId xmlns:p14="http://schemas.microsoft.com/office/powerpoint/2010/main" val="31765256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itat med rak pil">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838200" y="2035572"/>
            <a:ext cx="7305675" cy="2786856"/>
          </a:xfrm>
        </p:spPr>
        <p:txBody>
          <a:bodyPr anchor="b"/>
          <a:lstStyle>
            <a:lvl1pPr>
              <a:defRPr sz="3600" b="1">
                <a:latin typeface="+mn-lt"/>
              </a:defRPr>
            </a:lvl1pPr>
          </a:lstStyle>
          <a:p>
            <a:r>
              <a:rPr lang="sv-SE"/>
              <a:t>Klicka här för skriva citat i upp till fem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838200" y="7371958"/>
            <a:ext cx="2743200" cy="165400"/>
          </a:xfrm>
        </p:spPr>
        <p:txBody>
          <a:bodyPr/>
          <a:lstStyle/>
          <a:p>
            <a:fld id="{20A6D2BE-1D26-4CB4-A25D-45F381143C3F}" type="datetime1">
              <a:rPr lang="sv-SE" smtClean="0"/>
              <a:t>2025-05-26</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838200" y="7570127"/>
            <a:ext cx="4114800" cy="165400"/>
          </a:xfrm>
        </p:spPr>
        <p:txBody>
          <a:bodyPr/>
          <a:lstStyle/>
          <a:p>
            <a:r>
              <a:rPr lang="sv-SE"/>
              <a:t>Insikt 2024 |</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8610600" y="7570127"/>
            <a:ext cx="2743200" cy="165400"/>
          </a:xfrm>
        </p:spPr>
        <p:txBody>
          <a:bodyPr/>
          <a:lstStyle/>
          <a:p>
            <a:fld id="{AE086683-F536-42AB-ABBC-F4803DFE8DBC}" type="slidenum">
              <a:rPr lang="sv-SE" smtClean="0"/>
              <a:t>‹#›</a:t>
            </a:fld>
            <a:endParaRPr lang="sv-SE"/>
          </a:p>
        </p:txBody>
      </p:sp>
      <p:pic>
        <p:nvPicPr>
          <p:cNvPr id="8" name="Graphic 7">
            <a:extLst>
              <a:ext uri="{FF2B5EF4-FFF2-40B4-BE49-F238E27FC236}">
                <a16:creationId xmlns:a16="http://schemas.microsoft.com/office/drawing/2014/main" id="{A782B7FB-E0E1-4411-9523-ECC4FDE030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838200" y="4954234"/>
            <a:ext cx="1314450" cy="361068"/>
          </a:xfrm>
          <a:prstGeom prst="rect">
            <a:avLst/>
          </a:prstGeom>
        </p:spPr>
      </p:pic>
    </p:spTree>
    <p:extLst>
      <p:ext uri="{BB962C8B-B14F-4D97-AF65-F5344CB8AC3E}">
        <p14:creationId xmlns:p14="http://schemas.microsoft.com/office/powerpoint/2010/main" val="1263411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itat med rak pil - bild">
    <p:bg>
      <p:bgPr>
        <a:solidFill>
          <a:srgbClr val="FFFFFF"/>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782B7FB-E0E1-4411-9523-ECC4FDE030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838200" y="4954234"/>
            <a:ext cx="1314450" cy="361068"/>
          </a:xfrm>
          <a:prstGeom prst="rect">
            <a:avLst/>
          </a:prstGeom>
        </p:spPr>
      </p:pic>
      <p:sp>
        <p:nvSpPr>
          <p:cNvPr id="7" name="Picture Placeholder 6">
            <a:extLst>
              <a:ext uri="{FF2B5EF4-FFF2-40B4-BE49-F238E27FC236}">
                <a16:creationId xmlns:a16="http://schemas.microsoft.com/office/drawing/2014/main" id="{8DFD6E81-7DBA-47AE-BD5D-4D11F7C93E9E}"/>
              </a:ext>
            </a:extLst>
          </p:cNvPr>
          <p:cNvSpPr>
            <a:spLocks noGrp="1"/>
          </p:cNvSpPr>
          <p:nvPr>
            <p:ph type="pic" sz="quarter" idx="13" hasCustomPrompt="1"/>
          </p:nvPr>
        </p:nvSpPr>
        <p:spPr>
          <a:xfrm>
            <a:off x="300038" y="293412"/>
            <a:ext cx="11597101" cy="6288872"/>
          </a:xfrm>
        </p:spPr>
        <p:txBody>
          <a:bodyPr/>
          <a:lstStyle>
            <a:lvl1pPr algn="ctr">
              <a:buNone/>
              <a:defRPr sz="1800"/>
            </a:lvl1pPr>
          </a:lstStyle>
          <a:p>
            <a:r>
              <a:rPr lang="sv-SE"/>
              <a:t> Klicka för att infoga bakgrundsbild</a:t>
            </a:r>
          </a:p>
        </p:txBody>
      </p:sp>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838200" y="2035572"/>
            <a:ext cx="7305675" cy="2786856"/>
          </a:xfrm>
        </p:spPr>
        <p:txBody>
          <a:bodyPr anchor="b"/>
          <a:lstStyle>
            <a:lvl1pPr>
              <a:defRPr sz="3600" b="1">
                <a:latin typeface="+mn-lt"/>
              </a:defRPr>
            </a:lvl1pPr>
          </a:lstStyle>
          <a:p>
            <a:r>
              <a:rPr lang="sv-SE"/>
              <a:t>Klicka här för skriva citat i upp till fem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838200" y="7371958"/>
            <a:ext cx="2743200" cy="165400"/>
          </a:xfrm>
        </p:spPr>
        <p:txBody>
          <a:bodyPr/>
          <a:lstStyle/>
          <a:p>
            <a:fld id="{24E04DF3-01C8-4A82-A869-34277E978CAD}" type="datetime1">
              <a:rPr lang="sv-SE" smtClean="0"/>
              <a:t>2025-05-26</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838200" y="7570127"/>
            <a:ext cx="4114800" cy="165400"/>
          </a:xfrm>
        </p:spPr>
        <p:txBody>
          <a:bodyPr/>
          <a:lstStyle/>
          <a:p>
            <a:r>
              <a:rPr lang="sv-SE"/>
              <a:t>Insikt 2024 |</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8610600" y="7570127"/>
            <a:ext cx="2743200" cy="165400"/>
          </a:xfrm>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34942014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och högerställd bild">
    <p:bg>
      <p:bgPr>
        <a:solidFill>
          <a:srgbClr val="FFFFF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561CF1-8C58-43C4-85F4-74B85A95CCC3}"/>
              </a:ext>
            </a:extLst>
          </p:cNvPr>
          <p:cNvSpPr>
            <a:spLocks noGrp="1"/>
          </p:cNvSpPr>
          <p:nvPr>
            <p:ph type="title"/>
          </p:nvPr>
        </p:nvSpPr>
        <p:spPr>
          <a:xfrm>
            <a:off x="301487" y="293412"/>
            <a:ext cx="3932237" cy="1600200"/>
          </a:xfrm>
        </p:spPr>
        <p:txBody>
          <a:bodyPr anchor="b"/>
          <a:lstStyle>
            <a:lvl1pPr>
              <a:defRPr sz="3200"/>
            </a:lvl1pPr>
          </a:lstStyle>
          <a:p>
            <a:r>
              <a:rPr lang="sv-SE"/>
              <a:t>Klicka här för att ändra mall för rubrikformat</a:t>
            </a:r>
          </a:p>
        </p:txBody>
      </p:sp>
      <p:sp>
        <p:nvSpPr>
          <p:cNvPr id="4" name="Platshållare för text 3">
            <a:extLst>
              <a:ext uri="{FF2B5EF4-FFF2-40B4-BE49-F238E27FC236}">
                <a16:creationId xmlns:a16="http://schemas.microsoft.com/office/drawing/2014/main" id="{691A2496-44E0-44EE-8C5B-1B08A193A429}"/>
              </a:ext>
            </a:extLst>
          </p:cNvPr>
          <p:cNvSpPr>
            <a:spLocks noGrp="1"/>
          </p:cNvSpPr>
          <p:nvPr>
            <p:ph type="body" sz="half" idx="2"/>
          </p:nvPr>
        </p:nvSpPr>
        <p:spPr>
          <a:xfrm>
            <a:off x="301487" y="2105425"/>
            <a:ext cx="3932237" cy="38231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ADA1203-DAFF-46B9-91D7-47E5BF89EB5F}"/>
              </a:ext>
            </a:extLst>
          </p:cNvPr>
          <p:cNvSpPr>
            <a:spLocks noGrp="1"/>
          </p:cNvSpPr>
          <p:nvPr>
            <p:ph type="dt" sz="half" idx="10"/>
          </p:nvPr>
        </p:nvSpPr>
        <p:spPr>
          <a:xfrm>
            <a:off x="657225" y="7257658"/>
            <a:ext cx="2743200" cy="165400"/>
          </a:xfrm>
        </p:spPr>
        <p:txBody>
          <a:bodyPr/>
          <a:lstStyle/>
          <a:p>
            <a:fld id="{1C852D1C-7E1D-43D4-A7A1-54FD48AF6492}" type="datetime1">
              <a:rPr lang="sv-SE" smtClean="0"/>
              <a:t>2025-05-26</a:t>
            </a:fld>
            <a:endParaRPr lang="sv-SE"/>
          </a:p>
        </p:txBody>
      </p:sp>
      <p:sp>
        <p:nvSpPr>
          <p:cNvPr id="6" name="Platshållare för sidfot 5">
            <a:extLst>
              <a:ext uri="{FF2B5EF4-FFF2-40B4-BE49-F238E27FC236}">
                <a16:creationId xmlns:a16="http://schemas.microsoft.com/office/drawing/2014/main" id="{C9210FBD-A2BE-440A-B709-3F3BB63866CD}"/>
              </a:ext>
            </a:extLst>
          </p:cNvPr>
          <p:cNvSpPr>
            <a:spLocks noGrp="1"/>
          </p:cNvSpPr>
          <p:nvPr>
            <p:ph type="ftr" sz="quarter" idx="11"/>
          </p:nvPr>
        </p:nvSpPr>
        <p:spPr>
          <a:xfrm>
            <a:off x="657225" y="7455827"/>
            <a:ext cx="4114800" cy="165400"/>
          </a:xfrm>
        </p:spPr>
        <p:txBody>
          <a:bodyPr/>
          <a:lstStyle/>
          <a:p>
            <a:r>
              <a:rPr lang="sv-SE"/>
              <a:t>Insikt 2024 |</a:t>
            </a:r>
          </a:p>
        </p:txBody>
      </p:sp>
      <p:sp>
        <p:nvSpPr>
          <p:cNvPr id="7" name="Platshållare för bildnummer 6">
            <a:extLst>
              <a:ext uri="{FF2B5EF4-FFF2-40B4-BE49-F238E27FC236}">
                <a16:creationId xmlns:a16="http://schemas.microsoft.com/office/drawing/2014/main" id="{BE28D374-4D75-4567-950A-F1F60FB46C08}"/>
              </a:ext>
            </a:extLst>
          </p:cNvPr>
          <p:cNvSpPr>
            <a:spLocks noGrp="1"/>
          </p:cNvSpPr>
          <p:nvPr>
            <p:ph type="sldNum" sz="quarter" idx="12"/>
          </p:nvPr>
        </p:nvSpPr>
        <p:spPr>
          <a:xfrm>
            <a:off x="8429625" y="7455827"/>
            <a:ext cx="2743200" cy="165400"/>
          </a:xfrm>
        </p:spPr>
        <p:txBody>
          <a:bodyPr/>
          <a:lstStyle/>
          <a:p>
            <a:fld id="{AE086683-F536-42AB-ABBC-F4803DFE8DBC}" type="slidenum">
              <a:rPr lang="sv-SE" smtClean="0"/>
              <a:t>‹#›</a:t>
            </a:fld>
            <a:endParaRPr lang="sv-SE"/>
          </a:p>
        </p:txBody>
      </p:sp>
      <p:sp>
        <p:nvSpPr>
          <p:cNvPr id="9" name="Picture Placeholder 8">
            <a:extLst>
              <a:ext uri="{FF2B5EF4-FFF2-40B4-BE49-F238E27FC236}">
                <a16:creationId xmlns:a16="http://schemas.microsoft.com/office/drawing/2014/main" id="{943A14B3-EEC6-432F-9524-12E206EE884B}"/>
              </a:ext>
            </a:extLst>
          </p:cNvPr>
          <p:cNvSpPr>
            <a:spLocks noGrp="1"/>
          </p:cNvSpPr>
          <p:nvPr>
            <p:ph type="pic" sz="quarter" idx="13" hasCustomPrompt="1"/>
          </p:nvPr>
        </p:nvSpPr>
        <p:spPr>
          <a:xfrm>
            <a:off x="4467226" y="293412"/>
            <a:ext cx="7423288" cy="6266414"/>
          </a:xfrm>
        </p:spPr>
        <p:txBody>
          <a:bodyPr/>
          <a:lstStyle>
            <a:lvl1pPr algn="ctr">
              <a:buNone/>
              <a:defRPr sz="1600"/>
            </a:lvl1pPr>
          </a:lstStyle>
          <a:p>
            <a:r>
              <a:rPr lang="sv-SE"/>
              <a:t> </a:t>
            </a:r>
          </a:p>
          <a:p>
            <a:endParaRPr lang="sv-SE"/>
          </a:p>
          <a:p>
            <a:endParaRPr lang="sv-SE"/>
          </a:p>
          <a:p>
            <a:endParaRPr lang="sv-SE"/>
          </a:p>
          <a:p>
            <a:endParaRPr lang="sv-SE"/>
          </a:p>
          <a:p>
            <a:endParaRPr lang="sv-SE"/>
          </a:p>
          <a:p>
            <a:endParaRPr lang="sv-SE"/>
          </a:p>
          <a:p>
            <a:r>
              <a:rPr lang="sv-SE"/>
              <a:t>Klicka på ikonen för att införa bild</a:t>
            </a:r>
          </a:p>
        </p:txBody>
      </p:sp>
    </p:spTree>
    <p:extLst>
      <p:ext uri="{BB962C8B-B14F-4D97-AF65-F5344CB8AC3E}">
        <p14:creationId xmlns:p14="http://schemas.microsoft.com/office/powerpoint/2010/main" val="14927578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tartsida blekgrön">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00038" y="548621"/>
            <a:ext cx="8764449" cy="2387600"/>
          </a:xfrm>
        </p:spPr>
        <p:txBody>
          <a:bodyPr anchor="ctr"/>
          <a:lstStyle>
            <a:lvl1pPr algn="l">
              <a:defRPr sz="6000">
                <a:solidFill>
                  <a:schemeClr val="tx1"/>
                </a:solidFill>
              </a:defRPr>
            </a:lvl1pPr>
          </a:lstStyle>
          <a:p>
            <a:r>
              <a:rPr lang="sv-SE"/>
              <a:t>Presentationens namn här i max tre rader</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00038" y="3164699"/>
            <a:ext cx="8764449" cy="972067"/>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34865" y="7167102"/>
            <a:ext cx="2743200" cy="165400"/>
          </a:xfrm>
        </p:spPr>
        <p:txBody>
          <a:bodyPr/>
          <a:lstStyle/>
          <a:p>
            <a:fld id="{8344BB3B-590B-48E0-9A9D-CC23F6723ED9}" type="datetime1">
              <a:rPr lang="sv-SE" smtClean="0"/>
              <a:t>2025-05-26</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34865" y="7365271"/>
            <a:ext cx="4114800" cy="165400"/>
          </a:xfrm>
        </p:spPr>
        <p:txBody>
          <a:bodyPr/>
          <a:lstStyle/>
          <a:p>
            <a:r>
              <a:rPr lang="sv-SE"/>
              <a:t>Insikt 2024 |</a:t>
            </a:r>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07265" y="7365271"/>
            <a:ext cx="2743200" cy="165400"/>
          </a:xfrm>
        </p:spPr>
        <p:txBody>
          <a:bodyPr/>
          <a:lstStyle/>
          <a:p>
            <a:fld id="{AE086683-F536-42AB-ABBC-F4803DFE8DBC}" type="slidenum">
              <a:rPr lang="sv-SE" smtClean="0"/>
              <a:t>‹#›</a:t>
            </a:fld>
            <a:endParaRPr lang="sv-SE"/>
          </a:p>
        </p:txBody>
      </p:sp>
      <p:grpSp>
        <p:nvGrpSpPr>
          <p:cNvPr id="23" name="Graphic 9">
            <a:extLst>
              <a:ext uri="{FF2B5EF4-FFF2-40B4-BE49-F238E27FC236}">
                <a16:creationId xmlns:a16="http://schemas.microsoft.com/office/drawing/2014/main" id="{28ED5D0B-76C4-469A-8B1E-E2BB39EB1D6B}"/>
              </a:ext>
            </a:extLst>
          </p:cNvPr>
          <p:cNvGrpSpPr/>
          <p:nvPr userDrawn="1"/>
        </p:nvGrpSpPr>
        <p:grpSpPr>
          <a:xfrm rot="16200000">
            <a:off x="9223071" y="2895000"/>
            <a:ext cx="1502233" cy="4457697"/>
            <a:chOff x="9044714" y="-1406345"/>
            <a:chExt cx="1502233" cy="4457697"/>
          </a:xfrm>
          <a:noFill/>
        </p:grpSpPr>
        <p:sp>
          <p:nvSpPr>
            <p:cNvPr id="24" name="Freeform: Shape 11">
              <a:extLst>
                <a:ext uri="{FF2B5EF4-FFF2-40B4-BE49-F238E27FC236}">
                  <a16:creationId xmlns:a16="http://schemas.microsoft.com/office/drawing/2014/main" id="{B3D015BE-588F-4F21-A5A7-A8A4E139C34F}"/>
                </a:ext>
              </a:extLst>
            </p:cNvPr>
            <p:cNvSpPr/>
            <p:nvPr/>
          </p:nvSpPr>
          <p:spPr>
            <a:xfrm>
              <a:off x="9044714" y="-1398725"/>
              <a:ext cx="1502233" cy="4450077"/>
            </a:xfrm>
            <a:custGeom>
              <a:avLst/>
              <a:gdLst>
                <a:gd name="connsiteX0" fmla="*/ 936449 w 1502233"/>
                <a:gd name="connsiteY0" fmla="*/ 4450078 h 4450077"/>
                <a:gd name="connsiteX1" fmla="*/ 967882 w 1502233"/>
                <a:gd name="connsiteY1" fmla="*/ 3996688 h 4450077"/>
                <a:gd name="connsiteX2" fmla="*/ 977407 w 1502233"/>
                <a:gd name="connsiteY2" fmla="*/ 3940491 h 4450077"/>
                <a:gd name="connsiteX3" fmla="*/ 988837 w 1502233"/>
                <a:gd name="connsiteY3" fmla="*/ 3884293 h 4450077"/>
                <a:gd name="connsiteX4" fmla="*/ 1002172 w 1502233"/>
                <a:gd name="connsiteY4" fmla="*/ 3829048 h 4450077"/>
                <a:gd name="connsiteX5" fmla="*/ 1017412 w 1502233"/>
                <a:gd name="connsiteY5" fmla="*/ 3773803 h 4450077"/>
                <a:gd name="connsiteX6" fmla="*/ 1098374 w 1502233"/>
                <a:gd name="connsiteY6" fmla="*/ 3561396 h 4450077"/>
                <a:gd name="connsiteX7" fmla="*/ 1211722 w 1502233"/>
                <a:gd name="connsiteY7" fmla="*/ 3364229 h 4450077"/>
                <a:gd name="connsiteX8" fmla="*/ 1227914 w 1502233"/>
                <a:gd name="connsiteY8" fmla="*/ 3340416 h 4450077"/>
                <a:gd name="connsiteX9" fmla="*/ 1244107 w 1502233"/>
                <a:gd name="connsiteY9" fmla="*/ 3317556 h 4450077"/>
                <a:gd name="connsiteX10" fmla="*/ 1277444 w 1502233"/>
                <a:gd name="connsiteY10" fmla="*/ 3271836 h 4450077"/>
                <a:gd name="connsiteX11" fmla="*/ 1346024 w 1502233"/>
                <a:gd name="connsiteY11" fmla="*/ 3181349 h 4450077"/>
                <a:gd name="connsiteX12" fmla="*/ 1466039 w 1502233"/>
                <a:gd name="connsiteY12" fmla="*/ 2988944 h 4450077"/>
                <a:gd name="connsiteX13" fmla="*/ 1498424 w 1502233"/>
                <a:gd name="connsiteY13" fmla="*/ 2880359 h 4450077"/>
                <a:gd name="connsiteX14" fmla="*/ 1502234 w 1502233"/>
                <a:gd name="connsiteY14" fmla="*/ 2823209 h 4450077"/>
                <a:gd name="connsiteX15" fmla="*/ 1500329 w 1502233"/>
                <a:gd name="connsiteY15" fmla="*/ 2794634 h 4450077"/>
                <a:gd name="connsiteX16" fmla="*/ 1495566 w 1502233"/>
                <a:gd name="connsiteY16" fmla="*/ 2767011 h 4450077"/>
                <a:gd name="connsiteX17" fmla="*/ 1453657 w 1502233"/>
                <a:gd name="connsiteY17" fmla="*/ 2661284 h 4450077"/>
                <a:gd name="connsiteX18" fmla="*/ 1383172 w 1502233"/>
                <a:gd name="connsiteY18" fmla="*/ 2572701 h 4450077"/>
                <a:gd name="connsiteX19" fmla="*/ 1197434 w 1502233"/>
                <a:gd name="connsiteY19" fmla="*/ 2443161 h 4450077"/>
                <a:gd name="connsiteX20" fmla="*/ 984074 w 1502233"/>
                <a:gd name="connsiteY20" fmla="*/ 2366009 h 4450077"/>
                <a:gd name="connsiteX21" fmla="*/ 758332 w 1502233"/>
                <a:gd name="connsiteY21" fmla="*/ 2348864 h 4450077"/>
                <a:gd name="connsiteX22" fmla="*/ 541162 w 1502233"/>
                <a:gd name="connsiteY22" fmla="*/ 2409824 h 4450077"/>
                <a:gd name="connsiteX23" fmla="*/ 367808 w 1502233"/>
                <a:gd name="connsiteY23" fmla="*/ 2554604 h 4450077"/>
                <a:gd name="connsiteX24" fmla="*/ 309705 w 1502233"/>
                <a:gd name="connsiteY24" fmla="*/ 2651759 h 4450077"/>
                <a:gd name="connsiteX25" fmla="*/ 278273 w 1502233"/>
                <a:gd name="connsiteY25" fmla="*/ 2760344 h 4450077"/>
                <a:gd name="connsiteX26" fmla="*/ 280178 w 1502233"/>
                <a:gd name="connsiteY26" fmla="*/ 2873691 h 4450077"/>
                <a:gd name="connsiteX27" fmla="*/ 319230 w 1502233"/>
                <a:gd name="connsiteY27" fmla="*/ 2980371 h 4450077"/>
                <a:gd name="connsiteX28" fmla="*/ 480202 w 1502233"/>
                <a:gd name="connsiteY28" fmla="*/ 3136581 h 4450077"/>
                <a:gd name="connsiteX29" fmla="*/ 532590 w 1502233"/>
                <a:gd name="connsiteY29" fmla="*/ 3157536 h 4450077"/>
                <a:gd name="connsiteX30" fmla="*/ 587835 w 1502233"/>
                <a:gd name="connsiteY30" fmla="*/ 3168966 h 4450077"/>
                <a:gd name="connsiteX31" fmla="*/ 700230 w 1502233"/>
                <a:gd name="connsiteY31" fmla="*/ 3156583 h 4450077"/>
                <a:gd name="connsiteX32" fmla="*/ 873585 w 1502233"/>
                <a:gd name="connsiteY32" fmla="*/ 3016566 h 4450077"/>
                <a:gd name="connsiteX33" fmla="*/ 921210 w 1502233"/>
                <a:gd name="connsiteY33" fmla="*/ 2913696 h 4450077"/>
                <a:gd name="connsiteX34" fmla="*/ 940260 w 1502233"/>
                <a:gd name="connsiteY34" fmla="*/ 2802254 h 4450077"/>
                <a:gd name="connsiteX35" fmla="*/ 894540 w 1502233"/>
                <a:gd name="connsiteY35" fmla="*/ 2581274 h 4450077"/>
                <a:gd name="connsiteX36" fmla="*/ 773572 w 1502233"/>
                <a:gd name="connsiteY36" fmla="*/ 2389821 h 4450077"/>
                <a:gd name="connsiteX37" fmla="*/ 611647 w 1502233"/>
                <a:gd name="connsiteY37" fmla="*/ 2230754 h 4450077"/>
                <a:gd name="connsiteX38" fmla="*/ 433530 w 1502233"/>
                <a:gd name="connsiteY38" fmla="*/ 2088832 h 4450077"/>
                <a:gd name="connsiteX39" fmla="*/ 259223 w 1502233"/>
                <a:gd name="connsiteY39" fmla="*/ 1942147 h 4450077"/>
                <a:gd name="connsiteX40" fmla="*/ 110633 w 1502233"/>
                <a:gd name="connsiteY40" fmla="*/ 1770697 h 4450077"/>
                <a:gd name="connsiteX41" fmla="*/ 15383 w 1502233"/>
                <a:gd name="connsiteY41" fmla="*/ 1564957 h 4450077"/>
                <a:gd name="connsiteX42" fmla="*/ 143 w 1502233"/>
                <a:gd name="connsiteY42" fmla="*/ 1452562 h 4450077"/>
                <a:gd name="connsiteX43" fmla="*/ 11573 w 1502233"/>
                <a:gd name="connsiteY43" fmla="*/ 1339214 h 4450077"/>
                <a:gd name="connsiteX44" fmla="*/ 104918 w 1502233"/>
                <a:gd name="connsiteY44" fmla="*/ 1133474 h 4450077"/>
                <a:gd name="connsiteX45" fmla="*/ 278273 w 1502233"/>
                <a:gd name="connsiteY45" fmla="*/ 988695 h 4450077"/>
                <a:gd name="connsiteX46" fmla="*/ 499252 w 1502233"/>
                <a:gd name="connsiteY46" fmla="*/ 942975 h 4450077"/>
                <a:gd name="connsiteX47" fmla="*/ 712612 w 1502233"/>
                <a:gd name="connsiteY47" fmla="*/ 1012507 h 4450077"/>
                <a:gd name="connsiteX48" fmla="*/ 874537 w 1502233"/>
                <a:gd name="connsiteY48" fmla="*/ 1268729 h 4450077"/>
                <a:gd name="connsiteX49" fmla="*/ 876442 w 1502233"/>
                <a:gd name="connsiteY49" fmla="*/ 1345882 h 4450077"/>
                <a:gd name="connsiteX50" fmla="*/ 859297 w 1502233"/>
                <a:gd name="connsiteY50" fmla="*/ 1422082 h 4450077"/>
                <a:gd name="connsiteX51" fmla="*/ 852630 w 1502233"/>
                <a:gd name="connsiteY51" fmla="*/ 1440179 h 4450077"/>
                <a:gd name="connsiteX52" fmla="*/ 845010 w 1502233"/>
                <a:gd name="connsiteY52" fmla="*/ 1458277 h 4450077"/>
                <a:gd name="connsiteX53" fmla="*/ 825960 w 1502233"/>
                <a:gd name="connsiteY53" fmla="*/ 1492567 h 4450077"/>
                <a:gd name="connsiteX54" fmla="*/ 803100 w 1502233"/>
                <a:gd name="connsiteY54" fmla="*/ 1523999 h 4450077"/>
                <a:gd name="connsiteX55" fmla="*/ 776430 w 1502233"/>
                <a:gd name="connsiteY55" fmla="*/ 1552574 h 4450077"/>
                <a:gd name="connsiteX56" fmla="*/ 746902 w 1502233"/>
                <a:gd name="connsiteY56" fmla="*/ 1578292 h 4450077"/>
                <a:gd name="connsiteX57" fmla="*/ 714517 w 1502233"/>
                <a:gd name="connsiteY57" fmla="*/ 1600199 h 4450077"/>
                <a:gd name="connsiteX58" fmla="*/ 680227 w 1502233"/>
                <a:gd name="connsiteY58" fmla="*/ 1617344 h 4450077"/>
                <a:gd name="connsiteX59" fmla="*/ 643080 w 1502233"/>
                <a:gd name="connsiteY59" fmla="*/ 1629727 h 4450077"/>
                <a:gd name="connsiteX60" fmla="*/ 604980 w 1502233"/>
                <a:gd name="connsiteY60" fmla="*/ 1637347 h 4450077"/>
                <a:gd name="connsiteX61" fmla="*/ 585930 w 1502233"/>
                <a:gd name="connsiteY61" fmla="*/ 1639252 h 4450077"/>
                <a:gd name="connsiteX62" fmla="*/ 566880 w 1502233"/>
                <a:gd name="connsiteY62" fmla="*/ 1640204 h 4450077"/>
                <a:gd name="connsiteX63" fmla="*/ 547830 w 1502233"/>
                <a:gd name="connsiteY63" fmla="*/ 1639252 h 4450077"/>
                <a:gd name="connsiteX64" fmla="*/ 528780 w 1502233"/>
                <a:gd name="connsiteY64" fmla="*/ 1637347 h 4450077"/>
                <a:gd name="connsiteX65" fmla="*/ 490680 w 1502233"/>
                <a:gd name="connsiteY65" fmla="*/ 1628774 h 4450077"/>
                <a:gd name="connsiteX66" fmla="*/ 354473 w 1502233"/>
                <a:gd name="connsiteY66" fmla="*/ 1556384 h 4450077"/>
                <a:gd name="connsiteX67" fmla="*/ 255413 w 1502233"/>
                <a:gd name="connsiteY67" fmla="*/ 1437322 h 4450077"/>
                <a:gd name="connsiteX68" fmla="*/ 205883 w 1502233"/>
                <a:gd name="connsiteY68" fmla="*/ 1290637 h 4450077"/>
                <a:gd name="connsiteX69" fmla="*/ 203978 w 1502233"/>
                <a:gd name="connsiteY69" fmla="*/ 1135379 h 4450077"/>
                <a:gd name="connsiteX70" fmla="*/ 308753 w 1502233"/>
                <a:gd name="connsiteY70" fmla="*/ 844867 h 4450077"/>
                <a:gd name="connsiteX71" fmla="*/ 477345 w 1502233"/>
                <a:gd name="connsiteY71" fmla="*/ 582930 h 4450077"/>
                <a:gd name="connsiteX72" fmla="*/ 621172 w 1502233"/>
                <a:gd name="connsiteY72" fmla="*/ 361950 h 4450077"/>
                <a:gd name="connsiteX73" fmla="*/ 644032 w 1502233"/>
                <a:gd name="connsiteY73" fmla="*/ 327660 h 4450077"/>
                <a:gd name="connsiteX74" fmla="*/ 689752 w 1502233"/>
                <a:gd name="connsiteY74" fmla="*/ 258127 h 4450077"/>
                <a:gd name="connsiteX75" fmla="*/ 781192 w 1502233"/>
                <a:gd name="connsiteY75" fmla="*/ 119062 h 4450077"/>
                <a:gd name="connsiteX76" fmla="*/ 859297 w 1502233"/>
                <a:gd name="connsiteY76" fmla="*/ 0 h 445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02233" h="4450077">
                  <a:moveTo>
                    <a:pt x="936449" y="4450078"/>
                  </a:moveTo>
                  <a:cubicBezTo>
                    <a:pt x="936449" y="4298630"/>
                    <a:pt x="945022" y="4146230"/>
                    <a:pt x="967882" y="3996688"/>
                  </a:cubicBezTo>
                  <a:cubicBezTo>
                    <a:pt x="970739" y="3977638"/>
                    <a:pt x="974549" y="3959541"/>
                    <a:pt x="977407" y="3940491"/>
                  </a:cubicBezTo>
                  <a:cubicBezTo>
                    <a:pt x="981217" y="3921441"/>
                    <a:pt x="984074" y="3903343"/>
                    <a:pt x="988837" y="3884293"/>
                  </a:cubicBezTo>
                  <a:lnTo>
                    <a:pt x="1002172" y="3829048"/>
                  </a:lnTo>
                  <a:lnTo>
                    <a:pt x="1017412" y="3773803"/>
                  </a:lnTo>
                  <a:cubicBezTo>
                    <a:pt x="1039319" y="3701413"/>
                    <a:pt x="1065989" y="3629976"/>
                    <a:pt x="1098374" y="3561396"/>
                  </a:cubicBezTo>
                  <a:cubicBezTo>
                    <a:pt x="1130759" y="3492816"/>
                    <a:pt x="1169812" y="3427093"/>
                    <a:pt x="1211722" y="3364229"/>
                  </a:cubicBezTo>
                  <a:lnTo>
                    <a:pt x="1227914" y="3340416"/>
                  </a:lnTo>
                  <a:lnTo>
                    <a:pt x="1244107" y="3317556"/>
                  </a:lnTo>
                  <a:cubicBezTo>
                    <a:pt x="1255537" y="3302316"/>
                    <a:pt x="1266014" y="3286123"/>
                    <a:pt x="1277444" y="3271836"/>
                  </a:cubicBezTo>
                  <a:lnTo>
                    <a:pt x="1346024" y="3181349"/>
                  </a:lnTo>
                  <a:cubicBezTo>
                    <a:pt x="1391744" y="3120389"/>
                    <a:pt x="1434607" y="3057524"/>
                    <a:pt x="1466039" y="2988944"/>
                  </a:cubicBezTo>
                  <a:cubicBezTo>
                    <a:pt x="1481279" y="2954654"/>
                    <a:pt x="1492709" y="2917506"/>
                    <a:pt x="1498424" y="2880359"/>
                  </a:cubicBezTo>
                  <a:cubicBezTo>
                    <a:pt x="1501282" y="2861309"/>
                    <a:pt x="1502234" y="2842259"/>
                    <a:pt x="1502234" y="2823209"/>
                  </a:cubicBezTo>
                  <a:lnTo>
                    <a:pt x="1500329" y="2794634"/>
                  </a:lnTo>
                  <a:cubicBezTo>
                    <a:pt x="1499377" y="2785109"/>
                    <a:pt x="1497471" y="2775584"/>
                    <a:pt x="1495566" y="2767011"/>
                  </a:cubicBezTo>
                  <a:cubicBezTo>
                    <a:pt x="1487946" y="2729864"/>
                    <a:pt x="1473659" y="2694621"/>
                    <a:pt x="1453657" y="2661284"/>
                  </a:cubicBezTo>
                  <a:cubicBezTo>
                    <a:pt x="1434607" y="2628899"/>
                    <a:pt x="1409842" y="2599371"/>
                    <a:pt x="1383172" y="2572701"/>
                  </a:cubicBezTo>
                  <a:cubicBezTo>
                    <a:pt x="1328879" y="2519361"/>
                    <a:pt x="1265062" y="2476499"/>
                    <a:pt x="1197434" y="2443161"/>
                  </a:cubicBezTo>
                  <a:cubicBezTo>
                    <a:pt x="1129807" y="2409824"/>
                    <a:pt x="1057417" y="2383154"/>
                    <a:pt x="984074" y="2366009"/>
                  </a:cubicBezTo>
                  <a:cubicBezTo>
                    <a:pt x="909779" y="2349816"/>
                    <a:pt x="833580" y="2342196"/>
                    <a:pt x="758332" y="2348864"/>
                  </a:cubicBezTo>
                  <a:cubicBezTo>
                    <a:pt x="683085" y="2355531"/>
                    <a:pt x="607837" y="2374581"/>
                    <a:pt x="541162" y="2409824"/>
                  </a:cubicBezTo>
                  <a:cubicBezTo>
                    <a:pt x="473535" y="2445067"/>
                    <a:pt x="414480" y="2494596"/>
                    <a:pt x="367808" y="2554604"/>
                  </a:cubicBezTo>
                  <a:cubicBezTo>
                    <a:pt x="343995" y="2584131"/>
                    <a:pt x="324945" y="2617469"/>
                    <a:pt x="309705" y="2651759"/>
                  </a:cubicBezTo>
                  <a:cubicBezTo>
                    <a:pt x="293513" y="2686049"/>
                    <a:pt x="283988" y="2723196"/>
                    <a:pt x="278273" y="2760344"/>
                  </a:cubicBezTo>
                  <a:cubicBezTo>
                    <a:pt x="272558" y="2797491"/>
                    <a:pt x="272558" y="2836544"/>
                    <a:pt x="280178" y="2873691"/>
                  </a:cubicBezTo>
                  <a:cubicBezTo>
                    <a:pt x="286845" y="2910839"/>
                    <a:pt x="301133" y="2947034"/>
                    <a:pt x="319230" y="2980371"/>
                  </a:cubicBezTo>
                  <a:cubicBezTo>
                    <a:pt x="356378" y="3047046"/>
                    <a:pt x="412575" y="3102291"/>
                    <a:pt x="480202" y="3136581"/>
                  </a:cubicBezTo>
                  <a:cubicBezTo>
                    <a:pt x="497347" y="3145154"/>
                    <a:pt x="514492" y="3151821"/>
                    <a:pt x="532590" y="3157536"/>
                  </a:cubicBezTo>
                  <a:cubicBezTo>
                    <a:pt x="550687" y="3163251"/>
                    <a:pt x="569737" y="3167061"/>
                    <a:pt x="587835" y="3168966"/>
                  </a:cubicBezTo>
                  <a:cubicBezTo>
                    <a:pt x="625935" y="3172776"/>
                    <a:pt x="664035" y="3168966"/>
                    <a:pt x="700230" y="3156583"/>
                  </a:cubicBezTo>
                  <a:cubicBezTo>
                    <a:pt x="772620" y="3132771"/>
                    <a:pt x="833580" y="3081336"/>
                    <a:pt x="873585" y="3016566"/>
                  </a:cubicBezTo>
                  <a:cubicBezTo>
                    <a:pt x="893587" y="2984181"/>
                    <a:pt x="909779" y="2949891"/>
                    <a:pt x="921210" y="2913696"/>
                  </a:cubicBezTo>
                  <a:cubicBezTo>
                    <a:pt x="932639" y="2877501"/>
                    <a:pt x="938354" y="2839401"/>
                    <a:pt x="940260" y="2802254"/>
                  </a:cubicBezTo>
                  <a:cubicBezTo>
                    <a:pt x="943117" y="2726054"/>
                    <a:pt x="925020" y="2650806"/>
                    <a:pt x="894540" y="2581274"/>
                  </a:cubicBezTo>
                  <a:cubicBezTo>
                    <a:pt x="865012" y="2511741"/>
                    <a:pt x="821197" y="2447924"/>
                    <a:pt x="773572" y="2389821"/>
                  </a:cubicBezTo>
                  <a:cubicBezTo>
                    <a:pt x="724995" y="2331719"/>
                    <a:pt x="669750" y="2279332"/>
                    <a:pt x="611647" y="2230754"/>
                  </a:cubicBezTo>
                  <a:cubicBezTo>
                    <a:pt x="553545" y="2182177"/>
                    <a:pt x="493537" y="2135504"/>
                    <a:pt x="433530" y="2088832"/>
                  </a:cubicBezTo>
                  <a:cubicBezTo>
                    <a:pt x="373523" y="2042159"/>
                    <a:pt x="314468" y="1994534"/>
                    <a:pt x="259223" y="1942147"/>
                  </a:cubicBezTo>
                  <a:cubicBezTo>
                    <a:pt x="203978" y="1889759"/>
                    <a:pt x="153495" y="1833562"/>
                    <a:pt x="110633" y="1770697"/>
                  </a:cubicBezTo>
                  <a:cubicBezTo>
                    <a:pt x="67770" y="1707832"/>
                    <a:pt x="34433" y="1639252"/>
                    <a:pt x="15383" y="1564957"/>
                  </a:cubicBezTo>
                  <a:cubicBezTo>
                    <a:pt x="5858" y="1528762"/>
                    <a:pt x="1095" y="1490662"/>
                    <a:pt x="143" y="1452562"/>
                  </a:cubicBezTo>
                  <a:cubicBezTo>
                    <a:pt x="-810" y="1414462"/>
                    <a:pt x="3000" y="1376362"/>
                    <a:pt x="11573" y="1339214"/>
                  </a:cubicBezTo>
                  <a:cubicBezTo>
                    <a:pt x="27765" y="1264919"/>
                    <a:pt x="60150" y="1194434"/>
                    <a:pt x="104918" y="1133474"/>
                  </a:cubicBezTo>
                  <a:cubicBezTo>
                    <a:pt x="150638" y="1072515"/>
                    <a:pt x="209693" y="1022032"/>
                    <a:pt x="278273" y="988695"/>
                  </a:cubicBezTo>
                  <a:cubicBezTo>
                    <a:pt x="346853" y="955357"/>
                    <a:pt x="423052" y="940117"/>
                    <a:pt x="499252" y="942975"/>
                  </a:cubicBezTo>
                  <a:cubicBezTo>
                    <a:pt x="574500" y="945832"/>
                    <a:pt x="650700" y="968692"/>
                    <a:pt x="712612" y="1012507"/>
                  </a:cubicBezTo>
                  <a:cubicBezTo>
                    <a:pt x="798337" y="1071562"/>
                    <a:pt x="859297" y="1165859"/>
                    <a:pt x="874537" y="1268729"/>
                  </a:cubicBezTo>
                  <a:cubicBezTo>
                    <a:pt x="878347" y="1294447"/>
                    <a:pt x="879300" y="1320164"/>
                    <a:pt x="876442" y="1345882"/>
                  </a:cubicBezTo>
                  <a:cubicBezTo>
                    <a:pt x="873585" y="1371599"/>
                    <a:pt x="868822" y="1397317"/>
                    <a:pt x="859297" y="1422082"/>
                  </a:cubicBezTo>
                  <a:cubicBezTo>
                    <a:pt x="857392" y="1427797"/>
                    <a:pt x="855487" y="1434464"/>
                    <a:pt x="852630" y="1440179"/>
                  </a:cubicBezTo>
                  <a:cubicBezTo>
                    <a:pt x="849772" y="1445894"/>
                    <a:pt x="847867" y="1452562"/>
                    <a:pt x="845010" y="1458277"/>
                  </a:cubicBezTo>
                  <a:cubicBezTo>
                    <a:pt x="839295" y="1469707"/>
                    <a:pt x="832627" y="1481137"/>
                    <a:pt x="825960" y="1492567"/>
                  </a:cubicBezTo>
                  <a:cubicBezTo>
                    <a:pt x="819292" y="1503997"/>
                    <a:pt x="810720" y="1513522"/>
                    <a:pt x="803100" y="1523999"/>
                  </a:cubicBezTo>
                  <a:cubicBezTo>
                    <a:pt x="794527" y="1533524"/>
                    <a:pt x="785955" y="1544002"/>
                    <a:pt x="776430" y="1552574"/>
                  </a:cubicBezTo>
                  <a:cubicBezTo>
                    <a:pt x="767857" y="1562099"/>
                    <a:pt x="757380" y="1569719"/>
                    <a:pt x="746902" y="1578292"/>
                  </a:cubicBezTo>
                  <a:cubicBezTo>
                    <a:pt x="736425" y="1585912"/>
                    <a:pt x="725947" y="1593532"/>
                    <a:pt x="714517" y="1600199"/>
                  </a:cubicBezTo>
                  <a:cubicBezTo>
                    <a:pt x="703087" y="1606867"/>
                    <a:pt x="691657" y="1612582"/>
                    <a:pt x="680227" y="1617344"/>
                  </a:cubicBezTo>
                  <a:cubicBezTo>
                    <a:pt x="667845" y="1622107"/>
                    <a:pt x="656415" y="1626869"/>
                    <a:pt x="643080" y="1629727"/>
                  </a:cubicBezTo>
                  <a:cubicBezTo>
                    <a:pt x="630697" y="1633537"/>
                    <a:pt x="617362" y="1634489"/>
                    <a:pt x="604980" y="1637347"/>
                  </a:cubicBezTo>
                  <a:cubicBezTo>
                    <a:pt x="598312" y="1638299"/>
                    <a:pt x="591645" y="1638299"/>
                    <a:pt x="585930" y="1639252"/>
                  </a:cubicBezTo>
                  <a:lnTo>
                    <a:pt x="566880" y="1640204"/>
                  </a:lnTo>
                  <a:lnTo>
                    <a:pt x="547830" y="1639252"/>
                  </a:lnTo>
                  <a:cubicBezTo>
                    <a:pt x="541162" y="1638299"/>
                    <a:pt x="534495" y="1638299"/>
                    <a:pt x="528780" y="1637347"/>
                  </a:cubicBezTo>
                  <a:cubicBezTo>
                    <a:pt x="516397" y="1634489"/>
                    <a:pt x="503062" y="1633537"/>
                    <a:pt x="490680" y="1628774"/>
                  </a:cubicBezTo>
                  <a:cubicBezTo>
                    <a:pt x="441150" y="1614487"/>
                    <a:pt x="394477" y="1589722"/>
                    <a:pt x="354473" y="1556384"/>
                  </a:cubicBezTo>
                  <a:cubicBezTo>
                    <a:pt x="314468" y="1523047"/>
                    <a:pt x="281130" y="1483042"/>
                    <a:pt x="255413" y="1437322"/>
                  </a:cubicBezTo>
                  <a:cubicBezTo>
                    <a:pt x="229695" y="1392554"/>
                    <a:pt x="213503" y="1342072"/>
                    <a:pt x="205883" y="1290637"/>
                  </a:cubicBezTo>
                  <a:cubicBezTo>
                    <a:pt x="198263" y="1239202"/>
                    <a:pt x="197310" y="1186815"/>
                    <a:pt x="203978" y="1135379"/>
                  </a:cubicBezTo>
                  <a:cubicBezTo>
                    <a:pt x="216360" y="1032510"/>
                    <a:pt x="254460" y="932497"/>
                    <a:pt x="308753" y="844867"/>
                  </a:cubicBezTo>
                  <a:cubicBezTo>
                    <a:pt x="363998" y="757237"/>
                    <a:pt x="421147" y="669607"/>
                    <a:pt x="477345" y="582930"/>
                  </a:cubicBezTo>
                  <a:lnTo>
                    <a:pt x="621172" y="361950"/>
                  </a:lnTo>
                  <a:lnTo>
                    <a:pt x="644032" y="327660"/>
                  </a:lnTo>
                  <a:lnTo>
                    <a:pt x="689752" y="258127"/>
                  </a:lnTo>
                  <a:lnTo>
                    <a:pt x="781192" y="119062"/>
                  </a:lnTo>
                  <a:lnTo>
                    <a:pt x="859297" y="0"/>
                  </a:lnTo>
                </a:path>
              </a:pathLst>
            </a:custGeom>
            <a:noFill/>
            <a:ln w="126694" cap="flat">
              <a:solidFill>
                <a:srgbClr val="12100B"/>
              </a:solidFill>
              <a:prstDash val="solid"/>
              <a:miter/>
            </a:ln>
          </p:spPr>
          <p:txBody>
            <a:bodyPr rtlCol="0" anchor="ctr"/>
            <a:lstStyle/>
            <a:p>
              <a:endParaRPr lang="sv-SE"/>
            </a:p>
          </p:txBody>
        </p:sp>
        <p:sp>
          <p:nvSpPr>
            <p:cNvPr id="25" name="Freeform: Shape 12">
              <a:extLst>
                <a:ext uri="{FF2B5EF4-FFF2-40B4-BE49-F238E27FC236}">
                  <a16:creationId xmlns:a16="http://schemas.microsoft.com/office/drawing/2014/main" id="{2BB510FD-2061-47FC-8BEC-14E5C89A528F}"/>
                </a:ext>
              </a:extLst>
            </p:cNvPr>
            <p:cNvSpPr/>
            <p:nvPr/>
          </p:nvSpPr>
          <p:spPr>
            <a:xfrm>
              <a:off x="9356324" y="-1406345"/>
              <a:ext cx="660081" cy="550544"/>
            </a:xfrm>
            <a:custGeom>
              <a:avLst/>
              <a:gdLst>
                <a:gd name="connsiteX0" fmla="*/ 660082 w 660081"/>
                <a:gd name="connsiteY0" fmla="*/ 550545 h 550544"/>
                <a:gd name="connsiteX1" fmla="*/ 588644 w 660081"/>
                <a:gd name="connsiteY1" fmla="*/ 205740 h 550544"/>
                <a:gd name="connsiteX2" fmla="*/ 546735 w 660081"/>
                <a:gd name="connsiteY2" fmla="*/ 0 h 550544"/>
                <a:gd name="connsiteX3" fmla="*/ 340042 w 660081"/>
                <a:gd name="connsiteY3" fmla="*/ 42862 h 550544"/>
                <a:gd name="connsiteX4" fmla="*/ 0 w 660081"/>
                <a:gd name="connsiteY4" fmla="*/ 112395 h 550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81" h="550544">
                  <a:moveTo>
                    <a:pt x="660082" y="550545"/>
                  </a:moveTo>
                  <a:lnTo>
                    <a:pt x="588644" y="205740"/>
                  </a:lnTo>
                  <a:lnTo>
                    <a:pt x="546735" y="0"/>
                  </a:lnTo>
                  <a:lnTo>
                    <a:pt x="340042" y="42862"/>
                  </a:lnTo>
                  <a:lnTo>
                    <a:pt x="0" y="112395"/>
                  </a:lnTo>
                </a:path>
              </a:pathLst>
            </a:custGeom>
            <a:noFill/>
            <a:ln w="126694" cap="flat">
              <a:solidFill>
                <a:srgbClr val="12100B"/>
              </a:solidFill>
              <a:prstDash val="solid"/>
              <a:miter/>
            </a:ln>
          </p:spPr>
          <p:txBody>
            <a:bodyPr rtlCol="0" anchor="ctr"/>
            <a:lstStyle/>
            <a:p>
              <a:endParaRPr lang="sv-SE"/>
            </a:p>
          </p:txBody>
        </p:sp>
      </p:grpSp>
    </p:spTree>
    <p:extLst>
      <p:ext uri="{BB962C8B-B14F-4D97-AF65-F5344CB8AC3E}">
        <p14:creationId xmlns:p14="http://schemas.microsoft.com/office/powerpoint/2010/main" val="165657796"/>
      </p:ext>
    </p:extLst>
  </p:cSld>
  <p:clrMapOvr>
    <a:masterClrMapping/>
  </p:clrMapOvr>
  <p:extLst>
    <p:ext uri="{DCECCB84-F9BA-43D5-87BE-67443E8EF086}">
      <p15:sldGuideLst xmlns:p15="http://schemas.microsoft.com/office/powerpoint/2012/main">
        <p15:guide id="1" orient="horz" pos="2478">
          <p15:clr>
            <a:srgbClr val="FBAE40"/>
          </p15:clr>
        </p15:guide>
        <p15:guide id="2" pos="3840">
          <p15:clr>
            <a:srgbClr val="FBAE40"/>
          </p15:clr>
        </p15:guide>
        <p15:guide id="3" orient="horz" pos="234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ext och vänsterställd bild">
    <p:bg>
      <p:bgPr>
        <a:solidFill>
          <a:srgbClr val="FFFFF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561CF1-8C58-43C4-85F4-74B85A95CCC3}"/>
              </a:ext>
            </a:extLst>
          </p:cNvPr>
          <p:cNvSpPr>
            <a:spLocks noGrp="1"/>
          </p:cNvSpPr>
          <p:nvPr>
            <p:ph type="title"/>
          </p:nvPr>
        </p:nvSpPr>
        <p:spPr>
          <a:xfrm>
            <a:off x="6264934" y="298175"/>
            <a:ext cx="4307816" cy="1600200"/>
          </a:xfrm>
        </p:spPr>
        <p:txBody>
          <a:bodyPr anchor="b"/>
          <a:lstStyle>
            <a:lvl1pPr>
              <a:defRPr sz="3200"/>
            </a:lvl1pPr>
          </a:lstStyle>
          <a:p>
            <a:r>
              <a:rPr lang="sv-SE"/>
              <a:t>Klicka här för att ändra mall för rubrikformat</a:t>
            </a:r>
          </a:p>
        </p:txBody>
      </p:sp>
      <p:sp>
        <p:nvSpPr>
          <p:cNvPr id="4" name="Platshållare för text 3">
            <a:extLst>
              <a:ext uri="{FF2B5EF4-FFF2-40B4-BE49-F238E27FC236}">
                <a16:creationId xmlns:a16="http://schemas.microsoft.com/office/drawing/2014/main" id="{691A2496-44E0-44EE-8C5B-1B08A193A429}"/>
              </a:ext>
            </a:extLst>
          </p:cNvPr>
          <p:cNvSpPr>
            <a:spLocks noGrp="1"/>
          </p:cNvSpPr>
          <p:nvPr>
            <p:ph type="body" sz="half" idx="2"/>
          </p:nvPr>
        </p:nvSpPr>
        <p:spPr>
          <a:xfrm>
            <a:off x="6264935" y="2130425"/>
            <a:ext cx="4307816" cy="40513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ADA1203-DAFF-46B9-91D7-47E5BF89EB5F}"/>
              </a:ext>
            </a:extLst>
          </p:cNvPr>
          <p:cNvSpPr>
            <a:spLocks noGrp="1"/>
          </p:cNvSpPr>
          <p:nvPr>
            <p:ph type="dt" sz="half" idx="10"/>
          </p:nvPr>
        </p:nvSpPr>
        <p:spPr>
          <a:xfrm>
            <a:off x="657225" y="7257658"/>
            <a:ext cx="2743200" cy="165400"/>
          </a:xfrm>
        </p:spPr>
        <p:txBody>
          <a:bodyPr/>
          <a:lstStyle/>
          <a:p>
            <a:fld id="{E78CCA88-CF94-4640-90A6-799437CE21E8}" type="datetime1">
              <a:rPr lang="sv-SE" smtClean="0"/>
              <a:t>2025-05-26</a:t>
            </a:fld>
            <a:endParaRPr lang="sv-SE"/>
          </a:p>
        </p:txBody>
      </p:sp>
      <p:sp>
        <p:nvSpPr>
          <p:cNvPr id="6" name="Platshållare för sidfot 5">
            <a:extLst>
              <a:ext uri="{FF2B5EF4-FFF2-40B4-BE49-F238E27FC236}">
                <a16:creationId xmlns:a16="http://schemas.microsoft.com/office/drawing/2014/main" id="{C9210FBD-A2BE-440A-B709-3F3BB63866CD}"/>
              </a:ext>
            </a:extLst>
          </p:cNvPr>
          <p:cNvSpPr>
            <a:spLocks noGrp="1"/>
          </p:cNvSpPr>
          <p:nvPr>
            <p:ph type="ftr" sz="quarter" idx="11"/>
          </p:nvPr>
        </p:nvSpPr>
        <p:spPr>
          <a:xfrm>
            <a:off x="657225" y="7455827"/>
            <a:ext cx="4114800" cy="165400"/>
          </a:xfrm>
        </p:spPr>
        <p:txBody>
          <a:bodyPr/>
          <a:lstStyle/>
          <a:p>
            <a:r>
              <a:rPr lang="sv-SE"/>
              <a:t>Insikt 2024 |</a:t>
            </a:r>
          </a:p>
        </p:txBody>
      </p:sp>
      <p:sp>
        <p:nvSpPr>
          <p:cNvPr id="7" name="Platshållare för bildnummer 6">
            <a:extLst>
              <a:ext uri="{FF2B5EF4-FFF2-40B4-BE49-F238E27FC236}">
                <a16:creationId xmlns:a16="http://schemas.microsoft.com/office/drawing/2014/main" id="{BE28D374-4D75-4567-950A-F1F60FB46C08}"/>
              </a:ext>
            </a:extLst>
          </p:cNvPr>
          <p:cNvSpPr>
            <a:spLocks noGrp="1"/>
          </p:cNvSpPr>
          <p:nvPr>
            <p:ph type="sldNum" sz="quarter" idx="12"/>
          </p:nvPr>
        </p:nvSpPr>
        <p:spPr>
          <a:xfrm>
            <a:off x="8429625" y="7455827"/>
            <a:ext cx="2743200" cy="165400"/>
          </a:xfrm>
        </p:spPr>
        <p:txBody>
          <a:bodyPr/>
          <a:lstStyle/>
          <a:p>
            <a:fld id="{AE086683-F536-42AB-ABBC-F4803DFE8DBC}" type="slidenum">
              <a:rPr lang="sv-SE" smtClean="0"/>
              <a:t>‹#›</a:t>
            </a:fld>
            <a:endParaRPr lang="sv-SE"/>
          </a:p>
        </p:txBody>
      </p:sp>
      <p:sp>
        <p:nvSpPr>
          <p:cNvPr id="9" name="Picture Placeholder 8">
            <a:extLst>
              <a:ext uri="{FF2B5EF4-FFF2-40B4-BE49-F238E27FC236}">
                <a16:creationId xmlns:a16="http://schemas.microsoft.com/office/drawing/2014/main" id="{943A14B3-EEC6-432F-9524-12E206EE884B}"/>
              </a:ext>
            </a:extLst>
          </p:cNvPr>
          <p:cNvSpPr>
            <a:spLocks noGrp="1"/>
          </p:cNvSpPr>
          <p:nvPr>
            <p:ph type="pic" sz="quarter" idx="13" hasCustomPrompt="1"/>
          </p:nvPr>
        </p:nvSpPr>
        <p:spPr>
          <a:xfrm>
            <a:off x="293412" y="293412"/>
            <a:ext cx="5802588" cy="6271176"/>
          </a:xfrm>
        </p:spPr>
        <p:txBody>
          <a:bodyPr/>
          <a:lstStyle>
            <a:lvl1pPr algn="ctr">
              <a:buNone/>
              <a:defRPr sz="1600"/>
            </a:lvl1pPr>
          </a:lstStyle>
          <a:p>
            <a:r>
              <a:rPr lang="sv-SE"/>
              <a:t> </a:t>
            </a:r>
          </a:p>
          <a:p>
            <a:endParaRPr lang="sv-SE"/>
          </a:p>
          <a:p>
            <a:endParaRPr lang="sv-SE"/>
          </a:p>
          <a:p>
            <a:endParaRPr lang="sv-SE"/>
          </a:p>
          <a:p>
            <a:endParaRPr lang="sv-SE"/>
          </a:p>
          <a:p>
            <a:endParaRPr lang="sv-SE"/>
          </a:p>
          <a:p>
            <a:endParaRPr lang="sv-SE"/>
          </a:p>
          <a:p>
            <a:r>
              <a:rPr lang="sv-SE"/>
              <a:t>Klicka på ikonen för att införa bild</a:t>
            </a:r>
          </a:p>
        </p:txBody>
      </p:sp>
    </p:spTree>
    <p:extLst>
      <p:ext uri="{BB962C8B-B14F-4D97-AF65-F5344CB8AC3E}">
        <p14:creationId xmlns:p14="http://schemas.microsoft.com/office/powerpoint/2010/main" val="20635173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6762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Avslutningssida pilar">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a:xfrm>
            <a:off x="647700" y="7549758"/>
            <a:ext cx="2743200" cy="165400"/>
          </a:xfrm>
        </p:spPr>
        <p:txBody>
          <a:bodyPr/>
          <a:lstStyle/>
          <a:p>
            <a:fld id="{0C54A738-771C-4A5C-9E87-8EBE7596C2E8}" type="datetime1">
              <a:rPr lang="sv-SE" smtClean="0"/>
              <a:t>2025-05-26</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a:xfrm>
            <a:off x="647700" y="7747927"/>
            <a:ext cx="4114800" cy="165400"/>
          </a:xfrm>
        </p:spPr>
        <p:txBody>
          <a:bodyPr/>
          <a:lstStyle/>
          <a:p>
            <a:r>
              <a:rPr lang="sv-SE"/>
              <a:t>Insikt 2024 |</a:t>
            </a:r>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a:xfrm>
            <a:off x="8420100" y="7747927"/>
            <a:ext cx="2743200" cy="165400"/>
          </a:xfrm>
        </p:spPr>
        <p:txBody>
          <a:bodyPr/>
          <a:lstStyle/>
          <a:p>
            <a:fld id="{AE086683-F536-42AB-ABBC-F4803DFE8DBC}" type="slidenum">
              <a:rPr lang="sv-SE" smtClean="0"/>
              <a:t>‹#›</a:t>
            </a:fld>
            <a:endParaRPr lang="sv-SE"/>
          </a:p>
        </p:txBody>
      </p:sp>
      <p:pic>
        <p:nvPicPr>
          <p:cNvPr id="5" name="Graphic 4">
            <a:extLst>
              <a:ext uri="{FF2B5EF4-FFF2-40B4-BE49-F238E27FC236}">
                <a16:creationId xmlns:a16="http://schemas.microsoft.com/office/drawing/2014/main" id="{175297CC-7CAB-4231-AB8D-015ADE92F4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215231"/>
            <a:ext cx="12192000" cy="4403725"/>
          </a:xfrm>
          <a:prstGeom prst="rect">
            <a:avLst/>
          </a:prstGeom>
        </p:spPr>
      </p:pic>
    </p:spTree>
    <p:extLst>
      <p:ext uri="{BB962C8B-B14F-4D97-AF65-F5344CB8AC3E}">
        <p14:creationId xmlns:p14="http://schemas.microsoft.com/office/powerpoint/2010/main" val="1800422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Avslutningssida välj logotyp">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a:xfrm>
            <a:off x="647700" y="7549758"/>
            <a:ext cx="2743200" cy="165400"/>
          </a:xfrm>
        </p:spPr>
        <p:txBody>
          <a:bodyPr/>
          <a:lstStyle/>
          <a:p>
            <a:fld id="{2C4BBB6E-6D60-4F2C-8506-49D1CFCC023D}" type="datetime1">
              <a:rPr lang="sv-SE" smtClean="0"/>
              <a:t>2025-05-26</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a:xfrm>
            <a:off x="647700" y="7747927"/>
            <a:ext cx="4114800" cy="165400"/>
          </a:xfrm>
        </p:spPr>
        <p:txBody>
          <a:bodyPr/>
          <a:lstStyle/>
          <a:p>
            <a:r>
              <a:rPr lang="sv-SE"/>
              <a:t>Insikt 2024 |</a:t>
            </a:r>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a:xfrm>
            <a:off x="8420100" y="7747927"/>
            <a:ext cx="2743200" cy="165400"/>
          </a:xfrm>
        </p:spPr>
        <p:txBody>
          <a:bodyPr/>
          <a:lstStyle/>
          <a:p>
            <a:fld id="{AE086683-F536-42AB-ABBC-F4803DFE8DBC}" type="slidenum">
              <a:rPr lang="sv-SE" smtClean="0"/>
              <a:t>‹#›</a:t>
            </a:fld>
            <a:endParaRPr lang="sv-SE"/>
          </a:p>
        </p:txBody>
      </p:sp>
      <p:pic>
        <p:nvPicPr>
          <p:cNvPr id="6" name="Bildobjekt 5">
            <a:extLst>
              <a:ext uri="{FF2B5EF4-FFF2-40B4-BE49-F238E27FC236}">
                <a16:creationId xmlns:a16="http://schemas.microsoft.com/office/drawing/2014/main" id="{8BC10EFD-1070-4D90-A622-A3B9534F8048}"/>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798441" y="5774634"/>
            <a:ext cx="5404115" cy="356617"/>
          </a:xfrm>
          <a:prstGeom prst="rect">
            <a:avLst/>
          </a:prstGeom>
        </p:spPr>
      </p:pic>
    </p:spTree>
    <p:extLst>
      <p:ext uri="{BB962C8B-B14F-4D97-AF65-F5344CB8AC3E}">
        <p14:creationId xmlns:p14="http://schemas.microsoft.com/office/powerpoint/2010/main" val="11219142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Avslutningssida Almega med förbund">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a:xfrm>
            <a:off x="647700" y="7549758"/>
            <a:ext cx="2743200" cy="165400"/>
          </a:xfrm>
        </p:spPr>
        <p:txBody>
          <a:bodyPr/>
          <a:lstStyle/>
          <a:p>
            <a:fld id="{754AD859-A05B-49AD-91A4-CFF533703CB1}" type="datetime1">
              <a:rPr lang="sv-SE" smtClean="0"/>
              <a:t>2025-05-26</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a:xfrm>
            <a:off x="647700" y="7747927"/>
            <a:ext cx="4114800" cy="165400"/>
          </a:xfrm>
        </p:spPr>
        <p:txBody>
          <a:bodyPr/>
          <a:lstStyle/>
          <a:p>
            <a:r>
              <a:rPr lang="sv-SE"/>
              <a:t>Insikt 2024 |</a:t>
            </a:r>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a:xfrm>
            <a:off x="8420100" y="7747927"/>
            <a:ext cx="2743200" cy="165400"/>
          </a:xfrm>
        </p:spPr>
        <p:txBody>
          <a:bodyPr/>
          <a:lstStyle/>
          <a:p>
            <a:fld id="{AE086683-F536-42AB-ABBC-F4803DFE8DBC}" type="slidenum">
              <a:rPr lang="sv-SE" smtClean="0"/>
              <a:t>‹#›</a:t>
            </a:fld>
            <a:endParaRPr lang="sv-SE"/>
          </a:p>
        </p:txBody>
      </p:sp>
      <p:pic>
        <p:nvPicPr>
          <p:cNvPr id="5" name="Bild 4">
            <a:extLst>
              <a:ext uri="{FF2B5EF4-FFF2-40B4-BE49-F238E27FC236}">
                <a16:creationId xmlns:a16="http://schemas.microsoft.com/office/drawing/2014/main" id="{1BA6E06C-18CA-402A-B78B-FD2CD66D8B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8440" y="1943100"/>
            <a:ext cx="5753028" cy="4253524"/>
          </a:xfrm>
          <a:prstGeom prst="rect">
            <a:avLst/>
          </a:prstGeom>
        </p:spPr>
      </p:pic>
    </p:spTree>
    <p:extLst>
      <p:ext uri="{BB962C8B-B14F-4D97-AF65-F5344CB8AC3E}">
        <p14:creationId xmlns:p14="http://schemas.microsoft.com/office/powerpoint/2010/main" val="10424926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Startsida förbundsgrön">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00038" y="548621"/>
            <a:ext cx="8764449" cy="2387600"/>
          </a:xfrm>
        </p:spPr>
        <p:txBody>
          <a:bodyPr anchor="ctr"/>
          <a:lstStyle>
            <a:lvl1pPr algn="l">
              <a:defRPr sz="6000"/>
            </a:lvl1pPr>
          </a:lstStyle>
          <a:p>
            <a:r>
              <a:rPr lang="sv-SE"/>
              <a:t>Presentationens namn här i max tre rader</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00038" y="3164699"/>
            <a:ext cx="8764449" cy="972067"/>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68017" y="7079769"/>
            <a:ext cx="2743200" cy="165400"/>
          </a:xfrm>
        </p:spPr>
        <p:txBody>
          <a:bodyPr/>
          <a:lstStyle/>
          <a:p>
            <a:fld id="{88B9DA33-5D37-484E-8D4A-69DAEBF7C05E}" type="datetime1">
              <a:rPr lang="sv-SE" smtClean="0"/>
              <a:t>2025-05-26</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68017" y="7277938"/>
            <a:ext cx="4114800" cy="165400"/>
          </a:xfrm>
        </p:spPr>
        <p:txBody>
          <a:bodyPr/>
          <a:lstStyle/>
          <a:p>
            <a:r>
              <a:rPr lang="sv-SE"/>
              <a:t>Insikt 2024 |</a:t>
            </a:r>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40417" y="7277938"/>
            <a:ext cx="2743200" cy="165400"/>
          </a:xfrm>
        </p:spPr>
        <p:txBody>
          <a:bodyPr/>
          <a:lstStyle/>
          <a:p>
            <a:fld id="{AE086683-F536-42AB-ABBC-F4803DFE8DBC}" type="slidenum">
              <a:rPr lang="sv-SE" smtClean="0"/>
              <a:t>‹#›</a:t>
            </a:fld>
            <a:endParaRPr lang="sv-SE"/>
          </a:p>
        </p:txBody>
      </p:sp>
      <p:sp>
        <p:nvSpPr>
          <p:cNvPr id="18" name="Frihandsfigur: Form 17">
            <a:extLst>
              <a:ext uri="{FF2B5EF4-FFF2-40B4-BE49-F238E27FC236}">
                <a16:creationId xmlns:a16="http://schemas.microsoft.com/office/drawing/2014/main" id="{E0ADA2EB-068E-4AF9-BD94-838CEC9141E0}"/>
              </a:ext>
            </a:extLst>
          </p:cNvPr>
          <p:cNvSpPr/>
          <p:nvPr userDrawn="1"/>
        </p:nvSpPr>
        <p:spPr>
          <a:xfrm rot="10512305">
            <a:off x="8065503" y="2236024"/>
            <a:ext cx="3816990" cy="4615084"/>
          </a:xfrm>
          <a:custGeom>
            <a:avLst/>
            <a:gdLst>
              <a:gd name="connsiteX0" fmla="*/ 3807359 w 3807359"/>
              <a:gd name="connsiteY0" fmla="*/ 652140 h 3869685"/>
              <a:gd name="connsiteX1" fmla="*/ 3653054 w 3807359"/>
              <a:gd name="connsiteY1" fmla="*/ 1003613 h 3869685"/>
              <a:gd name="connsiteX2" fmla="*/ 3601619 w 3807359"/>
              <a:gd name="connsiteY2" fmla="*/ 1084575 h 3869685"/>
              <a:gd name="connsiteX3" fmla="*/ 3573997 w 3807359"/>
              <a:gd name="connsiteY3" fmla="*/ 1124580 h 3869685"/>
              <a:gd name="connsiteX4" fmla="*/ 3544469 w 3807359"/>
              <a:gd name="connsiteY4" fmla="*/ 1162680 h 3869685"/>
              <a:gd name="connsiteX5" fmla="*/ 3530182 w 3807359"/>
              <a:gd name="connsiteY5" fmla="*/ 1181730 h 3869685"/>
              <a:gd name="connsiteX6" fmla="*/ 3514942 w 3807359"/>
              <a:gd name="connsiteY6" fmla="*/ 1199828 h 3869685"/>
              <a:gd name="connsiteX7" fmla="*/ 3483509 w 3807359"/>
              <a:gd name="connsiteY7" fmla="*/ 1236975 h 3869685"/>
              <a:gd name="connsiteX8" fmla="*/ 3450172 w 3807359"/>
              <a:gd name="connsiteY8" fmla="*/ 1272218 h 3869685"/>
              <a:gd name="connsiteX9" fmla="*/ 3416834 w 3807359"/>
              <a:gd name="connsiteY9" fmla="*/ 1306508 h 3869685"/>
              <a:gd name="connsiteX10" fmla="*/ 3106319 w 3807359"/>
              <a:gd name="connsiteY10" fmla="*/ 1532250 h 3869685"/>
              <a:gd name="connsiteX11" fmla="*/ 3063457 w 3807359"/>
              <a:gd name="connsiteY11" fmla="*/ 1554158 h 3869685"/>
              <a:gd name="connsiteX12" fmla="*/ 3019642 w 3807359"/>
              <a:gd name="connsiteY12" fmla="*/ 1573208 h 3869685"/>
              <a:gd name="connsiteX13" fmla="*/ 2997734 w 3807359"/>
              <a:gd name="connsiteY13" fmla="*/ 1582733 h 3869685"/>
              <a:gd name="connsiteX14" fmla="*/ 2974874 w 3807359"/>
              <a:gd name="connsiteY14" fmla="*/ 1590353 h 3869685"/>
              <a:gd name="connsiteX15" fmla="*/ 2929154 w 3807359"/>
              <a:gd name="connsiteY15" fmla="*/ 1606545 h 3869685"/>
              <a:gd name="connsiteX16" fmla="*/ 2741512 w 3807359"/>
              <a:gd name="connsiteY16" fmla="*/ 1648455 h 3869685"/>
              <a:gd name="connsiteX17" fmla="*/ 2645309 w 3807359"/>
              <a:gd name="connsiteY17" fmla="*/ 1657980 h 3869685"/>
              <a:gd name="connsiteX18" fmla="*/ 2597684 w 3807359"/>
              <a:gd name="connsiteY18" fmla="*/ 1659885 h 3869685"/>
              <a:gd name="connsiteX19" fmla="*/ 2549107 w 3807359"/>
              <a:gd name="connsiteY19" fmla="*/ 1659885 h 3869685"/>
              <a:gd name="connsiteX20" fmla="*/ 2501482 w 3807359"/>
              <a:gd name="connsiteY20" fmla="*/ 1657028 h 3869685"/>
              <a:gd name="connsiteX21" fmla="*/ 2477669 w 3807359"/>
              <a:gd name="connsiteY21" fmla="*/ 1655123 h 3869685"/>
              <a:gd name="connsiteX22" fmla="*/ 2453857 w 3807359"/>
              <a:gd name="connsiteY22" fmla="*/ 1652265 h 3869685"/>
              <a:gd name="connsiteX23" fmla="*/ 2406232 w 3807359"/>
              <a:gd name="connsiteY23" fmla="*/ 1646550 h 3869685"/>
              <a:gd name="connsiteX24" fmla="*/ 2358607 w 3807359"/>
              <a:gd name="connsiteY24" fmla="*/ 1637978 h 3869685"/>
              <a:gd name="connsiteX25" fmla="*/ 2334794 w 3807359"/>
              <a:gd name="connsiteY25" fmla="*/ 1633215 h 3869685"/>
              <a:gd name="connsiteX26" fmla="*/ 2311934 w 3807359"/>
              <a:gd name="connsiteY26" fmla="*/ 1627500 h 3869685"/>
              <a:gd name="connsiteX27" fmla="*/ 2265262 w 3807359"/>
              <a:gd name="connsiteY27" fmla="*/ 1615118 h 3869685"/>
              <a:gd name="connsiteX28" fmla="*/ 2219542 w 3807359"/>
              <a:gd name="connsiteY28" fmla="*/ 1599878 h 3869685"/>
              <a:gd name="connsiteX29" fmla="*/ 2196682 w 3807359"/>
              <a:gd name="connsiteY29" fmla="*/ 1592258 h 3869685"/>
              <a:gd name="connsiteX30" fmla="*/ 2174774 w 3807359"/>
              <a:gd name="connsiteY30" fmla="*/ 1583685 h 3869685"/>
              <a:gd name="connsiteX31" fmla="*/ 2130007 w 3807359"/>
              <a:gd name="connsiteY31" fmla="*/ 1564635 h 3869685"/>
              <a:gd name="connsiteX32" fmla="*/ 2087144 w 3807359"/>
              <a:gd name="connsiteY32" fmla="*/ 1542728 h 3869685"/>
              <a:gd name="connsiteX33" fmla="*/ 2004277 w 3807359"/>
              <a:gd name="connsiteY33" fmla="*/ 1494150 h 3869685"/>
              <a:gd name="connsiteX34" fmla="*/ 1993799 w 3807359"/>
              <a:gd name="connsiteY34" fmla="*/ 1487483 h 3869685"/>
              <a:gd name="connsiteX35" fmla="*/ 1984274 w 3807359"/>
              <a:gd name="connsiteY35" fmla="*/ 1480815 h 3869685"/>
              <a:gd name="connsiteX36" fmla="*/ 1965224 w 3807359"/>
              <a:gd name="connsiteY36" fmla="*/ 1466528 h 3869685"/>
              <a:gd name="connsiteX37" fmla="*/ 1946174 w 3807359"/>
              <a:gd name="connsiteY37" fmla="*/ 1452240 h 3869685"/>
              <a:gd name="connsiteX38" fmla="*/ 1927124 w 3807359"/>
              <a:gd name="connsiteY38" fmla="*/ 1437000 h 3869685"/>
              <a:gd name="connsiteX39" fmla="*/ 1909027 w 3807359"/>
              <a:gd name="connsiteY39" fmla="*/ 1421760 h 3869685"/>
              <a:gd name="connsiteX40" fmla="*/ 1890929 w 3807359"/>
              <a:gd name="connsiteY40" fmla="*/ 1405568 h 3869685"/>
              <a:gd name="connsiteX41" fmla="*/ 1856639 w 3807359"/>
              <a:gd name="connsiteY41" fmla="*/ 1372230 h 3869685"/>
              <a:gd name="connsiteX42" fmla="*/ 1738529 w 3807359"/>
              <a:gd name="connsiteY42" fmla="*/ 1220783 h 3869685"/>
              <a:gd name="connsiteX43" fmla="*/ 1654709 w 3807359"/>
              <a:gd name="connsiteY43" fmla="*/ 1047428 h 3869685"/>
              <a:gd name="connsiteX44" fmla="*/ 1608037 w 3807359"/>
              <a:gd name="connsiteY44" fmla="*/ 860738 h 3869685"/>
              <a:gd name="connsiteX45" fmla="*/ 1601369 w 3807359"/>
              <a:gd name="connsiteY45" fmla="*/ 668333 h 3869685"/>
              <a:gd name="connsiteX46" fmla="*/ 1614704 w 3807359"/>
              <a:gd name="connsiteY46" fmla="*/ 573083 h 3869685"/>
              <a:gd name="connsiteX47" fmla="*/ 1626134 w 3807359"/>
              <a:gd name="connsiteY47" fmla="*/ 526410 h 3869685"/>
              <a:gd name="connsiteX48" fmla="*/ 1632802 w 3807359"/>
              <a:gd name="connsiteY48" fmla="*/ 503550 h 3869685"/>
              <a:gd name="connsiteX49" fmla="*/ 1640422 w 3807359"/>
              <a:gd name="connsiteY49" fmla="*/ 480690 h 3869685"/>
              <a:gd name="connsiteX50" fmla="*/ 1656614 w 3807359"/>
              <a:gd name="connsiteY50" fmla="*/ 435923 h 3869685"/>
              <a:gd name="connsiteX51" fmla="*/ 1676617 w 3807359"/>
              <a:gd name="connsiteY51" fmla="*/ 392108 h 3869685"/>
              <a:gd name="connsiteX52" fmla="*/ 1725194 w 3807359"/>
              <a:gd name="connsiteY52" fmla="*/ 309240 h 3869685"/>
              <a:gd name="connsiteX53" fmla="*/ 1785202 w 3807359"/>
              <a:gd name="connsiteY53" fmla="*/ 233993 h 3869685"/>
              <a:gd name="connsiteX54" fmla="*/ 1854734 w 3807359"/>
              <a:gd name="connsiteY54" fmla="*/ 167318 h 3869685"/>
              <a:gd name="connsiteX55" fmla="*/ 2199539 w 3807359"/>
              <a:gd name="connsiteY55" fmla="*/ 7298 h 3869685"/>
              <a:gd name="connsiteX56" fmla="*/ 2390992 w 3807359"/>
              <a:gd name="connsiteY56" fmla="*/ 9203 h 3869685"/>
              <a:gd name="connsiteX57" fmla="*/ 2483384 w 3807359"/>
              <a:gd name="connsiteY57" fmla="*/ 34920 h 3869685"/>
              <a:gd name="connsiteX58" fmla="*/ 2505292 w 3807359"/>
              <a:gd name="connsiteY58" fmla="*/ 44445 h 3869685"/>
              <a:gd name="connsiteX59" fmla="*/ 2527199 w 3807359"/>
              <a:gd name="connsiteY59" fmla="*/ 54923 h 3869685"/>
              <a:gd name="connsiteX60" fmla="*/ 2549107 w 3807359"/>
              <a:gd name="connsiteY60" fmla="*/ 65400 h 3869685"/>
              <a:gd name="connsiteX61" fmla="*/ 2570062 w 3807359"/>
              <a:gd name="connsiteY61" fmla="*/ 77783 h 3869685"/>
              <a:gd name="connsiteX62" fmla="*/ 2714842 w 3807359"/>
              <a:gd name="connsiteY62" fmla="*/ 203513 h 3869685"/>
              <a:gd name="connsiteX63" fmla="*/ 2816759 w 3807359"/>
              <a:gd name="connsiteY63" fmla="*/ 366390 h 3869685"/>
              <a:gd name="connsiteX64" fmla="*/ 2889149 w 3807359"/>
              <a:gd name="connsiteY64" fmla="*/ 740723 h 3869685"/>
              <a:gd name="connsiteX65" fmla="*/ 2810092 w 3807359"/>
              <a:gd name="connsiteY65" fmla="*/ 1116008 h 3869685"/>
              <a:gd name="connsiteX66" fmla="*/ 2641499 w 3807359"/>
              <a:gd name="connsiteY66" fmla="*/ 1461765 h 3869685"/>
              <a:gd name="connsiteX67" fmla="*/ 2171917 w 3807359"/>
              <a:gd name="connsiteY67" fmla="*/ 2069460 h 3869685"/>
              <a:gd name="connsiteX68" fmla="*/ 1872832 w 3807359"/>
              <a:gd name="connsiteY68" fmla="*/ 2311395 h 3869685"/>
              <a:gd name="connsiteX69" fmla="*/ 1531837 w 3807359"/>
              <a:gd name="connsiteY69" fmla="*/ 2488560 h 3869685"/>
              <a:gd name="connsiteX70" fmla="*/ 1508977 w 3807359"/>
              <a:gd name="connsiteY70" fmla="*/ 2497133 h 3869685"/>
              <a:gd name="connsiteX71" fmla="*/ 1486117 w 3807359"/>
              <a:gd name="connsiteY71" fmla="*/ 2504753 h 3869685"/>
              <a:gd name="connsiteX72" fmla="*/ 1440397 w 3807359"/>
              <a:gd name="connsiteY72" fmla="*/ 2519993 h 3869685"/>
              <a:gd name="connsiteX73" fmla="*/ 1348004 w 3807359"/>
              <a:gd name="connsiteY73" fmla="*/ 2546663 h 3869685"/>
              <a:gd name="connsiteX74" fmla="*/ 1253707 w 3807359"/>
              <a:gd name="connsiteY74" fmla="*/ 2566665 h 3869685"/>
              <a:gd name="connsiteX75" fmla="*/ 1206082 w 3807359"/>
              <a:gd name="connsiteY75" fmla="*/ 2574285 h 3869685"/>
              <a:gd name="connsiteX76" fmla="*/ 1158457 w 3807359"/>
              <a:gd name="connsiteY76" fmla="*/ 2580953 h 3869685"/>
              <a:gd name="connsiteX77" fmla="*/ 774599 w 3807359"/>
              <a:gd name="connsiteY77" fmla="*/ 2576190 h 3869685"/>
              <a:gd name="connsiteX78" fmla="*/ 750787 w 3807359"/>
              <a:gd name="connsiteY78" fmla="*/ 2573333 h 3869685"/>
              <a:gd name="connsiteX79" fmla="*/ 726974 w 3807359"/>
              <a:gd name="connsiteY79" fmla="*/ 2568570 h 3869685"/>
              <a:gd name="connsiteX80" fmla="*/ 679349 w 3807359"/>
              <a:gd name="connsiteY80" fmla="*/ 2559045 h 3869685"/>
              <a:gd name="connsiteX81" fmla="*/ 632677 w 3807359"/>
              <a:gd name="connsiteY81" fmla="*/ 2547615 h 3869685"/>
              <a:gd name="connsiteX82" fmla="*/ 586004 w 3807359"/>
              <a:gd name="connsiteY82" fmla="*/ 2535233 h 3869685"/>
              <a:gd name="connsiteX83" fmla="*/ 540284 w 3807359"/>
              <a:gd name="connsiteY83" fmla="*/ 2519040 h 3869685"/>
              <a:gd name="connsiteX84" fmla="*/ 495517 w 3807359"/>
              <a:gd name="connsiteY84" fmla="*/ 2502848 h 3869685"/>
              <a:gd name="connsiteX85" fmla="*/ 451702 w 3807359"/>
              <a:gd name="connsiteY85" fmla="*/ 2483798 h 3869685"/>
              <a:gd name="connsiteX86" fmla="*/ 407887 w 3807359"/>
              <a:gd name="connsiteY86" fmla="*/ 2462843 h 3869685"/>
              <a:gd name="connsiteX87" fmla="*/ 108802 w 3807359"/>
              <a:gd name="connsiteY87" fmla="*/ 2225670 h 3869685"/>
              <a:gd name="connsiteX88" fmla="*/ 81179 w 3807359"/>
              <a:gd name="connsiteY88" fmla="*/ 2186618 h 3869685"/>
              <a:gd name="connsiteX89" fmla="*/ 67844 w 3807359"/>
              <a:gd name="connsiteY89" fmla="*/ 2166615 h 3869685"/>
              <a:gd name="connsiteX90" fmla="*/ 56414 w 3807359"/>
              <a:gd name="connsiteY90" fmla="*/ 2145660 h 3869685"/>
              <a:gd name="connsiteX91" fmla="*/ 50699 w 3807359"/>
              <a:gd name="connsiteY91" fmla="*/ 2135183 h 3869685"/>
              <a:gd name="connsiteX92" fmla="*/ 45937 w 3807359"/>
              <a:gd name="connsiteY92" fmla="*/ 2124705 h 3869685"/>
              <a:gd name="connsiteX93" fmla="*/ 35459 w 3807359"/>
              <a:gd name="connsiteY93" fmla="*/ 2102798 h 3869685"/>
              <a:gd name="connsiteX94" fmla="*/ 26887 w 3807359"/>
              <a:gd name="connsiteY94" fmla="*/ 2079938 h 3869685"/>
              <a:gd name="connsiteX95" fmla="*/ 19267 w 3807359"/>
              <a:gd name="connsiteY95" fmla="*/ 2057078 h 3869685"/>
              <a:gd name="connsiteX96" fmla="*/ 4979 w 3807359"/>
              <a:gd name="connsiteY96" fmla="*/ 1866578 h 3869685"/>
              <a:gd name="connsiteX97" fmla="*/ 73559 w 3807359"/>
              <a:gd name="connsiteY97" fmla="*/ 1687508 h 3869685"/>
              <a:gd name="connsiteX98" fmla="*/ 201194 w 3807359"/>
              <a:gd name="connsiteY98" fmla="*/ 1543680 h 3869685"/>
              <a:gd name="connsiteX99" fmla="*/ 366929 w 3807359"/>
              <a:gd name="connsiteY99" fmla="*/ 1446525 h 3869685"/>
              <a:gd name="connsiteX100" fmla="*/ 553619 w 3807359"/>
              <a:gd name="connsiteY100" fmla="*/ 1400805 h 3869685"/>
              <a:gd name="connsiteX101" fmla="*/ 935572 w 3807359"/>
              <a:gd name="connsiteY101" fmla="*/ 1428428 h 3869685"/>
              <a:gd name="connsiteX102" fmla="*/ 1120357 w 3807359"/>
              <a:gd name="connsiteY102" fmla="*/ 1481768 h 3869685"/>
              <a:gd name="connsiteX103" fmla="*/ 1298474 w 3807359"/>
              <a:gd name="connsiteY103" fmla="*/ 1554158 h 3869685"/>
              <a:gd name="connsiteX104" fmla="*/ 1468019 w 3807359"/>
              <a:gd name="connsiteY104" fmla="*/ 1644645 h 3869685"/>
              <a:gd name="connsiteX105" fmla="*/ 1627087 w 3807359"/>
              <a:gd name="connsiteY105" fmla="*/ 1753230 h 3869685"/>
              <a:gd name="connsiteX106" fmla="*/ 1896644 w 3807359"/>
              <a:gd name="connsiteY106" fmla="*/ 2026598 h 3869685"/>
              <a:gd name="connsiteX107" fmla="*/ 2080477 w 3807359"/>
              <a:gd name="connsiteY107" fmla="*/ 2363783 h 3869685"/>
              <a:gd name="connsiteX108" fmla="*/ 2139532 w 3807359"/>
              <a:gd name="connsiteY108" fmla="*/ 2546663 h 3869685"/>
              <a:gd name="connsiteX109" fmla="*/ 2179537 w 3807359"/>
              <a:gd name="connsiteY109" fmla="*/ 2735258 h 3869685"/>
              <a:gd name="connsiteX110" fmla="*/ 2202397 w 3807359"/>
              <a:gd name="connsiteY110" fmla="*/ 2926710 h 3869685"/>
              <a:gd name="connsiteX111" fmla="*/ 2210969 w 3807359"/>
              <a:gd name="connsiteY111" fmla="*/ 3119115 h 3869685"/>
              <a:gd name="connsiteX112" fmla="*/ 2208112 w 3807359"/>
              <a:gd name="connsiteY112" fmla="*/ 3311520 h 3869685"/>
              <a:gd name="connsiteX113" fmla="*/ 2203349 w 3807359"/>
              <a:gd name="connsiteY113" fmla="*/ 3407723 h 3869685"/>
              <a:gd name="connsiteX114" fmla="*/ 2201444 w 3807359"/>
              <a:gd name="connsiteY114" fmla="*/ 3438203 h 3869685"/>
              <a:gd name="connsiteX115" fmla="*/ 2201444 w 3807359"/>
              <a:gd name="connsiteY115" fmla="*/ 3442965 h 3869685"/>
              <a:gd name="connsiteX116" fmla="*/ 2200492 w 3807359"/>
              <a:gd name="connsiteY116" fmla="*/ 3461063 h 3869685"/>
              <a:gd name="connsiteX117" fmla="*/ 2197634 w 3807359"/>
              <a:gd name="connsiteY117" fmla="*/ 3498210 h 3869685"/>
              <a:gd name="connsiteX118" fmla="*/ 2190967 w 3807359"/>
              <a:gd name="connsiteY118" fmla="*/ 3573458 h 3869685"/>
              <a:gd name="connsiteX119" fmla="*/ 2158582 w 3807359"/>
              <a:gd name="connsiteY119" fmla="*/ 3869685 h 3869685"/>
              <a:gd name="connsiteX0" fmla="*/ 4316523 w 4316523"/>
              <a:gd name="connsiteY0" fmla="*/ 0 h 4531303"/>
              <a:gd name="connsiteX1" fmla="*/ 3653054 w 4316523"/>
              <a:gd name="connsiteY1" fmla="*/ 1665231 h 4531303"/>
              <a:gd name="connsiteX2" fmla="*/ 3601619 w 4316523"/>
              <a:gd name="connsiteY2" fmla="*/ 1746193 h 4531303"/>
              <a:gd name="connsiteX3" fmla="*/ 3573997 w 4316523"/>
              <a:gd name="connsiteY3" fmla="*/ 1786198 h 4531303"/>
              <a:gd name="connsiteX4" fmla="*/ 3544469 w 4316523"/>
              <a:gd name="connsiteY4" fmla="*/ 1824298 h 4531303"/>
              <a:gd name="connsiteX5" fmla="*/ 3530182 w 4316523"/>
              <a:gd name="connsiteY5" fmla="*/ 1843348 h 4531303"/>
              <a:gd name="connsiteX6" fmla="*/ 3514942 w 4316523"/>
              <a:gd name="connsiteY6" fmla="*/ 1861446 h 4531303"/>
              <a:gd name="connsiteX7" fmla="*/ 3483509 w 4316523"/>
              <a:gd name="connsiteY7" fmla="*/ 1898593 h 4531303"/>
              <a:gd name="connsiteX8" fmla="*/ 3450172 w 4316523"/>
              <a:gd name="connsiteY8" fmla="*/ 1933836 h 4531303"/>
              <a:gd name="connsiteX9" fmla="*/ 3416834 w 4316523"/>
              <a:gd name="connsiteY9" fmla="*/ 1968126 h 4531303"/>
              <a:gd name="connsiteX10" fmla="*/ 3106319 w 4316523"/>
              <a:gd name="connsiteY10" fmla="*/ 2193868 h 4531303"/>
              <a:gd name="connsiteX11" fmla="*/ 3063457 w 4316523"/>
              <a:gd name="connsiteY11" fmla="*/ 2215776 h 4531303"/>
              <a:gd name="connsiteX12" fmla="*/ 3019642 w 4316523"/>
              <a:gd name="connsiteY12" fmla="*/ 2234826 h 4531303"/>
              <a:gd name="connsiteX13" fmla="*/ 2997734 w 4316523"/>
              <a:gd name="connsiteY13" fmla="*/ 2244351 h 4531303"/>
              <a:gd name="connsiteX14" fmla="*/ 2974874 w 4316523"/>
              <a:gd name="connsiteY14" fmla="*/ 2251971 h 4531303"/>
              <a:gd name="connsiteX15" fmla="*/ 2929154 w 4316523"/>
              <a:gd name="connsiteY15" fmla="*/ 2268163 h 4531303"/>
              <a:gd name="connsiteX16" fmla="*/ 2741512 w 4316523"/>
              <a:gd name="connsiteY16" fmla="*/ 2310073 h 4531303"/>
              <a:gd name="connsiteX17" fmla="*/ 2645309 w 4316523"/>
              <a:gd name="connsiteY17" fmla="*/ 2319598 h 4531303"/>
              <a:gd name="connsiteX18" fmla="*/ 2597684 w 4316523"/>
              <a:gd name="connsiteY18" fmla="*/ 2321503 h 4531303"/>
              <a:gd name="connsiteX19" fmla="*/ 2549107 w 4316523"/>
              <a:gd name="connsiteY19" fmla="*/ 2321503 h 4531303"/>
              <a:gd name="connsiteX20" fmla="*/ 2501482 w 4316523"/>
              <a:gd name="connsiteY20" fmla="*/ 2318646 h 4531303"/>
              <a:gd name="connsiteX21" fmla="*/ 2477669 w 4316523"/>
              <a:gd name="connsiteY21" fmla="*/ 2316741 h 4531303"/>
              <a:gd name="connsiteX22" fmla="*/ 2453857 w 4316523"/>
              <a:gd name="connsiteY22" fmla="*/ 2313883 h 4531303"/>
              <a:gd name="connsiteX23" fmla="*/ 2406232 w 4316523"/>
              <a:gd name="connsiteY23" fmla="*/ 2308168 h 4531303"/>
              <a:gd name="connsiteX24" fmla="*/ 2358607 w 4316523"/>
              <a:gd name="connsiteY24" fmla="*/ 2299596 h 4531303"/>
              <a:gd name="connsiteX25" fmla="*/ 2334794 w 4316523"/>
              <a:gd name="connsiteY25" fmla="*/ 2294833 h 4531303"/>
              <a:gd name="connsiteX26" fmla="*/ 2311934 w 4316523"/>
              <a:gd name="connsiteY26" fmla="*/ 2289118 h 4531303"/>
              <a:gd name="connsiteX27" fmla="*/ 2265262 w 4316523"/>
              <a:gd name="connsiteY27" fmla="*/ 2276736 h 4531303"/>
              <a:gd name="connsiteX28" fmla="*/ 2219542 w 4316523"/>
              <a:gd name="connsiteY28" fmla="*/ 2261496 h 4531303"/>
              <a:gd name="connsiteX29" fmla="*/ 2196682 w 4316523"/>
              <a:gd name="connsiteY29" fmla="*/ 2253876 h 4531303"/>
              <a:gd name="connsiteX30" fmla="*/ 2174774 w 4316523"/>
              <a:gd name="connsiteY30" fmla="*/ 2245303 h 4531303"/>
              <a:gd name="connsiteX31" fmla="*/ 2130007 w 4316523"/>
              <a:gd name="connsiteY31" fmla="*/ 2226253 h 4531303"/>
              <a:gd name="connsiteX32" fmla="*/ 2087144 w 4316523"/>
              <a:gd name="connsiteY32" fmla="*/ 2204346 h 4531303"/>
              <a:gd name="connsiteX33" fmla="*/ 2004277 w 4316523"/>
              <a:gd name="connsiteY33" fmla="*/ 2155768 h 4531303"/>
              <a:gd name="connsiteX34" fmla="*/ 1993799 w 4316523"/>
              <a:gd name="connsiteY34" fmla="*/ 2149101 h 4531303"/>
              <a:gd name="connsiteX35" fmla="*/ 1984274 w 4316523"/>
              <a:gd name="connsiteY35" fmla="*/ 2142433 h 4531303"/>
              <a:gd name="connsiteX36" fmla="*/ 1965224 w 4316523"/>
              <a:gd name="connsiteY36" fmla="*/ 2128146 h 4531303"/>
              <a:gd name="connsiteX37" fmla="*/ 1946174 w 4316523"/>
              <a:gd name="connsiteY37" fmla="*/ 2113858 h 4531303"/>
              <a:gd name="connsiteX38" fmla="*/ 1927124 w 4316523"/>
              <a:gd name="connsiteY38" fmla="*/ 2098618 h 4531303"/>
              <a:gd name="connsiteX39" fmla="*/ 1909027 w 4316523"/>
              <a:gd name="connsiteY39" fmla="*/ 2083378 h 4531303"/>
              <a:gd name="connsiteX40" fmla="*/ 1890929 w 4316523"/>
              <a:gd name="connsiteY40" fmla="*/ 2067186 h 4531303"/>
              <a:gd name="connsiteX41" fmla="*/ 1856639 w 4316523"/>
              <a:gd name="connsiteY41" fmla="*/ 2033848 h 4531303"/>
              <a:gd name="connsiteX42" fmla="*/ 1738529 w 4316523"/>
              <a:gd name="connsiteY42" fmla="*/ 1882401 h 4531303"/>
              <a:gd name="connsiteX43" fmla="*/ 1654709 w 4316523"/>
              <a:gd name="connsiteY43" fmla="*/ 1709046 h 4531303"/>
              <a:gd name="connsiteX44" fmla="*/ 1608037 w 4316523"/>
              <a:gd name="connsiteY44" fmla="*/ 1522356 h 4531303"/>
              <a:gd name="connsiteX45" fmla="*/ 1601369 w 4316523"/>
              <a:gd name="connsiteY45" fmla="*/ 1329951 h 4531303"/>
              <a:gd name="connsiteX46" fmla="*/ 1614704 w 4316523"/>
              <a:gd name="connsiteY46" fmla="*/ 1234701 h 4531303"/>
              <a:gd name="connsiteX47" fmla="*/ 1626134 w 4316523"/>
              <a:gd name="connsiteY47" fmla="*/ 1188028 h 4531303"/>
              <a:gd name="connsiteX48" fmla="*/ 1632802 w 4316523"/>
              <a:gd name="connsiteY48" fmla="*/ 1165168 h 4531303"/>
              <a:gd name="connsiteX49" fmla="*/ 1640422 w 4316523"/>
              <a:gd name="connsiteY49" fmla="*/ 1142308 h 4531303"/>
              <a:gd name="connsiteX50" fmla="*/ 1656614 w 4316523"/>
              <a:gd name="connsiteY50" fmla="*/ 1097541 h 4531303"/>
              <a:gd name="connsiteX51" fmla="*/ 1676617 w 4316523"/>
              <a:gd name="connsiteY51" fmla="*/ 1053726 h 4531303"/>
              <a:gd name="connsiteX52" fmla="*/ 1725194 w 4316523"/>
              <a:gd name="connsiteY52" fmla="*/ 970858 h 4531303"/>
              <a:gd name="connsiteX53" fmla="*/ 1785202 w 4316523"/>
              <a:gd name="connsiteY53" fmla="*/ 895611 h 4531303"/>
              <a:gd name="connsiteX54" fmla="*/ 1854734 w 4316523"/>
              <a:gd name="connsiteY54" fmla="*/ 828936 h 4531303"/>
              <a:gd name="connsiteX55" fmla="*/ 2199539 w 4316523"/>
              <a:gd name="connsiteY55" fmla="*/ 668916 h 4531303"/>
              <a:gd name="connsiteX56" fmla="*/ 2390992 w 4316523"/>
              <a:gd name="connsiteY56" fmla="*/ 670821 h 4531303"/>
              <a:gd name="connsiteX57" fmla="*/ 2483384 w 4316523"/>
              <a:gd name="connsiteY57" fmla="*/ 696538 h 4531303"/>
              <a:gd name="connsiteX58" fmla="*/ 2505292 w 4316523"/>
              <a:gd name="connsiteY58" fmla="*/ 706063 h 4531303"/>
              <a:gd name="connsiteX59" fmla="*/ 2527199 w 4316523"/>
              <a:gd name="connsiteY59" fmla="*/ 716541 h 4531303"/>
              <a:gd name="connsiteX60" fmla="*/ 2549107 w 4316523"/>
              <a:gd name="connsiteY60" fmla="*/ 727018 h 4531303"/>
              <a:gd name="connsiteX61" fmla="*/ 2570062 w 4316523"/>
              <a:gd name="connsiteY61" fmla="*/ 739401 h 4531303"/>
              <a:gd name="connsiteX62" fmla="*/ 2714842 w 4316523"/>
              <a:gd name="connsiteY62" fmla="*/ 865131 h 4531303"/>
              <a:gd name="connsiteX63" fmla="*/ 2816759 w 4316523"/>
              <a:gd name="connsiteY63" fmla="*/ 1028008 h 4531303"/>
              <a:gd name="connsiteX64" fmla="*/ 2889149 w 4316523"/>
              <a:gd name="connsiteY64" fmla="*/ 1402341 h 4531303"/>
              <a:gd name="connsiteX65" fmla="*/ 2810092 w 4316523"/>
              <a:gd name="connsiteY65" fmla="*/ 1777626 h 4531303"/>
              <a:gd name="connsiteX66" fmla="*/ 2641499 w 4316523"/>
              <a:gd name="connsiteY66" fmla="*/ 2123383 h 4531303"/>
              <a:gd name="connsiteX67" fmla="*/ 2171917 w 4316523"/>
              <a:gd name="connsiteY67" fmla="*/ 2731078 h 4531303"/>
              <a:gd name="connsiteX68" fmla="*/ 1872832 w 4316523"/>
              <a:gd name="connsiteY68" fmla="*/ 2973013 h 4531303"/>
              <a:gd name="connsiteX69" fmla="*/ 1531837 w 4316523"/>
              <a:gd name="connsiteY69" fmla="*/ 3150178 h 4531303"/>
              <a:gd name="connsiteX70" fmla="*/ 1508977 w 4316523"/>
              <a:gd name="connsiteY70" fmla="*/ 3158751 h 4531303"/>
              <a:gd name="connsiteX71" fmla="*/ 1486117 w 4316523"/>
              <a:gd name="connsiteY71" fmla="*/ 3166371 h 4531303"/>
              <a:gd name="connsiteX72" fmla="*/ 1440397 w 4316523"/>
              <a:gd name="connsiteY72" fmla="*/ 3181611 h 4531303"/>
              <a:gd name="connsiteX73" fmla="*/ 1348004 w 4316523"/>
              <a:gd name="connsiteY73" fmla="*/ 3208281 h 4531303"/>
              <a:gd name="connsiteX74" fmla="*/ 1253707 w 4316523"/>
              <a:gd name="connsiteY74" fmla="*/ 3228283 h 4531303"/>
              <a:gd name="connsiteX75" fmla="*/ 1206082 w 4316523"/>
              <a:gd name="connsiteY75" fmla="*/ 3235903 h 4531303"/>
              <a:gd name="connsiteX76" fmla="*/ 1158457 w 4316523"/>
              <a:gd name="connsiteY76" fmla="*/ 3242571 h 4531303"/>
              <a:gd name="connsiteX77" fmla="*/ 774599 w 4316523"/>
              <a:gd name="connsiteY77" fmla="*/ 3237808 h 4531303"/>
              <a:gd name="connsiteX78" fmla="*/ 750787 w 4316523"/>
              <a:gd name="connsiteY78" fmla="*/ 3234951 h 4531303"/>
              <a:gd name="connsiteX79" fmla="*/ 726974 w 4316523"/>
              <a:gd name="connsiteY79" fmla="*/ 3230188 h 4531303"/>
              <a:gd name="connsiteX80" fmla="*/ 679349 w 4316523"/>
              <a:gd name="connsiteY80" fmla="*/ 3220663 h 4531303"/>
              <a:gd name="connsiteX81" fmla="*/ 632677 w 4316523"/>
              <a:gd name="connsiteY81" fmla="*/ 3209233 h 4531303"/>
              <a:gd name="connsiteX82" fmla="*/ 586004 w 4316523"/>
              <a:gd name="connsiteY82" fmla="*/ 3196851 h 4531303"/>
              <a:gd name="connsiteX83" fmla="*/ 540284 w 4316523"/>
              <a:gd name="connsiteY83" fmla="*/ 3180658 h 4531303"/>
              <a:gd name="connsiteX84" fmla="*/ 495517 w 4316523"/>
              <a:gd name="connsiteY84" fmla="*/ 3164466 h 4531303"/>
              <a:gd name="connsiteX85" fmla="*/ 451702 w 4316523"/>
              <a:gd name="connsiteY85" fmla="*/ 3145416 h 4531303"/>
              <a:gd name="connsiteX86" fmla="*/ 407887 w 4316523"/>
              <a:gd name="connsiteY86" fmla="*/ 3124461 h 4531303"/>
              <a:gd name="connsiteX87" fmla="*/ 108802 w 4316523"/>
              <a:gd name="connsiteY87" fmla="*/ 2887288 h 4531303"/>
              <a:gd name="connsiteX88" fmla="*/ 81179 w 4316523"/>
              <a:gd name="connsiteY88" fmla="*/ 2848236 h 4531303"/>
              <a:gd name="connsiteX89" fmla="*/ 67844 w 4316523"/>
              <a:gd name="connsiteY89" fmla="*/ 2828233 h 4531303"/>
              <a:gd name="connsiteX90" fmla="*/ 56414 w 4316523"/>
              <a:gd name="connsiteY90" fmla="*/ 2807278 h 4531303"/>
              <a:gd name="connsiteX91" fmla="*/ 50699 w 4316523"/>
              <a:gd name="connsiteY91" fmla="*/ 2796801 h 4531303"/>
              <a:gd name="connsiteX92" fmla="*/ 45937 w 4316523"/>
              <a:gd name="connsiteY92" fmla="*/ 2786323 h 4531303"/>
              <a:gd name="connsiteX93" fmla="*/ 35459 w 4316523"/>
              <a:gd name="connsiteY93" fmla="*/ 2764416 h 4531303"/>
              <a:gd name="connsiteX94" fmla="*/ 26887 w 4316523"/>
              <a:gd name="connsiteY94" fmla="*/ 2741556 h 4531303"/>
              <a:gd name="connsiteX95" fmla="*/ 19267 w 4316523"/>
              <a:gd name="connsiteY95" fmla="*/ 2718696 h 4531303"/>
              <a:gd name="connsiteX96" fmla="*/ 4979 w 4316523"/>
              <a:gd name="connsiteY96" fmla="*/ 2528196 h 4531303"/>
              <a:gd name="connsiteX97" fmla="*/ 73559 w 4316523"/>
              <a:gd name="connsiteY97" fmla="*/ 2349126 h 4531303"/>
              <a:gd name="connsiteX98" fmla="*/ 201194 w 4316523"/>
              <a:gd name="connsiteY98" fmla="*/ 2205298 h 4531303"/>
              <a:gd name="connsiteX99" fmla="*/ 366929 w 4316523"/>
              <a:gd name="connsiteY99" fmla="*/ 2108143 h 4531303"/>
              <a:gd name="connsiteX100" fmla="*/ 553619 w 4316523"/>
              <a:gd name="connsiteY100" fmla="*/ 2062423 h 4531303"/>
              <a:gd name="connsiteX101" fmla="*/ 935572 w 4316523"/>
              <a:gd name="connsiteY101" fmla="*/ 2090046 h 4531303"/>
              <a:gd name="connsiteX102" fmla="*/ 1120357 w 4316523"/>
              <a:gd name="connsiteY102" fmla="*/ 2143386 h 4531303"/>
              <a:gd name="connsiteX103" fmla="*/ 1298474 w 4316523"/>
              <a:gd name="connsiteY103" fmla="*/ 2215776 h 4531303"/>
              <a:gd name="connsiteX104" fmla="*/ 1468019 w 4316523"/>
              <a:gd name="connsiteY104" fmla="*/ 2306263 h 4531303"/>
              <a:gd name="connsiteX105" fmla="*/ 1627087 w 4316523"/>
              <a:gd name="connsiteY105" fmla="*/ 2414848 h 4531303"/>
              <a:gd name="connsiteX106" fmla="*/ 1896644 w 4316523"/>
              <a:gd name="connsiteY106" fmla="*/ 2688216 h 4531303"/>
              <a:gd name="connsiteX107" fmla="*/ 2080477 w 4316523"/>
              <a:gd name="connsiteY107" fmla="*/ 3025401 h 4531303"/>
              <a:gd name="connsiteX108" fmla="*/ 2139532 w 4316523"/>
              <a:gd name="connsiteY108" fmla="*/ 3208281 h 4531303"/>
              <a:gd name="connsiteX109" fmla="*/ 2179537 w 4316523"/>
              <a:gd name="connsiteY109" fmla="*/ 3396876 h 4531303"/>
              <a:gd name="connsiteX110" fmla="*/ 2202397 w 4316523"/>
              <a:gd name="connsiteY110" fmla="*/ 3588328 h 4531303"/>
              <a:gd name="connsiteX111" fmla="*/ 2210969 w 4316523"/>
              <a:gd name="connsiteY111" fmla="*/ 3780733 h 4531303"/>
              <a:gd name="connsiteX112" fmla="*/ 2208112 w 4316523"/>
              <a:gd name="connsiteY112" fmla="*/ 3973138 h 4531303"/>
              <a:gd name="connsiteX113" fmla="*/ 2203349 w 4316523"/>
              <a:gd name="connsiteY113" fmla="*/ 4069341 h 4531303"/>
              <a:gd name="connsiteX114" fmla="*/ 2201444 w 4316523"/>
              <a:gd name="connsiteY114" fmla="*/ 4099821 h 4531303"/>
              <a:gd name="connsiteX115" fmla="*/ 2201444 w 4316523"/>
              <a:gd name="connsiteY115" fmla="*/ 4104583 h 4531303"/>
              <a:gd name="connsiteX116" fmla="*/ 2200492 w 4316523"/>
              <a:gd name="connsiteY116" fmla="*/ 4122681 h 4531303"/>
              <a:gd name="connsiteX117" fmla="*/ 2197634 w 4316523"/>
              <a:gd name="connsiteY117" fmla="*/ 4159828 h 4531303"/>
              <a:gd name="connsiteX118" fmla="*/ 2190967 w 4316523"/>
              <a:gd name="connsiteY118" fmla="*/ 4235076 h 4531303"/>
              <a:gd name="connsiteX119" fmla="*/ 2158582 w 4316523"/>
              <a:gd name="connsiteY119" fmla="*/ 4531303 h 4531303"/>
              <a:gd name="connsiteX0" fmla="*/ 3595933 w 3669016"/>
              <a:gd name="connsiteY0" fmla="*/ 0 h 4501982"/>
              <a:gd name="connsiteX1" fmla="*/ 3653054 w 3669016"/>
              <a:gd name="connsiteY1" fmla="*/ 1635910 h 4501982"/>
              <a:gd name="connsiteX2" fmla="*/ 3601619 w 3669016"/>
              <a:gd name="connsiteY2" fmla="*/ 1716872 h 4501982"/>
              <a:gd name="connsiteX3" fmla="*/ 3573997 w 3669016"/>
              <a:gd name="connsiteY3" fmla="*/ 1756877 h 4501982"/>
              <a:gd name="connsiteX4" fmla="*/ 3544469 w 3669016"/>
              <a:gd name="connsiteY4" fmla="*/ 1794977 h 4501982"/>
              <a:gd name="connsiteX5" fmla="*/ 3530182 w 3669016"/>
              <a:gd name="connsiteY5" fmla="*/ 1814027 h 4501982"/>
              <a:gd name="connsiteX6" fmla="*/ 3514942 w 3669016"/>
              <a:gd name="connsiteY6" fmla="*/ 1832125 h 4501982"/>
              <a:gd name="connsiteX7" fmla="*/ 3483509 w 3669016"/>
              <a:gd name="connsiteY7" fmla="*/ 1869272 h 4501982"/>
              <a:gd name="connsiteX8" fmla="*/ 3450172 w 3669016"/>
              <a:gd name="connsiteY8" fmla="*/ 1904515 h 4501982"/>
              <a:gd name="connsiteX9" fmla="*/ 3416834 w 3669016"/>
              <a:gd name="connsiteY9" fmla="*/ 1938805 h 4501982"/>
              <a:gd name="connsiteX10" fmla="*/ 3106319 w 3669016"/>
              <a:gd name="connsiteY10" fmla="*/ 2164547 h 4501982"/>
              <a:gd name="connsiteX11" fmla="*/ 3063457 w 3669016"/>
              <a:gd name="connsiteY11" fmla="*/ 2186455 h 4501982"/>
              <a:gd name="connsiteX12" fmla="*/ 3019642 w 3669016"/>
              <a:gd name="connsiteY12" fmla="*/ 2205505 h 4501982"/>
              <a:gd name="connsiteX13" fmla="*/ 2997734 w 3669016"/>
              <a:gd name="connsiteY13" fmla="*/ 2215030 h 4501982"/>
              <a:gd name="connsiteX14" fmla="*/ 2974874 w 3669016"/>
              <a:gd name="connsiteY14" fmla="*/ 2222650 h 4501982"/>
              <a:gd name="connsiteX15" fmla="*/ 2929154 w 3669016"/>
              <a:gd name="connsiteY15" fmla="*/ 2238842 h 4501982"/>
              <a:gd name="connsiteX16" fmla="*/ 2741512 w 3669016"/>
              <a:gd name="connsiteY16" fmla="*/ 2280752 h 4501982"/>
              <a:gd name="connsiteX17" fmla="*/ 2645309 w 3669016"/>
              <a:gd name="connsiteY17" fmla="*/ 2290277 h 4501982"/>
              <a:gd name="connsiteX18" fmla="*/ 2597684 w 3669016"/>
              <a:gd name="connsiteY18" fmla="*/ 2292182 h 4501982"/>
              <a:gd name="connsiteX19" fmla="*/ 2549107 w 3669016"/>
              <a:gd name="connsiteY19" fmla="*/ 2292182 h 4501982"/>
              <a:gd name="connsiteX20" fmla="*/ 2501482 w 3669016"/>
              <a:gd name="connsiteY20" fmla="*/ 2289325 h 4501982"/>
              <a:gd name="connsiteX21" fmla="*/ 2477669 w 3669016"/>
              <a:gd name="connsiteY21" fmla="*/ 2287420 h 4501982"/>
              <a:gd name="connsiteX22" fmla="*/ 2453857 w 3669016"/>
              <a:gd name="connsiteY22" fmla="*/ 2284562 h 4501982"/>
              <a:gd name="connsiteX23" fmla="*/ 2406232 w 3669016"/>
              <a:gd name="connsiteY23" fmla="*/ 2278847 h 4501982"/>
              <a:gd name="connsiteX24" fmla="*/ 2358607 w 3669016"/>
              <a:gd name="connsiteY24" fmla="*/ 2270275 h 4501982"/>
              <a:gd name="connsiteX25" fmla="*/ 2334794 w 3669016"/>
              <a:gd name="connsiteY25" fmla="*/ 2265512 h 4501982"/>
              <a:gd name="connsiteX26" fmla="*/ 2311934 w 3669016"/>
              <a:gd name="connsiteY26" fmla="*/ 2259797 h 4501982"/>
              <a:gd name="connsiteX27" fmla="*/ 2265262 w 3669016"/>
              <a:gd name="connsiteY27" fmla="*/ 2247415 h 4501982"/>
              <a:gd name="connsiteX28" fmla="*/ 2219542 w 3669016"/>
              <a:gd name="connsiteY28" fmla="*/ 2232175 h 4501982"/>
              <a:gd name="connsiteX29" fmla="*/ 2196682 w 3669016"/>
              <a:gd name="connsiteY29" fmla="*/ 2224555 h 4501982"/>
              <a:gd name="connsiteX30" fmla="*/ 2174774 w 3669016"/>
              <a:gd name="connsiteY30" fmla="*/ 2215982 h 4501982"/>
              <a:gd name="connsiteX31" fmla="*/ 2130007 w 3669016"/>
              <a:gd name="connsiteY31" fmla="*/ 2196932 h 4501982"/>
              <a:gd name="connsiteX32" fmla="*/ 2087144 w 3669016"/>
              <a:gd name="connsiteY32" fmla="*/ 2175025 h 4501982"/>
              <a:gd name="connsiteX33" fmla="*/ 2004277 w 3669016"/>
              <a:gd name="connsiteY33" fmla="*/ 2126447 h 4501982"/>
              <a:gd name="connsiteX34" fmla="*/ 1993799 w 3669016"/>
              <a:gd name="connsiteY34" fmla="*/ 2119780 h 4501982"/>
              <a:gd name="connsiteX35" fmla="*/ 1984274 w 3669016"/>
              <a:gd name="connsiteY35" fmla="*/ 2113112 h 4501982"/>
              <a:gd name="connsiteX36" fmla="*/ 1965224 w 3669016"/>
              <a:gd name="connsiteY36" fmla="*/ 2098825 h 4501982"/>
              <a:gd name="connsiteX37" fmla="*/ 1946174 w 3669016"/>
              <a:gd name="connsiteY37" fmla="*/ 2084537 h 4501982"/>
              <a:gd name="connsiteX38" fmla="*/ 1927124 w 3669016"/>
              <a:gd name="connsiteY38" fmla="*/ 2069297 h 4501982"/>
              <a:gd name="connsiteX39" fmla="*/ 1909027 w 3669016"/>
              <a:gd name="connsiteY39" fmla="*/ 2054057 h 4501982"/>
              <a:gd name="connsiteX40" fmla="*/ 1890929 w 3669016"/>
              <a:gd name="connsiteY40" fmla="*/ 2037865 h 4501982"/>
              <a:gd name="connsiteX41" fmla="*/ 1856639 w 3669016"/>
              <a:gd name="connsiteY41" fmla="*/ 2004527 h 4501982"/>
              <a:gd name="connsiteX42" fmla="*/ 1738529 w 3669016"/>
              <a:gd name="connsiteY42" fmla="*/ 1853080 h 4501982"/>
              <a:gd name="connsiteX43" fmla="*/ 1654709 w 3669016"/>
              <a:gd name="connsiteY43" fmla="*/ 1679725 h 4501982"/>
              <a:gd name="connsiteX44" fmla="*/ 1608037 w 3669016"/>
              <a:gd name="connsiteY44" fmla="*/ 1493035 h 4501982"/>
              <a:gd name="connsiteX45" fmla="*/ 1601369 w 3669016"/>
              <a:gd name="connsiteY45" fmla="*/ 1300630 h 4501982"/>
              <a:gd name="connsiteX46" fmla="*/ 1614704 w 3669016"/>
              <a:gd name="connsiteY46" fmla="*/ 1205380 h 4501982"/>
              <a:gd name="connsiteX47" fmla="*/ 1626134 w 3669016"/>
              <a:gd name="connsiteY47" fmla="*/ 1158707 h 4501982"/>
              <a:gd name="connsiteX48" fmla="*/ 1632802 w 3669016"/>
              <a:gd name="connsiteY48" fmla="*/ 1135847 h 4501982"/>
              <a:gd name="connsiteX49" fmla="*/ 1640422 w 3669016"/>
              <a:gd name="connsiteY49" fmla="*/ 1112987 h 4501982"/>
              <a:gd name="connsiteX50" fmla="*/ 1656614 w 3669016"/>
              <a:gd name="connsiteY50" fmla="*/ 1068220 h 4501982"/>
              <a:gd name="connsiteX51" fmla="*/ 1676617 w 3669016"/>
              <a:gd name="connsiteY51" fmla="*/ 1024405 h 4501982"/>
              <a:gd name="connsiteX52" fmla="*/ 1725194 w 3669016"/>
              <a:gd name="connsiteY52" fmla="*/ 941537 h 4501982"/>
              <a:gd name="connsiteX53" fmla="*/ 1785202 w 3669016"/>
              <a:gd name="connsiteY53" fmla="*/ 866290 h 4501982"/>
              <a:gd name="connsiteX54" fmla="*/ 1854734 w 3669016"/>
              <a:gd name="connsiteY54" fmla="*/ 799615 h 4501982"/>
              <a:gd name="connsiteX55" fmla="*/ 2199539 w 3669016"/>
              <a:gd name="connsiteY55" fmla="*/ 639595 h 4501982"/>
              <a:gd name="connsiteX56" fmla="*/ 2390992 w 3669016"/>
              <a:gd name="connsiteY56" fmla="*/ 641500 h 4501982"/>
              <a:gd name="connsiteX57" fmla="*/ 2483384 w 3669016"/>
              <a:gd name="connsiteY57" fmla="*/ 667217 h 4501982"/>
              <a:gd name="connsiteX58" fmla="*/ 2505292 w 3669016"/>
              <a:gd name="connsiteY58" fmla="*/ 676742 h 4501982"/>
              <a:gd name="connsiteX59" fmla="*/ 2527199 w 3669016"/>
              <a:gd name="connsiteY59" fmla="*/ 687220 h 4501982"/>
              <a:gd name="connsiteX60" fmla="*/ 2549107 w 3669016"/>
              <a:gd name="connsiteY60" fmla="*/ 697697 h 4501982"/>
              <a:gd name="connsiteX61" fmla="*/ 2570062 w 3669016"/>
              <a:gd name="connsiteY61" fmla="*/ 710080 h 4501982"/>
              <a:gd name="connsiteX62" fmla="*/ 2714842 w 3669016"/>
              <a:gd name="connsiteY62" fmla="*/ 835810 h 4501982"/>
              <a:gd name="connsiteX63" fmla="*/ 2816759 w 3669016"/>
              <a:gd name="connsiteY63" fmla="*/ 998687 h 4501982"/>
              <a:gd name="connsiteX64" fmla="*/ 2889149 w 3669016"/>
              <a:gd name="connsiteY64" fmla="*/ 1373020 h 4501982"/>
              <a:gd name="connsiteX65" fmla="*/ 2810092 w 3669016"/>
              <a:gd name="connsiteY65" fmla="*/ 1748305 h 4501982"/>
              <a:gd name="connsiteX66" fmla="*/ 2641499 w 3669016"/>
              <a:gd name="connsiteY66" fmla="*/ 2094062 h 4501982"/>
              <a:gd name="connsiteX67" fmla="*/ 2171917 w 3669016"/>
              <a:gd name="connsiteY67" fmla="*/ 2701757 h 4501982"/>
              <a:gd name="connsiteX68" fmla="*/ 1872832 w 3669016"/>
              <a:gd name="connsiteY68" fmla="*/ 2943692 h 4501982"/>
              <a:gd name="connsiteX69" fmla="*/ 1531837 w 3669016"/>
              <a:gd name="connsiteY69" fmla="*/ 3120857 h 4501982"/>
              <a:gd name="connsiteX70" fmla="*/ 1508977 w 3669016"/>
              <a:gd name="connsiteY70" fmla="*/ 3129430 h 4501982"/>
              <a:gd name="connsiteX71" fmla="*/ 1486117 w 3669016"/>
              <a:gd name="connsiteY71" fmla="*/ 3137050 h 4501982"/>
              <a:gd name="connsiteX72" fmla="*/ 1440397 w 3669016"/>
              <a:gd name="connsiteY72" fmla="*/ 3152290 h 4501982"/>
              <a:gd name="connsiteX73" fmla="*/ 1348004 w 3669016"/>
              <a:gd name="connsiteY73" fmla="*/ 3178960 h 4501982"/>
              <a:gd name="connsiteX74" fmla="*/ 1253707 w 3669016"/>
              <a:gd name="connsiteY74" fmla="*/ 3198962 h 4501982"/>
              <a:gd name="connsiteX75" fmla="*/ 1206082 w 3669016"/>
              <a:gd name="connsiteY75" fmla="*/ 3206582 h 4501982"/>
              <a:gd name="connsiteX76" fmla="*/ 1158457 w 3669016"/>
              <a:gd name="connsiteY76" fmla="*/ 3213250 h 4501982"/>
              <a:gd name="connsiteX77" fmla="*/ 774599 w 3669016"/>
              <a:gd name="connsiteY77" fmla="*/ 3208487 h 4501982"/>
              <a:gd name="connsiteX78" fmla="*/ 750787 w 3669016"/>
              <a:gd name="connsiteY78" fmla="*/ 3205630 h 4501982"/>
              <a:gd name="connsiteX79" fmla="*/ 726974 w 3669016"/>
              <a:gd name="connsiteY79" fmla="*/ 3200867 h 4501982"/>
              <a:gd name="connsiteX80" fmla="*/ 679349 w 3669016"/>
              <a:gd name="connsiteY80" fmla="*/ 3191342 h 4501982"/>
              <a:gd name="connsiteX81" fmla="*/ 632677 w 3669016"/>
              <a:gd name="connsiteY81" fmla="*/ 3179912 h 4501982"/>
              <a:gd name="connsiteX82" fmla="*/ 586004 w 3669016"/>
              <a:gd name="connsiteY82" fmla="*/ 3167530 h 4501982"/>
              <a:gd name="connsiteX83" fmla="*/ 540284 w 3669016"/>
              <a:gd name="connsiteY83" fmla="*/ 3151337 h 4501982"/>
              <a:gd name="connsiteX84" fmla="*/ 495517 w 3669016"/>
              <a:gd name="connsiteY84" fmla="*/ 3135145 h 4501982"/>
              <a:gd name="connsiteX85" fmla="*/ 451702 w 3669016"/>
              <a:gd name="connsiteY85" fmla="*/ 3116095 h 4501982"/>
              <a:gd name="connsiteX86" fmla="*/ 407887 w 3669016"/>
              <a:gd name="connsiteY86" fmla="*/ 3095140 h 4501982"/>
              <a:gd name="connsiteX87" fmla="*/ 108802 w 3669016"/>
              <a:gd name="connsiteY87" fmla="*/ 2857967 h 4501982"/>
              <a:gd name="connsiteX88" fmla="*/ 81179 w 3669016"/>
              <a:gd name="connsiteY88" fmla="*/ 2818915 h 4501982"/>
              <a:gd name="connsiteX89" fmla="*/ 67844 w 3669016"/>
              <a:gd name="connsiteY89" fmla="*/ 2798912 h 4501982"/>
              <a:gd name="connsiteX90" fmla="*/ 56414 w 3669016"/>
              <a:gd name="connsiteY90" fmla="*/ 2777957 h 4501982"/>
              <a:gd name="connsiteX91" fmla="*/ 50699 w 3669016"/>
              <a:gd name="connsiteY91" fmla="*/ 2767480 h 4501982"/>
              <a:gd name="connsiteX92" fmla="*/ 45937 w 3669016"/>
              <a:gd name="connsiteY92" fmla="*/ 2757002 h 4501982"/>
              <a:gd name="connsiteX93" fmla="*/ 35459 w 3669016"/>
              <a:gd name="connsiteY93" fmla="*/ 2735095 h 4501982"/>
              <a:gd name="connsiteX94" fmla="*/ 26887 w 3669016"/>
              <a:gd name="connsiteY94" fmla="*/ 2712235 h 4501982"/>
              <a:gd name="connsiteX95" fmla="*/ 19267 w 3669016"/>
              <a:gd name="connsiteY95" fmla="*/ 2689375 h 4501982"/>
              <a:gd name="connsiteX96" fmla="*/ 4979 w 3669016"/>
              <a:gd name="connsiteY96" fmla="*/ 2498875 h 4501982"/>
              <a:gd name="connsiteX97" fmla="*/ 73559 w 3669016"/>
              <a:gd name="connsiteY97" fmla="*/ 2319805 h 4501982"/>
              <a:gd name="connsiteX98" fmla="*/ 201194 w 3669016"/>
              <a:gd name="connsiteY98" fmla="*/ 2175977 h 4501982"/>
              <a:gd name="connsiteX99" fmla="*/ 366929 w 3669016"/>
              <a:gd name="connsiteY99" fmla="*/ 2078822 h 4501982"/>
              <a:gd name="connsiteX100" fmla="*/ 553619 w 3669016"/>
              <a:gd name="connsiteY100" fmla="*/ 2033102 h 4501982"/>
              <a:gd name="connsiteX101" fmla="*/ 935572 w 3669016"/>
              <a:gd name="connsiteY101" fmla="*/ 2060725 h 4501982"/>
              <a:gd name="connsiteX102" fmla="*/ 1120357 w 3669016"/>
              <a:gd name="connsiteY102" fmla="*/ 2114065 h 4501982"/>
              <a:gd name="connsiteX103" fmla="*/ 1298474 w 3669016"/>
              <a:gd name="connsiteY103" fmla="*/ 2186455 h 4501982"/>
              <a:gd name="connsiteX104" fmla="*/ 1468019 w 3669016"/>
              <a:gd name="connsiteY104" fmla="*/ 2276942 h 4501982"/>
              <a:gd name="connsiteX105" fmla="*/ 1627087 w 3669016"/>
              <a:gd name="connsiteY105" fmla="*/ 2385527 h 4501982"/>
              <a:gd name="connsiteX106" fmla="*/ 1896644 w 3669016"/>
              <a:gd name="connsiteY106" fmla="*/ 2658895 h 4501982"/>
              <a:gd name="connsiteX107" fmla="*/ 2080477 w 3669016"/>
              <a:gd name="connsiteY107" fmla="*/ 2996080 h 4501982"/>
              <a:gd name="connsiteX108" fmla="*/ 2139532 w 3669016"/>
              <a:gd name="connsiteY108" fmla="*/ 3178960 h 4501982"/>
              <a:gd name="connsiteX109" fmla="*/ 2179537 w 3669016"/>
              <a:gd name="connsiteY109" fmla="*/ 3367555 h 4501982"/>
              <a:gd name="connsiteX110" fmla="*/ 2202397 w 3669016"/>
              <a:gd name="connsiteY110" fmla="*/ 3559007 h 4501982"/>
              <a:gd name="connsiteX111" fmla="*/ 2210969 w 3669016"/>
              <a:gd name="connsiteY111" fmla="*/ 3751412 h 4501982"/>
              <a:gd name="connsiteX112" fmla="*/ 2208112 w 3669016"/>
              <a:gd name="connsiteY112" fmla="*/ 3943817 h 4501982"/>
              <a:gd name="connsiteX113" fmla="*/ 2203349 w 3669016"/>
              <a:gd name="connsiteY113" fmla="*/ 4040020 h 4501982"/>
              <a:gd name="connsiteX114" fmla="*/ 2201444 w 3669016"/>
              <a:gd name="connsiteY114" fmla="*/ 4070500 h 4501982"/>
              <a:gd name="connsiteX115" fmla="*/ 2201444 w 3669016"/>
              <a:gd name="connsiteY115" fmla="*/ 4075262 h 4501982"/>
              <a:gd name="connsiteX116" fmla="*/ 2200492 w 3669016"/>
              <a:gd name="connsiteY116" fmla="*/ 4093360 h 4501982"/>
              <a:gd name="connsiteX117" fmla="*/ 2197634 w 3669016"/>
              <a:gd name="connsiteY117" fmla="*/ 4130507 h 4501982"/>
              <a:gd name="connsiteX118" fmla="*/ 2190967 w 3669016"/>
              <a:gd name="connsiteY118" fmla="*/ 4205755 h 4501982"/>
              <a:gd name="connsiteX119" fmla="*/ 2158582 w 3669016"/>
              <a:gd name="connsiteY119" fmla="*/ 4501982 h 4501982"/>
              <a:gd name="connsiteX0" fmla="*/ 3595933 w 3843122"/>
              <a:gd name="connsiteY0" fmla="*/ 0 h 4501982"/>
              <a:gd name="connsiteX1" fmla="*/ 3653054 w 3843122"/>
              <a:gd name="connsiteY1" fmla="*/ 1635910 h 4501982"/>
              <a:gd name="connsiteX2" fmla="*/ 3601619 w 3843122"/>
              <a:gd name="connsiteY2" fmla="*/ 1716872 h 4501982"/>
              <a:gd name="connsiteX3" fmla="*/ 3573997 w 3843122"/>
              <a:gd name="connsiteY3" fmla="*/ 1756877 h 4501982"/>
              <a:gd name="connsiteX4" fmla="*/ 3544469 w 3843122"/>
              <a:gd name="connsiteY4" fmla="*/ 1794977 h 4501982"/>
              <a:gd name="connsiteX5" fmla="*/ 3530182 w 3843122"/>
              <a:gd name="connsiteY5" fmla="*/ 1814027 h 4501982"/>
              <a:gd name="connsiteX6" fmla="*/ 3514942 w 3843122"/>
              <a:gd name="connsiteY6" fmla="*/ 1832125 h 4501982"/>
              <a:gd name="connsiteX7" fmla="*/ 3483509 w 3843122"/>
              <a:gd name="connsiteY7" fmla="*/ 1869272 h 4501982"/>
              <a:gd name="connsiteX8" fmla="*/ 3450172 w 3843122"/>
              <a:gd name="connsiteY8" fmla="*/ 1904515 h 4501982"/>
              <a:gd name="connsiteX9" fmla="*/ 3416834 w 3843122"/>
              <a:gd name="connsiteY9" fmla="*/ 1938805 h 4501982"/>
              <a:gd name="connsiteX10" fmla="*/ 3106319 w 3843122"/>
              <a:gd name="connsiteY10" fmla="*/ 2164547 h 4501982"/>
              <a:gd name="connsiteX11" fmla="*/ 3063457 w 3843122"/>
              <a:gd name="connsiteY11" fmla="*/ 2186455 h 4501982"/>
              <a:gd name="connsiteX12" fmla="*/ 3019642 w 3843122"/>
              <a:gd name="connsiteY12" fmla="*/ 2205505 h 4501982"/>
              <a:gd name="connsiteX13" fmla="*/ 2997734 w 3843122"/>
              <a:gd name="connsiteY13" fmla="*/ 2215030 h 4501982"/>
              <a:gd name="connsiteX14" fmla="*/ 2974874 w 3843122"/>
              <a:gd name="connsiteY14" fmla="*/ 2222650 h 4501982"/>
              <a:gd name="connsiteX15" fmla="*/ 2929154 w 3843122"/>
              <a:gd name="connsiteY15" fmla="*/ 2238842 h 4501982"/>
              <a:gd name="connsiteX16" fmla="*/ 2741512 w 3843122"/>
              <a:gd name="connsiteY16" fmla="*/ 2280752 h 4501982"/>
              <a:gd name="connsiteX17" fmla="*/ 2645309 w 3843122"/>
              <a:gd name="connsiteY17" fmla="*/ 2290277 h 4501982"/>
              <a:gd name="connsiteX18" fmla="*/ 2597684 w 3843122"/>
              <a:gd name="connsiteY18" fmla="*/ 2292182 h 4501982"/>
              <a:gd name="connsiteX19" fmla="*/ 2549107 w 3843122"/>
              <a:gd name="connsiteY19" fmla="*/ 2292182 h 4501982"/>
              <a:gd name="connsiteX20" fmla="*/ 2501482 w 3843122"/>
              <a:gd name="connsiteY20" fmla="*/ 2289325 h 4501982"/>
              <a:gd name="connsiteX21" fmla="*/ 2477669 w 3843122"/>
              <a:gd name="connsiteY21" fmla="*/ 2287420 h 4501982"/>
              <a:gd name="connsiteX22" fmla="*/ 2453857 w 3843122"/>
              <a:gd name="connsiteY22" fmla="*/ 2284562 h 4501982"/>
              <a:gd name="connsiteX23" fmla="*/ 2406232 w 3843122"/>
              <a:gd name="connsiteY23" fmla="*/ 2278847 h 4501982"/>
              <a:gd name="connsiteX24" fmla="*/ 2358607 w 3843122"/>
              <a:gd name="connsiteY24" fmla="*/ 2270275 h 4501982"/>
              <a:gd name="connsiteX25" fmla="*/ 2334794 w 3843122"/>
              <a:gd name="connsiteY25" fmla="*/ 2265512 h 4501982"/>
              <a:gd name="connsiteX26" fmla="*/ 2311934 w 3843122"/>
              <a:gd name="connsiteY26" fmla="*/ 2259797 h 4501982"/>
              <a:gd name="connsiteX27" fmla="*/ 2265262 w 3843122"/>
              <a:gd name="connsiteY27" fmla="*/ 2247415 h 4501982"/>
              <a:gd name="connsiteX28" fmla="*/ 2219542 w 3843122"/>
              <a:gd name="connsiteY28" fmla="*/ 2232175 h 4501982"/>
              <a:gd name="connsiteX29" fmla="*/ 2196682 w 3843122"/>
              <a:gd name="connsiteY29" fmla="*/ 2224555 h 4501982"/>
              <a:gd name="connsiteX30" fmla="*/ 2174774 w 3843122"/>
              <a:gd name="connsiteY30" fmla="*/ 2215982 h 4501982"/>
              <a:gd name="connsiteX31" fmla="*/ 2130007 w 3843122"/>
              <a:gd name="connsiteY31" fmla="*/ 2196932 h 4501982"/>
              <a:gd name="connsiteX32" fmla="*/ 2087144 w 3843122"/>
              <a:gd name="connsiteY32" fmla="*/ 2175025 h 4501982"/>
              <a:gd name="connsiteX33" fmla="*/ 2004277 w 3843122"/>
              <a:gd name="connsiteY33" fmla="*/ 2126447 h 4501982"/>
              <a:gd name="connsiteX34" fmla="*/ 1993799 w 3843122"/>
              <a:gd name="connsiteY34" fmla="*/ 2119780 h 4501982"/>
              <a:gd name="connsiteX35" fmla="*/ 1984274 w 3843122"/>
              <a:gd name="connsiteY35" fmla="*/ 2113112 h 4501982"/>
              <a:gd name="connsiteX36" fmla="*/ 1965224 w 3843122"/>
              <a:gd name="connsiteY36" fmla="*/ 2098825 h 4501982"/>
              <a:gd name="connsiteX37" fmla="*/ 1946174 w 3843122"/>
              <a:gd name="connsiteY37" fmla="*/ 2084537 h 4501982"/>
              <a:gd name="connsiteX38" fmla="*/ 1927124 w 3843122"/>
              <a:gd name="connsiteY38" fmla="*/ 2069297 h 4501982"/>
              <a:gd name="connsiteX39" fmla="*/ 1909027 w 3843122"/>
              <a:gd name="connsiteY39" fmla="*/ 2054057 h 4501982"/>
              <a:gd name="connsiteX40" fmla="*/ 1890929 w 3843122"/>
              <a:gd name="connsiteY40" fmla="*/ 2037865 h 4501982"/>
              <a:gd name="connsiteX41" fmla="*/ 1856639 w 3843122"/>
              <a:gd name="connsiteY41" fmla="*/ 2004527 h 4501982"/>
              <a:gd name="connsiteX42" fmla="*/ 1738529 w 3843122"/>
              <a:gd name="connsiteY42" fmla="*/ 1853080 h 4501982"/>
              <a:gd name="connsiteX43" fmla="*/ 1654709 w 3843122"/>
              <a:gd name="connsiteY43" fmla="*/ 1679725 h 4501982"/>
              <a:gd name="connsiteX44" fmla="*/ 1608037 w 3843122"/>
              <a:gd name="connsiteY44" fmla="*/ 1493035 h 4501982"/>
              <a:gd name="connsiteX45" fmla="*/ 1601369 w 3843122"/>
              <a:gd name="connsiteY45" fmla="*/ 1300630 h 4501982"/>
              <a:gd name="connsiteX46" fmla="*/ 1614704 w 3843122"/>
              <a:gd name="connsiteY46" fmla="*/ 1205380 h 4501982"/>
              <a:gd name="connsiteX47" fmla="*/ 1626134 w 3843122"/>
              <a:gd name="connsiteY47" fmla="*/ 1158707 h 4501982"/>
              <a:gd name="connsiteX48" fmla="*/ 1632802 w 3843122"/>
              <a:gd name="connsiteY48" fmla="*/ 1135847 h 4501982"/>
              <a:gd name="connsiteX49" fmla="*/ 1640422 w 3843122"/>
              <a:gd name="connsiteY49" fmla="*/ 1112987 h 4501982"/>
              <a:gd name="connsiteX50" fmla="*/ 1656614 w 3843122"/>
              <a:gd name="connsiteY50" fmla="*/ 1068220 h 4501982"/>
              <a:gd name="connsiteX51" fmla="*/ 1676617 w 3843122"/>
              <a:gd name="connsiteY51" fmla="*/ 1024405 h 4501982"/>
              <a:gd name="connsiteX52" fmla="*/ 1725194 w 3843122"/>
              <a:gd name="connsiteY52" fmla="*/ 941537 h 4501982"/>
              <a:gd name="connsiteX53" fmla="*/ 1785202 w 3843122"/>
              <a:gd name="connsiteY53" fmla="*/ 866290 h 4501982"/>
              <a:gd name="connsiteX54" fmla="*/ 1854734 w 3843122"/>
              <a:gd name="connsiteY54" fmla="*/ 799615 h 4501982"/>
              <a:gd name="connsiteX55" fmla="*/ 2199539 w 3843122"/>
              <a:gd name="connsiteY55" fmla="*/ 639595 h 4501982"/>
              <a:gd name="connsiteX56" fmla="*/ 2390992 w 3843122"/>
              <a:gd name="connsiteY56" fmla="*/ 641500 h 4501982"/>
              <a:gd name="connsiteX57" fmla="*/ 2483384 w 3843122"/>
              <a:gd name="connsiteY57" fmla="*/ 667217 h 4501982"/>
              <a:gd name="connsiteX58" fmla="*/ 2505292 w 3843122"/>
              <a:gd name="connsiteY58" fmla="*/ 676742 h 4501982"/>
              <a:gd name="connsiteX59" fmla="*/ 2527199 w 3843122"/>
              <a:gd name="connsiteY59" fmla="*/ 687220 h 4501982"/>
              <a:gd name="connsiteX60" fmla="*/ 2549107 w 3843122"/>
              <a:gd name="connsiteY60" fmla="*/ 697697 h 4501982"/>
              <a:gd name="connsiteX61" fmla="*/ 2570062 w 3843122"/>
              <a:gd name="connsiteY61" fmla="*/ 710080 h 4501982"/>
              <a:gd name="connsiteX62" fmla="*/ 2714842 w 3843122"/>
              <a:gd name="connsiteY62" fmla="*/ 835810 h 4501982"/>
              <a:gd name="connsiteX63" fmla="*/ 2816759 w 3843122"/>
              <a:gd name="connsiteY63" fmla="*/ 998687 h 4501982"/>
              <a:gd name="connsiteX64" fmla="*/ 2889149 w 3843122"/>
              <a:gd name="connsiteY64" fmla="*/ 1373020 h 4501982"/>
              <a:gd name="connsiteX65" fmla="*/ 2810092 w 3843122"/>
              <a:gd name="connsiteY65" fmla="*/ 1748305 h 4501982"/>
              <a:gd name="connsiteX66" fmla="*/ 2641499 w 3843122"/>
              <a:gd name="connsiteY66" fmla="*/ 2094062 h 4501982"/>
              <a:gd name="connsiteX67" fmla="*/ 2171917 w 3843122"/>
              <a:gd name="connsiteY67" fmla="*/ 2701757 h 4501982"/>
              <a:gd name="connsiteX68" fmla="*/ 1872832 w 3843122"/>
              <a:gd name="connsiteY68" fmla="*/ 2943692 h 4501982"/>
              <a:gd name="connsiteX69" fmla="*/ 1531837 w 3843122"/>
              <a:gd name="connsiteY69" fmla="*/ 3120857 h 4501982"/>
              <a:gd name="connsiteX70" fmla="*/ 1508977 w 3843122"/>
              <a:gd name="connsiteY70" fmla="*/ 3129430 h 4501982"/>
              <a:gd name="connsiteX71" fmla="*/ 1486117 w 3843122"/>
              <a:gd name="connsiteY71" fmla="*/ 3137050 h 4501982"/>
              <a:gd name="connsiteX72" fmla="*/ 1440397 w 3843122"/>
              <a:gd name="connsiteY72" fmla="*/ 3152290 h 4501982"/>
              <a:gd name="connsiteX73" fmla="*/ 1348004 w 3843122"/>
              <a:gd name="connsiteY73" fmla="*/ 3178960 h 4501982"/>
              <a:gd name="connsiteX74" fmla="*/ 1253707 w 3843122"/>
              <a:gd name="connsiteY74" fmla="*/ 3198962 h 4501982"/>
              <a:gd name="connsiteX75" fmla="*/ 1206082 w 3843122"/>
              <a:gd name="connsiteY75" fmla="*/ 3206582 h 4501982"/>
              <a:gd name="connsiteX76" fmla="*/ 1158457 w 3843122"/>
              <a:gd name="connsiteY76" fmla="*/ 3213250 h 4501982"/>
              <a:gd name="connsiteX77" fmla="*/ 774599 w 3843122"/>
              <a:gd name="connsiteY77" fmla="*/ 3208487 h 4501982"/>
              <a:gd name="connsiteX78" fmla="*/ 750787 w 3843122"/>
              <a:gd name="connsiteY78" fmla="*/ 3205630 h 4501982"/>
              <a:gd name="connsiteX79" fmla="*/ 726974 w 3843122"/>
              <a:gd name="connsiteY79" fmla="*/ 3200867 h 4501982"/>
              <a:gd name="connsiteX80" fmla="*/ 679349 w 3843122"/>
              <a:gd name="connsiteY80" fmla="*/ 3191342 h 4501982"/>
              <a:gd name="connsiteX81" fmla="*/ 632677 w 3843122"/>
              <a:gd name="connsiteY81" fmla="*/ 3179912 h 4501982"/>
              <a:gd name="connsiteX82" fmla="*/ 586004 w 3843122"/>
              <a:gd name="connsiteY82" fmla="*/ 3167530 h 4501982"/>
              <a:gd name="connsiteX83" fmla="*/ 540284 w 3843122"/>
              <a:gd name="connsiteY83" fmla="*/ 3151337 h 4501982"/>
              <a:gd name="connsiteX84" fmla="*/ 495517 w 3843122"/>
              <a:gd name="connsiteY84" fmla="*/ 3135145 h 4501982"/>
              <a:gd name="connsiteX85" fmla="*/ 451702 w 3843122"/>
              <a:gd name="connsiteY85" fmla="*/ 3116095 h 4501982"/>
              <a:gd name="connsiteX86" fmla="*/ 407887 w 3843122"/>
              <a:gd name="connsiteY86" fmla="*/ 3095140 h 4501982"/>
              <a:gd name="connsiteX87" fmla="*/ 108802 w 3843122"/>
              <a:gd name="connsiteY87" fmla="*/ 2857967 h 4501982"/>
              <a:gd name="connsiteX88" fmla="*/ 81179 w 3843122"/>
              <a:gd name="connsiteY88" fmla="*/ 2818915 h 4501982"/>
              <a:gd name="connsiteX89" fmla="*/ 67844 w 3843122"/>
              <a:gd name="connsiteY89" fmla="*/ 2798912 h 4501982"/>
              <a:gd name="connsiteX90" fmla="*/ 56414 w 3843122"/>
              <a:gd name="connsiteY90" fmla="*/ 2777957 h 4501982"/>
              <a:gd name="connsiteX91" fmla="*/ 50699 w 3843122"/>
              <a:gd name="connsiteY91" fmla="*/ 2767480 h 4501982"/>
              <a:gd name="connsiteX92" fmla="*/ 45937 w 3843122"/>
              <a:gd name="connsiteY92" fmla="*/ 2757002 h 4501982"/>
              <a:gd name="connsiteX93" fmla="*/ 35459 w 3843122"/>
              <a:gd name="connsiteY93" fmla="*/ 2735095 h 4501982"/>
              <a:gd name="connsiteX94" fmla="*/ 26887 w 3843122"/>
              <a:gd name="connsiteY94" fmla="*/ 2712235 h 4501982"/>
              <a:gd name="connsiteX95" fmla="*/ 19267 w 3843122"/>
              <a:gd name="connsiteY95" fmla="*/ 2689375 h 4501982"/>
              <a:gd name="connsiteX96" fmla="*/ 4979 w 3843122"/>
              <a:gd name="connsiteY96" fmla="*/ 2498875 h 4501982"/>
              <a:gd name="connsiteX97" fmla="*/ 73559 w 3843122"/>
              <a:gd name="connsiteY97" fmla="*/ 2319805 h 4501982"/>
              <a:gd name="connsiteX98" fmla="*/ 201194 w 3843122"/>
              <a:gd name="connsiteY98" fmla="*/ 2175977 h 4501982"/>
              <a:gd name="connsiteX99" fmla="*/ 366929 w 3843122"/>
              <a:gd name="connsiteY99" fmla="*/ 2078822 h 4501982"/>
              <a:gd name="connsiteX100" fmla="*/ 553619 w 3843122"/>
              <a:gd name="connsiteY100" fmla="*/ 2033102 h 4501982"/>
              <a:gd name="connsiteX101" fmla="*/ 935572 w 3843122"/>
              <a:gd name="connsiteY101" fmla="*/ 2060725 h 4501982"/>
              <a:gd name="connsiteX102" fmla="*/ 1120357 w 3843122"/>
              <a:gd name="connsiteY102" fmla="*/ 2114065 h 4501982"/>
              <a:gd name="connsiteX103" fmla="*/ 1298474 w 3843122"/>
              <a:gd name="connsiteY103" fmla="*/ 2186455 h 4501982"/>
              <a:gd name="connsiteX104" fmla="*/ 1468019 w 3843122"/>
              <a:gd name="connsiteY104" fmla="*/ 2276942 h 4501982"/>
              <a:gd name="connsiteX105" fmla="*/ 1627087 w 3843122"/>
              <a:gd name="connsiteY105" fmla="*/ 2385527 h 4501982"/>
              <a:gd name="connsiteX106" fmla="*/ 1896644 w 3843122"/>
              <a:gd name="connsiteY106" fmla="*/ 2658895 h 4501982"/>
              <a:gd name="connsiteX107" fmla="*/ 2080477 w 3843122"/>
              <a:gd name="connsiteY107" fmla="*/ 2996080 h 4501982"/>
              <a:gd name="connsiteX108" fmla="*/ 2139532 w 3843122"/>
              <a:gd name="connsiteY108" fmla="*/ 3178960 h 4501982"/>
              <a:gd name="connsiteX109" fmla="*/ 2179537 w 3843122"/>
              <a:gd name="connsiteY109" fmla="*/ 3367555 h 4501982"/>
              <a:gd name="connsiteX110" fmla="*/ 2202397 w 3843122"/>
              <a:gd name="connsiteY110" fmla="*/ 3559007 h 4501982"/>
              <a:gd name="connsiteX111" fmla="*/ 2210969 w 3843122"/>
              <a:gd name="connsiteY111" fmla="*/ 3751412 h 4501982"/>
              <a:gd name="connsiteX112" fmla="*/ 2208112 w 3843122"/>
              <a:gd name="connsiteY112" fmla="*/ 3943817 h 4501982"/>
              <a:gd name="connsiteX113" fmla="*/ 2203349 w 3843122"/>
              <a:gd name="connsiteY113" fmla="*/ 4040020 h 4501982"/>
              <a:gd name="connsiteX114" fmla="*/ 2201444 w 3843122"/>
              <a:gd name="connsiteY114" fmla="*/ 4070500 h 4501982"/>
              <a:gd name="connsiteX115" fmla="*/ 2201444 w 3843122"/>
              <a:gd name="connsiteY115" fmla="*/ 4075262 h 4501982"/>
              <a:gd name="connsiteX116" fmla="*/ 2200492 w 3843122"/>
              <a:gd name="connsiteY116" fmla="*/ 4093360 h 4501982"/>
              <a:gd name="connsiteX117" fmla="*/ 2197634 w 3843122"/>
              <a:gd name="connsiteY117" fmla="*/ 4130507 h 4501982"/>
              <a:gd name="connsiteX118" fmla="*/ 2190967 w 3843122"/>
              <a:gd name="connsiteY118" fmla="*/ 4205755 h 4501982"/>
              <a:gd name="connsiteX119" fmla="*/ 2158582 w 3843122"/>
              <a:gd name="connsiteY119" fmla="*/ 4501982 h 4501982"/>
              <a:gd name="connsiteX0" fmla="*/ 3555550 w 3816990"/>
              <a:gd name="connsiteY0" fmla="*/ 0 h 4615084"/>
              <a:gd name="connsiteX1" fmla="*/ 3653054 w 3816990"/>
              <a:gd name="connsiteY1" fmla="*/ 1749012 h 4615084"/>
              <a:gd name="connsiteX2" fmla="*/ 3601619 w 3816990"/>
              <a:gd name="connsiteY2" fmla="*/ 1829974 h 4615084"/>
              <a:gd name="connsiteX3" fmla="*/ 3573997 w 3816990"/>
              <a:gd name="connsiteY3" fmla="*/ 1869979 h 4615084"/>
              <a:gd name="connsiteX4" fmla="*/ 3544469 w 3816990"/>
              <a:gd name="connsiteY4" fmla="*/ 1908079 h 4615084"/>
              <a:gd name="connsiteX5" fmla="*/ 3530182 w 3816990"/>
              <a:gd name="connsiteY5" fmla="*/ 1927129 h 4615084"/>
              <a:gd name="connsiteX6" fmla="*/ 3514942 w 3816990"/>
              <a:gd name="connsiteY6" fmla="*/ 1945227 h 4615084"/>
              <a:gd name="connsiteX7" fmla="*/ 3483509 w 3816990"/>
              <a:gd name="connsiteY7" fmla="*/ 1982374 h 4615084"/>
              <a:gd name="connsiteX8" fmla="*/ 3450172 w 3816990"/>
              <a:gd name="connsiteY8" fmla="*/ 2017617 h 4615084"/>
              <a:gd name="connsiteX9" fmla="*/ 3416834 w 3816990"/>
              <a:gd name="connsiteY9" fmla="*/ 2051907 h 4615084"/>
              <a:gd name="connsiteX10" fmla="*/ 3106319 w 3816990"/>
              <a:gd name="connsiteY10" fmla="*/ 2277649 h 4615084"/>
              <a:gd name="connsiteX11" fmla="*/ 3063457 w 3816990"/>
              <a:gd name="connsiteY11" fmla="*/ 2299557 h 4615084"/>
              <a:gd name="connsiteX12" fmla="*/ 3019642 w 3816990"/>
              <a:gd name="connsiteY12" fmla="*/ 2318607 h 4615084"/>
              <a:gd name="connsiteX13" fmla="*/ 2997734 w 3816990"/>
              <a:gd name="connsiteY13" fmla="*/ 2328132 h 4615084"/>
              <a:gd name="connsiteX14" fmla="*/ 2974874 w 3816990"/>
              <a:gd name="connsiteY14" fmla="*/ 2335752 h 4615084"/>
              <a:gd name="connsiteX15" fmla="*/ 2929154 w 3816990"/>
              <a:gd name="connsiteY15" fmla="*/ 2351944 h 4615084"/>
              <a:gd name="connsiteX16" fmla="*/ 2741512 w 3816990"/>
              <a:gd name="connsiteY16" fmla="*/ 2393854 h 4615084"/>
              <a:gd name="connsiteX17" fmla="*/ 2645309 w 3816990"/>
              <a:gd name="connsiteY17" fmla="*/ 2403379 h 4615084"/>
              <a:gd name="connsiteX18" fmla="*/ 2597684 w 3816990"/>
              <a:gd name="connsiteY18" fmla="*/ 2405284 h 4615084"/>
              <a:gd name="connsiteX19" fmla="*/ 2549107 w 3816990"/>
              <a:gd name="connsiteY19" fmla="*/ 2405284 h 4615084"/>
              <a:gd name="connsiteX20" fmla="*/ 2501482 w 3816990"/>
              <a:gd name="connsiteY20" fmla="*/ 2402427 h 4615084"/>
              <a:gd name="connsiteX21" fmla="*/ 2477669 w 3816990"/>
              <a:gd name="connsiteY21" fmla="*/ 2400522 h 4615084"/>
              <a:gd name="connsiteX22" fmla="*/ 2453857 w 3816990"/>
              <a:gd name="connsiteY22" fmla="*/ 2397664 h 4615084"/>
              <a:gd name="connsiteX23" fmla="*/ 2406232 w 3816990"/>
              <a:gd name="connsiteY23" fmla="*/ 2391949 h 4615084"/>
              <a:gd name="connsiteX24" fmla="*/ 2358607 w 3816990"/>
              <a:gd name="connsiteY24" fmla="*/ 2383377 h 4615084"/>
              <a:gd name="connsiteX25" fmla="*/ 2334794 w 3816990"/>
              <a:gd name="connsiteY25" fmla="*/ 2378614 h 4615084"/>
              <a:gd name="connsiteX26" fmla="*/ 2311934 w 3816990"/>
              <a:gd name="connsiteY26" fmla="*/ 2372899 h 4615084"/>
              <a:gd name="connsiteX27" fmla="*/ 2265262 w 3816990"/>
              <a:gd name="connsiteY27" fmla="*/ 2360517 h 4615084"/>
              <a:gd name="connsiteX28" fmla="*/ 2219542 w 3816990"/>
              <a:gd name="connsiteY28" fmla="*/ 2345277 h 4615084"/>
              <a:gd name="connsiteX29" fmla="*/ 2196682 w 3816990"/>
              <a:gd name="connsiteY29" fmla="*/ 2337657 h 4615084"/>
              <a:gd name="connsiteX30" fmla="*/ 2174774 w 3816990"/>
              <a:gd name="connsiteY30" fmla="*/ 2329084 h 4615084"/>
              <a:gd name="connsiteX31" fmla="*/ 2130007 w 3816990"/>
              <a:gd name="connsiteY31" fmla="*/ 2310034 h 4615084"/>
              <a:gd name="connsiteX32" fmla="*/ 2087144 w 3816990"/>
              <a:gd name="connsiteY32" fmla="*/ 2288127 h 4615084"/>
              <a:gd name="connsiteX33" fmla="*/ 2004277 w 3816990"/>
              <a:gd name="connsiteY33" fmla="*/ 2239549 h 4615084"/>
              <a:gd name="connsiteX34" fmla="*/ 1993799 w 3816990"/>
              <a:gd name="connsiteY34" fmla="*/ 2232882 h 4615084"/>
              <a:gd name="connsiteX35" fmla="*/ 1984274 w 3816990"/>
              <a:gd name="connsiteY35" fmla="*/ 2226214 h 4615084"/>
              <a:gd name="connsiteX36" fmla="*/ 1965224 w 3816990"/>
              <a:gd name="connsiteY36" fmla="*/ 2211927 h 4615084"/>
              <a:gd name="connsiteX37" fmla="*/ 1946174 w 3816990"/>
              <a:gd name="connsiteY37" fmla="*/ 2197639 h 4615084"/>
              <a:gd name="connsiteX38" fmla="*/ 1927124 w 3816990"/>
              <a:gd name="connsiteY38" fmla="*/ 2182399 h 4615084"/>
              <a:gd name="connsiteX39" fmla="*/ 1909027 w 3816990"/>
              <a:gd name="connsiteY39" fmla="*/ 2167159 h 4615084"/>
              <a:gd name="connsiteX40" fmla="*/ 1890929 w 3816990"/>
              <a:gd name="connsiteY40" fmla="*/ 2150967 h 4615084"/>
              <a:gd name="connsiteX41" fmla="*/ 1856639 w 3816990"/>
              <a:gd name="connsiteY41" fmla="*/ 2117629 h 4615084"/>
              <a:gd name="connsiteX42" fmla="*/ 1738529 w 3816990"/>
              <a:gd name="connsiteY42" fmla="*/ 1966182 h 4615084"/>
              <a:gd name="connsiteX43" fmla="*/ 1654709 w 3816990"/>
              <a:gd name="connsiteY43" fmla="*/ 1792827 h 4615084"/>
              <a:gd name="connsiteX44" fmla="*/ 1608037 w 3816990"/>
              <a:gd name="connsiteY44" fmla="*/ 1606137 h 4615084"/>
              <a:gd name="connsiteX45" fmla="*/ 1601369 w 3816990"/>
              <a:gd name="connsiteY45" fmla="*/ 1413732 h 4615084"/>
              <a:gd name="connsiteX46" fmla="*/ 1614704 w 3816990"/>
              <a:gd name="connsiteY46" fmla="*/ 1318482 h 4615084"/>
              <a:gd name="connsiteX47" fmla="*/ 1626134 w 3816990"/>
              <a:gd name="connsiteY47" fmla="*/ 1271809 h 4615084"/>
              <a:gd name="connsiteX48" fmla="*/ 1632802 w 3816990"/>
              <a:gd name="connsiteY48" fmla="*/ 1248949 h 4615084"/>
              <a:gd name="connsiteX49" fmla="*/ 1640422 w 3816990"/>
              <a:gd name="connsiteY49" fmla="*/ 1226089 h 4615084"/>
              <a:gd name="connsiteX50" fmla="*/ 1656614 w 3816990"/>
              <a:gd name="connsiteY50" fmla="*/ 1181322 h 4615084"/>
              <a:gd name="connsiteX51" fmla="*/ 1676617 w 3816990"/>
              <a:gd name="connsiteY51" fmla="*/ 1137507 h 4615084"/>
              <a:gd name="connsiteX52" fmla="*/ 1725194 w 3816990"/>
              <a:gd name="connsiteY52" fmla="*/ 1054639 h 4615084"/>
              <a:gd name="connsiteX53" fmla="*/ 1785202 w 3816990"/>
              <a:gd name="connsiteY53" fmla="*/ 979392 h 4615084"/>
              <a:gd name="connsiteX54" fmla="*/ 1854734 w 3816990"/>
              <a:gd name="connsiteY54" fmla="*/ 912717 h 4615084"/>
              <a:gd name="connsiteX55" fmla="*/ 2199539 w 3816990"/>
              <a:gd name="connsiteY55" fmla="*/ 752697 h 4615084"/>
              <a:gd name="connsiteX56" fmla="*/ 2390992 w 3816990"/>
              <a:gd name="connsiteY56" fmla="*/ 754602 h 4615084"/>
              <a:gd name="connsiteX57" fmla="*/ 2483384 w 3816990"/>
              <a:gd name="connsiteY57" fmla="*/ 780319 h 4615084"/>
              <a:gd name="connsiteX58" fmla="*/ 2505292 w 3816990"/>
              <a:gd name="connsiteY58" fmla="*/ 789844 h 4615084"/>
              <a:gd name="connsiteX59" fmla="*/ 2527199 w 3816990"/>
              <a:gd name="connsiteY59" fmla="*/ 800322 h 4615084"/>
              <a:gd name="connsiteX60" fmla="*/ 2549107 w 3816990"/>
              <a:gd name="connsiteY60" fmla="*/ 810799 h 4615084"/>
              <a:gd name="connsiteX61" fmla="*/ 2570062 w 3816990"/>
              <a:gd name="connsiteY61" fmla="*/ 823182 h 4615084"/>
              <a:gd name="connsiteX62" fmla="*/ 2714842 w 3816990"/>
              <a:gd name="connsiteY62" fmla="*/ 948912 h 4615084"/>
              <a:gd name="connsiteX63" fmla="*/ 2816759 w 3816990"/>
              <a:gd name="connsiteY63" fmla="*/ 1111789 h 4615084"/>
              <a:gd name="connsiteX64" fmla="*/ 2889149 w 3816990"/>
              <a:gd name="connsiteY64" fmla="*/ 1486122 h 4615084"/>
              <a:gd name="connsiteX65" fmla="*/ 2810092 w 3816990"/>
              <a:gd name="connsiteY65" fmla="*/ 1861407 h 4615084"/>
              <a:gd name="connsiteX66" fmla="*/ 2641499 w 3816990"/>
              <a:gd name="connsiteY66" fmla="*/ 2207164 h 4615084"/>
              <a:gd name="connsiteX67" fmla="*/ 2171917 w 3816990"/>
              <a:gd name="connsiteY67" fmla="*/ 2814859 h 4615084"/>
              <a:gd name="connsiteX68" fmla="*/ 1872832 w 3816990"/>
              <a:gd name="connsiteY68" fmla="*/ 3056794 h 4615084"/>
              <a:gd name="connsiteX69" fmla="*/ 1531837 w 3816990"/>
              <a:gd name="connsiteY69" fmla="*/ 3233959 h 4615084"/>
              <a:gd name="connsiteX70" fmla="*/ 1508977 w 3816990"/>
              <a:gd name="connsiteY70" fmla="*/ 3242532 h 4615084"/>
              <a:gd name="connsiteX71" fmla="*/ 1486117 w 3816990"/>
              <a:gd name="connsiteY71" fmla="*/ 3250152 h 4615084"/>
              <a:gd name="connsiteX72" fmla="*/ 1440397 w 3816990"/>
              <a:gd name="connsiteY72" fmla="*/ 3265392 h 4615084"/>
              <a:gd name="connsiteX73" fmla="*/ 1348004 w 3816990"/>
              <a:gd name="connsiteY73" fmla="*/ 3292062 h 4615084"/>
              <a:gd name="connsiteX74" fmla="*/ 1253707 w 3816990"/>
              <a:gd name="connsiteY74" fmla="*/ 3312064 h 4615084"/>
              <a:gd name="connsiteX75" fmla="*/ 1206082 w 3816990"/>
              <a:gd name="connsiteY75" fmla="*/ 3319684 h 4615084"/>
              <a:gd name="connsiteX76" fmla="*/ 1158457 w 3816990"/>
              <a:gd name="connsiteY76" fmla="*/ 3326352 h 4615084"/>
              <a:gd name="connsiteX77" fmla="*/ 774599 w 3816990"/>
              <a:gd name="connsiteY77" fmla="*/ 3321589 h 4615084"/>
              <a:gd name="connsiteX78" fmla="*/ 750787 w 3816990"/>
              <a:gd name="connsiteY78" fmla="*/ 3318732 h 4615084"/>
              <a:gd name="connsiteX79" fmla="*/ 726974 w 3816990"/>
              <a:gd name="connsiteY79" fmla="*/ 3313969 h 4615084"/>
              <a:gd name="connsiteX80" fmla="*/ 679349 w 3816990"/>
              <a:gd name="connsiteY80" fmla="*/ 3304444 h 4615084"/>
              <a:gd name="connsiteX81" fmla="*/ 632677 w 3816990"/>
              <a:gd name="connsiteY81" fmla="*/ 3293014 h 4615084"/>
              <a:gd name="connsiteX82" fmla="*/ 586004 w 3816990"/>
              <a:gd name="connsiteY82" fmla="*/ 3280632 h 4615084"/>
              <a:gd name="connsiteX83" fmla="*/ 540284 w 3816990"/>
              <a:gd name="connsiteY83" fmla="*/ 3264439 h 4615084"/>
              <a:gd name="connsiteX84" fmla="*/ 495517 w 3816990"/>
              <a:gd name="connsiteY84" fmla="*/ 3248247 h 4615084"/>
              <a:gd name="connsiteX85" fmla="*/ 451702 w 3816990"/>
              <a:gd name="connsiteY85" fmla="*/ 3229197 h 4615084"/>
              <a:gd name="connsiteX86" fmla="*/ 407887 w 3816990"/>
              <a:gd name="connsiteY86" fmla="*/ 3208242 h 4615084"/>
              <a:gd name="connsiteX87" fmla="*/ 108802 w 3816990"/>
              <a:gd name="connsiteY87" fmla="*/ 2971069 h 4615084"/>
              <a:gd name="connsiteX88" fmla="*/ 81179 w 3816990"/>
              <a:gd name="connsiteY88" fmla="*/ 2932017 h 4615084"/>
              <a:gd name="connsiteX89" fmla="*/ 67844 w 3816990"/>
              <a:gd name="connsiteY89" fmla="*/ 2912014 h 4615084"/>
              <a:gd name="connsiteX90" fmla="*/ 56414 w 3816990"/>
              <a:gd name="connsiteY90" fmla="*/ 2891059 h 4615084"/>
              <a:gd name="connsiteX91" fmla="*/ 50699 w 3816990"/>
              <a:gd name="connsiteY91" fmla="*/ 2880582 h 4615084"/>
              <a:gd name="connsiteX92" fmla="*/ 45937 w 3816990"/>
              <a:gd name="connsiteY92" fmla="*/ 2870104 h 4615084"/>
              <a:gd name="connsiteX93" fmla="*/ 35459 w 3816990"/>
              <a:gd name="connsiteY93" fmla="*/ 2848197 h 4615084"/>
              <a:gd name="connsiteX94" fmla="*/ 26887 w 3816990"/>
              <a:gd name="connsiteY94" fmla="*/ 2825337 h 4615084"/>
              <a:gd name="connsiteX95" fmla="*/ 19267 w 3816990"/>
              <a:gd name="connsiteY95" fmla="*/ 2802477 h 4615084"/>
              <a:gd name="connsiteX96" fmla="*/ 4979 w 3816990"/>
              <a:gd name="connsiteY96" fmla="*/ 2611977 h 4615084"/>
              <a:gd name="connsiteX97" fmla="*/ 73559 w 3816990"/>
              <a:gd name="connsiteY97" fmla="*/ 2432907 h 4615084"/>
              <a:gd name="connsiteX98" fmla="*/ 201194 w 3816990"/>
              <a:gd name="connsiteY98" fmla="*/ 2289079 h 4615084"/>
              <a:gd name="connsiteX99" fmla="*/ 366929 w 3816990"/>
              <a:gd name="connsiteY99" fmla="*/ 2191924 h 4615084"/>
              <a:gd name="connsiteX100" fmla="*/ 553619 w 3816990"/>
              <a:gd name="connsiteY100" fmla="*/ 2146204 h 4615084"/>
              <a:gd name="connsiteX101" fmla="*/ 935572 w 3816990"/>
              <a:gd name="connsiteY101" fmla="*/ 2173827 h 4615084"/>
              <a:gd name="connsiteX102" fmla="*/ 1120357 w 3816990"/>
              <a:gd name="connsiteY102" fmla="*/ 2227167 h 4615084"/>
              <a:gd name="connsiteX103" fmla="*/ 1298474 w 3816990"/>
              <a:gd name="connsiteY103" fmla="*/ 2299557 h 4615084"/>
              <a:gd name="connsiteX104" fmla="*/ 1468019 w 3816990"/>
              <a:gd name="connsiteY104" fmla="*/ 2390044 h 4615084"/>
              <a:gd name="connsiteX105" fmla="*/ 1627087 w 3816990"/>
              <a:gd name="connsiteY105" fmla="*/ 2498629 h 4615084"/>
              <a:gd name="connsiteX106" fmla="*/ 1896644 w 3816990"/>
              <a:gd name="connsiteY106" fmla="*/ 2771997 h 4615084"/>
              <a:gd name="connsiteX107" fmla="*/ 2080477 w 3816990"/>
              <a:gd name="connsiteY107" fmla="*/ 3109182 h 4615084"/>
              <a:gd name="connsiteX108" fmla="*/ 2139532 w 3816990"/>
              <a:gd name="connsiteY108" fmla="*/ 3292062 h 4615084"/>
              <a:gd name="connsiteX109" fmla="*/ 2179537 w 3816990"/>
              <a:gd name="connsiteY109" fmla="*/ 3480657 h 4615084"/>
              <a:gd name="connsiteX110" fmla="*/ 2202397 w 3816990"/>
              <a:gd name="connsiteY110" fmla="*/ 3672109 h 4615084"/>
              <a:gd name="connsiteX111" fmla="*/ 2210969 w 3816990"/>
              <a:gd name="connsiteY111" fmla="*/ 3864514 h 4615084"/>
              <a:gd name="connsiteX112" fmla="*/ 2208112 w 3816990"/>
              <a:gd name="connsiteY112" fmla="*/ 4056919 h 4615084"/>
              <a:gd name="connsiteX113" fmla="*/ 2203349 w 3816990"/>
              <a:gd name="connsiteY113" fmla="*/ 4153122 h 4615084"/>
              <a:gd name="connsiteX114" fmla="*/ 2201444 w 3816990"/>
              <a:gd name="connsiteY114" fmla="*/ 4183602 h 4615084"/>
              <a:gd name="connsiteX115" fmla="*/ 2201444 w 3816990"/>
              <a:gd name="connsiteY115" fmla="*/ 4188364 h 4615084"/>
              <a:gd name="connsiteX116" fmla="*/ 2200492 w 3816990"/>
              <a:gd name="connsiteY116" fmla="*/ 4206462 h 4615084"/>
              <a:gd name="connsiteX117" fmla="*/ 2197634 w 3816990"/>
              <a:gd name="connsiteY117" fmla="*/ 4243609 h 4615084"/>
              <a:gd name="connsiteX118" fmla="*/ 2190967 w 3816990"/>
              <a:gd name="connsiteY118" fmla="*/ 4318857 h 4615084"/>
              <a:gd name="connsiteX119" fmla="*/ 2158582 w 3816990"/>
              <a:gd name="connsiteY119" fmla="*/ 4615084 h 461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816990" h="4615084">
                <a:moveTo>
                  <a:pt x="3555550" y="0"/>
                </a:moveTo>
                <a:cubicBezTo>
                  <a:pt x="4037003" y="944429"/>
                  <a:pt x="3718777" y="1638522"/>
                  <a:pt x="3653054" y="1749012"/>
                </a:cubicBezTo>
                <a:cubicBezTo>
                  <a:pt x="3635909" y="1776634"/>
                  <a:pt x="3619717" y="1804257"/>
                  <a:pt x="3601619" y="1829974"/>
                </a:cubicBezTo>
                <a:cubicBezTo>
                  <a:pt x="3592094" y="1843309"/>
                  <a:pt x="3583522" y="1856644"/>
                  <a:pt x="3573997" y="1869979"/>
                </a:cubicBezTo>
                <a:lnTo>
                  <a:pt x="3544469" y="1908079"/>
                </a:lnTo>
                <a:lnTo>
                  <a:pt x="3530182" y="1927129"/>
                </a:lnTo>
                <a:lnTo>
                  <a:pt x="3514942" y="1945227"/>
                </a:lnTo>
                <a:lnTo>
                  <a:pt x="3483509" y="1982374"/>
                </a:lnTo>
                <a:cubicBezTo>
                  <a:pt x="3473032" y="1993804"/>
                  <a:pt x="3461602" y="2006187"/>
                  <a:pt x="3450172" y="2017617"/>
                </a:cubicBezTo>
                <a:cubicBezTo>
                  <a:pt x="3438742" y="2029047"/>
                  <a:pt x="3428264" y="2041429"/>
                  <a:pt x="3416834" y="2051907"/>
                </a:cubicBezTo>
                <a:cubicBezTo>
                  <a:pt x="3325394" y="2141442"/>
                  <a:pt x="3221572" y="2219547"/>
                  <a:pt x="3106319" y="2277649"/>
                </a:cubicBezTo>
                <a:cubicBezTo>
                  <a:pt x="3092032" y="2285269"/>
                  <a:pt x="3077744" y="2292889"/>
                  <a:pt x="3063457" y="2299557"/>
                </a:cubicBezTo>
                <a:lnTo>
                  <a:pt x="3019642" y="2318607"/>
                </a:lnTo>
                <a:cubicBezTo>
                  <a:pt x="3012022" y="2321464"/>
                  <a:pt x="3005354" y="2325274"/>
                  <a:pt x="2997734" y="2328132"/>
                </a:cubicBezTo>
                <a:lnTo>
                  <a:pt x="2974874" y="2335752"/>
                </a:lnTo>
                <a:lnTo>
                  <a:pt x="2929154" y="2351944"/>
                </a:lnTo>
                <a:cubicBezTo>
                  <a:pt x="2867242" y="2370042"/>
                  <a:pt x="2805329" y="2386234"/>
                  <a:pt x="2741512" y="2393854"/>
                </a:cubicBezTo>
                <a:cubicBezTo>
                  <a:pt x="2710079" y="2399569"/>
                  <a:pt x="2677694" y="2401474"/>
                  <a:pt x="2645309" y="2403379"/>
                </a:cubicBezTo>
                <a:cubicBezTo>
                  <a:pt x="2629117" y="2405284"/>
                  <a:pt x="2612924" y="2404332"/>
                  <a:pt x="2597684" y="2405284"/>
                </a:cubicBezTo>
                <a:cubicBezTo>
                  <a:pt x="2581492" y="2405284"/>
                  <a:pt x="2565299" y="2406237"/>
                  <a:pt x="2549107" y="2405284"/>
                </a:cubicBezTo>
                <a:lnTo>
                  <a:pt x="2501482" y="2402427"/>
                </a:lnTo>
                <a:cubicBezTo>
                  <a:pt x="2493862" y="2401474"/>
                  <a:pt x="2485289" y="2401474"/>
                  <a:pt x="2477669" y="2400522"/>
                </a:cubicBezTo>
                <a:lnTo>
                  <a:pt x="2453857" y="2397664"/>
                </a:lnTo>
                <a:lnTo>
                  <a:pt x="2406232" y="2391949"/>
                </a:lnTo>
                <a:lnTo>
                  <a:pt x="2358607" y="2383377"/>
                </a:lnTo>
                <a:lnTo>
                  <a:pt x="2334794" y="2378614"/>
                </a:lnTo>
                <a:lnTo>
                  <a:pt x="2311934" y="2372899"/>
                </a:lnTo>
                <a:lnTo>
                  <a:pt x="2265262" y="2360517"/>
                </a:lnTo>
                <a:cubicBezTo>
                  <a:pt x="2250022" y="2355754"/>
                  <a:pt x="2234782" y="2350039"/>
                  <a:pt x="2219542" y="2345277"/>
                </a:cubicBezTo>
                <a:lnTo>
                  <a:pt x="2196682" y="2337657"/>
                </a:lnTo>
                <a:cubicBezTo>
                  <a:pt x="2189062" y="2334799"/>
                  <a:pt x="2181442" y="2331942"/>
                  <a:pt x="2174774" y="2329084"/>
                </a:cubicBezTo>
                <a:lnTo>
                  <a:pt x="2130007" y="2310034"/>
                </a:lnTo>
                <a:cubicBezTo>
                  <a:pt x="2115719" y="2303367"/>
                  <a:pt x="2101432" y="2295747"/>
                  <a:pt x="2087144" y="2288127"/>
                </a:cubicBezTo>
                <a:cubicBezTo>
                  <a:pt x="2057617" y="2274792"/>
                  <a:pt x="2030947" y="2256694"/>
                  <a:pt x="2004277" y="2239549"/>
                </a:cubicBezTo>
                <a:cubicBezTo>
                  <a:pt x="2000467" y="2237644"/>
                  <a:pt x="1997609" y="2235739"/>
                  <a:pt x="1993799" y="2232882"/>
                </a:cubicBezTo>
                <a:lnTo>
                  <a:pt x="1984274" y="2226214"/>
                </a:lnTo>
                <a:lnTo>
                  <a:pt x="1965224" y="2211927"/>
                </a:lnTo>
                <a:lnTo>
                  <a:pt x="1946174" y="2197639"/>
                </a:lnTo>
                <a:cubicBezTo>
                  <a:pt x="1939507" y="2192877"/>
                  <a:pt x="1932839" y="2188114"/>
                  <a:pt x="1927124" y="2182399"/>
                </a:cubicBezTo>
                <a:lnTo>
                  <a:pt x="1909027" y="2167159"/>
                </a:lnTo>
                <a:cubicBezTo>
                  <a:pt x="1903312" y="2161444"/>
                  <a:pt x="1897597" y="2156682"/>
                  <a:pt x="1890929" y="2150967"/>
                </a:cubicBezTo>
                <a:cubicBezTo>
                  <a:pt x="1878547" y="2140489"/>
                  <a:pt x="1868069" y="2129059"/>
                  <a:pt x="1856639" y="2117629"/>
                </a:cubicBezTo>
                <a:cubicBezTo>
                  <a:pt x="1811872" y="2071909"/>
                  <a:pt x="1772819" y="2020474"/>
                  <a:pt x="1738529" y="1966182"/>
                </a:cubicBezTo>
                <a:cubicBezTo>
                  <a:pt x="1705192" y="1910937"/>
                  <a:pt x="1676617" y="1853787"/>
                  <a:pt x="1654709" y="1792827"/>
                </a:cubicBezTo>
                <a:cubicBezTo>
                  <a:pt x="1632802" y="1732819"/>
                  <a:pt x="1616609" y="1669954"/>
                  <a:pt x="1608037" y="1606137"/>
                </a:cubicBezTo>
                <a:cubicBezTo>
                  <a:pt x="1599464" y="1542319"/>
                  <a:pt x="1596607" y="1478502"/>
                  <a:pt x="1601369" y="1413732"/>
                </a:cubicBezTo>
                <a:cubicBezTo>
                  <a:pt x="1603274" y="1381347"/>
                  <a:pt x="1608989" y="1349914"/>
                  <a:pt x="1614704" y="1318482"/>
                </a:cubicBezTo>
                <a:cubicBezTo>
                  <a:pt x="1618514" y="1303242"/>
                  <a:pt x="1621372" y="1287049"/>
                  <a:pt x="1626134" y="1271809"/>
                </a:cubicBezTo>
                <a:lnTo>
                  <a:pt x="1632802" y="1248949"/>
                </a:lnTo>
                <a:lnTo>
                  <a:pt x="1640422" y="1226089"/>
                </a:lnTo>
                <a:cubicBezTo>
                  <a:pt x="1645184" y="1210849"/>
                  <a:pt x="1651852" y="1195609"/>
                  <a:pt x="1656614" y="1181322"/>
                </a:cubicBezTo>
                <a:cubicBezTo>
                  <a:pt x="1663282" y="1167034"/>
                  <a:pt x="1668997" y="1151794"/>
                  <a:pt x="1676617" y="1137507"/>
                </a:cubicBezTo>
                <a:cubicBezTo>
                  <a:pt x="1690904" y="1108932"/>
                  <a:pt x="1707097" y="1081309"/>
                  <a:pt x="1725194" y="1054639"/>
                </a:cubicBezTo>
                <a:cubicBezTo>
                  <a:pt x="1743292" y="1027969"/>
                  <a:pt x="1763294" y="1003204"/>
                  <a:pt x="1785202" y="979392"/>
                </a:cubicBezTo>
                <a:cubicBezTo>
                  <a:pt x="1807109" y="955579"/>
                  <a:pt x="1829969" y="933672"/>
                  <a:pt x="1854734" y="912717"/>
                </a:cubicBezTo>
                <a:cubicBezTo>
                  <a:pt x="1952842" y="829849"/>
                  <a:pt x="2072857" y="772699"/>
                  <a:pt x="2199539" y="752697"/>
                </a:cubicBezTo>
                <a:cubicBezTo>
                  <a:pt x="2263357" y="742219"/>
                  <a:pt x="2328127" y="743172"/>
                  <a:pt x="2390992" y="754602"/>
                </a:cubicBezTo>
                <a:cubicBezTo>
                  <a:pt x="2422424" y="760317"/>
                  <a:pt x="2453857" y="768889"/>
                  <a:pt x="2483384" y="780319"/>
                </a:cubicBezTo>
                <a:cubicBezTo>
                  <a:pt x="2491004" y="783177"/>
                  <a:pt x="2498624" y="786034"/>
                  <a:pt x="2505292" y="789844"/>
                </a:cubicBezTo>
                <a:lnTo>
                  <a:pt x="2527199" y="800322"/>
                </a:lnTo>
                <a:lnTo>
                  <a:pt x="2549107" y="810799"/>
                </a:lnTo>
                <a:lnTo>
                  <a:pt x="2570062" y="823182"/>
                </a:lnTo>
                <a:cubicBezTo>
                  <a:pt x="2625307" y="856519"/>
                  <a:pt x="2673884" y="899382"/>
                  <a:pt x="2714842" y="948912"/>
                </a:cubicBezTo>
                <a:cubicBezTo>
                  <a:pt x="2755799" y="998442"/>
                  <a:pt x="2790089" y="1053687"/>
                  <a:pt x="2816759" y="1111789"/>
                </a:cubicBezTo>
                <a:cubicBezTo>
                  <a:pt x="2870099" y="1228947"/>
                  <a:pt x="2893912" y="1358487"/>
                  <a:pt x="2889149" y="1486122"/>
                </a:cubicBezTo>
                <a:cubicBezTo>
                  <a:pt x="2884387" y="1614709"/>
                  <a:pt x="2854859" y="1741392"/>
                  <a:pt x="2810092" y="1861407"/>
                </a:cubicBezTo>
                <a:cubicBezTo>
                  <a:pt x="2765324" y="1981422"/>
                  <a:pt x="2706269" y="2096674"/>
                  <a:pt x="2641499" y="2207164"/>
                </a:cubicBezTo>
                <a:cubicBezTo>
                  <a:pt x="2511007" y="2428144"/>
                  <a:pt x="2356702" y="2635789"/>
                  <a:pt x="2171917" y="2814859"/>
                </a:cubicBezTo>
                <a:cubicBezTo>
                  <a:pt x="2080477" y="2904394"/>
                  <a:pt x="1980464" y="2986309"/>
                  <a:pt x="1872832" y="3056794"/>
                </a:cubicBezTo>
                <a:cubicBezTo>
                  <a:pt x="1766152" y="3127279"/>
                  <a:pt x="1651852" y="3188239"/>
                  <a:pt x="1531837" y="3233959"/>
                </a:cubicBezTo>
                <a:lnTo>
                  <a:pt x="1508977" y="3242532"/>
                </a:lnTo>
                <a:lnTo>
                  <a:pt x="1486117" y="3250152"/>
                </a:lnTo>
                <a:lnTo>
                  <a:pt x="1440397" y="3265392"/>
                </a:lnTo>
                <a:cubicBezTo>
                  <a:pt x="1409917" y="3274917"/>
                  <a:pt x="1378484" y="3282537"/>
                  <a:pt x="1348004" y="3292062"/>
                </a:cubicBezTo>
                <a:cubicBezTo>
                  <a:pt x="1316572" y="3298729"/>
                  <a:pt x="1285139" y="3306349"/>
                  <a:pt x="1253707" y="3312064"/>
                </a:cubicBezTo>
                <a:lnTo>
                  <a:pt x="1206082" y="3319684"/>
                </a:lnTo>
                <a:cubicBezTo>
                  <a:pt x="1189889" y="3322542"/>
                  <a:pt x="1174649" y="3325399"/>
                  <a:pt x="1158457" y="3326352"/>
                </a:cubicBezTo>
                <a:cubicBezTo>
                  <a:pt x="1030822" y="3341592"/>
                  <a:pt x="901282" y="3340639"/>
                  <a:pt x="774599" y="3321589"/>
                </a:cubicBezTo>
                <a:lnTo>
                  <a:pt x="750787" y="3318732"/>
                </a:lnTo>
                <a:cubicBezTo>
                  <a:pt x="743167" y="3317779"/>
                  <a:pt x="734594" y="3315874"/>
                  <a:pt x="726974" y="3313969"/>
                </a:cubicBezTo>
                <a:lnTo>
                  <a:pt x="679349" y="3304444"/>
                </a:lnTo>
                <a:cubicBezTo>
                  <a:pt x="663157" y="3301587"/>
                  <a:pt x="647917" y="3296824"/>
                  <a:pt x="632677" y="3293014"/>
                </a:cubicBezTo>
                <a:lnTo>
                  <a:pt x="586004" y="3280632"/>
                </a:lnTo>
                <a:cubicBezTo>
                  <a:pt x="570764" y="3275869"/>
                  <a:pt x="555524" y="3270154"/>
                  <a:pt x="540284" y="3264439"/>
                </a:cubicBezTo>
                <a:cubicBezTo>
                  <a:pt x="525044" y="3258724"/>
                  <a:pt x="509804" y="3253962"/>
                  <a:pt x="495517" y="3248247"/>
                </a:cubicBezTo>
                <a:lnTo>
                  <a:pt x="451702" y="3229197"/>
                </a:lnTo>
                <a:cubicBezTo>
                  <a:pt x="437414" y="3222529"/>
                  <a:pt x="422174" y="3216814"/>
                  <a:pt x="407887" y="3208242"/>
                </a:cubicBezTo>
                <a:cubicBezTo>
                  <a:pt x="292634" y="3152044"/>
                  <a:pt x="187859" y="3072034"/>
                  <a:pt x="108802" y="2971069"/>
                </a:cubicBezTo>
                <a:cubicBezTo>
                  <a:pt x="99277" y="2957734"/>
                  <a:pt x="89752" y="2945352"/>
                  <a:pt x="81179" y="2932017"/>
                </a:cubicBezTo>
                <a:cubicBezTo>
                  <a:pt x="77369" y="2925349"/>
                  <a:pt x="72607" y="2918682"/>
                  <a:pt x="67844" y="2912014"/>
                </a:cubicBezTo>
                <a:lnTo>
                  <a:pt x="56414" y="2891059"/>
                </a:lnTo>
                <a:lnTo>
                  <a:pt x="50699" y="2880582"/>
                </a:lnTo>
                <a:lnTo>
                  <a:pt x="45937" y="2870104"/>
                </a:lnTo>
                <a:lnTo>
                  <a:pt x="35459" y="2848197"/>
                </a:lnTo>
                <a:lnTo>
                  <a:pt x="26887" y="2825337"/>
                </a:lnTo>
                <a:cubicBezTo>
                  <a:pt x="24029" y="2817717"/>
                  <a:pt x="21172" y="2810097"/>
                  <a:pt x="19267" y="2802477"/>
                </a:cubicBezTo>
                <a:cubicBezTo>
                  <a:pt x="1169" y="2741517"/>
                  <a:pt x="-5498" y="2675794"/>
                  <a:pt x="4979" y="2611977"/>
                </a:cubicBezTo>
                <a:cubicBezTo>
                  <a:pt x="15457" y="2548159"/>
                  <a:pt x="39269" y="2488152"/>
                  <a:pt x="73559" y="2432907"/>
                </a:cubicBezTo>
                <a:cubicBezTo>
                  <a:pt x="107849" y="2378614"/>
                  <a:pt x="150712" y="2330037"/>
                  <a:pt x="201194" y="2289079"/>
                </a:cubicBezTo>
                <a:cubicBezTo>
                  <a:pt x="250724" y="2249074"/>
                  <a:pt x="306922" y="2215737"/>
                  <a:pt x="366929" y="2191924"/>
                </a:cubicBezTo>
                <a:cubicBezTo>
                  <a:pt x="426937" y="2169064"/>
                  <a:pt x="489802" y="2153824"/>
                  <a:pt x="553619" y="2146204"/>
                </a:cubicBezTo>
                <a:cubicBezTo>
                  <a:pt x="681254" y="2131917"/>
                  <a:pt x="810794" y="2145252"/>
                  <a:pt x="935572" y="2173827"/>
                </a:cubicBezTo>
                <a:cubicBezTo>
                  <a:pt x="998437" y="2188114"/>
                  <a:pt x="1059397" y="2207164"/>
                  <a:pt x="1120357" y="2227167"/>
                </a:cubicBezTo>
                <a:cubicBezTo>
                  <a:pt x="1181317" y="2248122"/>
                  <a:pt x="1240372" y="2272887"/>
                  <a:pt x="1298474" y="2299557"/>
                </a:cubicBezTo>
                <a:cubicBezTo>
                  <a:pt x="1356577" y="2327179"/>
                  <a:pt x="1413727" y="2356707"/>
                  <a:pt x="1468019" y="2390044"/>
                </a:cubicBezTo>
                <a:cubicBezTo>
                  <a:pt x="1522312" y="2423382"/>
                  <a:pt x="1576604" y="2459577"/>
                  <a:pt x="1627087" y="2498629"/>
                </a:cubicBezTo>
                <a:cubicBezTo>
                  <a:pt x="1728052" y="2577687"/>
                  <a:pt x="1820444" y="2669127"/>
                  <a:pt x="1896644" y="2771997"/>
                </a:cubicBezTo>
                <a:cubicBezTo>
                  <a:pt x="1973797" y="2874867"/>
                  <a:pt x="2033804" y="2989167"/>
                  <a:pt x="2080477" y="3109182"/>
                </a:cubicBezTo>
                <a:cubicBezTo>
                  <a:pt x="2103337" y="3169189"/>
                  <a:pt x="2123339" y="3230149"/>
                  <a:pt x="2139532" y="3292062"/>
                </a:cubicBezTo>
                <a:cubicBezTo>
                  <a:pt x="2156677" y="3353974"/>
                  <a:pt x="2169059" y="3416839"/>
                  <a:pt x="2179537" y="3480657"/>
                </a:cubicBezTo>
                <a:cubicBezTo>
                  <a:pt x="2190014" y="3543522"/>
                  <a:pt x="2197634" y="3607339"/>
                  <a:pt x="2202397" y="3672109"/>
                </a:cubicBezTo>
                <a:cubicBezTo>
                  <a:pt x="2208112" y="3735927"/>
                  <a:pt x="2210017" y="3800697"/>
                  <a:pt x="2210969" y="3864514"/>
                </a:cubicBezTo>
                <a:cubicBezTo>
                  <a:pt x="2211922" y="3928332"/>
                  <a:pt x="2210969" y="3993102"/>
                  <a:pt x="2208112" y="4056919"/>
                </a:cubicBezTo>
                <a:cubicBezTo>
                  <a:pt x="2206207" y="4089304"/>
                  <a:pt x="2205254" y="4120737"/>
                  <a:pt x="2203349" y="4153122"/>
                </a:cubicBezTo>
                <a:lnTo>
                  <a:pt x="2201444" y="4183602"/>
                </a:lnTo>
                <a:lnTo>
                  <a:pt x="2201444" y="4188364"/>
                </a:lnTo>
                <a:cubicBezTo>
                  <a:pt x="2201127" y="4194397"/>
                  <a:pt x="2200809" y="4200429"/>
                  <a:pt x="2200492" y="4206462"/>
                </a:cubicBezTo>
                <a:lnTo>
                  <a:pt x="2197634" y="4243609"/>
                </a:lnTo>
                <a:lnTo>
                  <a:pt x="2190967" y="4318857"/>
                </a:lnTo>
                <a:cubicBezTo>
                  <a:pt x="2181442" y="4417917"/>
                  <a:pt x="2170964" y="4516024"/>
                  <a:pt x="2158582" y="4615084"/>
                </a:cubicBezTo>
              </a:path>
            </a:pathLst>
          </a:custGeom>
          <a:noFill/>
          <a:ln w="126746" cap="flat">
            <a:solidFill>
              <a:srgbClr val="12100B"/>
            </a:solid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057D536B-CDA5-49EC-A6F1-6D49AF139F6E}"/>
              </a:ext>
            </a:extLst>
          </p:cNvPr>
          <p:cNvSpPr/>
          <p:nvPr userDrawn="1"/>
        </p:nvSpPr>
        <p:spPr>
          <a:xfrm rot="10512305">
            <a:off x="9113988" y="2260045"/>
            <a:ext cx="789622" cy="427672"/>
          </a:xfrm>
          <a:custGeom>
            <a:avLst/>
            <a:gdLst>
              <a:gd name="connsiteX0" fmla="*/ 0 w 789622"/>
              <a:gd name="connsiteY0" fmla="*/ 0 h 427672"/>
              <a:gd name="connsiteX1" fmla="*/ 354330 w 789622"/>
              <a:gd name="connsiteY1" fmla="*/ 427672 h 427672"/>
              <a:gd name="connsiteX2" fmla="*/ 789622 w 789622"/>
              <a:gd name="connsiteY2" fmla="*/ 67628 h 427672"/>
            </a:gdLst>
            <a:ahLst/>
            <a:cxnLst>
              <a:cxn ang="0">
                <a:pos x="connsiteX0" y="connsiteY0"/>
              </a:cxn>
              <a:cxn ang="0">
                <a:pos x="connsiteX1" y="connsiteY1"/>
              </a:cxn>
              <a:cxn ang="0">
                <a:pos x="connsiteX2" y="connsiteY2"/>
              </a:cxn>
            </a:cxnLst>
            <a:rect l="l" t="t" r="r" b="b"/>
            <a:pathLst>
              <a:path w="789622" h="427672">
                <a:moveTo>
                  <a:pt x="0" y="0"/>
                </a:moveTo>
                <a:cubicBezTo>
                  <a:pt x="121920" y="133350"/>
                  <a:pt x="239078" y="280035"/>
                  <a:pt x="354330" y="427672"/>
                </a:cubicBezTo>
                <a:cubicBezTo>
                  <a:pt x="501015" y="312420"/>
                  <a:pt x="646747" y="197168"/>
                  <a:pt x="789622" y="67628"/>
                </a:cubicBezTo>
              </a:path>
            </a:pathLst>
          </a:custGeom>
          <a:noFill/>
          <a:ln w="126746" cap="flat">
            <a:solidFill>
              <a:srgbClr val="12100B"/>
            </a:solidFill>
            <a:prstDash val="solid"/>
            <a:miter/>
          </a:ln>
        </p:spPr>
        <p:txBody>
          <a:bodyPr rtlCol="0" anchor="ctr"/>
          <a:lstStyle/>
          <a:p>
            <a:endParaRPr lang="sv-SE"/>
          </a:p>
        </p:txBody>
      </p:sp>
    </p:spTree>
    <p:extLst>
      <p:ext uri="{BB962C8B-B14F-4D97-AF65-F5344CB8AC3E}">
        <p14:creationId xmlns:p14="http://schemas.microsoft.com/office/powerpoint/2010/main" val="939122916"/>
      </p:ext>
    </p:extLst>
  </p:cSld>
  <p:clrMapOvr>
    <a:masterClrMapping/>
  </p:clrMapOvr>
  <p:extLst>
    <p:ext uri="{DCECCB84-F9BA-43D5-87BE-67443E8EF086}">
      <p15:sldGuideLst xmlns:p15="http://schemas.microsoft.com/office/powerpoint/2012/main">
        <p15:guide id="1" orient="horz" pos="2478">
          <p15:clr>
            <a:srgbClr val="FBAE40"/>
          </p15:clr>
        </p15:guide>
        <p15:guide id="3" orient="horz" pos="2341">
          <p15:clr>
            <a:srgbClr val="FBAE40"/>
          </p15:clr>
        </p15:guide>
        <p15:guide id="4" pos="39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Startsida blekgrön">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00038" y="548621"/>
            <a:ext cx="8764449" cy="2387600"/>
          </a:xfrm>
        </p:spPr>
        <p:txBody>
          <a:bodyPr anchor="ctr"/>
          <a:lstStyle>
            <a:lvl1pPr algn="l">
              <a:defRPr sz="6000">
                <a:solidFill>
                  <a:schemeClr val="tx1"/>
                </a:solidFill>
              </a:defRPr>
            </a:lvl1pPr>
          </a:lstStyle>
          <a:p>
            <a:r>
              <a:rPr lang="sv-SE"/>
              <a:t>Presentationens namn här i max tre rader</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00038" y="3164699"/>
            <a:ext cx="8764449" cy="972067"/>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34865" y="7167102"/>
            <a:ext cx="2743200" cy="165400"/>
          </a:xfrm>
        </p:spPr>
        <p:txBody>
          <a:bodyPr/>
          <a:lstStyle/>
          <a:p>
            <a:fld id="{314BA8D7-9610-4085-AF7C-CA430D1741DC}" type="datetime1">
              <a:rPr lang="sv-SE" smtClean="0"/>
              <a:t>2025-05-26</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34865" y="7365271"/>
            <a:ext cx="4114800" cy="165400"/>
          </a:xfrm>
        </p:spPr>
        <p:txBody>
          <a:bodyPr/>
          <a:lstStyle/>
          <a:p>
            <a:r>
              <a:rPr lang="sv-SE"/>
              <a:t>Insikt 2024 |</a:t>
            </a:r>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07265" y="7365271"/>
            <a:ext cx="2743200" cy="165400"/>
          </a:xfrm>
        </p:spPr>
        <p:txBody>
          <a:bodyPr/>
          <a:lstStyle/>
          <a:p>
            <a:fld id="{AE086683-F536-42AB-ABBC-F4803DFE8DBC}" type="slidenum">
              <a:rPr lang="sv-SE" smtClean="0"/>
              <a:t>‹#›</a:t>
            </a:fld>
            <a:endParaRPr lang="sv-SE"/>
          </a:p>
        </p:txBody>
      </p:sp>
      <p:grpSp>
        <p:nvGrpSpPr>
          <p:cNvPr id="23" name="Graphic 9">
            <a:extLst>
              <a:ext uri="{FF2B5EF4-FFF2-40B4-BE49-F238E27FC236}">
                <a16:creationId xmlns:a16="http://schemas.microsoft.com/office/drawing/2014/main" id="{28ED5D0B-76C4-469A-8B1E-E2BB39EB1D6B}"/>
              </a:ext>
            </a:extLst>
          </p:cNvPr>
          <p:cNvGrpSpPr/>
          <p:nvPr userDrawn="1"/>
        </p:nvGrpSpPr>
        <p:grpSpPr>
          <a:xfrm rot="16200000">
            <a:off x="9223071" y="2895000"/>
            <a:ext cx="1502233" cy="4457697"/>
            <a:chOff x="9044714" y="-1406345"/>
            <a:chExt cx="1502233" cy="4457697"/>
          </a:xfrm>
          <a:noFill/>
        </p:grpSpPr>
        <p:sp>
          <p:nvSpPr>
            <p:cNvPr id="24" name="Freeform: Shape 11">
              <a:extLst>
                <a:ext uri="{FF2B5EF4-FFF2-40B4-BE49-F238E27FC236}">
                  <a16:creationId xmlns:a16="http://schemas.microsoft.com/office/drawing/2014/main" id="{B3D015BE-588F-4F21-A5A7-A8A4E139C34F}"/>
                </a:ext>
              </a:extLst>
            </p:cNvPr>
            <p:cNvSpPr/>
            <p:nvPr/>
          </p:nvSpPr>
          <p:spPr>
            <a:xfrm>
              <a:off x="9044714" y="-1398725"/>
              <a:ext cx="1502233" cy="4450077"/>
            </a:xfrm>
            <a:custGeom>
              <a:avLst/>
              <a:gdLst>
                <a:gd name="connsiteX0" fmla="*/ 936449 w 1502233"/>
                <a:gd name="connsiteY0" fmla="*/ 4450078 h 4450077"/>
                <a:gd name="connsiteX1" fmla="*/ 967882 w 1502233"/>
                <a:gd name="connsiteY1" fmla="*/ 3996688 h 4450077"/>
                <a:gd name="connsiteX2" fmla="*/ 977407 w 1502233"/>
                <a:gd name="connsiteY2" fmla="*/ 3940491 h 4450077"/>
                <a:gd name="connsiteX3" fmla="*/ 988837 w 1502233"/>
                <a:gd name="connsiteY3" fmla="*/ 3884293 h 4450077"/>
                <a:gd name="connsiteX4" fmla="*/ 1002172 w 1502233"/>
                <a:gd name="connsiteY4" fmla="*/ 3829048 h 4450077"/>
                <a:gd name="connsiteX5" fmla="*/ 1017412 w 1502233"/>
                <a:gd name="connsiteY5" fmla="*/ 3773803 h 4450077"/>
                <a:gd name="connsiteX6" fmla="*/ 1098374 w 1502233"/>
                <a:gd name="connsiteY6" fmla="*/ 3561396 h 4450077"/>
                <a:gd name="connsiteX7" fmla="*/ 1211722 w 1502233"/>
                <a:gd name="connsiteY7" fmla="*/ 3364229 h 4450077"/>
                <a:gd name="connsiteX8" fmla="*/ 1227914 w 1502233"/>
                <a:gd name="connsiteY8" fmla="*/ 3340416 h 4450077"/>
                <a:gd name="connsiteX9" fmla="*/ 1244107 w 1502233"/>
                <a:gd name="connsiteY9" fmla="*/ 3317556 h 4450077"/>
                <a:gd name="connsiteX10" fmla="*/ 1277444 w 1502233"/>
                <a:gd name="connsiteY10" fmla="*/ 3271836 h 4450077"/>
                <a:gd name="connsiteX11" fmla="*/ 1346024 w 1502233"/>
                <a:gd name="connsiteY11" fmla="*/ 3181349 h 4450077"/>
                <a:gd name="connsiteX12" fmla="*/ 1466039 w 1502233"/>
                <a:gd name="connsiteY12" fmla="*/ 2988944 h 4450077"/>
                <a:gd name="connsiteX13" fmla="*/ 1498424 w 1502233"/>
                <a:gd name="connsiteY13" fmla="*/ 2880359 h 4450077"/>
                <a:gd name="connsiteX14" fmla="*/ 1502234 w 1502233"/>
                <a:gd name="connsiteY14" fmla="*/ 2823209 h 4450077"/>
                <a:gd name="connsiteX15" fmla="*/ 1500329 w 1502233"/>
                <a:gd name="connsiteY15" fmla="*/ 2794634 h 4450077"/>
                <a:gd name="connsiteX16" fmla="*/ 1495566 w 1502233"/>
                <a:gd name="connsiteY16" fmla="*/ 2767011 h 4450077"/>
                <a:gd name="connsiteX17" fmla="*/ 1453657 w 1502233"/>
                <a:gd name="connsiteY17" fmla="*/ 2661284 h 4450077"/>
                <a:gd name="connsiteX18" fmla="*/ 1383172 w 1502233"/>
                <a:gd name="connsiteY18" fmla="*/ 2572701 h 4450077"/>
                <a:gd name="connsiteX19" fmla="*/ 1197434 w 1502233"/>
                <a:gd name="connsiteY19" fmla="*/ 2443161 h 4450077"/>
                <a:gd name="connsiteX20" fmla="*/ 984074 w 1502233"/>
                <a:gd name="connsiteY20" fmla="*/ 2366009 h 4450077"/>
                <a:gd name="connsiteX21" fmla="*/ 758332 w 1502233"/>
                <a:gd name="connsiteY21" fmla="*/ 2348864 h 4450077"/>
                <a:gd name="connsiteX22" fmla="*/ 541162 w 1502233"/>
                <a:gd name="connsiteY22" fmla="*/ 2409824 h 4450077"/>
                <a:gd name="connsiteX23" fmla="*/ 367808 w 1502233"/>
                <a:gd name="connsiteY23" fmla="*/ 2554604 h 4450077"/>
                <a:gd name="connsiteX24" fmla="*/ 309705 w 1502233"/>
                <a:gd name="connsiteY24" fmla="*/ 2651759 h 4450077"/>
                <a:gd name="connsiteX25" fmla="*/ 278273 w 1502233"/>
                <a:gd name="connsiteY25" fmla="*/ 2760344 h 4450077"/>
                <a:gd name="connsiteX26" fmla="*/ 280178 w 1502233"/>
                <a:gd name="connsiteY26" fmla="*/ 2873691 h 4450077"/>
                <a:gd name="connsiteX27" fmla="*/ 319230 w 1502233"/>
                <a:gd name="connsiteY27" fmla="*/ 2980371 h 4450077"/>
                <a:gd name="connsiteX28" fmla="*/ 480202 w 1502233"/>
                <a:gd name="connsiteY28" fmla="*/ 3136581 h 4450077"/>
                <a:gd name="connsiteX29" fmla="*/ 532590 w 1502233"/>
                <a:gd name="connsiteY29" fmla="*/ 3157536 h 4450077"/>
                <a:gd name="connsiteX30" fmla="*/ 587835 w 1502233"/>
                <a:gd name="connsiteY30" fmla="*/ 3168966 h 4450077"/>
                <a:gd name="connsiteX31" fmla="*/ 700230 w 1502233"/>
                <a:gd name="connsiteY31" fmla="*/ 3156583 h 4450077"/>
                <a:gd name="connsiteX32" fmla="*/ 873585 w 1502233"/>
                <a:gd name="connsiteY32" fmla="*/ 3016566 h 4450077"/>
                <a:gd name="connsiteX33" fmla="*/ 921210 w 1502233"/>
                <a:gd name="connsiteY33" fmla="*/ 2913696 h 4450077"/>
                <a:gd name="connsiteX34" fmla="*/ 940260 w 1502233"/>
                <a:gd name="connsiteY34" fmla="*/ 2802254 h 4450077"/>
                <a:gd name="connsiteX35" fmla="*/ 894540 w 1502233"/>
                <a:gd name="connsiteY35" fmla="*/ 2581274 h 4450077"/>
                <a:gd name="connsiteX36" fmla="*/ 773572 w 1502233"/>
                <a:gd name="connsiteY36" fmla="*/ 2389821 h 4450077"/>
                <a:gd name="connsiteX37" fmla="*/ 611647 w 1502233"/>
                <a:gd name="connsiteY37" fmla="*/ 2230754 h 4450077"/>
                <a:gd name="connsiteX38" fmla="*/ 433530 w 1502233"/>
                <a:gd name="connsiteY38" fmla="*/ 2088832 h 4450077"/>
                <a:gd name="connsiteX39" fmla="*/ 259223 w 1502233"/>
                <a:gd name="connsiteY39" fmla="*/ 1942147 h 4450077"/>
                <a:gd name="connsiteX40" fmla="*/ 110633 w 1502233"/>
                <a:gd name="connsiteY40" fmla="*/ 1770697 h 4450077"/>
                <a:gd name="connsiteX41" fmla="*/ 15383 w 1502233"/>
                <a:gd name="connsiteY41" fmla="*/ 1564957 h 4450077"/>
                <a:gd name="connsiteX42" fmla="*/ 143 w 1502233"/>
                <a:gd name="connsiteY42" fmla="*/ 1452562 h 4450077"/>
                <a:gd name="connsiteX43" fmla="*/ 11573 w 1502233"/>
                <a:gd name="connsiteY43" fmla="*/ 1339214 h 4450077"/>
                <a:gd name="connsiteX44" fmla="*/ 104918 w 1502233"/>
                <a:gd name="connsiteY44" fmla="*/ 1133474 h 4450077"/>
                <a:gd name="connsiteX45" fmla="*/ 278273 w 1502233"/>
                <a:gd name="connsiteY45" fmla="*/ 988695 h 4450077"/>
                <a:gd name="connsiteX46" fmla="*/ 499252 w 1502233"/>
                <a:gd name="connsiteY46" fmla="*/ 942975 h 4450077"/>
                <a:gd name="connsiteX47" fmla="*/ 712612 w 1502233"/>
                <a:gd name="connsiteY47" fmla="*/ 1012507 h 4450077"/>
                <a:gd name="connsiteX48" fmla="*/ 874537 w 1502233"/>
                <a:gd name="connsiteY48" fmla="*/ 1268729 h 4450077"/>
                <a:gd name="connsiteX49" fmla="*/ 876442 w 1502233"/>
                <a:gd name="connsiteY49" fmla="*/ 1345882 h 4450077"/>
                <a:gd name="connsiteX50" fmla="*/ 859297 w 1502233"/>
                <a:gd name="connsiteY50" fmla="*/ 1422082 h 4450077"/>
                <a:gd name="connsiteX51" fmla="*/ 852630 w 1502233"/>
                <a:gd name="connsiteY51" fmla="*/ 1440179 h 4450077"/>
                <a:gd name="connsiteX52" fmla="*/ 845010 w 1502233"/>
                <a:gd name="connsiteY52" fmla="*/ 1458277 h 4450077"/>
                <a:gd name="connsiteX53" fmla="*/ 825960 w 1502233"/>
                <a:gd name="connsiteY53" fmla="*/ 1492567 h 4450077"/>
                <a:gd name="connsiteX54" fmla="*/ 803100 w 1502233"/>
                <a:gd name="connsiteY54" fmla="*/ 1523999 h 4450077"/>
                <a:gd name="connsiteX55" fmla="*/ 776430 w 1502233"/>
                <a:gd name="connsiteY55" fmla="*/ 1552574 h 4450077"/>
                <a:gd name="connsiteX56" fmla="*/ 746902 w 1502233"/>
                <a:gd name="connsiteY56" fmla="*/ 1578292 h 4450077"/>
                <a:gd name="connsiteX57" fmla="*/ 714517 w 1502233"/>
                <a:gd name="connsiteY57" fmla="*/ 1600199 h 4450077"/>
                <a:gd name="connsiteX58" fmla="*/ 680227 w 1502233"/>
                <a:gd name="connsiteY58" fmla="*/ 1617344 h 4450077"/>
                <a:gd name="connsiteX59" fmla="*/ 643080 w 1502233"/>
                <a:gd name="connsiteY59" fmla="*/ 1629727 h 4450077"/>
                <a:gd name="connsiteX60" fmla="*/ 604980 w 1502233"/>
                <a:gd name="connsiteY60" fmla="*/ 1637347 h 4450077"/>
                <a:gd name="connsiteX61" fmla="*/ 585930 w 1502233"/>
                <a:gd name="connsiteY61" fmla="*/ 1639252 h 4450077"/>
                <a:gd name="connsiteX62" fmla="*/ 566880 w 1502233"/>
                <a:gd name="connsiteY62" fmla="*/ 1640204 h 4450077"/>
                <a:gd name="connsiteX63" fmla="*/ 547830 w 1502233"/>
                <a:gd name="connsiteY63" fmla="*/ 1639252 h 4450077"/>
                <a:gd name="connsiteX64" fmla="*/ 528780 w 1502233"/>
                <a:gd name="connsiteY64" fmla="*/ 1637347 h 4450077"/>
                <a:gd name="connsiteX65" fmla="*/ 490680 w 1502233"/>
                <a:gd name="connsiteY65" fmla="*/ 1628774 h 4450077"/>
                <a:gd name="connsiteX66" fmla="*/ 354473 w 1502233"/>
                <a:gd name="connsiteY66" fmla="*/ 1556384 h 4450077"/>
                <a:gd name="connsiteX67" fmla="*/ 255413 w 1502233"/>
                <a:gd name="connsiteY67" fmla="*/ 1437322 h 4450077"/>
                <a:gd name="connsiteX68" fmla="*/ 205883 w 1502233"/>
                <a:gd name="connsiteY68" fmla="*/ 1290637 h 4450077"/>
                <a:gd name="connsiteX69" fmla="*/ 203978 w 1502233"/>
                <a:gd name="connsiteY69" fmla="*/ 1135379 h 4450077"/>
                <a:gd name="connsiteX70" fmla="*/ 308753 w 1502233"/>
                <a:gd name="connsiteY70" fmla="*/ 844867 h 4450077"/>
                <a:gd name="connsiteX71" fmla="*/ 477345 w 1502233"/>
                <a:gd name="connsiteY71" fmla="*/ 582930 h 4450077"/>
                <a:gd name="connsiteX72" fmla="*/ 621172 w 1502233"/>
                <a:gd name="connsiteY72" fmla="*/ 361950 h 4450077"/>
                <a:gd name="connsiteX73" fmla="*/ 644032 w 1502233"/>
                <a:gd name="connsiteY73" fmla="*/ 327660 h 4450077"/>
                <a:gd name="connsiteX74" fmla="*/ 689752 w 1502233"/>
                <a:gd name="connsiteY74" fmla="*/ 258127 h 4450077"/>
                <a:gd name="connsiteX75" fmla="*/ 781192 w 1502233"/>
                <a:gd name="connsiteY75" fmla="*/ 119062 h 4450077"/>
                <a:gd name="connsiteX76" fmla="*/ 859297 w 1502233"/>
                <a:gd name="connsiteY76" fmla="*/ 0 h 445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02233" h="4450077">
                  <a:moveTo>
                    <a:pt x="936449" y="4450078"/>
                  </a:moveTo>
                  <a:cubicBezTo>
                    <a:pt x="936449" y="4298630"/>
                    <a:pt x="945022" y="4146230"/>
                    <a:pt x="967882" y="3996688"/>
                  </a:cubicBezTo>
                  <a:cubicBezTo>
                    <a:pt x="970739" y="3977638"/>
                    <a:pt x="974549" y="3959541"/>
                    <a:pt x="977407" y="3940491"/>
                  </a:cubicBezTo>
                  <a:cubicBezTo>
                    <a:pt x="981217" y="3921441"/>
                    <a:pt x="984074" y="3903343"/>
                    <a:pt x="988837" y="3884293"/>
                  </a:cubicBezTo>
                  <a:lnTo>
                    <a:pt x="1002172" y="3829048"/>
                  </a:lnTo>
                  <a:lnTo>
                    <a:pt x="1017412" y="3773803"/>
                  </a:lnTo>
                  <a:cubicBezTo>
                    <a:pt x="1039319" y="3701413"/>
                    <a:pt x="1065989" y="3629976"/>
                    <a:pt x="1098374" y="3561396"/>
                  </a:cubicBezTo>
                  <a:cubicBezTo>
                    <a:pt x="1130759" y="3492816"/>
                    <a:pt x="1169812" y="3427093"/>
                    <a:pt x="1211722" y="3364229"/>
                  </a:cubicBezTo>
                  <a:lnTo>
                    <a:pt x="1227914" y="3340416"/>
                  </a:lnTo>
                  <a:lnTo>
                    <a:pt x="1244107" y="3317556"/>
                  </a:lnTo>
                  <a:cubicBezTo>
                    <a:pt x="1255537" y="3302316"/>
                    <a:pt x="1266014" y="3286123"/>
                    <a:pt x="1277444" y="3271836"/>
                  </a:cubicBezTo>
                  <a:lnTo>
                    <a:pt x="1346024" y="3181349"/>
                  </a:lnTo>
                  <a:cubicBezTo>
                    <a:pt x="1391744" y="3120389"/>
                    <a:pt x="1434607" y="3057524"/>
                    <a:pt x="1466039" y="2988944"/>
                  </a:cubicBezTo>
                  <a:cubicBezTo>
                    <a:pt x="1481279" y="2954654"/>
                    <a:pt x="1492709" y="2917506"/>
                    <a:pt x="1498424" y="2880359"/>
                  </a:cubicBezTo>
                  <a:cubicBezTo>
                    <a:pt x="1501282" y="2861309"/>
                    <a:pt x="1502234" y="2842259"/>
                    <a:pt x="1502234" y="2823209"/>
                  </a:cubicBezTo>
                  <a:lnTo>
                    <a:pt x="1500329" y="2794634"/>
                  </a:lnTo>
                  <a:cubicBezTo>
                    <a:pt x="1499377" y="2785109"/>
                    <a:pt x="1497471" y="2775584"/>
                    <a:pt x="1495566" y="2767011"/>
                  </a:cubicBezTo>
                  <a:cubicBezTo>
                    <a:pt x="1487946" y="2729864"/>
                    <a:pt x="1473659" y="2694621"/>
                    <a:pt x="1453657" y="2661284"/>
                  </a:cubicBezTo>
                  <a:cubicBezTo>
                    <a:pt x="1434607" y="2628899"/>
                    <a:pt x="1409842" y="2599371"/>
                    <a:pt x="1383172" y="2572701"/>
                  </a:cubicBezTo>
                  <a:cubicBezTo>
                    <a:pt x="1328879" y="2519361"/>
                    <a:pt x="1265062" y="2476499"/>
                    <a:pt x="1197434" y="2443161"/>
                  </a:cubicBezTo>
                  <a:cubicBezTo>
                    <a:pt x="1129807" y="2409824"/>
                    <a:pt x="1057417" y="2383154"/>
                    <a:pt x="984074" y="2366009"/>
                  </a:cubicBezTo>
                  <a:cubicBezTo>
                    <a:pt x="909779" y="2349816"/>
                    <a:pt x="833580" y="2342196"/>
                    <a:pt x="758332" y="2348864"/>
                  </a:cubicBezTo>
                  <a:cubicBezTo>
                    <a:pt x="683085" y="2355531"/>
                    <a:pt x="607837" y="2374581"/>
                    <a:pt x="541162" y="2409824"/>
                  </a:cubicBezTo>
                  <a:cubicBezTo>
                    <a:pt x="473535" y="2445067"/>
                    <a:pt x="414480" y="2494596"/>
                    <a:pt x="367808" y="2554604"/>
                  </a:cubicBezTo>
                  <a:cubicBezTo>
                    <a:pt x="343995" y="2584131"/>
                    <a:pt x="324945" y="2617469"/>
                    <a:pt x="309705" y="2651759"/>
                  </a:cubicBezTo>
                  <a:cubicBezTo>
                    <a:pt x="293513" y="2686049"/>
                    <a:pt x="283988" y="2723196"/>
                    <a:pt x="278273" y="2760344"/>
                  </a:cubicBezTo>
                  <a:cubicBezTo>
                    <a:pt x="272558" y="2797491"/>
                    <a:pt x="272558" y="2836544"/>
                    <a:pt x="280178" y="2873691"/>
                  </a:cubicBezTo>
                  <a:cubicBezTo>
                    <a:pt x="286845" y="2910839"/>
                    <a:pt x="301133" y="2947034"/>
                    <a:pt x="319230" y="2980371"/>
                  </a:cubicBezTo>
                  <a:cubicBezTo>
                    <a:pt x="356378" y="3047046"/>
                    <a:pt x="412575" y="3102291"/>
                    <a:pt x="480202" y="3136581"/>
                  </a:cubicBezTo>
                  <a:cubicBezTo>
                    <a:pt x="497347" y="3145154"/>
                    <a:pt x="514492" y="3151821"/>
                    <a:pt x="532590" y="3157536"/>
                  </a:cubicBezTo>
                  <a:cubicBezTo>
                    <a:pt x="550687" y="3163251"/>
                    <a:pt x="569737" y="3167061"/>
                    <a:pt x="587835" y="3168966"/>
                  </a:cubicBezTo>
                  <a:cubicBezTo>
                    <a:pt x="625935" y="3172776"/>
                    <a:pt x="664035" y="3168966"/>
                    <a:pt x="700230" y="3156583"/>
                  </a:cubicBezTo>
                  <a:cubicBezTo>
                    <a:pt x="772620" y="3132771"/>
                    <a:pt x="833580" y="3081336"/>
                    <a:pt x="873585" y="3016566"/>
                  </a:cubicBezTo>
                  <a:cubicBezTo>
                    <a:pt x="893587" y="2984181"/>
                    <a:pt x="909779" y="2949891"/>
                    <a:pt x="921210" y="2913696"/>
                  </a:cubicBezTo>
                  <a:cubicBezTo>
                    <a:pt x="932639" y="2877501"/>
                    <a:pt x="938354" y="2839401"/>
                    <a:pt x="940260" y="2802254"/>
                  </a:cubicBezTo>
                  <a:cubicBezTo>
                    <a:pt x="943117" y="2726054"/>
                    <a:pt x="925020" y="2650806"/>
                    <a:pt x="894540" y="2581274"/>
                  </a:cubicBezTo>
                  <a:cubicBezTo>
                    <a:pt x="865012" y="2511741"/>
                    <a:pt x="821197" y="2447924"/>
                    <a:pt x="773572" y="2389821"/>
                  </a:cubicBezTo>
                  <a:cubicBezTo>
                    <a:pt x="724995" y="2331719"/>
                    <a:pt x="669750" y="2279332"/>
                    <a:pt x="611647" y="2230754"/>
                  </a:cubicBezTo>
                  <a:cubicBezTo>
                    <a:pt x="553545" y="2182177"/>
                    <a:pt x="493537" y="2135504"/>
                    <a:pt x="433530" y="2088832"/>
                  </a:cubicBezTo>
                  <a:cubicBezTo>
                    <a:pt x="373523" y="2042159"/>
                    <a:pt x="314468" y="1994534"/>
                    <a:pt x="259223" y="1942147"/>
                  </a:cubicBezTo>
                  <a:cubicBezTo>
                    <a:pt x="203978" y="1889759"/>
                    <a:pt x="153495" y="1833562"/>
                    <a:pt x="110633" y="1770697"/>
                  </a:cubicBezTo>
                  <a:cubicBezTo>
                    <a:pt x="67770" y="1707832"/>
                    <a:pt x="34433" y="1639252"/>
                    <a:pt x="15383" y="1564957"/>
                  </a:cubicBezTo>
                  <a:cubicBezTo>
                    <a:pt x="5858" y="1528762"/>
                    <a:pt x="1095" y="1490662"/>
                    <a:pt x="143" y="1452562"/>
                  </a:cubicBezTo>
                  <a:cubicBezTo>
                    <a:pt x="-810" y="1414462"/>
                    <a:pt x="3000" y="1376362"/>
                    <a:pt x="11573" y="1339214"/>
                  </a:cubicBezTo>
                  <a:cubicBezTo>
                    <a:pt x="27765" y="1264919"/>
                    <a:pt x="60150" y="1194434"/>
                    <a:pt x="104918" y="1133474"/>
                  </a:cubicBezTo>
                  <a:cubicBezTo>
                    <a:pt x="150638" y="1072515"/>
                    <a:pt x="209693" y="1022032"/>
                    <a:pt x="278273" y="988695"/>
                  </a:cubicBezTo>
                  <a:cubicBezTo>
                    <a:pt x="346853" y="955357"/>
                    <a:pt x="423052" y="940117"/>
                    <a:pt x="499252" y="942975"/>
                  </a:cubicBezTo>
                  <a:cubicBezTo>
                    <a:pt x="574500" y="945832"/>
                    <a:pt x="650700" y="968692"/>
                    <a:pt x="712612" y="1012507"/>
                  </a:cubicBezTo>
                  <a:cubicBezTo>
                    <a:pt x="798337" y="1071562"/>
                    <a:pt x="859297" y="1165859"/>
                    <a:pt x="874537" y="1268729"/>
                  </a:cubicBezTo>
                  <a:cubicBezTo>
                    <a:pt x="878347" y="1294447"/>
                    <a:pt x="879300" y="1320164"/>
                    <a:pt x="876442" y="1345882"/>
                  </a:cubicBezTo>
                  <a:cubicBezTo>
                    <a:pt x="873585" y="1371599"/>
                    <a:pt x="868822" y="1397317"/>
                    <a:pt x="859297" y="1422082"/>
                  </a:cubicBezTo>
                  <a:cubicBezTo>
                    <a:pt x="857392" y="1427797"/>
                    <a:pt x="855487" y="1434464"/>
                    <a:pt x="852630" y="1440179"/>
                  </a:cubicBezTo>
                  <a:cubicBezTo>
                    <a:pt x="849772" y="1445894"/>
                    <a:pt x="847867" y="1452562"/>
                    <a:pt x="845010" y="1458277"/>
                  </a:cubicBezTo>
                  <a:cubicBezTo>
                    <a:pt x="839295" y="1469707"/>
                    <a:pt x="832627" y="1481137"/>
                    <a:pt x="825960" y="1492567"/>
                  </a:cubicBezTo>
                  <a:cubicBezTo>
                    <a:pt x="819292" y="1503997"/>
                    <a:pt x="810720" y="1513522"/>
                    <a:pt x="803100" y="1523999"/>
                  </a:cubicBezTo>
                  <a:cubicBezTo>
                    <a:pt x="794527" y="1533524"/>
                    <a:pt x="785955" y="1544002"/>
                    <a:pt x="776430" y="1552574"/>
                  </a:cubicBezTo>
                  <a:cubicBezTo>
                    <a:pt x="767857" y="1562099"/>
                    <a:pt x="757380" y="1569719"/>
                    <a:pt x="746902" y="1578292"/>
                  </a:cubicBezTo>
                  <a:cubicBezTo>
                    <a:pt x="736425" y="1585912"/>
                    <a:pt x="725947" y="1593532"/>
                    <a:pt x="714517" y="1600199"/>
                  </a:cubicBezTo>
                  <a:cubicBezTo>
                    <a:pt x="703087" y="1606867"/>
                    <a:pt x="691657" y="1612582"/>
                    <a:pt x="680227" y="1617344"/>
                  </a:cubicBezTo>
                  <a:cubicBezTo>
                    <a:pt x="667845" y="1622107"/>
                    <a:pt x="656415" y="1626869"/>
                    <a:pt x="643080" y="1629727"/>
                  </a:cubicBezTo>
                  <a:cubicBezTo>
                    <a:pt x="630697" y="1633537"/>
                    <a:pt x="617362" y="1634489"/>
                    <a:pt x="604980" y="1637347"/>
                  </a:cubicBezTo>
                  <a:cubicBezTo>
                    <a:pt x="598312" y="1638299"/>
                    <a:pt x="591645" y="1638299"/>
                    <a:pt x="585930" y="1639252"/>
                  </a:cubicBezTo>
                  <a:lnTo>
                    <a:pt x="566880" y="1640204"/>
                  </a:lnTo>
                  <a:lnTo>
                    <a:pt x="547830" y="1639252"/>
                  </a:lnTo>
                  <a:cubicBezTo>
                    <a:pt x="541162" y="1638299"/>
                    <a:pt x="534495" y="1638299"/>
                    <a:pt x="528780" y="1637347"/>
                  </a:cubicBezTo>
                  <a:cubicBezTo>
                    <a:pt x="516397" y="1634489"/>
                    <a:pt x="503062" y="1633537"/>
                    <a:pt x="490680" y="1628774"/>
                  </a:cubicBezTo>
                  <a:cubicBezTo>
                    <a:pt x="441150" y="1614487"/>
                    <a:pt x="394477" y="1589722"/>
                    <a:pt x="354473" y="1556384"/>
                  </a:cubicBezTo>
                  <a:cubicBezTo>
                    <a:pt x="314468" y="1523047"/>
                    <a:pt x="281130" y="1483042"/>
                    <a:pt x="255413" y="1437322"/>
                  </a:cubicBezTo>
                  <a:cubicBezTo>
                    <a:pt x="229695" y="1392554"/>
                    <a:pt x="213503" y="1342072"/>
                    <a:pt x="205883" y="1290637"/>
                  </a:cubicBezTo>
                  <a:cubicBezTo>
                    <a:pt x="198263" y="1239202"/>
                    <a:pt x="197310" y="1186815"/>
                    <a:pt x="203978" y="1135379"/>
                  </a:cubicBezTo>
                  <a:cubicBezTo>
                    <a:pt x="216360" y="1032510"/>
                    <a:pt x="254460" y="932497"/>
                    <a:pt x="308753" y="844867"/>
                  </a:cubicBezTo>
                  <a:cubicBezTo>
                    <a:pt x="363998" y="757237"/>
                    <a:pt x="421147" y="669607"/>
                    <a:pt x="477345" y="582930"/>
                  </a:cubicBezTo>
                  <a:lnTo>
                    <a:pt x="621172" y="361950"/>
                  </a:lnTo>
                  <a:lnTo>
                    <a:pt x="644032" y="327660"/>
                  </a:lnTo>
                  <a:lnTo>
                    <a:pt x="689752" y="258127"/>
                  </a:lnTo>
                  <a:lnTo>
                    <a:pt x="781192" y="119062"/>
                  </a:lnTo>
                  <a:lnTo>
                    <a:pt x="859297" y="0"/>
                  </a:lnTo>
                </a:path>
              </a:pathLst>
            </a:custGeom>
            <a:noFill/>
            <a:ln w="126694" cap="flat">
              <a:solidFill>
                <a:srgbClr val="12100B"/>
              </a:solidFill>
              <a:prstDash val="solid"/>
              <a:miter/>
            </a:ln>
          </p:spPr>
          <p:txBody>
            <a:bodyPr rtlCol="0" anchor="ctr"/>
            <a:lstStyle/>
            <a:p>
              <a:endParaRPr lang="sv-SE"/>
            </a:p>
          </p:txBody>
        </p:sp>
        <p:sp>
          <p:nvSpPr>
            <p:cNvPr id="25" name="Freeform: Shape 12">
              <a:extLst>
                <a:ext uri="{FF2B5EF4-FFF2-40B4-BE49-F238E27FC236}">
                  <a16:creationId xmlns:a16="http://schemas.microsoft.com/office/drawing/2014/main" id="{2BB510FD-2061-47FC-8BEC-14E5C89A528F}"/>
                </a:ext>
              </a:extLst>
            </p:cNvPr>
            <p:cNvSpPr/>
            <p:nvPr/>
          </p:nvSpPr>
          <p:spPr>
            <a:xfrm>
              <a:off x="9356324" y="-1406345"/>
              <a:ext cx="660081" cy="550544"/>
            </a:xfrm>
            <a:custGeom>
              <a:avLst/>
              <a:gdLst>
                <a:gd name="connsiteX0" fmla="*/ 660082 w 660081"/>
                <a:gd name="connsiteY0" fmla="*/ 550545 h 550544"/>
                <a:gd name="connsiteX1" fmla="*/ 588644 w 660081"/>
                <a:gd name="connsiteY1" fmla="*/ 205740 h 550544"/>
                <a:gd name="connsiteX2" fmla="*/ 546735 w 660081"/>
                <a:gd name="connsiteY2" fmla="*/ 0 h 550544"/>
                <a:gd name="connsiteX3" fmla="*/ 340042 w 660081"/>
                <a:gd name="connsiteY3" fmla="*/ 42862 h 550544"/>
                <a:gd name="connsiteX4" fmla="*/ 0 w 660081"/>
                <a:gd name="connsiteY4" fmla="*/ 112395 h 550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81" h="550544">
                  <a:moveTo>
                    <a:pt x="660082" y="550545"/>
                  </a:moveTo>
                  <a:lnTo>
                    <a:pt x="588644" y="205740"/>
                  </a:lnTo>
                  <a:lnTo>
                    <a:pt x="546735" y="0"/>
                  </a:lnTo>
                  <a:lnTo>
                    <a:pt x="340042" y="42862"/>
                  </a:lnTo>
                  <a:lnTo>
                    <a:pt x="0" y="112395"/>
                  </a:lnTo>
                </a:path>
              </a:pathLst>
            </a:custGeom>
            <a:noFill/>
            <a:ln w="126694" cap="flat">
              <a:solidFill>
                <a:srgbClr val="12100B"/>
              </a:solidFill>
              <a:prstDash val="solid"/>
              <a:miter/>
            </a:ln>
          </p:spPr>
          <p:txBody>
            <a:bodyPr rtlCol="0" anchor="ctr"/>
            <a:lstStyle/>
            <a:p>
              <a:endParaRPr lang="sv-SE"/>
            </a:p>
          </p:txBody>
        </p:sp>
      </p:grpSp>
    </p:spTree>
    <p:extLst>
      <p:ext uri="{BB962C8B-B14F-4D97-AF65-F5344CB8AC3E}">
        <p14:creationId xmlns:p14="http://schemas.microsoft.com/office/powerpoint/2010/main" val="4125237638"/>
      </p:ext>
    </p:extLst>
  </p:cSld>
  <p:clrMapOvr>
    <a:masterClrMapping/>
  </p:clrMapOvr>
  <p:extLst>
    <p:ext uri="{DCECCB84-F9BA-43D5-87BE-67443E8EF086}">
      <p15:sldGuideLst xmlns:p15="http://schemas.microsoft.com/office/powerpoint/2012/main">
        <p15:guide id="1" orient="horz" pos="2478">
          <p15:clr>
            <a:srgbClr val="FBAE40"/>
          </p15:clr>
        </p15:guide>
        <p15:guide id="2" pos="3840">
          <p15:clr>
            <a:srgbClr val="FBAE40"/>
          </p15:clr>
        </p15:guide>
        <p15:guide id="3" orient="horz" pos="234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Startsida dammgrå">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00038" y="548621"/>
            <a:ext cx="8696739" cy="2387600"/>
          </a:xfrm>
        </p:spPr>
        <p:txBody>
          <a:bodyPr anchor="ctr"/>
          <a:lstStyle>
            <a:lvl1pPr algn="l">
              <a:defRPr sz="6000">
                <a:solidFill>
                  <a:schemeClr val="tx1"/>
                </a:solidFill>
              </a:defRPr>
            </a:lvl1pPr>
          </a:lstStyle>
          <a:p>
            <a:r>
              <a:rPr lang="sv-SE"/>
              <a:t>Presentationens namn här i max tre rader</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00038" y="3164699"/>
            <a:ext cx="8696739" cy="972067"/>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34865" y="7167102"/>
            <a:ext cx="2743200" cy="165400"/>
          </a:xfrm>
        </p:spPr>
        <p:txBody>
          <a:bodyPr/>
          <a:lstStyle/>
          <a:p>
            <a:fld id="{F38025CD-AD19-496B-91F7-60443F5A86CA}" type="datetime1">
              <a:rPr lang="sv-SE" smtClean="0"/>
              <a:t>2025-05-26</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34865" y="7365271"/>
            <a:ext cx="4114800" cy="165400"/>
          </a:xfrm>
        </p:spPr>
        <p:txBody>
          <a:bodyPr/>
          <a:lstStyle/>
          <a:p>
            <a:r>
              <a:rPr lang="sv-SE"/>
              <a:t>Insikt 2024 |</a:t>
            </a:r>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07265" y="7365271"/>
            <a:ext cx="2743200" cy="165400"/>
          </a:xfrm>
        </p:spPr>
        <p:txBody>
          <a:bodyPr/>
          <a:lstStyle/>
          <a:p>
            <a:fld id="{AE086683-F536-42AB-ABBC-F4803DFE8DBC}" type="slidenum">
              <a:rPr lang="sv-SE" smtClean="0"/>
              <a:t>‹#›</a:t>
            </a:fld>
            <a:endParaRPr lang="sv-SE"/>
          </a:p>
        </p:txBody>
      </p:sp>
      <p:grpSp>
        <p:nvGrpSpPr>
          <p:cNvPr id="12" name="Bild 10">
            <a:extLst>
              <a:ext uri="{FF2B5EF4-FFF2-40B4-BE49-F238E27FC236}">
                <a16:creationId xmlns:a16="http://schemas.microsoft.com/office/drawing/2014/main" id="{D508B84F-23C9-4F7E-823B-0A100F346462}"/>
              </a:ext>
            </a:extLst>
          </p:cNvPr>
          <p:cNvGrpSpPr/>
          <p:nvPr/>
        </p:nvGrpSpPr>
        <p:grpSpPr>
          <a:xfrm rot="5400000" flipH="1">
            <a:off x="1453728" y="2911516"/>
            <a:ext cx="1550244" cy="4457700"/>
            <a:chOff x="1501949" y="2947924"/>
            <a:chExt cx="1502235" cy="4457700"/>
          </a:xfrm>
          <a:noFill/>
        </p:grpSpPr>
        <p:sp>
          <p:nvSpPr>
            <p:cNvPr id="13" name="Frihandsfigur: Form 12">
              <a:extLst>
                <a:ext uri="{FF2B5EF4-FFF2-40B4-BE49-F238E27FC236}">
                  <a16:creationId xmlns:a16="http://schemas.microsoft.com/office/drawing/2014/main" id="{DA175E4A-0F86-4A49-A379-364EA4E2779B}"/>
                </a:ext>
              </a:extLst>
            </p:cNvPr>
            <p:cNvSpPr/>
            <p:nvPr/>
          </p:nvSpPr>
          <p:spPr>
            <a:xfrm>
              <a:off x="1501949" y="2955544"/>
              <a:ext cx="1502235" cy="4450080"/>
            </a:xfrm>
            <a:custGeom>
              <a:avLst/>
              <a:gdLst>
                <a:gd name="connsiteX0" fmla="*/ 936450 w 1502235"/>
                <a:gd name="connsiteY0" fmla="*/ 4450080 h 4450080"/>
                <a:gd name="connsiteX1" fmla="*/ 967883 w 1502235"/>
                <a:gd name="connsiteY1" fmla="*/ 3996690 h 4450080"/>
                <a:gd name="connsiteX2" fmla="*/ 977408 w 1502235"/>
                <a:gd name="connsiteY2" fmla="*/ 3940493 h 4450080"/>
                <a:gd name="connsiteX3" fmla="*/ 988838 w 1502235"/>
                <a:gd name="connsiteY3" fmla="*/ 3884295 h 4450080"/>
                <a:gd name="connsiteX4" fmla="*/ 1002173 w 1502235"/>
                <a:gd name="connsiteY4" fmla="*/ 3829050 h 4450080"/>
                <a:gd name="connsiteX5" fmla="*/ 1017413 w 1502235"/>
                <a:gd name="connsiteY5" fmla="*/ 3773805 h 4450080"/>
                <a:gd name="connsiteX6" fmla="*/ 1098375 w 1502235"/>
                <a:gd name="connsiteY6" fmla="*/ 3561398 h 4450080"/>
                <a:gd name="connsiteX7" fmla="*/ 1211723 w 1502235"/>
                <a:gd name="connsiteY7" fmla="*/ 3364230 h 4450080"/>
                <a:gd name="connsiteX8" fmla="*/ 1227915 w 1502235"/>
                <a:gd name="connsiteY8" fmla="*/ 3340418 h 4450080"/>
                <a:gd name="connsiteX9" fmla="*/ 1244108 w 1502235"/>
                <a:gd name="connsiteY9" fmla="*/ 3317558 h 4450080"/>
                <a:gd name="connsiteX10" fmla="*/ 1277445 w 1502235"/>
                <a:gd name="connsiteY10" fmla="*/ 3271838 h 4450080"/>
                <a:gd name="connsiteX11" fmla="*/ 1346025 w 1502235"/>
                <a:gd name="connsiteY11" fmla="*/ 3181350 h 4450080"/>
                <a:gd name="connsiteX12" fmla="*/ 1466040 w 1502235"/>
                <a:gd name="connsiteY12" fmla="*/ 2988945 h 4450080"/>
                <a:gd name="connsiteX13" fmla="*/ 1498425 w 1502235"/>
                <a:gd name="connsiteY13" fmla="*/ 2880360 h 4450080"/>
                <a:gd name="connsiteX14" fmla="*/ 1502235 w 1502235"/>
                <a:gd name="connsiteY14" fmla="*/ 2823210 h 4450080"/>
                <a:gd name="connsiteX15" fmla="*/ 1500330 w 1502235"/>
                <a:gd name="connsiteY15" fmla="*/ 2794635 h 4450080"/>
                <a:gd name="connsiteX16" fmla="*/ 1495568 w 1502235"/>
                <a:gd name="connsiteY16" fmla="*/ 2767013 h 4450080"/>
                <a:gd name="connsiteX17" fmla="*/ 1453658 w 1502235"/>
                <a:gd name="connsiteY17" fmla="*/ 2661285 h 4450080"/>
                <a:gd name="connsiteX18" fmla="*/ 1383173 w 1502235"/>
                <a:gd name="connsiteY18" fmla="*/ 2572703 h 4450080"/>
                <a:gd name="connsiteX19" fmla="*/ 1197435 w 1502235"/>
                <a:gd name="connsiteY19" fmla="*/ 2443163 h 4450080"/>
                <a:gd name="connsiteX20" fmla="*/ 984075 w 1502235"/>
                <a:gd name="connsiteY20" fmla="*/ 2366010 h 4450080"/>
                <a:gd name="connsiteX21" fmla="*/ 758333 w 1502235"/>
                <a:gd name="connsiteY21" fmla="*/ 2348865 h 4450080"/>
                <a:gd name="connsiteX22" fmla="*/ 541163 w 1502235"/>
                <a:gd name="connsiteY22" fmla="*/ 2409825 h 4450080"/>
                <a:gd name="connsiteX23" fmla="*/ 367808 w 1502235"/>
                <a:gd name="connsiteY23" fmla="*/ 2554605 h 4450080"/>
                <a:gd name="connsiteX24" fmla="*/ 309705 w 1502235"/>
                <a:gd name="connsiteY24" fmla="*/ 2651760 h 4450080"/>
                <a:gd name="connsiteX25" fmla="*/ 278273 w 1502235"/>
                <a:gd name="connsiteY25" fmla="*/ 2760345 h 4450080"/>
                <a:gd name="connsiteX26" fmla="*/ 280178 w 1502235"/>
                <a:gd name="connsiteY26" fmla="*/ 2873693 h 4450080"/>
                <a:gd name="connsiteX27" fmla="*/ 319230 w 1502235"/>
                <a:gd name="connsiteY27" fmla="*/ 2980373 h 4450080"/>
                <a:gd name="connsiteX28" fmla="*/ 480203 w 1502235"/>
                <a:gd name="connsiteY28" fmla="*/ 3136583 h 4450080"/>
                <a:gd name="connsiteX29" fmla="*/ 532590 w 1502235"/>
                <a:gd name="connsiteY29" fmla="*/ 3157538 h 4450080"/>
                <a:gd name="connsiteX30" fmla="*/ 587835 w 1502235"/>
                <a:gd name="connsiteY30" fmla="*/ 3168968 h 4450080"/>
                <a:gd name="connsiteX31" fmla="*/ 700230 w 1502235"/>
                <a:gd name="connsiteY31" fmla="*/ 3156585 h 4450080"/>
                <a:gd name="connsiteX32" fmla="*/ 873585 w 1502235"/>
                <a:gd name="connsiteY32" fmla="*/ 3016568 h 4450080"/>
                <a:gd name="connsiteX33" fmla="*/ 921210 w 1502235"/>
                <a:gd name="connsiteY33" fmla="*/ 2913698 h 4450080"/>
                <a:gd name="connsiteX34" fmla="*/ 940260 w 1502235"/>
                <a:gd name="connsiteY34" fmla="*/ 2802255 h 4450080"/>
                <a:gd name="connsiteX35" fmla="*/ 894540 w 1502235"/>
                <a:gd name="connsiteY35" fmla="*/ 2581275 h 4450080"/>
                <a:gd name="connsiteX36" fmla="*/ 773573 w 1502235"/>
                <a:gd name="connsiteY36" fmla="*/ 2389823 h 4450080"/>
                <a:gd name="connsiteX37" fmla="*/ 611648 w 1502235"/>
                <a:gd name="connsiteY37" fmla="*/ 2230755 h 4450080"/>
                <a:gd name="connsiteX38" fmla="*/ 433530 w 1502235"/>
                <a:gd name="connsiteY38" fmla="*/ 2088833 h 4450080"/>
                <a:gd name="connsiteX39" fmla="*/ 259223 w 1502235"/>
                <a:gd name="connsiteY39" fmla="*/ 1942148 h 4450080"/>
                <a:gd name="connsiteX40" fmla="*/ 110633 w 1502235"/>
                <a:gd name="connsiteY40" fmla="*/ 1770698 h 4450080"/>
                <a:gd name="connsiteX41" fmla="*/ 15383 w 1502235"/>
                <a:gd name="connsiteY41" fmla="*/ 1564958 h 4450080"/>
                <a:gd name="connsiteX42" fmla="*/ 143 w 1502235"/>
                <a:gd name="connsiteY42" fmla="*/ 1452563 h 4450080"/>
                <a:gd name="connsiteX43" fmla="*/ 11573 w 1502235"/>
                <a:gd name="connsiteY43" fmla="*/ 1339215 h 4450080"/>
                <a:gd name="connsiteX44" fmla="*/ 104918 w 1502235"/>
                <a:gd name="connsiteY44" fmla="*/ 1133475 h 4450080"/>
                <a:gd name="connsiteX45" fmla="*/ 278273 w 1502235"/>
                <a:gd name="connsiteY45" fmla="*/ 988695 h 4450080"/>
                <a:gd name="connsiteX46" fmla="*/ 499253 w 1502235"/>
                <a:gd name="connsiteY46" fmla="*/ 942975 h 4450080"/>
                <a:gd name="connsiteX47" fmla="*/ 712613 w 1502235"/>
                <a:gd name="connsiteY47" fmla="*/ 1012508 h 4450080"/>
                <a:gd name="connsiteX48" fmla="*/ 874538 w 1502235"/>
                <a:gd name="connsiteY48" fmla="*/ 1268730 h 4450080"/>
                <a:gd name="connsiteX49" fmla="*/ 876443 w 1502235"/>
                <a:gd name="connsiteY49" fmla="*/ 1345883 h 4450080"/>
                <a:gd name="connsiteX50" fmla="*/ 859298 w 1502235"/>
                <a:gd name="connsiteY50" fmla="*/ 1422083 h 4450080"/>
                <a:gd name="connsiteX51" fmla="*/ 852630 w 1502235"/>
                <a:gd name="connsiteY51" fmla="*/ 1440180 h 4450080"/>
                <a:gd name="connsiteX52" fmla="*/ 845010 w 1502235"/>
                <a:gd name="connsiteY52" fmla="*/ 1458278 h 4450080"/>
                <a:gd name="connsiteX53" fmla="*/ 825960 w 1502235"/>
                <a:gd name="connsiteY53" fmla="*/ 1492568 h 4450080"/>
                <a:gd name="connsiteX54" fmla="*/ 803100 w 1502235"/>
                <a:gd name="connsiteY54" fmla="*/ 1524000 h 4450080"/>
                <a:gd name="connsiteX55" fmla="*/ 776430 w 1502235"/>
                <a:gd name="connsiteY55" fmla="*/ 1552575 h 4450080"/>
                <a:gd name="connsiteX56" fmla="*/ 746903 w 1502235"/>
                <a:gd name="connsiteY56" fmla="*/ 1578293 h 4450080"/>
                <a:gd name="connsiteX57" fmla="*/ 714518 w 1502235"/>
                <a:gd name="connsiteY57" fmla="*/ 1600200 h 4450080"/>
                <a:gd name="connsiteX58" fmla="*/ 680228 w 1502235"/>
                <a:gd name="connsiteY58" fmla="*/ 1617345 h 4450080"/>
                <a:gd name="connsiteX59" fmla="*/ 643080 w 1502235"/>
                <a:gd name="connsiteY59" fmla="*/ 1629728 h 4450080"/>
                <a:gd name="connsiteX60" fmla="*/ 604980 w 1502235"/>
                <a:gd name="connsiteY60" fmla="*/ 1637348 h 4450080"/>
                <a:gd name="connsiteX61" fmla="*/ 585930 w 1502235"/>
                <a:gd name="connsiteY61" fmla="*/ 1639253 h 4450080"/>
                <a:gd name="connsiteX62" fmla="*/ 566880 w 1502235"/>
                <a:gd name="connsiteY62" fmla="*/ 1640205 h 4450080"/>
                <a:gd name="connsiteX63" fmla="*/ 547830 w 1502235"/>
                <a:gd name="connsiteY63" fmla="*/ 1639253 h 4450080"/>
                <a:gd name="connsiteX64" fmla="*/ 528780 w 1502235"/>
                <a:gd name="connsiteY64" fmla="*/ 1637348 h 4450080"/>
                <a:gd name="connsiteX65" fmla="*/ 490680 w 1502235"/>
                <a:gd name="connsiteY65" fmla="*/ 1628775 h 4450080"/>
                <a:gd name="connsiteX66" fmla="*/ 354473 w 1502235"/>
                <a:gd name="connsiteY66" fmla="*/ 1556385 h 4450080"/>
                <a:gd name="connsiteX67" fmla="*/ 255413 w 1502235"/>
                <a:gd name="connsiteY67" fmla="*/ 1437323 h 4450080"/>
                <a:gd name="connsiteX68" fmla="*/ 205883 w 1502235"/>
                <a:gd name="connsiteY68" fmla="*/ 1290638 h 4450080"/>
                <a:gd name="connsiteX69" fmla="*/ 203978 w 1502235"/>
                <a:gd name="connsiteY69" fmla="*/ 1135380 h 4450080"/>
                <a:gd name="connsiteX70" fmla="*/ 308753 w 1502235"/>
                <a:gd name="connsiteY70" fmla="*/ 844868 h 4450080"/>
                <a:gd name="connsiteX71" fmla="*/ 477345 w 1502235"/>
                <a:gd name="connsiteY71" fmla="*/ 582930 h 4450080"/>
                <a:gd name="connsiteX72" fmla="*/ 621173 w 1502235"/>
                <a:gd name="connsiteY72" fmla="*/ 361950 h 4450080"/>
                <a:gd name="connsiteX73" fmla="*/ 644033 w 1502235"/>
                <a:gd name="connsiteY73" fmla="*/ 327660 h 4450080"/>
                <a:gd name="connsiteX74" fmla="*/ 689753 w 1502235"/>
                <a:gd name="connsiteY74" fmla="*/ 258127 h 4450080"/>
                <a:gd name="connsiteX75" fmla="*/ 781193 w 1502235"/>
                <a:gd name="connsiteY75" fmla="*/ 119063 h 4450080"/>
                <a:gd name="connsiteX76" fmla="*/ 859298 w 1502235"/>
                <a:gd name="connsiteY76" fmla="*/ 0 h 445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02235" h="4450080">
                  <a:moveTo>
                    <a:pt x="936450" y="4450080"/>
                  </a:moveTo>
                  <a:cubicBezTo>
                    <a:pt x="936450" y="4298633"/>
                    <a:pt x="945023" y="4146233"/>
                    <a:pt x="967883" y="3996690"/>
                  </a:cubicBezTo>
                  <a:cubicBezTo>
                    <a:pt x="970740" y="3977640"/>
                    <a:pt x="974550" y="3959543"/>
                    <a:pt x="977408" y="3940493"/>
                  </a:cubicBezTo>
                  <a:cubicBezTo>
                    <a:pt x="981218" y="3921443"/>
                    <a:pt x="984075" y="3903345"/>
                    <a:pt x="988838" y="3884295"/>
                  </a:cubicBezTo>
                  <a:lnTo>
                    <a:pt x="1002173" y="3829050"/>
                  </a:lnTo>
                  <a:lnTo>
                    <a:pt x="1017413" y="3773805"/>
                  </a:lnTo>
                  <a:cubicBezTo>
                    <a:pt x="1039320" y="3701415"/>
                    <a:pt x="1065990" y="3629978"/>
                    <a:pt x="1098375" y="3561398"/>
                  </a:cubicBezTo>
                  <a:cubicBezTo>
                    <a:pt x="1130760" y="3492818"/>
                    <a:pt x="1169813" y="3427095"/>
                    <a:pt x="1211723" y="3364230"/>
                  </a:cubicBezTo>
                  <a:lnTo>
                    <a:pt x="1227915" y="3340418"/>
                  </a:lnTo>
                  <a:lnTo>
                    <a:pt x="1244108" y="3317558"/>
                  </a:lnTo>
                  <a:cubicBezTo>
                    <a:pt x="1255538" y="3302318"/>
                    <a:pt x="1266015" y="3286125"/>
                    <a:pt x="1277445" y="3271838"/>
                  </a:cubicBezTo>
                  <a:lnTo>
                    <a:pt x="1346025" y="3181350"/>
                  </a:lnTo>
                  <a:cubicBezTo>
                    <a:pt x="1391745" y="3120390"/>
                    <a:pt x="1434608" y="3057525"/>
                    <a:pt x="1466040" y="2988945"/>
                  </a:cubicBezTo>
                  <a:cubicBezTo>
                    <a:pt x="1481280" y="2954655"/>
                    <a:pt x="1492710" y="2917508"/>
                    <a:pt x="1498425" y="2880360"/>
                  </a:cubicBezTo>
                  <a:cubicBezTo>
                    <a:pt x="1501283" y="2861310"/>
                    <a:pt x="1502235" y="2842260"/>
                    <a:pt x="1502235" y="2823210"/>
                  </a:cubicBezTo>
                  <a:lnTo>
                    <a:pt x="1500330" y="2794635"/>
                  </a:lnTo>
                  <a:cubicBezTo>
                    <a:pt x="1499378" y="2785110"/>
                    <a:pt x="1497473" y="2775585"/>
                    <a:pt x="1495568" y="2767013"/>
                  </a:cubicBezTo>
                  <a:cubicBezTo>
                    <a:pt x="1487948" y="2729865"/>
                    <a:pt x="1473660" y="2694623"/>
                    <a:pt x="1453658" y="2661285"/>
                  </a:cubicBezTo>
                  <a:cubicBezTo>
                    <a:pt x="1434608" y="2628900"/>
                    <a:pt x="1409843" y="2599373"/>
                    <a:pt x="1383173" y="2572703"/>
                  </a:cubicBezTo>
                  <a:cubicBezTo>
                    <a:pt x="1328880" y="2519363"/>
                    <a:pt x="1265063" y="2476500"/>
                    <a:pt x="1197435" y="2443163"/>
                  </a:cubicBezTo>
                  <a:cubicBezTo>
                    <a:pt x="1129808" y="2409825"/>
                    <a:pt x="1057418" y="2383155"/>
                    <a:pt x="984075" y="2366010"/>
                  </a:cubicBezTo>
                  <a:cubicBezTo>
                    <a:pt x="909780" y="2349818"/>
                    <a:pt x="833580" y="2342198"/>
                    <a:pt x="758333" y="2348865"/>
                  </a:cubicBezTo>
                  <a:cubicBezTo>
                    <a:pt x="683085" y="2355533"/>
                    <a:pt x="607838" y="2374583"/>
                    <a:pt x="541163" y="2409825"/>
                  </a:cubicBezTo>
                  <a:cubicBezTo>
                    <a:pt x="473535" y="2445068"/>
                    <a:pt x="414480" y="2494598"/>
                    <a:pt x="367808" y="2554605"/>
                  </a:cubicBezTo>
                  <a:cubicBezTo>
                    <a:pt x="343995" y="2584133"/>
                    <a:pt x="324945" y="2617470"/>
                    <a:pt x="309705" y="2651760"/>
                  </a:cubicBezTo>
                  <a:cubicBezTo>
                    <a:pt x="293513" y="2686050"/>
                    <a:pt x="283988" y="2723198"/>
                    <a:pt x="278273" y="2760345"/>
                  </a:cubicBezTo>
                  <a:cubicBezTo>
                    <a:pt x="272558" y="2797493"/>
                    <a:pt x="272558" y="2836545"/>
                    <a:pt x="280178" y="2873693"/>
                  </a:cubicBezTo>
                  <a:cubicBezTo>
                    <a:pt x="286845" y="2910840"/>
                    <a:pt x="301133" y="2947035"/>
                    <a:pt x="319230" y="2980373"/>
                  </a:cubicBezTo>
                  <a:cubicBezTo>
                    <a:pt x="356378" y="3047048"/>
                    <a:pt x="412575" y="3102293"/>
                    <a:pt x="480203" y="3136583"/>
                  </a:cubicBezTo>
                  <a:cubicBezTo>
                    <a:pt x="497348" y="3145155"/>
                    <a:pt x="514493" y="3151823"/>
                    <a:pt x="532590" y="3157538"/>
                  </a:cubicBezTo>
                  <a:cubicBezTo>
                    <a:pt x="550688" y="3163253"/>
                    <a:pt x="569738" y="3167063"/>
                    <a:pt x="587835" y="3168968"/>
                  </a:cubicBezTo>
                  <a:cubicBezTo>
                    <a:pt x="625935" y="3172778"/>
                    <a:pt x="664035" y="3168968"/>
                    <a:pt x="700230" y="3156585"/>
                  </a:cubicBezTo>
                  <a:cubicBezTo>
                    <a:pt x="772620" y="3132773"/>
                    <a:pt x="833580" y="3081338"/>
                    <a:pt x="873585" y="3016568"/>
                  </a:cubicBezTo>
                  <a:cubicBezTo>
                    <a:pt x="893588" y="2984183"/>
                    <a:pt x="909780" y="2949893"/>
                    <a:pt x="921210" y="2913698"/>
                  </a:cubicBezTo>
                  <a:cubicBezTo>
                    <a:pt x="932640" y="2877503"/>
                    <a:pt x="938355" y="2839403"/>
                    <a:pt x="940260" y="2802255"/>
                  </a:cubicBezTo>
                  <a:cubicBezTo>
                    <a:pt x="943118" y="2726055"/>
                    <a:pt x="925020" y="2650808"/>
                    <a:pt x="894540" y="2581275"/>
                  </a:cubicBezTo>
                  <a:cubicBezTo>
                    <a:pt x="865013" y="2511743"/>
                    <a:pt x="821198" y="2447925"/>
                    <a:pt x="773573" y="2389823"/>
                  </a:cubicBezTo>
                  <a:cubicBezTo>
                    <a:pt x="724995" y="2331720"/>
                    <a:pt x="669750" y="2279333"/>
                    <a:pt x="611648" y="2230755"/>
                  </a:cubicBezTo>
                  <a:cubicBezTo>
                    <a:pt x="553545" y="2182178"/>
                    <a:pt x="493538" y="2135505"/>
                    <a:pt x="433530" y="2088833"/>
                  </a:cubicBezTo>
                  <a:cubicBezTo>
                    <a:pt x="373523" y="2042160"/>
                    <a:pt x="314468" y="1994535"/>
                    <a:pt x="259223" y="1942148"/>
                  </a:cubicBezTo>
                  <a:cubicBezTo>
                    <a:pt x="203978" y="1889760"/>
                    <a:pt x="153495" y="1833563"/>
                    <a:pt x="110633" y="1770698"/>
                  </a:cubicBezTo>
                  <a:cubicBezTo>
                    <a:pt x="67770" y="1707833"/>
                    <a:pt x="34433" y="1639253"/>
                    <a:pt x="15383" y="1564958"/>
                  </a:cubicBezTo>
                  <a:cubicBezTo>
                    <a:pt x="5858" y="1528763"/>
                    <a:pt x="1095" y="1490663"/>
                    <a:pt x="143" y="1452563"/>
                  </a:cubicBezTo>
                  <a:cubicBezTo>
                    <a:pt x="-810" y="1414463"/>
                    <a:pt x="3000" y="1376363"/>
                    <a:pt x="11573" y="1339215"/>
                  </a:cubicBezTo>
                  <a:cubicBezTo>
                    <a:pt x="27765" y="1264920"/>
                    <a:pt x="60150" y="1194435"/>
                    <a:pt x="104918" y="1133475"/>
                  </a:cubicBezTo>
                  <a:cubicBezTo>
                    <a:pt x="150638" y="1072515"/>
                    <a:pt x="209693" y="1022033"/>
                    <a:pt x="278273" y="988695"/>
                  </a:cubicBezTo>
                  <a:cubicBezTo>
                    <a:pt x="346853" y="955358"/>
                    <a:pt x="423053" y="940118"/>
                    <a:pt x="499253" y="942975"/>
                  </a:cubicBezTo>
                  <a:cubicBezTo>
                    <a:pt x="574500" y="945833"/>
                    <a:pt x="650700" y="968693"/>
                    <a:pt x="712613" y="1012508"/>
                  </a:cubicBezTo>
                  <a:cubicBezTo>
                    <a:pt x="798338" y="1071563"/>
                    <a:pt x="859298" y="1165860"/>
                    <a:pt x="874538" y="1268730"/>
                  </a:cubicBezTo>
                  <a:cubicBezTo>
                    <a:pt x="878348" y="1294448"/>
                    <a:pt x="879300" y="1320165"/>
                    <a:pt x="876443" y="1345883"/>
                  </a:cubicBezTo>
                  <a:cubicBezTo>
                    <a:pt x="873585" y="1371600"/>
                    <a:pt x="868823" y="1397318"/>
                    <a:pt x="859298" y="1422083"/>
                  </a:cubicBezTo>
                  <a:cubicBezTo>
                    <a:pt x="857393" y="1427798"/>
                    <a:pt x="855488" y="1434465"/>
                    <a:pt x="852630" y="1440180"/>
                  </a:cubicBezTo>
                  <a:cubicBezTo>
                    <a:pt x="849773" y="1445895"/>
                    <a:pt x="847868" y="1452563"/>
                    <a:pt x="845010" y="1458278"/>
                  </a:cubicBezTo>
                  <a:cubicBezTo>
                    <a:pt x="839295" y="1469708"/>
                    <a:pt x="832628" y="1481138"/>
                    <a:pt x="825960" y="1492568"/>
                  </a:cubicBezTo>
                  <a:cubicBezTo>
                    <a:pt x="819293" y="1503998"/>
                    <a:pt x="810720" y="1513523"/>
                    <a:pt x="803100" y="1524000"/>
                  </a:cubicBezTo>
                  <a:cubicBezTo>
                    <a:pt x="794528" y="1533525"/>
                    <a:pt x="785955" y="1544003"/>
                    <a:pt x="776430" y="1552575"/>
                  </a:cubicBezTo>
                  <a:cubicBezTo>
                    <a:pt x="767858" y="1562100"/>
                    <a:pt x="757380" y="1569720"/>
                    <a:pt x="746903" y="1578293"/>
                  </a:cubicBezTo>
                  <a:cubicBezTo>
                    <a:pt x="736425" y="1585913"/>
                    <a:pt x="725948" y="1593533"/>
                    <a:pt x="714518" y="1600200"/>
                  </a:cubicBezTo>
                  <a:cubicBezTo>
                    <a:pt x="703088" y="1606868"/>
                    <a:pt x="691658" y="1612583"/>
                    <a:pt x="680228" y="1617345"/>
                  </a:cubicBezTo>
                  <a:cubicBezTo>
                    <a:pt x="667845" y="1622108"/>
                    <a:pt x="656415" y="1626870"/>
                    <a:pt x="643080" y="1629728"/>
                  </a:cubicBezTo>
                  <a:cubicBezTo>
                    <a:pt x="630698" y="1633538"/>
                    <a:pt x="617363" y="1634490"/>
                    <a:pt x="604980" y="1637348"/>
                  </a:cubicBezTo>
                  <a:cubicBezTo>
                    <a:pt x="598313" y="1638300"/>
                    <a:pt x="591645" y="1638300"/>
                    <a:pt x="585930" y="1639253"/>
                  </a:cubicBezTo>
                  <a:lnTo>
                    <a:pt x="566880" y="1640205"/>
                  </a:lnTo>
                  <a:lnTo>
                    <a:pt x="547830" y="1639253"/>
                  </a:lnTo>
                  <a:cubicBezTo>
                    <a:pt x="541163" y="1638300"/>
                    <a:pt x="534495" y="1638300"/>
                    <a:pt x="528780" y="1637348"/>
                  </a:cubicBezTo>
                  <a:cubicBezTo>
                    <a:pt x="516398" y="1634490"/>
                    <a:pt x="503063" y="1633538"/>
                    <a:pt x="490680" y="1628775"/>
                  </a:cubicBezTo>
                  <a:cubicBezTo>
                    <a:pt x="441150" y="1614488"/>
                    <a:pt x="394478" y="1589723"/>
                    <a:pt x="354473" y="1556385"/>
                  </a:cubicBezTo>
                  <a:cubicBezTo>
                    <a:pt x="314468" y="1523048"/>
                    <a:pt x="281130" y="1483043"/>
                    <a:pt x="255413" y="1437323"/>
                  </a:cubicBezTo>
                  <a:cubicBezTo>
                    <a:pt x="229695" y="1392555"/>
                    <a:pt x="213503" y="1342073"/>
                    <a:pt x="205883" y="1290638"/>
                  </a:cubicBezTo>
                  <a:cubicBezTo>
                    <a:pt x="198263" y="1239203"/>
                    <a:pt x="197310" y="1186815"/>
                    <a:pt x="203978" y="1135380"/>
                  </a:cubicBezTo>
                  <a:cubicBezTo>
                    <a:pt x="216360" y="1032510"/>
                    <a:pt x="254460" y="932498"/>
                    <a:pt x="308753" y="844868"/>
                  </a:cubicBezTo>
                  <a:cubicBezTo>
                    <a:pt x="363998" y="757238"/>
                    <a:pt x="421148" y="669608"/>
                    <a:pt x="477345" y="582930"/>
                  </a:cubicBezTo>
                  <a:lnTo>
                    <a:pt x="621173" y="361950"/>
                  </a:lnTo>
                  <a:lnTo>
                    <a:pt x="644033" y="327660"/>
                  </a:lnTo>
                  <a:lnTo>
                    <a:pt x="689753" y="258127"/>
                  </a:lnTo>
                  <a:lnTo>
                    <a:pt x="781193" y="119063"/>
                  </a:lnTo>
                  <a:lnTo>
                    <a:pt x="859298" y="0"/>
                  </a:lnTo>
                </a:path>
              </a:pathLst>
            </a:custGeom>
            <a:noFill/>
            <a:ln w="126746" cap="flat">
              <a:solidFill>
                <a:schemeClr val="tx1"/>
              </a:solid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1F76AC04-0024-43F5-924E-5ECE00C695DD}"/>
                </a:ext>
              </a:extLst>
            </p:cNvPr>
            <p:cNvSpPr/>
            <p:nvPr/>
          </p:nvSpPr>
          <p:spPr>
            <a:xfrm>
              <a:off x="1813559" y="2947924"/>
              <a:ext cx="660082" cy="550545"/>
            </a:xfrm>
            <a:custGeom>
              <a:avLst/>
              <a:gdLst>
                <a:gd name="connsiteX0" fmla="*/ 660082 w 660082"/>
                <a:gd name="connsiteY0" fmla="*/ 550545 h 550545"/>
                <a:gd name="connsiteX1" fmla="*/ 588645 w 660082"/>
                <a:gd name="connsiteY1" fmla="*/ 205740 h 550545"/>
                <a:gd name="connsiteX2" fmla="*/ 546735 w 660082"/>
                <a:gd name="connsiteY2" fmla="*/ 0 h 550545"/>
                <a:gd name="connsiteX3" fmla="*/ 340042 w 660082"/>
                <a:gd name="connsiteY3" fmla="*/ 42863 h 550545"/>
                <a:gd name="connsiteX4" fmla="*/ 0 w 660082"/>
                <a:gd name="connsiteY4" fmla="*/ 112395 h 550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82" h="550545">
                  <a:moveTo>
                    <a:pt x="660082" y="550545"/>
                  </a:moveTo>
                  <a:lnTo>
                    <a:pt x="588645" y="205740"/>
                  </a:lnTo>
                  <a:lnTo>
                    <a:pt x="546735" y="0"/>
                  </a:lnTo>
                  <a:lnTo>
                    <a:pt x="340042" y="42863"/>
                  </a:lnTo>
                  <a:lnTo>
                    <a:pt x="0" y="112395"/>
                  </a:lnTo>
                </a:path>
              </a:pathLst>
            </a:custGeom>
            <a:noFill/>
            <a:ln w="126746" cap="flat">
              <a:solidFill>
                <a:schemeClr val="tx1"/>
              </a:solidFill>
              <a:prstDash val="solid"/>
              <a:miter/>
            </a:ln>
          </p:spPr>
          <p:txBody>
            <a:bodyPr rtlCol="0" anchor="ctr"/>
            <a:lstStyle/>
            <a:p>
              <a:endParaRPr lang="sv-SE"/>
            </a:p>
          </p:txBody>
        </p:sp>
      </p:grpSp>
    </p:spTree>
    <p:extLst>
      <p:ext uri="{BB962C8B-B14F-4D97-AF65-F5344CB8AC3E}">
        <p14:creationId xmlns:p14="http://schemas.microsoft.com/office/powerpoint/2010/main" val="1885020340"/>
      </p:ext>
    </p:extLst>
  </p:cSld>
  <p:clrMapOvr>
    <a:masterClrMapping/>
  </p:clrMapOvr>
  <p:extLst>
    <p:ext uri="{DCECCB84-F9BA-43D5-87BE-67443E8EF086}">
      <p15:sldGuideLst xmlns:p15="http://schemas.microsoft.com/office/powerpoint/2012/main">
        <p15:guide id="1" orient="horz" pos="2478">
          <p15:clr>
            <a:srgbClr val="FBAE40"/>
          </p15:clr>
        </p15:guide>
        <p15:guide id="2" pos="3840">
          <p15:clr>
            <a:srgbClr val="FBAE40"/>
          </p15:clr>
        </p15:guide>
        <p15:guide id="3" orient="horz" pos="234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p:txBody>
          <a:bodyPr/>
          <a:lstStyle>
            <a:lvl1pPr>
              <a:defRPr/>
            </a:lvl1pPr>
          </a:lstStyle>
          <a:p>
            <a:r>
              <a:rPr lang="sv-SE"/>
              <a:t>Klicka här för att skriva rubrik i upp till två rader</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p:txBody>
          <a:bodyPr/>
          <a:lstStyle>
            <a:lvl1pPr>
              <a:buClr>
                <a:schemeClr val="accent1"/>
              </a:buClr>
              <a:buFontTx/>
              <a:buBlip>
                <a:blip r:embed="rId2"/>
              </a:buBlip>
              <a:defRPr/>
            </a:lvl1pPr>
            <a:lvl2pPr>
              <a:buFontTx/>
              <a:buBlip>
                <a:blip r:embed="rId2"/>
              </a:buBlip>
              <a:defRPr/>
            </a:lvl2pPr>
            <a:lvl3pPr>
              <a:buFontTx/>
              <a:buBlip>
                <a:blip r:embed="rId2"/>
              </a:buBlip>
              <a:defRPr/>
            </a:lvl3pPr>
            <a:lvl4pPr>
              <a:buFontTx/>
              <a:buBlip>
                <a:blip r:embed="rId2"/>
              </a:buBlip>
              <a:defRPr/>
            </a:lvl4pPr>
            <a:lvl5pPr>
              <a:buFontTx/>
              <a:buBlip>
                <a:blip r:embed="rId2"/>
              </a:buBlip>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C2587179-74C1-43AE-A459-7FFF34FB17C2}" type="datetime1">
              <a:rPr lang="sv-SE" smtClean="0"/>
              <a:t>2025-05-26</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Insikt 2024 |</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7952032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ubrik och innehåll - mindr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301487" y="293413"/>
            <a:ext cx="11590474" cy="514662"/>
          </a:xfrm>
        </p:spPr>
        <p:txBody>
          <a:bodyPr anchor="t"/>
          <a:lstStyle>
            <a:lvl1pPr>
              <a:defRPr sz="2400"/>
            </a:lvl1pPr>
          </a:lstStyle>
          <a:p>
            <a:r>
              <a:rPr lang="sv-SE"/>
              <a:t>Klicka här för att skriva rubrik i upp till två rader</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301486" y="1020726"/>
            <a:ext cx="11590473" cy="4863339"/>
          </a:xfrm>
        </p:spPr>
        <p:txBody>
          <a:bodyPr/>
          <a:lstStyle>
            <a:lvl1pPr>
              <a:buClr>
                <a:schemeClr val="accent1"/>
              </a:buClr>
              <a:buFontTx/>
              <a:buBlip>
                <a:blip r:embed="rId2"/>
              </a:buBlip>
              <a:defRPr sz="2000"/>
            </a:lvl1pPr>
            <a:lvl2pPr>
              <a:buFontTx/>
              <a:buBlip>
                <a:blip r:embed="rId2"/>
              </a:buBlip>
              <a:defRPr sz="2000"/>
            </a:lvl2pPr>
            <a:lvl3pPr>
              <a:buFontTx/>
              <a:buBlip>
                <a:blip r:embed="rId2"/>
              </a:buBlip>
              <a:defRPr sz="2000"/>
            </a:lvl3pPr>
            <a:lvl4pPr>
              <a:buFontTx/>
              <a:buBlip>
                <a:blip r:embed="rId2"/>
              </a:buBlip>
              <a:defRPr sz="2000"/>
            </a:lvl4pPr>
            <a:lvl5pPr>
              <a:buFontTx/>
              <a:buBlip>
                <a:blip r:embed="rId2"/>
              </a:buBlip>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E5D68C38-F665-4E0F-98D4-299086B1884E}" type="datetime1">
              <a:rPr lang="sv-SE" smtClean="0"/>
              <a:t>2025-05-26</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Insikt 2024 |</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1800756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tartsida dammgrå">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00038" y="548621"/>
            <a:ext cx="8696739" cy="2387600"/>
          </a:xfrm>
        </p:spPr>
        <p:txBody>
          <a:bodyPr anchor="ctr"/>
          <a:lstStyle>
            <a:lvl1pPr algn="l">
              <a:defRPr sz="6000">
                <a:solidFill>
                  <a:schemeClr val="tx1"/>
                </a:solidFill>
              </a:defRPr>
            </a:lvl1pPr>
          </a:lstStyle>
          <a:p>
            <a:r>
              <a:rPr lang="sv-SE"/>
              <a:t>Presentationens namn här i max tre rader</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00038" y="3164699"/>
            <a:ext cx="8696739" cy="972067"/>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34865" y="7167102"/>
            <a:ext cx="2743200" cy="165400"/>
          </a:xfrm>
        </p:spPr>
        <p:txBody>
          <a:bodyPr/>
          <a:lstStyle/>
          <a:p>
            <a:fld id="{76D90B34-AA0B-4DF6-A244-C9CC27403E6C}" type="datetime1">
              <a:rPr lang="sv-SE" smtClean="0"/>
              <a:t>2025-05-26</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34865" y="7365271"/>
            <a:ext cx="4114800" cy="165400"/>
          </a:xfrm>
        </p:spPr>
        <p:txBody>
          <a:bodyPr/>
          <a:lstStyle/>
          <a:p>
            <a:r>
              <a:rPr lang="sv-SE"/>
              <a:t>Insikt 2024 |</a:t>
            </a:r>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07265" y="7365271"/>
            <a:ext cx="2743200" cy="165400"/>
          </a:xfrm>
        </p:spPr>
        <p:txBody>
          <a:bodyPr/>
          <a:lstStyle/>
          <a:p>
            <a:fld id="{AE086683-F536-42AB-ABBC-F4803DFE8DBC}" type="slidenum">
              <a:rPr lang="sv-SE" smtClean="0"/>
              <a:t>‹#›</a:t>
            </a:fld>
            <a:endParaRPr lang="sv-SE"/>
          </a:p>
        </p:txBody>
      </p:sp>
      <p:grpSp>
        <p:nvGrpSpPr>
          <p:cNvPr id="12" name="Bild 10">
            <a:extLst>
              <a:ext uri="{FF2B5EF4-FFF2-40B4-BE49-F238E27FC236}">
                <a16:creationId xmlns:a16="http://schemas.microsoft.com/office/drawing/2014/main" id="{D508B84F-23C9-4F7E-823B-0A100F346462}"/>
              </a:ext>
            </a:extLst>
          </p:cNvPr>
          <p:cNvGrpSpPr/>
          <p:nvPr/>
        </p:nvGrpSpPr>
        <p:grpSpPr>
          <a:xfrm rot="5400000" flipH="1">
            <a:off x="1453728" y="2911516"/>
            <a:ext cx="1550244" cy="4457700"/>
            <a:chOff x="1501949" y="2947924"/>
            <a:chExt cx="1502235" cy="4457700"/>
          </a:xfrm>
          <a:noFill/>
        </p:grpSpPr>
        <p:sp>
          <p:nvSpPr>
            <p:cNvPr id="13" name="Frihandsfigur: Form 12">
              <a:extLst>
                <a:ext uri="{FF2B5EF4-FFF2-40B4-BE49-F238E27FC236}">
                  <a16:creationId xmlns:a16="http://schemas.microsoft.com/office/drawing/2014/main" id="{DA175E4A-0F86-4A49-A379-364EA4E2779B}"/>
                </a:ext>
              </a:extLst>
            </p:cNvPr>
            <p:cNvSpPr/>
            <p:nvPr/>
          </p:nvSpPr>
          <p:spPr>
            <a:xfrm>
              <a:off x="1501949" y="2955544"/>
              <a:ext cx="1502235" cy="4450080"/>
            </a:xfrm>
            <a:custGeom>
              <a:avLst/>
              <a:gdLst>
                <a:gd name="connsiteX0" fmla="*/ 936450 w 1502235"/>
                <a:gd name="connsiteY0" fmla="*/ 4450080 h 4450080"/>
                <a:gd name="connsiteX1" fmla="*/ 967883 w 1502235"/>
                <a:gd name="connsiteY1" fmla="*/ 3996690 h 4450080"/>
                <a:gd name="connsiteX2" fmla="*/ 977408 w 1502235"/>
                <a:gd name="connsiteY2" fmla="*/ 3940493 h 4450080"/>
                <a:gd name="connsiteX3" fmla="*/ 988838 w 1502235"/>
                <a:gd name="connsiteY3" fmla="*/ 3884295 h 4450080"/>
                <a:gd name="connsiteX4" fmla="*/ 1002173 w 1502235"/>
                <a:gd name="connsiteY4" fmla="*/ 3829050 h 4450080"/>
                <a:gd name="connsiteX5" fmla="*/ 1017413 w 1502235"/>
                <a:gd name="connsiteY5" fmla="*/ 3773805 h 4450080"/>
                <a:gd name="connsiteX6" fmla="*/ 1098375 w 1502235"/>
                <a:gd name="connsiteY6" fmla="*/ 3561398 h 4450080"/>
                <a:gd name="connsiteX7" fmla="*/ 1211723 w 1502235"/>
                <a:gd name="connsiteY7" fmla="*/ 3364230 h 4450080"/>
                <a:gd name="connsiteX8" fmla="*/ 1227915 w 1502235"/>
                <a:gd name="connsiteY8" fmla="*/ 3340418 h 4450080"/>
                <a:gd name="connsiteX9" fmla="*/ 1244108 w 1502235"/>
                <a:gd name="connsiteY9" fmla="*/ 3317558 h 4450080"/>
                <a:gd name="connsiteX10" fmla="*/ 1277445 w 1502235"/>
                <a:gd name="connsiteY10" fmla="*/ 3271838 h 4450080"/>
                <a:gd name="connsiteX11" fmla="*/ 1346025 w 1502235"/>
                <a:gd name="connsiteY11" fmla="*/ 3181350 h 4450080"/>
                <a:gd name="connsiteX12" fmla="*/ 1466040 w 1502235"/>
                <a:gd name="connsiteY12" fmla="*/ 2988945 h 4450080"/>
                <a:gd name="connsiteX13" fmla="*/ 1498425 w 1502235"/>
                <a:gd name="connsiteY13" fmla="*/ 2880360 h 4450080"/>
                <a:gd name="connsiteX14" fmla="*/ 1502235 w 1502235"/>
                <a:gd name="connsiteY14" fmla="*/ 2823210 h 4450080"/>
                <a:gd name="connsiteX15" fmla="*/ 1500330 w 1502235"/>
                <a:gd name="connsiteY15" fmla="*/ 2794635 h 4450080"/>
                <a:gd name="connsiteX16" fmla="*/ 1495568 w 1502235"/>
                <a:gd name="connsiteY16" fmla="*/ 2767013 h 4450080"/>
                <a:gd name="connsiteX17" fmla="*/ 1453658 w 1502235"/>
                <a:gd name="connsiteY17" fmla="*/ 2661285 h 4450080"/>
                <a:gd name="connsiteX18" fmla="*/ 1383173 w 1502235"/>
                <a:gd name="connsiteY18" fmla="*/ 2572703 h 4450080"/>
                <a:gd name="connsiteX19" fmla="*/ 1197435 w 1502235"/>
                <a:gd name="connsiteY19" fmla="*/ 2443163 h 4450080"/>
                <a:gd name="connsiteX20" fmla="*/ 984075 w 1502235"/>
                <a:gd name="connsiteY20" fmla="*/ 2366010 h 4450080"/>
                <a:gd name="connsiteX21" fmla="*/ 758333 w 1502235"/>
                <a:gd name="connsiteY21" fmla="*/ 2348865 h 4450080"/>
                <a:gd name="connsiteX22" fmla="*/ 541163 w 1502235"/>
                <a:gd name="connsiteY22" fmla="*/ 2409825 h 4450080"/>
                <a:gd name="connsiteX23" fmla="*/ 367808 w 1502235"/>
                <a:gd name="connsiteY23" fmla="*/ 2554605 h 4450080"/>
                <a:gd name="connsiteX24" fmla="*/ 309705 w 1502235"/>
                <a:gd name="connsiteY24" fmla="*/ 2651760 h 4450080"/>
                <a:gd name="connsiteX25" fmla="*/ 278273 w 1502235"/>
                <a:gd name="connsiteY25" fmla="*/ 2760345 h 4450080"/>
                <a:gd name="connsiteX26" fmla="*/ 280178 w 1502235"/>
                <a:gd name="connsiteY26" fmla="*/ 2873693 h 4450080"/>
                <a:gd name="connsiteX27" fmla="*/ 319230 w 1502235"/>
                <a:gd name="connsiteY27" fmla="*/ 2980373 h 4450080"/>
                <a:gd name="connsiteX28" fmla="*/ 480203 w 1502235"/>
                <a:gd name="connsiteY28" fmla="*/ 3136583 h 4450080"/>
                <a:gd name="connsiteX29" fmla="*/ 532590 w 1502235"/>
                <a:gd name="connsiteY29" fmla="*/ 3157538 h 4450080"/>
                <a:gd name="connsiteX30" fmla="*/ 587835 w 1502235"/>
                <a:gd name="connsiteY30" fmla="*/ 3168968 h 4450080"/>
                <a:gd name="connsiteX31" fmla="*/ 700230 w 1502235"/>
                <a:gd name="connsiteY31" fmla="*/ 3156585 h 4450080"/>
                <a:gd name="connsiteX32" fmla="*/ 873585 w 1502235"/>
                <a:gd name="connsiteY32" fmla="*/ 3016568 h 4450080"/>
                <a:gd name="connsiteX33" fmla="*/ 921210 w 1502235"/>
                <a:gd name="connsiteY33" fmla="*/ 2913698 h 4450080"/>
                <a:gd name="connsiteX34" fmla="*/ 940260 w 1502235"/>
                <a:gd name="connsiteY34" fmla="*/ 2802255 h 4450080"/>
                <a:gd name="connsiteX35" fmla="*/ 894540 w 1502235"/>
                <a:gd name="connsiteY35" fmla="*/ 2581275 h 4450080"/>
                <a:gd name="connsiteX36" fmla="*/ 773573 w 1502235"/>
                <a:gd name="connsiteY36" fmla="*/ 2389823 h 4450080"/>
                <a:gd name="connsiteX37" fmla="*/ 611648 w 1502235"/>
                <a:gd name="connsiteY37" fmla="*/ 2230755 h 4450080"/>
                <a:gd name="connsiteX38" fmla="*/ 433530 w 1502235"/>
                <a:gd name="connsiteY38" fmla="*/ 2088833 h 4450080"/>
                <a:gd name="connsiteX39" fmla="*/ 259223 w 1502235"/>
                <a:gd name="connsiteY39" fmla="*/ 1942148 h 4450080"/>
                <a:gd name="connsiteX40" fmla="*/ 110633 w 1502235"/>
                <a:gd name="connsiteY40" fmla="*/ 1770698 h 4450080"/>
                <a:gd name="connsiteX41" fmla="*/ 15383 w 1502235"/>
                <a:gd name="connsiteY41" fmla="*/ 1564958 h 4450080"/>
                <a:gd name="connsiteX42" fmla="*/ 143 w 1502235"/>
                <a:gd name="connsiteY42" fmla="*/ 1452563 h 4450080"/>
                <a:gd name="connsiteX43" fmla="*/ 11573 w 1502235"/>
                <a:gd name="connsiteY43" fmla="*/ 1339215 h 4450080"/>
                <a:gd name="connsiteX44" fmla="*/ 104918 w 1502235"/>
                <a:gd name="connsiteY44" fmla="*/ 1133475 h 4450080"/>
                <a:gd name="connsiteX45" fmla="*/ 278273 w 1502235"/>
                <a:gd name="connsiteY45" fmla="*/ 988695 h 4450080"/>
                <a:gd name="connsiteX46" fmla="*/ 499253 w 1502235"/>
                <a:gd name="connsiteY46" fmla="*/ 942975 h 4450080"/>
                <a:gd name="connsiteX47" fmla="*/ 712613 w 1502235"/>
                <a:gd name="connsiteY47" fmla="*/ 1012508 h 4450080"/>
                <a:gd name="connsiteX48" fmla="*/ 874538 w 1502235"/>
                <a:gd name="connsiteY48" fmla="*/ 1268730 h 4450080"/>
                <a:gd name="connsiteX49" fmla="*/ 876443 w 1502235"/>
                <a:gd name="connsiteY49" fmla="*/ 1345883 h 4450080"/>
                <a:gd name="connsiteX50" fmla="*/ 859298 w 1502235"/>
                <a:gd name="connsiteY50" fmla="*/ 1422083 h 4450080"/>
                <a:gd name="connsiteX51" fmla="*/ 852630 w 1502235"/>
                <a:gd name="connsiteY51" fmla="*/ 1440180 h 4450080"/>
                <a:gd name="connsiteX52" fmla="*/ 845010 w 1502235"/>
                <a:gd name="connsiteY52" fmla="*/ 1458278 h 4450080"/>
                <a:gd name="connsiteX53" fmla="*/ 825960 w 1502235"/>
                <a:gd name="connsiteY53" fmla="*/ 1492568 h 4450080"/>
                <a:gd name="connsiteX54" fmla="*/ 803100 w 1502235"/>
                <a:gd name="connsiteY54" fmla="*/ 1524000 h 4450080"/>
                <a:gd name="connsiteX55" fmla="*/ 776430 w 1502235"/>
                <a:gd name="connsiteY55" fmla="*/ 1552575 h 4450080"/>
                <a:gd name="connsiteX56" fmla="*/ 746903 w 1502235"/>
                <a:gd name="connsiteY56" fmla="*/ 1578293 h 4450080"/>
                <a:gd name="connsiteX57" fmla="*/ 714518 w 1502235"/>
                <a:gd name="connsiteY57" fmla="*/ 1600200 h 4450080"/>
                <a:gd name="connsiteX58" fmla="*/ 680228 w 1502235"/>
                <a:gd name="connsiteY58" fmla="*/ 1617345 h 4450080"/>
                <a:gd name="connsiteX59" fmla="*/ 643080 w 1502235"/>
                <a:gd name="connsiteY59" fmla="*/ 1629728 h 4450080"/>
                <a:gd name="connsiteX60" fmla="*/ 604980 w 1502235"/>
                <a:gd name="connsiteY60" fmla="*/ 1637348 h 4450080"/>
                <a:gd name="connsiteX61" fmla="*/ 585930 w 1502235"/>
                <a:gd name="connsiteY61" fmla="*/ 1639253 h 4450080"/>
                <a:gd name="connsiteX62" fmla="*/ 566880 w 1502235"/>
                <a:gd name="connsiteY62" fmla="*/ 1640205 h 4450080"/>
                <a:gd name="connsiteX63" fmla="*/ 547830 w 1502235"/>
                <a:gd name="connsiteY63" fmla="*/ 1639253 h 4450080"/>
                <a:gd name="connsiteX64" fmla="*/ 528780 w 1502235"/>
                <a:gd name="connsiteY64" fmla="*/ 1637348 h 4450080"/>
                <a:gd name="connsiteX65" fmla="*/ 490680 w 1502235"/>
                <a:gd name="connsiteY65" fmla="*/ 1628775 h 4450080"/>
                <a:gd name="connsiteX66" fmla="*/ 354473 w 1502235"/>
                <a:gd name="connsiteY66" fmla="*/ 1556385 h 4450080"/>
                <a:gd name="connsiteX67" fmla="*/ 255413 w 1502235"/>
                <a:gd name="connsiteY67" fmla="*/ 1437323 h 4450080"/>
                <a:gd name="connsiteX68" fmla="*/ 205883 w 1502235"/>
                <a:gd name="connsiteY68" fmla="*/ 1290638 h 4450080"/>
                <a:gd name="connsiteX69" fmla="*/ 203978 w 1502235"/>
                <a:gd name="connsiteY69" fmla="*/ 1135380 h 4450080"/>
                <a:gd name="connsiteX70" fmla="*/ 308753 w 1502235"/>
                <a:gd name="connsiteY70" fmla="*/ 844868 h 4450080"/>
                <a:gd name="connsiteX71" fmla="*/ 477345 w 1502235"/>
                <a:gd name="connsiteY71" fmla="*/ 582930 h 4450080"/>
                <a:gd name="connsiteX72" fmla="*/ 621173 w 1502235"/>
                <a:gd name="connsiteY72" fmla="*/ 361950 h 4450080"/>
                <a:gd name="connsiteX73" fmla="*/ 644033 w 1502235"/>
                <a:gd name="connsiteY73" fmla="*/ 327660 h 4450080"/>
                <a:gd name="connsiteX74" fmla="*/ 689753 w 1502235"/>
                <a:gd name="connsiteY74" fmla="*/ 258127 h 4450080"/>
                <a:gd name="connsiteX75" fmla="*/ 781193 w 1502235"/>
                <a:gd name="connsiteY75" fmla="*/ 119063 h 4450080"/>
                <a:gd name="connsiteX76" fmla="*/ 859298 w 1502235"/>
                <a:gd name="connsiteY76" fmla="*/ 0 h 445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02235" h="4450080">
                  <a:moveTo>
                    <a:pt x="936450" y="4450080"/>
                  </a:moveTo>
                  <a:cubicBezTo>
                    <a:pt x="936450" y="4298633"/>
                    <a:pt x="945023" y="4146233"/>
                    <a:pt x="967883" y="3996690"/>
                  </a:cubicBezTo>
                  <a:cubicBezTo>
                    <a:pt x="970740" y="3977640"/>
                    <a:pt x="974550" y="3959543"/>
                    <a:pt x="977408" y="3940493"/>
                  </a:cubicBezTo>
                  <a:cubicBezTo>
                    <a:pt x="981218" y="3921443"/>
                    <a:pt x="984075" y="3903345"/>
                    <a:pt x="988838" y="3884295"/>
                  </a:cubicBezTo>
                  <a:lnTo>
                    <a:pt x="1002173" y="3829050"/>
                  </a:lnTo>
                  <a:lnTo>
                    <a:pt x="1017413" y="3773805"/>
                  </a:lnTo>
                  <a:cubicBezTo>
                    <a:pt x="1039320" y="3701415"/>
                    <a:pt x="1065990" y="3629978"/>
                    <a:pt x="1098375" y="3561398"/>
                  </a:cubicBezTo>
                  <a:cubicBezTo>
                    <a:pt x="1130760" y="3492818"/>
                    <a:pt x="1169813" y="3427095"/>
                    <a:pt x="1211723" y="3364230"/>
                  </a:cubicBezTo>
                  <a:lnTo>
                    <a:pt x="1227915" y="3340418"/>
                  </a:lnTo>
                  <a:lnTo>
                    <a:pt x="1244108" y="3317558"/>
                  </a:lnTo>
                  <a:cubicBezTo>
                    <a:pt x="1255538" y="3302318"/>
                    <a:pt x="1266015" y="3286125"/>
                    <a:pt x="1277445" y="3271838"/>
                  </a:cubicBezTo>
                  <a:lnTo>
                    <a:pt x="1346025" y="3181350"/>
                  </a:lnTo>
                  <a:cubicBezTo>
                    <a:pt x="1391745" y="3120390"/>
                    <a:pt x="1434608" y="3057525"/>
                    <a:pt x="1466040" y="2988945"/>
                  </a:cubicBezTo>
                  <a:cubicBezTo>
                    <a:pt x="1481280" y="2954655"/>
                    <a:pt x="1492710" y="2917508"/>
                    <a:pt x="1498425" y="2880360"/>
                  </a:cubicBezTo>
                  <a:cubicBezTo>
                    <a:pt x="1501283" y="2861310"/>
                    <a:pt x="1502235" y="2842260"/>
                    <a:pt x="1502235" y="2823210"/>
                  </a:cubicBezTo>
                  <a:lnTo>
                    <a:pt x="1500330" y="2794635"/>
                  </a:lnTo>
                  <a:cubicBezTo>
                    <a:pt x="1499378" y="2785110"/>
                    <a:pt x="1497473" y="2775585"/>
                    <a:pt x="1495568" y="2767013"/>
                  </a:cubicBezTo>
                  <a:cubicBezTo>
                    <a:pt x="1487948" y="2729865"/>
                    <a:pt x="1473660" y="2694623"/>
                    <a:pt x="1453658" y="2661285"/>
                  </a:cubicBezTo>
                  <a:cubicBezTo>
                    <a:pt x="1434608" y="2628900"/>
                    <a:pt x="1409843" y="2599373"/>
                    <a:pt x="1383173" y="2572703"/>
                  </a:cubicBezTo>
                  <a:cubicBezTo>
                    <a:pt x="1328880" y="2519363"/>
                    <a:pt x="1265063" y="2476500"/>
                    <a:pt x="1197435" y="2443163"/>
                  </a:cubicBezTo>
                  <a:cubicBezTo>
                    <a:pt x="1129808" y="2409825"/>
                    <a:pt x="1057418" y="2383155"/>
                    <a:pt x="984075" y="2366010"/>
                  </a:cubicBezTo>
                  <a:cubicBezTo>
                    <a:pt x="909780" y="2349818"/>
                    <a:pt x="833580" y="2342198"/>
                    <a:pt x="758333" y="2348865"/>
                  </a:cubicBezTo>
                  <a:cubicBezTo>
                    <a:pt x="683085" y="2355533"/>
                    <a:pt x="607838" y="2374583"/>
                    <a:pt x="541163" y="2409825"/>
                  </a:cubicBezTo>
                  <a:cubicBezTo>
                    <a:pt x="473535" y="2445068"/>
                    <a:pt x="414480" y="2494598"/>
                    <a:pt x="367808" y="2554605"/>
                  </a:cubicBezTo>
                  <a:cubicBezTo>
                    <a:pt x="343995" y="2584133"/>
                    <a:pt x="324945" y="2617470"/>
                    <a:pt x="309705" y="2651760"/>
                  </a:cubicBezTo>
                  <a:cubicBezTo>
                    <a:pt x="293513" y="2686050"/>
                    <a:pt x="283988" y="2723198"/>
                    <a:pt x="278273" y="2760345"/>
                  </a:cubicBezTo>
                  <a:cubicBezTo>
                    <a:pt x="272558" y="2797493"/>
                    <a:pt x="272558" y="2836545"/>
                    <a:pt x="280178" y="2873693"/>
                  </a:cubicBezTo>
                  <a:cubicBezTo>
                    <a:pt x="286845" y="2910840"/>
                    <a:pt x="301133" y="2947035"/>
                    <a:pt x="319230" y="2980373"/>
                  </a:cubicBezTo>
                  <a:cubicBezTo>
                    <a:pt x="356378" y="3047048"/>
                    <a:pt x="412575" y="3102293"/>
                    <a:pt x="480203" y="3136583"/>
                  </a:cubicBezTo>
                  <a:cubicBezTo>
                    <a:pt x="497348" y="3145155"/>
                    <a:pt x="514493" y="3151823"/>
                    <a:pt x="532590" y="3157538"/>
                  </a:cubicBezTo>
                  <a:cubicBezTo>
                    <a:pt x="550688" y="3163253"/>
                    <a:pt x="569738" y="3167063"/>
                    <a:pt x="587835" y="3168968"/>
                  </a:cubicBezTo>
                  <a:cubicBezTo>
                    <a:pt x="625935" y="3172778"/>
                    <a:pt x="664035" y="3168968"/>
                    <a:pt x="700230" y="3156585"/>
                  </a:cubicBezTo>
                  <a:cubicBezTo>
                    <a:pt x="772620" y="3132773"/>
                    <a:pt x="833580" y="3081338"/>
                    <a:pt x="873585" y="3016568"/>
                  </a:cubicBezTo>
                  <a:cubicBezTo>
                    <a:pt x="893588" y="2984183"/>
                    <a:pt x="909780" y="2949893"/>
                    <a:pt x="921210" y="2913698"/>
                  </a:cubicBezTo>
                  <a:cubicBezTo>
                    <a:pt x="932640" y="2877503"/>
                    <a:pt x="938355" y="2839403"/>
                    <a:pt x="940260" y="2802255"/>
                  </a:cubicBezTo>
                  <a:cubicBezTo>
                    <a:pt x="943118" y="2726055"/>
                    <a:pt x="925020" y="2650808"/>
                    <a:pt x="894540" y="2581275"/>
                  </a:cubicBezTo>
                  <a:cubicBezTo>
                    <a:pt x="865013" y="2511743"/>
                    <a:pt x="821198" y="2447925"/>
                    <a:pt x="773573" y="2389823"/>
                  </a:cubicBezTo>
                  <a:cubicBezTo>
                    <a:pt x="724995" y="2331720"/>
                    <a:pt x="669750" y="2279333"/>
                    <a:pt x="611648" y="2230755"/>
                  </a:cubicBezTo>
                  <a:cubicBezTo>
                    <a:pt x="553545" y="2182178"/>
                    <a:pt x="493538" y="2135505"/>
                    <a:pt x="433530" y="2088833"/>
                  </a:cubicBezTo>
                  <a:cubicBezTo>
                    <a:pt x="373523" y="2042160"/>
                    <a:pt x="314468" y="1994535"/>
                    <a:pt x="259223" y="1942148"/>
                  </a:cubicBezTo>
                  <a:cubicBezTo>
                    <a:pt x="203978" y="1889760"/>
                    <a:pt x="153495" y="1833563"/>
                    <a:pt x="110633" y="1770698"/>
                  </a:cubicBezTo>
                  <a:cubicBezTo>
                    <a:pt x="67770" y="1707833"/>
                    <a:pt x="34433" y="1639253"/>
                    <a:pt x="15383" y="1564958"/>
                  </a:cubicBezTo>
                  <a:cubicBezTo>
                    <a:pt x="5858" y="1528763"/>
                    <a:pt x="1095" y="1490663"/>
                    <a:pt x="143" y="1452563"/>
                  </a:cubicBezTo>
                  <a:cubicBezTo>
                    <a:pt x="-810" y="1414463"/>
                    <a:pt x="3000" y="1376363"/>
                    <a:pt x="11573" y="1339215"/>
                  </a:cubicBezTo>
                  <a:cubicBezTo>
                    <a:pt x="27765" y="1264920"/>
                    <a:pt x="60150" y="1194435"/>
                    <a:pt x="104918" y="1133475"/>
                  </a:cubicBezTo>
                  <a:cubicBezTo>
                    <a:pt x="150638" y="1072515"/>
                    <a:pt x="209693" y="1022033"/>
                    <a:pt x="278273" y="988695"/>
                  </a:cubicBezTo>
                  <a:cubicBezTo>
                    <a:pt x="346853" y="955358"/>
                    <a:pt x="423053" y="940118"/>
                    <a:pt x="499253" y="942975"/>
                  </a:cubicBezTo>
                  <a:cubicBezTo>
                    <a:pt x="574500" y="945833"/>
                    <a:pt x="650700" y="968693"/>
                    <a:pt x="712613" y="1012508"/>
                  </a:cubicBezTo>
                  <a:cubicBezTo>
                    <a:pt x="798338" y="1071563"/>
                    <a:pt x="859298" y="1165860"/>
                    <a:pt x="874538" y="1268730"/>
                  </a:cubicBezTo>
                  <a:cubicBezTo>
                    <a:pt x="878348" y="1294448"/>
                    <a:pt x="879300" y="1320165"/>
                    <a:pt x="876443" y="1345883"/>
                  </a:cubicBezTo>
                  <a:cubicBezTo>
                    <a:pt x="873585" y="1371600"/>
                    <a:pt x="868823" y="1397318"/>
                    <a:pt x="859298" y="1422083"/>
                  </a:cubicBezTo>
                  <a:cubicBezTo>
                    <a:pt x="857393" y="1427798"/>
                    <a:pt x="855488" y="1434465"/>
                    <a:pt x="852630" y="1440180"/>
                  </a:cubicBezTo>
                  <a:cubicBezTo>
                    <a:pt x="849773" y="1445895"/>
                    <a:pt x="847868" y="1452563"/>
                    <a:pt x="845010" y="1458278"/>
                  </a:cubicBezTo>
                  <a:cubicBezTo>
                    <a:pt x="839295" y="1469708"/>
                    <a:pt x="832628" y="1481138"/>
                    <a:pt x="825960" y="1492568"/>
                  </a:cubicBezTo>
                  <a:cubicBezTo>
                    <a:pt x="819293" y="1503998"/>
                    <a:pt x="810720" y="1513523"/>
                    <a:pt x="803100" y="1524000"/>
                  </a:cubicBezTo>
                  <a:cubicBezTo>
                    <a:pt x="794528" y="1533525"/>
                    <a:pt x="785955" y="1544003"/>
                    <a:pt x="776430" y="1552575"/>
                  </a:cubicBezTo>
                  <a:cubicBezTo>
                    <a:pt x="767858" y="1562100"/>
                    <a:pt x="757380" y="1569720"/>
                    <a:pt x="746903" y="1578293"/>
                  </a:cubicBezTo>
                  <a:cubicBezTo>
                    <a:pt x="736425" y="1585913"/>
                    <a:pt x="725948" y="1593533"/>
                    <a:pt x="714518" y="1600200"/>
                  </a:cubicBezTo>
                  <a:cubicBezTo>
                    <a:pt x="703088" y="1606868"/>
                    <a:pt x="691658" y="1612583"/>
                    <a:pt x="680228" y="1617345"/>
                  </a:cubicBezTo>
                  <a:cubicBezTo>
                    <a:pt x="667845" y="1622108"/>
                    <a:pt x="656415" y="1626870"/>
                    <a:pt x="643080" y="1629728"/>
                  </a:cubicBezTo>
                  <a:cubicBezTo>
                    <a:pt x="630698" y="1633538"/>
                    <a:pt x="617363" y="1634490"/>
                    <a:pt x="604980" y="1637348"/>
                  </a:cubicBezTo>
                  <a:cubicBezTo>
                    <a:pt x="598313" y="1638300"/>
                    <a:pt x="591645" y="1638300"/>
                    <a:pt x="585930" y="1639253"/>
                  </a:cubicBezTo>
                  <a:lnTo>
                    <a:pt x="566880" y="1640205"/>
                  </a:lnTo>
                  <a:lnTo>
                    <a:pt x="547830" y="1639253"/>
                  </a:lnTo>
                  <a:cubicBezTo>
                    <a:pt x="541163" y="1638300"/>
                    <a:pt x="534495" y="1638300"/>
                    <a:pt x="528780" y="1637348"/>
                  </a:cubicBezTo>
                  <a:cubicBezTo>
                    <a:pt x="516398" y="1634490"/>
                    <a:pt x="503063" y="1633538"/>
                    <a:pt x="490680" y="1628775"/>
                  </a:cubicBezTo>
                  <a:cubicBezTo>
                    <a:pt x="441150" y="1614488"/>
                    <a:pt x="394478" y="1589723"/>
                    <a:pt x="354473" y="1556385"/>
                  </a:cubicBezTo>
                  <a:cubicBezTo>
                    <a:pt x="314468" y="1523048"/>
                    <a:pt x="281130" y="1483043"/>
                    <a:pt x="255413" y="1437323"/>
                  </a:cubicBezTo>
                  <a:cubicBezTo>
                    <a:pt x="229695" y="1392555"/>
                    <a:pt x="213503" y="1342073"/>
                    <a:pt x="205883" y="1290638"/>
                  </a:cubicBezTo>
                  <a:cubicBezTo>
                    <a:pt x="198263" y="1239203"/>
                    <a:pt x="197310" y="1186815"/>
                    <a:pt x="203978" y="1135380"/>
                  </a:cubicBezTo>
                  <a:cubicBezTo>
                    <a:pt x="216360" y="1032510"/>
                    <a:pt x="254460" y="932498"/>
                    <a:pt x="308753" y="844868"/>
                  </a:cubicBezTo>
                  <a:cubicBezTo>
                    <a:pt x="363998" y="757238"/>
                    <a:pt x="421148" y="669608"/>
                    <a:pt x="477345" y="582930"/>
                  </a:cubicBezTo>
                  <a:lnTo>
                    <a:pt x="621173" y="361950"/>
                  </a:lnTo>
                  <a:lnTo>
                    <a:pt x="644033" y="327660"/>
                  </a:lnTo>
                  <a:lnTo>
                    <a:pt x="689753" y="258127"/>
                  </a:lnTo>
                  <a:lnTo>
                    <a:pt x="781193" y="119063"/>
                  </a:lnTo>
                  <a:lnTo>
                    <a:pt x="859298" y="0"/>
                  </a:lnTo>
                </a:path>
              </a:pathLst>
            </a:custGeom>
            <a:noFill/>
            <a:ln w="126746" cap="flat">
              <a:solidFill>
                <a:schemeClr val="tx1"/>
              </a:solid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1F76AC04-0024-43F5-924E-5ECE00C695DD}"/>
                </a:ext>
              </a:extLst>
            </p:cNvPr>
            <p:cNvSpPr/>
            <p:nvPr/>
          </p:nvSpPr>
          <p:spPr>
            <a:xfrm>
              <a:off x="1813559" y="2947924"/>
              <a:ext cx="660082" cy="550545"/>
            </a:xfrm>
            <a:custGeom>
              <a:avLst/>
              <a:gdLst>
                <a:gd name="connsiteX0" fmla="*/ 660082 w 660082"/>
                <a:gd name="connsiteY0" fmla="*/ 550545 h 550545"/>
                <a:gd name="connsiteX1" fmla="*/ 588645 w 660082"/>
                <a:gd name="connsiteY1" fmla="*/ 205740 h 550545"/>
                <a:gd name="connsiteX2" fmla="*/ 546735 w 660082"/>
                <a:gd name="connsiteY2" fmla="*/ 0 h 550545"/>
                <a:gd name="connsiteX3" fmla="*/ 340042 w 660082"/>
                <a:gd name="connsiteY3" fmla="*/ 42863 h 550545"/>
                <a:gd name="connsiteX4" fmla="*/ 0 w 660082"/>
                <a:gd name="connsiteY4" fmla="*/ 112395 h 550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82" h="550545">
                  <a:moveTo>
                    <a:pt x="660082" y="550545"/>
                  </a:moveTo>
                  <a:lnTo>
                    <a:pt x="588645" y="205740"/>
                  </a:lnTo>
                  <a:lnTo>
                    <a:pt x="546735" y="0"/>
                  </a:lnTo>
                  <a:lnTo>
                    <a:pt x="340042" y="42863"/>
                  </a:lnTo>
                  <a:lnTo>
                    <a:pt x="0" y="112395"/>
                  </a:lnTo>
                </a:path>
              </a:pathLst>
            </a:custGeom>
            <a:noFill/>
            <a:ln w="126746" cap="flat">
              <a:solidFill>
                <a:schemeClr val="tx1"/>
              </a:solidFill>
              <a:prstDash val="solid"/>
              <a:miter/>
            </a:ln>
          </p:spPr>
          <p:txBody>
            <a:bodyPr rtlCol="0" anchor="ctr"/>
            <a:lstStyle/>
            <a:p>
              <a:endParaRPr lang="sv-SE"/>
            </a:p>
          </p:txBody>
        </p:sp>
      </p:grpSp>
    </p:spTree>
    <p:extLst>
      <p:ext uri="{BB962C8B-B14F-4D97-AF65-F5344CB8AC3E}">
        <p14:creationId xmlns:p14="http://schemas.microsoft.com/office/powerpoint/2010/main" val="860870613"/>
      </p:ext>
    </p:extLst>
  </p:cSld>
  <p:clrMapOvr>
    <a:masterClrMapping/>
  </p:clrMapOvr>
  <p:extLst>
    <p:ext uri="{DCECCB84-F9BA-43D5-87BE-67443E8EF086}">
      <p15:sldGuideLst xmlns:p15="http://schemas.microsoft.com/office/powerpoint/2012/main">
        <p15:guide id="1" orient="horz" pos="2478">
          <p15:clr>
            <a:srgbClr val="FBAE40"/>
          </p15:clr>
        </p15:guide>
        <p15:guide id="2" pos="3840">
          <p15:clr>
            <a:srgbClr val="FBAE40"/>
          </p15:clr>
        </p15:guide>
        <p15:guide id="3" orient="horz" pos="234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Kapitelsida förbundsgrön">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04698" y="1709738"/>
            <a:ext cx="8118337" cy="2852737"/>
          </a:xfrm>
        </p:spPr>
        <p:txBody>
          <a:bodyPr anchor="b"/>
          <a:lstStyle>
            <a:lvl1pPr>
              <a:defRPr sz="4400">
                <a:solidFill>
                  <a:schemeClr val="tx1"/>
                </a:solidFill>
              </a:defRPr>
            </a:lvl1pPr>
          </a:lstStyle>
          <a:p>
            <a:r>
              <a:rPr lang="sv-SE"/>
              <a:t>Kapitelsida, rubrik i upp till fyra rader</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300038" y="5148263"/>
            <a:ext cx="8118337" cy="94138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831850" y="7206858"/>
            <a:ext cx="2743200" cy="165400"/>
          </a:xfrm>
        </p:spPr>
        <p:txBody>
          <a:bodyPr/>
          <a:lstStyle/>
          <a:p>
            <a:fld id="{1BF091A7-2DEA-41B9-99DF-A13B91A9ED06}" type="datetime1">
              <a:rPr lang="sv-SE" smtClean="0"/>
              <a:t>2025-05-26</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831850" y="7405027"/>
            <a:ext cx="4114800" cy="165400"/>
          </a:xfrm>
        </p:spPr>
        <p:txBody>
          <a:bodyPr/>
          <a:lstStyle/>
          <a:p>
            <a:r>
              <a:rPr lang="sv-SE"/>
              <a:t>Insikt 2024 |</a:t>
            </a:r>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04250" y="7405027"/>
            <a:ext cx="2743200" cy="165400"/>
          </a:xfrm>
        </p:spPr>
        <p:txBody>
          <a:bodyPr/>
          <a:lstStyle/>
          <a:p>
            <a:fld id="{AE086683-F536-42AB-ABBC-F4803DFE8DBC}" type="slidenum">
              <a:rPr lang="sv-SE" smtClean="0"/>
              <a:t>‹#›</a:t>
            </a:fld>
            <a:endParaRPr lang="sv-SE"/>
          </a:p>
        </p:txBody>
      </p:sp>
      <p:pic>
        <p:nvPicPr>
          <p:cNvPr id="21" name="Graphic 20">
            <a:extLst>
              <a:ext uri="{FF2B5EF4-FFF2-40B4-BE49-F238E27FC236}">
                <a16:creationId xmlns:a16="http://schemas.microsoft.com/office/drawing/2014/main" id="{3CDAD11B-CFD7-4EF1-A68E-6B5FDA88B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303530" y="4674834"/>
            <a:ext cx="1314450" cy="361068"/>
          </a:xfrm>
          <a:prstGeom prst="rect">
            <a:avLst/>
          </a:prstGeom>
        </p:spPr>
      </p:pic>
    </p:spTree>
    <p:extLst>
      <p:ext uri="{BB962C8B-B14F-4D97-AF65-F5344CB8AC3E}">
        <p14:creationId xmlns:p14="http://schemas.microsoft.com/office/powerpoint/2010/main" val="20321067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Kapitelsida blekgrön">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04698" y="1709738"/>
            <a:ext cx="8118337" cy="2852737"/>
          </a:xfrm>
        </p:spPr>
        <p:txBody>
          <a:bodyPr anchor="b"/>
          <a:lstStyle>
            <a:lvl1pPr>
              <a:defRPr sz="4400">
                <a:solidFill>
                  <a:schemeClr val="tx1"/>
                </a:solidFill>
              </a:defRPr>
            </a:lvl1pPr>
          </a:lstStyle>
          <a:p>
            <a:r>
              <a:rPr lang="sv-SE"/>
              <a:t>Kapitelsida, rubrik i upp till fyra rader</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300038" y="5148263"/>
            <a:ext cx="8118337" cy="94138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831850" y="7206858"/>
            <a:ext cx="2743200" cy="165400"/>
          </a:xfrm>
        </p:spPr>
        <p:txBody>
          <a:bodyPr/>
          <a:lstStyle/>
          <a:p>
            <a:fld id="{129C86B6-9221-49EB-A582-8724B36782E8}" type="datetime1">
              <a:rPr lang="sv-SE" smtClean="0"/>
              <a:t>2025-05-26</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831850" y="7405027"/>
            <a:ext cx="4114800" cy="165400"/>
          </a:xfrm>
        </p:spPr>
        <p:txBody>
          <a:bodyPr/>
          <a:lstStyle/>
          <a:p>
            <a:r>
              <a:rPr lang="sv-SE"/>
              <a:t>Insikt 2024 |</a:t>
            </a:r>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04250" y="7405027"/>
            <a:ext cx="2743200" cy="165400"/>
          </a:xfrm>
        </p:spPr>
        <p:txBody>
          <a:bodyPr/>
          <a:lstStyle/>
          <a:p>
            <a:fld id="{AE086683-F536-42AB-ABBC-F4803DFE8DBC}" type="slidenum">
              <a:rPr lang="sv-SE" smtClean="0"/>
              <a:t>‹#›</a:t>
            </a:fld>
            <a:endParaRPr lang="sv-SE"/>
          </a:p>
        </p:txBody>
      </p:sp>
      <p:pic>
        <p:nvPicPr>
          <p:cNvPr id="21" name="Graphic 20">
            <a:extLst>
              <a:ext uri="{FF2B5EF4-FFF2-40B4-BE49-F238E27FC236}">
                <a16:creationId xmlns:a16="http://schemas.microsoft.com/office/drawing/2014/main" id="{3CDAD11B-CFD7-4EF1-A68E-6B5FDA88B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303530" y="4674834"/>
            <a:ext cx="1314450" cy="361068"/>
          </a:xfrm>
          <a:prstGeom prst="rect">
            <a:avLst/>
          </a:prstGeom>
        </p:spPr>
      </p:pic>
    </p:spTree>
    <p:extLst>
      <p:ext uri="{BB962C8B-B14F-4D97-AF65-F5344CB8AC3E}">
        <p14:creationId xmlns:p14="http://schemas.microsoft.com/office/powerpoint/2010/main" val="40054904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Kapitelsida dammgrå">
    <p:bg>
      <p:bgPr>
        <a:solidFill>
          <a:schemeClr val="accent4">
            <a:lumMod val="25000"/>
            <a:lumOff val="75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04698" y="1709738"/>
            <a:ext cx="8118337" cy="2852737"/>
          </a:xfrm>
        </p:spPr>
        <p:txBody>
          <a:bodyPr anchor="b"/>
          <a:lstStyle>
            <a:lvl1pPr>
              <a:defRPr sz="4400">
                <a:solidFill>
                  <a:schemeClr val="tx1"/>
                </a:solidFill>
              </a:defRPr>
            </a:lvl1pPr>
          </a:lstStyle>
          <a:p>
            <a:r>
              <a:rPr lang="sv-SE"/>
              <a:t>Kapitelsida, rubrik i upp till fyra rader</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300038" y="5148263"/>
            <a:ext cx="8118337" cy="94138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831850" y="7206858"/>
            <a:ext cx="2743200" cy="165400"/>
          </a:xfrm>
        </p:spPr>
        <p:txBody>
          <a:bodyPr/>
          <a:lstStyle/>
          <a:p>
            <a:fld id="{EA95402F-D2E4-4556-B65A-0A36698E27DE}" type="datetime1">
              <a:rPr lang="sv-SE" smtClean="0"/>
              <a:t>2025-05-26</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831850" y="7405027"/>
            <a:ext cx="4114800" cy="165400"/>
          </a:xfrm>
        </p:spPr>
        <p:txBody>
          <a:bodyPr/>
          <a:lstStyle/>
          <a:p>
            <a:r>
              <a:rPr lang="sv-SE"/>
              <a:t>Insikt 2024 |</a:t>
            </a:r>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04250" y="7405027"/>
            <a:ext cx="2743200" cy="165400"/>
          </a:xfrm>
        </p:spPr>
        <p:txBody>
          <a:bodyPr/>
          <a:lstStyle/>
          <a:p>
            <a:fld id="{AE086683-F536-42AB-ABBC-F4803DFE8DBC}" type="slidenum">
              <a:rPr lang="sv-SE" smtClean="0"/>
              <a:t>‹#›</a:t>
            </a:fld>
            <a:endParaRPr lang="sv-SE"/>
          </a:p>
        </p:txBody>
      </p:sp>
      <p:pic>
        <p:nvPicPr>
          <p:cNvPr id="21" name="Graphic 20">
            <a:extLst>
              <a:ext uri="{FF2B5EF4-FFF2-40B4-BE49-F238E27FC236}">
                <a16:creationId xmlns:a16="http://schemas.microsoft.com/office/drawing/2014/main" id="{3CDAD11B-CFD7-4EF1-A68E-6B5FDA88B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303530" y="4674834"/>
            <a:ext cx="1314450" cy="361068"/>
          </a:xfrm>
          <a:prstGeom prst="rect">
            <a:avLst/>
          </a:prstGeom>
        </p:spPr>
      </p:pic>
    </p:spTree>
    <p:extLst>
      <p:ext uri="{BB962C8B-B14F-4D97-AF65-F5344CB8AC3E}">
        <p14:creationId xmlns:p14="http://schemas.microsoft.com/office/powerpoint/2010/main" val="26575650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p:txBody>
          <a:bodyPr/>
          <a:lstStyle>
            <a:lvl1pPr>
              <a:defRPr/>
            </a:lvl1pPr>
          </a:lstStyle>
          <a:p>
            <a:r>
              <a:rPr lang="sv-SE"/>
              <a:t>Klicka här för att skriva rubrik i upp till två rader</a:t>
            </a:r>
          </a:p>
        </p:txBody>
      </p:sp>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301487" y="1829200"/>
            <a:ext cx="5183188" cy="3938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4C4315BF-6788-4811-BD10-03E568815C6E}"/>
              </a:ext>
            </a:extLst>
          </p:cNvPr>
          <p:cNvSpPr>
            <a:spLocks noGrp="1"/>
          </p:cNvSpPr>
          <p:nvPr>
            <p:ph sz="half" idx="2"/>
          </p:nvPr>
        </p:nvSpPr>
        <p:spPr>
          <a:xfrm>
            <a:off x="5643428" y="1829201"/>
            <a:ext cx="5183188" cy="3938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lvl1pPr algn="r">
              <a:defRPr/>
            </a:lvl1pPr>
          </a:lstStyle>
          <a:p>
            <a:pPr algn="r"/>
            <a:fld id="{85EC5860-7803-4316-A411-209CD622BBD4}" type="datetime1">
              <a:rPr lang="sv-SE" smtClean="0"/>
              <a:t>2025-05-26</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r>
              <a:rPr lang="sv-SE"/>
              <a:t>Insikt 2024 |</a:t>
            </a:r>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36141981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Jämförelse med underrubrik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C447B7-A1D7-4C2A-AA62-F37F32D5ECB7}"/>
              </a:ext>
            </a:extLst>
          </p:cNvPr>
          <p:cNvSpPr>
            <a:spLocks noGrp="1"/>
          </p:cNvSpPr>
          <p:nvPr>
            <p:ph type="title" hasCustomPrompt="1"/>
          </p:nvPr>
        </p:nvSpPr>
        <p:spPr>
          <a:xfrm>
            <a:off x="301487" y="293412"/>
            <a:ext cx="8648700" cy="1325563"/>
          </a:xfrm>
        </p:spPr>
        <p:txBody>
          <a:bodyPr/>
          <a:lstStyle>
            <a:lvl1pPr>
              <a:defRPr/>
            </a:lvl1pPr>
          </a:lstStyle>
          <a:p>
            <a:r>
              <a:rPr lang="sv-SE"/>
              <a:t>Klicka här för att skriva rubrik i upp till två rader</a:t>
            </a:r>
          </a:p>
        </p:txBody>
      </p:sp>
      <p:sp>
        <p:nvSpPr>
          <p:cNvPr id="3" name="Platshållare för text 2">
            <a:extLst>
              <a:ext uri="{FF2B5EF4-FFF2-40B4-BE49-F238E27FC236}">
                <a16:creationId xmlns:a16="http://schemas.microsoft.com/office/drawing/2014/main" id="{02676758-DB6F-48D8-951C-8F4205231323}"/>
              </a:ext>
            </a:extLst>
          </p:cNvPr>
          <p:cNvSpPr>
            <a:spLocks noGrp="1"/>
          </p:cNvSpPr>
          <p:nvPr>
            <p:ph type="body" idx="1"/>
          </p:nvPr>
        </p:nvSpPr>
        <p:spPr>
          <a:xfrm>
            <a:off x="301487" y="18292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BBB91D99-D2D3-4056-9A06-DB9129319516}"/>
              </a:ext>
            </a:extLst>
          </p:cNvPr>
          <p:cNvSpPr>
            <a:spLocks noGrp="1"/>
          </p:cNvSpPr>
          <p:nvPr>
            <p:ph sz="half" idx="2"/>
          </p:nvPr>
        </p:nvSpPr>
        <p:spPr>
          <a:xfrm>
            <a:off x="316706" y="2809623"/>
            <a:ext cx="5157787" cy="312815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64B5B5E2-4390-48D4-A214-EFF599B5C620}"/>
              </a:ext>
            </a:extLst>
          </p:cNvPr>
          <p:cNvSpPr>
            <a:spLocks noGrp="1"/>
          </p:cNvSpPr>
          <p:nvPr>
            <p:ph type="body" sz="quarter" idx="3"/>
          </p:nvPr>
        </p:nvSpPr>
        <p:spPr>
          <a:xfrm>
            <a:off x="5643427" y="18292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84E0839F-DA86-4E14-BFC3-BD0F948A2A61}"/>
              </a:ext>
            </a:extLst>
          </p:cNvPr>
          <p:cNvSpPr>
            <a:spLocks noGrp="1"/>
          </p:cNvSpPr>
          <p:nvPr>
            <p:ph sz="quarter" idx="4"/>
          </p:nvPr>
        </p:nvSpPr>
        <p:spPr>
          <a:xfrm>
            <a:off x="5648670" y="2809623"/>
            <a:ext cx="5183188" cy="312815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7E824975-61ED-493C-8BC1-B24F652A91B6}"/>
              </a:ext>
            </a:extLst>
          </p:cNvPr>
          <p:cNvSpPr>
            <a:spLocks noGrp="1"/>
          </p:cNvSpPr>
          <p:nvPr>
            <p:ph type="dt" sz="half" idx="10"/>
          </p:nvPr>
        </p:nvSpPr>
        <p:spPr/>
        <p:txBody>
          <a:bodyPr/>
          <a:lstStyle>
            <a:lvl1pPr algn="r">
              <a:defRPr/>
            </a:lvl1pPr>
          </a:lstStyle>
          <a:p>
            <a:fld id="{F5AD4DAA-A096-47F7-A57D-BD557F23E17C}" type="datetime1">
              <a:rPr lang="sv-SE" smtClean="0"/>
              <a:t>2025-05-26</a:t>
            </a:fld>
            <a:endParaRPr lang="sv-SE"/>
          </a:p>
        </p:txBody>
      </p:sp>
      <p:sp>
        <p:nvSpPr>
          <p:cNvPr id="8" name="Platshållare för sidfot 7">
            <a:extLst>
              <a:ext uri="{FF2B5EF4-FFF2-40B4-BE49-F238E27FC236}">
                <a16:creationId xmlns:a16="http://schemas.microsoft.com/office/drawing/2014/main" id="{45DAEBE1-AC92-48FF-9F7A-7C04C9EFD9DE}"/>
              </a:ext>
            </a:extLst>
          </p:cNvPr>
          <p:cNvSpPr>
            <a:spLocks noGrp="1"/>
          </p:cNvSpPr>
          <p:nvPr>
            <p:ph type="ftr" sz="quarter" idx="11"/>
          </p:nvPr>
        </p:nvSpPr>
        <p:spPr/>
        <p:txBody>
          <a:bodyPr/>
          <a:lstStyle/>
          <a:p>
            <a:r>
              <a:rPr lang="sv-SE"/>
              <a:t>Insikt 2024 |</a:t>
            </a:r>
          </a:p>
        </p:txBody>
      </p:sp>
      <p:sp>
        <p:nvSpPr>
          <p:cNvPr id="9" name="Platshållare för bildnummer 8">
            <a:extLst>
              <a:ext uri="{FF2B5EF4-FFF2-40B4-BE49-F238E27FC236}">
                <a16:creationId xmlns:a16="http://schemas.microsoft.com/office/drawing/2014/main" id="{05DF3BA5-B9A3-4D9C-95FF-0250973BCD35}"/>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12350727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Endast rubrik">
    <p:bg>
      <p:bgPr>
        <a:solidFill>
          <a:srgbClr val="EDED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p:txBody>
          <a:bodyPr/>
          <a:lstStyle>
            <a:lvl1pPr>
              <a:defRPr/>
            </a:lvl1pPr>
          </a:lstStyle>
          <a:p>
            <a:r>
              <a:rPr lang="sv-SE"/>
              <a:t>Klicka här för att skriva rubrik i upp till två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lvl1pPr algn="r">
              <a:defRPr/>
            </a:lvl1pPr>
          </a:lstStyle>
          <a:p>
            <a:fld id="{649061AE-A379-46D2-B322-AC8DDC4113E2}" type="datetime1">
              <a:rPr lang="sv-SE" smtClean="0"/>
              <a:t>2025-05-26</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r>
              <a:rPr lang="sv-SE"/>
              <a:t>Insikt 2024 |</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885072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Citat med organisk pil">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838200" y="2035572"/>
            <a:ext cx="7305675" cy="2786856"/>
          </a:xfrm>
        </p:spPr>
        <p:txBody>
          <a:bodyPr anchor="b"/>
          <a:lstStyle>
            <a:lvl1pPr>
              <a:defRPr sz="3600" b="1">
                <a:latin typeface="+mn-lt"/>
              </a:defRPr>
            </a:lvl1pPr>
          </a:lstStyle>
          <a:p>
            <a:r>
              <a:rPr lang="sv-SE"/>
              <a:t>Klicka här för skriva citat i upp till fem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838200" y="7371958"/>
            <a:ext cx="2743200" cy="165400"/>
          </a:xfrm>
        </p:spPr>
        <p:txBody>
          <a:bodyPr/>
          <a:lstStyle/>
          <a:p>
            <a:fld id="{611EE392-AD12-4E2B-B90E-B43D561ADDC5}" type="datetime1">
              <a:rPr lang="sv-SE" smtClean="0"/>
              <a:t>2025-05-26</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838200" y="7570127"/>
            <a:ext cx="4114800" cy="165400"/>
          </a:xfrm>
        </p:spPr>
        <p:txBody>
          <a:bodyPr/>
          <a:lstStyle/>
          <a:p>
            <a:r>
              <a:rPr lang="sv-SE"/>
              <a:t>Insikt 2024 |</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8610600" y="7570127"/>
            <a:ext cx="2743200" cy="165400"/>
          </a:xfrm>
        </p:spPr>
        <p:txBody>
          <a:bodyPr/>
          <a:lstStyle/>
          <a:p>
            <a:fld id="{AE086683-F536-42AB-ABBC-F4803DFE8DBC}" type="slidenum">
              <a:rPr lang="sv-SE" smtClean="0"/>
              <a:t>‹#›</a:t>
            </a:fld>
            <a:endParaRPr lang="sv-SE"/>
          </a:p>
        </p:txBody>
      </p:sp>
      <p:sp>
        <p:nvSpPr>
          <p:cNvPr id="11" name="Frihandsfigur: Form 10">
            <a:extLst>
              <a:ext uri="{FF2B5EF4-FFF2-40B4-BE49-F238E27FC236}">
                <a16:creationId xmlns:a16="http://schemas.microsoft.com/office/drawing/2014/main" id="{8D682DDC-A1D3-423A-9EF8-A3D275573E4F}"/>
              </a:ext>
            </a:extLst>
          </p:cNvPr>
          <p:cNvSpPr/>
          <p:nvPr/>
        </p:nvSpPr>
        <p:spPr>
          <a:xfrm>
            <a:off x="7549514" y="3467873"/>
            <a:ext cx="4646295" cy="3141523"/>
          </a:xfrm>
          <a:custGeom>
            <a:avLst/>
            <a:gdLst>
              <a:gd name="connsiteX0" fmla="*/ 4646295 w 4646295"/>
              <a:gd name="connsiteY0" fmla="*/ 1613714 h 3141523"/>
              <a:gd name="connsiteX1" fmla="*/ 4166235 w 4646295"/>
              <a:gd name="connsiteY1" fmla="*/ 1613714 h 3141523"/>
              <a:gd name="connsiteX2" fmla="*/ 4046220 w 4646295"/>
              <a:gd name="connsiteY2" fmla="*/ 1613714 h 3141523"/>
              <a:gd name="connsiteX3" fmla="*/ 3926205 w 4646295"/>
              <a:gd name="connsiteY3" fmla="*/ 1611809 h 3141523"/>
              <a:gd name="connsiteX4" fmla="*/ 3700463 w 4646295"/>
              <a:gd name="connsiteY4" fmla="*/ 1537514 h 3141523"/>
              <a:gd name="connsiteX5" fmla="*/ 3651885 w 4646295"/>
              <a:gd name="connsiteY5" fmla="*/ 1503224 h 3141523"/>
              <a:gd name="connsiteX6" fmla="*/ 3608070 w 4646295"/>
              <a:gd name="connsiteY6" fmla="*/ 1462266 h 3141523"/>
              <a:gd name="connsiteX7" fmla="*/ 3597593 w 4646295"/>
              <a:gd name="connsiteY7" fmla="*/ 1451789 h 3141523"/>
              <a:gd name="connsiteX8" fmla="*/ 3588068 w 4646295"/>
              <a:gd name="connsiteY8" fmla="*/ 1440359 h 3141523"/>
              <a:gd name="connsiteX9" fmla="*/ 3569018 w 4646295"/>
              <a:gd name="connsiteY9" fmla="*/ 1417499 h 3141523"/>
              <a:gd name="connsiteX10" fmla="*/ 3551873 w 4646295"/>
              <a:gd name="connsiteY10" fmla="*/ 1392734 h 3141523"/>
              <a:gd name="connsiteX11" fmla="*/ 3543300 w 4646295"/>
              <a:gd name="connsiteY11" fmla="*/ 1380351 h 3141523"/>
              <a:gd name="connsiteX12" fmla="*/ 3535680 w 4646295"/>
              <a:gd name="connsiteY12" fmla="*/ 1367016 h 3141523"/>
              <a:gd name="connsiteX13" fmla="*/ 3521393 w 4646295"/>
              <a:gd name="connsiteY13" fmla="*/ 1340346 h 3141523"/>
              <a:gd name="connsiteX14" fmla="*/ 3509010 w 4646295"/>
              <a:gd name="connsiteY14" fmla="*/ 1312724 h 3141523"/>
              <a:gd name="connsiteX15" fmla="*/ 3498533 w 4646295"/>
              <a:gd name="connsiteY15" fmla="*/ 1285101 h 3141523"/>
              <a:gd name="connsiteX16" fmla="*/ 3489008 w 4646295"/>
              <a:gd name="connsiteY16" fmla="*/ 1256526 h 3141523"/>
              <a:gd name="connsiteX17" fmla="*/ 3465195 w 4646295"/>
              <a:gd name="connsiteY17" fmla="*/ 1139369 h 3141523"/>
              <a:gd name="connsiteX18" fmla="*/ 3402330 w 4646295"/>
              <a:gd name="connsiteY18" fmla="*/ 664071 h 3141523"/>
              <a:gd name="connsiteX19" fmla="*/ 3376613 w 4646295"/>
              <a:gd name="connsiteY19" fmla="*/ 546914 h 3141523"/>
              <a:gd name="connsiteX20" fmla="*/ 3339465 w 4646295"/>
              <a:gd name="connsiteY20" fmla="*/ 432614 h 3141523"/>
              <a:gd name="connsiteX21" fmla="*/ 3288983 w 4646295"/>
              <a:gd name="connsiteY21" fmla="*/ 324029 h 3141523"/>
              <a:gd name="connsiteX22" fmla="*/ 3258503 w 4646295"/>
              <a:gd name="connsiteY22" fmla="*/ 272594 h 3141523"/>
              <a:gd name="connsiteX23" fmla="*/ 3241358 w 4646295"/>
              <a:gd name="connsiteY23" fmla="*/ 247829 h 3141523"/>
              <a:gd name="connsiteX24" fmla="*/ 3224213 w 4646295"/>
              <a:gd name="connsiteY24" fmla="*/ 223064 h 3141523"/>
              <a:gd name="connsiteX25" fmla="*/ 3206115 w 4646295"/>
              <a:gd name="connsiteY25" fmla="*/ 199251 h 3141523"/>
              <a:gd name="connsiteX26" fmla="*/ 3186113 w 4646295"/>
              <a:gd name="connsiteY26" fmla="*/ 176391 h 3141523"/>
              <a:gd name="connsiteX27" fmla="*/ 3165158 w 4646295"/>
              <a:gd name="connsiteY27" fmla="*/ 154484 h 3141523"/>
              <a:gd name="connsiteX28" fmla="*/ 3143250 w 4646295"/>
              <a:gd name="connsiteY28" fmla="*/ 133529 h 3141523"/>
              <a:gd name="connsiteX29" fmla="*/ 3047048 w 4646295"/>
              <a:gd name="connsiteY29" fmla="*/ 63044 h 3141523"/>
              <a:gd name="connsiteX30" fmla="*/ 2992755 w 4646295"/>
              <a:gd name="connsiteY30" fmla="*/ 37326 h 3141523"/>
              <a:gd name="connsiteX31" fmla="*/ 2936558 w 4646295"/>
              <a:gd name="connsiteY31" fmla="*/ 17324 h 3141523"/>
              <a:gd name="connsiteX32" fmla="*/ 2818448 w 4646295"/>
              <a:gd name="connsiteY32" fmla="*/ 179 h 3141523"/>
              <a:gd name="connsiteX33" fmla="*/ 2699385 w 4646295"/>
              <a:gd name="connsiteY33" fmla="*/ 8751 h 3141523"/>
              <a:gd name="connsiteX34" fmla="*/ 2584133 w 4646295"/>
              <a:gd name="connsiteY34" fmla="*/ 41136 h 3141523"/>
              <a:gd name="connsiteX35" fmla="*/ 2379345 w 4646295"/>
              <a:gd name="connsiteY35" fmla="*/ 163056 h 3141523"/>
              <a:gd name="connsiteX36" fmla="*/ 2218373 w 4646295"/>
              <a:gd name="connsiteY36" fmla="*/ 340221 h 3141523"/>
              <a:gd name="connsiteX37" fmla="*/ 2098358 w 4646295"/>
              <a:gd name="connsiteY37" fmla="*/ 547866 h 3141523"/>
              <a:gd name="connsiteX38" fmla="*/ 1944053 w 4646295"/>
              <a:gd name="connsiteY38" fmla="*/ 1001256 h 3141523"/>
              <a:gd name="connsiteX39" fmla="*/ 1853565 w 4646295"/>
              <a:gd name="connsiteY39" fmla="*/ 1471791 h 3141523"/>
              <a:gd name="connsiteX40" fmla="*/ 1765935 w 4646295"/>
              <a:gd name="connsiteY40" fmla="*/ 1943279 h 3141523"/>
              <a:gd name="connsiteX41" fmla="*/ 1620203 w 4646295"/>
              <a:gd name="connsiteY41" fmla="*/ 2399526 h 3141523"/>
              <a:gd name="connsiteX42" fmla="*/ 1364933 w 4646295"/>
              <a:gd name="connsiteY42" fmla="*/ 2803386 h 3141523"/>
              <a:gd name="connsiteX43" fmla="*/ 979170 w 4646295"/>
              <a:gd name="connsiteY43" fmla="*/ 3077706 h 3141523"/>
              <a:gd name="connsiteX44" fmla="*/ 747713 w 4646295"/>
              <a:gd name="connsiteY44" fmla="*/ 3136761 h 3141523"/>
              <a:gd name="connsiteX45" fmla="*/ 718185 w 4646295"/>
              <a:gd name="connsiteY45" fmla="*/ 3139619 h 3141523"/>
              <a:gd name="connsiteX46" fmla="*/ 688658 w 4646295"/>
              <a:gd name="connsiteY46" fmla="*/ 3140571 h 3141523"/>
              <a:gd name="connsiteX47" fmla="*/ 673418 w 4646295"/>
              <a:gd name="connsiteY47" fmla="*/ 3141524 h 3141523"/>
              <a:gd name="connsiteX48" fmla="*/ 658178 w 4646295"/>
              <a:gd name="connsiteY48" fmla="*/ 3141524 h 3141523"/>
              <a:gd name="connsiteX49" fmla="*/ 628650 w 4646295"/>
              <a:gd name="connsiteY49" fmla="*/ 3140571 h 3141523"/>
              <a:gd name="connsiteX50" fmla="*/ 599123 w 4646295"/>
              <a:gd name="connsiteY50" fmla="*/ 3138666 h 3141523"/>
              <a:gd name="connsiteX51" fmla="*/ 569595 w 4646295"/>
              <a:gd name="connsiteY51" fmla="*/ 3135809 h 3141523"/>
              <a:gd name="connsiteX52" fmla="*/ 510540 w 4646295"/>
              <a:gd name="connsiteY52" fmla="*/ 3125331 h 3141523"/>
              <a:gd name="connsiteX53" fmla="*/ 291465 w 4646295"/>
              <a:gd name="connsiteY53" fmla="*/ 3031034 h 3141523"/>
              <a:gd name="connsiteX54" fmla="*/ 120968 w 4646295"/>
              <a:gd name="connsiteY54" fmla="*/ 2864346 h 3141523"/>
              <a:gd name="connsiteX55" fmla="*/ 20955 w 4646295"/>
              <a:gd name="connsiteY55" fmla="*/ 2648129 h 3141523"/>
              <a:gd name="connsiteX56" fmla="*/ 8573 w 4646295"/>
              <a:gd name="connsiteY56" fmla="*/ 2589074 h 3141523"/>
              <a:gd name="connsiteX57" fmla="*/ 4763 w 4646295"/>
              <a:gd name="connsiteY57" fmla="*/ 2559546 h 3141523"/>
              <a:gd name="connsiteX58" fmla="*/ 1905 w 4646295"/>
              <a:gd name="connsiteY58" fmla="*/ 2530019 h 3141523"/>
              <a:gd name="connsiteX59" fmla="*/ 0 w 4646295"/>
              <a:gd name="connsiteY59" fmla="*/ 2470011 h 3141523"/>
              <a:gd name="connsiteX60" fmla="*/ 0 w 4646295"/>
              <a:gd name="connsiteY60" fmla="*/ 2410004 h 3141523"/>
              <a:gd name="connsiteX61" fmla="*/ 0 w 4646295"/>
              <a:gd name="connsiteY61" fmla="*/ 2206169 h 3141523"/>
              <a:gd name="connsiteX62" fmla="*/ 0 w 4646295"/>
              <a:gd name="connsiteY62" fmla="*/ 2187119 h 3141523"/>
              <a:gd name="connsiteX63" fmla="*/ 0 w 4646295"/>
              <a:gd name="connsiteY63" fmla="*/ 2149971 h 3141523"/>
              <a:gd name="connsiteX64" fmla="*/ 0 w 4646295"/>
              <a:gd name="connsiteY64" fmla="*/ 2075676 h 3141523"/>
              <a:gd name="connsiteX65" fmla="*/ 0 w 4646295"/>
              <a:gd name="connsiteY65" fmla="*/ 1777544 h 314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646295" h="3141523">
                <a:moveTo>
                  <a:pt x="4646295" y="1613714"/>
                </a:moveTo>
                <a:lnTo>
                  <a:pt x="4166235" y="1613714"/>
                </a:lnTo>
                <a:lnTo>
                  <a:pt x="4046220" y="1613714"/>
                </a:lnTo>
                <a:cubicBezTo>
                  <a:pt x="4006215" y="1613714"/>
                  <a:pt x="3966210" y="1614666"/>
                  <a:pt x="3926205" y="1611809"/>
                </a:cubicBezTo>
                <a:cubicBezTo>
                  <a:pt x="3846195" y="1605141"/>
                  <a:pt x="3768090" y="1580376"/>
                  <a:pt x="3700463" y="1537514"/>
                </a:cubicBezTo>
                <a:cubicBezTo>
                  <a:pt x="3683318" y="1527989"/>
                  <a:pt x="3668078" y="1514654"/>
                  <a:pt x="3651885" y="1503224"/>
                </a:cubicBezTo>
                <a:cubicBezTo>
                  <a:pt x="3636645" y="1489889"/>
                  <a:pt x="3621405" y="1477506"/>
                  <a:pt x="3608070" y="1462266"/>
                </a:cubicBezTo>
                <a:lnTo>
                  <a:pt x="3597593" y="1451789"/>
                </a:lnTo>
                <a:cubicBezTo>
                  <a:pt x="3593783" y="1447979"/>
                  <a:pt x="3590925" y="1444169"/>
                  <a:pt x="3588068" y="1440359"/>
                </a:cubicBezTo>
                <a:lnTo>
                  <a:pt x="3569018" y="1417499"/>
                </a:lnTo>
                <a:cubicBezTo>
                  <a:pt x="3562350" y="1409879"/>
                  <a:pt x="3557588" y="1401306"/>
                  <a:pt x="3551873" y="1392734"/>
                </a:cubicBezTo>
                <a:lnTo>
                  <a:pt x="3543300" y="1380351"/>
                </a:lnTo>
                <a:cubicBezTo>
                  <a:pt x="3540443" y="1376541"/>
                  <a:pt x="3538538" y="1371779"/>
                  <a:pt x="3535680" y="1367016"/>
                </a:cubicBezTo>
                <a:lnTo>
                  <a:pt x="3521393" y="1340346"/>
                </a:lnTo>
                <a:lnTo>
                  <a:pt x="3509010" y="1312724"/>
                </a:lnTo>
                <a:cubicBezTo>
                  <a:pt x="3504248" y="1304151"/>
                  <a:pt x="3501390" y="1294626"/>
                  <a:pt x="3498533" y="1285101"/>
                </a:cubicBezTo>
                <a:cubicBezTo>
                  <a:pt x="3495675" y="1275576"/>
                  <a:pt x="3491865" y="1266051"/>
                  <a:pt x="3489008" y="1256526"/>
                </a:cubicBezTo>
                <a:cubicBezTo>
                  <a:pt x="3478530" y="1217474"/>
                  <a:pt x="3471863" y="1178421"/>
                  <a:pt x="3465195" y="1139369"/>
                </a:cubicBezTo>
                <a:cubicBezTo>
                  <a:pt x="3440430" y="981254"/>
                  <a:pt x="3430905" y="821234"/>
                  <a:pt x="3402330" y="664071"/>
                </a:cubicBezTo>
                <a:cubicBezTo>
                  <a:pt x="3394710" y="625019"/>
                  <a:pt x="3387090" y="585966"/>
                  <a:pt x="3376613" y="546914"/>
                </a:cubicBezTo>
                <a:cubicBezTo>
                  <a:pt x="3366135" y="508814"/>
                  <a:pt x="3354705" y="469761"/>
                  <a:pt x="3339465" y="432614"/>
                </a:cubicBezTo>
                <a:cubicBezTo>
                  <a:pt x="3325178" y="395466"/>
                  <a:pt x="3308985" y="358319"/>
                  <a:pt x="3288983" y="324029"/>
                </a:cubicBezTo>
                <a:cubicBezTo>
                  <a:pt x="3279458" y="305931"/>
                  <a:pt x="3268980" y="289739"/>
                  <a:pt x="3258503" y="272594"/>
                </a:cubicBezTo>
                <a:cubicBezTo>
                  <a:pt x="3252788" y="264021"/>
                  <a:pt x="3247073" y="256401"/>
                  <a:pt x="3241358" y="247829"/>
                </a:cubicBezTo>
                <a:cubicBezTo>
                  <a:pt x="3235643" y="239256"/>
                  <a:pt x="3229928" y="231636"/>
                  <a:pt x="3224213" y="223064"/>
                </a:cubicBezTo>
                <a:lnTo>
                  <a:pt x="3206115" y="199251"/>
                </a:lnTo>
                <a:lnTo>
                  <a:pt x="3186113" y="176391"/>
                </a:lnTo>
                <a:cubicBezTo>
                  <a:pt x="3179445" y="168771"/>
                  <a:pt x="3172778" y="162104"/>
                  <a:pt x="3165158" y="154484"/>
                </a:cubicBezTo>
                <a:cubicBezTo>
                  <a:pt x="3157538" y="147816"/>
                  <a:pt x="3150870" y="140196"/>
                  <a:pt x="3143250" y="133529"/>
                </a:cubicBezTo>
                <a:cubicBezTo>
                  <a:pt x="3113723" y="105906"/>
                  <a:pt x="3081338" y="83046"/>
                  <a:pt x="3047048" y="63044"/>
                </a:cubicBezTo>
                <a:cubicBezTo>
                  <a:pt x="3028950" y="54471"/>
                  <a:pt x="3011805" y="43994"/>
                  <a:pt x="2992755" y="37326"/>
                </a:cubicBezTo>
                <a:cubicBezTo>
                  <a:pt x="2974658" y="28754"/>
                  <a:pt x="2955608" y="23039"/>
                  <a:pt x="2936558" y="17324"/>
                </a:cubicBezTo>
                <a:cubicBezTo>
                  <a:pt x="2898458" y="6846"/>
                  <a:pt x="2858453" y="1131"/>
                  <a:pt x="2818448" y="179"/>
                </a:cubicBezTo>
                <a:cubicBezTo>
                  <a:pt x="2778443" y="-774"/>
                  <a:pt x="2738438" y="2084"/>
                  <a:pt x="2699385" y="8751"/>
                </a:cubicBezTo>
                <a:cubicBezTo>
                  <a:pt x="2660333" y="16371"/>
                  <a:pt x="2621280" y="26849"/>
                  <a:pt x="2584133" y="41136"/>
                </a:cubicBezTo>
                <a:cubicBezTo>
                  <a:pt x="2508885" y="68759"/>
                  <a:pt x="2440305" y="111621"/>
                  <a:pt x="2379345" y="163056"/>
                </a:cubicBezTo>
                <a:cubicBezTo>
                  <a:pt x="2318385" y="214491"/>
                  <a:pt x="2265045" y="275451"/>
                  <a:pt x="2218373" y="340221"/>
                </a:cubicBezTo>
                <a:cubicBezTo>
                  <a:pt x="2172653" y="405944"/>
                  <a:pt x="2132648" y="475476"/>
                  <a:pt x="2098358" y="547866"/>
                </a:cubicBezTo>
                <a:cubicBezTo>
                  <a:pt x="2029778" y="692646"/>
                  <a:pt x="1981200" y="845999"/>
                  <a:pt x="1944053" y="1001256"/>
                </a:cubicBezTo>
                <a:cubicBezTo>
                  <a:pt x="1906905" y="1156514"/>
                  <a:pt x="1879283" y="1314629"/>
                  <a:pt x="1853565" y="1471791"/>
                </a:cubicBezTo>
                <a:cubicBezTo>
                  <a:pt x="1827848" y="1629906"/>
                  <a:pt x="1801178" y="1787069"/>
                  <a:pt x="1765935" y="1943279"/>
                </a:cubicBezTo>
                <a:cubicBezTo>
                  <a:pt x="1730693" y="2099489"/>
                  <a:pt x="1684973" y="2252841"/>
                  <a:pt x="1620203" y="2399526"/>
                </a:cubicBezTo>
                <a:cubicBezTo>
                  <a:pt x="1555433" y="2545259"/>
                  <a:pt x="1472565" y="2684324"/>
                  <a:pt x="1364933" y="2803386"/>
                </a:cubicBezTo>
                <a:cubicBezTo>
                  <a:pt x="1261110" y="2922449"/>
                  <a:pt x="1127760" y="3018651"/>
                  <a:pt x="979170" y="3077706"/>
                </a:cubicBezTo>
                <a:cubicBezTo>
                  <a:pt x="904875" y="3108186"/>
                  <a:pt x="826770" y="3127236"/>
                  <a:pt x="747713" y="3136761"/>
                </a:cubicBezTo>
                <a:cubicBezTo>
                  <a:pt x="738188" y="3137714"/>
                  <a:pt x="727710" y="3139619"/>
                  <a:pt x="718185" y="3139619"/>
                </a:cubicBezTo>
                <a:lnTo>
                  <a:pt x="688658" y="3140571"/>
                </a:lnTo>
                <a:lnTo>
                  <a:pt x="673418" y="3141524"/>
                </a:lnTo>
                <a:cubicBezTo>
                  <a:pt x="668655" y="3141524"/>
                  <a:pt x="663893" y="3141524"/>
                  <a:pt x="658178" y="3141524"/>
                </a:cubicBezTo>
                <a:lnTo>
                  <a:pt x="628650" y="3140571"/>
                </a:lnTo>
                <a:cubicBezTo>
                  <a:pt x="618173" y="3140571"/>
                  <a:pt x="608648" y="3138666"/>
                  <a:pt x="599123" y="3138666"/>
                </a:cubicBezTo>
                <a:lnTo>
                  <a:pt x="569595" y="3135809"/>
                </a:lnTo>
                <a:cubicBezTo>
                  <a:pt x="549593" y="3132951"/>
                  <a:pt x="529590" y="3130094"/>
                  <a:pt x="510540" y="3125331"/>
                </a:cubicBezTo>
                <a:cubicBezTo>
                  <a:pt x="432435" y="3108186"/>
                  <a:pt x="358140" y="3075801"/>
                  <a:pt x="291465" y="3031034"/>
                </a:cubicBezTo>
                <a:cubicBezTo>
                  <a:pt x="224790" y="2986266"/>
                  <a:pt x="167640" y="2929116"/>
                  <a:pt x="120968" y="2864346"/>
                </a:cubicBezTo>
                <a:cubicBezTo>
                  <a:pt x="75248" y="2798624"/>
                  <a:pt x="40005" y="2725281"/>
                  <a:pt x="20955" y="2648129"/>
                </a:cubicBezTo>
                <a:cubicBezTo>
                  <a:pt x="17145" y="2628126"/>
                  <a:pt x="11430" y="2609076"/>
                  <a:pt x="8573" y="2589074"/>
                </a:cubicBezTo>
                <a:lnTo>
                  <a:pt x="4763" y="2559546"/>
                </a:lnTo>
                <a:cubicBezTo>
                  <a:pt x="3810" y="2550021"/>
                  <a:pt x="1905" y="2539544"/>
                  <a:pt x="1905" y="2530019"/>
                </a:cubicBezTo>
                <a:cubicBezTo>
                  <a:pt x="953" y="2510016"/>
                  <a:pt x="0" y="2490014"/>
                  <a:pt x="0" y="2470011"/>
                </a:cubicBezTo>
                <a:lnTo>
                  <a:pt x="0" y="2410004"/>
                </a:lnTo>
                <a:lnTo>
                  <a:pt x="0" y="2206169"/>
                </a:lnTo>
                <a:lnTo>
                  <a:pt x="0" y="2187119"/>
                </a:lnTo>
                <a:lnTo>
                  <a:pt x="0" y="2149971"/>
                </a:lnTo>
                <a:lnTo>
                  <a:pt x="0" y="2075676"/>
                </a:lnTo>
                <a:lnTo>
                  <a:pt x="0" y="1777544"/>
                </a:lnTo>
              </a:path>
            </a:pathLst>
          </a:custGeom>
          <a:noFill/>
          <a:ln w="114300" cap="flat">
            <a:solidFill>
              <a:srgbClr val="12100B"/>
            </a:solidFill>
            <a:prstDash val="solid"/>
            <a:miter/>
          </a:ln>
        </p:spPr>
        <p:txBody>
          <a:bodyPr rtlCol="0" anchor="ctr"/>
          <a:lstStyle/>
          <a:p>
            <a:endParaRPr lang="sv-SE"/>
          </a:p>
        </p:txBody>
      </p:sp>
      <p:sp>
        <p:nvSpPr>
          <p:cNvPr id="12" name="Frihandsfigur: Form 11">
            <a:extLst>
              <a:ext uri="{FF2B5EF4-FFF2-40B4-BE49-F238E27FC236}">
                <a16:creationId xmlns:a16="http://schemas.microsoft.com/office/drawing/2014/main" id="{5814A48A-8811-4E6D-9631-95AD7EBC600A}"/>
              </a:ext>
            </a:extLst>
          </p:cNvPr>
          <p:cNvSpPr/>
          <p:nvPr/>
        </p:nvSpPr>
        <p:spPr>
          <a:xfrm>
            <a:off x="7151369" y="5238750"/>
            <a:ext cx="792480" cy="399097"/>
          </a:xfrm>
          <a:custGeom>
            <a:avLst/>
            <a:gdLst>
              <a:gd name="connsiteX0" fmla="*/ 792480 w 792480"/>
              <a:gd name="connsiteY0" fmla="*/ 399097 h 399097"/>
              <a:gd name="connsiteX1" fmla="*/ 396240 w 792480"/>
              <a:gd name="connsiteY1" fmla="*/ 0 h 399097"/>
              <a:gd name="connsiteX2" fmla="*/ 0 w 792480"/>
              <a:gd name="connsiteY2" fmla="*/ 394335 h 399097"/>
            </a:gdLst>
            <a:ahLst/>
            <a:cxnLst>
              <a:cxn ang="0">
                <a:pos x="connsiteX0" y="connsiteY0"/>
              </a:cxn>
              <a:cxn ang="0">
                <a:pos x="connsiteX1" y="connsiteY1"/>
              </a:cxn>
              <a:cxn ang="0">
                <a:pos x="connsiteX2" y="connsiteY2"/>
              </a:cxn>
            </a:cxnLst>
            <a:rect l="l" t="t" r="r" b="b"/>
            <a:pathLst>
              <a:path w="792480" h="399097">
                <a:moveTo>
                  <a:pt x="792480" y="399097"/>
                </a:moveTo>
                <a:lnTo>
                  <a:pt x="396240" y="0"/>
                </a:lnTo>
                <a:lnTo>
                  <a:pt x="0" y="394335"/>
                </a:lnTo>
              </a:path>
            </a:pathLst>
          </a:custGeom>
          <a:noFill/>
          <a:ln w="114300" cap="flat">
            <a:solidFill>
              <a:srgbClr val="12100B"/>
            </a:solidFill>
            <a:prstDash val="solid"/>
            <a:miter/>
          </a:ln>
        </p:spPr>
        <p:txBody>
          <a:bodyPr rtlCol="0" anchor="ctr"/>
          <a:lstStyle/>
          <a:p>
            <a:endParaRPr lang="sv-SE"/>
          </a:p>
        </p:txBody>
      </p:sp>
    </p:spTree>
    <p:extLst>
      <p:ext uri="{BB962C8B-B14F-4D97-AF65-F5344CB8AC3E}">
        <p14:creationId xmlns:p14="http://schemas.microsoft.com/office/powerpoint/2010/main" val="10491263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Citat med rak pil">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838200" y="2035572"/>
            <a:ext cx="7305675" cy="2786856"/>
          </a:xfrm>
        </p:spPr>
        <p:txBody>
          <a:bodyPr anchor="b"/>
          <a:lstStyle>
            <a:lvl1pPr>
              <a:defRPr sz="3600" b="1">
                <a:latin typeface="+mn-lt"/>
              </a:defRPr>
            </a:lvl1pPr>
          </a:lstStyle>
          <a:p>
            <a:r>
              <a:rPr lang="sv-SE"/>
              <a:t>Klicka här för skriva citat i upp till fem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838200" y="7371958"/>
            <a:ext cx="2743200" cy="165400"/>
          </a:xfrm>
        </p:spPr>
        <p:txBody>
          <a:bodyPr/>
          <a:lstStyle/>
          <a:p>
            <a:fld id="{4A004F7C-A2D7-41DC-8DED-4436908B0169}" type="datetime1">
              <a:rPr lang="sv-SE" smtClean="0"/>
              <a:t>2025-05-26</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838200" y="7570127"/>
            <a:ext cx="4114800" cy="165400"/>
          </a:xfrm>
        </p:spPr>
        <p:txBody>
          <a:bodyPr/>
          <a:lstStyle/>
          <a:p>
            <a:r>
              <a:rPr lang="sv-SE"/>
              <a:t>Insikt 2024 |</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8610600" y="7570127"/>
            <a:ext cx="2743200" cy="165400"/>
          </a:xfrm>
        </p:spPr>
        <p:txBody>
          <a:bodyPr/>
          <a:lstStyle/>
          <a:p>
            <a:fld id="{AE086683-F536-42AB-ABBC-F4803DFE8DBC}" type="slidenum">
              <a:rPr lang="sv-SE" smtClean="0"/>
              <a:t>‹#›</a:t>
            </a:fld>
            <a:endParaRPr lang="sv-SE"/>
          </a:p>
        </p:txBody>
      </p:sp>
      <p:pic>
        <p:nvPicPr>
          <p:cNvPr id="8" name="Graphic 7">
            <a:extLst>
              <a:ext uri="{FF2B5EF4-FFF2-40B4-BE49-F238E27FC236}">
                <a16:creationId xmlns:a16="http://schemas.microsoft.com/office/drawing/2014/main" id="{A782B7FB-E0E1-4411-9523-ECC4FDE030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838200" y="4954234"/>
            <a:ext cx="1314450" cy="361068"/>
          </a:xfrm>
          <a:prstGeom prst="rect">
            <a:avLst/>
          </a:prstGeom>
        </p:spPr>
      </p:pic>
    </p:spTree>
    <p:extLst>
      <p:ext uri="{BB962C8B-B14F-4D97-AF65-F5344CB8AC3E}">
        <p14:creationId xmlns:p14="http://schemas.microsoft.com/office/powerpoint/2010/main" val="14593286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itat med rak pil - bild">
    <p:bg>
      <p:bgPr>
        <a:solidFill>
          <a:srgbClr val="FFFFFF"/>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782B7FB-E0E1-4411-9523-ECC4FDE030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838200" y="4954234"/>
            <a:ext cx="1314450" cy="361068"/>
          </a:xfrm>
          <a:prstGeom prst="rect">
            <a:avLst/>
          </a:prstGeom>
        </p:spPr>
      </p:pic>
      <p:sp>
        <p:nvSpPr>
          <p:cNvPr id="7" name="Picture Placeholder 6">
            <a:extLst>
              <a:ext uri="{FF2B5EF4-FFF2-40B4-BE49-F238E27FC236}">
                <a16:creationId xmlns:a16="http://schemas.microsoft.com/office/drawing/2014/main" id="{8DFD6E81-7DBA-47AE-BD5D-4D11F7C93E9E}"/>
              </a:ext>
            </a:extLst>
          </p:cNvPr>
          <p:cNvSpPr>
            <a:spLocks noGrp="1"/>
          </p:cNvSpPr>
          <p:nvPr>
            <p:ph type="pic" sz="quarter" idx="13" hasCustomPrompt="1"/>
          </p:nvPr>
        </p:nvSpPr>
        <p:spPr>
          <a:xfrm>
            <a:off x="300038" y="293412"/>
            <a:ext cx="11597101" cy="6288872"/>
          </a:xfrm>
        </p:spPr>
        <p:txBody>
          <a:bodyPr/>
          <a:lstStyle>
            <a:lvl1pPr algn="ctr">
              <a:buNone/>
              <a:defRPr sz="1800"/>
            </a:lvl1pPr>
          </a:lstStyle>
          <a:p>
            <a:r>
              <a:rPr lang="sv-SE"/>
              <a:t> Klicka för att infoga bakgrundsbild</a:t>
            </a:r>
          </a:p>
        </p:txBody>
      </p:sp>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838200" y="2035572"/>
            <a:ext cx="7305675" cy="2786856"/>
          </a:xfrm>
        </p:spPr>
        <p:txBody>
          <a:bodyPr anchor="b"/>
          <a:lstStyle>
            <a:lvl1pPr>
              <a:defRPr sz="3600" b="1">
                <a:latin typeface="+mn-lt"/>
              </a:defRPr>
            </a:lvl1pPr>
          </a:lstStyle>
          <a:p>
            <a:r>
              <a:rPr lang="sv-SE"/>
              <a:t>Klicka här för skriva citat i upp till fem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838200" y="7371958"/>
            <a:ext cx="2743200" cy="165400"/>
          </a:xfrm>
        </p:spPr>
        <p:txBody>
          <a:bodyPr/>
          <a:lstStyle/>
          <a:p>
            <a:fld id="{A3648437-7CA3-46EB-8961-EF2654D7A2E8}" type="datetime1">
              <a:rPr lang="sv-SE" smtClean="0"/>
              <a:t>2025-05-26</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838200" y="7570127"/>
            <a:ext cx="4114800" cy="165400"/>
          </a:xfrm>
        </p:spPr>
        <p:txBody>
          <a:bodyPr/>
          <a:lstStyle/>
          <a:p>
            <a:r>
              <a:rPr lang="sv-SE"/>
              <a:t>Insikt 2024 |</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8610600" y="7570127"/>
            <a:ext cx="2743200" cy="165400"/>
          </a:xfrm>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11584434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och högerställd bild">
    <p:bg>
      <p:bgPr>
        <a:solidFill>
          <a:srgbClr val="FFFFF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561CF1-8C58-43C4-85F4-74B85A95CCC3}"/>
              </a:ext>
            </a:extLst>
          </p:cNvPr>
          <p:cNvSpPr>
            <a:spLocks noGrp="1"/>
          </p:cNvSpPr>
          <p:nvPr>
            <p:ph type="title"/>
          </p:nvPr>
        </p:nvSpPr>
        <p:spPr>
          <a:xfrm>
            <a:off x="301487" y="293412"/>
            <a:ext cx="3932237" cy="1600200"/>
          </a:xfrm>
        </p:spPr>
        <p:txBody>
          <a:bodyPr anchor="b"/>
          <a:lstStyle>
            <a:lvl1pPr>
              <a:defRPr sz="3200"/>
            </a:lvl1pPr>
          </a:lstStyle>
          <a:p>
            <a:r>
              <a:rPr lang="sv-SE"/>
              <a:t>Klicka här för att ändra mall för rubrikformat</a:t>
            </a:r>
          </a:p>
        </p:txBody>
      </p:sp>
      <p:sp>
        <p:nvSpPr>
          <p:cNvPr id="4" name="Platshållare för text 3">
            <a:extLst>
              <a:ext uri="{FF2B5EF4-FFF2-40B4-BE49-F238E27FC236}">
                <a16:creationId xmlns:a16="http://schemas.microsoft.com/office/drawing/2014/main" id="{691A2496-44E0-44EE-8C5B-1B08A193A429}"/>
              </a:ext>
            </a:extLst>
          </p:cNvPr>
          <p:cNvSpPr>
            <a:spLocks noGrp="1"/>
          </p:cNvSpPr>
          <p:nvPr>
            <p:ph type="body" sz="half" idx="2"/>
          </p:nvPr>
        </p:nvSpPr>
        <p:spPr>
          <a:xfrm>
            <a:off x="301487" y="2105425"/>
            <a:ext cx="3932237" cy="38231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ADA1203-DAFF-46B9-91D7-47E5BF89EB5F}"/>
              </a:ext>
            </a:extLst>
          </p:cNvPr>
          <p:cNvSpPr>
            <a:spLocks noGrp="1"/>
          </p:cNvSpPr>
          <p:nvPr>
            <p:ph type="dt" sz="half" idx="10"/>
          </p:nvPr>
        </p:nvSpPr>
        <p:spPr>
          <a:xfrm>
            <a:off x="657225" y="7257658"/>
            <a:ext cx="2743200" cy="165400"/>
          </a:xfrm>
        </p:spPr>
        <p:txBody>
          <a:bodyPr/>
          <a:lstStyle/>
          <a:p>
            <a:fld id="{27A32C17-45FE-4A72-850B-8C03DCFC59C0}" type="datetime1">
              <a:rPr lang="sv-SE" smtClean="0"/>
              <a:t>2025-05-26</a:t>
            </a:fld>
            <a:endParaRPr lang="sv-SE"/>
          </a:p>
        </p:txBody>
      </p:sp>
      <p:sp>
        <p:nvSpPr>
          <p:cNvPr id="6" name="Platshållare för sidfot 5">
            <a:extLst>
              <a:ext uri="{FF2B5EF4-FFF2-40B4-BE49-F238E27FC236}">
                <a16:creationId xmlns:a16="http://schemas.microsoft.com/office/drawing/2014/main" id="{C9210FBD-A2BE-440A-B709-3F3BB63866CD}"/>
              </a:ext>
            </a:extLst>
          </p:cNvPr>
          <p:cNvSpPr>
            <a:spLocks noGrp="1"/>
          </p:cNvSpPr>
          <p:nvPr>
            <p:ph type="ftr" sz="quarter" idx="11"/>
          </p:nvPr>
        </p:nvSpPr>
        <p:spPr>
          <a:xfrm>
            <a:off x="657225" y="7455827"/>
            <a:ext cx="4114800" cy="165400"/>
          </a:xfrm>
        </p:spPr>
        <p:txBody>
          <a:bodyPr/>
          <a:lstStyle/>
          <a:p>
            <a:r>
              <a:rPr lang="sv-SE"/>
              <a:t>Insikt 2024 |</a:t>
            </a:r>
          </a:p>
        </p:txBody>
      </p:sp>
      <p:sp>
        <p:nvSpPr>
          <p:cNvPr id="7" name="Platshållare för bildnummer 6">
            <a:extLst>
              <a:ext uri="{FF2B5EF4-FFF2-40B4-BE49-F238E27FC236}">
                <a16:creationId xmlns:a16="http://schemas.microsoft.com/office/drawing/2014/main" id="{BE28D374-4D75-4567-950A-F1F60FB46C08}"/>
              </a:ext>
            </a:extLst>
          </p:cNvPr>
          <p:cNvSpPr>
            <a:spLocks noGrp="1"/>
          </p:cNvSpPr>
          <p:nvPr>
            <p:ph type="sldNum" sz="quarter" idx="12"/>
          </p:nvPr>
        </p:nvSpPr>
        <p:spPr>
          <a:xfrm>
            <a:off x="8429625" y="7455827"/>
            <a:ext cx="2743200" cy="165400"/>
          </a:xfrm>
        </p:spPr>
        <p:txBody>
          <a:bodyPr/>
          <a:lstStyle/>
          <a:p>
            <a:fld id="{AE086683-F536-42AB-ABBC-F4803DFE8DBC}" type="slidenum">
              <a:rPr lang="sv-SE" smtClean="0"/>
              <a:t>‹#›</a:t>
            </a:fld>
            <a:endParaRPr lang="sv-SE"/>
          </a:p>
        </p:txBody>
      </p:sp>
      <p:sp>
        <p:nvSpPr>
          <p:cNvPr id="9" name="Picture Placeholder 8">
            <a:extLst>
              <a:ext uri="{FF2B5EF4-FFF2-40B4-BE49-F238E27FC236}">
                <a16:creationId xmlns:a16="http://schemas.microsoft.com/office/drawing/2014/main" id="{943A14B3-EEC6-432F-9524-12E206EE884B}"/>
              </a:ext>
            </a:extLst>
          </p:cNvPr>
          <p:cNvSpPr>
            <a:spLocks noGrp="1"/>
          </p:cNvSpPr>
          <p:nvPr>
            <p:ph type="pic" sz="quarter" idx="13" hasCustomPrompt="1"/>
          </p:nvPr>
        </p:nvSpPr>
        <p:spPr>
          <a:xfrm>
            <a:off x="4467226" y="293412"/>
            <a:ext cx="7423288" cy="6266414"/>
          </a:xfrm>
        </p:spPr>
        <p:txBody>
          <a:bodyPr/>
          <a:lstStyle>
            <a:lvl1pPr algn="ctr">
              <a:buNone/>
              <a:defRPr sz="1600"/>
            </a:lvl1pPr>
          </a:lstStyle>
          <a:p>
            <a:r>
              <a:rPr lang="sv-SE"/>
              <a:t> </a:t>
            </a:r>
          </a:p>
          <a:p>
            <a:endParaRPr lang="sv-SE"/>
          </a:p>
          <a:p>
            <a:endParaRPr lang="sv-SE"/>
          </a:p>
          <a:p>
            <a:endParaRPr lang="sv-SE"/>
          </a:p>
          <a:p>
            <a:endParaRPr lang="sv-SE"/>
          </a:p>
          <a:p>
            <a:endParaRPr lang="sv-SE"/>
          </a:p>
          <a:p>
            <a:endParaRPr lang="sv-SE"/>
          </a:p>
          <a:p>
            <a:r>
              <a:rPr lang="sv-SE"/>
              <a:t>Klicka på ikonen för att införa bild</a:t>
            </a:r>
          </a:p>
        </p:txBody>
      </p:sp>
    </p:spTree>
    <p:extLst>
      <p:ext uri="{BB962C8B-B14F-4D97-AF65-F5344CB8AC3E}">
        <p14:creationId xmlns:p14="http://schemas.microsoft.com/office/powerpoint/2010/main" val="15997970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p:txBody>
          <a:bodyPr/>
          <a:lstStyle>
            <a:lvl1pPr>
              <a:defRPr/>
            </a:lvl1pPr>
          </a:lstStyle>
          <a:p>
            <a:r>
              <a:rPr lang="sv-SE"/>
              <a:t>Klicka här för att skriva rubrik i upp till två rader</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p:txBody>
          <a:bodyPr/>
          <a:lstStyle>
            <a:lvl1pPr>
              <a:buClr>
                <a:schemeClr val="accent1"/>
              </a:buClr>
              <a:buFontTx/>
              <a:buBlip>
                <a:blip r:embed="rId2"/>
              </a:buBlip>
              <a:defRPr/>
            </a:lvl1pPr>
            <a:lvl2pPr>
              <a:buFontTx/>
              <a:buBlip>
                <a:blip r:embed="rId2"/>
              </a:buBlip>
              <a:defRPr/>
            </a:lvl2pPr>
            <a:lvl3pPr>
              <a:buFontTx/>
              <a:buBlip>
                <a:blip r:embed="rId2"/>
              </a:buBlip>
              <a:defRPr/>
            </a:lvl3pPr>
            <a:lvl4pPr>
              <a:buFontTx/>
              <a:buBlip>
                <a:blip r:embed="rId2"/>
              </a:buBlip>
              <a:defRPr/>
            </a:lvl4pPr>
            <a:lvl5pPr>
              <a:buFontTx/>
              <a:buBlip>
                <a:blip r:embed="rId2"/>
              </a:buBlip>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DD0A54D9-1657-4117-858D-6AC83BFEE004}" type="datetime1">
              <a:rPr lang="sv-SE" smtClean="0"/>
              <a:t>2025-05-26</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Insikt 2024 |</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20545118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ext och vänsterställd bild">
    <p:bg>
      <p:bgPr>
        <a:solidFill>
          <a:srgbClr val="FFFFF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561CF1-8C58-43C4-85F4-74B85A95CCC3}"/>
              </a:ext>
            </a:extLst>
          </p:cNvPr>
          <p:cNvSpPr>
            <a:spLocks noGrp="1"/>
          </p:cNvSpPr>
          <p:nvPr>
            <p:ph type="title"/>
          </p:nvPr>
        </p:nvSpPr>
        <p:spPr>
          <a:xfrm>
            <a:off x="6264934" y="298175"/>
            <a:ext cx="4307816" cy="1600200"/>
          </a:xfrm>
        </p:spPr>
        <p:txBody>
          <a:bodyPr anchor="b"/>
          <a:lstStyle>
            <a:lvl1pPr>
              <a:defRPr sz="3200"/>
            </a:lvl1pPr>
          </a:lstStyle>
          <a:p>
            <a:r>
              <a:rPr lang="sv-SE"/>
              <a:t>Klicka här för att ändra mall för rubrikformat</a:t>
            </a:r>
          </a:p>
        </p:txBody>
      </p:sp>
      <p:sp>
        <p:nvSpPr>
          <p:cNvPr id="4" name="Platshållare för text 3">
            <a:extLst>
              <a:ext uri="{FF2B5EF4-FFF2-40B4-BE49-F238E27FC236}">
                <a16:creationId xmlns:a16="http://schemas.microsoft.com/office/drawing/2014/main" id="{691A2496-44E0-44EE-8C5B-1B08A193A429}"/>
              </a:ext>
            </a:extLst>
          </p:cNvPr>
          <p:cNvSpPr>
            <a:spLocks noGrp="1"/>
          </p:cNvSpPr>
          <p:nvPr>
            <p:ph type="body" sz="half" idx="2"/>
          </p:nvPr>
        </p:nvSpPr>
        <p:spPr>
          <a:xfrm>
            <a:off x="6264935" y="2130425"/>
            <a:ext cx="4307816" cy="40513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ADA1203-DAFF-46B9-91D7-47E5BF89EB5F}"/>
              </a:ext>
            </a:extLst>
          </p:cNvPr>
          <p:cNvSpPr>
            <a:spLocks noGrp="1"/>
          </p:cNvSpPr>
          <p:nvPr>
            <p:ph type="dt" sz="half" idx="10"/>
          </p:nvPr>
        </p:nvSpPr>
        <p:spPr>
          <a:xfrm>
            <a:off x="657225" y="7257658"/>
            <a:ext cx="2743200" cy="165400"/>
          </a:xfrm>
        </p:spPr>
        <p:txBody>
          <a:bodyPr/>
          <a:lstStyle/>
          <a:p>
            <a:fld id="{A57D13D5-3FB8-41B0-B48E-84797FE8AB96}" type="datetime1">
              <a:rPr lang="sv-SE" smtClean="0"/>
              <a:t>2025-05-26</a:t>
            </a:fld>
            <a:endParaRPr lang="sv-SE"/>
          </a:p>
        </p:txBody>
      </p:sp>
      <p:sp>
        <p:nvSpPr>
          <p:cNvPr id="6" name="Platshållare för sidfot 5">
            <a:extLst>
              <a:ext uri="{FF2B5EF4-FFF2-40B4-BE49-F238E27FC236}">
                <a16:creationId xmlns:a16="http://schemas.microsoft.com/office/drawing/2014/main" id="{C9210FBD-A2BE-440A-B709-3F3BB63866CD}"/>
              </a:ext>
            </a:extLst>
          </p:cNvPr>
          <p:cNvSpPr>
            <a:spLocks noGrp="1"/>
          </p:cNvSpPr>
          <p:nvPr>
            <p:ph type="ftr" sz="quarter" idx="11"/>
          </p:nvPr>
        </p:nvSpPr>
        <p:spPr>
          <a:xfrm>
            <a:off x="657225" y="7455827"/>
            <a:ext cx="4114800" cy="165400"/>
          </a:xfrm>
        </p:spPr>
        <p:txBody>
          <a:bodyPr/>
          <a:lstStyle/>
          <a:p>
            <a:r>
              <a:rPr lang="sv-SE"/>
              <a:t>Insikt 2024 |</a:t>
            </a:r>
          </a:p>
        </p:txBody>
      </p:sp>
      <p:sp>
        <p:nvSpPr>
          <p:cNvPr id="7" name="Platshållare för bildnummer 6">
            <a:extLst>
              <a:ext uri="{FF2B5EF4-FFF2-40B4-BE49-F238E27FC236}">
                <a16:creationId xmlns:a16="http://schemas.microsoft.com/office/drawing/2014/main" id="{BE28D374-4D75-4567-950A-F1F60FB46C08}"/>
              </a:ext>
            </a:extLst>
          </p:cNvPr>
          <p:cNvSpPr>
            <a:spLocks noGrp="1"/>
          </p:cNvSpPr>
          <p:nvPr>
            <p:ph type="sldNum" sz="quarter" idx="12"/>
          </p:nvPr>
        </p:nvSpPr>
        <p:spPr>
          <a:xfrm>
            <a:off x="8429625" y="7455827"/>
            <a:ext cx="2743200" cy="165400"/>
          </a:xfrm>
        </p:spPr>
        <p:txBody>
          <a:bodyPr/>
          <a:lstStyle/>
          <a:p>
            <a:fld id="{AE086683-F536-42AB-ABBC-F4803DFE8DBC}" type="slidenum">
              <a:rPr lang="sv-SE" smtClean="0"/>
              <a:t>‹#›</a:t>
            </a:fld>
            <a:endParaRPr lang="sv-SE"/>
          </a:p>
        </p:txBody>
      </p:sp>
      <p:sp>
        <p:nvSpPr>
          <p:cNvPr id="9" name="Picture Placeholder 8">
            <a:extLst>
              <a:ext uri="{FF2B5EF4-FFF2-40B4-BE49-F238E27FC236}">
                <a16:creationId xmlns:a16="http://schemas.microsoft.com/office/drawing/2014/main" id="{943A14B3-EEC6-432F-9524-12E206EE884B}"/>
              </a:ext>
            </a:extLst>
          </p:cNvPr>
          <p:cNvSpPr>
            <a:spLocks noGrp="1"/>
          </p:cNvSpPr>
          <p:nvPr>
            <p:ph type="pic" sz="quarter" idx="13" hasCustomPrompt="1"/>
          </p:nvPr>
        </p:nvSpPr>
        <p:spPr>
          <a:xfrm>
            <a:off x="293412" y="293412"/>
            <a:ext cx="5802588" cy="6271176"/>
          </a:xfrm>
        </p:spPr>
        <p:txBody>
          <a:bodyPr/>
          <a:lstStyle>
            <a:lvl1pPr algn="ctr">
              <a:buNone/>
              <a:defRPr sz="1600"/>
            </a:lvl1pPr>
          </a:lstStyle>
          <a:p>
            <a:r>
              <a:rPr lang="sv-SE"/>
              <a:t> </a:t>
            </a:r>
          </a:p>
          <a:p>
            <a:endParaRPr lang="sv-SE"/>
          </a:p>
          <a:p>
            <a:endParaRPr lang="sv-SE"/>
          </a:p>
          <a:p>
            <a:endParaRPr lang="sv-SE"/>
          </a:p>
          <a:p>
            <a:endParaRPr lang="sv-SE"/>
          </a:p>
          <a:p>
            <a:endParaRPr lang="sv-SE"/>
          </a:p>
          <a:p>
            <a:endParaRPr lang="sv-SE"/>
          </a:p>
          <a:p>
            <a:r>
              <a:rPr lang="sv-SE"/>
              <a:t>Klicka på ikonen för att införa bild</a:t>
            </a:r>
          </a:p>
        </p:txBody>
      </p:sp>
    </p:spTree>
    <p:extLst>
      <p:ext uri="{BB962C8B-B14F-4D97-AF65-F5344CB8AC3E}">
        <p14:creationId xmlns:p14="http://schemas.microsoft.com/office/powerpoint/2010/main" val="19381075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8219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Avslutningssida pilar">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a:xfrm>
            <a:off x="647700" y="7549758"/>
            <a:ext cx="2743200" cy="165400"/>
          </a:xfrm>
        </p:spPr>
        <p:txBody>
          <a:bodyPr/>
          <a:lstStyle/>
          <a:p>
            <a:fld id="{5C523668-FC2B-4E9F-BC1A-B41DF3DCC55D}" type="datetime1">
              <a:rPr lang="sv-SE" smtClean="0"/>
              <a:t>2025-05-26</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a:xfrm>
            <a:off x="647700" y="7747927"/>
            <a:ext cx="4114800" cy="165400"/>
          </a:xfrm>
        </p:spPr>
        <p:txBody>
          <a:bodyPr/>
          <a:lstStyle/>
          <a:p>
            <a:r>
              <a:rPr lang="sv-SE"/>
              <a:t>Insikt 2024 |</a:t>
            </a:r>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a:xfrm>
            <a:off x="8420100" y="7747927"/>
            <a:ext cx="2743200" cy="165400"/>
          </a:xfrm>
        </p:spPr>
        <p:txBody>
          <a:bodyPr/>
          <a:lstStyle/>
          <a:p>
            <a:fld id="{AE086683-F536-42AB-ABBC-F4803DFE8DBC}" type="slidenum">
              <a:rPr lang="sv-SE" smtClean="0"/>
              <a:t>‹#›</a:t>
            </a:fld>
            <a:endParaRPr lang="sv-SE"/>
          </a:p>
        </p:txBody>
      </p:sp>
      <p:pic>
        <p:nvPicPr>
          <p:cNvPr id="5" name="Graphic 4">
            <a:extLst>
              <a:ext uri="{FF2B5EF4-FFF2-40B4-BE49-F238E27FC236}">
                <a16:creationId xmlns:a16="http://schemas.microsoft.com/office/drawing/2014/main" id="{175297CC-7CAB-4231-AB8D-015ADE92F4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215231"/>
            <a:ext cx="12192000" cy="4403725"/>
          </a:xfrm>
          <a:prstGeom prst="rect">
            <a:avLst/>
          </a:prstGeom>
        </p:spPr>
      </p:pic>
    </p:spTree>
    <p:extLst>
      <p:ext uri="{BB962C8B-B14F-4D97-AF65-F5344CB8AC3E}">
        <p14:creationId xmlns:p14="http://schemas.microsoft.com/office/powerpoint/2010/main" val="42064729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Avslutningssida välj logotyp">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a:xfrm>
            <a:off x="647700" y="7549758"/>
            <a:ext cx="2743200" cy="165400"/>
          </a:xfrm>
        </p:spPr>
        <p:txBody>
          <a:bodyPr/>
          <a:lstStyle/>
          <a:p>
            <a:fld id="{ED70A5C1-8FF7-4551-B1AC-1D78C32F4150}" type="datetime1">
              <a:rPr lang="sv-SE" smtClean="0"/>
              <a:t>2025-05-26</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a:xfrm>
            <a:off x="647700" y="7747927"/>
            <a:ext cx="4114800" cy="165400"/>
          </a:xfrm>
        </p:spPr>
        <p:txBody>
          <a:bodyPr/>
          <a:lstStyle/>
          <a:p>
            <a:r>
              <a:rPr lang="sv-SE"/>
              <a:t>Insikt 2024 |</a:t>
            </a:r>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a:xfrm>
            <a:off x="8420100" y="7747927"/>
            <a:ext cx="2743200" cy="165400"/>
          </a:xfrm>
        </p:spPr>
        <p:txBody>
          <a:bodyPr/>
          <a:lstStyle/>
          <a:p>
            <a:fld id="{AE086683-F536-42AB-ABBC-F4803DFE8DBC}" type="slidenum">
              <a:rPr lang="sv-SE" smtClean="0"/>
              <a:t>‹#›</a:t>
            </a:fld>
            <a:endParaRPr lang="sv-SE"/>
          </a:p>
        </p:txBody>
      </p:sp>
      <p:pic>
        <p:nvPicPr>
          <p:cNvPr id="6" name="Bildobjekt 5">
            <a:extLst>
              <a:ext uri="{FF2B5EF4-FFF2-40B4-BE49-F238E27FC236}">
                <a16:creationId xmlns:a16="http://schemas.microsoft.com/office/drawing/2014/main" id="{8BC10EFD-1070-4D90-A622-A3B9534F8048}"/>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798441" y="5774634"/>
            <a:ext cx="5404115" cy="356617"/>
          </a:xfrm>
          <a:prstGeom prst="rect">
            <a:avLst/>
          </a:prstGeom>
        </p:spPr>
      </p:pic>
    </p:spTree>
    <p:extLst>
      <p:ext uri="{BB962C8B-B14F-4D97-AF65-F5344CB8AC3E}">
        <p14:creationId xmlns:p14="http://schemas.microsoft.com/office/powerpoint/2010/main" val="9824550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Avslutningssida Almega med förbund">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a:xfrm>
            <a:off x="647700" y="7549758"/>
            <a:ext cx="2743200" cy="165400"/>
          </a:xfrm>
        </p:spPr>
        <p:txBody>
          <a:bodyPr/>
          <a:lstStyle/>
          <a:p>
            <a:fld id="{B6242D30-D642-4888-A1C7-34BBDCBAD11D}" type="datetime1">
              <a:rPr lang="sv-SE" smtClean="0"/>
              <a:t>2025-05-26</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a:xfrm>
            <a:off x="647700" y="7747927"/>
            <a:ext cx="4114800" cy="165400"/>
          </a:xfrm>
        </p:spPr>
        <p:txBody>
          <a:bodyPr/>
          <a:lstStyle/>
          <a:p>
            <a:r>
              <a:rPr lang="sv-SE"/>
              <a:t>Insikt 2024 |</a:t>
            </a:r>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a:xfrm>
            <a:off x="8420100" y="7747927"/>
            <a:ext cx="2743200" cy="165400"/>
          </a:xfrm>
        </p:spPr>
        <p:txBody>
          <a:bodyPr/>
          <a:lstStyle/>
          <a:p>
            <a:fld id="{AE086683-F536-42AB-ABBC-F4803DFE8DBC}" type="slidenum">
              <a:rPr lang="sv-SE" smtClean="0"/>
              <a:t>‹#›</a:t>
            </a:fld>
            <a:endParaRPr lang="sv-SE"/>
          </a:p>
        </p:txBody>
      </p:sp>
      <p:pic>
        <p:nvPicPr>
          <p:cNvPr id="5" name="Bild 4">
            <a:extLst>
              <a:ext uri="{FF2B5EF4-FFF2-40B4-BE49-F238E27FC236}">
                <a16:creationId xmlns:a16="http://schemas.microsoft.com/office/drawing/2014/main" id="{1BA6E06C-18CA-402A-B78B-FD2CD66D8B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8440" y="1943100"/>
            <a:ext cx="5753028" cy="4253524"/>
          </a:xfrm>
          <a:prstGeom prst="rect">
            <a:avLst/>
          </a:prstGeom>
        </p:spPr>
      </p:pic>
    </p:spTree>
    <p:extLst>
      <p:ext uri="{BB962C8B-B14F-4D97-AF65-F5344CB8AC3E}">
        <p14:creationId xmlns:p14="http://schemas.microsoft.com/office/powerpoint/2010/main" val="1274387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Rubrik och innehåll - mindre">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415788" y="293413"/>
            <a:ext cx="11474720" cy="514662"/>
          </a:xfrm>
        </p:spPr>
        <p:txBody>
          <a:bodyPr anchor="t"/>
          <a:lstStyle>
            <a:lvl1pPr>
              <a:defRPr sz="2000" b="1" i="0">
                <a:latin typeface="Arial Black" panose="020B0604020202020204" pitchFamily="34" charset="0"/>
                <a:cs typeface="Arial Black" panose="020B0604020202020204" pitchFamily="34" charset="0"/>
              </a:defRPr>
            </a:lvl1pPr>
          </a:lstStyle>
          <a:p>
            <a:r>
              <a:rPr lang="sv-SE"/>
              <a:t>Klicka här för att skriva rubrik i upp till två rader</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415787" y="1020726"/>
            <a:ext cx="11474719" cy="4863339"/>
          </a:xfrm>
        </p:spPr>
        <p:txBody>
          <a:bodyPr/>
          <a:lstStyle>
            <a:lvl1pPr>
              <a:buClr>
                <a:schemeClr val="accent1"/>
              </a:buClr>
              <a:buFontTx/>
              <a:buBlip>
                <a:blip r:embed="rId2"/>
              </a:buBlip>
              <a:defRPr sz="1600"/>
            </a:lvl1pPr>
            <a:lvl2pPr>
              <a:buFontTx/>
              <a:buBlip>
                <a:blip r:embed="rId2"/>
              </a:buBlip>
              <a:defRPr sz="1600"/>
            </a:lvl2pPr>
            <a:lvl3pPr>
              <a:buFontTx/>
              <a:buBlip>
                <a:blip r:embed="rId2"/>
              </a:buBlip>
              <a:defRPr sz="1600"/>
            </a:lvl3pPr>
            <a:lvl4pPr>
              <a:buFontTx/>
              <a:buBlip>
                <a:blip r:embed="rId2"/>
              </a:buBlip>
              <a:defRPr sz="1600"/>
            </a:lvl4pPr>
            <a:lvl5pPr>
              <a:buFontTx/>
              <a:buBlip>
                <a:blip r:embed="rId2"/>
              </a:buBlip>
              <a:defRPr sz="1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45282D27-7248-418E-88FA-FD6EFA237D3E}" type="datetime1">
              <a:rPr lang="sv-SE" smtClean="0"/>
              <a:t>2025-05-26</a:t>
            </a:fld>
            <a:endParaRPr lang="sv-SE"/>
          </a:p>
        </p:txBody>
      </p:sp>
      <p:cxnSp>
        <p:nvCxnSpPr>
          <p:cNvPr id="8" name="Rak 7">
            <a:extLst>
              <a:ext uri="{FF2B5EF4-FFF2-40B4-BE49-F238E27FC236}">
                <a16:creationId xmlns:a16="http://schemas.microsoft.com/office/drawing/2014/main" id="{14BF04EC-C3BA-8E47-A997-F78039252631}"/>
              </a:ext>
            </a:extLst>
          </p:cNvPr>
          <p:cNvCxnSpPr>
            <a:cxnSpLocks/>
          </p:cNvCxnSpPr>
          <p:nvPr userDrawn="1"/>
        </p:nvCxnSpPr>
        <p:spPr>
          <a:xfrm>
            <a:off x="301486" y="293413"/>
            <a:ext cx="0" cy="514662"/>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F001B1BF-4A99-2543-94E7-21CC24C30427}"/>
              </a:ext>
            </a:extLst>
          </p:cNvPr>
          <p:cNvCxnSpPr>
            <a:cxnSpLocks/>
          </p:cNvCxnSpPr>
          <p:nvPr userDrawn="1"/>
        </p:nvCxnSpPr>
        <p:spPr>
          <a:xfrm>
            <a:off x="301486" y="1020726"/>
            <a:ext cx="0" cy="4863339"/>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Platshållare för sidfot 4">
            <a:extLst>
              <a:ext uri="{FF2B5EF4-FFF2-40B4-BE49-F238E27FC236}">
                <a16:creationId xmlns:a16="http://schemas.microsoft.com/office/drawing/2014/main" id="{34D4AD98-F361-9142-966B-C6149996027A}"/>
              </a:ext>
            </a:extLst>
          </p:cNvPr>
          <p:cNvSpPr>
            <a:spLocks noGrp="1"/>
          </p:cNvSpPr>
          <p:nvPr>
            <p:ph type="ftr" sz="quarter" idx="11"/>
          </p:nvPr>
        </p:nvSpPr>
        <p:spPr>
          <a:xfrm>
            <a:off x="7642914" y="6338031"/>
            <a:ext cx="4114800" cy="165400"/>
          </a:xfrm>
        </p:spPr>
        <p:txBody>
          <a:bodyPr/>
          <a:lstStyle>
            <a:lvl1pPr algn="r">
              <a:defRPr>
                <a:latin typeface="+mn-lt"/>
              </a:defRPr>
            </a:lvl1pPr>
          </a:lstStyle>
          <a:p>
            <a:r>
              <a:rPr lang="sv-SE"/>
              <a:t>Insikt 2024 |</a:t>
            </a:r>
          </a:p>
        </p:txBody>
      </p:sp>
      <p:sp>
        <p:nvSpPr>
          <p:cNvPr id="13" name="Platshållare för bildnummer 5">
            <a:extLst>
              <a:ext uri="{FF2B5EF4-FFF2-40B4-BE49-F238E27FC236}">
                <a16:creationId xmlns:a16="http://schemas.microsoft.com/office/drawing/2014/main" id="{3ECBB01F-EAA2-7C4E-92B0-AB4655F4909F}"/>
              </a:ext>
            </a:extLst>
          </p:cNvPr>
          <p:cNvSpPr>
            <a:spLocks noGrp="1"/>
          </p:cNvSpPr>
          <p:nvPr>
            <p:ph type="sldNum" sz="quarter" idx="12"/>
          </p:nvPr>
        </p:nvSpPr>
        <p:spPr>
          <a:xfrm>
            <a:off x="9147306" y="6338031"/>
            <a:ext cx="2743200" cy="165400"/>
          </a:xfrm>
        </p:spPr>
        <p:txBody>
          <a:bodyPr/>
          <a:lstStyle>
            <a:lvl1pPr algn="r">
              <a:defRPr>
                <a:latin typeface="+mn-lt"/>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2263752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och innehåll - mindr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415787" y="293413"/>
            <a:ext cx="11474727" cy="514662"/>
          </a:xfrm>
        </p:spPr>
        <p:txBody>
          <a:bodyPr anchor="t"/>
          <a:lstStyle>
            <a:lvl1pPr>
              <a:defRPr sz="2000" b="1" i="0">
                <a:latin typeface="Arial Black" panose="020B0604020202020204" pitchFamily="34" charset="0"/>
                <a:cs typeface="Arial Black" panose="020B0604020202020204" pitchFamily="34" charset="0"/>
              </a:defRPr>
            </a:lvl1pPr>
          </a:lstStyle>
          <a:p>
            <a:r>
              <a:rPr lang="sv-SE"/>
              <a:t>Klicka här för att skriva rubrik i upp till två rader</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415787" y="1020726"/>
            <a:ext cx="11474726" cy="4863339"/>
          </a:xfrm>
        </p:spPr>
        <p:txBody>
          <a:bodyPr/>
          <a:lstStyle>
            <a:lvl1pPr>
              <a:buClr>
                <a:schemeClr val="accent1"/>
              </a:buClr>
              <a:buFontTx/>
              <a:buBlip>
                <a:blip r:embed="rId2"/>
              </a:buBlip>
              <a:defRPr sz="1600"/>
            </a:lvl1pPr>
            <a:lvl2pPr>
              <a:buFontTx/>
              <a:buBlip>
                <a:blip r:embed="rId2"/>
              </a:buBlip>
              <a:defRPr sz="1600"/>
            </a:lvl2pPr>
            <a:lvl3pPr>
              <a:buFontTx/>
              <a:buBlip>
                <a:blip r:embed="rId2"/>
              </a:buBlip>
              <a:defRPr sz="1600"/>
            </a:lvl3pPr>
            <a:lvl4pPr>
              <a:buFontTx/>
              <a:buBlip>
                <a:blip r:embed="rId2"/>
              </a:buBlip>
              <a:defRPr sz="1600"/>
            </a:lvl4pPr>
            <a:lvl5pPr>
              <a:buFontTx/>
              <a:buBlip>
                <a:blip r:embed="rId2"/>
              </a:buBlip>
              <a:defRPr sz="1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4649B940-DD23-419F-9A35-0CF51A8B3E8D}" type="datetime1">
              <a:rPr lang="sv-SE" smtClean="0"/>
              <a:t>2025-05-26</a:t>
            </a:fld>
            <a:endParaRPr lang="sv-SE"/>
          </a:p>
        </p:txBody>
      </p:sp>
      <p:cxnSp>
        <p:nvCxnSpPr>
          <p:cNvPr id="8" name="Rak 7">
            <a:extLst>
              <a:ext uri="{FF2B5EF4-FFF2-40B4-BE49-F238E27FC236}">
                <a16:creationId xmlns:a16="http://schemas.microsoft.com/office/drawing/2014/main" id="{14BF04EC-C3BA-8E47-A997-F78039252631}"/>
              </a:ext>
            </a:extLst>
          </p:cNvPr>
          <p:cNvCxnSpPr>
            <a:cxnSpLocks/>
          </p:cNvCxnSpPr>
          <p:nvPr userDrawn="1"/>
        </p:nvCxnSpPr>
        <p:spPr>
          <a:xfrm>
            <a:off x="301486" y="293413"/>
            <a:ext cx="0" cy="514662"/>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F001B1BF-4A99-2543-94E7-21CC24C30427}"/>
              </a:ext>
            </a:extLst>
          </p:cNvPr>
          <p:cNvCxnSpPr>
            <a:cxnSpLocks/>
          </p:cNvCxnSpPr>
          <p:nvPr userDrawn="1"/>
        </p:nvCxnSpPr>
        <p:spPr>
          <a:xfrm>
            <a:off x="301486" y="1020726"/>
            <a:ext cx="0" cy="4863339"/>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Platshållare för sidfot 4">
            <a:extLst>
              <a:ext uri="{FF2B5EF4-FFF2-40B4-BE49-F238E27FC236}">
                <a16:creationId xmlns:a16="http://schemas.microsoft.com/office/drawing/2014/main" id="{EA3F6432-9379-DD4B-AADB-AC8A4CA57818}"/>
              </a:ext>
            </a:extLst>
          </p:cNvPr>
          <p:cNvSpPr>
            <a:spLocks noGrp="1"/>
          </p:cNvSpPr>
          <p:nvPr>
            <p:ph type="ftr" sz="quarter" idx="11"/>
          </p:nvPr>
        </p:nvSpPr>
        <p:spPr>
          <a:xfrm>
            <a:off x="7642914" y="6338031"/>
            <a:ext cx="4114800" cy="165400"/>
          </a:xfrm>
        </p:spPr>
        <p:txBody>
          <a:bodyPr/>
          <a:lstStyle>
            <a:lvl1pPr algn="r">
              <a:defRPr>
                <a:latin typeface="+mn-lt"/>
              </a:defRPr>
            </a:lvl1pPr>
          </a:lstStyle>
          <a:p>
            <a:r>
              <a:rPr lang="sv-SE"/>
              <a:t>Insikt 2024 |</a:t>
            </a:r>
          </a:p>
        </p:txBody>
      </p:sp>
      <p:sp>
        <p:nvSpPr>
          <p:cNvPr id="18" name="Platshållare för bildnummer 5">
            <a:extLst>
              <a:ext uri="{FF2B5EF4-FFF2-40B4-BE49-F238E27FC236}">
                <a16:creationId xmlns:a16="http://schemas.microsoft.com/office/drawing/2014/main" id="{3AAFCD95-3EAC-DD4C-ABA3-FBE989F0CEBF}"/>
              </a:ext>
            </a:extLst>
          </p:cNvPr>
          <p:cNvSpPr>
            <a:spLocks noGrp="1"/>
          </p:cNvSpPr>
          <p:nvPr>
            <p:ph type="sldNum" sz="quarter" idx="12"/>
          </p:nvPr>
        </p:nvSpPr>
        <p:spPr>
          <a:xfrm>
            <a:off x="9147306" y="6338031"/>
            <a:ext cx="2743200" cy="165400"/>
          </a:xfrm>
        </p:spPr>
        <p:txBody>
          <a:bodyPr/>
          <a:lstStyle>
            <a:lvl1pPr algn="r">
              <a:defRPr>
                <a:latin typeface="+mn-lt"/>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2628028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Rubrik och innehåll - mindre">
    <p:bg>
      <p:bgPr>
        <a:solidFill>
          <a:srgbClr val="E7E8E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415787" y="293413"/>
            <a:ext cx="11474727" cy="514662"/>
          </a:xfrm>
        </p:spPr>
        <p:txBody>
          <a:bodyPr anchor="t"/>
          <a:lstStyle>
            <a:lvl1pPr>
              <a:defRPr sz="2000" b="1" i="0">
                <a:latin typeface="Arial Black" panose="020B0604020202020204" pitchFamily="34" charset="0"/>
                <a:cs typeface="Arial Black" panose="020B0604020202020204" pitchFamily="34" charset="0"/>
              </a:defRPr>
            </a:lvl1pPr>
          </a:lstStyle>
          <a:p>
            <a:r>
              <a:rPr lang="sv-SE"/>
              <a:t>Klicka här för att skriva rubrik i upp till två rader</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415787" y="1020726"/>
            <a:ext cx="11474726" cy="4863339"/>
          </a:xfrm>
        </p:spPr>
        <p:txBody>
          <a:bodyPr/>
          <a:lstStyle>
            <a:lvl1pPr>
              <a:buClr>
                <a:schemeClr val="accent1"/>
              </a:buClr>
              <a:buFontTx/>
              <a:buBlip>
                <a:blip r:embed="rId2"/>
              </a:buBlip>
              <a:defRPr sz="1600"/>
            </a:lvl1pPr>
            <a:lvl2pPr>
              <a:buFontTx/>
              <a:buBlip>
                <a:blip r:embed="rId2"/>
              </a:buBlip>
              <a:defRPr sz="1600"/>
            </a:lvl2pPr>
            <a:lvl3pPr>
              <a:buFontTx/>
              <a:buBlip>
                <a:blip r:embed="rId2"/>
              </a:buBlip>
              <a:defRPr sz="1600"/>
            </a:lvl3pPr>
            <a:lvl4pPr>
              <a:buFontTx/>
              <a:buBlip>
                <a:blip r:embed="rId2"/>
              </a:buBlip>
              <a:defRPr sz="1600"/>
            </a:lvl4pPr>
            <a:lvl5pPr>
              <a:buFontTx/>
              <a:buBlip>
                <a:blip r:embed="rId2"/>
              </a:buBlip>
              <a:defRPr sz="1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563770EE-9562-4B1F-B3F4-247E5E390109}" type="datetime1">
              <a:rPr lang="sv-SE" smtClean="0"/>
              <a:t>2025-05-26</a:t>
            </a:fld>
            <a:endParaRPr lang="sv-SE"/>
          </a:p>
        </p:txBody>
      </p:sp>
      <p:cxnSp>
        <p:nvCxnSpPr>
          <p:cNvPr id="8" name="Rak 7">
            <a:extLst>
              <a:ext uri="{FF2B5EF4-FFF2-40B4-BE49-F238E27FC236}">
                <a16:creationId xmlns:a16="http://schemas.microsoft.com/office/drawing/2014/main" id="{14BF04EC-C3BA-8E47-A997-F78039252631}"/>
              </a:ext>
            </a:extLst>
          </p:cNvPr>
          <p:cNvCxnSpPr>
            <a:cxnSpLocks/>
          </p:cNvCxnSpPr>
          <p:nvPr userDrawn="1"/>
        </p:nvCxnSpPr>
        <p:spPr>
          <a:xfrm>
            <a:off x="301486" y="293413"/>
            <a:ext cx="0" cy="514662"/>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F001B1BF-4A99-2543-94E7-21CC24C30427}"/>
              </a:ext>
            </a:extLst>
          </p:cNvPr>
          <p:cNvCxnSpPr>
            <a:cxnSpLocks/>
          </p:cNvCxnSpPr>
          <p:nvPr userDrawn="1"/>
        </p:nvCxnSpPr>
        <p:spPr>
          <a:xfrm>
            <a:off x="301486" y="1020726"/>
            <a:ext cx="0" cy="4863339"/>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 name="Platshållare för sidfot 4">
            <a:extLst>
              <a:ext uri="{FF2B5EF4-FFF2-40B4-BE49-F238E27FC236}">
                <a16:creationId xmlns:a16="http://schemas.microsoft.com/office/drawing/2014/main" id="{5AC27042-20D5-5046-A670-D803C1858717}"/>
              </a:ext>
            </a:extLst>
          </p:cNvPr>
          <p:cNvSpPr>
            <a:spLocks noGrp="1"/>
          </p:cNvSpPr>
          <p:nvPr>
            <p:ph type="ftr" sz="quarter" idx="11"/>
          </p:nvPr>
        </p:nvSpPr>
        <p:spPr>
          <a:xfrm>
            <a:off x="7642914" y="6338031"/>
            <a:ext cx="4114800" cy="165400"/>
          </a:xfrm>
        </p:spPr>
        <p:txBody>
          <a:bodyPr/>
          <a:lstStyle>
            <a:lvl1pPr algn="r">
              <a:defRPr>
                <a:latin typeface="+mn-lt"/>
              </a:defRPr>
            </a:lvl1pPr>
          </a:lstStyle>
          <a:p>
            <a:r>
              <a:rPr lang="sv-SE"/>
              <a:t>Insikt 2024 |</a:t>
            </a:r>
          </a:p>
        </p:txBody>
      </p:sp>
      <p:sp>
        <p:nvSpPr>
          <p:cNvPr id="11" name="Platshållare för bildnummer 5">
            <a:extLst>
              <a:ext uri="{FF2B5EF4-FFF2-40B4-BE49-F238E27FC236}">
                <a16:creationId xmlns:a16="http://schemas.microsoft.com/office/drawing/2014/main" id="{08B252B9-46E8-154B-AF44-F970E02A5D0F}"/>
              </a:ext>
            </a:extLst>
          </p:cNvPr>
          <p:cNvSpPr>
            <a:spLocks noGrp="1"/>
          </p:cNvSpPr>
          <p:nvPr>
            <p:ph type="sldNum" sz="quarter" idx="12"/>
          </p:nvPr>
        </p:nvSpPr>
        <p:spPr>
          <a:xfrm>
            <a:off x="9147306" y="6338031"/>
            <a:ext cx="2743200" cy="165400"/>
          </a:xfrm>
        </p:spPr>
        <p:txBody>
          <a:bodyPr/>
          <a:lstStyle>
            <a:lvl1pPr algn="r">
              <a:defRPr>
                <a:latin typeface="+mn-lt"/>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824841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Rubrik och innehåll - mindre">
    <p:bg>
      <p:bgPr>
        <a:solidFill>
          <a:srgbClr val="E7E8E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415787" y="293413"/>
            <a:ext cx="11474727" cy="514662"/>
          </a:xfrm>
        </p:spPr>
        <p:txBody>
          <a:bodyPr anchor="t"/>
          <a:lstStyle>
            <a:lvl1pPr>
              <a:defRPr sz="2000" b="1" i="0">
                <a:latin typeface="Arial Black" panose="020B0604020202020204" pitchFamily="34" charset="0"/>
                <a:cs typeface="Arial Black" panose="020B0604020202020204" pitchFamily="34" charset="0"/>
              </a:defRPr>
            </a:lvl1pPr>
          </a:lstStyle>
          <a:p>
            <a:r>
              <a:rPr lang="sv-SE"/>
              <a:t>Klicka här för att skriva rubrik i upp till två rader</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415787" y="1020726"/>
            <a:ext cx="11474726" cy="4863339"/>
          </a:xfrm>
        </p:spPr>
        <p:txBody>
          <a:bodyPr/>
          <a:lstStyle>
            <a:lvl1pPr>
              <a:buClr>
                <a:schemeClr val="accent1"/>
              </a:buClr>
              <a:buFontTx/>
              <a:buBlip>
                <a:blip r:embed="rId2"/>
              </a:buBlip>
              <a:defRPr sz="1600"/>
            </a:lvl1pPr>
            <a:lvl2pPr>
              <a:buFontTx/>
              <a:buBlip>
                <a:blip r:embed="rId2"/>
              </a:buBlip>
              <a:defRPr sz="1600"/>
            </a:lvl2pPr>
            <a:lvl3pPr>
              <a:buFontTx/>
              <a:buBlip>
                <a:blip r:embed="rId2"/>
              </a:buBlip>
              <a:defRPr sz="1600"/>
            </a:lvl3pPr>
            <a:lvl4pPr>
              <a:buFontTx/>
              <a:buBlip>
                <a:blip r:embed="rId2"/>
              </a:buBlip>
              <a:defRPr sz="1600"/>
            </a:lvl4pPr>
            <a:lvl5pPr>
              <a:buFontTx/>
              <a:buBlip>
                <a:blip r:embed="rId2"/>
              </a:buBlip>
              <a:defRPr sz="1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E02BCA8A-EA43-4F5C-8A1C-38069D5AB5A2}" type="datetime1">
              <a:rPr lang="sv-SE" smtClean="0"/>
              <a:t>2025-05-26</a:t>
            </a:fld>
            <a:endParaRPr lang="sv-SE"/>
          </a:p>
        </p:txBody>
      </p:sp>
      <p:cxnSp>
        <p:nvCxnSpPr>
          <p:cNvPr id="8" name="Rak 7">
            <a:extLst>
              <a:ext uri="{FF2B5EF4-FFF2-40B4-BE49-F238E27FC236}">
                <a16:creationId xmlns:a16="http://schemas.microsoft.com/office/drawing/2014/main" id="{14BF04EC-C3BA-8E47-A997-F78039252631}"/>
              </a:ext>
            </a:extLst>
          </p:cNvPr>
          <p:cNvCxnSpPr>
            <a:cxnSpLocks/>
          </p:cNvCxnSpPr>
          <p:nvPr userDrawn="1"/>
        </p:nvCxnSpPr>
        <p:spPr>
          <a:xfrm>
            <a:off x="301486" y="293413"/>
            <a:ext cx="0" cy="514662"/>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 name="Platshållare för sidfot 4">
            <a:extLst>
              <a:ext uri="{FF2B5EF4-FFF2-40B4-BE49-F238E27FC236}">
                <a16:creationId xmlns:a16="http://schemas.microsoft.com/office/drawing/2014/main" id="{5AC27042-20D5-5046-A670-D803C1858717}"/>
              </a:ext>
            </a:extLst>
          </p:cNvPr>
          <p:cNvSpPr>
            <a:spLocks noGrp="1"/>
          </p:cNvSpPr>
          <p:nvPr>
            <p:ph type="ftr" sz="quarter" idx="11"/>
          </p:nvPr>
        </p:nvSpPr>
        <p:spPr>
          <a:xfrm>
            <a:off x="7642914" y="6338031"/>
            <a:ext cx="4114800" cy="165400"/>
          </a:xfrm>
        </p:spPr>
        <p:txBody>
          <a:bodyPr/>
          <a:lstStyle>
            <a:lvl1pPr algn="r">
              <a:defRPr>
                <a:latin typeface="+mn-lt"/>
              </a:defRPr>
            </a:lvl1pPr>
          </a:lstStyle>
          <a:p>
            <a:r>
              <a:rPr lang="sv-SE"/>
              <a:t>Insikt 2024 |</a:t>
            </a:r>
          </a:p>
        </p:txBody>
      </p:sp>
      <p:sp>
        <p:nvSpPr>
          <p:cNvPr id="11" name="Platshållare för bildnummer 5">
            <a:extLst>
              <a:ext uri="{FF2B5EF4-FFF2-40B4-BE49-F238E27FC236}">
                <a16:creationId xmlns:a16="http://schemas.microsoft.com/office/drawing/2014/main" id="{08B252B9-46E8-154B-AF44-F970E02A5D0F}"/>
              </a:ext>
            </a:extLst>
          </p:cNvPr>
          <p:cNvSpPr>
            <a:spLocks noGrp="1"/>
          </p:cNvSpPr>
          <p:nvPr>
            <p:ph type="sldNum" sz="quarter" idx="12"/>
          </p:nvPr>
        </p:nvSpPr>
        <p:spPr>
          <a:xfrm>
            <a:off x="9147306" y="6338031"/>
            <a:ext cx="2743200" cy="165400"/>
          </a:xfrm>
        </p:spPr>
        <p:txBody>
          <a:bodyPr/>
          <a:lstStyle>
            <a:lvl1pPr algn="r">
              <a:defRPr>
                <a:latin typeface="+mn-lt"/>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1156713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Rubrik och innehåll - mindre">
    <p:bg>
      <p:bgPr>
        <a:solidFill>
          <a:srgbClr val="89918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415787" y="293413"/>
            <a:ext cx="11474723" cy="514662"/>
          </a:xfrm>
        </p:spPr>
        <p:txBody>
          <a:bodyPr anchor="t"/>
          <a:lstStyle>
            <a:lvl1pPr>
              <a:defRPr sz="2000" b="1" i="0">
                <a:latin typeface="Arial Black" panose="020B0604020202020204" pitchFamily="34" charset="0"/>
                <a:cs typeface="Arial Black" panose="020B0604020202020204" pitchFamily="34" charset="0"/>
              </a:defRPr>
            </a:lvl1pPr>
          </a:lstStyle>
          <a:p>
            <a:r>
              <a:rPr lang="sv-SE"/>
              <a:t>Klicka här för att skriva rubrik i upp till två rader</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415787" y="1020726"/>
            <a:ext cx="11474722" cy="4863339"/>
          </a:xfrm>
        </p:spPr>
        <p:txBody>
          <a:bodyPr/>
          <a:lstStyle>
            <a:lvl1pPr>
              <a:buClr>
                <a:schemeClr val="accent1"/>
              </a:buClr>
              <a:buFontTx/>
              <a:buBlip>
                <a:blip r:embed="rId2"/>
              </a:buBlip>
              <a:defRPr sz="1600"/>
            </a:lvl1pPr>
            <a:lvl2pPr>
              <a:buFontTx/>
              <a:buBlip>
                <a:blip r:embed="rId2"/>
              </a:buBlip>
              <a:defRPr sz="1600"/>
            </a:lvl2pPr>
            <a:lvl3pPr>
              <a:buFontTx/>
              <a:buBlip>
                <a:blip r:embed="rId2"/>
              </a:buBlip>
              <a:defRPr sz="1600"/>
            </a:lvl3pPr>
            <a:lvl4pPr>
              <a:buFontTx/>
              <a:buBlip>
                <a:blip r:embed="rId2"/>
              </a:buBlip>
              <a:defRPr sz="1600"/>
            </a:lvl4pPr>
            <a:lvl5pPr>
              <a:buFontTx/>
              <a:buBlip>
                <a:blip r:embed="rId2"/>
              </a:buBlip>
              <a:defRPr sz="1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440DF202-EF67-499C-A0A2-46573800CE4C}" type="datetime1">
              <a:rPr lang="sv-SE" smtClean="0"/>
              <a:t>2025-05-26</a:t>
            </a:fld>
            <a:endParaRPr lang="sv-SE"/>
          </a:p>
        </p:txBody>
      </p:sp>
      <p:cxnSp>
        <p:nvCxnSpPr>
          <p:cNvPr id="8" name="Rak 7">
            <a:extLst>
              <a:ext uri="{FF2B5EF4-FFF2-40B4-BE49-F238E27FC236}">
                <a16:creationId xmlns:a16="http://schemas.microsoft.com/office/drawing/2014/main" id="{14BF04EC-C3BA-8E47-A997-F78039252631}"/>
              </a:ext>
            </a:extLst>
          </p:cNvPr>
          <p:cNvCxnSpPr>
            <a:cxnSpLocks/>
          </p:cNvCxnSpPr>
          <p:nvPr userDrawn="1"/>
        </p:nvCxnSpPr>
        <p:spPr>
          <a:xfrm>
            <a:off x="301486" y="293413"/>
            <a:ext cx="0" cy="514662"/>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F001B1BF-4A99-2543-94E7-21CC24C30427}"/>
              </a:ext>
            </a:extLst>
          </p:cNvPr>
          <p:cNvCxnSpPr>
            <a:cxnSpLocks/>
          </p:cNvCxnSpPr>
          <p:nvPr userDrawn="1"/>
        </p:nvCxnSpPr>
        <p:spPr>
          <a:xfrm>
            <a:off x="301486" y="1020726"/>
            <a:ext cx="0" cy="4863339"/>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Platshållare för sidfot 4">
            <a:extLst>
              <a:ext uri="{FF2B5EF4-FFF2-40B4-BE49-F238E27FC236}">
                <a16:creationId xmlns:a16="http://schemas.microsoft.com/office/drawing/2014/main" id="{4E1666C5-04D6-9B47-9583-9DE3A253EDE1}"/>
              </a:ext>
            </a:extLst>
          </p:cNvPr>
          <p:cNvSpPr>
            <a:spLocks noGrp="1"/>
          </p:cNvSpPr>
          <p:nvPr>
            <p:ph type="ftr" sz="quarter" idx="11"/>
          </p:nvPr>
        </p:nvSpPr>
        <p:spPr>
          <a:xfrm>
            <a:off x="7642914" y="6338031"/>
            <a:ext cx="4114800" cy="165400"/>
          </a:xfrm>
        </p:spPr>
        <p:txBody>
          <a:bodyPr/>
          <a:lstStyle>
            <a:lvl1pPr algn="r">
              <a:defRPr>
                <a:latin typeface="+mn-lt"/>
              </a:defRPr>
            </a:lvl1pPr>
          </a:lstStyle>
          <a:p>
            <a:r>
              <a:rPr lang="sv-SE"/>
              <a:t>Insikt 2024 |</a:t>
            </a:r>
          </a:p>
        </p:txBody>
      </p:sp>
      <p:sp>
        <p:nvSpPr>
          <p:cNvPr id="14" name="Platshållare för bildnummer 5">
            <a:extLst>
              <a:ext uri="{FF2B5EF4-FFF2-40B4-BE49-F238E27FC236}">
                <a16:creationId xmlns:a16="http://schemas.microsoft.com/office/drawing/2014/main" id="{B3EEBD22-98CB-5E45-A727-73335D47CE26}"/>
              </a:ext>
            </a:extLst>
          </p:cNvPr>
          <p:cNvSpPr>
            <a:spLocks noGrp="1"/>
          </p:cNvSpPr>
          <p:nvPr>
            <p:ph type="sldNum" sz="quarter" idx="12"/>
          </p:nvPr>
        </p:nvSpPr>
        <p:spPr>
          <a:xfrm>
            <a:off x="9147306" y="6338031"/>
            <a:ext cx="2743200" cy="165400"/>
          </a:xfrm>
        </p:spPr>
        <p:txBody>
          <a:bodyPr/>
          <a:lstStyle>
            <a:lvl1pPr algn="r">
              <a:defRPr>
                <a:latin typeface="+mn-lt"/>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2797498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theme" Target="../theme/theme2.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image" Target="../media/image1.png"/><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301487" y="293412"/>
            <a:ext cx="8648700" cy="1325563"/>
          </a:xfrm>
          <a:prstGeom prst="rect">
            <a:avLst/>
          </a:prstGeom>
        </p:spPr>
        <p:txBody>
          <a:bodyPr vert="horz" lIns="0" tIns="0" rIns="0" bIns="0" rtlCol="0" anchor="b">
            <a:noAutofit/>
          </a:bodyPr>
          <a:lstStyle/>
          <a:p>
            <a:r>
              <a:rPr lang="sv-SE"/>
              <a:t>Klicka här för att skriva rubrik i upp till två rader</a:t>
            </a:r>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301487" y="1829200"/>
            <a:ext cx="8648700" cy="4054865"/>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a:p>
            <a:pPr lvl="5"/>
            <a:r>
              <a:rPr lang="sv-SE"/>
              <a:t>Nivå 6</a:t>
            </a:r>
          </a:p>
          <a:p>
            <a:pPr lvl="6"/>
            <a:r>
              <a:rPr lang="sv-SE"/>
              <a:t>Nivå 7</a:t>
            </a:r>
          </a:p>
          <a:p>
            <a:pPr lvl="7"/>
            <a:r>
              <a:rPr lang="sv-SE"/>
              <a:t>Nivå 8</a:t>
            </a:r>
          </a:p>
          <a:p>
            <a:pPr lvl="8"/>
            <a:r>
              <a:rPr lang="sv-SE"/>
              <a:t>Nivå 9</a:t>
            </a:r>
          </a:p>
        </p:txBody>
      </p:sp>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9148761" y="5941694"/>
            <a:ext cx="2743200" cy="165400"/>
          </a:xfrm>
          <a:prstGeom prst="rect">
            <a:avLst/>
          </a:prstGeom>
        </p:spPr>
        <p:txBody>
          <a:bodyPr vert="horz" lIns="0" tIns="0" rIns="0" bIns="0" rtlCol="0" anchor="b">
            <a:noAutofit/>
          </a:bodyPr>
          <a:lstStyle>
            <a:lvl1pPr algn="r">
              <a:defRPr sz="700">
                <a:solidFill>
                  <a:schemeClr val="tx2">
                    <a:lumMod val="65000"/>
                    <a:lumOff val="35000"/>
                  </a:schemeClr>
                </a:solidFill>
              </a:defRPr>
            </a:lvl1pPr>
          </a:lstStyle>
          <a:p>
            <a:pPr algn="r"/>
            <a:fld id="{3065367C-D168-4011-8256-D58183AF6F1D}" type="datetime1">
              <a:rPr lang="sv-SE" smtClean="0"/>
              <a:t>2025-05-26</a:t>
            </a:fld>
            <a:endParaRPr lang="sv-SE"/>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nvPr>
        </p:nvSpPr>
        <p:spPr>
          <a:xfrm>
            <a:off x="7777161" y="6139863"/>
            <a:ext cx="4114800" cy="165400"/>
          </a:xfrm>
          <a:prstGeom prst="rect">
            <a:avLst/>
          </a:prstGeom>
        </p:spPr>
        <p:txBody>
          <a:bodyPr vert="horz" lIns="0" tIns="0" rIns="0" bIns="0" rtlCol="0" anchor="b">
            <a:noAutofit/>
          </a:bodyPr>
          <a:lstStyle>
            <a:lvl1pPr algn="r">
              <a:defRPr sz="700">
                <a:solidFill>
                  <a:schemeClr val="tx2">
                    <a:lumMod val="65000"/>
                    <a:lumOff val="35000"/>
                  </a:schemeClr>
                </a:solidFill>
                <a:latin typeface="Almega Sans" panose="00000500000000000000" pitchFamily="50" charset="0"/>
              </a:defRPr>
            </a:lvl1pPr>
          </a:lstStyle>
          <a:p>
            <a:pPr algn="r"/>
            <a:r>
              <a:rPr lang="sv-SE"/>
              <a:t>Insikt 2024 |</a:t>
            </a:r>
          </a:p>
        </p:txBody>
      </p:sp>
      <p:sp>
        <p:nvSpPr>
          <p:cNvPr id="6" name="Platshållare för bildnummer 5">
            <a:extLst>
              <a:ext uri="{FF2B5EF4-FFF2-40B4-BE49-F238E27FC236}">
                <a16:creationId xmlns:a16="http://schemas.microsoft.com/office/drawing/2014/main" id="{37249AA9-CC7D-40E0-9894-3652F2EE8CF5}"/>
              </a:ext>
            </a:extLst>
          </p:cNvPr>
          <p:cNvSpPr>
            <a:spLocks noGrp="1"/>
          </p:cNvSpPr>
          <p:nvPr>
            <p:ph type="sldNum" sz="quarter" idx="4"/>
          </p:nvPr>
        </p:nvSpPr>
        <p:spPr>
          <a:xfrm>
            <a:off x="9148761" y="6338031"/>
            <a:ext cx="2743200" cy="165400"/>
          </a:xfrm>
          <a:prstGeom prst="rect">
            <a:avLst/>
          </a:prstGeom>
        </p:spPr>
        <p:txBody>
          <a:bodyPr vert="horz" lIns="0" tIns="0" rIns="0" bIns="0" rtlCol="0" anchor="b">
            <a:noAutofit/>
          </a:bodyPr>
          <a:lstStyle>
            <a:lvl1pPr algn="r">
              <a:defRPr sz="700">
                <a:solidFill>
                  <a:schemeClr val="tx2">
                    <a:lumMod val="65000"/>
                    <a:lumOff val="35000"/>
                  </a:schemeClr>
                </a:solidFill>
              </a:defRPr>
            </a:lvl1pPr>
          </a:lstStyle>
          <a:p>
            <a:fld id="{AE086683-F536-42AB-ABBC-F4803DFE8DBC}" type="slidenum">
              <a:rPr lang="sv-SE" smtClean="0"/>
              <a:pPr/>
              <a:t>‹#›</a:t>
            </a:fld>
            <a:endParaRPr lang="sv-SE"/>
          </a:p>
        </p:txBody>
      </p:sp>
      <p:pic>
        <p:nvPicPr>
          <p:cNvPr id="8" name="Bildobjekt 7">
            <a:extLst>
              <a:ext uri="{FF2B5EF4-FFF2-40B4-BE49-F238E27FC236}">
                <a16:creationId xmlns:a16="http://schemas.microsoft.com/office/drawing/2014/main" id="{B26A7729-4001-491F-A074-A76C953251D8}"/>
              </a:ext>
            </a:extLst>
          </p:cNvPr>
          <p:cNvPicPr>
            <a:picLocks noChangeAspect="1"/>
          </p:cNvPicPr>
          <p:nvPr userDrawn="1">
            <p:custDataLst>
              <p:tags r:id="rId26"/>
            </p:custDataLst>
          </p:nvPr>
        </p:nvPicPr>
        <p:blipFill>
          <a:blip r:embed="rId27">
            <a:extLst>
              <a:ext uri="{28A0092B-C50C-407E-A947-70E740481C1C}">
                <a14:useLocalDpi xmlns:a14="http://schemas.microsoft.com/office/drawing/2010/main" val="0"/>
              </a:ext>
            </a:extLst>
          </a:blip>
          <a:stretch>
            <a:fillRect/>
          </a:stretch>
        </p:blipFill>
        <p:spPr>
          <a:xfrm>
            <a:off x="300038" y="6309379"/>
            <a:ext cx="2883414" cy="198120"/>
          </a:xfrm>
          <a:prstGeom prst="rect">
            <a:avLst/>
          </a:prstGeom>
        </p:spPr>
      </p:pic>
    </p:spTree>
    <p:extLst>
      <p:ext uri="{BB962C8B-B14F-4D97-AF65-F5344CB8AC3E}">
        <p14:creationId xmlns:p14="http://schemas.microsoft.com/office/powerpoint/2010/main" val="149138282"/>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50" r:id="rId4"/>
    <p:sldLayoutId id="2147483673" r:id="rId5"/>
    <p:sldLayoutId id="2147483670" r:id="rId6"/>
    <p:sldLayoutId id="2147483671" r:id="rId7"/>
    <p:sldLayoutId id="2147483674" r:id="rId8"/>
    <p:sldLayoutId id="2147483672" r:id="rId9"/>
    <p:sldLayoutId id="2147483668" r:id="rId10"/>
    <p:sldLayoutId id="2147483669" r:id="rId11"/>
    <p:sldLayoutId id="2147483661" r:id="rId12"/>
    <p:sldLayoutId id="2147483652" r:id="rId13"/>
    <p:sldLayoutId id="2147483653" r:id="rId14"/>
    <p:sldLayoutId id="2147483654" r:id="rId15"/>
    <p:sldLayoutId id="2147483662" r:id="rId16"/>
    <p:sldLayoutId id="2147483663" r:id="rId17"/>
    <p:sldLayoutId id="2147483667" r:id="rId18"/>
    <p:sldLayoutId id="2147483656" r:id="rId19"/>
    <p:sldLayoutId id="2147483664" r:id="rId20"/>
    <p:sldLayoutId id="2147483657" r:id="rId21"/>
    <p:sldLayoutId id="2147483655" r:id="rId22"/>
    <p:sldLayoutId id="2147483665" r:id="rId23"/>
    <p:sldLayoutId id="2147483666" r:id="rId24"/>
  </p:sldLayoutIdLst>
  <p:hf hd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301487" y="293412"/>
            <a:ext cx="8648700" cy="1325563"/>
          </a:xfrm>
          <a:prstGeom prst="rect">
            <a:avLst/>
          </a:prstGeom>
        </p:spPr>
        <p:txBody>
          <a:bodyPr vert="horz" lIns="0" tIns="0" rIns="0" bIns="0" rtlCol="0" anchor="b">
            <a:noAutofit/>
          </a:bodyPr>
          <a:lstStyle/>
          <a:p>
            <a:r>
              <a:rPr lang="sv-SE"/>
              <a:t>Klicka här för att skriva rubrik i upp till två rader</a:t>
            </a:r>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301487" y="1829200"/>
            <a:ext cx="8648700" cy="4054865"/>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a:p>
            <a:pPr lvl="5"/>
            <a:r>
              <a:rPr lang="sv-SE"/>
              <a:t>Nivå 6</a:t>
            </a:r>
          </a:p>
          <a:p>
            <a:pPr lvl="6"/>
            <a:r>
              <a:rPr lang="sv-SE"/>
              <a:t>Nivå 7</a:t>
            </a:r>
          </a:p>
          <a:p>
            <a:pPr lvl="7"/>
            <a:r>
              <a:rPr lang="sv-SE"/>
              <a:t>Nivå 8</a:t>
            </a:r>
          </a:p>
          <a:p>
            <a:pPr lvl="8"/>
            <a:r>
              <a:rPr lang="sv-SE"/>
              <a:t>Nivå 9</a:t>
            </a:r>
          </a:p>
        </p:txBody>
      </p:sp>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9148761" y="5941694"/>
            <a:ext cx="2743200" cy="165400"/>
          </a:xfrm>
          <a:prstGeom prst="rect">
            <a:avLst/>
          </a:prstGeom>
        </p:spPr>
        <p:txBody>
          <a:bodyPr vert="horz" lIns="0" tIns="0" rIns="0" bIns="0" rtlCol="0" anchor="b">
            <a:noAutofit/>
          </a:bodyPr>
          <a:lstStyle>
            <a:lvl1pPr algn="r">
              <a:defRPr sz="700">
                <a:solidFill>
                  <a:schemeClr val="tx2">
                    <a:lumMod val="65000"/>
                    <a:lumOff val="35000"/>
                  </a:schemeClr>
                </a:solidFill>
              </a:defRPr>
            </a:lvl1pPr>
          </a:lstStyle>
          <a:p>
            <a:pPr algn="r"/>
            <a:fld id="{35ADA5EB-F49F-4DBD-BFF0-4E7000AB4B36}" type="datetime1">
              <a:rPr lang="sv-SE" smtClean="0"/>
              <a:t>2025-05-26</a:t>
            </a:fld>
            <a:endParaRPr lang="sv-SE"/>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nvPr>
        </p:nvSpPr>
        <p:spPr>
          <a:xfrm>
            <a:off x="7777161" y="6139863"/>
            <a:ext cx="4114800" cy="165400"/>
          </a:xfrm>
          <a:prstGeom prst="rect">
            <a:avLst/>
          </a:prstGeom>
        </p:spPr>
        <p:txBody>
          <a:bodyPr vert="horz" lIns="0" tIns="0" rIns="0" bIns="0" rtlCol="0" anchor="b">
            <a:noAutofit/>
          </a:bodyPr>
          <a:lstStyle>
            <a:lvl1pPr algn="r">
              <a:defRPr sz="700">
                <a:solidFill>
                  <a:schemeClr val="tx2">
                    <a:lumMod val="65000"/>
                    <a:lumOff val="35000"/>
                  </a:schemeClr>
                </a:solidFill>
                <a:latin typeface="Almega Sans" panose="00000500000000000000" pitchFamily="50" charset="0"/>
              </a:defRPr>
            </a:lvl1pPr>
          </a:lstStyle>
          <a:p>
            <a:pPr algn="r"/>
            <a:r>
              <a:rPr lang="sv-SE"/>
              <a:t>Insikt 2024 |</a:t>
            </a:r>
          </a:p>
        </p:txBody>
      </p:sp>
      <p:sp>
        <p:nvSpPr>
          <p:cNvPr id="6" name="Platshållare för bildnummer 5">
            <a:extLst>
              <a:ext uri="{FF2B5EF4-FFF2-40B4-BE49-F238E27FC236}">
                <a16:creationId xmlns:a16="http://schemas.microsoft.com/office/drawing/2014/main" id="{37249AA9-CC7D-40E0-9894-3652F2EE8CF5}"/>
              </a:ext>
            </a:extLst>
          </p:cNvPr>
          <p:cNvSpPr>
            <a:spLocks noGrp="1"/>
          </p:cNvSpPr>
          <p:nvPr>
            <p:ph type="sldNum" sz="quarter" idx="4"/>
          </p:nvPr>
        </p:nvSpPr>
        <p:spPr>
          <a:xfrm>
            <a:off x="9148761" y="6338031"/>
            <a:ext cx="2743200" cy="165400"/>
          </a:xfrm>
          <a:prstGeom prst="rect">
            <a:avLst/>
          </a:prstGeom>
        </p:spPr>
        <p:txBody>
          <a:bodyPr vert="horz" lIns="0" tIns="0" rIns="0" bIns="0" rtlCol="0" anchor="b">
            <a:noAutofit/>
          </a:bodyPr>
          <a:lstStyle>
            <a:lvl1pPr algn="r">
              <a:defRPr sz="700">
                <a:solidFill>
                  <a:schemeClr val="tx2">
                    <a:lumMod val="65000"/>
                    <a:lumOff val="35000"/>
                  </a:schemeClr>
                </a:solidFill>
              </a:defRPr>
            </a:lvl1pPr>
          </a:lstStyle>
          <a:p>
            <a:fld id="{AE086683-F536-42AB-ABBC-F4803DFE8DBC}" type="slidenum">
              <a:rPr lang="sv-SE" smtClean="0"/>
              <a:pPr/>
              <a:t>‹#›</a:t>
            </a:fld>
            <a:endParaRPr lang="sv-SE"/>
          </a:p>
        </p:txBody>
      </p:sp>
      <p:pic>
        <p:nvPicPr>
          <p:cNvPr id="8" name="Bildobjekt 7">
            <a:extLst>
              <a:ext uri="{FF2B5EF4-FFF2-40B4-BE49-F238E27FC236}">
                <a16:creationId xmlns:a16="http://schemas.microsoft.com/office/drawing/2014/main" id="{B26A7729-4001-491F-A074-A76C953251D8}"/>
              </a:ext>
            </a:extLst>
          </p:cNvPr>
          <p:cNvPicPr>
            <a:picLocks noChangeAspect="1"/>
          </p:cNvPicPr>
          <p:nvPr userDrawn="1">
            <p:custDataLst>
              <p:tags r:id="rId22"/>
            </p:custDataLst>
          </p:nvPr>
        </p:nvPicPr>
        <p:blipFill>
          <a:blip r:embed="rId23">
            <a:extLst>
              <a:ext uri="{28A0092B-C50C-407E-A947-70E740481C1C}">
                <a14:useLocalDpi xmlns:a14="http://schemas.microsoft.com/office/drawing/2010/main" val="0"/>
              </a:ext>
            </a:extLst>
          </a:blip>
          <a:stretch>
            <a:fillRect/>
          </a:stretch>
        </p:blipFill>
        <p:spPr>
          <a:xfrm>
            <a:off x="300038" y="6309379"/>
            <a:ext cx="2883414" cy="198120"/>
          </a:xfrm>
          <a:prstGeom prst="rect">
            <a:avLst/>
          </a:prstGeom>
        </p:spPr>
      </p:pic>
    </p:spTree>
    <p:extLst>
      <p:ext uri="{BB962C8B-B14F-4D97-AF65-F5344CB8AC3E}">
        <p14:creationId xmlns:p14="http://schemas.microsoft.com/office/powerpoint/2010/main" val="23635978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p:hf hd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emf"/><Relationship Id="rId1" Type="http://schemas.openxmlformats.org/officeDocument/2006/relationships/slideLayout" Target="../slideLayouts/slideLayout5.xml"/><Relationship Id="rId5" Type="http://schemas.openxmlformats.org/officeDocument/2006/relationships/chart" Target="../charts/chart7.xml"/><Relationship Id="rId4" Type="http://schemas.openxmlformats.org/officeDocument/2006/relationships/chart" Target="../charts/chart6.xml"/></Relationships>
</file>

<file path=ppt/slides/_rels/slide1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chart" Target="../charts/chart14.xml"/><Relationship Id="rId1" Type="http://schemas.openxmlformats.org/officeDocument/2006/relationships/slideLayout" Target="../slideLayouts/slideLayout5.xml"/><Relationship Id="rId5" Type="http://schemas.openxmlformats.org/officeDocument/2006/relationships/chart" Target="../charts/chart16.xml"/><Relationship Id="rId4" Type="http://schemas.openxmlformats.org/officeDocument/2006/relationships/chart" Target="../charts/char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26.emf"/><Relationship Id="rId1" Type="http://schemas.openxmlformats.org/officeDocument/2006/relationships/slideLayout" Target="../slideLayouts/slideLayout5.xml"/><Relationship Id="rId4" Type="http://schemas.openxmlformats.org/officeDocument/2006/relationships/chart" Target="../charts/chart19.xml"/></Relationships>
</file>

<file path=ppt/slides/_rels/slide18.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image" Target="../media/image11.em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emf"/><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22.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emf"/><Relationship Id="rId1" Type="http://schemas.openxmlformats.org/officeDocument/2006/relationships/slideLayout" Target="../slideLayouts/slideLayout5.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24.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24.xml"/><Relationship Id="rId1" Type="http://schemas.openxmlformats.org/officeDocument/2006/relationships/slideLayout" Target="../slideLayouts/slideLayout5.xml"/><Relationship Id="rId4" Type="http://schemas.openxmlformats.org/officeDocument/2006/relationships/chart" Target="../charts/chart25.xml"/></Relationships>
</file>

<file path=ppt/slides/_rels/slide26.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4.emf"/></Relationships>
</file>

<file path=ppt/slides/_rels/slide2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chart" Target="../charts/chart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emf"/><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30.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chart" Target="../charts/chart30.xml"/><Relationship Id="rId4" Type="http://schemas.openxmlformats.org/officeDocument/2006/relationships/image" Target="../media/image34.emf"/></Relationships>
</file>

<file path=ppt/slides/_rels/slide31.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image" Target="../media/image34.emf"/><Relationship Id="rId1" Type="http://schemas.openxmlformats.org/officeDocument/2006/relationships/slideLayout" Target="../slideLayouts/slideLayout5.xml"/><Relationship Id="rId4" Type="http://schemas.openxmlformats.org/officeDocument/2006/relationships/chart" Target="../charts/chart32.xml"/></Relationships>
</file>

<file path=ppt/slides/_rels/slide3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chart" Target="../charts/chart33.xml"/></Relationships>
</file>

<file path=ppt/slides/_rels/slide33.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5.emf"/></Relationships>
</file>

<file path=ppt/slides/_rels/slide3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chart" Target="../charts/chart35.xml"/></Relationships>
</file>

<file path=ppt/slides/_rels/slide3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20.emf"/><Relationship Id="rId1" Type="http://schemas.openxmlformats.org/officeDocument/2006/relationships/slideLayout" Target="../slideLayouts/slideLayout7.xml"/><Relationship Id="rId4" Type="http://schemas.openxmlformats.org/officeDocument/2006/relationships/chart" Target="../charts/chart36.xml"/></Relationships>
</file>

<file path=ppt/slides/_rels/slide3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6.emf"/></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chart" Target="../charts/chart42.xml"/><Relationship Id="rId2" Type="http://schemas.openxmlformats.org/officeDocument/2006/relationships/image" Target="../media/image36.emf"/><Relationship Id="rId1" Type="http://schemas.openxmlformats.org/officeDocument/2006/relationships/slideLayout" Target="../slideLayouts/slideLayout7.xml"/><Relationship Id="rId6" Type="http://schemas.openxmlformats.org/officeDocument/2006/relationships/chart" Target="../charts/chart41.xml"/><Relationship Id="rId5" Type="http://schemas.openxmlformats.org/officeDocument/2006/relationships/chart" Target="../charts/chart40.xml"/><Relationship Id="rId4" Type="http://schemas.openxmlformats.org/officeDocument/2006/relationships/chart" Target="../charts/chart39.xml"/></Relationships>
</file>

<file path=ppt/slides/_rels/slide3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chart" Target="../charts/chart44.xml"/><Relationship Id="rId4" Type="http://schemas.openxmlformats.org/officeDocument/2006/relationships/chart" Target="../charts/chart43.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jpeg"/><Relationship Id="rId2" Type="http://schemas.openxmlformats.org/officeDocument/2006/relationships/image" Target="../media/image12.emf"/><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2.png"/><Relationship Id="rId9" Type="http://schemas.openxmlformats.org/officeDocument/2006/relationships/image" Target="../media/image19.emf"/></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microsoft.com/office/2014/relationships/chartEx" Target="../charts/chartEx1.xml"/><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image" Target="../media/image21.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microsoft.com/office/2014/relationships/chartEx" Target="../charts/chartEx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22.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sharpenSoften amount="-11000"/>
                    </a14:imgEffect>
                    <a14:imgEffect>
                      <a14:brightnessContrast bright="25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EC45D2-8BD3-40B5-8C82-D0C901687D58}"/>
              </a:ext>
            </a:extLst>
          </p:cNvPr>
          <p:cNvSpPr>
            <a:spLocks noGrp="1"/>
          </p:cNvSpPr>
          <p:nvPr>
            <p:ph type="ctrTitle"/>
          </p:nvPr>
        </p:nvSpPr>
        <p:spPr>
          <a:xfrm>
            <a:off x="3191256" y="1632641"/>
            <a:ext cx="6327272" cy="2387600"/>
          </a:xfrm>
        </p:spPr>
        <p:txBody>
          <a:bodyPr anchor="b"/>
          <a:lstStyle/>
          <a:p>
            <a:r>
              <a:rPr lang="sv-SE" sz="15000" dirty="0">
                <a:solidFill>
                  <a:schemeClr val="bg2">
                    <a:lumMod val="50000"/>
                  </a:schemeClr>
                </a:solidFill>
              </a:rPr>
              <a:t>In</a:t>
            </a:r>
            <a:r>
              <a:rPr lang="sv-SE" sz="15000" dirty="0">
                <a:solidFill>
                  <a:schemeClr val="accent6"/>
                </a:solidFill>
              </a:rPr>
              <a:t>sikt</a:t>
            </a:r>
            <a:br>
              <a:rPr lang="sv-SE" sz="15000" dirty="0">
                <a:solidFill>
                  <a:schemeClr val="accent6"/>
                </a:solidFill>
              </a:rPr>
            </a:br>
            <a:r>
              <a:rPr lang="sv-SE" dirty="0">
                <a:solidFill>
                  <a:schemeClr val="accent6"/>
                </a:solidFill>
              </a:rPr>
              <a:t>2025</a:t>
            </a:r>
            <a:endParaRPr lang="sv-SE" sz="15000" dirty="0">
              <a:solidFill>
                <a:schemeClr val="accent6"/>
              </a:solidFill>
            </a:endParaRPr>
          </a:p>
        </p:txBody>
      </p:sp>
    </p:spTree>
    <p:extLst>
      <p:ext uri="{BB962C8B-B14F-4D97-AF65-F5344CB8AC3E}">
        <p14:creationId xmlns:p14="http://schemas.microsoft.com/office/powerpoint/2010/main" val="1554046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Bildobjekt 50">
            <a:extLst>
              <a:ext uri="{FF2B5EF4-FFF2-40B4-BE49-F238E27FC236}">
                <a16:creationId xmlns:a16="http://schemas.microsoft.com/office/drawing/2014/main" id="{839D6387-B351-78DF-22E0-ABF36283C28C}"/>
              </a:ext>
            </a:extLst>
          </p:cNvPr>
          <p:cNvPicPr>
            <a:picLocks noChangeAspect="1"/>
          </p:cNvPicPr>
          <p:nvPr/>
        </p:nvPicPr>
        <p:blipFill rotWithShape="1">
          <a:blip r:embed="rId2"/>
          <a:srcRect t="14883" r="18462"/>
          <a:stretch/>
        </p:blipFill>
        <p:spPr>
          <a:xfrm>
            <a:off x="6401176" y="0"/>
            <a:ext cx="5798478" cy="5837273"/>
          </a:xfrm>
          <a:prstGeom prst="rect">
            <a:avLst/>
          </a:prstGeom>
        </p:spPr>
      </p:pic>
      <p:sp>
        <p:nvSpPr>
          <p:cNvPr id="2" name="Rubrik 1">
            <a:extLst>
              <a:ext uri="{FF2B5EF4-FFF2-40B4-BE49-F238E27FC236}">
                <a16:creationId xmlns:a16="http://schemas.microsoft.com/office/drawing/2014/main" id="{BA3D8A0F-1B87-2841-8311-643508546116}"/>
              </a:ext>
            </a:extLst>
          </p:cNvPr>
          <p:cNvSpPr>
            <a:spLocks noGrp="1"/>
          </p:cNvSpPr>
          <p:nvPr>
            <p:ph type="title"/>
          </p:nvPr>
        </p:nvSpPr>
        <p:spPr/>
        <p:txBody>
          <a:bodyPr/>
          <a:lstStyle/>
          <a:p>
            <a:r>
              <a:rPr lang="sv-SE" dirty="0"/>
              <a:t>88 procent av medlemsföretagen använder kvalitetssäkringssystem  </a:t>
            </a:r>
          </a:p>
        </p:txBody>
      </p:sp>
      <p:sp>
        <p:nvSpPr>
          <p:cNvPr id="3" name="Platshållare för innehåll 2">
            <a:extLst>
              <a:ext uri="{FF2B5EF4-FFF2-40B4-BE49-F238E27FC236}">
                <a16:creationId xmlns:a16="http://schemas.microsoft.com/office/drawing/2014/main" id="{1E457E1A-1E63-CB45-98D4-E9C9FA75F6AD}"/>
              </a:ext>
            </a:extLst>
          </p:cNvPr>
          <p:cNvSpPr>
            <a:spLocks noGrp="1"/>
          </p:cNvSpPr>
          <p:nvPr>
            <p:ph idx="1"/>
          </p:nvPr>
        </p:nvSpPr>
        <p:spPr>
          <a:xfrm>
            <a:off x="415788" y="1020727"/>
            <a:ext cx="5971572" cy="348934"/>
          </a:xfrm>
        </p:spPr>
        <p:txBody>
          <a:bodyPr/>
          <a:lstStyle/>
          <a:p>
            <a:r>
              <a:rPr lang="sv-SE" b="1" dirty="0"/>
              <a:t>Andel med ett kvalitetssäkringssystem</a:t>
            </a:r>
            <a:br>
              <a:rPr lang="sv-SE" b="1" dirty="0"/>
            </a:br>
            <a:r>
              <a:rPr lang="sv-SE" dirty="0"/>
              <a:t>Procent av totalen</a:t>
            </a:r>
          </a:p>
        </p:txBody>
      </p:sp>
      <p:sp>
        <p:nvSpPr>
          <p:cNvPr id="5" name="Platshållare för sidfot 4">
            <a:extLst>
              <a:ext uri="{FF2B5EF4-FFF2-40B4-BE49-F238E27FC236}">
                <a16:creationId xmlns:a16="http://schemas.microsoft.com/office/drawing/2014/main" id="{D7465DBE-DF7B-2F4A-B8D0-936D9D8857BA}"/>
              </a:ext>
            </a:extLst>
          </p:cNvPr>
          <p:cNvSpPr>
            <a:spLocks noGrp="1"/>
          </p:cNvSpPr>
          <p:nvPr>
            <p:ph type="ftr" sz="quarter" idx="11"/>
          </p:nvPr>
        </p:nvSpPr>
        <p:spPr/>
        <p:txBody>
          <a:bodyPr/>
          <a:lstStyle/>
          <a:p>
            <a:r>
              <a:rPr lang="sv-SE" dirty="0"/>
              <a:t>Insikt 2025 |</a:t>
            </a:r>
          </a:p>
        </p:txBody>
      </p:sp>
      <p:sp>
        <p:nvSpPr>
          <p:cNvPr id="6" name="Platshållare för bildnummer 5">
            <a:extLst>
              <a:ext uri="{FF2B5EF4-FFF2-40B4-BE49-F238E27FC236}">
                <a16:creationId xmlns:a16="http://schemas.microsoft.com/office/drawing/2014/main" id="{0310F4EB-DC45-0448-AEF1-B2598A1739FF}"/>
              </a:ext>
            </a:extLst>
          </p:cNvPr>
          <p:cNvSpPr>
            <a:spLocks noGrp="1"/>
          </p:cNvSpPr>
          <p:nvPr>
            <p:ph type="sldNum" sz="quarter" idx="12"/>
          </p:nvPr>
        </p:nvSpPr>
        <p:spPr>
          <a:xfrm>
            <a:off x="9157939" y="6338031"/>
            <a:ext cx="2743200" cy="165400"/>
          </a:xfrm>
        </p:spPr>
        <p:txBody>
          <a:bodyPr/>
          <a:lstStyle/>
          <a:p>
            <a:fld id="{AE086683-F536-42AB-ABBC-F4803DFE8DBC}" type="slidenum">
              <a:rPr lang="sv-SE" smtClean="0"/>
              <a:t>10</a:t>
            </a:fld>
            <a:endParaRPr lang="sv-SE" dirty="0"/>
          </a:p>
        </p:txBody>
      </p:sp>
      <p:cxnSp>
        <p:nvCxnSpPr>
          <p:cNvPr id="10" name="Straight Connector 9">
            <a:extLst>
              <a:ext uri="{FF2B5EF4-FFF2-40B4-BE49-F238E27FC236}">
                <a16:creationId xmlns:a16="http://schemas.microsoft.com/office/drawing/2014/main" id="{2EFF6626-1D89-5045-9E50-F22CDF10B114}"/>
              </a:ext>
            </a:extLst>
          </p:cNvPr>
          <p:cNvCxnSpPr>
            <a:cxnSpLocks/>
          </p:cNvCxnSpPr>
          <p:nvPr/>
        </p:nvCxnSpPr>
        <p:spPr>
          <a:xfrm flipH="1" flipV="1">
            <a:off x="2631790" y="3183827"/>
            <a:ext cx="284664" cy="825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6096507-9413-3640-95BE-ACEB70FC494F}"/>
              </a:ext>
            </a:extLst>
          </p:cNvPr>
          <p:cNvCxnSpPr>
            <a:cxnSpLocks/>
          </p:cNvCxnSpPr>
          <p:nvPr/>
        </p:nvCxnSpPr>
        <p:spPr>
          <a:xfrm>
            <a:off x="2916454" y="3266406"/>
            <a:ext cx="7343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8">
            <a:extLst>
              <a:ext uri="{FF2B5EF4-FFF2-40B4-BE49-F238E27FC236}">
                <a16:creationId xmlns:a16="http://schemas.microsoft.com/office/drawing/2014/main" id="{CFE7F721-34C9-B842-87FF-7D7CEB0B7F1C}"/>
              </a:ext>
            </a:extLst>
          </p:cNvPr>
          <p:cNvSpPr txBox="1"/>
          <p:nvPr/>
        </p:nvSpPr>
        <p:spPr>
          <a:xfrm>
            <a:off x="2943272" y="2864069"/>
            <a:ext cx="853119" cy="415498"/>
          </a:xfrm>
          <a:prstGeom prst="rect">
            <a:avLst/>
          </a:prstGeom>
          <a:noFill/>
        </p:spPr>
        <p:txBody>
          <a:bodyPr wrap="none" rtlCol="0">
            <a:spAutoFit/>
          </a:bodyPr>
          <a:lstStyle/>
          <a:p>
            <a:pPr algn="ctr"/>
            <a:r>
              <a:rPr lang="sv-SE" sz="1050" b="1" dirty="0">
                <a:latin typeface="+mj-lt"/>
              </a:rPr>
              <a:t>Ja</a:t>
            </a:r>
            <a:br>
              <a:rPr lang="sv-SE" sz="1050" b="1" dirty="0">
                <a:latin typeface="+mj-lt"/>
              </a:rPr>
            </a:br>
            <a:r>
              <a:rPr lang="sv-SE" sz="1050" b="1" dirty="0">
                <a:latin typeface="+mj-lt"/>
              </a:rPr>
              <a:t>88% </a:t>
            </a:r>
            <a:r>
              <a:rPr lang="sv-SE" sz="1050" dirty="0">
                <a:latin typeface="+mj-lt"/>
              </a:rPr>
              <a:t>(85%)</a:t>
            </a:r>
          </a:p>
        </p:txBody>
      </p:sp>
      <p:cxnSp>
        <p:nvCxnSpPr>
          <p:cNvPr id="13" name="Straight Connector 13">
            <a:extLst>
              <a:ext uri="{FF2B5EF4-FFF2-40B4-BE49-F238E27FC236}">
                <a16:creationId xmlns:a16="http://schemas.microsoft.com/office/drawing/2014/main" id="{36804A06-575D-E844-A10B-C426D863A6DF}"/>
              </a:ext>
            </a:extLst>
          </p:cNvPr>
          <p:cNvCxnSpPr>
            <a:cxnSpLocks/>
          </p:cNvCxnSpPr>
          <p:nvPr/>
        </p:nvCxnSpPr>
        <p:spPr>
          <a:xfrm>
            <a:off x="1292430" y="2142894"/>
            <a:ext cx="270926" cy="2114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4">
            <a:extLst>
              <a:ext uri="{FF2B5EF4-FFF2-40B4-BE49-F238E27FC236}">
                <a16:creationId xmlns:a16="http://schemas.microsoft.com/office/drawing/2014/main" id="{E9FCFEB9-E224-5C42-ACBC-3A6C87F2F76E}"/>
              </a:ext>
            </a:extLst>
          </p:cNvPr>
          <p:cNvCxnSpPr>
            <a:cxnSpLocks/>
          </p:cNvCxnSpPr>
          <p:nvPr/>
        </p:nvCxnSpPr>
        <p:spPr>
          <a:xfrm>
            <a:off x="688036" y="2142893"/>
            <a:ext cx="6043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7">
            <a:extLst>
              <a:ext uri="{FF2B5EF4-FFF2-40B4-BE49-F238E27FC236}">
                <a16:creationId xmlns:a16="http://schemas.microsoft.com/office/drawing/2014/main" id="{F1A98B07-DDC7-9042-A9A2-5D1C469C9C22}"/>
              </a:ext>
            </a:extLst>
          </p:cNvPr>
          <p:cNvSpPr txBox="1"/>
          <p:nvPr/>
        </p:nvSpPr>
        <p:spPr>
          <a:xfrm>
            <a:off x="691656" y="1731677"/>
            <a:ext cx="853119" cy="415498"/>
          </a:xfrm>
          <a:prstGeom prst="rect">
            <a:avLst/>
          </a:prstGeom>
          <a:noFill/>
        </p:spPr>
        <p:txBody>
          <a:bodyPr wrap="none" rtlCol="0">
            <a:spAutoFit/>
          </a:bodyPr>
          <a:lstStyle/>
          <a:p>
            <a:pPr algn="ctr"/>
            <a:r>
              <a:rPr lang="sv-SE" sz="1050" b="1" dirty="0">
                <a:latin typeface="+mj-lt"/>
              </a:rPr>
              <a:t>Nej</a:t>
            </a:r>
          </a:p>
          <a:p>
            <a:pPr algn="ctr"/>
            <a:r>
              <a:rPr lang="sv-SE" sz="1050" b="1" dirty="0">
                <a:latin typeface="+mj-lt"/>
              </a:rPr>
              <a:t>11% </a:t>
            </a:r>
            <a:r>
              <a:rPr lang="sv-SE" sz="1050" dirty="0">
                <a:latin typeface="+mj-lt"/>
              </a:rPr>
              <a:t>(14%)</a:t>
            </a:r>
          </a:p>
        </p:txBody>
      </p:sp>
      <p:sp>
        <p:nvSpPr>
          <p:cNvPr id="16" name="TextBox 18">
            <a:extLst>
              <a:ext uri="{FF2B5EF4-FFF2-40B4-BE49-F238E27FC236}">
                <a16:creationId xmlns:a16="http://schemas.microsoft.com/office/drawing/2014/main" id="{7387972C-69C4-F14E-9E6C-233AF60AF623}"/>
              </a:ext>
            </a:extLst>
          </p:cNvPr>
          <p:cNvSpPr txBox="1"/>
          <p:nvPr/>
        </p:nvSpPr>
        <p:spPr>
          <a:xfrm>
            <a:off x="1968197" y="1537048"/>
            <a:ext cx="702436" cy="415498"/>
          </a:xfrm>
          <a:prstGeom prst="rect">
            <a:avLst/>
          </a:prstGeom>
          <a:noFill/>
        </p:spPr>
        <p:txBody>
          <a:bodyPr wrap="none" rtlCol="0">
            <a:spAutoFit/>
          </a:bodyPr>
          <a:lstStyle/>
          <a:p>
            <a:pPr algn="ctr"/>
            <a:r>
              <a:rPr lang="sv-SE" sz="1050" b="1" dirty="0">
                <a:latin typeface="+mj-lt"/>
              </a:rPr>
              <a:t>Vet ej</a:t>
            </a:r>
            <a:br>
              <a:rPr lang="sv-SE" sz="1050" b="1" dirty="0">
                <a:latin typeface="+mj-lt"/>
              </a:rPr>
            </a:br>
            <a:r>
              <a:rPr lang="sv-SE" sz="1050" b="1" dirty="0">
                <a:latin typeface="+mj-lt"/>
              </a:rPr>
              <a:t>1% </a:t>
            </a:r>
            <a:r>
              <a:rPr lang="sv-SE" sz="1050" dirty="0">
                <a:latin typeface="+mj-lt"/>
              </a:rPr>
              <a:t>(1%)</a:t>
            </a:r>
          </a:p>
        </p:txBody>
      </p:sp>
      <p:cxnSp>
        <p:nvCxnSpPr>
          <p:cNvPr id="17" name="Straight Connector 19">
            <a:extLst>
              <a:ext uri="{FF2B5EF4-FFF2-40B4-BE49-F238E27FC236}">
                <a16:creationId xmlns:a16="http://schemas.microsoft.com/office/drawing/2014/main" id="{325CA515-2B62-EB40-8AD0-9420864496CF}"/>
              </a:ext>
            </a:extLst>
          </p:cNvPr>
          <p:cNvCxnSpPr>
            <a:cxnSpLocks/>
          </p:cNvCxnSpPr>
          <p:nvPr/>
        </p:nvCxnSpPr>
        <p:spPr>
          <a:xfrm flipH="1">
            <a:off x="1916830" y="1932501"/>
            <a:ext cx="29892" cy="3463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22">
            <a:extLst>
              <a:ext uri="{FF2B5EF4-FFF2-40B4-BE49-F238E27FC236}">
                <a16:creationId xmlns:a16="http://schemas.microsoft.com/office/drawing/2014/main" id="{7C7AA60C-345D-F142-9BEA-F7DC4976FDB7}"/>
              </a:ext>
            </a:extLst>
          </p:cNvPr>
          <p:cNvCxnSpPr>
            <a:cxnSpLocks/>
          </p:cNvCxnSpPr>
          <p:nvPr/>
        </p:nvCxnSpPr>
        <p:spPr>
          <a:xfrm>
            <a:off x="1936615" y="1936801"/>
            <a:ext cx="761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31">
            <a:extLst>
              <a:ext uri="{FF2B5EF4-FFF2-40B4-BE49-F238E27FC236}">
                <a16:creationId xmlns:a16="http://schemas.microsoft.com/office/drawing/2014/main" id="{8B3FFC20-C83D-CF49-89BA-4A1BEEE1E3F7}"/>
              </a:ext>
            </a:extLst>
          </p:cNvPr>
          <p:cNvSpPr txBox="1"/>
          <p:nvPr/>
        </p:nvSpPr>
        <p:spPr>
          <a:xfrm>
            <a:off x="1635157" y="2847618"/>
            <a:ext cx="593239" cy="276999"/>
          </a:xfrm>
          <a:prstGeom prst="rect">
            <a:avLst/>
          </a:prstGeom>
          <a:noFill/>
        </p:spPr>
        <p:txBody>
          <a:bodyPr wrap="none" rtlCol="0">
            <a:spAutoFit/>
          </a:bodyPr>
          <a:lstStyle/>
          <a:p>
            <a:pPr algn="ctr"/>
            <a:r>
              <a:rPr lang="sv-SE" sz="1200" b="1">
                <a:latin typeface="+mj-lt"/>
              </a:rPr>
              <a:t>Totalt</a:t>
            </a:r>
          </a:p>
        </p:txBody>
      </p:sp>
      <p:sp>
        <p:nvSpPr>
          <p:cNvPr id="8" name="Frihandsfigur 7">
            <a:extLst>
              <a:ext uri="{FF2B5EF4-FFF2-40B4-BE49-F238E27FC236}">
                <a16:creationId xmlns:a16="http://schemas.microsoft.com/office/drawing/2014/main" id="{BC158959-6D42-264A-B714-11DFD9914916}"/>
              </a:ext>
            </a:extLst>
          </p:cNvPr>
          <p:cNvSpPr/>
          <p:nvPr/>
        </p:nvSpPr>
        <p:spPr>
          <a:xfrm rot="10217117" flipV="1">
            <a:off x="3635564" y="2158927"/>
            <a:ext cx="478707" cy="215308"/>
          </a:xfrm>
          <a:custGeom>
            <a:avLst/>
            <a:gdLst>
              <a:gd name="connsiteX0" fmla="*/ 770964 w 770964"/>
              <a:gd name="connsiteY0" fmla="*/ 315233 h 315233"/>
              <a:gd name="connsiteX1" fmla="*/ 403411 w 770964"/>
              <a:gd name="connsiteY1" fmla="*/ 37327 h 315233"/>
              <a:gd name="connsiteX2" fmla="*/ 0 w 770964"/>
              <a:gd name="connsiteY2" fmla="*/ 10433 h 315233"/>
            </a:gdLst>
            <a:ahLst/>
            <a:cxnLst>
              <a:cxn ang="0">
                <a:pos x="connsiteX0" y="connsiteY0"/>
              </a:cxn>
              <a:cxn ang="0">
                <a:pos x="connsiteX1" y="connsiteY1"/>
              </a:cxn>
              <a:cxn ang="0">
                <a:pos x="connsiteX2" y="connsiteY2"/>
              </a:cxn>
            </a:cxnLst>
            <a:rect l="l" t="t" r="r" b="b"/>
            <a:pathLst>
              <a:path w="770964" h="315233">
                <a:moveTo>
                  <a:pt x="770964" y="315233"/>
                </a:moveTo>
                <a:cubicBezTo>
                  <a:pt x="651434" y="201680"/>
                  <a:pt x="531905" y="88127"/>
                  <a:pt x="403411" y="37327"/>
                </a:cubicBezTo>
                <a:cubicBezTo>
                  <a:pt x="274917" y="-13473"/>
                  <a:pt x="137458" y="-1520"/>
                  <a:pt x="0" y="10433"/>
                </a:cubicBezTo>
              </a:path>
            </a:pathLst>
          </a:custGeom>
          <a:noFill/>
          <a:ln>
            <a:solidFill>
              <a:schemeClr val="tx1"/>
            </a:solidFill>
            <a:prstDash val="dash"/>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textruta 28">
            <a:extLst>
              <a:ext uri="{FF2B5EF4-FFF2-40B4-BE49-F238E27FC236}">
                <a16:creationId xmlns:a16="http://schemas.microsoft.com/office/drawing/2014/main" id="{2A1C5891-FAC8-364F-99EE-D59D8001E037}"/>
              </a:ext>
            </a:extLst>
          </p:cNvPr>
          <p:cNvSpPr txBox="1"/>
          <p:nvPr/>
        </p:nvSpPr>
        <p:spPr>
          <a:xfrm>
            <a:off x="4197147" y="6280557"/>
            <a:ext cx="3912002" cy="307777"/>
          </a:xfrm>
          <a:prstGeom prst="rect">
            <a:avLst/>
          </a:prstGeom>
        </p:spPr>
        <p:txBody>
          <a:bodyPr wrap="square">
            <a:spAutoFit/>
          </a:bodyPr>
          <a:lstStyle>
            <a:defPPr>
              <a:defRPr lang="sv-SE"/>
            </a:defPPr>
            <a:lvl1pPr algn="ctr">
              <a:defRPr sz="700"/>
            </a:lvl1pPr>
          </a:lstStyle>
          <a:p>
            <a:r>
              <a:rPr lang="sv-SE" dirty="0"/>
              <a:t>KS-system: Skriftligt kvalitetssäkringssystem eller en skriftlig beskrivning av företagets kvalitetssäkringsförfarande</a:t>
            </a:r>
          </a:p>
        </p:txBody>
      </p:sp>
      <p:sp>
        <p:nvSpPr>
          <p:cNvPr id="26" name="Ned 25">
            <a:extLst>
              <a:ext uri="{FF2B5EF4-FFF2-40B4-BE49-F238E27FC236}">
                <a16:creationId xmlns:a16="http://schemas.microsoft.com/office/drawing/2014/main" id="{EB6A9B7D-3C64-0546-8F4F-B0ABCF46CB07}"/>
              </a:ext>
            </a:extLst>
          </p:cNvPr>
          <p:cNvSpPr/>
          <p:nvPr/>
        </p:nvSpPr>
        <p:spPr>
          <a:xfrm rot="10800000">
            <a:off x="2857081" y="3088742"/>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Ned 26">
            <a:extLst>
              <a:ext uri="{FF2B5EF4-FFF2-40B4-BE49-F238E27FC236}">
                <a16:creationId xmlns:a16="http://schemas.microsoft.com/office/drawing/2014/main" id="{86D2CBF8-B2C8-594A-B470-9650C60C9D38}"/>
              </a:ext>
            </a:extLst>
          </p:cNvPr>
          <p:cNvSpPr/>
          <p:nvPr/>
        </p:nvSpPr>
        <p:spPr>
          <a:xfrm>
            <a:off x="642796" y="1945920"/>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Ned 20">
            <a:extLst>
              <a:ext uri="{FF2B5EF4-FFF2-40B4-BE49-F238E27FC236}">
                <a16:creationId xmlns:a16="http://schemas.microsoft.com/office/drawing/2014/main" id="{3F0A0BE4-49A1-CA13-6CF1-724B949C8B92}"/>
              </a:ext>
            </a:extLst>
          </p:cNvPr>
          <p:cNvSpPr/>
          <p:nvPr/>
        </p:nvSpPr>
        <p:spPr>
          <a:xfrm rot="16200000">
            <a:off x="1929899" y="1764411"/>
            <a:ext cx="90570" cy="128800"/>
          </a:xfrm>
          <a:prstGeom prst="downArrow">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Graphic 2">
            <a:extLst>
              <a:ext uri="{FF2B5EF4-FFF2-40B4-BE49-F238E27FC236}">
                <a16:creationId xmlns:a16="http://schemas.microsoft.com/office/drawing/2014/main" id="{F8A29848-4F5F-7542-E077-4B1F1F3293D7}"/>
              </a:ext>
            </a:extLst>
          </p:cNvPr>
          <p:cNvSpPr/>
          <p:nvPr/>
        </p:nvSpPr>
        <p:spPr>
          <a:xfrm>
            <a:off x="7255261" y="1223401"/>
            <a:ext cx="4958705" cy="4350881"/>
          </a:xfrm>
          <a:custGeom>
            <a:avLst/>
            <a:gdLst>
              <a:gd name="connsiteX0" fmla="*/ 6857330 w 6857329"/>
              <a:gd name="connsiteY0" fmla="*/ 3652718 h 6016777"/>
              <a:gd name="connsiteX1" fmla="*/ 4401620 w 6857329"/>
              <a:gd name="connsiteY1" fmla="*/ 1445468 h 6016777"/>
              <a:gd name="connsiteX2" fmla="*/ 1692400 w 6857329"/>
              <a:gd name="connsiteY2" fmla="*/ 22358 h 6016777"/>
              <a:gd name="connsiteX3" fmla="*/ 576620 w 6857329"/>
              <a:gd name="connsiteY3" fmla="*/ 3765906 h 6016777"/>
              <a:gd name="connsiteX4" fmla="*/ 5125875 w 6857329"/>
              <a:gd name="connsiteY4" fmla="*/ 5837334 h 6016777"/>
              <a:gd name="connsiteX5" fmla="*/ 6857330 w 6857329"/>
              <a:gd name="connsiteY5" fmla="*/ 3652718 h 601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7329" h="6016777">
                <a:moveTo>
                  <a:pt x="6857330" y="3652718"/>
                </a:moveTo>
                <a:cubicBezTo>
                  <a:pt x="6857330" y="2260449"/>
                  <a:pt x="6121684" y="1511631"/>
                  <a:pt x="4401620" y="1445468"/>
                </a:cubicBezTo>
                <a:cubicBezTo>
                  <a:pt x="2930456" y="1388861"/>
                  <a:pt x="2967012" y="310445"/>
                  <a:pt x="1692400" y="22358"/>
                </a:cubicBezTo>
                <a:cubicBezTo>
                  <a:pt x="535145" y="-239186"/>
                  <a:pt x="-781381" y="1841616"/>
                  <a:pt x="576620" y="3765906"/>
                </a:cubicBezTo>
                <a:cubicBezTo>
                  <a:pt x="1934621" y="5690197"/>
                  <a:pt x="3733933" y="6380646"/>
                  <a:pt x="5125875" y="5837334"/>
                </a:cubicBezTo>
                <a:cubicBezTo>
                  <a:pt x="6348086" y="5384553"/>
                  <a:pt x="6857330" y="4377143"/>
                  <a:pt x="6857330" y="3652718"/>
                </a:cubicBezTo>
                <a:close/>
              </a:path>
            </a:pathLst>
          </a:custGeom>
          <a:blipFill dpi="0" rotWithShape="1">
            <a:blip r:embed="rId3"/>
            <a:srcRect/>
            <a:stretch>
              <a:fillRect l="-13100" t="452" r="-5479" b="-452"/>
            </a:stretch>
          </a:blipFill>
          <a:ln w="2589" cap="flat">
            <a:noFill/>
            <a:prstDash val="solid"/>
            <a:miter/>
          </a:ln>
        </p:spPr>
        <p:txBody>
          <a:bodyPr rtlCol="0" anchor="ctr"/>
          <a:lstStyle/>
          <a:p>
            <a:endParaRPr lang="sv-SE"/>
          </a:p>
        </p:txBody>
      </p:sp>
      <p:sp>
        <p:nvSpPr>
          <p:cNvPr id="20" name="textruta 19">
            <a:extLst>
              <a:ext uri="{FF2B5EF4-FFF2-40B4-BE49-F238E27FC236}">
                <a16:creationId xmlns:a16="http://schemas.microsoft.com/office/drawing/2014/main" id="{535D8E44-BE07-B529-25E0-94CF4E7A5CE2}"/>
              </a:ext>
            </a:extLst>
          </p:cNvPr>
          <p:cNvSpPr txBox="1"/>
          <p:nvPr/>
        </p:nvSpPr>
        <p:spPr>
          <a:xfrm>
            <a:off x="4129004" y="2020499"/>
            <a:ext cx="2192474" cy="784830"/>
          </a:xfrm>
          <a:prstGeom prst="rect">
            <a:avLst/>
          </a:prstGeom>
          <a:noFill/>
        </p:spPr>
        <p:txBody>
          <a:bodyPr wrap="square" rtlCol="0">
            <a:spAutoFit/>
          </a:bodyPr>
          <a:lstStyle>
            <a:defPPr>
              <a:defRPr lang="sv-SE"/>
            </a:defPPr>
            <a:lvl1pPr>
              <a:defRPr sz="900"/>
            </a:lvl1pPr>
          </a:lstStyle>
          <a:p>
            <a:r>
              <a:rPr lang="sv-SE"/>
              <a:t>Ett väl fungerande kvalitetssäkringssystem kan öka företagens förtroende och konkurrenskraft på marknaden, vilket kan leda till ökad lönsamhet. </a:t>
            </a:r>
          </a:p>
        </p:txBody>
      </p:sp>
      <p:graphicFrame>
        <p:nvGraphicFramePr>
          <p:cNvPr id="4" name="Diagram 3">
            <a:extLst>
              <a:ext uri="{FF2B5EF4-FFF2-40B4-BE49-F238E27FC236}">
                <a16:creationId xmlns:a16="http://schemas.microsoft.com/office/drawing/2014/main" id="{186A7EC3-403B-03EC-C764-4B1D0EAB93C8}"/>
              </a:ext>
            </a:extLst>
          </p:cNvPr>
          <p:cNvGraphicFramePr>
            <a:graphicFrameLocks/>
          </p:cNvGraphicFramePr>
          <p:nvPr>
            <p:extLst>
              <p:ext uri="{D42A27DB-BD31-4B8C-83A1-F6EECF244321}">
                <p14:modId xmlns:p14="http://schemas.microsoft.com/office/powerpoint/2010/main" val="1841048498"/>
              </p:ext>
            </p:extLst>
          </p:nvPr>
        </p:nvGraphicFramePr>
        <p:xfrm>
          <a:off x="435879" y="1952546"/>
          <a:ext cx="3001472" cy="205655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Diagram 8">
            <a:extLst>
              <a:ext uri="{FF2B5EF4-FFF2-40B4-BE49-F238E27FC236}">
                <a16:creationId xmlns:a16="http://schemas.microsoft.com/office/drawing/2014/main" id="{07ECD0DA-5FF9-8A93-CB85-6BB8A96BFFB7}"/>
              </a:ext>
            </a:extLst>
          </p:cNvPr>
          <p:cNvGraphicFramePr>
            <a:graphicFrameLocks/>
          </p:cNvGraphicFramePr>
          <p:nvPr>
            <p:extLst>
              <p:ext uri="{D42A27DB-BD31-4B8C-83A1-F6EECF244321}">
                <p14:modId xmlns:p14="http://schemas.microsoft.com/office/powerpoint/2010/main" val="2676871126"/>
              </p:ext>
            </p:extLst>
          </p:nvPr>
        </p:nvGraphicFramePr>
        <p:xfrm>
          <a:off x="434287" y="3941525"/>
          <a:ext cx="6094104" cy="243897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274482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E22C7D6-67F5-A212-BB6E-421BE21915DD}"/>
              </a:ext>
            </a:extLst>
          </p:cNvPr>
          <p:cNvGraphicFramePr>
            <a:graphicFrameLocks/>
          </p:cNvGraphicFramePr>
          <p:nvPr/>
        </p:nvGraphicFramePr>
        <p:xfrm>
          <a:off x="543704" y="2305325"/>
          <a:ext cx="5030614" cy="3187425"/>
        </p:xfrm>
        <a:graphic>
          <a:graphicData uri="http://schemas.openxmlformats.org/drawingml/2006/chart">
            <c:chart xmlns:c="http://schemas.openxmlformats.org/drawingml/2006/chart" xmlns:r="http://schemas.openxmlformats.org/officeDocument/2006/relationships" r:id="rId2"/>
          </a:graphicData>
        </a:graphic>
      </p:graphicFrame>
      <p:sp>
        <p:nvSpPr>
          <p:cNvPr id="10" name="Rektangel 9">
            <a:extLst>
              <a:ext uri="{FF2B5EF4-FFF2-40B4-BE49-F238E27FC236}">
                <a16:creationId xmlns:a16="http://schemas.microsoft.com/office/drawing/2014/main" id="{9B660C09-BE77-932A-5216-BA55003541B6}"/>
              </a:ext>
            </a:extLst>
          </p:cNvPr>
          <p:cNvSpPr/>
          <p:nvPr/>
        </p:nvSpPr>
        <p:spPr>
          <a:xfrm>
            <a:off x="6097445" y="0"/>
            <a:ext cx="6096000" cy="6858000"/>
          </a:xfrm>
          <a:prstGeom prst="rect">
            <a:avLst/>
          </a:prstGeom>
          <a:solidFill>
            <a:srgbClr val="E7E8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aphicFrame>
        <p:nvGraphicFramePr>
          <p:cNvPr id="16" name="Diagram 15">
            <a:extLst>
              <a:ext uri="{FF2B5EF4-FFF2-40B4-BE49-F238E27FC236}">
                <a16:creationId xmlns:a16="http://schemas.microsoft.com/office/drawing/2014/main" id="{6CA5BBF2-71B6-49FE-BAB3-9328603C70E8}"/>
              </a:ext>
            </a:extLst>
          </p:cNvPr>
          <p:cNvGraphicFramePr>
            <a:graphicFrameLocks/>
          </p:cNvGraphicFramePr>
          <p:nvPr/>
        </p:nvGraphicFramePr>
        <p:xfrm>
          <a:off x="6436452" y="2403463"/>
          <a:ext cx="5387248" cy="3089287"/>
        </p:xfrm>
        <a:graphic>
          <a:graphicData uri="http://schemas.openxmlformats.org/drawingml/2006/chart">
            <c:chart xmlns:c="http://schemas.openxmlformats.org/drawingml/2006/chart" xmlns:r="http://schemas.openxmlformats.org/officeDocument/2006/relationships" r:id="rId3"/>
          </a:graphicData>
        </a:graphic>
      </p:graphicFrame>
      <p:sp>
        <p:nvSpPr>
          <p:cNvPr id="2" name="Rubrik 1">
            <a:extLst>
              <a:ext uri="{FF2B5EF4-FFF2-40B4-BE49-F238E27FC236}">
                <a16:creationId xmlns:a16="http://schemas.microsoft.com/office/drawing/2014/main" id="{883667EF-B94B-61F3-338E-0B0DCD8B04EB}"/>
              </a:ext>
            </a:extLst>
          </p:cNvPr>
          <p:cNvSpPr>
            <a:spLocks noGrp="1"/>
          </p:cNvSpPr>
          <p:nvPr>
            <p:ph type="title"/>
          </p:nvPr>
        </p:nvSpPr>
        <p:spPr>
          <a:xfrm>
            <a:off x="415788" y="293413"/>
            <a:ext cx="9376394" cy="514662"/>
          </a:xfrm>
        </p:spPr>
        <p:txBody>
          <a:bodyPr/>
          <a:lstStyle/>
          <a:p>
            <a:r>
              <a:rPr lang="sv-SE" dirty="0"/>
              <a:t>Kompetensbrist – störst utmaning bland Industri- och </a:t>
            </a:r>
            <a:r>
              <a:rPr lang="sv-SE" dirty="0" err="1"/>
              <a:t>techkonsultföretag</a:t>
            </a:r>
            <a:endParaRPr lang="sv-SE" dirty="0"/>
          </a:p>
        </p:txBody>
      </p:sp>
      <p:sp>
        <p:nvSpPr>
          <p:cNvPr id="4" name="Platshållare för sidfot 3">
            <a:extLst>
              <a:ext uri="{FF2B5EF4-FFF2-40B4-BE49-F238E27FC236}">
                <a16:creationId xmlns:a16="http://schemas.microsoft.com/office/drawing/2014/main" id="{830E6A4C-123F-6C70-AA1D-0487CCFD8AC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rPr>
              <a:t>Insikt 2025 |</a:t>
            </a:r>
          </a:p>
        </p:txBody>
      </p:sp>
      <p:sp>
        <p:nvSpPr>
          <p:cNvPr id="5" name="Platshållare för bildnummer 4">
            <a:extLst>
              <a:ext uri="{FF2B5EF4-FFF2-40B4-BE49-F238E27FC236}">
                <a16:creationId xmlns:a16="http://schemas.microsoft.com/office/drawing/2014/main" id="{5C9EE86B-1A15-0EC2-B842-95681AD43063}"/>
              </a:ext>
            </a:extLst>
          </p:cNvPr>
          <p:cNvSpPr>
            <a:spLocks noGrp="1"/>
          </p:cNvSpPr>
          <p:nvPr>
            <p:ph type="sldNum" sz="quarter" idx="12"/>
          </p:nvPr>
        </p:nvSpPr>
        <p:spPr>
          <a:xfrm>
            <a:off x="9145445" y="6326326"/>
            <a:ext cx="2743200" cy="1654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7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7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
        <p:nvSpPr>
          <p:cNvPr id="6" name="Platshållare för innehåll 2">
            <a:extLst>
              <a:ext uri="{FF2B5EF4-FFF2-40B4-BE49-F238E27FC236}">
                <a16:creationId xmlns:a16="http://schemas.microsoft.com/office/drawing/2014/main" id="{E2EC6590-72A6-E7D7-B2EC-BD7BA75917CF}"/>
              </a:ext>
            </a:extLst>
          </p:cNvPr>
          <p:cNvSpPr>
            <a:spLocks noGrp="1"/>
          </p:cNvSpPr>
          <p:nvPr>
            <p:ph idx="1"/>
          </p:nvPr>
        </p:nvSpPr>
        <p:spPr>
          <a:xfrm>
            <a:off x="415787" y="1020727"/>
            <a:ext cx="5570850" cy="853793"/>
          </a:xfrm>
        </p:spPr>
        <p:txBody>
          <a:bodyPr/>
          <a:lstStyle/>
          <a:p>
            <a:r>
              <a:rPr lang="sv-SE" sz="1400" b="1" dirty="0"/>
              <a:t>De största utmaningarna framöver (bortsett från konjunkturen)</a:t>
            </a:r>
            <a:br>
              <a:rPr lang="sv-SE" sz="1400" dirty="0"/>
            </a:br>
            <a:r>
              <a:rPr lang="sv-SE" sz="1400" dirty="0"/>
              <a:t>I procent av totalen</a:t>
            </a:r>
          </a:p>
        </p:txBody>
      </p:sp>
      <p:sp>
        <p:nvSpPr>
          <p:cNvPr id="7" name="Platshållare för innehåll 2">
            <a:extLst>
              <a:ext uri="{FF2B5EF4-FFF2-40B4-BE49-F238E27FC236}">
                <a16:creationId xmlns:a16="http://schemas.microsoft.com/office/drawing/2014/main" id="{B4EA3DB2-08C3-05A7-D7A6-DFFBCD7D26F8}"/>
              </a:ext>
            </a:extLst>
          </p:cNvPr>
          <p:cNvSpPr txBox="1">
            <a:spLocks/>
          </p:cNvSpPr>
          <p:nvPr/>
        </p:nvSpPr>
        <p:spPr>
          <a:xfrm>
            <a:off x="6290807" y="1020727"/>
            <a:ext cx="6036584" cy="85379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4"/>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657B71"/>
              </a:buClr>
              <a:buSzTx/>
              <a:buFontTx/>
              <a:buBlip>
                <a:blip r:embed="rId4"/>
              </a:buBlip>
              <a:tabLst/>
              <a:defRPr/>
            </a:pPr>
            <a:r>
              <a:rPr lang="sv-SE" sz="1400" b="1" dirty="0">
                <a:solidFill>
                  <a:prstClr val="black"/>
                </a:solidFill>
                <a:latin typeface="Arial" panose="020B0604020202020204"/>
              </a:rPr>
              <a:t>Viktigaste faktorn för att företagen ska öka sina investeringar</a:t>
            </a:r>
            <a:br>
              <a:rPr lang="sv-SE" sz="1400" b="1" dirty="0">
                <a:solidFill>
                  <a:prstClr val="black"/>
                </a:solidFill>
                <a:latin typeface="Arial" panose="020B0604020202020204"/>
              </a:rPr>
            </a:br>
            <a:r>
              <a:rPr lang="sv-SE" sz="1400" b="1" dirty="0">
                <a:solidFill>
                  <a:prstClr val="black"/>
                </a:solidFill>
                <a:latin typeface="Arial" panose="020B0604020202020204"/>
              </a:rPr>
              <a:t>i Sverige</a:t>
            </a:r>
            <a:br>
              <a:rPr kumimoji="0" lang="sv-SE" sz="140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sv-SE" sz="1400" b="0" i="0" u="none" strike="noStrike" kern="1200" cap="none" spc="0" normalizeH="0" baseline="0" noProof="0" dirty="0">
                <a:ln>
                  <a:noFill/>
                </a:ln>
                <a:solidFill>
                  <a:prstClr val="black"/>
                </a:solidFill>
                <a:effectLst/>
                <a:uLnTx/>
                <a:uFillTx/>
                <a:latin typeface="Arial" panose="020B0604020202020204"/>
                <a:ea typeface="+mn-ea"/>
                <a:cs typeface="+mn-cs"/>
              </a:rPr>
              <a:t>I procent av totalen</a:t>
            </a:r>
          </a:p>
        </p:txBody>
      </p:sp>
      <p:sp>
        <p:nvSpPr>
          <p:cNvPr id="3" name="Rectangular Callout 6">
            <a:extLst>
              <a:ext uri="{FF2B5EF4-FFF2-40B4-BE49-F238E27FC236}">
                <a16:creationId xmlns:a16="http://schemas.microsoft.com/office/drawing/2014/main" id="{9CFC1499-45EA-CAD4-0AF1-3774BEFCFEB9}"/>
              </a:ext>
            </a:extLst>
          </p:cNvPr>
          <p:cNvSpPr/>
          <p:nvPr/>
        </p:nvSpPr>
        <p:spPr>
          <a:xfrm flipV="1">
            <a:off x="415785" y="1901572"/>
            <a:ext cx="11776215" cy="490186"/>
          </a:xfrm>
          <a:prstGeom prst="wedgeRectCallout">
            <a:avLst>
              <a:gd name="adj1" fmla="val -20370"/>
              <a:gd name="adj2" fmla="val 41692"/>
            </a:avLst>
          </a:prstGeom>
          <a:solidFill>
            <a:schemeClr val="bg1">
              <a:lumMod val="85000"/>
              <a:alpha val="6597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SE"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Oval 9">
            <a:extLst>
              <a:ext uri="{FF2B5EF4-FFF2-40B4-BE49-F238E27FC236}">
                <a16:creationId xmlns:a16="http://schemas.microsoft.com/office/drawing/2014/main" id="{38BC64D1-F4EC-B9B8-D71E-AEAEFA02B0EF}"/>
              </a:ext>
            </a:extLst>
          </p:cNvPr>
          <p:cNvSpPr/>
          <p:nvPr/>
        </p:nvSpPr>
        <p:spPr>
          <a:xfrm>
            <a:off x="1013664" y="192385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prstClr val="white"/>
                </a:solidFill>
                <a:effectLst/>
                <a:uLnTx/>
                <a:uFillTx/>
                <a:latin typeface="Arial" panose="020B0604020202020204"/>
                <a:ea typeface="+mn-ea"/>
                <a:cs typeface="+mn-cs"/>
              </a:rPr>
              <a:t>28</a:t>
            </a:r>
            <a:r>
              <a:rPr kumimoji="0" lang="en-SE" sz="900" b="0" i="0" u="none" strike="noStrike" kern="1200" cap="none" spc="0" normalizeH="0" baseline="0" noProof="0" dirty="0">
                <a:ln>
                  <a:noFill/>
                </a:ln>
                <a:solidFill>
                  <a:prstClr val="white"/>
                </a:solidFill>
                <a:effectLst/>
                <a:uLnTx/>
                <a:uFillTx/>
                <a:latin typeface="Arial" panose="020B0604020202020204"/>
                <a:ea typeface="+mn-ea"/>
                <a:cs typeface="+mn-cs"/>
              </a:rPr>
              <a:t>%</a:t>
            </a:r>
          </a:p>
        </p:txBody>
      </p:sp>
      <p:sp>
        <p:nvSpPr>
          <p:cNvPr id="18" name="TextBox 15">
            <a:extLst>
              <a:ext uri="{FF2B5EF4-FFF2-40B4-BE49-F238E27FC236}">
                <a16:creationId xmlns:a16="http://schemas.microsoft.com/office/drawing/2014/main" id="{5774F683-1CAE-4CA5-7FBB-477335A2DE5C}"/>
              </a:ext>
            </a:extLst>
          </p:cNvPr>
          <p:cNvSpPr txBox="1"/>
          <p:nvPr/>
        </p:nvSpPr>
        <p:spPr>
          <a:xfrm>
            <a:off x="11383876" y="1939366"/>
            <a:ext cx="64472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1100" b="1" i="0" u="none" strike="noStrike" kern="1200" cap="none" spc="0" normalizeH="0" baseline="0" noProof="0">
                <a:ln>
                  <a:noFill/>
                </a:ln>
                <a:solidFill>
                  <a:prstClr val="black"/>
                </a:solidFill>
                <a:effectLst/>
                <a:uLnTx/>
                <a:uFillTx/>
                <a:latin typeface="Arial" panose="020B0604020202020204"/>
                <a:ea typeface="+mn-ea"/>
                <a:cs typeface="+mn-cs"/>
              </a:rPr>
              <a:t>Totala</a:t>
            </a:r>
            <a:br>
              <a:rPr kumimoji="0" lang="en-SE" sz="1100" b="1" i="0" u="none" strike="noStrike" kern="1200" cap="none" spc="0" normalizeH="0" baseline="0" noProof="0">
                <a:ln>
                  <a:noFill/>
                </a:ln>
                <a:solidFill>
                  <a:prstClr val="black"/>
                </a:solidFill>
                <a:effectLst/>
                <a:uLnTx/>
                <a:uFillTx/>
                <a:latin typeface="Arial" panose="020B0604020202020204"/>
                <a:ea typeface="+mn-ea"/>
                <a:cs typeface="+mn-cs"/>
              </a:rPr>
            </a:br>
            <a:r>
              <a:rPr kumimoji="0" lang="en-SE" sz="1100" b="1" i="0" u="none" strike="noStrike" kern="1200" cap="none" spc="0" normalizeH="0" baseline="0" noProof="0">
                <a:ln>
                  <a:noFill/>
                </a:ln>
                <a:solidFill>
                  <a:prstClr val="black"/>
                </a:solidFill>
                <a:effectLst/>
                <a:uLnTx/>
                <a:uFillTx/>
                <a:latin typeface="Arial" panose="020B0604020202020204"/>
                <a:ea typeface="+mn-ea"/>
                <a:cs typeface="+mn-cs"/>
              </a:rPr>
              <a:t> snittet</a:t>
            </a:r>
          </a:p>
        </p:txBody>
      </p:sp>
      <p:sp>
        <p:nvSpPr>
          <p:cNvPr id="36" name="Oval 9">
            <a:extLst>
              <a:ext uri="{FF2B5EF4-FFF2-40B4-BE49-F238E27FC236}">
                <a16:creationId xmlns:a16="http://schemas.microsoft.com/office/drawing/2014/main" id="{C93DF8DB-FC81-E984-0144-6F827BFC415E}"/>
              </a:ext>
            </a:extLst>
          </p:cNvPr>
          <p:cNvSpPr/>
          <p:nvPr/>
        </p:nvSpPr>
        <p:spPr>
          <a:xfrm>
            <a:off x="2228298" y="192385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900" dirty="0">
                <a:solidFill>
                  <a:prstClr val="white"/>
                </a:solidFill>
                <a:latin typeface="Arial" panose="020B0604020202020204"/>
              </a:rPr>
              <a:t>7</a:t>
            </a:r>
            <a:r>
              <a:rPr kumimoji="0" lang="en-SE" sz="900" b="0" i="0" u="none" strike="noStrike" kern="1200" cap="none" spc="0" normalizeH="0" baseline="0" noProof="0" dirty="0">
                <a:ln>
                  <a:noFill/>
                </a:ln>
                <a:solidFill>
                  <a:prstClr val="white"/>
                </a:solidFill>
                <a:effectLst/>
                <a:uLnTx/>
                <a:uFillTx/>
                <a:latin typeface="Arial" panose="020B0604020202020204"/>
                <a:ea typeface="+mn-ea"/>
                <a:cs typeface="+mn-cs"/>
              </a:rPr>
              <a:t>%</a:t>
            </a:r>
          </a:p>
        </p:txBody>
      </p:sp>
      <p:sp>
        <p:nvSpPr>
          <p:cNvPr id="37" name="Oval 9">
            <a:extLst>
              <a:ext uri="{FF2B5EF4-FFF2-40B4-BE49-F238E27FC236}">
                <a16:creationId xmlns:a16="http://schemas.microsoft.com/office/drawing/2014/main" id="{6055C3AE-F3CB-A4D7-E2E6-7C5753039BB2}"/>
              </a:ext>
            </a:extLst>
          </p:cNvPr>
          <p:cNvSpPr/>
          <p:nvPr/>
        </p:nvSpPr>
        <p:spPr>
          <a:xfrm>
            <a:off x="3442932" y="192385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prstClr val="white"/>
                </a:solidFill>
                <a:effectLst/>
                <a:uLnTx/>
                <a:uFillTx/>
                <a:latin typeface="Arial" panose="020B0604020202020204"/>
                <a:ea typeface="+mn-ea"/>
                <a:cs typeface="+mn-cs"/>
              </a:rPr>
              <a:t>61</a:t>
            </a:r>
            <a:r>
              <a:rPr kumimoji="0" lang="en-SE" sz="900" b="0" i="0" u="none" strike="noStrike" kern="1200" cap="none" spc="0" normalizeH="0" baseline="0" noProof="0" dirty="0">
                <a:ln>
                  <a:noFill/>
                </a:ln>
                <a:solidFill>
                  <a:prstClr val="white"/>
                </a:solidFill>
                <a:effectLst/>
                <a:uLnTx/>
                <a:uFillTx/>
                <a:latin typeface="Arial" panose="020B0604020202020204"/>
                <a:ea typeface="+mn-ea"/>
                <a:cs typeface="+mn-cs"/>
              </a:rPr>
              <a:t>%</a:t>
            </a:r>
          </a:p>
        </p:txBody>
      </p:sp>
      <p:sp>
        <p:nvSpPr>
          <p:cNvPr id="38" name="Oval 9">
            <a:extLst>
              <a:ext uri="{FF2B5EF4-FFF2-40B4-BE49-F238E27FC236}">
                <a16:creationId xmlns:a16="http://schemas.microsoft.com/office/drawing/2014/main" id="{84739F1F-C1FB-4BF0-AD13-A90D79B383BC}"/>
              </a:ext>
            </a:extLst>
          </p:cNvPr>
          <p:cNvSpPr/>
          <p:nvPr/>
        </p:nvSpPr>
        <p:spPr>
          <a:xfrm>
            <a:off x="4657567" y="192385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prstClr val="white"/>
                </a:solidFill>
                <a:effectLst/>
                <a:uLnTx/>
                <a:uFillTx/>
                <a:latin typeface="Arial" panose="020B0604020202020204"/>
                <a:ea typeface="+mn-ea"/>
                <a:cs typeface="+mn-cs"/>
              </a:rPr>
              <a:t>4</a:t>
            </a:r>
            <a:r>
              <a:rPr kumimoji="0" lang="en-SE" sz="900" b="0" i="0" u="none" strike="noStrike" kern="1200" cap="none" spc="0" normalizeH="0" baseline="0" noProof="0" dirty="0">
                <a:ln>
                  <a:noFill/>
                </a:ln>
                <a:solidFill>
                  <a:prstClr val="white"/>
                </a:solidFill>
                <a:effectLst/>
                <a:uLnTx/>
                <a:uFillTx/>
                <a:latin typeface="Arial" panose="020B0604020202020204"/>
                <a:ea typeface="+mn-ea"/>
                <a:cs typeface="+mn-cs"/>
              </a:rPr>
              <a:t>%</a:t>
            </a:r>
          </a:p>
        </p:txBody>
      </p:sp>
      <p:sp>
        <p:nvSpPr>
          <p:cNvPr id="39" name="Oval 9">
            <a:extLst>
              <a:ext uri="{FF2B5EF4-FFF2-40B4-BE49-F238E27FC236}">
                <a16:creationId xmlns:a16="http://schemas.microsoft.com/office/drawing/2014/main" id="{78AC0F12-DD17-4923-0531-CF14A7503F67}"/>
              </a:ext>
            </a:extLst>
          </p:cNvPr>
          <p:cNvSpPr/>
          <p:nvPr/>
        </p:nvSpPr>
        <p:spPr>
          <a:xfrm>
            <a:off x="6916688" y="192385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prstClr val="white"/>
                </a:solidFill>
                <a:effectLst/>
                <a:uLnTx/>
                <a:uFillTx/>
                <a:latin typeface="Arial" panose="020B0604020202020204"/>
                <a:ea typeface="+mn-ea"/>
                <a:cs typeface="+mn-cs"/>
              </a:rPr>
              <a:t>25</a:t>
            </a:r>
            <a:r>
              <a:rPr kumimoji="0" lang="en-SE" sz="900" b="0" i="0" u="none" strike="noStrike" kern="1200" cap="none" spc="0" normalizeH="0" baseline="0" noProof="0" dirty="0">
                <a:ln>
                  <a:noFill/>
                </a:ln>
                <a:solidFill>
                  <a:prstClr val="white"/>
                </a:solidFill>
                <a:effectLst/>
                <a:uLnTx/>
                <a:uFillTx/>
                <a:latin typeface="Arial" panose="020B0604020202020204"/>
                <a:ea typeface="+mn-ea"/>
                <a:cs typeface="+mn-cs"/>
              </a:rPr>
              <a:t>%</a:t>
            </a:r>
          </a:p>
        </p:txBody>
      </p:sp>
      <p:sp>
        <p:nvSpPr>
          <p:cNvPr id="40" name="Oval 9">
            <a:extLst>
              <a:ext uri="{FF2B5EF4-FFF2-40B4-BE49-F238E27FC236}">
                <a16:creationId xmlns:a16="http://schemas.microsoft.com/office/drawing/2014/main" id="{D0743F5E-D59B-20AA-EC64-36518FBBCE45}"/>
              </a:ext>
            </a:extLst>
          </p:cNvPr>
          <p:cNvSpPr/>
          <p:nvPr/>
        </p:nvSpPr>
        <p:spPr>
          <a:xfrm>
            <a:off x="8159633" y="192385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900" dirty="0">
                <a:solidFill>
                  <a:prstClr val="white"/>
                </a:solidFill>
                <a:latin typeface="Arial" panose="020B0604020202020204"/>
              </a:rPr>
              <a:t>7%</a:t>
            </a:r>
            <a:endParaRPr kumimoji="0" lang="en-SE" sz="9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1" name="Oval 9">
            <a:extLst>
              <a:ext uri="{FF2B5EF4-FFF2-40B4-BE49-F238E27FC236}">
                <a16:creationId xmlns:a16="http://schemas.microsoft.com/office/drawing/2014/main" id="{BAEB4F92-C3D5-676F-0578-546736FB67A8}"/>
              </a:ext>
            </a:extLst>
          </p:cNvPr>
          <p:cNvSpPr/>
          <p:nvPr/>
        </p:nvSpPr>
        <p:spPr>
          <a:xfrm>
            <a:off x="9402578" y="192385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900" dirty="0">
                <a:solidFill>
                  <a:prstClr val="white"/>
                </a:solidFill>
                <a:latin typeface="Arial" panose="020B0604020202020204"/>
              </a:rPr>
              <a:t>63</a:t>
            </a:r>
            <a:r>
              <a:rPr kumimoji="0" lang="en-SE" sz="900" b="0" i="0" u="none" strike="noStrike" kern="1200" cap="none" spc="0" normalizeH="0" baseline="0" noProof="0" dirty="0">
                <a:ln>
                  <a:noFill/>
                </a:ln>
                <a:solidFill>
                  <a:prstClr val="white"/>
                </a:solidFill>
                <a:effectLst/>
                <a:uLnTx/>
                <a:uFillTx/>
                <a:latin typeface="Arial" panose="020B0604020202020204"/>
                <a:ea typeface="+mn-ea"/>
                <a:cs typeface="+mn-cs"/>
              </a:rPr>
              <a:t>%</a:t>
            </a:r>
          </a:p>
        </p:txBody>
      </p:sp>
      <p:sp>
        <p:nvSpPr>
          <p:cNvPr id="42" name="Oval 9">
            <a:extLst>
              <a:ext uri="{FF2B5EF4-FFF2-40B4-BE49-F238E27FC236}">
                <a16:creationId xmlns:a16="http://schemas.microsoft.com/office/drawing/2014/main" id="{EDDF06E1-01D9-AA97-20D0-B7E17A9D22DE}"/>
              </a:ext>
            </a:extLst>
          </p:cNvPr>
          <p:cNvSpPr/>
          <p:nvPr/>
        </p:nvSpPr>
        <p:spPr>
          <a:xfrm>
            <a:off x="10645523" y="1936545"/>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900" dirty="0">
                <a:solidFill>
                  <a:prstClr val="white"/>
                </a:solidFill>
                <a:latin typeface="Arial" panose="020B0604020202020204"/>
              </a:rPr>
              <a:t>5</a:t>
            </a:r>
            <a:r>
              <a:rPr kumimoji="0" lang="en-SE" sz="900" b="0" i="0" u="none" strike="noStrike" kern="1200" cap="none" spc="0" normalizeH="0" baseline="0" noProof="0" dirty="0">
                <a:ln>
                  <a:noFill/>
                </a:ln>
                <a:solidFill>
                  <a:prstClr val="white"/>
                </a:solidFill>
                <a:effectLst/>
                <a:uLnTx/>
                <a:uFillTx/>
                <a:latin typeface="Arial" panose="020B0604020202020204"/>
                <a:ea typeface="+mn-ea"/>
                <a:cs typeface="+mn-cs"/>
              </a:rPr>
              <a:t>%</a:t>
            </a:r>
          </a:p>
        </p:txBody>
      </p:sp>
      <p:sp>
        <p:nvSpPr>
          <p:cNvPr id="14" name="textruta 13">
            <a:extLst>
              <a:ext uri="{FF2B5EF4-FFF2-40B4-BE49-F238E27FC236}">
                <a16:creationId xmlns:a16="http://schemas.microsoft.com/office/drawing/2014/main" id="{C281235A-3321-7173-921B-F2C0E024BBF1}"/>
              </a:ext>
            </a:extLst>
          </p:cNvPr>
          <p:cNvSpPr txBox="1"/>
          <p:nvPr/>
        </p:nvSpPr>
        <p:spPr>
          <a:xfrm>
            <a:off x="4482592" y="2659542"/>
            <a:ext cx="14493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dirty="0">
                <a:ln>
                  <a:noFill/>
                </a:ln>
                <a:solidFill>
                  <a:prstClr val="black"/>
                </a:solidFill>
                <a:effectLst/>
                <a:uLnTx/>
                <a:uFillTx/>
                <a:latin typeface="Arial" panose="020B0604020202020204"/>
                <a:ea typeface="+mn-ea"/>
                <a:cs typeface="+mn-cs"/>
              </a:rPr>
              <a:t>Kundernas fokus på lågt pris är en stor utmaning för både teknikkonsult- och arkitektföretagen</a:t>
            </a:r>
          </a:p>
        </p:txBody>
      </p:sp>
      <p:sp>
        <p:nvSpPr>
          <p:cNvPr id="15" name="textruta 14">
            <a:extLst>
              <a:ext uri="{FF2B5EF4-FFF2-40B4-BE49-F238E27FC236}">
                <a16:creationId xmlns:a16="http://schemas.microsoft.com/office/drawing/2014/main" id="{87F6AB9A-D61F-6E92-1167-E8C89E5284D4}"/>
              </a:ext>
            </a:extLst>
          </p:cNvPr>
          <p:cNvSpPr txBox="1"/>
          <p:nvPr/>
        </p:nvSpPr>
        <p:spPr>
          <a:xfrm>
            <a:off x="1829202" y="2544268"/>
            <a:ext cx="11225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dirty="0">
                <a:ln>
                  <a:noFill/>
                </a:ln>
                <a:solidFill>
                  <a:prstClr val="black"/>
                </a:solidFill>
                <a:effectLst/>
                <a:uLnTx/>
                <a:uFillTx/>
                <a:latin typeface="Arial" panose="020B0604020202020204"/>
                <a:ea typeface="+mn-ea"/>
                <a:cs typeface="+mn-cs"/>
              </a:rPr>
              <a:t>Kompetensbrist är en stor utmaning för industri- och </a:t>
            </a:r>
            <a:r>
              <a:rPr kumimoji="0" lang="sv-SE" sz="900" b="0" i="1" u="none" strike="noStrike" kern="1200" cap="none" spc="0" normalizeH="0" baseline="0" noProof="0" dirty="0" err="1">
                <a:ln>
                  <a:noFill/>
                </a:ln>
                <a:solidFill>
                  <a:prstClr val="black"/>
                </a:solidFill>
                <a:effectLst/>
                <a:uLnTx/>
                <a:uFillTx/>
                <a:latin typeface="Arial" panose="020B0604020202020204"/>
                <a:ea typeface="+mn-ea"/>
                <a:cs typeface="+mn-cs"/>
              </a:rPr>
              <a:t>techkonsultföretag</a:t>
            </a:r>
            <a:endParaRPr kumimoji="0" lang="sv-SE" sz="900" b="0" i="1"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21" name="Rak pilkoppling 20">
            <a:extLst>
              <a:ext uri="{FF2B5EF4-FFF2-40B4-BE49-F238E27FC236}">
                <a16:creationId xmlns:a16="http://schemas.microsoft.com/office/drawing/2014/main" id="{86AC4FE6-CFCA-202E-E428-D4A80BB5A51F}"/>
              </a:ext>
            </a:extLst>
          </p:cNvPr>
          <p:cNvCxnSpPr>
            <a:cxnSpLocks/>
            <a:stCxn id="34" idx="2"/>
          </p:cNvCxnSpPr>
          <p:nvPr/>
        </p:nvCxnSpPr>
        <p:spPr>
          <a:xfrm rot="10800000">
            <a:off x="3851173" y="2579326"/>
            <a:ext cx="439300" cy="403885"/>
          </a:xfrm>
          <a:prstGeom prst="curvedConnector3">
            <a:avLst>
              <a:gd name="adj1" fmla="val 2299"/>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Ellips 33">
            <a:extLst>
              <a:ext uri="{FF2B5EF4-FFF2-40B4-BE49-F238E27FC236}">
                <a16:creationId xmlns:a16="http://schemas.microsoft.com/office/drawing/2014/main" id="{988D8CF5-122A-83A6-229C-0CC283C3D07F}"/>
              </a:ext>
            </a:extLst>
          </p:cNvPr>
          <p:cNvSpPr/>
          <p:nvPr/>
        </p:nvSpPr>
        <p:spPr>
          <a:xfrm>
            <a:off x="4290473" y="2579325"/>
            <a:ext cx="1782779" cy="80776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43" name="Ellips 42">
            <a:extLst>
              <a:ext uri="{FF2B5EF4-FFF2-40B4-BE49-F238E27FC236}">
                <a16:creationId xmlns:a16="http://schemas.microsoft.com/office/drawing/2014/main" id="{D4E016DF-E9D2-FB59-DD6A-F02AD73AFE19}"/>
              </a:ext>
            </a:extLst>
          </p:cNvPr>
          <p:cNvSpPr/>
          <p:nvPr/>
        </p:nvSpPr>
        <p:spPr>
          <a:xfrm>
            <a:off x="1693456" y="2418347"/>
            <a:ext cx="1360638" cy="88752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cxnSp>
        <p:nvCxnSpPr>
          <p:cNvPr id="35" name="Rak pilkoppling 34">
            <a:extLst>
              <a:ext uri="{FF2B5EF4-FFF2-40B4-BE49-F238E27FC236}">
                <a16:creationId xmlns:a16="http://schemas.microsoft.com/office/drawing/2014/main" id="{C288766C-53F2-15CA-6272-63E2F9ACA73E}"/>
              </a:ext>
            </a:extLst>
          </p:cNvPr>
          <p:cNvCxnSpPr>
            <a:cxnSpLocks/>
            <a:stCxn id="34" idx="2"/>
          </p:cNvCxnSpPr>
          <p:nvPr/>
        </p:nvCxnSpPr>
        <p:spPr>
          <a:xfrm flipH="1" flipV="1">
            <a:off x="3474894" y="2913449"/>
            <a:ext cx="815579" cy="697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Rak pilkoppling 20">
            <a:extLst>
              <a:ext uri="{FF2B5EF4-FFF2-40B4-BE49-F238E27FC236}">
                <a16:creationId xmlns:a16="http://schemas.microsoft.com/office/drawing/2014/main" id="{23E2DA91-5A0E-849D-99C5-2803F05EC419}"/>
              </a:ext>
            </a:extLst>
          </p:cNvPr>
          <p:cNvCxnSpPr>
            <a:cxnSpLocks/>
          </p:cNvCxnSpPr>
          <p:nvPr/>
        </p:nvCxnSpPr>
        <p:spPr>
          <a:xfrm rot="10800000" flipV="1">
            <a:off x="1236476" y="2862106"/>
            <a:ext cx="447098" cy="197718"/>
          </a:xfrm>
          <a:prstGeom prst="curvedConnector3">
            <a:avLst>
              <a:gd name="adj1" fmla="val 99709"/>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8027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FBDE706C-CD65-0244-A069-5544372810E5}"/>
              </a:ext>
            </a:extLst>
          </p:cNvPr>
          <p:cNvSpPr/>
          <p:nvPr/>
        </p:nvSpPr>
        <p:spPr>
          <a:xfrm>
            <a:off x="6095999" y="0"/>
            <a:ext cx="6096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8" name="Diagram 17">
            <a:extLst>
              <a:ext uri="{FF2B5EF4-FFF2-40B4-BE49-F238E27FC236}">
                <a16:creationId xmlns:a16="http://schemas.microsoft.com/office/drawing/2014/main" id="{1880C75F-C8FF-4FCC-BF24-8EE87E7BC15C}"/>
              </a:ext>
            </a:extLst>
          </p:cNvPr>
          <p:cNvGraphicFramePr>
            <a:graphicFrameLocks/>
          </p:cNvGraphicFramePr>
          <p:nvPr>
            <p:extLst>
              <p:ext uri="{D42A27DB-BD31-4B8C-83A1-F6EECF244321}">
                <p14:modId xmlns:p14="http://schemas.microsoft.com/office/powerpoint/2010/main" val="1057499442"/>
              </p:ext>
            </p:extLst>
          </p:nvPr>
        </p:nvGraphicFramePr>
        <p:xfrm>
          <a:off x="6456760" y="2305905"/>
          <a:ext cx="5206827" cy="3531370"/>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16">
            <a:extLst>
              <a:ext uri="{FF2B5EF4-FFF2-40B4-BE49-F238E27FC236}">
                <a16:creationId xmlns:a16="http://schemas.microsoft.com/office/drawing/2014/main" id="{7C7233DE-CF57-2E64-ACD5-E52BBA533ED1}"/>
              </a:ext>
            </a:extLst>
          </p:cNvPr>
          <p:cNvSpPr/>
          <p:nvPr/>
        </p:nvSpPr>
        <p:spPr>
          <a:xfrm>
            <a:off x="1460462" y="2511835"/>
            <a:ext cx="4522914" cy="449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9" name="Diagram 8">
            <a:extLst>
              <a:ext uri="{FF2B5EF4-FFF2-40B4-BE49-F238E27FC236}">
                <a16:creationId xmlns:a16="http://schemas.microsoft.com/office/drawing/2014/main" id="{89ABF12F-F5AA-79C4-DD80-348F19247F73}"/>
              </a:ext>
            </a:extLst>
          </p:cNvPr>
          <p:cNvGraphicFramePr>
            <a:graphicFrameLocks/>
          </p:cNvGraphicFramePr>
          <p:nvPr>
            <p:extLst>
              <p:ext uri="{D42A27DB-BD31-4B8C-83A1-F6EECF244321}">
                <p14:modId xmlns:p14="http://schemas.microsoft.com/office/powerpoint/2010/main" val="894396936"/>
              </p:ext>
            </p:extLst>
          </p:nvPr>
        </p:nvGraphicFramePr>
        <p:xfrm>
          <a:off x="425340" y="2305904"/>
          <a:ext cx="5598042" cy="3658238"/>
        </p:xfrm>
        <a:graphic>
          <a:graphicData uri="http://schemas.openxmlformats.org/drawingml/2006/chart">
            <c:chart xmlns:c="http://schemas.openxmlformats.org/drawingml/2006/chart" xmlns:r="http://schemas.openxmlformats.org/officeDocument/2006/relationships" r:id="rId3"/>
          </a:graphicData>
        </a:graphic>
      </p:graphicFrame>
      <p:sp>
        <p:nvSpPr>
          <p:cNvPr id="2" name="Rubrik 1">
            <a:extLst>
              <a:ext uri="{FF2B5EF4-FFF2-40B4-BE49-F238E27FC236}">
                <a16:creationId xmlns:a16="http://schemas.microsoft.com/office/drawing/2014/main" id="{45049755-8EB3-E24F-88B7-450D2EF60858}"/>
              </a:ext>
            </a:extLst>
          </p:cNvPr>
          <p:cNvSpPr>
            <a:spLocks noGrp="1"/>
          </p:cNvSpPr>
          <p:nvPr>
            <p:ph type="title"/>
          </p:nvPr>
        </p:nvSpPr>
        <p:spPr/>
        <p:txBody>
          <a:bodyPr/>
          <a:lstStyle/>
          <a:p>
            <a:r>
              <a:rPr lang="sv-SE" dirty="0"/>
              <a:t>Hög andel medlemsföretag erbjuder i år hållbara produkter och tjänster</a:t>
            </a:r>
            <a:br>
              <a:rPr lang="sv-SE" dirty="0"/>
            </a:br>
            <a:r>
              <a:rPr lang="sv-SE" b="0" dirty="0"/>
              <a:t>–Industri- och tech</a:t>
            </a:r>
            <a:r>
              <a:rPr lang="sv-SE" dirty="0"/>
              <a:t>konsultföretagen i topp</a:t>
            </a:r>
          </a:p>
        </p:txBody>
      </p:sp>
      <p:sp>
        <p:nvSpPr>
          <p:cNvPr id="3" name="Platshållare för innehåll 2">
            <a:extLst>
              <a:ext uri="{FF2B5EF4-FFF2-40B4-BE49-F238E27FC236}">
                <a16:creationId xmlns:a16="http://schemas.microsoft.com/office/drawing/2014/main" id="{54AE2289-9E8E-854E-A56C-F4C83484AC74}"/>
              </a:ext>
            </a:extLst>
          </p:cNvPr>
          <p:cNvSpPr>
            <a:spLocks noGrp="1"/>
          </p:cNvSpPr>
          <p:nvPr>
            <p:ph idx="1"/>
          </p:nvPr>
        </p:nvSpPr>
        <p:spPr>
          <a:xfrm>
            <a:off x="415787" y="1020727"/>
            <a:ext cx="5599362" cy="638739"/>
          </a:xfrm>
        </p:spPr>
        <p:txBody>
          <a:bodyPr/>
          <a:lstStyle/>
          <a:p>
            <a:r>
              <a:rPr lang="sv-SE" b="1" dirty="0"/>
              <a:t>Interna processer för eget hållbarhetsarbete </a:t>
            </a:r>
            <a:br>
              <a:rPr lang="sv-SE" dirty="0"/>
            </a:br>
            <a:r>
              <a:rPr lang="sv-SE" dirty="0"/>
              <a:t>I procent, fördelat per verksamhetsområde</a:t>
            </a:r>
          </a:p>
        </p:txBody>
      </p:sp>
      <p:sp>
        <p:nvSpPr>
          <p:cNvPr id="12" name="Platshållare för sidfot 11">
            <a:extLst>
              <a:ext uri="{FF2B5EF4-FFF2-40B4-BE49-F238E27FC236}">
                <a16:creationId xmlns:a16="http://schemas.microsoft.com/office/drawing/2014/main" id="{1D40B5FB-E7E6-FE4F-BE8D-6E975102754E}"/>
              </a:ext>
            </a:extLst>
          </p:cNvPr>
          <p:cNvSpPr>
            <a:spLocks noGrp="1"/>
          </p:cNvSpPr>
          <p:nvPr>
            <p:ph type="ftr" sz="quarter" idx="11"/>
          </p:nvPr>
        </p:nvSpPr>
        <p:spPr/>
        <p:txBody>
          <a:bodyPr/>
          <a:lstStyle/>
          <a:p>
            <a:r>
              <a:rPr lang="sv-SE" dirty="0"/>
              <a:t>Insikt 2025 |</a:t>
            </a:r>
          </a:p>
        </p:txBody>
      </p:sp>
      <p:sp>
        <p:nvSpPr>
          <p:cNvPr id="13" name="Platshållare för bildnummer 12">
            <a:extLst>
              <a:ext uri="{FF2B5EF4-FFF2-40B4-BE49-F238E27FC236}">
                <a16:creationId xmlns:a16="http://schemas.microsoft.com/office/drawing/2014/main" id="{F91399A6-E05B-6E42-B530-E3B857E19D29}"/>
              </a:ext>
            </a:extLst>
          </p:cNvPr>
          <p:cNvSpPr>
            <a:spLocks noGrp="1"/>
          </p:cNvSpPr>
          <p:nvPr>
            <p:ph type="sldNum" sz="quarter" idx="12"/>
          </p:nvPr>
        </p:nvSpPr>
        <p:spPr/>
        <p:txBody>
          <a:bodyPr/>
          <a:lstStyle/>
          <a:p>
            <a:fld id="{AE086683-F536-42AB-ABBC-F4803DFE8DBC}" type="slidenum">
              <a:rPr lang="sv-SE" smtClean="0"/>
              <a:t>12</a:t>
            </a:fld>
            <a:endParaRPr lang="sv-SE"/>
          </a:p>
        </p:txBody>
      </p:sp>
      <p:sp>
        <p:nvSpPr>
          <p:cNvPr id="4" name="Platshållare för innehåll 2">
            <a:extLst>
              <a:ext uri="{FF2B5EF4-FFF2-40B4-BE49-F238E27FC236}">
                <a16:creationId xmlns:a16="http://schemas.microsoft.com/office/drawing/2014/main" id="{3F650D6A-DA67-8243-8958-8B44EB0E00F2}"/>
              </a:ext>
            </a:extLst>
          </p:cNvPr>
          <p:cNvSpPr txBox="1">
            <a:spLocks/>
          </p:cNvSpPr>
          <p:nvPr/>
        </p:nvSpPr>
        <p:spPr>
          <a:xfrm>
            <a:off x="6316636" y="1020726"/>
            <a:ext cx="4826852" cy="63874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4"/>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600" b="1" dirty="0"/>
              <a:t>Erbjuder hållbara produkter/tjänster</a:t>
            </a:r>
            <a:br>
              <a:rPr lang="sv-SE" sz="1600" b="1" dirty="0"/>
            </a:br>
            <a:r>
              <a:rPr lang="sv-SE" sz="1600" dirty="0"/>
              <a:t>I procent, fördelat per verksamhetsområde</a:t>
            </a:r>
          </a:p>
        </p:txBody>
      </p:sp>
      <p:sp>
        <p:nvSpPr>
          <p:cNvPr id="16" name="textruta 15">
            <a:extLst>
              <a:ext uri="{FF2B5EF4-FFF2-40B4-BE49-F238E27FC236}">
                <a16:creationId xmlns:a16="http://schemas.microsoft.com/office/drawing/2014/main" id="{3E21C3E7-E591-A745-8C47-52AE15C4600F}"/>
              </a:ext>
            </a:extLst>
          </p:cNvPr>
          <p:cNvSpPr txBox="1"/>
          <p:nvPr/>
        </p:nvSpPr>
        <p:spPr>
          <a:xfrm>
            <a:off x="3804833" y="6316799"/>
            <a:ext cx="4578617" cy="307777"/>
          </a:xfrm>
          <a:prstGeom prst="rect">
            <a:avLst/>
          </a:prstGeom>
        </p:spPr>
        <p:txBody>
          <a:bodyPr wrap="square">
            <a:spAutoFit/>
          </a:bodyPr>
          <a:lstStyle>
            <a:defPPr>
              <a:defRPr lang="sv-SE"/>
            </a:defPPr>
            <a:lvl1pPr algn="ctr">
              <a:defRPr sz="700"/>
            </a:lvl1pPr>
          </a:lstStyle>
          <a:p>
            <a:r>
              <a:rPr lang="sv-SE"/>
              <a:t>Hållbara produkter/tjänster hjälper kunderna att arbeta mer hållbart/utveckla mer hållbara produkter och tjänster, t.ex. ECO-designtjänster, miljötjänster, hållbarhetsrådgivning, energieffektivisering etc.</a:t>
            </a:r>
          </a:p>
        </p:txBody>
      </p:sp>
      <p:sp>
        <p:nvSpPr>
          <p:cNvPr id="23" name="textruta 22">
            <a:extLst>
              <a:ext uri="{FF2B5EF4-FFF2-40B4-BE49-F238E27FC236}">
                <a16:creationId xmlns:a16="http://schemas.microsoft.com/office/drawing/2014/main" id="{3B753B55-49BD-E49B-05A0-31AC17DB811D}"/>
              </a:ext>
            </a:extLst>
          </p:cNvPr>
          <p:cNvSpPr txBox="1"/>
          <p:nvPr/>
        </p:nvSpPr>
        <p:spPr>
          <a:xfrm>
            <a:off x="3756061" y="2638768"/>
            <a:ext cx="492443" cy="230832"/>
          </a:xfrm>
          <a:prstGeom prst="rect">
            <a:avLst/>
          </a:prstGeom>
          <a:noFill/>
        </p:spPr>
        <p:txBody>
          <a:bodyPr wrap="none" rtlCol="0">
            <a:spAutoFit/>
          </a:bodyPr>
          <a:lstStyle/>
          <a:p>
            <a:r>
              <a:rPr lang="sv-SE" sz="900" dirty="0">
                <a:solidFill>
                  <a:schemeClr val="bg1"/>
                </a:solidFill>
              </a:rPr>
              <a:t>(83%)</a:t>
            </a:r>
          </a:p>
        </p:txBody>
      </p:sp>
      <p:sp>
        <p:nvSpPr>
          <p:cNvPr id="24" name="textruta 23">
            <a:extLst>
              <a:ext uri="{FF2B5EF4-FFF2-40B4-BE49-F238E27FC236}">
                <a16:creationId xmlns:a16="http://schemas.microsoft.com/office/drawing/2014/main" id="{0CA16542-1C2F-BF19-AC86-37F113C8E09B}"/>
              </a:ext>
            </a:extLst>
          </p:cNvPr>
          <p:cNvSpPr txBox="1"/>
          <p:nvPr/>
        </p:nvSpPr>
        <p:spPr>
          <a:xfrm>
            <a:off x="3769000" y="3220034"/>
            <a:ext cx="492443" cy="230832"/>
          </a:xfrm>
          <a:prstGeom prst="rect">
            <a:avLst/>
          </a:prstGeom>
          <a:noFill/>
        </p:spPr>
        <p:txBody>
          <a:bodyPr wrap="none" rtlCol="0">
            <a:spAutoFit/>
          </a:bodyPr>
          <a:lstStyle/>
          <a:p>
            <a:r>
              <a:rPr lang="sv-SE" sz="900" dirty="0">
                <a:solidFill>
                  <a:schemeClr val="bg1"/>
                </a:solidFill>
              </a:rPr>
              <a:t>(85%)</a:t>
            </a:r>
          </a:p>
        </p:txBody>
      </p:sp>
      <p:sp>
        <p:nvSpPr>
          <p:cNvPr id="29" name="textruta 28">
            <a:extLst>
              <a:ext uri="{FF2B5EF4-FFF2-40B4-BE49-F238E27FC236}">
                <a16:creationId xmlns:a16="http://schemas.microsoft.com/office/drawing/2014/main" id="{7AD52A6F-4964-EFF5-DA20-6283E6FA8493}"/>
              </a:ext>
            </a:extLst>
          </p:cNvPr>
          <p:cNvSpPr txBox="1"/>
          <p:nvPr/>
        </p:nvSpPr>
        <p:spPr>
          <a:xfrm>
            <a:off x="3939420" y="3809410"/>
            <a:ext cx="492443" cy="230832"/>
          </a:xfrm>
          <a:prstGeom prst="rect">
            <a:avLst/>
          </a:prstGeom>
          <a:noFill/>
        </p:spPr>
        <p:txBody>
          <a:bodyPr wrap="none" rtlCol="0">
            <a:spAutoFit/>
          </a:bodyPr>
          <a:lstStyle/>
          <a:p>
            <a:r>
              <a:rPr lang="sv-SE" sz="900" dirty="0">
                <a:solidFill>
                  <a:schemeClr val="bg1"/>
                </a:solidFill>
              </a:rPr>
              <a:t>(68%)</a:t>
            </a:r>
          </a:p>
        </p:txBody>
      </p:sp>
      <p:sp>
        <p:nvSpPr>
          <p:cNvPr id="30" name="textruta 29">
            <a:extLst>
              <a:ext uri="{FF2B5EF4-FFF2-40B4-BE49-F238E27FC236}">
                <a16:creationId xmlns:a16="http://schemas.microsoft.com/office/drawing/2014/main" id="{280B1BFC-9D68-62D3-56A6-B519B36FE08E}"/>
              </a:ext>
            </a:extLst>
          </p:cNvPr>
          <p:cNvSpPr txBox="1"/>
          <p:nvPr/>
        </p:nvSpPr>
        <p:spPr>
          <a:xfrm>
            <a:off x="3856259" y="4383678"/>
            <a:ext cx="492443" cy="230832"/>
          </a:xfrm>
          <a:prstGeom prst="rect">
            <a:avLst/>
          </a:prstGeom>
          <a:noFill/>
        </p:spPr>
        <p:txBody>
          <a:bodyPr wrap="none" rtlCol="0">
            <a:spAutoFit/>
          </a:bodyPr>
          <a:lstStyle/>
          <a:p>
            <a:r>
              <a:rPr lang="sv-SE" sz="900" dirty="0">
                <a:solidFill>
                  <a:schemeClr val="bg1"/>
                </a:solidFill>
              </a:rPr>
              <a:t>(95%)</a:t>
            </a:r>
          </a:p>
        </p:txBody>
      </p:sp>
      <p:sp>
        <p:nvSpPr>
          <p:cNvPr id="31" name="textruta 30">
            <a:extLst>
              <a:ext uri="{FF2B5EF4-FFF2-40B4-BE49-F238E27FC236}">
                <a16:creationId xmlns:a16="http://schemas.microsoft.com/office/drawing/2014/main" id="{77947E64-C2E3-A37A-2A21-631CCA47A0C5}"/>
              </a:ext>
            </a:extLst>
          </p:cNvPr>
          <p:cNvSpPr txBox="1"/>
          <p:nvPr/>
        </p:nvSpPr>
        <p:spPr>
          <a:xfrm>
            <a:off x="3467546" y="4984307"/>
            <a:ext cx="492443" cy="230832"/>
          </a:xfrm>
          <a:prstGeom prst="rect">
            <a:avLst/>
          </a:prstGeom>
          <a:noFill/>
        </p:spPr>
        <p:txBody>
          <a:bodyPr wrap="none" rtlCol="0">
            <a:spAutoFit/>
          </a:bodyPr>
          <a:lstStyle/>
          <a:p>
            <a:r>
              <a:rPr lang="sv-SE" sz="900" dirty="0">
                <a:solidFill>
                  <a:schemeClr val="bg1"/>
                </a:solidFill>
              </a:rPr>
              <a:t>(56%)</a:t>
            </a:r>
          </a:p>
        </p:txBody>
      </p:sp>
      <p:sp>
        <p:nvSpPr>
          <p:cNvPr id="33" name="Ned 32">
            <a:extLst>
              <a:ext uri="{FF2B5EF4-FFF2-40B4-BE49-F238E27FC236}">
                <a16:creationId xmlns:a16="http://schemas.microsoft.com/office/drawing/2014/main" id="{9AFC4792-C746-1BA8-EEC4-741D0345D3F9}"/>
              </a:ext>
            </a:extLst>
          </p:cNvPr>
          <p:cNvSpPr/>
          <p:nvPr/>
        </p:nvSpPr>
        <p:spPr>
          <a:xfrm rot="10800000">
            <a:off x="3217441" y="2672205"/>
            <a:ext cx="90570" cy="128800"/>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Ned 34">
            <a:extLst>
              <a:ext uri="{FF2B5EF4-FFF2-40B4-BE49-F238E27FC236}">
                <a16:creationId xmlns:a16="http://schemas.microsoft.com/office/drawing/2014/main" id="{17CE0AB0-2A02-1443-1F9E-27D1C2BFB1CD}"/>
              </a:ext>
            </a:extLst>
          </p:cNvPr>
          <p:cNvSpPr/>
          <p:nvPr/>
        </p:nvSpPr>
        <p:spPr>
          <a:xfrm>
            <a:off x="3216715" y="3268050"/>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Ned 35">
            <a:extLst>
              <a:ext uri="{FF2B5EF4-FFF2-40B4-BE49-F238E27FC236}">
                <a16:creationId xmlns:a16="http://schemas.microsoft.com/office/drawing/2014/main" id="{399B1E89-3C6A-D87C-089D-0E5DCA0D544C}"/>
              </a:ext>
            </a:extLst>
          </p:cNvPr>
          <p:cNvSpPr/>
          <p:nvPr/>
        </p:nvSpPr>
        <p:spPr>
          <a:xfrm>
            <a:off x="3215783" y="4457729"/>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Ned 37">
            <a:extLst>
              <a:ext uri="{FF2B5EF4-FFF2-40B4-BE49-F238E27FC236}">
                <a16:creationId xmlns:a16="http://schemas.microsoft.com/office/drawing/2014/main" id="{C44459B7-579E-86F0-DC89-487F38C2D539}"/>
              </a:ext>
            </a:extLst>
          </p:cNvPr>
          <p:cNvSpPr/>
          <p:nvPr/>
        </p:nvSpPr>
        <p:spPr>
          <a:xfrm rot="10800000">
            <a:off x="3022531" y="5057987"/>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 name="Höger klammerparentes 41">
            <a:extLst>
              <a:ext uri="{FF2B5EF4-FFF2-40B4-BE49-F238E27FC236}">
                <a16:creationId xmlns:a16="http://schemas.microsoft.com/office/drawing/2014/main" id="{B4E80D9F-5424-0B54-0DD3-F4A67DEDA346}"/>
              </a:ext>
            </a:extLst>
          </p:cNvPr>
          <p:cNvSpPr/>
          <p:nvPr/>
        </p:nvSpPr>
        <p:spPr>
          <a:xfrm rot="16200000">
            <a:off x="9322746" y="1299787"/>
            <a:ext cx="237002" cy="2410982"/>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43" name="textruta 42">
            <a:extLst>
              <a:ext uri="{FF2B5EF4-FFF2-40B4-BE49-F238E27FC236}">
                <a16:creationId xmlns:a16="http://schemas.microsoft.com/office/drawing/2014/main" id="{D0543E3D-2819-266F-A697-A89823E84468}"/>
              </a:ext>
            </a:extLst>
          </p:cNvPr>
          <p:cNvSpPr txBox="1"/>
          <p:nvPr/>
        </p:nvSpPr>
        <p:spPr>
          <a:xfrm>
            <a:off x="8995724" y="2142848"/>
            <a:ext cx="755335" cy="230832"/>
          </a:xfrm>
          <a:prstGeom prst="rect">
            <a:avLst/>
          </a:prstGeom>
          <a:noFill/>
        </p:spPr>
        <p:txBody>
          <a:bodyPr wrap="none" rtlCol="0">
            <a:spAutoFit/>
          </a:bodyPr>
          <a:lstStyle/>
          <a:p>
            <a:r>
              <a:rPr lang="sv-SE" sz="900" b="1" dirty="0"/>
              <a:t>77% </a:t>
            </a:r>
            <a:r>
              <a:rPr lang="sv-SE" sz="900" dirty="0"/>
              <a:t>(80%)</a:t>
            </a:r>
          </a:p>
        </p:txBody>
      </p:sp>
      <p:sp>
        <p:nvSpPr>
          <p:cNvPr id="45" name="Höger klammerparentes 44">
            <a:extLst>
              <a:ext uri="{FF2B5EF4-FFF2-40B4-BE49-F238E27FC236}">
                <a16:creationId xmlns:a16="http://schemas.microsoft.com/office/drawing/2014/main" id="{22980C7D-5745-71E1-61BF-D9EBF837C084}"/>
              </a:ext>
            </a:extLst>
          </p:cNvPr>
          <p:cNvSpPr/>
          <p:nvPr/>
        </p:nvSpPr>
        <p:spPr>
          <a:xfrm rot="16200000">
            <a:off x="9338120" y="1937143"/>
            <a:ext cx="96744" cy="2322019"/>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49" name="Höger klammerparentes 48">
            <a:extLst>
              <a:ext uri="{FF2B5EF4-FFF2-40B4-BE49-F238E27FC236}">
                <a16:creationId xmlns:a16="http://schemas.microsoft.com/office/drawing/2014/main" id="{F369010F-0A7D-21A3-6C5C-CF7462436B90}"/>
              </a:ext>
            </a:extLst>
          </p:cNvPr>
          <p:cNvSpPr/>
          <p:nvPr/>
        </p:nvSpPr>
        <p:spPr>
          <a:xfrm rot="16200000">
            <a:off x="9273900" y="2528472"/>
            <a:ext cx="161410" cy="2215671"/>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0" name="Höger klammerparentes 49">
            <a:extLst>
              <a:ext uri="{FF2B5EF4-FFF2-40B4-BE49-F238E27FC236}">
                <a16:creationId xmlns:a16="http://schemas.microsoft.com/office/drawing/2014/main" id="{ACC42F99-9318-03AB-FAB7-BA79D840401A}"/>
              </a:ext>
            </a:extLst>
          </p:cNvPr>
          <p:cNvSpPr/>
          <p:nvPr/>
        </p:nvSpPr>
        <p:spPr>
          <a:xfrm rot="16200000">
            <a:off x="9504081" y="2866522"/>
            <a:ext cx="121392" cy="2658395"/>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8" name="Höger klammerparentes 57">
            <a:extLst>
              <a:ext uri="{FF2B5EF4-FFF2-40B4-BE49-F238E27FC236}">
                <a16:creationId xmlns:a16="http://schemas.microsoft.com/office/drawing/2014/main" id="{947E8441-89C0-5B70-7CC0-5C40173BD40E}"/>
              </a:ext>
            </a:extLst>
          </p:cNvPr>
          <p:cNvSpPr/>
          <p:nvPr/>
        </p:nvSpPr>
        <p:spPr>
          <a:xfrm rot="16200000">
            <a:off x="9477328" y="3442840"/>
            <a:ext cx="164799" cy="2668494"/>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65" name="textruta 64">
            <a:extLst>
              <a:ext uri="{FF2B5EF4-FFF2-40B4-BE49-F238E27FC236}">
                <a16:creationId xmlns:a16="http://schemas.microsoft.com/office/drawing/2014/main" id="{D2C9B8C8-8D36-130D-37A7-E9CBE560E0C3}"/>
              </a:ext>
            </a:extLst>
          </p:cNvPr>
          <p:cNvSpPr txBox="1"/>
          <p:nvPr/>
        </p:nvSpPr>
        <p:spPr>
          <a:xfrm>
            <a:off x="9146853" y="2859702"/>
            <a:ext cx="755335" cy="230832"/>
          </a:xfrm>
          <a:prstGeom prst="rect">
            <a:avLst/>
          </a:prstGeom>
          <a:noFill/>
        </p:spPr>
        <p:txBody>
          <a:bodyPr wrap="none" rtlCol="0">
            <a:spAutoFit/>
          </a:bodyPr>
          <a:lstStyle/>
          <a:p>
            <a:r>
              <a:rPr lang="sv-SE" sz="900" b="1" dirty="0"/>
              <a:t>74% </a:t>
            </a:r>
            <a:r>
              <a:rPr lang="sv-SE" sz="900" dirty="0"/>
              <a:t>(76%)</a:t>
            </a:r>
          </a:p>
        </p:txBody>
      </p:sp>
      <p:sp>
        <p:nvSpPr>
          <p:cNvPr id="67" name="textruta 66">
            <a:extLst>
              <a:ext uri="{FF2B5EF4-FFF2-40B4-BE49-F238E27FC236}">
                <a16:creationId xmlns:a16="http://schemas.microsoft.com/office/drawing/2014/main" id="{1B338D38-A078-1118-74BA-0275AD99F0E3}"/>
              </a:ext>
            </a:extLst>
          </p:cNvPr>
          <p:cNvSpPr txBox="1"/>
          <p:nvPr/>
        </p:nvSpPr>
        <p:spPr>
          <a:xfrm>
            <a:off x="9100679" y="3400377"/>
            <a:ext cx="755335" cy="230832"/>
          </a:xfrm>
          <a:prstGeom prst="rect">
            <a:avLst/>
          </a:prstGeom>
          <a:noFill/>
        </p:spPr>
        <p:txBody>
          <a:bodyPr wrap="square" rtlCol="0">
            <a:spAutoFit/>
          </a:bodyPr>
          <a:lstStyle/>
          <a:p>
            <a:r>
              <a:rPr lang="sv-SE" sz="900" b="1" dirty="0"/>
              <a:t>71% </a:t>
            </a:r>
            <a:r>
              <a:rPr lang="sv-SE" sz="900" dirty="0"/>
              <a:t>(89%)</a:t>
            </a:r>
          </a:p>
        </p:txBody>
      </p:sp>
      <p:sp>
        <p:nvSpPr>
          <p:cNvPr id="68" name="textruta 67">
            <a:extLst>
              <a:ext uri="{FF2B5EF4-FFF2-40B4-BE49-F238E27FC236}">
                <a16:creationId xmlns:a16="http://schemas.microsoft.com/office/drawing/2014/main" id="{3600285D-E67D-D1F2-F100-9D7E77684050}"/>
              </a:ext>
            </a:extLst>
          </p:cNvPr>
          <p:cNvSpPr txBox="1"/>
          <p:nvPr/>
        </p:nvSpPr>
        <p:spPr>
          <a:xfrm>
            <a:off x="9167284" y="3934748"/>
            <a:ext cx="755335" cy="230832"/>
          </a:xfrm>
          <a:prstGeom prst="rect">
            <a:avLst/>
          </a:prstGeom>
          <a:noFill/>
        </p:spPr>
        <p:txBody>
          <a:bodyPr wrap="none" rtlCol="0">
            <a:spAutoFit/>
          </a:bodyPr>
          <a:lstStyle/>
          <a:p>
            <a:r>
              <a:rPr lang="sv-SE" sz="900" b="1" dirty="0"/>
              <a:t>86% </a:t>
            </a:r>
            <a:r>
              <a:rPr lang="sv-SE" sz="900" dirty="0"/>
              <a:t>(86%)</a:t>
            </a:r>
          </a:p>
        </p:txBody>
      </p:sp>
      <p:sp>
        <p:nvSpPr>
          <p:cNvPr id="70" name="textruta 69">
            <a:extLst>
              <a:ext uri="{FF2B5EF4-FFF2-40B4-BE49-F238E27FC236}">
                <a16:creationId xmlns:a16="http://schemas.microsoft.com/office/drawing/2014/main" id="{5AD2B941-5B15-0092-5B7C-AC171E405588}"/>
              </a:ext>
            </a:extLst>
          </p:cNvPr>
          <p:cNvSpPr txBox="1"/>
          <p:nvPr/>
        </p:nvSpPr>
        <p:spPr>
          <a:xfrm>
            <a:off x="9152215" y="4516688"/>
            <a:ext cx="799732" cy="230832"/>
          </a:xfrm>
          <a:prstGeom prst="rect">
            <a:avLst/>
          </a:prstGeom>
          <a:noFill/>
        </p:spPr>
        <p:txBody>
          <a:bodyPr wrap="square" rtlCol="0">
            <a:spAutoFit/>
          </a:bodyPr>
          <a:lstStyle/>
          <a:p>
            <a:r>
              <a:rPr lang="sv-SE" sz="900" b="1" dirty="0"/>
              <a:t>86% </a:t>
            </a:r>
            <a:r>
              <a:rPr lang="sv-SE" sz="900" dirty="0"/>
              <a:t>(55%)</a:t>
            </a:r>
          </a:p>
        </p:txBody>
      </p:sp>
      <p:sp>
        <p:nvSpPr>
          <p:cNvPr id="74" name="Ned 73">
            <a:extLst>
              <a:ext uri="{FF2B5EF4-FFF2-40B4-BE49-F238E27FC236}">
                <a16:creationId xmlns:a16="http://schemas.microsoft.com/office/drawing/2014/main" id="{BF477FAD-DE27-F469-73D7-8FC69D754759}"/>
              </a:ext>
            </a:extLst>
          </p:cNvPr>
          <p:cNvSpPr/>
          <p:nvPr/>
        </p:nvSpPr>
        <p:spPr>
          <a:xfrm>
            <a:off x="9089958" y="2894238"/>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5" name="Ned 74">
            <a:extLst>
              <a:ext uri="{FF2B5EF4-FFF2-40B4-BE49-F238E27FC236}">
                <a16:creationId xmlns:a16="http://schemas.microsoft.com/office/drawing/2014/main" id="{98A42CC9-BFCC-5B5D-C240-FD7F5D7120F6}"/>
              </a:ext>
            </a:extLst>
          </p:cNvPr>
          <p:cNvSpPr/>
          <p:nvPr/>
        </p:nvSpPr>
        <p:spPr>
          <a:xfrm>
            <a:off x="9061645" y="3476986"/>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7" name="Ned 76">
            <a:extLst>
              <a:ext uri="{FF2B5EF4-FFF2-40B4-BE49-F238E27FC236}">
                <a16:creationId xmlns:a16="http://schemas.microsoft.com/office/drawing/2014/main" id="{65283C6C-2C38-ECC9-DA28-53C0910CA068}"/>
              </a:ext>
            </a:extLst>
          </p:cNvPr>
          <p:cNvSpPr/>
          <p:nvPr/>
        </p:nvSpPr>
        <p:spPr>
          <a:xfrm rot="10800000">
            <a:off x="9106930" y="4556878"/>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8" name="textruta 77">
            <a:extLst>
              <a:ext uri="{FF2B5EF4-FFF2-40B4-BE49-F238E27FC236}">
                <a16:creationId xmlns:a16="http://schemas.microsoft.com/office/drawing/2014/main" id="{BED101A5-95B0-023D-B947-D7A6199D4F09}"/>
              </a:ext>
            </a:extLst>
          </p:cNvPr>
          <p:cNvSpPr txBox="1"/>
          <p:nvPr/>
        </p:nvSpPr>
        <p:spPr>
          <a:xfrm>
            <a:off x="524161" y="1660762"/>
            <a:ext cx="2166443" cy="553998"/>
          </a:xfrm>
          <a:prstGeom prst="rect">
            <a:avLst/>
          </a:prstGeom>
          <a:noFill/>
        </p:spPr>
        <p:txBody>
          <a:bodyPr wrap="square" rtlCol="0">
            <a:spAutoFit/>
          </a:bodyPr>
          <a:lstStyle/>
          <a:p>
            <a:pPr algn="ctr"/>
            <a:r>
              <a:rPr lang="sv-SE" sz="1000" i="1" dirty="0"/>
              <a:t>Andelen företag med interna processer för eget </a:t>
            </a:r>
            <a:r>
              <a:rPr lang="sv-SE" sz="1000" i="1" dirty="0" err="1"/>
              <a:t>hållbarhets-arbete</a:t>
            </a:r>
            <a:r>
              <a:rPr lang="sv-SE" sz="1000" i="1" dirty="0"/>
              <a:t> fortsätter att öka något</a:t>
            </a:r>
          </a:p>
        </p:txBody>
      </p:sp>
      <p:sp>
        <p:nvSpPr>
          <p:cNvPr id="80" name="textruta 79">
            <a:extLst>
              <a:ext uri="{FF2B5EF4-FFF2-40B4-BE49-F238E27FC236}">
                <a16:creationId xmlns:a16="http://schemas.microsoft.com/office/drawing/2014/main" id="{FF72C46A-E892-CB32-FF15-15208367AA15}"/>
              </a:ext>
            </a:extLst>
          </p:cNvPr>
          <p:cNvSpPr txBox="1"/>
          <p:nvPr/>
        </p:nvSpPr>
        <p:spPr>
          <a:xfrm>
            <a:off x="6263080" y="1630762"/>
            <a:ext cx="2271603" cy="707886"/>
          </a:xfrm>
          <a:prstGeom prst="rect">
            <a:avLst/>
          </a:prstGeom>
          <a:noFill/>
        </p:spPr>
        <p:txBody>
          <a:bodyPr wrap="square" rtlCol="0">
            <a:spAutoFit/>
          </a:bodyPr>
          <a:lstStyle/>
          <a:p>
            <a:pPr algn="ctr"/>
            <a:r>
              <a:rPr lang="sv-SE" sz="1000" i="1" dirty="0"/>
              <a:t>Medlemsföretagens utbud av hållbara produkter och tjänsteerbjudanden är högt men minskar något </a:t>
            </a:r>
          </a:p>
        </p:txBody>
      </p:sp>
      <p:sp>
        <p:nvSpPr>
          <p:cNvPr id="19" name="Ned 34">
            <a:extLst>
              <a:ext uri="{FF2B5EF4-FFF2-40B4-BE49-F238E27FC236}">
                <a16:creationId xmlns:a16="http://schemas.microsoft.com/office/drawing/2014/main" id="{823DB645-9BA9-1D74-9012-1DA1D6BFAD3F}"/>
              </a:ext>
            </a:extLst>
          </p:cNvPr>
          <p:cNvSpPr/>
          <p:nvPr/>
        </p:nvSpPr>
        <p:spPr>
          <a:xfrm rot="16200000">
            <a:off x="9131323" y="4004448"/>
            <a:ext cx="90570" cy="128800"/>
          </a:xfrm>
          <a:prstGeom prst="down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Ned 34">
            <a:extLst>
              <a:ext uri="{FF2B5EF4-FFF2-40B4-BE49-F238E27FC236}">
                <a16:creationId xmlns:a16="http://schemas.microsoft.com/office/drawing/2014/main" id="{93770470-575D-8B65-F28B-E6E09209BE00}"/>
              </a:ext>
            </a:extLst>
          </p:cNvPr>
          <p:cNvSpPr/>
          <p:nvPr/>
        </p:nvSpPr>
        <p:spPr>
          <a:xfrm>
            <a:off x="8951442" y="2215069"/>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Ellips 4">
            <a:extLst>
              <a:ext uri="{FF2B5EF4-FFF2-40B4-BE49-F238E27FC236}">
                <a16:creationId xmlns:a16="http://schemas.microsoft.com/office/drawing/2014/main" id="{2AA0E5A3-2608-EDDE-14BC-8FAA06883049}"/>
              </a:ext>
            </a:extLst>
          </p:cNvPr>
          <p:cNvSpPr/>
          <p:nvPr/>
        </p:nvSpPr>
        <p:spPr>
          <a:xfrm>
            <a:off x="425340" y="1588110"/>
            <a:ext cx="2420191" cy="707886"/>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Ellips 6">
            <a:extLst>
              <a:ext uri="{FF2B5EF4-FFF2-40B4-BE49-F238E27FC236}">
                <a16:creationId xmlns:a16="http://schemas.microsoft.com/office/drawing/2014/main" id="{BBA7456E-1306-321C-019A-2FFC17D5E327}"/>
              </a:ext>
            </a:extLst>
          </p:cNvPr>
          <p:cNvSpPr/>
          <p:nvPr/>
        </p:nvSpPr>
        <p:spPr>
          <a:xfrm>
            <a:off x="6275236" y="1551905"/>
            <a:ext cx="2247293" cy="7719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 name="Ned 32">
            <a:extLst>
              <a:ext uri="{FF2B5EF4-FFF2-40B4-BE49-F238E27FC236}">
                <a16:creationId xmlns:a16="http://schemas.microsoft.com/office/drawing/2014/main" id="{1FE1BEAB-D0DE-E325-6179-34C7F443F009}"/>
              </a:ext>
            </a:extLst>
          </p:cNvPr>
          <p:cNvSpPr/>
          <p:nvPr/>
        </p:nvSpPr>
        <p:spPr>
          <a:xfrm rot="10800000">
            <a:off x="3220988" y="3859500"/>
            <a:ext cx="90570" cy="128800"/>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25659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ktangel 47">
            <a:extLst>
              <a:ext uri="{FF2B5EF4-FFF2-40B4-BE49-F238E27FC236}">
                <a16:creationId xmlns:a16="http://schemas.microsoft.com/office/drawing/2014/main" id="{5A0EDA64-C53D-0D49-804A-63AAB99FDD52}"/>
              </a:ext>
            </a:extLst>
          </p:cNvPr>
          <p:cNvSpPr/>
          <p:nvPr/>
        </p:nvSpPr>
        <p:spPr>
          <a:xfrm>
            <a:off x="6099305" y="0"/>
            <a:ext cx="6096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5" name="Diagram 14">
            <a:extLst>
              <a:ext uri="{FF2B5EF4-FFF2-40B4-BE49-F238E27FC236}">
                <a16:creationId xmlns:a16="http://schemas.microsoft.com/office/drawing/2014/main" id="{6AE20D8F-C2D1-49A0-87E8-46426FC40C02}"/>
              </a:ext>
            </a:extLst>
          </p:cNvPr>
          <p:cNvGraphicFramePr>
            <a:graphicFrameLocks/>
          </p:cNvGraphicFramePr>
          <p:nvPr>
            <p:extLst>
              <p:ext uri="{D42A27DB-BD31-4B8C-83A1-F6EECF244321}">
                <p14:modId xmlns:p14="http://schemas.microsoft.com/office/powerpoint/2010/main" val="2938941037"/>
              </p:ext>
            </p:extLst>
          </p:nvPr>
        </p:nvGraphicFramePr>
        <p:xfrm>
          <a:off x="5632860" y="1828800"/>
          <a:ext cx="6198395" cy="4389403"/>
        </p:xfrm>
        <a:graphic>
          <a:graphicData uri="http://schemas.openxmlformats.org/drawingml/2006/chart">
            <c:chart xmlns:c="http://schemas.openxmlformats.org/drawingml/2006/chart" xmlns:r="http://schemas.openxmlformats.org/officeDocument/2006/relationships" r:id="rId2"/>
          </a:graphicData>
        </a:graphic>
      </p:graphicFrame>
      <p:sp>
        <p:nvSpPr>
          <p:cNvPr id="45" name="Rectangle 16">
            <a:extLst>
              <a:ext uri="{FF2B5EF4-FFF2-40B4-BE49-F238E27FC236}">
                <a16:creationId xmlns:a16="http://schemas.microsoft.com/office/drawing/2014/main" id="{C4D2D7D1-450D-7C49-8670-FC3A5BC44D19}"/>
              </a:ext>
            </a:extLst>
          </p:cNvPr>
          <p:cNvSpPr/>
          <p:nvPr/>
        </p:nvSpPr>
        <p:spPr>
          <a:xfrm>
            <a:off x="829792" y="2157289"/>
            <a:ext cx="4595648" cy="4032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1" name="Diagram 10">
            <a:extLst>
              <a:ext uri="{FF2B5EF4-FFF2-40B4-BE49-F238E27FC236}">
                <a16:creationId xmlns:a16="http://schemas.microsoft.com/office/drawing/2014/main" id="{FD8AD9B8-791B-4B8C-AA34-F5C150BFDF5E}"/>
              </a:ext>
            </a:extLst>
          </p:cNvPr>
          <p:cNvGraphicFramePr>
            <a:graphicFrameLocks/>
          </p:cNvGraphicFramePr>
          <p:nvPr>
            <p:extLst>
              <p:ext uri="{D42A27DB-BD31-4B8C-83A1-F6EECF244321}">
                <p14:modId xmlns:p14="http://schemas.microsoft.com/office/powerpoint/2010/main" val="3431677986"/>
              </p:ext>
            </p:extLst>
          </p:nvPr>
        </p:nvGraphicFramePr>
        <p:xfrm>
          <a:off x="-538716" y="1880171"/>
          <a:ext cx="6198395" cy="4200570"/>
        </p:xfrm>
        <a:graphic>
          <a:graphicData uri="http://schemas.openxmlformats.org/drawingml/2006/chart">
            <c:chart xmlns:c="http://schemas.openxmlformats.org/drawingml/2006/chart" xmlns:r="http://schemas.openxmlformats.org/officeDocument/2006/relationships" r:id="rId3"/>
          </a:graphicData>
        </a:graphic>
      </p:graphicFrame>
      <p:sp>
        <p:nvSpPr>
          <p:cNvPr id="56" name="textruta 55">
            <a:extLst>
              <a:ext uri="{FF2B5EF4-FFF2-40B4-BE49-F238E27FC236}">
                <a16:creationId xmlns:a16="http://schemas.microsoft.com/office/drawing/2014/main" id="{8185D297-7F31-084F-A63A-3D7B9CC1EC80}"/>
              </a:ext>
            </a:extLst>
          </p:cNvPr>
          <p:cNvSpPr txBox="1"/>
          <p:nvPr/>
        </p:nvSpPr>
        <p:spPr>
          <a:xfrm>
            <a:off x="7916263" y="1609013"/>
            <a:ext cx="1113199" cy="477054"/>
          </a:xfrm>
          <a:prstGeom prst="rect">
            <a:avLst/>
          </a:prstGeom>
          <a:noFill/>
        </p:spPr>
        <p:txBody>
          <a:bodyPr wrap="square" rtlCol="0">
            <a:spAutoFit/>
          </a:bodyPr>
          <a:lstStyle/>
          <a:p>
            <a:pPr algn="ctr"/>
            <a:r>
              <a:rPr lang="sv-SE" sz="800" i="1" dirty="0"/>
              <a:t>Andelen som jobbar med Big Data </a:t>
            </a:r>
            <a:br>
              <a:rPr lang="sv-SE" sz="900" b="1" dirty="0"/>
            </a:br>
            <a:r>
              <a:rPr lang="sv-SE" sz="900" b="1" dirty="0"/>
              <a:t>49% </a:t>
            </a:r>
            <a:r>
              <a:rPr lang="sv-SE" sz="900" dirty="0"/>
              <a:t>(53%)</a:t>
            </a:r>
          </a:p>
        </p:txBody>
      </p:sp>
      <p:sp>
        <p:nvSpPr>
          <p:cNvPr id="2" name="Rubrik 1">
            <a:extLst>
              <a:ext uri="{FF2B5EF4-FFF2-40B4-BE49-F238E27FC236}">
                <a16:creationId xmlns:a16="http://schemas.microsoft.com/office/drawing/2014/main" id="{B9014EB2-EDBF-5241-A449-5A794DFFC719}"/>
              </a:ext>
            </a:extLst>
          </p:cNvPr>
          <p:cNvSpPr>
            <a:spLocks noGrp="1"/>
          </p:cNvSpPr>
          <p:nvPr>
            <p:ph type="title"/>
          </p:nvPr>
        </p:nvSpPr>
        <p:spPr>
          <a:xfrm>
            <a:off x="415787" y="293413"/>
            <a:ext cx="11069077" cy="514662"/>
          </a:xfrm>
        </p:spPr>
        <p:txBody>
          <a:bodyPr/>
          <a:lstStyle/>
          <a:p>
            <a:r>
              <a:rPr lang="sv-SE" dirty="0"/>
              <a:t>39 procent har en digital strategi och 53 procent jobbar med Big Data</a:t>
            </a:r>
          </a:p>
        </p:txBody>
      </p:sp>
      <p:sp>
        <p:nvSpPr>
          <p:cNvPr id="3" name="Platshållare för innehåll 2">
            <a:extLst>
              <a:ext uri="{FF2B5EF4-FFF2-40B4-BE49-F238E27FC236}">
                <a16:creationId xmlns:a16="http://schemas.microsoft.com/office/drawing/2014/main" id="{E04FB1C1-CC79-D14A-ACD7-BF31EE07BE17}"/>
              </a:ext>
            </a:extLst>
          </p:cNvPr>
          <p:cNvSpPr>
            <a:spLocks noGrp="1"/>
          </p:cNvSpPr>
          <p:nvPr>
            <p:ph idx="1"/>
          </p:nvPr>
        </p:nvSpPr>
        <p:spPr>
          <a:xfrm>
            <a:off x="415787" y="1020726"/>
            <a:ext cx="4427675" cy="373783"/>
          </a:xfrm>
        </p:spPr>
        <p:txBody>
          <a:bodyPr/>
          <a:lstStyle/>
          <a:p>
            <a:r>
              <a:rPr lang="sv-SE" b="1" dirty="0"/>
              <a:t>Andelen som har en uttalad digital strategi sjunker</a:t>
            </a:r>
          </a:p>
        </p:txBody>
      </p:sp>
      <p:sp>
        <p:nvSpPr>
          <p:cNvPr id="4" name="Platshållare för sidfot 3">
            <a:extLst>
              <a:ext uri="{FF2B5EF4-FFF2-40B4-BE49-F238E27FC236}">
                <a16:creationId xmlns:a16="http://schemas.microsoft.com/office/drawing/2014/main" id="{858BA703-220F-5A41-9BC4-BDC3D72549FE}"/>
              </a:ext>
            </a:extLst>
          </p:cNvPr>
          <p:cNvSpPr>
            <a:spLocks noGrp="1"/>
          </p:cNvSpPr>
          <p:nvPr>
            <p:ph type="ftr" sz="quarter" idx="11"/>
          </p:nvPr>
        </p:nvSpPr>
        <p:spPr/>
        <p:txBody>
          <a:bodyPr/>
          <a:lstStyle/>
          <a:p>
            <a:r>
              <a:rPr lang="sv-SE" dirty="0"/>
              <a:t>Insikt 2025 |</a:t>
            </a:r>
          </a:p>
        </p:txBody>
      </p:sp>
      <p:sp>
        <p:nvSpPr>
          <p:cNvPr id="5" name="Platshållare för bildnummer 4">
            <a:extLst>
              <a:ext uri="{FF2B5EF4-FFF2-40B4-BE49-F238E27FC236}">
                <a16:creationId xmlns:a16="http://schemas.microsoft.com/office/drawing/2014/main" id="{010A32A8-464F-6F40-940A-11DDA6EC6C4A}"/>
              </a:ext>
            </a:extLst>
          </p:cNvPr>
          <p:cNvSpPr>
            <a:spLocks noGrp="1"/>
          </p:cNvSpPr>
          <p:nvPr>
            <p:ph type="sldNum" sz="quarter" idx="12"/>
          </p:nvPr>
        </p:nvSpPr>
        <p:spPr/>
        <p:txBody>
          <a:bodyPr/>
          <a:lstStyle/>
          <a:p>
            <a:fld id="{AE086683-F536-42AB-ABBC-F4803DFE8DBC}" type="slidenum">
              <a:rPr lang="sv-SE" smtClean="0"/>
              <a:t>13</a:t>
            </a:fld>
            <a:endParaRPr lang="sv-SE" dirty="0"/>
          </a:p>
        </p:txBody>
      </p:sp>
      <p:sp>
        <p:nvSpPr>
          <p:cNvPr id="21" name="Platshållare för innehåll 2">
            <a:extLst>
              <a:ext uri="{FF2B5EF4-FFF2-40B4-BE49-F238E27FC236}">
                <a16:creationId xmlns:a16="http://schemas.microsoft.com/office/drawing/2014/main" id="{B265B6E1-5F39-3246-A570-686BEE12947D}"/>
              </a:ext>
            </a:extLst>
          </p:cNvPr>
          <p:cNvSpPr txBox="1">
            <a:spLocks/>
          </p:cNvSpPr>
          <p:nvPr/>
        </p:nvSpPr>
        <p:spPr>
          <a:xfrm>
            <a:off x="6318823" y="1020524"/>
            <a:ext cx="4800282" cy="42448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4"/>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600" b="1" dirty="0"/>
              <a:t>Andelen som genomför analys med hjälp av Big Data ökar</a:t>
            </a:r>
          </a:p>
        </p:txBody>
      </p:sp>
      <p:sp>
        <p:nvSpPr>
          <p:cNvPr id="43" name="textruta 42">
            <a:extLst>
              <a:ext uri="{FF2B5EF4-FFF2-40B4-BE49-F238E27FC236}">
                <a16:creationId xmlns:a16="http://schemas.microsoft.com/office/drawing/2014/main" id="{938FD144-6173-7B4A-B4F1-137F404C5BC8}"/>
              </a:ext>
            </a:extLst>
          </p:cNvPr>
          <p:cNvSpPr txBox="1"/>
          <p:nvPr/>
        </p:nvSpPr>
        <p:spPr>
          <a:xfrm>
            <a:off x="4121258" y="6315482"/>
            <a:ext cx="3949482" cy="307777"/>
          </a:xfrm>
          <a:prstGeom prst="rect">
            <a:avLst/>
          </a:prstGeom>
        </p:spPr>
        <p:txBody>
          <a:bodyPr wrap="square">
            <a:spAutoFit/>
          </a:bodyPr>
          <a:lstStyle>
            <a:defPPr>
              <a:defRPr lang="sv-SE"/>
            </a:defPPr>
            <a:lvl1pPr algn="ctr">
              <a:defRPr sz="700"/>
            </a:lvl1pPr>
          </a:lstStyle>
          <a:p>
            <a:r>
              <a:rPr lang="sv-SE"/>
              <a:t>Big Data är stora datauppsättningar som är för komplexa att hantera/analysera med konventionella verktyg och kräver nya teknologier, tekniker eller mjukvaruverktyg.</a:t>
            </a:r>
          </a:p>
        </p:txBody>
      </p:sp>
      <p:sp>
        <p:nvSpPr>
          <p:cNvPr id="7" name="Höger klammerparentes 6">
            <a:extLst>
              <a:ext uri="{FF2B5EF4-FFF2-40B4-BE49-F238E27FC236}">
                <a16:creationId xmlns:a16="http://schemas.microsoft.com/office/drawing/2014/main" id="{A55A243F-6F3B-7A47-A83E-074F6C87999C}"/>
              </a:ext>
            </a:extLst>
          </p:cNvPr>
          <p:cNvSpPr/>
          <p:nvPr/>
        </p:nvSpPr>
        <p:spPr>
          <a:xfrm rot="16200000">
            <a:off x="8779699" y="2045698"/>
            <a:ext cx="159543" cy="2926145"/>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8" name="textruta 7">
            <a:extLst>
              <a:ext uri="{FF2B5EF4-FFF2-40B4-BE49-F238E27FC236}">
                <a16:creationId xmlns:a16="http://schemas.microsoft.com/office/drawing/2014/main" id="{20BE484F-DD87-BC49-A7A7-F4E131AA2BBD}"/>
              </a:ext>
            </a:extLst>
          </p:cNvPr>
          <p:cNvSpPr txBox="1"/>
          <p:nvPr/>
        </p:nvSpPr>
        <p:spPr>
          <a:xfrm>
            <a:off x="8476628" y="3214439"/>
            <a:ext cx="755335" cy="230832"/>
          </a:xfrm>
          <a:prstGeom prst="rect">
            <a:avLst/>
          </a:prstGeom>
          <a:noFill/>
        </p:spPr>
        <p:txBody>
          <a:bodyPr wrap="none" rtlCol="0">
            <a:spAutoFit/>
          </a:bodyPr>
          <a:lstStyle/>
          <a:p>
            <a:r>
              <a:rPr lang="sv-SE" sz="900" b="1" dirty="0"/>
              <a:t>71% </a:t>
            </a:r>
            <a:r>
              <a:rPr lang="sv-SE" sz="900" dirty="0"/>
              <a:t>(74%)</a:t>
            </a:r>
          </a:p>
        </p:txBody>
      </p:sp>
      <p:sp>
        <p:nvSpPr>
          <p:cNvPr id="49" name="Höger klammerparentes 48">
            <a:extLst>
              <a:ext uri="{FF2B5EF4-FFF2-40B4-BE49-F238E27FC236}">
                <a16:creationId xmlns:a16="http://schemas.microsoft.com/office/drawing/2014/main" id="{0A1B999B-1751-A146-8B41-E09549F990C8}"/>
              </a:ext>
            </a:extLst>
          </p:cNvPr>
          <p:cNvSpPr/>
          <p:nvPr/>
        </p:nvSpPr>
        <p:spPr>
          <a:xfrm rot="16200000">
            <a:off x="8276791" y="1910911"/>
            <a:ext cx="104145" cy="1806203"/>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dirty="0"/>
          </a:p>
        </p:txBody>
      </p:sp>
      <p:sp>
        <p:nvSpPr>
          <p:cNvPr id="50" name="textruta 49">
            <a:extLst>
              <a:ext uri="{FF2B5EF4-FFF2-40B4-BE49-F238E27FC236}">
                <a16:creationId xmlns:a16="http://schemas.microsoft.com/office/drawing/2014/main" id="{19C5B7BD-2A50-3A44-BA02-A640E71244F3}"/>
              </a:ext>
            </a:extLst>
          </p:cNvPr>
          <p:cNvSpPr txBox="1"/>
          <p:nvPr/>
        </p:nvSpPr>
        <p:spPr>
          <a:xfrm>
            <a:off x="7971397" y="2551786"/>
            <a:ext cx="755335" cy="230832"/>
          </a:xfrm>
          <a:prstGeom prst="rect">
            <a:avLst/>
          </a:prstGeom>
          <a:noFill/>
        </p:spPr>
        <p:txBody>
          <a:bodyPr wrap="none" rtlCol="0">
            <a:spAutoFit/>
          </a:bodyPr>
          <a:lstStyle/>
          <a:p>
            <a:r>
              <a:rPr lang="sv-SE" sz="900" b="1" dirty="0"/>
              <a:t>44% </a:t>
            </a:r>
            <a:r>
              <a:rPr lang="sv-SE" sz="900" dirty="0"/>
              <a:t>(52%)</a:t>
            </a:r>
          </a:p>
        </p:txBody>
      </p:sp>
      <p:sp>
        <p:nvSpPr>
          <p:cNvPr id="51" name="Höger klammerparentes 50">
            <a:extLst>
              <a:ext uri="{FF2B5EF4-FFF2-40B4-BE49-F238E27FC236}">
                <a16:creationId xmlns:a16="http://schemas.microsoft.com/office/drawing/2014/main" id="{92F14ACF-DC58-F542-B0AD-C9AFD10E278B}"/>
              </a:ext>
            </a:extLst>
          </p:cNvPr>
          <p:cNvSpPr/>
          <p:nvPr/>
        </p:nvSpPr>
        <p:spPr>
          <a:xfrm rot="16200000">
            <a:off x="8291590" y="3281658"/>
            <a:ext cx="64579" cy="1816172"/>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2" name="textruta 51">
            <a:extLst>
              <a:ext uri="{FF2B5EF4-FFF2-40B4-BE49-F238E27FC236}">
                <a16:creationId xmlns:a16="http://schemas.microsoft.com/office/drawing/2014/main" id="{99C98170-DCC0-0249-8A8D-621317DC8233}"/>
              </a:ext>
            </a:extLst>
          </p:cNvPr>
          <p:cNvSpPr txBox="1"/>
          <p:nvPr/>
        </p:nvSpPr>
        <p:spPr>
          <a:xfrm>
            <a:off x="8070740" y="3935302"/>
            <a:ext cx="755335" cy="230832"/>
          </a:xfrm>
          <a:prstGeom prst="rect">
            <a:avLst/>
          </a:prstGeom>
          <a:noFill/>
        </p:spPr>
        <p:txBody>
          <a:bodyPr wrap="none" rtlCol="0">
            <a:spAutoFit/>
          </a:bodyPr>
          <a:lstStyle/>
          <a:p>
            <a:r>
              <a:rPr lang="sv-SE" sz="900" b="1" dirty="0"/>
              <a:t>44% </a:t>
            </a:r>
            <a:r>
              <a:rPr lang="sv-SE" sz="900" dirty="0"/>
              <a:t>(46%)</a:t>
            </a:r>
          </a:p>
        </p:txBody>
      </p:sp>
      <p:sp>
        <p:nvSpPr>
          <p:cNvPr id="53" name="Höger klammerparentes 52">
            <a:extLst>
              <a:ext uri="{FF2B5EF4-FFF2-40B4-BE49-F238E27FC236}">
                <a16:creationId xmlns:a16="http://schemas.microsoft.com/office/drawing/2014/main" id="{4D8A5AD1-71F6-474E-9606-12EF187AB311}"/>
              </a:ext>
            </a:extLst>
          </p:cNvPr>
          <p:cNvSpPr/>
          <p:nvPr/>
        </p:nvSpPr>
        <p:spPr>
          <a:xfrm rot="16200000">
            <a:off x="8386299" y="3903052"/>
            <a:ext cx="64580" cy="1985657"/>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4" name="textruta 53">
            <a:extLst>
              <a:ext uri="{FF2B5EF4-FFF2-40B4-BE49-F238E27FC236}">
                <a16:creationId xmlns:a16="http://schemas.microsoft.com/office/drawing/2014/main" id="{27A20111-F5CF-CB49-A935-7D7C8CC37DD6}"/>
              </a:ext>
            </a:extLst>
          </p:cNvPr>
          <p:cNvSpPr txBox="1"/>
          <p:nvPr/>
        </p:nvSpPr>
        <p:spPr>
          <a:xfrm>
            <a:off x="8105026" y="4659761"/>
            <a:ext cx="749269" cy="230832"/>
          </a:xfrm>
          <a:prstGeom prst="rect">
            <a:avLst/>
          </a:prstGeom>
          <a:noFill/>
        </p:spPr>
        <p:txBody>
          <a:bodyPr wrap="square" rtlCol="0">
            <a:spAutoFit/>
          </a:bodyPr>
          <a:lstStyle/>
          <a:p>
            <a:pPr algn="ctr"/>
            <a:r>
              <a:rPr lang="sv-SE" sz="900" b="1" dirty="0"/>
              <a:t>50% </a:t>
            </a:r>
            <a:r>
              <a:rPr lang="sv-SE" sz="900" dirty="0"/>
              <a:t>(44%)</a:t>
            </a:r>
          </a:p>
        </p:txBody>
      </p:sp>
      <p:sp>
        <p:nvSpPr>
          <p:cNvPr id="55" name="Höger klammerparentes 54">
            <a:extLst>
              <a:ext uri="{FF2B5EF4-FFF2-40B4-BE49-F238E27FC236}">
                <a16:creationId xmlns:a16="http://schemas.microsoft.com/office/drawing/2014/main" id="{EA423203-0CF4-DA49-9BF0-F23B264C8459}"/>
              </a:ext>
            </a:extLst>
          </p:cNvPr>
          <p:cNvSpPr/>
          <p:nvPr/>
        </p:nvSpPr>
        <p:spPr>
          <a:xfrm rot="16200000">
            <a:off x="8390745" y="1121640"/>
            <a:ext cx="45719" cy="1995624"/>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60" name="Ned 59">
            <a:extLst>
              <a:ext uri="{FF2B5EF4-FFF2-40B4-BE49-F238E27FC236}">
                <a16:creationId xmlns:a16="http://schemas.microsoft.com/office/drawing/2014/main" id="{916DDB5F-6E85-5D4D-95BD-4810B3316607}"/>
              </a:ext>
            </a:extLst>
          </p:cNvPr>
          <p:cNvSpPr/>
          <p:nvPr/>
        </p:nvSpPr>
        <p:spPr>
          <a:xfrm>
            <a:off x="7931144" y="2595520"/>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Ned 15">
            <a:extLst>
              <a:ext uri="{FF2B5EF4-FFF2-40B4-BE49-F238E27FC236}">
                <a16:creationId xmlns:a16="http://schemas.microsoft.com/office/drawing/2014/main" id="{A595F312-D90D-77E9-2873-EFDD6109B409}"/>
              </a:ext>
            </a:extLst>
          </p:cNvPr>
          <p:cNvSpPr/>
          <p:nvPr/>
        </p:nvSpPr>
        <p:spPr>
          <a:xfrm rot="10800000">
            <a:off x="8075766" y="4717830"/>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textruta 26">
            <a:extLst>
              <a:ext uri="{FF2B5EF4-FFF2-40B4-BE49-F238E27FC236}">
                <a16:creationId xmlns:a16="http://schemas.microsoft.com/office/drawing/2014/main" id="{E6CC814C-EB19-4981-73C0-D0B1992ACD9F}"/>
              </a:ext>
            </a:extLst>
          </p:cNvPr>
          <p:cNvSpPr txBox="1"/>
          <p:nvPr/>
        </p:nvSpPr>
        <p:spPr>
          <a:xfrm>
            <a:off x="2133643" y="2266852"/>
            <a:ext cx="749269" cy="230832"/>
          </a:xfrm>
          <a:prstGeom prst="rect">
            <a:avLst/>
          </a:prstGeom>
          <a:noFill/>
        </p:spPr>
        <p:txBody>
          <a:bodyPr wrap="square" rtlCol="0">
            <a:spAutoFit/>
          </a:bodyPr>
          <a:lstStyle/>
          <a:p>
            <a:pPr algn="ctr"/>
            <a:r>
              <a:rPr lang="sv-SE" sz="900" dirty="0">
                <a:solidFill>
                  <a:schemeClr val="bg1"/>
                </a:solidFill>
              </a:rPr>
              <a:t>(39%)</a:t>
            </a:r>
          </a:p>
        </p:txBody>
      </p:sp>
      <p:sp>
        <p:nvSpPr>
          <p:cNvPr id="29" name="textruta 28">
            <a:extLst>
              <a:ext uri="{FF2B5EF4-FFF2-40B4-BE49-F238E27FC236}">
                <a16:creationId xmlns:a16="http://schemas.microsoft.com/office/drawing/2014/main" id="{57262909-A7B9-D29E-F1C7-F0BF2E625920}"/>
              </a:ext>
            </a:extLst>
          </p:cNvPr>
          <p:cNvSpPr txBox="1"/>
          <p:nvPr/>
        </p:nvSpPr>
        <p:spPr>
          <a:xfrm>
            <a:off x="1979837" y="2946280"/>
            <a:ext cx="749269" cy="230832"/>
          </a:xfrm>
          <a:prstGeom prst="rect">
            <a:avLst/>
          </a:prstGeom>
          <a:noFill/>
        </p:spPr>
        <p:txBody>
          <a:bodyPr wrap="square" rtlCol="0">
            <a:spAutoFit/>
          </a:bodyPr>
          <a:lstStyle/>
          <a:p>
            <a:pPr algn="ctr"/>
            <a:r>
              <a:rPr lang="sv-SE" sz="900" dirty="0">
                <a:solidFill>
                  <a:schemeClr val="bg1"/>
                </a:solidFill>
              </a:rPr>
              <a:t>(40%)</a:t>
            </a:r>
          </a:p>
        </p:txBody>
      </p:sp>
      <p:sp>
        <p:nvSpPr>
          <p:cNvPr id="30" name="textruta 29">
            <a:extLst>
              <a:ext uri="{FF2B5EF4-FFF2-40B4-BE49-F238E27FC236}">
                <a16:creationId xmlns:a16="http://schemas.microsoft.com/office/drawing/2014/main" id="{1A33C978-471D-F2BA-C588-308925D3956D}"/>
              </a:ext>
            </a:extLst>
          </p:cNvPr>
          <p:cNvSpPr txBox="1"/>
          <p:nvPr/>
        </p:nvSpPr>
        <p:spPr>
          <a:xfrm>
            <a:off x="2386281" y="3654093"/>
            <a:ext cx="749269" cy="230832"/>
          </a:xfrm>
          <a:prstGeom prst="rect">
            <a:avLst/>
          </a:prstGeom>
          <a:noFill/>
        </p:spPr>
        <p:txBody>
          <a:bodyPr wrap="square" rtlCol="0">
            <a:spAutoFit/>
          </a:bodyPr>
          <a:lstStyle/>
          <a:p>
            <a:pPr algn="ctr"/>
            <a:r>
              <a:rPr lang="sv-SE" sz="900" dirty="0">
                <a:solidFill>
                  <a:schemeClr val="bg1"/>
                </a:solidFill>
              </a:rPr>
              <a:t>(32%)</a:t>
            </a:r>
          </a:p>
        </p:txBody>
      </p:sp>
      <p:sp>
        <p:nvSpPr>
          <p:cNvPr id="31" name="textruta 30">
            <a:extLst>
              <a:ext uri="{FF2B5EF4-FFF2-40B4-BE49-F238E27FC236}">
                <a16:creationId xmlns:a16="http://schemas.microsoft.com/office/drawing/2014/main" id="{52207EEE-D684-30F8-CCEE-043B6857E75E}"/>
              </a:ext>
            </a:extLst>
          </p:cNvPr>
          <p:cNvSpPr txBox="1"/>
          <p:nvPr/>
        </p:nvSpPr>
        <p:spPr>
          <a:xfrm>
            <a:off x="2021357" y="4350933"/>
            <a:ext cx="749269" cy="230832"/>
          </a:xfrm>
          <a:prstGeom prst="rect">
            <a:avLst/>
          </a:prstGeom>
          <a:noFill/>
        </p:spPr>
        <p:txBody>
          <a:bodyPr wrap="square" rtlCol="0">
            <a:spAutoFit/>
          </a:bodyPr>
          <a:lstStyle/>
          <a:p>
            <a:pPr algn="ctr"/>
            <a:r>
              <a:rPr lang="sv-SE" sz="900" dirty="0">
                <a:solidFill>
                  <a:schemeClr val="bg1"/>
                </a:solidFill>
              </a:rPr>
              <a:t>(41%)</a:t>
            </a:r>
          </a:p>
        </p:txBody>
      </p:sp>
      <p:sp>
        <p:nvSpPr>
          <p:cNvPr id="32" name="textruta 31">
            <a:extLst>
              <a:ext uri="{FF2B5EF4-FFF2-40B4-BE49-F238E27FC236}">
                <a16:creationId xmlns:a16="http://schemas.microsoft.com/office/drawing/2014/main" id="{82A5A58E-7B9F-6E1B-9353-CFE11DF61FB1}"/>
              </a:ext>
            </a:extLst>
          </p:cNvPr>
          <p:cNvSpPr txBox="1"/>
          <p:nvPr/>
        </p:nvSpPr>
        <p:spPr>
          <a:xfrm>
            <a:off x="2185846" y="5047773"/>
            <a:ext cx="749269" cy="230832"/>
          </a:xfrm>
          <a:prstGeom prst="rect">
            <a:avLst/>
          </a:prstGeom>
          <a:noFill/>
        </p:spPr>
        <p:txBody>
          <a:bodyPr wrap="square" rtlCol="0">
            <a:spAutoFit/>
          </a:bodyPr>
          <a:lstStyle/>
          <a:p>
            <a:pPr algn="ctr"/>
            <a:r>
              <a:rPr lang="sv-SE" sz="900" dirty="0">
                <a:solidFill>
                  <a:schemeClr val="bg1"/>
                </a:solidFill>
              </a:rPr>
              <a:t>(33%)</a:t>
            </a:r>
          </a:p>
        </p:txBody>
      </p:sp>
      <p:sp>
        <p:nvSpPr>
          <p:cNvPr id="34" name="Ned 17">
            <a:extLst>
              <a:ext uri="{FF2B5EF4-FFF2-40B4-BE49-F238E27FC236}">
                <a16:creationId xmlns:a16="http://schemas.microsoft.com/office/drawing/2014/main" id="{16724C6C-65DE-57D8-59B2-CCF085A47341}"/>
              </a:ext>
            </a:extLst>
          </p:cNvPr>
          <p:cNvSpPr/>
          <p:nvPr/>
        </p:nvSpPr>
        <p:spPr>
          <a:xfrm rot="16200000">
            <a:off x="1741120" y="3011658"/>
            <a:ext cx="90570" cy="128800"/>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5">
            <a:extLst>
              <a:ext uri="{FF2B5EF4-FFF2-40B4-BE49-F238E27FC236}">
                <a16:creationId xmlns:a16="http://schemas.microsoft.com/office/drawing/2014/main" id="{96616F5B-E562-7D73-C3C1-CD9D9D26CA90}"/>
              </a:ext>
            </a:extLst>
          </p:cNvPr>
          <p:cNvSpPr txBox="1"/>
          <p:nvPr/>
        </p:nvSpPr>
        <p:spPr>
          <a:xfrm>
            <a:off x="7797117" y="4167609"/>
            <a:ext cx="415498" cy="230832"/>
          </a:xfrm>
          <a:prstGeom prst="rect">
            <a:avLst/>
          </a:prstGeom>
          <a:noFill/>
        </p:spPr>
        <p:txBody>
          <a:bodyPr wrap="none" rtlCol="0">
            <a:spAutoFit/>
          </a:bodyPr>
          <a:lstStyle/>
          <a:p>
            <a:r>
              <a:rPr lang="sv-SE" sz="900" dirty="0">
                <a:solidFill>
                  <a:schemeClr val="bg1"/>
                </a:solidFill>
              </a:rPr>
              <a:t>10%</a:t>
            </a:r>
          </a:p>
        </p:txBody>
      </p:sp>
      <p:sp>
        <p:nvSpPr>
          <p:cNvPr id="9" name="textruta 8">
            <a:extLst>
              <a:ext uri="{FF2B5EF4-FFF2-40B4-BE49-F238E27FC236}">
                <a16:creationId xmlns:a16="http://schemas.microsoft.com/office/drawing/2014/main" id="{16A1CF9A-368C-8763-6F92-9EDE77CBD0EE}"/>
              </a:ext>
            </a:extLst>
          </p:cNvPr>
          <p:cNvSpPr txBox="1"/>
          <p:nvPr/>
        </p:nvSpPr>
        <p:spPr>
          <a:xfrm>
            <a:off x="10911356" y="4183907"/>
            <a:ext cx="415498" cy="230832"/>
          </a:xfrm>
          <a:prstGeom prst="rect">
            <a:avLst/>
          </a:prstGeom>
          <a:noFill/>
        </p:spPr>
        <p:txBody>
          <a:bodyPr wrap="none" rtlCol="0">
            <a:spAutoFit/>
          </a:bodyPr>
          <a:lstStyle/>
          <a:p>
            <a:r>
              <a:rPr lang="sv-SE" sz="900" dirty="0">
                <a:solidFill>
                  <a:schemeClr val="bg1"/>
                </a:solidFill>
              </a:rPr>
              <a:t>10%</a:t>
            </a:r>
          </a:p>
        </p:txBody>
      </p:sp>
      <p:sp>
        <p:nvSpPr>
          <p:cNvPr id="17" name="Ned 59">
            <a:extLst>
              <a:ext uri="{FF2B5EF4-FFF2-40B4-BE49-F238E27FC236}">
                <a16:creationId xmlns:a16="http://schemas.microsoft.com/office/drawing/2014/main" id="{3CA2FAFD-EA77-5813-6075-3498E8F0301D}"/>
              </a:ext>
            </a:extLst>
          </p:cNvPr>
          <p:cNvSpPr/>
          <p:nvPr/>
        </p:nvSpPr>
        <p:spPr>
          <a:xfrm>
            <a:off x="8025455" y="1890179"/>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Ned 59">
            <a:extLst>
              <a:ext uri="{FF2B5EF4-FFF2-40B4-BE49-F238E27FC236}">
                <a16:creationId xmlns:a16="http://schemas.microsoft.com/office/drawing/2014/main" id="{21802176-9D58-56B2-2DAC-87D8F5FBB767}"/>
              </a:ext>
            </a:extLst>
          </p:cNvPr>
          <p:cNvSpPr/>
          <p:nvPr/>
        </p:nvSpPr>
        <p:spPr>
          <a:xfrm>
            <a:off x="8025455" y="4011380"/>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Ned 59">
            <a:extLst>
              <a:ext uri="{FF2B5EF4-FFF2-40B4-BE49-F238E27FC236}">
                <a16:creationId xmlns:a16="http://schemas.microsoft.com/office/drawing/2014/main" id="{B07D9F66-2F03-8037-070D-234DED1FA180}"/>
              </a:ext>
            </a:extLst>
          </p:cNvPr>
          <p:cNvSpPr/>
          <p:nvPr/>
        </p:nvSpPr>
        <p:spPr>
          <a:xfrm>
            <a:off x="8413616" y="3288925"/>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49924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Diagram 15">
            <a:extLst>
              <a:ext uri="{FF2B5EF4-FFF2-40B4-BE49-F238E27FC236}">
                <a16:creationId xmlns:a16="http://schemas.microsoft.com/office/drawing/2014/main" id="{35ED325E-CBD4-47B1-190C-2D5409F9BBF3}"/>
              </a:ext>
            </a:extLst>
          </p:cNvPr>
          <p:cNvGraphicFramePr>
            <a:graphicFrameLocks/>
          </p:cNvGraphicFramePr>
          <p:nvPr>
            <p:extLst>
              <p:ext uri="{D42A27DB-BD31-4B8C-83A1-F6EECF244321}">
                <p14:modId xmlns:p14="http://schemas.microsoft.com/office/powerpoint/2010/main" val="1914630713"/>
              </p:ext>
            </p:extLst>
          </p:nvPr>
        </p:nvGraphicFramePr>
        <p:xfrm>
          <a:off x="1059060" y="2012015"/>
          <a:ext cx="4572000" cy="3649909"/>
        </p:xfrm>
        <a:graphic>
          <a:graphicData uri="http://schemas.openxmlformats.org/drawingml/2006/chart">
            <c:chart xmlns:c="http://schemas.openxmlformats.org/drawingml/2006/chart" xmlns:r="http://schemas.openxmlformats.org/officeDocument/2006/relationships" r:id="rId2"/>
          </a:graphicData>
        </a:graphic>
      </p:graphicFrame>
      <p:pic>
        <p:nvPicPr>
          <p:cNvPr id="13" name="Bildobjekt 12">
            <a:extLst>
              <a:ext uri="{FF2B5EF4-FFF2-40B4-BE49-F238E27FC236}">
                <a16:creationId xmlns:a16="http://schemas.microsoft.com/office/drawing/2014/main" id="{BE168009-7192-6649-B8A4-D01E597650C3}"/>
              </a:ext>
            </a:extLst>
          </p:cNvPr>
          <p:cNvPicPr>
            <a:picLocks noChangeAspect="1"/>
          </p:cNvPicPr>
          <p:nvPr/>
        </p:nvPicPr>
        <p:blipFill rotWithShape="1">
          <a:blip r:embed="rId3">
            <a:duotone>
              <a:schemeClr val="accent5">
                <a:shade val="45000"/>
                <a:satMod val="135000"/>
              </a:schemeClr>
              <a:prstClr val="white"/>
            </a:duotone>
          </a:blip>
          <a:srcRect t="7938" r="12995" b="8562"/>
          <a:stretch/>
        </p:blipFill>
        <p:spPr>
          <a:xfrm>
            <a:off x="4188679" y="1"/>
            <a:ext cx="8003321" cy="6858000"/>
          </a:xfrm>
          <a:prstGeom prst="rect">
            <a:avLst/>
          </a:prstGeom>
        </p:spPr>
      </p:pic>
      <p:graphicFrame>
        <p:nvGraphicFramePr>
          <p:cNvPr id="6" name="Diagram 5">
            <a:extLst>
              <a:ext uri="{FF2B5EF4-FFF2-40B4-BE49-F238E27FC236}">
                <a16:creationId xmlns:a16="http://schemas.microsoft.com/office/drawing/2014/main" id="{A8ACA034-88C4-0EA2-3C13-151B3C44AA05}"/>
              </a:ext>
            </a:extLst>
          </p:cNvPr>
          <p:cNvGraphicFramePr>
            <a:graphicFrameLocks/>
          </p:cNvGraphicFramePr>
          <p:nvPr>
            <p:extLst>
              <p:ext uri="{D42A27DB-BD31-4B8C-83A1-F6EECF244321}">
                <p14:modId xmlns:p14="http://schemas.microsoft.com/office/powerpoint/2010/main" val="3255841395"/>
              </p:ext>
            </p:extLst>
          </p:nvPr>
        </p:nvGraphicFramePr>
        <p:xfrm>
          <a:off x="386717" y="1749931"/>
          <a:ext cx="5827560" cy="4172403"/>
        </p:xfrm>
        <a:graphic>
          <a:graphicData uri="http://schemas.openxmlformats.org/drawingml/2006/chart">
            <c:chart xmlns:c="http://schemas.openxmlformats.org/drawingml/2006/chart" xmlns:r="http://schemas.openxmlformats.org/officeDocument/2006/relationships" r:id="rId4"/>
          </a:graphicData>
        </a:graphic>
      </p:graphicFrame>
      <p:sp>
        <p:nvSpPr>
          <p:cNvPr id="4" name="Ned 3">
            <a:extLst>
              <a:ext uri="{FF2B5EF4-FFF2-40B4-BE49-F238E27FC236}">
                <a16:creationId xmlns:a16="http://schemas.microsoft.com/office/drawing/2014/main" id="{93FED5C9-83B1-9EE5-ED64-C77594E532E2}"/>
              </a:ext>
            </a:extLst>
          </p:cNvPr>
          <p:cNvSpPr/>
          <p:nvPr/>
        </p:nvSpPr>
        <p:spPr>
          <a:xfrm rot="10800000">
            <a:off x="3209927" y="3104510"/>
            <a:ext cx="90570" cy="128800"/>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Ned 7">
            <a:extLst>
              <a:ext uri="{FF2B5EF4-FFF2-40B4-BE49-F238E27FC236}">
                <a16:creationId xmlns:a16="http://schemas.microsoft.com/office/drawing/2014/main" id="{287B0B71-96E8-4934-BC00-A2D6A06FBAEB}"/>
              </a:ext>
            </a:extLst>
          </p:cNvPr>
          <p:cNvSpPr/>
          <p:nvPr/>
        </p:nvSpPr>
        <p:spPr>
          <a:xfrm rot="10800000">
            <a:off x="2532344" y="4211805"/>
            <a:ext cx="90570" cy="128800"/>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Ned 10">
            <a:extLst>
              <a:ext uri="{FF2B5EF4-FFF2-40B4-BE49-F238E27FC236}">
                <a16:creationId xmlns:a16="http://schemas.microsoft.com/office/drawing/2014/main" id="{E7F2A4AE-CD6B-5D07-FE4C-DAEAB5E27F59}"/>
              </a:ext>
            </a:extLst>
          </p:cNvPr>
          <p:cNvSpPr/>
          <p:nvPr/>
        </p:nvSpPr>
        <p:spPr>
          <a:xfrm>
            <a:off x="1748031" y="2623680"/>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latshållare för innehåll 9">
            <a:extLst>
              <a:ext uri="{FF2B5EF4-FFF2-40B4-BE49-F238E27FC236}">
                <a16:creationId xmlns:a16="http://schemas.microsoft.com/office/drawing/2014/main" id="{463F7871-1E44-F14A-807A-5970198CC8E3}"/>
              </a:ext>
            </a:extLst>
          </p:cNvPr>
          <p:cNvSpPr>
            <a:spLocks noGrp="1"/>
          </p:cNvSpPr>
          <p:nvPr>
            <p:ph idx="1"/>
          </p:nvPr>
        </p:nvSpPr>
        <p:spPr>
          <a:xfrm>
            <a:off x="415787" y="1020726"/>
            <a:ext cx="4973077" cy="504509"/>
          </a:xfrm>
        </p:spPr>
        <p:txBody>
          <a:bodyPr/>
          <a:lstStyle/>
          <a:p>
            <a:r>
              <a:rPr lang="sv-SE" b="1" dirty="0"/>
              <a:t>Andelen som genomför någon form av kundnöjdhetsundersökning ökar</a:t>
            </a:r>
            <a:br>
              <a:rPr lang="sv-SE" b="1" dirty="0"/>
            </a:br>
            <a:endParaRPr lang="sv-SE" b="1" dirty="0"/>
          </a:p>
        </p:txBody>
      </p:sp>
      <p:sp>
        <p:nvSpPr>
          <p:cNvPr id="9" name="Rubrik 8">
            <a:extLst>
              <a:ext uri="{FF2B5EF4-FFF2-40B4-BE49-F238E27FC236}">
                <a16:creationId xmlns:a16="http://schemas.microsoft.com/office/drawing/2014/main" id="{B670F05D-62DC-E447-A1ED-7AEA906A4C39}"/>
              </a:ext>
            </a:extLst>
          </p:cNvPr>
          <p:cNvSpPr>
            <a:spLocks noGrp="1"/>
          </p:cNvSpPr>
          <p:nvPr>
            <p:ph type="title"/>
          </p:nvPr>
        </p:nvSpPr>
        <p:spPr/>
        <p:txBody>
          <a:bodyPr/>
          <a:lstStyle/>
          <a:p>
            <a:r>
              <a:rPr lang="sv-SE" dirty="0"/>
              <a:t>81 procent av medlemsföretagen genomför kundnöjdhetsundersökningar</a:t>
            </a:r>
          </a:p>
        </p:txBody>
      </p:sp>
      <p:sp>
        <p:nvSpPr>
          <p:cNvPr id="3" name="Platshållare för sidfot 2">
            <a:extLst>
              <a:ext uri="{FF2B5EF4-FFF2-40B4-BE49-F238E27FC236}">
                <a16:creationId xmlns:a16="http://schemas.microsoft.com/office/drawing/2014/main" id="{E363E4A0-1EC7-FC4D-B6DB-7E7944772472}"/>
              </a:ext>
            </a:extLst>
          </p:cNvPr>
          <p:cNvSpPr>
            <a:spLocks noGrp="1"/>
          </p:cNvSpPr>
          <p:nvPr>
            <p:ph type="ftr" sz="quarter" idx="11"/>
          </p:nvPr>
        </p:nvSpPr>
        <p:spPr/>
        <p:txBody>
          <a:bodyPr/>
          <a:lstStyle/>
          <a:p>
            <a:r>
              <a:rPr lang="sv-SE" dirty="0"/>
              <a:t>Insikt 2025 |</a:t>
            </a:r>
          </a:p>
        </p:txBody>
      </p:sp>
      <p:sp>
        <p:nvSpPr>
          <p:cNvPr id="5" name="Platshållare för bildnummer 4">
            <a:extLst>
              <a:ext uri="{FF2B5EF4-FFF2-40B4-BE49-F238E27FC236}">
                <a16:creationId xmlns:a16="http://schemas.microsoft.com/office/drawing/2014/main" id="{D68891EC-277C-4446-97D0-B4E7E7BF60E4}"/>
              </a:ext>
            </a:extLst>
          </p:cNvPr>
          <p:cNvSpPr>
            <a:spLocks noGrp="1"/>
          </p:cNvSpPr>
          <p:nvPr>
            <p:ph type="sldNum" sz="quarter" idx="12"/>
          </p:nvPr>
        </p:nvSpPr>
        <p:spPr/>
        <p:txBody>
          <a:bodyPr/>
          <a:lstStyle/>
          <a:p>
            <a:fld id="{AE086683-F536-42AB-ABBC-F4803DFE8DBC}" type="slidenum">
              <a:rPr lang="sv-SE" smtClean="0"/>
              <a:t>14</a:t>
            </a:fld>
            <a:endParaRPr lang="sv-SE"/>
          </a:p>
        </p:txBody>
      </p:sp>
      <p:sp>
        <p:nvSpPr>
          <p:cNvPr id="14" name="Båge 13">
            <a:extLst>
              <a:ext uri="{FF2B5EF4-FFF2-40B4-BE49-F238E27FC236}">
                <a16:creationId xmlns:a16="http://schemas.microsoft.com/office/drawing/2014/main" id="{FF7F246A-CAF4-7C4A-8389-BB4D0A0D544C}"/>
              </a:ext>
            </a:extLst>
          </p:cNvPr>
          <p:cNvSpPr/>
          <p:nvPr/>
        </p:nvSpPr>
        <p:spPr>
          <a:xfrm>
            <a:off x="1230435" y="2080082"/>
            <a:ext cx="2697842" cy="2697836"/>
          </a:xfrm>
          <a:prstGeom prst="arc">
            <a:avLst>
              <a:gd name="adj1" fmla="val 16266530"/>
              <a:gd name="adj2" fmla="val 11786801"/>
            </a:avLst>
          </a:prstGeom>
          <a:ln w="19050">
            <a:solidFill>
              <a:srgbClr val="35A5B4"/>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7" name="textruta 16">
            <a:extLst>
              <a:ext uri="{FF2B5EF4-FFF2-40B4-BE49-F238E27FC236}">
                <a16:creationId xmlns:a16="http://schemas.microsoft.com/office/drawing/2014/main" id="{071121AA-D901-9946-A47E-442E7C7C8BEF}"/>
              </a:ext>
            </a:extLst>
          </p:cNvPr>
          <p:cNvSpPr txBox="1"/>
          <p:nvPr/>
        </p:nvSpPr>
        <p:spPr>
          <a:xfrm>
            <a:off x="3788595" y="4037729"/>
            <a:ext cx="1071127" cy="307777"/>
          </a:xfrm>
          <a:prstGeom prst="rect">
            <a:avLst/>
          </a:prstGeom>
          <a:noFill/>
        </p:spPr>
        <p:txBody>
          <a:bodyPr wrap="none" rtlCol="0">
            <a:spAutoFit/>
          </a:bodyPr>
          <a:lstStyle/>
          <a:p>
            <a:r>
              <a:rPr lang="sv-SE" sz="1400" b="1" dirty="0"/>
              <a:t>81% (80%)</a:t>
            </a:r>
          </a:p>
        </p:txBody>
      </p:sp>
      <p:sp>
        <p:nvSpPr>
          <p:cNvPr id="2" name="textruta 1">
            <a:extLst>
              <a:ext uri="{FF2B5EF4-FFF2-40B4-BE49-F238E27FC236}">
                <a16:creationId xmlns:a16="http://schemas.microsoft.com/office/drawing/2014/main" id="{28F63B61-C954-6D4E-AF56-7C4AB0FB68DC}"/>
              </a:ext>
            </a:extLst>
          </p:cNvPr>
          <p:cNvSpPr txBox="1"/>
          <p:nvPr/>
        </p:nvSpPr>
        <p:spPr>
          <a:xfrm>
            <a:off x="4558614" y="6331297"/>
            <a:ext cx="2684628" cy="200055"/>
          </a:xfrm>
          <a:prstGeom prst="rect">
            <a:avLst/>
          </a:prstGeom>
        </p:spPr>
        <p:txBody>
          <a:bodyPr wrap="square">
            <a:spAutoFit/>
          </a:bodyPr>
          <a:lstStyle>
            <a:defPPr>
              <a:defRPr lang="sv-SE"/>
            </a:defPPr>
            <a:lvl1pPr algn="ctr">
              <a:defRPr sz="700"/>
            </a:lvl1pPr>
          </a:lstStyle>
          <a:p>
            <a:r>
              <a:rPr lang="sv-SE"/>
              <a:t>NPS, CES och NKI, är exempel på mått som vanligtvis används för att mäta kundupplevelse och lojalitet</a:t>
            </a:r>
          </a:p>
        </p:txBody>
      </p:sp>
      <p:sp>
        <p:nvSpPr>
          <p:cNvPr id="19" name="Ned 18">
            <a:extLst>
              <a:ext uri="{FF2B5EF4-FFF2-40B4-BE49-F238E27FC236}">
                <a16:creationId xmlns:a16="http://schemas.microsoft.com/office/drawing/2014/main" id="{1C8E259E-4CE7-31BF-C7E6-4DABF32DA594}"/>
              </a:ext>
            </a:extLst>
          </p:cNvPr>
          <p:cNvSpPr/>
          <p:nvPr/>
        </p:nvSpPr>
        <p:spPr>
          <a:xfrm rot="10800000">
            <a:off x="3764503" y="4129615"/>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20" name="Diagram 19">
            <a:extLst>
              <a:ext uri="{FF2B5EF4-FFF2-40B4-BE49-F238E27FC236}">
                <a16:creationId xmlns:a16="http://schemas.microsoft.com/office/drawing/2014/main" id="{5D1E676C-CBCD-1144-EEEE-F9ACF1559932}"/>
              </a:ext>
            </a:extLst>
          </p:cNvPr>
          <p:cNvGraphicFramePr>
            <a:graphicFrameLocks/>
          </p:cNvGraphicFramePr>
          <p:nvPr>
            <p:extLst>
              <p:ext uri="{D42A27DB-BD31-4B8C-83A1-F6EECF244321}">
                <p14:modId xmlns:p14="http://schemas.microsoft.com/office/powerpoint/2010/main" val="4047218314"/>
              </p:ext>
            </p:extLst>
          </p:nvPr>
        </p:nvGraphicFramePr>
        <p:xfrm>
          <a:off x="4186767" y="1525235"/>
          <a:ext cx="7618515" cy="4812795"/>
        </p:xfrm>
        <a:graphic>
          <a:graphicData uri="http://schemas.openxmlformats.org/drawingml/2006/chart">
            <c:chart xmlns:c="http://schemas.openxmlformats.org/drawingml/2006/chart" xmlns:r="http://schemas.openxmlformats.org/officeDocument/2006/relationships" r:id="rId5"/>
          </a:graphicData>
        </a:graphic>
      </p:graphicFrame>
      <p:sp>
        <p:nvSpPr>
          <p:cNvPr id="21" name="Ned 14">
            <a:extLst>
              <a:ext uri="{FF2B5EF4-FFF2-40B4-BE49-F238E27FC236}">
                <a16:creationId xmlns:a16="http://schemas.microsoft.com/office/drawing/2014/main" id="{D1D833B6-AAA9-BB2D-7EBD-6BA90AD382EA}"/>
              </a:ext>
            </a:extLst>
          </p:cNvPr>
          <p:cNvSpPr/>
          <p:nvPr/>
        </p:nvSpPr>
        <p:spPr>
          <a:xfrm>
            <a:off x="2664475" y="2559280"/>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textruta 22">
            <a:extLst>
              <a:ext uri="{FF2B5EF4-FFF2-40B4-BE49-F238E27FC236}">
                <a16:creationId xmlns:a16="http://schemas.microsoft.com/office/drawing/2014/main" id="{30196D10-3566-5C6D-A038-7DB5939C7FDE}"/>
              </a:ext>
            </a:extLst>
          </p:cNvPr>
          <p:cNvSpPr txBox="1"/>
          <p:nvPr/>
        </p:nvSpPr>
        <p:spPr>
          <a:xfrm>
            <a:off x="1748031" y="2700237"/>
            <a:ext cx="921755" cy="276999"/>
          </a:xfrm>
          <a:prstGeom prst="rect">
            <a:avLst/>
          </a:prstGeom>
          <a:noFill/>
        </p:spPr>
        <p:txBody>
          <a:bodyPr wrap="square" rtlCol="0">
            <a:spAutoFit/>
          </a:bodyPr>
          <a:lstStyle/>
          <a:p>
            <a:r>
              <a:rPr lang="sv-SE" sz="1200" dirty="0">
                <a:solidFill>
                  <a:schemeClr val="bg1"/>
                </a:solidFill>
              </a:rPr>
              <a:t>(</a:t>
            </a:r>
            <a:r>
              <a:rPr lang="sv-SE" sz="1100" dirty="0">
                <a:solidFill>
                  <a:schemeClr val="bg1"/>
                </a:solidFill>
              </a:rPr>
              <a:t>20</a:t>
            </a:r>
            <a:r>
              <a:rPr lang="sv-SE" sz="1200" dirty="0">
                <a:solidFill>
                  <a:schemeClr val="bg1"/>
                </a:solidFill>
              </a:rPr>
              <a:t>%)</a:t>
            </a:r>
          </a:p>
        </p:txBody>
      </p:sp>
      <p:sp>
        <p:nvSpPr>
          <p:cNvPr id="24" name="textruta 23">
            <a:extLst>
              <a:ext uri="{FF2B5EF4-FFF2-40B4-BE49-F238E27FC236}">
                <a16:creationId xmlns:a16="http://schemas.microsoft.com/office/drawing/2014/main" id="{55B87284-6634-DB2C-4D49-DD4CAB4DB050}"/>
              </a:ext>
            </a:extLst>
          </p:cNvPr>
          <p:cNvSpPr txBox="1"/>
          <p:nvPr/>
        </p:nvSpPr>
        <p:spPr>
          <a:xfrm>
            <a:off x="2579356" y="2613980"/>
            <a:ext cx="921755" cy="276999"/>
          </a:xfrm>
          <a:prstGeom prst="rect">
            <a:avLst/>
          </a:prstGeom>
          <a:noFill/>
        </p:spPr>
        <p:txBody>
          <a:bodyPr wrap="square" rtlCol="0">
            <a:spAutoFit/>
          </a:bodyPr>
          <a:lstStyle/>
          <a:p>
            <a:r>
              <a:rPr lang="sv-SE" sz="1200" dirty="0">
                <a:solidFill>
                  <a:schemeClr val="bg1"/>
                </a:solidFill>
              </a:rPr>
              <a:t>(13%)</a:t>
            </a:r>
          </a:p>
        </p:txBody>
      </p:sp>
      <p:sp>
        <p:nvSpPr>
          <p:cNvPr id="25" name="Ned 10">
            <a:extLst>
              <a:ext uri="{FF2B5EF4-FFF2-40B4-BE49-F238E27FC236}">
                <a16:creationId xmlns:a16="http://schemas.microsoft.com/office/drawing/2014/main" id="{C08F5A84-32E9-2C62-FB9B-FF9F3EE1B980}"/>
              </a:ext>
            </a:extLst>
          </p:cNvPr>
          <p:cNvSpPr/>
          <p:nvPr/>
        </p:nvSpPr>
        <p:spPr>
          <a:xfrm>
            <a:off x="1432598" y="3519194"/>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79333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51D843-E137-1D46-94B5-4FF7E5473B0E}"/>
              </a:ext>
            </a:extLst>
          </p:cNvPr>
          <p:cNvSpPr txBox="1">
            <a:spLocks/>
          </p:cNvSpPr>
          <p:nvPr/>
        </p:nvSpPr>
        <p:spPr>
          <a:xfrm>
            <a:off x="1010550" y="2362826"/>
            <a:ext cx="11582502" cy="1546559"/>
          </a:xfrm>
          <a:prstGeom prst="rect">
            <a:avLst/>
          </a:prstGeom>
        </p:spPr>
        <p:txBody>
          <a:bodyPr anchor="b"/>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sv-SE" sz="8000"/>
              <a:t>Kunder</a:t>
            </a:r>
          </a:p>
        </p:txBody>
      </p:sp>
      <p:pic>
        <p:nvPicPr>
          <p:cNvPr id="7" name="Bildobjekt 6">
            <a:extLst>
              <a:ext uri="{FF2B5EF4-FFF2-40B4-BE49-F238E27FC236}">
                <a16:creationId xmlns:a16="http://schemas.microsoft.com/office/drawing/2014/main" id="{553A2561-2AF6-F84D-9CC3-33ABF53744BF}"/>
              </a:ext>
            </a:extLst>
          </p:cNvPr>
          <p:cNvPicPr>
            <a:picLocks noChangeAspect="1"/>
          </p:cNvPicPr>
          <p:nvPr/>
        </p:nvPicPr>
        <p:blipFill>
          <a:blip r:embed="rId2"/>
          <a:stretch>
            <a:fillRect/>
          </a:stretch>
        </p:blipFill>
        <p:spPr>
          <a:xfrm rot="16200000">
            <a:off x="6775450" y="63500"/>
            <a:ext cx="4102100" cy="6731000"/>
          </a:xfrm>
          <a:prstGeom prst="rect">
            <a:avLst/>
          </a:prstGeom>
        </p:spPr>
      </p:pic>
      <p:sp>
        <p:nvSpPr>
          <p:cNvPr id="3" name="Platshållare för sidfot 2">
            <a:extLst>
              <a:ext uri="{FF2B5EF4-FFF2-40B4-BE49-F238E27FC236}">
                <a16:creationId xmlns:a16="http://schemas.microsoft.com/office/drawing/2014/main" id="{771E72EE-951F-2850-B54E-74250B005A02}"/>
              </a:ext>
            </a:extLst>
          </p:cNvPr>
          <p:cNvSpPr>
            <a:spLocks noGrp="1"/>
          </p:cNvSpPr>
          <p:nvPr>
            <p:ph type="ftr" sz="quarter" idx="11"/>
          </p:nvPr>
        </p:nvSpPr>
        <p:spPr/>
        <p:txBody>
          <a:bodyPr/>
          <a:lstStyle/>
          <a:p>
            <a:r>
              <a:rPr lang="sv-SE" dirty="0"/>
              <a:t>Insikt 2025 |</a:t>
            </a:r>
          </a:p>
        </p:txBody>
      </p:sp>
      <p:sp>
        <p:nvSpPr>
          <p:cNvPr id="4" name="Platshållare för bildnummer 3">
            <a:extLst>
              <a:ext uri="{FF2B5EF4-FFF2-40B4-BE49-F238E27FC236}">
                <a16:creationId xmlns:a16="http://schemas.microsoft.com/office/drawing/2014/main" id="{543A2364-64C2-C5FF-183A-8A89EB24C3A1}"/>
              </a:ext>
            </a:extLst>
          </p:cNvPr>
          <p:cNvSpPr>
            <a:spLocks noGrp="1"/>
          </p:cNvSpPr>
          <p:nvPr>
            <p:ph type="sldNum" sz="quarter" idx="12"/>
          </p:nvPr>
        </p:nvSpPr>
        <p:spPr/>
        <p:txBody>
          <a:bodyPr/>
          <a:lstStyle/>
          <a:p>
            <a:fld id="{AE086683-F536-42AB-ABBC-F4803DFE8DBC}" type="slidenum">
              <a:rPr lang="sv-SE" smtClean="0"/>
              <a:pPr/>
              <a:t>15</a:t>
            </a:fld>
            <a:endParaRPr lang="sv-SE" dirty="0"/>
          </a:p>
        </p:txBody>
      </p:sp>
    </p:spTree>
    <p:extLst>
      <p:ext uri="{BB962C8B-B14F-4D97-AF65-F5344CB8AC3E}">
        <p14:creationId xmlns:p14="http://schemas.microsoft.com/office/powerpoint/2010/main" val="1107961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035B61E-E80D-5A4A-9054-152407064445}"/>
              </a:ext>
            </a:extLst>
          </p:cNvPr>
          <p:cNvSpPr>
            <a:spLocks noGrp="1"/>
          </p:cNvSpPr>
          <p:nvPr>
            <p:ph type="title"/>
          </p:nvPr>
        </p:nvSpPr>
        <p:spPr/>
        <p:txBody>
          <a:bodyPr/>
          <a:lstStyle/>
          <a:p>
            <a:r>
              <a:rPr lang="sv-SE"/>
              <a:t>Näst intill alla medlemsföretag jobbar delvis mot privata företag</a:t>
            </a:r>
          </a:p>
        </p:txBody>
      </p:sp>
      <p:sp>
        <p:nvSpPr>
          <p:cNvPr id="3" name="Platshållare för innehåll 2">
            <a:extLst>
              <a:ext uri="{FF2B5EF4-FFF2-40B4-BE49-F238E27FC236}">
                <a16:creationId xmlns:a16="http://schemas.microsoft.com/office/drawing/2014/main" id="{96A25E0A-87EA-F54F-BBDD-D00F01C7048D}"/>
              </a:ext>
            </a:extLst>
          </p:cNvPr>
          <p:cNvSpPr>
            <a:spLocks noGrp="1"/>
          </p:cNvSpPr>
          <p:nvPr>
            <p:ph idx="1"/>
          </p:nvPr>
        </p:nvSpPr>
        <p:spPr>
          <a:xfrm>
            <a:off x="415788" y="1020727"/>
            <a:ext cx="7802814" cy="527969"/>
          </a:xfrm>
        </p:spPr>
        <p:txBody>
          <a:bodyPr/>
          <a:lstStyle/>
          <a:p>
            <a:r>
              <a:rPr lang="sv-SE" b="1" dirty="0"/>
              <a:t>Kundbasen fördelat per sektor</a:t>
            </a:r>
            <a:br>
              <a:rPr lang="sv-SE" dirty="0"/>
            </a:br>
            <a:r>
              <a:rPr lang="sv-SE" dirty="0"/>
              <a:t> Procent av vardera verksamhetsområde som har kunder från sektorn</a:t>
            </a:r>
          </a:p>
        </p:txBody>
      </p:sp>
      <p:sp>
        <p:nvSpPr>
          <p:cNvPr id="22" name="Platshållare för sidfot 21">
            <a:extLst>
              <a:ext uri="{FF2B5EF4-FFF2-40B4-BE49-F238E27FC236}">
                <a16:creationId xmlns:a16="http://schemas.microsoft.com/office/drawing/2014/main" id="{7677B4DC-F0CD-9E4E-ADF2-774EB4B619CC}"/>
              </a:ext>
            </a:extLst>
          </p:cNvPr>
          <p:cNvSpPr>
            <a:spLocks noGrp="1"/>
          </p:cNvSpPr>
          <p:nvPr>
            <p:ph type="ftr" sz="quarter" idx="11"/>
          </p:nvPr>
        </p:nvSpPr>
        <p:spPr/>
        <p:txBody>
          <a:bodyPr/>
          <a:lstStyle/>
          <a:p>
            <a:r>
              <a:rPr lang="sv-SE" dirty="0"/>
              <a:t>Insikt 2025 |</a:t>
            </a:r>
          </a:p>
        </p:txBody>
      </p:sp>
      <p:sp>
        <p:nvSpPr>
          <p:cNvPr id="23" name="Platshållare för bildnummer 22">
            <a:extLst>
              <a:ext uri="{FF2B5EF4-FFF2-40B4-BE49-F238E27FC236}">
                <a16:creationId xmlns:a16="http://schemas.microsoft.com/office/drawing/2014/main" id="{14E907AF-4E9B-2549-952C-78020A9A3B11}"/>
              </a:ext>
            </a:extLst>
          </p:cNvPr>
          <p:cNvSpPr>
            <a:spLocks noGrp="1"/>
          </p:cNvSpPr>
          <p:nvPr>
            <p:ph type="sldNum" sz="quarter" idx="12"/>
          </p:nvPr>
        </p:nvSpPr>
        <p:spPr/>
        <p:txBody>
          <a:bodyPr/>
          <a:lstStyle/>
          <a:p>
            <a:fld id="{AE086683-F536-42AB-ABBC-F4803DFE8DBC}" type="slidenum">
              <a:rPr lang="sv-SE" smtClean="0"/>
              <a:t>16</a:t>
            </a:fld>
            <a:endParaRPr lang="sv-SE"/>
          </a:p>
        </p:txBody>
      </p:sp>
      <p:sp>
        <p:nvSpPr>
          <p:cNvPr id="4" name="Rectangular Callout 15">
            <a:extLst>
              <a:ext uri="{FF2B5EF4-FFF2-40B4-BE49-F238E27FC236}">
                <a16:creationId xmlns:a16="http://schemas.microsoft.com/office/drawing/2014/main" id="{D34DD679-DFF2-CF49-B8F0-77A8DD548B07}"/>
              </a:ext>
            </a:extLst>
          </p:cNvPr>
          <p:cNvSpPr/>
          <p:nvPr/>
        </p:nvSpPr>
        <p:spPr>
          <a:xfrm flipV="1">
            <a:off x="1214009" y="5480456"/>
            <a:ext cx="9216924" cy="490186"/>
          </a:xfrm>
          <a:prstGeom prst="wedgeRectCallout">
            <a:avLst>
              <a:gd name="adj1" fmla="val -20370"/>
              <a:gd name="adj2" fmla="val 41692"/>
            </a:avLst>
          </a:prstGeom>
          <a:solidFill>
            <a:schemeClr val="bg1">
              <a:alpha val="6597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sv-SE" sz="1200">
              <a:latin typeface="+mj-lt"/>
            </a:endParaRPr>
          </a:p>
        </p:txBody>
      </p:sp>
      <p:sp>
        <p:nvSpPr>
          <p:cNvPr id="6" name="Oval 7">
            <a:extLst>
              <a:ext uri="{FF2B5EF4-FFF2-40B4-BE49-F238E27FC236}">
                <a16:creationId xmlns:a16="http://schemas.microsoft.com/office/drawing/2014/main" id="{D6DA610E-C18A-804E-BF51-D8F6280894BF}"/>
              </a:ext>
            </a:extLst>
          </p:cNvPr>
          <p:cNvSpPr/>
          <p:nvPr/>
        </p:nvSpPr>
        <p:spPr>
          <a:xfrm>
            <a:off x="4281466" y="550519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latin typeface="+mj-lt"/>
              </a:rPr>
              <a:t>97%</a:t>
            </a:r>
          </a:p>
          <a:p>
            <a:pPr algn="ctr"/>
            <a:r>
              <a:rPr lang="sv-SE" sz="800" dirty="0">
                <a:latin typeface="+mj-lt"/>
              </a:rPr>
              <a:t>(93%)</a:t>
            </a:r>
          </a:p>
        </p:txBody>
      </p:sp>
      <p:sp>
        <p:nvSpPr>
          <p:cNvPr id="7" name="Oval 8">
            <a:extLst>
              <a:ext uri="{FF2B5EF4-FFF2-40B4-BE49-F238E27FC236}">
                <a16:creationId xmlns:a16="http://schemas.microsoft.com/office/drawing/2014/main" id="{B9605635-7CBE-AF4E-9B5F-2DB4493E4166}"/>
              </a:ext>
            </a:extLst>
          </p:cNvPr>
          <p:cNvSpPr/>
          <p:nvPr/>
        </p:nvSpPr>
        <p:spPr>
          <a:xfrm>
            <a:off x="2945115" y="550519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t>39%</a:t>
            </a:r>
          </a:p>
          <a:p>
            <a:pPr algn="ctr"/>
            <a:r>
              <a:rPr lang="sv-SE" sz="800" dirty="0"/>
              <a:t>(46%) </a:t>
            </a:r>
          </a:p>
        </p:txBody>
      </p:sp>
      <p:sp>
        <p:nvSpPr>
          <p:cNvPr id="8" name="Oval 9">
            <a:extLst>
              <a:ext uri="{FF2B5EF4-FFF2-40B4-BE49-F238E27FC236}">
                <a16:creationId xmlns:a16="http://schemas.microsoft.com/office/drawing/2014/main" id="{6D84EE73-7444-A74C-AE6C-E6618ACEDB27}"/>
              </a:ext>
            </a:extLst>
          </p:cNvPr>
          <p:cNvSpPr/>
          <p:nvPr/>
        </p:nvSpPr>
        <p:spPr>
          <a:xfrm>
            <a:off x="1608764" y="550519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latin typeface="+mj-lt"/>
              </a:rPr>
              <a:t>68% </a:t>
            </a:r>
            <a:r>
              <a:rPr lang="sv-SE" sz="800" dirty="0">
                <a:latin typeface="+mj-lt"/>
              </a:rPr>
              <a:t>(64%)</a:t>
            </a:r>
            <a:endParaRPr lang="sv-SE" sz="900" dirty="0">
              <a:latin typeface="+mj-lt"/>
            </a:endParaRPr>
          </a:p>
        </p:txBody>
      </p:sp>
      <p:sp>
        <p:nvSpPr>
          <p:cNvPr id="9" name="Oval 10">
            <a:extLst>
              <a:ext uri="{FF2B5EF4-FFF2-40B4-BE49-F238E27FC236}">
                <a16:creationId xmlns:a16="http://schemas.microsoft.com/office/drawing/2014/main" id="{EF9230C8-D8F6-3C43-B358-7FF4363BD8BD}"/>
              </a:ext>
            </a:extLst>
          </p:cNvPr>
          <p:cNvSpPr/>
          <p:nvPr/>
        </p:nvSpPr>
        <p:spPr>
          <a:xfrm>
            <a:off x="5617817" y="550519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latin typeface="+mj-lt"/>
              </a:rPr>
              <a:t>22%</a:t>
            </a:r>
          </a:p>
          <a:p>
            <a:pPr algn="ctr"/>
            <a:r>
              <a:rPr lang="sv-SE" sz="800" dirty="0">
                <a:latin typeface="+mj-lt"/>
              </a:rPr>
              <a:t>(20%)</a:t>
            </a:r>
          </a:p>
        </p:txBody>
      </p:sp>
      <p:sp>
        <p:nvSpPr>
          <p:cNvPr id="10" name="Oval 11">
            <a:extLst>
              <a:ext uri="{FF2B5EF4-FFF2-40B4-BE49-F238E27FC236}">
                <a16:creationId xmlns:a16="http://schemas.microsoft.com/office/drawing/2014/main" id="{282C0C5B-3F56-3147-8A0F-EBBFB1B50B7A}"/>
              </a:ext>
            </a:extLst>
          </p:cNvPr>
          <p:cNvSpPr/>
          <p:nvPr/>
        </p:nvSpPr>
        <p:spPr>
          <a:xfrm>
            <a:off x="9626868" y="550519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800" dirty="0">
                <a:latin typeface="+mj-lt"/>
              </a:rPr>
              <a:t>10%</a:t>
            </a:r>
          </a:p>
          <a:p>
            <a:pPr algn="ctr"/>
            <a:r>
              <a:rPr lang="sv-SE" sz="800" dirty="0">
                <a:latin typeface="+mj-lt"/>
              </a:rPr>
              <a:t>(10%)</a:t>
            </a:r>
          </a:p>
        </p:txBody>
      </p:sp>
      <p:sp>
        <p:nvSpPr>
          <p:cNvPr id="11" name="Oval 12">
            <a:extLst>
              <a:ext uri="{FF2B5EF4-FFF2-40B4-BE49-F238E27FC236}">
                <a16:creationId xmlns:a16="http://schemas.microsoft.com/office/drawing/2014/main" id="{E1F5D7EA-3B16-C54F-8935-36646CED5452}"/>
              </a:ext>
            </a:extLst>
          </p:cNvPr>
          <p:cNvSpPr/>
          <p:nvPr/>
        </p:nvSpPr>
        <p:spPr>
          <a:xfrm>
            <a:off x="8290519" y="550519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latin typeface="+mj-lt"/>
              </a:rPr>
              <a:t>11%</a:t>
            </a:r>
          </a:p>
          <a:p>
            <a:pPr algn="ctr"/>
            <a:r>
              <a:rPr lang="sv-SE" sz="800" dirty="0">
                <a:latin typeface="+mj-lt"/>
              </a:rPr>
              <a:t>(13%)</a:t>
            </a:r>
          </a:p>
        </p:txBody>
      </p:sp>
      <p:sp>
        <p:nvSpPr>
          <p:cNvPr id="12" name="Oval 13">
            <a:extLst>
              <a:ext uri="{FF2B5EF4-FFF2-40B4-BE49-F238E27FC236}">
                <a16:creationId xmlns:a16="http://schemas.microsoft.com/office/drawing/2014/main" id="{F4AC3D4D-9E49-A64C-929F-33CA3C750DE7}"/>
              </a:ext>
            </a:extLst>
          </p:cNvPr>
          <p:cNvSpPr/>
          <p:nvPr/>
        </p:nvSpPr>
        <p:spPr>
          <a:xfrm>
            <a:off x="6954168" y="550519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latin typeface="+mj-lt"/>
              </a:rPr>
              <a:t>15%</a:t>
            </a:r>
          </a:p>
          <a:p>
            <a:pPr algn="ctr"/>
            <a:r>
              <a:rPr lang="sv-SE" sz="800" dirty="0">
                <a:latin typeface="+mj-lt"/>
              </a:rPr>
              <a:t>(16%)</a:t>
            </a:r>
          </a:p>
        </p:txBody>
      </p:sp>
      <p:sp>
        <p:nvSpPr>
          <p:cNvPr id="13" name="TextBox 14">
            <a:extLst>
              <a:ext uri="{FF2B5EF4-FFF2-40B4-BE49-F238E27FC236}">
                <a16:creationId xmlns:a16="http://schemas.microsoft.com/office/drawing/2014/main" id="{5B4515C1-42F1-C643-A593-7D4DA19E227C}"/>
              </a:ext>
            </a:extLst>
          </p:cNvPr>
          <p:cNvSpPr txBox="1"/>
          <p:nvPr/>
        </p:nvSpPr>
        <p:spPr>
          <a:xfrm>
            <a:off x="407989" y="5490877"/>
            <a:ext cx="798222" cy="430887"/>
          </a:xfrm>
          <a:prstGeom prst="rect">
            <a:avLst/>
          </a:prstGeom>
          <a:noFill/>
        </p:spPr>
        <p:txBody>
          <a:bodyPr wrap="square" rtlCol="0">
            <a:spAutoFit/>
          </a:bodyPr>
          <a:lstStyle/>
          <a:p>
            <a:r>
              <a:rPr lang="sv-SE" sz="1100" b="1">
                <a:latin typeface="+mj-lt"/>
              </a:rPr>
              <a:t>Totala snittet</a:t>
            </a:r>
          </a:p>
        </p:txBody>
      </p:sp>
      <p:sp>
        <p:nvSpPr>
          <p:cNvPr id="14" name="textruta 13">
            <a:extLst>
              <a:ext uri="{FF2B5EF4-FFF2-40B4-BE49-F238E27FC236}">
                <a16:creationId xmlns:a16="http://schemas.microsoft.com/office/drawing/2014/main" id="{C257B2FC-58D0-904B-BCB9-914C33C809CD}"/>
              </a:ext>
            </a:extLst>
          </p:cNvPr>
          <p:cNvSpPr txBox="1"/>
          <p:nvPr/>
        </p:nvSpPr>
        <p:spPr>
          <a:xfrm>
            <a:off x="3517526" y="6266842"/>
            <a:ext cx="5271247" cy="307777"/>
          </a:xfrm>
          <a:prstGeom prst="rect">
            <a:avLst/>
          </a:prstGeom>
        </p:spPr>
        <p:txBody>
          <a:bodyPr wrap="square">
            <a:spAutoFit/>
          </a:bodyPr>
          <a:lstStyle>
            <a:defPPr>
              <a:defRPr lang="sv-SE"/>
            </a:defPPr>
            <a:lvl1pPr algn="ctr">
              <a:defRPr sz="700"/>
            </a:lvl1pPr>
          </a:lstStyle>
          <a:p>
            <a:r>
              <a:rPr lang="sv-SE"/>
              <a:t>Tabellen visar hur många av verksamhetsområdena som jobbar mot de olika sektorerna, </a:t>
            </a:r>
            <a:br>
              <a:rPr lang="sv-SE"/>
            </a:br>
            <a:r>
              <a:rPr lang="sv-SE"/>
              <a:t>dvs inte till vilken grad utan endast som ja och nej fråga och summerar därav inte till 100</a:t>
            </a:r>
          </a:p>
        </p:txBody>
      </p:sp>
      <p:sp>
        <p:nvSpPr>
          <p:cNvPr id="19" name="Ned 18">
            <a:extLst>
              <a:ext uri="{FF2B5EF4-FFF2-40B4-BE49-F238E27FC236}">
                <a16:creationId xmlns:a16="http://schemas.microsoft.com/office/drawing/2014/main" id="{C69C1143-C0E7-3B48-8D56-6D094FD1C8D4}"/>
              </a:ext>
            </a:extLst>
          </p:cNvPr>
          <p:cNvSpPr/>
          <p:nvPr/>
        </p:nvSpPr>
        <p:spPr>
          <a:xfrm rot="16200000">
            <a:off x="9380243" y="5663444"/>
            <a:ext cx="109590" cy="155848"/>
          </a:xfrm>
          <a:prstGeom prst="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Ned 15">
            <a:extLst>
              <a:ext uri="{FF2B5EF4-FFF2-40B4-BE49-F238E27FC236}">
                <a16:creationId xmlns:a16="http://schemas.microsoft.com/office/drawing/2014/main" id="{34DF2BA2-A5B5-6DA5-81CA-375316C496BA}"/>
              </a:ext>
            </a:extLst>
          </p:cNvPr>
          <p:cNvSpPr/>
          <p:nvPr/>
        </p:nvSpPr>
        <p:spPr>
          <a:xfrm rot="10800000">
            <a:off x="1453267" y="5647625"/>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Ned 20">
            <a:extLst>
              <a:ext uri="{FF2B5EF4-FFF2-40B4-BE49-F238E27FC236}">
                <a16:creationId xmlns:a16="http://schemas.microsoft.com/office/drawing/2014/main" id="{6FEE2BDA-A603-FDFD-F585-387D95EE613A}"/>
              </a:ext>
            </a:extLst>
          </p:cNvPr>
          <p:cNvSpPr/>
          <p:nvPr/>
        </p:nvSpPr>
        <p:spPr>
          <a:xfrm rot="10800000">
            <a:off x="5483732" y="5640315"/>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Ned 20">
            <a:extLst>
              <a:ext uri="{FF2B5EF4-FFF2-40B4-BE49-F238E27FC236}">
                <a16:creationId xmlns:a16="http://schemas.microsoft.com/office/drawing/2014/main" id="{E24FDF4B-D3B2-B030-29EE-8C9797687D4B}"/>
              </a:ext>
            </a:extLst>
          </p:cNvPr>
          <p:cNvSpPr/>
          <p:nvPr/>
        </p:nvSpPr>
        <p:spPr>
          <a:xfrm rot="10800000">
            <a:off x="4122033" y="5643370"/>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Ned 20">
            <a:extLst>
              <a:ext uri="{FF2B5EF4-FFF2-40B4-BE49-F238E27FC236}">
                <a16:creationId xmlns:a16="http://schemas.microsoft.com/office/drawing/2014/main" id="{A411BC7A-41B6-A3CF-B534-37D8872BF9E5}"/>
              </a:ext>
            </a:extLst>
          </p:cNvPr>
          <p:cNvSpPr/>
          <p:nvPr/>
        </p:nvSpPr>
        <p:spPr>
          <a:xfrm>
            <a:off x="6807967" y="5640315"/>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Ned 20">
            <a:extLst>
              <a:ext uri="{FF2B5EF4-FFF2-40B4-BE49-F238E27FC236}">
                <a16:creationId xmlns:a16="http://schemas.microsoft.com/office/drawing/2014/main" id="{D273D27B-238F-27AD-8D42-325ED8F71FF5}"/>
              </a:ext>
            </a:extLst>
          </p:cNvPr>
          <p:cNvSpPr/>
          <p:nvPr/>
        </p:nvSpPr>
        <p:spPr>
          <a:xfrm>
            <a:off x="2796740" y="5640315"/>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Ned 20">
            <a:extLst>
              <a:ext uri="{FF2B5EF4-FFF2-40B4-BE49-F238E27FC236}">
                <a16:creationId xmlns:a16="http://schemas.microsoft.com/office/drawing/2014/main" id="{118D5299-7F38-FC39-5E0A-41726E81AD41}"/>
              </a:ext>
            </a:extLst>
          </p:cNvPr>
          <p:cNvSpPr/>
          <p:nvPr/>
        </p:nvSpPr>
        <p:spPr>
          <a:xfrm>
            <a:off x="8163807" y="5649579"/>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28" name="Diagram 27">
            <a:extLst>
              <a:ext uri="{FF2B5EF4-FFF2-40B4-BE49-F238E27FC236}">
                <a16:creationId xmlns:a16="http://schemas.microsoft.com/office/drawing/2014/main" id="{EBEA06B9-AD49-4D42-A70D-CAD2E56F7321}"/>
              </a:ext>
            </a:extLst>
          </p:cNvPr>
          <p:cNvGraphicFramePr>
            <a:graphicFrameLocks/>
          </p:cNvGraphicFramePr>
          <p:nvPr>
            <p:extLst>
              <p:ext uri="{D42A27DB-BD31-4B8C-83A1-F6EECF244321}">
                <p14:modId xmlns:p14="http://schemas.microsoft.com/office/powerpoint/2010/main" val="1290094732"/>
              </p:ext>
            </p:extLst>
          </p:nvPr>
        </p:nvGraphicFramePr>
        <p:xfrm>
          <a:off x="893134" y="1708555"/>
          <a:ext cx="11132289" cy="36294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962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029B4DB-8444-F94C-A414-0F72C45575C3}"/>
              </a:ext>
            </a:extLst>
          </p:cNvPr>
          <p:cNvPicPr>
            <a:picLocks noChangeAspect="1"/>
          </p:cNvPicPr>
          <p:nvPr/>
        </p:nvPicPr>
        <p:blipFill rotWithShape="1">
          <a:blip r:embed="rId2">
            <a:duotone>
              <a:schemeClr val="accent5">
                <a:shade val="45000"/>
                <a:satMod val="135000"/>
              </a:schemeClr>
              <a:prstClr val="white"/>
            </a:duotone>
          </a:blip>
          <a:srcRect l="8275" t="8505" b="1027"/>
          <a:stretch/>
        </p:blipFill>
        <p:spPr>
          <a:xfrm rot="10800000">
            <a:off x="4404319" y="1"/>
            <a:ext cx="7787681" cy="6857999"/>
          </a:xfrm>
          <a:prstGeom prst="rect">
            <a:avLst/>
          </a:prstGeom>
        </p:spPr>
      </p:pic>
      <p:graphicFrame>
        <p:nvGraphicFramePr>
          <p:cNvPr id="15" name="Diagram 14">
            <a:extLst>
              <a:ext uri="{FF2B5EF4-FFF2-40B4-BE49-F238E27FC236}">
                <a16:creationId xmlns:a16="http://schemas.microsoft.com/office/drawing/2014/main" id="{E970A0EA-FE89-8DCB-5CD2-83C9BE6A029A}"/>
              </a:ext>
            </a:extLst>
          </p:cNvPr>
          <p:cNvGraphicFramePr>
            <a:graphicFrameLocks/>
          </p:cNvGraphicFramePr>
          <p:nvPr>
            <p:extLst>
              <p:ext uri="{D42A27DB-BD31-4B8C-83A1-F6EECF244321}">
                <p14:modId xmlns:p14="http://schemas.microsoft.com/office/powerpoint/2010/main" val="1321080317"/>
              </p:ext>
            </p:extLst>
          </p:nvPr>
        </p:nvGraphicFramePr>
        <p:xfrm>
          <a:off x="138731" y="1945758"/>
          <a:ext cx="7654466" cy="3914690"/>
        </p:xfrm>
        <a:graphic>
          <a:graphicData uri="http://schemas.openxmlformats.org/drawingml/2006/chart">
            <c:chart xmlns:c="http://schemas.openxmlformats.org/drawingml/2006/chart" xmlns:r="http://schemas.openxmlformats.org/officeDocument/2006/relationships" r:id="rId3"/>
          </a:graphicData>
        </a:graphic>
      </p:graphicFrame>
      <p:sp>
        <p:nvSpPr>
          <p:cNvPr id="2" name="Rubrik 1">
            <a:extLst>
              <a:ext uri="{FF2B5EF4-FFF2-40B4-BE49-F238E27FC236}">
                <a16:creationId xmlns:a16="http://schemas.microsoft.com/office/drawing/2014/main" id="{34D25ECC-98A4-3D4B-B512-216895E7A498}"/>
              </a:ext>
            </a:extLst>
          </p:cNvPr>
          <p:cNvSpPr>
            <a:spLocks noGrp="1"/>
          </p:cNvSpPr>
          <p:nvPr>
            <p:ph type="title"/>
          </p:nvPr>
        </p:nvSpPr>
        <p:spPr>
          <a:xfrm>
            <a:off x="415788" y="293413"/>
            <a:ext cx="9899090" cy="514662"/>
          </a:xfrm>
        </p:spPr>
        <p:txBody>
          <a:bodyPr/>
          <a:lstStyle/>
          <a:p>
            <a:r>
              <a:rPr lang="sv-SE" dirty="0"/>
              <a:t>57 procent av medlemsföretagens egen omsättning kommer från privata aktörer </a:t>
            </a:r>
          </a:p>
        </p:txBody>
      </p:sp>
      <p:sp>
        <p:nvSpPr>
          <p:cNvPr id="3" name="Platshållare för innehåll 2">
            <a:extLst>
              <a:ext uri="{FF2B5EF4-FFF2-40B4-BE49-F238E27FC236}">
                <a16:creationId xmlns:a16="http://schemas.microsoft.com/office/drawing/2014/main" id="{DB9CFC81-D32A-E64B-90DD-836ED85D5E10}"/>
              </a:ext>
            </a:extLst>
          </p:cNvPr>
          <p:cNvSpPr>
            <a:spLocks noGrp="1"/>
          </p:cNvSpPr>
          <p:nvPr>
            <p:ph idx="1"/>
          </p:nvPr>
        </p:nvSpPr>
        <p:spPr>
          <a:xfrm>
            <a:off x="415787" y="1020726"/>
            <a:ext cx="4684533" cy="523227"/>
          </a:xfrm>
        </p:spPr>
        <p:txBody>
          <a:bodyPr/>
          <a:lstStyle/>
          <a:p>
            <a:r>
              <a:rPr lang="sv-SE" b="1" dirty="0"/>
              <a:t>Egen omsättning per sektor </a:t>
            </a:r>
            <a:br>
              <a:rPr lang="sv-SE" dirty="0"/>
            </a:br>
            <a:r>
              <a:rPr lang="sv-SE" dirty="0"/>
              <a:t> Totalt för alla verksamhetsområden i procent</a:t>
            </a:r>
          </a:p>
        </p:txBody>
      </p:sp>
      <p:sp>
        <p:nvSpPr>
          <p:cNvPr id="5" name="Platshållare för sidfot 4">
            <a:extLst>
              <a:ext uri="{FF2B5EF4-FFF2-40B4-BE49-F238E27FC236}">
                <a16:creationId xmlns:a16="http://schemas.microsoft.com/office/drawing/2014/main" id="{26825600-5C88-B04F-8455-EBE9B87F0477}"/>
              </a:ext>
            </a:extLst>
          </p:cNvPr>
          <p:cNvSpPr>
            <a:spLocks noGrp="1"/>
          </p:cNvSpPr>
          <p:nvPr>
            <p:ph type="ftr" sz="quarter" idx="11"/>
          </p:nvPr>
        </p:nvSpPr>
        <p:spPr/>
        <p:txBody>
          <a:bodyPr/>
          <a:lstStyle/>
          <a:p>
            <a:r>
              <a:rPr lang="sv-SE" dirty="0"/>
              <a:t>Insikt 2025 |</a:t>
            </a:r>
          </a:p>
        </p:txBody>
      </p:sp>
      <p:sp>
        <p:nvSpPr>
          <p:cNvPr id="6" name="Platshållare för bildnummer 5">
            <a:extLst>
              <a:ext uri="{FF2B5EF4-FFF2-40B4-BE49-F238E27FC236}">
                <a16:creationId xmlns:a16="http://schemas.microsoft.com/office/drawing/2014/main" id="{789C0FFE-5D8B-E64D-BE53-F4D352510A15}"/>
              </a:ext>
            </a:extLst>
          </p:cNvPr>
          <p:cNvSpPr>
            <a:spLocks noGrp="1"/>
          </p:cNvSpPr>
          <p:nvPr>
            <p:ph type="sldNum" sz="quarter" idx="12"/>
          </p:nvPr>
        </p:nvSpPr>
        <p:spPr/>
        <p:txBody>
          <a:bodyPr/>
          <a:lstStyle/>
          <a:p>
            <a:fld id="{AE086683-F536-42AB-ABBC-F4803DFE8DBC}" type="slidenum">
              <a:rPr lang="sv-SE" smtClean="0"/>
              <a:t>17</a:t>
            </a:fld>
            <a:endParaRPr lang="sv-SE"/>
          </a:p>
        </p:txBody>
      </p:sp>
      <p:sp>
        <p:nvSpPr>
          <p:cNvPr id="7" name="textruta 6">
            <a:extLst>
              <a:ext uri="{FF2B5EF4-FFF2-40B4-BE49-F238E27FC236}">
                <a16:creationId xmlns:a16="http://schemas.microsoft.com/office/drawing/2014/main" id="{2DDA122A-5740-8948-823A-144935E0DB43}"/>
              </a:ext>
            </a:extLst>
          </p:cNvPr>
          <p:cNvSpPr txBox="1"/>
          <p:nvPr/>
        </p:nvSpPr>
        <p:spPr>
          <a:xfrm>
            <a:off x="4796878" y="3743415"/>
            <a:ext cx="1258026" cy="369332"/>
          </a:xfrm>
          <a:prstGeom prst="rect">
            <a:avLst/>
          </a:prstGeom>
          <a:noFill/>
        </p:spPr>
        <p:txBody>
          <a:bodyPr wrap="square" rtlCol="0">
            <a:spAutoFit/>
          </a:bodyPr>
          <a:lstStyle/>
          <a:p>
            <a:pPr algn="ctr"/>
            <a:r>
              <a:rPr lang="sv-SE" b="1"/>
              <a:t>Totalt</a:t>
            </a:r>
          </a:p>
        </p:txBody>
      </p:sp>
      <p:sp>
        <p:nvSpPr>
          <p:cNvPr id="10" name="textruta 9">
            <a:extLst>
              <a:ext uri="{FF2B5EF4-FFF2-40B4-BE49-F238E27FC236}">
                <a16:creationId xmlns:a16="http://schemas.microsoft.com/office/drawing/2014/main" id="{F6AA5EA3-F40F-D94A-B630-94C6AF9D8814}"/>
              </a:ext>
            </a:extLst>
          </p:cNvPr>
          <p:cNvSpPr txBox="1"/>
          <p:nvPr/>
        </p:nvSpPr>
        <p:spPr>
          <a:xfrm>
            <a:off x="3902469" y="6267717"/>
            <a:ext cx="4554032" cy="415498"/>
          </a:xfrm>
          <a:prstGeom prst="rect">
            <a:avLst/>
          </a:prstGeom>
        </p:spPr>
        <p:txBody>
          <a:bodyPr wrap="square">
            <a:spAutoFit/>
          </a:bodyPr>
          <a:lstStyle>
            <a:defPPr>
              <a:defRPr lang="sv-SE"/>
            </a:defPPr>
            <a:lvl1pPr algn="ctr">
              <a:defRPr sz="700"/>
            </a:lvl1pPr>
          </a:lstStyle>
          <a:p>
            <a:r>
              <a:rPr lang="sv-SE" dirty="0"/>
              <a:t>Egen omsättning är den delen av omsättningen som företagen producerar själva ("in house”). Med andra ord är det omsättningen exklusive olika slags konsultinköp eller inköp av andra varor, material och tjänster (omsättning - konsultinköp - inköp av utomstående varor, material och/eller tjänster).</a:t>
            </a:r>
          </a:p>
        </p:txBody>
      </p:sp>
      <p:sp>
        <p:nvSpPr>
          <p:cNvPr id="11" name="Frihandsfigur 10">
            <a:extLst>
              <a:ext uri="{FF2B5EF4-FFF2-40B4-BE49-F238E27FC236}">
                <a16:creationId xmlns:a16="http://schemas.microsoft.com/office/drawing/2014/main" id="{456B2BEC-B40A-9546-B48A-98718D0B39B1}"/>
              </a:ext>
            </a:extLst>
          </p:cNvPr>
          <p:cNvSpPr/>
          <p:nvPr/>
        </p:nvSpPr>
        <p:spPr>
          <a:xfrm rot="11457556" flipV="1">
            <a:off x="7387302" y="3378419"/>
            <a:ext cx="640477" cy="306913"/>
          </a:xfrm>
          <a:custGeom>
            <a:avLst/>
            <a:gdLst>
              <a:gd name="connsiteX0" fmla="*/ 770964 w 770964"/>
              <a:gd name="connsiteY0" fmla="*/ 315233 h 315233"/>
              <a:gd name="connsiteX1" fmla="*/ 403411 w 770964"/>
              <a:gd name="connsiteY1" fmla="*/ 37327 h 315233"/>
              <a:gd name="connsiteX2" fmla="*/ 0 w 770964"/>
              <a:gd name="connsiteY2" fmla="*/ 10433 h 315233"/>
            </a:gdLst>
            <a:ahLst/>
            <a:cxnLst>
              <a:cxn ang="0">
                <a:pos x="connsiteX0" y="connsiteY0"/>
              </a:cxn>
              <a:cxn ang="0">
                <a:pos x="connsiteX1" y="connsiteY1"/>
              </a:cxn>
              <a:cxn ang="0">
                <a:pos x="connsiteX2" y="connsiteY2"/>
              </a:cxn>
            </a:cxnLst>
            <a:rect l="l" t="t" r="r" b="b"/>
            <a:pathLst>
              <a:path w="770964" h="315233">
                <a:moveTo>
                  <a:pt x="770964" y="315233"/>
                </a:moveTo>
                <a:cubicBezTo>
                  <a:pt x="651434" y="201680"/>
                  <a:pt x="531905" y="88127"/>
                  <a:pt x="403411" y="37327"/>
                </a:cubicBezTo>
                <a:cubicBezTo>
                  <a:pt x="274917" y="-13473"/>
                  <a:pt x="137458" y="-1520"/>
                  <a:pt x="0" y="10433"/>
                </a:cubicBezTo>
              </a:path>
            </a:pathLst>
          </a:custGeom>
          <a:noFill/>
          <a:ln>
            <a:solidFill>
              <a:schemeClr val="tx1"/>
            </a:solidFill>
            <a:prstDash val="dash"/>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5019215B-27C4-684B-88A5-AC8B5ECCA568}"/>
              </a:ext>
            </a:extLst>
          </p:cNvPr>
          <p:cNvSpPr/>
          <p:nvPr/>
        </p:nvSpPr>
        <p:spPr>
          <a:xfrm>
            <a:off x="8123553" y="2797582"/>
            <a:ext cx="1782000" cy="1781515"/>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1050" dirty="0">
                <a:solidFill>
                  <a:schemeClr val="tx1">
                    <a:lumMod val="95000"/>
                    <a:lumOff val="5000"/>
                  </a:schemeClr>
                </a:solidFill>
              </a:rPr>
              <a:t>Andelen egen omsättning hänförligt till privata aktörer är oförändrat från föregående år, efter flera år med sjunkande andel. </a:t>
            </a:r>
          </a:p>
        </p:txBody>
      </p:sp>
      <p:sp>
        <p:nvSpPr>
          <p:cNvPr id="23" name="Ned 22">
            <a:extLst>
              <a:ext uri="{FF2B5EF4-FFF2-40B4-BE49-F238E27FC236}">
                <a16:creationId xmlns:a16="http://schemas.microsoft.com/office/drawing/2014/main" id="{B5ADA3BD-7E9C-CB62-8411-892796A20078}"/>
              </a:ext>
            </a:extLst>
          </p:cNvPr>
          <p:cNvSpPr/>
          <p:nvPr/>
        </p:nvSpPr>
        <p:spPr>
          <a:xfrm>
            <a:off x="4656220" y="2587413"/>
            <a:ext cx="82336"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Ned 3">
            <a:extLst>
              <a:ext uri="{FF2B5EF4-FFF2-40B4-BE49-F238E27FC236}">
                <a16:creationId xmlns:a16="http://schemas.microsoft.com/office/drawing/2014/main" id="{CB14447B-0B95-B275-83DD-DA30EBCF0575}"/>
              </a:ext>
            </a:extLst>
          </p:cNvPr>
          <p:cNvSpPr/>
          <p:nvPr/>
        </p:nvSpPr>
        <p:spPr>
          <a:xfrm rot="10800000">
            <a:off x="4806603" y="2203359"/>
            <a:ext cx="82336"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9" name="Diagram 8">
            <a:extLst>
              <a:ext uri="{FF2B5EF4-FFF2-40B4-BE49-F238E27FC236}">
                <a16:creationId xmlns:a16="http://schemas.microsoft.com/office/drawing/2014/main" id="{5ED0A3D6-6018-3DAE-0556-4FCF0AA3C8CE}"/>
              </a:ext>
            </a:extLst>
          </p:cNvPr>
          <p:cNvGraphicFramePr>
            <a:graphicFrameLocks/>
          </p:cNvGraphicFramePr>
          <p:nvPr>
            <p:extLst>
              <p:ext uri="{D42A27DB-BD31-4B8C-83A1-F6EECF244321}">
                <p14:modId xmlns:p14="http://schemas.microsoft.com/office/powerpoint/2010/main" val="3237959284"/>
              </p:ext>
            </p:extLst>
          </p:nvPr>
        </p:nvGraphicFramePr>
        <p:xfrm>
          <a:off x="138730" y="1584572"/>
          <a:ext cx="7987414" cy="4691373"/>
        </p:xfrm>
        <a:graphic>
          <a:graphicData uri="http://schemas.openxmlformats.org/drawingml/2006/chart">
            <c:chart xmlns:c="http://schemas.openxmlformats.org/drawingml/2006/chart" xmlns:r="http://schemas.openxmlformats.org/officeDocument/2006/relationships" r:id="rId4"/>
          </a:graphicData>
        </a:graphic>
      </p:graphicFrame>
      <p:sp>
        <p:nvSpPr>
          <p:cNvPr id="12" name="Ned 3">
            <a:extLst>
              <a:ext uri="{FF2B5EF4-FFF2-40B4-BE49-F238E27FC236}">
                <a16:creationId xmlns:a16="http://schemas.microsoft.com/office/drawing/2014/main" id="{64D5BDDD-B4C5-E760-B8A9-B48975A1D737}"/>
              </a:ext>
            </a:extLst>
          </p:cNvPr>
          <p:cNvSpPr/>
          <p:nvPr/>
        </p:nvSpPr>
        <p:spPr>
          <a:xfrm rot="10800000">
            <a:off x="3872185" y="4425463"/>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Ned 10">
            <a:extLst>
              <a:ext uri="{FF2B5EF4-FFF2-40B4-BE49-F238E27FC236}">
                <a16:creationId xmlns:a16="http://schemas.microsoft.com/office/drawing/2014/main" id="{2FEBA731-A6D1-0177-CFA1-9160A556D031}"/>
              </a:ext>
            </a:extLst>
          </p:cNvPr>
          <p:cNvSpPr/>
          <p:nvPr/>
        </p:nvSpPr>
        <p:spPr>
          <a:xfrm rot="16200000">
            <a:off x="6508099" y="4150285"/>
            <a:ext cx="90570" cy="128800"/>
          </a:xfrm>
          <a:prstGeom prst="downArrow">
            <a:avLst/>
          </a:prstGeom>
          <a:solidFill>
            <a:srgbClr val="E7E8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Ned 10">
            <a:extLst>
              <a:ext uri="{FF2B5EF4-FFF2-40B4-BE49-F238E27FC236}">
                <a16:creationId xmlns:a16="http://schemas.microsoft.com/office/drawing/2014/main" id="{96A76559-199E-F2A9-879A-36938FC87DFB}"/>
              </a:ext>
            </a:extLst>
          </p:cNvPr>
          <p:cNvSpPr/>
          <p:nvPr/>
        </p:nvSpPr>
        <p:spPr>
          <a:xfrm>
            <a:off x="5112512" y="2605732"/>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Ned 3">
            <a:extLst>
              <a:ext uri="{FF2B5EF4-FFF2-40B4-BE49-F238E27FC236}">
                <a16:creationId xmlns:a16="http://schemas.microsoft.com/office/drawing/2014/main" id="{0FD4CDA8-A331-F09F-A20E-2025A74AF2EA}"/>
              </a:ext>
            </a:extLst>
          </p:cNvPr>
          <p:cNvSpPr/>
          <p:nvPr/>
        </p:nvSpPr>
        <p:spPr>
          <a:xfrm rot="10800000">
            <a:off x="4088697" y="2959790"/>
            <a:ext cx="90570" cy="128800"/>
          </a:xfrm>
          <a:prstGeom prst="downArrow">
            <a:avLst/>
          </a:prstGeom>
          <a:solidFill>
            <a:srgbClr val="00B050"/>
          </a:solidFill>
          <a:ln>
            <a:solidFill>
              <a:srgbClr val="1D66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Ned 3">
            <a:extLst>
              <a:ext uri="{FF2B5EF4-FFF2-40B4-BE49-F238E27FC236}">
                <a16:creationId xmlns:a16="http://schemas.microsoft.com/office/drawing/2014/main" id="{66683825-84F2-39A8-F868-8B0ABA4F896B}"/>
              </a:ext>
            </a:extLst>
          </p:cNvPr>
          <p:cNvSpPr/>
          <p:nvPr/>
        </p:nvSpPr>
        <p:spPr>
          <a:xfrm rot="16200000">
            <a:off x="4847240" y="2523013"/>
            <a:ext cx="90570" cy="128800"/>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Ned 3">
            <a:extLst>
              <a:ext uri="{FF2B5EF4-FFF2-40B4-BE49-F238E27FC236}">
                <a16:creationId xmlns:a16="http://schemas.microsoft.com/office/drawing/2014/main" id="{DCCFEF00-B235-1656-E7BC-51144E05EC0C}"/>
              </a:ext>
            </a:extLst>
          </p:cNvPr>
          <p:cNvSpPr/>
          <p:nvPr/>
        </p:nvSpPr>
        <p:spPr>
          <a:xfrm rot="16200000">
            <a:off x="5181538" y="2235521"/>
            <a:ext cx="90570" cy="128800"/>
          </a:xfrm>
          <a:prstGeom prst="downArrow">
            <a:avLst/>
          </a:prstGeom>
          <a:solidFill>
            <a:schemeClr val="bg1">
              <a:lumMod val="75000"/>
            </a:schemeClr>
          </a:solidFill>
          <a:ln>
            <a:solidFill>
              <a:srgbClr val="88AA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860457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41515A45-422B-BA4B-A5BC-625AA8EFBE9F}"/>
              </a:ext>
            </a:extLst>
          </p:cNvPr>
          <p:cNvSpPr/>
          <p:nvPr/>
        </p:nvSpPr>
        <p:spPr>
          <a:xfrm>
            <a:off x="6150174" y="0"/>
            <a:ext cx="6096001" cy="6858000"/>
          </a:xfrm>
          <a:prstGeom prst="rect">
            <a:avLst/>
          </a:prstGeom>
          <a:solidFill>
            <a:srgbClr val="E7E8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7" name="Diagram 6">
            <a:extLst>
              <a:ext uri="{FF2B5EF4-FFF2-40B4-BE49-F238E27FC236}">
                <a16:creationId xmlns:a16="http://schemas.microsoft.com/office/drawing/2014/main" id="{7C3CE04F-2F9C-33D3-7EEA-BF7018BC35D2}"/>
              </a:ext>
            </a:extLst>
          </p:cNvPr>
          <p:cNvGraphicFramePr>
            <a:graphicFrameLocks/>
          </p:cNvGraphicFramePr>
          <p:nvPr>
            <p:extLst>
              <p:ext uri="{D42A27DB-BD31-4B8C-83A1-F6EECF244321}">
                <p14:modId xmlns:p14="http://schemas.microsoft.com/office/powerpoint/2010/main" val="2843982833"/>
              </p:ext>
            </p:extLst>
          </p:nvPr>
        </p:nvGraphicFramePr>
        <p:xfrm>
          <a:off x="2041451" y="1531144"/>
          <a:ext cx="9399459" cy="4226156"/>
        </p:xfrm>
        <a:graphic>
          <a:graphicData uri="http://schemas.openxmlformats.org/drawingml/2006/chart">
            <c:chart xmlns:c="http://schemas.openxmlformats.org/drawingml/2006/chart" xmlns:r="http://schemas.openxmlformats.org/officeDocument/2006/relationships" r:id="rId2"/>
          </a:graphicData>
        </a:graphic>
      </p:graphicFrame>
      <p:sp>
        <p:nvSpPr>
          <p:cNvPr id="2" name="Rubrik 1">
            <a:extLst>
              <a:ext uri="{FF2B5EF4-FFF2-40B4-BE49-F238E27FC236}">
                <a16:creationId xmlns:a16="http://schemas.microsoft.com/office/drawing/2014/main" id="{7F9F2416-4DED-CA40-8086-B6ECF68AA093}"/>
              </a:ext>
            </a:extLst>
          </p:cNvPr>
          <p:cNvSpPr>
            <a:spLocks noGrp="1"/>
          </p:cNvSpPr>
          <p:nvPr>
            <p:ph type="title"/>
          </p:nvPr>
        </p:nvSpPr>
        <p:spPr/>
        <p:txBody>
          <a:bodyPr/>
          <a:lstStyle/>
          <a:p>
            <a:r>
              <a:rPr lang="sv-SE" dirty="0"/>
              <a:t>Industri- och </a:t>
            </a:r>
            <a:r>
              <a:rPr lang="sv-SE" dirty="0" err="1"/>
              <a:t>techkonsultföretagens</a:t>
            </a:r>
            <a:r>
              <a:rPr lang="sv-SE" dirty="0"/>
              <a:t> egna omsättning från offentlig sektor ökar</a:t>
            </a:r>
          </a:p>
        </p:txBody>
      </p:sp>
      <p:sp>
        <p:nvSpPr>
          <p:cNvPr id="3" name="Platshållare för innehåll 2">
            <a:extLst>
              <a:ext uri="{FF2B5EF4-FFF2-40B4-BE49-F238E27FC236}">
                <a16:creationId xmlns:a16="http://schemas.microsoft.com/office/drawing/2014/main" id="{AFD727C1-788C-8E40-85E3-9FA2BD52C441}"/>
              </a:ext>
            </a:extLst>
          </p:cNvPr>
          <p:cNvSpPr>
            <a:spLocks noGrp="1"/>
          </p:cNvSpPr>
          <p:nvPr>
            <p:ph idx="1"/>
          </p:nvPr>
        </p:nvSpPr>
        <p:spPr>
          <a:xfrm>
            <a:off x="415787" y="1020726"/>
            <a:ext cx="3237351" cy="527767"/>
          </a:xfrm>
        </p:spPr>
        <p:txBody>
          <a:bodyPr/>
          <a:lstStyle/>
          <a:p>
            <a:r>
              <a:rPr lang="sv-SE" b="1" dirty="0"/>
              <a:t>Egen omsättning per sektor</a:t>
            </a:r>
            <a:br>
              <a:rPr lang="sv-SE" dirty="0"/>
            </a:br>
            <a:r>
              <a:rPr lang="sv-SE" dirty="0"/>
              <a:t> I procent av totalen</a:t>
            </a:r>
          </a:p>
        </p:txBody>
      </p:sp>
      <p:sp>
        <p:nvSpPr>
          <p:cNvPr id="4" name="Platshållare för sidfot 3">
            <a:extLst>
              <a:ext uri="{FF2B5EF4-FFF2-40B4-BE49-F238E27FC236}">
                <a16:creationId xmlns:a16="http://schemas.microsoft.com/office/drawing/2014/main" id="{D0C66C94-AF0A-604D-BB0A-D72D5E98C95D}"/>
              </a:ext>
            </a:extLst>
          </p:cNvPr>
          <p:cNvSpPr>
            <a:spLocks noGrp="1"/>
          </p:cNvSpPr>
          <p:nvPr>
            <p:ph type="ftr" sz="quarter" idx="11"/>
          </p:nvPr>
        </p:nvSpPr>
        <p:spPr/>
        <p:txBody>
          <a:bodyPr/>
          <a:lstStyle/>
          <a:p>
            <a:r>
              <a:rPr lang="sv-SE" dirty="0"/>
              <a:t>Insikt 2025 |</a:t>
            </a:r>
          </a:p>
        </p:txBody>
      </p:sp>
      <p:sp>
        <p:nvSpPr>
          <p:cNvPr id="15" name="Platshållare för bildnummer 14">
            <a:extLst>
              <a:ext uri="{FF2B5EF4-FFF2-40B4-BE49-F238E27FC236}">
                <a16:creationId xmlns:a16="http://schemas.microsoft.com/office/drawing/2014/main" id="{6C628264-70FA-2D41-A05A-41E2D13C6805}"/>
              </a:ext>
            </a:extLst>
          </p:cNvPr>
          <p:cNvSpPr>
            <a:spLocks noGrp="1"/>
          </p:cNvSpPr>
          <p:nvPr>
            <p:ph type="sldNum" sz="quarter" idx="12"/>
          </p:nvPr>
        </p:nvSpPr>
        <p:spPr/>
        <p:txBody>
          <a:bodyPr/>
          <a:lstStyle/>
          <a:p>
            <a:fld id="{AE086683-F536-42AB-ABBC-F4803DFE8DBC}" type="slidenum">
              <a:rPr lang="sv-SE" smtClean="0"/>
              <a:t>18</a:t>
            </a:fld>
            <a:endParaRPr lang="sv-SE" dirty="0"/>
          </a:p>
        </p:txBody>
      </p:sp>
      <p:sp>
        <p:nvSpPr>
          <p:cNvPr id="40" name="textruta 39">
            <a:extLst>
              <a:ext uri="{FF2B5EF4-FFF2-40B4-BE49-F238E27FC236}">
                <a16:creationId xmlns:a16="http://schemas.microsoft.com/office/drawing/2014/main" id="{172AEECD-508D-7544-BEB2-AEAD4F5AD277}"/>
              </a:ext>
            </a:extLst>
          </p:cNvPr>
          <p:cNvSpPr txBox="1"/>
          <p:nvPr/>
        </p:nvSpPr>
        <p:spPr>
          <a:xfrm>
            <a:off x="4040361" y="6267717"/>
            <a:ext cx="4140029" cy="307777"/>
          </a:xfrm>
          <a:prstGeom prst="rect">
            <a:avLst/>
          </a:prstGeom>
        </p:spPr>
        <p:txBody>
          <a:bodyPr wrap="square">
            <a:spAutoFit/>
          </a:bodyPr>
          <a:lstStyle>
            <a:defPPr>
              <a:defRPr lang="sv-SE"/>
            </a:defPPr>
            <a:lvl1pPr algn="ctr">
              <a:defRPr sz="700"/>
            </a:lvl1pPr>
          </a:lstStyle>
          <a:p>
            <a:r>
              <a:rPr lang="sv-SE"/>
              <a:t>Egen omsättning är den delen av omsättningen som företaget producerar själva ("in house”). Med andra ord är det omsättningen exklusive olika slags konsultinköp eller inköp av andra varor, material och tjänster (omsättning - konsultinköp - inköp av utomstående varor, material och/eller tjänster).</a:t>
            </a:r>
          </a:p>
        </p:txBody>
      </p:sp>
      <p:sp>
        <p:nvSpPr>
          <p:cNvPr id="21" name="Right Brace 2">
            <a:extLst>
              <a:ext uri="{FF2B5EF4-FFF2-40B4-BE49-F238E27FC236}">
                <a16:creationId xmlns:a16="http://schemas.microsoft.com/office/drawing/2014/main" id="{7BBB1C5E-E64D-C142-95D9-3AA129B1B25F}"/>
              </a:ext>
            </a:extLst>
          </p:cNvPr>
          <p:cNvSpPr/>
          <p:nvPr/>
        </p:nvSpPr>
        <p:spPr>
          <a:xfrm>
            <a:off x="6794977" y="4696360"/>
            <a:ext cx="128800" cy="499050"/>
          </a:xfrm>
          <a:prstGeom prst="rightBrace">
            <a:avLst>
              <a:gd name="adj1" fmla="val 4115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2" name="TextBox 6">
            <a:extLst>
              <a:ext uri="{FF2B5EF4-FFF2-40B4-BE49-F238E27FC236}">
                <a16:creationId xmlns:a16="http://schemas.microsoft.com/office/drawing/2014/main" id="{ABB53599-4030-D942-8784-0893CA4A0228}"/>
              </a:ext>
            </a:extLst>
          </p:cNvPr>
          <p:cNvSpPr txBox="1"/>
          <p:nvPr/>
        </p:nvSpPr>
        <p:spPr>
          <a:xfrm>
            <a:off x="6934129" y="4790518"/>
            <a:ext cx="549769" cy="369332"/>
          </a:xfrm>
          <a:prstGeom prst="rect">
            <a:avLst/>
          </a:prstGeom>
          <a:noFill/>
        </p:spPr>
        <p:txBody>
          <a:bodyPr wrap="square" rtlCol="0">
            <a:spAutoFit/>
          </a:bodyPr>
          <a:lstStyle/>
          <a:p>
            <a:r>
              <a:rPr lang="sv-SE" sz="900" dirty="0"/>
              <a:t>14% (1%)</a:t>
            </a:r>
          </a:p>
        </p:txBody>
      </p:sp>
      <p:grpSp>
        <p:nvGrpSpPr>
          <p:cNvPr id="10" name="Grupp 9">
            <a:extLst>
              <a:ext uri="{FF2B5EF4-FFF2-40B4-BE49-F238E27FC236}">
                <a16:creationId xmlns:a16="http://schemas.microsoft.com/office/drawing/2014/main" id="{39A8D29B-7995-0002-5398-637BCA5FC60C}"/>
              </a:ext>
            </a:extLst>
          </p:cNvPr>
          <p:cNvGrpSpPr/>
          <p:nvPr/>
        </p:nvGrpSpPr>
        <p:grpSpPr>
          <a:xfrm>
            <a:off x="3728168" y="3929864"/>
            <a:ext cx="3289563" cy="1265546"/>
            <a:chOff x="3748910" y="3890865"/>
            <a:chExt cx="3289563" cy="1265546"/>
          </a:xfrm>
        </p:grpSpPr>
        <p:sp>
          <p:nvSpPr>
            <p:cNvPr id="23" name="Right Brace 2">
              <a:extLst>
                <a:ext uri="{FF2B5EF4-FFF2-40B4-BE49-F238E27FC236}">
                  <a16:creationId xmlns:a16="http://schemas.microsoft.com/office/drawing/2014/main" id="{351C0783-E4C9-5345-AF6F-8B5E7B9C61B0}"/>
                </a:ext>
              </a:extLst>
            </p:cNvPr>
            <p:cNvSpPr/>
            <p:nvPr/>
          </p:nvSpPr>
          <p:spPr>
            <a:xfrm>
              <a:off x="3748910" y="3890865"/>
              <a:ext cx="127945" cy="1265546"/>
            </a:xfrm>
            <a:prstGeom prst="rightBrace">
              <a:avLst>
                <a:gd name="adj1" fmla="val 4115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grpSp>
          <p:nvGrpSpPr>
            <p:cNvPr id="9" name="Grupp 8">
              <a:extLst>
                <a:ext uri="{FF2B5EF4-FFF2-40B4-BE49-F238E27FC236}">
                  <a16:creationId xmlns:a16="http://schemas.microsoft.com/office/drawing/2014/main" id="{9AC99F8B-4F17-0159-285E-B6751EC4BD13}"/>
                </a:ext>
              </a:extLst>
            </p:cNvPr>
            <p:cNvGrpSpPr/>
            <p:nvPr/>
          </p:nvGrpSpPr>
          <p:grpSpPr>
            <a:xfrm>
              <a:off x="3818063" y="4225755"/>
              <a:ext cx="3220410" cy="734706"/>
              <a:chOff x="3435508" y="4225755"/>
              <a:chExt cx="3220410" cy="734706"/>
            </a:xfrm>
          </p:grpSpPr>
          <p:sp>
            <p:nvSpPr>
              <p:cNvPr id="24" name="TextBox 6">
                <a:extLst>
                  <a:ext uri="{FF2B5EF4-FFF2-40B4-BE49-F238E27FC236}">
                    <a16:creationId xmlns:a16="http://schemas.microsoft.com/office/drawing/2014/main" id="{73BFD005-40DA-584E-AB7B-69DF27D4CBB4}"/>
                  </a:ext>
                </a:extLst>
              </p:cNvPr>
              <p:cNvSpPr txBox="1"/>
              <p:nvPr/>
            </p:nvSpPr>
            <p:spPr>
              <a:xfrm>
                <a:off x="3450978" y="4497280"/>
                <a:ext cx="549769" cy="369332"/>
              </a:xfrm>
              <a:prstGeom prst="rect">
                <a:avLst/>
              </a:prstGeom>
              <a:noFill/>
            </p:spPr>
            <p:txBody>
              <a:bodyPr wrap="square" rtlCol="0">
                <a:spAutoFit/>
              </a:bodyPr>
              <a:lstStyle/>
              <a:p>
                <a:r>
                  <a:rPr lang="sv-SE" sz="900" dirty="0"/>
                  <a:t>37% (36%)</a:t>
                </a:r>
              </a:p>
            </p:txBody>
          </p:sp>
          <p:sp>
            <p:nvSpPr>
              <p:cNvPr id="28" name="Ned 27">
                <a:extLst>
                  <a:ext uri="{FF2B5EF4-FFF2-40B4-BE49-F238E27FC236}">
                    <a16:creationId xmlns:a16="http://schemas.microsoft.com/office/drawing/2014/main" id="{17053DF2-A3CE-7F4D-8302-C619C56696E5}"/>
                  </a:ext>
                </a:extLst>
              </p:cNvPr>
              <p:cNvSpPr/>
              <p:nvPr/>
            </p:nvSpPr>
            <p:spPr>
              <a:xfrm rot="10800000">
                <a:off x="6573582" y="4831661"/>
                <a:ext cx="82336"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textruta 30">
                <a:extLst>
                  <a:ext uri="{FF2B5EF4-FFF2-40B4-BE49-F238E27FC236}">
                    <a16:creationId xmlns:a16="http://schemas.microsoft.com/office/drawing/2014/main" id="{F0068D36-5171-2840-BEFB-8478A4762D3A}"/>
                  </a:ext>
                </a:extLst>
              </p:cNvPr>
              <p:cNvSpPr txBox="1"/>
              <p:nvPr/>
            </p:nvSpPr>
            <p:spPr>
              <a:xfrm>
                <a:off x="3435508" y="4225755"/>
                <a:ext cx="635496" cy="338555"/>
              </a:xfrm>
              <a:prstGeom prst="rect">
                <a:avLst/>
              </a:prstGeom>
              <a:noFill/>
            </p:spPr>
            <p:txBody>
              <a:bodyPr wrap="square" rtlCol="0">
                <a:spAutoFit/>
              </a:bodyPr>
              <a:lstStyle/>
              <a:p>
                <a:pPr lvl="0"/>
                <a:r>
                  <a:rPr lang="sv-SE" sz="800" dirty="0">
                    <a:solidFill>
                      <a:prstClr val="black"/>
                    </a:solidFill>
                  </a:rPr>
                  <a:t>Offentlig sektor</a:t>
                </a:r>
              </a:p>
            </p:txBody>
          </p:sp>
        </p:grpSp>
      </p:grpSp>
      <p:grpSp>
        <p:nvGrpSpPr>
          <p:cNvPr id="14" name="Grupp 13">
            <a:extLst>
              <a:ext uri="{FF2B5EF4-FFF2-40B4-BE49-F238E27FC236}">
                <a16:creationId xmlns:a16="http://schemas.microsoft.com/office/drawing/2014/main" id="{5978F8F9-B20D-1BAC-4D5E-A9FDF88C0B90}"/>
              </a:ext>
            </a:extLst>
          </p:cNvPr>
          <p:cNvGrpSpPr/>
          <p:nvPr/>
        </p:nvGrpSpPr>
        <p:grpSpPr>
          <a:xfrm>
            <a:off x="3820121" y="3983830"/>
            <a:ext cx="5230020" cy="1189930"/>
            <a:chOff x="4567584" y="3957389"/>
            <a:chExt cx="5230020" cy="1184098"/>
          </a:xfrm>
        </p:grpSpPr>
        <p:sp>
          <p:nvSpPr>
            <p:cNvPr id="25" name="Right Brace 2">
              <a:extLst>
                <a:ext uri="{FF2B5EF4-FFF2-40B4-BE49-F238E27FC236}">
                  <a16:creationId xmlns:a16="http://schemas.microsoft.com/office/drawing/2014/main" id="{9222B9C3-9DCF-CF47-9546-F8980A60DBAE}"/>
                </a:ext>
              </a:extLst>
            </p:cNvPr>
            <p:cNvSpPr/>
            <p:nvPr/>
          </p:nvSpPr>
          <p:spPr>
            <a:xfrm>
              <a:off x="9123170" y="3957389"/>
              <a:ext cx="128800" cy="1184098"/>
            </a:xfrm>
            <a:prstGeom prst="rightBrace">
              <a:avLst>
                <a:gd name="adj1" fmla="val 4115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grpSp>
          <p:nvGrpSpPr>
            <p:cNvPr id="13" name="Grupp 12">
              <a:extLst>
                <a:ext uri="{FF2B5EF4-FFF2-40B4-BE49-F238E27FC236}">
                  <a16:creationId xmlns:a16="http://schemas.microsoft.com/office/drawing/2014/main" id="{E139D46C-4A52-7BAB-F9F8-7DE788627EF4}"/>
                </a:ext>
              </a:extLst>
            </p:cNvPr>
            <p:cNvGrpSpPr/>
            <p:nvPr/>
          </p:nvGrpSpPr>
          <p:grpSpPr>
            <a:xfrm>
              <a:off x="4567584" y="4398833"/>
              <a:ext cx="5230020" cy="369332"/>
              <a:chOff x="4567584" y="4398833"/>
              <a:chExt cx="5230020" cy="369332"/>
            </a:xfrm>
          </p:grpSpPr>
          <p:sp>
            <p:nvSpPr>
              <p:cNvPr id="26" name="TextBox 6">
                <a:extLst>
                  <a:ext uri="{FF2B5EF4-FFF2-40B4-BE49-F238E27FC236}">
                    <a16:creationId xmlns:a16="http://schemas.microsoft.com/office/drawing/2014/main" id="{A44F8E26-4493-8E4E-A32C-DF5F548D312A}"/>
                  </a:ext>
                </a:extLst>
              </p:cNvPr>
              <p:cNvSpPr txBox="1"/>
              <p:nvPr/>
            </p:nvSpPr>
            <p:spPr>
              <a:xfrm>
                <a:off x="9247835" y="4398833"/>
                <a:ext cx="549769" cy="369332"/>
              </a:xfrm>
              <a:prstGeom prst="rect">
                <a:avLst/>
              </a:prstGeom>
              <a:noFill/>
            </p:spPr>
            <p:txBody>
              <a:bodyPr wrap="square" rtlCol="0">
                <a:spAutoFit/>
              </a:bodyPr>
              <a:lstStyle/>
              <a:p>
                <a:r>
                  <a:rPr lang="sv-SE" sz="900" dirty="0"/>
                  <a:t>34% (37%)</a:t>
                </a:r>
              </a:p>
            </p:txBody>
          </p:sp>
          <p:sp>
            <p:nvSpPr>
              <p:cNvPr id="27" name="Ned 26">
                <a:extLst>
                  <a:ext uri="{FF2B5EF4-FFF2-40B4-BE49-F238E27FC236}">
                    <a16:creationId xmlns:a16="http://schemas.microsoft.com/office/drawing/2014/main" id="{E3587158-30A3-E349-B733-57DB08D37E30}"/>
                  </a:ext>
                </a:extLst>
              </p:cNvPr>
              <p:cNvSpPr/>
              <p:nvPr/>
            </p:nvSpPr>
            <p:spPr>
              <a:xfrm rot="10800000">
                <a:off x="4567584" y="4574410"/>
                <a:ext cx="82336"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sp>
        <p:nvSpPr>
          <p:cNvPr id="29" name="Ned 28">
            <a:extLst>
              <a:ext uri="{FF2B5EF4-FFF2-40B4-BE49-F238E27FC236}">
                <a16:creationId xmlns:a16="http://schemas.microsoft.com/office/drawing/2014/main" id="{343B83EA-9992-FB45-AA54-31574162949E}"/>
              </a:ext>
            </a:extLst>
          </p:cNvPr>
          <p:cNvSpPr/>
          <p:nvPr/>
        </p:nvSpPr>
        <p:spPr>
          <a:xfrm>
            <a:off x="5415631" y="4461572"/>
            <a:ext cx="82336"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12" name="Grupp 11">
            <a:extLst>
              <a:ext uri="{FF2B5EF4-FFF2-40B4-BE49-F238E27FC236}">
                <a16:creationId xmlns:a16="http://schemas.microsoft.com/office/drawing/2014/main" id="{32459690-EEB5-7CFC-3D5A-50F60985E732}"/>
              </a:ext>
            </a:extLst>
          </p:cNvPr>
          <p:cNvGrpSpPr/>
          <p:nvPr/>
        </p:nvGrpSpPr>
        <p:grpSpPr>
          <a:xfrm>
            <a:off x="5263267" y="3951514"/>
            <a:ext cx="715887" cy="1222246"/>
            <a:chOff x="7189494" y="3878895"/>
            <a:chExt cx="715887" cy="1265546"/>
          </a:xfrm>
        </p:grpSpPr>
        <p:sp>
          <p:nvSpPr>
            <p:cNvPr id="19" name="Right Brace 2">
              <a:extLst>
                <a:ext uri="{FF2B5EF4-FFF2-40B4-BE49-F238E27FC236}">
                  <a16:creationId xmlns:a16="http://schemas.microsoft.com/office/drawing/2014/main" id="{E8EE2BF9-AD2A-7F40-B558-0333E53DAC43}"/>
                </a:ext>
              </a:extLst>
            </p:cNvPr>
            <p:cNvSpPr/>
            <p:nvPr/>
          </p:nvSpPr>
          <p:spPr>
            <a:xfrm>
              <a:off x="7189494" y="3878895"/>
              <a:ext cx="128800" cy="1265546"/>
            </a:xfrm>
            <a:prstGeom prst="rightBrace">
              <a:avLst>
                <a:gd name="adj1" fmla="val 4115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0" name="TextBox 6">
              <a:extLst>
                <a:ext uri="{FF2B5EF4-FFF2-40B4-BE49-F238E27FC236}">
                  <a16:creationId xmlns:a16="http://schemas.microsoft.com/office/drawing/2014/main" id="{85215DE4-12F0-9945-907D-A236538C180D}"/>
                </a:ext>
              </a:extLst>
            </p:cNvPr>
            <p:cNvSpPr txBox="1"/>
            <p:nvPr/>
          </p:nvSpPr>
          <p:spPr>
            <a:xfrm>
              <a:off x="7355612" y="4338125"/>
              <a:ext cx="549769" cy="382417"/>
            </a:xfrm>
            <a:prstGeom prst="rect">
              <a:avLst/>
            </a:prstGeom>
            <a:noFill/>
          </p:spPr>
          <p:txBody>
            <a:bodyPr wrap="square" rtlCol="0">
              <a:spAutoFit/>
            </a:bodyPr>
            <a:lstStyle/>
            <a:p>
              <a:r>
                <a:rPr lang="sv-SE" sz="900" dirty="0"/>
                <a:t>35% (37%)</a:t>
              </a:r>
            </a:p>
          </p:txBody>
        </p:sp>
      </p:grpSp>
      <p:sp>
        <p:nvSpPr>
          <p:cNvPr id="8" name="Ned 26">
            <a:extLst>
              <a:ext uri="{FF2B5EF4-FFF2-40B4-BE49-F238E27FC236}">
                <a16:creationId xmlns:a16="http://schemas.microsoft.com/office/drawing/2014/main" id="{AC2D50AB-2990-A9A0-C282-00C6FE150AFF}"/>
              </a:ext>
            </a:extLst>
          </p:cNvPr>
          <p:cNvSpPr/>
          <p:nvPr/>
        </p:nvSpPr>
        <p:spPr>
          <a:xfrm>
            <a:off x="8500372" y="4497920"/>
            <a:ext cx="82336" cy="12943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521163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BC2D351E-2D1F-3844-9909-32AC80A16746}"/>
              </a:ext>
            </a:extLst>
          </p:cNvPr>
          <p:cNvPicPr>
            <a:picLocks noChangeAspect="1"/>
          </p:cNvPicPr>
          <p:nvPr/>
        </p:nvPicPr>
        <p:blipFill rotWithShape="1">
          <a:blip r:embed="rId2">
            <a:duotone>
              <a:schemeClr val="accent5">
                <a:shade val="45000"/>
                <a:satMod val="135000"/>
              </a:schemeClr>
              <a:prstClr val="white"/>
            </a:duotone>
          </a:blip>
          <a:srcRect r="15086"/>
          <a:stretch/>
        </p:blipFill>
        <p:spPr>
          <a:xfrm>
            <a:off x="6387484" y="816784"/>
            <a:ext cx="5804516" cy="6031174"/>
          </a:xfrm>
          <a:prstGeom prst="rect">
            <a:avLst/>
          </a:prstGeom>
        </p:spPr>
      </p:pic>
      <p:graphicFrame>
        <p:nvGraphicFramePr>
          <p:cNvPr id="9" name="Diagram 8">
            <a:extLst>
              <a:ext uri="{FF2B5EF4-FFF2-40B4-BE49-F238E27FC236}">
                <a16:creationId xmlns:a16="http://schemas.microsoft.com/office/drawing/2014/main" id="{E1A2F00A-F327-00FC-3984-00EAE986A724}"/>
              </a:ext>
            </a:extLst>
          </p:cNvPr>
          <p:cNvGraphicFramePr>
            <a:graphicFrameLocks/>
          </p:cNvGraphicFramePr>
          <p:nvPr>
            <p:extLst>
              <p:ext uri="{D42A27DB-BD31-4B8C-83A1-F6EECF244321}">
                <p14:modId xmlns:p14="http://schemas.microsoft.com/office/powerpoint/2010/main" val="165814310"/>
              </p:ext>
            </p:extLst>
          </p:nvPr>
        </p:nvGraphicFramePr>
        <p:xfrm>
          <a:off x="768096" y="1761894"/>
          <a:ext cx="7982712" cy="3886565"/>
        </p:xfrm>
        <a:graphic>
          <a:graphicData uri="http://schemas.openxmlformats.org/drawingml/2006/chart">
            <c:chart xmlns:c="http://schemas.openxmlformats.org/drawingml/2006/chart" xmlns:r="http://schemas.openxmlformats.org/officeDocument/2006/relationships" r:id="rId3"/>
          </a:graphicData>
        </a:graphic>
      </p:graphicFrame>
      <p:sp>
        <p:nvSpPr>
          <p:cNvPr id="2" name="Rubrik 1">
            <a:extLst>
              <a:ext uri="{FF2B5EF4-FFF2-40B4-BE49-F238E27FC236}">
                <a16:creationId xmlns:a16="http://schemas.microsoft.com/office/drawing/2014/main" id="{82ACF440-5C04-8C41-BDFF-CE7FBD7D7961}"/>
              </a:ext>
            </a:extLst>
          </p:cNvPr>
          <p:cNvSpPr>
            <a:spLocks noGrp="1"/>
          </p:cNvSpPr>
          <p:nvPr>
            <p:ph type="title"/>
          </p:nvPr>
        </p:nvSpPr>
        <p:spPr/>
        <p:txBody>
          <a:bodyPr/>
          <a:lstStyle/>
          <a:p>
            <a:r>
              <a:rPr lang="sv-SE" dirty="0"/>
              <a:t>Fortsatt stor förväntan på mer Offentlig-Privat samverkan (PPP) inom kommande infrastrukturprojekt, men också stor osäkerhet. </a:t>
            </a:r>
          </a:p>
        </p:txBody>
      </p:sp>
      <p:sp>
        <p:nvSpPr>
          <p:cNvPr id="3" name="Platshållare för innehåll 2">
            <a:extLst>
              <a:ext uri="{FF2B5EF4-FFF2-40B4-BE49-F238E27FC236}">
                <a16:creationId xmlns:a16="http://schemas.microsoft.com/office/drawing/2014/main" id="{D7B46C81-122F-AF40-B76B-03729B706421}"/>
              </a:ext>
            </a:extLst>
          </p:cNvPr>
          <p:cNvSpPr>
            <a:spLocks noGrp="1"/>
          </p:cNvSpPr>
          <p:nvPr>
            <p:ph idx="1"/>
          </p:nvPr>
        </p:nvSpPr>
        <p:spPr>
          <a:xfrm>
            <a:off x="415788" y="1020727"/>
            <a:ext cx="8873178" cy="741166"/>
          </a:xfrm>
        </p:spPr>
        <p:txBody>
          <a:bodyPr/>
          <a:lstStyle/>
          <a:p>
            <a:r>
              <a:rPr lang="sv-SE" b="1" dirty="0"/>
              <a:t>Förekomst av Offentlig-Privat samverkan (PPP) i kommande infrastrukturprojekt</a:t>
            </a:r>
            <a:br>
              <a:rPr lang="sv-SE" dirty="0"/>
            </a:br>
            <a:r>
              <a:rPr lang="sv-SE" dirty="0"/>
              <a:t> I procent av totalen</a:t>
            </a:r>
          </a:p>
        </p:txBody>
      </p:sp>
      <p:sp>
        <p:nvSpPr>
          <p:cNvPr id="4" name="Platshållare för sidfot 3">
            <a:extLst>
              <a:ext uri="{FF2B5EF4-FFF2-40B4-BE49-F238E27FC236}">
                <a16:creationId xmlns:a16="http://schemas.microsoft.com/office/drawing/2014/main" id="{0423254D-0C78-134F-ACC7-2868ECFE107D}"/>
              </a:ext>
            </a:extLst>
          </p:cNvPr>
          <p:cNvSpPr>
            <a:spLocks noGrp="1"/>
          </p:cNvSpPr>
          <p:nvPr>
            <p:ph type="ftr" sz="quarter" idx="11"/>
          </p:nvPr>
        </p:nvSpPr>
        <p:spPr/>
        <p:txBody>
          <a:bodyPr/>
          <a:lstStyle/>
          <a:p>
            <a:r>
              <a:rPr lang="sv-SE" dirty="0"/>
              <a:t>Insikt 2025 |</a:t>
            </a:r>
          </a:p>
        </p:txBody>
      </p:sp>
      <p:sp>
        <p:nvSpPr>
          <p:cNvPr id="5" name="Platshållare för bildnummer 4">
            <a:extLst>
              <a:ext uri="{FF2B5EF4-FFF2-40B4-BE49-F238E27FC236}">
                <a16:creationId xmlns:a16="http://schemas.microsoft.com/office/drawing/2014/main" id="{E6DDFDD2-BAE6-A64E-BBFB-0444DDB31506}"/>
              </a:ext>
            </a:extLst>
          </p:cNvPr>
          <p:cNvSpPr>
            <a:spLocks noGrp="1"/>
          </p:cNvSpPr>
          <p:nvPr>
            <p:ph type="sldNum" sz="quarter" idx="12"/>
          </p:nvPr>
        </p:nvSpPr>
        <p:spPr/>
        <p:txBody>
          <a:bodyPr/>
          <a:lstStyle/>
          <a:p>
            <a:fld id="{AE086683-F536-42AB-ABBC-F4803DFE8DBC}" type="slidenum">
              <a:rPr lang="sv-SE" smtClean="0"/>
              <a:pPr/>
              <a:t>19</a:t>
            </a:fld>
            <a:endParaRPr lang="sv-SE" dirty="0"/>
          </a:p>
        </p:txBody>
      </p:sp>
      <p:sp>
        <p:nvSpPr>
          <p:cNvPr id="7" name="Ellips 6">
            <a:extLst>
              <a:ext uri="{FF2B5EF4-FFF2-40B4-BE49-F238E27FC236}">
                <a16:creationId xmlns:a16="http://schemas.microsoft.com/office/drawing/2014/main" id="{0A3FD814-89E9-DD45-A3AB-F5B0C33E3460}"/>
              </a:ext>
            </a:extLst>
          </p:cNvPr>
          <p:cNvSpPr/>
          <p:nvPr/>
        </p:nvSpPr>
        <p:spPr>
          <a:xfrm>
            <a:off x="8999541" y="4746224"/>
            <a:ext cx="902235" cy="902235"/>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t>57% Vet ej</a:t>
            </a:r>
          </a:p>
          <a:p>
            <a:pPr algn="ctr"/>
            <a:r>
              <a:rPr lang="sv-SE" sz="1200" dirty="0"/>
              <a:t>(51%)</a:t>
            </a:r>
          </a:p>
        </p:txBody>
      </p:sp>
      <p:sp>
        <p:nvSpPr>
          <p:cNvPr id="10" name="textruta 9">
            <a:extLst>
              <a:ext uri="{FF2B5EF4-FFF2-40B4-BE49-F238E27FC236}">
                <a16:creationId xmlns:a16="http://schemas.microsoft.com/office/drawing/2014/main" id="{CB73FA4D-62FD-8C48-907A-0E3C8227478F}"/>
              </a:ext>
            </a:extLst>
          </p:cNvPr>
          <p:cNvSpPr txBox="1"/>
          <p:nvPr/>
        </p:nvSpPr>
        <p:spPr>
          <a:xfrm>
            <a:off x="3576992" y="6268163"/>
            <a:ext cx="5038016" cy="307777"/>
          </a:xfrm>
          <a:prstGeom prst="rect">
            <a:avLst/>
          </a:prstGeom>
        </p:spPr>
        <p:txBody>
          <a:bodyPr wrap="square">
            <a:spAutoFit/>
          </a:bodyPr>
          <a:lstStyle>
            <a:defPPr>
              <a:defRPr lang="sv-SE"/>
            </a:defPPr>
            <a:lvl1pPr algn="ctr">
              <a:defRPr sz="700"/>
            </a:lvl1pPr>
          </a:lstStyle>
          <a:p>
            <a:r>
              <a:rPr lang="sv-SE"/>
              <a:t>Offentlig-privat samverkan, eller Public Private Partnership, PPP är en form av offentlig upphandling där ett privat företag tilldelas uppdraget att finansiera, bygga och under en längre tid driva en offentlig nyttighet tex en infrastrukturinvestering</a:t>
            </a:r>
          </a:p>
        </p:txBody>
      </p:sp>
      <p:sp>
        <p:nvSpPr>
          <p:cNvPr id="12" name="Ned 11">
            <a:extLst>
              <a:ext uri="{FF2B5EF4-FFF2-40B4-BE49-F238E27FC236}">
                <a16:creationId xmlns:a16="http://schemas.microsoft.com/office/drawing/2014/main" id="{51102DFC-6759-F672-C0BC-B4D32079E33B}"/>
              </a:ext>
            </a:extLst>
          </p:cNvPr>
          <p:cNvSpPr/>
          <p:nvPr/>
        </p:nvSpPr>
        <p:spPr>
          <a:xfrm rot="16200000">
            <a:off x="7361240" y="4801019"/>
            <a:ext cx="109590" cy="155848"/>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Ned 13">
            <a:extLst>
              <a:ext uri="{FF2B5EF4-FFF2-40B4-BE49-F238E27FC236}">
                <a16:creationId xmlns:a16="http://schemas.microsoft.com/office/drawing/2014/main" id="{E4B9C7EA-4D38-89CD-01FA-87892B2E447A}"/>
              </a:ext>
            </a:extLst>
          </p:cNvPr>
          <p:cNvSpPr/>
          <p:nvPr/>
        </p:nvSpPr>
        <p:spPr>
          <a:xfrm>
            <a:off x="1581239" y="2164919"/>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Ned 12">
            <a:extLst>
              <a:ext uri="{FF2B5EF4-FFF2-40B4-BE49-F238E27FC236}">
                <a16:creationId xmlns:a16="http://schemas.microsoft.com/office/drawing/2014/main" id="{16D32333-4F76-8D35-E561-727A5ACE721E}"/>
              </a:ext>
            </a:extLst>
          </p:cNvPr>
          <p:cNvSpPr/>
          <p:nvPr/>
        </p:nvSpPr>
        <p:spPr>
          <a:xfrm rot="10800000">
            <a:off x="9139787" y="4903494"/>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textruta 10">
            <a:extLst>
              <a:ext uri="{FF2B5EF4-FFF2-40B4-BE49-F238E27FC236}">
                <a16:creationId xmlns:a16="http://schemas.microsoft.com/office/drawing/2014/main" id="{0549A77B-32A5-8A4B-BF3D-496C96D74EA0}"/>
              </a:ext>
            </a:extLst>
          </p:cNvPr>
          <p:cNvSpPr txBox="1"/>
          <p:nvPr/>
        </p:nvSpPr>
        <p:spPr>
          <a:xfrm>
            <a:off x="1965960" y="2112038"/>
            <a:ext cx="1252728" cy="261610"/>
          </a:xfrm>
          <a:prstGeom prst="rect">
            <a:avLst/>
          </a:prstGeom>
          <a:noFill/>
        </p:spPr>
        <p:txBody>
          <a:bodyPr wrap="square" rtlCol="0">
            <a:spAutoFit/>
          </a:bodyPr>
          <a:lstStyle/>
          <a:p>
            <a:r>
              <a:rPr lang="sv-SE" sz="1100" dirty="0"/>
              <a:t>(28%)</a:t>
            </a:r>
          </a:p>
        </p:txBody>
      </p:sp>
      <p:sp>
        <p:nvSpPr>
          <p:cNvPr id="15" name="textruta 14">
            <a:extLst>
              <a:ext uri="{FF2B5EF4-FFF2-40B4-BE49-F238E27FC236}">
                <a16:creationId xmlns:a16="http://schemas.microsoft.com/office/drawing/2014/main" id="{3C7DEEA1-95E9-06DA-B9B3-3B6424B71CF6}"/>
              </a:ext>
            </a:extLst>
          </p:cNvPr>
          <p:cNvSpPr txBox="1"/>
          <p:nvPr/>
        </p:nvSpPr>
        <p:spPr>
          <a:xfrm>
            <a:off x="3904488" y="2703729"/>
            <a:ext cx="1252728" cy="261610"/>
          </a:xfrm>
          <a:prstGeom prst="rect">
            <a:avLst/>
          </a:prstGeom>
          <a:noFill/>
        </p:spPr>
        <p:txBody>
          <a:bodyPr wrap="square" rtlCol="0">
            <a:spAutoFit/>
          </a:bodyPr>
          <a:lstStyle/>
          <a:p>
            <a:r>
              <a:rPr lang="sv-SE" sz="1100" dirty="0"/>
              <a:t>(15%)</a:t>
            </a:r>
          </a:p>
        </p:txBody>
      </p:sp>
      <p:sp>
        <p:nvSpPr>
          <p:cNvPr id="16" name="textruta 15">
            <a:extLst>
              <a:ext uri="{FF2B5EF4-FFF2-40B4-BE49-F238E27FC236}">
                <a16:creationId xmlns:a16="http://schemas.microsoft.com/office/drawing/2014/main" id="{BE08D7B9-1C62-9077-24EE-2497AD093C64}"/>
              </a:ext>
            </a:extLst>
          </p:cNvPr>
          <p:cNvSpPr txBox="1"/>
          <p:nvPr/>
        </p:nvSpPr>
        <p:spPr>
          <a:xfrm>
            <a:off x="5836650" y="4899725"/>
            <a:ext cx="1252728" cy="261610"/>
          </a:xfrm>
          <a:prstGeom prst="rect">
            <a:avLst/>
          </a:prstGeom>
          <a:noFill/>
        </p:spPr>
        <p:txBody>
          <a:bodyPr wrap="square" rtlCol="0">
            <a:spAutoFit/>
          </a:bodyPr>
          <a:lstStyle/>
          <a:p>
            <a:r>
              <a:rPr lang="sv-SE" sz="1100" dirty="0"/>
              <a:t>(3%)</a:t>
            </a:r>
          </a:p>
        </p:txBody>
      </p:sp>
      <p:sp>
        <p:nvSpPr>
          <p:cNvPr id="19" name="textruta 18">
            <a:extLst>
              <a:ext uri="{FF2B5EF4-FFF2-40B4-BE49-F238E27FC236}">
                <a16:creationId xmlns:a16="http://schemas.microsoft.com/office/drawing/2014/main" id="{6BB63AB9-8623-6FAB-874F-21902EAD9B19}"/>
              </a:ext>
            </a:extLst>
          </p:cNvPr>
          <p:cNvSpPr txBox="1"/>
          <p:nvPr/>
        </p:nvSpPr>
        <p:spPr>
          <a:xfrm>
            <a:off x="7742692" y="4703502"/>
            <a:ext cx="1252728" cy="261610"/>
          </a:xfrm>
          <a:prstGeom prst="rect">
            <a:avLst/>
          </a:prstGeom>
          <a:noFill/>
        </p:spPr>
        <p:txBody>
          <a:bodyPr wrap="square" rtlCol="0">
            <a:spAutoFit/>
          </a:bodyPr>
          <a:lstStyle/>
          <a:p>
            <a:r>
              <a:rPr lang="sv-SE" sz="1100" dirty="0"/>
              <a:t>(3%)</a:t>
            </a:r>
          </a:p>
        </p:txBody>
      </p:sp>
      <p:sp>
        <p:nvSpPr>
          <p:cNvPr id="20" name="Ned 13">
            <a:extLst>
              <a:ext uri="{FF2B5EF4-FFF2-40B4-BE49-F238E27FC236}">
                <a16:creationId xmlns:a16="http://schemas.microsoft.com/office/drawing/2014/main" id="{717CEEF4-1A98-9039-86C1-B9390E2E2D60}"/>
              </a:ext>
            </a:extLst>
          </p:cNvPr>
          <p:cNvSpPr/>
          <p:nvPr/>
        </p:nvSpPr>
        <p:spPr>
          <a:xfrm>
            <a:off x="5441414" y="4947524"/>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634084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62A7743B-26ED-F746-8DDE-905C44C2FC14}"/>
              </a:ext>
            </a:extLst>
          </p:cNvPr>
          <p:cNvPicPr>
            <a:picLocks noChangeAspect="1"/>
          </p:cNvPicPr>
          <p:nvPr/>
        </p:nvPicPr>
        <p:blipFill rotWithShape="1">
          <a:blip r:embed="rId2">
            <a:duotone>
              <a:schemeClr val="accent5">
                <a:shade val="45000"/>
                <a:satMod val="135000"/>
              </a:schemeClr>
              <a:prstClr val="white"/>
            </a:duotone>
          </a:blip>
          <a:srcRect r="15086"/>
          <a:stretch/>
        </p:blipFill>
        <p:spPr>
          <a:xfrm>
            <a:off x="6249854" y="479385"/>
            <a:ext cx="5942146" cy="6174179"/>
          </a:xfrm>
          <a:prstGeom prst="rect">
            <a:avLst/>
          </a:prstGeom>
        </p:spPr>
      </p:pic>
      <p:sp>
        <p:nvSpPr>
          <p:cNvPr id="12" name="Ellips 11">
            <a:extLst>
              <a:ext uri="{FF2B5EF4-FFF2-40B4-BE49-F238E27FC236}">
                <a16:creationId xmlns:a16="http://schemas.microsoft.com/office/drawing/2014/main" id="{3B4611A0-40D1-794F-90D8-B699526C2527}"/>
              </a:ext>
            </a:extLst>
          </p:cNvPr>
          <p:cNvSpPr/>
          <p:nvPr/>
        </p:nvSpPr>
        <p:spPr>
          <a:xfrm rot="3603039">
            <a:off x="6556967" y="1300693"/>
            <a:ext cx="5717235" cy="5190386"/>
          </a:xfrm>
          <a:custGeom>
            <a:avLst/>
            <a:gdLst>
              <a:gd name="connsiteX0" fmla="*/ 0 w 6477000"/>
              <a:gd name="connsiteY0" fmla="*/ 2711986 h 5423971"/>
              <a:gd name="connsiteX1" fmla="*/ 3238500 w 6477000"/>
              <a:gd name="connsiteY1" fmla="*/ 0 h 5423971"/>
              <a:gd name="connsiteX2" fmla="*/ 6477000 w 6477000"/>
              <a:gd name="connsiteY2" fmla="*/ 2711986 h 5423971"/>
              <a:gd name="connsiteX3" fmla="*/ 3238500 w 6477000"/>
              <a:gd name="connsiteY3" fmla="*/ 5423972 h 5423971"/>
              <a:gd name="connsiteX4" fmla="*/ 0 w 6477000"/>
              <a:gd name="connsiteY4" fmla="*/ 2711986 h 5423971"/>
              <a:gd name="connsiteX0" fmla="*/ 0 w 6477000"/>
              <a:gd name="connsiteY0" fmla="*/ 3052615 h 5764601"/>
              <a:gd name="connsiteX1" fmla="*/ 3238500 w 6477000"/>
              <a:gd name="connsiteY1" fmla="*/ 340629 h 5764601"/>
              <a:gd name="connsiteX2" fmla="*/ 3230880 w 6477000"/>
              <a:gd name="connsiteY2" fmla="*/ 337735 h 5764601"/>
              <a:gd name="connsiteX3" fmla="*/ 6477000 w 6477000"/>
              <a:gd name="connsiteY3" fmla="*/ 3052615 h 5764601"/>
              <a:gd name="connsiteX4" fmla="*/ 3238500 w 6477000"/>
              <a:gd name="connsiteY4" fmla="*/ 5764601 h 5764601"/>
              <a:gd name="connsiteX5" fmla="*/ 0 w 6477000"/>
              <a:gd name="connsiteY5" fmla="*/ 3052615 h 5764601"/>
              <a:gd name="connsiteX0" fmla="*/ 0 w 6477000"/>
              <a:gd name="connsiteY0" fmla="*/ 2829274 h 5541260"/>
              <a:gd name="connsiteX1" fmla="*/ 3238500 w 6477000"/>
              <a:gd name="connsiteY1" fmla="*/ 117288 h 5541260"/>
              <a:gd name="connsiteX2" fmla="*/ 1661160 w 6477000"/>
              <a:gd name="connsiteY2" fmla="*/ 723994 h 5541260"/>
              <a:gd name="connsiteX3" fmla="*/ 6477000 w 6477000"/>
              <a:gd name="connsiteY3" fmla="*/ 2829274 h 5541260"/>
              <a:gd name="connsiteX4" fmla="*/ 3238500 w 6477000"/>
              <a:gd name="connsiteY4" fmla="*/ 5541260 h 5541260"/>
              <a:gd name="connsiteX5" fmla="*/ 0 w 6477000"/>
              <a:gd name="connsiteY5" fmla="*/ 2829274 h 5541260"/>
              <a:gd name="connsiteX0" fmla="*/ 0 w 6477933"/>
              <a:gd name="connsiteY0" fmla="*/ 2829274 h 5541260"/>
              <a:gd name="connsiteX1" fmla="*/ 3238500 w 6477933"/>
              <a:gd name="connsiteY1" fmla="*/ 117288 h 5541260"/>
              <a:gd name="connsiteX2" fmla="*/ 5989320 w 6477933"/>
              <a:gd name="connsiteY2" fmla="*/ 723994 h 5541260"/>
              <a:gd name="connsiteX3" fmla="*/ 6477000 w 6477933"/>
              <a:gd name="connsiteY3" fmla="*/ 2829274 h 5541260"/>
              <a:gd name="connsiteX4" fmla="*/ 3238500 w 6477933"/>
              <a:gd name="connsiteY4" fmla="*/ 5541260 h 5541260"/>
              <a:gd name="connsiteX5" fmla="*/ 0 w 6477933"/>
              <a:gd name="connsiteY5" fmla="*/ 2829274 h 5541260"/>
              <a:gd name="connsiteX0" fmla="*/ 0 w 7407573"/>
              <a:gd name="connsiteY0" fmla="*/ 1385440 h 5471197"/>
              <a:gd name="connsiteX1" fmla="*/ 4168140 w 7407573"/>
              <a:gd name="connsiteY1" fmla="*/ 29814 h 5471197"/>
              <a:gd name="connsiteX2" fmla="*/ 6918960 w 7407573"/>
              <a:gd name="connsiteY2" fmla="*/ 636520 h 5471197"/>
              <a:gd name="connsiteX3" fmla="*/ 7406640 w 7407573"/>
              <a:gd name="connsiteY3" fmla="*/ 2741800 h 5471197"/>
              <a:gd name="connsiteX4" fmla="*/ 4168140 w 7407573"/>
              <a:gd name="connsiteY4" fmla="*/ 5453786 h 5471197"/>
              <a:gd name="connsiteX5" fmla="*/ 0 w 7407573"/>
              <a:gd name="connsiteY5" fmla="*/ 1385440 h 5471197"/>
              <a:gd name="connsiteX0" fmla="*/ 180738 w 7588311"/>
              <a:gd name="connsiteY0" fmla="*/ 1385440 h 5471197"/>
              <a:gd name="connsiteX1" fmla="*/ 1392318 w 7588311"/>
              <a:gd name="connsiteY1" fmla="*/ 29814 h 5471197"/>
              <a:gd name="connsiteX2" fmla="*/ 7099698 w 7588311"/>
              <a:gd name="connsiteY2" fmla="*/ 636520 h 5471197"/>
              <a:gd name="connsiteX3" fmla="*/ 7587378 w 7588311"/>
              <a:gd name="connsiteY3" fmla="*/ 2741800 h 5471197"/>
              <a:gd name="connsiteX4" fmla="*/ 4348878 w 7588311"/>
              <a:gd name="connsiteY4" fmla="*/ 5453786 h 5471197"/>
              <a:gd name="connsiteX5" fmla="*/ 180738 w 7588311"/>
              <a:gd name="connsiteY5" fmla="*/ 1385440 h 5471197"/>
              <a:gd name="connsiteX0" fmla="*/ 129574 w 7537147"/>
              <a:gd name="connsiteY0" fmla="*/ 1424878 h 5510635"/>
              <a:gd name="connsiteX1" fmla="*/ 1341154 w 7537147"/>
              <a:gd name="connsiteY1" fmla="*/ 69252 h 5510635"/>
              <a:gd name="connsiteX2" fmla="*/ 7048534 w 7537147"/>
              <a:gd name="connsiteY2" fmla="*/ 675958 h 5510635"/>
              <a:gd name="connsiteX3" fmla="*/ 7536214 w 7537147"/>
              <a:gd name="connsiteY3" fmla="*/ 2781238 h 5510635"/>
              <a:gd name="connsiteX4" fmla="*/ 4297714 w 7537147"/>
              <a:gd name="connsiteY4" fmla="*/ 5493224 h 5510635"/>
              <a:gd name="connsiteX5" fmla="*/ 129574 w 7537147"/>
              <a:gd name="connsiteY5" fmla="*/ 1424878 h 5510635"/>
              <a:gd name="connsiteX0" fmla="*/ 36 w 7407609"/>
              <a:gd name="connsiteY0" fmla="*/ 1424878 h 5510635"/>
              <a:gd name="connsiteX1" fmla="*/ 1211616 w 7407609"/>
              <a:gd name="connsiteY1" fmla="*/ 69252 h 5510635"/>
              <a:gd name="connsiteX2" fmla="*/ 6918996 w 7407609"/>
              <a:gd name="connsiteY2" fmla="*/ 675958 h 5510635"/>
              <a:gd name="connsiteX3" fmla="*/ 7406676 w 7407609"/>
              <a:gd name="connsiteY3" fmla="*/ 2781238 h 5510635"/>
              <a:gd name="connsiteX4" fmla="*/ 4168176 w 7407609"/>
              <a:gd name="connsiteY4" fmla="*/ 5493224 h 5510635"/>
              <a:gd name="connsiteX5" fmla="*/ 36 w 7407609"/>
              <a:gd name="connsiteY5" fmla="*/ 1424878 h 5510635"/>
              <a:gd name="connsiteX0" fmla="*/ 34 w 7406674"/>
              <a:gd name="connsiteY0" fmla="*/ 1357132 h 5442889"/>
              <a:gd name="connsiteX1" fmla="*/ 1211614 w 7406674"/>
              <a:gd name="connsiteY1" fmla="*/ 1506 h 5442889"/>
              <a:gd name="connsiteX2" fmla="*/ 3870994 w 7406674"/>
              <a:gd name="connsiteY2" fmla="*/ 1537852 h 5442889"/>
              <a:gd name="connsiteX3" fmla="*/ 7406674 w 7406674"/>
              <a:gd name="connsiteY3" fmla="*/ 2713492 h 5442889"/>
              <a:gd name="connsiteX4" fmla="*/ 4168174 w 7406674"/>
              <a:gd name="connsiteY4" fmla="*/ 5425478 h 5442889"/>
              <a:gd name="connsiteX5" fmla="*/ 34 w 7406674"/>
              <a:gd name="connsiteY5" fmla="*/ 1357132 h 5442889"/>
              <a:gd name="connsiteX0" fmla="*/ 43 w 7406683"/>
              <a:gd name="connsiteY0" fmla="*/ 1356723 h 5442480"/>
              <a:gd name="connsiteX1" fmla="*/ 1211623 w 7406683"/>
              <a:gd name="connsiteY1" fmla="*/ 1097 h 5442480"/>
              <a:gd name="connsiteX2" fmla="*/ 4648243 w 7406683"/>
              <a:gd name="connsiteY2" fmla="*/ 1156443 h 5442480"/>
              <a:gd name="connsiteX3" fmla="*/ 7406683 w 7406683"/>
              <a:gd name="connsiteY3" fmla="*/ 2713083 h 5442480"/>
              <a:gd name="connsiteX4" fmla="*/ 4168183 w 7406683"/>
              <a:gd name="connsiteY4" fmla="*/ 5425069 h 5442480"/>
              <a:gd name="connsiteX5" fmla="*/ 43 w 7406683"/>
              <a:gd name="connsiteY5" fmla="*/ 1356723 h 5442480"/>
              <a:gd name="connsiteX0" fmla="*/ 43 w 7406683"/>
              <a:gd name="connsiteY0" fmla="*/ 1356472 h 5442229"/>
              <a:gd name="connsiteX1" fmla="*/ 1211623 w 7406683"/>
              <a:gd name="connsiteY1" fmla="*/ 846 h 5442229"/>
              <a:gd name="connsiteX2" fmla="*/ 4648243 w 7406683"/>
              <a:gd name="connsiteY2" fmla="*/ 1156192 h 5442229"/>
              <a:gd name="connsiteX3" fmla="*/ 7406683 w 7406683"/>
              <a:gd name="connsiteY3" fmla="*/ 2712832 h 5442229"/>
              <a:gd name="connsiteX4" fmla="*/ 4168183 w 7406683"/>
              <a:gd name="connsiteY4" fmla="*/ 5424818 h 5442229"/>
              <a:gd name="connsiteX5" fmla="*/ 43 w 7406683"/>
              <a:gd name="connsiteY5" fmla="*/ 1356472 h 5442229"/>
              <a:gd name="connsiteX0" fmla="*/ 43 w 7406683"/>
              <a:gd name="connsiteY0" fmla="*/ 1356434 h 5442191"/>
              <a:gd name="connsiteX1" fmla="*/ 1211623 w 7406683"/>
              <a:gd name="connsiteY1" fmla="*/ 808 h 5442191"/>
              <a:gd name="connsiteX2" fmla="*/ 4648243 w 7406683"/>
              <a:gd name="connsiteY2" fmla="*/ 1156154 h 5442191"/>
              <a:gd name="connsiteX3" fmla="*/ 7406683 w 7406683"/>
              <a:gd name="connsiteY3" fmla="*/ 2712794 h 5442191"/>
              <a:gd name="connsiteX4" fmla="*/ 4168183 w 7406683"/>
              <a:gd name="connsiteY4" fmla="*/ 5424780 h 5442191"/>
              <a:gd name="connsiteX5" fmla="*/ 43 w 7406683"/>
              <a:gd name="connsiteY5" fmla="*/ 1356434 h 5442191"/>
              <a:gd name="connsiteX0" fmla="*/ 119 w 7406759"/>
              <a:gd name="connsiteY0" fmla="*/ 1363366 h 5449123"/>
              <a:gd name="connsiteX1" fmla="*/ 1211699 w 7406759"/>
              <a:gd name="connsiteY1" fmla="*/ 7740 h 5449123"/>
              <a:gd name="connsiteX2" fmla="*/ 4648319 w 7406759"/>
              <a:gd name="connsiteY2" fmla="*/ 1163086 h 5449123"/>
              <a:gd name="connsiteX3" fmla="*/ 7406759 w 7406759"/>
              <a:gd name="connsiteY3" fmla="*/ 2719726 h 5449123"/>
              <a:gd name="connsiteX4" fmla="*/ 4168259 w 7406759"/>
              <a:gd name="connsiteY4" fmla="*/ 5431712 h 5449123"/>
              <a:gd name="connsiteX5" fmla="*/ 119 w 7406759"/>
              <a:gd name="connsiteY5" fmla="*/ 1363366 h 5449123"/>
              <a:gd name="connsiteX0" fmla="*/ 119 w 6339960"/>
              <a:gd name="connsiteY0" fmla="*/ 1363366 h 5433590"/>
              <a:gd name="connsiteX1" fmla="*/ 1211699 w 6339960"/>
              <a:gd name="connsiteY1" fmla="*/ 7740 h 5433590"/>
              <a:gd name="connsiteX2" fmla="*/ 4648319 w 6339960"/>
              <a:gd name="connsiteY2" fmla="*/ 1163086 h 5433590"/>
              <a:gd name="connsiteX3" fmla="*/ 6339959 w 6339960"/>
              <a:gd name="connsiteY3" fmla="*/ 1866286 h 5433590"/>
              <a:gd name="connsiteX4" fmla="*/ 4168259 w 6339960"/>
              <a:gd name="connsiteY4" fmla="*/ 5431712 h 5433590"/>
              <a:gd name="connsiteX5" fmla="*/ 119 w 6339960"/>
              <a:gd name="connsiteY5" fmla="*/ 1363366 h 5433590"/>
              <a:gd name="connsiteX0" fmla="*/ 119 w 6339960"/>
              <a:gd name="connsiteY0" fmla="*/ 1363366 h 5433590"/>
              <a:gd name="connsiteX1" fmla="*/ 1211699 w 6339960"/>
              <a:gd name="connsiteY1" fmla="*/ 7740 h 5433590"/>
              <a:gd name="connsiteX2" fmla="*/ 4648319 w 6339960"/>
              <a:gd name="connsiteY2" fmla="*/ 1163086 h 5433590"/>
              <a:gd name="connsiteX3" fmla="*/ 6339959 w 6339960"/>
              <a:gd name="connsiteY3" fmla="*/ 1866286 h 5433590"/>
              <a:gd name="connsiteX4" fmla="*/ 4168259 w 6339960"/>
              <a:gd name="connsiteY4" fmla="*/ 5431712 h 5433590"/>
              <a:gd name="connsiteX5" fmla="*/ 119 w 6339960"/>
              <a:gd name="connsiteY5" fmla="*/ 1363366 h 5433590"/>
              <a:gd name="connsiteX0" fmla="*/ 119 w 6346629"/>
              <a:gd name="connsiteY0" fmla="*/ 1363366 h 5434191"/>
              <a:gd name="connsiteX1" fmla="*/ 1211699 w 6346629"/>
              <a:gd name="connsiteY1" fmla="*/ 7740 h 5434191"/>
              <a:gd name="connsiteX2" fmla="*/ 4648319 w 6346629"/>
              <a:gd name="connsiteY2" fmla="*/ 1163086 h 5434191"/>
              <a:gd name="connsiteX3" fmla="*/ 6339959 w 6346629"/>
              <a:gd name="connsiteY3" fmla="*/ 1866286 h 5434191"/>
              <a:gd name="connsiteX4" fmla="*/ 4168259 w 6346629"/>
              <a:gd name="connsiteY4" fmla="*/ 5431712 h 5434191"/>
              <a:gd name="connsiteX5" fmla="*/ 119 w 6346629"/>
              <a:gd name="connsiteY5" fmla="*/ 1363366 h 5434191"/>
              <a:gd name="connsiteX0" fmla="*/ 102212 w 6445861"/>
              <a:gd name="connsiteY0" fmla="*/ 1363366 h 6165078"/>
              <a:gd name="connsiteX1" fmla="*/ 1313792 w 6445861"/>
              <a:gd name="connsiteY1" fmla="*/ 7740 h 6165078"/>
              <a:gd name="connsiteX2" fmla="*/ 4750412 w 6445861"/>
              <a:gd name="connsiteY2" fmla="*/ 1163086 h 6165078"/>
              <a:gd name="connsiteX3" fmla="*/ 6442052 w 6445861"/>
              <a:gd name="connsiteY3" fmla="*/ 1866286 h 6165078"/>
              <a:gd name="connsiteX4" fmla="*/ 3279752 w 6445861"/>
              <a:gd name="connsiteY4" fmla="*/ 6163232 h 6165078"/>
              <a:gd name="connsiteX5" fmla="*/ 102212 w 6445861"/>
              <a:gd name="connsiteY5" fmla="*/ 1363366 h 6165078"/>
              <a:gd name="connsiteX0" fmla="*/ 102212 w 6449206"/>
              <a:gd name="connsiteY0" fmla="*/ 1363366 h 6167520"/>
              <a:gd name="connsiteX1" fmla="*/ 1313792 w 6449206"/>
              <a:gd name="connsiteY1" fmla="*/ 7740 h 6167520"/>
              <a:gd name="connsiteX2" fmla="*/ 4750412 w 6449206"/>
              <a:gd name="connsiteY2" fmla="*/ 1163086 h 6167520"/>
              <a:gd name="connsiteX3" fmla="*/ 6442052 w 6449206"/>
              <a:gd name="connsiteY3" fmla="*/ 1866286 h 6167520"/>
              <a:gd name="connsiteX4" fmla="*/ 3279752 w 6449206"/>
              <a:gd name="connsiteY4" fmla="*/ 6163232 h 6167520"/>
              <a:gd name="connsiteX5" fmla="*/ 102212 w 6449206"/>
              <a:gd name="connsiteY5" fmla="*/ 1363366 h 6167520"/>
              <a:gd name="connsiteX0" fmla="*/ 45024 w 6392018"/>
              <a:gd name="connsiteY0" fmla="*/ 1363366 h 6167520"/>
              <a:gd name="connsiteX1" fmla="*/ 1256604 w 6392018"/>
              <a:gd name="connsiteY1" fmla="*/ 7740 h 6167520"/>
              <a:gd name="connsiteX2" fmla="*/ 4693224 w 6392018"/>
              <a:gd name="connsiteY2" fmla="*/ 1163086 h 6167520"/>
              <a:gd name="connsiteX3" fmla="*/ 6384864 w 6392018"/>
              <a:gd name="connsiteY3" fmla="*/ 1866286 h 6167520"/>
              <a:gd name="connsiteX4" fmla="*/ 3222564 w 6392018"/>
              <a:gd name="connsiteY4" fmla="*/ 6163232 h 6167520"/>
              <a:gd name="connsiteX5" fmla="*/ 45024 w 6392018"/>
              <a:gd name="connsiteY5" fmla="*/ 1363366 h 6167520"/>
              <a:gd name="connsiteX0" fmla="*/ 45024 w 6389763"/>
              <a:gd name="connsiteY0" fmla="*/ 1363366 h 6165768"/>
              <a:gd name="connsiteX1" fmla="*/ 1256604 w 6389763"/>
              <a:gd name="connsiteY1" fmla="*/ 7740 h 6165768"/>
              <a:gd name="connsiteX2" fmla="*/ 4693224 w 6389763"/>
              <a:gd name="connsiteY2" fmla="*/ 1163086 h 6165768"/>
              <a:gd name="connsiteX3" fmla="*/ 6384864 w 6389763"/>
              <a:gd name="connsiteY3" fmla="*/ 1866286 h 6165768"/>
              <a:gd name="connsiteX4" fmla="*/ 3222564 w 6389763"/>
              <a:gd name="connsiteY4" fmla="*/ 6163232 h 6165768"/>
              <a:gd name="connsiteX5" fmla="*/ 45024 w 6389763"/>
              <a:gd name="connsiteY5" fmla="*/ 1363366 h 6165768"/>
              <a:gd name="connsiteX0" fmla="*/ 45024 w 6390259"/>
              <a:gd name="connsiteY0" fmla="*/ 1363366 h 6180034"/>
              <a:gd name="connsiteX1" fmla="*/ 1256604 w 6390259"/>
              <a:gd name="connsiteY1" fmla="*/ 7740 h 6180034"/>
              <a:gd name="connsiteX2" fmla="*/ 4693224 w 6390259"/>
              <a:gd name="connsiteY2" fmla="*/ 1163086 h 6180034"/>
              <a:gd name="connsiteX3" fmla="*/ 6384864 w 6390259"/>
              <a:gd name="connsiteY3" fmla="*/ 1866286 h 6180034"/>
              <a:gd name="connsiteX4" fmla="*/ 3222564 w 6390259"/>
              <a:gd name="connsiteY4" fmla="*/ 6163232 h 6180034"/>
              <a:gd name="connsiteX5" fmla="*/ 45024 w 6390259"/>
              <a:gd name="connsiteY5" fmla="*/ 1363366 h 6180034"/>
              <a:gd name="connsiteX0" fmla="*/ 45024 w 6391051"/>
              <a:gd name="connsiteY0" fmla="*/ 1363366 h 6163624"/>
              <a:gd name="connsiteX1" fmla="*/ 1256604 w 6391051"/>
              <a:gd name="connsiteY1" fmla="*/ 7740 h 6163624"/>
              <a:gd name="connsiteX2" fmla="*/ 4693224 w 6391051"/>
              <a:gd name="connsiteY2" fmla="*/ 1163086 h 6163624"/>
              <a:gd name="connsiteX3" fmla="*/ 6384864 w 6391051"/>
              <a:gd name="connsiteY3" fmla="*/ 1866286 h 6163624"/>
              <a:gd name="connsiteX4" fmla="*/ 3222564 w 6391051"/>
              <a:gd name="connsiteY4" fmla="*/ 6163232 h 6163624"/>
              <a:gd name="connsiteX5" fmla="*/ 45024 w 6391051"/>
              <a:gd name="connsiteY5" fmla="*/ 1363366 h 6163624"/>
              <a:gd name="connsiteX0" fmla="*/ 91800 w 6437827"/>
              <a:gd name="connsiteY0" fmla="*/ 1439091 h 6239349"/>
              <a:gd name="connsiteX1" fmla="*/ 1364340 w 6437827"/>
              <a:gd name="connsiteY1" fmla="*/ 7265 h 6239349"/>
              <a:gd name="connsiteX2" fmla="*/ 4740000 w 6437827"/>
              <a:gd name="connsiteY2" fmla="*/ 1238811 h 6239349"/>
              <a:gd name="connsiteX3" fmla="*/ 6431640 w 6437827"/>
              <a:gd name="connsiteY3" fmla="*/ 1942011 h 6239349"/>
              <a:gd name="connsiteX4" fmla="*/ 3269340 w 6437827"/>
              <a:gd name="connsiteY4" fmla="*/ 6238957 h 6239349"/>
              <a:gd name="connsiteX5" fmla="*/ 91800 w 6437827"/>
              <a:gd name="connsiteY5" fmla="*/ 1439091 h 6239349"/>
              <a:gd name="connsiteX0" fmla="*/ 77189 w 6423216"/>
              <a:gd name="connsiteY0" fmla="*/ 1433387 h 6233645"/>
              <a:gd name="connsiteX1" fmla="*/ 1349729 w 6423216"/>
              <a:gd name="connsiteY1" fmla="*/ 1561 h 6233645"/>
              <a:gd name="connsiteX2" fmla="*/ 4725389 w 6423216"/>
              <a:gd name="connsiteY2" fmla="*/ 1233107 h 6233645"/>
              <a:gd name="connsiteX3" fmla="*/ 6417029 w 6423216"/>
              <a:gd name="connsiteY3" fmla="*/ 1936307 h 6233645"/>
              <a:gd name="connsiteX4" fmla="*/ 3254729 w 6423216"/>
              <a:gd name="connsiteY4" fmla="*/ 6233253 h 6233645"/>
              <a:gd name="connsiteX5" fmla="*/ 77189 w 6423216"/>
              <a:gd name="connsiteY5" fmla="*/ 1433387 h 6233645"/>
              <a:gd name="connsiteX0" fmla="*/ 83972 w 6429999"/>
              <a:gd name="connsiteY0" fmla="*/ 1434457 h 6234715"/>
              <a:gd name="connsiteX1" fmla="*/ 1356512 w 6429999"/>
              <a:gd name="connsiteY1" fmla="*/ 2631 h 6234715"/>
              <a:gd name="connsiteX2" fmla="*/ 4732172 w 6429999"/>
              <a:gd name="connsiteY2" fmla="*/ 1234177 h 6234715"/>
              <a:gd name="connsiteX3" fmla="*/ 6423812 w 6429999"/>
              <a:gd name="connsiteY3" fmla="*/ 1937377 h 6234715"/>
              <a:gd name="connsiteX4" fmla="*/ 3261512 w 6429999"/>
              <a:gd name="connsiteY4" fmla="*/ 6234323 h 6234715"/>
              <a:gd name="connsiteX5" fmla="*/ 83972 w 6429999"/>
              <a:gd name="connsiteY5" fmla="*/ 1434457 h 6234715"/>
              <a:gd name="connsiteX0" fmla="*/ 83972 w 7020298"/>
              <a:gd name="connsiteY0" fmla="*/ 1434457 h 6253940"/>
              <a:gd name="connsiteX1" fmla="*/ 1356512 w 7020298"/>
              <a:gd name="connsiteY1" fmla="*/ 2631 h 6253940"/>
              <a:gd name="connsiteX2" fmla="*/ 4732172 w 7020298"/>
              <a:gd name="connsiteY2" fmla="*/ 1234177 h 6253940"/>
              <a:gd name="connsiteX3" fmla="*/ 7017162 w 7020298"/>
              <a:gd name="connsiteY3" fmla="*/ 2874109 h 6253940"/>
              <a:gd name="connsiteX4" fmla="*/ 3261512 w 7020298"/>
              <a:gd name="connsiteY4" fmla="*/ 6234323 h 6253940"/>
              <a:gd name="connsiteX5" fmla="*/ 83972 w 7020298"/>
              <a:gd name="connsiteY5" fmla="*/ 1434457 h 6253940"/>
              <a:gd name="connsiteX0" fmla="*/ 71635 w 7007960"/>
              <a:gd name="connsiteY0" fmla="*/ 1436784 h 6256267"/>
              <a:gd name="connsiteX1" fmla="*/ 1344175 w 7007960"/>
              <a:gd name="connsiteY1" fmla="*/ 4958 h 6256267"/>
              <a:gd name="connsiteX2" fmla="*/ 4845608 w 7007960"/>
              <a:gd name="connsiteY2" fmla="*/ 969051 h 6256267"/>
              <a:gd name="connsiteX3" fmla="*/ 7004825 w 7007960"/>
              <a:gd name="connsiteY3" fmla="*/ 2876436 h 6256267"/>
              <a:gd name="connsiteX4" fmla="*/ 3249175 w 7007960"/>
              <a:gd name="connsiteY4" fmla="*/ 6236650 h 6256267"/>
              <a:gd name="connsiteX5" fmla="*/ 71635 w 7007960"/>
              <a:gd name="connsiteY5" fmla="*/ 1436784 h 6256267"/>
              <a:gd name="connsiteX0" fmla="*/ 71635 w 7007960"/>
              <a:gd name="connsiteY0" fmla="*/ 1436666 h 6256149"/>
              <a:gd name="connsiteX1" fmla="*/ 1344175 w 7007960"/>
              <a:gd name="connsiteY1" fmla="*/ 4840 h 6256149"/>
              <a:gd name="connsiteX2" fmla="*/ 4845608 w 7007960"/>
              <a:gd name="connsiteY2" fmla="*/ 968933 h 6256149"/>
              <a:gd name="connsiteX3" fmla="*/ 7004825 w 7007960"/>
              <a:gd name="connsiteY3" fmla="*/ 2876318 h 6256149"/>
              <a:gd name="connsiteX4" fmla="*/ 3249175 w 7007960"/>
              <a:gd name="connsiteY4" fmla="*/ 6236532 h 6256149"/>
              <a:gd name="connsiteX5" fmla="*/ 71635 w 7007960"/>
              <a:gd name="connsiteY5" fmla="*/ 1436666 h 6256149"/>
              <a:gd name="connsiteX0" fmla="*/ 71635 w 7007960"/>
              <a:gd name="connsiteY0" fmla="*/ 1436666 h 6256149"/>
              <a:gd name="connsiteX1" fmla="*/ 1344175 w 7007960"/>
              <a:gd name="connsiteY1" fmla="*/ 4840 h 6256149"/>
              <a:gd name="connsiteX2" fmla="*/ 4845608 w 7007960"/>
              <a:gd name="connsiteY2" fmla="*/ 968933 h 6256149"/>
              <a:gd name="connsiteX3" fmla="*/ 7004825 w 7007960"/>
              <a:gd name="connsiteY3" fmla="*/ 2876318 h 6256149"/>
              <a:gd name="connsiteX4" fmla="*/ 3249175 w 7007960"/>
              <a:gd name="connsiteY4" fmla="*/ 6236532 h 6256149"/>
              <a:gd name="connsiteX5" fmla="*/ 71635 w 7007960"/>
              <a:gd name="connsiteY5" fmla="*/ 1436666 h 6256149"/>
              <a:gd name="connsiteX0" fmla="*/ 87366 w 7023691"/>
              <a:gd name="connsiteY0" fmla="*/ 1452075 h 6271558"/>
              <a:gd name="connsiteX1" fmla="*/ 1359906 w 7023691"/>
              <a:gd name="connsiteY1" fmla="*/ 20249 h 6271558"/>
              <a:gd name="connsiteX2" fmla="*/ 4861339 w 7023691"/>
              <a:gd name="connsiteY2" fmla="*/ 984342 h 6271558"/>
              <a:gd name="connsiteX3" fmla="*/ 7020556 w 7023691"/>
              <a:gd name="connsiteY3" fmla="*/ 2891727 h 6271558"/>
              <a:gd name="connsiteX4" fmla="*/ 3264906 w 7023691"/>
              <a:gd name="connsiteY4" fmla="*/ 6251941 h 6271558"/>
              <a:gd name="connsiteX5" fmla="*/ 87366 w 7023691"/>
              <a:gd name="connsiteY5" fmla="*/ 1452075 h 6271558"/>
              <a:gd name="connsiteX0" fmla="*/ 34031 w 6970356"/>
              <a:gd name="connsiteY0" fmla="*/ 1448081 h 6267564"/>
              <a:gd name="connsiteX1" fmla="*/ 1306571 w 6970356"/>
              <a:gd name="connsiteY1" fmla="*/ 16255 h 6267564"/>
              <a:gd name="connsiteX2" fmla="*/ 4808004 w 6970356"/>
              <a:gd name="connsiteY2" fmla="*/ 980348 h 6267564"/>
              <a:gd name="connsiteX3" fmla="*/ 6967221 w 6970356"/>
              <a:gd name="connsiteY3" fmla="*/ 2887733 h 6267564"/>
              <a:gd name="connsiteX4" fmla="*/ 3211571 w 6970356"/>
              <a:gd name="connsiteY4" fmla="*/ 6247947 h 6267564"/>
              <a:gd name="connsiteX5" fmla="*/ 34031 w 6970356"/>
              <a:gd name="connsiteY5" fmla="*/ 1448081 h 6267564"/>
              <a:gd name="connsiteX0" fmla="*/ 23269 w 7052569"/>
              <a:gd name="connsiteY0" fmla="*/ 1904762 h 6258057"/>
              <a:gd name="connsiteX1" fmla="*/ 1388767 w 7052569"/>
              <a:gd name="connsiteY1" fmla="*/ 16613 h 6258057"/>
              <a:gd name="connsiteX2" fmla="*/ 4890200 w 7052569"/>
              <a:gd name="connsiteY2" fmla="*/ 980706 h 6258057"/>
              <a:gd name="connsiteX3" fmla="*/ 7049417 w 7052569"/>
              <a:gd name="connsiteY3" fmla="*/ 2888091 h 6258057"/>
              <a:gd name="connsiteX4" fmla="*/ 3293767 w 7052569"/>
              <a:gd name="connsiteY4" fmla="*/ 6248305 h 6258057"/>
              <a:gd name="connsiteX5" fmla="*/ 23269 w 7052569"/>
              <a:gd name="connsiteY5" fmla="*/ 1904762 h 6258057"/>
              <a:gd name="connsiteX0" fmla="*/ 23269 w 7052569"/>
              <a:gd name="connsiteY0" fmla="*/ 1904762 h 6742909"/>
              <a:gd name="connsiteX1" fmla="*/ 1388767 w 7052569"/>
              <a:gd name="connsiteY1" fmla="*/ 16613 h 6742909"/>
              <a:gd name="connsiteX2" fmla="*/ 4890200 w 7052569"/>
              <a:gd name="connsiteY2" fmla="*/ 980706 h 6742909"/>
              <a:gd name="connsiteX3" fmla="*/ 7049417 w 7052569"/>
              <a:gd name="connsiteY3" fmla="*/ 2888091 h 6742909"/>
              <a:gd name="connsiteX4" fmla="*/ 3293767 w 7052569"/>
              <a:gd name="connsiteY4" fmla="*/ 6248305 h 6742909"/>
              <a:gd name="connsiteX5" fmla="*/ 3293304 w 7052569"/>
              <a:gd name="connsiteY5" fmla="*/ 6266630 h 6742909"/>
              <a:gd name="connsiteX6" fmla="*/ 23269 w 7052569"/>
              <a:gd name="connsiteY6" fmla="*/ 1904762 h 6742909"/>
              <a:gd name="connsiteX0" fmla="*/ 3618 w 7032626"/>
              <a:gd name="connsiteY0" fmla="*/ 1904762 h 6312515"/>
              <a:gd name="connsiteX1" fmla="*/ 1369116 w 7032626"/>
              <a:gd name="connsiteY1" fmla="*/ 16613 h 6312515"/>
              <a:gd name="connsiteX2" fmla="*/ 4870549 w 7032626"/>
              <a:gd name="connsiteY2" fmla="*/ 980706 h 6312515"/>
              <a:gd name="connsiteX3" fmla="*/ 7029766 w 7032626"/>
              <a:gd name="connsiteY3" fmla="*/ 2888091 h 6312515"/>
              <a:gd name="connsiteX4" fmla="*/ 3274116 w 7032626"/>
              <a:gd name="connsiteY4" fmla="*/ 6248305 h 6312515"/>
              <a:gd name="connsiteX5" fmla="*/ 1707807 w 7032626"/>
              <a:gd name="connsiteY5" fmla="*/ 4854553 h 6312515"/>
              <a:gd name="connsiteX6" fmla="*/ 3618 w 7032626"/>
              <a:gd name="connsiteY6" fmla="*/ 1904762 h 6312515"/>
              <a:gd name="connsiteX0" fmla="*/ 3618 w 7032628"/>
              <a:gd name="connsiteY0" fmla="*/ 1904762 h 6312513"/>
              <a:gd name="connsiteX1" fmla="*/ 1369116 w 7032628"/>
              <a:gd name="connsiteY1" fmla="*/ 16613 h 6312513"/>
              <a:gd name="connsiteX2" fmla="*/ 4870549 w 7032628"/>
              <a:gd name="connsiteY2" fmla="*/ 980706 h 6312513"/>
              <a:gd name="connsiteX3" fmla="*/ 7029766 w 7032628"/>
              <a:gd name="connsiteY3" fmla="*/ 2888091 h 6312513"/>
              <a:gd name="connsiteX4" fmla="*/ 3274116 w 7032628"/>
              <a:gd name="connsiteY4" fmla="*/ 6248305 h 6312513"/>
              <a:gd name="connsiteX5" fmla="*/ 1707807 w 7032628"/>
              <a:gd name="connsiteY5" fmla="*/ 4854553 h 6312513"/>
              <a:gd name="connsiteX6" fmla="*/ 3618 w 7032628"/>
              <a:gd name="connsiteY6" fmla="*/ 1904762 h 6312513"/>
              <a:gd name="connsiteX0" fmla="*/ 3618 w 7032626"/>
              <a:gd name="connsiteY0" fmla="*/ 1904762 h 6384562"/>
              <a:gd name="connsiteX1" fmla="*/ 1369116 w 7032626"/>
              <a:gd name="connsiteY1" fmla="*/ 16613 h 6384562"/>
              <a:gd name="connsiteX2" fmla="*/ 4870549 w 7032626"/>
              <a:gd name="connsiteY2" fmla="*/ 980706 h 6384562"/>
              <a:gd name="connsiteX3" fmla="*/ 7029766 w 7032626"/>
              <a:gd name="connsiteY3" fmla="*/ 2888091 h 6384562"/>
              <a:gd name="connsiteX4" fmla="*/ 3274116 w 7032626"/>
              <a:gd name="connsiteY4" fmla="*/ 6248305 h 6384562"/>
              <a:gd name="connsiteX5" fmla="*/ 1707807 w 7032626"/>
              <a:gd name="connsiteY5" fmla="*/ 4854553 h 6384562"/>
              <a:gd name="connsiteX6" fmla="*/ 3618 w 7032626"/>
              <a:gd name="connsiteY6" fmla="*/ 1904762 h 638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2626" h="6384562">
                <a:moveTo>
                  <a:pt x="3618" y="1904762"/>
                </a:moveTo>
                <a:cubicBezTo>
                  <a:pt x="-52830" y="1098439"/>
                  <a:pt x="557961" y="170622"/>
                  <a:pt x="1369116" y="16613"/>
                </a:cubicBezTo>
                <a:cubicBezTo>
                  <a:pt x="2180271" y="-137396"/>
                  <a:pt x="3291771" y="826122"/>
                  <a:pt x="4870549" y="980706"/>
                </a:cubicBezTo>
                <a:cubicBezTo>
                  <a:pt x="6610152" y="1261264"/>
                  <a:pt x="7028496" y="1983613"/>
                  <a:pt x="7029766" y="2888091"/>
                </a:cubicBezTo>
                <a:cubicBezTo>
                  <a:pt x="7137716" y="4478369"/>
                  <a:pt x="4161109" y="5920561"/>
                  <a:pt x="3274116" y="6248305"/>
                </a:cubicBezTo>
                <a:cubicBezTo>
                  <a:pt x="2387123" y="6576049"/>
                  <a:pt x="1787267" y="6386611"/>
                  <a:pt x="1707807" y="4854553"/>
                </a:cubicBezTo>
                <a:cubicBezTo>
                  <a:pt x="1496096" y="3699522"/>
                  <a:pt x="60066" y="2711085"/>
                  <a:pt x="3618" y="1904762"/>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55A4C515-5C24-434C-A0DD-4A9DF8872989}"/>
              </a:ext>
            </a:extLst>
          </p:cNvPr>
          <p:cNvSpPr>
            <a:spLocks noGrp="1"/>
          </p:cNvSpPr>
          <p:nvPr>
            <p:ph type="title"/>
          </p:nvPr>
        </p:nvSpPr>
        <p:spPr/>
        <p:txBody>
          <a:bodyPr/>
          <a:lstStyle/>
          <a:p>
            <a:r>
              <a:rPr lang="sv-SE" dirty="0"/>
              <a:t>Inledning</a:t>
            </a:r>
          </a:p>
        </p:txBody>
      </p:sp>
      <p:sp>
        <p:nvSpPr>
          <p:cNvPr id="3" name="Platshållare för innehåll 2">
            <a:extLst>
              <a:ext uri="{FF2B5EF4-FFF2-40B4-BE49-F238E27FC236}">
                <a16:creationId xmlns:a16="http://schemas.microsoft.com/office/drawing/2014/main" id="{96C88FE7-405F-D84E-9C22-2AADDB4F62DA}"/>
              </a:ext>
            </a:extLst>
          </p:cNvPr>
          <p:cNvSpPr>
            <a:spLocks noGrp="1"/>
          </p:cNvSpPr>
          <p:nvPr>
            <p:ph idx="1"/>
          </p:nvPr>
        </p:nvSpPr>
        <p:spPr>
          <a:xfrm>
            <a:off x="415786" y="1020727"/>
            <a:ext cx="5046469" cy="3048192"/>
          </a:xfrm>
        </p:spPr>
        <p:txBody>
          <a:bodyPr/>
          <a:lstStyle/>
          <a:p>
            <a:pPr marL="0" indent="0">
              <a:spcBef>
                <a:spcPts val="0"/>
              </a:spcBef>
              <a:spcAft>
                <a:spcPts val="1800"/>
              </a:spcAft>
              <a:buNone/>
            </a:pPr>
            <a:r>
              <a:rPr lang="sv-SE" dirty="0"/>
              <a:t>Med rapportserien Insikt vill vi fördjupa kunskapen om och förståelsen för medlemsföretagens värdeskapande och utveckling. </a:t>
            </a:r>
          </a:p>
          <a:p>
            <a:pPr marL="0" indent="0">
              <a:spcBef>
                <a:spcPts val="0"/>
              </a:spcBef>
              <a:spcAft>
                <a:spcPts val="1800"/>
              </a:spcAft>
              <a:buNone/>
            </a:pPr>
            <a:r>
              <a:rPr lang="sv-SE" dirty="0"/>
              <a:t>Detta gör vi genom att belysa och identifiera viktiga bakgrundsfaktorer som kan vara användbara för alla företag inom innovationssektorn. Det handlar bland annat om nya affärsmodeller, kompetens, digitalisering, </a:t>
            </a:r>
            <a:r>
              <a:rPr lang="sv-SE" dirty="0" err="1"/>
              <a:t>FoI</a:t>
            </a:r>
            <a:r>
              <a:rPr lang="sv-SE" dirty="0"/>
              <a:t>-investeringar, hållbarhetsarbete, kvalitetsarbete och intäktsfördelning per kundsegment.</a:t>
            </a:r>
          </a:p>
          <a:p>
            <a:pPr>
              <a:spcBef>
                <a:spcPts val="0"/>
              </a:spcBef>
              <a:spcAft>
                <a:spcPts val="1800"/>
              </a:spcAft>
              <a:buFont typeface="Arial" panose="020B0604020202020204" pitchFamily="34" charset="0"/>
              <a:buChar char="•"/>
            </a:pPr>
            <a:endParaRPr lang="sv-SE" dirty="0"/>
          </a:p>
        </p:txBody>
      </p:sp>
      <p:sp>
        <p:nvSpPr>
          <p:cNvPr id="7" name="Platshållare för sidfot 6">
            <a:extLst>
              <a:ext uri="{FF2B5EF4-FFF2-40B4-BE49-F238E27FC236}">
                <a16:creationId xmlns:a16="http://schemas.microsoft.com/office/drawing/2014/main" id="{1D4750EC-EDAC-CB46-B50E-13BBA8F394F0}"/>
              </a:ext>
            </a:extLst>
          </p:cNvPr>
          <p:cNvSpPr>
            <a:spLocks noGrp="1"/>
          </p:cNvSpPr>
          <p:nvPr>
            <p:ph type="ftr" sz="quarter" idx="11"/>
          </p:nvPr>
        </p:nvSpPr>
        <p:spPr/>
        <p:txBody>
          <a:bodyPr/>
          <a:lstStyle/>
          <a:p>
            <a:r>
              <a:rPr lang="sv-SE" dirty="0"/>
              <a:t>Insikt 2025 |</a:t>
            </a:r>
          </a:p>
        </p:txBody>
      </p:sp>
      <p:sp>
        <p:nvSpPr>
          <p:cNvPr id="8" name="Platshållare för bildnummer 7">
            <a:extLst>
              <a:ext uri="{FF2B5EF4-FFF2-40B4-BE49-F238E27FC236}">
                <a16:creationId xmlns:a16="http://schemas.microsoft.com/office/drawing/2014/main" id="{E486AB93-2D4A-FA4D-9AC9-B22CB8400B41}"/>
              </a:ext>
            </a:extLst>
          </p:cNvPr>
          <p:cNvSpPr>
            <a:spLocks noGrp="1"/>
          </p:cNvSpPr>
          <p:nvPr>
            <p:ph type="sldNum" sz="quarter" idx="12"/>
          </p:nvPr>
        </p:nvSpPr>
        <p:spPr/>
        <p:txBody>
          <a:bodyPr/>
          <a:lstStyle/>
          <a:p>
            <a:fld id="{AE086683-F536-42AB-ABBC-F4803DFE8DBC}" type="slidenum">
              <a:rPr lang="sv-SE" smtClean="0"/>
              <a:t>2</a:t>
            </a:fld>
            <a:endParaRPr lang="sv-SE"/>
          </a:p>
        </p:txBody>
      </p:sp>
      <p:sp>
        <p:nvSpPr>
          <p:cNvPr id="5" name="Rektangel 4">
            <a:extLst>
              <a:ext uri="{FF2B5EF4-FFF2-40B4-BE49-F238E27FC236}">
                <a16:creationId xmlns:a16="http://schemas.microsoft.com/office/drawing/2014/main" id="{37E0B093-7D41-DB48-9A6A-2A03FA3162FC}"/>
              </a:ext>
            </a:extLst>
          </p:cNvPr>
          <p:cNvSpPr/>
          <p:nvPr/>
        </p:nvSpPr>
        <p:spPr>
          <a:xfrm>
            <a:off x="8310723" y="1913330"/>
            <a:ext cx="3040449" cy="3885679"/>
          </a:xfrm>
          <a:prstGeom prst="rect">
            <a:avLst/>
          </a:prstGeom>
        </p:spPr>
        <p:txBody>
          <a:bodyPr wrap="square">
            <a:spAutoFit/>
          </a:bodyPr>
          <a:lstStyle/>
          <a:p>
            <a:r>
              <a:rPr lang="sv-SE" sz="1600" b="1" dirty="0"/>
              <a:t>Om rapporten </a:t>
            </a:r>
          </a:p>
          <a:p>
            <a:endParaRPr lang="sv-SE" sz="1050" b="1" dirty="0"/>
          </a:p>
          <a:p>
            <a:pPr marL="285750" indent="-285750">
              <a:buFont typeface="Arial" panose="020B0604020202020204" pitchFamily="34" charset="0"/>
              <a:buChar char="•"/>
            </a:pPr>
            <a:r>
              <a:rPr lang="sv-SE" sz="1100" dirty="0">
                <a:solidFill>
                  <a:srgbClr val="000000"/>
                </a:solidFill>
                <a:effectLst/>
                <a:latin typeface="Helvetica" pitchFamily="2" charset="0"/>
              </a:rPr>
              <a:t>Rapporten Insikt har publicerats varje år </a:t>
            </a:r>
            <a:r>
              <a:rPr lang="sv-SE" sz="1100" dirty="0">
                <a:solidFill>
                  <a:srgbClr val="000000"/>
                </a:solidFill>
                <a:latin typeface="Helvetica" pitchFamily="2" charset="0"/>
              </a:rPr>
              <a:t>sedan 2021. </a:t>
            </a:r>
            <a:r>
              <a:rPr lang="sv-SE" sz="1100" dirty="0">
                <a:solidFill>
                  <a:srgbClr val="000000"/>
                </a:solidFill>
                <a:effectLst/>
                <a:latin typeface="Helvetica" pitchFamily="2" charset="0"/>
              </a:rPr>
              <a:t>Insikt 2025 är därmed den femte Insikt-rapporten i ordningen..</a:t>
            </a:r>
            <a:br>
              <a:rPr lang="sv-SE" sz="1100" dirty="0"/>
            </a:br>
            <a:endParaRPr lang="sv-SE" sz="1100" dirty="0"/>
          </a:p>
          <a:p>
            <a:pPr marL="285750" indent="-285750">
              <a:buFont typeface="Arial" panose="020B0604020202020204" pitchFamily="34" charset="0"/>
              <a:buChar char="•"/>
            </a:pPr>
            <a:r>
              <a:rPr lang="sv-SE" sz="1100" dirty="0"/>
              <a:t>Rapporten baseras på en enkät bland medlemsföretagen. Totalt medverkade 165 medlemsföretag.</a:t>
            </a:r>
          </a:p>
          <a:p>
            <a:pPr marL="285750" indent="-285750">
              <a:buFont typeface="Arial" panose="020B0604020202020204" pitchFamily="34" charset="0"/>
              <a:buChar char="•"/>
            </a:pPr>
            <a:endParaRPr lang="sv-SE" sz="1100" dirty="0"/>
          </a:p>
          <a:p>
            <a:pPr marL="285750" indent="-285750">
              <a:buFont typeface="Arial" panose="020B0604020202020204" pitchFamily="34" charset="0"/>
              <a:buChar char="•"/>
            </a:pPr>
            <a:r>
              <a:rPr lang="sv-SE" sz="1100" dirty="0" err="1"/>
              <a:t>Enkätperiod</a:t>
            </a:r>
            <a:r>
              <a:rPr lang="sv-SE" sz="1100" dirty="0"/>
              <a:t>  10 april - 27 april 2025.</a:t>
            </a:r>
          </a:p>
          <a:p>
            <a:pPr marL="285750" indent="-285750">
              <a:buFont typeface="Arial" panose="020B0604020202020204" pitchFamily="34" charset="0"/>
              <a:buChar char="•"/>
            </a:pPr>
            <a:endParaRPr lang="sv-SE" sz="1100" dirty="0"/>
          </a:p>
          <a:p>
            <a:pPr marL="285750" indent="-285750">
              <a:buFont typeface="Arial" panose="020B0604020202020204" pitchFamily="34" charset="0"/>
              <a:buChar char="•"/>
            </a:pPr>
            <a:r>
              <a:rPr lang="sv-SE" sz="1100" dirty="0"/>
              <a:t>I enkäten efterfrågas data från det senaste avslutade räkenskapsåret (dvs 2024) eller senaste bokslut för de företag med brutet räkenskapsår (2023/2024). </a:t>
            </a:r>
          </a:p>
          <a:p>
            <a:pPr marL="285750" indent="-285750">
              <a:buFont typeface="Arial" panose="020B0604020202020204" pitchFamily="34" charset="0"/>
              <a:buChar char="•"/>
            </a:pPr>
            <a:endParaRPr lang="sv-SE" sz="1100" dirty="0"/>
          </a:p>
          <a:p>
            <a:pPr marL="285750" indent="-285750">
              <a:buFont typeface="Arial" panose="020B0604020202020204" pitchFamily="34" charset="0"/>
              <a:buChar char="•"/>
            </a:pPr>
            <a:r>
              <a:rPr lang="sv-SE" sz="1100" dirty="0"/>
              <a:t>Alla siffror inom parantes motsvarar genomgående siffror från föregående år</a:t>
            </a:r>
            <a:br>
              <a:rPr lang="sv-SE" sz="1100" dirty="0"/>
            </a:br>
            <a:r>
              <a:rPr lang="sv-SE" sz="1100" dirty="0"/>
              <a:t> </a:t>
            </a:r>
          </a:p>
          <a:p>
            <a:pPr marL="285750" indent="-285750">
              <a:buFont typeface="Arial" panose="020B0604020202020204" pitchFamily="34" charset="0"/>
              <a:buChar char="•"/>
            </a:pPr>
            <a:r>
              <a:rPr lang="sv-SE" sz="1100" dirty="0"/>
              <a:t>Definitionslista för nyckeltalen återfinns i appendix (s.42)</a:t>
            </a:r>
          </a:p>
        </p:txBody>
      </p:sp>
      <p:pic>
        <p:nvPicPr>
          <p:cNvPr id="9" name="Bildobjekt 8">
            <a:extLst>
              <a:ext uri="{FF2B5EF4-FFF2-40B4-BE49-F238E27FC236}">
                <a16:creationId xmlns:a16="http://schemas.microsoft.com/office/drawing/2014/main" id="{2A757501-7498-DB4F-B81D-A0D88CFF14FB}"/>
              </a:ext>
            </a:extLst>
          </p:cNvPr>
          <p:cNvPicPr>
            <a:picLocks noChangeAspect="1"/>
          </p:cNvPicPr>
          <p:nvPr/>
        </p:nvPicPr>
        <p:blipFill>
          <a:blip r:embed="rId3"/>
          <a:stretch>
            <a:fillRect/>
          </a:stretch>
        </p:blipFill>
        <p:spPr>
          <a:xfrm>
            <a:off x="3138479" y="4210252"/>
            <a:ext cx="2601337" cy="3048192"/>
          </a:xfrm>
          <a:prstGeom prst="rect">
            <a:avLst/>
          </a:prstGeom>
        </p:spPr>
      </p:pic>
    </p:spTree>
    <p:extLst>
      <p:ext uri="{BB962C8B-B14F-4D97-AF65-F5344CB8AC3E}">
        <p14:creationId xmlns:p14="http://schemas.microsoft.com/office/powerpoint/2010/main" val="1170388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51D843-E137-1D46-94B5-4FF7E5473B0E}"/>
              </a:ext>
            </a:extLst>
          </p:cNvPr>
          <p:cNvSpPr txBox="1">
            <a:spLocks/>
          </p:cNvSpPr>
          <p:nvPr/>
        </p:nvSpPr>
        <p:spPr>
          <a:xfrm>
            <a:off x="1010550" y="2362826"/>
            <a:ext cx="11582502" cy="1546559"/>
          </a:xfrm>
          <a:prstGeom prst="rect">
            <a:avLst/>
          </a:prstGeom>
        </p:spPr>
        <p:txBody>
          <a:bodyPr anchor="b"/>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sv-SE" sz="8000"/>
              <a:t>Medarbetare</a:t>
            </a:r>
          </a:p>
        </p:txBody>
      </p:sp>
      <p:pic>
        <p:nvPicPr>
          <p:cNvPr id="8" name="Bildobjekt 7">
            <a:extLst>
              <a:ext uri="{FF2B5EF4-FFF2-40B4-BE49-F238E27FC236}">
                <a16:creationId xmlns:a16="http://schemas.microsoft.com/office/drawing/2014/main" id="{7CAD6E65-A81A-AB4A-8F39-439BEB616679}"/>
              </a:ext>
            </a:extLst>
          </p:cNvPr>
          <p:cNvPicPr>
            <a:picLocks noChangeAspect="1"/>
          </p:cNvPicPr>
          <p:nvPr/>
        </p:nvPicPr>
        <p:blipFill rotWithShape="1">
          <a:blip r:embed="rId2"/>
          <a:srcRect t="3383"/>
          <a:stretch/>
        </p:blipFill>
        <p:spPr>
          <a:xfrm>
            <a:off x="8690492" y="-1"/>
            <a:ext cx="2806700" cy="4859079"/>
          </a:xfrm>
          <a:prstGeom prst="rect">
            <a:avLst/>
          </a:prstGeom>
        </p:spPr>
      </p:pic>
      <p:sp>
        <p:nvSpPr>
          <p:cNvPr id="3" name="Platshållare för sidfot 2">
            <a:extLst>
              <a:ext uri="{FF2B5EF4-FFF2-40B4-BE49-F238E27FC236}">
                <a16:creationId xmlns:a16="http://schemas.microsoft.com/office/drawing/2014/main" id="{2682B0D1-3B95-6779-6BDA-92E9AADE0B35}"/>
              </a:ext>
            </a:extLst>
          </p:cNvPr>
          <p:cNvSpPr>
            <a:spLocks noGrp="1"/>
          </p:cNvSpPr>
          <p:nvPr>
            <p:ph type="ftr" sz="quarter" idx="11"/>
          </p:nvPr>
        </p:nvSpPr>
        <p:spPr/>
        <p:txBody>
          <a:bodyPr/>
          <a:lstStyle/>
          <a:p>
            <a:r>
              <a:rPr lang="sv-SE"/>
              <a:t>Insikt 2025 |</a:t>
            </a:r>
          </a:p>
        </p:txBody>
      </p:sp>
      <p:sp>
        <p:nvSpPr>
          <p:cNvPr id="4" name="Platshållare för bildnummer 3">
            <a:extLst>
              <a:ext uri="{FF2B5EF4-FFF2-40B4-BE49-F238E27FC236}">
                <a16:creationId xmlns:a16="http://schemas.microsoft.com/office/drawing/2014/main" id="{EAEE4752-7449-9AE2-CDF2-315C2077B326}"/>
              </a:ext>
            </a:extLst>
          </p:cNvPr>
          <p:cNvSpPr>
            <a:spLocks noGrp="1"/>
          </p:cNvSpPr>
          <p:nvPr>
            <p:ph type="sldNum" sz="quarter" idx="12"/>
          </p:nvPr>
        </p:nvSpPr>
        <p:spPr/>
        <p:txBody>
          <a:bodyPr/>
          <a:lstStyle/>
          <a:p>
            <a:fld id="{AE086683-F536-42AB-ABBC-F4803DFE8DBC}" type="slidenum">
              <a:rPr lang="sv-SE" smtClean="0"/>
              <a:pPr/>
              <a:t>20</a:t>
            </a:fld>
            <a:endParaRPr lang="sv-SE"/>
          </a:p>
        </p:txBody>
      </p:sp>
    </p:spTree>
    <p:extLst>
      <p:ext uri="{BB962C8B-B14F-4D97-AF65-F5344CB8AC3E}">
        <p14:creationId xmlns:p14="http://schemas.microsoft.com/office/powerpoint/2010/main" val="2632341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BBC44A14-36AD-C54D-83F5-1ACF2F02D30F}"/>
              </a:ext>
            </a:extLst>
          </p:cNvPr>
          <p:cNvPicPr>
            <a:picLocks noChangeAspect="1"/>
          </p:cNvPicPr>
          <p:nvPr/>
        </p:nvPicPr>
        <p:blipFill rotWithShape="1">
          <a:blip r:embed="rId2">
            <a:lum bright="70000" contrast="-70000"/>
          </a:blip>
          <a:srcRect l="9145" t="14583" b="2074"/>
          <a:stretch/>
        </p:blipFill>
        <p:spPr>
          <a:xfrm rot="10800000">
            <a:off x="4439562" y="0"/>
            <a:ext cx="7752438" cy="6858001"/>
          </a:xfrm>
          <a:prstGeom prst="rect">
            <a:avLst/>
          </a:prstGeom>
        </p:spPr>
      </p:pic>
      <p:sp>
        <p:nvSpPr>
          <p:cNvPr id="2" name="Rubrik 1">
            <a:extLst>
              <a:ext uri="{FF2B5EF4-FFF2-40B4-BE49-F238E27FC236}">
                <a16:creationId xmlns:a16="http://schemas.microsoft.com/office/drawing/2014/main" id="{3457B5CB-7C7F-C846-BB7D-44F0F8E5418A}"/>
              </a:ext>
            </a:extLst>
          </p:cNvPr>
          <p:cNvSpPr>
            <a:spLocks noGrp="1"/>
          </p:cNvSpPr>
          <p:nvPr>
            <p:ph type="title"/>
          </p:nvPr>
        </p:nvSpPr>
        <p:spPr>
          <a:xfrm>
            <a:off x="415787" y="305853"/>
            <a:ext cx="8708197" cy="514662"/>
          </a:xfrm>
        </p:spPr>
        <p:txBody>
          <a:bodyPr/>
          <a:lstStyle/>
          <a:p>
            <a:r>
              <a:rPr lang="sv-SE" dirty="0"/>
              <a:t>37 procent av medlemsföretagens anställda är kvinnor</a:t>
            </a:r>
          </a:p>
        </p:txBody>
      </p:sp>
      <p:sp>
        <p:nvSpPr>
          <p:cNvPr id="3" name="Platshållare för innehåll 2">
            <a:extLst>
              <a:ext uri="{FF2B5EF4-FFF2-40B4-BE49-F238E27FC236}">
                <a16:creationId xmlns:a16="http://schemas.microsoft.com/office/drawing/2014/main" id="{2530691A-6BED-D844-AEE8-0762FF2B604D}"/>
              </a:ext>
            </a:extLst>
          </p:cNvPr>
          <p:cNvSpPr>
            <a:spLocks noGrp="1"/>
          </p:cNvSpPr>
          <p:nvPr>
            <p:ph idx="1"/>
          </p:nvPr>
        </p:nvSpPr>
        <p:spPr>
          <a:xfrm>
            <a:off x="415787" y="1020727"/>
            <a:ext cx="8257158" cy="500076"/>
          </a:xfrm>
        </p:spPr>
        <p:txBody>
          <a:bodyPr/>
          <a:lstStyle/>
          <a:p>
            <a:r>
              <a:rPr lang="sv-SE" b="1" dirty="0"/>
              <a:t>Könsfördelningen bland de anställda</a:t>
            </a:r>
            <a:br>
              <a:rPr lang="sv-SE" dirty="0"/>
            </a:br>
            <a:r>
              <a:rPr lang="sv-SE" dirty="0"/>
              <a:t>För samtliga verksamhetsområden i procent, viktad</a:t>
            </a:r>
          </a:p>
          <a:p>
            <a:pPr marL="0" indent="0">
              <a:buNone/>
            </a:pPr>
            <a:endParaRPr lang="sv-SE" dirty="0"/>
          </a:p>
        </p:txBody>
      </p:sp>
      <p:sp>
        <p:nvSpPr>
          <p:cNvPr id="6" name="Platshållare för sidfot 5">
            <a:extLst>
              <a:ext uri="{FF2B5EF4-FFF2-40B4-BE49-F238E27FC236}">
                <a16:creationId xmlns:a16="http://schemas.microsoft.com/office/drawing/2014/main" id="{57F1CE46-D372-6248-A009-784F1EF87A15}"/>
              </a:ext>
            </a:extLst>
          </p:cNvPr>
          <p:cNvSpPr>
            <a:spLocks noGrp="1"/>
          </p:cNvSpPr>
          <p:nvPr>
            <p:ph type="ftr" sz="quarter" idx="11"/>
          </p:nvPr>
        </p:nvSpPr>
        <p:spPr/>
        <p:txBody>
          <a:bodyPr/>
          <a:lstStyle/>
          <a:p>
            <a:r>
              <a:rPr lang="sv-SE" dirty="0"/>
              <a:t>Insikt 2025 |</a:t>
            </a:r>
          </a:p>
        </p:txBody>
      </p:sp>
      <p:sp>
        <p:nvSpPr>
          <p:cNvPr id="7" name="Platshållare för bildnummer 6">
            <a:extLst>
              <a:ext uri="{FF2B5EF4-FFF2-40B4-BE49-F238E27FC236}">
                <a16:creationId xmlns:a16="http://schemas.microsoft.com/office/drawing/2014/main" id="{6014C2C0-0052-7947-8EA2-199343E57A4D}"/>
              </a:ext>
            </a:extLst>
          </p:cNvPr>
          <p:cNvSpPr>
            <a:spLocks noGrp="1"/>
          </p:cNvSpPr>
          <p:nvPr>
            <p:ph type="sldNum" sz="quarter" idx="12"/>
          </p:nvPr>
        </p:nvSpPr>
        <p:spPr/>
        <p:txBody>
          <a:bodyPr/>
          <a:lstStyle/>
          <a:p>
            <a:fld id="{AE086683-F536-42AB-ABBC-F4803DFE8DBC}" type="slidenum">
              <a:rPr lang="sv-SE" smtClean="0"/>
              <a:t>21</a:t>
            </a:fld>
            <a:endParaRPr lang="sv-SE"/>
          </a:p>
        </p:txBody>
      </p:sp>
      <p:grpSp>
        <p:nvGrpSpPr>
          <p:cNvPr id="8" name="Grupp 7">
            <a:extLst>
              <a:ext uri="{FF2B5EF4-FFF2-40B4-BE49-F238E27FC236}">
                <a16:creationId xmlns:a16="http://schemas.microsoft.com/office/drawing/2014/main" id="{D38150EB-BE0C-1287-A369-A17585C724CC}"/>
              </a:ext>
            </a:extLst>
          </p:cNvPr>
          <p:cNvGrpSpPr/>
          <p:nvPr/>
        </p:nvGrpSpPr>
        <p:grpSpPr>
          <a:xfrm>
            <a:off x="2013895" y="2028839"/>
            <a:ext cx="4258029" cy="3373328"/>
            <a:chOff x="842181" y="2028839"/>
            <a:chExt cx="4258029" cy="3373328"/>
          </a:xfrm>
        </p:grpSpPr>
        <p:sp>
          <p:nvSpPr>
            <p:cNvPr id="4" name="Ellips 3">
              <a:extLst>
                <a:ext uri="{FF2B5EF4-FFF2-40B4-BE49-F238E27FC236}">
                  <a16:creationId xmlns:a16="http://schemas.microsoft.com/office/drawing/2014/main" id="{A3250658-8236-6646-9C7C-8B90E53DCB57}"/>
                </a:ext>
              </a:extLst>
            </p:cNvPr>
            <p:cNvSpPr>
              <a:spLocks noChangeAspect="1"/>
            </p:cNvSpPr>
            <p:nvPr/>
          </p:nvSpPr>
          <p:spPr>
            <a:xfrm>
              <a:off x="2213850" y="2028839"/>
              <a:ext cx="2886360" cy="2886360"/>
            </a:xfrm>
            <a:prstGeom prst="ellipse">
              <a:avLst/>
            </a:prstGeom>
            <a:solidFill>
              <a:srgbClr val="1D6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5400" b="1" dirty="0"/>
                <a:t>63%</a:t>
              </a:r>
            </a:p>
            <a:p>
              <a:pPr algn="ctr"/>
              <a:r>
                <a:rPr lang="sv-SE" sz="1600" dirty="0"/>
                <a:t>Män</a:t>
              </a:r>
            </a:p>
            <a:p>
              <a:pPr algn="ctr"/>
              <a:r>
                <a:rPr lang="sv-SE" sz="1600" dirty="0"/>
                <a:t>(64%)</a:t>
              </a:r>
            </a:p>
          </p:txBody>
        </p:sp>
        <p:sp>
          <p:nvSpPr>
            <p:cNvPr id="5" name="Ellips 4">
              <a:extLst>
                <a:ext uri="{FF2B5EF4-FFF2-40B4-BE49-F238E27FC236}">
                  <a16:creationId xmlns:a16="http://schemas.microsoft.com/office/drawing/2014/main" id="{3DF1E502-49BB-1C4B-BE67-439D3D4C5C1C}"/>
                </a:ext>
              </a:extLst>
            </p:cNvPr>
            <p:cNvSpPr>
              <a:spLocks noChangeAspect="1"/>
            </p:cNvSpPr>
            <p:nvPr/>
          </p:nvSpPr>
          <p:spPr>
            <a:xfrm>
              <a:off x="1757197" y="3980526"/>
              <a:ext cx="1421641" cy="1421641"/>
            </a:xfrm>
            <a:prstGeom prst="ellipse">
              <a:avLst/>
            </a:prstGeom>
            <a:solidFill>
              <a:srgbClr val="2FA5B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3200" b="1" dirty="0">
                  <a:solidFill>
                    <a:srgbClr val="13444A"/>
                  </a:solidFill>
                </a:rPr>
                <a:t>37%</a:t>
              </a:r>
            </a:p>
            <a:p>
              <a:pPr algn="ctr"/>
              <a:r>
                <a:rPr lang="sv-SE" sz="1400" dirty="0">
                  <a:solidFill>
                    <a:srgbClr val="13444A"/>
                  </a:solidFill>
                </a:rPr>
                <a:t>Kvinnor</a:t>
              </a:r>
            </a:p>
            <a:p>
              <a:pPr algn="ctr"/>
              <a:r>
                <a:rPr lang="sv-SE" sz="1400" dirty="0">
                  <a:solidFill>
                    <a:srgbClr val="13444A"/>
                  </a:solidFill>
                </a:rPr>
                <a:t>(36%)</a:t>
              </a:r>
            </a:p>
          </p:txBody>
        </p:sp>
        <p:pic>
          <p:nvPicPr>
            <p:cNvPr id="11" name="Bild 10" descr="Man kontur">
              <a:extLst>
                <a:ext uri="{FF2B5EF4-FFF2-40B4-BE49-F238E27FC236}">
                  <a16:creationId xmlns:a16="http://schemas.microsoft.com/office/drawing/2014/main" id="{FFF2FD02-5DE1-AF4C-8E35-0C0A416FF7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82604" y="2247744"/>
              <a:ext cx="1005840" cy="1005840"/>
            </a:xfrm>
            <a:prstGeom prst="rect">
              <a:avLst/>
            </a:prstGeom>
          </p:spPr>
        </p:pic>
        <p:pic>
          <p:nvPicPr>
            <p:cNvPr id="13" name="Bild 12" descr="Kvinna kontur">
              <a:extLst>
                <a:ext uri="{FF2B5EF4-FFF2-40B4-BE49-F238E27FC236}">
                  <a16:creationId xmlns:a16="http://schemas.microsoft.com/office/drawing/2014/main" id="{0E9CFB02-3E7B-4645-8833-081B7985F7F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2181" y="4249771"/>
              <a:ext cx="1005840" cy="1005840"/>
            </a:xfrm>
            <a:prstGeom prst="rect">
              <a:avLst/>
            </a:prstGeom>
          </p:spPr>
        </p:pic>
      </p:grpSp>
      <p:sp>
        <p:nvSpPr>
          <p:cNvPr id="12" name="textruta 11">
            <a:extLst>
              <a:ext uri="{FF2B5EF4-FFF2-40B4-BE49-F238E27FC236}">
                <a16:creationId xmlns:a16="http://schemas.microsoft.com/office/drawing/2014/main" id="{BF7A7A05-DA49-878D-53D8-015A27861558}"/>
              </a:ext>
            </a:extLst>
          </p:cNvPr>
          <p:cNvSpPr txBox="1"/>
          <p:nvPr/>
        </p:nvSpPr>
        <p:spPr>
          <a:xfrm>
            <a:off x="4350552" y="5232890"/>
            <a:ext cx="639919" cy="338554"/>
          </a:xfrm>
          <a:prstGeom prst="rect">
            <a:avLst/>
          </a:prstGeom>
          <a:noFill/>
        </p:spPr>
        <p:txBody>
          <a:bodyPr wrap="none" rtlCol="0">
            <a:spAutoFit/>
          </a:bodyPr>
          <a:lstStyle/>
          <a:p>
            <a:r>
              <a:rPr lang="sv-SE" sz="1600" b="1" dirty="0"/>
              <a:t>2025</a:t>
            </a:r>
          </a:p>
        </p:txBody>
      </p:sp>
      <p:sp>
        <p:nvSpPr>
          <p:cNvPr id="10" name="Ned 12">
            <a:extLst>
              <a:ext uri="{FF2B5EF4-FFF2-40B4-BE49-F238E27FC236}">
                <a16:creationId xmlns:a16="http://schemas.microsoft.com/office/drawing/2014/main" id="{9B4AD41B-F0D8-3141-F7C0-4B12998FB391}"/>
              </a:ext>
            </a:extLst>
          </p:cNvPr>
          <p:cNvSpPr/>
          <p:nvPr/>
        </p:nvSpPr>
        <p:spPr>
          <a:xfrm rot="10800000">
            <a:off x="3093059" y="4392283"/>
            <a:ext cx="109590" cy="155848"/>
          </a:xfrm>
          <a:prstGeom prst="downArrow">
            <a:avLst/>
          </a:prstGeom>
          <a:solidFill>
            <a:srgbClr val="00B050"/>
          </a:solidFill>
          <a:ln>
            <a:solidFill>
              <a:srgbClr val="1D6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Ned 12">
            <a:extLst>
              <a:ext uri="{FF2B5EF4-FFF2-40B4-BE49-F238E27FC236}">
                <a16:creationId xmlns:a16="http://schemas.microsoft.com/office/drawing/2014/main" id="{492F0AF3-5CC5-F7A1-0E74-17C1C3C99742}"/>
              </a:ext>
            </a:extLst>
          </p:cNvPr>
          <p:cNvSpPr/>
          <p:nvPr/>
        </p:nvSpPr>
        <p:spPr>
          <a:xfrm>
            <a:off x="3986631" y="3151205"/>
            <a:ext cx="109590" cy="155848"/>
          </a:xfrm>
          <a:prstGeom prst="downArrow">
            <a:avLst/>
          </a:prstGeom>
          <a:solidFill>
            <a:srgbClr val="FF0000"/>
          </a:solidFill>
          <a:ln>
            <a:solidFill>
              <a:srgbClr val="1D6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4482392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llips 11">
            <a:extLst>
              <a:ext uri="{FF2B5EF4-FFF2-40B4-BE49-F238E27FC236}">
                <a16:creationId xmlns:a16="http://schemas.microsoft.com/office/drawing/2014/main" id="{18D3F090-02DE-2348-84C0-510E6D9A1669}"/>
              </a:ext>
            </a:extLst>
          </p:cNvPr>
          <p:cNvSpPr/>
          <p:nvPr/>
        </p:nvSpPr>
        <p:spPr>
          <a:xfrm rot="3603039">
            <a:off x="6940692" y="1457712"/>
            <a:ext cx="5283717" cy="4796817"/>
          </a:xfrm>
          <a:custGeom>
            <a:avLst/>
            <a:gdLst>
              <a:gd name="connsiteX0" fmla="*/ 0 w 6477000"/>
              <a:gd name="connsiteY0" fmla="*/ 2711986 h 5423971"/>
              <a:gd name="connsiteX1" fmla="*/ 3238500 w 6477000"/>
              <a:gd name="connsiteY1" fmla="*/ 0 h 5423971"/>
              <a:gd name="connsiteX2" fmla="*/ 6477000 w 6477000"/>
              <a:gd name="connsiteY2" fmla="*/ 2711986 h 5423971"/>
              <a:gd name="connsiteX3" fmla="*/ 3238500 w 6477000"/>
              <a:gd name="connsiteY3" fmla="*/ 5423972 h 5423971"/>
              <a:gd name="connsiteX4" fmla="*/ 0 w 6477000"/>
              <a:gd name="connsiteY4" fmla="*/ 2711986 h 5423971"/>
              <a:gd name="connsiteX0" fmla="*/ 0 w 6477000"/>
              <a:gd name="connsiteY0" fmla="*/ 3052615 h 5764601"/>
              <a:gd name="connsiteX1" fmla="*/ 3238500 w 6477000"/>
              <a:gd name="connsiteY1" fmla="*/ 340629 h 5764601"/>
              <a:gd name="connsiteX2" fmla="*/ 3230880 w 6477000"/>
              <a:gd name="connsiteY2" fmla="*/ 337735 h 5764601"/>
              <a:gd name="connsiteX3" fmla="*/ 6477000 w 6477000"/>
              <a:gd name="connsiteY3" fmla="*/ 3052615 h 5764601"/>
              <a:gd name="connsiteX4" fmla="*/ 3238500 w 6477000"/>
              <a:gd name="connsiteY4" fmla="*/ 5764601 h 5764601"/>
              <a:gd name="connsiteX5" fmla="*/ 0 w 6477000"/>
              <a:gd name="connsiteY5" fmla="*/ 3052615 h 5764601"/>
              <a:gd name="connsiteX0" fmla="*/ 0 w 6477000"/>
              <a:gd name="connsiteY0" fmla="*/ 2829274 h 5541260"/>
              <a:gd name="connsiteX1" fmla="*/ 3238500 w 6477000"/>
              <a:gd name="connsiteY1" fmla="*/ 117288 h 5541260"/>
              <a:gd name="connsiteX2" fmla="*/ 1661160 w 6477000"/>
              <a:gd name="connsiteY2" fmla="*/ 723994 h 5541260"/>
              <a:gd name="connsiteX3" fmla="*/ 6477000 w 6477000"/>
              <a:gd name="connsiteY3" fmla="*/ 2829274 h 5541260"/>
              <a:gd name="connsiteX4" fmla="*/ 3238500 w 6477000"/>
              <a:gd name="connsiteY4" fmla="*/ 5541260 h 5541260"/>
              <a:gd name="connsiteX5" fmla="*/ 0 w 6477000"/>
              <a:gd name="connsiteY5" fmla="*/ 2829274 h 5541260"/>
              <a:gd name="connsiteX0" fmla="*/ 0 w 6477933"/>
              <a:gd name="connsiteY0" fmla="*/ 2829274 h 5541260"/>
              <a:gd name="connsiteX1" fmla="*/ 3238500 w 6477933"/>
              <a:gd name="connsiteY1" fmla="*/ 117288 h 5541260"/>
              <a:gd name="connsiteX2" fmla="*/ 5989320 w 6477933"/>
              <a:gd name="connsiteY2" fmla="*/ 723994 h 5541260"/>
              <a:gd name="connsiteX3" fmla="*/ 6477000 w 6477933"/>
              <a:gd name="connsiteY3" fmla="*/ 2829274 h 5541260"/>
              <a:gd name="connsiteX4" fmla="*/ 3238500 w 6477933"/>
              <a:gd name="connsiteY4" fmla="*/ 5541260 h 5541260"/>
              <a:gd name="connsiteX5" fmla="*/ 0 w 6477933"/>
              <a:gd name="connsiteY5" fmla="*/ 2829274 h 5541260"/>
              <a:gd name="connsiteX0" fmla="*/ 0 w 7407573"/>
              <a:gd name="connsiteY0" fmla="*/ 1385440 h 5471197"/>
              <a:gd name="connsiteX1" fmla="*/ 4168140 w 7407573"/>
              <a:gd name="connsiteY1" fmla="*/ 29814 h 5471197"/>
              <a:gd name="connsiteX2" fmla="*/ 6918960 w 7407573"/>
              <a:gd name="connsiteY2" fmla="*/ 636520 h 5471197"/>
              <a:gd name="connsiteX3" fmla="*/ 7406640 w 7407573"/>
              <a:gd name="connsiteY3" fmla="*/ 2741800 h 5471197"/>
              <a:gd name="connsiteX4" fmla="*/ 4168140 w 7407573"/>
              <a:gd name="connsiteY4" fmla="*/ 5453786 h 5471197"/>
              <a:gd name="connsiteX5" fmla="*/ 0 w 7407573"/>
              <a:gd name="connsiteY5" fmla="*/ 1385440 h 5471197"/>
              <a:gd name="connsiteX0" fmla="*/ 180738 w 7588311"/>
              <a:gd name="connsiteY0" fmla="*/ 1385440 h 5471197"/>
              <a:gd name="connsiteX1" fmla="*/ 1392318 w 7588311"/>
              <a:gd name="connsiteY1" fmla="*/ 29814 h 5471197"/>
              <a:gd name="connsiteX2" fmla="*/ 7099698 w 7588311"/>
              <a:gd name="connsiteY2" fmla="*/ 636520 h 5471197"/>
              <a:gd name="connsiteX3" fmla="*/ 7587378 w 7588311"/>
              <a:gd name="connsiteY3" fmla="*/ 2741800 h 5471197"/>
              <a:gd name="connsiteX4" fmla="*/ 4348878 w 7588311"/>
              <a:gd name="connsiteY4" fmla="*/ 5453786 h 5471197"/>
              <a:gd name="connsiteX5" fmla="*/ 180738 w 7588311"/>
              <a:gd name="connsiteY5" fmla="*/ 1385440 h 5471197"/>
              <a:gd name="connsiteX0" fmla="*/ 129574 w 7537147"/>
              <a:gd name="connsiteY0" fmla="*/ 1424878 h 5510635"/>
              <a:gd name="connsiteX1" fmla="*/ 1341154 w 7537147"/>
              <a:gd name="connsiteY1" fmla="*/ 69252 h 5510635"/>
              <a:gd name="connsiteX2" fmla="*/ 7048534 w 7537147"/>
              <a:gd name="connsiteY2" fmla="*/ 675958 h 5510635"/>
              <a:gd name="connsiteX3" fmla="*/ 7536214 w 7537147"/>
              <a:gd name="connsiteY3" fmla="*/ 2781238 h 5510635"/>
              <a:gd name="connsiteX4" fmla="*/ 4297714 w 7537147"/>
              <a:gd name="connsiteY4" fmla="*/ 5493224 h 5510635"/>
              <a:gd name="connsiteX5" fmla="*/ 129574 w 7537147"/>
              <a:gd name="connsiteY5" fmla="*/ 1424878 h 5510635"/>
              <a:gd name="connsiteX0" fmla="*/ 36 w 7407609"/>
              <a:gd name="connsiteY0" fmla="*/ 1424878 h 5510635"/>
              <a:gd name="connsiteX1" fmla="*/ 1211616 w 7407609"/>
              <a:gd name="connsiteY1" fmla="*/ 69252 h 5510635"/>
              <a:gd name="connsiteX2" fmla="*/ 6918996 w 7407609"/>
              <a:gd name="connsiteY2" fmla="*/ 675958 h 5510635"/>
              <a:gd name="connsiteX3" fmla="*/ 7406676 w 7407609"/>
              <a:gd name="connsiteY3" fmla="*/ 2781238 h 5510635"/>
              <a:gd name="connsiteX4" fmla="*/ 4168176 w 7407609"/>
              <a:gd name="connsiteY4" fmla="*/ 5493224 h 5510635"/>
              <a:gd name="connsiteX5" fmla="*/ 36 w 7407609"/>
              <a:gd name="connsiteY5" fmla="*/ 1424878 h 5510635"/>
              <a:gd name="connsiteX0" fmla="*/ 34 w 7406674"/>
              <a:gd name="connsiteY0" fmla="*/ 1357132 h 5442889"/>
              <a:gd name="connsiteX1" fmla="*/ 1211614 w 7406674"/>
              <a:gd name="connsiteY1" fmla="*/ 1506 h 5442889"/>
              <a:gd name="connsiteX2" fmla="*/ 3870994 w 7406674"/>
              <a:gd name="connsiteY2" fmla="*/ 1537852 h 5442889"/>
              <a:gd name="connsiteX3" fmla="*/ 7406674 w 7406674"/>
              <a:gd name="connsiteY3" fmla="*/ 2713492 h 5442889"/>
              <a:gd name="connsiteX4" fmla="*/ 4168174 w 7406674"/>
              <a:gd name="connsiteY4" fmla="*/ 5425478 h 5442889"/>
              <a:gd name="connsiteX5" fmla="*/ 34 w 7406674"/>
              <a:gd name="connsiteY5" fmla="*/ 1357132 h 5442889"/>
              <a:gd name="connsiteX0" fmla="*/ 43 w 7406683"/>
              <a:gd name="connsiteY0" fmla="*/ 1356723 h 5442480"/>
              <a:gd name="connsiteX1" fmla="*/ 1211623 w 7406683"/>
              <a:gd name="connsiteY1" fmla="*/ 1097 h 5442480"/>
              <a:gd name="connsiteX2" fmla="*/ 4648243 w 7406683"/>
              <a:gd name="connsiteY2" fmla="*/ 1156443 h 5442480"/>
              <a:gd name="connsiteX3" fmla="*/ 7406683 w 7406683"/>
              <a:gd name="connsiteY3" fmla="*/ 2713083 h 5442480"/>
              <a:gd name="connsiteX4" fmla="*/ 4168183 w 7406683"/>
              <a:gd name="connsiteY4" fmla="*/ 5425069 h 5442480"/>
              <a:gd name="connsiteX5" fmla="*/ 43 w 7406683"/>
              <a:gd name="connsiteY5" fmla="*/ 1356723 h 5442480"/>
              <a:gd name="connsiteX0" fmla="*/ 43 w 7406683"/>
              <a:gd name="connsiteY0" fmla="*/ 1356472 h 5442229"/>
              <a:gd name="connsiteX1" fmla="*/ 1211623 w 7406683"/>
              <a:gd name="connsiteY1" fmla="*/ 846 h 5442229"/>
              <a:gd name="connsiteX2" fmla="*/ 4648243 w 7406683"/>
              <a:gd name="connsiteY2" fmla="*/ 1156192 h 5442229"/>
              <a:gd name="connsiteX3" fmla="*/ 7406683 w 7406683"/>
              <a:gd name="connsiteY3" fmla="*/ 2712832 h 5442229"/>
              <a:gd name="connsiteX4" fmla="*/ 4168183 w 7406683"/>
              <a:gd name="connsiteY4" fmla="*/ 5424818 h 5442229"/>
              <a:gd name="connsiteX5" fmla="*/ 43 w 7406683"/>
              <a:gd name="connsiteY5" fmla="*/ 1356472 h 5442229"/>
              <a:gd name="connsiteX0" fmla="*/ 43 w 7406683"/>
              <a:gd name="connsiteY0" fmla="*/ 1356434 h 5442191"/>
              <a:gd name="connsiteX1" fmla="*/ 1211623 w 7406683"/>
              <a:gd name="connsiteY1" fmla="*/ 808 h 5442191"/>
              <a:gd name="connsiteX2" fmla="*/ 4648243 w 7406683"/>
              <a:gd name="connsiteY2" fmla="*/ 1156154 h 5442191"/>
              <a:gd name="connsiteX3" fmla="*/ 7406683 w 7406683"/>
              <a:gd name="connsiteY3" fmla="*/ 2712794 h 5442191"/>
              <a:gd name="connsiteX4" fmla="*/ 4168183 w 7406683"/>
              <a:gd name="connsiteY4" fmla="*/ 5424780 h 5442191"/>
              <a:gd name="connsiteX5" fmla="*/ 43 w 7406683"/>
              <a:gd name="connsiteY5" fmla="*/ 1356434 h 5442191"/>
              <a:gd name="connsiteX0" fmla="*/ 119 w 7406759"/>
              <a:gd name="connsiteY0" fmla="*/ 1363366 h 5449123"/>
              <a:gd name="connsiteX1" fmla="*/ 1211699 w 7406759"/>
              <a:gd name="connsiteY1" fmla="*/ 7740 h 5449123"/>
              <a:gd name="connsiteX2" fmla="*/ 4648319 w 7406759"/>
              <a:gd name="connsiteY2" fmla="*/ 1163086 h 5449123"/>
              <a:gd name="connsiteX3" fmla="*/ 7406759 w 7406759"/>
              <a:gd name="connsiteY3" fmla="*/ 2719726 h 5449123"/>
              <a:gd name="connsiteX4" fmla="*/ 4168259 w 7406759"/>
              <a:gd name="connsiteY4" fmla="*/ 5431712 h 5449123"/>
              <a:gd name="connsiteX5" fmla="*/ 119 w 7406759"/>
              <a:gd name="connsiteY5" fmla="*/ 1363366 h 5449123"/>
              <a:gd name="connsiteX0" fmla="*/ 119 w 6339960"/>
              <a:gd name="connsiteY0" fmla="*/ 1363366 h 5433590"/>
              <a:gd name="connsiteX1" fmla="*/ 1211699 w 6339960"/>
              <a:gd name="connsiteY1" fmla="*/ 7740 h 5433590"/>
              <a:gd name="connsiteX2" fmla="*/ 4648319 w 6339960"/>
              <a:gd name="connsiteY2" fmla="*/ 1163086 h 5433590"/>
              <a:gd name="connsiteX3" fmla="*/ 6339959 w 6339960"/>
              <a:gd name="connsiteY3" fmla="*/ 1866286 h 5433590"/>
              <a:gd name="connsiteX4" fmla="*/ 4168259 w 6339960"/>
              <a:gd name="connsiteY4" fmla="*/ 5431712 h 5433590"/>
              <a:gd name="connsiteX5" fmla="*/ 119 w 6339960"/>
              <a:gd name="connsiteY5" fmla="*/ 1363366 h 5433590"/>
              <a:gd name="connsiteX0" fmla="*/ 119 w 6339960"/>
              <a:gd name="connsiteY0" fmla="*/ 1363366 h 5433590"/>
              <a:gd name="connsiteX1" fmla="*/ 1211699 w 6339960"/>
              <a:gd name="connsiteY1" fmla="*/ 7740 h 5433590"/>
              <a:gd name="connsiteX2" fmla="*/ 4648319 w 6339960"/>
              <a:gd name="connsiteY2" fmla="*/ 1163086 h 5433590"/>
              <a:gd name="connsiteX3" fmla="*/ 6339959 w 6339960"/>
              <a:gd name="connsiteY3" fmla="*/ 1866286 h 5433590"/>
              <a:gd name="connsiteX4" fmla="*/ 4168259 w 6339960"/>
              <a:gd name="connsiteY4" fmla="*/ 5431712 h 5433590"/>
              <a:gd name="connsiteX5" fmla="*/ 119 w 6339960"/>
              <a:gd name="connsiteY5" fmla="*/ 1363366 h 5433590"/>
              <a:gd name="connsiteX0" fmla="*/ 119 w 6346629"/>
              <a:gd name="connsiteY0" fmla="*/ 1363366 h 5434191"/>
              <a:gd name="connsiteX1" fmla="*/ 1211699 w 6346629"/>
              <a:gd name="connsiteY1" fmla="*/ 7740 h 5434191"/>
              <a:gd name="connsiteX2" fmla="*/ 4648319 w 6346629"/>
              <a:gd name="connsiteY2" fmla="*/ 1163086 h 5434191"/>
              <a:gd name="connsiteX3" fmla="*/ 6339959 w 6346629"/>
              <a:gd name="connsiteY3" fmla="*/ 1866286 h 5434191"/>
              <a:gd name="connsiteX4" fmla="*/ 4168259 w 6346629"/>
              <a:gd name="connsiteY4" fmla="*/ 5431712 h 5434191"/>
              <a:gd name="connsiteX5" fmla="*/ 119 w 6346629"/>
              <a:gd name="connsiteY5" fmla="*/ 1363366 h 5434191"/>
              <a:gd name="connsiteX0" fmla="*/ 102212 w 6445861"/>
              <a:gd name="connsiteY0" fmla="*/ 1363366 h 6165078"/>
              <a:gd name="connsiteX1" fmla="*/ 1313792 w 6445861"/>
              <a:gd name="connsiteY1" fmla="*/ 7740 h 6165078"/>
              <a:gd name="connsiteX2" fmla="*/ 4750412 w 6445861"/>
              <a:gd name="connsiteY2" fmla="*/ 1163086 h 6165078"/>
              <a:gd name="connsiteX3" fmla="*/ 6442052 w 6445861"/>
              <a:gd name="connsiteY3" fmla="*/ 1866286 h 6165078"/>
              <a:gd name="connsiteX4" fmla="*/ 3279752 w 6445861"/>
              <a:gd name="connsiteY4" fmla="*/ 6163232 h 6165078"/>
              <a:gd name="connsiteX5" fmla="*/ 102212 w 6445861"/>
              <a:gd name="connsiteY5" fmla="*/ 1363366 h 6165078"/>
              <a:gd name="connsiteX0" fmla="*/ 102212 w 6449206"/>
              <a:gd name="connsiteY0" fmla="*/ 1363366 h 6167520"/>
              <a:gd name="connsiteX1" fmla="*/ 1313792 w 6449206"/>
              <a:gd name="connsiteY1" fmla="*/ 7740 h 6167520"/>
              <a:gd name="connsiteX2" fmla="*/ 4750412 w 6449206"/>
              <a:gd name="connsiteY2" fmla="*/ 1163086 h 6167520"/>
              <a:gd name="connsiteX3" fmla="*/ 6442052 w 6449206"/>
              <a:gd name="connsiteY3" fmla="*/ 1866286 h 6167520"/>
              <a:gd name="connsiteX4" fmla="*/ 3279752 w 6449206"/>
              <a:gd name="connsiteY4" fmla="*/ 6163232 h 6167520"/>
              <a:gd name="connsiteX5" fmla="*/ 102212 w 6449206"/>
              <a:gd name="connsiteY5" fmla="*/ 1363366 h 6167520"/>
              <a:gd name="connsiteX0" fmla="*/ 45024 w 6392018"/>
              <a:gd name="connsiteY0" fmla="*/ 1363366 h 6167520"/>
              <a:gd name="connsiteX1" fmla="*/ 1256604 w 6392018"/>
              <a:gd name="connsiteY1" fmla="*/ 7740 h 6167520"/>
              <a:gd name="connsiteX2" fmla="*/ 4693224 w 6392018"/>
              <a:gd name="connsiteY2" fmla="*/ 1163086 h 6167520"/>
              <a:gd name="connsiteX3" fmla="*/ 6384864 w 6392018"/>
              <a:gd name="connsiteY3" fmla="*/ 1866286 h 6167520"/>
              <a:gd name="connsiteX4" fmla="*/ 3222564 w 6392018"/>
              <a:gd name="connsiteY4" fmla="*/ 6163232 h 6167520"/>
              <a:gd name="connsiteX5" fmla="*/ 45024 w 6392018"/>
              <a:gd name="connsiteY5" fmla="*/ 1363366 h 6167520"/>
              <a:gd name="connsiteX0" fmla="*/ 45024 w 6389763"/>
              <a:gd name="connsiteY0" fmla="*/ 1363366 h 6165768"/>
              <a:gd name="connsiteX1" fmla="*/ 1256604 w 6389763"/>
              <a:gd name="connsiteY1" fmla="*/ 7740 h 6165768"/>
              <a:gd name="connsiteX2" fmla="*/ 4693224 w 6389763"/>
              <a:gd name="connsiteY2" fmla="*/ 1163086 h 6165768"/>
              <a:gd name="connsiteX3" fmla="*/ 6384864 w 6389763"/>
              <a:gd name="connsiteY3" fmla="*/ 1866286 h 6165768"/>
              <a:gd name="connsiteX4" fmla="*/ 3222564 w 6389763"/>
              <a:gd name="connsiteY4" fmla="*/ 6163232 h 6165768"/>
              <a:gd name="connsiteX5" fmla="*/ 45024 w 6389763"/>
              <a:gd name="connsiteY5" fmla="*/ 1363366 h 6165768"/>
              <a:gd name="connsiteX0" fmla="*/ 45024 w 6390259"/>
              <a:gd name="connsiteY0" fmla="*/ 1363366 h 6180034"/>
              <a:gd name="connsiteX1" fmla="*/ 1256604 w 6390259"/>
              <a:gd name="connsiteY1" fmla="*/ 7740 h 6180034"/>
              <a:gd name="connsiteX2" fmla="*/ 4693224 w 6390259"/>
              <a:gd name="connsiteY2" fmla="*/ 1163086 h 6180034"/>
              <a:gd name="connsiteX3" fmla="*/ 6384864 w 6390259"/>
              <a:gd name="connsiteY3" fmla="*/ 1866286 h 6180034"/>
              <a:gd name="connsiteX4" fmla="*/ 3222564 w 6390259"/>
              <a:gd name="connsiteY4" fmla="*/ 6163232 h 6180034"/>
              <a:gd name="connsiteX5" fmla="*/ 45024 w 6390259"/>
              <a:gd name="connsiteY5" fmla="*/ 1363366 h 6180034"/>
              <a:gd name="connsiteX0" fmla="*/ 45024 w 6391051"/>
              <a:gd name="connsiteY0" fmla="*/ 1363366 h 6163624"/>
              <a:gd name="connsiteX1" fmla="*/ 1256604 w 6391051"/>
              <a:gd name="connsiteY1" fmla="*/ 7740 h 6163624"/>
              <a:gd name="connsiteX2" fmla="*/ 4693224 w 6391051"/>
              <a:gd name="connsiteY2" fmla="*/ 1163086 h 6163624"/>
              <a:gd name="connsiteX3" fmla="*/ 6384864 w 6391051"/>
              <a:gd name="connsiteY3" fmla="*/ 1866286 h 6163624"/>
              <a:gd name="connsiteX4" fmla="*/ 3222564 w 6391051"/>
              <a:gd name="connsiteY4" fmla="*/ 6163232 h 6163624"/>
              <a:gd name="connsiteX5" fmla="*/ 45024 w 6391051"/>
              <a:gd name="connsiteY5" fmla="*/ 1363366 h 6163624"/>
              <a:gd name="connsiteX0" fmla="*/ 91800 w 6437827"/>
              <a:gd name="connsiteY0" fmla="*/ 1439091 h 6239349"/>
              <a:gd name="connsiteX1" fmla="*/ 1364340 w 6437827"/>
              <a:gd name="connsiteY1" fmla="*/ 7265 h 6239349"/>
              <a:gd name="connsiteX2" fmla="*/ 4740000 w 6437827"/>
              <a:gd name="connsiteY2" fmla="*/ 1238811 h 6239349"/>
              <a:gd name="connsiteX3" fmla="*/ 6431640 w 6437827"/>
              <a:gd name="connsiteY3" fmla="*/ 1942011 h 6239349"/>
              <a:gd name="connsiteX4" fmla="*/ 3269340 w 6437827"/>
              <a:gd name="connsiteY4" fmla="*/ 6238957 h 6239349"/>
              <a:gd name="connsiteX5" fmla="*/ 91800 w 6437827"/>
              <a:gd name="connsiteY5" fmla="*/ 1439091 h 6239349"/>
              <a:gd name="connsiteX0" fmla="*/ 77189 w 6423216"/>
              <a:gd name="connsiteY0" fmla="*/ 1433387 h 6233645"/>
              <a:gd name="connsiteX1" fmla="*/ 1349729 w 6423216"/>
              <a:gd name="connsiteY1" fmla="*/ 1561 h 6233645"/>
              <a:gd name="connsiteX2" fmla="*/ 4725389 w 6423216"/>
              <a:gd name="connsiteY2" fmla="*/ 1233107 h 6233645"/>
              <a:gd name="connsiteX3" fmla="*/ 6417029 w 6423216"/>
              <a:gd name="connsiteY3" fmla="*/ 1936307 h 6233645"/>
              <a:gd name="connsiteX4" fmla="*/ 3254729 w 6423216"/>
              <a:gd name="connsiteY4" fmla="*/ 6233253 h 6233645"/>
              <a:gd name="connsiteX5" fmla="*/ 77189 w 6423216"/>
              <a:gd name="connsiteY5" fmla="*/ 1433387 h 6233645"/>
              <a:gd name="connsiteX0" fmla="*/ 83972 w 6429999"/>
              <a:gd name="connsiteY0" fmla="*/ 1434457 h 6234715"/>
              <a:gd name="connsiteX1" fmla="*/ 1356512 w 6429999"/>
              <a:gd name="connsiteY1" fmla="*/ 2631 h 6234715"/>
              <a:gd name="connsiteX2" fmla="*/ 4732172 w 6429999"/>
              <a:gd name="connsiteY2" fmla="*/ 1234177 h 6234715"/>
              <a:gd name="connsiteX3" fmla="*/ 6423812 w 6429999"/>
              <a:gd name="connsiteY3" fmla="*/ 1937377 h 6234715"/>
              <a:gd name="connsiteX4" fmla="*/ 3261512 w 6429999"/>
              <a:gd name="connsiteY4" fmla="*/ 6234323 h 6234715"/>
              <a:gd name="connsiteX5" fmla="*/ 83972 w 6429999"/>
              <a:gd name="connsiteY5" fmla="*/ 1434457 h 6234715"/>
              <a:gd name="connsiteX0" fmla="*/ 83972 w 7020298"/>
              <a:gd name="connsiteY0" fmla="*/ 1434457 h 6253940"/>
              <a:gd name="connsiteX1" fmla="*/ 1356512 w 7020298"/>
              <a:gd name="connsiteY1" fmla="*/ 2631 h 6253940"/>
              <a:gd name="connsiteX2" fmla="*/ 4732172 w 7020298"/>
              <a:gd name="connsiteY2" fmla="*/ 1234177 h 6253940"/>
              <a:gd name="connsiteX3" fmla="*/ 7017162 w 7020298"/>
              <a:gd name="connsiteY3" fmla="*/ 2874109 h 6253940"/>
              <a:gd name="connsiteX4" fmla="*/ 3261512 w 7020298"/>
              <a:gd name="connsiteY4" fmla="*/ 6234323 h 6253940"/>
              <a:gd name="connsiteX5" fmla="*/ 83972 w 7020298"/>
              <a:gd name="connsiteY5" fmla="*/ 1434457 h 6253940"/>
              <a:gd name="connsiteX0" fmla="*/ 71635 w 7007960"/>
              <a:gd name="connsiteY0" fmla="*/ 1436784 h 6256267"/>
              <a:gd name="connsiteX1" fmla="*/ 1344175 w 7007960"/>
              <a:gd name="connsiteY1" fmla="*/ 4958 h 6256267"/>
              <a:gd name="connsiteX2" fmla="*/ 4845608 w 7007960"/>
              <a:gd name="connsiteY2" fmla="*/ 969051 h 6256267"/>
              <a:gd name="connsiteX3" fmla="*/ 7004825 w 7007960"/>
              <a:gd name="connsiteY3" fmla="*/ 2876436 h 6256267"/>
              <a:gd name="connsiteX4" fmla="*/ 3249175 w 7007960"/>
              <a:gd name="connsiteY4" fmla="*/ 6236650 h 6256267"/>
              <a:gd name="connsiteX5" fmla="*/ 71635 w 7007960"/>
              <a:gd name="connsiteY5" fmla="*/ 1436784 h 6256267"/>
              <a:gd name="connsiteX0" fmla="*/ 71635 w 7007960"/>
              <a:gd name="connsiteY0" fmla="*/ 1436666 h 6256149"/>
              <a:gd name="connsiteX1" fmla="*/ 1344175 w 7007960"/>
              <a:gd name="connsiteY1" fmla="*/ 4840 h 6256149"/>
              <a:gd name="connsiteX2" fmla="*/ 4845608 w 7007960"/>
              <a:gd name="connsiteY2" fmla="*/ 968933 h 6256149"/>
              <a:gd name="connsiteX3" fmla="*/ 7004825 w 7007960"/>
              <a:gd name="connsiteY3" fmla="*/ 2876318 h 6256149"/>
              <a:gd name="connsiteX4" fmla="*/ 3249175 w 7007960"/>
              <a:gd name="connsiteY4" fmla="*/ 6236532 h 6256149"/>
              <a:gd name="connsiteX5" fmla="*/ 71635 w 7007960"/>
              <a:gd name="connsiteY5" fmla="*/ 1436666 h 6256149"/>
              <a:gd name="connsiteX0" fmla="*/ 71635 w 7007960"/>
              <a:gd name="connsiteY0" fmla="*/ 1436666 h 6256149"/>
              <a:gd name="connsiteX1" fmla="*/ 1344175 w 7007960"/>
              <a:gd name="connsiteY1" fmla="*/ 4840 h 6256149"/>
              <a:gd name="connsiteX2" fmla="*/ 4845608 w 7007960"/>
              <a:gd name="connsiteY2" fmla="*/ 968933 h 6256149"/>
              <a:gd name="connsiteX3" fmla="*/ 7004825 w 7007960"/>
              <a:gd name="connsiteY3" fmla="*/ 2876318 h 6256149"/>
              <a:gd name="connsiteX4" fmla="*/ 3249175 w 7007960"/>
              <a:gd name="connsiteY4" fmla="*/ 6236532 h 6256149"/>
              <a:gd name="connsiteX5" fmla="*/ 71635 w 7007960"/>
              <a:gd name="connsiteY5" fmla="*/ 1436666 h 6256149"/>
              <a:gd name="connsiteX0" fmla="*/ 87366 w 7023691"/>
              <a:gd name="connsiteY0" fmla="*/ 1452075 h 6271558"/>
              <a:gd name="connsiteX1" fmla="*/ 1359906 w 7023691"/>
              <a:gd name="connsiteY1" fmla="*/ 20249 h 6271558"/>
              <a:gd name="connsiteX2" fmla="*/ 4861339 w 7023691"/>
              <a:gd name="connsiteY2" fmla="*/ 984342 h 6271558"/>
              <a:gd name="connsiteX3" fmla="*/ 7020556 w 7023691"/>
              <a:gd name="connsiteY3" fmla="*/ 2891727 h 6271558"/>
              <a:gd name="connsiteX4" fmla="*/ 3264906 w 7023691"/>
              <a:gd name="connsiteY4" fmla="*/ 6251941 h 6271558"/>
              <a:gd name="connsiteX5" fmla="*/ 87366 w 7023691"/>
              <a:gd name="connsiteY5" fmla="*/ 1452075 h 6271558"/>
              <a:gd name="connsiteX0" fmla="*/ 34031 w 6970356"/>
              <a:gd name="connsiteY0" fmla="*/ 1448081 h 6267564"/>
              <a:gd name="connsiteX1" fmla="*/ 1306571 w 6970356"/>
              <a:gd name="connsiteY1" fmla="*/ 16255 h 6267564"/>
              <a:gd name="connsiteX2" fmla="*/ 4808004 w 6970356"/>
              <a:gd name="connsiteY2" fmla="*/ 980348 h 6267564"/>
              <a:gd name="connsiteX3" fmla="*/ 6967221 w 6970356"/>
              <a:gd name="connsiteY3" fmla="*/ 2887733 h 6267564"/>
              <a:gd name="connsiteX4" fmla="*/ 3211571 w 6970356"/>
              <a:gd name="connsiteY4" fmla="*/ 6247947 h 6267564"/>
              <a:gd name="connsiteX5" fmla="*/ 34031 w 6970356"/>
              <a:gd name="connsiteY5" fmla="*/ 1448081 h 6267564"/>
              <a:gd name="connsiteX0" fmla="*/ 23269 w 7052569"/>
              <a:gd name="connsiteY0" fmla="*/ 1904762 h 6258057"/>
              <a:gd name="connsiteX1" fmla="*/ 1388767 w 7052569"/>
              <a:gd name="connsiteY1" fmla="*/ 16613 h 6258057"/>
              <a:gd name="connsiteX2" fmla="*/ 4890200 w 7052569"/>
              <a:gd name="connsiteY2" fmla="*/ 980706 h 6258057"/>
              <a:gd name="connsiteX3" fmla="*/ 7049417 w 7052569"/>
              <a:gd name="connsiteY3" fmla="*/ 2888091 h 6258057"/>
              <a:gd name="connsiteX4" fmla="*/ 3293767 w 7052569"/>
              <a:gd name="connsiteY4" fmla="*/ 6248305 h 6258057"/>
              <a:gd name="connsiteX5" fmla="*/ 23269 w 7052569"/>
              <a:gd name="connsiteY5" fmla="*/ 1904762 h 6258057"/>
              <a:gd name="connsiteX0" fmla="*/ 23269 w 7052569"/>
              <a:gd name="connsiteY0" fmla="*/ 1904762 h 6742909"/>
              <a:gd name="connsiteX1" fmla="*/ 1388767 w 7052569"/>
              <a:gd name="connsiteY1" fmla="*/ 16613 h 6742909"/>
              <a:gd name="connsiteX2" fmla="*/ 4890200 w 7052569"/>
              <a:gd name="connsiteY2" fmla="*/ 980706 h 6742909"/>
              <a:gd name="connsiteX3" fmla="*/ 7049417 w 7052569"/>
              <a:gd name="connsiteY3" fmla="*/ 2888091 h 6742909"/>
              <a:gd name="connsiteX4" fmla="*/ 3293767 w 7052569"/>
              <a:gd name="connsiteY4" fmla="*/ 6248305 h 6742909"/>
              <a:gd name="connsiteX5" fmla="*/ 3293304 w 7052569"/>
              <a:gd name="connsiteY5" fmla="*/ 6266630 h 6742909"/>
              <a:gd name="connsiteX6" fmla="*/ 23269 w 7052569"/>
              <a:gd name="connsiteY6" fmla="*/ 1904762 h 6742909"/>
              <a:gd name="connsiteX0" fmla="*/ 3618 w 7032626"/>
              <a:gd name="connsiteY0" fmla="*/ 1904762 h 6312515"/>
              <a:gd name="connsiteX1" fmla="*/ 1369116 w 7032626"/>
              <a:gd name="connsiteY1" fmla="*/ 16613 h 6312515"/>
              <a:gd name="connsiteX2" fmla="*/ 4870549 w 7032626"/>
              <a:gd name="connsiteY2" fmla="*/ 980706 h 6312515"/>
              <a:gd name="connsiteX3" fmla="*/ 7029766 w 7032626"/>
              <a:gd name="connsiteY3" fmla="*/ 2888091 h 6312515"/>
              <a:gd name="connsiteX4" fmla="*/ 3274116 w 7032626"/>
              <a:gd name="connsiteY4" fmla="*/ 6248305 h 6312515"/>
              <a:gd name="connsiteX5" fmla="*/ 1707807 w 7032626"/>
              <a:gd name="connsiteY5" fmla="*/ 4854553 h 6312515"/>
              <a:gd name="connsiteX6" fmla="*/ 3618 w 7032626"/>
              <a:gd name="connsiteY6" fmla="*/ 1904762 h 6312515"/>
              <a:gd name="connsiteX0" fmla="*/ 3618 w 7032628"/>
              <a:gd name="connsiteY0" fmla="*/ 1904762 h 6312513"/>
              <a:gd name="connsiteX1" fmla="*/ 1369116 w 7032628"/>
              <a:gd name="connsiteY1" fmla="*/ 16613 h 6312513"/>
              <a:gd name="connsiteX2" fmla="*/ 4870549 w 7032628"/>
              <a:gd name="connsiteY2" fmla="*/ 980706 h 6312513"/>
              <a:gd name="connsiteX3" fmla="*/ 7029766 w 7032628"/>
              <a:gd name="connsiteY3" fmla="*/ 2888091 h 6312513"/>
              <a:gd name="connsiteX4" fmla="*/ 3274116 w 7032628"/>
              <a:gd name="connsiteY4" fmla="*/ 6248305 h 6312513"/>
              <a:gd name="connsiteX5" fmla="*/ 1707807 w 7032628"/>
              <a:gd name="connsiteY5" fmla="*/ 4854553 h 6312513"/>
              <a:gd name="connsiteX6" fmla="*/ 3618 w 7032628"/>
              <a:gd name="connsiteY6" fmla="*/ 1904762 h 6312513"/>
              <a:gd name="connsiteX0" fmla="*/ 3618 w 7032626"/>
              <a:gd name="connsiteY0" fmla="*/ 1904762 h 6384562"/>
              <a:gd name="connsiteX1" fmla="*/ 1369116 w 7032626"/>
              <a:gd name="connsiteY1" fmla="*/ 16613 h 6384562"/>
              <a:gd name="connsiteX2" fmla="*/ 4870549 w 7032626"/>
              <a:gd name="connsiteY2" fmla="*/ 980706 h 6384562"/>
              <a:gd name="connsiteX3" fmla="*/ 7029766 w 7032626"/>
              <a:gd name="connsiteY3" fmla="*/ 2888091 h 6384562"/>
              <a:gd name="connsiteX4" fmla="*/ 3274116 w 7032626"/>
              <a:gd name="connsiteY4" fmla="*/ 6248305 h 6384562"/>
              <a:gd name="connsiteX5" fmla="*/ 1707807 w 7032626"/>
              <a:gd name="connsiteY5" fmla="*/ 4854553 h 6384562"/>
              <a:gd name="connsiteX6" fmla="*/ 3618 w 7032626"/>
              <a:gd name="connsiteY6" fmla="*/ 1904762 h 638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2626" h="6384562">
                <a:moveTo>
                  <a:pt x="3618" y="1904762"/>
                </a:moveTo>
                <a:cubicBezTo>
                  <a:pt x="-52830" y="1098439"/>
                  <a:pt x="557961" y="170622"/>
                  <a:pt x="1369116" y="16613"/>
                </a:cubicBezTo>
                <a:cubicBezTo>
                  <a:pt x="2180271" y="-137396"/>
                  <a:pt x="3291771" y="826122"/>
                  <a:pt x="4870549" y="980706"/>
                </a:cubicBezTo>
                <a:cubicBezTo>
                  <a:pt x="6610152" y="1261264"/>
                  <a:pt x="7028496" y="1983613"/>
                  <a:pt x="7029766" y="2888091"/>
                </a:cubicBezTo>
                <a:cubicBezTo>
                  <a:pt x="7137716" y="4478369"/>
                  <a:pt x="4161109" y="5920561"/>
                  <a:pt x="3274116" y="6248305"/>
                </a:cubicBezTo>
                <a:cubicBezTo>
                  <a:pt x="2387123" y="6576049"/>
                  <a:pt x="1787267" y="6386611"/>
                  <a:pt x="1707807" y="4854553"/>
                </a:cubicBezTo>
                <a:cubicBezTo>
                  <a:pt x="1496096" y="3699522"/>
                  <a:pt x="60066" y="2711085"/>
                  <a:pt x="3618" y="1904762"/>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F39A4A79-A8F5-1E43-8708-B6D9B4AEB041}"/>
              </a:ext>
            </a:extLst>
          </p:cNvPr>
          <p:cNvSpPr>
            <a:spLocks noGrp="1"/>
          </p:cNvSpPr>
          <p:nvPr>
            <p:ph type="title"/>
          </p:nvPr>
        </p:nvSpPr>
        <p:spPr>
          <a:xfrm>
            <a:off x="415787" y="278899"/>
            <a:ext cx="11474727" cy="514662"/>
          </a:xfrm>
        </p:spPr>
        <p:txBody>
          <a:bodyPr/>
          <a:lstStyle/>
          <a:p>
            <a:r>
              <a:rPr lang="sv-SE"/>
              <a:t>Arkitektföretagen har fler kvinnliga anställda än män</a:t>
            </a:r>
          </a:p>
        </p:txBody>
      </p:sp>
      <p:sp>
        <p:nvSpPr>
          <p:cNvPr id="3" name="Platshållare för innehåll 2">
            <a:extLst>
              <a:ext uri="{FF2B5EF4-FFF2-40B4-BE49-F238E27FC236}">
                <a16:creationId xmlns:a16="http://schemas.microsoft.com/office/drawing/2014/main" id="{486E7E26-61A9-8540-902E-E7BFEB06F1DD}"/>
              </a:ext>
            </a:extLst>
          </p:cNvPr>
          <p:cNvSpPr>
            <a:spLocks noGrp="1"/>
          </p:cNvSpPr>
          <p:nvPr>
            <p:ph idx="1"/>
          </p:nvPr>
        </p:nvSpPr>
        <p:spPr>
          <a:xfrm>
            <a:off x="415787" y="1020726"/>
            <a:ext cx="9185413" cy="472031"/>
          </a:xfrm>
        </p:spPr>
        <p:txBody>
          <a:bodyPr/>
          <a:lstStyle/>
          <a:p>
            <a:r>
              <a:rPr lang="sv-SE" b="1" dirty="0"/>
              <a:t>Könsfördelningen bland de anställda</a:t>
            </a:r>
            <a:br>
              <a:rPr lang="sv-SE" b="1" dirty="0"/>
            </a:br>
            <a:r>
              <a:rPr lang="sv-SE" dirty="0"/>
              <a:t>I procent fördelat per verksamhetsområde, viktad</a:t>
            </a:r>
          </a:p>
          <a:p>
            <a:endParaRPr lang="sv-SE" b="1" dirty="0"/>
          </a:p>
        </p:txBody>
      </p:sp>
      <p:sp>
        <p:nvSpPr>
          <p:cNvPr id="4" name="Platshållare för sidfot 3">
            <a:extLst>
              <a:ext uri="{FF2B5EF4-FFF2-40B4-BE49-F238E27FC236}">
                <a16:creationId xmlns:a16="http://schemas.microsoft.com/office/drawing/2014/main" id="{BC43D124-5393-C44A-A32F-6F673FF0AAB3}"/>
              </a:ext>
            </a:extLst>
          </p:cNvPr>
          <p:cNvSpPr>
            <a:spLocks noGrp="1"/>
          </p:cNvSpPr>
          <p:nvPr>
            <p:ph type="ftr" sz="quarter" idx="11"/>
          </p:nvPr>
        </p:nvSpPr>
        <p:spPr/>
        <p:txBody>
          <a:bodyPr/>
          <a:lstStyle/>
          <a:p>
            <a:r>
              <a:rPr lang="sv-SE" dirty="0"/>
              <a:t>Insikt 2025 |</a:t>
            </a:r>
          </a:p>
        </p:txBody>
      </p:sp>
      <p:sp>
        <p:nvSpPr>
          <p:cNvPr id="6" name="Platshållare för bildnummer 5">
            <a:extLst>
              <a:ext uri="{FF2B5EF4-FFF2-40B4-BE49-F238E27FC236}">
                <a16:creationId xmlns:a16="http://schemas.microsoft.com/office/drawing/2014/main" id="{51286479-F815-894B-B4C5-3196FB3F5088}"/>
              </a:ext>
            </a:extLst>
          </p:cNvPr>
          <p:cNvSpPr>
            <a:spLocks noGrp="1"/>
          </p:cNvSpPr>
          <p:nvPr>
            <p:ph type="sldNum" sz="quarter" idx="12"/>
          </p:nvPr>
        </p:nvSpPr>
        <p:spPr/>
        <p:txBody>
          <a:bodyPr/>
          <a:lstStyle/>
          <a:p>
            <a:fld id="{AE086683-F536-42AB-ABBC-F4803DFE8DBC}" type="slidenum">
              <a:rPr lang="sv-SE" smtClean="0"/>
              <a:t>22</a:t>
            </a:fld>
            <a:endParaRPr lang="sv-SE" dirty="0"/>
          </a:p>
        </p:txBody>
      </p:sp>
      <p:graphicFrame>
        <p:nvGraphicFramePr>
          <p:cNvPr id="7" name="Diagram 6">
            <a:extLst>
              <a:ext uri="{FF2B5EF4-FFF2-40B4-BE49-F238E27FC236}">
                <a16:creationId xmlns:a16="http://schemas.microsoft.com/office/drawing/2014/main" id="{C6E2D656-9892-902D-E8F6-EB22A1398927}"/>
              </a:ext>
            </a:extLst>
          </p:cNvPr>
          <p:cNvGraphicFramePr>
            <a:graphicFrameLocks/>
          </p:cNvGraphicFramePr>
          <p:nvPr>
            <p:extLst>
              <p:ext uri="{D42A27DB-BD31-4B8C-83A1-F6EECF244321}">
                <p14:modId xmlns:p14="http://schemas.microsoft.com/office/powerpoint/2010/main" val="3445857573"/>
              </p:ext>
            </p:extLst>
          </p:nvPr>
        </p:nvGraphicFramePr>
        <p:xfrm>
          <a:off x="1066199" y="1917700"/>
          <a:ext cx="8331801" cy="391957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12401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AB28B187-904A-0F4B-8F40-2C66F81F7B45}"/>
              </a:ext>
            </a:extLst>
          </p:cNvPr>
          <p:cNvPicPr>
            <a:picLocks noChangeAspect="1"/>
          </p:cNvPicPr>
          <p:nvPr/>
        </p:nvPicPr>
        <p:blipFill rotWithShape="1">
          <a:blip r:embed="rId2"/>
          <a:srcRect l="8275" t="8505" b="1027"/>
          <a:stretch/>
        </p:blipFill>
        <p:spPr>
          <a:xfrm rot="10800000">
            <a:off x="4404317" y="16041"/>
            <a:ext cx="7787681" cy="6857999"/>
          </a:xfrm>
          <a:prstGeom prst="rect">
            <a:avLst/>
          </a:prstGeom>
        </p:spPr>
      </p:pic>
      <p:sp>
        <p:nvSpPr>
          <p:cNvPr id="2" name="Rubrik 1">
            <a:extLst>
              <a:ext uri="{FF2B5EF4-FFF2-40B4-BE49-F238E27FC236}">
                <a16:creationId xmlns:a16="http://schemas.microsoft.com/office/drawing/2014/main" id="{3457B5CB-7C7F-C846-BB7D-44F0F8E5418A}"/>
              </a:ext>
            </a:extLst>
          </p:cNvPr>
          <p:cNvSpPr>
            <a:spLocks noGrp="1"/>
          </p:cNvSpPr>
          <p:nvPr>
            <p:ph type="title"/>
          </p:nvPr>
        </p:nvSpPr>
        <p:spPr>
          <a:xfrm>
            <a:off x="415787" y="293413"/>
            <a:ext cx="11227573" cy="514662"/>
          </a:xfrm>
        </p:spPr>
        <p:txBody>
          <a:bodyPr/>
          <a:lstStyle/>
          <a:p>
            <a:r>
              <a:rPr lang="sv-SE" dirty="0"/>
              <a:t>Medlemsföretagens andel kvinnor i chefspositioner uppgår till 34 procent</a:t>
            </a:r>
          </a:p>
        </p:txBody>
      </p:sp>
      <p:sp>
        <p:nvSpPr>
          <p:cNvPr id="3" name="Platshållare för innehåll 2">
            <a:extLst>
              <a:ext uri="{FF2B5EF4-FFF2-40B4-BE49-F238E27FC236}">
                <a16:creationId xmlns:a16="http://schemas.microsoft.com/office/drawing/2014/main" id="{2530691A-6BED-D844-AEE8-0762FF2B604D}"/>
              </a:ext>
            </a:extLst>
          </p:cNvPr>
          <p:cNvSpPr>
            <a:spLocks noGrp="1"/>
          </p:cNvSpPr>
          <p:nvPr>
            <p:ph idx="1"/>
          </p:nvPr>
        </p:nvSpPr>
        <p:spPr>
          <a:xfrm>
            <a:off x="415788" y="1020726"/>
            <a:ext cx="7065668" cy="581663"/>
          </a:xfrm>
        </p:spPr>
        <p:txBody>
          <a:bodyPr/>
          <a:lstStyle/>
          <a:p>
            <a:r>
              <a:rPr lang="sv-SE" b="1" dirty="0"/>
              <a:t>Könsfördelningen bland de anställda på chefspositioner</a:t>
            </a:r>
            <a:br>
              <a:rPr lang="sv-SE" dirty="0"/>
            </a:br>
            <a:r>
              <a:rPr lang="sv-SE" dirty="0"/>
              <a:t>I procent av totalen, viktad</a:t>
            </a:r>
          </a:p>
        </p:txBody>
      </p:sp>
      <p:sp>
        <p:nvSpPr>
          <p:cNvPr id="7" name="Platshållare för sidfot 6">
            <a:extLst>
              <a:ext uri="{FF2B5EF4-FFF2-40B4-BE49-F238E27FC236}">
                <a16:creationId xmlns:a16="http://schemas.microsoft.com/office/drawing/2014/main" id="{60187869-E418-EE48-BB90-7C2DFD13E2BB}"/>
              </a:ext>
            </a:extLst>
          </p:cNvPr>
          <p:cNvSpPr>
            <a:spLocks noGrp="1"/>
          </p:cNvSpPr>
          <p:nvPr>
            <p:ph type="ftr" sz="quarter" idx="11"/>
          </p:nvPr>
        </p:nvSpPr>
        <p:spPr/>
        <p:txBody>
          <a:bodyPr/>
          <a:lstStyle/>
          <a:p>
            <a:r>
              <a:rPr lang="sv-SE" dirty="0"/>
              <a:t>Insikt 2025 |</a:t>
            </a:r>
          </a:p>
        </p:txBody>
      </p:sp>
      <p:sp>
        <p:nvSpPr>
          <p:cNvPr id="8" name="Platshållare för bildnummer 7">
            <a:extLst>
              <a:ext uri="{FF2B5EF4-FFF2-40B4-BE49-F238E27FC236}">
                <a16:creationId xmlns:a16="http://schemas.microsoft.com/office/drawing/2014/main" id="{A16992AF-7CAA-B74A-941B-20970B4A36F6}"/>
              </a:ext>
            </a:extLst>
          </p:cNvPr>
          <p:cNvSpPr>
            <a:spLocks noGrp="1"/>
          </p:cNvSpPr>
          <p:nvPr>
            <p:ph type="sldNum" sz="quarter" idx="12"/>
          </p:nvPr>
        </p:nvSpPr>
        <p:spPr/>
        <p:txBody>
          <a:bodyPr/>
          <a:lstStyle/>
          <a:p>
            <a:fld id="{AE086683-F536-42AB-ABBC-F4803DFE8DBC}" type="slidenum">
              <a:rPr lang="sv-SE" smtClean="0"/>
              <a:t>23</a:t>
            </a:fld>
            <a:endParaRPr lang="sv-SE"/>
          </a:p>
        </p:txBody>
      </p:sp>
      <p:grpSp>
        <p:nvGrpSpPr>
          <p:cNvPr id="5" name="Grupp 4">
            <a:extLst>
              <a:ext uri="{FF2B5EF4-FFF2-40B4-BE49-F238E27FC236}">
                <a16:creationId xmlns:a16="http://schemas.microsoft.com/office/drawing/2014/main" id="{63A19BE8-3150-43EB-F1C3-7D4B29B44199}"/>
              </a:ext>
            </a:extLst>
          </p:cNvPr>
          <p:cNvGrpSpPr/>
          <p:nvPr/>
        </p:nvGrpSpPr>
        <p:grpSpPr>
          <a:xfrm>
            <a:off x="2017359" y="2028839"/>
            <a:ext cx="4258029" cy="3373328"/>
            <a:chOff x="842181" y="2028839"/>
            <a:chExt cx="4258029" cy="3373328"/>
          </a:xfrm>
        </p:grpSpPr>
        <p:sp>
          <p:nvSpPr>
            <p:cNvPr id="9" name="Ellips 8">
              <a:extLst>
                <a:ext uri="{FF2B5EF4-FFF2-40B4-BE49-F238E27FC236}">
                  <a16:creationId xmlns:a16="http://schemas.microsoft.com/office/drawing/2014/main" id="{D36A3079-D1D4-2846-B309-9F90F7ABF4E3}"/>
                </a:ext>
              </a:extLst>
            </p:cNvPr>
            <p:cNvSpPr>
              <a:spLocks noChangeAspect="1"/>
            </p:cNvSpPr>
            <p:nvPr/>
          </p:nvSpPr>
          <p:spPr>
            <a:xfrm>
              <a:off x="2213850" y="2028839"/>
              <a:ext cx="2886360" cy="2886360"/>
            </a:xfrm>
            <a:prstGeom prst="ellipse">
              <a:avLst/>
            </a:prstGeom>
            <a:solidFill>
              <a:srgbClr val="1D6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5400" b="1" dirty="0"/>
                <a:t>66%</a:t>
              </a:r>
            </a:p>
            <a:p>
              <a:pPr algn="ctr"/>
              <a:r>
                <a:rPr lang="sv-SE" sz="1600" dirty="0"/>
                <a:t>Män</a:t>
              </a:r>
            </a:p>
            <a:p>
              <a:pPr algn="ctr"/>
              <a:r>
                <a:rPr lang="sv-SE" sz="1600" dirty="0"/>
                <a:t>(66%)</a:t>
              </a:r>
            </a:p>
          </p:txBody>
        </p:sp>
        <p:sp>
          <p:nvSpPr>
            <p:cNvPr id="10" name="Ellips 9">
              <a:extLst>
                <a:ext uri="{FF2B5EF4-FFF2-40B4-BE49-F238E27FC236}">
                  <a16:creationId xmlns:a16="http://schemas.microsoft.com/office/drawing/2014/main" id="{1A82795D-9D8F-654A-9DF9-DECDCF32AA77}"/>
                </a:ext>
              </a:extLst>
            </p:cNvPr>
            <p:cNvSpPr>
              <a:spLocks noChangeAspect="1"/>
            </p:cNvSpPr>
            <p:nvPr/>
          </p:nvSpPr>
          <p:spPr>
            <a:xfrm>
              <a:off x="1757197" y="3980526"/>
              <a:ext cx="1421641" cy="1421641"/>
            </a:xfrm>
            <a:prstGeom prst="ellipse">
              <a:avLst/>
            </a:prstGeom>
            <a:solidFill>
              <a:srgbClr val="2FA5B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3200" b="1" dirty="0">
                  <a:solidFill>
                    <a:srgbClr val="13444A"/>
                  </a:solidFill>
                </a:rPr>
                <a:t>34%</a:t>
              </a:r>
            </a:p>
            <a:p>
              <a:pPr algn="ctr"/>
              <a:r>
                <a:rPr lang="sv-SE" sz="1400" dirty="0">
                  <a:solidFill>
                    <a:srgbClr val="13444A"/>
                  </a:solidFill>
                </a:rPr>
                <a:t>Kvinnor</a:t>
              </a:r>
            </a:p>
            <a:p>
              <a:pPr algn="ctr"/>
              <a:r>
                <a:rPr lang="sv-SE" sz="1400" dirty="0">
                  <a:solidFill>
                    <a:srgbClr val="13444A"/>
                  </a:solidFill>
                </a:rPr>
                <a:t>(34%)</a:t>
              </a:r>
            </a:p>
          </p:txBody>
        </p:sp>
        <p:pic>
          <p:nvPicPr>
            <p:cNvPr id="11" name="Bild 10" descr="Man kontur">
              <a:extLst>
                <a:ext uri="{FF2B5EF4-FFF2-40B4-BE49-F238E27FC236}">
                  <a16:creationId xmlns:a16="http://schemas.microsoft.com/office/drawing/2014/main" id="{D9C7A8ED-C36E-224F-A66D-A0E3C7FD72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82604" y="2247744"/>
              <a:ext cx="1005840" cy="1005840"/>
            </a:xfrm>
            <a:prstGeom prst="rect">
              <a:avLst/>
            </a:prstGeom>
          </p:spPr>
        </p:pic>
        <p:pic>
          <p:nvPicPr>
            <p:cNvPr id="12" name="Bild 11" descr="Kvinna kontur">
              <a:extLst>
                <a:ext uri="{FF2B5EF4-FFF2-40B4-BE49-F238E27FC236}">
                  <a16:creationId xmlns:a16="http://schemas.microsoft.com/office/drawing/2014/main" id="{E167BA2E-DB54-3A48-8738-2E17A11025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2181" y="4249771"/>
              <a:ext cx="1005840" cy="1005840"/>
            </a:xfrm>
            <a:prstGeom prst="rect">
              <a:avLst/>
            </a:prstGeom>
          </p:spPr>
        </p:pic>
      </p:grpSp>
      <p:sp>
        <p:nvSpPr>
          <p:cNvPr id="4" name="textruta 3">
            <a:extLst>
              <a:ext uri="{FF2B5EF4-FFF2-40B4-BE49-F238E27FC236}">
                <a16:creationId xmlns:a16="http://schemas.microsoft.com/office/drawing/2014/main" id="{09C95E51-803F-8D4A-B425-AA05FBAA9BD1}"/>
              </a:ext>
            </a:extLst>
          </p:cNvPr>
          <p:cNvSpPr txBox="1"/>
          <p:nvPr/>
        </p:nvSpPr>
        <p:spPr>
          <a:xfrm>
            <a:off x="4235367" y="6251454"/>
            <a:ext cx="3721263" cy="461665"/>
          </a:xfrm>
          <a:prstGeom prst="rect">
            <a:avLst/>
          </a:prstGeom>
          <a:noFill/>
        </p:spPr>
        <p:txBody>
          <a:bodyPr wrap="square" rtlCol="0">
            <a:spAutoFit/>
          </a:bodyPr>
          <a:lstStyle>
            <a:defPPr>
              <a:defRPr lang="sv-SE"/>
            </a:defPPr>
            <a:lvl1pPr algn="ctr">
              <a:defRPr sz="800"/>
            </a:lvl1pPr>
          </a:lstStyle>
          <a:p>
            <a:r>
              <a:rPr lang="sv-SE" dirty="0"/>
              <a:t>Chefspositioner inkluderar Vd:ar, drift- och verksamhetschefer, chefer för särskilda funktioner (ex. ekonomi och personal) samt mellanchefer. </a:t>
            </a:r>
          </a:p>
          <a:p>
            <a:endParaRPr lang="sv-SE" sz="800" dirty="0"/>
          </a:p>
        </p:txBody>
      </p:sp>
      <p:sp>
        <p:nvSpPr>
          <p:cNvPr id="13" name="Ned 12">
            <a:extLst>
              <a:ext uri="{FF2B5EF4-FFF2-40B4-BE49-F238E27FC236}">
                <a16:creationId xmlns:a16="http://schemas.microsoft.com/office/drawing/2014/main" id="{92C22414-0EF9-C8B6-94DB-87F539BE0043}"/>
              </a:ext>
            </a:extLst>
          </p:cNvPr>
          <p:cNvSpPr/>
          <p:nvPr/>
        </p:nvSpPr>
        <p:spPr>
          <a:xfrm rot="16200000">
            <a:off x="3093059" y="4392283"/>
            <a:ext cx="109590" cy="155848"/>
          </a:xfrm>
          <a:prstGeom prst="downArrow">
            <a:avLst/>
          </a:prstGeom>
          <a:solidFill>
            <a:schemeClr val="bg1">
              <a:lumMod val="75000"/>
            </a:schemeClr>
          </a:solidFill>
          <a:ln>
            <a:solidFill>
              <a:srgbClr val="1D6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Ned 12">
            <a:extLst>
              <a:ext uri="{FF2B5EF4-FFF2-40B4-BE49-F238E27FC236}">
                <a16:creationId xmlns:a16="http://schemas.microsoft.com/office/drawing/2014/main" id="{8CFF0048-DD10-1EEC-23C4-44EEF84113E5}"/>
              </a:ext>
            </a:extLst>
          </p:cNvPr>
          <p:cNvSpPr/>
          <p:nvPr/>
        </p:nvSpPr>
        <p:spPr>
          <a:xfrm rot="16200000">
            <a:off x="3925683" y="3175660"/>
            <a:ext cx="109590" cy="155848"/>
          </a:xfrm>
          <a:prstGeom prst="downArrow">
            <a:avLst/>
          </a:prstGeom>
          <a:solidFill>
            <a:schemeClr val="bg1">
              <a:lumMod val="75000"/>
            </a:schemeClr>
          </a:solidFill>
          <a:ln>
            <a:solidFill>
              <a:srgbClr val="1D6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977129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9A4A79-A8F5-1E43-8708-B6D9B4AEB041}"/>
              </a:ext>
            </a:extLst>
          </p:cNvPr>
          <p:cNvSpPr>
            <a:spLocks noGrp="1"/>
          </p:cNvSpPr>
          <p:nvPr>
            <p:ph type="title"/>
          </p:nvPr>
        </p:nvSpPr>
        <p:spPr/>
        <p:txBody>
          <a:bodyPr/>
          <a:lstStyle/>
          <a:p>
            <a:r>
              <a:rPr lang="sv-SE" dirty="0"/>
              <a:t>Hos arkitekterna är 53 procent av cheferna kvinnor</a:t>
            </a:r>
          </a:p>
        </p:txBody>
      </p:sp>
      <p:sp>
        <p:nvSpPr>
          <p:cNvPr id="3" name="Platshållare för innehåll 2">
            <a:extLst>
              <a:ext uri="{FF2B5EF4-FFF2-40B4-BE49-F238E27FC236}">
                <a16:creationId xmlns:a16="http://schemas.microsoft.com/office/drawing/2014/main" id="{486E7E26-61A9-8540-902E-E7BFEB06F1DD}"/>
              </a:ext>
            </a:extLst>
          </p:cNvPr>
          <p:cNvSpPr>
            <a:spLocks noGrp="1"/>
          </p:cNvSpPr>
          <p:nvPr>
            <p:ph idx="1"/>
          </p:nvPr>
        </p:nvSpPr>
        <p:spPr/>
        <p:txBody>
          <a:bodyPr/>
          <a:lstStyle/>
          <a:p>
            <a:r>
              <a:rPr lang="sv-SE" b="1" dirty="0"/>
              <a:t>Könsfördelningen bland de anställda på chefspositioner</a:t>
            </a:r>
            <a:br>
              <a:rPr lang="sv-SE" b="1" dirty="0"/>
            </a:br>
            <a:r>
              <a:rPr lang="sv-SE" dirty="0"/>
              <a:t> I procent fördelat per verksamhetsområde, viktad</a:t>
            </a:r>
          </a:p>
        </p:txBody>
      </p:sp>
      <p:sp>
        <p:nvSpPr>
          <p:cNvPr id="5" name="Platshållare för sidfot 4">
            <a:extLst>
              <a:ext uri="{FF2B5EF4-FFF2-40B4-BE49-F238E27FC236}">
                <a16:creationId xmlns:a16="http://schemas.microsoft.com/office/drawing/2014/main" id="{1714794F-0326-2C45-A69D-9A5138622C69}"/>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rPr>
              <a:t>Insikt 2025 |</a:t>
            </a:r>
          </a:p>
        </p:txBody>
      </p:sp>
      <p:sp>
        <p:nvSpPr>
          <p:cNvPr id="6" name="Platshållare för bildnummer 5">
            <a:extLst>
              <a:ext uri="{FF2B5EF4-FFF2-40B4-BE49-F238E27FC236}">
                <a16:creationId xmlns:a16="http://schemas.microsoft.com/office/drawing/2014/main" id="{0B93291C-F93C-4A44-934D-82C8812A5E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7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sv-SE" sz="7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
        <p:nvSpPr>
          <p:cNvPr id="16" name="textruta 15">
            <a:extLst>
              <a:ext uri="{FF2B5EF4-FFF2-40B4-BE49-F238E27FC236}">
                <a16:creationId xmlns:a16="http://schemas.microsoft.com/office/drawing/2014/main" id="{2908E316-A8D5-7942-87C3-6493F44FF681}"/>
              </a:ext>
            </a:extLst>
          </p:cNvPr>
          <p:cNvSpPr txBox="1"/>
          <p:nvPr/>
        </p:nvSpPr>
        <p:spPr>
          <a:xfrm>
            <a:off x="4235367" y="6251454"/>
            <a:ext cx="3721263" cy="338554"/>
          </a:xfrm>
          <a:prstGeom prst="rect">
            <a:avLst/>
          </a:prstGeom>
          <a:noFill/>
        </p:spPr>
        <p:txBody>
          <a:bodyPr wrap="square" rtlCol="0">
            <a:spAutoFit/>
          </a:bodyPr>
          <a:lstStyle>
            <a:defPPr>
              <a:defRPr lang="sv-SE"/>
            </a:defPPr>
            <a:lvl1pPr algn="ctr">
              <a:defRPr sz="800"/>
            </a:lvl1pPr>
          </a:lstStyle>
          <a:p>
            <a:r>
              <a:rPr lang="sv-SE"/>
              <a:t>Chefspositioner inkluderar Vd:ar, drift- och verksamhetschefer, chefer för särskilda funktioner (ex. ekonomi och personal) samt mellanchefer.</a:t>
            </a:r>
          </a:p>
        </p:txBody>
      </p:sp>
      <p:graphicFrame>
        <p:nvGraphicFramePr>
          <p:cNvPr id="4" name="Diagram 3">
            <a:extLst>
              <a:ext uri="{FF2B5EF4-FFF2-40B4-BE49-F238E27FC236}">
                <a16:creationId xmlns:a16="http://schemas.microsoft.com/office/drawing/2014/main" id="{802C3653-765B-8C7F-8E06-6AEF7402D113}"/>
              </a:ext>
            </a:extLst>
          </p:cNvPr>
          <p:cNvGraphicFramePr>
            <a:graphicFrameLocks/>
          </p:cNvGraphicFramePr>
          <p:nvPr>
            <p:extLst>
              <p:ext uri="{D42A27DB-BD31-4B8C-83A1-F6EECF244321}">
                <p14:modId xmlns:p14="http://schemas.microsoft.com/office/powerpoint/2010/main" val="1745905074"/>
              </p:ext>
            </p:extLst>
          </p:nvPr>
        </p:nvGraphicFramePr>
        <p:xfrm>
          <a:off x="1085926" y="1738994"/>
          <a:ext cx="9350830" cy="442588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73777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ktangel 36">
            <a:extLst>
              <a:ext uri="{FF2B5EF4-FFF2-40B4-BE49-F238E27FC236}">
                <a16:creationId xmlns:a16="http://schemas.microsoft.com/office/drawing/2014/main" id="{31BF7B0F-6F25-124B-8FA7-0F1DBDFA62DD}"/>
              </a:ext>
            </a:extLst>
          </p:cNvPr>
          <p:cNvSpPr/>
          <p:nvPr/>
        </p:nvSpPr>
        <p:spPr>
          <a:xfrm>
            <a:off x="6099306" y="0"/>
            <a:ext cx="6096000" cy="6858000"/>
          </a:xfrm>
          <a:prstGeom prst="rect">
            <a:avLst/>
          </a:prstGeom>
          <a:solidFill>
            <a:srgbClr val="E7E8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6" name="Diagram 5">
            <a:extLst>
              <a:ext uri="{FF2B5EF4-FFF2-40B4-BE49-F238E27FC236}">
                <a16:creationId xmlns:a16="http://schemas.microsoft.com/office/drawing/2014/main" id="{247DE59E-0019-3CE6-64BF-4222E3004C5B}"/>
              </a:ext>
            </a:extLst>
          </p:cNvPr>
          <p:cNvGraphicFramePr>
            <a:graphicFrameLocks/>
          </p:cNvGraphicFramePr>
          <p:nvPr>
            <p:extLst>
              <p:ext uri="{D42A27DB-BD31-4B8C-83A1-F6EECF244321}">
                <p14:modId xmlns:p14="http://schemas.microsoft.com/office/powerpoint/2010/main" val="1696383077"/>
              </p:ext>
            </p:extLst>
          </p:nvPr>
        </p:nvGraphicFramePr>
        <p:xfrm>
          <a:off x="5734050" y="2016886"/>
          <a:ext cx="5321300" cy="3820386"/>
        </p:xfrm>
        <a:graphic>
          <a:graphicData uri="http://schemas.openxmlformats.org/drawingml/2006/chart">
            <c:chart xmlns:c="http://schemas.openxmlformats.org/drawingml/2006/chart" xmlns:r="http://schemas.openxmlformats.org/officeDocument/2006/relationships" r:id="rId2"/>
          </a:graphicData>
        </a:graphic>
      </p:graphicFrame>
      <p:sp>
        <p:nvSpPr>
          <p:cNvPr id="2" name="Rubrik 1">
            <a:extLst>
              <a:ext uri="{FF2B5EF4-FFF2-40B4-BE49-F238E27FC236}">
                <a16:creationId xmlns:a16="http://schemas.microsoft.com/office/drawing/2014/main" id="{F39A4A79-A8F5-1E43-8708-B6D9B4AEB041}"/>
              </a:ext>
            </a:extLst>
          </p:cNvPr>
          <p:cNvSpPr>
            <a:spLocks noGrp="1"/>
          </p:cNvSpPr>
          <p:nvPr>
            <p:ph type="title"/>
          </p:nvPr>
        </p:nvSpPr>
        <p:spPr/>
        <p:txBody>
          <a:bodyPr/>
          <a:lstStyle/>
          <a:p>
            <a:r>
              <a:rPr lang="sv-SE" dirty="0"/>
              <a:t>Industri- och techkonsultföretagen har störst andel anställda under 45 år</a:t>
            </a:r>
          </a:p>
        </p:txBody>
      </p:sp>
      <p:sp>
        <p:nvSpPr>
          <p:cNvPr id="3" name="Platshållare för innehåll 2">
            <a:extLst>
              <a:ext uri="{FF2B5EF4-FFF2-40B4-BE49-F238E27FC236}">
                <a16:creationId xmlns:a16="http://schemas.microsoft.com/office/drawing/2014/main" id="{486E7E26-61A9-8540-902E-E7BFEB06F1DD}"/>
              </a:ext>
            </a:extLst>
          </p:cNvPr>
          <p:cNvSpPr>
            <a:spLocks noGrp="1"/>
          </p:cNvSpPr>
          <p:nvPr>
            <p:ph idx="1"/>
          </p:nvPr>
        </p:nvSpPr>
        <p:spPr>
          <a:xfrm>
            <a:off x="415787" y="1020726"/>
            <a:ext cx="5030419" cy="514663"/>
          </a:xfrm>
        </p:spPr>
        <p:txBody>
          <a:bodyPr/>
          <a:lstStyle/>
          <a:p>
            <a:r>
              <a:rPr lang="sv-SE" b="1" dirty="0"/>
              <a:t>Åldersfördelning bland de anställda</a:t>
            </a:r>
            <a:br>
              <a:rPr lang="sv-SE" dirty="0"/>
            </a:br>
            <a:r>
              <a:rPr lang="sv-SE" dirty="0"/>
              <a:t>I procent av totalen, viktad </a:t>
            </a:r>
          </a:p>
        </p:txBody>
      </p:sp>
      <p:sp>
        <p:nvSpPr>
          <p:cNvPr id="4" name="Platshållare för sidfot 3">
            <a:extLst>
              <a:ext uri="{FF2B5EF4-FFF2-40B4-BE49-F238E27FC236}">
                <a16:creationId xmlns:a16="http://schemas.microsoft.com/office/drawing/2014/main" id="{B9C120EF-669B-3845-98C6-1D6EBCBD3C48}"/>
              </a:ext>
            </a:extLst>
          </p:cNvPr>
          <p:cNvSpPr>
            <a:spLocks noGrp="1"/>
          </p:cNvSpPr>
          <p:nvPr>
            <p:ph type="ftr" sz="quarter" idx="11"/>
          </p:nvPr>
        </p:nvSpPr>
        <p:spPr/>
        <p:txBody>
          <a:bodyPr/>
          <a:lstStyle/>
          <a:p>
            <a:r>
              <a:rPr lang="sv-SE" dirty="0"/>
              <a:t>Insikt 2025 |</a:t>
            </a:r>
          </a:p>
        </p:txBody>
      </p:sp>
      <p:sp>
        <p:nvSpPr>
          <p:cNvPr id="14" name="Platshållare för bildnummer 13">
            <a:extLst>
              <a:ext uri="{FF2B5EF4-FFF2-40B4-BE49-F238E27FC236}">
                <a16:creationId xmlns:a16="http://schemas.microsoft.com/office/drawing/2014/main" id="{50D0DC64-C4BD-2041-8E5D-A1385C406C21}"/>
              </a:ext>
            </a:extLst>
          </p:cNvPr>
          <p:cNvSpPr>
            <a:spLocks noGrp="1"/>
          </p:cNvSpPr>
          <p:nvPr>
            <p:ph type="sldNum" sz="quarter" idx="12"/>
          </p:nvPr>
        </p:nvSpPr>
        <p:spPr/>
        <p:txBody>
          <a:bodyPr/>
          <a:lstStyle/>
          <a:p>
            <a:fld id="{AE086683-F536-42AB-ABBC-F4803DFE8DBC}" type="slidenum">
              <a:rPr lang="sv-SE" smtClean="0"/>
              <a:t>25</a:t>
            </a:fld>
            <a:endParaRPr lang="sv-SE"/>
          </a:p>
        </p:txBody>
      </p:sp>
      <p:sp>
        <p:nvSpPr>
          <p:cNvPr id="11" name="TextBox 3">
            <a:extLst>
              <a:ext uri="{FF2B5EF4-FFF2-40B4-BE49-F238E27FC236}">
                <a16:creationId xmlns:a16="http://schemas.microsoft.com/office/drawing/2014/main" id="{92A3FF28-A7E8-9946-819B-C877FE5D2F94}"/>
              </a:ext>
            </a:extLst>
          </p:cNvPr>
          <p:cNvSpPr txBox="1"/>
          <p:nvPr/>
        </p:nvSpPr>
        <p:spPr>
          <a:xfrm>
            <a:off x="2494929" y="3173395"/>
            <a:ext cx="657039" cy="307777"/>
          </a:xfrm>
          <a:prstGeom prst="rect">
            <a:avLst/>
          </a:prstGeom>
          <a:noFill/>
        </p:spPr>
        <p:txBody>
          <a:bodyPr wrap="none" rtlCol="0">
            <a:spAutoFit/>
          </a:bodyPr>
          <a:lstStyle/>
          <a:p>
            <a:pPr algn="ctr"/>
            <a:r>
              <a:rPr lang="sv-SE" sz="1400" b="1" dirty="0"/>
              <a:t>Totalt</a:t>
            </a:r>
          </a:p>
        </p:txBody>
      </p:sp>
      <p:sp>
        <p:nvSpPr>
          <p:cNvPr id="20" name="Båge 19">
            <a:extLst>
              <a:ext uri="{FF2B5EF4-FFF2-40B4-BE49-F238E27FC236}">
                <a16:creationId xmlns:a16="http://schemas.microsoft.com/office/drawing/2014/main" id="{8F2EA1E5-30CB-6C48-BA5E-82125B4CDA17}"/>
              </a:ext>
            </a:extLst>
          </p:cNvPr>
          <p:cNvSpPr/>
          <p:nvPr/>
        </p:nvSpPr>
        <p:spPr>
          <a:xfrm>
            <a:off x="1352194" y="1919650"/>
            <a:ext cx="2852035" cy="2742157"/>
          </a:xfrm>
          <a:prstGeom prst="arc">
            <a:avLst>
              <a:gd name="adj1" fmla="val 18789034"/>
              <a:gd name="adj2" fmla="val 7047122"/>
            </a:avLst>
          </a:prstGeom>
          <a:ln w="25400">
            <a:solidFill>
              <a:srgbClr val="2EA5B3"/>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32" name="textruta 31">
            <a:extLst>
              <a:ext uri="{FF2B5EF4-FFF2-40B4-BE49-F238E27FC236}">
                <a16:creationId xmlns:a16="http://schemas.microsoft.com/office/drawing/2014/main" id="{1B938D90-11A7-1540-AAA3-EF08AB59A72A}"/>
              </a:ext>
            </a:extLst>
          </p:cNvPr>
          <p:cNvSpPr txBox="1"/>
          <p:nvPr/>
        </p:nvSpPr>
        <p:spPr>
          <a:xfrm>
            <a:off x="4521863" y="3770511"/>
            <a:ext cx="1627795" cy="738664"/>
          </a:xfrm>
          <a:prstGeom prst="rect">
            <a:avLst/>
          </a:prstGeom>
          <a:noFill/>
        </p:spPr>
        <p:txBody>
          <a:bodyPr wrap="square" rtlCol="0">
            <a:spAutoFit/>
          </a:bodyPr>
          <a:lstStyle/>
          <a:p>
            <a:r>
              <a:rPr lang="sv-SE" sz="1050" i="1" dirty="0"/>
              <a:t>Snittålder för medlemsföretagens anställda ligger inom spannet 30-44 år</a:t>
            </a:r>
          </a:p>
        </p:txBody>
      </p:sp>
      <p:cxnSp>
        <p:nvCxnSpPr>
          <p:cNvPr id="34" name="Kurva 33">
            <a:extLst>
              <a:ext uri="{FF2B5EF4-FFF2-40B4-BE49-F238E27FC236}">
                <a16:creationId xmlns:a16="http://schemas.microsoft.com/office/drawing/2014/main" id="{28859C9A-2CE7-B742-B911-9424AAF1F8A0}"/>
              </a:ext>
            </a:extLst>
          </p:cNvPr>
          <p:cNvCxnSpPr>
            <a:cxnSpLocks/>
          </p:cNvCxnSpPr>
          <p:nvPr/>
        </p:nvCxnSpPr>
        <p:spPr>
          <a:xfrm rot="10800000">
            <a:off x="4129039" y="3908068"/>
            <a:ext cx="392825" cy="307375"/>
          </a:xfrm>
          <a:prstGeom prst="curvedConnector3">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8" name="Platshållare för innehåll 2">
            <a:extLst>
              <a:ext uri="{FF2B5EF4-FFF2-40B4-BE49-F238E27FC236}">
                <a16:creationId xmlns:a16="http://schemas.microsoft.com/office/drawing/2014/main" id="{73581618-D961-4E48-A80C-88C6D1B35F9C}"/>
              </a:ext>
            </a:extLst>
          </p:cNvPr>
          <p:cNvSpPr txBox="1">
            <a:spLocks/>
          </p:cNvSpPr>
          <p:nvPr/>
        </p:nvSpPr>
        <p:spPr>
          <a:xfrm>
            <a:off x="6276569" y="1020727"/>
            <a:ext cx="4944778" cy="612604"/>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3"/>
              </a:buBlip>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b="1" dirty="0"/>
              <a:t>Åldersfördelning per verksamhetsområde</a:t>
            </a:r>
            <a:br>
              <a:rPr lang="sv-SE" b="1" dirty="0"/>
            </a:br>
            <a:r>
              <a:rPr lang="sv-SE" dirty="0"/>
              <a:t>I procent av totalen </a:t>
            </a:r>
          </a:p>
        </p:txBody>
      </p:sp>
      <p:sp>
        <p:nvSpPr>
          <p:cNvPr id="9" name="Höger klammerparentes 8">
            <a:extLst>
              <a:ext uri="{FF2B5EF4-FFF2-40B4-BE49-F238E27FC236}">
                <a16:creationId xmlns:a16="http://schemas.microsoft.com/office/drawing/2014/main" id="{C77BA618-56B8-481A-7DE4-A010515B1824}"/>
              </a:ext>
            </a:extLst>
          </p:cNvPr>
          <p:cNvSpPr/>
          <p:nvPr/>
        </p:nvSpPr>
        <p:spPr>
          <a:xfrm rot="16200000">
            <a:off x="8648449" y="1445552"/>
            <a:ext cx="159255" cy="1784352"/>
          </a:xfrm>
          <a:prstGeom prst="rightBrace">
            <a:avLst>
              <a:gd name="adj1" fmla="val 4170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0" name="Höger klammerparentes 9">
            <a:extLst>
              <a:ext uri="{FF2B5EF4-FFF2-40B4-BE49-F238E27FC236}">
                <a16:creationId xmlns:a16="http://schemas.microsoft.com/office/drawing/2014/main" id="{9ED2F1DF-6A39-5157-4035-A7ED0CD01B79}"/>
              </a:ext>
            </a:extLst>
          </p:cNvPr>
          <p:cNvSpPr/>
          <p:nvPr/>
        </p:nvSpPr>
        <p:spPr>
          <a:xfrm rot="16200000">
            <a:off x="8347234" y="3253943"/>
            <a:ext cx="165899" cy="1199033"/>
          </a:xfrm>
          <a:prstGeom prst="rightBrace">
            <a:avLst>
              <a:gd name="adj1" fmla="val 4170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2" name="Höger klammerparentes 11">
            <a:extLst>
              <a:ext uri="{FF2B5EF4-FFF2-40B4-BE49-F238E27FC236}">
                <a16:creationId xmlns:a16="http://schemas.microsoft.com/office/drawing/2014/main" id="{014003F8-D95A-6D9E-7794-A26A6AA7C60A}"/>
              </a:ext>
            </a:extLst>
          </p:cNvPr>
          <p:cNvSpPr/>
          <p:nvPr/>
        </p:nvSpPr>
        <p:spPr>
          <a:xfrm rot="16200000">
            <a:off x="8556603" y="3870353"/>
            <a:ext cx="97657" cy="1552789"/>
          </a:xfrm>
          <a:prstGeom prst="rightBrace">
            <a:avLst>
              <a:gd name="adj1" fmla="val 4170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3" name="textruta 12">
            <a:extLst>
              <a:ext uri="{FF2B5EF4-FFF2-40B4-BE49-F238E27FC236}">
                <a16:creationId xmlns:a16="http://schemas.microsoft.com/office/drawing/2014/main" id="{DCEFC1EA-6424-7FD4-4E52-EFB73DFF8E1B}"/>
              </a:ext>
            </a:extLst>
          </p:cNvPr>
          <p:cNvSpPr txBox="1"/>
          <p:nvPr/>
        </p:nvSpPr>
        <p:spPr>
          <a:xfrm>
            <a:off x="8116323" y="1837599"/>
            <a:ext cx="1321196" cy="415498"/>
          </a:xfrm>
          <a:prstGeom prst="rect">
            <a:avLst/>
          </a:prstGeom>
          <a:noFill/>
        </p:spPr>
        <p:txBody>
          <a:bodyPr wrap="none" rtlCol="0">
            <a:spAutoFit/>
          </a:bodyPr>
          <a:lstStyle/>
          <a:p>
            <a:pPr algn="ctr"/>
            <a:r>
              <a:rPr lang="sv-SE" sz="1050" b="1" dirty="0"/>
              <a:t>Andel under 45 år</a:t>
            </a:r>
            <a:br>
              <a:rPr lang="sv-SE" sz="1050" b="1" dirty="0"/>
            </a:br>
            <a:r>
              <a:rPr lang="sv-SE" sz="1050" b="1" dirty="0"/>
              <a:t>59%</a:t>
            </a:r>
          </a:p>
        </p:txBody>
      </p:sp>
      <p:sp>
        <p:nvSpPr>
          <p:cNvPr id="15" name="textruta 14">
            <a:extLst>
              <a:ext uri="{FF2B5EF4-FFF2-40B4-BE49-F238E27FC236}">
                <a16:creationId xmlns:a16="http://schemas.microsoft.com/office/drawing/2014/main" id="{DDD0CA63-698F-5A1F-BB6C-3BF5B48A6DEF}"/>
              </a:ext>
            </a:extLst>
          </p:cNvPr>
          <p:cNvSpPr txBox="1"/>
          <p:nvPr/>
        </p:nvSpPr>
        <p:spPr>
          <a:xfrm>
            <a:off x="8566290" y="2791157"/>
            <a:ext cx="734577" cy="253916"/>
          </a:xfrm>
          <a:prstGeom prst="rect">
            <a:avLst/>
          </a:prstGeom>
          <a:solidFill>
            <a:schemeClr val="bg1">
              <a:lumMod val="95000"/>
              <a:alpha val="0"/>
            </a:schemeClr>
          </a:solidFill>
        </p:spPr>
        <p:txBody>
          <a:bodyPr wrap="square" rtlCol="0">
            <a:spAutoFit/>
          </a:bodyPr>
          <a:lstStyle/>
          <a:p>
            <a:r>
              <a:rPr lang="sv-SE" sz="1050" b="1" dirty="0">
                <a:latin typeface="Arial" panose="020B0604020202020204" pitchFamily="34" charset="0"/>
                <a:cs typeface="Arial" panose="020B0604020202020204" pitchFamily="34" charset="0"/>
              </a:rPr>
              <a:t>61%</a:t>
            </a:r>
          </a:p>
        </p:txBody>
      </p:sp>
      <p:sp>
        <p:nvSpPr>
          <p:cNvPr id="16" name="textruta 15">
            <a:extLst>
              <a:ext uri="{FF2B5EF4-FFF2-40B4-BE49-F238E27FC236}">
                <a16:creationId xmlns:a16="http://schemas.microsoft.com/office/drawing/2014/main" id="{67F5C959-28E2-7293-6D0A-345AD14D2CCB}"/>
              </a:ext>
            </a:extLst>
          </p:cNvPr>
          <p:cNvSpPr txBox="1"/>
          <p:nvPr/>
        </p:nvSpPr>
        <p:spPr>
          <a:xfrm>
            <a:off x="8202396" y="3562958"/>
            <a:ext cx="455574" cy="253916"/>
          </a:xfrm>
          <a:prstGeom prst="rect">
            <a:avLst/>
          </a:prstGeom>
          <a:noFill/>
        </p:spPr>
        <p:txBody>
          <a:bodyPr wrap="none" rtlCol="0">
            <a:spAutoFit/>
          </a:bodyPr>
          <a:lstStyle/>
          <a:p>
            <a:r>
              <a:rPr lang="sv-SE" sz="1050" b="1" dirty="0"/>
              <a:t>39%</a:t>
            </a:r>
          </a:p>
        </p:txBody>
      </p:sp>
      <p:sp>
        <p:nvSpPr>
          <p:cNvPr id="18" name="textruta 17">
            <a:extLst>
              <a:ext uri="{FF2B5EF4-FFF2-40B4-BE49-F238E27FC236}">
                <a16:creationId xmlns:a16="http://schemas.microsoft.com/office/drawing/2014/main" id="{91AB456F-4485-B7AE-74D7-F272F852D34B}"/>
              </a:ext>
            </a:extLst>
          </p:cNvPr>
          <p:cNvSpPr txBox="1"/>
          <p:nvPr/>
        </p:nvSpPr>
        <p:spPr>
          <a:xfrm>
            <a:off x="8377644" y="4344002"/>
            <a:ext cx="455574" cy="253916"/>
          </a:xfrm>
          <a:prstGeom prst="rect">
            <a:avLst/>
          </a:prstGeom>
          <a:noFill/>
        </p:spPr>
        <p:txBody>
          <a:bodyPr wrap="none" rtlCol="0">
            <a:spAutoFit/>
          </a:bodyPr>
          <a:lstStyle/>
          <a:p>
            <a:r>
              <a:rPr lang="sv-SE" sz="1050" b="1" dirty="0"/>
              <a:t>54%</a:t>
            </a:r>
          </a:p>
        </p:txBody>
      </p:sp>
      <p:sp>
        <p:nvSpPr>
          <p:cNvPr id="21" name="Höger klammerparentes 20">
            <a:extLst>
              <a:ext uri="{FF2B5EF4-FFF2-40B4-BE49-F238E27FC236}">
                <a16:creationId xmlns:a16="http://schemas.microsoft.com/office/drawing/2014/main" id="{C428BA30-E2ED-FAE7-C085-20E358214EBD}"/>
              </a:ext>
            </a:extLst>
          </p:cNvPr>
          <p:cNvSpPr/>
          <p:nvPr/>
        </p:nvSpPr>
        <p:spPr>
          <a:xfrm rot="16200000">
            <a:off x="8664581" y="2161616"/>
            <a:ext cx="170925" cy="1842012"/>
          </a:xfrm>
          <a:prstGeom prst="rightBrace">
            <a:avLst>
              <a:gd name="adj1" fmla="val 4170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graphicFrame>
        <p:nvGraphicFramePr>
          <p:cNvPr id="7" name="Diagram 6">
            <a:extLst>
              <a:ext uri="{FF2B5EF4-FFF2-40B4-BE49-F238E27FC236}">
                <a16:creationId xmlns:a16="http://schemas.microsoft.com/office/drawing/2014/main" id="{1761586B-D591-BF8D-6ED7-DC24AD47BBC7}"/>
              </a:ext>
            </a:extLst>
          </p:cNvPr>
          <p:cNvGraphicFramePr>
            <a:graphicFrameLocks/>
          </p:cNvGraphicFramePr>
          <p:nvPr>
            <p:extLst>
              <p:ext uri="{D42A27DB-BD31-4B8C-83A1-F6EECF244321}">
                <p14:modId xmlns:p14="http://schemas.microsoft.com/office/powerpoint/2010/main" val="1738290014"/>
              </p:ext>
            </p:extLst>
          </p:nvPr>
        </p:nvGraphicFramePr>
        <p:xfrm>
          <a:off x="896565" y="1582462"/>
          <a:ext cx="4881254" cy="36930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336865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486E7E26-61A9-8540-902E-E7BFEB06F1DD}"/>
              </a:ext>
            </a:extLst>
          </p:cNvPr>
          <p:cNvSpPr>
            <a:spLocks noGrp="1"/>
          </p:cNvSpPr>
          <p:nvPr>
            <p:ph idx="1"/>
          </p:nvPr>
        </p:nvSpPr>
        <p:spPr>
          <a:xfrm>
            <a:off x="391417" y="940513"/>
            <a:ext cx="8731519" cy="514663"/>
          </a:xfrm>
        </p:spPr>
        <p:txBody>
          <a:bodyPr/>
          <a:lstStyle/>
          <a:p>
            <a:r>
              <a:rPr lang="sv-SE" b="1" dirty="0"/>
              <a:t>Aktuellt distansarbete i antal dagar per vecka</a:t>
            </a:r>
            <a:br>
              <a:rPr lang="sv-SE" b="1" dirty="0"/>
            </a:br>
            <a:r>
              <a:rPr lang="sv-SE" dirty="0"/>
              <a:t>I procent av totalen</a:t>
            </a:r>
          </a:p>
        </p:txBody>
      </p:sp>
      <p:pic>
        <p:nvPicPr>
          <p:cNvPr id="8" name="Bildobjekt 7">
            <a:extLst>
              <a:ext uri="{FF2B5EF4-FFF2-40B4-BE49-F238E27FC236}">
                <a16:creationId xmlns:a16="http://schemas.microsoft.com/office/drawing/2014/main" id="{B4CA34D8-DBF1-5743-8F79-3846643FB77A}"/>
              </a:ext>
            </a:extLst>
          </p:cNvPr>
          <p:cNvPicPr>
            <a:picLocks noChangeAspect="1"/>
          </p:cNvPicPr>
          <p:nvPr/>
        </p:nvPicPr>
        <p:blipFill rotWithShape="1">
          <a:blip r:embed="rId2"/>
          <a:srcRect r="7709"/>
          <a:stretch/>
        </p:blipFill>
        <p:spPr>
          <a:xfrm>
            <a:off x="8482911" y="1262041"/>
            <a:ext cx="3709089" cy="4175480"/>
          </a:xfrm>
          <a:prstGeom prst="rect">
            <a:avLst/>
          </a:prstGeom>
        </p:spPr>
      </p:pic>
      <p:sp>
        <p:nvSpPr>
          <p:cNvPr id="2" name="Rubrik 1">
            <a:extLst>
              <a:ext uri="{FF2B5EF4-FFF2-40B4-BE49-F238E27FC236}">
                <a16:creationId xmlns:a16="http://schemas.microsoft.com/office/drawing/2014/main" id="{F39A4A79-A8F5-1E43-8708-B6D9B4AEB041}"/>
              </a:ext>
            </a:extLst>
          </p:cNvPr>
          <p:cNvSpPr>
            <a:spLocks noGrp="1"/>
          </p:cNvSpPr>
          <p:nvPr>
            <p:ph type="title"/>
          </p:nvPr>
        </p:nvSpPr>
        <p:spPr>
          <a:xfrm>
            <a:off x="415787" y="293413"/>
            <a:ext cx="10433445" cy="514662"/>
          </a:xfrm>
        </p:spPr>
        <p:txBody>
          <a:bodyPr/>
          <a:lstStyle/>
          <a:p>
            <a:r>
              <a:rPr lang="sv-SE" dirty="0"/>
              <a:t>Medlemsföretagens anställda arbetar på distans 1-2 dagar i veckan  </a:t>
            </a:r>
          </a:p>
        </p:txBody>
      </p:sp>
      <p:sp>
        <p:nvSpPr>
          <p:cNvPr id="6" name="Platshållare för sidfot 5">
            <a:extLst>
              <a:ext uri="{FF2B5EF4-FFF2-40B4-BE49-F238E27FC236}">
                <a16:creationId xmlns:a16="http://schemas.microsoft.com/office/drawing/2014/main" id="{F45A640A-6EEE-4D4B-83AC-87B7C2B8950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rPr>
              <a:t>Insikt 2025 |</a:t>
            </a:r>
          </a:p>
        </p:txBody>
      </p:sp>
      <p:sp>
        <p:nvSpPr>
          <p:cNvPr id="10" name="Platshållare för bildnummer 9">
            <a:extLst>
              <a:ext uri="{FF2B5EF4-FFF2-40B4-BE49-F238E27FC236}">
                <a16:creationId xmlns:a16="http://schemas.microsoft.com/office/drawing/2014/main" id="{DFD7FEB1-3B00-C04A-9B04-A32871C6CC9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7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sv-SE" sz="7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
        <p:nvSpPr>
          <p:cNvPr id="7" name="Rektangel 6">
            <a:extLst>
              <a:ext uri="{FF2B5EF4-FFF2-40B4-BE49-F238E27FC236}">
                <a16:creationId xmlns:a16="http://schemas.microsoft.com/office/drawing/2014/main" id="{82CE8A17-B112-594A-B11C-2B24D026F972}"/>
              </a:ext>
            </a:extLst>
          </p:cNvPr>
          <p:cNvSpPr/>
          <p:nvPr/>
        </p:nvSpPr>
        <p:spPr>
          <a:xfrm>
            <a:off x="9095259" y="2590163"/>
            <a:ext cx="2795247" cy="203132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5400" b="1" dirty="0">
                <a:solidFill>
                  <a:srgbClr val="2A3B36">
                    <a:lumMod val="75000"/>
                    <a:lumOff val="25000"/>
                  </a:srgbClr>
                </a:solidFill>
                <a:latin typeface="Arial" panose="020B0604020202020204"/>
              </a:rPr>
              <a:t>47</a:t>
            </a:r>
            <a:r>
              <a:rPr kumimoji="0" lang="sv-SE" sz="5400" b="1" i="0" u="none" strike="noStrike" kern="1200" cap="none" spc="0" normalizeH="0" baseline="0" noProof="0" dirty="0">
                <a:ln>
                  <a:noFill/>
                </a:ln>
                <a:solidFill>
                  <a:srgbClr val="2A3B36">
                    <a:lumMod val="75000"/>
                    <a:lumOff val="25000"/>
                  </a:srgbClr>
                </a:solidFill>
                <a:effectLst/>
                <a:uLnTx/>
                <a:uFillTx/>
                <a:latin typeface="Arial" panose="020B060402020202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2A3B36">
                    <a:lumMod val="75000"/>
                    <a:lumOff val="25000"/>
                  </a:srgbClr>
                </a:solidFill>
                <a:effectLst/>
                <a:uLnTx/>
                <a:uFillTx/>
                <a:latin typeface="Arial" panose="020B0604020202020204"/>
                <a:ea typeface="+mn-ea"/>
                <a:cs typeface="+mn-cs"/>
              </a:rPr>
              <a:t>Av medlemsföretagens anställda jobbar på distans 1-2 dagar i veckan</a:t>
            </a:r>
          </a:p>
        </p:txBody>
      </p:sp>
      <p:sp>
        <p:nvSpPr>
          <p:cNvPr id="17" name="Rectangular Callout 15">
            <a:extLst>
              <a:ext uri="{FF2B5EF4-FFF2-40B4-BE49-F238E27FC236}">
                <a16:creationId xmlns:a16="http://schemas.microsoft.com/office/drawing/2014/main" id="{C24834F9-E388-E744-8B10-1471D938A414}"/>
              </a:ext>
            </a:extLst>
          </p:cNvPr>
          <p:cNvSpPr/>
          <p:nvPr/>
        </p:nvSpPr>
        <p:spPr>
          <a:xfrm flipV="1">
            <a:off x="483673" y="1980860"/>
            <a:ext cx="7599286" cy="490186"/>
          </a:xfrm>
          <a:prstGeom prst="wedgeRectCallout">
            <a:avLst>
              <a:gd name="adj1" fmla="val -20370"/>
              <a:gd name="adj2" fmla="val 41692"/>
            </a:avLst>
          </a:prstGeom>
          <a:solidFill>
            <a:schemeClr val="bg1">
              <a:alpha val="6597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sv-SE" sz="1200">
              <a:latin typeface="+mj-lt"/>
            </a:endParaRPr>
          </a:p>
        </p:txBody>
      </p:sp>
      <p:sp>
        <p:nvSpPr>
          <p:cNvPr id="25" name="TextBox 14">
            <a:extLst>
              <a:ext uri="{FF2B5EF4-FFF2-40B4-BE49-F238E27FC236}">
                <a16:creationId xmlns:a16="http://schemas.microsoft.com/office/drawing/2014/main" id="{24D227AB-24D7-9B45-8D55-BA7F7D66BEFD}"/>
              </a:ext>
            </a:extLst>
          </p:cNvPr>
          <p:cNvSpPr txBox="1"/>
          <p:nvPr/>
        </p:nvSpPr>
        <p:spPr>
          <a:xfrm>
            <a:off x="463622" y="2010510"/>
            <a:ext cx="798222" cy="430887"/>
          </a:xfrm>
          <a:prstGeom prst="rect">
            <a:avLst/>
          </a:prstGeom>
          <a:noFill/>
        </p:spPr>
        <p:txBody>
          <a:bodyPr wrap="square" rtlCol="0">
            <a:spAutoFit/>
          </a:bodyPr>
          <a:lstStyle/>
          <a:p>
            <a:r>
              <a:rPr lang="sv-SE" sz="1100" b="1">
                <a:latin typeface="+mj-lt"/>
              </a:rPr>
              <a:t>Totala snittet</a:t>
            </a:r>
          </a:p>
        </p:txBody>
      </p:sp>
      <p:sp>
        <p:nvSpPr>
          <p:cNvPr id="26" name="Oval 9">
            <a:extLst>
              <a:ext uri="{FF2B5EF4-FFF2-40B4-BE49-F238E27FC236}">
                <a16:creationId xmlns:a16="http://schemas.microsoft.com/office/drawing/2014/main" id="{6C0C3A7F-5818-3C4B-B3A2-4BF4F1403636}"/>
              </a:ext>
            </a:extLst>
          </p:cNvPr>
          <p:cNvSpPr/>
          <p:nvPr/>
        </p:nvSpPr>
        <p:spPr>
          <a:xfrm>
            <a:off x="1302422" y="2023397"/>
            <a:ext cx="405113" cy="4051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latin typeface="+mj-lt"/>
              </a:rPr>
              <a:t>19%</a:t>
            </a:r>
          </a:p>
        </p:txBody>
      </p:sp>
      <p:sp>
        <p:nvSpPr>
          <p:cNvPr id="27" name="Oval 7">
            <a:extLst>
              <a:ext uri="{FF2B5EF4-FFF2-40B4-BE49-F238E27FC236}">
                <a16:creationId xmlns:a16="http://schemas.microsoft.com/office/drawing/2014/main" id="{BB7540A2-01E2-154B-ABFC-121517537EAC}"/>
              </a:ext>
            </a:extLst>
          </p:cNvPr>
          <p:cNvSpPr/>
          <p:nvPr/>
        </p:nvSpPr>
        <p:spPr>
          <a:xfrm>
            <a:off x="3721388" y="2023397"/>
            <a:ext cx="405113" cy="4051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latin typeface="+mj-lt"/>
              </a:rPr>
              <a:t>10%</a:t>
            </a:r>
          </a:p>
        </p:txBody>
      </p:sp>
      <p:sp>
        <p:nvSpPr>
          <p:cNvPr id="28" name="Oval 8">
            <a:extLst>
              <a:ext uri="{FF2B5EF4-FFF2-40B4-BE49-F238E27FC236}">
                <a16:creationId xmlns:a16="http://schemas.microsoft.com/office/drawing/2014/main" id="{833A4358-35AA-2848-9BED-D5013F42576B}"/>
              </a:ext>
            </a:extLst>
          </p:cNvPr>
          <p:cNvSpPr/>
          <p:nvPr/>
        </p:nvSpPr>
        <p:spPr>
          <a:xfrm>
            <a:off x="2514706" y="2023397"/>
            <a:ext cx="405113" cy="4051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latin typeface="+mj-lt"/>
              </a:rPr>
              <a:t>28%</a:t>
            </a:r>
          </a:p>
        </p:txBody>
      </p:sp>
      <p:sp>
        <p:nvSpPr>
          <p:cNvPr id="29" name="Oval 10">
            <a:extLst>
              <a:ext uri="{FF2B5EF4-FFF2-40B4-BE49-F238E27FC236}">
                <a16:creationId xmlns:a16="http://schemas.microsoft.com/office/drawing/2014/main" id="{10F12342-E6FB-7742-A0C2-6C30C8869EF8}"/>
              </a:ext>
            </a:extLst>
          </p:cNvPr>
          <p:cNvSpPr/>
          <p:nvPr/>
        </p:nvSpPr>
        <p:spPr>
          <a:xfrm>
            <a:off x="4928070" y="2023397"/>
            <a:ext cx="405113" cy="4051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latin typeface="+mj-lt"/>
              </a:rPr>
              <a:t>5%</a:t>
            </a:r>
          </a:p>
        </p:txBody>
      </p:sp>
      <p:sp>
        <p:nvSpPr>
          <p:cNvPr id="31" name="Oval 13">
            <a:extLst>
              <a:ext uri="{FF2B5EF4-FFF2-40B4-BE49-F238E27FC236}">
                <a16:creationId xmlns:a16="http://schemas.microsoft.com/office/drawing/2014/main" id="{41F76602-10AB-524F-8354-406D47234D53}"/>
              </a:ext>
            </a:extLst>
          </p:cNvPr>
          <p:cNvSpPr/>
          <p:nvPr/>
        </p:nvSpPr>
        <p:spPr>
          <a:xfrm>
            <a:off x="6134752" y="2023397"/>
            <a:ext cx="405113" cy="4051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latin typeface="+mj-lt"/>
              </a:rPr>
              <a:t>3%</a:t>
            </a:r>
          </a:p>
        </p:txBody>
      </p:sp>
      <p:sp>
        <p:nvSpPr>
          <p:cNvPr id="32" name="Oval 13">
            <a:extLst>
              <a:ext uri="{FF2B5EF4-FFF2-40B4-BE49-F238E27FC236}">
                <a16:creationId xmlns:a16="http://schemas.microsoft.com/office/drawing/2014/main" id="{62C14775-FF32-B844-87A7-08933484AAAB}"/>
              </a:ext>
            </a:extLst>
          </p:cNvPr>
          <p:cNvSpPr/>
          <p:nvPr/>
        </p:nvSpPr>
        <p:spPr>
          <a:xfrm>
            <a:off x="7341434" y="2023397"/>
            <a:ext cx="405113" cy="4051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latin typeface="+mj-lt"/>
              </a:rPr>
              <a:t>34%</a:t>
            </a:r>
          </a:p>
        </p:txBody>
      </p:sp>
      <p:cxnSp>
        <p:nvCxnSpPr>
          <p:cNvPr id="34" name="Rak 33">
            <a:extLst>
              <a:ext uri="{FF2B5EF4-FFF2-40B4-BE49-F238E27FC236}">
                <a16:creationId xmlns:a16="http://schemas.microsoft.com/office/drawing/2014/main" id="{D63B6C44-4AB6-4C4D-A43A-6215CDA9263F}"/>
              </a:ext>
            </a:extLst>
          </p:cNvPr>
          <p:cNvCxnSpPr>
            <a:cxnSpLocks/>
          </p:cNvCxnSpPr>
          <p:nvPr/>
        </p:nvCxnSpPr>
        <p:spPr>
          <a:xfrm>
            <a:off x="2119508" y="1939490"/>
            <a:ext cx="0" cy="3492000"/>
          </a:xfrm>
          <a:prstGeom prst="line">
            <a:avLst/>
          </a:prstGeom>
          <a:ln>
            <a:solidFill>
              <a:schemeClr val="bg1">
                <a:lumMod val="65000"/>
                <a:alpha val="16000"/>
              </a:schemeClr>
            </a:solidFill>
          </a:ln>
        </p:spPr>
        <p:style>
          <a:lnRef idx="1">
            <a:schemeClr val="accent1"/>
          </a:lnRef>
          <a:fillRef idx="0">
            <a:schemeClr val="accent1"/>
          </a:fillRef>
          <a:effectRef idx="0">
            <a:schemeClr val="accent1"/>
          </a:effectRef>
          <a:fontRef idx="minor">
            <a:schemeClr val="tx1"/>
          </a:fontRef>
        </p:style>
      </p:cxnSp>
      <p:cxnSp>
        <p:nvCxnSpPr>
          <p:cNvPr id="37" name="Rak 36">
            <a:extLst>
              <a:ext uri="{FF2B5EF4-FFF2-40B4-BE49-F238E27FC236}">
                <a16:creationId xmlns:a16="http://schemas.microsoft.com/office/drawing/2014/main" id="{DC8B3C67-D5F8-6041-B2BD-AE5DBEF222B4}"/>
              </a:ext>
            </a:extLst>
          </p:cNvPr>
          <p:cNvCxnSpPr>
            <a:cxnSpLocks/>
          </p:cNvCxnSpPr>
          <p:nvPr/>
        </p:nvCxnSpPr>
        <p:spPr>
          <a:xfrm>
            <a:off x="3334520" y="1939490"/>
            <a:ext cx="0" cy="3492000"/>
          </a:xfrm>
          <a:prstGeom prst="line">
            <a:avLst/>
          </a:prstGeom>
          <a:ln>
            <a:solidFill>
              <a:schemeClr val="bg1">
                <a:lumMod val="65000"/>
                <a:alpha val="16000"/>
              </a:schemeClr>
            </a:solidFill>
          </a:ln>
        </p:spPr>
        <p:style>
          <a:lnRef idx="1">
            <a:schemeClr val="accent1"/>
          </a:lnRef>
          <a:fillRef idx="0">
            <a:schemeClr val="accent1"/>
          </a:fillRef>
          <a:effectRef idx="0">
            <a:schemeClr val="accent1"/>
          </a:effectRef>
          <a:fontRef idx="minor">
            <a:schemeClr val="tx1"/>
          </a:fontRef>
        </p:style>
      </p:cxnSp>
      <p:cxnSp>
        <p:nvCxnSpPr>
          <p:cNvPr id="38" name="Rak 37">
            <a:extLst>
              <a:ext uri="{FF2B5EF4-FFF2-40B4-BE49-F238E27FC236}">
                <a16:creationId xmlns:a16="http://schemas.microsoft.com/office/drawing/2014/main" id="{FB245EF8-2C9A-684A-AAF4-A65B0BE61375}"/>
              </a:ext>
            </a:extLst>
          </p:cNvPr>
          <p:cNvCxnSpPr>
            <a:cxnSpLocks/>
          </p:cNvCxnSpPr>
          <p:nvPr/>
        </p:nvCxnSpPr>
        <p:spPr>
          <a:xfrm>
            <a:off x="4549531" y="1939490"/>
            <a:ext cx="0" cy="3492000"/>
          </a:xfrm>
          <a:prstGeom prst="line">
            <a:avLst/>
          </a:prstGeom>
          <a:ln>
            <a:solidFill>
              <a:schemeClr val="bg1">
                <a:lumMod val="65000"/>
                <a:alpha val="16000"/>
              </a:schemeClr>
            </a:solidFill>
          </a:ln>
        </p:spPr>
        <p:style>
          <a:lnRef idx="1">
            <a:schemeClr val="accent1"/>
          </a:lnRef>
          <a:fillRef idx="0">
            <a:schemeClr val="accent1"/>
          </a:fillRef>
          <a:effectRef idx="0">
            <a:schemeClr val="accent1"/>
          </a:effectRef>
          <a:fontRef idx="minor">
            <a:schemeClr val="tx1"/>
          </a:fontRef>
        </p:style>
      </p:cxnSp>
      <p:cxnSp>
        <p:nvCxnSpPr>
          <p:cNvPr id="39" name="Rak 38">
            <a:extLst>
              <a:ext uri="{FF2B5EF4-FFF2-40B4-BE49-F238E27FC236}">
                <a16:creationId xmlns:a16="http://schemas.microsoft.com/office/drawing/2014/main" id="{EDEEFBBE-3B77-FE4B-9DA0-3BA29DB96600}"/>
              </a:ext>
            </a:extLst>
          </p:cNvPr>
          <p:cNvCxnSpPr>
            <a:cxnSpLocks/>
          </p:cNvCxnSpPr>
          <p:nvPr/>
        </p:nvCxnSpPr>
        <p:spPr>
          <a:xfrm>
            <a:off x="5764543" y="1939490"/>
            <a:ext cx="0" cy="3492000"/>
          </a:xfrm>
          <a:prstGeom prst="line">
            <a:avLst/>
          </a:prstGeom>
          <a:ln>
            <a:solidFill>
              <a:schemeClr val="bg1">
                <a:lumMod val="65000"/>
                <a:alpha val="16000"/>
              </a:schemeClr>
            </a:solidFill>
          </a:ln>
        </p:spPr>
        <p:style>
          <a:lnRef idx="1">
            <a:schemeClr val="accent1"/>
          </a:lnRef>
          <a:fillRef idx="0">
            <a:schemeClr val="accent1"/>
          </a:fillRef>
          <a:effectRef idx="0">
            <a:schemeClr val="accent1"/>
          </a:effectRef>
          <a:fontRef idx="minor">
            <a:schemeClr val="tx1"/>
          </a:fontRef>
        </p:style>
      </p:cxnSp>
      <p:cxnSp>
        <p:nvCxnSpPr>
          <p:cNvPr id="40" name="Rak 39">
            <a:extLst>
              <a:ext uri="{FF2B5EF4-FFF2-40B4-BE49-F238E27FC236}">
                <a16:creationId xmlns:a16="http://schemas.microsoft.com/office/drawing/2014/main" id="{32ED4D52-C091-6744-BD0E-DB9B75647A3C}"/>
              </a:ext>
            </a:extLst>
          </p:cNvPr>
          <p:cNvCxnSpPr>
            <a:cxnSpLocks/>
          </p:cNvCxnSpPr>
          <p:nvPr/>
        </p:nvCxnSpPr>
        <p:spPr>
          <a:xfrm>
            <a:off x="6979554" y="1939490"/>
            <a:ext cx="0" cy="3492000"/>
          </a:xfrm>
          <a:prstGeom prst="line">
            <a:avLst/>
          </a:prstGeom>
          <a:ln>
            <a:solidFill>
              <a:schemeClr val="bg1">
                <a:lumMod val="65000"/>
                <a:alpha val="16000"/>
              </a:schemeClr>
            </a:solidFill>
          </a:ln>
        </p:spPr>
        <p:style>
          <a:lnRef idx="1">
            <a:schemeClr val="accent1"/>
          </a:lnRef>
          <a:fillRef idx="0">
            <a:schemeClr val="accent1"/>
          </a:fillRef>
          <a:effectRef idx="0">
            <a:schemeClr val="accent1"/>
          </a:effectRef>
          <a:fontRef idx="minor">
            <a:schemeClr val="tx1"/>
          </a:fontRef>
        </p:style>
      </p:cxnSp>
      <p:sp>
        <p:nvSpPr>
          <p:cNvPr id="41" name="Höger klammerparentes 40">
            <a:extLst>
              <a:ext uri="{FF2B5EF4-FFF2-40B4-BE49-F238E27FC236}">
                <a16:creationId xmlns:a16="http://schemas.microsoft.com/office/drawing/2014/main" id="{BE409196-5920-644E-A98B-521145FF4250}"/>
              </a:ext>
            </a:extLst>
          </p:cNvPr>
          <p:cNvSpPr/>
          <p:nvPr/>
        </p:nvSpPr>
        <p:spPr>
          <a:xfrm rot="16200000">
            <a:off x="2077340" y="688211"/>
            <a:ext cx="100506" cy="2413859"/>
          </a:xfrm>
          <a:prstGeom prst="rightBrace">
            <a:avLst>
              <a:gd name="adj1" fmla="val 49138"/>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42" name="textruta 41">
            <a:extLst>
              <a:ext uri="{FF2B5EF4-FFF2-40B4-BE49-F238E27FC236}">
                <a16:creationId xmlns:a16="http://schemas.microsoft.com/office/drawing/2014/main" id="{5184A803-BD6C-C647-AC26-92120EA08A2D}"/>
              </a:ext>
            </a:extLst>
          </p:cNvPr>
          <p:cNvSpPr txBox="1"/>
          <p:nvPr/>
        </p:nvSpPr>
        <p:spPr>
          <a:xfrm>
            <a:off x="1855723" y="1531757"/>
            <a:ext cx="543739" cy="307777"/>
          </a:xfrm>
          <a:prstGeom prst="rect">
            <a:avLst/>
          </a:prstGeom>
          <a:noFill/>
        </p:spPr>
        <p:txBody>
          <a:bodyPr wrap="none" rtlCol="0">
            <a:spAutoFit/>
          </a:bodyPr>
          <a:lstStyle/>
          <a:p>
            <a:r>
              <a:rPr lang="sv-SE" sz="1400" b="1" dirty="0"/>
              <a:t>47%</a:t>
            </a:r>
          </a:p>
        </p:txBody>
      </p:sp>
      <p:graphicFrame>
        <p:nvGraphicFramePr>
          <p:cNvPr id="4" name="Diagram 3">
            <a:extLst>
              <a:ext uri="{FF2B5EF4-FFF2-40B4-BE49-F238E27FC236}">
                <a16:creationId xmlns:a16="http://schemas.microsoft.com/office/drawing/2014/main" id="{42546A1A-DD2A-B92F-4BD4-F9709891FC47}"/>
              </a:ext>
            </a:extLst>
          </p:cNvPr>
          <p:cNvGraphicFramePr>
            <a:graphicFrameLocks/>
          </p:cNvGraphicFramePr>
          <p:nvPr>
            <p:extLst>
              <p:ext uri="{D42A27DB-BD31-4B8C-83A1-F6EECF244321}">
                <p14:modId xmlns:p14="http://schemas.microsoft.com/office/powerpoint/2010/main" val="4235476499"/>
              </p:ext>
            </p:extLst>
          </p:nvPr>
        </p:nvGraphicFramePr>
        <p:xfrm>
          <a:off x="463622" y="2225953"/>
          <a:ext cx="7835900" cy="38983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518903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51D843-E137-1D46-94B5-4FF7E5473B0E}"/>
              </a:ext>
            </a:extLst>
          </p:cNvPr>
          <p:cNvSpPr txBox="1">
            <a:spLocks/>
          </p:cNvSpPr>
          <p:nvPr/>
        </p:nvSpPr>
        <p:spPr>
          <a:xfrm>
            <a:off x="1010550" y="2362826"/>
            <a:ext cx="11582502" cy="1546559"/>
          </a:xfrm>
          <a:prstGeom prst="rect">
            <a:avLst/>
          </a:prstGeom>
        </p:spPr>
        <p:txBody>
          <a:bodyPr anchor="b"/>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8000" b="1" i="0" u="none" strike="noStrike" kern="1200" cap="none" spc="0" normalizeH="0" baseline="0" noProof="0">
                <a:ln>
                  <a:noFill/>
                </a:ln>
                <a:solidFill>
                  <a:prstClr val="black"/>
                </a:solidFill>
                <a:effectLst/>
                <a:uLnTx/>
                <a:uFillTx/>
                <a:latin typeface="Arial" panose="020B0604020202020204"/>
                <a:ea typeface="+mj-ea"/>
                <a:cs typeface="+mj-cs"/>
              </a:rPr>
              <a:t>Appendix</a:t>
            </a:r>
          </a:p>
        </p:txBody>
      </p:sp>
      <p:pic>
        <p:nvPicPr>
          <p:cNvPr id="6" name="Bildobjekt 5">
            <a:extLst>
              <a:ext uri="{FF2B5EF4-FFF2-40B4-BE49-F238E27FC236}">
                <a16:creationId xmlns:a16="http://schemas.microsoft.com/office/drawing/2014/main" id="{4E7A7628-25C3-EC43-948F-FA6B9F8B8994}"/>
              </a:ext>
            </a:extLst>
          </p:cNvPr>
          <p:cNvPicPr>
            <a:picLocks noChangeAspect="1"/>
          </p:cNvPicPr>
          <p:nvPr/>
        </p:nvPicPr>
        <p:blipFill>
          <a:blip r:embed="rId2"/>
          <a:stretch>
            <a:fillRect/>
          </a:stretch>
        </p:blipFill>
        <p:spPr>
          <a:xfrm>
            <a:off x="5435600" y="2260895"/>
            <a:ext cx="6756400" cy="4292600"/>
          </a:xfrm>
          <a:prstGeom prst="rect">
            <a:avLst/>
          </a:prstGeom>
        </p:spPr>
      </p:pic>
      <p:sp>
        <p:nvSpPr>
          <p:cNvPr id="3" name="Platshållare för sidfot 2">
            <a:extLst>
              <a:ext uri="{FF2B5EF4-FFF2-40B4-BE49-F238E27FC236}">
                <a16:creationId xmlns:a16="http://schemas.microsoft.com/office/drawing/2014/main" id="{D3DF3728-EA79-EE8F-F742-739952A987A7}"/>
              </a:ext>
            </a:extLst>
          </p:cNvPr>
          <p:cNvSpPr>
            <a:spLocks noGrp="1"/>
          </p:cNvSpPr>
          <p:nvPr>
            <p:ph type="ftr" sz="quarter" idx="11"/>
          </p:nvPr>
        </p:nvSpPr>
        <p:spPr/>
        <p:txBody>
          <a:bodyPr/>
          <a:lstStyle/>
          <a:p>
            <a:r>
              <a:rPr lang="sv-SE" dirty="0"/>
              <a:t>Insikt 2025 |</a:t>
            </a:r>
          </a:p>
        </p:txBody>
      </p:sp>
      <p:sp>
        <p:nvSpPr>
          <p:cNvPr id="4" name="Platshållare för bildnummer 3">
            <a:extLst>
              <a:ext uri="{FF2B5EF4-FFF2-40B4-BE49-F238E27FC236}">
                <a16:creationId xmlns:a16="http://schemas.microsoft.com/office/drawing/2014/main" id="{BE3E8F29-3901-EC24-0F1D-1B1DC4FCB1D6}"/>
              </a:ext>
            </a:extLst>
          </p:cNvPr>
          <p:cNvSpPr>
            <a:spLocks noGrp="1"/>
          </p:cNvSpPr>
          <p:nvPr>
            <p:ph type="sldNum" sz="quarter" idx="12"/>
          </p:nvPr>
        </p:nvSpPr>
        <p:spPr/>
        <p:txBody>
          <a:bodyPr/>
          <a:lstStyle/>
          <a:p>
            <a:fld id="{AE086683-F536-42AB-ABBC-F4803DFE8DBC}" type="slidenum">
              <a:rPr lang="sv-SE" smtClean="0"/>
              <a:pPr/>
              <a:t>27</a:t>
            </a:fld>
            <a:endParaRPr lang="sv-SE"/>
          </a:p>
        </p:txBody>
      </p:sp>
    </p:spTree>
    <p:extLst>
      <p:ext uri="{BB962C8B-B14F-4D97-AF65-F5344CB8AC3E}">
        <p14:creationId xmlns:p14="http://schemas.microsoft.com/office/powerpoint/2010/main" val="1513834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3EA91D88-5D77-8102-8769-154F5121554E}"/>
              </a:ext>
            </a:extLst>
          </p:cNvPr>
          <p:cNvGraphicFramePr>
            <a:graphicFrameLocks/>
          </p:cNvGraphicFramePr>
          <p:nvPr>
            <p:extLst>
              <p:ext uri="{D42A27DB-BD31-4B8C-83A1-F6EECF244321}">
                <p14:modId xmlns:p14="http://schemas.microsoft.com/office/powerpoint/2010/main" val="3902374825"/>
              </p:ext>
            </p:extLst>
          </p:nvPr>
        </p:nvGraphicFramePr>
        <p:xfrm>
          <a:off x="584200" y="2057399"/>
          <a:ext cx="11446256" cy="3779873"/>
        </p:xfrm>
        <a:graphic>
          <a:graphicData uri="http://schemas.openxmlformats.org/drawingml/2006/chart">
            <c:chart xmlns:c="http://schemas.openxmlformats.org/drawingml/2006/chart" xmlns:r="http://schemas.openxmlformats.org/officeDocument/2006/relationships" r:id="rId3"/>
          </a:graphicData>
        </a:graphic>
      </p:graphicFrame>
      <p:pic>
        <p:nvPicPr>
          <p:cNvPr id="5" name="Bildobjekt 4">
            <a:extLst>
              <a:ext uri="{FF2B5EF4-FFF2-40B4-BE49-F238E27FC236}">
                <a16:creationId xmlns:a16="http://schemas.microsoft.com/office/drawing/2014/main" id="{3B1618C3-F102-FB47-8F37-D7532054CE54}"/>
              </a:ext>
            </a:extLst>
          </p:cNvPr>
          <p:cNvPicPr>
            <a:picLocks noChangeAspect="1"/>
          </p:cNvPicPr>
          <p:nvPr/>
        </p:nvPicPr>
        <p:blipFill rotWithShape="1">
          <a:blip r:embed="rId4">
            <a:lum bright="70000" contrast="-70000"/>
          </a:blip>
          <a:srcRect t="46771" r="5441"/>
          <a:stretch/>
        </p:blipFill>
        <p:spPr>
          <a:xfrm>
            <a:off x="10161114" y="3967"/>
            <a:ext cx="2030886" cy="1020726"/>
          </a:xfrm>
          <a:prstGeom prst="rect">
            <a:avLst/>
          </a:prstGeom>
          <a:solidFill>
            <a:srgbClr val="E7E8E4"/>
          </a:solidFill>
        </p:spPr>
      </p:pic>
      <p:sp>
        <p:nvSpPr>
          <p:cNvPr id="2" name="Rubrik 1">
            <a:extLst>
              <a:ext uri="{FF2B5EF4-FFF2-40B4-BE49-F238E27FC236}">
                <a16:creationId xmlns:a16="http://schemas.microsoft.com/office/drawing/2014/main" id="{1A0DC40C-63E8-1D48-ADF1-659D98B8BE6F}"/>
              </a:ext>
            </a:extLst>
          </p:cNvPr>
          <p:cNvSpPr>
            <a:spLocks noGrp="1"/>
          </p:cNvSpPr>
          <p:nvPr>
            <p:ph type="title"/>
          </p:nvPr>
        </p:nvSpPr>
        <p:spPr>
          <a:xfrm>
            <a:off x="415787" y="293413"/>
            <a:ext cx="9983576" cy="514662"/>
          </a:xfrm>
        </p:spPr>
        <p:txBody>
          <a:bodyPr/>
          <a:lstStyle/>
          <a:p>
            <a:r>
              <a:rPr lang="sv-SE" dirty="0"/>
              <a:t>Arkitektföretagen har lägst andel icke-arvodesbaserade intäkter</a:t>
            </a:r>
          </a:p>
        </p:txBody>
      </p:sp>
      <p:sp>
        <p:nvSpPr>
          <p:cNvPr id="9" name="Platshållare för innehåll 8">
            <a:extLst>
              <a:ext uri="{FF2B5EF4-FFF2-40B4-BE49-F238E27FC236}">
                <a16:creationId xmlns:a16="http://schemas.microsoft.com/office/drawing/2014/main" id="{9DCA92EB-EFA0-8045-BC62-5F646185A35C}"/>
              </a:ext>
            </a:extLst>
          </p:cNvPr>
          <p:cNvSpPr>
            <a:spLocks noGrp="1"/>
          </p:cNvSpPr>
          <p:nvPr>
            <p:ph idx="1"/>
          </p:nvPr>
        </p:nvSpPr>
        <p:spPr>
          <a:xfrm>
            <a:off x="415787" y="1020727"/>
            <a:ext cx="7227127" cy="560804"/>
          </a:xfrm>
        </p:spPr>
        <p:txBody>
          <a:bodyPr/>
          <a:lstStyle/>
          <a:p>
            <a:r>
              <a:rPr lang="sv-SE" b="1" dirty="0"/>
              <a:t>Omsättning från icke-arvodesbaserade intäkter</a:t>
            </a:r>
            <a:br>
              <a:rPr lang="sv-SE" dirty="0"/>
            </a:br>
            <a:r>
              <a:rPr lang="sv-SE" dirty="0"/>
              <a:t> Procent av totala omsättningen, fördelat per verksamhetsområde</a:t>
            </a:r>
          </a:p>
        </p:txBody>
      </p:sp>
      <p:sp>
        <p:nvSpPr>
          <p:cNvPr id="3" name="Platshållare för sidfot 2">
            <a:extLst>
              <a:ext uri="{FF2B5EF4-FFF2-40B4-BE49-F238E27FC236}">
                <a16:creationId xmlns:a16="http://schemas.microsoft.com/office/drawing/2014/main" id="{D71BDBCA-EC29-B343-95AC-DF1A6C744BC4}"/>
              </a:ext>
            </a:extLst>
          </p:cNvPr>
          <p:cNvSpPr>
            <a:spLocks noGrp="1"/>
          </p:cNvSpPr>
          <p:nvPr>
            <p:ph type="ftr" sz="quarter" idx="11"/>
          </p:nvPr>
        </p:nvSpPr>
        <p:spPr/>
        <p:txBody>
          <a:bodyPr/>
          <a:lstStyle/>
          <a:p>
            <a:r>
              <a:rPr lang="sv-SE" dirty="0"/>
              <a:t>Insikt 2025 |</a:t>
            </a:r>
          </a:p>
        </p:txBody>
      </p:sp>
      <p:sp>
        <p:nvSpPr>
          <p:cNvPr id="6" name="Platshållare för bildnummer 5">
            <a:extLst>
              <a:ext uri="{FF2B5EF4-FFF2-40B4-BE49-F238E27FC236}">
                <a16:creationId xmlns:a16="http://schemas.microsoft.com/office/drawing/2014/main" id="{355676B8-0D25-5A48-A783-7F473DDC6ED3}"/>
              </a:ext>
            </a:extLst>
          </p:cNvPr>
          <p:cNvSpPr>
            <a:spLocks noGrp="1"/>
          </p:cNvSpPr>
          <p:nvPr>
            <p:ph type="sldNum" sz="quarter" idx="12"/>
          </p:nvPr>
        </p:nvSpPr>
        <p:spPr/>
        <p:txBody>
          <a:bodyPr/>
          <a:lstStyle/>
          <a:p>
            <a:fld id="{AE086683-F536-42AB-ABBC-F4803DFE8DBC}" type="slidenum">
              <a:rPr lang="sv-SE" smtClean="0"/>
              <a:t>28</a:t>
            </a:fld>
            <a:endParaRPr lang="sv-SE"/>
          </a:p>
        </p:txBody>
      </p:sp>
      <p:sp>
        <p:nvSpPr>
          <p:cNvPr id="4" name="textruta 3">
            <a:extLst>
              <a:ext uri="{FF2B5EF4-FFF2-40B4-BE49-F238E27FC236}">
                <a16:creationId xmlns:a16="http://schemas.microsoft.com/office/drawing/2014/main" id="{8C7F9B75-EFB4-FF44-ACB8-2D79002607C5}"/>
              </a:ext>
            </a:extLst>
          </p:cNvPr>
          <p:cNvSpPr txBox="1"/>
          <p:nvPr/>
        </p:nvSpPr>
        <p:spPr>
          <a:xfrm>
            <a:off x="10579468" y="293413"/>
            <a:ext cx="1311045" cy="276999"/>
          </a:xfrm>
          <a:prstGeom prst="rect">
            <a:avLst/>
          </a:prstGeom>
          <a:noFill/>
        </p:spPr>
        <p:txBody>
          <a:bodyPr wrap="square" rtlCol="0">
            <a:spAutoFit/>
          </a:bodyPr>
          <a:lstStyle/>
          <a:p>
            <a:pPr algn="ctr"/>
            <a:r>
              <a:rPr lang="sv-SE" sz="1200" b="1">
                <a:solidFill>
                  <a:schemeClr val="bg2">
                    <a:lumMod val="10000"/>
                  </a:schemeClr>
                </a:solidFill>
              </a:rPr>
              <a:t>Affärsmodeller</a:t>
            </a:r>
          </a:p>
        </p:txBody>
      </p:sp>
      <p:sp>
        <p:nvSpPr>
          <p:cNvPr id="7" name="textruta 6">
            <a:extLst>
              <a:ext uri="{FF2B5EF4-FFF2-40B4-BE49-F238E27FC236}">
                <a16:creationId xmlns:a16="http://schemas.microsoft.com/office/drawing/2014/main" id="{8B6B7D8A-E9DE-3844-9D75-2727594FE1D7}"/>
              </a:ext>
            </a:extLst>
          </p:cNvPr>
          <p:cNvSpPr txBox="1"/>
          <p:nvPr/>
        </p:nvSpPr>
        <p:spPr>
          <a:xfrm>
            <a:off x="3970926" y="6279235"/>
            <a:ext cx="5057736" cy="338554"/>
          </a:xfrm>
          <a:prstGeom prst="rect">
            <a:avLst/>
          </a:prstGeom>
          <a:noFill/>
        </p:spPr>
        <p:txBody>
          <a:bodyPr wrap="square" rtlCol="0">
            <a:spAutoFit/>
          </a:bodyPr>
          <a:lstStyle/>
          <a:p>
            <a:pPr algn="ctr"/>
            <a:r>
              <a:rPr lang="sv-SE" sz="800"/>
              <a:t>Icke-arvodesbaserade intäkter är tex. fastpris, serviceavtal, licenser mm. Medan arvodesbaserade intäkter är intäkter från löpande och ofta rörliga faktureringsmodeller som grundas på tid och resursanvändning. </a:t>
            </a:r>
          </a:p>
        </p:txBody>
      </p:sp>
      <p:sp>
        <p:nvSpPr>
          <p:cNvPr id="8" name="Höger klammerparentes 7">
            <a:extLst>
              <a:ext uri="{FF2B5EF4-FFF2-40B4-BE49-F238E27FC236}">
                <a16:creationId xmlns:a16="http://schemas.microsoft.com/office/drawing/2014/main" id="{B2F684EB-08FF-E34F-B3CC-D6E7EFFC10C4}"/>
              </a:ext>
            </a:extLst>
          </p:cNvPr>
          <p:cNvSpPr/>
          <p:nvPr/>
        </p:nvSpPr>
        <p:spPr>
          <a:xfrm rot="16200000">
            <a:off x="7740659" y="-124143"/>
            <a:ext cx="143308" cy="6409875"/>
          </a:xfrm>
          <a:prstGeom prst="rightBrace">
            <a:avLst>
              <a:gd name="adj1" fmla="val 4763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6" name="Höger klammerparentes 15">
            <a:extLst>
              <a:ext uri="{FF2B5EF4-FFF2-40B4-BE49-F238E27FC236}">
                <a16:creationId xmlns:a16="http://schemas.microsoft.com/office/drawing/2014/main" id="{CF03CC79-D50D-7C45-AE0E-9223FA140464}"/>
              </a:ext>
            </a:extLst>
          </p:cNvPr>
          <p:cNvSpPr/>
          <p:nvPr/>
        </p:nvSpPr>
        <p:spPr>
          <a:xfrm rot="16200000">
            <a:off x="8384236" y="-783489"/>
            <a:ext cx="236829" cy="6108703"/>
          </a:xfrm>
          <a:prstGeom prst="rightBrace">
            <a:avLst>
              <a:gd name="adj1" fmla="val 4763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8" name="Höger klammerparentes 17">
            <a:extLst>
              <a:ext uri="{FF2B5EF4-FFF2-40B4-BE49-F238E27FC236}">
                <a16:creationId xmlns:a16="http://schemas.microsoft.com/office/drawing/2014/main" id="{BBB334F5-12DB-B243-BF7E-7D0EEDA00CEA}"/>
              </a:ext>
            </a:extLst>
          </p:cNvPr>
          <p:cNvSpPr/>
          <p:nvPr/>
        </p:nvSpPr>
        <p:spPr>
          <a:xfrm rot="16200000">
            <a:off x="8607998" y="843875"/>
            <a:ext cx="170308" cy="5981697"/>
          </a:xfrm>
          <a:prstGeom prst="rightBrace">
            <a:avLst>
              <a:gd name="adj1" fmla="val 4763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9" name="Höger klammerparentes 18">
            <a:extLst>
              <a:ext uri="{FF2B5EF4-FFF2-40B4-BE49-F238E27FC236}">
                <a16:creationId xmlns:a16="http://schemas.microsoft.com/office/drawing/2014/main" id="{6623AADD-7008-C04D-A7F7-D472A56A5B9F}"/>
              </a:ext>
            </a:extLst>
          </p:cNvPr>
          <p:cNvSpPr/>
          <p:nvPr/>
        </p:nvSpPr>
        <p:spPr>
          <a:xfrm rot="16200000">
            <a:off x="8106885" y="1652868"/>
            <a:ext cx="155849" cy="5841314"/>
          </a:xfrm>
          <a:prstGeom prst="rightBrace">
            <a:avLst>
              <a:gd name="adj1" fmla="val 4763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grpSp>
        <p:nvGrpSpPr>
          <p:cNvPr id="15" name="Grupp 14">
            <a:extLst>
              <a:ext uri="{FF2B5EF4-FFF2-40B4-BE49-F238E27FC236}">
                <a16:creationId xmlns:a16="http://schemas.microsoft.com/office/drawing/2014/main" id="{E20562C7-38C2-38E5-1F8C-E1EF5CB7D633}"/>
              </a:ext>
            </a:extLst>
          </p:cNvPr>
          <p:cNvGrpSpPr/>
          <p:nvPr/>
        </p:nvGrpSpPr>
        <p:grpSpPr>
          <a:xfrm>
            <a:off x="7139133" y="1697707"/>
            <a:ext cx="3021981" cy="415498"/>
            <a:chOff x="6007001" y="1738746"/>
            <a:chExt cx="3021981" cy="415498"/>
          </a:xfrm>
        </p:grpSpPr>
        <p:sp>
          <p:nvSpPr>
            <p:cNvPr id="21" name="textruta 20">
              <a:extLst>
                <a:ext uri="{FF2B5EF4-FFF2-40B4-BE49-F238E27FC236}">
                  <a16:creationId xmlns:a16="http://schemas.microsoft.com/office/drawing/2014/main" id="{B1098527-D942-954B-BF70-A4EF646C0EC8}"/>
                </a:ext>
              </a:extLst>
            </p:cNvPr>
            <p:cNvSpPr txBox="1"/>
            <p:nvPr/>
          </p:nvSpPr>
          <p:spPr>
            <a:xfrm>
              <a:off x="6007001" y="1738746"/>
              <a:ext cx="3021981" cy="415498"/>
            </a:xfrm>
            <a:prstGeom prst="rect">
              <a:avLst/>
            </a:prstGeom>
            <a:noFill/>
          </p:spPr>
          <p:txBody>
            <a:bodyPr wrap="none" rtlCol="0">
              <a:spAutoFit/>
            </a:bodyPr>
            <a:lstStyle/>
            <a:p>
              <a:pPr algn="ctr"/>
              <a:r>
                <a:rPr lang="sv-SE" sz="1050" i="1" dirty="0"/>
                <a:t>Har icke-arvodesbaserade intäkter i någon mån</a:t>
              </a:r>
              <a:br>
                <a:rPr lang="sv-SE" sz="1050" b="1" dirty="0"/>
              </a:br>
              <a:r>
                <a:rPr lang="sv-SE" sz="1050" b="1" dirty="0"/>
                <a:t> 70% </a:t>
              </a:r>
              <a:r>
                <a:rPr lang="sv-SE" sz="1050" dirty="0"/>
                <a:t>(70%)</a:t>
              </a:r>
            </a:p>
          </p:txBody>
        </p:sp>
        <p:sp>
          <p:nvSpPr>
            <p:cNvPr id="26" name="Ned 25">
              <a:extLst>
                <a:ext uri="{FF2B5EF4-FFF2-40B4-BE49-F238E27FC236}">
                  <a16:creationId xmlns:a16="http://schemas.microsoft.com/office/drawing/2014/main" id="{1DB025D8-13CA-1E45-A480-30A82EF43638}"/>
                </a:ext>
              </a:extLst>
            </p:cNvPr>
            <p:cNvSpPr/>
            <p:nvPr/>
          </p:nvSpPr>
          <p:spPr>
            <a:xfrm rot="16200000">
              <a:off x="7016105" y="1963896"/>
              <a:ext cx="109590" cy="155848"/>
            </a:xfrm>
            <a:prstGeom prst="downArrow">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14" name="Grupp 13">
            <a:extLst>
              <a:ext uri="{FF2B5EF4-FFF2-40B4-BE49-F238E27FC236}">
                <a16:creationId xmlns:a16="http://schemas.microsoft.com/office/drawing/2014/main" id="{05D44E3F-24EA-8722-8305-896662A95E10}"/>
              </a:ext>
            </a:extLst>
          </p:cNvPr>
          <p:cNvGrpSpPr/>
          <p:nvPr/>
        </p:nvGrpSpPr>
        <p:grpSpPr>
          <a:xfrm>
            <a:off x="7571176" y="2814865"/>
            <a:ext cx="907914" cy="253916"/>
            <a:chOff x="7892740" y="2890037"/>
            <a:chExt cx="907914" cy="253916"/>
          </a:xfrm>
        </p:grpSpPr>
        <p:sp>
          <p:nvSpPr>
            <p:cNvPr id="22" name="textruta 21">
              <a:extLst>
                <a:ext uri="{FF2B5EF4-FFF2-40B4-BE49-F238E27FC236}">
                  <a16:creationId xmlns:a16="http://schemas.microsoft.com/office/drawing/2014/main" id="{7C72012D-74CC-4640-964F-619A2086D1B3}"/>
                </a:ext>
              </a:extLst>
            </p:cNvPr>
            <p:cNvSpPr txBox="1"/>
            <p:nvPr/>
          </p:nvSpPr>
          <p:spPr>
            <a:xfrm>
              <a:off x="7947535" y="2890037"/>
              <a:ext cx="853119" cy="253916"/>
            </a:xfrm>
            <a:prstGeom prst="rect">
              <a:avLst/>
            </a:prstGeom>
            <a:noFill/>
          </p:spPr>
          <p:txBody>
            <a:bodyPr wrap="none" rtlCol="0">
              <a:spAutoFit/>
            </a:bodyPr>
            <a:lstStyle/>
            <a:p>
              <a:r>
                <a:rPr lang="sv-SE" sz="1050" b="1" dirty="0"/>
                <a:t>73% </a:t>
              </a:r>
              <a:r>
                <a:rPr lang="sv-SE" sz="1050" dirty="0"/>
                <a:t>(69%)</a:t>
              </a:r>
            </a:p>
          </p:txBody>
        </p:sp>
        <p:sp>
          <p:nvSpPr>
            <p:cNvPr id="27" name="Ned 26">
              <a:extLst>
                <a:ext uri="{FF2B5EF4-FFF2-40B4-BE49-F238E27FC236}">
                  <a16:creationId xmlns:a16="http://schemas.microsoft.com/office/drawing/2014/main" id="{EC6CCF13-7B85-2849-9CA8-92FC051A7787}"/>
                </a:ext>
              </a:extLst>
            </p:cNvPr>
            <p:cNvSpPr/>
            <p:nvPr/>
          </p:nvSpPr>
          <p:spPr>
            <a:xfrm rot="10800000">
              <a:off x="7892740" y="2919232"/>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20" name="Grupp 19">
            <a:extLst>
              <a:ext uri="{FF2B5EF4-FFF2-40B4-BE49-F238E27FC236}">
                <a16:creationId xmlns:a16="http://schemas.microsoft.com/office/drawing/2014/main" id="{07608EC6-C405-45ED-05FA-DE2D6C22AB39}"/>
              </a:ext>
            </a:extLst>
          </p:cNvPr>
          <p:cNvGrpSpPr/>
          <p:nvPr/>
        </p:nvGrpSpPr>
        <p:grpSpPr>
          <a:xfrm>
            <a:off x="7795811" y="4286770"/>
            <a:ext cx="907914" cy="253916"/>
            <a:chOff x="7290230" y="4756065"/>
            <a:chExt cx="907914" cy="253916"/>
          </a:xfrm>
        </p:grpSpPr>
        <p:sp>
          <p:nvSpPr>
            <p:cNvPr id="24" name="textruta 23">
              <a:extLst>
                <a:ext uri="{FF2B5EF4-FFF2-40B4-BE49-F238E27FC236}">
                  <a16:creationId xmlns:a16="http://schemas.microsoft.com/office/drawing/2014/main" id="{8DA987C2-1959-AE4D-90C0-59DE18EE6493}"/>
                </a:ext>
              </a:extLst>
            </p:cNvPr>
            <p:cNvSpPr txBox="1"/>
            <p:nvPr/>
          </p:nvSpPr>
          <p:spPr>
            <a:xfrm>
              <a:off x="7345025" y="4756065"/>
              <a:ext cx="853119" cy="253916"/>
            </a:xfrm>
            <a:prstGeom prst="rect">
              <a:avLst/>
            </a:prstGeom>
            <a:noFill/>
          </p:spPr>
          <p:txBody>
            <a:bodyPr wrap="none" rtlCol="0">
              <a:spAutoFit/>
            </a:bodyPr>
            <a:lstStyle/>
            <a:p>
              <a:r>
                <a:rPr lang="sv-SE" sz="1050" b="1" dirty="0"/>
                <a:t>67% </a:t>
              </a:r>
              <a:r>
                <a:rPr lang="sv-SE" sz="1050" dirty="0"/>
                <a:t>(75%)</a:t>
              </a:r>
            </a:p>
          </p:txBody>
        </p:sp>
        <p:sp>
          <p:nvSpPr>
            <p:cNvPr id="28" name="Ned 27">
              <a:extLst>
                <a:ext uri="{FF2B5EF4-FFF2-40B4-BE49-F238E27FC236}">
                  <a16:creationId xmlns:a16="http://schemas.microsoft.com/office/drawing/2014/main" id="{B4788ED7-64A0-EE41-9109-A4858CEAB3C4}"/>
                </a:ext>
              </a:extLst>
            </p:cNvPr>
            <p:cNvSpPr/>
            <p:nvPr/>
          </p:nvSpPr>
          <p:spPr>
            <a:xfrm>
              <a:off x="7290230" y="4803302"/>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3" name="textruta 22">
            <a:extLst>
              <a:ext uri="{FF2B5EF4-FFF2-40B4-BE49-F238E27FC236}">
                <a16:creationId xmlns:a16="http://schemas.microsoft.com/office/drawing/2014/main" id="{3288A075-378A-1D4F-BBFC-860463B5CADC}"/>
              </a:ext>
            </a:extLst>
          </p:cNvPr>
          <p:cNvSpPr txBox="1"/>
          <p:nvPr/>
        </p:nvSpPr>
        <p:spPr>
          <a:xfrm>
            <a:off x="8290952" y="3535624"/>
            <a:ext cx="853119" cy="253916"/>
          </a:xfrm>
          <a:prstGeom prst="rect">
            <a:avLst/>
          </a:prstGeom>
          <a:noFill/>
        </p:spPr>
        <p:txBody>
          <a:bodyPr wrap="none" rtlCol="0">
            <a:spAutoFit/>
          </a:bodyPr>
          <a:lstStyle/>
          <a:p>
            <a:r>
              <a:rPr lang="sv-SE" sz="1050" b="1" dirty="0"/>
              <a:t>68% </a:t>
            </a:r>
            <a:r>
              <a:rPr lang="sv-SE" sz="1050" dirty="0"/>
              <a:t>(68%)</a:t>
            </a:r>
          </a:p>
        </p:txBody>
      </p:sp>
      <p:sp>
        <p:nvSpPr>
          <p:cNvPr id="12" name="Ned 25">
            <a:extLst>
              <a:ext uri="{FF2B5EF4-FFF2-40B4-BE49-F238E27FC236}">
                <a16:creationId xmlns:a16="http://schemas.microsoft.com/office/drawing/2014/main" id="{979A7DBB-AF0D-81B3-7BFD-E46F782208CE}"/>
              </a:ext>
            </a:extLst>
          </p:cNvPr>
          <p:cNvSpPr/>
          <p:nvPr/>
        </p:nvSpPr>
        <p:spPr>
          <a:xfrm rot="16200000">
            <a:off x="8148237" y="3584658"/>
            <a:ext cx="109590" cy="155848"/>
          </a:xfrm>
          <a:prstGeom prst="downArrow">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6461336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FDE4B82B-B606-0F96-AC31-F6C7E912558D}"/>
              </a:ext>
            </a:extLst>
          </p:cNvPr>
          <p:cNvGraphicFramePr>
            <a:graphicFrameLocks/>
          </p:cNvGraphicFramePr>
          <p:nvPr>
            <p:extLst>
              <p:ext uri="{D42A27DB-BD31-4B8C-83A1-F6EECF244321}">
                <p14:modId xmlns:p14="http://schemas.microsoft.com/office/powerpoint/2010/main" val="2409547565"/>
              </p:ext>
            </p:extLst>
          </p:nvPr>
        </p:nvGraphicFramePr>
        <p:xfrm>
          <a:off x="1466850" y="1858753"/>
          <a:ext cx="10236200" cy="4199147"/>
        </p:xfrm>
        <a:graphic>
          <a:graphicData uri="http://schemas.openxmlformats.org/drawingml/2006/chart">
            <c:chart xmlns:c="http://schemas.openxmlformats.org/drawingml/2006/chart" xmlns:r="http://schemas.openxmlformats.org/officeDocument/2006/relationships" r:id="rId2"/>
          </a:graphicData>
        </a:graphic>
      </p:graphicFrame>
      <p:pic>
        <p:nvPicPr>
          <p:cNvPr id="23" name="Bildobjekt 22">
            <a:extLst>
              <a:ext uri="{FF2B5EF4-FFF2-40B4-BE49-F238E27FC236}">
                <a16:creationId xmlns:a16="http://schemas.microsoft.com/office/drawing/2014/main" id="{21B00CB4-2E46-0542-AE28-304E78A1CB14}"/>
              </a:ext>
            </a:extLst>
          </p:cNvPr>
          <p:cNvPicPr>
            <a:picLocks noChangeAspect="1"/>
          </p:cNvPicPr>
          <p:nvPr/>
        </p:nvPicPr>
        <p:blipFill rotWithShape="1">
          <a:blip r:embed="rId3">
            <a:lum bright="70000" contrast="-70000"/>
          </a:blip>
          <a:srcRect t="46771" r="5441"/>
          <a:stretch/>
        </p:blipFill>
        <p:spPr>
          <a:xfrm>
            <a:off x="10161114" y="3967"/>
            <a:ext cx="2030886" cy="1020726"/>
          </a:xfrm>
          <a:prstGeom prst="rect">
            <a:avLst/>
          </a:prstGeom>
          <a:solidFill>
            <a:srgbClr val="E7E8E4"/>
          </a:solidFill>
        </p:spPr>
      </p:pic>
      <p:sp>
        <p:nvSpPr>
          <p:cNvPr id="2" name="Rubrik 1">
            <a:extLst>
              <a:ext uri="{FF2B5EF4-FFF2-40B4-BE49-F238E27FC236}">
                <a16:creationId xmlns:a16="http://schemas.microsoft.com/office/drawing/2014/main" id="{80AE534E-DEB8-5549-9D69-33A8AB223F1B}"/>
              </a:ext>
            </a:extLst>
          </p:cNvPr>
          <p:cNvSpPr>
            <a:spLocks noGrp="1"/>
          </p:cNvSpPr>
          <p:nvPr>
            <p:ph type="title"/>
          </p:nvPr>
        </p:nvSpPr>
        <p:spPr>
          <a:xfrm>
            <a:off x="415787" y="293413"/>
            <a:ext cx="9443840" cy="514662"/>
          </a:xfrm>
        </p:spPr>
        <p:txBody>
          <a:bodyPr/>
          <a:lstStyle/>
          <a:p>
            <a:r>
              <a:rPr lang="sv-SE" dirty="0"/>
              <a:t>Teknikkonsultföretagen har lägst andel företag som investerar i </a:t>
            </a:r>
            <a:r>
              <a:rPr lang="sv-SE" dirty="0" err="1"/>
              <a:t>FoI</a:t>
            </a:r>
            <a:endParaRPr lang="sv-SE" dirty="0"/>
          </a:p>
        </p:txBody>
      </p:sp>
      <p:sp>
        <p:nvSpPr>
          <p:cNvPr id="3" name="Platshållare för innehåll 2">
            <a:extLst>
              <a:ext uri="{FF2B5EF4-FFF2-40B4-BE49-F238E27FC236}">
                <a16:creationId xmlns:a16="http://schemas.microsoft.com/office/drawing/2014/main" id="{8CC2C8A7-27A8-704F-A013-53674A58AB4C}"/>
              </a:ext>
            </a:extLst>
          </p:cNvPr>
          <p:cNvSpPr>
            <a:spLocks noGrp="1"/>
          </p:cNvSpPr>
          <p:nvPr>
            <p:ph idx="1"/>
          </p:nvPr>
        </p:nvSpPr>
        <p:spPr>
          <a:xfrm>
            <a:off x="415787" y="1028610"/>
            <a:ext cx="6782133" cy="541340"/>
          </a:xfrm>
        </p:spPr>
        <p:txBody>
          <a:bodyPr/>
          <a:lstStyle/>
          <a:p>
            <a:r>
              <a:rPr lang="sv-SE" b="1" dirty="0"/>
              <a:t>Investeringar i </a:t>
            </a:r>
            <a:r>
              <a:rPr lang="sv-SE" b="1" dirty="0" err="1"/>
              <a:t>FoI</a:t>
            </a:r>
            <a:r>
              <a:rPr lang="sv-SE" b="1" dirty="0"/>
              <a:t> (forskning och innovation)</a:t>
            </a:r>
            <a:br>
              <a:rPr lang="sv-SE" dirty="0"/>
            </a:br>
            <a:r>
              <a:rPr lang="sv-SE" dirty="0"/>
              <a:t> Procent av totala omsättningen, fördelat per verksamhetsområde</a:t>
            </a:r>
          </a:p>
          <a:p>
            <a:pPr marL="0" indent="0">
              <a:buNone/>
            </a:pPr>
            <a:endParaRPr lang="sv-SE" dirty="0"/>
          </a:p>
        </p:txBody>
      </p:sp>
      <p:sp>
        <p:nvSpPr>
          <p:cNvPr id="7" name="Platshållare för sidfot 6">
            <a:extLst>
              <a:ext uri="{FF2B5EF4-FFF2-40B4-BE49-F238E27FC236}">
                <a16:creationId xmlns:a16="http://schemas.microsoft.com/office/drawing/2014/main" id="{9B91E8B4-6BFD-9D42-8D4C-4804F3763EDF}"/>
              </a:ext>
            </a:extLst>
          </p:cNvPr>
          <p:cNvSpPr>
            <a:spLocks noGrp="1"/>
          </p:cNvSpPr>
          <p:nvPr>
            <p:ph type="ftr" sz="quarter" idx="11"/>
          </p:nvPr>
        </p:nvSpPr>
        <p:spPr/>
        <p:txBody>
          <a:bodyPr/>
          <a:lstStyle/>
          <a:p>
            <a:r>
              <a:rPr lang="sv-SE" dirty="0"/>
              <a:t>Insikt 2025 |</a:t>
            </a:r>
          </a:p>
        </p:txBody>
      </p:sp>
      <p:sp>
        <p:nvSpPr>
          <p:cNvPr id="8" name="Platshållare för bildnummer 7">
            <a:extLst>
              <a:ext uri="{FF2B5EF4-FFF2-40B4-BE49-F238E27FC236}">
                <a16:creationId xmlns:a16="http://schemas.microsoft.com/office/drawing/2014/main" id="{AF61F634-EB24-964A-BF42-6EE5B80CCC9A}"/>
              </a:ext>
            </a:extLst>
          </p:cNvPr>
          <p:cNvSpPr>
            <a:spLocks noGrp="1"/>
          </p:cNvSpPr>
          <p:nvPr>
            <p:ph type="sldNum" sz="quarter" idx="12"/>
          </p:nvPr>
        </p:nvSpPr>
        <p:spPr/>
        <p:txBody>
          <a:bodyPr/>
          <a:lstStyle/>
          <a:p>
            <a:fld id="{AE086683-F536-42AB-ABBC-F4803DFE8DBC}" type="slidenum">
              <a:rPr lang="sv-SE" smtClean="0"/>
              <a:t>29</a:t>
            </a:fld>
            <a:endParaRPr lang="sv-SE" dirty="0"/>
          </a:p>
        </p:txBody>
      </p:sp>
      <p:sp>
        <p:nvSpPr>
          <p:cNvPr id="5" name="textruta 4">
            <a:extLst>
              <a:ext uri="{FF2B5EF4-FFF2-40B4-BE49-F238E27FC236}">
                <a16:creationId xmlns:a16="http://schemas.microsoft.com/office/drawing/2014/main" id="{0BC27D43-DCBD-BA45-9AE2-48F938FA3251}"/>
              </a:ext>
            </a:extLst>
          </p:cNvPr>
          <p:cNvSpPr txBox="1"/>
          <p:nvPr/>
        </p:nvSpPr>
        <p:spPr>
          <a:xfrm>
            <a:off x="10579468" y="293413"/>
            <a:ext cx="1311045" cy="276999"/>
          </a:xfrm>
          <a:prstGeom prst="rect">
            <a:avLst/>
          </a:prstGeom>
          <a:noFill/>
        </p:spPr>
        <p:txBody>
          <a:bodyPr wrap="square" rtlCol="0">
            <a:spAutoFit/>
          </a:bodyPr>
          <a:lstStyle/>
          <a:p>
            <a:pPr algn="ctr"/>
            <a:r>
              <a:rPr lang="sv-SE" sz="1200" b="1">
                <a:solidFill>
                  <a:schemeClr val="bg2">
                    <a:lumMod val="10000"/>
                  </a:schemeClr>
                </a:solidFill>
              </a:rPr>
              <a:t>Affärsmodeller</a:t>
            </a:r>
          </a:p>
        </p:txBody>
      </p:sp>
      <p:sp>
        <p:nvSpPr>
          <p:cNvPr id="11" name="textruta 10">
            <a:extLst>
              <a:ext uri="{FF2B5EF4-FFF2-40B4-BE49-F238E27FC236}">
                <a16:creationId xmlns:a16="http://schemas.microsoft.com/office/drawing/2014/main" id="{2AF3130B-805E-8A43-A889-C57FC02D0B6A}"/>
              </a:ext>
            </a:extLst>
          </p:cNvPr>
          <p:cNvSpPr txBox="1"/>
          <p:nvPr/>
        </p:nvSpPr>
        <p:spPr>
          <a:xfrm>
            <a:off x="2963381" y="6226033"/>
            <a:ext cx="6736933" cy="338554"/>
          </a:xfrm>
          <a:prstGeom prst="rect">
            <a:avLst/>
          </a:prstGeom>
          <a:noFill/>
        </p:spPr>
        <p:txBody>
          <a:bodyPr wrap="square" rtlCol="0">
            <a:spAutoFit/>
          </a:bodyPr>
          <a:lstStyle/>
          <a:p>
            <a:r>
              <a:rPr lang="sv-SE" sz="800" dirty="0" err="1"/>
              <a:t>FoI</a:t>
            </a:r>
            <a:r>
              <a:rPr lang="sv-SE" sz="800" dirty="0"/>
              <a:t>-kostnader inkluderar både </a:t>
            </a:r>
            <a:r>
              <a:rPr lang="sv-SE" sz="800" dirty="0" err="1"/>
              <a:t>FoI</a:t>
            </a:r>
            <a:r>
              <a:rPr lang="sv-SE" sz="800" dirty="0"/>
              <a:t> som utförts av egen personal, konsulter och leds internt samt utlagd </a:t>
            </a:r>
            <a:r>
              <a:rPr lang="sv-SE" sz="800" dirty="0" err="1"/>
              <a:t>FoI</a:t>
            </a:r>
            <a:r>
              <a:rPr lang="sv-SE" sz="800" dirty="0"/>
              <a:t> som myndigheter/institutioner ger i uppdrag till att utföra. </a:t>
            </a:r>
            <a:r>
              <a:rPr lang="sv-SE" sz="800" dirty="0" err="1"/>
              <a:t>FoI</a:t>
            </a:r>
            <a:r>
              <a:rPr lang="sv-SE" sz="800" dirty="0"/>
              <a:t> ska karaktäriseras av: Nyskapande, Kreativitet, Ovisshet, Systematik och Överförbarhet och/eller Reproducerbarhet.</a:t>
            </a:r>
          </a:p>
        </p:txBody>
      </p:sp>
      <p:sp>
        <p:nvSpPr>
          <p:cNvPr id="12" name="Höger klammerparentes 11">
            <a:extLst>
              <a:ext uri="{FF2B5EF4-FFF2-40B4-BE49-F238E27FC236}">
                <a16:creationId xmlns:a16="http://schemas.microsoft.com/office/drawing/2014/main" id="{5F2F0E68-5183-704C-A4C1-9E2AB2ABC2D4}"/>
              </a:ext>
            </a:extLst>
          </p:cNvPr>
          <p:cNvSpPr/>
          <p:nvPr/>
        </p:nvSpPr>
        <p:spPr>
          <a:xfrm rot="16200000">
            <a:off x="7895916" y="620368"/>
            <a:ext cx="165721" cy="4883154"/>
          </a:xfrm>
          <a:prstGeom prst="rightBrace">
            <a:avLst>
              <a:gd name="adj1" fmla="val 4763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3" name="Höger klammerparentes 12">
            <a:extLst>
              <a:ext uri="{FF2B5EF4-FFF2-40B4-BE49-F238E27FC236}">
                <a16:creationId xmlns:a16="http://schemas.microsoft.com/office/drawing/2014/main" id="{46E9BEB9-5363-A84A-93E9-57BA5F908D9E}"/>
              </a:ext>
            </a:extLst>
          </p:cNvPr>
          <p:cNvSpPr/>
          <p:nvPr/>
        </p:nvSpPr>
        <p:spPr>
          <a:xfrm rot="16200000">
            <a:off x="8714161" y="-135419"/>
            <a:ext cx="155848" cy="4617470"/>
          </a:xfrm>
          <a:prstGeom prst="rightBrace">
            <a:avLst>
              <a:gd name="adj1" fmla="val 4763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4" name="Höger klammerparentes 13">
            <a:extLst>
              <a:ext uri="{FF2B5EF4-FFF2-40B4-BE49-F238E27FC236}">
                <a16:creationId xmlns:a16="http://schemas.microsoft.com/office/drawing/2014/main" id="{8DA8EFAA-E8CB-8D4D-AAA0-18B64159A9A4}"/>
              </a:ext>
            </a:extLst>
          </p:cNvPr>
          <p:cNvSpPr/>
          <p:nvPr/>
        </p:nvSpPr>
        <p:spPr>
          <a:xfrm rot="16200000">
            <a:off x="8480192" y="1211040"/>
            <a:ext cx="116606" cy="5392990"/>
          </a:xfrm>
          <a:prstGeom prst="rightBrace">
            <a:avLst>
              <a:gd name="adj1" fmla="val 4763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5" name="Höger klammerparentes 14">
            <a:extLst>
              <a:ext uri="{FF2B5EF4-FFF2-40B4-BE49-F238E27FC236}">
                <a16:creationId xmlns:a16="http://schemas.microsoft.com/office/drawing/2014/main" id="{6518F869-6442-8D48-951D-5F43557C8F11}"/>
              </a:ext>
            </a:extLst>
          </p:cNvPr>
          <p:cNvSpPr/>
          <p:nvPr/>
        </p:nvSpPr>
        <p:spPr>
          <a:xfrm rot="16200000">
            <a:off x="7233977" y="1862572"/>
            <a:ext cx="155848" cy="5809996"/>
          </a:xfrm>
          <a:prstGeom prst="rightBrace">
            <a:avLst>
              <a:gd name="adj1" fmla="val 4763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8" name="textruta 17">
            <a:extLst>
              <a:ext uri="{FF2B5EF4-FFF2-40B4-BE49-F238E27FC236}">
                <a16:creationId xmlns:a16="http://schemas.microsoft.com/office/drawing/2014/main" id="{2A206D70-656D-004E-BB1E-AA7DA6F699B7}"/>
              </a:ext>
            </a:extLst>
          </p:cNvPr>
          <p:cNvSpPr txBox="1"/>
          <p:nvPr/>
        </p:nvSpPr>
        <p:spPr>
          <a:xfrm>
            <a:off x="8093501" y="3595315"/>
            <a:ext cx="889988" cy="253916"/>
          </a:xfrm>
          <a:prstGeom prst="rect">
            <a:avLst/>
          </a:prstGeom>
          <a:noFill/>
        </p:spPr>
        <p:txBody>
          <a:bodyPr wrap="none" rtlCol="0">
            <a:spAutoFit/>
          </a:bodyPr>
          <a:lstStyle/>
          <a:p>
            <a:pPr algn="ctr"/>
            <a:r>
              <a:rPr lang="sv-SE" sz="1050" b="1" dirty="0"/>
              <a:t> 66% </a:t>
            </a:r>
            <a:r>
              <a:rPr lang="sv-SE" sz="1050" dirty="0"/>
              <a:t>(77%)</a:t>
            </a:r>
          </a:p>
        </p:txBody>
      </p:sp>
      <p:sp>
        <p:nvSpPr>
          <p:cNvPr id="6" name="Ned 5">
            <a:extLst>
              <a:ext uri="{FF2B5EF4-FFF2-40B4-BE49-F238E27FC236}">
                <a16:creationId xmlns:a16="http://schemas.microsoft.com/office/drawing/2014/main" id="{A87483A5-C297-0BB8-D737-DDF46E9F3424}"/>
              </a:ext>
            </a:extLst>
          </p:cNvPr>
          <p:cNvSpPr/>
          <p:nvPr/>
        </p:nvSpPr>
        <p:spPr>
          <a:xfrm rot="10800000">
            <a:off x="8250911" y="1881353"/>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textruta 18">
            <a:extLst>
              <a:ext uri="{FF2B5EF4-FFF2-40B4-BE49-F238E27FC236}">
                <a16:creationId xmlns:a16="http://schemas.microsoft.com/office/drawing/2014/main" id="{5100FB8E-DFA3-8C40-9C02-59398E4DF40E}"/>
              </a:ext>
            </a:extLst>
          </p:cNvPr>
          <p:cNvSpPr txBox="1"/>
          <p:nvPr/>
        </p:nvSpPr>
        <p:spPr>
          <a:xfrm>
            <a:off x="6969879" y="4468659"/>
            <a:ext cx="889988" cy="253916"/>
          </a:xfrm>
          <a:prstGeom prst="rect">
            <a:avLst/>
          </a:prstGeom>
          <a:noFill/>
        </p:spPr>
        <p:txBody>
          <a:bodyPr wrap="none" rtlCol="0">
            <a:spAutoFit/>
          </a:bodyPr>
          <a:lstStyle/>
          <a:p>
            <a:pPr algn="ctr"/>
            <a:r>
              <a:rPr lang="sv-SE" sz="1050" b="1" dirty="0"/>
              <a:t> 71% </a:t>
            </a:r>
            <a:r>
              <a:rPr lang="sv-SE" sz="1050" dirty="0"/>
              <a:t>(80%)</a:t>
            </a:r>
          </a:p>
        </p:txBody>
      </p:sp>
      <p:sp>
        <p:nvSpPr>
          <p:cNvPr id="17" name="textruta 16">
            <a:extLst>
              <a:ext uri="{FF2B5EF4-FFF2-40B4-BE49-F238E27FC236}">
                <a16:creationId xmlns:a16="http://schemas.microsoft.com/office/drawing/2014/main" id="{105750FC-B839-AC4E-996A-1A5B6A9226F4}"/>
              </a:ext>
            </a:extLst>
          </p:cNvPr>
          <p:cNvSpPr txBox="1"/>
          <p:nvPr/>
        </p:nvSpPr>
        <p:spPr>
          <a:xfrm>
            <a:off x="7586752" y="2745249"/>
            <a:ext cx="889988" cy="253916"/>
          </a:xfrm>
          <a:prstGeom prst="rect">
            <a:avLst/>
          </a:prstGeom>
          <a:noFill/>
        </p:spPr>
        <p:txBody>
          <a:bodyPr wrap="none" rtlCol="0">
            <a:spAutoFit/>
          </a:bodyPr>
          <a:lstStyle/>
          <a:p>
            <a:pPr algn="ctr"/>
            <a:r>
              <a:rPr lang="sv-SE" sz="1050" b="1" dirty="0"/>
              <a:t> 60% </a:t>
            </a:r>
            <a:r>
              <a:rPr lang="sv-SE" sz="1050" dirty="0"/>
              <a:t>(82%)</a:t>
            </a:r>
          </a:p>
        </p:txBody>
      </p:sp>
      <p:grpSp>
        <p:nvGrpSpPr>
          <p:cNvPr id="21" name="Grupp 20">
            <a:extLst>
              <a:ext uri="{FF2B5EF4-FFF2-40B4-BE49-F238E27FC236}">
                <a16:creationId xmlns:a16="http://schemas.microsoft.com/office/drawing/2014/main" id="{E62FED97-9AC0-5E2F-9F80-F8177143CFA3}"/>
              </a:ext>
            </a:extLst>
          </p:cNvPr>
          <p:cNvGrpSpPr/>
          <p:nvPr/>
        </p:nvGrpSpPr>
        <p:grpSpPr>
          <a:xfrm>
            <a:off x="8031746" y="1727849"/>
            <a:ext cx="1423766" cy="2060226"/>
            <a:chOff x="6829582" y="1744813"/>
            <a:chExt cx="1423766" cy="1953030"/>
          </a:xfrm>
        </p:grpSpPr>
        <p:sp>
          <p:nvSpPr>
            <p:cNvPr id="22" name="textruta 21">
              <a:extLst>
                <a:ext uri="{FF2B5EF4-FFF2-40B4-BE49-F238E27FC236}">
                  <a16:creationId xmlns:a16="http://schemas.microsoft.com/office/drawing/2014/main" id="{9CB737B3-9328-6C76-C6B2-66DC196CEE6B}"/>
                </a:ext>
              </a:extLst>
            </p:cNvPr>
            <p:cNvSpPr txBox="1"/>
            <p:nvPr/>
          </p:nvSpPr>
          <p:spPr>
            <a:xfrm>
              <a:off x="7171000" y="1744813"/>
              <a:ext cx="1082348" cy="415498"/>
            </a:xfrm>
            <a:prstGeom prst="rect">
              <a:avLst/>
            </a:prstGeom>
            <a:noFill/>
          </p:spPr>
          <p:txBody>
            <a:bodyPr wrap="none" rtlCol="0">
              <a:spAutoFit/>
            </a:bodyPr>
            <a:lstStyle/>
            <a:p>
              <a:pPr algn="ctr"/>
              <a:r>
                <a:rPr lang="sv-SE" sz="1050" i="1" dirty="0"/>
                <a:t>Investerar i </a:t>
              </a:r>
              <a:r>
                <a:rPr lang="sv-SE" sz="1050" i="1" dirty="0" err="1"/>
                <a:t>FoI</a:t>
              </a:r>
              <a:br>
                <a:rPr lang="sv-SE" sz="1050" b="1" dirty="0"/>
              </a:br>
              <a:r>
                <a:rPr lang="sv-SE" sz="1050" b="1" dirty="0"/>
                <a:t> 56% </a:t>
              </a:r>
              <a:r>
                <a:rPr lang="sv-SE" sz="1050" dirty="0"/>
                <a:t>(53%)</a:t>
              </a:r>
            </a:p>
          </p:txBody>
        </p:sp>
        <p:sp>
          <p:nvSpPr>
            <p:cNvPr id="24" name="Ned 19">
              <a:extLst>
                <a:ext uri="{FF2B5EF4-FFF2-40B4-BE49-F238E27FC236}">
                  <a16:creationId xmlns:a16="http://schemas.microsoft.com/office/drawing/2014/main" id="{53730C88-FB71-3BDA-6526-C496EEEB7A90}"/>
                </a:ext>
              </a:extLst>
            </p:cNvPr>
            <p:cNvSpPr/>
            <p:nvPr/>
          </p:nvSpPr>
          <p:spPr>
            <a:xfrm>
              <a:off x="6829582" y="3541995"/>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31" name="Ned 19">
            <a:extLst>
              <a:ext uri="{FF2B5EF4-FFF2-40B4-BE49-F238E27FC236}">
                <a16:creationId xmlns:a16="http://schemas.microsoft.com/office/drawing/2014/main" id="{5284FCAE-F6E7-4151-B515-2E7F46A87971}"/>
              </a:ext>
            </a:extLst>
          </p:cNvPr>
          <p:cNvSpPr/>
          <p:nvPr/>
        </p:nvSpPr>
        <p:spPr>
          <a:xfrm>
            <a:off x="6915084" y="4517693"/>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Ned 19">
            <a:extLst>
              <a:ext uri="{FF2B5EF4-FFF2-40B4-BE49-F238E27FC236}">
                <a16:creationId xmlns:a16="http://schemas.microsoft.com/office/drawing/2014/main" id="{37C8786C-266D-7609-161B-EFFBADC25724}"/>
              </a:ext>
            </a:extLst>
          </p:cNvPr>
          <p:cNvSpPr/>
          <p:nvPr/>
        </p:nvSpPr>
        <p:spPr>
          <a:xfrm>
            <a:off x="7562094" y="2799817"/>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619504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ildobjekt 20">
            <a:extLst>
              <a:ext uri="{FF2B5EF4-FFF2-40B4-BE49-F238E27FC236}">
                <a16:creationId xmlns:a16="http://schemas.microsoft.com/office/drawing/2014/main" id="{40A079DB-5912-A54A-A529-3C055082058C}"/>
              </a:ext>
            </a:extLst>
          </p:cNvPr>
          <p:cNvPicPr>
            <a:picLocks noChangeAspect="1"/>
          </p:cNvPicPr>
          <p:nvPr/>
        </p:nvPicPr>
        <p:blipFill rotWithShape="1">
          <a:blip r:embed="rId2">
            <a:lum bright="70000" contrast="-70000"/>
          </a:blip>
          <a:srcRect t="7938" r="12995" b="8562"/>
          <a:stretch/>
        </p:blipFill>
        <p:spPr>
          <a:xfrm>
            <a:off x="4266189" y="0"/>
            <a:ext cx="8003321" cy="6858000"/>
          </a:xfrm>
          <a:prstGeom prst="rect">
            <a:avLst/>
          </a:prstGeom>
        </p:spPr>
      </p:pic>
      <p:sp>
        <p:nvSpPr>
          <p:cNvPr id="2" name="Rubrik 1">
            <a:extLst>
              <a:ext uri="{FF2B5EF4-FFF2-40B4-BE49-F238E27FC236}">
                <a16:creationId xmlns:a16="http://schemas.microsoft.com/office/drawing/2014/main" id="{087BA382-8FFF-704D-A6DE-D7A8B937B57D}"/>
              </a:ext>
            </a:extLst>
          </p:cNvPr>
          <p:cNvSpPr>
            <a:spLocks noGrp="1"/>
          </p:cNvSpPr>
          <p:nvPr>
            <p:ph type="title"/>
          </p:nvPr>
        </p:nvSpPr>
        <p:spPr/>
        <p:txBody>
          <a:bodyPr/>
          <a:lstStyle/>
          <a:p>
            <a:r>
              <a:rPr lang="sv-SE" dirty="0"/>
              <a:t>Totalt medverkade 165 medlemsföretag i Insikt 2025</a:t>
            </a:r>
          </a:p>
        </p:txBody>
      </p:sp>
      <p:sp>
        <p:nvSpPr>
          <p:cNvPr id="3" name="Platshållare för innehåll 2">
            <a:extLst>
              <a:ext uri="{FF2B5EF4-FFF2-40B4-BE49-F238E27FC236}">
                <a16:creationId xmlns:a16="http://schemas.microsoft.com/office/drawing/2014/main" id="{6F2D9035-1B1A-1B47-96DF-C6E3D1967E3B}"/>
              </a:ext>
            </a:extLst>
          </p:cNvPr>
          <p:cNvSpPr>
            <a:spLocks noGrp="1"/>
          </p:cNvSpPr>
          <p:nvPr>
            <p:ph idx="1"/>
          </p:nvPr>
        </p:nvSpPr>
        <p:spPr>
          <a:xfrm>
            <a:off x="415788" y="1020727"/>
            <a:ext cx="3578144" cy="1719031"/>
          </a:xfrm>
        </p:spPr>
        <p:txBody>
          <a:bodyPr/>
          <a:lstStyle/>
          <a:p>
            <a:r>
              <a:rPr lang="sv-SE" b="1" dirty="0"/>
              <a:t>Svarande per verksamhetsområde</a:t>
            </a:r>
            <a:br>
              <a:rPr lang="sv-SE" dirty="0"/>
            </a:br>
            <a:r>
              <a:rPr lang="sv-SE" dirty="0"/>
              <a:t> Procent av totalen </a:t>
            </a:r>
          </a:p>
        </p:txBody>
      </p:sp>
      <p:sp>
        <p:nvSpPr>
          <p:cNvPr id="25" name="Platshållare för sidfot 24">
            <a:extLst>
              <a:ext uri="{FF2B5EF4-FFF2-40B4-BE49-F238E27FC236}">
                <a16:creationId xmlns:a16="http://schemas.microsoft.com/office/drawing/2014/main" id="{DF43A484-7221-914F-A3F3-490AEB74BF2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rPr>
              <a:t>Insikt 2025 |</a:t>
            </a:r>
          </a:p>
        </p:txBody>
      </p:sp>
      <p:sp>
        <p:nvSpPr>
          <p:cNvPr id="24" name="Platshållare för bildnummer 23">
            <a:extLst>
              <a:ext uri="{FF2B5EF4-FFF2-40B4-BE49-F238E27FC236}">
                <a16:creationId xmlns:a16="http://schemas.microsoft.com/office/drawing/2014/main" id="{A96B92A4-27D2-6B4E-91B7-6CEA4259EA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7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7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
        <p:nvSpPr>
          <p:cNvPr id="4" name="textruta 3">
            <a:extLst>
              <a:ext uri="{FF2B5EF4-FFF2-40B4-BE49-F238E27FC236}">
                <a16:creationId xmlns:a16="http://schemas.microsoft.com/office/drawing/2014/main" id="{294331B3-169E-284D-BF58-4F154BDA2E72}"/>
              </a:ext>
            </a:extLst>
          </p:cNvPr>
          <p:cNvSpPr txBox="1"/>
          <p:nvPr/>
        </p:nvSpPr>
        <p:spPr>
          <a:xfrm>
            <a:off x="6757799" y="1293737"/>
            <a:ext cx="836961" cy="5386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solidFill>
                  <a:prstClr val="black"/>
                </a:solidFill>
                <a:latin typeface="Arial" panose="020B0604020202020204"/>
              </a:rPr>
              <a:t>9</a:t>
            </a:r>
            <a:r>
              <a:rPr kumimoji="0" lang="sv-SE" sz="1800" b="1" i="0" u="none" strike="noStrike" kern="1200" cap="none" spc="0" normalizeH="0" baseline="0" noProof="0" dirty="0">
                <a:ln>
                  <a:noFill/>
                </a:ln>
                <a:solidFill>
                  <a:prstClr val="black"/>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prstClr val="black"/>
                </a:solidFill>
                <a:effectLst/>
                <a:uLnTx/>
                <a:uFillTx/>
                <a:latin typeface="Arial" panose="020B0604020202020204"/>
                <a:ea typeface="+mn-ea"/>
                <a:cs typeface="+mn-cs"/>
              </a:rPr>
              <a:t>*Annan</a:t>
            </a:r>
          </a:p>
        </p:txBody>
      </p:sp>
      <p:cxnSp>
        <p:nvCxnSpPr>
          <p:cNvPr id="5" name="Rak 4">
            <a:extLst>
              <a:ext uri="{FF2B5EF4-FFF2-40B4-BE49-F238E27FC236}">
                <a16:creationId xmlns:a16="http://schemas.microsoft.com/office/drawing/2014/main" id="{FB782D5A-EB04-2E44-89AE-281BDA221ADD}"/>
              </a:ext>
            </a:extLst>
          </p:cNvPr>
          <p:cNvCxnSpPr>
            <a:cxnSpLocks/>
          </p:cNvCxnSpPr>
          <p:nvPr/>
        </p:nvCxnSpPr>
        <p:spPr>
          <a:xfrm flipV="1">
            <a:off x="9676611" y="3250691"/>
            <a:ext cx="514233" cy="1933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Rak 5">
            <a:extLst>
              <a:ext uri="{FF2B5EF4-FFF2-40B4-BE49-F238E27FC236}">
                <a16:creationId xmlns:a16="http://schemas.microsoft.com/office/drawing/2014/main" id="{21003BB5-88BC-E945-AE95-AA2E48983B6A}"/>
              </a:ext>
            </a:extLst>
          </p:cNvPr>
          <p:cNvCxnSpPr>
            <a:cxnSpLocks/>
          </p:cNvCxnSpPr>
          <p:nvPr/>
        </p:nvCxnSpPr>
        <p:spPr>
          <a:xfrm>
            <a:off x="10190844" y="3251373"/>
            <a:ext cx="13938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ruta 6">
            <a:extLst>
              <a:ext uri="{FF2B5EF4-FFF2-40B4-BE49-F238E27FC236}">
                <a16:creationId xmlns:a16="http://schemas.microsoft.com/office/drawing/2014/main" id="{30020B15-FCB4-194F-928E-A07998FB61BB}"/>
              </a:ext>
            </a:extLst>
          </p:cNvPr>
          <p:cNvSpPr txBox="1"/>
          <p:nvPr/>
        </p:nvSpPr>
        <p:spPr>
          <a:xfrm>
            <a:off x="10115753" y="2742661"/>
            <a:ext cx="1592104" cy="5386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Arial" panose="020B0604020202020204"/>
                <a:ea typeface="+mn-ea"/>
                <a:cs typeface="+mn-cs"/>
              </a:rPr>
              <a:t>48%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prstClr val="black"/>
                </a:solidFill>
                <a:effectLst/>
                <a:uLnTx/>
                <a:uFillTx/>
                <a:latin typeface="Arial" panose="020B0604020202020204"/>
                <a:ea typeface="+mn-ea"/>
                <a:cs typeface="+mn-cs"/>
              </a:rPr>
              <a:t>Teknikkonsultföretag</a:t>
            </a:r>
          </a:p>
        </p:txBody>
      </p:sp>
      <p:cxnSp>
        <p:nvCxnSpPr>
          <p:cNvPr id="8" name="Rak 7">
            <a:extLst>
              <a:ext uri="{FF2B5EF4-FFF2-40B4-BE49-F238E27FC236}">
                <a16:creationId xmlns:a16="http://schemas.microsoft.com/office/drawing/2014/main" id="{3F477D63-1189-FC42-BE02-69E93A291CF4}"/>
              </a:ext>
            </a:extLst>
          </p:cNvPr>
          <p:cNvCxnSpPr>
            <a:cxnSpLocks/>
          </p:cNvCxnSpPr>
          <p:nvPr/>
        </p:nvCxnSpPr>
        <p:spPr>
          <a:xfrm flipV="1">
            <a:off x="7453690" y="5018854"/>
            <a:ext cx="400918" cy="6612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ak 8">
            <a:extLst>
              <a:ext uri="{FF2B5EF4-FFF2-40B4-BE49-F238E27FC236}">
                <a16:creationId xmlns:a16="http://schemas.microsoft.com/office/drawing/2014/main" id="{1AA79E70-839A-A940-9B66-33AF9AAE088F}"/>
              </a:ext>
            </a:extLst>
          </p:cNvPr>
          <p:cNvCxnSpPr>
            <a:cxnSpLocks/>
          </p:cNvCxnSpPr>
          <p:nvPr/>
        </p:nvCxnSpPr>
        <p:spPr>
          <a:xfrm>
            <a:off x="6157060" y="5680072"/>
            <a:ext cx="12909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ruta 9">
            <a:extLst>
              <a:ext uri="{FF2B5EF4-FFF2-40B4-BE49-F238E27FC236}">
                <a16:creationId xmlns:a16="http://schemas.microsoft.com/office/drawing/2014/main" id="{F3504E0C-A5D2-E845-ADB4-5D30356668B3}"/>
              </a:ext>
            </a:extLst>
          </p:cNvPr>
          <p:cNvSpPr txBox="1"/>
          <p:nvPr/>
        </p:nvSpPr>
        <p:spPr>
          <a:xfrm>
            <a:off x="6157801" y="4968754"/>
            <a:ext cx="159210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Arial" panose="020B0604020202020204"/>
                <a:ea typeface="+mn-ea"/>
                <a:cs typeface="+mn-cs"/>
              </a:rPr>
              <a:t>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prstClr val="black"/>
                </a:solidFill>
                <a:effectLst/>
                <a:uLnTx/>
                <a:uFillTx/>
                <a:latin typeface="Arial" panose="020B0604020202020204"/>
                <a:ea typeface="+mn-ea"/>
                <a:cs typeface="+mn-cs"/>
              </a:rPr>
              <a:t>Industri- och </a:t>
            </a:r>
            <a:r>
              <a:rPr kumimoji="0" lang="sv-SE" sz="1100" b="0" i="0" u="none" strike="noStrike" kern="1200" cap="none" spc="0" normalizeH="0" baseline="0" noProof="0" dirty="0" err="1">
                <a:ln>
                  <a:noFill/>
                </a:ln>
                <a:solidFill>
                  <a:prstClr val="black"/>
                </a:solidFill>
                <a:effectLst/>
                <a:uLnTx/>
                <a:uFillTx/>
                <a:latin typeface="Arial" panose="020B0604020202020204"/>
                <a:ea typeface="+mn-ea"/>
                <a:cs typeface="+mn-cs"/>
              </a:rPr>
              <a:t>techkonsultföretag</a:t>
            </a:r>
            <a:endParaRPr kumimoji="0" lang="sv-SE" sz="11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11" name="Rak 10">
            <a:extLst>
              <a:ext uri="{FF2B5EF4-FFF2-40B4-BE49-F238E27FC236}">
                <a16:creationId xmlns:a16="http://schemas.microsoft.com/office/drawing/2014/main" id="{EF5E8118-E2D5-4940-B607-8ADBA16E3238}"/>
              </a:ext>
            </a:extLst>
          </p:cNvPr>
          <p:cNvCxnSpPr>
            <a:cxnSpLocks/>
          </p:cNvCxnSpPr>
          <p:nvPr/>
        </p:nvCxnSpPr>
        <p:spPr>
          <a:xfrm>
            <a:off x="4986718" y="3250691"/>
            <a:ext cx="11703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1BEDDB38-73EE-3D44-97F1-EC359D584C75}"/>
              </a:ext>
            </a:extLst>
          </p:cNvPr>
          <p:cNvSpPr txBox="1"/>
          <p:nvPr/>
        </p:nvSpPr>
        <p:spPr>
          <a:xfrm>
            <a:off x="4896219" y="2710317"/>
            <a:ext cx="1754747" cy="5386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solidFill>
                  <a:prstClr val="black"/>
                </a:solidFill>
                <a:latin typeface="Arial" panose="020B0604020202020204"/>
              </a:rPr>
              <a:t>27</a:t>
            </a:r>
            <a:r>
              <a:rPr kumimoji="0" lang="sv-SE" sz="1800" b="1" i="0" u="none" strike="noStrike" kern="1200" cap="none" spc="0" normalizeH="0" baseline="0" noProof="0" dirty="0">
                <a:ln>
                  <a:noFill/>
                </a:ln>
                <a:solidFill>
                  <a:prstClr val="black"/>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prstClr val="black"/>
                </a:solidFill>
                <a:effectLst/>
                <a:uLnTx/>
                <a:uFillTx/>
                <a:latin typeface="Arial" panose="020B0604020202020204"/>
                <a:ea typeface="+mn-ea"/>
                <a:cs typeface="+mn-cs"/>
              </a:rPr>
              <a:t>Arkitektföretag</a:t>
            </a:r>
          </a:p>
        </p:txBody>
      </p:sp>
      <p:cxnSp>
        <p:nvCxnSpPr>
          <p:cNvPr id="13" name="Rak 12">
            <a:extLst>
              <a:ext uri="{FF2B5EF4-FFF2-40B4-BE49-F238E27FC236}">
                <a16:creationId xmlns:a16="http://schemas.microsoft.com/office/drawing/2014/main" id="{A9D873C0-28BF-DC48-9FD4-F3F6595ACB23}"/>
              </a:ext>
            </a:extLst>
          </p:cNvPr>
          <p:cNvCxnSpPr>
            <a:cxnSpLocks/>
          </p:cNvCxnSpPr>
          <p:nvPr/>
        </p:nvCxnSpPr>
        <p:spPr>
          <a:xfrm>
            <a:off x="7443417" y="1802449"/>
            <a:ext cx="220868" cy="3495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13">
            <a:extLst>
              <a:ext uri="{FF2B5EF4-FFF2-40B4-BE49-F238E27FC236}">
                <a16:creationId xmlns:a16="http://schemas.microsoft.com/office/drawing/2014/main" id="{D94C221D-A988-BE46-B17C-1968506A30E5}"/>
              </a:ext>
            </a:extLst>
          </p:cNvPr>
          <p:cNvCxnSpPr>
            <a:cxnSpLocks/>
          </p:cNvCxnSpPr>
          <p:nvPr/>
        </p:nvCxnSpPr>
        <p:spPr>
          <a:xfrm>
            <a:off x="6775819" y="1802449"/>
            <a:ext cx="66189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k 14">
            <a:extLst>
              <a:ext uri="{FF2B5EF4-FFF2-40B4-BE49-F238E27FC236}">
                <a16:creationId xmlns:a16="http://schemas.microsoft.com/office/drawing/2014/main" id="{0E63D269-2E90-2145-A79F-93A1325BE121}"/>
              </a:ext>
            </a:extLst>
          </p:cNvPr>
          <p:cNvCxnSpPr>
            <a:cxnSpLocks/>
          </p:cNvCxnSpPr>
          <p:nvPr/>
        </p:nvCxnSpPr>
        <p:spPr>
          <a:xfrm flipH="1" flipV="1">
            <a:off x="6158629" y="3250691"/>
            <a:ext cx="514233" cy="1933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Rak 26">
            <a:extLst>
              <a:ext uri="{FF2B5EF4-FFF2-40B4-BE49-F238E27FC236}">
                <a16:creationId xmlns:a16="http://schemas.microsoft.com/office/drawing/2014/main" id="{30AF9433-A0F1-B344-8489-F182A0B88272}"/>
              </a:ext>
            </a:extLst>
          </p:cNvPr>
          <p:cNvCxnSpPr/>
          <p:nvPr/>
        </p:nvCxnSpPr>
        <p:spPr>
          <a:xfrm>
            <a:off x="303493" y="1020726"/>
            <a:ext cx="0" cy="4825720"/>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ruta 25">
            <a:extLst>
              <a:ext uri="{FF2B5EF4-FFF2-40B4-BE49-F238E27FC236}">
                <a16:creationId xmlns:a16="http://schemas.microsoft.com/office/drawing/2014/main" id="{6074845A-4A55-A94F-8F9B-A7FF75A7C3B9}"/>
              </a:ext>
            </a:extLst>
          </p:cNvPr>
          <p:cNvSpPr txBox="1"/>
          <p:nvPr/>
        </p:nvSpPr>
        <p:spPr>
          <a:xfrm>
            <a:off x="3809299" y="6208976"/>
            <a:ext cx="4580015"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prstClr val="black"/>
                </a:solidFill>
                <a:effectLst/>
                <a:uLnTx/>
                <a:uFillTx/>
                <a:latin typeface="Arial" panose="020B0604020202020204"/>
                <a:ea typeface="+mn-ea"/>
                <a:cs typeface="+mn-cs"/>
              </a:rPr>
              <a:t>*</a:t>
            </a:r>
            <a:r>
              <a:rPr kumimoji="0" lang="sv-SE" sz="700" b="0" i="0" u="none" strike="noStrike" kern="1200" cap="none" spc="0" normalizeH="0" baseline="0" noProof="0" err="1">
                <a:ln>
                  <a:noFill/>
                </a:ln>
                <a:solidFill>
                  <a:prstClr val="black"/>
                </a:solidFill>
                <a:effectLst/>
                <a:uLnTx/>
                <a:uFillTx/>
                <a:latin typeface="Arial" panose="020B0604020202020204"/>
                <a:ea typeface="+mn-ea"/>
                <a:cs typeface="+mn-cs"/>
              </a:rPr>
              <a:t>Företagen</a:t>
            </a:r>
            <a:r>
              <a:rPr kumimoji="0" lang="sv-SE" sz="700" b="0" i="0" u="none" strike="noStrike" kern="1200" cap="none" spc="0" normalizeH="0" baseline="0" noProof="0">
                <a:ln>
                  <a:noFill/>
                </a:ln>
                <a:solidFill>
                  <a:prstClr val="black"/>
                </a:solidFill>
                <a:effectLst/>
                <a:uLnTx/>
                <a:uFillTx/>
                <a:latin typeface="Arial" panose="020B0604020202020204"/>
                <a:ea typeface="+mn-ea"/>
                <a:cs typeface="+mn-cs"/>
              </a:rPr>
              <a:t> i kategorin ”annan” </a:t>
            </a:r>
            <a:r>
              <a:rPr kumimoji="0" lang="sv-SE" sz="700" b="0" i="0" u="none" strike="noStrike" kern="1200" cap="none" spc="0" normalizeH="0" baseline="0" noProof="0" err="1">
                <a:ln>
                  <a:noFill/>
                </a:ln>
                <a:solidFill>
                  <a:prstClr val="black"/>
                </a:solidFill>
                <a:effectLst/>
                <a:uLnTx/>
                <a:uFillTx/>
                <a:latin typeface="Arial" panose="020B0604020202020204"/>
                <a:ea typeface="+mn-ea"/>
                <a:cs typeface="+mn-cs"/>
              </a:rPr>
              <a:t>består</a:t>
            </a:r>
            <a:r>
              <a:rPr kumimoji="0" lang="sv-SE" sz="700" b="0" i="0" u="none" strike="noStrike" kern="1200" cap="none" spc="0" normalizeH="0" baseline="0" noProof="0">
                <a:ln>
                  <a:noFill/>
                </a:ln>
                <a:solidFill>
                  <a:prstClr val="black"/>
                </a:solidFill>
                <a:effectLst/>
                <a:uLnTx/>
                <a:uFillTx/>
                <a:latin typeface="Arial" panose="020B0604020202020204"/>
                <a:ea typeface="+mn-ea"/>
                <a:cs typeface="+mn-cs"/>
              </a:rPr>
              <a:t> av </a:t>
            </a:r>
            <a:r>
              <a:rPr kumimoji="0" lang="sv-SE" sz="700" b="0" i="0" u="none" strike="noStrike" kern="1200" cap="none" spc="0" normalizeH="0" baseline="0" noProof="0" err="1">
                <a:ln>
                  <a:noFill/>
                </a:ln>
                <a:solidFill>
                  <a:prstClr val="black"/>
                </a:solidFill>
                <a:effectLst/>
                <a:uLnTx/>
                <a:uFillTx/>
                <a:latin typeface="Arial" panose="020B0604020202020204"/>
                <a:ea typeface="+mn-ea"/>
                <a:cs typeface="+mn-cs"/>
              </a:rPr>
              <a:t>TIC-företag</a:t>
            </a:r>
            <a:r>
              <a:rPr kumimoji="0" lang="sv-SE" sz="700" b="0" i="0" u="none" strike="noStrike" kern="1200" cap="none" spc="0" normalizeH="0" baseline="0" noProof="0">
                <a:ln>
                  <a:noFill/>
                </a:ln>
                <a:solidFill>
                  <a:prstClr val="black"/>
                </a:solidFill>
                <a:effectLst/>
                <a:uLnTx/>
                <a:uFillTx/>
                <a:latin typeface="Arial" panose="020B0604020202020204"/>
                <a:ea typeface="+mn-ea"/>
                <a:cs typeface="+mn-cs"/>
              </a:rPr>
              <a:t> (Test, Inspektion och Certifiering), forsknings- och </a:t>
            </a:r>
            <a:r>
              <a:rPr kumimoji="0" lang="sv-SE" sz="700" b="0" i="0" u="none" strike="noStrike" kern="1200" cap="none" spc="0" normalizeH="0" baseline="0" noProof="0" err="1">
                <a:ln>
                  <a:noFill/>
                </a:ln>
                <a:solidFill>
                  <a:prstClr val="black"/>
                </a:solidFill>
                <a:effectLst/>
                <a:uLnTx/>
                <a:uFillTx/>
                <a:latin typeface="Arial" panose="020B0604020202020204"/>
                <a:ea typeface="+mn-ea"/>
                <a:cs typeface="+mn-cs"/>
              </a:rPr>
              <a:t>utveck</a:t>
            </a:r>
            <a:r>
              <a:rPr kumimoji="0" lang="sv-SE" sz="700" b="0" i="0" u="none" strike="noStrike" kern="1200" cap="none" spc="0" normalizeH="0" baseline="0" noProof="0">
                <a:ln>
                  <a:noFill/>
                </a:ln>
                <a:solidFill>
                  <a:prstClr val="black"/>
                </a:solidFill>
                <a:effectLst/>
                <a:uLnTx/>
                <a:uFillTx/>
                <a:latin typeface="Arial" panose="020B0604020202020204"/>
                <a:ea typeface="+mn-ea"/>
                <a:cs typeface="+mn-cs"/>
              </a:rPr>
              <a:t>- </a:t>
            </a:r>
            <a:r>
              <a:rPr kumimoji="0" lang="sv-SE" sz="700" b="0" i="0" u="none" strike="noStrike" kern="1200" cap="none" spc="0" normalizeH="0" baseline="0" noProof="0" err="1">
                <a:ln>
                  <a:noFill/>
                </a:ln>
                <a:solidFill>
                  <a:prstClr val="black"/>
                </a:solidFill>
                <a:effectLst/>
                <a:uLnTx/>
                <a:uFillTx/>
                <a:latin typeface="Arial" panose="020B0604020202020204"/>
                <a:ea typeface="+mn-ea"/>
                <a:cs typeface="+mn-cs"/>
              </a:rPr>
              <a:t>lingsföretag</a:t>
            </a:r>
            <a:r>
              <a:rPr kumimoji="0" lang="sv-SE" sz="700" b="0" i="0" u="none" strike="noStrike" kern="1200" cap="none" spc="0" normalizeH="0" baseline="0" noProof="0">
                <a:ln>
                  <a:noFill/>
                </a:ln>
                <a:solidFill>
                  <a:prstClr val="black"/>
                </a:solidFill>
                <a:effectLst/>
                <a:uLnTx/>
                <a:uFillTx/>
                <a:latin typeface="Arial" panose="020B0604020202020204"/>
                <a:ea typeface="+mn-ea"/>
                <a:cs typeface="+mn-cs"/>
              </a:rPr>
              <a:t> eller </a:t>
            </a:r>
            <a:r>
              <a:rPr kumimoji="0" lang="sv-SE" sz="700" b="0" i="0" u="none" strike="noStrike" kern="1200" cap="none" spc="0" normalizeH="0" baseline="0" noProof="0" err="1">
                <a:ln>
                  <a:noFill/>
                </a:ln>
                <a:solidFill>
                  <a:prstClr val="black"/>
                </a:solidFill>
                <a:effectLst/>
                <a:uLnTx/>
                <a:uFillTx/>
                <a:latin typeface="Arial" panose="020B0604020202020204"/>
                <a:ea typeface="+mn-ea"/>
                <a:cs typeface="+mn-cs"/>
              </a:rPr>
              <a:t>företag</a:t>
            </a:r>
            <a:r>
              <a:rPr kumimoji="0" lang="sv-SE" sz="700" b="0" i="0" u="none" strike="noStrike" kern="1200" cap="none" spc="0" normalizeH="0" baseline="0" noProof="0">
                <a:ln>
                  <a:noFill/>
                </a:ln>
                <a:solidFill>
                  <a:prstClr val="black"/>
                </a:solidFill>
                <a:effectLst/>
                <a:uLnTx/>
                <a:uFillTx/>
                <a:latin typeface="Arial" panose="020B0604020202020204"/>
                <a:ea typeface="+mn-ea"/>
                <a:cs typeface="+mn-cs"/>
              </a:rPr>
              <a:t> som verkar som </a:t>
            </a:r>
            <a:r>
              <a:rPr kumimoji="0" lang="sv-SE" sz="700" b="0" i="0" u="none" strike="noStrike" kern="1200" cap="none" spc="0" normalizeH="0" baseline="0" noProof="0" err="1">
                <a:ln>
                  <a:noFill/>
                </a:ln>
                <a:solidFill>
                  <a:prstClr val="black"/>
                </a:solidFill>
                <a:effectLst/>
                <a:uLnTx/>
                <a:uFillTx/>
                <a:latin typeface="Arial" panose="020B0604020202020204"/>
                <a:ea typeface="+mn-ea"/>
                <a:cs typeface="+mn-cs"/>
              </a:rPr>
              <a:t>underleverantörer</a:t>
            </a:r>
            <a:r>
              <a:rPr kumimoji="0" lang="sv-SE" sz="700" b="0" i="0" u="none" strike="noStrike" kern="1200" cap="none" spc="0" normalizeH="0" baseline="0" noProof="0">
                <a:ln>
                  <a:noFill/>
                </a:ln>
                <a:solidFill>
                  <a:prstClr val="black"/>
                </a:solidFill>
                <a:effectLst/>
                <a:uLnTx/>
                <a:uFillTx/>
                <a:latin typeface="Arial" panose="020B0604020202020204"/>
                <a:ea typeface="+mn-ea"/>
                <a:cs typeface="+mn-cs"/>
              </a:rPr>
              <a:t> till arkitekt- och </a:t>
            </a:r>
            <a:r>
              <a:rPr kumimoji="0" lang="sv-SE" sz="700" b="0" i="0" u="none" strike="noStrike" kern="1200" cap="none" spc="0" normalizeH="0" baseline="0" noProof="0" err="1">
                <a:ln>
                  <a:noFill/>
                </a:ln>
                <a:solidFill>
                  <a:prstClr val="black"/>
                </a:solidFill>
                <a:effectLst/>
                <a:uLnTx/>
                <a:uFillTx/>
                <a:latin typeface="Arial" panose="020B0604020202020204"/>
                <a:ea typeface="+mn-ea"/>
                <a:cs typeface="+mn-cs"/>
              </a:rPr>
              <a:t>ingenjörsföretagen</a:t>
            </a:r>
            <a:r>
              <a:rPr kumimoji="0" lang="sv-SE" sz="700" b="0" i="0" u="none" strike="noStrike" kern="1200" cap="none" spc="0" normalizeH="0" baseline="0" noProof="0">
                <a:ln>
                  <a:noFill/>
                </a:ln>
                <a:solidFill>
                  <a:prstClr val="black"/>
                </a:solidFill>
                <a:effectLst/>
                <a:uLnTx/>
                <a:uFillTx/>
                <a:latin typeface="Arial" panose="020B0604020202020204"/>
                <a:ea typeface="+mn-ea"/>
                <a:cs typeface="+mn-cs"/>
              </a:rPr>
              <a:t>. </a:t>
            </a:r>
          </a:p>
        </p:txBody>
      </p:sp>
      <p:sp>
        <p:nvSpPr>
          <p:cNvPr id="23" name="textruta 22">
            <a:extLst>
              <a:ext uri="{FF2B5EF4-FFF2-40B4-BE49-F238E27FC236}">
                <a16:creationId xmlns:a16="http://schemas.microsoft.com/office/drawing/2014/main" id="{2BF8D2D8-C87C-E3CC-901B-B81107137102}"/>
              </a:ext>
            </a:extLst>
          </p:cNvPr>
          <p:cNvSpPr txBox="1"/>
          <p:nvPr/>
        </p:nvSpPr>
        <p:spPr>
          <a:xfrm>
            <a:off x="7563030" y="3231678"/>
            <a:ext cx="122341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Arial" panose="020B0604020202020204"/>
                <a:ea typeface="+mn-ea"/>
                <a:cs typeface="+mn-cs"/>
              </a:rPr>
              <a:t>165 företag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Arial" panose="020B0604020202020204"/>
                <a:ea typeface="+mn-ea"/>
                <a:cs typeface="+mn-cs"/>
              </a:rPr>
              <a:t>totalt</a:t>
            </a:r>
          </a:p>
        </p:txBody>
      </p:sp>
      <p:sp>
        <p:nvSpPr>
          <p:cNvPr id="17" name="Platshållare för innehåll 2">
            <a:extLst>
              <a:ext uri="{FF2B5EF4-FFF2-40B4-BE49-F238E27FC236}">
                <a16:creationId xmlns:a16="http://schemas.microsoft.com/office/drawing/2014/main" id="{5E167190-DE2A-58F7-9894-AE4847500D11}"/>
              </a:ext>
            </a:extLst>
          </p:cNvPr>
          <p:cNvSpPr txBox="1">
            <a:spLocks/>
          </p:cNvSpPr>
          <p:nvPr/>
        </p:nvSpPr>
        <p:spPr>
          <a:xfrm>
            <a:off x="617561" y="2388415"/>
            <a:ext cx="3491861" cy="2889246"/>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3"/>
              </a:buBlip>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657B71"/>
              </a:buClr>
              <a:buSzTx/>
              <a:buFontTx/>
              <a:buNone/>
              <a:tabLst/>
              <a:defRPr/>
            </a:pPr>
            <a:r>
              <a:rPr kumimoji="0" lang="sv-SE" sz="1300" b="0" i="0" u="none" strike="noStrike" kern="1200" cap="none" spc="0" normalizeH="0" baseline="0" noProof="0" dirty="0">
                <a:ln>
                  <a:noFill/>
                </a:ln>
                <a:solidFill>
                  <a:prstClr val="black"/>
                </a:solidFill>
                <a:effectLst/>
                <a:uLnTx/>
                <a:uFillTx/>
                <a:latin typeface="Arial" panose="020B0604020202020204"/>
                <a:ea typeface="+mn-ea"/>
                <a:cs typeface="+mn-cs"/>
              </a:rPr>
              <a:t>I vår bortfallsanalys kontrollerar vi att </a:t>
            </a:r>
            <a:r>
              <a:rPr lang="sv-SE" sz="1300" dirty="0">
                <a:solidFill>
                  <a:prstClr val="black"/>
                </a:solidFill>
                <a:latin typeface="Arial" panose="020B0604020202020204"/>
              </a:rPr>
              <a:t>fördelningen av verksamhetsområde och företagsstorlek överensstämmer mellan respondentgruppen och samtliga medlemsföretag. På så sätt kan vi konstatera att enkätsvaren kan ses som representativa för samtliga medlemsföretag. </a:t>
            </a:r>
            <a:endParaRPr kumimoji="0" lang="sv-SE"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aphicFrame>
        <p:nvGraphicFramePr>
          <p:cNvPr id="16" name="Diagram 15">
            <a:extLst>
              <a:ext uri="{FF2B5EF4-FFF2-40B4-BE49-F238E27FC236}">
                <a16:creationId xmlns:a16="http://schemas.microsoft.com/office/drawing/2014/main" id="{726713D5-5520-F6B6-2334-48A1D3A85710}"/>
              </a:ext>
            </a:extLst>
          </p:cNvPr>
          <p:cNvGraphicFramePr>
            <a:graphicFrameLocks/>
          </p:cNvGraphicFramePr>
          <p:nvPr>
            <p:extLst>
              <p:ext uri="{D42A27DB-BD31-4B8C-83A1-F6EECF244321}">
                <p14:modId xmlns:p14="http://schemas.microsoft.com/office/powerpoint/2010/main" val="575575137"/>
              </p:ext>
            </p:extLst>
          </p:nvPr>
        </p:nvGraphicFramePr>
        <p:xfrm>
          <a:off x="5881283" y="1336978"/>
          <a:ext cx="4532197" cy="441459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749072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B5F6278D-9205-3944-BDC2-1D704BC71D7F}"/>
              </a:ext>
            </a:extLst>
          </p:cNvPr>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7" name="Diagram 6">
            <a:extLst>
              <a:ext uri="{FF2B5EF4-FFF2-40B4-BE49-F238E27FC236}">
                <a16:creationId xmlns:a16="http://schemas.microsoft.com/office/drawing/2014/main" id="{7D1A8F1B-06BF-E415-ED67-BE446F5EC0EB}"/>
              </a:ext>
            </a:extLst>
          </p:cNvPr>
          <p:cNvGraphicFramePr>
            <a:graphicFrameLocks/>
          </p:cNvGraphicFramePr>
          <p:nvPr>
            <p:extLst>
              <p:ext uri="{D42A27DB-BD31-4B8C-83A1-F6EECF244321}">
                <p14:modId xmlns:p14="http://schemas.microsoft.com/office/powerpoint/2010/main" val="972102894"/>
              </p:ext>
            </p:extLst>
          </p:nvPr>
        </p:nvGraphicFramePr>
        <p:xfrm>
          <a:off x="5816600" y="2487344"/>
          <a:ext cx="5941114" cy="3439350"/>
        </p:xfrm>
        <a:graphic>
          <a:graphicData uri="http://schemas.openxmlformats.org/drawingml/2006/chart">
            <c:chart xmlns:c="http://schemas.openxmlformats.org/drawingml/2006/chart" xmlns:r="http://schemas.openxmlformats.org/officeDocument/2006/relationships" r:id="rId3"/>
          </a:graphicData>
        </a:graphic>
      </p:graphicFrame>
      <p:sp>
        <p:nvSpPr>
          <p:cNvPr id="2" name="Rubrik 1">
            <a:extLst>
              <a:ext uri="{FF2B5EF4-FFF2-40B4-BE49-F238E27FC236}">
                <a16:creationId xmlns:a16="http://schemas.microsoft.com/office/drawing/2014/main" id="{1A0DC40C-63E8-1D48-ADF1-659D98B8BE6F}"/>
              </a:ext>
            </a:extLst>
          </p:cNvPr>
          <p:cNvSpPr>
            <a:spLocks noGrp="1"/>
          </p:cNvSpPr>
          <p:nvPr>
            <p:ph type="title"/>
          </p:nvPr>
        </p:nvSpPr>
        <p:spPr>
          <a:xfrm>
            <a:off x="415788" y="293413"/>
            <a:ext cx="9443840" cy="514662"/>
          </a:xfrm>
        </p:spPr>
        <p:txBody>
          <a:bodyPr/>
          <a:lstStyle/>
          <a:p>
            <a:r>
              <a:rPr lang="sv-SE" sz="2000" dirty="0"/>
              <a:t>80 procent av medlemsföretagen har en lokalkostnad under </a:t>
            </a:r>
            <a:br>
              <a:rPr lang="sv-SE" dirty="0"/>
            </a:br>
            <a:r>
              <a:rPr lang="sv-SE" dirty="0"/>
              <a:t>10</a:t>
            </a:r>
            <a:r>
              <a:rPr lang="sv-SE" sz="2000" dirty="0"/>
              <a:t> procent av de totala kostnaderna</a:t>
            </a:r>
          </a:p>
        </p:txBody>
      </p:sp>
      <p:sp>
        <p:nvSpPr>
          <p:cNvPr id="3" name="Platshållare för innehåll 2">
            <a:extLst>
              <a:ext uri="{FF2B5EF4-FFF2-40B4-BE49-F238E27FC236}">
                <a16:creationId xmlns:a16="http://schemas.microsoft.com/office/drawing/2014/main" id="{99F16A86-F66F-8847-9C83-DAF90D36D6F2}"/>
              </a:ext>
            </a:extLst>
          </p:cNvPr>
          <p:cNvSpPr>
            <a:spLocks noGrp="1"/>
          </p:cNvSpPr>
          <p:nvPr>
            <p:ph idx="1"/>
          </p:nvPr>
        </p:nvSpPr>
        <p:spPr/>
        <p:txBody>
          <a:bodyPr/>
          <a:lstStyle/>
          <a:p>
            <a:r>
              <a:rPr lang="sv-SE" b="1" dirty="0"/>
              <a:t>Lokalkostnaderna</a:t>
            </a:r>
            <a:br>
              <a:rPr lang="sv-SE" dirty="0"/>
            </a:br>
            <a:r>
              <a:rPr lang="sv-SE" dirty="0"/>
              <a:t> Procent av totala kostnaderna</a:t>
            </a:r>
          </a:p>
        </p:txBody>
      </p:sp>
      <p:sp>
        <p:nvSpPr>
          <p:cNvPr id="9" name="Platshållare för sidfot 8">
            <a:extLst>
              <a:ext uri="{FF2B5EF4-FFF2-40B4-BE49-F238E27FC236}">
                <a16:creationId xmlns:a16="http://schemas.microsoft.com/office/drawing/2014/main" id="{720A136F-9157-6D4B-BB43-11E297817608}"/>
              </a:ext>
            </a:extLst>
          </p:cNvPr>
          <p:cNvSpPr>
            <a:spLocks noGrp="1"/>
          </p:cNvSpPr>
          <p:nvPr>
            <p:ph type="ftr" sz="quarter" idx="11"/>
          </p:nvPr>
        </p:nvSpPr>
        <p:spPr/>
        <p:txBody>
          <a:bodyPr/>
          <a:lstStyle/>
          <a:p>
            <a:r>
              <a:rPr lang="sv-SE" dirty="0"/>
              <a:t>Insikt 2025 |</a:t>
            </a:r>
          </a:p>
        </p:txBody>
      </p:sp>
      <p:sp>
        <p:nvSpPr>
          <p:cNvPr id="10" name="Platshållare för bildnummer 9">
            <a:extLst>
              <a:ext uri="{FF2B5EF4-FFF2-40B4-BE49-F238E27FC236}">
                <a16:creationId xmlns:a16="http://schemas.microsoft.com/office/drawing/2014/main" id="{573C47B8-555F-3A4E-B1DC-BDC0768E3783}"/>
              </a:ext>
            </a:extLst>
          </p:cNvPr>
          <p:cNvSpPr>
            <a:spLocks noGrp="1"/>
          </p:cNvSpPr>
          <p:nvPr>
            <p:ph type="sldNum" sz="quarter" idx="12"/>
          </p:nvPr>
        </p:nvSpPr>
        <p:spPr/>
        <p:txBody>
          <a:bodyPr/>
          <a:lstStyle/>
          <a:p>
            <a:fld id="{AE086683-F536-42AB-ABBC-F4803DFE8DBC}" type="slidenum">
              <a:rPr lang="sv-SE" smtClean="0"/>
              <a:t>30</a:t>
            </a:fld>
            <a:endParaRPr lang="sv-SE"/>
          </a:p>
        </p:txBody>
      </p:sp>
      <p:pic>
        <p:nvPicPr>
          <p:cNvPr id="4" name="Bildobjekt 3">
            <a:extLst>
              <a:ext uri="{FF2B5EF4-FFF2-40B4-BE49-F238E27FC236}">
                <a16:creationId xmlns:a16="http://schemas.microsoft.com/office/drawing/2014/main" id="{B6BE5A17-EA52-D14B-ABC7-09B0170F4F53}"/>
              </a:ext>
            </a:extLst>
          </p:cNvPr>
          <p:cNvPicPr>
            <a:picLocks noChangeAspect="1"/>
          </p:cNvPicPr>
          <p:nvPr/>
        </p:nvPicPr>
        <p:blipFill rotWithShape="1">
          <a:blip r:embed="rId4">
            <a:lum bright="70000" contrast="-70000"/>
          </a:blip>
          <a:srcRect t="46771" r="5441"/>
          <a:stretch/>
        </p:blipFill>
        <p:spPr>
          <a:xfrm>
            <a:off x="10161115" y="0"/>
            <a:ext cx="2030886" cy="1020726"/>
          </a:xfrm>
          <a:prstGeom prst="rect">
            <a:avLst/>
          </a:prstGeom>
        </p:spPr>
      </p:pic>
      <p:sp>
        <p:nvSpPr>
          <p:cNvPr id="5" name="textruta 4">
            <a:extLst>
              <a:ext uri="{FF2B5EF4-FFF2-40B4-BE49-F238E27FC236}">
                <a16:creationId xmlns:a16="http://schemas.microsoft.com/office/drawing/2014/main" id="{7D67036A-C27C-E542-B3DC-32FFF2A19960}"/>
              </a:ext>
            </a:extLst>
          </p:cNvPr>
          <p:cNvSpPr txBox="1"/>
          <p:nvPr/>
        </p:nvSpPr>
        <p:spPr>
          <a:xfrm>
            <a:off x="10579468" y="293413"/>
            <a:ext cx="1311045" cy="276999"/>
          </a:xfrm>
          <a:prstGeom prst="rect">
            <a:avLst/>
          </a:prstGeom>
          <a:noFill/>
        </p:spPr>
        <p:txBody>
          <a:bodyPr wrap="square" rtlCol="0">
            <a:spAutoFit/>
          </a:bodyPr>
          <a:lstStyle/>
          <a:p>
            <a:pPr algn="ctr"/>
            <a:r>
              <a:rPr lang="sv-SE" sz="1200" b="1">
                <a:solidFill>
                  <a:schemeClr val="bg2">
                    <a:lumMod val="10000"/>
                  </a:schemeClr>
                </a:solidFill>
              </a:rPr>
              <a:t>Affärsmodeller</a:t>
            </a:r>
          </a:p>
        </p:txBody>
      </p:sp>
      <p:sp>
        <p:nvSpPr>
          <p:cNvPr id="8" name="textruta 7">
            <a:extLst>
              <a:ext uri="{FF2B5EF4-FFF2-40B4-BE49-F238E27FC236}">
                <a16:creationId xmlns:a16="http://schemas.microsoft.com/office/drawing/2014/main" id="{17CEFE8F-EFF7-D841-B473-B60497EEFBA5}"/>
              </a:ext>
            </a:extLst>
          </p:cNvPr>
          <p:cNvSpPr txBox="1"/>
          <p:nvPr/>
        </p:nvSpPr>
        <p:spPr>
          <a:xfrm>
            <a:off x="2612202" y="1794121"/>
            <a:ext cx="952779" cy="262254"/>
          </a:xfrm>
          <a:prstGeom prst="rect">
            <a:avLst/>
          </a:prstGeom>
          <a:noFill/>
        </p:spPr>
        <p:txBody>
          <a:bodyPr wrap="square" rtlCol="0">
            <a:spAutoFit/>
          </a:bodyPr>
          <a:lstStyle/>
          <a:p>
            <a:pPr algn="ctr"/>
            <a:r>
              <a:rPr lang="sv-SE" sz="1100" b="1"/>
              <a:t>TOTALT</a:t>
            </a:r>
          </a:p>
        </p:txBody>
      </p:sp>
      <p:sp>
        <p:nvSpPr>
          <p:cNvPr id="17" name="textruta 16">
            <a:extLst>
              <a:ext uri="{FF2B5EF4-FFF2-40B4-BE49-F238E27FC236}">
                <a16:creationId xmlns:a16="http://schemas.microsoft.com/office/drawing/2014/main" id="{F5F72DFF-62C3-AA43-A158-0CBE05847785}"/>
              </a:ext>
            </a:extLst>
          </p:cNvPr>
          <p:cNvSpPr txBox="1"/>
          <p:nvPr/>
        </p:nvSpPr>
        <p:spPr>
          <a:xfrm>
            <a:off x="8043423" y="1790873"/>
            <a:ext cx="2627965" cy="261610"/>
          </a:xfrm>
          <a:prstGeom prst="rect">
            <a:avLst/>
          </a:prstGeom>
          <a:noFill/>
        </p:spPr>
        <p:txBody>
          <a:bodyPr wrap="square" rtlCol="0">
            <a:spAutoFit/>
          </a:bodyPr>
          <a:lstStyle/>
          <a:p>
            <a:pPr algn="ctr"/>
            <a:r>
              <a:rPr lang="sv-SE" sz="1100" b="1" dirty="0"/>
              <a:t>PER VERKSAMHETSOMRÅDE 2024</a:t>
            </a:r>
          </a:p>
        </p:txBody>
      </p:sp>
      <p:sp>
        <p:nvSpPr>
          <p:cNvPr id="18" name="Höger klammerparentes 17">
            <a:extLst>
              <a:ext uri="{FF2B5EF4-FFF2-40B4-BE49-F238E27FC236}">
                <a16:creationId xmlns:a16="http://schemas.microsoft.com/office/drawing/2014/main" id="{BCB2D675-C2C9-5D4C-992D-E4EDAE2D21EE}"/>
              </a:ext>
            </a:extLst>
          </p:cNvPr>
          <p:cNvSpPr/>
          <p:nvPr/>
        </p:nvSpPr>
        <p:spPr>
          <a:xfrm rot="16200000">
            <a:off x="9127988" y="1113993"/>
            <a:ext cx="122890" cy="3198441"/>
          </a:xfrm>
          <a:prstGeom prst="rightBrace">
            <a:avLst>
              <a:gd name="adj1" fmla="val 4716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9" name="Höger klammerparentes 18">
            <a:extLst>
              <a:ext uri="{FF2B5EF4-FFF2-40B4-BE49-F238E27FC236}">
                <a16:creationId xmlns:a16="http://schemas.microsoft.com/office/drawing/2014/main" id="{07F4A9B3-E16C-3A47-A385-9C78D219A1DB}"/>
              </a:ext>
            </a:extLst>
          </p:cNvPr>
          <p:cNvSpPr/>
          <p:nvPr/>
        </p:nvSpPr>
        <p:spPr>
          <a:xfrm rot="16200000">
            <a:off x="9300769" y="1681659"/>
            <a:ext cx="97628" cy="3529968"/>
          </a:xfrm>
          <a:prstGeom prst="rightBrace">
            <a:avLst>
              <a:gd name="adj1" fmla="val 4716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0" name="Höger klammerparentes 19">
            <a:extLst>
              <a:ext uri="{FF2B5EF4-FFF2-40B4-BE49-F238E27FC236}">
                <a16:creationId xmlns:a16="http://schemas.microsoft.com/office/drawing/2014/main" id="{5D7BF68C-78CA-F64A-8BCC-E1C88A30D96F}"/>
              </a:ext>
            </a:extLst>
          </p:cNvPr>
          <p:cNvSpPr/>
          <p:nvPr/>
        </p:nvSpPr>
        <p:spPr>
          <a:xfrm rot="16200000">
            <a:off x="8983476" y="2719749"/>
            <a:ext cx="120552" cy="2918303"/>
          </a:xfrm>
          <a:prstGeom prst="rightBrace">
            <a:avLst>
              <a:gd name="adj1" fmla="val 4716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1" name="Höger klammerparentes 20">
            <a:extLst>
              <a:ext uri="{FF2B5EF4-FFF2-40B4-BE49-F238E27FC236}">
                <a16:creationId xmlns:a16="http://schemas.microsoft.com/office/drawing/2014/main" id="{A2EB266E-BDD8-1A48-A4A6-2184D4EB60AD}"/>
              </a:ext>
            </a:extLst>
          </p:cNvPr>
          <p:cNvSpPr/>
          <p:nvPr/>
        </p:nvSpPr>
        <p:spPr>
          <a:xfrm rot="16200000">
            <a:off x="9256954" y="3235671"/>
            <a:ext cx="141809" cy="3404181"/>
          </a:xfrm>
          <a:prstGeom prst="rightBrace">
            <a:avLst>
              <a:gd name="adj1" fmla="val 4716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2" name="textruta 21">
            <a:extLst>
              <a:ext uri="{FF2B5EF4-FFF2-40B4-BE49-F238E27FC236}">
                <a16:creationId xmlns:a16="http://schemas.microsoft.com/office/drawing/2014/main" id="{1DF837E9-16ED-FE41-B7E0-F807DD484ABF}"/>
              </a:ext>
            </a:extLst>
          </p:cNvPr>
          <p:cNvSpPr txBox="1"/>
          <p:nvPr/>
        </p:nvSpPr>
        <p:spPr>
          <a:xfrm>
            <a:off x="7730523" y="2320237"/>
            <a:ext cx="3108543" cy="369332"/>
          </a:xfrm>
          <a:prstGeom prst="rect">
            <a:avLst/>
          </a:prstGeom>
          <a:noFill/>
        </p:spPr>
        <p:txBody>
          <a:bodyPr wrap="none" rtlCol="0">
            <a:spAutoFit/>
          </a:bodyPr>
          <a:lstStyle/>
          <a:p>
            <a:pPr algn="ctr"/>
            <a:r>
              <a:rPr lang="sv-SE" sz="900" i="1" dirty="0"/>
              <a:t>Andel med lokalkostnader under 10% av totala kostnader</a:t>
            </a:r>
            <a:br>
              <a:rPr lang="sv-SE" sz="900" b="1" dirty="0"/>
            </a:br>
            <a:r>
              <a:rPr lang="sv-SE" sz="900" b="1" dirty="0"/>
              <a:t> 69% </a:t>
            </a:r>
            <a:r>
              <a:rPr lang="sv-SE" sz="900" dirty="0"/>
              <a:t>(82%)</a:t>
            </a:r>
          </a:p>
        </p:txBody>
      </p:sp>
      <p:sp>
        <p:nvSpPr>
          <p:cNvPr id="23" name="textruta 22">
            <a:extLst>
              <a:ext uri="{FF2B5EF4-FFF2-40B4-BE49-F238E27FC236}">
                <a16:creationId xmlns:a16="http://schemas.microsoft.com/office/drawing/2014/main" id="{CE3F74A4-39F4-D34C-A09A-E09DDF94C1D4}"/>
              </a:ext>
            </a:extLst>
          </p:cNvPr>
          <p:cNvSpPr txBox="1"/>
          <p:nvPr/>
        </p:nvSpPr>
        <p:spPr>
          <a:xfrm>
            <a:off x="8928201" y="3176087"/>
            <a:ext cx="787395" cy="230832"/>
          </a:xfrm>
          <a:prstGeom prst="rect">
            <a:avLst/>
          </a:prstGeom>
          <a:noFill/>
        </p:spPr>
        <p:txBody>
          <a:bodyPr wrap="none" rtlCol="0">
            <a:spAutoFit/>
          </a:bodyPr>
          <a:lstStyle/>
          <a:p>
            <a:pPr algn="ctr"/>
            <a:r>
              <a:rPr lang="sv-SE" sz="900" b="1" dirty="0"/>
              <a:t> 88% </a:t>
            </a:r>
            <a:r>
              <a:rPr lang="sv-SE" sz="900" dirty="0"/>
              <a:t>(87%)</a:t>
            </a:r>
          </a:p>
        </p:txBody>
      </p:sp>
      <p:grpSp>
        <p:nvGrpSpPr>
          <p:cNvPr id="15" name="Grupp 14">
            <a:extLst>
              <a:ext uri="{FF2B5EF4-FFF2-40B4-BE49-F238E27FC236}">
                <a16:creationId xmlns:a16="http://schemas.microsoft.com/office/drawing/2014/main" id="{C2DD1B19-01BD-73EB-06A9-06DF5F5B7706}"/>
              </a:ext>
            </a:extLst>
          </p:cNvPr>
          <p:cNvGrpSpPr/>
          <p:nvPr/>
        </p:nvGrpSpPr>
        <p:grpSpPr>
          <a:xfrm>
            <a:off x="8896547" y="4637668"/>
            <a:ext cx="795014" cy="230832"/>
            <a:chOff x="8602673" y="4468110"/>
            <a:chExt cx="795014" cy="230832"/>
          </a:xfrm>
        </p:grpSpPr>
        <p:sp>
          <p:nvSpPr>
            <p:cNvPr id="25" name="textruta 24">
              <a:extLst>
                <a:ext uri="{FF2B5EF4-FFF2-40B4-BE49-F238E27FC236}">
                  <a16:creationId xmlns:a16="http://schemas.microsoft.com/office/drawing/2014/main" id="{59E7700D-14BD-8E44-A33C-64F5E0A5B773}"/>
                </a:ext>
              </a:extLst>
            </p:cNvPr>
            <p:cNvSpPr txBox="1"/>
            <p:nvPr/>
          </p:nvSpPr>
          <p:spPr>
            <a:xfrm>
              <a:off x="8610292" y="4468110"/>
              <a:ext cx="787395" cy="230832"/>
            </a:xfrm>
            <a:prstGeom prst="rect">
              <a:avLst/>
            </a:prstGeom>
            <a:noFill/>
          </p:spPr>
          <p:txBody>
            <a:bodyPr wrap="none" rtlCol="0">
              <a:spAutoFit/>
            </a:bodyPr>
            <a:lstStyle/>
            <a:p>
              <a:pPr algn="ctr"/>
              <a:r>
                <a:rPr lang="sv-SE" sz="900" b="1" dirty="0"/>
                <a:t> 86% </a:t>
              </a:r>
              <a:r>
                <a:rPr lang="sv-SE" sz="900" dirty="0"/>
                <a:t>(80%)</a:t>
              </a:r>
            </a:p>
          </p:txBody>
        </p:sp>
        <p:sp>
          <p:nvSpPr>
            <p:cNvPr id="27" name="Ned 26">
              <a:extLst>
                <a:ext uri="{FF2B5EF4-FFF2-40B4-BE49-F238E27FC236}">
                  <a16:creationId xmlns:a16="http://schemas.microsoft.com/office/drawing/2014/main" id="{AD014C9B-FEDF-A94F-8148-0D0F6C7F3DBB}"/>
                </a:ext>
              </a:extLst>
            </p:cNvPr>
            <p:cNvSpPr/>
            <p:nvPr/>
          </p:nvSpPr>
          <p:spPr>
            <a:xfrm rot="10800000">
              <a:off x="8602673" y="4504528"/>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8" name="Ned 27">
            <a:extLst>
              <a:ext uri="{FF2B5EF4-FFF2-40B4-BE49-F238E27FC236}">
                <a16:creationId xmlns:a16="http://schemas.microsoft.com/office/drawing/2014/main" id="{BA96B9CC-6003-FF4A-BF00-0D05AB4230C6}"/>
              </a:ext>
            </a:extLst>
          </p:cNvPr>
          <p:cNvSpPr/>
          <p:nvPr/>
        </p:nvSpPr>
        <p:spPr>
          <a:xfrm rot="10800000">
            <a:off x="8899368" y="3245078"/>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Ned 29">
            <a:extLst>
              <a:ext uri="{FF2B5EF4-FFF2-40B4-BE49-F238E27FC236}">
                <a16:creationId xmlns:a16="http://schemas.microsoft.com/office/drawing/2014/main" id="{61ACEA7D-1946-D64D-846E-FFC086B72F33}"/>
              </a:ext>
            </a:extLst>
          </p:cNvPr>
          <p:cNvSpPr/>
          <p:nvPr/>
        </p:nvSpPr>
        <p:spPr>
          <a:xfrm>
            <a:off x="8889072" y="2506394"/>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26" name="Grupp 25">
            <a:extLst>
              <a:ext uri="{FF2B5EF4-FFF2-40B4-BE49-F238E27FC236}">
                <a16:creationId xmlns:a16="http://schemas.microsoft.com/office/drawing/2014/main" id="{522C9FE9-CD82-DA3C-B63C-0DC1DF0E2879}"/>
              </a:ext>
            </a:extLst>
          </p:cNvPr>
          <p:cNvGrpSpPr/>
          <p:nvPr/>
        </p:nvGrpSpPr>
        <p:grpSpPr>
          <a:xfrm>
            <a:off x="8650054" y="3899085"/>
            <a:ext cx="787395" cy="230832"/>
            <a:chOff x="8732977" y="3766904"/>
            <a:chExt cx="787395" cy="230832"/>
          </a:xfrm>
        </p:grpSpPr>
        <p:sp>
          <p:nvSpPr>
            <p:cNvPr id="24" name="textruta 23">
              <a:extLst>
                <a:ext uri="{FF2B5EF4-FFF2-40B4-BE49-F238E27FC236}">
                  <a16:creationId xmlns:a16="http://schemas.microsoft.com/office/drawing/2014/main" id="{3C45F422-104C-1A4C-9C40-90F16FFD18C7}"/>
                </a:ext>
              </a:extLst>
            </p:cNvPr>
            <p:cNvSpPr txBox="1"/>
            <p:nvPr/>
          </p:nvSpPr>
          <p:spPr>
            <a:xfrm>
              <a:off x="8732977" y="3766904"/>
              <a:ext cx="787395" cy="230832"/>
            </a:xfrm>
            <a:prstGeom prst="rect">
              <a:avLst/>
            </a:prstGeom>
            <a:noFill/>
          </p:spPr>
          <p:txBody>
            <a:bodyPr wrap="none" rtlCol="0">
              <a:spAutoFit/>
            </a:bodyPr>
            <a:lstStyle/>
            <a:p>
              <a:pPr algn="ctr"/>
              <a:r>
                <a:rPr lang="sv-SE" sz="900" b="1" dirty="0"/>
                <a:t> 73% </a:t>
              </a:r>
              <a:r>
                <a:rPr lang="sv-SE" sz="900" dirty="0"/>
                <a:t>(61%)</a:t>
              </a:r>
            </a:p>
          </p:txBody>
        </p:sp>
        <p:sp>
          <p:nvSpPr>
            <p:cNvPr id="11" name="Ned 10">
              <a:extLst>
                <a:ext uri="{FF2B5EF4-FFF2-40B4-BE49-F238E27FC236}">
                  <a16:creationId xmlns:a16="http://schemas.microsoft.com/office/drawing/2014/main" id="{76E84A3D-83A7-14B1-58B5-90FF7A46F1E3}"/>
                </a:ext>
              </a:extLst>
            </p:cNvPr>
            <p:cNvSpPr/>
            <p:nvPr/>
          </p:nvSpPr>
          <p:spPr>
            <a:xfrm rot="10800000">
              <a:off x="8747155" y="3821908"/>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aphicFrame>
        <p:nvGraphicFramePr>
          <p:cNvPr id="6" name="Diagram 5">
            <a:extLst>
              <a:ext uri="{FF2B5EF4-FFF2-40B4-BE49-F238E27FC236}">
                <a16:creationId xmlns:a16="http://schemas.microsoft.com/office/drawing/2014/main" id="{98645010-4272-1BE0-2EEB-8DA1C90322B0}"/>
              </a:ext>
            </a:extLst>
          </p:cNvPr>
          <p:cNvGraphicFramePr>
            <a:graphicFrameLocks/>
          </p:cNvGraphicFramePr>
          <p:nvPr>
            <p:extLst>
              <p:ext uri="{D42A27DB-BD31-4B8C-83A1-F6EECF244321}">
                <p14:modId xmlns:p14="http://schemas.microsoft.com/office/powerpoint/2010/main" val="247859859"/>
              </p:ext>
            </p:extLst>
          </p:nvPr>
        </p:nvGraphicFramePr>
        <p:xfrm>
          <a:off x="415787" y="2099004"/>
          <a:ext cx="5605554" cy="373827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93223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4DDEB270-D02C-0E44-8727-28026D3E1515}"/>
              </a:ext>
            </a:extLst>
          </p:cNvPr>
          <p:cNvSpPr/>
          <p:nvPr/>
        </p:nvSpPr>
        <p:spPr>
          <a:xfrm>
            <a:off x="6099306" y="0"/>
            <a:ext cx="6096000" cy="6858000"/>
          </a:xfrm>
          <a:prstGeom prst="rect">
            <a:avLst/>
          </a:prstGeom>
          <a:solidFill>
            <a:srgbClr val="E7E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0" name="Bildobjekt 19">
            <a:extLst>
              <a:ext uri="{FF2B5EF4-FFF2-40B4-BE49-F238E27FC236}">
                <a16:creationId xmlns:a16="http://schemas.microsoft.com/office/drawing/2014/main" id="{1D11E6CC-EEE0-3541-AAF5-1D407E00F990}"/>
              </a:ext>
            </a:extLst>
          </p:cNvPr>
          <p:cNvPicPr>
            <a:picLocks noChangeAspect="1"/>
          </p:cNvPicPr>
          <p:nvPr/>
        </p:nvPicPr>
        <p:blipFill rotWithShape="1">
          <a:blip r:embed="rId2">
            <a:lum bright="70000" contrast="-70000"/>
          </a:blip>
          <a:srcRect t="46771" r="5441"/>
          <a:stretch/>
        </p:blipFill>
        <p:spPr>
          <a:xfrm>
            <a:off x="10161114" y="3967"/>
            <a:ext cx="2030886" cy="1020726"/>
          </a:xfrm>
          <a:prstGeom prst="rect">
            <a:avLst/>
          </a:prstGeom>
          <a:solidFill>
            <a:srgbClr val="E7E8E4"/>
          </a:solidFill>
        </p:spPr>
      </p:pic>
      <p:sp>
        <p:nvSpPr>
          <p:cNvPr id="15" name="textruta 14">
            <a:extLst>
              <a:ext uri="{FF2B5EF4-FFF2-40B4-BE49-F238E27FC236}">
                <a16:creationId xmlns:a16="http://schemas.microsoft.com/office/drawing/2014/main" id="{64A94590-F1F3-EC47-8325-5C26D090C323}"/>
              </a:ext>
            </a:extLst>
          </p:cNvPr>
          <p:cNvSpPr txBox="1"/>
          <p:nvPr/>
        </p:nvSpPr>
        <p:spPr>
          <a:xfrm>
            <a:off x="2764302" y="2229582"/>
            <a:ext cx="952779" cy="262254"/>
          </a:xfrm>
          <a:prstGeom prst="rect">
            <a:avLst/>
          </a:prstGeom>
          <a:noFill/>
        </p:spPr>
        <p:txBody>
          <a:bodyPr wrap="square" rtlCol="0">
            <a:spAutoFit/>
          </a:bodyPr>
          <a:lstStyle/>
          <a:p>
            <a:pPr algn="ctr"/>
            <a:r>
              <a:rPr lang="sv-SE" sz="1100" b="1" dirty="0"/>
              <a:t>TOTALT</a:t>
            </a:r>
          </a:p>
        </p:txBody>
      </p:sp>
      <p:sp>
        <p:nvSpPr>
          <p:cNvPr id="16" name="textruta 15">
            <a:extLst>
              <a:ext uri="{FF2B5EF4-FFF2-40B4-BE49-F238E27FC236}">
                <a16:creationId xmlns:a16="http://schemas.microsoft.com/office/drawing/2014/main" id="{374A20F3-9B0E-1B4A-8025-80FEF44E68D1}"/>
              </a:ext>
            </a:extLst>
          </p:cNvPr>
          <p:cNvSpPr txBox="1"/>
          <p:nvPr/>
        </p:nvSpPr>
        <p:spPr>
          <a:xfrm>
            <a:off x="8043423" y="1708812"/>
            <a:ext cx="2627965" cy="261610"/>
          </a:xfrm>
          <a:prstGeom prst="rect">
            <a:avLst/>
          </a:prstGeom>
          <a:noFill/>
        </p:spPr>
        <p:txBody>
          <a:bodyPr wrap="square" rtlCol="0">
            <a:spAutoFit/>
          </a:bodyPr>
          <a:lstStyle/>
          <a:p>
            <a:pPr algn="ctr"/>
            <a:r>
              <a:rPr lang="sv-SE" sz="1100" b="1" dirty="0"/>
              <a:t>PER VERKSAMHETSOMRÅDE 2024</a:t>
            </a:r>
          </a:p>
        </p:txBody>
      </p:sp>
      <p:sp>
        <p:nvSpPr>
          <p:cNvPr id="5" name="textruta 4">
            <a:extLst>
              <a:ext uri="{FF2B5EF4-FFF2-40B4-BE49-F238E27FC236}">
                <a16:creationId xmlns:a16="http://schemas.microsoft.com/office/drawing/2014/main" id="{474CB9D1-A899-0F4E-B602-2819E4AA1727}"/>
              </a:ext>
            </a:extLst>
          </p:cNvPr>
          <p:cNvSpPr txBox="1"/>
          <p:nvPr/>
        </p:nvSpPr>
        <p:spPr>
          <a:xfrm>
            <a:off x="10579468" y="293413"/>
            <a:ext cx="1311045" cy="276999"/>
          </a:xfrm>
          <a:prstGeom prst="rect">
            <a:avLst/>
          </a:prstGeom>
          <a:noFill/>
        </p:spPr>
        <p:txBody>
          <a:bodyPr wrap="square" rtlCol="0">
            <a:spAutoFit/>
          </a:bodyPr>
          <a:lstStyle/>
          <a:p>
            <a:pPr algn="ctr"/>
            <a:r>
              <a:rPr lang="sv-SE" sz="1200" b="1">
                <a:solidFill>
                  <a:schemeClr val="bg2">
                    <a:lumMod val="10000"/>
                  </a:schemeClr>
                </a:solidFill>
              </a:rPr>
              <a:t>Affärsmodeller</a:t>
            </a:r>
          </a:p>
        </p:txBody>
      </p:sp>
      <p:sp>
        <p:nvSpPr>
          <p:cNvPr id="2" name="Rubrik 1">
            <a:extLst>
              <a:ext uri="{FF2B5EF4-FFF2-40B4-BE49-F238E27FC236}">
                <a16:creationId xmlns:a16="http://schemas.microsoft.com/office/drawing/2014/main" id="{80AE534E-DEB8-5549-9D69-33A8AB223F1B}"/>
              </a:ext>
            </a:extLst>
          </p:cNvPr>
          <p:cNvSpPr>
            <a:spLocks noGrp="1"/>
          </p:cNvSpPr>
          <p:nvPr>
            <p:ph type="title"/>
          </p:nvPr>
        </p:nvSpPr>
        <p:spPr>
          <a:xfrm>
            <a:off x="415789" y="293413"/>
            <a:ext cx="9731676" cy="514662"/>
          </a:xfrm>
        </p:spPr>
        <p:txBody>
          <a:bodyPr/>
          <a:lstStyle/>
          <a:p>
            <a:r>
              <a:rPr lang="sv-SE" dirty="0"/>
              <a:t>53 procent av m</a:t>
            </a:r>
            <a:r>
              <a:rPr lang="sv-SE" sz="2000" dirty="0"/>
              <a:t>edlemsföretagen har en IT-kostnad </a:t>
            </a:r>
            <a:r>
              <a:rPr lang="sv-SE" dirty="0"/>
              <a:t>över 4</a:t>
            </a:r>
            <a:r>
              <a:rPr lang="sv-SE" sz="2000" dirty="0"/>
              <a:t> procent av </a:t>
            </a:r>
            <a:r>
              <a:rPr lang="sv-SE" dirty="0"/>
              <a:t>de </a:t>
            </a:r>
            <a:r>
              <a:rPr lang="sv-SE" sz="2000" dirty="0"/>
              <a:t>totala kostnaderna</a:t>
            </a:r>
            <a:r>
              <a:rPr lang="sv-SE" dirty="0"/>
              <a:t> </a:t>
            </a:r>
            <a:endParaRPr lang="sv-SE" sz="2000" dirty="0"/>
          </a:p>
        </p:txBody>
      </p:sp>
      <p:sp>
        <p:nvSpPr>
          <p:cNvPr id="3" name="Platshållare för innehåll 2">
            <a:extLst>
              <a:ext uri="{FF2B5EF4-FFF2-40B4-BE49-F238E27FC236}">
                <a16:creationId xmlns:a16="http://schemas.microsoft.com/office/drawing/2014/main" id="{8CC2C8A7-27A8-704F-A013-53674A58AB4C}"/>
              </a:ext>
            </a:extLst>
          </p:cNvPr>
          <p:cNvSpPr>
            <a:spLocks noGrp="1"/>
          </p:cNvSpPr>
          <p:nvPr>
            <p:ph idx="1"/>
          </p:nvPr>
        </p:nvSpPr>
        <p:spPr>
          <a:xfrm>
            <a:off x="415787" y="1020727"/>
            <a:ext cx="8731519" cy="590422"/>
          </a:xfrm>
        </p:spPr>
        <p:txBody>
          <a:bodyPr/>
          <a:lstStyle/>
          <a:p>
            <a:r>
              <a:rPr lang="sv-SE" b="1" dirty="0"/>
              <a:t>IT-kostnader</a:t>
            </a:r>
            <a:br>
              <a:rPr lang="sv-SE" dirty="0"/>
            </a:br>
            <a:r>
              <a:rPr lang="sv-SE" dirty="0"/>
              <a:t> Procent av totala kostnaderna, totalt och fördelat per verksamhetsområde </a:t>
            </a:r>
          </a:p>
        </p:txBody>
      </p:sp>
      <p:sp>
        <p:nvSpPr>
          <p:cNvPr id="10" name="Platshållare för sidfot 9">
            <a:extLst>
              <a:ext uri="{FF2B5EF4-FFF2-40B4-BE49-F238E27FC236}">
                <a16:creationId xmlns:a16="http://schemas.microsoft.com/office/drawing/2014/main" id="{032063A7-3A72-884D-AE9D-9EDF432D934F}"/>
              </a:ext>
            </a:extLst>
          </p:cNvPr>
          <p:cNvSpPr>
            <a:spLocks noGrp="1"/>
          </p:cNvSpPr>
          <p:nvPr>
            <p:ph type="ftr" sz="quarter" idx="11"/>
          </p:nvPr>
        </p:nvSpPr>
        <p:spPr/>
        <p:txBody>
          <a:bodyPr/>
          <a:lstStyle/>
          <a:p>
            <a:r>
              <a:rPr lang="sv-SE" dirty="0"/>
              <a:t>Insikt 2025 |</a:t>
            </a:r>
          </a:p>
        </p:txBody>
      </p:sp>
      <p:sp>
        <p:nvSpPr>
          <p:cNvPr id="11" name="Platshållare för bildnummer 10">
            <a:extLst>
              <a:ext uri="{FF2B5EF4-FFF2-40B4-BE49-F238E27FC236}">
                <a16:creationId xmlns:a16="http://schemas.microsoft.com/office/drawing/2014/main" id="{A9FF817B-A545-4447-B071-EDAC8282D821}"/>
              </a:ext>
            </a:extLst>
          </p:cNvPr>
          <p:cNvSpPr>
            <a:spLocks noGrp="1"/>
          </p:cNvSpPr>
          <p:nvPr>
            <p:ph type="sldNum" sz="quarter" idx="12"/>
          </p:nvPr>
        </p:nvSpPr>
        <p:spPr/>
        <p:txBody>
          <a:bodyPr/>
          <a:lstStyle/>
          <a:p>
            <a:fld id="{AE086683-F536-42AB-ABBC-F4803DFE8DBC}" type="slidenum">
              <a:rPr lang="sv-SE" smtClean="0"/>
              <a:t>31</a:t>
            </a:fld>
            <a:endParaRPr lang="sv-SE"/>
          </a:p>
        </p:txBody>
      </p:sp>
      <p:sp>
        <p:nvSpPr>
          <p:cNvPr id="9" name="textruta 8">
            <a:extLst>
              <a:ext uri="{FF2B5EF4-FFF2-40B4-BE49-F238E27FC236}">
                <a16:creationId xmlns:a16="http://schemas.microsoft.com/office/drawing/2014/main" id="{F7413462-BB88-DB44-8CE8-A86412D3B2B8}"/>
              </a:ext>
            </a:extLst>
          </p:cNvPr>
          <p:cNvSpPr txBox="1"/>
          <p:nvPr/>
        </p:nvSpPr>
        <p:spPr>
          <a:xfrm>
            <a:off x="4112511" y="6272598"/>
            <a:ext cx="3960366" cy="338554"/>
          </a:xfrm>
          <a:prstGeom prst="rect">
            <a:avLst/>
          </a:prstGeom>
        </p:spPr>
        <p:txBody>
          <a:bodyPr wrap="square">
            <a:spAutoFit/>
          </a:bodyPr>
          <a:lstStyle>
            <a:defPPr>
              <a:defRPr lang="sv-SE"/>
            </a:defPPr>
            <a:lvl1pPr algn="ctr">
              <a:defRPr sz="700"/>
            </a:lvl1pPr>
          </a:lstStyle>
          <a:p>
            <a:r>
              <a:rPr lang="sv-SE"/>
              <a:t>IT-kostnader inkluderar totala kostnaderna för driften av företagets IT-anläggningar,</a:t>
            </a:r>
            <a:br>
              <a:rPr lang="sv-SE"/>
            </a:br>
            <a:r>
              <a:rPr lang="sv-SE"/>
              <a:t> investeringar i hårdvara, mjukvara, underhåll samt licenser</a:t>
            </a:r>
          </a:p>
        </p:txBody>
      </p:sp>
      <p:sp>
        <p:nvSpPr>
          <p:cNvPr id="50" name="Höger klammerparentes 49">
            <a:extLst>
              <a:ext uri="{FF2B5EF4-FFF2-40B4-BE49-F238E27FC236}">
                <a16:creationId xmlns:a16="http://schemas.microsoft.com/office/drawing/2014/main" id="{C71FE120-36E5-F448-BBBA-96E528ADA765}"/>
              </a:ext>
            </a:extLst>
          </p:cNvPr>
          <p:cNvSpPr/>
          <p:nvPr/>
        </p:nvSpPr>
        <p:spPr>
          <a:xfrm rot="16200000">
            <a:off x="3174796" y="1645464"/>
            <a:ext cx="165502" cy="2821168"/>
          </a:xfrm>
          <a:prstGeom prst="rightBrace">
            <a:avLst>
              <a:gd name="adj1" fmla="val 4716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1" name="textruta 50">
            <a:extLst>
              <a:ext uri="{FF2B5EF4-FFF2-40B4-BE49-F238E27FC236}">
                <a16:creationId xmlns:a16="http://schemas.microsoft.com/office/drawing/2014/main" id="{70D4C98E-C78F-664C-A9B5-B3E9B6792F8D}"/>
              </a:ext>
            </a:extLst>
          </p:cNvPr>
          <p:cNvSpPr txBox="1"/>
          <p:nvPr/>
        </p:nvSpPr>
        <p:spPr>
          <a:xfrm>
            <a:off x="2401193" y="2452533"/>
            <a:ext cx="1761135" cy="507831"/>
          </a:xfrm>
          <a:prstGeom prst="rect">
            <a:avLst/>
          </a:prstGeom>
          <a:noFill/>
        </p:spPr>
        <p:txBody>
          <a:bodyPr wrap="square" rtlCol="0">
            <a:spAutoFit/>
          </a:bodyPr>
          <a:lstStyle/>
          <a:p>
            <a:pPr algn="ctr"/>
            <a:r>
              <a:rPr lang="sv-SE" sz="900" i="1" dirty="0"/>
              <a:t>Andel företag med </a:t>
            </a:r>
            <a:r>
              <a:rPr lang="sv-SE" sz="900" i="1" dirty="0" err="1"/>
              <a:t>it-kostnader</a:t>
            </a:r>
            <a:r>
              <a:rPr lang="sv-SE" sz="900" i="1" dirty="0"/>
              <a:t> över 4% av totala kostnaderna </a:t>
            </a:r>
          </a:p>
          <a:p>
            <a:pPr algn="ctr"/>
            <a:r>
              <a:rPr lang="sv-SE" sz="900" b="1" i="1" dirty="0"/>
              <a:t>53% </a:t>
            </a:r>
            <a:r>
              <a:rPr lang="sv-SE" sz="900" i="1" dirty="0"/>
              <a:t>(54%)</a:t>
            </a:r>
            <a:endParaRPr lang="sv-SE" sz="900" dirty="0"/>
          </a:p>
        </p:txBody>
      </p:sp>
      <p:sp>
        <p:nvSpPr>
          <p:cNvPr id="19" name="Ned 18">
            <a:extLst>
              <a:ext uri="{FF2B5EF4-FFF2-40B4-BE49-F238E27FC236}">
                <a16:creationId xmlns:a16="http://schemas.microsoft.com/office/drawing/2014/main" id="{CD84F6F0-3202-5748-A12B-A6FBB6A552D9}"/>
              </a:ext>
            </a:extLst>
          </p:cNvPr>
          <p:cNvSpPr/>
          <p:nvPr/>
        </p:nvSpPr>
        <p:spPr>
          <a:xfrm>
            <a:off x="2234708" y="2558456"/>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6" name="Diagram 5">
            <a:extLst>
              <a:ext uri="{FF2B5EF4-FFF2-40B4-BE49-F238E27FC236}">
                <a16:creationId xmlns:a16="http://schemas.microsoft.com/office/drawing/2014/main" id="{3D6BFCA0-0FA1-B1C5-F98B-180F97E4F29F}"/>
              </a:ext>
            </a:extLst>
          </p:cNvPr>
          <p:cNvGraphicFramePr>
            <a:graphicFrameLocks/>
          </p:cNvGraphicFramePr>
          <p:nvPr>
            <p:extLst>
              <p:ext uri="{D42A27DB-BD31-4B8C-83A1-F6EECF244321}">
                <p14:modId xmlns:p14="http://schemas.microsoft.com/office/powerpoint/2010/main" val="4114741838"/>
              </p:ext>
            </p:extLst>
          </p:nvPr>
        </p:nvGraphicFramePr>
        <p:xfrm>
          <a:off x="533909" y="2887454"/>
          <a:ext cx="5413566" cy="30561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Diagram 6">
            <a:extLst>
              <a:ext uri="{FF2B5EF4-FFF2-40B4-BE49-F238E27FC236}">
                <a16:creationId xmlns:a16="http://schemas.microsoft.com/office/drawing/2014/main" id="{98C04CE7-7D3A-8AC9-AF0E-10F2DF2F7FC9}"/>
              </a:ext>
            </a:extLst>
          </p:cNvPr>
          <p:cNvGraphicFramePr>
            <a:graphicFrameLocks/>
          </p:cNvGraphicFramePr>
          <p:nvPr>
            <p:extLst>
              <p:ext uri="{D42A27DB-BD31-4B8C-83A1-F6EECF244321}">
                <p14:modId xmlns:p14="http://schemas.microsoft.com/office/powerpoint/2010/main" val="1089263217"/>
              </p:ext>
            </p:extLst>
          </p:nvPr>
        </p:nvGraphicFramePr>
        <p:xfrm>
          <a:off x="6092694" y="2266601"/>
          <a:ext cx="5965956" cy="364672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331678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4C74C1E5-CD2B-2941-4CE1-1DB17430FAC5}"/>
              </a:ext>
            </a:extLst>
          </p:cNvPr>
          <p:cNvPicPr>
            <a:picLocks noChangeAspect="1"/>
          </p:cNvPicPr>
          <p:nvPr/>
        </p:nvPicPr>
        <p:blipFill rotWithShape="1">
          <a:blip r:embed="rId3">
            <a:lum bright="70000" contrast="-70000"/>
          </a:blip>
          <a:srcRect t="46771" r="5441"/>
          <a:stretch/>
        </p:blipFill>
        <p:spPr>
          <a:xfrm>
            <a:off x="10161115" y="0"/>
            <a:ext cx="2030886" cy="1020726"/>
          </a:xfrm>
          <a:prstGeom prst="rect">
            <a:avLst/>
          </a:prstGeom>
        </p:spPr>
      </p:pic>
      <p:sp>
        <p:nvSpPr>
          <p:cNvPr id="2" name="Rubrik 1">
            <a:extLst>
              <a:ext uri="{FF2B5EF4-FFF2-40B4-BE49-F238E27FC236}">
                <a16:creationId xmlns:a16="http://schemas.microsoft.com/office/drawing/2014/main" id="{3AB0D73A-8E26-86C0-D6A7-26263D76FA14}"/>
              </a:ext>
            </a:extLst>
          </p:cNvPr>
          <p:cNvSpPr>
            <a:spLocks noGrp="1"/>
          </p:cNvSpPr>
          <p:nvPr>
            <p:ph type="title"/>
          </p:nvPr>
        </p:nvSpPr>
        <p:spPr/>
        <p:txBody>
          <a:bodyPr/>
          <a:lstStyle/>
          <a:p>
            <a:r>
              <a:rPr lang="sv-SE" dirty="0"/>
              <a:t>Kompetens och kapital är viktigast för ytterligare investering i </a:t>
            </a:r>
            <a:r>
              <a:rPr lang="sv-SE" dirty="0" err="1"/>
              <a:t>FoI</a:t>
            </a:r>
            <a:endParaRPr lang="sv-SE" dirty="0"/>
          </a:p>
        </p:txBody>
      </p:sp>
      <p:sp>
        <p:nvSpPr>
          <p:cNvPr id="3" name="Platshållare för innehåll 2">
            <a:extLst>
              <a:ext uri="{FF2B5EF4-FFF2-40B4-BE49-F238E27FC236}">
                <a16:creationId xmlns:a16="http://schemas.microsoft.com/office/drawing/2014/main" id="{1FFB6CB9-17D6-806B-2A11-CA4CB6926C75}"/>
              </a:ext>
            </a:extLst>
          </p:cNvPr>
          <p:cNvSpPr>
            <a:spLocks noGrp="1"/>
          </p:cNvSpPr>
          <p:nvPr>
            <p:ph idx="1"/>
          </p:nvPr>
        </p:nvSpPr>
        <p:spPr/>
        <p:txBody>
          <a:bodyPr/>
          <a:lstStyle/>
          <a:p>
            <a:r>
              <a:rPr lang="sv-SE" b="1" dirty="0"/>
              <a:t>Anledningar till att investera mer i </a:t>
            </a:r>
            <a:r>
              <a:rPr lang="sv-SE" b="1" dirty="0" err="1"/>
              <a:t>FoI</a:t>
            </a:r>
            <a:br>
              <a:rPr lang="sv-SE" dirty="0"/>
            </a:br>
            <a:r>
              <a:rPr lang="sv-SE" dirty="0"/>
              <a:t>I procent av totalen*</a:t>
            </a:r>
          </a:p>
        </p:txBody>
      </p:sp>
      <p:sp>
        <p:nvSpPr>
          <p:cNvPr id="4" name="Platshållare för sidfot 3">
            <a:extLst>
              <a:ext uri="{FF2B5EF4-FFF2-40B4-BE49-F238E27FC236}">
                <a16:creationId xmlns:a16="http://schemas.microsoft.com/office/drawing/2014/main" id="{0FE41E1E-C1C7-FFEF-7024-5F5BC29A5534}"/>
              </a:ext>
            </a:extLst>
          </p:cNvPr>
          <p:cNvSpPr>
            <a:spLocks noGrp="1"/>
          </p:cNvSpPr>
          <p:nvPr>
            <p:ph type="ftr" sz="quarter" idx="11"/>
          </p:nvPr>
        </p:nvSpPr>
        <p:spPr/>
        <p:txBody>
          <a:bodyPr/>
          <a:lstStyle/>
          <a:p>
            <a:r>
              <a:rPr lang="sv-SE" dirty="0"/>
              <a:t>Insikt 2025 |</a:t>
            </a:r>
          </a:p>
        </p:txBody>
      </p:sp>
      <p:sp>
        <p:nvSpPr>
          <p:cNvPr id="5" name="Platshållare för bildnummer 4">
            <a:extLst>
              <a:ext uri="{FF2B5EF4-FFF2-40B4-BE49-F238E27FC236}">
                <a16:creationId xmlns:a16="http://schemas.microsoft.com/office/drawing/2014/main" id="{6CDE2577-DABC-57E5-3159-722AD34B3790}"/>
              </a:ext>
            </a:extLst>
          </p:cNvPr>
          <p:cNvSpPr>
            <a:spLocks noGrp="1"/>
          </p:cNvSpPr>
          <p:nvPr>
            <p:ph type="sldNum" sz="quarter" idx="12"/>
          </p:nvPr>
        </p:nvSpPr>
        <p:spPr/>
        <p:txBody>
          <a:bodyPr/>
          <a:lstStyle/>
          <a:p>
            <a:fld id="{AE086683-F536-42AB-ABBC-F4803DFE8DBC}" type="slidenum">
              <a:rPr lang="sv-SE" smtClean="0"/>
              <a:pPr/>
              <a:t>32</a:t>
            </a:fld>
            <a:endParaRPr lang="sv-SE" dirty="0"/>
          </a:p>
        </p:txBody>
      </p:sp>
      <p:sp>
        <p:nvSpPr>
          <p:cNvPr id="8" name="textruta 7">
            <a:extLst>
              <a:ext uri="{FF2B5EF4-FFF2-40B4-BE49-F238E27FC236}">
                <a16:creationId xmlns:a16="http://schemas.microsoft.com/office/drawing/2014/main" id="{EFED2A96-3745-23F2-FF27-F903A0441897}"/>
              </a:ext>
            </a:extLst>
          </p:cNvPr>
          <p:cNvSpPr txBox="1"/>
          <p:nvPr/>
        </p:nvSpPr>
        <p:spPr>
          <a:xfrm>
            <a:off x="10579468" y="293413"/>
            <a:ext cx="1311045" cy="276999"/>
          </a:xfrm>
          <a:prstGeom prst="rect">
            <a:avLst/>
          </a:prstGeom>
          <a:noFill/>
        </p:spPr>
        <p:txBody>
          <a:bodyPr wrap="square" rtlCol="0">
            <a:spAutoFit/>
          </a:bodyPr>
          <a:lstStyle/>
          <a:p>
            <a:pPr algn="ctr"/>
            <a:r>
              <a:rPr lang="sv-SE" sz="1200" b="1" dirty="0">
                <a:solidFill>
                  <a:schemeClr val="bg2">
                    <a:lumMod val="10000"/>
                  </a:schemeClr>
                </a:solidFill>
              </a:rPr>
              <a:t>Affärsmodeller</a:t>
            </a:r>
          </a:p>
        </p:txBody>
      </p:sp>
      <p:sp>
        <p:nvSpPr>
          <p:cNvPr id="7" name="textruta 6">
            <a:extLst>
              <a:ext uri="{FF2B5EF4-FFF2-40B4-BE49-F238E27FC236}">
                <a16:creationId xmlns:a16="http://schemas.microsoft.com/office/drawing/2014/main" id="{EEAB7DBB-B7A2-4661-7881-57F02255C8B2}"/>
              </a:ext>
            </a:extLst>
          </p:cNvPr>
          <p:cNvSpPr txBox="1"/>
          <p:nvPr/>
        </p:nvSpPr>
        <p:spPr>
          <a:xfrm>
            <a:off x="415787" y="6571424"/>
            <a:ext cx="6053600" cy="253916"/>
          </a:xfrm>
          <a:prstGeom prst="rect">
            <a:avLst/>
          </a:prstGeom>
          <a:noFill/>
        </p:spPr>
        <p:txBody>
          <a:bodyPr wrap="square" rtlCol="0">
            <a:spAutoFit/>
          </a:bodyPr>
          <a:lstStyle/>
          <a:p>
            <a:r>
              <a:rPr lang="sv-SE" sz="1050" dirty="0"/>
              <a:t>*Att andelarna summerar till mer än 100% beror på att man fick ange flera svarsalternativ.</a:t>
            </a:r>
          </a:p>
        </p:txBody>
      </p:sp>
      <p:graphicFrame>
        <p:nvGraphicFramePr>
          <p:cNvPr id="11" name="Diagram 10">
            <a:extLst>
              <a:ext uri="{FF2B5EF4-FFF2-40B4-BE49-F238E27FC236}">
                <a16:creationId xmlns:a16="http://schemas.microsoft.com/office/drawing/2014/main" id="{53091EC7-5BCA-6A54-E347-FB32713718C1}"/>
              </a:ext>
            </a:extLst>
          </p:cNvPr>
          <p:cNvGraphicFramePr>
            <a:graphicFrameLocks/>
          </p:cNvGraphicFramePr>
          <p:nvPr>
            <p:extLst>
              <p:ext uri="{D42A27DB-BD31-4B8C-83A1-F6EECF244321}">
                <p14:modId xmlns:p14="http://schemas.microsoft.com/office/powerpoint/2010/main" val="1400528481"/>
              </p:ext>
            </p:extLst>
          </p:nvPr>
        </p:nvGraphicFramePr>
        <p:xfrm>
          <a:off x="972880" y="1257771"/>
          <a:ext cx="10207256" cy="473658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699121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F48A05FD-7F59-B7BA-38BA-D7F8280F013E}"/>
              </a:ext>
            </a:extLst>
          </p:cNvPr>
          <p:cNvGraphicFramePr>
            <a:graphicFrameLocks/>
          </p:cNvGraphicFramePr>
          <p:nvPr>
            <p:extLst>
              <p:ext uri="{D42A27DB-BD31-4B8C-83A1-F6EECF244321}">
                <p14:modId xmlns:p14="http://schemas.microsoft.com/office/powerpoint/2010/main" val="3608743586"/>
              </p:ext>
            </p:extLst>
          </p:nvPr>
        </p:nvGraphicFramePr>
        <p:xfrm>
          <a:off x="415787" y="1745279"/>
          <a:ext cx="10163679" cy="4410972"/>
        </p:xfrm>
        <a:graphic>
          <a:graphicData uri="http://schemas.openxmlformats.org/drawingml/2006/chart">
            <c:chart xmlns:c="http://schemas.openxmlformats.org/drawingml/2006/chart" xmlns:r="http://schemas.openxmlformats.org/officeDocument/2006/relationships" r:id="rId3"/>
          </a:graphicData>
        </a:graphic>
      </p:graphicFrame>
      <p:pic>
        <p:nvPicPr>
          <p:cNvPr id="6" name="Bildobjekt 5">
            <a:extLst>
              <a:ext uri="{FF2B5EF4-FFF2-40B4-BE49-F238E27FC236}">
                <a16:creationId xmlns:a16="http://schemas.microsoft.com/office/drawing/2014/main" id="{544D8708-8B62-4F49-9E37-D720684160DC}"/>
              </a:ext>
            </a:extLst>
          </p:cNvPr>
          <p:cNvPicPr>
            <a:picLocks noChangeAspect="1"/>
          </p:cNvPicPr>
          <p:nvPr/>
        </p:nvPicPr>
        <p:blipFill rotWithShape="1">
          <a:blip r:embed="rId4"/>
          <a:srcRect t="-6970" b="40053"/>
          <a:stretch/>
        </p:blipFill>
        <p:spPr>
          <a:xfrm rot="10800000">
            <a:off x="10579466" y="-2"/>
            <a:ext cx="1544217" cy="1020727"/>
          </a:xfrm>
          <a:prstGeom prst="rect">
            <a:avLst/>
          </a:prstGeom>
        </p:spPr>
      </p:pic>
      <p:sp>
        <p:nvSpPr>
          <p:cNvPr id="2" name="Rubrik 1">
            <a:extLst>
              <a:ext uri="{FF2B5EF4-FFF2-40B4-BE49-F238E27FC236}">
                <a16:creationId xmlns:a16="http://schemas.microsoft.com/office/drawing/2014/main" id="{1A0DC40C-63E8-1D48-ADF1-659D98B8BE6F}"/>
              </a:ext>
            </a:extLst>
          </p:cNvPr>
          <p:cNvSpPr>
            <a:spLocks noGrp="1"/>
          </p:cNvSpPr>
          <p:nvPr>
            <p:ph type="title"/>
          </p:nvPr>
        </p:nvSpPr>
        <p:spPr>
          <a:xfrm>
            <a:off x="415787" y="293413"/>
            <a:ext cx="9930509" cy="514662"/>
          </a:xfrm>
        </p:spPr>
        <p:txBody>
          <a:bodyPr/>
          <a:lstStyle/>
          <a:p>
            <a:r>
              <a:rPr lang="sv-SE" sz="2000" dirty="0"/>
              <a:t>Arkitektföretagen har högst andel egen omsättning</a:t>
            </a:r>
          </a:p>
        </p:txBody>
      </p:sp>
      <p:sp>
        <p:nvSpPr>
          <p:cNvPr id="3" name="Platshållare för innehåll 2">
            <a:extLst>
              <a:ext uri="{FF2B5EF4-FFF2-40B4-BE49-F238E27FC236}">
                <a16:creationId xmlns:a16="http://schemas.microsoft.com/office/drawing/2014/main" id="{99F16A86-F66F-8847-9C83-DAF90D36D6F2}"/>
              </a:ext>
            </a:extLst>
          </p:cNvPr>
          <p:cNvSpPr>
            <a:spLocks noGrp="1"/>
          </p:cNvSpPr>
          <p:nvPr>
            <p:ph idx="1"/>
          </p:nvPr>
        </p:nvSpPr>
        <p:spPr>
          <a:xfrm>
            <a:off x="415787" y="1020726"/>
            <a:ext cx="7792298" cy="511901"/>
          </a:xfrm>
        </p:spPr>
        <p:txBody>
          <a:bodyPr/>
          <a:lstStyle/>
          <a:p>
            <a:r>
              <a:rPr lang="sv-SE" b="1" dirty="0"/>
              <a:t>Egen omsättning </a:t>
            </a:r>
            <a:br>
              <a:rPr lang="sv-SE" dirty="0"/>
            </a:br>
            <a:r>
              <a:rPr lang="sv-SE" dirty="0"/>
              <a:t> I procent av totala omsättningen</a:t>
            </a:r>
          </a:p>
        </p:txBody>
      </p:sp>
      <p:sp>
        <p:nvSpPr>
          <p:cNvPr id="4" name="Platshållare för sidfot 3">
            <a:extLst>
              <a:ext uri="{FF2B5EF4-FFF2-40B4-BE49-F238E27FC236}">
                <a16:creationId xmlns:a16="http://schemas.microsoft.com/office/drawing/2014/main" id="{C677BF41-6A5C-CA4A-90F1-1583304D103C}"/>
              </a:ext>
            </a:extLst>
          </p:cNvPr>
          <p:cNvSpPr>
            <a:spLocks noGrp="1"/>
          </p:cNvSpPr>
          <p:nvPr>
            <p:ph type="ftr" sz="quarter" idx="11"/>
          </p:nvPr>
        </p:nvSpPr>
        <p:spPr/>
        <p:txBody>
          <a:bodyPr/>
          <a:lstStyle/>
          <a:p>
            <a:r>
              <a:rPr lang="sv-SE" dirty="0"/>
              <a:t>Insikt 2025 |</a:t>
            </a:r>
          </a:p>
        </p:txBody>
      </p:sp>
      <p:sp>
        <p:nvSpPr>
          <p:cNvPr id="9" name="Platshållare för bildnummer 8">
            <a:extLst>
              <a:ext uri="{FF2B5EF4-FFF2-40B4-BE49-F238E27FC236}">
                <a16:creationId xmlns:a16="http://schemas.microsoft.com/office/drawing/2014/main" id="{DCED2E45-6698-7D4F-91A1-F9DB12304330}"/>
              </a:ext>
            </a:extLst>
          </p:cNvPr>
          <p:cNvSpPr>
            <a:spLocks noGrp="1"/>
          </p:cNvSpPr>
          <p:nvPr>
            <p:ph type="sldNum" sz="quarter" idx="12"/>
          </p:nvPr>
        </p:nvSpPr>
        <p:spPr/>
        <p:txBody>
          <a:bodyPr/>
          <a:lstStyle/>
          <a:p>
            <a:fld id="{AE086683-F536-42AB-ABBC-F4803DFE8DBC}" type="slidenum">
              <a:rPr lang="sv-SE" smtClean="0"/>
              <a:t>33</a:t>
            </a:fld>
            <a:endParaRPr lang="sv-SE"/>
          </a:p>
        </p:txBody>
      </p:sp>
      <p:sp>
        <p:nvSpPr>
          <p:cNvPr id="5" name="textruta 4">
            <a:extLst>
              <a:ext uri="{FF2B5EF4-FFF2-40B4-BE49-F238E27FC236}">
                <a16:creationId xmlns:a16="http://schemas.microsoft.com/office/drawing/2014/main" id="{F15D68D9-DAEF-2946-BB41-A7B37B93576C}"/>
              </a:ext>
            </a:extLst>
          </p:cNvPr>
          <p:cNvSpPr txBox="1"/>
          <p:nvPr/>
        </p:nvSpPr>
        <p:spPr>
          <a:xfrm>
            <a:off x="10579468" y="293413"/>
            <a:ext cx="1311045" cy="276999"/>
          </a:xfrm>
          <a:prstGeom prst="rect">
            <a:avLst/>
          </a:prstGeom>
          <a:noFill/>
        </p:spPr>
        <p:txBody>
          <a:bodyPr wrap="square" rtlCol="0">
            <a:spAutoFit/>
          </a:bodyPr>
          <a:lstStyle/>
          <a:p>
            <a:pPr algn="ctr"/>
            <a:r>
              <a:rPr lang="sv-SE" sz="1200" b="1">
                <a:solidFill>
                  <a:srgbClr val="1D666E"/>
                </a:solidFill>
              </a:rPr>
              <a:t>Kunder</a:t>
            </a:r>
          </a:p>
        </p:txBody>
      </p:sp>
      <p:sp>
        <p:nvSpPr>
          <p:cNvPr id="11" name="textruta 10">
            <a:extLst>
              <a:ext uri="{FF2B5EF4-FFF2-40B4-BE49-F238E27FC236}">
                <a16:creationId xmlns:a16="http://schemas.microsoft.com/office/drawing/2014/main" id="{73991791-8080-CF4C-B89E-C7096BE683F9}"/>
              </a:ext>
            </a:extLst>
          </p:cNvPr>
          <p:cNvSpPr txBox="1"/>
          <p:nvPr/>
        </p:nvSpPr>
        <p:spPr>
          <a:xfrm>
            <a:off x="3460376" y="6262821"/>
            <a:ext cx="5271247" cy="307777"/>
          </a:xfrm>
          <a:prstGeom prst="rect">
            <a:avLst/>
          </a:prstGeom>
        </p:spPr>
        <p:txBody>
          <a:bodyPr wrap="square">
            <a:spAutoFit/>
          </a:bodyPr>
          <a:lstStyle>
            <a:defPPr>
              <a:defRPr lang="sv-SE"/>
            </a:defPPr>
            <a:lvl1pPr algn="ctr">
              <a:defRPr sz="700"/>
            </a:lvl1pPr>
          </a:lstStyle>
          <a:p>
            <a:r>
              <a:rPr lang="sv-SE"/>
              <a:t>Egen omsättning är den delen av omsättningen som företaget producerar själva/"in house". Med andra ord är det omsättningen exklusive olika slags konsultinköp eller inköp av andra varor, material och tjänster.</a:t>
            </a:r>
          </a:p>
        </p:txBody>
      </p:sp>
    </p:spTree>
    <p:extLst>
      <p:ext uri="{BB962C8B-B14F-4D97-AF65-F5344CB8AC3E}">
        <p14:creationId xmlns:p14="http://schemas.microsoft.com/office/powerpoint/2010/main" val="31596937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ruta 40">
            <a:extLst>
              <a:ext uri="{FF2B5EF4-FFF2-40B4-BE49-F238E27FC236}">
                <a16:creationId xmlns:a16="http://schemas.microsoft.com/office/drawing/2014/main" id="{F94C03A4-41BF-7C41-809E-485A4DC7FE32}"/>
              </a:ext>
            </a:extLst>
          </p:cNvPr>
          <p:cNvSpPr txBox="1"/>
          <p:nvPr/>
        </p:nvSpPr>
        <p:spPr>
          <a:xfrm>
            <a:off x="4172966" y="6261550"/>
            <a:ext cx="3960366" cy="415498"/>
          </a:xfrm>
          <a:prstGeom prst="rect">
            <a:avLst/>
          </a:prstGeom>
        </p:spPr>
        <p:txBody>
          <a:bodyPr wrap="square">
            <a:spAutoFit/>
          </a:bodyPr>
          <a:lstStyle>
            <a:defPPr>
              <a:defRPr lang="sv-SE"/>
            </a:defPPr>
            <a:lvl1pPr algn="ctr">
              <a:defRPr sz="700"/>
            </a:lvl1pPr>
          </a:lstStyle>
          <a:p>
            <a:r>
              <a:rPr lang="sv-SE" dirty="0"/>
              <a:t>Tabellen visar hur stor andel av verksamhetsområdena som har kunder från de olika branscherna, dvs inte till vilken grad utan endast som ja och nej fråga och summerar därav inte till 100</a:t>
            </a:r>
          </a:p>
        </p:txBody>
      </p:sp>
      <p:sp>
        <p:nvSpPr>
          <p:cNvPr id="2" name="Rubrik 1">
            <a:extLst>
              <a:ext uri="{FF2B5EF4-FFF2-40B4-BE49-F238E27FC236}">
                <a16:creationId xmlns:a16="http://schemas.microsoft.com/office/drawing/2014/main" id="{80AE534E-DEB8-5549-9D69-33A8AB223F1B}"/>
              </a:ext>
            </a:extLst>
          </p:cNvPr>
          <p:cNvSpPr>
            <a:spLocks noGrp="1"/>
          </p:cNvSpPr>
          <p:nvPr>
            <p:ph type="title"/>
          </p:nvPr>
        </p:nvSpPr>
        <p:spPr>
          <a:xfrm>
            <a:off x="415788" y="293413"/>
            <a:ext cx="10090481" cy="514662"/>
          </a:xfrm>
        </p:spPr>
        <p:txBody>
          <a:bodyPr/>
          <a:lstStyle/>
          <a:p>
            <a:r>
              <a:rPr lang="sv-SE" sz="2000" dirty="0"/>
              <a:t>Bygg, infrastruktur, industri, fastigheter och energi är medlemsföretagens största kundgrupper</a:t>
            </a:r>
          </a:p>
        </p:txBody>
      </p:sp>
      <p:sp>
        <p:nvSpPr>
          <p:cNvPr id="22" name="Platshållare för sidfot 21">
            <a:extLst>
              <a:ext uri="{FF2B5EF4-FFF2-40B4-BE49-F238E27FC236}">
                <a16:creationId xmlns:a16="http://schemas.microsoft.com/office/drawing/2014/main" id="{D1D7238E-B88B-0849-9007-443844ED278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rPr>
              <a:t>Insikt 2025 |</a:t>
            </a:r>
          </a:p>
        </p:txBody>
      </p:sp>
      <p:sp>
        <p:nvSpPr>
          <p:cNvPr id="23" name="Platshållare för bildnummer 22">
            <a:extLst>
              <a:ext uri="{FF2B5EF4-FFF2-40B4-BE49-F238E27FC236}">
                <a16:creationId xmlns:a16="http://schemas.microsoft.com/office/drawing/2014/main" id="{A815A15E-68E1-2C40-8046-90D9040378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7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sv-SE" sz="7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pic>
        <p:nvPicPr>
          <p:cNvPr id="4" name="Bildobjekt 3">
            <a:extLst>
              <a:ext uri="{FF2B5EF4-FFF2-40B4-BE49-F238E27FC236}">
                <a16:creationId xmlns:a16="http://schemas.microsoft.com/office/drawing/2014/main" id="{CC465C27-1FDF-5049-B727-13B79CB84BCF}"/>
              </a:ext>
            </a:extLst>
          </p:cNvPr>
          <p:cNvPicPr>
            <a:picLocks noChangeAspect="1"/>
          </p:cNvPicPr>
          <p:nvPr/>
        </p:nvPicPr>
        <p:blipFill rotWithShape="1">
          <a:blip r:embed="rId3"/>
          <a:srcRect t="-6970" b="40053"/>
          <a:stretch/>
        </p:blipFill>
        <p:spPr>
          <a:xfrm rot="10800000">
            <a:off x="10579466" y="-2"/>
            <a:ext cx="1544217" cy="1020727"/>
          </a:xfrm>
          <a:prstGeom prst="rect">
            <a:avLst/>
          </a:prstGeom>
        </p:spPr>
      </p:pic>
      <p:sp>
        <p:nvSpPr>
          <p:cNvPr id="5" name="textruta 4">
            <a:extLst>
              <a:ext uri="{FF2B5EF4-FFF2-40B4-BE49-F238E27FC236}">
                <a16:creationId xmlns:a16="http://schemas.microsoft.com/office/drawing/2014/main" id="{D6A7E8B7-0934-444E-846D-A8C6CFBA79AA}"/>
              </a:ext>
            </a:extLst>
          </p:cNvPr>
          <p:cNvSpPr txBox="1"/>
          <p:nvPr/>
        </p:nvSpPr>
        <p:spPr>
          <a:xfrm>
            <a:off x="10579468" y="293413"/>
            <a:ext cx="131104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solidFill>
                  <a:srgbClr val="1D666E"/>
                </a:solidFill>
                <a:effectLst/>
                <a:uLnTx/>
                <a:uFillTx/>
                <a:latin typeface="Arial" panose="020B0604020202020204"/>
                <a:ea typeface="+mn-ea"/>
                <a:cs typeface="+mn-cs"/>
              </a:rPr>
              <a:t>Kunder</a:t>
            </a:r>
          </a:p>
        </p:txBody>
      </p:sp>
      <p:sp>
        <p:nvSpPr>
          <p:cNvPr id="8" name="Rectangular Callout 6">
            <a:extLst>
              <a:ext uri="{FF2B5EF4-FFF2-40B4-BE49-F238E27FC236}">
                <a16:creationId xmlns:a16="http://schemas.microsoft.com/office/drawing/2014/main" id="{1A3C17D2-567C-F842-9543-6B8FEE425F95}"/>
              </a:ext>
            </a:extLst>
          </p:cNvPr>
          <p:cNvSpPr/>
          <p:nvPr/>
        </p:nvSpPr>
        <p:spPr>
          <a:xfrm flipV="1">
            <a:off x="415785" y="1880308"/>
            <a:ext cx="9929703" cy="490186"/>
          </a:xfrm>
          <a:prstGeom prst="wedgeRectCallout">
            <a:avLst>
              <a:gd name="adj1" fmla="val -20370"/>
              <a:gd name="adj2" fmla="val 41692"/>
            </a:avLst>
          </a:prstGeom>
          <a:solidFill>
            <a:schemeClr val="bg1">
              <a:lumMod val="85000"/>
              <a:alpha val="6597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SE"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Oval 7">
            <a:extLst>
              <a:ext uri="{FF2B5EF4-FFF2-40B4-BE49-F238E27FC236}">
                <a16:creationId xmlns:a16="http://schemas.microsoft.com/office/drawing/2014/main" id="{BE4BA89C-0BA8-C649-9065-795E9CDDE421}"/>
              </a:ext>
            </a:extLst>
          </p:cNvPr>
          <p:cNvSpPr/>
          <p:nvPr/>
        </p:nvSpPr>
        <p:spPr>
          <a:xfrm>
            <a:off x="4288484"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solidFill>
                  <a:prstClr val="white"/>
                </a:solidFill>
                <a:latin typeface="Arial" panose="020B0604020202020204"/>
              </a:rPr>
              <a:t>8%</a:t>
            </a:r>
          </a:p>
          <a:p>
            <a:pPr algn="ctr"/>
            <a:r>
              <a:rPr lang="sv-SE" sz="900" dirty="0">
                <a:solidFill>
                  <a:prstClr val="white"/>
                </a:solidFill>
                <a:latin typeface="Arial" panose="020B0604020202020204"/>
              </a:rPr>
              <a:t>(11</a:t>
            </a:r>
            <a:r>
              <a:rPr lang="en-SE" sz="900" dirty="0">
                <a:solidFill>
                  <a:prstClr val="white"/>
                </a:solidFill>
                <a:latin typeface="Arial" panose="020B0604020202020204"/>
              </a:rPr>
              <a:t>%</a:t>
            </a:r>
            <a:r>
              <a:rPr lang="sv-SE" sz="900" dirty="0">
                <a:solidFill>
                  <a:prstClr val="white"/>
                </a:solidFill>
                <a:latin typeface="Arial" panose="020B0604020202020204"/>
              </a:rPr>
              <a:t>)</a:t>
            </a:r>
            <a:endParaRPr lang="en-SE" sz="900" dirty="0">
              <a:solidFill>
                <a:prstClr val="white"/>
              </a:solidFill>
              <a:latin typeface="Arial" panose="020B0604020202020204"/>
            </a:endParaRPr>
          </a:p>
        </p:txBody>
      </p:sp>
      <p:sp>
        <p:nvSpPr>
          <p:cNvPr id="10" name="Oval 8">
            <a:extLst>
              <a:ext uri="{FF2B5EF4-FFF2-40B4-BE49-F238E27FC236}">
                <a16:creationId xmlns:a16="http://schemas.microsoft.com/office/drawing/2014/main" id="{D52F3BBE-E539-B34B-8ED8-D69AC100139F}"/>
              </a:ext>
            </a:extLst>
          </p:cNvPr>
          <p:cNvSpPr/>
          <p:nvPr/>
        </p:nvSpPr>
        <p:spPr>
          <a:xfrm>
            <a:off x="3496599"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solidFill>
                  <a:prstClr val="white"/>
                </a:solidFill>
                <a:latin typeface="Arial" panose="020B0604020202020204"/>
              </a:rPr>
              <a:t>64%</a:t>
            </a:r>
          </a:p>
          <a:p>
            <a:pPr algn="ctr"/>
            <a:r>
              <a:rPr lang="sv-SE" sz="900" dirty="0">
                <a:solidFill>
                  <a:prstClr val="white"/>
                </a:solidFill>
                <a:latin typeface="Arial" panose="020B0604020202020204"/>
              </a:rPr>
              <a:t>(70</a:t>
            </a:r>
            <a:r>
              <a:rPr lang="en-SE" sz="900" dirty="0">
                <a:solidFill>
                  <a:prstClr val="white"/>
                </a:solidFill>
                <a:latin typeface="Arial" panose="020B0604020202020204"/>
              </a:rPr>
              <a:t>%</a:t>
            </a:r>
            <a:r>
              <a:rPr lang="sv-SE" sz="900" dirty="0">
                <a:solidFill>
                  <a:prstClr val="white"/>
                </a:solidFill>
                <a:latin typeface="Arial" panose="020B0604020202020204"/>
              </a:rPr>
              <a:t>)</a:t>
            </a:r>
            <a:endParaRPr lang="en-SE" sz="900" dirty="0">
              <a:solidFill>
                <a:prstClr val="white"/>
              </a:solidFill>
              <a:latin typeface="Arial" panose="020B0604020202020204"/>
            </a:endParaRPr>
          </a:p>
        </p:txBody>
      </p:sp>
      <p:sp>
        <p:nvSpPr>
          <p:cNvPr id="11" name="Oval 9">
            <a:extLst>
              <a:ext uri="{FF2B5EF4-FFF2-40B4-BE49-F238E27FC236}">
                <a16:creationId xmlns:a16="http://schemas.microsoft.com/office/drawing/2014/main" id="{0D4EE2BC-FE06-5C40-87E3-526A41FA2B77}"/>
              </a:ext>
            </a:extLst>
          </p:cNvPr>
          <p:cNvSpPr/>
          <p:nvPr/>
        </p:nvSpPr>
        <p:spPr>
          <a:xfrm>
            <a:off x="1215683" y="192385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900" dirty="0">
                <a:solidFill>
                  <a:prstClr val="white"/>
                </a:solidFill>
                <a:latin typeface="Arial" panose="020B0604020202020204"/>
              </a:rPr>
              <a:t>69</a:t>
            </a:r>
            <a:r>
              <a:rPr kumimoji="0" lang="en-SE" sz="900" b="0" i="0" u="none" strike="noStrike" kern="1200" cap="none" spc="0" normalizeH="0" baseline="0" noProof="0" dirty="0">
                <a:ln>
                  <a:noFill/>
                </a:ln>
                <a:solidFill>
                  <a:prstClr val="white"/>
                </a:solidFill>
                <a:effectLst/>
                <a:uLnTx/>
                <a:uFillTx/>
                <a:latin typeface="Arial" panose="020B0604020202020204"/>
                <a:ea typeface="+mn-ea"/>
                <a:cs typeface="+mn-cs"/>
              </a:rPr>
              <a:t>%</a:t>
            </a:r>
            <a:r>
              <a:rPr kumimoji="0" lang="sv-SE" sz="900" b="0" i="0" u="none" strike="noStrike" kern="1200" cap="none" spc="0" normalizeH="0" baseline="0" noProof="0" dirty="0">
                <a:ln>
                  <a:noFill/>
                </a:ln>
                <a:solidFill>
                  <a:prstClr val="white"/>
                </a:solidFill>
                <a:effectLst/>
                <a:uLnTx/>
                <a:uFillTx/>
                <a:latin typeface="Arial" panose="020B0604020202020204"/>
                <a:ea typeface="+mn-ea"/>
                <a:cs typeface="+mn-cs"/>
              </a:rPr>
              <a:t> (</a:t>
            </a:r>
            <a:r>
              <a:rPr lang="sv-SE" sz="900" dirty="0">
                <a:solidFill>
                  <a:prstClr val="white"/>
                </a:solidFill>
                <a:latin typeface="Arial" panose="020B0604020202020204"/>
              </a:rPr>
              <a:t>74</a:t>
            </a:r>
            <a:r>
              <a:rPr kumimoji="0" lang="sv-SE" sz="900" b="0" i="0" u="none" strike="noStrike" kern="1200" cap="none" spc="0" normalizeH="0" baseline="0" noProof="0" dirty="0">
                <a:ln>
                  <a:noFill/>
                </a:ln>
                <a:solidFill>
                  <a:prstClr val="white"/>
                </a:solidFill>
                <a:effectLst/>
                <a:uLnTx/>
                <a:uFillTx/>
                <a:latin typeface="Arial" panose="020B0604020202020204"/>
                <a:ea typeface="+mn-ea"/>
                <a:cs typeface="+mn-cs"/>
              </a:rPr>
              <a:t>%)</a:t>
            </a:r>
            <a:endParaRPr kumimoji="0" lang="en-SE" sz="9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Oval 10">
            <a:extLst>
              <a:ext uri="{FF2B5EF4-FFF2-40B4-BE49-F238E27FC236}">
                <a16:creationId xmlns:a16="http://schemas.microsoft.com/office/drawing/2014/main" id="{FB079AAD-8AE6-204C-8CB6-37F463166FEC}"/>
              </a:ext>
            </a:extLst>
          </p:cNvPr>
          <p:cNvSpPr/>
          <p:nvPr/>
        </p:nvSpPr>
        <p:spPr>
          <a:xfrm>
            <a:off x="5847189"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solidFill>
                  <a:prstClr val="white"/>
                </a:solidFill>
                <a:latin typeface="Arial" panose="020B0604020202020204"/>
              </a:rPr>
              <a:t>7%</a:t>
            </a:r>
          </a:p>
          <a:p>
            <a:pPr algn="ctr"/>
            <a:r>
              <a:rPr lang="sv-SE" sz="900" dirty="0">
                <a:solidFill>
                  <a:prstClr val="white"/>
                </a:solidFill>
                <a:latin typeface="Arial" panose="020B0604020202020204"/>
              </a:rPr>
              <a:t>(3</a:t>
            </a:r>
            <a:r>
              <a:rPr lang="en-SE" sz="900" dirty="0">
                <a:solidFill>
                  <a:prstClr val="white"/>
                </a:solidFill>
                <a:latin typeface="Arial" panose="020B0604020202020204"/>
              </a:rPr>
              <a:t>%</a:t>
            </a:r>
            <a:r>
              <a:rPr lang="sv-SE" sz="900" dirty="0">
                <a:solidFill>
                  <a:prstClr val="white"/>
                </a:solidFill>
                <a:latin typeface="Arial" panose="020B0604020202020204"/>
              </a:rPr>
              <a:t>)</a:t>
            </a:r>
            <a:endParaRPr lang="en-SE" sz="900" dirty="0">
              <a:solidFill>
                <a:prstClr val="white"/>
              </a:solidFill>
              <a:latin typeface="Arial" panose="020B0604020202020204"/>
            </a:endParaRPr>
          </a:p>
        </p:txBody>
      </p:sp>
      <p:sp>
        <p:nvSpPr>
          <p:cNvPr id="13" name="Oval 11">
            <a:extLst>
              <a:ext uri="{FF2B5EF4-FFF2-40B4-BE49-F238E27FC236}">
                <a16:creationId xmlns:a16="http://schemas.microsoft.com/office/drawing/2014/main" id="{6DB7023C-DE5D-1549-8D3B-7050BE9A37A3}"/>
              </a:ext>
            </a:extLst>
          </p:cNvPr>
          <p:cNvSpPr/>
          <p:nvPr/>
        </p:nvSpPr>
        <p:spPr>
          <a:xfrm>
            <a:off x="9699248"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solidFill>
                  <a:prstClr val="white"/>
                </a:solidFill>
                <a:latin typeface="Arial" panose="020B0604020202020204"/>
              </a:rPr>
              <a:t>12%</a:t>
            </a:r>
          </a:p>
          <a:p>
            <a:pPr algn="ctr"/>
            <a:r>
              <a:rPr lang="sv-SE" sz="900" dirty="0">
                <a:solidFill>
                  <a:prstClr val="white"/>
                </a:solidFill>
                <a:latin typeface="Arial" panose="020B0604020202020204"/>
              </a:rPr>
              <a:t>(11</a:t>
            </a:r>
            <a:r>
              <a:rPr lang="en-SE" sz="900" dirty="0">
                <a:solidFill>
                  <a:prstClr val="white"/>
                </a:solidFill>
                <a:latin typeface="Arial" panose="020B0604020202020204"/>
              </a:rPr>
              <a:t>%</a:t>
            </a:r>
            <a:r>
              <a:rPr lang="sv-SE" sz="900" dirty="0">
                <a:solidFill>
                  <a:prstClr val="white"/>
                </a:solidFill>
                <a:latin typeface="Arial" panose="020B0604020202020204"/>
              </a:rPr>
              <a:t>)</a:t>
            </a:r>
            <a:endParaRPr lang="en-SE" sz="900" dirty="0">
              <a:solidFill>
                <a:prstClr val="white"/>
              </a:solidFill>
              <a:latin typeface="Arial" panose="020B0604020202020204"/>
            </a:endParaRPr>
          </a:p>
        </p:txBody>
      </p:sp>
      <p:sp>
        <p:nvSpPr>
          <p:cNvPr id="14" name="Oval 12">
            <a:extLst>
              <a:ext uri="{FF2B5EF4-FFF2-40B4-BE49-F238E27FC236}">
                <a16:creationId xmlns:a16="http://schemas.microsoft.com/office/drawing/2014/main" id="{4AF6ADDC-3860-7A48-A2B4-91648BAE80C4}"/>
              </a:ext>
            </a:extLst>
          </p:cNvPr>
          <p:cNvSpPr/>
          <p:nvPr/>
        </p:nvSpPr>
        <p:spPr>
          <a:xfrm>
            <a:off x="8217042"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solidFill>
                  <a:prstClr val="white"/>
                </a:solidFill>
                <a:latin typeface="Arial" panose="020B0604020202020204"/>
              </a:rPr>
              <a:t>28%</a:t>
            </a:r>
          </a:p>
          <a:p>
            <a:pPr algn="ctr"/>
            <a:r>
              <a:rPr lang="sv-SE" sz="900" dirty="0">
                <a:solidFill>
                  <a:prstClr val="white"/>
                </a:solidFill>
                <a:latin typeface="Arial" panose="020B0604020202020204"/>
              </a:rPr>
              <a:t>(25</a:t>
            </a:r>
            <a:r>
              <a:rPr lang="en-SE" sz="900" dirty="0">
                <a:solidFill>
                  <a:prstClr val="white"/>
                </a:solidFill>
                <a:latin typeface="Arial" panose="020B0604020202020204"/>
              </a:rPr>
              <a:t>%</a:t>
            </a:r>
            <a:r>
              <a:rPr lang="sv-SE" sz="900" dirty="0">
                <a:solidFill>
                  <a:prstClr val="white"/>
                </a:solidFill>
                <a:latin typeface="Arial" panose="020B0604020202020204"/>
              </a:rPr>
              <a:t>)</a:t>
            </a:r>
            <a:endParaRPr lang="en-SE" sz="900" dirty="0">
              <a:solidFill>
                <a:prstClr val="white"/>
              </a:solidFill>
              <a:latin typeface="Arial" panose="020B0604020202020204"/>
            </a:endParaRPr>
          </a:p>
        </p:txBody>
      </p:sp>
      <p:sp>
        <p:nvSpPr>
          <p:cNvPr id="15" name="Oval 13">
            <a:extLst>
              <a:ext uri="{FF2B5EF4-FFF2-40B4-BE49-F238E27FC236}">
                <a16:creationId xmlns:a16="http://schemas.microsoft.com/office/drawing/2014/main" id="{C9F7736A-C068-5241-94DF-C4B4A03552BC}"/>
              </a:ext>
            </a:extLst>
          </p:cNvPr>
          <p:cNvSpPr/>
          <p:nvPr/>
        </p:nvSpPr>
        <p:spPr>
          <a:xfrm>
            <a:off x="7412842"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solidFill>
                  <a:prstClr val="white"/>
                </a:solidFill>
                <a:latin typeface="Arial" panose="020B0604020202020204"/>
              </a:rPr>
              <a:t>19%</a:t>
            </a:r>
          </a:p>
          <a:p>
            <a:pPr algn="ctr"/>
            <a:r>
              <a:rPr lang="sv-SE" sz="900" dirty="0">
                <a:solidFill>
                  <a:prstClr val="white"/>
                </a:solidFill>
                <a:latin typeface="Arial" panose="020B0604020202020204"/>
              </a:rPr>
              <a:t>(20</a:t>
            </a:r>
            <a:r>
              <a:rPr lang="en-SE" sz="900" dirty="0">
                <a:solidFill>
                  <a:prstClr val="white"/>
                </a:solidFill>
                <a:latin typeface="Arial" panose="020B0604020202020204"/>
              </a:rPr>
              <a:t>%</a:t>
            </a:r>
            <a:r>
              <a:rPr lang="sv-SE" sz="900" dirty="0">
                <a:solidFill>
                  <a:prstClr val="white"/>
                </a:solidFill>
                <a:latin typeface="Arial" panose="020B0604020202020204"/>
              </a:rPr>
              <a:t>)</a:t>
            </a:r>
            <a:endParaRPr lang="en-SE" sz="900" dirty="0">
              <a:solidFill>
                <a:prstClr val="white"/>
              </a:solidFill>
              <a:latin typeface="Arial" panose="020B0604020202020204"/>
            </a:endParaRPr>
          </a:p>
        </p:txBody>
      </p:sp>
      <p:sp>
        <p:nvSpPr>
          <p:cNvPr id="16" name="TextBox 15">
            <a:extLst>
              <a:ext uri="{FF2B5EF4-FFF2-40B4-BE49-F238E27FC236}">
                <a16:creationId xmlns:a16="http://schemas.microsoft.com/office/drawing/2014/main" id="{EDE07DF0-163A-5F4A-A9B6-1B437C2D50E0}"/>
              </a:ext>
            </a:extLst>
          </p:cNvPr>
          <p:cNvSpPr txBox="1"/>
          <p:nvPr/>
        </p:nvSpPr>
        <p:spPr>
          <a:xfrm>
            <a:off x="437820" y="1951282"/>
            <a:ext cx="64472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1100" b="1" i="0" u="none" strike="noStrike" kern="1200" cap="none" spc="0" normalizeH="0" baseline="0" noProof="0">
                <a:ln>
                  <a:noFill/>
                </a:ln>
                <a:solidFill>
                  <a:prstClr val="black"/>
                </a:solidFill>
                <a:effectLst/>
                <a:uLnTx/>
                <a:uFillTx/>
                <a:latin typeface="Arial" panose="020B0604020202020204"/>
                <a:ea typeface="+mn-ea"/>
                <a:cs typeface="+mn-cs"/>
              </a:rPr>
              <a:t>Totala</a:t>
            </a:r>
            <a:br>
              <a:rPr kumimoji="0" lang="en-SE" sz="1100" b="1" i="0" u="none" strike="noStrike" kern="1200" cap="none" spc="0" normalizeH="0" baseline="0" noProof="0">
                <a:ln>
                  <a:noFill/>
                </a:ln>
                <a:solidFill>
                  <a:prstClr val="black"/>
                </a:solidFill>
                <a:effectLst/>
                <a:uLnTx/>
                <a:uFillTx/>
                <a:latin typeface="Arial" panose="020B0604020202020204"/>
                <a:ea typeface="+mn-ea"/>
                <a:cs typeface="+mn-cs"/>
              </a:rPr>
            </a:br>
            <a:r>
              <a:rPr kumimoji="0" lang="en-SE" sz="1100" b="1" i="0" u="none" strike="noStrike" kern="1200" cap="none" spc="0" normalizeH="0" baseline="0" noProof="0">
                <a:ln>
                  <a:noFill/>
                </a:ln>
                <a:solidFill>
                  <a:prstClr val="black"/>
                </a:solidFill>
                <a:effectLst/>
                <a:uLnTx/>
                <a:uFillTx/>
                <a:latin typeface="Arial" panose="020B0604020202020204"/>
                <a:ea typeface="+mn-ea"/>
                <a:cs typeface="+mn-cs"/>
              </a:rPr>
              <a:t> snittet</a:t>
            </a:r>
          </a:p>
        </p:txBody>
      </p:sp>
      <p:sp>
        <p:nvSpPr>
          <p:cNvPr id="17" name="Oval 16">
            <a:extLst>
              <a:ext uri="{FF2B5EF4-FFF2-40B4-BE49-F238E27FC236}">
                <a16:creationId xmlns:a16="http://schemas.microsoft.com/office/drawing/2014/main" id="{5DFB9019-C4A4-1042-9599-6F4BCCA40A0A}"/>
              </a:ext>
            </a:extLst>
          </p:cNvPr>
          <p:cNvSpPr/>
          <p:nvPr/>
        </p:nvSpPr>
        <p:spPr>
          <a:xfrm>
            <a:off x="2000982"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solidFill>
                  <a:prstClr val="white"/>
                </a:solidFill>
                <a:latin typeface="Arial" panose="020B0604020202020204"/>
              </a:rPr>
              <a:t>35%</a:t>
            </a:r>
            <a:br>
              <a:rPr lang="sv-SE" sz="900" dirty="0">
                <a:solidFill>
                  <a:prstClr val="white"/>
                </a:solidFill>
                <a:latin typeface="Arial" panose="020B0604020202020204"/>
              </a:rPr>
            </a:br>
            <a:r>
              <a:rPr lang="sv-SE" sz="900" dirty="0">
                <a:solidFill>
                  <a:prstClr val="white"/>
                </a:solidFill>
                <a:latin typeface="Arial" panose="020B0604020202020204"/>
              </a:rPr>
              <a:t>(33</a:t>
            </a:r>
            <a:r>
              <a:rPr lang="en-SE" sz="900" dirty="0">
                <a:solidFill>
                  <a:prstClr val="white"/>
                </a:solidFill>
                <a:latin typeface="Arial" panose="020B0604020202020204"/>
              </a:rPr>
              <a:t>%</a:t>
            </a:r>
            <a:r>
              <a:rPr lang="sv-SE" sz="900" dirty="0">
                <a:solidFill>
                  <a:prstClr val="white"/>
                </a:solidFill>
                <a:latin typeface="Arial" panose="020B0604020202020204"/>
              </a:rPr>
              <a:t>)</a:t>
            </a:r>
            <a:endParaRPr lang="en-SE" sz="900" dirty="0">
              <a:solidFill>
                <a:prstClr val="white"/>
              </a:solidFill>
              <a:latin typeface="Arial" panose="020B0604020202020204"/>
            </a:endParaRPr>
          </a:p>
        </p:txBody>
      </p:sp>
      <p:sp>
        <p:nvSpPr>
          <p:cNvPr id="18" name="Oval 17">
            <a:extLst>
              <a:ext uri="{FF2B5EF4-FFF2-40B4-BE49-F238E27FC236}">
                <a16:creationId xmlns:a16="http://schemas.microsoft.com/office/drawing/2014/main" id="{5E96BC8E-6FD5-0C4A-B51E-05D947BE75E2}"/>
              </a:ext>
            </a:extLst>
          </p:cNvPr>
          <p:cNvSpPr/>
          <p:nvPr/>
        </p:nvSpPr>
        <p:spPr>
          <a:xfrm>
            <a:off x="2745457"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solidFill>
                  <a:prstClr val="white"/>
                </a:solidFill>
                <a:latin typeface="Arial" panose="020B0604020202020204"/>
              </a:rPr>
              <a:t>56%</a:t>
            </a:r>
          </a:p>
          <a:p>
            <a:pPr algn="ctr"/>
            <a:r>
              <a:rPr lang="sv-SE" sz="900" dirty="0">
                <a:solidFill>
                  <a:prstClr val="white"/>
                </a:solidFill>
                <a:latin typeface="Arial" panose="020B0604020202020204"/>
              </a:rPr>
              <a:t>(57</a:t>
            </a:r>
            <a:r>
              <a:rPr lang="en-SE" sz="900" dirty="0">
                <a:solidFill>
                  <a:prstClr val="white"/>
                </a:solidFill>
                <a:latin typeface="Arial" panose="020B0604020202020204"/>
              </a:rPr>
              <a:t>%</a:t>
            </a:r>
            <a:r>
              <a:rPr lang="sv-SE" sz="900" dirty="0">
                <a:solidFill>
                  <a:prstClr val="white"/>
                </a:solidFill>
                <a:latin typeface="Arial" panose="020B0604020202020204"/>
              </a:rPr>
              <a:t>)</a:t>
            </a:r>
            <a:endParaRPr lang="en-SE" sz="900" dirty="0">
              <a:solidFill>
                <a:prstClr val="white"/>
              </a:solidFill>
              <a:latin typeface="Arial" panose="020B0604020202020204"/>
            </a:endParaRPr>
          </a:p>
        </p:txBody>
      </p:sp>
      <p:sp>
        <p:nvSpPr>
          <p:cNvPr id="19" name="Oval 18">
            <a:extLst>
              <a:ext uri="{FF2B5EF4-FFF2-40B4-BE49-F238E27FC236}">
                <a16:creationId xmlns:a16="http://schemas.microsoft.com/office/drawing/2014/main" id="{562F6A85-5F9A-E04F-948C-4EC6E7AA64E7}"/>
              </a:ext>
            </a:extLst>
          </p:cNvPr>
          <p:cNvSpPr/>
          <p:nvPr/>
        </p:nvSpPr>
        <p:spPr>
          <a:xfrm>
            <a:off x="5092992"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solidFill>
                  <a:prstClr val="white"/>
                </a:solidFill>
                <a:latin typeface="Arial" panose="020B0604020202020204"/>
              </a:rPr>
              <a:t>10%</a:t>
            </a:r>
          </a:p>
          <a:p>
            <a:pPr algn="ctr"/>
            <a:r>
              <a:rPr lang="sv-SE" sz="900" dirty="0">
                <a:solidFill>
                  <a:prstClr val="white"/>
                </a:solidFill>
                <a:latin typeface="Arial" panose="020B0604020202020204"/>
              </a:rPr>
              <a:t>(6</a:t>
            </a:r>
            <a:r>
              <a:rPr lang="en-SE" sz="900" dirty="0">
                <a:solidFill>
                  <a:prstClr val="white"/>
                </a:solidFill>
                <a:latin typeface="Arial" panose="020B0604020202020204"/>
              </a:rPr>
              <a:t>%</a:t>
            </a:r>
            <a:r>
              <a:rPr lang="sv-SE" sz="900" dirty="0">
                <a:solidFill>
                  <a:prstClr val="white"/>
                </a:solidFill>
                <a:latin typeface="Arial" panose="020B0604020202020204"/>
              </a:rPr>
              <a:t>)</a:t>
            </a:r>
            <a:endParaRPr lang="en-SE" sz="900" dirty="0">
              <a:solidFill>
                <a:prstClr val="white"/>
              </a:solidFill>
              <a:latin typeface="Arial" panose="020B0604020202020204"/>
            </a:endParaRPr>
          </a:p>
        </p:txBody>
      </p:sp>
      <p:sp>
        <p:nvSpPr>
          <p:cNvPr id="20" name="Oval 19">
            <a:extLst>
              <a:ext uri="{FF2B5EF4-FFF2-40B4-BE49-F238E27FC236}">
                <a16:creationId xmlns:a16="http://schemas.microsoft.com/office/drawing/2014/main" id="{FE9F1A57-BB4C-FB4A-8607-DA2D42EC3241}"/>
              </a:ext>
            </a:extLst>
          </p:cNvPr>
          <p:cNvSpPr/>
          <p:nvPr/>
        </p:nvSpPr>
        <p:spPr>
          <a:xfrm>
            <a:off x="6626664"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solidFill>
                  <a:prstClr val="white"/>
                </a:solidFill>
                <a:latin typeface="Arial" panose="020B0604020202020204"/>
              </a:rPr>
              <a:t>35%</a:t>
            </a:r>
          </a:p>
          <a:p>
            <a:pPr algn="ctr"/>
            <a:r>
              <a:rPr lang="sv-SE" sz="900" dirty="0">
                <a:solidFill>
                  <a:prstClr val="white"/>
                </a:solidFill>
                <a:latin typeface="Arial" panose="020B0604020202020204"/>
              </a:rPr>
              <a:t>(40</a:t>
            </a:r>
            <a:r>
              <a:rPr lang="en-SE" sz="900" dirty="0">
                <a:solidFill>
                  <a:prstClr val="white"/>
                </a:solidFill>
                <a:latin typeface="Arial" panose="020B0604020202020204"/>
              </a:rPr>
              <a:t>%</a:t>
            </a:r>
            <a:r>
              <a:rPr lang="sv-SE" sz="900" dirty="0">
                <a:solidFill>
                  <a:prstClr val="white"/>
                </a:solidFill>
                <a:latin typeface="Arial" panose="020B0604020202020204"/>
              </a:rPr>
              <a:t>)</a:t>
            </a:r>
            <a:endParaRPr lang="en-SE" sz="900" dirty="0">
              <a:solidFill>
                <a:prstClr val="white"/>
              </a:solidFill>
              <a:latin typeface="Arial" panose="020B0604020202020204"/>
            </a:endParaRPr>
          </a:p>
        </p:txBody>
      </p:sp>
      <p:sp>
        <p:nvSpPr>
          <p:cNvPr id="21" name="Oval 20">
            <a:extLst>
              <a:ext uri="{FF2B5EF4-FFF2-40B4-BE49-F238E27FC236}">
                <a16:creationId xmlns:a16="http://schemas.microsoft.com/office/drawing/2014/main" id="{9C0B2DA8-C513-F747-8166-D8358BEA241C}"/>
              </a:ext>
            </a:extLst>
          </p:cNvPr>
          <p:cNvSpPr/>
          <p:nvPr/>
        </p:nvSpPr>
        <p:spPr>
          <a:xfrm>
            <a:off x="8958145"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solidFill>
                  <a:prstClr val="white"/>
                </a:solidFill>
                <a:latin typeface="Arial" panose="020B0604020202020204"/>
              </a:rPr>
              <a:t>18%</a:t>
            </a:r>
          </a:p>
          <a:p>
            <a:pPr algn="ctr"/>
            <a:r>
              <a:rPr lang="sv-SE" sz="900" dirty="0">
                <a:solidFill>
                  <a:prstClr val="white"/>
                </a:solidFill>
                <a:latin typeface="Arial" panose="020B0604020202020204"/>
              </a:rPr>
              <a:t>(18</a:t>
            </a:r>
            <a:r>
              <a:rPr lang="en-SE" sz="900" dirty="0">
                <a:solidFill>
                  <a:prstClr val="white"/>
                </a:solidFill>
                <a:latin typeface="Arial" panose="020B0604020202020204"/>
              </a:rPr>
              <a:t>%</a:t>
            </a:r>
            <a:r>
              <a:rPr lang="sv-SE" sz="900" dirty="0">
                <a:solidFill>
                  <a:prstClr val="white"/>
                </a:solidFill>
                <a:latin typeface="Arial" panose="020B0604020202020204"/>
              </a:rPr>
              <a:t>)</a:t>
            </a:r>
            <a:endParaRPr lang="en-SE" sz="900" dirty="0">
              <a:solidFill>
                <a:prstClr val="white"/>
              </a:solidFill>
              <a:latin typeface="Arial" panose="020B0604020202020204"/>
            </a:endParaRPr>
          </a:p>
        </p:txBody>
      </p:sp>
      <p:sp>
        <p:nvSpPr>
          <p:cNvPr id="28" name="Ned 27">
            <a:extLst>
              <a:ext uri="{FF2B5EF4-FFF2-40B4-BE49-F238E27FC236}">
                <a16:creationId xmlns:a16="http://schemas.microsoft.com/office/drawing/2014/main" id="{30116EC0-A0DF-6344-8263-01FB9FA92FDC}"/>
              </a:ext>
            </a:extLst>
          </p:cNvPr>
          <p:cNvSpPr/>
          <p:nvPr/>
        </p:nvSpPr>
        <p:spPr>
          <a:xfrm>
            <a:off x="1118355" y="2088801"/>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Ned 35">
            <a:extLst>
              <a:ext uri="{FF2B5EF4-FFF2-40B4-BE49-F238E27FC236}">
                <a16:creationId xmlns:a16="http://schemas.microsoft.com/office/drawing/2014/main" id="{AA4757CA-DF33-C34A-AADC-76D8D0AF6145}"/>
              </a:ext>
            </a:extLst>
          </p:cNvPr>
          <p:cNvSpPr/>
          <p:nvPr/>
        </p:nvSpPr>
        <p:spPr>
          <a:xfrm rot="16200000">
            <a:off x="8822107" y="2068741"/>
            <a:ext cx="109590" cy="155848"/>
          </a:xfrm>
          <a:prstGeom prst="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Ned 38">
            <a:extLst>
              <a:ext uri="{FF2B5EF4-FFF2-40B4-BE49-F238E27FC236}">
                <a16:creationId xmlns:a16="http://schemas.microsoft.com/office/drawing/2014/main" id="{55E8406D-0E21-0744-954E-AFE455FE2F51}"/>
              </a:ext>
            </a:extLst>
          </p:cNvPr>
          <p:cNvSpPr/>
          <p:nvPr/>
        </p:nvSpPr>
        <p:spPr>
          <a:xfrm rot="10800000">
            <a:off x="8094228" y="2055518"/>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Ned 32">
            <a:extLst>
              <a:ext uri="{FF2B5EF4-FFF2-40B4-BE49-F238E27FC236}">
                <a16:creationId xmlns:a16="http://schemas.microsoft.com/office/drawing/2014/main" id="{ACB90E7B-0AA5-F330-D19A-7973365C0DCD}"/>
              </a:ext>
            </a:extLst>
          </p:cNvPr>
          <p:cNvSpPr/>
          <p:nvPr/>
        </p:nvSpPr>
        <p:spPr>
          <a:xfrm>
            <a:off x="6490626" y="2059179"/>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3" name="Ned 42">
            <a:extLst>
              <a:ext uri="{FF2B5EF4-FFF2-40B4-BE49-F238E27FC236}">
                <a16:creationId xmlns:a16="http://schemas.microsoft.com/office/drawing/2014/main" id="{73BD103F-C4FB-FE42-2256-4D5A2F1C43B3}"/>
              </a:ext>
            </a:extLst>
          </p:cNvPr>
          <p:cNvSpPr/>
          <p:nvPr/>
        </p:nvSpPr>
        <p:spPr>
          <a:xfrm rot="10800000">
            <a:off x="5738809" y="2055518"/>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4" name="Ned 43">
            <a:extLst>
              <a:ext uri="{FF2B5EF4-FFF2-40B4-BE49-F238E27FC236}">
                <a16:creationId xmlns:a16="http://schemas.microsoft.com/office/drawing/2014/main" id="{B9616FCD-676D-99C3-CE70-5AF03F2FDACB}"/>
              </a:ext>
            </a:extLst>
          </p:cNvPr>
          <p:cNvSpPr/>
          <p:nvPr/>
        </p:nvSpPr>
        <p:spPr>
          <a:xfrm rot="10800000">
            <a:off x="9589657" y="2073621"/>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Ned 26">
            <a:extLst>
              <a:ext uri="{FF2B5EF4-FFF2-40B4-BE49-F238E27FC236}">
                <a16:creationId xmlns:a16="http://schemas.microsoft.com/office/drawing/2014/main" id="{BCC9EC2D-3A65-B4DC-DCDB-60D982D6A8EE}"/>
              </a:ext>
            </a:extLst>
          </p:cNvPr>
          <p:cNvSpPr/>
          <p:nvPr/>
        </p:nvSpPr>
        <p:spPr>
          <a:xfrm rot="10800000">
            <a:off x="1887017" y="2055518"/>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Ned 26">
            <a:extLst>
              <a:ext uri="{FF2B5EF4-FFF2-40B4-BE49-F238E27FC236}">
                <a16:creationId xmlns:a16="http://schemas.microsoft.com/office/drawing/2014/main" id="{95C69A96-963E-C83A-9E83-DD2BAA5FD5D9}"/>
              </a:ext>
            </a:extLst>
          </p:cNvPr>
          <p:cNvSpPr/>
          <p:nvPr/>
        </p:nvSpPr>
        <p:spPr>
          <a:xfrm rot="10800000">
            <a:off x="4973085" y="2058494"/>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25" name="Diagram 24">
            <a:extLst>
              <a:ext uri="{FF2B5EF4-FFF2-40B4-BE49-F238E27FC236}">
                <a16:creationId xmlns:a16="http://schemas.microsoft.com/office/drawing/2014/main" id="{539E6F4B-A94F-ADEB-CE4E-7E21C38F0B2A}"/>
              </a:ext>
            </a:extLst>
          </p:cNvPr>
          <p:cNvGraphicFramePr>
            <a:graphicFrameLocks/>
          </p:cNvGraphicFramePr>
          <p:nvPr>
            <p:extLst>
              <p:ext uri="{D42A27DB-BD31-4B8C-83A1-F6EECF244321}">
                <p14:modId xmlns:p14="http://schemas.microsoft.com/office/powerpoint/2010/main" val="2665273911"/>
              </p:ext>
            </p:extLst>
          </p:nvPr>
        </p:nvGraphicFramePr>
        <p:xfrm>
          <a:off x="576566" y="2301070"/>
          <a:ext cx="9929703" cy="3849945"/>
        </p:xfrm>
        <a:graphic>
          <a:graphicData uri="http://schemas.openxmlformats.org/drawingml/2006/chart">
            <c:chart xmlns:c="http://schemas.openxmlformats.org/drawingml/2006/chart" xmlns:r="http://schemas.openxmlformats.org/officeDocument/2006/relationships" r:id="rId4"/>
          </a:graphicData>
        </a:graphic>
      </p:graphicFrame>
      <p:sp>
        <p:nvSpPr>
          <p:cNvPr id="32" name="Ned 27">
            <a:extLst>
              <a:ext uri="{FF2B5EF4-FFF2-40B4-BE49-F238E27FC236}">
                <a16:creationId xmlns:a16="http://schemas.microsoft.com/office/drawing/2014/main" id="{B200560C-3095-5E76-1ADF-954F491A9351}"/>
              </a:ext>
            </a:extLst>
          </p:cNvPr>
          <p:cNvSpPr/>
          <p:nvPr/>
        </p:nvSpPr>
        <p:spPr>
          <a:xfrm>
            <a:off x="4183652" y="2068741"/>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Ned 27">
            <a:extLst>
              <a:ext uri="{FF2B5EF4-FFF2-40B4-BE49-F238E27FC236}">
                <a16:creationId xmlns:a16="http://schemas.microsoft.com/office/drawing/2014/main" id="{D8E3D4FE-B6BE-CA5C-866A-5E3F4CBFD01E}"/>
              </a:ext>
            </a:extLst>
          </p:cNvPr>
          <p:cNvSpPr/>
          <p:nvPr/>
        </p:nvSpPr>
        <p:spPr>
          <a:xfrm>
            <a:off x="3400840" y="2068741"/>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Ned 27">
            <a:extLst>
              <a:ext uri="{FF2B5EF4-FFF2-40B4-BE49-F238E27FC236}">
                <a16:creationId xmlns:a16="http://schemas.microsoft.com/office/drawing/2014/main" id="{BABDB339-37F2-2886-25DA-3925B126D239}"/>
              </a:ext>
            </a:extLst>
          </p:cNvPr>
          <p:cNvSpPr/>
          <p:nvPr/>
        </p:nvSpPr>
        <p:spPr>
          <a:xfrm>
            <a:off x="2626486" y="2068741"/>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Ned 32">
            <a:extLst>
              <a:ext uri="{FF2B5EF4-FFF2-40B4-BE49-F238E27FC236}">
                <a16:creationId xmlns:a16="http://schemas.microsoft.com/office/drawing/2014/main" id="{6AEC8D0B-B531-7B0B-A0FC-8BBED5639540}"/>
              </a:ext>
            </a:extLst>
          </p:cNvPr>
          <p:cNvSpPr/>
          <p:nvPr/>
        </p:nvSpPr>
        <p:spPr>
          <a:xfrm>
            <a:off x="7284105" y="2058417"/>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8211632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00ABF14D-F781-9640-A2F7-55431605552E}"/>
              </a:ext>
            </a:extLst>
          </p:cNvPr>
          <p:cNvPicPr>
            <a:picLocks noChangeAspect="1"/>
          </p:cNvPicPr>
          <p:nvPr/>
        </p:nvPicPr>
        <p:blipFill rotWithShape="1">
          <a:blip r:embed="rId2">
            <a:lum bright="70000" contrast="-70000"/>
          </a:blip>
          <a:srcRect l="9145" t="14583" b="2074"/>
          <a:stretch/>
        </p:blipFill>
        <p:spPr>
          <a:xfrm rot="10800000">
            <a:off x="4439562" y="0"/>
            <a:ext cx="7752438" cy="6858001"/>
          </a:xfrm>
          <a:prstGeom prst="rect">
            <a:avLst/>
          </a:prstGeom>
          <a:effectLst/>
        </p:spPr>
      </p:pic>
      <p:sp>
        <p:nvSpPr>
          <p:cNvPr id="2" name="Rubrik 1">
            <a:extLst>
              <a:ext uri="{FF2B5EF4-FFF2-40B4-BE49-F238E27FC236}">
                <a16:creationId xmlns:a16="http://schemas.microsoft.com/office/drawing/2014/main" id="{1A0DC40C-63E8-1D48-ADF1-659D98B8BE6F}"/>
              </a:ext>
            </a:extLst>
          </p:cNvPr>
          <p:cNvSpPr>
            <a:spLocks noGrp="1"/>
          </p:cNvSpPr>
          <p:nvPr>
            <p:ph type="title"/>
          </p:nvPr>
        </p:nvSpPr>
        <p:spPr>
          <a:xfrm>
            <a:off x="415787" y="293413"/>
            <a:ext cx="9930509" cy="514662"/>
          </a:xfrm>
        </p:spPr>
        <p:txBody>
          <a:bodyPr/>
          <a:lstStyle/>
          <a:p>
            <a:r>
              <a:rPr lang="sv-SE" sz="2000" dirty="0"/>
              <a:t>Störst andel av medlemsföretagens egen omsättning kommer från industri, </a:t>
            </a:r>
            <a:r>
              <a:rPr lang="sv-SE" dirty="0"/>
              <a:t>bygg- eller fastighetssektorn</a:t>
            </a:r>
            <a:endParaRPr lang="sv-SE" sz="2000" dirty="0"/>
          </a:p>
        </p:txBody>
      </p:sp>
      <p:sp>
        <p:nvSpPr>
          <p:cNvPr id="3" name="Platshållare för innehåll 2">
            <a:extLst>
              <a:ext uri="{FF2B5EF4-FFF2-40B4-BE49-F238E27FC236}">
                <a16:creationId xmlns:a16="http://schemas.microsoft.com/office/drawing/2014/main" id="{99F16A86-F66F-8847-9C83-DAF90D36D6F2}"/>
              </a:ext>
            </a:extLst>
          </p:cNvPr>
          <p:cNvSpPr>
            <a:spLocks noGrp="1"/>
          </p:cNvSpPr>
          <p:nvPr>
            <p:ph idx="1"/>
          </p:nvPr>
        </p:nvSpPr>
        <p:spPr>
          <a:xfrm>
            <a:off x="413432" y="1087132"/>
            <a:ext cx="4964024" cy="496677"/>
          </a:xfrm>
        </p:spPr>
        <p:txBody>
          <a:bodyPr/>
          <a:lstStyle/>
          <a:p>
            <a:r>
              <a:rPr lang="sv-SE" b="1" dirty="0"/>
              <a:t>Egen omsättning per bransch 2020-2024</a:t>
            </a:r>
            <a:br>
              <a:rPr lang="sv-SE" dirty="0"/>
            </a:br>
            <a:r>
              <a:rPr lang="sv-SE" dirty="0"/>
              <a:t>Totalt för alla verksamhetsområden i procent</a:t>
            </a:r>
          </a:p>
        </p:txBody>
      </p:sp>
      <p:sp>
        <p:nvSpPr>
          <p:cNvPr id="8" name="Platshållare för sidfot 7">
            <a:extLst>
              <a:ext uri="{FF2B5EF4-FFF2-40B4-BE49-F238E27FC236}">
                <a16:creationId xmlns:a16="http://schemas.microsoft.com/office/drawing/2014/main" id="{C80789CA-F7BA-9E4D-B114-B4E3D0B032F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rPr>
              <a:t>Insikt 2025 |</a:t>
            </a:r>
          </a:p>
        </p:txBody>
      </p:sp>
      <p:sp>
        <p:nvSpPr>
          <p:cNvPr id="9" name="Platshållare för bildnummer 8">
            <a:extLst>
              <a:ext uri="{FF2B5EF4-FFF2-40B4-BE49-F238E27FC236}">
                <a16:creationId xmlns:a16="http://schemas.microsoft.com/office/drawing/2014/main" id="{C0A974F3-ECB4-EC44-A76C-A6B900B0D5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7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sv-SE" sz="7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pic>
        <p:nvPicPr>
          <p:cNvPr id="4" name="Bildobjekt 3">
            <a:extLst>
              <a:ext uri="{FF2B5EF4-FFF2-40B4-BE49-F238E27FC236}">
                <a16:creationId xmlns:a16="http://schemas.microsoft.com/office/drawing/2014/main" id="{1491CAB8-33C1-E340-BEB9-33983DEE4013}"/>
              </a:ext>
            </a:extLst>
          </p:cNvPr>
          <p:cNvPicPr>
            <a:picLocks noChangeAspect="1"/>
          </p:cNvPicPr>
          <p:nvPr/>
        </p:nvPicPr>
        <p:blipFill rotWithShape="1">
          <a:blip r:embed="rId3"/>
          <a:srcRect t="-6970" b="40053"/>
          <a:stretch/>
        </p:blipFill>
        <p:spPr>
          <a:xfrm rot="10800000">
            <a:off x="10579466" y="-2"/>
            <a:ext cx="1544217" cy="1020727"/>
          </a:xfrm>
          <a:prstGeom prst="rect">
            <a:avLst/>
          </a:prstGeom>
        </p:spPr>
      </p:pic>
      <p:sp>
        <p:nvSpPr>
          <p:cNvPr id="5" name="textruta 4">
            <a:extLst>
              <a:ext uri="{FF2B5EF4-FFF2-40B4-BE49-F238E27FC236}">
                <a16:creationId xmlns:a16="http://schemas.microsoft.com/office/drawing/2014/main" id="{1D75F359-29BF-6141-A43E-9E20E8B103E8}"/>
              </a:ext>
            </a:extLst>
          </p:cNvPr>
          <p:cNvSpPr txBox="1"/>
          <p:nvPr/>
        </p:nvSpPr>
        <p:spPr>
          <a:xfrm>
            <a:off x="10579468" y="293413"/>
            <a:ext cx="131104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solidFill>
                  <a:srgbClr val="1D666E"/>
                </a:solidFill>
                <a:effectLst/>
                <a:uLnTx/>
                <a:uFillTx/>
                <a:latin typeface="Arial" panose="020B0604020202020204"/>
                <a:ea typeface="+mn-ea"/>
                <a:cs typeface="+mn-cs"/>
              </a:rPr>
              <a:t>Kunder</a:t>
            </a:r>
          </a:p>
        </p:txBody>
      </p:sp>
      <p:sp>
        <p:nvSpPr>
          <p:cNvPr id="21" name="textruta 20">
            <a:extLst>
              <a:ext uri="{FF2B5EF4-FFF2-40B4-BE49-F238E27FC236}">
                <a16:creationId xmlns:a16="http://schemas.microsoft.com/office/drawing/2014/main" id="{680509EB-4AEC-6C4F-ADA0-96F03A3F68CA}"/>
              </a:ext>
            </a:extLst>
          </p:cNvPr>
          <p:cNvSpPr txBox="1"/>
          <p:nvPr/>
        </p:nvSpPr>
        <p:spPr>
          <a:xfrm>
            <a:off x="4109471" y="6267717"/>
            <a:ext cx="4140029" cy="307777"/>
          </a:xfrm>
          <a:prstGeom prst="rect">
            <a:avLst/>
          </a:prstGeom>
        </p:spPr>
        <p:txBody>
          <a:bodyPr wrap="square">
            <a:spAutoFit/>
          </a:bodyPr>
          <a:lstStyle>
            <a:defPPr>
              <a:defRPr lang="sv-SE"/>
            </a:defPPr>
            <a:lvl1pPr algn="ctr">
              <a:defRPr sz="700"/>
            </a:lvl1pPr>
          </a:lstStyle>
          <a:p>
            <a:r>
              <a:rPr lang="sv-SE"/>
              <a:t>Egen omsättning är den delen av omsättningen som företaget producerar själva ("in house”). Dvs omsättning - konsultinköp - inköp av utomstående varor, material och/eller tjänster.</a:t>
            </a:r>
          </a:p>
        </p:txBody>
      </p:sp>
      <p:graphicFrame>
        <p:nvGraphicFramePr>
          <p:cNvPr id="10" name="Diagram 9">
            <a:extLst>
              <a:ext uri="{FF2B5EF4-FFF2-40B4-BE49-F238E27FC236}">
                <a16:creationId xmlns:a16="http://schemas.microsoft.com/office/drawing/2014/main" id="{26885E2B-6E6D-0727-20AE-B443E13EA7F9}"/>
              </a:ext>
            </a:extLst>
          </p:cNvPr>
          <p:cNvGraphicFramePr>
            <a:graphicFrameLocks/>
          </p:cNvGraphicFramePr>
          <p:nvPr>
            <p:extLst>
              <p:ext uri="{D42A27DB-BD31-4B8C-83A1-F6EECF244321}">
                <p14:modId xmlns:p14="http://schemas.microsoft.com/office/powerpoint/2010/main" val="1655792891"/>
              </p:ext>
            </p:extLst>
          </p:nvPr>
        </p:nvGraphicFramePr>
        <p:xfrm>
          <a:off x="717698" y="1654123"/>
          <a:ext cx="11040016" cy="447125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455738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3FD7E0AD-517B-344E-A6C4-76C761A9722E}"/>
              </a:ext>
            </a:extLst>
          </p:cNvPr>
          <p:cNvPicPr>
            <a:picLocks noChangeAspect="1"/>
          </p:cNvPicPr>
          <p:nvPr/>
        </p:nvPicPr>
        <p:blipFill rotWithShape="1">
          <a:blip r:embed="rId2"/>
          <a:srcRect t="-6970" b="40053"/>
          <a:stretch/>
        </p:blipFill>
        <p:spPr>
          <a:xfrm rot="10800000">
            <a:off x="10579466" y="-2"/>
            <a:ext cx="1544217" cy="1020727"/>
          </a:xfrm>
          <a:prstGeom prst="rect">
            <a:avLst/>
          </a:prstGeom>
        </p:spPr>
      </p:pic>
      <p:sp>
        <p:nvSpPr>
          <p:cNvPr id="5" name="textruta 4">
            <a:extLst>
              <a:ext uri="{FF2B5EF4-FFF2-40B4-BE49-F238E27FC236}">
                <a16:creationId xmlns:a16="http://schemas.microsoft.com/office/drawing/2014/main" id="{6C8EABD7-7C0D-E345-AFBB-FE127D9B2CA8}"/>
              </a:ext>
            </a:extLst>
          </p:cNvPr>
          <p:cNvSpPr txBox="1"/>
          <p:nvPr/>
        </p:nvSpPr>
        <p:spPr>
          <a:xfrm>
            <a:off x="10579468" y="293413"/>
            <a:ext cx="131104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solidFill>
                  <a:srgbClr val="1D666E"/>
                </a:solidFill>
                <a:effectLst/>
                <a:uLnTx/>
                <a:uFillTx/>
                <a:latin typeface="Arial" panose="020B0604020202020204"/>
                <a:ea typeface="+mn-ea"/>
                <a:cs typeface="+mn-cs"/>
              </a:rPr>
              <a:t>Kunder</a:t>
            </a:r>
          </a:p>
        </p:txBody>
      </p:sp>
      <p:sp>
        <p:nvSpPr>
          <p:cNvPr id="2" name="Rubrik 1">
            <a:extLst>
              <a:ext uri="{FF2B5EF4-FFF2-40B4-BE49-F238E27FC236}">
                <a16:creationId xmlns:a16="http://schemas.microsoft.com/office/drawing/2014/main" id="{80AE534E-DEB8-5549-9D69-33A8AB223F1B}"/>
              </a:ext>
            </a:extLst>
          </p:cNvPr>
          <p:cNvSpPr>
            <a:spLocks noGrp="1"/>
          </p:cNvSpPr>
          <p:nvPr>
            <p:ph type="title"/>
          </p:nvPr>
        </p:nvSpPr>
        <p:spPr>
          <a:xfrm>
            <a:off x="415787" y="293413"/>
            <a:ext cx="9569461" cy="514662"/>
          </a:xfrm>
        </p:spPr>
        <p:txBody>
          <a:bodyPr/>
          <a:lstStyle/>
          <a:p>
            <a:r>
              <a:rPr lang="sv-SE" sz="2000" dirty="0"/>
              <a:t>Majoriteten av medlemsföretagens kunder är verksamma inom Industri, bygg &amp; fastigheter</a:t>
            </a:r>
          </a:p>
        </p:txBody>
      </p:sp>
      <p:sp>
        <p:nvSpPr>
          <p:cNvPr id="3" name="Platshållare för innehåll 2">
            <a:extLst>
              <a:ext uri="{FF2B5EF4-FFF2-40B4-BE49-F238E27FC236}">
                <a16:creationId xmlns:a16="http://schemas.microsoft.com/office/drawing/2014/main" id="{8CC2C8A7-27A8-704F-A013-53674A58AB4C}"/>
              </a:ext>
            </a:extLst>
          </p:cNvPr>
          <p:cNvSpPr>
            <a:spLocks noGrp="1"/>
          </p:cNvSpPr>
          <p:nvPr>
            <p:ph idx="1"/>
          </p:nvPr>
        </p:nvSpPr>
        <p:spPr/>
        <p:txBody>
          <a:bodyPr/>
          <a:lstStyle/>
          <a:p>
            <a:r>
              <a:rPr lang="sv-SE" b="1" dirty="0"/>
              <a:t>Egen omsättning per bransch </a:t>
            </a:r>
            <a:br>
              <a:rPr lang="sv-SE" dirty="0"/>
            </a:br>
            <a:r>
              <a:rPr lang="sv-SE" dirty="0"/>
              <a:t> Andel av den totala egna omsättningen</a:t>
            </a:r>
          </a:p>
        </p:txBody>
      </p:sp>
      <p:sp>
        <p:nvSpPr>
          <p:cNvPr id="8" name="Platshållare för sidfot 7">
            <a:extLst>
              <a:ext uri="{FF2B5EF4-FFF2-40B4-BE49-F238E27FC236}">
                <a16:creationId xmlns:a16="http://schemas.microsoft.com/office/drawing/2014/main" id="{7317CF4E-DB00-8641-BDB5-6A304B6F566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rPr>
              <a:t>Insikt 2025 |</a:t>
            </a:r>
          </a:p>
        </p:txBody>
      </p:sp>
      <p:sp>
        <p:nvSpPr>
          <p:cNvPr id="9" name="Platshållare för bildnummer 8">
            <a:extLst>
              <a:ext uri="{FF2B5EF4-FFF2-40B4-BE49-F238E27FC236}">
                <a16:creationId xmlns:a16="http://schemas.microsoft.com/office/drawing/2014/main" id="{C2DB7770-8576-C849-9595-AD4D8DB4E7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7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sv-SE" sz="7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
        <p:nvSpPr>
          <p:cNvPr id="11" name="textruta 10">
            <a:extLst>
              <a:ext uri="{FF2B5EF4-FFF2-40B4-BE49-F238E27FC236}">
                <a16:creationId xmlns:a16="http://schemas.microsoft.com/office/drawing/2014/main" id="{2DD30433-9AF4-654D-A81E-5AFB256D9410}"/>
              </a:ext>
            </a:extLst>
          </p:cNvPr>
          <p:cNvSpPr txBox="1"/>
          <p:nvPr/>
        </p:nvSpPr>
        <p:spPr>
          <a:xfrm>
            <a:off x="4109471" y="6267717"/>
            <a:ext cx="4140029" cy="307777"/>
          </a:xfrm>
          <a:prstGeom prst="rect">
            <a:avLst/>
          </a:prstGeom>
        </p:spPr>
        <p:txBody>
          <a:bodyPr wrap="square">
            <a:spAutoFit/>
          </a:bodyPr>
          <a:lstStyle>
            <a:defPPr>
              <a:defRPr lang="sv-SE"/>
            </a:defPPr>
            <a:lvl1pPr algn="ctr">
              <a:defRPr sz="700"/>
            </a:lvl1pPr>
          </a:lstStyle>
          <a:p>
            <a:r>
              <a:rPr lang="sv-SE"/>
              <a:t>Egen omsättning är den delen av omsättningen som företaget producerar själva ("in house”). Dvs omsättning - konsultinköp - inköp av utomstående varor, material och/eller tjänster.</a:t>
            </a:r>
          </a:p>
        </p:txBody>
      </p:sp>
      <p:graphicFrame>
        <p:nvGraphicFramePr>
          <p:cNvPr id="12" name="Diagram 11">
            <a:extLst>
              <a:ext uri="{FF2B5EF4-FFF2-40B4-BE49-F238E27FC236}">
                <a16:creationId xmlns:a16="http://schemas.microsoft.com/office/drawing/2014/main" id="{F809E07D-B6EF-C3F8-D594-F576522AB7C7}"/>
              </a:ext>
            </a:extLst>
          </p:cNvPr>
          <p:cNvGraphicFramePr>
            <a:graphicFrameLocks/>
          </p:cNvGraphicFramePr>
          <p:nvPr>
            <p:extLst>
              <p:ext uri="{D42A27DB-BD31-4B8C-83A1-F6EECF244321}">
                <p14:modId xmlns:p14="http://schemas.microsoft.com/office/powerpoint/2010/main" val="3504222347"/>
              </p:ext>
            </p:extLst>
          </p:nvPr>
        </p:nvGraphicFramePr>
        <p:xfrm>
          <a:off x="588397" y="1703726"/>
          <a:ext cx="8692164" cy="453783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117616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11535383-430E-B64F-82B0-EE373624BE0F}"/>
              </a:ext>
            </a:extLst>
          </p:cNvPr>
          <p:cNvSpPr/>
          <p:nvPr/>
        </p:nvSpPr>
        <p:spPr>
          <a:xfrm>
            <a:off x="1393126" y="1999375"/>
            <a:ext cx="10576370" cy="490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8" name="Diagram 7">
            <a:extLst>
              <a:ext uri="{FF2B5EF4-FFF2-40B4-BE49-F238E27FC236}">
                <a16:creationId xmlns:a16="http://schemas.microsoft.com/office/drawing/2014/main" id="{C79E0A2C-731E-F577-2A81-D0893A231B91}"/>
              </a:ext>
            </a:extLst>
          </p:cNvPr>
          <p:cNvGraphicFramePr>
            <a:graphicFrameLocks/>
          </p:cNvGraphicFramePr>
          <p:nvPr>
            <p:extLst>
              <p:ext uri="{D42A27DB-BD31-4B8C-83A1-F6EECF244321}">
                <p14:modId xmlns:p14="http://schemas.microsoft.com/office/powerpoint/2010/main" val="3713776297"/>
              </p:ext>
            </p:extLst>
          </p:nvPr>
        </p:nvGraphicFramePr>
        <p:xfrm>
          <a:off x="741306" y="1770505"/>
          <a:ext cx="11228190" cy="4352526"/>
        </p:xfrm>
        <a:graphic>
          <a:graphicData uri="http://schemas.openxmlformats.org/drawingml/2006/chart">
            <c:chart xmlns:c="http://schemas.openxmlformats.org/drawingml/2006/chart" xmlns:r="http://schemas.openxmlformats.org/officeDocument/2006/relationships" r:id="rId3"/>
          </a:graphicData>
        </a:graphic>
      </p:graphicFrame>
      <p:sp>
        <p:nvSpPr>
          <p:cNvPr id="3" name="Platshållare för innehåll 2">
            <a:extLst>
              <a:ext uri="{FF2B5EF4-FFF2-40B4-BE49-F238E27FC236}">
                <a16:creationId xmlns:a16="http://schemas.microsoft.com/office/drawing/2014/main" id="{99F16A86-F66F-8847-9C83-DAF90D36D6F2}"/>
              </a:ext>
            </a:extLst>
          </p:cNvPr>
          <p:cNvSpPr>
            <a:spLocks noGrp="1"/>
          </p:cNvSpPr>
          <p:nvPr>
            <p:ph idx="1"/>
          </p:nvPr>
        </p:nvSpPr>
        <p:spPr>
          <a:xfrm>
            <a:off x="415787" y="1020727"/>
            <a:ext cx="6478499" cy="542740"/>
          </a:xfrm>
        </p:spPr>
        <p:txBody>
          <a:bodyPr/>
          <a:lstStyle/>
          <a:p>
            <a:r>
              <a:rPr lang="sv-SE" b="1" dirty="0"/>
              <a:t>Andelen medarbetare anställda inom följande områden</a:t>
            </a:r>
            <a:br>
              <a:rPr lang="sv-SE" dirty="0"/>
            </a:br>
            <a:r>
              <a:rPr lang="sv-SE" dirty="0"/>
              <a:t> I procent av totalen, fördelat per verksamhetsområde</a:t>
            </a:r>
          </a:p>
        </p:txBody>
      </p:sp>
      <p:sp>
        <p:nvSpPr>
          <p:cNvPr id="16" name="TextBox 8">
            <a:extLst>
              <a:ext uri="{FF2B5EF4-FFF2-40B4-BE49-F238E27FC236}">
                <a16:creationId xmlns:a16="http://schemas.microsoft.com/office/drawing/2014/main" id="{313359D9-65B5-0B46-AACF-E71C12F1984A}"/>
              </a:ext>
            </a:extLst>
          </p:cNvPr>
          <p:cNvSpPr txBox="1"/>
          <p:nvPr/>
        </p:nvSpPr>
        <p:spPr>
          <a:xfrm>
            <a:off x="5417002" y="1583013"/>
            <a:ext cx="755335" cy="230832"/>
          </a:xfrm>
          <a:prstGeom prst="rect">
            <a:avLst/>
          </a:prstGeom>
          <a:noFill/>
        </p:spPr>
        <p:txBody>
          <a:bodyPr wrap="none" rtlCol="0">
            <a:spAutoFit/>
          </a:bodyPr>
          <a:lstStyle/>
          <a:p>
            <a:r>
              <a:rPr lang="sv-SE" sz="900" b="1" dirty="0">
                <a:latin typeface="+mj-lt"/>
              </a:rPr>
              <a:t>87% </a:t>
            </a:r>
            <a:r>
              <a:rPr lang="sv-SE" sz="900" dirty="0">
                <a:latin typeface="+mj-lt"/>
              </a:rPr>
              <a:t>(89</a:t>
            </a:r>
            <a:r>
              <a:rPr lang="en-SE" sz="900" dirty="0">
                <a:latin typeface="+mj-lt"/>
              </a:rPr>
              <a:t>%</a:t>
            </a:r>
            <a:r>
              <a:rPr lang="sv-SE" sz="900" dirty="0">
                <a:latin typeface="+mj-lt"/>
              </a:rPr>
              <a:t>)</a:t>
            </a:r>
            <a:endParaRPr lang="en-SE" sz="900" dirty="0">
              <a:latin typeface="+mj-lt"/>
            </a:endParaRPr>
          </a:p>
        </p:txBody>
      </p:sp>
      <p:pic>
        <p:nvPicPr>
          <p:cNvPr id="6" name="Bildobjekt 5">
            <a:extLst>
              <a:ext uri="{FF2B5EF4-FFF2-40B4-BE49-F238E27FC236}">
                <a16:creationId xmlns:a16="http://schemas.microsoft.com/office/drawing/2014/main" id="{8E231942-CC29-AB41-95B9-C55F7F8D1644}"/>
              </a:ext>
            </a:extLst>
          </p:cNvPr>
          <p:cNvPicPr>
            <a:picLocks noChangeAspect="1"/>
          </p:cNvPicPr>
          <p:nvPr/>
        </p:nvPicPr>
        <p:blipFill rotWithShape="1">
          <a:blip r:embed="rId4"/>
          <a:srcRect t="46739" r="5601"/>
          <a:stretch/>
        </p:blipFill>
        <p:spPr>
          <a:xfrm>
            <a:off x="10161115" y="0"/>
            <a:ext cx="2030886" cy="1023075"/>
          </a:xfrm>
          <a:prstGeom prst="rect">
            <a:avLst/>
          </a:prstGeom>
        </p:spPr>
      </p:pic>
      <p:sp>
        <p:nvSpPr>
          <p:cNvPr id="2" name="Rubrik 1">
            <a:extLst>
              <a:ext uri="{FF2B5EF4-FFF2-40B4-BE49-F238E27FC236}">
                <a16:creationId xmlns:a16="http://schemas.microsoft.com/office/drawing/2014/main" id="{1A0DC40C-63E8-1D48-ADF1-659D98B8BE6F}"/>
              </a:ext>
            </a:extLst>
          </p:cNvPr>
          <p:cNvSpPr>
            <a:spLocks noGrp="1"/>
          </p:cNvSpPr>
          <p:nvPr>
            <p:ph type="title"/>
          </p:nvPr>
        </p:nvSpPr>
        <p:spPr>
          <a:xfrm>
            <a:off x="415787" y="293413"/>
            <a:ext cx="8731519" cy="514662"/>
          </a:xfrm>
        </p:spPr>
        <p:txBody>
          <a:bodyPr/>
          <a:lstStyle/>
          <a:p>
            <a:r>
              <a:rPr lang="sv-SE" sz="2000" dirty="0"/>
              <a:t>87 procent av medlemsföretagens anställda är ingenjörer,  </a:t>
            </a:r>
            <a:br>
              <a:rPr lang="sv-SE" sz="2000" dirty="0"/>
            </a:br>
            <a:r>
              <a:rPr lang="sv-SE" sz="2000" dirty="0"/>
              <a:t>arkitekter eller forskare</a:t>
            </a:r>
          </a:p>
        </p:txBody>
      </p:sp>
      <p:sp>
        <p:nvSpPr>
          <p:cNvPr id="4" name="Platshållare för sidfot 3">
            <a:extLst>
              <a:ext uri="{FF2B5EF4-FFF2-40B4-BE49-F238E27FC236}">
                <a16:creationId xmlns:a16="http://schemas.microsoft.com/office/drawing/2014/main" id="{CBDE7A61-0E70-EE4E-A114-009691670110}"/>
              </a:ext>
            </a:extLst>
          </p:cNvPr>
          <p:cNvSpPr>
            <a:spLocks noGrp="1"/>
          </p:cNvSpPr>
          <p:nvPr>
            <p:ph type="ftr" sz="quarter" idx="11"/>
          </p:nvPr>
        </p:nvSpPr>
        <p:spPr/>
        <p:txBody>
          <a:bodyPr/>
          <a:lstStyle/>
          <a:p>
            <a:r>
              <a:rPr lang="sv-SE" dirty="0"/>
              <a:t>Insikt 2025 |</a:t>
            </a:r>
          </a:p>
        </p:txBody>
      </p:sp>
      <p:sp>
        <p:nvSpPr>
          <p:cNvPr id="11" name="Platshållare för bildnummer 10">
            <a:extLst>
              <a:ext uri="{FF2B5EF4-FFF2-40B4-BE49-F238E27FC236}">
                <a16:creationId xmlns:a16="http://schemas.microsoft.com/office/drawing/2014/main" id="{2FC139A4-691E-9A4B-9C54-BA2DFA2EBCE4}"/>
              </a:ext>
            </a:extLst>
          </p:cNvPr>
          <p:cNvSpPr>
            <a:spLocks noGrp="1"/>
          </p:cNvSpPr>
          <p:nvPr>
            <p:ph type="sldNum" sz="quarter" idx="12"/>
          </p:nvPr>
        </p:nvSpPr>
        <p:spPr/>
        <p:txBody>
          <a:bodyPr/>
          <a:lstStyle/>
          <a:p>
            <a:fld id="{AE086683-F536-42AB-ABBC-F4803DFE8DBC}" type="slidenum">
              <a:rPr lang="sv-SE" smtClean="0"/>
              <a:t>37</a:t>
            </a:fld>
            <a:endParaRPr lang="sv-SE"/>
          </a:p>
        </p:txBody>
      </p:sp>
      <p:sp>
        <p:nvSpPr>
          <p:cNvPr id="5" name="textruta 4">
            <a:extLst>
              <a:ext uri="{FF2B5EF4-FFF2-40B4-BE49-F238E27FC236}">
                <a16:creationId xmlns:a16="http://schemas.microsoft.com/office/drawing/2014/main" id="{66FB1F29-592C-7A4D-AB5E-E2C2B0E8C18C}"/>
              </a:ext>
            </a:extLst>
          </p:cNvPr>
          <p:cNvSpPr txBox="1"/>
          <p:nvPr/>
        </p:nvSpPr>
        <p:spPr>
          <a:xfrm>
            <a:off x="10579468" y="293413"/>
            <a:ext cx="1311045" cy="276999"/>
          </a:xfrm>
          <a:prstGeom prst="rect">
            <a:avLst/>
          </a:prstGeom>
          <a:noFill/>
        </p:spPr>
        <p:txBody>
          <a:bodyPr wrap="square" rtlCol="0">
            <a:spAutoFit/>
          </a:bodyPr>
          <a:lstStyle/>
          <a:p>
            <a:pPr algn="ctr"/>
            <a:r>
              <a:rPr lang="sv-SE" sz="1200" b="1">
                <a:solidFill>
                  <a:schemeClr val="accent6">
                    <a:lumMod val="75000"/>
                  </a:schemeClr>
                </a:solidFill>
              </a:rPr>
              <a:t>Medarbetare</a:t>
            </a:r>
          </a:p>
        </p:txBody>
      </p:sp>
      <p:sp>
        <p:nvSpPr>
          <p:cNvPr id="12" name="Ned 11">
            <a:extLst>
              <a:ext uri="{FF2B5EF4-FFF2-40B4-BE49-F238E27FC236}">
                <a16:creationId xmlns:a16="http://schemas.microsoft.com/office/drawing/2014/main" id="{C382EE55-DCEF-3D4D-A6D9-EE1250407940}"/>
              </a:ext>
            </a:extLst>
          </p:cNvPr>
          <p:cNvSpPr/>
          <p:nvPr/>
        </p:nvSpPr>
        <p:spPr>
          <a:xfrm>
            <a:off x="5359349" y="1628824"/>
            <a:ext cx="99627" cy="14168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Left Brace 7">
            <a:extLst>
              <a:ext uri="{FF2B5EF4-FFF2-40B4-BE49-F238E27FC236}">
                <a16:creationId xmlns:a16="http://schemas.microsoft.com/office/drawing/2014/main" id="{6C31FBB3-C60D-074A-8B82-70C20CE5B912}"/>
              </a:ext>
            </a:extLst>
          </p:cNvPr>
          <p:cNvSpPr/>
          <p:nvPr/>
        </p:nvSpPr>
        <p:spPr>
          <a:xfrm rot="5400000">
            <a:off x="6056639" y="-2292477"/>
            <a:ext cx="266700" cy="8439561"/>
          </a:xfrm>
          <a:prstGeom prst="leftBrace">
            <a:avLst>
              <a:gd name="adj1" fmla="val 32253"/>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a:p>
        </p:txBody>
      </p:sp>
    </p:spTree>
    <p:extLst>
      <p:ext uri="{BB962C8B-B14F-4D97-AF65-F5344CB8AC3E}">
        <p14:creationId xmlns:p14="http://schemas.microsoft.com/office/powerpoint/2010/main" val="26938455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0F21264F-DC5F-8945-B88D-33B39FB2C93C}"/>
              </a:ext>
            </a:extLst>
          </p:cNvPr>
          <p:cNvSpPr/>
          <p:nvPr/>
        </p:nvSpPr>
        <p:spPr>
          <a:xfrm>
            <a:off x="5960393" y="0"/>
            <a:ext cx="620536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80AE534E-DEB8-5549-9D69-33A8AB223F1B}"/>
              </a:ext>
            </a:extLst>
          </p:cNvPr>
          <p:cNvSpPr>
            <a:spLocks noGrp="1"/>
          </p:cNvSpPr>
          <p:nvPr>
            <p:ph type="title"/>
          </p:nvPr>
        </p:nvSpPr>
        <p:spPr/>
        <p:txBody>
          <a:bodyPr/>
          <a:lstStyle/>
          <a:p>
            <a:r>
              <a:rPr lang="sv-SE" dirty="0"/>
              <a:t>Andelen medarbetare med anställningstid under 5 år minskar </a:t>
            </a:r>
            <a:br>
              <a:rPr lang="sv-SE" dirty="0"/>
            </a:br>
            <a:r>
              <a:rPr lang="sv-SE" dirty="0"/>
              <a:t>medan andelen med mindre än 10 års branscherfarenhet ökar </a:t>
            </a:r>
            <a:br>
              <a:rPr lang="sv-SE" sz="2000" dirty="0"/>
            </a:br>
            <a:br>
              <a:rPr lang="sv-SE" sz="2000" dirty="0"/>
            </a:br>
            <a:endParaRPr lang="sv-SE" sz="2000" dirty="0"/>
          </a:p>
        </p:txBody>
      </p:sp>
      <p:sp>
        <p:nvSpPr>
          <p:cNvPr id="3" name="Platshållare för innehåll 2">
            <a:extLst>
              <a:ext uri="{FF2B5EF4-FFF2-40B4-BE49-F238E27FC236}">
                <a16:creationId xmlns:a16="http://schemas.microsoft.com/office/drawing/2014/main" id="{8CC2C8A7-27A8-704F-A013-53674A58AB4C}"/>
              </a:ext>
            </a:extLst>
          </p:cNvPr>
          <p:cNvSpPr>
            <a:spLocks noGrp="1"/>
          </p:cNvSpPr>
          <p:nvPr>
            <p:ph idx="1"/>
          </p:nvPr>
        </p:nvSpPr>
        <p:spPr>
          <a:xfrm>
            <a:off x="415787" y="1020727"/>
            <a:ext cx="5324535" cy="1536494"/>
          </a:xfrm>
        </p:spPr>
        <p:txBody>
          <a:bodyPr/>
          <a:lstStyle/>
          <a:p>
            <a:r>
              <a:rPr lang="sv-SE" sz="1400" b="1" dirty="0"/>
              <a:t>Hur länge har era medarbetare i snitt jobbat på ert företag</a:t>
            </a:r>
            <a:br>
              <a:rPr lang="sv-SE" sz="1400" dirty="0"/>
            </a:br>
            <a:r>
              <a:rPr lang="sv-SE" sz="1400" dirty="0"/>
              <a:t>I procent av totalen</a:t>
            </a:r>
          </a:p>
        </p:txBody>
      </p:sp>
      <p:sp>
        <p:nvSpPr>
          <p:cNvPr id="16" name="Platshållare för sidfot 15">
            <a:extLst>
              <a:ext uri="{FF2B5EF4-FFF2-40B4-BE49-F238E27FC236}">
                <a16:creationId xmlns:a16="http://schemas.microsoft.com/office/drawing/2014/main" id="{5917F61F-52AD-5C49-A399-6F1876AECE8A}"/>
              </a:ext>
            </a:extLst>
          </p:cNvPr>
          <p:cNvSpPr>
            <a:spLocks noGrp="1"/>
          </p:cNvSpPr>
          <p:nvPr>
            <p:ph type="ftr" sz="quarter" idx="11"/>
          </p:nvPr>
        </p:nvSpPr>
        <p:spPr/>
        <p:txBody>
          <a:bodyPr/>
          <a:lstStyle/>
          <a:p>
            <a:r>
              <a:rPr lang="sv-SE" dirty="0"/>
              <a:t>Insikt 2025 |</a:t>
            </a:r>
          </a:p>
        </p:txBody>
      </p:sp>
      <p:sp>
        <p:nvSpPr>
          <p:cNvPr id="17" name="Platshållare för bildnummer 16">
            <a:extLst>
              <a:ext uri="{FF2B5EF4-FFF2-40B4-BE49-F238E27FC236}">
                <a16:creationId xmlns:a16="http://schemas.microsoft.com/office/drawing/2014/main" id="{544D819B-A18A-DE4A-A363-049C0F5DB2FF}"/>
              </a:ext>
            </a:extLst>
          </p:cNvPr>
          <p:cNvSpPr>
            <a:spLocks noGrp="1"/>
          </p:cNvSpPr>
          <p:nvPr>
            <p:ph type="sldNum" sz="quarter" idx="12"/>
          </p:nvPr>
        </p:nvSpPr>
        <p:spPr/>
        <p:txBody>
          <a:bodyPr/>
          <a:lstStyle/>
          <a:p>
            <a:fld id="{AE086683-F536-42AB-ABBC-F4803DFE8DBC}" type="slidenum">
              <a:rPr lang="sv-SE" smtClean="0"/>
              <a:t>38</a:t>
            </a:fld>
            <a:endParaRPr lang="sv-SE"/>
          </a:p>
        </p:txBody>
      </p:sp>
      <p:pic>
        <p:nvPicPr>
          <p:cNvPr id="4" name="Bildobjekt 3">
            <a:extLst>
              <a:ext uri="{FF2B5EF4-FFF2-40B4-BE49-F238E27FC236}">
                <a16:creationId xmlns:a16="http://schemas.microsoft.com/office/drawing/2014/main" id="{1D3E4F3E-2AF8-A041-BA72-743E281BF4EB}"/>
              </a:ext>
            </a:extLst>
          </p:cNvPr>
          <p:cNvPicPr>
            <a:picLocks noChangeAspect="1"/>
          </p:cNvPicPr>
          <p:nvPr/>
        </p:nvPicPr>
        <p:blipFill rotWithShape="1">
          <a:blip r:embed="rId2"/>
          <a:srcRect t="46739" r="5601"/>
          <a:stretch/>
        </p:blipFill>
        <p:spPr>
          <a:xfrm>
            <a:off x="10161115" y="0"/>
            <a:ext cx="2030886" cy="1023075"/>
          </a:xfrm>
          <a:prstGeom prst="rect">
            <a:avLst/>
          </a:prstGeom>
        </p:spPr>
      </p:pic>
      <p:sp>
        <p:nvSpPr>
          <p:cNvPr id="5" name="textruta 4">
            <a:extLst>
              <a:ext uri="{FF2B5EF4-FFF2-40B4-BE49-F238E27FC236}">
                <a16:creationId xmlns:a16="http://schemas.microsoft.com/office/drawing/2014/main" id="{BBCDFC98-6A5C-1B48-B53B-5895129041B5}"/>
              </a:ext>
            </a:extLst>
          </p:cNvPr>
          <p:cNvSpPr txBox="1"/>
          <p:nvPr/>
        </p:nvSpPr>
        <p:spPr>
          <a:xfrm>
            <a:off x="10579468" y="293413"/>
            <a:ext cx="1311045" cy="276999"/>
          </a:xfrm>
          <a:prstGeom prst="rect">
            <a:avLst/>
          </a:prstGeom>
          <a:noFill/>
        </p:spPr>
        <p:txBody>
          <a:bodyPr wrap="square" rtlCol="0">
            <a:spAutoFit/>
          </a:bodyPr>
          <a:lstStyle/>
          <a:p>
            <a:pPr algn="ctr"/>
            <a:r>
              <a:rPr lang="sv-SE" sz="1200" b="1">
                <a:solidFill>
                  <a:schemeClr val="accent6">
                    <a:lumMod val="75000"/>
                  </a:schemeClr>
                </a:solidFill>
              </a:rPr>
              <a:t>Medarbetare</a:t>
            </a:r>
          </a:p>
        </p:txBody>
      </p:sp>
      <p:sp>
        <p:nvSpPr>
          <p:cNvPr id="6" name="Platshållare för innehåll 2">
            <a:extLst>
              <a:ext uri="{FF2B5EF4-FFF2-40B4-BE49-F238E27FC236}">
                <a16:creationId xmlns:a16="http://schemas.microsoft.com/office/drawing/2014/main" id="{F2F18D0F-73E4-C947-AFD0-0CE1ED1D4760}"/>
              </a:ext>
            </a:extLst>
          </p:cNvPr>
          <p:cNvSpPr txBox="1">
            <a:spLocks/>
          </p:cNvSpPr>
          <p:nvPr/>
        </p:nvSpPr>
        <p:spPr>
          <a:xfrm>
            <a:off x="6290807" y="1020727"/>
            <a:ext cx="6036584" cy="85379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3"/>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400" b="1" dirty="0"/>
              <a:t>Medarbetares genomsnittliga branscherfarenhet</a:t>
            </a:r>
            <a:br>
              <a:rPr lang="sv-SE" sz="1400" b="1" dirty="0"/>
            </a:br>
            <a:r>
              <a:rPr lang="sv-SE" sz="1400" dirty="0"/>
              <a:t>I procent av totalen</a:t>
            </a:r>
          </a:p>
        </p:txBody>
      </p:sp>
      <p:sp>
        <p:nvSpPr>
          <p:cNvPr id="9" name="textruta 8">
            <a:extLst>
              <a:ext uri="{FF2B5EF4-FFF2-40B4-BE49-F238E27FC236}">
                <a16:creationId xmlns:a16="http://schemas.microsoft.com/office/drawing/2014/main" id="{E363A3A4-21EC-924B-9CB4-FAE478419CA6}"/>
              </a:ext>
            </a:extLst>
          </p:cNvPr>
          <p:cNvSpPr txBox="1"/>
          <p:nvPr/>
        </p:nvSpPr>
        <p:spPr>
          <a:xfrm>
            <a:off x="441255" y="1691498"/>
            <a:ext cx="1469997" cy="261610"/>
          </a:xfrm>
          <a:prstGeom prst="rect">
            <a:avLst/>
          </a:prstGeom>
          <a:noFill/>
        </p:spPr>
        <p:txBody>
          <a:bodyPr wrap="square" rtlCol="0">
            <a:spAutoFit/>
          </a:bodyPr>
          <a:lstStyle/>
          <a:p>
            <a:r>
              <a:rPr lang="sv-SE" sz="1100" b="1" dirty="0"/>
              <a:t>Totalt 2020-2024</a:t>
            </a:r>
          </a:p>
        </p:txBody>
      </p:sp>
      <p:sp>
        <p:nvSpPr>
          <p:cNvPr id="13" name="textruta 12">
            <a:extLst>
              <a:ext uri="{FF2B5EF4-FFF2-40B4-BE49-F238E27FC236}">
                <a16:creationId xmlns:a16="http://schemas.microsoft.com/office/drawing/2014/main" id="{21ED990F-AD11-794E-BB4B-59F3CDDCB1F3}"/>
              </a:ext>
            </a:extLst>
          </p:cNvPr>
          <p:cNvSpPr txBox="1"/>
          <p:nvPr/>
        </p:nvSpPr>
        <p:spPr>
          <a:xfrm>
            <a:off x="407987" y="3731244"/>
            <a:ext cx="2628640" cy="261610"/>
          </a:xfrm>
          <a:prstGeom prst="rect">
            <a:avLst/>
          </a:prstGeom>
          <a:noFill/>
        </p:spPr>
        <p:txBody>
          <a:bodyPr wrap="square" rtlCol="0">
            <a:spAutoFit/>
          </a:bodyPr>
          <a:lstStyle/>
          <a:p>
            <a:r>
              <a:rPr lang="sv-SE" sz="1100" b="1" dirty="0"/>
              <a:t>Per verksamhetsområde 2024</a:t>
            </a:r>
          </a:p>
        </p:txBody>
      </p:sp>
      <p:sp>
        <p:nvSpPr>
          <p:cNvPr id="22" name="textruta 21">
            <a:extLst>
              <a:ext uri="{FF2B5EF4-FFF2-40B4-BE49-F238E27FC236}">
                <a16:creationId xmlns:a16="http://schemas.microsoft.com/office/drawing/2014/main" id="{7451BD44-1F3E-2A4F-B916-D989897F7448}"/>
              </a:ext>
            </a:extLst>
          </p:cNvPr>
          <p:cNvSpPr txBox="1"/>
          <p:nvPr/>
        </p:nvSpPr>
        <p:spPr>
          <a:xfrm>
            <a:off x="6324075" y="1691498"/>
            <a:ext cx="1469997" cy="261610"/>
          </a:xfrm>
          <a:prstGeom prst="rect">
            <a:avLst/>
          </a:prstGeom>
          <a:noFill/>
        </p:spPr>
        <p:txBody>
          <a:bodyPr wrap="square" rtlCol="0">
            <a:spAutoFit/>
          </a:bodyPr>
          <a:lstStyle/>
          <a:p>
            <a:r>
              <a:rPr lang="sv-SE" sz="1100" b="1" dirty="0"/>
              <a:t>Totalt 2020-2024</a:t>
            </a:r>
          </a:p>
        </p:txBody>
      </p:sp>
      <p:sp>
        <p:nvSpPr>
          <p:cNvPr id="23" name="textruta 22">
            <a:extLst>
              <a:ext uri="{FF2B5EF4-FFF2-40B4-BE49-F238E27FC236}">
                <a16:creationId xmlns:a16="http://schemas.microsoft.com/office/drawing/2014/main" id="{EAB02E35-4268-B740-A4DC-12B90FB22C14}"/>
              </a:ext>
            </a:extLst>
          </p:cNvPr>
          <p:cNvSpPr txBox="1"/>
          <p:nvPr/>
        </p:nvSpPr>
        <p:spPr>
          <a:xfrm>
            <a:off x="6290807" y="3731244"/>
            <a:ext cx="2628640" cy="261610"/>
          </a:xfrm>
          <a:prstGeom prst="rect">
            <a:avLst/>
          </a:prstGeom>
          <a:noFill/>
        </p:spPr>
        <p:txBody>
          <a:bodyPr wrap="square" rtlCol="0">
            <a:spAutoFit/>
          </a:bodyPr>
          <a:lstStyle/>
          <a:p>
            <a:r>
              <a:rPr lang="sv-SE" sz="1100" b="1" dirty="0"/>
              <a:t>Per verksamhetsområde 2024</a:t>
            </a:r>
          </a:p>
        </p:txBody>
      </p:sp>
      <p:graphicFrame>
        <p:nvGraphicFramePr>
          <p:cNvPr id="7" name="Diagram 6">
            <a:extLst>
              <a:ext uri="{FF2B5EF4-FFF2-40B4-BE49-F238E27FC236}">
                <a16:creationId xmlns:a16="http://schemas.microsoft.com/office/drawing/2014/main" id="{8EF9B7C7-3E3F-67CE-2F83-2FF69342B761}"/>
              </a:ext>
            </a:extLst>
          </p:cNvPr>
          <p:cNvGraphicFramePr>
            <a:graphicFrameLocks/>
          </p:cNvGraphicFramePr>
          <p:nvPr>
            <p:extLst>
              <p:ext uri="{D42A27DB-BD31-4B8C-83A1-F6EECF244321}">
                <p14:modId xmlns:p14="http://schemas.microsoft.com/office/powerpoint/2010/main" val="4186980969"/>
              </p:ext>
            </p:extLst>
          </p:nvPr>
        </p:nvGraphicFramePr>
        <p:xfrm>
          <a:off x="453496" y="1316489"/>
          <a:ext cx="5155071" cy="240910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Diagram 9">
            <a:extLst>
              <a:ext uri="{FF2B5EF4-FFF2-40B4-BE49-F238E27FC236}">
                <a16:creationId xmlns:a16="http://schemas.microsoft.com/office/drawing/2014/main" id="{807E85A7-3AC7-57AF-B71F-20A80535E9CF}"/>
              </a:ext>
            </a:extLst>
          </p:cNvPr>
          <p:cNvGraphicFramePr>
            <a:graphicFrameLocks/>
          </p:cNvGraphicFramePr>
          <p:nvPr>
            <p:extLst>
              <p:ext uri="{D42A27DB-BD31-4B8C-83A1-F6EECF244321}">
                <p14:modId xmlns:p14="http://schemas.microsoft.com/office/powerpoint/2010/main" val="3790310731"/>
              </p:ext>
            </p:extLst>
          </p:nvPr>
        </p:nvGraphicFramePr>
        <p:xfrm>
          <a:off x="129935" y="3867100"/>
          <a:ext cx="5168295" cy="247249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Diagram 7">
            <a:extLst>
              <a:ext uri="{FF2B5EF4-FFF2-40B4-BE49-F238E27FC236}">
                <a16:creationId xmlns:a16="http://schemas.microsoft.com/office/drawing/2014/main" id="{2BF238F0-8C39-542A-9E07-953E3EB5D34C}"/>
              </a:ext>
            </a:extLst>
          </p:cNvPr>
          <p:cNvGraphicFramePr>
            <a:graphicFrameLocks/>
          </p:cNvGraphicFramePr>
          <p:nvPr>
            <p:extLst>
              <p:ext uri="{D42A27DB-BD31-4B8C-83A1-F6EECF244321}">
                <p14:modId xmlns:p14="http://schemas.microsoft.com/office/powerpoint/2010/main" val="4244000783"/>
              </p:ext>
            </p:extLst>
          </p:nvPr>
        </p:nvGraphicFramePr>
        <p:xfrm>
          <a:off x="6448224" y="1316488"/>
          <a:ext cx="4572000" cy="241925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Diagram 10">
            <a:extLst>
              <a:ext uri="{FF2B5EF4-FFF2-40B4-BE49-F238E27FC236}">
                <a16:creationId xmlns:a16="http://schemas.microsoft.com/office/drawing/2014/main" id="{D4593D68-872B-959F-6A93-84FEDCF49013}"/>
              </a:ext>
            </a:extLst>
          </p:cNvPr>
          <p:cNvGraphicFramePr>
            <a:graphicFrameLocks/>
          </p:cNvGraphicFramePr>
          <p:nvPr>
            <p:extLst>
              <p:ext uri="{D42A27DB-BD31-4B8C-83A1-F6EECF244321}">
                <p14:modId xmlns:p14="http://schemas.microsoft.com/office/powerpoint/2010/main" val="3972130199"/>
              </p:ext>
            </p:extLst>
          </p:nvPr>
        </p:nvGraphicFramePr>
        <p:xfrm>
          <a:off x="6358145" y="3862049"/>
          <a:ext cx="4572000" cy="2419251"/>
        </p:xfrm>
        <a:graphic>
          <a:graphicData uri="http://schemas.openxmlformats.org/drawingml/2006/chart">
            <c:chart xmlns:c="http://schemas.openxmlformats.org/drawingml/2006/chart" xmlns:r="http://schemas.openxmlformats.org/officeDocument/2006/relationships" r:id="rId7"/>
          </a:graphicData>
        </a:graphic>
      </p:graphicFrame>
      <p:sp>
        <p:nvSpPr>
          <p:cNvPr id="12" name="textruta 11">
            <a:extLst>
              <a:ext uri="{FF2B5EF4-FFF2-40B4-BE49-F238E27FC236}">
                <a16:creationId xmlns:a16="http://schemas.microsoft.com/office/drawing/2014/main" id="{E2D34D8D-F4F6-E174-6578-A169EB260DE6}"/>
              </a:ext>
            </a:extLst>
          </p:cNvPr>
          <p:cNvSpPr txBox="1"/>
          <p:nvPr/>
        </p:nvSpPr>
        <p:spPr>
          <a:xfrm>
            <a:off x="2332076" y="4796838"/>
            <a:ext cx="482601" cy="215444"/>
          </a:xfrm>
          <a:prstGeom prst="rect">
            <a:avLst/>
          </a:prstGeom>
          <a:noFill/>
        </p:spPr>
        <p:txBody>
          <a:bodyPr wrap="square" rtlCol="0">
            <a:spAutoFit/>
          </a:bodyPr>
          <a:lstStyle/>
          <a:p>
            <a:r>
              <a:rPr lang="sv-SE" sz="800" dirty="0"/>
              <a:t>(61%)</a:t>
            </a:r>
          </a:p>
        </p:txBody>
      </p:sp>
      <p:sp>
        <p:nvSpPr>
          <p:cNvPr id="20" name="textruta 19">
            <a:extLst>
              <a:ext uri="{FF2B5EF4-FFF2-40B4-BE49-F238E27FC236}">
                <a16:creationId xmlns:a16="http://schemas.microsoft.com/office/drawing/2014/main" id="{74912B77-7CFF-0783-9685-2EC7C2E5A197}"/>
              </a:ext>
            </a:extLst>
          </p:cNvPr>
          <p:cNvSpPr txBox="1"/>
          <p:nvPr/>
        </p:nvSpPr>
        <p:spPr>
          <a:xfrm>
            <a:off x="2332077" y="5480390"/>
            <a:ext cx="482601" cy="215444"/>
          </a:xfrm>
          <a:prstGeom prst="rect">
            <a:avLst/>
          </a:prstGeom>
          <a:noFill/>
        </p:spPr>
        <p:txBody>
          <a:bodyPr wrap="square" rtlCol="0">
            <a:spAutoFit/>
          </a:bodyPr>
          <a:lstStyle/>
          <a:p>
            <a:r>
              <a:rPr lang="sv-SE" sz="800" dirty="0"/>
              <a:t>(26%)</a:t>
            </a:r>
          </a:p>
        </p:txBody>
      </p:sp>
      <p:sp>
        <p:nvSpPr>
          <p:cNvPr id="21" name="textruta 20">
            <a:extLst>
              <a:ext uri="{FF2B5EF4-FFF2-40B4-BE49-F238E27FC236}">
                <a16:creationId xmlns:a16="http://schemas.microsoft.com/office/drawing/2014/main" id="{30EBAF3E-5A10-30E3-CFCC-212BD1851193}"/>
              </a:ext>
            </a:extLst>
          </p:cNvPr>
          <p:cNvSpPr txBox="1"/>
          <p:nvPr/>
        </p:nvSpPr>
        <p:spPr>
          <a:xfrm>
            <a:off x="2327475" y="4019863"/>
            <a:ext cx="482601" cy="215444"/>
          </a:xfrm>
          <a:prstGeom prst="rect">
            <a:avLst/>
          </a:prstGeom>
          <a:noFill/>
        </p:spPr>
        <p:txBody>
          <a:bodyPr wrap="square" rtlCol="0">
            <a:spAutoFit/>
          </a:bodyPr>
          <a:lstStyle/>
          <a:p>
            <a:r>
              <a:rPr lang="sv-SE" sz="800" dirty="0"/>
              <a:t>(6%)</a:t>
            </a:r>
          </a:p>
        </p:txBody>
      </p:sp>
      <p:sp>
        <p:nvSpPr>
          <p:cNvPr id="24" name="textruta 23">
            <a:extLst>
              <a:ext uri="{FF2B5EF4-FFF2-40B4-BE49-F238E27FC236}">
                <a16:creationId xmlns:a16="http://schemas.microsoft.com/office/drawing/2014/main" id="{519A33F9-C086-56DD-8DF0-4634CFD10F64}"/>
              </a:ext>
            </a:extLst>
          </p:cNvPr>
          <p:cNvSpPr txBox="1"/>
          <p:nvPr/>
        </p:nvSpPr>
        <p:spPr>
          <a:xfrm>
            <a:off x="1091864" y="4026639"/>
            <a:ext cx="482601" cy="215444"/>
          </a:xfrm>
          <a:prstGeom prst="rect">
            <a:avLst/>
          </a:prstGeom>
          <a:noFill/>
        </p:spPr>
        <p:txBody>
          <a:bodyPr wrap="square" rtlCol="0">
            <a:spAutoFit/>
          </a:bodyPr>
          <a:lstStyle/>
          <a:p>
            <a:r>
              <a:rPr lang="sv-SE" sz="800" dirty="0"/>
              <a:t>(0%)</a:t>
            </a:r>
          </a:p>
        </p:txBody>
      </p:sp>
      <p:sp>
        <p:nvSpPr>
          <p:cNvPr id="25" name="textruta 24">
            <a:extLst>
              <a:ext uri="{FF2B5EF4-FFF2-40B4-BE49-F238E27FC236}">
                <a16:creationId xmlns:a16="http://schemas.microsoft.com/office/drawing/2014/main" id="{431603CE-5A6D-76D7-0B8C-D58617DDCCA0}"/>
              </a:ext>
            </a:extLst>
          </p:cNvPr>
          <p:cNvSpPr txBox="1"/>
          <p:nvPr/>
        </p:nvSpPr>
        <p:spPr>
          <a:xfrm>
            <a:off x="1091863" y="4409469"/>
            <a:ext cx="482601" cy="215444"/>
          </a:xfrm>
          <a:prstGeom prst="rect">
            <a:avLst/>
          </a:prstGeom>
          <a:noFill/>
        </p:spPr>
        <p:txBody>
          <a:bodyPr wrap="square" rtlCol="0">
            <a:spAutoFit/>
          </a:bodyPr>
          <a:lstStyle/>
          <a:p>
            <a:r>
              <a:rPr lang="sv-SE" sz="800" dirty="0"/>
              <a:t>(20%)</a:t>
            </a:r>
          </a:p>
        </p:txBody>
      </p:sp>
      <p:sp>
        <p:nvSpPr>
          <p:cNvPr id="26" name="textruta 25">
            <a:extLst>
              <a:ext uri="{FF2B5EF4-FFF2-40B4-BE49-F238E27FC236}">
                <a16:creationId xmlns:a16="http://schemas.microsoft.com/office/drawing/2014/main" id="{D989CF7E-F4CC-4D02-36A8-236FDD7CF541}"/>
              </a:ext>
            </a:extLst>
          </p:cNvPr>
          <p:cNvSpPr txBox="1"/>
          <p:nvPr/>
        </p:nvSpPr>
        <p:spPr>
          <a:xfrm>
            <a:off x="1086377" y="4871215"/>
            <a:ext cx="482601" cy="215444"/>
          </a:xfrm>
          <a:prstGeom prst="rect">
            <a:avLst/>
          </a:prstGeom>
          <a:noFill/>
        </p:spPr>
        <p:txBody>
          <a:bodyPr wrap="square" rtlCol="0">
            <a:spAutoFit/>
          </a:bodyPr>
          <a:lstStyle/>
          <a:p>
            <a:r>
              <a:rPr lang="sv-SE" sz="800" dirty="0"/>
              <a:t>(60%)</a:t>
            </a:r>
          </a:p>
        </p:txBody>
      </p:sp>
      <p:sp>
        <p:nvSpPr>
          <p:cNvPr id="27" name="textruta 26">
            <a:extLst>
              <a:ext uri="{FF2B5EF4-FFF2-40B4-BE49-F238E27FC236}">
                <a16:creationId xmlns:a16="http://schemas.microsoft.com/office/drawing/2014/main" id="{58C65AE5-92DB-D184-51F8-7A094E3B0298}"/>
              </a:ext>
            </a:extLst>
          </p:cNvPr>
          <p:cNvSpPr txBox="1"/>
          <p:nvPr/>
        </p:nvSpPr>
        <p:spPr>
          <a:xfrm>
            <a:off x="1080891" y="5372668"/>
            <a:ext cx="482601" cy="215444"/>
          </a:xfrm>
          <a:prstGeom prst="rect">
            <a:avLst/>
          </a:prstGeom>
          <a:noFill/>
        </p:spPr>
        <p:txBody>
          <a:bodyPr wrap="square" rtlCol="0">
            <a:spAutoFit/>
          </a:bodyPr>
          <a:lstStyle/>
          <a:p>
            <a:r>
              <a:rPr lang="sv-SE" sz="800" dirty="0"/>
              <a:t>(20%)</a:t>
            </a:r>
          </a:p>
        </p:txBody>
      </p:sp>
    </p:spTree>
    <p:extLst>
      <p:ext uri="{BB962C8B-B14F-4D97-AF65-F5344CB8AC3E}">
        <p14:creationId xmlns:p14="http://schemas.microsoft.com/office/powerpoint/2010/main" val="36577948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0F07C2A2-A45A-EE47-A83C-D94B19033DE1}"/>
              </a:ext>
            </a:extLst>
          </p:cNvPr>
          <p:cNvSpPr/>
          <p:nvPr/>
        </p:nvSpPr>
        <p:spPr>
          <a:xfrm>
            <a:off x="5986637" y="11340"/>
            <a:ext cx="6205363" cy="6858000"/>
          </a:xfrm>
          <a:prstGeom prst="rect">
            <a:avLst/>
          </a:prstGeom>
          <a:solidFill>
            <a:srgbClr val="E7E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Platshållare för innehåll 2">
            <a:extLst>
              <a:ext uri="{FF2B5EF4-FFF2-40B4-BE49-F238E27FC236}">
                <a16:creationId xmlns:a16="http://schemas.microsoft.com/office/drawing/2014/main" id="{07C97EFC-D8EF-F242-A588-536ED18131FE}"/>
              </a:ext>
            </a:extLst>
          </p:cNvPr>
          <p:cNvSpPr txBox="1">
            <a:spLocks/>
          </p:cNvSpPr>
          <p:nvPr/>
        </p:nvSpPr>
        <p:spPr>
          <a:xfrm>
            <a:off x="6290805" y="1017262"/>
            <a:ext cx="5485407" cy="590676"/>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2"/>
              </a:buBlip>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b="1" dirty="0"/>
              <a:t>Utbildningskostnader per verksamhetsområde 2024</a:t>
            </a:r>
            <a:br>
              <a:rPr lang="sv-SE" dirty="0"/>
            </a:br>
            <a:r>
              <a:rPr lang="sv-SE" dirty="0"/>
              <a:t> Som en andel av totala kostnader</a:t>
            </a:r>
          </a:p>
        </p:txBody>
      </p:sp>
      <p:sp>
        <p:nvSpPr>
          <p:cNvPr id="2" name="Rubrik 1">
            <a:extLst>
              <a:ext uri="{FF2B5EF4-FFF2-40B4-BE49-F238E27FC236}">
                <a16:creationId xmlns:a16="http://schemas.microsoft.com/office/drawing/2014/main" id="{80AE534E-DEB8-5549-9D69-33A8AB223F1B}"/>
              </a:ext>
            </a:extLst>
          </p:cNvPr>
          <p:cNvSpPr>
            <a:spLocks noGrp="1"/>
          </p:cNvSpPr>
          <p:nvPr>
            <p:ph type="title"/>
          </p:nvPr>
        </p:nvSpPr>
        <p:spPr>
          <a:xfrm>
            <a:off x="415789" y="293413"/>
            <a:ext cx="9215891" cy="514662"/>
          </a:xfrm>
        </p:spPr>
        <p:txBody>
          <a:bodyPr/>
          <a:lstStyle/>
          <a:p>
            <a:r>
              <a:rPr lang="sv-SE" dirty="0"/>
              <a:t>Drygt hälften </a:t>
            </a:r>
            <a:r>
              <a:rPr lang="sv-SE" sz="2000" dirty="0"/>
              <a:t>av medlemsföretagen har utbildningskostnader högre</a:t>
            </a:r>
            <a:r>
              <a:rPr lang="sv-SE" dirty="0"/>
              <a:t> än 2 </a:t>
            </a:r>
            <a:r>
              <a:rPr lang="sv-SE" sz="2000" dirty="0"/>
              <a:t>procent av de totala årliga kostnaderna</a:t>
            </a:r>
          </a:p>
        </p:txBody>
      </p:sp>
      <p:sp>
        <p:nvSpPr>
          <p:cNvPr id="3" name="Platshållare för innehåll 2">
            <a:extLst>
              <a:ext uri="{FF2B5EF4-FFF2-40B4-BE49-F238E27FC236}">
                <a16:creationId xmlns:a16="http://schemas.microsoft.com/office/drawing/2014/main" id="{8CC2C8A7-27A8-704F-A013-53674A58AB4C}"/>
              </a:ext>
            </a:extLst>
          </p:cNvPr>
          <p:cNvSpPr>
            <a:spLocks noGrp="1"/>
          </p:cNvSpPr>
          <p:nvPr>
            <p:ph idx="1"/>
          </p:nvPr>
        </p:nvSpPr>
        <p:spPr>
          <a:xfrm>
            <a:off x="415787" y="1020727"/>
            <a:ext cx="4175464" cy="590676"/>
          </a:xfrm>
        </p:spPr>
        <p:txBody>
          <a:bodyPr/>
          <a:lstStyle/>
          <a:p>
            <a:r>
              <a:rPr lang="sv-SE" b="1" dirty="0"/>
              <a:t>Utbildningskostnader totalt</a:t>
            </a:r>
            <a:br>
              <a:rPr lang="sv-SE" dirty="0"/>
            </a:br>
            <a:r>
              <a:rPr lang="sv-SE" dirty="0"/>
              <a:t> Som en andel av totala kostnader</a:t>
            </a:r>
          </a:p>
        </p:txBody>
      </p:sp>
      <p:sp>
        <p:nvSpPr>
          <p:cNvPr id="12" name="Platshållare för sidfot 11">
            <a:extLst>
              <a:ext uri="{FF2B5EF4-FFF2-40B4-BE49-F238E27FC236}">
                <a16:creationId xmlns:a16="http://schemas.microsoft.com/office/drawing/2014/main" id="{C126B0A5-5ACB-9942-930C-390C6D9EE959}"/>
              </a:ext>
            </a:extLst>
          </p:cNvPr>
          <p:cNvSpPr>
            <a:spLocks noGrp="1"/>
          </p:cNvSpPr>
          <p:nvPr>
            <p:ph type="ftr" sz="quarter" idx="11"/>
          </p:nvPr>
        </p:nvSpPr>
        <p:spPr/>
        <p:txBody>
          <a:bodyPr/>
          <a:lstStyle/>
          <a:p>
            <a:r>
              <a:rPr lang="sv-SE" dirty="0"/>
              <a:t>Insikt 2025 |</a:t>
            </a:r>
          </a:p>
        </p:txBody>
      </p:sp>
      <p:sp>
        <p:nvSpPr>
          <p:cNvPr id="13" name="Platshållare för bildnummer 12">
            <a:extLst>
              <a:ext uri="{FF2B5EF4-FFF2-40B4-BE49-F238E27FC236}">
                <a16:creationId xmlns:a16="http://schemas.microsoft.com/office/drawing/2014/main" id="{5496D632-A69B-A841-9201-BFFDC591F559}"/>
              </a:ext>
            </a:extLst>
          </p:cNvPr>
          <p:cNvSpPr>
            <a:spLocks noGrp="1"/>
          </p:cNvSpPr>
          <p:nvPr>
            <p:ph type="sldNum" sz="quarter" idx="12"/>
          </p:nvPr>
        </p:nvSpPr>
        <p:spPr/>
        <p:txBody>
          <a:bodyPr/>
          <a:lstStyle/>
          <a:p>
            <a:fld id="{AE086683-F536-42AB-ABBC-F4803DFE8DBC}" type="slidenum">
              <a:rPr lang="sv-SE" smtClean="0"/>
              <a:t>39</a:t>
            </a:fld>
            <a:endParaRPr lang="sv-SE"/>
          </a:p>
        </p:txBody>
      </p:sp>
      <p:pic>
        <p:nvPicPr>
          <p:cNvPr id="4" name="Bildobjekt 3">
            <a:extLst>
              <a:ext uri="{FF2B5EF4-FFF2-40B4-BE49-F238E27FC236}">
                <a16:creationId xmlns:a16="http://schemas.microsoft.com/office/drawing/2014/main" id="{484E92AF-0A1C-8F41-9415-E8E86364DFC3}"/>
              </a:ext>
            </a:extLst>
          </p:cNvPr>
          <p:cNvPicPr>
            <a:picLocks noChangeAspect="1"/>
          </p:cNvPicPr>
          <p:nvPr/>
        </p:nvPicPr>
        <p:blipFill rotWithShape="1">
          <a:blip r:embed="rId3"/>
          <a:srcRect t="46739" r="5601"/>
          <a:stretch/>
        </p:blipFill>
        <p:spPr>
          <a:xfrm>
            <a:off x="10161115" y="0"/>
            <a:ext cx="2030886" cy="1023075"/>
          </a:xfrm>
          <a:prstGeom prst="rect">
            <a:avLst/>
          </a:prstGeom>
        </p:spPr>
      </p:pic>
      <p:sp>
        <p:nvSpPr>
          <p:cNvPr id="5" name="textruta 4">
            <a:extLst>
              <a:ext uri="{FF2B5EF4-FFF2-40B4-BE49-F238E27FC236}">
                <a16:creationId xmlns:a16="http://schemas.microsoft.com/office/drawing/2014/main" id="{8F1BBBC5-5592-904A-BBA0-A03F93273272}"/>
              </a:ext>
            </a:extLst>
          </p:cNvPr>
          <p:cNvSpPr txBox="1"/>
          <p:nvPr/>
        </p:nvSpPr>
        <p:spPr>
          <a:xfrm>
            <a:off x="10579468" y="293413"/>
            <a:ext cx="1311045" cy="276999"/>
          </a:xfrm>
          <a:prstGeom prst="rect">
            <a:avLst/>
          </a:prstGeom>
          <a:noFill/>
        </p:spPr>
        <p:txBody>
          <a:bodyPr wrap="square" rtlCol="0">
            <a:spAutoFit/>
          </a:bodyPr>
          <a:lstStyle/>
          <a:p>
            <a:pPr algn="ctr"/>
            <a:r>
              <a:rPr lang="sv-SE" sz="1200" b="1">
                <a:solidFill>
                  <a:schemeClr val="accent6">
                    <a:lumMod val="75000"/>
                  </a:schemeClr>
                </a:solidFill>
              </a:rPr>
              <a:t>Medarbetare</a:t>
            </a:r>
          </a:p>
        </p:txBody>
      </p:sp>
      <p:sp>
        <p:nvSpPr>
          <p:cNvPr id="14" name="textruta 13">
            <a:extLst>
              <a:ext uri="{FF2B5EF4-FFF2-40B4-BE49-F238E27FC236}">
                <a16:creationId xmlns:a16="http://schemas.microsoft.com/office/drawing/2014/main" id="{4B29E9A3-A93A-8545-94D7-7CC2FA23789D}"/>
              </a:ext>
            </a:extLst>
          </p:cNvPr>
          <p:cNvSpPr txBox="1"/>
          <p:nvPr/>
        </p:nvSpPr>
        <p:spPr>
          <a:xfrm>
            <a:off x="4432813" y="6273805"/>
            <a:ext cx="3107646" cy="307777"/>
          </a:xfrm>
          <a:prstGeom prst="rect">
            <a:avLst/>
          </a:prstGeom>
        </p:spPr>
        <p:txBody>
          <a:bodyPr wrap="square">
            <a:spAutoFit/>
          </a:bodyPr>
          <a:lstStyle>
            <a:defPPr>
              <a:defRPr lang="sv-SE"/>
            </a:defPPr>
            <a:lvl1pPr algn="ctr">
              <a:defRPr sz="800"/>
            </a:lvl1pPr>
          </a:lstStyle>
          <a:p>
            <a:r>
              <a:rPr lang="sv-SE" sz="700"/>
              <a:t>Utbildningskostnader inkluderar interna och externa kurskostnader, intäktsbortfall och utebliven debitering</a:t>
            </a:r>
          </a:p>
        </p:txBody>
      </p:sp>
      <p:sp>
        <p:nvSpPr>
          <p:cNvPr id="6" name="Höger klammerparentes 5">
            <a:extLst>
              <a:ext uri="{FF2B5EF4-FFF2-40B4-BE49-F238E27FC236}">
                <a16:creationId xmlns:a16="http://schemas.microsoft.com/office/drawing/2014/main" id="{C048EF67-811D-6247-BAE4-F2B3481BF2FF}"/>
              </a:ext>
            </a:extLst>
          </p:cNvPr>
          <p:cNvSpPr/>
          <p:nvPr/>
        </p:nvSpPr>
        <p:spPr>
          <a:xfrm rot="16200000">
            <a:off x="3487291" y="1264002"/>
            <a:ext cx="92017" cy="2207346"/>
          </a:xfrm>
          <a:prstGeom prst="rightBrace">
            <a:avLst>
              <a:gd name="adj1" fmla="val 39927"/>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7" name="textruta 6">
            <a:extLst>
              <a:ext uri="{FF2B5EF4-FFF2-40B4-BE49-F238E27FC236}">
                <a16:creationId xmlns:a16="http://schemas.microsoft.com/office/drawing/2014/main" id="{83CFBFF7-4F56-BE4A-9F8A-9C4CE8B1A110}"/>
              </a:ext>
            </a:extLst>
          </p:cNvPr>
          <p:cNvSpPr txBox="1"/>
          <p:nvPr/>
        </p:nvSpPr>
        <p:spPr>
          <a:xfrm>
            <a:off x="3155631" y="2081299"/>
            <a:ext cx="755335" cy="230832"/>
          </a:xfrm>
          <a:prstGeom prst="rect">
            <a:avLst/>
          </a:prstGeom>
          <a:noFill/>
        </p:spPr>
        <p:txBody>
          <a:bodyPr wrap="none" rtlCol="0">
            <a:spAutoFit/>
          </a:bodyPr>
          <a:lstStyle/>
          <a:p>
            <a:r>
              <a:rPr lang="sv-SE" sz="900" dirty="0"/>
              <a:t>52% (53%)</a:t>
            </a:r>
          </a:p>
        </p:txBody>
      </p:sp>
      <p:sp>
        <p:nvSpPr>
          <p:cNvPr id="8" name="Höger 7">
            <a:extLst>
              <a:ext uri="{FF2B5EF4-FFF2-40B4-BE49-F238E27FC236}">
                <a16:creationId xmlns:a16="http://schemas.microsoft.com/office/drawing/2014/main" id="{99F17221-BC26-ED48-B628-41126A552830}"/>
              </a:ext>
            </a:extLst>
          </p:cNvPr>
          <p:cNvSpPr/>
          <p:nvPr/>
        </p:nvSpPr>
        <p:spPr>
          <a:xfrm rot="5400000">
            <a:off x="3072195" y="2169641"/>
            <a:ext cx="92015" cy="6693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9" name="Diagram 8">
            <a:extLst>
              <a:ext uri="{FF2B5EF4-FFF2-40B4-BE49-F238E27FC236}">
                <a16:creationId xmlns:a16="http://schemas.microsoft.com/office/drawing/2014/main" id="{13CEC322-6612-6391-0372-ECEB7376ED15}"/>
              </a:ext>
            </a:extLst>
          </p:cNvPr>
          <p:cNvGraphicFramePr>
            <a:graphicFrameLocks/>
          </p:cNvGraphicFramePr>
          <p:nvPr>
            <p:extLst>
              <p:ext uri="{D42A27DB-BD31-4B8C-83A1-F6EECF244321}">
                <p14:modId xmlns:p14="http://schemas.microsoft.com/office/powerpoint/2010/main" val="589408348"/>
              </p:ext>
            </p:extLst>
          </p:nvPr>
        </p:nvGraphicFramePr>
        <p:xfrm>
          <a:off x="415787" y="2486233"/>
          <a:ext cx="5399797"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Diagram 10">
            <a:extLst>
              <a:ext uri="{FF2B5EF4-FFF2-40B4-BE49-F238E27FC236}">
                <a16:creationId xmlns:a16="http://schemas.microsoft.com/office/drawing/2014/main" id="{738C8BEF-E699-865F-48B3-99619B6AF6F1}"/>
              </a:ext>
            </a:extLst>
          </p:cNvPr>
          <p:cNvGraphicFramePr>
            <a:graphicFrameLocks/>
          </p:cNvGraphicFramePr>
          <p:nvPr>
            <p:extLst>
              <p:ext uri="{D42A27DB-BD31-4B8C-83A1-F6EECF244321}">
                <p14:modId xmlns:p14="http://schemas.microsoft.com/office/powerpoint/2010/main" val="1913071022"/>
              </p:ext>
            </p:extLst>
          </p:nvPr>
        </p:nvGraphicFramePr>
        <p:xfrm>
          <a:off x="6032359" y="2081299"/>
          <a:ext cx="5964569" cy="353311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4988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7E8E4"/>
        </a:solidFill>
        <a:effectLst/>
      </p:bgPr>
    </p:bg>
    <p:spTree>
      <p:nvGrpSpPr>
        <p:cNvPr id="1" name=""/>
        <p:cNvGrpSpPr/>
        <p:nvPr/>
      </p:nvGrpSpPr>
      <p:grpSpPr>
        <a:xfrm>
          <a:off x="0" y="0"/>
          <a:ext cx="0" cy="0"/>
          <a:chOff x="0" y="0"/>
          <a:chExt cx="0" cy="0"/>
        </a:xfrm>
      </p:grpSpPr>
      <p:pic>
        <p:nvPicPr>
          <p:cNvPr id="34" name="Bildobjekt 33">
            <a:extLst>
              <a:ext uri="{FF2B5EF4-FFF2-40B4-BE49-F238E27FC236}">
                <a16:creationId xmlns:a16="http://schemas.microsoft.com/office/drawing/2014/main" id="{3D6116B6-A1B0-5502-A088-4E15E398D194}"/>
              </a:ext>
            </a:extLst>
          </p:cNvPr>
          <p:cNvPicPr>
            <a:picLocks noChangeAspect="1"/>
          </p:cNvPicPr>
          <p:nvPr/>
        </p:nvPicPr>
        <p:blipFill>
          <a:blip r:embed="rId2"/>
          <a:srcRect/>
          <a:stretch>
            <a:fillRect/>
          </a:stretch>
        </p:blipFill>
        <p:spPr>
          <a:xfrm rot="5730244">
            <a:off x="3865232" y="2606342"/>
            <a:ext cx="1120688" cy="1313200"/>
          </a:xfrm>
          <a:custGeom>
            <a:avLst/>
            <a:gdLst>
              <a:gd name="connsiteX0" fmla="*/ 1276477 w 1276477"/>
              <a:gd name="connsiteY0" fmla="*/ 971664 h 1495750"/>
              <a:gd name="connsiteX1" fmla="*/ 0 w 1276477"/>
              <a:gd name="connsiteY1" fmla="*/ 568674 h 1495750"/>
              <a:gd name="connsiteX2" fmla="*/ 0 w 1276477"/>
              <a:gd name="connsiteY2" fmla="*/ 0 h 1495750"/>
              <a:gd name="connsiteX3" fmla="*/ 1276477 w 1276477"/>
              <a:gd name="connsiteY3" fmla="*/ 0 h 1495750"/>
              <a:gd name="connsiteX4" fmla="*/ 0 w 1276477"/>
              <a:gd name="connsiteY4" fmla="*/ 1495750 h 1495750"/>
              <a:gd name="connsiteX5" fmla="*/ 0 w 1276477"/>
              <a:gd name="connsiteY5" fmla="*/ 1415946 h 1495750"/>
              <a:gd name="connsiteX6" fmla="*/ 252781 w 1276477"/>
              <a:gd name="connsiteY6" fmla="*/ 1495750 h 149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477" h="1495750">
                <a:moveTo>
                  <a:pt x="1276477" y="971664"/>
                </a:moveTo>
                <a:lnTo>
                  <a:pt x="0" y="568674"/>
                </a:lnTo>
                <a:lnTo>
                  <a:pt x="0" y="0"/>
                </a:lnTo>
                <a:lnTo>
                  <a:pt x="1276477" y="0"/>
                </a:lnTo>
                <a:close/>
                <a:moveTo>
                  <a:pt x="0" y="1495750"/>
                </a:moveTo>
                <a:lnTo>
                  <a:pt x="0" y="1415946"/>
                </a:lnTo>
                <a:lnTo>
                  <a:pt x="252781" y="1495750"/>
                </a:lnTo>
                <a:close/>
              </a:path>
            </a:pathLst>
          </a:custGeom>
        </p:spPr>
      </p:pic>
      <p:pic>
        <p:nvPicPr>
          <p:cNvPr id="32" name="Bildobjekt 31">
            <a:extLst>
              <a:ext uri="{FF2B5EF4-FFF2-40B4-BE49-F238E27FC236}">
                <a16:creationId xmlns:a16="http://schemas.microsoft.com/office/drawing/2014/main" id="{9C8F2601-202A-D7EE-5527-99A3E80B2B46}"/>
              </a:ext>
            </a:extLst>
          </p:cNvPr>
          <p:cNvPicPr>
            <a:picLocks noChangeAspect="1"/>
          </p:cNvPicPr>
          <p:nvPr/>
        </p:nvPicPr>
        <p:blipFill>
          <a:blip r:embed="rId2"/>
          <a:srcRect/>
          <a:stretch>
            <a:fillRect/>
          </a:stretch>
        </p:blipFill>
        <p:spPr>
          <a:xfrm rot="9748730">
            <a:off x="6592105" y="2134086"/>
            <a:ext cx="1120688" cy="1313200"/>
          </a:xfrm>
          <a:custGeom>
            <a:avLst/>
            <a:gdLst>
              <a:gd name="connsiteX0" fmla="*/ 1276477 w 1276477"/>
              <a:gd name="connsiteY0" fmla="*/ 971664 h 1495750"/>
              <a:gd name="connsiteX1" fmla="*/ 0 w 1276477"/>
              <a:gd name="connsiteY1" fmla="*/ 568674 h 1495750"/>
              <a:gd name="connsiteX2" fmla="*/ 0 w 1276477"/>
              <a:gd name="connsiteY2" fmla="*/ 0 h 1495750"/>
              <a:gd name="connsiteX3" fmla="*/ 1276477 w 1276477"/>
              <a:gd name="connsiteY3" fmla="*/ 0 h 1495750"/>
              <a:gd name="connsiteX4" fmla="*/ 0 w 1276477"/>
              <a:gd name="connsiteY4" fmla="*/ 1495750 h 1495750"/>
              <a:gd name="connsiteX5" fmla="*/ 0 w 1276477"/>
              <a:gd name="connsiteY5" fmla="*/ 1415946 h 1495750"/>
              <a:gd name="connsiteX6" fmla="*/ 252781 w 1276477"/>
              <a:gd name="connsiteY6" fmla="*/ 1495750 h 149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477" h="1495750">
                <a:moveTo>
                  <a:pt x="1276477" y="971664"/>
                </a:moveTo>
                <a:lnTo>
                  <a:pt x="0" y="568674"/>
                </a:lnTo>
                <a:lnTo>
                  <a:pt x="0" y="0"/>
                </a:lnTo>
                <a:lnTo>
                  <a:pt x="1276477" y="0"/>
                </a:lnTo>
                <a:close/>
                <a:moveTo>
                  <a:pt x="0" y="1495750"/>
                </a:moveTo>
                <a:lnTo>
                  <a:pt x="0" y="1415946"/>
                </a:lnTo>
                <a:lnTo>
                  <a:pt x="252781" y="1495750"/>
                </a:lnTo>
                <a:close/>
              </a:path>
            </a:pathLst>
          </a:custGeom>
        </p:spPr>
      </p:pic>
      <p:sp>
        <p:nvSpPr>
          <p:cNvPr id="10" name="Rektangel 9">
            <a:extLst>
              <a:ext uri="{FF2B5EF4-FFF2-40B4-BE49-F238E27FC236}">
                <a16:creationId xmlns:a16="http://schemas.microsoft.com/office/drawing/2014/main" id="{52211E43-9626-2B47-9603-6CA8DDF930F5}"/>
              </a:ext>
            </a:extLst>
          </p:cNvPr>
          <p:cNvSpPr/>
          <p:nvPr/>
        </p:nvSpPr>
        <p:spPr>
          <a:xfrm>
            <a:off x="8365227" y="-2292"/>
            <a:ext cx="3826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DBC45757-BA99-624B-AB8E-7B6B788DC17E}"/>
              </a:ext>
            </a:extLst>
          </p:cNvPr>
          <p:cNvSpPr>
            <a:spLocks noGrp="1"/>
          </p:cNvSpPr>
          <p:nvPr>
            <p:ph type="title"/>
          </p:nvPr>
        </p:nvSpPr>
        <p:spPr/>
        <p:txBody>
          <a:bodyPr/>
          <a:lstStyle/>
          <a:p>
            <a:r>
              <a:rPr lang="sv-SE"/>
              <a:t>Innehåll</a:t>
            </a:r>
          </a:p>
        </p:txBody>
      </p:sp>
      <p:sp>
        <p:nvSpPr>
          <p:cNvPr id="6" name="Platshållare för sidfot 5">
            <a:extLst>
              <a:ext uri="{FF2B5EF4-FFF2-40B4-BE49-F238E27FC236}">
                <a16:creationId xmlns:a16="http://schemas.microsoft.com/office/drawing/2014/main" id="{902078B0-026B-6446-A790-C7997F6DCA89}"/>
              </a:ext>
            </a:extLst>
          </p:cNvPr>
          <p:cNvSpPr>
            <a:spLocks noGrp="1"/>
          </p:cNvSpPr>
          <p:nvPr>
            <p:ph type="ftr" sz="quarter" idx="11"/>
          </p:nvPr>
        </p:nvSpPr>
        <p:spPr/>
        <p:txBody>
          <a:bodyPr/>
          <a:lstStyle/>
          <a:p>
            <a:r>
              <a:rPr lang="sv-SE" dirty="0"/>
              <a:t>Insikt 2025 |</a:t>
            </a:r>
          </a:p>
        </p:txBody>
      </p:sp>
      <p:sp>
        <p:nvSpPr>
          <p:cNvPr id="7" name="Platshållare för bildnummer 6">
            <a:extLst>
              <a:ext uri="{FF2B5EF4-FFF2-40B4-BE49-F238E27FC236}">
                <a16:creationId xmlns:a16="http://schemas.microsoft.com/office/drawing/2014/main" id="{99752D1B-FD88-D046-892A-A6FFBC9BC2A4}"/>
              </a:ext>
            </a:extLst>
          </p:cNvPr>
          <p:cNvSpPr>
            <a:spLocks noGrp="1"/>
          </p:cNvSpPr>
          <p:nvPr>
            <p:ph type="sldNum" sz="quarter" idx="12"/>
          </p:nvPr>
        </p:nvSpPr>
        <p:spPr/>
        <p:txBody>
          <a:bodyPr/>
          <a:lstStyle/>
          <a:p>
            <a:fld id="{AE086683-F536-42AB-ABBC-F4803DFE8DBC}" type="slidenum">
              <a:rPr lang="sv-SE" smtClean="0"/>
              <a:t>4</a:t>
            </a:fld>
            <a:endParaRPr lang="sv-SE" dirty="0"/>
          </a:p>
        </p:txBody>
      </p:sp>
      <p:sp>
        <p:nvSpPr>
          <p:cNvPr id="11" name="textruta 10">
            <a:extLst>
              <a:ext uri="{FF2B5EF4-FFF2-40B4-BE49-F238E27FC236}">
                <a16:creationId xmlns:a16="http://schemas.microsoft.com/office/drawing/2014/main" id="{6E70DF0C-2446-FC4B-90D2-42EF580AA441}"/>
              </a:ext>
            </a:extLst>
          </p:cNvPr>
          <p:cNvSpPr txBox="1"/>
          <p:nvPr/>
        </p:nvSpPr>
        <p:spPr>
          <a:xfrm>
            <a:off x="415787" y="1046956"/>
            <a:ext cx="8264574" cy="400110"/>
          </a:xfrm>
          <a:prstGeom prst="rect">
            <a:avLst/>
          </a:prstGeom>
          <a:noFill/>
        </p:spPr>
        <p:txBody>
          <a:bodyPr wrap="square" rtlCol="0">
            <a:spAutoFit/>
          </a:bodyPr>
          <a:lstStyle/>
          <a:p>
            <a:r>
              <a:rPr lang="sv-SE" sz="2000"/>
              <a:t>Innovationsföretagen – </a:t>
            </a:r>
            <a:r>
              <a:rPr lang="sv-SE" sz="2000" b="1">
                <a:latin typeface="Arial Black" panose="020B0604020202020204" pitchFamily="34" charset="0"/>
                <a:cs typeface="Arial Black" panose="020B0604020202020204" pitchFamily="34" charset="0"/>
              </a:rPr>
              <a:t>Vi skapar möjligheterna </a:t>
            </a:r>
          </a:p>
        </p:txBody>
      </p:sp>
      <p:grpSp>
        <p:nvGrpSpPr>
          <p:cNvPr id="13" name="Grupp 12">
            <a:extLst>
              <a:ext uri="{FF2B5EF4-FFF2-40B4-BE49-F238E27FC236}">
                <a16:creationId xmlns:a16="http://schemas.microsoft.com/office/drawing/2014/main" id="{52B96E06-29A4-0727-F18D-E9C657895DC4}"/>
              </a:ext>
            </a:extLst>
          </p:cNvPr>
          <p:cNvGrpSpPr/>
          <p:nvPr/>
        </p:nvGrpSpPr>
        <p:grpSpPr>
          <a:xfrm>
            <a:off x="907530" y="2030286"/>
            <a:ext cx="1803440" cy="2568233"/>
            <a:chOff x="510796" y="2419826"/>
            <a:chExt cx="1983784" cy="2825056"/>
          </a:xfrm>
        </p:grpSpPr>
        <p:pic>
          <p:nvPicPr>
            <p:cNvPr id="29" name="Bildobjekt 28">
              <a:extLst>
                <a:ext uri="{FF2B5EF4-FFF2-40B4-BE49-F238E27FC236}">
                  <a16:creationId xmlns:a16="http://schemas.microsoft.com/office/drawing/2014/main" id="{B872570A-E131-5A46-8316-C841682810C0}"/>
                </a:ext>
              </a:extLst>
            </p:cNvPr>
            <p:cNvPicPr>
              <a:picLocks noChangeAspect="1"/>
            </p:cNvPicPr>
            <p:nvPr/>
          </p:nvPicPr>
          <p:blipFill rotWithShape="1">
            <a:blip r:embed="rId3">
              <a:extLst>
                <a:ext uri="{28A0092B-C50C-407E-A947-70E740481C1C}">
                  <a14:useLocalDpi xmlns:a14="http://schemas.microsoft.com/office/drawing/2010/main" val="0"/>
                </a:ext>
              </a:extLst>
            </a:blip>
            <a:srcRect l="10144" r="10144"/>
            <a:stretch/>
          </p:blipFill>
          <p:spPr>
            <a:xfrm>
              <a:off x="510796" y="2419826"/>
              <a:ext cx="1983784" cy="1642550"/>
            </a:xfrm>
            <a:prstGeom prst="rect">
              <a:avLst/>
            </a:prstGeom>
            <a:effectLst>
              <a:outerShdw blurRad="50800" dist="38100" dir="2700000" algn="tl" rotWithShape="0">
                <a:prstClr val="black">
                  <a:alpha val="40000"/>
                </a:prstClr>
              </a:outerShdw>
            </a:effectLst>
          </p:spPr>
        </p:pic>
        <p:sp>
          <p:nvSpPr>
            <p:cNvPr id="20" name="Platshållare för innehåll 2">
              <a:extLst>
                <a:ext uri="{FF2B5EF4-FFF2-40B4-BE49-F238E27FC236}">
                  <a16:creationId xmlns:a16="http://schemas.microsoft.com/office/drawing/2014/main" id="{2EB1B238-E95F-F74A-9068-6E2686BEA278}"/>
                </a:ext>
              </a:extLst>
            </p:cNvPr>
            <p:cNvSpPr txBox="1">
              <a:spLocks/>
            </p:cNvSpPr>
            <p:nvPr/>
          </p:nvSpPr>
          <p:spPr>
            <a:xfrm>
              <a:off x="510796" y="4380193"/>
              <a:ext cx="1081636" cy="86468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4"/>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Clr>
                  <a:schemeClr val="tx1"/>
                </a:buClr>
                <a:buNone/>
              </a:pPr>
              <a:r>
                <a:rPr lang="sv-SE" sz="2400" b="1">
                  <a:latin typeface="Arial Black" panose="020B0604020202020204" pitchFamily="34" charset="0"/>
                  <a:cs typeface="Arial Black" panose="020B0604020202020204" pitchFamily="34" charset="0"/>
                </a:rPr>
                <a:t>s.5</a:t>
              </a:r>
            </a:p>
            <a:p>
              <a:pPr marL="0" indent="0">
                <a:spcBef>
                  <a:spcPts val="0"/>
                </a:spcBef>
                <a:spcAft>
                  <a:spcPts val="1200"/>
                </a:spcAft>
                <a:buClr>
                  <a:schemeClr val="tx1"/>
                </a:buClr>
                <a:buNone/>
              </a:pPr>
              <a:r>
                <a:rPr lang="sv-SE" sz="1200"/>
                <a:t>Affärsmodeller</a:t>
              </a:r>
            </a:p>
            <a:p>
              <a:pPr marL="0" indent="0">
                <a:spcBef>
                  <a:spcPts val="0"/>
                </a:spcBef>
                <a:spcAft>
                  <a:spcPts val="1200"/>
                </a:spcAft>
                <a:buClr>
                  <a:schemeClr val="tx1"/>
                </a:buClr>
                <a:buNone/>
              </a:pPr>
              <a:endParaRPr lang="sv-SE" sz="2400" b="1">
                <a:latin typeface="Arial Black" panose="020B0604020202020204" pitchFamily="34" charset="0"/>
                <a:cs typeface="Arial Black" panose="020B0604020202020204" pitchFamily="34" charset="0"/>
              </a:endParaRPr>
            </a:p>
            <a:p>
              <a:pPr marL="514350" indent="-514350">
                <a:spcBef>
                  <a:spcPts val="0"/>
                </a:spcBef>
                <a:spcAft>
                  <a:spcPts val="1200"/>
                </a:spcAft>
                <a:buClr>
                  <a:schemeClr val="tx1"/>
                </a:buClr>
                <a:buFont typeface="+mj-lt"/>
                <a:buAutoNum type="arabicPeriod"/>
              </a:pPr>
              <a:endParaRPr lang="sv-SE"/>
            </a:p>
          </p:txBody>
        </p:sp>
      </p:grpSp>
      <p:grpSp>
        <p:nvGrpSpPr>
          <p:cNvPr id="14" name="Grupp 13">
            <a:extLst>
              <a:ext uri="{FF2B5EF4-FFF2-40B4-BE49-F238E27FC236}">
                <a16:creationId xmlns:a16="http://schemas.microsoft.com/office/drawing/2014/main" id="{3EFEA191-F86F-9653-1CA3-1C91F48B1EFB}"/>
              </a:ext>
            </a:extLst>
          </p:cNvPr>
          <p:cNvGrpSpPr/>
          <p:nvPr/>
        </p:nvGrpSpPr>
        <p:grpSpPr>
          <a:xfrm>
            <a:off x="3093948" y="3426836"/>
            <a:ext cx="1809107" cy="2573360"/>
            <a:chOff x="2819911" y="2414186"/>
            <a:chExt cx="1990018" cy="2830696"/>
          </a:xfrm>
        </p:grpSpPr>
        <p:pic>
          <p:nvPicPr>
            <p:cNvPr id="8" name="Bildobjekt 7" descr="En bild som visar inomhus, vägg, person, person&#10;&#10;Automatiskt genererad beskrivning">
              <a:extLst>
                <a:ext uri="{FF2B5EF4-FFF2-40B4-BE49-F238E27FC236}">
                  <a16:creationId xmlns:a16="http://schemas.microsoft.com/office/drawing/2014/main" id="{BD505905-6A54-7C05-E317-0FB7F8EA2A78}"/>
                </a:ext>
              </a:extLst>
            </p:cNvPr>
            <p:cNvPicPr>
              <a:picLocks noChangeAspect="1"/>
            </p:cNvPicPr>
            <p:nvPr/>
          </p:nvPicPr>
          <p:blipFill rotWithShape="1">
            <a:blip r:embed="rId5">
              <a:extLst>
                <a:ext uri="{28A0092B-C50C-407E-A947-70E740481C1C}">
                  <a14:useLocalDpi xmlns:a14="http://schemas.microsoft.com/office/drawing/2010/main" val="0"/>
                </a:ext>
              </a:extLst>
            </a:blip>
            <a:srcRect l="13155" t="37" r="6381" b="-171"/>
            <a:stretch/>
          </p:blipFill>
          <p:spPr>
            <a:xfrm>
              <a:off x="2819911" y="2414186"/>
              <a:ext cx="1990018" cy="1651009"/>
            </a:xfrm>
            <a:prstGeom prst="rect">
              <a:avLst/>
            </a:prstGeom>
            <a:effectLst>
              <a:outerShdw blurRad="50800" dist="38100" dir="2700000" algn="tl" rotWithShape="0">
                <a:prstClr val="black">
                  <a:alpha val="40000"/>
                </a:prstClr>
              </a:outerShdw>
            </a:effectLst>
          </p:spPr>
        </p:pic>
        <p:sp>
          <p:nvSpPr>
            <p:cNvPr id="21" name="Platshållare för innehåll 2">
              <a:extLst>
                <a:ext uri="{FF2B5EF4-FFF2-40B4-BE49-F238E27FC236}">
                  <a16:creationId xmlns:a16="http://schemas.microsoft.com/office/drawing/2014/main" id="{FF00716B-59FF-F24D-90C1-AE071857B803}"/>
                </a:ext>
              </a:extLst>
            </p:cNvPr>
            <p:cNvSpPr txBox="1">
              <a:spLocks/>
            </p:cNvSpPr>
            <p:nvPr/>
          </p:nvSpPr>
          <p:spPr>
            <a:xfrm>
              <a:off x="2826146" y="4380193"/>
              <a:ext cx="1081636" cy="86468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4"/>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Clr>
                  <a:schemeClr val="tx1"/>
                </a:buClr>
                <a:buNone/>
              </a:pPr>
              <a:r>
                <a:rPr lang="sv-SE" sz="2400" b="1">
                  <a:latin typeface="Arial Black" panose="020B0604020202020204" pitchFamily="34" charset="0"/>
                  <a:cs typeface="Arial Black" panose="020B0604020202020204" pitchFamily="34" charset="0"/>
                </a:rPr>
                <a:t>s.15</a:t>
              </a:r>
            </a:p>
            <a:p>
              <a:pPr marL="0" indent="0">
                <a:spcBef>
                  <a:spcPts val="0"/>
                </a:spcBef>
                <a:spcAft>
                  <a:spcPts val="1200"/>
                </a:spcAft>
                <a:buClr>
                  <a:schemeClr val="tx1"/>
                </a:buClr>
                <a:buNone/>
              </a:pPr>
              <a:r>
                <a:rPr lang="sv-SE" sz="1200"/>
                <a:t>Kunder</a:t>
              </a:r>
            </a:p>
            <a:p>
              <a:pPr marL="0" indent="0">
                <a:spcBef>
                  <a:spcPts val="0"/>
                </a:spcBef>
                <a:spcAft>
                  <a:spcPts val="1200"/>
                </a:spcAft>
                <a:buClr>
                  <a:schemeClr val="tx1"/>
                </a:buClr>
                <a:buNone/>
              </a:pPr>
              <a:endParaRPr lang="sv-SE" sz="2400" b="1">
                <a:latin typeface="Arial Black" panose="020B0604020202020204" pitchFamily="34" charset="0"/>
                <a:cs typeface="Arial Black" panose="020B0604020202020204" pitchFamily="34" charset="0"/>
              </a:endParaRPr>
            </a:p>
            <a:p>
              <a:pPr marL="514350" indent="-514350">
                <a:spcBef>
                  <a:spcPts val="0"/>
                </a:spcBef>
                <a:spcAft>
                  <a:spcPts val="1200"/>
                </a:spcAft>
                <a:buClr>
                  <a:schemeClr val="tx1"/>
                </a:buClr>
                <a:buFont typeface="+mj-lt"/>
                <a:buAutoNum type="arabicPeriod"/>
              </a:pPr>
              <a:endParaRPr lang="sv-SE"/>
            </a:p>
          </p:txBody>
        </p:sp>
      </p:grpSp>
      <p:grpSp>
        <p:nvGrpSpPr>
          <p:cNvPr id="15" name="Grupp 14">
            <a:extLst>
              <a:ext uri="{FF2B5EF4-FFF2-40B4-BE49-F238E27FC236}">
                <a16:creationId xmlns:a16="http://schemas.microsoft.com/office/drawing/2014/main" id="{DA836429-7817-EE46-0264-9C5D1DB7FB3D}"/>
              </a:ext>
            </a:extLst>
          </p:cNvPr>
          <p:cNvGrpSpPr/>
          <p:nvPr/>
        </p:nvGrpSpPr>
        <p:grpSpPr>
          <a:xfrm>
            <a:off x="5286033" y="2027302"/>
            <a:ext cx="1809107" cy="2571075"/>
            <a:chOff x="5135261" y="2416700"/>
            <a:chExt cx="1990018" cy="2828182"/>
          </a:xfrm>
        </p:grpSpPr>
        <p:pic>
          <p:nvPicPr>
            <p:cNvPr id="33" name="Bildobjekt 32">
              <a:extLst>
                <a:ext uri="{FF2B5EF4-FFF2-40B4-BE49-F238E27FC236}">
                  <a16:creationId xmlns:a16="http://schemas.microsoft.com/office/drawing/2014/main" id="{A5391EDC-246A-C34C-A1C6-4B438478E830}"/>
                </a:ext>
              </a:extLst>
            </p:cNvPr>
            <p:cNvPicPr>
              <a:picLocks noChangeAspect="1"/>
            </p:cNvPicPr>
            <p:nvPr/>
          </p:nvPicPr>
          <p:blipFill rotWithShape="1">
            <a:blip r:embed="rId6">
              <a:extLst>
                <a:ext uri="{28A0092B-C50C-407E-A947-70E740481C1C}">
                  <a14:useLocalDpi xmlns:a14="http://schemas.microsoft.com/office/drawing/2010/main" val="0"/>
                </a:ext>
              </a:extLst>
            </a:blip>
            <a:srcRect l="10055" r="10055"/>
            <a:stretch/>
          </p:blipFill>
          <p:spPr>
            <a:xfrm>
              <a:off x="5141495" y="2416700"/>
              <a:ext cx="1983784" cy="1648802"/>
            </a:xfrm>
            <a:prstGeom prst="rect">
              <a:avLst/>
            </a:prstGeom>
            <a:effectLst>
              <a:outerShdw blurRad="50800" dist="38100" dir="2700000" algn="tl" rotWithShape="0">
                <a:prstClr val="black">
                  <a:alpha val="40000"/>
                </a:prstClr>
              </a:outerShdw>
            </a:effectLst>
          </p:spPr>
        </p:pic>
        <p:sp>
          <p:nvSpPr>
            <p:cNvPr id="22" name="Platshållare för innehåll 2">
              <a:extLst>
                <a:ext uri="{FF2B5EF4-FFF2-40B4-BE49-F238E27FC236}">
                  <a16:creationId xmlns:a16="http://schemas.microsoft.com/office/drawing/2014/main" id="{955FED0C-DACC-E445-B43B-7C03DCD928A1}"/>
                </a:ext>
              </a:extLst>
            </p:cNvPr>
            <p:cNvSpPr txBox="1">
              <a:spLocks/>
            </p:cNvSpPr>
            <p:nvPr/>
          </p:nvSpPr>
          <p:spPr>
            <a:xfrm>
              <a:off x="5135261" y="4380193"/>
              <a:ext cx="1081636" cy="86468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4"/>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Clr>
                  <a:schemeClr val="tx1"/>
                </a:buClr>
                <a:buNone/>
              </a:pPr>
              <a:r>
                <a:rPr lang="sv-SE" sz="2400" b="1" dirty="0">
                  <a:latin typeface="Arial Black" panose="020B0604020202020204" pitchFamily="34" charset="0"/>
                  <a:cs typeface="Arial Black" panose="020B0604020202020204" pitchFamily="34" charset="0"/>
                </a:rPr>
                <a:t>s.20</a:t>
              </a:r>
            </a:p>
            <a:p>
              <a:pPr marL="0" indent="0">
                <a:spcBef>
                  <a:spcPts val="0"/>
                </a:spcBef>
                <a:spcAft>
                  <a:spcPts val="1200"/>
                </a:spcAft>
                <a:buClr>
                  <a:schemeClr val="tx1"/>
                </a:buClr>
                <a:buNone/>
              </a:pPr>
              <a:r>
                <a:rPr lang="sv-SE" sz="1200" dirty="0"/>
                <a:t>Medarbetare</a:t>
              </a:r>
              <a:endParaRPr lang="sv-SE" sz="2400" b="1" dirty="0">
                <a:latin typeface="Arial Black" panose="020B0604020202020204" pitchFamily="34" charset="0"/>
                <a:cs typeface="Arial Black" panose="020B0604020202020204" pitchFamily="34" charset="0"/>
              </a:endParaRPr>
            </a:p>
            <a:p>
              <a:pPr marL="514350" indent="-514350">
                <a:spcBef>
                  <a:spcPts val="0"/>
                </a:spcBef>
                <a:spcAft>
                  <a:spcPts val="1200"/>
                </a:spcAft>
                <a:buClr>
                  <a:schemeClr val="tx1"/>
                </a:buClr>
                <a:buFont typeface="+mj-lt"/>
                <a:buAutoNum type="arabicPeriod"/>
              </a:pPr>
              <a:endParaRPr lang="sv-SE" dirty="0"/>
            </a:p>
          </p:txBody>
        </p:sp>
      </p:grpSp>
      <p:grpSp>
        <p:nvGrpSpPr>
          <p:cNvPr id="17" name="Grupp 16">
            <a:extLst>
              <a:ext uri="{FF2B5EF4-FFF2-40B4-BE49-F238E27FC236}">
                <a16:creationId xmlns:a16="http://schemas.microsoft.com/office/drawing/2014/main" id="{6264A634-4434-E0E5-95FC-23FE72AB12FD}"/>
              </a:ext>
            </a:extLst>
          </p:cNvPr>
          <p:cNvGrpSpPr/>
          <p:nvPr/>
        </p:nvGrpSpPr>
        <p:grpSpPr>
          <a:xfrm>
            <a:off x="9664535" y="2032459"/>
            <a:ext cx="1803438" cy="2566163"/>
            <a:chOff x="9772194" y="2422103"/>
            <a:chExt cx="1983782" cy="2822779"/>
          </a:xfrm>
        </p:grpSpPr>
        <p:pic>
          <p:nvPicPr>
            <p:cNvPr id="12" name="Bildobjekt 11" descr="En bild som visar inomhus, skala, enhet, lampa&#10;&#10;Automatiskt genererad beskrivning">
              <a:extLst>
                <a:ext uri="{FF2B5EF4-FFF2-40B4-BE49-F238E27FC236}">
                  <a16:creationId xmlns:a16="http://schemas.microsoft.com/office/drawing/2014/main" id="{7C0BADC8-3204-2BCE-CB0B-DBD7CFD10A97}"/>
                </a:ext>
              </a:extLst>
            </p:cNvPr>
            <p:cNvPicPr>
              <a:picLocks noChangeAspect="1"/>
            </p:cNvPicPr>
            <p:nvPr/>
          </p:nvPicPr>
          <p:blipFill rotWithShape="1">
            <a:blip r:embed="rId7">
              <a:extLst>
                <a:ext uri="{28A0092B-C50C-407E-A947-70E740481C1C}">
                  <a14:useLocalDpi xmlns:a14="http://schemas.microsoft.com/office/drawing/2010/main" val="0"/>
                </a:ext>
              </a:extLst>
            </a:blip>
            <a:srcRect t="21621" b="21356"/>
            <a:stretch/>
          </p:blipFill>
          <p:spPr>
            <a:xfrm>
              <a:off x="9772194" y="2422103"/>
              <a:ext cx="1983782" cy="1648189"/>
            </a:xfrm>
            <a:prstGeom prst="rect">
              <a:avLst/>
            </a:prstGeom>
            <a:effectLst>
              <a:outerShdw blurRad="50800" dist="38100" dir="2700000" algn="tl" rotWithShape="0">
                <a:prstClr val="black">
                  <a:alpha val="40000"/>
                </a:prstClr>
              </a:outerShdw>
            </a:effectLst>
          </p:spPr>
        </p:pic>
        <p:sp>
          <p:nvSpPr>
            <p:cNvPr id="23" name="Platshållare för innehåll 2">
              <a:extLst>
                <a:ext uri="{FF2B5EF4-FFF2-40B4-BE49-F238E27FC236}">
                  <a16:creationId xmlns:a16="http://schemas.microsoft.com/office/drawing/2014/main" id="{AFD4E3C5-8563-6C49-8EC1-B2E8B54B7503}"/>
                </a:ext>
              </a:extLst>
            </p:cNvPr>
            <p:cNvSpPr txBox="1">
              <a:spLocks/>
            </p:cNvSpPr>
            <p:nvPr/>
          </p:nvSpPr>
          <p:spPr>
            <a:xfrm>
              <a:off x="9772195" y="4380193"/>
              <a:ext cx="1081636" cy="86468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4"/>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Clr>
                  <a:schemeClr val="tx1"/>
                </a:buClr>
                <a:buNone/>
              </a:pPr>
              <a:r>
                <a:rPr lang="sv-SE" sz="2400" b="1" dirty="0">
                  <a:latin typeface="Arial Black" panose="020B0604020202020204" pitchFamily="34" charset="0"/>
                  <a:cs typeface="Arial Black" panose="020B0604020202020204" pitchFamily="34" charset="0"/>
                </a:rPr>
                <a:t>s.44</a:t>
              </a:r>
            </a:p>
            <a:p>
              <a:pPr marL="0" indent="0">
                <a:spcBef>
                  <a:spcPts val="0"/>
                </a:spcBef>
                <a:spcAft>
                  <a:spcPts val="1200"/>
                </a:spcAft>
                <a:buClr>
                  <a:schemeClr val="tx1"/>
                </a:buClr>
                <a:buNone/>
              </a:pPr>
              <a:r>
                <a:rPr lang="sv-SE" sz="1200" dirty="0"/>
                <a:t>Benchmark</a:t>
              </a:r>
            </a:p>
            <a:p>
              <a:pPr marL="0" indent="0">
                <a:spcBef>
                  <a:spcPts val="0"/>
                </a:spcBef>
                <a:spcAft>
                  <a:spcPts val="1200"/>
                </a:spcAft>
                <a:buClr>
                  <a:schemeClr val="tx1"/>
                </a:buClr>
                <a:buNone/>
              </a:pPr>
              <a:endParaRPr lang="sv-SE" sz="2400" b="1" dirty="0">
                <a:latin typeface="Arial Black" panose="020B0604020202020204" pitchFamily="34" charset="0"/>
                <a:cs typeface="Arial Black" panose="020B0604020202020204" pitchFamily="34" charset="0"/>
              </a:endParaRPr>
            </a:p>
            <a:p>
              <a:pPr marL="514350" indent="-514350">
                <a:spcBef>
                  <a:spcPts val="0"/>
                </a:spcBef>
                <a:spcAft>
                  <a:spcPts val="1200"/>
                </a:spcAft>
                <a:buClr>
                  <a:schemeClr val="tx1"/>
                </a:buClr>
                <a:buFont typeface="+mj-lt"/>
                <a:buAutoNum type="arabicPeriod"/>
              </a:pPr>
              <a:endParaRPr lang="sv-SE" dirty="0"/>
            </a:p>
          </p:txBody>
        </p:sp>
      </p:grpSp>
      <p:grpSp>
        <p:nvGrpSpPr>
          <p:cNvPr id="16" name="Grupp 15">
            <a:extLst>
              <a:ext uri="{FF2B5EF4-FFF2-40B4-BE49-F238E27FC236}">
                <a16:creationId xmlns:a16="http://schemas.microsoft.com/office/drawing/2014/main" id="{5048C904-05BE-739B-AC44-1BA17F512573}"/>
              </a:ext>
            </a:extLst>
          </p:cNvPr>
          <p:cNvGrpSpPr/>
          <p:nvPr/>
        </p:nvGrpSpPr>
        <p:grpSpPr>
          <a:xfrm>
            <a:off x="7478118" y="3426708"/>
            <a:ext cx="1803439" cy="2570795"/>
            <a:chOff x="7456845" y="2417007"/>
            <a:chExt cx="1983783" cy="2827875"/>
          </a:xfrm>
        </p:grpSpPr>
        <p:pic>
          <p:nvPicPr>
            <p:cNvPr id="38" name="Bildobjekt 37">
              <a:extLst>
                <a:ext uri="{FF2B5EF4-FFF2-40B4-BE49-F238E27FC236}">
                  <a16:creationId xmlns:a16="http://schemas.microsoft.com/office/drawing/2014/main" id="{784AFD11-34C4-C849-AA3E-A123111138B7}"/>
                </a:ext>
              </a:extLst>
            </p:cNvPr>
            <p:cNvPicPr>
              <a:picLocks noChangeAspect="1"/>
            </p:cNvPicPr>
            <p:nvPr/>
          </p:nvPicPr>
          <p:blipFill rotWithShape="1">
            <a:blip r:embed="rId8">
              <a:extLst>
                <a:ext uri="{28A0092B-C50C-407E-A947-70E740481C1C}">
                  <a14:useLocalDpi xmlns:a14="http://schemas.microsoft.com/office/drawing/2010/main" val="0"/>
                </a:ext>
              </a:extLst>
            </a:blip>
            <a:srcRect l="9880" r="9880"/>
            <a:stretch/>
          </p:blipFill>
          <p:spPr>
            <a:xfrm>
              <a:off x="7456845" y="2417007"/>
              <a:ext cx="1983783" cy="1648189"/>
            </a:xfrm>
            <a:prstGeom prst="rect">
              <a:avLst/>
            </a:prstGeom>
            <a:effectLst>
              <a:outerShdw blurRad="50800" dist="38100" dir="2700000" algn="tl" rotWithShape="0">
                <a:prstClr val="black">
                  <a:alpha val="40000"/>
                </a:prstClr>
              </a:outerShdw>
            </a:effectLst>
          </p:spPr>
        </p:pic>
        <p:sp>
          <p:nvSpPr>
            <p:cNvPr id="24" name="Platshållare för innehåll 2">
              <a:extLst>
                <a:ext uri="{FF2B5EF4-FFF2-40B4-BE49-F238E27FC236}">
                  <a16:creationId xmlns:a16="http://schemas.microsoft.com/office/drawing/2014/main" id="{F48BA4CD-F3D7-2F43-816C-FF4CF72B49FD}"/>
                </a:ext>
              </a:extLst>
            </p:cNvPr>
            <p:cNvSpPr txBox="1">
              <a:spLocks/>
            </p:cNvSpPr>
            <p:nvPr/>
          </p:nvSpPr>
          <p:spPr>
            <a:xfrm>
              <a:off x="7456845" y="4380193"/>
              <a:ext cx="1081636" cy="86468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4"/>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Clr>
                  <a:schemeClr val="tx1"/>
                </a:buClr>
                <a:buNone/>
              </a:pPr>
              <a:r>
                <a:rPr lang="sv-SE" sz="2400" b="1" dirty="0">
                  <a:latin typeface="Arial Black" panose="020B0604020202020204" pitchFamily="34" charset="0"/>
                  <a:cs typeface="Arial Black" panose="020B0604020202020204" pitchFamily="34" charset="0"/>
                </a:rPr>
                <a:t>s.28</a:t>
              </a:r>
            </a:p>
            <a:p>
              <a:pPr marL="0" indent="0">
                <a:spcBef>
                  <a:spcPts val="0"/>
                </a:spcBef>
                <a:spcAft>
                  <a:spcPts val="1200"/>
                </a:spcAft>
                <a:buClr>
                  <a:schemeClr val="tx1"/>
                </a:buClr>
                <a:buNone/>
              </a:pPr>
              <a:r>
                <a:rPr lang="sv-SE" sz="1200" dirty="0"/>
                <a:t>Appendix</a:t>
              </a:r>
            </a:p>
            <a:p>
              <a:pPr marL="0" indent="0">
                <a:spcBef>
                  <a:spcPts val="0"/>
                </a:spcBef>
                <a:spcAft>
                  <a:spcPts val="1200"/>
                </a:spcAft>
                <a:buClr>
                  <a:schemeClr val="tx1"/>
                </a:buClr>
                <a:buNone/>
              </a:pPr>
              <a:endParaRPr lang="sv-SE" sz="2400" b="1" dirty="0">
                <a:latin typeface="Arial Black" panose="020B0604020202020204" pitchFamily="34" charset="0"/>
                <a:cs typeface="Arial Black" panose="020B0604020202020204" pitchFamily="34" charset="0"/>
              </a:endParaRPr>
            </a:p>
            <a:p>
              <a:pPr marL="514350" indent="-514350">
                <a:spcBef>
                  <a:spcPts val="0"/>
                </a:spcBef>
                <a:spcAft>
                  <a:spcPts val="1200"/>
                </a:spcAft>
                <a:buClr>
                  <a:schemeClr val="tx1"/>
                </a:buClr>
                <a:buFont typeface="+mj-lt"/>
                <a:buAutoNum type="arabicPeriod"/>
              </a:pPr>
              <a:endParaRPr lang="sv-SE" dirty="0"/>
            </a:p>
          </p:txBody>
        </p:sp>
      </p:grpSp>
      <p:pic>
        <p:nvPicPr>
          <p:cNvPr id="19" name="Bildobjekt 18">
            <a:extLst>
              <a:ext uri="{FF2B5EF4-FFF2-40B4-BE49-F238E27FC236}">
                <a16:creationId xmlns:a16="http://schemas.microsoft.com/office/drawing/2014/main" id="{EB5024D3-B0E4-3DB9-4F49-2A893AB3E6B0}"/>
              </a:ext>
            </a:extLst>
          </p:cNvPr>
          <p:cNvPicPr>
            <a:picLocks noChangeAspect="1"/>
          </p:cNvPicPr>
          <p:nvPr/>
        </p:nvPicPr>
        <p:blipFill rotWithShape="1">
          <a:blip r:embed="rId9"/>
          <a:srcRect t="45561" b="21669"/>
          <a:stretch/>
        </p:blipFill>
        <p:spPr>
          <a:xfrm rot="7263365">
            <a:off x="2454888" y="2576661"/>
            <a:ext cx="1223313" cy="915745"/>
          </a:xfrm>
          <a:prstGeom prst="rect">
            <a:avLst/>
          </a:prstGeom>
        </p:spPr>
      </p:pic>
      <p:pic>
        <p:nvPicPr>
          <p:cNvPr id="27" name="Bildobjekt 26">
            <a:extLst>
              <a:ext uri="{FF2B5EF4-FFF2-40B4-BE49-F238E27FC236}">
                <a16:creationId xmlns:a16="http://schemas.microsoft.com/office/drawing/2014/main" id="{2889709D-8C13-9957-3ADB-4EE274BDD682}"/>
              </a:ext>
            </a:extLst>
          </p:cNvPr>
          <p:cNvPicPr>
            <a:picLocks noChangeAspect="1"/>
          </p:cNvPicPr>
          <p:nvPr/>
        </p:nvPicPr>
        <p:blipFill rotWithShape="1">
          <a:blip r:embed="rId9"/>
          <a:srcRect t="45561" b="21669"/>
          <a:stretch/>
        </p:blipFill>
        <p:spPr>
          <a:xfrm rot="2235857">
            <a:off x="8669902" y="2576661"/>
            <a:ext cx="1223313" cy="915745"/>
          </a:xfrm>
          <a:prstGeom prst="rect">
            <a:avLst/>
          </a:prstGeom>
        </p:spPr>
      </p:pic>
    </p:spTree>
    <p:extLst>
      <p:ext uri="{BB962C8B-B14F-4D97-AF65-F5344CB8AC3E}">
        <p14:creationId xmlns:p14="http://schemas.microsoft.com/office/powerpoint/2010/main" val="34892894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8EDCE5-4233-2D40-81EA-76208115E1B8}"/>
              </a:ext>
            </a:extLst>
          </p:cNvPr>
          <p:cNvSpPr>
            <a:spLocks noGrp="1"/>
          </p:cNvSpPr>
          <p:nvPr>
            <p:ph type="title"/>
          </p:nvPr>
        </p:nvSpPr>
        <p:spPr/>
        <p:txBody>
          <a:bodyPr/>
          <a:lstStyle/>
          <a:p>
            <a:r>
              <a:rPr lang="sv-SE"/>
              <a:t>Definitionslista nyckeltal </a:t>
            </a:r>
          </a:p>
        </p:txBody>
      </p:sp>
      <p:sp>
        <p:nvSpPr>
          <p:cNvPr id="6" name="Platshållare för innehåll 6">
            <a:extLst>
              <a:ext uri="{FF2B5EF4-FFF2-40B4-BE49-F238E27FC236}">
                <a16:creationId xmlns:a16="http://schemas.microsoft.com/office/drawing/2014/main" id="{59B6A697-86E5-2740-8C3B-15FC5F41D501}"/>
              </a:ext>
            </a:extLst>
          </p:cNvPr>
          <p:cNvSpPr>
            <a:spLocks noGrp="1"/>
          </p:cNvSpPr>
          <p:nvPr>
            <p:ph idx="1"/>
          </p:nvPr>
        </p:nvSpPr>
        <p:spPr>
          <a:xfrm>
            <a:off x="435115" y="1042470"/>
            <a:ext cx="5198430" cy="4655738"/>
          </a:xfrm>
        </p:spPr>
        <p:txBody>
          <a:bodyPr/>
          <a:lstStyle/>
          <a:p>
            <a:r>
              <a:rPr lang="sv-SE" sz="1050" b="1"/>
              <a:t>Big Data:</a:t>
            </a:r>
            <a:br>
              <a:rPr lang="sv-SE" sz="1050" b="1"/>
            </a:br>
            <a:r>
              <a:rPr lang="sv-SE" sz="1050"/>
              <a:t>Stora datauppsättningar som är för komplexa att hantera/analysera med konventionella verktyg och kräver nya teknologier, tekniker eller mjukvaruverktyg.</a:t>
            </a:r>
          </a:p>
          <a:p>
            <a:r>
              <a:rPr lang="sv-SE" sz="1050" b="1"/>
              <a:t>Chefspositioner: </a:t>
            </a:r>
            <a:br>
              <a:rPr lang="sv-SE" sz="1050" b="1"/>
            </a:br>
            <a:r>
              <a:rPr lang="sv-SE" sz="1050"/>
              <a:t>Inkluderar Vd:ar, drift- och verksamhetschefer, chefer för särskilda funktioner (ex. ekonomi och personal) samt mellanchefer.</a:t>
            </a:r>
          </a:p>
          <a:p>
            <a:r>
              <a:rPr lang="sv-SE" sz="1050" b="1"/>
              <a:t>Egen omsättning: </a:t>
            </a:r>
            <a:br>
              <a:rPr lang="sv-SE" sz="1050" b="1"/>
            </a:br>
            <a:r>
              <a:rPr lang="sv-SE" sz="1050"/>
              <a:t>Den delen av omsättningen som företaget producerar själva/"in house". Med andra ord är det omsättningen exklusive olika slags konsultinköp eller inköp av andra varor, material och tjänster (omsättning - konsultinköp - inköp av utomstående varor, material och/eller tjänster).</a:t>
            </a:r>
            <a:endParaRPr lang="sv-SE" sz="1050" b="1"/>
          </a:p>
          <a:p>
            <a:r>
              <a:rPr lang="sv-SE" sz="1050" b="1"/>
              <a:t>Forskning och innovationskostnader (</a:t>
            </a:r>
            <a:r>
              <a:rPr lang="sv-SE" sz="1050" b="1" err="1"/>
              <a:t>FoI</a:t>
            </a:r>
            <a:r>
              <a:rPr lang="sv-SE" sz="1050" b="1"/>
              <a:t>): </a:t>
            </a:r>
            <a:br>
              <a:rPr lang="sv-SE" sz="1050"/>
            </a:br>
            <a:r>
              <a:rPr lang="sv-SE" sz="1050"/>
              <a:t>Inkluderar både </a:t>
            </a:r>
            <a:r>
              <a:rPr lang="sv-SE" sz="1050" err="1"/>
              <a:t>FoI</a:t>
            </a:r>
            <a:r>
              <a:rPr lang="sv-SE" sz="1050"/>
              <a:t> som utförts av egen personal, konsulter och leds internt samt utlagd </a:t>
            </a:r>
            <a:r>
              <a:rPr lang="sv-SE" sz="1050" err="1"/>
              <a:t>FoI</a:t>
            </a:r>
            <a:r>
              <a:rPr lang="sv-SE" sz="1050"/>
              <a:t> som myndigheter/institutioner ger i uppdrag till att utföra. </a:t>
            </a:r>
            <a:r>
              <a:rPr lang="sv-SE" sz="1050" err="1"/>
              <a:t>FoI</a:t>
            </a:r>
            <a:r>
              <a:rPr lang="sv-SE" sz="1050"/>
              <a:t> skall karaktäriseras av: Nyskapande, Kreativitet, Ovisshet, Systematik och Överförbarhet och/eller Reproducerbarhet.)</a:t>
            </a:r>
          </a:p>
          <a:p>
            <a:r>
              <a:rPr lang="sv-SE" sz="1050" b="1"/>
              <a:t>Genomsnittliga</a:t>
            </a:r>
            <a:r>
              <a:rPr lang="sv-SE" sz="1050"/>
              <a:t> </a:t>
            </a:r>
            <a:r>
              <a:rPr lang="sv-SE" sz="1050" b="1"/>
              <a:t>Branscherfarenhet: </a:t>
            </a:r>
            <a:br>
              <a:rPr lang="sv-SE" sz="1050"/>
            </a:br>
            <a:r>
              <a:rPr lang="sv-SE" sz="1050"/>
              <a:t>Branscherfarenhet mäts i totalt antal år i nuvarande bransch.</a:t>
            </a:r>
          </a:p>
          <a:p>
            <a:r>
              <a:rPr lang="sv-SE" sz="1050" b="1"/>
              <a:t>Hållbara produkt och tjänsteerbjudanden</a:t>
            </a:r>
            <a:r>
              <a:rPr lang="sv-SE" sz="1050"/>
              <a:t>: </a:t>
            </a:r>
            <a:br>
              <a:rPr lang="sv-SE" sz="1050"/>
            </a:br>
            <a:r>
              <a:rPr lang="sv-SE" sz="1050"/>
              <a:t>Hållbara produkter/tjänster hjälper kunderna att arbeta mer hållbart/utveckla mer hållbara produkter och tjänster, t.ex. ECO-designtjänster, miljötjänster, hållbarhetsrådgivning, energieffektivisering etc.</a:t>
            </a:r>
          </a:p>
          <a:p>
            <a:r>
              <a:rPr lang="sv-SE" sz="1050" b="1"/>
              <a:t>Icke arvodesbaserade intäkter: </a:t>
            </a:r>
            <a:br>
              <a:rPr lang="sv-SE" sz="1050"/>
            </a:br>
            <a:r>
              <a:rPr lang="sv-SE" sz="1050"/>
              <a:t>Intäkter som tex. fastpris, serviceavtal, licenser mm. Motsatsen är arvodesbaserade intäkter från löpande och ofta rörliga faktureringsmodeller som grundas på tid och resursanvändning </a:t>
            </a:r>
          </a:p>
          <a:p>
            <a:endParaRPr lang="sv-SE" sz="1050"/>
          </a:p>
        </p:txBody>
      </p:sp>
      <p:sp>
        <p:nvSpPr>
          <p:cNvPr id="4" name="Platshållare för sidfot 3">
            <a:extLst>
              <a:ext uri="{FF2B5EF4-FFF2-40B4-BE49-F238E27FC236}">
                <a16:creationId xmlns:a16="http://schemas.microsoft.com/office/drawing/2014/main" id="{98579B56-688E-AD41-8FB7-60896D56A96A}"/>
              </a:ext>
            </a:extLst>
          </p:cNvPr>
          <p:cNvSpPr>
            <a:spLocks noGrp="1"/>
          </p:cNvSpPr>
          <p:nvPr>
            <p:ph type="ftr" sz="quarter" idx="11"/>
          </p:nvPr>
        </p:nvSpPr>
        <p:spPr/>
        <p:txBody>
          <a:bodyPr/>
          <a:lstStyle/>
          <a:p>
            <a:r>
              <a:rPr lang="sv-SE" dirty="0"/>
              <a:t>Insikt 2025 |</a:t>
            </a:r>
          </a:p>
        </p:txBody>
      </p:sp>
      <p:sp>
        <p:nvSpPr>
          <p:cNvPr id="5" name="Platshållare för bildnummer 4">
            <a:extLst>
              <a:ext uri="{FF2B5EF4-FFF2-40B4-BE49-F238E27FC236}">
                <a16:creationId xmlns:a16="http://schemas.microsoft.com/office/drawing/2014/main" id="{53249B55-136F-E544-B136-EB4128A17968}"/>
              </a:ext>
            </a:extLst>
          </p:cNvPr>
          <p:cNvSpPr>
            <a:spLocks noGrp="1"/>
          </p:cNvSpPr>
          <p:nvPr>
            <p:ph type="sldNum" sz="quarter" idx="12"/>
          </p:nvPr>
        </p:nvSpPr>
        <p:spPr/>
        <p:txBody>
          <a:bodyPr/>
          <a:lstStyle/>
          <a:p>
            <a:fld id="{AE086683-F536-42AB-ABBC-F4803DFE8DBC}" type="slidenum">
              <a:rPr lang="sv-SE" smtClean="0"/>
              <a:pPr/>
              <a:t>40</a:t>
            </a:fld>
            <a:endParaRPr lang="sv-SE"/>
          </a:p>
        </p:txBody>
      </p:sp>
      <p:sp>
        <p:nvSpPr>
          <p:cNvPr id="11" name="Platshållare för innehåll 6">
            <a:extLst>
              <a:ext uri="{FF2B5EF4-FFF2-40B4-BE49-F238E27FC236}">
                <a16:creationId xmlns:a16="http://schemas.microsoft.com/office/drawing/2014/main" id="{A1EBF70C-FE39-FB46-832D-818B530C66A7}"/>
              </a:ext>
            </a:extLst>
          </p:cNvPr>
          <p:cNvSpPr txBox="1">
            <a:spLocks/>
          </p:cNvSpPr>
          <p:nvPr/>
        </p:nvSpPr>
        <p:spPr>
          <a:xfrm>
            <a:off x="4346656" y="6576319"/>
            <a:ext cx="5564599" cy="486333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2"/>
              </a:buBlip>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v-SE" sz="1000"/>
          </a:p>
        </p:txBody>
      </p:sp>
      <p:sp>
        <p:nvSpPr>
          <p:cNvPr id="12" name="Platshållare för innehåll 6">
            <a:extLst>
              <a:ext uri="{FF2B5EF4-FFF2-40B4-BE49-F238E27FC236}">
                <a16:creationId xmlns:a16="http://schemas.microsoft.com/office/drawing/2014/main" id="{695E0044-4A94-F840-BE90-54B997124B1F}"/>
              </a:ext>
            </a:extLst>
          </p:cNvPr>
          <p:cNvSpPr txBox="1">
            <a:spLocks/>
          </p:cNvSpPr>
          <p:nvPr/>
        </p:nvSpPr>
        <p:spPr>
          <a:xfrm>
            <a:off x="6494900" y="1044416"/>
            <a:ext cx="5198430" cy="390059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2"/>
              </a:buBlip>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050" b="1" dirty="0"/>
              <a:t>IT-kostnader:</a:t>
            </a:r>
            <a:br>
              <a:rPr lang="sv-SE" sz="1050" dirty="0"/>
            </a:br>
            <a:r>
              <a:rPr lang="sv-SE" sz="1050" dirty="0"/>
              <a:t>Inkluderar totala kostnaderna för driften av företagets IT-anläggningar, investeringar i hårdvara, mjukvara, underhåll samt licenser</a:t>
            </a:r>
            <a:endParaRPr lang="sv-SE" sz="1050" b="1" dirty="0"/>
          </a:p>
          <a:p>
            <a:r>
              <a:rPr lang="sv-SE" sz="1050" b="1" dirty="0"/>
              <a:t>KS-system: </a:t>
            </a:r>
            <a:br>
              <a:rPr lang="sv-SE" sz="1050" dirty="0"/>
            </a:br>
            <a:r>
              <a:rPr lang="sv-SE" sz="1050" dirty="0"/>
              <a:t>Skriftlig kvalitetssäkringssystem eller en skriftlig beskrivning av företagets kvalitetssäkringsförfarande</a:t>
            </a:r>
          </a:p>
          <a:p>
            <a:r>
              <a:rPr lang="sv-SE" sz="1050" b="1" dirty="0"/>
              <a:t>Offentlig-privat samverkan, eller Public Private Partnership, PPP: </a:t>
            </a:r>
            <a:br>
              <a:rPr lang="sv-SE" sz="1050" b="1" dirty="0"/>
            </a:br>
            <a:r>
              <a:rPr lang="sv-SE" sz="1050" dirty="0"/>
              <a:t>En form av offentlig upphandling där ett privat företag tilldelas uppdraget att finansiera, bygga och under en längre tid driva en offentlig nyttighet tex en infrastrukturinvestering</a:t>
            </a:r>
          </a:p>
          <a:p>
            <a:r>
              <a:rPr lang="sv-SE" sz="1050" b="1" dirty="0"/>
              <a:t>Personalomsättning:</a:t>
            </a:r>
            <a:br>
              <a:rPr lang="sv-SE" sz="1050" dirty="0"/>
            </a:br>
            <a:r>
              <a:rPr lang="sv-SE" sz="1050" dirty="0"/>
              <a:t>Antalet medarbetare som avgått under räkenskapsåret dividerat med det genomsnittliga totala antalet medarbetare under året (ingående + utgående /2).</a:t>
            </a:r>
          </a:p>
          <a:p>
            <a:r>
              <a:rPr lang="sv-SE" sz="1050" b="1" dirty="0"/>
              <a:t>Processer för internt hållbarhetsarbete</a:t>
            </a:r>
            <a:r>
              <a:rPr lang="sv-SE" sz="1050" dirty="0"/>
              <a:t>:</a:t>
            </a:r>
            <a:br>
              <a:rPr lang="sv-SE" sz="1050" dirty="0"/>
            </a:br>
            <a:r>
              <a:rPr lang="sv-SE" sz="1050" dirty="0"/>
              <a:t>Till exempel integrerat i ledningssystem, kvalitet- och miljösystem, hållbarhetsredovisning</a:t>
            </a:r>
          </a:p>
          <a:p>
            <a:r>
              <a:rPr lang="sv-SE" sz="1050" b="1" dirty="0"/>
              <a:t>Sjukdagar: </a:t>
            </a:r>
            <a:br>
              <a:rPr lang="sv-SE" sz="1050" dirty="0"/>
            </a:br>
            <a:r>
              <a:rPr lang="sv-SE" sz="1050" dirty="0"/>
              <a:t>Antalet sjukdagar beräknas per arbetsdag samt sjukledighetens omfattning, och minskas med antalet karensdagar </a:t>
            </a:r>
          </a:p>
          <a:p>
            <a:r>
              <a:rPr lang="sv-SE" sz="1050" b="1" dirty="0"/>
              <a:t>Utbildningskostnader: </a:t>
            </a:r>
            <a:br>
              <a:rPr lang="sv-SE" sz="1050" dirty="0"/>
            </a:br>
            <a:r>
              <a:rPr lang="sv-SE" sz="1050" dirty="0"/>
              <a:t>Inkluderar interna och externa kurskostnader, intäktsbortfall och utebliven debitering.</a:t>
            </a:r>
          </a:p>
          <a:p>
            <a:pPr marL="0" indent="0">
              <a:buNone/>
            </a:pPr>
            <a:endParaRPr lang="sv-SE" sz="1050" dirty="0"/>
          </a:p>
        </p:txBody>
      </p:sp>
    </p:spTree>
    <p:extLst>
      <p:ext uri="{BB962C8B-B14F-4D97-AF65-F5344CB8AC3E}">
        <p14:creationId xmlns:p14="http://schemas.microsoft.com/office/powerpoint/2010/main" val="26251823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664D73A-4887-434D-8D98-541A4E4300C0}"/>
              </a:ext>
            </a:extLst>
          </p:cNvPr>
          <p:cNvSpPr>
            <a:spLocks noGrp="1"/>
          </p:cNvSpPr>
          <p:nvPr>
            <p:ph type="title"/>
          </p:nvPr>
        </p:nvSpPr>
        <p:spPr/>
        <p:txBody>
          <a:bodyPr/>
          <a:lstStyle/>
          <a:p>
            <a:r>
              <a:rPr lang="sv-SE"/>
              <a:t>Enkätfrågor</a:t>
            </a:r>
          </a:p>
        </p:txBody>
      </p:sp>
      <p:sp>
        <p:nvSpPr>
          <p:cNvPr id="3" name="Platshållare för innehåll 2">
            <a:extLst>
              <a:ext uri="{FF2B5EF4-FFF2-40B4-BE49-F238E27FC236}">
                <a16:creationId xmlns:a16="http://schemas.microsoft.com/office/drawing/2014/main" id="{079439BA-87BB-874A-919B-8042530AF4F8}"/>
              </a:ext>
            </a:extLst>
          </p:cNvPr>
          <p:cNvSpPr>
            <a:spLocks noGrp="1"/>
          </p:cNvSpPr>
          <p:nvPr>
            <p:ph idx="1"/>
          </p:nvPr>
        </p:nvSpPr>
        <p:spPr>
          <a:xfrm>
            <a:off x="415787" y="1020726"/>
            <a:ext cx="2587389" cy="306050"/>
          </a:xfrm>
        </p:spPr>
        <p:txBody>
          <a:bodyPr/>
          <a:lstStyle/>
          <a:p>
            <a:r>
              <a:rPr lang="sv-SE"/>
              <a:t>Affärsmodeller </a:t>
            </a:r>
          </a:p>
        </p:txBody>
      </p:sp>
      <p:sp>
        <p:nvSpPr>
          <p:cNvPr id="4" name="Platshållare för sidfot 3">
            <a:extLst>
              <a:ext uri="{FF2B5EF4-FFF2-40B4-BE49-F238E27FC236}">
                <a16:creationId xmlns:a16="http://schemas.microsoft.com/office/drawing/2014/main" id="{A3C1388D-CC30-5346-BA56-8F22F96A48F1}"/>
              </a:ext>
            </a:extLst>
          </p:cNvPr>
          <p:cNvSpPr>
            <a:spLocks noGrp="1"/>
          </p:cNvSpPr>
          <p:nvPr>
            <p:ph type="ftr" sz="quarter" idx="11"/>
          </p:nvPr>
        </p:nvSpPr>
        <p:spPr/>
        <p:txBody>
          <a:bodyPr/>
          <a:lstStyle/>
          <a:p>
            <a:r>
              <a:rPr lang="sv-SE" dirty="0"/>
              <a:t>Insikt 2025 |</a:t>
            </a:r>
          </a:p>
        </p:txBody>
      </p:sp>
      <p:sp>
        <p:nvSpPr>
          <p:cNvPr id="5" name="Platshållare för bildnummer 4">
            <a:extLst>
              <a:ext uri="{FF2B5EF4-FFF2-40B4-BE49-F238E27FC236}">
                <a16:creationId xmlns:a16="http://schemas.microsoft.com/office/drawing/2014/main" id="{372282A1-973F-334E-A500-F7353E174992}"/>
              </a:ext>
            </a:extLst>
          </p:cNvPr>
          <p:cNvSpPr>
            <a:spLocks noGrp="1"/>
          </p:cNvSpPr>
          <p:nvPr>
            <p:ph type="sldNum" sz="quarter" idx="12"/>
          </p:nvPr>
        </p:nvSpPr>
        <p:spPr/>
        <p:txBody>
          <a:bodyPr/>
          <a:lstStyle/>
          <a:p>
            <a:fld id="{AE086683-F536-42AB-ABBC-F4803DFE8DBC}" type="slidenum">
              <a:rPr lang="sv-SE" smtClean="0"/>
              <a:pPr/>
              <a:t>41</a:t>
            </a:fld>
            <a:endParaRPr lang="sv-SE"/>
          </a:p>
        </p:txBody>
      </p:sp>
      <p:sp>
        <p:nvSpPr>
          <p:cNvPr id="6" name="Platshållare för innehåll 2">
            <a:extLst>
              <a:ext uri="{FF2B5EF4-FFF2-40B4-BE49-F238E27FC236}">
                <a16:creationId xmlns:a16="http://schemas.microsoft.com/office/drawing/2014/main" id="{4BCDB109-0712-BA44-B8EB-E044B425A503}"/>
              </a:ext>
            </a:extLst>
          </p:cNvPr>
          <p:cNvSpPr txBox="1">
            <a:spLocks/>
          </p:cNvSpPr>
          <p:nvPr/>
        </p:nvSpPr>
        <p:spPr>
          <a:xfrm>
            <a:off x="4445422" y="1020726"/>
            <a:ext cx="2672554" cy="30605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2"/>
              </a:buBlip>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Kunder</a:t>
            </a:r>
          </a:p>
        </p:txBody>
      </p:sp>
      <p:sp>
        <p:nvSpPr>
          <p:cNvPr id="7" name="Platshållare för innehåll 2">
            <a:extLst>
              <a:ext uri="{FF2B5EF4-FFF2-40B4-BE49-F238E27FC236}">
                <a16:creationId xmlns:a16="http://schemas.microsoft.com/office/drawing/2014/main" id="{A2E37089-9142-6E43-9F3A-7D0533F5553D}"/>
              </a:ext>
            </a:extLst>
          </p:cNvPr>
          <p:cNvSpPr txBox="1">
            <a:spLocks/>
          </p:cNvSpPr>
          <p:nvPr/>
        </p:nvSpPr>
        <p:spPr>
          <a:xfrm>
            <a:off x="8475057" y="1020726"/>
            <a:ext cx="2910119" cy="36880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2"/>
              </a:buBlip>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Medarbetare</a:t>
            </a:r>
          </a:p>
        </p:txBody>
      </p:sp>
      <p:sp>
        <p:nvSpPr>
          <p:cNvPr id="8" name="textruta 7">
            <a:extLst>
              <a:ext uri="{FF2B5EF4-FFF2-40B4-BE49-F238E27FC236}">
                <a16:creationId xmlns:a16="http://schemas.microsoft.com/office/drawing/2014/main" id="{5D9A5C76-CE1E-5C40-912F-DD2EC21E34EA}"/>
              </a:ext>
            </a:extLst>
          </p:cNvPr>
          <p:cNvSpPr txBox="1"/>
          <p:nvPr/>
        </p:nvSpPr>
        <p:spPr>
          <a:xfrm>
            <a:off x="415786" y="1262608"/>
            <a:ext cx="3851413" cy="4816703"/>
          </a:xfrm>
          <a:prstGeom prst="rect">
            <a:avLst/>
          </a:prstGeom>
          <a:noFill/>
        </p:spPr>
        <p:txBody>
          <a:bodyPr wrap="square" rtlCol="0">
            <a:spAutoFit/>
          </a:bodyPr>
          <a:lstStyle/>
          <a:p>
            <a:pPr marL="342900" indent="-342900">
              <a:spcAft>
                <a:spcPts val="600"/>
              </a:spcAft>
              <a:buFont typeface="+mj-lt"/>
              <a:buAutoNum type="arabicPeriod"/>
            </a:pPr>
            <a:r>
              <a:rPr lang="sv-SE" sz="600"/>
              <a:t>Vilken bransch hör ert företag huvudsakligen till? </a:t>
            </a:r>
          </a:p>
          <a:p>
            <a:pPr marL="342900" indent="-342900">
              <a:spcAft>
                <a:spcPts val="600"/>
              </a:spcAft>
              <a:buFont typeface="+mj-lt"/>
              <a:buAutoNum type="arabicPeriod"/>
            </a:pPr>
            <a:r>
              <a:rPr lang="sv-SE" sz="600"/>
              <a:t>Hur många anställda i Sverige hade ert företag i genomsnitt under 2022? </a:t>
            </a:r>
            <a:br>
              <a:rPr lang="sv-SE" sz="600"/>
            </a:br>
            <a:r>
              <a:rPr lang="sv-SE" sz="600"/>
              <a:t>(Antalet anställda uttryckt i heltidstjänster.) </a:t>
            </a:r>
          </a:p>
          <a:p>
            <a:pPr marL="342900" indent="-342900">
              <a:spcAft>
                <a:spcPts val="600"/>
              </a:spcAft>
              <a:buFont typeface="+mj-lt"/>
              <a:buAutoNum type="arabicPeriod"/>
            </a:pPr>
            <a:r>
              <a:rPr lang="sv-SE" sz="600"/>
              <a:t>Hur stor andel av ert </a:t>
            </a:r>
            <a:r>
              <a:rPr lang="sv-SE" sz="600" err="1"/>
              <a:t>företags</a:t>
            </a:r>
            <a:r>
              <a:rPr lang="sv-SE" sz="600"/>
              <a:t> </a:t>
            </a:r>
            <a:r>
              <a:rPr lang="sv-SE" sz="600" err="1"/>
              <a:t>intäkter</a:t>
            </a:r>
            <a:r>
              <a:rPr lang="sv-SE" sz="600"/>
              <a:t> kommer </a:t>
            </a:r>
            <a:r>
              <a:rPr lang="sv-SE" sz="600" err="1"/>
              <a:t>från</a:t>
            </a:r>
            <a:r>
              <a:rPr lang="sv-SE" sz="600"/>
              <a:t> kunder </a:t>
            </a:r>
            <a:r>
              <a:rPr lang="sv-SE" sz="600" err="1"/>
              <a:t>utanför</a:t>
            </a:r>
            <a:r>
              <a:rPr lang="sv-SE" sz="600"/>
              <a:t> Sverige?</a:t>
            </a:r>
          </a:p>
          <a:p>
            <a:pPr marL="342900" indent="-342900">
              <a:spcAft>
                <a:spcPts val="600"/>
              </a:spcAft>
              <a:buFont typeface="+mj-lt"/>
              <a:buAutoNum type="arabicPeriod"/>
            </a:pPr>
            <a:r>
              <a:rPr lang="sv-SE" sz="600"/>
              <a:t>Vilken/vilka regioner exporterar ni till? </a:t>
            </a:r>
          </a:p>
          <a:p>
            <a:pPr marL="342900" indent="-342900">
              <a:spcAft>
                <a:spcPts val="600"/>
              </a:spcAft>
              <a:buFont typeface="+mj-lt"/>
              <a:buAutoNum type="arabicPeriod"/>
            </a:pPr>
            <a:r>
              <a:rPr lang="sv-SE" sz="600"/>
              <a:t>Hur stor del av er </a:t>
            </a:r>
            <a:r>
              <a:rPr lang="sv-SE" sz="600" err="1"/>
              <a:t>omsättning</a:t>
            </a:r>
            <a:r>
              <a:rPr lang="sv-SE" sz="600"/>
              <a:t> kommer </a:t>
            </a:r>
            <a:r>
              <a:rPr lang="sv-SE" sz="600" err="1"/>
              <a:t>från</a:t>
            </a:r>
            <a:r>
              <a:rPr lang="sv-SE" sz="600"/>
              <a:t> icke arvodesbaserade </a:t>
            </a:r>
            <a:r>
              <a:rPr lang="sv-SE" sz="600" err="1"/>
              <a:t>intäkter</a:t>
            </a:r>
            <a:r>
              <a:rPr lang="sv-SE" sz="600"/>
              <a:t>? (tex. fastpris, serviceavtal, licenser mm.) (Arvodesbaserade </a:t>
            </a:r>
            <a:r>
              <a:rPr lang="sv-SE" sz="600" err="1"/>
              <a:t>intäkter</a:t>
            </a:r>
            <a:r>
              <a:rPr lang="sv-SE" sz="600"/>
              <a:t> </a:t>
            </a:r>
            <a:r>
              <a:rPr lang="sv-SE" sz="600" err="1"/>
              <a:t>är</a:t>
            </a:r>
            <a:r>
              <a:rPr lang="sv-SE" sz="600"/>
              <a:t> </a:t>
            </a:r>
            <a:r>
              <a:rPr lang="sv-SE" sz="600" err="1"/>
              <a:t>intäkter</a:t>
            </a:r>
            <a:r>
              <a:rPr lang="sv-SE" sz="600"/>
              <a:t> </a:t>
            </a:r>
            <a:r>
              <a:rPr lang="sv-SE" sz="600" err="1"/>
              <a:t>från</a:t>
            </a:r>
            <a:r>
              <a:rPr lang="sv-SE" sz="600"/>
              <a:t> </a:t>
            </a:r>
            <a:r>
              <a:rPr lang="sv-SE" sz="600" err="1"/>
              <a:t>löpande</a:t>
            </a:r>
            <a:r>
              <a:rPr lang="sv-SE" sz="600"/>
              <a:t> och ofta </a:t>
            </a:r>
            <a:r>
              <a:rPr lang="sv-SE" sz="600" err="1"/>
              <a:t>rörliga</a:t>
            </a:r>
            <a:r>
              <a:rPr lang="sv-SE" sz="600"/>
              <a:t> faktureringsmodeller som grundas </a:t>
            </a:r>
            <a:r>
              <a:rPr lang="sv-SE" sz="600" err="1"/>
              <a:t>pa</a:t>
            </a:r>
            <a:r>
              <a:rPr lang="sv-SE" sz="600"/>
              <a:t>̊ tid och </a:t>
            </a:r>
            <a:r>
              <a:rPr lang="sv-SE" sz="600" err="1"/>
              <a:t>resursanvändning</a:t>
            </a:r>
            <a:r>
              <a:rPr lang="sv-SE" sz="600"/>
              <a:t>.) </a:t>
            </a:r>
          </a:p>
          <a:p>
            <a:pPr marL="342900" indent="-342900">
              <a:spcAft>
                <a:spcPts val="600"/>
              </a:spcAft>
              <a:buFont typeface="+mj-lt"/>
              <a:buAutoNum type="arabicPeriod"/>
            </a:pPr>
            <a:r>
              <a:rPr lang="sv-SE" sz="600"/>
              <a:t>Ett </a:t>
            </a:r>
            <a:r>
              <a:rPr lang="sv-SE" sz="600" err="1"/>
              <a:t>mått</a:t>
            </a:r>
            <a:r>
              <a:rPr lang="sv-SE" sz="600"/>
              <a:t> </a:t>
            </a:r>
            <a:r>
              <a:rPr lang="sv-SE" sz="600" err="1"/>
              <a:t>pa</a:t>
            </a:r>
            <a:r>
              <a:rPr lang="sv-SE" sz="600"/>
              <a:t>̊ </a:t>
            </a:r>
            <a:r>
              <a:rPr lang="sv-SE" sz="600" err="1"/>
              <a:t>företags</a:t>
            </a:r>
            <a:r>
              <a:rPr lang="sv-SE" sz="600"/>
              <a:t> utvecklingsgrad och innovationsarbete </a:t>
            </a:r>
            <a:r>
              <a:rPr lang="sv-SE" sz="600" err="1"/>
              <a:t>är</a:t>
            </a:r>
            <a:r>
              <a:rPr lang="sv-SE" sz="600"/>
              <a:t> forskning och innovationskostnader (</a:t>
            </a:r>
            <a:r>
              <a:rPr lang="sv-SE" sz="600" err="1"/>
              <a:t>FoI</a:t>
            </a:r>
            <a:r>
              <a:rPr lang="sv-SE" sz="600"/>
              <a:t>), hur stor andel av er </a:t>
            </a:r>
            <a:r>
              <a:rPr lang="sv-SE" sz="600" err="1"/>
              <a:t>omsättning</a:t>
            </a:r>
            <a:r>
              <a:rPr lang="sv-SE" sz="600"/>
              <a:t> investerar ni i </a:t>
            </a:r>
            <a:r>
              <a:rPr lang="sv-SE" sz="600" err="1"/>
              <a:t>FoI</a:t>
            </a:r>
            <a:r>
              <a:rPr lang="sv-SE" sz="600"/>
              <a:t>?</a:t>
            </a:r>
            <a:br>
              <a:rPr lang="sv-SE" sz="600"/>
            </a:br>
            <a:r>
              <a:rPr lang="sv-SE" sz="600"/>
              <a:t>(</a:t>
            </a:r>
            <a:r>
              <a:rPr lang="sv-SE" sz="600" err="1"/>
              <a:t>FoI</a:t>
            </a:r>
            <a:r>
              <a:rPr lang="sv-SE" sz="600"/>
              <a:t> kostnad inkluderar </a:t>
            </a:r>
            <a:r>
              <a:rPr lang="sv-SE" sz="600" err="1"/>
              <a:t>både</a:t>
            </a:r>
            <a:r>
              <a:rPr lang="sv-SE" sz="600"/>
              <a:t> </a:t>
            </a:r>
            <a:r>
              <a:rPr lang="sv-SE" sz="600" err="1"/>
              <a:t>FoI</a:t>
            </a:r>
            <a:r>
              <a:rPr lang="sv-SE" sz="600"/>
              <a:t> som </a:t>
            </a:r>
            <a:r>
              <a:rPr lang="sv-SE" sz="600" err="1"/>
              <a:t>utförts</a:t>
            </a:r>
            <a:r>
              <a:rPr lang="sv-SE" sz="600"/>
              <a:t> av egen personal, konsulter och leds internt samt utlagd </a:t>
            </a:r>
            <a:r>
              <a:rPr lang="sv-SE" sz="600" err="1"/>
              <a:t>FoI</a:t>
            </a:r>
            <a:r>
              <a:rPr lang="sv-SE" sz="600"/>
              <a:t> som myndigheter/institutioner ger i uppdrag till att </a:t>
            </a:r>
            <a:r>
              <a:rPr lang="sv-SE" sz="600" err="1"/>
              <a:t>utföra</a:t>
            </a:r>
            <a:r>
              <a:rPr lang="sv-SE" sz="600"/>
              <a:t>. </a:t>
            </a:r>
            <a:r>
              <a:rPr lang="sv-SE" sz="600" err="1"/>
              <a:t>FoI</a:t>
            </a:r>
            <a:r>
              <a:rPr lang="sv-SE" sz="600"/>
              <a:t> skall </a:t>
            </a:r>
            <a:r>
              <a:rPr lang="sv-SE" sz="600" err="1"/>
              <a:t>karaktäriseras</a:t>
            </a:r>
            <a:r>
              <a:rPr lang="sv-SE" sz="600"/>
              <a:t> av: Nyskapande, Kreativitet, Ovisshet, Systematik och </a:t>
            </a:r>
            <a:r>
              <a:rPr lang="sv-SE" sz="600" err="1"/>
              <a:t>Överförbarhet</a:t>
            </a:r>
            <a:r>
              <a:rPr lang="sv-SE" sz="600"/>
              <a:t> och/eller Reproducerbarhet.) </a:t>
            </a:r>
          </a:p>
          <a:p>
            <a:pPr marL="342900" indent="-342900">
              <a:spcAft>
                <a:spcPts val="600"/>
              </a:spcAft>
              <a:buFont typeface="+mj-lt"/>
              <a:buAutoNum type="arabicPeriod"/>
            </a:pPr>
            <a:r>
              <a:rPr lang="sv-SE" sz="600"/>
              <a:t>Vad skulle få er att investera mer i </a:t>
            </a:r>
            <a:r>
              <a:rPr lang="sv-SE" sz="600" err="1"/>
              <a:t>FoI</a:t>
            </a:r>
            <a:r>
              <a:rPr lang="sv-SE" sz="600"/>
              <a:t> i Sverige?</a:t>
            </a:r>
          </a:p>
          <a:p>
            <a:pPr marL="342900" indent="-342900">
              <a:spcAft>
                <a:spcPts val="600"/>
              </a:spcAft>
              <a:buFont typeface="+mj-lt"/>
              <a:buAutoNum type="arabicPeriod"/>
            </a:pPr>
            <a:r>
              <a:rPr lang="sv-SE" sz="600"/>
              <a:t>Hur stor andel av ert </a:t>
            </a:r>
            <a:r>
              <a:rPr lang="sv-SE" sz="600" err="1"/>
              <a:t>företags</a:t>
            </a:r>
            <a:r>
              <a:rPr lang="sv-SE" sz="600"/>
              <a:t> totala kostnader </a:t>
            </a:r>
            <a:r>
              <a:rPr lang="sv-SE" sz="600" err="1"/>
              <a:t>utgörs</a:t>
            </a:r>
            <a:r>
              <a:rPr lang="sv-SE" sz="600"/>
              <a:t> av IT-kostnader? (IT-kostnader inkluderar totala kostnaderna </a:t>
            </a:r>
            <a:r>
              <a:rPr lang="sv-SE" sz="600" err="1"/>
              <a:t>för</a:t>
            </a:r>
            <a:r>
              <a:rPr lang="sv-SE" sz="600"/>
              <a:t> driften av </a:t>
            </a:r>
            <a:r>
              <a:rPr lang="sv-SE" sz="600" err="1"/>
              <a:t>företagets</a:t>
            </a:r>
            <a:r>
              <a:rPr lang="sv-SE" sz="600"/>
              <a:t> </a:t>
            </a:r>
            <a:r>
              <a:rPr lang="sv-SE" sz="600" err="1"/>
              <a:t>IT-anläggningar</a:t>
            </a:r>
            <a:r>
              <a:rPr lang="sv-SE" sz="600"/>
              <a:t>, investeringar i </a:t>
            </a:r>
            <a:r>
              <a:rPr lang="sv-SE" sz="600" err="1"/>
              <a:t>hårdvara</a:t>
            </a:r>
            <a:r>
              <a:rPr lang="sv-SE" sz="600"/>
              <a:t>, mjukvara, </a:t>
            </a:r>
            <a:r>
              <a:rPr lang="sv-SE" sz="600" err="1"/>
              <a:t>underhåll</a:t>
            </a:r>
            <a:r>
              <a:rPr lang="sv-SE" sz="600"/>
              <a:t> samt licenser) </a:t>
            </a:r>
          </a:p>
          <a:p>
            <a:pPr marL="342900" indent="-342900">
              <a:spcAft>
                <a:spcPts val="600"/>
              </a:spcAft>
              <a:buFont typeface="+mj-lt"/>
              <a:buAutoNum type="arabicPeriod"/>
            </a:pPr>
            <a:r>
              <a:rPr lang="sv-SE" sz="600"/>
              <a:t>Hur stor andel av ert </a:t>
            </a:r>
            <a:r>
              <a:rPr lang="sv-SE" sz="600" err="1"/>
              <a:t>företags</a:t>
            </a:r>
            <a:r>
              <a:rPr lang="sv-SE" sz="600"/>
              <a:t> totala kostnader </a:t>
            </a:r>
            <a:r>
              <a:rPr lang="sv-SE" sz="600" err="1"/>
              <a:t>utgörs</a:t>
            </a:r>
            <a:r>
              <a:rPr lang="sv-SE" sz="600"/>
              <a:t> av lokalkostnader? </a:t>
            </a:r>
          </a:p>
          <a:p>
            <a:pPr marL="342900" indent="-342900">
              <a:spcAft>
                <a:spcPts val="600"/>
              </a:spcAft>
              <a:buFont typeface="+mj-lt"/>
              <a:buAutoNum type="arabicPeriod"/>
            </a:pPr>
            <a:r>
              <a:rPr lang="sv-SE" sz="600"/>
              <a:t>Hur </a:t>
            </a:r>
            <a:r>
              <a:rPr lang="sv-SE" sz="600" err="1"/>
              <a:t>står</a:t>
            </a:r>
            <a:r>
              <a:rPr lang="sv-SE" sz="600"/>
              <a:t> andel av ert </a:t>
            </a:r>
            <a:r>
              <a:rPr lang="sv-SE" sz="600" err="1"/>
              <a:t>företags</a:t>
            </a:r>
            <a:r>
              <a:rPr lang="sv-SE" sz="600"/>
              <a:t> totala kostnader </a:t>
            </a:r>
            <a:r>
              <a:rPr lang="sv-SE" sz="600" err="1"/>
              <a:t>bedömer</a:t>
            </a:r>
            <a:r>
              <a:rPr lang="sv-SE" sz="600"/>
              <a:t> ni att lokalkostnaderna kommer </a:t>
            </a:r>
            <a:r>
              <a:rPr lang="sv-SE" sz="600" err="1"/>
              <a:t>utgöra</a:t>
            </a:r>
            <a:r>
              <a:rPr lang="sv-SE" sz="600"/>
              <a:t> om ett </a:t>
            </a:r>
            <a:r>
              <a:rPr lang="sv-SE" sz="600" err="1"/>
              <a:t>år</a:t>
            </a:r>
            <a:r>
              <a:rPr lang="sv-SE" sz="600"/>
              <a:t>? </a:t>
            </a:r>
          </a:p>
          <a:p>
            <a:pPr marL="342900" indent="-342900">
              <a:spcAft>
                <a:spcPts val="600"/>
              </a:spcAft>
              <a:buFont typeface="+mj-lt"/>
              <a:buAutoNum type="arabicPeriod"/>
            </a:pPr>
            <a:r>
              <a:rPr lang="sv-SE" sz="600"/>
              <a:t>Har ert </a:t>
            </a:r>
            <a:r>
              <a:rPr lang="sv-SE" sz="600" err="1"/>
              <a:t>företag</a:t>
            </a:r>
            <a:r>
              <a:rPr lang="sv-SE" sz="600"/>
              <a:t> </a:t>
            </a:r>
            <a:r>
              <a:rPr lang="sv-SE" sz="600" err="1"/>
              <a:t>något</a:t>
            </a:r>
            <a:r>
              <a:rPr lang="sv-SE" sz="600"/>
              <a:t> skriftligt KS-system (</a:t>
            </a:r>
            <a:r>
              <a:rPr lang="sv-SE" sz="600" err="1"/>
              <a:t>kvalitetssäkringssystem</a:t>
            </a:r>
            <a:r>
              <a:rPr lang="sv-SE" sz="600"/>
              <a:t>) eller en skriftlig beskrivning av </a:t>
            </a:r>
            <a:r>
              <a:rPr lang="sv-SE" sz="600" err="1"/>
              <a:t>företagets</a:t>
            </a:r>
            <a:r>
              <a:rPr lang="sv-SE" sz="600"/>
              <a:t> </a:t>
            </a:r>
            <a:r>
              <a:rPr lang="sv-SE" sz="600" err="1"/>
              <a:t>kvalitetssäkringsförfarande</a:t>
            </a:r>
            <a:r>
              <a:rPr lang="sv-SE" sz="600"/>
              <a:t>? </a:t>
            </a:r>
          </a:p>
          <a:p>
            <a:pPr marL="342900" indent="-342900">
              <a:spcAft>
                <a:spcPts val="600"/>
              </a:spcAft>
              <a:buFont typeface="+mj-lt"/>
              <a:buAutoNum type="arabicPeriod"/>
            </a:pPr>
            <a:r>
              <a:rPr lang="sv-SE" sz="600"/>
              <a:t>Har ni interna processer </a:t>
            </a:r>
            <a:r>
              <a:rPr lang="sv-SE" sz="600" err="1"/>
              <a:t>för</a:t>
            </a:r>
            <a:r>
              <a:rPr lang="sv-SE" sz="600"/>
              <a:t> ert eget </a:t>
            </a:r>
            <a:r>
              <a:rPr lang="sv-SE" sz="600" err="1"/>
              <a:t>hållbarhetsarbete</a:t>
            </a:r>
            <a:r>
              <a:rPr lang="sv-SE" sz="600"/>
              <a:t>? (t.ex. Integrerat i ledningssystem, kvalitet- och </a:t>
            </a:r>
            <a:r>
              <a:rPr lang="sv-SE" sz="600" err="1"/>
              <a:t>miljösystem</a:t>
            </a:r>
            <a:r>
              <a:rPr lang="sv-SE" sz="600"/>
              <a:t>, </a:t>
            </a:r>
            <a:r>
              <a:rPr lang="sv-SE" sz="600" err="1"/>
              <a:t>hållbarhetsredovisning</a:t>
            </a:r>
            <a:r>
              <a:rPr lang="sv-SE" sz="600"/>
              <a:t>) </a:t>
            </a:r>
          </a:p>
          <a:p>
            <a:pPr marL="342900" indent="-342900">
              <a:spcAft>
                <a:spcPts val="600"/>
              </a:spcAft>
              <a:buFont typeface="+mj-lt"/>
              <a:buAutoNum type="arabicPeriod"/>
            </a:pPr>
            <a:r>
              <a:rPr lang="sv-SE" sz="600"/>
              <a:t>Erbjuder eller utvecklar ni </a:t>
            </a:r>
            <a:r>
              <a:rPr lang="sv-SE" sz="600" err="1"/>
              <a:t>tjänster</a:t>
            </a:r>
            <a:r>
              <a:rPr lang="sv-SE" sz="600"/>
              <a:t> som bidrar till att </a:t>
            </a:r>
            <a:r>
              <a:rPr lang="sv-SE" sz="600" err="1"/>
              <a:t>hjälpa</a:t>
            </a:r>
            <a:r>
              <a:rPr lang="sv-SE" sz="600"/>
              <a:t> era kunder att arbeta mer </a:t>
            </a:r>
            <a:r>
              <a:rPr lang="sv-SE" sz="600" err="1"/>
              <a:t>hållbart</a:t>
            </a:r>
            <a:r>
              <a:rPr lang="sv-SE" sz="600"/>
              <a:t>/utveckla mer </a:t>
            </a:r>
            <a:r>
              <a:rPr lang="sv-SE" sz="600" err="1"/>
              <a:t>hållbara</a:t>
            </a:r>
            <a:r>
              <a:rPr lang="sv-SE" sz="600"/>
              <a:t> produkter och </a:t>
            </a:r>
            <a:r>
              <a:rPr lang="sv-SE" sz="600" err="1"/>
              <a:t>tjänster</a:t>
            </a:r>
            <a:r>
              <a:rPr lang="sv-SE" sz="600"/>
              <a:t>? (t.ex. </a:t>
            </a:r>
            <a:r>
              <a:rPr lang="sv-SE" sz="600" err="1"/>
              <a:t>ECO-designtjänster</a:t>
            </a:r>
            <a:r>
              <a:rPr lang="sv-SE" sz="600"/>
              <a:t>, </a:t>
            </a:r>
            <a:r>
              <a:rPr lang="sv-SE" sz="600" err="1"/>
              <a:t>miljötjänster</a:t>
            </a:r>
            <a:r>
              <a:rPr lang="sv-SE" sz="600"/>
              <a:t>, </a:t>
            </a:r>
            <a:r>
              <a:rPr lang="sv-SE" sz="600" err="1"/>
              <a:t>hållbarhetsrådgivning</a:t>
            </a:r>
            <a:r>
              <a:rPr lang="sv-SE" sz="600"/>
              <a:t>, energieffektivisering etc.) </a:t>
            </a:r>
          </a:p>
          <a:p>
            <a:pPr marL="342900" indent="-342900">
              <a:spcAft>
                <a:spcPts val="600"/>
              </a:spcAft>
              <a:buFont typeface="+mj-lt"/>
              <a:buAutoNum type="arabicPeriod"/>
            </a:pPr>
            <a:r>
              <a:rPr lang="sv-SE" sz="600" err="1"/>
              <a:t>För</a:t>
            </a:r>
            <a:r>
              <a:rPr lang="sv-SE" sz="600"/>
              <a:t> att </a:t>
            </a:r>
            <a:r>
              <a:rPr lang="sv-SE" sz="600" err="1"/>
              <a:t>möta</a:t>
            </a:r>
            <a:r>
              <a:rPr lang="sv-SE" sz="600"/>
              <a:t> den digitala transformationen och </a:t>
            </a:r>
            <a:r>
              <a:rPr lang="sv-SE" sz="600" err="1"/>
              <a:t>öka</a:t>
            </a:r>
            <a:r>
              <a:rPr lang="sv-SE" sz="600"/>
              <a:t> sin konkurrenskraft </a:t>
            </a:r>
            <a:r>
              <a:rPr lang="sv-SE" sz="600" err="1"/>
              <a:t>ändrar</a:t>
            </a:r>
            <a:r>
              <a:rPr lang="sv-SE" sz="600"/>
              <a:t> </a:t>
            </a:r>
            <a:r>
              <a:rPr lang="sv-SE" sz="600" err="1"/>
              <a:t>många</a:t>
            </a:r>
            <a:r>
              <a:rPr lang="sv-SE" sz="600"/>
              <a:t> </a:t>
            </a:r>
            <a:r>
              <a:rPr lang="sv-SE" sz="600" err="1"/>
              <a:t>företag</a:t>
            </a:r>
            <a:r>
              <a:rPr lang="sv-SE" sz="600"/>
              <a:t> sin verksamhetslogik och </a:t>
            </a:r>
            <a:r>
              <a:rPr lang="sv-SE" sz="600" err="1"/>
              <a:t>affärsmodell</a:t>
            </a:r>
            <a:r>
              <a:rPr lang="sv-SE" sz="600"/>
              <a:t>. Har ert </a:t>
            </a:r>
            <a:r>
              <a:rPr lang="sv-SE" sz="600" err="1"/>
              <a:t>företag</a:t>
            </a:r>
            <a:r>
              <a:rPr lang="sv-SE" sz="600"/>
              <a:t> en uttalad digital strategi? </a:t>
            </a:r>
          </a:p>
          <a:p>
            <a:pPr marL="342900" indent="-342900">
              <a:spcAft>
                <a:spcPts val="600"/>
              </a:spcAft>
              <a:buFont typeface="+mj-lt"/>
              <a:buAutoNum type="arabicPeriod"/>
            </a:pPr>
            <a:r>
              <a:rPr lang="sv-SE" sz="600"/>
              <a:t>I vilken </a:t>
            </a:r>
            <a:r>
              <a:rPr lang="sv-SE" sz="600" err="1"/>
              <a:t>utsträckning</a:t>
            </a:r>
            <a:r>
              <a:rPr lang="sv-SE" sz="600"/>
              <a:t> </a:t>
            </a:r>
            <a:r>
              <a:rPr lang="sv-SE" sz="600" err="1"/>
              <a:t>genomför</a:t>
            </a:r>
            <a:r>
              <a:rPr lang="sv-SE" sz="600"/>
              <a:t> ert </a:t>
            </a:r>
            <a:r>
              <a:rPr lang="sv-SE" sz="600" err="1"/>
              <a:t>företag</a:t>
            </a:r>
            <a:r>
              <a:rPr lang="sv-SE" sz="600"/>
              <a:t> </a:t>
            </a:r>
            <a:r>
              <a:rPr lang="sv-SE" sz="600" err="1"/>
              <a:t>någon</a:t>
            </a:r>
            <a:r>
              <a:rPr lang="sv-SE" sz="600"/>
              <a:t> form av analys med </a:t>
            </a:r>
            <a:r>
              <a:rPr lang="sv-SE" sz="600" err="1"/>
              <a:t>hjälp</a:t>
            </a:r>
            <a:r>
              <a:rPr lang="sv-SE" sz="600"/>
              <a:t> av stora data (</a:t>
            </a:r>
            <a:r>
              <a:rPr lang="sv-SE" sz="600" err="1"/>
              <a:t>big</a:t>
            </a:r>
            <a:r>
              <a:rPr lang="sv-SE" sz="600"/>
              <a:t> data)? (Big data </a:t>
            </a:r>
            <a:r>
              <a:rPr lang="sv-SE" sz="600" err="1"/>
              <a:t>är</a:t>
            </a:r>
            <a:r>
              <a:rPr lang="sv-SE" sz="600"/>
              <a:t> stora </a:t>
            </a:r>
            <a:r>
              <a:rPr lang="sv-SE" sz="600" err="1"/>
              <a:t>datauppsättningar</a:t>
            </a:r>
            <a:r>
              <a:rPr lang="sv-SE" sz="600"/>
              <a:t> som </a:t>
            </a:r>
            <a:r>
              <a:rPr lang="sv-SE" sz="600" err="1"/>
              <a:t>är</a:t>
            </a:r>
            <a:r>
              <a:rPr lang="sv-SE" sz="600"/>
              <a:t> </a:t>
            </a:r>
            <a:r>
              <a:rPr lang="sv-SE" sz="600" err="1"/>
              <a:t>för</a:t>
            </a:r>
            <a:r>
              <a:rPr lang="sv-SE" sz="600"/>
              <a:t> komplexa att hantera/analysera med konventionella verktyg och </a:t>
            </a:r>
            <a:r>
              <a:rPr lang="sv-SE" sz="600" err="1"/>
              <a:t>kräver</a:t>
            </a:r>
            <a:r>
              <a:rPr lang="sv-SE" sz="600"/>
              <a:t> nya teknologier, tekniker eller mjukvaruverktyg.) </a:t>
            </a:r>
          </a:p>
          <a:p>
            <a:pPr marL="342900" indent="-342900">
              <a:spcAft>
                <a:spcPts val="600"/>
              </a:spcAft>
              <a:buFont typeface="+mj-lt"/>
              <a:buAutoNum type="arabicPeriod"/>
            </a:pPr>
            <a:r>
              <a:rPr lang="sv-SE" sz="600"/>
              <a:t>I vilken </a:t>
            </a:r>
            <a:r>
              <a:rPr lang="sv-SE" sz="600" err="1"/>
              <a:t>utsträckning</a:t>
            </a:r>
            <a:r>
              <a:rPr lang="sv-SE" sz="600"/>
              <a:t> </a:t>
            </a:r>
            <a:r>
              <a:rPr lang="sv-SE" sz="600" err="1"/>
              <a:t>genomför</a:t>
            </a:r>
            <a:r>
              <a:rPr lang="sv-SE" sz="600"/>
              <a:t> ert </a:t>
            </a:r>
            <a:r>
              <a:rPr lang="sv-SE" sz="600" err="1"/>
              <a:t>företag</a:t>
            </a:r>
            <a:r>
              <a:rPr lang="sv-SE" sz="600"/>
              <a:t> </a:t>
            </a:r>
            <a:r>
              <a:rPr lang="sv-SE" sz="600" err="1"/>
              <a:t>någon</a:t>
            </a:r>
            <a:r>
              <a:rPr lang="sv-SE" sz="600"/>
              <a:t> form av </a:t>
            </a:r>
            <a:r>
              <a:rPr lang="sv-SE" sz="600" err="1"/>
              <a:t>kundnöjdhetsundersökning</a:t>
            </a:r>
            <a:r>
              <a:rPr lang="sv-SE" sz="600"/>
              <a:t>? (NPS, CES och NKI, </a:t>
            </a:r>
            <a:r>
              <a:rPr lang="sv-SE" sz="600" err="1"/>
              <a:t>är</a:t>
            </a:r>
            <a:r>
              <a:rPr lang="sv-SE" sz="600"/>
              <a:t> exempel </a:t>
            </a:r>
            <a:r>
              <a:rPr lang="sv-SE" sz="600" err="1"/>
              <a:t>pa</a:t>
            </a:r>
            <a:r>
              <a:rPr lang="sv-SE" sz="600"/>
              <a:t>̊ </a:t>
            </a:r>
            <a:r>
              <a:rPr lang="sv-SE" sz="600" err="1"/>
              <a:t>mått</a:t>
            </a:r>
            <a:r>
              <a:rPr lang="sv-SE" sz="600"/>
              <a:t> som vanligtvis </a:t>
            </a:r>
            <a:r>
              <a:rPr lang="sv-SE" sz="600" err="1"/>
              <a:t>används</a:t>
            </a:r>
            <a:r>
              <a:rPr lang="sv-SE" sz="600"/>
              <a:t> </a:t>
            </a:r>
            <a:r>
              <a:rPr lang="sv-SE" sz="600" err="1"/>
              <a:t>för</a:t>
            </a:r>
            <a:r>
              <a:rPr lang="sv-SE" sz="600"/>
              <a:t> att </a:t>
            </a:r>
            <a:r>
              <a:rPr lang="sv-SE" sz="600" err="1"/>
              <a:t>mäta</a:t>
            </a:r>
            <a:r>
              <a:rPr lang="sv-SE" sz="600"/>
              <a:t> kundupplevelse och lojalitet). </a:t>
            </a:r>
          </a:p>
          <a:p>
            <a:pPr marL="342900" indent="-342900">
              <a:spcAft>
                <a:spcPts val="600"/>
              </a:spcAft>
              <a:buFont typeface="+mj-lt"/>
              <a:buAutoNum type="arabicPeriod"/>
            </a:pPr>
            <a:r>
              <a:rPr lang="sv-SE" sz="600"/>
              <a:t>Förutom konjunkturen, vilka är den största utmaningen för ditt företags utveckling de kommande tre åren?</a:t>
            </a:r>
          </a:p>
          <a:p>
            <a:pPr marL="342900" indent="-342900">
              <a:spcAft>
                <a:spcPts val="600"/>
              </a:spcAft>
              <a:buFont typeface="+mj-lt"/>
              <a:buAutoNum type="arabicPeriod"/>
            </a:pPr>
            <a:r>
              <a:rPr lang="sv-SE" sz="600"/>
              <a:t>Vilken enskild faktor utöver efterfrågan är viktigast för att ni ska investera mer i Sverige?</a:t>
            </a:r>
          </a:p>
        </p:txBody>
      </p:sp>
      <p:sp>
        <p:nvSpPr>
          <p:cNvPr id="9" name="textruta 8">
            <a:extLst>
              <a:ext uri="{FF2B5EF4-FFF2-40B4-BE49-F238E27FC236}">
                <a16:creationId xmlns:a16="http://schemas.microsoft.com/office/drawing/2014/main" id="{8ED157FF-A12F-1A42-AB4A-A52DDDE2DF1C}"/>
              </a:ext>
            </a:extLst>
          </p:cNvPr>
          <p:cNvSpPr txBox="1"/>
          <p:nvPr/>
        </p:nvSpPr>
        <p:spPr>
          <a:xfrm>
            <a:off x="4445422" y="1262608"/>
            <a:ext cx="3851413" cy="1908215"/>
          </a:xfrm>
          <a:prstGeom prst="rect">
            <a:avLst/>
          </a:prstGeom>
          <a:noFill/>
        </p:spPr>
        <p:txBody>
          <a:bodyPr wrap="square" rtlCol="0">
            <a:spAutoFit/>
          </a:bodyPr>
          <a:lstStyle/>
          <a:p>
            <a:pPr marL="228600" indent="-228600">
              <a:spcAft>
                <a:spcPts val="600"/>
              </a:spcAft>
              <a:buFont typeface="+mj-lt"/>
              <a:buAutoNum type="arabicPeriod" startAt="19"/>
            </a:pPr>
            <a:r>
              <a:rPr lang="sv-SE" sz="600" dirty="0"/>
              <a:t>Vad </a:t>
            </a:r>
            <a:r>
              <a:rPr lang="sv-SE" sz="600" dirty="0" err="1"/>
              <a:t>är</a:t>
            </a:r>
            <a:r>
              <a:rPr lang="sv-SE" sz="600" dirty="0"/>
              <a:t> genomsnittliga storleken </a:t>
            </a:r>
            <a:r>
              <a:rPr lang="sv-SE" sz="600" dirty="0" err="1"/>
              <a:t>pa</a:t>
            </a:r>
            <a:r>
              <a:rPr lang="sv-SE" sz="600" dirty="0"/>
              <a:t>̊ era kundprojekt?</a:t>
            </a:r>
          </a:p>
          <a:p>
            <a:pPr marL="228600" indent="-228600">
              <a:spcAft>
                <a:spcPts val="600"/>
              </a:spcAft>
              <a:buFont typeface="+mj-lt"/>
              <a:buAutoNum type="arabicPeriod" startAt="19"/>
            </a:pPr>
            <a:r>
              <a:rPr lang="sv-SE" sz="600" dirty="0"/>
              <a:t>Hur stor andel av er totala </a:t>
            </a:r>
            <a:r>
              <a:rPr lang="sv-SE" sz="600" dirty="0" err="1"/>
              <a:t>omsättningen</a:t>
            </a:r>
            <a:r>
              <a:rPr lang="sv-SE" sz="600" dirty="0"/>
              <a:t> </a:t>
            </a:r>
            <a:r>
              <a:rPr lang="sv-SE" sz="600" dirty="0" err="1"/>
              <a:t>utgörs</a:t>
            </a:r>
            <a:r>
              <a:rPr lang="sv-SE" sz="600" dirty="0"/>
              <a:t> av </a:t>
            </a:r>
            <a:r>
              <a:rPr lang="sv-SE" sz="600" dirty="0" err="1"/>
              <a:t>företagets</a:t>
            </a:r>
            <a:r>
              <a:rPr lang="sv-SE" sz="600" dirty="0"/>
              <a:t> egen </a:t>
            </a:r>
            <a:r>
              <a:rPr lang="sv-SE" sz="600" dirty="0" err="1"/>
              <a:t>omsättning</a:t>
            </a:r>
            <a:r>
              <a:rPr lang="sv-SE" sz="600" dirty="0"/>
              <a:t>? (Egen </a:t>
            </a:r>
            <a:r>
              <a:rPr lang="sv-SE" sz="600" dirty="0" err="1"/>
              <a:t>omsättning</a:t>
            </a:r>
            <a:r>
              <a:rPr lang="sv-SE" sz="600" dirty="0"/>
              <a:t> </a:t>
            </a:r>
            <a:r>
              <a:rPr lang="sv-SE" sz="600" dirty="0" err="1"/>
              <a:t>är</a:t>
            </a:r>
            <a:r>
              <a:rPr lang="sv-SE" sz="600" dirty="0"/>
              <a:t> den delen av </a:t>
            </a:r>
            <a:r>
              <a:rPr lang="sv-SE" sz="600" dirty="0" err="1"/>
              <a:t>omsättningen</a:t>
            </a:r>
            <a:r>
              <a:rPr lang="sv-SE" sz="600" dirty="0"/>
              <a:t> som </a:t>
            </a:r>
            <a:r>
              <a:rPr lang="sv-SE" sz="600" dirty="0" err="1"/>
              <a:t>företaget</a:t>
            </a:r>
            <a:r>
              <a:rPr lang="sv-SE" sz="600" dirty="0"/>
              <a:t> producerar </a:t>
            </a:r>
            <a:r>
              <a:rPr lang="sv-SE" sz="600" dirty="0" err="1"/>
              <a:t>själva</a:t>
            </a:r>
            <a:r>
              <a:rPr lang="sv-SE" sz="600" dirty="0"/>
              <a:t>/"in house". Med andra ord </a:t>
            </a:r>
            <a:r>
              <a:rPr lang="sv-SE" sz="600" dirty="0" err="1"/>
              <a:t>är</a:t>
            </a:r>
            <a:r>
              <a:rPr lang="sv-SE" sz="600" dirty="0"/>
              <a:t> det </a:t>
            </a:r>
            <a:r>
              <a:rPr lang="sv-SE" sz="600" dirty="0" err="1"/>
              <a:t>omsättningen</a:t>
            </a:r>
            <a:r>
              <a:rPr lang="sv-SE" sz="600" dirty="0"/>
              <a:t> exklusive olika slags </a:t>
            </a:r>
            <a:r>
              <a:rPr lang="sv-SE" sz="600" dirty="0" err="1"/>
              <a:t>konsultinköp</a:t>
            </a:r>
            <a:r>
              <a:rPr lang="sv-SE" sz="600" dirty="0"/>
              <a:t> eller </a:t>
            </a:r>
            <a:r>
              <a:rPr lang="sv-SE" sz="600" dirty="0" err="1"/>
              <a:t>inköp</a:t>
            </a:r>
            <a:r>
              <a:rPr lang="sv-SE" sz="600" dirty="0"/>
              <a:t> av andra varor, material och </a:t>
            </a:r>
            <a:r>
              <a:rPr lang="sv-SE" sz="600" dirty="0" err="1"/>
              <a:t>tjänster</a:t>
            </a:r>
            <a:r>
              <a:rPr lang="sv-SE" sz="600" dirty="0"/>
              <a:t> (</a:t>
            </a:r>
            <a:r>
              <a:rPr lang="sv-SE" sz="600" dirty="0" err="1"/>
              <a:t>omsättning</a:t>
            </a:r>
            <a:r>
              <a:rPr lang="sv-SE" sz="600" dirty="0"/>
              <a:t> - </a:t>
            </a:r>
            <a:r>
              <a:rPr lang="sv-SE" sz="600" dirty="0" err="1"/>
              <a:t>konsultinköp</a:t>
            </a:r>
            <a:r>
              <a:rPr lang="sv-SE" sz="600" dirty="0"/>
              <a:t> - </a:t>
            </a:r>
            <a:r>
              <a:rPr lang="sv-SE" sz="600" dirty="0" err="1"/>
              <a:t>inköp</a:t>
            </a:r>
            <a:r>
              <a:rPr lang="sv-SE" sz="600" dirty="0"/>
              <a:t> av </a:t>
            </a:r>
            <a:r>
              <a:rPr lang="sv-SE" sz="600" dirty="0" err="1"/>
              <a:t>utomstående</a:t>
            </a:r>
            <a:r>
              <a:rPr lang="sv-SE" sz="600" dirty="0"/>
              <a:t> varor, material och/eller </a:t>
            </a:r>
            <a:r>
              <a:rPr lang="sv-SE" sz="600" dirty="0" err="1"/>
              <a:t>tjänster</a:t>
            </a:r>
            <a:r>
              <a:rPr lang="sv-SE" sz="600" dirty="0"/>
              <a:t>)). </a:t>
            </a:r>
          </a:p>
          <a:p>
            <a:pPr marL="228600" indent="-228600">
              <a:spcAft>
                <a:spcPts val="600"/>
              </a:spcAft>
              <a:buFont typeface="+mj-lt"/>
              <a:buAutoNum type="arabicPeriod" startAt="19"/>
            </a:pPr>
            <a:r>
              <a:rPr lang="sv-SE" sz="600" dirty="0"/>
              <a:t>Vilken/vilka sektorer </a:t>
            </a:r>
            <a:r>
              <a:rPr lang="sv-SE" sz="600" dirty="0" err="1"/>
              <a:t>utgör</a:t>
            </a:r>
            <a:r>
              <a:rPr lang="sv-SE" sz="600" dirty="0"/>
              <a:t> er kundbas? </a:t>
            </a:r>
          </a:p>
          <a:p>
            <a:pPr marL="228600" indent="-228600">
              <a:spcAft>
                <a:spcPts val="600"/>
              </a:spcAft>
              <a:buFont typeface="+mj-lt"/>
              <a:buAutoNum type="arabicPeriod" startAt="19"/>
            </a:pPr>
            <a:r>
              <a:rPr lang="sv-SE" sz="600" dirty="0"/>
              <a:t>Baserat </a:t>
            </a:r>
            <a:r>
              <a:rPr lang="sv-SE" sz="600" dirty="0" err="1"/>
              <a:t>pa</a:t>
            </a:r>
            <a:r>
              <a:rPr lang="sv-SE" sz="600" dirty="0"/>
              <a:t>̊ svaret i </a:t>
            </a:r>
            <a:r>
              <a:rPr lang="sv-SE" sz="600" dirty="0" err="1"/>
              <a:t>fråga</a:t>
            </a:r>
            <a:r>
              <a:rPr lang="sv-SE" sz="600" dirty="0"/>
              <a:t> 21, hur stor </a:t>
            </a:r>
            <a:r>
              <a:rPr lang="sv-SE" sz="600" dirty="0" err="1"/>
              <a:t>är</a:t>
            </a:r>
            <a:r>
              <a:rPr lang="sv-SE" sz="600" dirty="0"/>
              <a:t> </a:t>
            </a:r>
            <a:r>
              <a:rPr lang="sv-SE" sz="600" dirty="0" err="1"/>
              <a:t>företagets</a:t>
            </a:r>
            <a:r>
              <a:rPr lang="sv-SE" sz="600" dirty="0"/>
              <a:t> egen </a:t>
            </a:r>
            <a:r>
              <a:rPr lang="sv-SE" sz="600" dirty="0" err="1"/>
              <a:t>omsättning</a:t>
            </a:r>
            <a:r>
              <a:rPr lang="sv-SE" sz="600" dirty="0"/>
              <a:t> </a:t>
            </a:r>
            <a:r>
              <a:rPr lang="sv-SE" sz="600" dirty="0" err="1"/>
              <a:t>fördelat</a:t>
            </a:r>
            <a:r>
              <a:rPr lang="sv-SE" sz="600" dirty="0"/>
              <a:t> per kund/sektor? </a:t>
            </a:r>
          </a:p>
          <a:p>
            <a:pPr marL="228600" indent="-228600">
              <a:spcAft>
                <a:spcPts val="600"/>
              </a:spcAft>
              <a:buFont typeface="+mj-lt"/>
              <a:buAutoNum type="arabicPeriod" startAt="19"/>
            </a:pPr>
            <a:r>
              <a:rPr lang="sv-SE" sz="600" dirty="0"/>
              <a:t>I vilken </a:t>
            </a:r>
            <a:r>
              <a:rPr lang="sv-SE" sz="600" dirty="0" err="1"/>
              <a:t>utsträckning</a:t>
            </a:r>
            <a:r>
              <a:rPr lang="sv-SE" sz="600" dirty="0"/>
              <a:t> tror du PPP (Offentlig-Privat samverkan) kommer att </a:t>
            </a:r>
            <a:r>
              <a:rPr lang="sv-SE" sz="600" dirty="0" err="1"/>
              <a:t>användas</a:t>
            </a:r>
            <a:r>
              <a:rPr lang="sv-SE" sz="600" dirty="0"/>
              <a:t> i kommande infrastrukturprojekt? </a:t>
            </a:r>
          </a:p>
          <a:p>
            <a:pPr marL="228600" indent="-228600">
              <a:spcAft>
                <a:spcPts val="600"/>
              </a:spcAft>
              <a:buFont typeface="+mj-lt"/>
              <a:buAutoNum type="arabicPeriod" startAt="19"/>
            </a:pPr>
            <a:r>
              <a:rPr lang="sv-SE" sz="600" dirty="0"/>
              <a:t>Inom vilken/vilka branscher </a:t>
            </a:r>
            <a:r>
              <a:rPr lang="sv-SE" sz="600" dirty="0" err="1"/>
              <a:t>är</a:t>
            </a:r>
            <a:r>
              <a:rPr lang="sv-SE" sz="600" dirty="0"/>
              <a:t> era kunder verksamma? </a:t>
            </a:r>
          </a:p>
          <a:p>
            <a:pPr marL="228600" indent="-228600">
              <a:spcAft>
                <a:spcPts val="600"/>
              </a:spcAft>
              <a:buFont typeface="+mj-lt"/>
              <a:buAutoNum type="arabicPeriod" startAt="19"/>
            </a:pPr>
            <a:r>
              <a:rPr lang="sv-SE" sz="600" dirty="0"/>
              <a:t>Baserat </a:t>
            </a:r>
            <a:r>
              <a:rPr lang="sv-SE" sz="600" dirty="0" err="1"/>
              <a:t>pa</a:t>
            </a:r>
            <a:r>
              <a:rPr lang="sv-SE" sz="600" dirty="0"/>
              <a:t>̊ svaret i </a:t>
            </a:r>
            <a:r>
              <a:rPr lang="sv-SE" sz="600" dirty="0" err="1"/>
              <a:t>fråga</a:t>
            </a:r>
            <a:r>
              <a:rPr lang="sv-SE" sz="600" dirty="0"/>
              <a:t> 24, hur stor </a:t>
            </a:r>
            <a:r>
              <a:rPr lang="sv-SE" sz="600" dirty="0" err="1"/>
              <a:t>är</a:t>
            </a:r>
            <a:r>
              <a:rPr lang="sv-SE" sz="600" dirty="0"/>
              <a:t> </a:t>
            </a:r>
            <a:r>
              <a:rPr lang="sv-SE" sz="600" dirty="0" err="1"/>
              <a:t>företagets</a:t>
            </a:r>
            <a:r>
              <a:rPr lang="sv-SE" sz="600" dirty="0"/>
              <a:t> egen </a:t>
            </a:r>
            <a:r>
              <a:rPr lang="sv-SE" sz="600" dirty="0" err="1"/>
              <a:t>omsättning</a:t>
            </a:r>
            <a:r>
              <a:rPr lang="sv-SE" sz="600" dirty="0"/>
              <a:t> </a:t>
            </a:r>
            <a:r>
              <a:rPr lang="sv-SE" sz="600" dirty="0" err="1"/>
              <a:t>fördelat</a:t>
            </a:r>
            <a:r>
              <a:rPr lang="sv-SE" sz="600" dirty="0"/>
              <a:t> per bransch? </a:t>
            </a:r>
          </a:p>
          <a:p>
            <a:pPr marL="342900" indent="-342900">
              <a:spcAft>
                <a:spcPts val="600"/>
              </a:spcAft>
              <a:buFont typeface="+mj-lt"/>
              <a:buAutoNum type="arabicPeriod" startAt="14"/>
            </a:pPr>
            <a:endParaRPr lang="sv-SE" sz="600" dirty="0"/>
          </a:p>
          <a:p>
            <a:pPr marL="342900" indent="-342900">
              <a:spcAft>
                <a:spcPts val="600"/>
              </a:spcAft>
              <a:buFont typeface="+mj-lt"/>
              <a:buAutoNum type="arabicPeriod" startAt="14"/>
            </a:pPr>
            <a:endParaRPr lang="sv-SE" sz="600" dirty="0"/>
          </a:p>
        </p:txBody>
      </p:sp>
      <p:sp>
        <p:nvSpPr>
          <p:cNvPr id="10" name="textruta 9">
            <a:extLst>
              <a:ext uri="{FF2B5EF4-FFF2-40B4-BE49-F238E27FC236}">
                <a16:creationId xmlns:a16="http://schemas.microsoft.com/office/drawing/2014/main" id="{0ADBBBED-7399-124A-8922-FBC87FD7DFEF}"/>
              </a:ext>
            </a:extLst>
          </p:cNvPr>
          <p:cNvSpPr txBox="1"/>
          <p:nvPr/>
        </p:nvSpPr>
        <p:spPr>
          <a:xfrm>
            <a:off x="8475058" y="1262608"/>
            <a:ext cx="3660796" cy="2092881"/>
          </a:xfrm>
          <a:prstGeom prst="rect">
            <a:avLst/>
          </a:prstGeom>
          <a:noFill/>
        </p:spPr>
        <p:txBody>
          <a:bodyPr wrap="square" rtlCol="0">
            <a:spAutoFit/>
          </a:bodyPr>
          <a:lstStyle/>
          <a:p>
            <a:pPr marL="228600" indent="-228600">
              <a:spcAft>
                <a:spcPts val="600"/>
              </a:spcAft>
              <a:buFont typeface="+mj-lt"/>
              <a:buAutoNum type="arabicPeriod" startAt="26"/>
            </a:pPr>
            <a:r>
              <a:rPr lang="sv-SE" sz="600" dirty="0"/>
              <a:t>Hur ser </a:t>
            </a:r>
            <a:r>
              <a:rPr lang="sv-SE" sz="600" dirty="0" err="1"/>
              <a:t>könsfördelningen</a:t>
            </a:r>
            <a:r>
              <a:rPr lang="sv-SE" sz="600" dirty="0"/>
              <a:t> ut bland era medarbetare? </a:t>
            </a:r>
          </a:p>
          <a:p>
            <a:pPr marL="228600" indent="-228600">
              <a:spcAft>
                <a:spcPts val="600"/>
              </a:spcAft>
              <a:buFont typeface="+mj-lt"/>
              <a:buAutoNum type="arabicPeriod" startAt="26"/>
            </a:pPr>
            <a:r>
              <a:rPr lang="sv-SE" sz="600" dirty="0"/>
              <a:t>Hur ser </a:t>
            </a:r>
            <a:r>
              <a:rPr lang="sv-SE" sz="600" dirty="0" err="1"/>
              <a:t>könsfördelningen</a:t>
            </a:r>
            <a:r>
              <a:rPr lang="sv-SE" sz="600" dirty="0"/>
              <a:t> ut bland era medarbetare </a:t>
            </a:r>
            <a:r>
              <a:rPr lang="sv-SE" sz="600" dirty="0" err="1"/>
              <a:t>pa</a:t>
            </a:r>
            <a:r>
              <a:rPr lang="sv-SE" sz="600" dirty="0"/>
              <a:t>̊ chefspositioner? (chefspositioner inkluderar Vd:ar, drift- och verksamhetschefer, chefer </a:t>
            </a:r>
            <a:r>
              <a:rPr lang="sv-SE" sz="600" dirty="0" err="1"/>
              <a:t>för</a:t>
            </a:r>
            <a:r>
              <a:rPr lang="sv-SE" sz="600" dirty="0"/>
              <a:t> </a:t>
            </a:r>
            <a:r>
              <a:rPr lang="sv-SE" sz="600" dirty="0" err="1"/>
              <a:t>särskilda</a:t>
            </a:r>
            <a:r>
              <a:rPr lang="sv-SE" sz="600" dirty="0"/>
              <a:t> funktioner (ex. ekonomi och personal) samt mellanchefer). </a:t>
            </a:r>
          </a:p>
          <a:p>
            <a:pPr marL="228600" indent="-228600">
              <a:spcAft>
                <a:spcPts val="600"/>
              </a:spcAft>
              <a:buFont typeface="+mj-lt"/>
              <a:buAutoNum type="arabicPeriod" startAt="26"/>
            </a:pPr>
            <a:r>
              <a:rPr lang="sv-SE" sz="600" dirty="0"/>
              <a:t>Hur stor </a:t>
            </a:r>
            <a:r>
              <a:rPr lang="sv-SE" sz="600" dirty="0" err="1"/>
              <a:t>är</a:t>
            </a:r>
            <a:r>
              <a:rPr lang="sv-SE" sz="600" dirty="0"/>
              <a:t> andelen medarbetare </a:t>
            </a:r>
            <a:r>
              <a:rPr lang="sv-SE" sz="600" dirty="0" err="1"/>
              <a:t>anställda</a:t>
            </a:r>
            <a:r>
              <a:rPr lang="sv-SE" sz="600" dirty="0"/>
              <a:t> inom </a:t>
            </a:r>
            <a:r>
              <a:rPr lang="sv-SE" sz="600" dirty="0" err="1"/>
              <a:t>följande</a:t>
            </a:r>
            <a:r>
              <a:rPr lang="sv-SE" sz="600" dirty="0"/>
              <a:t> </a:t>
            </a:r>
            <a:r>
              <a:rPr lang="sv-SE" sz="600" dirty="0" err="1"/>
              <a:t>områden</a:t>
            </a:r>
            <a:r>
              <a:rPr lang="sv-SE" sz="600" dirty="0"/>
              <a:t>? </a:t>
            </a:r>
          </a:p>
          <a:p>
            <a:pPr marL="228600" indent="-228600">
              <a:spcAft>
                <a:spcPts val="600"/>
              </a:spcAft>
              <a:buFont typeface="+mj-lt"/>
              <a:buAutoNum type="arabicPeriod" startAt="26"/>
            </a:pPr>
            <a:r>
              <a:rPr lang="sv-SE" sz="600" dirty="0"/>
              <a:t>Hur stor </a:t>
            </a:r>
            <a:r>
              <a:rPr lang="sv-SE" sz="600" dirty="0" err="1"/>
              <a:t>är</a:t>
            </a:r>
            <a:r>
              <a:rPr lang="sv-SE" sz="600" dirty="0"/>
              <a:t> andelen medarbetare inom </a:t>
            </a:r>
            <a:r>
              <a:rPr lang="sv-SE" sz="600" dirty="0" err="1"/>
              <a:t>följande</a:t>
            </a:r>
            <a:r>
              <a:rPr lang="sv-SE" sz="600" dirty="0"/>
              <a:t> </a:t>
            </a:r>
            <a:r>
              <a:rPr lang="sv-SE" sz="600" dirty="0" err="1"/>
              <a:t>åldersspann</a:t>
            </a:r>
            <a:r>
              <a:rPr lang="sv-SE" sz="600" dirty="0"/>
              <a:t>? </a:t>
            </a:r>
          </a:p>
          <a:p>
            <a:pPr marL="228600" indent="-228600">
              <a:spcAft>
                <a:spcPts val="600"/>
              </a:spcAft>
              <a:buFont typeface="+mj-lt"/>
              <a:buAutoNum type="arabicPeriod" startAt="26"/>
            </a:pPr>
            <a:r>
              <a:rPr lang="sv-SE" sz="600" dirty="0"/>
              <a:t>Hur </a:t>
            </a:r>
            <a:r>
              <a:rPr lang="sv-SE" sz="600" dirty="0" err="1"/>
              <a:t>länge</a:t>
            </a:r>
            <a:r>
              <a:rPr lang="sv-SE" sz="600" dirty="0"/>
              <a:t> har era medarbetare i snitt jobbat </a:t>
            </a:r>
            <a:r>
              <a:rPr lang="sv-SE" sz="600" dirty="0" err="1"/>
              <a:t>pa</a:t>
            </a:r>
            <a:r>
              <a:rPr lang="sv-SE" sz="600" dirty="0"/>
              <a:t>̊ ert </a:t>
            </a:r>
            <a:r>
              <a:rPr lang="sv-SE" sz="600" dirty="0" err="1"/>
              <a:t>företag</a:t>
            </a:r>
            <a:r>
              <a:rPr lang="sv-SE" sz="600" dirty="0"/>
              <a:t>? </a:t>
            </a:r>
          </a:p>
          <a:p>
            <a:pPr marL="228600" indent="-228600">
              <a:spcAft>
                <a:spcPts val="600"/>
              </a:spcAft>
              <a:buFont typeface="+mj-lt"/>
              <a:buAutoNum type="arabicPeriod" startAt="26"/>
            </a:pPr>
            <a:r>
              <a:rPr lang="sv-SE" sz="600" dirty="0"/>
              <a:t>Hur </a:t>
            </a:r>
            <a:r>
              <a:rPr lang="sv-SE" sz="600" dirty="0" err="1"/>
              <a:t>lång</a:t>
            </a:r>
            <a:r>
              <a:rPr lang="sv-SE" sz="600" dirty="0"/>
              <a:t> </a:t>
            </a:r>
            <a:r>
              <a:rPr lang="sv-SE" sz="600" dirty="0" err="1"/>
              <a:t>är</a:t>
            </a:r>
            <a:r>
              <a:rPr lang="sv-SE" sz="600" dirty="0"/>
              <a:t> era medarbetares genomsnittliga branscherfarenhet? (Branscherfarenhet </a:t>
            </a:r>
            <a:r>
              <a:rPr lang="sv-SE" sz="600" dirty="0" err="1"/>
              <a:t>mäts</a:t>
            </a:r>
            <a:r>
              <a:rPr lang="sv-SE" sz="600" dirty="0"/>
              <a:t> i totalt antal </a:t>
            </a:r>
            <a:r>
              <a:rPr lang="sv-SE" sz="600" dirty="0" err="1"/>
              <a:t>år</a:t>
            </a:r>
            <a:r>
              <a:rPr lang="sv-SE" sz="600" dirty="0"/>
              <a:t> i nuvarande bransch) </a:t>
            </a:r>
          </a:p>
          <a:p>
            <a:pPr marL="228600" indent="-228600">
              <a:spcAft>
                <a:spcPts val="600"/>
              </a:spcAft>
              <a:buFont typeface="+mj-lt"/>
              <a:buAutoNum type="arabicPeriod" startAt="26"/>
            </a:pPr>
            <a:r>
              <a:rPr lang="sv-SE" sz="600" dirty="0"/>
              <a:t>Hur stor </a:t>
            </a:r>
            <a:r>
              <a:rPr lang="sv-SE" sz="600" dirty="0" err="1"/>
              <a:t>är</a:t>
            </a:r>
            <a:r>
              <a:rPr lang="sv-SE" sz="600" dirty="0"/>
              <a:t> </a:t>
            </a:r>
            <a:r>
              <a:rPr lang="sv-SE" sz="600" dirty="0" err="1"/>
              <a:t>företagets</a:t>
            </a:r>
            <a:r>
              <a:rPr lang="sv-SE" sz="600" dirty="0"/>
              <a:t> </a:t>
            </a:r>
            <a:r>
              <a:rPr lang="sv-SE" sz="600" dirty="0" err="1"/>
              <a:t>personalomsättning</a:t>
            </a:r>
            <a:r>
              <a:rPr lang="sv-SE" sz="600" dirty="0"/>
              <a:t>?</a:t>
            </a:r>
            <a:br>
              <a:rPr lang="sv-SE" sz="600" dirty="0"/>
            </a:br>
            <a:r>
              <a:rPr lang="sv-SE" sz="600" dirty="0"/>
              <a:t>(</a:t>
            </a:r>
            <a:r>
              <a:rPr lang="sv-SE" sz="600" dirty="0" err="1"/>
              <a:t>Personalomsättningen</a:t>
            </a:r>
            <a:r>
              <a:rPr lang="sv-SE" sz="600" dirty="0"/>
              <a:t> </a:t>
            </a:r>
            <a:r>
              <a:rPr lang="sv-SE" sz="600" dirty="0" err="1"/>
              <a:t>är</a:t>
            </a:r>
            <a:r>
              <a:rPr lang="sv-SE" sz="600" dirty="0"/>
              <a:t> antalet medarbetare som </a:t>
            </a:r>
            <a:r>
              <a:rPr lang="sv-SE" sz="600" dirty="0" err="1"/>
              <a:t>avgått</a:t>
            </a:r>
            <a:r>
              <a:rPr lang="sv-SE" sz="600" dirty="0"/>
              <a:t> under </a:t>
            </a:r>
            <a:r>
              <a:rPr lang="sv-SE" sz="600" dirty="0" err="1"/>
              <a:t>räkenskapsåret</a:t>
            </a:r>
            <a:r>
              <a:rPr lang="sv-SE" sz="600" dirty="0"/>
              <a:t> dividerat med det genomsnittliga totala antalet medarbetare under </a:t>
            </a:r>
            <a:r>
              <a:rPr lang="sv-SE" sz="600" dirty="0" err="1"/>
              <a:t>året</a:t>
            </a:r>
            <a:r>
              <a:rPr lang="sv-SE" sz="600" dirty="0"/>
              <a:t> (</a:t>
            </a:r>
            <a:r>
              <a:rPr lang="sv-SE" sz="600" dirty="0" err="1"/>
              <a:t>ingående</a:t>
            </a:r>
            <a:r>
              <a:rPr lang="sv-SE" sz="600" dirty="0"/>
              <a:t> + </a:t>
            </a:r>
            <a:r>
              <a:rPr lang="sv-SE" sz="600" dirty="0" err="1"/>
              <a:t>utgående</a:t>
            </a:r>
            <a:r>
              <a:rPr lang="sv-SE" sz="600" dirty="0"/>
              <a:t> /2)) </a:t>
            </a:r>
          </a:p>
          <a:p>
            <a:pPr marL="228600" indent="-228600">
              <a:spcAft>
                <a:spcPts val="600"/>
              </a:spcAft>
              <a:buFont typeface="+mj-lt"/>
              <a:buAutoNum type="arabicPeriod" startAt="26"/>
            </a:pPr>
            <a:r>
              <a:rPr lang="sv-SE" sz="600" dirty="0"/>
              <a:t>Hur stor andel av era totala kostnader </a:t>
            </a:r>
            <a:r>
              <a:rPr lang="sv-SE" sz="600" dirty="0" err="1"/>
              <a:t>utgörs</a:t>
            </a:r>
            <a:r>
              <a:rPr lang="sv-SE" sz="600" dirty="0"/>
              <a:t> av utbildningskostnader? (Utbildningskostnader inkluderar interna och externa kurskostnader, </a:t>
            </a:r>
            <a:r>
              <a:rPr lang="sv-SE" sz="600" dirty="0" err="1"/>
              <a:t>intäktsbortfall</a:t>
            </a:r>
            <a:r>
              <a:rPr lang="sv-SE" sz="600" dirty="0"/>
              <a:t> och utebliven debitering) </a:t>
            </a:r>
          </a:p>
          <a:p>
            <a:pPr marL="228600" indent="-228600">
              <a:spcAft>
                <a:spcPts val="600"/>
              </a:spcAft>
              <a:buFont typeface="+mj-lt"/>
              <a:buAutoNum type="arabicPeriod" startAt="26"/>
            </a:pPr>
            <a:r>
              <a:rPr lang="sv-SE" sz="600" dirty="0"/>
              <a:t>I snitt hur många dagar i veckan jobbar era medarbetare på distans?</a:t>
            </a:r>
          </a:p>
        </p:txBody>
      </p:sp>
    </p:spTree>
    <p:extLst>
      <p:ext uri="{BB962C8B-B14F-4D97-AF65-F5344CB8AC3E}">
        <p14:creationId xmlns:p14="http://schemas.microsoft.com/office/powerpoint/2010/main" val="9781227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7E8E4"/>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2F942075-03CF-264A-8117-7F134C6C4A08}"/>
              </a:ext>
            </a:extLst>
          </p:cNvPr>
          <p:cNvPicPr>
            <a:picLocks noChangeAspect="1"/>
          </p:cNvPicPr>
          <p:nvPr/>
        </p:nvPicPr>
        <p:blipFill>
          <a:blip r:embed="rId2"/>
          <a:stretch>
            <a:fillRect/>
          </a:stretch>
        </p:blipFill>
        <p:spPr>
          <a:xfrm rot="5400000" flipV="1">
            <a:off x="6345120" y="-50039"/>
            <a:ext cx="5384416" cy="6309345"/>
          </a:xfrm>
          <a:prstGeom prst="rect">
            <a:avLst/>
          </a:prstGeom>
        </p:spPr>
      </p:pic>
      <p:sp>
        <p:nvSpPr>
          <p:cNvPr id="2" name="textruta 1">
            <a:extLst>
              <a:ext uri="{FF2B5EF4-FFF2-40B4-BE49-F238E27FC236}">
                <a16:creationId xmlns:a16="http://schemas.microsoft.com/office/drawing/2014/main" id="{640498C6-EF03-CFD6-F7CE-8C2DA153AA1B}"/>
              </a:ext>
            </a:extLst>
          </p:cNvPr>
          <p:cNvSpPr txBox="1"/>
          <p:nvPr/>
        </p:nvSpPr>
        <p:spPr>
          <a:xfrm>
            <a:off x="719907" y="1443841"/>
            <a:ext cx="4717066" cy="3754874"/>
          </a:xfrm>
          <a:prstGeom prst="rect">
            <a:avLst/>
          </a:prstGeom>
          <a:noFill/>
        </p:spPr>
        <p:txBody>
          <a:bodyPr wrap="square">
            <a:spAutoFit/>
          </a:bodyPr>
          <a:lstStyle>
            <a:defPPr>
              <a:defRPr lang="sv-SE"/>
            </a:defPPr>
            <a:lvl1pPr>
              <a:defRPr sz="1400">
                <a:effectLst/>
              </a:defRPr>
            </a:lvl1pPr>
          </a:lstStyle>
          <a:p>
            <a:r>
              <a:rPr lang="sv-SE" dirty="0"/>
              <a:t>Innovationsföretagen är en bransch- och arbetsgivarorganisation som representerar innovativa företag inom den kunskapsintensiva tjänstesektorn. Förbundet har cirka 850 medlemmar och omfattar </a:t>
            </a:r>
            <a:r>
              <a:rPr lang="sv-SE"/>
              <a:t>cirka 45 </a:t>
            </a:r>
            <a:r>
              <a:rPr lang="sv-SE" dirty="0"/>
              <a:t>000 anställda. Innovationsföretagens uppdrag är att skapa bästa möjliga förutsättningar för en världsledande arkitekt- och ingenjörsbransch. Det gör vi genom att erbjuda arbetsgivarservice och genom vårt påverkansarbete med målet att optimera förutsättningarna för branschens konkurrenskraft och innovationsförmåga. </a:t>
            </a:r>
          </a:p>
          <a:p>
            <a:r>
              <a:rPr lang="sv-SE" dirty="0"/>
              <a:t>Innovationsföretagen är ett av nio förbund inom Almega. Våra medlemmar är också̊ medlemmar i Svenskt Näringsliv. </a:t>
            </a:r>
          </a:p>
          <a:p>
            <a:endParaRPr lang="sv-SE" dirty="0"/>
          </a:p>
          <a:p>
            <a:endParaRPr lang="sv-SE" dirty="0"/>
          </a:p>
          <a:p>
            <a:r>
              <a:rPr lang="sv-SE" dirty="0"/>
              <a:t>Besök oss gärna på </a:t>
            </a:r>
            <a:r>
              <a:rPr lang="sv-SE" b="1" dirty="0"/>
              <a:t>innovationsforetagen.se </a:t>
            </a:r>
          </a:p>
        </p:txBody>
      </p:sp>
    </p:spTree>
    <p:extLst>
      <p:ext uri="{BB962C8B-B14F-4D97-AF65-F5344CB8AC3E}">
        <p14:creationId xmlns:p14="http://schemas.microsoft.com/office/powerpoint/2010/main" val="3939458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51D843-E137-1D46-94B5-4FF7E5473B0E}"/>
              </a:ext>
            </a:extLst>
          </p:cNvPr>
          <p:cNvSpPr txBox="1">
            <a:spLocks/>
          </p:cNvSpPr>
          <p:nvPr/>
        </p:nvSpPr>
        <p:spPr>
          <a:xfrm>
            <a:off x="1010550" y="2488586"/>
            <a:ext cx="11582502" cy="1546559"/>
          </a:xfrm>
          <a:prstGeom prst="rect">
            <a:avLst/>
          </a:prstGeom>
        </p:spPr>
        <p:txBody>
          <a:bodyPr anchor="b"/>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sv-SE" sz="8000"/>
              <a:t>Affärsmodeller</a:t>
            </a:r>
          </a:p>
        </p:txBody>
      </p:sp>
      <p:pic>
        <p:nvPicPr>
          <p:cNvPr id="4" name="Bildobjekt 3">
            <a:extLst>
              <a:ext uri="{FF2B5EF4-FFF2-40B4-BE49-F238E27FC236}">
                <a16:creationId xmlns:a16="http://schemas.microsoft.com/office/drawing/2014/main" id="{ADB09A6A-4959-224F-A192-3B7451C9A6D9}"/>
              </a:ext>
            </a:extLst>
          </p:cNvPr>
          <p:cNvPicPr>
            <a:picLocks noChangeAspect="1"/>
          </p:cNvPicPr>
          <p:nvPr/>
        </p:nvPicPr>
        <p:blipFill rotWithShape="1">
          <a:blip r:embed="rId2"/>
          <a:srcRect t="9236" b="1928"/>
          <a:stretch/>
        </p:blipFill>
        <p:spPr>
          <a:xfrm>
            <a:off x="8507673" y="0"/>
            <a:ext cx="3379527" cy="6858000"/>
          </a:xfrm>
          <a:prstGeom prst="rect">
            <a:avLst/>
          </a:prstGeom>
        </p:spPr>
      </p:pic>
      <p:sp>
        <p:nvSpPr>
          <p:cNvPr id="3" name="Platshållare för sidfot 2">
            <a:extLst>
              <a:ext uri="{FF2B5EF4-FFF2-40B4-BE49-F238E27FC236}">
                <a16:creationId xmlns:a16="http://schemas.microsoft.com/office/drawing/2014/main" id="{962D5D27-F4CC-8813-B7C3-F0A05C256E07}"/>
              </a:ext>
            </a:extLst>
          </p:cNvPr>
          <p:cNvSpPr>
            <a:spLocks noGrp="1"/>
          </p:cNvSpPr>
          <p:nvPr>
            <p:ph type="ftr" sz="quarter" idx="11"/>
          </p:nvPr>
        </p:nvSpPr>
        <p:spPr/>
        <p:txBody>
          <a:bodyPr/>
          <a:lstStyle/>
          <a:p>
            <a:r>
              <a:rPr lang="sv-SE" dirty="0"/>
              <a:t>Insikt 2025 |</a:t>
            </a:r>
          </a:p>
        </p:txBody>
      </p:sp>
      <p:sp>
        <p:nvSpPr>
          <p:cNvPr id="5" name="Platshållare för bildnummer 4">
            <a:extLst>
              <a:ext uri="{FF2B5EF4-FFF2-40B4-BE49-F238E27FC236}">
                <a16:creationId xmlns:a16="http://schemas.microsoft.com/office/drawing/2014/main" id="{AF7AE3F3-FE25-F504-DC0A-BA6622B46B73}"/>
              </a:ext>
            </a:extLst>
          </p:cNvPr>
          <p:cNvSpPr>
            <a:spLocks noGrp="1"/>
          </p:cNvSpPr>
          <p:nvPr>
            <p:ph type="sldNum" sz="quarter" idx="12"/>
          </p:nvPr>
        </p:nvSpPr>
        <p:spPr/>
        <p:txBody>
          <a:bodyPr/>
          <a:lstStyle/>
          <a:p>
            <a:fld id="{AE086683-F536-42AB-ABBC-F4803DFE8DBC}" type="slidenum">
              <a:rPr lang="sv-SE" smtClean="0"/>
              <a:pPr/>
              <a:t>5</a:t>
            </a:fld>
            <a:endParaRPr lang="sv-SE"/>
          </a:p>
        </p:txBody>
      </p:sp>
    </p:spTree>
    <p:extLst>
      <p:ext uri="{BB962C8B-B14F-4D97-AF65-F5344CB8AC3E}">
        <p14:creationId xmlns:p14="http://schemas.microsoft.com/office/powerpoint/2010/main" val="2643054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Bildobjekt 25">
            <a:extLst>
              <a:ext uri="{FF2B5EF4-FFF2-40B4-BE49-F238E27FC236}">
                <a16:creationId xmlns:a16="http://schemas.microsoft.com/office/drawing/2014/main" id="{13B05F96-91D0-6840-AC0E-4A8538C5F506}"/>
              </a:ext>
            </a:extLst>
          </p:cNvPr>
          <p:cNvPicPr>
            <a:picLocks noChangeAspect="1"/>
          </p:cNvPicPr>
          <p:nvPr/>
        </p:nvPicPr>
        <p:blipFill rotWithShape="1">
          <a:blip r:embed="rId3">
            <a:duotone>
              <a:schemeClr val="bg2">
                <a:shade val="45000"/>
                <a:satMod val="135000"/>
              </a:schemeClr>
              <a:prstClr val="white"/>
            </a:duotone>
          </a:blip>
          <a:srcRect l="9145" t="14583" b="2074"/>
          <a:stretch/>
        </p:blipFill>
        <p:spPr>
          <a:xfrm rot="10800000">
            <a:off x="4439562" y="-1"/>
            <a:ext cx="7752438" cy="6858001"/>
          </a:xfrm>
          <a:prstGeom prst="rect">
            <a:avLst/>
          </a:prstGeom>
        </p:spPr>
      </p:pic>
      <p:graphicFrame>
        <p:nvGraphicFramePr>
          <p:cNvPr id="14" name="Diagram 13">
            <a:extLst>
              <a:ext uri="{FF2B5EF4-FFF2-40B4-BE49-F238E27FC236}">
                <a16:creationId xmlns:a16="http://schemas.microsoft.com/office/drawing/2014/main" id="{AA8665F0-DD83-E1A5-D27D-67F0B21DEA77}"/>
              </a:ext>
            </a:extLst>
          </p:cNvPr>
          <p:cNvGraphicFramePr>
            <a:graphicFrameLocks/>
          </p:cNvGraphicFramePr>
          <p:nvPr>
            <p:extLst>
              <p:ext uri="{D42A27DB-BD31-4B8C-83A1-F6EECF244321}">
                <p14:modId xmlns:p14="http://schemas.microsoft.com/office/powerpoint/2010/main" val="1539381944"/>
              </p:ext>
            </p:extLst>
          </p:nvPr>
        </p:nvGraphicFramePr>
        <p:xfrm>
          <a:off x="4006850" y="2276738"/>
          <a:ext cx="7610991" cy="3059330"/>
        </p:xfrm>
        <a:graphic>
          <a:graphicData uri="http://schemas.openxmlformats.org/drawingml/2006/chart">
            <c:chart xmlns:c="http://schemas.openxmlformats.org/drawingml/2006/chart" xmlns:r="http://schemas.openxmlformats.org/officeDocument/2006/relationships" r:id="rId4"/>
          </a:graphicData>
        </a:graphic>
      </p:graphicFrame>
      <p:sp>
        <p:nvSpPr>
          <p:cNvPr id="2" name="Rubrik 1">
            <a:extLst>
              <a:ext uri="{FF2B5EF4-FFF2-40B4-BE49-F238E27FC236}">
                <a16:creationId xmlns:a16="http://schemas.microsoft.com/office/drawing/2014/main" id="{86711B9A-89F6-2144-A2DF-77B2A81029E0}"/>
              </a:ext>
            </a:extLst>
          </p:cNvPr>
          <p:cNvSpPr>
            <a:spLocks noGrp="1"/>
          </p:cNvSpPr>
          <p:nvPr>
            <p:ph type="title"/>
          </p:nvPr>
        </p:nvSpPr>
        <p:spPr/>
        <p:txBody>
          <a:bodyPr/>
          <a:lstStyle/>
          <a:p>
            <a:r>
              <a:rPr lang="sv-SE" dirty="0"/>
              <a:t>92 procent av medlemsföretagen har 90-100 procent av sina intäkter inom Sverige</a:t>
            </a:r>
          </a:p>
        </p:txBody>
      </p:sp>
      <p:sp>
        <p:nvSpPr>
          <p:cNvPr id="3" name="Platshållare för innehåll 2">
            <a:extLst>
              <a:ext uri="{FF2B5EF4-FFF2-40B4-BE49-F238E27FC236}">
                <a16:creationId xmlns:a16="http://schemas.microsoft.com/office/drawing/2014/main" id="{851EF412-1EEF-544A-B908-9590C2DDC48A}"/>
              </a:ext>
            </a:extLst>
          </p:cNvPr>
          <p:cNvSpPr>
            <a:spLocks noGrp="1"/>
          </p:cNvSpPr>
          <p:nvPr>
            <p:ph idx="1"/>
          </p:nvPr>
        </p:nvSpPr>
        <p:spPr>
          <a:xfrm>
            <a:off x="415787" y="1020727"/>
            <a:ext cx="8484373" cy="665910"/>
          </a:xfrm>
        </p:spPr>
        <p:txBody>
          <a:bodyPr/>
          <a:lstStyle/>
          <a:p>
            <a:r>
              <a:rPr lang="sv-SE" b="1" dirty="0"/>
              <a:t>Andelen intäkter som kommer från kunder utanför Sverige minskar</a:t>
            </a:r>
            <a:br>
              <a:rPr lang="sv-SE" b="1" dirty="0"/>
            </a:br>
            <a:r>
              <a:rPr lang="sv-SE" b="1" dirty="0"/>
              <a:t> </a:t>
            </a:r>
            <a:r>
              <a:rPr lang="sv-SE" dirty="0"/>
              <a:t>Procent av totala intäkterna, totalt och fördelat per verksamhetsområde</a:t>
            </a:r>
          </a:p>
        </p:txBody>
      </p:sp>
      <p:sp>
        <p:nvSpPr>
          <p:cNvPr id="4" name="Platshållare för sidfot 3">
            <a:extLst>
              <a:ext uri="{FF2B5EF4-FFF2-40B4-BE49-F238E27FC236}">
                <a16:creationId xmlns:a16="http://schemas.microsoft.com/office/drawing/2014/main" id="{3C32CA5D-D17C-DF4A-A3CC-E932D0353C04}"/>
              </a:ext>
            </a:extLst>
          </p:cNvPr>
          <p:cNvSpPr>
            <a:spLocks noGrp="1"/>
          </p:cNvSpPr>
          <p:nvPr>
            <p:ph type="ftr" sz="quarter" idx="11"/>
          </p:nvPr>
        </p:nvSpPr>
        <p:spPr/>
        <p:txBody>
          <a:bodyPr/>
          <a:lstStyle/>
          <a:p>
            <a:r>
              <a:rPr lang="sv-SE" dirty="0"/>
              <a:t>Insikt 2025 |</a:t>
            </a:r>
          </a:p>
        </p:txBody>
      </p:sp>
      <p:sp>
        <p:nvSpPr>
          <p:cNvPr id="17" name="Platshållare för bildnummer 16">
            <a:extLst>
              <a:ext uri="{FF2B5EF4-FFF2-40B4-BE49-F238E27FC236}">
                <a16:creationId xmlns:a16="http://schemas.microsoft.com/office/drawing/2014/main" id="{2859DF1E-30CF-7E4B-A415-74B1A43DAA4E}"/>
              </a:ext>
            </a:extLst>
          </p:cNvPr>
          <p:cNvSpPr>
            <a:spLocks noGrp="1"/>
          </p:cNvSpPr>
          <p:nvPr>
            <p:ph type="sldNum" sz="quarter" idx="12"/>
          </p:nvPr>
        </p:nvSpPr>
        <p:spPr/>
        <p:txBody>
          <a:bodyPr/>
          <a:lstStyle/>
          <a:p>
            <a:fld id="{AE086683-F536-42AB-ABBC-F4803DFE8DBC}" type="slidenum">
              <a:rPr lang="sv-SE" smtClean="0"/>
              <a:t>6</a:t>
            </a:fld>
            <a:endParaRPr lang="sv-SE" dirty="0"/>
          </a:p>
        </p:txBody>
      </p:sp>
      <p:sp>
        <p:nvSpPr>
          <p:cNvPr id="6" name="textruta 6">
            <a:extLst>
              <a:ext uri="{FF2B5EF4-FFF2-40B4-BE49-F238E27FC236}">
                <a16:creationId xmlns:a16="http://schemas.microsoft.com/office/drawing/2014/main" id="{D4FC4BFD-CEF8-9BA7-9D8E-C736AE9F182C}"/>
              </a:ext>
            </a:extLst>
          </p:cNvPr>
          <p:cNvSpPr txBox="1"/>
          <p:nvPr/>
        </p:nvSpPr>
        <p:spPr>
          <a:xfrm>
            <a:off x="2100616" y="3452395"/>
            <a:ext cx="1139483" cy="369332"/>
          </a:xfrm>
          <a:prstGeom prst="rect">
            <a:avLst/>
          </a:prstGeom>
          <a:noFill/>
        </p:spPr>
        <p:txBody>
          <a:bodyPr wrap="square" rtlCol="0">
            <a:spAutoFit/>
          </a:bodyPr>
          <a:lstStyle/>
          <a:p>
            <a:pPr algn="ctr"/>
            <a:r>
              <a:rPr lang="sv-SE" b="1"/>
              <a:t>Totalt</a:t>
            </a:r>
          </a:p>
        </p:txBody>
      </p:sp>
      <p:sp>
        <p:nvSpPr>
          <p:cNvPr id="7" name="textruta 6">
            <a:extLst>
              <a:ext uri="{FF2B5EF4-FFF2-40B4-BE49-F238E27FC236}">
                <a16:creationId xmlns:a16="http://schemas.microsoft.com/office/drawing/2014/main" id="{0CF6FB4F-98E5-F10F-7DCE-EAE2BA7DDC2D}"/>
              </a:ext>
            </a:extLst>
          </p:cNvPr>
          <p:cNvSpPr txBox="1"/>
          <p:nvPr/>
        </p:nvSpPr>
        <p:spPr>
          <a:xfrm>
            <a:off x="2971745" y="4437899"/>
            <a:ext cx="492443" cy="230832"/>
          </a:xfrm>
          <a:prstGeom prst="rect">
            <a:avLst/>
          </a:prstGeom>
          <a:noFill/>
        </p:spPr>
        <p:txBody>
          <a:bodyPr wrap="none" rtlCol="0">
            <a:spAutoFit/>
          </a:bodyPr>
          <a:lstStyle/>
          <a:p>
            <a:r>
              <a:rPr lang="sv-SE" sz="900" dirty="0">
                <a:solidFill>
                  <a:schemeClr val="bg1"/>
                </a:solidFill>
                <a:latin typeface="Arial" panose="020B0604020202020204" pitchFamily="34" charset="0"/>
                <a:cs typeface="Arial" panose="020B0604020202020204" pitchFamily="34" charset="0"/>
              </a:rPr>
              <a:t>(86%)</a:t>
            </a:r>
          </a:p>
        </p:txBody>
      </p:sp>
      <p:sp>
        <p:nvSpPr>
          <p:cNvPr id="10" name="Båge 9">
            <a:extLst>
              <a:ext uri="{FF2B5EF4-FFF2-40B4-BE49-F238E27FC236}">
                <a16:creationId xmlns:a16="http://schemas.microsoft.com/office/drawing/2014/main" id="{3F393605-B12E-5C54-09A4-BF1C635A9E01}"/>
              </a:ext>
            </a:extLst>
          </p:cNvPr>
          <p:cNvSpPr/>
          <p:nvPr/>
        </p:nvSpPr>
        <p:spPr>
          <a:xfrm>
            <a:off x="1232666" y="2180630"/>
            <a:ext cx="2935422" cy="2935416"/>
          </a:xfrm>
          <a:prstGeom prst="arc">
            <a:avLst>
              <a:gd name="adj1" fmla="val 14571592"/>
              <a:gd name="adj2" fmla="val 16253882"/>
            </a:avLst>
          </a:prstGeom>
          <a:ln w="19050">
            <a:solidFill>
              <a:srgbClr val="2EA5B3"/>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1" name="textruta 6">
            <a:extLst>
              <a:ext uri="{FF2B5EF4-FFF2-40B4-BE49-F238E27FC236}">
                <a16:creationId xmlns:a16="http://schemas.microsoft.com/office/drawing/2014/main" id="{9344E250-B73B-7643-764E-8D88C8999912}"/>
              </a:ext>
            </a:extLst>
          </p:cNvPr>
          <p:cNvSpPr txBox="1"/>
          <p:nvPr/>
        </p:nvSpPr>
        <p:spPr>
          <a:xfrm rot="20770122">
            <a:off x="1629512" y="1930891"/>
            <a:ext cx="1331182" cy="253916"/>
          </a:xfrm>
          <a:prstGeom prst="rect">
            <a:avLst/>
          </a:prstGeom>
          <a:noFill/>
        </p:spPr>
        <p:txBody>
          <a:bodyPr wrap="square" rtlCol="0">
            <a:spAutoFit/>
          </a:bodyPr>
          <a:lstStyle/>
          <a:p>
            <a:pPr algn="ctr"/>
            <a:r>
              <a:rPr lang="sv-SE" sz="1050" b="1" dirty="0"/>
              <a:t>8% </a:t>
            </a:r>
            <a:r>
              <a:rPr lang="sv-SE" sz="1050" dirty="0"/>
              <a:t>(14%)</a:t>
            </a:r>
          </a:p>
        </p:txBody>
      </p:sp>
      <p:sp>
        <p:nvSpPr>
          <p:cNvPr id="16" name="textruta 15">
            <a:extLst>
              <a:ext uri="{FF2B5EF4-FFF2-40B4-BE49-F238E27FC236}">
                <a16:creationId xmlns:a16="http://schemas.microsoft.com/office/drawing/2014/main" id="{F5C798BF-C290-48A6-51C0-879B70797317}"/>
              </a:ext>
            </a:extLst>
          </p:cNvPr>
          <p:cNvSpPr txBox="1"/>
          <p:nvPr/>
        </p:nvSpPr>
        <p:spPr>
          <a:xfrm>
            <a:off x="8481736" y="2614614"/>
            <a:ext cx="458780" cy="215444"/>
          </a:xfrm>
          <a:prstGeom prst="rect">
            <a:avLst/>
          </a:prstGeom>
          <a:noFill/>
        </p:spPr>
        <p:txBody>
          <a:bodyPr wrap="none" rtlCol="0">
            <a:spAutoFit/>
          </a:bodyPr>
          <a:lstStyle/>
          <a:p>
            <a:r>
              <a:rPr lang="sv-SE" sz="800" dirty="0">
                <a:solidFill>
                  <a:schemeClr val="bg1"/>
                </a:solidFill>
              </a:rPr>
              <a:t>(92%)</a:t>
            </a:r>
          </a:p>
        </p:txBody>
      </p:sp>
      <p:sp>
        <p:nvSpPr>
          <p:cNvPr id="18" name="textruta 17">
            <a:extLst>
              <a:ext uri="{FF2B5EF4-FFF2-40B4-BE49-F238E27FC236}">
                <a16:creationId xmlns:a16="http://schemas.microsoft.com/office/drawing/2014/main" id="{80EC3F20-5569-866A-3B1C-674A674ADEE0}"/>
              </a:ext>
            </a:extLst>
          </p:cNvPr>
          <p:cNvSpPr txBox="1"/>
          <p:nvPr/>
        </p:nvSpPr>
        <p:spPr>
          <a:xfrm>
            <a:off x="8086391" y="3232770"/>
            <a:ext cx="458780" cy="215444"/>
          </a:xfrm>
          <a:prstGeom prst="rect">
            <a:avLst/>
          </a:prstGeom>
          <a:noFill/>
        </p:spPr>
        <p:txBody>
          <a:bodyPr wrap="none" rtlCol="0">
            <a:spAutoFit/>
          </a:bodyPr>
          <a:lstStyle/>
          <a:p>
            <a:r>
              <a:rPr lang="sv-SE" sz="800" dirty="0">
                <a:solidFill>
                  <a:schemeClr val="bg1"/>
                </a:solidFill>
              </a:rPr>
              <a:t>(61%)</a:t>
            </a:r>
          </a:p>
        </p:txBody>
      </p:sp>
      <p:sp>
        <p:nvSpPr>
          <p:cNvPr id="19" name="textruta 18">
            <a:extLst>
              <a:ext uri="{FF2B5EF4-FFF2-40B4-BE49-F238E27FC236}">
                <a16:creationId xmlns:a16="http://schemas.microsoft.com/office/drawing/2014/main" id="{304CB06B-380B-26F4-565C-F1B70D17035A}"/>
              </a:ext>
            </a:extLst>
          </p:cNvPr>
          <p:cNvSpPr txBox="1"/>
          <p:nvPr/>
        </p:nvSpPr>
        <p:spPr>
          <a:xfrm>
            <a:off x="8545171" y="3853752"/>
            <a:ext cx="458780" cy="215444"/>
          </a:xfrm>
          <a:prstGeom prst="rect">
            <a:avLst/>
          </a:prstGeom>
          <a:noFill/>
        </p:spPr>
        <p:txBody>
          <a:bodyPr wrap="none" rtlCol="0">
            <a:spAutoFit/>
          </a:bodyPr>
          <a:lstStyle/>
          <a:p>
            <a:r>
              <a:rPr lang="sv-SE" sz="800" dirty="0">
                <a:solidFill>
                  <a:schemeClr val="bg1"/>
                </a:solidFill>
              </a:rPr>
              <a:t>(90%)</a:t>
            </a:r>
          </a:p>
        </p:txBody>
      </p:sp>
      <p:sp>
        <p:nvSpPr>
          <p:cNvPr id="24" name="textruta 23">
            <a:extLst>
              <a:ext uri="{FF2B5EF4-FFF2-40B4-BE49-F238E27FC236}">
                <a16:creationId xmlns:a16="http://schemas.microsoft.com/office/drawing/2014/main" id="{902B90A6-91D0-9CD6-3343-62644F5FED97}"/>
              </a:ext>
            </a:extLst>
          </p:cNvPr>
          <p:cNvSpPr txBox="1"/>
          <p:nvPr/>
        </p:nvSpPr>
        <p:spPr>
          <a:xfrm>
            <a:off x="8252346" y="4472010"/>
            <a:ext cx="458780" cy="215444"/>
          </a:xfrm>
          <a:prstGeom prst="rect">
            <a:avLst/>
          </a:prstGeom>
          <a:noFill/>
        </p:spPr>
        <p:txBody>
          <a:bodyPr wrap="none" rtlCol="0">
            <a:spAutoFit/>
          </a:bodyPr>
          <a:lstStyle/>
          <a:p>
            <a:r>
              <a:rPr lang="sv-SE" sz="800" dirty="0">
                <a:solidFill>
                  <a:schemeClr val="bg1"/>
                </a:solidFill>
              </a:rPr>
              <a:t>(78%)</a:t>
            </a:r>
          </a:p>
        </p:txBody>
      </p:sp>
      <p:sp>
        <p:nvSpPr>
          <p:cNvPr id="28" name="Ned 27">
            <a:extLst>
              <a:ext uri="{FF2B5EF4-FFF2-40B4-BE49-F238E27FC236}">
                <a16:creationId xmlns:a16="http://schemas.microsoft.com/office/drawing/2014/main" id="{927B2789-59CF-99F3-EE5B-B7DDA7959918}"/>
              </a:ext>
            </a:extLst>
          </p:cNvPr>
          <p:cNvSpPr/>
          <p:nvPr/>
        </p:nvSpPr>
        <p:spPr>
          <a:xfrm rot="10800000">
            <a:off x="7971328" y="3915470"/>
            <a:ext cx="90570" cy="117091"/>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Ned 28">
            <a:extLst>
              <a:ext uri="{FF2B5EF4-FFF2-40B4-BE49-F238E27FC236}">
                <a16:creationId xmlns:a16="http://schemas.microsoft.com/office/drawing/2014/main" id="{B852260E-1D7F-C926-CA3F-7FC5CF314E9D}"/>
              </a:ext>
            </a:extLst>
          </p:cNvPr>
          <p:cNvSpPr/>
          <p:nvPr/>
        </p:nvSpPr>
        <p:spPr>
          <a:xfrm flipV="1">
            <a:off x="7863508" y="2643827"/>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Ned 36">
            <a:extLst>
              <a:ext uri="{FF2B5EF4-FFF2-40B4-BE49-F238E27FC236}">
                <a16:creationId xmlns:a16="http://schemas.microsoft.com/office/drawing/2014/main" id="{CD5FDE7F-0D09-2F4E-47FF-7C70B7A230C0}"/>
              </a:ext>
            </a:extLst>
          </p:cNvPr>
          <p:cNvSpPr/>
          <p:nvPr/>
        </p:nvSpPr>
        <p:spPr>
          <a:xfrm flipV="1">
            <a:off x="7709076" y="4551640"/>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0" name="Ned 39">
            <a:extLst>
              <a:ext uri="{FF2B5EF4-FFF2-40B4-BE49-F238E27FC236}">
                <a16:creationId xmlns:a16="http://schemas.microsoft.com/office/drawing/2014/main" id="{4A9684B7-B841-3AE9-CCE0-B6BBCEB97A3A}"/>
              </a:ext>
            </a:extLst>
          </p:cNvPr>
          <p:cNvSpPr/>
          <p:nvPr/>
        </p:nvSpPr>
        <p:spPr>
          <a:xfrm rot="10800000">
            <a:off x="7619294" y="3288692"/>
            <a:ext cx="90570" cy="117091"/>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9" name="Diagram 8">
            <a:extLst>
              <a:ext uri="{FF2B5EF4-FFF2-40B4-BE49-F238E27FC236}">
                <a16:creationId xmlns:a16="http://schemas.microsoft.com/office/drawing/2014/main" id="{EEA253D9-E6C9-D318-6954-7494915444EA}"/>
              </a:ext>
            </a:extLst>
          </p:cNvPr>
          <p:cNvGraphicFramePr>
            <a:graphicFrameLocks/>
          </p:cNvGraphicFramePr>
          <p:nvPr>
            <p:extLst>
              <p:ext uri="{D42A27DB-BD31-4B8C-83A1-F6EECF244321}">
                <p14:modId xmlns:p14="http://schemas.microsoft.com/office/powerpoint/2010/main" val="882871633"/>
              </p:ext>
            </p:extLst>
          </p:nvPr>
        </p:nvGraphicFramePr>
        <p:xfrm>
          <a:off x="471860" y="1809418"/>
          <a:ext cx="4390100" cy="3498416"/>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ruta 12">
            <a:extLst>
              <a:ext uri="{FF2B5EF4-FFF2-40B4-BE49-F238E27FC236}">
                <a16:creationId xmlns:a16="http://schemas.microsoft.com/office/drawing/2014/main" id="{6189A966-9EB5-53E4-C500-75FF8D0E6FAE}"/>
              </a:ext>
            </a:extLst>
          </p:cNvPr>
          <p:cNvSpPr txBox="1"/>
          <p:nvPr/>
        </p:nvSpPr>
        <p:spPr>
          <a:xfrm>
            <a:off x="3020034" y="4472010"/>
            <a:ext cx="458780" cy="215444"/>
          </a:xfrm>
          <a:prstGeom prst="rect">
            <a:avLst/>
          </a:prstGeom>
          <a:noFill/>
        </p:spPr>
        <p:txBody>
          <a:bodyPr wrap="none" rtlCol="0">
            <a:spAutoFit/>
          </a:bodyPr>
          <a:lstStyle/>
          <a:p>
            <a:r>
              <a:rPr lang="sv-SE" sz="800" dirty="0">
                <a:solidFill>
                  <a:schemeClr val="bg1"/>
                </a:solidFill>
              </a:rPr>
              <a:t>(86%)</a:t>
            </a:r>
          </a:p>
        </p:txBody>
      </p:sp>
    </p:spTree>
    <p:extLst>
      <p:ext uri="{BB962C8B-B14F-4D97-AF65-F5344CB8AC3E}">
        <p14:creationId xmlns:p14="http://schemas.microsoft.com/office/powerpoint/2010/main" val="2595117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D916ACC-144C-DF4C-9E15-9BF012B80FB3}"/>
              </a:ext>
            </a:extLst>
          </p:cNvPr>
          <p:cNvSpPr/>
          <p:nvPr/>
        </p:nvSpPr>
        <p:spPr>
          <a:xfrm>
            <a:off x="5979822" y="-1"/>
            <a:ext cx="6205363" cy="4177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cx1="http://schemas.microsoft.com/office/drawing/2015/9/8/chartex">
        <mc:Choice Requires="cx1">
          <p:graphicFrame>
            <p:nvGraphicFramePr>
              <p:cNvPr id="9" name="Diagram 8">
                <a:extLst>
                  <a:ext uri="{FF2B5EF4-FFF2-40B4-BE49-F238E27FC236}">
                    <a16:creationId xmlns:a16="http://schemas.microsoft.com/office/drawing/2014/main" id="{2A79ACEE-0DDA-907B-6C28-6040CD5B3F18}"/>
                  </a:ext>
                </a:extLst>
              </p:cNvPr>
              <p:cNvGraphicFramePr/>
              <p:nvPr>
                <p:extLst>
                  <p:ext uri="{D42A27DB-BD31-4B8C-83A1-F6EECF244321}">
                    <p14:modId xmlns:p14="http://schemas.microsoft.com/office/powerpoint/2010/main" val="1428589351"/>
                  </p:ext>
                </p:extLst>
              </p:nvPr>
            </p:nvGraphicFramePr>
            <p:xfrm>
              <a:off x="6591658" y="1450597"/>
              <a:ext cx="4721384" cy="2624878"/>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9" name="Diagram 8">
                <a:extLst>
                  <a:ext uri="{FF2B5EF4-FFF2-40B4-BE49-F238E27FC236}">
                    <a16:creationId xmlns:a16="http://schemas.microsoft.com/office/drawing/2014/main" id="{2A79ACEE-0DDA-907B-6C28-6040CD5B3F18}"/>
                  </a:ext>
                </a:extLst>
              </p:cNvPr>
              <p:cNvPicPr>
                <a:picLocks noGrp="1" noRot="1" noChangeAspect="1" noMove="1" noResize="1" noEditPoints="1" noAdjustHandles="1" noChangeArrowheads="1" noChangeShapeType="1"/>
              </p:cNvPicPr>
              <p:nvPr/>
            </p:nvPicPr>
            <p:blipFill>
              <a:blip r:embed="rId3"/>
              <a:stretch>
                <a:fillRect/>
              </a:stretch>
            </p:blipFill>
            <p:spPr>
              <a:xfrm>
                <a:off x="6591658" y="1450597"/>
                <a:ext cx="4721384" cy="2624878"/>
              </a:xfrm>
              <a:prstGeom prst="rect">
                <a:avLst/>
              </a:prstGeom>
            </p:spPr>
          </p:pic>
        </mc:Fallback>
      </mc:AlternateContent>
      <p:sp>
        <p:nvSpPr>
          <p:cNvPr id="62" name="Rektangel 61">
            <a:extLst>
              <a:ext uri="{FF2B5EF4-FFF2-40B4-BE49-F238E27FC236}">
                <a16:creationId xmlns:a16="http://schemas.microsoft.com/office/drawing/2014/main" id="{71BB2D13-E090-4A46-B586-B37C0496FCBF}"/>
              </a:ext>
            </a:extLst>
          </p:cNvPr>
          <p:cNvSpPr/>
          <p:nvPr/>
        </p:nvSpPr>
        <p:spPr>
          <a:xfrm>
            <a:off x="5986637" y="4176182"/>
            <a:ext cx="6205363" cy="26789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85EA7728-578C-4444-8BA3-94C18B3E43EC}"/>
              </a:ext>
            </a:extLst>
          </p:cNvPr>
          <p:cNvSpPr>
            <a:spLocks noGrp="1"/>
          </p:cNvSpPr>
          <p:nvPr>
            <p:ph type="title"/>
          </p:nvPr>
        </p:nvSpPr>
        <p:spPr/>
        <p:txBody>
          <a:bodyPr/>
          <a:lstStyle/>
          <a:p>
            <a:r>
              <a:rPr lang="sv-SE" dirty="0"/>
              <a:t>Andelen medlemsföretag som exporterar har minskat något</a:t>
            </a:r>
          </a:p>
        </p:txBody>
      </p:sp>
      <p:sp>
        <p:nvSpPr>
          <p:cNvPr id="3" name="Platshållare för innehåll 2">
            <a:extLst>
              <a:ext uri="{FF2B5EF4-FFF2-40B4-BE49-F238E27FC236}">
                <a16:creationId xmlns:a16="http://schemas.microsoft.com/office/drawing/2014/main" id="{A46DAC88-42DC-1A4C-B34E-3B55AA3983F4}"/>
              </a:ext>
            </a:extLst>
          </p:cNvPr>
          <p:cNvSpPr>
            <a:spLocks noGrp="1"/>
          </p:cNvSpPr>
          <p:nvPr>
            <p:ph idx="1"/>
          </p:nvPr>
        </p:nvSpPr>
        <p:spPr>
          <a:xfrm>
            <a:off x="415787" y="1020727"/>
            <a:ext cx="5242628" cy="666496"/>
          </a:xfrm>
        </p:spPr>
        <p:txBody>
          <a:bodyPr vert="horz" lIns="0" tIns="0" rIns="0" bIns="0" rtlCol="0" anchor="t">
            <a:noAutofit/>
          </a:bodyPr>
          <a:lstStyle/>
          <a:p>
            <a:r>
              <a:rPr lang="sv-SE" b="1" dirty="0"/>
              <a:t>Export </a:t>
            </a:r>
            <a:br>
              <a:rPr lang="sv-SE" b="1" dirty="0"/>
            </a:br>
            <a:r>
              <a:rPr lang="sv-SE" dirty="0"/>
              <a:t>Procent av totala andelen företag 2020-2024</a:t>
            </a:r>
          </a:p>
          <a:p>
            <a:endParaRPr lang="sv-SE" dirty="0"/>
          </a:p>
        </p:txBody>
      </p:sp>
      <p:sp>
        <p:nvSpPr>
          <p:cNvPr id="5" name="Platshållare för sidfot 4">
            <a:extLst>
              <a:ext uri="{FF2B5EF4-FFF2-40B4-BE49-F238E27FC236}">
                <a16:creationId xmlns:a16="http://schemas.microsoft.com/office/drawing/2014/main" id="{6561E820-A35D-CF40-B758-4AC74321EB22}"/>
              </a:ext>
            </a:extLst>
          </p:cNvPr>
          <p:cNvSpPr>
            <a:spLocks noGrp="1"/>
          </p:cNvSpPr>
          <p:nvPr>
            <p:ph type="ftr" sz="quarter" idx="11"/>
          </p:nvPr>
        </p:nvSpPr>
        <p:spPr/>
        <p:txBody>
          <a:bodyPr/>
          <a:lstStyle/>
          <a:p>
            <a:r>
              <a:rPr lang="sv-SE" dirty="0"/>
              <a:t>Insikt 2025 |</a:t>
            </a:r>
          </a:p>
        </p:txBody>
      </p:sp>
      <p:sp>
        <p:nvSpPr>
          <p:cNvPr id="13" name="Platshållare för bildnummer 12">
            <a:extLst>
              <a:ext uri="{FF2B5EF4-FFF2-40B4-BE49-F238E27FC236}">
                <a16:creationId xmlns:a16="http://schemas.microsoft.com/office/drawing/2014/main" id="{E9740E41-01DC-B24C-A734-6AD929B2448E}"/>
              </a:ext>
            </a:extLst>
          </p:cNvPr>
          <p:cNvSpPr>
            <a:spLocks noGrp="1"/>
          </p:cNvSpPr>
          <p:nvPr>
            <p:ph type="sldNum" sz="quarter" idx="12"/>
          </p:nvPr>
        </p:nvSpPr>
        <p:spPr/>
        <p:txBody>
          <a:bodyPr/>
          <a:lstStyle/>
          <a:p>
            <a:fld id="{AE086683-F536-42AB-ABBC-F4803DFE8DBC}" type="slidenum">
              <a:rPr lang="sv-SE" smtClean="0"/>
              <a:t>7</a:t>
            </a:fld>
            <a:endParaRPr lang="sv-SE" dirty="0"/>
          </a:p>
        </p:txBody>
      </p:sp>
      <p:sp>
        <p:nvSpPr>
          <p:cNvPr id="4" name="Platshållare för innehåll 2">
            <a:extLst>
              <a:ext uri="{FF2B5EF4-FFF2-40B4-BE49-F238E27FC236}">
                <a16:creationId xmlns:a16="http://schemas.microsoft.com/office/drawing/2014/main" id="{6FC453F2-0684-BC4F-A02D-328BE4EA6595}"/>
              </a:ext>
            </a:extLst>
          </p:cNvPr>
          <p:cNvSpPr txBox="1">
            <a:spLocks/>
          </p:cNvSpPr>
          <p:nvPr/>
        </p:nvSpPr>
        <p:spPr>
          <a:xfrm>
            <a:off x="6326578" y="1020727"/>
            <a:ext cx="5537200" cy="655674"/>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4"/>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600" b="1" dirty="0"/>
              <a:t>Exportregioner*</a:t>
            </a:r>
            <a:br>
              <a:rPr lang="sv-SE" sz="1600" b="1" dirty="0"/>
            </a:br>
            <a:r>
              <a:rPr lang="sv-SE" sz="1600" dirty="0"/>
              <a:t>Fördelning av exporterande företags exportländer</a:t>
            </a:r>
          </a:p>
          <a:p>
            <a:endParaRPr lang="sv-SE" sz="1600" b="1" dirty="0"/>
          </a:p>
        </p:txBody>
      </p:sp>
      <p:sp>
        <p:nvSpPr>
          <p:cNvPr id="53" name="textruta 52">
            <a:extLst>
              <a:ext uri="{FF2B5EF4-FFF2-40B4-BE49-F238E27FC236}">
                <a16:creationId xmlns:a16="http://schemas.microsoft.com/office/drawing/2014/main" id="{0448B1F5-AC5A-B149-A544-510FCA0F1282}"/>
              </a:ext>
            </a:extLst>
          </p:cNvPr>
          <p:cNvSpPr txBox="1"/>
          <p:nvPr/>
        </p:nvSpPr>
        <p:spPr>
          <a:xfrm>
            <a:off x="7230508" y="6179521"/>
            <a:ext cx="3600333" cy="584775"/>
          </a:xfrm>
          <a:prstGeom prst="rect">
            <a:avLst/>
          </a:prstGeom>
        </p:spPr>
        <p:txBody>
          <a:bodyPr wrap="square">
            <a:spAutoFit/>
          </a:bodyPr>
          <a:lstStyle>
            <a:defPPr>
              <a:defRPr lang="sv-SE"/>
            </a:defPPr>
            <a:lvl1pPr algn="ctr">
              <a:defRPr sz="700"/>
            </a:lvl1pPr>
          </a:lstStyle>
          <a:p>
            <a:r>
              <a:rPr lang="sv-SE" sz="800" dirty="0"/>
              <a:t>*Tabellen och grafen visar andelen som exporterar till de olika regionerna, dvs inte till vilken grad utan endast som ja- och </a:t>
            </a:r>
            <a:r>
              <a:rPr lang="sv-SE" sz="800" dirty="0" err="1"/>
              <a:t>nejfråga</a:t>
            </a:r>
            <a:r>
              <a:rPr lang="sv-SE" sz="800" dirty="0"/>
              <a:t>. Företag kan exportera till flera regioner och därav summerar inte andelarna till 100%</a:t>
            </a:r>
          </a:p>
          <a:p>
            <a:r>
              <a:rPr lang="sv-SE" sz="800" dirty="0"/>
              <a:t>Tal inom parantes motsvarar föregående år, 2023.</a:t>
            </a:r>
          </a:p>
        </p:txBody>
      </p:sp>
      <p:graphicFrame>
        <p:nvGraphicFramePr>
          <p:cNvPr id="76" name="Tabell 75">
            <a:extLst>
              <a:ext uri="{FF2B5EF4-FFF2-40B4-BE49-F238E27FC236}">
                <a16:creationId xmlns:a16="http://schemas.microsoft.com/office/drawing/2014/main" id="{90A6657D-CF12-B7F6-9270-849BAEA316AD}"/>
              </a:ext>
            </a:extLst>
          </p:cNvPr>
          <p:cNvGraphicFramePr>
            <a:graphicFrameLocks noGrp="1"/>
          </p:cNvGraphicFramePr>
          <p:nvPr>
            <p:extLst>
              <p:ext uri="{D42A27DB-BD31-4B8C-83A1-F6EECF244321}">
                <p14:modId xmlns:p14="http://schemas.microsoft.com/office/powerpoint/2010/main" val="1680834533"/>
              </p:ext>
            </p:extLst>
          </p:nvPr>
        </p:nvGraphicFramePr>
        <p:xfrm>
          <a:off x="6308753" y="4333780"/>
          <a:ext cx="5423296" cy="1870710"/>
        </p:xfrm>
        <a:graphic>
          <a:graphicData uri="http://schemas.openxmlformats.org/drawingml/2006/table">
            <a:tbl>
              <a:tblPr>
                <a:tableStyleId>{F5AB1C69-6EDB-4FF4-983F-18BD219EF322}</a:tableStyleId>
              </a:tblPr>
              <a:tblGrid>
                <a:gridCol w="1017214">
                  <a:extLst>
                    <a:ext uri="{9D8B030D-6E8A-4147-A177-3AD203B41FA5}">
                      <a16:colId xmlns:a16="http://schemas.microsoft.com/office/drawing/2014/main" val="1404145581"/>
                    </a:ext>
                  </a:extLst>
                </a:gridCol>
                <a:gridCol w="647363">
                  <a:extLst>
                    <a:ext uri="{9D8B030D-6E8A-4147-A177-3AD203B41FA5}">
                      <a16:colId xmlns:a16="http://schemas.microsoft.com/office/drawing/2014/main" val="1922320625"/>
                    </a:ext>
                  </a:extLst>
                </a:gridCol>
                <a:gridCol w="461246">
                  <a:extLst>
                    <a:ext uri="{9D8B030D-6E8A-4147-A177-3AD203B41FA5}">
                      <a16:colId xmlns:a16="http://schemas.microsoft.com/office/drawing/2014/main" val="918119286"/>
                    </a:ext>
                  </a:extLst>
                </a:gridCol>
                <a:gridCol w="614995">
                  <a:extLst>
                    <a:ext uri="{9D8B030D-6E8A-4147-A177-3AD203B41FA5}">
                      <a16:colId xmlns:a16="http://schemas.microsoft.com/office/drawing/2014/main" val="2782325469"/>
                    </a:ext>
                  </a:extLst>
                </a:gridCol>
                <a:gridCol w="581126">
                  <a:extLst>
                    <a:ext uri="{9D8B030D-6E8A-4147-A177-3AD203B41FA5}">
                      <a16:colId xmlns:a16="http://schemas.microsoft.com/office/drawing/2014/main" val="2902445417"/>
                    </a:ext>
                  </a:extLst>
                </a:gridCol>
                <a:gridCol w="524807">
                  <a:extLst>
                    <a:ext uri="{9D8B030D-6E8A-4147-A177-3AD203B41FA5}">
                      <a16:colId xmlns:a16="http://schemas.microsoft.com/office/drawing/2014/main" val="2279515036"/>
                    </a:ext>
                  </a:extLst>
                </a:gridCol>
                <a:gridCol w="537077">
                  <a:extLst>
                    <a:ext uri="{9D8B030D-6E8A-4147-A177-3AD203B41FA5}">
                      <a16:colId xmlns:a16="http://schemas.microsoft.com/office/drawing/2014/main" val="1055579829"/>
                    </a:ext>
                  </a:extLst>
                </a:gridCol>
                <a:gridCol w="547256">
                  <a:extLst>
                    <a:ext uri="{9D8B030D-6E8A-4147-A177-3AD203B41FA5}">
                      <a16:colId xmlns:a16="http://schemas.microsoft.com/office/drawing/2014/main" val="201169120"/>
                    </a:ext>
                  </a:extLst>
                </a:gridCol>
                <a:gridCol w="492212">
                  <a:extLst>
                    <a:ext uri="{9D8B030D-6E8A-4147-A177-3AD203B41FA5}">
                      <a16:colId xmlns:a16="http://schemas.microsoft.com/office/drawing/2014/main" val="2905226331"/>
                    </a:ext>
                  </a:extLst>
                </a:gridCol>
              </a:tblGrid>
              <a:tr h="203200">
                <a:tc>
                  <a:txBody>
                    <a:bodyPr/>
                    <a:lstStyle/>
                    <a:p>
                      <a:pPr marL="0" algn="l" defTabSz="914400" rtl="0" eaLnBrk="1" fontAlgn="b" latinLnBrk="0" hangingPunct="1"/>
                      <a:r>
                        <a:rPr lang="sv-SE" sz="900" u="none" strike="noStrike" kern="1200" dirty="0">
                          <a:solidFill>
                            <a:schemeClr val="tx1"/>
                          </a:solidFill>
                          <a:effectLst/>
                          <a:latin typeface="+mn-lt"/>
                          <a:ea typeface="+mn-ea"/>
                          <a:cs typeface="+mn-cs"/>
                        </a:rPr>
                        <a:t> </a:t>
                      </a: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algn="ctr" defTabSz="914400" rtl="0" eaLnBrk="1" fontAlgn="b" latinLnBrk="0" hangingPunct="1"/>
                      <a:r>
                        <a:rPr lang="sv-SE" sz="800" b="1" u="none" strike="noStrike" kern="1200" dirty="0">
                          <a:solidFill>
                            <a:schemeClr val="tx1"/>
                          </a:solidFill>
                          <a:effectLst/>
                          <a:latin typeface="+mn-lt"/>
                          <a:ea typeface="+mn-ea"/>
                          <a:cs typeface="+mn-cs"/>
                        </a:rPr>
                        <a:t>Teknikkonsultföretag</a:t>
                      </a: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ctr" defTabSz="914400" rtl="0" eaLnBrk="1" fontAlgn="b" latinLnBrk="0" hangingPunct="1"/>
                      <a:endParaRPr lang="sv-SE" sz="1000" b="1" u="none" strike="noStrike" kern="1200">
                        <a:solidFill>
                          <a:schemeClr val="tx1"/>
                        </a:solidFill>
                        <a:effectLst/>
                        <a:latin typeface="+mn-lt"/>
                        <a:ea typeface="+mn-ea"/>
                        <a:cs typeface="+mn-cs"/>
                      </a:endParaRPr>
                    </a:p>
                  </a:txBody>
                  <a:tcPr marL="9525" marR="9525" marT="9525" marB="0" anchor="ctr"/>
                </a:tc>
                <a:tc gridSpan="2">
                  <a:txBody>
                    <a:bodyPr/>
                    <a:lstStyle/>
                    <a:p>
                      <a:pPr marL="0" algn="ctr" defTabSz="914400" rtl="0" eaLnBrk="1" fontAlgn="b" latinLnBrk="0" hangingPunct="1"/>
                      <a:r>
                        <a:rPr lang="sv-SE" sz="800" b="1" u="none" strike="noStrike" kern="1200">
                          <a:solidFill>
                            <a:schemeClr val="tx1"/>
                          </a:solidFill>
                          <a:effectLst/>
                          <a:latin typeface="+mn-lt"/>
                          <a:ea typeface="+mn-ea"/>
                          <a:cs typeface="+mn-cs"/>
                        </a:rPr>
                        <a:t>Industri- och </a:t>
                      </a:r>
                      <a:r>
                        <a:rPr lang="sv-SE" sz="800" b="1" u="none" strike="noStrike" kern="1200" err="1">
                          <a:solidFill>
                            <a:schemeClr val="tx1"/>
                          </a:solidFill>
                          <a:effectLst/>
                          <a:latin typeface="+mn-lt"/>
                          <a:ea typeface="+mn-ea"/>
                          <a:cs typeface="+mn-cs"/>
                        </a:rPr>
                        <a:t>techkonsultföretag</a:t>
                      </a:r>
                      <a:endParaRPr lang="sv-SE" sz="800" b="1" u="none" strike="noStrike" kern="120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ctr" defTabSz="914400" rtl="0" eaLnBrk="1" fontAlgn="b" latinLnBrk="0" hangingPunct="1"/>
                      <a:endParaRPr lang="sv-SE" sz="1000" b="1" u="none" strike="noStrike" kern="120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marL="0" algn="ctr" defTabSz="914400" rtl="0" eaLnBrk="1" fontAlgn="b" latinLnBrk="0" hangingPunct="1"/>
                      <a:r>
                        <a:rPr lang="sv-SE" sz="800" b="1" u="none" strike="noStrike" kern="1200">
                          <a:solidFill>
                            <a:schemeClr val="tx1"/>
                          </a:solidFill>
                          <a:effectLst/>
                          <a:latin typeface="+mn-lt"/>
                          <a:ea typeface="+mn-ea"/>
                          <a:cs typeface="+mn-cs"/>
                        </a:rPr>
                        <a:t>Arkitektföretag</a:t>
                      </a: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ctr" defTabSz="914400" rtl="0" eaLnBrk="1" fontAlgn="b" latinLnBrk="0" hangingPunct="1"/>
                      <a:endParaRPr lang="sv-SE" sz="1000" b="1" u="none" strike="noStrike" kern="120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marL="0" algn="ctr" defTabSz="914400" rtl="0" eaLnBrk="1" fontAlgn="b" latinLnBrk="0" hangingPunct="1"/>
                      <a:r>
                        <a:rPr lang="sv-SE" sz="800" b="1" u="none" strike="noStrike" kern="1200">
                          <a:solidFill>
                            <a:schemeClr val="tx1"/>
                          </a:solidFill>
                          <a:effectLst/>
                          <a:latin typeface="+mn-lt"/>
                          <a:ea typeface="+mn-ea"/>
                          <a:cs typeface="+mn-cs"/>
                        </a:rPr>
                        <a:t>Annan</a:t>
                      </a: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ctr" defTabSz="914400" rtl="0" eaLnBrk="1" fontAlgn="b" latinLnBrk="0" hangingPunct="1"/>
                      <a:endParaRPr lang="sv-SE" sz="1000" b="1" u="none" strike="noStrike" kern="120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4863996"/>
                  </a:ext>
                </a:extLst>
              </a:tr>
              <a:tr h="190500">
                <a:tc>
                  <a:txBody>
                    <a:bodyPr/>
                    <a:lstStyle/>
                    <a:p>
                      <a:pPr marL="0" algn="r" defTabSz="914400" rtl="0" eaLnBrk="1" fontAlgn="b" latinLnBrk="0" hangingPunct="1"/>
                      <a:r>
                        <a:rPr lang="sv-SE" sz="900" b="1" u="none" strike="noStrike" kern="1200" dirty="0">
                          <a:solidFill>
                            <a:schemeClr val="tx1"/>
                          </a:solidFill>
                          <a:effectLst/>
                          <a:latin typeface="+mn-lt"/>
                          <a:ea typeface="+mn-ea"/>
                          <a:cs typeface="+mn-cs"/>
                        </a:rPr>
                        <a:t>Norden</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333333"/>
                          </a:solidFill>
                          <a:effectLst/>
                          <a:latin typeface="Arial" panose="020B0604020202020204" pitchFamily="34" charset="0"/>
                          <a:cs typeface="Arial" panose="020B0604020202020204" pitchFamily="34" charset="0"/>
                        </a:rPr>
                        <a:t>60%</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sv-SE" sz="700" b="0" i="0" u="none" strike="noStrike" dirty="0">
                          <a:solidFill>
                            <a:srgbClr val="000000"/>
                          </a:solidFill>
                          <a:effectLst/>
                          <a:latin typeface="Arial" panose="020B0604020202020204" pitchFamily="34" charset="0"/>
                          <a:cs typeface="Arial" panose="020B0604020202020204" pitchFamily="34" charset="0"/>
                        </a:rPr>
                        <a:t>(25%)</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32%</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sv-SE" sz="700" b="0" i="0" u="none" strike="noStrike" dirty="0">
                          <a:solidFill>
                            <a:srgbClr val="000000"/>
                          </a:solidFill>
                          <a:effectLst/>
                          <a:latin typeface="Arial" panose="020B0604020202020204" pitchFamily="34" charset="0"/>
                          <a:cs typeface="Arial" panose="020B0604020202020204" pitchFamily="34" charset="0"/>
                        </a:rPr>
                        <a:t>(45%)</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68%</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rtl="0" fontAlgn="b"/>
                      <a:r>
                        <a:rPr lang="sv-SE" sz="700" b="0" i="0" u="none" strike="noStrike" dirty="0">
                          <a:solidFill>
                            <a:srgbClr val="000000"/>
                          </a:solidFill>
                          <a:effectLst/>
                          <a:latin typeface="Arial" panose="020B0604020202020204" pitchFamily="34" charset="0"/>
                          <a:cs typeface="Arial" panose="020B0604020202020204" pitchFamily="34" charset="0"/>
                        </a:rPr>
                        <a:t>(30%)</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28%</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rtl="0" fontAlgn="b"/>
                      <a:r>
                        <a:rPr lang="sv-SE" sz="700" b="0" i="0" u="none" strike="noStrike" dirty="0">
                          <a:solidFill>
                            <a:srgbClr val="000000"/>
                          </a:solidFill>
                          <a:effectLst/>
                          <a:latin typeface="Arial" panose="020B0604020202020204" pitchFamily="34" charset="0"/>
                          <a:cs typeface="Arial" panose="020B0604020202020204" pitchFamily="34" charset="0"/>
                        </a:rPr>
                        <a:t>(100%)</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65436922"/>
                  </a:ext>
                </a:extLst>
              </a:tr>
              <a:tr h="281455">
                <a:tc>
                  <a:txBody>
                    <a:bodyPr/>
                    <a:lstStyle/>
                    <a:p>
                      <a:pPr marL="0" algn="r" defTabSz="914400" rtl="0" eaLnBrk="1" fontAlgn="b" latinLnBrk="0" hangingPunct="1"/>
                      <a:r>
                        <a:rPr lang="sv-SE" sz="900" b="1" u="none" strike="noStrike" kern="1200">
                          <a:solidFill>
                            <a:schemeClr val="tx1"/>
                          </a:solidFill>
                          <a:effectLst/>
                          <a:latin typeface="+mn-lt"/>
                          <a:ea typeface="+mn-ea"/>
                          <a:cs typeface="+mn-cs"/>
                        </a:rPr>
                        <a:t>Övriga Europa </a:t>
                      </a:r>
                      <a:r>
                        <a:rPr lang="sv-SE" sz="900" u="none" strike="noStrike" kern="1200">
                          <a:solidFill>
                            <a:schemeClr val="tx1"/>
                          </a:solidFill>
                          <a:effectLst/>
                          <a:latin typeface="+mn-lt"/>
                          <a:ea typeface="+mn-ea"/>
                          <a:cs typeface="+mn-cs"/>
                        </a:rPr>
                        <a:t>(exkl. norden)</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dirty="0">
                          <a:solidFill>
                            <a:srgbClr val="333333"/>
                          </a:solidFill>
                          <a:effectLst/>
                          <a:latin typeface="Arial" panose="020B0604020202020204" pitchFamily="34" charset="0"/>
                          <a:cs typeface="Arial" panose="020B0604020202020204" pitchFamily="34" charset="0"/>
                        </a:rPr>
                        <a:t>23%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sv-SE" sz="700" b="0" i="0" u="none" strike="noStrike" dirty="0">
                          <a:solidFill>
                            <a:srgbClr val="000000"/>
                          </a:solidFill>
                          <a:effectLst/>
                          <a:latin typeface="Arial" panose="020B0604020202020204" pitchFamily="34" charset="0"/>
                          <a:cs typeface="Arial" panose="020B0604020202020204" pitchFamily="34" charset="0"/>
                        </a:rPr>
                        <a:t>(11%)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37%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sv-SE" sz="700" b="0" i="0" u="none" strike="noStrike" dirty="0">
                          <a:solidFill>
                            <a:srgbClr val="000000"/>
                          </a:solidFill>
                          <a:effectLst/>
                          <a:latin typeface="Arial" panose="020B0604020202020204" pitchFamily="34" charset="0"/>
                          <a:cs typeface="Arial" panose="020B0604020202020204" pitchFamily="34" charset="0"/>
                        </a:rPr>
                        <a:t>(36%)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11%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b"/>
                      <a:r>
                        <a:rPr lang="sv-SE" sz="700" b="0" i="0" u="none" strike="noStrike" dirty="0">
                          <a:solidFill>
                            <a:srgbClr val="000000"/>
                          </a:solidFill>
                          <a:effectLst/>
                          <a:latin typeface="Arial" panose="020B0604020202020204" pitchFamily="34" charset="0"/>
                          <a:cs typeface="Arial" panose="020B0604020202020204" pitchFamily="34" charset="0"/>
                        </a:rPr>
                        <a:t>(20%)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28%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b"/>
                      <a:r>
                        <a:rPr lang="sv-SE" sz="700" b="0" i="0" u="none" strike="noStrike" dirty="0">
                          <a:solidFill>
                            <a:srgbClr val="000000"/>
                          </a:solidFill>
                          <a:effectLst/>
                          <a:latin typeface="Arial" panose="020B0604020202020204" pitchFamily="34" charset="0"/>
                          <a:cs typeface="Arial" panose="020B0604020202020204" pitchFamily="34" charset="0"/>
                        </a:rPr>
                        <a:t>(33%)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2673740"/>
                  </a:ext>
                </a:extLst>
              </a:tr>
              <a:tr h="190500">
                <a:tc>
                  <a:txBody>
                    <a:bodyPr/>
                    <a:lstStyle/>
                    <a:p>
                      <a:pPr marL="0" algn="r" defTabSz="914400" rtl="0" eaLnBrk="1" fontAlgn="b" latinLnBrk="0" hangingPunct="1"/>
                      <a:r>
                        <a:rPr lang="sv-SE" sz="900" b="1" u="none" strike="noStrike" kern="1200">
                          <a:solidFill>
                            <a:schemeClr val="tx1"/>
                          </a:solidFill>
                          <a:effectLst/>
                          <a:latin typeface="+mn-lt"/>
                          <a:ea typeface="+mn-ea"/>
                          <a:cs typeface="+mn-cs"/>
                        </a:rPr>
                        <a:t>Nordamerika</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333333"/>
                          </a:solidFill>
                          <a:effectLst/>
                          <a:latin typeface="Arial" panose="020B0604020202020204" pitchFamily="34" charset="0"/>
                          <a:cs typeface="Arial" panose="020B0604020202020204" pitchFamily="34" charset="0"/>
                        </a:rPr>
                        <a:t>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sv-SE" sz="700" b="0" i="0" u="none" strike="noStrike" dirty="0">
                          <a:solidFill>
                            <a:srgbClr val="000000"/>
                          </a:solidFill>
                          <a:effectLst/>
                          <a:latin typeface="Arial" panose="020B0604020202020204" pitchFamily="34" charset="0"/>
                          <a:cs typeface="Arial" panose="020B0604020202020204" pitchFamily="34" charset="0"/>
                        </a:rPr>
                        <a:t>(6%)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16%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sv-SE" sz="700" b="0" i="0" u="none" strike="noStrike" dirty="0">
                          <a:solidFill>
                            <a:srgbClr val="000000"/>
                          </a:solidFill>
                          <a:effectLst/>
                          <a:latin typeface="Arial" panose="020B0604020202020204" pitchFamily="34" charset="0"/>
                          <a:cs typeface="Arial" panose="020B0604020202020204" pitchFamily="34" charset="0"/>
                        </a:rPr>
                        <a:t>(23%)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16%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b"/>
                      <a:r>
                        <a:rPr lang="sv-SE" sz="700" b="0" i="0" u="none" strike="noStrike" dirty="0">
                          <a:solidFill>
                            <a:srgbClr val="000000"/>
                          </a:solidFill>
                          <a:effectLst/>
                          <a:latin typeface="Arial" panose="020B0604020202020204" pitchFamily="34" charset="0"/>
                          <a:cs typeface="Arial" panose="020B0604020202020204" pitchFamily="34" charset="0"/>
                        </a:rPr>
                        <a:t>(5%)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333333"/>
                          </a:solidFill>
                          <a:effectLst/>
                          <a:latin typeface="Arial" panose="020B0604020202020204" pitchFamily="34" charset="0"/>
                          <a:cs typeface="Arial" panose="020B0604020202020204" pitchFamily="34" charset="0"/>
                        </a:rPr>
                        <a:t>22</a:t>
                      </a:r>
                      <a:r>
                        <a:rPr lang="sv-SE" sz="900" b="0" i="0" u="none" strike="noStrike" dirty="0">
                          <a:solidFill>
                            <a:srgbClr val="000000"/>
                          </a:solidFill>
                          <a:effectLst/>
                          <a:latin typeface="Arial" panose="020B0604020202020204" pitchFamily="34" charset="0"/>
                          <a:cs typeface="Arial" panose="020B0604020202020204" pitchFamily="34" charset="0"/>
                        </a:rPr>
                        <a: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b"/>
                      <a:r>
                        <a:rPr lang="sv-SE" sz="700" b="0" i="0" u="none" strike="noStrike" dirty="0">
                          <a:solidFill>
                            <a:srgbClr val="000000"/>
                          </a:solidFill>
                          <a:effectLst/>
                          <a:latin typeface="Arial" panose="020B0604020202020204" pitchFamily="34" charset="0"/>
                          <a:cs typeface="Arial" panose="020B0604020202020204" pitchFamily="34" charset="0"/>
                        </a:rPr>
                        <a:t>(&lt;1%)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457591"/>
                  </a:ext>
                </a:extLst>
              </a:tr>
              <a:tr h="190500">
                <a:tc>
                  <a:txBody>
                    <a:bodyPr/>
                    <a:lstStyle/>
                    <a:p>
                      <a:pPr marL="0" algn="r" defTabSz="914400" rtl="0" eaLnBrk="1" fontAlgn="b" latinLnBrk="0" hangingPunct="1"/>
                      <a:r>
                        <a:rPr lang="sv-SE" sz="900" b="1" u="none" strike="noStrike" kern="1200">
                          <a:solidFill>
                            <a:schemeClr val="tx1"/>
                          </a:solidFill>
                          <a:effectLst/>
                          <a:latin typeface="+mn-lt"/>
                          <a:ea typeface="+mn-ea"/>
                          <a:cs typeface="+mn-cs"/>
                        </a:rPr>
                        <a:t>Sydamerika</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dirty="0">
                          <a:solidFill>
                            <a:srgbClr val="333333"/>
                          </a:solidFill>
                          <a:effectLst/>
                          <a:latin typeface="Arial" panose="020B0604020202020204" pitchFamily="34" charset="0"/>
                          <a:cs typeface="Arial" panose="020B0604020202020204" pitchFamily="34" charset="0"/>
                        </a:rPr>
                        <a:t>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sv-SE" sz="700" b="0" i="0" u="none" strike="noStrike" dirty="0">
                          <a:solidFill>
                            <a:srgbClr val="000000"/>
                          </a:solidFill>
                          <a:effectLst/>
                          <a:latin typeface="Arial" panose="020B0604020202020204" pitchFamily="34" charset="0"/>
                          <a:cs typeface="Arial" panose="020B0604020202020204" pitchFamily="34" charset="0"/>
                        </a:rPr>
                        <a:t>(5%)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dirty="0">
                          <a:solidFill>
                            <a:srgbClr val="333333"/>
                          </a:solidFill>
                          <a:effectLst/>
                          <a:latin typeface="Arial" panose="020B0604020202020204" pitchFamily="34" charset="0"/>
                          <a:cs typeface="Arial" panose="020B0604020202020204" pitchFamily="34" charset="0"/>
                        </a:rPr>
                        <a:t>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sv-SE" sz="700" b="0" i="0" u="none" strike="noStrike" dirty="0">
                          <a:solidFill>
                            <a:srgbClr val="000000"/>
                          </a:solidFill>
                          <a:effectLst/>
                          <a:latin typeface="Arial" panose="020B0604020202020204" pitchFamily="34" charset="0"/>
                          <a:cs typeface="Arial" panose="020B0604020202020204" pitchFamily="34" charset="0"/>
                        </a:rPr>
                        <a:t>(5%)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dirty="0">
                          <a:solidFill>
                            <a:srgbClr val="333333"/>
                          </a:solidFill>
                          <a:effectLst/>
                          <a:latin typeface="Arial" panose="020B0604020202020204" pitchFamily="34" charset="0"/>
                          <a:cs typeface="Arial" panose="020B0604020202020204" pitchFamily="34" charset="0"/>
                        </a:rPr>
                        <a:t>&lt;1%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b"/>
                      <a:r>
                        <a:rPr lang="sv-SE" sz="700" b="0" i="0" u="none" strike="noStrike" dirty="0">
                          <a:solidFill>
                            <a:srgbClr val="000000"/>
                          </a:solidFill>
                          <a:effectLst/>
                          <a:latin typeface="Arial" panose="020B0604020202020204" pitchFamily="34" charset="0"/>
                          <a:cs typeface="Arial" panose="020B0604020202020204" pitchFamily="34" charset="0"/>
                        </a:rPr>
                        <a:t>(&lt;1%)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dirty="0">
                          <a:solidFill>
                            <a:srgbClr val="333333"/>
                          </a:solidFill>
                          <a:effectLst/>
                          <a:latin typeface="Arial" panose="020B0604020202020204" pitchFamily="34" charset="0"/>
                          <a:cs typeface="Arial" panose="020B0604020202020204" pitchFamily="34" charset="0"/>
                        </a:rPr>
                        <a:t>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b"/>
                      <a:r>
                        <a:rPr lang="sv-SE" sz="700" b="0" i="0" u="none" strike="noStrike" dirty="0">
                          <a:solidFill>
                            <a:srgbClr val="000000"/>
                          </a:solidFill>
                          <a:effectLst/>
                          <a:latin typeface="Arial" panose="020B0604020202020204" pitchFamily="34" charset="0"/>
                          <a:cs typeface="Arial" panose="020B0604020202020204" pitchFamily="34" charset="0"/>
                        </a:rPr>
                        <a:t>(&lt;1%)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36750016"/>
                  </a:ext>
                </a:extLst>
              </a:tr>
              <a:tr h="190500">
                <a:tc>
                  <a:txBody>
                    <a:bodyPr/>
                    <a:lstStyle/>
                    <a:p>
                      <a:pPr marL="0" algn="r" defTabSz="914400" rtl="0" eaLnBrk="1" fontAlgn="b" latinLnBrk="0" hangingPunct="1"/>
                      <a:r>
                        <a:rPr lang="sv-SE" sz="900" b="1" u="none" strike="noStrike" kern="1200">
                          <a:solidFill>
                            <a:schemeClr val="tx1"/>
                          </a:solidFill>
                          <a:effectLst/>
                          <a:latin typeface="+mn-lt"/>
                          <a:ea typeface="+mn-ea"/>
                          <a:cs typeface="+mn-cs"/>
                        </a:rPr>
                        <a:t>Afrika</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333333"/>
                          </a:solidFill>
                          <a:effectLst/>
                          <a:latin typeface="Arial" panose="020B0604020202020204" pitchFamily="34" charset="0"/>
                          <a:cs typeface="Arial" panose="020B0604020202020204" pitchFamily="34" charset="0"/>
                        </a:rPr>
                        <a:t>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sv-SE" sz="700" b="0" i="0" u="none" strike="noStrike">
                          <a:solidFill>
                            <a:srgbClr val="000000"/>
                          </a:solidFill>
                          <a:effectLst/>
                          <a:latin typeface="Arial" panose="020B0604020202020204" pitchFamily="34" charset="0"/>
                          <a:cs typeface="Arial" panose="020B0604020202020204" pitchFamily="34" charset="0"/>
                        </a:rPr>
                        <a:t>(2%)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dirty="0">
                          <a:solidFill>
                            <a:srgbClr val="333333"/>
                          </a:solidFill>
                          <a:effectLst/>
                          <a:latin typeface="Arial" panose="020B0604020202020204" pitchFamily="34" charset="0"/>
                          <a:cs typeface="Arial" panose="020B0604020202020204" pitchFamily="34" charset="0"/>
                        </a:rPr>
                        <a:t>&lt;1%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sv-SE" sz="700" b="0" i="0" u="none" strike="noStrike" dirty="0">
                          <a:solidFill>
                            <a:srgbClr val="000000"/>
                          </a:solidFill>
                          <a:effectLst/>
                          <a:latin typeface="Arial" panose="020B0604020202020204" pitchFamily="34" charset="0"/>
                          <a:cs typeface="Arial" panose="020B0604020202020204" pitchFamily="34" charset="0"/>
                        </a:rPr>
                        <a:t>(&lt;1 %)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333333"/>
                          </a:solidFill>
                          <a:effectLst/>
                          <a:latin typeface="Arial" panose="020B0604020202020204" pitchFamily="34" charset="0"/>
                          <a:cs typeface="Arial" panose="020B0604020202020204" pitchFamily="34" charset="0"/>
                        </a:rPr>
                        <a:t>5</a:t>
                      </a:r>
                      <a:r>
                        <a:rPr lang="sv-SE" sz="900" b="0" i="0" u="none" strike="noStrike" dirty="0">
                          <a:solidFill>
                            <a:srgbClr val="000000"/>
                          </a:solidFill>
                          <a:effectLst/>
                          <a:latin typeface="Arial" panose="020B0604020202020204" pitchFamily="34" charset="0"/>
                          <a:cs typeface="Arial" panose="020B0604020202020204" pitchFamily="34" charset="0"/>
                        </a:rPr>
                        <a: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b"/>
                      <a:r>
                        <a:rPr lang="sv-SE" sz="700" b="0" i="0" u="none" strike="noStrike" dirty="0">
                          <a:solidFill>
                            <a:srgbClr val="000000"/>
                          </a:solidFill>
                          <a:effectLst/>
                          <a:latin typeface="Arial" panose="020B0604020202020204" pitchFamily="34" charset="0"/>
                          <a:cs typeface="Arial" panose="020B0604020202020204" pitchFamily="34" charset="0"/>
                        </a:rPr>
                        <a:t>(&lt;1%)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dirty="0">
                          <a:solidFill>
                            <a:srgbClr val="333333"/>
                          </a:solidFill>
                          <a:effectLst/>
                          <a:latin typeface="Arial" panose="020B0604020202020204" pitchFamily="34" charset="0"/>
                          <a:cs typeface="Arial" panose="020B0604020202020204" pitchFamily="34" charset="0"/>
                        </a:rPr>
                        <a:t>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b"/>
                      <a:r>
                        <a:rPr lang="sv-SE" sz="700" b="0" i="0" u="none" strike="noStrike" dirty="0">
                          <a:solidFill>
                            <a:srgbClr val="000000"/>
                          </a:solidFill>
                          <a:effectLst/>
                          <a:latin typeface="Arial" panose="020B0604020202020204" pitchFamily="34" charset="0"/>
                          <a:cs typeface="Arial" panose="020B0604020202020204" pitchFamily="34" charset="0"/>
                        </a:rPr>
                        <a:t>(&lt;1%)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83067823"/>
                  </a:ext>
                </a:extLst>
              </a:tr>
              <a:tr h="190500">
                <a:tc>
                  <a:txBody>
                    <a:bodyPr/>
                    <a:lstStyle/>
                    <a:p>
                      <a:pPr marL="0" algn="r" defTabSz="914400" rtl="0" eaLnBrk="1" fontAlgn="b" latinLnBrk="0" hangingPunct="1"/>
                      <a:r>
                        <a:rPr lang="sv-SE" sz="900" b="1" u="none" strike="noStrike" kern="1200">
                          <a:solidFill>
                            <a:schemeClr val="tx1"/>
                          </a:solidFill>
                          <a:effectLst/>
                          <a:latin typeface="+mn-lt"/>
                          <a:ea typeface="+mn-ea"/>
                          <a:cs typeface="+mn-cs"/>
                        </a:rPr>
                        <a:t>Mellanöstern</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dirty="0">
                          <a:solidFill>
                            <a:srgbClr val="333333"/>
                          </a:solidFill>
                          <a:effectLst/>
                          <a:latin typeface="Arial" panose="020B0604020202020204" pitchFamily="34" charset="0"/>
                          <a:cs typeface="Arial" panose="020B0604020202020204" pitchFamily="34" charset="0"/>
                        </a:rPr>
                        <a:t>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sv-SE" sz="700" b="0" i="0" u="none" strike="noStrike" dirty="0">
                          <a:solidFill>
                            <a:srgbClr val="000000"/>
                          </a:solidFill>
                          <a:effectLst/>
                          <a:latin typeface="Arial" panose="020B0604020202020204" pitchFamily="34" charset="0"/>
                          <a:cs typeface="Arial" panose="020B0604020202020204" pitchFamily="34" charset="0"/>
                        </a:rPr>
                        <a:t>(2%)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dirty="0">
                          <a:solidFill>
                            <a:srgbClr val="333333"/>
                          </a:solidFill>
                          <a:effectLst/>
                          <a:latin typeface="Arial" panose="020B0604020202020204" pitchFamily="34" charset="0"/>
                          <a:cs typeface="Arial" panose="020B0604020202020204" pitchFamily="34" charset="0"/>
                        </a:rPr>
                        <a:t>&lt;1%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sv-SE" sz="700" b="0" i="0" u="none" strike="noStrike" dirty="0">
                          <a:solidFill>
                            <a:srgbClr val="000000"/>
                          </a:solidFill>
                          <a:effectLst/>
                          <a:latin typeface="Arial" panose="020B0604020202020204" pitchFamily="34" charset="0"/>
                          <a:cs typeface="Arial" panose="020B0604020202020204" pitchFamily="34" charset="0"/>
                        </a:rPr>
                        <a:t>(5%)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&lt;1%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b"/>
                      <a:r>
                        <a:rPr lang="sv-SE" sz="700" b="0" i="0" u="none" strike="noStrike" dirty="0">
                          <a:solidFill>
                            <a:srgbClr val="000000"/>
                          </a:solidFill>
                          <a:effectLst/>
                          <a:latin typeface="Arial" panose="020B0604020202020204" pitchFamily="34" charset="0"/>
                          <a:cs typeface="Arial" panose="020B0604020202020204" pitchFamily="34" charset="0"/>
                        </a:rPr>
                        <a:t>(3%)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dirty="0">
                          <a:solidFill>
                            <a:srgbClr val="333333"/>
                          </a:solidFill>
                          <a:effectLst/>
                          <a:latin typeface="Arial" panose="020B0604020202020204" pitchFamily="34" charset="0"/>
                          <a:cs typeface="Arial" panose="020B0604020202020204" pitchFamily="34" charset="0"/>
                        </a:rPr>
                        <a:t>&lt;1%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b"/>
                      <a:r>
                        <a:rPr lang="sv-SE" sz="700" b="0" i="0" u="none" strike="noStrike" dirty="0">
                          <a:solidFill>
                            <a:srgbClr val="000000"/>
                          </a:solidFill>
                          <a:effectLst/>
                          <a:latin typeface="Arial" panose="020B0604020202020204" pitchFamily="34" charset="0"/>
                          <a:cs typeface="Arial" panose="020B0604020202020204" pitchFamily="34" charset="0"/>
                        </a:rPr>
                        <a:t>(&lt;1%)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13143961"/>
                  </a:ext>
                </a:extLst>
              </a:tr>
              <a:tr h="190500">
                <a:tc>
                  <a:txBody>
                    <a:bodyPr/>
                    <a:lstStyle/>
                    <a:p>
                      <a:pPr marL="0" algn="r" defTabSz="914400" rtl="0" eaLnBrk="1" fontAlgn="b" latinLnBrk="0" hangingPunct="1"/>
                      <a:r>
                        <a:rPr lang="sv-SE" sz="900" b="1" u="none" strike="noStrike" kern="1200">
                          <a:solidFill>
                            <a:schemeClr val="tx1"/>
                          </a:solidFill>
                          <a:effectLst/>
                          <a:latin typeface="+mn-lt"/>
                          <a:ea typeface="+mn-ea"/>
                          <a:cs typeface="+mn-cs"/>
                        </a:rPr>
                        <a:t>Asien &amp; Oceanien</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333333"/>
                          </a:solidFill>
                          <a:effectLst/>
                          <a:latin typeface="Arial" panose="020B0604020202020204" pitchFamily="34" charset="0"/>
                          <a:cs typeface="Arial" panose="020B0604020202020204" pitchFamily="34" charset="0"/>
                        </a:rPr>
                        <a:t>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sv-SE" sz="700" b="0" i="0" u="none" strike="noStrike" dirty="0">
                          <a:solidFill>
                            <a:srgbClr val="000000"/>
                          </a:solidFill>
                          <a:effectLst/>
                          <a:latin typeface="Arial" panose="020B0604020202020204" pitchFamily="34" charset="0"/>
                          <a:cs typeface="Arial" panose="020B0604020202020204" pitchFamily="34" charset="0"/>
                        </a:rPr>
                        <a:t>(3%)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11%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sv-SE" sz="700" b="0" i="0" u="none" strike="noStrike" dirty="0">
                          <a:solidFill>
                            <a:srgbClr val="000000"/>
                          </a:solidFill>
                          <a:effectLst/>
                          <a:latin typeface="Arial" panose="020B0604020202020204" pitchFamily="34" charset="0"/>
                          <a:cs typeface="Arial" panose="020B0604020202020204" pitchFamily="34" charset="0"/>
                        </a:rPr>
                        <a:t>(14%)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&lt;1%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b"/>
                      <a:r>
                        <a:rPr lang="sv-SE" sz="700" b="0" i="0" u="none" strike="noStrike" dirty="0">
                          <a:solidFill>
                            <a:srgbClr val="000000"/>
                          </a:solidFill>
                          <a:effectLst/>
                          <a:latin typeface="Arial" panose="020B0604020202020204" pitchFamily="34" charset="0"/>
                          <a:cs typeface="Arial" panose="020B0604020202020204" pitchFamily="34" charset="0"/>
                        </a:rPr>
                        <a:t>(8%)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11%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b"/>
                      <a:r>
                        <a:rPr lang="sv-SE" sz="700" b="0" i="0" u="none" strike="noStrike" dirty="0">
                          <a:solidFill>
                            <a:srgbClr val="000000"/>
                          </a:solidFill>
                          <a:effectLst/>
                          <a:latin typeface="Arial" panose="020B0604020202020204" pitchFamily="34" charset="0"/>
                          <a:cs typeface="Arial" panose="020B0604020202020204" pitchFamily="34" charset="0"/>
                        </a:rPr>
                        <a:t>(7%)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25730448"/>
                  </a:ext>
                </a:extLst>
              </a:tr>
              <a:tr h="190500">
                <a:tc>
                  <a:txBody>
                    <a:bodyPr/>
                    <a:lstStyle/>
                    <a:p>
                      <a:pPr marL="0" algn="r" defTabSz="914400" rtl="0" eaLnBrk="1" fontAlgn="b" latinLnBrk="0" hangingPunct="1"/>
                      <a:endParaRPr lang="sv-SE" sz="900" b="1" u="none" strike="noStrike" kern="1200">
                        <a:solidFill>
                          <a:schemeClr val="tx1"/>
                        </a:solidFill>
                        <a:effectLst/>
                        <a:latin typeface="+mn-lt"/>
                        <a:ea typeface="+mn-ea"/>
                        <a:cs typeface="+mn-cs"/>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b" latinLnBrk="0" hangingPunct="1"/>
                      <a:endParaRPr lang="sv-SE" sz="900" b="0" u="none" strike="noStrike" kern="120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sv-SE" sz="700" b="0" i="1" u="none" strike="noStrike" noProof="0">
                        <a:solidFill>
                          <a:srgbClr val="333333"/>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b" latinLnBrk="0" hangingPunct="1"/>
                      <a:endParaRPr lang="sv-SE" sz="900" b="0" u="none" strike="noStrike" kern="120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sv-SE" sz="700" i="1" u="none" strike="noStrike" kern="1200" noProof="0">
                        <a:solidFill>
                          <a:schemeClr val="dk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b" latinLnBrk="0" hangingPunct="1"/>
                      <a:endParaRPr lang="sv-SE" sz="900" b="0" u="none" strike="noStrike" kern="1200" dirty="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sv-SE" sz="700" i="1" u="none" strike="noStrike" kern="1200" noProof="0">
                        <a:solidFill>
                          <a:schemeClr val="dk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b" latinLnBrk="0" hangingPunct="1"/>
                      <a:endParaRPr lang="sv-SE" sz="900" b="0" u="none" strike="noStrike" kern="120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sv-SE" sz="700" i="1" u="none" strike="noStrike" kern="1200" noProof="0" dirty="0">
                        <a:solidFill>
                          <a:schemeClr val="dk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7020311"/>
                  </a:ext>
                </a:extLst>
              </a:tr>
            </a:tbl>
          </a:graphicData>
        </a:graphic>
      </p:graphicFrame>
      <p:sp>
        <p:nvSpPr>
          <p:cNvPr id="117" name="Ned 116">
            <a:extLst>
              <a:ext uri="{FF2B5EF4-FFF2-40B4-BE49-F238E27FC236}">
                <a16:creationId xmlns:a16="http://schemas.microsoft.com/office/drawing/2014/main" id="{58A32F38-6BB3-E32D-DC34-B4D175A1B6E8}"/>
              </a:ext>
            </a:extLst>
          </p:cNvPr>
          <p:cNvSpPr/>
          <p:nvPr/>
        </p:nvSpPr>
        <p:spPr>
          <a:xfrm rot="10800000" flipV="1">
            <a:off x="8578323" y="5088878"/>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0" name="Ned 119">
            <a:extLst>
              <a:ext uri="{FF2B5EF4-FFF2-40B4-BE49-F238E27FC236}">
                <a16:creationId xmlns:a16="http://schemas.microsoft.com/office/drawing/2014/main" id="{BF03C64A-A4BC-4E23-CDB5-85C3780FBC59}"/>
              </a:ext>
            </a:extLst>
          </p:cNvPr>
          <p:cNvSpPr/>
          <p:nvPr/>
        </p:nvSpPr>
        <p:spPr>
          <a:xfrm rot="10800000" flipV="1">
            <a:off x="7519141" y="5680340"/>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1" name="Ned 120">
            <a:extLst>
              <a:ext uri="{FF2B5EF4-FFF2-40B4-BE49-F238E27FC236}">
                <a16:creationId xmlns:a16="http://schemas.microsoft.com/office/drawing/2014/main" id="{653DE8EF-EE5E-5AF7-DA23-E0C1444F21A4}"/>
              </a:ext>
            </a:extLst>
          </p:cNvPr>
          <p:cNvSpPr/>
          <p:nvPr/>
        </p:nvSpPr>
        <p:spPr>
          <a:xfrm rot="10800000" flipV="1">
            <a:off x="8568208" y="5869235"/>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7" name="Ned 126">
            <a:extLst>
              <a:ext uri="{FF2B5EF4-FFF2-40B4-BE49-F238E27FC236}">
                <a16:creationId xmlns:a16="http://schemas.microsoft.com/office/drawing/2014/main" id="{DBDBEB81-F845-F925-2945-423D255A1044}"/>
              </a:ext>
            </a:extLst>
          </p:cNvPr>
          <p:cNvSpPr/>
          <p:nvPr/>
        </p:nvSpPr>
        <p:spPr>
          <a:xfrm rot="10800000">
            <a:off x="7533994" y="4633764"/>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1" name="Ned 130">
            <a:extLst>
              <a:ext uri="{FF2B5EF4-FFF2-40B4-BE49-F238E27FC236}">
                <a16:creationId xmlns:a16="http://schemas.microsoft.com/office/drawing/2014/main" id="{24605F90-618E-F71C-F3D9-013B4DF63AC5}"/>
              </a:ext>
            </a:extLst>
          </p:cNvPr>
          <p:cNvSpPr/>
          <p:nvPr/>
        </p:nvSpPr>
        <p:spPr>
          <a:xfrm rot="10800000">
            <a:off x="9717840" y="5465515"/>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4" name="Ned 133">
            <a:extLst>
              <a:ext uri="{FF2B5EF4-FFF2-40B4-BE49-F238E27FC236}">
                <a16:creationId xmlns:a16="http://schemas.microsoft.com/office/drawing/2014/main" id="{3D6C9617-8D5E-24B6-2A51-3769B58FD60B}"/>
              </a:ext>
            </a:extLst>
          </p:cNvPr>
          <p:cNvSpPr/>
          <p:nvPr/>
        </p:nvSpPr>
        <p:spPr>
          <a:xfrm rot="10800000">
            <a:off x="9717840" y="5087481"/>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5" name="Ned 134">
            <a:extLst>
              <a:ext uri="{FF2B5EF4-FFF2-40B4-BE49-F238E27FC236}">
                <a16:creationId xmlns:a16="http://schemas.microsoft.com/office/drawing/2014/main" id="{707881E8-D1DA-A897-9CEC-D86181B3BF33}"/>
              </a:ext>
            </a:extLst>
          </p:cNvPr>
          <p:cNvSpPr/>
          <p:nvPr/>
        </p:nvSpPr>
        <p:spPr>
          <a:xfrm rot="10800000" flipV="1">
            <a:off x="9708157" y="5658042"/>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7" name="Ned 136">
            <a:extLst>
              <a:ext uri="{FF2B5EF4-FFF2-40B4-BE49-F238E27FC236}">
                <a16:creationId xmlns:a16="http://schemas.microsoft.com/office/drawing/2014/main" id="{8DDF13DE-A6EC-66CF-95BD-8C33F253258C}"/>
              </a:ext>
            </a:extLst>
          </p:cNvPr>
          <p:cNvSpPr/>
          <p:nvPr/>
        </p:nvSpPr>
        <p:spPr>
          <a:xfrm flipV="1">
            <a:off x="9696417" y="4631856"/>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9" name="Ned 138">
            <a:extLst>
              <a:ext uri="{FF2B5EF4-FFF2-40B4-BE49-F238E27FC236}">
                <a16:creationId xmlns:a16="http://schemas.microsoft.com/office/drawing/2014/main" id="{958655E0-A6F5-B9CD-4EA6-D0F0426A7139}"/>
              </a:ext>
            </a:extLst>
          </p:cNvPr>
          <p:cNvSpPr/>
          <p:nvPr/>
        </p:nvSpPr>
        <p:spPr>
          <a:xfrm rot="10800000">
            <a:off x="10795152" y="5097044"/>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0" name="Ned 139">
            <a:extLst>
              <a:ext uri="{FF2B5EF4-FFF2-40B4-BE49-F238E27FC236}">
                <a16:creationId xmlns:a16="http://schemas.microsoft.com/office/drawing/2014/main" id="{84A8F7B6-ADF1-3617-9EA4-93973A78951B}"/>
              </a:ext>
            </a:extLst>
          </p:cNvPr>
          <p:cNvSpPr/>
          <p:nvPr/>
        </p:nvSpPr>
        <p:spPr>
          <a:xfrm rot="10800000" flipV="1">
            <a:off x="10795152" y="4633765"/>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2" name="Höger 151">
            <a:extLst>
              <a:ext uri="{FF2B5EF4-FFF2-40B4-BE49-F238E27FC236}">
                <a16:creationId xmlns:a16="http://schemas.microsoft.com/office/drawing/2014/main" id="{8D294C30-825F-B957-2FE4-EA2CBB234A73}"/>
              </a:ext>
            </a:extLst>
          </p:cNvPr>
          <p:cNvSpPr/>
          <p:nvPr/>
        </p:nvSpPr>
        <p:spPr>
          <a:xfrm>
            <a:off x="8560550" y="5499971"/>
            <a:ext cx="115381" cy="84455"/>
          </a:xfrm>
          <a:prstGeom prst="right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3" name="Höger 152">
            <a:extLst>
              <a:ext uri="{FF2B5EF4-FFF2-40B4-BE49-F238E27FC236}">
                <a16:creationId xmlns:a16="http://schemas.microsoft.com/office/drawing/2014/main" id="{F5D32785-4D52-869E-BD6A-9FC62DC295A7}"/>
              </a:ext>
            </a:extLst>
          </p:cNvPr>
          <p:cNvSpPr/>
          <p:nvPr/>
        </p:nvSpPr>
        <p:spPr>
          <a:xfrm rot="5400000">
            <a:off x="7509183" y="5500777"/>
            <a:ext cx="115381" cy="8445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6" name="Höger 155">
            <a:extLst>
              <a:ext uri="{FF2B5EF4-FFF2-40B4-BE49-F238E27FC236}">
                <a16:creationId xmlns:a16="http://schemas.microsoft.com/office/drawing/2014/main" id="{CC458802-2CDE-E32A-F40A-E9BFC1D97062}"/>
              </a:ext>
            </a:extLst>
          </p:cNvPr>
          <p:cNvSpPr/>
          <p:nvPr/>
        </p:nvSpPr>
        <p:spPr>
          <a:xfrm>
            <a:off x="9695751" y="5312644"/>
            <a:ext cx="115381" cy="84455"/>
          </a:xfrm>
          <a:prstGeom prst="right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5">
            <a:extLst>
              <a:ext uri="{FF2B5EF4-FFF2-40B4-BE49-F238E27FC236}">
                <a16:creationId xmlns:a16="http://schemas.microsoft.com/office/drawing/2014/main" id="{EA16DCEE-AEB4-B427-7468-B9D7AD6A820F}"/>
              </a:ext>
            </a:extLst>
          </p:cNvPr>
          <p:cNvSpPr txBox="1"/>
          <p:nvPr/>
        </p:nvSpPr>
        <p:spPr>
          <a:xfrm>
            <a:off x="6938824" y="3745098"/>
            <a:ext cx="545342" cy="253916"/>
          </a:xfrm>
          <a:prstGeom prst="rect">
            <a:avLst/>
          </a:prstGeom>
          <a:noFill/>
        </p:spPr>
        <p:txBody>
          <a:bodyPr wrap="none" rtlCol="0">
            <a:spAutoFit/>
          </a:bodyPr>
          <a:lstStyle/>
          <a:p>
            <a:r>
              <a:rPr lang="sv-SE" sz="1050" dirty="0">
                <a:solidFill>
                  <a:schemeClr val="bg1"/>
                </a:solidFill>
              </a:rPr>
              <a:t>(45%)</a:t>
            </a:r>
          </a:p>
        </p:txBody>
      </p:sp>
      <p:sp>
        <p:nvSpPr>
          <p:cNvPr id="18" name="textruta 17">
            <a:extLst>
              <a:ext uri="{FF2B5EF4-FFF2-40B4-BE49-F238E27FC236}">
                <a16:creationId xmlns:a16="http://schemas.microsoft.com/office/drawing/2014/main" id="{D4D0A9BD-C4F4-891B-FBE6-2FE32DA5F878}"/>
              </a:ext>
            </a:extLst>
          </p:cNvPr>
          <p:cNvSpPr txBox="1"/>
          <p:nvPr/>
        </p:nvSpPr>
        <p:spPr>
          <a:xfrm>
            <a:off x="8485332" y="2455453"/>
            <a:ext cx="545342" cy="253916"/>
          </a:xfrm>
          <a:prstGeom prst="rect">
            <a:avLst/>
          </a:prstGeom>
          <a:noFill/>
        </p:spPr>
        <p:txBody>
          <a:bodyPr wrap="none" rtlCol="0">
            <a:spAutoFit/>
          </a:bodyPr>
          <a:lstStyle/>
          <a:p>
            <a:r>
              <a:rPr lang="sv-SE" sz="1050" dirty="0">
                <a:solidFill>
                  <a:schemeClr val="bg1"/>
                </a:solidFill>
              </a:rPr>
              <a:t>(26%)</a:t>
            </a:r>
          </a:p>
        </p:txBody>
      </p:sp>
      <p:sp>
        <p:nvSpPr>
          <p:cNvPr id="19" name="textruta 18">
            <a:extLst>
              <a:ext uri="{FF2B5EF4-FFF2-40B4-BE49-F238E27FC236}">
                <a16:creationId xmlns:a16="http://schemas.microsoft.com/office/drawing/2014/main" id="{7CCFFBB9-DA2D-F559-28B3-64803F3BB371}"/>
              </a:ext>
            </a:extLst>
          </p:cNvPr>
          <p:cNvSpPr txBox="1"/>
          <p:nvPr/>
        </p:nvSpPr>
        <p:spPr>
          <a:xfrm>
            <a:off x="9316987" y="3034525"/>
            <a:ext cx="470000" cy="253916"/>
          </a:xfrm>
          <a:prstGeom prst="rect">
            <a:avLst/>
          </a:prstGeom>
          <a:noFill/>
        </p:spPr>
        <p:txBody>
          <a:bodyPr wrap="none" rtlCol="0">
            <a:spAutoFit/>
          </a:bodyPr>
          <a:lstStyle/>
          <a:p>
            <a:r>
              <a:rPr lang="sv-SE" sz="1050" dirty="0">
                <a:solidFill>
                  <a:schemeClr val="bg1"/>
                </a:solidFill>
              </a:rPr>
              <a:t>(9%)</a:t>
            </a:r>
          </a:p>
        </p:txBody>
      </p:sp>
      <p:sp>
        <p:nvSpPr>
          <p:cNvPr id="20" name="textruta 19">
            <a:extLst>
              <a:ext uri="{FF2B5EF4-FFF2-40B4-BE49-F238E27FC236}">
                <a16:creationId xmlns:a16="http://schemas.microsoft.com/office/drawing/2014/main" id="{A6C07189-AB34-8E19-A3C3-9286D9FDB1E4}"/>
              </a:ext>
            </a:extLst>
          </p:cNvPr>
          <p:cNvSpPr txBox="1"/>
          <p:nvPr/>
        </p:nvSpPr>
        <p:spPr>
          <a:xfrm>
            <a:off x="8543976" y="3751677"/>
            <a:ext cx="545342" cy="253916"/>
          </a:xfrm>
          <a:prstGeom prst="rect">
            <a:avLst/>
          </a:prstGeom>
          <a:noFill/>
        </p:spPr>
        <p:txBody>
          <a:bodyPr wrap="none" rtlCol="0">
            <a:spAutoFit/>
          </a:bodyPr>
          <a:lstStyle/>
          <a:p>
            <a:r>
              <a:rPr lang="sv-SE" sz="1050" dirty="0">
                <a:solidFill>
                  <a:schemeClr val="bg1"/>
                </a:solidFill>
              </a:rPr>
              <a:t>(12%)</a:t>
            </a:r>
          </a:p>
        </p:txBody>
      </p:sp>
      <p:sp>
        <p:nvSpPr>
          <p:cNvPr id="22" name="textruta 21">
            <a:extLst>
              <a:ext uri="{FF2B5EF4-FFF2-40B4-BE49-F238E27FC236}">
                <a16:creationId xmlns:a16="http://schemas.microsoft.com/office/drawing/2014/main" id="{DBF12B8D-6E64-D5AD-1811-E3DF70BDB1B6}"/>
              </a:ext>
            </a:extLst>
          </p:cNvPr>
          <p:cNvSpPr txBox="1"/>
          <p:nvPr/>
        </p:nvSpPr>
        <p:spPr>
          <a:xfrm>
            <a:off x="9541166" y="3580986"/>
            <a:ext cx="401072" cy="215444"/>
          </a:xfrm>
          <a:prstGeom prst="rect">
            <a:avLst/>
          </a:prstGeom>
          <a:noFill/>
        </p:spPr>
        <p:txBody>
          <a:bodyPr wrap="none" rtlCol="0">
            <a:spAutoFit/>
          </a:bodyPr>
          <a:lstStyle/>
          <a:p>
            <a:r>
              <a:rPr lang="sv-SE" sz="800" dirty="0"/>
              <a:t>(1%)</a:t>
            </a:r>
          </a:p>
        </p:txBody>
      </p:sp>
      <p:sp>
        <p:nvSpPr>
          <p:cNvPr id="23" name="textruta 22">
            <a:extLst>
              <a:ext uri="{FF2B5EF4-FFF2-40B4-BE49-F238E27FC236}">
                <a16:creationId xmlns:a16="http://schemas.microsoft.com/office/drawing/2014/main" id="{419982E4-8BC3-51A1-53E8-B292BF242E21}"/>
              </a:ext>
            </a:extLst>
          </p:cNvPr>
          <p:cNvSpPr txBox="1"/>
          <p:nvPr/>
        </p:nvSpPr>
        <p:spPr>
          <a:xfrm>
            <a:off x="9263251" y="3796963"/>
            <a:ext cx="401072" cy="215444"/>
          </a:xfrm>
          <a:prstGeom prst="rect">
            <a:avLst/>
          </a:prstGeom>
          <a:noFill/>
        </p:spPr>
        <p:txBody>
          <a:bodyPr wrap="none" rtlCol="0">
            <a:spAutoFit/>
          </a:bodyPr>
          <a:lstStyle/>
          <a:p>
            <a:r>
              <a:rPr lang="sv-SE" sz="800" dirty="0"/>
              <a:t>(4%)</a:t>
            </a:r>
          </a:p>
        </p:txBody>
      </p:sp>
      <p:sp>
        <p:nvSpPr>
          <p:cNvPr id="24" name="Höger 152">
            <a:extLst>
              <a:ext uri="{FF2B5EF4-FFF2-40B4-BE49-F238E27FC236}">
                <a16:creationId xmlns:a16="http://schemas.microsoft.com/office/drawing/2014/main" id="{C50F7524-6765-B6F4-69F3-00299D3A8455}"/>
              </a:ext>
            </a:extLst>
          </p:cNvPr>
          <p:cNvSpPr/>
          <p:nvPr/>
        </p:nvSpPr>
        <p:spPr>
          <a:xfrm rot="16200000">
            <a:off x="7519141" y="4885048"/>
            <a:ext cx="115381" cy="84455"/>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Höger 152">
            <a:extLst>
              <a:ext uri="{FF2B5EF4-FFF2-40B4-BE49-F238E27FC236}">
                <a16:creationId xmlns:a16="http://schemas.microsoft.com/office/drawing/2014/main" id="{C66BF849-8CDE-F4FD-CFEF-9A0E25784798}"/>
              </a:ext>
            </a:extLst>
          </p:cNvPr>
          <p:cNvSpPr/>
          <p:nvPr/>
        </p:nvSpPr>
        <p:spPr>
          <a:xfrm rot="16200000">
            <a:off x="7509182" y="5113028"/>
            <a:ext cx="115381" cy="84455"/>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Höger 152">
            <a:extLst>
              <a:ext uri="{FF2B5EF4-FFF2-40B4-BE49-F238E27FC236}">
                <a16:creationId xmlns:a16="http://schemas.microsoft.com/office/drawing/2014/main" id="{32D251D4-2C8F-1D02-9292-9249FEC745BF}"/>
              </a:ext>
            </a:extLst>
          </p:cNvPr>
          <p:cNvSpPr/>
          <p:nvPr/>
        </p:nvSpPr>
        <p:spPr>
          <a:xfrm rot="16200000">
            <a:off x="7506227" y="5285194"/>
            <a:ext cx="115381" cy="84455"/>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Höger 152">
            <a:extLst>
              <a:ext uri="{FF2B5EF4-FFF2-40B4-BE49-F238E27FC236}">
                <a16:creationId xmlns:a16="http://schemas.microsoft.com/office/drawing/2014/main" id="{2605D5F8-6773-90E0-DD6D-AE27AAEF33FE}"/>
              </a:ext>
            </a:extLst>
          </p:cNvPr>
          <p:cNvSpPr/>
          <p:nvPr/>
        </p:nvSpPr>
        <p:spPr>
          <a:xfrm>
            <a:off x="7505793" y="5872871"/>
            <a:ext cx="115381" cy="84455"/>
          </a:xfrm>
          <a:prstGeom prst="right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Ned 124">
            <a:extLst>
              <a:ext uri="{FF2B5EF4-FFF2-40B4-BE49-F238E27FC236}">
                <a16:creationId xmlns:a16="http://schemas.microsoft.com/office/drawing/2014/main" id="{65FD2932-6214-93E9-F052-192EC70DD050}"/>
              </a:ext>
            </a:extLst>
          </p:cNvPr>
          <p:cNvSpPr/>
          <p:nvPr/>
        </p:nvSpPr>
        <p:spPr>
          <a:xfrm rot="10800000" flipV="1">
            <a:off x="8578323" y="5673291"/>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Ned 124">
            <a:extLst>
              <a:ext uri="{FF2B5EF4-FFF2-40B4-BE49-F238E27FC236}">
                <a16:creationId xmlns:a16="http://schemas.microsoft.com/office/drawing/2014/main" id="{DEB9C879-2552-6A39-55EF-2B996D20F5F2}"/>
              </a:ext>
            </a:extLst>
          </p:cNvPr>
          <p:cNvSpPr/>
          <p:nvPr/>
        </p:nvSpPr>
        <p:spPr>
          <a:xfrm rot="5400000" flipV="1">
            <a:off x="8568208" y="5285194"/>
            <a:ext cx="90570" cy="117091"/>
          </a:xfrm>
          <a:prstGeom prst="down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Ned 124">
            <a:extLst>
              <a:ext uri="{FF2B5EF4-FFF2-40B4-BE49-F238E27FC236}">
                <a16:creationId xmlns:a16="http://schemas.microsoft.com/office/drawing/2014/main" id="{D0AD7318-0445-F302-1802-1F2DE5A99D10}"/>
              </a:ext>
            </a:extLst>
          </p:cNvPr>
          <p:cNvSpPr/>
          <p:nvPr/>
        </p:nvSpPr>
        <p:spPr>
          <a:xfrm flipV="1">
            <a:off x="8580769" y="4857897"/>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Ned 124">
            <a:extLst>
              <a:ext uri="{FF2B5EF4-FFF2-40B4-BE49-F238E27FC236}">
                <a16:creationId xmlns:a16="http://schemas.microsoft.com/office/drawing/2014/main" id="{88170B1E-D379-0712-5326-A9A1C4BDDB78}"/>
              </a:ext>
            </a:extLst>
          </p:cNvPr>
          <p:cNvSpPr/>
          <p:nvPr/>
        </p:nvSpPr>
        <p:spPr>
          <a:xfrm rot="10800000" flipV="1">
            <a:off x="8578323" y="4622736"/>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Ned 136">
            <a:extLst>
              <a:ext uri="{FF2B5EF4-FFF2-40B4-BE49-F238E27FC236}">
                <a16:creationId xmlns:a16="http://schemas.microsoft.com/office/drawing/2014/main" id="{AD1C7113-31A6-971B-6462-8A3AF2C04A4B}"/>
              </a:ext>
            </a:extLst>
          </p:cNvPr>
          <p:cNvSpPr/>
          <p:nvPr/>
        </p:nvSpPr>
        <p:spPr>
          <a:xfrm rot="10800000" flipV="1">
            <a:off x="9708157" y="4869931"/>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Ned 134">
            <a:extLst>
              <a:ext uri="{FF2B5EF4-FFF2-40B4-BE49-F238E27FC236}">
                <a16:creationId xmlns:a16="http://schemas.microsoft.com/office/drawing/2014/main" id="{167603B9-D909-48EA-7BFD-44EAD6107415}"/>
              </a:ext>
            </a:extLst>
          </p:cNvPr>
          <p:cNvSpPr/>
          <p:nvPr/>
        </p:nvSpPr>
        <p:spPr>
          <a:xfrm rot="10800000" flipV="1">
            <a:off x="9717840" y="5861210"/>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Höger 151">
            <a:extLst>
              <a:ext uri="{FF2B5EF4-FFF2-40B4-BE49-F238E27FC236}">
                <a16:creationId xmlns:a16="http://schemas.microsoft.com/office/drawing/2014/main" id="{A6F5CE64-D672-58F8-ADF8-D0DF67369E36}"/>
              </a:ext>
            </a:extLst>
          </p:cNvPr>
          <p:cNvSpPr/>
          <p:nvPr/>
        </p:nvSpPr>
        <p:spPr>
          <a:xfrm rot="16200000">
            <a:off x="10770339" y="5317830"/>
            <a:ext cx="115381" cy="84455"/>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Höger 151">
            <a:extLst>
              <a:ext uri="{FF2B5EF4-FFF2-40B4-BE49-F238E27FC236}">
                <a16:creationId xmlns:a16="http://schemas.microsoft.com/office/drawing/2014/main" id="{14914BCF-A40F-23A7-AE83-93FD8E590668}"/>
              </a:ext>
            </a:extLst>
          </p:cNvPr>
          <p:cNvSpPr/>
          <p:nvPr/>
        </p:nvSpPr>
        <p:spPr>
          <a:xfrm rot="16200000">
            <a:off x="10763670" y="5490717"/>
            <a:ext cx="115381" cy="84455"/>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Höger 151">
            <a:extLst>
              <a:ext uri="{FF2B5EF4-FFF2-40B4-BE49-F238E27FC236}">
                <a16:creationId xmlns:a16="http://schemas.microsoft.com/office/drawing/2014/main" id="{9B597F7C-1288-3C1F-1F7F-2625D6F102FF}"/>
              </a:ext>
            </a:extLst>
          </p:cNvPr>
          <p:cNvSpPr/>
          <p:nvPr/>
        </p:nvSpPr>
        <p:spPr>
          <a:xfrm>
            <a:off x="10770340" y="5684170"/>
            <a:ext cx="115381" cy="84455"/>
          </a:xfrm>
          <a:prstGeom prst="right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Höger 151">
            <a:extLst>
              <a:ext uri="{FF2B5EF4-FFF2-40B4-BE49-F238E27FC236}">
                <a16:creationId xmlns:a16="http://schemas.microsoft.com/office/drawing/2014/main" id="{ACB4752C-087A-5FC7-0B97-CC9C9C813021}"/>
              </a:ext>
            </a:extLst>
          </p:cNvPr>
          <p:cNvSpPr/>
          <p:nvPr/>
        </p:nvSpPr>
        <p:spPr>
          <a:xfrm rot="16200000">
            <a:off x="10770341" y="5869235"/>
            <a:ext cx="115381" cy="84455"/>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Höger 151">
            <a:extLst>
              <a:ext uri="{FF2B5EF4-FFF2-40B4-BE49-F238E27FC236}">
                <a16:creationId xmlns:a16="http://schemas.microsoft.com/office/drawing/2014/main" id="{669F20EF-AF27-0F0D-25A8-FE973E2AF2CC}"/>
              </a:ext>
            </a:extLst>
          </p:cNvPr>
          <p:cNvSpPr/>
          <p:nvPr/>
        </p:nvSpPr>
        <p:spPr>
          <a:xfrm rot="5400000">
            <a:off x="10777854" y="4881722"/>
            <a:ext cx="115381" cy="8445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5" name="Bildobjekt 14">
            <a:extLst>
              <a:ext uri="{FF2B5EF4-FFF2-40B4-BE49-F238E27FC236}">
                <a16:creationId xmlns:a16="http://schemas.microsoft.com/office/drawing/2014/main" id="{6B194E45-347E-A103-71BF-2C14D323FE80}"/>
              </a:ext>
            </a:extLst>
          </p:cNvPr>
          <p:cNvPicPr>
            <a:picLocks noChangeAspect="1"/>
          </p:cNvPicPr>
          <p:nvPr/>
        </p:nvPicPr>
        <p:blipFill>
          <a:blip r:embed="rId5"/>
          <a:stretch>
            <a:fillRect/>
          </a:stretch>
        </p:blipFill>
        <p:spPr>
          <a:xfrm>
            <a:off x="6878969" y="4930192"/>
            <a:ext cx="104790" cy="114316"/>
          </a:xfrm>
          <a:prstGeom prst="rect">
            <a:avLst/>
          </a:prstGeom>
        </p:spPr>
      </p:pic>
      <p:graphicFrame>
        <p:nvGraphicFramePr>
          <p:cNvPr id="7" name="Diagram 6">
            <a:extLst>
              <a:ext uri="{FF2B5EF4-FFF2-40B4-BE49-F238E27FC236}">
                <a16:creationId xmlns:a16="http://schemas.microsoft.com/office/drawing/2014/main" id="{DC8AE8AB-92FE-C1DD-5E9A-CD6F554F2CDF}"/>
              </a:ext>
            </a:extLst>
          </p:cNvPr>
          <p:cNvGraphicFramePr>
            <a:graphicFrameLocks/>
          </p:cNvGraphicFramePr>
          <p:nvPr>
            <p:extLst>
              <p:ext uri="{D42A27DB-BD31-4B8C-83A1-F6EECF244321}">
                <p14:modId xmlns:p14="http://schemas.microsoft.com/office/powerpoint/2010/main" val="361439065"/>
              </p:ext>
            </p:extLst>
          </p:nvPr>
        </p:nvGraphicFramePr>
        <p:xfrm>
          <a:off x="644215" y="1687223"/>
          <a:ext cx="4798312" cy="436966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43242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1="http://schemas.microsoft.com/office/drawing/2015/9/8/chartex">
        <mc:Choice Requires="cx1">
          <p:graphicFrame>
            <p:nvGraphicFramePr>
              <p:cNvPr id="8" name="Diagram 7">
                <a:extLst>
                  <a:ext uri="{FF2B5EF4-FFF2-40B4-BE49-F238E27FC236}">
                    <a16:creationId xmlns:a16="http://schemas.microsoft.com/office/drawing/2014/main" id="{1F29AB4A-E01F-AC17-6D2B-A95F8E509D3C}"/>
                  </a:ext>
                </a:extLst>
              </p:cNvPr>
              <p:cNvGraphicFramePr/>
              <p:nvPr>
                <p:extLst>
                  <p:ext uri="{D42A27DB-BD31-4B8C-83A1-F6EECF244321}">
                    <p14:modId xmlns:p14="http://schemas.microsoft.com/office/powerpoint/2010/main" val="2425295062"/>
                  </p:ext>
                </p:extLst>
              </p:nvPr>
            </p:nvGraphicFramePr>
            <p:xfrm>
              <a:off x="2728315" y="2055812"/>
              <a:ext cx="6921955" cy="3149621"/>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8" name="Diagram 7">
                <a:extLst>
                  <a:ext uri="{FF2B5EF4-FFF2-40B4-BE49-F238E27FC236}">
                    <a16:creationId xmlns:a16="http://schemas.microsoft.com/office/drawing/2014/main" id="{1F29AB4A-E01F-AC17-6D2B-A95F8E509D3C}"/>
                  </a:ext>
                </a:extLst>
              </p:cNvPr>
              <p:cNvPicPr>
                <a:picLocks noGrp="1" noRot="1" noChangeAspect="1" noMove="1" noResize="1" noEditPoints="1" noAdjustHandles="1" noChangeArrowheads="1" noChangeShapeType="1"/>
              </p:cNvPicPr>
              <p:nvPr/>
            </p:nvPicPr>
            <p:blipFill>
              <a:blip r:embed="rId3"/>
              <a:stretch>
                <a:fillRect/>
              </a:stretch>
            </p:blipFill>
            <p:spPr>
              <a:xfrm>
                <a:off x="2728315" y="2055812"/>
                <a:ext cx="6921955" cy="3149621"/>
              </a:xfrm>
              <a:prstGeom prst="rect">
                <a:avLst/>
              </a:prstGeom>
            </p:spPr>
          </p:pic>
        </mc:Fallback>
      </mc:AlternateContent>
      <p:sp>
        <p:nvSpPr>
          <p:cNvPr id="20" name="Ellips 19">
            <a:extLst>
              <a:ext uri="{FF2B5EF4-FFF2-40B4-BE49-F238E27FC236}">
                <a16:creationId xmlns:a16="http://schemas.microsoft.com/office/drawing/2014/main" id="{BDC31A1E-D74F-224A-BC90-FE1522772719}"/>
              </a:ext>
            </a:extLst>
          </p:cNvPr>
          <p:cNvSpPr/>
          <p:nvPr/>
        </p:nvSpPr>
        <p:spPr>
          <a:xfrm>
            <a:off x="9854483" y="2374103"/>
            <a:ext cx="2036023" cy="20360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1400" dirty="0">
                <a:solidFill>
                  <a:sysClr val="windowText" lastClr="000000"/>
                </a:solidFill>
              </a:rPr>
              <a:t>72% (71%) har icke-arvodesbaserade intäkter i någon mån</a:t>
            </a:r>
          </a:p>
        </p:txBody>
      </p:sp>
      <p:sp>
        <p:nvSpPr>
          <p:cNvPr id="2" name="Rubrik 1">
            <a:extLst>
              <a:ext uri="{FF2B5EF4-FFF2-40B4-BE49-F238E27FC236}">
                <a16:creationId xmlns:a16="http://schemas.microsoft.com/office/drawing/2014/main" id="{0222035B-BF8D-734D-B926-717289BB36AA}"/>
              </a:ext>
            </a:extLst>
          </p:cNvPr>
          <p:cNvSpPr>
            <a:spLocks noGrp="1"/>
          </p:cNvSpPr>
          <p:nvPr>
            <p:ph type="title"/>
          </p:nvPr>
        </p:nvSpPr>
        <p:spPr/>
        <p:txBody>
          <a:bodyPr/>
          <a:lstStyle/>
          <a:p>
            <a:r>
              <a:rPr lang="sv-SE" dirty="0"/>
              <a:t>68% av medlemsföretagen har någon form av icke-arvodesbaserade intäkter</a:t>
            </a:r>
          </a:p>
        </p:txBody>
      </p:sp>
      <p:sp>
        <p:nvSpPr>
          <p:cNvPr id="3" name="Platshållare för innehåll 2">
            <a:extLst>
              <a:ext uri="{FF2B5EF4-FFF2-40B4-BE49-F238E27FC236}">
                <a16:creationId xmlns:a16="http://schemas.microsoft.com/office/drawing/2014/main" id="{3C0971D9-B642-1145-8CAD-DCA307DF09B5}"/>
              </a:ext>
            </a:extLst>
          </p:cNvPr>
          <p:cNvSpPr>
            <a:spLocks noGrp="1"/>
          </p:cNvSpPr>
          <p:nvPr>
            <p:ph idx="1"/>
          </p:nvPr>
        </p:nvSpPr>
        <p:spPr>
          <a:xfrm>
            <a:off x="415787" y="1020727"/>
            <a:ext cx="8826825" cy="607754"/>
          </a:xfrm>
        </p:spPr>
        <p:txBody>
          <a:bodyPr/>
          <a:lstStyle/>
          <a:p>
            <a:r>
              <a:rPr lang="sv-SE" b="1" dirty="0"/>
              <a:t>Omsättning från icke-arvodesbaserade intäkter (fastpris, serviceavtal, licenser, mm.) </a:t>
            </a:r>
            <a:br>
              <a:rPr lang="sv-SE" dirty="0"/>
            </a:br>
            <a:r>
              <a:rPr lang="sv-SE" dirty="0"/>
              <a:t> Procent av totala omsättningen, hela branschen</a:t>
            </a:r>
          </a:p>
          <a:p>
            <a:endParaRPr lang="sv-SE" dirty="0"/>
          </a:p>
          <a:p>
            <a:endParaRPr lang="sv-SE" dirty="0"/>
          </a:p>
        </p:txBody>
      </p:sp>
      <p:sp>
        <p:nvSpPr>
          <p:cNvPr id="17" name="Platshållare för sidfot 16">
            <a:extLst>
              <a:ext uri="{FF2B5EF4-FFF2-40B4-BE49-F238E27FC236}">
                <a16:creationId xmlns:a16="http://schemas.microsoft.com/office/drawing/2014/main" id="{DA0F8DC8-0DE1-8F46-90D2-F06188606750}"/>
              </a:ext>
            </a:extLst>
          </p:cNvPr>
          <p:cNvSpPr>
            <a:spLocks noGrp="1"/>
          </p:cNvSpPr>
          <p:nvPr>
            <p:ph type="ftr" sz="quarter" idx="11"/>
          </p:nvPr>
        </p:nvSpPr>
        <p:spPr/>
        <p:txBody>
          <a:bodyPr/>
          <a:lstStyle/>
          <a:p>
            <a:r>
              <a:rPr lang="sv-SE" dirty="0"/>
              <a:t>Insikt 2025 |</a:t>
            </a:r>
          </a:p>
        </p:txBody>
      </p:sp>
      <p:sp>
        <p:nvSpPr>
          <p:cNvPr id="18" name="Platshållare för bildnummer 17">
            <a:extLst>
              <a:ext uri="{FF2B5EF4-FFF2-40B4-BE49-F238E27FC236}">
                <a16:creationId xmlns:a16="http://schemas.microsoft.com/office/drawing/2014/main" id="{74534DB8-AEB1-A840-835E-715174FA217C}"/>
              </a:ext>
            </a:extLst>
          </p:cNvPr>
          <p:cNvSpPr>
            <a:spLocks noGrp="1"/>
          </p:cNvSpPr>
          <p:nvPr>
            <p:ph type="sldNum" sz="quarter" idx="12"/>
          </p:nvPr>
        </p:nvSpPr>
        <p:spPr>
          <a:xfrm>
            <a:off x="9166339" y="6338031"/>
            <a:ext cx="2743200" cy="165400"/>
          </a:xfrm>
        </p:spPr>
        <p:txBody>
          <a:bodyPr/>
          <a:lstStyle/>
          <a:p>
            <a:fld id="{AE086683-F536-42AB-ABBC-F4803DFE8DBC}" type="slidenum">
              <a:rPr lang="sv-SE" smtClean="0"/>
              <a:t>8</a:t>
            </a:fld>
            <a:endParaRPr lang="sv-SE" dirty="0"/>
          </a:p>
        </p:txBody>
      </p:sp>
      <p:sp>
        <p:nvSpPr>
          <p:cNvPr id="9" name="textruta 8">
            <a:extLst>
              <a:ext uri="{FF2B5EF4-FFF2-40B4-BE49-F238E27FC236}">
                <a16:creationId xmlns:a16="http://schemas.microsoft.com/office/drawing/2014/main" id="{74A124CA-503C-C849-A6CA-E33CA113AED4}"/>
              </a:ext>
            </a:extLst>
          </p:cNvPr>
          <p:cNvSpPr txBox="1"/>
          <p:nvPr/>
        </p:nvSpPr>
        <p:spPr>
          <a:xfrm>
            <a:off x="3699978" y="6266842"/>
            <a:ext cx="4792043" cy="307777"/>
          </a:xfrm>
          <a:prstGeom prst="rect">
            <a:avLst/>
          </a:prstGeom>
        </p:spPr>
        <p:txBody>
          <a:bodyPr wrap="square">
            <a:spAutoFit/>
          </a:bodyPr>
          <a:lstStyle>
            <a:defPPr>
              <a:defRPr lang="sv-SE"/>
            </a:defPPr>
            <a:lvl1pPr algn="ctr">
              <a:defRPr sz="700"/>
            </a:lvl1pPr>
          </a:lstStyle>
          <a:p>
            <a:r>
              <a:rPr lang="sv-SE" dirty="0"/>
              <a:t>Icke-arvodesbaserade intäkter är tex. fastpris, serviceavtal, licenser mm, medan arvodesbaserade intäkter är intäkter från löpande och ofta rörliga faktureringsmodeller som grundas på tid och resursanvändning</a:t>
            </a:r>
          </a:p>
        </p:txBody>
      </p:sp>
      <p:sp>
        <p:nvSpPr>
          <p:cNvPr id="5" name="TextBox 9">
            <a:extLst>
              <a:ext uri="{FF2B5EF4-FFF2-40B4-BE49-F238E27FC236}">
                <a16:creationId xmlns:a16="http://schemas.microsoft.com/office/drawing/2014/main" id="{9EB2526C-DFD1-1E47-8BAB-4EEB42F0D50B}"/>
              </a:ext>
            </a:extLst>
          </p:cNvPr>
          <p:cNvSpPr txBox="1"/>
          <p:nvPr/>
        </p:nvSpPr>
        <p:spPr>
          <a:xfrm>
            <a:off x="4771468" y="5511092"/>
            <a:ext cx="2683748" cy="261610"/>
          </a:xfrm>
          <a:prstGeom prst="rect">
            <a:avLst/>
          </a:prstGeom>
          <a:noFill/>
        </p:spPr>
        <p:txBody>
          <a:bodyPr wrap="none" rtlCol="0">
            <a:spAutoFit/>
          </a:bodyPr>
          <a:lstStyle/>
          <a:p>
            <a:pPr algn="ctr"/>
            <a:r>
              <a:rPr lang="en-SE" sz="1100" b="1"/>
              <a:t>Andel </a:t>
            </a:r>
            <a:r>
              <a:rPr lang="sv-SE" sz="1100" b="1"/>
              <a:t>icke-</a:t>
            </a:r>
            <a:r>
              <a:rPr lang="en-SE" sz="1100" b="1"/>
              <a:t>arvodesbaserade intäkter</a:t>
            </a:r>
          </a:p>
        </p:txBody>
      </p:sp>
      <p:sp>
        <p:nvSpPr>
          <p:cNvPr id="6" name="TextBox 18">
            <a:extLst>
              <a:ext uri="{FF2B5EF4-FFF2-40B4-BE49-F238E27FC236}">
                <a16:creationId xmlns:a16="http://schemas.microsoft.com/office/drawing/2014/main" id="{E5026E93-CF91-EF42-88E3-A61939BAD9DC}"/>
              </a:ext>
            </a:extLst>
          </p:cNvPr>
          <p:cNvSpPr txBox="1"/>
          <p:nvPr/>
        </p:nvSpPr>
        <p:spPr>
          <a:xfrm>
            <a:off x="1054107" y="3295985"/>
            <a:ext cx="967180" cy="430887"/>
          </a:xfrm>
          <a:prstGeom prst="rect">
            <a:avLst/>
          </a:prstGeom>
          <a:noFill/>
        </p:spPr>
        <p:txBody>
          <a:bodyPr wrap="square" rtlCol="0">
            <a:spAutoFit/>
          </a:bodyPr>
          <a:lstStyle/>
          <a:p>
            <a:pPr algn="r"/>
            <a:r>
              <a:rPr lang="en-SE" sz="1100" b="1"/>
              <a:t>Andel av företagen</a:t>
            </a:r>
          </a:p>
        </p:txBody>
      </p:sp>
      <p:grpSp>
        <p:nvGrpSpPr>
          <p:cNvPr id="16" name="Grupp 15">
            <a:extLst>
              <a:ext uri="{FF2B5EF4-FFF2-40B4-BE49-F238E27FC236}">
                <a16:creationId xmlns:a16="http://schemas.microsoft.com/office/drawing/2014/main" id="{E4ED1C57-B2E0-C047-85F6-4EB7FCE6E15B}"/>
              </a:ext>
            </a:extLst>
          </p:cNvPr>
          <p:cNvGrpSpPr/>
          <p:nvPr/>
        </p:nvGrpSpPr>
        <p:grpSpPr>
          <a:xfrm>
            <a:off x="4265759" y="2332893"/>
            <a:ext cx="5454389" cy="1804774"/>
            <a:chOff x="10810486" y="2299069"/>
            <a:chExt cx="6099541" cy="1967625"/>
          </a:xfrm>
        </p:grpSpPr>
        <p:sp>
          <p:nvSpPr>
            <p:cNvPr id="13" name="Right Brace 15">
              <a:extLst>
                <a:ext uri="{FF2B5EF4-FFF2-40B4-BE49-F238E27FC236}">
                  <a16:creationId xmlns:a16="http://schemas.microsoft.com/office/drawing/2014/main" id="{43C66537-5C64-2E41-821C-3539596BB68C}"/>
                </a:ext>
              </a:extLst>
            </p:cNvPr>
            <p:cNvSpPr/>
            <p:nvPr/>
          </p:nvSpPr>
          <p:spPr>
            <a:xfrm>
              <a:off x="16720724" y="2299069"/>
              <a:ext cx="189303" cy="1967625"/>
            </a:xfrm>
            <a:prstGeom prst="rightBrace">
              <a:avLst>
                <a:gd name="adj1" fmla="val 7916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a:p>
          </p:txBody>
        </p:sp>
        <p:cxnSp>
          <p:nvCxnSpPr>
            <p:cNvPr id="15" name="Straight Connector 9">
              <a:extLst>
                <a:ext uri="{FF2B5EF4-FFF2-40B4-BE49-F238E27FC236}">
                  <a16:creationId xmlns:a16="http://schemas.microsoft.com/office/drawing/2014/main" id="{15DD5B88-5537-8F48-A256-3D770879C405}"/>
                </a:ext>
              </a:extLst>
            </p:cNvPr>
            <p:cNvCxnSpPr>
              <a:cxnSpLocks/>
            </p:cNvCxnSpPr>
            <p:nvPr/>
          </p:nvCxnSpPr>
          <p:spPr>
            <a:xfrm flipH="1">
              <a:off x="10810486" y="4256999"/>
              <a:ext cx="5910238"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11" name="Ned 10">
            <a:extLst>
              <a:ext uri="{FF2B5EF4-FFF2-40B4-BE49-F238E27FC236}">
                <a16:creationId xmlns:a16="http://schemas.microsoft.com/office/drawing/2014/main" id="{B46C3CE0-F140-8053-C295-29A52133D6DE}"/>
              </a:ext>
            </a:extLst>
          </p:cNvPr>
          <p:cNvSpPr/>
          <p:nvPr/>
        </p:nvSpPr>
        <p:spPr>
          <a:xfrm rot="10800000">
            <a:off x="10123153" y="2914586"/>
            <a:ext cx="90570" cy="117091"/>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ruta 6">
            <a:extLst>
              <a:ext uri="{FF2B5EF4-FFF2-40B4-BE49-F238E27FC236}">
                <a16:creationId xmlns:a16="http://schemas.microsoft.com/office/drawing/2014/main" id="{E45BD2F8-0965-4123-704C-C49422FC9DA6}"/>
              </a:ext>
            </a:extLst>
          </p:cNvPr>
          <p:cNvSpPr txBox="1"/>
          <p:nvPr/>
        </p:nvSpPr>
        <p:spPr>
          <a:xfrm>
            <a:off x="3753577" y="3962492"/>
            <a:ext cx="492443" cy="230832"/>
          </a:xfrm>
          <a:prstGeom prst="rect">
            <a:avLst/>
          </a:prstGeom>
          <a:noFill/>
        </p:spPr>
        <p:txBody>
          <a:bodyPr wrap="none" rtlCol="0">
            <a:spAutoFit/>
          </a:bodyPr>
          <a:lstStyle/>
          <a:p>
            <a:r>
              <a:rPr lang="sv-SE" sz="900" dirty="0"/>
              <a:t>(29%)</a:t>
            </a:r>
          </a:p>
        </p:txBody>
      </p:sp>
      <p:sp>
        <p:nvSpPr>
          <p:cNvPr id="10" name="textruta 9">
            <a:extLst>
              <a:ext uri="{FF2B5EF4-FFF2-40B4-BE49-F238E27FC236}">
                <a16:creationId xmlns:a16="http://schemas.microsoft.com/office/drawing/2014/main" id="{DFD197F7-7BB7-C438-E15E-AC42676CBE2F}"/>
              </a:ext>
            </a:extLst>
          </p:cNvPr>
          <p:cNvSpPr txBox="1"/>
          <p:nvPr/>
        </p:nvSpPr>
        <p:spPr>
          <a:xfrm>
            <a:off x="4817392" y="3167597"/>
            <a:ext cx="492443" cy="230832"/>
          </a:xfrm>
          <a:prstGeom prst="rect">
            <a:avLst/>
          </a:prstGeom>
          <a:noFill/>
        </p:spPr>
        <p:txBody>
          <a:bodyPr wrap="none" rtlCol="0">
            <a:spAutoFit/>
          </a:bodyPr>
          <a:lstStyle/>
          <a:p>
            <a:r>
              <a:rPr lang="sv-SE" sz="900" dirty="0"/>
              <a:t>(26%)</a:t>
            </a:r>
          </a:p>
        </p:txBody>
      </p:sp>
      <p:sp>
        <p:nvSpPr>
          <p:cNvPr id="12" name="textruta 11">
            <a:extLst>
              <a:ext uri="{FF2B5EF4-FFF2-40B4-BE49-F238E27FC236}">
                <a16:creationId xmlns:a16="http://schemas.microsoft.com/office/drawing/2014/main" id="{60B1CA72-71C8-C300-BCC6-56B94A8CA929}"/>
              </a:ext>
            </a:extLst>
          </p:cNvPr>
          <p:cNvSpPr txBox="1"/>
          <p:nvPr/>
        </p:nvSpPr>
        <p:spPr>
          <a:xfrm>
            <a:off x="5893551" y="2845317"/>
            <a:ext cx="492443" cy="230832"/>
          </a:xfrm>
          <a:prstGeom prst="rect">
            <a:avLst/>
          </a:prstGeom>
          <a:noFill/>
        </p:spPr>
        <p:txBody>
          <a:bodyPr wrap="none" rtlCol="0">
            <a:spAutoFit/>
          </a:bodyPr>
          <a:lstStyle/>
          <a:p>
            <a:r>
              <a:rPr lang="sv-SE" sz="900" dirty="0"/>
              <a:t>(13%)</a:t>
            </a:r>
          </a:p>
        </p:txBody>
      </p:sp>
      <p:sp>
        <p:nvSpPr>
          <p:cNvPr id="14" name="textruta 13">
            <a:extLst>
              <a:ext uri="{FF2B5EF4-FFF2-40B4-BE49-F238E27FC236}">
                <a16:creationId xmlns:a16="http://schemas.microsoft.com/office/drawing/2014/main" id="{69E3CB87-F26B-6D8F-397E-DF94B7687C7C}"/>
              </a:ext>
            </a:extLst>
          </p:cNvPr>
          <p:cNvSpPr txBox="1"/>
          <p:nvPr/>
        </p:nvSpPr>
        <p:spPr>
          <a:xfrm>
            <a:off x="6948640" y="2391467"/>
            <a:ext cx="492443" cy="230832"/>
          </a:xfrm>
          <a:prstGeom prst="rect">
            <a:avLst/>
          </a:prstGeom>
          <a:noFill/>
        </p:spPr>
        <p:txBody>
          <a:bodyPr wrap="none" rtlCol="0">
            <a:spAutoFit/>
          </a:bodyPr>
          <a:lstStyle/>
          <a:p>
            <a:r>
              <a:rPr lang="sv-SE" sz="900" dirty="0"/>
              <a:t>(18%)</a:t>
            </a:r>
          </a:p>
        </p:txBody>
      </p:sp>
      <p:sp>
        <p:nvSpPr>
          <p:cNvPr id="19" name="textruta 18">
            <a:extLst>
              <a:ext uri="{FF2B5EF4-FFF2-40B4-BE49-F238E27FC236}">
                <a16:creationId xmlns:a16="http://schemas.microsoft.com/office/drawing/2014/main" id="{D793A445-4B00-4B8D-ECCD-B01CBDF31B89}"/>
              </a:ext>
            </a:extLst>
          </p:cNvPr>
          <p:cNvSpPr txBox="1"/>
          <p:nvPr/>
        </p:nvSpPr>
        <p:spPr>
          <a:xfrm>
            <a:off x="8769032" y="2283709"/>
            <a:ext cx="428322" cy="230832"/>
          </a:xfrm>
          <a:prstGeom prst="rect">
            <a:avLst/>
          </a:prstGeom>
          <a:noFill/>
        </p:spPr>
        <p:txBody>
          <a:bodyPr wrap="none" rtlCol="0">
            <a:spAutoFit/>
          </a:bodyPr>
          <a:lstStyle/>
          <a:p>
            <a:r>
              <a:rPr lang="sv-SE" sz="900" dirty="0"/>
              <a:t>(3%)</a:t>
            </a:r>
          </a:p>
        </p:txBody>
      </p:sp>
      <p:sp>
        <p:nvSpPr>
          <p:cNvPr id="21" name="textruta 20">
            <a:extLst>
              <a:ext uri="{FF2B5EF4-FFF2-40B4-BE49-F238E27FC236}">
                <a16:creationId xmlns:a16="http://schemas.microsoft.com/office/drawing/2014/main" id="{9A85FC43-16DF-4216-5580-0D4FCC86971D}"/>
              </a:ext>
            </a:extLst>
          </p:cNvPr>
          <p:cNvSpPr txBox="1"/>
          <p:nvPr/>
        </p:nvSpPr>
        <p:spPr>
          <a:xfrm>
            <a:off x="7699513" y="2346817"/>
            <a:ext cx="492443" cy="230832"/>
          </a:xfrm>
          <a:prstGeom prst="rect">
            <a:avLst/>
          </a:prstGeom>
          <a:noFill/>
        </p:spPr>
        <p:txBody>
          <a:bodyPr wrap="none" rtlCol="0">
            <a:spAutoFit/>
          </a:bodyPr>
          <a:lstStyle/>
          <a:p>
            <a:r>
              <a:rPr lang="sv-SE" sz="900" dirty="0">
                <a:solidFill>
                  <a:schemeClr val="bg1"/>
                </a:solidFill>
              </a:rPr>
              <a:t>(14%)</a:t>
            </a:r>
          </a:p>
        </p:txBody>
      </p:sp>
    </p:spTree>
    <p:extLst>
      <p:ext uri="{BB962C8B-B14F-4D97-AF65-F5344CB8AC3E}">
        <p14:creationId xmlns:p14="http://schemas.microsoft.com/office/powerpoint/2010/main" val="3601184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llips 12">
            <a:extLst>
              <a:ext uri="{FF2B5EF4-FFF2-40B4-BE49-F238E27FC236}">
                <a16:creationId xmlns:a16="http://schemas.microsoft.com/office/drawing/2014/main" id="{76ED754B-0D9B-EA4C-9759-F74A1A8B7023}"/>
              </a:ext>
            </a:extLst>
          </p:cNvPr>
          <p:cNvSpPr/>
          <p:nvPr/>
        </p:nvSpPr>
        <p:spPr>
          <a:xfrm>
            <a:off x="3110496" y="1722800"/>
            <a:ext cx="1065247" cy="3165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textruta 8">
            <a:extLst>
              <a:ext uri="{FF2B5EF4-FFF2-40B4-BE49-F238E27FC236}">
                <a16:creationId xmlns:a16="http://schemas.microsoft.com/office/drawing/2014/main" id="{EBCB166A-0740-634D-BD4B-193AD41705F1}"/>
              </a:ext>
            </a:extLst>
          </p:cNvPr>
          <p:cNvSpPr txBox="1"/>
          <p:nvPr/>
        </p:nvSpPr>
        <p:spPr>
          <a:xfrm>
            <a:off x="3255881" y="1756403"/>
            <a:ext cx="853119" cy="253916"/>
          </a:xfrm>
          <a:prstGeom prst="rect">
            <a:avLst/>
          </a:prstGeom>
          <a:noFill/>
        </p:spPr>
        <p:txBody>
          <a:bodyPr wrap="none" rtlCol="0">
            <a:spAutoFit/>
          </a:bodyPr>
          <a:lstStyle/>
          <a:p>
            <a:r>
              <a:rPr lang="sv-SE" sz="1050" b="1" dirty="0"/>
              <a:t>66% </a:t>
            </a:r>
            <a:r>
              <a:rPr lang="sv-SE" sz="1050" dirty="0"/>
              <a:t>(66%)</a:t>
            </a:r>
          </a:p>
        </p:txBody>
      </p:sp>
      <p:pic>
        <p:nvPicPr>
          <p:cNvPr id="20" name="Bildobjekt 19">
            <a:extLst>
              <a:ext uri="{FF2B5EF4-FFF2-40B4-BE49-F238E27FC236}">
                <a16:creationId xmlns:a16="http://schemas.microsoft.com/office/drawing/2014/main" id="{F91F4440-BED1-1945-9C21-50330DBAF2EA}"/>
              </a:ext>
            </a:extLst>
          </p:cNvPr>
          <p:cNvPicPr>
            <a:picLocks noChangeAspect="1"/>
          </p:cNvPicPr>
          <p:nvPr/>
        </p:nvPicPr>
        <p:blipFill rotWithShape="1">
          <a:blip r:embed="rId2">
            <a:biLevel thresh="50000"/>
          </a:blip>
          <a:srcRect t="14883" r="18462"/>
          <a:stretch/>
        </p:blipFill>
        <p:spPr>
          <a:xfrm>
            <a:off x="6255184" y="308613"/>
            <a:ext cx="5798478" cy="5837273"/>
          </a:xfrm>
          <a:prstGeom prst="rect">
            <a:avLst/>
          </a:prstGeom>
        </p:spPr>
      </p:pic>
      <p:sp>
        <p:nvSpPr>
          <p:cNvPr id="2" name="Rubrik 1">
            <a:extLst>
              <a:ext uri="{FF2B5EF4-FFF2-40B4-BE49-F238E27FC236}">
                <a16:creationId xmlns:a16="http://schemas.microsoft.com/office/drawing/2014/main" id="{7636540D-21BE-EE45-BF33-9510546FE1CC}"/>
              </a:ext>
            </a:extLst>
          </p:cNvPr>
          <p:cNvSpPr>
            <a:spLocks noGrp="1"/>
          </p:cNvSpPr>
          <p:nvPr>
            <p:ph type="title"/>
          </p:nvPr>
        </p:nvSpPr>
        <p:spPr/>
        <p:txBody>
          <a:bodyPr/>
          <a:lstStyle/>
          <a:p>
            <a:r>
              <a:rPr lang="sv-SE" dirty="0"/>
              <a:t>66 procent av medlemsföretagen investerar i forskning och innovation (</a:t>
            </a:r>
            <a:r>
              <a:rPr lang="sv-SE" dirty="0" err="1"/>
              <a:t>FoI</a:t>
            </a:r>
            <a:r>
              <a:rPr lang="sv-SE" dirty="0"/>
              <a:t>)</a:t>
            </a:r>
          </a:p>
        </p:txBody>
      </p:sp>
      <p:sp>
        <p:nvSpPr>
          <p:cNvPr id="3" name="Platshållare för innehåll 2">
            <a:extLst>
              <a:ext uri="{FF2B5EF4-FFF2-40B4-BE49-F238E27FC236}">
                <a16:creationId xmlns:a16="http://schemas.microsoft.com/office/drawing/2014/main" id="{4B505D28-0EFD-E84B-87CC-F4BAD38939C1}"/>
              </a:ext>
            </a:extLst>
          </p:cNvPr>
          <p:cNvSpPr>
            <a:spLocks noGrp="1"/>
          </p:cNvSpPr>
          <p:nvPr>
            <p:ph idx="1"/>
          </p:nvPr>
        </p:nvSpPr>
        <p:spPr>
          <a:xfrm>
            <a:off x="415787" y="1020726"/>
            <a:ext cx="5176630" cy="601321"/>
          </a:xfrm>
        </p:spPr>
        <p:txBody>
          <a:bodyPr/>
          <a:lstStyle/>
          <a:p>
            <a:r>
              <a:rPr lang="sv-SE" b="1" dirty="0"/>
              <a:t>Andel investerat i </a:t>
            </a:r>
            <a:r>
              <a:rPr lang="sv-SE" b="1" dirty="0" err="1"/>
              <a:t>FoI</a:t>
            </a:r>
            <a:r>
              <a:rPr lang="sv-SE" b="1" dirty="0"/>
              <a:t> (Forskning och Innovation)</a:t>
            </a:r>
            <a:br>
              <a:rPr lang="sv-SE" dirty="0"/>
            </a:br>
            <a:r>
              <a:rPr lang="sv-SE" dirty="0"/>
              <a:t> Procent av totala omsättningen, hela branschen</a:t>
            </a:r>
          </a:p>
        </p:txBody>
      </p:sp>
      <p:sp>
        <p:nvSpPr>
          <p:cNvPr id="4" name="Platshållare för sidfot 3">
            <a:extLst>
              <a:ext uri="{FF2B5EF4-FFF2-40B4-BE49-F238E27FC236}">
                <a16:creationId xmlns:a16="http://schemas.microsoft.com/office/drawing/2014/main" id="{D63C7D92-AD66-D645-AA85-5CA49F2947A3}"/>
              </a:ext>
            </a:extLst>
          </p:cNvPr>
          <p:cNvSpPr>
            <a:spLocks noGrp="1"/>
          </p:cNvSpPr>
          <p:nvPr>
            <p:ph type="ftr" sz="quarter" idx="11"/>
          </p:nvPr>
        </p:nvSpPr>
        <p:spPr/>
        <p:txBody>
          <a:bodyPr/>
          <a:lstStyle/>
          <a:p>
            <a:r>
              <a:rPr lang="sv-SE" dirty="0"/>
              <a:t>Insikt 2025 |</a:t>
            </a:r>
          </a:p>
        </p:txBody>
      </p:sp>
      <p:sp>
        <p:nvSpPr>
          <p:cNvPr id="14" name="Platshållare för bildnummer 13">
            <a:extLst>
              <a:ext uri="{FF2B5EF4-FFF2-40B4-BE49-F238E27FC236}">
                <a16:creationId xmlns:a16="http://schemas.microsoft.com/office/drawing/2014/main" id="{06AC4661-2D5D-2E4F-821B-A3E0C0617C63}"/>
              </a:ext>
            </a:extLst>
          </p:cNvPr>
          <p:cNvSpPr>
            <a:spLocks noGrp="1"/>
          </p:cNvSpPr>
          <p:nvPr>
            <p:ph type="sldNum" sz="quarter" idx="12"/>
          </p:nvPr>
        </p:nvSpPr>
        <p:spPr>
          <a:xfrm>
            <a:off x="9174738" y="6338031"/>
            <a:ext cx="2743200" cy="165400"/>
          </a:xfrm>
        </p:spPr>
        <p:txBody>
          <a:bodyPr/>
          <a:lstStyle/>
          <a:p>
            <a:fld id="{AE086683-F536-42AB-ABBC-F4803DFE8DBC}" type="slidenum">
              <a:rPr lang="sv-SE" smtClean="0"/>
              <a:t>9</a:t>
            </a:fld>
            <a:endParaRPr lang="sv-SE" dirty="0"/>
          </a:p>
        </p:txBody>
      </p:sp>
      <p:sp>
        <p:nvSpPr>
          <p:cNvPr id="22" name="TextBox 9">
            <a:extLst>
              <a:ext uri="{FF2B5EF4-FFF2-40B4-BE49-F238E27FC236}">
                <a16:creationId xmlns:a16="http://schemas.microsoft.com/office/drawing/2014/main" id="{7621A408-1F77-F945-9CFA-52B39A9403DD}"/>
              </a:ext>
            </a:extLst>
          </p:cNvPr>
          <p:cNvSpPr txBox="1"/>
          <p:nvPr/>
        </p:nvSpPr>
        <p:spPr>
          <a:xfrm>
            <a:off x="2685957" y="5480665"/>
            <a:ext cx="1971119" cy="261610"/>
          </a:xfrm>
          <a:prstGeom prst="rect">
            <a:avLst/>
          </a:prstGeom>
          <a:noFill/>
        </p:spPr>
        <p:txBody>
          <a:bodyPr wrap="square" rtlCol="0">
            <a:spAutoFit/>
          </a:bodyPr>
          <a:lstStyle/>
          <a:p>
            <a:pPr algn="ctr"/>
            <a:r>
              <a:rPr lang="sv-SE" sz="1100" b="1" dirty="0"/>
              <a:t>Andel investerat i </a:t>
            </a:r>
            <a:r>
              <a:rPr lang="sv-SE" sz="1100" b="1" dirty="0" err="1"/>
              <a:t>FoI</a:t>
            </a:r>
            <a:endParaRPr lang="sv-SE" sz="1100" b="1" dirty="0"/>
          </a:p>
        </p:txBody>
      </p:sp>
      <p:sp>
        <p:nvSpPr>
          <p:cNvPr id="23" name="TextBox 15">
            <a:extLst>
              <a:ext uri="{FF2B5EF4-FFF2-40B4-BE49-F238E27FC236}">
                <a16:creationId xmlns:a16="http://schemas.microsoft.com/office/drawing/2014/main" id="{3DE9EE74-03A8-CF43-A653-17B93C9AC49A}"/>
              </a:ext>
            </a:extLst>
          </p:cNvPr>
          <p:cNvSpPr txBox="1"/>
          <p:nvPr/>
        </p:nvSpPr>
        <p:spPr>
          <a:xfrm>
            <a:off x="103035" y="3198898"/>
            <a:ext cx="970633" cy="431183"/>
          </a:xfrm>
          <a:prstGeom prst="rect">
            <a:avLst/>
          </a:prstGeom>
          <a:noFill/>
        </p:spPr>
        <p:txBody>
          <a:bodyPr wrap="square" rtlCol="0">
            <a:spAutoFit/>
          </a:bodyPr>
          <a:lstStyle/>
          <a:p>
            <a:pPr algn="r"/>
            <a:r>
              <a:rPr lang="sv-SE" sz="1100" b="1" dirty="0"/>
              <a:t>Andel av företagen</a:t>
            </a:r>
          </a:p>
        </p:txBody>
      </p:sp>
      <p:cxnSp>
        <p:nvCxnSpPr>
          <p:cNvPr id="25" name="Rak 24">
            <a:extLst>
              <a:ext uri="{FF2B5EF4-FFF2-40B4-BE49-F238E27FC236}">
                <a16:creationId xmlns:a16="http://schemas.microsoft.com/office/drawing/2014/main" id="{17F6B818-F151-8340-88AE-945A8E20EC4E}"/>
              </a:ext>
            </a:extLst>
          </p:cNvPr>
          <p:cNvCxnSpPr>
            <a:cxnSpLocks/>
          </p:cNvCxnSpPr>
          <p:nvPr/>
        </p:nvCxnSpPr>
        <p:spPr>
          <a:xfrm flipV="1">
            <a:off x="1029348" y="2154507"/>
            <a:ext cx="0" cy="28215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ell 27">
            <a:extLst>
              <a:ext uri="{FF2B5EF4-FFF2-40B4-BE49-F238E27FC236}">
                <a16:creationId xmlns:a16="http://schemas.microsoft.com/office/drawing/2014/main" id="{1EDDEF4F-CEA1-A844-802D-B58532A32A32}"/>
              </a:ext>
            </a:extLst>
          </p:cNvPr>
          <p:cNvGraphicFramePr>
            <a:graphicFrameLocks noGrp="1"/>
          </p:cNvGraphicFramePr>
          <p:nvPr>
            <p:extLst>
              <p:ext uri="{D42A27DB-BD31-4B8C-83A1-F6EECF244321}">
                <p14:modId xmlns:p14="http://schemas.microsoft.com/office/powerpoint/2010/main" val="3952408984"/>
              </p:ext>
            </p:extLst>
          </p:nvPr>
        </p:nvGraphicFramePr>
        <p:xfrm>
          <a:off x="6870488" y="2591169"/>
          <a:ext cx="4690647" cy="1426365"/>
        </p:xfrm>
        <a:graphic>
          <a:graphicData uri="http://schemas.openxmlformats.org/drawingml/2006/table">
            <a:tbl>
              <a:tblPr>
                <a:tableStyleId>{F5AB1C69-6EDB-4FF4-983F-18BD219EF322}</a:tableStyleId>
              </a:tblPr>
              <a:tblGrid>
                <a:gridCol w="568072">
                  <a:extLst>
                    <a:ext uri="{9D8B030D-6E8A-4147-A177-3AD203B41FA5}">
                      <a16:colId xmlns:a16="http://schemas.microsoft.com/office/drawing/2014/main" val="1404145581"/>
                    </a:ext>
                  </a:extLst>
                </a:gridCol>
                <a:gridCol w="538914">
                  <a:extLst>
                    <a:ext uri="{9D8B030D-6E8A-4147-A177-3AD203B41FA5}">
                      <a16:colId xmlns:a16="http://schemas.microsoft.com/office/drawing/2014/main" val="1922320625"/>
                    </a:ext>
                  </a:extLst>
                </a:gridCol>
                <a:gridCol w="528573">
                  <a:extLst>
                    <a:ext uri="{9D8B030D-6E8A-4147-A177-3AD203B41FA5}">
                      <a16:colId xmlns:a16="http://schemas.microsoft.com/office/drawing/2014/main" val="918119286"/>
                    </a:ext>
                  </a:extLst>
                </a:gridCol>
                <a:gridCol w="655718">
                  <a:extLst>
                    <a:ext uri="{9D8B030D-6E8A-4147-A177-3AD203B41FA5}">
                      <a16:colId xmlns:a16="http://schemas.microsoft.com/office/drawing/2014/main" val="2782325469"/>
                    </a:ext>
                  </a:extLst>
                </a:gridCol>
                <a:gridCol w="604142">
                  <a:extLst>
                    <a:ext uri="{9D8B030D-6E8A-4147-A177-3AD203B41FA5}">
                      <a16:colId xmlns:a16="http://schemas.microsoft.com/office/drawing/2014/main" val="2902445417"/>
                    </a:ext>
                  </a:extLst>
                </a:gridCol>
                <a:gridCol w="482794">
                  <a:extLst>
                    <a:ext uri="{9D8B030D-6E8A-4147-A177-3AD203B41FA5}">
                      <a16:colId xmlns:a16="http://schemas.microsoft.com/office/drawing/2014/main" val="2279515036"/>
                    </a:ext>
                  </a:extLst>
                </a:gridCol>
                <a:gridCol w="404185">
                  <a:extLst>
                    <a:ext uri="{9D8B030D-6E8A-4147-A177-3AD203B41FA5}">
                      <a16:colId xmlns:a16="http://schemas.microsoft.com/office/drawing/2014/main" val="1055579829"/>
                    </a:ext>
                  </a:extLst>
                </a:gridCol>
                <a:gridCol w="498495">
                  <a:extLst>
                    <a:ext uri="{9D8B030D-6E8A-4147-A177-3AD203B41FA5}">
                      <a16:colId xmlns:a16="http://schemas.microsoft.com/office/drawing/2014/main" val="201169120"/>
                    </a:ext>
                  </a:extLst>
                </a:gridCol>
                <a:gridCol w="409754">
                  <a:extLst>
                    <a:ext uri="{9D8B030D-6E8A-4147-A177-3AD203B41FA5}">
                      <a16:colId xmlns:a16="http://schemas.microsoft.com/office/drawing/2014/main" val="2905226331"/>
                    </a:ext>
                  </a:extLst>
                </a:gridCol>
              </a:tblGrid>
              <a:tr h="239049">
                <a:tc>
                  <a:txBody>
                    <a:bodyPr/>
                    <a:lstStyle/>
                    <a:p>
                      <a:pPr marL="0" algn="l" defTabSz="914400" rtl="0" eaLnBrk="1" fontAlgn="b" latinLnBrk="0" hangingPunct="1"/>
                      <a:r>
                        <a:rPr lang="sv-SE" sz="900" u="none" strike="noStrike" kern="1200" dirty="0">
                          <a:solidFill>
                            <a:schemeClr val="tx1"/>
                          </a:solidFill>
                          <a:effectLst/>
                          <a:latin typeface="+mn-lt"/>
                          <a:ea typeface="+mn-ea"/>
                          <a:cs typeface="+mn-cs"/>
                        </a:rPr>
                        <a:t> </a:t>
                      </a: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algn="ctr" defTabSz="914400" rtl="0" eaLnBrk="1" fontAlgn="b" latinLnBrk="0" hangingPunct="1"/>
                      <a:r>
                        <a:rPr lang="sv-SE" sz="800" b="1" u="none" strike="noStrike" kern="1200" dirty="0">
                          <a:solidFill>
                            <a:schemeClr val="tx1"/>
                          </a:solidFill>
                          <a:effectLst/>
                          <a:latin typeface="+mn-lt"/>
                          <a:ea typeface="+mn-ea"/>
                          <a:cs typeface="+mn-cs"/>
                        </a:rPr>
                        <a:t>Teknikkonsultföretag</a:t>
                      </a: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ctr" defTabSz="914400" rtl="0" eaLnBrk="1" fontAlgn="b" latinLnBrk="0" hangingPunct="1"/>
                      <a:endParaRPr lang="sv-SE" sz="1000" b="1" u="none" strike="noStrike" kern="1200">
                        <a:solidFill>
                          <a:schemeClr val="tx1"/>
                        </a:solidFill>
                        <a:effectLst/>
                        <a:latin typeface="+mn-lt"/>
                        <a:ea typeface="+mn-ea"/>
                        <a:cs typeface="+mn-cs"/>
                      </a:endParaRPr>
                    </a:p>
                  </a:txBody>
                  <a:tcPr marL="9525" marR="9525" marT="9525" marB="0" anchor="ctr"/>
                </a:tc>
                <a:tc gridSpan="2">
                  <a:txBody>
                    <a:bodyPr/>
                    <a:lstStyle/>
                    <a:p>
                      <a:pPr marL="0" algn="ctr" defTabSz="914400" rtl="0" eaLnBrk="1" fontAlgn="b" latinLnBrk="0" hangingPunct="1"/>
                      <a:r>
                        <a:rPr lang="sv-SE" sz="800" b="1" u="none" strike="noStrike" kern="1200" dirty="0">
                          <a:solidFill>
                            <a:schemeClr val="tx1"/>
                          </a:solidFill>
                          <a:effectLst/>
                          <a:latin typeface="+mn-lt"/>
                          <a:ea typeface="+mn-ea"/>
                          <a:cs typeface="+mn-cs"/>
                        </a:rPr>
                        <a:t>Industri- och </a:t>
                      </a:r>
                      <a:r>
                        <a:rPr lang="sv-SE" sz="800" b="1" u="none" strike="noStrike" kern="1200" dirty="0" err="1">
                          <a:solidFill>
                            <a:schemeClr val="tx1"/>
                          </a:solidFill>
                          <a:effectLst/>
                          <a:latin typeface="+mn-lt"/>
                          <a:ea typeface="+mn-ea"/>
                          <a:cs typeface="+mn-cs"/>
                        </a:rPr>
                        <a:t>techkonsultföretag</a:t>
                      </a:r>
                      <a:endParaRPr lang="sv-SE" sz="800" b="1" u="none" strike="noStrike" kern="1200" dirty="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ctr" defTabSz="914400" rtl="0" eaLnBrk="1" fontAlgn="b" latinLnBrk="0" hangingPunct="1"/>
                      <a:endParaRPr lang="sv-SE" sz="1000" b="1" u="none" strike="noStrike" kern="120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marL="0" algn="ctr" defTabSz="914400" rtl="0" eaLnBrk="1" fontAlgn="b" latinLnBrk="0" hangingPunct="1"/>
                      <a:r>
                        <a:rPr lang="sv-SE" sz="800" b="1" u="none" strike="noStrike" kern="1200">
                          <a:solidFill>
                            <a:schemeClr val="tx1"/>
                          </a:solidFill>
                          <a:effectLst/>
                          <a:latin typeface="+mn-lt"/>
                          <a:ea typeface="+mn-ea"/>
                          <a:cs typeface="+mn-cs"/>
                        </a:rPr>
                        <a:t>Arkitektföretag</a:t>
                      </a: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ctr" defTabSz="914400" rtl="0" eaLnBrk="1" fontAlgn="b" latinLnBrk="0" hangingPunct="1"/>
                      <a:endParaRPr lang="sv-SE" sz="1000" b="1" u="none" strike="noStrike" kern="120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marL="0" algn="ctr" defTabSz="914400" rtl="0" eaLnBrk="1" fontAlgn="b" latinLnBrk="0" hangingPunct="1"/>
                      <a:r>
                        <a:rPr lang="sv-SE" sz="900" b="1" u="none" strike="noStrike" kern="1200">
                          <a:solidFill>
                            <a:schemeClr val="tx1"/>
                          </a:solidFill>
                          <a:effectLst/>
                          <a:latin typeface="+mn-lt"/>
                          <a:ea typeface="+mn-ea"/>
                          <a:cs typeface="+mn-cs"/>
                        </a:rPr>
                        <a:t>Annan</a:t>
                      </a: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ctr" defTabSz="914400" rtl="0" eaLnBrk="1" fontAlgn="b" latinLnBrk="0" hangingPunct="1"/>
                      <a:endParaRPr lang="sv-SE" sz="1000" b="1" u="none" strike="noStrike" kern="120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4863996"/>
                  </a:ext>
                </a:extLst>
              </a:tr>
              <a:tr h="179736">
                <a:tc>
                  <a:txBody>
                    <a:bodyPr/>
                    <a:lstStyle/>
                    <a:p>
                      <a:pPr algn="r" fontAlgn="b"/>
                      <a:r>
                        <a:rPr lang="sv-SE" sz="900" b="1" u="none" strike="noStrike" kern="1200">
                          <a:solidFill>
                            <a:schemeClr val="tx1"/>
                          </a:solidFill>
                          <a:effectLst/>
                          <a:latin typeface="+mn-lt"/>
                          <a:ea typeface="+mn-ea"/>
                          <a:cs typeface="+mn-cs"/>
                        </a:rPr>
                        <a:t>0%</a:t>
                      </a:r>
                    </a:p>
                  </a:txBody>
                  <a:tcPr marL="0" marR="0" marT="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333333"/>
                          </a:solidFill>
                          <a:effectLst/>
                          <a:latin typeface="Arial" panose="020B0604020202020204" pitchFamily="34" charset="0"/>
                          <a:cs typeface="Arial" panose="020B0604020202020204" pitchFamily="34" charset="0"/>
                        </a:rPr>
                        <a:t>40%</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(40%)</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28%</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(24%)</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32%</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(21%)</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15%</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(33%)</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65436922"/>
                  </a:ext>
                </a:extLst>
              </a:tr>
              <a:tr h="179736">
                <a:tc>
                  <a:txBody>
                    <a:bodyPr/>
                    <a:lstStyle/>
                    <a:p>
                      <a:pPr algn="r" fontAlgn="b"/>
                      <a:r>
                        <a:rPr lang="sv-SE" sz="900" b="1" u="none" strike="noStrike" kern="1200">
                          <a:solidFill>
                            <a:schemeClr val="tx1"/>
                          </a:solidFill>
                          <a:effectLst/>
                          <a:latin typeface="+mn-lt"/>
                          <a:ea typeface="+mn-ea"/>
                          <a:cs typeface="+mn-cs"/>
                        </a:rPr>
                        <a:t>1-4%</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dirty="0">
                          <a:solidFill>
                            <a:srgbClr val="333333"/>
                          </a:solidFill>
                          <a:effectLst/>
                          <a:latin typeface="Arial" panose="020B0604020202020204" pitchFamily="34" charset="0"/>
                          <a:cs typeface="Arial" panose="020B0604020202020204" pitchFamily="34" charset="0"/>
                        </a:rPr>
                        <a:t>35%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(40%)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32%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(29%)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48%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(50%)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46%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(33%)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2673740"/>
                  </a:ext>
                </a:extLst>
              </a:tr>
              <a:tr h="179736">
                <a:tc>
                  <a:txBody>
                    <a:bodyPr/>
                    <a:lstStyle/>
                    <a:p>
                      <a:pPr algn="r" fontAlgn="b"/>
                      <a:r>
                        <a:rPr lang="sv-SE" sz="900" b="1" u="none" strike="noStrike" kern="1200">
                          <a:solidFill>
                            <a:schemeClr val="tx1"/>
                          </a:solidFill>
                          <a:effectLst/>
                          <a:latin typeface="+mn-lt"/>
                          <a:ea typeface="+mn-ea"/>
                          <a:cs typeface="+mn-cs"/>
                        </a:rPr>
                        <a:t>5-9%</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333333"/>
                          </a:solidFill>
                          <a:effectLst/>
                          <a:latin typeface="Arial" panose="020B0604020202020204" pitchFamily="34" charset="0"/>
                          <a:cs typeface="Arial" panose="020B0604020202020204" pitchFamily="34" charset="0"/>
                        </a:rPr>
                        <a:t>19%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(14%)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16%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(14%)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16%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(18%)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(33%)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457591"/>
                  </a:ext>
                </a:extLst>
              </a:tr>
              <a:tr h="179736">
                <a:tc>
                  <a:txBody>
                    <a:bodyPr/>
                    <a:lstStyle/>
                    <a:p>
                      <a:pPr algn="r" fontAlgn="b"/>
                      <a:r>
                        <a:rPr lang="sv-SE" sz="900" b="1" u="none" strike="noStrike" kern="1200">
                          <a:solidFill>
                            <a:schemeClr val="tx1"/>
                          </a:solidFill>
                          <a:effectLst/>
                          <a:latin typeface="+mn-lt"/>
                          <a:ea typeface="+mn-ea"/>
                          <a:cs typeface="+mn-cs"/>
                        </a:rPr>
                        <a:t>10-25%</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dirty="0">
                          <a:solidFill>
                            <a:srgbClr val="333333"/>
                          </a:solidFill>
                          <a:effectLst/>
                          <a:latin typeface="Arial" panose="020B0604020202020204" pitchFamily="34" charset="0"/>
                          <a:cs typeface="Arial" panose="020B0604020202020204" pitchFamily="34" charset="0"/>
                        </a:rPr>
                        <a:t>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(14%)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36750016"/>
                  </a:ext>
                </a:extLst>
              </a:tr>
              <a:tr h="258820">
                <a:tc>
                  <a:txBody>
                    <a:bodyPr/>
                    <a:lstStyle/>
                    <a:p>
                      <a:pPr algn="r" fontAlgn="b"/>
                      <a:r>
                        <a:rPr lang="sv-SE" sz="900" b="1" u="none" strike="noStrike" kern="1200">
                          <a:solidFill>
                            <a:schemeClr val="tx1"/>
                          </a:solidFill>
                          <a:effectLst/>
                          <a:latin typeface="+mn-lt"/>
                          <a:ea typeface="+mn-ea"/>
                          <a:cs typeface="+mn-cs"/>
                        </a:rPr>
                        <a:t>Mer än 25%</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333333"/>
                          </a:solidFill>
                          <a:effectLst/>
                          <a:latin typeface="Arial" panose="020B0604020202020204" pitchFamily="34" charset="0"/>
                          <a:cs typeface="Arial" panose="020B0604020202020204" pitchFamily="34" charset="0"/>
                        </a:rPr>
                        <a:t>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(14%)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83067823"/>
                  </a:ext>
                </a:extLst>
              </a:tr>
              <a:tr h="179736">
                <a:tc>
                  <a:txBody>
                    <a:bodyPr/>
                    <a:lstStyle/>
                    <a:p>
                      <a:pPr algn="r" fontAlgn="b"/>
                      <a:r>
                        <a:rPr lang="sv-SE" sz="900" b="1" u="none" strike="noStrike" kern="1200">
                          <a:solidFill>
                            <a:schemeClr val="tx1"/>
                          </a:solidFill>
                          <a:effectLst/>
                          <a:latin typeface="+mn-lt"/>
                          <a:ea typeface="+mn-ea"/>
                          <a:cs typeface="+mn-cs"/>
                        </a:rPr>
                        <a:t>Vet ej</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dirty="0">
                          <a:solidFill>
                            <a:srgbClr val="333333"/>
                          </a:solidFill>
                          <a:effectLst/>
                          <a:latin typeface="Arial" panose="020B0604020202020204" pitchFamily="34" charset="0"/>
                          <a:cs typeface="Arial" panose="020B0604020202020204" pitchFamily="34" charset="0"/>
                        </a:rPr>
                        <a:t>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12%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15%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13143961"/>
                  </a:ext>
                </a:extLst>
              </a:tr>
            </a:tbl>
          </a:graphicData>
        </a:graphic>
      </p:graphicFrame>
      <p:sp>
        <p:nvSpPr>
          <p:cNvPr id="40" name="Ned 39">
            <a:extLst>
              <a:ext uri="{FF2B5EF4-FFF2-40B4-BE49-F238E27FC236}">
                <a16:creationId xmlns:a16="http://schemas.microsoft.com/office/drawing/2014/main" id="{5475BC8F-CC53-2D49-B4F4-F85D33F0C7DA}"/>
              </a:ext>
            </a:extLst>
          </p:cNvPr>
          <p:cNvSpPr/>
          <p:nvPr/>
        </p:nvSpPr>
        <p:spPr>
          <a:xfrm flipV="1">
            <a:off x="10742784" y="3068294"/>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3" name="Ned 62">
            <a:extLst>
              <a:ext uri="{FF2B5EF4-FFF2-40B4-BE49-F238E27FC236}">
                <a16:creationId xmlns:a16="http://schemas.microsoft.com/office/drawing/2014/main" id="{FFBB531A-D65F-3443-B703-C69675526C31}"/>
              </a:ext>
            </a:extLst>
          </p:cNvPr>
          <p:cNvSpPr/>
          <p:nvPr/>
        </p:nvSpPr>
        <p:spPr>
          <a:xfrm flipV="1">
            <a:off x="10742784" y="3867913"/>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7" name="Ned 66">
            <a:extLst>
              <a:ext uri="{FF2B5EF4-FFF2-40B4-BE49-F238E27FC236}">
                <a16:creationId xmlns:a16="http://schemas.microsoft.com/office/drawing/2014/main" id="{68FDB172-E14D-A242-B6E0-6BDFDB4232E8}"/>
              </a:ext>
            </a:extLst>
          </p:cNvPr>
          <p:cNvSpPr/>
          <p:nvPr/>
        </p:nvSpPr>
        <p:spPr>
          <a:xfrm>
            <a:off x="9816646" y="3272716"/>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4" name="Ned 73">
            <a:extLst>
              <a:ext uri="{FF2B5EF4-FFF2-40B4-BE49-F238E27FC236}">
                <a16:creationId xmlns:a16="http://schemas.microsoft.com/office/drawing/2014/main" id="{A9B4944A-2C62-8B4C-8039-B585F896152A}"/>
              </a:ext>
            </a:extLst>
          </p:cNvPr>
          <p:cNvSpPr/>
          <p:nvPr/>
        </p:nvSpPr>
        <p:spPr>
          <a:xfrm>
            <a:off x="8693389" y="3667738"/>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5" name="Ned 74">
            <a:extLst>
              <a:ext uri="{FF2B5EF4-FFF2-40B4-BE49-F238E27FC236}">
                <a16:creationId xmlns:a16="http://schemas.microsoft.com/office/drawing/2014/main" id="{75D0C906-81D4-C847-9C9C-7F0A4F16F81F}"/>
              </a:ext>
            </a:extLst>
          </p:cNvPr>
          <p:cNvSpPr/>
          <p:nvPr/>
        </p:nvSpPr>
        <p:spPr>
          <a:xfrm flipV="1">
            <a:off x="8697797" y="3270618"/>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3" name="Ned 82">
            <a:extLst>
              <a:ext uri="{FF2B5EF4-FFF2-40B4-BE49-F238E27FC236}">
                <a16:creationId xmlns:a16="http://schemas.microsoft.com/office/drawing/2014/main" id="{CEDE359F-DFAE-E44A-B7F3-CDFAD5994C56}"/>
              </a:ext>
            </a:extLst>
          </p:cNvPr>
          <p:cNvSpPr/>
          <p:nvPr/>
        </p:nvSpPr>
        <p:spPr>
          <a:xfrm>
            <a:off x="7574990" y="3895969"/>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4" name="Ned 83">
            <a:extLst>
              <a:ext uri="{FF2B5EF4-FFF2-40B4-BE49-F238E27FC236}">
                <a16:creationId xmlns:a16="http://schemas.microsoft.com/office/drawing/2014/main" id="{37CF4D06-3CAD-5947-B8FB-93E3F92AD4FD}"/>
              </a:ext>
            </a:extLst>
          </p:cNvPr>
          <p:cNvSpPr/>
          <p:nvPr/>
        </p:nvSpPr>
        <p:spPr>
          <a:xfrm flipV="1">
            <a:off x="7584895" y="3454168"/>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Höger klammerparentes 4">
            <a:extLst>
              <a:ext uri="{FF2B5EF4-FFF2-40B4-BE49-F238E27FC236}">
                <a16:creationId xmlns:a16="http://schemas.microsoft.com/office/drawing/2014/main" id="{ECF8BDA1-D463-A64B-98B5-37A5267C8FE3}"/>
              </a:ext>
            </a:extLst>
          </p:cNvPr>
          <p:cNvSpPr/>
          <p:nvPr/>
        </p:nvSpPr>
        <p:spPr>
          <a:xfrm rot="16200000">
            <a:off x="3634655" y="538518"/>
            <a:ext cx="242552" cy="3296352"/>
          </a:xfrm>
          <a:prstGeom prst="rightBrace">
            <a:avLst>
              <a:gd name="adj1" fmla="val 39102"/>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49" name="textruta 48">
            <a:extLst>
              <a:ext uri="{FF2B5EF4-FFF2-40B4-BE49-F238E27FC236}">
                <a16:creationId xmlns:a16="http://schemas.microsoft.com/office/drawing/2014/main" id="{C137142C-23C9-A344-A449-8747D2D85CEB}"/>
              </a:ext>
            </a:extLst>
          </p:cNvPr>
          <p:cNvSpPr txBox="1"/>
          <p:nvPr/>
        </p:nvSpPr>
        <p:spPr>
          <a:xfrm>
            <a:off x="3338457" y="6272598"/>
            <a:ext cx="6110133" cy="307777"/>
          </a:xfrm>
          <a:prstGeom prst="rect">
            <a:avLst/>
          </a:prstGeom>
        </p:spPr>
        <p:txBody>
          <a:bodyPr wrap="square">
            <a:spAutoFit/>
          </a:bodyPr>
          <a:lstStyle>
            <a:defPPr>
              <a:defRPr lang="sv-SE"/>
            </a:defPPr>
            <a:lvl1pPr algn="ctr">
              <a:defRPr sz="700"/>
            </a:lvl1pPr>
          </a:lstStyle>
          <a:p>
            <a:r>
              <a:rPr lang="sv-SE" err="1"/>
              <a:t>FoI</a:t>
            </a:r>
            <a:r>
              <a:rPr lang="sv-SE"/>
              <a:t>-kostnader inkluderar både </a:t>
            </a:r>
            <a:r>
              <a:rPr lang="sv-SE" err="1"/>
              <a:t>FoI</a:t>
            </a:r>
            <a:r>
              <a:rPr lang="sv-SE"/>
              <a:t> som utförts av egen personal, konsulter och leds internt samt utlagd </a:t>
            </a:r>
            <a:r>
              <a:rPr lang="sv-SE" err="1"/>
              <a:t>FoI</a:t>
            </a:r>
            <a:r>
              <a:rPr lang="sv-SE"/>
              <a:t> som myndigheter/institutioner ger i uppdrag att utföra. </a:t>
            </a:r>
            <a:r>
              <a:rPr lang="sv-SE" err="1"/>
              <a:t>FoI</a:t>
            </a:r>
            <a:r>
              <a:rPr lang="sv-SE"/>
              <a:t> skall karaktäriseras av: Nyskapande, Kreativitet, Ovisshet, Systematik och Överförbarhet och/eller Reproducerbarhet.</a:t>
            </a:r>
          </a:p>
        </p:txBody>
      </p:sp>
      <p:sp>
        <p:nvSpPr>
          <p:cNvPr id="10" name="Ned 9">
            <a:extLst>
              <a:ext uri="{FF2B5EF4-FFF2-40B4-BE49-F238E27FC236}">
                <a16:creationId xmlns:a16="http://schemas.microsoft.com/office/drawing/2014/main" id="{48581279-B2E9-8CA4-00FC-46D685D8E85E}"/>
              </a:ext>
            </a:extLst>
          </p:cNvPr>
          <p:cNvSpPr/>
          <p:nvPr/>
        </p:nvSpPr>
        <p:spPr>
          <a:xfrm rot="16200000">
            <a:off x="3210595" y="1817269"/>
            <a:ext cx="90570" cy="117091"/>
          </a:xfrm>
          <a:prstGeom prst="down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Ned 15">
            <a:extLst>
              <a:ext uri="{FF2B5EF4-FFF2-40B4-BE49-F238E27FC236}">
                <a16:creationId xmlns:a16="http://schemas.microsoft.com/office/drawing/2014/main" id="{267C2854-5D8D-2FF2-0820-6B5D73993AEF}"/>
              </a:ext>
            </a:extLst>
          </p:cNvPr>
          <p:cNvSpPr/>
          <p:nvPr/>
        </p:nvSpPr>
        <p:spPr>
          <a:xfrm flipV="1">
            <a:off x="10742784" y="3641716"/>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Ned 16">
            <a:extLst>
              <a:ext uri="{FF2B5EF4-FFF2-40B4-BE49-F238E27FC236}">
                <a16:creationId xmlns:a16="http://schemas.microsoft.com/office/drawing/2014/main" id="{0A90B7A4-693F-9058-B2B1-C1A97F2CFD2F}"/>
              </a:ext>
            </a:extLst>
          </p:cNvPr>
          <p:cNvSpPr/>
          <p:nvPr/>
        </p:nvSpPr>
        <p:spPr>
          <a:xfrm flipV="1">
            <a:off x="7584895" y="3238783"/>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Ned 17">
            <a:extLst>
              <a:ext uri="{FF2B5EF4-FFF2-40B4-BE49-F238E27FC236}">
                <a16:creationId xmlns:a16="http://schemas.microsoft.com/office/drawing/2014/main" id="{BCE2944F-AD60-E58F-4F86-D81648D3B688}"/>
              </a:ext>
            </a:extLst>
          </p:cNvPr>
          <p:cNvSpPr/>
          <p:nvPr/>
        </p:nvSpPr>
        <p:spPr>
          <a:xfrm>
            <a:off x="7584895" y="3081807"/>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Ned 18">
            <a:extLst>
              <a:ext uri="{FF2B5EF4-FFF2-40B4-BE49-F238E27FC236}">
                <a16:creationId xmlns:a16="http://schemas.microsoft.com/office/drawing/2014/main" id="{174B9837-3D68-17F1-3050-2565D363A7D6}"/>
              </a:ext>
            </a:extLst>
          </p:cNvPr>
          <p:cNvSpPr/>
          <p:nvPr/>
        </p:nvSpPr>
        <p:spPr>
          <a:xfrm>
            <a:off x="9824797" y="3458896"/>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Höger 20">
            <a:extLst>
              <a:ext uri="{FF2B5EF4-FFF2-40B4-BE49-F238E27FC236}">
                <a16:creationId xmlns:a16="http://schemas.microsoft.com/office/drawing/2014/main" id="{59D8CFC6-E43B-1FC7-104B-7BE992D69276}"/>
              </a:ext>
            </a:extLst>
          </p:cNvPr>
          <p:cNvSpPr/>
          <p:nvPr/>
        </p:nvSpPr>
        <p:spPr>
          <a:xfrm>
            <a:off x="7557560" y="3685940"/>
            <a:ext cx="115381" cy="84455"/>
          </a:xfrm>
          <a:prstGeom prst="right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Ned 25">
            <a:extLst>
              <a:ext uri="{FF2B5EF4-FFF2-40B4-BE49-F238E27FC236}">
                <a16:creationId xmlns:a16="http://schemas.microsoft.com/office/drawing/2014/main" id="{B13C65B4-A0F8-40EA-558F-A1168B6323C7}"/>
              </a:ext>
            </a:extLst>
          </p:cNvPr>
          <p:cNvSpPr/>
          <p:nvPr/>
        </p:nvSpPr>
        <p:spPr>
          <a:xfrm>
            <a:off x="8697793" y="3468273"/>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Ned 28">
            <a:extLst>
              <a:ext uri="{FF2B5EF4-FFF2-40B4-BE49-F238E27FC236}">
                <a16:creationId xmlns:a16="http://schemas.microsoft.com/office/drawing/2014/main" id="{9FD37A60-D11C-57F7-4EFB-6C9B01F23F2A}"/>
              </a:ext>
            </a:extLst>
          </p:cNvPr>
          <p:cNvSpPr/>
          <p:nvPr/>
        </p:nvSpPr>
        <p:spPr>
          <a:xfrm flipV="1">
            <a:off x="8697793" y="2897516"/>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Ned 30">
            <a:extLst>
              <a:ext uri="{FF2B5EF4-FFF2-40B4-BE49-F238E27FC236}">
                <a16:creationId xmlns:a16="http://schemas.microsoft.com/office/drawing/2014/main" id="{760A11A1-8F3E-1E88-D4FD-84E670AF0425}"/>
              </a:ext>
            </a:extLst>
          </p:cNvPr>
          <p:cNvSpPr/>
          <p:nvPr/>
        </p:nvSpPr>
        <p:spPr>
          <a:xfrm flipV="1">
            <a:off x="9826919" y="3836041"/>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Ned 31">
            <a:extLst>
              <a:ext uri="{FF2B5EF4-FFF2-40B4-BE49-F238E27FC236}">
                <a16:creationId xmlns:a16="http://schemas.microsoft.com/office/drawing/2014/main" id="{DD4FA65A-BE2D-DB8C-A85E-39F2B2490E46}"/>
              </a:ext>
            </a:extLst>
          </p:cNvPr>
          <p:cNvSpPr/>
          <p:nvPr/>
        </p:nvSpPr>
        <p:spPr>
          <a:xfrm>
            <a:off x="9823969" y="3639839"/>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Ned 28">
            <a:extLst>
              <a:ext uri="{FF2B5EF4-FFF2-40B4-BE49-F238E27FC236}">
                <a16:creationId xmlns:a16="http://schemas.microsoft.com/office/drawing/2014/main" id="{E391E8C8-C9E2-F09A-345E-310DA01A899F}"/>
              </a:ext>
            </a:extLst>
          </p:cNvPr>
          <p:cNvSpPr/>
          <p:nvPr/>
        </p:nvSpPr>
        <p:spPr>
          <a:xfrm flipV="1">
            <a:off x="8697793" y="3071153"/>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Ned 39">
            <a:extLst>
              <a:ext uri="{FF2B5EF4-FFF2-40B4-BE49-F238E27FC236}">
                <a16:creationId xmlns:a16="http://schemas.microsoft.com/office/drawing/2014/main" id="{945A4651-1BCA-FB9E-101F-950FF59EC077}"/>
              </a:ext>
            </a:extLst>
          </p:cNvPr>
          <p:cNvSpPr/>
          <p:nvPr/>
        </p:nvSpPr>
        <p:spPr>
          <a:xfrm flipV="1">
            <a:off x="10742784" y="3427621"/>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Ned 58">
            <a:extLst>
              <a:ext uri="{FF2B5EF4-FFF2-40B4-BE49-F238E27FC236}">
                <a16:creationId xmlns:a16="http://schemas.microsoft.com/office/drawing/2014/main" id="{DFF875BC-CB54-01B4-6D21-AF60395F5C50}"/>
              </a:ext>
            </a:extLst>
          </p:cNvPr>
          <p:cNvSpPr/>
          <p:nvPr/>
        </p:nvSpPr>
        <p:spPr>
          <a:xfrm>
            <a:off x="10742784" y="3250818"/>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Ned 28">
            <a:extLst>
              <a:ext uri="{FF2B5EF4-FFF2-40B4-BE49-F238E27FC236}">
                <a16:creationId xmlns:a16="http://schemas.microsoft.com/office/drawing/2014/main" id="{FF60DE92-F64E-5A01-9517-5A891A9CB183}"/>
              </a:ext>
            </a:extLst>
          </p:cNvPr>
          <p:cNvSpPr/>
          <p:nvPr/>
        </p:nvSpPr>
        <p:spPr>
          <a:xfrm flipV="1">
            <a:off x="9816646" y="2885357"/>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Ned 28">
            <a:extLst>
              <a:ext uri="{FF2B5EF4-FFF2-40B4-BE49-F238E27FC236}">
                <a16:creationId xmlns:a16="http://schemas.microsoft.com/office/drawing/2014/main" id="{59971644-7978-D8D6-E5AF-29D66741E8AD}"/>
              </a:ext>
            </a:extLst>
          </p:cNvPr>
          <p:cNvSpPr/>
          <p:nvPr/>
        </p:nvSpPr>
        <p:spPr>
          <a:xfrm flipV="1">
            <a:off x="8705280" y="3894587"/>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7" name="Diagram 6">
            <a:extLst>
              <a:ext uri="{FF2B5EF4-FFF2-40B4-BE49-F238E27FC236}">
                <a16:creationId xmlns:a16="http://schemas.microsoft.com/office/drawing/2014/main" id="{4DAD4491-456F-EE3E-8A66-2DDAD570B37B}"/>
              </a:ext>
            </a:extLst>
          </p:cNvPr>
          <p:cNvGraphicFramePr>
            <a:graphicFrameLocks/>
          </p:cNvGraphicFramePr>
          <p:nvPr>
            <p:extLst>
              <p:ext uri="{D42A27DB-BD31-4B8C-83A1-F6EECF244321}">
                <p14:modId xmlns:p14="http://schemas.microsoft.com/office/powerpoint/2010/main" val="1644075833"/>
              </p:ext>
            </p:extLst>
          </p:nvPr>
        </p:nvGraphicFramePr>
        <p:xfrm>
          <a:off x="987553" y="2307971"/>
          <a:ext cx="5390408" cy="3215195"/>
        </p:xfrm>
        <a:graphic>
          <a:graphicData uri="http://schemas.openxmlformats.org/drawingml/2006/chart">
            <c:chart xmlns:c="http://schemas.openxmlformats.org/drawingml/2006/chart" xmlns:r="http://schemas.openxmlformats.org/officeDocument/2006/relationships" r:id="rId3"/>
          </a:graphicData>
        </a:graphic>
      </p:graphicFrame>
      <p:sp>
        <p:nvSpPr>
          <p:cNvPr id="30" name="Höger 20">
            <a:extLst>
              <a:ext uri="{FF2B5EF4-FFF2-40B4-BE49-F238E27FC236}">
                <a16:creationId xmlns:a16="http://schemas.microsoft.com/office/drawing/2014/main" id="{394A883B-73D2-DB1A-E489-8EB0ACEBE010}"/>
              </a:ext>
            </a:extLst>
          </p:cNvPr>
          <p:cNvSpPr/>
          <p:nvPr/>
        </p:nvSpPr>
        <p:spPr>
          <a:xfrm>
            <a:off x="7584571" y="2910307"/>
            <a:ext cx="115381" cy="84455"/>
          </a:xfrm>
          <a:prstGeom prst="right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Ned 66">
            <a:extLst>
              <a:ext uri="{FF2B5EF4-FFF2-40B4-BE49-F238E27FC236}">
                <a16:creationId xmlns:a16="http://schemas.microsoft.com/office/drawing/2014/main" id="{0623425B-159E-EBD6-C45A-5F37F2FD6E9D}"/>
              </a:ext>
            </a:extLst>
          </p:cNvPr>
          <p:cNvSpPr/>
          <p:nvPr/>
        </p:nvSpPr>
        <p:spPr>
          <a:xfrm>
            <a:off x="9823736" y="3086536"/>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Ned 58">
            <a:extLst>
              <a:ext uri="{FF2B5EF4-FFF2-40B4-BE49-F238E27FC236}">
                <a16:creationId xmlns:a16="http://schemas.microsoft.com/office/drawing/2014/main" id="{988A1B37-D18C-3F49-82F4-47AA1FD5C9BC}"/>
              </a:ext>
            </a:extLst>
          </p:cNvPr>
          <p:cNvSpPr/>
          <p:nvPr/>
        </p:nvSpPr>
        <p:spPr>
          <a:xfrm>
            <a:off x="10742784" y="2899172"/>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515270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OGO" val="Almega_Normal"/>
</p:tagLst>
</file>

<file path=ppt/tags/tag2.xml><?xml version="1.0" encoding="utf-8"?>
<p:tagLst xmlns:a="http://schemas.openxmlformats.org/drawingml/2006/main" xmlns:r="http://schemas.openxmlformats.org/officeDocument/2006/relationships" xmlns:p="http://schemas.openxmlformats.org/presentationml/2006/main">
  <p:tag name="LOGO" val="Almega_EndLogo"/>
</p:tagLst>
</file>

<file path=ppt/tags/tag3.xml><?xml version="1.0" encoding="utf-8"?>
<p:tagLst xmlns:a="http://schemas.openxmlformats.org/drawingml/2006/main" xmlns:r="http://schemas.openxmlformats.org/officeDocument/2006/relationships" xmlns:p="http://schemas.openxmlformats.org/presentationml/2006/main">
  <p:tag name="LOGO" val="Almega_Normal"/>
</p:tagLst>
</file>

<file path=ppt/tags/tag4.xml><?xml version="1.0" encoding="utf-8"?>
<p:tagLst xmlns:a="http://schemas.openxmlformats.org/drawingml/2006/main" xmlns:r="http://schemas.openxmlformats.org/officeDocument/2006/relationships" xmlns:p="http://schemas.openxmlformats.org/presentationml/2006/main">
  <p:tag name="LOGO" val="Almega_EndLogo"/>
</p:tagLst>
</file>

<file path=ppt/theme/theme1.xml><?xml version="1.0" encoding="utf-8"?>
<a:theme xmlns:a="http://schemas.openxmlformats.org/drawingml/2006/main" name="Almega">
  <a:themeElements>
    <a:clrScheme name="Almega - Förbund">
      <a:dk1>
        <a:sysClr val="windowText" lastClr="000000"/>
      </a:dk1>
      <a:lt1>
        <a:sysClr val="window" lastClr="FFFFFF"/>
      </a:lt1>
      <a:dk2>
        <a:srgbClr val="000000"/>
      </a:dk2>
      <a:lt2>
        <a:srgbClr val="F8F8F8"/>
      </a:lt2>
      <a:accent1>
        <a:srgbClr val="657B71"/>
      </a:accent1>
      <a:accent2>
        <a:srgbClr val="2A3B36"/>
      </a:accent2>
      <a:accent3>
        <a:srgbClr val="7F7F7F"/>
      </a:accent3>
      <a:accent4>
        <a:srgbClr val="262626"/>
      </a:accent4>
      <a:accent5>
        <a:srgbClr val="B0BFB7"/>
      </a:accent5>
      <a:accent6>
        <a:srgbClr val="455A5A"/>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Förbund.potx" id="{F54D58D8-045D-4243-B641-6DBEE3E0E5C6}" vid="{A1FCF02A-F1F1-4F5D-AF96-8D37C54DD44A}"/>
    </a:ext>
  </a:extLst>
</a:theme>
</file>

<file path=ppt/theme/theme2.xml><?xml version="1.0" encoding="utf-8"?>
<a:theme xmlns:a="http://schemas.openxmlformats.org/drawingml/2006/main" name="1_Almega">
  <a:themeElements>
    <a:clrScheme name="Almega - Förbund">
      <a:dk1>
        <a:sysClr val="windowText" lastClr="000000"/>
      </a:dk1>
      <a:lt1>
        <a:sysClr val="window" lastClr="FFFFFF"/>
      </a:lt1>
      <a:dk2>
        <a:srgbClr val="000000"/>
      </a:dk2>
      <a:lt2>
        <a:srgbClr val="F8F8F8"/>
      </a:lt2>
      <a:accent1>
        <a:srgbClr val="657B71"/>
      </a:accent1>
      <a:accent2>
        <a:srgbClr val="2A3B36"/>
      </a:accent2>
      <a:accent3>
        <a:srgbClr val="7F7F7F"/>
      </a:accent3>
      <a:accent4>
        <a:srgbClr val="262626"/>
      </a:accent4>
      <a:accent5>
        <a:srgbClr val="B0BFB7"/>
      </a:accent5>
      <a:accent6>
        <a:srgbClr val="455A5A"/>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Förbund.potx" id="{F54D58D8-045D-4243-B641-6DBEE3E0E5C6}" vid="{A1FCF02A-F1F1-4F5D-AF96-8D37C54DD44A}"/>
    </a:ext>
  </a:extLst>
</a:theme>
</file>

<file path=ppt/theme/theme3.xml><?xml version="1.0" encoding="utf-8"?>
<a:theme xmlns:a="http://schemas.openxmlformats.org/drawingml/2006/main" name="Office Theme">
  <a:themeElements>
    <a:clrScheme name="Almega - Förbund">
      <a:dk1>
        <a:sysClr val="windowText" lastClr="000000"/>
      </a:dk1>
      <a:lt1>
        <a:sysClr val="window" lastClr="FFFFFF"/>
      </a:lt1>
      <a:dk2>
        <a:srgbClr val="000000"/>
      </a:dk2>
      <a:lt2>
        <a:srgbClr val="F8F8F8"/>
      </a:lt2>
      <a:accent1>
        <a:srgbClr val="657B71"/>
      </a:accent1>
      <a:accent2>
        <a:srgbClr val="2A3B36"/>
      </a:accent2>
      <a:accent3>
        <a:srgbClr val="7F7F7F"/>
      </a:accent3>
      <a:accent4>
        <a:srgbClr val="262626"/>
      </a:accent4>
      <a:accent5>
        <a:srgbClr val="B0BFB7"/>
      </a:accent5>
      <a:accent6>
        <a:srgbClr val="455A5A"/>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Almega - Förbund">
      <a:dk1>
        <a:sysClr val="windowText" lastClr="000000"/>
      </a:dk1>
      <a:lt1>
        <a:sysClr val="window" lastClr="FFFFFF"/>
      </a:lt1>
      <a:dk2>
        <a:srgbClr val="000000"/>
      </a:dk2>
      <a:lt2>
        <a:srgbClr val="F8F8F8"/>
      </a:lt2>
      <a:accent1>
        <a:srgbClr val="657B71"/>
      </a:accent1>
      <a:accent2>
        <a:srgbClr val="2A3B36"/>
      </a:accent2>
      <a:accent3>
        <a:srgbClr val="7F7F7F"/>
      </a:accent3>
      <a:accent4>
        <a:srgbClr val="262626"/>
      </a:accent4>
      <a:accent5>
        <a:srgbClr val="B0BFB7"/>
      </a:accent5>
      <a:accent6>
        <a:srgbClr val="455A5A"/>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A86592419173B42ACE27B9D1063AEA1" ma:contentTypeVersion="15" ma:contentTypeDescription="Create a new document." ma:contentTypeScope="" ma:versionID="3abc2882494546a2a9caf58286dfd10e">
  <xsd:schema xmlns:xsd="http://www.w3.org/2001/XMLSchema" xmlns:xs="http://www.w3.org/2001/XMLSchema" xmlns:p="http://schemas.microsoft.com/office/2006/metadata/properties" xmlns:ns2="1e6d9b35-9b7d-4c5d-9c62-1f12d185832a" xmlns:ns3="7469b2f6-49ff-4116-bb87-5b023feb9d82" targetNamespace="http://schemas.microsoft.com/office/2006/metadata/properties" ma:root="true" ma:fieldsID="6c3089eb2a9b12713f631c691e198b0d" ns2:_="" ns3:_="">
    <xsd:import namespace="1e6d9b35-9b7d-4c5d-9c62-1f12d185832a"/>
    <xsd:import namespace="7469b2f6-49ff-4116-bb87-5b023feb9d8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6d9b35-9b7d-4c5d-9c62-1f12d18583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46dfa3c-b651-4bbc-9963-d4a08547116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69b2f6-49ff-4116-bb87-5b023feb9d8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6782a157-0ef7-42c0-9796-eff8ac65c267}" ma:internalName="TaxCatchAll" ma:showField="CatchAllData" ma:web="7469b2f6-49ff-4116-bb87-5b023feb9d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469b2f6-49ff-4116-bb87-5b023feb9d82" xsi:nil="true"/>
    <lcf76f155ced4ddcb4097134ff3c332f xmlns="1e6d9b35-9b7d-4c5d-9c62-1f12d185832a">
      <Terms xmlns="http://schemas.microsoft.com/office/infopath/2007/PartnerControls"/>
    </lcf76f155ced4ddcb4097134ff3c332f>
    <SharedWithUsers xmlns="7469b2f6-49ff-4116-bb87-5b023feb9d82">
      <UserInfo>
        <DisplayName>Jannice Johansson Steijner</DisplayName>
        <AccountId>24</AccountId>
        <AccountType/>
      </UserInfo>
      <UserInfo>
        <DisplayName>Richard Österberg</DisplayName>
        <AccountId>91</AccountId>
        <AccountType/>
      </UserInfo>
    </SharedWithUsers>
  </documentManagement>
</p:properties>
</file>

<file path=customXml/itemProps1.xml><?xml version="1.0" encoding="utf-8"?>
<ds:datastoreItem xmlns:ds="http://schemas.openxmlformats.org/officeDocument/2006/customXml" ds:itemID="{9CEBAD6A-AFE5-46E0-9A90-AF4AB80FFBEE}">
  <ds:schemaRefs>
    <ds:schemaRef ds:uri="http://schemas.microsoft.com/sharepoint/v3/contenttype/forms"/>
  </ds:schemaRefs>
</ds:datastoreItem>
</file>

<file path=customXml/itemProps2.xml><?xml version="1.0" encoding="utf-8"?>
<ds:datastoreItem xmlns:ds="http://schemas.openxmlformats.org/officeDocument/2006/customXml" ds:itemID="{3D31A7C8-038E-45AD-8639-E1100C72D0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6d9b35-9b7d-4c5d-9c62-1f12d185832a"/>
    <ds:schemaRef ds:uri="7469b2f6-49ff-4116-bb87-5b023feb9d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4ABDA6A-1F6C-4B42-8544-08E5AE6AC91F}">
  <ds:schemaRefs>
    <ds:schemaRef ds:uri="http://purl.org/dc/dcmitype/"/>
    <ds:schemaRef ds:uri="http://purl.org/dc/terms/"/>
    <ds:schemaRef ds:uri="http://purl.org/dc/elements/1.1/"/>
    <ds:schemaRef ds:uri="http://schemas.microsoft.com/office/2006/documentManagement/types"/>
    <ds:schemaRef ds:uri="http://schemas.microsoft.com/office/2006/metadata/properties"/>
    <ds:schemaRef ds:uri="7469b2f6-49ff-4116-bb87-5b023feb9d82"/>
    <ds:schemaRef ds:uri="http://schemas.microsoft.com/office/infopath/2007/PartnerControls"/>
    <ds:schemaRef ds:uri="http://schemas.openxmlformats.org/package/2006/metadata/core-properties"/>
    <ds:schemaRef ds:uri="1e6d9b35-9b7d-4c5d-9c62-1f12d185832a"/>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Förbund</Template>
  <TotalTime>43125</TotalTime>
  <Words>4725</Words>
  <Application>Microsoft Office PowerPoint</Application>
  <PresentationFormat>Bredbild</PresentationFormat>
  <Paragraphs>658</Paragraphs>
  <Slides>42</Slides>
  <Notes>9</Notes>
  <HiddenSlides>0</HiddenSlides>
  <MMClips>0</MMClips>
  <ScaleCrop>false</ScaleCrop>
  <HeadingPairs>
    <vt:vector size="4" baseType="variant">
      <vt:variant>
        <vt:lpstr>Tema</vt:lpstr>
      </vt:variant>
      <vt:variant>
        <vt:i4>2</vt:i4>
      </vt:variant>
      <vt:variant>
        <vt:lpstr>Bildrubriker</vt:lpstr>
      </vt:variant>
      <vt:variant>
        <vt:i4>42</vt:i4>
      </vt:variant>
    </vt:vector>
  </HeadingPairs>
  <TitlesOfParts>
    <vt:vector size="44" baseType="lpstr">
      <vt:lpstr>Almega</vt:lpstr>
      <vt:lpstr>1_Almega</vt:lpstr>
      <vt:lpstr>Insikt 2025</vt:lpstr>
      <vt:lpstr>Inledning</vt:lpstr>
      <vt:lpstr>Totalt medverkade 165 medlemsföretag i Insikt 2025</vt:lpstr>
      <vt:lpstr>Innehåll</vt:lpstr>
      <vt:lpstr>PowerPoint-presentation</vt:lpstr>
      <vt:lpstr>92 procent av medlemsföretagen har 90-100 procent av sina intäkter inom Sverige</vt:lpstr>
      <vt:lpstr>Andelen medlemsföretag som exporterar har minskat något</vt:lpstr>
      <vt:lpstr>68% av medlemsföretagen har någon form av icke-arvodesbaserade intäkter</vt:lpstr>
      <vt:lpstr>66 procent av medlemsföretagen investerar i forskning och innovation (FoI)</vt:lpstr>
      <vt:lpstr>88 procent av medlemsföretagen använder kvalitetssäkringssystem  </vt:lpstr>
      <vt:lpstr>Kompetensbrist – störst utmaning bland Industri- och techkonsultföretag</vt:lpstr>
      <vt:lpstr>Hög andel medlemsföretag erbjuder i år hållbara produkter och tjänster –Industri- och techkonsultföretagen i topp</vt:lpstr>
      <vt:lpstr>39 procent har en digital strategi och 53 procent jobbar med Big Data</vt:lpstr>
      <vt:lpstr>81 procent av medlemsföretagen genomför kundnöjdhetsundersökningar</vt:lpstr>
      <vt:lpstr>PowerPoint-presentation</vt:lpstr>
      <vt:lpstr>Näst intill alla medlemsföretag jobbar delvis mot privata företag</vt:lpstr>
      <vt:lpstr>57 procent av medlemsföretagens egen omsättning kommer från privata aktörer </vt:lpstr>
      <vt:lpstr>Industri- och techkonsultföretagens egna omsättning från offentlig sektor ökar</vt:lpstr>
      <vt:lpstr>Fortsatt stor förväntan på mer Offentlig-Privat samverkan (PPP) inom kommande infrastrukturprojekt, men också stor osäkerhet. </vt:lpstr>
      <vt:lpstr>PowerPoint-presentation</vt:lpstr>
      <vt:lpstr>37 procent av medlemsföretagens anställda är kvinnor</vt:lpstr>
      <vt:lpstr>Arkitektföretagen har fler kvinnliga anställda än män</vt:lpstr>
      <vt:lpstr>Medlemsföretagens andel kvinnor i chefspositioner uppgår till 34 procent</vt:lpstr>
      <vt:lpstr>Hos arkitekterna är 53 procent av cheferna kvinnor</vt:lpstr>
      <vt:lpstr>Industri- och techkonsultföretagen har störst andel anställda under 45 år</vt:lpstr>
      <vt:lpstr>Medlemsföretagens anställda arbetar på distans 1-2 dagar i veckan  </vt:lpstr>
      <vt:lpstr>PowerPoint-presentation</vt:lpstr>
      <vt:lpstr>Arkitektföretagen har lägst andel icke-arvodesbaserade intäkter</vt:lpstr>
      <vt:lpstr>Teknikkonsultföretagen har lägst andel företag som investerar i FoI</vt:lpstr>
      <vt:lpstr>80 procent av medlemsföretagen har en lokalkostnad under  10 procent av de totala kostnaderna</vt:lpstr>
      <vt:lpstr>53 procent av medlemsföretagen har en IT-kostnad över 4 procent av de totala kostnaderna </vt:lpstr>
      <vt:lpstr>Kompetens och kapital är viktigast för ytterligare investering i FoI</vt:lpstr>
      <vt:lpstr>Arkitektföretagen har högst andel egen omsättning</vt:lpstr>
      <vt:lpstr>Bygg, infrastruktur, industri, fastigheter och energi är medlemsföretagens största kundgrupper</vt:lpstr>
      <vt:lpstr>Störst andel av medlemsföretagens egen omsättning kommer från industri, bygg- eller fastighetssektorn</vt:lpstr>
      <vt:lpstr>Majoriteten av medlemsföretagens kunder är verksamma inom Industri, bygg &amp; fastigheter</vt:lpstr>
      <vt:lpstr>87 procent av medlemsföretagens anställda är ingenjörer,   arkitekter eller forskare</vt:lpstr>
      <vt:lpstr>Andelen medarbetare med anställningstid under 5 år minskar  medan andelen med mindre än 10 års branscherfarenhet ökar   </vt:lpstr>
      <vt:lpstr>Drygt hälften av medlemsföretagen har utbildningskostnader högre än 2 procent av de totala årliga kostnaderna</vt:lpstr>
      <vt:lpstr>Definitionslista nyckeltal </vt:lpstr>
      <vt:lpstr>Enkätfrågor</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Insikt 2023</dc:title>
  <dc:creator>Linnea Kvist</dc:creator>
  <cp:lastModifiedBy>Richard Österberg</cp:lastModifiedBy>
  <cp:revision>67</cp:revision>
  <cp:lastPrinted>2024-04-17T12:41:26Z</cp:lastPrinted>
  <dcterms:created xsi:type="dcterms:W3CDTF">2021-06-11T09:15:41Z</dcterms:created>
  <dcterms:modified xsi:type="dcterms:W3CDTF">2025-05-26T13:11:26Z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0x0101002A86592419173B42ACE27B9D1063AEA1</vt:lpwstr>
  </property>
  <property fmtid="{D5CDD505-2E9C-101B-9397-08002B2CF9AE}" pid="3" name="MediaServiceImageTags">
    <vt:lpwstr/>
  </property>
</Properties>
</file>