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5.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handoutMasterIdLst>
    <p:handoutMasterId r:id="rId39"/>
  </p:handoutMasterIdLst>
  <p:sldIdLst>
    <p:sldId id="1545" r:id="rId5"/>
    <p:sldId id="1578" r:id="rId6"/>
    <p:sldId id="1591" r:id="rId7"/>
    <p:sldId id="1589" r:id="rId8"/>
    <p:sldId id="1565" r:id="rId9"/>
    <p:sldId id="1480" r:id="rId10"/>
    <p:sldId id="1518" r:id="rId11"/>
    <p:sldId id="1540" r:id="rId12"/>
    <p:sldId id="1563" r:id="rId13"/>
    <p:sldId id="1516" r:id="rId14"/>
    <p:sldId id="1580" r:id="rId15"/>
    <p:sldId id="1535" r:id="rId16"/>
    <p:sldId id="1558" r:id="rId17"/>
    <p:sldId id="1590" r:id="rId18"/>
    <p:sldId id="1564" r:id="rId19"/>
    <p:sldId id="1597" r:id="rId20"/>
    <p:sldId id="1559" r:id="rId21"/>
    <p:sldId id="1463" r:id="rId22"/>
    <p:sldId id="1567" r:id="rId23"/>
    <p:sldId id="1569" r:id="rId24"/>
    <p:sldId id="1594" r:id="rId25"/>
    <p:sldId id="1554" r:id="rId26"/>
    <p:sldId id="1582" r:id="rId27"/>
    <p:sldId id="1596" r:id="rId28"/>
    <p:sldId id="1560" r:id="rId29"/>
    <p:sldId id="1587" r:id="rId30"/>
    <p:sldId id="1595" r:id="rId31"/>
    <p:sldId id="1592" r:id="rId32"/>
    <p:sldId id="1561" r:id="rId33"/>
    <p:sldId id="1577" r:id="rId34"/>
    <p:sldId id="1557" r:id="rId35"/>
    <p:sldId id="1562" r:id="rId36"/>
    <p:sldId id="1571" r:id="rId37"/>
  </p:sldIdLst>
  <p:sldSz cx="12192000" cy="6858000"/>
  <p:notesSz cx="6808788" cy="99409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ktioner" id="{6E6E6ECD-356C-4D49-9D22-22C3E7AF66C1}">
          <p14:sldIdLst>
            <p14:sldId id="1545"/>
          </p14:sldIdLst>
        </p14:section>
        <p14:section name="Bolagskompassen" id="{B7755078-7B47-409F-83D8-E85998059676}">
          <p14:sldIdLst>
            <p14:sldId id="1578"/>
            <p14:sldId id="1591"/>
            <p14:sldId id="1589"/>
          </p14:sldIdLst>
        </p14:section>
        <p14:section name="Del 1 - Svenska modellen och medlemsskap i Innovationsföretagen" id="{090E6500-9308-AC4D-BF10-A123C371BB22}">
          <p14:sldIdLst>
            <p14:sldId id="1565"/>
            <p14:sldId id="1480"/>
            <p14:sldId id="1518"/>
            <p14:sldId id="1540"/>
            <p14:sldId id="1563"/>
            <p14:sldId id="1516"/>
          </p14:sldIdLst>
        </p14:section>
        <p14:section name="Del 2 - Grundläggande ekonomi" id="{0FE4DCC3-FA5E-2243-9175-40F091322497}">
          <p14:sldIdLst>
            <p14:sldId id="1580"/>
            <p14:sldId id="1535"/>
            <p14:sldId id="1558"/>
            <p14:sldId id="1590"/>
            <p14:sldId id="1564"/>
            <p14:sldId id="1597"/>
            <p14:sldId id="1559"/>
            <p14:sldId id="1463"/>
            <p14:sldId id="1567"/>
            <p14:sldId id="1569"/>
            <p14:sldId id="1594"/>
            <p14:sldId id="1554"/>
          </p14:sldIdLst>
        </p14:section>
        <p14:section name="Del 3 - Prognos och omvärld" id="{84B604E4-25C9-E742-B576-10B16FA1226C}">
          <p14:sldIdLst>
            <p14:sldId id="1582"/>
            <p14:sldId id="1596"/>
            <p14:sldId id="1560"/>
            <p14:sldId id="1587"/>
            <p14:sldId id="1595"/>
            <p14:sldId id="1592"/>
            <p14:sldId id="1561"/>
          </p14:sldIdLst>
        </p14:section>
        <p14:section name="Summering" id="{163B0AA4-FBB9-3444-9A4E-356E399BF50B}">
          <p14:sldIdLst>
            <p14:sldId id="1577"/>
          </p14:sldIdLst>
        </p14:section>
        <p14:section name="Extramaterial" id="{8619F9A8-A738-6949-B9F1-6119D84FDB12}">
          <p14:sldIdLst>
            <p14:sldId id="1557"/>
            <p14:sldId id="1562"/>
            <p14:sldId id="1571"/>
          </p14:sldIdLst>
        </p14:section>
      </p14:sectionLst>
    </p:ext>
    <p:ext uri="{EFAFB233-063F-42B5-8137-9DF3F51BA10A}">
      <p15:sldGuideLst xmlns:p15="http://schemas.microsoft.com/office/powerpoint/2012/main">
        <p15:guide id="1" pos="235"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BCB41E-B479-C2B9-F25E-19E0119EEA47}" name="Linnea Kvist" initials="LK" userId="S::linnea.kvist@innovationsforetagen.se::aa531848-5ed4-43e6-a83c-ef8b031ba534" providerId="AD"/>
  <p188:author id="{36C498AD-444F-BF85-5ED9-93FBA3906EE4}" name="Richard Österberg" initials="" userId="S::richard.osterberg@innovationsforetagen.se::360b34f2-49de-4ef4-a7d4-15fd8f3dfd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724A"/>
    <a:srgbClr val="F18E5E"/>
    <a:srgbClr val="FFAA78"/>
    <a:srgbClr val="C7D6D1"/>
    <a:srgbClr val="BECEC6"/>
    <a:srgbClr val="77C3CB"/>
    <a:srgbClr val="FFFFFF"/>
    <a:srgbClr val="44AE9A"/>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5B9746-0A7B-185E-3A18-BCEF43740824}" v="4" dt="2026-03-02T13:20:27.380"/>
  </p1510:revLst>
</p1510:revInfo>
</file>

<file path=ppt/tableStyles.xml><?xml version="1.0" encoding="utf-8"?>
<a:tblStyleLst xmlns:a="http://schemas.openxmlformats.org/drawingml/2006/main" def="{F5AB1C69-6EDB-4FF4-983F-18BD219EF322}">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just forma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601" autoAdjust="0"/>
  </p:normalViewPr>
  <p:slideViewPr>
    <p:cSldViewPr snapToGrid="0">
      <p:cViewPr varScale="1">
        <p:scale>
          <a:sx n="46" d="100"/>
          <a:sy n="46" d="100"/>
        </p:scale>
        <p:origin x="1420" y="264"/>
      </p:cViewPr>
      <p:guideLst>
        <p:guide pos="235"/>
        <p:guide orient="horz" pos="2160"/>
      </p:guideLst>
    </p:cSldViewPr>
  </p:slideViewPr>
  <p:notesTextViewPr>
    <p:cViewPr>
      <p:scale>
        <a:sx n="1" d="1"/>
        <a:sy n="1" d="1"/>
      </p:scale>
      <p:origin x="0" y="-456"/>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246;rbund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246;rbund1"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Utbildningar/Bolagskompassen/Diagram/Sammanv&#228;gt%20index.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https://snmo.sharepoint.com/sites/Innovationsfretagen-veckomten/Shared%20Documents/Utbildningar/Bolagskompassen/Arbetsgivares%20kostnad%20per%20anst&#228;lld,%20exempel.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noFill/>
            </a:ln>
          </c:spPr>
          <c:dPt>
            <c:idx val="0"/>
            <c:bubble3D val="0"/>
            <c:spPr>
              <a:solidFill>
                <a:srgbClr val="E2724A"/>
              </a:solidFill>
              <a:ln w="19050">
                <a:noFill/>
              </a:ln>
              <a:effectLst/>
            </c:spPr>
            <c:extLst>
              <c:ext xmlns:c16="http://schemas.microsoft.com/office/drawing/2014/chart" uri="{C3380CC4-5D6E-409C-BE32-E72D297353CC}">
                <c16:uniqueId val="{00000001-1FB2-124C-A8F4-E73E210AC49B}"/>
              </c:ext>
            </c:extLst>
          </c:dPt>
          <c:dPt>
            <c:idx val="1"/>
            <c:bubble3D val="0"/>
            <c:spPr>
              <a:solidFill>
                <a:schemeClr val="accent2"/>
              </a:solidFill>
              <a:ln w="19050">
                <a:noFill/>
              </a:ln>
              <a:effectLst/>
            </c:spPr>
            <c:extLst>
              <c:ext xmlns:c16="http://schemas.microsoft.com/office/drawing/2014/chart" uri="{C3380CC4-5D6E-409C-BE32-E72D297353CC}">
                <c16:uniqueId val="{00000003-1FB2-124C-A8F4-E73E210AC49B}"/>
              </c:ext>
            </c:extLst>
          </c:dPt>
          <c:dPt>
            <c:idx val="2"/>
            <c:bubble3D val="0"/>
            <c:spPr>
              <a:solidFill>
                <a:schemeClr val="accent2">
                  <a:lumMod val="90000"/>
                  <a:lumOff val="10000"/>
                </a:schemeClr>
              </a:solidFill>
              <a:ln w="19050">
                <a:noFill/>
              </a:ln>
              <a:effectLst/>
            </c:spPr>
            <c:extLst>
              <c:ext xmlns:c16="http://schemas.microsoft.com/office/drawing/2014/chart" uri="{C3380CC4-5D6E-409C-BE32-E72D297353CC}">
                <c16:uniqueId val="{00000005-1FB2-124C-A8F4-E73E210AC49B}"/>
              </c:ext>
            </c:extLst>
          </c:dPt>
          <c:dPt>
            <c:idx val="3"/>
            <c:bubble3D val="0"/>
            <c:spPr>
              <a:solidFill>
                <a:schemeClr val="accent2">
                  <a:lumMod val="75000"/>
                  <a:lumOff val="25000"/>
                </a:schemeClr>
              </a:solidFill>
              <a:ln w="19050">
                <a:noFill/>
              </a:ln>
              <a:effectLst/>
            </c:spPr>
            <c:extLst>
              <c:ext xmlns:c16="http://schemas.microsoft.com/office/drawing/2014/chart" uri="{C3380CC4-5D6E-409C-BE32-E72D297353CC}">
                <c16:uniqueId val="{00000007-1FB2-124C-A8F4-E73E210AC49B}"/>
              </c:ext>
            </c:extLst>
          </c:dPt>
          <c:dPt>
            <c:idx val="4"/>
            <c:bubble3D val="0"/>
            <c:spPr>
              <a:solidFill>
                <a:schemeClr val="accent2">
                  <a:lumMod val="50000"/>
                  <a:lumOff val="50000"/>
                </a:schemeClr>
              </a:solidFill>
              <a:ln w="19050">
                <a:noFill/>
              </a:ln>
              <a:effectLst/>
            </c:spPr>
            <c:extLst>
              <c:ext xmlns:c16="http://schemas.microsoft.com/office/drawing/2014/chart" uri="{C3380CC4-5D6E-409C-BE32-E72D297353CC}">
                <c16:uniqueId val="{00000009-1FB2-124C-A8F4-E73E210AC49B}"/>
              </c:ext>
            </c:extLst>
          </c:dPt>
          <c:dPt>
            <c:idx val="5"/>
            <c:bubble3D val="0"/>
            <c:spPr>
              <a:solidFill>
                <a:schemeClr val="accent2">
                  <a:lumMod val="25000"/>
                  <a:lumOff val="75000"/>
                </a:schemeClr>
              </a:solidFill>
              <a:ln w="19050">
                <a:noFill/>
              </a:ln>
              <a:effectLst/>
            </c:spPr>
            <c:extLst>
              <c:ext xmlns:c16="http://schemas.microsoft.com/office/drawing/2014/chart" uri="{C3380CC4-5D6E-409C-BE32-E72D297353CC}">
                <c16:uniqueId val="{0000000B-1FB2-124C-A8F4-E73E210AC49B}"/>
              </c:ext>
            </c:extLst>
          </c:dPt>
          <c:dPt>
            <c:idx val="6"/>
            <c:bubble3D val="0"/>
            <c:spPr>
              <a:solidFill>
                <a:schemeClr val="bg2">
                  <a:lumMod val="50000"/>
                </a:schemeClr>
              </a:solidFill>
              <a:ln w="19050">
                <a:noFill/>
              </a:ln>
              <a:effectLst/>
            </c:spPr>
            <c:extLst>
              <c:ext xmlns:c16="http://schemas.microsoft.com/office/drawing/2014/chart" uri="{C3380CC4-5D6E-409C-BE32-E72D297353CC}">
                <c16:uniqueId val="{0000000D-1FB2-124C-A8F4-E73E210AC49B}"/>
              </c:ext>
            </c:extLst>
          </c:dPt>
          <c:dPt>
            <c:idx val="7"/>
            <c:bubble3D val="0"/>
            <c:spPr>
              <a:solidFill>
                <a:schemeClr val="bg2">
                  <a:lumMod val="75000"/>
                </a:schemeClr>
              </a:solidFill>
              <a:ln w="19050">
                <a:noFill/>
              </a:ln>
              <a:effectLst/>
            </c:spPr>
            <c:extLst>
              <c:ext xmlns:c16="http://schemas.microsoft.com/office/drawing/2014/chart" uri="{C3380CC4-5D6E-409C-BE32-E72D297353CC}">
                <c16:uniqueId val="{0000000F-1FB2-124C-A8F4-E73E210AC49B}"/>
              </c:ext>
            </c:extLst>
          </c:dPt>
          <c:dPt>
            <c:idx val="8"/>
            <c:bubble3D val="0"/>
            <c:spPr>
              <a:solidFill>
                <a:schemeClr val="bg2">
                  <a:lumMod val="90000"/>
                </a:schemeClr>
              </a:solidFill>
              <a:ln w="19050">
                <a:noFill/>
              </a:ln>
              <a:effectLst/>
            </c:spPr>
            <c:extLst>
              <c:ext xmlns:c16="http://schemas.microsoft.com/office/drawing/2014/chart" uri="{C3380CC4-5D6E-409C-BE32-E72D297353CC}">
                <c16:uniqueId val="{00000011-1FB2-124C-A8F4-E73E210AC49B}"/>
              </c:ext>
            </c:extLst>
          </c:dPt>
          <c:cat>
            <c:strRef>
              <c:f>[Förbund1]Blad1!$D$34:$D$42</c:f>
              <c:strCache>
                <c:ptCount val="9"/>
                <c:pt idx="0">
                  <c:v>Lönekostnader</c:v>
                </c:pt>
                <c:pt idx="1">
                  <c:v>Råmaterialkostnader</c:v>
                </c:pt>
                <c:pt idx="2">
                  <c:v>Tillverkningskostnader (drift av fabriker och maskiner, underhåll av utrustning)</c:v>
                </c:pt>
                <c:pt idx="3">
                  <c:v>Administration</c:v>
                </c:pt>
                <c:pt idx="4">
                  <c:v>FoU</c:v>
                </c:pt>
                <c:pt idx="5">
                  <c:v>Kvalitetssäkringskostnader</c:v>
                </c:pt>
                <c:pt idx="6">
                  <c:v>Energi- och verktygskostnader</c:v>
                </c:pt>
                <c:pt idx="7">
                  <c:v>Lagerhållning och distributionskostnader </c:v>
                </c:pt>
                <c:pt idx="8">
                  <c:v>Avskrivningar</c:v>
                </c:pt>
              </c:strCache>
            </c:strRef>
          </c:cat>
          <c:val>
            <c:numRef>
              <c:f>[Förbund1]Blad1!$E$34:$E$42</c:f>
              <c:numCache>
                <c:formatCode>General</c:formatCode>
                <c:ptCount val="9"/>
                <c:pt idx="0">
                  <c:v>18</c:v>
                </c:pt>
                <c:pt idx="1">
                  <c:v>30</c:v>
                </c:pt>
                <c:pt idx="2">
                  <c:v>17</c:v>
                </c:pt>
                <c:pt idx="3">
                  <c:v>5</c:v>
                </c:pt>
                <c:pt idx="4">
                  <c:v>5</c:v>
                </c:pt>
                <c:pt idx="5">
                  <c:v>5</c:v>
                </c:pt>
                <c:pt idx="6">
                  <c:v>10</c:v>
                </c:pt>
                <c:pt idx="7">
                  <c:v>5</c:v>
                </c:pt>
                <c:pt idx="8">
                  <c:v>5</c:v>
                </c:pt>
              </c:numCache>
            </c:numRef>
          </c:val>
          <c:extLst>
            <c:ext xmlns:c16="http://schemas.microsoft.com/office/drawing/2014/chart" uri="{C3380CC4-5D6E-409C-BE32-E72D297353CC}">
              <c16:uniqueId val="{00000012-1FB2-124C-A8F4-E73E210AC49B}"/>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noFill/>
            </a:ln>
          </c:spPr>
          <c:dPt>
            <c:idx val="0"/>
            <c:bubble3D val="0"/>
            <c:spPr>
              <a:solidFill>
                <a:srgbClr val="E2724A"/>
              </a:solidFill>
              <a:ln w="19050">
                <a:noFill/>
              </a:ln>
              <a:effectLst/>
            </c:spPr>
            <c:extLst>
              <c:ext xmlns:c16="http://schemas.microsoft.com/office/drawing/2014/chart" uri="{C3380CC4-5D6E-409C-BE32-E72D297353CC}">
                <c16:uniqueId val="{00000001-3A6A-B241-A4C3-61BBDC662002}"/>
              </c:ext>
            </c:extLst>
          </c:dPt>
          <c:dPt>
            <c:idx val="1"/>
            <c:bubble3D val="0"/>
            <c:spPr>
              <a:solidFill>
                <a:schemeClr val="accent2">
                  <a:lumMod val="90000"/>
                  <a:lumOff val="10000"/>
                </a:schemeClr>
              </a:solidFill>
              <a:ln w="19050">
                <a:noFill/>
              </a:ln>
              <a:effectLst/>
            </c:spPr>
            <c:extLst>
              <c:ext xmlns:c16="http://schemas.microsoft.com/office/drawing/2014/chart" uri="{C3380CC4-5D6E-409C-BE32-E72D297353CC}">
                <c16:uniqueId val="{00000003-3A6A-B241-A4C3-61BBDC662002}"/>
              </c:ext>
            </c:extLst>
          </c:dPt>
          <c:dPt>
            <c:idx val="2"/>
            <c:bubble3D val="0"/>
            <c:spPr>
              <a:solidFill>
                <a:schemeClr val="accent2">
                  <a:lumMod val="75000"/>
                  <a:lumOff val="25000"/>
                </a:schemeClr>
              </a:solidFill>
              <a:ln w="19050">
                <a:noFill/>
              </a:ln>
              <a:effectLst/>
            </c:spPr>
            <c:extLst>
              <c:ext xmlns:c16="http://schemas.microsoft.com/office/drawing/2014/chart" uri="{C3380CC4-5D6E-409C-BE32-E72D297353CC}">
                <c16:uniqueId val="{00000005-3A6A-B241-A4C3-61BBDC662002}"/>
              </c:ext>
            </c:extLst>
          </c:dPt>
          <c:dPt>
            <c:idx val="3"/>
            <c:bubble3D val="0"/>
            <c:spPr>
              <a:solidFill>
                <a:schemeClr val="accent2">
                  <a:lumMod val="50000"/>
                  <a:lumOff val="50000"/>
                </a:schemeClr>
              </a:solidFill>
              <a:ln w="19050">
                <a:noFill/>
              </a:ln>
              <a:effectLst/>
            </c:spPr>
            <c:extLst>
              <c:ext xmlns:c16="http://schemas.microsoft.com/office/drawing/2014/chart" uri="{C3380CC4-5D6E-409C-BE32-E72D297353CC}">
                <c16:uniqueId val="{00000007-3A6A-B241-A4C3-61BBDC662002}"/>
              </c:ext>
            </c:extLst>
          </c:dPt>
          <c:dPt>
            <c:idx val="4"/>
            <c:bubble3D val="0"/>
            <c:spPr>
              <a:solidFill>
                <a:schemeClr val="accent2">
                  <a:lumMod val="25000"/>
                  <a:lumOff val="75000"/>
                </a:schemeClr>
              </a:solidFill>
              <a:ln w="19050">
                <a:noFill/>
              </a:ln>
              <a:effectLst/>
            </c:spPr>
            <c:extLst>
              <c:ext xmlns:c16="http://schemas.microsoft.com/office/drawing/2014/chart" uri="{C3380CC4-5D6E-409C-BE32-E72D297353CC}">
                <c16:uniqueId val="{00000009-3A6A-B241-A4C3-61BBDC662002}"/>
              </c:ext>
            </c:extLst>
          </c:dPt>
          <c:cat>
            <c:strRef>
              <c:f>[Förbund1]Blad1!$D$14:$D$18</c:f>
              <c:strCache>
                <c:ptCount val="5"/>
                <c:pt idx="0">
                  <c:v>Lönekostnader</c:v>
                </c:pt>
                <c:pt idx="1">
                  <c:v>Lokaler</c:v>
                </c:pt>
                <c:pt idx="2">
                  <c:v>FoU</c:v>
                </c:pt>
                <c:pt idx="3">
                  <c:v>Nätverkande/ representation</c:v>
                </c:pt>
                <c:pt idx="4">
                  <c:v>Licenser</c:v>
                </c:pt>
              </c:strCache>
            </c:strRef>
          </c:cat>
          <c:val>
            <c:numRef>
              <c:f>[Förbund1]Blad1!$E$14:$E$18</c:f>
              <c:numCache>
                <c:formatCode>General</c:formatCode>
                <c:ptCount val="5"/>
                <c:pt idx="0">
                  <c:v>80</c:v>
                </c:pt>
                <c:pt idx="1">
                  <c:v>8</c:v>
                </c:pt>
                <c:pt idx="2">
                  <c:v>5</c:v>
                </c:pt>
                <c:pt idx="3">
                  <c:v>3</c:v>
                </c:pt>
                <c:pt idx="4">
                  <c:v>4</c:v>
                </c:pt>
              </c:numCache>
            </c:numRef>
          </c:val>
          <c:extLst>
            <c:ext xmlns:c16="http://schemas.microsoft.com/office/drawing/2014/chart" uri="{C3380CC4-5D6E-409C-BE32-E72D297353CC}">
              <c16:uniqueId val="{0000000A-3A6A-B241-A4C3-61BBDC662002}"/>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400" b="1" i="0" u="none" strike="noStrike" kern="1200" spc="0" baseline="0">
                <a:solidFill>
                  <a:schemeClr val="tx1">
                    <a:lumMod val="65000"/>
                    <a:lumOff val="35000"/>
                  </a:schemeClr>
                </a:solidFill>
                <a:latin typeface="+mn-lt"/>
                <a:ea typeface="+mn-ea"/>
                <a:cs typeface="+mn-cs"/>
              </a:defRPr>
            </a:pPr>
            <a:r>
              <a:rPr lang="sv-SE" sz="1600" b="1" dirty="0">
                <a:latin typeface="Aptos" panose="020B0004020202020204" pitchFamily="34" charset="0"/>
              </a:rPr>
              <a:t>Illustration av förändringar lönekostnader vs prisutveckling för arkitekter</a:t>
            </a:r>
            <a:r>
              <a:rPr lang="sv-SE" sz="1600" b="1" baseline="0" dirty="0">
                <a:latin typeface="Aptos" panose="020B0004020202020204" pitchFamily="34" charset="0"/>
              </a:rPr>
              <a:t> och teknikkonsulter för åren 2004-2025</a:t>
            </a:r>
            <a:endParaRPr lang="sv-SE" sz="1600" b="1" dirty="0">
              <a:latin typeface="Aptos" panose="020B0004020202020204" pitchFamily="34" charset="0"/>
            </a:endParaRPr>
          </a:p>
        </c:rich>
      </c:tx>
      <c:layout>
        <c:manualLayout>
          <c:xMode val="edge"/>
          <c:yMode val="edge"/>
          <c:x val="1.9824903483180504E-2"/>
          <c:y val="2.03763255976387E-2"/>
        </c:manualLayout>
      </c:layout>
      <c:overlay val="0"/>
      <c:spPr>
        <a:noFill/>
        <a:ln>
          <a:noFill/>
        </a:ln>
        <a:effectLst/>
      </c:spPr>
      <c:txPr>
        <a:bodyPr rot="0" spcFirstLastPara="1" vertOverflow="ellipsis" vert="horz" wrap="square" anchor="ctr" anchorCtr="1"/>
        <a:lstStyle/>
        <a:p>
          <a:pPr algn="l">
            <a:defRPr sz="1400" b="1"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tx>
            <c:strRef>
              <c:f>Blad2!$B$2</c:f>
              <c:strCache>
                <c:ptCount val="1"/>
                <c:pt idx="0">
                  <c:v>Lön </c:v>
                </c:pt>
              </c:strCache>
            </c:strRef>
          </c:tx>
          <c:spPr>
            <a:ln w="50800" cap="rnd">
              <a:solidFill>
                <a:schemeClr val="accent6">
                  <a:lumMod val="60000"/>
                  <a:lumOff val="40000"/>
                </a:schemeClr>
              </a:solidFill>
              <a:round/>
            </a:ln>
            <a:effectLst/>
          </c:spPr>
          <c:marker>
            <c:symbol val="none"/>
          </c:marker>
          <c:cat>
            <c:strRef>
              <c:f>Blad2!$A$3:$A$24</c:f>
              <c:strCache>
                <c:ptCount val="22"/>
                <c:pt idx="0">
                  <c:v>-04</c:v>
                </c:pt>
                <c:pt idx="1">
                  <c:v>-05</c:v>
                </c:pt>
                <c:pt idx="2">
                  <c:v>-06</c:v>
                </c:pt>
                <c:pt idx="3">
                  <c:v>-07</c:v>
                </c:pt>
                <c:pt idx="4">
                  <c:v>-08</c:v>
                </c:pt>
                <c:pt idx="5">
                  <c:v>-09</c:v>
                </c:pt>
                <c:pt idx="6">
                  <c:v>-10</c:v>
                </c:pt>
                <c:pt idx="7">
                  <c:v>-11</c:v>
                </c:pt>
                <c:pt idx="8">
                  <c:v>-12</c:v>
                </c:pt>
                <c:pt idx="9">
                  <c:v>-13</c:v>
                </c:pt>
                <c:pt idx="10">
                  <c:v>-14</c:v>
                </c:pt>
                <c:pt idx="11">
                  <c:v>-15</c:v>
                </c:pt>
                <c:pt idx="12">
                  <c:v>-16</c:v>
                </c:pt>
                <c:pt idx="13">
                  <c:v>-17</c:v>
                </c:pt>
                <c:pt idx="14">
                  <c:v>-18</c:v>
                </c:pt>
                <c:pt idx="15">
                  <c:v>-19</c:v>
                </c:pt>
                <c:pt idx="16">
                  <c:v>-20</c:v>
                </c:pt>
                <c:pt idx="17">
                  <c:v>-21</c:v>
                </c:pt>
                <c:pt idx="18">
                  <c:v>-22</c:v>
                </c:pt>
                <c:pt idx="19">
                  <c:v>-23</c:v>
                </c:pt>
                <c:pt idx="20">
                  <c:v>-24</c:v>
                </c:pt>
                <c:pt idx="21">
                  <c:v>-25</c:v>
                </c:pt>
              </c:strCache>
            </c:strRef>
          </c:cat>
          <c:val>
            <c:numRef>
              <c:f>Blad2!$B$3:$B$24</c:f>
              <c:numCache>
                <c:formatCode>General</c:formatCode>
                <c:ptCount val="22"/>
                <c:pt idx="0">
                  <c:v>100</c:v>
                </c:pt>
                <c:pt idx="1">
                  <c:v>102.3741741419133</c:v>
                </c:pt>
                <c:pt idx="2">
                  <c:v>105.64000644572162</c:v>
                </c:pt>
                <c:pt idx="3">
                  <c:v>108.25052371488424</c:v>
                </c:pt>
                <c:pt idx="4">
                  <c:v>114.16446432830207</c:v>
                </c:pt>
                <c:pt idx="5">
                  <c:v>113.20116951173658</c:v>
                </c:pt>
                <c:pt idx="6">
                  <c:v>115.60473036472038</c:v>
                </c:pt>
                <c:pt idx="7">
                  <c:v>117.24139631519579</c:v>
                </c:pt>
                <c:pt idx="8">
                  <c:v>121.77729909222749</c:v>
                </c:pt>
                <c:pt idx="9">
                  <c:v>124.00316478487403</c:v>
                </c:pt>
                <c:pt idx="10">
                  <c:v>127.93116306601493</c:v>
                </c:pt>
                <c:pt idx="11">
                  <c:v>132.08361839179247</c:v>
                </c:pt>
                <c:pt idx="12">
                  <c:v>134.9360933340495</c:v>
                </c:pt>
                <c:pt idx="13">
                  <c:v>139.29430095074392</c:v>
                </c:pt>
                <c:pt idx="14">
                  <c:v>140.6503955954235</c:v>
                </c:pt>
                <c:pt idx="15">
                  <c:v>141.50146188967068</c:v>
                </c:pt>
                <c:pt idx="16">
                  <c:v>146.37405023365739</c:v>
                </c:pt>
                <c:pt idx="17">
                  <c:v>151.76101930493633</c:v>
                </c:pt>
                <c:pt idx="18">
                  <c:v>161.39396747059135</c:v>
                </c:pt>
                <c:pt idx="19">
                  <c:v>166.85575555674922</c:v>
                </c:pt>
                <c:pt idx="20">
                  <c:v>171.80316291561473</c:v>
                </c:pt>
                <c:pt idx="21">
                  <c:v>163.57307127893858</c:v>
                </c:pt>
              </c:numCache>
            </c:numRef>
          </c:val>
          <c:smooth val="0"/>
          <c:extLst>
            <c:ext xmlns:c16="http://schemas.microsoft.com/office/drawing/2014/chart" uri="{C3380CC4-5D6E-409C-BE32-E72D297353CC}">
              <c16:uniqueId val="{00000000-5FA2-4369-82D2-7E2638B78C89}"/>
            </c:ext>
          </c:extLst>
        </c:ser>
        <c:ser>
          <c:idx val="1"/>
          <c:order val="1"/>
          <c:tx>
            <c:strRef>
              <c:f>Blad2!$C$2</c:f>
              <c:strCache>
                <c:ptCount val="1"/>
                <c:pt idx="0">
                  <c:v>Pris</c:v>
                </c:pt>
              </c:strCache>
            </c:strRef>
          </c:tx>
          <c:spPr>
            <a:ln w="50800" cap="rnd">
              <a:solidFill>
                <a:schemeClr val="accent2"/>
              </a:solidFill>
              <a:round/>
            </a:ln>
            <a:effectLst/>
          </c:spPr>
          <c:marker>
            <c:symbol val="none"/>
          </c:marker>
          <c:cat>
            <c:strRef>
              <c:f>Blad2!$A$3:$A$24</c:f>
              <c:strCache>
                <c:ptCount val="22"/>
                <c:pt idx="0">
                  <c:v>-04</c:v>
                </c:pt>
                <c:pt idx="1">
                  <c:v>-05</c:v>
                </c:pt>
                <c:pt idx="2">
                  <c:v>-06</c:v>
                </c:pt>
                <c:pt idx="3">
                  <c:v>-07</c:v>
                </c:pt>
                <c:pt idx="4">
                  <c:v>-08</c:v>
                </c:pt>
                <c:pt idx="5">
                  <c:v>-09</c:v>
                </c:pt>
                <c:pt idx="6">
                  <c:v>-10</c:v>
                </c:pt>
                <c:pt idx="7">
                  <c:v>-11</c:v>
                </c:pt>
                <c:pt idx="8">
                  <c:v>-12</c:v>
                </c:pt>
                <c:pt idx="9">
                  <c:v>-13</c:v>
                </c:pt>
                <c:pt idx="10">
                  <c:v>-14</c:v>
                </c:pt>
                <c:pt idx="11">
                  <c:v>-15</c:v>
                </c:pt>
                <c:pt idx="12">
                  <c:v>-16</c:v>
                </c:pt>
                <c:pt idx="13">
                  <c:v>-17</c:v>
                </c:pt>
                <c:pt idx="14">
                  <c:v>-18</c:v>
                </c:pt>
                <c:pt idx="15">
                  <c:v>-19</c:v>
                </c:pt>
                <c:pt idx="16">
                  <c:v>-20</c:v>
                </c:pt>
                <c:pt idx="17">
                  <c:v>-21</c:v>
                </c:pt>
                <c:pt idx="18">
                  <c:v>-22</c:v>
                </c:pt>
                <c:pt idx="19">
                  <c:v>-23</c:v>
                </c:pt>
                <c:pt idx="20">
                  <c:v>-24</c:v>
                </c:pt>
                <c:pt idx="21">
                  <c:v>-25</c:v>
                </c:pt>
              </c:strCache>
            </c:strRef>
          </c:cat>
          <c:val>
            <c:numRef>
              <c:f>Blad2!$C$3:$C$24</c:f>
              <c:numCache>
                <c:formatCode>General</c:formatCode>
                <c:ptCount val="22"/>
                <c:pt idx="0">
                  <c:v>100</c:v>
                </c:pt>
                <c:pt idx="1">
                  <c:v>104.09836065573769</c:v>
                </c:pt>
                <c:pt idx="2">
                  <c:v>105.19125683060109</c:v>
                </c:pt>
                <c:pt idx="3">
                  <c:v>108.74316939890709</c:v>
                </c:pt>
                <c:pt idx="4">
                  <c:v>114.61748633879782</c:v>
                </c:pt>
                <c:pt idx="5">
                  <c:v>117.62295081967211</c:v>
                </c:pt>
                <c:pt idx="6">
                  <c:v>118.85245901639342</c:v>
                </c:pt>
                <c:pt idx="7">
                  <c:v>121.17486338797814</c:v>
                </c:pt>
                <c:pt idx="8">
                  <c:v>122.81420765027322</c:v>
                </c:pt>
                <c:pt idx="9">
                  <c:v>123.90710382513662</c:v>
                </c:pt>
                <c:pt idx="10">
                  <c:v>126.09289617486338</c:v>
                </c:pt>
                <c:pt idx="11">
                  <c:v>127.45901639344261</c:v>
                </c:pt>
                <c:pt idx="12">
                  <c:v>128.14207650273224</c:v>
                </c:pt>
                <c:pt idx="13">
                  <c:v>131.14754098360655</c:v>
                </c:pt>
                <c:pt idx="14">
                  <c:v>132.6502732240437</c:v>
                </c:pt>
                <c:pt idx="15">
                  <c:v>134.28961748633878</c:v>
                </c:pt>
                <c:pt idx="16">
                  <c:v>136.61202185792348</c:v>
                </c:pt>
                <c:pt idx="17">
                  <c:v>138.9344262295082</c:v>
                </c:pt>
                <c:pt idx="18">
                  <c:v>143.85245901639342</c:v>
                </c:pt>
                <c:pt idx="19">
                  <c:v>150.40983606557376</c:v>
                </c:pt>
                <c:pt idx="20">
                  <c:v>155.60109289617486</c:v>
                </c:pt>
                <c:pt idx="21">
                  <c:v>158.46994535519124</c:v>
                </c:pt>
              </c:numCache>
            </c:numRef>
          </c:val>
          <c:smooth val="0"/>
          <c:extLst>
            <c:ext xmlns:c16="http://schemas.microsoft.com/office/drawing/2014/chart" uri="{C3380CC4-5D6E-409C-BE32-E72D297353CC}">
              <c16:uniqueId val="{00000001-5FA2-4369-82D2-7E2638B78C89}"/>
            </c:ext>
          </c:extLst>
        </c:ser>
        <c:dLbls>
          <c:showLegendKey val="0"/>
          <c:showVal val="0"/>
          <c:showCatName val="0"/>
          <c:showSerName val="0"/>
          <c:showPercent val="0"/>
          <c:showBubbleSize val="0"/>
        </c:dLbls>
        <c:smooth val="0"/>
        <c:axId val="1409077535"/>
        <c:axId val="1409078015"/>
        <c:extLst>
          <c:ext xmlns:c15="http://schemas.microsoft.com/office/drawing/2012/chart" uri="{02D57815-91ED-43cb-92C2-25804820EDAC}">
            <c15:filteredLineSeries>
              <c15:ser>
                <c:idx val="2"/>
                <c:order val="2"/>
                <c:tx>
                  <c:strRef>
                    <c:extLst>
                      <c:ext uri="{02D57815-91ED-43cb-92C2-25804820EDAC}">
                        <c15:formulaRef>
                          <c15:sqref>Blad2!$D$2</c15:sqref>
                        </c15:formulaRef>
                      </c:ext>
                    </c:extLst>
                    <c:strCache>
                      <c:ptCount val="1"/>
                      <c:pt idx="0">
                        <c:v>71.11 Arkitekttjänster</c:v>
                      </c:pt>
                    </c:strCache>
                  </c:strRef>
                </c:tx>
                <c:spPr>
                  <a:ln w="28575" cap="rnd">
                    <a:solidFill>
                      <a:schemeClr val="accent3"/>
                    </a:solidFill>
                    <a:round/>
                  </a:ln>
                  <a:effectLst/>
                </c:spPr>
                <c:marker>
                  <c:symbol val="none"/>
                </c:marker>
                <c:cat>
                  <c:strRef>
                    <c:extLst>
                      <c:ext uri="{02D57815-91ED-43cb-92C2-25804820EDAC}">
                        <c15:formulaRef>
                          <c15:sqref>Blad2!$A$3:$A$24</c15:sqref>
                        </c15:formulaRef>
                      </c:ext>
                    </c:extLst>
                    <c:strCache>
                      <c:ptCount val="22"/>
                      <c:pt idx="0">
                        <c:v>-04</c:v>
                      </c:pt>
                      <c:pt idx="1">
                        <c:v>-05</c:v>
                      </c:pt>
                      <c:pt idx="2">
                        <c:v>-06</c:v>
                      </c:pt>
                      <c:pt idx="3">
                        <c:v>-07</c:v>
                      </c:pt>
                      <c:pt idx="4">
                        <c:v>-08</c:v>
                      </c:pt>
                      <c:pt idx="5">
                        <c:v>-09</c:v>
                      </c:pt>
                      <c:pt idx="6">
                        <c:v>-10</c:v>
                      </c:pt>
                      <c:pt idx="7">
                        <c:v>-11</c:v>
                      </c:pt>
                      <c:pt idx="8">
                        <c:v>-12</c:v>
                      </c:pt>
                      <c:pt idx="9">
                        <c:v>-13</c:v>
                      </c:pt>
                      <c:pt idx="10">
                        <c:v>-14</c:v>
                      </c:pt>
                      <c:pt idx="11">
                        <c:v>-15</c:v>
                      </c:pt>
                      <c:pt idx="12">
                        <c:v>-16</c:v>
                      </c:pt>
                      <c:pt idx="13">
                        <c:v>-17</c:v>
                      </c:pt>
                      <c:pt idx="14">
                        <c:v>-18</c:v>
                      </c:pt>
                      <c:pt idx="15">
                        <c:v>-19</c:v>
                      </c:pt>
                      <c:pt idx="16">
                        <c:v>-20</c:v>
                      </c:pt>
                      <c:pt idx="17">
                        <c:v>-21</c:v>
                      </c:pt>
                      <c:pt idx="18">
                        <c:v>-22</c:v>
                      </c:pt>
                      <c:pt idx="19">
                        <c:v>-23</c:v>
                      </c:pt>
                      <c:pt idx="20">
                        <c:v>-24</c:v>
                      </c:pt>
                      <c:pt idx="21">
                        <c:v>-25</c:v>
                      </c:pt>
                    </c:strCache>
                  </c:strRef>
                </c:cat>
                <c:val>
                  <c:numRef>
                    <c:extLst>
                      <c:ext uri="{02D57815-91ED-43cb-92C2-25804820EDAC}">
                        <c15:formulaRef>
                          <c15:sqref>Blad2!$D$3:$D$24</c15:sqref>
                        </c15:formulaRef>
                      </c:ext>
                    </c:extLst>
                    <c:numCache>
                      <c:formatCode>General</c:formatCode>
                      <c:ptCount val="22"/>
                      <c:pt idx="0">
                        <c:v>100</c:v>
                      </c:pt>
                      <c:pt idx="1">
                        <c:v>101.44927536231884</c:v>
                      </c:pt>
                      <c:pt idx="2">
                        <c:v>104.49275362318839</c:v>
                      </c:pt>
                      <c:pt idx="3">
                        <c:v>108.26086956521739</c:v>
                      </c:pt>
                      <c:pt idx="4">
                        <c:v>112.60869565217391</c:v>
                      </c:pt>
                      <c:pt idx="5">
                        <c:v>114.20289855072463</c:v>
                      </c:pt>
                      <c:pt idx="6">
                        <c:v>116.66666666666667</c:v>
                      </c:pt>
                      <c:pt idx="7">
                        <c:v>120.28985507246377</c:v>
                      </c:pt>
                      <c:pt idx="8">
                        <c:v>121.8840579710145</c:v>
                      </c:pt>
                      <c:pt idx="9">
                        <c:v>123.33333333333331</c:v>
                      </c:pt>
                      <c:pt idx="10">
                        <c:v>126.95652173913044</c:v>
                      </c:pt>
                      <c:pt idx="11">
                        <c:v>127.2463768115942</c:v>
                      </c:pt>
                      <c:pt idx="12">
                        <c:v>131.01449275362319</c:v>
                      </c:pt>
                      <c:pt idx="13">
                        <c:v>136.23188405797103</c:v>
                      </c:pt>
                      <c:pt idx="14">
                        <c:v>140.57971014492753</c:v>
                      </c:pt>
                      <c:pt idx="15">
                        <c:v>142.31884057971016</c:v>
                      </c:pt>
                      <c:pt idx="16">
                        <c:v>144.92753623188406</c:v>
                      </c:pt>
                      <c:pt idx="17">
                        <c:v>144.63768115942028</c:v>
                      </c:pt>
                      <c:pt idx="18">
                        <c:v>147.82608695652172</c:v>
                      </c:pt>
                      <c:pt idx="19">
                        <c:v>150.43478260869566</c:v>
                      </c:pt>
                      <c:pt idx="20">
                        <c:v>152.46376811594203</c:v>
                      </c:pt>
                      <c:pt idx="21">
                        <c:v>154.92753623188406</c:v>
                      </c:pt>
                    </c:numCache>
                  </c:numRef>
                </c:val>
                <c:smooth val="0"/>
                <c:extLst>
                  <c:ext xmlns:c16="http://schemas.microsoft.com/office/drawing/2014/chart" uri="{C3380CC4-5D6E-409C-BE32-E72D297353CC}">
                    <c16:uniqueId val="{00000002-5FA2-4369-82D2-7E2638B78C89}"/>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Blad2!$E$2</c15:sqref>
                        </c15:formulaRef>
                      </c:ext>
                    </c:extLst>
                    <c:strCache>
                      <c:ptCount val="1"/>
                      <c:pt idx="0">
                        <c:v>71.12 Tekniska konsulttjänster o.d.</c:v>
                      </c:pt>
                    </c:strCache>
                  </c:strRef>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Blad2!$A$3:$A$24</c15:sqref>
                        </c15:formulaRef>
                      </c:ext>
                    </c:extLst>
                    <c:strCache>
                      <c:ptCount val="22"/>
                      <c:pt idx="0">
                        <c:v>-04</c:v>
                      </c:pt>
                      <c:pt idx="1">
                        <c:v>-05</c:v>
                      </c:pt>
                      <c:pt idx="2">
                        <c:v>-06</c:v>
                      </c:pt>
                      <c:pt idx="3">
                        <c:v>-07</c:v>
                      </c:pt>
                      <c:pt idx="4">
                        <c:v>-08</c:v>
                      </c:pt>
                      <c:pt idx="5">
                        <c:v>-09</c:v>
                      </c:pt>
                      <c:pt idx="6">
                        <c:v>-10</c:v>
                      </c:pt>
                      <c:pt idx="7">
                        <c:v>-11</c:v>
                      </c:pt>
                      <c:pt idx="8">
                        <c:v>-12</c:v>
                      </c:pt>
                      <c:pt idx="9">
                        <c:v>-13</c:v>
                      </c:pt>
                      <c:pt idx="10">
                        <c:v>-14</c:v>
                      </c:pt>
                      <c:pt idx="11">
                        <c:v>-15</c:v>
                      </c:pt>
                      <c:pt idx="12">
                        <c:v>-16</c:v>
                      </c:pt>
                      <c:pt idx="13">
                        <c:v>-17</c:v>
                      </c:pt>
                      <c:pt idx="14">
                        <c:v>-18</c:v>
                      </c:pt>
                      <c:pt idx="15">
                        <c:v>-19</c:v>
                      </c:pt>
                      <c:pt idx="16">
                        <c:v>-20</c:v>
                      </c:pt>
                      <c:pt idx="17">
                        <c:v>-21</c:v>
                      </c:pt>
                      <c:pt idx="18">
                        <c:v>-22</c:v>
                      </c:pt>
                      <c:pt idx="19">
                        <c:v>-23</c:v>
                      </c:pt>
                      <c:pt idx="20">
                        <c:v>-24</c:v>
                      </c:pt>
                      <c:pt idx="21">
                        <c:v>-25</c:v>
                      </c:pt>
                    </c:strCache>
                  </c:strRef>
                </c:cat>
                <c:val>
                  <c:numRef>
                    <c:extLst xmlns:c15="http://schemas.microsoft.com/office/drawing/2012/chart">
                      <c:ext xmlns:c15="http://schemas.microsoft.com/office/drawing/2012/chart" uri="{02D57815-91ED-43cb-92C2-25804820EDAC}">
                        <c15:formulaRef>
                          <c15:sqref>Blad2!$E$3:$E$24</c15:sqref>
                        </c15:formulaRef>
                      </c:ext>
                    </c:extLst>
                    <c:numCache>
                      <c:formatCode>General</c:formatCode>
                      <c:ptCount val="22"/>
                      <c:pt idx="0">
                        <c:v>100</c:v>
                      </c:pt>
                      <c:pt idx="1">
                        <c:v>100.78740157480314</c:v>
                      </c:pt>
                      <c:pt idx="2">
                        <c:v>104.1994750656168</c:v>
                      </c:pt>
                      <c:pt idx="3">
                        <c:v>109.97375328083989</c:v>
                      </c:pt>
                      <c:pt idx="4">
                        <c:v>113.254593175853</c:v>
                      </c:pt>
                      <c:pt idx="5">
                        <c:v>114.43569553805774</c:v>
                      </c:pt>
                      <c:pt idx="6">
                        <c:v>115.35433070866141</c:v>
                      </c:pt>
                      <c:pt idx="7">
                        <c:v>117.06036745406824</c:v>
                      </c:pt>
                      <c:pt idx="8">
                        <c:v>118.63517060367454</c:v>
                      </c:pt>
                      <c:pt idx="9">
                        <c:v>119.68503937007875</c:v>
                      </c:pt>
                      <c:pt idx="10">
                        <c:v>121.65354330708662</c:v>
                      </c:pt>
                      <c:pt idx="11">
                        <c:v>122.96587926509186</c:v>
                      </c:pt>
                      <c:pt idx="12">
                        <c:v>123.49081364829395</c:v>
                      </c:pt>
                      <c:pt idx="13">
                        <c:v>126.24671916010499</c:v>
                      </c:pt>
                      <c:pt idx="14">
                        <c:v>127.4278215223097</c:v>
                      </c:pt>
                      <c:pt idx="15">
                        <c:v>129.13385826771653</c:v>
                      </c:pt>
                      <c:pt idx="16">
                        <c:v>131.23359580052494</c:v>
                      </c:pt>
                      <c:pt idx="17">
                        <c:v>133.59580052493439</c:v>
                      </c:pt>
                      <c:pt idx="18">
                        <c:v>138.58267716535434</c:v>
                      </c:pt>
                      <c:pt idx="19">
                        <c:v>145.14435695538057</c:v>
                      </c:pt>
                      <c:pt idx="20">
                        <c:v>150.39370078740154</c:v>
                      </c:pt>
                      <c:pt idx="21">
                        <c:v>153.14960629921259</c:v>
                      </c:pt>
                    </c:numCache>
                  </c:numRef>
                </c:val>
                <c:smooth val="0"/>
                <c:extLst xmlns:c15="http://schemas.microsoft.com/office/drawing/2012/chart">
                  <c:ext xmlns:c16="http://schemas.microsoft.com/office/drawing/2014/chart" uri="{C3380CC4-5D6E-409C-BE32-E72D297353CC}">
                    <c16:uniqueId val="{00000003-5FA2-4369-82D2-7E2638B78C89}"/>
                  </c:ext>
                </c:extLst>
              </c15:ser>
            </c15:filteredLineSeries>
          </c:ext>
        </c:extLst>
      </c:lineChart>
      <c:catAx>
        <c:axId val="1409077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ptos" panose="020B0004020202020204" pitchFamily="34" charset="0"/>
                <a:ea typeface="+mn-ea"/>
                <a:cs typeface="+mn-cs"/>
              </a:defRPr>
            </a:pPr>
            <a:endParaRPr lang="sv-SE"/>
          </a:p>
        </c:txPr>
        <c:crossAx val="1409078015"/>
        <c:crosses val="autoZero"/>
        <c:auto val="1"/>
        <c:lblAlgn val="ctr"/>
        <c:lblOffset val="100"/>
        <c:noMultiLvlLbl val="0"/>
      </c:catAx>
      <c:valAx>
        <c:axId val="1409078015"/>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ptos" panose="020B0004020202020204" pitchFamily="34" charset="0"/>
                <a:ea typeface="+mn-ea"/>
                <a:cs typeface="+mn-cs"/>
              </a:defRPr>
            </a:pPr>
            <a:endParaRPr lang="sv-SE"/>
          </a:p>
        </c:txPr>
        <c:crossAx val="1409077535"/>
        <c:crosses val="autoZero"/>
        <c:crossBetween val="between"/>
      </c:valAx>
      <c:spPr>
        <a:noFill/>
        <a:ln>
          <a:noFill/>
        </a:ln>
        <a:effectLst/>
      </c:spPr>
    </c:plotArea>
    <c:legend>
      <c:legendPos val="b"/>
      <c:layout>
        <c:manualLayout>
          <c:xMode val="edge"/>
          <c:yMode val="edge"/>
          <c:x val="0.64560726085490261"/>
          <c:y val="0.94558441324529829"/>
          <c:w val="0.26467615591409893"/>
          <c:h val="5.416546111196977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ptos" panose="020B0004020202020204" pitchFamily="34" charset="0"/>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60596735752858"/>
          <c:y val="6.0606996743373914E-2"/>
          <c:w val="0.81174269164630264"/>
          <c:h val="0.78641295752645801"/>
        </c:manualLayout>
      </c:layout>
      <c:barChart>
        <c:barDir val="col"/>
        <c:grouping val="clustered"/>
        <c:varyColors val="0"/>
        <c:ser>
          <c:idx val="0"/>
          <c:order val="0"/>
          <c:tx>
            <c:strRef>
              <c:f>'[Arbetsgivares kostnad per anställd, exempel.xlsx]Blad3 (2)'!$B$1</c:f>
              <c:strCache>
                <c:ptCount val="1"/>
                <c:pt idx="0">
                  <c:v>Intäkter</c:v>
                </c:pt>
              </c:strCache>
            </c:strRef>
          </c:tx>
          <c:spPr>
            <a:solidFill>
              <a:srgbClr val="C7D6D1"/>
            </a:solidFill>
            <a:ln w="6350">
              <a:solidFill>
                <a:srgbClr val="C7D6D1"/>
              </a:solidFill>
            </a:ln>
            <a:effectLst/>
          </c:spPr>
          <c:invertIfNegative val="0"/>
          <c:cat>
            <c:strRef>
              <c:f>'[Arbetsgivares kostnad per anställd, exempel.xlsx]Blad3 (2)'!$A$2:$A$13</c:f>
              <c:strCache>
                <c:ptCount val="12"/>
                <c:pt idx="0">
                  <c:v>Jan</c:v>
                </c:pt>
                <c:pt idx="1">
                  <c:v>Feb</c:v>
                </c:pt>
                <c:pt idx="2">
                  <c:v>Mar</c:v>
                </c:pt>
                <c:pt idx="3">
                  <c:v>Apr</c:v>
                </c:pt>
                <c:pt idx="4">
                  <c:v>Maj</c:v>
                </c:pt>
                <c:pt idx="5">
                  <c:v>Jun</c:v>
                </c:pt>
                <c:pt idx="6">
                  <c:v>Jul</c:v>
                </c:pt>
                <c:pt idx="7">
                  <c:v>Aug</c:v>
                </c:pt>
                <c:pt idx="8">
                  <c:v>Sep</c:v>
                </c:pt>
                <c:pt idx="9">
                  <c:v>Okt</c:v>
                </c:pt>
                <c:pt idx="10">
                  <c:v>Nov</c:v>
                </c:pt>
                <c:pt idx="11">
                  <c:v>Dec</c:v>
                </c:pt>
              </c:strCache>
            </c:strRef>
          </c:cat>
          <c:val>
            <c:numRef>
              <c:f>'[Arbetsgivares kostnad per anställd, exempel.xlsx]Blad3 (2)'!$B$2:$B$13</c:f>
              <c:numCache>
                <c:formatCode>#,##0</c:formatCode>
                <c:ptCount val="12"/>
                <c:pt idx="0">
                  <c:v>5800000</c:v>
                </c:pt>
                <c:pt idx="1">
                  <c:v>6400000</c:v>
                </c:pt>
                <c:pt idx="2">
                  <c:v>6700000</c:v>
                </c:pt>
                <c:pt idx="3">
                  <c:v>5800000</c:v>
                </c:pt>
                <c:pt idx="4">
                  <c:v>7000000</c:v>
                </c:pt>
                <c:pt idx="5">
                  <c:v>6200000</c:v>
                </c:pt>
                <c:pt idx="6">
                  <c:v>1200000</c:v>
                </c:pt>
                <c:pt idx="7">
                  <c:v>4800000</c:v>
                </c:pt>
                <c:pt idx="8">
                  <c:v>6200000</c:v>
                </c:pt>
                <c:pt idx="9">
                  <c:v>7800000</c:v>
                </c:pt>
                <c:pt idx="10">
                  <c:v>7200000</c:v>
                </c:pt>
                <c:pt idx="11">
                  <c:v>5900000</c:v>
                </c:pt>
              </c:numCache>
            </c:numRef>
          </c:val>
          <c:extLst>
            <c:ext xmlns:c16="http://schemas.microsoft.com/office/drawing/2014/chart" uri="{C3380CC4-5D6E-409C-BE32-E72D297353CC}">
              <c16:uniqueId val="{00000000-858A-47DF-87A2-66B2A50E4A4E}"/>
            </c:ext>
          </c:extLst>
        </c:ser>
        <c:ser>
          <c:idx val="1"/>
          <c:order val="1"/>
          <c:tx>
            <c:strRef>
              <c:f>'[Arbetsgivares kostnad per anställd, exempel.xlsx]Blad3 (2)'!$C$1</c:f>
              <c:strCache>
                <c:ptCount val="1"/>
                <c:pt idx="0">
                  <c:v>Utgifter</c:v>
                </c:pt>
              </c:strCache>
            </c:strRef>
          </c:tx>
          <c:spPr>
            <a:solidFill>
              <a:schemeClr val="accent2">
                <a:lumMod val="50000"/>
                <a:lumOff val="50000"/>
              </a:schemeClr>
            </a:solidFill>
            <a:ln w="6350">
              <a:solidFill>
                <a:schemeClr val="accent2">
                  <a:lumMod val="50000"/>
                  <a:lumOff val="50000"/>
                </a:schemeClr>
              </a:solidFill>
            </a:ln>
            <a:effectLst/>
          </c:spPr>
          <c:invertIfNegative val="0"/>
          <c:cat>
            <c:strRef>
              <c:f>'[Arbetsgivares kostnad per anställd, exempel.xlsx]Blad3 (2)'!$A$2:$A$13</c:f>
              <c:strCache>
                <c:ptCount val="12"/>
                <c:pt idx="0">
                  <c:v>Jan</c:v>
                </c:pt>
                <c:pt idx="1">
                  <c:v>Feb</c:v>
                </c:pt>
                <c:pt idx="2">
                  <c:v>Mar</c:v>
                </c:pt>
                <c:pt idx="3">
                  <c:v>Apr</c:v>
                </c:pt>
                <c:pt idx="4">
                  <c:v>Maj</c:v>
                </c:pt>
                <c:pt idx="5">
                  <c:v>Jun</c:v>
                </c:pt>
                <c:pt idx="6">
                  <c:v>Jul</c:v>
                </c:pt>
                <c:pt idx="7">
                  <c:v>Aug</c:v>
                </c:pt>
                <c:pt idx="8">
                  <c:v>Sep</c:v>
                </c:pt>
                <c:pt idx="9">
                  <c:v>Okt</c:v>
                </c:pt>
                <c:pt idx="10">
                  <c:v>Nov</c:v>
                </c:pt>
                <c:pt idx="11">
                  <c:v>Dec</c:v>
                </c:pt>
              </c:strCache>
            </c:strRef>
          </c:cat>
          <c:val>
            <c:numRef>
              <c:f>'[Arbetsgivares kostnad per anställd, exempel.xlsx]Blad3 (2)'!$C$2:$C$13</c:f>
              <c:numCache>
                <c:formatCode>#,##0</c:formatCode>
                <c:ptCount val="12"/>
                <c:pt idx="0">
                  <c:v>6200000</c:v>
                </c:pt>
                <c:pt idx="1">
                  <c:v>6000000</c:v>
                </c:pt>
                <c:pt idx="2">
                  <c:v>6000000</c:v>
                </c:pt>
                <c:pt idx="3">
                  <c:v>6000000</c:v>
                </c:pt>
                <c:pt idx="4">
                  <c:v>7100000</c:v>
                </c:pt>
                <c:pt idx="5">
                  <c:v>6400000</c:v>
                </c:pt>
                <c:pt idx="6">
                  <c:v>6200000</c:v>
                </c:pt>
                <c:pt idx="7">
                  <c:v>3500000</c:v>
                </c:pt>
                <c:pt idx="8">
                  <c:v>5300000</c:v>
                </c:pt>
                <c:pt idx="9">
                  <c:v>6500000</c:v>
                </c:pt>
                <c:pt idx="10">
                  <c:v>6800000</c:v>
                </c:pt>
                <c:pt idx="11">
                  <c:v>6400000</c:v>
                </c:pt>
              </c:numCache>
            </c:numRef>
          </c:val>
          <c:extLst>
            <c:ext xmlns:c16="http://schemas.microsoft.com/office/drawing/2014/chart" uri="{C3380CC4-5D6E-409C-BE32-E72D297353CC}">
              <c16:uniqueId val="{00000001-858A-47DF-87A2-66B2A50E4A4E}"/>
            </c:ext>
          </c:extLst>
        </c:ser>
        <c:dLbls>
          <c:showLegendKey val="0"/>
          <c:showVal val="0"/>
          <c:showCatName val="0"/>
          <c:showSerName val="0"/>
          <c:showPercent val="0"/>
          <c:showBubbleSize val="0"/>
        </c:dLbls>
        <c:gapWidth val="219"/>
        <c:overlap val="-27"/>
        <c:axId val="979749408"/>
        <c:axId val="979745808"/>
      </c:barChart>
      <c:lineChart>
        <c:grouping val="standard"/>
        <c:varyColors val="0"/>
        <c:ser>
          <c:idx val="2"/>
          <c:order val="2"/>
          <c:tx>
            <c:strRef>
              <c:f>'[Arbetsgivares kostnad per anställd, exempel.xlsx]Blad3 (2)'!$D$1</c:f>
              <c:strCache>
                <c:ptCount val="1"/>
                <c:pt idx="0">
                  <c:v>Resultat</c:v>
                </c:pt>
              </c:strCache>
            </c:strRef>
          </c:tx>
          <c:spPr>
            <a:ln w="34925" cap="sq">
              <a:solidFill>
                <a:srgbClr val="E2724A"/>
              </a:solidFill>
              <a:round/>
            </a:ln>
            <a:effectLst/>
          </c:spPr>
          <c:marker>
            <c:symbol val="none"/>
          </c:marker>
          <c:cat>
            <c:strRef>
              <c:f>'[Arbetsgivares kostnad per anställd, exempel.xlsx]Blad3 (2)'!$A$2:$A$13</c:f>
              <c:strCache>
                <c:ptCount val="12"/>
                <c:pt idx="0">
                  <c:v>Jan</c:v>
                </c:pt>
                <c:pt idx="1">
                  <c:v>Feb</c:v>
                </c:pt>
                <c:pt idx="2">
                  <c:v>Mar</c:v>
                </c:pt>
                <c:pt idx="3">
                  <c:v>Apr</c:v>
                </c:pt>
                <c:pt idx="4">
                  <c:v>Maj</c:v>
                </c:pt>
                <c:pt idx="5">
                  <c:v>Jun</c:v>
                </c:pt>
                <c:pt idx="6">
                  <c:v>Jul</c:v>
                </c:pt>
                <c:pt idx="7">
                  <c:v>Aug</c:v>
                </c:pt>
                <c:pt idx="8">
                  <c:v>Sep</c:v>
                </c:pt>
                <c:pt idx="9">
                  <c:v>Okt</c:v>
                </c:pt>
                <c:pt idx="10">
                  <c:v>Nov</c:v>
                </c:pt>
                <c:pt idx="11">
                  <c:v>Dec</c:v>
                </c:pt>
              </c:strCache>
            </c:strRef>
          </c:cat>
          <c:val>
            <c:numRef>
              <c:f>'[Arbetsgivares kostnad per anställd, exempel.xlsx]Blad3 (2)'!$D$2:$D$13</c:f>
              <c:numCache>
                <c:formatCode>#,##0</c:formatCode>
                <c:ptCount val="12"/>
                <c:pt idx="0">
                  <c:v>-400000</c:v>
                </c:pt>
                <c:pt idx="1">
                  <c:v>0</c:v>
                </c:pt>
                <c:pt idx="2">
                  <c:v>700000</c:v>
                </c:pt>
                <c:pt idx="3">
                  <c:v>500000</c:v>
                </c:pt>
                <c:pt idx="4">
                  <c:v>400000</c:v>
                </c:pt>
                <c:pt idx="5">
                  <c:v>200000</c:v>
                </c:pt>
              </c:numCache>
            </c:numRef>
          </c:val>
          <c:smooth val="0"/>
          <c:extLst>
            <c:ext xmlns:c16="http://schemas.microsoft.com/office/drawing/2014/chart" uri="{C3380CC4-5D6E-409C-BE32-E72D297353CC}">
              <c16:uniqueId val="{00000002-858A-47DF-87A2-66B2A50E4A4E}"/>
            </c:ext>
          </c:extLst>
        </c:ser>
        <c:ser>
          <c:idx val="3"/>
          <c:order val="3"/>
          <c:tx>
            <c:strRef>
              <c:f>'[Arbetsgivares kostnad per anställd, exempel.xlsx]Blad3 (2)'!$E$1</c:f>
              <c:strCache>
                <c:ptCount val="1"/>
                <c:pt idx="0">
                  <c:v>Budget</c:v>
                </c:pt>
              </c:strCache>
            </c:strRef>
          </c:tx>
          <c:spPr>
            <a:ln w="34925" cap="sq">
              <a:solidFill>
                <a:schemeClr val="accent1"/>
              </a:solidFill>
              <a:round/>
            </a:ln>
            <a:effectLst/>
          </c:spPr>
          <c:marker>
            <c:symbol val="none"/>
          </c:marker>
          <c:val>
            <c:numRef>
              <c:f>'[Arbetsgivares kostnad per anställd, exempel.xlsx]Blad3 (2)'!$E$2:$E$13</c:f>
              <c:numCache>
                <c:formatCode>#,##0</c:formatCode>
                <c:ptCount val="12"/>
                <c:pt idx="0">
                  <c:v>-400000</c:v>
                </c:pt>
                <c:pt idx="1">
                  <c:v>300000</c:v>
                </c:pt>
                <c:pt idx="2">
                  <c:v>1700000</c:v>
                </c:pt>
                <c:pt idx="3">
                  <c:v>1200000</c:v>
                </c:pt>
                <c:pt idx="4">
                  <c:v>1500000</c:v>
                </c:pt>
                <c:pt idx="5">
                  <c:v>2500000</c:v>
                </c:pt>
                <c:pt idx="6">
                  <c:v>-3000000</c:v>
                </c:pt>
                <c:pt idx="7">
                  <c:v>-1000000</c:v>
                </c:pt>
                <c:pt idx="8">
                  <c:v>1700000</c:v>
                </c:pt>
                <c:pt idx="9">
                  <c:v>2500000</c:v>
                </c:pt>
                <c:pt idx="10">
                  <c:v>3000000</c:v>
                </c:pt>
                <c:pt idx="11">
                  <c:v>2200000</c:v>
                </c:pt>
              </c:numCache>
            </c:numRef>
          </c:val>
          <c:smooth val="0"/>
          <c:extLst>
            <c:ext xmlns:c16="http://schemas.microsoft.com/office/drawing/2014/chart" uri="{C3380CC4-5D6E-409C-BE32-E72D297353CC}">
              <c16:uniqueId val="{00000003-858A-47DF-87A2-66B2A50E4A4E}"/>
            </c:ext>
          </c:extLst>
        </c:ser>
        <c:dLbls>
          <c:showLegendKey val="0"/>
          <c:showVal val="0"/>
          <c:showCatName val="0"/>
          <c:showSerName val="0"/>
          <c:showPercent val="0"/>
          <c:showBubbleSize val="0"/>
        </c:dLbls>
        <c:marker val="1"/>
        <c:smooth val="0"/>
        <c:axId val="979749408"/>
        <c:axId val="979745808"/>
      </c:lineChart>
      <c:catAx>
        <c:axId val="97974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ptos" panose="020B0004020202020204" pitchFamily="34" charset="0"/>
                <a:ea typeface="+mn-ea"/>
                <a:cs typeface="+mn-cs"/>
              </a:defRPr>
            </a:pPr>
            <a:endParaRPr lang="sv-SE"/>
          </a:p>
        </c:txPr>
        <c:crossAx val="979745808"/>
        <c:crosses val="autoZero"/>
        <c:auto val="1"/>
        <c:lblAlgn val="ctr"/>
        <c:lblOffset val="100"/>
        <c:noMultiLvlLbl val="0"/>
      </c:catAx>
      <c:valAx>
        <c:axId val="979745808"/>
        <c:scaling>
          <c:orientation val="minMax"/>
          <c:max val="8000000"/>
          <c:min val="-4000000"/>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979749408"/>
        <c:crosses val="autoZero"/>
        <c:crossBetween val="between"/>
      </c:valAx>
      <c:spPr>
        <a:noFill/>
        <a:ln>
          <a:noFill/>
        </a:ln>
        <a:effectLst/>
      </c:spPr>
    </c:plotArea>
    <c:legend>
      <c:legendPos val="b"/>
      <c:layout>
        <c:manualLayout>
          <c:xMode val="edge"/>
          <c:yMode val="edge"/>
          <c:x val="0.1126956412224308"/>
          <c:y val="0.9427755048969273"/>
          <c:w val="0.869814906840369"/>
          <c:h val="5.6408378976664147E-2"/>
        </c:manualLayout>
      </c:layout>
      <c:overlay val="0"/>
      <c:spPr>
        <a:noFill/>
        <a:ln>
          <a:noFill/>
        </a:ln>
        <a:effectLst/>
      </c:spPr>
      <c:txPr>
        <a:bodyPr rot="0" spcFirstLastPara="1" vertOverflow="ellipsis" vert="horz" wrap="square" anchor="ctr" anchorCtr="1"/>
        <a:lstStyle/>
        <a:p>
          <a:pPr marL="72000">
            <a:defRPr sz="1600" b="0" i="0" u="none" strike="noStrike" kern="1200" baseline="0">
              <a:solidFill>
                <a:schemeClr val="tx1">
                  <a:lumMod val="65000"/>
                  <a:lumOff val="35000"/>
                </a:schemeClr>
              </a:solidFill>
              <a:latin typeface="Aptos" panose="020B0004020202020204" pitchFamily="34" charset="0"/>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Blad1!$B$1</c:f>
              <c:strCache>
                <c:ptCount val="1"/>
                <c:pt idx="0">
                  <c:v>Serie 1</c:v>
                </c:pt>
              </c:strCache>
            </c:strRef>
          </c:tx>
          <c:spPr>
            <a:solidFill>
              <a:schemeClr val="accent1"/>
            </a:solidFill>
            <a:ln>
              <a:noFill/>
            </a:ln>
            <a:effectLst/>
          </c:spPr>
          <c:invertIfNegative val="0"/>
          <c:dPt>
            <c:idx val="1"/>
            <c:invertIfNegative val="0"/>
            <c:bubble3D val="0"/>
            <c:spPr>
              <a:noFill/>
              <a:ln>
                <a:noFill/>
              </a:ln>
              <a:effectLst/>
            </c:spPr>
            <c:extLst>
              <c:ext xmlns:c16="http://schemas.microsoft.com/office/drawing/2014/chart" uri="{C3380CC4-5D6E-409C-BE32-E72D297353CC}">
                <c16:uniqueId val="{00000005-F7D2-FE4E-BFDB-F468DB29C4B5}"/>
              </c:ext>
            </c:extLst>
          </c:dPt>
          <c:dPt>
            <c:idx val="2"/>
            <c:invertIfNegative val="0"/>
            <c:bubble3D val="0"/>
            <c:spPr>
              <a:noFill/>
              <a:ln>
                <a:noFill/>
              </a:ln>
              <a:effectLst/>
            </c:spPr>
            <c:extLst>
              <c:ext xmlns:c16="http://schemas.microsoft.com/office/drawing/2014/chart" uri="{C3380CC4-5D6E-409C-BE32-E72D297353CC}">
                <c16:uniqueId val="{00000006-F7D2-FE4E-BFDB-F468DB29C4B5}"/>
              </c:ext>
            </c:extLst>
          </c:dPt>
          <c:dPt>
            <c:idx val="3"/>
            <c:invertIfNegative val="0"/>
            <c:bubble3D val="0"/>
            <c:spPr>
              <a:noFill/>
              <a:ln>
                <a:noFill/>
              </a:ln>
              <a:effectLst/>
            </c:spPr>
            <c:extLst>
              <c:ext xmlns:c16="http://schemas.microsoft.com/office/drawing/2014/chart" uri="{C3380CC4-5D6E-409C-BE32-E72D297353CC}">
                <c16:uniqueId val="{00000008-F7D2-FE4E-BFDB-F468DB29C4B5}"/>
              </c:ext>
            </c:extLst>
          </c:dPt>
          <c:dPt>
            <c:idx val="4"/>
            <c:invertIfNegative val="0"/>
            <c:bubble3D val="0"/>
            <c:spPr>
              <a:noFill/>
              <a:ln>
                <a:noFill/>
              </a:ln>
              <a:effectLst/>
            </c:spPr>
            <c:extLst>
              <c:ext xmlns:c16="http://schemas.microsoft.com/office/drawing/2014/chart" uri="{C3380CC4-5D6E-409C-BE32-E72D297353CC}">
                <c16:uniqueId val="{0000000B-F7D2-FE4E-BFDB-F468DB29C4B5}"/>
              </c:ext>
            </c:extLst>
          </c:dPt>
          <c:cat>
            <c:strRef>
              <c:f>Blad1!$A$2:$A$6</c:f>
              <c:strCache>
                <c:ptCount val="5"/>
                <c:pt idx="0">
                  <c:v>Lön</c:v>
                </c:pt>
                <c:pt idx="1">
                  <c:v>Semesterlön</c:v>
                </c:pt>
                <c:pt idx="2">
                  <c:v>Arbetsgivaravgifter</c:v>
                </c:pt>
                <c:pt idx="3">
                  <c:v>Tjänstepension &amp; trygghetsförsäkring</c:v>
                </c:pt>
                <c:pt idx="4">
                  <c:v>Särskild löneskatt</c:v>
                </c:pt>
              </c:strCache>
            </c:strRef>
          </c:cat>
          <c:val>
            <c:numRef>
              <c:f>Blad1!$B$2:$B$6</c:f>
              <c:numCache>
                <c:formatCode>General</c:formatCode>
                <c:ptCount val="5"/>
                <c:pt idx="0">
                  <c:v>30000</c:v>
                </c:pt>
                <c:pt idx="1">
                  <c:v>30000</c:v>
                </c:pt>
                <c:pt idx="2">
                  <c:v>30000</c:v>
                </c:pt>
                <c:pt idx="3">
                  <c:v>30000</c:v>
                </c:pt>
                <c:pt idx="4">
                  <c:v>30000</c:v>
                </c:pt>
              </c:numCache>
            </c:numRef>
          </c:val>
          <c:extLst>
            <c:ext xmlns:c16="http://schemas.microsoft.com/office/drawing/2014/chart" uri="{C3380CC4-5D6E-409C-BE32-E72D297353CC}">
              <c16:uniqueId val="{00000000-F7D2-FE4E-BFDB-F468DB29C4B5}"/>
            </c:ext>
          </c:extLst>
        </c:ser>
        <c:ser>
          <c:idx val="1"/>
          <c:order val="1"/>
          <c:tx>
            <c:strRef>
              <c:f>Blad1!$C$1</c:f>
              <c:strCache>
                <c:ptCount val="1"/>
                <c:pt idx="0">
                  <c:v>Serie 2</c:v>
                </c:pt>
              </c:strCache>
            </c:strRef>
          </c:tx>
          <c:spPr>
            <a:solidFill>
              <a:schemeClr val="accent2"/>
            </a:solidFill>
            <a:ln>
              <a:noFill/>
            </a:ln>
            <a:effectLst/>
          </c:spPr>
          <c:invertIfNegative val="0"/>
          <c:dPt>
            <c:idx val="2"/>
            <c:invertIfNegative val="0"/>
            <c:bubble3D val="0"/>
            <c:spPr>
              <a:noFill/>
              <a:ln>
                <a:noFill/>
              </a:ln>
              <a:effectLst/>
            </c:spPr>
            <c:extLst>
              <c:ext xmlns:c16="http://schemas.microsoft.com/office/drawing/2014/chart" uri="{C3380CC4-5D6E-409C-BE32-E72D297353CC}">
                <c16:uniqueId val="{00000007-F7D2-FE4E-BFDB-F468DB29C4B5}"/>
              </c:ext>
            </c:extLst>
          </c:dPt>
          <c:dPt>
            <c:idx val="3"/>
            <c:invertIfNegative val="0"/>
            <c:bubble3D val="0"/>
            <c:spPr>
              <a:noFill/>
              <a:ln>
                <a:noFill/>
              </a:ln>
              <a:effectLst/>
            </c:spPr>
            <c:extLst>
              <c:ext xmlns:c16="http://schemas.microsoft.com/office/drawing/2014/chart" uri="{C3380CC4-5D6E-409C-BE32-E72D297353CC}">
                <c16:uniqueId val="{0000000A-F7D2-FE4E-BFDB-F468DB29C4B5}"/>
              </c:ext>
            </c:extLst>
          </c:dPt>
          <c:dPt>
            <c:idx val="4"/>
            <c:invertIfNegative val="0"/>
            <c:bubble3D val="0"/>
            <c:spPr>
              <a:noFill/>
              <a:ln>
                <a:noFill/>
              </a:ln>
              <a:effectLst/>
            </c:spPr>
            <c:extLst>
              <c:ext xmlns:c16="http://schemas.microsoft.com/office/drawing/2014/chart" uri="{C3380CC4-5D6E-409C-BE32-E72D297353CC}">
                <c16:uniqueId val="{0000000D-F7D2-FE4E-BFDB-F468DB29C4B5}"/>
              </c:ext>
            </c:extLst>
          </c:dPt>
          <c:cat>
            <c:strRef>
              <c:f>Blad1!$A$2:$A$6</c:f>
              <c:strCache>
                <c:ptCount val="5"/>
                <c:pt idx="0">
                  <c:v>Lön</c:v>
                </c:pt>
                <c:pt idx="1">
                  <c:v>Semesterlön</c:v>
                </c:pt>
                <c:pt idx="2">
                  <c:v>Arbetsgivaravgifter</c:v>
                </c:pt>
                <c:pt idx="3">
                  <c:v>Tjänstepension &amp; trygghetsförsäkring</c:v>
                </c:pt>
                <c:pt idx="4">
                  <c:v>Särskild löneskatt</c:v>
                </c:pt>
              </c:strCache>
            </c:strRef>
          </c:cat>
          <c:val>
            <c:numRef>
              <c:f>Blad1!$C$2:$C$6</c:f>
              <c:numCache>
                <c:formatCode>General</c:formatCode>
                <c:ptCount val="5"/>
                <c:pt idx="0">
                  <c:v>0</c:v>
                </c:pt>
                <c:pt idx="1">
                  <c:v>600</c:v>
                </c:pt>
                <c:pt idx="2">
                  <c:v>600</c:v>
                </c:pt>
                <c:pt idx="3">
                  <c:v>600</c:v>
                </c:pt>
                <c:pt idx="4">
                  <c:v>600</c:v>
                </c:pt>
              </c:numCache>
            </c:numRef>
          </c:val>
          <c:extLst>
            <c:ext xmlns:c16="http://schemas.microsoft.com/office/drawing/2014/chart" uri="{C3380CC4-5D6E-409C-BE32-E72D297353CC}">
              <c16:uniqueId val="{00000001-F7D2-FE4E-BFDB-F468DB29C4B5}"/>
            </c:ext>
          </c:extLst>
        </c:ser>
        <c:ser>
          <c:idx val="2"/>
          <c:order val="2"/>
          <c:tx>
            <c:strRef>
              <c:f>Blad1!$D$1</c:f>
              <c:strCache>
                <c:ptCount val="1"/>
                <c:pt idx="0">
                  <c:v>Serie 3</c:v>
                </c:pt>
              </c:strCache>
            </c:strRef>
          </c:tx>
          <c:spPr>
            <a:solidFill>
              <a:schemeClr val="accent3"/>
            </a:solidFill>
            <a:ln>
              <a:noFill/>
            </a:ln>
            <a:effectLst/>
          </c:spPr>
          <c:invertIfNegative val="0"/>
          <c:dPt>
            <c:idx val="3"/>
            <c:invertIfNegative val="0"/>
            <c:bubble3D val="0"/>
            <c:spPr>
              <a:noFill/>
              <a:ln>
                <a:noFill/>
              </a:ln>
              <a:effectLst/>
            </c:spPr>
            <c:extLst>
              <c:ext xmlns:c16="http://schemas.microsoft.com/office/drawing/2014/chart" uri="{C3380CC4-5D6E-409C-BE32-E72D297353CC}">
                <c16:uniqueId val="{00000009-F7D2-FE4E-BFDB-F468DB29C4B5}"/>
              </c:ext>
            </c:extLst>
          </c:dPt>
          <c:dPt>
            <c:idx val="4"/>
            <c:invertIfNegative val="0"/>
            <c:bubble3D val="0"/>
            <c:spPr>
              <a:noFill/>
              <a:ln>
                <a:noFill/>
              </a:ln>
              <a:effectLst/>
            </c:spPr>
            <c:extLst>
              <c:ext xmlns:c16="http://schemas.microsoft.com/office/drawing/2014/chart" uri="{C3380CC4-5D6E-409C-BE32-E72D297353CC}">
                <c16:uniqueId val="{0000000C-F7D2-FE4E-BFDB-F468DB29C4B5}"/>
              </c:ext>
            </c:extLst>
          </c:dPt>
          <c:cat>
            <c:strRef>
              <c:f>Blad1!$A$2:$A$6</c:f>
              <c:strCache>
                <c:ptCount val="5"/>
                <c:pt idx="0">
                  <c:v>Lön</c:v>
                </c:pt>
                <c:pt idx="1">
                  <c:v>Semesterlön</c:v>
                </c:pt>
                <c:pt idx="2">
                  <c:v>Arbetsgivaravgifter</c:v>
                </c:pt>
                <c:pt idx="3">
                  <c:v>Tjänstepension &amp; trygghetsförsäkring</c:v>
                </c:pt>
                <c:pt idx="4">
                  <c:v>Särskild löneskatt</c:v>
                </c:pt>
              </c:strCache>
            </c:strRef>
          </c:cat>
          <c:val>
            <c:numRef>
              <c:f>Blad1!$D$2:$D$6</c:f>
              <c:numCache>
                <c:formatCode>General</c:formatCode>
                <c:ptCount val="5"/>
                <c:pt idx="0">
                  <c:v>0</c:v>
                </c:pt>
                <c:pt idx="1">
                  <c:v>0</c:v>
                </c:pt>
                <c:pt idx="2">
                  <c:v>9615</c:v>
                </c:pt>
                <c:pt idx="3">
                  <c:v>9615</c:v>
                </c:pt>
                <c:pt idx="4">
                  <c:v>9615</c:v>
                </c:pt>
              </c:numCache>
            </c:numRef>
          </c:val>
          <c:extLst>
            <c:ext xmlns:c16="http://schemas.microsoft.com/office/drawing/2014/chart" uri="{C3380CC4-5D6E-409C-BE32-E72D297353CC}">
              <c16:uniqueId val="{00000002-F7D2-FE4E-BFDB-F468DB29C4B5}"/>
            </c:ext>
          </c:extLst>
        </c:ser>
        <c:ser>
          <c:idx val="3"/>
          <c:order val="3"/>
          <c:tx>
            <c:strRef>
              <c:f>Blad1!$E$1</c:f>
              <c:strCache>
                <c:ptCount val="1"/>
                <c:pt idx="0">
                  <c:v>Serie 4</c:v>
                </c:pt>
              </c:strCache>
            </c:strRef>
          </c:tx>
          <c:spPr>
            <a:solidFill>
              <a:schemeClr val="accent4"/>
            </a:solidFill>
            <a:ln>
              <a:noFill/>
            </a:ln>
            <a:effectLst/>
          </c:spPr>
          <c:invertIfNegative val="0"/>
          <c:dPt>
            <c:idx val="4"/>
            <c:invertIfNegative val="0"/>
            <c:bubble3D val="0"/>
            <c:spPr>
              <a:noFill/>
              <a:ln>
                <a:noFill/>
              </a:ln>
              <a:effectLst/>
            </c:spPr>
            <c:extLst>
              <c:ext xmlns:c16="http://schemas.microsoft.com/office/drawing/2014/chart" uri="{C3380CC4-5D6E-409C-BE32-E72D297353CC}">
                <c16:uniqueId val="{0000000E-F7D2-FE4E-BFDB-F468DB29C4B5}"/>
              </c:ext>
            </c:extLst>
          </c:dPt>
          <c:cat>
            <c:strRef>
              <c:f>Blad1!$A$2:$A$6</c:f>
              <c:strCache>
                <c:ptCount val="5"/>
                <c:pt idx="0">
                  <c:v>Lön</c:v>
                </c:pt>
                <c:pt idx="1">
                  <c:v>Semesterlön</c:v>
                </c:pt>
                <c:pt idx="2">
                  <c:v>Arbetsgivaravgifter</c:v>
                </c:pt>
                <c:pt idx="3">
                  <c:v>Tjänstepension &amp; trygghetsförsäkring</c:v>
                </c:pt>
                <c:pt idx="4">
                  <c:v>Särskild löneskatt</c:v>
                </c:pt>
              </c:strCache>
            </c:strRef>
          </c:cat>
          <c:val>
            <c:numRef>
              <c:f>Blad1!$E$2:$E$6</c:f>
              <c:numCache>
                <c:formatCode>General</c:formatCode>
                <c:ptCount val="5"/>
                <c:pt idx="0">
                  <c:v>0</c:v>
                </c:pt>
                <c:pt idx="1">
                  <c:v>0</c:v>
                </c:pt>
                <c:pt idx="2">
                  <c:v>0</c:v>
                </c:pt>
                <c:pt idx="3">
                  <c:v>1683</c:v>
                </c:pt>
                <c:pt idx="4">
                  <c:v>1683</c:v>
                </c:pt>
              </c:numCache>
            </c:numRef>
          </c:val>
          <c:extLst>
            <c:ext xmlns:c16="http://schemas.microsoft.com/office/drawing/2014/chart" uri="{C3380CC4-5D6E-409C-BE32-E72D297353CC}">
              <c16:uniqueId val="{00000003-F7D2-FE4E-BFDB-F468DB29C4B5}"/>
            </c:ext>
          </c:extLst>
        </c:ser>
        <c:ser>
          <c:idx val="4"/>
          <c:order val="4"/>
          <c:tx>
            <c:strRef>
              <c:f>Blad1!$F$1</c:f>
              <c:strCache>
                <c:ptCount val="1"/>
                <c:pt idx="0">
                  <c:v>Serie 5</c:v>
                </c:pt>
              </c:strCache>
            </c:strRef>
          </c:tx>
          <c:spPr>
            <a:solidFill>
              <a:schemeClr val="accent5"/>
            </a:solidFill>
            <a:ln>
              <a:noFill/>
            </a:ln>
            <a:effectLst/>
          </c:spPr>
          <c:invertIfNegative val="0"/>
          <c:dPt>
            <c:idx val="4"/>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F-F7D2-FE4E-BFDB-F468DB29C4B5}"/>
              </c:ext>
            </c:extLst>
          </c:dPt>
          <c:cat>
            <c:strRef>
              <c:f>Blad1!$A$2:$A$6</c:f>
              <c:strCache>
                <c:ptCount val="5"/>
                <c:pt idx="0">
                  <c:v>Lön</c:v>
                </c:pt>
                <c:pt idx="1">
                  <c:v>Semesterlön</c:v>
                </c:pt>
                <c:pt idx="2">
                  <c:v>Arbetsgivaravgifter</c:v>
                </c:pt>
                <c:pt idx="3">
                  <c:v>Tjänstepension &amp; trygghetsförsäkring</c:v>
                </c:pt>
                <c:pt idx="4">
                  <c:v>Särskild löneskatt</c:v>
                </c:pt>
              </c:strCache>
            </c:strRef>
          </c:cat>
          <c:val>
            <c:numRef>
              <c:f>Blad1!$F$2:$F$6</c:f>
              <c:numCache>
                <c:formatCode>General</c:formatCode>
                <c:ptCount val="5"/>
                <c:pt idx="0">
                  <c:v>0</c:v>
                </c:pt>
                <c:pt idx="1">
                  <c:v>0</c:v>
                </c:pt>
                <c:pt idx="2">
                  <c:v>0</c:v>
                </c:pt>
                <c:pt idx="3">
                  <c:v>0</c:v>
                </c:pt>
                <c:pt idx="4">
                  <c:v>408</c:v>
                </c:pt>
              </c:numCache>
            </c:numRef>
          </c:val>
          <c:extLst>
            <c:ext xmlns:c16="http://schemas.microsoft.com/office/drawing/2014/chart" uri="{C3380CC4-5D6E-409C-BE32-E72D297353CC}">
              <c16:uniqueId val="{00000004-F7D2-FE4E-BFDB-F468DB29C4B5}"/>
            </c:ext>
          </c:extLst>
        </c:ser>
        <c:dLbls>
          <c:showLegendKey val="0"/>
          <c:showVal val="0"/>
          <c:showCatName val="0"/>
          <c:showSerName val="0"/>
          <c:showPercent val="0"/>
          <c:showBubbleSize val="0"/>
        </c:dLbls>
        <c:gapWidth val="25"/>
        <c:overlap val="100"/>
        <c:axId val="1079737744"/>
        <c:axId val="323673487"/>
      </c:barChart>
      <c:catAx>
        <c:axId val="1079737744"/>
        <c:scaling>
          <c:orientation val="minMax"/>
        </c:scaling>
        <c:delete val="1"/>
        <c:axPos val="b"/>
        <c:numFmt formatCode="General" sourceLinked="1"/>
        <c:majorTickMark val="none"/>
        <c:minorTickMark val="none"/>
        <c:tickLblPos val="nextTo"/>
        <c:crossAx val="323673487"/>
        <c:crosses val="autoZero"/>
        <c:auto val="1"/>
        <c:lblAlgn val="ctr"/>
        <c:lblOffset val="100"/>
        <c:noMultiLvlLbl val="0"/>
      </c:catAx>
      <c:valAx>
        <c:axId val="323673487"/>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0797377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05158-249F-4E2F-82A1-698BE3775685}"/>
              </a:ext>
            </a:extLst>
          </p:cNvPr>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E426BD-E849-4350-BE0E-788477359AE6}"/>
              </a:ext>
            </a:extLst>
          </p:cNvPr>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7DD306B5-E3DA-44B9-8049-B6E9A83C83E2}" type="datetimeFigureOut">
              <a:rPr lang="en-GB" smtClean="0"/>
              <a:t>02/03/2026</a:t>
            </a:fld>
            <a:endParaRPr lang="en-GB"/>
          </a:p>
        </p:txBody>
      </p:sp>
      <p:sp>
        <p:nvSpPr>
          <p:cNvPr id="4" name="Footer Placeholder 3">
            <a:extLst>
              <a:ext uri="{FF2B5EF4-FFF2-40B4-BE49-F238E27FC236}">
                <a16:creationId xmlns:a16="http://schemas.microsoft.com/office/drawing/2014/main" id="{D9C58883-C1CF-45F4-AEDA-D677FC8266FD}"/>
              </a:ext>
            </a:extLst>
          </p:cNvPr>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A7EB08B-E846-42F6-8B54-A9AE10E9C2CA}"/>
              </a:ext>
            </a:extLst>
          </p:cNvPr>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F1D0CED3-977C-4EBA-BAA6-B2C1241BA28C}" type="slidenum">
              <a:rPr lang="en-GB" smtClean="0"/>
              <a:t>‹#›</a:t>
            </a:fld>
            <a:endParaRPr lang="en-GB"/>
          </a:p>
        </p:txBody>
      </p:sp>
    </p:spTree>
    <p:extLst>
      <p:ext uri="{BB962C8B-B14F-4D97-AF65-F5344CB8AC3E}">
        <p14:creationId xmlns:p14="http://schemas.microsoft.com/office/powerpoint/2010/main" val="1983237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6351FC60-CE85-431B-9EF3-A8AAB2CA2D23}" type="datetimeFigureOut">
              <a:rPr lang="en-GB" smtClean="0"/>
              <a:t>02/03/2026</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49B85065-868C-4A43-9EDC-ADC733B0FD94}" type="slidenum">
              <a:rPr lang="en-GB" smtClean="0"/>
              <a:t>‹#›</a:t>
            </a:fld>
            <a:endParaRPr lang="en-GB"/>
          </a:p>
        </p:txBody>
      </p:sp>
    </p:spTree>
    <p:extLst>
      <p:ext uri="{BB962C8B-B14F-4D97-AF65-F5344CB8AC3E}">
        <p14:creationId xmlns:p14="http://schemas.microsoft.com/office/powerpoint/2010/main" val="1487054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v.wikipedia.org/wiki/Skatt"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sv.wikipedia.org/wiki/Infrastruktur" TargetMode="External"/><Relationship Id="rId5" Type="http://schemas.openxmlformats.org/officeDocument/2006/relationships/hyperlink" Target="https://sv.wikipedia.org/wiki/Utbildning" TargetMode="External"/><Relationship Id="rId4" Type="http://schemas.openxmlformats.org/officeDocument/2006/relationships/hyperlink" Target="https://sv.wikipedia.org/wiki/Arbetsr%C3%A4tt"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v.wikipedia.org/w/index.php?title=Svenska_Konsulterande_Ingenj%C3%B6rers_F%C3%B6rening&amp;action=edit&amp;redlink=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3863" y="1243013"/>
            <a:ext cx="5961062" cy="3354387"/>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Avgränsning: Bolagskompassen är tänkt att dras för en bred publik på knapp tid (ca 15-30min) och vi har därför behövt göra vissa begränsningar i omfattning, innehåll och djup. Lägg gärna själv till de delar som berör ert företag mer specifikt i situationen ni vill förmedla. </a:t>
            </a:r>
          </a:p>
          <a:p>
            <a:endParaRPr lang="sv-SE" dirty="0"/>
          </a:p>
          <a:p>
            <a:r>
              <a:rPr lang="sv-SE" dirty="0"/>
              <a:t>Innehållet är utformat för att fokusera på de delar som vi bedömer påverkar ex lönenivåer på bolagsnivå (ej individ) samt några av de perspektiv ett bolag skapar sig en insikt kring inför en eventuell omställning eller en lönerevidering. </a:t>
            </a:r>
          </a:p>
          <a:p>
            <a:endParaRPr lang="sv-SE" dirty="0"/>
          </a:p>
          <a:p>
            <a:r>
              <a:rPr lang="sv-SE" dirty="0"/>
              <a:t>Formatet med en öppen PowerPoint ger full frihet att själv både lägga till och dra ifrån material. </a:t>
            </a:r>
          </a:p>
          <a:p>
            <a:endParaRPr lang="sv-SE" dirty="0"/>
          </a:p>
          <a:p>
            <a:r>
              <a:rPr lang="sv-SE" dirty="0"/>
              <a:t>Till varje bild finns förklarande text i anteckningsfältet. De är inte skapade för att vara ett talarmanus, utan för att ge lite ytterligare information och stöd till dig som presenterar materialet. Ett tips för presentationen är att du skapar ett eget talarmanus och funderar på övergångarna mellan bilderna.</a:t>
            </a:r>
          </a:p>
          <a:p>
            <a:endParaRPr lang="sv-SE" dirty="0"/>
          </a:p>
          <a:p>
            <a:r>
              <a:rPr lang="sv-SE" dirty="0"/>
              <a:t>Vi tar gärna er feedback för att utveckla materialet till kommande versioner. </a:t>
            </a:r>
          </a:p>
        </p:txBody>
      </p:sp>
      <p:sp>
        <p:nvSpPr>
          <p:cNvPr id="4" name="Platshållare för bildnummer 3"/>
          <p:cNvSpPr>
            <a:spLocks noGrp="1"/>
          </p:cNvSpPr>
          <p:nvPr>
            <p:ph type="sldNum" sz="quarter" idx="5"/>
          </p:nvPr>
        </p:nvSpPr>
        <p:spPr/>
        <p:txBody>
          <a:bodyPr/>
          <a:lstStyle/>
          <a:p>
            <a:fld id="{49B85065-868C-4A43-9EDC-ADC733B0FD94}" type="slidenum">
              <a:rPr lang="en-GB" smtClean="0"/>
              <a:t>1</a:t>
            </a:fld>
            <a:endParaRPr lang="en-GB"/>
          </a:p>
        </p:txBody>
      </p:sp>
    </p:spTree>
    <p:extLst>
      <p:ext uri="{BB962C8B-B14F-4D97-AF65-F5344CB8AC3E}">
        <p14:creationId xmlns:p14="http://schemas.microsoft.com/office/powerpoint/2010/main" val="1766942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4D636-AAA3-CBA7-92FC-250B88D08E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8C50A-29B1-FD80-B56D-C4CEA0694DA9}"/>
              </a:ext>
            </a:extLst>
          </p:cNvPr>
          <p:cNvSpPr>
            <a:spLocks noGrp="1" noRot="1" noChangeAspect="1"/>
          </p:cNvSpPr>
          <p:nvPr>
            <p:ph type="sldImg"/>
          </p:nvPr>
        </p:nvSpPr>
        <p:spPr>
          <a:xfrm>
            <a:off x="423863" y="1243013"/>
            <a:ext cx="5961062" cy="3354387"/>
          </a:xfrm>
        </p:spPr>
      </p:sp>
      <p:sp>
        <p:nvSpPr>
          <p:cNvPr id="3" name="Notes Placeholder 2">
            <a:extLst>
              <a:ext uri="{FF2B5EF4-FFF2-40B4-BE49-F238E27FC236}">
                <a16:creationId xmlns:a16="http://schemas.microsoft.com/office/drawing/2014/main" id="{3ADDD825-D5A2-5121-8957-048A3FD1CE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474747"/>
                </a:solidFill>
                <a:effectLst/>
                <a:highlight>
                  <a:srgbClr val="FFFFFF"/>
                </a:highlight>
                <a:latin typeface="Arial" panose="020B0604020202020204" pitchFamily="34" charset="0"/>
              </a:rPr>
              <a:t>Det här avsnittet beskriver grundläggande ekonomi för ett konsultföretag – inkomster och utgifter, det ekonomiska året och viktiga ledtider kring ekonomi. </a:t>
            </a:r>
            <a:endParaRPr lang="sv-SE"/>
          </a:p>
        </p:txBody>
      </p:sp>
      <p:sp>
        <p:nvSpPr>
          <p:cNvPr id="4" name="Slide Number Placeholder 3">
            <a:extLst>
              <a:ext uri="{FF2B5EF4-FFF2-40B4-BE49-F238E27FC236}">
                <a16:creationId xmlns:a16="http://schemas.microsoft.com/office/drawing/2014/main" id="{2541E01F-80F5-28D5-3898-235530B08E19}"/>
              </a:ext>
            </a:extLst>
          </p:cNvPr>
          <p:cNvSpPr>
            <a:spLocks noGrp="1"/>
          </p:cNvSpPr>
          <p:nvPr>
            <p:ph type="sldNum" sz="quarter" idx="5"/>
          </p:nvPr>
        </p:nvSpPr>
        <p:spPr/>
        <p:txBody>
          <a:bodyPr/>
          <a:lstStyle/>
          <a:p>
            <a:fld id="{49B85065-868C-4A43-9EDC-ADC733B0FD94}" type="slidenum">
              <a:rPr lang="en-GB" smtClean="0"/>
              <a:t>11</a:t>
            </a:fld>
            <a:endParaRPr lang="en-GB"/>
          </a:p>
        </p:txBody>
      </p:sp>
    </p:spTree>
    <p:extLst>
      <p:ext uri="{BB962C8B-B14F-4D97-AF65-F5344CB8AC3E}">
        <p14:creationId xmlns:p14="http://schemas.microsoft.com/office/powerpoint/2010/main" val="3213601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3863" y="1243013"/>
            <a:ext cx="5961062" cy="3354387"/>
          </a:xfrm>
        </p:spPr>
      </p:sp>
      <p:sp>
        <p:nvSpPr>
          <p:cNvPr id="3" name="Platshållare för anteckningar 2"/>
          <p:cNvSpPr>
            <a:spLocks noGrp="1"/>
          </p:cNvSpPr>
          <p:nvPr>
            <p:ph type="body" idx="1"/>
          </p:nvPr>
        </p:nvSpPr>
        <p:spPr/>
        <p:txBody>
          <a:bodyPr/>
          <a:lstStyle/>
          <a:p>
            <a:r>
              <a:rPr lang="sv-SE">
                <a:cs typeface="Arial"/>
              </a:rPr>
              <a:t>Ekonomin i ett konsultbolag är egentligen ganska enkel - </a:t>
            </a:r>
            <a:r>
              <a:rPr lang="sv-SE" b="1">
                <a:cs typeface="Arial"/>
              </a:rPr>
              <a:t>intäkter</a:t>
            </a:r>
            <a:r>
              <a:rPr lang="sv-SE">
                <a:cs typeface="Arial"/>
              </a:rPr>
              <a:t> kommer till största majoritet från </a:t>
            </a:r>
            <a:r>
              <a:rPr lang="sv-SE" b="1">
                <a:cs typeface="Arial"/>
              </a:rPr>
              <a:t>kundprojekt</a:t>
            </a:r>
            <a:r>
              <a:rPr lang="sv-SE">
                <a:cs typeface="Arial"/>
              </a:rPr>
              <a:t> (i hög grad timdebiterade konsultuppdrag), och </a:t>
            </a:r>
            <a:r>
              <a:rPr lang="sv-SE" b="1">
                <a:cs typeface="Arial"/>
              </a:rPr>
              <a:t>utgifterna</a:t>
            </a:r>
            <a:r>
              <a:rPr lang="sv-SE">
                <a:cs typeface="Arial"/>
              </a:rPr>
              <a:t> består till största del av </a:t>
            </a:r>
            <a:r>
              <a:rPr lang="sv-SE" b="1">
                <a:cs typeface="Arial"/>
              </a:rPr>
              <a:t>lönekostnader</a:t>
            </a:r>
            <a:r>
              <a:rPr lang="sv-SE">
                <a:cs typeface="Arial"/>
              </a:rPr>
              <a:t>. Efter lönen kommer kostnader kopplat till </a:t>
            </a:r>
            <a:r>
              <a:rPr lang="sv-SE" b="1">
                <a:cs typeface="Arial"/>
              </a:rPr>
              <a:t>lokalhyra och IT.  </a:t>
            </a:r>
          </a:p>
          <a:p>
            <a:endParaRPr lang="sv-SE" b="1">
              <a:cs typeface="Arial"/>
            </a:endParaRPr>
          </a:p>
          <a:p>
            <a:r>
              <a:rPr lang="sv-SE">
                <a:cs typeface="Arial"/>
              </a:rPr>
              <a:t>Det är analysen, </a:t>
            </a:r>
            <a:r>
              <a:rPr lang="sv-SE" b="1">
                <a:cs typeface="Arial"/>
              </a:rPr>
              <a:t>prognoser</a:t>
            </a:r>
            <a:r>
              <a:rPr lang="sv-SE">
                <a:cs typeface="Arial"/>
              </a:rPr>
              <a:t> </a:t>
            </a:r>
            <a:r>
              <a:rPr lang="sv-SE" b="1">
                <a:cs typeface="Arial"/>
              </a:rPr>
              <a:t>om</a:t>
            </a:r>
            <a:r>
              <a:rPr lang="sv-SE">
                <a:cs typeface="Arial"/>
              </a:rPr>
              <a:t> </a:t>
            </a:r>
            <a:r>
              <a:rPr lang="sv-SE" b="1">
                <a:cs typeface="Arial"/>
              </a:rPr>
              <a:t>framtida intäkter och vilka risker som finns kopplat till det </a:t>
            </a:r>
            <a:r>
              <a:rPr lang="sv-SE">
                <a:cs typeface="Arial"/>
              </a:rPr>
              <a:t>som är det svåra att bedöma. </a:t>
            </a:r>
          </a:p>
        </p:txBody>
      </p:sp>
      <p:sp>
        <p:nvSpPr>
          <p:cNvPr id="4" name="Platshållare för bildnummer 3"/>
          <p:cNvSpPr>
            <a:spLocks noGrp="1"/>
          </p:cNvSpPr>
          <p:nvPr>
            <p:ph type="sldNum" sz="quarter" idx="5"/>
          </p:nvPr>
        </p:nvSpPr>
        <p:spPr/>
        <p:txBody>
          <a:bodyPr/>
          <a:lstStyle/>
          <a:p>
            <a:fld id="{49B85065-868C-4A43-9EDC-ADC733B0FD94}" type="slidenum">
              <a:rPr lang="en-GB" smtClean="0"/>
              <a:t>12</a:t>
            </a:fld>
            <a:endParaRPr lang="en-GB"/>
          </a:p>
        </p:txBody>
      </p:sp>
    </p:spTree>
    <p:extLst>
      <p:ext uri="{BB962C8B-B14F-4D97-AF65-F5344CB8AC3E}">
        <p14:creationId xmlns:p14="http://schemas.microsoft.com/office/powerpoint/2010/main" val="1435017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1062" cy="3354387"/>
          </a:xfrm>
        </p:spPr>
      </p:sp>
      <p:sp>
        <p:nvSpPr>
          <p:cNvPr id="3" name="Notes Placeholder 2"/>
          <p:cNvSpPr>
            <a:spLocks noGrp="1"/>
          </p:cNvSpPr>
          <p:nvPr>
            <p:ph type="body" idx="1"/>
          </p:nvPr>
        </p:nvSpPr>
        <p:spPr/>
        <p:txBody>
          <a:bodyPr/>
          <a:lstStyle/>
          <a:p>
            <a:r>
              <a:rPr lang="sv-SE"/>
              <a:t>Här kan ni själva lägga in en enkel graf kring de intäktstyper ni har, samt de större kostnadsposter företaget har och hur de fördelar sig i storlek till varandra. Ni kan också kommentera ex hur inlåsning i långa avtal styr era möjligheter att påverka olika kostnader. Vill ni kan ni också visa vinst/förlust över olika år och berätta om orsaker till dessa, för att öka förståelsen för att det krävs både lång- och kortsiktigt tänkande och agerande kring de större posterna. </a:t>
            </a:r>
          </a:p>
        </p:txBody>
      </p:sp>
      <p:sp>
        <p:nvSpPr>
          <p:cNvPr id="4" name="Slide Number Placeholder 3"/>
          <p:cNvSpPr>
            <a:spLocks noGrp="1"/>
          </p:cNvSpPr>
          <p:nvPr>
            <p:ph type="sldNum" sz="quarter" idx="5"/>
          </p:nvPr>
        </p:nvSpPr>
        <p:spPr/>
        <p:txBody>
          <a:bodyPr/>
          <a:lstStyle/>
          <a:p>
            <a:fld id="{49B85065-868C-4A43-9EDC-ADC733B0FD94}" type="slidenum">
              <a:rPr lang="en-GB" smtClean="0"/>
              <a:t>13</a:t>
            </a:fld>
            <a:endParaRPr lang="en-GB"/>
          </a:p>
        </p:txBody>
      </p:sp>
    </p:spTree>
    <p:extLst>
      <p:ext uri="{BB962C8B-B14F-4D97-AF65-F5344CB8AC3E}">
        <p14:creationId xmlns:p14="http://schemas.microsoft.com/office/powerpoint/2010/main" val="2903569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9DEB9-0976-4988-68C9-8B9D3CC5494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3C67807-EC25-BD0C-9730-25B3315D3083}"/>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595A68B7-3059-A5B7-A1DF-5B04ECCB90C5}"/>
              </a:ext>
            </a:extLst>
          </p:cNvPr>
          <p:cNvSpPr>
            <a:spLocks noGrp="1"/>
          </p:cNvSpPr>
          <p:nvPr>
            <p:ph type="body" idx="1"/>
          </p:nvPr>
        </p:nvSpPr>
        <p:spPr/>
        <p:txBody>
          <a:bodyPr/>
          <a:lstStyle/>
          <a:p>
            <a:endParaRPr lang="sv-SE">
              <a:cs typeface="Arial"/>
            </a:endParaRPr>
          </a:p>
        </p:txBody>
      </p:sp>
      <p:sp>
        <p:nvSpPr>
          <p:cNvPr id="4" name="Platshållare för bildnummer 3">
            <a:extLst>
              <a:ext uri="{FF2B5EF4-FFF2-40B4-BE49-F238E27FC236}">
                <a16:creationId xmlns:a16="http://schemas.microsoft.com/office/drawing/2014/main" id="{CF0BEFE3-D498-0C92-8ED0-D653CB1B1145}"/>
              </a:ext>
            </a:extLst>
          </p:cNvPr>
          <p:cNvSpPr>
            <a:spLocks noGrp="1"/>
          </p:cNvSpPr>
          <p:nvPr>
            <p:ph type="sldNum" sz="quarter" idx="5"/>
          </p:nvPr>
        </p:nvSpPr>
        <p:spPr/>
        <p:txBody>
          <a:bodyPr/>
          <a:lstStyle/>
          <a:p>
            <a:fld id="{49B85065-868C-4A43-9EDC-ADC733B0FD94}" type="slidenum">
              <a:rPr lang="en-GB" smtClean="0"/>
              <a:t>14</a:t>
            </a:fld>
            <a:endParaRPr lang="en-GB"/>
          </a:p>
        </p:txBody>
      </p:sp>
    </p:spTree>
    <p:extLst>
      <p:ext uri="{BB962C8B-B14F-4D97-AF65-F5344CB8AC3E}">
        <p14:creationId xmlns:p14="http://schemas.microsoft.com/office/powerpoint/2010/main" val="327004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05387-15E4-F2AE-F9F2-A37AE650D66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DD99643-6763-D3FE-2692-BBA9D7F45935}"/>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49B58F61-4A5E-E14C-9BC9-84D8B7738CD1}"/>
              </a:ext>
            </a:extLst>
          </p:cNvPr>
          <p:cNvSpPr>
            <a:spLocks noGrp="1"/>
          </p:cNvSpPr>
          <p:nvPr>
            <p:ph type="body" idx="1"/>
          </p:nvPr>
        </p:nvSpPr>
        <p:spPr/>
        <p:txBody>
          <a:bodyPr/>
          <a:lstStyle/>
          <a:p>
            <a:r>
              <a:rPr lang="sv-SE"/>
              <a:t>Det är väldigt stora skillnader kring hur kostnader fördelas i storlek mellan olika typer av bolag. Pajdiagrammen visar hur dessa kan fördelas mellan </a:t>
            </a:r>
            <a:r>
              <a:rPr lang="sv-SE" b="1"/>
              <a:t>två olika typer av verksamheter: konsultföretag och industri- eller produktföretag</a:t>
            </a:r>
            <a:r>
              <a:rPr lang="sv-SE"/>
              <a:t>. En viktig följd av detta är t ex att </a:t>
            </a:r>
            <a:r>
              <a:rPr lang="sv-SE" b="1"/>
              <a:t>lönekostnadernas procentuella ökning </a:t>
            </a:r>
            <a:r>
              <a:rPr lang="sv-SE"/>
              <a:t>för ett industriföretag påverkar kostnadsmassan betydligt mindre än för ett konsultföretag. </a:t>
            </a:r>
          </a:p>
          <a:p>
            <a:endParaRPr lang="sv-SE"/>
          </a:p>
        </p:txBody>
      </p:sp>
      <p:sp>
        <p:nvSpPr>
          <p:cNvPr id="4" name="Platshållare för bildnummer 3">
            <a:extLst>
              <a:ext uri="{FF2B5EF4-FFF2-40B4-BE49-F238E27FC236}">
                <a16:creationId xmlns:a16="http://schemas.microsoft.com/office/drawing/2014/main" id="{93CA2A68-D408-14CF-4A78-83EE07945A74}"/>
              </a:ext>
            </a:extLst>
          </p:cNvPr>
          <p:cNvSpPr>
            <a:spLocks noGrp="1"/>
          </p:cNvSpPr>
          <p:nvPr>
            <p:ph type="sldNum" sz="quarter" idx="5"/>
          </p:nvPr>
        </p:nvSpPr>
        <p:spPr/>
        <p:txBody>
          <a:bodyPr/>
          <a:lstStyle/>
          <a:p>
            <a:fld id="{49B85065-868C-4A43-9EDC-ADC733B0FD94}" type="slidenum">
              <a:rPr lang="en-GB" smtClean="0"/>
              <a:t>15</a:t>
            </a:fld>
            <a:endParaRPr lang="en-GB"/>
          </a:p>
        </p:txBody>
      </p:sp>
    </p:spTree>
    <p:extLst>
      <p:ext uri="{BB962C8B-B14F-4D97-AF65-F5344CB8AC3E}">
        <p14:creationId xmlns:p14="http://schemas.microsoft.com/office/powerpoint/2010/main" val="506946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4E21-5A4E-9854-FAA9-25822D5BB22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669915A-51CF-EEF6-AD3D-E234E2E1BC55}"/>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BDE228B6-8058-BB2E-016D-42311262311C}"/>
              </a:ext>
            </a:extLst>
          </p:cNvPr>
          <p:cNvSpPr>
            <a:spLocks noGrp="1"/>
          </p:cNvSpPr>
          <p:nvPr>
            <p:ph type="body" idx="1"/>
          </p:nvPr>
        </p:nvSpPr>
        <p:spPr/>
        <p:txBody>
          <a:bodyPr/>
          <a:lstStyle/>
          <a:p>
            <a:r>
              <a:rPr lang="sv-SE" dirty="0"/>
              <a:t>Ibland kallas det för krokodilgapet dvs graferna som illustrerar </a:t>
            </a:r>
            <a:r>
              <a:rPr lang="sv-SE" b="1" dirty="0"/>
              <a:t>utvecklingen mellan lönernas och prisernas utveckling över tid</a:t>
            </a:r>
            <a:r>
              <a:rPr lang="sv-SE" dirty="0"/>
              <a:t>. I grafen ovan gjordes en mätning av utvecklingen för båda dessa utifrån ett gemensamt basår: 2004. Fram till och med 2013 ser vi en utveckling där lönerna följer priserna under ett antal år, för att sedan från 2014 till 2024 divergera. Och mellan 2024 till 2025 ser vi en harmonisering. </a:t>
            </a:r>
          </a:p>
          <a:p>
            <a:endParaRPr lang="sv-SE" dirty="0"/>
          </a:p>
          <a:p>
            <a:r>
              <a:rPr lang="sv-SE" dirty="0"/>
              <a:t>Källor: </a:t>
            </a:r>
          </a:p>
          <a:p>
            <a:r>
              <a:rPr lang="sv-SE" dirty="0"/>
              <a:t>SCB; Producentprisindex för tjänster (TPI/SPPI), produktgrupp 71.1 Arkitekt- och tekniska konsulttjänster, år 2004-2025.</a:t>
            </a:r>
          </a:p>
          <a:p>
            <a:r>
              <a:rPr lang="sv-SE" sz="1200" kern="1200" dirty="0">
                <a:solidFill>
                  <a:schemeClr val="tx1"/>
                </a:solidFill>
                <a:effectLst/>
                <a:latin typeface="+mn-lt"/>
                <a:ea typeface="+mn-ea"/>
                <a:cs typeface="+mn-cs"/>
              </a:rPr>
              <a:t>SCB; Arbetskostnadsindex tjänstemän privat sektor, (2004–2008: SNI 2002), (2008-2025: SNI 2007)</a:t>
            </a:r>
          </a:p>
          <a:p>
            <a:endParaRPr lang="sv-SE" dirty="0"/>
          </a:p>
          <a:p>
            <a:endParaRPr lang="sv-SE" dirty="0"/>
          </a:p>
        </p:txBody>
      </p:sp>
      <p:sp>
        <p:nvSpPr>
          <p:cNvPr id="4" name="Platshållare för bildnummer 3">
            <a:extLst>
              <a:ext uri="{FF2B5EF4-FFF2-40B4-BE49-F238E27FC236}">
                <a16:creationId xmlns:a16="http://schemas.microsoft.com/office/drawing/2014/main" id="{6667856B-E7A7-CF77-6351-C9BDBB5913A0}"/>
              </a:ext>
            </a:extLst>
          </p:cNvPr>
          <p:cNvSpPr>
            <a:spLocks noGrp="1"/>
          </p:cNvSpPr>
          <p:nvPr>
            <p:ph type="sldNum" sz="quarter" idx="5"/>
          </p:nvPr>
        </p:nvSpPr>
        <p:spPr/>
        <p:txBody>
          <a:bodyPr/>
          <a:lstStyle/>
          <a:p>
            <a:fld id="{49B85065-868C-4A43-9EDC-ADC733B0FD94}" type="slidenum">
              <a:rPr lang="en-GB" smtClean="0"/>
              <a:t>16</a:t>
            </a:fld>
            <a:endParaRPr lang="en-GB"/>
          </a:p>
        </p:txBody>
      </p:sp>
    </p:spTree>
    <p:extLst>
      <p:ext uri="{BB962C8B-B14F-4D97-AF65-F5344CB8AC3E}">
        <p14:creationId xmlns:p14="http://schemas.microsoft.com/office/powerpoint/2010/main" val="859577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1062" cy="3354387"/>
          </a:xfrm>
        </p:spPr>
      </p:sp>
      <p:sp>
        <p:nvSpPr>
          <p:cNvPr id="3" name="Notes Placeholder 2"/>
          <p:cNvSpPr>
            <a:spLocks noGrp="1"/>
          </p:cNvSpPr>
          <p:nvPr>
            <p:ph type="body" idx="1"/>
          </p:nvPr>
        </p:nvSpPr>
        <p:spPr/>
        <p:txBody>
          <a:bodyPr/>
          <a:lstStyle/>
          <a:p>
            <a:r>
              <a:rPr lang="sv-SE"/>
              <a:t>Här finns möjlighet att visa det egna bolagets utveckling mellan löneökningar och </a:t>
            </a:r>
            <a:r>
              <a:rPr lang="sv-SE" err="1"/>
              <a:t>snittimpriser</a:t>
            </a:r>
            <a:r>
              <a:rPr lang="sv-SE"/>
              <a:t> över flera år. Utgå gärna från samma basår i båda mätningarna. </a:t>
            </a:r>
          </a:p>
        </p:txBody>
      </p:sp>
      <p:sp>
        <p:nvSpPr>
          <p:cNvPr id="4" name="Slide Number Placeholder 3"/>
          <p:cNvSpPr>
            <a:spLocks noGrp="1"/>
          </p:cNvSpPr>
          <p:nvPr>
            <p:ph type="sldNum" sz="quarter" idx="5"/>
          </p:nvPr>
        </p:nvSpPr>
        <p:spPr/>
        <p:txBody>
          <a:bodyPr/>
          <a:lstStyle/>
          <a:p>
            <a:fld id="{49B85065-868C-4A43-9EDC-ADC733B0FD94}" type="slidenum">
              <a:rPr lang="en-GB" smtClean="0"/>
              <a:t>17</a:t>
            </a:fld>
            <a:endParaRPr lang="en-GB"/>
          </a:p>
        </p:txBody>
      </p:sp>
    </p:spTree>
    <p:extLst>
      <p:ext uri="{BB962C8B-B14F-4D97-AF65-F5344CB8AC3E}">
        <p14:creationId xmlns:p14="http://schemas.microsoft.com/office/powerpoint/2010/main" val="391244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3863" y="1243013"/>
            <a:ext cx="5961062" cy="3354387"/>
          </a:xfrm>
        </p:spPr>
      </p:sp>
      <p:sp>
        <p:nvSpPr>
          <p:cNvPr id="3" name="Platshållare för anteckningar 2"/>
          <p:cNvSpPr>
            <a:spLocks noGrp="1"/>
          </p:cNvSpPr>
          <p:nvPr>
            <p:ph type="body" idx="1"/>
          </p:nvPr>
        </p:nvSpPr>
        <p:spPr/>
        <p:txBody>
          <a:bodyPr/>
          <a:lstStyle/>
          <a:p>
            <a:r>
              <a:rPr lang="sv-SE" b="0" i="0" u="none" strike="noStrike" dirty="0">
                <a:solidFill>
                  <a:srgbClr val="000000"/>
                </a:solidFill>
                <a:effectLst/>
                <a:latin typeface="-webkit-standard"/>
              </a:rPr>
              <a:t>Ett bolags </a:t>
            </a:r>
            <a:r>
              <a:rPr lang="sv-SE" b="1" i="0" u="none" strike="noStrike" dirty="0">
                <a:solidFill>
                  <a:srgbClr val="000000"/>
                </a:solidFill>
                <a:effectLst/>
                <a:latin typeface="-webkit-standard"/>
              </a:rPr>
              <a:t>likviditet </a:t>
            </a:r>
            <a:r>
              <a:rPr lang="sv-SE" b="0" i="0" u="none" strike="noStrike" dirty="0">
                <a:solidFill>
                  <a:srgbClr val="000000"/>
                </a:solidFill>
                <a:effectLst/>
                <a:latin typeface="-webkit-standard"/>
              </a:rPr>
              <a:t>avser dess förmåga att betala sina kortfristiga skulder när de förfaller. Det handlar om hur snabbt och enkelt ett företag kan omvandla sina tillgångar till kontanter för att täcka löpande utgifter och finansiella åtaganden. För ett konsultföretag är </a:t>
            </a:r>
            <a:r>
              <a:rPr lang="sv-SE" b="1" i="0" u="none" strike="noStrike" dirty="0">
                <a:solidFill>
                  <a:srgbClr val="000000"/>
                </a:solidFill>
                <a:effectLst/>
                <a:latin typeface="-webkit-standard"/>
              </a:rPr>
              <a:t>likviditeten ofta som lägst efter sommaren </a:t>
            </a:r>
            <a:r>
              <a:rPr lang="sv-SE" b="0" i="0" u="none" strike="noStrike" dirty="0">
                <a:solidFill>
                  <a:srgbClr val="000000"/>
                </a:solidFill>
                <a:effectLst/>
                <a:latin typeface="-webkit-standard"/>
              </a:rPr>
              <a:t>och in på hösten. </a:t>
            </a:r>
            <a:endParaRPr lang="sv-SE" dirty="0"/>
          </a:p>
          <a:p>
            <a:endParaRPr lang="sv-SE" dirty="0">
              <a:solidFill>
                <a:srgbClr val="000000"/>
              </a:solidFill>
              <a:latin typeface="-webkit-standard"/>
            </a:endParaRPr>
          </a:p>
          <a:p>
            <a:r>
              <a:rPr lang="sv-SE" b="0" i="0" u="none" strike="noStrike" dirty="0">
                <a:solidFill>
                  <a:srgbClr val="000000"/>
                </a:solidFill>
                <a:effectLst/>
                <a:latin typeface="-webkit-standard"/>
              </a:rPr>
              <a:t>Grafen ovan visar </a:t>
            </a:r>
            <a:r>
              <a:rPr lang="sv-SE" b="1" i="0" u="none" strike="noStrike" dirty="0">
                <a:solidFill>
                  <a:srgbClr val="000000"/>
                </a:solidFill>
                <a:effectLst/>
                <a:latin typeface="-webkit-standard"/>
              </a:rPr>
              <a:t>hur intäkter och utgifter kan fördela sig över året</a:t>
            </a:r>
            <a:r>
              <a:rPr lang="sv-SE" b="0" i="0" u="none" strike="noStrike" dirty="0">
                <a:solidFill>
                  <a:srgbClr val="000000"/>
                </a:solidFill>
                <a:effectLst/>
                <a:latin typeface="-webkit-standard"/>
              </a:rPr>
              <a:t>, där kostnadssidan ofta är mer jämn och </a:t>
            </a:r>
            <a:r>
              <a:rPr lang="sv-SE" b="0" i="0" u="none" strike="noStrike" dirty="0" err="1">
                <a:solidFill>
                  <a:srgbClr val="000000"/>
                </a:solidFill>
                <a:effectLst/>
                <a:latin typeface="-webkit-standard"/>
              </a:rPr>
              <a:t>ffa</a:t>
            </a:r>
            <a:r>
              <a:rPr lang="sv-SE" b="0" i="0" u="none" strike="noStrike" dirty="0">
                <a:solidFill>
                  <a:srgbClr val="000000"/>
                </a:solidFill>
                <a:effectLst/>
                <a:latin typeface="-webkit-standard"/>
              </a:rPr>
              <a:t> förutsägbar än intäktssidan. Då höstens månader behöver kompensera för kostnader och intäktsbortfall kopplat till semester samt färre arbetade timmar så är resultat för juni ofta i paritet med helårsresultatet, se streckad blå linje. (om man inte har brutet räkenskapsår). Här finns det dock stora variationer mellan olika bolag. </a:t>
            </a:r>
            <a:endParaRPr lang="sv-SE" dirty="0"/>
          </a:p>
          <a:p>
            <a:endParaRPr lang="sv-SE" b="0" i="0" u="none" strike="noStrike" dirty="0">
              <a:solidFill>
                <a:srgbClr val="000000"/>
              </a:solidFill>
              <a:effectLst/>
              <a:latin typeface="-webkit-standard"/>
            </a:endParaRPr>
          </a:p>
          <a:p>
            <a:r>
              <a:rPr lang="sv-SE" b="0" i="0" u="none" strike="noStrike" dirty="0">
                <a:solidFill>
                  <a:srgbClr val="000000"/>
                </a:solidFill>
                <a:effectLst/>
                <a:latin typeface="-webkit-standard"/>
              </a:rPr>
              <a:t>Det finns </a:t>
            </a:r>
            <a:r>
              <a:rPr lang="sv-SE" b="1" i="0" u="none" strike="noStrike" dirty="0">
                <a:solidFill>
                  <a:srgbClr val="000000"/>
                </a:solidFill>
                <a:effectLst/>
                <a:latin typeface="-webkit-standard"/>
              </a:rPr>
              <a:t>starka </a:t>
            </a:r>
            <a:r>
              <a:rPr lang="sv-SE" b="1" dirty="0">
                <a:solidFill>
                  <a:srgbClr val="000000"/>
                </a:solidFill>
                <a:latin typeface="-webkit-standard"/>
              </a:rPr>
              <a:t>respektive</a:t>
            </a:r>
            <a:r>
              <a:rPr lang="sv-SE" b="1" i="0" u="none" strike="noStrike" dirty="0">
                <a:solidFill>
                  <a:srgbClr val="000000"/>
                </a:solidFill>
                <a:effectLst/>
                <a:latin typeface="-webkit-standard"/>
              </a:rPr>
              <a:t> svaga månader</a:t>
            </a:r>
            <a:r>
              <a:rPr lang="sv-SE" b="0" i="0" u="none" strike="noStrike" dirty="0">
                <a:solidFill>
                  <a:srgbClr val="000000"/>
                </a:solidFill>
                <a:effectLst/>
                <a:latin typeface="-webkit-standard"/>
              </a:rPr>
              <a:t> kopplat till säsong (t ex juli, augusti) och oktober och november som viktiga månader för att öka på årets intäkter och hämta hem ett </a:t>
            </a:r>
            <a:r>
              <a:rPr lang="sv-SE" b="0" i="0" u="none" strike="noStrike" dirty="0" err="1">
                <a:solidFill>
                  <a:srgbClr val="000000"/>
                </a:solidFill>
                <a:effectLst/>
                <a:latin typeface="-webkit-standard"/>
              </a:rPr>
              <a:t>ev</a:t>
            </a:r>
            <a:r>
              <a:rPr lang="sv-SE" b="0" i="0" u="none" strike="noStrike" dirty="0">
                <a:solidFill>
                  <a:srgbClr val="000000"/>
                </a:solidFill>
                <a:effectLst/>
                <a:latin typeface="-webkit-standard"/>
              </a:rPr>
              <a:t> tapp från sommaren. </a:t>
            </a:r>
          </a:p>
          <a:p>
            <a:endParaRPr lang="sv-SE" dirty="0">
              <a:latin typeface="-webkit-standard"/>
            </a:endParaRPr>
          </a:p>
          <a:p>
            <a:pPr>
              <a:defRPr/>
            </a:pPr>
            <a:r>
              <a:rPr lang="sv-SE" dirty="0">
                <a:latin typeface="-webkit-standard"/>
                <a:cs typeface="Arial"/>
              </a:rPr>
              <a:t>Vid denna </a:t>
            </a:r>
            <a:r>
              <a:rPr lang="sv-SE" dirty="0" err="1">
                <a:latin typeface="-webkit-standard"/>
                <a:cs typeface="Arial"/>
              </a:rPr>
              <a:t>slide</a:t>
            </a:r>
            <a:r>
              <a:rPr lang="sv-SE" dirty="0">
                <a:latin typeface="-webkit-standard"/>
                <a:cs typeface="Arial"/>
              </a:rPr>
              <a:t> kan ni också berätta hur ni arbetar med </a:t>
            </a:r>
            <a:r>
              <a:rPr lang="sv-SE" b="1" dirty="0">
                <a:latin typeface="-webkit-standard"/>
                <a:cs typeface="Arial"/>
              </a:rPr>
              <a:t>budget som verktyg för styrningen</a:t>
            </a:r>
            <a:r>
              <a:rPr lang="sv-SE" dirty="0">
                <a:latin typeface="-webkit-standard"/>
                <a:cs typeface="Arial"/>
              </a:rPr>
              <a:t>, när och hur den tas fram samt hur </a:t>
            </a:r>
            <a:r>
              <a:rPr lang="sv-SE" b="1" dirty="0">
                <a:latin typeface="-webkit-standard"/>
                <a:cs typeface="Arial"/>
              </a:rPr>
              <a:t>resultatet differentierar från budgeten</a:t>
            </a:r>
            <a:r>
              <a:rPr lang="sv-SE" dirty="0">
                <a:latin typeface="-webkit-standard"/>
                <a:cs typeface="Arial"/>
              </a:rPr>
              <a:t> beroende på bland annat marknadsläget. </a:t>
            </a:r>
          </a:p>
        </p:txBody>
      </p:sp>
      <p:sp>
        <p:nvSpPr>
          <p:cNvPr id="4" name="Platshållare för bildnummer 3"/>
          <p:cNvSpPr>
            <a:spLocks noGrp="1"/>
          </p:cNvSpPr>
          <p:nvPr>
            <p:ph type="sldNum" sz="quarter" idx="5"/>
          </p:nvPr>
        </p:nvSpPr>
        <p:spPr/>
        <p:txBody>
          <a:bodyPr/>
          <a:lstStyle/>
          <a:p>
            <a:fld id="{49B85065-868C-4A43-9EDC-ADC733B0FD94}" type="slidenum">
              <a:rPr lang="en-GB" smtClean="0"/>
              <a:t>18</a:t>
            </a:fld>
            <a:endParaRPr lang="en-GB"/>
          </a:p>
        </p:txBody>
      </p:sp>
    </p:spTree>
    <p:extLst>
      <p:ext uri="{BB962C8B-B14F-4D97-AF65-F5344CB8AC3E}">
        <p14:creationId xmlns:p14="http://schemas.microsoft.com/office/powerpoint/2010/main" val="3639938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91991-2EEF-B8DA-5083-6C803A34835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09B1310-D20E-A053-2A09-CA94B0779F67}"/>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2DC3D924-8D18-F7A0-EC25-4EF4BB4A7A7E}"/>
              </a:ext>
            </a:extLst>
          </p:cNvPr>
          <p:cNvSpPr>
            <a:spLocks noGrp="1"/>
          </p:cNvSpPr>
          <p:nvPr>
            <p:ph type="body" idx="1"/>
          </p:nvPr>
        </p:nvSpPr>
        <p:spPr/>
        <p:txBody>
          <a:bodyPr/>
          <a:lstStyle/>
          <a:p>
            <a:r>
              <a:rPr lang="sv-SE" sz="1200">
                <a:solidFill>
                  <a:schemeClr val="bg1"/>
                </a:solidFill>
              </a:rPr>
              <a:t>Ett bolags resultat respektive dess likviditet är två olika mått. </a:t>
            </a:r>
            <a:r>
              <a:rPr lang="sv-SE" sz="1200" dirty="0">
                <a:solidFill>
                  <a:schemeClr val="bg1"/>
                </a:solidFill>
              </a:rPr>
              <a:t>Likviditet kan liknas med betalningsförmåga eller ”pengar på kontot”. För tjänsteföretag som tar betalt i efterhand för upparbetad tid är det ofta </a:t>
            </a:r>
            <a:r>
              <a:rPr lang="sv-SE" sz="1200" b="1" dirty="0">
                <a:solidFill>
                  <a:schemeClr val="bg1"/>
                </a:solidFill>
              </a:rPr>
              <a:t>lång tid mellan första kontakten med en kund och dess att upparbetad tid är betald och kan användas till löneutbetalningar.  </a:t>
            </a:r>
          </a:p>
          <a:p>
            <a:endParaRPr lang="sv-SE" sz="1200" b="1" dirty="0">
              <a:solidFill>
                <a:schemeClr val="bg1"/>
              </a:solidFill>
              <a:cs typeface="Arial"/>
            </a:endParaRPr>
          </a:p>
          <a:p>
            <a:r>
              <a:rPr lang="sv-SE" sz="1200" dirty="0">
                <a:solidFill>
                  <a:schemeClr val="bg1"/>
                </a:solidFill>
              </a:rPr>
              <a:t>Grafen ovan illustrerar hur en krona vandrar från kunden till företaget och därefter ut till medarbetaren som lön, och hur lång tiden är för denna vandring. </a:t>
            </a:r>
            <a:endParaRPr lang="sv-SE" sz="1200" dirty="0">
              <a:solidFill>
                <a:schemeClr val="bg1"/>
              </a:solidFill>
              <a:cs typeface="Arial"/>
            </a:endParaRPr>
          </a:p>
          <a:p>
            <a:endParaRPr lang="sv-SE" sz="1200" dirty="0">
              <a:solidFill>
                <a:schemeClr val="bg1"/>
              </a:solidFill>
            </a:endParaRPr>
          </a:p>
          <a:p>
            <a:r>
              <a:rPr lang="sv-SE" sz="1200" dirty="0">
                <a:solidFill>
                  <a:schemeClr val="bg1"/>
                </a:solidFill>
              </a:rPr>
              <a:t>Ta gärna ett verkligt exempel med ett kundprojekt från den egna verksamheten och berätta om första mötet, offerter, avtal och tiden till första fakturan för att illustrera.  </a:t>
            </a:r>
          </a:p>
          <a:p>
            <a:endParaRPr lang="sv-SE" sz="1200" dirty="0">
              <a:solidFill>
                <a:schemeClr val="bg1"/>
              </a:solidFill>
            </a:endParaRPr>
          </a:p>
          <a:p>
            <a:r>
              <a:rPr lang="sv-SE" sz="1200" dirty="0">
                <a:solidFill>
                  <a:schemeClr val="bg1"/>
                </a:solidFill>
              </a:rPr>
              <a:t>Här finns också möjlighet att belysa hur viktig sälj- och marknadsarbete och framgångsrika kundkontakter är samt hur detta bedrivs. Och att detta arbete kan se väldigt olika ut både inom och mellan olika företag, samt variera stort mellan privata kontra offentliga delar etc. </a:t>
            </a:r>
            <a:endParaRPr lang="sv-SE" dirty="0"/>
          </a:p>
          <a:p>
            <a:endParaRPr lang="sv-SE" dirty="0"/>
          </a:p>
        </p:txBody>
      </p:sp>
      <p:sp>
        <p:nvSpPr>
          <p:cNvPr id="4" name="Platshållare för bildnummer 3">
            <a:extLst>
              <a:ext uri="{FF2B5EF4-FFF2-40B4-BE49-F238E27FC236}">
                <a16:creationId xmlns:a16="http://schemas.microsoft.com/office/drawing/2014/main" id="{158ACC13-50C2-998B-52AD-CE818304B399}"/>
              </a:ext>
            </a:extLst>
          </p:cNvPr>
          <p:cNvSpPr>
            <a:spLocks noGrp="1"/>
          </p:cNvSpPr>
          <p:nvPr>
            <p:ph type="sldNum" sz="quarter" idx="5"/>
          </p:nvPr>
        </p:nvSpPr>
        <p:spPr/>
        <p:txBody>
          <a:bodyPr/>
          <a:lstStyle/>
          <a:p>
            <a:fld id="{49B85065-868C-4A43-9EDC-ADC733B0FD94}" type="slidenum">
              <a:rPr lang="en-GB" smtClean="0"/>
              <a:t>19</a:t>
            </a:fld>
            <a:endParaRPr lang="en-GB"/>
          </a:p>
        </p:txBody>
      </p:sp>
    </p:spTree>
    <p:extLst>
      <p:ext uri="{BB962C8B-B14F-4D97-AF65-F5344CB8AC3E}">
        <p14:creationId xmlns:p14="http://schemas.microsoft.com/office/powerpoint/2010/main" val="3093919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A971F-F8D1-4EF1-FEC5-8F69C2B56AE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7D8936E-BB85-79B3-7A94-CA51008B0D41}"/>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A1AFE081-DFCB-C27F-F6E1-476EBEF3A01B}"/>
              </a:ext>
            </a:extLst>
          </p:cNvPr>
          <p:cNvSpPr>
            <a:spLocks noGrp="1"/>
          </p:cNvSpPr>
          <p:nvPr>
            <p:ph type="body" idx="1"/>
          </p:nvPr>
        </p:nvSpPr>
        <p:spPr/>
        <p:txBody>
          <a:bodyPr/>
          <a:lstStyle/>
          <a:p>
            <a:r>
              <a:rPr lang="sv-SE" sz="1200">
                <a:solidFill>
                  <a:schemeClr val="bg1"/>
                </a:solidFill>
              </a:rPr>
              <a:t>För tjänsteföretag som tar betalt i efterhand för upparbetad tid är det ofta lång tid mellan första kontakten med en kund och tillsdess att upparbetad tid är betald och kan användas till löneutbetalningar, som vi såg i föregående bild. På samma vis tar det lång tid att minska lönekostnaderna. Bilden illustrerar processen och tidsaxeln ovan. </a:t>
            </a:r>
            <a:endParaRPr lang="sv-SE" sz="1200">
              <a:solidFill>
                <a:schemeClr val="bg1"/>
              </a:solidFill>
              <a:cs typeface="Arial"/>
            </a:endParaRPr>
          </a:p>
          <a:p>
            <a:endParaRPr lang="sv-SE" sz="1200">
              <a:solidFill>
                <a:schemeClr val="bg1"/>
              </a:solidFill>
            </a:endParaRPr>
          </a:p>
          <a:p>
            <a:r>
              <a:rPr lang="sv-SE">
                <a:latin typeface="Almega Sans"/>
                <a:cs typeface="Arial"/>
              </a:rPr>
              <a:t>Olika åtgärder har varierande tid, som Individuella överenskommelser, Hyvling, Varsel </a:t>
            </a:r>
          </a:p>
          <a:p>
            <a:r>
              <a:rPr lang="sv-SE">
                <a:latin typeface="Almega Sans"/>
                <a:cs typeface="Arial"/>
              </a:rPr>
              <a:t>Frivillig tjänstledighet, Minskade förmåner, Omorganisation, färre Stabs- eller </a:t>
            </a:r>
            <a:r>
              <a:rPr lang="sv-SE" err="1">
                <a:latin typeface="Almega Sans"/>
                <a:cs typeface="Arial"/>
              </a:rPr>
              <a:t>admin</a:t>
            </a:r>
            <a:r>
              <a:rPr lang="sv-SE">
                <a:latin typeface="Almega Sans"/>
                <a:cs typeface="Arial"/>
              </a:rPr>
              <a:t> tjänster. Olika åtgärder har olika uppsägningstider.</a:t>
            </a:r>
          </a:p>
          <a:p>
            <a:endParaRPr lang="sv-SE">
              <a:latin typeface="Almega Sans"/>
              <a:cs typeface="Arial"/>
            </a:endParaRPr>
          </a:p>
          <a:p>
            <a:r>
              <a:rPr lang="sv-SE"/>
              <a:t>Företag som minskar sina fasta kostnader fortfarande kan uppleva oregelbunden negativ ekonomisk tillväxt vid lågkonjunktur. ​</a:t>
            </a:r>
            <a:endParaRPr lang="sv-SE">
              <a:cs typeface="Arial"/>
            </a:endParaRPr>
          </a:p>
          <a:p>
            <a:r>
              <a:rPr lang="sv-SE"/>
              <a:t>Problemet är att intäkterna sjunker, men med färre personal minskar produktionskapaciteten och det blir svårt att ta sig ur den negativa trenden. </a:t>
            </a:r>
          </a:p>
          <a:p>
            <a:endParaRPr lang="sv-SE"/>
          </a:p>
          <a:p>
            <a:r>
              <a:rPr lang="sv-SE" b="1"/>
              <a:t>Att båda dessa två tidsaspekter (denna och föregående bild) är så pass långa ökar osäkerheten vid turbulenta tider. Dessutom kan förutsättningar förändras under resans gång. </a:t>
            </a:r>
          </a:p>
          <a:p>
            <a:endParaRPr lang="sv-SE"/>
          </a:p>
        </p:txBody>
      </p:sp>
      <p:sp>
        <p:nvSpPr>
          <p:cNvPr id="4" name="Platshållare för bildnummer 3">
            <a:extLst>
              <a:ext uri="{FF2B5EF4-FFF2-40B4-BE49-F238E27FC236}">
                <a16:creationId xmlns:a16="http://schemas.microsoft.com/office/drawing/2014/main" id="{8EA17133-E422-B6BE-3DA8-AFCD09197ED8}"/>
              </a:ext>
            </a:extLst>
          </p:cNvPr>
          <p:cNvSpPr>
            <a:spLocks noGrp="1"/>
          </p:cNvSpPr>
          <p:nvPr>
            <p:ph type="sldNum" sz="quarter" idx="5"/>
          </p:nvPr>
        </p:nvSpPr>
        <p:spPr/>
        <p:txBody>
          <a:bodyPr/>
          <a:lstStyle/>
          <a:p>
            <a:fld id="{49B85065-868C-4A43-9EDC-ADC733B0FD94}" type="slidenum">
              <a:rPr lang="en-GB" smtClean="0"/>
              <a:t>20</a:t>
            </a:fld>
            <a:endParaRPr lang="en-GB"/>
          </a:p>
        </p:txBody>
      </p:sp>
    </p:spTree>
    <p:extLst>
      <p:ext uri="{BB962C8B-B14F-4D97-AF65-F5344CB8AC3E}">
        <p14:creationId xmlns:p14="http://schemas.microsoft.com/office/powerpoint/2010/main" val="630952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B4531-29B5-120F-8CCB-2D30B29781F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6B82933-DE42-833D-817C-01F685D015DC}"/>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994940C0-91C7-001A-76A3-FF27D3310712}"/>
              </a:ext>
            </a:extLst>
          </p:cNvPr>
          <p:cNvSpPr>
            <a:spLocks noGrp="1"/>
          </p:cNvSpPr>
          <p:nvPr>
            <p:ph type="body" idx="1"/>
          </p:nvPr>
        </p:nvSpPr>
        <p:spPr/>
        <p:txBody>
          <a:bodyPr/>
          <a:lstStyle/>
          <a:p>
            <a:endParaRPr lang="sv-SE"/>
          </a:p>
          <a:p>
            <a:endParaRPr lang="sv-SE"/>
          </a:p>
        </p:txBody>
      </p:sp>
      <p:sp>
        <p:nvSpPr>
          <p:cNvPr id="4" name="Platshållare för bildnummer 3">
            <a:extLst>
              <a:ext uri="{FF2B5EF4-FFF2-40B4-BE49-F238E27FC236}">
                <a16:creationId xmlns:a16="http://schemas.microsoft.com/office/drawing/2014/main" id="{E926D63E-7015-DED9-6A38-2EF0236823B7}"/>
              </a:ext>
            </a:extLst>
          </p:cNvPr>
          <p:cNvSpPr>
            <a:spLocks noGrp="1"/>
          </p:cNvSpPr>
          <p:nvPr>
            <p:ph type="sldNum" sz="quarter" idx="5"/>
          </p:nvPr>
        </p:nvSpPr>
        <p:spPr/>
        <p:txBody>
          <a:bodyPr/>
          <a:lstStyle/>
          <a:p>
            <a:fld id="{49B85065-868C-4A43-9EDC-ADC733B0FD94}" type="slidenum">
              <a:rPr lang="en-GB" smtClean="0"/>
              <a:t>2</a:t>
            </a:fld>
            <a:endParaRPr lang="en-GB"/>
          </a:p>
        </p:txBody>
      </p:sp>
    </p:spTree>
    <p:extLst>
      <p:ext uri="{BB962C8B-B14F-4D97-AF65-F5344CB8AC3E}">
        <p14:creationId xmlns:p14="http://schemas.microsoft.com/office/powerpoint/2010/main" val="2077748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358F4-7F8A-114E-B096-D7739CD5AE9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54E847E-D330-FDF1-B65C-31A71BE52A1D}"/>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D9F22C0D-5447-7B2B-4551-CE57CEE43DFD}"/>
              </a:ext>
            </a:extLst>
          </p:cNvPr>
          <p:cNvSpPr>
            <a:spLocks noGrp="1"/>
          </p:cNvSpPr>
          <p:nvPr>
            <p:ph type="body" idx="1"/>
          </p:nvPr>
        </p:nvSpPr>
        <p:spPr/>
        <p:txBody>
          <a:bodyPr/>
          <a:lstStyle/>
          <a:p>
            <a:endParaRPr lang="sv-SE">
              <a:cs typeface="Arial"/>
            </a:endParaRPr>
          </a:p>
        </p:txBody>
      </p:sp>
      <p:sp>
        <p:nvSpPr>
          <p:cNvPr id="4" name="Platshållare för bildnummer 3">
            <a:extLst>
              <a:ext uri="{FF2B5EF4-FFF2-40B4-BE49-F238E27FC236}">
                <a16:creationId xmlns:a16="http://schemas.microsoft.com/office/drawing/2014/main" id="{10CD610A-925E-107C-C448-4007048B3C02}"/>
              </a:ext>
            </a:extLst>
          </p:cNvPr>
          <p:cNvSpPr>
            <a:spLocks noGrp="1"/>
          </p:cNvSpPr>
          <p:nvPr>
            <p:ph type="sldNum" sz="quarter" idx="5"/>
          </p:nvPr>
        </p:nvSpPr>
        <p:spPr/>
        <p:txBody>
          <a:bodyPr/>
          <a:lstStyle/>
          <a:p>
            <a:fld id="{49B85065-868C-4A43-9EDC-ADC733B0FD94}" type="slidenum">
              <a:rPr lang="en-GB" smtClean="0"/>
              <a:t>21</a:t>
            </a:fld>
            <a:endParaRPr lang="en-GB"/>
          </a:p>
        </p:txBody>
      </p:sp>
    </p:spTree>
    <p:extLst>
      <p:ext uri="{BB962C8B-B14F-4D97-AF65-F5344CB8AC3E}">
        <p14:creationId xmlns:p14="http://schemas.microsoft.com/office/powerpoint/2010/main" val="4190945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D330D-86AA-4A05-6946-CAB82FBAF93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EAE3FA0-2E91-810F-80A4-52F6C9799E95}"/>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4A758FC7-4405-3771-294B-813605B246E1}"/>
              </a:ext>
            </a:extLst>
          </p:cNvPr>
          <p:cNvSpPr>
            <a:spLocks noGrp="1"/>
          </p:cNvSpPr>
          <p:nvPr>
            <p:ph type="body" idx="1"/>
          </p:nvPr>
        </p:nvSpPr>
        <p:spPr/>
        <p:txBody>
          <a:bodyPr/>
          <a:lstStyle/>
          <a:p>
            <a:r>
              <a:rPr lang="sv-SE">
                <a:cs typeface="Arial"/>
              </a:rPr>
              <a:t>På denna </a:t>
            </a:r>
            <a:r>
              <a:rPr lang="sv-SE" err="1">
                <a:cs typeface="Arial"/>
              </a:rPr>
              <a:t>slide</a:t>
            </a:r>
            <a:r>
              <a:rPr lang="sv-SE">
                <a:cs typeface="Arial"/>
              </a:rPr>
              <a:t> kan ni även berätta om egna erfarenheter från upp- och </a:t>
            </a:r>
            <a:r>
              <a:rPr lang="sv-SE" err="1">
                <a:cs typeface="Arial"/>
              </a:rPr>
              <a:t>nedskalning</a:t>
            </a:r>
            <a:r>
              <a:rPr lang="sv-SE">
                <a:cs typeface="Arial"/>
              </a:rPr>
              <a:t> av företaget. </a:t>
            </a:r>
          </a:p>
          <a:p>
            <a:endParaRPr lang="sv-SE">
              <a:cs typeface="Arial"/>
            </a:endParaRPr>
          </a:p>
          <a:p>
            <a:endParaRPr lang="sv-SE">
              <a:cs typeface="Arial"/>
            </a:endParaRPr>
          </a:p>
          <a:p>
            <a:endParaRPr lang="sv-SE">
              <a:cs typeface="Arial"/>
            </a:endParaRPr>
          </a:p>
          <a:p>
            <a:endParaRPr lang="sv-SE">
              <a:cs typeface="Arial"/>
            </a:endParaRPr>
          </a:p>
          <a:p>
            <a:endParaRPr lang="sv-SE"/>
          </a:p>
        </p:txBody>
      </p:sp>
      <p:sp>
        <p:nvSpPr>
          <p:cNvPr id="4" name="Platshållare för bildnummer 3">
            <a:extLst>
              <a:ext uri="{FF2B5EF4-FFF2-40B4-BE49-F238E27FC236}">
                <a16:creationId xmlns:a16="http://schemas.microsoft.com/office/drawing/2014/main" id="{B43C78AA-7108-FEF1-ED2F-750DD8720A1A}"/>
              </a:ext>
            </a:extLst>
          </p:cNvPr>
          <p:cNvSpPr>
            <a:spLocks noGrp="1"/>
          </p:cNvSpPr>
          <p:nvPr>
            <p:ph type="sldNum" sz="quarter" idx="5"/>
          </p:nvPr>
        </p:nvSpPr>
        <p:spPr/>
        <p:txBody>
          <a:bodyPr/>
          <a:lstStyle/>
          <a:p>
            <a:fld id="{49B85065-868C-4A43-9EDC-ADC733B0FD94}" type="slidenum">
              <a:rPr lang="en-GB" smtClean="0"/>
              <a:t>22</a:t>
            </a:fld>
            <a:endParaRPr lang="en-GB"/>
          </a:p>
        </p:txBody>
      </p:sp>
    </p:spTree>
    <p:extLst>
      <p:ext uri="{BB962C8B-B14F-4D97-AF65-F5344CB8AC3E}">
        <p14:creationId xmlns:p14="http://schemas.microsoft.com/office/powerpoint/2010/main" val="3442358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610A4-A77A-72BB-51A3-065BABB469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6AB8F1-C405-0DB0-D4B9-87FDBFFBBDE5}"/>
              </a:ext>
            </a:extLst>
          </p:cNvPr>
          <p:cNvSpPr>
            <a:spLocks noGrp="1" noRot="1" noChangeAspect="1"/>
          </p:cNvSpPr>
          <p:nvPr>
            <p:ph type="sldImg"/>
          </p:nvPr>
        </p:nvSpPr>
        <p:spPr>
          <a:xfrm>
            <a:off x="423863" y="1243013"/>
            <a:ext cx="5961062" cy="3354387"/>
          </a:xfrm>
        </p:spPr>
      </p:sp>
      <p:sp>
        <p:nvSpPr>
          <p:cNvPr id="3" name="Notes Placeholder 2">
            <a:extLst>
              <a:ext uri="{FF2B5EF4-FFF2-40B4-BE49-F238E27FC236}">
                <a16:creationId xmlns:a16="http://schemas.microsoft.com/office/drawing/2014/main" id="{C94DDFA6-B6FE-8F1D-81C1-99260701A9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474747"/>
                </a:solidFill>
                <a:effectLst/>
                <a:highlight>
                  <a:srgbClr val="FFFFFF"/>
                </a:highlight>
                <a:latin typeface="Arial" panose="020B0604020202020204" pitchFamily="34" charset="0"/>
              </a:rPr>
              <a:t>Det här avsnittet beskriver hur prognosarbete och omvärldsinsikter är viktiga verktyg för att försöka förstå mer om hur framtiden ser ut för företaget. </a:t>
            </a:r>
            <a:endParaRPr lang="sv-SE"/>
          </a:p>
        </p:txBody>
      </p:sp>
      <p:sp>
        <p:nvSpPr>
          <p:cNvPr id="4" name="Slide Number Placeholder 3">
            <a:extLst>
              <a:ext uri="{FF2B5EF4-FFF2-40B4-BE49-F238E27FC236}">
                <a16:creationId xmlns:a16="http://schemas.microsoft.com/office/drawing/2014/main" id="{B96A3AF1-7B7F-38C0-132E-4692175065F7}"/>
              </a:ext>
            </a:extLst>
          </p:cNvPr>
          <p:cNvSpPr>
            <a:spLocks noGrp="1"/>
          </p:cNvSpPr>
          <p:nvPr>
            <p:ph type="sldNum" sz="quarter" idx="5"/>
          </p:nvPr>
        </p:nvSpPr>
        <p:spPr/>
        <p:txBody>
          <a:bodyPr/>
          <a:lstStyle/>
          <a:p>
            <a:fld id="{49B85065-868C-4A43-9EDC-ADC733B0FD94}" type="slidenum">
              <a:rPr lang="en-GB" smtClean="0"/>
              <a:t>23</a:t>
            </a:fld>
            <a:endParaRPr lang="en-GB"/>
          </a:p>
        </p:txBody>
      </p:sp>
    </p:spTree>
    <p:extLst>
      <p:ext uri="{BB962C8B-B14F-4D97-AF65-F5344CB8AC3E}">
        <p14:creationId xmlns:p14="http://schemas.microsoft.com/office/powerpoint/2010/main" val="2316437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3FB54-0C01-53CF-5533-879C15C201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D5DA3E-07C2-6F4A-C7FA-6E60DDDFD587}"/>
              </a:ext>
            </a:extLst>
          </p:cNvPr>
          <p:cNvSpPr>
            <a:spLocks noGrp="1" noRot="1" noChangeAspect="1"/>
          </p:cNvSpPr>
          <p:nvPr>
            <p:ph type="sldImg"/>
          </p:nvPr>
        </p:nvSpPr>
        <p:spPr>
          <a:xfrm>
            <a:off x="423863" y="1243013"/>
            <a:ext cx="5961062" cy="3354387"/>
          </a:xfrm>
        </p:spPr>
      </p:sp>
      <p:sp>
        <p:nvSpPr>
          <p:cNvPr id="3" name="Notes Placeholder 2">
            <a:extLst>
              <a:ext uri="{FF2B5EF4-FFF2-40B4-BE49-F238E27FC236}">
                <a16:creationId xmlns:a16="http://schemas.microsoft.com/office/drawing/2014/main" id="{E0A50AB0-F93C-BDE0-76C3-9B9194A40E32}"/>
              </a:ext>
            </a:extLst>
          </p:cNvPr>
          <p:cNvSpPr>
            <a:spLocks noGrp="1"/>
          </p:cNvSpPr>
          <p:nvPr>
            <p:ph type="body" idx="1"/>
          </p:nvPr>
        </p:nvSpPr>
        <p:spPr/>
        <p:txBody>
          <a:bodyPr/>
          <a:lstStyle/>
          <a:p>
            <a:r>
              <a:rPr lang="sv-SE" sz="1200">
                <a:solidFill>
                  <a:schemeClr val="bg1"/>
                </a:solidFill>
              </a:rPr>
              <a:t>Prognoser mäter kontrakterade, möjliga och troliga uppdrag. Ibland ned på sannolikhetsnivå t ex 25% chans att få ett ramavtal. Ofta sker prognosarbetet på flera nivåer: de enskilda konsulterna matar in prognosläget för de enskilda uppdragen. Detta aggregeras sedan till gruppnivå och affärsområdesnivå eller motsvarande – och därefter på nivån där hela företagets prognosläge visas. Dessa grafer utgör sedan viktiga styrmedel för alla nivåer i företaget; från medarbetare till styrelse och ägare. </a:t>
            </a:r>
          </a:p>
          <a:p>
            <a:br>
              <a:rPr lang="sv-SE" sz="1200">
                <a:cs typeface="+mn-lt"/>
              </a:rPr>
            </a:br>
            <a:r>
              <a:rPr lang="sv-SE" sz="1200">
                <a:solidFill>
                  <a:schemeClr val="bg1"/>
                </a:solidFill>
              </a:rPr>
              <a:t>Vikande prognoser – ökad osäkerhet</a:t>
            </a:r>
            <a:br>
              <a:rPr lang="sv-SE" sz="1200">
                <a:cs typeface="+mn-lt"/>
              </a:rPr>
            </a:br>
            <a:endParaRPr lang="sv-SE" sz="1200">
              <a:cs typeface="+mn-lt"/>
            </a:endParaRPr>
          </a:p>
          <a:p>
            <a:r>
              <a:rPr lang="sv-SE" sz="1200" b="1">
                <a:solidFill>
                  <a:schemeClr val="bg1"/>
                </a:solidFill>
              </a:rPr>
              <a:t>Större förutsägbarhet i prognoser under åren </a:t>
            </a:r>
            <a:r>
              <a:rPr lang="sv-SE" sz="1200" b="0">
                <a:solidFill>
                  <a:schemeClr val="bg1"/>
                </a:solidFill>
              </a:rPr>
              <a:t>2010-2020 – nu flera avvikande år</a:t>
            </a:r>
            <a:br>
              <a:rPr lang="sv-SE" sz="1200">
                <a:cs typeface="+mn-lt"/>
              </a:rPr>
            </a:br>
            <a:endParaRPr lang="sv-SE" sz="1200">
              <a:cs typeface="+mn-lt"/>
            </a:endParaRPr>
          </a:p>
          <a:p>
            <a:r>
              <a:rPr lang="sv-SE" sz="1200">
                <a:solidFill>
                  <a:schemeClr val="bg1"/>
                </a:solidFill>
                <a:cs typeface="Arial"/>
              </a:rPr>
              <a:t>Det gröna strecket anger mängden resurser. </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En sida som visar lönens ingående delar. </a:t>
            </a:r>
          </a:p>
          <a:p>
            <a:endParaRPr lang="en-SE"/>
          </a:p>
        </p:txBody>
      </p:sp>
      <p:sp>
        <p:nvSpPr>
          <p:cNvPr id="4" name="Slide Number Placeholder 3">
            <a:extLst>
              <a:ext uri="{FF2B5EF4-FFF2-40B4-BE49-F238E27FC236}">
                <a16:creationId xmlns:a16="http://schemas.microsoft.com/office/drawing/2014/main" id="{1672F40C-F57E-A890-9DF0-79F817BB89F3}"/>
              </a:ext>
            </a:extLst>
          </p:cNvPr>
          <p:cNvSpPr>
            <a:spLocks noGrp="1"/>
          </p:cNvSpPr>
          <p:nvPr>
            <p:ph type="sldNum" sz="quarter" idx="5"/>
          </p:nvPr>
        </p:nvSpPr>
        <p:spPr/>
        <p:txBody>
          <a:bodyPr/>
          <a:lstStyle/>
          <a:p>
            <a:fld id="{49B85065-868C-4A43-9EDC-ADC733B0FD94}" type="slidenum">
              <a:rPr lang="en-GB" smtClean="0"/>
              <a:t>24</a:t>
            </a:fld>
            <a:endParaRPr lang="en-GB"/>
          </a:p>
        </p:txBody>
      </p:sp>
    </p:spTree>
    <p:extLst>
      <p:ext uri="{BB962C8B-B14F-4D97-AF65-F5344CB8AC3E}">
        <p14:creationId xmlns:p14="http://schemas.microsoft.com/office/powerpoint/2010/main" val="809717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1062" cy="33543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Här kan ni lägga in en egen bild från ert egna prognosverktyg och kommentera hur ni arbetar med verktyget och hur det påverkar just er planering. </a:t>
            </a:r>
          </a:p>
          <a:p>
            <a:endParaRPr lang="en-SE"/>
          </a:p>
        </p:txBody>
      </p:sp>
      <p:sp>
        <p:nvSpPr>
          <p:cNvPr id="4" name="Slide Number Placeholder 3"/>
          <p:cNvSpPr>
            <a:spLocks noGrp="1"/>
          </p:cNvSpPr>
          <p:nvPr>
            <p:ph type="sldNum" sz="quarter" idx="5"/>
          </p:nvPr>
        </p:nvSpPr>
        <p:spPr/>
        <p:txBody>
          <a:bodyPr/>
          <a:lstStyle/>
          <a:p>
            <a:fld id="{49B85065-868C-4A43-9EDC-ADC733B0FD94}" type="slidenum">
              <a:rPr lang="en-GB" smtClean="0"/>
              <a:t>25</a:t>
            </a:fld>
            <a:endParaRPr lang="en-GB"/>
          </a:p>
        </p:txBody>
      </p:sp>
    </p:spTree>
    <p:extLst>
      <p:ext uri="{BB962C8B-B14F-4D97-AF65-F5344CB8AC3E}">
        <p14:creationId xmlns:p14="http://schemas.microsoft.com/office/powerpoint/2010/main" val="3218140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A1E8E-FA83-BF7F-73AC-FA62D9E8E4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6DF83-6090-5409-D2B5-C18C1AB50CAC}"/>
              </a:ext>
            </a:extLst>
          </p:cNvPr>
          <p:cNvSpPr>
            <a:spLocks noGrp="1" noRot="1" noChangeAspect="1"/>
          </p:cNvSpPr>
          <p:nvPr>
            <p:ph type="sldImg"/>
          </p:nvPr>
        </p:nvSpPr>
        <p:spPr>
          <a:xfrm>
            <a:off x="423863" y="1243013"/>
            <a:ext cx="5961062" cy="3354387"/>
          </a:xfrm>
        </p:spPr>
      </p:sp>
      <p:sp>
        <p:nvSpPr>
          <p:cNvPr id="3" name="Notes Placeholder 2">
            <a:extLst>
              <a:ext uri="{FF2B5EF4-FFF2-40B4-BE49-F238E27FC236}">
                <a16:creationId xmlns:a16="http://schemas.microsoft.com/office/drawing/2014/main" id="{C25E42FA-1D60-11EC-620C-D4F7D3306226}"/>
              </a:ext>
            </a:extLst>
          </p:cNvPr>
          <p:cNvSpPr>
            <a:spLocks noGrp="1"/>
          </p:cNvSpPr>
          <p:nvPr>
            <p:ph type="body" idx="1"/>
          </p:nvPr>
        </p:nvSpPr>
        <p:spPr/>
        <p:txBody>
          <a:bodyPr/>
          <a:lstStyle/>
          <a:p>
            <a:r>
              <a:rPr lang="sv-SE" sz="1200">
                <a:latin typeface="Almega Sans" pitchFamily="2" charset="77"/>
              </a:rPr>
              <a:t>2010-2020 – I stort sett 10 år med en jämn tillväxttakt i hela branschen - med stadigt ökade volymer år för år. </a:t>
            </a:r>
            <a:br>
              <a:rPr lang="sv-SE" sz="1200">
                <a:latin typeface="Almega Sans" pitchFamily="2" charset="77"/>
              </a:rPr>
            </a:br>
            <a:br>
              <a:rPr lang="sv-SE" sz="1200">
                <a:latin typeface="Almega Sans" pitchFamily="2" charset="77"/>
              </a:rPr>
            </a:br>
            <a:r>
              <a:rPr lang="sv-SE" sz="1200">
                <a:latin typeface="Almega Sans" pitchFamily="2" charset="77"/>
              </a:rPr>
              <a:t>Nu fyra avvikande år med pandemi, överhettad marknad, inbromsning och nu befinner vi oss i en lågkonjunktur. (dec 2024)</a:t>
            </a:r>
            <a:br>
              <a:rPr lang="sv-SE" sz="1200">
                <a:latin typeface="Almega Sans" pitchFamily="2" charset="77"/>
              </a:rPr>
            </a:br>
            <a:br>
              <a:rPr lang="sv-SE" sz="1200">
                <a:latin typeface="Almega Sans" pitchFamily="2" charset="77"/>
              </a:rPr>
            </a:br>
            <a:r>
              <a:rPr lang="sv-SE" sz="1200">
                <a:latin typeface="Almega Sans" pitchFamily="2" charset="77"/>
              </a:rPr>
              <a:t>Utmaning att göra prognoser framåt nu </a:t>
            </a:r>
            <a:r>
              <a:rPr lang="sv-SE" sz="1200" err="1">
                <a:latin typeface="Almega Sans" pitchFamily="2" charset="77"/>
              </a:rPr>
              <a:t>pga</a:t>
            </a:r>
            <a:r>
              <a:rPr lang="sv-SE" sz="1200">
                <a:latin typeface="Almega Sans" pitchFamily="2" charset="77"/>
              </a:rPr>
              <a:t> osäkra omvärldsfaktorer och osäkert konjunkturläge. </a:t>
            </a:r>
            <a:endParaRPr lang="sv-SE"/>
          </a:p>
          <a:p>
            <a:endParaRPr lang="sv-SE"/>
          </a:p>
          <a:p>
            <a:endParaRPr lang="en-SE"/>
          </a:p>
        </p:txBody>
      </p:sp>
      <p:sp>
        <p:nvSpPr>
          <p:cNvPr id="4" name="Slide Number Placeholder 3">
            <a:extLst>
              <a:ext uri="{FF2B5EF4-FFF2-40B4-BE49-F238E27FC236}">
                <a16:creationId xmlns:a16="http://schemas.microsoft.com/office/drawing/2014/main" id="{F984201B-C3F8-427D-2B91-0C452C7247A5}"/>
              </a:ext>
            </a:extLst>
          </p:cNvPr>
          <p:cNvSpPr>
            <a:spLocks noGrp="1"/>
          </p:cNvSpPr>
          <p:nvPr>
            <p:ph type="sldNum" sz="quarter" idx="5"/>
          </p:nvPr>
        </p:nvSpPr>
        <p:spPr/>
        <p:txBody>
          <a:bodyPr/>
          <a:lstStyle/>
          <a:p>
            <a:fld id="{49B85065-868C-4A43-9EDC-ADC733B0FD94}" type="slidenum">
              <a:rPr lang="en-GB" smtClean="0"/>
              <a:t>26</a:t>
            </a:fld>
            <a:endParaRPr lang="en-GB"/>
          </a:p>
        </p:txBody>
      </p:sp>
    </p:spTree>
    <p:extLst>
      <p:ext uri="{BB962C8B-B14F-4D97-AF65-F5344CB8AC3E}">
        <p14:creationId xmlns:p14="http://schemas.microsoft.com/office/powerpoint/2010/main" val="1798228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514A9-D557-AC1C-24F0-63DD301A2F3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155BA5B-B466-6824-78A4-D2E60666D65F}"/>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6AA5DBA2-D16C-1207-CB38-3F3A7C773A17}"/>
              </a:ext>
            </a:extLst>
          </p:cNvPr>
          <p:cNvSpPr>
            <a:spLocks noGrp="1"/>
          </p:cNvSpPr>
          <p:nvPr>
            <p:ph type="body" idx="1"/>
          </p:nvPr>
        </p:nvSpPr>
        <p:spPr/>
        <p:txBody>
          <a:bodyPr/>
          <a:lstStyle/>
          <a:p>
            <a:endParaRPr lang="sv-SE">
              <a:cs typeface="Arial"/>
            </a:endParaRPr>
          </a:p>
        </p:txBody>
      </p:sp>
      <p:sp>
        <p:nvSpPr>
          <p:cNvPr id="4" name="Platshållare för bildnummer 3">
            <a:extLst>
              <a:ext uri="{FF2B5EF4-FFF2-40B4-BE49-F238E27FC236}">
                <a16:creationId xmlns:a16="http://schemas.microsoft.com/office/drawing/2014/main" id="{991D958C-09EB-315D-84B9-0E9DC2FF76ED}"/>
              </a:ext>
            </a:extLst>
          </p:cNvPr>
          <p:cNvSpPr>
            <a:spLocks noGrp="1"/>
          </p:cNvSpPr>
          <p:nvPr>
            <p:ph type="sldNum" sz="quarter" idx="5"/>
          </p:nvPr>
        </p:nvSpPr>
        <p:spPr/>
        <p:txBody>
          <a:bodyPr/>
          <a:lstStyle/>
          <a:p>
            <a:fld id="{49B85065-868C-4A43-9EDC-ADC733B0FD94}" type="slidenum">
              <a:rPr lang="en-GB" smtClean="0"/>
              <a:t>27</a:t>
            </a:fld>
            <a:endParaRPr lang="en-GB"/>
          </a:p>
        </p:txBody>
      </p:sp>
    </p:spTree>
    <p:extLst>
      <p:ext uri="{BB962C8B-B14F-4D97-AF65-F5344CB8AC3E}">
        <p14:creationId xmlns:p14="http://schemas.microsoft.com/office/powerpoint/2010/main" val="4151681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2DFCA-E98B-03FD-9CE9-0F33D1B3565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6F0547D-39DF-B2DB-6D26-8F9AE7D007C1}"/>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3ACC874F-BB51-62CA-B9F9-690178EF57B0}"/>
              </a:ext>
            </a:extLst>
          </p:cNvPr>
          <p:cNvSpPr>
            <a:spLocks noGrp="1"/>
          </p:cNvSpPr>
          <p:nvPr>
            <p:ph type="body" idx="1"/>
          </p:nvPr>
        </p:nvSpPr>
        <p:spPr/>
        <p:txBody>
          <a:bodyPr/>
          <a:lstStyle/>
          <a:p>
            <a:r>
              <a:rPr lang="sv-SE">
                <a:cs typeface="Arial"/>
              </a:rPr>
              <a:t>Ändra vid behov i innehållet för de fem punkterna till de övergripande frågor som berör er. På nästa </a:t>
            </a:r>
            <a:r>
              <a:rPr lang="sv-SE" err="1">
                <a:cs typeface="Arial"/>
              </a:rPr>
              <a:t>slide</a:t>
            </a:r>
            <a:r>
              <a:rPr lang="sv-SE">
                <a:cs typeface="Arial"/>
              </a:rPr>
              <a:t> finns utrymme att gå in i mer i detalj. </a:t>
            </a:r>
          </a:p>
        </p:txBody>
      </p:sp>
      <p:sp>
        <p:nvSpPr>
          <p:cNvPr id="4" name="Platshållare för bildnummer 3">
            <a:extLst>
              <a:ext uri="{FF2B5EF4-FFF2-40B4-BE49-F238E27FC236}">
                <a16:creationId xmlns:a16="http://schemas.microsoft.com/office/drawing/2014/main" id="{F3378AFB-1E5F-69A5-B191-9BCEB76EEF97}"/>
              </a:ext>
            </a:extLst>
          </p:cNvPr>
          <p:cNvSpPr>
            <a:spLocks noGrp="1"/>
          </p:cNvSpPr>
          <p:nvPr>
            <p:ph type="sldNum" sz="quarter" idx="5"/>
          </p:nvPr>
        </p:nvSpPr>
        <p:spPr/>
        <p:txBody>
          <a:bodyPr/>
          <a:lstStyle/>
          <a:p>
            <a:fld id="{49B85065-868C-4A43-9EDC-ADC733B0FD94}" type="slidenum">
              <a:rPr lang="en-GB" smtClean="0"/>
              <a:t>28</a:t>
            </a:fld>
            <a:endParaRPr lang="en-GB"/>
          </a:p>
        </p:txBody>
      </p:sp>
    </p:spTree>
    <p:extLst>
      <p:ext uri="{BB962C8B-B14F-4D97-AF65-F5344CB8AC3E}">
        <p14:creationId xmlns:p14="http://schemas.microsoft.com/office/powerpoint/2010/main" val="855638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1062" cy="3354387"/>
          </a:xfrm>
        </p:spPr>
      </p:sp>
      <p:sp>
        <p:nvSpPr>
          <p:cNvPr id="3" name="Notes Placeholder 2"/>
          <p:cNvSpPr>
            <a:spLocks noGrp="1"/>
          </p:cNvSpPr>
          <p:nvPr>
            <p:ph type="body" idx="1"/>
          </p:nvPr>
        </p:nvSpPr>
        <p:spPr/>
        <p:txBody>
          <a:bodyPr/>
          <a:lstStyle/>
          <a:p>
            <a:r>
              <a:rPr lang="sv-SE" dirty="0"/>
              <a:t>Här finns en möjlighet för er som bolag att peka på lokala eller globala faktorer som påverkar er verksamhet. Ofta är det insiktsfullt att se den stora variation av externa, och ofta svårpåverkbara, faktorer som påverkar projekten, kunderna och slutkunderna. </a:t>
            </a:r>
          </a:p>
          <a:p>
            <a:r>
              <a:rPr lang="sv-SE" dirty="0"/>
              <a:t>Berätta gärna om en specifik omvärldsfaktor som har påverkat förutsättningarna för projekt eller hela företaget.</a:t>
            </a:r>
          </a:p>
          <a:p>
            <a:endParaRPr lang="en-SE" dirty="0"/>
          </a:p>
        </p:txBody>
      </p:sp>
      <p:sp>
        <p:nvSpPr>
          <p:cNvPr id="4" name="Slide Number Placeholder 3"/>
          <p:cNvSpPr>
            <a:spLocks noGrp="1"/>
          </p:cNvSpPr>
          <p:nvPr>
            <p:ph type="sldNum" sz="quarter" idx="5"/>
          </p:nvPr>
        </p:nvSpPr>
        <p:spPr/>
        <p:txBody>
          <a:bodyPr/>
          <a:lstStyle/>
          <a:p>
            <a:fld id="{49B85065-868C-4A43-9EDC-ADC733B0FD94}" type="slidenum">
              <a:rPr lang="en-GB" smtClean="0"/>
              <a:t>29</a:t>
            </a:fld>
            <a:endParaRPr lang="en-GB"/>
          </a:p>
        </p:txBody>
      </p:sp>
    </p:spTree>
    <p:extLst>
      <p:ext uri="{BB962C8B-B14F-4D97-AF65-F5344CB8AC3E}">
        <p14:creationId xmlns:p14="http://schemas.microsoft.com/office/powerpoint/2010/main" val="1078204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D5376-B440-86F5-DA7E-340D36BCDBA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AD2FC20-F876-3918-4156-C820089D0D2E}"/>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912F87DF-7975-6417-9BAA-D926AD725641}"/>
              </a:ext>
            </a:extLst>
          </p:cNvPr>
          <p:cNvSpPr>
            <a:spLocks noGrp="1"/>
          </p:cNvSpPr>
          <p:nvPr>
            <p:ph type="body" idx="1"/>
          </p:nvPr>
        </p:nvSpPr>
        <p:spPr/>
        <p:txBody>
          <a:bodyPr/>
          <a:lstStyle/>
          <a:p>
            <a:endParaRPr lang="sv-SE"/>
          </a:p>
          <a:p>
            <a:endParaRPr lang="sv-SE"/>
          </a:p>
        </p:txBody>
      </p:sp>
      <p:sp>
        <p:nvSpPr>
          <p:cNvPr id="4" name="Platshållare för bildnummer 3">
            <a:extLst>
              <a:ext uri="{FF2B5EF4-FFF2-40B4-BE49-F238E27FC236}">
                <a16:creationId xmlns:a16="http://schemas.microsoft.com/office/drawing/2014/main" id="{06A65ACE-0581-A5F7-2885-6D2CA84F4491}"/>
              </a:ext>
            </a:extLst>
          </p:cNvPr>
          <p:cNvSpPr>
            <a:spLocks noGrp="1"/>
          </p:cNvSpPr>
          <p:nvPr>
            <p:ph type="sldNum" sz="quarter" idx="5"/>
          </p:nvPr>
        </p:nvSpPr>
        <p:spPr/>
        <p:txBody>
          <a:bodyPr/>
          <a:lstStyle/>
          <a:p>
            <a:fld id="{49B85065-868C-4A43-9EDC-ADC733B0FD94}" type="slidenum">
              <a:rPr lang="en-GB" smtClean="0"/>
              <a:t>30</a:t>
            </a:fld>
            <a:endParaRPr lang="en-GB"/>
          </a:p>
        </p:txBody>
      </p:sp>
    </p:spTree>
    <p:extLst>
      <p:ext uri="{BB962C8B-B14F-4D97-AF65-F5344CB8AC3E}">
        <p14:creationId xmlns:p14="http://schemas.microsoft.com/office/powerpoint/2010/main" val="495917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18330-3F34-B3FE-C354-EB35A336E68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EF916B6-C621-1C23-8F10-7F11DB3E02FC}"/>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4D36C2B5-B431-C93E-C1C1-122DB306003A}"/>
              </a:ext>
            </a:extLst>
          </p:cNvPr>
          <p:cNvSpPr>
            <a:spLocks noGrp="1"/>
          </p:cNvSpPr>
          <p:nvPr>
            <p:ph type="body" idx="1"/>
          </p:nvPr>
        </p:nvSpPr>
        <p:spPr/>
        <p:txBody>
          <a:bodyPr/>
          <a:lstStyle/>
          <a:p>
            <a:r>
              <a:rPr lang="sv-SE"/>
              <a:t>Innehållet är uppdelat i ovanstående övergripande rubriker. </a:t>
            </a:r>
          </a:p>
        </p:txBody>
      </p:sp>
      <p:sp>
        <p:nvSpPr>
          <p:cNvPr id="4" name="Platshållare för bildnummer 3">
            <a:extLst>
              <a:ext uri="{FF2B5EF4-FFF2-40B4-BE49-F238E27FC236}">
                <a16:creationId xmlns:a16="http://schemas.microsoft.com/office/drawing/2014/main" id="{F324C35A-615C-16B3-69A5-FA6DF2536D00}"/>
              </a:ext>
            </a:extLst>
          </p:cNvPr>
          <p:cNvSpPr>
            <a:spLocks noGrp="1"/>
          </p:cNvSpPr>
          <p:nvPr>
            <p:ph type="sldNum" sz="quarter" idx="5"/>
          </p:nvPr>
        </p:nvSpPr>
        <p:spPr/>
        <p:txBody>
          <a:bodyPr/>
          <a:lstStyle/>
          <a:p>
            <a:fld id="{49B85065-868C-4A43-9EDC-ADC733B0FD94}" type="slidenum">
              <a:rPr lang="en-GB" smtClean="0"/>
              <a:t>3</a:t>
            </a:fld>
            <a:endParaRPr lang="en-GB"/>
          </a:p>
        </p:txBody>
      </p:sp>
    </p:spTree>
    <p:extLst>
      <p:ext uri="{BB962C8B-B14F-4D97-AF65-F5344CB8AC3E}">
        <p14:creationId xmlns:p14="http://schemas.microsoft.com/office/powerpoint/2010/main" val="1386329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3863" y="1243013"/>
            <a:ext cx="5961062" cy="3354387"/>
          </a:xfrm>
        </p:spPr>
      </p:sp>
      <p:sp>
        <p:nvSpPr>
          <p:cNvPr id="3" name="Platshållare för anteckningar 2"/>
          <p:cNvSpPr>
            <a:spLocks noGrp="1"/>
          </p:cNvSpPr>
          <p:nvPr>
            <p:ph type="body" idx="1"/>
          </p:nvPr>
        </p:nvSpPr>
        <p:spPr/>
        <p:txBody>
          <a:bodyPr/>
          <a:lstStyle/>
          <a:p>
            <a:r>
              <a:rPr lang="sv-SE"/>
              <a:t>Lägg till information för egna företaget, tex tidplan för vårens lönerörelse.</a:t>
            </a:r>
          </a:p>
        </p:txBody>
      </p:sp>
      <p:sp>
        <p:nvSpPr>
          <p:cNvPr id="4" name="Platshållare för bildnummer 3"/>
          <p:cNvSpPr>
            <a:spLocks noGrp="1"/>
          </p:cNvSpPr>
          <p:nvPr>
            <p:ph type="sldNum" sz="quarter" idx="5"/>
          </p:nvPr>
        </p:nvSpPr>
        <p:spPr/>
        <p:txBody>
          <a:bodyPr/>
          <a:lstStyle/>
          <a:p>
            <a:fld id="{49B85065-868C-4A43-9EDC-ADC733B0FD94}" type="slidenum">
              <a:rPr lang="en-GB" smtClean="0"/>
              <a:t>32</a:t>
            </a:fld>
            <a:endParaRPr lang="en-GB"/>
          </a:p>
        </p:txBody>
      </p:sp>
    </p:spTree>
    <p:extLst>
      <p:ext uri="{BB962C8B-B14F-4D97-AF65-F5344CB8AC3E}">
        <p14:creationId xmlns:p14="http://schemas.microsoft.com/office/powerpoint/2010/main" val="2720460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47FA4-97EB-7675-F6A9-6539D47C12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F5C81F-5E35-BD8A-BB96-183871D99589}"/>
              </a:ext>
            </a:extLst>
          </p:cNvPr>
          <p:cNvSpPr>
            <a:spLocks noGrp="1" noRot="1" noChangeAspect="1"/>
          </p:cNvSpPr>
          <p:nvPr>
            <p:ph type="sldImg"/>
          </p:nvPr>
        </p:nvSpPr>
        <p:spPr>
          <a:xfrm>
            <a:off x="423863" y="1243013"/>
            <a:ext cx="5961062" cy="3354387"/>
          </a:xfrm>
        </p:spPr>
      </p:sp>
      <p:sp>
        <p:nvSpPr>
          <p:cNvPr id="3" name="Notes Placeholder 2">
            <a:extLst>
              <a:ext uri="{FF2B5EF4-FFF2-40B4-BE49-F238E27FC236}">
                <a16:creationId xmlns:a16="http://schemas.microsoft.com/office/drawing/2014/main" id="{BEE5E66F-E2F5-C496-2E69-03EFE5FDC0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En sida som visar lönens ingående delar. </a:t>
            </a:r>
          </a:p>
          <a:p>
            <a:endParaRPr lang="en-SE"/>
          </a:p>
        </p:txBody>
      </p:sp>
      <p:sp>
        <p:nvSpPr>
          <p:cNvPr id="4" name="Slide Number Placeholder 3">
            <a:extLst>
              <a:ext uri="{FF2B5EF4-FFF2-40B4-BE49-F238E27FC236}">
                <a16:creationId xmlns:a16="http://schemas.microsoft.com/office/drawing/2014/main" id="{F8AA0BD2-3299-FEAB-9071-06B2FF580EF4}"/>
              </a:ext>
            </a:extLst>
          </p:cNvPr>
          <p:cNvSpPr>
            <a:spLocks noGrp="1"/>
          </p:cNvSpPr>
          <p:nvPr>
            <p:ph type="sldNum" sz="quarter" idx="5"/>
          </p:nvPr>
        </p:nvSpPr>
        <p:spPr/>
        <p:txBody>
          <a:bodyPr/>
          <a:lstStyle/>
          <a:p>
            <a:fld id="{49B85065-868C-4A43-9EDC-ADC733B0FD94}" type="slidenum">
              <a:rPr lang="en-GB" smtClean="0"/>
              <a:t>33</a:t>
            </a:fld>
            <a:endParaRPr lang="en-GB"/>
          </a:p>
        </p:txBody>
      </p:sp>
    </p:spTree>
    <p:extLst>
      <p:ext uri="{BB962C8B-B14F-4D97-AF65-F5344CB8AC3E}">
        <p14:creationId xmlns:p14="http://schemas.microsoft.com/office/powerpoint/2010/main" val="1955799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1062" cy="33543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474747"/>
                </a:solidFill>
                <a:effectLst/>
                <a:highlight>
                  <a:srgbClr val="FFFFFF"/>
                </a:highlight>
                <a:latin typeface="Arial" panose="020B0604020202020204" pitchFamily="34" charset="0"/>
              </a:rPr>
              <a:t>Det här avsnittet beskriver hur ni som medlemsföretag i Innovationsföretagen utgör en del av den svenska modellen.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474747"/>
                </a:solidFill>
                <a:effectLst/>
                <a:highlight>
                  <a:srgbClr val="FFFFFF"/>
                </a:highlight>
                <a:latin typeface="Arial" panose="020B0604020202020204" pitchFamily="34" charset="0"/>
              </a:rPr>
              <a:t>Kännetecknande för den svenska modellen är att det är ett system där arbetsmarknadens parter själva står för regleringen, utan statlig inblandning. Avsnittet visar hur allt hänger ihop.</a:t>
            </a:r>
          </a:p>
          <a:p>
            <a:endParaRPr lang="sv-SE"/>
          </a:p>
        </p:txBody>
      </p:sp>
      <p:sp>
        <p:nvSpPr>
          <p:cNvPr id="4" name="Slide Number Placeholder 3"/>
          <p:cNvSpPr>
            <a:spLocks noGrp="1"/>
          </p:cNvSpPr>
          <p:nvPr>
            <p:ph type="sldNum" sz="quarter" idx="5"/>
          </p:nvPr>
        </p:nvSpPr>
        <p:spPr/>
        <p:txBody>
          <a:bodyPr/>
          <a:lstStyle/>
          <a:p>
            <a:fld id="{49B85065-868C-4A43-9EDC-ADC733B0FD94}" type="slidenum">
              <a:rPr lang="en-GB" smtClean="0"/>
              <a:t>5</a:t>
            </a:fld>
            <a:endParaRPr lang="en-GB"/>
          </a:p>
        </p:txBody>
      </p:sp>
    </p:spTree>
    <p:extLst>
      <p:ext uri="{BB962C8B-B14F-4D97-AF65-F5344CB8AC3E}">
        <p14:creationId xmlns:p14="http://schemas.microsoft.com/office/powerpoint/2010/main" val="2714038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3863" y="1243013"/>
            <a:ext cx="5961062" cy="3354387"/>
          </a:xfrm>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0" dirty="0"/>
              <a:t>Vi börjar med att beskriva hur arbetsgivarsidan är organiserad:</a:t>
            </a:r>
          </a:p>
          <a:p>
            <a:pPr marL="171450" indent="-171450">
              <a:buFont typeface="Arial" panose="020B0604020202020204" pitchFamily="34" charset="0"/>
              <a:buChar char="•"/>
            </a:pPr>
            <a:r>
              <a:rPr lang="sv-SE" b="0" dirty="0"/>
              <a:t>Innovationsföretagen har valt att ingå i Almega, som är en del av Svenskt Näringsliv.</a:t>
            </a:r>
          </a:p>
          <a:p>
            <a:pPr marL="171450" indent="-171450">
              <a:buFont typeface="Arial" panose="020B0604020202020204" pitchFamily="34" charset="0"/>
              <a:buChar char="•"/>
            </a:pPr>
            <a:r>
              <a:rPr lang="sv-SE" b="0" dirty="0"/>
              <a:t>Svenskt Näringsliv är en näringslivsorganisation som företräder företag i Sverige och </a:t>
            </a:r>
            <a:r>
              <a:rPr lang="sv-SE" b="0" i="0" dirty="0">
                <a:solidFill>
                  <a:srgbClr val="202122"/>
                </a:solidFill>
                <a:effectLst/>
                <a:highlight>
                  <a:srgbClr val="FFFFFF"/>
                </a:highlight>
                <a:latin typeface="Arial" panose="020B0604020202020204" pitchFamily="34" charset="0"/>
              </a:rPr>
              <a:t>syftar till att driva frågor som är gemensamma för alla företag, till exempel </a:t>
            </a:r>
            <a:r>
              <a:rPr lang="sv-SE" b="0" i="0" u="none" strike="noStrike" dirty="0">
                <a:effectLst/>
                <a:highlight>
                  <a:srgbClr val="FFFFFF"/>
                </a:highlight>
                <a:latin typeface="Arial" panose="020B0604020202020204" pitchFamily="34" charset="0"/>
                <a:hlinkClick r:id="rId3" tooltip="Skatt"/>
              </a:rPr>
              <a:t>skatter</a:t>
            </a:r>
            <a:r>
              <a:rPr lang="sv-SE" b="0" i="0" dirty="0">
                <a:solidFill>
                  <a:srgbClr val="202122"/>
                </a:solidFill>
                <a:effectLst/>
                <a:highlight>
                  <a:srgbClr val="FFFFFF"/>
                </a:highlight>
                <a:latin typeface="Arial" panose="020B0604020202020204" pitchFamily="34" charset="0"/>
              </a:rPr>
              <a:t>, </a:t>
            </a:r>
            <a:r>
              <a:rPr lang="sv-SE" b="0" i="0" u="none" strike="noStrike" dirty="0">
                <a:effectLst/>
                <a:highlight>
                  <a:srgbClr val="FFFFFF"/>
                </a:highlight>
                <a:latin typeface="Arial" panose="020B0604020202020204" pitchFamily="34" charset="0"/>
                <a:hlinkClick r:id="rId4" tooltip="Arbetsrätt"/>
              </a:rPr>
              <a:t>arbetsrätt</a:t>
            </a:r>
            <a:r>
              <a:rPr lang="sv-SE" b="0" i="0" dirty="0">
                <a:solidFill>
                  <a:srgbClr val="202122"/>
                </a:solidFill>
                <a:effectLst/>
                <a:highlight>
                  <a:srgbClr val="FFFFFF"/>
                </a:highlight>
                <a:latin typeface="Arial" panose="020B0604020202020204" pitchFamily="34" charset="0"/>
              </a:rPr>
              <a:t>, </a:t>
            </a:r>
            <a:r>
              <a:rPr lang="sv-SE" b="0" i="0" u="none" strike="noStrike" dirty="0">
                <a:effectLst/>
                <a:highlight>
                  <a:srgbClr val="FFFFFF"/>
                </a:highlight>
                <a:latin typeface="Arial" panose="020B0604020202020204" pitchFamily="34" charset="0"/>
                <a:hlinkClick r:id="rId5" tooltip="Utbildning"/>
              </a:rPr>
              <a:t>utbildning</a:t>
            </a:r>
            <a:r>
              <a:rPr lang="sv-SE" b="0" i="0" dirty="0">
                <a:solidFill>
                  <a:srgbClr val="202122"/>
                </a:solidFill>
                <a:effectLst/>
                <a:highlight>
                  <a:srgbClr val="FFFFFF"/>
                </a:highlight>
                <a:latin typeface="Arial" panose="020B0604020202020204" pitchFamily="34" charset="0"/>
              </a:rPr>
              <a:t> och </a:t>
            </a:r>
            <a:r>
              <a:rPr lang="sv-SE" b="0" i="0" u="none" strike="noStrike" dirty="0">
                <a:effectLst/>
                <a:highlight>
                  <a:srgbClr val="FFFFFF"/>
                </a:highlight>
                <a:latin typeface="Arial" panose="020B0604020202020204" pitchFamily="34" charset="0"/>
                <a:hlinkClick r:id="rId6" tooltip="Infrastruktur"/>
              </a:rPr>
              <a:t>infrastruktur</a:t>
            </a:r>
            <a:r>
              <a:rPr lang="sv-SE" b="0" i="0" dirty="0">
                <a:solidFill>
                  <a:srgbClr val="202122"/>
                </a:solidFill>
                <a:effectLst/>
                <a:highlight>
                  <a:srgbClr val="FFFFFF"/>
                </a:highlight>
                <a:latin typeface="Arial" panose="020B0604020202020204" pitchFamily="34" charset="0"/>
              </a:rPr>
              <a:t>. </a:t>
            </a:r>
          </a:p>
          <a:p>
            <a:pPr marL="171450" indent="-171450">
              <a:buFont typeface="Arial" panose="020B0604020202020204" pitchFamily="34" charset="0"/>
              <a:buChar char="•"/>
            </a:pPr>
            <a:r>
              <a:rPr lang="sv-SE" b="0" i="0" dirty="0">
                <a:solidFill>
                  <a:srgbClr val="33414E"/>
                </a:solidFill>
                <a:effectLst/>
                <a:highlight>
                  <a:srgbClr val="FFFFFF"/>
                </a:highlight>
                <a:latin typeface="LabGrotesque-Regular"/>
              </a:rPr>
              <a:t>Almega och andra medlemsorganisationer i Svenskt Näringsliv driver frågor som är viktiga för den egna branschen, samt informerar och ger råd direkt till medlemsföretagen. De medlemsorganisationer som är arbetsgivarförbund ger råd i arbetsgivarfrågor och förhandlar om kollektivavtal med fackföreningar.</a:t>
            </a:r>
          </a:p>
          <a:p>
            <a:pPr marL="171450" indent="-171450">
              <a:buFont typeface="Arial" panose="020B0604020202020204" pitchFamily="34" charset="0"/>
              <a:buChar char="•"/>
            </a:pPr>
            <a:r>
              <a:rPr lang="sv-SE" b="0" i="0" dirty="0">
                <a:solidFill>
                  <a:srgbClr val="33414E"/>
                </a:solidFill>
                <a:effectLst/>
                <a:highlight>
                  <a:srgbClr val="FFFFFF"/>
                </a:highlight>
                <a:latin typeface="LabGrotesque-Regular"/>
              </a:rPr>
              <a:t>Almega är en arbetsgivar- och branschorganisation för tjänsteföretag och är den största </a:t>
            </a:r>
            <a:r>
              <a:rPr lang="sv-SE" b="0" i="0" dirty="0" err="1">
                <a:solidFill>
                  <a:srgbClr val="33414E"/>
                </a:solidFill>
                <a:effectLst/>
                <a:highlight>
                  <a:srgbClr val="FFFFFF"/>
                </a:highlight>
                <a:latin typeface="LabGrotesque-Regular"/>
              </a:rPr>
              <a:t>förbundsgruppen</a:t>
            </a:r>
            <a:r>
              <a:rPr lang="sv-SE" b="0" i="0" dirty="0">
                <a:solidFill>
                  <a:srgbClr val="33414E"/>
                </a:solidFill>
                <a:effectLst/>
                <a:highlight>
                  <a:srgbClr val="FFFFFF"/>
                </a:highlight>
                <a:latin typeface="LabGrotesque-Regular"/>
              </a:rPr>
              <a:t> inom Svenskt Näringsliv.</a:t>
            </a:r>
          </a:p>
          <a:p>
            <a:pPr marL="171450" indent="-171450">
              <a:buFont typeface="Arial" panose="020B0604020202020204" pitchFamily="34" charset="0"/>
              <a:buChar char="•"/>
            </a:pPr>
            <a:r>
              <a:rPr lang="sv-SE" b="0" i="0" dirty="0">
                <a:solidFill>
                  <a:srgbClr val="33414E"/>
                </a:solidFill>
                <a:effectLst/>
                <a:highlight>
                  <a:srgbClr val="FFFFFF"/>
                </a:highlight>
                <a:latin typeface="LabGrotesque-Regular"/>
              </a:rPr>
              <a:t>Innovationsföretagen representerar företag inom den kunskapsintensiva och innovationsdrivna tjänstesektorn. </a:t>
            </a:r>
          </a:p>
        </p:txBody>
      </p:sp>
      <p:sp>
        <p:nvSpPr>
          <p:cNvPr id="4" name="Platshållare för bildnummer 3"/>
          <p:cNvSpPr>
            <a:spLocks noGrp="1"/>
          </p:cNvSpPr>
          <p:nvPr>
            <p:ph type="sldNum" sz="quarter" idx="5"/>
          </p:nvPr>
        </p:nvSpPr>
        <p:spPr/>
        <p:txBody>
          <a:bodyPr/>
          <a:lstStyle/>
          <a:p>
            <a:fld id="{49B85065-868C-4A43-9EDC-ADC733B0FD94}" type="slidenum">
              <a:rPr lang="en-GB" smtClean="0"/>
              <a:t>6</a:t>
            </a:fld>
            <a:endParaRPr lang="en-GB"/>
          </a:p>
        </p:txBody>
      </p:sp>
    </p:spTree>
    <p:extLst>
      <p:ext uri="{BB962C8B-B14F-4D97-AF65-F5344CB8AC3E}">
        <p14:creationId xmlns:p14="http://schemas.microsoft.com/office/powerpoint/2010/main" val="3703801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51150-F9F8-01A8-3447-709E4A05910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900B3DC-5940-1A9C-8379-0BC8301FE5B3}"/>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639EA822-3581-C8AB-8E44-D8F09EDCFDE1}"/>
              </a:ext>
            </a:extLst>
          </p:cNvPr>
          <p:cNvSpPr>
            <a:spLocks noGrp="1"/>
          </p:cNvSpPr>
          <p:nvPr>
            <p:ph type="body" idx="1"/>
          </p:nvPr>
        </p:nvSpPr>
        <p:spPr/>
        <p:txBody>
          <a:bodyPr/>
          <a:lstStyle/>
          <a:p>
            <a:r>
              <a:rPr lang="sv-SE" b="0" i="0" dirty="0">
                <a:solidFill>
                  <a:srgbClr val="33414E"/>
                </a:solidFill>
                <a:effectLst/>
                <a:highlight>
                  <a:srgbClr val="FFFFFF"/>
                </a:highlight>
                <a:latin typeface="LabGrotesque-Regular"/>
              </a:rPr>
              <a:t>Innovationsföretagen är bransch- och arbetsgivarorganisation för Sveriges arkitekt-, </a:t>
            </a:r>
            <a:r>
              <a:rPr lang="sv-SE" b="0" i="0" dirty="0" err="1">
                <a:solidFill>
                  <a:srgbClr val="33414E"/>
                </a:solidFill>
                <a:effectLst/>
                <a:highlight>
                  <a:srgbClr val="FFFFFF"/>
                </a:highlight>
                <a:latin typeface="LabGrotesque-Regular"/>
              </a:rPr>
              <a:t>techkonsult</a:t>
            </a:r>
            <a:r>
              <a:rPr lang="sv-SE" b="0" i="0" dirty="0">
                <a:solidFill>
                  <a:srgbClr val="33414E"/>
                </a:solidFill>
                <a:effectLst/>
                <a:highlight>
                  <a:srgbClr val="FFFFFF"/>
                </a:highlight>
                <a:latin typeface="LabGrotesque-Regular"/>
              </a:rPr>
              <a:t>-, teknikkonsult-, och industrikonsultföretag.</a:t>
            </a:r>
          </a:p>
          <a:p>
            <a:r>
              <a:rPr lang="sv-SE" b="0" i="0" dirty="0">
                <a:solidFill>
                  <a:srgbClr val="202122"/>
                </a:solidFill>
                <a:effectLst/>
                <a:highlight>
                  <a:srgbClr val="FFFFFF"/>
                </a:highlight>
                <a:latin typeface="Arial" panose="020B0604020202020204" pitchFamily="34" charset="0"/>
              </a:rPr>
              <a:t>Innovationsföretagens uppdrag är att skapa goda förutsättningar för sina medlemmar, som är företag inom arkitekt- och ingenjörssektorn.</a:t>
            </a:r>
          </a:p>
          <a:p>
            <a:endParaRPr lang="sv-SE" b="0" i="0" dirty="0">
              <a:solidFill>
                <a:srgbClr val="202122"/>
              </a:solidFill>
              <a:effectLst/>
              <a:highlight>
                <a:srgbClr val="FFFFFF"/>
              </a:highlight>
              <a:latin typeface="Arial" panose="020B0604020202020204" pitchFamily="34" charset="0"/>
            </a:endParaRPr>
          </a:p>
          <a:p>
            <a:r>
              <a:rPr lang="sv-SE" b="0" i="0" dirty="0">
                <a:solidFill>
                  <a:srgbClr val="202122"/>
                </a:solidFill>
                <a:effectLst/>
                <a:highlight>
                  <a:srgbClr val="FFFFFF"/>
                </a:highlight>
                <a:latin typeface="Arial" panose="020B0604020202020204" pitchFamily="34" charset="0"/>
              </a:rPr>
              <a:t>Lite om Innovationsföretagens historik:</a:t>
            </a:r>
          </a:p>
          <a:p>
            <a:r>
              <a:rPr lang="sv-SE" b="0" i="0" dirty="0">
                <a:solidFill>
                  <a:srgbClr val="202122"/>
                </a:solidFill>
                <a:effectLst/>
                <a:highlight>
                  <a:srgbClr val="FFFFFF"/>
                </a:highlight>
                <a:latin typeface="Arial" panose="020B0604020202020204" pitchFamily="34" charset="0"/>
              </a:rPr>
              <a:t>Ursprunget till dagens organisation är </a:t>
            </a:r>
            <a:r>
              <a:rPr lang="sv-SE" b="0" i="0" u="none" strike="noStrike" dirty="0">
                <a:effectLst/>
                <a:highlight>
                  <a:srgbClr val="FFFFFF"/>
                </a:highlight>
                <a:latin typeface="Arial" panose="020B0604020202020204" pitchFamily="34" charset="0"/>
                <a:hlinkClick r:id="rId3" tooltip="Svenska Konsulterande Ingenjörers Förening [inte skriven än]"/>
              </a:rPr>
              <a:t>Svenska Konsulterande Ingenjörers Förening</a:t>
            </a:r>
            <a:r>
              <a:rPr lang="sv-SE" b="0" i="0" dirty="0">
                <a:solidFill>
                  <a:srgbClr val="202122"/>
                </a:solidFill>
                <a:effectLst/>
                <a:highlight>
                  <a:srgbClr val="FFFFFF"/>
                </a:highlight>
                <a:latin typeface="Arial" panose="020B0604020202020204" pitchFamily="34" charset="0"/>
              </a:rPr>
              <a:t> (SKIF) grundat år 1910. </a:t>
            </a:r>
          </a:p>
          <a:p>
            <a:r>
              <a:rPr lang="sv-SE" b="0" i="0" dirty="0">
                <a:solidFill>
                  <a:srgbClr val="202122"/>
                </a:solidFill>
                <a:effectLst/>
                <a:highlight>
                  <a:srgbClr val="FFFFFF"/>
                </a:highlight>
                <a:latin typeface="Arial" panose="020B0604020202020204" pitchFamily="34" charset="0"/>
              </a:rPr>
              <a:t>År 1965 bildades Sveriges Praktiserande Arkitekter (SPA). År 1994 gick SPA och Konsultföreningen SKIF ihop och bildade Arkitekt- och Ingenjörsföretagen, senare kallat AI-företagen.</a:t>
            </a:r>
            <a:endParaRPr lang="sv-SE" dirty="0"/>
          </a:p>
        </p:txBody>
      </p:sp>
      <p:sp>
        <p:nvSpPr>
          <p:cNvPr id="4" name="Platshållare för bildnummer 3">
            <a:extLst>
              <a:ext uri="{FF2B5EF4-FFF2-40B4-BE49-F238E27FC236}">
                <a16:creationId xmlns:a16="http://schemas.microsoft.com/office/drawing/2014/main" id="{2DC44D52-9BE7-5424-FBF0-DD8BA98BA450}"/>
              </a:ext>
            </a:extLst>
          </p:cNvPr>
          <p:cNvSpPr>
            <a:spLocks noGrp="1"/>
          </p:cNvSpPr>
          <p:nvPr>
            <p:ph type="sldNum" sz="quarter" idx="5"/>
          </p:nvPr>
        </p:nvSpPr>
        <p:spPr/>
        <p:txBody>
          <a:bodyPr/>
          <a:lstStyle/>
          <a:p>
            <a:fld id="{49B85065-868C-4A43-9EDC-ADC733B0FD94}" type="slidenum">
              <a:rPr lang="en-GB" smtClean="0"/>
              <a:t>7</a:t>
            </a:fld>
            <a:endParaRPr lang="en-GB"/>
          </a:p>
        </p:txBody>
      </p:sp>
    </p:spTree>
    <p:extLst>
      <p:ext uri="{BB962C8B-B14F-4D97-AF65-F5344CB8AC3E}">
        <p14:creationId xmlns:p14="http://schemas.microsoft.com/office/powerpoint/2010/main" val="2873479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51150-F9F8-01A8-3447-709E4A05910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900B3DC-5940-1A9C-8379-0BC8301FE5B3}"/>
              </a:ext>
            </a:extLst>
          </p:cNvPr>
          <p:cNvSpPr>
            <a:spLocks noGrp="1" noRot="1" noChangeAspect="1"/>
          </p:cNvSpPr>
          <p:nvPr>
            <p:ph type="sldImg"/>
          </p:nvPr>
        </p:nvSpPr>
        <p:spPr>
          <a:xfrm>
            <a:off x="423863" y="1243013"/>
            <a:ext cx="5961062" cy="3354387"/>
          </a:xfrm>
        </p:spPr>
      </p:sp>
      <p:sp>
        <p:nvSpPr>
          <p:cNvPr id="3" name="Platshållare för anteckningar 2">
            <a:extLst>
              <a:ext uri="{FF2B5EF4-FFF2-40B4-BE49-F238E27FC236}">
                <a16:creationId xmlns:a16="http://schemas.microsoft.com/office/drawing/2014/main" id="{639EA822-3581-C8AB-8E44-D8F09EDCFDE1}"/>
              </a:ext>
            </a:extLst>
          </p:cNvPr>
          <p:cNvSpPr>
            <a:spLocks noGrp="1"/>
          </p:cNvSpPr>
          <p:nvPr>
            <p:ph type="body" idx="1"/>
          </p:nvPr>
        </p:nvSpPr>
        <p:spPr/>
        <p:txBody>
          <a:bodyPr/>
          <a:lstStyle/>
          <a:p>
            <a:pPr marL="171450" indent="-171450">
              <a:buFont typeface="Arial" panose="020B0604020202020204" pitchFamily="34" charset="0"/>
              <a:buChar char="•"/>
            </a:pPr>
            <a:r>
              <a:rPr lang="sv-SE" b="1" dirty="0"/>
              <a:t>Den svenska modellen </a:t>
            </a:r>
            <a:r>
              <a:rPr lang="sv-SE" dirty="0"/>
              <a:t>är en beteckning för en metod eller system för självreglering av arbetsmarknaden </a:t>
            </a:r>
            <a:r>
              <a:rPr lang="sv-SE" b="1" dirty="0"/>
              <a:t>utan statlig inblandning</a:t>
            </a:r>
            <a:r>
              <a:rPr lang="sv-SE" dirty="0"/>
              <a:t>. </a:t>
            </a:r>
          </a:p>
          <a:p>
            <a:pPr marL="171450" indent="-171450">
              <a:buFont typeface="Arial" panose="020B0604020202020204" pitchFamily="34" charset="0"/>
              <a:buChar char="•"/>
            </a:pPr>
            <a:r>
              <a:rPr lang="sv-SE" dirty="0"/>
              <a:t>Modellen bygger på </a:t>
            </a:r>
            <a:r>
              <a:rPr lang="sv-SE" b="1" dirty="0"/>
              <a:t>frivillig självreglering </a:t>
            </a:r>
            <a:r>
              <a:rPr lang="sv-SE" dirty="0"/>
              <a:t>av arbetsmarknadens parter och kallas ibland för </a:t>
            </a:r>
            <a:r>
              <a:rPr lang="sv-SE" b="1" dirty="0"/>
              <a:t>partsmodellen</a:t>
            </a:r>
            <a:r>
              <a:rPr lang="sv-SE" dirty="0"/>
              <a:t>. </a:t>
            </a:r>
          </a:p>
          <a:p>
            <a:pPr marL="171450" indent="-171450">
              <a:buFont typeface="Arial" panose="020B0604020202020204" pitchFamily="34" charset="0"/>
              <a:buChar char="•"/>
            </a:pPr>
            <a:r>
              <a:rPr lang="sv-SE" dirty="0"/>
              <a:t>Arbetsmarknadens parter träffar </a:t>
            </a:r>
            <a:r>
              <a:rPr lang="sv-SE" b="1" dirty="0"/>
              <a:t>självständigt avtal om löner och arbetsvillkor </a:t>
            </a:r>
            <a:r>
              <a:rPr lang="sv-SE" dirty="0"/>
              <a:t>utan statlig inblandning. </a:t>
            </a:r>
          </a:p>
          <a:p>
            <a:pPr marL="171450" indent="-171450">
              <a:buFont typeface="Arial" panose="020B0604020202020204" pitchFamily="34" charset="0"/>
              <a:buChar char="•"/>
            </a:pPr>
            <a:r>
              <a:rPr lang="sv-SE" dirty="0"/>
              <a:t>Självregleringen manifesteras genom </a:t>
            </a:r>
            <a:r>
              <a:rPr lang="sv-SE" b="1" dirty="0"/>
              <a:t>branschvisa kollektivavtal </a:t>
            </a:r>
            <a:r>
              <a:rPr lang="sv-SE" dirty="0"/>
              <a:t>mellan parterna i respektive bransch. </a:t>
            </a:r>
          </a:p>
          <a:p>
            <a:pPr marL="171450" indent="-171450">
              <a:buFont typeface="Arial" panose="020B0604020202020204" pitchFamily="34" charset="0"/>
              <a:buChar char="•"/>
            </a:pPr>
            <a:r>
              <a:rPr lang="sv-SE" dirty="0"/>
              <a:t>Parterna förbinder sig att under tid då avtal gäller </a:t>
            </a:r>
            <a:r>
              <a:rPr lang="sv-SE" b="1" dirty="0"/>
              <a:t>respektera fredsplikt</a:t>
            </a:r>
            <a:r>
              <a:rPr lang="sv-SE" dirty="0"/>
              <a:t>. Fredsplikten är även reglerad i Medbestämmandelagen.</a:t>
            </a:r>
          </a:p>
          <a:p>
            <a:pPr marL="171450" indent="-171450">
              <a:buFont typeface="Arial" panose="020B0604020202020204" pitchFamily="34" charset="0"/>
              <a:buChar char="•"/>
            </a:pPr>
            <a:endParaRPr lang="sv-SE" dirty="0"/>
          </a:p>
          <a:p>
            <a:pPr>
              <a:lnSpc>
                <a:spcPct val="115000"/>
              </a:lnSpc>
              <a:spcAft>
                <a:spcPts val="800"/>
              </a:spcAft>
            </a:pPr>
            <a:r>
              <a:rPr lang="sv-SE" sz="1800" kern="100" dirty="0">
                <a:effectLst/>
                <a:latin typeface="Aptos" panose="020B0004020202020204" pitchFamily="34" charset="0"/>
                <a:ea typeface="Aptos" panose="020B0004020202020204" pitchFamily="34" charset="0"/>
                <a:cs typeface="Times New Roman" panose="02020603050405020304" pitchFamily="18" charset="0"/>
              </a:rPr>
              <a:t>Om kollektivavtalet:</a:t>
            </a:r>
          </a:p>
          <a:p>
            <a:pPr>
              <a:lnSpc>
                <a:spcPct val="115000"/>
              </a:lnSpc>
              <a:spcAft>
                <a:spcPts val="800"/>
              </a:spcAft>
            </a:pPr>
            <a:r>
              <a:rPr lang="sv-SE" sz="1800" kern="100" dirty="0">
                <a:effectLst/>
                <a:latin typeface="Aptos" panose="020B0004020202020204" pitchFamily="34" charset="0"/>
                <a:ea typeface="Aptos" panose="020B0004020202020204" pitchFamily="34" charset="0"/>
                <a:cs typeface="Times New Roman" panose="02020603050405020304" pitchFamily="18" charset="0"/>
              </a:rPr>
              <a:t>Ett </a:t>
            </a:r>
            <a:r>
              <a:rPr lang="sv-SE" sz="1800" b="1" kern="100" dirty="0">
                <a:effectLst/>
                <a:latin typeface="Aptos" panose="020B0004020202020204" pitchFamily="34" charset="0"/>
                <a:ea typeface="Aptos" panose="020B0004020202020204" pitchFamily="34" charset="0"/>
                <a:cs typeface="Times New Roman" panose="02020603050405020304" pitchFamily="18" charset="0"/>
              </a:rPr>
              <a:t>kollektivavtal</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är ett skriftligt avtal mellan en arbetsgivare (eller en arbetsgivarorganisation) och en facklig organisation. Det reglerar de anställningsvillkor och arbetsförhållanden som ska gälla för de anställda inom ett företag eller en bransch. Kollektivavtalet fungerar som ett komplement till lagstiftningen och innehåller ofta mer detaljerade eller fördelaktiga villkor än de lagstadgade minimireglerna.</a:t>
            </a:r>
          </a:p>
          <a:p>
            <a:pPr>
              <a:lnSpc>
                <a:spcPct val="115000"/>
              </a:lnSpc>
              <a:spcAft>
                <a:spcPts val="800"/>
              </a:spcAft>
            </a:pPr>
            <a:r>
              <a:rPr lang="sv-SE" sz="1800" b="1" kern="100" dirty="0">
                <a:effectLst/>
                <a:latin typeface="Aptos" panose="020B0004020202020204" pitchFamily="34" charset="0"/>
                <a:ea typeface="Aptos" panose="020B0004020202020204" pitchFamily="34" charset="0"/>
                <a:cs typeface="Times New Roman" panose="02020603050405020304" pitchFamily="18" charset="0"/>
              </a:rPr>
              <a:t>Kollektivavtalet reglerar </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frågor som:</a:t>
            </a:r>
          </a:p>
          <a:p>
            <a:pPr marL="342900" lvl="0" indent="-342900">
              <a:lnSpc>
                <a:spcPct val="115000"/>
              </a:lnSpc>
              <a:spcAft>
                <a:spcPts val="800"/>
              </a:spcAft>
              <a:buSzPts val="1000"/>
              <a:buFont typeface="Symbol" panose="05050102010706020507" pitchFamily="18" charset="2"/>
              <a:buChar char=""/>
              <a:tabLst>
                <a:tab pos="457200" algn="l"/>
              </a:tabLst>
            </a:pPr>
            <a:r>
              <a:rPr lang="sv-SE" sz="1800" b="1" kern="100" dirty="0">
                <a:effectLst/>
                <a:latin typeface="Aptos" panose="020B0004020202020204" pitchFamily="34" charset="0"/>
                <a:ea typeface="Aptos" panose="020B0004020202020204" pitchFamily="34" charset="0"/>
                <a:cs typeface="Times New Roman" panose="02020603050405020304" pitchFamily="18" charset="0"/>
              </a:rPr>
              <a:t>Löner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(minimilöner, löneökningar, lönesystem)</a:t>
            </a:r>
          </a:p>
          <a:p>
            <a:pPr marL="342900" lvl="0" indent="-342900">
              <a:lnSpc>
                <a:spcPct val="115000"/>
              </a:lnSpc>
              <a:spcAft>
                <a:spcPts val="800"/>
              </a:spcAft>
              <a:buSzPts val="1000"/>
              <a:buFont typeface="Symbol" panose="05050102010706020507" pitchFamily="18" charset="2"/>
              <a:buChar char=""/>
              <a:tabLst>
                <a:tab pos="457200" algn="l"/>
              </a:tabLst>
            </a:pPr>
            <a:r>
              <a:rPr lang="sv-SE" sz="1800" b="1" kern="100" dirty="0">
                <a:effectLst/>
                <a:latin typeface="Aptos" panose="020B0004020202020204" pitchFamily="34" charset="0"/>
                <a:ea typeface="Aptos" panose="020B0004020202020204" pitchFamily="34" charset="0"/>
                <a:cs typeface="Times New Roman" panose="02020603050405020304" pitchFamily="18" charset="0"/>
              </a:rPr>
              <a:t>Arbetstid</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(normalarbetstid, övertid, raster, flextid)</a:t>
            </a:r>
          </a:p>
          <a:p>
            <a:pPr marL="342900" lvl="0" indent="-342900">
              <a:lnSpc>
                <a:spcPct val="115000"/>
              </a:lnSpc>
              <a:spcAft>
                <a:spcPts val="800"/>
              </a:spcAft>
              <a:buSzPts val="1000"/>
              <a:buFont typeface="Symbol" panose="05050102010706020507" pitchFamily="18" charset="2"/>
              <a:buChar char=""/>
              <a:tabLst>
                <a:tab pos="457200" algn="l"/>
              </a:tabLst>
            </a:pPr>
            <a:r>
              <a:rPr lang="sv-SE" sz="1800" b="1" kern="100" dirty="0">
                <a:effectLst/>
                <a:latin typeface="Aptos" panose="020B0004020202020204" pitchFamily="34" charset="0"/>
                <a:ea typeface="Aptos" panose="020B0004020202020204" pitchFamily="34" charset="0"/>
                <a:cs typeface="Times New Roman" panose="02020603050405020304" pitchFamily="18" charset="0"/>
              </a:rPr>
              <a:t>Semester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(extra semesterdagar utöver lagstadgade 25 dagar)</a:t>
            </a:r>
          </a:p>
          <a:p>
            <a:pPr marL="342900" lvl="0" indent="-342900">
              <a:lnSpc>
                <a:spcPct val="115000"/>
              </a:lnSpc>
              <a:spcAft>
                <a:spcPts val="800"/>
              </a:spcAft>
              <a:buSzPts val="1000"/>
              <a:buFont typeface="Symbol" panose="05050102010706020507" pitchFamily="18" charset="2"/>
              <a:buChar char=""/>
              <a:tabLst>
                <a:tab pos="457200" algn="l"/>
              </a:tabLst>
            </a:pPr>
            <a:r>
              <a:rPr lang="sv-SE" sz="1800" b="1" kern="100" dirty="0">
                <a:effectLst/>
                <a:latin typeface="Aptos" panose="020B0004020202020204" pitchFamily="34" charset="0"/>
                <a:ea typeface="Aptos" panose="020B0004020202020204" pitchFamily="34" charset="0"/>
                <a:cs typeface="Times New Roman" panose="02020603050405020304" pitchFamily="18" charset="0"/>
              </a:rPr>
              <a:t>Pensioner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(tjänstepension, avtalspension)</a:t>
            </a:r>
          </a:p>
          <a:p>
            <a:pPr marL="342900" lvl="0" indent="-342900">
              <a:lnSpc>
                <a:spcPct val="115000"/>
              </a:lnSpc>
              <a:spcAft>
                <a:spcPts val="800"/>
              </a:spcAft>
              <a:buSzPts val="1000"/>
              <a:buFont typeface="Symbol" panose="05050102010706020507" pitchFamily="18" charset="2"/>
              <a:buChar char=""/>
              <a:tabLst>
                <a:tab pos="457200" algn="l"/>
              </a:tabLst>
            </a:pPr>
            <a:r>
              <a:rPr lang="sv-SE" sz="1800" b="1" kern="100" dirty="0">
                <a:effectLst/>
                <a:latin typeface="Aptos" panose="020B0004020202020204" pitchFamily="34" charset="0"/>
                <a:ea typeface="Aptos" panose="020B0004020202020204" pitchFamily="34" charset="0"/>
                <a:cs typeface="Times New Roman" panose="02020603050405020304" pitchFamily="18" charset="0"/>
              </a:rPr>
              <a:t>Försäkringar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(till exempel sjukförsäkring, arbetslöshetsförsäkring, livförsäkring)</a:t>
            </a:r>
          </a:p>
          <a:p>
            <a:pPr marL="342900" lvl="0" indent="-342900">
              <a:lnSpc>
                <a:spcPct val="115000"/>
              </a:lnSpc>
              <a:spcAft>
                <a:spcPts val="800"/>
              </a:spcAft>
              <a:buSzPts val="1000"/>
              <a:buFont typeface="Symbol" panose="05050102010706020507" pitchFamily="18" charset="2"/>
              <a:buChar char=""/>
              <a:tabLst>
                <a:tab pos="457200" algn="l"/>
              </a:tabLst>
            </a:pPr>
            <a:r>
              <a:rPr lang="sv-SE" sz="1800" b="1" kern="100" dirty="0">
                <a:effectLst/>
                <a:latin typeface="Aptos" panose="020B0004020202020204" pitchFamily="34" charset="0"/>
                <a:ea typeface="Aptos" panose="020B0004020202020204" pitchFamily="34" charset="0"/>
                <a:cs typeface="Times New Roman" panose="02020603050405020304" pitchFamily="18" charset="0"/>
              </a:rPr>
              <a:t>Uppsägning</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(uppsägningstider, omplaceringar)</a:t>
            </a:r>
          </a:p>
          <a:p>
            <a:pPr marL="342900" lvl="0" indent="-342900">
              <a:lnSpc>
                <a:spcPct val="115000"/>
              </a:lnSpc>
              <a:spcAft>
                <a:spcPts val="800"/>
              </a:spcAft>
              <a:buSzPts val="1000"/>
              <a:buFont typeface="Symbol" panose="05050102010706020507" pitchFamily="18" charset="2"/>
              <a:buChar char=""/>
              <a:tabLst>
                <a:tab pos="457200" algn="l"/>
              </a:tabLst>
            </a:pPr>
            <a:r>
              <a:rPr lang="sv-SE" sz="1800" b="1" kern="100" dirty="0">
                <a:effectLst/>
                <a:latin typeface="Aptos" panose="020B0004020202020204" pitchFamily="34" charset="0"/>
                <a:ea typeface="Aptos" panose="020B0004020202020204" pitchFamily="34" charset="0"/>
                <a:cs typeface="Times New Roman" panose="02020603050405020304" pitchFamily="18" charset="0"/>
              </a:rPr>
              <a:t>Arbetsmiljö</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(riktlinjer för en säker arbetsplats)</a:t>
            </a:r>
          </a:p>
          <a:p>
            <a:pPr marL="342900" lvl="0" indent="-342900">
              <a:lnSpc>
                <a:spcPct val="115000"/>
              </a:lnSpc>
              <a:spcAft>
                <a:spcPts val="800"/>
              </a:spcAft>
              <a:buSzPts val="1000"/>
              <a:buFont typeface="Symbol" panose="05050102010706020507" pitchFamily="18" charset="2"/>
              <a:buChar char=""/>
              <a:tabLst>
                <a:tab pos="457200" algn="l"/>
              </a:tabLst>
            </a:pPr>
            <a:r>
              <a:rPr lang="sv-SE" sz="1800" b="1" kern="100" dirty="0">
                <a:effectLst/>
                <a:latin typeface="Aptos" panose="020B0004020202020204" pitchFamily="34" charset="0"/>
                <a:ea typeface="Aptos" panose="020B0004020202020204" pitchFamily="34" charset="0"/>
                <a:cs typeface="Times New Roman" panose="02020603050405020304" pitchFamily="18" charset="0"/>
              </a:rPr>
              <a:t>Förmåner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(till exempel friskvårdsbidrag eller utbildningsbidrag)</a:t>
            </a:r>
          </a:p>
          <a:p>
            <a:pPr>
              <a:lnSpc>
                <a:spcPct val="115000"/>
              </a:lnSpc>
              <a:spcAft>
                <a:spcPts val="800"/>
              </a:spcAft>
            </a:pPr>
            <a:endParaRPr lang="sv-S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sv-SE" sz="1800" b="1" kern="100" dirty="0">
                <a:effectLst/>
                <a:latin typeface="Aptos" panose="020B0004020202020204" pitchFamily="34" charset="0"/>
                <a:ea typeface="Aptos" panose="020B0004020202020204" pitchFamily="34" charset="0"/>
                <a:cs typeface="Times New Roman" panose="02020603050405020304" pitchFamily="18" charset="0"/>
              </a:rPr>
              <a:t>Varför är kollektivavtal viktiga?</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mj-lt"/>
              <a:buAutoNum type="arabicPeriod"/>
              <a:tabLst>
                <a:tab pos="457200" algn="l"/>
              </a:tabLst>
            </a:pPr>
            <a:r>
              <a:rPr lang="sv-SE" sz="1800" b="1" kern="100" dirty="0">
                <a:effectLst/>
                <a:latin typeface="Aptos" panose="020B0004020202020204" pitchFamily="34" charset="0"/>
                <a:ea typeface="Aptos" panose="020B0004020202020204" pitchFamily="34" charset="0"/>
                <a:cs typeface="Times New Roman" panose="02020603050405020304" pitchFamily="18" charset="0"/>
              </a:rPr>
              <a:t>Trygghet för de anställda:</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Det ger tydliga regler och rättigheter för arbetsvillkoren.</a:t>
            </a:r>
          </a:p>
          <a:p>
            <a:pPr marL="342900" lvl="0" indent="-342900">
              <a:lnSpc>
                <a:spcPct val="115000"/>
              </a:lnSpc>
              <a:spcAft>
                <a:spcPts val="800"/>
              </a:spcAft>
              <a:buFont typeface="+mj-lt"/>
              <a:buAutoNum type="arabicPeriod"/>
              <a:tabLst>
                <a:tab pos="457200" algn="l"/>
              </a:tabLst>
            </a:pPr>
            <a:r>
              <a:rPr lang="sv-SE" sz="1800" b="1" kern="100" dirty="0">
                <a:effectLst/>
                <a:latin typeface="Aptos" panose="020B0004020202020204" pitchFamily="34" charset="0"/>
                <a:ea typeface="Aptos" panose="020B0004020202020204" pitchFamily="34" charset="0"/>
                <a:cs typeface="Times New Roman" panose="02020603050405020304" pitchFamily="18" charset="0"/>
              </a:rPr>
              <a:t>Effektivitet:</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Det minskar behovet av individuella förhandlingar om arbetsvillkor.</a:t>
            </a:r>
          </a:p>
          <a:p>
            <a:pPr marL="342900" lvl="0" indent="-342900">
              <a:lnSpc>
                <a:spcPct val="115000"/>
              </a:lnSpc>
              <a:spcAft>
                <a:spcPts val="800"/>
              </a:spcAft>
              <a:buFont typeface="+mj-lt"/>
              <a:buAutoNum type="arabicPeriod"/>
              <a:tabLst>
                <a:tab pos="457200" algn="l"/>
              </a:tabLst>
            </a:pPr>
            <a:r>
              <a:rPr lang="sv-SE" sz="1800" b="1" kern="100" dirty="0">
                <a:effectLst/>
                <a:latin typeface="Aptos" panose="020B0004020202020204" pitchFamily="34" charset="0"/>
                <a:ea typeface="Aptos" panose="020B0004020202020204" pitchFamily="34" charset="0"/>
                <a:cs typeface="Times New Roman" panose="02020603050405020304" pitchFamily="18" charset="0"/>
              </a:rPr>
              <a:t>Stabilitet:</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Det förebygger konflikter mellan arbetsgivare och anställda genom att klargöra vad som gäller.</a:t>
            </a:r>
          </a:p>
          <a:p>
            <a:pPr marL="342900" lvl="0" indent="-342900">
              <a:lnSpc>
                <a:spcPct val="115000"/>
              </a:lnSpc>
              <a:spcAft>
                <a:spcPts val="800"/>
              </a:spcAft>
              <a:buFont typeface="+mj-lt"/>
              <a:buAutoNum type="arabicPeriod"/>
              <a:tabLst>
                <a:tab pos="457200" algn="l"/>
              </a:tabLst>
            </a:pPr>
            <a:r>
              <a:rPr lang="sv-SE" sz="1800" b="1" kern="100" dirty="0">
                <a:effectLst/>
                <a:latin typeface="Aptos" panose="020B0004020202020204" pitchFamily="34" charset="0"/>
                <a:ea typeface="Aptos" panose="020B0004020202020204" pitchFamily="34" charset="0"/>
                <a:cs typeface="Times New Roman" panose="02020603050405020304" pitchFamily="18" charset="0"/>
              </a:rPr>
              <a:t>Fördelaktiga villkor:</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Många kollektivavtal innehåller bättre villkor än vad lagen erbjuder, exempelvis högre pensionsavsättningar eller längre semester.</a:t>
            </a:r>
          </a:p>
          <a:p>
            <a:pPr>
              <a:lnSpc>
                <a:spcPct val="115000"/>
              </a:lnSpc>
              <a:spcAft>
                <a:spcPts val="800"/>
              </a:spcAft>
            </a:pPr>
            <a:endParaRPr lang="sv-SE"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sv-SE" sz="1800" b="1" kern="100" dirty="0">
                <a:effectLst/>
                <a:latin typeface="Aptos" panose="020B0004020202020204" pitchFamily="34" charset="0"/>
                <a:ea typeface="Aptos" panose="020B0004020202020204" pitchFamily="34" charset="0"/>
                <a:cs typeface="Times New Roman" panose="02020603050405020304" pitchFamily="18" charset="0"/>
              </a:rPr>
              <a:t>Kollektivavtalen är bindande:</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sv-SE" sz="1800" kern="100" dirty="0">
                <a:effectLst/>
                <a:latin typeface="Aptos" panose="020B0004020202020204" pitchFamily="34" charset="0"/>
                <a:ea typeface="Aptos" panose="020B0004020202020204" pitchFamily="34" charset="0"/>
                <a:cs typeface="Times New Roman" panose="02020603050405020304" pitchFamily="18" charset="0"/>
              </a:rPr>
              <a:t>Både arbetsgivaren och de anställda som omfattas av kollektivavtalet är skyldiga att följa dess regler. En arbetsgivare som är bunden av kollektivavtal måste tillämpa avtalet på alla sina anställda, även om vissa inte är medlemmar i ett fackförbund.</a:t>
            </a:r>
          </a:p>
          <a:p>
            <a:pPr marL="0" indent="0">
              <a:buFont typeface="Arial" panose="020B0604020202020204" pitchFamily="34" charset="0"/>
              <a:buNone/>
            </a:pPr>
            <a:endParaRPr lang="sv-SE" dirty="0"/>
          </a:p>
        </p:txBody>
      </p:sp>
      <p:sp>
        <p:nvSpPr>
          <p:cNvPr id="4" name="Platshållare för bildnummer 3">
            <a:extLst>
              <a:ext uri="{FF2B5EF4-FFF2-40B4-BE49-F238E27FC236}">
                <a16:creationId xmlns:a16="http://schemas.microsoft.com/office/drawing/2014/main" id="{2DC44D52-9BE7-5424-FBF0-DD8BA98BA450}"/>
              </a:ext>
            </a:extLst>
          </p:cNvPr>
          <p:cNvSpPr>
            <a:spLocks noGrp="1"/>
          </p:cNvSpPr>
          <p:nvPr>
            <p:ph type="sldNum" sz="quarter" idx="5"/>
          </p:nvPr>
        </p:nvSpPr>
        <p:spPr/>
        <p:txBody>
          <a:bodyPr/>
          <a:lstStyle/>
          <a:p>
            <a:fld id="{49B85065-868C-4A43-9EDC-ADC733B0FD94}" type="slidenum">
              <a:rPr lang="en-GB" smtClean="0"/>
              <a:t>8</a:t>
            </a:fld>
            <a:endParaRPr lang="en-GB"/>
          </a:p>
        </p:txBody>
      </p:sp>
    </p:spTree>
    <p:extLst>
      <p:ext uri="{BB962C8B-B14F-4D97-AF65-F5344CB8AC3E}">
        <p14:creationId xmlns:p14="http://schemas.microsoft.com/office/powerpoint/2010/main" val="601836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1062" cy="33543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Sida för att vid behov visa hur fack/arbetsgivararbetet är organiserat på ert bolag. </a:t>
            </a:r>
          </a:p>
          <a:p>
            <a:endParaRPr lang="en-SE"/>
          </a:p>
        </p:txBody>
      </p:sp>
      <p:sp>
        <p:nvSpPr>
          <p:cNvPr id="4" name="Slide Number Placeholder 3"/>
          <p:cNvSpPr>
            <a:spLocks noGrp="1"/>
          </p:cNvSpPr>
          <p:nvPr>
            <p:ph type="sldNum" sz="quarter" idx="5"/>
          </p:nvPr>
        </p:nvSpPr>
        <p:spPr/>
        <p:txBody>
          <a:bodyPr/>
          <a:lstStyle/>
          <a:p>
            <a:fld id="{49B85065-868C-4A43-9EDC-ADC733B0FD94}" type="slidenum">
              <a:rPr lang="en-GB" smtClean="0"/>
              <a:t>9</a:t>
            </a:fld>
            <a:endParaRPr lang="en-GB"/>
          </a:p>
        </p:txBody>
      </p:sp>
    </p:spTree>
    <p:extLst>
      <p:ext uri="{BB962C8B-B14F-4D97-AF65-F5344CB8AC3E}">
        <p14:creationId xmlns:p14="http://schemas.microsoft.com/office/powerpoint/2010/main" val="347124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3863" y="1243013"/>
            <a:ext cx="5961062" cy="3354387"/>
          </a:xfrm>
        </p:spPr>
      </p:sp>
      <p:sp>
        <p:nvSpPr>
          <p:cNvPr id="3" name="Platshållare för anteckningar 2"/>
          <p:cNvSpPr>
            <a:spLocks noGrp="1"/>
          </p:cNvSpPr>
          <p:nvPr>
            <p:ph type="body" idx="1"/>
          </p:nvPr>
        </p:nvSpPr>
        <p:spPr/>
        <p:txBody>
          <a:bodyPr/>
          <a:lstStyle/>
          <a:p>
            <a:r>
              <a:rPr lang="sv-SE"/>
              <a:t>[Denna bild har gjorts dold för att minska antalet bilder, men kan tas fram om det finns behov av att förklara mer om vad Arbetsgivarstöd innebär]</a:t>
            </a:r>
          </a:p>
          <a:p>
            <a:endParaRPr lang="sv-SE"/>
          </a:p>
          <a:p>
            <a:r>
              <a:rPr lang="sv-SE"/>
              <a:t>Som medlemsföretag i Innovationsföretagen får man tillgång till personlig arbetsgivarservice och förhandlingsstöd. Som professionell rådgivning i arbetsrätt, arbetsmiljö, lön och pensionsfrågor genom Innovationsföretagens och Almegas experter. </a:t>
            </a:r>
          </a:p>
        </p:txBody>
      </p:sp>
      <p:sp>
        <p:nvSpPr>
          <p:cNvPr id="4" name="Platshållare för bildnummer 3"/>
          <p:cNvSpPr>
            <a:spLocks noGrp="1"/>
          </p:cNvSpPr>
          <p:nvPr>
            <p:ph type="sldNum" sz="quarter" idx="5"/>
          </p:nvPr>
        </p:nvSpPr>
        <p:spPr/>
        <p:txBody>
          <a:bodyPr/>
          <a:lstStyle/>
          <a:p>
            <a:fld id="{49B85065-868C-4A43-9EDC-ADC733B0FD94}" type="slidenum">
              <a:rPr lang="en-GB" smtClean="0"/>
              <a:t>10</a:t>
            </a:fld>
            <a:endParaRPr lang="en-GB"/>
          </a:p>
        </p:txBody>
      </p:sp>
    </p:spTree>
    <p:extLst>
      <p:ext uri="{BB962C8B-B14F-4D97-AF65-F5344CB8AC3E}">
        <p14:creationId xmlns:p14="http://schemas.microsoft.com/office/powerpoint/2010/main" val="1817416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41" y="548621"/>
            <a:ext cx="8764449" cy="2387600"/>
          </a:xfrm>
        </p:spPr>
        <p:txBody>
          <a:bodyPr anchor="ctr"/>
          <a:lstStyle>
            <a:lvl1pPr algn="l">
              <a:defRPr sz="6000"/>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41" y="3164701"/>
            <a:ext cx="8764449" cy="972067"/>
          </a:xfrm>
        </p:spPr>
        <p:txBody>
          <a:bodyPr/>
          <a:lstStyle>
            <a:lvl1pPr marL="0" indent="0" algn="l">
              <a:buNone/>
              <a:defRPr sz="1800"/>
            </a:lvl1pPr>
            <a:lvl2pPr marL="457212" indent="0" algn="ctr">
              <a:buNone/>
              <a:defRPr sz="2000"/>
            </a:lvl2pPr>
            <a:lvl3pPr marL="914423" indent="0" algn="ctr">
              <a:buNone/>
              <a:defRPr sz="1800"/>
            </a:lvl3pPr>
            <a:lvl4pPr marL="1371635" indent="0" algn="ctr">
              <a:buNone/>
              <a:defRPr sz="1600"/>
            </a:lvl4pPr>
            <a:lvl5pPr marL="1828847" indent="0" algn="ctr">
              <a:buNone/>
              <a:defRPr sz="1600"/>
            </a:lvl5pPr>
            <a:lvl6pPr marL="2286057" indent="0" algn="ctr">
              <a:buNone/>
              <a:defRPr sz="1600"/>
            </a:lvl6pPr>
            <a:lvl7pPr marL="2743269" indent="0" algn="ctr">
              <a:buNone/>
              <a:defRPr sz="1600"/>
            </a:lvl7pPr>
            <a:lvl8pPr marL="3200481" indent="0" algn="ctr">
              <a:buNone/>
              <a:defRPr sz="1600"/>
            </a:lvl8pPr>
            <a:lvl9pPr marL="3657692"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68017" y="7079769"/>
            <a:ext cx="2743200" cy="165400"/>
          </a:xfrm>
        </p:spPr>
        <p:txBody>
          <a:bodyPr/>
          <a:lstStyle/>
          <a:p>
            <a:fld id="{FD403CD0-842C-4BCD-83D3-BB78B185EE38}" type="datetimeFigureOut">
              <a:rPr lang="sv-SE" smtClean="0"/>
              <a:t>2026-03-02</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68018" y="7277938"/>
            <a:ext cx="4114800" cy="165400"/>
          </a:xfrm>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40417" y="7277938"/>
            <a:ext cx="2743200" cy="165400"/>
          </a:xfrm>
        </p:spPr>
        <p:txBody>
          <a:bodyPr/>
          <a:lstStyle/>
          <a:p>
            <a:fld id="{AE086683-F536-42AB-ABBC-F4803DFE8DBC}" type="slidenum">
              <a:rPr lang="sv-SE" smtClean="0"/>
              <a:t>‹#›</a:t>
            </a:fld>
            <a:endParaRPr lang="sv-SE"/>
          </a:p>
        </p:txBody>
      </p:sp>
      <p:sp>
        <p:nvSpPr>
          <p:cNvPr id="18" name="Frihandsfigur: Form 17">
            <a:extLst>
              <a:ext uri="{FF2B5EF4-FFF2-40B4-BE49-F238E27FC236}">
                <a16:creationId xmlns:a16="http://schemas.microsoft.com/office/drawing/2014/main" id="{E0ADA2EB-068E-4AF9-BD94-838CEC9141E0}"/>
              </a:ext>
            </a:extLst>
          </p:cNvPr>
          <p:cNvSpPr/>
          <p:nvPr userDrawn="1"/>
        </p:nvSpPr>
        <p:spPr>
          <a:xfrm rot="10512305">
            <a:off x="8065505" y="2236025"/>
            <a:ext cx="3816990" cy="4615084"/>
          </a:xfrm>
          <a:custGeom>
            <a:avLst/>
            <a:gdLst>
              <a:gd name="connsiteX0" fmla="*/ 3807359 w 3807359"/>
              <a:gd name="connsiteY0" fmla="*/ 652140 h 3869685"/>
              <a:gd name="connsiteX1" fmla="*/ 3653054 w 3807359"/>
              <a:gd name="connsiteY1" fmla="*/ 1003613 h 3869685"/>
              <a:gd name="connsiteX2" fmla="*/ 3601619 w 3807359"/>
              <a:gd name="connsiteY2" fmla="*/ 1084575 h 3869685"/>
              <a:gd name="connsiteX3" fmla="*/ 3573997 w 3807359"/>
              <a:gd name="connsiteY3" fmla="*/ 1124580 h 3869685"/>
              <a:gd name="connsiteX4" fmla="*/ 3544469 w 3807359"/>
              <a:gd name="connsiteY4" fmla="*/ 1162680 h 3869685"/>
              <a:gd name="connsiteX5" fmla="*/ 3530182 w 3807359"/>
              <a:gd name="connsiteY5" fmla="*/ 1181730 h 3869685"/>
              <a:gd name="connsiteX6" fmla="*/ 3514942 w 3807359"/>
              <a:gd name="connsiteY6" fmla="*/ 1199828 h 3869685"/>
              <a:gd name="connsiteX7" fmla="*/ 3483509 w 3807359"/>
              <a:gd name="connsiteY7" fmla="*/ 1236975 h 3869685"/>
              <a:gd name="connsiteX8" fmla="*/ 3450172 w 3807359"/>
              <a:gd name="connsiteY8" fmla="*/ 1272218 h 3869685"/>
              <a:gd name="connsiteX9" fmla="*/ 3416834 w 3807359"/>
              <a:gd name="connsiteY9" fmla="*/ 1306508 h 3869685"/>
              <a:gd name="connsiteX10" fmla="*/ 3106319 w 3807359"/>
              <a:gd name="connsiteY10" fmla="*/ 1532250 h 3869685"/>
              <a:gd name="connsiteX11" fmla="*/ 3063457 w 3807359"/>
              <a:gd name="connsiteY11" fmla="*/ 1554158 h 3869685"/>
              <a:gd name="connsiteX12" fmla="*/ 3019642 w 3807359"/>
              <a:gd name="connsiteY12" fmla="*/ 1573208 h 3869685"/>
              <a:gd name="connsiteX13" fmla="*/ 2997734 w 3807359"/>
              <a:gd name="connsiteY13" fmla="*/ 1582733 h 3869685"/>
              <a:gd name="connsiteX14" fmla="*/ 2974874 w 3807359"/>
              <a:gd name="connsiteY14" fmla="*/ 1590353 h 3869685"/>
              <a:gd name="connsiteX15" fmla="*/ 2929154 w 3807359"/>
              <a:gd name="connsiteY15" fmla="*/ 1606545 h 3869685"/>
              <a:gd name="connsiteX16" fmla="*/ 2741512 w 3807359"/>
              <a:gd name="connsiteY16" fmla="*/ 1648455 h 3869685"/>
              <a:gd name="connsiteX17" fmla="*/ 2645309 w 3807359"/>
              <a:gd name="connsiteY17" fmla="*/ 1657980 h 3869685"/>
              <a:gd name="connsiteX18" fmla="*/ 2597684 w 3807359"/>
              <a:gd name="connsiteY18" fmla="*/ 1659885 h 3869685"/>
              <a:gd name="connsiteX19" fmla="*/ 2549107 w 3807359"/>
              <a:gd name="connsiteY19" fmla="*/ 1659885 h 3869685"/>
              <a:gd name="connsiteX20" fmla="*/ 2501482 w 3807359"/>
              <a:gd name="connsiteY20" fmla="*/ 1657028 h 3869685"/>
              <a:gd name="connsiteX21" fmla="*/ 2477669 w 3807359"/>
              <a:gd name="connsiteY21" fmla="*/ 1655123 h 3869685"/>
              <a:gd name="connsiteX22" fmla="*/ 2453857 w 3807359"/>
              <a:gd name="connsiteY22" fmla="*/ 1652265 h 3869685"/>
              <a:gd name="connsiteX23" fmla="*/ 2406232 w 3807359"/>
              <a:gd name="connsiteY23" fmla="*/ 1646550 h 3869685"/>
              <a:gd name="connsiteX24" fmla="*/ 2358607 w 3807359"/>
              <a:gd name="connsiteY24" fmla="*/ 1637978 h 3869685"/>
              <a:gd name="connsiteX25" fmla="*/ 2334794 w 3807359"/>
              <a:gd name="connsiteY25" fmla="*/ 1633215 h 3869685"/>
              <a:gd name="connsiteX26" fmla="*/ 2311934 w 3807359"/>
              <a:gd name="connsiteY26" fmla="*/ 1627500 h 3869685"/>
              <a:gd name="connsiteX27" fmla="*/ 2265262 w 3807359"/>
              <a:gd name="connsiteY27" fmla="*/ 1615118 h 3869685"/>
              <a:gd name="connsiteX28" fmla="*/ 2219542 w 3807359"/>
              <a:gd name="connsiteY28" fmla="*/ 1599878 h 3869685"/>
              <a:gd name="connsiteX29" fmla="*/ 2196682 w 3807359"/>
              <a:gd name="connsiteY29" fmla="*/ 1592258 h 3869685"/>
              <a:gd name="connsiteX30" fmla="*/ 2174774 w 3807359"/>
              <a:gd name="connsiteY30" fmla="*/ 1583685 h 3869685"/>
              <a:gd name="connsiteX31" fmla="*/ 2130007 w 3807359"/>
              <a:gd name="connsiteY31" fmla="*/ 1564635 h 3869685"/>
              <a:gd name="connsiteX32" fmla="*/ 2087144 w 3807359"/>
              <a:gd name="connsiteY32" fmla="*/ 1542728 h 3869685"/>
              <a:gd name="connsiteX33" fmla="*/ 2004277 w 3807359"/>
              <a:gd name="connsiteY33" fmla="*/ 1494150 h 3869685"/>
              <a:gd name="connsiteX34" fmla="*/ 1993799 w 3807359"/>
              <a:gd name="connsiteY34" fmla="*/ 1487483 h 3869685"/>
              <a:gd name="connsiteX35" fmla="*/ 1984274 w 3807359"/>
              <a:gd name="connsiteY35" fmla="*/ 1480815 h 3869685"/>
              <a:gd name="connsiteX36" fmla="*/ 1965224 w 3807359"/>
              <a:gd name="connsiteY36" fmla="*/ 1466528 h 3869685"/>
              <a:gd name="connsiteX37" fmla="*/ 1946174 w 3807359"/>
              <a:gd name="connsiteY37" fmla="*/ 1452240 h 3869685"/>
              <a:gd name="connsiteX38" fmla="*/ 1927124 w 3807359"/>
              <a:gd name="connsiteY38" fmla="*/ 1437000 h 3869685"/>
              <a:gd name="connsiteX39" fmla="*/ 1909027 w 3807359"/>
              <a:gd name="connsiteY39" fmla="*/ 1421760 h 3869685"/>
              <a:gd name="connsiteX40" fmla="*/ 1890929 w 3807359"/>
              <a:gd name="connsiteY40" fmla="*/ 1405568 h 3869685"/>
              <a:gd name="connsiteX41" fmla="*/ 1856639 w 3807359"/>
              <a:gd name="connsiteY41" fmla="*/ 1372230 h 3869685"/>
              <a:gd name="connsiteX42" fmla="*/ 1738529 w 3807359"/>
              <a:gd name="connsiteY42" fmla="*/ 1220783 h 3869685"/>
              <a:gd name="connsiteX43" fmla="*/ 1654709 w 3807359"/>
              <a:gd name="connsiteY43" fmla="*/ 1047428 h 3869685"/>
              <a:gd name="connsiteX44" fmla="*/ 1608037 w 3807359"/>
              <a:gd name="connsiteY44" fmla="*/ 860738 h 3869685"/>
              <a:gd name="connsiteX45" fmla="*/ 1601369 w 3807359"/>
              <a:gd name="connsiteY45" fmla="*/ 668333 h 3869685"/>
              <a:gd name="connsiteX46" fmla="*/ 1614704 w 3807359"/>
              <a:gd name="connsiteY46" fmla="*/ 573083 h 3869685"/>
              <a:gd name="connsiteX47" fmla="*/ 1626134 w 3807359"/>
              <a:gd name="connsiteY47" fmla="*/ 526410 h 3869685"/>
              <a:gd name="connsiteX48" fmla="*/ 1632802 w 3807359"/>
              <a:gd name="connsiteY48" fmla="*/ 503550 h 3869685"/>
              <a:gd name="connsiteX49" fmla="*/ 1640422 w 3807359"/>
              <a:gd name="connsiteY49" fmla="*/ 480690 h 3869685"/>
              <a:gd name="connsiteX50" fmla="*/ 1656614 w 3807359"/>
              <a:gd name="connsiteY50" fmla="*/ 435923 h 3869685"/>
              <a:gd name="connsiteX51" fmla="*/ 1676617 w 3807359"/>
              <a:gd name="connsiteY51" fmla="*/ 392108 h 3869685"/>
              <a:gd name="connsiteX52" fmla="*/ 1725194 w 3807359"/>
              <a:gd name="connsiteY52" fmla="*/ 309240 h 3869685"/>
              <a:gd name="connsiteX53" fmla="*/ 1785202 w 3807359"/>
              <a:gd name="connsiteY53" fmla="*/ 233993 h 3869685"/>
              <a:gd name="connsiteX54" fmla="*/ 1854734 w 3807359"/>
              <a:gd name="connsiteY54" fmla="*/ 167318 h 3869685"/>
              <a:gd name="connsiteX55" fmla="*/ 2199539 w 3807359"/>
              <a:gd name="connsiteY55" fmla="*/ 7298 h 3869685"/>
              <a:gd name="connsiteX56" fmla="*/ 2390992 w 3807359"/>
              <a:gd name="connsiteY56" fmla="*/ 9203 h 3869685"/>
              <a:gd name="connsiteX57" fmla="*/ 2483384 w 3807359"/>
              <a:gd name="connsiteY57" fmla="*/ 34920 h 3869685"/>
              <a:gd name="connsiteX58" fmla="*/ 2505292 w 3807359"/>
              <a:gd name="connsiteY58" fmla="*/ 44445 h 3869685"/>
              <a:gd name="connsiteX59" fmla="*/ 2527199 w 3807359"/>
              <a:gd name="connsiteY59" fmla="*/ 54923 h 3869685"/>
              <a:gd name="connsiteX60" fmla="*/ 2549107 w 3807359"/>
              <a:gd name="connsiteY60" fmla="*/ 65400 h 3869685"/>
              <a:gd name="connsiteX61" fmla="*/ 2570062 w 3807359"/>
              <a:gd name="connsiteY61" fmla="*/ 77783 h 3869685"/>
              <a:gd name="connsiteX62" fmla="*/ 2714842 w 3807359"/>
              <a:gd name="connsiteY62" fmla="*/ 203513 h 3869685"/>
              <a:gd name="connsiteX63" fmla="*/ 2816759 w 3807359"/>
              <a:gd name="connsiteY63" fmla="*/ 366390 h 3869685"/>
              <a:gd name="connsiteX64" fmla="*/ 2889149 w 3807359"/>
              <a:gd name="connsiteY64" fmla="*/ 740723 h 3869685"/>
              <a:gd name="connsiteX65" fmla="*/ 2810092 w 3807359"/>
              <a:gd name="connsiteY65" fmla="*/ 1116008 h 3869685"/>
              <a:gd name="connsiteX66" fmla="*/ 2641499 w 3807359"/>
              <a:gd name="connsiteY66" fmla="*/ 1461765 h 3869685"/>
              <a:gd name="connsiteX67" fmla="*/ 2171917 w 3807359"/>
              <a:gd name="connsiteY67" fmla="*/ 2069460 h 3869685"/>
              <a:gd name="connsiteX68" fmla="*/ 1872832 w 3807359"/>
              <a:gd name="connsiteY68" fmla="*/ 2311395 h 3869685"/>
              <a:gd name="connsiteX69" fmla="*/ 1531837 w 3807359"/>
              <a:gd name="connsiteY69" fmla="*/ 2488560 h 3869685"/>
              <a:gd name="connsiteX70" fmla="*/ 1508977 w 3807359"/>
              <a:gd name="connsiteY70" fmla="*/ 2497133 h 3869685"/>
              <a:gd name="connsiteX71" fmla="*/ 1486117 w 3807359"/>
              <a:gd name="connsiteY71" fmla="*/ 2504753 h 3869685"/>
              <a:gd name="connsiteX72" fmla="*/ 1440397 w 3807359"/>
              <a:gd name="connsiteY72" fmla="*/ 2519993 h 3869685"/>
              <a:gd name="connsiteX73" fmla="*/ 1348004 w 3807359"/>
              <a:gd name="connsiteY73" fmla="*/ 2546663 h 3869685"/>
              <a:gd name="connsiteX74" fmla="*/ 1253707 w 3807359"/>
              <a:gd name="connsiteY74" fmla="*/ 2566665 h 3869685"/>
              <a:gd name="connsiteX75" fmla="*/ 1206082 w 3807359"/>
              <a:gd name="connsiteY75" fmla="*/ 2574285 h 3869685"/>
              <a:gd name="connsiteX76" fmla="*/ 1158457 w 3807359"/>
              <a:gd name="connsiteY76" fmla="*/ 2580953 h 3869685"/>
              <a:gd name="connsiteX77" fmla="*/ 774599 w 3807359"/>
              <a:gd name="connsiteY77" fmla="*/ 2576190 h 3869685"/>
              <a:gd name="connsiteX78" fmla="*/ 750787 w 3807359"/>
              <a:gd name="connsiteY78" fmla="*/ 2573333 h 3869685"/>
              <a:gd name="connsiteX79" fmla="*/ 726974 w 3807359"/>
              <a:gd name="connsiteY79" fmla="*/ 2568570 h 3869685"/>
              <a:gd name="connsiteX80" fmla="*/ 679349 w 3807359"/>
              <a:gd name="connsiteY80" fmla="*/ 2559045 h 3869685"/>
              <a:gd name="connsiteX81" fmla="*/ 632677 w 3807359"/>
              <a:gd name="connsiteY81" fmla="*/ 2547615 h 3869685"/>
              <a:gd name="connsiteX82" fmla="*/ 586004 w 3807359"/>
              <a:gd name="connsiteY82" fmla="*/ 2535233 h 3869685"/>
              <a:gd name="connsiteX83" fmla="*/ 540284 w 3807359"/>
              <a:gd name="connsiteY83" fmla="*/ 2519040 h 3869685"/>
              <a:gd name="connsiteX84" fmla="*/ 495517 w 3807359"/>
              <a:gd name="connsiteY84" fmla="*/ 2502848 h 3869685"/>
              <a:gd name="connsiteX85" fmla="*/ 451702 w 3807359"/>
              <a:gd name="connsiteY85" fmla="*/ 2483798 h 3869685"/>
              <a:gd name="connsiteX86" fmla="*/ 407887 w 3807359"/>
              <a:gd name="connsiteY86" fmla="*/ 2462843 h 3869685"/>
              <a:gd name="connsiteX87" fmla="*/ 108802 w 3807359"/>
              <a:gd name="connsiteY87" fmla="*/ 2225670 h 3869685"/>
              <a:gd name="connsiteX88" fmla="*/ 81179 w 3807359"/>
              <a:gd name="connsiteY88" fmla="*/ 2186618 h 3869685"/>
              <a:gd name="connsiteX89" fmla="*/ 67844 w 3807359"/>
              <a:gd name="connsiteY89" fmla="*/ 2166615 h 3869685"/>
              <a:gd name="connsiteX90" fmla="*/ 56414 w 3807359"/>
              <a:gd name="connsiteY90" fmla="*/ 2145660 h 3869685"/>
              <a:gd name="connsiteX91" fmla="*/ 50699 w 3807359"/>
              <a:gd name="connsiteY91" fmla="*/ 2135183 h 3869685"/>
              <a:gd name="connsiteX92" fmla="*/ 45937 w 3807359"/>
              <a:gd name="connsiteY92" fmla="*/ 2124705 h 3869685"/>
              <a:gd name="connsiteX93" fmla="*/ 35459 w 3807359"/>
              <a:gd name="connsiteY93" fmla="*/ 2102798 h 3869685"/>
              <a:gd name="connsiteX94" fmla="*/ 26887 w 3807359"/>
              <a:gd name="connsiteY94" fmla="*/ 2079938 h 3869685"/>
              <a:gd name="connsiteX95" fmla="*/ 19267 w 3807359"/>
              <a:gd name="connsiteY95" fmla="*/ 2057078 h 3869685"/>
              <a:gd name="connsiteX96" fmla="*/ 4979 w 3807359"/>
              <a:gd name="connsiteY96" fmla="*/ 1866578 h 3869685"/>
              <a:gd name="connsiteX97" fmla="*/ 73559 w 3807359"/>
              <a:gd name="connsiteY97" fmla="*/ 1687508 h 3869685"/>
              <a:gd name="connsiteX98" fmla="*/ 201194 w 3807359"/>
              <a:gd name="connsiteY98" fmla="*/ 1543680 h 3869685"/>
              <a:gd name="connsiteX99" fmla="*/ 366929 w 3807359"/>
              <a:gd name="connsiteY99" fmla="*/ 1446525 h 3869685"/>
              <a:gd name="connsiteX100" fmla="*/ 553619 w 3807359"/>
              <a:gd name="connsiteY100" fmla="*/ 1400805 h 3869685"/>
              <a:gd name="connsiteX101" fmla="*/ 935572 w 3807359"/>
              <a:gd name="connsiteY101" fmla="*/ 1428428 h 3869685"/>
              <a:gd name="connsiteX102" fmla="*/ 1120357 w 3807359"/>
              <a:gd name="connsiteY102" fmla="*/ 1481768 h 3869685"/>
              <a:gd name="connsiteX103" fmla="*/ 1298474 w 3807359"/>
              <a:gd name="connsiteY103" fmla="*/ 1554158 h 3869685"/>
              <a:gd name="connsiteX104" fmla="*/ 1468019 w 3807359"/>
              <a:gd name="connsiteY104" fmla="*/ 1644645 h 3869685"/>
              <a:gd name="connsiteX105" fmla="*/ 1627087 w 3807359"/>
              <a:gd name="connsiteY105" fmla="*/ 1753230 h 3869685"/>
              <a:gd name="connsiteX106" fmla="*/ 1896644 w 3807359"/>
              <a:gd name="connsiteY106" fmla="*/ 2026598 h 3869685"/>
              <a:gd name="connsiteX107" fmla="*/ 2080477 w 3807359"/>
              <a:gd name="connsiteY107" fmla="*/ 2363783 h 3869685"/>
              <a:gd name="connsiteX108" fmla="*/ 2139532 w 3807359"/>
              <a:gd name="connsiteY108" fmla="*/ 2546663 h 3869685"/>
              <a:gd name="connsiteX109" fmla="*/ 2179537 w 3807359"/>
              <a:gd name="connsiteY109" fmla="*/ 2735258 h 3869685"/>
              <a:gd name="connsiteX110" fmla="*/ 2202397 w 3807359"/>
              <a:gd name="connsiteY110" fmla="*/ 2926710 h 3869685"/>
              <a:gd name="connsiteX111" fmla="*/ 2210969 w 3807359"/>
              <a:gd name="connsiteY111" fmla="*/ 3119115 h 3869685"/>
              <a:gd name="connsiteX112" fmla="*/ 2208112 w 3807359"/>
              <a:gd name="connsiteY112" fmla="*/ 3311520 h 3869685"/>
              <a:gd name="connsiteX113" fmla="*/ 2203349 w 3807359"/>
              <a:gd name="connsiteY113" fmla="*/ 3407723 h 3869685"/>
              <a:gd name="connsiteX114" fmla="*/ 2201444 w 3807359"/>
              <a:gd name="connsiteY114" fmla="*/ 3438203 h 3869685"/>
              <a:gd name="connsiteX115" fmla="*/ 2201444 w 3807359"/>
              <a:gd name="connsiteY115" fmla="*/ 3442965 h 3869685"/>
              <a:gd name="connsiteX116" fmla="*/ 2200492 w 3807359"/>
              <a:gd name="connsiteY116" fmla="*/ 3461063 h 3869685"/>
              <a:gd name="connsiteX117" fmla="*/ 2197634 w 3807359"/>
              <a:gd name="connsiteY117" fmla="*/ 3498210 h 3869685"/>
              <a:gd name="connsiteX118" fmla="*/ 2190967 w 3807359"/>
              <a:gd name="connsiteY118" fmla="*/ 3573458 h 3869685"/>
              <a:gd name="connsiteX119" fmla="*/ 2158582 w 3807359"/>
              <a:gd name="connsiteY119" fmla="*/ 3869685 h 3869685"/>
              <a:gd name="connsiteX0" fmla="*/ 4316523 w 4316523"/>
              <a:gd name="connsiteY0" fmla="*/ 0 h 4531303"/>
              <a:gd name="connsiteX1" fmla="*/ 3653054 w 4316523"/>
              <a:gd name="connsiteY1" fmla="*/ 1665231 h 4531303"/>
              <a:gd name="connsiteX2" fmla="*/ 3601619 w 4316523"/>
              <a:gd name="connsiteY2" fmla="*/ 1746193 h 4531303"/>
              <a:gd name="connsiteX3" fmla="*/ 3573997 w 4316523"/>
              <a:gd name="connsiteY3" fmla="*/ 1786198 h 4531303"/>
              <a:gd name="connsiteX4" fmla="*/ 3544469 w 4316523"/>
              <a:gd name="connsiteY4" fmla="*/ 1824298 h 4531303"/>
              <a:gd name="connsiteX5" fmla="*/ 3530182 w 4316523"/>
              <a:gd name="connsiteY5" fmla="*/ 1843348 h 4531303"/>
              <a:gd name="connsiteX6" fmla="*/ 3514942 w 4316523"/>
              <a:gd name="connsiteY6" fmla="*/ 1861446 h 4531303"/>
              <a:gd name="connsiteX7" fmla="*/ 3483509 w 4316523"/>
              <a:gd name="connsiteY7" fmla="*/ 1898593 h 4531303"/>
              <a:gd name="connsiteX8" fmla="*/ 3450172 w 4316523"/>
              <a:gd name="connsiteY8" fmla="*/ 1933836 h 4531303"/>
              <a:gd name="connsiteX9" fmla="*/ 3416834 w 4316523"/>
              <a:gd name="connsiteY9" fmla="*/ 1968126 h 4531303"/>
              <a:gd name="connsiteX10" fmla="*/ 3106319 w 4316523"/>
              <a:gd name="connsiteY10" fmla="*/ 2193868 h 4531303"/>
              <a:gd name="connsiteX11" fmla="*/ 3063457 w 4316523"/>
              <a:gd name="connsiteY11" fmla="*/ 2215776 h 4531303"/>
              <a:gd name="connsiteX12" fmla="*/ 3019642 w 4316523"/>
              <a:gd name="connsiteY12" fmla="*/ 2234826 h 4531303"/>
              <a:gd name="connsiteX13" fmla="*/ 2997734 w 4316523"/>
              <a:gd name="connsiteY13" fmla="*/ 2244351 h 4531303"/>
              <a:gd name="connsiteX14" fmla="*/ 2974874 w 4316523"/>
              <a:gd name="connsiteY14" fmla="*/ 2251971 h 4531303"/>
              <a:gd name="connsiteX15" fmla="*/ 2929154 w 4316523"/>
              <a:gd name="connsiteY15" fmla="*/ 2268163 h 4531303"/>
              <a:gd name="connsiteX16" fmla="*/ 2741512 w 4316523"/>
              <a:gd name="connsiteY16" fmla="*/ 2310073 h 4531303"/>
              <a:gd name="connsiteX17" fmla="*/ 2645309 w 4316523"/>
              <a:gd name="connsiteY17" fmla="*/ 2319598 h 4531303"/>
              <a:gd name="connsiteX18" fmla="*/ 2597684 w 4316523"/>
              <a:gd name="connsiteY18" fmla="*/ 2321503 h 4531303"/>
              <a:gd name="connsiteX19" fmla="*/ 2549107 w 4316523"/>
              <a:gd name="connsiteY19" fmla="*/ 2321503 h 4531303"/>
              <a:gd name="connsiteX20" fmla="*/ 2501482 w 4316523"/>
              <a:gd name="connsiteY20" fmla="*/ 2318646 h 4531303"/>
              <a:gd name="connsiteX21" fmla="*/ 2477669 w 4316523"/>
              <a:gd name="connsiteY21" fmla="*/ 2316741 h 4531303"/>
              <a:gd name="connsiteX22" fmla="*/ 2453857 w 4316523"/>
              <a:gd name="connsiteY22" fmla="*/ 2313883 h 4531303"/>
              <a:gd name="connsiteX23" fmla="*/ 2406232 w 4316523"/>
              <a:gd name="connsiteY23" fmla="*/ 2308168 h 4531303"/>
              <a:gd name="connsiteX24" fmla="*/ 2358607 w 4316523"/>
              <a:gd name="connsiteY24" fmla="*/ 2299596 h 4531303"/>
              <a:gd name="connsiteX25" fmla="*/ 2334794 w 4316523"/>
              <a:gd name="connsiteY25" fmla="*/ 2294833 h 4531303"/>
              <a:gd name="connsiteX26" fmla="*/ 2311934 w 4316523"/>
              <a:gd name="connsiteY26" fmla="*/ 2289118 h 4531303"/>
              <a:gd name="connsiteX27" fmla="*/ 2265262 w 4316523"/>
              <a:gd name="connsiteY27" fmla="*/ 2276736 h 4531303"/>
              <a:gd name="connsiteX28" fmla="*/ 2219542 w 4316523"/>
              <a:gd name="connsiteY28" fmla="*/ 2261496 h 4531303"/>
              <a:gd name="connsiteX29" fmla="*/ 2196682 w 4316523"/>
              <a:gd name="connsiteY29" fmla="*/ 2253876 h 4531303"/>
              <a:gd name="connsiteX30" fmla="*/ 2174774 w 4316523"/>
              <a:gd name="connsiteY30" fmla="*/ 2245303 h 4531303"/>
              <a:gd name="connsiteX31" fmla="*/ 2130007 w 4316523"/>
              <a:gd name="connsiteY31" fmla="*/ 2226253 h 4531303"/>
              <a:gd name="connsiteX32" fmla="*/ 2087144 w 4316523"/>
              <a:gd name="connsiteY32" fmla="*/ 2204346 h 4531303"/>
              <a:gd name="connsiteX33" fmla="*/ 2004277 w 4316523"/>
              <a:gd name="connsiteY33" fmla="*/ 2155768 h 4531303"/>
              <a:gd name="connsiteX34" fmla="*/ 1993799 w 4316523"/>
              <a:gd name="connsiteY34" fmla="*/ 2149101 h 4531303"/>
              <a:gd name="connsiteX35" fmla="*/ 1984274 w 4316523"/>
              <a:gd name="connsiteY35" fmla="*/ 2142433 h 4531303"/>
              <a:gd name="connsiteX36" fmla="*/ 1965224 w 4316523"/>
              <a:gd name="connsiteY36" fmla="*/ 2128146 h 4531303"/>
              <a:gd name="connsiteX37" fmla="*/ 1946174 w 4316523"/>
              <a:gd name="connsiteY37" fmla="*/ 2113858 h 4531303"/>
              <a:gd name="connsiteX38" fmla="*/ 1927124 w 4316523"/>
              <a:gd name="connsiteY38" fmla="*/ 2098618 h 4531303"/>
              <a:gd name="connsiteX39" fmla="*/ 1909027 w 4316523"/>
              <a:gd name="connsiteY39" fmla="*/ 2083378 h 4531303"/>
              <a:gd name="connsiteX40" fmla="*/ 1890929 w 4316523"/>
              <a:gd name="connsiteY40" fmla="*/ 2067186 h 4531303"/>
              <a:gd name="connsiteX41" fmla="*/ 1856639 w 4316523"/>
              <a:gd name="connsiteY41" fmla="*/ 2033848 h 4531303"/>
              <a:gd name="connsiteX42" fmla="*/ 1738529 w 4316523"/>
              <a:gd name="connsiteY42" fmla="*/ 1882401 h 4531303"/>
              <a:gd name="connsiteX43" fmla="*/ 1654709 w 4316523"/>
              <a:gd name="connsiteY43" fmla="*/ 1709046 h 4531303"/>
              <a:gd name="connsiteX44" fmla="*/ 1608037 w 4316523"/>
              <a:gd name="connsiteY44" fmla="*/ 1522356 h 4531303"/>
              <a:gd name="connsiteX45" fmla="*/ 1601369 w 4316523"/>
              <a:gd name="connsiteY45" fmla="*/ 1329951 h 4531303"/>
              <a:gd name="connsiteX46" fmla="*/ 1614704 w 4316523"/>
              <a:gd name="connsiteY46" fmla="*/ 1234701 h 4531303"/>
              <a:gd name="connsiteX47" fmla="*/ 1626134 w 4316523"/>
              <a:gd name="connsiteY47" fmla="*/ 1188028 h 4531303"/>
              <a:gd name="connsiteX48" fmla="*/ 1632802 w 4316523"/>
              <a:gd name="connsiteY48" fmla="*/ 1165168 h 4531303"/>
              <a:gd name="connsiteX49" fmla="*/ 1640422 w 4316523"/>
              <a:gd name="connsiteY49" fmla="*/ 1142308 h 4531303"/>
              <a:gd name="connsiteX50" fmla="*/ 1656614 w 4316523"/>
              <a:gd name="connsiteY50" fmla="*/ 1097541 h 4531303"/>
              <a:gd name="connsiteX51" fmla="*/ 1676617 w 4316523"/>
              <a:gd name="connsiteY51" fmla="*/ 1053726 h 4531303"/>
              <a:gd name="connsiteX52" fmla="*/ 1725194 w 4316523"/>
              <a:gd name="connsiteY52" fmla="*/ 970858 h 4531303"/>
              <a:gd name="connsiteX53" fmla="*/ 1785202 w 4316523"/>
              <a:gd name="connsiteY53" fmla="*/ 895611 h 4531303"/>
              <a:gd name="connsiteX54" fmla="*/ 1854734 w 4316523"/>
              <a:gd name="connsiteY54" fmla="*/ 828936 h 4531303"/>
              <a:gd name="connsiteX55" fmla="*/ 2199539 w 4316523"/>
              <a:gd name="connsiteY55" fmla="*/ 668916 h 4531303"/>
              <a:gd name="connsiteX56" fmla="*/ 2390992 w 4316523"/>
              <a:gd name="connsiteY56" fmla="*/ 670821 h 4531303"/>
              <a:gd name="connsiteX57" fmla="*/ 2483384 w 4316523"/>
              <a:gd name="connsiteY57" fmla="*/ 696538 h 4531303"/>
              <a:gd name="connsiteX58" fmla="*/ 2505292 w 4316523"/>
              <a:gd name="connsiteY58" fmla="*/ 706063 h 4531303"/>
              <a:gd name="connsiteX59" fmla="*/ 2527199 w 4316523"/>
              <a:gd name="connsiteY59" fmla="*/ 716541 h 4531303"/>
              <a:gd name="connsiteX60" fmla="*/ 2549107 w 4316523"/>
              <a:gd name="connsiteY60" fmla="*/ 727018 h 4531303"/>
              <a:gd name="connsiteX61" fmla="*/ 2570062 w 4316523"/>
              <a:gd name="connsiteY61" fmla="*/ 739401 h 4531303"/>
              <a:gd name="connsiteX62" fmla="*/ 2714842 w 4316523"/>
              <a:gd name="connsiteY62" fmla="*/ 865131 h 4531303"/>
              <a:gd name="connsiteX63" fmla="*/ 2816759 w 4316523"/>
              <a:gd name="connsiteY63" fmla="*/ 1028008 h 4531303"/>
              <a:gd name="connsiteX64" fmla="*/ 2889149 w 4316523"/>
              <a:gd name="connsiteY64" fmla="*/ 1402341 h 4531303"/>
              <a:gd name="connsiteX65" fmla="*/ 2810092 w 4316523"/>
              <a:gd name="connsiteY65" fmla="*/ 1777626 h 4531303"/>
              <a:gd name="connsiteX66" fmla="*/ 2641499 w 4316523"/>
              <a:gd name="connsiteY66" fmla="*/ 2123383 h 4531303"/>
              <a:gd name="connsiteX67" fmla="*/ 2171917 w 4316523"/>
              <a:gd name="connsiteY67" fmla="*/ 2731078 h 4531303"/>
              <a:gd name="connsiteX68" fmla="*/ 1872832 w 4316523"/>
              <a:gd name="connsiteY68" fmla="*/ 2973013 h 4531303"/>
              <a:gd name="connsiteX69" fmla="*/ 1531837 w 4316523"/>
              <a:gd name="connsiteY69" fmla="*/ 3150178 h 4531303"/>
              <a:gd name="connsiteX70" fmla="*/ 1508977 w 4316523"/>
              <a:gd name="connsiteY70" fmla="*/ 3158751 h 4531303"/>
              <a:gd name="connsiteX71" fmla="*/ 1486117 w 4316523"/>
              <a:gd name="connsiteY71" fmla="*/ 3166371 h 4531303"/>
              <a:gd name="connsiteX72" fmla="*/ 1440397 w 4316523"/>
              <a:gd name="connsiteY72" fmla="*/ 3181611 h 4531303"/>
              <a:gd name="connsiteX73" fmla="*/ 1348004 w 4316523"/>
              <a:gd name="connsiteY73" fmla="*/ 3208281 h 4531303"/>
              <a:gd name="connsiteX74" fmla="*/ 1253707 w 4316523"/>
              <a:gd name="connsiteY74" fmla="*/ 3228283 h 4531303"/>
              <a:gd name="connsiteX75" fmla="*/ 1206082 w 4316523"/>
              <a:gd name="connsiteY75" fmla="*/ 3235903 h 4531303"/>
              <a:gd name="connsiteX76" fmla="*/ 1158457 w 4316523"/>
              <a:gd name="connsiteY76" fmla="*/ 3242571 h 4531303"/>
              <a:gd name="connsiteX77" fmla="*/ 774599 w 4316523"/>
              <a:gd name="connsiteY77" fmla="*/ 3237808 h 4531303"/>
              <a:gd name="connsiteX78" fmla="*/ 750787 w 4316523"/>
              <a:gd name="connsiteY78" fmla="*/ 3234951 h 4531303"/>
              <a:gd name="connsiteX79" fmla="*/ 726974 w 4316523"/>
              <a:gd name="connsiteY79" fmla="*/ 3230188 h 4531303"/>
              <a:gd name="connsiteX80" fmla="*/ 679349 w 4316523"/>
              <a:gd name="connsiteY80" fmla="*/ 3220663 h 4531303"/>
              <a:gd name="connsiteX81" fmla="*/ 632677 w 4316523"/>
              <a:gd name="connsiteY81" fmla="*/ 3209233 h 4531303"/>
              <a:gd name="connsiteX82" fmla="*/ 586004 w 4316523"/>
              <a:gd name="connsiteY82" fmla="*/ 3196851 h 4531303"/>
              <a:gd name="connsiteX83" fmla="*/ 540284 w 4316523"/>
              <a:gd name="connsiteY83" fmla="*/ 3180658 h 4531303"/>
              <a:gd name="connsiteX84" fmla="*/ 495517 w 4316523"/>
              <a:gd name="connsiteY84" fmla="*/ 3164466 h 4531303"/>
              <a:gd name="connsiteX85" fmla="*/ 451702 w 4316523"/>
              <a:gd name="connsiteY85" fmla="*/ 3145416 h 4531303"/>
              <a:gd name="connsiteX86" fmla="*/ 407887 w 4316523"/>
              <a:gd name="connsiteY86" fmla="*/ 3124461 h 4531303"/>
              <a:gd name="connsiteX87" fmla="*/ 108802 w 4316523"/>
              <a:gd name="connsiteY87" fmla="*/ 2887288 h 4531303"/>
              <a:gd name="connsiteX88" fmla="*/ 81179 w 4316523"/>
              <a:gd name="connsiteY88" fmla="*/ 2848236 h 4531303"/>
              <a:gd name="connsiteX89" fmla="*/ 67844 w 4316523"/>
              <a:gd name="connsiteY89" fmla="*/ 2828233 h 4531303"/>
              <a:gd name="connsiteX90" fmla="*/ 56414 w 4316523"/>
              <a:gd name="connsiteY90" fmla="*/ 2807278 h 4531303"/>
              <a:gd name="connsiteX91" fmla="*/ 50699 w 4316523"/>
              <a:gd name="connsiteY91" fmla="*/ 2796801 h 4531303"/>
              <a:gd name="connsiteX92" fmla="*/ 45937 w 4316523"/>
              <a:gd name="connsiteY92" fmla="*/ 2786323 h 4531303"/>
              <a:gd name="connsiteX93" fmla="*/ 35459 w 4316523"/>
              <a:gd name="connsiteY93" fmla="*/ 2764416 h 4531303"/>
              <a:gd name="connsiteX94" fmla="*/ 26887 w 4316523"/>
              <a:gd name="connsiteY94" fmla="*/ 2741556 h 4531303"/>
              <a:gd name="connsiteX95" fmla="*/ 19267 w 4316523"/>
              <a:gd name="connsiteY95" fmla="*/ 2718696 h 4531303"/>
              <a:gd name="connsiteX96" fmla="*/ 4979 w 4316523"/>
              <a:gd name="connsiteY96" fmla="*/ 2528196 h 4531303"/>
              <a:gd name="connsiteX97" fmla="*/ 73559 w 4316523"/>
              <a:gd name="connsiteY97" fmla="*/ 2349126 h 4531303"/>
              <a:gd name="connsiteX98" fmla="*/ 201194 w 4316523"/>
              <a:gd name="connsiteY98" fmla="*/ 2205298 h 4531303"/>
              <a:gd name="connsiteX99" fmla="*/ 366929 w 4316523"/>
              <a:gd name="connsiteY99" fmla="*/ 2108143 h 4531303"/>
              <a:gd name="connsiteX100" fmla="*/ 553619 w 4316523"/>
              <a:gd name="connsiteY100" fmla="*/ 2062423 h 4531303"/>
              <a:gd name="connsiteX101" fmla="*/ 935572 w 4316523"/>
              <a:gd name="connsiteY101" fmla="*/ 2090046 h 4531303"/>
              <a:gd name="connsiteX102" fmla="*/ 1120357 w 4316523"/>
              <a:gd name="connsiteY102" fmla="*/ 2143386 h 4531303"/>
              <a:gd name="connsiteX103" fmla="*/ 1298474 w 4316523"/>
              <a:gd name="connsiteY103" fmla="*/ 2215776 h 4531303"/>
              <a:gd name="connsiteX104" fmla="*/ 1468019 w 4316523"/>
              <a:gd name="connsiteY104" fmla="*/ 2306263 h 4531303"/>
              <a:gd name="connsiteX105" fmla="*/ 1627087 w 4316523"/>
              <a:gd name="connsiteY105" fmla="*/ 2414848 h 4531303"/>
              <a:gd name="connsiteX106" fmla="*/ 1896644 w 4316523"/>
              <a:gd name="connsiteY106" fmla="*/ 2688216 h 4531303"/>
              <a:gd name="connsiteX107" fmla="*/ 2080477 w 4316523"/>
              <a:gd name="connsiteY107" fmla="*/ 3025401 h 4531303"/>
              <a:gd name="connsiteX108" fmla="*/ 2139532 w 4316523"/>
              <a:gd name="connsiteY108" fmla="*/ 3208281 h 4531303"/>
              <a:gd name="connsiteX109" fmla="*/ 2179537 w 4316523"/>
              <a:gd name="connsiteY109" fmla="*/ 3396876 h 4531303"/>
              <a:gd name="connsiteX110" fmla="*/ 2202397 w 4316523"/>
              <a:gd name="connsiteY110" fmla="*/ 3588328 h 4531303"/>
              <a:gd name="connsiteX111" fmla="*/ 2210969 w 4316523"/>
              <a:gd name="connsiteY111" fmla="*/ 3780733 h 4531303"/>
              <a:gd name="connsiteX112" fmla="*/ 2208112 w 4316523"/>
              <a:gd name="connsiteY112" fmla="*/ 3973138 h 4531303"/>
              <a:gd name="connsiteX113" fmla="*/ 2203349 w 4316523"/>
              <a:gd name="connsiteY113" fmla="*/ 4069341 h 4531303"/>
              <a:gd name="connsiteX114" fmla="*/ 2201444 w 4316523"/>
              <a:gd name="connsiteY114" fmla="*/ 4099821 h 4531303"/>
              <a:gd name="connsiteX115" fmla="*/ 2201444 w 4316523"/>
              <a:gd name="connsiteY115" fmla="*/ 4104583 h 4531303"/>
              <a:gd name="connsiteX116" fmla="*/ 2200492 w 4316523"/>
              <a:gd name="connsiteY116" fmla="*/ 4122681 h 4531303"/>
              <a:gd name="connsiteX117" fmla="*/ 2197634 w 4316523"/>
              <a:gd name="connsiteY117" fmla="*/ 4159828 h 4531303"/>
              <a:gd name="connsiteX118" fmla="*/ 2190967 w 4316523"/>
              <a:gd name="connsiteY118" fmla="*/ 4235076 h 4531303"/>
              <a:gd name="connsiteX119" fmla="*/ 2158582 w 4316523"/>
              <a:gd name="connsiteY119" fmla="*/ 4531303 h 4531303"/>
              <a:gd name="connsiteX0" fmla="*/ 3595933 w 3669016"/>
              <a:gd name="connsiteY0" fmla="*/ 0 h 4501982"/>
              <a:gd name="connsiteX1" fmla="*/ 3653054 w 3669016"/>
              <a:gd name="connsiteY1" fmla="*/ 1635910 h 4501982"/>
              <a:gd name="connsiteX2" fmla="*/ 3601619 w 3669016"/>
              <a:gd name="connsiteY2" fmla="*/ 1716872 h 4501982"/>
              <a:gd name="connsiteX3" fmla="*/ 3573997 w 3669016"/>
              <a:gd name="connsiteY3" fmla="*/ 1756877 h 4501982"/>
              <a:gd name="connsiteX4" fmla="*/ 3544469 w 3669016"/>
              <a:gd name="connsiteY4" fmla="*/ 1794977 h 4501982"/>
              <a:gd name="connsiteX5" fmla="*/ 3530182 w 3669016"/>
              <a:gd name="connsiteY5" fmla="*/ 1814027 h 4501982"/>
              <a:gd name="connsiteX6" fmla="*/ 3514942 w 3669016"/>
              <a:gd name="connsiteY6" fmla="*/ 1832125 h 4501982"/>
              <a:gd name="connsiteX7" fmla="*/ 3483509 w 3669016"/>
              <a:gd name="connsiteY7" fmla="*/ 1869272 h 4501982"/>
              <a:gd name="connsiteX8" fmla="*/ 3450172 w 3669016"/>
              <a:gd name="connsiteY8" fmla="*/ 1904515 h 4501982"/>
              <a:gd name="connsiteX9" fmla="*/ 3416834 w 3669016"/>
              <a:gd name="connsiteY9" fmla="*/ 1938805 h 4501982"/>
              <a:gd name="connsiteX10" fmla="*/ 3106319 w 3669016"/>
              <a:gd name="connsiteY10" fmla="*/ 2164547 h 4501982"/>
              <a:gd name="connsiteX11" fmla="*/ 3063457 w 3669016"/>
              <a:gd name="connsiteY11" fmla="*/ 2186455 h 4501982"/>
              <a:gd name="connsiteX12" fmla="*/ 3019642 w 3669016"/>
              <a:gd name="connsiteY12" fmla="*/ 2205505 h 4501982"/>
              <a:gd name="connsiteX13" fmla="*/ 2997734 w 3669016"/>
              <a:gd name="connsiteY13" fmla="*/ 2215030 h 4501982"/>
              <a:gd name="connsiteX14" fmla="*/ 2974874 w 3669016"/>
              <a:gd name="connsiteY14" fmla="*/ 2222650 h 4501982"/>
              <a:gd name="connsiteX15" fmla="*/ 2929154 w 3669016"/>
              <a:gd name="connsiteY15" fmla="*/ 2238842 h 4501982"/>
              <a:gd name="connsiteX16" fmla="*/ 2741512 w 3669016"/>
              <a:gd name="connsiteY16" fmla="*/ 2280752 h 4501982"/>
              <a:gd name="connsiteX17" fmla="*/ 2645309 w 3669016"/>
              <a:gd name="connsiteY17" fmla="*/ 2290277 h 4501982"/>
              <a:gd name="connsiteX18" fmla="*/ 2597684 w 3669016"/>
              <a:gd name="connsiteY18" fmla="*/ 2292182 h 4501982"/>
              <a:gd name="connsiteX19" fmla="*/ 2549107 w 3669016"/>
              <a:gd name="connsiteY19" fmla="*/ 2292182 h 4501982"/>
              <a:gd name="connsiteX20" fmla="*/ 2501482 w 3669016"/>
              <a:gd name="connsiteY20" fmla="*/ 2289325 h 4501982"/>
              <a:gd name="connsiteX21" fmla="*/ 2477669 w 3669016"/>
              <a:gd name="connsiteY21" fmla="*/ 2287420 h 4501982"/>
              <a:gd name="connsiteX22" fmla="*/ 2453857 w 3669016"/>
              <a:gd name="connsiteY22" fmla="*/ 2284562 h 4501982"/>
              <a:gd name="connsiteX23" fmla="*/ 2406232 w 3669016"/>
              <a:gd name="connsiteY23" fmla="*/ 2278847 h 4501982"/>
              <a:gd name="connsiteX24" fmla="*/ 2358607 w 3669016"/>
              <a:gd name="connsiteY24" fmla="*/ 2270275 h 4501982"/>
              <a:gd name="connsiteX25" fmla="*/ 2334794 w 3669016"/>
              <a:gd name="connsiteY25" fmla="*/ 2265512 h 4501982"/>
              <a:gd name="connsiteX26" fmla="*/ 2311934 w 3669016"/>
              <a:gd name="connsiteY26" fmla="*/ 2259797 h 4501982"/>
              <a:gd name="connsiteX27" fmla="*/ 2265262 w 3669016"/>
              <a:gd name="connsiteY27" fmla="*/ 2247415 h 4501982"/>
              <a:gd name="connsiteX28" fmla="*/ 2219542 w 3669016"/>
              <a:gd name="connsiteY28" fmla="*/ 2232175 h 4501982"/>
              <a:gd name="connsiteX29" fmla="*/ 2196682 w 3669016"/>
              <a:gd name="connsiteY29" fmla="*/ 2224555 h 4501982"/>
              <a:gd name="connsiteX30" fmla="*/ 2174774 w 3669016"/>
              <a:gd name="connsiteY30" fmla="*/ 2215982 h 4501982"/>
              <a:gd name="connsiteX31" fmla="*/ 2130007 w 3669016"/>
              <a:gd name="connsiteY31" fmla="*/ 2196932 h 4501982"/>
              <a:gd name="connsiteX32" fmla="*/ 2087144 w 3669016"/>
              <a:gd name="connsiteY32" fmla="*/ 2175025 h 4501982"/>
              <a:gd name="connsiteX33" fmla="*/ 2004277 w 3669016"/>
              <a:gd name="connsiteY33" fmla="*/ 2126447 h 4501982"/>
              <a:gd name="connsiteX34" fmla="*/ 1993799 w 3669016"/>
              <a:gd name="connsiteY34" fmla="*/ 2119780 h 4501982"/>
              <a:gd name="connsiteX35" fmla="*/ 1984274 w 3669016"/>
              <a:gd name="connsiteY35" fmla="*/ 2113112 h 4501982"/>
              <a:gd name="connsiteX36" fmla="*/ 1965224 w 3669016"/>
              <a:gd name="connsiteY36" fmla="*/ 2098825 h 4501982"/>
              <a:gd name="connsiteX37" fmla="*/ 1946174 w 3669016"/>
              <a:gd name="connsiteY37" fmla="*/ 2084537 h 4501982"/>
              <a:gd name="connsiteX38" fmla="*/ 1927124 w 3669016"/>
              <a:gd name="connsiteY38" fmla="*/ 2069297 h 4501982"/>
              <a:gd name="connsiteX39" fmla="*/ 1909027 w 3669016"/>
              <a:gd name="connsiteY39" fmla="*/ 2054057 h 4501982"/>
              <a:gd name="connsiteX40" fmla="*/ 1890929 w 3669016"/>
              <a:gd name="connsiteY40" fmla="*/ 2037865 h 4501982"/>
              <a:gd name="connsiteX41" fmla="*/ 1856639 w 3669016"/>
              <a:gd name="connsiteY41" fmla="*/ 2004527 h 4501982"/>
              <a:gd name="connsiteX42" fmla="*/ 1738529 w 3669016"/>
              <a:gd name="connsiteY42" fmla="*/ 1853080 h 4501982"/>
              <a:gd name="connsiteX43" fmla="*/ 1654709 w 3669016"/>
              <a:gd name="connsiteY43" fmla="*/ 1679725 h 4501982"/>
              <a:gd name="connsiteX44" fmla="*/ 1608037 w 3669016"/>
              <a:gd name="connsiteY44" fmla="*/ 1493035 h 4501982"/>
              <a:gd name="connsiteX45" fmla="*/ 1601369 w 3669016"/>
              <a:gd name="connsiteY45" fmla="*/ 1300630 h 4501982"/>
              <a:gd name="connsiteX46" fmla="*/ 1614704 w 3669016"/>
              <a:gd name="connsiteY46" fmla="*/ 1205380 h 4501982"/>
              <a:gd name="connsiteX47" fmla="*/ 1626134 w 3669016"/>
              <a:gd name="connsiteY47" fmla="*/ 1158707 h 4501982"/>
              <a:gd name="connsiteX48" fmla="*/ 1632802 w 3669016"/>
              <a:gd name="connsiteY48" fmla="*/ 1135847 h 4501982"/>
              <a:gd name="connsiteX49" fmla="*/ 1640422 w 3669016"/>
              <a:gd name="connsiteY49" fmla="*/ 1112987 h 4501982"/>
              <a:gd name="connsiteX50" fmla="*/ 1656614 w 3669016"/>
              <a:gd name="connsiteY50" fmla="*/ 1068220 h 4501982"/>
              <a:gd name="connsiteX51" fmla="*/ 1676617 w 3669016"/>
              <a:gd name="connsiteY51" fmla="*/ 1024405 h 4501982"/>
              <a:gd name="connsiteX52" fmla="*/ 1725194 w 3669016"/>
              <a:gd name="connsiteY52" fmla="*/ 941537 h 4501982"/>
              <a:gd name="connsiteX53" fmla="*/ 1785202 w 3669016"/>
              <a:gd name="connsiteY53" fmla="*/ 866290 h 4501982"/>
              <a:gd name="connsiteX54" fmla="*/ 1854734 w 3669016"/>
              <a:gd name="connsiteY54" fmla="*/ 799615 h 4501982"/>
              <a:gd name="connsiteX55" fmla="*/ 2199539 w 3669016"/>
              <a:gd name="connsiteY55" fmla="*/ 639595 h 4501982"/>
              <a:gd name="connsiteX56" fmla="*/ 2390992 w 3669016"/>
              <a:gd name="connsiteY56" fmla="*/ 641500 h 4501982"/>
              <a:gd name="connsiteX57" fmla="*/ 2483384 w 3669016"/>
              <a:gd name="connsiteY57" fmla="*/ 667217 h 4501982"/>
              <a:gd name="connsiteX58" fmla="*/ 2505292 w 3669016"/>
              <a:gd name="connsiteY58" fmla="*/ 676742 h 4501982"/>
              <a:gd name="connsiteX59" fmla="*/ 2527199 w 3669016"/>
              <a:gd name="connsiteY59" fmla="*/ 687220 h 4501982"/>
              <a:gd name="connsiteX60" fmla="*/ 2549107 w 3669016"/>
              <a:gd name="connsiteY60" fmla="*/ 697697 h 4501982"/>
              <a:gd name="connsiteX61" fmla="*/ 2570062 w 3669016"/>
              <a:gd name="connsiteY61" fmla="*/ 710080 h 4501982"/>
              <a:gd name="connsiteX62" fmla="*/ 2714842 w 3669016"/>
              <a:gd name="connsiteY62" fmla="*/ 835810 h 4501982"/>
              <a:gd name="connsiteX63" fmla="*/ 2816759 w 3669016"/>
              <a:gd name="connsiteY63" fmla="*/ 998687 h 4501982"/>
              <a:gd name="connsiteX64" fmla="*/ 2889149 w 3669016"/>
              <a:gd name="connsiteY64" fmla="*/ 1373020 h 4501982"/>
              <a:gd name="connsiteX65" fmla="*/ 2810092 w 3669016"/>
              <a:gd name="connsiteY65" fmla="*/ 1748305 h 4501982"/>
              <a:gd name="connsiteX66" fmla="*/ 2641499 w 3669016"/>
              <a:gd name="connsiteY66" fmla="*/ 2094062 h 4501982"/>
              <a:gd name="connsiteX67" fmla="*/ 2171917 w 3669016"/>
              <a:gd name="connsiteY67" fmla="*/ 2701757 h 4501982"/>
              <a:gd name="connsiteX68" fmla="*/ 1872832 w 3669016"/>
              <a:gd name="connsiteY68" fmla="*/ 2943692 h 4501982"/>
              <a:gd name="connsiteX69" fmla="*/ 1531837 w 3669016"/>
              <a:gd name="connsiteY69" fmla="*/ 3120857 h 4501982"/>
              <a:gd name="connsiteX70" fmla="*/ 1508977 w 3669016"/>
              <a:gd name="connsiteY70" fmla="*/ 3129430 h 4501982"/>
              <a:gd name="connsiteX71" fmla="*/ 1486117 w 3669016"/>
              <a:gd name="connsiteY71" fmla="*/ 3137050 h 4501982"/>
              <a:gd name="connsiteX72" fmla="*/ 1440397 w 3669016"/>
              <a:gd name="connsiteY72" fmla="*/ 3152290 h 4501982"/>
              <a:gd name="connsiteX73" fmla="*/ 1348004 w 3669016"/>
              <a:gd name="connsiteY73" fmla="*/ 3178960 h 4501982"/>
              <a:gd name="connsiteX74" fmla="*/ 1253707 w 3669016"/>
              <a:gd name="connsiteY74" fmla="*/ 3198962 h 4501982"/>
              <a:gd name="connsiteX75" fmla="*/ 1206082 w 3669016"/>
              <a:gd name="connsiteY75" fmla="*/ 3206582 h 4501982"/>
              <a:gd name="connsiteX76" fmla="*/ 1158457 w 3669016"/>
              <a:gd name="connsiteY76" fmla="*/ 3213250 h 4501982"/>
              <a:gd name="connsiteX77" fmla="*/ 774599 w 3669016"/>
              <a:gd name="connsiteY77" fmla="*/ 3208487 h 4501982"/>
              <a:gd name="connsiteX78" fmla="*/ 750787 w 3669016"/>
              <a:gd name="connsiteY78" fmla="*/ 3205630 h 4501982"/>
              <a:gd name="connsiteX79" fmla="*/ 726974 w 3669016"/>
              <a:gd name="connsiteY79" fmla="*/ 3200867 h 4501982"/>
              <a:gd name="connsiteX80" fmla="*/ 679349 w 3669016"/>
              <a:gd name="connsiteY80" fmla="*/ 3191342 h 4501982"/>
              <a:gd name="connsiteX81" fmla="*/ 632677 w 3669016"/>
              <a:gd name="connsiteY81" fmla="*/ 3179912 h 4501982"/>
              <a:gd name="connsiteX82" fmla="*/ 586004 w 3669016"/>
              <a:gd name="connsiteY82" fmla="*/ 3167530 h 4501982"/>
              <a:gd name="connsiteX83" fmla="*/ 540284 w 3669016"/>
              <a:gd name="connsiteY83" fmla="*/ 3151337 h 4501982"/>
              <a:gd name="connsiteX84" fmla="*/ 495517 w 3669016"/>
              <a:gd name="connsiteY84" fmla="*/ 3135145 h 4501982"/>
              <a:gd name="connsiteX85" fmla="*/ 451702 w 3669016"/>
              <a:gd name="connsiteY85" fmla="*/ 3116095 h 4501982"/>
              <a:gd name="connsiteX86" fmla="*/ 407887 w 3669016"/>
              <a:gd name="connsiteY86" fmla="*/ 3095140 h 4501982"/>
              <a:gd name="connsiteX87" fmla="*/ 108802 w 3669016"/>
              <a:gd name="connsiteY87" fmla="*/ 2857967 h 4501982"/>
              <a:gd name="connsiteX88" fmla="*/ 81179 w 3669016"/>
              <a:gd name="connsiteY88" fmla="*/ 2818915 h 4501982"/>
              <a:gd name="connsiteX89" fmla="*/ 67844 w 3669016"/>
              <a:gd name="connsiteY89" fmla="*/ 2798912 h 4501982"/>
              <a:gd name="connsiteX90" fmla="*/ 56414 w 3669016"/>
              <a:gd name="connsiteY90" fmla="*/ 2777957 h 4501982"/>
              <a:gd name="connsiteX91" fmla="*/ 50699 w 3669016"/>
              <a:gd name="connsiteY91" fmla="*/ 2767480 h 4501982"/>
              <a:gd name="connsiteX92" fmla="*/ 45937 w 3669016"/>
              <a:gd name="connsiteY92" fmla="*/ 2757002 h 4501982"/>
              <a:gd name="connsiteX93" fmla="*/ 35459 w 3669016"/>
              <a:gd name="connsiteY93" fmla="*/ 2735095 h 4501982"/>
              <a:gd name="connsiteX94" fmla="*/ 26887 w 3669016"/>
              <a:gd name="connsiteY94" fmla="*/ 2712235 h 4501982"/>
              <a:gd name="connsiteX95" fmla="*/ 19267 w 3669016"/>
              <a:gd name="connsiteY95" fmla="*/ 2689375 h 4501982"/>
              <a:gd name="connsiteX96" fmla="*/ 4979 w 3669016"/>
              <a:gd name="connsiteY96" fmla="*/ 2498875 h 4501982"/>
              <a:gd name="connsiteX97" fmla="*/ 73559 w 3669016"/>
              <a:gd name="connsiteY97" fmla="*/ 2319805 h 4501982"/>
              <a:gd name="connsiteX98" fmla="*/ 201194 w 3669016"/>
              <a:gd name="connsiteY98" fmla="*/ 2175977 h 4501982"/>
              <a:gd name="connsiteX99" fmla="*/ 366929 w 3669016"/>
              <a:gd name="connsiteY99" fmla="*/ 2078822 h 4501982"/>
              <a:gd name="connsiteX100" fmla="*/ 553619 w 3669016"/>
              <a:gd name="connsiteY100" fmla="*/ 2033102 h 4501982"/>
              <a:gd name="connsiteX101" fmla="*/ 935572 w 3669016"/>
              <a:gd name="connsiteY101" fmla="*/ 2060725 h 4501982"/>
              <a:gd name="connsiteX102" fmla="*/ 1120357 w 3669016"/>
              <a:gd name="connsiteY102" fmla="*/ 2114065 h 4501982"/>
              <a:gd name="connsiteX103" fmla="*/ 1298474 w 3669016"/>
              <a:gd name="connsiteY103" fmla="*/ 2186455 h 4501982"/>
              <a:gd name="connsiteX104" fmla="*/ 1468019 w 3669016"/>
              <a:gd name="connsiteY104" fmla="*/ 2276942 h 4501982"/>
              <a:gd name="connsiteX105" fmla="*/ 1627087 w 3669016"/>
              <a:gd name="connsiteY105" fmla="*/ 2385527 h 4501982"/>
              <a:gd name="connsiteX106" fmla="*/ 1896644 w 3669016"/>
              <a:gd name="connsiteY106" fmla="*/ 2658895 h 4501982"/>
              <a:gd name="connsiteX107" fmla="*/ 2080477 w 3669016"/>
              <a:gd name="connsiteY107" fmla="*/ 2996080 h 4501982"/>
              <a:gd name="connsiteX108" fmla="*/ 2139532 w 3669016"/>
              <a:gd name="connsiteY108" fmla="*/ 3178960 h 4501982"/>
              <a:gd name="connsiteX109" fmla="*/ 2179537 w 3669016"/>
              <a:gd name="connsiteY109" fmla="*/ 3367555 h 4501982"/>
              <a:gd name="connsiteX110" fmla="*/ 2202397 w 3669016"/>
              <a:gd name="connsiteY110" fmla="*/ 3559007 h 4501982"/>
              <a:gd name="connsiteX111" fmla="*/ 2210969 w 3669016"/>
              <a:gd name="connsiteY111" fmla="*/ 3751412 h 4501982"/>
              <a:gd name="connsiteX112" fmla="*/ 2208112 w 3669016"/>
              <a:gd name="connsiteY112" fmla="*/ 3943817 h 4501982"/>
              <a:gd name="connsiteX113" fmla="*/ 2203349 w 3669016"/>
              <a:gd name="connsiteY113" fmla="*/ 4040020 h 4501982"/>
              <a:gd name="connsiteX114" fmla="*/ 2201444 w 3669016"/>
              <a:gd name="connsiteY114" fmla="*/ 4070500 h 4501982"/>
              <a:gd name="connsiteX115" fmla="*/ 2201444 w 3669016"/>
              <a:gd name="connsiteY115" fmla="*/ 4075262 h 4501982"/>
              <a:gd name="connsiteX116" fmla="*/ 2200492 w 3669016"/>
              <a:gd name="connsiteY116" fmla="*/ 4093360 h 4501982"/>
              <a:gd name="connsiteX117" fmla="*/ 2197634 w 3669016"/>
              <a:gd name="connsiteY117" fmla="*/ 4130507 h 4501982"/>
              <a:gd name="connsiteX118" fmla="*/ 2190967 w 3669016"/>
              <a:gd name="connsiteY118" fmla="*/ 4205755 h 4501982"/>
              <a:gd name="connsiteX119" fmla="*/ 2158582 w 3669016"/>
              <a:gd name="connsiteY119" fmla="*/ 4501982 h 4501982"/>
              <a:gd name="connsiteX0" fmla="*/ 3595933 w 3843122"/>
              <a:gd name="connsiteY0" fmla="*/ 0 h 4501982"/>
              <a:gd name="connsiteX1" fmla="*/ 3653054 w 3843122"/>
              <a:gd name="connsiteY1" fmla="*/ 1635910 h 4501982"/>
              <a:gd name="connsiteX2" fmla="*/ 3601619 w 3843122"/>
              <a:gd name="connsiteY2" fmla="*/ 1716872 h 4501982"/>
              <a:gd name="connsiteX3" fmla="*/ 3573997 w 3843122"/>
              <a:gd name="connsiteY3" fmla="*/ 1756877 h 4501982"/>
              <a:gd name="connsiteX4" fmla="*/ 3544469 w 3843122"/>
              <a:gd name="connsiteY4" fmla="*/ 1794977 h 4501982"/>
              <a:gd name="connsiteX5" fmla="*/ 3530182 w 3843122"/>
              <a:gd name="connsiteY5" fmla="*/ 1814027 h 4501982"/>
              <a:gd name="connsiteX6" fmla="*/ 3514942 w 3843122"/>
              <a:gd name="connsiteY6" fmla="*/ 1832125 h 4501982"/>
              <a:gd name="connsiteX7" fmla="*/ 3483509 w 3843122"/>
              <a:gd name="connsiteY7" fmla="*/ 1869272 h 4501982"/>
              <a:gd name="connsiteX8" fmla="*/ 3450172 w 3843122"/>
              <a:gd name="connsiteY8" fmla="*/ 1904515 h 4501982"/>
              <a:gd name="connsiteX9" fmla="*/ 3416834 w 3843122"/>
              <a:gd name="connsiteY9" fmla="*/ 1938805 h 4501982"/>
              <a:gd name="connsiteX10" fmla="*/ 3106319 w 3843122"/>
              <a:gd name="connsiteY10" fmla="*/ 2164547 h 4501982"/>
              <a:gd name="connsiteX11" fmla="*/ 3063457 w 3843122"/>
              <a:gd name="connsiteY11" fmla="*/ 2186455 h 4501982"/>
              <a:gd name="connsiteX12" fmla="*/ 3019642 w 3843122"/>
              <a:gd name="connsiteY12" fmla="*/ 2205505 h 4501982"/>
              <a:gd name="connsiteX13" fmla="*/ 2997734 w 3843122"/>
              <a:gd name="connsiteY13" fmla="*/ 2215030 h 4501982"/>
              <a:gd name="connsiteX14" fmla="*/ 2974874 w 3843122"/>
              <a:gd name="connsiteY14" fmla="*/ 2222650 h 4501982"/>
              <a:gd name="connsiteX15" fmla="*/ 2929154 w 3843122"/>
              <a:gd name="connsiteY15" fmla="*/ 2238842 h 4501982"/>
              <a:gd name="connsiteX16" fmla="*/ 2741512 w 3843122"/>
              <a:gd name="connsiteY16" fmla="*/ 2280752 h 4501982"/>
              <a:gd name="connsiteX17" fmla="*/ 2645309 w 3843122"/>
              <a:gd name="connsiteY17" fmla="*/ 2290277 h 4501982"/>
              <a:gd name="connsiteX18" fmla="*/ 2597684 w 3843122"/>
              <a:gd name="connsiteY18" fmla="*/ 2292182 h 4501982"/>
              <a:gd name="connsiteX19" fmla="*/ 2549107 w 3843122"/>
              <a:gd name="connsiteY19" fmla="*/ 2292182 h 4501982"/>
              <a:gd name="connsiteX20" fmla="*/ 2501482 w 3843122"/>
              <a:gd name="connsiteY20" fmla="*/ 2289325 h 4501982"/>
              <a:gd name="connsiteX21" fmla="*/ 2477669 w 3843122"/>
              <a:gd name="connsiteY21" fmla="*/ 2287420 h 4501982"/>
              <a:gd name="connsiteX22" fmla="*/ 2453857 w 3843122"/>
              <a:gd name="connsiteY22" fmla="*/ 2284562 h 4501982"/>
              <a:gd name="connsiteX23" fmla="*/ 2406232 w 3843122"/>
              <a:gd name="connsiteY23" fmla="*/ 2278847 h 4501982"/>
              <a:gd name="connsiteX24" fmla="*/ 2358607 w 3843122"/>
              <a:gd name="connsiteY24" fmla="*/ 2270275 h 4501982"/>
              <a:gd name="connsiteX25" fmla="*/ 2334794 w 3843122"/>
              <a:gd name="connsiteY25" fmla="*/ 2265512 h 4501982"/>
              <a:gd name="connsiteX26" fmla="*/ 2311934 w 3843122"/>
              <a:gd name="connsiteY26" fmla="*/ 2259797 h 4501982"/>
              <a:gd name="connsiteX27" fmla="*/ 2265262 w 3843122"/>
              <a:gd name="connsiteY27" fmla="*/ 2247415 h 4501982"/>
              <a:gd name="connsiteX28" fmla="*/ 2219542 w 3843122"/>
              <a:gd name="connsiteY28" fmla="*/ 2232175 h 4501982"/>
              <a:gd name="connsiteX29" fmla="*/ 2196682 w 3843122"/>
              <a:gd name="connsiteY29" fmla="*/ 2224555 h 4501982"/>
              <a:gd name="connsiteX30" fmla="*/ 2174774 w 3843122"/>
              <a:gd name="connsiteY30" fmla="*/ 2215982 h 4501982"/>
              <a:gd name="connsiteX31" fmla="*/ 2130007 w 3843122"/>
              <a:gd name="connsiteY31" fmla="*/ 2196932 h 4501982"/>
              <a:gd name="connsiteX32" fmla="*/ 2087144 w 3843122"/>
              <a:gd name="connsiteY32" fmla="*/ 2175025 h 4501982"/>
              <a:gd name="connsiteX33" fmla="*/ 2004277 w 3843122"/>
              <a:gd name="connsiteY33" fmla="*/ 2126447 h 4501982"/>
              <a:gd name="connsiteX34" fmla="*/ 1993799 w 3843122"/>
              <a:gd name="connsiteY34" fmla="*/ 2119780 h 4501982"/>
              <a:gd name="connsiteX35" fmla="*/ 1984274 w 3843122"/>
              <a:gd name="connsiteY35" fmla="*/ 2113112 h 4501982"/>
              <a:gd name="connsiteX36" fmla="*/ 1965224 w 3843122"/>
              <a:gd name="connsiteY36" fmla="*/ 2098825 h 4501982"/>
              <a:gd name="connsiteX37" fmla="*/ 1946174 w 3843122"/>
              <a:gd name="connsiteY37" fmla="*/ 2084537 h 4501982"/>
              <a:gd name="connsiteX38" fmla="*/ 1927124 w 3843122"/>
              <a:gd name="connsiteY38" fmla="*/ 2069297 h 4501982"/>
              <a:gd name="connsiteX39" fmla="*/ 1909027 w 3843122"/>
              <a:gd name="connsiteY39" fmla="*/ 2054057 h 4501982"/>
              <a:gd name="connsiteX40" fmla="*/ 1890929 w 3843122"/>
              <a:gd name="connsiteY40" fmla="*/ 2037865 h 4501982"/>
              <a:gd name="connsiteX41" fmla="*/ 1856639 w 3843122"/>
              <a:gd name="connsiteY41" fmla="*/ 2004527 h 4501982"/>
              <a:gd name="connsiteX42" fmla="*/ 1738529 w 3843122"/>
              <a:gd name="connsiteY42" fmla="*/ 1853080 h 4501982"/>
              <a:gd name="connsiteX43" fmla="*/ 1654709 w 3843122"/>
              <a:gd name="connsiteY43" fmla="*/ 1679725 h 4501982"/>
              <a:gd name="connsiteX44" fmla="*/ 1608037 w 3843122"/>
              <a:gd name="connsiteY44" fmla="*/ 1493035 h 4501982"/>
              <a:gd name="connsiteX45" fmla="*/ 1601369 w 3843122"/>
              <a:gd name="connsiteY45" fmla="*/ 1300630 h 4501982"/>
              <a:gd name="connsiteX46" fmla="*/ 1614704 w 3843122"/>
              <a:gd name="connsiteY46" fmla="*/ 1205380 h 4501982"/>
              <a:gd name="connsiteX47" fmla="*/ 1626134 w 3843122"/>
              <a:gd name="connsiteY47" fmla="*/ 1158707 h 4501982"/>
              <a:gd name="connsiteX48" fmla="*/ 1632802 w 3843122"/>
              <a:gd name="connsiteY48" fmla="*/ 1135847 h 4501982"/>
              <a:gd name="connsiteX49" fmla="*/ 1640422 w 3843122"/>
              <a:gd name="connsiteY49" fmla="*/ 1112987 h 4501982"/>
              <a:gd name="connsiteX50" fmla="*/ 1656614 w 3843122"/>
              <a:gd name="connsiteY50" fmla="*/ 1068220 h 4501982"/>
              <a:gd name="connsiteX51" fmla="*/ 1676617 w 3843122"/>
              <a:gd name="connsiteY51" fmla="*/ 1024405 h 4501982"/>
              <a:gd name="connsiteX52" fmla="*/ 1725194 w 3843122"/>
              <a:gd name="connsiteY52" fmla="*/ 941537 h 4501982"/>
              <a:gd name="connsiteX53" fmla="*/ 1785202 w 3843122"/>
              <a:gd name="connsiteY53" fmla="*/ 866290 h 4501982"/>
              <a:gd name="connsiteX54" fmla="*/ 1854734 w 3843122"/>
              <a:gd name="connsiteY54" fmla="*/ 799615 h 4501982"/>
              <a:gd name="connsiteX55" fmla="*/ 2199539 w 3843122"/>
              <a:gd name="connsiteY55" fmla="*/ 639595 h 4501982"/>
              <a:gd name="connsiteX56" fmla="*/ 2390992 w 3843122"/>
              <a:gd name="connsiteY56" fmla="*/ 641500 h 4501982"/>
              <a:gd name="connsiteX57" fmla="*/ 2483384 w 3843122"/>
              <a:gd name="connsiteY57" fmla="*/ 667217 h 4501982"/>
              <a:gd name="connsiteX58" fmla="*/ 2505292 w 3843122"/>
              <a:gd name="connsiteY58" fmla="*/ 676742 h 4501982"/>
              <a:gd name="connsiteX59" fmla="*/ 2527199 w 3843122"/>
              <a:gd name="connsiteY59" fmla="*/ 687220 h 4501982"/>
              <a:gd name="connsiteX60" fmla="*/ 2549107 w 3843122"/>
              <a:gd name="connsiteY60" fmla="*/ 697697 h 4501982"/>
              <a:gd name="connsiteX61" fmla="*/ 2570062 w 3843122"/>
              <a:gd name="connsiteY61" fmla="*/ 710080 h 4501982"/>
              <a:gd name="connsiteX62" fmla="*/ 2714842 w 3843122"/>
              <a:gd name="connsiteY62" fmla="*/ 835810 h 4501982"/>
              <a:gd name="connsiteX63" fmla="*/ 2816759 w 3843122"/>
              <a:gd name="connsiteY63" fmla="*/ 998687 h 4501982"/>
              <a:gd name="connsiteX64" fmla="*/ 2889149 w 3843122"/>
              <a:gd name="connsiteY64" fmla="*/ 1373020 h 4501982"/>
              <a:gd name="connsiteX65" fmla="*/ 2810092 w 3843122"/>
              <a:gd name="connsiteY65" fmla="*/ 1748305 h 4501982"/>
              <a:gd name="connsiteX66" fmla="*/ 2641499 w 3843122"/>
              <a:gd name="connsiteY66" fmla="*/ 2094062 h 4501982"/>
              <a:gd name="connsiteX67" fmla="*/ 2171917 w 3843122"/>
              <a:gd name="connsiteY67" fmla="*/ 2701757 h 4501982"/>
              <a:gd name="connsiteX68" fmla="*/ 1872832 w 3843122"/>
              <a:gd name="connsiteY68" fmla="*/ 2943692 h 4501982"/>
              <a:gd name="connsiteX69" fmla="*/ 1531837 w 3843122"/>
              <a:gd name="connsiteY69" fmla="*/ 3120857 h 4501982"/>
              <a:gd name="connsiteX70" fmla="*/ 1508977 w 3843122"/>
              <a:gd name="connsiteY70" fmla="*/ 3129430 h 4501982"/>
              <a:gd name="connsiteX71" fmla="*/ 1486117 w 3843122"/>
              <a:gd name="connsiteY71" fmla="*/ 3137050 h 4501982"/>
              <a:gd name="connsiteX72" fmla="*/ 1440397 w 3843122"/>
              <a:gd name="connsiteY72" fmla="*/ 3152290 h 4501982"/>
              <a:gd name="connsiteX73" fmla="*/ 1348004 w 3843122"/>
              <a:gd name="connsiteY73" fmla="*/ 3178960 h 4501982"/>
              <a:gd name="connsiteX74" fmla="*/ 1253707 w 3843122"/>
              <a:gd name="connsiteY74" fmla="*/ 3198962 h 4501982"/>
              <a:gd name="connsiteX75" fmla="*/ 1206082 w 3843122"/>
              <a:gd name="connsiteY75" fmla="*/ 3206582 h 4501982"/>
              <a:gd name="connsiteX76" fmla="*/ 1158457 w 3843122"/>
              <a:gd name="connsiteY76" fmla="*/ 3213250 h 4501982"/>
              <a:gd name="connsiteX77" fmla="*/ 774599 w 3843122"/>
              <a:gd name="connsiteY77" fmla="*/ 3208487 h 4501982"/>
              <a:gd name="connsiteX78" fmla="*/ 750787 w 3843122"/>
              <a:gd name="connsiteY78" fmla="*/ 3205630 h 4501982"/>
              <a:gd name="connsiteX79" fmla="*/ 726974 w 3843122"/>
              <a:gd name="connsiteY79" fmla="*/ 3200867 h 4501982"/>
              <a:gd name="connsiteX80" fmla="*/ 679349 w 3843122"/>
              <a:gd name="connsiteY80" fmla="*/ 3191342 h 4501982"/>
              <a:gd name="connsiteX81" fmla="*/ 632677 w 3843122"/>
              <a:gd name="connsiteY81" fmla="*/ 3179912 h 4501982"/>
              <a:gd name="connsiteX82" fmla="*/ 586004 w 3843122"/>
              <a:gd name="connsiteY82" fmla="*/ 3167530 h 4501982"/>
              <a:gd name="connsiteX83" fmla="*/ 540284 w 3843122"/>
              <a:gd name="connsiteY83" fmla="*/ 3151337 h 4501982"/>
              <a:gd name="connsiteX84" fmla="*/ 495517 w 3843122"/>
              <a:gd name="connsiteY84" fmla="*/ 3135145 h 4501982"/>
              <a:gd name="connsiteX85" fmla="*/ 451702 w 3843122"/>
              <a:gd name="connsiteY85" fmla="*/ 3116095 h 4501982"/>
              <a:gd name="connsiteX86" fmla="*/ 407887 w 3843122"/>
              <a:gd name="connsiteY86" fmla="*/ 3095140 h 4501982"/>
              <a:gd name="connsiteX87" fmla="*/ 108802 w 3843122"/>
              <a:gd name="connsiteY87" fmla="*/ 2857967 h 4501982"/>
              <a:gd name="connsiteX88" fmla="*/ 81179 w 3843122"/>
              <a:gd name="connsiteY88" fmla="*/ 2818915 h 4501982"/>
              <a:gd name="connsiteX89" fmla="*/ 67844 w 3843122"/>
              <a:gd name="connsiteY89" fmla="*/ 2798912 h 4501982"/>
              <a:gd name="connsiteX90" fmla="*/ 56414 w 3843122"/>
              <a:gd name="connsiteY90" fmla="*/ 2777957 h 4501982"/>
              <a:gd name="connsiteX91" fmla="*/ 50699 w 3843122"/>
              <a:gd name="connsiteY91" fmla="*/ 2767480 h 4501982"/>
              <a:gd name="connsiteX92" fmla="*/ 45937 w 3843122"/>
              <a:gd name="connsiteY92" fmla="*/ 2757002 h 4501982"/>
              <a:gd name="connsiteX93" fmla="*/ 35459 w 3843122"/>
              <a:gd name="connsiteY93" fmla="*/ 2735095 h 4501982"/>
              <a:gd name="connsiteX94" fmla="*/ 26887 w 3843122"/>
              <a:gd name="connsiteY94" fmla="*/ 2712235 h 4501982"/>
              <a:gd name="connsiteX95" fmla="*/ 19267 w 3843122"/>
              <a:gd name="connsiteY95" fmla="*/ 2689375 h 4501982"/>
              <a:gd name="connsiteX96" fmla="*/ 4979 w 3843122"/>
              <a:gd name="connsiteY96" fmla="*/ 2498875 h 4501982"/>
              <a:gd name="connsiteX97" fmla="*/ 73559 w 3843122"/>
              <a:gd name="connsiteY97" fmla="*/ 2319805 h 4501982"/>
              <a:gd name="connsiteX98" fmla="*/ 201194 w 3843122"/>
              <a:gd name="connsiteY98" fmla="*/ 2175977 h 4501982"/>
              <a:gd name="connsiteX99" fmla="*/ 366929 w 3843122"/>
              <a:gd name="connsiteY99" fmla="*/ 2078822 h 4501982"/>
              <a:gd name="connsiteX100" fmla="*/ 553619 w 3843122"/>
              <a:gd name="connsiteY100" fmla="*/ 2033102 h 4501982"/>
              <a:gd name="connsiteX101" fmla="*/ 935572 w 3843122"/>
              <a:gd name="connsiteY101" fmla="*/ 2060725 h 4501982"/>
              <a:gd name="connsiteX102" fmla="*/ 1120357 w 3843122"/>
              <a:gd name="connsiteY102" fmla="*/ 2114065 h 4501982"/>
              <a:gd name="connsiteX103" fmla="*/ 1298474 w 3843122"/>
              <a:gd name="connsiteY103" fmla="*/ 2186455 h 4501982"/>
              <a:gd name="connsiteX104" fmla="*/ 1468019 w 3843122"/>
              <a:gd name="connsiteY104" fmla="*/ 2276942 h 4501982"/>
              <a:gd name="connsiteX105" fmla="*/ 1627087 w 3843122"/>
              <a:gd name="connsiteY105" fmla="*/ 2385527 h 4501982"/>
              <a:gd name="connsiteX106" fmla="*/ 1896644 w 3843122"/>
              <a:gd name="connsiteY106" fmla="*/ 2658895 h 4501982"/>
              <a:gd name="connsiteX107" fmla="*/ 2080477 w 3843122"/>
              <a:gd name="connsiteY107" fmla="*/ 2996080 h 4501982"/>
              <a:gd name="connsiteX108" fmla="*/ 2139532 w 3843122"/>
              <a:gd name="connsiteY108" fmla="*/ 3178960 h 4501982"/>
              <a:gd name="connsiteX109" fmla="*/ 2179537 w 3843122"/>
              <a:gd name="connsiteY109" fmla="*/ 3367555 h 4501982"/>
              <a:gd name="connsiteX110" fmla="*/ 2202397 w 3843122"/>
              <a:gd name="connsiteY110" fmla="*/ 3559007 h 4501982"/>
              <a:gd name="connsiteX111" fmla="*/ 2210969 w 3843122"/>
              <a:gd name="connsiteY111" fmla="*/ 3751412 h 4501982"/>
              <a:gd name="connsiteX112" fmla="*/ 2208112 w 3843122"/>
              <a:gd name="connsiteY112" fmla="*/ 3943817 h 4501982"/>
              <a:gd name="connsiteX113" fmla="*/ 2203349 w 3843122"/>
              <a:gd name="connsiteY113" fmla="*/ 4040020 h 4501982"/>
              <a:gd name="connsiteX114" fmla="*/ 2201444 w 3843122"/>
              <a:gd name="connsiteY114" fmla="*/ 4070500 h 4501982"/>
              <a:gd name="connsiteX115" fmla="*/ 2201444 w 3843122"/>
              <a:gd name="connsiteY115" fmla="*/ 4075262 h 4501982"/>
              <a:gd name="connsiteX116" fmla="*/ 2200492 w 3843122"/>
              <a:gd name="connsiteY116" fmla="*/ 4093360 h 4501982"/>
              <a:gd name="connsiteX117" fmla="*/ 2197634 w 3843122"/>
              <a:gd name="connsiteY117" fmla="*/ 4130507 h 4501982"/>
              <a:gd name="connsiteX118" fmla="*/ 2190967 w 3843122"/>
              <a:gd name="connsiteY118" fmla="*/ 4205755 h 4501982"/>
              <a:gd name="connsiteX119" fmla="*/ 2158582 w 3843122"/>
              <a:gd name="connsiteY119" fmla="*/ 4501982 h 4501982"/>
              <a:gd name="connsiteX0" fmla="*/ 3555550 w 3816990"/>
              <a:gd name="connsiteY0" fmla="*/ 0 h 4615084"/>
              <a:gd name="connsiteX1" fmla="*/ 3653054 w 3816990"/>
              <a:gd name="connsiteY1" fmla="*/ 1749012 h 4615084"/>
              <a:gd name="connsiteX2" fmla="*/ 3601619 w 3816990"/>
              <a:gd name="connsiteY2" fmla="*/ 1829974 h 4615084"/>
              <a:gd name="connsiteX3" fmla="*/ 3573997 w 3816990"/>
              <a:gd name="connsiteY3" fmla="*/ 1869979 h 4615084"/>
              <a:gd name="connsiteX4" fmla="*/ 3544469 w 3816990"/>
              <a:gd name="connsiteY4" fmla="*/ 1908079 h 4615084"/>
              <a:gd name="connsiteX5" fmla="*/ 3530182 w 3816990"/>
              <a:gd name="connsiteY5" fmla="*/ 1927129 h 4615084"/>
              <a:gd name="connsiteX6" fmla="*/ 3514942 w 3816990"/>
              <a:gd name="connsiteY6" fmla="*/ 1945227 h 4615084"/>
              <a:gd name="connsiteX7" fmla="*/ 3483509 w 3816990"/>
              <a:gd name="connsiteY7" fmla="*/ 1982374 h 4615084"/>
              <a:gd name="connsiteX8" fmla="*/ 3450172 w 3816990"/>
              <a:gd name="connsiteY8" fmla="*/ 2017617 h 4615084"/>
              <a:gd name="connsiteX9" fmla="*/ 3416834 w 3816990"/>
              <a:gd name="connsiteY9" fmla="*/ 2051907 h 4615084"/>
              <a:gd name="connsiteX10" fmla="*/ 3106319 w 3816990"/>
              <a:gd name="connsiteY10" fmla="*/ 2277649 h 4615084"/>
              <a:gd name="connsiteX11" fmla="*/ 3063457 w 3816990"/>
              <a:gd name="connsiteY11" fmla="*/ 2299557 h 4615084"/>
              <a:gd name="connsiteX12" fmla="*/ 3019642 w 3816990"/>
              <a:gd name="connsiteY12" fmla="*/ 2318607 h 4615084"/>
              <a:gd name="connsiteX13" fmla="*/ 2997734 w 3816990"/>
              <a:gd name="connsiteY13" fmla="*/ 2328132 h 4615084"/>
              <a:gd name="connsiteX14" fmla="*/ 2974874 w 3816990"/>
              <a:gd name="connsiteY14" fmla="*/ 2335752 h 4615084"/>
              <a:gd name="connsiteX15" fmla="*/ 2929154 w 3816990"/>
              <a:gd name="connsiteY15" fmla="*/ 2351944 h 4615084"/>
              <a:gd name="connsiteX16" fmla="*/ 2741512 w 3816990"/>
              <a:gd name="connsiteY16" fmla="*/ 2393854 h 4615084"/>
              <a:gd name="connsiteX17" fmla="*/ 2645309 w 3816990"/>
              <a:gd name="connsiteY17" fmla="*/ 2403379 h 4615084"/>
              <a:gd name="connsiteX18" fmla="*/ 2597684 w 3816990"/>
              <a:gd name="connsiteY18" fmla="*/ 2405284 h 4615084"/>
              <a:gd name="connsiteX19" fmla="*/ 2549107 w 3816990"/>
              <a:gd name="connsiteY19" fmla="*/ 2405284 h 4615084"/>
              <a:gd name="connsiteX20" fmla="*/ 2501482 w 3816990"/>
              <a:gd name="connsiteY20" fmla="*/ 2402427 h 4615084"/>
              <a:gd name="connsiteX21" fmla="*/ 2477669 w 3816990"/>
              <a:gd name="connsiteY21" fmla="*/ 2400522 h 4615084"/>
              <a:gd name="connsiteX22" fmla="*/ 2453857 w 3816990"/>
              <a:gd name="connsiteY22" fmla="*/ 2397664 h 4615084"/>
              <a:gd name="connsiteX23" fmla="*/ 2406232 w 3816990"/>
              <a:gd name="connsiteY23" fmla="*/ 2391949 h 4615084"/>
              <a:gd name="connsiteX24" fmla="*/ 2358607 w 3816990"/>
              <a:gd name="connsiteY24" fmla="*/ 2383377 h 4615084"/>
              <a:gd name="connsiteX25" fmla="*/ 2334794 w 3816990"/>
              <a:gd name="connsiteY25" fmla="*/ 2378614 h 4615084"/>
              <a:gd name="connsiteX26" fmla="*/ 2311934 w 3816990"/>
              <a:gd name="connsiteY26" fmla="*/ 2372899 h 4615084"/>
              <a:gd name="connsiteX27" fmla="*/ 2265262 w 3816990"/>
              <a:gd name="connsiteY27" fmla="*/ 2360517 h 4615084"/>
              <a:gd name="connsiteX28" fmla="*/ 2219542 w 3816990"/>
              <a:gd name="connsiteY28" fmla="*/ 2345277 h 4615084"/>
              <a:gd name="connsiteX29" fmla="*/ 2196682 w 3816990"/>
              <a:gd name="connsiteY29" fmla="*/ 2337657 h 4615084"/>
              <a:gd name="connsiteX30" fmla="*/ 2174774 w 3816990"/>
              <a:gd name="connsiteY30" fmla="*/ 2329084 h 4615084"/>
              <a:gd name="connsiteX31" fmla="*/ 2130007 w 3816990"/>
              <a:gd name="connsiteY31" fmla="*/ 2310034 h 4615084"/>
              <a:gd name="connsiteX32" fmla="*/ 2087144 w 3816990"/>
              <a:gd name="connsiteY32" fmla="*/ 2288127 h 4615084"/>
              <a:gd name="connsiteX33" fmla="*/ 2004277 w 3816990"/>
              <a:gd name="connsiteY33" fmla="*/ 2239549 h 4615084"/>
              <a:gd name="connsiteX34" fmla="*/ 1993799 w 3816990"/>
              <a:gd name="connsiteY34" fmla="*/ 2232882 h 4615084"/>
              <a:gd name="connsiteX35" fmla="*/ 1984274 w 3816990"/>
              <a:gd name="connsiteY35" fmla="*/ 2226214 h 4615084"/>
              <a:gd name="connsiteX36" fmla="*/ 1965224 w 3816990"/>
              <a:gd name="connsiteY36" fmla="*/ 2211927 h 4615084"/>
              <a:gd name="connsiteX37" fmla="*/ 1946174 w 3816990"/>
              <a:gd name="connsiteY37" fmla="*/ 2197639 h 4615084"/>
              <a:gd name="connsiteX38" fmla="*/ 1927124 w 3816990"/>
              <a:gd name="connsiteY38" fmla="*/ 2182399 h 4615084"/>
              <a:gd name="connsiteX39" fmla="*/ 1909027 w 3816990"/>
              <a:gd name="connsiteY39" fmla="*/ 2167159 h 4615084"/>
              <a:gd name="connsiteX40" fmla="*/ 1890929 w 3816990"/>
              <a:gd name="connsiteY40" fmla="*/ 2150967 h 4615084"/>
              <a:gd name="connsiteX41" fmla="*/ 1856639 w 3816990"/>
              <a:gd name="connsiteY41" fmla="*/ 2117629 h 4615084"/>
              <a:gd name="connsiteX42" fmla="*/ 1738529 w 3816990"/>
              <a:gd name="connsiteY42" fmla="*/ 1966182 h 4615084"/>
              <a:gd name="connsiteX43" fmla="*/ 1654709 w 3816990"/>
              <a:gd name="connsiteY43" fmla="*/ 1792827 h 4615084"/>
              <a:gd name="connsiteX44" fmla="*/ 1608037 w 3816990"/>
              <a:gd name="connsiteY44" fmla="*/ 1606137 h 4615084"/>
              <a:gd name="connsiteX45" fmla="*/ 1601369 w 3816990"/>
              <a:gd name="connsiteY45" fmla="*/ 1413732 h 4615084"/>
              <a:gd name="connsiteX46" fmla="*/ 1614704 w 3816990"/>
              <a:gd name="connsiteY46" fmla="*/ 1318482 h 4615084"/>
              <a:gd name="connsiteX47" fmla="*/ 1626134 w 3816990"/>
              <a:gd name="connsiteY47" fmla="*/ 1271809 h 4615084"/>
              <a:gd name="connsiteX48" fmla="*/ 1632802 w 3816990"/>
              <a:gd name="connsiteY48" fmla="*/ 1248949 h 4615084"/>
              <a:gd name="connsiteX49" fmla="*/ 1640422 w 3816990"/>
              <a:gd name="connsiteY49" fmla="*/ 1226089 h 4615084"/>
              <a:gd name="connsiteX50" fmla="*/ 1656614 w 3816990"/>
              <a:gd name="connsiteY50" fmla="*/ 1181322 h 4615084"/>
              <a:gd name="connsiteX51" fmla="*/ 1676617 w 3816990"/>
              <a:gd name="connsiteY51" fmla="*/ 1137507 h 4615084"/>
              <a:gd name="connsiteX52" fmla="*/ 1725194 w 3816990"/>
              <a:gd name="connsiteY52" fmla="*/ 1054639 h 4615084"/>
              <a:gd name="connsiteX53" fmla="*/ 1785202 w 3816990"/>
              <a:gd name="connsiteY53" fmla="*/ 979392 h 4615084"/>
              <a:gd name="connsiteX54" fmla="*/ 1854734 w 3816990"/>
              <a:gd name="connsiteY54" fmla="*/ 912717 h 4615084"/>
              <a:gd name="connsiteX55" fmla="*/ 2199539 w 3816990"/>
              <a:gd name="connsiteY55" fmla="*/ 752697 h 4615084"/>
              <a:gd name="connsiteX56" fmla="*/ 2390992 w 3816990"/>
              <a:gd name="connsiteY56" fmla="*/ 754602 h 4615084"/>
              <a:gd name="connsiteX57" fmla="*/ 2483384 w 3816990"/>
              <a:gd name="connsiteY57" fmla="*/ 780319 h 4615084"/>
              <a:gd name="connsiteX58" fmla="*/ 2505292 w 3816990"/>
              <a:gd name="connsiteY58" fmla="*/ 789844 h 4615084"/>
              <a:gd name="connsiteX59" fmla="*/ 2527199 w 3816990"/>
              <a:gd name="connsiteY59" fmla="*/ 800322 h 4615084"/>
              <a:gd name="connsiteX60" fmla="*/ 2549107 w 3816990"/>
              <a:gd name="connsiteY60" fmla="*/ 810799 h 4615084"/>
              <a:gd name="connsiteX61" fmla="*/ 2570062 w 3816990"/>
              <a:gd name="connsiteY61" fmla="*/ 823182 h 4615084"/>
              <a:gd name="connsiteX62" fmla="*/ 2714842 w 3816990"/>
              <a:gd name="connsiteY62" fmla="*/ 948912 h 4615084"/>
              <a:gd name="connsiteX63" fmla="*/ 2816759 w 3816990"/>
              <a:gd name="connsiteY63" fmla="*/ 1111789 h 4615084"/>
              <a:gd name="connsiteX64" fmla="*/ 2889149 w 3816990"/>
              <a:gd name="connsiteY64" fmla="*/ 1486122 h 4615084"/>
              <a:gd name="connsiteX65" fmla="*/ 2810092 w 3816990"/>
              <a:gd name="connsiteY65" fmla="*/ 1861407 h 4615084"/>
              <a:gd name="connsiteX66" fmla="*/ 2641499 w 3816990"/>
              <a:gd name="connsiteY66" fmla="*/ 2207164 h 4615084"/>
              <a:gd name="connsiteX67" fmla="*/ 2171917 w 3816990"/>
              <a:gd name="connsiteY67" fmla="*/ 2814859 h 4615084"/>
              <a:gd name="connsiteX68" fmla="*/ 1872832 w 3816990"/>
              <a:gd name="connsiteY68" fmla="*/ 3056794 h 4615084"/>
              <a:gd name="connsiteX69" fmla="*/ 1531837 w 3816990"/>
              <a:gd name="connsiteY69" fmla="*/ 3233959 h 4615084"/>
              <a:gd name="connsiteX70" fmla="*/ 1508977 w 3816990"/>
              <a:gd name="connsiteY70" fmla="*/ 3242532 h 4615084"/>
              <a:gd name="connsiteX71" fmla="*/ 1486117 w 3816990"/>
              <a:gd name="connsiteY71" fmla="*/ 3250152 h 4615084"/>
              <a:gd name="connsiteX72" fmla="*/ 1440397 w 3816990"/>
              <a:gd name="connsiteY72" fmla="*/ 3265392 h 4615084"/>
              <a:gd name="connsiteX73" fmla="*/ 1348004 w 3816990"/>
              <a:gd name="connsiteY73" fmla="*/ 3292062 h 4615084"/>
              <a:gd name="connsiteX74" fmla="*/ 1253707 w 3816990"/>
              <a:gd name="connsiteY74" fmla="*/ 3312064 h 4615084"/>
              <a:gd name="connsiteX75" fmla="*/ 1206082 w 3816990"/>
              <a:gd name="connsiteY75" fmla="*/ 3319684 h 4615084"/>
              <a:gd name="connsiteX76" fmla="*/ 1158457 w 3816990"/>
              <a:gd name="connsiteY76" fmla="*/ 3326352 h 4615084"/>
              <a:gd name="connsiteX77" fmla="*/ 774599 w 3816990"/>
              <a:gd name="connsiteY77" fmla="*/ 3321589 h 4615084"/>
              <a:gd name="connsiteX78" fmla="*/ 750787 w 3816990"/>
              <a:gd name="connsiteY78" fmla="*/ 3318732 h 4615084"/>
              <a:gd name="connsiteX79" fmla="*/ 726974 w 3816990"/>
              <a:gd name="connsiteY79" fmla="*/ 3313969 h 4615084"/>
              <a:gd name="connsiteX80" fmla="*/ 679349 w 3816990"/>
              <a:gd name="connsiteY80" fmla="*/ 3304444 h 4615084"/>
              <a:gd name="connsiteX81" fmla="*/ 632677 w 3816990"/>
              <a:gd name="connsiteY81" fmla="*/ 3293014 h 4615084"/>
              <a:gd name="connsiteX82" fmla="*/ 586004 w 3816990"/>
              <a:gd name="connsiteY82" fmla="*/ 3280632 h 4615084"/>
              <a:gd name="connsiteX83" fmla="*/ 540284 w 3816990"/>
              <a:gd name="connsiteY83" fmla="*/ 3264439 h 4615084"/>
              <a:gd name="connsiteX84" fmla="*/ 495517 w 3816990"/>
              <a:gd name="connsiteY84" fmla="*/ 3248247 h 4615084"/>
              <a:gd name="connsiteX85" fmla="*/ 451702 w 3816990"/>
              <a:gd name="connsiteY85" fmla="*/ 3229197 h 4615084"/>
              <a:gd name="connsiteX86" fmla="*/ 407887 w 3816990"/>
              <a:gd name="connsiteY86" fmla="*/ 3208242 h 4615084"/>
              <a:gd name="connsiteX87" fmla="*/ 108802 w 3816990"/>
              <a:gd name="connsiteY87" fmla="*/ 2971069 h 4615084"/>
              <a:gd name="connsiteX88" fmla="*/ 81179 w 3816990"/>
              <a:gd name="connsiteY88" fmla="*/ 2932017 h 4615084"/>
              <a:gd name="connsiteX89" fmla="*/ 67844 w 3816990"/>
              <a:gd name="connsiteY89" fmla="*/ 2912014 h 4615084"/>
              <a:gd name="connsiteX90" fmla="*/ 56414 w 3816990"/>
              <a:gd name="connsiteY90" fmla="*/ 2891059 h 4615084"/>
              <a:gd name="connsiteX91" fmla="*/ 50699 w 3816990"/>
              <a:gd name="connsiteY91" fmla="*/ 2880582 h 4615084"/>
              <a:gd name="connsiteX92" fmla="*/ 45937 w 3816990"/>
              <a:gd name="connsiteY92" fmla="*/ 2870104 h 4615084"/>
              <a:gd name="connsiteX93" fmla="*/ 35459 w 3816990"/>
              <a:gd name="connsiteY93" fmla="*/ 2848197 h 4615084"/>
              <a:gd name="connsiteX94" fmla="*/ 26887 w 3816990"/>
              <a:gd name="connsiteY94" fmla="*/ 2825337 h 4615084"/>
              <a:gd name="connsiteX95" fmla="*/ 19267 w 3816990"/>
              <a:gd name="connsiteY95" fmla="*/ 2802477 h 4615084"/>
              <a:gd name="connsiteX96" fmla="*/ 4979 w 3816990"/>
              <a:gd name="connsiteY96" fmla="*/ 2611977 h 4615084"/>
              <a:gd name="connsiteX97" fmla="*/ 73559 w 3816990"/>
              <a:gd name="connsiteY97" fmla="*/ 2432907 h 4615084"/>
              <a:gd name="connsiteX98" fmla="*/ 201194 w 3816990"/>
              <a:gd name="connsiteY98" fmla="*/ 2289079 h 4615084"/>
              <a:gd name="connsiteX99" fmla="*/ 366929 w 3816990"/>
              <a:gd name="connsiteY99" fmla="*/ 2191924 h 4615084"/>
              <a:gd name="connsiteX100" fmla="*/ 553619 w 3816990"/>
              <a:gd name="connsiteY100" fmla="*/ 2146204 h 4615084"/>
              <a:gd name="connsiteX101" fmla="*/ 935572 w 3816990"/>
              <a:gd name="connsiteY101" fmla="*/ 2173827 h 4615084"/>
              <a:gd name="connsiteX102" fmla="*/ 1120357 w 3816990"/>
              <a:gd name="connsiteY102" fmla="*/ 2227167 h 4615084"/>
              <a:gd name="connsiteX103" fmla="*/ 1298474 w 3816990"/>
              <a:gd name="connsiteY103" fmla="*/ 2299557 h 4615084"/>
              <a:gd name="connsiteX104" fmla="*/ 1468019 w 3816990"/>
              <a:gd name="connsiteY104" fmla="*/ 2390044 h 4615084"/>
              <a:gd name="connsiteX105" fmla="*/ 1627087 w 3816990"/>
              <a:gd name="connsiteY105" fmla="*/ 2498629 h 4615084"/>
              <a:gd name="connsiteX106" fmla="*/ 1896644 w 3816990"/>
              <a:gd name="connsiteY106" fmla="*/ 2771997 h 4615084"/>
              <a:gd name="connsiteX107" fmla="*/ 2080477 w 3816990"/>
              <a:gd name="connsiteY107" fmla="*/ 3109182 h 4615084"/>
              <a:gd name="connsiteX108" fmla="*/ 2139532 w 3816990"/>
              <a:gd name="connsiteY108" fmla="*/ 3292062 h 4615084"/>
              <a:gd name="connsiteX109" fmla="*/ 2179537 w 3816990"/>
              <a:gd name="connsiteY109" fmla="*/ 3480657 h 4615084"/>
              <a:gd name="connsiteX110" fmla="*/ 2202397 w 3816990"/>
              <a:gd name="connsiteY110" fmla="*/ 3672109 h 4615084"/>
              <a:gd name="connsiteX111" fmla="*/ 2210969 w 3816990"/>
              <a:gd name="connsiteY111" fmla="*/ 3864514 h 4615084"/>
              <a:gd name="connsiteX112" fmla="*/ 2208112 w 3816990"/>
              <a:gd name="connsiteY112" fmla="*/ 4056919 h 4615084"/>
              <a:gd name="connsiteX113" fmla="*/ 2203349 w 3816990"/>
              <a:gd name="connsiteY113" fmla="*/ 4153122 h 4615084"/>
              <a:gd name="connsiteX114" fmla="*/ 2201444 w 3816990"/>
              <a:gd name="connsiteY114" fmla="*/ 4183602 h 4615084"/>
              <a:gd name="connsiteX115" fmla="*/ 2201444 w 3816990"/>
              <a:gd name="connsiteY115" fmla="*/ 4188364 h 4615084"/>
              <a:gd name="connsiteX116" fmla="*/ 2200492 w 3816990"/>
              <a:gd name="connsiteY116" fmla="*/ 4206462 h 4615084"/>
              <a:gd name="connsiteX117" fmla="*/ 2197634 w 3816990"/>
              <a:gd name="connsiteY117" fmla="*/ 4243609 h 4615084"/>
              <a:gd name="connsiteX118" fmla="*/ 2190967 w 3816990"/>
              <a:gd name="connsiteY118" fmla="*/ 4318857 h 4615084"/>
              <a:gd name="connsiteX119" fmla="*/ 2158582 w 3816990"/>
              <a:gd name="connsiteY119" fmla="*/ 4615084 h 461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816990" h="4615084">
                <a:moveTo>
                  <a:pt x="3555550" y="0"/>
                </a:moveTo>
                <a:cubicBezTo>
                  <a:pt x="4037003" y="944429"/>
                  <a:pt x="3718777" y="1638522"/>
                  <a:pt x="3653054" y="1749012"/>
                </a:cubicBezTo>
                <a:cubicBezTo>
                  <a:pt x="3635909" y="1776634"/>
                  <a:pt x="3619717" y="1804257"/>
                  <a:pt x="3601619" y="1829974"/>
                </a:cubicBezTo>
                <a:cubicBezTo>
                  <a:pt x="3592094" y="1843309"/>
                  <a:pt x="3583522" y="1856644"/>
                  <a:pt x="3573997" y="1869979"/>
                </a:cubicBezTo>
                <a:lnTo>
                  <a:pt x="3544469" y="1908079"/>
                </a:lnTo>
                <a:lnTo>
                  <a:pt x="3530182" y="1927129"/>
                </a:lnTo>
                <a:lnTo>
                  <a:pt x="3514942" y="1945227"/>
                </a:lnTo>
                <a:lnTo>
                  <a:pt x="3483509" y="1982374"/>
                </a:lnTo>
                <a:cubicBezTo>
                  <a:pt x="3473032" y="1993804"/>
                  <a:pt x="3461602" y="2006187"/>
                  <a:pt x="3450172" y="2017617"/>
                </a:cubicBezTo>
                <a:cubicBezTo>
                  <a:pt x="3438742" y="2029047"/>
                  <a:pt x="3428264" y="2041429"/>
                  <a:pt x="3416834" y="2051907"/>
                </a:cubicBezTo>
                <a:cubicBezTo>
                  <a:pt x="3325394" y="2141442"/>
                  <a:pt x="3221572" y="2219547"/>
                  <a:pt x="3106319" y="2277649"/>
                </a:cubicBezTo>
                <a:cubicBezTo>
                  <a:pt x="3092032" y="2285269"/>
                  <a:pt x="3077744" y="2292889"/>
                  <a:pt x="3063457" y="2299557"/>
                </a:cubicBezTo>
                <a:lnTo>
                  <a:pt x="3019642" y="2318607"/>
                </a:lnTo>
                <a:cubicBezTo>
                  <a:pt x="3012022" y="2321464"/>
                  <a:pt x="3005354" y="2325274"/>
                  <a:pt x="2997734" y="2328132"/>
                </a:cubicBezTo>
                <a:lnTo>
                  <a:pt x="2974874" y="2335752"/>
                </a:lnTo>
                <a:lnTo>
                  <a:pt x="2929154" y="2351944"/>
                </a:lnTo>
                <a:cubicBezTo>
                  <a:pt x="2867242" y="2370042"/>
                  <a:pt x="2805329" y="2386234"/>
                  <a:pt x="2741512" y="2393854"/>
                </a:cubicBezTo>
                <a:cubicBezTo>
                  <a:pt x="2710079" y="2399569"/>
                  <a:pt x="2677694" y="2401474"/>
                  <a:pt x="2645309" y="2403379"/>
                </a:cubicBezTo>
                <a:cubicBezTo>
                  <a:pt x="2629117" y="2405284"/>
                  <a:pt x="2612924" y="2404332"/>
                  <a:pt x="2597684" y="2405284"/>
                </a:cubicBezTo>
                <a:cubicBezTo>
                  <a:pt x="2581492" y="2405284"/>
                  <a:pt x="2565299" y="2406237"/>
                  <a:pt x="2549107" y="2405284"/>
                </a:cubicBezTo>
                <a:lnTo>
                  <a:pt x="2501482" y="2402427"/>
                </a:lnTo>
                <a:cubicBezTo>
                  <a:pt x="2493862" y="2401474"/>
                  <a:pt x="2485289" y="2401474"/>
                  <a:pt x="2477669" y="2400522"/>
                </a:cubicBezTo>
                <a:lnTo>
                  <a:pt x="2453857" y="2397664"/>
                </a:lnTo>
                <a:lnTo>
                  <a:pt x="2406232" y="2391949"/>
                </a:lnTo>
                <a:lnTo>
                  <a:pt x="2358607" y="2383377"/>
                </a:lnTo>
                <a:lnTo>
                  <a:pt x="2334794" y="2378614"/>
                </a:lnTo>
                <a:lnTo>
                  <a:pt x="2311934" y="2372899"/>
                </a:lnTo>
                <a:lnTo>
                  <a:pt x="2265262" y="2360517"/>
                </a:lnTo>
                <a:cubicBezTo>
                  <a:pt x="2250022" y="2355754"/>
                  <a:pt x="2234782" y="2350039"/>
                  <a:pt x="2219542" y="2345277"/>
                </a:cubicBezTo>
                <a:lnTo>
                  <a:pt x="2196682" y="2337657"/>
                </a:lnTo>
                <a:cubicBezTo>
                  <a:pt x="2189062" y="2334799"/>
                  <a:pt x="2181442" y="2331942"/>
                  <a:pt x="2174774" y="2329084"/>
                </a:cubicBezTo>
                <a:lnTo>
                  <a:pt x="2130007" y="2310034"/>
                </a:lnTo>
                <a:cubicBezTo>
                  <a:pt x="2115719" y="2303367"/>
                  <a:pt x="2101432" y="2295747"/>
                  <a:pt x="2087144" y="2288127"/>
                </a:cubicBezTo>
                <a:cubicBezTo>
                  <a:pt x="2057617" y="2274792"/>
                  <a:pt x="2030947" y="2256694"/>
                  <a:pt x="2004277" y="2239549"/>
                </a:cubicBezTo>
                <a:cubicBezTo>
                  <a:pt x="2000467" y="2237644"/>
                  <a:pt x="1997609" y="2235739"/>
                  <a:pt x="1993799" y="2232882"/>
                </a:cubicBezTo>
                <a:lnTo>
                  <a:pt x="1984274" y="2226214"/>
                </a:lnTo>
                <a:lnTo>
                  <a:pt x="1965224" y="2211927"/>
                </a:lnTo>
                <a:lnTo>
                  <a:pt x="1946174" y="2197639"/>
                </a:lnTo>
                <a:cubicBezTo>
                  <a:pt x="1939507" y="2192877"/>
                  <a:pt x="1932839" y="2188114"/>
                  <a:pt x="1927124" y="2182399"/>
                </a:cubicBezTo>
                <a:lnTo>
                  <a:pt x="1909027" y="2167159"/>
                </a:lnTo>
                <a:cubicBezTo>
                  <a:pt x="1903312" y="2161444"/>
                  <a:pt x="1897597" y="2156682"/>
                  <a:pt x="1890929" y="2150967"/>
                </a:cubicBezTo>
                <a:cubicBezTo>
                  <a:pt x="1878547" y="2140489"/>
                  <a:pt x="1868069" y="2129059"/>
                  <a:pt x="1856639" y="2117629"/>
                </a:cubicBezTo>
                <a:cubicBezTo>
                  <a:pt x="1811872" y="2071909"/>
                  <a:pt x="1772819" y="2020474"/>
                  <a:pt x="1738529" y="1966182"/>
                </a:cubicBezTo>
                <a:cubicBezTo>
                  <a:pt x="1705192" y="1910937"/>
                  <a:pt x="1676617" y="1853787"/>
                  <a:pt x="1654709" y="1792827"/>
                </a:cubicBezTo>
                <a:cubicBezTo>
                  <a:pt x="1632802" y="1732819"/>
                  <a:pt x="1616609" y="1669954"/>
                  <a:pt x="1608037" y="1606137"/>
                </a:cubicBezTo>
                <a:cubicBezTo>
                  <a:pt x="1599464" y="1542319"/>
                  <a:pt x="1596607" y="1478502"/>
                  <a:pt x="1601369" y="1413732"/>
                </a:cubicBezTo>
                <a:cubicBezTo>
                  <a:pt x="1603274" y="1381347"/>
                  <a:pt x="1608989" y="1349914"/>
                  <a:pt x="1614704" y="1318482"/>
                </a:cubicBezTo>
                <a:cubicBezTo>
                  <a:pt x="1618514" y="1303242"/>
                  <a:pt x="1621372" y="1287049"/>
                  <a:pt x="1626134" y="1271809"/>
                </a:cubicBezTo>
                <a:lnTo>
                  <a:pt x="1632802" y="1248949"/>
                </a:lnTo>
                <a:lnTo>
                  <a:pt x="1640422" y="1226089"/>
                </a:lnTo>
                <a:cubicBezTo>
                  <a:pt x="1645184" y="1210849"/>
                  <a:pt x="1651852" y="1195609"/>
                  <a:pt x="1656614" y="1181322"/>
                </a:cubicBezTo>
                <a:cubicBezTo>
                  <a:pt x="1663282" y="1167034"/>
                  <a:pt x="1668997" y="1151794"/>
                  <a:pt x="1676617" y="1137507"/>
                </a:cubicBezTo>
                <a:cubicBezTo>
                  <a:pt x="1690904" y="1108932"/>
                  <a:pt x="1707097" y="1081309"/>
                  <a:pt x="1725194" y="1054639"/>
                </a:cubicBezTo>
                <a:cubicBezTo>
                  <a:pt x="1743292" y="1027969"/>
                  <a:pt x="1763294" y="1003204"/>
                  <a:pt x="1785202" y="979392"/>
                </a:cubicBezTo>
                <a:cubicBezTo>
                  <a:pt x="1807109" y="955579"/>
                  <a:pt x="1829969" y="933672"/>
                  <a:pt x="1854734" y="912717"/>
                </a:cubicBezTo>
                <a:cubicBezTo>
                  <a:pt x="1952842" y="829849"/>
                  <a:pt x="2072857" y="772699"/>
                  <a:pt x="2199539" y="752697"/>
                </a:cubicBezTo>
                <a:cubicBezTo>
                  <a:pt x="2263357" y="742219"/>
                  <a:pt x="2328127" y="743172"/>
                  <a:pt x="2390992" y="754602"/>
                </a:cubicBezTo>
                <a:cubicBezTo>
                  <a:pt x="2422424" y="760317"/>
                  <a:pt x="2453857" y="768889"/>
                  <a:pt x="2483384" y="780319"/>
                </a:cubicBezTo>
                <a:cubicBezTo>
                  <a:pt x="2491004" y="783177"/>
                  <a:pt x="2498624" y="786034"/>
                  <a:pt x="2505292" y="789844"/>
                </a:cubicBezTo>
                <a:lnTo>
                  <a:pt x="2527199" y="800322"/>
                </a:lnTo>
                <a:lnTo>
                  <a:pt x="2549107" y="810799"/>
                </a:lnTo>
                <a:lnTo>
                  <a:pt x="2570062" y="823182"/>
                </a:lnTo>
                <a:cubicBezTo>
                  <a:pt x="2625307" y="856519"/>
                  <a:pt x="2673884" y="899382"/>
                  <a:pt x="2714842" y="948912"/>
                </a:cubicBezTo>
                <a:cubicBezTo>
                  <a:pt x="2755799" y="998442"/>
                  <a:pt x="2790089" y="1053687"/>
                  <a:pt x="2816759" y="1111789"/>
                </a:cubicBezTo>
                <a:cubicBezTo>
                  <a:pt x="2870099" y="1228947"/>
                  <a:pt x="2893912" y="1358487"/>
                  <a:pt x="2889149" y="1486122"/>
                </a:cubicBezTo>
                <a:cubicBezTo>
                  <a:pt x="2884387" y="1614709"/>
                  <a:pt x="2854859" y="1741392"/>
                  <a:pt x="2810092" y="1861407"/>
                </a:cubicBezTo>
                <a:cubicBezTo>
                  <a:pt x="2765324" y="1981422"/>
                  <a:pt x="2706269" y="2096674"/>
                  <a:pt x="2641499" y="2207164"/>
                </a:cubicBezTo>
                <a:cubicBezTo>
                  <a:pt x="2511007" y="2428144"/>
                  <a:pt x="2356702" y="2635789"/>
                  <a:pt x="2171917" y="2814859"/>
                </a:cubicBezTo>
                <a:cubicBezTo>
                  <a:pt x="2080477" y="2904394"/>
                  <a:pt x="1980464" y="2986309"/>
                  <a:pt x="1872832" y="3056794"/>
                </a:cubicBezTo>
                <a:cubicBezTo>
                  <a:pt x="1766152" y="3127279"/>
                  <a:pt x="1651852" y="3188239"/>
                  <a:pt x="1531837" y="3233959"/>
                </a:cubicBezTo>
                <a:lnTo>
                  <a:pt x="1508977" y="3242532"/>
                </a:lnTo>
                <a:lnTo>
                  <a:pt x="1486117" y="3250152"/>
                </a:lnTo>
                <a:lnTo>
                  <a:pt x="1440397" y="3265392"/>
                </a:lnTo>
                <a:cubicBezTo>
                  <a:pt x="1409917" y="3274917"/>
                  <a:pt x="1378484" y="3282537"/>
                  <a:pt x="1348004" y="3292062"/>
                </a:cubicBezTo>
                <a:cubicBezTo>
                  <a:pt x="1316572" y="3298729"/>
                  <a:pt x="1285139" y="3306349"/>
                  <a:pt x="1253707" y="3312064"/>
                </a:cubicBezTo>
                <a:lnTo>
                  <a:pt x="1206082" y="3319684"/>
                </a:lnTo>
                <a:cubicBezTo>
                  <a:pt x="1189889" y="3322542"/>
                  <a:pt x="1174649" y="3325399"/>
                  <a:pt x="1158457" y="3326352"/>
                </a:cubicBezTo>
                <a:cubicBezTo>
                  <a:pt x="1030822" y="3341592"/>
                  <a:pt x="901282" y="3340639"/>
                  <a:pt x="774599" y="3321589"/>
                </a:cubicBezTo>
                <a:lnTo>
                  <a:pt x="750787" y="3318732"/>
                </a:lnTo>
                <a:cubicBezTo>
                  <a:pt x="743167" y="3317779"/>
                  <a:pt x="734594" y="3315874"/>
                  <a:pt x="726974" y="3313969"/>
                </a:cubicBezTo>
                <a:lnTo>
                  <a:pt x="679349" y="3304444"/>
                </a:lnTo>
                <a:cubicBezTo>
                  <a:pt x="663157" y="3301587"/>
                  <a:pt x="647917" y="3296824"/>
                  <a:pt x="632677" y="3293014"/>
                </a:cubicBezTo>
                <a:lnTo>
                  <a:pt x="586004" y="3280632"/>
                </a:lnTo>
                <a:cubicBezTo>
                  <a:pt x="570764" y="3275869"/>
                  <a:pt x="555524" y="3270154"/>
                  <a:pt x="540284" y="3264439"/>
                </a:cubicBezTo>
                <a:cubicBezTo>
                  <a:pt x="525044" y="3258724"/>
                  <a:pt x="509804" y="3253962"/>
                  <a:pt x="495517" y="3248247"/>
                </a:cubicBezTo>
                <a:lnTo>
                  <a:pt x="451702" y="3229197"/>
                </a:lnTo>
                <a:cubicBezTo>
                  <a:pt x="437414" y="3222529"/>
                  <a:pt x="422174" y="3216814"/>
                  <a:pt x="407887" y="3208242"/>
                </a:cubicBezTo>
                <a:cubicBezTo>
                  <a:pt x="292634" y="3152044"/>
                  <a:pt x="187859" y="3072034"/>
                  <a:pt x="108802" y="2971069"/>
                </a:cubicBezTo>
                <a:cubicBezTo>
                  <a:pt x="99277" y="2957734"/>
                  <a:pt x="89752" y="2945352"/>
                  <a:pt x="81179" y="2932017"/>
                </a:cubicBezTo>
                <a:cubicBezTo>
                  <a:pt x="77369" y="2925349"/>
                  <a:pt x="72607" y="2918682"/>
                  <a:pt x="67844" y="2912014"/>
                </a:cubicBezTo>
                <a:lnTo>
                  <a:pt x="56414" y="2891059"/>
                </a:lnTo>
                <a:lnTo>
                  <a:pt x="50699" y="2880582"/>
                </a:lnTo>
                <a:lnTo>
                  <a:pt x="45937" y="2870104"/>
                </a:lnTo>
                <a:lnTo>
                  <a:pt x="35459" y="2848197"/>
                </a:lnTo>
                <a:lnTo>
                  <a:pt x="26887" y="2825337"/>
                </a:lnTo>
                <a:cubicBezTo>
                  <a:pt x="24029" y="2817717"/>
                  <a:pt x="21172" y="2810097"/>
                  <a:pt x="19267" y="2802477"/>
                </a:cubicBezTo>
                <a:cubicBezTo>
                  <a:pt x="1169" y="2741517"/>
                  <a:pt x="-5498" y="2675794"/>
                  <a:pt x="4979" y="2611977"/>
                </a:cubicBezTo>
                <a:cubicBezTo>
                  <a:pt x="15457" y="2548159"/>
                  <a:pt x="39269" y="2488152"/>
                  <a:pt x="73559" y="2432907"/>
                </a:cubicBezTo>
                <a:cubicBezTo>
                  <a:pt x="107849" y="2378614"/>
                  <a:pt x="150712" y="2330037"/>
                  <a:pt x="201194" y="2289079"/>
                </a:cubicBezTo>
                <a:cubicBezTo>
                  <a:pt x="250724" y="2249074"/>
                  <a:pt x="306922" y="2215737"/>
                  <a:pt x="366929" y="2191924"/>
                </a:cubicBezTo>
                <a:cubicBezTo>
                  <a:pt x="426937" y="2169064"/>
                  <a:pt x="489802" y="2153824"/>
                  <a:pt x="553619" y="2146204"/>
                </a:cubicBezTo>
                <a:cubicBezTo>
                  <a:pt x="681254" y="2131917"/>
                  <a:pt x="810794" y="2145252"/>
                  <a:pt x="935572" y="2173827"/>
                </a:cubicBezTo>
                <a:cubicBezTo>
                  <a:pt x="998437" y="2188114"/>
                  <a:pt x="1059397" y="2207164"/>
                  <a:pt x="1120357" y="2227167"/>
                </a:cubicBezTo>
                <a:cubicBezTo>
                  <a:pt x="1181317" y="2248122"/>
                  <a:pt x="1240372" y="2272887"/>
                  <a:pt x="1298474" y="2299557"/>
                </a:cubicBezTo>
                <a:cubicBezTo>
                  <a:pt x="1356577" y="2327179"/>
                  <a:pt x="1413727" y="2356707"/>
                  <a:pt x="1468019" y="2390044"/>
                </a:cubicBezTo>
                <a:cubicBezTo>
                  <a:pt x="1522312" y="2423382"/>
                  <a:pt x="1576604" y="2459577"/>
                  <a:pt x="1627087" y="2498629"/>
                </a:cubicBezTo>
                <a:cubicBezTo>
                  <a:pt x="1728052" y="2577687"/>
                  <a:pt x="1820444" y="2669127"/>
                  <a:pt x="1896644" y="2771997"/>
                </a:cubicBezTo>
                <a:cubicBezTo>
                  <a:pt x="1973797" y="2874867"/>
                  <a:pt x="2033804" y="2989167"/>
                  <a:pt x="2080477" y="3109182"/>
                </a:cubicBezTo>
                <a:cubicBezTo>
                  <a:pt x="2103337" y="3169189"/>
                  <a:pt x="2123339" y="3230149"/>
                  <a:pt x="2139532" y="3292062"/>
                </a:cubicBezTo>
                <a:cubicBezTo>
                  <a:pt x="2156677" y="3353974"/>
                  <a:pt x="2169059" y="3416839"/>
                  <a:pt x="2179537" y="3480657"/>
                </a:cubicBezTo>
                <a:cubicBezTo>
                  <a:pt x="2190014" y="3543522"/>
                  <a:pt x="2197634" y="3607339"/>
                  <a:pt x="2202397" y="3672109"/>
                </a:cubicBezTo>
                <a:cubicBezTo>
                  <a:pt x="2208112" y="3735927"/>
                  <a:pt x="2210017" y="3800697"/>
                  <a:pt x="2210969" y="3864514"/>
                </a:cubicBezTo>
                <a:cubicBezTo>
                  <a:pt x="2211922" y="3928332"/>
                  <a:pt x="2210969" y="3993102"/>
                  <a:pt x="2208112" y="4056919"/>
                </a:cubicBezTo>
                <a:cubicBezTo>
                  <a:pt x="2206207" y="4089304"/>
                  <a:pt x="2205254" y="4120737"/>
                  <a:pt x="2203349" y="4153122"/>
                </a:cubicBezTo>
                <a:lnTo>
                  <a:pt x="2201444" y="4183602"/>
                </a:lnTo>
                <a:lnTo>
                  <a:pt x="2201444" y="4188364"/>
                </a:lnTo>
                <a:cubicBezTo>
                  <a:pt x="2201127" y="4194397"/>
                  <a:pt x="2200809" y="4200429"/>
                  <a:pt x="2200492" y="4206462"/>
                </a:cubicBezTo>
                <a:lnTo>
                  <a:pt x="2197634" y="4243609"/>
                </a:lnTo>
                <a:lnTo>
                  <a:pt x="2190967" y="4318857"/>
                </a:lnTo>
                <a:cubicBezTo>
                  <a:pt x="2181442" y="4417917"/>
                  <a:pt x="2170964" y="4516024"/>
                  <a:pt x="2158582" y="4615084"/>
                </a:cubicBezTo>
              </a:path>
            </a:pathLst>
          </a:custGeom>
          <a:noFill/>
          <a:ln w="126746" cap="flat">
            <a:solidFill>
              <a:srgbClr val="12100B"/>
            </a:solidFill>
            <a:prstDash val="solid"/>
            <a:miter/>
          </a:ln>
        </p:spPr>
        <p:txBody>
          <a:bodyPr rtlCol="0" anchor="ctr"/>
          <a:lstStyle/>
          <a:p>
            <a:endParaRPr lang="sv-SE" sz="1800"/>
          </a:p>
        </p:txBody>
      </p:sp>
      <p:sp>
        <p:nvSpPr>
          <p:cNvPr id="19" name="Frihandsfigur: Form 18">
            <a:extLst>
              <a:ext uri="{FF2B5EF4-FFF2-40B4-BE49-F238E27FC236}">
                <a16:creationId xmlns:a16="http://schemas.microsoft.com/office/drawing/2014/main" id="{057D536B-CDA5-49EC-A6F1-6D49AF139F6E}"/>
              </a:ext>
            </a:extLst>
          </p:cNvPr>
          <p:cNvSpPr/>
          <p:nvPr userDrawn="1"/>
        </p:nvSpPr>
        <p:spPr>
          <a:xfrm rot="10512305">
            <a:off x="9113990" y="2260046"/>
            <a:ext cx="789622" cy="427672"/>
          </a:xfrm>
          <a:custGeom>
            <a:avLst/>
            <a:gdLst>
              <a:gd name="connsiteX0" fmla="*/ 0 w 789622"/>
              <a:gd name="connsiteY0" fmla="*/ 0 h 427672"/>
              <a:gd name="connsiteX1" fmla="*/ 354330 w 789622"/>
              <a:gd name="connsiteY1" fmla="*/ 427672 h 427672"/>
              <a:gd name="connsiteX2" fmla="*/ 789622 w 789622"/>
              <a:gd name="connsiteY2" fmla="*/ 67628 h 427672"/>
            </a:gdLst>
            <a:ahLst/>
            <a:cxnLst>
              <a:cxn ang="0">
                <a:pos x="connsiteX0" y="connsiteY0"/>
              </a:cxn>
              <a:cxn ang="0">
                <a:pos x="connsiteX1" y="connsiteY1"/>
              </a:cxn>
              <a:cxn ang="0">
                <a:pos x="connsiteX2" y="connsiteY2"/>
              </a:cxn>
            </a:cxnLst>
            <a:rect l="l" t="t" r="r" b="b"/>
            <a:pathLst>
              <a:path w="789622" h="427672">
                <a:moveTo>
                  <a:pt x="0" y="0"/>
                </a:moveTo>
                <a:cubicBezTo>
                  <a:pt x="121920" y="133350"/>
                  <a:pt x="239078" y="280035"/>
                  <a:pt x="354330" y="427672"/>
                </a:cubicBezTo>
                <a:cubicBezTo>
                  <a:pt x="501015" y="312420"/>
                  <a:pt x="646747" y="197168"/>
                  <a:pt x="789622" y="67628"/>
                </a:cubicBezTo>
              </a:path>
            </a:pathLst>
          </a:custGeom>
          <a:noFill/>
          <a:ln w="126746" cap="flat">
            <a:solidFill>
              <a:srgbClr val="12100B"/>
            </a:solidFill>
            <a:prstDash val="solid"/>
            <a:miter/>
          </a:ln>
        </p:spPr>
        <p:txBody>
          <a:bodyPr rtlCol="0" anchor="ctr"/>
          <a:lstStyle/>
          <a:p>
            <a:endParaRPr lang="sv-SE" sz="1800"/>
          </a:p>
        </p:txBody>
      </p:sp>
    </p:spTree>
    <p:extLst>
      <p:ext uri="{BB962C8B-B14F-4D97-AF65-F5344CB8AC3E}">
        <p14:creationId xmlns:p14="http://schemas.microsoft.com/office/powerpoint/2010/main" val="3177692620"/>
      </p:ext>
    </p:extLst>
  </p:cSld>
  <p:clrMapOvr>
    <a:masterClrMapping/>
  </p:clrMapOvr>
  <p:extLst>
    <p:ext uri="{DCECCB84-F9BA-43D5-87BE-67443E8EF086}">
      <p15:sldGuideLst xmlns:p15="http://schemas.microsoft.com/office/powerpoint/2012/main">
        <p15:guide id="1" orient="horz" pos="2478" userDrawn="1">
          <p15:clr>
            <a:srgbClr val="FBAE40"/>
          </p15:clr>
        </p15:guide>
        <p15:guide id="3" orient="horz" pos="2341" userDrawn="1">
          <p15:clr>
            <a:srgbClr val="FBAE40"/>
          </p15:clr>
        </p15:guide>
        <p15:guide id="4"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Kapitel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700" y="1709741"/>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41" y="5148263"/>
            <a:ext cx="8118337" cy="941388"/>
          </a:xfrm>
        </p:spPr>
        <p:txBody>
          <a:bodyPr/>
          <a:lstStyle>
            <a:lvl1pPr marL="0" indent="0">
              <a:buNone/>
              <a:defRPr sz="2400">
                <a:solidFill>
                  <a:schemeClr val="tx1"/>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5" indent="0">
              <a:buNone/>
              <a:defRPr sz="1600">
                <a:solidFill>
                  <a:schemeClr val="tx1">
                    <a:tint val="75000"/>
                  </a:schemeClr>
                </a:solidFill>
              </a:defRPr>
            </a:lvl4pPr>
            <a:lvl5pPr marL="1828847" indent="0">
              <a:buNone/>
              <a:defRPr sz="1600">
                <a:solidFill>
                  <a:schemeClr val="tx1">
                    <a:tint val="75000"/>
                  </a:schemeClr>
                </a:solidFill>
              </a:defRPr>
            </a:lvl5pPr>
            <a:lvl6pPr marL="2286057" indent="0">
              <a:buNone/>
              <a:defRPr sz="1600">
                <a:solidFill>
                  <a:schemeClr val="tx1">
                    <a:tint val="75000"/>
                  </a:schemeClr>
                </a:solidFill>
              </a:defRPr>
            </a:lvl6pPr>
            <a:lvl7pPr marL="2743269"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1" y="7206858"/>
            <a:ext cx="2743200" cy="165400"/>
          </a:xfrm>
        </p:spPr>
        <p:txBody>
          <a:bodyPr/>
          <a:lstStyle/>
          <a:p>
            <a:fld id="{FD403CD0-842C-4BCD-83D3-BB78B185EE38}" type="datetimeFigureOut">
              <a:rPr lang="sv-SE" smtClean="0"/>
              <a:t>2026-03-02</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1" y="7405027"/>
            <a:ext cx="4114800" cy="165400"/>
          </a:xfrm>
        </p:spPr>
        <p:txBody>
          <a:body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1" y="7405027"/>
            <a:ext cx="2743200" cy="165400"/>
          </a:xfrm>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70768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Kapitel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700" y="1709741"/>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41" y="5148263"/>
            <a:ext cx="8118337" cy="941388"/>
          </a:xfrm>
        </p:spPr>
        <p:txBody>
          <a:bodyPr/>
          <a:lstStyle>
            <a:lvl1pPr marL="0" indent="0">
              <a:buNone/>
              <a:defRPr sz="2400">
                <a:solidFill>
                  <a:schemeClr val="tx1"/>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5" indent="0">
              <a:buNone/>
              <a:defRPr sz="1600">
                <a:solidFill>
                  <a:schemeClr val="tx1">
                    <a:tint val="75000"/>
                  </a:schemeClr>
                </a:solidFill>
              </a:defRPr>
            </a:lvl4pPr>
            <a:lvl5pPr marL="1828847" indent="0">
              <a:buNone/>
              <a:defRPr sz="1600">
                <a:solidFill>
                  <a:schemeClr val="tx1">
                    <a:tint val="75000"/>
                  </a:schemeClr>
                </a:solidFill>
              </a:defRPr>
            </a:lvl5pPr>
            <a:lvl6pPr marL="2286057" indent="0">
              <a:buNone/>
              <a:defRPr sz="1600">
                <a:solidFill>
                  <a:schemeClr val="tx1">
                    <a:tint val="75000"/>
                  </a:schemeClr>
                </a:solidFill>
              </a:defRPr>
            </a:lvl6pPr>
            <a:lvl7pPr marL="2743269"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1" y="7206858"/>
            <a:ext cx="2743200" cy="165400"/>
          </a:xfrm>
        </p:spPr>
        <p:txBody>
          <a:bodyPr/>
          <a:lstStyle/>
          <a:p>
            <a:fld id="{FD403CD0-842C-4BCD-83D3-BB78B185EE38}" type="datetimeFigureOut">
              <a:rPr lang="sv-SE" smtClean="0"/>
              <a:t>2026-03-02</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1" y="7405027"/>
            <a:ext cx="4114800" cy="165400"/>
          </a:xfrm>
        </p:spPr>
        <p:txBody>
          <a:body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1"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1" cy="361068"/>
          </a:xfrm>
          <a:prstGeom prst="rect">
            <a:avLst/>
          </a:prstGeom>
        </p:spPr>
      </p:pic>
    </p:spTree>
    <p:extLst>
      <p:ext uri="{BB962C8B-B14F-4D97-AF65-F5344CB8AC3E}">
        <p14:creationId xmlns:p14="http://schemas.microsoft.com/office/powerpoint/2010/main" val="2205084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Kapitelsida dammgrå">
    <p:bg>
      <p:bgPr>
        <a:solidFill>
          <a:schemeClr val="accent4">
            <a:lumMod val="25000"/>
            <a:lumOff val="7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700" y="1709741"/>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41" y="5148263"/>
            <a:ext cx="8118337" cy="941388"/>
          </a:xfrm>
        </p:spPr>
        <p:txBody>
          <a:bodyPr/>
          <a:lstStyle>
            <a:lvl1pPr marL="0" indent="0">
              <a:buNone/>
              <a:defRPr sz="2400">
                <a:solidFill>
                  <a:schemeClr val="tx1"/>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5" indent="0">
              <a:buNone/>
              <a:defRPr sz="1600">
                <a:solidFill>
                  <a:schemeClr val="tx1">
                    <a:tint val="75000"/>
                  </a:schemeClr>
                </a:solidFill>
              </a:defRPr>
            </a:lvl4pPr>
            <a:lvl5pPr marL="1828847" indent="0">
              <a:buNone/>
              <a:defRPr sz="1600">
                <a:solidFill>
                  <a:schemeClr val="tx1">
                    <a:tint val="75000"/>
                  </a:schemeClr>
                </a:solidFill>
              </a:defRPr>
            </a:lvl5pPr>
            <a:lvl6pPr marL="2286057" indent="0">
              <a:buNone/>
              <a:defRPr sz="1600">
                <a:solidFill>
                  <a:schemeClr val="tx1">
                    <a:tint val="75000"/>
                  </a:schemeClr>
                </a:solidFill>
              </a:defRPr>
            </a:lvl6pPr>
            <a:lvl7pPr marL="2743269"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1" y="7206858"/>
            <a:ext cx="2743200" cy="165400"/>
          </a:xfrm>
        </p:spPr>
        <p:txBody>
          <a:bodyPr/>
          <a:lstStyle/>
          <a:p>
            <a:fld id="{FD403CD0-842C-4BCD-83D3-BB78B185EE38}" type="datetimeFigureOut">
              <a:rPr lang="sv-SE" smtClean="0"/>
              <a:t>2026-03-02</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1" y="7405027"/>
            <a:ext cx="4114800" cy="165400"/>
          </a:xfrm>
        </p:spPr>
        <p:txBody>
          <a:body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1"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1" cy="361068"/>
          </a:xfrm>
          <a:prstGeom prst="rect">
            <a:avLst/>
          </a:prstGeom>
        </p:spPr>
      </p:pic>
    </p:spTree>
    <p:extLst>
      <p:ext uri="{BB962C8B-B14F-4D97-AF65-F5344CB8AC3E}">
        <p14:creationId xmlns:p14="http://schemas.microsoft.com/office/powerpoint/2010/main" val="3140283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301488" y="1829200"/>
            <a:ext cx="5183187"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5643430" y="1829201"/>
            <a:ext cx="5183187"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lgn="r">
              <a:defRPr/>
            </a:lvl1pPr>
          </a:lstStyle>
          <a:p>
            <a:pPr algn="r"/>
            <a:fld id="{FD403CD0-842C-4BCD-83D3-BB78B185EE38}" type="datetimeFigureOut">
              <a:rPr lang="sv-SE" smtClean="0"/>
              <a:pPr algn="r"/>
              <a:t>2026-03-02</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143030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Jämförelse med underrubrik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C447B7-A1D7-4C2A-AA62-F37F32D5ECB7}"/>
              </a:ext>
            </a:extLst>
          </p:cNvPr>
          <p:cNvSpPr>
            <a:spLocks noGrp="1"/>
          </p:cNvSpPr>
          <p:nvPr>
            <p:ph type="title" hasCustomPrompt="1"/>
          </p:nvPr>
        </p:nvSpPr>
        <p:spPr>
          <a:xfrm>
            <a:off x="301488" y="293413"/>
            <a:ext cx="8648700" cy="1325563"/>
          </a:xfrm>
        </p:spPr>
        <p:txBody>
          <a:bodyPr/>
          <a:lstStyle>
            <a:lvl1pPr>
              <a:defRPr/>
            </a:lvl1pPr>
          </a:lstStyle>
          <a:p>
            <a:r>
              <a:rPr lang="sv-SE"/>
              <a:t>Klicka här för att skriva rubrik i upp till två rader</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p:nvPr>
        </p:nvSpPr>
        <p:spPr>
          <a:xfrm>
            <a:off x="301489" y="1829201"/>
            <a:ext cx="5157787"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7" indent="0">
              <a:buNone/>
              <a:defRPr sz="1600" b="1"/>
            </a:lvl5pPr>
            <a:lvl6pPr marL="2286057" indent="0">
              <a:buNone/>
              <a:defRPr sz="1600" b="1"/>
            </a:lvl6pPr>
            <a:lvl7pPr marL="2743269" indent="0">
              <a:buNone/>
              <a:defRPr sz="1600" b="1"/>
            </a:lvl7pPr>
            <a:lvl8pPr marL="3200481" indent="0">
              <a:buNone/>
              <a:defRPr sz="1600" b="1"/>
            </a:lvl8pPr>
            <a:lvl9pPr marL="3657692"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316708" y="2809626"/>
            <a:ext cx="5157787" cy="312815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64B5B5E2-4390-48D4-A214-EFF599B5C620}"/>
              </a:ext>
            </a:extLst>
          </p:cNvPr>
          <p:cNvSpPr>
            <a:spLocks noGrp="1"/>
          </p:cNvSpPr>
          <p:nvPr>
            <p:ph type="body" sz="quarter" idx="3"/>
          </p:nvPr>
        </p:nvSpPr>
        <p:spPr>
          <a:xfrm>
            <a:off x="5643428" y="1829201"/>
            <a:ext cx="5183187"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7" indent="0">
              <a:buNone/>
              <a:defRPr sz="1600" b="1"/>
            </a:lvl5pPr>
            <a:lvl6pPr marL="2286057" indent="0">
              <a:buNone/>
              <a:defRPr sz="1600" b="1"/>
            </a:lvl6pPr>
            <a:lvl7pPr marL="2743269" indent="0">
              <a:buNone/>
              <a:defRPr sz="1600" b="1"/>
            </a:lvl7pPr>
            <a:lvl8pPr marL="3200481" indent="0">
              <a:buNone/>
              <a:defRPr sz="1600" b="1"/>
            </a:lvl8pPr>
            <a:lvl9pPr marL="3657692"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4E0839F-DA86-4E14-BFC3-BD0F948A2A61}"/>
              </a:ext>
            </a:extLst>
          </p:cNvPr>
          <p:cNvSpPr>
            <a:spLocks noGrp="1"/>
          </p:cNvSpPr>
          <p:nvPr>
            <p:ph sz="quarter" idx="4"/>
          </p:nvPr>
        </p:nvSpPr>
        <p:spPr>
          <a:xfrm>
            <a:off x="5648672" y="2809624"/>
            <a:ext cx="5183187" cy="3128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lvl1pPr algn="r">
              <a:defRPr/>
            </a:lvl1pPr>
          </a:lstStyle>
          <a:p>
            <a:fld id="{FD403CD0-842C-4BCD-83D3-BB78B185EE38}" type="datetimeFigureOut">
              <a:rPr lang="sv-SE" smtClean="0"/>
              <a:pPr/>
              <a:t>2026-03-02</a:t>
            </a:fld>
            <a:endParaRPr lang="sv-SE"/>
          </a:p>
        </p:txBody>
      </p:sp>
      <p:sp>
        <p:nvSpPr>
          <p:cNvPr id="8" name="Platshållare för sidfot 7">
            <a:extLst>
              <a:ext uri="{FF2B5EF4-FFF2-40B4-BE49-F238E27FC236}">
                <a16:creationId xmlns:a16="http://schemas.microsoft.com/office/drawing/2014/main" id="{45DAEBE1-AC92-48FF-9F7A-7C04C9EFD9DE}"/>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05DF3BA5-B9A3-4D9C-95FF-0250973BCD35}"/>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131848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lvl1pPr algn="r">
              <a:defRPr/>
            </a:lvl1pPr>
          </a:lstStyle>
          <a:p>
            <a:fld id="{FD403CD0-842C-4BCD-83D3-BB78B185EE38}" type="datetimeFigureOut">
              <a:rPr lang="sv-SE" smtClean="0"/>
              <a:pPr/>
              <a:t>2026-03-02</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193212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get material - text">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301490" y="293413"/>
            <a:ext cx="7013713" cy="1325563"/>
          </a:xfrm>
        </p:spPr>
        <p:txBody>
          <a:bodyPr/>
          <a:lstStyle>
            <a:lvl1pPr>
              <a:defRPr>
                <a:latin typeface="Aptos" panose="020B0004020202020204" pitchFamily="34" charset="0"/>
              </a:defRPr>
            </a:lvl1pPr>
          </a:lstStyle>
          <a:p>
            <a:r>
              <a:rPr lang="sv-SE"/>
              <a:t>Klicka här för att skriva rubrik i upp till två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lvl1pPr algn="r">
              <a:defRPr/>
            </a:lvl1pPr>
          </a:lstStyle>
          <a:p>
            <a:fld id="{FD403CD0-842C-4BCD-83D3-BB78B185EE38}" type="datetimeFigureOut">
              <a:rPr lang="sv-SE" smtClean="0"/>
              <a:pPr/>
              <a:t>2026-03-02</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Text Placeholder 6">
            <a:extLst>
              <a:ext uri="{FF2B5EF4-FFF2-40B4-BE49-F238E27FC236}">
                <a16:creationId xmlns:a16="http://schemas.microsoft.com/office/drawing/2014/main" id="{38EA4082-B0C5-5ABE-2312-07D50BA5A3E1}"/>
              </a:ext>
            </a:extLst>
          </p:cNvPr>
          <p:cNvSpPr>
            <a:spLocks noGrp="1"/>
          </p:cNvSpPr>
          <p:nvPr>
            <p:ph type="body" sz="quarter" idx="13" hasCustomPrompt="1"/>
          </p:nvPr>
        </p:nvSpPr>
        <p:spPr>
          <a:xfrm>
            <a:off x="300042" y="2158683"/>
            <a:ext cx="5229225" cy="3783013"/>
          </a:xfrm>
        </p:spPr>
        <p:txBody>
          <a:bodyPr/>
          <a:lstStyle>
            <a:lvl1pPr>
              <a:defRPr sz="2000">
                <a:latin typeface="Aptos" panose="020B0004020202020204" pitchFamily="34" charset="0"/>
              </a:defRPr>
            </a:lvl1pPr>
          </a:lstStyle>
          <a:p>
            <a:pPr lvl="0"/>
            <a:r>
              <a:rPr lang="en-GB" err="1"/>
              <a:t>Lägg</a:t>
            </a:r>
            <a:r>
              <a:rPr lang="en-GB"/>
              <a:t> till information/</a:t>
            </a:r>
            <a:r>
              <a:rPr lang="en-GB" err="1"/>
              <a:t>bild</a:t>
            </a:r>
            <a:r>
              <a:rPr lang="en-GB"/>
              <a:t>/text </a:t>
            </a:r>
            <a:r>
              <a:rPr lang="en-GB" err="1"/>
              <a:t>från</a:t>
            </a:r>
            <a:r>
              <a:rPr lang="en-GB"/>
              <a:t> det </a:t>
            </a:r>
            <a:r>
              <a:rPr lang="en-GB" err="1"/>
              <a:t>egna</a:t>
            </a:r>
            <a:r>
              <a:rPr lang="en-GB"/>
              <a:t> </a:t>
            </a:r>
            <a:r>
              <a:rPr lang="en-GB" err="1"/>
              <a:t>företaget</a:t>
            </a:r>
            <a:r>
              <a:rPr lang="en-GB"/>
              <a:t> </a:t>
            </a:r>
            <a:r>
              <a:rPr lang="en-GB" err="1"/>
              <a:t>här</a:t>
            </a:r>
            <a:endParaRPr lang="en-SE"/>
          </a:p>
        </p:txBody>
      </p:sp>
      <p:sp>
        <p:nvSpPr>
          <p:cNvPr id="8" name="Rectangle 7">
            <a:extLst>
              <a:ext uri="{FF2B5EF4-FFF2-40B4-BE49-F238E27FC236}">
                <a16:creationId xmlns:a16="http://schemas.microsoft.com/office/drawing/2014/main" id="{7DB40679-F5AF-50F6-81D3-600C1D89DAE8}"/>
              </a:ext>
            </a:extLst>
          </p:cNvPr>
          <p:cNvSpPr/>
          <p:nvPr userDrawn="1"/>
        </p:nvSpPr>
        <p:spPr>
          <a:xfrm>
            <a:off x="1" y="0"/>
            <a:ext cx="12192000" cy="6858000"/>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800"/>
          </a:p>
        </p:txBody>
      </p:sp>
    </p:spTree>
    <p:extLst>
      <p:ext uri="{BB962C8B-B14F-4D97-AF65-F5344CB8AC3E}">
        <p14:creationId xmlns:p14="http://schemas.microsoft.com/office/powerpoint/2010/main" val="881981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Eget material - text">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301489" y="293412"/>
            <a:ext cx="5669100" cy="2106888"/>
          </a:xfrm>
        </p:spPr>
        <p:txBody>
          <a:bodyPr/>
          <a:lstStyle>
            <a:lvl1pPr>
              <a:defRPr>
                <a:latin typeface="Aptos" panose="020B0004020202020204" pitchFamily="34" charset="0"/>
              </a:defRPr>
            </a:lvl1pPr>
          </a:lstStyle>
          <a:p>
            <a:r>
              <a:rPr lang="sv-SE"/>
              <a:t>Klicka här för att skriva rubrik i upp till två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lvl1pPr algn="r">
              <a:defRPr/>
            </a:lvl1pPr>
          </a:lstStyle>
          <a:p>
            <a:fld id="{FD403CD0-842C-4BCD-83D3-BB78B185EE38}" type="datetimeFigureOut">
              <a:rPr lang="sv-SE" smtClean="0"/>
              <a:pPr/>
              <a:t>2026-03-02</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Text Placeholder 6">
            <a:extLst>
              <a:ext uri="{FF2B5EF4-FFF2-40B4-BE49-F238E27FC236}">
                <a16:creationId xmlns:a16="http://schemas.microsoft.com/office/drawing/2014/main" id="{38EA4082-B0C5-5ABE-2312-07D50BA5A3E1}"/>
              </a:ext>
            </a:extLst>
          </p:cNvPr>
          <p:cNvSpPr>
            <a:spLocks noGrp="1"/>
          </p:cNvSpPr>
          <p:nvPr>
            <p:ph type="body" sz="quarter" idx="13" hasCustomPrompt="1"/>
          </p:nvPr>
        </p:nvSpPr>
        <p:spPr>
          <a:xfrm>
            <a:off x="300042" y="2693712"/>
            <a:ext cx="5229225" cy="3247982"/>
          </a:xfrm>
        </p:spPr>
        <p:txBody>
          <a:bodyPr/>
          <a:lstStyle>
            <a:lvl1pPr>
              <a:defRPr sz="2000">
                <a:latin typeface="Aptos" panose="020B0004020202020204" pitchFamily="34" charset="0"/>
              </a:defRPr>
            </a:lvl1pPr>
          </a:lstStyle>
          <a:p>
            <a:pPr lvl="0"/>
            <a:r>
              <a:rPr lang="en-GB" err="1"/>
              <a:t>Lägg</a:t>
            </a:r>
            <a:r>
              <a:rPr lang="en-GB"/>
              <a:t> till information/</a:t>
            </a:r>
            <a:r>
              <a:rPr lang="en-GB" err="1"/>
              <a:t>bild</a:t>
            </a:r>
            <a:r>
              <a:rPr lang="en-GB"/>
              <a:t>/text </a:t>
            </a:r>
            <a:r>
              <a:rPr lang="en-GB" err="1"/>
              <a:t>från</a:t>
            </a:r>
            <a:r>
              <a:rPr lang="en-GB"/>
              <a:t> det </a:t>
            </a:r>
            <a:r>
              <a:rPr lang="en-GB" err="1"/>
              <a:t>egna</a:t>
            </a:r>
            <a:r>
              <a:rPr lang="en-GB"/>
              <a:t> </a:t>
            </a:r>
            <a:r>
              <a:rPr lang="en-GB" err="1"/>
              <a:t>företaget</a:t>
            </a:r>
            <a:r>
              <a:rPr lang="en-GB"/>
              <a:t> </a:t>
            </a:r>
            <a:r>
              <a:rPr lang="en-GB" err="1"/>
              <a:t>här</a:t>
            </a:r>
            <a:endParaRPr lang="en-SE"/>
          </a:p>
        </p:txBody>
      </p:sp>
      <p:sp>
        <p:nvSpPr>
          <p:cNvPr id="8" name="Rectangle 7">
            <a:extLst>
              <a:ext uri="{FF2B5EF4-FFF2-40B4-BE49-F238E27FC236}">
                <a16:creationId xmlns:a16="http://schemas.microsoft.com/office/drawing/2014/main" id="{7DB40679-F5AF-50F6-81D3-600C1D89DAE8}"/>
              </a:ext>
            </a:extLst>
          </p:cNvPr>
          <p:cNvSpPr/>
          <p:nvPr userDrawn="1"/>
        </p:nvSpPr>
        <p:spPr>
          <a:xfrm>
            <a:off x="1" y="0"/>
            <a:ext cx="12192000" cy="6858000"/>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1800"/>
          </a:p>
        </p:txBody>
      </p:sp>
      <p:sp>
        <p:nvSpPr>
          <p:cNvPr id="9" name="Picture Placeholder 8">
            <a:extLst>
              <a:ext uri="{FF2B5EF4-FFF2-40B4-BE49-F238E27FC236}">
                <a16:creationId xmlns:a16="http://schemas.microsoft.com/office/drawing/2014/main" id="{51BA28AE-EEC5-A6A4-FE21-B05C0A253987}"/>
              </a:ext>
            </a:extLst>
          </p:cNvPr>
          <p:cNvSpPr>
            <a:spLocks noGrp="1"/>
          </p:cNvSpPr>
          <p:nvPr>
            <p:ph type="pic" sz="quarter" idx="14" hasCustomPrompt="1"/>
          </p:nvPr>
        </p:nvSpPr>
        <p:spPr>
          <a:xfrm>
            <a:off x="6221414" y="102359"/>
            <a:ext cx="5870503" cy="6646460"/>
          </a:xfrm>
          <a:solidFill>
            <a:schemeClr val="accent5"/>
          </a:solidFill>
        </p:spPr>
        <p:txBody>
          <a:bodyPr anchor="ctr"/>
          <a:lstStyle>
            <a:lvl1pPr marL="0" indent="0" algn="ctr">
              <a:buNone/>
              <a:defRPr b="0" i="0">
                <a:latin typeface="Aptos Light" panose="020B0004020202020204" pitchFamily="34" charset="0"/>
              </a:defRPr>
            </a:lvl1pPr>
          </a:lstStyle>
          <a:p>
            <a:r>
              <a:rPr lang="en-SE"/>
              <a:t>Lägg till bild</a:t>
            </a:r>
          </a:p>
        </p:txBody>
      </p:sp>
    </p:spTree>
    <p:extLst>
      <p:ext uri="{BB962C8B-B14F-4D97-AF65-F5344CB8AC3E}">
        <p14:creationId xmlns:p14="http://schemas.microsoft.com/office/powerpoint/2010/main" val="383784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itat med organisk pil">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3" y="2035572"/>
            <a:ext cx="7305674"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FD403CD0-842C-4BCD-83D3-BB78B185EE38}" type="datetimeFigureOut">
              <a:rPr lang="sv-SE" smtClean="0"/>
              <a:t>2026-03-02</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sp>
        <p:nvSpPr>
          <p:cNvPr id="11" name="Frihandsfigur: Form 10">
            <a:extLst>
              <a:ext uri="{FF2B5EF4-FFF2-40B4-BE49-F238E27FC236}">
                <a16:creationId xmlns:a16="http://schemas.microsoft.com/office/drawing/2014/main" id="{8D682DDC-A1D3-423A-9EF8-A3D275573E4F}"/>
              </a:ext>
            </a:extLst>
          </p:cNvPr>
          <p:cNvSpPr/>
          <p:nvPr/>
        </p:nvSpPr>
        <p:spPr>
          <a:xfrm>
            <a:off x="7549516" y="3467876"/>
            <a:ext cx="4646294" cy="3141523"/>
          </a:xfrm>
          <a:custGeom>
            <a:avLst/>
            <a:gdLst>
              <a:gd name="connsiteX0" fmla="*/ 4646295 w 4646295"/>
              <a:gd name="connsiteY0" fmla="*/ 1613714 h 3141523"/>
              <a:gd name="connsiteX1" fmla="*/ 4166235 w 4646295"/>
              <a:gd name="connsiteY1" fmla="*/ 1613714 h 3141523"/>
              <a:gd name="connsiteX2" fmla="*/ 4046220 w 4646295"/>
              <a:gd name="connsiteY2" fmla="*/ 1613714 h 3141523"/>
              <a:gd name="connsiteX3" fmla="*/ 3926205 w 4646295"/>
              <a:gd name="connsiteY3" fmla="*/ 1611809 h 3141523"/>
              <a:gd name="connsiteX4" fmla="*/ 3700463 w 4646295"/>
              <a:gd name="connsiteY4" fmla="*/ 1537514 h 3141523"/>
              <a:gd name="connsiteX5" fmla="*/ 3651885 w 4646295"/>
              <a:gd name="connsiteY5" fmla="*/ 1503224 h 3141523"/>
              <a:gd name="connsiteX6" fmla="*/ 3608070 w 4646295"/>
              <a:gd name="connsiteY6" fmla="*/ 1462266 h 3141523"/>
              <a:gd name="connsiteX7" fmla="*/ 3597593 w 4646295"/>
              <a:gd name="connsiteY7" fmla="*/ 1451789 h 3141523"/>
              <a:gd name="connsiteX8" fmla="*/ 3588068 w 4646295"/>
              <a:gd name="connsiteY8" fmla="*/ 1440359 h 3141523"/>
              <a:gd name="connsiteX9" fmla="*/ 3569018 w 4646295"/>
              <a:gd name="connsiteY9" fmla="*/ 1417499 h 3141523"/>
              <a:gd name="connsiteX10" fmla="*/ 3551873 w 4646295"/>
              <a:gd name="connsiteY10" fmla="*/ 1392734 h 3141523"/>
              <a:gd name="connsiteX11" fmla="*/ 3543300 w 4646295"/>
              <a:gd name="connsiteY11" fmla="*/ 1380351 h 3141523"/>
              <a:gd name="connsiteX12" fmla="*/ 3535680 w 4646295"/>
              <a:gd name="connsiteY12" fmla="*/ 1367016 h 3141523"/>
              <a:gd name="connsiteX13" fmla="*/ 3521393 w 4646295"/>
              <a:gd name="connsiteY13" fmla="*/ 1340346 h 3141523"/>
              <a:gd name="connsiteX14" fmla="*/ 3509010 w 4646295"/>
              <a:gd name="connsiteY14" fmla="*/ 1312724 h 3141523"/>
              <a:gd name="connsiteX15" fmla="*/ 3498533 w 4646295"/>
              <a:gd name="connsiteY15" fmla="*/ 1285101 h 3141523"/>
              <a:gd name="connsiteX16" fmla="*/ 3489008 w 4646295"/>
              <a:gd name="connsiteY16" fmla="*/ 1256526 h 3141523"/>
              <a:gd name="connsiteX17" fmla="*/ 3465195 w 4646295"/>
              <a:gd name="connsiteY17" fmla="*/ 1139369 h 3141523"/>
              <a:gd name="connsiteX18" fmla="*/ 3402330 w 4646295"/>
              <a:gd name="connsiteY18" fmla="*/ 664071 h 3141523"/>
              <a:gd name="connsiteX19" fmla="*/ 3376613 w 4646295"/>
              <a:gd name="connsiteY19" fmla="*/ 546914 h 3141523"/>
              <a:gd name="connsiteX20" fmla="*/ 3339465 w 4646295"/>
              <a:gd name="connsiteY20" fmla="*/ 432614 h 3141523"/>
              <a:gd name="connsiteX21" fmla="*/ 3288983 w 4646295"/>
              <a:gd name="connsiteY21" fmla="*/ 324029 h 3141523"/>
              <a:gd name="connsiteX22" fmla="*/ 3258503 w 4646295"/>
              <a:gd name="connsiteY22" fmla="*/ 272594 h 3141523"/>
              <a:gd name="connsiteX23" fmla="*/ 3241358 w 4646295"/>
              <a:gd name="connsiteY23" fmla="*/ 247829 h 3141523"/>
              <a:gd name="connsiteX24" fmla="*/ 3224213 w 4646295"/>
              <a:gd name="connsiteY24" fmla="*/ 223064 h 3141523"/>
              <a:gd name="connsiteX25" fmla="*/ 3206115 w 4646295"/>
              <a:gd name="connsiteY25" fmla="*/ 199251 h 3141523"/>
              <a:gd name="connsiteX26" fmla="*/ 3186113 w 4646295"/>
              <a:gd name="connsiteY26" fmla="*/ 176391 h 3141523"/>
              <a:gd name="connsiteX27" fmla="*/ 3165158 w 4646295"/>
              <a:gd name="connsiteY27" fmla="*/ 154484 h 3141523"/>
              <a:gd name="connsiteX28" fmla="*/ 3143250 w 4646295"/>
              <a:gd name="connsiteY28" fmla="*/ 133529 h 3141523"/>
              <a:gd name="connsiteX29" fmla="*/ 3047048 w 4646295"/>
              <a:gd name="connsiteY29" fmla="*/ 63044 h 3141523"/>
              <a:gd name="connsiteX30" fmla="*/ 2992755 w 4646295"/>
              <a:gd name="connsiteY30" fmla="*/ 37326 h 3141523"/>
              <a:gd name="connsiteX31" fmla="*/ 2936558 w 4646295"/>
              <a:gd name="connsiteY31" fmla="*/ 17324 h 3141523"/>
              <a:gd name="connsiteX32" fmla="*/ 2818448 w 4646295"/>
              <a:gd name="connsiteY32" fmla="*/ 179 h 3141523"/>
              <a:gd name="connsiteX33" fmla="*/ 2699385 w 4646295"/>
              <a:gd name="connsiteY33" fmla="*/ 8751 h 3141523"/>
              <a:gd name="connsiteX34" fmla="*/ 2584133 w 4646295"/>
              <a:gd name="connsiteY34" fmla="*/ 41136 h 3141523"/>
              <a:gd name="connsiteX35" fmla="*/ 2379345 w 4646295"/>
              <a:gd name="connsiteY35" fmla="*/ 163056 h 3141523"/>
              <a:gd name="connsiteX36" fmla="*/ 2218373 w 4646295"/>
              <a:gd name="connsiteY36" fmla="*/ 340221 h 3141523"/>
              <a:gd name="connsiteX37" fmla="*/ 2098358 w 4646295"/>
              <a:gd name="connsiteY37" fmla="*/ 547866 h 3141523"/>
              <a:gd name="connsiteX38" fmla="*/ 1944053 w 4646295"/>
              <a:gd name="connsiteY38" fmla="*/ 1001256 h 3141523"/>
              <a:gd name="connsiteX39" fmla="*/ 1853565 w 4646295"/>
              <a:gd name="connsiteY39" fmla="*/ 1471791 h 3141523"/>
              <a:gd name="connsiteX40" fmla="*/ 1765935 w 4646295"/>
              <a:gd name="connsiteY40" fmla="*/ 1943279 h 3141523"/>
              <a:gd name="connsiteX41" fmla="*/ 1620203 w 4646295"/>
              <a:gd name="connsiteY41" fmla="*/ 2399526 h 3141523"/>
              <a:gd name="connsiteX42" fmla="*/ 1364933 w 4646295"/>
              <a:gd name="connsiteY42" fmla="*/ 2803386 h 3141523"/>
              <a:gd name="connsiteX43" fmla="*/ 979170 w 4646295"/>
              <a:gd name="connsiteY43" fmla="*/ 3077706 h 3141523"/>
              <a:gd name="connsiteX44" fmla="*/ 747713 w 4646295"/>
              <a:gd name="connsiteY44" fmla="*/ 3136761 h 3141523"/>
              <a:gd name="connsiteX45" fmla="*/ 718185 w 4646295"/>
              <a:gd name="connsiteY45" fmla="*/ 3139619 h 3141523"/>
              <a:gd name="connsiteX46" fmla="*/ 688658 w 4646295"/>
              <a:gd name="connsiteY46" fmla="*/ 3140571 h 3141523"/>
              <a:gd name="connsiteX47" fmla="*/ 673418 w 4646295"/>
              <a:gd name="connsiteY47" fmla="*/ 3141524 h 3141523"/>
              <a:gd name="connsiteX48" fmla="*/ 658178 w 4646295"/>
              <a:gd name="connsiteY48" fmla="*/ 3141524 h 3141523"/>
              <a:gd name="connsiteX49" fmla="*/ 628650 w 4646295"/>
              <a:gd name="connsiteY49" fmla="*/ 3140571 h 3141523"/>
              <a:gd name="connsiteX50" fmla="*/ 599123 w 4646295"/>
              <a:gd name="connsiteY50" fmla="*/ 3138666 h 3141523"/>
              <a:gd name="connsiteX51" fmla="*/ 569595 w 4646295"/>
              <a:gd name="connsiteY51" fmla="*/ 3135809 h 3141523"/>
              <a:gd name="connsiteX52" fmla="*/ 510540 w 4646295"/>
              <a:gd name="connsiteY52" fmla="*/ 3125331 h 3141523"/>
              <a:gd name="connsiteX53" fmla="*/ 291465 w 4646295"/>
              <a:gd name="connsiteY53" fmla="*/ 3031034 h 3141523"/>
              <a:gd name="connsiteX54" fmla="*/ 120968 w 4646295"/>
              <a:gd name="connsiteY54" fmla="*/ 2864346 h 3141523"/>
              <a:gd name="connsiteX55" fmla="*/ 20955 w 4646295"/>
              <a:gd name="connsiteY55" fmla="*/ 2648129 h 3141523"/>
              <a:gd name="connsiteX56" fmla="*/ 8573 w 4646295"/>
              <a:gd name="connsiteY56" fmla="*/ 2589074 h 3141523"/>
              <a:gd name="connsiteX57" fmla="*/ 4763 w 4646295"/>
              <a:gd name="connsiteY57" fmla="*/ 2559546 h 3141523"/>
              <a:gd name="connsiteX58" fmla="*/ 1905 w 4646295"/>
              <a:gd name="connsiteY58" fmla="*/ 2530019 h 3141523"/>
              <a:gd name="connsiteX59" fmla="*/ 0 w 4646295"/>
              <a:gd name="connsiteY59" fmla="*/ 2470011 h 3141523"/>
              <a:gd name="connsiteX60" fmla="*/ 0 w 4646295"/>
              <a:gd name="connsiteY60" fmla="*/ 2410004 h 3141523"/>
              <a:gd name="connsiteX61" fmla="*/ 0 w 4646295"/>
              <a:gd name="connsiteY61" fmla="*/ 2206169 h 3141523"/>
              <a:gd name="connsiteX62" fmla="*/ 0 w 4646295"/>
              <a:gd name="connsiteY62" fmla="*/ 2187119 h 3141523"/>
              <a:gd name="connsiteX63" fmla="*/ 0 w 4646295"/>
              <a:gd name="connsiteY63" fmla="*/ 2149971 h 3141523"/>
              <a:gd name="connsiteX64" fmla="*/ 0 w 4646295"/>
              <a:gd name="connsiteY64" fmla="*/ 2075676 h 3141523"/>
              <a:gd name="connsiteX65" fmla="*/ 0 w 4646295"/>
              <a:gd name="connsiteY65" fmla="*/ 1777544 h 314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46295" h="3141523">
                <a:moveTo>
                  <a:pt x="4646295" y="1613714"/>
                </a:moveTo>
                <a:lnTo>
                  <a:pt x="4166235" y="1613714"/>
                </a:lnTo>
                <a:lnTo>
                  <a:pt x="4046220" y="1613714"/>
                </a:lnTo>
                <a:cubicBezTo>
                  <a:pt x="4006215" y="1613714"/>
                  <a:pt x="3966210" y="1614666"/>
                  <a:pt x="3926205" y="1611809"/>
                </a:cubicBezTo>
                <a:cubicBezTo>
                  <a:pt x="3846195" y="1605141"/>
                  <a:pt x="3768090" y="1580376"/>
                  <a:pt x="3700463" y="1537514"/>
                </a:cubicBezTo>
                <a:cubicBezTo>
                  <a:pt x="3683318" y="1527989"/>
                  <a:pt x="3668078" y="1514654"/>
                  <a:pt x="3651885" y="1503224"/>
                </a:cubicBezTo>
                <a:cubicBezTo>
                  <a:pt x="3636645" y="1489889"/>
                  <a:pt x="3621405" y="1477506"/>
                  <a:pt x="3608070" y="1462266"/>
                </a:cubicBezTo>
                <a:lnTo>
                  <a:pt x="3597593" y="1451789"/>
                </a:lnTo>
                <a:cubicBezTo>
                  <a:pt x="3593783" y="1447979"/>
                  <a:pt x="3590925" y="1444169"/>
                  <a:pt x="3588068" y="1440359"/>
                </a:cubicBezTo>
                <a:lnTo>
                  <a:pt x="3569018" y="1417499"/>
                </a:lnTo>
                <a:cubicBezTo>
                  <a:pt x="3562350" y="1409879"/>
                  <a:pt x="3557588" y="1401306"/>
                  <a:pt x="3551873" y="1392734"/>
                </a:cubicBezTo>
                <a:lnTo>
                  <a:pt x="3543300" y="1380351"/>
                </a:lnTo>
                <a:cubicBezTo>
                  <a:pt x="3540443" y="1376541"/>
                  <a:pt x="3538538" y="1371779"/>
                  <a:pt x="3535680" y="1367016"/>
                </a:cubicBezTo>
                <a:lnTo>
                  <a:pt x="3521393" y="1340346"/>
                </a:lnTo>
                <a:lnTo>
                  <a:pt x="3509010" y="1312724"/>
                </a:lnTo>
                <a:cubicBezTo>
                  <a:pt x="3504248" y="1304151"/>
                  <a:pt x="3501390" y="1294626"/>
                  <a:pt x="3498533" y="1285101"/>
                </a:cubicBezTo>
                <a:cubicBezTo>
                  <a:pt x="3495675" y="1275576"/>
                  <a:pt x="3491865" y="1266051"/>
                  <a:pt x="3489008" y="1256526"/>
                </a:cubicBezTo>
                <a:cubicBezTo>
                  <a:pt x="3478530" y="1217474"/>
                  <a:pt x="3471863" y="1178421"/>
                  <a:pt x="3465195" y="1139369"/>
                </a:cubicBezTo>
                <a:cubicBezTo>
                  <a:pt x="3440430" y="981254"/>
                  <a:pt x="3430905" y="821234"/>
                  <a:pt x="3402330" y="664071"/>
                </a:cubicBezTo>
                <a:cubicBezTo>
                  <a:pt x="3394710" y="625019"/>
                  <a:pt x="3387090" y="585966"/>
                  <a:pt x="3376613" y="546914"/>
                </a:cubicBezTo>
                <a:cubicBezTo>
                  <a:pt x="3366135" y="508814"/>
                  <a:pt x="3354705" y="469761"/>
                  <a:pt x="3339465" y="432614"/>
                </a:cubicBezTo>
                <a:cubicBezTo>
                  <a:pt x="3325178" y="395466"/>
                  <a:pt x="3308985" y="358319"/>
                  <a:pt x="3288983" y="324029"/>
                </a:cubicBezTo>
                <a:cubicBezTo>
                  <a:pt x="3279458" y="305931"/>
                  <a:pt x="3268980" y="289739"/>
                  <a:pt x="3258503" y="272594"/>
                </a:cubicBezTo>
                <a:cubicBezTo>
                  <a:pt x="3252788" y="264021"/>
                  <a:pt x="3247073" y="256401"/>
                  <a:pt x="3241358" y="247829"/>
                </a:cubicBezTo>
                <a:cubicBezTo>
                  <a:pt x="3235643" y="239256"/>
                  <a:pt x="3229928" y="231636"/>
                  <a:pt x="3224213" y="223064"/>
                </a:cubicBezTo>
                <a:lnTo>
                  <a:pt x="3206115" y="199251"/>
                </a:lnTo>
                <a:lnTo>
                  <a:pt x="3186113" y="176391"/>
                </a:lnTo>
                <a:cubicBezTo>
                  <a:pt x="3179445" y="168771"/>
                  <a:pt x="3172778" y="162104"/>
                  <a:pt x="3165158" y="154484"/>
                </a:cubicBezTo>
                <a:cubicBezTo>
                  <a:pt x="3157538" y="147816"/>
                  <a:pt x="3150870" y="140196"/>
                  <a:pt x="3143250" y="133529"/>
                </a:cubicBezTo>
                <a:cubicBezTo>
                  <a:pt x="3113723" y="105906"/>
                  <a:pt x="3081338" y="83046"/>
                  <a:pt x="3047048" y="63044"/>
                </a:cubicBezTo>
                <a:cubicBezTo>
                  <a:pt x="3028950" y="54471"/>
                  <a:pt x="3011805" y="43994"/>
                  <a:pt x="2992755" y="37326"/>
                </a:cubicBezTo>
                <a:cubicBezTo>
                  <a:pt x="2974658" y="28754"/>
                  <a:pt x="2955608" y="23039"/>
                  <a:pt x="2936558" y="17324"/>
                </a:cubicBezTo>
                <a:cubicBezTo>
                  <a:pt x="2898458" y="6846"/>
                  <a:pt x="2858453" y="1131"/>
                  <a:pt x="2818448" y="179"/>
                </a:cubicBezTo>
                <a:cubicBezTo>
                  <a:pt x="2778443" y="-774"/>
                  <a:pt x="2738438" y="2084"/>
                  <a:pt x="2699385" y="8751"/>
                </a:cubicBezTo>
                <a:cubicBezTo>
                  <a:pt x="2660333" y="16371"/>
                  <a:pt x="2621280" y="26849"/>
                  <a:pt x="2584133" y="41136"/>
                </a:cubicBezTo>
                <a:cubicBezTo>
                  <a:pt x="2508885" y="68759"/>
                  <a:pt x="2440305" y="111621"/>
                  <a:pt x="2379345" y="163056"/>
                </a:cubicBezTo>
                <a:cubicBezTo>
                  <a:pt x="2318385" y="214491"/>
                  <a:pt x="2265045" y="275451"/>
                  <a:pt x="2218373" y="340221"/>
                </a:cubicBezTo>
                <a:cubicBezTo>
                  <a:pt x="2172653" y="405944"/>
                  <a:pt x="2132648" y="475476"/>
                  <a:pt x="2098358" y="547866"/>
                </a:cubicBezTo>
                <a:cubicBezTo>
                  <a:pt x="2029778" y="692646"/>
                  <a:pt x="1981200" y="845999"/>
                  <a:pt x="1944053" y="1001256"/>
                </a:cubicBezTo>
                <a:cubicBezTo>
                  <a:pt x="1906905" y="1156514"/>
                  <a:pt x="1879283" y="1314629"/>
                  <a:pt x="1853565" y="1471791"/>
                </a:cubicBezTo>
                <a:cubicBezTo>
                  <a:pt x="1827848" y="1629906"/>
                  <a:pt x="1801178" y="1787069"/>
                  <a:pt x="1765935" y="1943279"/>
                </a:cubicBezTo>
                <a:cubicBezTo>
                  <a:pt x="1730693" y="2099489"/>
                  <a:pt x="1684973" y="2252841"/>
                  <a:pt x="1620203" y="2399526"/>
                </a:cubicBezTo>
                <a:cubicBezTo>
                  <a:pt x="1555433" y="2545259"/>
                  <a:pt x="1472565" y="2684324"/>
                  <a:pt x="1364933" y="2803386"/>
                </a:cubicBezTo>
                <a:cubicBezTo>
                  <a:pt x="1261110" y="2922449"/>
                  <a:pt x="1127760" y="3018651"/>
                  <a:pt x="979170" y="3077706"/>
                </a:cubicBezTo>
                <a:cubicBezTo>
                  <a:pt x="904875" y="3108186"/>
                  <a:pt x="826770" y="3127236"/>
                  <a:pt x="747713" y="3136761"/>
                </a:cubicBezTo>
                <a:cubicBezTo>
                  <a:pt x="738188" y="3137714"/>
                  <a:pt x="727710" y="3139619"/>
                  <a:pt x="718185" y="3139619"/>
                </a:cubicBezTo>
                <a:lnTo>
                  <a:pt x="688658" y="3140571"/>
                </a:lnTo>
                <a:lnTo>
                  <a:pt x="673418" y="3141524"/>
                </a:lnTo>
                <a:cubicBezTo>
                  <a:pt x="668655" y="3141524"/>
                  <a:pt x="663893" y="3141524"/>
                  <a:pt x="658178" y="3141524"/>
                </a:cubicBezTo>
                <a:lnTo>
                  <a:pt x="628650" y="3140571"/>
                </a:lnTo>
                <a:cubicBezTo>
                  <a:pt x="618173" y="3140571"/>
                  <a:pt x="608648" y="3138666"/>
                  <a:pt x="599123" y="3138666"/>
                </a:cubicBezTo>
                <a:lnTo>
                  <a:pt x="569595" y="3135809"/>
                </a:lnTo>
                <a:cubicBezTo>
                  <a:pt x="549593" y="3132951"/>
                  <a:pt x="529590" y="3130094"/>
                  <a:pt x="510540" y="3125331"/>
                </a:cubicBezTo>
                <a:cubicBezTo>
                  <a:pt x="432435" y="3108186"/>
                  <a:pt x="358140" y="3075801"/>
                  <a:pt x="291465" y="3031034"/>
                </a:cubicBezTo>
                <a:cubicBezTo>
                  <a:pt x="224790" y="2986266"/>
                  <a:pt x="167640" y="2929116"/>
                  <a:pt x="120968" y="2864346"/>
                </a:cubicBezTo>
                <a:cubicBezTo>
                  <a:pt x="75248" y="2798624"/>
                  <a:pt x="40005" y="2725281"/>
                  <a:pt x="20955" y="2648129"/>
                </a:cubicBezTo>
                <a:cubicBezTo>
                  <a:pt x="17145" y="2628126"/>
                  <a:pt x="11430" y="2609076"/>
                  <a:pt x="8573" y="2589074"/>
                </a:cubicBezTo>
                <a:lnTo>
                  <a:pt x="4763" y="2559546"/>
                </a:lnTo>
                <a:cubicBezTo>
                  <a:pt x="3810" y="2550021"/>
                  <a:pt x="1905" y="2539544"/>
                  <a:pt x="1905" y="2530019"/>
                </a:cubicBezTo>
                <a:cubicBezTo>
                  <a:pt x="953" y="2510016"/>
                  <a:pt x="0" y="2490014"/>
                  <a:pt x="0" y="2470011"/>
                </a:cubicBezTo>
                <a:lnTo>
                  <a:pt x="0" y="2410004"/>
                </a:lnTo>
                <a:lnTo>
                  <a:pt x="0" y="2206169"/>
                </a:lnTo>
                <a:lnTo>
                  <a:pt x="0" y="2187119"/>
                </a:lnTo>
                <a:lnTo>
                  <a:pt x="0" y="2149971"/>
                </a:lnTo>
                <a:lnTo>
                  <a:pt x="0" y="2075676"/>
                </a:lnTo>
                <a:lnTo>
                  <a:pt x="0" y="1777544"/>
                </a:lnTo>
              </a:path>
            </a:pathLst>
          </a:custGeom>
          <a:noFill/>
          <a:ln w="114300" cap="flat">
            <a:solidFill>
              <a:srgbClr val="12100B"/>
            </a:solidFill>
            <a:prstDash val="solid"/>
            <a:miter/>
          </a:ln>
        </p:spPr>
        <p:txBody>
          <a:bodyPr rtlCol="0" anchor="ctr"/>
          <a:lstStyle/>
          <a:p>
            <a:endParaRPr lang="sv-SE" sz="1800"/>
          </a:p>
        </p:txBody>
      </p:sp>
      <p:sp>
        <p:nvSpPr>
          <p:cNvPr id="12" name="Frihandsfigur: Form 11">
            <a:extLst>
              <a:ext uri="{FF2B5EF4-FFF2-40B4-BE49-F238E27FC236}">
                <a16:creationId xmlns:a16="http://schemas.microsoft.com/office/drawing/2014/main" id="{5814A48A-8811-4E6D-9631-95AD7EBC600A}"/>
              </a:ext>
            </a:extLst>
          </p:cNvPr>
          <p:cNvSpPr/>
          <p:nvPr/>
        </p:nvSpPr>
        <p:spPr>
          <a:xfrm>
            <a:off x="7151369" y="5238753"/>
            <a:ext cx="792480" cy="399097"/>
          </a:xfrm>
          <a:custGeom>
            <a:avLst/>
            <a:gdLst>
              <a:gd name="connsiteX0" fmla="*/ 792480 w 792480"/>
              <a:gd name="connsiteY0" fmla="*/ 399097 h 399097"/>
              <a:gd name="connsiteX1" fmla="*/ 396240 w 792480"/>
              <a:gd name="connsiteY1" fmla="*/ 0 h 399097"/>
              <a:gd name="connsiteX2" fmla="*/ 0 w 792480"/>
              <a:gd name="connsiteY2" fmla="*/ 394335 h 399097"/>
            </a:gdLst>
            <a:ahLst/>
            <a:cxnLst>
              <a:cxn ang="0">
                <a:pos x="connsiteX0" y="connsiteY0"/>
              </a:cxn>
              <a:cxn ang="0">
                <a:pos x="connsiteX1" y="connsiteY1"/>
              </a:cxn>
              <a:cxn ang="0">
                <a:pos x="connsiteX2" y="connsiteY2"/>
              </a:cxn>
            </a:cxnLst>
            <a:rect l="l" t="t" r="r" b="b"/>
            <a:pathLst>
              <a:path w="792480" h="399097">
                <a:moveTo>
                  <a:pt x="792480" y="399097"/>
                </a:moveTo>
                <a:lnTo>
                  <a:pt x="396240" y="0"/>
                </a:lnTo>
                <a:lnTo>
                  <a:pt x="0" y="394335"/>
                </a:lnTo>
              </a:path>
            </a:pathLst>
          </a:custGeom>
          <a:noFill/>
          <a:ln w="114300" cap="flat">
            <a:solidFill>
              <a:srgbClr val="12100B"/>
            </a:solidFill>
            <a:prstDash val="solid"/>
            <a:miter/>
          </a:ln>
        </p:spPr>
        <p:txBody>
          <a:bodyPr rtlCol="0" anchor="ctr"/>
          <a:lstStyle/>
          <a:p>
            <a:endParaRPr lang="sv-SE" sz="1800"/>
          </a:p>
        </p:txBody>
      </p:sp>
    </p:spTree>
    <p:extLst>
      <p:ext uri="{BB962C8B-B14F-4D97-AF65-F5344CB8AC3E}">
        <p14:creationId xmlns:p14="http://schemas.microsoft.com/office/powerpoint/2010/main" val="3176525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Citat med rak pil">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3" y="2035572"/>
            <a:ext cx="7305674"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FD403CD0-842C-4BCD-83D3-BB78B185EE38}" type="datetimeFigureOut">
              <a:rPr lang="sv-SE" smtClean="0"/>
              <a:t>2026-03-02</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1" y="4954234"/>
            <a:ext cx="1314451" cy="361068"/>
          </a:xfrm>
          <a:prstGeom prst="rect">
            <a:avLst/>
          </a:prstGeom>
        </p:spPr>
      </p:pic>
    </p:spTree>
    <p:extLst>
      <p:ext uri="{BB962C8B-B14F-4D97-AF65-F5344CB8AC3E}">
        <p14:creationId xmlns:p14="http://schemas.microsoft.com/office/powerpoint/2010/main" val="1263411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sida bild">
    <p:bg>
      <p:bgPr>
        <a:solidFill>
          <a:schemeClr val="accent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618DB91B-3ABC-5138-31C8-9A3D87110A6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 y="0"/>
            <a:ext cx="12192000" cy="6858000"/>
          </a:xfrm>
          <a:prstGeom prst="rect">
            <a:avLst/>
          </a:prstGeom>
        </p:spPr>
      </p:pic>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41" y="548621"/>
            <a:ext cx="8764449" cy="2387600"/>
          </a:xfrm>
        </p:spPr>
        <p:txBody>
          <a:bodyPr anchor="ctr"/>
          <a:lstStyle>
            <a:lvl1pPr algn="l">
              <a:defRPr sz="6000"/>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41" y="3164701"/>
            <a:ext cx="8764449" cy="972067"/>
          </a:xfrm>
        </p:spPr>
        <p:txBody>
          <a:bodyPr/>
          <a:lstStyle>
            <a:lvl1pPr marL="0" indent="0" algn="l">
              <a:buNone/>
              <a:defRPr sz="1800"/>
            </a:lvl1pPr>
            <a:lvl2pPr marL="457212" indent="0" algn="ctr">
              <a:buNone/>
              <a:defRPr sz="2000"/>
            </a:lvl2pPr>
            <a:lvl3pPr marL="914423" indent="0" algn="ctr">
              <a:buNone/>
              <a:defRPr sz="1800"/>
            </a:lvl3pPr>
            <a:lvl4pPr marL="1371635" indent="0" algn="ctr">
              <a:buNone/>
              <a:defRPr sz="1600"/>
            </a:lvl4pPr>
            <a:lvl5pPr marL="1828847" indent="0" algn="ctr">
              <a:buNone/>
              <a:defRPr sz="1600"/>
            </a:lvl5pPr>
            <a:lvl6pPr marL="2286057" indent="0" algn="ctr">
              <a:buNone/>
              <a:defRPr sz="1600"/>
            </a:lvl6pPr>
            <a:lvl7pPr marL="2743269" indent="0" algn="ctr">
              <a:buNone/>
              <a:defRPr sz="1600"/>
            </a:lvl7pPr>
            <a:lvl8pPr marL="3200481" indent="0" algn="ctr">
              <a:buNone/>
              <a:defRPr sz="1600"/>
            </a:lvl8pPr>
            <a:lvl9pPr marL="3657692"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68017" y="7079769"/>
            <a:ext cx="2743200" cy="165400"/>
          </a:xfrm>
        </p:spPr>
        <p:txBody>
          <a:bodyPr/>
          <a:lstStyle/>
          <a:p>
            <a:fld id="{FD403CD0-842C-4BCD-83D3-BB78B185EE38}" type="datetimeFigureOut">
              <a:rPr lang="sv-SE" smtClean="0"/>
              <a:t>2026-03-02</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68018" y="7277938"/>
            <a:ext cx="4114800" cy="165400"/>
          </a:xfrm>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40417" y="7277938"/>
            <a:ext cx="2743200" cy="165400"/>
          </a:xfrm>
        </p:spPr>
        <p:txBody>
          <a:bodyPr/>
          <a:lstStyle/>
          <a:p>
            <a:fld id="{AE086683-F536-42AB-ABBC-F4803DFE8DBC}" type="slidenum">
              <a:rPr lang="sv-SE" smtClean="0"/>
              <a:t>‹#›</a:t>
            </a:fld>
            <a:endParaRPr lang="sv-SE"/>
          </a:p>
        </p:txBody>
      </p:sp>
      <p:sp>
        <p:nvSpPr>
          <p:cNvPr id="18" name="Frihandsfigur: Form 17">
            <a:extLst>
              <a:ext uri="{FF2B5EF4-FFF2-40B4-BE49-F238E27FC236}">
                <a16:creationId xmlns:a16="http://schemas.microsoft.com/office/drawing/2014/main" id="{E0ADA2EB-068E-4AF9-BD94-838CEC9141E0}"/>
              </a:ext>
            </a:extLst>
          </p:cNvPr>
          <p:cNvSpPr/>
          <p:nvPr userDrawn="1"/>
        </p:nvSpPr>
        <p:spPr>
          <a:xfrm rot="10512305">
            <a:off x="8065505" y="2236025"/>
            <a:ext cx="3816990" cy="4615084"/>
          </a:xfrm>
          <a:custGeom>
            <a:avLst/>
            <a:gdLst>
              <a:gd name="connsiteX0" fmla="*/ 3807359 w 3807359"/>
              <a:gd name="connsiteY0" fmla="*/ 652140 h 3869685"/>
              <a:gd name="connsiteX1" fmla="*/ 3653054 w 3807359"/>
              <a:gd name="connsiteY1" fmla="*/ 1003613 h 3869685"/>
              <a:gd name="connsiteX2" fmla="*/ 3601619 w 3807359"/>
              <a:gd name="connsiteY2" fmla="*/ 1084575 h 3869685"/>
              <a:gd name="connsiteX3" fmla="*/ 3573997 w 3807359"/>
              <a:gd name="connsiteY3" fmla="*/ 1124580 h 3869685"/>
              <a:gd name="connsiteX4" fmla="*/ 3544469 w 3807359"/>
              <a:gd name="connsiteY4" fmla="*/ 1162680 h 3869685"/>
              <a:gd name="connsiteX5" fmla="*/ 3530182 w 3807359"/>
              <a:gd name="connsiteY5" fmla="*/ 1181730 h 3869685"/>
              <a:gd name="connsiteX6" fmla="*/ 3514942 w 3807359"/>
              <a:gd name="connsiteY6" fmla="*/ 1199828 h 3869685"/>
              <a:gd name="connsiteX7" fmla="*/ 3483509 w 3807359"/>
              <a:gd name="connsiteY7" fmla="*/ 1236975 h 3869685"/>
              <a:gd name="connsiteX8" fmla="*/ 3450172 w 3807359"/>
              <a:gd name="connsiteY8" fmla="*/ 1272218 h 3869685"/>
              <a:gd name="connsiteX9" fmla="*/ 3416834 w 3807359"/>
              <a:gd name="connsiteY9" fmla="*/ 1306508 h 3869685"/>
              <a:gd name="connsiteX10" fmla="*/ 3106319 w 3807359"/>
              <a:gd name="connsiteY10" fmla="*/ 1532250 h 3869685"/>
              <a:gd name="connsiteX11" fmla="*/ 3063457 w 3807359"/>
              <a:gd name="connsiteY11" fmla="*/ 1554158 h 3869685"/>
              <a:gd name="connsiteX12" fmla="*/ 3019642 w 3807359"/>
              <a:gd name="connsiteY12" fmla="*/ 1573208 h 3869685"/>
              <a:gd name="connsiteX13" fmla="*/ 2997734 w 3807359"/>
              <a:gd name="connsiteY13" fmla="*/ 1582733 h 3869685"/>
              <a:gd name="connsiteX14" fmla="*/ 2974874 w 3807359"/>
              <a:gd name="connsiteY14" fmla="*/ 1590353 h 3869685"/>
              <a:gd name="connsiteX15" fmla="*/ 2929154 w 3807359"/>
              <a:gd name="connsiteY15" fmla="*/ 1606545 h 3869685"/>
              <a:gd name="connsiteX16" fmla="*/ 2741512 w 3807359"/>
              <a:gd name="connsiteY16" fmla="*/ 1648455 h 3869685"/>
              <a:gd name="connsiteX17" fmla="*/ 2645309 w 3807359"/>
              <a:gd name="connsiteY17" fmla="*/ 1657980 h 3869685"/>
              <a:gd name="connsiteX18" fmla="*/ 2597684 w 3807359"/>
              <a:gd name="connsiteY18" fmla="*/ 1659885 h 3869685"/>
              <a:gd name="connsiteX19" fmla="*/ 2549107 w 3807359"/>
              <a:gd name="connsiteY19" fmla="*/ 1659885 h 3869685"/>
              <a:gd name="connsiteX20" fmla="*/ 2501482 w 3807359"/>
              <a:gd name="connsiteY20" fmla="*/ 1657028 h 3869685"/>
              <a:gd name="connsiteX21" fmla="*/ 2477669 w 3807359"/>
              <a:gd name="connsiteY21" fmla="*/ 1655123 h 3869685"/>
              <a:gd name="connsiteX22" fmla="*/ 2453857 w 3807359"/>
              <a:gd name="connsiteY22" fmla="*/ 1652265 h 3869685"/>
              <a:gd name="connsiteX23" fmla="*/ 2406232 w 3807359"/>
              <a:gd name="connsiteY23" fmla="*/ 1646550 h 3869685"/>
              <a:gd name="connsiteX24" fmla="*/ 2358607 w 3807359"/>
              <a:gd name="connsiteY24" fmla="*/ 1637978 h 3869685"/>
              <a:gd name="connsiteX25" fmla="*/ 2334794 w 3807359"/>
              <a:gd name="connsiteY25" fmla="*/ 1633215 h 3869685"/>
              <a:gd name="connsiteX26" fmla="*/ 2311934 w 3807359"/>
              <a:gd name="connsiteY26" fmla="*/ 1627500 h 3869685"/>
              <a:gd name="connsiteX27" fmla="*/ 2265262 w 3807359"/>
              <a:gd name="connsiteY27" fmla="*/ 1615118 h 3869685"/>
              <a:gd name="connsiteX28" fmla="*/ 2219542 w 3807359"/>
              <a:gd name="connsiteY28" fmla="*/ 1599878 h 3869685"/>
              <a:gd name="connsiteX29" fmla="*/ 2196682 w 3807359"/>
              <a:gd name="connsiteY29" fmla="*/ 1592258 h 3869685"/>
              <a:gd name="connsiteX30" fmla="*/ 2174774 w 3807359"/>
              <a:gd name="connsiteY30" fmla="*/ 1583685 h 3869685"/>
              <a:gd name="connsiteX31" fmla="*/ 2130007 w 3807359"/>
              <a:gd name="connsiteY31" fmla="*/ 1564635 h 3869685"/>
              <a:gd name="connsiteX32" fmla="*/ 2087144 w 3807359"/>
              <a:gd name="connsiteY32" fmla="*/ 1542728 h 3869685"/>
              <a:gd name="connsiteX33" fmla="*/ 2004277 w 3807359"/>
              <a:gd name="connsiteY33" fmla="*/ 1494150 h 3869685"/>
              <a:gd name="connsiteX34" fmla="*/ 1993799 w 3807359"/>
              <a:gd name="connsiteY34" fmla="*/ 1487483 h 3869685"/>
              <a:gd name="connsiteX35" fmla="*/ 1984274 w 3807359"/>
              <a:gd name="connsiteY35" fmla="*/ 1480815 h 3869685"/>
              <a:gd name="connsiteX36" fmla="*/ 1965224 w 3807359"/>
              <a:gd name="connsiteY36" fmla="*/ 1466528 h 3869685"/>
              <a:gd name="connsiteX37" fmla="*/ 1946174 w 3807359"/>
              <a:gd name="connsiteY37" fmla="*/ 1452240 h 3869685"/>
              <a:gd name="connsiteX38" fmla="*/ 1927124 w 3807359"/>
              <a:gd name="connsiteY38" fmla="*/ 1437000 h 3869685"/>
              <a:gd name="connsiteX39" fmla="*/ 1909027 w 3807359"/>
              <a:gd name="connsiteY39" fmla="*/ 1421760 h 3869685"/>
              <a:gd name="connsiteX40" fmla="*/ 1890929 w 3807359"/>
              <a:gd name="connsiteY40" fmla="*/ 1405568 h 3869685"/>
              <a:gd name="connsiteX41" fmla="*/ 1856639 w 3807359"/>
              <a:gd name="connsiteY41" fmla="*/ 1372230 h 3869685"/>
              <a:gd name="connsiteX42" fmla="*/ 1738529 w 3807359"/>
              <a:gd name="connsiteY42" fmla="*/ 1220783 h 3869685"/>
              <a:gd name="connsiteX43" fmla="*/ 1654709 w 3807359"/>
              <a:gd name="connsiteY43" fmla="*/ 1047428 h 3869685"/>
              <a:gd name="connsiteX44" fmla="*/ 1608037 w 3807359"/>
              <a:gd name="connsiteY44" fmla="*/ 860738 h 3869685"/>
              <a:gd name="connsiteX45" fmla="*/ 1601369 w 3807359"/>
              <a:gd name="connsiteY45" fmla="*/ 668333 h 3869685"/>
              <a:gd name="connsiteX46" fmla="*/ 1614704 w 3807359"/>
              <a:gd name="connsiteY46" fmla="*/ 573083 h 3869685"/>
              <a:gd name="connsiteX47" fmla="*/ 1626134 w 3807359"/>
              <a:gd name="connsiteY47" fmla="*/ 526410 h 3869685"/>
              <a:gd name="connsiteX48" fmla="*/ 1632802 w 3807359"/>
              <a:gd name="connsiteY48" fmla="*/ 503550 h 3869685"/>
              <a:gd name="connsiteX49" fmla="*/ 1640422 w 3807359"/>
              <a:gd name="connsiteY49" fmla="*/ 480690 h 3869685"/>
              <a:gd name="connsiteX50" fmla="*/ 1656614 w 3807359"/>
              <a:gd name="connsiteY50" fmla="*/ 435923 h 3869685"/>
              <a:gd name="connsiteX51" fmla="*/ 1676617 w 3807359"/>
              <a:gd name="connsiteY51" fmla="*/ 392108 h 3869685"/>
              <a:gd name="connsiteX52" fmla="*/ 1725194 w 3807359"/>
              <a:gd name="connsiteY52" fmla="*/ 309240 h 3869685"/>
              <a:gd name="connsiteX53" fmla="*/ 1785202 w 3807359"/>
              <a:gd name="connsiteY53" fmla="*/ 233993 h 3869685"/>
              <a:gd name="connsiteX54" fmla="*/ 1854734 w 3807359"/>
              <a:gd name="connsiteY54" fmla="*/ 167318 h 3869685"/>
              <a:gd name="connsiteX55" fmla="*/ 2199539 w 3807359"/>
              <a:gd name="connsiteY55" fmla="*/ 7298 h 3869685"/>
              <a:gd name="connsiteX56" fmla="*/ 2390992 w 3807359"/>
              <a:gd name="connsiteY56" fmla="*/ 9203 h 3869685"/>
              <a:gd name="connsiteX57" fmla="*/ 2483384 w 3807359"/>
              <a:gd name="connsiteY57" fmla="*/ 34920 h 3869685"/>
              <a:gd name="connsiteX58" fmla="*/ 2505292 w 3807359"/>
              <a:gd name="connsiteY58" fmla="*/ 44445 h 3869685"/>
              <a:gd name="connsiteX59" fmla="*/ 2527199 w 3807359"/>
              <a:gd name="connsiteY59" fmla="*/ 54923 h 3869685"/>
              <a:gd name="connsiteX60" fmla="*/ 2549107 w 3807359"/>
              <a:gd name="connsiteY60" fmla="*/ 65400 h 3869685"/>
              <a:gd name="connsiteX61" fmla="*/ 2570062 w 3807359"/>
              <a:gd name="connsiteY61" fmla="*/ 77783 h 3869685"/>
              <a:gd name="connsiteX62" fmla="*/ 2714842 w 3807359"/>
              <a:gd name="connsiteY62" fmla="*/ 203513 h 3869685"/>
              <a:gd name="connsiteX63" fmla="*/ 2816759 w 3807359"/>
              <a:gd name="connsiteY63" fmla="*/ 366390 h 3869685"/>
              <a:gd name="connsiteX64" fmla="*/ 2889149 w 3807359"/>
              <a:gd name="connsiteY64" fmla="*/ 740723 h 3869685"/>
              <a:gd name="connsiteX65" fmla="*/ 2810092 w 3807359"/>
              <a:gd name="connsiteY65" fmla="*/ 1116008 h 3869685"/>
              <a:gd name="connsiteX66" fmla="*/ 2641499 w 3807359"/>
              <a:gd name="connsiteY66" fmla="*/ 1461765 h 3869685"/>
              <a:gd name="connsiteX67" fmla="*/ 2171917 w 3807359"/>
              <a:gd name="connsiteY67" fmla="*/ 2069460 h 3869685"/>
              <a:gd name="connsiteX68" fmla="*/ 1872832 w 3807359"/>
              <a:gd name="connsiteY68" fmla="*/ 2311395 h 3869685"/>
              <a:gd name="connsiteX69" fmla="*/ 1531837 w 3807359"/>
              <a:gd name="connsiteY69" fmla="*/ 2488560 h 3869685"/>
              <a:gd name="connsiteX70" fmla="*/ 1508977 w 3807359"/>
              <a:gd name="connsiteY70" fmla="*/ 2497133 h 3869685"/>
              <a:gd name="connsiteX71" fmla="*/ 1486117 w 3807359"/>
              <a:gd name="connsiteY71" fmla="*/ 2504753 h 3869685"/>
              <a:gd name="connsiteX72" fmla="*/ 1440397 w 3807359"/>
              <a:gd name="connsiteY72" fmla="*/ 2519993 h 3869685"/>
              <a:gd name="connsiteX73" fmla="*/ 1348004 w 3807359"/>
              <a:gd name="connsiteY73" fmla="*/ 2546663 h 3869685"/>
              <a:gd name="connsiteX74" fmla="*/ 1253707 w 3807359"/>
              <a:gd name="connsiteY74" fmla="*/ 2566665 h 3869685"/>
              <a:gd name="connsiteX75" fmla="*/ 1206082 w 3807359"/>
              <a:gd name="connsiteY75" fmla="*/ 2574285 h 3869685"/>
              <a:gd name="connsiteX76" fmla="*/ 1158457 w 3807359"/>
              <a:gd name="connsiteY76" fmla="*/ 2580953 h 3869685"/>
              <a:gd name="connsiteX77" fmla="*/ 774599 w 3807359"/>
              <a:gd name="connsiteY77" fmla="*/ 2576190 h 3869685"/>
              <a:gd name="connsiteX78" fmla="*/ 750787 w 3807359"/>
              <a:gd name="connsiteY78" fmla="*/ 2573333 h 3869685"/>
              <a:gd name="connsiteX79" fmla="*/ 726974 w 3807359"/>
              <a:gd name="connsiteY79" fmla="*/ 2568570 h 3869685"/>
              <a:gd name="connsiteX80" fmla="*/ 679349 w 3807359"/>
              <a:gd name="connsiteY80" fmla="*/ 2559045 h 3869685"/>
              <a:gd name="connsiteX81" fmla="*/ 632677 w 3807359"/>
              <a:gd name="connsiteY81" fmla="*/ 2547615 h 3869685"/>
              <a:gd name="connsiteX82" fmla="*/ 586004 w 3807359"/>
              <a:gd name="connsiteY82" fmla="*/ 2535233 h 3869685"/>
              <a:gd name="connsiteX83" fmla="*/ 540284 w 3807359"/>
              <a:gd name="connsiteY83" fmla="*/ 2519040 h 3869685"/>
              <a:gd name="connsiteX84" fmla="*/ 495517 w 3807359"/>
              <a:gd name="connsiteY84" fmla="*/ 2502848 h 3869685"/>
              <a:gd name="connsiteX85" fmla="*/ 451702 w 3807359"/>
              <a:gd name="connsiteY85" fmla="*/ 2483798 h 3869685"/>
              <a:gd name="connsiteX86" fmla="*/ 407887 w 3807359"/>
              <a:gd name="connsiteY86" fmla="*/ 2462843 h 3869685"/>
              <a:gd name="connsiteX87" fmla="*/ 108802 w 3807359"/>
              <a:gd name="connsiteY87" fmla="*/ 2225670 h 3869685"/>
              <a:gd name="connsiteX88" fmla="*/ 81179 w 3807359"/>
              <a:gd name="connsiteY88" fmla="*/ 2186618 h 3869685"/>
              <a:gd name="connsiteX89" fmla="*/ 67844 w 3807359"/>
              <a:gd name="connsiteY89" fmla="*/ 2166615 h 3869685"/>
              <a:gd name="connsiteX90" fmla="*/ 56414 w 3807359"/>
              <a:gd name="connsiteY90" fmla="*/ 2145660 h 3869685"/>
              <a:gd name="connsiteX91" fmla="*/ 50699 w 3807359"/>
              <a:gd name="connsiteY91" fmla="*/ 2135183 h 3869685"/>
              <a:gd name="connsiteX92" fmla="*/ 45937 w 3807359"/>
              <a:gd name="connsiteY92" fmla="*/ 2124705 h 3869685"/>
              <a:gd name="connsiteX93" fmla="*/ 35459 w 3807359"/>
              <a:gd name="connsiteY93" fmla="*/ 2102798 h 3869685"/>
              <a:gd name="connsiteX94" fmla="*/ 26887 w 3807359"/>
              <a:gd name="connsiteY94" fmla="*/ 2079938 h 3869685"/>
              <a:gd name="connsiteX95" fmla="*/ 19267 w 3807359"/>
              <a:gd name="connsiteY95" fmla="*/ 2057078 h 3869685"/>
              <a:gd name="connsiteX96" fmla="*/ 4979 w 3807359"/>
              <a:gd name="connsiteY96" fmla="*/ 1866578 h 3869685"/>
              <a:gd name="connsiteX97" fmla="*/ 73559 w 3807359"/>
              <a:gd name="connsiteY97" fmla="*/ 1687508 h 3869685"/>
              <a:gd name="connsiteX98" fmla="*/ 201194 w 3807359"/>
              <a:gd name="connsiteY98" fmla="*/ 1543680 h 3869685"/>
              <a:gd name="connsiteX99" fmla="*/ 366929 w 3807359"/>
              <a:gd name="connsiteY99" fmla="*/ 1446525 h 3869685"/>
              <a:gd name="connsiteX100" fmla="*/ 553619 w 3807359"/>
              <a:gd name="connsiteY100" fmla="*/ 1400805 h 3869685"/>
              <a:gd name="connsiteX101" fmla="*/ 935572 w 3807359"/>
              <a:gd name="connsiteY101" fmla="*/ 1428428 h 3869685"/>
              <a:gd name="connsiteX102" fmla="*/ 1120357 w 3807359"/>
              <a:gd name="connsiteY102" fmla="*/ 1481768 h 3869685"/>
              <a:gd name="connsiteX103" fmla="*/ 1298474 w 3807359"/>
              <a:gd name="connsiteY103" fmla="*/ 1554158 h 3869685"/>
              <a:gd name="connsiteX104" fmla="*/ 1468019 w 3807359"/>
              <a:gd name="connsiteY104" fmla="*/ 1644645 h 3869685"/>
              <a:gd name="connsiteX105" fmla="*/ 1627087 w 3807359"/>
              <a:gd name="connsiteY105" fmla="*/ 1753230 h 3869685"/>
              <a:gd name="connsiteX106" fmla="*/ 1896644 w 3807359"/>
              <a:gd name="connsiteY106" fmla="*/ 2026598 h 3869685"/>
              <a:gd name="connsiteX107" fmla="*/ 2080477 w 3807359"/>
              <a:gd name="connsiteY107" fmla="*/ 2363783 h 3869685"/>
              <a:gd name="connsiteX108" fmla="*/ 2139532 w 3807359"/>
              <a:gd name="connsiteY108" fmla="*/ 2546663 h 3869685"/>
              <a:gd name="connsiteX109" fmla="*/ 2179537 w 3807359"/>
              <a:gd name="connsiteY109" fmla="*/ 2735258 h 3869685"/>
              <a:gd name="connsiteX110" fmla="*/ 2202397 w 3807359"/>
              <a:gd name="connsiteY110" fmla="*/ 2926710 h 3869685"/>
              <a:gd name="connsiteX111" fmla="*/ 2210969 w 3807359"/>
              <a:gd name="connsiteY111" fmla="*/ 3119115 h 3869685"/>
              <a:gd name="connsiteX112" fmla="*/ 2208112 w 3807359"/>
              <a:gd name="connsiteY112" fmla="*/ 3311520 h 3869685"/>
              <a:gd name="connsiteX113" fmla="*/ 2203349 w 3807359"/>
              <a:gd name="connsiteY113" fmla="*/ 3407723 h 3869685"/>
              <a:gd name="connsiteX114" fmla="*/ 2201444 w 3807359"/>
              <a:gd name="connsiteY114" fmla="*/ 3438203 h 3869685"/>
              <a:gd name="connsiteX115" fmla="*/ 2201444 w 3807359"/>
              <a:gd name="connsiteY115" fmla="*/ 3442965 h 3869685"/>
              <a:gd name="connsiteX116" fmla="*/ 2200492 w 3807359"/>
              <a:gd name="connsiteY116" fmla="*/ 3461063 h 3869685"/>
              <a:gd name="connsiteX117" fmla="*/ 2197634 w 3807359"/>
              <a:gd name="connsiteY117" fmla="*/ 3498210 h 3869685"/>
              <a:gd name="connsiteX118" fmla="*/ 2190967 w 3807359"/>
              <a:gd name="connsiteY118" fmla="*/ 3573458 h 3869685"/>
              <a:gd name="connsiteX119" fmla="*/ 2158582 w 3807359"/>
              <a:gd name="connsiteY119" fmla="*/ 3869685 h 3869685"/>
              <a:gd name="connsiteX0" fmla="*/ 4316523 w 4316523"/>
              <a:gd name="connsiteY0" fmla="*/ 0 h 4531303"/>
              <a:gd name="connsiteX1" fmla="*/ 3653054 w 4316523"/>
              <a:gd name="connsiteY1" fmla="*/ 1665231 h 4531303"/>
              <a:gd name="connsiteX2" fmla="*/ 3601619 w 4316523"/>
              <a:gd name="connsiteY2" fmla="*/ 1746193 h 4531303"/>
              <a:gd name="connsiteX3" fmla="*/ 3573997 w 4316523"/>
              <a:gd name="connsiteY3" fmla="*/ 1786198 h 4531303"/>
              <a:gd name="connsiteX4" fmla="*/ 3544469 w 4316523"/>
              <a:gd name="connsiteY4" fmla="*/ 1824298 h 4531303"/>
              <a:gd name="connsiteX5" fmla="*/ 3530182 w 4316523"/>
              <a:gd name="connsiteY5" fmla="*/ 1843348 h 4531303"/>
              <a:gd name="connsiteX6" fmla="*/ 3514942 w 4316523"/>
              <a:gd name="connsiteY6" fmla="*/ 1861446 h 4531303"/>
              <a:gd name="connsiteX7" fmla="*/ 3483509 w 4316523"/>
              <a:gd name="connsiteY7" fmla="*/ 1898593 h 4531303"/>
              <a:gd name="connsiteX8" fmla="*/ 3450172 w 4316523"/>
              <a:gd name="connsiteY8" fmla="*/ 1933836 h 4531303"/>
              <a:gd name="connsiteX9" fmla="*/ 3416834 w 4316523"/>
              <a:gd name="connsiteY9" fmla="*/ 1968126 h 4531303"/>
              <a:gd name="connsiteX10" fmla="*/ 3106319 w 4316523"/>
              <a:gd name="connsiteY10" fmla="*/ 2193868 h 4531303"/>
              <a:gd name="connsiteX11" fmla="*/ 3063457 w 4316523"/>
              <a:gd name="connsiteY11" fmla="*/ 2215776 h 4531303"/>
              <a:gd name="connsiteX12" fmla="*/ 3019642 w 4316523"/>
              <a:gd name="connsiteY12" fmla="*/ 2234826 h 4531303"/>
              <a:gd name="connsiteX13" fmla="*/ 2997734 w 4316523"/>
              <a:gd name="connsiteY13" fmla="*/ 2244351 h 4531303"/>
              <a:gd name="connsiteX14" fmla="*/ 2974874 w 4316523"/>
              <a:gd name="connsiteY14" fmla="*/ 2251971 h 4531303"/>
              <a:gd name="connsiteX15" fmla="*/ 2929154 w 4316523"/>
              <a:gd name="connsiteY15" fmla="*/ 2268163 h 4531303"/>
              <a:gd name="connsiteX16" fmla="*/ 2741512 w 4316523"/>
              <a:gd name="connsiteY16" fmla="*/ 2310073 h 4531303"/>
              <a:gd name="connsiteX17" fmla="*/ 2645309 w 4316523"/>
              <a:gd name="connsiteY17" fmla="*/ 2319598 h 4531303"/>
              <a:gd name="connsiteX18" fmla="*/ 2597684 w 4316523"/>
              <a:gd name="connsiteY18" fmla="*/ 2321503 h 4531303"/>
              <a:gd name="connsiteX19" fmla="*/ 2549107 w 4316523"/>
              <a:gd name="connsiteY19" fmla="*/ 2321503 h 4531303"/>
              <a:gd name="connsiteX20" fmla="*/ 2501482 w 4316523"/>
              <a:gd name="connsiteY20" fmla="*/ 2318646 h 4531303"/>
              <a:gd name="connsiteX21" fmla="*/ 2477669 w 4316523"/>
              <a:gd name="connsiteY21" fmla="*/ 2316741 h 4531303"/>
              <a:gd name="connsiteX22" fmla="*/ 2453857 w 4316523"/>
              <a:gd name="connsiteY22" fmla="*/ 2313883 h 4531303"/>
              <a:gd name="connsiteX23" fmla="*/ 2406232 w 4316523"/>
              <a:gd name="connsiteY23" fmla="*/ 2308168 h 4531303"/>
              <a:gd name="connsiteX24" fmla="*/ 2358607 w 4316523"/>
              <a:gd name="connsiteY24" fmla="*/ 2299596 h 4531303"/>
              <a:gd name="connsiteX25" fmla="*/ 2334794 w 4316523"/>
              <a:gd name="connsiteY25" fmla="*/ 2294833 h 4531303"/>
              <a:gd name="connsiteX26" fmla="*/ 2311934 w 4316523"/>
              <a:gd name="connsiteY26" fmla="*/ 2289118 h 4531303"/>
              <a:gd name="connsiteX27" fmla="*/ 2265262 w 4316523"/>
              <a:gd name="connsiteY27" fmla="*/ 2276736 h 4531303"/>
              <a:gd name="connsiteX28" fmla="*/ 2219542 w 4316523"/>
              <a:gd name="connsiteY28" fmla="*/ 2261496 h 4531303"/>
              <a:gd name="connsiteX29" fmla="*/ 2196682 w 4316523"/>
              <a:gd name="connsiteY29" fmla="*/ 2253876 h 4531303"/>
              <a:gd name="connsiteX30" fmla="*/ 2174774 w 4316523"/>
              <a:gd name="connsiteY30" fmla="*/ 2245303 h 4531303"/>
              <a:gd name="connsiteX31" fmla="*/ 2130007 w 4316523"/>
              <a:gd name="connsiteY31" fmla="*/ 2226253 h 4531303"/>
              <a:gd name="connsiteX32" fmla="*/ 2087144 w 4316523"/>
              <a:gd name="connsiteY32" fmla="*/ 2204346 h 4531303"/>
              <a:gd name="connsiteX33" fmla="*/ 2004277 w 4316523"/>
              <a:gd name="connsiteY33" fmla="*/ 2155768 h 4531303"/>
              <a:gd name="connsiteX34" fmla="*/ 1993799 w 4316523"/>
              <a:gd name="connsiteY34" fmla="*/ 2149101 h 4531303"/>
              <a:gd name="connsiteX35" fmla="*/ 1984274 w 4316523"/>
              <a:gd name="connsiteY35" fmla="*/ 2142433 h 4531303"/>
              <a:gd name="connsiteX36" fmla="*/ 1965224 w 4316523"/>
              <a:gd name="connsiteY36" fmla="*/ 2128146 h 4531303"/>
              <a:gd name="connsiteX37" fmla="*/ 1946174 w 4316523"/>
              <a:gd name="connsiteY37" fmla="*/ 2113858 h 4531303"/>
              <a:gd name="connsiteX38" fmla="*/ 1927124 w 4316523"/>
              <a:gd name="connsiteY38" fmla="*/ 2098618 h 4531303"/>
              <a:gd name="connsiteX39" fmla="*/ 1909027 w 4316523"/>
              <a:gd name="connsiteY39" fmla="*/ 2083378 h 4531303"/>
              <a:gd name="connsiteX40" fmla="*/ 1890929 w 4316523"/>
              <a:gd name="connsiteY40" fmla="*/ 2067186 h 4531303"/>
              <a:gd name="connsiteX41" fmla="*/ 1856639 w 4316523"/>
              <a:gd name="connsiteY41" fmla="*/ 2033848 h 4531303"/>
              <a:gd name="connsiteX42" fmla="*/ 1738529 w 4316523"/>
              <a:gd name="connsiteY42" fmla="*/ 1882401 h 4531303"/>
              <a:gd name="connsiteX43" fmla="*/ 1654709 w 4316523"/>
              <a:gd name="connsiteY43" fmla="*/ 1709046 h 4531303"/>
              <a:gd name="connsiteX44" fmla="*/ 1608037 w 4316523"/>
              <a:gd name="connsiteY44" fmla="*/ 1522356 h 4531303"/>
              <a:gd name="connsiteX45" fmla="*/ 1601369 w 4316523"/>
              <a:gd name="connsiteY45" fmla="*/ 1329951 h 4531303"/>
              <a:gd name="connsiteX46" fmla="*/ 1614704 w 4316523"/>
              <a:gd name="connsiteY46" fmla="*/ 1234701 h 4531303"/>
              <a:gd name="connsiteX47" fmla="*/ 1626134 w 4316523"/>
              <a:gd name="connsiteY47" fmla="*/ 1188028 h 4531303"/>
              <a:gd name="connsiteX48" fmla="*/ 1632802 w 4316523"/>
              <a:gd name="connsiteY48" fmla="*/ 1165168 h 4531303"/>
              <a:gd name="connsiteX49" fmla="*/ 1640422 w 4316523"/>
              <a:gd name="connsiteY49" fmla="*/ 1142308 h 4531303"/>
              <a:gd name="connsiteX50" fmla="*/ 1656614 w 4316523"/>
              <a:gd name="connsiteY50" fmla="*/ 1097541 h 4531303"/>
              <a:gd name="connsiteX51" fmla="*/ 1676617 w 4316523"/>
              <a:gd name="connsiteY51" fmla="*/ 1053726 h 4531303"/>
              <a:gd name="connsiteX52" fmla="*/ 1725194 w 4316523"/>
              <a:gd name="connsiteY52" fmla="*/ 970858 h 4531303"/>
              <a:gd name="connsiteX53" fmla="*/ 1785202 w 4316523"/>
              <a:gd name="connsiteY53" fmla="*/ 895611 h 4531303"/>
              <a:gd name="connsiteX54" fmla="*/ 1854734 w 4316523"/>
              <a:gd name="connsiteY54" fmla="*/ 828936 h 4531303"/>
              <a:gd name="connsiteX55" fmla="*/ 2199539 w 4316523"/>
              <a:gd name="connsiteY55" fmla="*/ 668916 h 4531303"/>
              <a:gd name="connsiteX56" fmla="*/ 2390992 w 4316523"/>
              <a:gd name="connsiteY56" fmla="*/ 670821 h 4531303"/>
              <a:gd name="connsiteX57" fmla="*/ 2483384 w 4316523"/>
              <a:gd name="connsiteY57" fmla="*/ 696538 h 4531303"/>
              <a:gd name="connsiteX58" fmla="*/ 2505292 w 4316523"/>
              <a:gd name="connsiteY58" fmla="*/ 706063 h 4531303"/>
              <a:gd name="connsiteX59" fmla="*/ 2527199 w 4316523"/>
              <a:gd name="connsiteY59" fmla="*/ 716541 h 4531303"/>
              <a:gd name="connsiteX60" fmla="*/ 2549107 w 4316523"/>
              <a:gd name="connsiteY60" fmla="*/ 727018 h 4531303"/>
              <a:gd name="connsiteX61" fmla="*/ 2570062 w 4316523"/>
              <a:gd name="connsiteY61" fmla="*/ 739401 h 4531303"/>
              <a:gd name="connsiteX62" fmla="*/ 2714842 w 4316523"/>
              <a:gd name="connsiteY62" fmla="*/ 865131 h 4531303"/>
              <a:gd name="connsiteX63" fmla="*/ 2816759 w 4316523"/>
              <a:gd name="connsiteY63" fmla="*/ 1028008 h 4531303"/>
              <a:gd name="connsiteX64" fmla="*/ 2889149 w 4316523"/>
              <a:gd name="connsiteY64" fmla="*/ 1402341 h 4531303"/>
              <a:gd name="connsiteX65" fmla="*/ 2810092 w 4316523"/>
              <a:gd name="connsiteY65" fmla="*/ 1777626 h 4531303"/>
              <a:gd name="connsiteX66" fmla="*/ 2641499 w 4316523"/>
              <a:gd name="connsiteY66" fmla="*/ 2123383 h 4531303"/>
              <a:gd name="connsiteX67" fmla="*/ 2171917 w 4316523"/>
              <a:gd name="connsiteY67" fmla="*/ 2731078 h 4531303"/>
              <a:gd name="connsiteX68" fmla="*/ 1872832 w 4316523"/>
              <a:gd name="connsiteY68" fmla="*/ 2973013 h 4531303"/>
              <a:gd name="connsiteX69" fmla="*/ 1531837 w 4316523"/>
              <a:gd name="connsiteY69" fmla="*/ 3150178 h 4531303"/>
              <a:gd name="connsiteX70" fmla="*/ 1508977 w 4316523"/>
              <a:gd name="connsiteY70" fmla="*/ 3158751 h 4531303"/>
              <a:gd name="connsiteX71" fmla="*/ 1486117 w 4316523"/>
              <a:gd name="connsiteY71" fmla="*/ 3166371 h 4531303"/>
              <a:gd name="connsiteX72" fmla="*/ 1440397 w 4316523"/>
              <a:gd name="connsiteY72" fmla="*/ 3181611 h 4531303"/>
              <a:gd name="connsiteX73" fmla="*/ 1348004 w 4316523"/>
              <a:gd name="connsiteY73" fmla="*/ 3208281 h 4531303"/>
              <a:gd name="connsiteX74" fmla="*/ 1253707 w 4316523"/>
              <a:gd name="connsiteY74" fmla="*/ 3228283 h 4531303"/>
              <a:gd name="connsiteX75" fmla="*/ 1206082 w 4316523"/>
              <a:gd name="connsiteY75" fmla="*/ 3235903 h 4531303"/>
              <a:gd name="connsiteX76" fmla="*/ 1158457 w 4316523"/>
              <a:gd name="connsiteY76" fmla="*/ 3242571 h 4531303"/>
              <a:gd name="connsiteX77" fmla="*/ 774599 w 4316523"/>
              <a:gd name="connsiteY77" fmla="*/ 3237808 h 4531303"/>
              <a:gd name="connsiteX78" fmla="*/ 750787 w 4316523"/>
              <a:gd name="connsiteY78" fmla="*/ 3234951 h 4531303"/>
              <a:gd name="connsiteX79" fmla="*/ 726974 w 4316523"/>
              <a:gd name="connsiteY79" fmla="*/ 3230188 h 4531303"/>
              <a:gd name="connsiteX80" fmla="*/ 679349 w 4316523"/>
              <a:gd name="connsiteY80" fmla="*/ 3220663 h 4531303"/>
              <a:gd name="connsiteX81" fmla="*/ 632677 w 4316523"/>
              <a:gd name="connsiteY81" fmla="*/ 3209233 h 4531303"/>
              <a:gd name="connsiteX82" fmla="*/ 586004 w 4316523"/>
              <a:gd name="connsiteY82" fmla="*/ 3196851 h 4531303"/>
              <a:gd name="connsiteX83" fmla="*/ 540284 w 4316523"/>
              <a:gd name="connsiteY83" fmla="*/ 3180658 h 4531303"/>
              <a:gd name="connsiteX84" fmla="*/ 495517 w 4316523"/>
              <a:gd name="connsiteY84" fmla="*/ 3164466 h 4531303"/>
              <a:gd name="connsiteX85" fmla="*/ 451702 w 4316523"/>
              <a:gd name="connsiteY85" fmla="*/ 3145416 h 4531303"/>
              <a:gd name="connsiteX86" fmla="*/ 407887 w 4316523"/>
              <a:gd name="connsiteY86" fmla="*/ 3124461 h 4531303"/>
              <a:gd name="connsiteX87" fmla="*/ 108802 w 4316523"/>
              <a:gd name="connsiteY87" fmla="*/ 2887288 h 4531303"/>
              <a:gd name="connsiteX88" fmla="*/ 81179 w 4316523"/>
              <a:gd name="connsiteY88" fmla="*/ 2848236 h 4531303"/>
              <a:gd name="connsiteX89" fmla="*/ 67844 w 4316523"/>
              <a:gd name="connsiteY89" fmla="*/ 2828233 h 4531303"/>
              <a:gd name="connsiteX90" fmla="*/ 56414 w 4316523"/>
              <a:gd name="connsiteY90" fmla="*/ 2807278 h 4531303"/>
              <a:gd name="connsiteX91" fmla="*/ 50699 w 4316523"/>
              <a:gd name="connsiteY91" fmla="*/ 2796801 h 4531303"/>
              <a:gd name="connsiteX92" fmla="*/ 45937 w 4316523"/>
              <a:gd name="connsiteY92" fmla="*/ 2786323 h 4531303"/>
              <a:gd name="connsiteX93" fmla="*/ 35459 w 4316523"/>
              <a:gd name="connsiteY93" fmla="*/ 2764416 h 4531303"/>
              <a:gd name="connsiteX94" fmla="*/ 26887 w 4316523"/>
              <a:gd name="connsiteY94" fmla="*/ 2741556 h 4531303"/>
              <a:gd name="connsiteX95" fmla="*/ 19267 w 4316523"/>
              <a:gd name="connsiteY95" fmla="*/ 2718696 h 4531303"/>
              <a:gd name="connsiteX96" fmla="*/ 4979 w 4316523"/>
              <a:gd name="connsiteY96" fmla="*/ 2528196 h 4531303"/>
              <a:gd name="connsiteX97" fmla="*/ 73559 w 4316523"/>
              <a:gd name="connsiteY97" fmla="*/ 2349126 h 4531303"/>
              <a:gd name="connsiteX98" fmla="*/ 201194 w 4316523"/>
              <a:gd name="connsiteY98" fmla="*/ 2205298 h 4531303"/>
              <a:gd name="connsiteX99" fmla="*/ 366929 w 4316523"/>
              <a:gd name="connsiteY99" fmla="*/ 2108143 h 4531303"/>
              <a:gd name="connsiteX100" fmla="*/ 553619 w 4316523"/>
              <a:gd name="connsiteY100" fmla="*/ 2062423 h 4531303"/>
              <a:gd name="connsiteX101" fmla="*/ 935572 w 4316523"/>
              <a:gd name="connsiteY101" fmla="*/ 2090046 h 4531303"/>
              <a:gd name="connsiteX102" fmla="*/ 1120357 w 4316523"/>
              <a:gd name="connsiteY102" fmla="*/ 2143386 h 4531303"/>
              <a:gd name="connsiteX103" fmla="*/ 1298474 w 4316523"/>
              <a:gd name="connsiteY103" fmla="*/ 2215776 h 4531303"/>
              <a:gd name="connsiteX104" fmla="*/ 1468019 w 4316523"/>
              <a:gd name="connsiteY104" fmla="*/ 2306263 h 4531303"/>
              <a:gd name="connsiteX105" fmla="*/ 1627087 w 4316523"/>
              <a:gd name="connsiteY105" fmla="*/ 2414848 h 4531303"/>
              <a:gd name="connsiteX106" fmla="*/ 1896644 w 4316523"/>
              <a:gd name="connsiteY106" fmla="*/ 2688216 h 4531303"/>
              <a:gd name="connsiteX107" fmla="*/ 2080477 w 4316523"/>
              <a:gd name="connsiteY107" fmla="*/ 3025401 h 4531303"/>
              <a:gd name="connsiteX108" fmla="*/ 2139532 w 4316523"/>
              <a:gd name="connsiteY108" fmla="*/ 3208281 h 4531303"/>
              <a:gd name="connsiteX109" fmla="*/ 2179537 w 4316523"/>
              <a:gd name="connsiteY109" fmla="*/ 3396876 h 4531303"/>
              <a:gd name="connsiteX110" fmla="*/ 2202397 w 4316523"/>
              <a:gd name="connsiteY110" fmla="*/ 3588328 h 4531303"/>
              <a:gd name="connsiteX111" fmla="*/ 2210969 w 4316523"/>
              <a:gd name="connsiteY111" fmla="*/ 3780733 h 4531303"/>
              <a:gd name="connsiteX112" fmla="*/ 2208112 w 4316523"/>
              <a:gd name="connsiteY112" fmla="*/ 3973138 h 4531303"/>
              <a:gd name="connsiteX113" fmla="*/ 2203349 w 4316523"/>
              <a:gd name="connsiteY113" fmla="*/ 4069341 h 4531303"/>
              <a:gd name="connsiteX114" fmla="*/ 2201444 w 4316523"/>
              <a:gd name="connsiteY114" fmla="*/ 4099821 h 4531303"/>
              <a:gd name="connsiteX115" fmla="*/ 2201444 w 4316523"/>
              <a:gd name="connsiteY115" fmla="*/ 4104583 h 4531303"/>
              <a:gd name="connsiteX116" fmla="*/ 2200492 w 4316523"/>
              <a:gd name="connsiteY116" fmla="*/ 4122681 h 4531303"/>
              <a:gd name="connsiteX117" fmla="*/ 2197634 w 4316523"/>
              <a:gd name="connsiteY117" fmla="*/ 4159828 h 4531303"/>
              <a:gd name="connsiteX118" fmla="*/ 2190967 w 4316523"/>
              <a:gd name="connsiteY118" fmla="*/ 4235076 h 4531303"/>
              <a:gd name="connsiteX119" fmla="*/ 2158582 w 4316523"/>
              <a:gd name="connsiteY119" fmla="*/ 4531303 h 4531303"/>
              <a:gd name="connsiteX0" fmla="*/ 3595933 w 3669016"/>
              <a:gd name="connsiteY0" fmla="*/ 0 h 4501982"/>
              <a:gd name="connsiteX1" fmla="*/ 3653054 w 3669016"/>
              <a:gd name="connsiteY1" fmla="*/ 1635910 h 4501982"/>
              <a:gd name="connsiteX2" fmla="*/ 3601619 w 3669016"/>
              <a:gd name="connsiteY2" fmla="*/ 1716872 h 4501982"/>
              <a:gd name="connsiteX3" fmla="*/ 3573997 w 3669016"/>
              <a:gd name="connsiteY3" fmla="*/ 1756877 h 4501982"/>
              <a:gd name="connsiteX4" fmla="*/ 3544469 w 3669016"/>
              <a:gd name="connsiteY4" fmla="*/ 1794977 h 4501982"/>
              <a:gd name="connsiteX5" fmla="*/ 3530182 w 3669016"/>
              <a:gd name="connsiteY5" fmla="*/ 1814027 h 4501982"/>
              <a:gd name="connsiteX6" fmla="*/ 3514942 w 3669016"/>
              <a:gd name="connsiteY6" fmla="*/ 1832125 h 4501982"/>
              <a:gd name="connsiteX7" fmla="*/ 3483509 w 3669016"/>
              <a:gd name="connsiteY7" fmla="*/ 1869272 h 4501982"/>
              <a:gd name="connsiteX8" fmla="*/ 3450172 w 3669016"/>
              <a:gd name="connsiteY8" fmla="*/ 1904515 h 4501982"/>
              <a:gd name="connsiteX9" fmla="*/ 3416834 w 3669016"/>
              <a:gd name="connsiteY9" fmla="*/ 1938805 h 4501982"/>
              <a:gd name="connsiteX10" fmla="*/ 3106319 w 3669016"/>
              <a:gd name="connsiteY10" fmla="*/ 2164547 h 4501982"/>
              <a:gd name="connsiteX11" fmla="*/ 3063457 w 3669016"/>
              <a:gd name="connsiteY11" fmla="*/ 2186455 h 4501982"/>
              <a:gd name="connsiteX12" fmla="*/ 3019642 w 3669016"/>
              <a:gd name="connsiteY12" fmla="*/ 2205505 h 4501982"/>
              <a:gd name="connsiteX13" fmla="*/ 2997734 w 3669016"/>
              <a:gd name="connsiteY13" fmla="*/ 2215030 h 4501982"/>
              <a:gd name="connsiteX14" fmla="*/ 2974874 w 3669016"/>
              <a:gd name="connsiteY14" fmla="*/ 2222650 h 4501982"/>
              <a:gd name="connsiteX15" fmla="*/ 2929154 w 3669016"/>
              <a:gd name="connsiteY15" fmla="*/ 2238842 h 4501982"/>
              <a:gd name="connsiteX16" fmla="*/ 2741512 w 3669016"/>
              <a:gd name="connsiteY16" fmla="*/ 2280752 h 4501982"/>
              <a:gd name="connsiteX17" fmla="*/ 2645309 w 3669016"/>
              <a:gd name="connsiteY17" fmla="*/ 2290277 h 4501982"/>
              <a:gd name="connsiteX18" fmla="*/ 2597684 w 3669016"/>
              <a:gd name="connsiteY18" fmla="*/ 2292182 h 4501982"/>
              <a:gd name="connsiteX19" fmla="*/ 2549107 w 3669016"/>
              <a:gd name="connsiteY19" fmla="*/ 2292182 h 4501982"/>
              <a:gd name="connsiteX20" fmla="*/ 2501482 w 3669016"/>
              <a:gd name="connsiteY20" fmla="*/ 2289325 h 4501982"/>
              <a:gd name="connsiteX21" fmla="*/ 2477669 w 3669016"/>
              <a:gd name="connsiteY21" fmla="*/ 2287420 h 4501982"/>
              <a:gd name="connsiteX22" fmla="*/ 2453857 w 3669016"/>
              <a:gd name="connsiteY22" fmla="*/ 2284562 h 4501982"/>
              <a:gd name="connsiteX23" fmla="*/ 2406232 w 3669016"/>
              <a:gd name="connsiteY23" fmla="*/ 2278847 h 4501982"/>
              <a:gd name="connsiteX24" fmla="*/ 2358607 w 3669016"/>
              <a:gd name="connsiteY24" fmla="*/ 2270275 h 4501982"/>
              <a:gd name="connsiteX25" fmla="*/ 2334794 w 3669016"/>
              <a:gd name="connsiteY25" fmla="*/ 2265512 h 4501982"/>
              <a:gd name="connsiteX26" fmla="*/ 2311934 w 3669016"/>
              <a:gd name="connsiteY26" fmla="*/ 2259797 h 4501982"/>
              <a:gd name="connsiteX27" fmla="*/ 2265262 w 3669016"/>
              <a:gd name="connsiteY27" fmla="*/ 2247415 h 4501982"/>
              <a:gd name="connsiteX28" fmla="*/ 2219542 w 3669016"/>
              <a:gd name="connsiteY28" fmla="*/ 2232175 h 4501982"/>
              <a:gd name="connsiteX29" fmla="*/ 2196682 w 3669016"/>
              <a:gd name="connsiteY29" fmla="*/ 2224555 h 4501982"/>
              <a:gd name="connsiteX30" fmla="*/ 2174774 w 3669016"/>
              <a:gd name="connsiteY30" fmla="*/ 2215982 h 4501982"/>
              <a:gd name="connsiteX31" fmla="*/ 2130007 w 3669016"/>
              <a:gd name="connsiteY31" fmla="*/ 2196932 h 4501982"/>
              <a:gd name="connsiteX32" fmla="*/ 2087144 w 3669016"/>
              <a:gd name="connsiteY32" fmla="*/ 2175025 h 4501982"/>
              <a:gd name="connsiteX33" fmla="*/ 2004277 w 3669016"/>
              <a:gd name="connsiteY33" fmla="*/ 2126447 h 4501982"/>
              <a:gd name="connsiteX34" fmla="*/ 1993799 w 3669016"/>
              <a:gd name="connsiteY34" fmla="*/ 2119780 h 4501982"/>
              <a:gd name="connsiteX35" fmla="*/ 1984274 w 3669016"/>
              <a:gd name="connsiteY35" fmla="*/ 2113112 h 4501982"/>
              <a:gd name="connsiteX36" fmla="*/ 1965224 w 3669016"/>
              <a:gd name="connsiteY36" fmla="*/ 2098825 h 4501982"/>
              <a:gd name="connsiteX37" fmla="*/ 1946174 w 3669016"/>
              <a:gd name="connsiteY37" fmla="*/ 2084537 h 4501982"/>
              <a:gd name="connsiteX38" fmla="*/ 1927124 w 3669016"/>
              <a:gd name="connsiteY38" fmla="*/ 2069297 h 4501982"/>
              <a:gd name="connsiteX39" fmla="*/ 1909027 w 3669016"/>
              <a:gd name="connsiteY39" fmla="*/ 2054057 h 4501982"/>
              <a:gd name="connsiteX40" fmla="*/ 1890929 w 3669016"/>
              <a:gd name="connsiteY40" fmla="*/ 2037865 h 4501982"/>
              <a:gd name="connsiteX41" fmla="*/ 1856639 w 3669016"/>
              <a:gd name="connsiteY41" fmla="*/ 2004527 h 4501982"/>
              <a:gd name="connsiteX42" fmla="*/ 1738529 w 3669016"/>
              <a:gd name="connsiteY42" fmla="*/ 1853080 h 4501982"/>
              <a:gd name="connsiteX43" fmla="*/ 1654709 w 3669016"/>
              <a:gd name="connsiteY43" fmla="*/ 1679725 h 4501982"/>
              <a:gd name="connsiteX44" fmla="*/ 1608037 w 3669016"/>
              <a:gd name="connsiteY44" fmla="*/ 1493035 h 4501982"/>
              <a:gd name="connsiteX45" fmla="*/ 1601369 w 3669016"/>
              <a:gd name="connsiteY45" fmla="*/ 1300630 h 4501982"/>
              <a:gd name="connsiteX46" fmla="*/ 1614704 w 3669016"/>
              <a:gd name="connsiteY46" fmla="*/ 1205380 h 4501982"/>
              <a:gd name="connsiteX47" fmla="*/ 1626134 w 3669016"/>
              <a:gd name="connsiteY47" fmla="*/ 1158707 h 4501982"/>
              <a:gd name="connsiteX48" fmla="*/ 1632802 w 3669016"/>
              <a:gd name="connsiteY48" fmla="*/ 1135847 h 4501982"/>
              <a:gd name="connsiteX49" fmla="*/ 1640422 w 3669016"/>
              <a:gd name="connsiteY49" fmla="*/ 1112987 h 4501982"/>
              <a:gd name="connsiteX50" fmla="*/ 1656614 w 3669016"/>
              <a:gd name="connsiteY50" fmla="*/ 1068220 h 4501982"/>
              <a:gd name="connsiteX51" fmla="*/ 1676617 w 3669016"/>
              <a:gd name="connsiteY51" fmla="*/ 1024405 h 4501982"/>
              <a:gd name="connsiteX52" fmla="*/ 1725194 w 3669016"/>
              <a:gd name="connsiteY52" fmla="*/ 941537 h 4501982"/>
              <a:gd name="connsiteX53" fmla="*/ 1785202 w 3669016"/>
              <a:gd name="connsiteY53" fmla="*/ 866290 h 4501982"/>
              <a:gd name="connsiteX54" fmla="*/ 1854734 w 3669016"/>
              <a:gd name="connsiteY54" fmla="*/ 799615 h 4501982"/>
              <a:gd name="connsiteX55" fmla="*/ 2199539 w 3669016"/>
              <a:gd name="connsiteY55" fmla="*/ 639595 h 4501982"/>
              <a:gd name="connsiteX56" fmla="*/ 2390992 w 3669016"/>
              <a:gd name="connsiteY56" fmla="*/ 641500 h 4501982"/>
              <a:gd name="connsiteX57" fmla="*/ 2483384 w 3669016"/>
              <a:gd name="connsiteY57" fmla="*/ 667217 h 4501982"/>
              <a:gd name="connsiteX58" fmla="*/ 2505292 w 3669016"/>
              <a:gd name="connsiteY58" fmla="*/ 676742 h 4501982"/>
              <a:gd name="connsiteX59" fmla="*/ 2527199 w 3669016"/>
              <a:gd name="connsiteY59" fmla="*/ 687220 h 4501982"/>
              <a:gd name="connsiteX60" fmla="*/ 2549107 w 3669016"/>
              <a:gd name="connsiteY60" fmla="*/ 697697 h 4501982"/>
              <a:gd name="connsiteX61" fmla="*/ 2570062 w 3669016"/>
              <a:gd name="connsiteY61" fmla="*/ 710080 h 4501982"/>
              <a:gd name="connsiteX62" fmla="*/ 2714842 w 3669016"/>
              <a:gd name="connsiteY62" fmla="*/ 835810 h 4501982"/>
              <a:gd name="connsiteX63" fmla="*/ 2816759 w 3669016"/>
              <a:gd name="connsiteY63" fmla="*/ 998687 h 4501982"/>
              <a:gd name="connsiteX64" fmla="*/ 2889149 w 3669016"/>
              <a:gd name="connsiteY64" fmla="*/ 1373020 h 4501982"/>
              <a:gd name="connsiteX65" fmla="*/ 2810092 w 3669016"/>
              <a:gd name="connsiteY65" fmla="*/ 1748305 h 4501982"/>
              <a:gd name="connsiteX66" fmla="*/ 2641499 w 3669016"/>
              <a:gd name="connsiteY66" fmla="*/ 2094062 h 4501982"/>
              <a:gd name="connsiteX67" fmla="*/ 2171917 w 3669016"/>
              <a:gd name="connsiteY67" fmla="*/ 2701757 h 4501982"/>
              <a:gd name="connsiteX68" fmla="*/ 1872832 w 3669016"/>
              <a:gd name="connsiteY68" fmla="*/ 2943692 h 4501982"/>
              <a:gd name="connsiteX69" fmla="*/ 1531837 w 3669016"/>
              <a:gd name="connsiteY69" fmla="*/ 3120857 h 4501982"/>
              <a:gd name="connsiteX70" fmla="*/ 1508977 w 3669016"/>
              <a:gd name="connsiteY70" fmla="*/ 3129430 h 4501982"/>
              <a:gd name="connsiteX71" fmla="*/ 1486117 w 3669016"/>
              <a:gd name="connsiteY71" fmla="*/ 3137050 h 4501982"/>
              <a:gd name="connsiteX72" fmla="*/ 1440397 w 3669016"/>
              <a:gd name="connsiteY72" fmla="*/ 3152290 h 4501982"/>
              <a:gd name="connsiteX73" fmla="*/ 1348004 w 3669016"/>
              <a:gd name="connsiteY73" fmla="*/ 3178960 h 4501982"/>
              <a:gd name="connsiteX74" fmla="*/ 1253707 w 3669016"/>
              <a:gd name="connsiteY74" fmla="*/ 3198962 h 4501982"/>
              <a:gd name="connsiteX75" fmla="*/ 1206082 w 3669016"/>
              <a:gd name="connsiteY75" fmla="*/ 3206582 h 4501982"/>
              <a:gd name="connsiteX76" fmla="*/ 1158457 w 3669016"/>
              <a:gd name="connsiteY76" fmla="*/ 3213250 h 4501982"/>
              <a:gd name="connsiteX77" fmla="*/ 774599 w 3669016"/>
              <a:gd name="connsiteY77" fmla="*/ 3208487 h 4501982"/>
              <a:gd name="connsiteX78" fmla="*/ 750787 w 3669016"/>
              <a:gd name="connsiteY78" fmla="*/ 3205630 h 4501982"/>
              <a:gd name="connsiteX79" fmla="*/ 726974 w 3669016"/>
              <a:gd name="connsiteY79" fmla="*/ 3200867 h 4501982"/>
              <a:gd name="connsiteX80" fmla="*/ 679349 w 3669016"/>
              <a:gd name="connsiteY80" fmla="*/ 3191342 h 4501982"/>
              <a:gd name="connsiteX81" fmla="*/ 632677 w 3669016"/>
              <a:gd name="connsiteY81" fmla="*/ 3179912 h 4501982"/>
              <a:gd name="connsiteX82" fmla="*/ 586004 w 3669016"/>
              <a:gd name="connsiteY82" fmla="*/ 3167530 h 4501982"/>
              <a:gd name="connsiteX83" fmla="*/ 540284 w 3669016"/>
              <a:gd name="connsiteY83" fmla="*/ 3151337 h 4501982"/>
              <a:gd name="connsiteX84" fmla="*/ 495517 w 3669016"/>
              <a:gd name="connsiteY84" fmla="*/ 3135145 h 4501982"/>
              <a:gd name="connsiteX85" fmla="*/ 451702 w 3669016"/>
              <a:gd name="connsiteY85" fmla="*/ 3116095 h 4501982"/>
              <a:gd name="connsiteX86" fmla="*/ 407887 w 3669016"/>
              <a:gd name="connsiteY86" fmla="*/ 3095140 h 4501982"/>
              <a:gd name="connsiteX87" fmla="*/ 108802 w 3669016"/>
              <a:gd name="connsiteY87" fmla="*/ 2857967 h 4501982"/>
              <a:gd name="connsiteX88" fmla="*/ 81179 w 3669016"/>
              <a:gd name="connsiteY88" fmla="*/ 2818915 h 4501982"/>
              <a:gd name="connsiteX89" fmla="*/ 67844 w 3669016"/>
              <a:gd name="connsiteY89" fmla="*/ 2798912 h 4501982"/>
              <a:gd name="connsiteX90" fmla="*/ 56414 w 3669016"/>
              <a:gd name="connsiteY90" fmla="*/ 2777957 h 4501982"/>
              <a:gd name="connsiteX91" fmla="*/ 50699 w 3669016"/>
              <a:gd name="connsiteY91" fmla="*/ 2767480 h 4501982"/>
              <a:gd name="connsiteX92" fmla="*/ 45937 w 3669016"/>
              <a:gd name="connsiteY92" fmla="*/ 2757002 h 4501982"/>
              <a:gd name="connsiteX93" fmla="*/ 35459 w 3669016"/>
              <a:gd name="connsiteY93" fmla="*/ 2735095 h 4501982"/>
              <a:gd name="connsiteX94" fmla="*/ 26887 w 3669016"/>
              <a:gd name="connsiteY94" fmla="*/ 2712235 h 4501982"/>
              <a:gd name="connsiteX95" fmla="*/ 19267 w 3669016"/>
              <a:gd name="connsiteY95" fmla="*/ 2689375 h 4501982"/>
              <a:gd name="connsiteX96" fmla="*/ 4979 w 3669016"/>
              <a:gd name="connsiteY96" fmla="*/ 2498875 h 4501982"/>
              <a:gd name="connsiteX97" fmla="*/ 73559 w 3669016"/>
              <a:gd name="connsiteY97" fmla="*/ 2319805 h 4501982"/>
              <a:gd name="connsiteX98" fmla="*/ 201194 w 3669016"/>
              <a:gd name="connsiteY98" fmla="*/ 2175977 h 4501982"/>
              <a:gd name="connsiteX99" fmla="*/ 366929 w 3669016"/>
              <a:gd name="connsiteY99" fmla="*/ 2078822 h 4501982"/>
              <a:gd name="connsiteX100" fmla="*/ 553619 w 3669016"/>
              <a:gd name="connsiteY100" fmla="*/ 2033102 h 4501982"/>
              <a:gd name="connsiteX101" fmla="*/ 935572 w 3669016"/>
              <a:gd name="connsiteY101" fmla="*/ 2060725 h 4501982"/>
              <a:gd name="connsiteX102" fmla="*/ 1120357 w 3669016"/>
              <a:gd name="connsiteY102" fmla="*/ 2114065 h 4501982"/>
              <a:gd name="connsiteX103" fmla="*/ 1298474 w 3669016"/>
              <a:gd name="connsiteY103" fmla="*/ 2186455 h 4501982"/>
              <a:gd name="connsiteX104" fmla="*/ 1468019 w 3669016"/>
              <a:gd name="connsiteY104" fmla="*/ 2276942 h 4501982"/>
              <a:gd name="connsiteX105" fmla="*/ 1627087 w 3669016"/>
              <a:gd name="connsiteY105" fmla="*/ 2385527 h 4501982"/>
              <a:gd name="connsiteX106" fmla="*/ 1896644 w 3669016"/>
              <a:gd name="connsiteY106" fmla="*/ 2658895 h 4501982"/>
              <a:gd name="connsiteX107" fmla="*/ 2080477 w 3669016"/>
              <a:gd name="connsiteY107" fmla="*/ 2996080 h 4501982"/>
              <a:gd name="connsiteX108" fmla="*/ 2139532 w 3669016"/>
              <a:gd name="connsiteY108" fmla="*/ 3178960 h 4501982"/>
              <a:gd name="connsiteX109" fmla="*/ 2179537 w 3669016"/>
              <a:gd name="connsiteY109" fmla="*/ 3367555 h 4501982"/>
              <a:gd name="connsiteX110" fmla="*/ 2202397 w 3669016"/>
              <a:gd name="connsiteY110" fmla="*/ 3559007 h 4501982"/>
              <a:gd name="connsiteX111" fmla="*/ 2210969 w 3669016"/>
              <a:gd name="connsiteY111" fmla="*/ 3751412 h 4501982"/>
              <a:gd name="connsiteX112" fmla="*/ 2208112 w 3669016"/>
              <a:gd name="connsiteY112" fmla="*/ 3943817 h 4501982"/>
              <a:gd name="connsiteX113" fmla="*/ 2203349 w 3669016"/>
              <a:gd name="connsiteY113" fmla="*/ 4040020 h 4501982"/>
              <a:gd name="connsiteX114" fmla="*/ 2201444 w 3669016"/>
              <a:gd name="connsiteY114" fmla="*/ 4070500 h 4501982"/>
              <a:gd name="connsiteX115" fmla="*/ 2201444 w 3669016"/>
              <a:gd name="connsiteY115" fmla="*/ 4075262 h 4501982"/>
              <a:gd name="connsiteX116" fmla="*/ 2200492 w 3669016"/>
              <a:gd name="connsiteY116" fmla="*/ 4093360 h 4501982"/>
              <a:gd name="connsiteX117" fmla="*/ 2197634 w 3669016"/>
              <a:gd name="connsiteY117" fmla="*/ 4130507 h 4501982"/>
              <a:gd name="connsiteX118" fmla="*/ 2190967 w 3669016"/>
              <a:gd name="connsiteY118" fmla="*/ 4205755 h 4501982"/>
              <a:gd name="connsiteX119" fmla="*/ 2158582 w 3669016"/>
              <a:gd name="connsiteY119" fmla="*/ 4501982 h 4501982"/>
              <a:gd name="connsiteX0" fmla="*/ 3595933 w 3843122"/>
              <a:gd name="connsiteY0" fmla="*/ 0 h 4501982"/>
              <a:gd name="connsiteX1" fmla="*/ 3653054 w 3843122"/>
              <a:gd name="connsiteY1" fmla="*/ 1635910 h 4501982"/>
              <a:gd name="connsiteX2" fmla="*/ 3601619 w 3843122"/>
              <a:gd name="connsiteY2" fmla="*/ 1716872 h 4501982"/>
              <a:gd name="connsiteX3" fmla="*/ 3573997 w 3843122"/>
              <a:gd name="connsiteY3" fmla="*/ 1756877 h 4501982"/>
              <a:gd name="connsiteX4" fmla="*/ 3544469 w 3843122"/>
              <a:gd name="connsiteY4" fmla="*/ 1794977 h 4501982"/>
              <a:gd name="connsiteX5" fmla="*/ 3530182 w 3843122"/>
              <a:gd name="connsiteY5" fmla="*/ 1814027 h 4501982"/>
              <a:gd name="connsiteX6" fmla="*/ 3514942 w 3843122"/>
              <a:gd name="connsiteY6" fmla="*/ 1832125 h 4501982"/>
              <a:gd name="connsiteX7" fmla="*/ 3483509 w 3843122"/>
              <a:gd name="connsiteY7" fmla="*/ 1869272 h 4501982"/>
              <a:gd name="connsiteX8" fmla="*/ 3450172 w 3843122"/>
              <a:gd name="connsiteY8" fmla="*/ 1904515 h 4501982"/>
              <a:gd name="connsiteX9" fmla="*/ 3416834 w 3843122"/>
              <a:gd name="connsiteY9" fmla="*/ 1938805 h 4501982"/>
              <a:gd name="connsiteX10" fmla="*/ 3106319 w 3843122"/>
              <a:gd name="connsiteY10" fmla="*/ 2164547 h 4501982"/>
              <a:gd name="connsiteX11" fmla="*/ 3063457 w 3843122"/>
              <a:gd name="connsiteY11" fmla="*/ 2186455 h 4501982"/>
              <a:gd name="connsiteX12" fmla="*/ 3019642 w 3843122"/>
              <a:gd name="connsiteY12" fmla="*/ 2205505 h 4501982"/>
              <a:gd name="connsiteX13" fmla="*/ 2997734 w 3843122"/>
              <a:gd name="connsiteY13" fmla="*/ 2215030 h 4501982"/>
              <a:gd name="connsiteX14" fmla="*/ 2974874 w 3843122"/>
              <a:gd name="connsiteY14" fmla="*/ 2222650 h 4501982"/>
              <a:gd name="connsiteX15" fmla="*/ 2929154 w 3843122"/>
              <a:gd name="connsiteY15" fmla="*/ 2238842 h 4501982"/>
              <a:gd name="connsiteX16" fmla="*/ 2741512 w 3843122"/>
              <a:gd name="connsiteY16" fmla="*/ 2280752 h 4501982"/>
              <a:gd name="connsiteX17" fmla="*/ 2645309 w 3843122"/>
              <a:gd name="connsiteY17" fmla="*/ 2290277 h 4501982"/>
              <a:gd name="connsiteX18" fmla="*/ 2597684 w 3843122"/>
              <a:gd name="connsiteY18" fmla="*/ 2292182 h 4501982"/>
              <a:gd name="connsiteX19" fmla="*/ 2549107 w 3843122"/>
              <a:gd name="connsiteY19" fmla="*/ 2292182 h 4501982"/>
              <a:gd name="connsiteX20" fmla="*/ 2501482 w 3843122"/>
              <a:gd name="connsiteY20" fmla="*/ 2289325 h 4501982"/>
              <a:gd name="connsiteX21" fmla="*/ 2477669 w 3843122"/>
              <a:gd name="connsiteY21" fmla="*/ 2287420 h 4501982"/>
              <a:gd name="connsiteX22" fmla="*/ 2453857 w 3843122"/>
              <a:gd name="connsiteY22" fmla="*/ 2284562 h 4501982"/>
              <a:gd name="connsiteX23" fmla="*/ 2406232 w 3843122"/>
              <a:gd name="connsiteY23" fmla="*/ 2278847 h 4501982"/>
              <a:gd name="connsiteX24" fmla="*/ 2358607 w 3843122"/>
              <a:gd name="connsiteY24" fmla="*/ 2270275 h 4501982"/>
              <a:gd name="connsiteX25" fmla="*/ 2334794 w 3843122"/>
              <a:gd name="connsiteY25" fmla="*/ 2265512 h 4501982"/>
              <a:gd name="connsiteX26" fmla="*/ 2311934 w 3843122"/>
              <a:gd name="connsiteY26" fmla="*/ 2259797 h 4501982"/>
              <a:gd name="connsiteX27" fmla="*/ 2265262 w 3843122"/>
              <a:gd name="connsiteY27" fmla="*/ 2247415 h 4501982"/>
              <a:gd name="connsiteX28" fmla="*/ 2219542 w 3843122"/>
              <a:gd name="connsiteY28" fmla="*/ 2232175 h 4501982"/>
              <a:gd name="connsiteX29" fmla="*/ 2196682 w 3843122"/>
              <a:gd name="connsiteY29" fmla="*/ 2224555 h 4501982"/>
              <a:gd name="connsiteX30" fmla="*/ 2174774 w 3843122"/>
              <a:gd name="connsiteY30" fmla="*/ 2215982 h 4501982"/>
              <a:gd name="connsiteX31" fmla="*/ 2130007 w 3843122"/>
              <a:gd name="connsiteY31" fmla="*/ 2196932 h 4501982"/>
              <a:gd name="connsiteX32" fmla="*/ 2087144 w 3843122"/>
              <a:gd name="connsiteY32" fmla="*/ 2175025 h 4501982"/>
              <a:gd name="connsiteX33" fmla="*/ 2004277 w 3843122"/>
              <a:gd name="connsiteY33" fmla="*/ 2126447 h 4501982"/>
              <a:gd name="connsiteX34" fmla="*/ 1993799 w 3843122"/>
              <a:gd name="connsiteY34" fmla="*/ 2119780 h 4501982"/>
              <a:gd name="connsiteX35" fmla="*/ 1984274 w 3843122"/>
              <a:gd name="connsiteY35" fmla="*/ 2113112 h 4501982"/>
              <a:gd name="connsiteX36" fmla="*/ 1965224 w 3843122"/>
              <a:gd name="connsiteY36" fmla="*/ 2098825 h 4501982"/>
              <a:gd name="connsiteX37" fmla="*/ 1946174 w 3843122"/>
              <a:gd name="connsiteY37" fmla="*/ 2084537 h 4501982"/>
              <a:gd name="connsiteX38" fmla="*/ 1927124 w 3843122"/>
              <a:gd name="connsiteY38" fmla="*/ 2069297 h 4501982"/>
              <a:gd name="connsiteX39" fmla="*/ 1909027 w 3843122"/>
              <a:gd name="connsiteY39" fmla="*/ 2054057 h 4501982"/>
              <a:gd name="connsiteX40" fmla="*/ 1890929 w 3843122"/>
              <a:gd name="connsiteY40" fmla="*/ 2037865 h 4501982"/>
              <a:gd name="connsiteX41" fmla="*/ 1856639 w 3843122"/>
              <a:gd name="connsiteY41" fmla="*/ 2004527 h 4501982"/>
              <a:gd name="connsiteX42" fmla="*/ 1738529 w 3843122"/>
              <a:gd name="connsiteY42" fmla="*/ 1853080 h 4501982"/>
              <a:gd name="connsiteX43" fmla="*/ 1654709 w 3843122"/>
              <a:gd name="connsiteY43" fmla="*/ 1679725 h 4501982"/>
              <a:gd name="connsiteX44" fmla="*/ 1608037 w 3843122"/>
              <a:gd name="connsiteY44" fmla="*/ 1493035 h 4501982"/>
              <a:gd name="connsiteX45" fmla="*/ 1601369 w 3843122"/>
              <a:gd name="connsiteY45" fmla="*/ 1300630 h 4501982"/>
              <a:gd name="connsiteX46" fmla="*/ 1614704 w 3843122"/>
              <a:gd name="connsiteY46" fmla="*/ 1205380 h 4501982"/>
              <a:gd name="connsiteX47" fmla="*/ 1626134 w 3843122"/>
              <a:gd name="connsiteY47" fmla="*/ 1158707 h 4501982"/>
              <a:gd name="connsiteX48" fmla="*/ 1632802 w 3843122"/>
              <a:gd name="connsiteY48" fmla="*/ 1135847 h 4501982"/>
              <a:gd name="connsiteX49" fmla="*/ 1640422 w 3843122"/>
              <a:gd name="connsiteY49" fmla="*/ 1112987 h 4501982"/>
              <a:gd name="connsiteX50" fmla="*/ 1656614 w 3843122"/>
              <a:gd name="connsiteY50" fmla="*/ 1068220 h 4501982"/>
              <a:gd name="connsiteX51" fmla="*/ 1676617 w 3843122"/>
              <a:gd name="connsiteY51" fmla="*/ 1024405 h 4501982"/>
              <a:gd name="connsiteX52" fmla="*/ 1725194 w 3843122"/>
              <a:gd name="connsiteY52" fmla="*/ 941537 h 4501982"/>
              <a:gd name="connsiteX53" fmla="*/ 1785202 w 3843122"/>
              <a:gd name="connsiteY53" fmla="*/ 866290 h 4501982"/>
              <a:gd name="connsiteX54" fmla="*/ 1854734 w 3843122"/>
              <a:gd name="connsiteY54" fmla="*/ 799615 h 4501982"/>
              <a:gd name="connsiteX55" fmla="*/ 2199539 w 3843122"/>
              <a:gd name="connsiteY55" fmla="*/ 639595 h 4501982"/>
              <a:gd name="connsiteX56" fmla="*/ 2390992 w 3843122"/>
              <a:gd name="connsiteY56" fmla="*/ 641500 h 4501982"/>
              <a:gd name="connsiteX57" fmla="*/ 2483384 w 3843122"/>
              <a:gd name="connsiteY57" fmla="*/ 667217 h 4501982"/>
              <a:gd name="connsiteX58" fmla="*/ 2505292 w 3843122"/>
              <a:gd name="connsiteY58" fmla="*/ 676742 h 4501982"/>
              <a:gd name="connsiteX59" fmla="*/ 2527199 w 3843122"/>
              <a:gd name="connsiteY59" fmla="*/ 687220 h 4501982"/>
              <a:gd name="connsiteX60" fmla="*/ 2549107 w 3843122"/>
              <a:gd name="connsiteY60" fmla="*/ 697697 h 4501982"/>
              <a:gd name="connsiteX61" fmla="*/ 2570062 w 3843122"/>
              <a:gd name="connsiteY61" fmla="*/ 710080 h 4501982"/>
              <a:gd name="connsiteX62" fmla="*/ 2714842 w 3843122"/>
              <a:gd name="connsiteY62" fmla="*/ 835810 h 4501982"/>
              <a:gd name="connsiteX63" fmla="*/ 2816759 w 3843122"/>
              <a:gd name="connsiteY63" fmla="*/ 998687 h 4501982"/>
              <a:gd name="connsiteX64" fmla="*/ 2889149 w 3843122"/>
              <a:gd name="connsiteY64" fmla="*/ 1373020 h 4501982"/>
              <a:gd name="connsiteX65" fmla="*/ 2810092 w 3843122"/>
              <a:gd name="connsiteY65" fmla="*/ 1748305 h 4501982"/>
              <a:gd name="connsiteX66" fmla="*/ 2641499 w 3843122"/>
              <a:gd name="connsiteY66" fmla="*/ 2094062 h 4501982"/>
              <a:gd name="connsiteX67" fmla="*/ 2171917 w 3843122"/>
              <a:gd name="connsiteY67" fmla="*/ 2701757 h 4501982"/>
              <a:gd name="connsiteX68" fmla="*/ 1872832 w 3843122"/>
              <a:gd name="connsiteY68" fmla="*/ 2943692 h 4501982"/>
              <a:gd name="connsiteX69" fmla="*/ 1531837 w 3843122"/>
              <a:gd name="connsiteY69" fmla="*/ 3120857 h 4501982"/>
              <a:gd name="connsiteX70" fmla="*/ 1508977 w 3843122"/>
              <a:gd name="connsiteY70" fmla="*/ 3129430 h 4501982"/>
              <a:gd name="connsiteX71" fmla="*/ 1486117 w 3843122"/>
              <a:gd name="connsiteY71" fmla="*/ 3137050 h 4501982"/>
              <a:gd name="connsiteX72" fmla="*/ 1440397 w 3843122"/>
              <a:gd name="connsiteY72" fmla="*/ 3152290 h 4501982"/>
              <a:gd name="connsiteX73" fmla="*/ 1348004 w 3843122"/>
              <a:gd name="connsiteY73" fmla="*/ 3178960 h 4501982"/>
              <a:gd name="connsiteX74" fmla="*/ 1253707 w 3843122"/>
              <a:gd name="connsiteY74" fmla="*/ 3198962 h 4501982"/>
              <a:gd name="connsiteX75" fmla="*/ 1206082 w 3843122"/>
              <a:gd name="connsiteY75" fmla="*/ 3206582 h 4501982"/>
              <a:gd name="connsiteX76" fmla="*/ 1158457 w 3843122"/>
              <a:gd name="connsiteY76" fmla="*/ 3213250 h 4501982"/>
              <a:gd name="connsiteX77" fmla="*/ 774599 w 3843122"/>
              <a:gd name="connsiteY77" fmla="*/ 3208487 h 4501982"/>
              <a:gd name="connsiteX78" fmla="*/ 750787 w 3843122"/>
              <a:gd name="connsiteY78" fmla="*/ 3205630 h 4501982"/>
              <a:gd name="connsiteX79" fmla="*/ 726974 w 3843122"/>
              <a:gd name="connsiteY79" fmla="*/ 3200867 h 4501982"/>
              <a:gd name="connsiteX80" fmla="*/ 679349 w 3843122"/>
              <a:gd name="connsiteY80" fmla="*/ 3191342 h 4501982"/>
              <a:gd name="connsiteX81" fmla="*/ 632677 w 3843122"/>
              <a:gd name="connsiteY81" fmla="*/ 3179912 h 4501982"/>
              <a:gd name="connsiteX82" fmla="*/ 586004 w 3843122"/>
              <a:gd name="connsiteY82" fmla="*/ 3167530 h 4501982"/>
              <a:gd name="connsiteX83" fmla="*/ 540284 w 3843122"/>
              <a:gd name="connsiteY83" fmla="*/ 3151337 h 4501982"/>
              <a:gd name="connsiteX84" fmla="*/ 495517 w 3843122"/>
              <a:gd name="connsiteY84" fmla="*/ 3135145 h 4501982"/>
              <a:gd name="connsiteX85" fmla="*/ 451702 w 3843122"/>
              <a:gd name="connsiteY85" fmla="*/ 3116095 h 4501982"/>
              <a:gd name="connsiteX86" fmla="*/ 407887 w 3843122"/>
              <a:gd name="connsiteY86" fmla="*/ 3095140 h 4501982"/>
              <a:gd name="connsiteX87" fmla="*/ 108802 w 3843122"/>
              <a:gd name="connsiteY87" fmla="*/ 2857967 h 4501982"/>
              <a:gd name="connsiteX88" fmla="*/ 81179 w 3843122"/>
              <a:gd name="connsiteY88" fmla="*/ 2818915 h 4501982"/>
              <a:gd name="connsiteX89" fmla="*/ 67844 w 3843122"/>
              <a:gd name="connsiteY89" fmla="*/ 2798912 h 4501982"/>
              <a:gd name="connsiteX90" fmla="*/ 56414 w 3843122"/>
              <a:gd name="connsiteY90" fmla="*/ 2777957 h 4501982"/>
              <a:gd name="connsiteX91" fmla="*/ 50699 w 3843122"/>
              <a:gd name="connsiteY91" fmla="*/ 2767480 h 4501982"/>
              <a:gd name="connsiteX92" fmla="*/ 45937 w 3843122"/>
              <a:gd name="connsiteY92" fmla="*/ 2757002 h 4501982"/>
              <a:gd name="connsiteX93" fmla="*/ 35459 w 3843122"/>
              <a:gd name="connsiteY93" fmla="*/ 2735095 h 4501982"/>
              <a:gd name="connsiteX94" fmla="*/ 26887 w 3843122"/>
              <a:gd name="connsiteY94" fmla="*/ 2712235 h 4501982"/>
              <a:gd name="connsiteX95" fmla="*/ 19267 w 3843122"/>
              <a:gd name="connsiteY95" fmla="*/ 2689375 h 4501982"/>
              <a:gd name="connsiteX96" fmla="*/ 4979 w 3843122"/>
              <a:gd name="connsiteY96" fmla="*/ 2498875 h 4501982"/>
              <a:gd name="connsiteX97" fmla="*/ 73559 w 3843122"/>
              <a:gd name="connsiteY97" fmla="*/ 2319805 h 4501982"/>
              <a:gd name="connsiteX98" fmla="*/ 201194 w 3843122"/>
              <a:gd name="connsiteY98" fmla="*/ 2175977 h 4501982"/>
              <a:gd name="connsiteX99" fmla="*/ 366929 w 3843122"/>
              <a:gd name="connsiteY99" fmla="*/ 2078822 h 4501982"/>
              <a:gd name="connsiteX100" fmla="*/ 553619 w 3843122"/>
              <a:gd name="connsiteY100" fmla="*/ 2033102 h 4501982"/>
              <a:gd name="connsiteX101" fmla="*/ 935572 w 3843122"/>
              <a:gd name="connsiteY101" fmla="*/ 2060725 h 4501982"/>
              <a:gd name="connsiteX102" fmla="*/ 1120357 w 3843122"/>
              <a:gd name="connsiteY102" fmla="*/ 2114065 h 4501982"/>
              <a:gd name="connsiteX103" fmla="*/ 1298474 w 3843122"/>
              <a:gd name="connsiteY103" fmla="*/ 2186455 h 4501982"/>
              <a:gd name="connsiteX104" fmla="*/ 1468019 w 3843122"/>
              <a:gd name="connsiteY104" fmla="*/ 2276942 h 4501982"/>
              <a:gd name="connsiteX105" fmla="*/ 1627087 w 3843122"/>
              <a:gd name="connsiteY105" fmla="*/ 2385527 h 4501982"/>
              <a:gd name="connsiteX106" fmla="*/ 1896644 w 3843122"/>
              <a:gd name="connsiteY106" fmla="*/ 2658895 h 4501982"/>
              <a:gd name="connsiteX107" fmla="*/ 2080477 w 3843122"/>
              <a:gd name="connsiteY107" fmla="*/ 2996080 h 4501982"/>
              <a:gd name="connsiteX108" fmla="*/ 2139532 w 3843122"/>
              <a:gd name="connsiteY108" fmla="*/ 3178960 h 4501982"/>
              <a:gd name="connsiteX109" fmla="*/ 2179537 w 3843122"/>
              <a:gd name="connsiteY109" fmla="*/ 3367555 h 4501982"/>
              <a:gd name="connsiteX110" fmla="*/ 2202397 w 3843122"/>
              <a:gd name="connsiteY110" fmla="*/ 3559007 h 4501982"/>
              <a:gd name="connsiteX111" fmla="*/ 2210969 w 3843122"/>
              <a:gd name="connsiteY111" fmla="*/ 3751412 h 4501982"/>
              <a:gd name="connsiteX112" fmla="*/ 2208112 w 3843122"/>
              <a:gd name="connsiteY112" fmla="*/ 3943817 h 4501982"/>
              <a:gd name="connsiteX113" fmla="*/ 2203349 w 3843122"/>
              <a:gd name="connsiteY113" fmla="*/ 4040020 h 4501982"/>
              <a:gd name="connsiteX114" fmla="*/ 2201444 w 3843122"/>
              <a:gd name="connsiteY114" fmla="*/ 4070500 h 4501982"/>
              <a:gd name="connsiteX115" fmla="*/ 2201444 w 3843122"/>
              <a:gd name="connsiteY115" fmla="*/ 4075262 h 4501982"/>
              <a:gd name="connsiteX116" fmla="*/ 2200492 w 3843122"/>
              <a:gd name="connsiteY116" fmla="*/ 4093360 h 4501982"/>
              <a:gd name="connsiteX117" fmla="*/ 2197634 w 3843122"/>
              <a:gd name="connsiteY117" fmla="*/ 4130507 h 4501982"/>
              <a:gd name="connsiteX118" fmla="*/ 2190967 w 3843122"/>
              <a:gd name="connsiteY118" fmla="*/ 4205755 h 4501982"/>
              <a:gd name="connsiteX119" fmla="*/ 2158582 w 3843122"/>
              <a:gd name="connsiteY119" fmla="*/ 4501982 h 4501982"/>
              <a:gd name="connsiteX0" fmla="*/ 3555550 w 3816990"/>
              <a:gd name="connsiteY0" fmla="*/ 0 h 4615084"/>
              <a:gd name="connsiteX1" fmla="*/ 3653054 w 3816990"/>
              <a:gd name="connsiteY1" fmla="*/ 1749012 h 4615084"/>
              <a:gd name="connsiteX2" fmla="*/ 3601619 w 3816990"/>
              <a:gd name="connsiteY2" fmla="*/ 1829974 h 4615084"/>
              <a:gd name="connsiteX3" fmla="*/ 3573997 w 3816990"/>
              <a:gd name="connsiteY3" fmla="*/ 1869979 h 4615084"/>
              <a:gd name="connsiteX4" fmla="*/ 3544469 w 3816990"/>
              <a:gd name="connsiteY4" fmla="*/ 1908079 h 4615084"/>
              <a:gd name="connsiteX5" fmla="*/ 3530182 w 3816990"/>
              <a:gd name="connsiteY5" fmla="*/ 1927129 h 4615084"/>
              <a:gd name="connsiteX6" fmla="*/ 3514942 w 3816990"/>
              <a:gd name="connsiteY6" fmla="*/ 1945227 h 4615084"/>
              <a:gd name="connsiteX7" fmla="*/ 3483509 w 3816990"/>
              <a:gd name="connsiteY7" fmla="*/ 1982374 h 4615084"/>
              <a:gd name="connsiteX8" fmla="*/ 3450172 w 3816990"/>
              <a:gd name="connsiteY8" fmla="*/ 2017617 h 4615084"/>
              <a:gd name="connsiteX9" fmla="*/ 3416834 w 3816990"/>
              <a:gd name="connsiteY9" fmla="*/ 2051907 h 4615084"/>
              <a:gd name="connsiteX10" fmla="*/ 3106319 w 3816990"/>
              <a:gd name="connsiteY10" fmla="*/ 2277649 h 4615084"/>
              <a:gd name="connsiteX11" fmla="*/ 3063457 w 3816990"/>
              <a:gd name="connsiteY11" fmla="*/ 2299557 h 4615084"/>
              <a:gd name="connsiteX12" fmla="*/ 3019642 w 3816990"/>
              <a:gd name="connsiteY12" fmla="*/ 2318607 h 4615084"/>
              <a:gd name="connsiteX13" fmla="*/ 2997734 w 3816990"/>
              <a:gd name="connsiteY13" fmla="*/ 2328132 h 4615084"/>
              <a:gd name="connsiteX14" fmla="*/ 2974874 w 3816990"/>
              <a:gd name="connsiteY14" fmla="*/ 2335752 h 4615084"/>
              <a:gd name="connsiteX15" fmla="*/ 2929154 w 3816990"/>
              <a:gd name="connsiteY15" fmla="*/ 2351944 h 4615084"/>
              <a:gd name="connsiteX16" fmla="*/ 2741512 w 3816990"/>
              <a:gd name="connsiteY16" fmla="*/ 2393854 h 4615084"/>
              <a:gd name="connsiteX17" fmla="*/ 2645309 w 3816990"/>
              <a:gd name="connsiteY17" fmla="*/ 2403379 h 4615084"/>
              <a:gd name="connsiteX18" fmla="*/ 2597684 w 3816990"/>
              <a:gd name="connsiteY18" fmla="*/ 2405284 h 4615084"/>
              <a:gd name="connsiteX19" fmla="*/ 2549107 w 3816990"/>
              <a:gd name="connsiteY19" fmla="*/ 2405284 h 4615084"/>
              <a:gd name="connsiteX20" fmla="*/ 2501482 w 3816990"/>
              <a:gd name="connsiteY20" fmla="*/ 2402427 h 4615084"/>
              <a:gd name="connsiteX21" fmla="*/ 2477669 w 3816990"/>
              <a:gd name="connsiteY21" fmla="*/ 2400522 h 4615084"/>
              <a:gd name="connsiteX22" fmla="*/ 2453857 w 3816990"/>
              <a:gd name="connsiteY22" fmla="*/ 2397664 h 4615084"/>
              <a:gd name="connsiteX23" fmla="*/ 2406232 w 3816990"/>
              <a:gd name="connsiteY23" fmla="*/ 2391949 h 4615084"/>
              <a:gd name="connsiteX24" fmla="*/ 2358607 w 3816990"/>
              <a:gd name="connsiteY24" fmla="*/ 2383377 h 4615084"/>
              <a:gd name="connsiteX25" fmla="*/ 2334794 w 3816990"/>
              <a:gd name="connsiteY25" fmla="*/ 2378614 h 4615084"/>
              <a:gd name="connsiteX26" fmla="*/ 2311934 w 3816990"/>
              <a:gd name="connsiteY26" fmla="*/ 2372899 h 4615084"/>
              <a:gd name="connsiteX27" fmla="*/ 2265262 w 3816990"/>
              <a:gd name="connsiteY27" fmla="*/ 2360517 h 4615084"/>
              <a:gd name="connsiteX28" fmla="*/ 2219542 w 3816990"/>
              <a:gd name="connsiteY28" fmla="*/ 2345277 h 4615084"/>
              <a:gd name="connsiteX29" fmla="*/ 2196682 w 3816990"/>
              <a:gd name="connsiteY29" fmla="*/ 2337657 h 4615084"/>
              <a:gd name="connsiteX30" fmla="*/ 2174774 w 3816990"/>
              <a:gd name="connsiteY30" fmla="*/ 2329084 h 4615084"/>
              <a:gd name="connsiteX31" fmla="*/ 2130007 w 3816990"/>
              <a:gd name="connsiteY31" fmla="*/ 2310034 h 4615084"/>
              <a:gd name="connsiteX32" fmla="*/ 2087144 w 3816990"/>
              <a:gd name="connsiteY32" fmla="*/ 2288127 h 4615084"/>
              <a:gd name="connsiteX33" fmla="*/ 2004277 w 3816990"/>
              <a:gd name="connsiteY33" fmla="*/ 2239549 h 4615084"/>
              <a:gd name="connsiteX34" fmla="*/ 1993799 w 3816990"/>
              <a:gd name="connsiteY34" fmla="*/ 2232882 h 4615084"/>
              <a:gd name="connsiteX35" fmla="*/ 1984274 w 3816990"/>
              <a:gd name="connsiteY35" fmla="*/ 2226214 h 4615084"/>
              <a:gd name="connsiteX36" fmla="*/ 1965224 w 3816990"/>
              <a:gd name="connsiteY36" fmla="*/ 2211927 h 4615084"/>
              <a:gd name="connsiteX37" fmla="*/ 1946174 w 3816990"/>
              <a:gd name="connsiteY37" fmla="*/ 2197639 h 4615084"/>
              <a:gd name="connsiteX38" fmla="*/ 1927124 w 3816990"/>
              <a:gd name="connsiteY38" fmla="*/ 2182399 h 4615084"/>
              <a:gd name="connsiteX39" fmla="*/ 1909027 w 3816990"/>
              <a:gd name="connsiteY39" fmla="*/ 2167159 h 4615084"/>
              <a:gd name="connsiteX40" fmla="*/ 1890929 w 3816990"/>
              <a:gd name="connsiteY40" fmla="*/ 2150967 h 4615084"/>
              <a:gd name="connsiteX41" fmla="*/ 1856639 w 3816990"/>
              <a:gd name="connsiteY41" fmla="*/ 2117629 h 4615084"/>
              <a:gd name="connsiteX42" fmla="*/ 1738529 w 3816990"/>
              <a:gd name="connsiteY42" fmla="*/ 1966182 h 4615084"/>
              <a:gd name="connsiteX43" fmla="*/ 1654709 w 3816990"/>
              <a:gd name="connsiteY43" fmla="*/ 1792827 h 4615084"/>
              <a:gd name="connsiteX44" fmla="*/ 1608037 w 3816990"/>
              <a:gd name="connsiteY44" fmla="*/ 1606137 h 4615084"/>
              <a:gd name="connsiteX45" fmla="*/ 1601369 w 3816990"/>
              <a:gd name="connsiteY45" fmla="*/ 1413732 h 4615084"/>
              <a:gd name="connsiteX46" fmla="*/ 1614704 w 3816990"/>
              <a:gd name="connsiteY46" fmla="*/ 1318482 h 4615084"/>
              <a:gd name="connsiteX47" fmla="*/ 1626134 w 3816990"/>
              <a:gd name="connsiteY47" fmla="*/ 1271809 h 4615084"/>
              <a:gd name="connsiteX48" fmla="*/ 1632802 w 3816990"/>
              <a:gd name="connsiteY48" fmla="*/ 1248949 h 4615084"/>
              <a:gd name="connsiteX49" fmla="*/ 1640422 w 3816990"/>
              <a:gd name="connsiteY49" fmla="*/ 1226089 h 4615084"/>
              <a:gd name="connsiteX50" fmla="*/ 1656614 w 3816990"/>
              <a:gd name="connsiteY50" fmla="*/ 1181322 h 4615084"/>
              <a:gd name="connsiteX51" fmla="*/ 1676617 w 3816990"/>
              <a:gd name="connsiteY51" fmla="*/ 1137507 h 4615084"/>
              <a:gd name="connsiteX52" fmla="*/ 1725194 w 3816990"/>
              <a:gd name="connsiteY52" fmla="*/ 1054639 h 4615084"/>
              <a:gd name="connsiteX53" fmla="*/ 1785202 w 3816990"/>
              <a:gd name="connsiteY53" fmla="*/ 979392 h 4615084"/>
              <a:gd name="connsiteX54" fmla="*/ 1854734 w 3816990"/>
              <a:gd name="connsiteY54" fmla="*/ 912717 h 4615084"/>
              <a:gd name="connsiteX55" fmla="*/ 2199539 w 3816990"/>
              <a:gd name="connsiteY55" fmla="*/ 752697 h 4615084"/>
              <a:gd name="connsiteX56" fmla="*/ 2390992 w 3816990"/>
              <a:gd name="connsiteY56" fmla="*/ 754602 h 4615084"/>
              <a:gd name="connsiteX57" fmla="*/ 2483384 w 3816990"/>
              <a:gd name="connsiteY57" fmla="*/ 780319 h 4615084"/>
              <a:gd name="connsiteX58" fmla="*/ 2505292 w 3816990"/>
              <a:gd name="connsiteY58" fmla="*/ 789844 h 4615084"/>
              <a:gd name="connsiteX59" fmla="*/ 2527199 w 3816990"/>
              <a:gd name="connsiteY59" fmla="*/ 800322 h 4615084"/>
              <a:gd name="connsiteX60" fmla="*/ 2549107 w 3816990"/>
              <a:gd name="connsiteY60" fmla="*/ 810799 h 4615084"/>
              <a:gd name="connsiteX61" fmla="*/ 2570062 w 3816990"/>
              <a:gd name="connsiteY61" fmla="*/ 823182 h 4615084"/>
              <a:gd name="connsiteX62" fmla="*/ 2714842 w 3816990"/>
              <a:gd name="connsiteY62" fmla="*/ 948912 h 4615084"/>
              <a:gd name="connsiteX63" fmla="*/ 2816759 w 3816990"/>
              <a:gd name="connsiteY63" fmla="*/ 1111789 h 4615084"/>
              <a:gd name="connsiteX64" fmla="*/ 2889149 w 3816990"/>
              <a:gd name="connsiteY64" fmla="*/ 1486122 h 4615084"/>
              <a:gd name="connsiteX65" fmla="*/ 2810092 w 3816990"/>
              <a:gd name="connsiteY65" fmla="*/ 1861407 h 4615084"/>
              <a:gd name="connsiteX66" fmla="*/ 2641499 w 3816990"/>
              <a:gd name="connsiteY66" fmla="*/ 2207164 h 4615084"/>
              <a:gd name="connsiteX67" fmla="*/ 2171917 w 3816990"/>
              <a:gd name="connsiteY67" fmla="*/ 2814859 h 4615084"/>
              <a:gd name="connsiteX68" fmla="*/ 1872832 w 3816990"/>
              <a:gd name="connsiteY68" fmla="*/ 3056794 h 4615084"/>
              <a:gd name="connsiteX69" fmla="*/ 1531837 w 3816990"/>
              <a:gd name="connsiteY69" fmla="*/ 3233959 h 4615084"/>
              <a:gd name="connsiteX70" fmla="*/ 1508977 w 3816990"/>
              <a:gd name="connsiteY70" fmla="*/ 3242532 h 4615084"/>
              <a:gd name="connsiteX71" fmla="*/ 1486117 w 3816990"/>
              <a:gd name="connsiteY71" fmla="*/ 3250152 h 4615084"/>
              <a:gd name="connsiteX72" fmla="*/ 1440397 w 3816990"/>
              <a:gd name="connsiteY72" fmla="*/ 3265392 h 4615084"/>
              <a:gd name="connsiteX73" fmla="*/ 1348004 w 3816990"/>
              <a:gd name="connsiteY73" fmla="*/ 3292062 h 4615084"/>
              <a:gd name="connsiteX74" fmla="*/ 1253707 w 3816990"/>
              <a:gd name="connsiteY74" fmla="*/ 3312064 h 4615084"/>
              <a:gd name="connsiteX75" fmla="*/ 1206082 w 3816990"/>
              <a:gd name="connsiteY75" fmla="*/ 3319684 h 4615084"/>
              <a:gd name="connsiteX76" fmla="*/ 1158457 w 3816990"/>
              <a:gd name="connsiteY76" fmla="*/ 3326352 h 4615084"/>
              <a:gd name="connsiteX77" fmla="*/ 774599 w 3816990"/>
              <a:gd name="connsiteY77" fmla="*/ 3321589 h 4615084"/>
              <a:gd name="connsiteX78" fmla="*/ 750787 w 3816990"/>
              <a:gd name="connsiteY78" fmla="*/ 3318732 h 4615084"/>
              <a:gd name="connsiteX79" fmla="*/ 726974 w 3816990"/>
              <a:gd name="connsiteY79" fmla="*/ 3313969 h 4615084"/>
              <a:gd name="connsiteX80" fmla="*/ 679349 w 3816990"/>
              <a:gd name="connsiteY80" fmla="*/ 3304444 h 4615084"/>
              <a:gd name="connsiteX81" fmla="*/ 632677 w 3816990"/>
              <a:gd name="connsiteY81" fmla="*/ 3293014 h 4615084"/>
              <a:gd name="connsiteX82" fmla="*/ 586004 w 3816990"/>
              <a:gd name="connsiteY82" fmla="*/ 3280632 h 4615084"/>
              <a:gd name="connsiteX83" fmla="*/ 540284 w 3816990"/>
              <a:gd name="connsiteY83" fmla="*/ 3264439 h 4615084"/>
              <a:gd name="connsiteX84" fmla="*/ 495517 w 3816990"/>
              <a:gd name="connsiteY84" fmla="*/ 3248247 h 4615084"/>
              <a:gd name="connsiteX85" fmla="*/ 451702 w 3816990"/>
              <a:gd name="connsiteY85" fmla="*/ 3229197 h 4615084"/>
              <a:gd name="connsiteX86" fmla="*/ 407887 w 3816990"/>
              <a:gd name="connsiteY86" fmla="*/ 3208242 h 4615084"/>
              <a:gd name="connsiteX87" fmla="*/ 108802 w 3816990"/>
              <a:gd name="connsiteY87" fmla="*/ 2971069 h 4615084"/>
              <a:gd name="connsiteX88" fmla="*/ 81179 w 3816990"/>
              <a:gd name="connsiteY88" fmla="*/ 2932017 h 4615084"/>
              <a:gd name="connsiteX89" fmla="*/ 67844 w 3816990"/>
              <a:gd name="connsiteY89" fmla="*/ 2912014 h 4615084"/>
              <a:gd name="connsiteX90" fmla="*/ 56414 w 3816990"/>
              <a:gd name="connsiteY90" fmla="*/ 2891059 h 4615084"/>
              <a:gd name="connsiteX91" fmla="*/ 50699 w 3816990"/>
              <a:gd name="connsiteY91" fmla="*/ 2880582 h 4615084"/>
              <a:gd name="connsiteX92" fmla="*/ 45937 w 3816990"/>
              <a:gd name="connsiteY92" fmla="*/ 2870104 h 4615084"/>
              <a:gd name="connsiteX93" fmla="*/ 35459 w 3816990"/>
              <a:gd name="connsiteY93" fmla="*/ 2848197 h 4615084"/>
              <a:gd name="connsiteX94" fmla="*/ 26887 w 3816990"/>
              <a:gd name="connsiteY94" fmla="*/ 2825337 h 4615084"/>
              <a:gd name="connsiteX95" fmla="*/ 19267 w 3816990"/>
              <a:gd name="connsiteY95" fmla="*/ 2802477 h 4615084"/>
              <a:gd name="connsiteX96" fmla="*/ 4979 w 3816990"/>
              <a:gd name="connsiteY96" fmla="*/ 2611977 h 4615084"/>
              <a:gd name="connsiteX97" fmla="*/ 73559 w 3816990"/>
              <a:gd name="connsiteY97" fmla="*/ 2432907 h 4615084"/>
              <a:gd name="connsiteX98" fmla="*/ 201194 w 3816990"/>
              <a:gd name="connsiteY98" fmla="*/ 2289079 h 4615084"/>
              <a:gd name="connsiteX99" fmla="*/ 366929 w 3816990"/>
              <a:gd name="connsiteY99" fmla="*/ 2191924 h 4615084"/>
              <a:gd name="connsiteX100" fmla="*/ 553619 w 3816990"/>
              <a:gd name="connsiteY100" fmla="*/ 2146204 h 4615084"/>
              <a:gd name="connsiteX101" fmla="*/ 935572 w 3816990"/>
              <a:gd name="connsiteY101" fmla="*/ 2173827 h 4615084"/>
              <a:gd name="connsiteX102" fmla="*/ 1120357 w 3816990"/>
              <a:gd name="connsiteY102" fmla="*/ 2227167 h 4615084"/>
              <a:gd name="connsiteX103" fmla="*/ 1298474 w 3816990"/>
              <a:gd name="connsiteY103" fmla="*/ 2299557 h 4615084"/>
              <a:gd name="connsiteX104" fmla="*/ 1468019 w 3816990"/>
              <a:gd name="connsiteY104" fmla="*/ 2390044 h 4615084"/>
              <a:gd name="connsiteX105" fmla="*/ 1627087 w 3816990"/>
              <a:gd name="connsiteY105" fmla="*/ 2498629 h 4615084"/>
              <a:gd name="connsiteX106" fmla="*/ 1896644 w 3816990"/>
              <a:gd name="connsiteY106" fmla="*/ 2771997 h 4615084"/>
              <a:gd name="connsiteX107" fmla="*/ 2080477 w 3816990"/>
              <a:gd name="connsiteY107" fmla="*/ 3109182 h 4615084"/>
              <a:gd name="connsiteX108" fmla="*/ 2139532 w 3816990"/>
              <a:gd name="connsiteY108" fmla="*/ 3292062 h 4615084"/>
              <a:gd name="connsiteX109" fmla="*/ 2179537 w 3816990"/>
              <a:gd name="connsiteY109" fmla="*/ 3480657 h 4615084"/>
              <a:gd name="connsiteX110" fmla="*/ 2202397 w 3816990"/>
              <a:gd name="connsiteY110" fmla="*/ 3672109 h 4615084"/>
              <a:gd name="connsiteX111" fmla="*/ 2210969 w 3816990"/>
              <a:gd name="connsiteY111" fmla="*/ 3864514 h 4615084"/>
              <a:gd name="connsiteX112" fmla="*/ 2208112 w 3816990"/>
              <a:gd name="connsiteY112" fmla="*/ 4056919 h 4615084"/>
              <a:gd name="connsiteX113" fmla="*/ 2203349 w 3816990"/>
              <a:gd name="connsiteY113" fmla="*/ 4153122 h 4615084"/>
              <a:gd name="connsiteX114" fmla="*/ 2201444 w 3816990"/>
              <a:gd name="connsiteY114" fmla="*/ 4183602 h 4615084"/>
              <a:gd name="connsiteX115" fmla="*/ 2201444 w 3816990"/>
              <a:gd name="connsiteY115" fmla="*/ 4188364 h 4615084"/>
              <a:gd name="connsiteX116" fmla="*/ 2200492 w 3816990"/>
              <a:gd name="connsiteY116" fmla="*/ 4206462 h 4615084"/>
              <a:gd name="connsiteX117" fmla="*/ 2197634 w 3816990"/>
              <a:gd name="connsiteY117" fmla="*/ 4243609 h 4615084"/>
              <a:gd name="connsiteX118" fmla="*/ 2190967 w 3816990"/>
              <a:gd name="connsiteY118" fmla="*/ 4318857 h 4615084"/>
              <a:gd name="connsiteX119" fmla="*/ 2158582 w 3816990"/>
              <a:gd name="connsiteY119" fmla="*/ 4615084 h 461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816990" h="4615084">
                <a:moveTo>
                  <a:pt x="3555550" y="0"/>
                </a:moveTo>
                <a:cubicBezTo>
                  <a:pt x="4037003" y="944429"/>
                  <a:pt x="3718777" y="1638522"/>
                  <a:pt x="3653054" y="1749012"/>
                </a:cubicBezTo>
                <a:cubicBezTo>
                  <a:pt x="3635909" y="1776634"/>
                  <a:pt x="3619717" y="1804257"/>
                  <a:pt x="3601619" y="1829974"/>
                </a:cubicBezTo>
                <a:cubicBezTo>
                  <a:pt x="3592094" y="1843309"/>
                  <a:pt x="3583522" y="1856644"/>
                  <a:pt x="3573997" y="1869979"/>
                </a:cubicBezTo>
                <a:lnTo>
                  <a:pt x="3544469" y="1908079"/>
                </a:lnTo>
                <a:lnTo>
                  <a:pt x="3530182" y="1927129"/>
                </a:lnTo>
                <a:lnTo>
                  <a:pt x="3514942" y="1945227"/>
                </a:lnTo>
                <a:lnTo>
                  <a:pt x="3483509" y="1982374"/>
                </a:lnTo>
                <a:cubicBezTo>
                  <a:pt x="3473032" y="1993804"/>
                  <a:pt x="3461602" y="2006187"/>
                  <a:pt x="3450172" y="2017617"/>
                </a:cubicBezTo>
                <a:cubicBezTo>
                  <a:pt x="3438742" y="2029047"/>
                  <a:pt x="3428264" y="2041429"/>
                  <a:pt x="3416834" y="2051907"/>
                </a:cubicBezTo>
                <a:cubicBezTo>
                  <a:pt x="3325394" y="2141442"/>
                  <a:pt x="3221572" y="2219547"/>
                  <a:pt x="3106319" y="2277649"/>
                </a:cubicBezTo>
                <a:cubicBezTo>
                  <a:pt x="3092032" y="2285269"/>
                  <a:pt x="3077744" y="2292889"/>
                  <a:pt x="3063457" y="2299557"/>
                </a:cubicBezTo>
                <a:lnTo>
                  <a:pt x="3019642" y="2318607"/>
                </a:lnTo>
                <a:cubicBezTo>
                  <a:pt x="3012022" y="2321464"/>
                  <a:pt x="3005354" y="2325274"/>
                  <a:pt x="2997734" y="2328132"/>
                </a:cubicBezTo>
                <a:lnTo>
                  <a:pt x="2974874" y="2335752"/>
                </a:lnTo>
                <a:lnTo>
                  <a:pt x="2929154" y="2351944"/>
                </a:lnTo>
                <a:cubicBezTo>
                  <a:pt x="2867242" y="2370042"/>
                  <a:pt x="2805329" y="2386234"/>
                  <a:pt x="2741512" y="2393854"/>
                </a:cubicBezTo>
                <a:cubicBezTo>
                  <a:pt x="2710079" y="2399569"/>
                  <a:pt x="2677694" y="2401474"/>
                  <a:pt x="2645309" y="2403379"/>
                </a:cubicBezTo>
                <a:cubicBezTo>
                  <a:pt x="2629117" y="2405284"/>
                  <a:pt x="2612924" y="2404332"/>
                  <a:pt x="2597684" y="2405284"/>
                </a:cubicBezTo>
                <a:cubicBezTo>
                  <a:pt x="2581492" y="2405284"/>
                  <a:pt x="2565299" y="2406237"/>
                  <a:pt x="2549107" y="2405284"/>
                </a:cubicBezTo>
                <a:lnTo>
                  <a:pt x="2501482" y="2402427"/>
                </a:lnTo>
                <a:cubicBezTo>
                  <a:pt x="2493862" y="2401474"/>
                  <a:pt x="2485289" y="2401474"/>
                  <a:pt x="2477669" y="2400522"/>
                </a:cubicBezTo>
                <a:lnTo>
                  <a:pt x="2453857" y="2397664"/>
                </a:lnTo>
                <a:lnTo>
                  <a:pt x="2406232" y="2391949"/>
                </a:lnTo>
                <a:lnTo>
                  <a:pt x="2358607" y="2383377"/>
                </a:lnTo>
                <a:lnTo>
                  <a:pt x="2334794" y="2378614"/>
                </a:lnTo>
                <a:lnTo>
                  <a:pt x="2311934" y="2372899"/>
                </a:lnTo>
                <a:lnTo>
                  <a:pt x="2265262" y="2360517"/>
                </a:lnTo>
                <a:cubicBezTo>
                  <a:pt x="2250022" y="2355754"/>
                  <a:pt x="2234782" y="2350039"/>
                  <a:pt x="2219542" y="2345277"/>
                </a:cubicBezTo>
                <a:lnTo>
                  <a:pt x="2196682" y="2337657"/>
                </a:lnTo>
                <a:cubicBezTo>
                  <a:pt x="2189062" y="2334799"/>
                  <a:pt x="2181442" y="2331942"/>
                  <a:pt x="2174774" y="2329084"/>
                </a:cubicBezTo>
                <a:lnTo>
                  <a:pt x="2130007" y="2310034"/>
                </a:lnTo>
                <a:cubicBezTo>
                  <a:pt x="2115719" y="2303367"/>
                  <a:pt x="2101432" y="2295747"/>
                  <a:pt x="2087144" y="2288127"/>
                </a:cubicBezTo>
                <a:cubicBezTo>
                  <a:pt x="2057617" y="2274792"/>
                  <a:pt x="2030947" y="2256694"/>
                  <a:pt x="2004277" y="2239549"/>
                </a:cubicBezTo>
                <a:cubicBezTo>
                  <a:pt x="2000467" y="2237644"/>
                  <a:pt x="1997609" y="2235739"/>
                  <a:pt x="1993799" y="2232882"/>
                </a:cubicBezTo>
                <a:lnTo>
                  <a:pt x="1984274" y="2226214"/>
                </a:lnTo>
                <a:lnTo>
                  <a:pt x="1965224" y="2211927"/>
                </a:lnTo>
                <a:lnTo>
                  <a:pt x="1946174" y="2197639"/>
                </a:lnTo>
                <a:cubicBezTo>
                  <a:pt x="1939507" y="2192877"/>
                  <a:pt x="1932839" y="2188114"/>
                  <a:pt x="1927124" y="2182399"/>
                </a:cubicBezTo>
                <a:lnTo>
                  <a:pt x="1909027" y="2167159"/>
                </a:lnTo>
                <a:cubicBezTo>
                  <a:pt x="1903312" y="2161444"/>
                  <a:pt x="1897597" y="2156682"/>
                  <a:pt x="1890929" y="2150967"/>
                </a:cubicBezTo>
                <a:cubicBezTo>
                  <a:pt x="1878547" y="2140489"/>
                  <a:pt x="1868069" y="2129059"/>
                  <a:pt x="1856639" y="2117629"/>
                </a:cubicBezTo>
                <a:cubicBezTo>
                  <a:pt x="1811872" y="2071909"/>
                  <a:pt x="1772819" y="2020474"/>
                  <a:pt x="1738529" y="1966182"/>
                </a:cubicBezTo>
                <a:cubicBezTo>
                  <a:pt x="1705192" y="1910937"/>
                  <a:pt x="1676617" y="1853787"/>
                  <a:pt x="1654709" y="1792827"/>
                </a:cubicBezTo>
                <a:cubicBezTo>
                  <a:pt x="1632802" y="1732819"/>
                  <a:pt x="1616609" y="1669954"/>
                  <a:pt x="1608037" y="1606137"/>
                </a:cubicBezTo>
                <a:cubicBezTo>
                  <a:pt x="1599464" y="1542319"/>
                  <a:pt x="1596607" y="1478502"/>
                  <a:pt x="1601369" y="1413732"/>
                </a:cubicBezTo>
                <a:cubicBezTo>
                  <a:pt x="1603274" y="1381347"/>
                  <a:pt x="1608989" y="1349914"/>
                  <a:pt x="1614704" y="1318482"/>
                </a:cubicBezTo>
                <a:cubicBezTo>
                  <a:pt x="1618514" y="1303242"/>
                  <a:pt x="1621372" y="1287049"/>
                  <a:pt x="1626134" y="1271809"/>
                </a:cubicBezTo>
                <a:lnTo>
                  <a:pt x="1632802" y="1248949"/>
                </a:lnTo>
                <a:lnTo>
                  <a:pt x="1640422" y="1226089"/>
                </a:lnTo>
                <a:cubicBezTo>
                  <a:pt x="1645184" y="1210849"/>
                  <a:pt x="1651852" y="1195609"/>
                  <a:pt x="1656614" y="1181322"/>
                </a:cubicBezTo>
                <a:cubicBezTo>
                  <a:pt x="1663282" y="1167034"/>
                  <a:pt x="1668997" y="1151794"/>
                  <a:pt x="1676617" y="1137507"/>
                </a:cubicBezTo>
                <a:cubicBezTo>
                  <a:pt x="1690904" y="1108932"/>
                  <a:pt x="1707097" y="1081309"/>
                  <a:pt x="1725194" y="1054639"/>
                </a:cubicBezTo>
                <a:cubicBezTo>
                  <a:pt x="1743292" y="1027969"/>
                  <a:pt x="1763294" y="1003204"/>
                  <a:pt x="1785202" y="979392"/>
                </a:cubicBezTo>
                <a:cubicBezTo>
                  <a:pt x="1807109" y="955579"/>
                  <a:pt x="1829969" y="933672"/>
                  <a:pt x="1854734" y="912717"/>
                </a:cubicBezTo>
                <a:cubicBezTo>
                  <a:pt x="1952842" y="829849"/>
                  <a:pt x="2072857" y="772699"/>
                  <a:pt x="2199539" y="752697"/>
                </a:cubicBezTo>
                <a:cubicBezTo>
                  <a:pt x="2263357" y="742219"/>
                  <a:pt x="2328127" y="743172"/>
                  <a:pt x="2390992" y="754602"/>
                </a:cubicBezTo>
                <a:cubicBezTo>
                  <a:pt x="2422424" y="760317"/>
                  <a:pt x="2453857" y="768889"/>
                  <a:pt x="2483384" y="780319"/>
                </a:cubicBezTo>
                <a:cubicBezTo>
                  <a:pt x="2491004" y="783177"/>
                  <a:pt x="2498624" y="786034"/>
                  <a:pt x="2505292" y="789844"/>
                </a:cubicBezTo>
                <a:lnTo>
                  <a:pt x="2527199" y="800322"/>
                </a:lnTo>
                <a:lnTo>
                  <a:pt x="2549107" y="810799"/>
                </a:lnTo>
                <a:lnTo>
                  <a:pt x="2570062" y="823182"/>
                </a:lnTo>
                <a:cubicBezTo>
                  <a:pt x="2625307" y="856519"/>
                  <a:pt x="2673884" y="899382"/>
                  <a:pt x="2714842" y="948912"/>
                </a:cubicBezTo>
                <a:cubicBezTo>
                  <a:pt x="2755799" y="998442"/>
                  <a:pt x="2790089" y="1053687"/>
                  <a:pt x="2816759" y="1111789"/>
                </a:cubicBezTo>
                <a:cubicBezTo>
                  <a:pt x="2870099" y="1228947"/>
                  <a:pt x="2893912" y="1358487"/>
                  <a:pt x="2889149" y="1486122"/>
                </a:cubicBezTo>
                <a:cubicBezTo>
                  <a:pt x="2884387" y="1614709"/>
                  <a:pt x="2854859" y="1741392"/>
                  <a:pt x="2810092" y="1861407"/>
                </a:cubicBezTo>
                <a:cubicBezTo>
                  <a:pt x="2765324" y="1981422"/>
                  <a:pt x="2706269" y="2096674"/>
                  <a:pt x="2641499" y="2207164"/>
                </a:cubicBezTo>
                <a:cubicBezTo>
                  <a:pt x="2511007" y="2428144"/>
                  <a:pt x="2356702" y="2635789"/>
                  <a:pt x="2171917" y="2814859"/>
                </a:cubicBezTo>
                <a:cubicBezTo>
                  <a:pt x="2080477" y="2904394"/>
                  <a:pt x="1980464" y="2986309"/>
                  <a:pt x="1872832" y="3056794"/>
                </a:cubicBezTo>
                <a:cubicBezTo>
                  <a:pt x="1766152" y="3127279"/>
                  <a:pt x="1651852" y="3188239"/>
                  <a:pt x="1531837" y="3233959"/>
                </a:cubicBezTo>
                <a:lnTo>
                  <a:pt x="1508977" y="3242532"/>
                </a:lnTo>
                <a:lnTo>
                  <a:pt x="1486117" y="3250152"/>
                </a:lnTo>
                <a:lnTo>
                  <a:pt x="1440397" y="3265392"/>
                </a:lnTo>
                <a:cubicBezTo>
                  <a:pt x="1409917" y="3274917"/>
                  <a:pt x="1378484" y="3282537"/>
                  <a:pt x="1348004" y="3292062"/>
                </a:cubicBezTo>
                <a:cubicBezTo>
                  <a:pt x="1316572" y="3298729"/>
                  <a:pt x="1285139" y="3306349"/>
                  <a:pt x="1253707" y="3312064"/>
                </a:cubicBezTo>
                <a:lnTo>
                  <a:pt x="1206082" y="3319684"/>
                </a:lnTo>
                <a:cubicBezTo>
                  <a:pt x="1189889" y="3322542"/>
                  <a:pt x="1174649" y="3325399"/>
                  <a:pt x="1158457" y="3326352"/>
                </a:cubicBezTo>
                <a:cubicBezTo>
                  <a:pt x="1030822" y="3341592"/>
                  <a:pt x="901282" y="3340639"/>
                  <a:pt x="774599" y="3321589"/>
                </a:cubicBezTo>
                <a:lnTo>
                  <a:pt x="750787" y="3318732"/>
                </a:lnTo>
                <a:cubicBezTo>
                  <a:pt x="743167" y="3317779"/>
                  <a:pt x="734594" y="3315874"/>
                  <a:pt x="726974" y="3313969"/>
                </a:cubicBezTo>
                <a:lnTo>
                  <a:pt x="679349" y="3304444"/>
                </a:lnTo>
                <a:cubicBezTo>
                  <a:pt x="663157" y="3301587"/>
                  <a:pt x="647917" y="3296824"/>
                  <a:pt x="632677" y="3293014"/>
                </a:cubicBezTo>
                <a:lnTo>
                  <a:pt x="586004" y="3280632"/>
                </a:lnTo>
                <a:cubicBezTo>
                  <a:pt x="570764" y="3275869"/>
                  <a:pt x="555524" y="3270154"/>
                  <a:pt x="540284" y="3264439"/>
                </a:cubicBezTo>
                <a:cubicBezTo>
                  <a:pt x="525044" y="3258724"/>
                  <a:pt x="509804" y="3253962"/>
                  <a:pt x="495517" y="3248247"/>
                </a:cubicBezTo>
                <a:lnTo>
                  <a:pt x="451702" y="3229197"/>
                </a:lnTo>
                <a:cubicBezTo>
                  <a:pt x="437414" y="3222529"/>
                  <a:pt x="422174" y="3216814"/>
                  <a:pt x="407887" y="3208242"/>
                </a:cubicBezTo>
                <a:cubicBezTo>
                  <a:pt x="292634" y="3152044"/>
                  <a:pt x="187859" y="3072034"/>
                  <a:pt x="108802" y="2971069"/>
                </a:cubicBezTo>
                <a:cubicBezTo>
                  <a:pt x="99277" y="2957734"/>
                  <a:pt x="89752" y="2945352"/>
                  <a:pt x="81179" y="2932017"/>
                </a:cubicBezTo>
                <a:cubicBezTo>
                  <a:pt x="77369" y="2925349"/>
                  <a:pt x="72607" y="2918682"/>
                  <a:pt x="67844" y="2912014"/>
                </a:cubicBezTo>
                <a:lnTo>
                  <a:pt x="56414" y="2891059"/>
                </a:lnTo>
                <a:lnTo>
                  <a:pt x="50699" y="2880582"/>
                </a:lnTo>
                <a:lnTo>
                  <a:pt x="45937" y="2870104"/>
                </a:lnTo>
                <a:lnTo>
                  <a:pt x="35459" y="2848197"/>
                </a:lnTo>
                <a:lnTo>
                  <a:pt x="26887" y="2825337"/>
                </a:lnTo>
                <a:cubicBezTo>
                  <a:pt x="24029" y="2817717"/>
                  <a:pt x="21172" y="2810097"/>
                  <a:pt x="19267" y="2802477"/>
                </a:cubicBezTo>
                <a:cubicBezTo>
                  <a:pt x="1169" y="2741517"/>
                  <a:pt x="-5498" y="2675794"/>
                  <a:pt x="4979" y="2611977"/>
                </a:cubicBezTo>
                <a:cubicBezTo>
                  <a:pt x="15457" y="2548159"/>
                  <a:pt x="39269" y="2488152"/>
                  <a:pt x="73559" y="2432907"/>
                </a:cubicBezTo>
                <a:cubicBezTo>
                  <a:pt x="107849" y="2378614"/>
                  <a:pt x="150712" y="2330037"/>
                  <a:pt x="201194" y="2289079"/>
                </a:cubicBezTo>
                <a:cubicBezTo>
                  <a:pt x="250724" y="2249074"/>
                  <a:pt x="306922" y="2215737"/>
                  <a:pt x="366929" y="2191924"/>
                </a:cubicBezTo>
                <a:cubicBezTo>
                  <a:pt x="426937" y="2169064"/>
                  <a:pt x="489802" y="2153824"/>
                  <a:pt x="553619" y="2146204"/>
                </a:cubicBezTo>
                <a:cubicBezTo>
                  <a:pt x="681254" y="2131917"/>
                  <a:pt x="810794" y="2145252"/>
                  <a:pt x="935572" y="2173827"/>
                </a:cubicBezTo>
                <a:cubicBezTo>
                  <a:pt x="998437" y="2188114"/>
                  <a:pt x="1059397" y="2207164"/>
                  <a:pt x="1120357" y="2227167"/>
                </a:cubicBezTo>
                <a:cubicBezTo>
                  <a:pt x="1181317" y="2248122"/>
                  <a:pt x="1240372" y="2272887"/>
                  <a:pt x="1298474" y="2299557"/>
                </a:cubicBezTo>
                <a:cubicBezTo>
                  <a:pt x="1356577" y="2327179"/>
                  <a:pt x="1413727" y="2356707"/>
                  <a:pt x="1468019" y="2390044"/>
                </a:cubicBezTo>
                <a:cubicBezTo>
                  <a:pt x="1522312" y="2423382"/>
                  <a:pt x="1576604" y="2459577"/>
                  <a:pt x="1627087" y="2498629"/>
                </a:cubicBezTo>
                <a:cubicBezTo>
                  <a:pt x="1728052" y="2577687"/>
                  <a:pt x="1820444" y="2669127"/>
                  <a:pt x="1896644" y="2771997"/>
                </a:cubicBezTo>
                <a:cubicBezTo>
                  <a:pt x="1973797" y="2874867"/>
                  <a:pt x="2033804" y="2989167"/>
                  <a:pt x="2080477" y="3109182"/>
                </a:cubicBezTo>
                <a:cubicBezTo>
                  <a:pt x="2103337" y="3169189"/>
                  <a:pt x="2123339" y="3230149"/>
                  <a:pt x="2139532" y="3292062"/>
                </a:cubicBezTo>
                <a:cubicBezTo>
                  <a:pt x="2156677" y="3353974"/>
                  <a:pt x="2169059" y="3416839"/>
                  <a:pt x="2179537" y="3480657"/>
                </a:cubicBezTo>
                <a:cubicBezTo>
                  <a:pt x="2190014" y="3543522"/>
                  <a:pt x="2197634" y="3607339"/>
                  <a:pt x="2202397" y="3672109"/>
                </a:cubicBezTo>
                <a:cubicBezTo>
                  <a:pt x="2208112" y="3735927"/>
                  <a:pt x="2210017" y="3800697"/>
                  <a:pt x="2210969" y="3864514"/>
                </a:cubicBezTo>
                <a:cubicBezTo>
                  <a:pt x="2211922" y="3928332"/>
                  <a:pt x="2210969" y="3993102"/>
                  <a:pt x="2208112" y="4056919"/>
                </a:cubicBezTo>
                <a:cubicBezTo>
                  <a:pt x="2206207" y="4089304"/>
                  <a:pt x="2205254" y="4120737"/>
                  <a:pt x="2203349" y="4153122"/>
                </a:cubicBezTo>
                <a:lnTo>
                  <a:pt x="2201444" y="4183602"/>
                </a:lnTo>
                <a:lnTo>
                  <a:pt x="2201444" y="4188364"/>
                </a:lnTo>
                <a:cubicBezTo>
                  <a:pt x="2201127" y="4194397"/>
                  <a:pt x="2200809" y="4200429"/>
                  <a:pt x="2200492" y="4206462"/>
                </a:cubicBezTo>
                <a:lnTo>
                  <a:pt x="2197634" y="4243609"/>
                </a:lnTo>
                <a:lnTo>
                  <a:pt x="2190967" y="4318857"/>
                </a:lnTo>
                <a:cubicBezTo>
                  <a:pt x="2181442" y="4417917"/>
                  <a:pt x="2170964" y="4516024"/>
                  <a:pt x="2158582" y="4615084"/>
                </a:cubicBezTo>
              </a:path>
            </a:pathLst>
          </a:custGeom>
          <a:noFill/>
          <a:ln w="126746" cap="flat">
            <a:solidFill>
              <a:schemeClr val="bg1"/>
            </a:solidFill>
            <a:prstDash val="solid"/>
            <a:miter/>
          </a:ln>
        </p:spPr>
        <p:txBody>
          <a:bodyPr rtlCol="0" anchor="ctr"/>
          <a:lstStyle/>
          <a:p>
            <a:endParaRPr lang="sv-SE" sz="1800"/>
          </a:p>
        </p:txBody>
      </p:sp>
      <p:sp>
        <p:nvSpPr>
          <p:cNvPr id="19" name="Frihandsfigur: Form 18">
            <a:extLst>
              <a:ext uri="{FF2B5EF4-FFF2-40B4-BE49-F238E27FC236}">
                <a16:creationId xmlns:a16="http://schemas.microsoft.com/office/drawing/2014/main" id="{057D536B-CDA5-49EC-A6F1-6D49AF139F6E}"/>
              </a:ext>
            </a:extLst>
          </p:cNvPr>
          <p:cNvSpPr/>
          <p:nvPr userDrawn="1"/>
        </p:nvSpPr>
        <p:spPr>
          <a:xfrm rot="10512305">
            <a:off x="9113990" y="2260046"/>
            <a:ext cx="789622" cy="427672"/>
          </a:xfrm>
          <a:custGeom>
            <a:avLst/>
            <a:gdLst>
              <a:gd name="connsiteX0" fmla="*/ 0 w 789622"/>
              <a:gd name="connsiteY0" fmla="*/ 0 h 427672"/>
              <a:gd name="connsiteX1" fmla="*/ 354330 w 789622"/>
              <a:gd name="connsiteY1" fmla="*/ 427672 h 427672"/>
              <a:gd name="connsiteX2" fmla="*/ 789622 w 789622"/>
              <a:gd name="connsiteY2" fmla="*/ 67628 h 427672"/>
            </a:gdLst>
            <a:ahLst/>
            <a:cxnLst>
              <a:cxn ang="0">
                <a:pos x="connsiteX0" y="connsiteY0"/>
              </a:cxn>
              <a:cxn ang="0">
                <a:pos x="connsiteX1" y="connsiteY1"/>
              </a:cxn>
              <a:cxn ang="0">
                <a:pos x="connsiteX2" y="connsiteY2"/>
              </a:cxn>
            </a:cxnLst>
            <a:rect l="l" t="t" r="r" b="b"/>
            <a:pathLst>
              <a:path w="789622" h="427672">
                <a:moveTo>
                  <a:pt x="0" y="0"/>
                </a:moveTo>
                <a:cubicBezTo>
                  <a:pt x="121920" y="133350"/>
                  <a:pt x="239078" y="280035"/>
                  <a:pt x="354330" y="427672"/>
                </a:cubicBezTo>
                <a:cubicBezTo>
                  <a:pt x="501015" y="312420"/>
                  <a:pt x="646747" y="197168"/>
                  <a:pt x="789622" y="67628"/>
                </a:cubicBezTo>
              </a:path>
            </a:pathLst>
          </a:custGeom>
          <a:noFill/>
          <a:ln w="126746" cap="flat">
            <a:solidFill>
              <a:schemeClr val="bg1"/>
            </a:solidFill>
            <a:prstDash val="solid"/>
            <a:miter/>
          </a:ln>
        </p:spPr>
        <p:txBody>
          <a:bodyPr rtlCol="0" anchor="ctr"/>
          <a:lstStyle/>
          <a:p>
            <a:endParaRPr lang="sv-SE" sz="1800"/>
          </a:p>
        </p:txBody>
      </p:sp>
    </p:spTree>
    <p:extLst>
      <p:ext uri="{BB962C8B-B14F-4D97-AF65-F5344CB8AC3E}">
        <p14:creationId xmlns:p14="http://schemas.microsoft.com/office/powerpoint/2010/main" val="1273628958"/>
      </p:ext>
    </p:extLst>
  </p:cSld>
  <p:clrMapOvr>
    <a:masterClrMapping/>
  </p:clrMapOvr>
  <p:extLst>
    <p:ext uri="{DCECCB84-F9BA-43D5-87BE-67443E8EF086}">
      <p15:sldGuideLst xmlns:p15="http://schemas.microsoft.com/office/powerpoint/2012/main">
        <p15:guide id="1" orient="horz" pos="2478" userDrawn="1">
          <p15:clr>
            <a:srgbClr val="FBAE40"/>
          </p15:clr>
        </p15:guide>
        <p15:guide id="3" orient="horz" pos="2341" userDrawn="1">
          <p15:clr>
            <a:srgbClr val="FBAE40"/>
          </p15:clr>
        </p15:guide>
        <p15:guide id="4" pos="39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itat med rak pil - bild">
    <p:bg>
      <p:bgPr>
        <a:solidFill>
          <a:srgbClr val="FFFFF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1" y="4954234"/>
            <a:ext cx="1314451" cy="361068"/>
          </a:xfrm>
          <a:prstGeom prst="rect">
            <a:avLst/>
          </a:prstGeom>
        </p:spPr>
      </p:pic>
      <p:sp>
        <p:nvSpPr>
          <p:cNvPr id="7" name="Picture Placeholder 6">
            <a:extLst>
              <a:ext uri="{FF2B5EF4-FFF2-40B4-BE49-F238E27FC236}">
                <a16:creationId xmlns:a16="http://schemas.microsoft.com/office/drawing/2014/main" id="{8DFD6E81-7DBA-47AE-BD5D-4D11F7C93E9E}"/>
              </a:ext>
            </a:extLst>
          </p:cNvPr>
          <p:cNvSpPr>
            <a:spLocks noGrp="1"/>
          </p:cNvSpPr>
          <p:nvPr>
            <p:ph type="pic" sz="quarter" idx="13" hasCustomPrompt="1"/>
          </p:nvPr>
        </p:nvSpPr>
        <p:spPr>
          <a:xfrm>
            <a:off x="300040" y="293412"/>
            <a:ext cx="11597101" cy="6288872"/>
          </a:xfrm>
        </p:spPr>
        <p:txBody>
          <a:bodyPr/>
          <a:lstStyle>
            <a:lvl1pPr algn="ctr">
              <a:buNone/>
              <a:defRPr sz="1800"/>
            </a:lvl1pPr>
          </a:lstStyle>
          <a:p>
            <a:r>
              <a:rPr lang="sv-SE"/>
              <a:t> Klicka för att infoga bakgrundsbild</a:t>
            </a:r>
          </a:p>
        </p:txBody>
      </p:sp>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3" y="2035572"/>
            <a:ext cx="7305674"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FD403CD0-842C-4BCD-83D3-BB78B185EE38}" type="datetimeFigureOut">
              <a:rPr lang="sv-SE" smtClean="0"/>
              <a:t>2026-03-02</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494201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ch hög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301489" y="293412"/>
            <a:ext cx="3932237" cy="1600200"/>
          </a:xfrm>
        </p:spPr>
        <p:txBody>
          <a:bodyPr anchor="b"/>
          <a:lstStyle>
            <a:lvl1pPr>
              <a:defRPr sz="320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301489" y="2105426"/>
            <a:ext cx="3932237" cy="3823100"/>
          </a:xfrm>
        </p:spPr>
        <p:txBody>
          <a:bodyPr/>
          <a:lstStyle>
            <a:lvl1pPr marL="0" indent="0">
              <a:buNone/>
              <a:defRPr sz="1600"/>
            </a:lvl1pPr>
            <a:lvl2pPr marL="457212" indent="0">
              <a:buNone/>
              <a:defRPr sz="1400"/>
            </a:lvl2pPr>
            <a:lvl3pPr marL="914423" indent="0">
              <a:buNone/>
              <a:defRPr sz="1199"/>
            </a:lvl3pPr>
            <a:lvl4pPr marL="1371635" indent="0">
              <a:buNone/>
              <a:defRPr sz="1000"/>
            </a:lvl4pPr>
            <a:lvl5pPr marL="1828847" indent="0">
              <a:buNone/>
              <a:defRPr sz="1000"/>
            </a:lvl5pPr>
            <a:lvl6pPr marL="2286057" indent="0">
              <a:buNone/>
              <a:defRPr sz="1000"/>
            </a:lvl6pPr>
            <a:lvl7pPr marL="2743269" indent="0">
              <a:buNone/>
              <a:defRPr sz="1000"/>
            </a:lvl7pPr>
            <a:lvl8pPr marL="3200481" indent="0">
              <a:buNone/>
              <a:defRPr sz="1000"/>
            </a:lvl8pPr>
            <a:lvl9pPr marL="3657692"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FD403CD0-842C-4BCD-83D3-BB78B185EE38}" type="datetimeFigureOut">
              <a:rPr lang="sv-SE" smtClean="0"/>
              <a:t>2026-03-02</a:t>
            </a:fld>
            <a:endParaRPr lang="sv-SE"/>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6" y="7455827"/>
            <a:ext cx="4114800" cy="165400"/>
          </a:xfrm>
        </p:spPr>
        <p:txBody>
          <a:bodyPr/>
          <a:lstStyle/>
          <a:p>
            <a:endParaRPr lang="sv-SE"/>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4467228" y="293412"/>
            <a:ext cx="7423287" cy="6266414"/>
          </a:xfrm>
        </p:spPr>
        <p:txBody>
          <a:bodyPr/>
          <a:lstStyle>
            <a:lvl1pPr algn="ctr">
              <a:buNone/>
              <a:defRPr sz="1600"/>
            </a:lvl1pPr>
          </a:lstStyle>
          <a:p>
            <a:r>
              <a:rPr lang="sv-SE"/>
              <a:t> </a:t>
            </a:r>
          </a:p>
          <a:p>
            <a:endParaRPr lang="sv-SE"/>
          </a:p>
          <a:p>
            <a:endParaRPr lang="sv-SE"/>
          </a:p>
          <a:p>
            <a:endParaRPr lang="sv-SE"/>
          </a:p>
          <a:p>
            <a:endParaRPr lang="sv-SE"/>
          </a:p>
          <a:p>
            <a:endParaRPr lang="sv-SE"/>
          </a:p>
          <a:p>
            <a:endParaRPr lang="sv-SE"/>
          </a:p>
          <a:p>
            <a:r>
              <a:rPr lang="sv-SE"/>
              <a:t>Klicka på ikonen för att införa bild</a:t>
            </a:r>
          </a:p>
        </p:txBody>
      </p:sp>
    </p:spTree>
    <p:extLst>
      <p:ext uri="{BB962C8B-B14F-4D97-AF65-F5344CB8AC3E}">
        <p14:creationId xmlns:p14="http://schemas.microsoft.com/office/powerpoint/2010/main" val="14927578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ext och vänst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6264935" y="298176"/>
            <a:ext cx="4307816" cy="1600200"/>
          </a:xfrm>
        </p:spPr>
        <p:txBody>
          <a:bodyPr anchor="b"/>
          <a:lstStyle>
            <a:lvl1pPr>
              <a:defRPr sz="320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6264935" y="2130426"/>
            <a:ext cx="4307816" cy="4051300"/>
          </a:xfrm>
        </p:spPr>
        <p:txBody>
          <a:bodyPr/>
          <a:lstStyle>
            <a:lvl1pPr marL="0" indent="0">
              <a:buNone/>
              <a:defRPr sz="1600"/>
            </a:lvl1pPr>
            <a:lvl2pPr marL="457212" indent="0">
              <a:buNone/>
              <a:defRPr sz="1400"/>
            </a:lvl2pPr>
            <a:lvl3pPr marL="914423" indent="0">
              <a:buNone/>
              <a:defRPr sz="1199"/>
            </a:lvl3pPr>
            <a:lvl4pPr marL="1371635" indent="0">
              <a:buNone/>
              <a:defRPr sz="1000"/>
            </a:lvl4pPr>
            <a:lvl5pPr marL="1828847" indent="0">
              <a:buNone/>
              <a:defRPr sz="1000"/>
            </a:lvl5pPr>
            <a:lvl6pPr marL="2286057" indent="0">
              <a:buNone/>
              <a:defRPr sz="1000"/>
            </a:lvl6pPr>
            <a:lvl7pPr marL="2743269" indent="0">
              <a:buNone/>
              <a:defRPr sz="1000"/>
            </a:lvl7pPr>
            <a:lvl8pPr marL="3200481" indent="0">
              <a:buNone/>
              <a:defRPr sz="1000"/>
            </a:lvl8pPr>
            <a:lvl9pPr marL="3657692"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FD403CD0-842C-4BCD-83D3-BB78B185EE38}" type="datetimeFigureOut">
              <a:rPr lang="sv-SE" smtClean="0"/>
              <a:t>2026-03-02</a:t>
            </a:fld>
            <a:endParaRPr lang="sv-SE"/>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6" y="7455827"/>
            <a:ext cx="4114800" cy="165400"/>
          </a:xfrm>
        </p:spPr>
        <p:txBody>
          <a:bodyPr/>
          <a:lstStyle/>
          <a:p>
            <a:endParaRPr lang="sv-SE"/>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293412" y="293413"/>
            <a:ext cx="5802588" cy="6271176"/>
          </a:xfrm>
        </p:spPr>
        <p:txBody>
          <a:bodyPr/>
          <a:lstStyle>
            <a:lvl1pPr algn="ctr">
              <a:buNone/>
              <a:defRPr sz="1600"/>
            </a:lvl1pPr>
          </a:lstStyle>
          <a:p>
            <a:r>
              <a:rPr lang="sv-SE"/>
              <a:t> </a:t>
            </a:r>
          </a:p>
          <a:p>
            <a:endParaRPr lang="sv-SE"/>
          </a:p>
          <a:p>
            <a:endParaRPr lang="sv-SE"/>
          </a:p>
          <a:p>
            <a:endParaRPr lang="sv-SE"/>
          </a:p>
          <a:p>
            <a:endParaRPr lang="sv-SE"/>
          </a:p>
          <a:p>
            <a:endParaRPr lang="sv-SE"/>
          </a:p>
          <a:p>
            <a:endParaRPr lang="sv-SE"/>
          </a:p>
          <a:p>
            <a:r>
              <a:rPr lang="sv-SE"/>
              <a:t>Klicka på ikonen för att införa bild</a:t>
            </a:r>
          </a:p>
        </p:txBody>
      </p:sp>
    </p:spTree>
    <p:extLst>
      <p:ext uri="{BB962C8B-B14F-4D97-AF65-F5344CB8AC3E}">
        <p14:creationId xmlns:p14="http://schemas.microsoft.com/office/powerpoint/2010/main" val="20635173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6762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Avslutningssida pilar">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699" y="7549758"/>
            <a:ext cx="2743200" cy="165400"/>
          </a:xfrm>
        </p:spPr>
        <p:txBody>
          <a:bodyPr/>
          <a:lstStyle/>
          <a:p>
            <a:fld id="{FD403CD0-842C-4BCD-83D3-BB78B185EE38}" type="datetimeFigureOut">
              <a:rPr lang="sv-SE" smtClean="0"/>
              <a:t>2026-03-02</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5" name="Graphic 4">
            <a:extLst>
              <a:ext uri="{FF2B5EF4-FFF2-40B4-BE49-F238E27FC236}">
                <a16:creationId xmlns:a16="http://schemas.microsoft.com/office/drawing/2014/main" id="{175297CC-7CAB-4231-AB8D-015ADE92F4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215234"/>
            <a:ext cx="12192000" cy="4403725"/>
          </a:xfrm>
          <a:prstGeom prst="rect">
            <a:avLst/>
          </a:prstGeom>
        </p:spPr>
      </p:pic>
    </p:spTree>
    <p:extLst>
      <p:ext uri="{BB962C8B-B14F-4D97-AF65-F5344CB8AC3E}">
        <p14:creationId xmlns:p14="http://schemas.microsoft.com/office/powerpoint/2010/main" val="1800422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Avslutningssida välj logotyp">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699" y="7549758"/>
            <a:ext cx="2743200" cy="165400"/>
          </a:xfrm>
        </p:spPr>
        <p:txBody>
          <a:bodyPr/>
          <a:lstStyle/>
          <a:p>
            <a:fld id="{FD403CD0-842C-4BCD-83D3-BB78B185EE38}" type="datetimeFigureOut">
              <a:rPr lang="sv-SE" smtClean="0"/>
              <a:t>2026-03-02</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6" name="Bildobjekt 5">
            <a:extLst>
              <a:ext uri="{FF2B5EF4-FFF2-40B4-BE49-F238E27FC236}">
                <a16:creationId xmlns:a16="http://schemas.microsoft.com/office/drawing/2014/main" id="{13E4B5DF-3550-DF41-16F3-946D57C54F59}"/>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tretch>
            <a:fillRect/>
          </a:stretch>
        </p:blipFill>
        <p:spPr>
          <a:xfrm>
            <a:off x="798442" y="5774637"/>
            <a:ext cx="5404115" cy="356617"/>
          </a:xfrm>
          <a:prstGeom prst="rect">
            <a:avLst/>
          </a:prstGeom>
        </p:spPr>
      </p:pic>
    </p:spTree>
    <p:extLst>
      <p:ext uri="{BB962C8B-B14F-4D97-AF65-F5344CB8AC3E}">
        <p14:creationId xmlns:p14="http://schemas.microsoft.com/office/powerpoint/2010/main" val="1121914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Avslutningssida Almega med förbund">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699" y="7549758"/>
            <a:ext cx="2743200" cy="165400"/>
          </a:xfrm>
        </p:spPr>
        <p:txBody>
          <a:bodyPr/>
          <a:lstStyle/>
          <a:p>
            <a:fld id="{FD403CD0-842C-4BCD-83D3-BB78B185EE38}" type="datetimeFigureOut">
              <a:rPr lang="sv-SE" smtClean="0"/>
              <a:t>2026-03-02</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5" name="Bild 4">
            <a:extLst>
              <a:ext uri="{FF2B5EF4-FFF2-40B4-BE49-F238E27FC236}">
                <a16:creationId xmlns:a16="http://schemas.microsoft.com/office/drawing/2014/main" id="{1BA6E06C-18CA-402A-B78B-FD2CD66D8B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8441" y="1943100"/>
            <a:ext cx="5753028" cy="4253524"/>
          </a:xfrm>
          <a:prstGeom prst="rect">
            <a:avLst/>
          </a:prstGeom>
        </p:spPr>
      </p:pic>
    </p:spTree>
    <p:extLst>
      <p:ext uri="{BB962C8B-B14F-4D97-AF65-F5344CB8AC3E}">
        <p14:creationId xmlns:p14="http://schemas.microsoft.com/office/powerpoint/2010/main" val="1042492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nehållsförteckning förbundsgrön bild">
    <p:bg>
      <p:bgPr>
        <a:solidFill>
          <a:schemeClr val="accent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B5DEFE2C-BDE3-0FA6-B3B4-A79BF250CBC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8865684" y="0"/>
            <a:ext cx="3330127" cy="6858000"/>
          </a:xfrm>
          <a:prstGeom prst="rect">
            <a:avLst/>
          </a:prstGeom>
          <a:noFill/>
        </p:spPr>
      </p:pic>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D403CD0-842C-4BCD-83D3-BB78B185EE38}" type="datetimeFigureOut">
              <a:rPr lang="sv-SE" smtClean="0"/>
              <a:t>2026-03-02</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6" y="7365271"/>
            <a:ext cx="4114800" cy="165400"/>
          </a:xfrm>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6" y="7365271"/>
            <a:ext cx="2743200" cy="165400"/>
          </a:xfrm>
        </p:spPr>
        <p:txBody>
          <a:bodyPr/>
          <a:lstStyle/>
          <a:p>
            <a:fld id="{AE086683-F536-42AB-ABBC-F4803DFE8DBC}" type="slidenum">
              <a:rPr lang="sv-SE" smtClean="0"/>
              <a:t>‹#›</a:t>
            </a:fld>
            <a:endParaRPr lang="sv-SE"/>
          </a:p>
        </p:txBody>
      </p:sp>
      <p:sp>
        <p:nvSpPr>
          <p:cNvPr id="2" name="Frihandsfigur: Form 10">
            <a:extLst>
              <a:ext uri="{FF2B5EF4-FFF2-40B4-BE49-F238E27FC236}">
                <a16:creationId xmlns:a16="http://schemas.microsoft.com/office/drawing/2014/main" id="{8E0A07E2-D4C4-86A7-1F7C-FDC8E211E720}"/>
              </a:ext>
            </a:extLst>
          </p:cNvPr>
          <p:cNvSpPr/>
          <p:nvPr userDrawn="1"/>
        </p:nvSpPr>
        <p:spPr>
          <a:xfrm>
            <a:off x="7549516" y="3467876"/>
            <a:ext cx="4646294" cy="3141523"/>
          </a:xfrm>
          <a:custGeom>
            <a:avLst/>
            <a:gdLst>
              <a:gd name="connsiteX0" fmla="*/ 4646295 w 4646295"/>
              <a:gd name="connsiteY0" fmla="*/ 1613714 h 3141523"/>
              <a:gd name="connsiteX1" fmla="*/ 4166235 w 4646295"/>
              <a:gd name="connsiteY1" fmla="*/ 1613714 h 3141523"/>
              <a:gd name="connsiteX2" fmla="*/ 4046220 w 4646295"/>
              <a:gd name="connsiteY2" fmla="*/ 1613714 h 3141523"/>
              <a:gd name="connsiteX3" fmla="*/ 3926205 w 4646295"/>
              <a:gd name="connsiteY3" fmla="*/ 1611809 h 3141523"/>
              <a:gd name="connsiteX4" fmla="*/ 3700463 w 4646295"/>
              <a:gd name="connsiteY4" fmla="*/ 1537514 h 3141523"/>
              <a:gd name="connsiteX5" fmla="*/ 3651885 w 4646295"/>
              <a:gd name="connsiteY5" fmla="*/ 1503224 h 3141523"/>
              <a:gd name="connsiteX6" fmla="*/ 3608070 w 4646295"/>
              <a:gd name="connsiteY6" fmla="*/ 1462266 h 3141523"/>
              <a:gd name="connsiteX7" fmla="*/ 3597593 w 4646295"/>
              <a:gd name="connsiteY7" fmla="*/ 1451789 h 3141523"/>
              <a:gd name="connsiteX8" fmla="*/ 3588068 w 4646295"/>
              <a:gd name="connsiteY8" fmla="*/ 1440359 h 3141523"/>
              <a:gd name="connsiteX9" fmla="*/ 3569018 w 4646295"/>
              <a:gd name="connsiteY9" fmla="*/ 1417499 h 3141523"/>
              <a:gd name="connsiteX10" fmla="*/ 3551873 w 4646295"/>
              <a:gd name="connsiteY10" fmla="*/ 1392734 h 3141523"/>
              <a:gd name="connsiteX11" fmla="*/ 3543300 w 4646295"/>
              <a:gd name="connsiteY11" fmla="*/ 1380351 h 3141523"/>
              <a:gd name="connsiteX12" fmla="*/ 3535680 w 4646295"/>
              <a:gd name="connsiteY12" fmla="*/ 1367016 h 3141523"/>
              <a:gd name="connsiteX13" fmla="*/ 3521393 w 4646295"/>
              <a:gd name="connsiteY13" fmla="*/ 1340346 h 3141523"/>
              <a:gd name="connsiteX14" fmla="*/ 3509010 w 4646295"/>
              <a:gd name="connsiteY14" fmla="*/ 1312724 h 3141523"/>
              <a:gd name="connsiteX15" fmla="*/ 3498533 w 4646295"/>
              <a:gd name="connsiteY15" fmla="*/ 1285101 h 3141523"/>
              <a:gd name="connsiteX16" fmla="*/ 3489008 w 4646295"/>
              <a:gd name="connsiteY16" fmla="*/ 1256526 h 3141523"/>
              <a:gd name="connsiteX17" fmla="*/ 3465195 w 4646295"/>
              <a:gd name="connsiteY17" fmla="*/ 1139369 h 3141523"/>
              <a:gd name="connsiteX18" fmla="*/ 3402330 w 4646295"/>
              <a:gd name="connsiteY18" fmla="*/ 664071 h 3141523"/>
              <a:gd name="connsiteX19" fmla="*/ 3376613 w 4646295"/>
              <a:gd name="connsiteY19" fmla="*/ 546914 h 3141523"/>
              <a:gd name="connsiteX20" fmla="*/ 3339465 w 4646295"/>
              <a:gd name="connsiteY20" fmla="*/ 432614 h 3141523"/>
              <a:gd name="connsiteX21" fmla="*/ 3288983 w 4646295"/>
              <a:gd name="connsiteY21" fmla="*/ 324029 h 3141523"/>
              <a:gd name="connsiteX22" fmla="*/ 3258503 w 4646295"/>
              <a:gd name="connsiteY22" fmla="*/ 272594 h 3141523"/>
              <a:gd name="connsiteX23" fmla="*/ 3241358 w 4646295"/>
              <a:gd name="connsiteY23" fmla="*/ 247829 h 3141523"/>
              <a:gd name="connsiteX24" fmla="*/ 3224213 w 4646295"/>
              <a:gd name="connsiteY24" fmla="*/ 223064 h 3141523"/>
              <a:gd name="connsiteX25" fmla="*/ 3206115 w 4646295"/>
              <a:gd name="connsiteY25" fmla="*/ 199251 h 3141523"/>
              <a:gd name="connsiteX26" fmla="*/ 3186113 w 4646295"/>
              <a:gd name="connsiteY26" fmla="*/ 176391 h 3141523"/>
              <a:gd name="connsiteX27" fmla="*/ 3165158 w 4646295"/>
              <a:gd name="connsiteY27" fmla="*/ 154484 h 3141523"/>
              <a:gd name="connsiteX28" fmla="*/ 3143250 w 4646295"/>
              <a:gd name="connsiteY28" fmla="*/ 133529 h 3141523"/>
              <a:gd name="connsiteX29" fmla="*/ 3047048 w 4646295"/>
              <a:gd name="connsiteY29" fmla="*/ 63044 h 3141523"/>
              <a:gd name="connsiteX30" fmla="*/ 2992755 w 4646295"/>
              <a:gd name="connsiteY30" fmla="*/ 37326 h 3141523"/>
              <a:gd name="connsiteX31" fmla="*/ 2936558 w 4646295"/>
              <a:gd name="connsiteY31" fmla="*/ 17324 h 3141523"/>
              <a:gd name="connsiteX32" fmla="*/ 2818448 w 4646295"/>
              <a:gd name="connsiteY32" fmla="*/ 179 h 3141523"/>
              <a:gd name="connsiteX33" fmla="*/ 2699385 w 4646295"/>
              <a:gd name="connsiteY33" fmla="*/ 8751 h 3141523"/>
              <a:gd name="connsiteX34" fmla="*/ 2584133 w 4646295"/>
              <a:gd name="connsiteY34" fmla="*/ 41136 h 3141523"/>
              <a:gd name="connsiteX35" fmla="*/ 2379345 w 4646295"/>
              <a:gd name="connsiteY35" fmla="*/ 163056 h 3141523"/>
              <a:gd name="connsiteX36" fmla="*/ 2218373 w 4646295"/>
              <a:gd name="connsiteY36" fmla="*/ 340221 h 3141523"/>
              <a:gd name="connsiteX37" fmla="*/ 2098358 w 4646295"/>
              <a:gd name="connsiteY37" fmla="*/ 547866 h 3141523"/>
              <a:gd name="connsiteX38" fmla="*/ 1944053 w 4646295"/>
              <a:gd name="connsiteY38" fmla="*/ 1001256 h 3141523"/>
              <a:gd name="connsiteX39" fmla="*/ 1853565 w 4646295"/>
              <a:gd name="connsiteY39" fmla="*/ 1471791 h 3141523"/>
              <a:gd name="connsiteX40" fmla="*/ 1765935 w 4646295"/>
              <a:gd name="connsiteY40" fmla="*/ 1943279 h 3141523"/>
              <a:gd name="connsiteX41" fmla="*/ 1620203 w 4646295"/>
              <a:gd name="connsiteY41" fmla="*/ 2399526 h 3141523"/>
              <a:gd name="connsiteX42" fmla="*/ 1364933 w 4646295"/>
              <a:gd name="connsiteY42" fmla="*/ 2803386 h 3141523"/>
              <a:gd name="connsiteX43" fmla="*/ 979170 w 4646295"/>
              <a:gd name="connsiteY43" fmla="*/ 3077706 h 3141523"/>
              <a:gd name="connsiteX44" fmla="*/ 747713 w 4646295"/>
              <a:gd name="connsiteY44" fmla="*/ 3136761 h 3141523"/>
              <a:gd name="connsiteX45" fmla="*/ 718185 w 4646295"/>
              <a:gd name="connsiteY45" fmla="*/ 3139619 h 3141523"/>
              <a:gd name="connsiteX46" fmla="*/ 688658 w 4646295"/>
              <a:gd name="connsiteY46" fmla="*/ 3140571 h 3141523"/>
              <a:gd name="connsiteX47" fmla="*/ 673418 w 4646295"/>
              <a:gd name="connsiteY47" fmla="*/ 3141524 h 3141523"/>
              <a:gd name="connsiteX48" fmla="*/ 658178 w 4646295"/>
              <a:gd name="connsiteY48" fmla="*/ 3141524 h 3141523"/>
              <a:gd name="connsiteX49" fmla="*/ 628650 w 4646295"/>
              <a:gd name="connsiteY49" fmla="*/ 3140571 h 3141523"/>
              <a:gd name="connsiteX50" fmla="*/ 599123 w 4646295"/>
              <a:gd name="connsiteY50" fmla="*/ 3138666 h 3141523"/>
              <a:gd name="connsiteX51" fmla="*/ 569595 w 4646295"/>
              <a:gd name="connsiteY51" fmla="*/ 3135809 h 3141523"/>
              <a:gd name="connsiteX52" fmla="*/ 510540 w 4646295"/>
              <a:gd name="connsiteY52" fmla="*/ 3125331 h 3141523"/>
              <a:gd name="connsiteX53" fmla="*/ 291465 w 4646295"/>
              <a:gd name="connsiteY53" fmla="*/ 3031034 h 3141523"/>
              <a:gd name="connsiteX54" fmla="*/ 120968 w 4646295"/>
              <a:gd name="connsiteY54" fmla="*/ 2864346 h 3141523"/>
              <a:gd name="connsiteX55" fmla="*/ 20955 w 4646295"/>
              <a:gd name="connsiteY55" fmla="*/ 2648129 h 3141523"/>
              <a:gd name="connsiteX56" fmla="*/ 8573 w 4646295"/>
              <a:gd name="connsiteY56" fmla="*/ 2589074 h 3141523"/>
              <a:gd name="connsiteX57" fmla="*/ 4763 w 4646295"/>
              <a:gd name="connsiteY57" fmla="*/ 2559546 h 3141523"/>
              <a:gd name="connsiteX58" fmla="*/ 1905 w 4646295"/>
              <a:gd name="connsiteY58" fmla="*/ 2530019 h 3141523"/>
              <a:gd name="connsiteX59" fmla="*/ 0 w 4646295"/>
              <a:gd name="connsiteY59" fmla="*/ 2470011 h 3141523"/>
              <a:gd name="connsiteX60" fmla="*/ 0 w 4646295"/>
              <a:gd name="connsiteY60" fmla="*/ 2410004 h 3141523"/>
              <a:gd name="connsiteX61" fmla="*/ 0 w 4646295"/>
              <a:gd name="connsiteY61" fmla="*/ 2206169 h 3141523"/>
              <a:gd name="connsiteX62" fmla="*/ 0 w 4646295"/>
              <a:gd name="connsiteY62" fmla="*/ 2187119 h 3141523"/>
              <a:gd name="connsiteX63" fmla="*/ 0 w 4646295"/>
              <a:gd name="connsiteY63" fmla="*/ 2149971 h 3141523"/>
              <a:gd name="connsiteX64" fmla="*/ 0 w 4646295"/>
              <a:gd name="connsiteY64" fmla="*/ 2075676 h 3141523"/>
              <a:gd name="connsiteX65" fmla="*/ 0 w 4646295"/>
              <a:gd name="connsiteY65" fmla="*/ 1777544 h 314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46295" h="3141523">
                <a:moveTo>
                  <a:pt x="4646295" y="1613714"/>
                </a:moveTo>
                <a:lnTo>
                  <a:pt x="4166235" y="1613714"/>
                </a:lnTo>
                <a:lnTo>
                  <a:pt x="4046220" y="1613714"/>
                </a:lnTo>
                <a:cubicBezTo>
                  <a:pt x="4006215" y="1613714"/>
                  <a:pt x="3966210" y="1614666"/>
                  <a:pt x="3926205" y="1611809"/>
                </a:cubicBezTo>
                <a:cubicBezTo>
                  <a:pt x="3846195" y="1605141"/>
                  <a:pt x="3768090" y="1580376"/>
                  <a:pt x="3700463" y="1537514"/>
                </a:cubicBezTo>
                <a:cubicBezTo>
                  <a:pt x="3683318" y="1527989"/>
                  <a:pt x="3668078" y="1514654"/>
                  <a:pt x="3651885" y="1503224"/>
                </a:cubicBezTo>
                <a:cubicBezTo>
                  <a:pt x="3636645" y="1489889"/>
                  <a:pt x="3621405" y="1477506"/>
                  <a:pt x="3608070" y="1462266"/>
                </a:cubicBezTo>
                <a:lnTo>
                  <a:pt x="3597593" y="1451789"/>
                </a:lnTo>
                <a:cubicBezTo>
                  <a:pt x="3593783" y="1447979"/>
                  <a:pt x="3590925" y="1444169"/>
                  <a:pt x="3588068" y="1440359"/>
                </a:cubicBezTo>
                <a:lnTo>
                  <a:pt x="3569018" y="1417499"/>
                </a:lnTo>
                <a:cubicBezTo>
                  <a:pt x="3562350" y="1409879"/>
                  <a:pt x="3557588" y="1401306"/>
                  <a:pt x="3551873" y="1392734"/>
                </a:cubicBezTo>
                <a:lnTo>
                  <a:pt x="3543300" y="1380351"/>
                </a:lnTo>
                <a:cubicBezTo>
                  <a:pt x="3540443" y="1376541"/>
                  <a:pt x="3538538" y="1371779"/>
                  <a:pt x="3535680" y="1367016"/>
                </a:cubicBezTo>
                <a:lnTo>
                  <a:pt x="3521393" y="1340346"/>
                </a:lnTo>
                <a:lnTo>
                  <a:pt x="3509010" y="1312724"/>
                </a:lnTo>
                <a:cubicBezTo>
                  <a:pt x="3504248" y="1304151"/>
                  <a:pt x="3501390" y="1294626"/>
                  <a:pt x="3498533" y="1285101"/>
                </a:cubicBezTo>
                <a:cubicBezTo>
                  <a:pt x="3495675" y="1275576"/>
                  <a:pt x="3491865" y="1266051"/>
                  <a:pt x="3489008" y="1256526"/>
                </a:cubicBezTo>
                <a:cubicBezTo>
                  <a:pt x="3478530" y="1217474"/>
                  <a:pt x="3471863" y="1178421"/>
                  <a:pt x="3465195" y="1139369"/>
                </a:cubicBezTo>
                <a:cubicBezTo>
                  <a:pt x="3440430" y="981254"/>
                  <a:pt x="3430905" y="821234"/>
                  <a:pt x="3402330" y="664071"/>
                </a:cubicBezTo>
                <a:cubicBezTo>
                  <a:pt x="3394710" y="625019"/>
                  <a:pt x="3387090" y="585966"/>
                  <a:pt x="3376613" y="546914"/>
                </a:cubicBezTo>
                <a:cubicBezTo>
                  <a:pt x="3366135" y="508814"/>
                  <a:pt x="3354705" y="469761"/>
                  <a:pt x="3339465" y="432614"/>
                </a:cubicBezTo>
                <a:cubicBezTo>
                  <a:pt x="3325178" y="395466"/>
                  <a:pt x="3308985" y="358319"/>
                  <a:pt x="3288983" y="324029"/>
                </a:cubicBezTo>
                <a:cubicBezTo>
                  <a:pt x="3279458" y="305931"/>
                  <a:pt x="3268980" y="289739"/>
                  <a:pt x="3258503" y="272594"/>
                </a:cubicBezTo>
                <a:cubicBezTo>
                  <a:pt x="3252788" y="264021"/>
                  <a:pt x="3247073" y="256401"/>
                  <a:pt x="3241358" y="247829"/>
                </a:cubicBezTo>
                <a:cubicBezTo>
                  <a:pt x="3235643" y="239256"/>
                  <a:pt x="3229928" y="231636"/>
                  <a:pt x="3224213" y="223064"/>
                </a:cubicBezTo>
                <a:lnTo>
                  <a:pt x="3206115" y="199251"/>
                </a:lnTo>
                <a:lnTo>
                  <a:pt x="3186113" y="176391"/>
                </a:lnTo>
                <a:cubicBezTo>
                  <a:pt x="3179445" y="168771"/>
                  <a:pt x="3172778" y="162104"/>
                  <a:pt x="3165158" y="154484"/>
                </a:cubicBezTo>
                <a:cubicBezTo>
                  <a:pt x="3157538" y="147816"/>
                  <a:pt x="3150870" y="140196"/>
                  <a:pt x="3143250" y="133529"/>
                </a:cubicBezTo>
                <a:cubicBezTo>
                  <a:pt x="3113723" y="105906"/>
                  <a:pt x="3081338" y="83046"/>
                  <a:pt x="3047048" y="63044"/>
                </a:cubicBezTo>
                <a:cubicBezTo>
                  <a:pt x="3028950" y="54471"/>
                  <a:pt x="3011805" y="43994"/>
                  <a:pt x="2992755" y="37326"/>
                </a:cubicBezTo>
                <a:cubicBezTo>
                  <a:pt x="2974658" y="28754"/>
                  <a:pt x="2955608" y="23039"/>
                  <a:pt x="2936558" y="17324"/>
                </a:cubicBezTo>
                <a:cubicBezTo>
                  <a:pt x="2898458" y="6846"/>
                  <a:pt x="2858453" y="1131"/>
                  <a:pt x="2818448" y="179"/>
                </a:cubicBezTo>
                <a:cubicBezTo>
                  <a:pt x="2778443" y="-774"/>
                  <a:pt x="2738438" y="2084"/>
                  <a:pt x="2699385" y="8751"/>
                </a:cubicBezTo>
                <a:cubicBezTo>
                  <a:pt x="2660333" y="16371"/>
                  <a:pt x="2621280" y="26849"/>
                  <a:pt x="2584133" y="41136"/>
                </a:cubicBezTo>
                <a:cubicBezTo>
                  <a:pt x="2508885" y="68759"/>
                  <a:pt x="2440305" y="111621"/>
                  <a:pt x="2379345" y="163056"/>
                </a:cubicBezTo>
                <a:cubicBezTo>
                  <a:pt x="2318385" y="214491"/>
                  <a:pt x="2265045" y="275451"/>
                  <a:pt x="2218373" y="340221"/>
                </a:cubicBezTo>
                <a:cubicBezTo>
                  <a:pt x="2172653" y="405944"/>
                  <a:pt x="2132648" y="475476"/>
                  <a:pt x="2098358" y="547866"/>
                </a:cubicBezTo>
                <a:cubicBezTo>
                  <a:pt x="2029778" y="692646"/>
                  <a:pt x="1981200" y="845999"/>
                  <a:pt x="1944053" y="1001256"/>
                </a:cubicBezTo>
                <a:cubicBezTo>
                  <a:pt x="1906905" y="1156514"/>
                  <a:pt x="1879283" y="1314629"/>
                  <a:pt x="1853565" y="1471791"/>
                </a:cubicBezTo>
                <a:cubicBezTo>
                  <a:pt x="1827848" y="1629906"/>
                  <a:pt x="1801178" y="1787069"/>
                  <a:pt x="1765935" y="1943279"/>
                </a:cubicBezTo>
                <a:cubicBezTo>
                  <a:pt x="1730693" y="2099489"/>
                  <a:pt x="1684973" y="2252841"/>
                  <a:pt x="1620203" y="2399526"/>
                </a:cubicBezTo>
                <a:cubicBezTo>
                  <a:pt x="1555433" y="2545259"/>
                  <a:pt x="1472565" y="2684324"/>
                  <a:pt x="1364933" y="2803386"/>
                </a:cubicBezTo>
                <a:cubicBezTo>
                  <a:pt x="1261110" y="2922449"/>
                  <a:pt x="1127760" y="3018651"/>
                  <a:pt x="979170" y="3077706"/>
                </a:cubicBezTo>
                <a:cubicBezTo>
                  <a:pt x="904875" y="3108186"/>
                  <a:pt x="826770" y="3127236"/>
                  <a:pt x="747713" y="3136761"/>
                </a:cubicBezTo>
                <a:cubicBezTo>
                  <a:pt x="738188" y="3137714"/>
                  <a:pt x="727710" y="3139619"/>
                  <a:pt x="718185" y="3139619"/>
                </a:cubicBezTo>
                <a:lnTo>
                  <a:pt x="688658" y="3140571"/>
                </a:lnTo>
                <a:lnTo>
                  <a:pt x="673418" y="3141524"/>
                </a:lnTo>
                <a:cubicBezTo>
                  <a:pt x="668655" y="3141524"/>
                  <a:pt x="663893" y="3141524"/>
                  <a:pt x="658178" y="3141524"/>
                </a:cubicBezTo>
                <a:lnTo>
                  <a:pt x="628650" y="3140571"/>
                </a:lnTo>
                <a:cubicBezTo>
                  <a:pt x="618173" y="3140571"/>
                  <a:pt x="608648" y="3138666"/>
                  <a:pt x="599123" y="3138666"/>
                </a:cubicBezTo>
                <a:lnTo>
                  <a:pt x="569595" y="3135809"/>
                </a:lnTo>
                <a:cubicBezTo>
                  <a:pt x="549593" y="3132951"/>
                  <a:pt x="529590" y="3130094"/>
                  <a:pt x="510540" y="3125331"/>
                </a:cubicBezTo>
                <a:cubicBezTo>
                  <a:pt x="432435" y="3108186"/>
                  <a:pt x="358140" y="3075801"/>
                  <a:pt x="291465" y="3031034"/>
                </a:cubicBezTo>
                <a:cubicBezTo>
                  <a:pt x="224790" y="2986266"/>
                  <a:pt x="167640" y="2929116"/>
                  <a:pt x="120968" y="2864346"/>
                </a:cubicBezTo>
                <a:cubicBezTo>
                  <a:pt x="75248" y="2798624"/>
                  <a:pt x="40005" y="2725281"/>
                  <a:pt x="20955" y="2648129"/>
                </a:cubicBezTo>
                <a:cubicBezTo>
                  <a:pt x="17145" y="2628126"/>
                  <a:pt x="11430" y="2609076"/>
                  <a:pt x="8573" y="2589074"/>
                </a:cubicBezTo>
                <a:lnTo>
                  <a:pt x="4763" y="2559546"/>
                </a:lnTo>
                <a:cubicBezTo>
                  <a:pt x="3810" y="2550021"/>
                  <a:pt x="1905" y="2539544"/>
                  <a:pt x="1905" y="2530019"/>
                </a:cubicBezTo>
                <a:cubicBezTo>
                  <a:pt x="953" y="2510016"/>
                  <a:pt x="0" y="2490014"/>
                  <a:pt x="0" y="2470011"/>
                </a:cubicBezTo>
                <a:lnTo>
                  <a:pt x="0" y="2410004"/>
                </a:lnTo>
                <a:lnTo>
                  <a:pt x="0" y="2206169"/>
                </a:lnTo>
                <a:lnTo>
                  <a:pt x="0" y="2187119"/>
                </a:lnTo>
                <a:lnTo>
                  <a:pt x="0" y="2149971"/>
                </a:lnTo>
                <a:lnTo>
                  <a:pt x="0" y="2075676"/>
                </a:lnTo>
                <a:lnTo>
                  <a:pt x="0" y="1777544"/>
                </a:lnTo>
              </a:path>
            </a:pathLst>
          </a:custGeom>
          <a:noFill/>
          <a:ln w="114300" cap="flat">
            <a:solidFill>
              <a:schemeClr val="bg1"/>
            </a:solidFill>
            <a:prstDash val="solid"/>
            <a:miter/>
          </a:ln>
        </p:spPr>
        <p:txBody>
          <a:bodyPr rtlCol="0" anchor="ctr"/>
          <a:lstStyle/>
          <a:p>
            <a:endParaRPr lang="sv-SE" sz="1800"/>
          </a:p>
        </p:txBody>
      </p:sp>
      <p:sp>
        <p:nvSpPr>
          <p:cNvPr id="7" name="Frihandsfigur: Form 11">
            <a:extLst>
              <a:ext uri="{FF2B5EF4-FFF2-40B4-BE49-F238E27FC236}">
                <a16:creationId xmlns:a16="http://schemas.microsoft.com/office/drawing/2014/main" id="{F35DE90E-1BB7-44AC-8BD8-D314E5E3F83E}"/>
              </a:ext>
            </a:extLst>
          </p:cNvPr>
          <p:cNvSpPr/>
          <p:nvPr userDrawn="1"/>
        </p:nvSpPr>
        <p:spPr>
          <a:xfrm>
            <a:off x="7151369" y="5238753"/>
            <a:ext cx="792480" cy="399097"/>
          </a:xfrm>
          <a:custGeom>
            <a:avLst/>
            <a:gdLst>
              <a:gd name="connsiteX0" fmla="*/ 792480 w 792480"/>
              <a:gd name="connsiteY0" fmla="*/ 399097 h 399097"/>
              <a:gd name="connsiteX1" fmla="*/ 396240 w 792480"/>
              <a:gd name="connsiteY1" fmla="*/ 0 h 399097"/>
              <a:gd name="connsiteX2" fmla="*/ 0 w 792480"/>
              <a:gd name="connsiteY2" fmla="*/ 394335 h 399097"/>
            </a:gdLst>
            <a:ahLst/>
            <a:cxnLst>
              <a:cxn ang="0">
                <a:pos x="connsiteX0" y="connsiteY0"/>
              </a:cxn>
              <a:cxn ang="0">
                <a:pos x="connsiteX1" y="connsiteY1"/>
              </a:cxn>
              <a:cxn ang="0">
                <a:pos x="connsiteX2" y="connsiteY2"/>
              </a:cxn>
            </a:cxnLst>
            <a:rect l="l" t="t" r="r" b="b"/>
            <a:pathLst>
              <a:path w="792480" h="399097">
                <a:moveTo>
                  <a:pt x="792480" y="399097"/>
                </a:moveTo>
                <a:lnTo>
                  <a:pt x="396240" y="0"/>
                </a:lnTo>
                <a:lnTo>
                  <a:pt x="0" y="394335"/>
                </a:lnTo>
              </a:path>
            </a:pathLst>
          </a:custGeom>
          <a:noFill/>
          <a:ln w="114300" cap="flat">
            <a:solidFill>
              <a:schemeClr val="bg1"/>
            </a:solidFill>
            <a:prstDash val="solid"/>
            <a:miter/>
          </a:ln>
        </p:spPr>
        <p:txBody>
          <a:bodyPr rtlCol="0" anchor="ctr"/>
          <a:lstStyle/>
          <a:p>
            <a:endParaRPr lang="sv-SE" sz="1800"/>
          </a:p>
        </p:txBody>
      </p:sp>
    </p:spTree>
    <p:extLst>
      <p:ext uri="{BB962C8B-B14F-4D97-AF65-F5344CB8AC3E}">
        <p14:creationId xmlns:p14="http://schemas.microsoft.com/office/powerpoint/2010/main" val="3702670572"/>
      </p:ext>
    </p:extLst>
  </p:cSld>
  <p:clrMapOvr>
    <a:masterClrMapping/>
  </p:clrMapOvr>
  <p:extLst>
    <p:ext uri="{DCECCB84-F9BA-43D5-87BE-67443E8EF086}">
      <p15:sldGuideLst xmlns:p15="http://schemas.microsoft.com/office/powerpoint/2012/main">
        <p15:guide id="1" orient="horz" pos="2478" userDrawn="1">
          <p15:clr>
            <a:srgbClr val="FBAE40"/>
          </p15:clr>
        </p15:guide>
        <p15:guide id="2" pos="3840" userDrawn="1">
          <p15:clr>
            <a:srgbClr val="FBAE40"/>
          </p15:clr>
        </p15:guide>
        <p15:guide id="3" orient="horz" pos="234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tart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41" y="548621"/>
            <a:ext cx="8764449" cy="2387600"/>
          </a:xfrm>
        </p:spPr>
        <p:txBody>
          <a:bodyPr anchor="ctr"/>
          <a:lstStyle>
            <a:lvl1pPr algn="l">
              <a:defRPr sz="6000">
                <a:solidFill>
                  <a:schemeClr val="tx1"/>
                </a:solidFill>
              </a:defRPr>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41" y="3164701"/>
            <a:ext cx="8764449" cy="972067"/>
          </a:xfrm>
        </p:spPr>
        <p:txBody>
          <a:bodyPr/>
          <a:lstStyle>
            <a:lvl1pPr marL="0" indent="0" algn="l">
              <a:buNone/>
              <a:defRPr sz="1800"/>
            </a:lvl1pPr>
            <a:lvl2pPr marL="457212" indent="0" algn="ctr">
              <a:buNone/>
              <a:defRPr sz="2000"/>
            </a:lvl2pPr>
            <a:lvl3pPr marL="914423" indent="0" algn="ctr">
              <a:buNone/>
              <a:defRPr sz="1800"/>
            </a:lvl3pPr>
            <a:lvl4pPr marL="1371635" indent="0" algn="ctr">
              <a:buNone/>
              <a:defRPr sz="1600"/>
            </a:lvl4pPr>
            <a:lvl5pPr marL="1828847" indent="0" algn="ctr">
              <a:buNone/>
              <a:defRPr sz="1600"/>
            </a:lvl5pPr>
            <a:lvl6pPr marL="2286057" indent="0" algn="ctr">
              <a:buNone/>
              <a:defRPr sz="1600"/>
            </a:lvl6pPr>
            <a:lvl7pPr marL="2743269" indent="0" algn="ctr">
              <a:buNone/>
              <a:defRPr sz="1600"/>
            </a:lvl7pPr>
            <a:lvl8pPr marL="3200481" indent="0" algn="ctr">
              <a:buNone/>
              <a:defRPr sz="1600"/>
            </a:lvl8pPr>
            <a:lvl9pPr marL="3657692"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D403CD0-842C-4BCD-83D3-BB78B185EE38}" type="datetimeFigureOut">
              <a:rPr lang="sv-SE" smtClean="0"/>
              <a:t>2026-03-02</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6" y="7365271"/>
            <a:ext cx="4114800" cy="165400"/>
          </a:xfrm>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6" y="7365271"/>
            <a:ext cx="2743200" cy="165400"/>
          </a:xfrm>
        </p:spPr>
        <p:txBody>
          <a:bodyPr/>
          <a:lstStyle/>
          <a:p>
            <a:fld id="{AE086683-F536-42AB-ABBC-F4803DFE8DBC}" type="slidenum">
              <a:rPr lang="sv-SE" smtClean="0"/>
              <a:t>‹#›</a:t>
            </a:fld>
            <a:endParaRPr lang="sv-SE"/>
          </a:p>
        </p:txBody>
      </p:sp>
      <p:grpSp>
        <p:nvGrpSpPr>
          <p:cNvPr id="23" name="Graphic 9">
            <a:extLst>
              <a:ext uri="{FF2B5EF4-FFF2-40B4-BE49-F238E27FC236}">
                <a16:creationId xmlns:a16="http://schemas.microsoft.com/office/drawing/2014/main" id="{28ED5D0B-76C4-469A-8B1E-E2BB39EB1D6B}"/>
              </a:ext>
            </a:extLst>
          </p:cNvPr>
          <p:cNvGrpSpPr/>
          <p:nvPr userDrawn="1"/>
        </p:nvGrpSpPr>
        <p:grpSpPr>
          <a:xfrm rot="16200000">
            <a:off x="9223073" y="2895002"/>
            <a:ext cx="1502233" cy="4457697"/>
            <a:chOff x="9044714" y="-1406345"/>
            <a:chExt cx="1502233" cy="4457697"/>
          </a:xfrm>
          <a:noFill/>
        </p:grpSpPr>
        <p:sp>
          <p:nvSpPr>
            <p:cNvPr id="24" name="Freeform: Shape 11">
              <a:extLst>
                <a:ext uri="{FF2B5EF4-FFF2-40B4-BE49-F238E27FC236}">
                  <a16:creationId xmlns:a16="http://schemas.microsoft.com/office/drawing/2014/main" id="{B3D015BE-588F-4F21-A5A7-A8A4E139C34F}"/>
                </a:ext>
              </a:extLst>
            </p:cNvPr>
            <p:cNvSpPr/>
            <p:nvPr/>
          </p:nvSpPr>
          <p:spPr>
            <a:xfrm>
              <a:off x="9044714" y="-1398725"/>
              <a:ext cx="1502233" cy="4450077"/>
            </a:xfrm>
            <a:custGeom>
              <a:avLst/>
              <a:gdLst>
                <a:gd name="connsiteX0" fmla="*/ 936449 w 1502233"/>
                <a:gd name="connsiteY0" fmla="*/ 4450078 h 4450077"/>
                <a:gd name="connsiteX1" fmla="*/ 967882 w 1502233"/>
                <a:gd name="connsiteY1" fmla="*/ 3996688 h 4450077"/>
                <a:gd name="connsiteX2" fmla="*/ 977407 w 1502233"/>
                <a:gd name="connsiteY2" fmla="*/ 3940491 h 4450077"/>
                <a:gd name="connsiteX3" fmla="*/ 988837 w 1502233"/>
                <a:gd name="connsiteY3" fmla="*/ 3884293 h 4450077"/>
                <a:gd name="connsiteX4" fmla="*/ 1002172 w 1502233"/>
                <a:gd name="connsiteY4" fmla="*/ 3829048 h 4450077"/>
                <a:gd name="connsiteX5" fmla="*/ 1017412 w 1502233"/>
                <a:gd name="connsiteY5" fmla="*/ 3773803 h 4450077"/>
                <a:gd name="connsiteX6" fmla="*/ 1098374 w 1502233"/>
                <a:gd name="connsiteY6" fmla="*/ 3561396 h 4450077"/>
                <a:gd name="connsiteX7" fmla="*/ 1211722 w 1502233"/>
                <a:gd name="connsiteY7" fmla="*/ 3364229 h 4450077"/>
                <a:gd name="connsiteX8" fmla="*/ 1227914 w 1502233"/>
                <a:gd name="connsiteY8" fmla="*/ 3340416 h 4450077"/>
                <a:gd name="connsiteX9" fmla="*/ 1244107 w 1502233"/>
                <a:gd name="connsiteY9" fmla="*/ 3317556 h 4450077"/>
                <a:gd name="connsiteX10" fmla="*/ 1277444 w 1502233"/>
                <a:gd name="connsiteY10" fmla="*/ 3271836 h 4450077"/>
                <a:gd name="connsiteX11" fmla="*/ 1346024 w 1502233"/>
                <a:gd name="connsiteY11" fmla="*/ 3181349 h 4450077"/>
                <a:gd name="connsiteX12" fmla="*/ 1466039 w 1502233"/>
                <a:gd name="connsiteY12" fmla="*/ 2988944 h 4450077"/>
                <a:gd name="connsiteX13" fmla="*/ 1498424 w 1502233"/>
                <a:gd name="connsiteY13" fmla="*/ 2880359 h 4450077"/>
                <a:gd name="connsiteX14" fmla="*/ 1502234 w 1502233"/>
                <a:gd name="connsiteY14" fmla="*/ 2823209 h 4450077"/>
                <a:gd name="connsiteX15" fmla="*/ 1500329 w 1502233"/>
                <a:gd name="connsiteY15" fmla="*/ 2794634 h 4450077"/>
                <a:gd name="connsiteX16" fmla="*/ 1495566 w 1502233"/>
                <a:gd name="connsiteY16" fmla="*/ 2767011 h 4450077"/>
                <a:gd name="connsiteX17" fmla="*/ 1453657 w 1502233"/>
                <a:gd name="connsiteY17" fmla="*/ 2661284 h 4450077"/>
                <a:gd name="connsiteX18" fmla="*/ 1383172 w 1502233"/>
                <a:gd name="connsiteY18" fmla="*/ 2572701 h 4450077"/>
                <a:gd name="connsiteX19" fmla="*/ 1197434 w 1502233"/>
                <a:gd name="connsiteY19" fmla="*/ 2443161 h 4450077"/>
                <a:gd name="connsiteX20" fmla="*/ 984074 w 1502233"/>
                <a:gd name="connsiteY20" fmla="*/ 2366009 h 4450077"/>
                <a:gd name="connsiteX21" fmla="*/ 758332 w 1502233"/>
                <a:gd name="connsiteY21" fmla="*/ 2348864 h 4450077"/>
                <a:gd name="connsiteX22" fmla="*/ 541162 w 1502233"/>
                <a:gd name="connsiteY22" fmla="*/ 2409824 h 4450077"/>
                <a:gd name="connsiteX23" fmla="*/ 367808 w 1502233"/>
                <a:gd name="connsiteY23" fmla="*/ 2554604 h 4450077"/>
                <a:gd name="connsiteX24" fmla="*/ 309705 w 1502233"/>
                <a:gd name="connsiteY24" fmla="*/ 2651759 h 4450077"/>
                <a:gd name="connsiteX25" fmla="*/ 278273 w 1502233"/>
                <a:gd name="connsiteY25" fmla="*/ 2760344 h 4450077"/>
                <a:gd name="connsiteX26" fmla="*/ 280178 w 1502233"/>
                <a:gd name="connsiteY26" fmla="*/ 2873691 h 4450077"/>
                <a:gd name="connsiteX27" fmla="*/ 319230 w 1502233"/>
                <a:gd name="connsiteY27" fmla="*/ 2980371 h 4450077"/>
                <a:gd name="connsiteX28" fmla="*/ 480202 w 1502233"/>
                <a:gd name="connsiteY28" fmla="*/ 3136581 h 4450077"/>
                <a:gd name="connsiteX29" fmla="*/ 532590 w 1502233"/>
                <a:gd name="connsiteY29" fmla="*/ 3157536 h 4450077"/>
                <a:gd name="connsiteX30" fmla="*/ 587835 w 1502233"/>
                <a:gd name="connsiteY30" fmla="*/ 3168966 h 4450077"/>
                <a:gd name="connsiteX31" fmla="*/ 700230 w 1502233"/>
                <a:gd name="connsiteY31" fmla="*/ 3156583 h 4450077"/>
                <a:gd name="connsiteX32" fmla="*/ 873585 w 1502233"/>
                <a:gd name="connsiteY32" fmla="*/ 3016566 h 4450077"/>
                <a:gd name="connsiteX33" fmla="*/ 921210 w 1502233"/>
                <a:gd name="connsiteY33" fmla="*/ 2913696 h 4450077"/>
                <a:gd name="connsiteX34" fmla="*/ 940260 w 1502233"/>
                <a:gd name="connsiteY34" fmla="*/ 2802254 h 4450077"/>
                <a:gd name="connsiteX35" fmla="*/ 894540 w 1502233"/>
                <a:gd name="connsiteY35" fmla="*/ 2581274 h 4450077"/>
                <a:gd name="connsiteX36" fmla="*/ 773572 w 1502233"/>
                <a:gd name="connsiteY36" fmla="*/ 2389821 h 4450077"/>
                <a:gd name="connsiteX37" fmla="*/ 611647 w 1502233"/>
                <a:gd name="connsiteY37" fmla="*/ 2230754 h 4450077"/>
                <a:gd name="connsiteX38" fmla="*/ 433530 w 1502233"/>
                <a:gd name="connsiteY38" fmla="*/ 2088832 h 4450077"/>
                <a:gd name="connsiteX39" fmla="*/ 259223 w 1502233"/>
                <a:gd name="connsiteY39" fmla="*/ 1942147 h 4450077"/>
                <a:gd name="connsiteX40" fmla="*/ 110633 w 1502233"/>
                <a:gd name="connsiteY40" fmla="*/ 1770697 h 4450077"/>
                <a:gd name="connsiteX41" fmla="*/ 15383 w 1502233"/>
                <a:gd name="connsiteY41" fmla="*/ 1564957 h 4450077"/>
                <a:gd name="connsiteX42" fmla="*/ 143 w 1502233"/>
                <a:gd name="connsiteY42" fmla="*/ 1452562 h 4450077"/>
                <a:gd name="connsiteX43" fmla="*/ 11573 w 1502233"/>
                <a:gd name="connsiteY43" fmla="*/ 1339214 h 4450077"/>
                <a:gd name="connsiteX44" fmla="*/ 104918 w 1502233"/>
                <a:gd name="connsiteY44" fmla="*/ 1133474 h 4450077"/>
                <a:gd name="connsiteX45" fmla="*/ 278273 w 1502233"/>
                <a:gd name="connsiteY45" fmla="*/ 988695 h 4450077"/>
                <a:gd name="connsiteX46" fmla="*/ 499252 w 1502233"/>
                <a:gd name="connsiteY46" fmla="*/ 942975 h 4450077"/>
                <a:gd name="connsiteX47" fmla="*/ 712612 w 1502233"/>
                <a:gd name="connsiteY47" fmla="*/ 1012507 h 4450077"/>
                <a:gd name="connsiteX48" fmla="*/ 874537 w 1502233"/>
                <a:gd name="connsiteY48" fmla="*/ 1268729 h 4450077"/>
                <a:gd name="connsiteX49" fmla="*/ 876442 w 1502233"/>
                <a:gd name="connsiteY49" fmla="*/ 1345882 h 4450077"/>
                <a:gd name="connsiteX50" fmla="*/ 859297 w 1502233"/>
                <a:gd name="connsiteY50" fmla="*/ 1422082 h 4450077"/>
                <a:gd name="connsiteX51" fmla="*/ 852630 w 1502233"/>
                <a:gd name="connsiteY51" fmla="*/ 1440179 h 4450077"/>
                <a:gd name="connsiteX52" fmla="*/ 845010 w 1502233"/>
                <a:gd name="connsiteY52" fmla="*/ 1458277 h 4450077"/>
                <a:gd name="connsiteX53" fmla="*/ 825960 w 1502233"/>
                <a:gd name="connsiteY53" fmla="*/ 1492567 h 4450077"/>
                <a:gd name="connsiteX54" fmla="*/ 803100 w 1502233"/>
                <a:gd name="connsiteY54" fmla="*/ 1523999 h 4450077"/>
                <a:gd name="connsiteX55" fmla="*/ 776430 w 1502233"/>
                <a:gd name="connsiteY55" fmla="*/ 1552574 h 4450077"/>
                <a:gd name="connsiteX56" fmla="*/ 746902 w 1502233"/>
                <a:gd name="connsiteY56" fmla="*/ 1578292 h 4450077"/>
                <a:gd name="connsiteX57" fmla="*/ 714517 w 1502233"/>
                <a:gd name="connsiteY57" fmla="*/ 1600199 h 4450077"/>
                <a:gd name="connsiteX58" fmla="*/ 680227 w 1502233"/>
                <a:gd name="connsiteY58" fmla="*/ 1617344 h 4450077"/>
                <a:gd name="connsiteX59" fmla="*/ 643080 w 1502233"/>
                <a:gd name="connsiteY59" fmla="*/ 1629727 h 4450077"/>
                <a:gd name="connsiteX60" fmla="*/ 604980 w 1502233"/>
                <a:gd name="connsiteY60" fmla="*/ 1637347 h 4450077"/>
                <a:gd name="connsiteX61" fmla="*/ 585930 w 1502233"/>
                <a:gd name="connsiteY61" fmla="*/ 1639252 h 4450077"/>
                <a:gd name="connsiteX62" fmla="*/ 566880 w 1502233"/>
                <a:gd name="connsiteY62" fmla="*/ 1640204 h 4450077"/>
                <a:gd name="connsiteX63" fmla="*/ 547830 w 1502233"/>
                <a:gd name="connsiteY63" fmla="*/ 1639252 h 4450077"/>
                <a:gd name="connsiteX64" fmla="*/ 528780 w 1502233"/>
                <a:gd name="connsiteY64" fmla="*/ 1637347 h 4450077"/>
                <a:gd name="connsiteX65" fmla="*/ 490680 w 1502233"/>
                <a:gd name="connsiteY65" fmla="*/ 1628774 h 4450077"/>
                <a:gd name="connsiteX66" fmla="*/ 354473 w 1502233"/>
                <a:gd name="connsiteY66" fmla="*/ 1556384 h 4450077"/>
                <a:gd name="connsiteX67" fmla="*/ 255413 w 1502233"/>
                <a:gd name="connsiteY67" fmla="*/ 1437322 h 4450077"/>
                <a:gd name="connsiteX68" fmla="*/ 205883 w 1502233"/>
                <a:gd name="connsiteY68" fmla="*/ 1290637 h 4450077"/>
                <a:gd name="connsiteX69" fmla="*/ 203978 w 1502233"/>
                <a:gd name="connsiteY69" fmla="*/ 1135379 h 4450077"/>
                <a:gd name="connsiteX70" fmla="*/ 308753 w 1502233"/>
                <a:gd name="connsiteY70" fmla="*/ 844867 h 4450077"/>
                <a:gd name="connsiteX71" fmla="*/ 477345 w 1502233"/>
                <a:gd name="connsiteY71" fmla="*/ 582930 h 4450077"/>
                <a:gd name="connsiteX72" fmla="*/ 621172 w 1502233"/>
                <a:gd name="connsiteY72" fmla="*/ 361950 h 4450077"/>
                <a:gd name="connsiteX73" fmla="*/ 644032 w 1502233"/>
                <a:gd name="connsiteY73" fmla="*/ 327660 h 4450077"/>
                <a:gd name="connsiteX74" fmla="*/ 689752 w 1502233"/>
                <a:gd name="connsiteY74" fmla="*/ 258127 h 4450077"/>
                <a:gd name="connsiteX75" fmla="*/ 781192 w 1502233"/>
                <a:gd name="connsiteY75" fmla="*/ 119062 h 4450077"/>
                <a:gd name="connsiteX76" fmla="*/ 859297 w 1502233"/>
                <a:gd name="connsiteY76" fmla="*/ 0 h 445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3" h="4450077">
                  <a:moveTo>
                    <a:pt x="936449" y="4450078"/>
                  </a:moveTo>
                  <a:cubicBezTo>
                    <a:pt x="936449" y="4298630"/>
                    <a:pt x="945022" y="4146230"/>
                    <a:pt x="967882" y="3996688"/>
                  </a:cubicBezTo>
                  <a:cubicBezTo>
                    <a:pt x="970739" y="3977638"/>
                    <a:pt x="974549" y="3959541"/>
                    <a:pt x="977407" y="3940491"/>
                  </a:cubicBezTo>
                  <a:cubicBezTo>
                    <a:pt x="981217" y="3921441"/>
                    <a:pt x="984074" y="3903343"/>
                    <a:pt x="988837" y="3884293"/>
                  </a:cubicBezTo>
                  <a:lnTo>
                    <a:pt x="1002172" y="3829048"/>
                  </a:lnTo>
                  <a:lnTo>
                    <a:pt x="1017412" y="3773803"/>
                  </a:lnTo>
                  <a:cubicBezTo>
                    <a:pt x="1039319" y="3701413"/>
                    <a:pt x="1065989" y="3629976"/>
                    <a:pt x="1098374" y="3561396"/>
                  </a:cubicBezTo>
                  <a:cubicBezTo>
                    <a:pt x="1130759" y="3492816"/>
                    <a:pt x="1169812" y="3427093"/>
                    <a:pt x="1211722" y="3364229"/>
                  </a:cubicBezTo>
                  <a:lnTo>
                    <a:pt x="1227914" y="3340416"/>
                  </a:lnTo>
                  <a:lnTo>
                    <a:pt x="1244107" y="3317556"/>
                  </a:lnTo>
                  <a:cubicBezTo>
                    <a:pt x="1255537" y="3302316"/>
                    <a:pt x="1266014" y="3286123"/>
                    <a:pt x="1277444" y="3271836"/>
                  </a:cubicBezTo>
                  <a:lnTo>
                    <a:pt x="1346024" y="3181349"/>
                  </a:lnTo>
                  <a:cubicBezTo>
                    <a:pt x="1391744" y="3120389"/>
                    <a:pt x="1434607" y="3057524"/>
                    <a:pt x="1466039" y="2988944"/>
                  </a:cubicBezTo>
                  <a:cubicBezTo>
                    <a:pt x="1481279" y="2954654"/>
                    <a:pt x="1492709" y="2917506"/>
                    <a:pt x="1498424" y="2880359"/>
                  </a:cubicBezTo>
                  <a:cubicBezTo>
                    <a:pt x="1501282" y="2861309"/>
                    <a:pt x="1502234" y="2842259"/>
                    <a:pt x="1502234" y="2823209"/>
                  </a:cubicBezTo>
                  <a:lnTo>
                    <a:pt x="1500329" y="2794634"/>
                  </a:lnTo>
                  <a:cubicBezTo>
                    <a:pt x="1499377" y="2785109"/>
                    <a:pt x="1497471" y="2775584"/>
                    <a:pt x="1495566" y="2767011"/>
                  </a:cubicBezTo>
                  <a:cubicBezTo>
                    <a:pt x="1487946" y="2729864"/>
                    <a:pt x="1473659" y="2694621"/>
                    <a:pt x="1453657" y="2661284"/>
                  </a:cubicBezTo>
                  <a:cubicBezTo>
                    <a:pt x="1434607" y="2628899"/>
                    <a:pt x="1409842" y="2599371"/>
                    <a:pt x="1383172" y="2572701"/>
                  </a:cubicBezTo>
                  <a:cubicBezTo>
                    <a:pt x="1328879" y="2519361"/>
                    <a:pt x="1265062" y="2476499"/>
                    <a:pt x="1197434" y="2443161"/>
                  </a:cubicBezTo>
                  <a:cubicBezTo>
                    <a:pt x="1129807" y="2409824"/>
                    <a:pt x="1057417" y="2383154"/>
                    <a:pt x="984074" y="2366009"/>
                  </a:cubicBezTo>
                  <a:cubicBezTo>
                    <a:pt x="909779" y="2349816"/>
                    <a:pt x="833580" y="2342196"/>
                    <a:pt x="758332" y="2348864"/>
                  </a:cubicBezTo>
                  <a:cubicBezTo>
                    <a:pt x="683085" y="2355531"/>
                    <a:pt x="607837" y="2374581"/>
                    <a:pt x="541162" y="2409824"/>
                  </a:cubicBezTo>
                  <a:cubicBezTo>
                    <a:pt x="473535" y="2445067"/>
                    <a:pt x="414480" y="2494596"/>
                    <a:pt x="367808" y="2554604"/>
                  </a:cubicBezTo>
                  <a:cubicBezTo>
                    <a:pt x="343995" y="2584131"/>
                    <a:pt x="324945" y="2617469"/>
                    <a:pt x="309705" y="2651759"/>
                  </a:cubicBezTo>
                  <a:cubicBezTo>
                    <a:pt x="293513" y="2686049"/>
                    <a:pt x="283988" y="2723196"/>
                    <a:pt x="278273" y="2760344"/>
                  </a:cubicBezTo>
                  <a:cubicBezTo>
                    <a:pt x="272558" y="2797491"/>
                    <a:pt x="272558" y="2836544"/>
                    <a:pt x="280178" y="2873691"/>
                  </a:cubicBezTo>
                  <a:cubicBezTo>
                    <a:pt x="286845" y="2910839"/>
                    <a:pt x="301133" y="2947034"/>
                    <a:pt x="319230" y="2980371"/>
                  </a:cubicBezTo>
                  <a:cubicBezTo>
                    <a:pt x="356378" y="3047046"/>
                    <a:pt x="412575" y="3102291"/>
                    <a:pt x="480202" y="3136581"/>
                  </a:cubicBezTo>
                  <a:cubicBezTo>
                    <a:pt x="497347" y="3145154"/>
                    <a:pt x="514492" y="3151821"/>
                    <a:pt x="532590" y="3157536"/>
                  </a:cubicBezTo>
                  <a:cubicBezTo>
                    <a:pt x="550687" y="3163251"/>
                    <a:pt x="569737" y="3167061"/>
                    <a:pt x="587835" y="3168966"/>
                  </a:cubicBezTo>
                  <a:cubicBezTo>
                    <a:pt x="625935" y="3172776"/>
                    <a:pt x="664035" y="3168966"/>
                    <a:pt x="700230" y="3156583"/>
                  </a:cubicBezTo>
                  <a:cubicBezTo>
                    <a:pt x="772620" y="3132771"/>
                    <a:pt x="833580" y="3081336"/>
                    <a:pt x="873585" y="3016566"/>
                  </a:cubicBezTo>
                  <a:cubicBezTo>
                    <a:pt x="893587" y="2984181"/>
                    <a:pt x="909779" y="2949891"/>
                    <a:pt x="921210" y="2913696"/>
                  </a:cubicBezTo>
                  <a:cubicBezTo>
                    <a:pt x="932639" y="2877501"/>
                    <a:pt x="938354" y="2839401"/>
                    <a:pt x="940260" y="2802254"/>
                  </a:cubicBezTo>
                  <a:cubicBezTo>
                    <a:pt x="943117" y="2726054"/>
                    <a:pt x="925020" y="2650806"/>
                    <a:pt x="894540" y="2581274"/>
                  </a:cubicBezTo>
                  <a:cubicBezTo>
                    <a:pt x="865012" y="2511741"/>
                    <a:pt x="821197" y="2447924"/>
                    <a:pt x="773572" y="2389821"/>
                  </a:cubicBezTo>
                  <a:cubicBezTo>
                    <a:pt x="724995" y="2331719"/>
                    <a:pt x="669750" y="2279332"/>
                    <a:pt x="611647" y="2230754"/>
                  </a:cubicBezTo>
                  <a:cubicBezTo>
                    <a:pt x="553545" y="2182177"/>
                    <a:pt x="493537" y="2135504"/>
                    <a:pt x="433530" y="2088832"/>
                  </a:cubicBezTo>
                  <a:cubicBezTo>
                    <a:pt x="373523" y="2042159"/>
                    <a:pt x="314468" y="1994534"/>
                    <a:pt x="259223" y="1942147"/>
                  </a:cubicBezTo>
                  <a:cubicBezTo>
                    <a:pt x="203978" y="1889759"/>
                    <a:pt x="153495" y="1833562"/>
                    <a:pt x="110633" y="1770697"/>
                  </a:cubicBezTo>
                  <a:cubicBezTo>
                    <a:pt x="67770" y="1707832"/>
                    <a:pt x="34433" y="1639252"/>
                    <a:pt x="15383" y="1564957"/>
                  </a:cubicBezTo>
                  <a:cubicBezTo>
                    <a:pt x="5858" y="1528762"/>
                    <a:pt x="1095" y="1490662"/>
                    <a:pt x="143" y="1452562"/>
                  </a:cubicBezTo>
                  <a:cubicBezTo>
                    <a:pt x="-810" y="1414462"/>
                    <a:pt x="3000" y="1376362"/>
                    <a:pt x="11573" y="1339214"/>
                  </a:cubicBezTo>
                  <a:cubicBezTo>
                    <a:pt x="27765" y="1264919"/>
                    <a:pt x="60150" y="1194434"/>
                    <a:pt x="104918" y="1133474"/>
                  </a:cubicBezTo>
                  <a:cubicBezTo>
                    <a:pt x="150638" y="1072515"/>
                    <a:pt x="209693" y="1022032"/>
                    <a:pt x="278273" y="988695"/>
                  </a:cubicBezTo>
                  <a:cubicBezTo>
                    <a:pt x="346853" y="955357"/>
                    <a:pt x="423052" y="940117"/>
                    <a:pt x="499252" y="942975"/>
                  </a:cubicBezTo>
                  <a:cubicBezTo>
                    <a:pt x="574500" y="945832"/>
                    <a:pt x="650700" y="968692"/>
                    <a:pt x="712612" y="1012507"/>
                  </a:cubicBezTo>
                  <a:cubicBezTo>
                    <a:pt x="798337" y="1071562"/>
                    <a:pt x="859297" y="1165859"/>
                    <a:pt x="874537" y="1268729"/>
                  </a:cubicBezTo>
                  <a:cubicBezTo>
                    <a:pt x="878347" y="1294447"/>
                    <a:pt x="879300" y="1320164"/>
                    <a:pt x="876442" y="1345882"/>
                  </a:cubicBezTo>
                  <a:cubicBezTo>
                    <a:pt x="873585" y="1371599"/>
                    <a:pt x="868822" y="1397317"/>
                    <a:pt x="859297" y="1422082"/>
                  </a:cubicBezTo>
                  <a:cubicBezTo>
                    <a:pt x="857392" y="1427797"/>
                    <a:pt x="855487" y="1434464"/>
                    <a:pt x="852630" y="1440179"/>
                  </a:cubicBezTo>
                  <a:cubicBezTo>
                    <a:pt x="849772" y="1445894"/>
                    <a:pt x="847867" y="1452562"/>
                    <a:pt x="845010" y="1458277"/>
                  </a:cubicBezTo>
                  <a:cubicBezTo>
                    <a:pt x="839295" y="1469707"/>
                    <a:pt x="832627" y="1481137"/>
                    <a:pt x="825960" y="1492567"/>
                  </a:cubicBezTo>
                  <a:cubicBezTo>
                    <a:pt x="819292" y="1503997"/>
                    <a:pt x="810720" y="1513522"/>
                    <a:pt x="803100" y="1523999"/>
                  </a:cubicBezTo>
                  <a:cubicBezTo>
                    <a:pt x="794527" y="1533524"/>
                    <a:pt x="785955" y="1544002"/>
                    <a:pt x="776430" y="1552574"/>
                  </a:cubicBezTo>
                  <a:cubicBezTo>
                    <a:pt x="767857" y="1562099"/>
                    <a:pt x="757380" y="1569719"/>
                    <a:pt x="746902" y="1578292"/>
                  </a:cubicBezTo>
                  <a:cubicBezTo>
                    <a:pt x="736425" y="1585912"/>
                    <a:pt x="725947" y="1593532"/>
                    <a:pt x="714517" y="1600199"/>
                  </a:cubicBezTo>
                  <a:cubicBezTo>
                    <a:pt x="703087" y="1606867"/>
                    <a:pt x="691657" y="1612582"/>
                    <a:pt x="680227" y="1617344"/>
                  </a:cubicBezTo>
                  <a:cubicBezTo>
                    <a:pt x="667845" y="1622107"/>
                    <a:pt x="656415" y="1626869"/>
                    <a:pt x="643080" y="1629727"/>
                  </a:cubicBezTo>
                  <a:cubicBezTo>
                    <a:pt x="630697" y="1633537"/>
                    <a:pt x="617362" y="1634489"/>
                    <a:pt x="604980" y="1637347"/>
                  </a:cubicBezTo>
                  <a:cubicBezTo>
                    <a:pt x="598312" y="1638299"/>
                    <a:pt x="591645" y="1638299"/>
                    <a:pt x="585930" y="1639252"/>
                  </a:cubicBezTo>
                  <a:lnTo>
                    <a:pt x="566880" y="1640204"/>
                  </a:lnTo>
                  <a:lnTo>
                    <a:pt x="547830" y="1639252"/>
                  </a:lnTo>
                  <a:cubicBezTo>
                    <a:pt x="541162" y="1638299"/>
                    <a:pt x="534495" y="1638299"/>
                    <a:pt x="528780" y="1637347"/>
                  </a:cubicBezTo>
                  <a:cubicBezTo>
                    <a:pt x="516397" y="1634489"/>
                    <a:pt x="503062" y="1633537"/>
                    <a:pt x="490680" y="1628774"/>
                  </a:cubicBezTo>
                  <a:cubicBezTo>
                    <a:pt x="441150" y="1614487"/>
                    <a:pt x="394477" y="1589722"/>
                    <a:pt x="354473" y="1556384"/>
                  </a:cubicBezTo>
                  <a:cubicBezTo>
                    <a:pt x="314468" y="1523047"/>
                    <a:pt x="281130" y="1483042"/>
                    <a:pt x="255413" y="1437322"/>
                  </a:cubicBezTo>
                  <a:cubicBezTo>
                    <a:pt x="229695" y="1392554"/>
                    <a:pt x="213503" y="1342072"/>
                    <a:pt x="205883" y="1290637"/>
                  </a:cubicBezTo>
                  <a:cubicBezTo>
                    <a:pt x="198263" y="1239202"/>
                    <a:pt x="197310" y="1186815"/>
                    <a:pt x="203978" y="1135379"/>
                  </a:cubicBezTo>
                  <a:cubicBezTo>
                    <a:pt x="216360" y="1032510"/>
                    <a:pt x="254460" y="932497"/>
                    <a:pt x="308753" y="844867"/>
                  </a:cubicBezTo>
                  <a:cubicBezTo>
                    <a:pt x="363998" y="757237"/>
                    <a:pt x="421147" y="669607"/>
                    <a:pt x="477345" y="582930"/>
                  </a:cubicBezTo>
                  <a:lnTo>
                    <a:pt x="621172" y="361950"/>
                  </a:lnTo>
                  <a:lnTo>
                    <a:pt x="644032" y="327660"/>
                  </a:lnTo>
                  <a:lnTo>
                    <a:pt x="689752" y="258127"/>
                  </a:lnTo>
                  <a:lnTo>
                    <a:pt x="781192" y="119062"/>
                  </a:lnTo>
                  <a:lnTo>
                    <a:pt x="859297" y="0"/>
                  </a:lnTo>
                </a:path>
              </a:pathLst>
            </a:custGeom>
            <a:noFill/>
            <a:ln w="126694" cap="flat">
              <a:solidFill>
                <a:srgbClr val="12100B"/>
              </a:solidFill>
              <a:prstDash val="solid"/>
              <a:miter/>
            </a:ln>
          </p:spPr>
          <p:txBody>
            <a:bodyPr rtlCol="0" anchor="ctr"/>
            <a:lstStyle/>
            <a:p>
              <a:endParaRPr lang="sv-SE" sz="1800"/>
            </a:p>
          </p:txBody>
        </p:sp>
        <p:sp>
          <p:nvSpPr>
            <p:cNvPr id="25" name="Freeform: Shape 12">
              <a:extLst>
                <a:ext uri="{FF2B5EF4-FFF2-40B4-BE49-F238E27FC236}">
                  <a16:creationId xmlns:a16="http://schemas.microsoft.com/office/drawing/2014/main" id="{2BB510FD-2061-47FC-8BEC-14E5C89A528F}"/>
                </a:ext>
              </a:extLst>
            </p:cNvPr>
            <p:cNvSpPr/>
            <p:nvPr/>
          </p:nvSpPr>
          <p:spPr>
            <a:xfrm>
              <a:off x="9356324" y="-1406345"/>
              <a:ext cx="660081" cy="550544"/>
            </a:xfrm>
            <a:custGeom>
              <a:avLst/>
              <a:gdLst>
                <a:gd name="connsiteX0" fmla="*/ 660082 w 660081"/>
                <a:gd name="connsiteY0" fmla="*/ 550545 h 550544"/>
                <a:gd name="connsiteX1" fmla="*/ 588644 w 660081"/>
                <a:gd name="connsiteY1" fmla="*/ 205740 h 550544"/>
                <a:gd name="connsiteX2" fmla="*/ 546735 w 660081"/>
                <a:gd name="connsiteY2" fmla="*/ 0 h 550544"/>
                <a:gd name="connsiteX3" fmla="*/ 340042 w 660081"/>
                <a:gd name="connsiteY3" fmla="*/ 42862 h 550544"/>
                <a:gd name="connsiteX4" fmla="*/ 0 w 660081"/>
                <a:gd name="connsiteY4" fmla="*/ 112395 h 55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1" h="550544">
                  <a:moveTo>
                    <a:pt x="660082" y="550545"/>
                  </a:moveTo>
                  <a:lnTo>
                    <a:pt x="588644" y="205740"/>
                  </a:lnTo>
                  <a:lnTo>
                    <a:pt x="546735" y="0"/>
                  </a:lnTo>
                  <a:lnTo>
                    <a:pt x="340042" y="42862"/>
                  </a:lnTo>
                  <a:lnTo>
                    <a:pt x="0" y="112395"/>
                  </a:lnTo>
                </a:path>
              </a:pathLst>
            </a:custGeom>
            <a:noFill/>
            <a:ln w="126694" cap="flat">
              <a:solidFill>
                <a:srgbClr val="12100B"/>
              </a:solidFill>
              <a:prstDash val="solid"/>
              <a:miter/>
            </a:ln>
          </p:spPr>
          <p:txBody>
            <a:bodyPr rtlCol="0" anchor="ctr"/>
            <a:lstStyle/>
            <a:p>
              <a:endParaRPr lang="sv-SE" sz="1800"/>
            </a:p>
          </p:txBody>
        </p:sp>
      </p:grpSp>
    </p:spTree>
    <p:extLst>
      <p:ext uri="{BB962C8B-B14F-4D97-AF65-F5344CB8AC3E}">
        <p14:creationId xmlns:p14="http://schemas.microsoft.com/office/powerpoint/2010/main" val="165657796"/>
      </p:ext>
    </p:extLst>
  </p:cSld>
  <p:clrMapOvr>
    <a:masterClrMapping/>
  </p:clrMapOvr>
  <p:extLst>
    <p:ext uri="{DCECCB84-F9BA-43D5-87BE-67443E8EF086}">
      <p15:sldGuideLst xmlns:p15="http://schemas.microsoft.com/office/powerpoint/2012/main">
        <p15:guide id="1" orient="horz" pos="2478" userDrawn="1">
          <p15:clr>
            <a:srgbClr val="FBAE40"/>
          </p15:clr>
        </p15:guide>
        <p15:guide id="2" pos="3840" userDrawn="1">
          <p15:clr>
            <a:srgbClr val="FBAE40"/>
          </p15:clr>
        </p15:guide>
        <p15:guide id="3" orient="horz" pos="234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rtsida blekgrön bild 1">
    <p:bg>
      <p:bgPr>
        <a:solidFill>
          <a:schemeClr val="accent5"/>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B9787DE5-9D96-CDB7-E39F-CAB2936E38A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8865684" y="0"/>
            <a:ext cx="3326317" cy="6858000"/>
          </a:xfrm>
          <a:prstGeom prst="rect">
            <a:avLst/>
          </a:prstGeom>
        </p:spPr>
      </p:pic>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D403CD0-842C-4BCD-83D3-BB78B185EE38}" type="datetimeFigureOut">
              <a:rPr lang="sv-SE" smtClean="0"/>
              <a:t>2026-03-02</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6" y="7365271"/>
            <a:ext cx="4114800" cy="165400"/>
          </a:xfrm>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6" y="7365271"/>
            <a:ext cx="2743200" cy="165400"/>
          </a:xfrm>
        </p:spPr>
        <p:txBody>
          <a:bodyPr/>
          <a:lstStyle/>
          <a:p>
            <a:fld id="{AE086683-F536-42AB-ABBC-F4803DFE8DBC}" type="slidenum">
              <a:rPr lang="sv-SE" smtClean="0"/>
              <a:t>‹#›</a:t>
            </a:fld>
            <a:endParaRPr lang="sv-SE"/>
          </a:p>
        </p:txBody>
      </p:sp>
      <p:grpSp>
        <p:nvGrpSpPr>
          <p:cNvPr id="23" name="Graphic 9">
            <a:extLst>
              <a:ext uri="{FF2B5EF4-FFF2-40B4-BE49-F238E27FC236}">
                <a16:creationId xmlns:a16="http://schemas.microsoft.com/office/drawing/2014/main" id="{28ED5D0B-76C4-469A-8B1E-E2BB39EB1D6B}"/>
              </a:ext>
            </a:extLst>
          </p:cNvPr>
          <p:cNvGrpSpPr/>
          <p:nvPr userDrawn="1"/>
        </p:nvGrpSpPr>
        <p:grpSpPr>
          <a:xfrm rot="16200000">
            <a:off x="9223073" y="2895002"/>
            <a:ext cx="1502233" cy="4457697"/>
            <a:chOff x="9044714" y="-1406345"/>
            <a:chExt cx="1502233" cy="4457697"/>
          </a:xfrm>
          <a:noFill/>
        </p:grpSpPr>
        <p:sp>
          <p:nvSpPr>
            <p:cNvPr id="24" name="Freeform: Shape 11">
              <a:extLst>
                <a:ext uri="{FF2B5EF4-FFF2-40B4-BE49-F238E27FC236}">
                  <a16:creationId xmlns:a16="http://schemas.microsoft.com/office/drawing/2014/main" id="{B3D015BE-588F-4F21-A5A7-A8A4E139C34F}"/>
                </a:ext>
              </a:extLst>
            </p:cNvPr>
            <p:cNvSpPr/>
            <p:nvPr/>
          </p:nvSpPr>
          <p:spPr>
            <a:xfrm>
              <a:off x="9044714" y="-1398725"/>
              <a:ext cx="1502233" cy="4450077"/>
            </a:xfrm>
            <a:custGeom>
              <a:avLst/>
              <a:gdLst>
                <a:gd name="connsiteX0" fmla="*/ 936449 w 1502233"/>
                <a:gd name="connsiteY0" fmla="*/ 4450078 h 4450077"/>
                <a:gd name="connsiteX1" fmla="*/ 967882 w 1502233"/>
                <a:gd name="connsiteY1" fmla="*/ 3996688 h 4450077"/>
                <a:gd name="connsiteX2" fmla="*/ 977407 w 1502233"/>
                <a:gd name="connsiteY2" fmla="*/ 3940491 h 4450077"/>
                <a:gd name="connsiteX3" fmla="*/ 988837 w 1502233"/>
                <a:gd name="connsiteY3" fmla="*/ 3884293 h 4450077"/>
                <a:gd name="connsiteX4" fmla="*/ 1002172 w 1502233"/>
                <a:gd name="connsiteY4" fmla="*/ 3829048 h 4450077"/>
                <a:gd name="connsiteX5" fmla="*/ 1017412 w 1502233"/>
                <a:gd name="connsiteY5" fmla="*/ 3773803 h 4450077"/>
                <a:gd name="connsiteX6" fmla="*/ 1098374 w 1502233"/>
                <a:gd name="connsiteY6" fmla="*/ 3561396 h 4450077"/>
                <a:gd name="connsiteX7" fmla="*/ 1211722 w 1502233"/>
                <a:gd name="connsiteY7" fmla="*/ 3364229 h 4450077"/>
                <a:gd name="connsiteX8" fmla="*/ 1227914 w 1502233"/>
                <a:gd name="connsiteY8" fmla="*/ 3340416 h 4450077"/>
                <a:gd name="connsiteX9" fmla="*/ 1244107 w 1502233"/>
                <a:gd name="connsiteY9" fmla="*/ 3317556 h 4450077"/>
                <a:gd name="connsiteX10" fmla="*/ 1277444 w 1502233"/>
                <a:gd name="connsiteY10" fmla="*/ 3271836 h 4450077"/>
                <a:gd name="connsiteX11" fmla="*/ 1346024 w 1502233"/>
                <a:gd name="connsiteY11" fmla="*/ 3181349 h 4450077"/>
                <a:gd name="connsiteX12" fmla="*/ 1466039 w 1502233"/>
                <a:gd name="connsiteY12" fmla="*/ 2988944 h 4450077"/>
                <a:gd name="connsiteX13" fmla="*/ 1498424 w 1502233"/>
                <a:gd name="connsiteY13" fmla="*/ 2880359 h 4450077"/>
                <a:gd name="connsiteX14" fmla="*/ 1502234 w 1502233"/>
                <a:gd name="connsiteY14" fmla="*/ 2823209 h 4450077"/>
                <a:gd name="connsiteX15" fmla="*/ 1500329 w 1502233"/>
                <a:gd name="connsiteY15" fmla="*/ 2794634 h 4450077"/>
                <a:gd name="connsiteX16" fmla="*/ 1495566 w 1502233"/>
                <a:gd name="connsiteY16" fmla="*/ 2767011 h 4450077"/>
                <a:gd name="connsiteX17" fmla="*/ 1453657 w 1502233"/>
                <a:gd name="connsiteY17" fmla="*/ 2661284 h 4450077"/>
                <a:gd name="connsiteX18" fmla="*/ 1383172 w 1502233"/>
                <a:gd name="connsiteY18" fmla="*/ 2572701 h 4450077"/>
                <a:gd name="connsiteX19" fmla="*/ 1197434 w 1502233"/>
                <a:gd name="connsiteY19" fmla="*/ 2443161 h 4450077"/>
                <a:gd name="connsiteX20" fmla="*/ 984074 w 1502233"/>
                <a:gd name="connsiteY20" fmla="*/ 2366009 h 4450077"/>
                <a:gd name="connsiteX21" fmla="*/ 758332 w 1502233"/>
                <a:gd name="connsiteY21" fmla="*/ 2348864 h 4450077"/>
                <a:gd name="connsiteX22" fmla="*/ 541162 w 1502233"/>
                <a:gd name="connsiteY22" fmla="*/ 2409824 h 4450077"/>
                <a:gd name="connsiteX23" fmla="*/ 367808 w 1502233"/>
                <a:gd name="connsiteY23" fmla="*/ 2554604 h 4450077"/>
                <a:gd name="connsiteX24" fmla="*/ 309705 w 1502233"/>
                <a:gd name="connsiteY24" fmla="*/ 2651759 h 4450077"/>
                <a:gd name="connsiteX25" fmla="*/ 278273 w 1502233"/>
                <a:gd name="connsiteY25" fmla="*/ 2760344 h 4450077"/>
                <a:gd name="connsiteX26" fmla="*/ 280178 w 1502233"/>
                <a:gd name="connsiteY26" fmla="*/ 2873691 h 4450077"/>
                <a:gd name="connsiteX27" fmla="*/ 319230 w 1502233"/>
                <a:gd name="connsiteY27" fmla="*/ 2980371 h 4450077"/>
                <a:gd name="connsiteX28" fmla="*/ 480202 w 1502233"/>
                <a:gd name="connsiteY28" fmla="*/ 3136581 h 4450077"/>
                <a:gd name="connsiteX29" fmla="*/ 532590 w 1502233"/>
                <a:gd name="connsiteY29" fmla="*/ 3157536 h 4450077"/>
                <a:gd name="connsiteX30" fmla="*/ 587835 w 1502233"/>
                <a:gd name="connsiteY30" fmla="*/ 3168966 h 4450077"/>
                <a:gd name="connsiteX31" fmla="*/ 700230 w 1502233"/>
                <a:gd name="connsiteY31" fmla="*/ 3156583 h 4450077"/>
                <a:gd name="connsiteX32" fmla="*/ 873585 w 1502233"/>
                <a:gd name="connsiteY32" fmla="*/ 3016566 h 4450077"/>
                <a:gd name="connsiteX33" fmla="*/ 921210 w 1502233"/>
                <a:gd name="connsiteY33" fmla="*/ 2913696 h 4450077"/>
                <a:gd name="connsiteX34" fmla="*/ 940260 w 1502233"/>
                <a:gd name="connsiteY34" fmla="*/ 2802254 h 4450077"/>
                <a:gd name="connsiteX35" fmla="*/ 894540 w 1502233"/>
                <a:gd name="connsiteY35" fmla="*/ 2581274 h 4450077"/>
                <a:gd name="connsiteX36" fmla="*/ 773572 w 1502233"/>
                <a:gd name="connsiteY36" fmla="*/ 2389821 h 4450077"/>
                <a:gd name="connsiteX37" fmla="*/ 611647 w 1502233"/>
                <a:gd name="connsiteY37" fmla="*/ 2230754 h 4450077"/>
                <a:gd name="connsiteX38" fmla="*/ 433530 w 1502233"/>
                <a:gd name="connsiteY38" fmla="*/ 2088832 h 4450077"/>
                <a:gd name="connsiteX39" fmla="*/ 259223 w 1502233"/>
                <a:gd name="connsiteY39" fmla="*/ 1942147 h 4450077"/>
                <a:gd name="connsiteX40" fmla="*/ 110633 w 1502233"/>
                <a:gd name="connsiteY40" fmla="*/ 1770697 h 4450077"/>
                <a:gd name="connsiteX41" fmla="*/ 15383 w 1502233"/>
                <a:gd name="connsiteY41" fmla="*/ 1564957 h 4450077"/>
                <a:gd name="connsiteX42" fmla="*/ 143 w 1502233"/>
                <a:gd name="connsiteY42" fmla="*/ 1452562 h 4450077"/>
                <a:gd name="connsiteX43" fmla="*/ 11573 w 1502233"/>
                <a:gd name="connsiteY43" fmla="*/ 1339214 h 4450077"/>
                <a:gd name="connsiteX44" fmla="*/ 104918 w 1502233"/>
                <a:gd name="connsiteY44" fmla="*/ 1133474 h 4450077"/>
                <a:gd name="connsiteX45" fmla="*/ 278273 w 1502233"/>
                <a:gd name="connsiteY45" fmla="*/ 988695 h 4450077"/>
                <a:gd name="connsiteX46" fmla="*/ 499252 w 1502233"/>
                <a:gd name="connsiteY46" fmla="*/ 942975 h 4450077"/>
                <a:gd name="connsiteX47" fmla="*/ 712612 w 1502233"/>
                <a:gd name="connsiteY47" fmla="*/ 1012507 h 4450077"/>
                <a:gd name="connsiteX48" fmla="*/ 874537 w 1502233"/>
                <a:gd name="connsiteY48" fmla="*/ 1268729 h 4450077"/>
                <a:gd name="connsiteX49" fmla="*/ 876442 w 1502233"/>
                <a:gd name="connsiteY49" fmla="*/ 1345882 h 4450077"/>
                <a:gd name="connsiteX50" fmla="*/ 859297 w 1502233"/>
                <a:gd name="connsiteY50" fmla="*/ 1422082 h 4450077"/>
                <a:gd name="connsiteX51" fmla="*/ 852630 w 1502233"/>
                <a:gd name="connsiteY51" fmla="*/ 1440179 h 4450077"/>
                <a:gd name="connsiteX52" fmla="*/ 845010 w 1502233"/>
                <a:gd name="connsiteY52" fmla="*/ 1458277 h 4450077"/>
                <a:gd name="connsiteX53" fmla="*/ 825960 w 1502233"/>
                <a:gd name="connsiteY53" fmla="*/ 1492567 h 4450077"/>
                <a:gd name="connsiteX54" fmla="*/ 803100 w 1502233"/>
                <a:gd name="connsiteY54" fmla="*/ 1523999 h 4450077"/>
                <a:gd name="connsiteX55" fmla="*/ 776430 w 1502233"/>
                <a:gd name="connsiteY55" fmla="*/ 1552574 h 4450077"/>
                <a:gd name="connsiteX56" fmla="*/ 746902 w 1502233"/>
                <a:gd name="connsiteY56" fmla="*/ 1578292 h 4450077"/>
                <a:gd name="connsiteX57" fmla="*/ 714517 w 1502233"/>
                <a:gd name="connsiteY57" fmla="*/ 1600199 h 4450077"/>
                <a:gd name="connsiteX58" fmla="*/ 680227 w 1502233"/>
                <a:gd name="connsiteY58" fmla="*/ 1617344 h 4450077"/>
                <a:gd name="connsiteX59" fmla="*/ 643080 w 1502233"/>
                <a:gd name="connsiteY59" fmla="*/ 1629727 h 4450077"/>
                <a:gd name="connsiteX60" fmla="*/ 604980 w 1502233"/>
                <a:gd name="connsiteY60" fmla="*/ 1637347 h 4450077"/>
                <a:gd name="connsiteX61" fmla="*/ 585930 w 1502233"/>
                <a:gd name="connsiteY61" fmla="*/ 1639252 h 4450077"/>
                <a:gd name="connsiteX62" fmla="*/ 566880 w 1502233"/>
                <a:gd name="connsiteY62" fmla="*/ 1640204 h 4450077"/>
                <a:gd name="connsiteX63" fmla="*/ 547830 w 1502233"/>
                <a:gd name="connsiteY63" fmla="*/ 1639252 h 4450077"/>
                <a:gd name="connsiteX64" fmla="*/ 528780 w 1502233"/>
                <a:gd name="connsiteY64" fmla="*/ 1637347 h 4450077"/>
                <a:gd name="connsiteX65" fmla="*/ 490680 w 1502233"/>
                <a:gd name="connsiteY65" fmla="*/ 1628774 h 4450077"/>
                <a:gd name="connsiteX66" fmla="*/ 354473 w 1502233"/>
                <a:gd name="connsiteY66" fmla="*/ 1556384 h 4450077"/>
                <a:gd name="connsiteX67" fmla="*/ 255413 w 1502233"/>
                <a:gd name="connsiteY67" fmla="*/ 1437322 h 4450077"/>
                <a:gd name="connsiteX68" fmla="*/ 205883 w 1502233"/>
                <a:gd name="connsiteY68" fmla="*/ 1290637 h 4450077"/>
                <a:gd name="connsiteX69" fmla="*/ 203978 w 1502233"/>
                <a:gd name="connsiteY69" fmla="*/ 1135379 h 4450077"/>
                <a:gd name="connsiteX70" fmla="*/ 308753 w 1502233"/>
                <a:gd name="connsiteY70" fmla="*/ 844867 h 4450077"/>
                <a:gd name="connsiteX71" fmla="*/ 477345 w 1502233"/>
                <a:gd name="connsiteY71" fmla="*/ 582930 h 4450077"/>
                <a:gd name="connsiteX72" fmla="*/ 621172 w 1502233"/>
                <a:gd name="connsiteY72" fmla="*/ 361950 h 4450077"/>
                <a:gd name="connsiteX73" fmla="*/ 644032 w 1502233"/>
                <a:gd name="connsiteY73" fmla="*/ 327660 h 4450077"/>
                <a:gd name="connsiteX74" fmla="*/ 689752 w 1502233"/>
                <a:gd name="connsiteY74" fmla="*/ 258127 h 4450077"/>
                <a:gd name="connsiteX75" fmla="*/ 781192 w 1502233"/>
                <a:gd name="connsiteY75" fmla="*/ 119062 h 4450077"/>
                <a:gd name="connsiteX76" fmla="*/ 859297 w 1502233"/>
                <a:gd name="connsiteY76" fmla="*/ 0 h 445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3" h="4450077">
                  <a:moveTo>
                    <a:pt x="936449" y="4450078"/>
                  </a:moveTo>
                  <a:cubicBezTo>
                    <a:pt x="936449" y="4298630"/>
                    <a:pt x="945022" y="4146230"/>
                    <a:pt x="967882" y="3996688"/>
                  </a:cubicBezTo>
                  <a:cubicBezTo>
                    <a:pt x="970739" y="3977638"/>
                    <a:pt x="974549" y="3959541"/>
                    <a:pt x="977407" y="3940491"/>
                  </a:cubicBezTo>
                  <a:cubicBezTo>
                    <a:pt x="981217" y="3921441"/>
                    <a:pt x="984074" y="3903343"/>
                    <a:pt x="988837" y="3884293"/>
                  </a:cubicBezTo>
                  <a:lnTo>
                    <a:pt x="1002172" y="3829048"/>
                  </a:lnTo>
                  <a:lnTo>
                    <a:pt x="1017412" y="3773803"/>
                  </a:lnTo>
                  <a:cubicBezTo>
                    <a:pt x="1039319" y="3701413"/>
                    <a:pt x="1065989" y="3629976"/>
                    <a:pt x="1098374" y="3561396"/>
                  </a:cubicBezTo>
                  <a:cubicBezTo>
                    <a:pt x="1130759" y="3492816"/>
                    <a:pt x="1169812" y="3427093"/>
                    <a:pt x="1211722" y="3364229"/>
                  </a:cubicBezTo>
                  <a:lnTo>
                    <a:pt x="1227914" y="3340416"/>
                  </a:lnTo>
                  <a:lnTo>
                    <a:pt x="1244107" y="3317556"/>
                  </a:lnTo>
                  <a:cubicBezTo>
                    <a:pt x="1255537" y="3302316"/>
                    <a:pt x="1266014" y="3286123"/>
                    <a:pt x="1277444" y="3271836"/>
                  </a:cubicBezTo>
                  <a:lnTo>
                    <a:pt x="1346024" y="3181349"/>
                  </a:lnTo>
                  <a:cubicBezTo>
                    <a:pt x="1391744" y="3120389"/>
                    <a:pt x="1434607" y="3057524"/>
                    <a:pt x="1466039" y="2988944"/>
                  </a:cubicBezTo>
                  <a:cubicBezTo>
                    <a:pt x="1481279" y="2954654"/>
                    <a:pt x="1492709" y="2917506"/>
                    <a:pt x="1498424" y="2880359"/>
                  </a:cubicBezTo>
                  <a:cubicBezTo>
                    <a:pt x="1501282" y="2861309"/>
                    <a:pt x="1502234" y="2842259"/>
                    <a:pt x="1502234" y="2823209"/>
                  </a:cubicBezTo>
                  <a:lnTo>
                    <a:pt x="1500329" y="2794634"/>
                  </a:lnTo>
                  <a:cubicBezTo>
                    <a:pt x="1499377" y="2785109"/>
                    <a:pt x="1497471" y="2775584"/>
                    <a:pt x="1495566" y="2767011"/>
                  </a:cubicBezTo>
                  <a:cubicBezTo>
                    <a:pt x="1487946" y="2729864"/>
                    <a:pt x="1473659" y="2694621"/>
                    <a:pt x="1453657" y="2661284"/>
                  </a:cubicBezTo>
                  <a:cubicBezTo>
                    <a:pt x="1434607" y="2628899"/>
                    <a:pt x="1409842" y="2599371"/>
                    <a:pt x="1383172" y="2572701"/>
                  </a:cubicBezTo>
                  <a:cubicBezTo>
                    <a:pt x="1328879" y="2519361"/>
                    <a:pt x="1265062" y="2476499"/>
                    <a:pt x="1197434" y="2443161"/>
                  </a:cubicBezTo>
                  <a:cubicBezTo>
                    <a:pt x="1129807" y="2409824"/>
                    <a:pt x="1057417" y="2383154"/>
                    <a:pt x="984074" y="2366009"/>
                  </a:cubicBezTo>
                  <a:cubicBezTo>
                    <a:pt x="909779" y="2349816"/>
                    <a:pt x="833580" y="2342196"/>
                    <a:pt x="758332" y="2348864"/>
                  </a:cubicBezTo>
                  <a:cubicBezTo>
                    <a:pt x="683085" y="2355531"/>
                    <a:pt x="607837" y="2374581"/>
                    <a:pt x="541162" y="2409824"/>
                  </a:cubicBezTo>
                  <a:cubicBezTo>
                    <a:pt x="473535" y="2445067"/>
                    <a:pt x="414480" y="2494596"/>
                    <a:pt x="367808" y="2554604"/>
                  </a:cubicBezTo>
                  <a:cubicBezTo>
                    <a:pt x="343995" y="2584131"/>
                    <a:pt x="324945" y="2617469"/>
                    <a:pt x="309705" y="2651759"/>
                  </a:cubicBezTo>
                  <a:cubicBezTo>
                    <a:pt x="293513" y="2686049"/>
                    <a:pt x="283988" y="2723196"/>
                    <a:pt x="278273" y="2760344"/>
                  </a:cubicBezTo>
                  <a:cubicBezTo>
                    <a:pt x="272558" y="2797491"/>
                    <a:pt x="272558" y="2836544"/>
                    <a:pt x="280178" y="2873691"/>
                  </a:cubicBezTo>
                  <a:cubicBezTo>
                    <a:pt x="286845" y="2910839"/>
                    <a:pt x="301133" y="2947034"/>
                    <a:pt x="319230" y="2980371"/>
                  </a:cubicBezTo>
                  <a:cubicBezTo>
                    <a:pt x="356378" y="3047046"/>
                    <a:pt x="412575" y="3102291"/>
                    <a:pt x="480202" y="3136581"/>
                  </a:cubicBezTo>
                  <a:cubicBezTo>
                    <a:pt x="497347" y="3145154"/>
                    <a:pt x="514492" y="3151821"/>
                    <a:pt x="532590" y="3157536"/>
                  </a:cubicBezTo>
                  <a:cubicBezTo>
                    <a:pt x="550687" y="3163251"/>
                    <a:pt x="569737" y="3167061"/>
                    <a:pt x="587835" y="3168966"/>
                  </a:cubicBezTo>
                  <a:cubicBezTo>
                    <a:pt x="625935" y="3172776"/>
                    <a:pt x="664035" y="3168966"/>
                    <a:pt x="700230" y="3156583"/>
                  </a:cubicBezTo>
                  <a:cubicBezTo>
                    <a:pt x="772620" y="3132771"/>
                    <a:pt x="833580" y="3081336"/>
                    <a:pt x="873585" y="3016566"/>
                  </a:cubicBezTo>
                  <a:cubicBezTo>
                    <a:pt x="893587" y="2984181"/>
                    <a:pt x="909779" y="2949891"/>
                    <a:pt x="921210" y="2913696"/>
                  </a:cubicBezTo>
                  <a:cubicBezTo>
                    <a:pt x="932639" y="2877501"/>
                    <a:pt x="938354" y="2839401"/>
                    <a:pt x="940260" y="2802254"/>
                  </a:cubicBezTo>
                  <a:cubicBezTo>
                    <a:pt x="943117" y="2726054"/>
                    <a:pt x="925020" y="2650806"/>
                    <a:pt x="894540" y="2581274"/>
                  </a:cubicBezTo>
                  <a:cubicBezTo>
                    <a:pt x="865012" y="2511741"/>
                    <a:pt x="821197" y="2447924"/>
                    <a:pt x="773572" y="2389821"/>
                  </a:cubicBezTo>
                  <a:cubicBezTo>
                    <a:pt x="724995" y="2331719"/>
                    <a:pt x="669750" y="2279332"/>
                    <a:pt x="611647" y="2230754"/>
                  </a:cubicBezTo>
                  <a:cubicBezTo>
                    <a:pt x="553545" y="2182177"/>
                    <a:pt x="493537" y="2135504"/>
                    <a:pt x="433530" y="2088832"/>
                  </a:cubicBezTo>
                  <a:cubicBezTo>
                    <a:pt x="373523" y="2042159"/>
                    <a:pt x="314468" y="1994534"/>
                    <a:pt x="259223" y="1942147"/>
                  </a:cubicBezTo>
                  <a:cubicBezTo>
                    <a:pt x="203978" y="1889759"/>
                    <a:pt x="153495" y="1833562"/>
                    <a:pt x="110633" y="1770697"/>
                  </a:cubicBezTo>
                  <a:cubicBezTo>
                    <a:pt x="67770" y="1707832"/>
                    <a:pt x="34433" y="1639252"/>
                    <a:pt x="15383" y="1564957"/>
                  </a:cubicBezTo>
                  <a:cubicBezTo>
                    <a:pt x="5858" y="1528762"/>
                    <a:pt x="1095" y="1490662"/>
                    <a:pt x="143" y="1452562"/>
                  </a:cubicBezTo>
                  <a:cubicBezTo>
                    <a:pt x="-810" y="1414462"/>
                    <a:pt x="3000" y="1376362"/>
                    <a:pt x="11573" y="1339214"/>
                  </a:cubicBezTo>
                  <a:cubicBezTo>
                    <a:pt x="27765" y="1264919"/>
                    <a:pt x="60150" y="1194434"/>
                    <a:pt x="104918" y="1133474"/>
                  </a:cubicBezTo>
                  <a:cubicBezTo>
                    <a:pt x="150638" y="1072515"/>
                    <a:pt x="209693" y="1022032"/>
                    <a:pt x="278273" y="988695"/>
                  </a:cubicBezTo>
                  <a:cubicBezTo>
                    <a:pt x="346853" y="955357"/>
                    <a:pt x="423052" y="940117"/>
                    <a:pt x="499252" y="942975"/>
                  </a:cubicBezTo>
                  <a:cubicBezTo>
                    <a:pt x="574500" y="945832"/>
                    <a:pt x="650700" y="968692"/>
                    <a:pt x="712612" y="1012507"/>
                  </a:cubicBezTo>
                  <a:cubicBezTo>
                    <a:pt x="798337" y="1071562"/>
                    <a:pt x="859297" y="1165859"/>
                    <a:pt x="874537" y="1268729"/>
                  </a:cubicBezTo>
                  <a:cubicBezTo>
                    <a:pt x="878347" y="1294447"/>
                    <a:pt x="879300" y="1320164"/>
                    <a:pt x="876442" y="1345882"/>
                  </a:cubicBezTo>
                  <a:cubicBezTo>
                    <a:pt x="873585" y="1371599"/>
                    <a:pt x="868822" y="1397317"/>
                    <a:pt x="859297" y="1422082"/>
                  </a:cubicBezTo>
                  <a:cubicBezTo>
                    <a:pt x="857392" y="1427797"/>
                    <a:pt x="855487" y="1434464"/>
                    <a:pt x="852630" y="1440179"/>
                  </a:cubicBezTo>
                  <a:cubicBezTo>
                    <a:pt x="849772" y="1445894"/>
                    <a:pt x="847867" y="1452562"/>
                    <a:pt x="845010" y="1458277"/>
                  </a:cubicBezTo>
                  <a:cubicBezTo>
                    <a:pt x="839295" y="1469707"/>
                    <a:pt x="832627" y="1481137"/>
                    <a:pt x="825960" y="1492567"/>
                  </a:cubicBezTo>
                  <a:cubicBezTo>
                    <a:pt x="819292" y="1503997"/>
                    <a:pt x="810720" y="1513522"/>
                    <a:pt x="803100" y="1523999"/>
                  </a:cubicBezTo>
                  <a:cubicBezTo>
                    <a:pt x="794527" y="1533524"/>
                    <a:pt x="785955" y="1544002"/>
                    <a:pt x="776430" y="1552574"/>
                  </a:cubicBezTo>
                  <a:cubicBezTo>
                    <a:pt x="767857" y="1562099"/>
                    <a:pt x="757380" y="1569719"/>
                    <a:pt x="746902" y="1578292"/>
                  </a:cubicBezTo>
                  <a:cubicBezTo>
                    <a:pt x="736425" y="1585912"/>
                    <a:pt x="725947" y="1593532"/>
                    <a:pt x="714517" y="1600199"/>
                  </a:cubicBezTo>
                  <a:cubicBezTo>
                    <a:pt x="703087" y="1606867"/>
                    <a:pt x="691657" y="1612582"/>
                    <a:pt x="680227" y="1617344"/>
                  </a:cubicBezTo>
                  <a:cubicBezTo>
                    <a:pt x="667845" y="1622107"/>
                    <a:pt x="656415" y="1626869"/>
                    <a:pt x="643080" y="1629727"/>
                  </a:cubicBezTo>
                  <a:cubicBezTo>
                    <a:pt x="630697" y="1633537"/>
                    <a:pt x="617362" y="1634489"/>
                    <a:pt x="604980" y="1637347"/>
                  </a:cubicBezTo>
                  <a:cubicBezTo>
                    <a:pt x="598312" y="1638299"/>
                    <a:pt x="591645" y="1638299"/>
                    <a:pt x="585930" y="1639252"/>
                  </a:cubicBezTo>
                  <a:lnTo>
                    <a:pt x="566880" y="1640204"/>
                  </a:lnTo>
                  <a:lnTo>
                    <a:pt x="547830" y="1639252"/>
                  </a:lnTo>
                  <a:cubicBezTo>
                    <a:pt x="541162" y="1638299"/>
                    <a:pt x="534495" y="1638299"/>
                    <a:pt x="528780" y="1637347"/>
                  </a:cubicBezTo>
                  <a:cubicBezTo>
                    <a:pt x="516397" y="1634489"/>
                    <a:pt x="503062" y="1633537"/>
                    <a:pt x="490680" y="1628774"/>
                  </a:cubicBezTo>
                  <a:cubicBezTo>
                    <a:pt x="441150" y="1614487"/>
                    <a:pt x="394477" y="1589722"/>
                    <a:pt x="354473" y="1556384"/>
                  </a:cubicBezTo>
                  <a:cubicBezTo>
                    <a:pt x="314468" y="1523047"/>
                    <a:pt x="281130" y="1483042"/>
                    <a:pt x="255413" y="1437322"/>
                  </a:cubicBezTo>
                  <a:cubicBezTo>
                    <a:pt x="229695" y="1392554"/>
                    <a:pt x="213503" y="1342072"/>
                    <a:pt x="205883" y="1290637"/>
                  </a:cubicBezTo>
                  <a:cubicBezTo>
                    <a:pt x="198263" y="1239202"/>
                    <a:pt x="197310" y="1186815"/>
                    <a:pt x="203978" y="1135379"/>
                  </a:cubicBezTo>
                  <a:cubicBezTo>
                    <a:pt x="216360" y="1032510"/>
                    <a:pt x="254460" y="932497"/>
                    <a:pt x="308753" y="844867"/>
                  </a:cubicBezTo>
                  <a:cubicBezTo>
                    <a:pt x="363998" y="757237"/>
                    <a:pt x="421147" y="669607"/>
                    <a:pt x="477345" y="582930"/>
                  </a:cubicBezTo>
                  <a:lnTo>
                    <a:pt x="621172" y="361950"/>
                  </a:lnTo>
                  <a:lnTo>
                    <a:pt x="644032" y="327660"/>
                  </a:lnTo>
                  <a:lnTo>
                    <a:pt x="689752" y="258127"/>
                  </a:lnTo>
                  <a:lnTo>
                    <a:pt x="781192" y="119062"/>
                  </a:lnTo>
                  <a:lnTo>
                    <a:pt x="859297" y="0"/>
                  </a:lnTo>
                </a:path>
              </a:pathLst>
            </a:custGeom>
            <a:noFill/>
            <a:ln w="126694" cap="flat">
              <a:solidFill>
                <a:schemeClr val="bg1"/>
              </a:solidFill>
              <a:prstDash val="solid"/>
              <a:miter/>
            </a:ln>
          </p:spPr>
          <p:txBody>
            <a:bodyPr rtlCol="0" anchor="ctr"/>
            <a:lstStyle/>
            <a:p>
              <a:endParaRPr lang="sv-SE" sz="1800"/>
            </a:p>
          </p:txBody>
        </p:sp>
        <p:sp>
          <p:nvSpPr>
            <p:cNvPr id="25" name="Freeform: Shape 12">
              <a:extLst>
                <a:ext uri="{FF2B5EF4-FFF2-40B4-BE49-F238E27FC236}">
                  <a16:creationId xmlns:a16="http://schemas.microsoft.com/office/drawing/2014/main" id="{2BB510FD-2061-47FC-8BEC-14E5C89A528F}"/>
                </a:ext>
              </a:extLst>
            </p:cNvPr>
            <p:cNvSpPr/>
            <p:nvPr/>
          </p:nvSpPr>
          <p:spPr>
            <a:xfrm>
              <a:off x="9356324" y="-1406345"/>
              <a:ext cx="660081" cy="550544"/>
            </a:xfrm>
            <a:custGeom>
              <a:avLst/>
              <a:gdLst>
                <a:gd name="connsiteX0" fmla="*/ 660082 w 660081"/>
                <a:gd name="connsiteY0" fmla="*/ 550545 h 550544"/>
                <a:gd name="connsiteX1" fmla="*/ 588644 w 660081"/>
                <a:gd name="connsiteY1" fmla="*/ 205740 h 550544"/>
                <a:gd name="connsiteX2" fmla="*/ 546735 w 660081"/>
                <a:gd name="connsiteY2" fmla="*/ 0 h 550544"/>
                <a:gd name="connsiteX3" fmla="*/ 340042 w 660081"/>
                <a:gd name="connsiteY3" fmla="*/ 42862 h 550544"/>
                <a:gd name="connsiteX4" fmla="*/ 0 w 660081"/>
                <a:gd name="connsiteY4" fmla="*/ 112395 h 55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1" h="550544">
                  <a:moveTo>
                    <a:pt x="660082" y="550545"/>
                  </a:moveTo>
                  <a:lnTo>
                    <a:pt x="588644" y="205740"/>
                  </a:lnTo>
                  <a:lnTo>
                    <a:pt x="546735" y="0"/>
                  </a:lnTo>
                  <a:lnTo>
                    <a:pt x="340042" y="42862"/>
                  </a:lnTo>
                  <a:lnTo>
                    <a:pt x="0" y="112395"/>
                  </a:lnTo>
                </a:path>
              </a:pathLst>
            </a:custGeom>
            <a:noFill/>
            <a:ln w="126694" cap="flat">
              <a:solidFill>
                <a:schemeClr val="bg1"/>
              </a:solidFill>
              <a:prstDash val="solid"/>
              <a:miter/>
            </a:ln>
          </p:spPr>
          <p:txBody>
            <a:bodyPr rtlCol="0" anchor="ctr"/>
            <a:lstStyle/>
            <a:p>
              <a:endParaRPr lang="sv-SE" sz="1800"/>
            </a:p>
          </p:txBody>
        </p:sp>
      </p:grpSp>
    </p:spTree>
    <p:extLst>
      <p:ext uri="{BB962C8B-B14F-4D97-AF65-F5344CB8AC3E}">
        <p14:creationId xmlns:p14="http://schemas.microsoft.com/office/powerpoint/2010/main" val="3297429048"/>
      </p:ext>
    </p:extLst>
  </p:cSld>
  <p:clrMapOvr>
    <a:masterClrMapping/>
  </p:clrMapOvr>
  <p:extLst>
    <p:ext uri="{DCECCB84-F9BA-43D5-87BE-67443E8EF086}">
      <p15:sldGuideLst xmlns:p15="http://schemas.microsoft.com/office/powerpoint/2012/main">
        <p15:guide id="1" orient="horz" pos="2478" userDrawn="1">
          <p15:clr>
            <a:srgbClr val="FBAE40"/>
          </p15:clr>
        </p15:guide>
        <p15:guide id="2" pos="3840" userDrawn="1">
          <p15:clr>
            <a:srgbClr val="FBAE40"/>
          </p15:clr>
        </p15:guide>
        <p15:guide id="3" orient="horz" pos="234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rtsida blekgrön bild 2">
    <p:bg>
      <p:bgPr>
        <a:solidFill>
          <a:schemeClr val="accent5"/>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3335DC2-EB8C-C5A8-6CC7-98ECE3C2487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8865684" y="0"/>
            <a:ext cx="3326317" cy="6858000"/>
          </a:xfrm>
          <a:prstGeom prst="rect">
            <a:avLst/>
          </a:prstGeom>
        </p:spPr>
      </p:pic>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D403CD0-842C-4BCD-83D3-BB78B185EE38}" type="datetimeFigureOut">
              <a:rPr lang="sv-SE" smtClean="0"/>
              <a:t>2026-03-02</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6" y="7365271"/>
            <a:ext cx="4114800" cy="165400"/>
          </a:xfrm>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6" y="7365271"/>
            <a:ext cx="2743200" cy="165400"/>
          </a:xfrm>
        </p:spPr>
        <p:txBody>
          <a:bodyPr/>
          <a:lstStyle/>
          <a:p>
            <a:fld id="{AE086683-F536-42AB-ABBC-F4803DFE8DBC}" type="slidenum">
              <a:rPr lang="sv-SE" smtClean="0"/>
              <a:t>‹#›</a:t>
            </a:fld>
            <a:endParaRPr lang="sv-SE"/>
          </a:p>
        </p:txBody>
      </p:sp>
      <p:sp>
        <p:nvSpPr>
          <p:cNvPr id="2" name="Frihandsfigur: Form 10">
            <a:extLst>
              <a:ext uri="{FF2B5EF4-FFF2-40B4-BE49-F238E27FC236}">
                <a16:creationId xmlns:a16="http://schemas.microsoft.com/office/drawing/2014/main" id="{8E0A07E2-D4C4-86A7-1F7C-FDC8E211E720}"/>
              </a:ext>
            </a:extLst>
          </p:cNvPr>
          <p:cNvSpPr/>
          <p:nvPr userDrawn="1"/>
        </p:nvSpPr>
        <p:spPr>
          <a:xfrm>
            <a:off x="7549516" y="3467876"/>
            <a:ext cx="4646294" cy="3141523"/>
          </a:xfrm>
          <a:custGeom>
            <a:avLst/>
            <a:gdLst>
              <a:gd name="connsiteX0" fmla="*/ 4646295 w 4646295"/>
              <a:gd name="connsiteY0" fmla="*/ 1613714 h 3141523"/>
              <a:gd name="connsiteX1" fmla="*/ 4166235 w 4646295"/>
              <a:gd name="connsiteY1" fmla="*/ 1613714 h 3141523"/>
              <a:gd name="connsiteX2" fmla="*/ 4046220 w 4646295"/>
              <a:gd name="connsiteY2" fmla="*/ 1613714 h 3141523"/>
              <a:gd name="connsiteX3" fmla="*/ 3926205 w 4646295"/>
              <a:gd name="connsiteY3" fmla="*/ 1611809 h 3141523"/>
              <a:gd name="connsiteX4" fmla="*/ 3700463 w 4646295"/>
              <a:gd name="connsiteY4" fmla="*/ 1537514 h 3141523"/>
              <a:gd name="connsiteX5" fmla="*/ 3651885 w 4646295"/>
              <a:gd name="connsiteY5" fmla="*/ 1503224 h 3141523"/>
              <a:gd name="connsiteX6" fmla="*/ 3608070 w 4646295"/>
              <a:gd name="connsiteY6" fmla="*/ 1462266 h 3141523"/>
              <a:gd name="connsiteX7" fmla="*/ 3597593 w 4646295"/>
              <a:gd name="connsiteY7" fmla="*/ 1451789 h 3141523"/>
              <a:gd name="connsiteX8" fmla="*/ 3588068 w 4646295"/>
              <a:gd name="connsiteY8" fmla="*/ 1440359 h 3141523"/>
              <a:gd name="connsiteX9" fmla="*/ 3569018 w 4646295"/>
              <a:gd name="connsiteY9" fmla="*/ 1417499 h 3141523"/>
              <a:gd name="connsiteX10" fmla="*/ 3551873 w 4646295"/>
              <a:gd name="connsiteY10" fmla="*/ 1392734 h 3141523"/>
              <a:gd name="connsiteX11" fmla="*/ 3543300 w 4646295"/>
              <a:gd name="connsiteY11" fmla="*/ 1380351 h 3141523"/>
              <a:gd name="connsiteX12" fmla="*/ 3535680 w 4646295"/>
              <a:gd name="connsiteY12" fmla="*/ 1367016 h 3141523"/>
              <a:gd name="connsiteX13" fmla="*/ 3521393 w 4646295"/>
              <a:gd name="connsiteY13" fmla="*/ 1340346 h 3141523"/>
              <a:gd name="connsiteX14" fmla="*/ 3509010 w 4646295"/>
              <a:gd name="connsiteY14" fmla="*/ 1312724 h 3141523"/>
              <a:gd name="connsiteX15" fmla="*/ 3498533 w 4646295"/>
              <a:gd name="connsiteY15" fmla="*/ 1285101 h 3141523"/>
              <a:gd name="connsiteX16" fmla="*/ 3489008 w 4646295"/>
              <a:gd name="connsiteY16" fmla="*/ 1256526 h 3141523"/>
              <a:gd name="connsiteX17" fmla="*/ 3465195 w 4646295"/>
              <a:gd name="connsiteY17" fmla="*/ 1139369 h 3141523"/>
              <a:gd name="connsiteX18" fmla="*/ 3402330 w 4646295"/>
              <a:gd name="connsiteY18" fmla="*/ 664071 h 3141523"/>
              <a:gd name="connsiteX19" fmla="*/ 3376613 w 4646295"/>
              <a:gd name="connsiteY19" fmla="*/ 546914 h 3141523"/>
              <a:gd name="connsiteX20" fmla="*/ 3339465 w 4646295"/>
              <a:gd name="connsiteY20" fmla="*/ 432614 h 3141523"/>
              <a:gd name="connsiteX21" fmla="*/ 3288983 w 4646295"/>
              <a:gd name="connsiteY21" fmla="*/ 324029 h 3141523"/>
              <a:gd name="connsiteX22" fmla="*/ 3258503 w 4646295"/>
              <a:gd name="connsiteY22" fmla="*/ 272594 h 3141523"/>
              <a:gd name="connsiteX23" fmla="*/ 3241358 w 4646295"/>
              <a:gd name="connsiteY23" fmla="*/ 247829 h 3141523"/>
              <a:gd name="connsiteX24" fmla="*/ 3224213 w 4646295"/>
              <a:gd name="connsiteY24" fmla="*/ 223064 h 3141523"/>
              <a:gd name="connsiteX25" fmla="*/ 3206115 w 4646295"/>
              <a:gd name="connsiteY25" fmla="*/ 199251 h 3141523"/>
              <a:gd name="connsiteX26" fmla="*/ 3186113 w 4646295"/>
              <a:gd name="connsiteY26" fmla="*/ 176391 h 3141523"/>
              <a:gd name="connsiteX27" fmla="*/ 3165158 w 4646295"/>
              <a:gd name="connsiteY27" fmla="*/ 154484 h 3141523"/>
              <a:gd name="connsiteX28" fmla="*/ 3143250 w 4646295"/>
              <a:gd name="connsiteY28" fmla="*/ 133529 h 3141523"/>
              <a:gd name="connsiteX29" fmla="*/ 3047048 w 4646295"/>
              <a:gd name="connsiteY29" fmla="*/ 63044 h 3141523"/>
              <a:gd name="connsiteX30" fmla="*/ 2992755 w 4646295"/>
              <a:gd name="connsiteY30" fmla="*/ 37326 h 3141523"/>
              <a:gd name="connsiteX31" fmla="*/ 2936558 w 4646295"/>
              <a:gd name="connsiteY31" fmla="*/ 17324 h 3141523"/>
              <a:gd name="connsiteX32" fmla="*/ 2818448 w 4646295"/>
              <a:gd name="connsiteY32" fmla="*/ 179 h 3141523"/>
              <a:gd name="connsiteX33" fmla="*/ 2699385 w 4646295"/>
              <a:gd name="connsiteY33" fmla="*/ 8751 h 3141523"/>
              <a:gd name="connsiteX34" fmla="*/ 2584133 w 4646295"/>
              <a:gd name="connsiteY34" fmla="*/ 41136 h 3141523"/>
              <a:gd name="connsiteX35" fmla="*/ 2379345 w 4646295"/>
              <a:gd name="connsiteY35" fmla="*/ 163056 h 3141523"/>
              <a:gd name="connsiteX36" fmla="*/ 2218373 w 4646295"/>
              <a:gd name="connsiteY36" fmla="*/ 340221 h 3141523"/>
              <a:gd name="connsiteX37" fmla="*/ 2098358 w 4646295"/>
              <a:gd name="connsiteY37" fmla="*/ 547866 h 3141523"/>
              <a:gd name="connsiteX38" fmla="*/ 1944053 w 4646295"/>
              <a:gd name="connsiteY38" fmla="*/ 1001256 h 3141523"/>
              <a:gd name="connsiteX39" fmla="*/ 1853565 w 4646295"/>
              <a:gd name="connsiteY39" fmla="*/ 1471791 h 3141523"/>
              <a:gd name="connsiteX40" fmla="*/ 1765935 w 4646295"/>
              <a:gd name="connsiteY40" fmla="*/ 1943279 h 3141523"/>
              <a:gd name="connsiteX41" fmla="*/ 1620203 w 4646295"/>
              <a:gd name="connsiteY41" fmla="*/ 2399526 h 3141523"/>
              <a:gd name="connsiteX42" fmla="*/ 1364933 w 4646295"/>
              <a:gd name="connsiteY42" fmla="*/ 2803386 h 3141523"/>
              <a:gd name="connsiteX43" fmla="*/ 979170 w 4646295"/>
              <a:gd name="connsiteY43" fmla="*/ 3077706 h 3141523"/>
              <a:gd name="connsiteX44" fmla="*/ 747713 w 4646295"/>
              <a:gd name="connsiteY44" fmla="*/ 3136761 h 3141523"/>
              <a:gd name="connsiteX45" fmla="*/ 718185 w 4646295"/>
              <a:gd name="connsiteY45" fmla="*/ 3139619 h 3141523"/>
              <a:gd name="connsiteX46" fmla="*/ 688658 w 4646295"/>
              <a:gd name="connsiteY46" fmla="*/ 3140571 h 3141523"/>
              <a:gd name="connsiteX47" fmla="*/ 673418 w 4646295"/>
              <a:gd name="connsiteY47" fmla="*/ 3141524 h 3141523"/>
              <a:gd name="connsiteX48" fmla="*/ 658178 w 4646295"/>
              <a:gd name="connsiteY48" fmla="*/ 3141524 h 3141523"/>
              <a:gd name="connsiteX49" fmla="*/ 628650 w 4646295"/>
              <a:gd name="connsiteY49" fmla="*/ 3140571 h 3141523"/>
              <a:gd name="connsiteX50" fmla="*/ 599123 w 4646295"/>
              <a:gd name="connsiteY50" fmla="*/ 3138666 h 3141523"/>
              <a:gd name="connsiteX51" fmla="*/ 569595 w 4646295"/>
              <a:gd name="connsiteY51" fmla="*/ 3135809 h 3141523"/>
              <a:gd name="connsiteX52" fmla="*/ 510540 w 4646295"/>
              <a:gd name="connsiteY52" fmla="*/ 3125331 h 3141523"/>
              <a:gd name="connsiteX53" fmla="*/ 291465 w 4646295"/>
              <a:gd name="connsiteY53" fmla="*/ 3031034 h 3141523"/>
              <a:gd name="connsiteX54" fmla="*/ 120968 w 4646295"/>
              <a:gd name="connsiteY54" fmla="*/ 2864346 h 3141523"/>
              <a:gd name="connsiteX55" fmla="*/ 20955 w 4646295"/>
              <a:gd name="connsiteY55" fmla="*/ 2648129 h 3141523"/>
              <a:gd name="connsiteX56" fmla="*/ 8573 w 4646295"/>
              <a:gd name="connsiteY56" fmla="*/ 2589074 h 3141523"/>
              <a:gd name="connsiteX57" fmla="*/ 4763 w 4646295"/>
              <a:gd name="connsiteY57" fmla="*/ 2559546 h 3141523"/>
              <a:gd name="connsiteX58" fmla="*/ 1905 w 4646295"/>
              <a:gd name="connsiteY58" fmla="*/ 2530019 h 3141523"/>
              <a:gd name="connsiteX59" fmla="*/ 0 w 4646295"/>
              <a:gd name="connsiteY59" fmla="*/ 2470011 h 3141523"/>
              <a:gd name="connsiteX60" fmla="*/ 0 w 4646295"/>
              <a:gd name="connsiteY60" fmla="*/ 2410004 h 3141523"/>
              <a:gd name="connsiteX61" fmla="*/ 0 w 4646295"/>
              <a:gd name="connsiteY61" fmla="*/ 2206169 h 3141523"/>
              <a:gd name="connsiteX62" fmla="*/ 0 w 4646295"/>
              <a:gd name="connsiteY62" fmla="*/ 2187119 h 3141523"/>
              <a:gd name="connsiteX63" fmla="*/ 0 w 4646295"/>
              <a:gd name="connsiteY63" fmla="*/ 2149971 h 3141523"/>
              <a:gd name="connsiteX64" fmla="*/ 0 w 4646295"/>
              <a:gd name="connsiteY64" fmla="*/ 2075676 h 3141523"/>
              <a:gd name="connsiteX65" fmla="*/ 0 w 4646295"/>
              <a:gd name="connsiteY65" fmla="*/ 1777544 h 314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46295" h="3141523">
                <a:moveTo>
                  <a:pt x="4646295" y="1613714"/>
                </a:moveTo>
                <a:lnTo>
                  <a:pt x="4166235" y="1613714"/>
                </a:lnTo>
                <a:lnTo>
                  <a:pt x="4046220" y="1613714"/>
                </a:lnTo>
                <a:cubicBezTo>
                  <a:pt x="4006215" y="1613714"/>
                  <a:pt x="3966210" y="1614666"/>
                  <a:pt x="3926205" y="1611809"/>
                </a:cubicBezTo>
                <a:cubicBezTo>
                  <a:pt x="3846195" y="1605141"/>
                  <a:pt x="3768090" y="1580376"/>
                  <a:pt x="3700463" y="1537514"/>
                </a:cubicBezTo>
                <a:cubicBezTo>
                  <a:pt x="3683318" y="1527989"/>
                  <a:pt x="3668078" y="1514654"/>
                  <a:pt x="3651885" y="1503224"/>
                </a:cubicBezTo>
                <a:cubicBezTo>
                  <a:pt x="3636645" y="1489889"/>
                  <a:pt x="3621405" y="1477506"/>
                  <a:pt x="3608070" y="1462266"/>
                </a:cubicBezTo>
                <a:lnTo>
                  <a:pt x="3597593" y="1451789"/>
                </a:lnTo>
                <a:cubicBezTo>
                  <a:pt x="3593783" y="1447979"/>
                  <a:pt x="3590925" y="1444169"/>
                  <a:pt x="3588068" y="1440359"/>
                </a:cubicBezTo>
                <a:lnTo>
                  <a:pt x="3569018" y="1417499"/>
                </a:lnTo>
                <a:cubicBezTo>
                  <a:pt x="3562350" y="1409879"/>
                  <a:pt x="3557588" y="1401306"/>
                  <a:pt x="3551873" y="1392734"/>
                </a:cubicBezTo>
                <a:lnTo>
                  <a:pt x="3543300" y="1380351"/>
                </a:lnTo>
                <a:cubicBezTo>
                  <a:pt x="3540443" y="1376541"/>
                  <a:pt x="3538538" y="1371779"/>
                  <a:pt x="3535680" y="1367016"/>
                </a:cubicBezTo>
                <a:lnTo>
                  <a:pt x="3521393" y="1340346"/>
                </a:lnTo>
                <a:lnTo>
                  <a:pt x="3509010" y="1312724"/>
                </a:lnTo>
                <a:cubicBezTo>
                  <a:pt x="3504248" y="1304151"/>
                  <a:pt x="3501390" y="1294626"/>
                  <a:pt x="3498533" y="1285101"/>
                </a:cubicBezTo>
                <a:cubicBezTo>
                  <a:pt x="3495675" y="1275576"/>
                  <a:pt x="3491865" y="1266051"/>
                  <a:pt x="3489008" y="1256526"/>
                </a:cubicBezTo>
                <a:cubicBezTo>
                  <a:pt x="3478530" y="1217474"/>
                  <a:pt x="3471863" y="1178421"/>
                  <a:pt x="3465195" y="1139369"/>
                </a:cubicBezTo>
                <a:cubicBezTo>
                  <a:pt x="3440430" y="981254"/>
                  <a:pt x="3430905" y="821234"/>
                  <a:pt x="3402330" y="664071"/>
                </a:cubicBezTo>
                <a:cubicBezTo>
                  <a:pt x="3394710" y="625019"/>
                  <a:pt x="3387090" y="585966"/>
                  <a:pt x="3376613" y="546914"/>
                </a:cubicBezTo>
                <a:cubicBezTo>
                  <a:pt x="3366135" y="508814"/>
                  <a:pt x="3354705" y="469761"/>
                  <a:pt x="3339465" y="432614"/>
                </a:cubicBezTo>
                <a:cubicBezTo>
                  <a:pt x="3325178" y="395466"/>
                  <a:pt x="3308985" y="358319"/>
                  <a:pt x="3288983" y="324029"/>
                </a:cubicBezTo>
                <a:cubicBezTo>
                  <a:pt x="3279458" y="305931"/>
                  <a:pt x="3268980" y="289739"/>
                  <a:pt x="3258503" y="272594"/>
                </a:cubicBezTo>
                <a:cubicBezTo>
                  <a:pt x="3252788" y="264021"/>
                  <a:pt x="3247073" y="256401"/>
                  <a:pt x="3241358" y="247829"/>
                </a:cubicBezTo>
                <a:cubicBezTo>
                  <a:pt x="3235643" y="239256"/>
                  <a:pt x="3229928" y="231636"/>
                  <a:pt x="3224213" y="223064"/>
                </a:cubicBezTo>
                <a:lnTo>
                  <a:pt x="3206115" y="199251"/>
                </a:lnTo>
                <a:lnTo>
                  <a:pt x="3186113" y="176391"/>
                </a:lnTo>
                <a:cubicBezTo>
                  <a:pt x="3179445" y="168771"/>
                  <a:pt x="3172778" y="162104"/>
                  <a:pt x="3165158" y="154484"/>
                </a:cubicBezTo>
                <a:cubicBezTo>
                  <a:pt x="3157538" y="147816"/>
                  <a:pt x="3150870" y="140196"/>
                  <a:pt x="3143250" y="133529"/>
                </a:cubicBezTo>
                <a:cubicBezTo>
                  <a:pt x="3113723" y="105906"/>
                  <a:pt x="3081338" y="83046"/>
                  <a:pt x="3047048" y="63044"/>
                </a:cubicBezTo>
                <a:cubicBezTo>
                  <a:pt x="3028950" y="54471"/>
                  <a:pt x="3011805" y="43994"/>
                  <a:pt x="2992755" y="37326"/>
                </a:cubicBezTo>
                <a:cubicBezTo>
                  <a:pt x="2974658" y="28754"/>
                  <a:pt x="2955608" y="23039"/>
                  <a:pt x="2936558" y="17324"/>
                </a:cubicBezTo>
                <a:cubicBezTo>
                  <a:pt x="2898458" y="6846"/>
                  <a:pt x="2858453" y="1131"/>
                  <a:pt x="2818448" y="179"/>
                </a:cubicBezTo>
                <a:cubicBezTo>
                  <a:pt x="2778443" y="-774"/>
                  <a:pt x="2738438" y="2084"/>
                  <a:pt x="2699385" y="8751"/>
                </a:cubicBezTo>
                <a:cubicBezTo>
                  <a:pt x="2660333" y="16371"/>
                  <a:pt x="2621280" y="26849"/>
                  <a:pt x="2584133" y="41136"/>
                </a:cubicBezTo>
                <a:cubicBezTo>
                  <a:pt x="2508885" y="68759"/>
                  <a:pt x="2440305" y="111621"/>
                  <a:pt x="2379345" y="163056"/>
                </a:cubicBezTo>
                <a:cubicBezTo>
                  <a:pt x="2318385" y="214491"/>
                  <a:pt x="2265045" y="275451"/>
                  <a:pt x="2218373" y="340221"/>
                </a:cubicBezTo>
                <a:cubicBezTo>
                  <a:pt x="2172653" y="405944"/>
                  <a:pt x="2132648" y="475476"/>
                  <a:pt x="2098358" y="547866"/>
                </a:cubicBezTo>
                <a:cubicBezTo>
                  <a:pt x="2029778" y="692646"/>
                  <a:pt x="1981200" y="845999"/>
                  <a:pt x="1944053" y="1001256"/>
                </a:cubicBezTo>
                <a:cubicBezTo>
                  <a:pt x="1906905" y="1156514"/>
                  <a:pt x="1879283" y="1314629"/>
                  <a:pt x="1853565" y="1471791"/>
                </a:cubicBezTo>
                <a:cubicBezTo>
                  <a:pt x="1827848" y="1629906"/>
                  <a:pt x="1801178" y="1787069"/>
                  <a:pt x="1765935" y="1943279"/>
                </a:cubicBezTo>
                <a:cubicBezTo>
                  <a:pt x="1730693" y="2099489"/>
                  <a:pt x="1684973" y="2252841"/>
                  <a:pt x="1620203" y="2399526"/>
                </a:cubicBezTo>
                <a:cubicBezTo>
                  <a:pt x="1555433" y="2545259"/>
                  <a:pt x="1472565" y="2684324"/>
                  <a:pt x="1364933" y="2803386"/>
                </a:cubicBezTo>
                <a:cubicBezTo>
                  <a:pt x="1261110" y="2922449"/>
                  <a:pt x="1127760" y="3018651"/>
                  <a:pt x="979170" y="3077706"/>
                </a:cubicBezTo>
                <a:cubicBezTo>
                  <a:pt x="904875" y="3108186"/>
                  <a:pt x="826770" y="3127236"/>
                  <a:pt x="747713" y="3136761"/>
                </a:cubicBezTo>
                <a:cubicBezTo>
                  <a:pt x="738188" y="3137714"/>
                  <a:pt x="727710" y="3139619"/>
                  <a:pt x="718185" y="3139619"/>
                </a:cubicBezTo>
                <a:lnTo>
                  <a:pt x="688658" y="3140571"/>
                </a:lnTo>
                <a:lnTo>
                  <a:pt x="673418" y="3141524"/>
                </a:lnTo>
                <a:cubicBezTo>
                  <a:pt x="668655" y="3141524"/>
                  <a:pt x="663893" y="3141524"/>
                  <a:pt x="658178" y="3141524"/>
                </a:cubicBezTo>
                <a:lnTo>
                  <a:pt x="628650" y="3140571"/>
                </a:lnTo>
                <a:cubicBezTo>
                  <a:pt x="618173" y="3140571"/>
                  <a:pt x="608648" y="3138666"/>
                  <a:pt x="599123" y="3138666"/>
                </a:cubicBezTo>
                <a:lnTo>
                  <a:pt x="569595" y="3135809"/>
                </a:lnTo>
                <a:cubicBezTo>
                  <a:pt x="549593" y="3132951"/>
                  <a:pt x="529590" y="3130094"/>
                  <a:pt x="510540" y="3125331"/>
                </a:cubicBezTo>
                <a:cubicBezTo>
                  <a:pt x="432435" y="3108186"/>
                  <a:pt x="358140" y="3075801"/>
                  <a:pt x="291465" y="3031034"/>
                </a:cubicBezTo>
                <a:cubicBezTo>
                  <a:pt x="224790" y="2986266"/>
                  <a:pt x="167640" y="2929116"/>
                  <a:pt x="120968" y="2864346"/>
                </a:cubicBezTo>
                <a:cubicBezTo>
                  <a:pt x="75248" y="2798624"/>
                  <a:pt x="40005" y="2725281"/>
                  <a:pt x="20955" y="2648129"/>
                </a:cubicBezTo>
                <a:cubicBezTo>
                  <a:pt x="17145" y="2628126"/>
                  <a:pt x="11430" y="2609076"/>
                  <a:pt x="8573" y="2589074"/>
                </a:cubicBezTo>
                <a:lnTo>
                  <a:pt x="4763" y="2559546"/>
                </a:lnTo>
                <a:cubicBezTo>
                  <a:pt x="3810" y="2550021"/>
                  <a:pt x="1905" y="2539544"/>
                  <a:pt x="1905" y="2530019"/>
                </a:cubicBezTo>
                <a:cubicBezTo>
                  <a:pt x="953" y="2510016"/>
                  <a:pt x="0" y="2490014"/>
                  <a:pt x="0" y="2470011"/>
                </a:cubicBezTo>
                <a:lnTo>
                  <a:pt x="0" y="2410004"/>
                </a:lnTo>
                <a:lnTo>
                  <a:pt x="0" y="2206169"/>
                </a:lnTo>
                <a:lnTo>
                  <a:pt x="0" y="2187119"/>
                </a:lnTo>
                <a:lnTo>
                  <a:pt x="0" y="2149971"/>
                </a:lnTo>
                <a:lnTo>
                  <a:pt x="0" y="2075676"/>
                </a:lnTo>
                <a:lnTo>
                  <a:pt x="0" y="1777544"/>
                </a:lnTo>
              </a:path>
            </a:pathLst>
          </a:custGeom>
          <a:noFill/>
          <a:ln w="114300" cap="flat">
            <a:solidFill>
              <a:schemeClr val="bg1"/>
            </a:solidFill>
            <a:prstDash val="solid"/>
            <a:miter/>
          </a:ln>
        </p:spPr>
        <p:txBody>
          <a:bodyPr rtlCol="0" anchor="ctr"/>
          <a:lstStyle/>
          <a:p>
            <a:endParaRPr lang="sv-SE" sz="1800"/>
          </a:p>
        </p:txBody>
      </p:sp>
      <p:sp>
        <p:nvSpPr>
          <p:cNvPr id="7" name="Frihandsfigur: Form 11">
            <a:extLst>
              <a:ext uri="{FF2B5EF4-FFF2-40B4-BE49-F238E27FC236}">
                <a16:creationId xmlns:a16="http://schemas.microsoft.com/office/drawing/2014/main" id="{F35DE90E-1BB7-44AC-8BD8-D314E5E3F83E}"/>
              </a:ext>
            </a:extLst>
          </p:cNvPr>
          <p:cNvSpPr/>
          <p:nvPr userDrawn="1"/>
        </p:nvSpPr>
        <p:spPr>
          <a:xfrm>
            <a:off x="7151369" y="5238753"/>
            <a:ext cx="792480" cy="399097"/>
          </a:xfrm>
          <a:custGeom>
            <a:avLst/>
            <a:gdLst>
              <a:gd name="connsiteX0" fmla="*/ 792480 w 792480"/>
              <a:gd name="connsiteY0" fmla="*/ 399097 h 399097"/>
              <a:gd name="connsiteX1" fmla="*/ 396240 w 792480"/>
              <a:gd name="connsiteY1" fmla="*/ 0 h 399097"/>
              <a:gd name="connsiteX2" fmla="*/ 0 w 792480"/>
              <a:gd name="connsiteY2" fmla="*/ 394335 h 399097"/>
            </a:gdLst>
            <a:ahLst/>
            <a:cxnLst>
              <a:cxn ang="0">
                <a:pos x="connsiteX0" y="connsiteY0"/>
              </a:cxn>
              <a:cxn ang="0">
                <a:pos x="connsiteX1" y="connsiteY1"/>
              </a:cxn>
              <a:cxn ang="0">
                <a:pos x="connsiteX2" y="connsiteY2"/>
              </a:cxn>
            </a:cxnLst>
            <a:rect l="l" t="t" r="r" b="b"/>
            <a:pathLst>
              <a:path w="792480" h="399097">
                <a:moveTo>
                  <a:pt x="792480" y="399097"/>
                </a:moveTo>
                <a:lnTo>
                  <a:pt x="396240" y="0"/>
                </a:lnTo>
                <a:lnTo>
                  <a:pt x="0" y="394335"/>
                </a:lnTo>
              </a:path>
            </a:pathLst>
          </a:custGeom>
          <a:noFill/>
          <a:ln w="114300" cap="flat">
            <a:solidFill>
              <a:schemeClr val="bg1"/>
            </a:solidFill>
            <a:prstDash val="solid"/>
            <a:miter/>
          </a:ln>
        </p:spPr>
        <p:txBody>
          <a:bodyPr rtlCol="0" anchor="ctr"/>
          <a:lstStyle/>
          <a:p>
            <a:endParaRPr lang="sv-SE" sz="1800"/>
          </a:p>
        </p:txBody>
      </p:sp>
    </p:spTree>
    <p:extLst>
      <p:ext uri="{BB962C8B-B14F-4D97-AF65-F5344CB8AC3E}">
        <p14:creationId xmlns:p14="http://schemas.microsoft.com/office/powerpoint/2010/main" val="699690504"/>
      </p:ext>
    </p:extLst>
  </p:cSld>
  <p:clrMapOvr>
    <a:masterClrMapping/>
  </p:clrMapOvr>
  <p:extLst>
    <p:ext uri="{DCECCB84-F9BA-43D5-87BE-67443E8EF086}">
      <p15:sldGuideLst xmlns:p15="http://schemas.microsoft.com/office/powerpoint/2012/main">
        <p15:guide id="1" orient="horz" pos="2478" userDrawn="1">
          <p15:clr>
            <a:srgbClr val="FBAE40"/>
          </p15:clr>
        </p15:guide>
        <p15:guide id="2" pos="3840" userDrawn="1">
          <p15:clr>
            <a:srgbClr val="FBAE40"/>
          </p15:clr>
        </p15:guide>
        <p15:guide id="3" orient="horz" pos="234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rtsida blekgrön bild 3">
    <p:bg>
      <p:bgPr>
        <a:solidFill>
          <a:schemeClr val="accent5"/>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D32A088A-E836-6973-7DAC-178295B860F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8865684" y="0"/>
            <a:ext cx="3326317" cy="6858000"/>
          </a:xfrm>
          <a:prstGeom prst="rect">
            <a:avLst/>
          </a:prstGeom>
        </p:spPr>
      </p:pic>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D403CD0-842C-4BCD-83D3-BB78B185EE38}" type="datetimeFigureOut">
              <a:rPr lang="sv-SE" smtClean="0"/>
              <a:t>2026-03-02</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6" y="7365271"/>
            <a:ext cx="4114800" cy="165400"/>
          </a:xfrm>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6" y="7365271"/>
            <a:ext cx="2743200" cy="165400"/>
          </a:xfrm>
        </p:spPr>
        <p:txBody>
          <a:bodyPr/>
          <a:lstStyle/>
          <a:p>
            <a:fld id="{AE086683-F536-42AB-ABBC-F4803DFE8DBC}" type="slidenum">
              <a:rPr lang="sv-SE" smtClean="0"/>
              <a:t>‹#›</a:t>
            </a:fld>
            <a:endParaRPr lang="sv-SE"/>
          </a:p>
        </p:txBody>
      </p:sp>
      <p:sp>
        <p:nvSpPr>
          <p:cNvPr id="2" name="Frihandsfigur: Form 17">
            <a:extLst>
              <a:ext uri="{FF2B5EF4-FFF2-40B4-BE49-F238E27FC236}">
                <a16:creationId xmlns:a16="http://schemas.microsoft.com/office/drawing/2014/main" id="{A3C16C2C-665E-C0E4-71E3-1965B8CA5E7D}"/>
              </a:ext>
            </a:extLst>
          </p:cNvPr>
          <p:cNvSpPr/>
          <p:nvPr userDrawn="1"/>
        </p:nvSpPr>
        <p:spPr>
          <a:xfrm rot="10512305">
            <a:off x="8065505" y="2236025"/>
            <a:ext cx="3816990" cy="4615084"/>
          </a:xfrm>
          <a:custGeom>
            <a:avLst/>
            <a:gdLst>
              <a:gd name="connsiteX0" fmla="*/ 3807359 w 3807359"/>
              <a:gd name="connsiteY0" fmla="*/ 652140 h 3869685"/>
              <a:gd name="connsiteX1" fmla="*/ 3653054 w 3807359"/>
              <a:gd name="connsiteY1" fmla="*/ 1003613 h 3869685"/>
              <a:gd name="connsiteX2" fmla="*/ 3601619 w 3807359"/>
              <a:gd name="connsiteY2" fmla="*/ 1084575 h 3869685"/>
              <a:gd name="connsiteX3" fmla="*/ 3573997 w 3807359"/>
              <a:gd name="connsiteY3" fmla="*/ 1124580 h 3869685"/>
              <a:gd name="connsiteX4" fmla="*/ 3544469 w 3807359"/>
              <a:gd name="connsiteY4" fmla="*/ 1162680 h 3869685"/>
              <a:gd name="connsiteX5" fmla="*/ 3530182 w 3807359"/>
              <a:gd name="connsiteY5" fmla="*/ 1181730 h 3869685"/>
              <a:gd name="connsiteX6" fmla="*/ 3514942 w 3807359"/>
              <a:gd name="connsiteY6" fmla="*/ 1199828 h 3869685"/>
              <a:gd name="connsiteX7" fmla="*/ 3483509 w 3807359"/>
              <a:gd name="connsiteY7" fmla="*/ 1236975 h 3869685"/>
              <a:gd name="connsiteX8" fmla="*/ 3450172 w 3807359"/>
              <a:gd name="connsiteY8" fmla="*/ 1272218 h 3869685"/>
              <a:gd name="connsiteX9" fmla="*/ 3416834 w 3807359"/>
              <a:gd name="connsiteY9" fmla="*/ 1306508 h 3869685"/>
              <a:gd name="connsiteX10" fmla="*/ 3106319 w 3807359"/>
              <a:gd name="connsiteY10" fmla="*/ 1532250 h 3869685"/>
              <a:gd name="connsiteX11" fmla="*/ 3063457 w 3807359"/>
              <a:gd name="connsiteY11" fmla="*/ 1554158 h 3869685"/>
              <a:gd name="connsiteX12" fmla="*/ 3019642 w 3807359"/>
              <a:gd name="connsiteY12" fmla="*/ 1573208 h 3869685"/>
              <a:gd name="connsiteX13" fmla="*/ 2997734 w 3807359"/>
              <a:gd name="connsiteY13" fmla="*/ 1582733 h 3869685"/>
              <a:gd name="connsiteX14" fmla="*/ 2974874 w 3807359"/>
              <a:gd name="connsiteY14" fmla="*/ 1590353 h 3869685"/>
              <a:gd name="connsiteX15" fmla="*/ 2929154 w 3807359"/>
              <a:gd name="connsiteY15" fmla="*/ 1606545 h 3869685"/>
              <a:gd name="connsiteX16" fmla="*/ 2741512 w 3807359"/>
              <a:gd name="connsiteY16" fmla="*/ 1648455 h 3869685"/>
              <a:gd name="connsiteX17" fmla="*/ 2645309 w 3807359"/>
              <a:gd name="connsiteY17" fmla="*/ 1657980 h 3869685"/>
              <a:gd name="connsiteX18" fmla="*/ 2597684 w 3807359"/>
              <a:gd name="connsiteY18" fmla="*/ 1659885 h 3869685"/>
              <a:gd name="connsiteX19" fmla="*/ 2549107 w 3807359"/>
              <a:gd name="connsiteY19" fmla="*/ 1659885 h 3869685"/>
              <a:gd name="connsiteX20" fmla="*/ 2501482 w 3807359"/>
              <a:gd name="connsiteY20" fmla="*/ 1657028 h 3869685"/>
              <a:gd name="connsiteX21" fmla="*/ 2477669 w 3807359"/>
              <a:gd name="connsiteY21" fmla="*/ 1655123 h 3869685"/>
              <a:gd name="connsiteX22" fmla="*/ 2453857 w 3807359"/>
              <a:gd name="connsiteY22" fmla="*/ 1652265 h 3869685"/>
              <a:gd name="connsiteX23" fmla="*/ 2406232 w 3807359"/>
              <a:gd name="connsiteY23" fmla="*/ 1646550 h 3869685"/>
              <a:gd name="connsiteX24" fmla="*/ 2358607 w 3807359"/>
              <a:gd name="connsiteY24" fmla="*/ 1637978 h 3869685"/>
              <a:gd name="connsiteX25" fmla="*/ 2334794 w 3807359"/>
              <a:gd name="connsiteY25" fmla="*/ 1633215 h 3869685"/>
              <a:gd name="connsiteX26" fmla="*/ 2311934 w 3807359"/>
              <a:gd name="connsiteY26" fmla="*/ 1627500 h 3869685"/>
              <a:gd name="connsiteX27" fmla="*/ 2265262 w 3807359"/>
              <a:gd name="connsiteY27" fmla="*/ 1615118 h 3869685"/>
              <a:gd name="connsiteX28" fmla="*/ 2219542 w 3807359"/>
              <a:gd name="connsiteY28" fmla="*/ 1599878 h 3869685"/>
              <a:gd name="connsiteX29" fmla="*/ 2196682 w 3807359"/>
              <a:gd name="connsiteY29" fmla="*/ 1592258 h 3869685"/>
              <a:gd name="connsiteX30" fmla="*/ 2174774 w 3807359"/>
              <a:gd name="connsiteY30" fmla="*/ 1583685 h 3869685"/>
              <a:gd name="connsiteX31" fmla="*/ 2130007 w 3807359"/>
              <a:gd name="connsiteY31" fmla="*/ 1564635 h 3869685"/>
              <a:gd name="connsiteX32" fmla="*/ 2087144 w 3807359"/>
              <a:gd name="connsiteY32" fmla="*/ 1542728 h 3869685"/>
              <a:gd name="connsiteX33" fmla="*/ 2004277 w 3807359"/>
              <a:gd name="connsiteY33" fmla="*/ 1494150 h 3869685"/>
              <a:gd name="connsiteX34" fmla="*/ 1993799 w 3807359"/>
              <a:gd name="connsiteY34" fmla="*/ 1487483 h 3869685"/>
              <a:gd name="connsiteX35" fmla="*/ 1984274 w 3807359"/>
              <a:gd name="connsiteY35" fmla="*/ 1480815 h 3869685"/>
              <a:gd name="connsiteX36" fmla="*/ 1965224 w 3807359"/>
              <a:gd name="connsiteY36" fmla="*/ 1466528 h 3869685"/>
              <a:gd name="connsiteX37" fmla="*/ 1946174 w 3807359"/>
              <a:gd name="connsiteY37" fmla="*/ 1452240 h 3869685"/>
              <a:gd name="connsiteX38" fmla="*/ 1927124 w 3807359"/>
              <a:gd name="connsiteY38" fmla="*/ 1437000 h 3869685"/>
              <a:gd name="connsiteX39" fmla="*/ 1909027 w 3807359"/>
              <a:gd name="connsiteY39" fmla="*/ 1421760 h 3869685"/>
              <a:gd name="connsiteX40" fmla="*/ 1890929 w 3807359"/>
              <a:gd name="connsiteY40" fmla="*/ 1405568 h 3869685"/>
              <a:gd name="connsiteX41" fmla="*/ 1856639 w 3807359"/>
              <a:gd name="connsiteY41" fmla="*/ 1372230 h 3869685"/>
              <a:gd name="connsiteX42" fmla="*/ 1738529 w 3807359"/>
              <a:gd name="connsiteY42" fmla="*/ 1220783 h 3869685"/>
              <a:gd name="connsiteX43" fmla="*/ 1654709 w 3807359"/>
              <a:gd name="connsiteY43" fmla="*/ 1047428 h 3869685"/>
              <a:gd name="connsiteX44" fmla="*/ 1608037 w 3807359"/>
              <a:gd name="connsiteY44" fmla="*/ 860738 h 3869685"/>
              <a:gd name="connsiteX45" fmla="*/ 1601369 w 3807359"/>
              <a:gd name="connsiteY45" fmla="*/ 668333 h 3869685"/>
              <a:gd name="connsiteX46" fmla="*/ 1614704 w 3807359"/>
              <a:gd name="connsiteY46" fmla="*/ 573083 h 3869685"/>
              <a:gd name="connsiteX47" fmla="*/ 1626134 w 3807359"/>
              <a:gd name="connsiteY47" fmla="*/ 526410 h 3869685"/>
              <a:gd name="connsiteX48" fmla="*/ 1632802 w 3807359"/>
              <a:gd name="connsiteY48" fmla="*/ 503550 h 3869685"/>
              <a:gd name="connsiteX49" fmla="*/ 1640422 w 3807359"/>
              <a:gd name="connsiteY49" fmla="*/ 480690 h 3869685"/>
              <a:gd name="connsiteX50" fmla="*/ 1656614 w 3807359"/>
              <a:gd name="connsiteY50" fmla="*/ 435923 h 3869685"/>
              <a:gd name="connsiteX51" fmla="*/ 1676617 w 3807359"/>
              <a:gd name="connsiteY51" fmla="*/ 392108 h 3869685"/>
              <a:gd name="connsiteX52" fmla="*/ 1725194 w 3807359"/>
              <a:gd name="connsiteY52" fmla="*/ 309240 h 3869685"/>
              <a:gd name="connsiteX53" fmla="*/ 1785202 w 3807359"/>
              <a:gd name="connsiteY53" fmla="*/ 233993 h 3869685"/>
              <a:gd name="connsiteX54" fmla="*/ 1854734 w 3807359"/>
              <a:gd name="connsiteY54" fmla="*/ 167318 h 3869685"/>
              <a:gd name="connsiteX55" fmla="*/ 2199539 w 3807359"/>
              <a:gd name="connsiteY55" fmla="*/ 7298 h 3869685"/>
              <a:gd name="connsiteX56" fmla="*/ 2390992 w 3807359"/>
              <a:gd name="connsiteY56" fmla="*/ 9203 h 3869685"/>
              <a:gd name="connsiteX57" fmla="*/ 2483384 w 3807359"/>
              <a:gd name="connsiteY57" fmla="*/ 34920 h 3869685"/>
              <a:gd name="connsiteX58" fmla="*/ 2505292 w 3807359"/>
              <a:gd name="connsiteY58" fmla="*/ 44445 h 3869685"/>
              <a:gd name="connsiteX59" fmla="*/ 2527199 w 3807359"/>
              <a:gd name="connsiteY59" fmla="*/ 54923 h 3869685"/>
              <a:gd name="connsiteX60" fmla="*/ 2549107 w 3807359"/>
              <a:gd name="connsiteY60" fmla="*/ 65400 h 3869685"/>
              <a:gd name="connsiteX61" fmla="*/ 2570062 w 3807359"/>
              <a:gd name="connsiteY61" fmla="*/ 77783 h 3869685"/>
              <a:gd name="connsiteX62" fmla="*/ 2714842 w 3807359"/>
              <a:gd name="connsiteY62" fmla="*/ 203513 h 3869685"/>
              <a:gd name="connsiteX63" fmla="*/ 2816759 w 3807359"/>
              <a:gd name="connsiteY63" fmla="*/ 366390 h 3869685"/>
              <a:gd name="connsiteX64" fmla="*/ 2889149 w 3807359"/>
              <a:gd name="connsiteY64" fmla="*/ 740723 h 3869685"/>
              <a:gd name="connsiteX65" fmla="*/ 2810092 w 3807359"/>
              <a:gd name="connsiteY65" fmla="*/ 1116008 h 3869685"/>
              <a:gd name="connsiteX66" fmla="*/ 2641499 w 3807359"/>
              <a:gd name="connsiteY66" fmla="*/ 1461765 h 3869685"/>
              <a:gd name="connsiteX67" fmla="*/ 2171917 w 3807359"/>
              <a:gd name="connsiteY67" fmla="*/ 2069460 h 3869685"/>
              <a:gd name="connsiteX68" fmla="*/ 1872832 w 3807359"/>
              <a:gd name="connsiteY68" fmla="*/ 2311395 h 3869685"/>
              <a:gd name="connsiteX69" fmla="*/ 1531837 w 3807359"/>
              <a:gd name="connsiteY69" fmla="*/ 2488560 h 3869685"/>
              <a:gd name="connsiteX70" fmla="*/ 1508977 w 3807359"/>
              <a:gd name="connsiteY70" fmla="*/ 2497133 h 3869685"/>
              <a:gd name="connsiteX71" fmla="*/ 1486117 w 3807359"/>
              <a:gd name="connsiteY71" fmla="*/ 2504753 h 3869685"/>
              <a:gd name="connsiteX72" fmla="*/ 1440397 w 3807359"/>
              <a:gd name="connsiteY72" fmla="*/ 2519993 h 3869685"/>
              <a:gd name="connsiteX73" fmla="*/ 1348004 w 3807359"/>
              <a:gd name="connsiteY73" fmla="*/ 2546663 h 3869685"/>
              <a:gd name="connsiteX74" fmla="*/ 1253707 w 3807359"/>
              <a:gd name="connsiteY74" fmla="*/ 2566665 h 3869685"/>
              <a:gd name="connsiteX75" fmla="*/ 1206082 w 3807359"/>
              <a:gd name="connsiteY75" fmla="*/ 2574285 h 3869685"/>
              <a:gd name="connsiteX76" fmla="*/ 1158457 w 3807359"/>
              <a:gd name="connsiteY76" fmla="*/ 2580953 h 3869685"/>
              <a:gd name="connsiteX77" fmla="*/ 774599 w 3807359"/>
              <a:gd name="connsiteY77" fmla="*/ 2576190 h 3869685"/>
              <a:gd name="connsiteX78" fmla="*/ 750787 w 3807359"/>
              <a:gd name="connsiteY78" fmla="*/ 2573333 h 3869685"/>
              <a:gd name="connsiteX79" fmla="*/ 726974 w 3807359"/>
              <a:gd name="connsiteY79" fmla="*/ 2568570 h 3869685"/>
              <a:gd name="connsiteX80" fmla="*/ 679349 w 3807359"/>
              <a:gd name="connsiteY80" fmla="*/ 2559045 h 3869685"/>
              <a:gd name="connsiteX81" fmla="*/ 632677 w 3807359"/>
              <a:gd name="connsiteY81" fmla="*/ 2547615 h 3869685"/>
              <a:gd name="connsiteX82" fmla="*/ 586004 w 3807359"/>
              <a:gd name="connsiteY82" fmla="*/ 2535233 h 3869685"/>
              <a:gd name="connsiteX83" fmla="*/ 540284 w 3807359"/>
              <a:gd name="connsiteY83" fmla="*/ 2519040 h 3869685"/>
              <a:gd name="connsiteX84" fmla="*/ 495517 w 3807359"/>
              <a:gd name="connsiteY84" fmla="*/ 2502848 h 3869685"/>
              <a:gd name="connsiteX85" fmla="*/ 451702 w 3807359"/>
              <a:gd name="connsiteY85" fmla="*/ 2483798 h 3869685"/>
              <a:gd name="connsiteX86" fmla="*/ 407887 w 3807359"/>
              <a:gd name="connsiteY86" fmla="*/ 2462843 h 3869685"/>
              <a:gd name="connsiteX87" fmla="*/ 108802 w 3807359"/>
              <a:gd name="connsiteY87" fmla="*/ 2225670 h 3869685"/>
              <a:gd name="connsiteX88" fmla="*/ 81179 w 3807359"/>
              <a:gd name="connsiteY88" fmla="*/ 2186618 h 3869685"/>
              <a:gd name="connsiteX89" fmla="*/ 67844 w 3807359"/>
              <a:gd name="connsiteY89" fmla="*/ 2166615 h 3869685"/>
              <a:gd name="connsiteX90" fmla="*/ 56414 w 3807359"/>
              <a:gd name="connsiteY90" fmla="*/ 2145660 h 3869685"/>
              <a:gd name="connsiteX91" fmla="*/ 50699 w 3807359"/>
              <a:gd name="connsiteY91" fmla="*/ 2135183 h 3869685"/>
              <a:gd name="connsiteX92" fmla="*/ 45937 w 3807359"/>
              <a:gd name="connsiteY92" fmla="*/ 2124705 h 3869685"/>
              <a:gd name="connsiteX93" fmla="*/ 35459 w 3807359"/>
              <a:gd name="connsiteY93" fmla="*/ 2102798 h 3869685"/>
              <a:gd name="connsiteX94" fmla="*/ 26887 w 3807359"/>
              <a:gd name="connsiteY94" fmla="*/ 2079938 h 3869685"/>
              <a:gd name="connsiteX95" fmla="*/ 19267 w 3807359"/>
              <a:gd name="connsiteY95" fmla="*/ 2057078 h 3869685"/>
              <a:gd name="connsiteX96" fmla="*/ 4979 w 3807359"/>
              <a:gd name="connsiteY96" fmla="*/ 1866578 h 3869685"/>
              <a:gd name="connsiteX97" fmla="*/ 73559 w 3807359"/>
              <a:gd name="connsiteY97" fmla="*/ 1687508 h 3869685"/>
              <a:gd name="connsiteX98" fmla="*/ 201194 w 3807359"/>
              <a:gd name="connsiteY98" fmla="*/ 1543680 h 3869685"/>
              <a:gd name="connsiteX99" fmla="*/ 366929 w 3807359"/>
              <a:gd name="connsiteY99" fmla="*/ 1446525 h 3869685"/>
              <a:gd name="connsiteX100" fmla="*/ 553619 w 3807359"/>
              <a:gd name="connsiteY100" fmla="*/ 1400805 h 3869685"/>
              <a:gd name="connsiteX101" fmla="*/ 935572 w 3807359"/>
              <a:gd name="connsiteY101" fmla="*/ 1428428 h 3869685"/>
              <a:gd name="connsiteX102" fmla="*/ 1120357 w 3807359"/>
              <a:gd name="connsiteY102" fmla="*/ 1481768 h 3869685"/>
              <a:gd name="connsiteX103" fmla="*/ 1298474 w 3807359"/>
              <a:gd name="connsiteY103" fmla="*/ 1554158 h 3869685"/>
              <a:gd name="connsiteX104" fmla="*/ 1468019 w 3807359"/>
              <a:gd name="connsiteY104" fmla="*/ 1644645 h 3869685"/>
              <a:gd name="connsiteX105" fmla="*/ 1627087 w 3807359"/>
              <a:gd name="connsiteY105" fmla="*/ 1753230 h 3869685"/>
              <a:gd name="connsiteX106" fmla="*/ 1896644 w 3807359"/>
              <a:gd name="connsiteY106" fmla="*/ 2026598 h 3869685"/>
              <a:gd name="connsiteX107" fmla="*/ 2080477 w 3807359"/>
              <a:gd name="connsiteY107" fmla="*/ 2363783 h 3869685"/>
              <a:gd name="connsiteX108" fmla="*/ 2139532 w 3807359"/>
              <a:gd name="connsiteY108" fmla="*/ 2546663 h 3869685"/>
              <a:gd name="connsiteX109" fmla="*/ 2179537 w 3807359"/>
              <a:gd name="connsiteY109" fmla="*/ 2735258 h 3869685"/>
              <a:gd name="connsiteX110" fmla="*/ 2202397 w 3807359"/>
              <a:gd name="connsiteY110" fmla="*/ 2926710 h 3869685"/>
              <a:gd name="connsiteX111" fmla="*/ 2210969 w 3807359"/>
              <a:gd name="connsiteY111" fmla="*/ 3119115 h 3869685"/>
              <a:gd name="connsiteX112" fmla="*/ 2208112 w 3807359"/>
              <a:gd name="connsiteY112" fmla="*/ 3311520 h 3869685"/>
              <a:gd name="connsiteX113" fmla="*/ 2203349 w 3807359"/>
              <a:gd name="connsiteY113" fmla="*/ 3407723 h 3869685"/>
              <a:gd name="connsiteX114" fmla="*/ 2201444 w 3807359"/>
              <a:gd name="connsiteY114" fmla="*/ 3438203 h 3869685"/>
              <a:gd name="connsiteX115" fmla="*/ 2201444 w 3807359"/>
              <a:gd name="connsiteY115" fmla="*/ 3442965 h 3869685"/>
              <a:gd name="connsiteX116" fmla="*/ 2200492 w 3807359"/>
              <a:gd name="connsiteY116" fmla="*/ 3461063 h 3869685"/>
              <a:gd name="connsiteX117" fmla="*/ 2197634 w 3807359"/>
              <a:gd name="connsiteY117" fmla="*/ 3498210 h 3869685"/>
              <a:gd name="connsiteX118" fmla="*/ 2190967 w 3807359"/>
              <a:gd name="connsiteY118" fmla="*/ 3573458 h 3869685"/>
              <a:gd name="connsiteX119" fmla="*/ 2158582 w 3807359"/>
              <a:gd name="connsiteY119" fmla="*/ 3869685 h 3869685"/>
              <a:gd name="connsiteX0" fmla="*/ 4316523 w 4316523"/>
              <a:gd name="connsiteY0" fmla="*/ 0 h 4531303"/>
              <a:gd name="connsiteX1" fmla="*/ 3653054 w 4316523"/>
              <a:gd name="connsiteY1" fmla="*/ 1665231 h 4531303"/>
              <a:gd name="connsiteX2" fmla="*/ 3601619 w 4316523"/>
              <a:gd name="connsiteY2" fmla="*/ 1746193 h 4531303"/>
              <a:gd name="connsiteX3" fmla="*/ 3573997 w 4316523"/>
              <a:gd name="connsiteY3" fmla="*/ 1786198 h 4531303"/>
              <a:gd name="connsiteX4" fmla="*/ 3544469 w 4316523"/>
              <a:gd name="connsiteY4" fmla="*/ 1824298 h 4531303"/>
              <a:gd name="connsiteX5" fmla="*/ 3530182 w 4316523"/>
              <a:gd name="connsiteY5" fmla="*/ 1843348 h 4531303"/>
              <a:gd name="connsiteX6" fmla="*/ 3514942 w 4316523"/>
              <a:gd name="connsiteY6" fmla="*/ 1861446 h 4531303"/>
              <a:gd name="connsiteX7" fmla="*/ 3483509 w 4316523"/>
              <a:gd name="connsiteY7" fmla="*/ 1898593 h 4531303"/>
              <a:gd name="connsiteX8" fmla="*/ 3450172 w 4316523"/>
              <a:gd name="connsiteY8" fmla="*/ 1933836 h 4531303"/>
              <a:gd name="connsiteX9" fmla="*/ 3416834 w 4316523"/>
              <a:gd name="connsiteY9" fmla="*/ 1968126 h 4531303"/>
              <a:gd name="connsiteX10" fmla="*/ 3106319 w 4316523"/>
              <a:gd name="connsiteY10" fmla="*/ 2193868 h 4531303"/>
              <a:gd name="connsiteX11" fmla="*/ 3063457 w 4316523"/>
              <a:gd name="connsiteY11" fmla="*/ 2215776 h 4531303"/>
              <a:gd name="connsiteX12" fmla="*/ 3019642 w 4316523"/>
              <a:gd name="connsiteY12" fmla="*/ 2234826 h 4531303"/>
              <a:gd name="connsiteX13" fmla="*/ 2997734 w 4316523"/>
              <a:gd name="connsiteY13" fmla="*/ 2244351 h 4531303"/>
              <a:gd name="connsiteX14" fmla="*/ 2974874 w 4316523"/>
              <a:gd name="connsiteY14" fmla="*/ 2251971 h 4531303"/>
              <a:gd name="connsiteX15" fmla="*/ 2929154 w 4316523"/>
              <a:gd name="connsiteY15" fmla="*/ 2268163 h 4531303"/>
              <a:gd name="connsiteX16" fmla="*/ 2741512 w 4316523"/>
              <a:gd name="connsiteY16" fmla="*/ 2310073 h 4531303"/>
              <a:gd name="connsiteX17" fmla="*/ 2645309 w 4316523"/>
              <a:gd name="connsiteY17" fmla="*/ 2319598 h 4531303"/>
              <a:gd name="connsiteX18" fmla="*/ 2597684 w 4316523"/>
              <a:gd name="connsiteY18" fmla="*/ 2321503 h 4531303"/>
              <a:gd name="connsiteX19" fmla="*/ 2549107 w 4316523"/>
              <a:gd name="connsiteY19" fmla="*/ 2321503 h 4531303"/>
              <a:gd name="connsiteX20" fmla="*/ 2501482 w 4316523"/>
              <a:gd name="connsiteY20" fmla="*/ 2318646 h 4531303"/>
              <a:gd name="connsiteX21" fmla="*/ 2477669 w 4316523"/>
              <a:gd name="connsiteY21" fmla="*/ 2316741 h 4531303"/>
              <a:gd name="connsiteX22" fmla="*/ 2453857 w 4316523"/>
              <a:gd name="connsiteY22" fmla="*/ 2313883 h 4531303"/>
              <a:gd name="connsiteX23" fmla="*/ 2406232 w 4316523"/>
              <a:gd name="connsiteY23" fmla="*/ 2308168 h 4531303"/>
              <a:gd name="connsiteX24" fmla="*/ 2358607 w 4316523"/>
              <a:gd name="connsiteY24" fmla="*/ 2299596 h 4531303"/>
              <a:gd name="connsiteX25" fmla="*/ 2334794 w 4316523"/>
              <a:gd name="connsiteY25" fmla="*/ 2294833 h 4531303"/>
              <a:gd name="connsiteX26" fmla="*/ 2311934 w 4316523"/>
              <a:gd name="connsiteY26" fmla="*/ 2289118 h 4531303"/>
              <a:gd name="connsiteX27" fmla="*/ 2265262 w 4316523"/>
              <a:gd name="connsiteY27" fmla="*/ 2276736 h 4531303"/>
              <a:gd name="connsiteX28" fmla="*/ 2219542 w 4316523"/>
              <a:gd name="connsiteY28" fmla="*/ 2261496 h 4531303"/>
              <a:gd name="connsiteX29" fmla="*/ 2196682 w 4316523"/>
              <a:gd name="connsiteY29" fmla="*/ 2253876 h 4531303"/>
              <a:gd name="connsiteX30" fmla="*/ 2174774 w 4316523"/>
              <a:gd name="connsiteY30" fmla="*/ 2245303 h 4531303"/>
              <a:gd name="connsiteX31" fmla="*/ 2130007 w 4316523"/>
              <a:gd name="connsiteY31" fmla="*/ 2226253 h 4531303"/>
              <a:gd name="connsiteX32" fmla="*/ 2087144 w 4316523"/>
              <a:gd name="connsiteY32" fmla="*/ 2204346 h 4531303"/>
              <a:gd name="connsiteX33" fmla="*/ 2004277 w 4316523"/>
              <a:gd name="connsiteY33" fmla="*/ 2155768 h 4531303"/>
              <a:gd name="connsiteX34" fmla="*/ 1993799 w 4316523"/>
              <a:gd name="connsiteY34" fmla="*/ 2149101 h 4531303"/>
              <a:gd name="connsiteX35" fmla="*/ 1984274 w 4316523"/>
              <a:gd name="connsiteY35" fmla="*/ 2142433 h 4531303"/>
              <a:gd name="connsiteX36" fmla="*/ 1965224 w 4316523"/>
              <a:gd name="connsiteY36" fmla="*/ 2128146 h 4531303"/>
              <a:gd name="connsiteX37" fmla="*/ 1946174 w 4316523"/>
              <a:gd name="connsiteY37" fmla="*/ 2113858 h 4531303"/>
              <a:gd name="connsiteX38" fmla="*/ 1927124 w 4316523"/>
              <a:gd name="connsiteY38" fmla="*/ 2098618 h 4531303"/>
              <a:gd name="connsiteX39" fmla="*/ 1909027 w 4316523"/>
              <a:gd name="connsiteY39" fmla="*/ 2083378 h 4531303"/>
              <a:gd name="connsiteX40" fmla="*/ 1890929 w 4316523"/>
              <a:gd name="connsiteY40" fmla="*/ 2067186 h 4531303"/>
              <a:gd name="connsiteX41" fmla="*/ 1856639 w 4316523"/>
              <a:gd name="connsiteY41" fmla="*/ 2033848 h 4531303"/>
              <a:gd name="connsiteX42" fmla="*/ 1738529 w 4316523"/>
              <a:gd name="connsiteY42" fmla="*/ 1882401 h 4531303"/>
              <a:gd name="connsiteX43" fmla="*/ 1654709 w 4316523"/>
              <a:gd name="connsiteY43" fmla="*/ 1709046 h 4531303"/>
              <a:gd name="connsiteX44" fmla="*/ 1608037 w 4316523"/>
              <a:gd name="connsiteY44" fmla="*/ 1522356 h 4531303"/>
              <a:gd name="connsiteX45" fmla="*/ 1601369 w 4316523"/>
              <a:gd name="connsiteY45" fmla="*/ 1329951 h 4531303"/>
              <a:gd name="connsiteX46" fmla="*/ 1614704 w 4316523"/>
              <a:gd name="connsiteY46" fmla="*/ 1234701 h 4531303"/>
              <a:gd name="connsiteX47" fmla="*/ 1626134 w 4316523"/>
              <a:gd name="connsiteY47" fmla="*/ 1188028 h 4531303"/>
              <a:gd name="connsiteX48" fmla="*/ 1632802 w 4316523"/>
              <a:gd name="connsiteY48" fmla="*/ 1165168 h 4531303"/>
              <a:gd name="connsiteX49" fmla="*/ 1640422 w 4316523"/>
              <a:gd name="connsiteY49" fmla="*/ 1142308 h 4531303"/>
              <a:gd name="connsiteX50" fmla="*/ 1656614 w 4316523"/>
              <a:gd name="connsiteY50" fmla="*/ 1097541 h 4531303"/>
              <a:gd name="connsiteX51" fmla="*/ 1676617 w 4316523"/>
              <a:gd name="connsiteY51" fmla="*/ 1053726 h 4531303"/>
              <a:gd name="connsiteX52" fmla="*/ 1725194 w 4316523"/>
              <a:gd name="connsiteY52" fmla="*/ 970858 h 4531303"/>
              <a:gd name="connsiteX53" fmla="*/ 1785202 w 4316523"/>
              <a:gd name="connsiteY53" fmla="*/ 895611 h 4531303"/>
              <a:gd name="connsiteX54" fmla="*/ 1854734 w 4316523"/>
              <a:gd name="connsiteY54" fmla="*/ 828936 h 4531303"/>
              <a:gd name="connsiteX55" fmla="*/ 2199539 w 4316523"/>
              <a:gd name="connsiteY55" fmla="*/ 668916 h 4531303"/>
              <a:gd name="connsiteX56" fmla="*/ 2390992 w 4316523"/>
              <a:gd name="connsiteY56" fmla="*/ 670821 h 4531303"/>
              <a:gd name="connsiteX57" fmla="*/ 2483384 w 4316523"/>
              <a:gd name="connsiteY57" fmla="*/ 696538 h 4531303"/>
              <a:gd name="connsiteX58" fmla="*/ 2505292 w 4316523"/>
              <a:gd name="connsiteY58" fmla="*/ 706063 h 4531303"/>
              <a:gd name="connsiteX59" fmla="*/ 2527199 w 4316523"/>
              <a:gd name="connsiteY59" fmla="*/ 716541 h 4531303"/>
              <a:gd name="connsiteX60" fmla="*/ 2549107 w 4316523"/>
              <a:gd name="connsiteY60" fmla="*/ 727018 h 4531303"/>
              <a:gd name="connsiteX61" fmla="*/ 2570062 w 4316523"/>
              <a:gd name="connsiteY61" fmla="*/ 739401 h 4531303"/>
              <a:gd name="connsiteX62" fmla="*/ 2714842 w 4316523"/>
              <a:gd name="connsiteY62" fmla="*/ 865131 h 4531303"/>
              <a:gd name="connsiteX63" fmla="*/ 2816759 w 4316523"/>
              <a:gd name="connsiteY63" fmla="*/ 1028008 h 4531303"/>
              <a:gd name="connsiteX64" fmla="*/ 2889149 w 4316523"/>
              <a:gd name="connsiteY64" fmla="*/ 1402341 h 4531303"/>
              <a:gd name="connsiteX65" fmla="*/ 2810092 w 4316523"/>
              <a:gd name="connsiteY65" fmla="*/ 1777626 h 4531303"/>
              <a:gd name="connsiteX66" fmla="*/ 2641499 w 4316523"/>
              <a:gd name="connsiteY66" fmla="*/ 2123383 h 4531303"/>
              <a:gd name="connsiteX67" fmla="*/ 2171917 w 4316523"/>
              <a:gd name="connsiteY67" fmla="*/ 2731078 h 4531303"/>
              <a:gd name="connsiteX68" fmla="*/ 1872832 w 4316523"/>
              <a:gd name="connsiteY68" fmla="*/ 2973013 h 4531303"/>
              <a:gd name="connsiteX69" fmla="*/ 1531837 w 4316523"/>
              <a:gd name="connsiteY69" fmla="*/ 3150178 h 4531303"/>
              <a:gd name="connsiteX70" fmla="*/ 1508977 w 4316523"/>
              <a:gd name="connsiteY70" fmla="*/ 3158751 h 4531303"/>
              <a:gd name="connsiteX71" fmla="*/ 1486117 w 4316523"/>
              <a:gd name="connsiteY71" fmla="*/ 3166371 h 4531303"/>
              <a:gd name="connsiteX72" fmla="*/ 1440397 w 4316523"/>
              <a:gd name="connsiteY72" fmla="*/ 3181611 h 4531303"/>
              <a:gd name="connsiteX73" fmla="*/ 1348004 w 4316523"/>
              <a:gd name="connsiteY73" fmla="*/ 3208281 h 4531303"/>
              <a:gd name="connsiteX74" fmla="*/ 1253707 w 4316523"/>
              <a:gd name="connsiteY74" fmla="*/ 3228283 h 4531303"/>
              <a:gd name="connsiteX75" fmla="*/ 1206082 w 4316523"/>
              <a:gd name="connsiteY75" fmla="*/ 3235903 h 4531303"/>
              <a:gd name="connsiteX76" fmla="*/ 1158457 w 4316523"/>
              <a:gd name="connsiteY76" fmla="*/ 3242571 h 4531303"/>
              <a:gd name="connsiteX77" fmla="*/ 774599 w 4316523"/>
              <a:gd name="connsiteY77" fmla="*/ 3237808 h 4531303"/>
              <a:gd name="connsiteX78" fmla="*/ 750787 w 4316523"/>
              <a:gd name="connsiteY78" fmla="*/ 3234951 h 4531303"/>
              <a:gd name="connsiteX79" fmla="*/ 726974 w 4316523"/>
              <a:gd name="connsiteY79" fmla="*/ 3230188 h 4531303"/>
              <a:gd name="connsiteX80" fmla="*/ 679349 w 4316523"/>
              <a:gd name="connsiteY80" fmla="*/ 3220663 h 4531303"/>
              <a:gd name="connsiteX81" fmla="*/ 632677 w 4316523"/>
              <a:gd name="connsiteY81" fmla="*/ 3209233 h 4531303"/>
              <a:gd name="connsiteX82" fmla="*/ 586004 w 4316523"/>
              <a:gd name="connsiteY82" fmla="*/ 3196851 h 4531303"/>
              <a:gd name="connsiteX83" fmla="*/ 540284 w 4316523"/>
              <a:gd name="connsiteY83" fmla="*/ 3180658 h 4531303"/>
              <a:gd name="connsiteX84" fmla="*/ 495517 w 4316523"/>
              <a:gd name="connsiteY84" fmla="*/ 3164466 h 4531303"/>
              <a:gd name="connsiteX85" fmla="*/ 451702 w 4316523"/>
              <a:gd name="connsiteY85" fmla="*/ 3145416 h 4531303"/>
              <a:gd name="connsiteX86" fmla="*/ 407887 w 4316523"/>
              <a:gd name="connsiteY86" fmla="*/ 3124461 h 4531303"/>
              <a:gd name="connsiteX87" fmla="*/ 108802 w 4316523"/>
              <a:gd name="connsiteY87" fmla="*/ 2887288 h 4531303"/>
              <a:gd name="connsiteX88" fmla="*/ 81179 w 4316523"/>
              <a:gd name="connsiteY88" fmla="*/ 2848236 h 4531303"/>
              <a:gd name="connsiteX89" fmla="*/ 67844 w 4316523"/>
              <a:gd name="connsiteY89" fmla="*/ 2828233 h 4531303"/>
              <a:gd name="connsiteX90" fmla="*/ 56414 w 4316523"/>
              <a:gd name="connsiteY90" fmla="*/ 2807278 h 4531303"/>
              <a:gd name="connsiteX91" fmla="*/ 50699 w 4316523"/>
              <a:gd name="connsiteY91" fmla="*/ 2796801 h 4531303"/>
              <a:gd name="connsiteX92" fmla="*/ 45937 w 4316523"/>
              <a:gd name="connsiteY92" fmla="*/ 2786323 h 4531303"/>
              <a:gd name="connsiteX93" fmla="*/ 35459 w 4316523"/>
              <a:gd name="connsiteY93" fmla="*/ 2764416 h 4531303"/>
              <a:gd name="connsiteX94" fmla="*/ 26887 w 4316523"/>
              <a:gd name="connsiteY94" fmla="*/ 2741556 h 4531303"/>
              <a:gd name="connsiteX95" fmla="*/ 19267 w 4316523"/>
              <a:gd name="connsiteY95" fmla="*/ 2718696 h 4531303"/>
              <a:gd name="connsiteX96" fmla="*/ 4979 w 4316523"/>
              <a:gd name="connsiteY96" fmla="*/ 2528196 h 4531303"/>
              <a:gd name="connsiteX97" fmla="*/ 73559 w 4316523"/>
              <a:gd name="connsiteY97" fmla="*/ 2349126 h 4531303"/>
              <a:gd name="connsiteX98" fmla="*/ 201194 w 4316523"/>
              <a:gd name="connsiteY98" fmla="*/ 2205298 h 4531303"/>
              <a:gd name="connsiteX99" fmla="*/ 366929 w 4316523"/>
              <a:gd name="connsiteY99" fmla="*/ 2108143 h 4531303"/>
              <a:gd name="connsiteX100" fmla="*/ 553619 w 4316523"/>
              <a:gd name="connsiteY100" fmla="*/ 2062423 h 4531303"/>
              <a:gd name="connsiteX101" fmla="*/ 935572 w 4316523"/>
              <a:gd name="connsiteY101" fmla="*/ 2090046 h 4531303"/>
              <a:gd name="connsiteX102" fmla="*/ 1120357 w 4316523"/>
              <a:gd name="connsiteY102" fmla="*/ 2143386 h 4531303"/>
              <a:gd name="connsiteX103" fmla="*/ 1298474 w 4316523"/>
              <a:gd name="connsiteY103" fmla="*/ 2215776 h 4531303"/>
              <a:gd name="connsiteX104" fmla="*/ 1468019 w 4316523"/>
              <a:gd name="connsiteY104" fmla="*/ 2306263 h 4531303"/>
              <a:gd name="connsiteX105" fmla="*/ 1627087 w 4316523"/>
              <a:gd name="connsiteY105" fmla="*/ 2414848 h 4531303"/>
              <a:gd name="connsiteX106" fmla="*/ 1896644 w 4316523"/>
              <a:gd name="connsiteY106" fmla="*/ 2688216 h 4531303"/>
              <a:gd name="connsiteX107" fmla="*/ 2080477 w 4316523"/>
              <a:gd name="connsiteY107" fmla="*/ 3025401 h 4531303"/>
              <a:gd name="connsiteX108" fmla="*/ 2139532 w 4316523"/>
              <a:gd name="connsiteY108" fmla="*/ 3208281 h 4531303"/>
              <a:gd name="connsiteX109" fmla="*/ 2179537 w 4316523"/>
              <a:gd name="connsiteY109" fmla="*/ 3396876 h 4531303"/>
              <a:gd name="connsiteX110" fmla="*/ 2202397 w 4316523"/>
              <a:gd name="connsiteY110" fmla="*/ 3588328 h 4531303"/>
              <a:gd name="connsiteX111" fmla="*/ 2210969 w 4316523"/>
              <a:gd name="connsiteY111" fmla="*/ 3780733 h 4531303"/>
              <a:gd name="connsiteX112" fmla="*/ 2208112 w 4316523"/>
              <a:gd name="connsiteY112" fmla="*/ 3973138 h 4531303"/>
              <a:gd name="connsiteX113" fmla="*/ 2203349 w 4316523"/>
              <a:gd name="connsiteY113" fmla="*/ 4069341 h 4531303"/>
              <a:gd name="connsiteX114" fmla="*/ 2201444 w 4316523"/>
              <a:gd name="connsiteY114" fmla="*/ 4099821 h 4531303"/>
              <a:gd name="connsiteX115" fmla="*/ 2201444 w 4316523"/>
              <a:gd name="connsiteY115" fmla="*/ 4104583 h 4531303"/>
              <a:gd name="connsiteX116" fmla="*/ 2200492 w 4316523"/>
              <a:gd name="connsiteY116" fmla="*/ 4122681 h 4531303"/>
              <a:gd name="connsiteX117" fmla="*/ 2197634 w 4316523"/>
              <a:gd name="connsiteY117" fmla="*/ 4159828 h 4531303"/>
              <a:gd name="connsiteX118" fmla="*/ 2190967 w 4316523"/>
              <a:gd name="connsiteY118" fmla="*/ 4235076 h 4531303"/>
              <a:gd name="connsiteX119" fmla="*/ 2158582 w 4316523"/>
              <a:gd name="connsiteY119" fmla="*/ 4531303 h 4531303"/>
              <a:gd name="connsiteX0" fmla="*/ 3595933 w 3669016"/>
              <a:gd name="connsiteY0" fmla="*/ 0 h 4501982"/>
              <a:gd name="connsiteX1" fmla="*/ 3653054 w 3669016"/>
              <a:gd name="connsiteY1" fmla="*/ 1635910 h 4501982"/>
              <a:gd name="connsiteX2" fmla="*/ 3601619 w 3669016"/>
              <a:gd name="connsiteY2" fmla="*/ 1716872 h 4501982"/>
              <a:gd name="connsiteX3" fmla="*/ 3573997 w 3669016"/>
              <a:gd name="connsiteY3" fmla="*/ 1756877 h 4501982"/>
              <a:gd name="connsiteX4" fmla="*/ 3544469 w 3669016"/>
              <a:gd name="connsiteY4" fmla="*/ 1794977 h 4501982"/>
              <a:gd name="connsiteX5" fmla="*/ 3530182 w 3669016"/>
              <a:gd name="connsiteY5" fmla="*/ 1814027 h 4501982"/>
              <a:gd name="connsiteX6" fmla="*/ 3514942 w 3669016"/>
              <a:gd name="connsiteY6" fmla="*/ 1832125 h 4501982"/>
              <a:gd name="connsiteX7" fmla="*/ 3483509 w 3669016"/>
              <a:gd name="connsiteY7" fmla="*/ 1869272 h 4501982"/>
              <a:gd name="connsiteX8" fmla="*/ 3450172 w 3669016"/>
              <a:gd name="connsiteY8" fmla="*/ 1904515 h 4501982"/>
              <a:gd name="connsiteX9" fmla="*/ 3416834 w 3669016"/>
              <a:gd name="connsiteY9" fmla="*/ 1938805 h 4501982"/>
              <a:gd name="connsiteX10" fmla="*/ 3106319 w 3669016"/>
              <a:gd name="connsiteY10" fmla="*/ 2164547 h 4501982"/>
              <a:gd name="connsiteX11" fmla="*/ 3063457 w 3669016"/>
              <a:gd name="connsiteY11" fmla="*/ 2186455 h 4501982"/>
              <a:gd name="connsiteX12" fmla="*/ 3019642 w 3669016"/>
              <a:gd name="connsiteY12" fmla="*/ 2205505 h 4501982"/>
              <a:gd name="connsiteX13" fmla="*/ 2997734 w 3669016"/>
              <a:gd name="connsiteY13" fmla="*/ 2215030 h 4501982"/>
              <a:gd name="connsiteX14" fmla="*/ 2974874 w 3669016"/>
              <a:gd name="connsiteY14" fmla="*/ 2222650 h 4501982"/>
              <a:gd name="connsiteX15" fmla="*/ 2929154 w 3669016"/>
              <a:gd name="connsiteY15" fmla="*/ 2238842 h 4501982"/>
              <a:gd name="connsiteX16" fmla="*/ 2741512 w 3669016"/>
              <a:gd name="connsiteY16" fmla="*/ 2280752 h 4501982"/>
              <a:gd name="connsiteX17" fmla="*/ 2645309 w 3669016"/>
              <a:gd name="connsiteY17" fmla="*/ 2290277 h 4501982"/>
              <a:gd name="connsiteX18" fmla="*/ 2597684 w 3669016"/>
              <a:gd name="connsiteY18" fmla="*/ 2292182 h 4501982"/>
              <a:gd name="connsiteX19" fmla="*/ 2549107 w 3669016"/>
              <a:gd name="connsiteY19" fmla="*/ 2292182 h 4501982"/>
              <a:gd name="connsiteX20" fmla="*/ 2501482 w 3669016"/>
              <a:gd name="connsiteY20" fmla="*/ 2289325 h 4501982"/>
              <a:gd name="connsiteX21" fmla="*/ 2477669 w 3669016"/>
              <a:gd name="connsiteY21" fmla="*/ 2287420 h 4501982"/>
              <a:gd name="connsiteX22" fmla="*/ 2453857 w 3669016"/>
              <a:gd name="connsiteY22" fmla="*/ 2284562 h 4501982"/>
              <a:gd name="connsiteX23" fmla="*/ 2406232 w 3669016"/>
              <a:gd name="connsiteY23" fmla="*/ 2278847 h 4501982"/>
              <a:gd name="connsiteX24" fmla="*/ 2358607 w 3669016"/>
              <a:gd name="connsiteY24" fmla="*/ 2270275 h 4501982"/>
              <a:gd name="connsiteX25" fmla="*/ 2334794 w 3669016"/>
              <a:gd name="connsiteY25" fmla="*/ 2265512 h 4501982"/>
              <a:gd name="connsiteX26" fmla="*/ 2311934 w 3669016"/>
              <a:gd name="connsiteY26" fmla="*/ 2259797 h 4501982"/>
              <a:gd name="connsiteX27" fmla="*/ 2265262 w 3669016"/>
              <a:gd name="connsiteY27" fmla="*/ 2247415 h 4501982"/>
              <a:gd name="connsiteX28" fmla="*/ 2219542 w 3669016"/>
              <a:gd name="connsiteY28" fmla="*/ 2232175 h 4501982"/>
              <a:gd name="connsiteX29" fmla="*/ 2196682 w 3669016"/>
              <a:gd name="connsiteY29" fmla="*/ 2224555 h 4501982"/>
              <a:gd name="connsiteX30" fmla="*/ 2174774 w 3669016"/>
              <a:gd name="connsiteY30" fmla="*/ 2215982 h 4501982"/>
              <a:gd name="connsiteX31" fmla="*/ 2130007 w 3669016"/>
              <a:gd name="connsiteY31" fmla="*/ 2196932 h 4501982"/>
              <a:gd name="connsiteX32" fmla="*/ 2087144 w 3669016"/>
              <a:gd name="connsiteY32" fmla="*/ 2175025 h 4501982"/>
              <a:gd name="connsiteX33" fmla="*/ 2004277 w 3669016"/>
              <a:gd name="connsiteY33" fmla="*/ 2126447 h 4501982"/>
              <a:gd name="connsiteX34" fmla="*/ 1993799 w 3669016"/>
              <a:gd name="connsiteY34" fmla="*/ 2119780 h 4501982"/>
              <a:gd name="connsiteX35" fmla="*/ 1984274 w 3669016"/>
              <a:gd name="connsiteY35" fmla="*/ 2113112 h 4501982"/>
              <a:gd name="connsiteX36" fmla="*/ 1965224 w 3669016"/>
              <a:gd name="connsiteY36" fmla="*/ 2098825 h 4501982"/>
              <a:gd name="connsiteX37" fmla="*/ 1946174 w 3669016"/>
              <a:gd name="connsiteY37" fmla="*/ 2084537 h 4501982"/>
              <a:gd name="connsiteX38" fmla="*/ 1927124 w 3669016"/>
              <a:gd name="connsiteY38" fmla="*/ 2069297 h 4501982"/>
              <a:gd name="connsiteX39" fmla="*/ 1909027 w 3669016"/>
              <a:gd name="connsiteY39" fmla="*/ 2054057 h 4501982"/>
              <a:gd name="connsiteX40" fmla="*/ 1890929 w 3669016"/>
              <a:gd name="connsiteY40" fmla="*/ 2037865 h 4501982"/>
              <a:gd name="connsiteX41" fmla="*/ 1856639 w 3669016"/>
              <a:gd name="connsiteY41" fmla="*/ 2004527 h 4501982"/>
              <a:gd name="connsiteX42" fmla="*/ 1738529 w 3669016"/>
              <a:gd name="connsiteY42" fmla="*/ 1853080 h 4501982"/>
              <a:gd name="connsiteX43" fmla="*/ 1654709 w 3669016"/>
              <a:gd name="connsiteY43" fmla="*/ 1679725 h 4501982"/>
              <a:gd name="connsiteX44" fmla="*/ 1608037 w 3669016"/>
              <a:gd name="connsiteY44" fmla="*/ 1493035 h 4501982"/>
              <a:gd name="connsiteX45" fmla="*/ 1601369 w 3669016"/>
              <a:gd name="connsiteY45" fmla="*/ 1300630 h 4501982"/>
              <a:gd name="connsiteX46" fmla="*/ 1614704 w 3669016"/>
              <a:gd name="connsiteY46" fmla="*/ 1205380 h 4501982"/>
              <a:gd name="connsiteX47" fmla="*/ 1626134 w 3669016"/>
              <a:gd name="connsiteY47" fmla="*/ 1158707 h 4501982"/>
              <a:gd name="connsiteX48" fmla="*/ 1632802 w 3669016"/>
              <a:gd name="connsiteY48" fmla="*/ 1135847 h 4501982"/>
              <a:gd name="connsiteX49" fmla="*/ 1640422 w 3669016"/>
              <a:gd name="connsiteY49" fmla="*/ 1112987 h 4501982"/>
              <a:gd name="connsiteX50" fmla="*/ 1656614 w 3669016"/>
              <a:gd name="connsiteY50" fmla="*/ 1068220 h 4501982"/>
              <a:gd name="connsiteX51" fmla="*/ 1676617 w 3669016"/>
              <a:gd name="connsiteY51" fmla="*/ 1024405 h 4501982"/>
              <a:gd name="connsiteX52" fmla="*/ 1725194 w 3669016"/>
              <a:gd name="connsiteY52" fmla="*/ 941537 h 4501982"/>
              <a:gd name="connsiteX53" fmla="*/ 1785202 w 3669016"/>
              <a:gd name="connsiteY53" fmla="*/ 866290 h 4501982"/>
              <a:gd name="connsiteX54" fmla="*/ 1854734 w 3669016"/>
              <a:gd name="connsiteY54" fmla="*/ 799615 h 4501982"/>
              <a:gd name="connsiteX55" fmla="*/ 2199539 w 3669016"/>
              <a:gd name="connsiteY55" fmla="*/ 639595 h 4501982"/>
              <a:gd name="connsiteX56" fmla="*/ 2390992 w 3669016"/>
              <a:gd name="connsiteY56" fmla="*/ 641500 h 4501982"/>
              <a:gd name="connsiteX57" fmla="*/ 2483384 w 3669016"/>
              <a:gd name="connsiteY57" fmla="*/ 667217 h 4501982"/>
              <a:gd name="connsiteX58" fmla="*/ 2505292 w 3669016"/>
              <a:gd name="connsiteY58" fmla="*/ 676742 h 4501982"/>
              <a:gd name="connsiteX59" fmla="*/ 2527199 w 3669016"/>
              <a:gd name="connsiteY59" fmla="*/ 687220 h 4501982"/>
              <a:gd name="connsiteX60" fmla="*/ 2549107 w 3669016"/>
              <a:gd name="connsiteY60" fmla="*/ 697697 h 4501982"/>
              <a:gd name="connsiteX61" fmla="*/ 2570062 w 3669016"/>
              <a:gd name="connsiteY61" fmla="*/ 710080 h 4501982"/>
              <a:gd name="connsiteX62" fmla="*/ 2714842 w 3669016"/>
              <a:gd name="connsiteY62" fmla="*/ 835810 h 4501982"/>
              <a:gd name="connsiteX63" fmla="*/ 2816759 w 3669016"/>
              <a:gd name="connsiteY63" fmla="*/ 998687 h 4501982"/>
              <a:gd name="connsiteX64" fmla="*/ 2889149 w 3669016"/>
              <a:gd name="connsiteY64" fmla="*/ 1373020 h 4501982"/>
              <a:gd name="connsiteX65" fmla="*/ 2810092 w 3669016"/>
              <a:gd name="connsiteY65" fmla="*/ 1748305 h 4501982"/>
              <a:gd name="connsiteX66" fmla="*/ 2641499 w 3669016"/>
              <a:gd name="connsiteY66" fmla="*/ 2094062 h 4501982"/>
              <a:gd name="connsiteX67" fmla="*/ 2171917 w 3669016"/>
              <a:gd name="connsiteY67" fmla="*/ 2701757 h 4501982"/>
              <a:gd name="connsiteX68" fmla="*/ 1872832 w 3669016"/>
              <a:gd name="connsiteY68" fmla="*/ 2943692 h 4501982"/>
              <a:gd name="connsiteX69" fmla="*/ 1531837 w 3669016"/>
              <a:gd name="connsiteY69" fmla="*/ 3120857 h 4501982"/>
              <a:gd name="connsiteX70" fmla="*/ 1508977 w 3669016"/>
              <a:gd name="connsiteY70" fmla="*/ 3129430 h 4501982"/>
              <a:gd name="connsiteX71" fmla="*/ 1486117 w 3669016"/>
              <a:gd name="connsiteY71" fmla="*/ 3137050 h 4501982"/>
              <a:gd name="connsiteX72" fmla="*/ 1440397 w 3669016"/>
              <a:gd name="connsiteY72" fmla="*/ 3152290 h 4501982"/>
              <a:gd name="connsiteX73" fmla="*/ 1348004 w 3669016"/>
              <a:gd name="connsiteY73" fmla="*/ 3178960 h 4501982"/>
              <a:gd name="connsiteX74" fmla="*/ 1253707 w 3669016"/>
              <a:gd name="connsiteY74" fmla="*/ 3198962 h 4501982"/>
              <a:gd name="connsiteX75" fmla="*/ 1206082 w 3669016"/>
              <a:gd name="connsiteY75" fmla="*/ 3206582 h 4501982"/>
              <a:gd name="connsiteX76" fmla="*/ 1158457 w 3669016"/>
              <a:gd name="connsiteY76" fmla="*/ 3213250 h 4501982"/>
              <a:gd name="connsiteX77" fmla="*/ 774599 w 3669016"/>
              <a:gd name="connsiteY77" fmla="*/ 3208487 h 4501982"/>
              <a:gd name="connsiteX78" fmla="*/ 750787 w 3669016"/>
              <a:gd name="connsiteY78" fmla="*/ 3205630 h 4501982"/>
              <a:gd name="connsiteX79" fmla="*/ 726974 w 3669016"/>
              <a:gd name="connsiteY79" fmla="*/ 3200867 h 4501982"/>
              <a:gd name="connsiteX80" fmla="*/ 679349 w 3669016"/>
              <a:gd name="connsiteY80" fmla="*/ 3191342 h 4501982"/>
              <a:gd name="connsiteX81" fmla="*/ 632677 w 3669016"/>
              <a:gd name="connsiteY81" fmla="*/ 3179912 h 4501982"/>
              <a:gd name="connsiteX82" fmla="*/ 586004 w 3669016"/>
              <a:gd name="connsiteY82" fmla="*/ 3167530 h 4501982"/>
              <a:gd name="connsiteX83" fmla="*/ 540284 w 3669016"/>
              <a:gd name="connsiteY83" fmla="*/ 3151337 h 4501982"/>
              <a:gd name="connsiteX84" fmla="*/ 495517 w 3669016"/>
              <a:gd name="connsiteY84" fmla="*/ 3135145 h 4501982"/>
              <a:gd name="connsiteX85" fmla="*/ 451702 w 3669016"/>
              <a:gd name="connsiteY85" fmla="*/ 3116095 h 4501982"/>
              <a:gd name="connsiteX86" fmla="*/ 407887 w 3669016"/>
              <a:gd name="connsiteY86" fmla="*/ 3095140 h 4501982"/>
              <a:gd name="connsiteX87" fmla="*/ 108802 w 3669016"/>
              <a:gd name="connsiteY87" fmla="*/ 2857967 h 4501982"/>
              <a:gd name="connsiteX88" fmla="*/ 81179 w 3669016"/>
              <a:gd name="connsiteY88" fmla="*/ 2818915 h 4501982"/>
              <a:gd name="connsiteX89" fmla="*/ 67844 w 3669016"/>
              <a:gd name="connsiteY89" fmla="*/ 2798912 h 4501982"/>
              <a:gd name="connsiteX90" fmla="*/ 56414 w 3669016"/>
              <a:gd name="connsiteY90" fmla="*/ 2777957 h 4501982"/>
              <a:gd name="connsiteX91" fmla="*/ 50699 w 3669016"/>
              <a:gd name="connsiteY91" fmla="*/ 2767480 h 4501982"/>
              <a:gd name="connsiteX92" fmla="*/ 45937 w 3669016"/>
              <a:gd name="connsiteY92" fmla="*/ 2757002 h 4501982"/>
              <a:gd name="connsiteX93" fmla="*/ 35459 w 3669016"/>
              <a:gd name="connsiteY93" fmla="*/ 2735095 h 4501982"/>
              <a:gd name="connsiteX94" fmla="*/ 26887 w 3669016"/>
              <a:gd name="connsiteY94" fmla="*/ 2712235 h 4501982"/>
              <a:gd name="connsiteX95" fmla="*/ 19267 w 3669016"/>
              <a:gd name="connsiteY95" fmla="*/ 2689375 h 4501982"/>
              <a:gd name="connsiteX96" fmla="*/ 4979 w 3669016"/>
              <a:gd name="connsiteY96" fmla="*/ 2498875 h 4501982"/>
              <a:gd name="connsiteX97" fmla="*/ 73559 w 3669016"/>
              <a:gd name="connsiteY97" fmla="*/ 2319805 h 4501982"/>
              <a:gd name="connsiteX98" fmla="*/ 201194 w 3669016"/>
              <a:gd name="connsiteY98" fmla="*/ 2175977 h 4501982"/>
              <a:gd name="connsiteX99" fmla="*/ 366929 w 3669016"/>
              <a:gd name="connsiteY99" fmla="*/ 2078822 h 4501982"/>
              <a:gd name="connsiteX100" fmla="*/ 553619 w 3669016"/>
              <a:gd name="connsiteY100" fmla="*/ 2033102 h 4501982"/>
              <a:gd name="connsiteX101" fmla="*/ 935572 w 3669016"/>
              <a:gd name="connsiteY101" fmla="*/ 2060725 h 4501982"/>
              <a:gd name="connsiteX102" fmla="*/ 1120357 w 3669016"/>
              <a:gd name="connsiteY102" fmla="*/ 2114065 h 4501982"/>
              <a:gd name="connsiteX103" fmla="*/ 1298474 w 3669016"/>
              <a:gd name="connsiteY103" fmla="*/ 2186455 h 4501982"/>
              <a:gd name="connsiteX104" fmla="*/ 1468019 w 3669016"/>
              <a:gd name="connsiteY104" fmla="*/ 2276942 h 4501982"/>
              <a:gd name="connsiteX105" fmla="*/ 1627087 w 3669016"/>
              <a:gd name="connsiteY105" fmla="*/ 2385527 h 4501982"/>
              <a:gd name="connsiteX106" fmla="*/ 1896644 w 3669016"/>
              <a:gd name="connsiteY106" fmla="*/ 2658895 h 4501982"/>
              <a:gd name="connsiteX107" fmla="*/ 2080477 w 3669016"/>
              <a:gd name="connsiteY107" fmla="*/ 2996080 h 4501982"/>
              <a:gd name="connsiteX108" fmla="*/ 2139532 w 3669016"/>
              <a:gd name="connsiteY108" fmla="*/ 3178960 h 4501982"/>
              <a:gd name="connsiteX109" fmla="*/ 2179537 w 3669016"/>
              <a:gd name="connsiteY109" fmla="*/ 3367555 h 4501982"/>
              <a:gd name="connsiteX110" fmla="*/ 2202397 w 3669016"/>
              <a:gd name="connsiteY110" fmla="*/ 3559007 h 4501982"/>
              <a:gd name="connsiteX111" fmla="*/ 2210969 w 3669016"/>
              <a:gd name="connsiteY111" fmla="*/ 3751412 h 4501982"/>
              <a:gd name="connsiteX112" fmla="*/ 2208112 w 3669016"/>
              <a:gd name="connsiteY112" fmla="*/ 3943817 h 4501982"/>
              <a:gd name="connsiteX113" fmla="*/ 2203349 w 3669016"/>
              <a:gd name="connsiteY113" fmla="*/ 4040020 h 4501982"/>
              <a:gd name="connsiteX114" fmla="*/ 2201444 w 3669016"/>
              <a:gd name="connsiteY114" fmla="*/ 4070500 h 4501982"/>
              <a:gd name="connsiteX115" fmla="*/ 2201444 w 3669016"/>
              <a:gd name="connsiteY115" fmla="*/ 4075262 h 4501982"/>
              <a:gd name="connsiteX116" fmla="*/ 2200492 w 3669016"/>
              <a:gd name="connsiteY116" fmla="*/ 4093360 h 4501982"/>
              <a:gd name="connsiteX117" fmla="*/ 2197634 w 3669016"/>
              <a:gd name="connsiteY117" fmla="*/ 4130507 h 4501982"/>
              <a:gd name="connsiteX118" fmla="*/ 2190967 w 3669016"/>
              <a:gd name="connsiteY118" fmla="*/ 4205755 h 4501982"/>
              <a:gd name="connsiteX119" fmla="*/ 2158582 w 3669016"/>
              <a:gd name="connsiteY119" fmla="*/ 4501982 h 4501982"/>
              <a:gd name="connsiteX0" fmla="*/ 3595933 w 3843122"/>
              <a:gd name="connsiteY0" fmla="*/ 0 h 4501982"/>
              <a:gd name="connsiteX1" fmla="*/ 3653054 w 3843122"/>
              <a:gd name="connsiteY1" fmla="*/ 1635910 h 4501982"/>
              <a:gd name="connsiteX2" fmla="*/ 3601619 w 3843122"/>
              <a:gd name="connsiteY2" fmla="*/ 1716872 h 4501982"/>
              <a:gd name="connsiteX3" fmla="*/ 3573997 w 3843122"/>
              <a:gd name="connsiteY3" fmla="*/ 1756877 h 4501982"/>
              <a:gd name="connsiteX4" fmla="*/ 3544469 w 3843122"/>
              <a:gd name="connsiteY4" fmla="*/ 1794977 h 4501982"/>
              <a:gd name="connsiteX5" fmla="*/ 3530182 w 3843122"/>
              <a:gd name="connsiteY5" fmla="*/ 1814027 h 4501982"/>
              <a:gd name="connsiteX6" fmla="*/ 3514942 w 3843122"/>
              <a:gd name="connsiteY6" fmla="*/ 1832125 h 4501982"/>
              <a:gd name="connsiteX7" fmla="*/ 3483509 w 3843122"/>
              <a:gd name="connsiteY7" fmla="*/ 1869272 h 4501982"/>
              <a:gd name="connsiteX8" fmla="*/ 3450172 w 3843122"/>
              <a:gd name="connsiteY8" fmla="*/ 1904515 h 4501982"/>
              <a:gd name="connsiteX9" fmla="*/ 3416834 w 3843122"/>
              <a:gd name="connsiteY9" fmla="*/ 1938805 h 4501982"/>
              <a:gd name="connsiteX10" fmla="*/ 3106319 w 3843122"/>
              <a:gd name="connsiteY10" fmla="*/ 2164547 h 4501982"/>
              <a:gd name="connsiteX11" fmla="*/ 3063457 w 3843122"/>
              <a:gd name="connsiteY11" fmla="*/ 2186455 h 4501982"/>
              <a:gd name="connsiteX12" fmla="*/ 3019642 w 3843122"/>
              <a:gd name="connsiteY12" fmla="*/ 2205505 h 4501982"/>
              <a:gd name="connsiteX13" fmla="*/ 2997734 w 3843122"/>
              <a:gd name="connsiteY13" fmla="*/ 2215030 h 4501982"/>
              <a:gd name="connsiteX14" fmla="*/ 2974874 w 3843122"/>
              <a:gd name="connsiteY14" fmla="*/ 2222650 h 4501982"/>
              <a:gd name="connsiteX15" fmla="*/ 2929154 w 3843122"/>
              <a:gd name="connsiteY15" fmla="*/ 2238842 h 4501982"/>
              <a:gd name="connsiteX16" fmla="*/ 2741512 w 3843122"/>
              <a:gd name="connsiteY16" fmla="*/ 2280752 h 4501982"/>
              <a:gd name="connsiteX17" fmla="*/ 2645309 w 3843122"/>
              <a:gd name="connsiteY17" fmla="*/ 2290277 h 4501982"/>
              <a:gd name="connsiteX18" fmla="*/ 2597684 w 3843122"/>
              <a:gd name="connsiteY18" fmla="*/ 2292182 h 4501982"/>
              <a:gd name="connsiteX19" fmla="*/ 2549107 w 3843122"/>
              <a:gd name="connsiteY19" fmla="*/ 2292182 h 4501982"/>
              <a:gd name="connsiteX20" fmla="*/ 2501482 w 3843122"/>
              <a:gd name="connsiteY20" fmla="*/ 2289325 h 4501982"/>
              <a:gd name="connsiteX21" fmla="*/ 2477669 w 3843122"/>
              <a:gd name="connsiteY21" fmla="*/ 2287420 h 4501982"/>
              <a:gd name="connsiteX22" fmla="*/ 2453857 w 3843122"/>
              <a:gd name="connsiteY22" fmla="*/ 2284562 h 4501982"/>
              <a:gd name="connsiteX23" fmla="*/ 2406232 w 3843122"/>
              <a:gd name="connsiteY23" fmla="*/ 2278847 h 4501982"/>
              <a:gd name="connsiteX24" fmla="*/ 2358607 w 3843122"/>
              <a:gd name="connsiteY24" fmla="*/ 2270275 h 4501982"/>
              <a:gd name="connsiteX25" fmla="*/ 2334794 w 3843122"/>
              <a:gd name="connsiteY25" fmla="*/ 2265512 h 4501982"/>
              <a:gd name="connsiteX26" fmla="*/ 2311934 w 3843122"/>
              <a:gd name="connsiteY26" fmla="*/ 2259797 h 4501982"/>
              <a:gd name="connsiteX27" fmla="*/ 2265262 w 3843122"/>
              <a:gd name="connsiteY27" fmla="*/ 2247415 h 4501982"/>
              <a:gd name="connsiteX28" fmla="*/ 2219542 w 3843122"/>
              <a:gd name="connsiteY28" fmla="*/ 2232175 h 4501982"/>
              <a:gd name="connsiteX29" fmla="*/ 2196682 w 3843122"/>
              <a:gd name="connsiteY29" fmla="*/ 2224555 h 4501982"/>
              <a:gd name="connsiteX30" fmla="*/ 2174774 w 3843122"/>
              <a:gd name="connsiteY30" fmla="*/ 2215982 h 4501982"/>
              <a:gd name="connsiteX31" fmla="*/ 2130007 w 3843122"/>
              <a:gd name="connsiteY31" fmla="*/ 2196932 h 4501982"/>
              <a:gd name="connsiteX32" fmla="*/ 2087144 w 3843122"/>
              <a:gd name="connsiteY32" fmla="*/ 2175025 h 4501982"/>
              <a:gd name="connsiteX33" fmla="*/ 2004277 w 3843122"/>
              <a:gd name="connsiteY33" fmla="*/ 2126447 h 4501982"/>
              <a:gd name="connsiteX34" fmla="*/ 1993799 w 3843122"/>
              <a:gd name="connsiteY34" fmla="*/ 2119780 h 4501982"/>
              <a:gd name="connsiteX35" fmla="*/ 1984274 w 3843122"/>
              <a:gd name="connsiteY35" fmla="*/ 2113112 h 4501982"/>
              <a:gd name="connsiteX36" fmla="*/ 1965224 w 3843122"/>
              <a:gd name="connsiteY36" fmla="*/ 2098825 h 4501982"/>
              <a:gd name="connsiteX37" fmla="*/ 1946174 w 3843122"/>
              <a:gd name="connsiteY37" fmla="*/ 2084537 h 4501982"/>
              <a:gd name="connsiteX38" fmla="*/ 1927124 w 3843122"/>
              <a:gd name="connsiteY38" fmla="*/ 2069297 h 4501982"/>
              <a:gd name="connsiteX39" fmla="*/ 1909027 w 3843122"/>
              <a:gd name="connsiteY39" fmla="*/ 2054057 h 4501982"/>
              <a:gd name="connsiteX40" fmla="*/ 1890929 w 3843122"/>
              <a:gd name="connsiteY40" fmla="*/ 2037865 h 4501982"/>
              <a:gd name="connsiteX41" fmla="*/ 1856639 w 3843122"/>
              <a:gd name="connsiteY41" fmla="*/ 2004527 h 4501982"/>
              <a:gd name="connsiteX42" fmla="*/ 1738529 w 3843122"/>
              <a:gd name="connsiteY42" fmla="*/ 1853080 h 4501982"/>
              <a:gd name="connsiteX43" fmla="*/ 1654709 w 3843122"/>
              <a:gd name="connsiteY43" fmla="*/ 1679725 h 4501982"/>
              <a:gd name="connsiteX44" fmla="*/ 1608037 w 3843122"/>
              <a:gd name="connsiteY44" fmla="*/ 1493035 h 4501982"/>
              <a:gd name="connsiteX45" fmla="*/ 1601369 w 3843122"/>
              <a:gd name="connsiteY45" fmla="*/ 1300630 h 4501982"/>
              <a:gd name="connsiteX46" fmla="*/ 1614704 w 3843122"/>
              <a:gd name="connsiteY46" fmla="*/ 1205380 h 4501982"/>
              <a:gd name="connsiteX47" fmla="*/ 1626134 w 3843122"/>
              <a:gd name="connsiteY47" fmla="*/ 1158707 h 4501982"/>
              <a:gd name="connsiteX48" fmla="*/ 1632802 w 3843122"/>
              <a:gd name="connsiteY48" fmla="*/ 1135847 h 4501982"/>
              <a:gd name="connsiteX49" fmla="*/ 1640422 w 3843122"/>
              <a:gd name="connsiteY49" fmla="*/ 1112987 h 4501982"/>
              <a:gd name="connsiteX50" fmla="*/ 1656614 w 3843122"/>
              <a:gd name="connsiteY50" fmla="*/ 1068220 h 4501982"/>
              <a:gd name="connsiteX51" fmla="*/ 1676617 w 3843122"/>
              <a:gd name="connsiteY51" fmla="*/ 1024405 h 4501982"/>
              <a:gd name="connsiteX52" fmla="*/ 1725194 w 3843122"/>
              <a:gd name="connsiteY52" fmla="*/ 941537 h 4501982"/>
              <a:gd name="connsiteX53" fmla="*/ 1785202 w 3843122"/>
              <a:gd name="connsiteY53" fmla="*/ 866290 h 4501982"/>
              <a:gd name="connsiteX54" fmla="*/ 1854734 w 3843122"/>
              <a:gd name="connsiteY54" fmla="*/ 799615 h 4501982"/>
              <a:gd name="connsiteX55" fmla="*/ 2199539 w 3843122"/>
              <a:gd name="connsiteY55" fmla="*/ 639595 h 4501982"/>
              <a:gd name="connsiteX56" fmla="*/ 2390992 w 3843122"/>
              <a:gd name="connsiteY56" fmla="*/ 641500 h 4501982"/>
              <a:gd name="connsiteX57" fmla="*/ 2483384 w 3843122"/>
              <a:gd name="connsiteY57" fmla="*/ 667217 h 4501982"/>
              <a:gd name="connsiteX58" fmla="*/ 2505292 w 3843122"/>
              <a:gd name="connsiteY58" fmla="*/ 676742 h 4501982"/>
              <a:gd name="connsiteX59" fmla="*/ 2527199 w 3843122"/>
              <a:gd name="connsiteY59" fmla="*/ 687220 h 4501982"/>
              <a:gd name="connsiteX60" fmla="*/ 2549107 w 3843122"/>
              <a:gd name="connsiteY60" fmla="*/ 697697 h 4501982"/>
              <a:gd name="connsiteX61" fmla="*/ 2570062 w 3843122"/>
              <a:gd name="connsiteY61" fmla="*/ 710080 h 4501982"/>
              <a:gd name="connsiteX62" fmla="*/ 2714842 w 3843122"/>
              <a:gd name="connsiteY62" fmla="*/ 835810 h 4501982"/>
              <a:gd name="connsiteX63" fmla="*/ 2816759 w 3843122"/>
              <a:gd name="connsiteY63" fmla="*/ 998687 h 4501982"/>
              <a:gd name="connsiteX64" fmla="*/ 2889149 w 3843122"/>
              <a:gd name="connsiteY64" fmla="*/ 1373020 h 4501982"/>
              <a:gd name="connsiteX65" fmla="*/ 2810092 w 3843122"/>
              <a:gd name="connsiteY65" fmla="*/ 1748305 h 4501982"/>
              <a:gd name="connsiteX66" fmla="*/ 2641499 w 3843122"/>
              <a:gd name="connsiteY66" fmla="*/ 2094062 h 4501982"/>
              <a:gd name="connsiteX67" fmla="*/ 2171917 w 3843122"/>
              <a:gd name="connsiteY67" fmla="*/ 2701757 h 4501982"/>
              <a:gd name="connsiteX68" fmla="*/ 1872832 w 3843122"/>
              <a:gd name="connsiteY68" fmla="*/ 2943692 h 4501982"/>
              <a:gd name="connsiteX69" fmla="*/ 1531837 w 3843122"/>
              <a:gd name="connsiteY69" fmla="*/ 3120857 h 4501982"/>
              <a:gd name="connsiteX70" fmla="*/ 1508977 w 3843122"/>
              <a:gd name="connsiteY70" fmla="*/ 3129430 h 4501982"/>
              <a:gd name="connsiteX71" fmla="*/ 1486117 w 3843122"/>
              <a:gd name="connsiteY71" fmla="*/ 3137050 h 4501982"/>
              <a:gd name="connsiteX72" fmla="*/ 1440397 w 3843122"/>
              <a:gd name="connsiteY72" fmla="*/ 3152290 h 4501982"/>
              <a:gd name="connsiteX73" fmla="*/ 1348004 w 3843122"/>
              <a:gd name="connsiteY73" fmla="*/ 3178960 h 4501982"/>
              <a:gd name="connsiteX74" fmla="*/ 1253707 w 3843122"/>
              <a:gd name="connsiteY74" fmla="*/ 3198962 h 4501982"/>
              <a:gd name="connsiteX75" fmla="*/ 1206082 w 3843122"/>
              <a:gd name="connsiteY75" fmla="*/ 3206582 h 4501982"/>
              <a:gd name="connsiteX76" fmla="*/ 1158457 w 3843122"/>
              <a:gd name="connsiteY76" fmla="*/ 3213250 h 4501982"/>
              <a:gd name="connsiteX77" fmla="*/ 774599 w 3843122"/>
              <a:gd name="connsiteY77" fmla="*/ 3208487 h 4501982"/>
              <a:gd name="connsiteX78" fmla="*/ 750787 w 3843122"/>
              <a:gd name="connsiteY78" fmla="*/ 3205630 h 4501982"/>
              <a:gd name="connsiteX79" fmla="*/ 726974 w 3843122"/>
              <a:gd name="connsiteY79" fmla="*/ 3200867 h 4501982"/>
              <a:gd name="connsiteX80" fmla="*/ 679349 w 3843122"/>
              <a:gd name="connsiteY80" fmla="*/ 3191342 h 4501982"/>
              <a:gd name="connsiteX81" fmla="*/ 632677 w 3843122"/>
              <a:gd name="connsiteY81" fmla="*/ 3179912 h 4501982"/>
              <a:gd name="connsiteX82" fmla="*/ 586004 w 3843122"/>
              <a:gd name="connsiteY82" fmla="*/ 3167530 h 4501982"/>
              <a:gd name="connsiteX83" fmla="*/ 540284 w 3843122"/>
              <a:gd name="connsiteY83" fmla="*/ 3151337 h 4501982"/>
              <a:gd name="connsiteX84" fmla="*/ 495517 w 3843122"/>
              <a:gd name="connsiteY84" fmla="*/ 3135145 h 4501982"/>
              <a:gd name="connsiteX85" fmla="*/ 451702 w 3843122"/>
              <a:gd name="connsiteY85" fmla="*/ 3116095 h 4501982"/>
              <a:gd name="connsiteX86" fmla="*/ 407887 w 3843122"/>
              <a:gd name="connsiteY86" fmla="*/ 3095140 h 4501982"/>
              <a:gd name="connsiteX87" fmla="*/ 108802 w 3843122"/>
              <a:gd name="connsiteY87" fmla="*/ 2857967 h 4501982"/>
              <a:gd name="connsiteX88" fmla="*/ 81179 w 3843122"/>
              <a:gd name="connsiteY88" fmla="*/ 2818915 h 4501982"/>
              <a:gd name="connsiteX89" fmla="*/ 67844 w 3843122"/>
              <a:gd name="connsiteY89" fmla="*/ 2798912 h 4501982"/>
              <a:gd name="connsiteX90" fmla="*/ 56414 w 3843122"/>
              <a:gd name="connsiteY90" fmla="*/ 2777957 h 4501982"/>
              <a:gd name="connsiteX91" fmla="*/ 50699 w 3843122"/>
              <a:gd name="connsiteY91" fmla="*/ 2767480 h 4501982"/>
              <a:gd name="connsiteX92" fmla="*/ 45937 w 3843122"/>
              <a:gd name="connsiteY92" fmla="*/ 2757002 h 4501982"/>
              <a:gd name="connsiteX93" fmla="*/ 35459 w 3843122"/>
              <a:gd name="connsiteY93" fmla="*/ 2735095 h 4501982"/>
              <a:gd name="connsiteX94" fmla="*/ 26887 w 3843122"/>
              <a:gd name="connsiteY94" fmla="*/ 2712235 h 4501982"/>
              <a:gd name="connsiteX95" fmla="*/ 19267 w 3843122"/>
              <a:gd name="connsiteY95" fmla="*/ 2689375 h 4501982"/>
              <a:gd name="connsiteX96" fmla="*/ 4979 w 3843122"/>
              <a:gd name="connsiteY96" fmla="*/ 2498875 h 4501982"/>
              <a:gd name="connsiteX97" fmla="*/ 73559 w 3843122"/>
              <a:gd name="connsiteY97" fmla="*/ 2319805 h 4501982"/>
              <a:gd name="connsiteX98" fmla="*/ 201194 w 3843122"/>
              <a:gd name="connsiteY98" fmla="*/ 2175977 h 4501982"/>
              <a:gd name="connsiteX99" fmla="*/ 366929 w 3843122"/>
              <a:gd name="connsiteY99" fmla="*/ 2078822 h 4501982"/>
              <a:gd name="connsiteX100" fmla="*/ 553619 w 3843122"/>
              <a:gd name="connsiteY100" fmla="*/ 2033102 h 4501982"/>
              <a:gd name="connsiteX101" fmla="*/ 935572 w 3843122"/>
              <a:gd name="connsiteY101" fmla="*/ 2060725 h 4501982"/>
              <a:gd name="connsiteX102" fmla="*/ 1120357 w 3843122"/>
              <a:gd name="connsiteY102" fmla="*/ 2114065 h 4501982"/>
              <a:gd name="connsiteX103" fmla="*/ 1298474 w 3843122"/>
              <a:gd name="connsiteY103" fmla="*/ 2186455 h 4501982"/>
              <a:gd name="connsiteX104" fmla="*/ 1468019 w 3843122"/>
              <a:gd name="connsiteY104" fmla="*/ 2276942 h 4501982"/>
              <a:gd name="connsiteX105" fmla="*/ 1627087 w 3843122"/>
              <a:gd name="connsiteY105" fmla="*/ 2385527 h 4501982"/>
              <a:gd name="connsiteX106" fmla="*/ 1896644 w 3843122"/>
              <a:gd name="connsiteY106" fmla="*/ 2658895 h 4501982"/>
              <a:gd name="connsiteX107" fmla="*/ 2080477 w 3843122"/>
              <a:gd name="connsiteY107" fmla="*/ 2996080 h 4501982"/>
              <a:gd name="connsiteX108" fmla="*/ 2139532 w 3843122"/>
              <a:gd name="connsiteY108" fmla="*/ 3178960 h 4501982"/>
              <a:gd name="connsiteX109" fmla="*/ 2179537 w 3843122"/>
              <a:gd name="connsiteY109" fmla="*/ 3367555 h 4501982"/>
              <a:gd name="connsiteX110" fmla="*/ 2202397 w 3843122"/>
              <a:gd name="connsiteY110" fmla="*/ 3559007 h 4501982"/>
              <a:gd name="connsiteX111" fmla="*/ 2210969 w 3843122"/>
              <a:gd name="connsiteY111" fmla="*/ 3751412 h 4501982"/>
              <a:gd name="connsiteX112" fmla="*/ 2208112 w 3843122"/>
              <a:gd name="connsiteY112" fmla="*/ 3943817 h 4501982"/>
              <a:gd name="connsiteX113" fmla="*/ 2203349 w 3843122"/>
              <a:gd name="connsiteY113" fmla="*/ 4040020 h 4501982"/>
              <a:gd name="connsiteX114" fmla="*/ 2201444 w 3843122"/>
              <a:gd name="connsiteY114" fmla="*/ 4070500 h 4501982"/>
              <a:gd name="connsiteX115" fmla="*/ 2201444 w 3843122"/>
              <a:gd name="connsiteY115" fmla="*/ 4075262 h 4501982"/>
              <a:gd name="connsiteX116" fmla="*/ 2200492 w 3843122"/>
              <a:gd name="connsiteY116" fmla="*/ 4093360 h 4501982"/>
              <a:gd name="connsiteX117" fmla="*/ 2197634 w 3843122"/>
              <a:gd name="connsiteY117" fmla="*/ 4130507 h 4501982"/>
              <a:gd name="connsiteX118" fmla="*/ 2190967 w 3843122"/>
              <a:gd name="connsiteY118" fmla="*/ 4205755 h 4501982"/>
              <a:gd name="connsiteX119" fmla="*/ 2158582 w 3843122"/>
              <a:gd name="connsiteY119" fmla="*/ 4501982 h 4501982"/>
              <a:gd name="connsiteX0" fmla="*/ 3555550 w 3816990"/>
              <a:gd name="connsiteY0" fmla="*/ 0 h 4615084"/>
              <a:gd name="connsiteX1" fmla="*/ 3653054 w 3816990"/>
              <a:gd name="connsiteY1" fmla="*/ 1749012 h 4615084"/>
              <a:gd name="connsiteX2" fmla="*/ 3601619 w 3816990"/>
              <a:gd name="connsiteY2" fmla="*/ 1829974 h 4615084"/>
              <a:gd name="connsiteX3" fmla="*/ 3573997 w 3816990"/>
              <a:gd name="connsiteY3" fmla="*/ 1869979 h 4615084"/>
              <a:gd name="connsiteX4" fmla="*/ 3544469 w 3816990"/>
              <a:gd name="connsiteY4" fmla="*/ 1908079 h 4615084"/>
              <a:gd name="connsiteX5" fmla="*/ 3530182 w 3816990"/>
              <a:gd name="connsiteY5" fmla="*/ 1927129 h 4615084"/>
              <a:gd name="connsiteX6" fmla="*/ 3514942 w 3816990"/>
              <a:gd name="connsiteY6" fmla="*/ 1945227 h 4615084"/>
              <a:gd name="connsiteX7" fmla="*/ 3483509 w 3816990"/>
              <a:gd name="connsiteY7" fmla="*/ 1982374 h 4615084"/>
              <a:gd name="connsiteX8" fmla="*/ 3450172 w 3816990"/>
              <a:gd name="connsiteY8" fmla="*/ 2017617 h 4615084"/>
              <a:gd name="connsiteX9" fmla="*/ 3416834 w 3816990"/>
              <a:gd name="connsiteY9" fmla="*/ 2051907 h 4615084"/>
              <a:gd name="connsiteX10" fmla="*/ 3106319 w 3816990"/>
              <a:gd name="connsiteY10" fmla="*/ 2277649 h 4615084"/>
              <a:gd name="connsiteX11" fmla="*/ 3063457 w 3816990"/>
              <a:gd name="connsiteY11" fmla="*/ 2299557 h 4615084"/>
              <a:gd name="connsiteX12" fmla="*/ 3019642 w 3816990"/>
              <a:gd name="connsiteY12" fmla="*/ 2318607 h 4615084"/>
              <a:gd name="connsiteX13" fmla="*/ 2997734 w 3816990"/>
              <a:gd name="connsiteY13" fmla="*/ 2328132 h 4615084"/>
              <a:gd name="connsiteX14" fmla="*/ 2974874 w 3816990"/>
              <a:gd name="connsiteY14" fmla="*/ 2335752 h 4615084"/>
              <a:gd name="connsiteX15" fmla="*/ 2929154 w 3816990"/>
              <a:gd name="connsiteY15" fmla="*/ 2351944 h 4615084"/>
              <a:gd name="connsiteX16" fmla="*/ 2741512 w 3816990"/>
              <a:gd name="connsiteY16" fmla="*/ 2393854 h 4615084"/>
              <a:gd name="connsiteX17" fmla="*/ 2645309 w 3816990"/>
              <a:gd name="connsiteY17" fmla="*/ 2403379 h 4615084"/>
              <a:gd name="connsiteX18" fmla="*/ 2597684 w 3816990"/>
              <a:gd name="connsiteY18" fmla="*/ 2405284 h 4615084"/>
              <a:gd name="connsiteX19" fmla="*/ 2549107 w 3816990"/>
              <a:gd name="connsiteY19" fmla="*/ 2405284 h 4615084"/>
              <a:gd name="connsiteX20" fmla="*/ 2501482 w 3816990"/>
              <a:gd name="connsiteY20" fmla="*/ 2402427 h 4615084"/>
              <a:gd name="connsiteX21" fmla="*/ 2477669 w 3816990"/>
              <a:gd name="connsiteY21" fmla="*/ 2400522 h 4615084"/>
              <a:gd name="connsiteX22" fmla="*/ 2453857 w 3816990"/>
              <a:gd name="connsiteY22" fmla="*/ 2397664 h 4615084"/>
              <a:gd name="connsiteX23" fmla="*/ 2406232 w 3816990"/>
              <a:gd name="connsiteY23" fmla="*/ 2391949 h 4615084"/>
              <a:gd name="connsiteX24" fmla="*/ 2358607 w 3816990"/>
              <a:gd name="connsiteY24" fmla="*/ 2383377 h 4615084"/>
              <a:gd name="connsiteX25" fmla="*/ 2334794 w 3816990"/>
              <a:gd name="connsiteY25" fmla="*/ 2378614 h 4615084"/>
              <a:gd name="connsiteX26" fmla="*/ 2311934 w 3816990"/>
              <a:gd name="connsiteY26" fmla="*/ 2372899 h 4615084"/>
              <a:gd name="connsiteX27" fmla="*/ 2265262 w 3816990"/>
              <a:gd name="connsiteY27" fmla="*/ 2360517 h 4615084"/>
              <a:gd name="connsiteX28" fmla="*/ 2219542 w 3816990"/>
              <a:gd name="connsiteY28" fmla="*/ 2345277 h 4615084"/>
              <a:gd name="connsiteX29" fmla="*/ 2196682 w 3816990"/>
              <a:gd name="connsiteY29" fmla="*/ 2337657 h 4615084"/>
              <a:gd name="connsiteX30" fmla="*/ 2174774 w 3816990"/>
              <a:gd name="connsiteY30" fmla="*/ 2329084 h 4615084"/>
              <a:gd name="connsiteX31" fmla="*/ 2130007 w 3816990"/>
              <a:gd name="connsiteY31" fmla="*/ 2310034 h 4615084"/>
              <a:gd name="connsiteX32" fmla="*/ 2087144 w 3816990"/>
              <a:gd name="connsiteY32" fmla="*/ 2288127 h 4615084"/>
              <a:gd name="connsiteX33" fmla="*/ 2004277 w 3816990"/>
              <a:gd name="connsiteY33" fmla="*/ 2239549 h 4615084"/>
              <a:gd name="connsiteX34" fmla="*/ 1993799 w 3816990"/>
              <a:gd name="connsiteY34" fmla="*/ 2232882 h 4615084"/>
              <a:gd name="connsiteX35" fmla="*/ 1984274 w 3816990"/>
              <a:gd name="connsiteY35" fmla="*/ 2226214 h 4615084"/>
              <a:gd name="connsiteX36" fmla="*/ 1965224 w 3816990"/>
              <a:gd name="connsiteY36" fmla="*/ 2211927 h 4615084"/>
              <a:gd name="connsiteX37" fmla="*/ 1946174 w 3816990"/>
              <a:gd name="connsiteY37" fmla="*/ 2197639 h 4615084"/>
              <a:gd name="connsiteX38" fmla="*/ 1927124 w 3816990"/>
              <a:gd name="connsiteY38" fmla="*/ 2182399 h 4615084"/>
              <a:gd name="connsiteX39" fmla="*/ 1909027 w 3816990"/>
              <a:gd name="connsiteY39" fmla="*/ 2167159 h 4615084"/>
              <a:gd name="connsiteX40" fmla="*/ 1890929 w 3816990"/>
              <a:gd name="connsiteY40" fmla="*/ 2150967 h 4615084"/>
              <a:gd name="connsiteX41" fmla="*/ 1856639 w 3816990"/>
              <a:gd name="connsiteY41" fmla="*/ 2117629 h 4615084"/>
              <a:gd name="connsiteX42" fmla="*/ 1738529 w 3816990"/>
              <a:gd name="connsiteY42" fmla="*/ 1966182 h 4615084"/>
              <a:gd name="connsiteX43" fmla="*/ 1654709 w 3816990"/>
              <a:gd name="connsiteY43" fmla="*/ 1792827 h 4615084"/>
              <a:gd name="connsiteX44" fmla="*/ 1608037 w 3816990"/>
              <a:gd name="connsiteY44" fmla="*/ 1606137 h 4615084"/>
              <a:gd name="connsiteX45" fmla="*/ 1601369 w 3816990"/>
              <a:gd name="connsiteY45" fmla="*/ 1413732 h 4615084"/>
              <a:gd name="connsiteX46" fmla="*/ 1614704 w 3816990"/>
              <a:gd name="connsiteY46" fmla="*/ 1318482 h 4615084"/>
              <a:gd name="connsiteX47" fmla="*/ 1626134 w 3816990"/>
              <a:gd name="connsiteY47" fmla="*/ 1271809 h 4615084"/>
              <a:gd name="connsiteX48" fmla="*/ 1632802 w 3816990"/>
              <a:gd name="connsiteY48" fmla="*/ 1248949 h 4615084"/>
              <a:gd name="connsiteX49" fmla="*/ 1640422 w 3816990"/>
              <a:gd name="connsiteY49" fmla="*/ 1226089 h 4615084"/>
              <a:gd name="connsiteX50" fmla="*/ 1656614 w 3816990"/>
              <a:gd name="connsiteY50" fmla="*/ 1181322 h 4615084"/>
              <a:gd name="connsiteX51" fmla="*/ 1676617 w 3816990"/>
              <a:gd name="connsiteY51" fmla="*/ 1137507 h 4615084"/>
              <a:gd name="connsiteX52" fmla="*/ 1725194 w 3816990"/>
              <a:gd name="connsiteY52" fmla="*/ 1054639 h 4615084"/>
              <a:gd name="connsiteX53" fmla="*/ 1785202 w 3816990"/>
              <a:gd name="connsiteY53" fmla="*/ 979392 h 4615084"/>
              <a:gd name="connsiteX54" fmla="*/ 1854734 w 3816990"/>
              <a:gd name="connsiteY54" fmla="*/ 912717 h 4615084"/>
              <a:gd name="connsiteX55" fmla="*/ 2199539 w 3816990"/>
              <a:gd name="connsiteY55" fmla="*/ 752697 h 4615084"/>
              <a:gd name="connsiteX56" fmla="*/ 2390992 w 3816990"/>
              <a:gd name="connsiteY56" fmla="*/ 754602 h 4615084"/>
              <a:gd name="connsiteX57" fmla="*/ 2483384 w 3816990"/>
              <a:gd name="connsiteY57" fmla="*/ 780319 h 4615084"/>
              <a:gd name="connsiteX58" fmla="*/ 2505292 w 3816990"/>
              <a:gd name="connsiteY58" fmla="*/ 789844 h 4615084"/>
              <a:gd name="connsiteX59" fmla="*/ 2527199 w 3816990"/>
              <a:gd name="connsiteY59" fmla="*/ 800322 h 4615084"/>
              <a:gd name="connsiteX60" fmla="*/ 2549107 w 3816990"/>
              <a:gd name="connsiteY60" fmla="*/ 810799 h 4615084"/>
              <a:gd name="connsiteX61" fmla="*/ 2570062 w 3816990"/>
              <a:gd name="connsiteY61" fmla="*/ 823182 h 4615084"/>
              <a:gd name="connsiteX62" fmla="*/ 2714842 w 3816990"/>
              <a:gd name="connsiteY62" fmla="*/ 948912 h 4615084"/>
              <a:gd name="connsiteX63" fmla="*/ 2816759 w 3816990"/>
              <a:gd name="connsiteY63" fmla="*/ 1111789 h 4615084"/>
              <a:gd name="connsiteX64" fmla="*/ 2889149 w 3816990"/>
              <a:gd name="connsiteY64" fmla="*/ 1486122 h 4615084"/>
              <a:gd name="connsiteX65" fmla="*/ 2810092 w 3816990"/>
              <a:gd name="connsiteY65" fmla="*/ 1861407 h 4615084"/>
              <a:gd name="connsiteX66" fmla="*/ 2641499 w 3816990"/>
              <a:gd name="connsiteY66" fmla="*/ 2207164 h 4615084"/>
              <a:gd name="connsiteX67" fmla="*/ 2171917 w 3816990"/>
              <a:gd name="connsiteY67" fmla="*/ 2814859 h 4615084"/>
              <a:gd name="connsiteX68" fmla="*/ 1872832 w 3816990"/>
              <a:gd name="connsiteY68" fmla="*/ 3056794 h 4615084"/>
              <a:gd name="connsiteX69" fmla="*/ 1531837 w 3816990"/>
              <a:gd name="connsiteY69" fmla="*/ 3233959 h 4615084"/>
              <a:gd name="connsiteX70" fmla="*/ 1508977 w 3816990"/>
              <a:gd name="connsiteY70" fmla="*/ 3242532 h 4615084"/>
              <a:gd name="connsiteX71" fmla="*/ 1486117 w 3816990"/>
              <a:gd name="connsiteY71" fmla="*/ 3250152 h 4615084"/>
              <a:gd name="connsiteX72" fmla="*/ 1440397 w 3816990"/>
              <a:gd name="connsiteY72" fmla="*/ 3265392 h 4615084"/>
              <a:gd name="connsiteX73" fmla="*/ 1348004 w 3816990"/>
              <a:gd name="connsiteY73" fmla="*/ 3292062 h 4615084"/>
              <a:gd name="connsiteX74" fmla="*/ 1253707 w 3816990"/>
              <a:gd name="connsiteY74" fmla="*/ 3312064 h 4615084"/>
              <a:gd name="connsiteX75" fmla="*/ 1206082 w 3816990"/>
              <a:gd name="connsiteY75" fmla="*/ 3319684 h 4615084"/>
              <a:gd name="connsiteX76" fmla="*/ 1158457 w 3816990"/>
              <a:gd name="connsiteY76" fmla="*/ 3326352 h 4615084"/>
              <a:gd name="connsiteX77" fmla="*/ 774599 w 3816990"/>
              <a:gd name="connsiteY77" fmla="*/ 3321589 h 4615084"/>
              <a:gd name="connsiteX78" fmla="*/ 750787 w 3816990"/>
              <a:gd name="connsiteY78" fmla="*/ 3318732 h 4615084"/>
              <a:gd name="connsiteX79" fmla="*/ 726974 w 3816990"/>
              <a:gd name="connsiteY79" fmla="*/ 3313969 h 4615084"/>
              <a:gd name="connsiteX80" fmla="*/ 679349 w 3816990"/>
              <a:gd name="connsiteY80" fmla="*/ 3304444 h 4615084"/>
              <a:gd name="connsiteX81" fmla="*/ 632677 w 3816990"/>
              <a:gd name="connsiteY81" fmla="*/ 3293014 h 4615084"/>
              <a:gd name="connsiteX82" fmla="*/ 586004 w 3816990"/>
              <a:gd name="connsiteY82" fmla="*/ 3280632 h 4615084"/>
              <a:gd name="connsiteX83" fmla="*/ 540284 w 3816990"/>
              <a:gd name="connsiteY83" fmla="*/ 3264439 h 4615084"/>
              <a:gd name="connsiteX84" fmla="*/ 495517 w 3816990"/>
              <a:gd name="connsiteY84" fmla="*/ 3248247 h 4615084"/>
              <a:gd name="connsiteX85" fmla="*/ 451702 w 3816990"/>
              <a:gd name="connsiteY85" fmla="*/ 3229197 h 4615084"/>
              <a:gd name="connsiteX86" fmla="*/ 407887 w 3816990"/>
              <a:gd name="connsiteY86" fmla="*/ 3208242 h 4615084"/>
              <a:gd name="connsiteX87" fmla="*/ 108802 w 3816990"/>
              <a:gd name="connsiteY87" fmla="*/ 2971069 h 4615084"/>
              <a:gd name="connsiteX88" fmla="*/ 81179 w 3816990"/>
              <a:gd name="connsiteY88" fmla="*/ 2932017 h 4615084"/>
              <a:gd name="connsiteX89" fmla="*/ 67844 w 3816990"/>
              <a:gd name="connsiteY89" fmla="*/ 2912014 h 4615084"/>
              <a:gd name="connsiteX90" fmla="*/ 56414 w 3816990"/>
              <a:gd name="connsiteY90" fmla="*/ 2891059 h 4615084"/>
              <a:gd name="connsiteX91" fmla="*/ 50699 w 3816990"/>
              <a:gd name="connsiteY91" fmla="*/ 2880582 h 4615084"/>
              <a:gd name="connsiteX92" fmla="*/ 45937 w 3816990"/>
              <a:gd name="connsiteY92" fmla="*/ 2870104 h 4615084"/>
              <a:gd name="connsiteX93" fmla="*/ 35459 w 3816990"/>
              <a:gd name="connsiteY93" fmla="*/ 2848197 h 4615084"/>
              <a:gd name="connsiteX94" fmla="*/ 26887 w 3816990"/>
              <a:gd name="connsiteY94" fmla="*/ 2825337 h 4615084"/>
              <a:gd name="connsiteX95" fmla="*/ 19267 w 3816990"/>
              <a:gd name="connsiteY95" fmla="*/ 2802477 h 4615084"/>
              <a:gd name="connsiteX96" fmla="*/ 4979 w 3816990"/>
              <a:gd name="connsiteY96" fmla="*/ 2611977 h 4615084"/>
              <a:gd name="connsiteX97" fmla="*/ 73559 w 3816990"/>
              <a:gd name="connsiteY97" fmla="*/ 2432907 h 4615084"/>
              <a:gd name="connsiteX98" fmla="*/ 201194 w 3816990"/>
              <a:gd name="connsiteY98" fmla="*/ 2289079 h 4615084"/>
              <a:gd name="connsiteX99" fmla="*/ 366929 w 3816990"/>
              <a:gd name="connsiteY99" fmla="*/ 2191924 h 4615084"/>
              <a:gd name="connsiteX100" fmla="*/ 553619 w 3816990"/>
              <a:gd name="connsiteY100" fmla="*/ 2146204 h 4615084"/>
              <a:gd name="connsiteX101" fmla="*/ 935572 w 3816990"/>
              <a:gd name="connsiteY101" fmla="*/ 2173827 h 4615084"/>
              <a:gd name="connsiteX102" fmla="*/ 1120357 w 3816990"/>
              <a:gd name="connsiteY102" fmla="*/ 2227167 h 4615084"/>
              <a:gd name="connsiteX103" fmla="*/ 1298474 w 3816990"/>
              <a:gd name="connsiteY103" fmla="*/ 2299557 h 4615084"/>
              <a:gd name="connsiteX104" fmla="*/ 1468019 w 3816990"/>
              <a:gd name="connsiteY104" fmla="*/ 2390044 h 4615084"/>
              <a:gd name="connsiteX105" fmla="*/ 1627087 w 3816990"/>
              <a:gd name="connsiteY105" fmla="*/ 2498629 h 4615084"/>
              <a:gd name="connsiteX106" fmla="*/ 1896644 w 3816990"/>
              <a:gd name="connsiteY106" fmla="*/ 2771997 h 4615084"/>
              <a:gd name="connsiteX107" fmla="*/ 2080477 w 3816990"/>
              <a:gd name="connsiteY107" fmla="*/ 3109182 h 4615084"/>
              <a:gd name="connsiteX108" fmla="*/ 2139532 w 3816990"/>
              <a:gd name="connsiteY108" fmla="*/ 3292062 h 4615084"/>
              <a:gd name="connsiteX109" fmla="*/ 2179537 w 3816990"/>
              <a:gd name="connsiteY109" fmla="*/ 3480657 h 4615084"/>
              <a:gd name="connsiteX110" fmla="*/ 2202397 w 3816990"/>
              <a:gd name="connsiteY110" fmla="*/ 3672109 h 4615084"/>
              <a:gd name="connsiteX111" fmla="*/ 2210969 w 3816990"/>
              <a:gd name="connsiteY111" fmla="*/ 3864514 h 4615084"/>
              <a:gd name="connsiteX112" fmla="*/ 2208112 w 3816990"/>
              <a:gd name="connsiteY112" fmla="*/ 4056919 h 4615084"/>
              <a:gd name="connsiteX113" fmla="*/ 2203349 w 3816990"/>
              <a:gd name="connsiteY113" fmla="*/ 4153122 h 4615084"/>
              <a:gd name="connsiteX114" fmla="*/ 2201444 w 3816990"/>
              <a:gd name="connsiteY114" fmla="*/ 4183602 h 4615084"/>
              <a:gd name="connsiteX115" fmla="*/ 2201444 w 3816990"/>
              <a:gd name="connsiteY115" fmla="*/ 4188364 h 4615084"/>
              <a:gd name="connsiteX116" fmla="*/ 2200492 w 3816990"/>
              <a:gd name="connsiteY116" fmla="*/ 4206462 h 4615084"/>
              <a:gd name="connsiteX117" fmla="*/ 2197634 w 3816990"/>
              <a:gd name="connsiteY117" fmla="*/ 4243609 h 4615084"/>
              <a:gd name="connsiteX118" fmla="*/ 2190967 w 3816990"/>
              <a:gd name="connsiteY118" fmla="*/ 4318857 h 4615084"/>
              <a:gd name="connsiteX119" fmla="*/ 2158582 w 3816990"/>
              <a:gd name="connsiteY119" fmla="*/ 4615084 h 461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816990" h="4615084">
                <a:moveTo>
                  <a:pt x="3555550" y="0"/>
                </a:moveTo>
                <a:cubicBezTo>
                  <a:pt x="4037003" y="944429"/>
                  <a:pt x="3718777" y="1638522"/>
                  <a:pt x="3653054" y="1749012"/>
                </a:cubicBezTo>
                <a:cubicBezTo>
                  <a:pt x="3635909" y="1776634"/>
                  <a:pt x="3619717" y="1804257"/>
                  <a:pt x="3601619" y="1829974"/>
                </a:cubicBezTo>
                <a:cubicBezTo>
                  <a:pt x="3592094" y="1843309"/>
                  <a:pt x="3583522" y="1856644"/>
                  <a:pt x="3573997" y="1869979"/>
                </a:cubicBezTo>
                <a:lnTo>
                  <a:pt x="3544469" y="1908079"/>
                </a:lnTo>
                <a:lnTo>
                  <a:pt x="3530182" y="1927129"/>
                </a:lnTo>
                <a:lnTo>
                  <a:pt x="3514942" y="1945227"/>
                </a:lnTo>
                <a:lnTo>
                  <a:pt x="3483509" y="1982374"/>
                </a:lnTo>
                <a:cubicBezTo>
                  <a:pt x="3473032" y="1993804"/>
                  <a:pt x="3461602" y="2006187"/>
                  <a:pt x="3450172" y="2017617"/>
                </a:cubicBezTo>
                <a:cubicBezTo>
                  <a:pt x="3438742" y="2029047"/>
                  <a:pt x="3428264" y="2041429"/>
                  <a:pt x="3416834" y="2051907"/>
                </a:cubicBezTo>
                <a:cubicBezTo>
                  <a:pt x="3325394" y="2141442"/>
                  <a:pt x="3221572" y="2219547"/>
                  <a:pt x="3106319" y="2277649"/>
                </a:cubicBezTo>
                <a:cubicBezTo>
                  <a:pt x="3092032" y="2285269"/>
                  <a:pt x="3077744" y="2292889"/>
                  <a:pt x="3063457" y="2299557"/>
                </a:cubicBezTo>
                <a:lnTo>
                  <a:pt x="3019642" y="2318607"/>
                </a:lnTo>
                <a:cubicBezTo>
                  <a:pt x="3012022" y="2321464"/>
                  <a:pt x="3005354" y="2325274"/>
                  <a:pt x="2997734" y="2328132"/>
                </a:cubicBezTo>
                <a:lnTo>
                  <a:pt x="2974874" y="2335752"/>
                </a:lnTo>
                <a:lnTo>
                  <a:pt x="2929154" y="2351944"/>
                </a:lnTo>
                <a:cubicBezTo>
                  <a:pt x="2867242" y="2370042"/>
                  <a:pt x="2805329" y="2386234"/>
                  <a:pt x="2741512" y="2393854"/>
                </a:cubicBezTo>
                <a:cubicBezTo>
                  <a:pt x="2710079" y="2399569"/>
                  <a:pt x="2677694" y="2401474"/>
                  <a:pt x="2645309" y="2403379"/>
                </a:cubicBezTo>
                <a:cubicBezTo>
                  <a:pt x="2629117" y="2405284"/>
                  <a:pt x="2612924" y="2404332"/>
                  <a:pt x="2597684" y="2405284"/>
                </a:cubicBezTo>
                <a:cubicBezTo>
                  <a:pt x="2581492" y="2405284"/>
                  <a:pt x="2565299" y="2406237"/>
                  <a:pt x="2549107" y="2405284"/>
                </a:cubicBezTo>
                <a:lnTo>
                  <a:pt x="2501482" y="2402427"/>
                </a:lnTo>
                <a:cubicBezTo>
                  <a:pt x="2493862" y="2401474"/>
                  <a:pt x="2485289" y="2401474"/>
                  <a:pt x="2477669" y="2400522"/>
                </a:cubicBezTo>
                <a:lnTo>
                  <a:pt x="2453857" y="2397664"/>
                </a:lnTo>
                <a:lnTo>
                  <a:pt x="2406232" y="2391949"/>
                </a:lnTo>
                <a:lnTo>
                  <a:pt x="2358607" y="2383377"/>
                </a:lnTo>
                <a:lnTo>
                  <a:pt x="2334794" y="2378614"/>
                </a:lnTo>
                <a:lnTo>
                  <a:pt x="2311934" y="2372899"/>
                </a:lnTo>
                <a:lnTo>
                  <a:pt x="2265262" y="2360517"/>
                </a:lnTo>
                <a:cubicBezTo>
                  <a:pt x="2250022" y="2355754"/>
                  <a:pt x="2234782" y="2350039"/>
                  <a:pt x="2219542" y="2345277"/>
                </a:cubicBezTo>
                <a:lnTo>
                  <a:pt x="2196682" y="2337657"/>
                </a:lnTo>
                <a:cubicBezTo>
                  <a:pt x="2189062" y="2334799"/>
                  <a:pt x="2181442" y="2331942"/>
                  <a:pt x="2174774" y="2329084"/>
                </a:cubicBezTo>
                <a:lnTo>
                  <a:pt x="2130007" y="2310034"/>
                </a:lnTo>
                <a:cubicBezTo>
                  <a:pt x="2115719" y="2303367"/>
                  <a:pt x="2101432" y="2295747"/>
                  <a:pt x="2087144" y="2288127"/>
                </a:cubicBezTo>
                <a:cubicBezTo>
                  <a:pt x="2057617" y="2274792"/>
                  <a:pt x="2030947" y="2256694"/>
                  <a:pt x="2004277" y="2239549"/>
                </a:cubicBezTo>
                <a:cubicBezTo>
                  <a:pt x="2000467" y="2237644"/>
                  <a:pt x="1997609" y="2235739"/>
                  <a:pt x="1993799" y="2232882"/>
                </a:cubicBezTo>
                <a:lnTo>
                  <a:pt x="1984274" y="2226214"/>
                </a:lnTo>
                <a:lnTo>
                  <a:pt x="1965224" y="2211927"/>
                </a:lnTo>
                <a:lnTo>
                  <a:pt x="1946174" y="2197639"/>
                </a:lnTo>
                <a:cubicBezTo>
                  <a:pt x="1939507" y="2192877"/>
                  <a:pt x="1932839" y="2188114"/>
                  <a:pt x="1927124" y="2182399"/>
                </a:cubicBezTo>
                <a:lnTo>
                  <a:pt x="1909027" y="2167159"/>
                </a:lnTo>
                <a:cubicBezTo>
                  <a:pt x="1903312" y="2161444"/>
                  <a:pt x="1897597" y="2156682"/>
                  <a:pt x="1890929" y="2150967"/>
                </a:cubicBezTo>
                <a:cubicBezTo>
                  <a:pt x="1878547" y="2140489"/>
                  <a:pt x="1868069" y="2129059"/>
                  <a:pt x="1856639" y="2117629"/>
                </a:cubicBezTo>
                <a:cubicBezTo>
                  <a:pt x="1811872" y="2071909"/>
                  <a:pt x="1772819" y="2020474"/>
                  <a:pt x="1738529" y="1966182"/>
                </a:cubicBezTo>
                <a:cubicBezTo>
                  <a:pt x="1705192" y="1910937"/>
                  <a:pt x="1676617" y="1853787"/>
                  <a:pt x="1654709" y="1792827"/>
                </a:cubicBezTo>
                <a:cubicBezTo>
                  <a:pt x="1632802" y="1732819"/>
                  <a:pt x="1616609" y="1669954"/>
                  <a:pt x="1608037" y="1606137"/>
                </a:cubicBezTo>
                <a:cubicBezTo>
                  <a:pt x="1599464" y="1542319"/>
                  <a:pt x="1596607" y="1478502"/>
                  <a:pt x="1601369" y="1413732"/>
                </a:cubicBezTo>
                <a:cubicBezTo>
                  <a:pt x="1603274" y="1381347"/>
                  <a:pt x="1608989" y="1349914"/>
                  <a:pt x="1614704" y="1318482"/>
                </a:cubicBezTo>
                <a:cubicBezTo>
                  <a:pt x="1618514" y="1303242"/>
                  <a:pt x="1621372" y="1287049"/>
                  <a:pt x="1626134" y="1271809"/>
                </a:cubicBezTo>
                <a:lnTo>
                  <a:pt x="1632802" y="1248949"/>
                </a:lnTo>
                <a:lnTo>
                  <a:pt x="1640422" y="1226089"/>
                </a:lnTo>
                <a:cubicBezTo>
                  <a:pt x="1645184" y="1210849"/>
                  <a:pt x="1651852" y="1195609"/>
                  <a:pt x="1656614" y="1181322"/>
                </a:cubicBezTo>
                <a:cubicBezTo>
                  <a:pt x="1663282" y="1167034"/>
                  <a:pt x="1668997" y="1151794"/>
                  <a:pt x="1676617" y="1137507"/>
                </a:cubicBezTo>
                <a:cubicBezTo>
                  <a:pt x="1690904" y="1108932"/>
                  <a:pt x="1707097" y="1081309"/>
                  <a:pt x="1725194" y="1054639"/>
                </a:cubicBezTo>
                <a:cubicBezTo>
                  <a:pt x="1743292" y="1027969"/>
                  <a:pt x="1763294" y="1003204"/>
                  <a:pt x="1785202" y="979392"/>
                </a:cubicBezTo>
                <a:cubicBezTo>
                  <a:pt x="1807109" y="955579"/>
                  <a:pt x="1829969" y="933672"/>
                  <a:pt x="1854734" y="912717"/>
                </a:cubicBezTo>
                <a:cubicBezTo>
                  <a:pt x="1952842" y="829849"/>
                  <a:pt x="2072857" y="772699"/>
                  <a:pt x="2199539" y="752697"/>
                </a:cubicBezTo>
                <a:cubicBezTo>
                  <a:pt x="2263357" y="742219"/>
                  <a:pt x="2328127" y="743172"/>
                  <a:pt x="2390992" y="754602"/>
                </a:cubicBezTo>
                <a:cubicBezTo>
                  <a:pt x="2422424" y="760317"/>
                  <a:pt x="2453857" y="768889"/>
                  <a:pt x="2483384" y="780319"/>
                </a:cubicBezTo>
                <a:cubicBezTo>
                  <a:pt x="2491004" y="783177"/>
                  <a:pt x="2498624" y="786034"/>
                  <a:pt x="2505292" y="789844"/>
                </a:cubicBezTo>
                <a:lnTo>
                  <a:pt x="2527199" y="800322"/>
                </a:lnTo>
                <a:lnTo>
                  <a:pt x="2549107" y="810799"/>
                </a:lnTo>
                <a:lnTo>
                  <a:pt x="2570062" y="823182"/>
                </a:lnTo>
                <a:cubicBezTo>
                  <a:pt x="2625307" y="856519"/>
                  <a:pt x="2673884" y="899382"/>
                  <a:pt x="2714842" y="948912"/>
                </a:cubicBezTo>
                <a:cubicBezTo>
                  <a:pt x="2755799" y="998442"/>
                  <a:pt x="2790089" y="1053687"/>
                  <a:pt x="2816759" y="1111789"/>
                </a:cubicBezTo>
                <a:cubicBezTo>
                  <a:pt x="2870099" y="1228947"/>
                  <a:pt x="2893912" y="1358487"/>
                  <a:pt x="2889149" y="1486122"/>
                </a:cubicBezTo>
                <a:cubicBezTo>
                  <a:pt x="2884387" y="1614709"/>
                  <a:pt x="2854859" y="1741392"/>
                  <a:pt x="2810092" y="1861407"/>
                </a:cubicBezTo>
                <a:cubicBezTo>
                  <a:pt x="2765324" y="1981422"/>
                  <a:pt x="2706269" y="2096674"/>
                  <a:pt x="2641499" y="2207164"/>
                </a:cubicBezTo>
                <a:cubicBezTo>
                  <a:pt x="2511007" y="2428144"/>
                  <a:pt x="2356702" y="2635789"/>
                  <a:pt x="2171917" y="2814859"/>
                </a:cubicBezTo>
                <a:cubicBezTo>
                  <a:pt x="2080477" y="2904394"/>
                  <a:pt x="1980464" y="2986309"/>
                  <a:pt x="1872832" y="3056794"/>
                </a:cubicBezTo>
                <a:cubicBezTo>
                  <a:pt x="1766152" y="3127279"/>
                  <a:pt x="1651852" y="3188239"/>
                  <a:pt x="1531837" y="3233959"/>
                </a:cubicBezTo>
                <a:lnTo>
                  <a:pt x="1508977" y="3242532"/>
                </a:lnTo>
                <a:lnTo>
                  <a:pt x="1486117" y="3250152"/>
                </a:lnTo>
                <a:lnTo>
                  <a:pt x="1440397" y="3265392"/>
                </a:lnTo>
                <a:cubicBezTo>
                  <a:pt x="1409917" y="3274917"/>
                  <a:pt x="1378484" y="3282537"/>
                  <a:pt x="1348004" y="3292062"/>
                </a:cubicBezTo>
                <a:cubicBezTo>
                  <a:pt x="1316572" y="3298729"/>
                  <a:pt x="1285139" y="3306349"/>
                  <a:pt x="1253707" y="3312064"/>
                </a:cubicBezTo>
                <a:lnTo>
                  <a:pt x="1206082" y="3319684"/>
                </a:lnTo>
                <a:cubicBezTo>
                  <a:pt x="1189889" y="3322542"/>
                  <a:pt x="1174649" y="3325399"/>
                  <a:pt x="1158457" y="3326352"/>
                </a:cubicBezTo>
                <a:cubicBezTo>
                  <a:pt x="1030822" y="3341592"/>
                  <a:pt x="901282" y="3340639"/>
                  <a:pt x="774599" y="3321589"/>
                </a:cubicBezTo>
                <a:lnTo>
                  <a:pt x="750787" y="3318732"/>
                </a:lnTo>
                <a:cubicBezTo>
                  <a:pt x="743167" y="3317779"/>
                  <a:pt x="734594" y="3315874"/>
                  <a:pt x="726974" y="3313969"/>
                </a:cubicBezTo>
                <a:lnTo>
                  <a:pt x="679349" y="3304444"/>
                </a:lnTo>
                <a:cubicBezTo>
                  <a:pt x="663157" y="3301587"/>
                  <a:pt x="647917" y="3296824"/>
                  <a:pt x="632677" y="3293014"/>
                </a:cubicBezTo>
                <a:lnTo>
                  <a:pt x="586004" y="3280632"/>
                </a:lnTo>
                <a:cubicBezTo>
                  <a:pt x="570764" y="3275869"/>
                  <a:pt x="555524" y="3270154"/>
                  <a:pt x="540284" y="3264439"/>
                </a:cubicBezTo>
                <a:cubicBezTo>
                  <a:pt x="525044" y="3258724"/>
                  <a:pt x="509804" y="3253962"/>
                  <a:pt x="495517" y="3248247"/>
                </a:cubicBezTo>
                <a:lnTo>
                  <a:pt x="451702" y="3229197"/>
                </a:lnTo>
                <a:cubicBezTo>
                  <a:pt x="437414" y="3222529"/>
                  <a:pt x="422174" y="3216814"/>
                  <a:pt x="407887" y="3208242"/>
                </a:cubicBezTo>
                <a:cubicBezTo>
                  <a:pt x="292634" y="3152044"/>
                  <a:pt x="187859" y="3072034"/>
                  <a:pt x="108802" y="2971069"/>
                </a:cubicBezTo>
                <a:cubicBezTo>
                  <a:pt x="99277" y="2957734"/>
                  <a:pt x="89752" y="2945352"/>
                  <a:pt x="81179" y="2932017"/>
                </a:cubicBezTo>
                <a:cubicBezTo>
                  <a:pt x="77369" y="2925349"/>
                  <a:pt x="72607" y="2918682"/>
                  <a:pt x="67844" y="2912014"/>
                </a:cubicBezTo>
                <a:lnTo>
                  <a:pt x="56414" y="2891059"/>
                </a:lnTo>
                <a:lnTo>
                  <a:pt x="50699" y="2880582"/>
                </a:lnTo>
                <a:lnTo>
                  <a:pt x="45937" y="2870104"/>
                </a:lnTo>
                <a:lnTo>
                  <a:pt x="35459" y="2848197"/>
                </a:lnTo>
                <a:lnTo>
                  <a:pt x="26887" y="2825337"/>
                </a:lnTo>
                <a:cubicBezTo>
                  <a:pt x="24029" y="2817717"/>
                  <a:pt x="21172" y="2810097"/>
                  <a:pt x="19267" y="2802477"/>
                </a:cubicBezTo>
                <a:cubicBezTo>
                  <a:pt x="1169" y="2741517"/>
                  <a:pt x="-5498" y="2675794"/>
                  <a:pt x="4979" y="2611977"/>
                </a:cubicBezTo>
                <a:cubicBezTo>
                  <a:pt x="15457" y="2548159"/>
                  <a:pt x="39269" y="2488152"/>
                  <a:pt x="73559" y="2432907"/>
                </a:cubicBezTo>
                <a:cubicBezTo>
                  <a:pt x="107849" y="2378614"/>
                  <a:pt x="150712" y="2330037"/>
                  <a:pt x="201194" y="2289079"/>
                </a:cubicBezTo>
                <a:cubicBezTo>
                  <a:pt x="250724" y="2249074"/>
                  <a:pt x="306922" y="2215737"/>
                  <a:pt x="366929" y="2191924"/>
                </a:cubicBezTo>
                <a:cubicBezTo>
                  <a:pt x="426937" y="2169064"/>
                  <a:pt x="489802" y="2153824"/>
                  <a:pt x="553619" y="2146204"/>
                </a:cubicBezTo>
                <a:cubicBezTo>
                  <a:pt x="681254" y="2131917"/>
                  <a:pt x="810794" y="2145252"/>
                  <a:pt x="935572" y="2173827"/>
                </a:cubicBezTo>
                <a:cubicBezTo>
                  <a:pt x="998437" y="2188114"/>
                  <a:pt x="1059397" y="2207164"/>
                  <a:pt x="1120357" y="2227167"/>
                </a:cubicBezTo>
                <a:cubicBezTo>
                  <a:pt x="1181317" y="2248122"/>
                  <a:pt x="1240372" y="2272887"/>
                  <a:pt x="1298474" y="2299557"/>
                </a:cubicBezTo>
                <a:cubicBezTo>
                  <a:pt x="1356577" y="2327179"/>
                  <a:pt x="1413727" y="2356707"/>
                  <a:pt x="1468019" y="2390044"/>
                </a:cubicBezTo>
                <a:cubicBezTo>
                  <a:pt x="1522312" y="2423382"/>
                  <a:pt x="1576604" y="2459577"/>
                  <a:pt x="1627087" y="2498629"/>
                </a:cubicBezTo>
                <a:cubicBezTo>
                  <a:pt x="1728052" y="2577687"/>
                  <a:pt x="1820444" y="2669127"/>
                  <a:pt x="1896644" y="2771997"/>
                </a:cubicBezTo>
                <a:cubicBezTo>
                  <a:pt x="1973797" y="2874867"/>
                  <a:pt x="2033804" y="2989167"/>
                  <a:pt x="2080477" y="3109182"/>
                </a:cubicBezTo>
                <a:cubicBezTo>
                  <a:pt x="2103337" y="3169189"/>
                  <a:pt x="2123339" y="3230149"/>
                  <a:pt x="2139532" y="3292062"/>
                </a:cubicBezTo>
                <a:cubicBezTo>
                  <a:pt x="2156677" y="3353974"/>
                  <a:pt x="2169059" y="3416839"/>
                  <a:pt x="2179537" y="3480657"/>
                </a:cubicBezTo>
                <a:cubicBezTo>
                  <a:pt x="2190014" y="3543522"/>
                  <a:pt x="2197634" y="3607339"/>
                  <a:pt x="2202397" y="3672109"/>
                </a:cubicBezTo>
                <a:cubicBezTo>
                  <a:pt x="2208112" y="3735927"/>
                  <a:pt x="2210017" y="3800697"/>
                  <a:pt x="2210969" y="3864514"/>
                </a:cubicBezTo>
                <a:cubicBezTo>
                  <a:pt x="2211922" y="3928332"/>
                  <a:pt x="2210969" y="3993102"/>
                  <a:pt x="2208112" y="4056919"/>
                </a:cubicBezTo>
                <a:cubicBezTo>
                  <a:pt x="2206207" y="4089304"/>
                  <a:pt x="2205254" y="4120737"/>
                  <a:pt x="2203349" y="4153122"/>
                </a:cubicBezTo>
                <a:lnTo>
                  <a:pt x="2201444" y="4183602"/>
                </a:lnTo>
                <a:lnTo>
                  <a:pt x="2201444" y="4188364"/>
                </a:lnTo>
                <a:cubicBezTo>
                  <a:pt x="2201127" y="4194397"/>
                  <a:pt x="2200809" y="4200429"/>
                  <a:pt x="2200492" y="4206462"/>
                </a:cubicBezTo>
                <a:lnTo>
                  <a:pt x="2197634" y="4243609"/>
                </a:lnTo>
                <a:lnTo>
                  <a:pt x="2190967" y="4318857"/>
                </a:lnTo>
                <a:cubicBezTo>
                  <a:pt x="2181442" y="4417917"/>
                  <a:pt x="2170964" y="4516024"/>
                  <a:pt x="2158582" y="4615084"/>
                </a:cubicBezTo>
              </a:path>
            </a:pathLst>
          </a:custGeom>
          <a:noFill/>
          <a:ln w="126746" cap="flat">
            <a:solidFill>
              <a:schemeClr val="bg1"/>
            </a:solidFill>
            <a:prstDash val="solid"/>
            <a:miter/>
          </a:ln>
        </p:spPr>
        <p:txBody>
          <a:bodyPr rtlCol="0" anchor="ctr"/>
          <a:lstStyle/>
          <a:p>
            <a:endParaRPr lang="sv-SE" sz="1800"/>
          </a:p>
        </p:txBody>
      </p:sp>
      <p:sp>
        <p:nvSpPr>
          <p:cNvPr id="7" name="Frihandsfigur: Form 18">
            <a:extLst>
              <a:ext uri="{FF2B5EF4-FFF2-40B4-BE49-F238E27FC236}">
                <a16:creationId xmlns:a16="http://schemas.microsoft.com/office/drawing/2014/main" id="{B80512AF-49AC-7F0A-3BA2-93E4D87934C1}"/>
              </a:ext>
            </a:extLst>
          </p:cNvPr>
          <p:cNvSpPr/>
          <p:nvPr userDrawn="1"/>
        </p:nvSpPr>
        <p:spPr>
          <a:xfrm rot="10512305">
            <a:off x="9113990" y="2260046"/>
            <a:ext cx="789622" cy="427672"/>
          </a:xfrm>
          <a:custGeom>
            <a:avLst/>
            <a:gdLst>
              <a:gd name="connsiteX0" fmla="*/ 0 w 789622"/>
              <a:gd name="connsiteY0" fmla="*/ 0 h 427672"/>
              <a:gd name="connsiteX1" fmla="*/ 354330 w 789622"/>
              <a:gd name="connsiteY1" fmla="*/ 427672 h 427672"/>
              <a:gd name="connsiteX2" fmla="*/ 789622 w 789622"/>
              <a:gd name="connsiteY2" fmla="*/ 67628 h 427672"/>
            </a:gdLst>
            <a:ahLst/>
            <a:cxnLst>
              <a:cxn ang="0">
                <a:pos x="connsiteX0" y="connsiteY0"/>
              </a:cxn>
              <a:cxn ang="0">
                <a:pos x="connsiteX1" y="connsiteY1"/>
              </a:cxn>
              <a:cxn ang="0">
                <a:pos x="connsiteX2" y="connsiteY2"/>
              </a:cxn>
            </a:cxnLst>
            <a:rect l="l" t="t" r="r" b="b"/>
            <a:pathLst>
              <a:path w="789622" h="427672">
                <a:moveTo>
                  <a:pt x="0" y="0"/>
                </a:moveTo>
                <a:cubicBezTo>
                  <a:pt x="121920" y="133350"/>
                  <a:pt x="239078" y="280035"/>
                  <a:pt x="354330" y="427672"/>
                </a:cubicBezTo>
                <a:cubicBezTo>
                  <a:pt x="501015" y="312420"/>
                  <a:pt x="646747" y="197168"/>
                  <a:pt x="789622" y="67628"/>
                </a:cubicBezTo>
              </a:path>
            </a:pathLst>
          </a:custGeom>
          <a:noFill/>
          <a:ln w="126746" cap="flat">
            <a:solidFill>
              <a:schemeClr val="bg1"/>
            </a:solidFill>
            <a:prstDash val="solid"/>
            <a:miter/>
          </a:ln>
        </p:spPr>
        <p:txBody>
          <a:bodyPr rtlCol="0" anchor="ctr"/>
          <a:lstStyle/>
          <a:p>
            <a:endParaRPr lang="sv-SE" sz="1800"/>
          </a:p>
        </p:txBody>
      </p:sp>
    </p:spTree>
    <p:extLst>
      <p:ext uri="{BB962C8B-B14F-4D97-AF65-F5344CB8AC3E}">
        <p14:creationId xmlns:p14="http://schemas.microsoft.com/office/powerpoint/2010/main" val="344774410"/>
      </p:ext>
    </p:extLst>
  </p:cSld>
  <p:clrMapOvr>
    <a:masterClrMapping/>
  </p:clrMapOvr>
  <p:extLst>
    <p:ext uri="{DCECCB84-F9BA-43D5-87BE-67443E8EF086}">
      <p15:sldGuideLst xmlns:p15="http://schemas.microsoft.com/office/powerpoint/2012/main">
        <p15:guide id="1" orient="horz" pos="2478" userDrawn="1">
          <p15:clr>
            <a:srgbClr val="FBAE40"/>
          </p15:clr>
        </p15:guide>
        <p15:guide id="2" pos="3840" userDrawn="1">
          <p15:clr>
            <a:srgbClr val="FBAE40"/>
          </p15:clr>
        </p15:guide>
        <p15:guide id="3" orient="horz" pos="234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Startsida dammgrå">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40" y="548621"/>
            <a:ext cx="8696739" cy="2387600"/>
          </a:xfrm>
        </p:spPr>
        <p:txBody>
          <a:bodyPr anchor="ctr"/>
          <a:lstStyle>
            <a:lvl1pPr algn="l">
              <a:defRPr sz="6000">
                <a:solidFill>
                  <a:schemeClr val="tx1"/>
                </a:solidFill>
              </a:defRPr>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40" y="3164701"/>
            <a:ext cx="8696739" cy="972067"/>
          </a:xfrm>
        </p:spPr>
        <p:txBody>
          <a:bodyPr/>
          <a:lstStyle>
            <a:lvl1pPr marL="0" indent="0" algn="l">
              <a:buNone/>
              <a:defRPr sz="1800">
                <a:solidFill>
                  <a:schemeClr val="tx1"/>
                </a:solidFill>
              </a:defRPr>
            </a:lvl1pPr>
            <a:lvl2pPr marL="457212" indent="0" algn="ctr">
              <a:buNone/>
              <a:defRPr sz="2000"/>
            </a:lvl2pPr>
            <a:lvl3pPr marL="914423" indent="0" algn="ctr">
              <a:buNone/>
              <a:defRPr sz="1800"/>
            </a:lvl3pPr>
            <a:lvl4pPr marL="1371635" indent="0" algn="ctr">
              <a:buNone/>
              <a:defRPr sz="1600"/>
            </a:lvl4pPr>
            <a:lvl5pPr marL="1828847" indent="0" algn="ctr">
              <a:buNone/>
              <a:defRPr sz="1600"/>
            </a:lvl5pPr>
            <a:lvl6pPr marL="2286057" indent="0" algn="ctr">
              <a:buNone/>
              <a:defRPr sz="1600"/>
            </a:lvl6pPr>
            <a:lvl7pPr marL="2743269" indent="0" algn="ctr">
              <a:buNone/>
              <a:defRPr sz="1600"/>
            </a:lvl7pPr>
            <a:lvl8pPr marL="3200481" indent="0" algn="ctr">
              <a:buNone/>
              <a:defRPr sz="1600"/>
            </a:lvl8pPr>
            <a:lvl9pPr marL="3657692"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D403CD0-842C-4BCD-83D3-BB78B185EE38}" type="datetimeFigureOut">
              <a:rPr lang="sv-SE" smtClean="0"/>
              <a:t>2026-03-02</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6" y="7365271"/>
            <a:ext cx="4114800" cy="165400"/>
          </a:xfrm>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6" y="7365271"/>
            <a:ext cx="2743200" cy="165400"/>
          </a:xfrm>
        </p:spPr>
        <p:txBody>
          <a:bodyPr/>
          <a:lstStyle/>
          <a:p>
            <a:fld id="{AE086683-F536-42AB-ABBC-F4803DFE8DBC}" type="slidenum">
              <a:rPr lang="sv-SE" smtClean="0"/>
              <a:t>‹#›</a:t>
            </a:fld>
            <a:endParaRPr lang="sv-SE"/>
          </a:p>
        </p:txBody>
      </p:sp>
      <p:grpSp>
        <p:nvGrpSpPr>
          <p:cNvPr id="12" name="Bild 10">
            <a:extLst>
              <a:ext uri="{FF2B5EF4-FFF2-40B4-BE49-F238E27FC236}">
                <a16:creationId xmlns:a16="http://schemas.microsoft.com/office/drawing/2014/main" id="{D508B84F-23C9-4F7E-823B-0A100F346462}"/>
              </a:ext>
            </a:extLst>
          </p:cNvPr>
          <p:cNvGrpSpPr/>
          <p:nvPr/>
        </p:nvGrpSpPr>
        <p:grpSpPr>
          <a:xfrm rot="5400000" flipH="1">
            <a:off x="1453730" y="2911518"/>
            <a:ext cx="1550244" cy="4457699"/>
            <a:chOff x="1501949" y="2947924"/>
            <a:chExt cx="1502235" cy="4457700"/>
          </a:xfrm>
          <a:noFill/>
        </p:grpSpPr>
        <p:sp>
          <p:nvSpPr>
            <p:cNvPr id="13" name="Frihandsfigur: Form 12">
              <a:extLst>
                <a:ext uri="{FF2B5EF4-FFF2-40B4-BE49-F238E27FC236}">
                  <a16:creationId xmlns:a16="http://schemas.microsoft.com/office/drawing/2014/main" id="{DA175E4A-0F86-4A49-A379-364EA4E2779B}"/>
                </a:ext>
              </a:extLst>
            </p:cNvPr>
            <p:cNvSpPr/>
            <p:nvPr/>
          </p:nvSpPr>
          <p:spPr>
            <a:xfrm>
              <a:off x="1501949" y="2955544"/>
              <a:ext cx="1502235" cy="4450080"/>
            </a:xfrm>
            <a:custGeom>
              <a:avLst/>
              <a:gdLst>
                <a:gd name="connsiteX0" fmla="*/ 936450 w 1502235"/>
                <a:gd name="connsiteY0" fmla="*/ 4450080 h 4450080"/>
                <a:gd name="connsiteX1" fmla="*/ 967883 w 1502235"/>
                <a:gd name="connsiteY1" fmla="*/ 3996690 h 4450080"/>
                <a:gd name="connsiteX2" fmla="*/ 977408 w 1502235"/>
                <a:gd name="connsiteY2" fmla="*/ 3940493 h 4450080"/>
                <a:gd name="connsiteX3" fmla="*/ 988838 w 1502235"/>
                <a:gd name="connsiteY3" fmla="*/ 3884295 h 4450080"/>
                <a:gd name="connsiteX4" fmla="*/ 1002173 w 1502235"/>
                <a:gd name="connsiteY4" fmla="*/ 3829050 h 4450080"/>
                <a:gd name="connsiteX5" fmla="*/ 1017413 w 1502235"/>
                <a:gd name="connsiteY5" fmla="*/ 3773805 h 4450080"/>
                <a:gd name="connsiteX6" fmla="*/ 1098375 w 1502235"/>
                <a:gd name="connsiteY6" fmla="*/ 3561398 h 4450080"/>
                <a:gd name="connsiteX7" fmla="*/ 1211723 w 1502235"/>
                <a:gd name="connsiteY7" fmla="*/ 3364230 h 4450080"/>
                <a:gd name="connsiteX8" fmla="*/ 1227915 w 1502235"/>
                <a:gd name="connsiteY8" fmla="*/ 3340418 h 4450080"/>
                <a:gd name="connsiteX9" fmla="*/ 1244108 w 1502235"/>
                <a:gd name="connsiteY9" fmla="*/ 3317558 h 4450080"/>
                <a:gd name="connsiteX10" fmla="*/ 1277445 w 1502235"/>
                <a:gd name="connsiteY10" fmla="*/ 3271838 h 4450080"/>
                <a:gd name="connsiteX11" fmla="*/ 1346025 w 1502235"/>
                <a:gd name="connsiteY11" fmla="*/ 3181350 h 4450080"/>
                <a:gd name="connsiteX12" fmla="*/ 1466040 w 1502235"/>
                <a:gd name="connsiteY12" fmla="*/ 2988945 h 4450080"/>
                <a:gd name="connsiteX13" fmla="*/ 1498425 w 1502235"/>
                <a:gd name="connsiteY13" fmla="*/ 2880360 h 4450080"/>
                <a:gd name="connsiteX14" fmla="*/ 1502235 w 1502235"/>
                <a:gd name="connsiteY14" fmla="*/ 2823210 h 4450080"/>
                <a:gd name="connsiteX15" fmla="*/ 1500330 w 1502235"/>
                <a:gd name="connsiteY15" fmla="*/ 2794635 h 4450080"/>
                <a:gd name="connsiteX16" fmla="*/ 1495568 w 1502235"/>
                <a:gd name="connsiteY16" fmla="*/ 2767013 h 4450080"/>
                <a:gd name="connsiteX17" fmla="*/ 1453658 w 1502235"/>
                <a:gd name="connsiteY17" fmla="*/ 2661285 h 4450080"/>
                <a:gd name="connsiteX18" fmla="*/ 1383173 w 1502235"/>
                <a:gd name="connsiteY18" fmla="*/ 2572703 h 4450080"/>
                <a:gd name="connsiteX19" fmla="*/ 1197435 w 1502235"/>
                <a:gd name="connsiteY19" fmla="*/ 2443163 h 4450080"/>
                <a:gd name="connsiteX20" fmla="*/ 984075 w 1502235"/>
                <a:gd name="connsiteY20" fmla="*/ 2366010 h 4450080"/>
                <a:gd name="connsiteX21" fmla="*/ 758333 w 1502235"/>
                <a:gd name="connsiteY21" fmla="*/ 2348865 h 4450080"/>
                <a:gd name="connsiteX22" fmla="*/ 541163 w 1502235"/>
                <a:gd name="connsiteY22" fmla="*/ 2409825 h 4450080"/>
                <a:gd name="connsiteX23" fmla="*/ 367808 w 1502235"/>
                <a:gd name="connsiteY23" fmla="*/ 2554605 h 4450080"/>
                <a:gd name="connsiteX24" fmla="*/ 309705 w 1502235"/>
                <a:gd name="connsiteY24" fmla="*/ 2651760 h 4450080"/>
                <a:gd name="connsiteX25" fmla="*/ 278273 w 1502235"/>
                <a:gd name="connsiteY25" fmla="*/ 2760345 h 4450080"/>
                <a:gd name="connsiteX26" fmla="*/ 280178 w 1502235"/>
                <a:gd name="connsiteY26" fmla="*/ 2873693 h 4450080"/>
                <a:gd name="connsiteX27" fmla="*/ 319230 w 1502235"/>
                <a:gd name="connsiteY27" fmla="*/ 2980373 h 4450080"/>
                <a:gd name="connsiteX28" fmla="*/ 480203 w 1502235"/>
                <a:gd name="connsiteY28" fmla="*/ 3136583 h 4450080"/>
                <a:gd name="connsiteX29" fmla="*/ 532590 w 1502235"/>
                <a:gd name="connsiteY29" fmla="*/ 3157538 h 4450080"/>
                <a:gd name="connsiteX30" fmla="*/ 587835 w 1502235"/>
                <a:gd name="connsiteY30" fmla="*/ 3168968 h 4450080"/>
                <a:gd name="connsiteX31" fmla="*/ 700230 w 1502235"/>
                <a:gd name="connsiteY31" fmla="*/ 3156585 h 4450080"/>
                <a:gd name="connsiteX32" fmla="*/ 873585 w 1502235"/>
                <a:gd name="connsiteY32" fmla="*/ 3016568 h 4450080"/>
                <a:gd name="connsiteX33" fmla="*/ 921210 w 1502235"/>
                <a:gd name="connsiteY33" fmla="*/ 2913698 h 4450080"/>
                <a:gd name="connsiteX34" fmla="*/ 940260 w 1502235"/>
                <a:gd name="connsiteY34" fmla="*/ 2802255 h 4450080"/>
                <a:gd name="connsiteX35" fmla="*/ 894540 w 1502235"/>
                <a:gd name="connsiteY35" fmla="*/ 2581275 h 4450080"/>
                <a:gd name="connsiteX36" fmla="*/ 773573 w 1502235"/>
                <a:gd name="connsiteY36" fmla="*/ 2389823 h 4450080"/>
                <a:gd name="connsiteX37" fmla="*/ 611648 w 1502235"/>
                <a:gd name="connsiteY37" fmla="*/ 2230755 h 4450080"/>
                <a:gd name="connsiteX38" fmla="*/ 433530 w 1502235"/>
                <a:gd name="connsiteY38" fmla="*/ 2088833 h 4450080"/>
                <a:gd name="connsiteX39" fmla="*/ 259223 w 1502235"/>
                <a:gd name="connsiteY39" fmla="*/ 1942148 h 4450080"/>
                <a:gd name="connsiteX40" fmla="*/ 110633 w 1502235"/>
                <a:gd name="connsiteY40" fmla="*/ 1770698 h 4450080"/>
                <a:gd name="connsiteX41" fmla="*/ 15383 w 1502235"/>
                <a:gd name="connsiteY41" fmla="*/ 1564958 h 4450080"/>
                <a:gd name="connsiteX42" fmla="*/ 143 w 1502235"/>
                <a:gd name="connsiteY42" fmla="*/ 1452563 h 4450080"/>
                <a:gd name="connsiteX43" fmla="*/ 11573 w 1502235"/>
                <a:gd name="connsiteY43" fmla="*/ 1339215 h 4450080"/>
                <a:gd name="connsiteX44" fmla="*/ 104918 w 1502235"/>
                <a:gd name="connsiteY44" fmla="*/ 1133475 h 4450080"/>
                <a:gd name="connsiteX45" fmla="*/ 278273 w 1502235"/>
                <a:gd name="connsiteY45" fmla="*/ 988695 h 4450080"/>
                <a:gd name="connsiteX46" fmla="*/ 499253 w 1502235"/>
                <a:gd name="connsiteY46" fmla="*/ 942975 h 4450080"/>
                <a:gd name="connsiteX47" fmla="*/ 712613 w 1502235"/>
                <a:gd name="connsiteY47" fmla="*/ 1012508 h 4450080"/>
                <a:gd name="connsiteX48" fmla="*/ 874538 w 1502235"/>
                <a:gd name="connsiteY48" fmla="*/ 1268730 h 4450080"/>
                <a:gd name="connsiteX49" fmla="*/ 876443 w 1502235"/>
                <a:gd name="connsiteY49" fmla="*/ 1345883 h 4450080"/>
                <a:gd name="connsiteX50" fmla="*/ 859298 w 1502235"/>
                <a:gd name="connsiteY50" fmla="*/ 1422083 h 4450080"/>
                <a:gd name="connsiteX51" fmla="*/ 852630 w 1502235"/>
                <a:gd name="connsiteY51" fmla="*/ 1440180 h 4450080"/>
                <a:gd name="connsiteX52" fmla="*/ 845010 w 1502235"/>
                <a:gd name="connsiteY52" fmla="*/ 1458278 h 4450080"/>
                <a:gd name="connsiteX53" fmla="*/ 825960 w 1502235"/>
                <a:gd name="connsiteY53" fmla="*/ 1492568 h 4450080"/>
                <a:gd name="connsiteX54" fmla="*/ 803100 w 1502235"/>
                <a:gd name="connsiteY54" fmla="*/ 1524000 h 4450080"/>
                <a:gd name="connsiteX55" fmla="*/ 776430 w 1502235"/>
                <a:gd name="connsiteY55" fmla="*/ 1552575 h 4450080"/>
                <a:gd name="connsiteX56" fmla="*/ 746903 w 1502235"/>
                <a:gd name="connsiteY56" fmla="*/ 1578293 h 4450080"/>
                <a:gd name="connsiteX57" fmla="*/ 714518 w 1502235"/>
                <a:gd name="connsiteY57" fmla="*/ 1600200 h 4450080"/>
                <a:gd name="connsiteX58" fmla="*/ 680228 w 1502235"/>
                <a:gd name="connsiteY58" fmla="*/ 1617345 h 4450080"/>
                <a:gd name="connsiteX59" fmla="*/ 643080 w 1502235"/>
                <a:gd name="connsiteY59" fmla="*/ 1629728 h 4450080"/>
                <a:gd name="connsiteX60" fmla="*/ 604980 w 1502235"/>
                <a:gd name="connsiteY60" fmla="*/ 1637348 h 4450080"/>
                <a:gd name="connsiteX61" fmla="*/ 585930 w 1502235"/>
                <a:gd name="connsiteY61" fmla="*/ 1639253 h 4450080"/>
                <a:gd name="connsiteX62" fmla="*/ 566880 w 1502235"/>
                <a:gd name="connsiteY62" fmla="*/ 1640205 h 4450080"/>
                <a:gd name="connsiteX63" fmla="*/ 547830 w 1502235"/>
                <a:gd name="connsiteY63" fmla="*/ 1639253 h 4450080"/>
                <a:gd name="connsiteX64" fmla="*/ 528780 w 1502235"/>
                <a:gd name="connsiteY64" fmla="*/ 1637348 h 4450080"/>
                <a:gd name="connsiteX65" fmla="*/ 490680 w 1502235"/>
                <a:gd name="connsiteY65" fmla="*/ 1628775 h 4450080"/>
                <a:gd name="connsiteX66" fmla="*/ 354473 w 1502235"/>
                <a:gd name="connsiteY66" fmla="*/ 1556385 h 4450080"/>
                <a:gd name="connsiteX67" fmla="*/ 255413 w 1502235"/>
                <a:gd name="connsiteY67" fmla="*/ 1437323 h 4450080"/>
                <a:gd name="connsiteX68" fmla="*/ 205883 w 1502235"/>
                <a:gd name="connsiteY68" fmla="*/ 1290638 h 4450080"/>
                <a:gd name="connsiteX69" fmla="*/ 203978 w 1502235"/>
                <a:gd name="connsiteY69" fmla="*/ 1135380 h 4450080"/>
                <a:gd name="connsiteX70" fmla="*/ 308753 w 1502235"/>
                <a:gd name="connsiteY70" fmla="*/ 844868 h 4450080"/>
                <a:gd name="connsiteX71" fmla="*/ 477345 w 1502235"/>
                <a:gd name="connsiteY71" fmla="*/ 582930 h 4450080"/>
                <a:gd name="connsiteX72" fmla="*/ 621173 w 1502235"/>
                <a:gd name="connsiteY72" fmla="*/ 361950 h 4450080"/>
                <a:gd name="connsiteX73" fmla="*/ 644033 w 1502235"/>
                <a:gd name="connsiteY73" fmla="*/ 327660 h 4450080"/>
                <a:gd name="connsiteX74" fmla="*/ 689753 w 1502235"/>
                <a:gd name="connsiteY74" fmla="*/ 258127 h 4450080"/>
                <a:gd name="connsiteX75" fmla="*/ 781193 w 1502235"/>
                <a:gd name="connsiteY75" fmla="*/ 119063 h 4450080"/>
                <a:gd name="connsiteX76" fmla="*/ 859298 w 1502235"/>
                <a:gd name="connsiteY76" fmla="*/ 0 h 445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5" h="4450080">
                  <a:moveTo>
                    <a:pt x="936450" y="4450080"/>
                  </a:moveTo>
                  <a:cubicBezTo>
                    <a:pt x="936450" y="4298633"/>
                    <a:pt x="945023" y="4146233"/>
                    <a:pt x="967883" y="3996690"/>
                  </a:cubicBezTo>
                  <a:cubicBezTo>
                    <a:pt x="970740" y="3977640"/>
                    <a:pt x="974550" y="3959543"/>
                    <a:pt x="977408" y="3940493"/>
                  </a:cubicBezTo>
                  <a:cubicBezTo>
                    <a:pt x="981218" y="3921443"/>
                    <a:pt x="984075" y="3903345"/>
                    <a:pt x="988838" y="3884295"/>
                  </a:cubicBezTo>
                  <a:lnTo>
                    <a:pt x="1002173" y="3829050"/>
                  </a:lnTo>
                  <a:lnTo>
                    <a:pt x="1017413" y="3773805"/>
                  </a:lnTo>
                  <a:cubicBezTo>
                    <a:pt x="1039320" y="3701415"/>
                    <a:pt x="1065990" y="3629978"/>
                    <a:pt x="1098375" y="3561398"/>
                  </a:cubicBezTo>
                  <a:cubicBezTo>
                    <a:pt x="1130760" y="3492818"/>
                    <a:pt x="1169813" y="3427095"/>
                    <a:pt x="1211723" y="3364230"/>
                  </a:cubicBezTo>
                  <a:lnTo>
                    <a:pt x="1227915" y="3340418"/>
                  </a:lnTo>
                  <a:lnTo>
                    <a:pt x="1244108" y="3317558"/>
                  </a:lnTo>
                  <a:cubicBezTo>
                    <a:pt x="1255538" y="3302318"/>
                    <a:pt x="1266015" y="3286125"/>
                    <a:pt x="1277445" y="3271838"/>
                  </a:cubicBezTo>
                  <a:lnTo>
                    <a:pt x="1346025" y="3181350"/>
                  </a:lnTo>
                  <a:cubicBezTo>
                    <a:pt x="1391745" y="3120390"/>
                    <a:pt x="1434608" y="3057525"/>
                    <a:pt x="1466040" y="2988945"/>
                  </a:cubicBezTo>
                  <a:cubicBezTo>
                    <a:pt x="1481280" y="2954655"/>
                    <a:pt x="1492710" y="2917508"/>
                    <a:pt x="1498425" y="2880360"/>
                  </a:cubicBezTo>
                  <a:cubicBezTo>
                    <a:pt x="1501283" y="2861310"/>
                    <a:pt x="1502235" y="2842260"/>
                    <a:pt x="1502235" y="2823210"/>
                  </a:cubicBezTo>
                  <a:lnTo>
                    <a:pt x="1500330" y="2794635"/>
                  </a:lnTo>
                  <a:cubicBezTo>
                    <a:pt x="1499378" y="2785110"/>
                    <a:pt x="1497473" y="2775585"/>
                    <a:pt x="1495568" y="2767013"/>
                  </a:cubicBezTo>
                  <a:cubicBezTo>
                    <a:pt x="1487948" y="2729865"/>
                    <a:pt x="1473660" y="2694623"/>
                    <a:pt x="1453658" y="2661285"/>
                  </a:cubicBezTo>
                  <a:cubicBezTo>
                    <a:pt x="1434608" y="2628900"/>
                    <a:pt x="1409843" y="2599373"/>
                    <a:pt x="1383173" y="2572703"/>
                  </a:cubicBezTo>
                  <a:cubicBezTo>
                    <a:pt x="1328880" y="2519363"/>
                    <a:pt x="1265063" y="2476500"/>
                    <a:pt x="1197435" y="2443163"/>
                  </a:cubicBezTo>
                  <a:cubicBezTo>
                    <a:pt x="1129808" y="2409825"/>
                    <a:pt x="1057418" y="2383155"/>
                    <a:pt x="984075" y="2366010"/>
                  </a:cubicBezTo>
                  <a:cubicBezTo>
                    <a:pt x="909780" y="2349818"/>
                    <a:pt x="833580" y="2342198"/>
                    <a:pt x="758333" y="2348865"/>
                  </a:cubicBezTo>
                  <a:cubicBezTo>
                    <a:pt x="683085" y="2355533"/>
                    <a:pt x="607838" y="2374583"/>
                    <a:pt x="541163" y="2409825"/>
                  </a:cubicBezTo>
                  <a:cubicBezTo>
                    <a:pt x="473535" y="2445068"/>
                    <a:pt x="414480" y="2494598"/>
                    <a:pt x="367808" y="2554605"/>
                  </a:cubicBezTo>
                  <a:cubicBezTo>
                    <a:pt x="343995" y="2584133"/>
                    <a:pt x="324945" y="2617470"/>
                    <a:pt x="309705" y="2651760"/>
                  </a:cubicBezTo>
                  <a:cubicBezTo>
                    <a:pt x="293513" y="2686050"/>
                    <a:pt x="283988" y="2723198"/>
                    <a:pt x="278273" y="2760345"/>
                  </a:cubicBezTo>
                  <a:cubicBezTo>
                    <a:pt x="272558" y="2797493"/>
                    <a:pt x="272558" y="2836545"/>
                    <a:pt x="280178" y="2873693"/>
                  </a:cubicBezTo>
                  <a:cubicBezTo>
                    <a:pt x="286845" y="2910840"/>
                    <a:pt x="301133" y="2947035"/>
                    <a:pt x="319230" y="2980373"/>
                  </a:cubicBezTo>
                  <a:cubicBezTo>
                    <a:pt x="356378" y="3047048"/>
                    <a:pt x="412575" y="3102293"/>
                    <a:pt x="480203" y="3136583"/>
                  </a:cubicBezTo>
                  <a:cubicBezTo>
                    <a:pt x="497348" y="3145155"/>
                    <a:pt x="514493" y="3151823"/>
                    <a:pt x="532590" y="3157538"/>
                  </a:cubicBezTo>
                  <a:cubicBezTo>
                    <a:pt x="550688" y="3163253"/>
                    <a:pt x="569738" y="3167063"/>
                    <a:pt x="587835" y="3168968"/>
                  </a:cubicBezTo>
                  <a:cubicBezTo>
                    <a:pt x="625935" y="3172778"/>
                    <a:pt x="664035" y="3168968"/>
                    <a:pt x="700230" y="3156585"/>
                  </a:cubicBezTo>
                  <a:cubicBezTo>
                    <a:pt x="772620" y="3132773"/>
                    <a:pt x="833580" y="3081338"/>
                    <a:pt x="873585" y="3016568"/>
                  </a:cubicBezTo>
                  <a:cubicBezTo>
                    <a:pt x="893588" y="2984183"/>
                    <a:pt x="909780" y="2949893"/>
                    <a:pt x="921210" y="2913698"/>
                  </a:cubicBezTo>
                  <a:cubicBezTo>
                    <a:pt x="932640" y="2877503"/>
                    <a:pt x="938355" y="2839403"/>
                    <a:pt x="940260" y="2802255"/>
                  </a:cubicBezTo>
                  <a:cubicBezTo>
                    <a:pt x="943118" y="2726055"/>
                    <a:pt x="925020" y="2650808"/>
                    <a:pt x="894540" y="2581275"/>
                  </a:cubicBezTo>
                  <a:cubicBezTo>
                    <a:pt x="865013" y="2511743"/>
                    <a:pt x="821198" y="2447925"/>
                    <a:pt x="773573" y="2389823"/>
                  </a:cubicBezTo>
                  <a:cubicBezTo>
                    <a:pt x="724995" y="2331720"/>
                    <a:pt x="669750" y="2279333"/>
                    <a:pt x="611648" y="2230755"/>
                  </a:cubicBezTo>
                  <a:cubicBezTo>
                    <a:pt x="553545" y="2182178"/>
                    <a:pt x="493538" y="2135505"/>
                    <a:pt x="433530" y="2088833"/>
                  </a:cubicBezTo>
                  <a:cubicBezTo>
                    <a:pt x="373523" y="2042160"/>
                    <a:pt x="314468" y="1994535"/>
                    <a:pt x="259223" y="1942148"/>
                  </a:cubicBezTo>
                  <a:cubicBezTo>
                    <a:pt x="203978" y="1889760"/>
                    <a:pt x="153495" y="1833563"/>
                    <a:pt x="110633" y="1770698"/>
                  </a:cubicBezTo>
                  <a:cubicBezTo>
                    <a:pt x="67770" y="1707833"/>
                    <a:pt x="34433" y="1639253"/>
                    <a:pt x="15383" y="1564958"/>
                  </a:cubicBezTo>
                  <a:cubicBezTo>
                    <a:pt x="5858" y="1528763"/>
                    <a:pt x="1095" y="1490663"/>
                    <a:pt x="143" y="1452563"/>
                  </a:cubicBezTo>
                  <a:cubicBezTo>
                    <a:pt x="-810" y="1414463"/>
                    <a:pt x="3000" y="1376363"/>
                    <a:pt x="11573" y="1339215"/>
                  </a:cubicBezTo>
                  <a:cubicBezTo>
                    <a:pt x="27765" y="1264920"/>
                    <a:pt x="60150" y="1194435"/>
                    <a:pt x="104918" y="1133475"/>
                  </a:cubicBezTo>
                  <a:cubicBezTo>
                    <a:pt x="150638" y="1072515"/>
                    <a:pt x="209693" y="1022033"/>
                    <a:pt x="278273" y="988695"/>
                  </a:cubicBezTo>
                  <a:cubicBezTo>
                    <a:pt x="346853" y="955358"/>
                    <a:pt x="423053" y="940118"/>
                    <a:pt x="499253" y="942975"/>
                  </a:cubicBezTo>
                  <a:cubicBezTo>
                    <a:pt x="574500" y="945833"/>
                    <a:pt x="650700" y="968693"/>
                    <a:pt x="712613" y="1012508"/>
                  </a:cubicBezTo>
                  <a:cubicBezTo>
                    <a:pt x="798338" y="1071563"/>
                    <a:pt x="859298" y="1165860"/>
                    <a:pt x="874538" y="1268730"/>
                  </a:cubicBezTo>
                  <a:cubicBezTo>
                    <a:pt x="878348" y="1294448"/>
                    <a:pt x="879300" y="1320165"/>
                    <a:pt x="876443" y="1345883"/>
                  </a:cubicBezTo>
                  <a:cubicBezTo>
                    <a:pt x="873585" y="1371600"/>
                    <a:pt x="868823" y="1397318"/>
                    <a:pt x="859298" y="1422083"/>
                  </a:cubicBezTo>
                  <a:cubicBezTo>
                    <a:pt x="857393" y="1427798"/>
                    <a:pt x="855488" y="1434465"/>
                    <a:pt x="852630" y="1440180"/>
                  </a:cubicBezTo>
                  <a:cubicBezTo>
                    <a:pt x="849773" y="1445895"/>
                    <a:pt x="847868" y="1452563"/>
                    <a:pt x="845010" y="1458278"/>
                  </a:cubicBezTo>
                  <a:cubicBezTo>
                    <a:pt x="839295" y="1469708"/>
                    <a:pt x="832628" y="1481138"/>
                    <a:pt x="825960" y="1492568"/>
                  </a:cubicBezTo>
                  <a:cubicBezTo>
                    <a:pt x="819293" y="1503998"/>
                    <a:pt x="810720" y="1513523"/>
                    <a:pt x="803100" y="1524000"/>
                  </a:cubicBezTo>
                  <a:cubicBezTo>
                    <a:pt x="794528" y="1533525"/>
                    <a:pt x="785955" y="1544003"/>
                    <a:pt x="776430" y="1552575"/>
                  </a:cubicBezTo>
                  <a:cubicBezTo>
                    <a:pt x="767858" y="1562100"/>
                    <a:pt x="757380" y="1569720"/>
                    <a:pt x="746903" y="1578293"/>
                  </a:cubicBezTo>
                  <a:cubicBezTo>
                    <a:pt x="736425" y="1585913"/>
                    <a:pt x="725948" y="1593533"/>
                    <a:pt x="714518" y="1600200"/>
                  </a:cubicBezTo>
                  <a:cubicBezTo>
                    <a:pt x="703088" y="1606868"/>
                    <a:pt x="691658" y="1612583"/>
                    <a:pt x="680228" y="1617345"/>
                  </a:cubicBezTo>
                  <a:cubicBezTo>
                    <a:pt x="667845" y="1622108"/>
                    <a:pt x="656415" y="1626870"/>
                    <a:pt x="643080" y="1629728"/>
                  </a:cubicBezTo>
                  <a:cubicBezTo>
                    <a:pt x="630698" y="1633538"/>
                    <a:pt x="617363" y="1634490"/>
                    <a:pt x="604980" y="1637348"/>
                  </a:cubicBezTo>
                  <a:cubicBezTo>
                    <a:pt x="598313" y="1638300"/>
                    <a:pt x="591645" y="1638300"/>
                    <a:pt x="585930" y="1639253"/>
                  </a:cubicBezTo>
                  <a:lnTo>
                    <a:pt x="566880" y="1640205"/>
                  </a:lnTo>
                  <a:lnTo>
                    <a:pt x="547830" y="1639253"/>
                  </a:lnTo>
                  <a:cubicBezTo>
                    <a:pt x="541163" y="1638300"/>
                    <a:pt x="534495" y="1638300"/>
                    <a:pt x="528780" y="1637348"/>
                  </a:cubicBezTo>
                  <a:cubicBezTo>
                    <a:pt x="516398" y="1634490"/>
                    <a:pt x="503063" y="1633538"/>
                    <a:pt x="490680" y="1628775"/>
                  </a:cubicBezTo>
                  <a:cubicBezTo>
                    <a:pt x="441150" y="1614488"/>
                    <a:pt x="394478" y="1589723"/>
                    <a:pt x="354473" y="1556385"/>
                  </a:cubicBezTo>
                  <a:cubicBezTo>
                    <a:pt x="314468" y="1523048"/>
                    <a:pt x="281130" y="1483043"/>
                    <a:pt x="255413" y="1437323"/>
                  </a:cubicBezTo>
                  <a:cubicBezTo>
                    <a:pt x="229695" y="1392555"/>
                    <a:pt x="213503" y="1342073"/>
                    <a:pt x="205883" y="1290638"/>
                  </a:cubicBezTo>
                  <a:cubicBezTo>
                    <a:pt x="198263" y="1239203"/>
                    <a:pt x="197310" y="1186815"/>
                    <a:pt x="203978" y="1135380"/>
                  </a:cubicBezTo>
                  <a:cubicBezTo>
                    <a:pt x="216360" y="1032510"/>
                    <a:pt x="254460" y="932498"/>
                    <a:pt x="308753" y="844868"/>
                  </a:cubicBezTo>
                  <a:cubicBezTo>
                    <a:pt x="363998" y="757238"/>
                    <a:pt x="421148" y="669608"/>
                    <a:pt x="477345" y="582930"/>
                  </a:cubicBezTo>
                  <a:lnTo>
                    <a:pt x="621173" y="361950"/>
                  </a:lnTo>
                  <a:lnTo>
                    <a:pt x="644033" y="327660"/>
                  </a:lnTo>
                  <a:lnTo>
                    <a:pt x="689753" y="258127"/>
                  </a:lnTo>
                  <a:lnTo>
                    <a:pt x="781193" y="119063"/>
                  </a:lnTo>
                  <a:lnTo>
                    <a:pt x="859298" y="0"/>
                  </a:lnTo>
                </a:path>
              </a:pathLst>
            </a:custGeom>
            <a:noFill/>
            <a:ln w="126746" cap="flat">
              <a:solidFill>
                <a:schemeClr val="tx1"/>
              </a:solidFill>
              <a:prstDash val="solid"/>
              <a:miter/>
            </a:ln>
          </p:spPr>
          <p:txBody>
            <a:bodyPr rtlCol="0" anchor="ctr"/>
            <a:lstStyle/>
            <a:p>
              <a:endParaRPr lang="sv-SE" sz="1800"/>
            </a:p>
          </p:txBody>
        </p:sp>
        <p:sp>
          <p:nvSpPr>
            <p:cNvPr id="15" name="Frihandsfigur: Form 14">
              <a:extLst>
                <a:ext uri="{FF2B5EF4-FFF2-40B4-BE49-F238E27FC236}">
                  <a16:creationId xmlns:a16="http://schemas.microsoft.com/office/drawing/2014/main" id="{1F76AC04-0024-43F5-924E-5ECE00C695DD}"/>
                </a:ext>
              </a:extLst>
            </p:cNvPr>
            <p:cNvSpPr/>
            <p:nvPr/>
          </p:nvSpPr>
          <p:spPr>
            <a:xfrm>
              <a:off x="1813559" y="2947924"/>
              <a:ext cx="660082" cy="550545"/>
            </a:xfrm>
            <a:custGeom>
              <a:avLst/>
              <a:gdLst>
                <a:gd name="connsiteX0" fmla="*/ 660082 w 660082"/>
                <a:gd name="connsiteY0" fmla="*/ 550545 h 550545"/>
                <a:gd name="connsiteX1" fmla="*/ 588645 w 660082"/>
                <a:gd name="connsiteY1" fmla="*/ 205740 h 550545"/>
                <a:gd name="connsiteX2" fmla="*/ 546735 w 660082"/>
                <a:gd name="connsiteY2" fmla="*/ 0 h 550545"/>
                <a:gd name="connsiteX3" fmla="*/ 340042 w 660082"/>
                <a:gd name="connsiteY3" fmla="*/ 42863 h 550545"/>
                <a:gd name="connsiteX4" fmla="*/ 0 w 660082"/>
                <a:gd name="connsiteY4" fmla="*/ 112395 h 55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2" h="550545">
                  <a:moveTo>
                    <a:pt x="660082" y="550545"/>
                  </a:moveTo>
                  <a:lnTo>
                    <a:pt x="588645" y="205740"/>
                  </a:lnTo>
                  <a:lnTo>
                    <a:pt x="546735" y="0"/>
                  </a:lnTo>
                  <a:lnTo>
                    <a:pt x="340042" y="42863"/>
                  </a:lnTo>
                  <a:lnTo>
                    <a:pt x="0" y="112395"/>
                  </a:lnTo>
                </a:path>
              </a:pathLst>
            </a:custGeom>
            <a:noFill/>
            <a:ln w="126746" cap="flat">
              <a:solidFill>
                <a:schemeClr val="tx1"/>
              </a:solidFill>
              <a:prstDash val="solid"/>
              <a:miter/>
            </a:ln>
          </p:spPr>
          <p:txBody>
            <a:bodyPr rtlCol="0" anchor="ctr"/>
            <a:lstStyle/>
            <a:p>
              <a:endParaRPr lang="sv-SE" sz="1800"/>
            </a:p>
          </p:txBody>
        </p:sp>
      </p:grpSp>
    </p:spTree>
    <p:extLst>
      <p:ext uri="{BB962C8B-B14F-4D97-AF65-F5344CB8AC3E}">
        <p14:creationId xmlns:p14="http://schemas.microsoft.com/office/powerpoint/2010/main" val="860870613"/>
      </p:ext>
    </p:extLst>
  </p:cSld>
  <p:clrMapOvr>
    <a:masterClrMapping/>
  </p:clrMapOvr>
  <p:extLst>
    <p:ext uri="{DCECCB84-F9BA-43D5-87BE-67443E8EF086}">
      <p15:sldGuideLst xmlns:p15="http://schemas.microsoft.com/office/powerpoint/2012/main">
        <p15:guide id="1" orient="horz" pos="2478" userDrawn="1">
          <p15:clr>
            <a:srgbClr val="FBAE40"/>
          </p15:clr>
        </p15:guide>
        <p15:guide id="2" pos="3840" userDrawn="1">
          <p15:clr>
            <a:srgbClr val="FBAE40"/>
          </p15:clr>
        </p15:guide>
        <p15:guide id="3" orient="horz" pos="234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p:txBody>
          <a:bodyPr/>
          <a:lstStyle>
            <a:lvl1pPr>
              <a:buClr>
                <a:schemeClr val="accent1"/>
              </a:buClr>
              <a:buFontTx/>
              <a:buBlip>
                <a:blip r:embed="rId2"/>
              </a:buBlip>
              <a:defRPr/>
            </a:lvl1pPr>
            <a:lvl2pPr>
              <a:buFontTx/>
              <a:buBlip>
                <a:blip r:embed="rId2"/>
              </a:buBlip>
              <a:defRPr/>
            </a:lvl2pPr>
            <a:lvl3pPr>
              <a:buFontTx/>
              <a:buBlip>
                <a:blip r:embed="rId2"/>
              </a:buBlip>
              <a:defRPr/>
            </a:lvl3pPr>
            <a:lvl4pPr>
              <a:buFontTx/>
              <a:buBlip>
                <a:blip r:embed="rId2"/>
              </a:buBlip>
              <a:defRPr/>
            </a:lvl4pPr>
            <a:lvl5pPr>
              <a:buFontTx/>
              <a:buBlip>
                <a:blip r:embed="rId2"/>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2026-03-02</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054511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301488" y="293413"/>
            <a:ext cx="8648700" cy="1325563"/>
          </a:xfrm>
          <a:prstGeom prst="rect">
            <a:avLst/>
          </a:prstGeom>
        </p:spPr>
        <p:txBody>
          <a:bodyPr vert="horz" lIns="0" tIns="0" rIns="0" bIns="0" rtlCol="0" anchor="b">
            <a:noAutofit/>
          </a:bodyPr>
          <a:lstStyle/>
          <a:p>
            <a:r>
              <a:rPr lang="sv-SE"/>
              <a:t>Klicka här för att skriva rubrik i upp till två rader</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301488" y="1829202"/>
            <a:ext cx="8648700" cy="4054865"/>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a:p>
            <a:pPr lvl="5"/>
            <a:r>
              <a:rPr lang="sv-SE"/>
              <a:t>Nivå 6</a:t>
            </a:r>
          </a:p>
          <a:p>
            <a:pPr lvl="6"/>
            <a:r>
              <a:rPr lang="sv-SE"/>
              <a:t>Nivå 7</a:t>
            </a:r>
          </a:p>
          <a:p>
            <a:pPr lvl="7"/>
            <a:r>
              <a:rPr lang="sv-SE"/>
              <a:t>Nivå 8</a:t>
            </a:r>
          </a:p>
          <a:p>
            <a:pPr lvl="8"/>
            <a:r>
              <a:rPr lang="sv-SE"/>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9148761" y="5941694"/>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pPr algn="r"/>
            <a:fld id="{FD403CD0-842C-4BCD-83D3-BB78B185EE38}" type="datetimeFigureOut">
              <a:rPr lang="sv-SE" smtClean="0"/>
              <a:pPr algn="r"/>
              <a:t>2026-03-02</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7777161" y="6139863"/>
            <a:ext cx="4114800" cy="165400"/>
          </a:xfrm>
          <a:prstGeom prst="rect">
            <a:avLst/>
          </a:prstGeom>
        </p:spPr>
        <p:txBody>
          <a:bodyPr vert="horz" lIns="0" tIns="0" rIns="0" bIns="0" rtlCol="0" anchor="b">
            <a:noAutofit/>
          </a:bodyPr>
          <a:lstStyle>
            <a:lvl1pPr algn="r">
              <a:defRPr sz="700">
                <a:solidFill>
                  <a:schemeClr val="tx2">
                    <a:lumMod val="65000"/>
                    <a:lumOff val="35000"/>
                  </a:schemeClr>
                </a:solidFill>
                <a:latin typeface="Almega Sans" panose="00000500000000000000" pitchFamily="50" charset="0"/>
              </a:defRPr>
            </a:lvl1pPr>
          </a:lstStyle>
          <a:p>
            <a:pPr algn="r"/>
            <a:endParaRPr lang="sv-SE"/>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9148761" y="6338031"/>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fld id="{AE086683-F536-42AB-ABBC-F4803DFE8DBC}" type="slidenum">
              <a:rPr lang="sv-SE" smtClean="0"/>
              <a:pPr/>
              <a:t>‹#›</a:t>
            </a:fld>
            <a:endParaRPr lang="sv-SE"/>
          </a:p>
        </p:txBody>
      </p:sp>
      <p:pic>
        <p:nvPicPr>
          <p:cNvPr id="8" name="Bildobjekt 7">
            <a:extLst>
              <a:ext uri="{FF2B5EF4-FFF2-40B4-BE49-F238E27FC236}">
                <a16:creationId xmlns:a16="http://schemas.microsoft.com/office/drawing/2014/main" id="{5E8189BA-9277-9662-A123-337D3FA5314F}"/>
              </a:ext>
            </a:extLst>
          </p:cNvPr>
          <p:cNvPicPr>
            <a:picLocks noChangeAspect="1"/>
          </p:cNvPicPr>
          <p:nvPr userDrawn="1">
            <p:custDataLst>
              <p:tags r:id="rId28"/>
            </p:custDataLst>
          </p:nvPr>
        </p:nvPicPr>
        <p:blipFill>
          <a:blip r:embed="rId29" cstate="screen">
            <a:extLst>
              <a:ext uri="{28A0092B-C50C-407E-A947-70E740481C1C}">
                <a14:useLocalDpi xmlns:a14="http://schemas.microsoft.com/office/drawing/2010/main"/>
              </a:ext>
            </a:extLst>
          </a:blip>
          <a:stretch>
            <a:fillRect/>
          </a:stretch>
        </p:blipFill>
        <p:spPr>
          <a:xfrm>
            <a:off x="300039" y="6309379"/>
            <a:ext cx="2883416" cy="198120"/>
          </a:xfrm>
          <a:prstGeom prst="rect">
            <a:avLst/>
          </a:prstGeom>
        </p:spPr>
      </p:pic>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9" r:id="rId3"/>
    <p:sldLayoutId id="2147483658" r:id="rId4"/>
    <p:sldLayoutId id="2147483675" r:id="rId5"/>
    <p:sldLayoutId id="2147483678" r:id="rId6"/>
    <p:sldLayoutId id="2147483677" r:id="rId7"/>
    <p:sldLayoutId id="2147483659" r:id="rId8"/>
    <p:sldLayoutId id="2147483650" r:id="rId9"/>
    <p:sldLayoutId id="2147483668" r:id="rId10"/>
    <p:sldLayoutId id="2147483669" r:id="rId11"/>
    <p:sldLayoutId id="2147483661" r:id="rId12"/>
    <p:sldLayoutId id="2147483652" r:id="rId13"/>
    <p:sldLayoutId id="2147483653" r:id="rId14"/>
    <p:sldLayoutId id="2147483654" r:id="rId15"/>
    <p:sldLayoutId id="2147483670" r:id="rId16"/>
    <p:sldLayoutId id="2147483671" r:id="rId17"/>
    <p:sldLayoutId id="2147483662" r:id="rId18"/>
    <p:sldLayoutId id="2147483663" r:id="rId19"/>
    <p:sldLayoutId id="2147483667" r:id="rId20"/>
    <p:sldLayoutId id="2147483656" r:id="rId21"/>
    <p:sldLayoutId id="2147483664" r:id="rId22"/>
    <p:sldLayoutId id="2147483657" r:id="rId23"/>
    <p:sldLayoutId id="2147483655" r:id="rId24"/>
    <p:sldLayoutId id="2147483665" r:id="rId25"/>
    <p:sldLayoutId id="2147483666" r:id="rId26"/>
  </p:sldLayoutIdLst>
  <p:txStyles>
    <p:titleStyle>
      <a:lvl1pPr algn="l" defTabSz="914423"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6" indent="-228606"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7451" indent="-228606" algn="l" defTabSz="9144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4663" indent="-228606" algn="l" defTabSz="9144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75" indent="-228606" algn="l" defTabSz="9144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98" indent="-228606" algn="l" defTabSz="914423"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7"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1"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innovationsforetagen.se/app/uploads/sites/6/2026/03/Lonekompassen_2026.pdf"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chart" Target="../charts/chart3.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chart" Target="../charts/char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2.emf"/><Relationship Id="rId5" Type="http://schemas.openxmlformats.org/officeDocument/2006/relationships/image" Target="../media/image17.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6.jpeg"/><Relationship Id="rId11" Type="http://schemas.openxmlformats.org/officeDocument/2006/relationships/image" Target="../media/image31.sv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1E9F975-C72B-FDB3-5BA8-D4EBE3C6C8BF}"/>
              </a:ext>
            </a:extLst>
          </p:cNvPr>
          <p:cNvSpPr>
            <a:spLocks noGrp="1"/>
          </p:cNvSpPr>
          <p:nvPr>
            <p:ph type="title"/>
          </p:nvPr>
        </p:nvSpPr>
        <p:spPr>
          <a:xfrm>
            <a:off x="301488" y="293412"/>
            <a:ext cx="10299174" cy="1325563"/>
          </a:xfrm>
        </p:spPr>
        <p:txBody>
          <a:bodyPr/>
          <a:lstStyle/>
          <a:p>
            <a:r>
              <a:rPr lang="sv-SE">
                <a:latin typeface="Aptos" panose="020B0004020202020204" pitchFamily="34" charset="0"/>
              </a:rPr>
              <a:t>Instruktion till presentationsmaterialet Bolagskompassen</a:t>
            </a:r>
          </a:p>
        </p:txBody>
      </p:sp>
      <p:sp>
        <p:nvSpPr>
          <p:cNvPr id="8" name="Content Placeholder 2">
            <a:extLst>
              <a:ext uri="{FF2B5EF4-FFF2-40B4-BE49-F238E27FC236}">
                <a16:creationId xmlns:a16="http://schemas.microsoft.com/office/drawing/2014/main" id="{0F901C22-D192-5C13-BC6E-AC5691690D48}"/>
              </a:ext>
            </a:extLst>
          </p:cNvPr>
          <p:cNvSpPr>
            <a:spLocks noGrp="1"/>
          </p:cNvSpPr>
          <p:nvPr>
            <p:ph idx="1"/>
          </p:nvPr>
        </p:nvSpPr>
        <p:spPr>
          <a:xfrm>
            <a:off x="301487" y="2186040"/>
            <a:ext cx="7666856" cy="4054865"/>
          </a:xfrm>
        </p:spPr>
        <p:txBody>
          <a:bodyPr vert="horz" lIns="0" tIns="0" rIns="0" bIns="0" rtlCol="0" anchor="t">
            <a:noAutofit/>
          </a:bodyPr>
          <a:lstStyle/>
          <a:p>
            <a:pPr>
              <a:spcBef>
                <a:spcPts val="0"/>
              </a:spcBef>
              <a:spcAft>
                <a:spcPts val="1800"/>
              </a:spcAft>
            </a:pPr>
            <a:r>
              <a:rPr lang="sv-SE" sz="2000" dirty="0">
                <a:latin typeface="Aptos" panose="020B0004020202020204" pitchFamily="34" charset="0"/>
              </a:rPr>
              <a:t>Materialet är framtaget för att användas i dialogen mellan företag och medarbetare för att skapa en gemensam förståelse för verksamhetens ekonomiska förutsättningar, prognos och omvärld. Materialet kan användas som allmän utbildning, men är framtaget för situationer som lönerörelse eller omställning. </a:t>
            </a:r>
            <a:endParaRPr lang="sv-SE" sz="2000" dirty="0">
              <a:latin typeface="Aptos" panose="020B0004020202020204" pitchFamily="34" charset="0"/>
              <a:cs typeface="Arial"/>
            </a:endParaRPr>
          </a:p>
          <a:p>
            <a:pPr>
              <a:spcBef>
                <a:spcPts val="0"/>
              </a:spcBef>
              <a:spcAft>
                <a:spcPts val="1800"/>
              </a:spcAft>
            </a:pPr>
            <a:r>
              <a:rPr lang="sv-SE" sz="2000" dirty="0">
                <a:latin typeface="Aptos" panose="020B0004020202020204" pitchFamily="34" charset="0"/>
              </a:rPr>
              <a:t>Materialet är tänkt att kunna användas i sin helhet, alternativt att man väljer ut de bilder som passar för tillfället. </a:t>
            </a:r>
            <a:endParaRPr lang="sv-SE" sz="2000" dirty="0">
              <a:latin typeface="Aptos" panose="020B0004020202020204" pitchFamily="34" charset="0"/>
              <a:cs typeface="Arial"/>
            </a:endParaRPr>
          </a:p>
          <a:p>
            <a:pPr>
              <a:spcBef>
                <a:spcPts val="0"/>
              </a:spcBef>
              <a:spcAft>
                <a:spcPts val="1800"/>
              </a:spcAft>
            </a:pPr>
            <a:r>
              <a:rPr lang="sv-SE" sz="2000" dirty="0">
                <a:latin typeface="Aptos" panose="020B0004020202020204" pitchFamily="34" charset="0"/>
              </a:rPr>
              <a:t>Materialet innehåller delar där företaget kan placera in underlag från den egna verksamheten, vilket uppmuntras.   </a:t>
            </a:r>
            <a:endParaRPr lang="sv-SE" sz="2000" dirty="0">
              <a:latin typeface="Aptos" panose="020B0004020202020204" pitchFamily="34" charset="0"/>
              <a:cs typeface="Arial"/>
            </a:endParaRPr>
          </a:p>
          <a:p>
            <a:pPr marL="228600" indent="-228600">
              <a:spcBef>
                <a:spcPts val="0"/>
              </a:spcBef>
              <a:spcAft>
                <a:spcPts val="1800"/>
              </a:spcAft>
            </a:pPr>
            <a:r>
              <a:rPr lang="sv-SE" sz="2000">
                <a:latin typeface="Aptos"/>
                <a:cs typeface="Arial"/>
              </a:rPr>
              <a:t>För mer specifikt material kopplat till lön, se: </a:t>
            </a:r>
            <a:r>
              <a:rPr lang="sv-SE" sz="2000" dirty="0">
                <a:latin typeface="Aptos"/>
                <a:cs typeface="Arial"/>
                <a:hlinkClick r:id="rId3"/>
              </a:rPr>
              <a:t>Lönekompassen</a:t>
            </a:r>
            <a:r>
              <a:rPr lang="sv-SE" sz="2000">
                <a:latin typeface="Aptos"/>
                <a:cs typeface="Arial"/>
              </a:rPr>
              <a:t>.</a:t>
            </a:r>
          </a:p>
        </p:txBody>
      </p:sp>
      <p:pic>
        <p:nvPicPr>
          <p:cNvPr id="3" name="Picture 2" descr="A screenshot of a computer&#10;&#10;Description automatically generated">
            <a:extLst>
              <a:ext uri="{FF2B5EF4-FFF2-40B4-BE49-F238E27FC236}">
                <a16:creationId xmlns:a16="http://schemas.microsoft.com/office/drawing/2014/main" id="{DD83126F-A20E-31BC-C12F-0C2255443A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4738" y="2333723"/>
            <a:ext cx="3071807" cy="1766290"/>
          </a:xfrm>
          <a:prstGeom prst="rect">
            <a:avLst/>
          </a:prstGeom>
          <a:effectLst>
            <a:outerShdw blurRad="586605" sx="102000" sy="102000" algn="ctr" rotWithShape="0">
              <a:prstClr val="black">
                <a:alpha val="16390"/>
              </a:prstClr>
            </a:outerShdw>
          </a:effectLst>
        </p:spPr>
      </p:pic>
      <p:pic>
        <p:nvPicPr>
          <p:cNvPr id="5" name="Picture 4" descr="A screenshot of a computer&#10;&#10;Description automatically generated">
            <a:extLst>
              <a:ext uri="{FF2B5EF4-FFF2-40B4-BE49-F238E27FC236}">
                <a16:creationId xmlns:a16="http://schemas.microsoft.com/office/drawing/2014/main" id="{4021766A-AAA4-87BC-96BF-143E9E87E5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74738" y="4327146"/>
            <a:ext cx="3071807" cy="1766290"/>
          </a:xfrm>
          <a:prstGeom prst="rect">
            <a:avLst/>
          </a:prstGeom>
          <a:effectLst>
            <a:outerShdw blurRad="586605" sx="102000" sy="102000" algn="ctr" rotWithShape="0">
              <a:prstClr val="black">
                <a:alpha val="16390"/>
              </a:prstClr>
            </a:outerShdw>
          </a:effectLst>
        </p:spPr>
      </p:pic>
      <p:sp>
        <p:nvSpPr>
          <p:cNvPr id="7" name="Left Brace 6">
            <a:extLst>
              <a:ext uri="{FF2B5EF4-FFF2-40B4-BE49-F238E27FC236}">
                <a16:creationId xmlns:a16="http://schemas.microsoft.com/office/drawing/2014/main" id="{9EC2EA60-872E-DB42-D915-B83483D03FA9}"/>
              </a:ext>
            </a:extLst>
          </p:cNvPr>
          <p:cNvSpPr/>
          <p:nvPr/>
        </p:nvSpPr>
        <p:spPr>
          <a:xfrm>
            <a:off x="8241960" y="2001798"/>
            <a:ext cx="398911" cy="4239109"/>
          </a:xfrm>
          <a:prstGeom prst="leftBrace">
            <a:avLst>
              <a:gd name="adj1" fmla="val 60992"/>
              <a:gd name="adj2" fmla="val 6370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cxnSp>
        <p:nvCxnSpPr>
          <p:cNvPr id="10" name="Straight Connector 9">
            <a:extLst>
              <a:ext uri="{FF2B5EF4-FFF2-40B4-BE49-F238E27FC236}">
                <a16:creationId xmlns:a16="http://schemas.microsoft.com/office/drawing/2014/main" id="{2EBD7761-916A-0956-C845-B7BD274BADE4}"/>
              </a:ext>
            </a:extLst>
          </p:cNvPr>
          <p:cNvCxnSpPr>
            <a:cxnSpLocks/>
            <a:endCxn id="7" idx="1"/>
          </p:cNvCxnSpPr>
          <p:nvPr/>
        </p:nvCxnSpPr>
        <p:spPr>
          <a:xfrm>
            <a:off x="7617126" y="4700688"/>
            <a:ext cx="624832" cy="1420"/>
          </a:xfrm>
          <a:prstGeom prst="line">
            <a:avLst/>
          </a:prstGeom>
          <a:ln w="9525"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862F725-238D-618B-E391-2BAEB9F8770D}"/>
              </a:ext>
            </a:extLst>
          </p:cNvPr>
          <p:cNvSpPr txBox="1"/>
          <p:nvPr/>
        </p:nvSpPr>
        <p:spPr>
          <a:xfrm>
            <a:off x="8708167" y="1920409"/>
            <a:ext cx="3071807" cy="254044"/>
          </a:xfrm>
          <a:prstGeom prst="rect">
            <a:avLst/>
          </a:prstGeom>
          <a:noFill/>
        </p:spPr>
        <p:txBody>
          <a:bodyPr wrap="square" rtlCol="0">
            <a:spAutoFit/>
          </a:bodyPr>
          <a:lstStyle/>
          <a:p>
            <a:r>
              <a:rPr lang="sv-SE" sz="1051">
                <a:latin typeface="Aptos" panose="020B0004020202020204" pitchFamily="34" charset="0"/>
              </a:rPr>
              <a:t>Dessa b</a:t>
            </a:r>
            <a:r>
              <a:rPr lang="en-SE" sz="1051">
                <a:latin typeface="Aptos" panose="020B0004020202020204" pitchFamily="34" charset="0"/>
              </a:rPr>
              <a:t>ilder är avsedda för eget </a:t>
            </a:r>
            <a:r>
              <a:rPr lang="sv-SE" sz="1051">
                <a:latin typeface="Aptos" panose="020B0004020202020204" pitchFamily="34" charset="0"/>
              </a:rPr>
              <a:t>underlag</a:t>
            </a:r>
            <a:endParaRPr lang="en-SE" sz="1051">
              <a:latin typeface="Aptos" panose="020B0004020202020204" pitchFamily="34" charset="0"/>
            </a:endParaRPr>
          </a:p>
        </p:txBody>
      </p:sp>
      <p:sp>
        <p:nvSpPr>
          <p:cNvPr id="9" name="Rektangel 8">
            <a:extLst>
              <a:ext uri="{FF2B5EF4-FFF2-40B4-BE49-F238E27FC236}">
                <a16:creationId xmlns:a16="http://schemas.microsoft.com/office/drawing/2014/main" id="{4E318A6C-42A9-6DB0-BE8F-25707A02CDF1}"/>
              </a:ext>
            </a:extLst>
          </p:cNvPr>
          <p:cNvSpPr/>
          <p:nvPr/>
        </p:nvSpPr>
        <p:spPr>
          <a:xfrm>
            <a:off x="9753601" y="2868252"/>
            <a:ext cx="914076" cy="697231"/>
          </a:xfrm>
          <a:prstGeom prst="rect">
            <a:avLst/>
          </a:prstGeom>
          <a:solidFill>
            <a:srgbClr val="E2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sv-SE" sz="1199" b="1">
                <a:ln w="10160">
                  <a:noFill/>
                  <a:prstDash val="solid"/>
                </a:ln>
                <a:solidFill>
                  <a:schemeClr val="bg1"/>
                </a:solidFill>
                <a:latin typeface="Aptos SemiBold" panose="020B0004020202020204" pitchFamily="34" charset="0"/>
              </a:rPr>
              <a:t>Eget</a:t>
            </a:r>
            <a:br>
              <a:rPr lang="sv-SE" sz="1199" b="1">
                <a:ln w="10160">
                  <a:noFill/>
                  <a:prstDash val="solid"/>
                </a:ln>
                <a:solidFill>
                  <a:schemeClr val="bg1"/>
                </a:solidFill>
                <a:latin typeface="Aptos SemiBold" panose="020B0004020202020204" pitchFamily="34" charset="0"/>
              </a:rPr>
            </a:br>
            <a:r>
              <a:rPr lang="sv-SE" sz="1199" b="1">
                <a:ln w="10160">
                  <a:noFill/>
                  <a:prstDash val="solid"/>
                </a:ln>
                <a:solidFill>
                  <a:schemeClr val="bg1"/>
                </a:solidFill>
                <a:latin typeface="Aptos SemiBold" panose="020B0004020202020204" pitchFamily="34" charset="0"/>
              </a:rPr>
              <a:t>material</a:t>
            </a:r>
          </a:p>
        </p:txBody>
      </p:sp>
      <p:sp>
        <p:nvSpPr>
          <p:cNvPr id="11" name="Rektangel 10">
            <a:extLst>
              <a:ext uri="{FF2B5EF4-FFF2-40B4-BE49-F238E27FC236}">
                <a16:creationId xmlns:a16="http://schemas.microsoft.com/office/drawing/2014/main" id="{B1DE2D9C-DF63-F01D-D073-7C3B3CCFAA10}"/>
              </a:ext>
            </a:extLst>
          </p:cNvPr>
          <p:cNvSpPr/>
          <p:nvPr/>
        </p:nvSpPr>
        <p:spPr>
          <a:xfrm>
            <a:off x="9753601" y="4867741"/>
            <a:ext cx="914076" cy="697231"/>
          </a:xfrm>
          <a:prstGeom prst="rect">
            <a:avLst/>
          </a:prstGeom>
          <a:solidFill>
            <a:srgbClr val="E2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sv-SE" sz="1199" b="1">
                <a:ln w="10160">
                  <a:noFill/>
                  <a:prstDash val="solid"/>
                </a:ln>
                <a:solidFill>
                  <a:schemeClr val="bg1"/>
                </a:solidFill>
                <a:latin typeface="Aptos SemiBold" panose="020B0004020202020204" pitchFamily="34" charset="0"/>
              </a:rPr>
              <a:t>Eget</a:t>
            </a:r>
            <a:br>
              <a:rPr lang="sv-SE" sz="1199" b="1">
                <a:ln w="10160">
                  <a:noFill/>
                  <a:prstDash val="solid"/>
                </a:ln>
                <a:solidFill>
                  <a:schemeClr val="bg1"/>
                </a:solidFill>
                <a:latin typeface="Aptos SemiBold" panose="020B0004020202020204" pitchFamily="34" charset="0"/>
              </a:rPr>
            </a:br>
            <a:r>
              <a:rPr lang="sv-SE" sz="1199" b="1">
                <a:ln w="10160">
                  <a:noFill/>
                  <a:prstDash val="solid"/>
                </a:ln>
                <a:solidFill>
                  <a:schemeClr val="bg1"/>
                </a:solidFill>
                <a:latin typeface="Aptos SemiBold" panose="020B0004020202020204" pitchFamily="34" charset="0"/>
              </a:rPr>
              <a:t>material</a:t>
            </a:r>
          </a:p>
        </p:txBody>
      </p:sp>
    </p:spTree>
    <p:extLst>
      <p:ext uri="{BB962C8B-B14F-4D97-AF65-F5344CB8AC3E}">
        <p14:creationId xmlns:p14="http://schemas.microsoft.com/office/powerpoint/2010/main" val="4278064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upp 7">
            <a:extLst>
              <a:ext uri="{FF2B5EF4-FFF2-40B4-BE49-F238E27FC236}">
                <a16:creationId xmlns:a16="http://schemas.microsoft.com/office/drawing/2014/main" id="{9C190F88-D444-9117-6B1F-36847C9949B9}"/>
              </a:ext>
            </a:extLst>
          </p:cNvPr>
          <p:cNvGrpSpPr/>
          <p:nvPr/>
        </p:nvGrpSpPr>
        <p:grpSpPr>
          <a:xfrm>
            <a:off x="672142" y="1253508"/>
            <a:ext cx="4762049" cy="4350987"/>
            <a:chOff x="401431" y="1253506"/>
            <a:chExt cx="4762049" cy="4350987"/>
          </a:xfrm>
        </p:grpSpPr>
        <p:sp>
          <p:nvSpPr>
            <p:cNvPr id="9" name="Ellips 9">
              <a:extLst>
                <a:ext uri="{FF2B5EF4-FFF2-40B4-BE49-F238E27FC236}">
                  <a16:creationId xmlns:a16="http://schemas.microsoft.com/office/drawing/2014/main" id="{3F94591B-96EB-E7A7-4802-D1C2D91F0A96}"/>
                </a:ext>
              </a:extLst>
            </p:cNvPr>
            <p:cNvSpPr/>
            <p:nvPr/>
          </p:nvSpPr>
          <p:spPr>
            <a:xfrm>
              <a:off x="401431" y="1253506"/>
              <a:ext cx="4762049" cy="43509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Aptos" panose="020B0004020202020204" pitchFamily="34" charset="0"/>
              </a:endParaRPr>
            </a:p>
          </p:txBody>
        </p:sp>
        <p:sp>
          <p:nvSpPr>
            <p:cNvPr id="11" name="Ellips 2">
              <a:extLst>
                <a:ext uri="{FF2B5EF4-FFF2-40B4-BE49-F238E27FC236}">
                  <a16:creationId xmlns:a16="http://schemas.microsoft.com/office/drawing/2014/main" id="{3E337ED8-16D7-8251-16D9-AF9390C38E07}"/>
                </a:ext>
              </a:extLst>
            </p:cNvPr>
            <p:cNvSpPr/>
            <p:nvPr/>
          </p:nvSpPr>
          <p:spPr>
            <a:xfrm>
              <a:off x="2039592" y="1858305"/>
              <a:ext cx="3123888" cy="3141386"/>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Aptos" panose="020B0004020202020204" pitchFamily="34" charset="0"/>
              </a:endParaRPr>
            </a:p>
          </p:txBody>
        </p:sp>
        <p:pic>
          <p:nvPicPr>
            <p:cNvPr id="12" name="Picture 2">
              <a:extLst>
                <a:ext uri="{FF2B5EF4-FFF2-40B4-BE49-F238E27FC236}">
                  <a16:creationId xmlns:a16="http://schemas.microsoft.com/office/drawing/2014/main" id="{4E456F6A-8228-1081-6B03-8A89C07DD8B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2722" y="3318317"/>
              <a:ext cx="1327984" cy="243983"/>
            </a:xfrm>
            <a:prstGeom prst="rect">
              <a:avLst/>
            </a:prstGeom>
            <a:noFill/>
            <a:extLst>
              <a:ext uri="{909E8E84-426E-40DD-AFC4-6F175D3DCCD1}">
                <a14:hiddenFill xmlns:a14="http://schemas.microsoft.com/office/drawing/2010/main">
                  <a:solidFill>
                    <a:srgbClr val="FFFFFF"/>
                  </a:solidFill>
                </a14:hiddenFill>
              </a:ext>
            </a:extLst>
          </p:spPr>
        </p:pic>
        <p:pic>
          <p:nvPicPr>
            <p:cNvPr id="13" name="Bildobjekt 11">
              <a:extLst>
                <a:ext uri="{FF2B5EF4-FFF2-40B4-BE49-F238E27FC236}">
                  <a16:creationId xmlns:a16="http://schemas.microsoft.com/office/drawing/2014/main" id="{0C9702F0-7960-D2F9-80FE-E8B99D0AD7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8477" y="3318317"/>
              <a:ext cx="2786117" cy="232673"/>
            </a:xfrm>
            <a:prstGeom prst="rect">
              <a:avLst/>
            </a:prstGeom>
          </p:spPr>
        </p:pic>
      </p:grpSp>
      <p:sp>
        <p:nvSpPr>
          <p:cNvPr id="4" name="Platshållare för innehåll 2">
            <a:extLst>
              <a:ext uri="{FF2B5EF4-FFF2-40B4-BE49-F238E27FC236}">
                <a16:creationId xmlns:a16="http://schemas.microsoft.com/office/drawing/2014/main" id="{4C1614D2-E701-1E3E-4C60-61F91E878E02}"/>
              </a:ext>
            </a:extLst>
          </p:cNvPr>
          <p:cNvSpPr txBox="1">
            <a:spLocks/>
          </p:cNvSpPr>
          <p:nvPr/>
        </p:nvSpPr>
        <p:spPr>
          <a:xfrm>
            <a:off x="6096001" y="1619217"/>
            <a:ext cx="5183187" cy="274279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199"/>
              </a:spcAft>
            </a:pPr>
            <a:r>
              <a:rPr lang="sv-SE" sz="1800">
                <a:latin typeface="Aptos" panose="020B0004020202020204" pitchFamily="34" charset="0"/>
              </a:rPr>
              <a:t>Arbetsrättslig rådgivning av Almegas jurister </a:t>
            </a:r>
          </a:p>
          <a:p>
            <a:pPr>
              <a:lnSpc>
                <a:spcPct val="100000"/>
              </a:lnSpc>
              <a:spcBef>
                <a:spcPts val="0"/>
              </a:spcBef>
              <a:spcAft>
                <a:spcPts val="1199"/>
              </a:spcAft>
            </a:pPr>
            <a:r>
              <a:rPr lang="sv-SE" sz="1800">
                <a:latin typeface="Aptos" panose="020B0004020202020204" pitchFamily="34" charset="0"/>
              </a:rPr>
              <a:t>Arbetsrättsligt stöd genom Arbetsgivarguiden, mejl- och telefonjour</a:t>
            </a:r>
          </a:p>
          <a:p>
            <a:pPr>
              <a:lnSpc>
                <a:spcPct val="100000"/>
              </a:lnSpc>
              <a:spcBef>
                <a:spcPts val="0"/>
              </a:spcBef>
              <a:spcAft>
                <a:spcPts val="1199"/>
              </a:spcAft>
            </a:pPr>
            <a:r>
              <a:rPr lang="sv-SE" sz="1800">
                <a:latin typeface="Aptos" panose="020B0004020202020204" pitchFamily="34" charset="0"/>
              </a:rPr>
              <a:t>Stöd och biträde i arbetsrättsliga förhandlingar </a:t>
            </a:r>
          </a:p>
          <a:p>
            <a:pPr>
              <a:lnSpc>
                <a:spcPct val="100000"/>
              </a:lnSpc>
              <a:spcBef>
                <a:spcPts val="0"/>
              </a:spcBef>
              <a:spcAft>
                <a:spcPts val="1199"/>
              </a:spcAft>
            </a:pPr>
            <a:r>
              <a:rPr lang="sv-SE" sz="1800">
                <a:latin typeface="Aptos" panose="020B0004020202020204" pitchFamily="34" charset="0"/>
              </a:rPr>
              <a:t>Kollektivavtalsförhandlingar för branschen och </a:t>
            </a:r>
            <a:br>
              <a:rPr lang="sv-SE" sz="1800">
                <a:latin typeface="Aptos" panose="020B0004020202020204" pitchFamily="34" charset="0"/>
              </a:rPr>
            </a:br>
            <a:r>
              <a:rPr lang="sv-SE" sz="1800">
                <a:latin typeface="Aptos" panose="020B0004020202020204" pitchFamily="34" charset="0"/>
              </a:rPr>
              <a:t>för tjänstesektorn</a:t>
            </a:r>
          </a:p>
          <a:p>
            <a:pPr>
              <a:lnSpc>
                <a:spcPct val="100000"/>
              </a:lnSpc>
              <a:spcBef>
                <a:spcPts val="0"/>
              </a:spcBef>
              <a:spcAft>
                <a:spcPts val="1199"/>
              </a:spcAft>
            </a:pPr>
            <a:r>
              <a:rPr lang="sv-SE" sz="1800">
                <a:latin typeface="Aptos" panose="020B0004020202020204" pitchFamily="34" charset="0"/>
              </a:rPr>
              <a:t>Arbetsrättsliga utbildningar – generella och företagsanpassade</a:t>
            </a:r>
          </a:p>
          <a:p>
            <a:pPr>
              <a:lnSpc>
                <a:spcPct val="100000"/>
              </a:lnSpc>
              <a:spcBef>
                <a:spcPts val="0"/>
              </a:spcBef>
              <a:spcAft>
                <a:spcPts val="1199"/>
              </a:spcAft>
            </a:pPr>
            <a:r>
              <a:rPr lang="sv-SE" sz="1800">
                <a:latin typeface="Aptos" panose="020B0004020202020204" pitchFamily="34" charset="0"/>
              </a:rPr>
              <a:t>Utbildningar och rådgivning i arbetsmiljöfrågor</a:t>
            </a:r>
          </a:p>
          <a:p>
            <a:pPr>
              <a:lnSpc>
                <a:spcPct val="100000"/>
              </a:lnSpc>
              <a:spcBef>
                <a:spcPts val="0"/>
              </a:spcBef>
              <a:spcAft>
                <a:spcPts val="1199"/>
              </a:spcAft>
            </a:pPr>
            <a:r>
              <a:rPr lang="sv-SE" sz="1800">
                <a:latin typeface="Aptos" panose="020B0004020202020204" pitchFamily="34" charset="0"/>
              </a:rPr>
              <a:t>Marknadslöneinformation och lönestatistik</a:t>
            </a:r>
          </a:p>
          <a:p>
            <a:pPr>
              <a:lnSpc>
                <a:spcPct val="100000"/>
              </a:lnSpc>
              <a:spcBef>
                <a:spcPts val="0"/>
              </a:spcBef>
              <a:spcAft>
                <a:spcPts val="1199"/>
              </a:spcAft>
            </a:pPr>
            <a:r>
              <a:rPr lang="sv-SE" sz="1800">
                <a:latin typeface="Aptos" panose="020B0004020202020204" pitchFamily="34" charset="0"/>
              </a:rPr>
              <a:t>Rådgivning kring avtalsförsäkringar och tjänstepension genom Avtalat</a:t>
            </a:r>
          </a:p>
        </p:txBody>
      </p:sp>
      <p:sp>
        <p:nvSpPr>
          <p:cNvPr id="5" name="Rubrik 1">
            <a:extLst>
              <a:ext uri="{FF2B5EF4-FFF2-40B4-BE49-F238E27FC236}">
                <a16:creationId xmlns:a16="http://schemas.microsoft.com/office/drawing/2014/main" id="{55279DA5-423A-C5B1-7A31-B93AF956753C}"/>
              </a:ext>
            </a:extLst>
          </p:cNvPr>
          <p:cNvSpPr txBox="1">
            <a:spLocks/>
          </p:cNvSpPr>
          <p:nvPr/>
        </p:nvSpPr>
        <p:spPr>
          <a:xfrm>
            <a:off x="6096002" y="-29488"/>
            <a:ext cx="5480107" cy="1325563"/>
          </a:xfrm>
          <a:prstGeom prst="rect">
            <a:avLst/>
          </a:prstGeom>
        </p:spPr>
        <p:txBody>
          <a:bodyPr anchor="b">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a:latin typeface="Aptos" panose="020B0004020202020204" pitchFamily="34" charset="0"/>
              </a:rPr>
              <a:t>Arbetsgivarstöd</a:t>
            </a:r>
          </a:p>
        </p:txBody>
      </p:sp>
      <p:pic>
        <p:nvPicPr>
          <p:cNvPr id="14" name="Picture 13">
            <a:extLst>
              <a:ext uri="{FF2B5EF4-FFF2-40B4-BE49-F238E27FC236}">
                <a16:creationId xmlns:a16="http://schemas.microsoft.com/office/drawing/2014/main" id="{71550804-DC25-264C-793B-027B2BBD9922}"/>
              </a:ext>
            </a:extLst>
          </p:cNvPr>
          <p:cNvPicPr>
            <a:picLocks noChangeAspect="1"/>
          </p:cNvPicPr>
          <p:nvPr/>
        </p:nvPicPr>
        <p:blipFill>
          <a:blip r:embed="rId5"/>
          <a:stretch>
            <a:fillRect/>
          </a:stretch>
        </p:blipFill>
        <p:spPr>
          <a:xfrm>
            <a:off x="322047" y="0"/>
            <a:ext cx="1104900" cy="1892300"/>
          </a:xfrm>
          <a:prstGeom prst="rect">
            <a:avLst/>
          </a:prstGeom>
        </p:spPr>
      </p:pic>
      <p:pic>
        <p:nvPicPr>
          <p:cNvPr id="15" name="Picture 14">
            <a:extLst>
              <a:ext uri="{FF2B5EF4-FFF2-40B4-BE49-F238E27FC236}">
                <a16:creationId xmlns:a16="http://schemas.microsoft.com/office/drawing/2014/main" id="{AF313042-84C4-19B4-DC04-D57A0C757477}"/>
              </a:ext>
            </a:extLst>
          </p:cNvPr>
          <p:cNvPicPr>
            <a:picLocks noChangeAspect="1"/>
          </p:cNvPicPr>
          <p:nvPr/>
        </p:nvPicPr>
        <p:blipFill>
          <a:blip r:embed="rId6"/>
          <a:srcRect b="26940"/>
          <a:stretch/>
        </p:blipFill>
        <p:spPr>
          <a:xfrm>
            <a:off x="4922404" y="5596103"/>
            <a:ext cx="685801" cy="1261896"/>
          </a:xfrm>
          <a:prstGeom prst="rect">
            <a:avLst/>
          </a:prstGeom>
        </p:spPr>
      </p:pic>
    </p:spTree>
    <p:extLst>
      <p:ext uri="{BB962C8B-B14F-4D97-AF65-F5344CB8AC3E}">
        <p14:creationId xmlns:p14="http://schemas.microsoft.com/office/powerpoint/2010/main" val="3732819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16EDA434-3FDB-322D-D49F-8ED8DBD9E7EA}"/>
            </a:ext>
          </a:extLst>
        </p:cNvPr>
        <p:cNvGrpSpPr/>
        <p:nvPr/>
      </p:nvGrpSpPr>
      <p:grpSpPr>
        <a:xfrm>
          <a:off x="0" y="0"/>
          <a:ext cx="0" cy="0"/>
          <a:chOff x="0" y="0"/>
          <a:chExt cx="0" cy="0"/>
        </a:xfrm>
      </p:grpSpPr>
      <p:sp>
        <p:nvSpPr>
          <p:cNvPr id="5" name="Underrubrik 2">
            <a:extLst>
              <a:ext uri="{FF2B5EF4-FFF2-40B4-BE49-F238E27FC236}">
                <a16:creationId xmlns:a16="http://schemas.microsoft.com/office/drawing/2014/main" id="{A2D60AAA-3F4D-3A96-C636-4440792009D8}"/>
              </a:ext>
            </a:extLst>
          </p:cNvPr>
          <p:cNvSpPr>
            <a:spLocks noGrp="1"/>
          </p:cNvSpPr>
          <p:nvPr>
            <p:ph type="subTitle" idx="4294967295"/>
          </p:nvPr>
        </p:nvSpPr>
        <p:spPr>
          <a:xfrm>
            <a:off x="0" y="3165475"/>
            <a:ext cx="8764588" cy="971550"/>
          </a:xfrm>
        </p:spPr>
        <p:txBody>
          <a:bodyPr vert="horz" lIns="0" tIns="0" rIns="0" bIns="0" rtlCol="0" anchor="t">
            <a:noAutofit/>
          </a:bodyPr>
          <a:lstStyle/>
          <a:p>
            <a:endParaRPr lang="sv-SE" sz="2400">
              <a:latin typeface="Almega Sans" pitchFamily="2" charset="77"/>
              <a:cs typeface="Arial"/>
            </a:endParaRPr>
          </a:p>
          <a:p>
            <a:endParaRPr lang="sv-SE" sz="4001">
              <a:latin typeface="Almega Sans" pitchFamily="2" charset="77"/>
              <a:cs typeface="Arial"/>
            </a:endParaRPr>
          </a:p>
        </p:txBody>
      </p:sp>
      <p:sp>
        <p:nvSpPr>
          <p:cNvPr id="8" name="Platshållare för text 3">
            <a:extLst>
              <a:ext uri="{FF2B5EF4-FFF2-40B4-BE49-F238E27FC236}">
                <a16:creationId xmlns:a16="http://schemas.microsoft.com/office/drawing/2014/main" id="{33A1F758-8EBD-860E-634E-11BA9AEC6FAC}"/>
              </a:ext>
            </a:extLst>
          </p:cNvPr>
          <p:cNvSpPr txBox="1">
            <a:spLocks/>
          </p:cNvSpPr>
          <p:nvPr/>
        </p:nvSpPr>
        <p:spPr>
          <a:xfrm>
            <a:off x="660348" y="1858329"/>
            <a:ext cx="7754417" cy="34852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spcAft>
                <a:spcPts val="1199"/>
              </a:spcAft>
            </a:pPr>
            <a:r>
              <a:rPr lang="sv-SE" sz="3000" b="0">
                <a:solidFill>
                  <a:schemeClr val="bg1"/>
                </a:solidFill>
                <a:latin typeface="Aptos" panose="020B0004020202020204" pitchFamily="34" charset="0"/>
                <a:cs typeface="Arial"/>
              </a:rPr>
              <a:t>Del 2 </a:t>
            </a:r>
            <a:endParaRPr lang="sv-SE" sz="3000">
              <a:solidFill>
                <a:schemeClr val="bg1"/>
              </a:solidFill>
              <a:latin typeface="Aptos ExtraBold" panose="020B0004020202020204" pitchFamily="34" charset="0"/>
              <a:cs typeface="Arial"/>
            </a:endParaRPr>
          </a:p>
        </p:txBody>
      </p:sp>
      <p:sp>
        <p:nvSpPr>
          <p:cNvPr id="4" name="Platshållare för text 3">
            <a:extLst>
              <a:ext uri="{FF2B5EF4-FFF2-40B4-BE49-F238E27FC236}">
                <a16:creationId xmlns:a16="http://schemas.microsoft.com/office/drawing/2014/main" id="{2FFB073D-7858-7F6C-92A2-1831780B8217}"/>
              </a:ext>
            </a:extLst>
          </p:cNvPr>
          <p:cNvSpPr txBox="1">
            <a:spLocks/>
          </p:cNvSpPr>
          <p:nvPr/>
        </p:nvSpPr>
        <p:spPr>
          <a:xfrm>
            <a:off x="633846" y="2428178"/>
            <a:ext cx="7754417" cy="62655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spcAft>
                <a:spcPts val="1199"/>
              </a:spcAft>
            </a:pPr>
            <a:r>
              <a:rPr lang="sv-SE" sz="4001">
                <a:solidFill>
                  <a:schemeClr val="bg1"/>
                </a:solidFill>
                <a:latin typeface="Aptos ExtraBold" panose="020B0004020202020204" pitchFamily="34" charset="0"/>
                <a:cs typeface="Arial"/>
              </a:rPr>
              <a:t>Grundläggande ekonomi</a:t>
            </a:r>
          </a:p>
        </p:txBody>
      </p:sp>
    </p:spTree>
    <p:extLst>
      <p:ext uri="{BB962C8B-B14F-4D97-AF65-F5344CB8AC3E}">
        <p14:creationId xmlns:p14="http://schemas.microsoft.com/office/powerpoint/2010/main" val="3720168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E3AAD85-B572-AB48-0463-C2639D303F5A}"/>
              </a:ext>
            </a:extLst>
          </p:cNvPr>
          <p:cNvSpPr>
            <a:spLocks noGrp="1" noRot="1" noMove="1" noResize="1" noEditPoints="1" noAdjustHandles="1" noChangeArrowheads="1" noChangeShapeType="1"/>
          </p:cNvSpPr>
          <p:nvPr/>
        </p:nvSpPr>
        <p:spPr>
          <a:xfrm>
            <a:off x="6415548" y="1"/>
            <a:ext cx="57764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3" name="Underrubrik 2">
            <a:extLst>
              <a:ext uri="{FF2B5EF4-FFF2-40B4-BE49-F238E27FC236}">
                <a16:creationId xmlns:a16="http://schemas.microsoft.com/office/drawing/2014/main" id="{FED4D558-45BD-70BB-6137-CD83289E8119}"/>
              </a:ext>
            </a:extLst>
          </p:cNvPr>
          <p:cNvSpPr>
            <a:spLocks noGrp="1"/>
          </p:cNvSpPr>
          <p:nvPr>
            <p:ph type="body" idx="1"/>
          </p:nvPr>
        </p:nvSpPr>
        <p:spPr>
          <a:xfrm>
            <a:off x="607240" y="2405045"/>
            <a:ext cx="5510889" cy="3415716"/>
          </a:xfrm>
        </p:spPr>
        <p:txBody>
          <a:bodyPr vert="horz" lIns="0" tIns="0" rIns="0" bIns="0" rtlCol="0" anchor="t">
            <a:noAutofit/>
          </a:bodyPr>
          <a:lstStyle/>
          <a:p>
            <a:pPr marL="342908" indent="-342908">
              <a:buFont typeface="Arial" panose="020B0604020202020204" pitchFamily="34" charset="0"/>
              <a:buChar char="•"/>
            </a:pPr>
            <a:r>
              <a:rPr lang="sv-SE" sz="1800">
                <a:latin typeface="Aptos" panose="020B0004020202020204" pitchFamily="34" charset="0"/>
                <a:cs typeface="Arial"/>
              </a:rPr>
              <a:t>Alla intäkter, i stort sett, kommer från kunduppdrag. </a:t>
            </a:r>
          </a:p>
          <a:p>
            <a:pPr marL="342908" indent="-342908">
              <a:buFont typeface="Arial" panose="020B0604020202020204" pitchFamily="34" charset="0"/>
              <a:buChar char="•"/>
            </a:pPr>
            <a:r>
              <a:rPr lang="sv-SE" sz="1800">
                <a:latin typeface="Aptos" panose="020B0004020202020204" pitchFamily="34" charset="0"/>
                <a:cs typeface="Arial"/>
              </a:rPr>
              <a:t>Utgifter är till allra största del löner och övriga personalkostnader mm. </a:t>
            </a:r>
          </a:p>
          <a:p>
            <a:pPr marL="342908" indent="-342908">
              <a:buFont typeface="Arial" panose="020B0604020202020204" pitchFamily="34" charset="0"/>
              <a:buChar char="•"/>
            </a:pPr>
            <a:r>
              <a:rPr lang="sv-SE" sz="1800">
                <a:latin typeface="Aptos" panose="020B0004020202020204" pitchFamily="34" charset="0"/>
                <a:cs typeface="Arial"/>
              </a:rPr>
              <a:t>Därefter kommer ofta lokal- och IT-kostnader.</a:t>
            </a:r>
          </a:p>
          <a:p>
            <a:pPr marL="342908" indent="-342908">
              <a:buFont typeface="Arial" panose="020B0604020202020204" pitchFamily="34" charset="0"/>
              <a:buChar char="•"/>
            </a:pPr>
            <a:r>
              <a:rPr lang="sv-SE" sz="1800">
                <a:latin typeface="Aptos" panose="020B0004020202020204" pitchFamily="34" charset="0"/>
                <a:cs typeface="Arial"/>
              </a:rPr>
              <a:t>Utmaningen ligger i osäkerheten kring framtida </a:t>
            </a:r>
            <a:br>
              <a:rPr lang="sv-SE" sz="1800">
                <a:latin typeface="Aptos" panose="020B0004020202020204" pitchFamily="34" charset="0"/>
                <a:cs typeface="Arial"/>
              </a:rPr>
            </a:br>
            <a:r>
              <a:rPr lang="sv-SE" sz="1800">
                <a:latin typeface="Aptos" panose="020B0004020202020204" pitchFamily="34" charset="0"/>
                <a:cs typeface="Arial"/>
              </a:rPr>
              <a:t>intäkter och andra risker. </a:t>
            </a:r>
            <a:endParaRPr lang="sv-SE" sz="1800">
              <a:latin typeface="Aptos" panose="020B0004020202020204" pitchFamily="34" charset="0"/>
            </a:endParaRPr>
          </a:p>
        </p:txBody>
      </p:sp>
      <p:sp>
        <p:nvSpPr>
          <p:cNvPr id="9" name="Rubrik 1">
            <a:extLst>
              <a:ext uri="{FF2B5EF4-FFF2-40B4-BE49-F238E27FC236}">
                <a16:creationId xmlns:a16="http://schemas.microsoft.com/office/drawing/2014/main" id="{61EB613C-BF0C-370C-38AB-81F01DB8FC96}"/>
              </a:ext>
            </a:extLst>
          </p:cNvPr>
          <p:cNvSpPr txBox="1">
            <a:spLocks/>
          </p:cNvSpPr>
          <p:nvPr/>
        </p:nvSpPr>
        <p:spPr>
          <a:xfrm>
            <a:off x="560104" y="363344"/>
            <a:ext cx="5358852" cy="1762943"/>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3600">
                <a:latin typeface="Aptos" panose="020B0004020202020204" pitchFamily="34" charset="0"/>
              </a:rPr>
              <a:t>Grundläggande ekonomi</a:t>
            </a:r>
            <a:br>
              <a:rPr lang="sv-SE" sz="3600">
                <a:latin typeface="Aptos" panose="020B0004020202020204" pitchFamily="34" charset="0"/>
              </a:rPr>
            </a:br>
            <a:endParaRPr lang="sv-SE" sz="3600">
              <a:latin typeface="Aptos" panose="020B0004020202020204" pitchFamily="34" charset="0"/>
            </a:endParaRPr>
          </a:p>
          <a:p>
            <a:r>
              <a:rPr lang="sv-SE" sz="3600">
                <a:latin typeface="Aptos" panose="020B0004020202020204" pitchFamily="34" charset="0"/>
              </a:rPr>
              <a:t>Intäkter och utgifter för ett konsultföretag</a:t>
            </a:r>
          </a:p>
        </p:txBody>
      </p:sp>
      <p:pic>
        <p:nvPicPr>
          <p:cNvPr id="22" name="Picture 21">
            <a:extLst>
              <a:ext uri="{FF2B5EF4-FFF2-40B4-BE49-F238E27FC236}">
                <a16:creationId xmlns:a16="http://schemas.microsoft.com/office/drawing/2014/main" id="{EC4EE381-5306-17C6-D7B7-C45A3164BC62}"/>
              </a:ext>
            </a:extLst>
          </p:cNvPr>
          <p:cNvPicPr>
            <a:picLocks noChangeAspect="1"/>
          </p:cNvPicPr>
          <p:nvPr/>
        </p:nvPicPr>
        <p:blipFill>
          <a:blip r:embed="rId3"/>
          <a:srcRect t="17670"/>
          <a:stretch/>
        </p:blipFill>
        <p:spPr>
          <a:xfrm>
            <a:off x="9150229" y="1"/>
            <a:ext cx="2197100" cy="1265172"/>
          </a:xfrm>
          <a:prstGeom prst="rect">
            <a:avLst/>
          </a:prstGeom>
        </p:spPr>
      </p:pic>
      <p:grpSp>
        <p:nvGrpSpPr>
          <p:cNvPr id="25" name="Grupp 24">
            <a:extLst>
              <a:ext uri="{FF2B5EF4-FFF2-40B4-BE49-F238E27FC236}">
                <a16:creationId xmlns:a16="http://schemas.microsoft.com/office/drawing/2014/main" id="{8288CEF7-67F7-6752-2A90-707F9F839EEB}"/>
              </a:ext>
            </a:extLst>
          </p:cNvPr>
          <p:cNvGrpSpPr/>
          <p:nvPr/>
        </p:nvGrpSpPr>
        <p:grpSpPr>
          <a:xfrm>
            <a:off x="7731615" y="1712301"/>
            <a:ext cx="1472507" cy="3565661"/>
            <a:chOff x="7452162" y="2270082"/>
            <a:chExt cx="1472507" cy="3565661"/>
          </a:xfrm>
        </p:grpSpPr>
        <p:sp>
          <p:nvSpPr>
            <p:cNvPr id="6" name="Rektangel 5">
              <a:extLst>
                <a:ext uri="{FF2B5EF4-FFF2-40B4-BE49-F238E27FC236}">
                  <a16:creationId xmlns:a16="http://schemas.microsoft.com/office/drawing/2014/main" id="{088A7500-0B34-746A-4887-FC10FBF57ADE}"/>
                </a:ext>
              </a:extLst>
            </p:cNvPr>
            <p:cNvSpPr/>
            <p:nvPr/>
          </p:nvSpPr>
          <p:spPr>
            <a:xfrm>
              <a:off x="7452330" y="3429001"/>
              <a:ext cx="1472339" cy="2406742"/>
            </a:xfrm>
            <a:prstGeom prst="rect">
              <a:avLst/>
            </a:prstGeom>
            <a:solidFill>
              <a:srgbClr val="E2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latin typeface="Aptos" panose="020B0004020202020204" pitchFamily="34" charset="0"/>
                </a:rPr>
                <a:t>Löner</a:t>
              </a:r>
            </a:p>
          </p:txBody>
        </p:sp>
        <p:sp>
          <p:nvSpPr>
            <p:cNvPr id="7" name="Rektangel 6">
              <a:extLst>
                <a:ext uri="{FF2B5EF4-FFF2-40B4-BE49-F238E27FC236}">
                  <a16:creationId xmlns:a16="http://schemas.microsoft.com/office/drawing/2014/main" id="{2AB6B348-3055-B368-30EA-394E26A49B01}"/>
                </a:ext>
              </a:extLst>
            </p:cNvPr>
            <p:cNvSpPr/>
            <p:nvPr/>
          </p:nvSpPr>
          <p:spPr>
            <a:xfrm>
              <a:off x="7452330" y="2857708"/>
              <a:ext cx="1472339" cy="571292"/>
            </a:xfrm>
            <a:prstGeom prst="rect">
              <a:avLst/>
            </a:prstGeom>
            <a:solidFill>
              <a:srgbClr val="F18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latin typeface="Aptos" panose="020B0004020202020204" pitchFamily="34" charset="0"/>
                </a:rPr>
                <a:t>IT, lokaler</a:t>
              </a:r>
            </a:p>
          </p:txBody>
        </p:sp>
        <p:sp>
          <p:nvSpPr>
            <p:cNvPr id="8" name="Rektangel 7">
              <a:extLst>
                <a:ext uri="{FF2B5EF4-FFF2-40B4-BE49-F238E27FC236}">
                  <a16:creationId xmlns:a16="http://schemas.microsoft.com/office/drawing/2014/main" id="{8E0FC036-AEDB-56E0-D0CE-215F97938410}"/>
                </a:ext>
              </a:extLst>
            </p:cNvPr>
            <p:cNvSpPr/>
            <p:nvPr/>
          </p:nvSpPr>
          <p:spPr>
            <a:xfrm>
              <a:off x="7452162" y="2270082"/>
              <a:ext cx="1472339" cy="587626"/>
            </a:xfrm>
            <a:prstGeom prst="rect">
              <a:avLst/>
            </a:prstGeom>
            <a:solidFill>
              <a:srgbClr val="FFA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latin typeface="Aptos" panose="020B0004020202020204" pitchFamily="34" charset="0"/>
                </a:rPr>
                <a:t>Övrigt</a:t>
              </a:r>
            </a:p>
          </p:txBody>
        </p:sp>
      </p:grpSp>
      <p:grpSp>
        <p:nvGrpSpPr>
          <p:cNvPr id="24" name="Grupp 23">
            <a:extLst>
              <a:ext uri="{FF2B5EF4-FFF2-40B4-BE49-F238E27FC236}">
                <a16:creationId xmlns:a16="http://schemas.microsoft.com/office/drawing/2014/main" id="{F48F86A7-2B37-1EFF-B2BE-44C98C7B35D0}"/>
              </a:ext>
            </a:extLst>
          </p:cNvPr>
          <p:cNvGrpSpPr/>
          <p:nvPr/>
        </p:nvGrpSpPr>
        <p:grpSpPr>
          <a:xfrm>
            <a:off x="9355994" y="1399036"/>
            <a:ext cx="1472339" cy="3878926"/>
            <a:chOff x="9470849" y="1956816"/>
            <a:chExt cx="1472339" cy="3878927"/>
          </a:xfrm>
        </p:grpSpPr>
        <p:sp>
          <p:nvSpPr>
            <p:cNvPr id="10" name="Rektangel 9">
              <a:extLst>
                <a:ext uri="{FF2B5EF4-FFF2-40B4-BE49-F238E27FC236}">
                  <a16:creationId xmlns:a16="http://schemas.microsoft.com/office/drawing/2014/main" id="{C3F702C3-AE0F-3878-DAFE-D3BF310C9CDC}"/>
                </a:ext>
              </a:extLst>
            </p:cNvPr>
            <p:cNvSpPr/>
            <p:nvPr/>
          </p:nvSpPr>
          <p:spPr>
            <a:xfrm>
              <a:off x="9470849" y="2857709"/>
              <a:ext cx="1472339" cy="29780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latin typeface="Aptos" panose="020B0004020202020204" pitchFamily="34" charset="0"/>
                </a:rPr>
                <a:t>Kund-uppdrag</a:t>
              </a:r>
            </a:p>
          </p:txBody>
        </p:sp>
        <p:sp>
          <p:nvSpPr>
            <p:cNvPr id="11" name="Rektangel 10">
              <a:extLst>
                <a:ext uri="{FF2B5EF4-FFF2-40B4-BE49-F238E27FC236}">
                  <a16:creationId xmlns:a16="http://schemas.microsoft.com/office/drawing/2014/main" id="{0B6F24F4-4F68-79DE-2627-1DE6EE2218F0}"/>
                </a:ext>
              </a:extLst>
            </p:cNvPr>
            <p:cNvSpPr/>
            <p:nvPr/>
          </p:nvSpPr>
          <p:spPr>
            <a:xfrm>
              <a:off x="9470849" y="1956816"/>
              <a:ext cx="1472339" cy="900892"/>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a:latin typeface="Aptos" panose="020B0004020202020204" pitchFamily="34" charset="0"/>
                </a:rPr>
                <a:t>Andra</a:t>
              </a:r>
              <a:br>
                <a:rPr lang="sv-SE">
                  <a:latin typeface="Aptos" panose="020B0004020202020204" pitchFamily="34" charset="0"/>
                </a:rPr>
              </a:br>
              <a:r>
                <a:rPr lang="sv-SE">
                  <a:latin typeface="Aptos" panose="020B0004020202020204" pitchFamily="34" charset="0"/>
                </a:rPr>
                <a:t>intäkter</a:t>
              </a:r>
            </a:p>
          </p:txBody>
        </p:sp>
      </p:grpSp>
      <p:sp>
        <p:nvSpPr>
          <p:cNvPr id="26" name="TextBox 12">
            <a:extLst>
              <a:ext uri="{FF2B5EF4-FFF2-40B4-BE49-F238E27FC236}">
                <a16:creationId xmlns:a16="http://schemas.microsoft.com/office/drawing/2014/main" id="{B0A0E939-4986-A934-1074-DBCC4980DBA3}"/>
              </a:ext>
            </a:extLst>
          </p:cNvPr>
          <p:cNvSpPr txBox="1"/>
          <p:nvPr/>
        </p:nvSpPr>
        <p:spPr>
          <a:xfrm>
            <a:off x="7742764" y="5386346"/>
            <a:ext cx="1472339" cy="369332"/>
          </a:xfrm>
          <a:prstGeom prst="rect">
            <a:avLst/>
          </a:prstGeom>
          <a:noFill/>
        </p:spPr>
        <p:txBody>
          <a:bodyPr wrap="square" rtlCol="0">
            <a:spAutoFit/>
          </a:bodyPr>
          <a:lstStyle/>
          <a:p>
            <a:pPr algn="ctr"/>
            <a:r>
              <a:rPr lang="en-SE" b="1">
                <a:latin typeface="Aptos SemiBold" panose="020B0004020202020204" pitchFamily="34" charset="0"/>
              </a:rPr>
              <a:t>Kostnader</a:t>
            </a:r>
          </a:p>
        </p:txBody>
      </p:sp>
      <p:sp>
        <p:nvSpPr>
          <p:cNvPr id="27" name="TextBox 13">
            <a:extLst>
              <a:ext uri="{FF2B5EF4-FFF2-40B4-BE49-F238E27FC236}">
                <a16:creationId xmlns:a16="http://schemas.microsoft.com/office/drawing/2014/main" id="{0AA86291-7E0E-C6B4-2012-9A73C8C504DB}"/>
              </a:ext>
            </a:extLst>
          </p:cNvPr>
          <p:cNvSpPr txBox="1"/>
          <p:nvPr/>
        </p:nvSpPr>
        <p:spPr>
          <a:xfrm>
            <a:off x="9367143" y="5386346"/>
            <a:ext cx="1472339" cy="369332"/>
          </a:xfrm>
          <a:prstGeom prst="rect">
            <a:avLst/>
          </a:prstGeom>
          <a:noFill/>
        </p:spPr>
        <p:txBody>
          <a:bodyPr wrap="square" rtlCol="0">
            <a:spAutoFit/>
          </a:bodyPr>
          <a:lstStyle/>
          <a:p>
            <a:pPr algn="ctr"/>
            <a:r>
              <a:rPr lang="en-SE" b="1">
                <a:latin typeface="Aptos SemiBold" panose="020B0004020202020204" pitchFamily="34" charset="0"/>
              </a:rPr>
              <a:t>Intäkter</a:t>
            </a:r>
          </a:p>
        </p:txBody>
      </p:sp>
      <p:cxnSp>
        <p:nvCxnSpPr>
          <p:cNvPr id="29" name="Rak 28">
            <a:extLst>
              <a:ext uri="{FF2B5EF4-FFF2-40B4-BE49-F238E27FC236}">
                <a16:creationId xmlns:a16="http://schemas.microsoft.com/office/drawing/2014/main" id="{C8A17FC9-349A-47F0-9A3E-5AC2249C1F4E}"/>
              </a:ext>
            </a:extLst>
          </p:cNvPr>
          <p:cNvCxnSpPr/>
          <p:nvPr/>
        </p:nvCxnSpPr>
        <p:spPr>
          <a:xfrm>
            <a:off x="7470649" y="5277959"/>
            <a:ext cx="3621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276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8526-D02A-EBA0-44C8-2357790B41B7}"/>
              </a:ext>
            </a:extLst>
          </p:cNvPr>
          <p:cNvSpPr>
            <a:spLocks noGrp="1"/>
          </p:cNvSpPr>
          <p:nvPr>
            <p:ph type="title"/>
          </p:nvPr>
        </p:nvSpPr>
        <p:spPr>
          <a:xfrm>
            <a:off x="663182" y="454781"/>
            <a:ext cx="6802625" cy="1325563"/>
          </a:xfrm>
        </p:spPr>
        <p:txBody>
          <a:bodyPr/>
          <a:lstStyle/>
          <a:p>
            <a:r>
              <a:rPr lang="sv-SE"/>
              <a:t>Så här fördelas intäkter och kostnader hos oss: </a:t>
            </a:r>
          </a:p>
        </p:txBody>
      </p:sp>
      <p:sp>
        <p:nvSpPr>
          <p:cNvPr id="3" name="Text Placeholder 2">
            <a:extLst>
              <a:ext uri="{FF2B5EF4-FFF2-40B4-BE49-F238E27FC236}">
                <a16:creationId xmlns:a16="http://schemas.microsoft.com/office/drawing/2014/main" id="{61FCB61F-3B2B-B8B9-9802-2F0E7E406A69}"/>
              </a:ext>
            </a:extLst>
          </p:cNvPr>
          <p:cNvSpPr>
            <a:spLocks noGrp="1"/>
          </p:cNvSpPr>
          <p:nvPr>
            <p:ph type="body" sz="quarter" idx="13"/>
          </p:nvPr>
        </p:nvSpPr>
        <p:spPr>
          <a:xfrm>
            <a:off x="661735" y="2061860"/>
            <a:ext cx="5229225" cy="3783013"/>
          </a:xfrm>
        </p:spPr>
        <p:txBody>
          <a:bodyPr/>
          <a:lstStyle/>
          <a:p>
            <a:endParaRPr lang="en-SE"/>
          </a:p>
        </p:txBody>
      </p:sp>
      <p:sp>
        <p:nvSpPr>
          <p:cNvPr id="5" name="Rektangel 4">
            <a:extLst>
              <a:ext uri="{FF2B5EF4-FFF2-40B4-BE49-F238E27FC236}">
                <a16:creationId xmlns:a16="http://schemas.microsoft.com/office/drawing/2014/main" id="{7060A88E-49FE-4D4D-4C5D-BD9F85051DC5}"/>
              </a:ext>
            </a:extLst>
          </p:cNvPr>
          <p:cNvSpPr/>
          <p:nvPr/>
        </p:nvSpPr>
        <p:spPr>
          <a:xfrm>
            <a:off x="4138616" y="1935960"/>
            <a:ext cx="3914775" cy="2986087"/>
          </a:xfrm>
          <a:prstGeom prst="rect">
            <a:avLst/>
          </a:prstGeom>
          <a:solidFill>
            <a:srgbClr val="E2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sv-SE" sz="4800" b="1">
                <a:ln w="10160">
                  <a:noFill/>
                  <a:prstDash val="solid"/>
                </a:ln>
                <a:solidFill>
                  <a:schemeClr val="bg1"/>
                </a:solidFill>
                <a:latin typeface="Aptos SemiBold" panose="020B0004020202020204" pitchFamily="34" charset="0"/>
              </a:rPr>
              <a:t>Eget</a:t>
            </a:r>
            <a:br>
              <a:rPr lang="sv-SE" sz="4800" b="1">
                <a:ln w="10160">
                  <a:noFill/>
                  <a:prstDash val="solid"/>
                </a:ln>
                <a:solidFill>
                  <a:schemeClr val="bg1"/>
                </a:solidFill>
                <a:latin typeface="Aptos SemiBold" panose="020B0004020202020204" pitchFamily="34" charset="0"/>
              </a:rPr>
            </a:br>
            <a:r>
              <a:rPr lang="sv-SE" sz="4800" b="1">
                <a:ln w="10160">
                  <a:noFill/>
                  <a:prstDash val="solid"/>
                </a:ln>
                <a:solidFill>
                  <a:schemeClr val="bg1"/>
                </a:solidFill>
                <a:latin typeface="Aptos SemiBold" panose="020B0004020202020204" pitchFamily="34" charset="0"/>
              </a:rPr>
              <a:t>material</a:t>
            </a:r>
          </a:p>
        </p:txBody>
      </p:sp>
    </p:spTree>
    <p:extLst>
      <p:ext uri="{BB962C8B-B14F-4D97-AF65-F5344CB8AC3E}">
        <p14:creationId xmlns:p14="http://schemas.microsoft.com/office/powerpoint/2010/main" val="1777527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D7C9393-4D4A-4992-72D7-99B17A3AC1F6}"/>
            </a:ext>
          </a:extLst>
        </p:cNvPr>
        <p:cNvGrpSpPr/>
        <p:nvPr/>
      </p:nvGrpSpPr>
      <p:grpSpPr>
        <a:xfrm>
          <a:off x="0" y="0"/>
          <a:ext cx="0" cy="0"/>
          <a:chOff x="0" y="0"/>
          <a:chExt cx="0" cy="0"/>
        </a:xfrm>
      </p:grpSpPr>
      <p:pic>
        <p:nvPicPr>
          <p:cNvPr id="7" name="Bildobjekt 6">
            <a:extLst>
              <a:ext uri="{FF2B5EF4-FFF2-40B4-BE49-F238E27FC236}">
                <a16:creationId xmlns:a16="http://schemas.microsoft.com/office/drawing/2014/main" id="{C674FD63-9F1F-2579-BF17-9AD97230F93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 y="2"/>
            <a:ext cx="6096001" cy="6857998"/>
          </a:xfrm>
          <a:prstGeom prst="rect">
            <a:avLst/>
          </a:prstGeom>
        </p:spPr>
      </p:pic>
      <p:sp>
        <p:nvSpPr>
          <p:cNvPr id="9" name="Rubrik 1">
            <a:extLst>
              <a:ext uri="{FF2B5EF4-FFF2-40B4-BE49-F238E27FC236}">
                <a16:creationId xmlns:a16="http://schemas.microsoft.com/office/drawing/2014/main" id="{CE1B486C-61AC-0DD1-5730-00A37BA165E7}"/>
              </a:ext>
            </a:extLst>
          </p:cNvPr>
          <p:cNvSpPr txBox="1">
            <a:spLocks/>
          </p:cNvSpPr>
          <p:nvPr/>
        </p:nvSpPr>
        <p:spPr>
          <a:xfrm>
            <a:off x="6675768" y="917038"/>
            <a:ext cx="4743546" cy="3208159"/>
          </a:xfrm>
          <a:prstGeom prst="rect">
            <a:avLst/>
          </a:prstGeom>
        </p:spPr>
        <p:txBody>
          <a:bodyPr anchor="b">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3600">
                <a:latin typeface="Aptos" panose="020B0004020202020204" pitchFamily="34" charset="0"/>
              </a:rPr>
              <a:t>Varför pratar vi så ofta om lönekostnaden </a:t>
            </a:r>
            <a:br>
              <a:rPr lang="sv-SE" sz="3600">
                <a:latin typeface="Aptos" panose="020B0004020202020204" pitchFamily="34" charset="0"/>
              </a:rPr>
            </a:br>
            <a:r>
              <a:rPr lang="sv-SE" sz="3600">
                <a:latin typeface="Aptos" panose="020B0004020202020204" pitchFamily="34" charset="0"/>
              </a:rPr>
              <a:t>inom konsultsektorn, jämfört med andra branscher som </a:t>
            </a:r>
            <a:r>
              <a:rPr lang="sv-SE" sz="3600" err="1">
                <a:latin typeface="Aptos" panose="020B0004020202020204" pitchFamily="34" charset="0"/>
              </a:rPr>
              <a:t>t.ex</a:t>
            </a:r>
            <a:r>
              <a:rPr lang="sv-SE" sz="3600">
                <a:latin typeface="Aptos" panose="020B0004020202020204" pitchFamily="34" charset="0"/>
              </a:rPr>
              <a:t> industrin?  </a:t>
            </a:r>
          </a:p>
          <a:p>
            <a:endParaRPr lang="sv-SE" sz="3600">
              <a:latin typeface="Aptos" panose="020B0004020202020204" pitchFamily="34" charset="0"/>
            </a:endParaRPr>
          </a:p>
        </p:txBody>
      </p:sp>
      <p:pic>
        <p:nvPicPr>
          <p:cNvPr id="2" name="Bildobjekt 1">
            <a:extLst>
              <a:ext uri="{FF2B5EF4-FFF2-40B4-BE49-F238E27FC236}">
                <a16:creationId xmlns:a16="http://schemas.microsoft.com/office/drawing/2014/main" id="{8F434393-ACC3-0240-C3C3-3A357E3B88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904" y="6313477"/>
            <a:ext cx="2331886" cy="194740"/>
          </a:xfrm>
          <a:prstGeom prst="rect">
            <a:avLst/>
          </a:prstGeom>
        </p:spPr>
      </p:pic>
    </p:spTree>
    <p:extLst>
      <p:ext uri="{BB962C8B-B14F-4D97-AF65-F5344CB8AC3E}">
        <p14:creationId xmlns:p14="http://schemas.microsoft.com/office/powerpoint/2010/main" val="413741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04992-F5CF-BAD9-DED8-18AC42B2E520}"/>
            </a:ext>
          </a:extLst>
        </p:cNvPr>
        <p:cNvGrpSpPr/>
        <p:nvPr/>
      </p:nvGrpSpPr>
      <p:grpSpPr>
        <a:xfrm>
          <a:off x="0" y="0"/>
          <a:ext cx="0" cy="0"/>
          <a:chOff x="0" y="0"/>
          <a:chExt cx="0" cy="0"/>
        </a:xfrm>
      </p:grpSpPr>
      <p:cxnSp>
        <p:nvCxnSpPr>
          <p:cNvPr id="60" name="Straight Connector 59">
            <a:extLst>
              <a:ext uri="{FF2B5EF4-FFF2-40B4-BE49-F238E27FC236}">
                <a16:creationId xmlns:a16="http://schemas.microsoft.com/office/drawing/2014/main" id="{3D609466-F867-81FB-17DA-7AFCAC16D660}"/>
              </a:ext>
            </a:extLst>
          </p:cNvPr>
          <p:cNvCxnSpPr>
            <a:cxnSpLocks/>
          </p:cNvCxnSpPr>
          <p:nvPr/>
        </p:nvCxnSpPr>
        <p:spPr>
          <a:xfrm>
            <a:off x="9387584" y="3548164"/>
            <a:ext cx="456954" cy="0"/>
          </a:xfrm>
          <a:prstGeom prst="line">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66" name="Elbow Connector 65">
            <a:extLst>
              <a:ext uri="{FF2B5EF4-FFF2-40B4-BE49-F238E27FC236}">
                <a16:creationId xmlns:a16="http://schemas.microsoft.com/office/drawing/2014/main" id="{0050218B-0CFD-9473-990E-4CF69AEBCAA0}"/>
              </a:ext>
            </a:extLst>
          </p:cNvPr>
          <p:cNvCxnSpPr>
            <a:cxnSpLocks/>
          </p:cNvCxnSpPr>
          <p:nvPr/>
        </p:nvCxnSpPr>
        <p:spPr>
          <a:xfrm rot="5400000">
            <a:off x="7727748" y="4615395"/>
            <a:ext cx="354342" cy="324591"/>
          </a:xfrm>
          <a:prstGeom prst="bentConnector3">
            <a:avLst>
              <a:gd name="adj1" fmla="val 552"/>
            </a:avLst>
          </a:prstGeom>
          <a:ln>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E670A21-B012-9D71-D7CA-D1BC77E52B61}"/>
              </a:ext>
            </a:extLst>
          </p:cNvPr>
          <p:cNvCxnSpPr>
            <a:cxnSpLocks/>
          </p:cNvCxnSpPr>
          <p:nvPr/>
        </p:nvCxnSpPr>
        <p:spPr>
          <a:xfrm>
            <a:off x="8613319" y="4798015"/>
            <a:ext cx="0" cy="561805"/>
          </a:xfrm>
          <a:prstGeom prst="line">
            <a:avLst/>
          </a:prstGeom>
          <a:ln w="6350">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cxnSp>
        <p:nvCxnSpPr>
          <p:cNvPr id="52" name="Elbow Connector 51">
            <a:extLst>
              <a:ext uri="{FF2B5EF4-FFF2-40B4-BE49-F238E27FC236}">
                <a16:creationId xmlns:a16="http://schemas.microsoft.com/office/drawing/2014/main" id="{AB02741B-6529-856C-DB38-8232B7F781E0}"/>
              </a:ext>
            </a:extLst>
          </p:cNvPr>
          <p:cNvCxnSpPr>
            <a:cxnSpLocks/>
          </p:cNvCxnSpPr>
          <p:nvPr/>
        </p:nvCxnSpPr>
        <p:spPr>
          <a:xfrm rot="10800000">
            <a:off x="7632491" y="3286797"/>
            <a:ext cx="468678" cy="369331"/>
          </a:xfrm>
          <a:prstGeom prst="bentConnector3">
            <a:avLst>
              <a:gd name="adj1" fmla="val 30139"/>
            </a:avLst>
          </a:prstGeom>
          <a:ln w="6350">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1AF67E8-BE7A-5A50-6116-97875DF9C74C}"/>
              </a:ext>
            </a:extLst>
          </p:cNvPr>
          <p:cNvCxnSpPr>
            <a:cxnSpLocks/>
          </p:cNvCxnSpPr>
          <p:nvPr/>
        </p:nvCxnSpPr>
        <p:spPr>
          <a:xfrm flipV="1">
            <a:off x="8306288" y="2885570"/>
            <a:ext cx="0" cy="502764"/>
          </a:xfrm>
          <a:prstGeom prst="line">
            <a:avLst/>
          </a:prstGeom>
          <a:ln w="6350">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5180A84-9079-11F7-3EBC-93AD0C636436}"/>
              </a:ext>
            </a:extLst>
          </p:cNvPr>
          <p:cNvCxnSpPr>
            <a:cxnSpLocks/>
          </p:cNvCxnSpPr>
          <p:nvPr/>
        </p:nvCxnSpPr>
        <p:spPr>
          <a:xfrm>
            <a:off x="1973250" y="3665331"/>
            <a:ext cx="375815" cy="0"/>
          </a:xfrm>
          <a:prstGeom prst="line">
            <a:avLst/>
          </a:prstGeom>
          <a:ln w="6350">
            <a:solidFill>
              <a:schemeClr val="accent1"/>
            </a:solidFill>
            <a:headEnd type="oval" w="sm" len="sm"/>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27A0362F-C661-9D55-A8F1-635FA251F723}"/>
              </a:ext>
            </a:extLst>
          </p:cNvPr>
          <p:cNvCxnSpPr>
            <a:cxnSpLocks/>
          </p:cNvCxnSpPr>
          <p:nvPr/>
        </p:nvCxnSpPr>
        <p:spPr>
          <a:xfrm rot="10800000">
            <a:off x="1973248" y="3224993"/>
            <a:ext cx="626198" cy="194193"/>
          </a:xfrm>
          <a:prstGeom prst="bentConnector3">
            <a:avLst>
              <a:gd name="adj1" fmla="val 3272"/>
            </a:avLst>
          </a:prstGeom>
          <a:ln w="6350">
            <a:solidFill>
              <a:schemeClr val="accent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30" name="Elbow Connector 61">
            <a:extLst>
              <a:ext uri="{FF2B5EF4-FFF2-40B4-BE49-F238E27FC236}">
                <a16:creationId xmlns:a16="http://schemas.microsoft.com/office/drawing/2014/main" id="{8E68795A-881C-0435-D9E8-2A9FB190CC77}"/>
              </a:ext>
            </a:extLst>
          </p:cNvPr>
          <p:cNvCxnSpPr>
            <a:cxnSpLocks/>
          </p:cNvCxnSpPr>
          <p:nvPr/>
        </p:nvCxnSpPr>
        <p:spPr>
          <a:xfrm flipV="1">
            <a:off x="8637844" y="3053563"/>
            <a:ext cx="859071" cy="347523"/>
          </a:xfrm>
          <a:prstGeom prst="bentConnector3">
            <a:avLst>
              <a:gd name="adj1" fmla="val -4176"/>
            </a:avLst>
          </a:prstGeom>
          <a:ln>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cxnSp>
        <p:nvCxnSpPr>
          <p:cNvPr id="51" name="Elbow Connector 65">
            <a:extLst>
              <a:ext uri="{FF2B5EF4-FFF2-40B4-BE49-F238E27FC236}">
                <a16:creationId xmlns:a16="http://schemas.microsoft.com/office/drawing/2014/main" id="{E7799AE8-A034-004E-F634-648BE7A78F91}"/>
              </a:ext>
            </a:extLst>
          </p:cNvPr>
          <p:cNvCxnSpPr>
            <a:cxnSpLocks/>
          </p:cNvCxnSpPr>
          <p:nvPr/>
        </p:nvCxnSpPr>
        <p:spPr>
          <a:xfrm rot="10800000" flipV="1">
            <a:off x="7153488" y="4323806"/>
            <a:ext cx="751435" cy="317315"/>
          </a:xfrm>
          <a:prstGeom prst="bentConnector3">
            <a:avLst>
              <a:gd name="adj1" fmla="val 53957"/>
            </a:avLst>
          </a:prstGeom>
          <a:ln>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cxnSp>
        <p:nvCxnSpPr>
          <p:cNvPr id="59" name="Straight Connector 59">
            <a:extLst>
              <a:ext uri="{FF2B5EF4-FFF2-40B4-BE49-F238E27FC236}">
                <a16:creationId xmlns:a16="http://schemas.microsoft.com/office/drawing/2014/main" id="{EA7A625B-A5BC-5E5D-5606-1BDCEBAB12BE}"/>
              </a:ext>
            </a:extLst>
          </p:cNvPr>
          <p:cNvCxnSpPr>
            <a:cxnSpLocks/>
          </p:cNvCxnSpPr>
          <p:nvPr/>
        </p:nvCxnSpPr>
        <p:spPr>
          <a:xfrm>
            <a:off x="9496914" y="4714435"/>
            <a:ext cx="290215" cy="0"/>
          </a:xfrm>
          <a:prstGeom prst="line">
            <a:avLst/>
          </a:prstGeom>
          <a:ln>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cxnSp>
        <p:nvCxnSpPr>
          <p:cNvPr id="71" name="Elbow Connector 51">
            <a:extLst>
              <a:ext uri="{FF2B5EF4-FFF2-40B4-BE49-F238E27FC236}">
                <a16:creationId xmlns:a16="http://schemas.microsoft.com/office/drawing/2014/main" id="{EFE61E51-2275-435D-E9D7-D58F800EEAA7}"/>
              </a:ext>
            </a:extLst>
          </p:cNvPr>
          <p:cNvCxnSpPr>
            <a:cxnSpLocks/>
          </p:cNvCxnSpPr>
          <p:nvPr/>
        </p:nvCxnSpPr>
        <p:spPr>
          <a:xfrm rot="10800000">
            <a:off x="7558153" y="3918704"/>
            <a:ext cx="291845" cy="108165"/>
          </a:xfrm>
          <a:prstGeom prst="bentConnector3">
            <a:avLst>
              <a:gd name="adj1" fmla="val 50000"/>
            </a:avLst>
          </a:prstGeom>
          <a:ln w="6350">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cxnSp>
        <p:nvCxnSpPr>
          <p:cNvPr id="80" name="Straight Connector 59">
            <a:extLst>
              <a:ext uri="{FF2B5EF4-FFF2-40B4-BE49-F238E27FC236}">
                <a16:creationId xmlns:a16="http://schemas.microsoft.com/office/drawing/2014/main" id="{4E02BF2F-B025-0A83-C4B0-A5910C743536}"/>
              </a:ext>
            </a:extLst>
          </p:cNvPr>
          <p:cNvCxnSpPr>
            <a:cxnSpLocks/>
          </p:cNvCxnSpPr>
          <p:nvPr/>
        </p:nvCxnSpPr>
        <p:spPr>
          <a:xfrm>
            <a:off x="3740075" y="3548164"/>
            <a:ext cx="456954" cy="0"/>
          </a:xfrm>
          <a:prstGeom prst="line">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81" name="TextBox 51">
            <a:extLst>
              <a:ext uri="{FF2B5EF4-FFF2-40B4-BE49-F238E27FC236}">
                <a16:creationId xmlns:a16="http://schemas.microsoft.com/office/drawing/2014/main" id="{FDDB7BE0-A657-783E-93C3-36B07140BCE5}"/>
              </a:ext>
            </a:extLst>
          </p:cNvPr>
          <p:cNvSpPr txBox="1"/>
          <p:nvPr/>
        </p:nvSpPr>
        <p:spPr>
          <a:xfrm>
            <a:off x="4200065" y="3388332"/>
            <a:ext cx="1105708" cy="553998"/>
          </a:xfrm>
          <a:prstGeom prst="rect">
            <a:avLst/>
          </a:prstGeom>
          <a:noFill/>
        </p:spPr>
        <p:txBody>
          <a:bodyPr wrap="square" rtlCol="0">
            <a:spAutoFit/>
          </a:bodyPr>
          <a:lstStyle/>
          <a:p>
            <a:r>
              <a:rPr lang="sv-SE" sz="1500" b="1">
                <a:latin typeface="Aptos SemiBold" panose="020B0004020202020204" pitchFamily="34" charset="0"/>
              </a:rPr>
              <a:t>Löne-</a:t>
            </a:r>
            <a:br>
              <a:rPr lang="sv-SE" sz="1500" b="1">
                <a:latin typeface="Aptos SemiBold" panose="020B0004020202020204" pitchFamily="34" charset="0"/>
              </a:rPr>
            </a:br>
            <a:r>
              <a:rPr lang="sv-SE" sz="1500" b="1">
                <a:latin typeface="Aptos SemiBold" panose="020B0004020202020204" pitchFamily="34" charset="0"/>
              </a:rPr>
              <a:t>kostnader</a:t>
            </a:r>
            <a:endParaRPr lang="en-SE" sz="1500" b="1">
              <a:latin typeface="Aptos SemiBold" panose="020B0004020202020204" pitchFamily="34" charset="0"/>
            </a:endParaRPr>
          </a:p>
        </p:txBody>
      </p:sp>
      <p:cxnSp>
        <p:nvCxnSpPr>
          <p:cNvPr id="82" name="Elbow Connector 61">
            <a:extLst>
              <a:ext uri="{FF2B5EF4-FFF2-40B4-BE49-F238E27FC236}">
                <a16:creationId xmlns:a16="http://schemas.microsoft.com/office/drawing/2014/main" id="{F4944CAF-6912-6D31-584C-67F172F7A0DF}"/>
              </a:ext>
            </a:extLst>
          </p:cNvPr>
          <p:cNvCxnSpPr>
            <a:cxnSpLocks/>
          </p:cNvCxnSpPr>
          <p:nvPr/>
        </p:nvCxnSpPr>
        <p:spPr>
          <a:xfrm flipV="1">
            <a:off x="3046340" y="3053563"/>
            <a:ext cx="859071" cy="347523"/>
          </a:xfrm>
          <a:prstGeom prst="bentConnector3">
            <a:avLst>
              <a:gd name="adj1" fmla="val -4176"/>
            </a:avLst>
          </a:prstGeom>
          <a:ln>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cxnSp>
        <p:nvCxnSpPr>
          <p:cNvPr id="85" name="Straight Connector 57">
            <a:extLst>
              <a:ext uri="{FF2B5EF4-FFF2-40B4-BE49-F238E27FC236}">
                <a16:creationId xmlns:a16="http://schemas.microsoft.com/office/drawing/2014/main" id="{5F010438-2231-D73A-94DC-5C50FF1AE2B4}"/>
              </a:ext>
            </a:extLst>
          </p:cNvPr>
          <p:cNvCxnSpPr>
            <a:cxnSpLocks/>
          </p:cNvCxnSpPr>
          <p:nvPr/>
        </p:nvCxnSpPr>
        <p:spPr>
          <a:xfrm flipV="1">
            <a:off x="2788356" y="2885570"/>
            <a:ext cx="0" cy="502764"/>
          </a:xfrm>
          <a:prstGeom prst="line">
            <a:avLst/>
          </a:prstGeom>
          <a:ln w="6350">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sp>
        <p:nvSpPr>
          <p:cNvPr id="83" name="TextBox 51">
            <a:extLst>
              <a:ext uri="{FF2B5EF4-FFF2-40B4-BE49-F238E27FC236}">
                <a16:creationId xmlns:a16="http://schemas.microsoft.com/office/drawing/2014/main" id="{6DB91B0D-0FEB-EC85-F711-9F20D3B9D8C1}"/>
              </a:ext>
            </a:extLst>
          </p:cNvPr>
          <p:cNvSpPr txBox="1"/>
          <p:nvPr/>
        </p:nvSpPr>
        <p:spPr>
          <a:xfrm>
            <a:off x="3908655" y="2888157"/>
            <a:ext cx="1347417" cy="323165"/>
          </a:xfrm>
          <a:prstGeom prst="rect">
            <a:avLst/>
          </a:prstGeom>
          <a:noFill/>
        </p:spPr>
        <p:txBody>
          <a:bodyPr wrap="square" rtlCol="0">
            <a:spAutoFit/>
          </a:bodyPr>
          <a:lstStyle/>
          <a:p>
            <a:r>
              <a:rPr lang="sv-SE" sz="1500">
                <a:solidFill>
                  <a:schemeClr val="accent1"/>
                </a:solidFill>
                <a:latin typeface="Aptos Light" panose="020B0004020202020204" pitchFamily="34" charset="0"/>
              </a:rPr>
              <a:t>Licenser</a:t>
            </a:r>
            <a:endParaRPr lang="en-SE" sz="1500">
              <a:solidFill>
                <a:schemeClr val="accent1"/>
              </a:solidFill>
              <a:latin typeface="Aptos Light" panose="020B0004020202020204" pitchFamily="34" charset="0"/>
            </a:endParaRPr>
          </a:p>
        </p:txBody>
      </p:sp>
      <p:sp>
        <p:nvSpPr>
          <p:cNvPr id="18" name="Rounded Rectangle 17">
            <a:extLst>
              <a:ext uri="{FF2B5EF4-FFF2-40B4-BE49-F238E27FC236}">
                <a16:creationId xmlns:a16="http://schemas.microsoft.com/office/drawing/2014/main" id="{E03F588B-645E-050F-E1F2-AC4BBD16EA09}"/>
              </a:ext>
            </a:extLst>
          </p:cNvPr>
          <p:cNvSpPr>
            <a:spLocks noGrp="1" noRot="1" noMove="1" noResize="1" noEditPoints="1" noAdjustHandles="1" noChangeArrowheads="1" noChangeShapeType="1"/>
          </p:cNvSpPr>
          <p:nvPr/>
        </p:nvSpPr>
        <p:spPr>
          <a:xfrm>
            <a:off x="619433" y="623456"/>
            <a:ext cx="5014451" cy="5415517"/>
          </a:xfrm>
          <a:prstGeom prst="roundRect">
            <a:avLst>
              <a:gd name="adj" fmla="val 10324"/>
            </a:avLst>
          </a:prstGeom>
          <a:noFill/>
          <a:ln w="1587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36000" rIns="216000" bIns="36000" rtlCol="0" anchor="ctr"/>
          <a:lstStyle/>
          <a:p>
            <a:pPr marL="285757" indent="-285757">
              <a:buFont typeface="Arial" panose="020B0604020202020204" pitchFamily="34" charset="0"/>
              <a:buChar char="•"/>
            </a:pPr>
            <a:endParaRPr lang="sv-SE" sz="1600">
              <a:solidFill>
                <a:srgbClr val="C00000"/>
              </a:solidFill>
              <a:latin typeface="Aptos" panose="020B0004020202020204" pitchFamily="34" charset="0"/>
            </a:endParaRPr>
          </a:p>
        </p:txBody>
      </p:sp>
      <p:sp>
        <p:nvSpPr>
          <p:cNvPr id="10" name="TextBox 51">
            <a:extLst>
              <a:ext uri="{FF2B5EF4-FFF2-40B4-BE49-F238E27FC236}">
                <a16:creationId xmlns:a16="http://schemas.microsoft.com/office/drawing/2014/main" id="{3606C812-7069-0DFE-1B0D-1A3298E216FE}"/>
              </a:ext>
            </a:extLst>
          </p:cNvPr>
          <p:cNvSpPr txBox="1"/>
          <p:nvPr/>
        </p:nvSpPr>
        <p:spPr>
          <a:xfrm>
            <a:off x="6639076" y="4927862"/>
            <a:ext cx="1471493" cy="323165"/>
          </a:xfrm>
          <a:prstGeom prst="rect">
            <a:avLst/>
          </a:prstGeom>
          <a:noFill/>
        </p:spPr>
        <p:txBody>
          <a:bodyPr wrap="square" rtlCol="0">
            <a:spAutoFit/>
          </a:bodyPr>
          <a:lstStyle/>
          <a:p>
            <a:r>
              <a:rPr lang="sv-SE" sz="1500">
                <a:solidFill>
                  <a:schemeClr val="accent1"/>
                </a:solidFill>
                <a:latin typeface="Aptos Light" panose="020B0004020202020204" pitchFamily="34" charset="0"/>
              </a:rPr>
              <a:t>Administration</a:t>
            </a:r>
            <a:endParaRPr lang="en-SE" sz="1500">
              <a:solidFill>
                <a:schemeClr val="accent1"/>
              </a:solidFill>
              <a:latin typeface="Aptos Light" panose="020B0004020202020204" pitchFamily="34" charset="0"/>
            </a:endParaRPr>
          </a:p>
        </p:txBody>
      </p:sp>
      <p:sp>
        <p:nvSpPr>
          <p:cNvPr id="19" name="TextBox 18">
            <a:extLst>
              <a:ext uri="{FF2B5EF4-FFF2-40B4-BE49-F238E27FC236}">
                <a16:creationId xmlns:a16="http://schemas.microsoft.com/office/drawing/2014/main" id="{579A0FE7-B431-6CC7-0D17-0D85A33DE979}"/>
              </a:ext>
            </a:extLst>
          </p:cNvPr>
          <p:cNvSpPr txBox="1"/>
          <p:nvPr/>
        </p:nvSpPr>
        <p:spPr>
          <a:xfrm>
            <a:off x="1026065" y="423766"/>
            <a:ext cx="1905818" cy="400110"/>
          </a:xfrm>
          <a:prstGeom prst="rect">
            <a:avLst/>
          </a:prstGeom>
          <a:solidFill>
            <a:srgbClr val="EDEDED"/>
          </a:solidFill>
        </p:spPr>
        <p:txBody>
          <a:bodyPr wrap="square" rtlCol="0">
            <a:spAutoFit/>
          </a:bodyPr>
          <a:lstStyle/>
          <a:p>
            <a:r>
              <a:rPr lang="en-SE" sz="2000" b="1">
                <a:solidFill>
                  <a:schemeClr val="accent1"/>
                </a:solidFill>
                <a:latin typeface="Aptos SemiBold" panose="020B0004020202020204" pitchFamily="34" charset="0"/>
              </a:rPr>
              <a:t>Konsultföretag</a:t>
            </a:r>
          </a:p>
        </p:txBody>
      </p:sp>
      <p:graphicFrame>
        <p:nvGraphicFramePr>
          <p:cNvPr id="12" name="Diagram 11">
            <a:extLst>
              <a:ext uri="{FF2B5EF4-FFF2-40B4-BE49-F238E27FC236}">
                <a16:creationId xmlns:a16="http://schemas.microsoft.com/office/drawing/2014/main" id="{9E846D95-EB7D-B6AA-D177-4CFE2AC5966C}"/>
              </a:ext>
            </a:extLst>
          </p:cNvPr>
          <p:cNvGraphicFramePr>
            <a:graphicFrameLocks noGrp="1" noDrilldown="1" noMove="1" noResize="1"/>
          </p:cNvGraphicFramePr>
          <p:nvPr>
            <p:extLst>
              <p:ext uri="{D42A27DB-BD31-4B8C-83A1-F6EECF244321}">
                <p14:modId xmlns:p14="http://schemas.microsoft.com/office/powerpoint/2010/main" val="762316271"/>
              </p:ext>
            </p:extLst>
          </p:nvPr>
        </p:nvGraphicFramePr>
        <p:xfrm>
          <a:off x="7446871" y="3055335"/>
          <a:ext cx="2585592" cy="22117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Diagram 9">
            <a:extLst>
              <a:ext uri="{FF2B5EF4-FFF2-40B4-BE49-F238E27FC236}">
                <a16:creationId xmlns:a16="http://schemas.microsoft.com/office/drawing/2014/main" id="{61EB830E-C92C-E5E4-755F-670FC2EABBC4}"/>
              </a:ext>
            </a:extLst>
          </p:cNvPr>
          <p:cNvGraphicFramePr>
            <a:graphicFrameLocks noGrp="1" noDrilldown="1" noMove="1" noResize="1"/>
          </p:cNvGraphicFramePr>
          <p:nvPr>
            <p:extLst>
              <p:ext uri="{D42A27DB-BD31-4B8C-83A1-F6EECF244321}">
                <p14:modId xmlns:p14="http://schemas.microsoft.com/office/powerpoint/2010/main" val="747041065"/>
              </p:ext>
            </p:extLst>
          </p:nvPr>
        </p:nvGraphicFramePr>
        <p:xfrm>
          <a:off x="2018139" y="2968528"/>
          <a:ext cx="2217045" cy="2379438"/>
        </p:xfrm>
        <a:graphic>
          <a:graphicData uri="http://schemas.openxmlformats.org/drawingml/2006/chart">
            <c:chart xmlns:c="http://schemas.openxmlformats.org/drawingml/2006/chart" xmlns:r="http://schemas.openxmlformats.org/officeDocument/2006/relationships" r:id="rId4"/>
          </a:graphicData>
        </a:graphic>
      </p:graphicFrame>
      <p:sp>
        <p:nvSpPr>
          <p:cNvPr id="20" name="Rounded Rectangle 19">
            <a:extLst>
              <a:ext uri="{FF2B5EF4-FFF2-40B4-BE49-F238E27FC236}">
                <a16:creationId xmlns:a16="http://schemas.microsoft.com/office/drawing/2014/main" id="{581EFAB3-33C9-4B9F-610F-1D9ABAB631E4}"/>
              </a:ext>
            </a:extLst>
          </p:cNvPr>
          <p:cNvSpPr>
            <a:spLocks noGrp="1" noRot="1" noMove="1" noResize="1" noEditPoints="1" noAdjustHandles="1" noChangeArrowheads="1" noChangeShapeType="1"/>
          </p:cNvSpPr>
          <p:nvPr/>
        </p:nvSpPr>
        <p:spPr>
          <a:xfrm>
            <a:off x="6232445" y="623458"/>
            <a:ext cx="5014451" cy="5415517"/>
          </a:xfrm>
          <a:prstGeom prst="roundRect">
            <a:avLst>
              <a:gd name="adj" fmla="val 10324"/>
            </a:avLst>
          </a:prstGeom>
          <a:noFill/>
          <a:ln w="1587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36000" rIns="216000" bIns="36000" rtlCol="0" anchor="ctr"/>
          <a:lstStyle/>
          <a:p>
            <a:pPr marL="285757" indent="-285757">
              <a:buFont typeface="Arial" panose="020B0604020202020204" pitchFamily="34" charset="0"/>
              <a:buChar char="•"/>
            </a:pPr>
            <a:endParaRPr lang="sv-SE" sz="1600">
              <a:solidFill>
                <a:schemeClr val="accent1"/>
              </a:solidFill>
              <a:latin typeface="Aptos" panose="020B0004020202020204" pitchFamily="34" charset="0"/>
            </a:endParaRPr>
          </a:p>
        </p:txBody>
      </p:sp>
      <p:sp>
        <p:nvSpPr>
          <p:cNvPr id="21" name="TextBox 20">
            <a:extLst>
              <a:ext uri="{FF2B5EF4-FFF2-40B4-BE49-F238E27FC236}">
                <a16:creationId xmlns:a16="http://schemas.microsoft.com/office/drawing/2014/main" id="{EC8023E5-D67A-5DF4-EA69-4202759C7A6F}"/>
              </a:ext>
            </a:extLst>
          </p:cNvPr>
          <p:cNvSpPr txBox="1"/>
          <p:nvPr/>
        </p:nvSpPr>
        <p:spPr>
          <a:xfrm>
            <a:off x="6639074" y="423766"/>
            <a:ext cx="2954867" cy="400110"/>
          </a:xfrm>
          <a:prstGeom prst="rect">
            <a:avLst/>
          </a:prstGeom>
          <a:solidFill>
            <a:srgbClr val="EDEDED"/>
          </a:solidFill>
        </p:spPr>
        <p:txBody>
          <a:bodyPr wrap="square" rtlCol="0">
            <a:spAutoFit/>
          </a:bodyPr>
          <a:lstStyle/>
          <a:p>
            <a:r>
              <a:rPr lang="en-SE" sz="2000" b="1">
                <a:solidFill>
                  <a:schemeClr val="accent1"/>
                </a:solidFill>
                <a:latin typeface="Aptos SemiBold" panose="020B0004020202020204" pitchFamily="34" charset="0"/>
              </a:rPr>
              <a:t>Industri-/produktföretag</a:t>
            </a:r>
          </a:p>
        </p:txBody>
      </p:sp>
      <p:sp>
        <p:nvSpPr>
          <p:cNvPr id="22" name="TextBox 21">
            <a:extLst>
              <a:ext uri="{FF2B5EF4-FFF2-40B4-BE49-F238E27FC236}">
                <a16:creationId xmlns:a16="http://schemas.microsoft.com/office/drawing/2014/main" id="{C6F7FBBA-FEAE-B0C0-7C72-A337F2AB1114}"/>
              </a:ext>
            </a:extLst>
          </p:cNvPr>
          <p:cNvSpPr txBox="1"/>
          <p:nvPr/>
        </p:nvSpPr>
        <p:spPr>
          <a:xfrm>
            <a:off x="1026066" y="965832"/>
            <a:ext cx="3790861" cy="1215717"/>
          </a:xfrm>
          <a:prstGeom prst="rect">
            <a:avLst/>
          </a:prstGeom>
          <a:noFill/>
        </p:spPr>
        <p:txBody>
          <a:bodyPr wrap="square" rtlCol="0">
            <a:spAutoFit/>
          </a:bodyPr>
          <a:lstStyle/>
          <a:p>
            <a:pPr>
              <a:spcAft>
                <a:spcPts val="600"/>
              </a:spcAft>
            </a:pPr>
            <a:r>
              <a:rPr lang="sv-SE" b="1">
                <a:latin typeface="Aptos SemiBold" panose="020B0004020202020204" pitchFamily="34" charset="0"/>
              </a:rPr>
              <a:t>Värdeskapandet är knutet till expertis och tjänsteleverans</a:t>
            </a:r>
          </a:p>
          <a:p>
            <a:pPr marL="285757" indent="-285757">
              <a:buFont typeface="Arial" panose="020B0604020202020204" pitchFamily="34" charset="0"/>
              <a:buChar char="•"/>
            </a:pPr>
            <a:r>
              <a:rPr lang="sv-SE" sz="1600">
                <a:latin typeface="Aptos Light" panose="020B0004020202020204" pitchFamily="34" charset="0"/>
              </a:rPr>
              <a:t>Intäkter: främst från debiterbar tid</a:t>
            </a:r>
          </a:p>
          <a:p>
            <a:pPr marL="285757" indent="-285757">
              <a:buFont typeface="Arial" panose="020B0604020202020204" pitchFamily="34" charset="0"/>
              <a:buChar char="•"/>
            </a:pPr>
            <a:r>
              <a:rPr lang="sv-SE" sz="1600">
                <a:latin typeface="Aptos Light" panose="020B0004020202020204" pitchFamily="34" charset="0"/>
              </a:rPr>
              <a:t>Kostnader (exempel):</a:t>
            </a:r>
          </a:p>
        </p:txBody>
      </p:sp>
      <p:sp>
        <p:nvSpPr>
          <p:cNvPr id="23" name="TextBox 22">
            <a:extLst>
              <a:ext uri="{FF2B5EF4-FFF2-40B4-BE49-F238E27FC236}">
                <a16:creationId xmlns:a16="http://schemas.microsoft.com/office/drawing/2014/main" id="{FAEFA90B-A127-592C-A8AE-559E02903D4D}"/>
              </a:ext>
            </a:extLst>
          </p:cNvPr>
          <p:cNvSpPr txBox="1"/>
          <p:nvPr/>
        </p:nvSpPr>
        <p:spPr>
          <a:xfrm>
            <a:off x="6639076" y="965834"/>
            <a:ext cx="3790861" cy="1215717"/>
          </a:xfrm>
          <a:prstGeom prst="rect">
            <a:avLst/>
          </a:prstGeom>
          <a:noFill/>
        </p:spPr>
        <p:txBody>
          <a:bodyPr wrap="square" rtlCol="0">
            <a:spAutoFit/>
          </a:bodyPr>
          <a:lstStyle/>
          <a:p>
            <a:pPr>
              <a:spcAft>
                <a:spcPts val="600"/>
              </a:spcAft>
            </a:pPr>
            <a:r>
              <a:rPr lang="sv-SE" b="1">
                <a:latin typeface="Aptos SemiBold" panose="020B0004020202020204" pitchFamily="34" charset="0"/>
              </a:rPr>
              <a:t>Värdeskapandet är knutet till tillverkning av fysiska produkter</a:t>
            </a:r>
          </a:p>
          <a:p>
            <a:pPr marL="285757" indent="-285757">
              <a:buFont typeface="Arial" panose="020B0604020202020204" pitchFamily="34" charset="0"/>
              <a:buChar char="•"/>
            </a:pPr>
            <a:r>
              <a:rPr lang="sv-SE" sz="1600">
                <a:latin typeface="Aptos Light" panose="020B0004020202020204" pitchFamily="34" charset="0"/>
              </a:rPr>
              <a:t>Intäkter: från försäljning</a:t>
            </a:r>
          </a:p>
          <a:p>
            <a:pPr marL="285757" indent="-285757">
              <a:buFont typeface="Arial" panose="020B0604020202020204" pitchFamily="34" charset="0"/>
              <a:buChar char="•"/>
            </a:pPr>
            <a:r>
              <a:rPr lang="sv-SE" sz="1600">
                <a:latin typeface="Aptos Light" panose="020B0004020202020204" pitchFamily="34" charset="0"/>
              </a:rPr>
              <a:t>Kostnader (exempel):</a:t>
            </a:r>
          </a:p>
        </p:txBody>
      </p:sp>
      <p:sp>
        <p:nvSpPr>
          <p:cNvPr id="2" name="TextBox 51">
            <a:extLst>
              <a:ext uri="{FF2B5EF4-FFF2-40B4-BE49-F238E27FC236}">
                <a16:creationId xmlns:a16="http://schemas.microsoft.com/office/drawing/2014/main" id="{F70C0F58-2866-D577-3185-9230D966834B}"/>
              </a:ext>
            </a:extLst>
          </p:cNvPr>
          <p:cNvSpPr txBox="1"/>
          <p:nvPr/>
        </p:nvSpPr>
        <p:spPr>
          <a:xfrm>
            <a:off x="7638746" y="2331163"/>
            <a:ext cx="2005907" cy="553998"/>
          </a:xfrm>
          <a:prstGeom prst="rect">
            <a:avLst/>
          </a:prstGeom>
          <a:noFill/>
        </p:spPr>
        <p:txBody>
          <a:bodyPr wrap="square" rtlCol="0">
            <a:spAutoFit/>
          </a:bodyPr>
          <a:lstStyle/>
          <a:p>
            <a:r>
              <a:rPr lang="sv-SE" sz="1500">
                <a:solidFill>
                  <a:schemeClr val="accent1"/>
                </a:solidFill>
                <a:latin typeface="Aptos Light" panose="020B0004020202020204" pitchFamily="34" charset="0"/>
              </a:rPr>
              <a:t>Lagerhållning och distributionskostnader </a:t>
            </a:r>
            <a:endParaRPr lang="en-SE" sz="1500">
              <a:solidFill>
                <a:schemeClr val="accent1"/>
              </a:solidFill>
              <a:latin typeface="Aptos Light" panose="020B0004020202020204" pitchFamily="34" charset="0"/>
            </a:endParaRPr>
          </a:p>
        </p:txBody>
      </p:sp>
      <p:sp>
        <p:nvSpPr>
          <p:cNvPr id="4" name="TextBox 51">
            <a:extLst>
              <a:ext uri="{FF2B5EF4-FFF2-40B4-BE49-F238E27FC236}">
                <a16:creationId xmlns:a16="http://schemas.microsoft.com/office/drawing/2014/main" id="{B4194996-07C0-F97F-CCDB-15828FC1B981}"/>
              </a:ext>
            </a:extLst>
          </p:cNvPr>
          <p:cNvSpPr txBox="1"/>
          <p:nvPr/>
        </p:nvSpPr>
        <p:spPr>
          <a:xfrm>
            <a:off x="9500157" y="2888157"/>
            <a:ext cx="1347417" cy="323165"/>
          </a:xfrm>
          <a:prstGeom prst="rect">
            <a:avLst/>
          </a:prstGeom>
          <a:noFill/>
        </p:spPr>
        <p:txBody>
          <a:bodyPr wrap="square" rtlCol="0">
            <a:spAutoFit/>
          </a:bodyPr>
          <a:lstStyle/>
          <a:p>
            <a:r>
              <a:rPr lang="sv-SE" sz="1500">
                <a:solidFill>
                  <a:schemeClr val="accent1"/>
                </a:solidFill>
                <a:latin typeface="Aptos Light" panose="020B0004020202020204" pitchFamily="34" charset="0"/>
              </a:rPr>
              <a:t>Avskrivningar</a:t>
            </a:r>
            <a:endParaRPr lang="en-SE" sz="1500">
              <a:solidFill>
                <a:schemeClr val="accent1"/>
              </a:solidFill>
              <a:latin typeface="Aptos Light" panose="020B0004020202020204" pitchFamily="34" charset="0"/>
            </a:endParaRPr>
          </a:p>
        </p:txBody>
      </p:sp>
      <p:sp>
        <p:nvSpPr>
          <p:cNvPr id="5" name="TextBox 51">
            <a:extLst>
              <a:ext uri="{FF2B5EF4-FFF2-40B4-BE49-F238E27FC236}">
                <a16:creationId xmlns:a16="http://schemas.microsoft.com/office/drawing/2014/main" id="{F1121651-F84A-D095-29A3-5BAD0A5075AF}"/>
              </a:ext>
            </a:extLst>
          </p:cNvPr>
          <p:cNvSpPr txBox="1"/>
          <p:nvPr/>
        </p:nvSpPr>
        <p:spPr>
          <a:xfrm>
            <a:off x="9847574" y="3388332"/>
            <a:ext cx="1105708" cy="553998"/>
          </a:xfrm>
          <a:prstGeom prst="rect">
            <a:avLst/>
          </a:prstGeom>
          <a:noFill/>
        </p:spPr>
        <p:txBody>
          <a:bodyPr wrap="square" rtlCol="0">
            <a:spAutoFit/>
          </a:bodyPr>
          <a:lstStyle/>
          <a:p>
            <a:r>
              <a:rPr lang="sv-SE" sz="1500" b="1">
                <a:latin typeface="Aptos SemiBold" panose="020B0004020202020204" pitchFamily="34" charset="0"/>
              </a:rPr>
              <a:t>Löne-</a:t>
            </a:r>
            <a:br>
              <a:rPr lang="sv-SE" sz="1500" b="1">
                <a:latin typeface="Aptos SemiBold" panose="020B0004020202020204" pitchFamily="34" charset="0"/>
              </a:rPr>
            </a:br>
            <a:r>
              <a:rPr lang="sv-SE" sz="1500" b="1">
                <a:latin typeface="Aptos SemiBold" panose="020B0004020202020204" pitchFamily="34" charset="0"/>
              </a:rPr>
              <a:t>kostnader</a:t>
            </a:r>
            <a:endParaRPr lang="en-SE" sz="1500" b="1">
              <a:latin typeface="Aptos SemiBold" panose="020B0004020202020204" pitchFamily="34" charset="0"/>
            </a:endParaRPr>
          </a:p>
        </p:txBody>
      </p:sp>
      <p:sp>
        <p:nvSpPr>
          <p:cNvPr id="6" name="TextBox 51">
            <a:extLst>
              <a:ext uri="{FF2B5EF4-FFF2-40B4-BE49-F238E27FC236}">
                <a16:creationId xmlns:a16="http://schemas.microsoft.com/office/drawing/2014/main" id="{2DE9D95A-7EC2-2EBF-A54D-5537CABC1610}"/>
              </a:ext>
            </a:extLst>
          </p:cNvPr>
          <p:cNvSpPr txBox="1"/>
          <p:nvPr/>
        </p:nvSpPr>
        <p:spPr>
          <a:xfrm>
            <a:off x="9783562" y="4550503"/>
            <a:ext cx="1409561" cy="553998"/>
          </a:xfrm>
          <a:prstGeom prst="rect">
            <a:avLst/>
          </a:prstGeom>
          <a:noFill/>
        </p:spPr>
        <p:txBody>
          <a:bodyPr wrap="square" rtlCol="0">
            <a:spAutoFit/>
          </a:bodyPr>
          <a:lstStyle/>
          <a:p>
            <a:r>
              <a:rPr lang="sv-SE" sz="1500">
                <a:solidFill>
                  <a:schemeClr val="accent1"/>
                </a:solidFill>
                <a:latin typeface="Aptos Light" panose="020B0004020202020204" pitchFamily="34" charset="0"/>
              </a:rPr>
              <a:t>Råmaterial-</a:t>
            </a:r>
            <a:br>
              <a:rPr lang="sv-SE" sz="1500">
                <a:solidFill>
                  <a:schemeClr val="accent1"/>
                </a:solidFill>
                <a:latin typeface="Aptos Light" panose="020B0004020202020204" pitchFamily="34" charset="0"/>
              </a:rPr>
            </a:br>
            <a:r>
              <a:rPr lang="sv-SE" sz="1500">
                <a:solidFill>
                  <a:schemeClr val="accent1"/>
                </a:solidFill>
                <a:latin typeface="Aptos Light" panose="020B0004020202020204" pitchFamily="34" charset="0"/>
              </a:rPr>
              <a:t>kostnader</a:t>
            </a:r>
            <a:endParaRPr lang="en-SE" sz="1500">
              <a:solidFill>
                <a:schemeClr val="accent1"/>
              </a:solidFill>
              <a:latin typeface="Aptos Light" panose="020B0004020202020204" pitchFamily="34" charset="0"/>
            </a:endParaRPr>
          </a:p>
        </p:txBody>
      </p:sp>
      <p:sp>
        <p:nvSpPr>
          <p:cNvPr id="7" name="TextBox 51">
            <a:extLst>
              <a:ext uri="{FF2B5EF4-FFF2-40B4-BE49-F238E27FC236}">
                <a16:creationId xmlns:a16="http://schemas.microsoft.com/office/drawing/2014/main" id="{BA845604-5101-54FA-C31D-2078671AAFAD}"/>
              </a:ext>
            </a:extLst>
          </p:cNvPr>
          <p:cNvSpPr txBox="1"/>
          <p:nvPr/>
        </p:nvSpPr>
        <p:spPr>
          <a:xfrm>
            <a:off x="7108094" y="5337893"/>
            <a:ext cx="3263146" cy="553998"/>
          </a:xfrm>
          <a:prstGeom prst="rect">
            <a:avLst/>
          </a:prstGeom>
          <a:noFill/>
        </p:spPr>
        <p:txBody>
          <a:bodyPr wrap="square" rtlCol="0">
            <a:spAutoFit/>
          </a:bodyPr>
          <a:lstStyle/>
          <a:p>
            <a:r>
              <a:rPr lang="sv-SE" sz="1500">
                <a:solidFill>
                  <a:schemeClr val="accent1"/>
                </a:solidFill>
                <a:latin typeface="Aptos Light" panose="020B0004020202020204" pitchFamily="34" charset="0"/>
              </a:rPr>
              <a:t>Tillverkningskostnader (drift av fabriker och maskiner, underhåll av utrustning)</a:t>
            </a:r>
            <a:endParaRPr lang="en-SE" sz="1500">
              <a:solidFill>
                <a:schemeClr val="accent1"/>
              </a:solidFill>
              <a:latin typeface="Aptos Light" panose="020B0004020202020204" pitchFamily="34" charset="0"/>
            </a:endParaRPr>
          </a:p>
        </p:txBody>
      </p:sp>
      <p:sp>
        <p:nvSpPr>
          <p:cNvPr id="8" name="TextBox 51">
            <a:extLst>
              <a:ext uri="{FF2B5EF4-FFF2-40B4-BE49-F238E27FC236}">
                <a16:creationId xmlns:a16="http://schemas.microsoft.com/office/drawing/2014/main" id="{276097A7-05A3-5273-14DA-8D453B1D577D}"/>
              </a:ext>
            </a:extLst>
          </p:cNvPr>
          <p:cNvSpPr txBox="1"/>
          <p:nvPr/>
        </p:nvSpPr>
        <p:spPr>
          <a:xfrm>
            <a:off x="6642807" y="3518429"/>
            <a:ext cx="995939" cy="784830"/>
          </a:xfrm>
          <a:prstGeom prst="rect">
            <a:avLst/>
          </a:prstGeom>
          <a:noFill/>
        </p:spPr>
        <p:txBody>
          <a:bodyPr wrap="square" rtlCol="0">
            <a:spAutoFit/>
          </a:bodyPr>
          <a:lstStyle/>
          <a:p>
            <a:r>
              <a:rPr lang="sv-SE" sz="1500">
                <a:solidFill>
                  <a:schemeClr val="accent1"/>
                </a:solidFill>
                <a:latin typeface="Aptos Light" panose="020B0004020202020204" pitchFamily="34" charset="0"/>
              </a:rPr>
              <a:t>Kvalitets-</a:t>
            </a:r>
            <a:br>
              <a:rPr lang="sv-SE" sz="1500">
                <a:solidFill>
                  <a:schemeClr val="accent1"/>
                </a:solidFill>
                <a:latin typeface="Aptos Light" panose="020B0004020202020204" pitchFamily="34" charset="0"/>
              </a:rPr>
            </a:br>
            <a:r>
              <a:rPr lang="sv-SE" sz="1500">
                <a:solidFill>
                  <a:schemeClr val="accent1"/>
                </a:solidFill>
                <a:latin typeface="Aptos Light" panose="020B0004020202020204" pitchFamily="34" charset="0"/>
              </a:rPr>
              <a:t>säkrings-</a:t>
            </a:r>
            <a:br>
              <a:rPr lang="sv-SE" sz="1500">
                <a:solidFill>
                  <a:schemeClr val="accent1"/>
                </a:solidFill>
                <a:latin typeface="Aptos Light" panose="020B0004020202020204" pitchFamily="34" charset="0"/>
              </a:rPr>
            </a:br>
            <a:r>
              <a:rPr lang="sv-SE" sz="1500">
                <a:solidFill>
                  <a:schemeClr val="accent1"/>
                </a:solidFill>
                <a:latin typeface="Aptos Light" panose="020B0004020202020204" pitchFamily="34" charset="0"/>
              </a:rPr>
              <a:t>kostnader</a:t>
            </a:r>
            <a:endParaRPr lang="en-SE" sz="1500">
              <a:solidFill>
                <a:schemeClr val="accent1"/>
              </a:solidFill>
              <a:latin typeface="Aptos Light" panose="020B0004020202020204" pitchFamily="34" charset="0"/>
            </a:endParaRPr>
          </a:p>
        </p:txBody>
      </p:sp>
      <p:sp>
        <p:nvSpPr>
          <p:cNvPr id="9" name="TextBox 51">
            <a:extLst>
              <a:ext uri="{FF2B5EF4-FFF2-40B4-BE49-F238E27FC236}">
                <a16:creationId xmlns:a16="http://schemas.microsoft.com/office/drawing/2014/main" id="{EAC8026A-F069-3FEE-F677-887D89EEEA3A}"/>
              </a:ext>
            </a:extLst>
          </p:cNvPr>
          <p:cNvSpPr txBox="1"/>
          <p:nvPr/>
        </p:nvSpPr>
        <p:spPr>
          <a:xfrm>
            <a:off x="6642807" y="4482343"/>
            <a:ext cx="592815" cy="323165"/>
          </a:xfrm>
          <a:prstGeom prst="rect">
            <a:avLst/>
          </a:prstGeom>
          <a:noFill/>
        </p:spPr>
        <p:txBody>
          <a:bodyPr wrap="square" rtlCol="0">
            <a:spAutoFit/>
          </a:bodyPr>
          <a:lstStyle/>
          <a:p>
            <a:r>
              <a:rPr lang="sv-SE" sz="1500">
                <a:solidFill>
                  <a:schemeClr val="accent1"/>
                </a:solidFill>
                <a:latin typeface="Aptos Light" panose="020B0004020202020204" pitchFamily="34" charset="0"/>
              </a:rPr>
              <a:t>FoU</a:t>
            </a:r>
            <a:endParaRPr lang="en-SE" sz="1500">
              <a:solidFill>
                <a:schemeClr val="accent1"/>
              </a:solidFill>
              <a:latin typeface="Aptos Light" panose="020B0004020202020204" pitchFamily="34" charset="0"/>
            </a:endParaRPr>
          </a:p>
        </p:txBody>
      </p:sp>
      <p:sp>
        <p:nvSpPr>
          <p:cNvPr id="13" name="TextBox 51">
            <a:extLst>
              <a:ext uri="{FF2B5EF4-FFF2-40B4-BE49-F238E27FC236}">
                <a16:creationId xmlns:a16="http://schemas.microsoft.com/office/drawing/2014/main" id="{B96658E5-1CBB-1F01-0440-070DAB651DBC}"/>
              </a:ext>
            </a:extLst>
          </p:cNvPr>
          <p:cNvSpPr txBox="1"/>
          <p:nvPr/>
        </p:nvSpPr>
        <p:spPr>
          <a:xfrm>
            <a:off x="6639076" y="2659444"/>
            <a:ext cx="1265847" cy="784830"/>
          </a:xfrm>
          <a:prstGeom prst="rect">
            <a:avLst/>
          </a:prstGeom>
          <a:noFill/>
        </p:spPr>
        <p:txBody>
          <a:bodyPr wrap="square" rtlCol="0">
            <a:spAutoFit/>
          </a:bodyPr>
          <a:lstStyle/>
          <a:p>
            <a:r>
              <a:rPr lang="sv-SE" sz="1500">
                <a:solidFill>
                  <a:schemeClr val="accent1"/>
                </a:solidFill>
                <a:latin typeface="Aptos Light" panose="020B0004020202020204" pitchFamily="34" charset="0"/>
              </a:rPr>
              <a:t>Energi- </a:t>
            </a:r>
            <a:br>
              <a:rPr lang="sv-SE" sz="1500">
                <a:solidFill>
                  <a:schemeClr val="accent1"/>
                </a:solidFill>
                <a:latin typeface="Aptos Light" panose="020B0004020202020204" pitchFamily="34" charset="0"/>
              </a:rPr>
            </a:br>
            <a:r>
              <a:rPr lang="sv-SE" sz="1500">
                <a:solidFill>
                  <a:schemeClr val="accent1"/>
                </a:solidFill>
                <a:latin typeface="Aptos Light" panose="020B0004020202020204" pitchFamily="34" charset="0"/>
              </a:rPr>
              <a:t>och verktygs-</a:t>
            </a:r>
            <a:br>
              <a:rPr lang="sv-SE" sz="1500">
                <a:solidFill>
                  <a:schemeClr val="accent1"/>
                </a:solidFill>
                <a:latin typeface="Aptos Light" panose="020B0004020202020204" pitchFamily="34" charset="0"/>
              </a:rPr>
            </a:br>
            <a:r>
              <a:rPr lang="sv-SE" sz="1500">
                <a:solidFill>
                  <a:schemeClr val="accent1"/>
                </a:solidFill>
                <a:latin typeface="Aptos Light" panose="020B0004020202020204" pitchFamily="34" charset="0"/>
              </a:rPr>
              <a:t>kostnader</a:t>
            </a:r>
            <a:endParaRPr lang="en-SE" sz="1500">
              <a:solidFill>
                <a:schemeClr val="accent1"/>
              </a:solidFill>
              <a:latin typeface="Aptos Light" panose="020B0004020202020204" pitchFamily="34" charset="0"/>
            </a:endParaRPr>
          </a:p>
        </p:txBody>
      </p:sp>
      <p:sp>
        <p:nvSpPr>
          <p:cNvPr id="14" name="TextBox 51">
            <a:extLst>
              <a:ext uri="{FF2B5EF4-FFF2-40B4-BE49-F238E27FC236}">
                <a16:creationId xmlns:a16="http://schemas.microsoft.com/office/drawing/2014/main" id="{9FE45D57-EB3D-0CDB-D387-2280F9FCEC2F}"/>
              </a:ext>
            </a:extLst>
          </p:cNvPr>
          <p:cNvSpPr txBox="1"/>
          <p:nvPr/>
        </p:nvSpPr>
        <p:spPr>
          <a:xfrm>
            <a:off x="2049045" y="2558803"/>
            <a:ext cx="1524238" cy="323165"/>
          </a:xfrm>
          <a:prstGeom prst="rect">
            <a:avLst/>
          </a:prstGeom>
          <a:noFill/>
        </p:spPr>
        <p:txBody>
          <a:bodyPr wrap="square" rtlCol="0">
            <a:spAutoFit/>
          </a:bodyPr>
          <a:lstStyle/>
          <a:p>
            <a:r>
              <a:rPr lang="sv-SE" sz="1500">
                <a:solidFill>
                  <a:schemeClr val="accent1"/>
                </a:solidFill>
                <a:latin typeface="Aptos Light" panose="020B0004020202020204" pitchFamily="34" charset="0"/>
              </a:rPr>
              <a:t>IT, marknad, sälj</a:t>
            </a:r>
            <a:endParaRPr lang="en-SE" sz="1500">
              <a:solidFill>
                <a:schemeClr val="accent1"/>
              </a:solidFill>
              <a:latin typeface="Aptos Light" panose="020B0004020202020204" pitchFamily="34" charset="0"/>
            </a:endParaRPr>
          </a:p>
        </p:txBody>
      </p:sp>
      <p:sp>
        <p:nvSpPr>
          <p:cNvPr id="16" name="TextBox 51">
            <a:extLst>
              <a:ext uri="{FF2B5EF4-FFF2-40B4-BE49-F238E27FC236}">
                <a16:creationId xmlns:a16="http://schemas.microsoft.com/office/drawing/2014/main" id="{A86C873C-FE26-3EBB-17CA-2495BBB3A0CE}"/>
              </a:ext>
            </a:extLst>
          </p:cNvPr>
          <p:cNvSpPr txBox="1"/>
          <p:nvPr/>
        </p:nvSpPr>
        <p:spPr>
          <a:xfrm>
            <a:off x="1481737" y="3064415"/>
            <a:ext cx="592815" cy="323165"/>
          </a:xfrm>
          <a:prstGeom prst="rect">
            <a:avLst/>
          </a:prstGeom>
          <a:noFill/>
        </p:spPr>
        <p:txBody>
          <a:bodyPr wrap="square" rtlCol="0">
            <a:spAutoFit/>
          </a:bodyPr>
          <a:lstStyle/>
          <a:p>
            <a:r>
              <a:rPr lang="sv-SE" sz="1500">
                <a:solidFill>
                  <a:schemeClr val="accent1"/>
                </a:solidFill>
                <a:latin typeface="Aptos Light" panose="020B0004020202020204" pitchFamily="34" charset="0"/>
              </a:rPr>
              <a:t>FoU</a:t>
            </a:r>
            <a:endParaRPr lang="en-SE" sz="1500">
              <a:solidFill>
                <a:schemeClr val="accent1"/>
              </a:solidFill>
              <a:latin typeface="Aptos Light" panose="020B0004020202020204" pitchFamily="34" charset="0"/>
            </a:endParaRPr>
          </a:p>
        </p:txBody>
      </p:sp>
      <p:sp>
        <p:nvSpPr>
          <p:cNvPr id="24" name="TextBox 51">
            <a:extLst>
              <a:ext uri="{FF2B5EF4-FFF2-40B4-BE49-F238E27FC236}">
                <a16:creationId xmlns:a16="http://schemas.microsoft.com/office/drawing/2014/main" id="{8C3CB85C-0EE5-B175-F097-784CAF3BEE01}"/>
              </a:ext>
            </a:extLst>
          </p:cNvPr>
          <p:cNvSpPr txBox="1"/>
          <p:nvPr/>
        </p:nvSpPr>
        <p:spPr>
          <a:xfrm>
            <a:off x="1208855" y="3498366"/>
            <a:ext cx="861348" cy="323165"/>
          </a:xfrm>
          <a:prstGeom prst="rect">
            <a:avLst/>
          </a:prstGeom>
          <a:noFill/>
        </p:spPr>
        <p:txBody>
          <a:bodyPr wrap="square" rtlCol="0">
            <a:spAutoFit/>
          </a:bodyPr>
          <a:lstStyle/>
          <a:p>
            <a:r>
              <a:rPr lang="sv-SE" sz="1500">
                <a:solidFill>
                  <a:schemeClr val="accent1"/>
                </a:solidFill>
                <a:latin typeface="Aptos Light" panose="020B0004020202020204" pitchFamily="34" charset="0"/>
              </a:rPr>
              <a:t>Lokaler</a:t>
            </a:r>
            <a:endParaRPr lang="en-SE" sz="1500">
              <a:solidFill>
                <a:schemeClr val="accent1"/>
              </a:solidFill>
              <a:latin typeface="Aptos Light" panose="020B0004020202020204" pitchFamily="34" charset="0"/>
            </a:endParaRPr>
          </a:p>
        </p:txBody>
      </p:sp>
    </p:spTree>
    <p:extLst>
      <p:ext uri="{BB962C8B-B14F-4D97-AF65-F5344CB8AC3E}">
        <p14:creationId xmlns:p14="http://schemas.microsoft.com/office/powerpoint/2010/main" val="3974592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1BE5E74-B686-412E-8E24-25278F1C55D8}"/>
            </a:ext>
          </a:extLst>
        </p:cNvPr>
        <p:cNvGrpSpPr/>
        <p:nvPr/>
      </p:nvGrpSpPr>
      <p:grpSpPr>
        <a:xfrm>
          <a:off x="0" y="0"/>
          <a:ext cx="0" cy="0"/>
          <a:chOff x="0" y="0"/>
          <a:chExt cx="0" cy="0"/>
        </a:xfrm>
      </p:grpSpPr>
      <p:sp>
        <p:nvSpPr>
          <p:cNvPr id="4" name="Rubrik 1">
            <a:extLst>
              <a:ext uri="{FF2B5EF4-FFF2-40B4-BE49-F238E27FC236}">
                <a16:creationId xmlns:a16="http://schemas.microsoft.com/office/drawing/2014/main" id="{78846079-4353-665D-24E4-50014D516F4B}"/>
              </a:ext>
            </a:extLst>
          </p:cNvPr>
          <p:cNvSpPr txBox="1">
            <a:spLocks/>
          </p:cNvSpPr>
          <p:nvPr/>
        </p:nvSpPr>
        <p:spPr>
          <a:xfrm>
            <a:off x="560106" y="123976"/>
            <a:ext cx="7660801" cy="1325563"/>
          </a:xfrm>
          <a:prstGeom prst="rect">
            <a:avLst/>
          </a:prstGeom>
        </p:spPr>
        <p:txBody>
          <a:bodyPr anchor="b">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sv-SE" sz="2800" dirty="0">
                <a:latin typeface="Aptos" panose="020B0004020202020204" pitchFamily="34" charset="0"/>
              </a:rPr>
              <a:t>Det ökande gapet mellan lönekostnader </a:t>
            </a:r>
          </a:p>
          <a:p>
            <a:pPr>
              <a:lnSpc>
                <a:spcPct val="100000"/>
              </a:lnSpc>
            </a:pPr>
            <a:r>
              <a:rPr lang="sv-SE" sz="2800" dirty="0">
                <a:latin typeface="Aptos" panose="020B0004020202020204" pitchFamily="34" charset="0"/>
              </a:rPr>
              <a:t>och våra priser – också kallat Krokodilgapet:</a:t>
            </a:r>
          </a:p>
        </p:txBody>
      </p:sp>
      <p:pic>
        <p:nvPicPr>
          <p:cNvPr id="2" name="Bildobjekt 1">
            <a:extLst>
              <a:ext uri="{FF2B5EF4-FFF2-40B4-BE49-F238E27FC236}">
                <a16:creationId xmlns:a16="http://schemas.microsoft.com/office/drawing/2014/main" id="{256AB6D4-77AF-E54A-D847-4A3C0A7BBABE}"/>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865686" y="1"/>
            <a:ext cx="3326317" cy="6858000"/>
          </a:xfrm>
          <a:prstGeom prst="rect">
            <a:avLst/>
          </a:prstGeom>
        </p:spPr>
      </p:pic>
      <p:pic>
        <p:nvPicPr>
          <p:cNvPr id="6" name="Bildobjekt 5">
            <a:extLst>
              <a:ext uri="{FF2B5EF4-FFF2-40B4-BE49-F238E27FC236}">
                <a16:creationId xmlns:a16="http://schemas.microsoft.com/office/drawing/2014/main" id="{727321DC-912D-C9C0-0D5D-83B5C3042A7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865685" y="3"/>
            <a:ext cx="3713483" cy="6840901"/>
          </a:xfrm>
          <a:prstGeom prst="rect">
            <a:avLst/>
          </a:prstGeom>
        </p:spPr>
      </p:pic>
      <p:graphicFrame>
        <p:nvGraphicFramePr>
          <p:cNvPr id="3" name="Diagram 2">
            <a:extLst>
              <a:ext uri="{FF2B5EF4-FFF2-40B4-BE49-F238E27FC236}">
                <a16:creationId xmlns:a16="http://schemas.microsoft.com/office/drawing/2014/main" id="{7958E70A-5890-0FF8-2940-3AEFD3FFDD77}"/>
              </a:ext>
            </a:extLst>
          </p:cNvPr>
          <p:cNvGraphicFramePr>
            <a:graphicFrameLocks/>
          </p:cNvGraphicFramePr>
          <p:nvPr>
            <p:extLst>
              <p:ext uri="{D42A27DB-BD31-4B8C-83A1-F6EECF244321}">
                <p14:modId xmlns:p14="http://schemas.microsoft.com/office/powerpoint/2010/main" val="1714728679"/>
              </p:ext>
            </p:extLst>
          </p:nvPr>
        </p:nvGraphicFramePr>
        <p:xfrm>
          <a:off x="407499" y="1449539"/>
          <a:ext cx="7813405" cy="4604897"/>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ruta 9">
            <a:extLst>
              <a:ext uri="{FF2B5EF4-FFF2-40B4-BE49-F238E27FC236}">
                <a16:creationId xmlns:a16="http://schemas.microsoft.com/office/drawing/2014/main" id="{7B766B14-CDFE-1F11-28E9-C2BED35FF92E}"/>
              </a:ext>
            </a:extLst>
          </p:cNvPr>
          <p:cNvSpPr txBox="1"/>
          <p:nvPr/>
        </p:nvSpPr>
        <p:spPr>
          <a:xfrm>
            <a:off x="407500" y="5634243"/>
            <a:ext cx="3983005" cy="584775"/>
          </a:xfrm>
          <a:prstGeom prst="rect">
            <a:avLst/>
          </a:prstGeom>
          <a:noFill/>
        </p:spPr>
        <p:txBody>
          <a:bodyPr wrap="square" rtlCol="0">
            <a:spAutoFit/>
          </a:bodyPr>
          <a:lstStyle/>
          <a:p>
            <a:r>
              <a:rPr lang="sv-SE" sz="1600" dirty="0">
                <a:solidFill>
                  <a:schemeClr val="tx1">
                    <a:lumMod val="65000"/>
                    <a:lumOff val="35000"/>
                  </a:schemeClr>
                </a:solidFill>
                <a:latin typeface="Aptos" panose="020B0004020202020204" pitchFamily="34" charset="0"/>
              </a:rPr>
              <a:t>2004=100</a:t>
            </a:r>
          </a:p>
          <a:p>
            <a:r>
              <a:rPr lang="sv-SE" sz="1600" dirty="0">
                <a:solidFill>
                  <a:schemeClr val="tx1">
                    <a:lumMod val="65000"/>
                    <a:lumOff val="35000"/>
                  </a:schemeClr>
                </a:solidFill>
                <a:latin typeface="Aptos" panose="020B0004020202020204" pitchFamily="34" charset="0"/>
              </a:rPr>
              <a:t>Källa: SCB</a:t>
            </a:r>
          </a:p>
        </p:txBody>
      </p:sp>
    </p:spTree>
    <p:extLst>
      <p:ext uri="{BB962C8B-B14F-4D97-AF65-F5344CB8AC3E}">
        <p14:creationId xmlns:p14="http://schemas.microsoft.com/office/powerpoint/2010/main" val="3467649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25043-EE88-8246-7EE1-0E8F94A6C575}"/>
              </a:ext>
            </a:extLst>
          </p:cNvPr>
          <p:cNvSpPr>
            <a:spLocks noGrp="1"/>
          </p:cNvSpPr>
          <p:nvPr>
            <p:ph type="title"/>
          </p:nvPr>
        </p:nvSpPr>
        <p:spPr>
          <a:xfrm>
            <a:off x="665800" y="1012646"/>
            <a:ext cx="9452113" cy="1325563"/>
          </a:xfrm>
        </p:spPr>
        <p:txBody>
          <a:bodyPr/>
          <a:lstStyle/>
          <a:p>
            <a:r>
              <a:rPr lang="sv-SE" dirty="0"/>
              <a:t>Egen bild av löneutveckling och prisutveckling, ex i form av </a:t>
            </a:r>
            <a:r>
              <a:rPr lang="sv-SE" dirty="0" err="1"/>
              <a:t>snitt-timpris</a:t>
            </a:r>
            <a:endParaRPr lang="sv-SE" dirty="0"/>
          </a:p>
        </p:txBody>
      </p:sp>
      <p:sp>
        <p:nvSpPr>
          <p:cNvPr id="3" name="Text Placeholder 2">
            <a:extLst>
              <a:ext uri="{FF2B5EF4-FFF2-40B4-BE49-F238E27FC236}">
                <a16:creationId xmlns:a16="http://schemas.microsoft.com/office/drawing/2014/main" id="{E2E2FC0A-2B51-F3C9-97E1-E8E63B07D8A2}"/>
              </a:ext>
            </a:extLst>
          </p:cNvPr>
          <p:cNvSpPr>
            <a:spLocks noGrp="1"/>
          </p:cNvSpPr>
          <p:nvPr>
            <p:ph type="body" sz="quarter" idx="13"/>
          </p:nvPr>
        </p:nvSpPr>
        <p:spPr>
          <a:xfrm>
            <a:off x="665800" y="2645395"/>
            <a:ext cx="3169599" cy="2763658"/>
          </a:xfrm>
        </p:spPr>
        <p:txBody>
          <a:bodyPr/>
          <a:lstStyle/>
          <a:p>
            <a:endParaRPr lang="en-SE" dirty="0"/>
          </a:p>
        </p:txBody>
      </p:sp>
      <p:sp>
        <p:nvSpPr>
          <p:cNvPr id="5" name="Rektangel 4">
            <a:extLst>
              <a:ext uri="{FF2B5EF4-FFF2-40B4-BE49-F238E27FC236}">
                <a16:creationId xmlns:a16="http://schemas.microsoft.com/office/drawing/2014/main" id="{A9D2F150-EA98-57EC-02C2-69B27375BCF4}"/>
              </a:ext>
            </a:extLst>
          </p:cNvPr>
          <p:cNvSpPr/>
          <p:nvPr/>
        </p:nvSpPr>
        <p:spPr>
          <a:xfrm>
            <a:off x="4138612" y="2534181"/>
            <a:ext cx="3914775" cy="2986087"/>
          </a:xfrm>
          <a:prstGeom prst="rect">
            <a:avLst/>
          </a:prstGeom>
          <a:solidFill>
            <a:srgbClr val="E2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sv-SE" sz="4800" b="1">
                <a:ln w="10160">
                  <a:noFill/>
                  <a:prstDash val="solid"/>
                </a:ln>
                <a:solidFill>
                  <a:schemeClr val="bg1"/>
                </a:solidFill>
                <a:latin typeface="Aptos SemiBold" panose="020B0004020202020204" pitchFamily="34" charset="0"/>
              </a:rPr>
              <a:t>Eget</a:t>
            </a:r>
            <a:br>
              <a:rPr lang="sv-SE" sz="4800" b="1">
                <a:ln w="10160">
                  <a:noFill/>
                  <a:prstDash val="solid"/>
                </a:ln>
                <a:solidFill>
                  <a:schemeClr val="bg1"/>
                </a:solidFill>
                <a:latin typeface="Aptos SemiBold" panose="020B0004020202020204" pitchFamily="34" charset="0"/>
              </a:rPr>
            </a:br>
            <a:r>
              <a:rPr lang="sv-SE" sz="4800" b="1">
                <a:ln w="10160">
                  <a:noFill/>
                  <a:prstDash val="solid"/>
                </a:ln>
                <a:solidFill>
                  <a:schemeClr val="bg1"/>
                </a:solidFill>
                <a:latin typeface="Aptos SemiBold" panose="020B0004020202020204" pitchFamily="34" charset="0"/>
              </a:rPr>
              <a:t>material</a:t>
            </a:r>
          </a:p>
        </p:txBody>
      </p:sp>
    </p:spTree>
    <p:extLst>
      <p:ext uri="{BB962C8B-B14F-4D97-AF65-F5344CB8AC3E}">
        <p14:creationId xmlns:p14="http://schemas.microsoft.com/office/powerpoint/2010/main" val="1384847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46548A-419F-0BFB-7209-2B0D02E5C117}"/>
              </a:ext>
            </a:extLst>
          </p:cNvPr>
          <p:cNvSpPr/>
          <p:nvPr/>
        </p:nvSpPr>
        <p:spPr>
          <a:xfrm>
            <a:off x="5893599" y="1"/>
            <a:ext cx="62984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 name="Rubrik 1">
            <a:extLst>
              <a:ext uri="{FF2B5EF4-FFF2-40B4-BE49-F238E27FC236}">
                <a16:creationId xmlns:a16="http://schemas.microsoft.com/office/drawing/2014/main" id="{26DAD804-1C13-4A7D-827D-198612D081B4}"/>
              </a:ext>
            </a:extLst>
          </p:cNvPr>
          <p:cNvSpPr>
            <a:spLocks noGrp="1"/>
          </p:cNvSpPr>
          <p:nvPr>
            <p:ph type="title"/>
          </p:nvPr>
        </p:nvSpPr>
        <p:spPr>
          <a:xfrm>
            <a:off x="631888" y="-69615"/>
            <a:ext cx="4582392" cy="1748789"/>
          </a:xfrm>
        </p:spPr>
        <p:txBody>
          <a:bodyPr/>
          <a:lstStyle/>
          <a:p>
            <a:r>
              <a:rPr lang="sv-SE" sz="4001" spc="-131">
                <a:latin typeface="Aptos" panose="020B0004020202020204" pitchFamily="34" charset="0"/>
                <a:ea typeface="+mn-ea"/>
              </a:rPr>
              <a:t>Det ekonomiska året för ett konsultföretag</a:t>
            </a:r>
            <a:endParaRPr lang="sv-SE">
              <a:latin typeface="Aptos" panose="020B0004020202020204" pitchFamily="34" charset="0"/>
              <a:cs typeface="Arial"/>
            </a:endParaRPr>
          </a:p>
        </p:txBody>
      </p:sp>
      <p:sp>
        <p:nvSpPr>
          <p:cNvPr id="8" name="textruta 7">
            <a:extLst>
              <a:ext uri="{FF2B5EF4-FFF2-40B4-BE49-F238E27FC236}">
                <a16:creationId xmlns:a16="http://schemas.microsoft.com/office/drawing/2014/main" id="{E1831371-68E2-21BC-A43C-994E87046EB9}"/>
              </a:ext>
            </a:extLst>
          </p:cNvPr>
          <p:cNvSpPr txBox="1"/>
          <p:nvPr/>
        </p:nvSpPr>
        <p:spPr>
          <a:xfrm>
            <a:off x="584388" y="1928491"/>
            <a:ext cx="4582392" cy="2739211"/>
          </a:xfrm>
          <a:prstGeom prst="rect">
            <a:avLst/>
          </a:prstGeom>
          <a:noFill/>
        </p:spPr>
        <p:txBody>
          <a:bodyPr wrap="square" lIns="91440" tIns="45720" rIns="91440" bIns="45720" anchor="t">
            <a:spAutoFit/>
          </a:bodyPr>
          <a:lstStyle/>
          <a:p>
            <a:pPr marL="285757" indent="-285757">
              <a:spcAft>
                <a:spcPts val="1199"/>
              </a:spcAft>
              <a:buFont typeface="Arial" panose="020B0604020202020204" pitchFamily="34" charset="0"/>
              <a:buChar char="•"/>
            </a:pPr>
            <a:r>
              <a:rPr lang="sv-SE">
                <a:latin typeface="Aptos" panose="020B0004020202020204" pitchFamily="34" charset="0"/>
              </a:rPr>
              <a:t>Säsongsvariation och skillnader mellan månaderna är en viktig faktor, bland annat för likviditeten, för konsultföretag.</a:t>
            </a:r>
          </a:p>
          <a:p>
            <a:pPr marL="285757" indent="-285757">
              <a:spcAft>
                <a:spcPts val="1199"/>
              </a:spcAft>
              <a:buFont typeface="Arial" panose="020B0604020202020204" pitchFamily="34" charset="0"/>
              <a:buChar char="•"/>
            </a:pPr>
            <a:r>
              <a:rPr lang="sv-SE">
                <a:latin typeface="Aptos" panose="020B0004020202020204" pitchFamily="34" charset="0"/>
              </a:rPr>
              <a:t>Ett normalt år kan det ackumulerade resultatet i juni vara ett resultat som liknar det för helåret - se den streckade linjens ändar. Det beror på att sommaren och höstens månader, med semester </a:t>
            </a:r>
            <a:br>
              <a:rPr lang="sv-SE">
                <a:latin typeface="Aptos" panose="020B0004020202020204" pitchFamily="34" charset="0"/>
              </a:rPr>
            </a:br>
            <a:r>
              <a:rPr lang="sv-SE">
                <a:latin typeface="Aptos" panose="020B0004020202020204" pitchFamily="34" charset="0"/>
              </a:rPr>
              <a:t>och jul, ofta tar ut varandra i resultatet.</a:t>
            </a:r>
            <a:endParaRPr lang="sv-SE">
              <a:latin typeface="Aptos" panose="020B0004020202020204" pitchFamily="34" charset="0"/>
              <a:cs typeface="Arial"/>
            </a:endParaRPr>
          </a:p>
        </p:txBody>
      </p:sp>
      <p:grpSp>
        <p:nvGrpSpPr>
          <p:cNvPr id="11" name="Grupp 10">
            <a:extLst>
              <a:ext uri="{FF2B5EF4-FFF2-40B4-BE49-F238E27FC236}">
                <a16:creationId xmlns:a16="http://schemas.microsoft.com/office/drawing/2014/main" id="{1E7612A1-8E2A-07FC-80C9-46EA169C725E}"/>
              </a:ext>
            </a:extLst>
          </p:cNvPr>
          <p:cNvGrpSpPr/>
          <p:nvPr/>
        </p:nvGrpSpPr>
        <p:grpSpPr>
          <a:xfrm>
            <a:off x="6024226" y="929140"/>
            <a:ext cx="6002761" cy="4737281"/>
            <a:chOff x="5878608" y="908503"/>
            <a:chExt cx="6002761" cy="4737281"/>
          </a:xfrm>
        </p:grpSpPr>
        <p:graphicFrame>
          <p:nvGraphicFramePr>
            <p:cNvPr id="3" name="Diagram 2">
              <a:extLst>
                <a:ext uri="{FF2B5EF4-FFF2-40B4-BE49-F238E27FC236}">
                  <a16:creationId xmlns:a16="http://schemas.microsoft.com/office/drawing/2014/main" id="{1C7CD746-8DD3-43AD-BF57-0499F70851E8}"/>
                </a:ext>
                <a:ext uri="{147F2762-F138-4A5C-976F-8EAC2B608ADB}">
                  <a16:predDERef xmlns:a16="http://schemas.microsoft.com/office/drawing/2014/main" pred="{C9F188C0-4213-47DD-9A99-42EDC163E171}"/>
                </a:ext>
              </a:extLst>
            </p:cNvPr>
            <p:cNvGraphicFramePr>
              <a:graphicFrameLocks/>
            </p:cNvGraphicFramePr>
            <p:nvPr>
              <p:extLst>
                <p:ext uri="{D42A27DB-BD31-4B8C-83A1-F6EECF244321}">
                  <p14:modId xmlns:p14="http://schemas.microsoft.com/office/powerpoint/2010/main" val="2272026081"/>
                </p:ext>
              </p:extLst>
            </p:nvPr>
          </p:nvGraphicFramePr>
          <p:xfrm>
            <a:off x="5878608" y="908503"/>
            <a:ext cx="6002761" cy="4337618"/>
          </p:xfrm>
          <a:graphic>
            <a:graphicData uri="http://schemas.openxmlformats.org/drawingml/2006/chart">
              <c:chart xmlns:c="http://schemas.openxmlformats.org/drawingml/2006/chart" xmlns:r="http://schemas.openxmlformats.org/officeDocument/2006/relationships" r:id="rId3"/>
            </a:graphicData>
          </a:graphic>
        </p:graphicFrame>
        <p:sp>
          <p:nvSpPr>
            <p:cNvPr id="5" name="Ellips 4">
              <a:extLst>
                <a:ext uri="{FF2B5EF4-FFF2-40B4-BE49-F238E27FC236}">
                  <a16:creationId xmlns:a16="http://schemas.microsoft.com/office/drawing/2014/main" id="{BE4681B2-D466-6C8C-2B74-48ADEA052114}"/>
                </a:ext>
              </a:extLst>
            </p:cNvPr>
            <p:cNvSpPr/>
            <p:nvPr/>
          </p:nvSpPr>
          <p:spPr>
            <a:xfrm>
              <a:off x="8909105" y="2622702"/>
              <a:ext cx="295456" cy="295456"/>
            </a:xfrm>
            <a:prstGeom prst="ellipse">
              <a:avLst/>
            </a:prstGeom>
            <a:noFill/>
            <a:ln w="3492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ADB832B3-52A8-F1AC-7054-DA905FFFE465}"/>
                </a:ext>
              </a:extLst>
            </p:cNvPr>
            <p:cNvSpPr/>
            <p:nvPr/>
          </p:nvSpPr>
          <p:spPr>
            <a:xfrm>
              <a:off x="11353991" y="2622703"/>
              <a:ext cx="295456" cy="295456"/>
            </a:xfrm>
            <a:prstGeom prst="ellipse">
              <a:avLst/>
            </a:prstGeom>
            <a:noFill/>
            <a:ln w="34925">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 name="Rak koppling 9">
              <a:extLst>
                <a:ext uri="{FF2B5EF4-FFF2-40B4-BE49-F238E27FC236}">
                  <a16:creationId xmlns:a16="http://schemas.microsoft.com/office/drawing/2014/main" id="{1DC8C336-E0C6-977D-CAF1-FFB346C77FFA}"/>
                </a:ext>
              </a:extLst>
            </p:cNvPr>
            <p:cNvCxnSpPr>
              <a:cxnSpLocks/>
              <a:stCxn id="5" idx="6"/>
              <a:endCxn id="7" idx="2"/>
            </p:cNvCxnSpPr>
            <p:nvPr/>
          </p:nvCxnSpPr>
          <p:spPr>
            <a:xfrm>
              <a:off x="9204561" y="2770430"/>
              <a:ext cx="2149430" cy="1"/>
            </a:xfrm>
            <a:prstGeom prst="line">
              <a:avLst/>
            </a:prstGeom>
            <a:ln w="34925">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0" name="Grupp 19">
              <a:extLst>
                <a:ext uri="{FF2B5EF4-FFF2-40B4-BE49-F238E27FC236}">
                  <a16:creationId xmlns:a16="http://schemas.microsoft.com/office/drawing/2014/main" id="{0860F6BB-1F3D-DECB-BED4-0C95746E4854}"/>
                </a:ext>
              </a:extLst>
            </p:cNvPr>
            <p:cNvGrpSpPr/>
            <p:nvPr/>
          </p:nvGrpSpPr>
          <p:grpSpPr>
            <a:xfrm>
              <a:off x="5914943" y="993717"/>
              <a:ext cx="862737" cy="3752305"/>
              <a:chOff x="5787339" y="1426986"/>
              <a:chExt cx="862737" cy="4160286"/>
            </a:xfrm>
          </p:grpSpPr>
          <p:sp>
            <p:nvSpPr>
              <p:cNvPr id="14" name="textruta 13">
                <a:extLst>
                  <a:ext uri="{FF2B5EF4-FFF2-40B4-BE49-F238E27FC236}">
                    <a16:creationId xmlns:a16="http://schemas.microsoft.com/office/drawing/2014/main" id="{159FF488-D3D0-3650-1F41-A879E883DD03}"/>
                  </a:ext>
                </a:extLst>
              </p:cNvPr>
              <p:cNvSpPr txBox="1"/>
              <p:nvPr/>
            </p:nvSpPr>
            <p:spPr>
              <a:xfrm>
                <a:off x="5845215" y="1426986"/>
                <a:ext cx="792205" cy="375364"/>
              </a:xfrm>
              <a:prstGeom prst="rect">
                <a:avLst/>
              </a:prstGeom>
              <a:noFill/>
            </p:spPr>
            <p:txBody>
              <a:bodyPr wrap="none" rtlCol="0">
                <a:spAutoFit/>
              </a:bodyPr>
              <a:lstStyle/>
              <a:p>
                <a:r>
                  <a:rPr lang="sv-SE" sz="1600">
                    <a:solidFill>
                      <a:schemeClr val="tx1">
                        <a:lumMod val="65000"/>
                        <a:lumOff val="35000"/>
                      </a:schemeClr>
                    </a:solidFill>
                    <a:latin typeface="Aptos" panose="020B0004020202020204" pitchFamily="34" charset="0"/>
                  </a:rPr>
                  <a:t>8 mnkr</a:t>
                </a:r>
              </a:p>
            </p:txBody>
          </p:sp>
          <p:sp>
            <p:nvSpPr>
              <p:cNvPr id="15" name="textruta 14">
                <a:extLst>
                  <a:ext uri="{FF2B5EF4-FFF2-40B4-BE49-F238E27FC236}">
                    <a16:creationId xmlns:a16="http://schemas.microsoft.com/office/drawing/2014/main" id="{7B15BD42-C2D6-DDC6-E168-DD365AFD37C9}"/>
                  </a:ext>
                </a:extLst>
              </p:cNvPr>
              <p:cNvSpPr txBox="1"/>
              <p:nvPr/>
            </p:nvSpPr>
            <p:spPr>
              <a:xfrm>
                <a:off x="5845215" y="2063593"/>
                <a:ext cx="792205" cy="375364"/>
              </a:xfrm>
              <a:prstGeom prst="rect">
                <a:avLst/>
              </a:prstGeom>
              <a:noFill/>
            </p:spPr>
            <p:txBody>
              <a:bodyPr wrap="none" rtlCol="0">
                <a:spAutoFit/>
              </a:bodyPr>
              <a:lstStyle/>
              <a:p>
                <a:r>
                  <a:rPr lang="sv-SE" sz="1600">
                    <a:solidFill>
                      <a:schemeClr val="tx1">
                        <a:lumMod val="65000"/>
                        <a:lumOff val="35000"/>
                      </a:schemeClr>
                    </a:solidFill>
                    <a:latin typeface="Aptos" panose="020B0004020202020204" pitchFamily="34" charset="0"/>
                  </a:rPr>
                  <a:t>6 mnkr</a:t>
                </a:r>
              </a:p>
            </p:txBody>
          </p:sp>
          <p:sp>
            <p:nvSpPr>
              <p:cNvPr id="16" name="textruta 15">
                <a:extLst>
                  <a:ext uri="{FF2B5EF4-FFF2-40B4-BE49-F238E27FC236}">
                    <a16:creationId xmlns:a16="http://schemas.microsoft.com/office/drawing/2014/main" id="{661E4033-5E3D-957F-B7F4-F808050BCA89}"/>
                  </a:ext>
                </a:extLst>
              </p:cNvPr>
              <p:cNvSpPr txBox="1"/>
              <p:nvPr/>
            </p:nvSpPr>
            <p:spPr>
              <a:xfrm>
                <a:off x="5845215" y="2700201"/>
                <a:ext cx="792205" cy="375364"/>
              </a:xfrm>
              <a:prstGeom prst="rect">
                <a:avLst/>
              </a:prstGeom>
              <a:noFill/>
            </p:spPr>
            <p:txBody>
              <a:bodyPr wrap="none" rtlCol="0">
                <a:spAutoFit/>
              </a:bodyPr>
              <a:lstStyle/>
              <a:p>
                <a:r>
                  <a:rPr lang="sv-SE" sz="1600">
                    <a:solidFill>
                      <a:schemeClr val="tx1">
                        <a:lumMod val="65000"/>
                        <a:lumOff val="35000"/>
                      </a:schemeClr>
                    </a:solidFill>
                    <a:latin typeface="Aptos" panose="020B0004020202020204" pitchFamily="34" charset="0"/>
                  </a:rPr>
                  <a:t>4 mnkr</a:t>
                </a:r>
              </a:p>
            </p:txBody>
          </p:sp>
          <p:sp>
            <p:nvSpPr>
              <p:cNvPr id="17" name="textruta 16">
                <a:extLst>
                  <a:ext uri="{FF2B5EF4-FFF2-40B4-BE49-F238E27FC236}">
                    <a16:creationId xmlns:a16="http://schemas.microsoft.com/office/drawing/2014/main" id="{8304C236-B5D2-CFA1-C290-F52E97F53F26}"/>
                  </a:ext>
                </a:extLst>
              </p:cNvPr>
              <p:cNvSpPr txBox="1"/>
              <p:nvPr/>
            </p:nvSpPr>
            <p:spPr>
              <a:xfrm>
                <a:off x="5845215" y="3325233"/>
                <a:ext cx="792205" cy="375364"/>
              </a:xfrm>
              <a:prstGeom prst="rect">
                <a:avLst/>
              </a:prstGeom>
              <a:noFill/>
            </p:spPr>
            <p:txBody>
              <a:bodyPr wrap="none" rtlCol="0">
                <a:spAutoFit/>
              </a:bodyPr>
              <a:lstStyle/>
              <a:p>
                <a:r>
                  <a:rPr lang="sv-SE" sz="1600">
                    <a:solidFill>
                      <a:schemeClr val="tx1">
                        <a:lumMod val="65000"/>
                        <a:lumOff val="35000"/>
                      </a:schemeClr>
                    </a:solidFill>
                    <a:latin typeface="Aptos" panose="020B0004020202020204" pitchFamily="34" charset="0"/>
                  </a:rPr>
                  <a:t>2 mnkr</a:t>
                </a:r>
              </a:p>
            </p:txBody>
          </p:sp>
          <p:sp>
            <p:nvSpPr>
              <p:cNvPr id="18" name="textruta 17">
                <a:extLst>
                  <a:ext uri="{FF2B5EF4-FFF2-40B4-BE49-F238E27FC236}">
                    <a16:creationId xmlns:a16="http://schemas.microsoft.com/office/drawing/2014/main" id="{43A8DA27-E324-3671-89E8-9D344EE29755}"/>
                  </a:ext>
                </a:extLst>
              </p:cNvPr>
              <p:cNvSpPr txBox="1"/>
              <p:nvPr/>
            </p:nvSpPr>
            <p:spPr>
              <a:xfrm>
                <a:off x="5787339" y="4586874"/>
                <a:ext cx="862737" cy="375364"/>
              </a:xfrm>
              <a:prstGeom prst="rect">
                <a:avLst/>
              </a:prstGeom>
              <a:noFill/>
            </p:spPr>
            <p:txBody>
              <a:bodyPr wrap="none" rtlCol="0">
                <a:spAutoFit/>
              </a:bodyPr>
              <a:lstStyle/>
              <a:p>
                <a:r>
                  <a:rPr lang="sv-SE" sz="1600">
                    <a:solidFill>
                      <a:schemeClr val="tx1">
                        <a:lumMod val="65000"/>
                        <a:lumOff val="35000"/>
                      </a:schemeClr>
                    </a:solidFill>
                    <a:latin typeface="Aptos" panose="020B0004020202020204" pitchFamily="34" charset="0"/>
                  </a:rPr>
                  <a:t>-2 mnkr</a:t>
                </a:r>
              </a:p>
            </p:txBody>
          </p:sp>
          <p:sp>
            <p:nvSpPr>
              <p:cNvPr id="19" name="textruta 18">
                <a:extLst>
                  <a:ext uri="{FF2B5EF4-FFF2-40B4-BE49-F238E27FC236}">
                    <a16:creationId xmlns:a16="http://schemas.microsoft.com/office/drawing/2014/main" id="{1D5F4D3E-71C4-B973-2B92-7076DB25BB7A}"/>
                  </a:ext>
                </a:extLst>
              </p:cNvPr>
              <p:cNvSpPr txBox="1"/>
              <p:nvPr/>
            </p:nvSpPr>
            <p:spPr>
              <a:xfrm>
                <a:off x="5787339" y="5211908"/>
                <a:ext cx="862737" cy="375364"/>
              </a:xfrm>
              <a:prstGeom prst="rect">
                <a:avLst/>
              </a:prstGeom>
              <a:noFill/>
            </p:spPr>
            <p:txBody>
              <a:bodyPr wrap="none" rtlCol="0">
                <a:spAutoFit/>
              </a:bodyPr>
              <a:lstStyle/>
              <a:p>
                <a:r>
                  <a:rPr lang="sv-SE" sz="1600">
                    <a:solidFill>
                      <a:schemeClr val="tx1">
                        <a:lumMod val="65000"/>
                        <a:lumOff val="35000"/>
                      </a:schemeClr>
                    </a:solidFill>
                    <a:latin typeface="Aptos" panose="020B0004020202020204" pitchFamily="34" charset="0"/>
                  </a:rPr>
                  <a:t>-4 mnkr</a:t>
                </a:r>
              </a:p>
            </p:txBody>
          </p:sp>
          <p:sp>
            <p:nvSpPr>
              <p:cNvPr id="22" name="textruta 21">
                <a:extLst>
                  <a:ext uri="{FF2B5EF4-FFF2-40B4-BE49-F238E27FC236}">
                    <a16:creationId xmlns:a16="http://schemas.microsoft.com/office/drawing/2014/main" id="{8565DA6D-7EB9-0531-4A17-FAC15A200C7B}"/>
                  </a:ext>
                </a:extLst>
              </p:cNvPr>
              <p:cNvSpPr txBox="1"/>
              <p:nvPr/>
            </p:nvSpPr>
            <p:spPr>
              <a:xfrm>
                <a:off x="6276430" y="3970238"/>
                <a:ext cx="293670" cy="375364"/>
              </a:xfrm>
              <a:prstGeom prst="rect">
                <a:avLst/>
              </a:prstGeom>
              <a:noFill/>
            </p:spPr>
            <p:txBody>
              <a:bodyPr wrap="none" rtlCol="0">
                <a:spAutoFit/>
              </a:bodyPr>
              <a:lstStyle/>
              <a:p>
                <a:r>
                  <a:rPr lang="sv-SE" sz="1600">
                    <a:solidFill>
                      <a:schemeClr val="tx1">
                        <a:lumMod val="65000"/>
                        <a:lumOff val="35000"/>
                      </a:schemeClr>
                    </a:solidFill>
                    <a:latin typeface="Aptos" panose="020B0004020202020204" pitchFamily="34" charset="0"/>
                  </a:rPr>
                  <a:t>0</a:t>
                </a:r>
              </a:p>
            </p:txBody>
          </p:sp>
        </p:grpSp>
        <p:cxnSp>
          <p:nvCxnSpPr>
            <p:cNvPr id="23" name="Rak koppling 9">
              <a:extLst>
                <a:ext uri="{FF2B5EF4-FFF2-40B4-BE49-F238E27FC236}">
                  <a16:creationId xmlns:a16="http://schemas.microsoft.com/office/drawing/2014/main" id="{05706379-054D-6CC4-FB33-36C573CF0C1D}"/>
                </a:ext>
              </a:extLst>
            </p:cNvPr>
            <p:cNvCxnSpPr>
              <a:cxnSpLocks/>
            </p:cNvCxnSpPr>
            <p:nvPr/>
          </p:nvCxnSpPr>
          <p:spPr>
            <a:xfrm>
              <a:off x="6820872" y="5483334"/>
              <a:ext cx="393914" cy="0"/>
            </a:xfrm>
            <a:prstGeom prst="line">
              <a:avLst/>
            </a:prstGeom>
            <a:ln w="34925">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4" name="textruta 23">
              <a:extLst>
                <a:ext uri="{FF2B5EF4-FFF2-40B4-BE49-F238E27FC236}">
                  <a16:creationId xmlns:a16="http://schemas.microsoft.com/office/drawing/2014/main" id="{0BADE1E7-0D5E-4698-0DBC-88EF58A4D8B8}"/>
                </a:ext>
              </a:extLst>
            </p:cNvPr>
            <p:cNvSpPr txBox="1"/>
            <p:nvPr/>
          </p:nvSpPr>
          <p:spPr>
            <a:xfrm>
              <a:off x="7225625" y="5307230"/>
              <a:ext cx="4470150" cy="338554"/>
            </a:xfrm>
            <a:prstGeom prst="rect">
              <a:avLst/>
            </a:prstGeom>
            <a:noFill/>
          </p:spPr>
          <p:txBody>
            <a:bodyPr wrap="square" lIns="91440" tIns="45720" rIns="91440" bIns="45720" anchor="t">
              <a:spAutoFit/>
            </a:bodyPr>
            <a:lstStyle/>
            <a:p>
              <a:pPr>
                <a:spcAft>
                  <a:spcPts val="1199"/>
                </a:spcAft>
              </a:pPr>
              <a:r>
                <a:rPr lang="sv-SE" sz="1600">
                  <a:solidFill>
                    <a:schemeClr val="tx1">
                      <a:lumMod val="65000"/>
                      <a:lumOff val="35000"/>
                    </a:schemeClr>
                  </a:solidFill>
                  <a:latin typeface="Aptos" panose="020B0004020202020204" pitchFamily="34" charset="0"/>
                </a:rPr>
                <a:t>Streckad linje visar jämförbara nivåer jun och dec</a:t>
              </a:r>
              <a:endParaRPr lang="sv-SE" sz="1600">
                <a:solidFill>
                  <a:schemeClr val="tx1">
                    <a:lumMod val="65000"/>
                    <a:lumOff val="35000"/>
                  </a:schemeClr>
                </a:solidFill>
                <a:latin typeface="Aptos" panose="020B0004020202020204" pitchFamily="34" charset="0"/>
                <a:cs typeface="Arial"/>
              </a:endParaRPr>
            </a:p>
          </p:txBody>
        </p:sp>
      </p:grpSp>
    </p:spTree>
    <p:extLst>
      <p:ext uri="{BB962C8B-B14F-4D97-AF65-F5344CB8AC3E}">
        <p14:creationId xmlns:p14="http://schemas.microsoft.com/office/powerpoint/2010/main" val="3471341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FD535CD-229B-8828-C3E7-5430F0715A81}"/>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7969B187-ED84-4857-654E-17F311DE1DD2}"/>
              </a:ext>
            </a:extLst>
          </p:cNvPr>
          <p:cNvSpPr/>
          <p:nvPr/>
        </p:nvSpPr>
        <p:spPr>
          <a:xfrm>
            <a:off x="6096000" y="1"/>
            <a:ext cx="6096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3" name="Underrubrik 2">
            <a:extLst>
              <a:ext uri="{FF2B5EF4-FFF2-40B4-BE49-F238E27FC236}">
                <a16:creationId xmlns:a16="http://schemas.microsoft.com/office/drawing/2014/main" id="{375EEDFD-77B3-6FFF-B820-C8356E2D89FC}"/>
              </a:ext>
            </a:extLst>
          </p:cNvPr>
          <p:cNvSpPr>
            <a:spLocks noGrp="1"/>
          </p:cNvSpPr>
          <p:nvPr>
            <p:ph type="body" idx="1"/>
          </p:nvPr>
        </p:nvSpPr>
        <p:spPr>
          <a:xfrm>
            <a:off x="619478" y="2550822"/>
            <a:ext cx="5358852" cy="2496848"/>
          </a:xfrm>
        </p:spPr>
        <p:txBody>
          <a:bodyPr vert="horz" lIns="0" tIns="0" rIns="0" bIns="0" rtlCol="0" anchor="t">
            <a:noAutofit/>
          </a:bodyPr>
          <a:lstStyle/>
          <a:p>
            <a:pPr marL="342908" indent="-342908">
              <a:buFont typeface="Arial" panose="020B0604020202020204" pitchFamily="34" charset="0"/>
              <a:buChar char="•"/>
            </a:pPr>
            <a:r>
              <a:rPr lang="sv-SE" sz="1800">
                <a:latin typeface="Aptos" panose="020B0004020202020204" pitchFamily="34" charset="0"/>
                <a:cs typeface="Arial"/>
              </a:rPr>
              <a:t>Tid och kronor vandrar längs en tidslinje från </a:t>
            </a:r>
            <a:br>
              <a:rPr lang="sv-SE" sz="1800">
                <a:latin typeface="Aptos" panose="020B0004020202020204" pitchFamily="34" charset="0"/>
                <a:cs typeface="Arial"/>
              </a:rPr>
            </a:br>
            <a:r>
              <a:rPr lang="sv-SE" sz="1800">
                <a:latin typeface="Aptos" panose="020B0004020202020204" pitchFamily="34" charset="0"/>
                <a:cs typeface="Arial"/>
              </a:rPr>
              <a:t>sälj, via uppdrag och fakturering till inbetald </a:t>
            </a:r>
            <a:br>
              <a:rPr lang="sv-SE" sz="1800">
                <a:latin typeface="Aptos" panose="020B0004020202020204" pitchFamily="34" charset="0"/>
                <a:cs typeface="Arial"/>
              </a:rPr>
            </a:br>
            <a:r>
              <a:rPr lang="sv-SE" sz="1800">
                <a:latin typeface="Aptos" panose="020B0004020202020204" pitchFamily="34" charset="0"/>
                <a:cs typeface="Arial"/>
              </a:rPr>
              <a:t>faktura och slutligen utbetalt i form av löner. </a:t>
            </a:r>
          </a:p>
          <a:p>
            <a:pPr marL="342908" indent="-342908">
              <a:buFont typeface="Arial" panose="020B0604020202020204" pitchFamily="34" charset="0"/>
              <a:buChar char="•"/>
            </a:pPr>
            <a:r>
              <a:rPr lang="sv-SE" sz="1800">
                <a:latin typeface="Aptos" panose="020B0004020202020204" pitchFamily="34" charset="0"/>
                <a:cs typeface="Arial"/>
              </a:rPr>
              <a:t>Ofta löper denna över </a:t>
            </a:r>
            <a:r>
              <a:rPr lang="sv-SE" sz="1800" b="1" u="sng">
                <a:latin typeface="Aptos" panose="020B0004020202020204" pitchFamily="34" charset="0"/>
                <a:cs typeface="Arial"/>
              </a:rPr>
              <a:t>minst 6 månader i tid</a:t>
            </a:r>
            <a:r>
              <a:rPr lang="sv-SE" sz="1800">
                <a:latin typeface="Aptos" panose="020B0004020202020204" pitchFamily="34" charset="0"/>
                <a:cs typeface="Arial"/>
              </a:rPr>
              <a:t>. </a:t>
            </a:r>
          </a:p>
        </p:txBody>
      </p:sp>
      <p:sp>
        <p:nvSpPr>
          <p:cNvPr id="9" name="Rubrik 1">
            <a:extLst>
              <a:ext uri="{FF2B5EF4-FFF2-40B4-BE49-F238E27FC236}">
                <a16:creationId xmlns:a16="http://schemas.microsoft.com/office/drawing/2014/main" id="{FBB22A21-951D-33D5-210A-D9F5A9B32073}"/>
              </a:ext>
            </a:extLst>
          </p:cNvPr>
          <p:cNvSpPr txBox="1">
            <a:spLocks/>
          </p:cNvSpPr>
          <p:nvPr/>
        </p:nvSpPr>
        <p:spPr>
          <a:xfrm>
            <a:off x="560102" y="375222"/>
            <a:ext cx="5358852" cy="1902427"/>
          </a:xfrm>
          <a:prstGeom prst="rect">
            <a:avLst/>
          </a:prstGeom>
        </p:spPr>
        <p:txBody>
          <a:bodyPr anchor="b">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4001">
                <a:latin typeface="Aptos" panose="020B0004020202020204" pitchFamily="34" charset="0"/>
              </a:rPr>
              <a:t>Tid från kundkontakt och offert till utbetald lön </a:t>
            </a:r>
          </a:p>
        </p:txBody>
      </p:sp>
      <p:pic>
        <p:nvPicPr>
          <p:cNvPr id="21" name="Picture 20">
            <a:extLst>
              <a:ext uri="{FF2B5EF4-FFF2-40B4-BE49-F238E27FC236}">
                <a16:creationId xmlns:a16="http://schemas.microsoft.com/office/drawing/2014/main" id="{3854652C-1E6F-7448-B09A-0C1DBCE78537}"/>
              </a:ext>
            </a:extLst>
          </p:cNvPr>
          <p:cNvPicPr>
            <a:picLocks noChangeAspect="1"/>
          </p:cNvPicPr>
          <p:nvPr/>
        </p:nvPicPr>
        <p:blipFill>
          <a:blip r:embed="rId3"/>
          <a:srcRect l="9229" r="17029"/>
          <a:stretch/>
        </p:blipFill>
        <p:spPr>
          <a:xfrm rot="5400000">
            <a:off x="6292134" y="2550677"/>
            <a:ext cx="5517446" cy="1753828"/>
          </a:xfrm>
          <a:prstGeom prst="rect">
            <a:avLst/>
          </a:prstGeom>
        </p:spPr>
      </p:pic>
      <p:sp>
        <p:nvSpPr>
          <p:cNvPr id="5" name="Rektangel 4">
            <a:extLst>
              <a:ext uri="{FF2B5EF4-FFF2-40B4-BE49-F238E27FC236}">
                <a16:creationId xmlns:a16="http://schemas.microsoft.com/office/drawing/2014/main" id="{761967A2-F65D-C639-7846-F2B3AB6C7739}"/>
              </a:ext>
            </a:extLst>
          </p:cNvPr>
          <p:cNvSpPr/>
          <p:nvPr/>
        </p:nvSpPr>
        <p:spPr>
          <a:xfrm rot="2208325">
            <a:off x="9429394" y="299031"/>
            <a:ext cx="1103037" cy="668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D0E44F43-FC41-EE7D-AD1A-641B2A54EFC7}"/>
              </a:ext>
            </a:extLst>
          </p:cNvPr>
          <p:cNvSpPr/>
          <p:nvPr/>
        </p:nvSpPr>
        <p:spPr>
          <a:xfrm rot="19391675" flipH="1">
            <a:off x="9429394" y="5810793"/>
            <a:ext cx="1103037" cy="668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Oval 21">
            <a:extLst>
              <a:ext uri="{FF2B5EF4-FFF2-40B4-BE49-F238E27FC236}">
                <a16:creationId xmlns:a16="http://schemas.microsoft.com/office/drawing/2014/main" id="{A647EA62-7B7A-AA87-766E-94D1757B5680}"/>
              </a:ext>
            </a:extLst>
          </p:cNvPr>
          <p:cNvSpPr/>
          <p:nvPr/>
        </p:nvSpPr>
        <p:spPr>
          <a:xfrm>
            <a:off x="9767047" y="390211"/>
            <a:ext cx="478972" cy="4789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1</a:t>
            </a:r>
          </a:p>
        </p:txBody>
      </p:sp>
      <p:sp>
        <p:nvSpPr>
          <p:cNvPr id="23" name="TextBox 22">
            <a:extLst>
              <a:ext uri="{FF2B5EF4-FFF2-40B4-BE49-F238E27FC236}">
                <a16:creationId xmlns:a16="http://schemas.microsoft.com/office/drawing/2014/main" id="{E0FBB9C0-CD42-5C03-D3AE-1A571C016FBE}"/>
              </a:ext>
            </a:extLst>
          </p:cNvPr>
          <p:cNvSpPr txBox="1"/>
          <p:nvPr/>
        </p:nvSpPr>
        <p:spPr>
          <a:xfrm>
            <a:off x="10267810" y="320566"/>
            <a:ext cx="1261241" cy="584775"/>
          </a:xfrm>
          <a:prstGeom prst="rect">
            <a:avLst/>
          </a:prstGeom>
          <a:noFill/>
        </p:spPr>
        <p:txBody>
          <a:bodyPr wrap="square" rtlCol="0">
            <a:spAutoFit/>
          </a:bodyPr>
          <a:lstStyle/>
          <a:p>
            <a:r>
              <a:rPr lang="en-SE" sz="1600">
                <a:latin typeface="Aptos" panose="020B0004020202020204" pitchFamily="34" charset="0"/>
              </a:rPr>
              <a:t>Första kontakt</a:t>
            </a:r>
          </a:p>
        </p:txBody>
      </p:sp>
      <p:sp>
        <p:nvSpPr>
          <p:cNvPr id="32" name="Oval 31">
            <a:extLst>
              <a:ext uri="{FF2B5EF4-FFF2-40B4-BE49-F238E27FC236}">
                <a16:creationId xmlns:a16="http://schemas.microsoft.com/office/drawing/2014/main" id="{A3ECA2C1-F097-69D3-0CF8-C5683B10BD72}"/>
              </a:ext>
            </a:extLst>
          </p:cNvPr>
          <p:cNvSpPr/>
          <p:nvPr/>
        </p:nvSpPr>
        <p:spPr>
          <a:xfrm>
            <a:off x="10082741" y="1744272"/>
            <a:ext cx="478972" cy="4789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3</a:t>
            </a:r>
          </a:p>
        </p:txBody>
      </p:sp>
      <p:sp>
        <p:nvSpPr>
          <p:cNvPr id="33" name="TextBox 32">
            <a:extLst>
              <a:ext uri="{FF2B5EF4-FFF2-40B4-BE49-F238E27FC236}">
                <a16:creationId xmlns:a16="http://schemas.microsoft.com/office/drawing/2014/main" id="{C6D9FA6E-1FCB-480D-64E7-67702738816D}"/>
              </a:ext>
            </a:extLst>
          </p:cNvPr>
          <p:cNvSpPr txBox="1"/>
          <p:nvPr/>
        </p:nvSpPr>
        <p:spPr>
          <a:xfrm>
            <a:off x="10583505" y="1697467"/>
            <a:ext cx="1261241" cy="584775"/>
          </a:xfrm>
          <a:prstGeom prst="rect">
            <a:avLst/>
          </a:prstGeom>
          <a:noFill/>
        </p:spPr>
        <p:txBody>
          <a:bodyPr wrap="square" rtlCol="0">
            <a:spAutoFit/>
          </a:bodyPr>
          <a:lstStyle/>
          <a:p>
            <a:r>
              <a:rPr lang="en-SE" sz="1600">
                <a:latin typeface="Aptos" panose="020B0004020202020204" pitchFamily="34" charset="0"/>
              </a:rPr>
              <a:t>Offert och förhandling</a:t>
            </a:r>
          </a:p>
        </p:txBody>
      </p:sp>
      <p:sp>
        <p:nvSpPr>
          <p:cNvPr id="35" name="Oval 34">
            <a:extLst>
              <a:ext uri="{FF2B5EF4-FFF2-40B4-BE49-F238E27FC236}">
                <a16:creationId xmlns:a16="http://schemas.microsoft.com/office/drawing/2014/main" id="{C92E9435-AB99-C08C-EF52-398150ACC814}"/>
              </a:ext>
            </a:extLst>
          </p:cNvPr>
          <p:cNvSpPr/>
          <p:nvPr/>
        </p:nvSpPr>
        <p:spPr>
          <a:xfrm>
            <a:off x="10082741" y="3120106"/>
            <a:ext cx="478972" cy="4789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5</a:t>
            </a:r>
          </a:p>
        </p:txBody>
      </p:sp>
      <p:sp>
        <p:nvSpPr>
          <p:cNvPr id="36" name="TextBox 35">
            <a:extLst>
              <a:ext uri="{FF2B5EF4-FFF2-40B4-BE49-F238E27FC236}">
                <a16:creationId xmlns:a16="http://schemas.microsoft.com/office/drawing/2014/main" id="{9EAA6D45-8749-479D-A0E9-723F4501876A}"/>
              </a:ext>
            </a:extLst>
          </p:cNvPr>
          <p:cNvSpPr txBox="1"/>
          <p:nvPr/>
        </p:nvSpPr>
        <p:spPr>
          <a:xfrm>
            <a:off x="10583502" y="2964859"/>
            <a:ext cx="1499638" cy="830997"/>
          </a:xfrm>
          <a:prstGeom prst="rect">
            <a:avLst/>
          </a:prstGeom>
          <a:noFill/>
        </p:spPr>
        <p:txBody>
          <a:bodyPr wrap="square" rtlCol="0">
            <a:spAutoFit/>
          </a:bodyPr>
          <a:lstStyle/>
          <a:p>
            <a:r>
              <a:rPr lang="en-SE" sz="1600">
                <a:latin typeface="Aptos" panose="020B0004020202020204" pitchFamily="34" charset="0"/>
              </a:rPr>
              <a:t>Uppdrags-start och debiterbar tid</a:t>
            </a:r>
          </a:p>
        </p:txBody>
      </p:sp>
      <p:sp>
        <p:nvSpPr>
          <p:cNvPr id="38" name="Oval 37">
            <a:extLst>
              <a:ext uri="{FF2B5EF4-FFF2-40B4-BE49-F238E27FC236}">
                <a16:creationId xmlns:a16="http://schemas.microsoft.com/office/drawing/2014/main" id="{FC60CFD0-A2E1-8B00-0722-47FA03ECA967}"/>
              </a:ext>
            </a:extLst>
          </p:cNvPr>
          <p:cNvSpPr/>
          <p:nvPr/>
        </p:nvSpPr>
        <p:spPr>
          <a:xfrm>
            <a:off x="10082741" y="4495938"/>
            <a:ext cx="478972" cy="4789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7</a:t>
            </a:r>
          </a:p>
        </p:txBody>
      </p:sp>
      <p:sp>
        <p:nvSpPr>
          <p:cNvPr id="39" name="TextBox 38">
            <a:extLst>
              <a:ext uri="{FF2B5EF4-FFF2-40B4-BE49-F238E27FC236}">
                <a16:creationId xmlns:a16="http://schemas.microsoft.com/office/drawing/2014/main" id="{4B61F239-2061-FD48-8A0C-6C7EAE78398C}"/>
              </a:ext>
            </a:extLst>
          </p:cNvPr>
          <p:cNvSpPr txBox="1"/>
          <p:nvPr/>
        </p:nvSpPr>
        <p:spPr>
          <a:xfrm>
            <a:off x="10583505" y="4448173"/>
            <a:ext cx="1261241" cy="584775"/>
          </a:xfrm>
          <a:prstGeom prst="rect">
            <a:avLst/>
          </a:prstGeom>
          <a:noFill/>
        </p:spPr>
        <p:txBody>
          <a:bodyPr wrap="square" rtlCol="0">
            <a:spAutoFit/>
          </a:bodyPr>
          <a:lstStyle/>
          <a:p>
            <a:r>
              <a:rPr lang="en-SE" sz="1600">
                <a:latin typeface="Aptos" panose="020B0004020202020204" pitchFamily="34" charset="0"/>
              </a:rPr>
              <a:t>Betaltid </a:t>
            </a:r>
            <a:br>
              <a:rPr lang="sv-SE" sz="1600">
                <a:latin typeface="Aptos" panose="020B0004020202020204" pitchFamily="34" charset="0"/>
              </a:rPr>
            </a:br>
            <a:r>
              <a:rPr lang="en-SE" sz="1600">
                <a:latin typeface="Aptos" panose="020B0004020202020204" pitchFamily="34" charset="0"/>
              </a:rPr>
              <a:t>ex. 30 dagar</a:t>
            </a:r>
          </a:p>
        </p:txBody>
      </p:sp>
      <p:sp>
        <p:nvSpPr>
          <p:cNvPr id="41" name="Oval 40">
            <a:extLst>
              <a:ext uri="{FF2B5EF4-FFF2-40B4-BE49-F238E27FC236}">
                <a16:creationId xmlns:a16="http://schemas.microsoft.com/office/drawing/2014/main" id="{3808DA4E-97AC-EF15-2543-A07D78E96DC1}"/>
              </a:ext>
            </a:extLst>
          </p:cNvPr>
          <p:cNvSpPr/>
          <p:nvPr/>
        </p:nvSpPr>
        <p:spPr>
          <a:xfrm>
            <a:off x="9767047" y="5893544"/>
            <a:ext cx="478972" cy="4789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9</a:t>
            </a:r>
          </a:p>
        </p:txBody>
      </p:sp>
      <p:sp>
        <p:nvSpPr>
          <p:cNvPr id="42" name="TextBox 41">
            <a:extLst>
              <a:ext uri="{FF2B5EF4-FFF2-40B4-BE49-F238E27FC236}">
                <a16:creationId xmlns:a16="http://schemas.microsoft.com/office/drawing/2014/main" id="{5630889F-CF78-3605-3135-C7EF299E9C99}"/>
              </a:ext>
            </a:extLst>
          </p:cNvPr>
          <p:cNvSpPr txBox="1"/>
          <p:nvPr/>
        </p:nvSpPr>
        <p:spPr>
          <a:xfrm>
            <a:off x="10267810" y="5737815"/>
            <a:ext cx="1261241" cy="830997"/>
          </a:xfrm>
          <a:prstGeom prst="rect">
            <a:avLst/>
          </a:prstGeom>
          <a:noFill/>
        </p:spPr>
        <p:txBody>
          <a:bodyPr wrap="square" rtlCol="0">
            <a:spAutoFit/>
          </a:bodyPr>
          <a:lstStyle/>
          <a:p>
            <a:r>
              <a:rPr lang="en-SE" sz="1600">
                <a:latin typeface="Aptos" panose="020B0004020202020204" pitchFamily="34" charset="0"/>
              </a:rPr>
              <a:t>Löne-utbetalning den 25:e</a:t>
            </a:r>
          </a:p>
        </p:txBody>
      </p:sp>
      <p:sp>
        <p:nvSpPr>
          <p:cNvPr id="44" name="Oval 43">
            <a:extLst>
              <a:ext uri="{FF2B5EF4-FFF2-40B4-BE49-F238E27FC236}">
                <a16:creationId xmlns:a16="http://schemas.microsoft.com/office/drawing/2014/main" id="{06F68234-C723-065C-C2F3-4DB264991706}"/>
              </a:ext>
            </a:extLst>
          </p:cNvPr>
          <p:cNvSpPr/>
          <p:nvPr/>
        </p:nvSpPr>
        <p:spPr>
          <a:xfrm>
            <a:off x="7540000" y="1127982"/>
            <a:ext cx="478972" cy="4789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2</a:t>
            </a:r>
          </a:p>
        </p:txBody>
      </p:sp>
      <p:sp>
        <p:nvSpPr>
          <p:cNvPr id="45" name="TextBox 44">
            <a:extLst>
              <a:ext uri="{FF2B5EF4-FFF2-40B4-BE49-F238E27FC236}">
                <a16:creationId xmlns:a16="http://schemas.microsoft.com/office/drawing/2014/main" id="{ACDA3752-78C6-810B-05B2-4D8B29A5C274}"/>
              </a:ext>
            </a:extLst>
          </p:cNvPr>
          <p:cNvSpPr txBox="1"/>
          <p:nvPr/>
        </p:nvSpPr>
        <p:spPr>
          <a:xfrm>
            <a:off x="6241062" y="1188178"/>
            <a:ext cx="1261241" cy="338554"/>
          </a:xfrm>
          <a:prstGeom prst="rect">
            <a:avLst/>
          </a:prstGeom>
          <a:noFill/>
        </p:spPr>
        <p:txBody>
          <a:bodyPr wrap="square" rtlCol="0">
            <a:spAutoFit/>
          </a:bodyPr>
          <a:lstStyle/>
          <a:p>
            <a:pPr algn="r"/>
            <a:r>
              <a:rPr lang="en-SE" sz="1600">
                <a:latin typeface="Aptos" panose="020B0004020202020204" pitchFamily="34" charset="0"/>
              </a:rPr>
              <a:t>Säljtid</a:t>
            </a:r>
          </a:p>
        </p:txBody>
      </p:sp>
      <p:sp>
        <p:nvSpPr>
          <p:cNvPr id="48" name="Oval 47">
            <a:extLst>
              <a:ext uri="{FF2B5EF4-FFF2-40B4-BE49-F238E27FC236}">
                <a16:creationId xmlns:a16="http://schemas.microsoft.com/office/drawing/2014/main" id="{95B2315C-CE6B-17C0-D57C-44B58500B039}"/>
              </a:ext>
            </a:extLst>
          </p:cNvPr>
          <p:cNvSpPr/>
          <p:nvPr/>
        </p:nvSpPr>
        <p:spPr>
          <a:xfrm>
            <a:off x="7540000" y="2483350"/>
            <a:ext cx="478972" cy="4789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4</a:t>
            </a:r>
          </a:p>
        </p:txBody>
      </p:sp>
      <p:sp>
        <p:nvSpPr>
          <p:cNvPr id="49" name="TextBox 48">
            <a:extLst>
              <a:ext uri="{FF2B5EF4-FFF2-40B4-BE49-F238E27FC236}">
                <a16:creationId xmlns:a16="http://schemas.microsoft.com/office/drawing/2014/main" id="{E9C80256-DEEA-81DE-A873-468E0C8F73CF}"/>
              </a:ext>
            </a:extLst>
          </p:cNvPr>
          <p:cNvSpPr txBox="1"/>
          <p:nvPr/>
        </p:nvSpPr>
        <p:spPr>
          <a:xfrm>
            <a:off x="6241062" y="2413705"/>
            <a:ext cx="1261241" cy="584775"/>
          </a:xfrm>
          <a:prstGeom prst="rect">
            <a:avLst/>
          </a:prstGeom>
          <a:noFill/>
        </p:spPr>
        <p:txBody>
          <a:bodyPr wrap="square" rtlCol="0">
            <a:spAutoFit/>
          </a:bodyPr>
          <a:lstStyle/>
          <a:p>
            <a:pPr algn="r"/>
            <a:r>
              <a:rPr lang="en-SE" sz="1600">
                <a:latin typeface="Aptos" panose="020B0004020202020204" pitchFamily="34" charset="0"/>
              </a:rPr>
              <a:t>Avtals-skrivning</a:t>
            </a:r>
          </a:p>
        </p:txBody>
      </p:sp>
      <p:sp>
        <p:nvSpPr>
          <p:cNvPr id="51" name="Oval 50">
            <a:extLst>
              <a:ext uri="{FF2B5EF4-FFF2-40B4-BE49-F238E27FC236}">
                <a16:creationId xmlns:a16="http://schemas.microsoft.com/office/drawing/2014/main" id="{7ABEB612-2BDF-3757-C77A-96E8CC3BE187}"/>
              </a:ext>
            </a:extLst>
          </p:cNvPr>
          <p:cNvSpPr/>
          <p:nvPr/>
        </p:nvSpPr>
        <p:spPr>
          <a:xfrm>
            <a:off x="7540000" y="3838719"/>
            <a:ext cx="478972" cy="4789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6</a:t>
            </a:r>
          </a:p>
        </p:txBody>
      </p:sp>
      <p:sp>
        <p:nvSpPr>
          <p:cNvPr id="52" name="TextBox 51">
            <a:extLst>
              <a:ext uri="{FF2B5EF4-FFF2-40B4-BE49-F238E27FC236}">
                <a16:creationId xmlns:a16="http://schemas.microsoft.com/office/drawing/2014/main" id="{DC3CDB7D-A4C2-33B9-29DB-E6AF914E1F0F}"/>
              </a:ext>
            </a:extLst>
          </p:cNvPr>
          <p:cNvSpPr txBox="1"/>
          <p:nvPr/>
        </p:nvSpPr>
        <p:spPr>
          <a:xfrm>
            <a:off x="6241062" y="3898917"/>
            <a:ext cx="1261241" cy="338554"/>
          </a:xfrm>
          <a:prstGeom prst="rect">
            <a:avLst/>
          </a:prstGeom>
          <a:noFill/>
        </p:spPr>
        <p:txBody>
          <a:bodyPr wrap="square" rtlCol="0">
            <a:spAutoFit/>
          </a:bodyPr>
          <a:lstStyle/>
          <a:p>
            <a:pPr algn="r"/>
            <a:r>
              <a:rPr lang="en-SE" sz="1600">
                <a:latin typeface="Aptos" panose="020B0004020202020204" pitchFamily="34" charset="0"/>
              </a:rPr>
              <a:t>Fakturering</a:t>
            </a:r>
          </a:p>
        </p:txBody>
      </p:sp>
      <p:sp>
        <p:nvSpPr>
          <p:cNvPr id="54" name="Oval 53">
            <a:extLst>
              <a:ext uri="{FF2B5EF4-FFF2-40B4-BE49-F238E27FC236}">
                <a16:creationId xmlns:a16="http://schemas.microsoft.com/office/drawing/2014/main" id="{CA893506-AB44-F323-8202-B97F51FF6026}"/>
              </a:ext>
            </a:extLst>
          </p:cNvPr>
          <p:cNvSpPr/>
          <p:nvPr/>
        </p:nvSpPr>
        <p:spPr>
          <a:xfrm>
            <a:off x="7540000" y="5194088"/>
            <a:ext cx="478972" cy="4789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8</a:t>
            </a:r>
          </a:p>
        </p:txBody>
      </p:sp>
      <p:sp>
        <p:nvSpPr>
          <p:cNvPr id="55" name="TextBox 54">
            <a:extLst>
              <a:ext uri="{FF2B5EF4-FFF2-40B4-BE49-F238E27FC236}">
                <a16:creationId xmlns:a16="http://schemas.microsoft.com/office/drawing/2014/main" id="{A9E459C2-88B0-360D-3BC1-013A84058D65}"/>
              </a:ext>
            </a:extLst>
          </p:cNvPr>
          <p:cNvSpPr txBox="1"/>
          <p:nvPr/>
        </p:nvSpPr>
        <p:spPr>
          <a:xfrm>
            <a:off x="6241062" y="5254286"/>
            <a:ext cx="1261241" cy="338554"/>
          </a:xfrm>
          <a:prstGeom prst="rect">
            <a:avLst/>
          </a:prstGeom>
          <a:noFill/>
        </p:spPr>
        <p:txBody>
          <a:bodyPr wrap="square" rtlCol="0">
            <a:spAutoFit/>
          </a:bodyPr>
          <a:lstStyle/>
          <a:p>
            <a:pPr algn="r"/>
            <a:r>
              <a:rPr lang="en-SE" sz="1600">
                <a:latin typeface="Aptos" panose="020B0004020202020204" pitchFamily="34" charset="0"/>
              </a:rPr>
              <a:t>Inbetalning</a:t>
            </a:r>
          </a:p>
        </p:txBody>
      </p:sp>
    </p:spTree>
    <p:extLst>
      <p:ext uri="{BB962C8B-B14F-4D97-AF65-F5344CB8AC3E}">
        <p14:creationId xmlns:p14="http://schemas.microsoft.com/office/powerpoint/2010/main" val="1868710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BE92B-72C8-65BC-A0CB-B5304FA7D5AA}"/>
            </a:ext>
          </a:extLst>
        </p:cNvPr>
        <p:cNvGrpSpPr/>
        <p:nvPr/>
      </p:nvGrpSpPr>
      <p:grpSpPr>
        <a:xfrm>
          <a:off x="0" y="0"/>
          <a:ext cx="0" cy="0"/>
          <a:chOff x="0" y="0"/>
          <a:chExt cx="0" cy="0"/>
        </a:xfrm>
      </p:grpSpPr>
      <p:sp>
        <p:nvSpPr>
          <p:cNvPr id="12" name="Rubrik 1">
            <a:extLst>
              <a:ext uri="{FF2B5EF4-FFF2-40B4-BE49-F238E27FC236}">
                <a16:creationId xmlns:a16="http://schemas.microsoft.com/office/drawing/2014/main" id="{5F3FF29D-CCC4-FB3B-4915-FA3CFDD94464}"/>
              </a:ext>
            </a:extLst>
          </p:cNvPr>
          <p:cNvSpPr>
            <a:spLocks noGrp="1"/>
          </p:cNvSpPr>
          <p:nvPr>
            <p:ph type="ctrTitle"/>
          </p:nvPr>
        </p:nvSpPr>
        <p:spPr>
          <a:xfrm>
            <a:off x="596920" y="2726721"/>
            <a:ext cx="10375050" cy="1404558"/>
          </a:xfrm>
        </p:spPr>
        <p:txBody>
          <a:bodyPr/>
          <a:lstStyle/>
          <a:p>
            <a:r>
              <a:rPr lang="sv-SE" dirty="0">
                <a:solidFill>
                  <a:schemeClr val="bg1"/>
                </a:solidFill>
                <a:latin typeface="Aptos ExtraBold" panose="020B0004020202020204" pitchFamily="34" charset="0"/>
              </a:rPr>
              <a:t>Bolagskompassen 2026 </a:t>
            </a:r>
          </a:p>
        </p:txBody>
      </p:sp>
      <p:sp>
        <p:nvSpPr>
          <p:cNvPr id="13" name="Underrubrik 2">
            <a:extLst>
              <a:ext uri="{FF2B5EF4-FFF2-40B4-BE49-F238E27FC236}">
                <a16:creationId xmlns:a16="http://schemas.microsoft.com/office/drawing/2014/main" id="{E0E3A361-6832-406F-3A38-02AA7A441FA1}"/>
              </a:ext>
            </a:extLst>
          </p:cNvPr>
          <p:cNvSpPr>
            <a:spLocks noGrp="1"/>
          </p:cNvSpPr>
          <p:nvPr>
            <p:ph type="subTitle" idx="4294967295"/>
          </p:nvPr>
        </p:nvSpPr>
        <p:spPr>
          <a:xfrm>
            <a:off x="609983" y="4131279"/>
            <a:ext cx="6836742" cy="1513164"/>
          </a:xfrm>
        </p:spPr>
        <p:txBody>
          <a:bodyPr vert="horz" lIns="0" tIns="0" rIns="0" bIns="0" rtlCol="0" anchor="t">
            <a:normAutofit/>
          </a:bodyPr>
          <a:lstStyle/>
          <a:p>
            <a:pPr marL="0" indent="0">
              <a:buNone/>
            </a:pPr>
            <a:r>
              <a:rPr lang="sv-SE">
                <a:solidFill>
                  <a:schemeClr val="bg1"/>
                </a:solidFill>
                <a:latin typeface="Aptos" panose="020B0004020202020204" pitchFamily="34" charset="0"/>
                <a:cs typeface="Arial"/>
              </a:rPr>
              <a:t>En introduktion till ekonomi, prognoser och omvärld för ett konsultföretag</a:t>
            </a:r>
            <a:endParaRPr lang="sv-SE" b="1">
              <a:solidFill>
                <a:schemeClr val="bg1"/>
              </a:solidFill>
              <a:latin typeface="Aptos" panose="020B0004020202020204" pitchFamily="34" charset="0"/>
              <a:cs typeface="Arial"/>
            </a:endParaRPr>
          </a:p>
        </p:txBody>
      </p:sp>
      <p:pic>
        <p:nvPicPr>
          <p:cNvPr id="14" name="Bildobjekt 13">
            <a:extLst>
              <a:ext uri="{FF2B5EF4-FFF2-40B4-BE49-F238E27FC236}">
                <a16:creationId xmlns:a16="http://schemas.microsoft.com/office/drawing/2014/main" id="{62F8150D-B7DD-3F9A-7F34-2D345B7765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904" y="6313477"/>
            <a:ext cx="2331886" cy="194740"/>
          </a:xfrm>
          <a:prstGeom prst="rect">
            <a:avLst/>
          </a:prstGeom>
        </p:spPr>
      </p:pic>
    </p:spTree>
    <p:extLst>
      <p:ext uri="{BB962C8B-B14F-4D97-AF65-F5344CB8AC3E}">
        <p14:creationId xmlns:p14="http://schemas.microsoft.com/office/powerpoint/2010/main" val="2257911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AFC93EB-7459-67C3-4848-5C53BF1E8948}"/>
            </a:ext>
          </a:extLst>
        </p:cNvPr>
        <p:cNvGrpSpPr/>
        <p:nvPr/>
      </p:nvGrpSpPr>
      <p:grpSpPr>
        <a:xfrm>
          <a:off x="0" y="0"/>
          <a:ext cx="0" cy="0"/>
          <a:chOff x="0" y="0"/>
          <a:chExt cx="0" cy="0"/>
        </a:xfrm>
      </p:grpSpPr>
      <p:sp>
        <p:nvSpPr>
          <p:cNvPr id="3" name="Underrubrik 2">
            <a:extLst>
              <a:ext uri="{FF2B5EF4-FFF2-40B4-BE49-F238E27FC236}">
                <a16:creationId xmlns:a16="http://schemas.microsoft.com/office/drawing/2014/main" id="{CAAD86AC-070E-DD20-4F31-3C048854D817}"/>
              </a:ext>
            </a:extLst>
          </p:cNvPr>
          <p:cNvSpPr>
            <a:spLocks noGrp="1"/>
          </p:cNvSpPr>
          <p:nvPr>
            <p:ph type="body" idx="1"/>
          </p:nvPr>
        </p:nvSpPr>
        <p:spPr>
          <a:xfrm>
            <a:off x="619478" y="2550819"/>
            <a:ext cx="5358852" cy="2496848"/>
          </a:xfrm>
        </p:spPr>
        <p:txBody>
          <a:bodyPr vert="horz" lIns="0" tIns="0" rIns="0" bIns="0" rtlCol="0" anchor="t">
            <a:noAutofit/>
          </a:bodyPr>
          <a:lstStyle/>
          <a:p>
            <a:pPr marL="342908" indent="-342908">
              <a:buFont typeface="Arial" panose="020B0604020202020204" pitchFamily="34" charset="0"/>
              <a:buChar char="•"/>
            </a:pPr>
            <a:r>
              <a:rPr lang="sv-SE" sz="1800">
                <a:latin typeface="Aptos" panose="020B0004020202020204" pitchFamily="34" charset="0"/>
                <a:cs typeface="Arial"/>
              </a:rPr>
              <a:t>Processen för att minska ett företags löne-kostnader ser ofta liknande ut mellan olika </a:t>
            </a:r>
            <a:br>
              <a:rPr lang="sv-SE" sz="1800">
                <a:latin typeface="Aptos" panose="020B0004020202020204" pitchFamily="34" charset="0"/>
                <a:cs typeface="Arial"/>
              </a:rPr>
            </a:br>
            <a:r>
              <a:rPr lang="sv-SE" sz="1800">
                <a:latin typeface="Aptos" panose="020B0004020202020204" pitchFamily="34" charset="0"/>
                <a:cs typeface="Arial"/>
              </a:rPr>
              <a:t>bolag: från insikt, åtgärder och förhandling, </a:t>
            </a:r>
            <a:br>
              <a:rPr lang="sv-SE" sz="1800">
                <a:latin typeface="Aptos" panose="020B0004020202020204" pitchFamily="34" charset="0"/>
                <a:cs typeface="Arial"/>
              </a:rPr>
            </a:br>
            <a:r>
              <a:rPr lang="sv-SE" sz="1800">
                <a:latin typeface="Aptos" panose="020B0004020202020204" pitchFamily="34" charset="0"/>
                <a:cs typeface="Arial"/>
              </a:rPr>
              <a:t>till lön under eventuell uppsägningstid. Kostnadsbesparingen kommer först tidigast månaden efter sista utbetald lön. </a:t>
            </a:r>
          </a:p>
          <a:p>
            <a:pPr marL="342908" indent="-342908">
              <a:buFont typeface="Arial" panose="020B0604020202020204" pitchFamily="34" charset="0"/>
              <a:buChar char="•"/>
            </a:pPr>
            <a:r>
              <a:rPr lang="sv-SE" sz="1800">
                <a:latin typeface="Aptos" panose="020B0004020202020204" pitchFamily="34" charset="0"/>
                <a:cs typeface="Arial"/>
              </a:rPr>
              <a:t>Tiden från insikt till kostnadsbesparing är </a:t>
            </a:r>
            <a:br>
              <a:rPr lang="sv-SE" sz="1800">
                <a:latin typeface="Aptos" panose="020B0004020202020204" pitchFamily="34" charset="0"/>
                <a:cs typeface="Arial"/>
              </a:rPr>
            </a:br>
            <a:r>
              <a:rPr lang="sv-SE" sz="1800">
                <a:latin typeface="Aptos" panose="020B0004020202020204" pitchFamily="34" charset="0"/>
                <a:cs typeface="Arial"/>
              </a:rPr>
              <a:t>ofta flera månader. </a:t>
            </a:r>
          </a:p>
          <a:p>
            <a:pPr marL="342908" indent="-342908">
              <a:buFont typeface="Arial" panose="020B0604020202020204" pitchFamily="34" charset="0"/>
              <a:buChar char="•"/>
            </a:pPr>
            <a:endParaRPr lang="sv-SE" sz="1800">
              <a:latin typeface="Aptos" panose="020B0004020202020204" pitchFamily="34" charset="0"/>
              <a:cs typeface="Arial"/>
            </a:endParaRPr>
          </a:p>
        </p:txBody>
      </p:sp>
      <p:sp>
        <p:nvSpPr>
          <p:cNvPr id="9" name="Rubrik 1">
            <a:extLst>
              <a:ext uri="{FF2B5EF4-FFF2-40B4-BE49-F238E27FC236}">
                <a16:creationId xmlns:a16="http://schemas.microsoft.com/office/drawing/2014/main" id="{B5A2295A-F540-1FC1-B33F-80B160F6AEBE}"/>
              </a:ext>
            </a:extLst>
          </p:cNvPr>
          <p:cNvSpPr txBox="1">
            <a:spLocks/>
          </p:cNvSpPr>
          <p:nvPr/>
        </p:nvSpPr>
        <p:spPr>
          <a:xfrm>
            <a:off x="560103" y="375221"/>
            <a:ext cx="5358852" cy="1902427"/>
          </a:xfrm>
          <a:prstGeom prst="rect">
            <a:avLst/>
          </a:prstGeom>
        </p:spPr>
        <p:txBody>
          <a:bodyPr anchor="b">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4001">
                <a:latin typeface="Aptos" panose="020B0004020202020204" pitchFamily="34" charset="0"/>
              </a:rPr>
              <a:t>Från insikt till minskade lönekostnader </a:t>
            </a:r>
          </a:p>
        </p:txBody>
      </p:sp>
      <p:grpSp>
        <p:nvGrpSpPr>
          <p:cNvPr id="7" name="Group 6">
            <a:extLst>
              <a:ext uri="{FF2B5EF4-FFF2-40B4-BE49-F238E27FC236}">
                <a16:creationId xmlns:a16="http://schemas.microsoft.com/office/drawing/2014/main" id="{0C321DA5-1C9D-BA5A-80B2-242EBE1C1169}"/>
              </a:ext>
            </a:extLst>
          </p:cNvPr>
          <p:cNvGrpSpPr/>
          <p:nvPr/>
        </p:nvGrpSpPr>
        <p:grpSpPr>
          <a:xfrm>
            <a:off x="6096000" y="0"/>
            <a:ext cx="6096001" cy="6858002"/>
            <a:chOff x="6096000" y="0"/>
            <a:chExt cx="6096000" cy="6858002"/>
          </a:xfrm>
        </p:grpSpPr>
        <p:sp>
          <p:nvSpPr>
            <p:cNvPr id="20" name="Rectangle 19">
              <a:extLst>
                <a:ext uri="{FF2B5EF4-FFF2-40B4-BE49-F238E27FC236}">
                  <a16:creationId xmlns:a16="http://schemas.microsoft.com/office/drawing/2014/main" id="{C2BBFFF7-F869-3781-0DCB-6923A98D0508}"/>
                </a:ext>
              </a:extLst>
            </p:cNvPr>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1" name="Picture 20">
              <a:extLst>
                <a:ext uri="{FF2B5EF4-FFF2-40B4-BE49-F238E27FC236}">
                  <a16:creationId xmlns:a16="http://schemas.microsoft.com/office/drawing/2014/main" id="{F4544041-BA4D-703D-BA97-40A7514F7875}"/>
                </a:ext>
              </a:extLst>
            </p:cNvPr>
            <p:cNvPicPr>
              <a:picLocks noChangeAspect="1"/>
            </p:cNvPicPr>
            <p:nvPr/>
          </p:nvPicPr>
          <p:blipFill>
            <a:blip r:embed="rId3"/>
            <a:srcRect r="44544"/>
            <a:stretch/>
          </p:blipFill>
          <p:spPr>
            <a:xfrm rot="5400000">
              <a:off x="5714998" y="1844225"/>
              <a:ext cx="6858002" cy="3169551"/>
            </a:xfrm>
            <a:prstGeom prst="rect">
              <a:avLst/>
            </a:prstGeom>
          </p:spPr>
        </p:pic>
        <p:sp>
          <p:nvSpPr>
            <p:cNvPr id="22" name="Oval 21">
              <a:extLst>
                <a:ext uri="{FF2B5EF4-FFF2-40B4-BE49-F238E27FC236}">
                  <a16:creationId xmlns:a16="http://schemas.microsoft.com/office/drawing/2014/main" id="{F5EC2624-A5AC-587F-CCF6-D8F27AFF11C5}"/>
                </a:ext>
              </a:extLst>
            </p:cNvPr>
            <p:cNvSpPr/>
            <p:nvPr/>
          </p:nvSpPr>
          <p:spPr>
            <a:xfrm>
              <a:off x="9836185" y="841867"/>
              <a:ext cx="478972" cy="478972"/>
            </a:xfrm>
            <a:prstGeom prst="ellipse">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1</a:t>
              </a:r>
            </a:p>
          </p:txBody>
        </p:sp>
        <p:sp>
          <p:nvSpPr>
            <p:cNvPr id="23" name="TextBox 22">
              <a:extLst>
                <a:ext uri="{FF2B5EF4-FFF2-40B4-BE49-F238E27FC236}">
                  <a16:creationId xmlns:a16="http://schemas.microsoft.com/office/drawing/2014/main" id="{C8A6FC3E-DDCC-65C2-D0C1-72AE058FC55B}"/>
                </a:ext>
              </a:extLst>
            </p:cNvPr>
            <p:cNvSpPr txBox="1"/>
            <p:nvPr/>
          </p:nvSpPr>
          <p:spPr>
            <a:xfrm>
              <a:off x="8509628" y="1945729"/>
              <a:ext cx="1399713" cy="584775"/>
            </a:xfrm>
            <a:prstGeom prst="rect">
              <a:avLst/>
            </a:prstGeom>
            <a:noFill/>
          </p:spPr>
          <p:txBody>
            <a:bodyPr wrap="square" rtlCol="0">
              <a:spAutoFit/>
            </a:bodyPr>
            <a:lstStyle/>
            <a:p>
              <a:r>
                <a:rPr lang="en-SE" sz="1600">
                  <a:latin typeface="Aptos" panose="020B0004020202020204" pitchFamily="34" charset="0"/>
                </a:rPr>
                <a:t>Åtgärder och förhandling</a:t>
              </a:r>
            </a:p>
          </p:txBody>
        </p:sp>
        <p:sp>
          <p:nvSpPr>
            <p:cNvPr id="32" name="Oval 31">
              <a:extLst>
                <a:ext uri="{FF2B5EF4-FFF2-40B4-BE49-F238E27FC236}">
                  <a16:creationId xmlns:a16="http://schemas.microsoft.com/office/drawing/2014/main" id="{03D0854F-8C06-F178-C871-56D30C74D479}"/>
                </a:ext>
              </a:extLst>
            </p:cNvPr>
            <p:cNvSpPr/>
            <p:nvPr/>
          </p:nvSpPr>
          <p:spPr>
            <a:xfrm>
              <a:off x="9848921" y="3112333"/>
              <a:ext cx="478972" cy="478972"/>
            </a:xfrm>
            <a:prstGeom prst="ellipse">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3</a:t>
              </a:r>
            </a:p>
          </p:txBody>
        </p:sp>
        <p:sp>
          <p:nvSpPr>
            <p:cNvPr id="35" name="Oval 34">
              <a:extLst>
                <a:ext uri="{FF2B5EF4-FFF2-40B4-BE49-F238E27FC236}">
                  <a16:creationId xmlns:a16="http://schemas.microsoft.com/office/drawing/2014/main" id="{889C71EC-2EAB-A0E9-D7B2-A7A0C4DAB35E}"/>
                </a:ext>
              </a:extLst>
            </p:cNvPr>
            <p:cNvSpPr/>
            <p:nvPr/>
          </p:nvSpPr>
          <p:spPr>
            <a:xfrm>
              <a:off x="9822526" y="5382801"/>
              <a:ext cx="478972" cy="478972"/>
            </a:xfrm>
            <a:prstGeom prst="ellipse">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5</a:t>
              </a:r>
            </a:p>
          </p:txBody>
        </p:sp>
        <p:sp>
          <p:nvSpPr>
            <p:cNvPr id="36" name="TextBox 35">
              <a:extLst>
                <a:ext uri="{FF2B5EF4-FFF2-40B4-BE49-F238E27FC236}">
                  <a16:creationId xmlns:a16="http://schemas.microsoft.com/office/drawing/2014/main" id="{E3E06B6C-6489-4B5F-4F03-4E78113D0589}"/>
                </a:ext>
              </a:extLst>
            </p:cNvPr>
            <p:cNvSpPr txBox="1"/>
            <p:nvPr/>
          </p:nvSpPr>
          <p:spPr>
            <a:xfrm>
              <a:off x="8509628" y="4333165"/>
              <a:ext cx="1261241" cy="338554"/>
            </a:xfrm>
            <a:prstGeom prst="rect">
              <a:avLst/>
            </a:prstGeom>
            <a:noFill/>
          </p:spPr>
          <p:txBody>
            <a:bodyPr wrap="square" rtlCol="0">
              <a:spAutoFit/>
            </a:bodyPr>
            <a:lstStyle/>
            <a:p>
              <a:r>
                <a:rPr lang="en-SE" sz="1600">
                  <a:latin typeface="Aptos" panose="020B0004020202020204" pitchFamily="34" charset="0"/>
                </a:rPr>
                <a:t>Ev. avslut</a:t>
              </a:r>
            </a:p>
          </p:txBody>
        </p:sp>
        <p:sp>
          <p:nvSpPr>
            <p:cNvPr id="44" name="Oval 43">
              <a:extLst>
                <a:ext uri="{FF2B5EF4-FFF2-40B4-BE49-F238E27FC236}">
                  <a16:creationId xmlns:a16="http://schemas.microsoft.com/office/drawing/2014/main" id="{283606C3-6A25-C918-F9AA-EE7146EB213A}"/>
                </a:ext>
              </a:extLst>
            </p:cNvPr>
            <p:cNvSpPr/>
            <p:nvPr/>
          </p:nvSpPr>
          <p:spPr>
            <a:xfrm>
              <a:off x="7978758" y="2009758"/>
              <a:ext cx="478972" cy="478972"/>
            </a:xfrm>
            <a:prstGeom prst="ellipse">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2</a:t>
              </a:r>
            </a:p>
          </p:txBody>
        </p:sp>
        <p:sp>
          <p:nvSpPr>
            <p:cNvPr id="45" name="TextBox 44">
              <a:extLst>
                <a:ext uri="{FF2B5EF4-FFF2-40B4-BE49-F238E27FC236}">
                  <a16:creationId xmlns:a16="http://schemas.microsoft.com/office/drawing/2014/main" id="{1F1F6881-7C8C-9DC0-8291-833B5D2C340C}"/>
                </a:ext>
              </a:extLst>
            </p:cNvPr>
            <p:cNvSpPr txBox="1"/>
            <p:nvPr/>
          </p:nvSpPr>
          <p:spPr>
            <a:xfrm>
              <a:off x="8532340" y="897633"/>
              <a:ext cx="1261241" cy="338554"/>
            </a:xfrm>
            <a:prstGeom prst="rect">
              <a:avLst/>
            </a:prstGeom>
            <a:noFill/>
          </p:spPr>
          <p:txBody>
            <a:bodyPr wrap="square" rtlCol="0">
              <a:spAutoFit/>
            </a:bodyPr>
            <a:lstStyle/>
            <a:p>
              <a:pPr algn="r"/>
              <a:r>
                <a:rPr lang="en-SE" sz="1600">
                  <a:latin typeface="Aptos" panose="020B0004020202020204" pitchFamily="34" charset="0"/>
                </a:rPr>
                <a:t>Insikt</a:t>
              </a:r>
            </a:p>
          </p:txBody>
        </p:sp>
        <p:sp>
          <p:nvSpPr>
            <p:cNvPr id="48" name="Oval 47">
              <a:extLst>
                <a:ext uri="{FF2B5EF4-FFF2-40B4-BE49-F238E27FC236}">
                  <a16:creationId xmlns:a16="http://schemas.microsoft.com/office/drawing/2014/main" id="{AE4953D7-60C4-97AB-F9BB-A1D0F3A6CAE6}"/>
                </a:ext>
              </a:extLst>
            </p:cNvPr>
            <p:cNvSpPr/>
            <p:nvPr/>
          </p:nvSpPr>
          <p:spPr>
            <a:xfrm>
              <a:off x="7978032" y="4269338"/>
              <a:ext cx="478972" cy="478972"/>
            </a:xfrm>
            <a:prstGeom prst="ellipse">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a:latin typeface="Aptos" panose="020B0004020202020204" pitchFamily="34" charset="0"/>
                </a:rPr>
                <a:t>4</a:t>
              </a:r>
            </a:p>
          </p:txBody>
        </p:sp>
        <p:sp>
          <p:nvSpPr>
            <p:cNvPr id="49" name="TextBox 48">
              <a:extLst>
                <a:ext uri="{FF2B5EF4-FFF2-40B4-BE49-F238E27FC236}">
                  <a16:creationId xmlns:a16="http://schemas.microsoft.com/office/drawing/2014/main" id="{671AA74F-EC98-CE16-1580-682DF09857FB}"/>
                </a:ext>
              </a:extLst>
            </p:cNvPr>
            <p:cNvSpPr txBox="1"/>
            <p:nvPr/>
          </p:nvSpPr>
          <p:spPr>
            <a:xfrm>
              <a:off x="8543226" y="3187046"/>
              <a:ext cx="1261241" cy="338554"/>
            </a:xfrm>
            <a:prstGeom prst="rect">
              <a:avLst/>
            </a:prstGeom>
            <a:noFill/>
          </p:spPr>
          <p:txBody>
            <a:bodyPr wrap="square" rtlCol="0">
              <a:spAutoFit/>
            </a:bodyPr>
            <a:lstStyle/>
            <a:p>
              <a:pPr algn="r"/>
              <a:r>
                <a:rPr lang="en-SE" sz="1600">
                  <a:latin typeface="Aptos" panose="020B0004020202020204" pitchFamily="34" charset="0"/>
                </a:rPr>
                <a:t>Förändring</a:t>
              </a:r>
            </a:p>
          </p:txBody>
        </p:sp>
        <p:sp>
          <p:nvSpPr>
            <p:cNvPr id="89" name="Arc 88">
              <a:extLst>
                <a:ext uri="{FF2B5EF4-FFF2-40B4-BE49-F238E27FC236}">
                  <a16:creationId xmlns:a16="http://schemas.microsoft.com/office/drawing/2014/main" id="{B6BA2B36-9065-0993-4440-A107D55428B1}"/>
                </a:ext>
              </a:extLst>
            </p:cNvPr>
            <p:cNvSpPr/>
            <p:nvPr/>
          </p:nvSpPr>
          <p:spPr>
            <a:xfrm>
              <a:off x="9627333" y="4644697"/>
              <a:ext cx="1261241" cy="1261241"/>
            </a:xfrm>
            <a:prstGeom prst="arc">
              <a:avLst>
                <a:gd name="adj1" fmla="val 16200000"/>
                <a:gd name="adj2" fmla="val 20792476"/>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4" name="TextBox 3">
              <a:extLst>
                <a:ext uri="{FF2B5EF4-FFF2-40B4-BE49-F238E27FC236}">
                  <a16:creationId xmlns:a16="http://schemas.microsoft.com/office/drawing/2014/main" id="{8523A6DF-22B2-BB65-D33A-B19C174AF0F5}"/>
                </a:ext>
              </a:extLst>
            </p:cNvPr>
            <p:cNvSpPr txBox="1"/>
            <p:nvPr/>
          </p:nvSpPr>
          <p:spPr>
            <a:xfrm>
              <a:off x="7692400" y="5328019"/>
              <a:ext cx="2101182" cy="584775"/>
            </a:xfrm>
            <a:prstGeom prst="rect">
              <a:avLst/>
            </a:prstGeom>
            <a:noFill/>
          </p:spPr>
          <p:txBody>
            <a:bodyPr wrap="square" rtlCol="0">
              <a:spAutoFit/>
            </a:bodyPr>
            <a:lstStyle/>
            <a:p>
              <a:pPr algn="r"/>
              <a:r>
                <a:rPr lang="en-SE" sz="1600">
                  <a:latin typeface="Aptos" panose="020B0004020202020204" pitchFamily="34" charset="0"/>
                </a:rPr>
                <a:t>Minskade kostnader, t.ex. lönekostnader</a:t>
              </a:r>
            </a:p>
          </p:txBody>
        </p:sp>
        <p:sp>
          <p:nvSpPr>
            <p:cNvPr id="6" name="Arc 5">
              <a:extLst>
                <a:ext uri="{FF2B5EF4-FFF2-40B4-BE49-F238E27FC236}">
                  <a16:creationId xmlns:a16="http://schemas.microsoft.com/office/drawing/2014/main" id="{5F547431-DCDD-ACF2-01F5-D18262668D79}"/>
                </a:ext>
              </a:extLst>
            </p:cNvPr>
            <p:cNvSpPr/>
            <p:nvPr/>
          </p:nvSpPr>
          <p:spPr>
            <a:xfrm flipH="1">
              <a:off x="7330804" y="1365358"/>
              <a:ext cx="1261241" cy="1261241"/>
            </a:xfrm>
            <a:prstGeom prst="arc">
              <a:avLst>
                <a:gd name="adj1" fmla="val 16200000"/>
                <a:gd name="adj2" fmla="val 20792476"/>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grpSp>
    </p:spTree>
    <p:extLst>
      <p:ext uri="{BB962C8B-B14F-4D97-AF65-F5344CB8AC3E}">
        <p14:creationId xmlns:p14="http://schemas.microsoft.com/office/powerpoint/2010/main" val="3127933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080EDD6-3997-B1E4-17E4-04652AD2845E}"/>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62EC399B-F917-DE45-7D34-82C37E65EF5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 y="-1"/>
            <a:ext cx="6100920" cy="6858001"/>
          </a:xfrm>
          <a:prstGeom prst="rect">
            <a:avLst/>
          </a:prstGeom>
        </p:spPr>
      </p:pic>
      <p:sp>
        <p:nvSpPr>
          <p:cNvPr id="5" name="Underrubrik 2">
            <a:extLst>
              <a:ext uri="{FF2B5EF4-FFF2-40B4-BE49-F238E27FC236}">
                <a16:creationId xmlns:a16="http://schemas.microsoft.com/office/drawing/2014/main" id="{FB55D8D2-D2A1-4486-A49D-27B50B91244B}"/>
              </a:ext>
            </a:extLst>
          </p:cNvPr>
          <p:cNvSpPr>
            <a:spLocks noGrp="1"/>
          </p:cNvSpPr>
          <p:nvPr>
            <p:ph type="body" idx="1"/>
          </p:nvPr>
        </p:nvSpPr>
        <p:spPr>
          <a:xfrm>
            <a:off x="6788566" y="608899"/>
            <a:ext cx="4997764" cy="3246667"/>
          </a:xfrm>
        </p:spPr>
        <p:txBody>
          <a:bodyPr vert="horz" lIns="0" tIns="0" rIns="0" bIns="0" rtlCol="0" anchor="t">
            <a:noAutofit/>
          </a:bodyPr>
          <a:lstStyle/>
          <a:p>
            <a:r>
              <a:rPr lang="sv-SE" sz="3200" b="1">
                <a:latin typeface="Aptos" panose="020B0004020202020204" pitchFamily="34" charset="0"/>
                <a:cs typeface="Arial"/>
              </a:rPr>
              <a:t>Att växa ett bolag är relativt enkelt – när uppdrag finns, men </a:t>
            </a:r>
            <a:br>
              <a:rPr lang="sv-SE" sz="3200" b="1">
                <a:latin typeface="Aptos" panose="020B0004020202020204" pitchFamily="34" charset="0"/>
                <a:cs typeface="Arial"/>
              </a:rPr>
            </a:br>
            <a:r>
              <a:rPr lang="sv-SE" sz="3200" b="1">
                <a:latin typeface="Aptos" panose="020B0004020202020204" pitchFamily="34" charset="0"/>
                <a:cs typeface="Arial"/>
              </a:rPr>
              <a:t>att krympa är ofta en större utmaning. </a:t>
            </a:r>
          </a:p>
          <a:p>
            <a:r>
              <a:rPr lang="sv-SE" sz="3200" b="1">
                <a:latin typeface="Aptos" panose="020B0004020202020204" pitchFamily="34" charset="0"/>
                <a:cs typeface="Arial"/>
              </a:rPr>
              <a:t>Varför är det så?  </a:t>
            </a:r>
          </a:p>
          <a:p>
            <a:endParaRPr lang="sv-SE" sz="3200" b="1">
              <a:latin typeface="Aptos" panose="020B0004020202020204" pitchFamily="34" charset="0"/>
              <a:cs typeface="Arial"/>
            </a:endParaRPr>
          </a:p>
        </p:txBody>
      </p:sp>
      <p:pic>
        <p:nvPicPr>
          <p:cNvPr id="13" name="Bildobjekt 7">
            <a:extLst>
              <a:ext uri="{FF2B5EF4-FFF2-40B4-BE49-F238E27FC236}">
                <a16:creationId xmlns:a16="http://schemas.microsoft.com/office/drawing/2014/main" id="{5D0C71CE-5B0E-50DD-95A1-2A52545357EF}"/>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300038" y="6309378"/>
            <a:ext cx="2883414" cy="198121"/>
          </a:xfrm>
          <a:prstGeom prst="rect">
            <a:avLst/>
          </a:prstGeom>
        </p:spPr>
      </p:pic>
    </p:spTree>
    <p:extLst>
      <p:ext uri="{BB962C8B-B14F-4D97-AF65-F5344CB8AC3E}">
        <p14:creationId xmlns:p14="http://schemas.microsoft.com/office/powerpoint/2010/main" val="3653353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6620B-3E51-BF97-8549-C3A00EA95739}"/>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4335C771-4E79-FB71-56F8-F239B23E0D6F}"/>
              </a:ext>
            </a:extLst>
          </p:cNvPr>
          <p:cNvSpPr/>
          <p:nvPr/>
        </p:nvSpPr>
        <p:spPr>
          <a:xfrm>
            <a:off x="6239186" y="623457"/>
            <a:ext cx="5014451" cy="5415517"/>
          </a:xfrm>
          <a:prstGeom prst="roundRect">
            <a:avLst>
              <a:gd name="adj" fmla="val 10324"/>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216000" tIns="36000" rIns="216000" bIns="36000" rtlCol="0" anchor="ctr"/>
          <a:lstStyle/>
          <a:p>
            <a:pPr marL="285757" indent="-285757">
              <a:buFont typeface="Arial" panose="020B0604020202020204" pitchFamily="34" charset="0"/>
              <a:buChar char="•"/>
            </a:pPr>
            <a:r>
              <a:rPr lang="sv-SE">
                <a:solidFill>
                  <a:srgbClr val="C00000"/>
                </a:solidFill>
                <a:latin typeface="Aptos" panose="020B0004020202020204" pitchFamily="34" charset="0"/>
              </a:rPr>
              <a:t>Att krympa ett företag innebär vanligtvis att man måste hantera svårare beslut, såsom att minska personal, dra ner </a:t>
            </a:r>
            <a:br>
              <a:rPr lang="sv-SE">
                <a:solidFill>
                  <a:srgbClr val="C00000"/>
                </a:solidFill>
                <a:latin typeface="Aptos" panose="020B0004020202020204" pitchFamily="34" charset="0"/>
              </a:rPr>
            </a:br>
            <a:r>
              <a:rPr lang="sv-SE">
                <a:solidFill>
                  <a:srgbClr val="C00000"/>
                </a:solidFill>
                <a:latin typeface="Aptos" panose="020B0004020202020204" pitchFamily="34" charset="0"/>
              </a:rPr>
              <a:t>på kostnader och kanske även om-strukturera. Det kan vara både mer komplicerat och riskfyllt.  </a:t>
            </a:r>
          </a:p>
          <a:p>
            <a:pPr marL="285757" indent="-285757">
              <a:spcBef>
                <a:spcPts val="1000"/>
              </a:spcBef>
              <a:buFont typeface="Arial" panose="020B0604020202020204" pitchFamily="34" charset="0"/>
              <a:buChar char="•"/>
            </a:pPr>
            <a:r>
              <a:rPr lang="sv-SE">
                <a:solidFill>
                  <a:srgbClr val="C00000"/>
                </a:solidFill>
                <a:latin typeface="Aptos" panose="020B0004020202020204" pitchFamily="34" charset="0"/>
              </a:rPr>
              <a:t>Intäkterna kan minska snabbt, samtidigt som fasta kostnader för kontor, löner och andra åtaganden löper på lång tid. När inflödet till kassan minskar drabbas likviditeten dvs betalningsförmågan. </a:t>
            </a:r>
          </a:p>
          <a:p>
            <a:pPr marL="285757" indent="-285757">
              <a:spcBef>
                <a:spcPts val="1000"/>
              </a:spcBef>
              <a:buFont typeface="Arial" panose="020B0604020202020204" pitchFamily="34" charset="0"/>
              <a:buChar char="•"/>
            </a:pPr>
            <a:r>
              <a:rPr lang="sv-SE">
                <a:solidFill>
                  <a:srgbClr val="C00000"/>
                </a:solidFill>
                <a:latin typeface="Aptos" panose="020B0004020202020204" pitchFamily="34" charset="0"/>
              </a:rPr>
              <a:t>Behöver bolaget lägga ett varsel för att </a:t>
            </a:r>
            <a:br>
              <a:rPr lang="sv-SE">
                <a:solidFill>
                  <a:srgbClr val="C00000"/>
                </a:solidFill>
                <a:latin typeface="Aptos" panose="020B0004020202020204" pitchFamily="34" charset="0"/>
              </a:rPr>
            </a:br>
            <a:r>
              <a:rPr lang="sv-SE">
                <a:solidFill>
                  <a:srgbClr val="C00000"/>
                </a:solidFill>
                <a:latin typeface="Aptos" panose="020B0004020202020204" pitchFamily="34" charset="0"/>
              </a:rPr>
              <a:t>minska antalet medarbetare föregås </a:t>
            </a:r>
            <a:br>
              <a:rPr lang="sv-SE">
                <a:solidFill>
                  <a:srgbClr val="C00000"/>
                </a:solidFill>
                <a:latin typeface="Aptos" panose="020B0004020202020204" pitchFamily="34" charset="0"/>
              </a:rPr>
            </a:br>
            <a:r>
              <a:rPr lang="sv-SE">
                <a:solidFill>
                  <a:srgbClr val="C00000"/>
                </a:solidFill>
                <a:latin typeface="Aptos" panose="020B0004020202020204" pitchFamily="34" charset="0"/>
              </a:rPr>
              <a:t>det av en förhandling.</a:t>
            </a:r>
          </a:p>
        </p:txBody>
      </p:sp>
      <p:sp>
        <p:nvSpPr>
          <p:cNvPr id="5" name="TextBox 4">
            <a:extLst>
              <a:ext uri="{FF2B5EF4-FFF2-40B4-BE49-F238E27FC236}">
                <a16:creationId xmlns:a16="http://schemas.microsoft.com/office/drawing/2014/main" id="{2F02B419-E23C-D84E-69C8-8D4FE9FA62EC}"/>
              </a:ext>
            </a:extLst>
          </p:cNvPr>
          <p:cNvSpPr txBox="1"/>
          <p:nvPr/>
        </p:nvSpPr>
        <p:spPr>
          <a:xfrm>
            <a:off x="6776450" y="423764"/>
            <a:ext cx="1602453" cy="400110"/>
          </a:xfrm>
          <a:prstGeom prst="rect">
            <a:avLst/>
          </a:prstGeom>
          <a:solidFill>
            <a:srgbClr val="EDEDED"/>
          </a:solidFill>
        </p:spPr>
        <p:txBody>
          <a:bodyPr wrap="square" rtlCol="0">
            <a:spAutoFit/>
          </a:bodyPr>
          <a:lstStyle/>
          <a:p>
            <a:r>
              <a:rPr lang="en-SE" sz="2000" b="1">
                <a:solidFill>
                  <a:srgbClr val="C00000"/>
                </a:solidFill>
                <a:latin typeface="Aptos SemiBold" panose="020B0004020202020204" pitchFamily="34" charset="0"/>
              </a:rPr>
              <a:t>Inbromsning</a:t>
            </a:r>
          </a:p>
        </p:txBody>
      </p:sp>
      <p:sp>
        <p:nvSpPr>
          <p:cNvPr id="8" name="Rounded Rectangle 7">
            <a:extLst>
              <a:ext uri="{FF2B5EF4-FFF2-40B4-BE49-F238E27FC236}">
                <a16:creationId xmlns:a16="http://schemas.microsoft.com/office/drawing/2014/main" id="{FAAC0E2B-3C64-6F1F-7469-3366F7AFF5D1}"/>
              </a:ext>
            </a:extLst>
          </p:cNvPr>
          <p:cNvSpPr/>
          <p:nvPr/>
        </p:nvSpPr>
        <p:spPr>
          <a:xfrm>
            <a:off x="822243" y="623455"/>
            <a:ext cx="5014451" cy="5415517"/>
          </a:xfrm>
          <a:prstGeom prst="roundRect">
            <a:avLst>
              <a:gd name="adj" fmla="val 10324"/>
            </a:avLst>
          </a:prstGeom>
          <a:noFill/>
          <a:ln w="15875">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36000" rIns="216000" bIns="36000" rtlCol="0" anchor="ctr"/>
          <a:lstStyle/>
          <a:p>
            <a:pPr marL="285757" indent="-285757">
              <a:buFont typeface="Arial" panose="020B0604020202020204" pitchFamily="34" charset="0"/>
              <a:buChar char="•"/>
            </a:pPr>
            <a:r>
              <a:rPr lang="sv-SE">
                <a:solidFill>
                  <a:schemeClr val="accent1"/>
                </a:solidFill>
                <a:latin typeface="Aptos" panose="020B0004020202020204" pitchFamily="34" charset="0"/>
              </a:rPr>
              <a:t>Vid tillväxt kan företaget ofta dra nytta </a:t>
            </a:r>
            <a:br>
              <a:rPr lang="sv-SE">
                <a:solidFill>
                  <a:schemeClr val="accent1"/>
                </a:solidFill>
                <a:latin typeface="Aptos" panose="020B0004020202020204" pitchFamily="34" charset="0"/>
              </a:rPr>
            </a:br>
            <a:r>
              <a:rPr lang="sv-SE">
                <a:solidFill>
                  <a:schemeClr val="accent1"/>
                </a:solidFill>
                <a:latin typeface="Aptos" panose="020B0004020202020204" pitchFamily="34" charset="0"/>
              </a:rPr>
              <a:t>av skalfördelar dvs växa i befintlig kostym vilket underlättar en tillväxt. </a:t>
            </a:r>
          </a:p>
          <a:p>
            <a:pPr marL="285757" indent="-285757">
              <a:spcBef>
                <a:spcPts val="1000"/>
              </a:spcBef>
              <a:buFont typeface="Arial" panose="020B0604020202020204" pitchFamily="34" charset="0"/>
              <a:buChar char="•"/>
            </a:pPr>
            <a:r>
              <a:rPr lang="sv-SE">
                <a:solidFill>
                  <a:schemeClr val="accent1"/>
                </a:solidFill>
                <a:latin typeface="Aptos" panose="020B0004020202020204" pitchFamily="34" charset="0"/>
              </a:rPr>
              <a:t>Fler personer sätts i projekt, ofta med </a:t>
            </a:r>
            <a:br>
              <a:rPr lang="sv-SE">
                <a:solidFill>
                  <a:schemeClr val="accent1"/>
                </a:solidFill>
                <a:latin typeface="Aptos" panose="020B0004020202020204" pitchFamily="34" charset="0"/>
              </a:rPr>
            </a:br>
            <a:r>
              <a:rPr lang="sv-SE">
                <a:solidFill>
                  <a:schemeClr val="accent1"/>
                </a:solidFill>
                <a:latin typeface="Aptos" panose="020B0004020202020204" pitchFamily="34" charset="0"/>
              </a:rPr>
              <a:t>samma fasta kostnader för kontor mm. </a:t>
            </a:r>
            <a:br>
              <a:rPr lang="sv-SE">
                <a:solidFill>
                  <a:schemeClr val="accent1"/>
                </a:solidFill>
                <a:latin typeface="Aptos" panose="020B0004020202020204" pitchFamily="34" charset="0"/>
              </a:rPr>
            </a:br>
            <a:r>
              <a:rPr lang="sv-SE">
                <a:solidFill>
                  <a:schemeClr val="accent1"/>
                </a:solidFill>
                <a:latin typeface="Aptos" panose="020B0004020202020204" pitchFamily="34" charset="0"/>
              </a:rPr>
              <a:t>Att addera ytterligare projekt eller individer till en fungerande organisation ryms ofta inom befintliga strukturer.  </a:t>
            </a:r>
          </a:p>
          <a:p>
            <a:pPr marL="285757" indent="-285757">
              <a:spcBef>
                <a:spcPts val="1000"/>
              </a:spcBef>
              <a:buFont typeface="Arial" panose="020B0604020202020204" pitchFamily="34" charset="0"/>
              <a:buChar char="•"/>
            </a:pPr>
            <a:r>
              <a:rPr lang="sv-SE">
                <a:solidFill>
                  <a:schemeClr val="accent1"/>
                </a:solidFill>
                <a:latin typeface="Aptos" panose="020B0004020202020204" pitchFamily="34" charset="0"/>
              </a:rPr>
              <a:t>Att anställa föregås ofta bara av förankring internt och/eller korta förhandlingar. </a:t>
            </a:r>
          </a:p>
          <a:p>
            <a:pPr marL="285757" indent="-285757">
              <a:spcBef>
                <a:spcPts val="1000"/>
              </a:spcBef>
              <a:buFont typeface="Arial" panose="020B0604020202020204" pitchFamily="34" charset="0"/>
              <a:buChar char="•"/>
            </a:pPr>
            <a:endParaRPr lang="sv-SE">
              <a:solidFill>
                <a:schemeClr val="accent1"/>
              </a:solidFill>
              <a:latin typeface="Aptos" panose="020B0004020202020204" pitchFamily="34" charset="0"/>
            </a:endParaRPr>
          </a:p>
          <a:p>
            <a:pPr marL="285757" indent="-285757">
              <a:spcBef>
                <a:spcPts val="1000"/>
              </a:spcBef>
              <a:buFont typeface="Arial" panose="020B0604020202020204" pitchFamily="34" charset="0"/>
              <a:buChar char="•"/>
            </a:pPr>
            <a:endParaRPr lang="sv-SE">
              <a:solidFill>
                <a:schemeClr val="accent1"/>
              </a:solidFill>
              <a:latin typeface="Aptos" panose="020B0004020202020204" pitchFamily="34" charset="0"/>
            </a:endParaRPr>
          </a:p>
        </p:txBody>
      </p:sp>
      <p:sp>
        <p:nvSpPr>
          <p:cNvPr id="9" name="TextBox 8">
            <a:extLst>
              <a:ext uri="{FF2B5EF4-FFF2-40B4-BE49-F238E27FC236}">
                <a16:creationId xmlns:a16="http://schemas.microsoft.com/office/drawing/2014/main" id="{DE2D3595-459B-5770-8758-E7F2AAD1238D}"/>
              </a:ext>
            </a:extLst>
          </p:cNvPr>
          <p:cNvSpPr txBox="1"/>
          <p:nvPr/>
        </p:nvSpPr>
        <p:spPr>
          <a:xfrm>
            <a:off x="1359506" y="423764"/>
            <a:ext cx="1010444" cy="400110"/>
          </a:xfrm>
          <a:prstGeom prst="rect">
            <a:avLst/>
          </a:prstGeom>
          <a:solidFill>
            <a:srgbClr val="EDEDED"/>
          </a:solidFill>
        </p:spPr>
        <p:txBody>
          <a:bodyPr wrap="square" rtlCol="0">
            <a:spAutoFit/>
          </a:bodyPr>
          <a:lstStyle/>
          <a:p>
            <a:r>
              <a:rPr lang="en-SE" sz="2000" b="1">
                <a:solidFill>
                  <a:schemeClr val="accent1"/>
                </a:solidFill>
                <a:latin typeface="Aptos SemiBold" panose="020B0004020202020204" pitchFamily="34" charset="0"/>
              </a:rPr>
              <a:t>Tillväxt</a:t>
            </a:r>
          </a:p>
        </p:txBody>
      </p:sp>
    </p:spTree>
    <p:extLst>
      <p:ext uri="{BB962C8B-B14F-4D97-AF65-F5344CB8AC3E}">
        <p14:creationId xmlns:p14="http://schemas.microsoft.com/office/powerpoint/2010/main" val="1535616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F5CD0C79-9402-7487-7404-489EBE46E3E6}"/>
            </a:ext>
          </a:extLst>
        </p:cNvPr>
        <p:cNvGrpSpPr/>
        <p:nvPr/>
      </p:nvGrpSpPr>
      <p:grpSpPr>
        <a:xfrm>
          <a:off x="0" y="0"/>
          <a:ext cx="0" cy="0"/>
          <a:chOff x="0" y="0"/>
          <a:chExt cx="0" cy="0"/>
        </a:xfrm>
      </p:grpSpPr>
      <p:sp>
        <p:nvSpPr>
          <p:cNvPr id="5" name="Underrubrik 2">
            <a:extLst>
              <a:ext uri="{FF2B5EF4-FFF2-40B4-BE49-F238E27FC236}">
                <a16:creationId xmlns:a16="http://schemas.microsoft.com/office/drawing/2014/main" id="{84E301A9-85C0-D425-F0B9-36907A4417BE}"/>
              </a:ext>
            </a:extLst>
          </p:cNvPr>
          <p:cNvSpPr>
            <a:spLocks noGrp="1"/>
          </p:cNvSpPr>
          <p:nvPr>
            <p:ph type="subTitle" idx="4294967295"/>
          </p:nvPr>
        </p:nvSpPr>
        <p:spPr>
          <a:xfrm>
            <a:off x="0" y="3165475"/>
            <a:ext cx="8764588" cy="971550"/>
          </a:xfrm>
        </p:spPr>
        <p:txBody>
          <a:bodyPr vert="horz" lIns="0" tIns="0" rIns="0" bIns="0" rtlCol="0" anchor="t">
            <a:noAutofit/>
          </a:bodyPr>
          <a:lstStyle/>
          <a:p>
            <a:endParaRPr lang="sv-SE" sz="2400">
              <a:latin typeface="Almega Sans" pitchFamily="2" charset="77"/>
              <a:cs typeface="Arial"/>
            </a:endParaRPr>
          </a:p>
          <a:p>
            <a:endParaRPr lang="sv-SE" sz="4001">
              <a:latin typeface="Almega Sans" pitchFamily="2" charset="77"/>
              <a:cs typeface="Arial"/>
            </a:endParaRPr>
          </a:p>
        </p:txBody>
      </p:sp>
      <p:sp>
        <p:nvSpPr>
          <p:cNvPr id="3" name="Platshållare för text 3">
            <a:extLst>
              <a:ext uri="{FF2B5EF4-FFF2-40B4-BE49-F238E27FC236}">
                <a16:creationId xmlns:a16="http://schemas.microsoft.com/office/drawing/2014/main" id="{6D4FCDB8-B3B3-60B5-0900-4789DF8D8591}"/>
              </a:ext>
            </a:extLst>
          </p:cNvPr>
          <p:cNvSpPr txBox="1">
            <a:spLocks/>
          </p:cNvSpPr>
          <p:nvPr/>
        </p:nvSpPr>
        <p:spPr>
          <a:xfrm>
            <a:off x="636220" y="3856976"/>
            <a:ext cx="7754417" cy="62655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spcAft>
                <a:spcPts val="1199"/>
              </a:spcAft>
            </a:pPr>
            <a:r>
              <a:rPr lang="sv-SE" sz="4001">
                <a:solidFill>
                  <a:schemeClr val="bg1"/>
                </a:solidFill>
                <a:latin typeface="Aptos ExtraBold" panose="020B0004020202020204" pitchFamily="34" charset="0"/>
                <a:cs typeface="Arial"/>
              </a:rPr>
              <a:t>Omvärld och prognoser</a:t>
            </a:r>
            <a:br>
              <a:rPr lang="sv-SE" sz="4001">
                <a:solidFill>
                  <a:schemeClr val="bg1"/>
                </a:solidFill>
                <a:latin typeface="Aptos ExtraBold" panose="020B0004020202020204" pitchFamily="34" charset="0"/>
                <a:cs typeface="Arial"/>
              </a:rPr>
            </a:br>
            <a:endParaRPr lang="sv-SE" sz="4001">
              <a:solidFill>
                <a:schemeClr val="bg1"/>
              </a:solidFill>
              <a:latin typeface="Aptos ExtraBold" panose="020B0004020202020204" pitchFamily="34" charset="0"/>
              <a:cs typeface="Arial"/>
            </a:endParaRPr>
          </a:p>
        </p:txBody>
      </p:sp>
      <p:sp>
        <p:nvSpPr>
          <p:cNvPr id="4" name="Platshållare för text 3">
            <a:extLst>
              <a:ext uri="{FF2B5EF4-FFF2-40B4-BE49-F238E27FC236}">
                <a16:creationId xmlns:a16="http://schemas.microsoft.com/office/drawing/2014/main" id="{89B56DCE-41FF-176B-31A1-4ABF5D1ED874}"/>
              </a:ext>
            </a:extLst>
          </p:cNvPr>
          <p:cNvSpPr txBox="1">
            <a:spLocks/>
          </p:cNvSpPr>
          <p:nvPr/>
        </p:nvSpPr>
        <p:spPr>
          <a:xfrm>
            <a:off x="662724" y="3287126"/>
            <a:ext cx="7754417" cy="34852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spcAft>
                <a:spcPts val="1199"/>
              </a:spcAft>
            </a:pPr>
            <a:r>
              <a:rPr lang="sv-SE" sz="3000" b="0">
                <a:solidFill>
                  <a:schemeClr val="bg1"/>
                </a:solidFill>
                <a:latin typeface="Aptos" panose="020B0004020202020204" pitchFamily="34" charset="0"/>
                <a:cs typeface="Arial"/>
              </a:rPr>
              <a:t>Del 3 </a:t>
            </a:r>
            <a:br>
              <a:rPr lang="sv-SE" sz="3000" b="0">
                <a:solidFill>
                  <a:schemeClr val="bg1"/>
                </a:solidFill>
                <a:latin typeface="Aptos" panose="020B0004020202020204" pitchFamily="34" charset="0"/>
                <a:cs typeface="Arial"/>
              </a:rPr>
            </a:br>
            <a:endParaRPr lang="sv-SE" sz="3000">
              <a:solidFill>
                <a:schemeClr val="bg1"/>
              </a:solidFill>
              <a:latin typeface="Aptos ExtraBold" panose="020B0004020202020204" pitchFamily="34" charset="0"/>
              <a:cs typeface="Arial"/>
            </a:endParaRPr>
          </a:p>
        </p:txBody>
      </p:sp>
    </p:spTree>
    <p:extLst>
      <p:ext uri="{BB962C8B-B14F-4D97-AF65-F5344CB8AC3E}">
        <p14:creationId xmlns:p14="http://schemas.microsoft.com/office/powerpoint/2010/main" val="441756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3CC02-D86D-F7F1-682E-83981B2A98A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BCF0169-5B3A-01A7-3460-14627D0554BA}"/>
              </a:ext>
            </a:extLst>
          </p:cNvPr>
          <p:cNvSpPr/>
          <p:nvPr/>
        </p:nvSpPr>
        <p:spPr>
          <a:xfrm>
            <a:off x="6096002" y="1"/>
            <a:ext cx="6096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 name="Bildobjekt 1" descr="En bild som visar Graf, diagram, sluttning">
            <a:extLst>
              <a:ext uri="{FF2B5EF4-FFF2-40B4-BE49-F238E27FC236}">
                <a16:creationId xmlns:a16="http://schemas.microsoft.com/office/drawing/2014/main" id="{9ECE0456-1208-B55A-9164-BF44CFB3F1D5}"/>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rcRect/>
          <a:stretch/>
        </p:blipFill>
        <p:spPr>
          <a:xfrm>
            <a:off x="6451520" y="1887785"/>
            <a:ext cx="5441552" cy="2243233"/>
          </a:xfrm>
          <a:prstGeom prst="rect">
            <a:avLst/>
          </a:prstGeom>
          <a:ln w="12700">
            <a:noFill/>
            <a:prstDash val="dash"/>
          </a:ln>
          <a:effectLst/>
        </p:spPr>
      </p:pic>
      <p:sp>
        <p:nvSpPr>
          <p:cNvPr id="20" name="textruta 19">
            <a:extLst>
              <a:ext uri="{FF2B5EF4-FFF2-40B4-BE49-F238E27FC236}">
                <a16:creationId xmlns:a16="http://schemas.microsoft.com/office/drawing/2014/main" id="{504BE4EA-6022-1456-A3CE-5D65A52D2298}"/>
              </a:ext>
            </a:extLst>
          </p:cNvPr>
          <p:cNvSpPr txBox="1"/>
          <p:nvPr/>
        </p:nvSpPr>
        <p:spPr>
          <a:xfrm>
            <a:off x="6282622" y="4422708"/>
            <a:ext cx="4477118" cy="523220"/>
          </a:xfrm>
          <a:prstGeom prst="rect">
            <a:avLst/>
          </a:prstGeom>
          <a:noFill/>
        </p:spPr>
        <p:txBody>
          <a:bodyPr wrap="square" rtlCol="0">
            <a:spAutoFit/>
          </a:bodyPr>
          <a:lstStyle/>
          <a:p>
            <a:r>
              <a:rPr lang="sv-SE" sz="1400">
                <a:solidFill>
                  <a:schemeClr val="accent2">
                    <a:lumMod val="75000"/>
                    <a:lumOff val="25000"/>
                  </a:schemeClr>
                </a:solidFill>
                <a:latin typeface="Aptos" panose="020B0004020202020204" pitchFamily="34" charset="0"/>
              </a:rPr>
              <a:t>Exempel på ett grafiskt utdrag ur </a:t>
            </a:r>
            <a:br>
              <a:rPr lang="sv-SE" sz="1400">
                <a:solidFill>
                  <a:schemeClr val="accent2">
                    <a:lumMod val="75000"/>
                    <a:lumOff val="25000"/>
                  </a:schemeClr>
                </a:solidFill>
                <a:latin typeface="Aptos" panose="020B0004020202020204" pitchFamily="34" charset="0"/>
              </a:rPr>
            </a:br>
            <a:r>
              <a:rPr lang="sv-SE" sz="1400">
                <a:solidFill>
                  <a:schemeClr val="accent2">
                    <a:lumMod val="75000"/>
                    <a:lumOff val="25000"/>
                  </a:schemeClr>
                </a:solidFill>
                <a:latin typeface="Aptos" panose="020B0004020202020204" pitchFamily="34" charset="0"/>
              </a:rPr>
              <a:t>ett företags sexmånadersprognos</a:t>
            </a:r>
          </a:p>
        </p:txBody>
      </p:sp>
      <p:sp>
        <p:nvSpPr>
          <p:cNvPr id="26" name="Rektangel 25">
            <a:extLst>
              <a:ext uri="{FF2B5EF4-FFF2-40B4-BE49-F238E27FC236}">
                <a16:creationId xmlns:a16="http://schemas.microsoft.com/office/drawing/2014/main" id="{A6FB2E41-3B65-7CED-CF05-D732724EF013}"/>
              </a:ext>
            </a:extLst>
          </p:cNvPr>
          <p:cNvSpPr/>
          <p:nvPr/>
        </p:nvSpPr>
        <p:spPr>
          <a:xfrm>
            <a:off x="6394130" y="1618978"/>
            <a:ext cx="5498943" cy="2699025"/>
          </a:xfrm>
          <a:prstGeom prst="rect">
            <a:avLst/>
          </a:prstGeom>
          <a:noFill/>
          <a:ln>
            <a:solidFill>
              <a:schemeClr val="accent2">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ubrik 1">
            <a:extLst>
              <a:ext uri="{FF2B5EF4-FFF2-40B4-BE49-F238E27FC236}">
                <a16:creationId xmlns:a16="http://schemas.microsoft.com/office/drawing/2014/main" id="{DE20EFCF-93D5-0E79-8C6A-EEE39841724A}"/>
              </a:ext>
            </a:extLst>
          </p:cNvPr>
          <p:cNvSpPr txBox="1">
            <a:spLocks/>
          </p:cNvSpPr>
          <p:nvPr/>
        </p:nvSpPr>
        <p:spPr>
          <a:xfrm>
            <a:off x="678862" y="1993873"/>
            <a:ext cx="4916399" cy="3938588"/>
          </a:xfrm>
          <a:prstGeom prst="rect">
            <a:avLst/>
          </a:prstGeom>
        </p:spPr>
        <p:txBody>
          <a:bodyPr vert="horz" lIns="0" tIns="0" rIns="0" bIns="0" rtlCol="0">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Att prognostisera kontrakterade och troliga uppdrag är ett viktigt verktyg för planering </a:t>
            </a:r>
            <a:br>
              <a:rPr lang="sv-SE" sz="1800" b="0">
                <a:latin typeface="Aptos" panose="020B0004020202020204" pitchFamily="34" charset="0"/>
                <a:ea typeface="+mn-ea"/>
                <a:cs typeface="+mn-cs"/>
              </a:rPr>
            </a:br>
            <a:r>
              <a:rPr lang="sv-SE" sz="1800" b="0">
                <a:latin typeface="Aptos" panose="020B0004020202020204" pitchFamily="34" charset="0"/>
                <a:ea typeface="+mn-ea"/>
                <a:cs typeface="+mn-cs"/>
              </a:rPr>
              <a:t>av resurser och projekt. De senaste åren </a:t>
            </a:r>
            <a:br>
              <a:rPr lang="sv-SE" sz="1800" b="0">
                <a:latin typeface="Aptos" panose="020B0004020202020204" pitchFamily="34" charset="0"/>
                <a:ea typeface="+mn-ea"/>
                <a:cs typeface="+mn-cs"/>
              </a:rPr>
            </a:br>
            <a:r>
              <a:rPr lang="sv-SE" sz="1800" b="0">
                <a:latin typeface="Aptos" panose="020B0004020202020204" pitchFamily="34" charset="0"/>
                <a:ea typeface="+mn-ea"/>
                <a:cs typeface="+mn-cs"/>
              </a:rPr>
              <a:t>från pandemin och framåt har variationen, svängningar i marknaden och tolknings-möjligheter ökat och gjort verktyget mer både osäkert och kortsiktigt.</a:t>
            </a:r>
          </a:p>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Det finns en generell trend inom flera branscher att uppdrag får kortare framförhållning.   </a:t>
            </a:r>
            <a:br>
              <a:rPr lang="sv-SE" sz="1800" b="0">
                <a:latin typeface="Aptos" panose="020B0004020202020204" pitchFamily="34" charset="0"/>
                <a:ea typeface="+mn-ea"/>
                <a:cs typeface="+mn-cs"/>
              </a:rPr>
            </a:br>
            <a:endParaRPr lang="sv-SE" sz="1800" b="0">
              <a:latin typeface="Aptos" panose="020B0004020202020204" pitchFamily="34" charset="0"/>
              <a:ea typeface="+mn-ea"/>
              <a:cs typeface="+mn-cs"/>
            </a:endParaRPr>
          </a:p>
        </p:txBody>
      </p:sp>
      <p:sp>
        <p:nvSpPr>
          <p:cNvPr id="33" name="Rubrik 1">
            <a:extLst>
              <a:ext uri="{FF2B5EF4-FFF2-40B4-BE49-F238E27FC236}">
                <a16:creationId xmlns:a16="http://schemas.microsoft.com/office/drawing/2014/main" id="{255E4281-2E55-52AA-4A4D-A8855D7BDCC2}"/>
              </a:ext>
            </a:extLst>
          </p:cNvPr>
          <p:cNvSpPr txBox="1">
            <a:spLocks/>
          </p:cNvSpPr>
          <p:nvPr/>
        </p:nvSpPr>
        <p:spPr>
          <a:xfrm>
            <a:off x="631888" y="-69615"/>
            <a:ext cx="4582392" cy="1748789"/>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4001" spc="-131">
                <a:latin typeface="Aptos" panose="020B0004020202020204" pitchFamily="34" charset="0"/>
                <a:ea typeface="+mn-ea"/>
              </a:rPr>
              <a:t>Prognosen – ett viktigt verktyg</a:t>
            </a:r>
          </a:p>
        </p:txBody>
      </p:sp>
    </p:spTree>
    <p:extLst>
      <p:ext uri="{BB962C8B-B14F-4D97-AF65-F5344CB8AC3E}">
        <p14:creationId xmlns:p14="http://schemas.microsoft.com/office/powerpoint/2010/main" val="3657587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C765F-079F-221E-A709-4848BCEE6872}"/>
              </a:ext>
            </a:extLst>
          </p:cNvPr>
          <p:cNvSpPr>
            <a:spLocks noGrp="1"/>
          </p:cNvSpPr>
          <p:nvPr>
            <p:ph type="title"/>
          </p:nvPr>
        </p:nvSpPr>
        <p:spPr>
          <a:xfrm>
            <a:off x="631757" y="-136893"/>
            <a:ext cx="7013713" cy="1325563"/>
          </a:xfrm>
        </p:spPr>
        <p:txBody>
          <a:bodyPr/>
          <a:lstStyle/>
          <a:p>
            <a:r>
              <a:rPr lang="sv-SE"/>
              <a:t>Vår p</a:t>
            </a:r>
            <a:r>
              <a:rPr lang="en-SE"/>
              <a:t>rognos</a:t>
            </a:r>
          </a:p>
        </p:txBody>
      </p:sp>
      <p:sp>
        <p:nvSpPr>
          <p:cNvPr id="3" name="Text Placeholder 2">
            <a:extLst>
              <a:ext uri="{FF2B5EF4-FFF2-40B4-BE49-F238E27FC236}">
                <a16:creationId xmlns:a16="http://schemas.microsoft.com/office/drawing/2014/main" id="{257A5718-533C-6C4D-5E00-242BD6C1B0E0}"/>
              </a:ext>
            </a:extLst>
          </p:cNvPr>
          <p:cNvSpPr>
            <a:spLocks noGrp="1"/>
          </p:cNvSpPr>
          <p:nvPr>
            <p:ph type="body" sz="quarter" idx="13"/>
          </p:nvPr>
        </p:nvSpPr>
        <p:spPr>
          <a:xfrm>
            <a:off x="651825" y="1470193"/>
            <a:ext cx="5229225" cy="3783013"/>
          </a:xfrm>
        </p:spPr>
        <p:txBody>
          <a:bodyPr/>
          <a:lstStyle/>
          <a:p>
            <a:endParaRPr lang="en-SE"/>
          </a:p>
        </p:txBody>
      </p:sp>
      <p:sp>
        <p:nvSpPr>
          <p:cNvPr id="5" name="Rektangel 4">
            <a:extLst>
              <a:ext uri="{FF2B5EF4-FFF2-40B4-BE49-F238E27FC236}">
                <a16:creationId xmlns:a16="http://schemas.microsoft.com/office/drawing/2014/main" id="{997527CE-872B-5672-5B5F-C013DCF3DEA2}"/>
              </a:ext>
            </a:extLst>
          </p:cNvPr>
          <p:cNvSpPr/>
          <p:nvPr/>
        </p:nvSpPr>
        <p:spPr>
          <a:xfrm>
            <a:off x="4138616" y="1935960"/>
            <a:ext cx="3914775" cy="2986087"/>
          </a:xfrm>
          <a:prstGeom prst="rect">
            <a:avLst/>
          </a:prstGeom>
          <a:solidFill>
            <a:srgbClr val="E2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sv-SE" sz="4800" b="1">
                <a:ln w="10160">
                  <a:noFill/>
                  <a:prstDash val="solid"/>
                </a:ln>
                <a:solidFill>
                  <a:schemeClr val="bg1"/>
                </a:solidFill>
                <a:latin typeface="Aptos SemiBold" panose="020B0004020202020204" pitchFamily="34" charset="0"/>
              </a:rPr>
              <a:t>Eget</a:t>
            </a:r>
            <a:br>
              <a:rPr lang="sv-SE" sz="4800" b="1">
                <a:ln w="10160">
                  <a:noFill/>
                  <a:prstDash val="solid"/>
                </a:ln>
                <a:solidFill>
                  <a:schemeClr val="bg1"/>
                </a:solidFill>
                <a:latin typeface="Aptos SemiBold" panose="020B0004020202020204" pitchFamily="34" charset="0"/>
              </a:rPr>
            </a:br>
            <a:r>
              <a:rPr lang="sv-SE" sz="4800" b="1">
                <a:ln w="10160">
                  <a:noFill/>
                  <a:prstDash val="solid"/>
                </a:ln>
                <a:solidFill>
                  <a:schemeClr val="bg1"/>
                </a:solidFill>
                <a:latin typeface="Aptos SemiBold" panose="020B0004020202020204" pitchFamily="34" charset="0"/>
              </a:rPr>
              <a:t>material</a:t>
            </a:r>
          </a:p>
        </p:txBody>
      </p:sp>
    </p:spTree>
    <p:extLst>
      <p:ext uri="{BB962C8B-B14F-4D97-AF65-F5344CB8AC3E}">
        <p14:creationId xmlns:p14="http://schemas.microsoft.com/office/powerpoint/2010/main" val="3731011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DC5E6-323C-F939-F8DC-0ABED37F5276}"/>
            </a:ext>
          </a:extLst>
        </p:cNvPr>
        <p:cNvGrpSpPr/>
        <p:nvPr/>
      </p:nvGrpSpPr>
      <p:grpSpPr>
        <a:xfrm>
          <a:off x="0" y="0"/>
          <a:ext cx="0" cy="0"/>
          <a:chOff x="0" y="0"/>
          <a:chExt cx="0" cy="0"/>
        </a:xfrm>
      </p:grpSpPr>
      <p:pic>
        <p:nvPicPr>
          <p:cNvPr id="6" name="Picture 5" descr="A person holding a piece of paper&#10;&#10;Description automatically generated">
            <a:extLst>
              <a:ext uri="{FF2B5EF4-FFF2-40B4-BE49-F238E27FC236}">
                <a16:creationId xmlns:a16="http://schemas.microsoft.com/office/drawing/2014/main" id="{2135A7E7-0A8B-FF56-ECE0-9F32F2DAFC2E}"/>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6104"/>
                    </a14:imgEffect>
                    <a14:imgEffect>
                      <a14:saturation sat="95000"/>
                    </a14:imgEffect>
                  </a14:imgLayer>
                </a14:imgProps>
              </a:ext>
              <a:ext uri="{28A0092B-C50C-407E-A947-70E740481C1C}">
                <a14:useLocalDpi xmlns:a14="http://schemas.microsoft.com/office/drawing/2010/main"/>
              </a:ext>
            </a:extLst>
          </a:blip>
          <a:srcRect/>
          <a:stretch/>
        </p:blipFill>
        <p:spPr>
          <a:xfrm>
            <a:off x="6096003" y="3"/>
            <a:ext cx="6096001" cy="6857998"/>
          </a:xfrm>
          <a:prstGeom prst="rect">
            <a:avLst/>
          </a:prstGeom>
        </p:spPr>
      </p:pic>
      <p:sp>
        <p:nvSpPr>
          <p:cNvPr id="3" name="Rubrik 1">
            <a:extLst>
              <a:ext uri="{FF2B5EF4-FFF2-40B4-BE49-F238E27FC236}">
                <a16:creationId xmlns:a16="http://schemas.microsoft.com/office/drawing/2014/main" id="{50259330-15CC-B2C4-0DFB-C3B241422A22}"/>
              </a:ext>
            </a:extLst>
          </p:cNvPr>
          <p:cNvSpPr txBox="1">
            <a:spLocks/>
          </p:cNvSpPr>
          <p:nvPr/>
        </p:nvSpPr>
        <p:spPr>
          <a:xfrm>
            <a:off x="599484" y="2188724"/>
            <a:ext cx="5196992" cy="3938588"/>
          </a:xfrm>
          <a:prstGeom prst="rect">
            <a:avLst/>
          </a:prstGeom>
        </p:spPr>
        <p:txBody>
          <a:bodyPr vert="horz" lIns="0" tIns="0" rIns="0" bIns="0" rtlCol="0">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Planering av verksamheten i stort </a:t>
            </a:r>
          </a:p>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Anställa, neddragning eller omorganisation</a:t>
            </a:r>
          </a:p>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Budget för kommande år och löneutrymme</a:t>
            </a:r>
          </a:p>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Strategiarbete</a:t>
            </a:r>
          </a:p>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Styrelsearbete </a:t>
            </a:r>
          </a:p>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...och så klart för det löpande, dagliga arbetet</a:t>
            </a:r>
            <a:br>
              <a:rPr lang="sv-SE" sz="1800" b="0">
                <a:latin typeface="Aptos" panose="020B0004020202020204" pitchFamily="34" charset="0"/>
                <a:ea typeface="+mn-ea"/>
                <a:cs typeface="+mn-cs"/>
              </a:rPr>
            </a:br>
            <a:endParaRPr lang="sv-SE" sz="1800" b="0">
              <a:latin typeface="Aptos" panose="020B0004020202020204" pitchFamily="34" charset="0"/>
              <a:ea typeface="+mn-ea"/>
              <a:cs typeface="+mn-cs"/>
            </a:endParaRPr>
          </a:p>
        </p:txBody>
      </p:sp>
      <p:sp>
        <p:nvSpPr>
          <p:cNvPr id="4" name="Rubrik 1">
            <a:extLst>
              <a:ext uri="{FF2B5EF4-FFF2-40B4-BE49-F238E27FC236}">
                <a16:creationId xmlns:a16="http://schemas.microsoft.com/office/drawing/2014/main" id="{EB8A84BB-BE80-4588-E695-32F150C70505}"/>
              </a:ext>
            </a:extLst>
          </p:cNvPr>
          <p:cNvSpPr txBox="1">
            <a:spLocks/>
          </p:cNvSpPr>
          <p:nvPr/>
        </p:nvSpPr>
        <p:spPr>
          <a:xfrm>
            <a:off x="599485" y="590777"/>
            <a:ext cx="5263236" cy="1325563"/>
          </a:xfrm>
          <a:prstGeom prst="rect">
            <a:avLst/>
          </a:prstGeom>
        </p:spPr>
        <p:txBody>
          <a:bodyPr anchor="b">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sv-SE" sz="2800">
                <a:latin typeface="Aptos" panose="020B0004020202020204" pitchFamily="34" charset="0"/>
              </a:rPr>
              <a:t>Några exempel på situationer och processer där prognosen är ett viktigt verktyg</a:t>
            </a:r>
          </a:p>
        </p:txBody>
      </p:sp>
    </p:spTree>
    <p:extLst>
      <p:ext uri="{BB962C8B-B14F-4D97-AF65-F5344CB8AC3E}">
        <p14:creationId xmlns:p14="http://schemas.microsoft.com/office/powerpoint/2010/main" val="2158043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694BC4D-528B-0012-3E65-6C38D9FFFE97}"/>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1F915D4B-1409-368C-10C2-979CDE50E409}"/>
              </a:ext>
            </a:extLst>
          </p:cNvPr>
          <p:cNvPicPr>
            <a:picLocks noChangeAspect="1"/>
          </p:cNvPicPr>
          <p:nvPr/>
        </p:nvPicPr>
        <p:blipFill>
          <a:blip r:embed="rId3">
            <a:extLst>
              <a:ext uri="{28A0092B-C50C-407E-A947-70E740481C1C}">
                <a14:useLocalDpi xmlns:a14="http://schemas.microsoft.com/office/drawing/2010/main"/>
              </a:ext>
            </a:extLst>
          </a:blip>
          <a:srcRect l="5477" r="7122"/>
          <a:stretch/>
        </p:blipFill>
        <p:spPr>
          <a:xfrm>
            <a:off x="-8996" y="0"/>
            <a:ext cx="5327939" cy="6858001"/>
          </a:xfrm>
          <a:prstGeom prst="rect">
            <a:avLst/>
          </a:prstGeom>
        </p:spPr>
      </p:pic>
      <p:sp>
        <p:nvSpPr>
          <p:cNvPr id="5" name="Underrubrik 2">
            <a:extLst>
              <a:ext uri="{FF2B5EF4-FFF2-40B4-BE49-F238E27FC236}">
                <a16:creationId xmlns:a16="http://schemas.microsoft.com/office/drawing/2014/main" id="{025B310A-5B8A-3C29-8BB7-9B47AFEE9776}"/>
              </a:ext>
            </a:extLst>
          </p:cNvPr>
          <p:cNvSpPr>
            <a:spLocks noGrp="1"/>
          </p:cNvSpPr>
          <p:nvPr>
            <p:ph type="body" idx="1"/>
          </p:nvPr>
        </p:nvSpPr>
        <p:spPr>
          <a:xfrm>
            <a:off x="5753100" y="532700"/>
            <a:ext cx="6019800" cy="3246667"/>
          </a:xfrm>
        </p:spPr>
        <p:txBody>
          <a:bodyPr vert="horz" lIns="0" tIns="0" rIns="0" bIns="0" rtlCol="0" anchor="t">
            <a:noAutofit/>
          </a:bodyPr>
          <a:lstStyle/>
          <a:p>
            <a:r>
              <a:rPr lang="sv-SE" sz="3200" b="1">
                <a:latin typeface="Aptos" panose="020B0004020202020204" pitchFamily="34" charset="0"/>
                <a:cs typeface="Arial"/>
              </a:rPr>
              <a:t>Omvärldsfaktorer</a:t>
            </a:r>
          </a:p>
          <a:p>
            <a:endParaRPr lang="sv-SE" sz="3200" b="1">
              <a:latin typeface="Aptos" panose="020B0004020202020204" pitchFamily="34" charset="0"/>
              <a:cs typeface="Arial"/>
            </a:endParaRPr>
          </a:p>
          <a:p>
            <a:r>
              <a:rPr lang="sv-SE" sz="2800" b="1">
                <a:latin typeface="Aptos" panose="020B0004020202020204" pitchFamily="34" charset="0"/>
                <a:cs typeface="Arial"/>
              </a:rPr>
              <a:t>Varför är de så viktiga att förstå?</a:t>
            </a:r>
          </a:p>
          <a:p>
            <a:r>
              <a:rPr lang="sv-SE" sz="2800" b="1">
                <a:latin typeface="Aptos" panose="020B0004020202020204" pitchFamily="34" charset="0"/>
                <a:cs typeface="Arial"/>
              </a:rPr>
              <a:t> </a:t>
            </a:r>
          </a:p>
          <a:p>
            <a:r>
              <a:rPr lang="sv-SE" sz="2800" b="1">
                <a:latin typeface="Aptos" panose="020B0004020202020204" pitchFamily="34" charset="0"/>
                <a:cs typeface="Arial"/>
              </a:rPr>
              <a:t>De påverkar företaget globalt, nationellt, lokalt och ned </a:t>
            </a:r>
            <a:br>
              <a:rPr lang="sv-SE" sz="2800" b="1">
                <a:latin typeface="Aptos" panose="020B0004020202020204" pitchFamily="34" charset="0"/>
                <a:cs typeface="Arial"/>
              </a:rPr>
            </a:br>
            <a:r>
              <a:rPr lang="sv-SE" sz="2800" b="1">
                <a:latin typeface="Aptos" panose="020B0004020202020204" pitchFamily="34" charset="0"/>
                <a:cs typeface="Arial"/>
              </a:rPr>
              <a:t>i respektive uppdrag.</a:t>
            </a:r>
          </a:p>
          <a:p>
            <a:endParaRPr lang="sv-SE" sz="2800" b="1">
              <a:latin typeface="Aptos" panose="020B0004020202020204" pitchFamily="34" charset="0"/>
              <a:cs typeface="Arial"/>
            </a:endParaRPr>
          </a:p>
          <a:p>
            <a:r>
              <a:rPr lang="sv-SE" sz="2800" b="1">
                <a:latin typeface="Aptos" panose="020B0004020202020204" pitchFamily="34" charset="0"/>
                <a:cs typeface="Arial"/>
              </a:rPr>
              <a:t>I uppdragen påverkas alla faser:</a:t>
            </a:r>
          </a:p>
          <a:p>
            <a:r>
              <a:rPr lang="sv-SE" sz="2800" b="1">
                <a:latin typeface="Aptos" panose="020B0004020202020204" pitchFamily="34" charset="0"/>
                <a:cs typeface="Arial"/>
              </a:rPr>
              <a:t>- Till vem ska vi sälja? </a:t>
            </a:r>
          </a:p>
          <a:p>
            <a:r>
              <a:rPr lang="sv-SE" sz="2800" b="1">
                <a:latin typeface="Aptos" panose="020B0004020202020204" pitchFamily="34" charset="0"/>
                <a:cs typeface="Arial"/>
              </a:rPr>
              <a:t>- Vad är rätt projektresultat?</a:t>
            </a:r>
          </a:p>
          <a:p>
            <a:r>
              <a:rPr lang="sv-SE" sz="2800" b="1">
                <a:latin typeface="Aptos" panose="020B0004020202020204" pitchFamily="34" charset="0"/>
                <a:cs typeface="Arial"/>
              </a:rPr>
              <a:t>- Finns det en eftermarknad?</a:t>
            </a:r>
            <a:br>
              <a:rPr lang="sv-SE" sz="3200" b="1">
                <a:latin typeface="Aptos" panose="020B0004020202020204" pitchFamily="34" charset="0"/>
                <a:cs typeface="Arial"/>
              </a:rPr>
            </a:br>
            <a:endParaRPr lang="sv-SE" sz="3200" b="1">
              <a:latin typeface="Aptos" panose="020B0004020202020204" pitchFamily="34" charset="0"/>
              <a:cs typeface="Arial"/>
            </a:endParaRPr>
          </a:p>
        </p:txBody>
      </p:sp>
      <p:pic>
        <p:nvPicPr>
          <p:cNvPr id="10" name="Bildobjekt 9">
            <a:extLst>
              <a:ext uri="{FF2B5EF4-FFF2-40B4-BE49-F238E27FC236}">
                <a16:creationId xmlns:a16="http://schemas.microsoft.com/office/drawing/2014/main" id="{D4321CCB-4B77-413B-C493-795B25A5C0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904" y="6313477"/>
            <a:ext cx="2331886" cy="194740"/>
          </a:xfrm>
          <a:prstGeom prst="rect">
            <a:avLst/>
          </a:prstGeom>
        </p:spPr>
      </p:pic>
    </p:spTree>
    <p:extLst>
      <p:ext uri="{BB962C8B-B14F-4D97-AF65-F5344CB8AC3E}">
        <p14:creationId xmlns:p14="http://schemas.microsoft.com/office/powerpoint/2010/main" val="251763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A586754-3496-08EA-D4E0-2F4E165B1158}"/>
            </a:ext>
          </a:extLst>
        </p:cNvPr>
        <p:cNvGrpSpPr/>
        <p:nvPr/>
      </p:nvGrpSpPr>
      <p:grpSpPr>
        <a:xfrm>
          <a:off x="0" y="0"/>
          <a:ext cx="0" cy="0"/>
          <a:chOff x="0" y="0"/>
          <a:chExt cx="0" cy="0"/>
        </a:xfrm>
      </p:grpSpPr>
      <p:sp>
        <p:nvSpPr>
          <p:cNvPr id="13" name="Rubrik 1">
            <a:extLst>
              <a:ext uri="{FF2B5EF4-FFF2-40B4-BE49-F238E27FC236}">
                <a16:creationId xmlns:a16="http://schemas.microsoft.com/office/drawing/2014/main" id="{3D74F79A-0F71-AB9C-EF6E-50BFACB628A8}"/>
              </a:ext>
            </a:extLst>
          </p:cNvPr>
          <p:cNvSpPr txBox="1">
            <a:spLocks/>
          </p:cNvSpPr>
          <p:nvPr/>
        </p:nvSpPr>
        <p:spPr>
          <a:xfrm>
            <a:off x="657416" y="603317"/>
            <a:ext cx="4499047" cy="904973"/>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nSpc>
                <a:spcPct val="100000"/>
              </a:lnSpc>
              <a:spcBef>
                <a:spcPts val="0"/>
              </a:spcBef>
              <a:spcAft>
                <a:spcPts val="1199"/>
              </a:spcAft>
            </a:pPr>
            <a:r>
              <a:rPr lang="sv-SE" sz="1800">
                <a:latin typeface="Aptos" panose="020B0004020202020204" pitchFamily="34" charset="0"/>
                <a:ea typeface="+mn-ea"/>
                <a:cs typeface="+mn-cs"/>
              </a:rPr>
              <a:t>Parallellt med det egna bolagets prognos för uppdragsläget pågår en ständigt omvärldsbevakning kring relevanta frågor</a:t>
            </a:r>
          </a:p>
        </p:txBody>
      </p:sp>
      <p:sp>
        <p:nvSpPr>
          <p:cNvPr id="14" name="Rubrik 1">
            <a:extLst>
              <a:ext uri="{FF2B5EF4-FFF2-40B4-BE49-F238E27FC236}">
                <a16:creationId xmlns:a16="http://schemas.microsoft.com/office/drawing/2014/main" id="{2288E338-F212-3139-CFED-906BEA281120}"/>
              </a:ext>
            </a:extLst>
          </p:cNvPr>
          <p:cNvSpPr txBox="1">
            <a:spLocks/>
          </p:cNvSpPr>
          <p:nvPr/>
        </p:nvSpPr>
        <p:spPr>
          <a:xfrm>
            <a:off x="657416" y="1891889"/>
            <a:ext cx="4312088" cy="3938588"/>
          </a:xfrm>
          <a:prstGeom prst="rect">
            <a:avLst/>
          </a:prstGeom>
        </p:spPr>
        <p:txBody>
          <a:bodyPr vert="horz" lIns="0" tIns="0" rIns="0" bIns="0" rtlCol="0">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Svensk export och industriinvesteringar påverkar uppdragsläget</a:t>
            </a:r>
          </a:p>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Bostadsbyggandet är en central faktor </a:t>
            </a:r>
            <a:br>
              <a:rPr lang="sv-SE" sz="1800" b="0">
                <a:latin typeface="Aptos" panose="020B0004020202020204" pitchFamily="34" charset="0"/>
                <a:ea typeface="+mn-ea"/>
                <a:cs typeface="+mn-cs"/>
              </a:rPr>
            </a:br>
            <a:r>
              <a:rPr lang="sv-SE" sz="1800" b="0">
                <a:latin typeface="Aptos" panose="020B0004020202020204" pitchFamily="34" charset="0"/>
                <a:ea typeface="+mn-ea"/>
                <a:cs typeface="+mn-cs"/>
              </a:rPr>
              <a:t>för en stor del av sektorn</a:t>
            </a:r>
          </a:p>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Kundernas omvärld påverkar vår värld</a:t>
            </a:r>
          </a:p>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Sveriges, EUs och omvärldens ekonomi och politik</a:t>
            </a:r>
          </a:p>
          <a:p>
            <a:pPr marL="228606" indent="-228606">
              <a:spcBef>
                <a:spcPts val="1000"/>
              </a:spcBef>
              <a:buFont typeface="Arial" panose="020B0604020202020204" pitchFamily="34" charset="0"/>
              <a:buChar char="•"/>
            </a:pPr>
            <a:r>
              <a:rPr lang="sv-SE" sz="1800" b="0">
                <a:latin typeface="Aptos" panose="020B0004020202020204" pitchFamily="34" charset="0"/>
                <a:ea typeface="+mn-ea"/>
                <a:cs typeface="+mn-cs"/>
              </a:rPr>
              <a:t>Nya lagar och regler som påverkar utvecklingen av företagets affärsområden</a:t>
            </a:r>
          </a:p>
          <a:p>
            <a:pPr marL="228606" indent="-228606">
              <a:spcBef>
                <a:spcPts val="1000"/>
              </a:spcBef>
              <a:buFont typeface="Arial" panose="020B0604020202020204" pitchFamily="34" charset="0"/>
              <a:buChar char="•"/>
            </a:pPr>
            <a:endParaRPr lang="sv-SE" sz="1800" b="0">
              <a:latin typeface="Aptos" panose="020B0004020202020204" pitchFamily="34" charset="0"/>
              <a:ea typeface="+mn-ea"/>
              <a:cs typeface="+mn-cs"/>
            </a:endParaRPr>
          </a:p>
        </p:txBody>
      </p:sp>
      <p:pic>
        <p:nvPicPr>
          <p:cNvPr id="17" name="Bildobjekt 16">
            <a:extLst>
              <a:ext uri="{FF2B5EF4-FFF2-40B4-BE49-F238E27FC236}">
                <a16:creationId xmlns:a16="http://schemas.microsoft.com/office/drawing/2014/main" id="{519769F0-5258-159A-E568-E6E6A33DE87C}"/>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6096000" y="1"/>
            <a:ext cx="6096001" cy="6858000"/>
          </a:xfrm>
          <a:prstGeom prst="rect">
            <a:avLst/>
          </a:prstGeom>
          <a:effectLst/>
        </p:spPr>
      </p:pic>
    </p:spTree>
    <p:extLst>
      <p:ext uri="{BB962C8B-B14F-4D97-AF65-F5344CB8AC3E}">
        <p14:creationId xmlns:p14="http://schemas.microsoft.com/office/powerpoint/2010/main" val="1883246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277C3-C640-3D76-8EDA-873DE32B7D9A}"/>
              </a:ext>
            </a:extLst>
          </p:cNvPr>
          <p:cNvSpPr>
            <a:spLocks noGrp="1"/>
          </p:cNvSpPr>
          <p:nvPr>
            <p:ph type="title"/>
          </p:nvPr>
        </p:nvSpPr>
        <p:spPr>
          <a:xfrm>
            <a:off x="656501" y="89015"/>
            <a:ext cx="5669100" cy="2106888"/>
          </a:xfrm>
        </p:spPr>
        <p:txBody>
          <a:bodyPr/>
          <a:lstStyle/>
          <a:p>
            <a:r>
              <a:rPr lang="sv-SE" sz="4001"/>
              <a:t>Hos oss är följande omvärldsfaktorer </a:t>
            </a:r>
            <a:br>
              <a:rPr lang="sv-SE" sz="4001"/>
            </a:br>
            <a:r>
              <a:rPr lang="sv-SE" sz="4001"/>
              <a:t>extra viktiga att följa: </a:t>
            </a:r>
          </a:p>
        </p:txBody>
      </p:sp>
      <p:sp>
        <p:nvSpPr>
          <p:cNvPr id="4" name="Text Placeholder 3">
            <a:extLst>
              <a:ext uri="{FF2B5EF4-FFF2-40B4-BE49-F238E27FC236}">
                <a16:creationId xmlns:a16="http://schemas.microsoft.com/office/drawing/2014/main" id="{518E0F4A-C5CB-2F00-3BEF-ADC9DD73AA5F}"/>
              </a:ext>
            </a:extLst>
          </p:cNvPr>
          <p:cNvSpPr>
            <a:spLocks noGrp="1"/>
          </p:cNvSpPr>
          <p:nvPr>
            <p:ph type="body" sz="quarter" idx="13"/>
          </p:nvPr>
        </p:nvSpPr>
        <p:spPr>
          <a:xfrm>
            <a:off x="655053" y="2435525"/>
            <a:ext cx="5229225" cy="3247982"/>
          </a:xfrm>
        </p:spPr>
        <p:txBody>
          <a:bodyPr/>
          <a:lstStyle/>
          <a:p>
            <a:endParaRPr lang="en-SE"/>
          </a:p>
        </p:txBody>
      </p:sp>
      <p:sp>
        <p:nvSpPr>
          <p:cNvPr id="5" name="Picture Placeholder 4">
            <a:extLst>
              <a:ext uri="{FF2B5EF4-FFF2-40B4-BE49-F238E27FC236}">
                <a16:creationId xmlns:a16="http://schemas.microsoft.com/office/drawing/2014/main" id="{9C7FA040-0724-496E-61B2-B1D09E831061}"/>
              </a:ext>
            </a:extLst>
          </p:cNvPr>
          <p:cNvSpPr>
            <a:spLocks noGrp="1"/>
          </p:cNvSpPr>
          <p:nvPr>
            <p:ph type="pic" sz="quarter" idx="14"/>
          </p:nvPr>
        </p:nvSpPr>
        <p:spPr/>
        <p:txBody>
          <a:bodyPr/>
          <a:lstStyle/>
          <a:p>
            <a:endParaRPr lang="en-SE"/>
          </a:p>
        </p:txBody>
      </p:sp>
      <p:sp>
        <p:nvSpPr>
          <p:cNvPr id="6" name="Rektangel 5">
            <a:extLst>
              <a:ext uri="{FF2B5EF4-FFF2-40B4-BE49-F238E27FC236}">
                <a16:creationId xmlns:a16="http://schemas.microsoft.com/office/drawing/2014/main" id="{CBAED718-61EB-E35B-AA10-360AD40C96DA}"/>
              </a:ext>
            </a:extLst>
          </p:cNvPr>
          <p:cNvSpPr/>
          <p:nvPr/>
        </p:nvSpPr>
        <p:spPr>
          <a:xfrm>
            <a:off x="4138612" y="2710764"/>
            <a:ext cx="3914775" cy="2986087"/>
          </a:xfrm>
          <a:prstGeom prst="rect">
            <a:avLst/>
          </a:prstGeom>
          <a:solidFill>
            <a:srgbClr val="E2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sv-SE" sz="4800" b="1">
                <a:ln w="10160">
                  <a:noFill/>
                  <a:prstDash val="solid"/>
                </a:ln>
                <a:solidFill>
                  <a:schemeClr val="bg1"/>
                </a:solidFill>
                <a:latin typeface="Aptos SemiBold" panose="020B0004020202020204" pitchFamily="34" charset="0"/>
              </a:rPr>
              <a:t>Eget</a:t>
            </a:r>
            <a:br>
              <a:rPr lang="sv-SE" sz="4800" b="1">
                <a:ln w="10160">
                  <a:noFill/>
                  <a:prstDash val="solid"/>
                </a:ln>
                <a:solidFill>
                  <a:schemeClr val="bg1"/>
                </a:solidFill>
                <a:latin typeface="Aptos SemiBold" panose="020B0004020202020204" pitchFamily="34" charset="0"/>
              </a:rPr>
            </a:br>
            <a:r>
              <a:rPr lang="sv-SE" sz="4800" b="1">
                <a:ln w="10160">
                  <a:noFill/>
                  <a:prstDash val="solid"/>
                </a:ln>
                <a:solidFill>
                  <a:schemeClr val="bg1"/>
                </a:solidFill>
                <a:latin typeface="Aptos SemiBold" panose="020B0004020202020204" pitchFamily="34" charset="0"/>
              </a:rPr>
              <a:t>material</a:t>
            </a:r>
          </a:p>
        </p:txBody>
      </p:sp>
    </p:spTree>
    <p:extLst>
      <p:ext uri="{BB962C8B-B14F-4D97-AF65-F5344CB8AC3E}">
        <p14:creationId xmlns:p14="http://schemas.microsoft.com/office/powerpoint/2010/main" val="376747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0DC43-791B-0780-DEB0-42723DD6C62D}"/>
            </a:ext>
          </a:extLst>
        </p:cNvPr>
        <p:cNvGrpSpPr/>
        <p:nvPr/>
      </p:nvGrpSpPr>
      <p:grpSpPr>
        <a:xfrm>
          <a:off x="0" y="0"/>
          <a:ext cx="0" cy="0"/>
          <a:chOff x="0" y="0"/>
          <a:chExt cx="0" cy="0"/>
        </a:xfrm>
      </p:grpSpPr>
      <p:pic>
        <p:nvPicPr>
          <p:cNvPr id="16" name="Platshållare för innehåll 15" descr="En bild som visar person, inomhus, klädsel, dator&#10;&#10;Automatiskt genererad beskrivning">
            <a:extLst>
              <a:ext uri="{FF2B5EF4-FFF2-40B4-BE49-F238E27FC236}">
                <a16:creationId xmlns:a16="http://schemas.microsoft.com/office/drawing/2014/main" id="{8F05B435-4843-2146-EC5D-7270FD6392EC}"/>
              </a:ext>
            </a:extLst>
          </p:cNvPr>
          <p:cNvPicPr preferRelativeResize="0">
            <a:picLocks noGrp="1"/>
          </p:cNvPicPr>
          <p:nvPr>
            <p:ph sz="half" idx="2"/>
          </p:nvPr>
        </p:nvPicPr>
        <p:blipFill>
          <a:blip r:embed="rId3" cstate="screen">
            <a:alphaModFix amt="50000"/>
            <a:extLst>
              <a:ext uri="{28A0092B-C50C-407E-A947-70E740481C1C}">
                <a14:useLocalDpi xmlns:a14="http://schemas.microsoft.com/office/drawing/2010/main"/>
              </a:ext>
            </a:extLst>
          </a:blip>
          <a:srcRect/>
          <a:stretch/>
        </p:blipFill>
        <p:spPr>
          <a:xfrm>
            <a:off x="0" y="1"/>
            <a:ext cx="12192000" cy="6858000"/>
          </a:xfrm>
          <a:solidFill>
            <a:schemeClr val="tx1"/>
          </a:solidFill>
        </p:spPr>
      </p:pic>
      <p:pic>
        <p:nvPicPr>
          <p:cNvPr id="2" name="Bildobjekt 1">
            <a:extLst>
              <a:ext uri="{FF2B5EF4-FFF2-40B4-BE49-F238E27FC236}">
                <a16:creationId xmlns:a16="http://schemas.microsoft.com/office/drawing/2014/main" id="{CCF51F58-3E37-86BA-42B8-7A6D446434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904" y="6313477"/>
            <a:ext cx="2331886" cy="194740"/>
          </a:xfrm>
          <a:prstGeom prst="rect">
            <a:avLst/>
          </a:prstGeom>
        </p:spPr>
      </p:pic>
      <p:sp>
        <p:nvSpPr>
          <p:cNvPr id="3" name="Platshållare för text 3">
            <a:extLst>
              <a:ext uri="{FF2B5EF4-FFF2-40B4-BE49-F238E27FC236}">
                <a16:creationId xmlns:a16="http://schemas.microsoft.com/office/drawing/2014/main" id="{29B1761E-8071-AF26-06EF-C2200E99FA83}"/>
              </a:ext>
            </a:extLst>
          </p:cNvPr>
          <p:cNvSpPr txBox="1">
            <a:spLocks/>
          </p:cNvSpPr>
          <p:nvPr/>
        </p:nvSpPr>
        <p:spPr>
          <a:xfrm>
            <a:off x="621975" y="1678979"/>
            <a:ext cx="5485905" cy="196412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457212" indent="-457212">
              <a:spcAft>
                <a:spcPts val="1199"/>
              </a:spcAft>
              <a:buFont typeface="Arial" panose="020B0604020202020204" pitchFamily="34" charset="0"/>
              <a:buChar char="•"/>
            </a:pPr>
            <a:r>
              <a:rPr lang="sv-SE" sz="3200">
                <a:solidFill>
                  <a:schemeClr val="bg1"/>
                </a:solidFill>
                <a:latin typeface="Aptos ExtraBold" panose="020B0004020202020204" pitchFamily="34" charset="0"/>
                <a:cs typeface="Arial"/>
              </a:rPr>
              <a:t>Mål &amp; Syfte</a:t>
            </a:r>
          </a:p>
          <a:p>
            <a:pPr marL="457212" indent="-457212">
              <a:spcAft>
                <a:spcPts val="1199"/>
              </a:spcAft>
              <a:buFont typeface="Arial" panose="020B0604020202020204" pitchFamily="34" charset="0"/>
              <a:buChar char="•"/>
            </a:pPr>
            <a:r>
              <a:rPr lang="sv-SE" sz="3200">
                <a:solidFill>
                  <a:schemeClr val="bg1"/>
                </a:solidFill>
                <a:latin typeface="Aptos ExtraBold" panose="020B0004020202020204" pitchFamily="34" charset="0"/>
                <a:cs typeface="Arial"/>
              </a:rPr>
              <a:t>Om den svenska modellen och medlemskapet i Innovationsföretagen</a:t>
            </a:r>
          </a:p>
          <a:p>
            <a:pPr marL="457212" indent="-457212">
              <a:spcAft>
                <a:spcPts val="1199"/>
              </a:spcAft>
              <a:buFont typeface="Arial" panose="020B0604020202020204" pitchFamily="34" charset="0"/>
              <a:buChar char="•"/>
            </a:pPr>
            <a:r>
              <a:rPr lang="sv-SE" sz="3200">
                <a:solidFill>
                  <a:schemeClr val="bg1"/>
                </a:solidFill>
                <a:latin typeface="Aptos ExtraBold" panose="020B0004020202020204" pitchFamily="34" charset="0"/>
                <a:cs typeface="Arial"/>
              </a:rPr>
              <a:t>Grundläggande ekonomi</a:t>
            </a:r>
          </a:p>
          <a:p>
            <a:pPr marL="457212" indent="-457212">
              <a:spcAft>
                <a:spcPts val="1199"/>
              </a:spcAft>
              <a:buFont typeface="Arial" panose="020B0604020202020204" pitchFamily="34" charset="0"/>
              <a:buChar char="•"/>
            </a:pPr>
            <a:r>
              <a:rPr lang="sv-SE" sz="3200">
                <a:solidFill>
                  <a:schemeClr val="bg1"/>
                </a:solidFill>
                <a:latin typeface="Aptos ExtraBold" panose="020B0004020202020204" pitchFamily="34" charset="0"/>
                <a:cs typeface="Arial"/>
              </a:rPr>
              <a:t>Omvärld och prognoser</a:t>
            </a:r>
          </a:p>
          <a:p>
            <a:pPr marL="457212" indent="-457212">
              <a:spcAft>
                <a:spcPts val="1199"/>
              </a:spcAft>
              <a:buFont typeface="Arial" panose="020B0604020202020204" pitchFamily="34" charset="0"/>
              <a:buChar char="•"/>
            </a:pPr>
            <a:r>
              <a:rPr lang="sv-SE" sz="3200">
                <a:solidFill>
                  <a:schemeClr val="bg1"/>
                </a:solidFill>
                <a:latin typeface="Aptos ExtraBold" panose="020B0004020202020204" pitchFamily="34" charset="0"/>
                <a:cs typeface="Arial"/>
              </a:rPr>
              <a:t>Frågor och diskussion</a:t>
            </a:r>
          </a:p>
        </p:txBody>
      </p:sp>
      <p:sp>
        <p:nvSpPr>
          <p:cNvPr id="5" name="Platshållare för text 3">
            <a:extLst>
              <a:ext uri="{FF2B5EF4-FFF2-40B4-BE49-F238E27FC236}">
                <a16:creationId xmlns:a16="http://schemas.microsoft.com/office/drawing/2014/main" id="{57FF86A5-8FC0-5DB9-BD77-660CBB724AE3}"/>
              </a:ext>
            </a:extLst>
          </p:cNvPr>
          <p:cNvSpPr txBox="1">
            <a:spLocks/>
          </p:cNvSpPr>
          <p:nvPr/>
        </p:nvSpPr>
        <p:spPr>
          <a:xfrm>
            <a:off x="648477" y="1061630"/>
            <a:ext cx="7754417" cy="34852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spcAft>
                <a:spcPts val="1199"/>
              </a:spcAft>
            </a:pPr>
            <a:r>
              <a:rPr lang="sv-SE" sz="3000" b="0">
                <a:solidFill>
                  <a:schemeClr val="bg1"/>
                </a:solidFill>
                <a:latin typeface="Aptos" panose="020B0004020202020204" pitchFamily="34" charset="0"/>
                <a:cs typeface="Arial"/>
              </a:rPr>
              <a:t>Innehåll</a:t>
            </a:r>
            <a:endParaRPr lang="sv-SE" sz="3000">
              <a:solidFill>
                <a:schemeClr val="bg1"/>
              </a:solidFill>
              <a:latin typeface="Aptos ExtraBold" panose="020B0004020202020204" pitchFamily="34" charset="0"/>
              <a:cs typeface="Arial"/>
            </a:endParaRPr>
          </a:p>
        </p:txBody>
      </p:sp>
    </p:spTree>
    <p:extLst>
      <p:ext uri="{BB962C8B-B14F-4D97-AF65-F5344CB8AC3E}">
        <p14:creationId xmlns:p14="http://schemas.microsoft.com/office/powerpoint/2010/main" val="3278594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003E0-DCA4-2291-C905-6339A325FF32}"/>
            </a:ext>
          </a:extLst>
        </p:cNvPr>
        <p:cNvGrpSpPr/>
        <p:nvPr/>
      </p:nvGrpSpPr>
      <p:grpSpPr>
        <a:xfrm>
          <a:off x="0" y="0"/>
          <a:ext cx="0" cy="0"/>
          <a:chOff x="0" y="0"/>
          <a:chExt cx="0" cy="0"/>
        </a:xfrm>
      </p:grpSpPr>
      <p:pic>
        <p:nvPicPr>
          <p:cNvPr id="14" name="Bildobjekt 13">
            <a:extLst>
              <a:ext uri="{FF2B5EF4-FFF2-40B4-BE49-F238E27FC236}">
                <a16:creationId xmlns:a16="http://schemas.microsoft.com/office/drawing/2014/main" id="{D05979FC-1771-FF0C-5FFC-3204DAC3C3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904" y="6313477"/>
            <a:ext cx="2331886" cy="194740"/>
          </a:xfrm>
          <a:prstGeom prst="rect">
            <a:avLst/>
          </a:prstGeom>
        </p:spPr>
      </p:pic>
      <p:sp>
        <p:nvSpPr>
          <p:cNvPr id="9" name="Platshållare för text 3">
            <a:extLst>
              <a:ext uri="{FF2B5EF4-FFF2-40B4-BE49-F238E27FC236}">
                <a16:creationId xmlns:a16="http://schemas.microsoft.com/office/drawing/2014/main" id="{B3A36AB3-B4EE-4F85-927D-A6BB38BB30BA}"/>
              </a:ext>
            </a:extLst>
          </p:cNvPr>
          <p:cNvSpPr txBox="1">
            <a:spLocks/>
          </p:cNvSpPr>
          <p:nvPr/>
        </p:nvSpPr>
        <p:spPr>
          <a:xfrm>
            <a:off x="636220" y="4379493"/>
            <a:ext cx="7754417" cy="62655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spcAft>
                <a:spcPts val="1199"/>
              </a:spcAft>
            </a:pPr>
            <a:r>
              <a:rPr lang="sv-SE" sz="4001">
                <a:solidFill>
                  <a:schemeClr val="bg1"/>
                </a:solidFill>
                <a:latin typeface="Aptos ExtraBold" panose="020B0004020202020204" pitchFamily="34" charset="0"/>
                <a:cs typeface="Arial"/>
              </a:rPr>
              <a:t>Frågor och diskussion</a:t>
            </a:r>
          </a:p>
          <a:p>
            <a:pPr>
              <a:spcAft>
                <a:spcPts val="1199"/>
              </a:spcAft>
            </a:pPr>
            <a:endParaRPr lang="sv-SE" sz="4001">
              <a:solidFill>
                <a:schemeClr val="bg1"/>
              </a:solidFill>
              <a:latin typeface="Aptos ExtraBold" panose="020B0004020202020204" pitchFamily="34" charset="0"/>
              <a:cs typeface="Arial"/>
            </a:endParaRPr>
          </a:p>
        </p:txBody>
      </p:sp>
      <p:sp>
        <p:nvSpPr>
          <p:cNvPr id="10" name="Platshållare för text 3">
            <a:extLst>
              <a:ext uri="{FF2B5EF4-FFF2-40B4-BE49-F238E27FC236}">
                <a16:creationId xmlns:a16="http://schemas.microsoft.com/office/drawing/2014/main" id="{9E8D1907-9E8B-4642-FA2F-65153F9DE742}"/>
              </a:ext>
            </a:extLst>
          </p:cNvPr>
          <p:cNvSpPr txBox="1">
            <a:spLocks/>
          </p:cNvSpPr>
          <p:nvPr/>
        </p:nvSpPr>
        <p:spPr>
          <a:xfrm>
            <a:off x="662724" y="3809642"/>
            <a:ext cx="7754417" cy="34852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spcAft>
                <a:spcPts val="1199"/>
              </a:spcAft>
            </a:pPr>
            <a:r>
              <a:rPr lang="sv-SE" sz="3000" b="0">
                <a:solidFill>
                  <a:schemeClr val="bg1"/>
                </a:solidFill>
                <a:latin typeface="Aptos" panose="020B0004020202020204" pitchFamily="34" charset="0"/>
                <a:cs typeface="Arial"/>
              </a:rPr>
              <a:t>Tack!</a:t>
            </a:r>
            <a:br>
              <a:rPr lang="sv-SE" sz="3000" b="0">
                <a:solidFill>
                  <a:schemeClr val="bg1"/>
                </a:solidFill>
                <a:latin typeface="Aptos" panose="020B0004020202020204" pitchFamily="34" charset="0"/>
                <a:cs typeface="Arial"/>
              </a:rPr>
            </a:br>
            <a:endParaRPr lang="sv-SE" sz="3000">
              <a:solidFill>
                <a:schemeClr val="bg1"/>
              </a:solidFill>
              <a:latin typeface="Aptos ExtraBold" panose="020B0004020202020204" pitchFamily="34" charset="0"/>
              <a:cs typeface="Arial"/>
            </a:endParaRPr>
          </a:p>
        </p:txBody>
      </p:sp>
    </p:spTree>
    <p:extLst>
      <p:ext uri="{BB962C8B-B14F-4D97-AF65-F5344CB8AC3E}">
        <p14:creationId xmlns:p14="http://schemas.microsoft.com/office/powerpoint/2010/main" val="4238841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6E65B792-0B74-2B65-133D-9B5193DCE26D}"/>
              </a:ext>
            </a:extLst>
          </p:cNvPr>
          <p:cNvSpPr txBox="1">
            <a:spLocks/>
          </p:cNvSpPr>
          <p:nvPr/>
        </p:nvSpPr>
        <p:spPr>
          <a:xfrm>
            <a:off x="597031" y="3310504"/>
            <a:ext cx="7754417" cy="88430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spcAft>
                <a:spcPts val="1199"/>
              </a:spcAft>
            </a:pPr>
            <a:r>
              <a:rPr lang="sv-SE">
                <a:solidFill>
                  <a:schemeClr val="bg1"/>
                </a:solidFill>
                <a:latin typeface="Aptos ExtraBold" panose="020B0004020202020204" pitchFamily="34" charset="0"/>
                <a:cs typeface="Arial"/>
              </a:rPr>
              <a:t>Extramaterial</a:t>
            </a:r>
          </a:p>
        </p:txBody>
      </p:sp>
    </p:spTree>
    <p:extLst>
      <p:ext uri="{BB962C8B-B14F-4D97-AF65-F5344CB8AC3E}">
        <p14:creationId xmlns:p14="http://schemas.microsoft.com/office/powerpoint/2010/main" val="2052500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D468E-7001-C9F1-9FA6-5013CFF611D1}"/>
              </a:ext>
            </a:extLst>
          </p:cNvPr>
          <p:cNvSpPr>
            <a:spLocks noGrp="1"/>
          </p:cNvSpPr>
          <p:nvPr>
            <p:ph type="title"/>
          </p:nvPr>
        </p:nvSpPr>
        <p:spPr>
          <a:xfrm>
            <a:off x="631757" y="249419"/>
            <a:ext cx="5669100" cy="939251"/>
          </a:xfrm>
        </p:spPr>
        <p:txBody>
          <a:bodyPr/>
          <a:lstStyle/>
          <a:p>
            <a:r>
              <a:rPr lang="en-SE" dirty="0"/>
              <a:t>Lönerörelsen 202</a:t>
            </a:r>
            <a:r>
              <a:rPr lang="sv-SE" dirty="0"/>
              <a:t>6</a:t>
            </a:r>
            <a:endParaRPr lang="en-SE" dirty="0"/>
          </a:p>
        </p:txBody>
      </p:sp>
      <p:sp>
        <p:nvSpPr>
          <p:cNvPr id="3" name="Text Placeholder 2">
            <a:extLst>
              <a:ext uri="{FF2B5EF4-FFF2-40B4-BE49-F238E27FC236}">
                <a16:creationId xmlns:a16="http://schemas.microsoft.com/office/drawing/2014/main" id="{5D379F93-03A2-4342-CC4F-491403F58BC7}"/>
              </a:ext>
            </a:extLst>
          </p:cNvPr>
          <p:cNvSpPr>
            <a:spLocks noGrp="1"/>
          </p:cNvSpPr>
          <p:nvPr>
            <p:ph type="body" sz="quarter" idx="13"/>
          </p:nvPr>
        </p:nvSpPr>
        <p:spPr>
          <a:xfrm>
            <a:off x="642681" y="1483698"/>
            <a:ext cx="5229225" cy="3247982"/>
          </a:xfrm>
        </p:spPr>
        <p:txBody>
          <a:bodyPr/>
          <a:lstStyle/>
          <a:p>
            <a:endParaRPr lang="en-SE"/>
          </a:p>
        </p:txBody>
      </p:sp>
      <p:sp>
        <p:nvSpPr>
          <p:cNvPr id="4" name="Picture Placeholder 3">
            <a:extLst>
              <a:ext uri="{FF2B5EF4-FFF2-40B4-BE49-F238E27FC236}">
                <a16:creationId xmlns:a16="http://schemas.microsoft.com/office/drawing/2014/main" id="{42C31DF2-8084-91F9-C084-646AE341BDEC}"/>
              </a:ext>
            </a:extLst>
          </p:cNvPr>
          <p:cNvSpPr>
            <a:spLocks noGrp="1"/>
          </p:cNvSpPr>
          <p:nvPr>
            <p:ph type="pic" sz="quarter" idx="14"/>
          </p:nvPr>
        </p:nvSpPr>
        <p:spPr/>
        <p:txBody>
          <a:bodyPr/>
          <a:lstStyle/>
          <a:p>
            <a:endParaRPr lang="en-SE"/>
          </a:p>
        </p:txBody>
      </p:sp>
      <p:sp>
        <p:nvSpPr>
          <p:cNvPr id="6" name="Rektangel 5">
            <a:extLst>
              <a:ext uri="{FF2B5EF4-FFF2-40B4-BE49-F238E27FC236}">
                <a16:creationId xmlns:a16="http://schemas.microsoft.com/office/drawing/2014/main" id="{587C4385-0183-42B8-6180-1CF85D30FCEA}"/>
              </a:ext>
            </a:extLst>
          </p:cNvPr>
          <p:cNvSpPr/>
          <p:nvPr/>
        </p:nvSpPr>
        <p:spPr>
          <a:xfrm>
            <a:off x="4138616" y="1935960"/>
            <a:ext cx="3914775" cy="2986087"/>
          </a:xfrm>
          <a:prstGeom prst="rect">
            <a:avLst/>
          </a:prstGeom>
          <a:solidFill>
            <a:srgbClr val="E2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sv-SE" sz="4800" b="1">
                <a:ln w="10160">
                  <a:noFill/>
                  <a:prstDash val="solid"/>
                </a:ln>
                <a:solidFill>
                  <a:schemeClr val="bg1"/>
                </a:solidFill>
                <a:latin typeface="Aptos SemiBold" panose="020B0004020202020204" pitchFamily="34" charset="0"/>
              </a:rPr>
              <a:t>Eget</a:t>
            </a:r>
            <a:br>
              <a:rPr lang="sv-SE" sz="4800" b="1">
                <a:ln w="10160">
                  <a:noFill/>
                  <a:prstDash val="solid"/>
                </a:ln>
                <a:solidFill>
                  <a:schemeClr val="bg1"/>
                </a:solidFill>
                <a:latin typeface="Aptos SemiBold" panose="020B0004020202020204" pitchFamily="34" charset="0"/>
              </a:rPr>
            </a:br>
            <a:r>
              <a:rPr lang="sv-SE" sz="4800" b="1">
                <a:ln w="10160">
                  <a:noFill/>
                  <a:prstDash val="solid"/>
                </a:ln>
                <a:solidFill>
                  <a:schemeClr val="bg1"/>
                </a:solidFill>
                <a:latin typeface="Aptos SemiBold" panose="020B0004020202020204" pitchFamily="34" charset="0"/>
              </a:rPr>
              <a:t>material</a:t>
            </a:r>
          </a:p>
        </p:txBody>
      </p:sp>
    </p:spTree>
    <p:extLst>
      <p:ext uri="{BB962C8B-B14F-4D97-AF65-F5344CB8AC3E}">
        <p14:creationId xmlns:p14="http://schemas.microsoft.com/office/powerpoint/2010/main" val="3071328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64B37-8CD6-4770-8016-25F65DFD1D7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2C7FFD9-7BA8-5D61-51A3-9B20238DA5E8}"/>
              </a:ext>
            </a:extLst>
          </p:cNvPr>
          <p:cNvSpPr/>
          <p:nvPr/>
        </p:nvSpPr>
        <p:spPr>
          <a:xfrm>
            <a:off x="6096002" y="1"/>
            <a:ext cx="6096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4" name="Rubrik 1">
            <a:extLst>
              <a:ext uri="{FF2B5EF4-FFF2-40B4-BE49-F238E27FC236}">
                <a16:creationId xmlns:a16="http://schemas.microsoft.com/office/drawing/2014/main" id="{38E5C2B9-79C3-F377-A897-DEF4E9AEBBAA}"/>
              </a:ext>
            </a:extLst>
          </p:cNvPr>
          <p:cNvSpPr txBox="1">
            <a:spLocks/>
          </p:cNvSpPr>
          <p:nvPr/>
        </p:nvSpPr>
        <p:spPr>
          <a:xfrm>
            <a:off x="460633" y="138509"/>
            <a:ext cx="9183600" cy="1325563"/>
          </a:xfrm>
          <a:prstGeom prst="rect">
            <a:avLst/>
          </a:prstGeom>
        </p:spPr>
        <p:txBody>
          <a:bodyPr anchor="b">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nSpc>
                <a:spcPct val="100000"/>
              </a:lnSpc>
            </a:pPr>
            <a:r>
              <a:rPr lang="sv-SE" sz="3200">
                <a:latin typeface="Aptos" panose="020B0004020202020204" pitchFamily="34" charset="0"/>
              </a:rPr>
              <a:t>En lön på 30 000 kr kostar </a:t>
            </a:r>
            <a:br>
              <a:rPr lang="sv-SE" sz="3200">
                <a:latin typeface="Aptos" panose="020B0004020202020204" pitchFamily="34" charset="0"/>
              </a:rPr>
            </a:br>
            <a:r>
              <a:rPr lang="sv-SE" sz="3200">
                <a:latin typeface="Aptos" panose="020B0004020202020204" pitchFamily="34" charset="0"/>
              </a:rPr>
              <a:t>42 306 kr/mån för företaget</a:t>
            </a:r>
          </a:p>
        </p:txBody>
      </p:sp>
      <p:sp>
        <p:nvSpPr>
          <p:cNvPr id="7" name="Rubrik 1">
            <a:extLst>
              <a:ext uri="{FF2B5EF4-FFF2-40B4-BE49-F238E27FC236}">
                <a16:creationId xmlns:a16="http://schemas.microsoft.com/office/drawing/2014/main" id="{308E1D5F-4834-F051-ABD6-00A3D6FCEDEC}"/>
              </a:ext>
            </a:extLst>
          </p:cNvPr>
          <p:cNvSpPr txBox="1">
            <a:spLocks/>
          </p:cNvSpPr>
          <p:nvPr/>
        </p:nvSpPr>
        <p:spPr>
          <a:xfrm>
            <a:off x="569817" y="1664708"/>
            <a:ext cx="5569216" cy="4486515"/>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nSpc>
                <a:spcPct val="100000"/>
              </a:lnSpc>
              <a:spcBef>
                <a:spcPts val="0"/>
              </a:spcBef>
            </a:pPr>
            <a:r>
              <a:rPr lang="sv-SE" sz="1800" b="0" dirty="0">
                <a:latin typeface="Aptos" panose="020B0004020202020204" pitchFamily="34" charset="0"/>
                <a:ea typeface="+mn-ea"/>
                <a:cs typeface="+mn-cs"/>
              </a:rPr>
              <a:t>Lön: 30 000 kr</a:t>
            </a:r>
          </a:p>
          <a:p>
            <a:pPr>
              <a:lnSpc>
                <a:spcPct val="100000"/>
              </a:lnSpc>
              <a:spcBef>
                <a:spcPts val="0"/>
              </a:spcBef>
            </a:pPr>
            <a:r>
              <a:rPr lang="sv-SE" sz="1800" b="0" dirty="0">
                <a:latin typeface="Aptos" panose="020B0004020202020204" pitchFamily="34" charset="0"/>
                <a:ea typeface="+mn-ea"/>
                <a:cs typeface="+mn-cs"/>
              </a:rPr>
              <a:t>Semesterlön: 600 kr</a:t>
            </a:r>
          </a:p>
          <a:p>
            <a:pPr>
              <a:lnSpc>
                <a:spcPct val="100000"/>
              </a:lnSpc>
              <a:spcBef>
                <a:spcPts val="0"/>
              </a:spcBef>
            </a:pPr>
            <a:r>
              <a:rPr lang="sv-SE" sz="1800" b="0" dirty="0">
                <a:latin typeface="Aptos" panose="020B0004020202020204" pitchFamily="34" charset="0"/>
                <a:ea typeface="+mn-ea"/>
                <a:cs typeface="+mn-cs"/>
              </a:rPr>
              <a:t>Arbetsgivaravgifter: 9 615 kr</a:t>
            </a:r>
          </a:p>
          <a:p>
            <a:pPr>
              <a:lnSpc>
                <a:spcPct val="100000"/>
              </a:lnSpc>
              <a:spcBef>
                <a:spcPts val="0"/>
              </a:spcBef>
            </a:pPr>
            <a:r>
              <a:rPr lang="sv-SE" sz="1800" b="0" dirty="0">
                <a:latin typeface="Aptos" panose="020B0004020202020204" pitchFamily="34" charset="0"/>
                <a:ea typeface="+mn-ea"/>
                <a:cs typeface="+mn-cs"/>
              </a:rPr>
              <a:t>Tjänstepension och trygghetsförsäkring: 1 683 kr</a:t>
            </a:r>
          </a:p>
          <a:p>
            <a:pPr>
              <a:lnSpc>
                <a:spcPct val="100000"/>
              </a:lnSpc>
              <a:spcBef>
                <a:spcPts val="0"/>
              </a:spcBef>
            </a:pPr>
            <a:r>
              <a:rPr lang="sv-SE" sz="1800" b="0" dirty="0">
                <a:latin typeface="Aptos" panose="020B0004020202020204" pitchFamily="34" charset="0"/>
                <a:ea typeface="+mn-ea"/>
                <a:cs typeface="+mn-cs"/>
              </a:rPr>
              <a:t>Särskild löneskatt : 408 kr</a:t>
            </a:r>
          </a:p>
          <a:p>
            <a:pPr>
              <a:lnSpc>
                <a:spcPct val="100000"/>
              </a:lnSpc>
              <a:spcBef>
                <a:spcPts val="0"/>
              </a:spcBef>
              <a:spcAft>
                <a:spcPts val="1199"/>
              </a:spcAft>
            </a:pPr>
            <a:br>
              <a:rPr lang="sv-SE" sz="1800" b="0" dirty="0">
                <a:latin typeface="Aptos" panose="020B0004020202020204" pitchFamily="34" charset="0"/>
                <a:ea typeface="+mn-ea"/>
                <a:cs typeface="+mn-cs"/>
              </a:rPr>
            </a:br>
            <a:r>
              <a:rPr lang="sv-SE" sz="1800" dirty="0">
                <a:latin typeface="Aptos" panose="020B0004020202020204" pitchFamily="34" charset="0"/>
                <a:ea typeface="+mn-ea"/>
                <a:cs typeface="+mn-cs"/>
              </a:rPr>
              <a:t>Företagets totala månadskostnad för den anställde blir 42 306 kronor.</a:t>
            </a:r>
            <a:br>
              <a:rPr lang="sv-SE" sz="1800" b="0" dirty="0">
                <a:latin typeface="Aptos" panose="020B0004020202020204" pitchFamily="34" charset="0"/>
                <a:ea typeface="+mn-ea"/>
                <a:cs typeface="+mn-cs"/>
              </a:rPr>
            </a:br>
            <a:br>
              <a:rPr lang="sv-SE" sz="1800" b="0" dirty="0">
                <a:latin typeface="Aptos" panose="020B0004020202020204" pitchFamily="34" charset="0"/>
                <a:ea typeface="+mn-ea"/>
                <a:cs typeface="+mn-cs"/>
              </a:rPr>
            </a:br>
            <a:r>
              <a:rPr lang="sv-SE" sz="1800" b="0" dirty="0">
                <a:latin typeface="Aptos" panose="020B0004020202020204" pitchFamily="34" charset="0"/>
                <a:ea typeface="+mn-ea"/>
                <a:cs typeface="+mn-cs"/>
              </a:rPr>
              <a:t>Utöver detta tillkommer kostnader för företaget för utbildning och andra personalkostnader, </a:t>
            </a:r>
            <a:br>
              <a:rPr lang="sv-SE" sz="1800" b="0" dirty="0">
                <a:latin typeface="Aptos" panose="020B0004020202020204" pitchFamily="34" charset="0"/>
                <a:ea typeface="+mn-ea"/>
                <a:cs typeface="+mn-cs"/>
              </a:rPr>
            </a:br>
            <a:r>
              <a:rPr lang="sv-SE" sz="1800" b="0" dirty="0">
                <a:latin typeface="Aptos" panose="020B0004020202020204" pitchFamily="34" charset="0"/>
                <a:ea typeface="+mn-ea"/>
                <a:cs typeface="+mn-cs"/>
              </a:rPr>
              <a:t>samt sjuklön och frånvaro som är semesterlöne-</a:t>
            </a:r>
            <a:br>
              <a:rPr lang="sv-SE" sz="1800" b="0" dirty="0">
                <a:latin typeface="Aptos" panose="020B0004020202020204" pitchFamily="34" charset="0"/>
                <a:ea typeface="+mn-ea"/>
                <a:cs typeface="+mn-cs"/>
              </a:rPr>
            </a:br>
            <a:r>
              <a:rPr lang="sv-SE" sz="1800" b="0" dirty="0">
                <a:latin typeface="Aptos" panose="020B0004020202020204" pitchFamily="34" charset="0"/>
                <a:ea typeface="+mn-ea"/>
                <a:cs typeface="+mn-cs"/>
              </a:rPr>
              <a:t>grundande. Dessutom omkostnader för lokal-</a:t>
            </a:r>
            <a:br>
              <a:rPr lang="sv-SE" sz="1800" b="0" dirty="0">
                <a:latin typeface="Aptos" panose="020B0004020202020204" pitchFamily="34" charset="0"/>
                <a:ea typeface="+mn-ea"/>
                <a:cs typeface="+mn-cs"/>
              </a:rPr>
            </a:br>
            <a:r>
              <a:rPr lang="sv-SE" sz="1800" b="0" dirty="0">
                <a:latin typeface="Aptos" panose="020B0004020202020204" pitchFamily="34" charset="0"/>
                <a:ea typeface="+mn-ea"/>
                <a:cs typeface="+mn-cs"/>
              </a:rPr>
              <a:t>hyra, utrustning och arbetsmaterial.</a:t>
            </a:r>
            <a:br>
              <a:rPr lang="sv-SE" sz="1800" b="0" dirty="0">
                <a:latin typeface="Aptos" panose="020B0004020202020204" pitchFamily="34" charset="0"/>
                <a:ea typeface="+mn-ea"/>
                <a:cs typeface="+mn-cs"/>
              </a:rPr>
            </a:br>
            <a:r>
              <a:rPr lang="sv-SE" sz="1300" b="0" dirty="0">
                <a:latin typeface="Aptos" panose="020B0004020202020204" pitchFamily="34" charset="0"/>
                <a:ea typeface="+mn-ea"/>
                <a:cs typeface="+mn-cs"/>
              </a:rPr>
              <a:t> </a:t>
            </a:r>
            <a:br>
              <a:rPr lang="sv-SE" sz="1800" b="0" dirty="0">
                <a:latin typeface="Aptos" panose="020B0004020202020204" pitchFamily="34" charset="0"/>
                <a:ea typeface="+mn-ea"/>
                <a:cs typeface="+mn-cs"/>
              </a:rPr>
            </a:br>
            <a:r>
              <a:rPr lang="sv-SE" sz="1100" b="0" dirty="0">
                <a:latin typeface="Aptos" panose="020B0004020202020204" pitchFamily="34" charset="0"/>
                <a:ea typeface="+mn-ea"/>
                <a:cs typeface="+mn-cs"/>
              </a:rPr>
              <a:t>* Exemplet gäller för en anställd som är född -79 eller senare som omfattas av </a:t>
            </a:r>
            <a:br>
              <a:rPr lang="sv-SE" sz="1100" b="0" dirty="0">
                <a:latin typeface="Aptos" panose="020B0004020202020204" pitchFamily="34" charset="0"/>
                <a:ea typeface="+mn-ea"/>
                <a:cs typeface="+mn-cs"/>
              </a:rPr>
            </a:br>
            <a:r>
              <a:rPr lang="sv-SE" sz="1100" b="0" dirty="0">
                <a:latin typeface="Aptos" panose="020B0004020202020204" pitchFamily="34" charset="0"/>
                <a:ea typeface="+mn-ea"/>
                <a:cs typeface="+mn-cs"/>
              </a:rPr>
              <a:t>kollektivavtal och har en avtalad månadslön på 30 000 kr samt 30 semesterdagar.</a:t>
            </a:r>
            <a:endParaRPr lang="sv-SE" sz="1800" b="0" dirty="0">
              <a:latin typeface="Aptos" panose="020B0004020202020204" pitchFamily="34" charset="0"/>
              <a:ea typeface="+mn-ea"/>
              <a:cs typeface="+mn-cs"/>
            </a:endParaRPr>
          </a:p>
        </p:txBody>
      </p:sp>
      <p:pic>
        <p:nvPicPr>
          <p:cNvPr id="9" name="Picture 8">
            <a:extLst>
              <a:ext uri="{FF2B5EF4-FFF2-40B4-BE49-F238E27FC236}">
                <a16:creationId xmlns:a16="http://schemas.microsoft.com/office/drawing/2014/main" id="{DB6F4BFB-A73C-FAB7-35BE-042EFC35B57B}"/>
              </a:ext>
            </a:extLst>
          </p:cNvPr>
          <p:cNvPicPr>
            <a:picLocks noChangeAspect="1"/>
          </p:cNvPicPr>
          <p:nvPr/>
        </p:nvPicPr>
        <p:blipFill>
          <a:blip r:embed="rId3"/>
          <a:srcRect t="13388"/>
          <a:stretch/>
        </p:blipFill>
        <p:spPr>
          <a:xfrm>
            <a:off x="10345931" y="2"/>
            <a:ext cx="1507066" cy="912951"/>
          </a:xfrm>
          <a:prstGeom prst="rect">
            <a:avLst/>
          </a:prstGeom>
        </p:spPr>
      </p:pic>
      <p:grpSp>
        <p:nvGrpSpPr>
          <p:cNvPr id="6" name="Grupp 5">
            <a:extLst>
              <a:ext uri="{FF2B5EF4-FFF2-40B4-BE49-F238E27FC236}">
                <a16:creationId xmlns:a16="http://schemas.microsoft.com/office/drawing/2014/main" id="{F6FB1D2E-6760-C3A5-3988-80A07AE4D567}"/>
              </a:ext>
            </a:extLst>
          </p:cNvPr>
          <p:cNvGrpSpPr/>
          <p:nvPr/>
        </p:nvGrpSpPr>
        <p:grpSpPr>
          <a:xfrm>
            <a:off x="6171717" y="1086348"/>
            <a:ext cx="5546451" cy="4403975"/>
            <a:chOff x="6203988" y="1086345"/>
            <a:chExt cx="5546451" cy="4403975"/>
          </a:xfrm>
        </p:grpSpPr>
        <p:graphicFrame>
          <p:nvGraphicFramePr>
            <p:cNvPr id="3" name="Diagram 2">
              <a:extLst>
                <a:ext uri="{FF2B5EF4-FFF2-40B4-BE49-F238E27FC236}">
                  <a16:creationId xmlns:a16="http://schemas.microsoft.com/office/drawing/2014/main" id="{D4EB0876-D118-BD5D-85DA-ECA51564A79C}"/>
                </a:ext>
              </a:extLst>
            </p:cNvPr>
            <p:cNvGraphicFramePr/>
            <p:nvPr>
              <p:extLst>
                <p:ext uri="{D42A27DB-BD31-4B8C-83A1-F6EECF244321}">
                  <p14:modId xmlns:p14="http://schemas.microsoft.com/office/powerpoint/2010/main" val="2229973515"/>
                </p:ext>
              </p:extLst>
            </p:nvPr>
          </p:nvGraphicFramePr>
          <p:xfrm>
            <a:off x="6980039" y="1713414"/>
            <a:ext cx="4770400" cy="3520056"/>
          </p:xfrm>
          <a:graphic>
            <a:graphicData uri="http://schemas.openxmlformats.org/drawingml/2006/chart">
              <c:chart xmlns:c="http://schemas.openxmlformats.org/drawingml/2006/chart" xmlns:r="http://schemas.openxmlformats.org/officeDocument/2006/relationships" r:id="rId4"/>
            </a:graphicData>
          </a:graphic>
        </p:graphicFrame>
        <p:sp>
          <p:nvSpPr>
            <p:cNvPr id="5" name="Rubrik 1">
              <a:extLst>
                <a:ext uri="{FF2B5EF4-FFF2-40B4-BE49-F238E27FC236}">
                  <a16:creationId xmlns:a16="http://schemas.microsoft.com/office/drawing/2014/main" id="{EB3430FF-E02D-5998-4265-E4BCD8E532C3}"/>
                </a:ext>
              </a:extLst>
            </p:cNvPr>
            <p:cNvSpPr txBox="1">
              <a:spLocks/>
            </p:cNvSpPr>
            <p:nvPr/>
          </p:nvSpPr>
          <p:spPr>
            <a:xfrm>
              <a:off x="7270732" y="1086345"/>
              <a:ext cx="3721430" cy="689761"/>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lnSpc>
                  <a:spcPct val="100000"/>
                </a:lnSpc>
                <a:spcBef>
                  <a:spcPts val="0"/>
                </a:spcBef>
              </a:pPr>
              <a:r>
                <a:rPr lang="sv-SE" sz="1600" b="0">
                  <a:latin typeface="Aptos" panose="020B0004020202020204" pitchFamily="34" charset="0"/>
                  <a:ea typeface="+mn-ea"/>
                  <a:cs typeface="+mn-cs"/>
                </a:rPr>
                <a:t>Månadskostnad för företaget för en anställd med lön på 30 000 kr/mån</a:t>
              </a:r>
            </a:p>
          </p:txBody>
        </p:sp>
        <p:sp>
          <p:nvSpPr>
            <p:cNvPr id="10" name="Rubrik 1">
              <a:extLst>
                <a:ext uri="{FF2B5EF4-FFF2-40B4-BE49-F238E27FC236}">
                  <a16:creationId xmlns:a16="http://schemas.microsoft.com/office/drawing/2014/main" id="{0E611D1F-E49F-1995-DD90-18EEE9BCA3EF}"/>
                </a:ext>
              </a:extLst>
            </p:cNvPr>
            <p:cNvSpPr txBox="1">
              <a:spLocks/>
            </p:cNvSpPr>
            <p:nvPr/>
          </p:nvSpPr>
          <p:spPr>
            <a:xfrm>
              <a:off x="6203988" y="4955208"/>
              <a:ext cx="842956" cy="27237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0 kr</a:t>
              </a:r>
            </a:p>
          </p:txBody>
        </p:sp>
        <p:sp>
          <p:nvSpPr>
            <p:cNvPr id="11" name="Rubrik 1">
              <a:extLst>
                <a:ext uri="{FF2B5EF4-FFF2-40B4-BE49-F238E27FC236}">
                  <a16:creationId xmlns:a16="http://schemas.microsoft.com/office/drawing/2014/main" id="{D4312166-F9B1-6DC5-D50F-874B346CA05A}"/>
                </a:ext>
              </a:extLst>
            </p:cNvPr>
            <p:cNvSpPr txBox="1">
              <a:spLocks/>
            </p:cNvSpPr>
            <p:nvPr/>
          </p:nvSpPr>
          <p:spPr>
            <a:xfrm>
              <a:off x="6203988" y="4598859"/>
              <a:ext cx="842956" cy="27237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5 tkr</a:t>
              </a:r>
            </a:p>
          </p:txBody>
        </p:sp>
        <p:sp>
          <p:nvSpPr>
            <p:cNvPr id="12" name="Rubrik 1">
              <a:extLst>
                <a:ext uri="{FF2B5EF4-FFF2-40B4-BE49-F238E27FC236}">
                  <a16:creationId xmlns:a16="http://schemas.microsoft.com/office/drawing/2014/main" id="{2FAA3C0B-DB1E-8FB6-BCBC-77C1817B168A}"/>
                </a:ext>
              </a:extLst>
            </p:cNvPr>
            <p:cNvSpPr txBox="1">
              <a:spLocks/>
            </p:cNvSpPr>
            <p:nvPr/>
          </p:nvSpPr>
          <p:spPr>
            <a:xfrm>
              <a:off x="6203988" y="4235787"/>
              <a:ext cx="842956" cy="27237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10 tkr</a:t>
              </a:r>
            </a:p>
          </p:txBody>
        </p:sp>
        <p:sp>
          <p:nvSpPr>
            <p:cNvPr id="13" name="Rubrik 1">
              <a:extLst>
                <a:ext uri="{FF2B5EF4-FFF2-40B4-BE49-F238E27FC236}">
                  <a16:creationId xmlns:a16="http://schemas.microsoft.com/office/drawing/2014/main" id="{A8B756E4-7FAD-E0F4-43B7-149E4799C53A}"/>
                </a:ext>
              </a:extLst>
            </p:cNvPr>
            <p:cNvSpPr txBox="1">
              <a:spLocks/>
            </p:cNvSpPr>
            <p:nvPr/>
          </p:nvSpPr>
          <p:spPr>
            <a:xfrm>
              <a:off x="6203988" y="3872715"/>
              <a:ext cx="842956" cy="27237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15 tkr</a:t>
              </a:r>
            </a:p>
          </p:txBody>
        </p:sp>
        <p:sp>
          <p:nvSpPr>
            <p:cNvPr id="14" name="Rubrik 1">
              <a:extLst>
                <a:ext uri="{FF2B5EF4-FFF2-40B4-BE49-F238E27FC236}">
                  <a16:creationId xmlns:a16="http://schemas.microsoft.com/office/drawing/2014/main" id="{70218841-FC04-326B-A23E-A6F52213E443}"/>
                </a:ext>
              </a:extLst>
            </p:cNvPr>
            <p:cNvSpPr txBox="1">
              <a:spLocks/>
            </p:cNvSpPr>
            <p:nvPr/>
          </p:nvSpPr>
          <p:spPr>
            <a:xfrm>
              <a:off x="6203988" y="3516366"/>
              <a:ext cx="842956" cy="27237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20 tkr</a:t>
              </a:r>
            </a:p>
          </p:txBody>
        </p:sp>
        <p:sp>
          <p:nvSpPr>
            <p:cNvPr id="15" name="Rubrik 1">
              <a:extLst>
                <a:ext uri="{FF2B5EF4-FFF2-40B4-BE49-F238E27FC236}">
                  <a16:creationId xmlns:a16="http://schemas.microsoft.com/office/drawing/2014/main" id="{E8504938-C883-EE9F-51F3-DF5B1ED371CC}"/>
                </a:ext>
              </a:extLst>
            </p:cNvPr>
            <p:cNvSpPr txBox="1">
              <a:spLocks/>
            </p:cNvSpPr>
            <p:nvPr/>
          </p:nvSpPr>
          <p:spPr>
            <a:xfrm>
              <a:off x="6203988" y="3153294"/>
              <a:ext cx="842956" cy="27237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25 tkr</a:t>
              </a:r>
            </a:p>
          </p:txBody>
        </p:sp>
        <p:sp>
          <p:nvSpPr>
            <p:cNvPr id="16" name="Rubrik 1">
              <a:extLst>
                <a:ext uri="{FF2B5EF4-FFF2-40B4-BE49-F238E27FC236}">
                  <a16:creationId xmlns:a16="http://schemas.microsoft.com/office/drawing/2014/main" id="{0D10E6EB-EA5C-0A39-A67D-A13582254536}"/>
                </a:ext>
              </a:extLst>
            </p:cNvPr>
            <p:cNvSpPr txBox="1">
              <a:spLocks/>
            </p:cNvSpPr>
            <p:nvPr/>
          </p:nvSpPr>
          <p:spPr>
            <a:xfrm>
              <a:off x="6203988" y="2796948"/>
              <a:ext cx="842956" cy="27237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30 tkr</a:t>
              </a:r>
            </a:p>
          </p:txBody>
        </p:sp>
        <p:sp>
          <p:nvSpPr>
            <p:cNvPr id="17" name="Rubrik 1">
              <a:extLst>
                <a:ext uri="{FF2B5EF4-FFF2-40B4-BE49-F238E27FC236}">
                  <a16:creationId xmlns:a16="http://schemas.microsoft.com/office/drawing/2014/main" id="{E31F28CF-292C-5A4A-F5D1-C1CEBA41D300}"/>
                </a:ext>
              </a:extLst>
            </p:cNvPr>
            <p:cNvSpPr txBox="1">
              <a:spLocks/>
            </p:cNvSpPr>
            <p:nvPr/>
          </p:nvSpPr>
          <p:spPr>
            <a:xfrm>
              <a:off x="6203988" y="2433876"/>
              <a:ext cx="842956" cy="27237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35 tkr</a:t>
              </a:r>
            </a:p>
          </p:txBody>
        </p:sp>
        <p:sp>
          <p:nvSpPr>
            <p:cNvPr id="18" name="Rubrik 1">
              <a:extLst>
                <a:ext uri="{FF2B5EF4-FFF2-40B4-BE49-F238E27FC236}">
                  <a16:creationId xmlns:a16="http://schemas.microsoft.com/office/drawing/2014/main" id="{10752F85-D7CD-76A2-3BE1-45607EF979C1}"/>
                </a:ext>
              </a:extLst>
            </p:cNvPr>
            <p:cNvSpPr txBox="1">
              <a:spLocks/>
            </p:cNvSpPr>
            <p:nvPr/>
          </p:nvSpPr>
          <p:spPr>
            <a:xfrm>
              <a:off x="6203988" y="2077529"/>
              <a:ext cx="842956" cy="27237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40 tkr</a:t>
              </a:r>
            </a:p>
          </p:txBody>
        </p:sp>
        <p:sp>
          <p:nvSpPr>
            <p:cNvPr id="19" name="Rubrik 1">
              <a:extLst>
                <a:ext uri="{FF2B5EF4-FFF2-40B4-BE49-F238E27FC236}">
                  <a16:creationId xmlns:a16="http://schemas.microsoft.com/office/drawing/2014/main" id="{DD348D36-7757-0E97-13C4-BBDDDB6AAECF}"/>
                </a:ext>
              </a:extLst>
            </p:cNvPr>
            <p:cNvSpPr txBox="1">
              <a:spLocks/>
            </p:cNvSpPr>
            <p:nvPr/>
          </p:nvSpPr>
          <p:spPr>
            <a:xfrm>
              <a:off x="6203988" y="1714459"/>
              <a:ext cx="842956" cy="27237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45 tkr</a:t>
              </a:r>
            </a:p>
          </p:txBody>
        </p:sp>
        <p:sp>
          <p:nvSpPr>
            <p:cNvPr id="21" name="Rubrik 1">
              <a:extLst>
                <a:ext uri="{FF2B5EF4-FFF2-40B4-BE49-F238E27FC236}">
                  <a16:creationId xmlns:a16="http://schemas.microsoft.com/office/drawing/2014/main" id="{3C00D7F5-654D-0256-C84B-A0285A4975C9}"/>
                </a:ext>
              </a:extLst>
            </p:cNvPr>
            <p:cNvSpPr txBox="1">
              <a:spLocks/>
            </p:cNvSpPr>
            <p:nvPr/>
          </p:nvSpPr>
          <p:spPr>
            <a:xfrm>
              <a:off x="7122908" y="5217947"/>
              <a:ext cx="842956" cy="272373"/>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Lön</a:t>
              </a:r>
            </a:p>
          </p:txBody>
        </p:sp>
        <p:sp>
          <p:nvSpPr>
            <p:cNvPr id="22" name="Rubrik 1">
              <a:extLst>
                <a:ext uri="{FF2B5EF4-FFF2-40B4-BE49-F238E27FC236}">
                  <a16:creationId xmlns:a16="http://schemas.microsoft.com/office/drawing/2014/main" id="{5767133B-C75F-6800-28A7-DE2B3008EDCE}"/>
                </a:ext>
              </a:extLst>
            </p:cNvPr>
            <p:cNvSpPr txBox="1">
              <a:spLocks/>
            </p:cNvSpPr>
            <p:nvPr/>
          </p:nvSpPr>
          <p:spPr>
            <a:xfrm>
              <a:off x="7987856" y="5217947"/>
              <a:ext cx="842956" cy="272373"/>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Semester-lön</a:t>
              </a:r>
            </a:p>
          </p:txBody>
        </p:sp>
        <p:sp>
          <p:nvSpPr>
            <p:cNvPr id="23" name="Rubrik 1">
              <a:extLst>
                <a:ext uri="{FF2B5EF4-FFF2-40B4-BE49-F238E27FC236}">
                  <a16:creationId xmlns:a16="http://schemas.microsoft.com/office/drawing/2014/main" id="{CBBA73A7-6F15-19ED-50BD-A7750357E7DE}"/>
                </a:ext>
              </a:extLst>
            </p:cNvPr>
            <p:cNvSpPr txBox="1">
              <a:spLocks/>
            </p:cNvSpPr>
            <p:nvPr/>
          </p:nvSpPr>
          <p:spPr>
            <a:xfrm>
              <a:off x="8868204" y="5217947"/>
              <a:ext cx="994622" cy="272373"/>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Arbetsgivar-avgifter</a:t>
              </a:r>
            </a:p>
          </p:txBody>
        </p:sp>
        <p:sp>
          <p:nvSpPr>
            <p:cNvPr id="24" name="Rubrik 1">
              <a:extLst>
                <a:ext uri="{FF2B5EF4-FFF2-40B4-BE49-F238E27FC236}">
                  <a16:creationId xmlns:a16="http://schemas.microsoft.com/office/drawing/2014/main" id="{E0316480-FB3E-0E7F-BCED-6E673CCC0DDE}"/>
                </a:ext>
              </a:extLst>
            </p:cNvPr>
            <p:cNvSpPr txBox="1">
              <a:spLocks/>
            </p:cNvSpPr>
            <p:nvPr/>
          </p:nvSpPr>
          <p:spPr>
            <a:xfrm>
              <a:off x="9773016" y="5217947"/>
              <a:ext cx="994622" cy="272373"/>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Tjänste-pension &amp; </a:t>
              </a:r>
              <a:r>
                <a:rPr lang="sv-SE" sz="1300" b="0" err="1">
                  <a:solidFill>
                    <a:schemeClr val="tx1">
                      <a:lumMod val="65000"/>
                      <a:lumOff val="35000"/>
                    </a:schemeClr>
                  </a:solidFill>
                  <a:latin typeface="Aptos" panose="020B0004020202020204" pitchFamily="34" charset="0"/>
                  <a:ea typeface="+mn-ea"/>
                  <a:cs typeface="+mn-cs"/>
                </a:rPr>
                <a:t>trygghets-försäkring</a:t>
              </a:r>
              <a:endParaRPr lang="sv-SE" sz="1300" b="0">
                <a:solidFill>
                  <a:schemeClr val="tx1">
                    <a:lumMod val="65000"/>
                    <a:lumOff val="35000"/>
                  </a:schemeClr>
                </a:solidFill>
                <a:latin typeface="Aptos" panose="020B0004020202020204" pitchFamily="34" charset="0"/>
                <a:ea typeface="+mn-ea"/>
                <a:cs typeface="+mn-cs"/>
              </a:endParaRPr>
            </a:p>
          </p:txBody>
        </p:sp>
        <p:sp>
          <p:nvSpPr>
            <p:cNvPr id="25" name="Rubrik 1">
              <a:extLst>
                <a:ext uri="{FF2B5EF4-FFF2-40B4-BE49-F238E27FC236}">
                  <a16:creationId xmlns:a16="http://schemas.microsoft.com/office/drawing/2014/main" id="{9CB8324F-318A-4928-67C4-0C9CA429F610}"/>
                </a:ext>
              </a:extLst>
            </p:cNvPr>
            <p:cNvSpPr txBox="1">
              <a:spLocks/>
            </p:cNvSpPr>
            <p:nvPr/>
          </p:nvSpPr>
          <p:spPr>
            <a:xfrm>
              <a:off x="10683581" y="5217947"/>
              <a:ext cx="994622" cy="272373"/>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Särskild löneskatt</a:t>
              </a:r>
            </a:p>
          </p:txBody>
        </p:sp>
        <p:sp>
          <p:nvSpPr>
            <p:cNvPr id="28" name="Rubrik 1">
              <a:extLst>
                <a:ext uri="{FF2B5EF4-FFF2-40B4-BE49-F238E27FC236}">
                  <a16:creationId xmlns:a16="http://schemas.microsoft.com/office/drawing/2014/main" id="{9AD12A76-2AB6-E905-F323-AE3B8BD2E7FF}"/>
                </a:ext>
              </a:extLst>
            </p:cNvPr>
            <p:cNvSpPr txBox="1">
              <a:spLocks/>
            </p:cNvSpPr>
            <p:nvPr/>
          </p:nvSpPr>
          <p:spPr>
            <a:xfrm>
              <a:off x="7143456" y="2721327"/>
              <a:ext cx="842956" cy="212374"/>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30 000 kr</a:t>
              </a:r>
            </a:p>
          </p:txBody>
        </p:sp>
        <p:sp>
          <p:nvSpPr>
            <p:cNvPr id="29" name="Rubrik 1">
              <a:extLst>
                <a:ext uri="{FF2B5EF4-FFF2-40B4-BE49-F238E27FC236}">
                  <a16:creationId xmlns:a16="http://schemas.microsoft.com/office/drawing/2014/main" id="{042B37A1-B064-1C74-3956-5229C8C833B2}"/>
                </a:ext>
              </a:extLst>
            </p:cNvPr>
            <p:cNvSpPr txBox="1">
              <a:spLocks/>
            </p:cNvSpPr>
            <p:nvPr/>
          </p:nvSpPr>
          <p:spPr>
            <a:xfrm>
              <a:off x="8064714" y="2670527"/>
              <a:ext cx="842956" cy="212374"/>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600 kr</a:t>
              </a:r>
            </a:p>
          </p:txBody>
        </p:sp>
        <p:sp>
          <p:nvSpPr>
            <p:cNvPr id="30" name="Rubrik 1">
              <a:extLst>
                <a:ext uri="{FF2B5EF4-FFF2-40B4-BE49-F238E27FC236}">
                  <a16:creationId xmlns:a16="http://schemas.microsoft.com/office/drawing/2014/main" id="{0F8366FC-303C-C60B-F654-56F9B9C918FA}"/>
                </a:ext>
              </a:extLst>
            </p:cNvPr>
            <p:cNvSpPr txBox="1">
              <a:spLocks/>
            </p:cNvSpPr>
            <p:nvPr/>
          </p:nvSpPr>
          <p:spPr>
            <a:xfrm>
              <a:off x="8948888" y="1984727"/>
              <a:ext cx="842956" cy="212374"/>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9 615 kr</a:t>
              </a:r>
            </a:p>
          </p:txBody>
        </p:sp>
        <p:sp>
          <p:nvSpPr>
            <p:cNvPr id="31" name="Rubrik 1">
              <a:extLst>
                <a:ext uri="{FF2B5EF4-FFF2-40B4-BE49-F238E27FC236}">
                  <a16:creationId xmlns:a16="http://schemas.microsoft.com/office/drawing/2014/main" id="{498E3AAC-C705-8548-1947-82E7828FDF70}"/>
                </a:ext>
              </a:extLst>
            </p:cNvPr>
            <p:cNvSpPr txBox="1">
              <a:spLocks/>
            </p:cNvSpPr>
            <p:nvPr/>
          </p:nvSpPr>
          <p:spPr>
            <a:xfrm>
              <a:off x="9852112" y="1857727"/>
              <a:ext cx="842956" cy="212374"/>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1 683 kr</a:t>
              </a:r>
            </a:p>
          </p:txBody>
        </p:sp>
        <p:sp>
          <p:nvSpPr>
            <p:cNvPr id="32" name="Rubrik 1">
              <a:extLst>
                <a:ext uri="{FF2B5EF4-FFF2-40B4-BE49-F238E27FC236}">
                  <a16:creationId xmlns:a16="http://schemas.microsoft.com/office/drawing/2014/main" id="{3BFC258D-FBC1-F73E-B114-29273221376B}"/>
                </a:ext>
              </a:extLst>
            </p:cNvPr>
            <p:cNvSpPr txBox="1">
              <a:spLocks/>
            </p:cNvSpPr>
            <p:nvPr/>
          </p:nvSpPr>
          <p:spPr>
            <a:xfrm>
              <a:off x="10773370" y="1838677"/>
              <a:ext cx="842956" cy="212374"/>
            </a:xfrm>
            <a:prstGeom prst="rect">
              <a:avLst/>
            </a:prstGeom>
          </p:spPr>
          <p:txBody>
            <a:bodyPr vert="horz" lIns="0" tIns="0" rIns="0" bIns="0" rtlCol="0">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ctr">
                <a:lnSpc>
                  <a:spcPct val="100000"/>
                </a:lnSpc>
                <a:spcBef>
                  <a:spcPts val="0"/>
                </a:spcBef>
              </a:pPr>
              <a:r>
                <a:rPr lang="sv-SE" sz="1300" b="0">
                  <a:solidFill>
                    <a:schemeClr val="tx1">
                      <a:lumMod val="65000"/>
                      <a:lumOff val="35000"/>
                    </a:schemeClr>
                  </a:solidFill>
                  <a:latin typeface="Aptos" panose="020B0004020202020204" pitchFamily="34" charset="0"/>
                  <a:ea typeface="+mn-ea"/>
                  <a:cs typeface="+mn-cs"/>
                </a:rPr>
                <a:t>408 kr</a:t>
              </a:r>
            </a:p>
          </p:txBody>
        </p:sp>
      </p:grpSp>
    </p:spTree>
    <p:extLst>
      <p:ext uri="{BB962C8B-B14F-4D97-AF65-F5344CB8AC3E}">
        <p14:creationId xmlns:p14="http://schemas.microsoft.com/office/powerpoint/2010/main" val="3856350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3">
            <a:extLst>
              <a:ext uri="{FF2B5EF4-FFF2-40B4-BE49-F238E27FC236}">
                <a16:creationId xmlns:a16="http://schemas.microsoft.com/office/drawing/2014/main" id="{AFF0AB30-6406-8D95-DAAE-8CB61456F938}"/>
              </a:ext>
            </a:extLst>
          </p:cNvPr>
          <p:cNvSpPr txBox="1">
            <a:spLocks/>
          </p:cNvSpPr>
          <p:nvPr/>
        </p:nvSpPr>
        <p:spPr>
          <a:xfrm>
            <a:off x="621975" y="1678979"/>
            <a:ext cx="5485905" cy="196412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457212" indent="-457212">
              <a:spcAft>
                <a:spcPts val="1199"/>
              </a:spcAft>
              <a:buFont typeface="Arial" panose="020B0604020202020204" pitchFamily="34" charset="0"/>
              <a:buChar char="•"/>
            </a:pPr>
            <a:r>
              <a:rPr lang="sv-SE" sz="3200">
                <a:solidFill>
                  <a:schemeClr val="bg1"/>
                </a:solidFill>
                <a:latin typeface="Aptos ExtraBold" panose="020B0004020202020204" pitchFamily="34" charset="0"/>
                <a:cs typeface="Arial"/>
              </a:rPr>
              <a:t>Gemensam bild av konsultföretagandets villkor och verklighet</a:t>
            </a:r>
          </a:p>
          <a:p>
            <a:pPr marL="457212" indent="-457212">
              <a:spcAft>
                <a:spcPts val="1199"/>
              </a:spcAft>
              <a:buFont typeface="Arial" panose="020B0604020202020204" pitchFamily="34" charset="0"/>
              <a:buChar char="•"/>
            </a:pPr>
            <a:r>
              <a:rPr lang="sv-SE" sz="3200">
                <a:solidFill>
                  <a:schemeClr val="bg1"/>
                </a:solidFill>
                <a:latin typeface="Aptos ExtraBold" panose="020B0004020202020204" pitchFamily="34" charset="0"/>
                <a:cs typeface="Arial"/>
              </a:rPr>
              <a:t>Inblick i ekonomiska underlag och omvärldsfaktorer</a:t>
            </a:r>
          </a:p>
          <a:p>
            <a:pPr marL="457212" indent="-457212">
              <a:spcAft>
                <a:spcPts val="1199"/>
              </a:spcAft>
              <a:buFont typeface="Arial" panose="020B0604020202020204" pitchFamily="34" charset="0"/>
              <a:buChar char="•"/>
            </a:pPr>
            <a:r>
              <a:rPr lang="sv-SE" sz="3200">
                <a:solidFill>
                  <a:schemeClr val="bg1"/>
                </a:solidFill>
                <a:latin typeface="Aptos ExtraBold" panose="020B0004020202020204" pitchFamily="34" charset="0"/>
                <a:cs typeface="Arial"/>
              </a:rPr>
              <a:t>Öka insikter och underlätta intern dialog</a:t>
            </a:r>
          </a:p>
          <a:p>
            <a:pPr marL="457212" indent="-457212">
              <a:spcAft>
                <a:spcPts val="1199"/>
              </a:spcAft>
              <a:buFont typeface="Arial" panose="020B0604020202020204" pitchFamily="34" charset="0"/>
              <a:buChar char="•"/>
            </a:pPr>
            <a:endParaRPr lang="sv-SE" sz="3200">
              <a:solidFill>
                <a:schemeClr val="bg1"/>
              </a:solidFill>
              <a:latin typeface="Aptos ExtraBold" panose="020B0004020202020204" pitchFamily="34" charset="0"/>
              <a:cs typeface="Arial"/>
            </a:endParaRPr>
          </a:p>
        </p:txBody>
      </p:sp>
      <p:sp>
        <p:nvSpPr>
          <p:cNvPr id="7" name="Platshållare för text 3">
            <a:extLst>
              <a:ext uri="{FF2B5EF4-FFF2-40B4-BE49-F238E27FC236}">
                <a16:creationId xmlns:a16="http://schemas.microsoft.com/office/drawing/2014/main" id="{F6A6E7A8-C0E6-DB78-66E5-BF470D5D9DD3}"/>
              </a:ext>
            </a:extLst>
          </p:cNvPr>
          <p:cNvSpPr txBox="1">
            <a:spLocks/>
          </p:cNvSpPr>
          <p:nvPr/>
        </p:nvSpPr>
        <p:spPr>
          <a:xfrm>
            <a:off x="648477" y="1061630"/>
            <a:ext cx="7754417" cy="34852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spcAft>
                <a:spcPts val="1199"/>
              </a:spcAft>
            </a:pPr>
            <a:r>
              <a:rPr lang="sv-SE" sz="3000" b="0">
                <a:solidFill>
                  <a:schemeClr val="bg1"/>
                </a:solidFill>
                <a:latin typeface="Aptos" panose="020B0004020202020204" pitchFamily="34" charset="0"/>
                <a:cs typeface="Arial"/>
              </a:rPr>
              <a:t>Mål &amp; Syfte</a:t>
            </a:r>
            <a:endParaRPr lang="sv-SE" sz="3000">
              <a:solidFill>
                <a:schemeClr val="bg1"/>
              </a:solidFill>
              <a:latin typeface="Aptos ExtraBold" panose="020B0004020202020204" pitchFamily="34" charset="0"/>
              <a:cs typeface="Arial"/>
            </a:endParaRPr>
          </a:p>
        </p:txBody>
      </p:sp>
    </p:spTree>
    <p:extLst>
      <p:ext uri="{BB962C8B-B14F-4D97-AF65-F5344CB8AC3E}">
        <p14:creationId xmlns:p14="http://schemas.microsoft.com/office/powerpoint/2010/main" val="3253836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Underrubrik 2">
            <a:extLst>
              <a:ext uri="{FF2B5EF4-FFF2-40B4-BE49-F238E27FC236}">
                <a16:creationId xmlns:a16="http://schemas.microsoft.com/office/drawing/2014/main" id="{1046DA17-7F73-2EEB-C2EF-9E29173C0D35}"/>
              </a:ext>
            </a:extLst>
          </p:cNvPr>
          <p:cNvSpPr>
            <a:spLocks noGrp="1"/>
          </p:cNvSpPr>
          <p:nvPr>
            <p:ph type="subTitle" idx="4294967295"/>
          </p:nvPr>
        </p:nvSpPr>
        <p:spPr>
          <a:xfrm>
            <a:off x="300039" y="3164699"/>
            <a:ext cx="8764449" cy="972068"/>
          </a:xfrm>
        </p:spPr>
        <p:txBody>
          <a:bodyPr vert="horz" lIns="0" tIns="0" rIns="0" bIns="0" rtlCol="0" anchor="t">
            <a:noAutofit/>
          </a:bodyPr>
          <a:lstStyle/>
          <a:p>
            <a:endParaRPr lang="sv-SE" sz="2400">
              <a:latin typeface="Almega Sans" pitchFamily="2" charset="77"/>
              <a:cs typeface="Arial"/>
            </a:endParaRPr>
          </a:p>
          <a:p>
            <a:endParaRPr lang="sv-SE" sz="4001">
              <a:latin typeface="Almega Sans" pitchFamily="2" charset="77"/>
              <a:cs typeface="Arial"/>
            </a:endParaRPr>
          </a:p>
        </p:txBody>
      </p:sp>
      <p:sp>
        <p:nvSpPr>
          <p:cNvPr id="7" name="Platshållare för text 3">
            <a:extLst>
              <a:ext uri="{FF2B5EF4-FFF2-40B4-BE49-F238E27FC236}">
                <a16:creationId xmlns:a16="http://schemas.microsoft.com/office/drawing/2014/main" id="{EA36C05D-D487-451A-EED2-0C413BA39169}"/>
              </a:ext>
            </a:extLst>
          </p:cNvPr>
          <p:cNvSpPr>
            <a:spLocks noGrp="1"/>
          </p:cNvSpPr>
          <p:nvPr>
            <p:ph type="ctrTitle" idx="4294967295"/>
          </p:nvPr>
        </p:nvSpPr>
        <p:spPr>
          <a:xfrm>
            <a:off x="633847" y="3734548"/>
            <a:ext cx="7754417" cy="1964128"/>
          </a:xfrm>
        </p:spPr>
        <p:txBody>
          <a:bodyPr anchor="t"/>
          <a:lstStyle/>
          <a:p>
            <a:pPr>
              <a:spcAft>
                <a:spcPts val="1199"/>
              </a:spcAft>
            </a:pPr>
            <a:r>
              <a:rPr lang="sv-SE" sz="4001">
                <a:solidFill>
                  <a:schemeClr val="bg1"/>
                </a:solidFill>
                <a:latin typeface="Aptos ExtraBold" panose="020B0004020202020204" pitchFamily="34" charset="0"/>
                <a:cs typeface="Arial"/>
              </a:rPr>
              <a:t>Om den svenska modellen </a:t>
            </a:r>
            <a:br>
              <a:rPr lang="sv-SE" sz="4001">
                <a:solidFill>
                  <a:schemeClr val="bg1"/>
                </a:solidFill>
                <a:latin typeface="Aptos ExtraBold" panose="020B0004020202020204" pitchFamily="34" charset="0"/>
                <a:cs typeface="Arial"/>
              </a:rPr>
            </a:br>
            <a:r>
              <a:rPr lang="sv-SE" sz="4001">
                <a:solidFill>
                  <a:schemeClr val="bg1"/>
                </a:solidFill>
                <a:latin typeface="Aptos ExtraBold" panose="020B0004020202020204" pitchFamily="34" charset="0"/>
                <a:cs typeface="Arial"/>
              </a:rPr>
              <a:t>och medlemskapet i Innovationsföretagen</a:t>
            </a:r>
          </a:p>
        </p:txBody>
      </p:sp>
      <p:sp>
        <p:nvSpPr>
          <p:cNvPr id="8" name="Platshållare för text 3">
            <a:extLst>
              <a:ext uri="{FF2B5EF4-FFF2-40B4-BE49-F238E27FC236}">
                <a16:creationId xmlns:a16="http://schemas.microsoft.com/office/drawing/2014/main" id="{CD4A7364-9C85-A061-2654-4961AD215221}"/>
              </a:ext>
            </a:extLst>
          </p:cNvPr>
          <p:cNvSpPr txBox="1">
            <a:spLocks/>
          </p:cNvSpPr>
          <p:nvPr/>
        </p:nvSpPr>
        <p:spPr>
          <a:xfrm>
            <a:off x="660349" y="3164699"/>
            <a:ext cx="7754417" cy="34852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spcAft>
                <a:spcPts val="1199"/>
              </a:spcAft>
            </a:pPr>
            <a:r>
              <a:rPr lang="sv-SE" sz="3000" b="0">
                <a:solidFill>
                  <a:schemeClr val="bg1"/>
                </a:solidFill>
                <a:latin typeface="Aptos" panose="020B0004020202020204" pitchFamily="34" charset="0"/>
                <a:cs typeface="Arial"/>
              </a:rPr>
              <a:t>Del 1 </a:t>
            </a:r>
            <a:br>
              <a:rPr lang="sv-SE" sz="3000" b="0">
                <a:solidFill>
                  <a:schemeClr val="bg1"/>
                </a:solidFill>
                <a:latin typeface="Aptos" panose="020B0004020202020204" pitchFamily="34" charset="0"/>
                <a:cs typeface="Arial"/>
              </a:rPr>
            </a:br>
            <a:endParaRPr lang="sv-SE" sz="3000">
              <a:solidFill>
                <a:schemeClr val="bg1"/>
              </a:solidFill>
              <a:latin typeface="Aptos ExtraBold" panose="020B0004020202020204" pitchFamily="34" charset="0"/>
              <a:cs typeface="Arial"/>
            </a:endParaRPr>
          </a:p>
        </p:txBody>
      </p:sp>
    </p:spTree>
    <p:extLst>
      <p:ext uri="{BB962C8B-B14F-4D97-AF65-F5344CB8AC3E}">
        <p14:creationId xmlns:p14="http://schemas.microsoft.com/office/powerpoint/2010/main" val="3087978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24199F9F-8DC3-4331-AC8B-901F185A67A0}"/>
              </a:ext>
            </a:extLst>
          </p:cNvPr>
          <p:cNvSpPr/>
          <p:nvPr/>
        </p:nvSpPr>
        <p:spPr>
          <a:xfrm>
            <a:off x="1599531" y="10981"/>
            <a:ext cx="10597325" cy="822476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1F1065A3-99C0-4D08-8BB5-7E185DED22A2}"/>
              </a:ext>
            </a:extLst>
          </p:cNvPr>
          <p:cNvSpPr/>
          <p:nvPr/>
        </p:nvSpPr>
        <p:spPr>
          <a:xfrm>
            <a:off x="4888390" y="786782"/>
            <a:ext cx="7303613" cy="66731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Ellips 2">
            <a:extLst>
              <a:ext uri="{FF2B5EF4-FFF2-40B4-BE49-F238E27FC236}">
                <a16:creationId xmlns:a16="http://schemas.microsoft.com/office/drawing/2014/main" id="{CEAE2ED1-6CAC-4E44-9163-F3B7B6A2D50E}"/>
              </a:ext>
            </a:extLst>
          </p:cNvPr>
          <p:cNvSpPr/>
          <p:nvPr/>
        </p:nvSpPr>
        <p:spPr>
          <a:xfrm>
            <a:off x="7400858" y="1714372"/>
            <a:ext cx="4791145" cy="481798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E9D0765C-2970-46B9-9D88-C646E45BAB26}"/>
              </a:ext>
            </a:extLst>
          </p:cNvPr>
          <p:cNvPicPr>
            <a:picLocks noChangeAspect="1"/>
          </p:cNvPicPr>
          <p:nvPr/>
        </p:nvPicPr>
        <p:blipFill>
          <a:blip r:embed="rId4" cstate="screen">
            <a:grayscl/>
            <a:extLst>
              <a:ext uri="{28A0092B-C50C-407E-A947-70E740481C1C}">
                <a14:useLocalDpi xmlns:a14="http://schemas.microsoft.com/office/drawing/2010/main"/>
              </a:ext>
            </a:extLst>
          </a:blip>
          <a:stretch>
            <a:fillRect/>
          </a:stretch>
        </p:blipFill>
        <p:spPr>
          <a:xfrm>
            <a:off x="2288408" y="3284813"/>
            <a:ext cx="1911103" cy="1016979"/>
          </a:xfrm>
          <a:prstGeom prst="rect">
            <a:avLst/>
          </a:prstGeom>
        </p:spPr>
      </p:pic>
      <p:sp>
        <p:nvSpPr>
          <p:cNvPr id="7" name="textruta 6">
            <a:extLst>
              <a:ext uri="{FF2B5EF4-FFF2-40B4-BE49-F238E27FC236}">
                <a16:creationId xmlns:a16="http://schemas.microsoft.com/office/drawing/2014/main" id="{E02B3AC8-4AED-4DAE-8BBF-687978A5420E}"/>
              </a:ext>
            </a:extLst>
          </p:cNvPr>
          <p:cNvSpPr txBox="1"/>
          <p:nvPr/>
        </p:nvSpPr>
        <p:spPr>
          <a:xfrm>
            <a:off x="2288408" y="4412692"/>
            <a:ext cx="1911103" cy="254044"/>
          </a:xfrm>
          <a:prstGeom prst="rect">
            <a:avLst/>
          </a:prstGeom>
          <a:noFill/>
        </p:spPr>
        <p:txBody>
          <a:bodyPr wrap="square" rtlCol="0">
            <a:spAutoFit/>
          </a:bodyPr>
          <a:lstStyle/>
          <a:p>
            <a:pPr algn="ctr"/>
            <a:r>
              <a:rPr lang="sv-SE" sz="1051">
                <a:solidFill>
                  <a:schemeClr val="accent6"/>
                </a:solidFill>
                <a:latin typeface="Aptos" panose="020B0004020202020204" pitchFamily="34" charset="0"/>
                <a:ea typeface="Arial" panose="020B0604020202020204" pitchFamily="34" charset="-128"/>
                <a:cs typeface="Arial" panose="020B0604020202020204" pitchFamily="34" charset="-128"/>
              </a:rPr>
              <a:t>60 000 företag</a:t>
            </a:r>
          </a:p>
        </p:txBody>
      </p:sp>
      <p:sp>
        <p:nvSpPr>
          <p:cNvPr id="8" name="textruta 7">
            <a:extLst>
              <a:ext uri="{FF2B5EF4-FFF2-40B4-BE49-F238E27FC236}">
                <a16:creationId xmlns:a16="http://schemas.microsoft.com/office/drawing/2014/main" id="{5AB3420C-361B-429C-9D1B-C924D259947C}"/>
              </a:ext>
            </a:extLst>
          </p:cNvPr>
          <p:cNvSpPr txBox="1"/>
          <p:nvPr/>
        </p:nvSpPr>
        <p:spPr>
          <a:xfrm>
            <a:off x="5131417" y="4412692"/>
            <a:ext cx="2036747" cy="415755"/>
          </a:xfrm>
          <a:prstGeom prst="rect">
            <a:avLst/>
          </a:prstGeom>
          <a:noFill/>
        </p:spPr>
        <p:txBody>
          <a:bodyPr wrap="square" rtlCol="0">
            <a:spAutoFit/>
          </a:bodyPr>
          <a:lstStyle/>
          <a:p>
            <a:pPr algn="ctr"/>
            <a:r>
              <a:rPr lang="sv-SE" sz="1051">
                <a:solidFill>
                  <a:schemeClr val="bg1"/>
                </a:solidFill>
                <a:latin typeface="Aptos" panose="020B0004020202020204" pitchFamily="34" charset="0"/>
                <a:ea typeface="Arial" panose="020B0604020202020204" pitchFamily="34" charset="-128"/>
                <a:cs typeface="Arial" panose="020B0604020202020204" pitchFamily="34" charset="-128"/>
              </a:rPr>
              <a:t>11 000 företag med</a:t>
            </a:r>
            <a:br>
              <a:rPr lang="sv-SE" sz="1051">
                <a:solidFill>
                  <a:schemeClr val="bg1"/>
                </a:solidFill>
                <a:latin typeface="Aptos" panose="020B0004020202020204" pitchFamily="34" charset="0"/>
                <a:ea typeface="Arial" panose="020B0604020202020204" pitchFamily="34" charset="-128"/>
                <a:cs typeface="Arial" panose="020B0604020202020204" pitchFamily="34" charset="-128"/>
              </a:rPr>
            </a:br>
            <a:r>
              <a:rPr lang="sv-SE" sz="1051">
                <a:solidFill>
                  <a:schemeClr val="bg1"/>
                </a:solidFill>
                <a:latin typeface="Aptos" panose="020B0004020202020204" pitchFamily="34" charset="0"/>
                <a:ea typeface="Arial" panose="020B0604020202020204" pitchFamily="34" charset="-128"/>
                <a:cs typeface="Arial" panose="020B0604020202020204" pitchFamily="34" charset="-128"/>
              </a:rPr>
              <a:t>600 000 medarbetare</a:t>
            </a:r>
          </a:p>
        </p:txBody>
      </p:sp>
      <p:pic>
        <p:nvPicPr>
          <p:cNvPr id="1026" name="Picture 2">
            <a:extLst>
              <a:ext uri="{FF2B5EF4-FFF2-40B4-BE49-F238E27FC236}">
                <a16:creationId xmlns:a16="http://schemas.microsoft.com/office/drawing/2014/main" id="{D20E1699-88F5-4081-B420-CD320F6CBBE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31417" y="3936262"/>
            <a:ext cx="2036747" cy="374200"/>
          </a:xfrm>
          <a:prstGeom prst="rect">
            <a:avLst/>
          </a:prstGeom>
          <a:noFill/>
          <a:extLst>
            <a:ext uri="{909E8E84-426E-40DD-AFC4-6F175D3DCCD1}">
              <a14:hiddenFill xmlns:a14="http://schemas.microsoft.com/office/drawing/2010/main">
                <a:solidFill>
                  <a:srgbClr val="FFFFFF"/>
                </a:solidFill>
              </a14:hiddenFill>
            </a:ext>
          </a:extLst>
        </p:spPr>
      </p:pic>
      <p:pic>
        <p:nvPicPr>
          <p:cNvPr id="12" name="Bildobjekt 11">
            <a:extLst>
              <a:ext uri="{FF2B5EF4-FFF2-40B4-BE49-F238E27FC236}">
                <a16:creationId xmlns:a16="http://schemas.microsoft.com/office/drawing/2014/main" id="{1C4A13C6-1D87-4D12-98F4-06C8DFAD8E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59879" y="3944939"/>
            <a:ext cx="4273096" cy="356853"/>
          </a:xfrm>
          <a:prstGeom prst="rect">
            <a:avLst/>
          </a:prstGeom>
        </p:spPr>
      </p:pic>
      <p:sp>
        <p:nvSpPr>
          <p:cNvPr id="5" name="textruta 4">
            <a:extLst>
              <a:ext uri="{FF2B5EF4-FFF2-40B4-BE49-F238E27FC236}">
                <a16:creationId xmlns:a16="http://schemas.microsoft.com/office/drawing/2014/main" id="{F73F9F93-F815-1095-1861-C57589F66B29}"/>
              </a:ext>
            </a:extLst>
          </p:cNvPr>
          <p:cNvSpPr txBox="1"/>
          <p:nvPr/>
        </p:nvSpPr>
        <p:spPr>
          <a:xfrm>
            <a:off x="7659879" y="4412692"/>
            <a:ext cx="4273096" cy="254044"/>
          </a:xfrm>
          <a:prstGeom prst="rect">
            <a:avLst/>
          </a:prstGeom>
          <a:noFill/>
        </p:spPr>
        <p:txBody>
          <a:bodyPr wrap="square" rtlCol="0">
            <a:spAutoFit/>
          </a:bodyPr>
          <a:lstStyle/>
          <a:p>
            <a:pPr algn="ctr"/>
            <a:r>
              <a:rPr lang="sv-SE" sz="1051">
                <a:solidFill>
                  <a:schemeClr val="bg1"/>
                </a:solidFill>
                <a:latin typeface="Aptos" panose="020B0004020202020204" pitchFamily="34" charset="0"/>
                <a:ea typeface="Arial" panose="020B0604020202020204" pitchFamily="34" charset="-128"/>
                <a:cs typeface="Arial" panose="020B0604020202020204" pitchFamily="34" charset="-128"/>
              </a:rPr>
              <a:t>850 företag med 45 000 medarbetare</a:t>
            </a:r>
          </a:p>
        </p:txBody>
      </p:sp>
      <p:sp>
        <p:nvSpPr>
          <p:cNvPr id="9" name="Ellips 8">
            <a:extLst>
              <a:ext uri="{FF2B5EF4-FFF2-40B4-BE49-F238E27FC236}">
                <a16:creationId xmlns:a16="http://schemas.microsoft.com/office/drawing/2014/main" id="{24A8C470-3DC9-5082-2107-7F60B868A05E}"/>
              </a:ext>
            </a:extLst>
          </p:cNvPr>
          <p:cNvSpPr/>
          <p:nvPr/>
        </p:nvSpPr>
        <p:spPr>
          <a:xfrm>
            <a:off x="10360408" y="4867733"/>
            <a:ext cx="1080966" cy="108006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sv-SE" sz="1100">
                <a:solidFill>
                  <a:schemeClr val="accent1">
                    <a:lumMod val="75000"/>
                  </a:schemeClr>
                </a:solidFill>
                <a:latin typeface="Aptos" panose="020B0004020202020204" pitchFamily="34" charset="0"/>
              </a:rPr>
              <a:t>Medlems- företag</a:t>
            </a:r>
          </a:p>
        </p:txBody>
      </p:sp>
      <p:sp>
        <p:nvSpPr>
          <p:cNvPr id="13" name="Rubrik 1">
            <a:extLst>
              <a:ext uri="{FF2B5EF4-FFF2-40B4-BE49-F238E27FC236}">
                <a16:creationId xmlns:a16="http://schemas.microsoft.com/office/drawing/2014/main" id="{6E64AA34-57DB-A8E4-F02C-E3A4CB113DD1}"/>
              </a:ext>
            </a:extLst>
          </p:cNvPr>
          <p:cNvSpPr txBox="1">
            <a:spLocks/>
          </p:cNvSpPr>
          <p:nvPr/>
        </p:nvSpPr>
        <p:spPr>
          <a:xfrm>
            <a:off x="532692" y="500260"/>
            <a:ext cx="8648700" cy="1325563"/>
          </a:xfrm>
          <a:prstGeom prst="rect">
            <a:avLst/>
          </a:prstGeom>
        </p:spPr>
        <p:txBody>
          <a:bodyPr anchor="b">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a:latin typeface="Aptos ExtraBold" panose="020B0004020202020204" pitchFamily="34" charset="0"/>
              </a:rPr>
              <a:t>Innovationsföretagen, en del av Almega och Svenskt Näringsliv</a:t>
            </a:r>
          </a:p>
        </p:txBody>
      </p:sp>
      <p:pic>
        <p:nvPicPr>
          <p:cNvPr id="15" name="Bildobjekt 7">
            <a:extLst>
              <a:ext uri="{FF2B5EF4-FFF2-40B4-BE49-F238E27FC236}">
                <a16:creationId xmlns:a16="http://schemas.microsoft.com/office/drawing/2014/main" id="{00719A5B-EBAC-CC1C-3A78-9F4CE86481E0}"/>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300038" y="6309378"/>
            <a:ext cx="2883414" cy="198121"/>
          </a:xfrm>
          <a:prstGeom prst="rect">
            <a:avLst/>
          </a:prstGeom>
        </p:spPr>
      </p:pic>
    </p:spTree>
    <p:extLst>
      <p:ext uri="{BB962C8B-B14F-4D97-AF65-F5344CB8AC3E}">
        <p14:creationId xmlns:p14="http://schemas.microsoft.com/office/powerpoint/2010/main" val="2285547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CB182-3CB3-D099-D206-45FCF7306433}"/>
            </a:ext>
          </a:extLst>
        </p:cNvPr>
        <p:cNvGrpSpPr/>
        <p:nvPr/>
      </p:nvGrpSpPr>
      <p:grpSpPr>
        <a:xfrm>
          <a:off x="0" y="0"/>
          <a:ext cx="0" cy="0"/>
          <a:chOff x="0" y="0"/>
          <a:chExt cx="0" cy="0"/>
        </a:xfrm>
      </p:grpSpPr>
      <p:pic>
        <p:nvPicPr>
          <p:cNvPr id="11" name="Picture 10" descr="A person drawing a drawing on a paper&#10;&#10;Description automatically generated">
            <a:extLst>
              <a:ext uri="{FF2B5EF4-FFF2-40B4-BE49-F238E27FC236}">
                <a16:creationId xmlns:a16="http://schemas.microsoft.com/office/drawing/2014/main" id="{9B1C67A3-27D1-1243-3BDC-072F0C97A469}"/>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0"/>
            <a:ext cx="5737123" cy="6858000"/>
          </a:xfrm>
          <a:prstGeom prst="rect">
            <a:avLst/>
          </a:prstGeom>
        </p:spPr>
      </p:pic>
      <p:pic>
        <p:nvPicPr>
          <p:cNvPr id="12" name="Bildobjekt 11">
            <a:extLst>
              <a:ext uri="{FF2B5EF4-FFF2-40B4-BE49-F238E27FC236}">
                <a16:creationId xmlns:a16="http://schemas.microsoft.com/office/drawing/2014/main" id="{D9608D2A-6111-1502-EBAE-9F19D6E53D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2013" y="3250574"/>
            <a:ext cx="4273096" cy="356853"/>
          </a:xfrm>
          <a:prstGeom prst="rect">
            <a:avLst/>
          </a:prstGeom>
        </p:spPr>
      </p:pic>
      <p:sp>
        <p:nvSpPr>
          <p:cNvPr id="7" name="Platshållare för innehåll 2">
            <a:extLst>
              <a:ext uri="{FF2B5EF4-FFF2-40B4-BE49-F238E27FC236}">
                <a16:creationId xmlns:a16="http://schemas.microsoft.com/office/drawing/2014/main" id="{D254C18A-2B1A-584F-1707-398088823902}"/>
              </a:ext>
            </a:extLst>
          </p:cNvPr>
          <p:cNvSpPr txBox="1">
            <a:spLocks/>
          </p:cNvSpPr>
          <p:nvPr/>
        </p:nvSpPr>
        <p:spPr>
          <a:xfrm>
            <a:off x="6454880" y="2236029"/>
            <a:ext cx="5183187" cy="274279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sv-SE" sz="1800">
                <a:latin typeface="Aptos" panose="020B0004020202020204" pitchFamily="34" charset="0"/>
              </a:rPr>
              <a:t>Näringspolitisk påverkan</a:t>
            </a:r>
          </a:p>
          <a:p>
            <a:pPr>
              <a:lnSpc>
                <a:spcPct val="100000"/>
              </a:lnSpc>
              <a:spcBef>
                <a:spcPts val="0"/>
              </a:spcBef>
              <a:spcAft>
                <a:spcPts val="600"/>
              </a:spcAft>
            </a:pPr>
            <a:r>
              <a:rPr lang="sv-SE" sz="1800">
                <a:latin typeface="Aptos" panose="020B0004020202020204" pitchFamily="34" charset="0"/>
              </a:rPr>
              <a:t>Kollektivavtal och arbetsgivarservice</a:t>
            </a:r>
          </a:p>
          <a:p>
            <a:pPr>
              <a:lnSpc>
                <a:spcPct val="100000"/>
              </a:lnSpc>
              <a:spcBef>
                <a:spcPts val="0"/>
              </a:spcBef>
              <a:spcAft>
                <a:spcPts val="600"/>
              </a:spcAft>
            </a:pPr>
            <a:r>
              <a:rPr lang="sv-SE" sz="1800">
                <a:latin typeface="Aptos" panose="020B0004020202020204" pitchFamily="34" charset="0"/>
              </a:rPr>
              <a:t>Nätverk och utbildning</a:t>
            </a:r>
          </a:p>
          <a:p>
            <a:pPr>
              <a:lnSpc>
                <a:spcPct val="100000"/>
              </a:lnSpc>
              <a:spcBef>
                <a:spcPts val="0"/>
              </a:spcBef>
              <a:spcAft>
                <a:spcPts val="600"/>
              </a:spcAft>
            </a:pPr>
            <a:r>
              <a:rPr lang="sv-SE" sz="1800">
                <a:latin typeface="Aptos" panose="020B0004020202020204" pitchFamily="34" charset="0"/>
              </a:rPr>
              <a:t>Branschstatistik och konjunkturanalyser</a:t>
            </a:r>
          </a:p>
          <a:p>
            <a:pPr>
              <a:lnSpc>
                <a:spcPct val="100000"/>
              </a:lnSpc>
              <a:spcBef>
                <a:spcPts val="0"/>
              </a:spcBef>
              <a:spcAft>
                <a:spcPts val="600"/>
              </a:spcAft>
            </a:pPr>
            <a:r>
              <a:rPr lang="sv-SE" sz="1800">
                <a:latin typeface="Aptos" panose="020B0004020202020204" pitchFamily="34" charset="0"/>
              </a:rPr>
              <a:t>Branschspecifikt faktorprisindex – K21</a:t>
            </a:r>
          </a:p>
          <a:p>
            <a:pPr>
              <a:lnSpc>
                <a:spcPct val="100000"/>
              </a:lnSpc>
              <a:spcBef>
                <a:spcPts val="0"/>
              </a:spcBef>
              <a:spcAft>
                <a:spcPts val="600"/>
              </a:spcAft>
            </a:pPr>
            <a:endParaRPr lang="sv-SE" sz="1800">
              <a:latin typeface="Aptos" panose="020B0004020202020204" pitchFamily="34" charset="0"/>
            </a:endParaRPr>
          </a:p>
          <a:p>
            <a:pPr marL="0" indent="0">
              <a:lnSpc>
                <a:spcPct val="100000"/>
              </a:lnSpc>
              <a:spcBef>
                <a:spcPts val="0"/>
              </a:spcBef>
              <a:spcAft>
                <a:spcPts val="600"/>
              </a:spcAft>
              <a:buNone/>
            </a:pPr>
            <a:r>
              <a:rPr lang="sv-SE" sz="1800" b="1">
                <a:latin typeface="Aptos" panose="020B0004020202020204" pitchFamily="34" charset="0"/>
              </a:rPr>
              <a:t>Innovationsföretagens tre prioriterade näringspolitiska frågor: </a:t>
            </a:r>
          </a:p>
          <a:p>
            <a:pPr>
              <a:lnSpc>
                <a:spcPct val="100000"/>
              </a:lnSpc>
              <a:spcBef>
                <a:spcPts val="0"/>
              </a:spcBef>
              <a:spcAft>
                <a:spcPts val="600"/>
              </a:spcAft>
            </a:pPr>
            <a:r>
              <a:rPr lang="sv-SE" sz="1800">
                <a:latin typeface="Aptos" panose="020B0004020202020204" pitchFamily="34" charset="0"/>
              </a:rPr>
              <a:t>Ökad konkurrenskraft</a:t>
            </a:r>
          </a:p>
          <a:p>
            <a:pPr>
              <a:lnSpc>
                <a:spcPct val="100000"/>
              </a:lnSpc>
              <a:spcBef>
                <a:spcPts val="0"/>
              </a:spcBef>
              <a:spcAft>
                <a:spcPts val="600"/>
              </a:spcAft>
            </a:pPr>
            <a:r>
              <a:rPr lang="sv-SE" sz="1800">
                <a:latin typeface="Aptos" panose="020B0004020202020204" pitchFamily="34" charset="0"/>
              </a:rPr>
              <a:t>Förbättrad kompetensförsörjning </a:t>
            </a:r>
          </a:p>
          <a:p>
            <a:pPr>
              <a:lnSpc>
                <a:spcPct val="100000"/>
              </a:lnSpc>
              <a:spcBef>
                <a:spcPts val="0"/>
              </a:spcBef>
              <a:spcAft>
                <a:spcPts val="600"/>
              </a:spcAft>
            </a:pPr>
            <a:r>
              <a:rPr lang="sv-SE" sz="1800">
                <a:latin typeface="Aptos" panose="020B0004020202020204" pitchFamily="34" charset="0"/>
              </a:rPr>
              <a:t>Snabbare klimatomställning</a:t>
            </a:r>
          </a:p>
        </p:txBody>
      </p:sp>
      <p:sp>
        <p:nvSpPr>
          <p:cNvPr id="8" name="Rubrik 1">
            <a:extLst>
              <a:ext uri="{FF2B5EF4-FFF2-40B4-BE49-F238E27FC236}">
                <a16:creationId xmlns:a16="http://schemas.microsoft.com/office/drawing/2014/main" id="{2C881016-5453-22FD-DE06-E0783F236A7A}"/>
              </a:ext>
            </a:extLst>
          </p:cNvPr>
          <p:cNvSpPr txBox="1">
            <a:spLocks/>
          </p:cNvSpPr>
          <p:nvPr/>
        </p:nvSpPr>
        <p:spPr>
          <a:xfrm>
            <a:off x="6454882" y="587325"/>
            <a:ext cx="5480107" cy="1325563"/>
          </a:xfrm>
          <a:prstGeom prst="rect">
            <a:avLst/>
          </a:prstGeom>
        </p:spPr>
        <p:txBody>
          <a:bodyPr anchor="b">
            <a:normAutofit fontScale="70000" lnSpcReduction="2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a:latin typeface="Aptos" panose="020B0004020202020204" pitchFamily="34" charset="0"/>
              </a:rPr>
              <a:t>Vad gör Innovationsföretagen och vad  innehåller medlemskapet? </a:t>
            </a:r>
          </a:p>
        </p:txBody>
      </p:sp>
      <p:pic>
        <p:nvPicPr>
          <p:cNvPr id="13" name="Picture 12">
            <a:extLst>
              <a:ext uri="{FF2B5EF4-FFF2-40B4-BE49-F238E27FC236}">
                <a16:creationId xmlns:a16="http://schemas.microsoft.com/office/drawing/2014/main" id="{57F83BAB-5A6B-D223-D5F1-76C9F526F8AA}"/>
              </a:ext>
            </a:extLst>
          </p:cNvPr>
          <p:cNvPicPr>
            <a:picLocks noChangeAspect="1"/>
          </p:cNvPicPr>
          <p:nvPr/>
        </p:nvPicPr>
        <p:blipFill>
          <a:blip r:embed="rId6"/>
          <a:srcRect b="7494"/>
          <a:stretch/>
        </p:blipFill>
        <p:spPr>
          <a:xfrm>
            <a:off x="2283950" y="4127297"/>
            <a:ext cx="1035984" cy="2730704"/>
          </a:xfrm>
          <a:prstGeom prst="rect">
            <a:avLst/>
          </a:prstGeom>
        </p:spPr>
      </p:pic>
    </p:spTree>
    <p:extLst>
      <p:ext uri="{BB962C8B-B14F-4D97-AF65-F5344CB8AC3E}">
        <p14:creationId xmlns:p14="http://schemas.microsoft.com/office/powerpoint/2010/main" val="1561986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CB182-3CB3-D099-D206-45FCF7306433}"/>
            </a:ext>
          </a:extLst>
        </p:cNvPr>
        <p:cNvGrpSpPr/>
        <p:nvPr/>
      </p:nvGrpSpPr>
      <p:grpSpPr>
        <a:xfrm>
          <a:off x="0" y="0"/>
          <a:ext cx="0" cy="0"/>
          <a:chOff x="0" y="0"/>
          <a:chExt cx="0" cy="0"/>
        </a:xfrm>
      </p:grpSpPr>
      <p:sp>
        <p:nvSpPr>
          <p:cNvPr id="2" name="Ellips 1">
            <a:extLst>
              <a:ext uri="{FF2B5EF4-FFF2-40B4-BE49-F238E27FC236}">
                <a16:creationId xmlns:a16="http://schemas.microsoft.com/office/drawing/2014/main" id="{EBDEE50D-4A07-A9FE-612B-038F18D01DE9}"/>
              </a:ext>
            </a:extLst>
          </p:cNvPr>
          <p:cNvSpPr/>
          <p:nvPr/>
        </p:nvSpPr>
        <p:spPr>
          <a:xfrm>
            <a:off x="5315883" y="1667217"/>
            <a:ext cx="1631880" cy="166626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48" name="Rounded Rectangle 1047">
            <a:extLst>
              <a:ext uri="{FF2B5EF4-FFF2-40B4-BE49-F238E27FC236}">
                <a16:creationId xmlns:a16="http://schemas.microsoft.com/office/drawing/2014/main" id="{27442D71-62E0-9E86-27D5-69DE25DBD44D}"/>
              </a:ext>
            </a:extLst>
          </p:cNvPr>
          <p:cNvSpPr/>
          <p:nvPr/>
        </p:nvSpPr>
        <p:spPr>
          <a:xfrm>
            <a:off x="4361545" y="4751933"/>
            <a:ext cx="3497943" cy="1128866"/>
          </a:xfrm>
          <a:prstGeom prst="roundRect">
            <a:avLst>
              <a:gd name="adj" fmla="val 50000"/>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nvGrpSpPr>
          <p:cNvPr id="48" name="Group 47">
            <a:extLst>
              <a:ext uri="{FF2B5EF4-FFF2-40B4-BE49-F238E27FC236}">
                <a16:creationId xmlns:a16="http://schemas.microsoft.com/office/drawing/2014/main" id="{84064BC2-A2BC-0A44-A3E1-2BFF5F8EF970}"/>
              </a:ext>
            </a:extLst>
          </p:cNvPr>
          <p:cNvGrpSpPr/>
          <p:nvPr/>
        </p:nvGrpSpPr>
        <p:grpSpPr>
          <a:xfrm>
            <a:off x="988469" y="2080624"/>
            <a:ext cx="3356185" cy="868847"/>
            <a:chOff x="877702" y="2339088"/>
            <a:chExt cx="3356185" cy="868847"/>
          </a:xfrm>
        </p:grpSpPr>
        <p:sp>
          <p:nvSpPr>
            <p:cNvPr id="46" name="Rounded Rectangle 45">
              <a:extLst>
                <a:ext uri="{FF2B5EF4-FFF2-40B4-BE49-F238E27FC236}">
                  <a16:creationId xmlns:a16="http://schemas.microsoft.com/office/drawing/2014/main" id="{A66F632D-61DF-EEB0-3F5C-52753C056D98}"/>
                </a:ext>
              </a:extLst>
            </p:cNvPr>
            <p:cNvSpPr/>
            <p:nvPr/>
          </p:nvSpPr>
          <p:spPr>
            <a:xfrm>
              <a:off x="877702" y="2339088"/>
              <a:ext cx="3356185" cy="43636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47" name="Rounded Rectangle 46">
              <a:extLst>
                <a:ext uri="{FF2B5EF4-FFF2-40B4-BE49-F238E27FC236}">
                  <a16:creationId xmlns:a16="http://schemas.microsoft.com/office/drawing/2014/main" id="{CAE61C7A-F49E-6BEC-7BC1-9A5E98EFD645}"/>
                </a:ext>
              </a:extLst>
            </p:cNvPr>
            <p:cNvSpPr/>
            <p:nvPr/>
          </p:nvSpPr>
          <p:spPr>
            <a:xfrm>
              <a:off x="877702" y="2771574"/>
              <a:ext cx="3356185" cy="436361"/>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6" name="Picture 2">
              <a:extLst>
                <a:ext uri="{FF2B5EF4-FFF2-40B4-BE49-F238E27FC236}">
                  <a16:creationId xmlns:a16="http://schemas.microsoft.com/office/drawing/2014/main" id="{0FAD208F-275A-37F0-951E-A118434EA90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3526" y="2440475"/>
              <a:ext cx="1260451" cy="241545"/>
            </a:xfrm>
            <a:prstGeom prst="rect">
              <a:avLst/>
            </a:prstGeom>
            <a:noFill/>
            <a:extLst>
              <a:ext uri="{909E8E84-426E-40DD-AFC4-6F175D3DCCD1}">
                <a14:hiddenFill xmlns:a14="http://schemas.microsoft.com/office/drawing/2010/main">
                  <a:solidFill>
                    <a:srgbClr val="FFFFFF"/>
                  </a:solidFill>
                </a14:hiddenFill>
              </a:ext>
            </a:extLst>
          </p:spPr>
        </p:pic>
        <p:pic>
          <p:nvPicPr>
            <p:cNvPr id="7" name="Bildobjekt 11">
              <a:extLst>
                <a:ext uri="{FF2B5EF4-FFF2-40B4-BE49-F238E27FC236}">
                  <a16:creationId xmlns:a16="http://schemas.microsoft.com/office/drawing/2014/main" id="{3CDC8038-A5F9-501C-7551-0496B56475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3526" y="2869295"/>
              <a:ext cx="2765814" cy="240919"/>
            </a:xfrm>
            <a:prstGeom prst="rect">
              <a:avLst/>
            </a:prstGeom>
          </p:spPr>
        </p:pic>
      </p:grpSp>
      <p:sp>
        <p:nvSpPr>
          <p:cNvPr id="14" name="Rubrik 1">
            <a:extLst>
              <a:ext uri="{FF2B5EF4-FFF2-40B4-BE49-F238E27FC236}">
                <a16:creationId xmlns:a16="http://schemas.microsoft.com/office/drawing/2014/main" id="{1155DF09-918B-779E-B133-E54F3828DF03}"/>
              </a:ext>
            </a:extLst>
          </p:cNvPr>
          <p:cNvSpPr txBox="1">
            <a:spLocks/>
          </p:cNvSpPr>
          <p:nvPr/>
        </p:nvSpPr>
        <p:spPr>
          <a:xfrm>
            <a:off x="548229" y="292091"/>
            <a:ext cx="10360646" cy="890313"/>
          </a:xfrm>
          <a:prstGeom prst="rect">
            <a:avLst/>
          </a:prstGeom>
        </p:spPr>
        <p:txBody>
          <a:bodyPr anchor="b">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4001">
                <a:latin typeface="Aptos ExtraBold" panose="020B0004020202020204" pitchFamily="34" charset="0"/>
              </a:rPr>
              <a:t>Kollektivavtalet: Del av svenska modellen</a:t>
            </a:r>
          </a:p>
        </p:txBody>
      </p:sp>
      <p:sp>
        <p:nvSpPr>
          <p:cNvPr id="15" name="TextBox 14">
            <a:extLst>
              <a:ext uri="{FF2B5EF4-FFF2-40B4-BE49-F238E27FC236}">
                <a16:creationId xmlns:a16="http://schemas.microsoft.com/office/drawing/2014/main" id="{8842EBA2-6DBC-C9AB-B2D7-D8176DE6B5D6}"/>
              </a:ext>
            </a:extLst>
          </p:cNvPr>
          <p:cNvSpPr txBox="1"/>
          <p:nvPr/>
        </p:nvSpPr>
        <p:spPr>
          <a:xfrm>
            <a:off x="560105" y="1227336"/>
            <a:ext cx="4324350" cy="369332"/>
          </a:xfrm>
          <a:prstGeom prst="rect">
            <a:avLst/>
          </a:prstGeom>
          <a:noFill/>
        </p:spPr>
        <p:txBody>
          <a:bodyPr wrap="square" rtlCol="0">
            <a:spAutoFit/>
          </a:bodyPr>
          <a:lstStyle/>
          <a:p>
            <a:r>
              <a:rPr lang="en-SE">
                <a:latin typeface="Aptos" panose="020B0004020202020204" pitchFamily="34" charset="0"/>
              </a:rPr>
              <a:t>Parter på arbetsmarknaden i vår sektor.</a:t>
            </a:r>
          </a:p>
        </p:txBody>
      </p:sp>
      <p:grpSp>
        <p:nvGrpSpPr>
          <p:cNvPr id="32" name="Group 31">
            <a:extLst>
              <a:ext uri="{FF2B5EF4-FFF2-40B4-BE49-F238E27FC236}">
                <a16:creationId xmlns:a16="http://schemas.microsoft.com/office/drawing/2014/main" id="{4A269EDB-C440-B229-3551-7008E3FF477E}"/>
              </a:ext>
            </a:extLst>
          </p:cNvPr>
          <p:cNvGrpSpPr/>
          <p:nvPr/>
        </p:nvGrpSpPr>
        <p:grpSpPr>
          <a:xfrm>
            <a:off x="7969507" y="1847405"/>
            <a:ext cx="3431995" cy="1311688"/>
            <a:chOff x="7787811" y="1915736"/>
            <a:chExt cx="4098671" cy="1566487"/>
          </a:xfrm>
        </p:grpSpPr>
        <p:grpSp>
          <p:nvGrpSpPr>
            <p:cNvPr id="30" name="Group 29">
              <a:extLst>
                <a:ext uri="{FF2B5EF4-FFF2-40B4-BE49-F238E27FC236}">
                  <a16:creationId xmlns:a16="http://schemas.microsoft.com/office/drawing/2014/main" id="{82D28E6E-021C-B723-753C-03072686E234}"/>
                </a:ext>
              </a:extLst>
            </p:cNvPr>
            <p:cNvGrpSpPr/>
            <p:nvPr/>
          </p:nvGrpSpPr>
          <p:grpSpPr>
            <a:xfrm>
              <a:off x="7787811" y="1915736"/>
              <a:ext cx="4098671" cy="1566487"/>
              <a:chOff x="7787811" y="1915736"/>
              <a:chExt cx="4098671" cy="1566487"/>
            </a:xfrm>
          </p:grpSpPr>
          <p:sp>
            <p:nvSpPr>
              <p:cNvPr id="27" name="Oval 26">
                <a:extLst>
                  <a:ext uri="{FF2B5EF4-FFF2-40B4-BE49-F238E27FC236}">
                    <a16:creationId xmlns:a16="http://schemas.microsoft.com/office/drawing/2014/main" id="{F593A224-9A58-CE02-3E8B-853A4FC41C23}"/>
                  </a:ext>
                </a:extLst>
              </p:cNvPr>
              <p:cNvSpPr/>
              <p:nvPr/>
            </p:nvSpPr>
            <p:spPr>
              <a:xfrm>
                <a:off x="7787811" y="1915736"/>
                <a:ext cx="1566487" cy="15664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8" name="Oval 27">
                <a:extLst>
                  <a:ext uri="{FF2B5EF4-FFF2-40B4-BE49-F238E27FC236}">
                    <a16:creationId xmlns:a16="http://schemas.microsoft.com/office/drawing/2014/main" id="{2E0539B3-B0AB-F9AE-DAEB-50A94DE59A53}"/>
                  </a:ext>
                </a:extLst>
              </p:cNvPr>
              <p:cNvSpPr/>
              <p:nvPr/>
            </p:nvSpPr>
            <p:spPr>
              <a:xfrm>
                <a:off x="9053903" y="1915736"/>
                <a:ext cx="1566487" cy="15664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9" name="Oval 28">
                <a:extLst>
                  <a:ext uri="{FF2B5EF4-FFF2-40B4-BE49-F238E27FC236}">
                    <a16:creationId xmlns:a16="http://schemas.microsoft.com/office/drawing/2014/main" id="{0F026133-5902-BE2C-4B45-10BB7F79C47F}"/>
                  </a:ext>
                </a:extLst>
              </p:cNvPr>
              <p:cNvSpPr/>
              <p:nvPr/>
            </p:nvSpPr>
            <p:spPr>
              <a:xfrm>
                <a:off x="10319995" y="1915736"/>
                <a:ext cx="1566487" cy="15664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pic>
          <p:nvPicPr>
            <p:cNvPr id="9" name="Picture 2" descr="Sveriges Arkitekter – Wikipedia">
              <a:extLst>
                <a:ext uri="{FF2B5EF4-FFF2-40B4-BE49-F238E27FC236}">
                  <a16:creationId xmlns:a16="http://schemas.microsoft.com/office/drawing/2014/main" id="{890720FA-65B1-0091-12FD-9B45B378732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20390" y="2420226"/>
              <a:ext cx="1115011" cy="5575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å med i Unionen - Bli medlem i facket">
              <a:extLst>
                <a:ext uri="{FF2B5EF4-FFF2-40B4-BE49-F238E27FC236}">
                  <a16:creationId xmlns:a16="http://schemas.microsoft.com/office/drawing/2014/main" id="{D20E405D-7863-ADB2-E6E2-992ADD6A9CB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022283" y="2528229"/>
              <a:ext cx="1629728" cy="341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veriges Ingenjörers logotyp | Sveriges Ingenjörer">
              <a:extLst>
                <a:ext uri="{FF2B5EF4-FFF2-40B4-BE49-F238E27FC236}">
                  <a16:creationId xmlns:a16="http://schemas.microsoft.com/office/drawing/2014/main" id="{377590BB-DF62-F8C7-FE3F-95B40B133D2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212271" y="2157083"/>
              <a:ext cx="717568" cy="963898"/>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ruta 23">
            <a:extLst>
              <a:ext uri="{FF2B5EF4-FFF2-40B4-BE49-F238E27FC236}">
                <a16:creationId xmlns:a16="http://schemas.microsoft.com/office/drawing/2014/main" id="{2D400E42-07DA-2A4B-84DE-7E7E95CB7FEE}"/>
              </a:ext>
            </a:extLst>
          </p:cNvPr>
          <p:cNvSpPr txBox="1"/>
          <p:nvPr/>
        </p:nvSpPr>
        <p:spPr>
          <a:xfrm>
            <a:off x="8186181" y="3190881"/>
            <a:ext cx="2984046" cy="338554"/>
          </a:xfrm>
          <a:prstGeom prst="rect">
            <a:avLst/>
          </a:prstGeom>
          <a:noFill/>
        </p:spPr>
        <p:txBody>
          <a:bodyPr wrap="square" rtlCol="0">
            <a:spAutoFit/>
          </a:bodyPr>
          <a:lstStyle/>
          <a:p>
            <a:pPr algn="ctr"/>
            <a:r>
              <a:rPr lang="sv-SE" sz="1600">
                <a:latin typeface="Aptos" panose="020B0004020202020204" pitchFamily="34" charset="0"/>
              </a:rPr>
              <a:t>Fack/Arbetstagarorganisationer</a:t>
            </a:r>
          </a:p>
        </p:txBody>
      </p:sp>
      <p:sp>
        <p:nvSpPr>
          <p:cNvPr id="49" name="textruta 23">
            <a:extLst>
              <a:ext uri="{FF2B5EF4-FFF2-40B4-BE49-F238E27FC236}">
                <a16:creationId xmlns:a16="http://schemas.microsoft.com/office/drawing/2014/main" id="{277072A5-54DD-041E-FAED-9D1475EFDB72}"/>
              </a:ext>
            </a:extLst>
          </p:cNvPr>
          <p:cNvSpPr txBox="1"/>
          <p:nvPr/>
        </p:nvSpPr>
        <p:spPr>
          <a:xfrm>
            <a:off x="1267691" y="3190880"/>
            <a:ext cx="2699016" cy="338554"/>
          </a:xfrm>
          <a:prstGeom prst="rect">
            <a:avLst/>
          </a:prstGeom>
          <a:noFill/>
        </p:spPr>
        <p:txBody>
          <a:bodyPr wrap="square" rtlCol="0">
            <a:spAutoFit/>
          </a:bodyPr>
          <a:lstStyle/>
          <a:p>
            <a:pPr algn="ctr"/>
            <a:r>
              <a:rPr lang="sv-SE" sz="1600">
                <a:latin typeface="Aptos" panose="020B0004020202020204" pitchFamily="34" charset="0"/>
              </a:rPr>
              <a:t>Arbetsgivarorganisation</a:t>
            </a:r>
          </a:p>
        </p:txBody>
      </p:sp>
      <p:grpSp>
        <p:nvGrpSpPr>
          <p:cNvPr id="1038" name="Group 1037">
            <a:extLst>
              <a:ext uri="{FF2B5EF4-FFF2-40B4-BE49-F238E27FC236}">
                <a16:creationId xmlns:a16="http://schemas.microsoft.com/office/drawing/2014/main" id="{5857E537-E01D-FF9C-8F7D-393B1DD73FC8}"/>
              </a:ext>
            </a:extLst>
          </p:cNvPr>
          <p:cNvGrpSpPr/>
          <p:nvPr/>
        </p:nvGrpSpPr>
        <p:grpSpPr>
          <a:xfrm>
            <a:off x="1780719" y="3681283"/>
            <a:ext cx="1434806" cy="1434806"/>
            <a:chOff x="1780718" y="4172005"/>
            <a:chExt cx="1434806" cy="1434806"/>
          </a:xfrm>
        </p:grpSpPr>
        <p:sp>
          <p:nvSpPr>
            <p:cNvPr id="1031" name="Oval 1030">
              <a:extLst>
                <a:ext uri="{FF2B5EF4-FFF2-40B4-BE49-F238E27FC236}">
                  <a16:creationId xmlns:a16="http://schemas.microsoft.com/office/drawing/2014/main" id="{1DEC926E-1C08-419B-9FB8-D5479C2F3B37}"/>
                </a:ext>
              </a:extLst>
            </p:cNvPr>
            <p:cNvSpPr/>
            <p:nvPr/>
          </p:nvSpPr>
          <p:spPr>
            <a:xfrm>
              <a:off x="1780718" y="4172005"/>
              <a:ext cx="1434806" cy="1434806"/>
            </a:xfrm>
            <a:prstGeom prst="ellipse">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51" name="Graphic 50" descr="Work from home desk outline">
              <a:extLst>
                <a:ext uri="{FF2B5EF4-FFF2-40B4-BE49-F238E27FC236}">
                  <a16:creationId xmlns:a16="http://schemas.microsoft.com/office/drawing/2014/main" id="{C863860A-5000-CFE3-E509-2180C3E9B0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77463" y="4236788"/>
              <a:ext cx="1247312" cy="1247312"/>
            </a:xfrm>
            <a:prstGeom prst="rect">
              <a:avLst/>
            </a:prstGeom>
          </p:spPr>
        </p:pic>
      </p:grpSp>
      <p:grpSp>
        <p:nvGrpSpPr>
          <p:cNvPr id="1034" name="Group 1033">
            <a:extLst>
              <a:ext uri="{FF2B5EF4-FFF2-40B4-BE49-F238E27FC236}">
                <a16:creationId xmlns:a16="http://schemas.microsoft.com/office/drawing/2014/main" id="{C26D0873-9B53-20E5-CE49-537A32A9963D}"/>
              </a:ext>
            </a:extLst>
          </p:cNvPr>
          <p:cNvGrpSpPr/>
          <p:nvPr/>
        </p:nvGrpSpPr>
        <p:grpSpPr>
          <a:xfrm>
            <a:off x="8968100" y="3681283"/>
            <a:ext cx="1434806" cy="1434806"/>
            <a:chOff x="8968099" y="4172005"/>
            <a:chExt cx="1434806" cy="1434806"/>
          </a:xfrm>
        </p:grpSpPr>
        <p:sp>
          <p:nvSpPr>
            <p:cNvPr id="1029" name="Oval 1028">
              <a:extLst>
                <a:ext uri="{FF2B5EF4-FFF2-40B4-BE49-F238E27FC236}">
                  <a16:creationId xmlns:a16="http://schemas.microsoft.com/office/drawing/2014/main" id="{2109AEEA-898B-C1C2-B011-A7FB4521DE7E}"/>
                </a:ext>
              </a:extLst>
            </p:cNvPr>
            <p:cNvSpPr/>
            <p:nvPr/>
          </p:nvSpPr>
          <p:spPr>
            <a:xfrm>
              <a:off x="8968099" y="4172005"/>
              <a:ext cx="1434806" cy="1434806"/>
            </a:xfrm>
            <a:prstGeom prst="ellipse">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55" name="Graphic 54" descr="Meeting outline">
              <a:extLst>
                <a:ext uri="{FF2B5EF4-FFF2-40B4-BE49-F238E27FC236}">
                  <a16:creationId xmlns:a16="http://schemas.microsoft.com/office/drawing/2014/main" id="{A4441740-6724-E692-E8F5-B380D94AF6B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60369" y="4318922"/>
              <a:ext cx="1027965" cy="1027965"/>
            </a:xfrm>
            <a:prstGeom prst="rect">
              <a:avLst/>
            </a:prstGeom>
          </p:spPr>
        </p:pic>
      </p:grpSp>
      <p:sp>
        <p:nvSpPr>
          <p:cNvPr id="56" name="textruta 23">
            <a:extLst>
              <a:ext uri="{FF2B5EF4-FFF2-40B4-BE49-F238E27FC236}">
                <a16:creationId xmlns:a16="http://schemas.microsoft.com/office/drawing/2014/main" id="{EE4B0471-F530-7010-2764-006527529C87}"/>
              </a:ext>
            </a:extLst>
          </p:cNvPr>
          <p:cNvSpPr txBox="1"/>
          <p:nvPr/>
        </p:nvSpPr>
        <p:spPr>
          <a:xfrm>
            <a:off x="8328696" y="5165011"/>
            <a:ext cx="2699016" cy="338554"/>
          </a:xfrm>
          <a:prstGeom prst="rect">
            <a:avLst/>
          </a:prstGeom>
          <a:noFill/>
        </p:spPr>
        <p:txBody>
          <a:bodyPr wrap="square" rtlCol="0">
            <a:spAutoFit/>
          </a:bodyPr>
          <a:lstStyle/>
          <a:p>
            <a:pPr algn="ctr"/>
            <a:r>
              <a:rPr lang="sv-SE" sz="1600">
                <a:latin typeface="Aptos" panose="020B0004020202020204" pitchFamily="34" charset="0"/>
              </a:rPr>
              <a:t>Lokala föreningar</a:t>
            </a:r>
          </a:p>
        </p:txBody>
      </p:sp>
      <p:sp>
        <p:nvSpPr>
          <p:cNvPr id="57" name="textruta 23">
            <a:extLst>
              <a:ext uri="{FF2B5EF4-FFF2-40B4-BE49-F238E27FC236}">
                <a16:creationId xmlns:a16="http://schemas.microsoft.com/office/drawing/2014/main" id="{8EE851E5-25FB-3792-54D2-0E78319A8818}"/>
              </a:ext>
            </a:extLst>
          </p:cNvPr>
          <p:cNvSpPr txBox="1"/>
          <p:nvPr/>
        </p:nvSpPr>
        <p:spPr>
          <a:xfrm>
            <a:off x="1190325" y="5165011"/>
            <a:ext cx="2699016" cy="338554"/>
          </a:xfrm>
          <a:prstGeom prst="rect">
            <a:avLst/>
          </a:prstGeom>
          <a:noFill/>
        </p:spPr>
        <p:txBody>
          <a:bodyPr wrap="square" rtlCol="0">
            <a:spAutoFit/>
          </a:bodyPr>
          <a:lstStyle/>
          <a:p>
            <a:pPr algn="ctr"/>
            <a:r>
              <a:rPr lang="sv-SE" sz="1600">
                <a:latin typeface="Aptos" panose="020B0004020202020204" pitchFamily="34" charset="0"/>
              </a:rPr>
              <a:t>Arbetsgivare</a:t>
            </a:r>
          </a:p>
        </p:txBody>
      </p:sp>
      <p:sp>
        <p:nvSpPr>
          <p:cNvPr id="58" name="textruta 23">
            <a:extLst>
              <a:ext uri="{FF2B5EF4-FFF2-40B4-BE49-F238E27FC236}">
                <a16:creationId xmlns:a16="http://schemas.microsoft.com/office/drawing/2014/main" id="{1406BF9D-F0B7-368C-4E2D-7BCDC35F5345}"/>
              </a:ext>
            </a:extLst>
          </p:cNvPr>
          <p:cNvSpPr txBox="1"/>
          <p:nvPr/>
        </p:nvSpPr>
        <p:spPr>
          <a:xfrm>
            <a:off x="4746493" y="5913407"/>
            <a:ext cx="2699016" cy="338554"/>
          </a:xfrm>
          <a:prstGeom prst="rect">
            <a:avLst/>
          </a:prstGeom>
          <a:noFill/>
        </p:spPr>
        <p:txBody>
          <a:bodyPr wrap="square" rtlCol="0">
            <a:spAutoFit/>
          </a:bodyPr>
          <a:lstStyle/>
          <a:p>
            <a:pPr algn="ctr"/>
            <a:r>
              <a:rPr lang="sv-SE" sz="1600">
                <a:latin typeface="Aptos" panose="020B0004020202020204" pitchFamily="34" charset="0"/>
              </a:rPr>
              <a:t>Medlemmar/anställda</a:t>
            </a:r>
          </a:p>
        </p:txBody>
      </p:sp>
      <p:cxnSp>
        <p:nvCxnSpPr>
          <p:cNvPr id="60" name="Straight Arrow Connector 59">
            <a:extLst>
              <a:ext uri="{FF2B5EF4-FFF2-40B4-BE49-F238E27FC236}">
                <a16:creationId xmlns:a16="http://schemas.microsoft.com/office/drawing/2014/main" id="{F6F6CE6C-A331-FB06-120B-3C5D90718331}"/>
              </a:ext>
            </a:extLst>
          </p:cNvPr>
          <p:cNvCxnSpPr/>
          <p:nvPr/>
        </p:nvCxnSpPr>
        <p:spPr>
          <a:xfrm>
            <a:off x="7000407" y="2502448"/>
            <a:ext cx="957948" cy="0"/>
          </a:xfrm>
          <a:prstGeom prst="straightConnector1">
            <a:avLst/>
          </a:prstGeom>
          <a:ln w="25400">
            <a:headEnd type="arrow"/>
            <a:tailEnd type="oval"/>
          </a:ln>
        </p:spPr>
        <p:style>
          <a:lnRef idx="1">
            <a:schemeClr val="accent1"/>
          </a:lnRef>
          <a:fillRef idx="0">
            <a:schemeClr val="accent1"/>
          </a:fillRef>
          <a:effectRef idx="0">
            <a:schemeClr val="accent1"/>
          </a:effectRef>
          <a:fontRef idx="minor">
            <a:schemeClr val="tx1"/>
          </a:fontRef>
        </p:style>
      </p:cxnSp>
      <p:cxnSp>
        <p:nvCxnSpPr>
          <p:cNvPr id="1025" name="Straight Arrow Connector 1024">
            <a:extLst>
              <a:ext uri="{FF2B5EF4-FFF2-40B4-BE49-F238E27FC236}">
                <a16:creationId xmlns:a16="http://schemas.microsoft.com/office/drawing/2014/main" id="{4E40D91D-8408-1E98-4180-B5BC7175BD34}"/>
              </a:ext>
            </a:extLst>
          </p:cNvPr>
          <p:cNvCxnSpPr>
            <a:cxnSpLocks/>
          </p:cNvCxnSpPr>
          <p:nvPr/>
        </p:nvCxnSpPr>
        <p:spPr>
          <a:xfrm flipH="1" flipV="1">
            <a:off x="4361543" y="2502451"/>
            <a:ext cx="961660" cy="11139"/>
          </a:xfrm>
          <a:prstGeom prst="straightConnector1">
            <a:avLst/>
          </a:prstGeom>
          <a:ln w="25400">
            <a:headEnd type="arrow"/>
            <a:tailEnd type="oval"/>
          </a:ln>
        </p:spPr>
        <p:style>
          <a:lnRef idx="1">
            <a:schemeClr val="accent1"/>
          </a:lnRef>
          <a:fillRef idx="0">
            <a:schemeClr val="accent1"/>
          </a:fillRef>
          <a:effectRef idx="0">
            <a:schemeClr val="accent1"/>
          </a:effectRef>
          <a:fontRef idx="minor">
            <a:schemeClr val="tx1"/>
          </a:fontRef>
        </p:style>
      </p:cxnSp>
      <p:cxnSp>
        <p:nvCxnSpPr>
          <p:cNvPr id="1033" name="Straight Arrow Connector 1032">
            <a:extLst>
              <a:ext uri="{FF2B5EF4-FFF2-40B4-BE49-F238E27FC236}">
                <a16:creationId xmlns:a16="http://schemas.microsoft.com/office/drawing/2014/main" id="{BF41D92A-803F-D06F-95B9-7A465A70E13E}"/>
              </a:ext>
            </a:extLst>
          </p:cNvPr>
          <p:cNvCxnSpPr>
            <a:cxnSpLocks/>
          </p:cNvCxnSpPr>
          <p:nvPr/>
        </p:nvCxnSpPr>
        <p:spPr>
          <a:xfrm>
            <a:off x="6868797" y="4189509"/>
            <a:ext cx="2134385" cy="0"/>
          </a:xfrm>
          <a:prstGeom prst="straightConnector1">
            <a:avLst/>
          </a:prstGeom>
          <a:ln w="25400">
            <a:solidFill>
              <a:schemeClr val="accent1"/>
            </a:solidFill>
            <a:headEnd type="arrow"/>
            <a:tailEnd type="oval"/>
          </a:ln>
        </p:spPr>
        <p:style>
          <a:lnRef idx="1">
            <a:schemeClr val="accent1"/>
          </a:lnRef>
          <a:fillRef idx="0">
            <a:schemeClr val="accent1"/>
          </a:fillRef>
          <a:effectRef idx="0">
            <a:schemeClr val="accent1"/>
          </a:effectRef>
          <a:fontRef idx="minor">
            <a:schemeClr val="tx1"/>
          </a:fontRef>
        </p:style>
      </p:cxnSp>
      <p:cxnSp>
        <p:nvCxnSpPr>
          <p:cNvPr id="1037" name="Straight Arrow Connector 1036">
            <a:extLst>
              <a:ext uri="{FF2B5EF4-FFF2-40B4-BE49-F238E27FC236}">
                <a16:creationId xmlns:a16="http://schemas.microsoft.com/office/drawing/2014/main" id="{E20B69BC-D4A8-84BB-169F-16D8CD337835}"/>
              </a:ext>
            </a:extLst>
          </p:cNvPr>
          <p:cNvCxnSpPr>
            <a:cxnSpLocks/>
          </p:cNvCxnSpPr>
          <p:nvPr/>
        </p:nvCxnSpPr>
        <p:spPr>
          <a:xfrm flipH="1">
            <a:off x="3169581" y="4189509"/>
            <a:ext cx="2153624" cy="0"/>
          </a:xfrm>
          <a:prstGeom prst="straightConnector1">
            <a:avLst/>
          </a:prstGeom>
          <a:ln w="25400">
            <a:headEnd type="arrow"/>
            <a:tailEnd type="oval"/>
          </a:ln>
        </p:spPr>
        <p:style>
          <a:lnRef idx="1">
            <a:schemeClr val="accent1"/>
          </a:lnRef>
          <a:fillRef idx="0">
            <a:schemeClr val="accent1"/>
          </a:fillRef>
          <a:effectRef idx="0">
            <a:schemeClr val="accent1"/>
          </a:effectRef>
          <a:fontRef idx="minor">
            <a:schemeClr val="tx1"/>
          </a:fontRef>
        </p:style>
      </p:cxnSp>
      <p:sp>
        <p:nvSpPr>
          <p:cNvPr id="1043" name="Arc 1042">
            <a:extLst>
              <a:ext uri="{FF2B5EF4-FFF2-40B4-BE49-F238E27FC236}">
                <a16:creationId xmlns:a16="http://schemas.microsoft.com/office/drawing/2014/main" id="{61E56DFE-B90E-7A27-1824-8326B05EF0BF}"/>
              </a:ext>
            </a:extLst>
          </p:cNvPr>
          <p:cNvSpPr/>
          <p:nvPr/>
        </p:nvSpPr>
        <p:spPr>
          <a:xfrm rot="5400000">
            <a:off x="9726184" y="2927488"/>
            <a:ext cx="1283280" cy="1283280"/>
          </a:xfrm>
          <a:prstGeom prst="arc">
            <a:avLst/>
          </a:prstGeom>
          <a:ln w="25400">
            <a:headEnd type="arrow"/>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1044" name="Arc 1043">
            <a:extLst>
              <a:ext uri="{FF2B5EF4-FFF2-40B4-BE49-F238E27FC236}">
                <a16:creationId xmlns:a16="http://schemas.microsoft.com/office/drawing/2014/main" id="{534D185F-B549-3787-1975-2F50F0977AB8}"/>
              </a:ext>
            </a:extLst>
          </p:cNvPr>
          <p:cNvSpPr/>
          <p:nvPr/>
        </p:nvSpPr>
        <p:spPr>
          <a:xfrm rot="10800000">
            <a:off x="1160185" y="2927488"/>
            <a:ext cx="1283280" cy="1283280"/>
          </a:xfrm>
          <a:prstGeom prst="arc">
            <a:avLst/>
          </a:prstGeom>
          <a:ln w="25400">
            <a:headEnd type="ova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grpSp>
        <p:nvGrpSpPr>
          <p:cNvPr id="1047" name="Group 1046">
            <a:extLst>
              <a:ext uri="{FF2B5EF4-FFF2-40B4-BE49-F238E27FC236}">
                <a16:creationId xmlns:a16="http://schemas.microsoft.com/office/drawing/2014/main" id="{8D15015F-F4C3-0B29-FAA5-31C23F04CE90}"/>
              </a:ext>
            </a:extLst>
          </p:cNvPr>
          <p:cNvGrpSpPr/>
          <p:nvPr/>
        </p:nvGrpSpPr>
        <p:grpSpPr>
          <a:xfrm>
            <a:off x="4724400" y="4857191"/>
            <a:ext cx="2743200" cy="914400"/>
            <a:chOff x="4724400" y="5347912"/>
            <a:chExt cx="2743200" cy="914400"/>
          </a:xfrm>
          <a:solidFill>
            <a:schemeClr val="bg1"/>
          </a:solidFill>
        </p:grpSpPr>
        <p:pic>
          <p:nvPicPr>
            <p:cNvPr id="53" name="Graphic 52" descr="Group of people outline">
              <a:extLst>
                <a:ext uri="{FF2B5EF4-FFF2-40B4-BE49-F238E27FC236}">
                  <a16:creationId xmlns:a16="http://schemas.microsoft.com/office/drawing/2014/main" id="{9CFA1D15-7EAB-25EF-B8AF-1041993DD8B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38800" y="5347912"/>
              <a:ext cx="914400" cy="914400"/>
            </a:xfrm>
            <a:prstGeom prst="rect">
              <a:avLst/>
            </a:prstGeom>
          </p:spPr>
        </p:pic>
        <p:pic>
          <p:nvPicPr>
            <p:cNvPr id="1045" name="Graphic 1044" descr="Group of people outline">
              <a:extLst>
                <a:ext uri="{FF2B5EF4-FFF2-40B4-BE49-F238E27FC236}">
                  <a16:creationId xmlns:a16="http://schemas.microsoft.com/office/drawing/2014/main" id="{10488D20-374B-1A52-3E15-27CECC940BF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24400" y="5347912"/>
              <a:ext cx="914400" cy="914400"/>
            </a:xfrm>
            <a:prstGeom prst="rect">
              <a:avLst/>
            </a:prstGeom>
          </p:spPr>
        </p:pic>
        <p:pic>
          <p:nvPicPr>
            <p:cNvPr id="1046" name="Graphic 1045" descr="Group of people outline">
              <a:extLst>
                <a:ext uri="{FF2B5EF4-FFF2-40B4-BE49-F238E27FC236}">
                  <a16:creationId xmlns:a16="http://schemas.microsoft.com/office/drawing/2014/main" id="{B32B04C0-954C-1EBB-5DD3-F8633C6E713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53200" y="5347912"/>
              <a:ext cx="914400" cy="914400"/>
            </a:xfrm>
            <a:prstGeom prst="rect">
              <a:avLst/>
            </a:prstGeom>
          </p:spPr>
        </p:pic>
      </p:grpSp>
      <p:sp>
        <p:nvSpPr>
          <p:cNvPr id="1049" name="Arc 1048">
            <a:extLst>
              <a:ext uri="{FF2B5EF4-FFF2-40B4-BE49-F238E27FC236}">
                <a16:creationId xmlns:a16="http://schemas.microsoft.com/office/drawing/2014/main" id="{6BE91101-08A3-D5B1-D2CB-E58629ED6022}"/>
              </a:ext>
            </a:extLst>
          </p:cNvPr>
          <p:cNvSpPr/>
          <p:nvPr/>
        </p:nvSpPr>
        <p:spPr>
          <a:xfrm rot="5400000">
            <a:off x="7206957" y="3507570"/>
            <a:ext cx="1311688" cy="2364944"/>
          </a:xfrm>
          <a:prstGeom prst="arc">
            <a:avLst>
              <a:gd name="adj1" fmla="val 16573787"/>
              <a:gd name="adj2" fmla="val 0"/>
            </a:avLst>
          </a:prstGeom>
          <a:ln w="25400">
            <a:headEnd type="arrow"/>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1050" name="Arc 1049">
            <a:extLst>
              <a:ext uri="{FF2B5EF4-FFF2-40B4-BE49-F238E27FC236}">
                <a16:creationId xmlns:a16="http://schemas.microsoft.com/office/drawing/2014/main" id="{68509D54-39BB-765D-8963-41483ACEE23A}"/>
              </a:ext>
            </a:extLst>
          </p:cNvPr>
          <p:cNvSpPr/>
          <p:nvPr/>
        </p:nvSpPr>
        <p:spPr>
          <a:xfrm rot="16200000" flipH="1">
            <a:off x="3715103" y="3507570"/>
            <a:ext cx="1311688" cy="2364944"/>
          </a:xfrm>
          <a:prstGeom prst="arc">
            <a:avLst>
              <a:gd name="adj1" fmla="val 16573787"/>
              <a:gd name="adj2" fmla="val 0"/>
            </a:avLst>
          </a:prstGeom>
          <a:ln w="25400">
            <a:headEnd type="arrow"/>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1051" name="textruta 23">
            <a:extLst>
              <a:ext uri="{FF2B5EF4-FFF2-40B4-BE49-F238E27FC236}">
                <a16:creationId xmlns:a16="http://schemas.microsoft.com/office/drawing/2014/main" id="{55DA2DB4-4BE8-E479-AC95-40380FEA6942}"/>
              </a:ext>
            </a:extLst>
          </p:cNvPr>
          <p:cNvSpPr txBox="1"/>
          <p:nvPr/>
        </p:nvSpPr>
        <p:spPr>
          <a:xfrm>
            <a:off x="5277880" y="3868395"/>
            <a:ext cx="1677204" cy="646331"/>
          </a:xfrm>
          <a:prstGeom prst="rect">
            <a:avLst/>
          </a:prstGeom>
          <a:noFill/>
        </p:spPr>
        <p:txBody>
          <a:bodyPr wrap="square" rtlCol="0">
            <a:spAutoFit/>
          </a:bodyPr>
          <a:lstStyle/>
          <a:p>
            <a:pPr algn="ctr"/>
            <a:r>
              <a:rPr lang="sv-SE" b="1">
                <a:latin typeface="Aptos" panose="020B0004020202020204" pitchFamily="34" charset="0"/>
              </a:rPr>
              <a:t>Lokala kollektivavtal</a:t>
            </a:r>
          </a:p>
        </p:txBody>
      </p:sp>
      <p:sp>
        <p:nvSpPr>
          <p:cNvPr id="1052" name="textruta 23">
            <a:extLst>
              <a:ext uri="{FF2B5EF4-FFF2-40B4-BE49-F238E27FC236}">
                <a16:creationId xmlns:a16="http://schemas.microsoft.com/office/drawing/2014/main" id="{FEDBB40D-7138-5446-7245-FE6F4481B397}"/>
              </a:ext>
            </a:extLst>
          </p:cNvPr>
          <p:cNvSpPr txBox="1"/>
          <p:nvPr/>
        </p:nvSpPr>
        <p:spPr>
          <a:xfrm>
            <a:off x="5277880" y="2196983"/>
            <a:ext cx="1677204" cy="646331"/>
          </a:xfrm>
          <a:prstGeom prst="rect">
            <a:avLst/>
          </a:prstGeom>
          <a:noFill/>
        </p:spPr>
        <p:txBody>
          <a:bodyPr wrap="square" rtlCol="0">
            <a:spAutoFit/>
          </a:bodyPr>
          <a:lstStyle/>
          <a:p>
            <a:pPr algn="ctr"/>
            <a:r>
              <a:rPr lang="sv-SE" b="1">
                <a:latin typeface="Aptos" panose="020B0004020202020204" pitchFamily="34" charset="0"/>
              </a:rPr>
              <a:t>Centrala kollektivavtal</a:t>
            </a:r>
          </a:p>
        </p:txBody>
      </p:sp>
    </p:spTree>
    <p:extLst>
      <p:ext uri="{BB962C8B-B14F-4D97-AF65-F5344CB8AC3E}">
        <p14:creationId xmlns:p14="http://schemas.microsoft.com/office/powerpoint/2010/main" val="2132549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DD08-438A-A827-48D9-6E0600013482}"/>
              </a:ext>
            </a:extLst>
          </p:cNvPr>
          <p:cNvSpPr>
            <a:spLocks noGrp="1"/>
          </p:cNvSpPr>
          <p:nvPr>
            <p:ph type="title"/>
          </p:nvPr>
        </p:nvSpPr>
        <p:spPr>
          <a:xfrm>
            <a:off x="666003" y="98424"/>
            <a:ext cx="5870503" cy="2106888"/>
          </a:xfrm>
        </p:spPr>
        <p:txBody>
          <a:bodyPr/>
          <a:lstStyle/>
          <a:p>
            <a:r>
              <a:rPr lang="sv-SE" sz="4001"/>
              <a:t>Så här ser det lokala arbetet med kollektiv-avtalet ut hos oss</a:t>
            </a:r>
          </a:p>
        </p:txBody>
      </p:sp>
      <p:sp>
        <p:nvSpPr>
          <p:cNvPr id="3" name="Text Placeholder 2">
            <a:extLst>
              <a:ext uri="{FF2B5EF4-FFF2-40B4-BE49-F238E27FC236}">
                <a16:creationId xmlns:a16="http://schemas.microsoft.com/office/drawing/2014/main" id="{699B8956-A39B-CB97-863C-B263B7513B29}"/>
              </a:ext>
            </a:extLst>
          </p:cNvPr>
          <p:cNvSpPr>
            <a:spLocks noGrp="1"/>
          </p:cNvSpPr>
          <p:nvPr>
            <p:ph type="body" sz="quarter" idx="13"/>
          </p:nvPr>
        </p:nvSpPr>
        <p:spPr>
          <a:xfrm>
            <a:off x="666004" y="2455752"/>
            <a:ext cx="5229225" cy="3247982"/>
          </a:xfrm>
        </p:spPr>
        <p:txBody>
          <a:bodyPr/>
          <a:lstStyle/>
          <a:p>
            <a:pPr marL="0" indent="0">
              <a:buNone/>
            </a:pPr>
            <a:r>
              <a:rPr lang="sv-SE"/>
              <a:t>Egen text eller bild kring utformning på </a:t>
            </a:r>
            <a:br>
              <a:rPr lang="sv-SE"/>
            </a:br>
            <a:r>
              <a:rPr lang="sv-SE"/>
              <a:t>lokalt fackförbund, mötesformer etc.</a:t>
            </a:r>
            <a:br>
              <a:rPr lang="sv-SE"/>
            </a:br>
            <a:br>
              <a:rPr lang="sv-SE"/>
            </a:br>
            <a:endParaRPr lang="sv-SE"/>
          </a:p>
        </p:txBody>
      </p:sp>
      <p:sp>
        <p:nvSpPr>
          <p:cNvPr id="4" name="Picture Placeholder 3">
            <a:extLst>
              <a:ext uri="{FF2B5EF4-FFF2-40B4-BE49-F238E27FC236}">
                <a16:creationId xmlns:a16="http://schemas.microsoft.com/office/drawing/2014/main" id="{E57BA252-68E8-290C-F1B3-FED7ADF80FEE}"/>
              </a:ext>
            </a:extLst>
          </p:cNvPr>
          <p:cNvSpPr>
            <a:spLocks noGrp="1"/>
          </p:cNvSpPr>
          <p:nvPr>
            <p:ph type="pic" sz="quarter" idx="14"/>
          </p:nvPr>
        </p:nvSpPr>
        <p:spPr/>
        <p:txBody>
          <a:bodyPr/>
          <a:lstStyle/>
          <a:p>
            <a:endParaRPr lang="en-SE"/>
          </a:p>
        </p:txBody>
      </p:sp>
      <p:sp>
        <p:nvSpPr>
          <p:cNvPr id="6" name="Rektangel 5">
            <a:extLst>
              <a:ext uri="{FF2B5EF4-FFF2-40B4-BE49-F238E27FC236}">
                <a16:creationId xmlns:a16="http://schemas.microsoft.com/office/drawing/2014/main" id="{0C818700-BF13-DCCD-EB3A-C2CE3CC473FB}"/>
              </a:ext>
            </a:extLst>
          </p:cNvPr>
          <p:cNvSpPr/>
          <p:nvPr/>
        </p:nvSpPr>
        <p:spPr>
          <a:xfrm>
            <a:off x="4138616" y="1935960"/>
            <a:ext cx="3914775" cy="2986087"/>
          </a:xfrm>
          <a:prstGeom prst="rect">
            <a:avLst/>
          </a:prstGeom>
          <a:solidFill>
            <a:srgbClr val="E2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sv-SE" sz="4800" b="1">
                <a:ln w="10160">
                  <a:noFill/>
                  <a:prstDash val="solid"/>
                </a:ln>
                <a:solidFill>
                  <a:schemeClr val="bg1"/>
                </a:solidFill>
                <a:latin typeface="Aptos SemiBold" panose="020B0004020202020204" pitchFamily="34" charset="0"/>
              </a:rPr>
              <a:t>Eget</a:t>
            </a:r>
            <a:br>
              <a:rPr lang="sv-SE" sz="4800" b="1">
                <a:ln w="10160">
                  <a:noFill/>
                  <a:prstDash val="solid"/>
                </a:ln>
                <a:solidFill>
                  <a:schemeClr val="bg1"/>
                </a:solidFill>
                <a:latin typeface="Aptos SemiBold" panose="020B0004020202020204" pitchFamily="34" charset="0"/>
              </a:rPr>
            </a:br>
            <a:r>
              <a:rPr lang="sv-SE" sz="4800" b="1">
                <a:ln w="10160">
                  <a:noFill/>
                  <a:prstDash val="solid"/>
                </a:ln>
                <a:solidFill>
                  <a:schemeClr val="bg1"/>
                </a:solidFill>
                <a:latin typeface="Aptos SemiBold" panose="020B0004020202020204" pitchFamily="34" charset="0"/>
              </a:rPr>
              <a:t>material</a:t>
            </a:r>
          </a:p>
        </p:txBody>
      </p:sp>
    </p:spTree>
    <p:extLst>
      <p:ext uri="{BB962C8B-B14F-4D97-AF65-F5344CB8AC3E}">
        <p14:creationId xmlns:p14="http://schemas.microsoft.com/office/powerpoint/2010/main" val="40349588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OGO" val="Almega_Normal"/>
</p:tagLst>
</file>

<file path=ppt/tags/tag2.xml><?xml version="1.0" encoding="utf-8"?>
<p:tagLst xmlns:a="http://schemas.openxmlformats.org/drawingml/2006/main" xmlns:r="http://schemas.openxmlformats.org/officeDocument/2006/relationships" xmlns:p="http://schemas.openxmlformats.org/presentationml/2006/main">
  <p:tag name="LOGO" val="Almega_EndLogo"/>
</p:tagLst>
</file>

<file path=ppt/tags/tag3.xml><?xml version="1.0" encoding="utf-8"?>
<p:tagLst xmlns:a="http://schemas.openxmlformats.org/drawingml/2006/main" xmlns:r="http://schemas.openxmlformats.org/officeDocument/2006/relationships" xmlns:p="http://schemas.openxmlformats.org/presentationml/2006/main">
  <p:tag name="LOGO" val="Almega_Normal"/>
</p:tagLst>
</file>

<file path=ppt/tags/tag4.xml><?xml version="1.0" encoding="utf-8"?>
<p:tagLst xmlns:a="http://schemas.openxmlformats.org/drawingml/2006/main" xmlns:r="http://schemas.openxmlformats.org/officeDocument/2006/relationships" xmlns:p="http://schemas.openxmlformats.org/presentationml/2006/main">
  <p:tag name="LOGO" val="Almega_Normal"/>
</p:tagLst>
</file>

<file path=ppt/theme/theme1.xml><?xml version="1.0" encoding="utf-8"?>
<a:theme xmlns:a="http://schemas.openxmlformats.org/drawingml/2006/main" name="Almega">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örbund.potx" id="{F54D58D8-045D-4243-B641-6DBEE3E0E5C6}" vid="{A1FCF02A-F1F1-4F5D-AF96-8D37C54DD44A}"/>
    </a:ext>
  </a:extLst>
</a:theme>
</file>

<file path=ppt/theme/theme2.xml><?xml version="1.0" encoding="utf-8"?>
<a:theme xmlns:a="http://schemas.openxmlformats.org/drawingml/2006/main" name="Office Theme">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469b2f6-49ff-4116-bb87-5b023feb9d82" xsi:nil="true"/>
    <lcf76f155ced4ddcb4097134ff3c332f xmlns="1e6d9b35-9b7d-4c5d-9c62-1f12d185832a">
      <Terms xmlns="http://schemas.microsoft.com/office/infopath/2007/PartnerControls"/>
    </lcf76f155ced4ddcb4097134ff3c332f>
    <SharedWithUsers xmlns="7469b2f6-49ff-4116-bb87-5b023feb9d82">
      <UserInfo>
        <DisplayName>Markus Konow</DisplayName>
        <AccountId>82</AccountId>
        <AccountType/>
      </UserInfo>
      <UserInfo>
        <DisplayName>Richard Österberg</DisplayName>
        <AccountId>91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A86592419173B42ACE27B9D1063AEA1" ma:contentTypeVersion="16" ma:contentTypeDescription="Create a new document." ma:contentTypeScope="" ma:versionID="cae8d1efe423327ba24fc0b4e1c48e94">
  <xsd:schema xmlns:xsd="http://www.w3.org/2001/XMLSchema" xmlns:xs="http://www.w3.org/2001/XMLSchema" xmlns:p="http://schemas.microsoft.com/office/2006/metadata/properties" xmlns:ns2="1e6d9b35-9b7d-4c5d-9c62-1f12d185832a" xmlns:ns3="7469b2f6-49ff-4116-bb87-5b023feb9d82" targetNamespace="http://schemas.microsoft.com/office/2006/metadata/properties" ma:root="true" ma:fieldsID="b66e3ff44a7c2d45fbc79abcc9b49971" ns2:_="" ns3:_="">
    <xsd:import namespace="1e6d9b35-9b7d-4c5d-9c62-1f12d185832a"/>
    <xsd:import namespace="7469b2f6-49ff-4116-bb87-5b023feb9d8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6d9b35-9b7d-4c5d-9c62-1f12d18583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6dfa3c-b651-4bbc-9963-d4a08547116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69b2f6-49ff-4116-bb87-5b023feb9d8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6782a157-0ef7-42c0-9796-eff8ac65c267}" ma:internalName="TaxCatchAll" ma:showField="CatchAllData" ma:web="7469b2f6-49ff-4116-bb87-5b023feb9d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2.xml><?xml version="1.0" encoding="utf-8"?>
<ds:datastoreItem xmlns:ds="http://schemas.openxmlformats.org/officeDocument/2006/customXml" ds:itemID="{D4ABDA6A-1F6C-4B42-8544-08E5AE6AC91F}">
  <ds:schemaRef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1e6d9b35-9b7d-4c5d-9c62-1f12d185832a"/>
    <ds:schemaRef ds:uri="http://purl.org/dc/terms/"/>
    <ds:schemaRef ds:uri="http://purl.org/dc/dcmitype/"/>
    <ds:schemaRef ds:uri="http://schemas.openxmlformats.org/package/2006/metadata/core-properties"/>
    <ds:schemaRef ds:uri="7469b2f6-49ff-4116-bb87-5b023feb9d82"/>
    <ds:schemaRef ds:uri="http://purl.org/dc/elements/1.1/"/>
  </ds:schemaRefs>
</ds:datastoreItem>
</file>

<file path=customXml/itemProps3.xml><?xml version="1.0" encoding="utf-8"?>
<ds:datastoreItem xmlns:ds="http://schemas.openxmlformats.org/officeDocument/2006/customXml" ds:itemID="{24F6F5D5-5154-471E-91B8-5BDD95BED1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6d9b35-9b7d-4c5d-9c62-1f12d185832a"/>
    <ds:schemaRef ds:uri="7469b2f6-49ff-4116-bb87-5b023feb9d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Förbund</Template>
  <TotalTime>1329</TotalTime>
  <Words>3570</Words>
  <Application>Microsoft Office PowerPoint</Application>
  <PresentationFormat>Bredbild</PresentationFormat>
  <Paragraphs>364</Paragraphs>
  <Slides>33</Slides>
  <Notes>31</Notes>
  <HiddenSlides>2</HiddenSlides>
  <MMClips>0</MMClips>
  <ScaleCrop>false</ScaleCrop>
  <HeadingPairs>
    <vt:vector size="6" baseType="variant">
      <vt:variant>
        <vt:lpstr>Använt teckensnitt</vt:lpstr>
      </vt:variant>
      <vt:variant>
        <vt:i4>9</vt:i4>
      </vt:variant>
      <vt:variant>
        <vt:lpstr>Tema</vt:lpstr>
      </vt:variant>
      <vt:variant>
        <vt:i4>1</vt:i4>
      </vt:variant>
      <vt:variant>
        <vt:lpstr>Bildrubriker</vt:lpstr>
      </vt:variant>
      <vt:variant>
        <vt:i4>33</vt:i4>
      </vt:variant>
    </vt:vector>
  </HeadingPairs>
  <TitlesOfParts>
    <vt:vector size="43" baseType="lpstr">
      <vt:lpstr>Almega Sans</vt:lpstr>
      <vt:lpstr>Aptos</vt:lpstr>
      <vt:lpstr>Aptos ExtraBold</vt:lpstr>
      <vt:lpstr>Aptos Light</vt:lpstr>
      <vt:lpstr>Aptos SemiBold</vt:lpstr>
      <vt:lpstr>Arial</vt:lpstr>
      <vt:lpstr>LabGrotesque-Regular</vt:lpstr>
      <vt:lpstr>Symbol</vt:lpstr>
      <vt:lpstr>-webkit-standard</vt:lpstr>
      <vt:lpstr>Almega</vt:lpstr>
      <vt:lpstr>Instruktion till presentationsmaterialet Bolagskompassen</vt:lpstr>
      <vt:lpstr>Bolagskompassen 2026 </vt:lpstr>
      <vt:lpstr>PowerPoint-presentation</vt:lpstr>
      <vt:lpstr>PowerPoint-presentation</vt:lpstr>
      <vt:lpstr>Om den svenska modellen  och medlemskapet i Innovationsföretagen</vt:lpstr>
      <vt:lpstr>PowerPoint-presentation</vt:lpstr>
      <vt:lpstr>PowerPoint-presentation</vt:lpstr>
      <vt:lpstr>PowerPoint-presentation</vt:lpstr>
      <vt:lpstr>Så här ser det lokala arbetet med kollektiv-avtalet ut hos oss</vt:lpstr>
      <vt:lpstr>PowerPoint-presentation</vt:lpstr>
      <vt:lpstr>PowerPoint-presentation</vt:lpstr>
      <vt:lpstr>PowerPoint-presentation</vt:lpstr>
      <vt:lpstr>Så här fördelas intäkter och kostnader hos oss: </vt:lpstr>
      <vt:lpstr>PowerPoint-presentation</vt:lpstr>
      <vt:lpstr>PowerPoint-presentation</vt:lpstr>
      <vt:lpstr>PowerPoint-presentation</vt:lpstr>
      <vt:lpstr>Egen bild av löneutveckling och prisutveckling, ex i form av snitt-timpris</vt:lpstr>
      <vt:lpstr>Det ekonomiska året för ett konsultföretag</vt:lpstr>
      <vt:lpstr>PowerPoint-presentation</vt:lpstr>
      <vt:lpstr>PowerPoint-presentation</vt:lpstr>
      <vt:lpstr>PowerPoint-presentation</vt:lpstr>
      <vt:lpstr>PowerPoint-presentation</vt:lpstr>
      <vt:lpstr>PowerPoint-presentation</vt:lpstr>
      <vt:lpstr>PowerPoint-presentation</vt:lpstr>
      <vt:lpstr>Vår prognos</vt:lpstr>
      <vt:lpstr>PowerPoint-presentation</vt:lpstr>
      <vt:lpstr>PowerPoint-presentation</vt:lpstr>
      <vt:lpstr>PowerPoint-presentation</vt:lpstr>
      <vt:lpstr>Hos oss är följande omvärldsfaktorer  extra viktiga att följa: </vt:lpstr>
      <vt:lpstr>PowerPoint-presentation</vt:lpstr>
      <vt:lpstr>PowerPoint-presentation</vt:lpstr>
      <vt:lpstr>Lönerörelsen 2026</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Instruktioner Dold sida, visas inte vid utskrift</dc:title>
  <dc:creator>Linnea Kvist</dc:creator>
  <cp:lastModifiedBy>Victoria Månsson</cp:lastModifiedBy>
  <cp:revision>9</cp:revision>
  <dcterms:created xsi:type="dcterms:W3CDTF">2023-11-28T08:39:00Z</dcterms:created>
  <dcterms:modified xsi:type="dcterms:W3CDTF">2026-03-02T15:17:06Z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0x0101002A86592419173B42ACE27B9D1063AEA1</vt:lpwstr>
  </property>
</Properties>
</file>