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2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drawings/drawing4.xml" ContentType="application/vnd.openxmlformats-officedocument.drawingml.chartshapes+xml"/>
  <Override PartName="/ppt/notesSlides/notesSlide28.xml" ContentType="application/vnd.openxmlformats-officedocument.presentationml.notesSlide+xml"/>
  <Override PartName="/ppt/charts/chart1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8" r:id="rId4"/>
    <p:sldMasterId id="2147483692" r:id="rId5"/>
  </p:sldMasterIdLst>
  <p:notesMasterIdLst>
    <p:notesMasterId r:id="rId36"/>
  </p:notesMasterIdLst>
  <p:handoutMasterIdLst>
    <p:handoutMasterId r:id="rId37"/>
  </p:handoutMasterIdLst>
  <p:sldIdLst>
    <p:sldId id="260" r:id="rId6"/>
    <p:sldId id="3330" r:id="rId7"/>
    <p:sldId id="3329" r:id="rId8"/>
    <p:sldId id="3273" r:id="rId9"/>
    <p:sldId id="3305" r:id="rId10"/>
    <p:sldId id="3307" r:id="rId11"/>
    <p:sldId id="3328" r:id="rId12"/>
    <p:sldId id="3296" r:id="rId13"/>
    <p:sldId id="3315" r:id="rId14"/>
    <p:sldId id="3298" r:id="rId15"/>
    <p:sldId id="3338" r:id="rId16"/>
    <p:sldId id="3339" r:id="rId17"/>
    <p:sldId id="3323" r:id="rId18"/>
    <p:sldId id="3317" r:id="rId19"/>
    <p:sldId id="3331" r:id="rId20"/>
    <p:sldId id="3324" r:id="rId21"/>
    <p:sldId id="3313" r:id="rId22"/>
    <p:sldId id="3318" r:id="rId23"/>
    <p:sldId id="3332" r:id="rId24"/>
    <p:sldId id="3321" r:id="rId25"/>
    <p:sldId id="3311" r:id="rId26"/>
    <p:sldId id="3333" r:id="rId27"/>
    <p:sldId id="289" r:id="rId28"/>
    <p:sldId id="3334" r:id="rId29"/>
    <p:sldId id="3335" r:id="rId30"/>
    <p:sldId id="3303" r:id="rId31"/>
    <p:sldId id="3337" r:id="rId32"/>
    <p:sldId id="3336" r:id="rId33"/>
    <p:sldId id="266" r:id="rId34"/>
    <p:sldId id="3299" r:id="rId35"/>
  </p:sldIdLst>
  <p:sldSz cx="12192000" cy="6858000"/>
  <p:notesSz cx="6808788" cy="99409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3863" userDrawn="1">
          <p15:clr>
            <a:srgbClr val="A4A3A4"/>
          </p15:clr>
        </p15:guide>
        <p15:guide id="3" orient="horz" pos="22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40671E-19B1-E7B0-A7A3-078CD2DC68A6}" name="Bianca Ingvardsson" initials="" userId="S::bianca.ingvardsson@pauesaberg.se::e79a73db-e2de-4c06-9b6d-3798d6102765" providerId="AD"/>
  <p188:author id="{BEBCB41E-B479-C2B9-F25E-19E0119EEA47}" name="Linnea Kvist" initials="LK" userId="S::linnea.kvist@innovationsforetagen.se::aa531848-5ed4-43e6-a83c-ef8b031ba534" providerId="AD"/>
  <p188:author id="{23AF1885-52C3-F771-6F95-3423616390D3}" name="Emma Nilsson" initials="" userId="S::emma@advant.se::b8b68d02-0b1e-4898-a21a-450a2a0656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EB9"/>
    <a:srgbClr val="B2CBA5"/>
    <a:srgbClr val="7D9689"/>
    <a:srgbClr val="52655B"/>
    <a:srgbClr val="657B71"/>
    <a:srgbClr val="0070C0"/>
    <a:srgbClr val="B0BFB7"/>
    <a:srgbClr val="FBFBF9"/>
    <a:srgbClr val="EDEDED"/>
    <a:srgbClr val="347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70554-DBCF-4C0F-86C5-C5984DBA68E3}" v="253" dt="2026-03-29T09:19:27.690"/>
    <p1510:client id="{B2086DB1-6F36-98C0-7BCA-C894BA881B55}" v="3" dt="2026-03-30T08:24:18.222"/>
    <p1510:client id="{CD369A78-76B8-4DA2-96ED-F850A39C17FF}" v="7" dt="2026-03-28T18:23:08.182"/>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F0F1"/>
          </a:solidFill>
        </a:fill>
      </a:tcStyle>
    </a:wholeTbl>
    <a:band1H>
      <a:tcStyle>
        <a:tcBdr/>
        <a:fill>
          <a:solidFill>
            <a:srgbClr val="E0E0E1"/>
          </a:solidFill>
        </a:fill>
      </a:tcStyle>
    </a:band1H>
    <a:band2H>
      <a:tcStyle>
        <a:tcBdr/>
      </a:tcStyle>
    </a:band2H>
    <a:band1V>
      <a:tcStyle>
        <a:tcBdr/>
        <a:fill>
          <a:solidFill>
            <a:srgbClr val="E0E0E1"/>
          </a:solidFill>
        </a:fill>
      </a:tcStyle>
    </a:band1V>
    <a:band2V>
      <a:tcStyle>
        <a:tcBdr/>
      </a:tcStyle>
    </a:band2V>
    <a:lastCol>
      <a:tcTxStyle b="on">
        <a:font>
          <a:latin typeface="+mn-lt"/>
          <a:ea typeface="+mn-ea"/>
          <a:cs typeface="+mn-cs"/>
        </a:font>
        <a:srgbClr val="FFFFFF"/>
      </a:tcTxStyle>
      <a:tcStyle>
        <a:tcBdr/>
        <a:fill>
          <a:solidFill>
            <a:srgbClr val="A4A4A6"/>
          </a:solidFill>
        </a:fill>
      </a:tcStyle>
    </a:lastCol>
    <a:firstCol>
      <a:tcTxStyle b="on">
        <a:font>
          <a:latin typeface="+mn-lt"/>
          <a:ea typeface="+mn-ea"/>
          <a:cs typeface="+mn-cs"/>
        </a:font>
        <a:srgbClr val="FFFFFF"/>
      </a:tcTxStyle>
      <a:tcStyle>
        <a:tcBdr/>
        <a:fill>
          <a:solidFill>
            <a:srgbClr val="A4A4A6"/>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4A4A6"/>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4A4A6"/>
          </a:solidFill>
        </a:fill>
      </a:tcStyle>
    </a:firstRow>
  </a:tblStyle>
  <a:tblStyle styleId="{D113A9D2-9D6B-4929-AA2D-F23B5EE8CBE7}" styleName="">
    <a:wholeTbl>
      <a:tcTxStyle>
        <a:font>
          <a:latin typeface="+mn-lt"/>
          <a:ea typeface="+mn-ea"/>
          <a:cs typeface="+mn-cs"/>
        </a:font>
        <a:srgbClr val="FFFFFF"/>
      </a:tcTxStyle>
      <a:tcStyle>
        <a:tcBdr>
          <a:left>
            <a:ln w="3172" cap="flat" cmpd="sng" algn="ctr">
              <a:solidFill>
                <a:srgbClr val="D8D8D9"/>
              </a:solidFill>
              <a:prstDash val="solid"/>
              <a:round/>
              <a:headEnd type="none" w="med" len="med"/>
              <a:tailEnd type="none" w="med" len="med"/>
            </a:ln>
          </a:left>
          <a:right>
            <a:ln w="3172" cap="flat" cmpd="sng" algn="ctr">
              <a:solidFill>
                <a:srgbClr val="D8D8D9"/>
              </a:solidFill>
              <a:prstDash val="solid"/>
              <a:round/>
              <a:headEnd type="none" w="med" len="med"/>
              <a:tailEnd type="none" w="med" len="med"/>
            </a:ln>
          </a:right>
          <a:top>
            <a:ln w="3172" cap="flat" cmpd="sng" algn="ctr">
              <a:solidFill>
                <a:srgbClr val="D8D8D9"/>
              </a:solidFill>
              <a:prstDash val="solid"/>
              <a:round/>
              <a:headEnd type="none" w="med" len="med"/>
              <a:tailEnd type="none" w="med" len="med"/>
            </a:ln>
          </a:top>
          <a:bottom>
            <a:ln w="3172" cap="flat" cmpd="sng" algn="ctr">
              <a:solidFill>
                <a:srgbClr val="D8D8D9"/>
              </a:solidFill>
              <a:prstDash val="solid"/>
              <a:round/>
              <a:headEnd type="none" w="med" len="med"/>
              <a:tailEnd type="none" w="med" len="med"/>
            </a:ln>
          </a:bottom>
        </a:tcBdr>
        <a:fill>
          <a:solidFill>
            <a:srgbClr val="A4A4A6"/>
          </a:solidFill>
        </a:fill>
      </a:tcStyle>
    </a:wholeTbl>
    <a:band1H>
      <a:tcStyle>
        <a:tcBdr/>
        <a:fill>
          <a:solidFill>
            <a:srgbClr val="FFFFFF"/>
          </a:solidFill>
        </a:fill>
      </a:tcStyle>
    </a:band1H>
    <a:band1V>
      <a:tcStyle>
        <a:tcBdr/>
        <a:fill>
          <a:solidFill>
            <a:srgbClr val="FFFFFF"/>
          </a:solidFill>
        </a:fill>
      </a:tcStyle>
    </a:band1V>
    <a:lastCol>
      <a:tcTxStyle b="on">
        <a:font>
          <a:latin typeface=""/>
          <a:ea typeface=""/>
          <a:cs typeface=""/>
        </a:font>
      </a:tcTxStyle>
      <a:tcStyle>
        <a:tcBdr>
          <a:left>
            <a:ln w="3172" cap="flat" cmpd="sng" algn="ctr">
              <a:solidFill>
                <a:srgbClr val="FFFFFF"/>
              </a:solidFill>
              <a:prstDash val="solid"/>
              <a:round/>
              <a:headEnd type="none" w="med" len="med"/>
              <a:tailEnd type="none" w="med" len="med"/>
            </a:ln>
          </a:left>
        </a:tcBdr>
        <a:fill>
          <a:solidFill>
            <a:srgbClr val="A4A4A6"/>
          </a:solidFill>
        </a:fill>
      </a:tcStyle>
    </a:lastCol>
    <a:firstCol>
      <a:tcTxStyle b="on">
        <a:font>
          <a:latin typeface=""/>
          <a:ea typeface=""/>
          <a:cs typeface=""/>
        </a:font>
      </a:tcTxStyle>
      <a:tcStyle>
        <a:tcBdr>
          <a:right>
            <a:ln w="3172" cap="flat" cmpd="sng" algn="ctr">
              <a:solidFill>
                <a:srgbClr val="FFFFFF"/>
              </a:solidFill>
              <a:prstDash val="solid"/>
              <a:round/>
              <a:headEnd type="none" w="med" len="med"/>
              <a:tailEnd type="none" w="med" len="med"/>
            </a:ln>
          </a:right>
        </a:tcBdr>
        <a:fill>
          <a:solidFill>
            <a:srgbClr val="A4A4A6"/>
          </a:solidFill>
        </a:fill>
      </a:tcStyle>
    </a:firstCol>
    <a:lastRow>
      <a:tcTxStyle b="on">
        <a:font>
          <a:latin typeface=""/>
          <a:ea typeface=""/>
          <a:cs typeface=""/>
        </a:font>
      </a:tcTxStyle>
      <a:tcStyle>
        <a:tcBdr>
          <a:top>
            <a:ln w="3172" cap="flat" cmpd="sng" algn="ctr">
              <a:solidFill>
                <a:srgbClr val="FFFFFF"/>
              </a:solidFill>
              <a:prstDash val="solid"/>
              <a:round/>
              <a:headEnd type="none" w="med" len="med"/>
              <a:tailEnd type="none" w="med" len="med"/>
            </a:ln>
          </a:top>
        </a:tcBdr>
        <a:fill>
          <a:solidFill>
            <a:srgbClr val="A4A4A6"/>
          </a:solidFill>
        </a:fill>
      </a:tcStyle>
    </a:lastRow>
    <a:firstRow>
      <a:tcTxStyle b="on">
        <a:font>
          <a:latin typeface=""/>
          <a:ea typeface=""/>
          <a:cs typeface=""/>
        </a:font>
      </a:tcTxStyle>
      <a:tcStyle>
        <a:tcBdr>
          <a:bottom>
            <a:ln w="3172" cap="flat" cmpd="sng" algn="ctr">
              <a:solidFill>
                <a:srgbClr val="FFFFFF"/>
              </a:solidFill>
              <a:prstDash val="solid"/>
              <a:round/>
              <a:headEnd type="none" w="med" len="med"/>
              <a:tailEnd type="none" w="med" len="med"/>
            </a:ln>
          </a:bottom>
        </a:tcBdr>
        <a:fill>
          <a:solidFill>
            <a:srgbClr val="A4A4A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95"/>
        <p:guide pos="3863"/>
        <p:guide orient="horz" pos="22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mrog\Downloads\BNP-prognos,%20&#229;rlig%20tillv&#228;x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4.xml"/><Relationship Id="rId4" Type="http://schemas.openxmlformats.org/officeDocument/2006/relationships/package" Target="../embeddings/Microsoft_Excel_Worksheet_D09_660DE26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_D08_9B408BA.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CE0_0.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D0A_BDC8B1E5.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almrog\Downloads\arbetsloshet_excel.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D05_FC1D3439.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21_0.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snmo.sharepoint.com/sites/Innovationsfretagen-veckomten/Shared%20Documents/Rapporter%20och%20statistik/Makroekonomiska%20l&#228;get/2026_1/Underlag/Arbetsl&#246;shetsstatistik.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D07_3917231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https://snmo.sharepoint.com/sites/Innovationsfretagen-veckomten/Shared%20Documents/Rapporter%20och%20statistik/Makroekonomiska%20l&#228;get/2025_4/Underlag/Arbetsl&#246;shet%20och%20varsel/AF%20Varsel_sni71_tom20251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Ekonomifakta!$B$2</c:f>
              <c:strCache>
                <c:ptCount val="1"/>
                <c:pt idx="0">
                  <c:v>Svenskt Näringsliv</c:v>
                </c:pt>
              </c:strCache>
            </c:strRef>
          </c:tx>
          <c:spPr>
            <a:solidFill>
              <a:srgbClr val="0070C0"/>
            </a:solidFill>
            <a:ln>
              <a:noFill/>
            </a:ln>
            <a:effectLst/>
          </c:spPr>
          <c:invertIfNegative val="0"/>
          <c:cat>
            <c:numRef>
              <c:f>Ekonomifakta!$A$3:$A$5</c:f>
              <c:numCache>
                <c:formatCode>General</c:formatCode>
                <c:ptCount val="3"/>
                <c:pt idx="0">
                  <c:v>2025</c:v>
                </c:pt>
                <c:pt idx="1">
                  <c:v>2026</c:v>
                </c:pt>
                <c:pt idx="2">
                  <c:v>2027</c:v>
                </c:pt>
              </c:numCache>
            </c:numRef>
          </c:cat>
          <c:val>
            <c:numRef>
              <c:f>Ekonomifakta!$B$3:$B$5</c:f>
              <c:numCache>
                <c:formatCode>General</c:formatCode>
                <c:ptCount val="3"/>
                <c:pt idx="0">
                  <c:v>1.5</c:v>
                </c:pt>
                <c:pt idx="1">
                  <c:v>3.1</c:v>
                </c:pt>
                <c:pt idx="2">
                  <c:v>2.6</c:v>
                </c:pt>
              </c:numCache>
            </c:numRef>
          </c:val>
          <c:extLst>
            <c:ext xmlns:c16="http://schemas.microsoft.com/office/drawing/2014/chart" uri="{C3380CC4-5D6E-409C-BE32-E72D297353CC}">
              <c16:uniqueId val="{00000000-2A21-4BCF-A749-F563C1AC7F84}"/>
            </c:ext>
          </c:extLst>
        </c:ser>
        <c:ser>
          <c:idx val="2"/>
          <c:order val="2"/>
          <c:tx>
            <c:strRef>
              <c:f>Ekonomifakta!$C$2</c:f>
              <c:strCache>
                <c:ptCount val="1"/>
                <c:pt idx="0">
                  <c:v>Statskontoret</c:v>
                </c:pt>
              </c:strCache>
            </c:strRef>
          </c:tx>
          <c:spPr>
            <a:solidFill>
              <a:schemeClr val="accent5"/>
            </a:solidFill>
            <a:ln>
              <a:noFill/>
            </a:ln>
            <a:effectLst/>
          </c:spPr>
          <c:invertIfNegative val="0"/>
          <c:cat>
            <c:numRef>
              <c:f>Ekonomifakta!$A$3:$A$5</c:f>
              <c:numCache>
                <c:formatCode>General</c:formatCode>
                <c:ptCount val="3"/>
                <c:pt idx="0">
                  <c:v>2025</c:v>
                </c:pt>
                <c:pt idx="1">
                  <c:v>2026</c:v>
                </c:pt>
                <c:pt idx="2">
                  <c:v>2027</c:v>
                </c:pt>
              </c:numCache>
            </c:numRef>
          </c:cat>
          <c:val>
            <c:numRef>
              <c:f>Ekonomifakta!$C$3:$C$5</c:f>
              <c:numCache>
                <c:formatCode>General</c:formatCode>
                <c:ptCount val="3"/>
                <c:pt idx="0">
                  <c:v>1.3</c:v>
                </c:pt>
                <c:pt idx="1">
                  <c:v>2.5</c:v>
                </c:pt>
                <c:pt idx="2">
                  <c:v>2.4</c:v>
                </c:pt>
              </c:numCache>
            </c:numRef>
          </c:val>
          <c:extLst>
            <c:ext xmlns:c16="http://schemas.microsoft.com/office/drawing/2014/chart" uri="{C3380CC4-5D6E-409C-BE32-E72D297353CC}">
              <c16:uniqueId val="{00000001-2A21-4BCF-A749-F563C1AC7F84}"/>
            </c:ext>
          </c:extLst>
        </c:ser>
        <c:ser>
          <c:idx val="3"/>
          <c:order val="3"/>
          <c:tx>
            <c:strRef>
              <c:f>Ekonomifakta!$D$2</c:f>
              <c:strCache>
                <c:ptCount val="1"/>
                <c:pt idx="0">
                  <c:v>Konjunkturinstitutet</c:v>
                </c:pt>
              </c:strCache>
            </c:strRef>
          </c:tx>
          <c:spPr>
            <a:solidFill>
              <a:schemeClr val="accent1">
                <a:lumMod val="60000"/>
              </a:schemeClr>
            </a:solidFill>
            <a:ln>
              <a:noFill/>
            </a:ln>
            <a:effectLst/>
          </c:spPr>
          <c:invertIfNegative val="0"/>
          <c:cat>
            <c:numRef>
              <c:f>Ekonomifakta!$A$3:$A$5</c:f>
              <c:numCache>
                <c:formatCode>General</c:formatCode>
                <c:ptCount val="3"/>
                <c:pt idx="0">
                  <c:v>2025</c:v>
                </c:pt>
                <c:pt idx="1">
                  <c:v>2026</c:v>
                </c:pt>
                <c:pt idx="2">
                  <c:v>2027</c:v>
                </c:pt>
              </c:numCache>
            </c:numRef>
          </c:cat>
          <c:val>
            <c:numRef>
              <c:f>Ekonomifakta!$D$3:$D$5</c:f>
              <c:numCache>
                <c:formatCode>General</c:formatCode>
                <c:ptCount val="3"/>
                <c:pt idx="0">
                  <c:v>1.8</c:v>
                </c:pt>
                <c:pt idx="1">
                  <c:v>2.7</c:v>
                </c:pt>
                <c:pt idx="2">
                  <c:v>2.2999999999999998</c:v>
                </c:pt>
              </c:numCache>
            </c:numRef>
          </c:val>
          <c:extLst>
            <c:ext xmlns:c16="http://schemas.microsoft.com/office/drawing/2014/chart" uri="{C3380CC4-5D6E-409C-BE32-E72D297353CC}">
              <c16:uniqueId val="{00000002-2A21-4BCF-A749-F563C1AC7F84}"/>
            </c:ext>
          </c:extLst>
        </c:ser>
        <c:ser>
          <c:idx val="4"/>
          <c:order val="4"/>
          <c:tx>
            <c:strRef>
              <c:f>Ekonomifakta!$E$2</c:f>
              <c:strCache>
                <c:ptCount val="1"/>
                <c:pt idx="0">
                  <c:v>Regeringen</c:v>
                </c:pt>
              </c:strCache>
            </c:strRef>
          </c:tx>
          <c:spPr>
            <a:solidFill>
              <a:schemeClr val="accent3">
                <a:lumMod val="60000"/>
              </a:schemeClr>
            </a:solidFill>
            <a:ln>
              <a:noFill/>
            </a:ln>
            <a:effectLst/>
          </c:spPr>
          <c:invertIfNegative val="0"/>
          <c:cat>
            <c:numRef>
              <c:f>Ekonomifakta!$A$3:$A$5</c:f>
              <c:numCache>
                <c:formatCode>General</c:formatCode>
                <c:ptCount val="3"/>
                <c:pt idx="0">
                  <c:v>2025</c:v>
                </c:pt>
                <c:pt idx="1">
                  <c:v>2026</c:v>
                </c:pt>
                <c:pt idx="2">
                  <c:v>2027</c:v>
                </c:pt>
              </c:numCache>
            </c:numRef>
          </c:cat>
          <c:val>
            <c:numRef>
              <c:f>Ekonomifakta!$E$3:$E$5</c:f>
              <c:numCache>
                <c:formatCode>General</c:formatCode>
                <c:ptCount val="3"/>
                <c:pt idx="0">
                  <c:v>1.8</c:v>
                </c:pt>
                <c:pt idx="1">
                  <c:v>2.5</c:v>
                </c:pt>
                <c:pt idx="2">
                  <c:v>2.2000000000000002</c:v>
                </c:pt>
              </c:numCache>
            </c:numRef>
          </c:val>
          <c:extLst>
            <c:ext xmlns:c16="http://schemas.microsoft.com/office/drawing/2014/chart" uri="{C3380CC4-5D6E-409C-BE32-E72D297353CC}">
              <c16:uniqueId val="{00000003-2A21-4BCF-A749-F563C1AC7F84}"/>
            </c:ext>
          </c:extLst>
        </c:ser>
        <c:ser>
          <c:idx val="5"/>
          <c:order val="5"/>
          <c:tx>
            <c:strRef>
              <c:f>Ekonomifakta!$F$2</c:f>
              <c:strCache>
                <c:ptCount val="1"/>
                <c:pt idx="0">
                  <c:v>Riksbanken</c:v>
                </c:pt>
              </c:strCache>
            </c:strRef>
          </c:tx>
          <c:spPr>
            <a:solidFill>
              <a:schemeClr val="accent5">
                <a:lumMod val="60000"/>
              </a:schemeClr>
            </a:solidFill>
            <a:ln>
              <a:noFill/>
            </a:ln>
            <a:effectLst/>
          </c:spPr>
          <c:invertIfNegative val="0"/>
          <c:cat>
            <c:numRef>
              <c:f>Ekonomifakta!$A$3:$A$5</c:f>
              <c:numCache>
                <c:formatCode>General</c:formatCode>
                <c:ptCount val="3"/>
                <c:pt idx="0">
                  <c:v>2025</c:v>
                </c:pt>
                <c:pt idx="1">
                  <c:v>2026</c:v>
                </c:pt>
                <c:pt idx="2">
                  <c:v>2027</c:v>
                </c:pt>
              </c:numCache>
            </c:numRef>
          </c:cat>
          <c:val>
            <c:numRef>
              <c:f>Ekonomifakta!$F$3:$F$5</c:f>
              <c:numCache>
                <c:formatCode>General</c:formatCode>
                <c:ptCount val="3"/>
                <c:pt idx="0">
                  <c:v>1.9</c:v>
                </c:pt>
                <c:pt idx="1">
                  <c:v>2.6</c:v>
                </c:pt>
                <c:pt idx="2">
                  <c:v>2.2000000000000002</c:v>
                </c:pt>
              </c:numCache>
            </c:numRef>
          </c:val>
          <c:extLst>
            <c:ext xmlns:c16="http://schemas.microsoft.com/office/drawing/2014/chart" uri="{C3380CC4-5D6E-409C-BE32-E72D297353CC}">
              <c16:uniqueId val="{00000004-2A21-4BCF-A749-F563C1AC7F84}"/>
            </c:ext>
          </c:extLst>
        </c:ser>
        <c:ser>
          <c:idx val="6"/>
          <c:order val="6"/>
          <c:tx>
            <c:strRef>
              <c:f>Ekonomifakta!$G$2</c:f>
              <c:strCache>
                <c:ptCount val="1"/>
                <c:pt idx="0">
                  <c:v>SEB</c:v>
                </c:pt>
              </c:strCache>
            </c:strRef>
          </c:tx>
          <c:spPr>
            <a:solidFill>
              <a:schemeClr val="accent1">
                <a:lumMod val="80000"/>
                <a:lumOff val="20000"/>
              </a:schemeClr>
            </a:solidFill>
            <a:ln>
              <a:noFill/>
            </a:ln>
            <a:effectLst/>
          </c:spPr>
          <c:invertIfNegative val="0"/>
          <c:cat>
            <c:numRef>
              <c:f>Ekonomifakta!$A$3:$A$5</c:f>
              <c:numCache>
                <c:formatCode>General</c:formatCode>
                <c:ptCount val="3"/>
                <c:pt idx="0">
                  <c:v>2025</c:v>
                </c:pt>
                <c:pt idx="1">
                  <c:v>2026</c:v>
                </c:pt>
                <c:pt idx="2">
                  <c:v>2027</c:v>
                </c:pt>
              </c:numCache>
            </c:numRef>
          </c:cat>
          <c:val>
            <c:numRef>
              <c:f>Ekonomifakta!$G$3:$G$5</c:f>
              <c:numCache>
                <c:formatCode>General</c:formatCode>
                <c:ptCount val="3"/>
                <c:pt idx="0">
                  <c:v>1.7</c:v>
                </c:pt>
                <c:pt idx="1">
                  <c:v>3</c:v>
                </c:pt>
                <c:pt idx="2">
                  <c:v>2.9</c:v>
                </c:pt>
              </c:numCache>
            </c:numRef>
          </c:val>
          <c:extLst>
            <c:ext xmlns:c16="http://schemas.microsoft.com/office/drawing/2014/chart" uri="{C3380CC4-5D6E-409C-BE32-E72D297353CC}">
              <c16:uniqueId val="{00000005-2A21-4BCF-A749-F563C1AC7F84}"/>
            </c:ext>
          </c:extLst>
        </c:ser>
        <c:ser>
          <c:idx val="7"/>
          <c:order val="7"/>
          <c:tx>
            <c:strRef>
              <c:f>Ekonomifakta!$H$2</c:f>
              <c:strCache>
                <c:ptCount val="1"/>
                <c:pt idx="0">
                  <c:v>Nordea</c:v>
                </c:pt>
              </c:strCache>
            </c:strRef>
          </c:tx>
          <c:spPr>
            <a:solidFill>
              <a:srgbClr val="002060"/>
            </a:solidFill>
            <a:ln>
              <a:noFill/>
            </a:ln>
            <a:effectLst/>
          </c:spPr>
          <c:invertIfNegative val="0"/>
          <c:cat>
            <c:numRef>
              <c:f>Ekonomifakta!$A$3:$A$5</c:f>
              <c:numCache>
                <c:formatCode>General</c:formatCode>
                <c:ptCount val="3"/>
                <c:pt idx="0">
                  <c:v>2025</c:v>
                </c:pt>
                <c:pt idx="1">
                  <c:v>2026</c:v>
                </c:pt>
                <c:pt idx="2">
                  <c:v>2027</c:v>
                </c:pt>
              </c:numCache>
            </c:numRef>
          </c:cat>
          <c:val>
            <c:numRef>
              <c:f>Ekonomifakta!$H$3:$H$5</c:f>
              <c:numCache>
                <c:formatCode>General</c:formatCode>
                <c:ptCount val="3"/>
                <c:pt idx="0">
                  <c:v>1.9</c:v>
                </c:pt>
                <c:pt idx="1">
                  <c:v>3</c:v>
                </c:pt>
                <c:pt idx="2">
                  <c:v>2.2999999999999998</c:v>
                </c:pt>
              </c:numCache>
            </c:numRef>
          </c:val>
          <c:extLst>
            <c:ext xmlns:c16="http://schemas.microsoft.com/office/drawing/2014/chart" uri="{C3380CC4-5D6E-409C-BE32-E72D297353CC}">
              <c16:uniqueId val="{00000006-2A21-4BCF-A749-F563C1AC7F84}"/>
            </c:ext>
          </c:extLst>
        </c:ser>
        <c:ser>
          <c:idx val="8"/>
          <c:order val="8"/>
          <c:tx>
            <c:strRef>
              <c:f>Ekonomifakta!$I$2</c:f>
              <c:strCache>
                <c:ptCount val="1"/>
                <c:pt idx="0">
                  <c:v>LO</c:v>
                </c:pt>
              </c:strCache>
            </c:strRef>
          </c:tx>
          <c:spPr>
            <a:solidFill>
              <a:schemeClr val="accent3">
                <a:lumMod val="20000"/>
                <a:lumOff val="80000"/>
              </a:schemeClr>
            </a:solidFill>
            <a:ln>
              <a:noFill/>
            </a:ln>
            <a:effectLst/>
          </c:spPr>
          <c:invertIfNegative val="0"/>
          <c:cat>
            <c:numRef>
              <c:f>Ekonomifakta!$A$3:$A$5</c:f>
              <c:numCache>
                <c:formatCode>General</c:formatCode>
                <c:ptCount val="3"/>
                <c:pt idx="0">
                  <c:v>2025</c:v>
                </c:pt>
                <c:pt idx="1">
                  <c:v>2026</c:v>
                </c:pt>
                <c:pt idx="2">
                  <c:v>2027</c:v>
                </c:pt>
              </c:numCache>
            </c:numRef>
          </c:cat>
          <c:val>
            <c:numRef>
              <c:f>Ekonomifakta!$I$3:$I$5</c:f>
              <c:numCache>
                <c:formatCode>General</c:formatCode>
                <c:ptCount val="3"/>
                <c:pt idx="0">
                  <c:v>1.6</c:v>
                </c:pt>
                <c:pt idx="1">
                  <c:v>2.8</c:v>
                </c:pt>
              </c:numCache>
            </c:numRef>
          </c:val>
          <c:extLst>
            <c:ext xmlns:c16="http://schemas.microsoft.com/office/drawing/2014/chart" uri="{C3380CC4-5D6E-409C-BE32-E72D297353CC}">
              <c16:uniqueId val="{00000007-2A21-4BCF-A749-F563C1AC7F84}"/>
            </c:ext>
          </c:extLst>
        </c:ser>
        <c:dLbls>
          <c:showLegendKey val="0"/>
          <c:showVal val="0"/>
          <c:showCatName val="0"/>
          <c:showSerName val="0"/>
          <c:showPercent val="0"/>
          <c:showBubbleSize val="0"/>
        </c:dLbls>
        <c:gapWidth val="219"/>
        <c:overlap val="-27"/>
        <c:axId val="717601807"/>
        <c:axId val="717598447"/>
        <c:extLst>
          <c:ext xmlns:c15="http://schemas.microsoft.com/office/drawing/2012/chart" uri="{02D57815-91ED-43cb-92C2-25804820EDAC}">
            <c15:filteredBarSeries>
              <c15:ser>
                <c:idx val="0"/>
                <c:order val="0"/>
                <c:tx>
                  <c:strRef>
                    <c:extLst>
                      <c:ext uri="{02D57815-91ED-43cb-92C2-25804820EDAC}">
                        <c15:formulaRef>
                          <c15:sqref>Ekonomifakta!$A$2</c15:sqref>
                        </c15:formulaRef>
                      </c:ext>
                    </c:extLst>
                    <c:strCache>
                      <c:ptCount val="1"/>
                      <c:pt idx="0">
                        <c:v>-</c:v>
                      </c:pt>
                    </c:strCache>
                  </c:strRef>
                </c:tx>
                <c:spPr>
                  <a:solidFill>
                    <a:schemeClr val="accent1"/>
                  </a:solidFill>
                  <a:ln>
                    <a:noFill/>
                  </a:ln>
                  <a:effectLst/>
                </c:spPr>
                <c:invertIfNegative val="0"/>
                <c:cat>
                  <c:numRef>
                    <c:extLst>
                      <c:ext uri="{02D57815-91ED-43cb-92C2-25804820EDAC}">
                        <c15:formulaRef>
                          <c15:sqref>Ekonomifakta!$A$3:$A$5</c15:sqref>
                        </c15:formulaRef>
                      </c:ext>
                    </c:extLst>
                    <c:numCache>
                      <c:formatCode>General</c:formatCode>
                      <c:ptCount val="3"/>
                      <c:pt idx="0">
                        <c:v>2025</c:v>
                      </c:pt>
                      <c:pt idx="1">
                        <c:v>2026</c:v>
                      </c:pt>
                      <c:pt idx="2">
                        <c:v>2027</c:v>
                      </c:pt>
                    </c:numCache>
                  </c:numRef>
                </c:cat>
                <c:val>
                  <c:numRef>
                    <c:extLst>
                      <c:ext uri="{02D57815-91ED-43cb-92C2-25804820EDAC}">
                        <c15:formulaRef>
                          <c15:sqref>Ekonomifakta!$A$3:$A$5</c15:sqref>
                        </c15:formulaRef>
                      </c:ext>
                    </c:extLst>
                    <c:numCache>
                      <c:formatCode>General</c:formatCode>
                      <c:ptCount val="3"/>
                      <c:pt idx="0">
                        <c:v>2025</c:v>
                      </c:pt>
                      <c:pt idx="1">
                        <c:v>2026</c:v>
                      </c:pt>
                      <c:pt idx="2">
                        <c:v>2027</c:v>
                      </c:pt>
                    </c:numCache>
                  </c:numRef>
                </c:val>
                <c:extLst>
                  <c:ext xmlns:c16="http://schemas.microsoft.com/office/drawing/2014/chart" uri="{C3380CC4-5D6E-409C-BE32-E72D297353CC}">
                    <c16:uniqueId val="{00000008-2A21-4BCF-A749-F563C1AC7F84}"/>
                  </c:ext>
                </c:extLst>
              </c15:ser>
            </c15:filteredBarSeries>
          </c:ext>
        </c:extLst>
      </c:barChart>
      <c:catAx>
        <c:axId val="71760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717598447"/>
        <c:crosses val="autoZero"/>
        <c:auto val="1"/>
        <c:lblAlgn val="ctr"/>
        <c:lblOffset val="100"/>
        <c:noMultiLvlLbl val="0"/>
      </c:catAx>
      <c:valAx>
        <c:axId val="717598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7601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3374948511157"/>
          <c:y val="5.0925925925925923E-2"/>
          <c:w val="0.76312285595688134"/>
          <c:h val="0.74569663167104117"/>
        </c:manualLayout>
      </c:layout>
      <c:barChart>
        <c:barDir val="bar"/>
        <c:grouping val="stacked"/>
        <c:varyColors val="0"/>
        <c:ser>
          <c:idx val="2"/>
          <c:order val="0"/>
          <c:tx>
            <c:strRef>
              <c:f>'2 Anst'!$A$7</c:f>
              <c:strCache>
                <c:ptCount val="1"/>
                <c:pt idx="0">
                  <c:v>Minskar</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900" b="0" i="0" u="none" strike="noStrike" kern="1200" baseline="0">
                    <a:solidFill>
                      <a:schemeClr val="bg1"/>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Anst'!$B$3,'2 Anst'!$E$3:$G$3)</c:f>
              <c:strCache>
                <c:ptCount val="4"/>
                <c:pt idx="0">
                  <c:v>Total</c:v>
                </c:pt>
                <c:pt idx="1">
                  <c:v>Industri-/techkonsult</c:v>
                </c:pt>
                <c:pt idx="2">
                  <c:v>Teknikkonsult</c:v>
                </c:pt>
                <c:pt idx="3">
                  <c:v>Arkitekt</c:v>
                </c:pt>
              </c:strCache>
            </c:strRef>
          </c:cat>
          <c:val>
            <c:numRef>
              <c:f>('2 Anst'!$B$7,'2 Anst'!$E$7:$G$7)</c:f>
              <c:numCache>
                <c:formatCode>0%</c:formatCode>
                <c:ptCount val="4"/>
                <c:pt idx="0">
                  <c:v>7.5861999999999999E-2</c:v>
                </c:pt>
                <c:pt idx="1">
                  <c:v>0.2</c:v>
                </c:pt>
                <c:pt idx="2">
                  <c:v>4.3478000000000003E-2</c:v>
                </c:pt>
                <c:pt idx="3">
                  <c:v>7.4999999999999997E-2</c:v>
                </c:pt>
              </c:numCache>
            </c:numRef>
          </c:val>
          <c:extLst>
            <c:ext xmlns:c16="http://schemas.microsoft.com/office/drawing/2014/chart" uri="{C3380CC4-5D6E-409C-BE32-E72D297353CC}">
              <c16:uniqueId val="{00000000-6B57-4EB4-B920-0D53B3024538}"/>
            </c:ext>
          </c:extLst>
        </c:ser>
        <c:ser>
          <c:idx val="1"/>
          <c:order val="1"/>
          <c:tx>
            <c:strRef>
              <c:f>'2 Anst'!$A$6</c:f>
              <c:strCache>
                <c:ptCount val="1"/>
                <c:pt idx="0">
                  <c:v>Oförändrad</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Anst'!$B$3,'2 Anst'!$E$3:$G$3)</c:f>
              <c:strCache>
                <c:ptCount val="4"/>
                <c:pt idx="0">
                  <c:v>Total</c:v>
                </c:pt>
                <c:pt idx="1">
                  <c:v>Industri-/techkonsult</c:v>
                </c:pt>
                <c:pt idx="2">
                  <c:v>Teknikkonsult</c:v>
                </c:pt>
                <c:pt idx="3">
                  <c:v>Arkitekt</c:v>
                </c:pt>
              </c:strCache>
            </c:strRef>
          </c:cat>
          <c:val>
            <c:numRef>
              <c:f>('2 Anst'!$B$6,'2 Anst'!$E$6:$G$6)</c:f>
              <c:numCache>
                <c:formatCode>0%</c:formatCode>
                <c:ptCount val="4"/>
                <c:pt idx="0">
                  <c:v>0.36551699999999998</c:v>
                </c:pt>
                <c:pt idx="1">
                  <c:v>0.2</c:v>
                </c:pt>
                <c:pt idx="2">
                  <c:v>0.275362</c:v>
                </c:pt>
                <c:pt idx="3">
                  <c:v>0.6</c:v>
                </c:pt>
              </c:numCache>
            </c:numRef>
          </c:val>
          <c:extLst>
            <c:ext xmlns:c16="http://schemas.microsoft.com/office/drawing/2014/chart" uri="{C3380CC4-5D6E-409C-BE32-E72D297353CC}">
              <c16:uniqueId val="{00000001-6B57-4EB4-B920-0D53B3024538}"/>
            </c:ext>
          </c:extLst>
        </c:ser>
        <c:ser>
          <c:idx val="0"/>
          <c:order val="2"/>
          <c:tx>
            <c:strRef>
              <c:f>'2 Anst'!$A$5</c:f>
              <c:strCache>
                <c:ptCount val="1"/>
                <c:pt idx="0">
                  <c:v>Ökar</c:v>
                </c:pt>
              </c:strCache>
            </c:strRef>
          </c:tx>
          <c:spPr>
            <a:solidFill>
              <a:srgbClr val="B6CF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Anst'!$B$3,'2 Anst'!$E$3:$G$3)</c:f>
              <c:strCache>
                <c:ptCount val="4"/>
                <c:pt idx="0">
                  <c:v>Total</c:v>
                </c:pt>
                <c:pt idx="1">
                  <c:v>Industri-/techkonsult</c:v>
                </c:pt>
                <c:pt idx="2">
                  <c:v>Teknikkonsult</c:v>
                </c:pt>
                <c:pt idx="3">
                  <c:v>Arkitekt</c:v>
                </c:pt>
              </c:strCache>
            </c:strRef>
          </c:cat>
          <c:val>
            <c:numRef>
              <c:f>('2 Anst'!$B$5,'2 Anst'!$E$5:$G$5)</c:f>
              <c:numCache>
                <c:formatCode>0%</c:formatCode>
                <c:ptCount val="4"/>
                <c:pt idx="0">
                  <c:v>0.55862100000000003</c:v>
                </c:pt>
                <c:pt idx="1">
                  <c:v>0.6</c:v>
                </c:pt>
                <c:pt idx="2">
                  <c:v>0.68115899999999996</c:v>
                </c:pt>
                <c:pt idx="3">
                  <c:v>0.32500000000000001</c:v>
                </c:pt>
              </c:numCache>
            </c:numRef>
          </c:val>
          <c:extLst>
            <c:ext xmlns:c16="http://schemas.microsoft.com/office/drawing/2014/chart" uri="{C3380CC4-5D6E-409C-BE32-E72D297353CC}">
              <c16:uniqueId val="{00000002-6B57-4EB4-B920-0D53B3024538}"/>
            </c:ext>
          </c:extLst>
        </c:ser>
        <c:dLbls>
          <c:showLegendKey val="0"/>
          <c:showVal val="0"/>
          <c:showCatName val="0"/>
          <c:showSerName val="0"/>
          <c:showPercent val="0"/>
          <c:showBubbleSize val="0"/>
        </c:dLbls>
        <c:gapWidth val="150"/>
        <c:overlap val="100"/>
        <c:axId val="1895377519"/>
        <c:axId val="1895382319"/>
      </c:barChart>
      <c:catAx>
        <c:axId val="18953775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895382319"/>
        <c:crosses val="autoZero"/>
        <c:auto val="1"/>
        <c:lblAlgn val="ctr"/>
        <c:lblOffset val="100"/>
        <c:noMultiLvlLbl val="0"/>
      </c:catAx>
      <c:valAx>
        <c:axId val="189538231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895377519"/>
        <c:crosses val="autoZero"/>
        <c:crossBetween val="between"/>
      </c:valAx>
      <c:spPr>
        <a:solidFill>
          <a:sysClr val="window" lastClr="FFFFFF">
            <a:lumMod val="95000"/>
          </a:sys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sv-SE"/>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23999817125646E-2"/>
          <c:y val="9.644227093156621E-2"/>
          <c:w val="0.88228080497102657"/>
          <c:h val="0.77200491603108179"/>
        </c:manualLayout>
      </c:layout>
      <c:lineChart>
        <c:grouping val="standard"/>
        <c:varyColors val="1"/>
        <c:ser>
          <c:idx val="0"/>
          <c:order val="0"/>
          <c:tx>
            <c:strRef>
              <c:f>DataSheet!$C$1</c:f>
              <c:strCache>
                <c:ptCount val="1"/>
                <c:pt idx="0">
                  <c:v>Industri-/techkonsult</c:v>
                </c:pt>
              </c:strCache>
            </c:strRef>
          </c:tx>
          <c:spPr>
            <a:ln>
              <a:solidFill>
                <a:srgbClr val="C00000"/>
              </a:solidFill>
            </a:ln>
          </c:spPr>
          <c:marker>
            <c:symbol val="none"/>
          </c:marker>
          <c:cat>
            <c:strRef>
              <c:f>DataSheet!$B$2:$B$44</c:f>
              <c:strCache>
                <c:ptCount val="43"/>
                <c:pt idx="0">
                  <c:v>T1-10</c:v>
                </c:pt>
                <c:pt idx="1">
                  <c:v>T2-10</c:v>
                </c:pt>
                <c:pt idx="2">
                  <c:v>T3-10</c:v>
                </c:pt>
                <c:pt idx="3">
                  <c:v>T1-11</c:v>
                </c:pt>
                <c:pt idx="4">
                  <c:v>T2-11</c:v>
                </c:pt>
                <c:pt idx="5">
                  <c:v>T3-11</c:v>
                </c:pt>
                <c:pt idx="6">
                  <c:v>T1-12</c:v>
                </c:pt>
                <c:pt idx="7">
                  <c:v>T2-12</c:v>
                </c:pt>
                <c:pt idx="8">
                  <c:v>T3-12</c:v>
                </c:pt>
                <c:pt idx="9">
                  <c:v>T1-13</c:v>
                </c:pt>
                <c:pt idx="10">
                  <c:v>T2-13</c:v>
                </c:pt>
                <c:pt idx="11">
                  <c:v>T3-13</c:v>
                </c:pt>
                <c:pt idx="12">
                  <c:v>T1-14</c:v>
                </c:pt>
                <c:pt idx="13">
                  <c:v>T2-14</c:v>
                </c:pt>
                <c:pt idx="14">
                  <c:v>T3-14</c:v>
                </c:pt>
                <c:pt idx="15">
                  <c:v>T1-15</c:v>
                </c:pt>
                <c:pt idx="16">
                  <c:v>T2-15</c:v>
                </c:pt>
                <c:pt idx="17">
                  <c:v>T3-15</c:v>
                </c:pt>
                <c:pt idx="18">
                  <c:v>T1-16</c:v>
                </c:pt>
                <c:pt idx="19">
                  <c:v>T2-16</c:v>
                </c:pt>
                <c:pt idx="20">
                  <c:v>T3-16</c:v>
                </c:pt>
                <c:pt idx="21">
                  <c:v>T1-17</c:v>
                </c:pt>
                <c:pt idx="22">
                  <c:v>T2-17</c:v>
                </c:pt>
                <c:pt idx="23">
                  <c:v>T3-17</c:v>
                </c:pt>
                <c:pt idx="24">
                  <c:v>T1-18</c:v>
                </c:pt>
                <c:pt idx="25">
                  <c:v>T2-18</c:v>
                </c:pt>
                <c:pt idx="26">
                  <c:v>T3-18</c:v>
                </c:pt>
                <c:pt idx="27">
                  <c:v>T1-19</c:v>
                </c:pt>
                <c:pt idx="28">
                  <c:v>T2-19</c:v>
                </c:pt>
                <c:pt idx="29">
                  <c:v>T3-19</c:v>
                </c:pt>
                <c:pt idx="30">
                  <c:v>T1-20</c:v>
                </c:pt>
                <c:pt idx="31">
                  <c:v>T2-20</c:v>
                </c:pt>
                <c:pt idx="32">
                  <c:v>T3-20</c:v>
                </c:pt>
                <c:pt idx="33">
                  <c:v>2021-1</c:v>
                </c:pt>
                <c:pt idx="34">
                  <c:v>2021-2</c:v>
                </c:pt>
                <c:pt idx="35">
                  <c:v>2022-1</c:v>
                </c:pt>
                <c:pt idx="36">
                  <c:v>2022-2</c:v>
                </c:pt>
                <c:pt idx="37">
                  <c:v>2023-1</c:v>
                </c:pt>
                <c:pt idx="38">
                  <c:v>2023-2</c:v>
                </c:pt>
                <c:pt idx="39">
                  <c:v>2024-2</c:v>
                </c:pt>
                <c:pt idx="40">
                  <c:v>2025-1</c:v>
                </c:pt>
                <c:pt idx="41">
                  <c:v>2025-2</c:v>
                </c:pt>
                <c:pt idx="42">
                  <c:v>2026-1</c:v>
                </c:pt>
              </c:strCache>
            </c:strRef>
          </c:cat>
          <c:val>
            <c:numRef>
              <c:f>DataSheet!$C$2:$C$44</c:f>
              <c:numCache>
                <c:formatCode>General</c:formatCode>
                <c:ptCount val="43"/>
                <c:pt idx="0">
                  <c:v>0.76</c:v>
                </c:pt>
                <c:pt idx="1">
                  <c:v>0.9</c:v>
                </c:pt>
                <c:pt idx="2">
                  <c:v>0.88</c:v>
                </c:pt>
                <c:pt idx="3">
                  <c:v>0.76</c:v>
                </c:pt>
                <c:pt idx="4">
                  <c:v>0.91</c:v>
                </c:pt>
                <c:pt idx="5">
                  <c:v>0.76</c:v>
                </c:pt>
                <c:pt idx="6">
                  <c:v>0.66</c:v>
                </c:pt>
                <c:pt idx="7">
                  <c:v>0.92</c:v>
                </c:pt>
                <c:pt idx="8">
                  <c:v>0.61</c:v>
                </c:pt>
                <c:pt idx="9">
                  <c:v>0.36</c:v>
                </c:pt>
                <c:pt idx="10">
                  <c:v>0.55000000000000004</c:v>
                </c:pt>
                <c:pt idx="11">
                  <c:v>0.82</c:v>
                </c:pt>
                <c:pt idx="12">
                  <c:v>0.9</c:v>
                </c:pt>
                <c:pt idx="13">
                  <c:v>0.87</c:v>
                </c:pt>
                <c:pt idx="14">
                  <c:v>0.7</c:v>
                </c:pt>
                <c:pt idx="15">
                  <c:v>0.64</c:v>
                </c:pt>
                <c:pt idx="16">
                  <c:v>0.67</c:v>
                </c:pt>
                <c:pt idx="17">
                  <c:v>0.62</c:v>
                </c:pt>
                <c:pt idx="18">
                  <c:v>0.84</c:v>
                </c:pt>
                <c:pt idx="19">
                  <c:v>0.73</c:v>
                </c:pt>
                <c:pt idx="20">
                  <c:v>0.79</c:v>
                </c:pt>
                <c:pt idx="21">
                  <c:v>0.66</c:v>
                </c:pt>
                <c:pt idx="22">
                  <c:v>0.65</c:v>
                </c:pt>
                <c:pt idx="23">
                  <c:v>0.79</c:v>
                </c:pt>
                <c:pt idx="24">
                  <c:v>0.89</c:v>
                </c:pt>
                <c:pt idx="25">
                  <c:v>0.75</c:v>
                </c:pt>
                <c:pt idx="26">
                  <c:v>0.75</c:v>
                </c:pt>
                <c:pt idx="27">
                  <c:v>0.77</c:v>
                </c:pt>
                <c:pt idx="28">
                  <c:v>0.78</c:v>
                </c:pt>
                <c:pt idx="29">
                  <c:v>0.75</c:v>
                </c:pt>
                <c:pt idx="30">
                  <c:v>0.78</c:v>
                </c:pt>
                <c:pt idx="31">
                  <c:v>-0.14000000000000001</c:v>
                </c:pt>
                <c:pt idx="32">
                  <c:v>0.28000000000000003</c:v>
                </c:pt>
                <c:pt idx="33">
                  <c:v>0.71428599999999998</c:v>
                </c:pt>
                <c:pt idx="34">
                  <c:v>0.81481499999999996</c:v>
                </c:pt>
                <c:pt idx="35">
                  <c:v>0.89655200000000002</c:v>
                </c:pt>
                <c:pt idx="36">
                  <c:v>0.57142899999999996</c:v>
                </c:pt>
                <c:pt idx="37">
                  <c:v>0.6</c:v>
                </c:pt>
                <c:pt idx="38">
                  <c:v>0.56666700000000003</c:v>
                </c:pt>
                <c:pt idx="39">
                  <c:v>0.37930999999999998</c:v>
                </c:pt>
                <c:pt idx="40">
                  <c:v>0.32142900000000002</c:v>
                </c:pt>
                <c:pt idx="41">
                  <c:v>0.34782600000000002</c:v>
                </c:pt>
                <c:pt idx="42">
                  <c:v>0.4</c:v>
                </c:pt>
              </c:numCache>
            </c:numRef>
          </c:val>
          <c:smooth val="0"/>
          <c:extLst>
            <c:ext xmlns:c16="http://schemas.microsoft.com/office/drawing/2014/chart" uri="{C3380CC4-5D6E-409C-BE32-E72D297353CC}">
              <c16:uniqueId val="{00000000-D1E4-459C-BDF2-28A76C05FEE3}"/>
            </c:ext>
          </c:extLst>
        </c:ser>
        <c:ser>
          <c:idx val="1"/>
          <c:order val="1"/>
          <c:tx>
            <c:strRef>
              <c:f>DataSheet!$D$1</c:f>
              <c:strCache>
                <c:ptCount val="1"/>
                <c:pt idx="0">
                  <c:v>Arkitekt</c:v>
                </c:pt>
              </c:strCache>
            </c:strRef>
          </c:tx>
          <c:spPr>
            <a:ln>
              <a:solidFill>
                <a:schemeClr val="tx2">
                  <a:lumMod val="75000"/>
                </a:schemeClr>
              </a:solidFill>
            </a:ln>
          </c:spPr>
          <c:marker>
            <c:symbol val="none"/>
          </c:marker>
          <c:cat>
            <c:strRef>
              <c:f>DataSheet!$B$2:$B$44</c:f>
              <c:strCache>
                <c:ptCount val="43"/>
                <c:pt idx="0">
                  <c:v>T1-10</c:v>
                </c:pt>
                <c:pt idx="1">
                  <c:v>T2-10</c:v>
                </c:pt>
                <c:pt idx="2">
                  <c:v>T3-10</c:v>
                </c:pt>
                <c:pt idx="3">
                  <c:v>T1-11</c:v>
                </c:pt>
                <c:pt idx="4">
                  <c:v>T2-11</c:v>
                </c:pt>
                <c:pt idx="5">
                  <c:v>T3-11</c:v>
                </c:pt>
                <c:pt idx="6">
                  <c:v>T1-12</c:v>
                </c:pt>
                <c:pt idx="7">
                  <c:v>T2-12</c:v>
                </c:pt>
                <c:pt idx="8">
                  <c:v>T3-12</c:v>
                </c:pt>
                <c:pt idx="9">
                  <c:v>T1-13</c:v>
                </c:pt>
                <c:pt idx="10">
                  <c:v>T2-13</c:v>
                </c:pt>
                <c:pt idx="11">
                  <c:v>T3-13</c:v>
                </c:pt>
                <c:pt idx="12">
                  <c:v>T1-14</c:v>
                </c:pt>
                <c:pt idx="13">
                  <c:v>T2-14</c:v>
                </c:pt>
                <c:pt idx="14">
                  <c:v>T3-14</c:v>
                </c:pt>
                <c:pt idx="15">
                  <c:v>T1-15</c:v>
                </c:pt>
                <c:pt idx="16">
                  <c:v>T2-15</c:v>
                </c:pt>
                <c:pt idx="17">
                  <c:v>T3-15</c:v>
                </c:pt>
                <c:pt idx="18">
                  <c:v>T1-16</c:v>
                </c:pt>
                <c:pt idx="19">
                  <c:v>T2-16</c:v>
                </c:pt>
                <c:pt idx="20">
                  <c:v>T3-16</c:v>
                </c:pt>
                <c:pt idx="21">
                  <c:v>T1-17</c:v>
                </c:pt>
                <c:pt idx="22">
                  <c:v>T2-17</c:v>
                </c:pt>
                <c:pt idx="23">
                  <c:v>T3-17</c:v>
                </c:pt>
                <c:pt idx="24">
                  <c:v>T1-18</c:v>
                </c:pt>
                <c:pt idx="25">
                  <c:v>T2-18</c:v>
                </c:pt>
                <c:pt idx="26">
                  <c:v>T3-18</c:v>
                </c:pt>
                <c:pt idx="27">
                  <c:v>T1-19</c:v>
                </c:pt>
                <c:pt idx="28">
                  <c:v>T2-19</c:v>
                </c:pt>
                <c:pt idx="29">
                  <c:v>T3-19</c:v>
                </c:pt>
                <c:pt idx="30">
                  <c:v>T1-20</c:v>
                </c:pt>
                <c:pt idx="31">
                  <c:v>T2-20</c:v>
                </c:pt>
                <c:pt idx="32">
                  <c:v>T3-20</c:v>
                </c:pt>
                <c:pt idx="33">
                  <c:v>2021-1</c:v>
                </c:pt>
                <c:pt idx="34">
                  <c:v>2021-2</c:v>
                </c:pt>
                <c:pt idx="35">
                  <c:v>2022-1</c:v>
                </c:pt>
                <c:pt idx="36">
                  <c:v>2022-2</c:v>
                </c:pt>
                <c:pt idx="37">
                  <c:v>2023-1</c:v>
                </c:pt>
                <c:pt idx="38">
                  <c:v>2023-2</c:v>
                </c:pt>
                <c:pt idx="39">
                  <c:v>2024-2</c:v>
                </c:pt>
                <c:pt idx="40">
                  <c:v>2025-1</c:v>
                </c:pt>
                <c:pt idx="41">
                  <c:v>2025-2</c:v>
                </c:pt>
                <c:pt idx="42">
                  <c:v>2026-1</c:v>
                </c:pt>
              </c:strCache>
            </c:strRef>
          </c:cat>
          <c:val>
            <c:numRef>
              <c:f>DataSheet!$D$2:$D$44</c:f>
              <c:numCache>
                <c:formatCode>General</c:formatCode>
                <c:ptCount val="43"/>
                <c:pt idx="0">
                  <c:v>0.17</c:v>
                </c:pt>
                <c:pt idx="1">
                  <c:v>0.36</c:v>
                </c:pt>
                <c:pt idx="2">
                  <c:v>0.5</c:v>
                </c:pt>
                <c:pt idx="3">
                  <c:v>0.68</c:v>
                </c:pt>
                <c:pt idx="4">
                  <c:v>0.65</c:v>
                </c:pt>
                <c:pt idx="5">
                  <c:v>0.35</c:v>
                </c:pt>
                <c:pt idx="6">
                  <c:v>0.38</c:v>
                </c:pt>
                <c:pt idx="7">
                  <c:v>0.36</c:v>
                </c:pt>
                <c:pt idx="8">
                  <c:v>0.32</c:v>
                </c:pt>
                <c:pt idx="9">
                  <c:v>0.26</c:v>
                </c:pt>
                <c:pt idx="10">
                  <c:v>0.12</c:v>
                </c:pt>
                <c:pt idx="11">
                  <c:v>0.44</c:v>
                </c:pt>
                <c:pt idx="12">
                  <c:v>0.38</c:v>
                </c:pt>
                <c:pt idx="13">
                  <c:v>0.51</c:v>
                </c:pt>
                <c:pt idx="14">
                  <c:v>0.53</c:v>
                </c:pt>
                <c:pt idx="15">
                  <c:v>0.51</c:v>
                </c:pt>
                <c:pt idx="16">
                  <c:v>0.62</c:v>
                </c:pt>
                <c:pt idx="17">
                  <c:v>0.59</c:v>
                </c:pt>
                <c:pt idx="18">
                  <c:v>0.73</c:v>
                </c:pt>
                <c:pt idx="19">
                  <c:v>0.71</c:v>
                </c:pt>
                <c:pt idx="20">
                  <c:v>0.82</c:v>
                </c:pt>
                <c:pt idx="21">
                  <c:v>0.82</c:v>
                </c:pt>
                <c:pt idx="22">
                  <c:v>0.69</c:v>
                </c:pt>
                <c:pt idx="23">
                  <c:v>0.71</c:v>
                </c:pt>
                <c:pt idx="24">
                  <c:v>0.51</c:v>
                </c:pt>
                <c:pt idx="25">
                  <c:v>0.42</c:v>
                </c:pt>
                <c:pt idx="26">
                  <c:v>0.49</c:v>
                </c:pt>
                <c:pt idx="27">
                  <c:v>0.25</c:v>
                </c:pt>
                <c:pt idx="28">
                  <c:v>0.18</c:v>
                </c:pt>
                <c:pt idx="29">
                  <c:v>0.17</c:v>
                </c:pt>
                <c:pt idx="30">
                  <c:v>0.18</c:v>
                </c:pt>
                <c:pt idx="31">
                  <c:v>-0.14000000000000001</c:v>
                </c:pt>
                <c:pt idx="32">
                  <c:v>0.48</c:v>
                </c:pt>
                <c:pt idx="33">
                  <c:v>0.29411799999999999</c:v>
                </c:pt>
                <c:pt idx="34">
                  <c:v>0.58064499999999997</c:v>
                </c:pt>
                <c:pt idx="35">
                  <c:v>0.46511599999999997</c:v>
                </c:pt>
                <c:pt idx="36">
                  <c:v>0.171429</c:v>
                </c:pt>
                <c:pt idx="37">
                  <c:v>-0.14285700000000001</c:v>
                </c:pt>
                <c:pt idx="38">
                  <c:v>-0.111111</c:v>
                </c:pt>
                <c:pt idx="39">
                  <c:v>-0.108108</c:v>
                </c:pt>
                <c:pt idx="40">
                  <c:v>4.0815999999999998E-2</c:v>
                </c:pt>
                <c:pt idx="41">
                  <c:v>0.162162</c:v>
                </c:pt>
                <c:pt idx="42">
                  <c:v>0.25</c:v>
                </c:pt>
              </c:numCache>
            </c:numRef>
          </c:val>
          <c:smooth val="0"/>
          <c:extLst>
            <c:ext xmlns:c16="http://schemas.microsoft.com/office/drawing/2014/chart" uri="{C3380CC4-5D6E-409C-BE32-E72D297353CC}">
              <c16:uniqueId val="{00000001-D1E4-459C-BDF2-28A76C05FEE3}"/>
            </c:ext>
          </c:extLst>
        </c:ser>
        <c:ser>
          <c:idx val="2"/>
          <c:order val="2"/>
          <c:tx>
            <c:strRef>
              <c:f>DataSheet!$E$1</c:f>
              <c:strCache>
                <c:ptCount val="1"/>
                <c:pt idx="0">
                  <c:v>Teknikkonsult</c:v>
                </c:pt>
              </c:strCache>
            </c:strRef>
          </c:tx>
          <c:spPr>
            <a:ln>
              <a:solidFill>
                <a:srgbClr val="00B0F0"/>
              </a:solidFill>
            </a:ln>
          </c:spPr>
          <c:marker>
            <c:symbol val="none"/>
          </c:marker>
          <c:cat>
            <c:strRef>
              <c:f>DataSheet!$B$2:$B$44</c:f>
              <c:strCache>
                <c:ptCount val="43"/>
                <c:pt idx="0">
                  <c:v>T1-10</c:v>
                </c:pt>
                <c:pt idx="1">
                  <c:v>T2-10</c:v>
                </c:pt>
                <c:pt idx="2">
                  <c:v>T3-10</c:v>
                </c:pt>
                <c:pt idx="3">
                  <c:v>T1-11</c:v>
                </c:pt>
                <c:pt idx="4">
                  <c:v>T2-11</c:v>
                </c:pt>
                <c:pt idx="5">
                  <c:v>T3-11</c:v>
                </c:pt>
                <c:pt idx="6">
                  <c:v>T1-12</c:v>
                </c:pt>
                <c:pt idx="7">
                  <c:v>T2-12</c:v>
                </c:pt>
                <c:pt idx="8">
                  <c:v>T3-12</c:v>
                </c:pt>
                <c:pt idx="9">
                  <c:v>T1-13</c:v>
                </c:pt>
                <c:pt idx="10">
                  <c:v>T2-13</c:v>
                </c:pt>
                <c:pt idx="11">
                  <c:v>T3-13</c:v>
                </c:pt>
                <c:pt idx="12">
                  <c:v>T1-14</c:v>
                </c:pt>
                <c:pt idx="13">
                  <c:v>T2-14</c:v>
                </c:pt>
                <c:pt idx="14">
                  <c:v>T3-14</c:v>
                </c:pt>
                <c:pt idx="15">
                  <c:v>T1-15</c:v>
                </c:pt>
                <c:pt idx="16">
                  <c:v>T2-15</c:v>
                </c:pt>
                <c:pt idx="17">
                  <c:v>T3-15</c:v>
                </c:pt>
                <c:pt idx="18">
                  <c:v>T1-16</c:v>
                </c:pt>
                <c:pt idx="19">
                  <c:v>T2-16</c:v>
                </c:pt>
                <c:pt idx="20">
                  <c:v>T3-16</c:v>
                </c:pt>
                <c:pt idx="21">
                  <c:v>T1-17</c:v>
                </c:pt>
                <c:pt idx="22">
                  <c:v>T2-17</c:v>
                </c:pt>
                <c:pt idx="23">
                  <c:v>T3-17</c:v>
                </c:pt>
                <c:pt idx="24">
                  <c:v>T1-18</c:v>
                </c:pt>
                <c:pt idx="25">
                  <c:v>T2-18</c:v>
                </c:pt>
                <c:pt idx="26">
                  <c:v>T3-18</c:v>
                </c:pt>
                <c:pt idx="27">
                  <c:v>T1-19</c:v>
                </c:pt>
                <c:pt idx="28">
                  <c:v>T2-19</c:v>
                </c:pt>
                <c:pt idx="29">
                  <c:v>T3-19</c:v>
                </c:pt>
                <c:pt idx="30">
                  <c:v>T1-20</c:v>
                </c:pt>
                <c:pt idx="31">
                  <c:v>T2-20</c:v>
                </c:pt>
                <c:pt idx="32">
                  <c:v>T3-20</c:v>
                </c:pt>
                <c:pt idx="33">
                  <c:v>2021-1</c:v>
                </c:pt>
                <c:pt idx="34">
                  <c:v>2021-2</c:v>
                </c:pt>
                <c:pt idx="35">
                  <c:v>2022-1</c:v>
                </c:pt>
                <c:pt idx="36">
                  <c:v>2022-2</c:v>
                </c:pt>
                <c:pt idx="37">
                  <c:v>2023-1</c:v>
                </c:pt>
                <c:pt idx="38">
                  <c:v>2023-2</c:v>
                </c:pt>
                <c:pt idx="39">
                  <c:v>2024-2</c:v>
                </c:pt>
                <c:pt idx="40">
                  <c:v>2025-1</c:v>
                </c:pt>
                <c:pt idx="41">
                  <c:v>2025-2</c:v>
                </c:pt>
                <c:pt idx="42">
                  <c:v>2026-1</c:v>
                </c:pt>
              </c:strCache>
            </c:strRef>
          </c:cat>
          <c:val>
            <c:numRef>
              <c:f>DataSheet!$E$2:$E$44</c:f>
              <c:numCache>
                <c:formatCode>General</c:formatCode>
                <c:ptCount val="43"/>
                <c:pt idx="0">
                  <c:v>0.7</c:v>
                </c:pt>
                <c:pt idx="1">
                  <c:v>0.79</c:v>
                </c:pt>
                <c:pt idx="2">
                  <c:v>0.7</c:v>
                </c:pt>
                <c:pt idx="3">
                  <c:v>0.94</c:v>
                </c:pt>
                <c:pt idx="4">
                  <c:v>0.87</c:v>
                </c:pt>
                <c:pt idx="5">
                  <c:v>0.46</c:v>
                </c:pt>
                <c:pt idx="6">
                  <c:v>0.74</c:v>
                </c:pt>
                <c:pt idx="7">
                  <c:v>0.78</c:v>
                </c:pt>
                <c:pt idx="8">
                  <c:v>0.6</c:v>
                </c:pt>
                <c:pt idx="9">
                  <c:v>0.35</c:v>
                </c:pt>
                <c:pt idx="10">
                  <c:v>0.64</c:v>
                </c:pt>
                <c:pt idx="11">
                  <c:v>0.76</c:v>
                </c:pt>
                <c:pt idx="12">
                  <c:v>0.64</c:v>
                </c:pt>
                <c:pt idx="13">
                  <c:v>0.83</c:v>
                </c:pt>
                <c:pt idx="14">
                  <c:v>0.56999999999999995</c:v>
                </c:pt>
                <c:pt idx="15">
                  <c:v>0.74</c:v>
                </c:pt>
                <c:pt idx="16">
                  <c:v>0.8</c:v>
                </c:pt>
                <c:pt idx="17">
                  <c:v>0.76</c:v>
                </c:pt>
                <c:pt idx="18">
                  <c:v>0.87</c:v>
                </c:pt>
                <c:pt idx="19">
                  <c:v>0.86</c:v>
                </c:pt>
                <c:pt idx="20">
                  <c:v>0.91</c:v>
                </c:pt>
                <c:pt idx="21">
                  <c:v>0.8</c:v>
                </c:pt>
                <c:pt idx="22">
                  <c:v>0.83</c:v>
                </c:pt>
                <c:pt idx="23">
                  <c:v>0.78</c:v>
                </c:pt>
                <c:pt idx="24">
                  <c:v>0.75</c:v>
                </c:pt>
                <c:pt idx="25">
                  <c:v>0.86</c:v>
                </c:pt>
                <c:pt idx="26">
                  <c:v>0.84</c:v>
                </c:pt>
                <c:pt idx="27">
                  <c:v>0.8</c:v>
                </c:pt>
                <c:pt idx="28">
                  <c:v>0.74</c:v>
                </c:pt>
                <c:pt idx="29">
                  <c:v>0.56999999999999995</c:v>
                </c:pt>
                <c:pt idx="30">
                  <c:v>0.57999999999999996</c:v>
                </c:pt>
                <c:pt idx="31">
                  <c:v>0.09</c:v>
                </c:pt>
                <c:pt idx="32">
                  <c:v>0.5</c:v>
                </c:pt>
                <c:pt idx="33">
                  <c:v>0.44</c:v>
                </c:pt>
                <c:pt idx="34">
                  <c:v>0.50793699999999997</c:v>
                </c:pt>
                <c:pt idx="35">
                  <c:v>0.61538499999999996</c:v>
                </c:pt>
                <c:pt idx="36">
                  <c:v>0.4375</c:v>
                </c:pt>
                <c:pt idx="37">
                  <c:v>0.222222</c:v>
                </c:pt>
                <c:pt idx="38">
                  <c:v>0.19444400000000001</c:v>
                </c:pt>
                <c:pt idx="39">
                  <c:v>0.56862699999999999</c:v>
                </c:pt>
                <c:pt idx="40">
                  <c:v>0.55357100000000004</c:v>
                </c:pt>
                <c:pt idx="41">
                  <c:v>0.39285700000000001</c:v>
                </c:pt>
                <c:pt idx="42">
                  <c:v>0.63768100000000005</c:v>
                </c:pt>
              </c:numCache>
            </c:numRef>
          </c:val>
          <c:smooth val="0"/>
          <c:extLst>
            <c:ext xmlns:c16="http://schemas.microsoft.com/office/drawing/2014/chart" uri="{C3380CC4-5D6E-409C-BE32-E72D297353CC}">
              <c16:uniqueId val="{00000002-D1E4-459C-BDF2-28A76C05FEE3}"/>
            </c:ext>
          </c:extLst>
        </c:ser>
        <c:dLbls>
          <c:showLegendKey val="0"/>
          <c:showVal val="0"/>
          <c:showCatName val="0"/>
          <c:showSerName val="0"/>
          <c:showPercent val="0"/>
          <c:showBubbleSize val="0"/>
        </c:dLbls>
        <c:smooth val="0"/>
        <c:axId val="54877568"/>
        <c:axId val="46285952"/>
      </c:lineChart>
      <c:catAx>
        <c:axId val="54877568"/>
        <c:scaling>
          <c:orientation val="minMax"/>
        </c:scaling>
        <c:delete val="0"/>
        <c:axPos val="b"/>
        <c:numFmt formatCode="General" sourceLinked="0"/>
        <c:majorTickMark val="out"/>
        <c:minorTickMark val="none"/>
        <c:tickLblPos val="nextTo"/>
        <c:spPr>
          <a:noFill/>
          <a:ln>
            <a:solidFill>
              <a:srgbClr val="DDDDDD"/>
            </a:solidFill>
          </a:ln>
        </c:spPr>
        <c:txPr>
          <a:bodyPr/>
          <a:lstStyle/>
          <a:p>
            <a:pPr>
              <a:defRPr sz="800" spc="50"/>
            </a:pPr>
            <a:endParaRPr lang="sv-SE"/>
          </a:p>
        </c:txPr>
        <c:crossAx val="46285952"/>
        <c:crosses val="autoZero"/>
        <c:auto val="1"/>
        <c:lblAlgn val="ctr"/>
        <c:lblOffset val="100"/>
        <c:noMultiLvlLbl val="0"/>
      </c:catAx>
      <c:valAx>
        <c:axId val="46285952"/>
        <c:scaling>
          <c:orientation val="minMax"/>
          <c:max val="1"/>
          <c:min val="-1"/>
        </c:scaling>
        <c:delete val="0"/>
        <c:axPos val="l"/>
        <c:majorGridlines>
          <c:spPr>
            <a:ln>
              <a:solidFill>
                <a:srgbClr val="DDDDDD"/>
              </a:solidFill>
            </a:ln>
            <a:effectLst/>
          </c:spPr>
        </c:majorGridlines>
        <c:numFmt formatCode="#,##0%;\-#,##0%" sourceLinked="0"/>
        <c:majorTickMark val="out"/>
        <c:minorTickMark val="none"/>
        <c:tickLblPos val="nextTo"/>
        <c:spPr>
          <a:noFill/>
          <a:ln>
            <a:noFill/>
          </a:ln>
        </c:spPr>
        <c:txPr>
          <a:bodyPr/>
          <a:lstStyle/>
          <a:p>
            <a:pPr>
              <a:defRPr sz="1000" spc="50">
                <a:solidFill>
                  <a:schemeClr val="tx1">
                    <a:lumMod val="166234"/>
                  </a:schemeClr>
                </a:solidFill>
              </a:defRPr>
            </a:pPr>
            <a:endParaRPr lang="sv-SE"/>
          </a:p>
        </c:txPr>
        <c:crossAx val="54877568"/>
        <c:crosses val="min"/>
        <c:crossBetween val="between"/>
      </c:valAx>
      <c:spPr>
        <a:solidFill>
          <a:schemeClr val="bg1">
            <a:lumMod val="95000"/>
          </a:schemeClr>
        </a:solidFill>
      </c:spPr>
    </c:plotArea>
    <c:legend>
      <c:legendPos val="t"/>
      <c:layout>
        <c:manualLayout>
          <c:xMode val="edge"/>
          <c:yMode val="edge"/>
          <c:x val="0.12708290685772775"/>
          <c:y val="0.91070073362003545"/>
          <c:w val="0.68032753326509721"/>
          <c:h val="8.6330525405801634E-2"/>
        </c:manualLayout>
      </c:layout>
      <c:overlay val="0"/>
      <c:spPr>
        <a:noFill/>
      </c:spPr>
      <c:txPr>
        <a:bodyPr/>
        <a:lstStyle/>
        <a:p>
          <a:pPr>
            <a:defRPr sz="1000" spc="50"/>
          </a:pPr>
          <a:endParaRPr lang="sv-SE"/>
        </a:p>
      </c:txPr>
    </c:legend>
    <c:plotVisOnly val="1"/>
    <c:dispBlanksAs val="zero"/>
    <c:showDLblsOverMax val="1"/>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t>
            </a:r>
          </a:p>
        </c:rich>
      </c:tx>
      <c:layout>
        <c:manualLayout>
          <c:xMode val="edge"/>
          <c:yMode val="edge"/>
          <c:x val="1.0930446194225693E-2"/>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KPIF!$B$1</c:f>
              <c:strCache>
                <c:ptCount val="1"/>
                <c:pt idx="0">
                  <c:v>KPIF (%)</c:v>
                </c:pt>
              </c:strCache>
            </c:strRef>
          </c:tx>
          <c:spPr>
            <a:ln w="28575" cap="rnd">
              <a:solidFill>
                <a:srgbClr val="0070C0"/>
              </a:solidFill>
              <a:round/>
            </a:ln>
            <a:effectLst/>
          </c:spPr>
          <c:marker>
            <c:symbol val="none"/>
          </c:marker>
          <c:cat>
            <c:numRef>
              <c:f>KPIF!$A$2:$A$122</c:f>
              <c:numCache>
                <c:formatCode>[$-41D]mmmm\ /yy;@</c:formatCode>
                <c:ptCount val="121"/>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pt idx="120">
                  <c:v>46023</c:v>
                </c:pt>
              </c:numCache>
            </c:numRef>
          </c:cat>
          <c:val>
            <c:numRef>
              <c:f>KPIF!$B$2:$B$122</c:f>
              <c:numCache>
                <c:formatCode>General</c:formatCode>
                <c:ptCount val="121"/>
                <c:pt idx="0">
                  <c:v>1</c:v>
                </c:pt>
                <c:pt idx="1">
                  <c:v>1.1000000000000001</c:v>
                </c:pt>
                <c:pt idx="2">
                  <c:v>1.2</c:v>
                </c:pt>
                <c:pt idx="3">
                  <c:v>1.3</c:v>
                </c:pt>
                <c:pt idx="4">
                  <c:v>1.4</c:v>
                </c:pt>
                <c:pt idx="5">
                  <c:v>1.5</c:v>
                </c:pt>
                <c:pt idx="6">
                  <c:v>1.6</c:v>
                </c:pt>
                <c:pt idx="7">
                  <c:v>1.6</c:v>
                </c:pt>
                <c:pt idx="8">
                  <c:v>1.7</c:v>
                </c:pt>
                <c:pt idx="9">
                  <c:v>1.7</c:v>
                </c:pt>
                <c:pt idx="10">
                  <c:v>1.8</c:v>
                </c:pt>
                <c:pt idx="11">
                  <c:v>1.8</c:v>
                </c:pt>
                <c:pt idx="12">
                  <c:v>1.9</c:v>
                </c:pt>
                <c:pt idx="13">
                  <c:v>2</c:v>
                </c:pt>
                <c:pt idx="14">
                  <c:v>2.1</c:v>
                </c:pt>
                <c:pt idx="15">
                  <c:v>2.2000000000000002</c:v>
                </c:pt>
                <c:pt idx="16">
                  <c:v>2.2000000000000002</c:v>
                </c:pt>
                <c:pt idx="17">
                  <c:v>2.2999999999999998</c:v>
                </c:pt>
                <c:pt idx="18">
                  <c:v>2.2999999999999998</c:v>
                </c:pt>
                <c:pt idx="19">
                  <c:v>2.2000000000000002</c:v>
                </c:pt>
                <c:pt idx="20">
                  <c:v>2.2000000000000002</c:v>
                </c:pt>
                <c:pt idx="21">
                  <c:v>2.1</c:v>
                </c:pt>
                <c:pt idx="22">
                  <c:v>2.1</c:v>
                </c:pt>
                <c:pt idx="23">
                  <c:v>2</c:v>
                </c:pt>
                <c:pt idx="24">
                  <c:v>1.9</c:v>
                </c:pt>
                <c:pt idx="25">
                  <c:v>1.9</c:v>
                </c:pt>
                <c:pt idx="26">
                  <c:v>2</c:v>
                </c:pt>
                <c:pt idx="27">
                  <c:v>2.1</c:v>
                </c:pt>
                <c:pt idx="28">
                  <c:v>2.1</c:v>
                </c:pt>
                <c:pt idx="29">
                  <c:v>2.2000000000000002</c:v>
                </c:pt>
                <c:pt idx="30">
                  <c:v>2.2000000000000002</c:v>
                </c:pt>
                <c:pt idx="31">
                  <c:v>2.1</c:v>
                </c:pt>
                <c:pt idx="32">
                  <c:v>2.1</c:v>
                </c:pt>
                <c:pt idx="33">
                  <c:v>2</c:v>
                </c:pt>
                <c:pt idx="34">
                  <c:v>2</c:v>
                </c:pt>
                <c:pt idx="35">
                  <c:v>1.9</c:v>
                </c:pt>
                <c:pt idx="36">
                  <c:v>1.8</c:v>
                </c:pt>
                <c:pt idx="37">
                  <c:v>1.7</c:v>
                </c:pt>
                <c:pt idx="38">
                  <c:v>1.8</c:v>
                </c:pt>
                <c:pt idx="39">
                  <c:v>1.9</c:v>
                </c:pt>
                <c:pt idx="40">
                  <c:v>2</c:v>
                </c:pt>
                <c:pt idx="41">
                  <c:v>2.1</c:v>
                </c:pt>
                <c:pt idx="42">
                  <c:v>2.2000000000000002</c:v>
                </c:pt>
                <c:pt idx="43">
                  <c:v>2.2000000000000002</c:v>
                </c:pt>
                <c:pt idx="44">
                  <c:v>2.1</c:v>
                </c:pt>
                <c:pt idx="45">
                  <c:v>2</c:v>
                </c:pt>
                <c:pt idx="46">
                  <c:v>1.9</c:v>
                </c:pt>
                <c:pt idx="47">
                  <c:v>1.8</c:v>
                </c:pt>
                <c:pt idx="48">
                  <c:v>1.7</c:v>
                </c:pt>
                <c:pt idx="49">
                  <c:v>1.5</c:v>
                </c:pt>
                <c:pt idx="50">
                  <c:v>1.2</c:v>
                </c:pt>
                <c:pt idx="51">
                  <c:v>0.7</c:v>
                </c:pt>
                <c:pt idx="52">
                  <c:v>0.5</c:v>
                </c:pt>
                <c:pt idx="53">
                  <c:v>0.4</c:v>
                </c:pt>
                <c:pt idx="54">
                  <c:v>0.5</c:v>
                </c:pt>
                <c:pt idx="55">
                  <c:v>0.6</c:v>
                </c:pt>
                <c:pt idx="56">
                  <c:v>0.7</c:v>
                </c:pt>
                <c:pt idx="57">
                  <c:v>0.8</c:v>
                </c:pt>
                <c:pt idx="58">
                  <c:v>0.9</c:v>
                </c:pt>
                <c:pt idx="59">
                  <c:v>1</c:v>
                </c:pt>
                <c:pt idx="60">
                  <c:v>1.1000000000000001</c:v>
                </c:pt>
                <c:pt idx="61">
                  <c:v>1.3</c:v>
                </c:pt>
                <c:pt idx="62">
                  <c:v>1.5</c:v>
                </c:pt>
                <c:pt idx="63">
                  <c:v>1.8</c:v>
                </c:pt>
                <c:pt idx="64">
                  <c:v>2</c:v>
                </c:pt>
                <c:pt idx="65">
                  <c:v>2.4</c:v>
                </c:pt>
                <c:pt idx="66">
                  <c:v>2.8</c:v>
                </c:pt>
                <c:pt idx="67">
                  <c:v>3.2</c:v>
                </c:pt>
                <c:pt idx="68">
                  <c:v>3.6</c:v>
                </c:pt>
                <c:pt idx="69">
                  <c:v>4</c:v>
                </c:pt>
                <c:pt idx="70">
                  <c:v>4.4000000000000004</c:v>
                </c:pt>
                <c:pt idx="71">
                  <c:v>4.8</c:v>
                </c:pt>
                <c:pt idx="72">
                  <c:v>5.2</c:v>
                </c:pt>
                <c:pt idx="73">
                  <c:v>5.8</c:v>
                </c:pt>
                <c:pt idx="74">
                  <c:v>6.5</c:v>
                </c:pt>
                <c:pt idx="75">
                  <c:v>7.2</c:v>
                </c:pt>
                <c:pt idx="76">
                  <c:v>8</c:v>
                </c:pt>
                <c:pt idx="77">
                  <c:v>8.5</c:v>
                </c:pt>
                <c:pt idx="78">
                  <c:v>9</c:v>
                </c:pt>
                <c:pt idx="79">
                  <c:v>9.3000000000000007</c:v>
                </c:pt>
                <c:pt idx="80">
                  <c:v>9.5</c:v>
                </c:pt>
                <c:pt idx="81">
                  <c:v>9.1999999999999993</c:v>
                </c:pt>
                <c:pt idx="82">
                  <c:v>8.8000000000000007</c:v>
                </c:pt>
                <c:pt idx="83">
                  <c:v>8.1999999999999993</c:v>
                </c:pt>
                <c:pt idx="84">
                  <c:v>7.5</c:v>
                </c:pt>
                <c:pt idx="85">
                  <c:v>6.8</c:v>
                </c:pt>
                <c:pt idx="86">
                  <c:v>6</c:v>
                </c:pt>
                <c:pt idx="87">
                  <c:v>5.2</c:v>
                </c:pt>
                <c:pt idx="88">
                  <c:v>4.5</c:v>
                </c:pt>
                <c:pt idx="89">
                  <c:v>3.8</c:v>
                </c:pt>
                <c:pt idx="90">
                  <c:v>3.2</c:v>
                </c:pt>
                <c:pt idx="91">
                  <c:v>2.8</c:v>
                </c:pt>
                <c:pt idx="92">
                  <c:v>2.5</c:v>
                </c:pt>
                <c:pt idx="93">
                  <c:v>2.2999999999999998</c:v>
                </c:pt>
                <c:pt idx="94">
                  <c:v>2.2000000000000002</c:v>
                </c:pt>
                <c:pt idx="95">
                  <c:v>2.1</c:v>
                </c:pt>
                <c:pt idx="96">
                  <c:v>2</c:v>
                </c:pt>
                <c:pt idx="97">
                  <c:v>2</c:v>
                </c:pt>
                <c:pt idx="98">
                  <c:v>2.1</c:v>
                </c:pt>
                <c:pt idx="99">
                  <c:v>2.2000000000000002</c:v>
                </c:pt>
                <c:pt idx="100">
                  <c:v>2.2999999999999998</c:v>
                </c:pt>
                <c:pt idx="101">
                  <c:v>2.4</c:v>
                </c:pt>
                <c:pt idx="102">
                  <c:v>2.5</c:v>
                </c:pt>
                <c:pt idx="103">
                  <c:v>2.4</c:v>
                </c:pt>
                <c:pt idx="104">
                  <c:v>2.2999999999999998</c:v>
                </c:pt>
                <c:pt idx="105">
                  <c:v>2.2000000000000002</c:v>
                </c:pt>
                <c:pt idx="106">
                  <c:v>2.1</c:v>
                </c:pt>
                <c:pt idx="107">
                  <c:v>2.1</c:v>
                </c:pt>
                <c:pt idx="108">
                  <c:v>2.2000000000000002</c:v>
                </c:pt>
                <c:pt idx="109">
                  <c:v>2.2999999999999998</c:v>
                </c:pt>
                <c:pt idx="110">
                  <c:v>2.4</c:v>
                </c:pt>
                <c:pt idx="111">
                  <c:v>2.5</c:v>
                </c:pt>
                <c:pt idx="112">
                  <c:v>2.6</c:v>
                </c:pt>
                <c:pt idx="113">
                  <c:v>2.8</c:v>
                </c:pt>
                <c:pt idx="114">
                  <c:v>3</c:v>
                </c:pt>
                <c:pt idx="115">
                  <c:v>3.2</c:v>
                </c:pt>
                <c:pt idx="116">
                  <c:v>3.1</c:v>
                </c:pt>
                <c:pt idx="117">
                  <c:v>3.1</c:v>
                </c:pt>
                <c:pt idx="118">
                  <c:v>2.2999999999999998</c:v>
                </c:pt>
                <c:pt idx="119">
                  <c:v>2.1</c:v>
                </c:pt>
                <c:pt idx="120">
                  <c:v>2</c:v>
                </c:pt>
              </c:numCache>
            </c:numRef>
          </c:val>
          <c:smooth val="0"/>
          <c:extLst>
            <c:ext xmlns:c16="http://schemas.microsoft.com/office/drawing/2014/chart" uri="{C3380CC4-5D6E-409C-BE32-E72D297353CC}">
              <c16:uniqueId val="{00000000-2AE1-4C0B-A4E6-22105B3A6CA5}"/>
            </c:ext>
          </c:extLst>
        </c:ser>
        <c:dLbls>
          <c:showLegendKey val="0"/>
          <c:showVal val="0"/>
          <c:showCatName val="0"/>
          <c:showSerName val="0"/>
          <c:showPercent val="0"/>
          <c:showBubbleSize val="0"/>
        </c:dLbls>
        <c:smooth val="0"/>
        <c:axId val="256542240"/>
        <c:axId val="256544160"/>
      </c:lineChart>
      <c:dateAx>
        <c:axId val="256542240"/>
        <c:scaling>
          <c:orientation val="minMax"/>
        </c:scaling>
        <c:delete val="0"/>
        <c:axPos val="b"/>
        <c:numFmt formatCode="[$-41D]mmmm\ /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56544160"/>
        <c:crosses val="autoZero"/>
        <c:auto val="1"/>
        <c:lblOffset val="100"/>
        <c:baseTimeUnit val="months"/>
      </c:dateAx>
      <c:valAx>
        <c:axId val="256544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56542240"/>
        <c:crosses val="autoZero"/>
        <c:crossBetween val="between"/>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DataSheet!$C$1</c:f>
              <c:strCache>
                <c:ptCount val="1"/>
                <c:pt idx="0">
                  <c:v>Industri-/techkonsult</c:v>
                </c:pt>
              </c:strCache>
            </c:strRef>
          </c:tx>
          <c:spPr>
            <a:ln>
              <a:solidFill>
                <a:srgbClr val="C00000"/>
              </a:solidFill>
            </a:ln>
          </c:spPr>
          <c:marker>
            <c:symbol val="none"/>
          </c:marker>
          <c:cat>
            <c:strRef>
              <c:f>DataSheet!$B$2:$B$44</c:f>
              <c:strCache>
                <c:ptCount val="43"/>
                <c:pt idx="0">
                  <c:v>T1-10</c:v>
                </c:pt>
                <c:pt idx="1">
                  <c:v>T2-10</c:v>
                </c:pt>
                <c:pt idx="2">
                  <c:v>T3-10</c:v>
                </c:pt>
                <c:pt idx="3">
                  <c:v>T1-11</c:v>
                </c:pt>
                <c:pt idx="4">
                  <c:v>T2-11</c:v>
                </c:pt>
                <c:pt idx="5">
                  <c:v>T3-11</c:v>
                </c:pt>
                <c:pt idx="6">
                  <c:v>T1-12</c:v>
                </c:pt>
                <c:pt idx="7">
                  <c:v>T2-12</c:v>
                </c:pt>
                <c:pt idx="8">
                  <c:v>T3-12</c:v>
                </c:pt>
                <c:pt idx="9">
                  <c:v>T1-13</c:v>
                </c:pt>
                <c:pt idx="10">
                  <c:v>T2-13</c:v>
                </c:pt>
                <c:pt idx="11">
                  <c:v>T3-13</c:v>
                </c:pt>
                <c:pt idx="12">
                  <c:v>T1-14</c:v>
                </c:pt>
                <c:pt idx="13">
                  <c:v>T2-14</c:v>
                </c:pt>
                <c:pt idx="14">
                  <c:v>T3-14</c:v>
                </c:pt>
                <c:pt idx="15">
                  <c:v>T1-15</c:v>
                </c:pt>
                <c:pt idx="16">
                  <c:v>T2-15</c:v>
                </c:pt>
                <c:pt idx="17">
                  <c:v>T3-15</c:v>
                </c:pt>
                <c:pt idx="18">
                  <c:v>T1-16</c:v>
                </c:pt>
                <c:pt idx="19">
                  <c:v>T2-16</c:v>
                </c:pt>
                <c:pt idx="20">
                  <c:v>T3-16</c:v>
                </c:pt>
                <c:pt idx="21">
                  <c:v>T1-17</c:v>
                </c:pt>
                <c:pt idx="22">
                  <c:v>T2-17</c:v>
                </c:pt>
                <c:pt idx="23">
                  <c:v>T3-17</c:v>
                </c:pt>
                <c:pt idx="24">
                  <c:v>T1-18</c:v>
                </c:pt>
                <c:pt idx="25">
                  <c:v>T2-18</c:v>
                </c:pt>
                <c:pt idx="26">
                  <c:v>T3-18</c:v>
                </c:pt>
                <c:pt idx="27">
                  <c:v>T1-19</c:v>
                </c:pt>
                <c:pt idx="28">
                  <c:v>T2-19</c:v>
                </c:pt>
                <c:pt idx="29">
                  <c:v>T3-19</c:v>
                </c:pt>
                <c:pt idx="30">
                  <c:v>T1-20</c:v>
                </c:pt>
                <c:pt idx="31">
                  <c:v>T2-20</c:v>
                </c:pt>
                <c:pt idx="32">
                  <c:v>T3-20</c:v>
                </c:pt>
                <c:pt idx="33">
                  <c:v>2021-1</c:v>
                </c:pt>
                <c:pt idx="34">
                  <c:v>2021-2</c:v>
                </c:pt>
                <c:pt idx="35">
                  <c:v>2022-1</c:v>
                </c:pt>
                <c:pt idx="36">
                  <c:v>2022-2</c:v>
                </c:pt>
                <c:pt idx="37">
                  <c:v>2023-1</c:v>
                </c:pt>
                <c:pt idx="38">
                  <c:v>2023-2</c:v>
                </c:pt>
                <c:pt idx="39">
                  <c:v>2024-2</c:v>
                </c:pt>
                <c:pt idx="40">
                  <c:v>2025-1</c:v>
                </c:pt>
                <c:pt idx="41">
                  <c:v>2025-2</c:v>
                </c:pt>
                <c:pt idx="42">
                  <c:v>2026-1</c:v>
                </c:pt>
              </c:strCache>
            </c:strRef>
          </c:cat>
          <c:val>
            <c:numRef>
              <c:f>DataSheet!$C$2:$C$44</c:f>
              <c:numCache>
                <c:formatCode>General</c:formatCode>
                <c:ptCount val="43"/>
                <c:pt idx="0">
                  <c:v>0.95</c:v>
                </c:pt>
                <c:pt idx="1">
                  <c:v>0.77</c:v>
                </c:pt>
                <c:pt idx="2">
                  <c:v>0.94</c:v>
                </c:pt>
                <c:pt idx="3">
                  <c:v>0.84</c:v>
                </c:pt>
                <c:pt idx="4">
                  <c:v>0.6</c:v>
                </c:pt>
                <c:pt idx="5">
                  <c:v>0.18</c:v>
                </c:pt>
                <c:pt idx="6">
                  <c:v>0.4</c:v>
                </c:pt>
                <c:pt idx="7">
                  <c:v>0.64</c:v>
                </c:pt>
                <c:pt idx="8">
                  <c:v>0.51</c:v>
                </c:pt>
                <c:pt idx="9">
                  <c:v>0.28999999999999998</c:v>
                </c:pt>
                <c:pt idx="10">
                  <c:v>0.67</c:v>
                </c:pt>
                <c:pt idx="11">
                  <c:v>0.67</c:v>
                </c:pt>
                <c:pt idx="12">
                  <c:v>0.66</c:v>
                </c:pt>
                <c:pt idx="13">
                  <c:v>0.8</c:v>
                </c:pt>
                <c:pt idx="14">
                  <c:v>0.69</c:v>
                </c:pt>
                <c:pt idx="15">
                  <c:v>0.48</c:v>
                </c:pt>
                <c:pt idx="16">
                  <c:v>0.35</c:v>
                </c:pt>
                <c:pt idx="17">
                  <c:v>0.46</c:v>
                </c:pt>
                <c:pt idx="18">
                  <c:v>0.56000000000000005</c:v>
                </c:pt>
                <c:pt idx="19">
                  <c:v>0.31</c:v>
                </c:pt>
                <c:pt idx="20">
                  <c:v>0.66</c:v>
                </c:pt>
                <c:pt idx="21">
                  <c:v>0.61</c:v>
                </c:pt>
                <c:pt idx="22">
                  <c:v>0.34</c:v>
                </c:pt>
                <c:pt idx="23">
                  <c:v>0.48</c:v>
                </c:pt>
                <c:pt idx="24">
                  <c:v>0.59</c:v>
                </c:pt>
                <c:pt idx="25">
                  <c:v>0.28000000000000003</c:v>
                </c:pt>
                <c:pt idx="26">
                  <c:v>0.33</c:v>
                </c:pt>
                <c:pt idx="27">
                  <c:v>0.5</c:v>
                </c:pt>
                <c:pt idx="28">
                  <c:v>0.23</c:v>
                </c:pt>
                <c:pt idx="29">
                  <c:v>0.36</c:v>
                </c:pt>
                <c:pt idx="30">
                  <c:v>0.46</c:v>
                </c:pt>
                <c:pt idx="31">
                  <c:v>0.01</c:v>
                </c:pt>
                <c:pt idx="32">
                  <c:v>0.5</c:v>
                </c:pt>
                <c:pt idx="33">
                  <c:v>0.76190500000000005</c:v>
                </c:pt>
                <c:pt idx="34">
                  <c:v>0.75</c:v>
                </c:pt>
                <c:pt idx="35">
                  <c:v>0.86206899999999997</c:v>
                </c:pt>
                <c:pt idx="36">
                  <c:v>0.37930999999999998</c:v>
                </c:pt>
                <c:pt idx="37">
                  <c:v>0.25</c:v>
                </c:pt>
                <c:pt idx="38">
                  <c:v>0.25806499999999999</c:v>
                </c:pt>
                <c:pt idx="39">
                  <c:v>0.3</c:v>
                </c:pt>
                <c:pt idx="40">
                  <c:v>0</c:v>
                </c:pt>
                <c:pt idx="41">
                  <c:v>0</c:v>
                </c:pt>
                <c:pt idx="42">
                  <c:v>0.48</c:v>
                </c:pt>
              </c:numCache>
            </c:numRef>
          </c:val>
          <c:smooth val="0"/>
          <c:extLst>
            <c:ext xmlns:c16="http://schemas.microsoft.com/office/drawing/2014/chart" uri="{C3380CC4-5D6E-409C-BE32-E72D297353CC}">
              <c16:uniqueId val="{00000000-AF09-46BC-9FA8-6338990D02E4}"/>
            </c:ext>
          </c:extLst>
        </c:ser>
        <c:ser>
          <c:idx val="1"/>
          <c:order val="1"/>
          <c:tx>
            <c:strRef>
              <c:f>DataSheet!$D$1</c:f>
              <c:strCache>
                <c:ptCount val="1"/>
                <c:pt idx="0">
                  <c:v>Arkitekt</c:v>
                </c:pt>
              </c:strCache>
            </c:strRef>
          </c:tx>
          <c:spPr>
            <a:ln>
              <a:solidFill>
                <a:schemeClr val="tx2">
                  <a:lumMod val="75000"/>
                </a:schemeClr>
              </a:solidFill>
            </a:ln>
          </c:spPr>
          <c:marker>
            <c:symbol val="none"/>
          </c:marker>
          <c:cat>
            <c:strRef>
              <c:f>DataSheet!$B$2:$B$44</c:f>
              <c:strCache>
                <c:ptCount val="43"/>
                <c:pt idx="0">
                  <c:v>T1-10</c:v>
                </c:pt>
                <c:pt idx="1">
                  <c:v>T2-10</c:v>
                </c:pt>
                <c:pt idx="2">
                  <c:v>T3-10</c:v>
                </c:pt>
                <c:pt idx="3">
                  <c:v>T1-11</c:v>
                </c:pt>
                <c:pt idx="4">
                  <c:v>T2-11</c:v>
                </c:pt>
                <c:pt idx="5">
                  <c:v>T3-11</c:v>
                </c:pt>
                <c:pt idx="6">
                  <c:v>T1-12</c:v>
                </c:pt>
                <c:pt idx="7">
                  <c:v>T2-12</c:v>
                </c:pt>
                <c:pt idx="8">
                  <c:v>T3-12</c:v>
                </c:pt>
                <c:pt idx="9">
                  <c:v>T1-13</c:v>
                </c:pt>
                <c:pt idx="10">
                  <c:v>T2-13</c:v>
                </c:pt>
                <c:pt idx="11">
                  <c:v>T3-13</c:v>
                </c:pt>
                <c:pt idx="12">
                  <c:v>T1-14</c:v>
                </c:pt>
                <c:pt idx="13">
                  <c:v>T2-14</c:v>
                </c:pt>
                <c:pt idx="14">
                  <c:v>T3-14</c:v>
                </c:pt>
                <c:pt idx="15">
                  <c:v>T1-15</c:v>
                </c:pt>
                <c:pt idx="16">
                  <c:v>T2-15</c:v>
                </c:pt>
                <c:pt idx="17">
                  <c:v>T3-15</c:v>
                </c:pt>
                <c:pt idx="18">
                  <c:v>T1-16</c:v>
                </c:pt>
                <c:pt idx="19">
                  <c:v>T2-16</c:v>
                </c:pt>
                <c:pt idx="20">
                  <c:v>T3-16</c:v>
                </c:pt>
                <c:pt idx="21">
                  <c:v>T1-17</c:v>
                </c:pt>
                <c:pt idx="22">
                  <c:v>T2-17</c:v>
                </c:pt>
                <c:pt idx="23">
                  <c:v>T3-17</c:v>
                </c:pt>
                <c:pt idx="24">
                  <c:v>T1-18</c:v>
                </c:pt>
                <c:pt idx="25">
                  <c:v>T2-18</c:v>
                </c:pt>
                <c:pt idx="26">
                  <c:v>T3-18</c:v>
                </c:pt>
                <c:pt idx="27">
                  <c:v>T1-19</c:v>
                </c:pt>
                <c:pt idx="28">
                  <c:v>T2-19</c:v>
                </c:pt>
                <c:pt idx="29">
                  <c:v>T3-19</c:v>
                </c:pt>
                <c:pt idx="30">
                  <c:v>T1-20</c:v>
                </c:pt>
                <c:pt idx="31">
                  <c:v>T2-20</c:v>
                </c:pt>
                <c:pt idx="32">
                  <c:v>T3-20</c:v>
                </c:pt>
                <c:pt idx="33">
                  <c:v>2021-1</c:v>
                </c:pt>
                <c:pt idx="34">
                  <c:v>2021-2</c:v>
                </c:pt>
                <c:pt idx="35">
                  <c:v>2022-1</c:v>
                </c:pt>
                <c:pt idx="36">
                  <c:v>2022-2</c:v>
                </c:pt>
                <c:pt idx="37">
                  <c:v>2023-1</c:v>
                </c:pt>
                <c:pt idx="38">
                  <c:v>2023-2</c:v>
                </c:pt>
                <c:pt idx="39">
                  <c:v>2024-2</c:v>
                </c:pt>
                <c:pt idx="40">
                  <c:v>2025-1</c:v>
                </c:pt>
                <c:pt idx="41">
                  <c:v>2025-2</c:v>
                </c:pt>
                <c:pt idx="42">
                  <c:v>2026-1</c:v>
                </c:pt>
              </c:strCache>
            </c:strRef>
          </c:cat>
          <c:val>
            <c:numRef>
              <c:f>DataSheet!$D$2:$D$44</c:f>
              <c:numCache>
                <c:formatCode>General</c:formatCode>
                <c:ptCount val="43"/>
                <c:pt idx="0">
                  <c:v>0.24</c:v>
                </c:pt>
                <c:pt idx="1">
                  <c:v>0.57999999999999996</c:v>
                </c:pt>
                <c:pt idx="2">
                  <c:v>0.37</c:v>
                </c:pt>
                <c:pt idx="3">
                  <c:v>0.42</c:v>
                </c:pt>
                <c:pt idx="4">
                  <c:v>0.53</c:v>
                </c:pt>
                <c:pt idx="5">
                  <c:v>0.09</c:v>
                </c:pt>
                <c:pt idx="6">
                  <c:v>0</c:v>
                </c:pt>
                <c:pt idx="7">
                  <c:v>0.08</c:v>
                </c:pt>
                <c:pt idx="8">
                  <c:v>-0.01</c:v>
                </c:pt>
                <c:pt idx="9">
                  <c:v>0.01</c:v>
                </c:pt>
                <c:pt idx="10">
                  <c:v>-0.03</c:v>
                </c:pt>
                <c:pt idx="11">
                  <c:v>0.11</c:v>
                </c:pt>
                <c:pt idx="12">
                  <c:v>0.36</c:v>
                </c:pt>
                <c:pt idx="13">
                  <c:v>0.26</c:v>
                </c:pt>
                <c:pt idx="14">
                  <c:v>0.28999999999999998</c:v>
                </c:pt>
                <c:pt idx="15">
                  <c:v>0.36</c:v>
                </c:pt>
                <c:pt idx="16">
                  <c:v>0.41</c:v>
                </c:pt>
                <c:pt idx="17">
                  <c:v>0.57999999999999996</c:v>
                </c:pt>
                <c:pt idx="18">
                  <c:v>0.52</c:v>
                </c:pt>
                <c:pt idx="19">
                  <c:v>0.51</c:v>
                </c:pt>
                <c:pt idx="20">
                  <c:v>0.6</c:v>
                </c:pt>
                <c:pt idx="21">
                  <c:v>0.54</c:v>
                </c:pt>
                <c:pt idx="22">
                  <c:v>0.38</c:v>
                </c:pt>
                <c:pt idx="23">
                  <c:v>0.33</c:v>
                </c:pt>
                <c:pt idx="24">
                  <c:v>0.12</c:v>
                </c:pt>
                <c:pt idx="25">
                  <c:v>-0.15</c:v>
                </c:pt>
                <c:pt idx="26">
                  <c:v>0.11</c:v>
                </c:pt>
                <c:pt idx="27">
                  <c:v>-0.18</c:v>
                </c:pt>
                <c:pt idx="28">
                  <c:v>0</c:v>
                </c:pt>
                <c:pt idx="29">
                  <c:v>0.04</c:v>
                </c:pt>
                <c:pt idx="30">
                  <c:v>0.23</c:v>
                </c:pt>
                <c:pt idx="31">
                  <c:v>-0.11</c:v>
                </c:pt>
                <c:pt idx="32">
                  <c:v>0.5</c:v>
                </c:pt>
                <c:pt idx="33">
                  <c:v>0.352941</c:v>
                </c:pt>
                <c:pt idx="34">
                  <c:v>0.45161299999999999</c:v>
                </c:pt>
                <c:pt idx="35">
                  <c:v>0.30232599999999998</c:v>
                </c:pt>
                <c:pt idx="36">
                  <c:v>-0.13888900000000001</c:v>
                </c:pt>
                <c:pt idx="37">
                  <c:v>-0.30232599999999998</c:v>
                </c:pt>
                <c:pt idx="38">
                  <c:v>-0.21276600000000001</c:v>
                </c:pt>
                <c:pt idx="39">
                  <c:v>2.5641000000000001E-2</c:v>
                </c:pt>
                <c:pt idx="40">
                  <c:v>0.39130399999999999</c:v>
                </c:pt>
                <c:pt idx="41">
                  <c:v>0.111111</c:v>
                </c:pt>
                <c:pt idx="42">
                  <c:v>0.48717899999999997</c:v>
                </c:pt>
              </c:numCache>
            </c:numRef>
          </c:val>
          <c:smooth val="0"/>
          <c:extLst>
            <c:ext xmlns:c16="http://schemas.microsoft.com/office/drawing/2014/chart" uri="{C3380CC4-5D6E-409C-BE32-E72D297353CC}">
              <c16:uniqueId val="{00000001-AF09-46BC-9FA8-6338990D02E4}"/>
            </c:ext>
          </c:extLst>
        </c:ser>
        <c:ser>
          <c:idx val="2"/>
          <c:order val="2"/>
          <c:tx>
            <c:strRef>
              <c:f>DataSheet!$E$1</c:f>
              <c:strCache>
                <c:ptCount val="1"/>
                <c:pt idx="0">
                  <c:v>Teknikkonsult</c:v>
                </c:pt>
              </c:strCache>
            </c:strRef>
          </c:tx>
          <c:spPr>
            <a:ln>
              <a:solidFill>
                <a:srgbClr val="00B0F0"/>
              </a:solidFill>
            </a:ln>
          </c:spPr>
          <c:marker>
            <c:symbol val="none"/>
          </c:marker>
          <c:cat>
            <c:strRef>
              <c:f>DataSheet!$B$2:$B$44</c:f>
              <c:strCache>
                <c:ptCount val="43"/>
                <c:pt idx="0">
                  <c:v>T1-10</c:v>
                </c:pt>
                <c:pt idx="1">
                  <c:v>T2-10</c:v>
                </c:pt>
                <c:pt idx="2">
                  <c:v>T3-10</c:v>
                </c:pt>
                <c:pt idx="3">
                  <c:v>T1-11</c:v>
                </c:pt>
                <c:pt idx="4">
                  <c:v>T2-11</c:v>
                </c:pt>
                <c:pt idx="5">
                  <c:v>T3-11</c:v>
                </c:pt>
                <c:pt idx="6">
                  <c:v>T1-12</c:v>
                </c:pt>
                <c:pt idx="7">
                  <c:v>T2-12</c:v>
                </c:pt>
                <c:pt idx="8">
                  <c:v>T3-12</c:v>
                </c:pt>
                <c:pt idx="9">
                  <c:v>T1-13</c:v>
                </c:pt>
                <c:pt idx="10">
                  <c:v>T2-13</c:v>
                </c:pt>
                <c:pt idx="11">
                  <c:v>T3-13</c:v>
                </c:pt>
                <c:pt idx="12">
                  <c:v>T1-14</c:v>
                </c:pt>
                <c:pt idx="13">
                  <c:v>T2-14</c:v>
                </c:pt>
                <c:pt idx="14">
                  <c:v>T3-14</c:v>
                </c:pt>
                <c:pt idx="15">
                  <c:v>T1-15</c:v>
                </c:pt>
                <c:pt idx="16">
                  <c:v>T2-15</c:v>
                </c:pt>
                <c:pt idx="17">
                  <c:v>T3-15</c:v>
                </c:pt>
                <c:pt idx="18">
                  <c:v>T1-16</c:v>
                </c:pt>
                <c:pt idx="19">
                  <c:v>T2-16</c:v>
                </c:pt>
                <c:pt idx="20">
                  <c:v>T3-16</c:v>
                </c:pt>
                <c:pt idx="21">
                  <c:v>T1-17</c:v>
                </c:pt>
                <c:pt idx="22">
                  <c:v>T2-17</c:v>
                </c:pt>
                <c:pt idx="23">
                  <c:v>T3-17</c:v>
                </c:pt>
                <c:pt idx="24">
                  <c:v>T1-18</c:v>
                </c:pt>
                <c:pt idx="25">
                  <c:v>T2-18</c:v>
                </c:pt>
                <c:pt idx="26">
                  <c:v>T3-18</c:v>
                </c:pt>
                <c:pt idx="27">
                  <c:v>T1-19</c:v>
                </c:pt>
                <c:pt idx="28">
                  <c:v>T2-19</c:v>
                </c:pt>
                <c:pt idx="29">
                  <c:v>T3-19</c:v>
                </c:pt>
                <c:pt idx="30">
                  <c:v>T1-20</c:v>
                </c:pt>
                <c:pt idx="31">
                  <c:v>T2-20</c:v>
                </c:pt>
                <c:pt idx="32">
                  <c:v>T3-20</c:v>
                </c:pt>
                <c:pt idx="33">
                  <c:v>2021-1</c:v>
                </c:pt>
                <c:pt idx="34">
                  <c:v>2021-2</c:v>
                </c:pt>
                <c:pt idx="35">
                  <c:v>2022-1</c:v>
                </c:pt>
                <c:pt idx="36">
                  <c:v>2022-2</c:v>
                </c:pt>
                <c:pt idx="37">
                  <c:v>2023-1</c:v>
                </c:pt>
                <c:pt idx="38">
                  <c:v>2023-2</c:v>
                </c:pt>
                <c:pt idx="39">
                  <c:v>2024-2</c:v>
                </c:pt>
                <c:pt idx="40">
                  <c:v>2025-1</c:v>
                </c:pt>
                <c:pt idx="41">
                  <c:v>2025-2</c:v>
                </c:pt>
                <c:pt idx="42">
                  <c:v>2026-1</c:v>
                </c:pt>
              </c:strCache>
            </c:strRef>
          </c:cat>
          <c:val>
            <c:numRef>
              <c:f>DataSheet!$E$2:$E$44</c:f>
              <c:numCache>
                <c:formatCode>General</c:formatCode>
                <c:ptCount val="43"/>
                <c:pt idx="0">
                  <c:v>0.69</c:v>
                </c:pt>
                <c:pt idx="1">
                  <c:v>0.71</c:v>
                </c:pt>
                <c:pt idx="2">
                  <c:v>0.59</c:v>
                </c:pt>
                <c:pt idx="3">
                  <c:v>0.82</c:v>
                </c:pt>
                <c:pt idx="4">
                  <c:v>0.53</c:v>
                </c:pt>
                <c:pt idx="5">
                  <c:v>0.21</c:v>
                </c:pt>
                <c:pt idx="6">
                  <c:v>0.3</c:v>
                </c:pt>
                <c:pt idx="7">
                  <c:v>0.19</c:v>
                </c:pt>
                <c:pt idx="8">
                  <c:v>0.08</c:v>
                </c:pt>
                <c:pt idx="9">
                  <c:v>0.1</c:v>
                </c:pt>
                <c:pt idx="10">
                  <c:v>0.31</c:v>
                </c:pt>
                <c:pt idx="11">
                  <c:v>0.56999999999999995</c:v>
                </c:pt>
                <c:pt idx="12">
                  <c:v>0.43</c:v>
                </c:pt>
                <c:pt idx="13">
                  <c:v>0.54</c:v>
                </c:pt>
                <c:pt idx="14">
                  <c:v>0.62</c:v>
                </c:pt>
                <c:pt idx="15">
                  <c:v>0.56000000000000005</c:v>
                </c:pt>
                <c:pt idx="16">
                  <c:v>0.44</c:v>
                </c:pt>
                <c:pt idx="17">
                  <c:v>0.67</c:v>
                </c:pt>
                <c:pt idx="18">
                  <c:v>0.55000000000000004</c:v>
                </c:pt>
                <c:pt idx="19">
                  <c:v>0.48</c:v>
                </c:pt>
                <c:pt idx="20">
                  <c:v>0.56999999999999995</c:v>
                </c:pt>
                <c:pt idx="21">
                  <c:v>0.47</c:v>
                </c:pt>
                <c:pt idx="22">
                  <c:v>0.42</c:v>
                </c:pt>
                <c:pt idx="23">
                  <c:v>0.39</c:v>
                </c:pt>
                <c:pt idx="24">
                  <c:v>0.38</c:v>
                </c:pt>
                <c:pt idx="25">
                  <c:v>0.34</c:v>
                </c:pt>
                <c:pt idx="26">
                  <c:v>0.53</c:v>
                </c:pt>
                <c:pt idx="27">
                  <c:v>0.36</c:v>
                </c:pt>
                <c:pt idx="28">
                  <c:v>0.19</c:v>
                </c:pt>
                <c:pt idx="29">
                  <c:v>0.22</c:v>
                </c:pt>
                <c:pt idx="30">
                  <c:v>0.2</c:v>
                </c:pt>
                <c:pt idx="31">
                  <c:v>-0.28999999999999998</c:v>
                </c:pt>
                <c:pt idx="32">
                  <c:v>0.36</c:v>
                </c:pt>
                <c:pt idx="33">
                  <c:v>0.26</c:v>
                </c:pt>
                <c:pt idx="34">
                  <c:v>0.59677400000000003</c:v>
                </c:pt>
                <c:pt idx="35">
                  <c:v>0.57142899999999996</c:v>
                </c:pt>
                <c:pt idx="36">
                  <c:v>0.02</c:v>
                </c:pt>
                <c:pt idx="37">
                  <c:v>-0.10958900000000001</c:v>
                </c:pt>
                <c:pt idx="38">
                  <c:v>-0.27397300000000002</c:v>
                </c:pt>
                <c:pt idx="39">
                  <c:v>0.33962300000000001</c:v>
                </c:pt>
                <c:pt idx="40">
                  <c:v>0.47368399999999999</c:v>
                </c:pt>
                <c:pt idx="41">
                  <c:v>0.42105300000000001</c:v>
                </c:pt>
                <c:pt idx="42">
                  <c:v>0.55072500000000002</c:v>
                </c:pt>
              </c:numCache>
            </c:numRef>
          </c:val>
          <c:smooth val="0"/>
          <c:extLst>
            <c:ext xmlns:c16="http://schemas.microsoft.com/office/drawing/2014/chart" uri="{C3380CC4-5D6E-409C-BE32-E72D297353CC}">
              <c16:uniqueId val="{00000002-AF09-46BC-9FA8-6338990D02E4}"/>
            </c:ext>
          </c:extLst>
        </c:ser>
        <c:dLbls>
          <c:showLegendKey val="0"/>
          <c:showVal val="0"/>
          <c:showCatName val="0"/>
          <c:showSerName val="0"/>
          <c:showPercent val="0"/>
          <c:showBubbleSize val="0"/>
        </c:dLbls>
        <c:smooth val="0"/>
        <c:axId val="54877568"/>
        <c:axId val="46285952"/>
      </c:lineChart>
      <c:catAx>
        <c:axId val="54877568"/>
        <c:scaling>
          <c:orientation val="minMax"/>
        </c:scaling>
        <c:delete val="0"/>
        <c:axPos val="b"/>
        <c:numFmt formatCode="General" sourceLinked="0"/>
        <c:majorTickMark val="out"/>
        <c:minorTickMark val="none"/>
        <c:tickLblPos val="nextTo"/>
        <c:spPr>
          <a:noFill/>
          <a:ln>
            <a:solidFill>
              <a:srgbClr val="DDDDDD"/>
            </a:solidFill>
          </a:ln>
        </c:spPr>
        <c:txPr>
          <a:bodyPr/>
          <a:lstStyle/>
          <a:p>
            <a:pPr>
              <a:defRPr sz="700" spc="50"/>
            </a:pPr>
            <a:endParaRPr lang="sv-SE"/>
          </a:p>
        </c:txPr>
        <c:crossAx val="46285952"/>
        <c:crosses val="autoZero"/>
        <c:auto val="1"/>
        <c:lblAlgn val="ctr"/>
        <c:lblOffset val="100"/>
        <c:noMultiLvlLbl val="0"/>
      </c:catAx>
      <c:valAx>
        <c:axId val="46285952"/>
        <c:scaling>
          <c:orientation val="minMax"/>
          <c:max val="1"/>
          <c:min val="-1"/>
        </c:scaling>
        <c:delete val="0"/>
        <c:axPos val="l"/>
        <c:majorGridlines>
          <c:spPr>
            <a:ln>
              <a:solidFill>
                <a:srgbClr val="DDDDDD"/>
              </a:solidFill>
            </a:ln>
            <a:effectLst/>
          </c:spPr>
        </c:majorGridlines>
        <c:numFmt formatCode="#,##0%;\-#,##0%" sourceLinked="0"/>
        <c:majorTickMark val="out"/>
        <c:minorTickMark val="none"/>
        <c:tickLblPos val="nextTo"/>
        <c:spPr>
          <a:noFill/>
          <a:ln>
            <a:noFill/>
          </a:ln>
        </c:spPr>
        <c:txPr>
          <a:bodyPr/>
          <a:lstStyle/>
          <a:p>
            <a:pPr>
              <a:defRPr sz="1000" spc="50">
                <a:solidFill>
                  <a:schemeClr val="tx1">
                    <a:lumMod val="166234"/>
                  </a:schemeClr>
                </a:solidFill>
              </a:defRPr>
            </a:pPr>
            <a:endParaRPr lang="sv-SE"/>
          </a:p>
        </c:txPr>
        <c:crossAx val="54877568"/>
        <c:crosses val="min"/>
        <c:crossBetween val="between"/>
      </c:valAx>
      <c:spPr>
        <a:solidFill>
          <a:schemeClr val="bg1">
            <a:lumMod val="95000"/>
          </a:schemeClr>
        </a:solidFill>
      </c:spPr>
    </c:plotArea>
    <c:legend>
      <c:legendPos val="t"/>
      <c:overlay val="0"/>
      <c:spPr>
        <a:noFill/>
      </c:spPr>
      <c:txPr>
        <a:bodyPr/>
        <a:lstStyle/>
        <a:p>
          <a:pPr>
            <a:defRPr sz="1000" spc="50"/>
          </a:pPr>
          <a:endParaRPr lang="sv-SE"/>
        </a:p>
      </c:txPr>
    </c:legend>
    <c:plotVisOnly val="1"/>
    <c:dispBlanksAs val="zero"/>
    <c:showDLblsOverMax val="1"/>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Arbetslöshet!$B$1</c:f>
              <c:strCache>
                <c:ptCount val="1"/>
                <c:pt idx="0">
                  <c:v>Procent</c:v>
                </c:pt>
              </c:strCache>
            </c:strRef>
          </c:tx>
          <c:spPr>
            <a:ln w="19050" cap="rnd">
              <a:solidFill>
                <a:srgbClr val="0070C0"/>
              </a:solidFill>
              <a:round/>
            </a:ln>
            <a:effectLst/>
          </c:spPr>
          <c:marker>
            <c:symbol val="none"/>
          </c:marker>
          <c:cat>
            <c:numRef>
              <c:f>Arbetslöshet!$A$2:$A$113</c:f>
              <c:numCache>
                <c:formatCode>[$-41D]mmmm\ /yy;@</c:formatCode>
                <c:ptCount val="112"/>
                <c:pt idx="0">
                  <c:v>42675</c:v>
                </c:pt>
                <c:pt idx="1">
                  <c:v>42705</c:v>
                </c:pt>
                <c:pt idx="2">
                  <c:v>42736</c:v>
                </c:pt>
                <c:pt idx="3">
                  <c:v>42767</c:v>
                </c:pt>
                <c:pt idx="4">
                  <c:v>42795</c:v>
                </c:pt>
                <c:pt idx="5">
                  <c:v>42826</c:v>
                </c:pt>
                <c:pt idx="6">
                  <c:v>42856</c:v>
                </c:pt>
                <c:pt idx="7">
                  <c:v>42887</c:v>
                </c:pt>
                <c:pt idx="8">
                  <c:v>42917</c:v>
                </c:pt>
                <c:pt idx="9">
                  <c:v>42948</c:v>
                </c:pt>
                <c:pt idx="10">
                  <c:v>42979</c:v>
                </c:pt>
                <c:pt idx="11">
                  <c:v>43009</c:v>
                </c:pt>
                <c:pt idx="12">
                  <c:v>43040</c:v>
                </c:pt>
                <c:pt idx="13">
                  <c:v>43070</c:v>
                </c:pt>
                <c:pt idx="14">
                  <c:v>43101</c:v>
                </c:pt>
                <c:pt idx="15">
                  <c:v>43132</c:v>
                </c:pt>
                <c:pt idx="16">
                  <c:v>43160</c:v>
                </c:pt>
                <c:pt idx="17">
                  <c:v>43191</c:v>
                </c:pt>
                <c:pt idx="18">
                  <c:v>43221</c:v>
                </c:pt>
                <c:pt idx="19">
                  <c:v>43252</c:v>
                </c:pt>
                <c:pt idx="20">
                  <c:v>43282</c:v>
                </c:pt>
                <c:pt idx="21">
                  <c:v>43313</c:v>
                </c:pt>
                <c:pt idx="22">
                  <c:v>43344</c:v>
                </c:pt>
                <c:pt idx="23">
                  <c:v>43374</c:v>
                </c:pt>
                <c:pt idx="24">
                  <c:v>43405</c:v>
                </c:pt>
                <c:pt idx="25">
                  <c:v>43435</c:v>
                </c:pt>
                <c:pt idx="26">
                  <c:v>43466</c:v>
                </c:pt>
                <c:pt idx="27">
                  <c:v>43497</c:v>
                </c:pt>
                <c:pt idx="28">
                  <c:v>43525</c:v>
                </c:pt>
                <c:pt idx="29">
                  <c:v>43556</c:v>
                </c:pt>
                <c:pt idx="30">
                  <c:v>43586</c:v>
                </c:pt>
                <c:pt idx="31">
                  <c:v>43617</c:v>
                </c:pt>
                <c:pt idx="32">
                  <c:v>43647</c:v>
                </c:pt>
                <c:pt idx="33">
                  <c:v>43678</c:v>
                </c:pt>
                <c:pt idx="34">
                  <c:v>43709</c:v>
                </c:pt>
                <c:pt idx="35">
                  <c:v>43739</c:v>
                </c:pt>
                <c:pt idx="36">
                  <c:v>43770</c:v>
                </c:pt>
                <c:pt idx="37">
                  <c:v>43800</c:v>
                </c:pt>
                <c:pt idx="38">
                  <c:v>43831</c:v>
                </c:pt>
                <c:pt idx="39">
                  <c:v>43862</c:v>
                </c:pt>
                <c:pt idx="40">
                  <c:v>43891</c:v>
                </c:pt>
                <c:pt idx="41">
                  <c:v>43922</c:v>
                </c:pt>
                <c:pt idx="42">
                  <c:v>43952</c:v>
                </c:pt>
                <c:pt idx="43">
                  <c:v>43983</c:v>
                </c:pt>
                <c:pt idx="44">
                  <c:v>44013</c:v>
                </c:pt>
                <c:pt idx="45">
                  <c:v>44044</c:v>
                </c:pt>
                <c:pt idx="46">
                  <c:v>44075</c:v>
                </c:pt>
                <c:pt idx="47">
                  <c:v>44105</c:v>
                </c:pt>
                <c:pt idx="48">
                  <c:v>44136</c:v>
                </c:pt>
                <c:pt idx="49">
                  <c:v>44166</c:v>
                </c:pt>
                <c:pt idx="50">
                  <c:v>44197</c:v>
                </c:pt>
                <c:pt idx="51">
                  <c:v>44228</c:v>
                </c:pt>
                <c:pt idx="52">
                  <c:v>44256</c:v>
                </c:pt>
                <c:pt idx="53">
                  <c:v>44287</c:v>
                </c:pt>
                <c:pt idx="54">
                  <c:v>44317</c:v>
                </c:pt>
                <c:pt idx="55">
                  <c:v>44348</c:v>
                </c:pt>
                <c:pt idx="56">
                  <c:v>44378</c:v>
                </c:pt>
                <c:pt idx="57">
                  <c:v>44409</c:v>
                </c:pt>
                <c:pt idx="58">
                  <c:v>44440</c:v>
                </c:pt>
                <c:pt idx="59">
                  <c:v>44470</c:v>
                </c:pt>
                <c:pt idx="60">
                  <c:v>44501</c:v>
                </c:pt>
                <c:pt idx="61">
                  <c:v>44531</c:v>
                </c:pt>
                <c:pt idx="62">
                  <c:v>44562</c:v>
                </c:pt>
                <c:pt idx="63">
                  <c:v>44593</c:v>
                </c:pt>
                <c:pt idx="64">
                  <c:v>44621</c:v>
                </c:pt>
                <c:pt idx="65">
                  <c:v>44652</c:v>
                </c:pt>
                <c:pt idx="66">
                  <c:v>44682</c:v>
                </c:pt>
                <c:pt idx="67">
                  <c:v>44713</c:v>
                </c:pt>
                <c:pt idx="68">
                  <c:v>44743</c:v>
                </c:pt>
                <c:pt idx="69">
                  <c:v>44774</c:v>
                </c:pt>
                <c:pt idx="70">
                  <c:v>44805</c:v>
                </c:pt>
                <c:pt idx="71">
                  <c:v>44835</c:v>
                </c:pt>
                <c:pt idx="72">
                  <c:v>44866</c:v>
                </c:pt>
                <c:pt idx="73">
                  <c:v>44896</c:v>
                </c:pt>
                <c:pt idx="74">
                  <c:v>44927</c:v>
                </c:pt>
                <c:pt idx="75">
                  <c:v>44958</c:v>
                </c:pt>
                <c:pt idx="76">
                  <c:v>44986</c:v>
                </c:pt>
                <c:pt idx="77">
                  <c:v>45017</c:v>
                </c:pt>
                <c:pt idx="78">
                  <c:v>45047</c:v>
                </c:pt>
                <c:pt idx="79">
                  <c:v>45078</c:v>
                </c:pt>
                <c:pt idx="80">
                  <c:v>45108</c:v>
                </c:pt>
                <c:pt idx="81">
                  <c:v>45139</c:v>
                </c:pt>
                <c:pt idx="82">
                  <c:v>45170</c:v>
                </c:pt>
                <c:pt idx="83">
                  <c:v>45200</c:v>
                </c:pt>
                <c:pt idx="84">
                  <c:v>45231</c:v>
                </c:pt>
                <c:pt idx="85">
                  <c:v>45261</c:v>
                </c:pt>
                <c:pt idx="86">
                  <c:v>45292</c:v>
                </c:pt>
                <c:pt idx="87">
                  <c:v>45323</c:v>
                </c:pt>
                <c:pt idx="88">
                  <c:v>45352</c:v>
                </c:pt>
                <c:pt idx="89">
                  <c:v>45383</c:v>
                </c:pt>
                <c:pt idx="90">
                  <c:v>45413</c:v>
                </c:pt>
                <c:pt idx="91">
                  <c:v>45444</c:v>
                </c:pt>
                <c:pt idx="92">
                  <c:v>45474</c:v>
                </c:pt>
                <c:pt idx="93">
                  <c:v>45505</c:v>
                </c:pt>
                <c:pt idx="94">
                  <c:v>45536</c:v>
                </c:pt>
                <c:pt idx="95">
                  <c:v>45566</c:v>
                </c:pt>
                <c:pt idx="96">
                  <c:v>45597</c:v>
                </c:pt>
                <c:pt idx="97">
                  <c:v>45627</c:v>
                </c:pt>
                <c:pt idx="98">
                  <c:v>45658</c:v>
                </c:pt>
                <c:pt idx="99">
                  <c:v>45689</c:v>
                </c:pt>
                <c:pt idx="100">
                  <c:v>45717</c:v>
                </c:pt>
                <c:pt idx="101">
                  <c:v>45748</c:v>
                </c:pt>
                <c:pt idx="102">
                  <c:v>45778</c:v>
                </c:pt>
                <c:pt idx="103">
                  <c:v>45809</c:v>
                </c:pt>
                <c:pt idx="104">
                  <c:v>45839</c:v>
                </c:pt>
                <c:pt idx="105">
                  <c:v>45870</c:v>
                </c:pt>
                <c:pt idx="106">
                  <c:v>45901</c:v>
                </c:pt>
                <c:pt idx="107">
                  <c:v>45931</c:v>
                </c:pt>
                <c:pt idx="108">
                  <c:v>45962</c:v>
                </c:pt>
                <c:pt idx="109">
                  <c:v>45992</c:v>
                </c:pt>
                <c:pt idx="110">
                  <c:v>46023</c:v>
                </c:pt>
                <c:pt idx="111">
                  <c:v>46054</c:v>
                </c:pt>
              </c:numCache>
            </c:numRef>
          </c:cat>
          <c:val>
            <c:numRef>
              <c:f>Arbetslöshet!$B$2:$B$113</c:f>
              <c:numCache>
                <c:formatCode>General</c:formatCode>
                <c:ptCount val="112"/>
                <c:pt idx="0">
                  <c:v>7.21</c:v>
                </c:pt>
                <c:pt idx="1">
                  <c:v>6.81</c:v>
                </c:pt>
                <c:pt idx="2">
                  <c:v>7.19</c:v>
                </c:pt>
                <c:pt idx="3">
                  <c:v>7.84</c:v>
                </c:pt>
                <c:pt idx="4">
                  <c:v>7.83</c:v>
                </c:pt>
                <c:pt idx="5">
                  <c:v>6.83</c:v>
                </c:pt>
                <c:pt idx="6">
                  <c:v>7.73</c:v>
                </c:pt>
                <c:pt idx="7">
                  <c:v>7.41</c:v>
                </c:pt>
                <c:pt idx="8">
                  <c:v>7.54</c:v>
                </c:pt>
                <c:pt idx="9">
                  <c:v>7.84</c:v>
                </c:pt>
                <c:pt idx="10">
                  <c:v>7.82</c:v>
                </c:pt>
                <c:pt idx="11">
                  <c:v>8.42</c:v>
                </c:pt>
                <c:pt idx="12">
                  <c:v>8.2100000000000009</c:v>
                </c:pt>
                <c:pt idx="13">
                  <c:v>8</c:v>
                </c:pt>
                <c:pt idx="14">
                  <c:v>8.17</c:v>
                </c:pt>
                <c:pt idx="15">
                  <c:v>8.14</c:v>
                </c:pt>
                <c:pt idx="16">
                  <c:v>8.61</c:v>
                </c:pt>
                <c:pt idx="17">
                  <c:v>7.93</c:v>
                </c:pt>
                <c:pt idx="18">
                  <c:v>8.11</c:v>
                </c:pt>
                <c:pt idx="19">
                  <c:v>7.61</c:v>
                </c:pt>
                <c:pt idx="20">
                  <c:v>6.89</c:v>
                </c:pt>
                <c:pt idx="21">
                  <c:v>8.11</c:v>
                </c:pt>
                <c:pt idx="22">
                  <c:v>8.1300000000000008</c:v>
                </c:pt>
                <c:pt idx="23">
                  <c:v>7.41</c:v>
                </c:pt>
                <c:pt idx="24">
                  <c:v>8.5299999999999994</c:v>
                </c:pt>
                <c:pt idx="25">
                  <c:v>6.95</c:v>
                </c:pt>
                <c:pt idx="26">
                  <c:v>7.45</c:v>
                </c:pt>
                <c:pt idx="27">
                  <c:v>7.25</c:v>
                </c:pt>
                <c:pt idx="28">
                  <c:v>7.83</c:v>
                </c:pt>
                <c:pt idx="29">
                  <c:v>7.7</c:v>
                </c:pt>
                <c:pt idx="30">
                  <c:v>7.06</c:v>
                </c:pt>
                <c:pt idx="31">
                  <c:v>7.04</c:v>
                </c:pt>
                <c:pt idx="32">
                  <c:v>6.43</c:v>
                </c:pt>
                <c:pt idx="33">
                  <c:v>5.9</c:v>
                </c:pt>
                <c:pt idx="34">
                  <c:v>6.45</c:v>
                </c:pt>
                <c:pt idx="35">
                  <c:v>6.57</c:v>
                </c:pt>
                <c:pt idx="36">
                  <c:v>6.92</c:v>
                </c:pt>
                <c:pt idx="37">
                  <c:v>6.84</c:v>
                </c:pt>
                <c:pt idx="38">
                  <c:v>6.14</c:v>
                </c:pt>
                <c:pt idx="39">
                  <c:v>6.13</c:v>
                </c:pt>
                <c:pt idx="40">
                  <c:v>5.8</c:v>
                </c:pt>
                <c:pt idx="41">
                  <c:v>5.63</c:v>
                </c:pt>
                <c:pt idx="42">
                  <c:v>5.51</c:v>
                </c:pt>
                <c:pt idx="43">
                  <c:v>6.97</c:v>
                </c:pt>
                <c:pt idx="44">
                  <c:v>6.01</c:v>
                </c:pt>
                <c:pt idx="45">
                  <c:v>6.07</c:v>
                </c:pt>
                <c:pt idx="46">
                  <c:v>5.79</c:v>
                </c:pt>
                <c:pt idx="47">
                  <c:v>6.67</c:v>
                </c:pt>
                <c:pt idx="48">
                  <c:v>5.78</c:v>
                </c:pt>
                <c:pt idx="49">
                  <c:v>6.43</c:v>
                </c:pt>
                <c:pt idx="50">
                  <c:v>6.25</c:v>
                </c:pt>
                <c:pt idx="51">
                  <c:v>6.88</c:v>
                </c:pt>
                <c:pt idx="52">
                  <c:v>6.64</c:v>
                </c:pt>
                <c:pt idx="53">
                  <c:v>6.5</c:v>
                </c:pt>
                <c:pt idx="54">
                  <c:v>7.09</c:v>
                </c:pt>
                <c:pt idx="55">
                  <c:v>7.41</c:v>
                </c:pt>
                <c:pt idx="56">
                  <c:v>7.41</c:v>
                </c:pt>
                <c:pt idx="57">
                  <c:v>7.66</c:v>
                </c:pt>
                <c:pt idx="58">
                  <c:v>7.43</c:v>
                </c:pt>
                <c:pt idx="59">
                  <c:v>7.69</c:v>
                </c:pt>
                <c:pt idx="60">
                  <c:v>7.72</c:v>
                </c:pt>
                <c:pt idx="61">
                  <c:v>7.99</c:v>
                </c:pt>
                <c:pt idx="62">
                  <c:v>7.95</c:v>
                </c:pt>
                <c:pt idx="63">
                  <c:v>7.72</c:v>
                </c:pt>
                <c:pt idx="64">
                  <c:v>8.61</c:v>
                </c:pt>
                <c:pt idx="65">
                  <c:v>8.5</c:v>
                </c:pt>
                <c:pt idx="66">
                  <c:v>8.1199999999999992</c:v>
                </c:pt>
                <c:pt idx="67">
                  <c:v>9.06</c:v>
                </c:pt>
                <c:pt idx="68">
                  <c:v>8.6</c:v>
                </c:pt>
                <c:pt idx="69">
                  <c:v>9.06</c:v>
                </c:pt>
                <c:pt idx="70">
                  <c:v>9.39</c:v>
                </c:pt>
                <c:pt idx="71">
                  <c:v>9.1999999999999993</c:v>
                </c:pt>
                <c:pt idx="72">
                  <c:v>9.64</c:v>
                </c:pt>
                <c:pt idx="73">
                  <c:v>8.7200000000000006</c:v>
                </c:pt>
                <c:pt idx="74">
                  <c:v>9.3800000000000008</c:v>
                </c:pt>
                <c:pt idx="75">
                  <c:v>8.94</c:v>
                </c:pt>
                <c:pt idx="76">
                  <c:v>8.85</c:v>
                </c:pt>
                <c:pt idx="77">
                  <c:v>8.93</c:v>
                </c:pt>
                <c:pt idx="78">
                  <c:v>9</c:v>
                </c:pt>
                <c:pt idx="79">
                  <c:v>9.09</c:v>
                </c:pt>
                <c:pt idx="80">
                  <c:v>8.5299999999999994</c:v>
                </c:pt>
                <c:pt idx="81">
                  <c:v>9.2799999999999994</c:v>
                </c:pt>
                <c:pt idx="82">
                  <c:v>9.02</c:v>
                </c:pt>
                <c:pt idx="83">
                  <c:v>8.1300000000000008</c:v>
                </c:pt>
                <c:pt idx="84">
                  <c:v>9.24</c:v>
                </c:pt>
                <c:pt idx="85">
                  <c:v>9.3000000000000007</c:v>
                </c:pt>
                <c:pt idx="86">
                  <c:v>8.91</c:v>
                </c:pt>
                <c:pt idx="87">
                  <c:v>8.25</c:v>
                </c:pt>
                <c:pt idx="88">
                  <c:v>7.79</c:v>
                </c:pt>
                <c:pt idx="89">
                  <c:v>8.5299999999999994</c:v>
                </c:pt>
                <c:pt idx="90">
                  <c:v>7.84</c:v>
                </c:pt>
                <c:pt idx="91">
                  <c:v>8.39</c:v>
                </c:pt>
                <c:pt idx="92">
                  <c:v>7.89</c:v>
                </c:pt>
                <c:pt idx="93">
                  <c:v>8.11</c:v>
                </c:pt>
                <c:pt idx="94">
                  <c:v>7.78</c:v>
                </c:pt>
                <c:pt idx="95">
                  <c:v>7.85</c:v>
                </c:pt>
                <c:pt idx="96">
                  <c:v>7.51</c:v>
                </c:pt>
                <c:pt idx="97">
                  <c:v>8.18</c:v>
                </c:pt>
                <c:pt idx="98">
                  <c:v>7.48</c:v>
                </c:pt>
                <c:pt idx="99">
                  <c:v>7.56</c:v>
                </c:pt>
                <c:pt idx="100">
                  <c:v>8.15</c:v>
                </c:pt>
                <c:pt idx="101">
                  <c:v>6.86</c:v>
                </c:pt>
                <c:pt idx="102">
                  <c:v>6.91</c:v>
                </c:pt>
                <c:pt idx="103">
                  <c:v>7.83</c:v>
                </c:pt>
                <c:pt idx="104">
                  <c:v>7.02</c:v>
                </c:pt>
                <c:pt idx="105">
                  <c:v>8.33</c:v>
                </c:pt>
                <c:pt idx="106">
                  <c:v>7.46</c:v>
                </c:pt>
                <c:pt idx="107">
                  <c:v>7.41</c:v>
                </c:pt>
                <c:pt idx="108">
                  <c:v>8.57</c:v>
                </c:pt>
                <c:pt idx="109">
                  <c:v>8.5</c:v>
                </c:pt>
                <c:pt idx="110">
                  <c:v>8.7799999999999994</c:v>
                </c:pt>
                <c:pt idx="111">
                  <c:v>8.52</c:v>
                </c:pt>
              </c:numCache>
            </c:numRef>
          </c:val>
          <c:smooth val="0"/>
          <c:extLst>
            <c:ext xmlns:c16="http://schemas.microsoft.com/office/drawing/2014/chart" uri="{C3380CC4-5D6E-409C-BE32-E72D297353CC}">
              <c16:uniqueId val="{00000000-FF08-4BA4-A61D-DEB3513FB6B8}"/>
            </c:ext>
          </c:extLst>
        </c:ser>
        <c:ser>
          <c:idx val="1"/>
          <c:order val="1"/>
          <c:tx>
            <c:strRef>
              <c:f>Arbetslöshet!$C$1</c:f>
              <c:strCache>
                <c:ptCount val="1"/>
                <c:pt idx="0">
                  <c:v>Trend</c:v>
                </c:pt>
              </c:strCache>
            </c:strRef>
          </c:tx>
          <c:spPr>
            <a:ln w="15875" cap="rnd">
              <a:solidFill>
                <a:schemeClr val="accent2"/>
              </a:solidFill>
              <a:prstDash val="sysDash"/>
              <a:round/>
            </a:ln>
            <a:effectLst/>
          </c:spPr>
          <c:marker>
            <c:symbol val="none"/>
          </c:marker>
          <c:cat>
            <c:numRef>
              <c:f>Arbetslöshet!$A$2:$A$113</c:f>
              <c:numCache>
                <c:formatCode>[$-41D]mmmm\ /yy;@</c:formatCode>
                <c:ptCount val="112"/>
                <c:pt idx="0">
                  <c:v>42675</c:v>
                </c:pt>
                <c:pt idx="1">
                  <c:v>42705</c:v>
                </c:pt>
                <c:pt idx="2">
                  <c:v>42736</c:v>
                </c:pt>
                <c:pt idx="3">
                  <c:v>42767</c:v>
                </c:pt>
                <c:pt idx="4">
                  <c:v>42795</c:v>
                </c:pt>
                <c:pt idx="5">
                  <c:v>42826</c:v>
                </c:pt>
                <c:pt idx="6">
                  <c:v>42856</c:v>
                </c:pt>
                <c:pt idx="7">
                  <c:v>42887</c:v>
                </c:pt>
                <c:pt idx="8">
                  <c:v>42917</c:v>
                </c:pt>
                <c:pt idx="9">
                  <c:v>42948</c:v>
                </c:pt>
                <c:pt idx="10">
                  <c:v>42979</c:v>
                </c:pt>
                <c:pt idx="11">
                  <c:v>43009</c:v>
                </c:pt>
                <c:pt idx="12">
                  <c:v>43040</c:v>
                </c:pt>
                <c:pt idx="13">
                  <c:v>43070</c:v>
                </c:pt>
                <c:pt idx="14">
                  <c:v>43101</c:v>
                </c:pt>
                <c:pt idx="15">
                  <c:v>43132</c:v>
                </c:pt>
                <c:pt idx="16">
                  <c:v>43160</c:v>
                </c:pt>
                <c:pt idx="17">
                  <c:v>43191</c:v>
                </c:pt>
                <c:pt idx="18">
                  <c:v>43221</c:v>
                </c:pt>
                <c:pt idx="19">
                  <c:v>43252</c:v>
                </c:pt>
                <c:pt idx="20">
                  <c:v>43282</c:v>
                </c:pt>
                <c:pt idx="21">
                  <c:v>43313</c:v>
                </c:pt>
                <c:pt idx="22">
                  <c:v>43344</c:v>
                </c:pt>
                <c:pt idx="23">
                  <c:v>43374</c:v>
                </c:pt>
                <c:pt idx="24">
                  <c:v>43405</c:v>
                </c:pt>
                <c:pt idx="25">
                  <c:v>43435</c:v>
                </c:pt>
                <c:pt idx="26">
                  <c:v>43466</c:v>
                </c:pt>
                <c:pt idx="27">
                  <c:v>43497</c:v>
                </c:pt>
                <c:pt idx="28">
                  <c:v>43525</c:v>
                </c:pt>
                <c:pt idx="29">
                  <c:v>43556</c:v>
                </c:pt>
                <c:pt idx="30">
                  <c:v>43586</c:v>
                </c:pt>
                <c:pt idx="31">
                  <c:v>43617</c:v>
                </c:pt>
                <c:pt idx="32">
                  <c:v>43647</c:v>
                </c:pt>
                <c:pt idx="33">
                  <c:v>43678</c:v>
                </c:pt>
                <c:pt idx="34">
                  <c:v>43709</c:v>
                </c:pt>
                <c:pt idx="35">
                  <c:v>43739</c:v>
                </c:pt>
                <c:pt idx="36">
                  <c:v>43770</c:v>
                </c:pt>
                <c:pt idx="37">
                  <c:v>43800</c:v>
                </c:pt>
                <c:pt idx="38">
                  <c:v>43831</c:v>
                </c:pt>
                <c:pt idx="39">
                  <c:v>43862</c:v>
                </c:pt>
                <c:pt idx="40">
                  <c:v>43891</c:v>
                </c:pt>
                <c:pt idx="41">
                  <c:v>43922</c:v>
                </c:pt>
                <c:pt idx="42">
                  <c:v>43952</c:v>
                </c:pt>
                <c:pt idx="43">
                  <c:v>43983</c:v>
                </c:pt>
                <c:pt idx="44">
                  <c:v>44013</c:v>
                </c:pt>
                <c:pt idx="45">
                  <c:v>44044</c:v>
                </c:pt>
                <c:pt idx="46">
                  <c:v>44075</c:v>
                </c:pt>
                <c:pt idx="47">
                  <c:v>44105</c:v>
                </c:pt>
                <c:pt idx="48">
                  <c:v>44136</c:v>
                </c:pt>
                <c:pt idx="49">
                  <c:v>44166</c:v>
                </c:pt>
                <c:pt idx="50">
                  <c:v>44197</c:v>
                </c:pt>
                <c:pt idx="51">
                  <c:v>44228</c:v>
                </c:pt>
                <c:pt idx="52">
                  <c:v>44256</c:v>
                </c:pt>
                <c:pt idx="53">
                  <c:v>44287</c:v>
                </c:pt>
                <c:pt idx="54">
                  <c:v>44317</c:v>
                </c:pt>
                <c:pt idx="55">
                  <c:v>44348</c:v>
                </c:pt>
                <c:pt idx="56">
                  <c:v>44378</c:v>
                </c:pt>
                <c:pt idx="57">
                  <c:v>44409</c:v>
                </c:pt>
                <c:pt idx="58">
                  <c:v>44440</c:v>
                </c:pt>
                <c:pt idx="59">
                  <c:v>44470</c:v>
                </c:pt>
                <c:pt idx="60">
                  <c:v>44501</c:v>
                </c:pt>
                <c:pt idx="61">
                  <c:v>44531</c:v>
                </c:pt>
                <c:pt idx="62">
                  <c:v>44562</c:v>
                </c:pt>
                <c:pt idx="63">
                  <c:v>44593</c:v>
                </c:pt>
                <c:pt idx="64">
                  <c:v>44621</c:v>
                </c:pt>
                <c:pt idx="65">
                  <c:v>44652</c:v>
                </c:pt>
                <c:pt idx="66">
                  <c:v>44682</c:v>
                </c:pt>
                <c:pt idx="67">
                  <c:v>44713</c:v>
                </c:pt>
                <c:pt idx="68">
                  <c:v>44743</c:v>
                </c:pt>
                <c:pt idx="69">
                  <c:v>44774</c:v>
                </c:pt>
                <c:pt idx="70">
                  <c:v>44805</c:v>
                </c:pt>
                <c:pt idx="71">
                  <c:v>44835</c:v>
                </c:pt>
                <c:pt idx="72">
                  <c:v>44866</c:v>
                </c:pt>
                <c:pt idx="73">
                  <c:v>44896</c:v>
                </c:pt>
                <c:pt idx="74">
                  <c:v>44927</c:v>
                </c:pt>
                <c:pt idx="75">
                  <c:v>44958</c:v>
                </c:pt>
                <c:pt idx="76">
                  <c:v>44986</c:v>
                </c:pt>
                <c:pt idx="77">
                  <c:v>45017</c:v>
                </c:pt>
                <c:pt idx="78">
                  <c:v>45047</c:v>
                </c:pt>
                <c:pt idx="79">
                  <c:v>45078</c:v>
                </c:pt>
                <c:pt idx="80">
                  <c:v>45108</c:v>
                </c:pt>
                <c:pt idx="81">
                  <c:v>45139</c:v>
                </c:pt>
                <c:pt idx="82">
                  <c:v>45170</c:v>
                </c:pt>
                <c:pt idx="83">
                  <c:v>45200</c:v>
                </c:pt>
                <c:pt idx="84">
                  <c:v>45231</c:v>
                </c:pt>
                <c:pt idx="85">
                  <c:v>45261</c:v>
                </c:pt>
                <c:pt idx="86">
                  <c:v>45292</c:v>
                </c:pt>
                <c:pt idx="87">
                  <c:v>45323</c:v>
                </c:pt>
                <c:pt idx="88">
                  <c:v>45352</c:v>
                </c:pt>
                <c:pt idx="89">
                  <c:v>45383</c:v>
                </c:pt>
                <c:pt idx="90">
                  <c:v>45413</c:v>
                </c:pt>
                <c:pt idx="91">
                  <c:v>45444</c:v>
                </c:pt>
                <c:pt idx="92">
                  <c:v>45474</c:v>
                </c:pt>
                <c:pt idx="93">
                  <c:v>45505</c:v>
                </c:pt>
                <c:pt idx="94">
                  <c:v>45536</c:v>
                </c:pt>
                <c:pt idx="95">
                  <c:v>45566</c:v>
                </c:pt>
                <c:pt idx="96">
                  <c:v>45597</c:v>
                </c:pt>
                <c:pt idx="97">
                  <c:v>45627</c:v>
                </c:pt>
                <c:pt idx="98">
                  <c:v>45658</c:v>
                </c:pt>
                <c:pt idx="99">
                  <c:v>45689</c:v>
                </c:pt>
                <c:pt idx="100">
                  <c:v>45717</c:v>
                </c:pt>
                <c:pt idx="101">
                  <c:v>45748</c:v>
                </c:pt>
                <c:pt idx="102">
                  <c:v>45778</c:v>
                </c:pt>
                <c:pt idx="103">
                  <c:v>45809</c:v>
                </c:pt>
                <c:pt idx="104">
                  <c:v>45839</c:v>
                </c:pt>
                <c:pt idx="105">
                  <c:v>45870</c:v>
                </c:pt>
                <c:pt idx="106">
                  <c:v>45901</c:v>
                </c:pt>
                <c:pt idx="107">
                  <c:v>45931</c:v>
                </c:pt>
                <c:pt idx="108">
                  <c:v>45962</c:v>
                </c:pt>
                <c:pt idx="109">
                  <c:v>45992</c:v>
                </c:pt>
                <c:pt idx="110">
                  <c:v>46023</c:v>
                </c:pt>
                <c:pt idx="111">
                  <c:v>46054</c:v>
                </c:pt>
              </c:numCache>
            </c:numRef>
          </c:cat>
          <c:val>
            <c:numRef>
              <c:f>Arbetslöshet!$C$2:$C$113</c:f>
              <c:numCache>
                <c:formatCode>General</c:formatCode>
                <c:ptCount val="112"/>
                <c:pt idx="0">
                  <c:v>7.21</c:v>
                </c:pt>
                <c:pt idx="1">
                  <c:v>7.01</c:v>
                </c:pt>
                <c:pt idx="2">
                  <c:v>7.07</c:v>
                </c:pt>
                <c:pt idx="3">
                  <c:v>7.26</c:v>
                </c:pt>
                <c:pt idx="4">
                  <c:v>7.38</c:v>
                </c:pt>
                <c:pt idx="5">
                  <c:v>7.29</c:v>
                </c:pt>
                <c:pt idx="6">
                  <c:v>7.37</c:v>
                </c:pt>
                <c:pt idx="7">
                  <c:v>7.47</c:v>
                </c:pt>
                <c:pt idx="8">
                  <c:v>7.53</c:v>
                </c:pt>
                <c:pt idx="9">
                  <c:v>7.53</c:v>
                </c:pt>
                <c:pt idx="10">
                  <c:v>7.53</c:v>
                </c:pt>
                <c:pt idx="11">
                  <c:v>7.79</c:v>
                </c:pt>
                <c:pt idx="12">
                  <c:v>7.87</c:v>
                </c:pt>
                <c:pt idx="13">
                  <c:v>7.97</c:v>
                </c:pt>
                <c:pt idx="14">
                  <c:v>8.08</c:v>
                </c:pt>
                <c:pt idx="15">
                  <c:v>8.1300000000000008</c:v>
                </c:pt>
                <c:pt idx="16">
                  <c:v>8.26</c:v>
                </c:pt>
                <c:pt idx="17">
                  <c:v>8.18</c:v>
                </c:pt>
                <c:pt idx="18">
                  <c:v>8.16</c:v>
                </c:pt>
                <c:pt idx="19">
                  <c:v>8.1</c:v>
                </c:pt>
                <c:pt idx="20">
                  <c:v>7.88</c:v>
                </c:pt>
                <c:pt idx="21">
                  <c:v>7.88</c:v>
                </c:pt>
                <c:pt idx="22">
                  <c:v>7.8</c:v>
                </c:pt>
                <c:pt idx="23">
                  <c:v>7.71</c:v>
                </c:pt>
                <c:pt idx="24">
                  <c:v>7.78</c:v>
                </c:pt>
                <c:pt idx="25">
                  <c:v>7.67</c:v>
                </c:pt>
                <c:pt idx="26">
                  <c:v>7.76</c:v>
                </c:pt>
                <c:pt idx="27">
                  <c:v>7.62</c:v>
                </c:pt>
                <c:pt idx="28">
                  <c:v>7.57</c:v>
                </c:pt>
                <c:pt idx="29">
                  <c:v>7.62</c:v>
                </c:pt>
                <c:pt idx="30">
                  <c:v>7.37</c:v>
                </c:pt>
                <c:pt idx="31">
                  <c:v>7.39</c:v>
                </c:pt>
                <c:pt idx="32">
                  <c:v>7.22</c:v>
                </c:pt>
                <c:pt idx="33">
                  <c:v>6.99</c:v>
                </c:pt>
                <c:pt idx="34">
                  <c:v>6.76</c:v>
                </c:pt>
                <c:pt idx="35">
                  <c:v>6.58</c:v>
                </c:pt>
                <c:pt idx="36">
                  <c:v>6.55</c:v>
                </c:pt>
                <c:pt idx="37">
                  <c:v>6.52</c:v>
                </c:pt>
                <c:pt idx="38">
                  <c:v>6.47</c:v>
                </c:pt>
                <c:pt idx="39">
                  <c:v>6.51</c:v>
                </c:pt>
                <c:pt idx="40">
                  <c:v>6.4</c:v>
                </c:pt>
                <c:pt idx="41">
                  <c:v>6.24</c:v>
                </c:pt>
                <c:pt idx="42">
                  <c:v>6.01</c:v>
                </c:pt>
                <c:pt idx="43">
                  <c:v>6.03</c:v>
                </c:pt>
                <c:pt idx="44">
                  <c:v>6.01</c:v>
                </c:pt>
                <c:pt idx="45">
                  <c:v>6</c:v>
                </c:pt>
                <c:pt idx="46">
                  <c:v>6</c:v>
                </c:pt>
                <c:pt idx="47">
                  <c:v>6.17</c:v>
                </c:pt>
                <c:pt idx="48">
                  <c:v>6.22</c:v>
                </c:pt>
                <c:pt idx="49">
                  <c:v>6.13</c:v>
                </c:pt>
                <c:pt idx="50">
                  <c:v>6.17</c:v>
                </c:pt>
                <c:pt idx="51">
                  <c:v>6.3</c:v>
                </c:pt>
                <c:pt idx="52">
                  <c:v>6.44</c:v>
                </c:pt>
                <c:pt idx="53">
                  <c:v>6.41</c:v>
                </c:pt>
                <c:pt idx="54">
                  <c:v>6.63</c:v>
                </c:pt>
                <c:pt idx="55">
                  <c:v>6.79</c:v>
                </c:pt>
                <c:pt idx="56">
                  <c:v>6.99</c:v>
                </c:pt>
                <c:pt idx="57">
                  <c:v>7.12</c:v>
                </c:pt>
                <c:pt idx="58">
                  <c:v>7.25</c:v>
                </c:pt>
                <c:pt idx="59">
                  <c:v>7.45</c:v>
                </c:pt>
                <c:pt idx="60">
                  <c:v>7.55</c:v>
                </c:pt>
                <c:pt idx="61">
                  <c:v>7.65</c:v>
                </c:pt>
                <c:pt idx="62">
                  <c:v>7.74</c:v>
                </c:pt>
                <c:pt idx="63">
                  <c:v>7.75</c:v>
                </c:pt>
                <c:pt idx="64">
                  <c:v>7.95</c:v>
                </c:pt>
                <c:pt idx="65">
                  <c:v>8.08</c:v>
                </c:pt>
                <c:pt idx="66">
                  <c:v>8.15</c:v>
                </c:pt>
                <c:pt idx="67">
                  <c:v>8.33</c:v>
                </c:pt>
                <c:pt idx="68">
                  <c:v>8.43</c:v>
                </c:pt>
                <c:pt idx="69">
                  <c:v>8.66</c:v>
                </c:pt>
                <c:pt idx="70">
                  <c:v>8.7899999999999991</c:v>
                </c:pt>
                <c:pt idx="71">
                  <c:v>8.9</c:v>
                </c:pt>
                <c:pt idx="72">
                  <c:v>9.16</c:v>
                </c:pt>
                <c:pt idx="73">
                  <c:v>9.1</c:v>
                </c:pt>
                <c:pt idx="74">
                  <c:v>9.23</c:v>
                </c:pt>
                <c:pt idx="75">
                  <c:v>9.2100000000000009</c:v>
                </c:pt>
                <c:pt idx="76">
                  <c:v>9.1199999999999992</c:v>
                </c:pt>
                <c:pt idx="77">
                  <c:v>9.08</c:v>
                </c:pt>
                <c:pt idx="78">
                  <c:v>8.9700000000000006</c:v>
                </c:pt>
                <c:pt idx="79">
                  <c:v>9.0299999999999994</c:v>
                </c:pt>
                <c:pt idx="80">
                  <c:v>8.89</c:v>
                </c:pt>
                <c:pt idx="81">
                  <c:v>8.9499999999999993</c:v>
                </c:pt>
                <c:pt idx="82">
                  <c:v>8.98</c:v>
                </c:pt>
                <c:pt idx="83">
                  <c:v>8.84</c:v>
                </c:pt>
                <c:pt idx="84">
                  <c:v>8.8800000000000008</c:v>
                </c:pt>
                <c:pt idx="85">
                  <c:v>8.92</c:v>
                </c:pt>
                <c:pt idx="86">
                  <c:v>8.98</c:v>
                </c:pt>
                <c:pt idx="87">
                  <c:v>8.81</c:v>
                </c:pt>
                <c:pt idx="88">
                  <c:v>8.6</c:v>
                </c:pt>
                <c:pt idx="89">
                  <c:v>8.67</c:v>
                </c:pt>
                <c:pt idx="90">
                  <c:v>8.44</c:v>
                </c:pt>
                <c:pt idx="91">
                  <c:v>8.2899999999999991</c:v>
                </c:pt>
                <c:pt idx="92">
                  <c:v>8.1199999999999992</c:v>
                </c:pt>
                <c:pt idx="93">
                  <c:v>8.09</c:v>
                </c:pt>
                <c:pt idx="94">
                  <c:v>8.09</c:v>
                </c:pt>
                <c:pt idx="95">
                  <c:v>7.98</c:v>
                </c:pt>
                <c:pt idx="96">
                  <c:v>7.92</c:v>
                </c:pt>
                <c:pt idx="97">
                  <c:v>7.89</c:v>
                </c:pt>
                <c:pt idx="98">
                  <c:v>7.82</c:v>
                </c:pt>
                <c:pt idx="99">
                  <c:v>7.73</c:v>
                </c:pt>
                <c:pt idx="100">
                  <c:v>7.79</c:v>
                </c:pt>
                <c:pt idx="101">
                  <c:v>7.62</c:v>
                </c:pt>
                <c:pt idx="102">
                  <c:v>7.52</c:v>
                </c:pt>
                <c:pt idx="103">
                  <c:v>7.46</c:v>
                </c:pt>
                <c:pt idx="104">
                  <c:v>7.39</c:v>
                </c:pt>
                <c:pt idx="105">
                  <c:v>7.52</c:v>
                </c:pt>
                <c:pt idx="106">
                  <c:v>7.4</c:v>
                </c:pt>
                <c:pt idx="107">
                  <c:v>7.49</c:v>
                </c:pt>
                <c:pt idx="108">
                  <c:v>7.77</c:v>
                </c:pt>
                <c:pt idx="109">
                  <c:v>7.88</c:v>
                </c:pt>
                <c:pt idx="110">
                  <c:v>8.18</c:v>
                </c:pt>
                <c:pt idx="111">
                  <c:v>8.2100000000000009</c:v>
                </c:pt>
              </c:numCache>
            </c:numRef>
          </c:val>
          <c:smooth val="0"/>
          <c:extLst>
            <c:ext xmlns:c16="http://schemas.microsoft.com/office/drawing/2014/chart" uri="{C3380CC4-5D6E-409C-BE32-E72D297353CC}">
              <c16:uniqueId val="{00000001-FF08-4BA4-A61D-DEB3513FB6B8}"/>
            </c:ext>
          </c:extLst>
        </c:ser>
        <c:dLbls>
          <c:showLegendKey val="0"/>
          <c:showVal val="0"/>
          <c:showCatName val="0"/>
          <c:showSerName val="0"/>
          <c:showPercent val="0"/>
          <c:showBubbleSize val="0"/>
        </c:dLbls>
        <c:smooth val="0"/>
        <c:axId val="788919663"/>
        <c:axId val="788919183"/>
      </c:lineChart>
      <c:dateAx>
        <c:axId val="788919663"/>
        <c:scaling>
          <c:orientation val="minMax"/>
        </c:scaling>
        <c:delete val="0"/>
        <c:axPos val="b"/>
        <c:numFmt formatCode="[$-41D]mmmm\ /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788919183"/>
        <c:crosses val="autoZero"/>
        <c:auto val="1"/>
        <c:lblOffset val="100"/>
        <c:baseTimeUnit val="months"/>
        <c:majorUnit val="3"/>
        <c:majorTimeUnit val="months"/>
      </c:dateAx>
      <c:valAx>
        <c:axId val="788919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88919663"/>
        <c:crosses val="autoZero"/>
        <c:crossBetween val="between"/>
      </c:valAx>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Samtliga arkitektkategorier</a:t>
            </a:r>
          </a:p>
        </c:rich>
      </c:tx>
      <c:layout>
        <c:manualLayout>
          <c:xMode val="edge"/>
          <c:yMode val="edge"/>
          <c:x val="2.4895669291338587E-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Arkitekter!$B$3</c:f>
              <c:strCache>
                <c:ptCount val="1"/>
                <c:pt idx="0">
                  <c:v>Samtliga yrkeskategorier</c:v>
                </c:pt>
              </c:strCache>
            </c:strRef>
          </c:tx>
          <c:spPr>
            <a:ln w="28575" cap="rnd">
              <a:solidFill>
                <a:srgbClr val="0070C0"/>
              </a:solidFill>
              <a:round/>
            </a:ln>
            <a:effectLst/>
          </c:spPr>
          <c:marker>
            <c:symbol val="none"/>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76-453A-97E5-7411ED2FA4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Arkitekter!$A$4:$A$41</c:f>
              <c:strCache>
                <c:ptCount val="38"/>
                <c:pt idx="0">
                  <c:v>jan-23</c:v>
                </c:pt>
                <c:pt idx="1">
                  <c:v>feb-23</c:v>
                </c:pt>
                <c:pt idx="2">
                  <c:v>mar-23</c:v>
                </c:pt>
                <c:pt idx="3">
                  <c:v>apr-23</c:v>
                </c:pt>
                <c:pt idx="4">
                  <c:v>maj-23</c:v>
                </c:pt>
                <c:pt idx="5">
                  <c:v>jun-23</c:v>
                </c:pt>
                <c:pt idx="6">
                  <c:v>jul-23</c:v>
                </c:pt>
                <c:pt idx="7">
                  <c:v>aug-23</c:v>
                </c:pt>
                <c:pt idx="8">
                  <c:v>sep-23</c:v>
                </c:pt>
                <c:pt idx="9">
                  <c:v>okt-23</c:v>
                </c:pt>
                <c:pt idx="10">
                  <c:v>nov-23</c:v>
                </c:pt>
                <c:pt idx="11">
                  <c:v>dec-23</c:v>
                </c:pt>
                <c:pt idx="12">
                  <c:v>jan-24</c:v>
                </c:pt>
                <c:pt idx="13">
                  <c:v>feb-24</c:v>
                </c:pt>
                <c:pt idx="14">
                  <c:v>mar-24</c:v>
                </c:pt>
                <c:pt idx="15">
                  <c:v>apr-24</c:v>
                </c:pt>
                <c:pt idx="16">
                  <c:v>maj-24</c:v>
                </c:pt>
                <c:pt idx="17">
                  <c:v>jun-24</c:v>
                </c:pt>
                <c:pt idx="18">
                  <c:v>jul-24</c:v>
                </c:pt>
                <c:pt idx="19">
                  <c:v>aug-24</c:v>
                </c:pt>
                <c:pt idx="20">
                  <c:v>sep-24</c:v>
                </c:pt>
                <c:pt idx="21">
                  <c:v>okt-24</c:v>
                </c:pt>
                <c:pt idx="22">
                  <c:v>nov-24</c:v>
                </c:pt>
                <c:pt idx="23">
                  <c:v>dec-24</c:v>
                </c:pt>
                <c:pt idx="24">
                  <c:v>jan-25</c:v>
                </c:pt>
                <c:pt idx="25">
                  <c:v>feb-25</c:v>
                </c:pt>
                <c:pt idx="26">
                  <c:v>mar-25</c:v>
                </c:pt>
                <c:pt idx="27">
                  <c:v>apr-25</c:v>
                </c:pt>
                <c:pt idx="28">
                  <c:v>maj-25</c:v>
                </c:pt>
                <c:pt idx="29">
                  <c:v>jun-25</c:v>
                </c:pt>
                <c:pt idx="30">
                  <c:v>jul-25</c:v>
                </c:pt>
                <c:pt idx="31">
                  <c:v>aug-25</c:v>
                </c:pt>
                <c:pt idx="32">
                  <c:v>sep-25</c:v>
                </c:pt>
                <c:pt idx="33">
                  <c:v>okt-25</c:v>
                </c:pt>
                <c:pt idx="34">
                  <c:v>nov-25</c:v>
                </c:pt>
                <c:pt idx="35">
                  <c:v>dec-25</c:v>
                </c:pt>
                <c:pt idx="36">
                  <c:v>jan-26</c:v>
                </c:pt>
                <c:pt idx="37">
                  <c:v>feb-26</c:v>
                </c:pt>
              </c:strCache>
            </c:strRef>
          </c:cat>
          <c:val>
            <c:numRef>
              <c:f>Arkitekter!$B$4:$B$41</c:f>
              <c:numCache>
                <c:formatCode>General</c:formatCode>
                <c:ptCount val="38"/>
                <c:pt idx="0">
                  <c:v>2.1</c:v>
                </c:pt>
                <c:pt idx="1">
                  <c:v>2.4</c:v>
                </c:pt>
                <c:pt idx="2">
                  <c:v>2.7</c:v>
                </c:pt>
                <c:pt idx="3">
                  <c:v>3.1</c:v>
                </c:pt>
                <c:pt idx="4">
                  <c:v>3.3</c:v>
                </c:pt>
                <c:pt idx="5">
                  <c:v>3.8</c:v>
                </c:pt>
                <c:pt idx="6">
                  <c:v>4.2</c:v>
                </c:pt>
                <c:pt idx="7">
                  <c:v>5.0999999999999996</c:v>
                </c:pt>
                <c:pt idx="8">
                  <c:v>5.0999999999999996</c:v>
                </c:pt>
                <c:pt idx="9">
                  <c:v>4.9000000000000004</c:v>
                </c:pt>
                <c:pt idx="10">
                  <c:v>5.3</c:v>
                </c:pt>
                <c:pt idx="11">
                  <c:v>5.3</c:v>
                </c:pt>
                <c:pt idx="12">
                  <c:v>5.5</c:v>
                </c:pt>
                <c:pt idx="13">
                  <c:v>5.9</c:v>
                </c:pt>
                <c:pt idx="14">
                  <c:v>5.9</c:v>
                </c:pt>
                <c:pt idx="15">
                  <c:v>6.3</c:v>
                </c:pt>
                <c:pt idx="16">
                  <c:v>7.1</c:v>
                </c:pt>
                <c:pt idx="17">
                  <c:v>7</c:v>
                </c:pt>
                <c:pt idx="18">
                  <c:v>7.4</c:v>
                </c:pt>
                <c:pt idx="19">
                  <c:v>8</c:v>
                </c:pt>
                <c:pt idx="20">
                  <c:v>8.1999999999999993</c:v>
                </c:pt>
                <c:pt idx="21">
                  <c:v>7.9</c:v>
                </c:pt>
                <c:pt idx="22">
                  <c:v>6.9</c:v>
                </c:pt>
                <c:pt idx="23">
                  <c:v>6.8</c:v>
                </c:pt>
                <c:pt idx="24">
                  <c:v>7.2</c:v>
                </c:pt>
                <c:pt idx="25">
                  <c:v>6.7</c:v>
                </c:pt>
                <c:pt idx="26">
                  <c:v>6.4</c:v>
                </c:pt>
                <c:pt idx="27">
                  <c:v>6.2</c:v>
                </c:pt>
                <c:pt idx="28">
                  <c:v>6.2</c:v>
                </c:pt>
                <c:pt idx="29">
                  <c:v>5.6</c:v>
                </c:pt>
                <c:pt idx="30">
                  <c:v>5.4</c:v>
                </c:pt>
                <c:pt idx="31">
                  <c:v>5.4</c:v>
                </c:pt>
                <c:pt idx="32">
                  <c:v>5.5</c:v>
                </c:pt>
                <c:pt idx="33">
                  <c:v>4.5</c:v>
                </c:pt>
                <c:pt idx="34">
                  <c:v>3.9</c:v>
                </c:pt>
                <c:pt idx="35">
                  <c:v>3.8</c:v>
                </c:pt>
                <c:pt idx="36">
                  <c:v>4</c:v>
                </c:pt>
                <c:pt idx="37">
                  <c:v>4</c:v>
                </c:pt>
              </c:numCache>
            </c:numRef>
          </c:val>
          <c:smooth val="0"/>
          <c:extLst>
            <c:ext xmlns:c16="http://schemas.microsoft.com/office/drawing/2014/chart" uri="{C3380CC4-5D6E-409C-BE32-E72D297353CC}">
              <c16:uniqueId val="{00000000-15F3-4686-9AF5-3735D57CC34E}"/>
            </c:ext>
          </c:extLst>
        </c:ser>
        <c:dLbls>
          <c:showLegendKey val="0"/>
          <c:showVal val="0"/>
          <c:showCatName val="0"/>
          <c:showSerName val="0"/>
          <c:showPercent val="0"/>
          <c:showBubbleSize val="0"/>
        </c:dLbls>
        <c:smooth val="0"/>
        <c:axId val="1484805200"/>
        <c:axId val="1484791280"/>
      </c:lineChart>
      <c:catAx>
        <c:axId val="14848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84791280"/>
        <c:crosses val="autoZero"/>
        <c:auto val="1"/>
        <c:lblAlgn val="ctr"/>
        <c:lblOffset val="100"/>
        <c:noMultiLvlLbl val="0"/>
      </c:catAx>
      <c:valAx>
        <c:axId val="1484791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Procent</a:t>
                </a:r>
              </a:p>
            </c:rich>
          </c:tx>
          <c:layout>
            <c:manualLayout>
              <c:xMode val="edge"/>
              <c:yMode val="edge"/>
              <c:x val="1.6666666666666666E-2"/>
              <c:y val="0.1426356080489938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84805200"/>
        <c:crosses val="autoZero"/>
        <c:crossBetween val="between"/>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err="1"/>
              <a:t>Arbetslöshet</a:t>
            </a:r>
            <a:r>
              <a:rPr lang="en-US" b="1"/>
              <a:t> 2016-2026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7.2817147856517939E-2"/>
          <c:y val="0.17171296296296296"/>
          <c:w val="0.87162729658792648"/>
          <c:h val="0.664938393117527"/>
        </c:manualLayout>
      </c:layout>
      <c:lineChart>
        <c:grouping val="standard"/>
        <c:varyColors val="0"/>
        <c:ser>
          <c:idx val="0"/>
          <c:order val="0"/>
          <c:tx>
            <c:strRef>
              <c:f>Ingenjörer!$B$1</c:f>
              <c:strCache>
                <c:ptCount val="1"/>
                <c:pt idx="0">
                  <c:v>Arbetslöshet Ingenjörer (%)</c:v>
                </c:pt>
              </c:strCache>
            </c:strRef>
          </c:tx>
          <c:spPr>
            <a:ln w="28575" cap="rnd">
              <a:solidFill>
                <a:srgbClr val="0070C0"/>
              </a:solidFill>
              <a:round/>
            </a:ln>
            <a:effectLst/>
          </c:spPr>
          <c:marker>
            <c:symbol val="none"/>
          </c:marker>
          <c:dLbls>
            <c:dLbl>
              <c:idx val="1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48-4AC7-BA8B-AFEAE2776A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Ingenjörer!$A$2:$A$123</c:f>
              <c:numCache>
                <c:formatCode>[$-41D]mmm/yy;@</c:formatCode>
                <c:ptCount val="12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pt idx="120">
                  <c:v>46023</c:v>
                </c:pt>
                <c:pt idx="121">
                  <c:v>46054</c:v>
                </c:pt>
              </c:numCache>
            </c:numRef>
          </c:cat>
          <c:val>
            <c:numRef>
              <c:f>Ingenjörer!$B$2:$B$123</c:f>
              <c:numCache>
                <c:formatCode>General</c:formatCode>
                <c:ptCount val="122"/>
                <c:pt idx="0">
                  <c:v>1.28</c:v>
                </c:pt>
                <c:pt idx="1">
                  <c:v>1.32</c:v>
                </c:pt>
                <c:pt idx="2">
                  <c:v>1.24</c:v>
                </c:pt>
                <c:pt idx="3">
                  <c:v>1.46</c:v>
                </c:pt>
                <c:pt idx="4">
                  <c:v>1.31</c:v>
                </c:pt>
                <c:pt idx="5">
                  <c:v>1.38</c:v>
                </c:pt>
                <c:pt idx="6">
                  <c:v>1.47</c:v>
                </c:pt>
                <c:pt idx="7">
                  <c:v>1.41</c:v>
                </c:pt>
                <c:pt idx="8">
                  <c:v>1.45</c:v>
                </c:pt>
                <c:pt idx="9">
                  <c:v>1.48</c:v>
                </c:pt>
                <c:pt idx="10">
                  <c:v>1.58</c:v>
                </c:pt>
                <c:pt idx="11">
                  <c:v>1.69</c:v>
                </c:pt>
                <c:pt idx="12">
                  <c:v>1.6</c:v>
                </c:pt>
                <c:pt idx="13">
                  <c:v>1.57</c:v>
                </c:pt>
                <c:pt idx="14">
                  <c:v>1.68</c:v>
                </c:pt>
                <c:pt idx="15">
                  <c:v>1.64</c:v>
                </c:pt>
                <c:pt idx="16">
                  <c:v>1.7</c:v>
                </c:pt>
                <c:pt idx="17">
                  <c:v>1.78</c:v>
                </c:pt>
                <c:pt idx="18">
                  <c:v>1.71</c:v>
                </c:pt>
                <c:pt idx="19">
                  <c:v>1.77</c:v>
                </c:pt>
                <c:pt idx="20">
                  <c:v>1.76</c:v>
                </c:pt>
                <c:pt idx="21">
                  <c:v>1.82</c:v>
                </c:pt>
                <c:pt idx="22">
                  <c:v>1.86</c:v>
                </c:pt>
                <c:pt idx="23">
                  <c:v>1.83</c:v>
                </c:pt>
                <c:pt idx="24">
                  <c:v>1.88</c:v>
                </c:pt>
                <c:pt idx="25">
                  <c:v>1.85</c:v>
                </c:pt>
                <c:pt idx="26">
                  <c:v>1.8</c:v>
                </c:pt>
                <c:pt idx="27">
                  <c:v>1.74</c:v>
                </c:pt>
                <c:pt idx="28">
                  <c:v>1.69</c:v>
                </c:pt>
                <c:pt idx="29">
                  <c:v>1.72</c:v>
                </c:pt>
                <c:pt idx="30">
                  <c:v>1.68</c:v>
                </c:pt>
                <c:pt idx="31">
                  <c:v>1.77</c:v>
                </c:pt>
                <c:pt idx="32">
                  <c:v>1.5</c:v>
                </c:pt>
                <c:pt idx="33">
                  <c:v>1.6</c:v>
                </c:pt>
                <c:pt idx="34">
                  <c:v>1.57</c:v>
                </c:pt>
                <c:pt idx="35">
                  <c:v>1.59</c:v>
                </c:pt>
                <c:pt idx="36">
                  <c:v>1.51</c:v>
                </c:pt>
                <c:pt idx="37">
                  <c:v>1.41</c:v>
                </c:pt>
                <c:pt idx="38">
                  <c:v>1.42</c:v>
                </c:pt>
                <c:pt idx="39">
                  <c:v>1.41</c:v>
                </c:pt>
                <c:pt idx="40">
                  <c:v>1.33</c:v>
                </c:pt>
                <c:pt idx="41">
                  <c:v>1.35</c:v>
                </c:pt>
                <c:pt idx="42">
                  <c:v>1.19</c:v>
                </c:pt>
                <c:pt idx="43">
                  <c:v>1.33</c:v>
                </c:pt>
                <c:pt idx="44">
                  <c:v>1.28</c:v>
                </c:pt>
                <c:pt idx="45">
                  <c:v>1.1599999999999999</c:v>
                </c:pt>
                <c:pt idx="46">
                  <c:v>1.17</c:v>
                </c:pt>
                <c:pt idx="47">
                  <c:v>1.1100000000000001</c:v>
                </c:pt>
                <c:pt idx="48">
                  <c:v>1.03</c:v>
                </c:pt>
                <c:pt idx="49">
                  <c:v>1.04</c:v>
                </c:pt>
                <c:pt idx="50">
                  <c:v>1.05</c:v>
                </c:pt>
                <c:pt idx="51">
                  <c:v>0.95</c:v>
                </c:pt>
                <c:pt idx="52">
                  <c:v>0.92</c:v>
                </c:pt>
                <c:pt idx="53">
                  <c:v>0.9</c:v>
                </c:pt>
                <c:pt idx="54">
                  <c:v>0.92</c:v>
                </c:pt>
                <c:pt idx="55">
                  <c:v>0.96</c:v>
                </c:pt>
                <c:pt idx="56">
                  <c:v>0.86</c:v>
                </c:pt>
                <c:pt idx="57">
                  <c:v>0.91</c:v>
                </c:pt>
                <c:pt idx="58">
                  <c:v>0.89</c:v>
                </c:pt>
                <c:pt idx="59">
                  <c:v>0.79</c:v>
                </c:pt>
                <c:pt idx="60">
                  <c:v>0.86</c:v>
                </c:pt>
                <c:pt idx="61">
                  <c:v>0.87</c:v>
                </c:pt>
                <c:pt idx="62">
                  <c:v>0.87</c:v>
                </c:pt>
                <c:pt idx="63">
                  <c:v>0.88</c:v>
                </c:pt>
                <c:pt idx="64">
                  <c:v>0.76</c:v>
                </c:pt>
                <c:pt idx="65">
                  <c:v>0.86</c:v>
                </c:pt>
                <c:pt idx="66">
                  <c:v>0.82</c:v>
                </c:pt>
                <c:pt idx="67">
                  <c:v>0.78</c:v>
                </c:pt>
                <c:pt idx="68">
                  <c:v>0.88</c:v>
                </c:pt>
                <c:pt idx="69">
                  <c:v>0.89</c:v>
                </c:pt>
                <c:pt idx="70">
                  <c:v>0.81</c:v>
                </c:pt>
                <c:pt idx="71">
                  <c:v>0.88</c:v>
                </c:pt>
                <c:pt idx="72">
                  <c:v>0.82</c:v>
                </c:pt>
                <c:pt idx="73">
                  <c:v>0.84</c:v>
                </c:pt>
                <c:pt idx="74">
                  <c:v>0.78</c:v>
                </c:pt>
                <c:pt idx="75">
                  <c:v>0.91</c:v>
                </c:pt>
                <c:pt idx="76">
                  <c:v>0.69</c:v>
                </c:pt>
                <c:pt idx="77">
                  <c:v>0.82</c:v>
                </c:pt>
                <c:pt idx="78">
                  <c:v>0.85</c:v>
                </c:pt>
                <c:pt idx="79">
                  <c:v>0.71</c:v>
                </c:pt>
                <c:pt idx="80">
                  <c:v>0.8</c:v>
                </c:pt>
                <c:pt idx="81">
                  <c:v>0.81</c:v>
                </c:pt>
                <c:pt idx="82">
                  <c:v>0.85</c:v>
                </c:pt>
                <c:pt idx="83">
                  <c:v>0.87</c:v>
                </c:pt>
                <c:pt idx="84">
                  <c:v>0.78</c:v>
                </c:pt>
                <c:pt idx="85">
                  <c:v>0.75</c:v>
                </c:pt>
                <c:pt idx="86">
                  <c:v>0.91</c:v>
                </c:pt>
                <c:pt idx="87">
                  <c:v>0.92</c:v>
                </c:pt>
                <c:pt idx="88">
                  <c:v>0.86</c:v>
                </c:pt>
                <c:pt idx="89">
                  <c:v>0.92</c:v>
                </c:pt>
                <c:pt idx="90">
                  <c:v>0.95</c:v>
                </c:pt>
                <c:pt idx="91">
                  <c:v>0.98</c:v>
                </c:pt>
                <c:pt idx="92">
                  <c:v>0.98</c:v>
                </c:pt>
                <c:pt idx="93">
                  <c:v>1.06</c:v>
                </c:pt>
                <c:pt idx="94">
                  <c:v>0.93</c:v>
                </c:pt>
                <c:pt idx="95">
                  <c:v>1.0900000000000001</c:v>
                </c:pt>
                <c:pt idx="96">
                  <c:v>1.08</c:v>
                </c:pt>
                <c:pt idx="97">
                  <c:v>1.07</c:v>
                </c:pt>
                <c:pt idx="98">
                  <c:v>1.1599999999999999</c:v>
                </c:pt>
                <c:pt idx="99">
                  <c:v>1.02</c:v>
                </c:pt>
                <c:pt idx="100">
                  <c:v>1.22</c:v>
                </c:pt>
                <c:pt idx="101">
                  <c:v>1.22</c:v>
                </c:pt>
                <c:pt idx="102">
                  <c:v>1.18</c:v>
                </c:pt>
                <c:pt idx="103">
                  <c:v>1.29</c:v>
                </c:pt>
                <c:pt idx="104">
                  <c:v>1.29</c:v>
                </c:pt>
                <c:pt idx="105">
                  <c:v>1.46</c:v>
                </c:pt>
                <c:pt idx="106">
                  <c:v>1.46</c:v>
                </c:pt>
                <c:pt idx="107">
                  <c:v>1.42</c:v>
                </c:pt>
                <c:pt idx="108">
                  <c:v>1.4</c:v>
                </c:pt>
                <c:pt idx="109">
                  <c:v>1.44</c:v>
                </c:pt>
                <c:pt idx="110">
                  <c:v>1.48</c:v>
                </c:pt>
                <c:pt idx="111">
                  <c:v>1.51</c:v>
                </c:pt>
                <c:pt idx="112">
                  <c:v>1.52</c:v>
                </c:pt>
                <c:pt idx="113">
                  <c:v>1.57</c:v>
                </c:pt>
                <c:pt idx="114">
                  <c:v>1.59</c:v>
                </c:pt>
                <c:pt idx="115">
                  <c:v>1.57</c:v>
                </c:pt>
                <c:pt idx="116">
                  <c:v>1.57</c:v>
                </c:pt>
                <c:pt idx="117">
                  <c:v>1.55</c:v>
                </c:pt>
                <c:pt idx="118">
                  <c:v>1.73</c:v>
                </c:pt>
                <c:pt idx="119">
                  <c:v>1.53</c:v>
                </c:pt>
                <c:pt idx="120">
                  <c:v>1.55</c:v>
                </c:pt>
                <c:pt idx="121">
                  <c:v>1.62</c:v>
                </c:pt>
              </c:numCache>
            </c:numRef>
          </c:val>
          <c:smooth val="0"/>
          <c:extLst>
            <c:ext xmlns:c16="http://schemas.microsoft.com/office/drawing/2014/chart" uri="{C3380CC4-5D6E-409C-BE32-E72D297353CC}">
              <c16:uniqueId val="{00000001-8448-4AC7-BA8B-AFEAE2776A28}"/>
            </c:ext>
          </c:extLst>
        </c:ser>
        <c:dLbls>
          <c:showLegendKey val="0"/>
          <c:showVal val="0"/>
          <c:showCatName val="0"/>
          <c:showSerName val="0"/>
          <c:showPercent val="0"/>
          <c:showBubbleSize val="0"/>
        </c:dLbls>
        <c:smooth val="0"/>
        <c:axId val="707912175"/>
        <c:axId val="707930895"/>
      </c:lineChart>
      <c:dateAx>
        <c:axId val="707912175"/>
        <c:scaling>
          <c:orientation val="minMax"/>
        </c:scaling>
        <c:delete val="0"/>
        <c:axPos val="b"/>
        <c:numFmt formatCode="[$-41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7930895"/>
        <c:crosses val="autoZero"/>
        <c:auto val="1"/>
        <c:lblOffset val="100"/>
        <c:baseTimeUnit val="months"/>
      </c:dateAx>
      <c:valAx>
        <c:axId val="707930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7912175"/>
        <c:crosses val="autoZero"/>
        <c:crossBetween val="between"/>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7270341207349"/>
          <c:y val="0.11574074074074074"/>
          <c:w val="0.80384544955136417"/>
          <c:h val="0.59047666085865569"/>
        </c:manualLayout>
      </c:layout>
      <c:lineChart>
        <c:grouping val="standard"/>
        <c:varyColors val="0"/>
        <c:ser>
          <c:idx val="2"/>
          <c:order val="0"/>
          <c:tx>
            <c:strRef>
              <c:f>'Arkitekter delsektorer'!$D$2</c:f>
              <c:strCache>
                <c:ptCount val="1"/>
                <c:pt idx="0">
                  <c:v>Arkitekt</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3F-4C0D-897B-1A3E278403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'Arkitekter delsektorer'!$A$3:$A$40</c:f>
              <c:numCache>
                <c:formatCode>mmm\-yy</c:formatCode>
                <c:ptCount val="3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pt idx="36">
                  <c:v>46023</c:v>
                </c:pt>
                <c:pt idx="37">
                  <c:v>46054</c:v>
                </c:pt>
              </c:numCache>
            </c:numRef>
          </c:cat>
          <c:val>
            <c:numRef>
              <c:f>'Arkitekter delsektorer'!$D$3:$D$40</c:f>
              <c:numCache>
                <c:formatCode>General</c:formatCode>
                <c:ptCount val="38"/>
                <c:pt idx="0">
                  <c:v>2.5</c:v>
                </c:pt>
                <c:pt idx="1">
                  <c:v>3</c:v>
                </c:pt>
                <c:pt idx="2">
                  <c:v>3.4</c:v>
                </c:pt>
                <c:pt idx="3">
                  <c:v>3.9</c:v>
                </c:pt>
                <c:pt idx="4">
                  <c:v>4.3</c:v>
                </c:pt>
                <c:pt idx="5">
                  <c:v>4.8</c:v>
                </c:pt>
                <c:pt idx="6">
                  <c:v>5.3</c:v>
                </c:pt>
                <c:pt idx="7">
                  <c:v>6.3</c:v>
                </c:pt>
                <c:pt idx="8">
                  <c:v>6.3</c:v>
                </c:pt>
                <c:pt idx="9">
                  <c:v>6.1</c:v>
                </c:pt>
                <c:pt idx="10">
                  <c:v>6.5</c:v>
                </c:pt>
                <c:pt idx="11">
                  <c:v>6.6</c:v>
                </c:pt>
                <c:pt idx="12">
                  <c:v>6.9</c:v>
                </c:pt>
                <c:pt idx="13">
                  <c:v>7.4</c:v>
                </c:pt>
                <c:pt idx="14">
                  <c:v>7.4</c:v>
                </c:pt>
                <c:pt idx="15">
                  <c:v>7.9</c:v>
                </c:pt>
                <c:pt idx="16">
                  <c:v>9</c:v>
                </c:pt>
                <c:pt idx="17">
                  <c:v>8.9</c:v>
                </c:pt>
                <c:pt idx="18">
                  <c:v>9.4</c:v>
                </c:pt>
                <c:pt idx="19">
                  <c:v>10.1</c:v>
                </c:pt>
                <c:pt idx="20">
                  <c:v>10.3</c:v>
                </c:pt>
                <c:pt idx="21">
                  <c:v>10</c:v>
                </c:pt>
                <c:pt idx="22">
                  <c:v>8.6</c:v>
                </c:pt>
                <c:pt idx="23">
                  <c:v>8.5</c:v>
                </c:pt>
                <c:pt idx="24">
                  <c:v>9</c:v>
                </c:pt>
                <c:pt idx="25">
                  <c:v>8.1999999999999993</c:v>
                </c:pt>
                <c:pt idx="26">
                  <c:v>8</c:v>
                </c:pt>
                <c:pt idx="27">
                  <c:v>7.6</c:v>
                </c:pt>
                <c:pt idx="28">
                  <c:v>7.8</c:v>
                </c:pt>
                <c:pt idx="29">
                  <c:v>6.9</c:v>
                </c:pt>
                <c:pt idx="30">
                  <c:v>6.6</c:v>
                </c:pt>
                <c:pt idx="31">
                  <c:v>6.6</c:v>
                </c:pt>
                <c:pt idx="32">
                  <c:v>6.6</c:v>
                </c:pt>
                <c:pt idx="33">
                  <c:v>5.5</c:v>
                </c:pt>
                <c:pt idx="34">
                  <c:v>4.5999999999999996</c:v>
                </c:pt>
                <c:pt idx="35">
                  <c:v>4.5</c:v>
                </c:pt>
                <c:pt idx="36">
                  <c:v>4.7</c:v>
                </c:pt>
                <c:pt idx="37">
                  <c:v>4.7</c:v>
                </c:pt>
              </c:numCache>
            </c:numRef>
          </c:val>
          <c:smooth val="0"/>
          <c:extLst>
            <c:ext xmlns:c16="http://schemas.microsoft.com/office/drawing/2014/chart" uri="{C3380CC4-5D6E-409C-BE32-E72D297353CC}">
              <c16:uniqueId val="{00000001-533F-4C0D-897B-1A3E27840335}"/>
            </c:ext>
          </c:extLst>
        </c:ser>
        <c:ser>
          <c:idx val="3"/>
          <c:order val="1"/>
          <c:tx>
            <c:strRef>
              <c:f>'Arkitekter delsektorer'!$E$2</c:f>
              <c:strCache>
                <c:ptCount val="1"/>
                <c:pt idx="0">
                  <c:v>Inredningsarkitekt</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3F-4C0D-897B-1A3E278403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'Arkitekter delsektorer'!$A$3:$A$40</c:f>
              <c:numCache>
                <c:formatCode>mmm\-yy</c:formatCode>
                <c:ptCount val="3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pt idx="36">
                  <c:v>46023</c:v>
                </c:pt>
                <c:pt idx="37">
                  <c:v>46054</c:v>
                </c:pt>
              </c:numCache>
            </c:numRef>
          </c:cat>
          <c:val>
            <c:numRef>
              <c:f>'Arkitekter delsektorer'!$E$3:$E$40</c:f>
              <c:numCache>
                <c:formatCode>General</c:formatCode>
                <c:ptCount val="38"/>
                <c:pt idx="0">
                  <c:v>2.9</c:v>
                </c:pt>
                <c:pt idx="1">
                  <c:v>2.9</c:v>
                </c:pt>
                <c:pt idx="2">
                  <c:v>2.7</c:v>
                </c:pt>
                <c:pt idx="3">
                  <c:v>3.6</c:v>
                </c:pt>
                <c:pt idx="4">
                  <c:v>3.8</c:v>
                </c:pt>
                <c:pt idx="5">
                  <c:v>4.5</c:v>
                </c:pt>
                <c:pt idx="6">
                  <c:v>4.5</c:v>
                </c:pt>
                <c:pt idx="7">
                  <c:v>6.7</c:v>
                </c:pt>
                <c:pt idx="8">
                  <c:v>6.7</c:v>
                </c:pt>
                <c:pt idx="9">
                  <c:v>5.8</c:v>
                </c:pt>
                <c:pt idx="10">
                  <c:v>6.7</c:v>
                </c:pt>
                <c:pt idx="11">
                  <c:v>7.1</c:v>
                </c:pt>
                <c:pt idx="12">
                  <c:v>7.4</c:v>
                </c:pt>
                <c:pt idx="13">
                  <c:v>8.5</c:v>
                </c:pt>
                <c:pt idx="14">
                  <c:v>9</c:v>
                </c:pt>
                <c:pt idx="15">
                  <c:v>10.1</c:v>
                </c:pt>
                <c:pt idx="16">
                  <c:v>11.5</c:v>
                </c:pt>
                <c:pt idx="17">
                  <c:v>10.4</c:v>
                </c:pt>
                <c:pt idx="18">
                  <c:v>12</c:v>
                </c:pt>
                <c:pt idx="19">
                  <c:v>11.9</c:v>
                </c:pt>
                <c:pt idx="20">
                  <c:v>12.7</c:v>
                </c:pt>
                <c:pt idx="21">
                  <c:v>10.8</c:v>
                </c:pt>
                <c:pt idx="22">
                  <c:v>10.199999999999999</c:v>
                </c:pt>
                <c:pt idx="23">
                  <c:v>11.3</c:v>
                </c:pt>
                <c:pt idx="24">
                  <c:v>11.4</c:v>
                </c:pt>
                <c:pt idx="25">
                  <c:v>10.8</c:v>
                </c:pt>
                <c:pt idx="26">
                  <c:v>10.1</c:v>
                </c:pt>
                <c:pt idx="27">
                  <c:v>9.6</c:v>
                </c:pt>
                <c:pt idx="28">
                  <c:v>8.8000000000000007</c:v>
                </c:pt>
                <c:pt idx="29">
                  <c:v>8.1</c:v>
                </c:pt>
                <c:pt idx="30">
                  <c:v>8.3000000000000007</c:v>
                </c:pt>
                <c:pt idx="31">
                  <c:v>7.9</c:v>
                </c:pt>
                <c:pt idx="32">
                  <c:v>9</c:v>
                </c:pt>
                <c:pt idx="33">
                  <c:v>7.9</c:v>
                </c:pt>
                <c:pt idx="34">
                  <c:v>7.2</c:v>
                </c:pt>
                <c:pt idx="35">
                  <c:v>7</c:v>
                </c:pt>
                <c:pt idx="36">
                  <c:v>7.8</c:v>
                </c:pt>
                <c:pt idx="37">
                  <c:v>6.3</c:v>
                </c:pt>
              </c:numCache>
            </c:numRef>
          </c:val>
          <c:smooth val="0"/>
          <c:extLst>
            <c:ext xmlns:c16="http://schemas.microsoft.com/office/drawing/2014/chart" uri="{C3380CC4-5D6E-409C-BE32-E72D297353CC}">
              <c16:uniqueId val="{00000003-533F-4C0D-897B-1A3E27840335}"/>
            </c:ext>
          </c:extLst>
        </c:ser>
        <c:ser>
          <c:idx val="4"/>
          <c:order val="2"/>
          <c:tx>
            <c:strRef>
              <c:f>'Arkitekter delsektorer'!$F$2</c:f>
              <c:strCache>
                <c:ptCount val="1"/>
                <c:pt idx="0">
                  <c:v>Landskapsarkitekt</c:v>
                </c:pt>
              </c:strCache>
            </c:strRef>
          </c:tx>
          <c:spPr>
            <a:ln w="28575" cap="rnd">
              <a:solidFill>
                <a:srgbClr val="C00000"/>
              </a:solidFill>
              <a:round/>
            </a:ln>
            <a:effectLst/>
          </c:spPr>
          <c:marker>
            <c:symbol val="circle"/>
            <c:size val="5"/>
            <c:spPr>
              <a:solidFill>
                <a:srgbClr val="C00000"/>
              </a:solidFill>
              <a:ln w="9525">
                <a:solidFill>
                  <a:schemeClr val="accent3">
                    <a:lumMod val="60000"/>
                  </a:schemeClr>
                </a:solidFill>
              </a:ln>
              <a:effectLst/>
            </c:spPr>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3F-4C0D-897B-1A3E278403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'Arkitekter delsektorer'!$A$3:$A$40</c:f>
              <c:numCache>
                <c:formatCode>mmm\-yy</c:formatCode>
                <c:ptCount val="3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pt idx="36">
                  <c:v>46023</c:v>
                </c:pt>
                <c:pt idx="37">
                  <c:v>46054</c:v>
                </c:pt>
              </c:numCache>
            </c:numRef>
          </c:cat>
          <c:val>
            <c:numRef>
              <c:f>'Arkitekter delsektorer'!$F$3:$F$40</c:f>
              <c:numCache>
                <c:formatCode>General</c:formatCode>
                <c:ptCount val="38"/>
                <c:pt idx="0">
                  <c:v>1.1000000000000001</c:v>
                </c:pt>
                <c:pt idx="1">
                  <c:v>0.9</c:v>
                </c:pt>
                <c:pt idx="2">
                  <c:v>1</c:v>
                </c:pt>
                <c:pt idx="3">
                  <c:v>1</c:v>
                </c:pt>
                <c:pt idx="4">
                  <c:v>0.9</c:v>
                </c:pt>
                <c:pt idx="5">
                  <c:v>1.2</c:v>
                </c:pt>
                <c:pt idx="6">
                  <c:v>1.4</c:v>
                </c:pt>
                <c:pt idx="7">
                  <c:v>1.8</c:v>
                </c:pt>
                <c:pt idx="8">
                  <c:v>2</c:v>
                </c:pt>
                <c:pt idx="9">
                  <c:v>1.8</c:v>
                </c:pt>
                <c:pt idx="10">
                  <c:v>2.2000000000000002</c:v>
                </c:pt>
                <c:pt idx="11">
                  <c:v>2.1</c:v>
                </c:pt>
                <c:pt idx="12">
                  <c:v>1.9</c:v>
                </c:pt>
                <c:pt idx="13">
                  <c:v>2</c:v>
                </c:pt>
                <c:pt idx="14">
                  <c:v>1.7</c:v>
                </c:pt>
                <c:pt idx="15">
                  <c:v>1.8</c:v>
                </c:pt>
                <c:pt idx="16">
                  <c:v>1.5</c:v>
                </c:pt>
                <c:pt idx="17">
                  <c:v>1.5</c:v>
                </c:pt>
                <c:pt idx="18">
                  <c:v>1.2</c:v>
                </c:pt>
                <c:pt idx="19">
                  <c:v>1.9</c:v>
                </c:pt>
                <c:pt idx="20">
                  <c:v>1.8</c:v>
                </c:pt>
                <c:pt idx="21">
                  <c:v>1.6</c:v>
                </c:pt>
                <c:pt idx="22">
                  <c:v>1.9</c:v>
                </c:pt>
                <c:pt idx="23">
                  <c:v>1.5</c:v>
                </c:pt>
                <c:pt idx="24">
                  <c:v>1.8</c:v>
                </c:pt>
                <c:pt idx="25">
                  <c:v>1.9</c:v>
                </c:pt>
                <c:pt idx="26">
                  <c:v>1.6</c:v>
                </c:pt>
                <c:pt idx="27">
                  <c:v>2</c:v>
                </c:pt>
                <c:pt idx="28">
                  <c:v>1.6</c:v>
                </c:pt>
                <c:pt idx="29">
                  <c:v>1.6</c:v>
                </c:pt>
                <c:pt idx="30">
                  <c:v>1.3</c:v>
                </c:pt>
                <c:pt idx="31">
                  <c:v>1.7</c:v>
                </c:pt>
                <c:pt idx="32">
                  <c:v>1.9</c:v>
                </c:pt>
                <c:pt idx="33">
                  <c:v>1.3</c:v>
                </c:pt>
                <c:pt idx="34">
                  <c:v>1.3</c:v>
                </c:pt>
                <c:pt idx="35">
                  <c:v>1.5</c:v>
                </c:pt>
                <c:pt idx="36">
                  <c:v>1.6</c:v>
                </c:pt>
                <c:pt idx="37">
                  <c:v>2.1</c:v>
                </c:pt>
              </c:numCache>
            </c:numRef>
          </c:val>
          <c:smooth val="0"/>
          <c:extLst>
            <c:ext xmlns:c16="http://schemas.microsoft.com/office/drawing/2014/chart" uri="{C3380CC4-5D6E-409C-BE32-E72D297353CC}">
              <c16:uniqueId val="{00000005-533F-4C0D-897B-1A3E27840335}"/>
            </c:ext>
          </c:extLst>
        </c:ser>
        <c:ser>
          <c:idx val="5"/>
          <c:order val="3"/>
          <c:tx>
            <c:strRef>
              <c:f>'Arkitekter delsektorer'!$G$2</c:f>
              <c:strCache>
                <c:ptCount val="1"/>
                <c:pt idx="0">
                  <c:v>Planarkitekt</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3F-4C0D-897B-1A3E278403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'Arkitekter delsektorer'!$A$3:$A$40</c:f>
              <c:numCache>
                <c:formatCode>mmm\-yy</c:formatCode>
                <c:ptCount val="3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pt idx="36">
                  <c:v>46023</c:v>
                </c:pt>
                <c:pt idx="37">
                  <c:v>46054</c:v>
                </c:pt>
              </c:numCache>
            </c:numRef>
          </c:cat>
          <c:val>
            <c:numRef>
              <c:f>'Arkitekter delsektorer'!$G$3:$G$40</c:f>
              <c:numCache>
                <c:formatCode>General</c:formatCode>
                <c:ptCount val="38"/>
                <c:pt idx="0">
                  <c:v>0.5</c:v>
                </c:pt>
                <c:pt idx="1">
                  <c:v>0.5</c:v>
                </c:pt>
                <c:pt idx="2">
                  <c:v>0.9</c:v>
                </c:pt>
                <c:pt idx="3">
                  <c:v>0.9</c:v>
                </c:pt>
                <c:pt idx="4">
                  <c:v>0.6</c:v>
                </c:pt>
                <c:pt idx="5">
                  <c:v>0.9</c:v>
                </c:pt>
                <c:pt idx="6">
                  <c:v>1.2</c:v>
                </c:pt>
                <c:pt idx="7">
                  <c:v>1.2</c:v>
                </c:pt>
                <c:pt idx="8">
                  <c:v>0.7</c:v>
                </c:pt>
                <c:pt idx="9">
                  <c:v>1</c:v>
                </c:pt>
                <c:pt idx="10">
                  <c:v>1.3</c:v>
                </c:pt>
                <c:pt idx="11">
                  <c:v>0.9</c:v>
                </c:pt>
                <c:pt idx="12">
                  <c:v>0.7</c:v>
                </c:pt>
                <c:pt idx="13">
                  <c:v>0.4</c:v>
                </c:pt>
                <c:pt idx="14">
                  <c:v>0.4</c:v>
                </c:pt>
                <c:pt idx="15">
                  <c:v>0.6</c:v>
                </c:pt>
                <c:pt idx="16">
                  <c:v>1</c:v>
                </c:pt>
                <c:pt idx="17">
                  <c:v>0.7</c:v>
                </c:pt>
                <c:pt idx="18">
                  <c:v>0.7</c:v>
                </c:pt>
                <c:pt idx="19">
                  <c:v>1</c:v>
                </c:pt>
                <c:pt idx="20">
                  <c:v>1.5</c:v>
                </c:pt>
                <c:pt idx="21">
                  <c:v>1.9</c:v>
                </c:pt>
                <c:pt idx="22">
                  <c:v>1.9</c:v>
                </c:pt>
                <c:pt idx="23">
                  <c:v>1.3</c:v>
                </c:pt>
                <c:pt idx="24">
                  <c:v>1.5</c:v>
                </c:pt>
                <c:pt idx="25">
                  <c:v>1.5</c:v>
                </c:pt>
                <c:pt idx="26">
                  <c:v>1.5</c:v>
                </c:pt>
                <c:pt idx="27">
                  <c:v>1.3</c:v>
                </c:pt>
                <c:pt idx="28">
                  <c:v>1.5</c:v>
                </c:pt>
                <c:pt idx="29">
                  <c:v>1</c:v>
                </c:pt>
                <c:pt idx="30">
                  <c:v>1.3</c:v>
                </c:pt>
                <c:pt idx="31">
                  <c:v>1.3</c:v>
                </c:pt>
                <c:pt idx="32">
                  <c:v>1</c:v>
                </c:pt>
                <c:pt idx="33">
                  <c:v>0.8</c:v>
                </c:pt>
                <c:pt idx="34">
                  <c:v>0.8</c:v>
                </c:pt>
                <c:pt idx="35">
                  <c:v>0.8</c:v>
                </c:pt>
                <c:pt idx="36">
                  <c:v>0.7</c:v>
                </c:pt>
                <c:pt idx="37">
                  <c:v>0.8</c:v>
                </c:pt>
              </c:numCache>
            </c:numRef>
          </c:val>
          <c:smooth val="0"/>
          <c:extLst>
            <c:ext xmlns:c16="http://schemas.microsoft.com/office/drawing/2014/chart" uri="{C3380CC4-5D6E-409C-BE32-E72D297353CC}">
              <c16:uniqueId val="{00000007-533F-4C0D-897B-1A3E27840335}"/>
            </c:ext>
          </c:extLst>
        </c:ser>
        <c:dLbls>
          <c:showLegendKey val="0"/>
          <c:showVal val="0"/>
          <c:showCatName val="0"/>
          <c:showSerName val="0"/>
          <c:showPercent val="0"/>
          <c:showBubbleSize val="0"/>
        </c:dLbls>
        <c:marker val="1"/>
        <c:smooth val="0"/>
        <c:axId val="1475481456"/>
        <c:axId val="1475479056"/>
      </c:lineChart>
      <c:dateAx>
        <c:axId val="1475481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Månad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75479056"/>
        <c:crosses val="autoZero"/>
        <c:auto val="1"/>
        <c:lblOffset val="100"/>
        <c:baseTimeUnit val="months"/>
      </c:dateAx>
      <c:valAx>
        <c:axId val="1475479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Procent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75481456"/>
        <c:crosses val="autoZero"/>
        <c:crossBetween val="between"/>
      </c:valAx>
      <c:spPr>
        <a:solidFill>
          <a:schemeClr val="bg1">
            <a:lumMod val="95000"/>
          </a:schemeClr>
        </a:solidFill>
        <a:ln>
          <a:noFill/>
        </a:ln>
        <a:effectLst/>
      </c:spPr>
    </c:plotArea>
    <c:legend>
      <c:legendPos val="b"/>
      <c:layout>
        <c:manualLayout>
          <c:xMode val="edge"/>
          <c:yMode val="edge"/>
          <c:x val="7.4999999999999997E-2"/>
          <c:y val="1.909667541557301E-2"/>
          <c:w val="0.9"/>
          <c:h val="7.81255468066491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12466563732999"/>
          <c:y val="0.22974967790503131"/>
          <c:w val="0.61481969282992022"/>
          <c:h val="0.50239705811637869"/>
        </c:manualLayout>
      </c:layout>
      <c:lineChart>
        <c:grouping val="standard"/>
        <c:varyColors val="0"/>
        <c:ser>
          <c:idx val="1"/>
          <c:order val="0"/>
          <c:tx>
            <c:strRef>
              <c:f>'Varsel nationellt'!$B$3</c:f>
              <c:strCache>
                <c:ptCount val="1"/>
                <c:pt idx="0">
                  <c:v>2021</c:v>
                </c:pt>
              </c:strCache>
            </c:strRef>
          </c:tx>
          <c:spPr>
            <a:ln w="19050" cap="rnd">
              <a:solidFill>
                <a:schemeClr val="tx1"/>
              </a:solidFill>
              <a:prstDash val="sysDot"/>
              <a:round/>
            </a:ln>
            <a:effectLst/>
          </c:spPr>
          <c:marker>
            <c:symbol val="none"/>
          </c:marker>
          <c:cat>
            <c:strRef>
              <c:f>'Varsel nationellt'!$A$4:$A$15</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'Varsel nationellt'!$B$4:$B$15</c:f>
              <c:numCache>
                <c:formatCode>#,##0</c:formatCode>
                <c:ptCount val="12"/>
                <c:pt idx="0">
                  <c:v>3410</c:v>
                </c:pt>
                <c:pt idx="1">
                  <c:v>2505</c:v>
                </c:pt>
                <c:pt idx="2">
                  <c:v>2932</c:v>
                </c:pt>
                <c:pt idx="3">
                  <c:v>3244</c:v>
                </c:pt>
                <c:pt idx="4">
                  <c:v>2296</c:v>
                </c:pt>
                <c:pt idx="5">
                  <c:v>2164</c:v>
                </c:pt>
                <c:pt idx="6">
                  <c:v>1212</c:v>
                </c:pt>
                <c:pt idx="7">
                  <c:v>1901</c:v>
                </c:pt>
                <c:pt idx="8">
                  <c:v>1946</c:v>
                </c:pt>
                <c:pt idx="9">
                  <c:v>2830</c:v>
                </c:pt>
                <c:pt idx="10">
                  <c:v>1884</c:v>
                </c:pt>
                <c:pt idx="11">
                  <c:v>1306</c:v>
                </c:pt>
              </c:numCache>
            </c:numRef>
          </c:val>
          <c:smooth val="0"/>
          <c:extLst>
            <c:ext xmlns:c16="http://schemas.microsoft.com/office/drawing/2014/chart" uri="{C3380CC4-5D6E-409C-BE32-E72D297353CC}">
              <c16:uniqueId val="{00000000-4678-4398-89E9-32DDE003583F}"/>
            </c:ext>
          </c:extLst>
        </c:ser>
        <c:ser>
          <c:idx val="2"/>
          <c:order val="1"/>
          <c:tx>
            <c:strRef>
              <c:f>'Varsel nationellt'!$C$3</c:f>
              <c:strCache>
                <c:ptCount val="1"/>
                <c:pt idx="0">
                  <c:v>2022</c:v>
                </c:pt>
              </c:strCache>
            </c:strRef>
          </c:tx>
          <c:spPr>
            <a:ln w="19050" cap="rnd">
              <a:solidFill>
                <a:srgbClr val="FF0000"/>
              </a:solidFill>
              <a:prstDash val="dash"/>
              <a:round/>
            </a:ln>
            <a:effectLst/>
          </c:spPr>
          <c:marker>
            <c:symbol val="none"/>
          </c:marker>
          <c:cat>
            <c:strRef>
              <c:f>'Varsel nationellt'!$A$4:$A$15</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'Varsel nationellt'!$C$4:$C$15</c:f>
              <c:numCache>
                <c:formatCode>#,##0</c:formatCode>
                <c:ptCount val="12"/>
                <c:pt idx="0">
                  <c:v>1436</c:v>
                </c:pt>
                <c:pt idx="1">
                  <c:v>1257</c:v>
                </c:pt>
                <c:pt idx="2">
                  <c:v>2398</c:v>
                </c:pt>
                <c:pt idx="3">
                  <c:v>1830</c:v>
                </c:pt>
                <c:pt idx="4">
                  <c:v>2072</c:v>
                </c:pt>
                <c:pt idx="5">
                  <c:v>2556</c:v>
                </c:pt>
                <c:pt idx="6">
                  <c:v>1176</c:v>
                </c:pt>
                <c:pt idx="7">
                  <c:v>2995</c:v>
                </c:pt>
                <c:pt idx="8">
                  <c:v>1893</c:v>
                </c:pt>
                <c:pt idx="9">
                  <c:v>4939</c:v>
                </c:pt>
                <c:pt idx="10">
                  <c:v>5778</c:v>
                </c:pt>
                <c:pt idx="11">
                  <c:v>2604</c:v>
                </c:pt>
              </c:numCache>
            </c:numRef>
          </c:val>
          <c:smooth val="0"/>
          <c:extLst>
            <c:ext xmlns:c16="http://schemas.microsoft.com/office/drawing/2014/chart" uri="{C3380CC4-5D6E-409C-BE32-E72D297353CC}">
              <c16:uniqueId val="{00000001-4678-4398-89E9-32DDE003583F}"/>
            </c:ext>
          </c:extLst>
        </c:ser>
        <c:ser>
          <c:idx val="3"/>
          <c:order val="2"/>
          <c:tx>
            <c:strRef>
              <c:f>'Varsel nationellt'!$D$3</c:f>
              <c:strCache>
                <c:ptCount val="1"/>
                <c:pt idx="0">
                  <c:v>2023</c:v>
                </c:pt>
              </c:strCache>
            </c:strRef>
          </c:tx>
          <c:spPr>
            <a:ln w="19050" cap="rnd">
              <a:solidFill>
                <a:schemeClr val="tx2">
                  <a:lumMod val="75000"/>
                  <a:lumOff val="25000"/>
                </a:schemeClr>
              </a:solidFill>
              <a:prstDash val="lgDash"/>
              <a:round/>
            </a:ln>
            <a:effectLst/>
          </c:spPr>
          <c:marker>
            <c:symbol val="none"/>
          </c:marker>
          <c:cat>
            <c:strRef>
              <c:f>'Varsel nationellt'!$A$4:$A$15</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'Varsel nationellt'!$D$4:$D$15</c:f>
              <c:numCache>
                <c:formatCode>#,##0</c:formatCode>
                <c:ptCount val="12"/>
                <c:pt idx="0">
                  <c:v>5505</c:v>
                </c:pt>
                <c:pt idx="1">
                  <c:v>15720</c:v>
                </c:pt>
                <c:pt idx="2">
                  <c:v>4662</c:v>
                </c:pt>
                <c:pt idx="3">
                  <c:v>3733</c:v>
                </c:pt>
                <c:pt idx="4">
                  <c:v>5371</c:v>
                </c:pt>
                <c:pt idx="5">
                  <c:v>5374</c:v>
                </c:pt>
                <c:pt idx="6">
                  <c:v>3482</c:v>
                </c:pt>
                <c:pt idx="7">
                  <c:v>3428</c:v>
                </c:pt>
                <c:pt idx="8">
                  <c:v>6570</c:v>
                </c:pt>
                <c:pt idx="9">
                  <c:v>6756</c:v>
                </c:pt>
                <c:pt idx="10">
                  <c:v>7690</c:v>
                </c:pt>
                <c:pt idx="11">
                  <c:v>4456</c:v>
                </c:pt>
              </c:numCache>
            </c:numRef>
          </c:val>
          <c:smooth val="0"/>
          <c:extLst>
            <c:ext xmlns:c16="http://schemas.microsoft.com/office/drawing/2014/chart" uri="{C3380CC4-5D6E-409C-BE32-E72D297353CC}">
              <c16:uniqueId val="{00000002-4678-4398-89E9-32DDE003583F}"/>
            </c:ext>
          </c:extLst>
        </c:ser>
        <c:ser>
          <c:idx val="4"/>
          <c:order val="3"/>
          <c:tx>
            <c:strRef>
              <c:f>'Varsel nationellt'!$E$3</c:f>
              <c:strCache>
                <c:ptCount val="1"/>
                <c:pt idx="0">
                  <c:v>2024</c:v>
                </c:pt>
              </c:strCache>
            </c:strRef>
          </c:tx>
          <c:spPr>
            <a:ln w="19050" cap="rnd">
              <a:solidFill>
                <a:schemeClr val="accent6"/>
              </a:solidFill>
              <a:round/>
            </a:ln>
            <a:effectLst/>
          </c:spPr>
          <c:marker>
            <c:symbol val="none"/>
          </c:marker>
          <c:cat>
            <c:strRef>
              <c:f>'Varsel nationellt'!$A$4:$A$15</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'Varsel nationellt'!$E$4:$E$15</c:f>
              <c:numCache>
                <c:formatCode>#,##0</c:formatCode>
                <c:ptCount val="12"/>
                <c:pt idx="0">
                  <c:v>4995</c:v>
                </c:pt>
                <c:pt idx="1">
                  <c:v>5822</c:v>
                </c:pt>
                <c:pt idx="2">
                  <c:v>6144</c:v>
                </c:pt>
                <c:pt idx="3">
                  <c:v>6910</c:v>
                </c:pt>
                <c:pt idx="4">
                  <c:v>8366</c:v>
                </c:pt>
                <c:pt idx="5">
                  <c:v>4555</c:v>
                </c:pt>
                <c:pt idx="6">
                  <c:v>5093</c:v>
                </c:pt>
                <c:pt idx="7">
                  <c:v>4164</c:v>
                </c:pt>
                <c:pt idx="8">
                  <c:v>7586</c:v>
                </c:pt>
                <c:pt idx="9">
                  <c:v>5670</c:v>
                </c:pt>
                <c:pt idx="10">
                  <c:v>5783</c:v>
                </c:pt>
                <c:pt idx="11">
                  <c:v>4280</c:v>
                </c:pt>
              </c:numCache>
            </c:numRef>
          </c:val>
          <c:smooth val="0"/>
          <c:extLst>
            <c:ext xmlns:c16="http://schemas.microsoft.com/office/drawing/2014/chart" uri="{C3380CC4-5D6E-409C-BE32-E72D297353CC}">
              <c16:uniqueId val="{00000003-4678-4398-89E9-32DDE003583F}"/>
            </c:ext>
          </c:extLst>
        </c:ser>
        <c:ser>
          <c:idx val="0"/>
          <c:order val="4"/>
          <c:tx>
            <c:strRef>
              <c:f>'Varsel nationellt'!$F$3</c:f>
              <c:strCache>
                <c:ptCount val="1"/>
                <c:pt idx="0">
                  <c:v>2025</c:v>
                </c:pt>
              </c:strCache>
            </c:strRef>
          </c:tx>
          <c:spPr>
            <a:ln w="28575" cap="rnd">
              <a:solidFill>
                <a:schemeClr val="accent1"/>
              </a:solidFill>
              <a:round/>
            </a:ln>
            <a:effectLst/>
          </c:spPr>
          <c:marker>
            <c:symbol val="none"/>
          </c:marker>
          <c:cat>
            <c:strRef>
              <c:f>'Varsel nationellt'!$A$4:$A$15</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'Varsel nationellt'!$F$4:$F$15</c:f>
              <c:numCache>
                <c:formatCode>#,##0</c:formatCode>
                <c:ptCount val="12"/>
                <c:pt idx="0">
                  <c:v>5312</c:v>
                </c:pt>
                <c:pt idx="1">
                  <c:v>4912</c:v>
                </c:pt>
                <c:pt idx="2">
                  <c:v>5415</c:v>
                </c:pt>
                <c:pt idx="3">
                  <c:v>5267</c:v>
                </c:pt>
                <c:pt idx="4">
                  <c:v>10607</c:v>
                </c:pt>
                <c:pt idx="5">
                  <c:v>4606</c:v>
                </c:pt>
                <c:pt idx="6">
                  <c:v>4330</c:v>
                </c:pt>
                <c:pt idx="7">
                  <c:v>2457</c:v>
                </c:pt>
                <c:pt idx="8">
                  <c:v>5057</c:v>
                </c:pt>
                <c:pt idx="9">
                  <c:v>6174</c:v>
                </c:pt>
                <c:pt idx="10">
                  <c:v>4089</c:v>
                </c:pt>
                <c:pt idx="11">
                  <c:v>2887</c:v>
                </c:pt>
              </c:numCache>
            </c:numRef>
          </c:val>
          <c:smooth val="0"/>
          <c:extLst>
            <c:ext xmlns:c16="http://schemas.microsoft.com/office/drawing/2014/chart" uri="{C3380CC4-5D6E-409C-BE32-E72D297353CC}">
              <c16:uniqueId val="{00000004-4678-4398-89E9-32DDE003583F}"/>
            </c:ext>
          </c:extLst>
        </c:ser>
        <c:ser>
          <c:idx val="5"/>
          <c:order val="5"/>
          <c:tx>
            <c:strRef>
              <c:f>'Varsel nationellt'!$G$3</c:f>
              <c:strCache>
                <c:ptCount val="1"/>
                <c:pt idx="0">
                  <c:v>2026</c:v>
                </c:pt>
              </c:strCache>
            </c:strRef>
          </c:tx>
          <c:spPr>
            <a:ln w="28575" cap="rnd">
              <a:solidFill>
                <a:srgbClr val="FFC000"/>
              </a:solidFill>
              <a:round/>
            </a:ln>
            <a:effectLst/>
          </c:spPr>
          <c:marker>
            <c:symbol val="none"/>
          </c:marker>
          <c:val>
            <c:numRef>
              <c:f>'Varsel nationellt'!$G$4:$G$5</c:f>
              <c:numCache>
                <c:formatCode>#,##0</c:formatCode>
                <c:ptCount val="2"/>
                <c:pt idx="0">
                  <c:v>6260</c:v>
                </c:pt>
                <c:pt idx="1">
                  <c:v>4217</c:v>
                </c:pt>
              </c:numCache>
            </c:numRef>
          </c:val>
          <c:smooth val="0"/>
          <c:extLst>
            <c:ext xmlns:c16="http://schemas.microsoft.com/office/drawing/2014/chart" uri="{C3380CC4-5D6E-409C-BE32-E72D297353CC}">
              <c16:uniqueId val="{00000005-4678-4398-89E9-32DDE003583F}"/>
            </c:ext>
          </c:extLst>
        </c:ser>
        <c:dLbls>
          <c:showLegendKey val="0"/>
          <c:showVal val="0"/>
          <c:showCatName val="0"/>
          <c:showSerName val="0"/>
          <c:showPercent val="0"/>
          <c:showBubbleSize val="0"/>
        </c:dLbls>
        <c:smooth val="0"/>
        <c:axId val="448515615"/>
        <c:axId val="448505535"/>
      </c:lineChart>
      <c:catAx>
        <c:axId val="44851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8505535"/>
        <c:crosses val="autoZero"/>
        <c:auto val="1"/>
        <c:lblAlgn val="ctr"/>
        <c:lblOffset val="100"/>
        <c:noMultiLvlLbl val="0"/>
      </c:catAx>
      <c:valAx>
        <c:axId val="448505535"/>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8515615"/>
        <c:crosses val="autoZero"/>
        <c:crossBetween val="between"/>
      </c:valAx>
      <c:spPr>
        <a:solidFill>
          <a:schemeClr val="bg1">
            <a:lumMod val="95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Antal  personer varslade om uppsägning, SNI 71 Arkitekter och teknikkonsulter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6.2836265148449311E-2"/>
          <c:y val="0.10747037104668926"/>
          <c:w val="0.88447491022764679"/>
          <c:h val="0.65207302462510075"/>
        </c:manualLayout>
      </c:layout>
      <c:lineChart>
        <c:grouping val="standard"/>
        <c:varyColors val="0"/>
        <c:ser>
          <c:idx val="0"/>
          <c:order val="0"/>
          <c:tx>
            <c:strRef>
              <c:f>SNI_71!$B$6</c:f>
              <c:strCache>
                <c:ptCount val="1"/>
                <c:pt idx="0">
                  <c:v>Antal  personer varslade om uppsägning, SNI 71 Arkitekter och teknikkonsulter</c:v>
                </c:pt>
              </c:strCache>
            </c:strRef>
          </c:tx>
          <c:spPr>
            <a:ln w="28575" cap="rnd">
              <a:solidFill>
                <a:srgbClr val="34789A"/>
              </a:solidFill>
              <a:round/>
            </a:ln>
            <a:effectLst/>
          </c:spPr>
          <c:marker>
            <c:symbol val="none"/>
          </c:marker>
          <c:cat>
            <c:strRef>
              <c:f>SNI_71!$A$7:$A$89</c:f>
              <c:strCache>
                <c:ptCount val="83"/>
                <c:pt idx="0">
                  <c:v>201901</c:v>
                </c:pt>
                <c:pt idx="1">
                  <c:v>201902</c:v>
                </c:pt>
                <c:pt idx="2">
                  <c:v>201903</c:v>
                </c:pt>
                <c:pt idx="3">
                  <c:v>201904</c:v>
                </c:pt>
                <c:pt idx="4">
                  <c:v>201905</c:v>
                </c:pt>
                <c:pt idx="5">
                  <c:v>201906</c:v>
                </c:pt>
                <c:pt idx="6">
                  <c:v>201907</c:v>
                </c:pt>
                <c:pt idx="7">
                  <c:v>201908</c:v>
                </c:pt>
                <c:pt idx="8">
                  <c:v>201909</c:v>
                </c:pt>
                <c:pt idx="9">
                  <c:v>201910</c:v>
                </c:pt>
                <c:pt idx="10">
                  <c:v>201911</c:v>
                </c:pt>
                <c:pt idx="11">
                  <c:v>201912</c:v>
                </c:pt>
                <c:pt idx="12">
                  <c:v>202001</c:v>
                </c:pt>
                <c:pt idx="13">
                  <c:v>202002</c:v>
                </c:pt>
                <c:pt idx="14">
                  <c:v>202003</c:v>
                </c:pt>
                <c:pt idx="15">
                  <c:v>202004</c:v>
                </c:pt>
                <c:pt idx="16">
                  <c:v>202005</c:v>
                </c:pt>
                <c:pt idx="17">
                  <c:v>202006</c:v>
                </c:pt>
                <c:pt idx="18">
                  <c:v>202007</c:v>
                </c:pt>
                <c:pt idx="19">
                  <c:v>202008</c:v>
                </c:pt>
                <c:pt idx="20">
                  <c:v>202009</c:v>
                </c:pt>
                <c:pt idx="21">
                  <c:v>202010</c:v>
                </c:pt>
                <c:pt idx="22">
                  <c:v>202011</c:v>
                </c:pt>
                <c:pt idx="23">
                  <c:v>202012</c:v>
                </c:pt>
                <c:pt idx="24">
                  <c:v>202101</c:v>
                </c:pt>
                <c:pt idx="25">
                  <c:v>202102</c:v>
                </c:pt>
                <c:pt idx="26">
                  <c:v>202103</c:v>
                </c:pt>
                <c:pt idx="27">
                  <c:v>202104</c:v>
                </c:pt>
                <c:pt idx="28">
                  <c:v>202105</c:v>
                </c:pt>
                <c:pt idx="29">
                  <c:v>202106</c:v>
                </c:pt>
                <c:pt idx="30">
                  <c:v>202107</c:v>
                </c:pt>
                <c:pt idx="31">
                  <c:v>202108</c:v>
                </c:pt>
                <c:pt idx="32">
                  <c:v>202109</c:v>
                </c:pt>
                <c:pt idx="33">
                  <c:v>202110</c:v>
                </c:pt>
                <c:pt idx="34">
                  <c:v>202111</c:v>
                </c:pt>
                <c:pt idx="35">
                  <c:v>202112</c:v>
                </c:pt>
                <c:pt idx="36">
                  <c:v>202201</c:v>
                </c:pt>
                <c:pt idx="37">
                  <c:v>202202</c:v>
                </c:pt>
                <c:pt idx="38">
                  <c:v>202203</c:v>
                </c:pt>
                <c:pt idx="39">
                  <c:v>202204</c:v>
                </c:pt>
                <c:pt idx="40">
                  <c:v>202205</c:v>
                </c:pt>
                <c:pt idx="41">
                  <c:v>202206</c:v>
                </c:pt>
                <c:pt idx="42">
                  <c:v>202207</c:v>
                </c:pt>
                <c:pt idx="43">
                  <c:v>202208</c:v>
                </c:pt>
                <c:pt idx="44">
                  <c:v>202209</c:v>
                </c:pt>
                <c:pt idx="45">
                  <c:v>202210</c:v>
                </c:pt>
                <c:pt idx="46">
                  <c:v>202211</c:v>
                </c:pt>
                <c:pt idx="47">
                  <c:v>202212</c:v>
                </c:pt>
                <c:pt idx="48">
                  <c:v>202301</c:v>
                </c:pt>
                <c:pt idx="49">
                  <c:v>202302</c:v>
                </c:pt>
                <c:pt idx="50">
                  <c:v>202303</c:v>
                </c:pt>
                <c:pt idx="51">
                  <c:v>202304</c:v>
                </c:pt>
                <c:pt idx="52">
                  <c:v>202305</c:v>
                </c:pt>
                <c:pt idx="53">
                  <c:v>202306</c:v>
                </c:pt>
                <c:pt idx="54">
                  <c:v>202307</c:v>
                </c:pt>
                <c:pt idx="55">
                  <c:v>202308</c:v>
                </c:pt>
                <c:pt idx="56">
                  <c:v>202309</c:v>
                </c:pt>
                <c:pt idx="57">
                  <c:v>202310</c:v>
                </c:pt>
                <c:pt idx="58">
                  <c:v>202311</c:v>
                </c:pt>
                <c:pt idx="59">
                  <c:v>202312</c:v>
                </c:pt>
                <c:pt idx="60">
                  <c:v>202401</c:v>
                </c:pt>
                <c:pt idx="61">
                  <c:v>202402</c:v>
                </c:pt>
                <c:pt idx="62">
                  <c:v>202403</c:v>
                </c:pt>
                <c:pt idx="63">
                  <c:v>202404</c:v>
                </c:pt>
                <c:pt idx="64">
                  <c:v>202405</c:v>
                </c:pt>
                <c:pt idx="65">
                  <c:v>202406</c:v>
                </c:pt>
                <c:pt idx="66">
                  <c:v>202407</c:v>
                </c:pt>
                <c:pt idx="67">
                  <c:v>202408</c:v>
                </c:pt>
                <c:pt idx="68">
                  <c:v>202409</c:v>
                </c:pt>
                <c:pt idx="69">
                  <c:v>202410</c:v>
                </c:pt>
                <c:pt idx="70">
                  <c:v>202411</c:v>
                </c:pt>
                <c:pt idx="71">
                  <c:v>202412</c:v>
                </c:pt>
                <c:pt idx="72">
                  <c:v>202501</c:v>
                </c:pt>
                <c:pt idx="73">
                  <c:v>202502</c:v>
                </c:pt>
                <c:pt idx="74">
                  <c:v>202503</c:v>
                </c:pt>
                <c:pt idx="75">
                  <c:v>202504</c:v>
                </c:pt>
                <c:pt idx="76">
                  <c:v>202505</c:v>
                </c:pt>
                <c:pt idx="77">
                  <c:v>202506</c:v>
                </c:pt>
                <c:pt idx="78">
                  <c:v>202507</c:v>
                </c:pt>
                <c:pt idx="79">
                  <c:v>202508</c:v>
                </c:pt>
                <c:pt idx="80">
                  <c:v>202509</c:v>
                </c:pt>
                <c:pt idx="81">
                  <c:v>202510</c:v>
                </c:pt>
                <c:pt idx="82">
                  <c:v>202511</c:v>
                </c:pt>
              </c:strCache>
            </c:strRef>
          </c:cat>
          <c:val>
            <c:numRef>
              <c:f>SNI_71!$B$7:$B$89</c:f>
              <c:numCache>
                <c:formatCode>General</c:formatCode>
                <c:ptCount val="83"/>
                <c:pt idx="0">
                  <c:v>5</c:v>
                </c:pt>
                <c:pt idx="1">
                  <c:v>137</c:v>
                </c:pt>
                <c:pt idx="2">
                  <c:v>45</c:v>
                </c:pt>
                <c:pt idx="3">
                  <c:v>173</c:v>
                </c:pt>
                <c:pt idx="4">
                  <c:v>82</c:v>
                </c:pt>
                <c:pt idx="5">
                  <c:v>64</c:v>
                </c:pt>
                <c:pt idx="6">
                  <c:v>7</c:v>
                </c:pt>
                <c:pt idx="7">
                  <c:v>19</c:v>
                </c:pt>
                <c:pt idx="8">
                  <c:v>75</c:v>
                </c:pt>
                <c:pt idx="9">
                  <c:v>235</c:v>
                </c:pt>
                <c:pt idx="10">
                  <c:v>82</c:v>
                </c:pt>
                <c:pt idx="11">
                  <c:v>54</c:v>
                </c:pt>
                <c:pt idx="12">
                  <c:v>29</c:v>
                </c:pt>
                <c:pt idx="13">
                  <c:v>70</c:v>
                </c:pt>
                <c:pt idx="14">
                  <c:v>600</c:v>
                </c:pt>
                <c:pt idx="15">
                  <c:v>709</c:v>
                </c:pt>
                <c:pt idx="16">
                  <c:v>729</c:v>
                </c:pt>
                <c:pt idx="17">
                  <c:v>325</c:v>
                </c:pt>
                <c:pt idx="18">
                  <c:v>80</c:v>
                </c:pt>
                <c:pt idx="19">
                  <c:v>96</c:v>
                </c:pt>
                <c:pt idx="20">
                  <c:v>278</c:v>
                </c:pt>
                <c:pt idx="21">
                  <c:v>82</c:v>
                </c:pt>
                <c:pt idx="22">
                  <c:v>69</c:v>
                </c:pt>
                <c:pt idx="23">
                  <c:v>37</c:v>
                </c:pt>
                <c:pt idx="24">
                  <c:v>128</c:v>
                </c:pt>
                <c:pt idx="25">
                  <c:v>17</c:v>
                </c:pt>
                <c:pt idx="26">
                  <c:v>15</c:v>
                </c:pt>
                <c:pt idx="27">
                  <c:v>50</c:v>
                </c:pt>
                <c:pt idx="28">
                  <c:v>0</c:v>
                </c:pt>
                <c:pt idx="29">
                  <c:v>8</c:v>
                </c:pt>
                <c:pt idx="30">
                  <c:v>6</c:v>
                </c:pt>
                <c:pt idx="31">
                  <c:v>312</c:v>
                </c:pt>
                <c:pt idx="32">
                  <c:v>0</c:v>
                </c:pt>
                <c:pt idx="33">
                  <c:v>0</c:v>
                </c:pt>
                <c:pt idx="34">
                  <c:v>16</c:v>
                </c:pt>
                <c:pt idx="35">
                  <c:v>13</c:v>
                </c:pt>
                <c:pt idx="36">
                  <c:v>6</c:v>
                </c:pt>
                <c:pt idx="37">
                  <c:v>13</c:v>
                </c:pt>
                <c:pt idx="38">
                  <c:v>42</c:v>
                </c:pt>
                <c:pt idx="39">
                  <c:v>33</c:v>
                </c:pt>
                <c:pt idx="40">
                  <c:v>50</c:v>
                </c:pt>
                <c:pt idx="41">
                  <c:v>37</c:v>
                </c:pt>
                <c:pt idx="42">
                  <c:v>38</c:v>
                </c:pt>
                <c:pt idx="43">
                  <c:v>16</c:v>
                </c:pt>
                <c:pt idx="44">
                  <c:v>36</c:v>
                </c:pt>
                <c:pt idx="45">
                  <c:v>118</c:v>
                </c:pt>
                <c:pt idx="46">
                  <c:v>191</c:v>
                </c:pt>
                <c:pt idx="47">
                  <c:v>75</c:v>
                </c:pt>
                <c:pt idx="48">
                  <c:v>91</c:v>
                </c:pt>
                <c:pt idx="49">
                  <c:v>505</c:v>
                </c:pt>
                <c:pt idx="50">
                  <c:v>115</c:v>
                </c:pt>
                <c:pt idx="51">
                  <c:v>69</c:v>
                </c:pt>
                <c:pt idx="52">
                  <c:v>180</c:v>
                </c:pt>
                <c:pt idx="53">
                  <c:v>137</c:v>
                </c:pt>
                <c:pt idx="54">
                  <c:v>27</c:v>
                </c:pt>
                <c:pt idx="55">
                  <c:v>88</c:v>
                </c:pt>
                <c:pt idx="56">
                  <c:v>385</c:v>
                </c:pt>
                <c:pt idx="57">
                  <c:v>371</c:v>
                </c:pt>
                <c:pt idx="58">
                  <c:v>277</c:v>
                </c:pt>
                <c:pt idx="59">
                  <c:v>90</c:v>
                </c:pt>
                <c:pt idx="60">
                  <c:v>89</c:v>
                </c:pt>
                <c:pt idx="61">
                  <c:v>214</c:v>
                </c:pt>
                <c:pt idx="62">
                  <c:v>238</c:v>
                </c:pt>
                <c:pt idx="63">
                  <c:v>164</c:v>
                </c:pt>
                <c:pt idx="64">
                  <c:v>95</c:v>
                </c:pt>
                <c:pt idx="65">
                  <c:v>48</c:v>
                </c:pt>
                <c:pt idx="66">
                  <c:v>195</c:v>
                </c:pt>
                <c:pt idx="67">
                  <c:v>184</c:v>
                </c:pt>
                <c:pt idx="68">
                  <c:v>683</c:v>
                </c:pt>
                <c:pt idx="69">
                  <c:v>224</c:v>
                </c:pt>
                <c:pt idx="70">
                  <c:v>100</c:v>
                </c:pt>
                <c:pt idx="71">
                  <c:v>163</c:v>
                </c:pt>
                <c:pt idx="72">
                  <c:v>123</c:v>
                </c:pt>
                <c:pt idx="73">
                  <c:v>62</c:v>
                </c:pt>
                <c:pt idx="74">
                  <c:v>113</c:v>
                </c:pt>
                <c:pt idx="75">
                  <c:v>157</c:v>
                </c:pt>
                <c:pt idx="76">
                  <c:v>904</c:v>
                </c:pt>
                <c:pt idx="77">
                  <c:v>134</c:v>
                </c:pt>
                <c:pt idx="78">
                  <c:v>88</c:v>
                </c:pt>
                <c:pt idx="79">
                  <c:v>36</c:v>
                </c:pt>
                <c:pt idx="80">
                  <c:v>154</c:v>
                </c:pt>
                <c:pt idx="81">
                  <c:v>151</c:v>
                </c:pt>
                <c:pt idx="82">
                  <c:v>125</c:v>
                </c:pt>
              </c:numCache>
            </c:numRef>
          </c:val>
          <c:smooth val="0"/>
          <c:extLst>
            <c:ext xmlns:c16="http://schemas.microsoft.com/office/drawing/2014/chart" uri="{C3380CC4-5D6E-409C-BE32-E72D297353CC}">
              <c16:uniqueId val="{00000000-B415-4300-80CE-1ADB66413917}"/>
            </c:ext>
          </c:extLst>
        </c:ser>
        <c:dLbls>
          <c:showLegendKey val="0"/>
          <c:showVal val="0"/>
          <c:showCatName val="0"/>
          <c:showSerName val="0"/>
          <c:showPercent val="0"/>
          <c:showBubbleSize val="0"/>
        </c:dLbls>
        <c:smooth val="0"/>
        <c:axId val="1476095328"/>
        <c:axId val="1476108288"/>
      </c:lineChart>
      <c:catAx>
        <c:axId val="147609532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Månad</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476108288"/>
        <c:crosses val="autoZero"/>
        <c:auto val="1"/>
        <c:lblAlgn val="ctr"/>
        <c:lblOffset val="100"/>
        <c:noMultiLvlLbl val="0"/>
      </c:catAx>
      <c:valAx>
        <c:axId val="1476108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Antal personer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476095328"/>
        <c:crosses val="autoZero"/>
        <c:crossBetween val="between"/>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solidFill>
            <a:sysClr val="windowText" lastClr="000000"/>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0.16875</cdr:x>
      <cdr:y>0.89699</cdr:y>
    </cdr:from>
    <cdr:to>
      <cdr:x>0.99931</cdr:x>
      <cdr:y>0.98727</cdr:y>
    </cdr:to>
    <cdr:sp macro="" textlink="">
      <cdr:nvSpPr>
        <cdr:cNvPr id="2" name="textruta 1">
          <a:extLst xmlns:a="http://schemas.openxmlformats.org/drawingml/2006/main">
            <a:ext uri="{FF2B5EF4-FFF2-40B4-BE49-F238E27FC236}">
              <a16:creationId xmlns:a16="http://schemas.microsoft.com/office/drawing/2014/main" id="{8F31F32C-F40E-EEE6-EACF-84DD1A640639}"/>
            </a:ext>
          </a:extLst>
        </cdr:cNvPr>
        <cdr:cNvSpPr txBox="1"/>
      </cdr:nvSpPr>
      <cdr:spPr>
        <a:xfrm xmlns:a="http://schemas.openxmlformats.org/drawingml/2006/main">
          <a:off x="771525" y="2460625"/>
          <a:ext cx="37973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sv-SE" sz="1100" kern="1200" dirty="0"/>
            <a:t>Källa: Akademikernas a-kassa,</a:t>
          </a:r>
          <a:r>
            <a:rPr lang="sv-SE" sz="1100" kern="1200" baseline="0" dirty="0"/>
            <a:t> bearbetning Innovationsföretagen</a:t>
          </a:r>
          <a:endParaRPr lang="sv-SE" sz="1100"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0.00347</cdr:x>
      <cdr:y>0.01273</cdr:y>
    </cdr:from>
    <cdr:to>
      <cdr:x>0.90625</cdr:x>
      <cdr:y>0.08912</cdr:y>
    </cdr:to>
    <cdr:sp macro="" textlink="">
      <cdr:nvSpPr>
        <cdr:cNvPr id="3" name="textruta 2">
          <a:extLst xmlns:a="http://schemas.openxmlformats.org/drawingml/2006/main">
            <a:ext uri="{FF2B5EF4-FFF2-40B4-BE49-F238E27FC236}">
              <a16:creationId xmlns:a16="http://schemas.microsoft.com/office/drawing/2014/main" id="{8339C6AF-8140-E8E8-493D-783DE4400351}"/>
            </a:ext>
          </a:extLst>
        </cdr:cNvPr>
        <cdr:cNvSpPr txBox="1"/>
      </cdr:nvSpPr>
      <cdr:spPr>
        <a:xfrm xmlns:a="http://schemas.openxmlformats.org/drawingml/2006/main">
          <a:off x="15875" y="34925"/>
          <a:ext cx="41275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kern="1200" dirty="0"/>
            <a:t>Antal varslade personer i Sverige per månad, från jan 2021-feb 2026</a:t>
          </a:r>
        </a:p>
      </cdr:txBody>
    </cdr:sp>
  </cdr:relSizeAnchor>
  <cdr:relSizeAnchor xmlns:cdr="http://schemas.openxmlformats.org/drawingml/2006/chartDrawing">
    <cdr:from>
      <cdr:x>0.09722</cdr:x>
      <cdr:y>0.91898</cdr:y>
    </cdr:from>
    <cdr:to>
      <cdr:x>1</cdr:x>
      <cdr:y>0.99537</cdr:y>
    </cdr:to>
    <cdr:sp macro="" textlink="">
      <cdr:nvSpPr>
        <cdr:cNvPr id="4" name="textruta 1">
          <a:extLst xmlns:a="http://schemas.openxmlformats.org/drawingml/2006/main">
            <a:ext uri="{FF2B5EF4-FFF2-40B4-BE49-F238E27FC236}">
              <a16:creationId xmlns:a16="http://schemas.microsoft.com/office/drawing/2014/main" id="{079F8C34-B7B2-762E-B0A7-F53D706B128F}"/>
            </a:ext>
          </a:extLst>
        </cdr:cNvPr>
        <cdr:cNvSpPr txBox="1"/>
      </cdr:nvSpPr>
      <cdr:spPr>
        <a:xfrm xmlns:a="http://schemas.openxmlformats.org/drawingml/2006/main">
          <a:off x="444500" y="2520950"/>
          <a:ext cx="4127500" cy="2095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sv-SE" sz="1100" kern="1200"/>
            <a:t>Källa:</a:t>
          </a:r>
          <a:r>
            <a:rPr lang="sv-SE" sz="1100" kern="1200" baseline="0"/>
            <a:t> Arbetsförmedlingen, bearbetning Innovationsföretagen</a:t>
          </a:r>
          <a:endParaRPr lang="sv-SE" sz="1100" kern="1200"/>
        </a:p>
      </cdr:txBody>
    </cdr:sp>
  </cdr:relSizeAnchor>
</c:userShapes>
</file>

<file path=ppt/drawings/drawing3.xml><?xml version="1.0" encoding="utf-8"?>
<c:userShapes xmlns:c="http://schemas.openxmlformats.org/drawingml/2006/chart">
  <cdr:relSizeAnchor xmlns:cdr="http://schemas.openxmlformats.org/drawingml/2006/chartDrawing">
    <cdr:from>
      <cdr:x>0.63889</cdr:x>
      <cdr:y>0.89931</cdr:y>
    </cdr:from>
    <cdr:to>
      <cdr:x>1</cdr:x>
      <cdr:y>0.98264</cdr:y>
    </cdr:to>
    <cdr:sp macro="" textlink="">
      <cdr:nvSpPr>
        <cdr:cNvPr id="2" name="textruta 1">
          <a:extLst xmlns:a="http://schemas.openxmlformats.org/drawingml/2006/main">
            <a:ext uri="{FF2B5EF4-FFF2-40B4-BE49-F238E27FC236}">
              <a16:creationId xmlns:a16="http://schemas.microsoft.com/office/drawing/2014/main" id="{3488618A-FD04-315D-2BC7-531AA916074F}"/>
            </a:ext>
          </a:extLst>
        </cdr:cNvPr>
        <cdr:cNvSpPr txBox="1"/>
      </cdr:nvSpPr>
      <cdr:spPr>
        <a:xfrm xmlns:a="http://schemas.openxmlformats.org/drawingml/2006/main">
          <a:off x="3312495" y="2466975"/>
          <a:ext cx="187228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sv-SE" sz="1100" kern="1200"/>
            <a:t>Källa: Arbetsförmedlingen</a:t>
          </a:r>
        </a:p>
      </cdr:txBody>
    </cdr:sp>
  </cdr:relSizeAnchor>
</c:userShapes>
</file>

<file path=ppt/drawings/drawing4.xml><?xml version="1.0" encoding="utf-8"?>
<c:userShapes xmlns:c="http://schemas.openxmlformats.org/drawingml/2006/chart">
  <cdr:relSizeAnchor xmlns:cdr="http://schemas.openxmlformats.org/drawingml/2006/chartDrawing">
    <cdr:from>
      <cdr:x>0.48078</cdr:x>
      <cdr:y>0.08297</cdr:y>
    </cdr:from>
    <cdr:to>
      <cdr:x>0.55458</cdr:x>
      <cdr:y>0.18446</cdr:y>
    </cdr:to>
    <cdr:sp macro="" textlink="">
      <cdr:nvSpPr>
        <cdr:cNvPr id="2" name="textruta 1"/>
        <cdr:cNvSpPr txBox="1"/>
      </cdr:nvSpPr>
      <cdr:spPr>
        <a:xfrm xmlns:a="http://schemas.openxmlformats.org/drawingml/2006/main">
          <a:off x="3023026" y="227600"/>
          <a:ext cx="464037" cy="2784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dirty="0"/>
            <a:t>(46%)</a:t>
          </a:r>
        </a:p>
      </cdr:txBody>
    </cdr:sp>
  </cdr:relSizeAnchor>
  <cdr:relSizeAnchor xmlns:cdr="http://schemas.openxmlformats.org/drawingml/2006/chartDrawing">
    <cdr:from>
      <cdr:x>0.84898</cdr:x>
      <cdr:y>0.08298</cdr:y>
    </cdr:from>
    <cdr:to>
      <cdr:x>0.92278</cdr:x>
      <cdr:y>0.18446</cdr:y>
    </cdr:to>
    <cdr:sp macro="" textlink="">
      <cdr:nvSpPr>
        <cdr:cNvPr id="3" name="textruta 1"/>
        <cdr:cNvSpPr txBox="1"/>
      </cdr:nvSpPr>
      <cdr:spPr>
        <a:xfrm xmlns:a="http://schemas.openxmlformats.org/drawingml/2006/main">
          <a:off x="5338197" y="227627"/>
          <a:ext cx="464038" cy="278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dirty="0"/>
            <a:t>(35%)</a:t>
          </a:r>
        </a:p>
      </cdr:txBody>
    </cdr:sp>
  </cdr:relSizeAnchor>
  <cdr:relSizeAnchor xmlns:cdr="http://schemas.openxmlformats.org/drawingml/2006/chartDrawing">
    <cdr:from>
      <cdr:x>0.22191</cdr:x>
      <cdr:y>0.18446</cdr:y>
    </cdr:from>
    <cdr:to>
      <cdr:x>0.29571</cdr:x>
      <cdr:y>0.34669</cdr:y>
    </cdr:to>
    <cdr:sp macro="" textlink="">
      <cdr:nvSpPr>
        <cdr:cNvPr id="4" name="textruta 1"/>
        <cdr:cNvSpPr txBox="1"/>
      </cdr:nvSpPr>
      <cdr:spPr>
        <a:xfrm xmlns:a="http://schemas.openxmlformats.org/drawingml/2006/main">
          <a:off x="1395341" y="506007"/>
          <a:ext cx="464038" cy="445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dirty="0">
              <a:solidFill>
                <a:schemeClr val="bg1"/>
              </a:solidFill>
            </a:rPr>
            <a:t>(9%</a:t>
          </a:r>
        </a:p>
      </cdr:txBody>
    </cdr:sp>
  </cdr:relSizeAnchor>
  <cdr:relSizeAnchor xmlns:cdr="http://schemas.openxmlformats.org/drawingml/2006/chartDrawing">
    <cdr:from>
      <cdr:x>0.22025</cdr:x>
      <cdr:y>0.41527</cdr:y>
    </cdr:from>
    <cdr:to>
      <cdr:x>0.29405</cdr:x>
      <cdr:y>0.57749</cdr:y>
    </cdr:to>
    <cdr:sp macro="" textlink="">
      <cdr:nvSpPr>
        <cdr:cNvPr id="6" name="textruta 1"/>
        <cdr:cNvSpPr txBox="1"/>
      </cdr:nvSpPr>
      <cdr:spPr>
        <a:xfrm xmlns:a="http://schemas.openxmlformats.org/drawingml/2006/main">
          <a:off x="1384882" y="1139165"/>
          <a:ext cx="464046" cy="4450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a:solidFill>
                <a:schemeClr val="bg1"/>
              </a:solidFill>
            </a:rPr>
            <a:t>(7%)</a:t>
          </a:r>
        </a:p>
      </cdr:txBody>
    </cdr:sp>
  </cdr:relSizeAnchor>
  <cdr:relSizeAnchor xmlns:cdr="http://schemas.openxmlformats.org/drawingml/2006/chartDrawing">
    <cdr:from>
      <cdr:x>0.22833</cdr:x>
      <cdr:y>0.54661</cdr:y>
    </cdr:from>
    <cdr:to>
      <cdr:x>0.30213</cdr:x>
      <cdr:y>0.70883</cdr:y>
    </cdr:to>
    <cdr:sp macro="" textlink="">
      <cdr:nvSpPr>
        <cdr:cNvPr id="7" name="textruta 1"/>
        <cdr:cNvSpPr txBox="1"/>
      </cdr:nvSpPr>
      <cdr:spPr>
        <a:xfrm xmlns:a="http://schemas.openxmlformats.org/drawingml/2006/main">
          <a:off x="1435682" y="1499454"/>
          <a:ext cx="464046" cy="4450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a:solidFill>
                <a:schemeClr val="bg1"/>
              </a:solidFill>
            </a:rPr>
            <a:t>(17%)</a:t>
          </a:r>
        </a:p>
      </cdr:txBody>
    </cdr:sp>
  </cdr:relSizeAnchor>
  <cdr:relSizeAnchor xmlns:cdr="http://schemas.openxmlformats.org/drawingml/2006/chartDrawing">
    <cdr:from>
      <cdr:x>0.33858</cdr:x>
      <cdr:y>0.28495</cdr:y>
    </cdr:from>
    <cdr:to>
      <cdr:x>0.41238</cdr:x>
      <cdr:y>0.38643</cdr:y>
    </cdr:to>
    <cdr:sp macro="" textlink="">
      <cdr:nvSpPr>
        <cdr:cNvPr id="10" name="textruta 1"/>
        <cdr:cNvSpPr txBox="1"/>
      </cdr:nvSpPr>
      <cdr:spPr>
        <a:xfrm xmlns:a="http://schemas.openxmlformats.org/drawingml/2006/main">
          <a:off x="2128913" y="781666"/>
          <a:ext cx="464038" cy="278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dirty="0"/>
            <a:t>(46%)</a:t>
          </a:r>
        </a:p>
      </cdr:txBody>
    </cdr:sp>
  </cdr:relSizeAnchor>
  <cdr:relSizeAnchor xmlns:cdr="http://schemas.openxmlformats.org/drawingml/2006/chartDrawing">
    <cdr:from>
      <cdr:x>0.72073</cdr:x>
      <cdr:y>0.29428</cdr:y>
    </cdr:from>
    <cdr:to>
      <cdr:x>0.79453</cdr:x>
      <cdr:y>0.39577</cdr:y>
    </cdr:to>
    <cdr:sp macro="" textlink="">
      <cdr:nvSpPr>
        <cdr:cNvPr id="11" name="textruta 1"/>
        <cdr:cNvSpPr txBox="1"/>
      </cdr:nvSpPr>
      <cdr:spPr>
        <a:xfrm xmlns:a="http://schemas.openxmlformats.org/drawingml/2006/main">
          <a:off x="4531794" y="807266"/>
          <a:ext cx="464037" cy="2784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dirty="0"/>
            <a:t>(46%)</a:t>
          </a:r>
        </a:p>
      </cdr:txBody>
    </cdr:sp>
  </cdr:relSizeAnchor>
  <cdr:relSizeAnchor xmlns:cdr="http://schemas.openxmlformats.org/drawingml/2006/chartDrawing">
    <cdr:from>
      <cdr:x>0.4262</cdr:x>
      <cdr:y>0.4881</cdr:y>
    </cdr:from>
    <cdr:to>
      <cdr:x>0.5</cdr:x>
      <cdr:y>0.58959</cdr:y>
    </cdr:to>
    <cdr:sp macro="" textlink="">
      <cdr:nvSpPr>
        <cdr:cNvPr id="12" name="textruta 1"/>
        <cdr:cNvSpPr txBox="1"/>
      </cdr:nvSpPr>
      <cdr:spPr>
        <a:xfrm xmlns:a="http://schemas.openxmlformats.org/drawingml/2006/main">
          <a:off x="2679848" y="1338953"/>
          <a:ext cx="464037" cy="2784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dirty="0"/>
            <a:t>(30%)</a:t>
          </a:r>
        </a:p>
      </cdr:txBody>
    </cdr:sp>
  </cdr:relSizeAnchor>
  <cdr:relSizeAnchor xmlns:cdr="http://schemas.openxmlformats.org/drawingml/2006/chartDrawing">
    <cdr:from>
      <cdr:x>0.73819</cdr:x>
      <cdr:y>0.4881</cdr:y>
    </cdr:from>
    <cdr:to>
      <cdr:x>0.81199</cdr:x>
      <cdr:y>0.58959</cdr:y>
    </cdr:to>
    <cdr:sp macro="" textlink="">
      <cdr:nvSpPr>
        <cdr:cNvPr id="13" name="textruta 1"/>
        <cdr:cNvSpPr txBox="1"/>
      </cdr:nvSpPr>
      <cdr:spPr>
        <a:xfrm xmlns:a="http://schemas.openxmlformats.org/drawingml/2006/main">
          <a:off x="4641569" y="1338953"/>
          <a:ext cx="464037" cy="2784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dirty="0"/>
            <a:t>(52%)</a:t>
          </a:r>
        </a:p>
      </cdr:txBody>
    </cdr:sp>
  </cdr:relSizeAnchor>
  <cdr:relSizeAnchor xmlns:cdr="http://schemas.openxmlformats.org/drawingml/2006/chartDrawing">
    <cdr:from>
      <cdr:x>0.40698</cdr:x>
      <cdr:y>0.66696</cdr:y>
    </cdr:from>
    <cdr:to>
      <cdr:x>0.48078</cdr:x>
      <cdr:y>0.76845</cdr:y>
    </cdr:to>
    <cdr:sp macro="" textlink="">
      <cdr:nvSpPr>
        <cdr:cNvPr id="14" name="textruta 1"/>
        <cdr:cNvSpPr txBox="1"/>
      </cdr:nvSpPr>
      <cdr:spPr>
        <a:xfrm xmlns:a="http://schemas.openxmlformats.org/drawingml/2006/main">
          <a:off x="2558989" y="1829594"/>
          <a:ext cx="464037" cy="2784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dirty="0"/>
            <a:t>(42%)</a:t>
          </a:r>
        </a:p>
      </cdr:txBody>
    </cdr:sp>
  </cdr:relSizeAnchor>
  <cdr:relSizeAnchor xmlns:cdr="http://schemas.openxmlformats.org/drawingml/2006/chartDrawing">
    <cdr:from>
      <cdr:x>0.74826</cdr:x>
      <cdr:y>0.65636</cdr:y>
    </cdr:from>
    <cdr:to>
      <cdr:x>0.82206</cdr:x>
      <cdr:y>0.75785</cdr:y>
    </cdr:to>
    <cdr:sp macro="" textlink="">
      <cdr:nvSpPr>
        <cdr:cNvPr id="15" name="textruta 1"/>
        <cdr:cNvSpPr txBox="1"/>
      </cdr:nvSpPr>
      <cdr:spPr>
        <a:xfrm xmlns:a="http://schemas.openxmlformats.org/drawingml/2006/main">
          <a:off x="4704887" y="1800522"/>
          <a:ext cx="464037" cy="2784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dirty="0"/>
            <a:t>(45%)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8">
            <a:extLst>
              <a:ext uri="{FF2B5EF4-FFF2-40B4-BE49-F238E27FC236}">
                <a16:creationId xmlns:a16="http://schemas.microsoft.com/office/drawing/2014/main" id="{104E4510-AC73-8EFC-C28B-C5DE1C3C8332}"/>
              </a:ext>
            </a:extLst>
          </p:cNvPr>
          <p:cNvSpPr txBox="1">
            <a:spLocks noGrp="1"/>
          </p:cNvSpPr>
          <p:nvPr>
            <p:ph type="dt" sz="quarter" idx="1"/>
          </p:nvPr>
        </p:nvSpPr>
        <p:spPr>
          <a:xfrm>
            <a:off x="4726378" y="9515090"/>
            <a:ext cx="1581171" cy="166009"/>
          </a:xfrm>
          <a:prstGeom prst="rect">
            <a:avLst/>
          </a:prstGeom>
          <a:noFill/>
          <a:ln>
            <a:noFill/>
          </a:ln>
        </p:spPr>
        <p:txBody>
          <a:bodyPr vert="horz" wrap="square" lIns="0" tIns="0" rIns="0" bIns="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08A6A1-A799-A445-989E-21C577E12771}" type="datetime1">
              <a:rPr lang="en-GB" sz="800" b="0" i="0" u="none" strike="noStrike" kern="1200" cap="none" spc="0" baseline="0">
                <a:solidFill>
                  <a:srgbClr val="000000"/>
                </a:solidFill>
                <a:uFillTx/>
                <a:latin typeface="Sweco San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30/03/2026</a:t>
            </a:fld>
            <a:endParaRPr lang="en-GB" sz="800" b="0" i="0" u="none" strike="noStrike" kern="1200" cap="none" spc="0" baseline="0">
              <a:solidFill>
                <a:srgbClr val="000000"/>
              </a:solidFill>
              <a:uFillTx/>
              <a:latin typeface="Sweco Sans"/>
            </a:endParaRPr>
          </a:p>
        </p:txBody>
      </p:sp>
      <p:sp>
        <p:nvSpPr>
          <p:cNvPr id="3" name="Slide Number Placeholder 9">
            <a:extLst>
              <a:ext uri="{FF2B5EF4-FFF2-40B4-BE49-F238E27FC236}">
                <a16:creationId xmlns:a16="http://schemas.microsoft.com/office/drawing/2014/main" id="{65BAE3DB-D42D-50C4-FF4E-19304012EA14}"/>
              </a:ext>
            </a:extLst>
          </p:cNvPr>
          <p:cNvSpPr txBox="1">
            <a:spLocks noGrp="1"/>
          </p:cNvSpPr>
          <p:nvPr>
            <p:ph type="sldNum" sz="quarter" idx="3"/>
          </p:nvPr>
        </p:nvSpPr>
        <p:spPr>
          <a:xfrm>
            <a:off x="4726378" y="9317434"/>
            <a:ext cx="1581171" cy="166009"/>
          </a:xfrm>
          <a:prstGeom prst="rect">
            <a:avLst/>
          </a:prstGeom>
          <a:noFill/>
          <a:ln>
            <a:noFill/>
          </a:ln>
        </p:spPr>
        <p:txBody>
          <a:bodyPr vert="horz" wrap="square" lIns="0" tIns="0" rIns="0" bIns="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D09619-5825-D74E-8BA8-46CB64C0EAB3}" type="slidenum">
              <a:t>‹#›</a:t>
            </a:fld>
            <a:endParaRPr lang="en-GB" sz="800" b="0" i="0" u="none" strike="noStrike" kern="1200" cap="none" spc="0" baseline="0">
              <a:solidFill>
                <a:srgbClr val="000000"/>
              </a:solidFill>
              <a:uFillTx/>
              <a:latin typeface="Sweco Sans"/>
            </a:endParaRPr>
          </a:p>
        </p:txBody>
      </p:sp>
      <p:sp>
        <p:nvSpPr>
          <p:cNvPr id="4" name="Footer Placeholder 10">
            <a:extLst>
              <a:ext uri="{FF2B5EF4-FFF2-40B4-BE49-F238E27FC236}">
                <a16:creationId xmlns:a16="http://schemas.microsoft.com/office/drawing/2014/main" id="{BB8806CA-CA4F-27E3-4530-77F5FDC50D18}"/>
              </a:ext>
            </a:extLst>
          </p:cNvPr>
          <p:cNvSpPr txBox="1">
            <a:spLocks noGrp="1"/>
          </p:cNvSpPr>
          <p:nvPr>
            <p:ph type="ftr" sz="quarter" idx="2"/>
          </p:nvPr>
        </p:nvSpPr>
        <p:spPr>
          <a:xfrm>
            <a:off x="443163" y="9515090"/>
            <a:ext cx="4277618" cy="166009"/>
          </a:xfrm>
          <a:prstGeom prst="rect">
            <a:avLst/>
          </a:prstGeom>
          <a:noFill/>
          <a:ln>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i="0" u="none" strike="noStrike" kern="1200" cap="none" spc="0" baseline="0">
              <a:solidFill>
                <a:srgbClr val="000000"/>
              </a:solidFill>
              <a:uFillTx/>
              <a:latin typeface="Sweco Sans"/>
            </a:endParaRPr>
          </a:p>
        </p:txBody>
      </p:sp>
      <p:sp>
        <p:nvSpPr>
          <p:cNvPr id="5" name="Header Placeholder 12">
            <a:extLst>
              <a:ext uri="{FF2B5EF4-FFF2-40B4-BE49-F238E27FC236}">
                <a16:creationId xmlns:a16="http://schemas.microsoft.com/office/drawing/2014/main" id="{7B0A02E3-075C-DC87-71F8-6CFAD7586BB7}"/>
              </a:ext>
            </a:extLst>
          </p:cNvPr>
          <p:cNvSpPr txBox="1">
            <a:spLocks noGrp="1"/>
          </p:cNvSpPr>
          <p:nvPr>
            <p:ph type="hdr" sz="quarter"/>
          </p:nvPr>
        </p:nvSpPr>
        <p:spPr>
          <a:xfrm>
            <a:off x="443163" y="9317434"/>
            <a:ext cx="4277618" cy="166009"/>
          </a:xfrm>
          <a:prstGeom prst="rect">
            <a:avLst/>
          </a:prstGeom>
          <a:noFill/>
          <a:ln>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i="0" u="none" strike="noStrike" kern="1200" cap="none" spc="0" baseline="0">
              <a:solidFill>
                <a:srgbClr val="000000"/>
              </a:solidFill>
              <a:uFillTx/>
              <a:latin typeface="Sweco Sans"/>
            </a:endParaRPr>
          </a:p>
        </p:txBody>
      </p:sp>
    </p:spTree>
    <p:extLst>
      <p:ext uri="{BB962C8B-B14F-4D97-AF65-F5344CB8AC3E}">
        <p14:creationId xmlns:p14="http://schemas.microsoft.com/office/powerpoint/2010/main" val="355363302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otes Placeholder 7">
            <a:extLst>
              <a:ext uri="{FF2B5EF4-FFF2-40B4-BE49-F238E27FC236}">
                <a16:creationId xmlns:a16="http://schemas.microsoft.com/office/drawing/2014/main" id="{31C874C5-E679-4560-F1C9-A80EC920F97C}"/>
              </a:ext>
            </a:extLst>
          </p:cNvPr>
          <p:cNvSpPr txBox="1">
            <a:spLocks noGrp="1"/>
          </p:cNvSpPr>
          <p:nvPr>
            <p:ph type="body" sz="quarter" idx="3"/>
          </p:nvPr>
        </p:nvSpPr>
        <p:spPr>
          <a:xfrm>
            <a:off x="357420" y="5777398"/>
            <a:ext cx="6093954" cy="3382063"/>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Image Placeholder 11">
            <a:extLst>
              <a:ext uri="{FF2B5EF4-FFF2-40B4-BE49-F238E27FC236}">
                <a16:creationId xmlns:a16="http://schemas.microsoft.com/office/drawing/2014/main" id="{DF92F359-F4D3-E25B-B914-DB625C565246}"/>
              </a:ext>
            </a:extLst>
          </p:cNvPr>
          <p:cNvSpPr>
            <a:spLocks noGrp="1" noRot="1" noChangeAspect="1"/>
          </p:cNvSpPr>
          <p:nvPr>
            <p:ph type="sldImg" idx="2"/>
          </p:nvPr>
        </p:nvSpPr>
        <p:spPr>
          <a:xfrm>
            <a:off x="68259" y="1608136"/>
            <a:ext cx="6672257" cy="3754434"/>
          </a:xfrm>
          <a:prstGeom prst="rect">
            <a:avLst/>
          </a:prstGeom>
          <a:noFill/>
          <a:ln w="12701">
            <a:solidFill>
              <a:srgbClr val="000000"/>
            </a:solidFill>
            <a:prstDash val="solid"/>
          </a:ln>
        </p:spPr>
      </p:sp>
      <p:sp>
        <p:nvSpPr>
          <p:cNvPr id="4" name="Date Placeholder 8">
            <a:extLst>
              <a:ext uri="{FF2B5EF4-FFF2-40B4-BE49-F238E27FC236}">
                <a16:creationId xmlns:a16="http://schemas.microsoft.com/office/drawing/2014/main" id="{D9C488C4-1CFE-64D9-862C-09C6E97462FC}"/>
              </a:ext>
            </a:extLst>
          </p:cNvPr>
          <p:cNvSpPr txBox="1">
            <a:spLocks noGrp="1"/>
          </p:cNvSpPr>
          <p:nvPr>
            <p:ph type="dt" idx="1"/>
          </p:nvPr>
        </p:nvSpPr>
        <p:spPr>
          <a:xfrm>
            <a:off x="4726378" y="9515090"/>
            <a:ext cx="1724997" cy="166009"/>
          </a:xfrm>
          <a:prstGeom prst="rect">
            <a:avLst/>
          </a:prstGeom>
          <a:noFill/>
          <a:ln>
            <a:noFill/>
          </a:ln>
        </p:spPr>
        <p:txBody>
          <a:bodyPr vert="horz" wrap="square" lIns="0" tIns="0" rIns="0" bIns="0" anchor="t" anchorCtr="0" compatLnSpc="1">
            <a:noAutofit/>
          </a:bodyPr>
          <a:lstStyle>
            <a:lvl1pPr marL="0" marR="0" lvl="0" indent="0" algn="r" defTabSz="914400" rtl="0" fontAlgn="auto" hangingPunct="1">
              <a:lnSpc>
                <a:spcPct val="100000"/>
              </a:lnSpc>
              <a:spcBef>
                <a:spcPts val="0"/>
              </a:spcBef>
              <a:spcAft>
                <a:spcPts val="0"/>
              </a:spcAft>
              <a:buNone/>
              <a:tabLst/>
              <a:defRPr lang="en-GB" sz="800" b="0" i="0" u="none" strike="noStrike" kern="1200" cap="none" spc="0" baseline="0">
                <a:solidFill>
                  <a:srgbClr val="000000"/>
                </a:solidFill>
                <a:uFillTx/>
                <a:latin typeface="Sweco Sans"/>
              </a:defRPr>
            </a:lvl1pPr>
          </a:lstStyle>
          <a:p>
            <a:pPr lvl="0"/>
            <a:fld id="{6D408B77-005A-FB48-ACA4-83DE550588EB}" type="datetime1">
              <a:rPr lang="en-GB"/>
              <a:pPr lvl="0"/>
              <a:t>30/03/2026</a:t>
            </a:fld>
            <a:endParaRPr lang="en-GB"/>
          </a:p>
        </p:txBody>
      </p:sp>
      <p:sp>
        <p:nvSpPr>
          <p:cNvPr id="5" name="Slide Number Placeholder 9">
            <a:extLst>
              <a:ext uri="{FF2B5EF4-FFF2-40B4-BE49-F238E27FC236}">
                <a16:creationId xmlns:a16="http://schemas.microsoft.com/office/drawing/2014/main" id="{C469A2E4-9734-218E-1764-E3871B6DF3DD}"/>
              </a:ext>
            </a:extLst>
          </p:cNvPr>
          <p:cNvSpPr txBox="1">
            <a:spLocks noGrp="1"/>
          </p:cNvSpPr>
          <p:nvPr>
            <p:ph type="sldNum" sz="quarter" idx="5"/>
          </p:nvPr>
        </p:nvSpPr>
        <p:spPr>
          <a:xfrm>
            <a:off x="4726378" y="9317434"/>
            <a:ext cx="1724997" cy="166009"/>
          </a:xfrm>
          <a:prstGeom prst="rect">
            <a:avLst/>
          </a:prstGeom>
          <a:noFill/>
          <a:ln>
            <a:noFill/>
          </a:ln>
        </p:spPr>
        <p:txBody>
          <a:bodyPr vert="horz" wrap="square" lIns="0" tIns="0" rIns="0" bIns="0" anchor="t" anchorCtr="0" compatLnSpc="1">
            <a:noAutofit/>
          </a:bodyPr>
          <a:lstStyle>
            <a:lvl1pPr marL="0" marR="0" lvl="0" indent="0" algn="r" defTabSz="914400" rtl="0" fontAlgn="auto" hangingPunct="1">
              <a:lnSpc>
                <a:spcPct val="100000"/>
              </a:lnSpc>
              <a:spcBef>
                <a:spcPts val="0"/>
              </a:spcBef>
              <a:spcAft>
                <a:spcPts val="0"/>
              </a:spcAft>
              <a:buNone/>
              <a:tabLst/>
              <a:defRPr lang="en-GB" sz="800" b="0" i="0" u="none" strike="noStrike" kern="1200" cap="none" spc="0" baseline="0">
                <a:solidFill>
                  <a:srgbClr val="000000"/>
                </a:solidFill>
                <a:uFillTx/>
                <a:latin typeface="Sweco Sans"/>
              </a:defRPr>
            </a:lvl1pPr>
          </a:lstStyle>
          <a:p>
            <a:pPr lvl="0"/>
            <a:fld id="{60238A4F-1FA4-914A-8B4A-E644AE41F0CD}" type="slidenum">
              <a:t>‹#›</a:t>
            </a:fld>
            <a:endParaRPr lang="en-GB"/>
          </a:p>
        </p:txBody>
      </p:sp>
      <p:sp>
        <p:nvSpPr>
          <p:cNvPr id="6" name="Footer Placeholder 10">
            <a:extLst>
              <a:ext uri="{FF2B5EF4-FFF2-40B4-BE49-F238E27FC236}">
                <a16:creationId xmlns:a16="http://schemas.microsoft.com/office/drawing/2014/main" id="{F3733A75-11F9-0DC0-8264-AF994A466EB8}"/>
              </a:ext>
            </a:extLst>
          </p:cNvPr>
          <p:cNvSpPr txBox="1">
            <a:spLocks noGrp="1"/>
          </p:cNvSpPr>
          <p:nvPr>
            <p:ph type="ftr" sz="quarter" idx="4"/>
          </p:nvPr>
        </p:nvSpPr>
        <p:spPr>
          <a:xfrm>
            <a:off x="351120" y="9515090"/>
            <a:ext cx="4369661" cy="166009"/>
          </a:xfrm>
          <a:prstGeom prst="rect">
            <a:avLst/>
          </a:prstGeom>
          <a:noFill/>
          <a:ln>
            <a:noFill/>
          </a:ln>
        </p:spPr>
        <p:txBody>
          <a:bodyPr vert="horz" wrap="square" lIns="0" tIns="0" rIns="0" bIns="0" anchor="t" anchorCtr="0" compatLnSpc="1">
            <a:noAutofit/>
          </a:bodyPr>
          <a:lstStyle>
            <a:lvl1pPr marL="0" marR="0" lvl="0" indent="0" algn="l" defTabSz="914400" rtl="0" fontAlgn="auto" hangingPunct="1">
              <a:lnSpc>
                <a:spcPct val="100000"/>
              </a:lnSpc>
              <a:spcBef>
                <a:spcPts val="0"/>
              </a:spcBef>
              <a:spcAft>
                <a:spcPts val="0"/>
              </a:spcAft>
              <a:buNone/>
              <a:tabLst/>
              <a:defRPr lang="en-GB" sz="800" b="0" i="0" u="none" strike="noStrike" kern="1200" cap="none" spc="0" baseline="0">
                <a:solidFill>
                  <a:srgbClr val="000000"/>
                </a:solidFill>
                <a:uFillTx/>
                <a:latin typeface="Sweco Sans"/>
              </a:defRPr>
            </a:lvl1pPr>
          </a:lstStyle>
          <a:p>
            <a:pPr lvl="0"/>
            <a:endParaRPr lang="en-GB"/>
          </a:p>
        </p:txBody>
      </p:sp>
      <p:sp>
        <p:nvSpPr>
          <p:cNvPr id="7" name="Header Placeholder 12">
            <a:extLst>
              <a:ext uri="{FF2B5EF4-FFF2-40B4-BE49-F238E27FC236}">
                <a16:creationId xmlns:a16="http://schemas.microsoft.com/office/drawing/2014/main" id="{DA23234D-4E58-F1E7-79A7-851510D3B1EA}"/>
              </a:ext>
            </a:extLst>
          </p:cNvPr>
          <p:cNvSpPr txBox="1">
            <a:spLocks noGrp="1"/>
          </p:cNvSpPr>
          <p:nvPr>
            <p:ph type="hdr" sz="quarter"/>
          </p:nvPr>
        </p:nvSpPr>
        <p:spPr>
          <a:xfrm>
            <a:off x="351120" y="9317434"/>
            <a:ext cx="4369661" cy="166009"/>
          </a:xfrm>
          <a:prstGeom prst="rect">
            <a:avLst/>
          </a:prstGeom>
          <a:noFill/>
          <a:ln>
            <a:noFill/>
          </a:ln>
        </p:spPr>
        <p:txBody>
          <a:bodyPr vert="horz" wrap="square" lIns="0" tIns="0" rIns="0" bIns="0" anchor="t" anchorCtr="0" compatLnSpc="1">
            <a:noAutofit/>
          </a:bodyPr>
          <a:lstStyle>
            <a:lvl1pPr marL="0" marR="0" lvl="0" indent="0" algn="l" defTabSz="914400" rtl="0" fontAlgn="auto" hangingPunct="1">
              <a:lnSpc>
                <a:spcPct val="100000"/>
              </a:lnSpc>
              <a:spcBef>
                <a:spcPts val="0"/>
              </a:spcBef>
              <a:spcAft>
                <a:spcPts val="0"/>
              </a:spcAft>
              <a:buNone/>
              <a:tabLst/>
              <a:defRPr lang="en-GB" sz="800" b="0" i="0" u="none" strike="noStrike" kern="1200" cap="none" spc="0" baseline="0">
                <a:solidFill>
                  <a:srgbClr val="000000"/>
                </a:solidFill>
                <a:uFillTx/>
                <a:latin typeface="Sweco Sans"/>
              </a:defRPr>
            </a:lvl1pPr>
          </a:lstStyle>
          <a:p>
            <a:pPr lvl="0"/>
            <a:endParaRPr lang="en-GB"/>
          </a:p>
        </p:txBody>
      </p:sp>
    </p:spTree>
    <p:extLst>
      <p:ext uri="{BB962C8B-B14F-4D97-AF65-F5344CB8AC3E}">
        <p14:creationId xmlns:p14="http://schemas.microsoft.com/office/powerpoint/2010/main" val="315373320"/>
      </p:ext>
    </p:extLst>
  </p:cSld>
  <p:clrMap bg1="lt1" tx1="dk1" bg2="lt2" tx2="dk2" accent1="accent1" accent2="accent2" accent3="accent3" accent4="accent4" accent5="accent5" accent6="accent6" hlink="hlink" folHlink="folHlink"/>
  <p:hf ftr="0" dt="0"/>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Sweco Sans"/>
      </a:defRPr>
    </a:lvl1pPr>
    <a:lvl2pPr marL="179999"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Sweco Sans"/>
      </a:defRPr>
    </a:lvl2pPr>
    <a:lvl3pPr marL="359999"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Sweco Sans"/>
      </a:defRPr>
    </a:lvl3pPr>
    <a:lvl4pPr marL="539998"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Sweco Sans"/>
      </a:defRPr>
    </a:lvl4pPr>
    <a:lvl5pPr marL="719998"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Sweco San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file:///C:\Users\almrog\Downloads\24-12%20Arbetsmarknadsl&#195;&#164;get.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arkitekt.se/medlem/foretagare/sveriges-arkitekters-konjunkturenkat/konjunkturbarometern/"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file:///C:\Users\almrog\Downloads\24-12%20Arbetsmarknadsl&#195;&#164;get.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arkitekt.se/medlem/foretagare/sveriges-arkitekters-konjunkturenkat/konjunkturbarometer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1B9EDB8-5E2B-F537-A281-F7083EDE3E27}"/>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B0B9A0B6-D65C-FEF6-C425-DF26C2F12CAF}"/>
              </a:ext>
            </a:extLst>
          </p:cNvPr>
          <p:cNvSpPr txBox="1">
            <a:spLocks noGrp="1"/>
          </p:cNvSpPr>
          <p:nvPr>
            <p:ph type="body" sz="quarter" idx="1"/>
          </p:nvPr>
        </p:nvSpPr>
        <p:spPr/>
        <p:txBody>
          <a:bodyPr/>
          <a:lstStyle/>
          <a:p>
            <a:endParaRPr lang="sv-SE"/>
          </a:p>
        </p:txBody>
      </p:sp>
      <p:sp>
        <p:nvSpPr>
          <p:cNvPr id="4" name="Platshållare för bildnummer 3">
            <a:extLst>
              <a:ext uri="{FF2B5EF4-FFF2-40B4-BE49-F238E27FC236}">
                <a16:creationId xmlns:a16="http://schemas.microsoft.com/office/drawing/2014/main" id="{95D760AD-7997-6B8F-2BB0-8D5315F70022}"/>
              </a:ext>
            </a:extLst>
          </p:cNvPr>
          <p:cNvSpPr txBox="1">
            <a:spLocks noGrp="1"/>
          </p:cNvSpPr>
          <p:nvPr>
            <p:ph type="sldNum" sz="quarter" idx="8"/>
          </p:nvPr>
        </p:nvSpPr>
        <p:spPr/>
        <p:txBody>
          <a:bodyPr/>
          <a:lstStyle/>
          <a:p>
            <a:pPr lvl="0"/>
            <a:fld id="{88C3C589-DDDA-B247-8C00-C3F88B7F6CED}" type="slidenum">
              <a:t>1</a:t>
            </a:fld>
            <a:endParaRPr lang="en-GB" sz="1200">
              <a:latin typeface="Arial"/>
            </a:endParaRPr>
          </a:p>
        </p:txBody>
      </p:sp>
      <p:sp>
        <p:nvSpPr>
          <p:cNvPr id="5" name="Platshållare för sidhuvud 4">
            <a:extLst>
              <a:ext uri="{FF2B5EF4-FFF2-40B4-BE49-F238E27FC236}">
                <a16:creationId xmlns:a16="http://schemas.microsoft.com/office/drawing/2014/main" id="{0DF3E761-8332-CA06-4B46-CA889CB0A2CA}"/>
              </a:ext>
            </a:extLst>
          </p:cNvPr>
          <p:cNvSpPr>
            <a:spLocks noGrp="1"/>
          </p:cNvSpPr>
          <p:nvPr>
            <p:ph type="hdr" sz="quarter"/>
          </p:nvPr>
        </p:nvSpPr>
        <p:spPr/>
        <p:txBody>
          <a:bodyPr/>
          <a:lstStyle/>
          <a:p>
            <a:pPr lvl="0"/>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F3D9AC9-B64F-0BC4-6F80-9E2D831DBEBC}"/>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CB2D5A2D-CE33-E14A-7CC9-44A1FC7ABA0E}"/>
              </a:ext>
            </a:extLst>
          </p:cNvPr>
          <p:cNvSpPr txBox="1">
            <a:spLocks noGrp="1"/>
          </p:cNvSpPr>
          <p:nvPr>
            <p:ph type="body" sz="quarter" idx="1"/>
          </p:nvPr>
        </p:nvSpPr>
        <p:spPr/>
        <p:txBody>
          <a:bodyPr/>
          <a:lstStyle/>
          <a:p>
            <a:pPr lvl="0"/>
            <a:r>
              <a:rPr lang="sv-SE"/>
              <a:t>Konjunkturläge – mars</a:t>
            </a:r>
          </a:p>
          <a:p>
            <a:pPr marL="171450" lvl="0" indent="-171450">
              <a:buFont typeface="Arial" panose="020B0604020202020204" pitchFamily="34" charset="0"/>
              <a:buChar char="•"/>
            </a:pPr>
            <a:r>
              <a:rPr lang="sv-SE"/>
              <a:t>Konjunkturinstitutets Barometerindikator var i stort sett oförändrad i mars och visar på ett normalt stämningsläge i ekonomin. </a:t>
            </a:r>
          </a:p>
          <a:p>
            <a:pPr marL="171450" lvl="0" indent="-171450">
              <a:buFont typeface="Arial" panose="020B0604020202020204" pitchFamily="34" charset="0"/>
              <a:buChar char="•"/>
            </a:pPr>
            <a:r>
              <a:rPr lang="sv-SE"/>
              <a:t>Näringslivet som helhet ligger kvar på normala nivåer, medan byggsektorn fortsätter att stärkas och nu ligger över det normala, främst drivet av mer optimistiska anställningsplaner.</a:t>
            </a:r>
          </a:p>
          <a:p>
            <a:pPr marL="171450" lvl="0" indent="-171450">
              <a:buFont typeface="Arial" panose="020B0604020202020204" pitchFamily="34" charset="0"/>
              <a:buChar char="•"/>
            </a:pPr>
            <a:r>
              <a:rPr lang="sv-SE"/>
              <a:t>Tillverkningsindustrin visar en viss förstärkning, medan tjänstesektorn och handeln försvagas. </a:t>
            </a:r>
          </a:p>
          <a:p>
            <a:pPr marL="171450" lvl="0" indent="-171450">
              <a:buFont typeface="Arial" panose="020B0604020202020204" pitchFamily="34" charset="0"/>
              <a:buChar char="•"/>
            </a:pPr>
            <a:r>
              <a:rPr lang="sv-SE"/>
              <a:t>Nedgången i handeln beror framför allt på lägre förväntningar på försäljningsvolymer.</a:t>
            </a:r>
          </a:p>
          <a:p>
            <a:pPr marL="171450" lvl="0" indent="-171450">
              <a:buFont typeface="Arial" panose="020B0604020202020204" pitchFamily="34" charset="0"/>
              <a:buChar char="•"/>
            </a:pPr>
            <a:r>
              <a:rPr lang="sv-SE"/>
              <a:t>Företagens prisförväntningar är överlag måttliga, men inom handeln är de ovanligt låga. Detta hänger samman med förväntade prissänkningar i dagligvaruhandeln till följd av den kommande momssänkningen på livsmedel.</a:t>
            </a:r>
          </a:p>
          <a:p>
            <a:pPr marL="171450" lvl="0" indent="-171450">
              <a:buFont typeface="Arial" panose="020B0604020202020204" pitchFamily="34" charset="0"/>
              <a:buChar char="•"/>
            </a:pPr>
            <a:r>
              <a:rPr lang="sv-SE"/>
              <a:t>Hushållens förtroende är fortsatt svagare än normalt och har försvagats ytterligare, främst till följd av en mer pessimistisk syn på ekonomin och fortsatt försiktighet kring större inköp.</a:t>
            </a:r>
          </a:p>
        </p:txBody>
      </p:sp>
      <p:sp>
        <p:nvSpPr>
          <p:cNvPr id="4" name="Platshållare för bildnummer 3">
            <a:extLst>
              <a:ext uri="{FF2B5EF4-FFF2-40B4-BE49-F238E27FC236}">
                <a16:creationId xmlns:a16="http://schemas.microsoft.com/office/drawing/2014/main" id="{2188F6B9-61EC-B74D-C5CB-E88BA1727061}"/>
              </a:ext>
            </a:extLst>
          </p:cNvPr>
          <p:cNvSpPr txBox="1">
            <a:spLocks noGrp="1"/>
          </p:cNvSpPr>
          <p:nvPr>
            <p:ph type="sldNum" sz="quarter" idx="8"/>
          </p:nvPr>
        </p:nvSpPr>
        <p:spPr/>
        <p:txBody>
          <a:bodyPr/>
          <a:lstStyle/>
          <a:p>
            <a:pPr lvl="0"/>
            <a:fld id="{71505B72-88FF-4142-BDAE-51F306BAA1FE}" type="slidenum">
              <a:t>10</a:t>
            </a:fld>
            <a:endParaRPr lang="en-GB"/>
          </a:p>
        </p:txBody>
      </p:sp>
      <p:sp>
        <p:nvSpPr>
          <p:cNvPr id="5" name="Platshållare för sidhuvud 4">
            <a:extLst>
              <a:ext uri="{FF2B5EF4-FFF2-40B4-BE49-F238E27FC236}">
                <a16:creationId xmlns:a16="http://schemas.microsoft.com/office/drawing/2014/main" id="{2CA04398-CC6F-74B7-7904-39C9C93A4605}"/>
              </a:ext>
            </a:extLst>
          </p:cNvPr>
          <p:cNvSpPr>
            <a:spLocks noGrp="1"/>
          </p:cNvSpPr>
          <p:nvPr>
            <p:ph type="hdr" sz="quarter"/>
          </p:nvPr>
        </p:nvSpPr>
        <p:spPr/>
        <p:txBody>
          <a:bodyPr/>
          <a:lstStyle/>
          <a:p>
            <a:pPr lvl="0"/>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62944-B9D4-5038-EB57-13BF295FDF5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45619E9-A1D9-93D7-279A-B19496C9AF58}"/>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902A27A7-C4D6-0BFB-FC03-CB35E455BB08}"/>
              </a:ext>
            </a:extLst>
          </p:cNvPr>
          <p:cNvSpPr txBox="1">
            <a:spLocks noGrp="1"/>
          </p:cNvSpPr>
          <p:nvPr>
            <p:ph type="body" sz="quarter" idx="1"/>
          </p:nvPr>
        </p:nvSpPr>
        <p:spPr/>
        <p:txBody>
          <a:bodyPr/>
          <a:lstStyle/>
          <a:p>
            <a:pPr lvl="0"/>
            <a:r>
              <a:rPr lang="sv-SE"/>
              <a:t>Från Investeringssignalen.</a:t>
            </a:r>
          </a:p>
          <a:p>
            <a:pPr lvl="0"/>
            <a:r>
              <a:rPr lang="sv-SE"/>
              <a:t>Finanskrisen 2008-2009</a:t>
            </a:r>
          </a:p>
          <a:p>
            <a:pPr lvl="0"/>
            <a:r>
              <a:rPr lang="sv-SE"/>
              <a:t>Nedgång i byggandet 2017-2018 </a:t>
            </a:r>
            <a:r>
              <a:rPr lang="sv-SE" err="1"/>
              <a:t>pga</a:t>
            </a:r>
            <a:r>
              <a:rPr lang="sv-SE"/>
              <a:t> dämpad investeringsvilja till följd av att världshandeln tvärnitade i samband med osäkerheter till följd av handelskonflikt USA-Kina, </a:t>
            </a:r>
            <a:r>
              <a:rPr lang="sv-SE" err="1"/>
              <a:t>Brexit</a:t>
            </a:r>
            <a:r>
              <a:rPr lang="sv-SE"/>
              <a:t>, samt generell osäkerhet kring den ekonomiska tillväxten.</a:t>
            </a:r>
          </a:p>
          <a:p>
            <a:pPr lvl="0"/>
            <a:r>
              <a:rPr lang="sv-SE"/>
              <a:t>2019-2020: pandemin</a:t>
            </a:r>
          </a:p>
          <a:p>
            <a:pPr lvl="0"/>
            <a:r>
              <a:rPr lang="sv-SE"/>
              <a:t>2022-2025: lågkonjunktur</a:t>
            </a:r>
          </a:p>
        </p:txBody>
      </p:sp>
      <p:sp>
        <p:nvSpPr>
          <p:cNvPr id="4" name="Platshållare för bildnummer 3">
            <a:extLst>
              <a:ext uri="{FF2B5EF4-FFF2-40B4-BE49-F238E27FC236}">
                <a16:creationId xmlns:a16="http://schemas.microsoft.com/office/drawing/2014/main" id="{529CC632-5523-9D6E-499B-A67544C59E53}"/>
              </a:ext>
            </a:extLst>
          </p:cNvPr>
          <p:cNvSpPr txBox="1">
            <a:spLocks noGrp="1"/>
          </p:cNvSpPr>
          <p:nvPr>
            <p:ph type="sldNum" sz="quarter" idx="8"/>
          </p:nvPr>
        </p:nvSpPr>
        <p:spPr/>
        <p:txBody>
          <a:bodyPr/>
          <a:lstStyle/>
          <a:p>
            <a:pPr lvl="0"/>
            <a:fld id="{8279B2FA-D664-AD44-939E-6E7DB46B646A}" type="slidenum">
              <a:t>11</a:t>
            </a:fld>
            <a:endParaRPr lang="sv-SE"/>
          </a:p>
        </p:txBody>
      </p:sp>
      <p:sp>
        <p:nvSpPr>
          <p:cNvPr id="5" name="Platshållare för sidhuvud 4">
            <a:extLst>
              <a:ext uri="{FF2B5EF4-FFF2-40B4-BE49-F238E27FC236}">
                <a16:creationId xmlns:a16="http://schemas.microsoft.com/office/drawing/2014/main" id="{7DB7BB53-EFAA-721D-4878-386E1BB92158}"/>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226282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B35A7-AF69-D95B-AA5E-F616F824578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90CE79-561A-D981-7D7F-1CE997B88B05}"/>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485927BB-AEEB-118F-A752-B2D04CCE7232}"/>
              </a:ext>
            </a:extLst>
          </p:cNvPr>
          <p:cNvSpPr txBox="1">
            <a:spLocks noGrp="1"/>
          </p:cNvSpPr>
          <p:nvPr>
            <p:ph type="body" sz="quarter" idx="1"/>
          </p:nvPr>
        </p:nvSpPr>
        <p:spPr/>
        <p:txBody>
          <a:bodyPr/>
          <a:lstStyle/>
          <a:p>
            <a:endParaRPr lang="sv-SE"/>
          </a:p>
        </p:txBody>
      </p:sp>
      <p:sp>
        <p:nvSpPr>
          <p:cNvPr id="4" name="Platshållare för bildnummer 3">
            <a:extLst>
              <a:ext uri="{FF2B5EF4-FFF2-40B4-BE49-F238E27FC236}">
                <a16:creationId xmlns:a16="http://schemas.microsoft.com/office/drawing/2014/main" id="{CB94CA51-04B6-E99C-B333-1A6542EC117E}"/>
              </a:ext>
            </a:extLst>
          </p:cNvPr>
          <p:cNvSpPr txBox="1">
            <a:spLocks noGrp="1"/>
          </p:cNvSpPr>
          <p:nvPr>
            <p:ph type="sldNum" sz="quarter" idx="8"/>
          </p:nvPr>
        </p:nvSpPr>
        <p:spPr/>
        <p:txBody>
          <a:bodyPr/>
          <a:lstStyle/>
          <a:p>
            <a:pPr lvl="0"/>
            <a:fld id="{B83FB973-EF26-FA4E-9804-1A6B47054517}" type="slidenum">
              <a:t>12</a:t>
            </a:fld>
            <a:endParaRPr lang="en-GB"/>
          </a:p>
        </p:txBody>
      </p:sp>
      <p:sp>
        <p:nvSpPr>
          <p:cNvPr id="5" name="Platshållare för sidhuvud 4">
            <a:extLst>
              <a:ext uri="{FF2B5EF4-FFF2-40B4-BE49-F238E27FC236}">
                <a16:creationId xmlns:a16="http://schemas.microsoft.com/office/drawing/2014/main" id="{11E69076-C712-4AB8-8041-F67B7E4EB80D}"/>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1673302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263" y="1608138"/>
            <a:ext cx="6672262" cy="3754437"/>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lvl="0"/>
            <a:fld id="{60238A4F-1FA4-914A-8B4A-E644AE41F0CD}" type="slidenum">
              <a:rPr lang="sv-SE" smtClean="0"/>
              <a:t>13</a:t>
            </a:fld>
            <a:endParaRPr lang="sv-SE"/>
          </a:p>
        </p:txBody>
      </p:sp>
      <p:sp>
        <p:nvSpPr>
          <p:cNvPr id="5" name="Platshållare för sidhuvud 4">
            <a:extLst>
              <a:ext uri="{FF2B5EF4-FFF2-40B4-BE49-F238E27FC236}">
                <a16:creationId xmlns:a16="http://schemas.microsoft.com/office/drawing/2014/main" id="{1BEA522F-E40F-7CFE-ADFB-188D4F2FFBC1}"/>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263488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638FE2E-DC2D-DF1C-8569-91478EE338EF}"/>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0A0CED18-F9E7-97FE-B5E8-B2B3B77796DA}"/>
              </a:ext>
            </a:extLst>
          </p:cNvPr>
          <p:cNvSpPr txBox="1">
            <a:spLocks noGrp="1"/>
          </p:cNvSpPr>
          <p:nvPr>
            <p:ph type="body" sz="quarter" idx="1"/>
          </p:nvPr>
        </p:nvSpPr>
        <p:spPr/>
        <p:txBody>
          <a:bodyPr/>
          <a:lstStyle/>
          <a:p>
            <a:r>
              <a:rPr lang="sv-SE"/>
              <a:t>Byggföretagen rapporterar i ökad utsträckning om ett </a:t>
            </a:r>
            <a:r>
              <a:rPr lang="sv-SE" b="1"/>
              <a:t>högre byggande under de senaste månaderna</a:t>
            </a:r>
            <a:r>
              <a:rPr lang="sv-SE"/>
              <a:t>, och förväntningarna på den närmaste framtiden har blivit mer optimistiska, vilket tyder på en gradvis återhämtning från tidigare svaga nivåer.</a:t>
            </a:r>
          </a:p>
          <a:p>
            <a:r>
              <a:rPr lang="sv-SE"/>
              <a:t>Orderstocken har förbättrats något, men många företag är fortfarande </a:t>
            </a:r>
            <a:r>
              <a:rPr lang="sv-SE" b="1"/>
              <a:t>mer missnöjda med dess storlek än normalt</a:t>
            </a:r>
            <a:r>
              <a:rPr lang="sv-SE"/>
              <a:t>, vilket indikerar att efterfrågan ännu inte är fullt återställd.</a:t>
            </a:r>
          </a:p>
          <a:p>
            <a:r>
              <a:rPr lang="sv-SE"/>
              <a:t>Antalet anställda har ökat och sysselsättningen väntas fortsätta stiga under de kommande månaderna, särskilt inom specialiserad bygg- och anläggningsverksamhet.</a:t>
            </a:r>
          </a:p>
          <a:p>
            <a:r>
              <a:rPr lang="sv-SE"/>
              <a:t>Samtidigt anger en mindre andel företag att </a:t>
            </a:r>
            <a:r>
              <a:rPr lang="sv-SE" b="1"/>
              <a:t>arbetskraftsbrist begränsar byggandet</a:t>
            </a:r>
            <a:r>
              <a:rPr lang="sv-SE"/>
              <a:t>, medan </a:t>
            </a:r>
            <a:r>
              <a:rPr lang="sv-SE" b="1"/>
              <a:t>efterfrågan fortsatt är det dominerande hindret</a:t>
            </a:r>
            <a:r>
              <a:rPr lang="sv-SE"/>
              <a:t> för en majoritet av företagen.</a:t>
            </a:r>
          </a:p>
          <a:p>
            <a:r>
              <a:rPr lang="sv-SE"/>
              <a:t>Anbudspriserna har varit relativt stabila, men företagen räknar med </a:t>
            </a:r>
            <a:r>
              <a:rPr lang="sv-SE" b="1"/>
              <a:t>måttliga prisökningar framöver</a:t>
            </a:r>
            <a:r>
              <a:rPr lang="sv-SE"/>
              <a:t>, framför allt inom anläggningssegmentet.</a:t>
            </a:r>
          </a:p>
          <a:p>
            <a:r>
              <a:rPr lang="sv-SE" i="1"/>
              <a:t>Källa: Konjunkturinstitutets Konjunkturbarometer, mars 2026.</a:t>
            </a:r>
            <a:endParaRPr lang="sv-SE"/>
          </a:p>
          <a:p>
            <a:endParaRPr lang="sv-SE" sz="1200" b="0" i="0" u="none" strike="noStrike" kern="1200" cap="none" spc="0" baseline="0">
              <a:solidFill>
                <a:srgbClr val="000000"/>
              </a:solidFill>
              <a:effectLst/>
              <a:uFillTx/>
              <a:latin typeface="Sweco Sans"/>
            </a:endParaRPr>
          </a:p>
        </p:txBody>
      </p:sp>
      <p:sp>
        <p:nvSpPr>
          <p:cNvPr id="4" name="Platshållare för bildnummer 3">
            <a:extLst>
              <a:ext uri="{FF2B5EF4-FFF2-40B4-BE49-F238E27FC236}">
                <a16:creationId xmlns:a16="http://schemas.microsoft.com/office/drawing/2014/main" id="{85355CDC-BB44-2F2F-C7A5-21E6199A991F}"/>
              </a:ext>
            </a:extLst>
          </p:cNvPr>
          <p:cNvSpPr txBox="1">
            <a:spLocks noGrp="1"/>
          </p:cNvSpPr>
          <p:nvPr>
            <p:ph type="sldNum" sz="quarter" idx="8"/>
          </p:nvPr>
        </p:nvSpPr>
        <p:spPr/>
        <p:txBody>
          <a:bodyPr/>
          <a:lstStyle/>
          <a:p>
            <a:pPr lvl="0"/>
            <a:fld id="{42E67DAB-AF90-E34F-AB46-476AE57C866D}" type="slidenum">
              <a:t>14</a:t>
            </a:fld>
            <a:endParaRPr lang="en-GB"/>
          </a:p>
        </p:txBody>
      </p:sp>
      <p:sp>
        <p:nvSpPr>
          <p:cNvPr id="5" name="Platshållare för sidhuvud 4">
            <a:extLst>
              <a:ext uri="{FF2B5EF4-FFF2-40B4-BE49-F238E27FC236}">
                <a16:creationId xmlns:a16="http://schemas.microsoft.com/office/drawing/2014/main" id="{8420B56C-84FD-02B9-5E08-AC79F39DE2F2}"/>
              </a:ext>
            </a:extLst>
          </p:cNvPr>
          <p:cNvSpPr>
            <a:spLocks noGrp="1"/>
          </p:cNvSpPr>
          <p:nvPr>
            <p:ph type="hdr" sz="quarter"/>
          </p:nvPr>
        </p:nvSpPr>
        <p:spPr/>
        <p:txBody>
          <a:bodyPr/>
          <a:lstStyle/>
          <a:p>
            <a:pPr lvl="0"/>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638FE2E-DC2D-DF1C-8569-91478EE338EF}"/>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0A0CED18-F9E7-97FE-B5E8-B2B3B77796DA}"/>
              </a:ext>
            </a:extLst>
          </p:cNvPr>
          <p:cNvSpPr txBox="1">
            <a:spLocks noGrp="1"/>
          </p:cNvSpPr>
          <p:nvPr>
            <p:ph type="body" sz="quarter" idx="1"/>
          </p:nvPr>
        </p:nvSpPr>
        <p:spPr/>
        <p:txBody>
          <a:bodyPr/>
          <a:lstStyle/>
          <a:p>
            <a:r>
              <a:rPr lang="sv-SE"/>
              <a:t>Orderstocken har ökat under de senaste månaderna, men företagen är fortfarande </a:t>
            </a:r>
            <a:r>
              <a:rPr lang="sv-SE" b="1"/>
              <a:t>mer missnöjda med dess storlek än normalt</a:t>
            </a:r>
            <a:r>
              <a:rPr lang="sv-SE"/>
              <a:t>, vilket tyder på att efterfrågan ännu är dämpad.</a:t>
            </a:r>
          </a:p>
          <a:p>
            <a:r>
              <a:rPr lang="sv-SE"/>
              <a:t>Antalet anställda har ökat och företagen förväntar sig att </a:t>
            </a:r>
            <a:r>
              <a:rPr lang="sv-SE" b="1"/>
              <a:t>sysselsättningen fortsätter att stiga</a:t>
            </a:r>
            <a:r>
              <a:rPr lang="sv-SE"/>
              <a:t> under de kommande månaderna.</a:t>
            </a:r>
          </a:p>
          <a:p>
            <a:r>
              <a:rPr lang="sv-SE"/>
              <a:t>En mindre andel företag anger att </a:t>
            </a:r>
            <a:r>
              <a:rPr lang="sv-SE" b="1"/>
              <a:t>arbetskraftsbrist begränsar byggandet</a:t>
            </a:r>
            <a:r>
              <a:rPr lang="sv-SE"/>
              <a:t>, medan en betydligt större andel – omkring två tredjedelar – uppger att </a:t>
            </a:r>
            <a:r>
              <a:rPr lang="sv-SE" b="1"/>
              <a:t>efterfrågan utgör det främsta hindret</a:t>
            </a:r>
            <a:r>
              <a:rPr lang="sv-SE"/>
              <a:t> för ökat byggande.</a:t>
            </a:r>
          </a:p>
          <a:p>
            <a:r>
              <a:rPr lang="sv-SE" i="1"/>
              <a:t>Källa: Konjunkturinstitutets Konjunkturbarometer, mars 2026.</a:t>
            </a:r>
            <a:endParaRPr lang="sv-SE"/>
          </a:p>
        </p:txBody>
      </p:sp>
      <p:sp>
        <p:nvSpPr>
          <p:cNvPr id="4" name="Platshållare för bildnummer 3">
            <a:extLst>
              <a:ext uri="{FF2B5EF4-FFF2-40B4-BE49-F238E27FC236}">
                <a16:creationId xmlns:a16="http://schemas.microsoft.com/office/drawing/2014/main" id="{85355CDC-BB44-2F2F-C7A5-21E6199A991F}"/>
              </a:ext>
            </a:extLst>
          </p:cNvPr>
          <p:cNvSpPr txBox="1">
            <a:spLocks noGrp="1"/>
          </p:cNvSpPr>
          <p:nvPr>
            <p:ph type="sldNum" sz="quarter" idx="8"/>
          </p:nvPr>
        </p:nvSpPr>
        <p:spPr/>
        <p:txBody>
          <a:bodyPr/>
          <a:lstStyle/>
          <a:p>
            <a:pPr lvl="0"/>
            <a:fld id="{42E67DAB-AF90-E34F-AB46-476AE57C866D}" type="slidenum">
              <a:t>15</a:t>
            </a:fld>
            <a:endParaRPr lang="en-GB"/>
          </a:p>
        </p:txBody>
      </p:sp>
      <p:sp>
        <p:nvSpPr>
          <p:cNvPr id="5" name="Platshållare för sidhuvud 4">
            <a:extLst>
              <a:ext uri="{FF2B5EF4-FFF2-40B4-BE49-F238E27FC236}">
                <a16:creationId xmlns:a16="http://schemas.microsoft.com/office/drawing/2014/main" id="{03D2AF0A-B6A4-3EFF-25BB-4CD3DE32EA98}"/>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1056510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263" y="1608138"/>
            <a:ext cx="6672262" cy="3754437"/>
          </a:xfrm>
        </p:spPr>
      </p:sp>
      <p:sp>
        <p:nvSpPr>
          <p:cNvPr id="3" name="Platshållare för anteckningar 2"/>
          <p:cNvSpPr>
            <a:spLocks noGrp="1"/>
          </p:cNvSpPr>
          <p:nvPr>
            <p:ph type="body" idx="1"/>
          </p:nvPr>
        </p:nvSpPr>
        <p:spPr/>
        <p:txBody>
          <a:bodyPr/>
          <a:lstStyle/>
          <a:p>
            <a:r>
              <a:rPr lang="sv-SE"/>
              <a:t>Nulägesbild baserad på de senaste tillgängliga uppgifterna, främst: </a:t>
            </a:r>
          </a:p>
          <a:p>
            <a:r>
              <a:rPr lang="sv-SE"/>
              <a:t>Konjunkturinstitutets Konjunkturbarometer: mars 2026</a:t>
            </a:r>
          </a:p>
          <a:p>
            <a:r>
              <a:rPr lang="sv-SE"/>
              <a:t>Inköpschefsindex (PMI): 2026 (jan–mars)</a:t>
            </a:r>
          </a:p>
          <a:p>
            <a:r>
              <a:rPr lang="sv-SE"/>
              <a:t>Industridata (IPI m.m.):  jan 2026</a:t>
            </a:r>
          </a:p>
        </p:txBody>
      </p:sp>
      <p:sp>
        <p:nvSpPr>
          <p:cNvPr id="4" name="Platshållare för bildnummer 3"/>
          <p:cNvSpPr>
            <a:spLocks noGrp="1"/>
          </p:cNvSpPr>
          <p:nvPr>
            <p:ph type="sldNum" sz="quarter" idx="5"/>
          </p:nvPr>
        </p:nvSpPr>
        <p:spPr/>
        <p:txBody>
          <a:bodyPr/>
          <a:lstStyle/>
          <a:p>
            <a:pPr lvl="0"/>
            <a:fld id="{60238A4F-1FA4-914A-8B4A-E644AE41F0CD}" type="slidenum">
              <a:rPr lang="sv-SE" smtClean="0"/>
              <a:t>16</a:t>
            </a:fld>
            <a:endParaRPr lang="sv-SE"/>
          </a:p>
        </p:txBody>
      </p:sp>
      <p:sp>
        <p:nvSpPr>
          <p:cNvPr id="5" name="Platshållare för sidhuvud 4">
            <a:extLst>
              <a:ext uri="{FF2B5EF4-FFF2-40B4-BE49-F238E27FC236}">
                <a16:creationId xmlns:a16="http://schemas.microsoft.com/office/drawing/2014/main" id="{E7EC945A-3A3D-BFA9-41B6-E223AB099A01}"/>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1355238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06C4FF9-585F-D19E-7239-CC3C012BFBD8}"/>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0982B1A1-52DA-60A1-5FAF-B228A171465B}"/>
              </a:ext>
            </a:extLst>
          </p:cNvPr>
          <p:cNvSpPr txBox="1">
            <a:spLocks noGrp="1"/>
          </p:cNvSpPr>
          <p:nvPr>
            <p:ph type="body" sz="quarter" idx="1"/>
          </p:nvPr>
        </p:nvSpPr>
        <p:spPr/>
        <p:txBody>
          <a:bodyPr/>
          <a:lstStyle/>
          <a:p>
            <a:pPr lvl="0"/>
            <a:r>
              <a:rPr lang="sv-SE"/>
              <a:t>Sammantaget signalerar Industriproduktionsindex:</a:t>
            </a:r>
          </a:p>
          <a:p>
            <a:pPr lvl="0"/>
            <a:r>
              <a:rPr lang="sv-SE"/>
              <a:t>fortsatt positiv produktion i årstaktett avtagande kortsiktigt </a:t>
            </a:r>
            <a:r>
              <a:rPr lang="sv-SE" err="1"/>
              <a:t>momentumen</a:t>
            </a:r>
            <a:r>
              <a:rPr lang="sv-SE"/>
              <a:t> industri som rör sig mot ett mer balanserat eller svagt tillväxtläge, snarare än en tydlig högkonjunktur</a:t>
            </a:r>
          </a:p>
          <a:p>
            <a:pPr lvl="0"/>
            <a:endParaRPr lang="sv-SE"/>
          </a:p>
        </p:txBody>
      </p:sp>
      <p:sp>
        <p:nvSpPr>
          <p:cNvPr id="4" name="Platshållare för bildnummer 3">
            <a:extLst>
              <a:ext uri="{FF2B5EF4-FFF2-40B4-BE49-F238E27FC236}">
                <a16:creationId xmlns:a16="http://schemas.microsoft.com/office/drawing/2014/main" id="{6C7B4829-1E26-DA9A-E080-E3C1922D4FAF}"/>
              </a:ext>
            </a:extLst>
          </p:cNvPr>
          <p:cNvSpPr txBox="1">
            <a:spLocks noGrp="1"/>
          </p:cNvSpPr>
          <p:nvPr>
            <p:ph type="sldNum" sz="quarter" idx="8"/>
          </p:nvPr>
        </p:nvSpPr>
        <p:spPr/>
        <p:txBody>
          <a:bodyPr/>
          <a:lstStyle/>
          <a:p>
            <a:pPr lvl="0"/>
            <a:fld id="{BEC46B49-6F7F-2548-9297-4AB9B4BCB65D}" type="slidenum">
              <a:t>17</a:t>
            </a:fld>
            <a:endParaRPr lang="en-GB"/>
          </a:p>
        </p:txBody>
      </p:sp>
      <p:sp>
        <p:nvSpPr>
          <p:cNvPr id="5" name="Platshållare för sidhuvud 4">
            <a:extLst>
              <a:ext uri="{FF2B5EF4-FFF2-40B4-BE49-F238E27FC236}">
                <a16:creationId xmlns:a16="http://schemas.microsoft.com/office/drawing/2014/main" id="{3013444D-86CD-5674-6274-759D6392C78E}"/>
              </a:ext>
            </a:extLst>
          </p:cNvPr>
          <p:cNvSpPr>
            <a:spLocks noGrp="1"/>
          </p:cNvSpPr>
          <p:nvPr>
            <p:ph type="hdr" sz="quarter"/>
          </p:nvPr>
        </p:nvSpPr>
        <p:spPr/>
        <p:txBody>
          <a:bodyPr/>
          <a:lstStyle/>
          <a:p>
            <a:pPr lvl="0"/>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7829536-19BF-6586-E700-229E64C4CCF5}"/>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F64811C1-0084-8C08-00C5-F13C3FED47A6}"/>
              </a:ext>
            </a:extLst>
          </p:cNvPr>
          <p:cNvSpPr txBox="1">
            <a:spLocks noGrp="1"/>
          </p:cNvSpPr>
          <p:nvPr>
            <p:ph type="body" sz="quarter" idx="1"/>
          </p:nvPr>
        </p:nvSpPr>
        <p:spPr/>
        <p:txBody>
          <a:bodyPr/>
          <a:lstStyle/>
          <a:p>
            <a:pPr lvl="0"/>
            <a:r>
              <a:rPr lang="sv-SE"/>
              <a:t>Enligt Konjunkturinstitutets senaste konjunkturbarometer ligger stämningsläget i tillverkningsindustrin kring det normala. Efter en svagare utveckling i februari har indikatorn stärkts något i mars, vilket tyder på en viss stabilisering. </a:t>
            </a:r>
          </a:p>
          <a:p>
            <a:pPr lvl="0"/>
            <a:r>
              <a:rPr lang="sv-SE"/>
              <a:t>Förbättringen drivs främst av mer positiva förväntningar på produktionsvolymen samt en starkare bedömning av den nuvarande orderstocken. Orderläget framstår därmed som relativt stabilt, även om det inte signalerar någon tydlig expansion.</a:t>
            </a:r>
          </a:p>
          <a:p>
            <a:pPr lvl="0"/>
            <a:r>
              <a:rPr lang="sv-SE"/>
              <a:t>Samtidigt är bilden av exportefterfrågan mer dämpad, vilket speglar ett fortsatt osäkert internationellt konjunkturläge. Företagen uppvisar därför en viss försiktighet i sina förväntningar framåt. Sammantaget befinner sig tillverkningsindustrin i ett balanserat men avvaktande läge, där stabila ordernivåer väger upp en mer osäker extern efterfrågan.</a:t>
            </a:r>
          </a:p>
        </p:txBody>
      </p:sp>
      <p:sp>
        <p:nvSpPr>
          <p:cNvPr id="4" name="Platshållare för bildnummer 3">
            <a:extLst>
              <a:ext uri="{FF2B5EF4-FFF2-40B4-BE49-F238E27FC236}">
                <a16:creationId xmlns:a16="http://schemas.microsoft.com/office/drawing/2014/main" id="{87F0F10E-ABFD-9A23-B35B-8E5A64119E47}"/>
              </a:ext>
            </a:extLst>
          </p:cNvPr>
          <p:cNvSpPr txBox="1">
            <a:spLocks noGrp="1"/>
          </p:cNvSpPr>
          <p:nvPr>
            <p:ph type="sldNum" sz="quarter" idx="8"/>
          </p:nvPr>
        </p:nvSpPr>
        <p:spPr/>
        <p:txBody>
          <a:bodyPr/>
          <a:lstStyle/>
          <a:p>
            <a:pPr lvl="0"/>
            <a:fld id="{0D7226C9-D977-374C-A5B6-95415B99E038}" type="slidenum">
              <a:t>18</a:t>
            </a:fld>
            <a:endParaRPr lang="en-GB"/>
          </a:p>
        </p:txBody>
      </p:sp>
      <p:sp>
        <p:nvSpPr>
          <p:cNvPr id="5" name="Platshållare för sidhuvud 4">
            <a:extLst>
              <a:ext uri="{FF2B5EF4-FFF2-40B4-BE49-F238E27FC236}">
                <a16:creationId xmlns:a16="http://schemas.microsoft.com/office/drawing/2014/main" id="{B5851A74-6E14-960C-07CF-3538CD231EB4}"/>
              </a:ext>
            </a:extLst>
          </p:cNvPr>
          <p:cNvSpPr>
            <a:spLocks noGrp="1"/>
          </p:cNvSpPr>
          <p:nvPr>
            <p:ph type="hdr" sz="quarter"/>
          </p:nvPr>
        </p:nvSpPr>
        <p:spPr/>
        <p:txBody>
          <a:bodyPr/>
          <a:lstStyle/>
          <a:p>
            <a:pPr lvl="0"/>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7829536-19BF-6586-E700-229E64C4CCF5}"/>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F64811C1-0084-8C08-00C5-F13C3FED47A6}"/>
              </a:ext>
            </a:extLst>
          </p:cNvPr>
          <p:cNvSpPr txBox="1">
            <a:spLocks noGrp="1"/>
          </p:cNvSpPr>
          <p:nvPr>
            <p:ph type="body" sz="quarter" idx="1"/>
          </p:nvPr>
        </p:nvSpPr>
        <p:spPr/>
        <p:txBody>
          <a:bodyPr/>
          <a:lstStyle/>
          <a:p>
            <a:pPr lvl="0"/>
            <a:endParaRPr lang="sv-SE"/>
          </a:p>
        </p:txBody>
      </p:sp>
      <p:sp>
        <p:nvSpPr>
          <p:cNvPr id="4" name="Platshållare för bildnummer 3">
            <a:extLst>
              <a:ext uri="{FF2B5EF4-FFF2-40B4-BE49-F238E27FC236}">
                <a16:creationId xmlns:a16="http://schemas.microsoft.com/office/drawing/2014/main" id="{87F0F10E-ABFD-9A23-B35B-8E5A64119E47}"/>
              </a:ext>
            </a:extLst>
          </p:cNvPr>
          <p:cNvSpPr txBox="1">
            <a:spLocks noGrp="1"/>
          </p:cNvSpPr>
          <p:nvPr>
            <p:ph type="sldNum" sz="quarter" idx="8"/>
          </p:nvPr>
        </p:nvSpPr>
        <p:spPr/>
        <p:txBody>
          <a:bodyPr/>
          <a:lstStyle/>
          <a:p>
            <a:pPr lvl="0"/>
            <a:fld id="{0D7226C9-D977-374C-A5B6-95415B99E038}" type="slidenum">
              <a:t>19</a:t>
            </a:fld>
            <a:endParaRPr lang="en-GB"/>
          </a:p>
        </p:txBody>
      </p:sp>
      <p:sp>
        <p:nvSpPr>
          <p:cNvPr id="5" name="Platshållare för sidhuvud 4">
            <a:extLst>
              <a:ext uri="{FF2B5EF4-FFF2-40B4-BE49-F238E27FC236}">
                <a16:creationId xmlns:a16="http://schemas.microsoft.com/office/drawing/2014/main" id="{4273A9C4-3739-A504-6CA0-1D45A09172B6}"/>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22188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263" y="1608138"/>
            <a:ext cx="6672262" cy="3754437"/>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lvl="0"/>
            <a:fld id="{60238A4F-1FA4-914A-8B4A-E644AE41F0CD}" type="slidenum">
              <a:rPr lang="sv-SE" smtClean="0"/>
              <a:t>2</a:t>
            </a:fld>
            <a:endParaRPr lang="sv-SE"/>
          </a:p>
        </p:txBody>
      </p:sp>
      <p:sp>
        <p:nvSpPr>
          <p:cNvPr id="5" name="Platshållare för sidhuvud 4">
            <a:extLst>
              <a:ext uri="{FF2B5EF4-FFF2-40B4-BE49-F238E27FC236}">
                <a16:creationId xmlns:a16="http://schemas.microsoft.com/office/drawing/2014/main" id="{90728AD8-4789-3467-1FF3-36B1D4DA8607}"/>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3714309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263" y="1608138"/>
            <a:ext cx="6672262" cy="3754437"/>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lvl="0"/>
            <a:fld id="{60238A4F-1FA4-914A-8B4A-E644AE41F0CD}" type="slidenum">
              <a:rPr lang="sv-SE" smtClean="0"/>
              <a:t>20</a:t>
            </a:fld>
            <a:endParaRPr lang="sv-SE"/>
          </a:p>
        </p:txBody>
      </p:sp>
      <p:sp>
        <p:nvSpPr>
          <p:cNvPr id="5" name="Platshållare för sidhuvud 4">
            <a:extLst>
              <a:ext uri="{FF2B5EF4-FFF2-40B4-BE49-F238E27FC236}">
                <a16:creationId xmlns:a16="http://schemas.microsoft.com/office/drawing/2014/main" id="{43530304-EDC0-D726-8503-47C081F4A33E}"/>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2964678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51AEAB4-450F-3734-F30C-F8B854C3E145}"/>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4730EF36-38F4-71DE-F648-4AC1937877E8}"/>
              </a:ext>
            </a:extLst>
          </p:cNvPr>
          <p:cNvSpPr txBox="1">
            <a:spLocks noGrp="1"/>
          </p:cNvSpPr>
          <p:nvPr>
            <p:ph type="body" sz="quarter" idx="1"/>
          </p:nvPr>
        </p:nvSpPr>
        <p:spPr/>
        <p:txBody>
          <a:bodyPr/>
          <a:lstStyle/>
          <a:p>
            <a:pPr lvl="0"/>
            <a:r>
              <a:rPr lang="sv-SE" b="0"/>
              <a:t>Arbetsmarknadsstatistik från SCB visar att arbetslösheten i januari 2026 uppgick till cirka 8,6 procent, motsvarande omkring 490 000 personer. Samtidigt uppgick antalet anställda till cirka 4,7–4,8 miljoner, vilket indikerar en fortsatt relativt stabil sysselsättning trots ett dämpat konjunkturläge. </a:t>
            </a:r>
          </a:p>
        </p:txBody>
      </p:sp>
      <p:sp>
        <p:nvSpPr>
          <p:cNvPr id="4" name="Platshållare för bildnummer 3">
            <a:extLst>
              <a:ext uri="{FF2B5EF4-FFF2-40B4-BE49-F238E27FC236}">
                <a16:creationId xmlns:a16="http://schemas.microsoft.com/office/drawing/2014/main" id="{17D9D842-A7D2-6B31-CDC7-10AA6A69868C}"/>
              </a:ext>
            </a:extLst>
          </p:cNvPr>
          <p:cNvSpPr txBox="1">
            <a:spLocks noGrp="1"/>
          </p:cNvSpPr>
          <p:nvPr>
            <p:ph type="sldNum" sz="quarter" idx="8"/>
          </p:nvPr>
        </p:nvSpPr>
        <p:spPr/>
        <p:txBody>
          <a:bodyPr/>
          <a:lstStyle/>
          <a:p>
            <a:pPr lvl="0"/>
            <a:fld id="{0C26B096-7107-184C-AB83-E03BAED53DA1}" type="slidenum">
              <a:t>21</a:t>
            </a:fld>
            <a:endParaRPr lang="en-GB"/>
          </a:p>
        </p:txBody>
      </p:sp>
      <p:sp>
        <p:nvSpPr>
          <p:cNvPr id="5" name="Platshållare för sidhuvud 4">
            <a:extLst>
              <a:ext uri="{FF2B5EF4-FFF2-40B4-BE49-F238E27FC236}">
                <a16:creationId xmlns:a16="http://schemas.microsoft.com/office/drawing/2014/main" id="{C0D08AAF-EFEE-D007-5768-9FD2F2DBD977}"/>
              </a:ext>
            </a:extLst>
          </p:cNvPr>
          <p:cNvSpPr>
            <a:spLocks noGrp="1"/>
          </p:cNvSpPr>
          <p:nvPr>
            <p:ph type="hdr" sz="quarter"/>
          </p:nvPr>
        </p:nvSpPr>
        <p:spPr/>
        <p:txBody>
          <a:bodyPr/>
          <a:lstStyle/>
          <a:p>
            <a:pPr lvl="0"/>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0526676-A5FC-5B9C-96E8-35AB9507F4B0}"/>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82DBE00D-AAFC-D8A0-6FA8-585F92AA9FDC}"/>
              </a:ext>
            </a:extLst>
          </p:cNvPr>
          <p:cNvSpPr txBox="1">
            <a:spLocks noGrp="1"/>
          </p:cNvSpPr>
          <p:nvPr>
            <p:ph type="body" sz="quarter" idx="1"/>
          </p:nvPr>
        </p:nvSpPr>
        <p:spPr/>
        <p:txBody>
          <a:bodyPr/>
          <a:lstStyle/>
          <a:p>
            <a:pPr lvl="0"/>
            <a:r>
              <a:rPr lang="sv-SE"/>
              <a:t>Akademikernas A-kassa: månadsstatistik för Sveriges arkitekter och Sveriges ingenjörer; arbetslöshetsstatistik, men ej varsel.</a:t>
            </a:r>
          </a:p>
          <a:p>
            <a:pPr lvl="0"/>
            <a:r>
              <a:rPr lang="sv-SE"/>
              <a:t>https://www.sverigesingenjorer.se/opinion-och-press/pressmeddelanden/sjunkande-arbetsloshet-signalerar-stabilisering-pa-arbetsmarknaden/</a:t>
            </a:r>
          </a:p>
          <a:p>
            <a:pPr lvl="0"/>
            <a:r>
              <a:rPr lang="sv-SE">
                <a:hlinkClick r:id="rId3">
                  <a:extLst>
                    <a:ext uri="{A12FA001-AC4F-418D-AE19-62706E023703}">
                      <ahyp:hlinkClr xmlns:ahyp="http://schemas.microsoft.com/office/drawing/2018/hyperlinkcolor" val="tx"/>
                    </a:ext>
                  </a:extLst>
                </a:hlinkClick>
              </a:rPr>
              <a:t>24-12 Arbetsmarknadsläget.pdf</a:t>
            </a:r>
            <a:endParaRPr lang="sv-SE"/>
          </a:p>
          <a:p>
            <a:pPr lvl="0"/>
            <a:endParaRPr lang="sv-SE"/>
          </a:p>
          <a:p>
            <a:pPr lvl="0"/>
            <a:r>
              <a:rPr lang="sv-SE"/>
              <a:t>Arkitekter: Finns även nedbrutet på arkitekter, landskapsarkitekter, planarkitekt, inredningsarkitekt.</a:t>
            </a:r>
          </a:p>
          <a:p>
            <a:pPr lvl="0"/>
            <a:r>
              <a:rPr lang="sv-SE">
                <a:hlinkClick r:id="rId4">
                  <a:extLst>
                    <a:ext uri="{A12FA001-AC4F-418D-AE19-62706E023703}">
                      <ahyp:hlinkClr xmlns:ahyp="http://schemas.microsoft.com/office/drawing/2018/hyperlinkcolor" val="tx"/>
                    </a:ext>
                  </a:extLst>
                </a:hlinkClick>
              </a:rPr>
              <a:t>Konjunkturbarometern - Sveriges Arkitekter</a:t>
            </a:r>
            <a:endParaRPr lang="sv-SE"/>
          </a:p>
          <a:p>
            <a:pPr lvl="0"/>
            <a:endParaRPr lang="sv-SE"/>
          </a:p>
        </p:txBody>
      </p:sp>
      <p:sp>
        <p:nvSpPr>
          <p:cNvPr id="4" name="Platshållare för bildnummer 3">
            <a:extLst>
              <a:ext uri="{FF2B5EF4-FFF2-40B4-BE49-F238E27FC236}">
                <a16:creationId xmlns:a16="http://schemas.microsoft.com/office/drawing/2014/main" id="{95B67432-5257-93F4-7C44-BB01C29E714A}"/>
              </a:ext>
            </a:extLst>
          </p:cNvPr>
          <p:cNvSpPr txBox="1">
            <a:spLocks noGrp="1"/>
          </p:cNvSpPr>
          <p:nvPr>
            <p:ph type="sldNum" sz="quarter" idx="8"/>
          </p:nvPr>
        </p:nvSpPr>
        <p:spPr/>
        <p:txBody>
          <a:bodyPr/>
          <a:lstStyle/>
          <a:p>
            <a:pPr lvl="0"/>
            <a:fld id="{89A5AE50-CECE-F54D-8A9D-9281E56C876F}" type="slidenum">
              <a:t>22</a:t>
            </a:fld>
            <a:endParaRPr lang="sv-SE"/>
          </a:p>
        </p:txBody>
      </p:sp>
      <p:sp>
        <p:nvSpPr>
          <p:cNvPr id="5" name="Platshållare för sidhuvud 4">
            <a:extLst>
              <a:ext uri="{FF2B5EF4-FFF2-40B4-BE49-F238E27FC236}">
                <a16:creationId xmlns:a16="http://schemas.microsoft.com/office/drawing/2014/main" id="{B58D9AA9-CF5A-E976-3801-BD14B9C981DA}"/>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3112576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0526676-A5FC-5B9C-96E8-35AB9507F4B0}"/>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82DBE00D-AAFC-D8A0-6FA8-585F92AA9FDC}"/>
              </a:ext>
            </a:extLst>
          </p:cNvPr>
          <p:cNvSpPr txBox="1">
            <a:spLocks noGrp="1"/>
          </p:cNvSpPr>
          <p:nvPr>
            <p:ph type="body" sz="quarter" idx="1"/>
          </p:nvPr>
        </p:nvSpPr>
        <p:spPr/>
        <p:txBody>
          <a:bodyPr/>
          <a:lstStyle/>
          <a:p>
            <a:pPr lvl="0"/>
            <a:r>
              <a:rPr lang="sv-SE"/>
              <a:t>Akademikernas A-kassa: månadsstatistik för Sveriges arkitekter och Sveriges ingenjörer; arbetslöshetsstatistik, men ej varsel.</a:t>
            </a:r>
          </a:p>
          <a:p>
            <a:pPr lvl="0"/>
            <a:r>
              <a:rPr lang="sv-SE" err="1"/>
              <a:t>https</a:t>
            </a:r>
            <a:r>
              <a:rPr lang="sv-SE"/>
              <a:t>://</a:t>
            </a:r>
            <a:r>
              <a:rPr lang="sv-SE" err="1"/>
              <a:t>www.sverigesingenjorer.se</a:t>
            </a:r>
            <a:r>
              <a:rPr lang="sv-SE"/>
              <a:t>/opinion-och-press/pressmeddelanden/sjunkande-arbetsloshet-signalerar-stabilisering-pa-arbetsmarknaden/</a:t>
            </a:r>
          </a:p>
          <a:p>
            <a:pPr lvl="0"/>
            <a:r>
              <a:rPr lang="sv-SE">
                <a:hlinkClick r:id="rId3">
                  <a:extLst>
                    <a:ext uri="{A12FA001-AC4F-418D-AE19-62706E023703}">
                      <ahyp:hlinkClr xmlns:ahyp="http://schemas.microsoft.com/office/drawing/2018/hyperlinkcolor" val="tx"/>
                    </a:ext>
                  </a:extLst>
                </a:hlinkClick>
              </a:rPr>
              <a:t>24-12 Arbetsmarknadsläget.pdf</a:t>
            </a:r>
            <a:endParaRPr lang="sv-SE"/>
          </a:p>
          <a:p>
            <a:pPr lvl="0"/>
            <a:endParaRPr lang="sv-SE"/>
          </a:p>
          <a:p>
            <a:pPr lvl="0"/>
            <a:r>
              <a:rPr lang="sv-SE"/>
              <a:t>Arkitekter: Finns även nedbrutet på arkitekter, landskapsarkitekter, planarkitekt, inredningsarkitekt.</a:t>
            </a:r>
          </a:p>
          <a:p>
            <a:pPr lvl="0"/>
            <a:r>
              <a:rPr lang="sv-SE">
                <a:hlinkClick r:id="rId4">
                  <a:extLst>
                    <a:ext uri="{A12FA001-AC4F-418D-AE19-62706E023703}">
                      <ahyp:hlinkClr xmlns:ahyp="http://schemas.microsoft.com/office/drawing/2018/hyperlinkcolor" val="tx"/>
                    </a:ext>
                  </a:extLst>
                </a:hlinkClick>
              </a:rPr>
              <a:t>Konjunkturbarometern - Sveriges Arkitekter</a:t>
            </a:r>
            <a:endParaRPr lang="sv-SE"/>
          </a:p>
          <a:p>
            <a:pPr lvl="0"/>
            <a:endParaRPr lang="sv-SE"/>
          </a:p>
        </p:txBody>
      </p:sp>
      <p:sp>
        <p:nvSpPr>
          <p:cNvPr id="4" name="Platshållare för bildnummer 3">
            <a:extLst>
              <a:ext uri="{FF2B5EF4-FFF2-40B4-BE49-F238E27FC236}">
                <a16:creationId xmlns:a16="http://schemas.microsoft.com/office/drawing/2014/main" id="{95B67432-5257-93F4-7C44-BB01C29E714A}"/>
              </a:ext>
            </a:extLst>
          </p:cNvPr>
          <p:cNvSpPr txBox="1">
            <a:spLocks noGrp="1"/>
          </p:cNvSpPr>
          <p:nvPr>
            <p:ph type="sldNum" sz="quarter" idx="8"/>
          </p:nvPr>
        </p:nvSpPr>
        <p:spPr/>
        <p:txBody>
          <a:bodyPr/>
          <a:lstStyle/>
          <a:p>
            <a:pPr lvl="0"/>
            <a:fld id="{89A5AE50-CECE-F54D-8A9D-9281E56C876F}" type="slidenum">
              <a:t>23</a:t>
            </a:fld>
            <a:endParaRPr lang="sv-SE"/>
          </a:p>
        </p:txBody>
      </p:sp>
      <p:sp>
        <p:nvSpPr>
          <p:cNvPr id="5" name="Platshållare för sidhuvud 4">
            <a:extLst>
              <a:ext uri="{FF2B5EF4-FFF2-40B4-BE49-F238E27FC236}">
                <a16:creationId xmlns:a16="http://schemas.microsoft.com/office/drawing/2014/main" id="{D2F00C92-30CC-B29C-62C8-502907FE34F2}"/>
              </a:ext>
            </a:extLst>
          </p:cNvPr>
          <p:cNvSpPr>
            <a:spLocks noGrp="1"/>
          </p:cNvSpPr>
          <p:nvPr>
            <p:ph type="hdr" sz="quarter"/>
          </p:nvPr>
        </p:nvSpPr>
        <p:spPr/>
        <p:txBody>
          <a:bodyPr/>
          <a:lstStyle/>
          <a:p>
            <a:pPr lvl="0"/>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ED662-6167-6B69-25DA-0DB0A30DB04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436AB0-5B43-DEE7-5BD7-1CD96645DF91}"/>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B0A65441-7035-4016-5A5C-22CFE1B5774A}"/>
              </a:ext>
            </a:extLst>
          </p:cNvPr>
          <p:cNvSpPr txBox="1">
            <a:spLocks noGrp="1"/>
          </p:cNvSpPr>
          <p:nvPr>
            <p:ph type="body" sz="quarter" idx="1"/>
          </p:nvPr>
        </p:nvSpPr>
        <p:spPr/>
        <p:txBody>
          <a:bodyPr/>
          <a:lstStyle/>
          <a:p>
            <a:r>
              <a:rPr lang="sv-SE"/>
              <a:t>Diagrammet visar en tydlig konjunkturcykel för arkitektyrkena under perioden 2023–2026. Arbetslösheten steg kraftigt från början av 2023 och nådde en topp under andra halvåret 2024, särskilt för inredningsarkitekter och arkitekter, där nivåerna översteg 10 respektive 12 procent. Detta speglar den kraftiga nedgången i bygg- och bostadsinvesteringar under perioden.</a:t>
            </a:r>
          </a:p>
          <a:p>
            <a:r>
              <a:rPr lang="sv-SE"/>
              <a:t>Sedan toppnivåerna har arbetslösheten minskat successivt, vilket tyder på en gradvis stabilisering av marknaden. Nedgången är tydligast för inredningsarkitekter och arkitekter, men nivåerna är fortfarande relativt höga i ett historiskt perspektiv, särskilt för inredningsarkitekter som fortsatt ligger högst (cirka 6,3 procent i slutet av perioden).</a:t>
            </a:r>
          </a:p>
          <a:p>
            <a:r>
              <a:rPr lang="sv-SE"/>
              <a:t>För landskapsarkitekter och särskilt planarkitekter är variationerna betydligt mindre och nivåerna genomgående låga. Detta indikerar en mer stabil efterfrågan, sannolikt kopplad till offentlig sektor och långsiktiga planeringsprojekt, som är mindre konjunkturkänsliga än bostads- och kommersiellt byggande.</a:t>
            </a:r>
          </a:p>
          <a:p>
            <a:r>
              <a:rPr lang="sv-SE"/>
              <a:t>Sammantaget kan detta tolkas som att utvecklingen för arbetsmarknaden för arkitekter har bottnat och är på väg att återhämta sig, men att återhämtningen är ojämn mellan olika inriktningar och att det fortfarande råder ett svagt arbetsmarknadsläge inom delar av sektorn.</a:t>
            </a:r>
          </a:p>
        </p:txBody>
      </p:sp>
      <p:sp>
        <p:nvSpPr>
          <p:cNvPr id="4" name="Platshållare för bildnummer 3">
            <a:extLst>
              <a:ext uri="{FF2B5EF4-FFF2-40B4-BE49-F238E27FC236}">
                <a16:creationId xmlns:a16="http://schemas.microsoft.com/office/drawing/2014/main" id="{B1B73155-4591-AF05-00B0-BBFE4696DD2D}"/>
              </a:ext>
            </a:extLst>
          </p:cNvPr>
          <p:cNvSpPr txBox="1">
            <a:spLocks noGrp="1"/>
          </p:cNvSpPr>
          <p:nvPr>
            <p:ph type="sldNum" sz="quarter" idx="8"/>
          </p:nvPr>
        </p:nvSpPr>
        <p:spPr/>
        <p:txBody>
          <a:bodyPr/>
          <a:lstStyle/>
          <a:p>
            <a:pPr lvl="0"/>
            <a:fld id="{089A29C1-29D7-454E-AD8C-2D408281F9CB}" type="slidenum">
              <a:t>24</a:t>
            </a:fld>
            <a:endParaRPr lang="en-GB"/>
          </a:p>
        </p:txBody>
      </p:sp>
      <p:sp>
        <p:nvSpPr>
          <p:cNvPr id="5" name="Platshållare för sidhuvud 4">
            <a:extLst>
              <a:ext uri="{FF2B5EF4-FFF2-40B4-BE49-F238E27FC236}">
                <a16:creationId xmlns:a16="http://schemas.microsoft.com/office/drawing/2014/main" id="{5B08CFFA-15A6-073F-8592-4BCE74C9171B}"/>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24606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EF8B4-7AA7-D1B2-CFC4-C79CCB3C5DF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7FEEE9B-67E0-A7A1-A1B9-DE13E8F6D2D2}"/>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7A501E60-B97C-0F40-E7A4-50B1EFF8FE27}"/>
              </a:ext>
            </a:extLst>
          </p:cNvPr>
          <p:cNvSpPr>
            <a:spLocks noGrp="1"/>
          </p:cNvSpPr>
          <p:nvPr>
            <p:ph type="body" idx="1"/>
          </p:nvPr>
        </p:nvSpPr>
        <p:spPr/>
        <p:txBody>
          <a:bodyPr/>
          <a:lstStyle/>
          <a:p>
            <a:r>
              <a:rPr lang="sv-SE"/>
              <a:t>Antalet varsel i Sverige ökade tydligt under 2023, med en markant topp i början av året, vilket speglar en försvagad konjunktur. Under 2024 och 2025 ligger nivåerna fortsatt förhöjda jämfört med 2021–2022, men variationerna mellan månaderna är stora.</a:t>
            </a:r>
          </a:p>
          <a:p>
            <a:r>
              <a:rPr lang="sv-SE"/>
              <a:t>Under 2025 syns både en topp under våren och en ny uppgång under hösten, vilket tyder på en fortsatt osäker arbetsmarknad. Samtidigt pekar inledningen av 2026 på något lägre nivåer, vilket kan indikera en viss stabilisering.</a:t>
            </a:r>
          </a:p>
          <a:p>
            <a:r>
              <a:rPr lang="sv-SE"/>
              <a:t>Sammantaget visar utvecklingen att varslen har minskat från toppnivåerna, men att arbetsmarknaden fortfarande präglas av ett osäkert läge med återkommande perioder av ökad oro.</a:t>
            </a:r>
          </a:p>
        </p:txBody>
      </p:sp>
      <p:sp>
        <p:nvSpPr>
          <p:cNvPr id="4" name="Platshållare för bildnummer 3">
            <a:extLst>
              <a:ext uri="{FF2B5EF4-FFF2-40B4-BE49-F238E27FC236}">
                <a16:creationId xmlns:a16="http://schemas.microsoft.com/office/drawing/2014/main" id="{A305E5E1-33AF-B6B7-1CF2-51A50A62E88D}"/>
              </a:ext>
            </a:extLst>
          </p:cNvPr>
          <p:cNvSpPr>
            <a:spLocks noGrp="1"/>
          </p:cNvSpPr>
          <p:nvPr>
            <p:ph type="sldNum" sz="quarter" idx="5"/>
          </p:nvPr>
        </p:nvSpPr>
        <p:spPr/>
        <p:txBody>
          <a:bodyPr/>
          <a:lstStyle/>
          <a:p>
            <a:pPr lvl="0"/>
            <a:fld id="{60238A4F-1FA4-914A-8B4A-E644AE41F0CD}" type="slidenum">
              <a:rPr lang="sv-SE" smtClean="0"/>
              <a:t>25</a:t>
            </a:fld>
            <a:endParaRPr lang="sv-SE"/>
          </a:p>
        </p:txBody>
      </p:sp>
      <p:sp>
        <p:nvSpPr>
          <p:cNvPr id="5" name="Platshållare för sidhuvud 4">
            <a:extLst>
              <a:ext uri="{FF2B5EF4-FFF2-40B4-BE49-F238E27FC236}">
                <a16:creationId xmlns:a16="http://schemas.microsoft.com/office/drawing/2014/main" id="{04F4D540-EFB8-EC32-8C62-10626E364966}"/>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1401677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A62C3C-6A88-6C54-7E4F-5A057732E562}"/>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DE03F14C-6125-33D1-A1C7-E710E2AABDDD}"/>
              </a:ext>
            </a:extLst>
          </p:cNvPr>
          <p:cNvSpPr txBox="1">
            <a:spLocks noGrp="1"/>
          </p:cNvSpPr>
          <p:nvPr>
            <p:ph type="body" sz="quarter" idx="1"/>
          </p:nvPr>
        </p:nvSpPr>
        <p:spPr/>
        <p:txBody>
          <a:bodyPr/>
          <a:lstStyle/>
          <a:p>
            <a:r>
              <a:rPr lang="sv-SE"/>
              <a:t>Varslen inom teknikkonsulter och arkitekter uppvisar en mer volatil och ryckig utveckling än arbetsmarknaden som helhet. Till skillnad från det breda mönstret i föregående diagram – där varslen steg tydligt under 2023 och därefter legat kvar på en förhöjd men mer jämn nivå – kännetecknas denna sektor av kraftiga toppar i enskilda månader.</a:t>
            </a:r>
          </a:p>
          <a:p>
            <a:r>
              <a:rPr lang="sv-SE"/>
              <a:t>Särskilt tydliga är topparna under 2020 (pandemieffekt) samt återkommande uppgångar under 2023–2025, vilket speglar sektorns höga konjunkturkänslighet och projektberoende. Den mycket kraftiga toppen under 2025 sticker ut och indikerar att neddragningar i enskilda större företag eller projekt kan få stort genomslag i statistiken.</a:t>
            </a:r>
          </a:p>
          <a:p>
            <a:r>
              <a:rPr lang="sv-SE"/>
              <a:t>Sammantaget visar jämförelsen att även om utvecklingen i stort följer konjunkturen, så är varslen inom arkitekt- och teknikkonsultsektorn mer koncentrerade och ojämna över tid, snarare än brett fördelade över tid som i ekonomin i stort.</a:t>
            </a:r>
          </a:p>
        </p:txBody>
      </p:sp>
      <p:sp>
        <p:nvSpPr>
          <p:cNvPr id="4" name="Platshållare för bildnummer 3">
            <a:extLst>
              <a:ext uri="{FF2B5EF4-FFF2-40B4-BE49-F238E27FC236}">
                <a16:creationId xmlns:a16="http://schemas.microsoft.com/office/drawing/2014/main" id="{818B2186-ECCC-4448-21B2-2BC0D598314F}"/>
              </a:ext>
            </a:extLst>
          </p:cNvPr>
          <p:cNvSpPr txBox="1">
            <a:spLocks noGrp="1"/>
          </p:cNvSpPr>
          <p:nvPr>
            <p:ph type="sldNum" sz="quarter" idx="8"/>
          </p:nvPr>
        </p:nvSpPr>
        <p:spPr/>
        <p:txBody>
          <a:bodyPr/>
          <a:lstStyle/>
          <a:p>
            <a:pPr lvl="0"/>
            <a:fld id="{D17EBA57-1799-0443-84A0-E9728A39F031}" type="slidenum">
              <a:t>26</a:t>
            </a:fld>
            <a:endParaRPr lang="en-GB"/>
          </a:p>
        </p:txBody>
      </p:sp>
      <p:sp>
        <p:nvSpPr>
          <p:cNvPr id="5" name="Platshållare för sidhuvud 4">
            <a:extLst>
              <a:ext uri="{FF2B5EF4-FFF2-40B4-BE49-F238E27FC236}">
                <a16:creationId xmlns:a16="http://schemas.microsoft.com/office/drawing/2014/main" id="{DBE6EA84-9834-BFC4-8B36-3176275A7DB5}"/>
              </a:ext>
            </a:extLst>
          </p:cNvPr>
          <p:cNvSpPr>
            <a:spLocks noGrp="1"/>
          </p:cNvSpPr>
          <p:nvPr>
            <p:ph type="hdr" sz="quarter"/>
          </p:nvPr>
        </p:nvSpPr>
        <p:spPr/>
        <p:txBody>
          <a:bodyPr/>
          <a:lstStyle/>
          <a:p>
            <a:pPr lvl="0"/>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C7D12-90F5-23BC-1E08-61996AAC173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D0A2E86-3326-5A2E-07D9-A0DE633E9D3A}"/>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238DEA51-B815-303B-49D2-F5C7433D5C64}"/>
              </a:ext>
            </a:extLst>
          </p:cNvPr>
          <p:cNvSpPr txBox="1">
            <a:spLocks noGrp="1"/>
          </p:cNvSpPr>
          <p:nvPr>
            <p:ph type="body" sz="quarter" idx="1"/>
          </p:nvPr>
        </p:nvSpPr>
        <p:spPr/>
        <p:txBody>
          <a:bodyPr/>
          <a:lstStyle/>
          <a:p>
            <a:pPr marL="171450" lvl="0" indent="-171450">
              <a:buSzPct val="100000"/>
              <a:buFont typeface="Arial" pitchFamily="34"/>
              <a:buChar char="•"/>
            </a:pPr>
            <a:r>
              <a:rPr lang="sv-SE"/>
              <a:t>Förväntningarna på ökad sysselsättning i innovationssektorn förstärks ytterligare under det kommande halvåret.</a:t>
            </a:r>
          </a:p>
          <a:p>
            <a:pPr marL="171450" lvl="0" indent="-171450">
              <a:buSzPct val="100000"/>
              <a:buFont typeface="Arial" pitchFamily="34"/>
              <a:buChar char="•"/>
            </a:pPr>
            <a:r>
              <a:rPr lang="sv-SE"/>
              <a:t>Andelen företag som bedömer att de behöver öka personalstyrkan stiger från redan höga nivåer. </a:t>
            </a:r>
          </a:p>
          <a:p>
            <a:pPr marL="171450" lvl="0" indent="-171450">
              <a:buSzPct val="100000"/>
              <a:buFont typeface="Arial" pitchFamily="34"/>
              <a:buChar char="•"/>
            </a:pPr>
            <a:r>
              <a:rPr lang="sv-SE"/>
              <a:t>Sammantaget uppger 56 procent av företagen inom innovationssektorn att de räknar med att öka antalet anställda, medan 8 procent förväntar sig en minskning. </a:t>
            </a:r>
          </a:p>
          <a:p>
            <a:pPr marL="171450" lvl="0" indent="-171450">
              <a:buSzPct val="100000"/>
              <a:buFont typeface="Arial" pitchFamily="34"/>
              <a:buChar char="•"/>
            </a:pPr>
            <a:r>
              <a:rPr lang="sv-SE"/>
              <a:t>Utvecklingen är bred och omfattar samtliga delbranscher, där nettotalen ökar genomgående.</a:t>
            </a:r>
          </a:p>
          <a:p>
            <a:pPr marL="171450" lvl="0" indent="-171450">
              <a:buSzPct val="100000"/>
              <a:buFont typeface="Arial" pitchFamily="34"/>
              <a:buChar char="•"/>
            </a:pPr>
            <a:r>
              <a:rPr lang="sv-SE"/>
              <a:t>Källa: Investeringssignalen februari 2026.</a:t>
            </a:r>
          </a:p>
        </p:txBody>
      </p:sp>
      <p:sp>
        <p:nvSpPr>
          <p:cNvPr id="4" name="Platshållare för bildnummer 3">
            <a:extLst>
              <a:ext uri="{FF2B5EF4-FFF2-40B4-BE49-F238E27FC236}">
                <a16:creationId xmlns:a16="http://schemas.microsoft.com/office/drawing/2014/main" id="{22021E3D-8924-5BB1-A997-AAD0459242D8}"/>
              </a:ext>
            </a:extLst>
          </p:cNvPr>
          <p:cNvSpPr txBox="1">
            <a:spLocks noGrp="1"/>
          </p:cNvSpPr>
          <p:nvPr>
            <p:ph type="sldNum" sz="quarter" idx="8"/>
          </p:nvPr>
        </p:nvSpPr>
        <p:spPr/>
        <p:txBody>
          <a:bodyPr/>
          <a:lstStyle/>
          <a:p>
            <a:pPr lvl="0"/>
            <a:fld id="{CB64842F-70E7-FC4B-A874-9D53690F8ED0}" type="slidenum">
              <a:t>27</a:t>
            </a:fld>
            <a:endParaRPr lang="sv-SE"/>
          </a:p>
        </p:txBody>
      </p:sp>
      <p:sp>
        <p:nvSpPr>
          <p:cNvPr id="5" name="Platshållare för sidhuvud 4">
            <a:extLst>
              <a:ext uri="{FF2B5EF4-FFF2-40B4-BE49-F238E27FC236}">
                <a16:creationId xmlns:a16="http://schemas.microsoft.com/office/drawing/2014/main" id="{AAB024E8-6C64-3B10-1BFD-602CE0947D2C}"/>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2387098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D1904-701F-9312-27DC-D336E9F4F32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52250D4-ABCB-E700-DCD2-240253EE30AD}"/>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96191D2E-D251-F853-80CD-131C8F66D81D}"/>
              </a:ext>
            </a:extLst>
          </p:cNvPr>
          <p:cNvSpPr txBox="1">
            <a:spLocks noGrp="1"/>
          </p:cNvSpPr>
          <p:nvPr>
            <p:ph type="body" sz="quarter" idx="1"/>
          </p:nvPr>
        </p:nvSpPr>
        <p:spPr/>
        <p:txBody>
          <a:bodyPr/>
          <a:lstStyle/>
          <a:p>
            <a:r>
              <a:rPr lang="sv-SE"/>
              <a:t>Källa: Investeringssignalen februari 2026. </a:t>
            </a:r>
          </a:p>
        </p:txBody>
      </p:sp>
      <p:sp>
        <p:nvSpPr>
          <p:cNvPr id="4" name="Platshållare för bildnummer 3">
            <a:extLst>
              <a:ext uri="{FF2B5EF4-FFF2-40B4-BE49-F238E27FC236}">
                <a16:creationId xmlns:a16="http://schemas.microsoft.com/office/drawing/2014/main" id="{94ECE1E5-FCDE-615A-7BAD-C04C804E05C2}"/>
              </a:ext>
            </a:extLst>
          </p:cNvPr>
          <p:cNvSpPr txBox="1">
            <a:spLocks noGrp="1"/>
          </p:cNvSpPr>
          <p:nvPr>
            <p:ph type="sldNum" sz="quarter" idx="8"/>
          </p:nvPr>
        </p:nvSpPr>
        <p:spPr/>
        <p:txBody>
          <a:bodyPr/>
          <a:lstStyle/>
          <a:p>
            <a:pPr lvl="0"/>
            <a:fld id="{9B93B762-8DD5-664E-98C5-C6F1733AE2B7}" type="slidenum">
              <a:t>28</a:t>
            </a:fld>
            <a:endParaRPr lang="sv-SE"/>
          </a:p>
        </p:txBody>
      </p:sp>
      <p:sp>
        <p:nvSpPr>
          <p:cNvPr id="5" name="Platshållare för sidhuvud 4">
            <a:extLst>
              <a:ext uri="{FF2B5EF4-FFF2-40B4-BE49-F238E27FC236}">
                <a16:creationId xmlns:a16="http://schemas.microsoft.com/office/drawing/2014/main" id="{977CF2C2-8FAB-30DF-051A-31B52990563C}"/>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2124369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263" y="1608138"/>
            <a:ext cx="6672262" cy="3754437"/>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lvl="0"/>
            <a:fld id="{60238A4F-1FA4-914A-8B4A-E644AE41F0CD}" type="slidenum">
              <a:rPr lang="en-GB" smtClean="0"/>
              <a:t>29</a:t>
            </a:fld>
            <a:endParaRPr lang="en-GB"/>
          </a:p>
        </p:txBody>
      </p:sp>
      <p:sp>
        <p:nvSpPr>
          <p:cNvPr id="5" name="Platshållare för sidhuvud 4">
            <a:extLst>
              <a:ext uri="{FF2B5EF4-FFF2-40B4-BE49-F238E27FC236}">
                <a16:creationId xmlns:a16="http://schemas.microsoft.com/office/drawing/2014/main" id="{4FA1DCBB-285F-E57D-4938-1455AFC646FC}"/>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358955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9DE618-E314-AEEC-3DF3-605CB33DB78E}"/>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304350A1-84CB-A772-4123-0639DF1A8A26}"/>
              </a:ext>
            </a:extLst>
          </p:cNvPr>
          <p:cNvSpPr txBox="1">
            <a:spLocks noGrp="1"/>
          </p:cNvSpPr>
          <p:nvPr>
            <p:ph type="body" sz="quarter" idx="1"/>
          </p:nvPr>
        </p:nvSpPr>
        <p:spPr/>
        <p:txBody>
          <a:bodyPr/>
          <a:lstStyle/>
          <a:p>
            <a:pPr marL="171450" indent="-171450">
              <a:buFont typeface="Arial" panose="020B0604020202020204" pitchFamily="34" charset="0"/>
              <a:buChar char="•"/>
            </a:pPr>
            <a:r>
              <a:rPr lang="sv-SE"/>
              <a:t>Ekonomin på väg upp – men försiktigt</a:t>
            </a:r>
          </a:p>
          <a:p>
            <a:pPr marL="171450" indent="-171450">
              <a:buFont typeface="Arial" panose="020B0604020202020204" pitchFamily="34" charset="0"/>
              <a:buChar char="•"/>
            </a:pPr>
            <a:r>
              <a:rPr lang="sv-SE"/>
              <a:t>Penningpolitiken pausad</a:t>
            </a:r>
          </a:p>
          <a:p>
            <a:pPr marL="171450" indent="-171450">
              <a:buFont typeface="Arial" panose="020B0604020202020204" pitchFamily="34" charset="0"/>
              <a:buChar char="•"/>
            </a:pPr>
            <a:r>
              <a:rPr lang="sv-SE"/>
              <a:t>Osäkerheten ovanligt hög</a:t>
            </a:r>
          </a:p>
        </p:txBody>
      </p:sp>
      <p:sp>
        <p:nvSpPr>
          <p:cNvPr id="4" name="Platshållare för bildnummer 3">
            <a:extLst>
              <a:ext uri="{FF2B5EF4-FFF2-40B4-BE49-F238E27FC236}">
                <a16:creationId xmlns:a16="http://schemas.microsoft.com/office/drawing/2014/main" id="{B640E69E-AA70-9221-C2EB-2187865F7722}"/>
              </a:ext>
            </a:extLst>
          </p:cNvPr>
          <p:cNvSpPr txBox="1">
            <a:spLocks noGrp="1"/>
          </p:cNvSpPr>
          <p:nvPr>
            <p:ph type="sldNum" sz="quarter" idx="8"/>
          </p:nvPr>
        </p:nvSpPr>
        <p:spPr/>
        <p:txBody>
          <a:bodyPr/>
          <a:lstStyle/>
          <a:p>
            <a:pPr lvl="0"/>
            <a:fld id="{503EECCC-D45F-E64A-9865-C3C95B2CB76E}" type="slidenum">
              <a:t>3</a:t>
            </a:fld>
            <a:endParaRPr lang="en-GB"/>
          </a:p>
        </p:txBody>
      </p:sp>
      <p:sp>
        <p:nvSpPr>
          <p:cNvPr id="5" name="Platshållare för sidhuvud 4">
            <a:extLst>
              <a:ext uri="{FF2B5EF4-FFF2-40B4-BE49-F238E27FC236}">
                <a16:creationId xmlns:a16="http://schemas.microsoft.com/office/drawing/2014/main" id="{9125FCCC-586C-5548-51DF-C8BF35312514}"/>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849168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9DE618-E314-AEEC-3DF3-605CB33DB78E}"/>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304350A1-84CB-A772-4123-0639DF1A8A26}"/>
              </a:ext>
            </a:extLst>
          </p:cNvPr>
          <p:cNvSpPr txBox="1">
            <a:spLocks noGrp="1"/>
          </p:cNvSpPr>
          <p:nvPr>
            <p:ph type="body" sz="quarter" idx="1"/>
          </p:nvPr>
        </p:nvSpPr>
        <p:spPr/>
        <p:txBody>
          <a:bodyPr/>
          <a:lstStyle/>
          <a:p>
            <a:endParaRPr lang="sv-SE"/>
          </a:p>
        </p:txBody>
      </p:sp>
      <p:sp>
        <p:nvSpPr>
          <p:cNvPr id="4" name="Platshållare för bildnummer 3">
            <a:extLst>
              <a:ext uri="{FF2B5EF4-FFF2-40B4-BE49-F238E27FC236}">
                <a16:creationId xmlns:a16="http://schemas.microsoft.com/office/drawing/2014/main" id="{B640E69E-AA70-9221-C2EB-2187865F7722}"/>
              </a:ext>
            </a:extLst>
          </p:cNvPr>
          <p:cNvSpPr txBox="1">
            <a:spLocks noGrp="1"/>
          </p:cNvSpPr>
          <p:nvPr>
            <p:ph type="sldNum" sz="quarter" idx="8"/>
          </p:nvPr>
        </p:nvSpPr>
        <p:spPr/>
        <p:txBody>
          <a:bodyPr/>
          <a:lstStyle/>
          <a:p>
            <a:pPr lvl="0"/>
            <a:fld id="{503EECCC-D45F-E64A-9865-C3C95B2CB76E}" type="slidenum">
              <a:t>30</a:t>
            </a:fld>
            <a:endParaRPr lang="en-GB"/>
          </a:p>
        </p:txBody>
      </p:sp>
      <p:sp>
        <p:nvSpPr>
          <p:cNvPr id="5" name="Platshållare för sidhuvud 4">
            <a:extLst>
              <a:ext uri="{FF2B5EF4-FFF2-40B4-BE49-F238E27FC236}">
                <a16:creationId xmlns:a16="http://schemas.microsoft.com/office/drawing/2014/main" id="{43C74E3F-3364-FFB4-0A57-6F205B74C0E1}"/>
              </a:ext>
            </a:extLst>
          </p:cNvPr>
          <p:cNvSpPr>
            <a:spLocks noGrp="1"/>
          </p:cNvSpPr>
          <p:nvPr>
            <p:ph type="hdr" sz="quarter"/>
          </p:nvPr>
        </p:nvSpPr>
        <p:spPr/>
        <p:txBody>
          <a:bodyPr/>
          <a:lstStyle/>
          <a:p>
            <a:pPr lvl="0"/>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994C9DF-E20E-9094-636E-87ACCCAC3A16}"/>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860516F5-B386-32FF-8CF1-FB4A797D8B56}"/>
              </a:ext>
            </a:extLst>
          </p:cNvPr>
          <p:cNvSpPr txBox="1">
            <a:spLocks noGrp="1"/>
          </p:cNvSpPr>
          <p:nvPr>
            <p:ph type="body" sz="quarter" idx="1"/>
          </p:nvPr>
        </p:nvSpPr>
        <p:spPr/>
        <p:txBody>
          <a:bodyPr/>
          <a:lstStyle/>
          <a:p>
            <a:pPr marL="0" lvl="0" indent="0">
              <a:buSzPct val="100000"/>
              <a:buFont typeface="Arial" pitchFamily="34"/>
              <a:buNone/>
            </a:pPr>
            <a:r>
              <a:rPr lang="sv-SE" b="1"/>
              <a:t>BNP-prognoser enligt centrala bedömare: </a:t>
            </a:r>
          </a:p>
          <a:p>
            <a:pPr marL="171450" lvl="0" indent="-171450">
              <a:buSzPct val="100000"/>
              <a:buFont typeface="Arial" panose="020B0604020202020204" pitchFamily="34" charset="0"/>
              <a:buChar char="•"/>
            </a:pPr>
            <a:r>
              <a:rPr lang="sv-SE"/>
              <a:t>År 2025 var tillväxten svag, men de flesta prognosmakare förutspår en betydligt starkare ekonomisk tillväxt under 2026. </a:t>
            </a:r>
          </a:p>
          <a:p>
            <a:pPr marL="171450" lvl="0" indent="-171450">
              <a:buSzPct val="100000"/>
              <a:buFont typeface="Arial" panose="020B0604020202020204" pitchFamily="34" charset="0"/>
              <a:buChar char="•"/>
            </a:pPr>
            <a:r>
              <a:rPr lang="sv-SE"/>
              <a:t>Därefter väntas ekonomin växa med drygt två procent.</a:t>
            </a:r>
          </a:p>
          <a:p>
            <a:pPr marL="0" lvl="0" indent="0">
              <a:buSzPct val="100000"/>
              <a:buFont typeface="Arial" pitchFamily="34"/>
              <a:buNone/>
            </a:pPr>
            <a:r>
              <a:rPr lang="sv-SE" b="1"/>
              <a:t>Stämningsläge i ekonomin, enligt KI:s konjunkturbarometer februari 2026:</a:t>
            </a:r>
          </a:p>
          <a:p>
            <a:pPr marL="0" lvl="0" indent="0">
              <a:buSzPct val="100000"/>
              <a:buFont typeface="Arial" pitchFamily="34"/>
              <a:buNone/>
            </a:pPr>
            <a:r>
              <a:rPr lang="sv-SE" b="0"/>
              <a:t>• Industrin försvagas och drar ned konjunkturen</a:t>
            </a:r>
            <a:br>
              <a:rPr lang="sv-SE" b="0"/>
            </a:br>
            <a:r>
              <a:rPr lang="sv-SE" b="0"/>
              <a:t>• Handel och tjänster backar – men ser ljusare på framtiden</a:t>
            </a:r>
            <a:br>
              <a:rPr lang="sv-SE" b="0"/>
            </a:br>
            <a:r>
              <a:rPr lang="sv-SE" b="0"/>
              <a:t>• Bygg och hushåll visar försiktig återhämtning</a:t>
            </a:r>
            <a:br>
              <a:rPr lang="sv-SE" b="0"/>
            </a:br>
            <a:r>
              <a:rPr lang="sv-SE" b="0"/>
              <a:t>• Stabila prisförväntningar – dagligvaror sticker ut nedåt</a:t>
            </a:r>
          </a:p>
        </p:txBody>
      </p:sp>
      <p:sp>
        <p:nvSpPr>
          <p:cNvPr id="4" name="Platshållare för bildnummer 3">
            <a:extLst>
              <a:ext uri="{FF2B5EF4-FFF2-40B4-BE49-F238E27FC236}">
                <a16:creationId xmlns:a16="http://schemas.microsoft.com/office/drawing/2014/main" id="{74AE37F1-86BE-924D-FEAF-F55042AC4E55}"/>
              </a:ext>
            </a:extLst>
          </p:cNvPr>
          <p:cNvSpPr txBox="1">
            <a:spLocks noGrp="1"/>
          </p:cNvSpPr>
          <p:nvPr>
            <p:ph type="sldNum" sz="quarter" idx="8"/>
          </p:nvPr>
        </p:nvSpPr>
        <p:spPr/>
        <p:txBody>
          <a:bodyPr/>
          <a:lstStyle/>
          <a:p>
            <a:pPr lvl="0"/>
            <a:fld id="{0ED17685-D7D1-2B49-AA5A-AFBA7A2BB5A8}" type="slidenum">
              <a:t>4</a:t>
            </a:fld>
            <a:endParaRPr lang="en-GB"/>
          </a:p>
        </p:txBody>
      </p:sp>
      <p:sp>
        <p:nvSpPr>
          <p:cNvPr id="5" name="Platshållare för sidhuvud 4">
            <a:extLst>
              <a:ext uri="{FF2B5EF4-FFF2-40B4-BE49-F238E27FC236}">
                <a16:creationId xmlns:a16="http://schemas.microsoft.com/office/drawing/2014/main" id="{6EA1769C-D214-1E3C-AA05-A6F58A0260C1}"/>
              </a:ext>
            </a:extLst>
          </p:cNvPr>
          <p:cNvSpPr>
            <a:spLocks noGrp="1"/>
          </p:cNvSpPr>
          <p:nvPr>
            <p:ph type="hdr" sz="quarter"/>
          </p:nvPr>
        </p:nvSpPr>
        <p:spPr/>
        <p:txBody>
          <a:bodyPr/>
          <a:lstStyle/>
          <a:p>
            <a:pPr lvl="0"/>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5BE444-51F7-B013-9636-E2F451868EAC}"/>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E8038496-9DEE-0690-BFE2-EAA379D3C04C}"/>
              </a:ext>
            </a:extLst>
          </p:cNvPr>
          <p:cNvSpPr txBox="1">
            <a:spLocks noGrp="1"/>
          </p:cNvSpPr>
          <p:nvPr>
            <p:ph type="body" sz="quarter" idx="1"/>
          </p:nvPr>
        </p:nvSpPr>
        <p:spPr/>
        <p:txBody>
          <a:bodyPr/>
          <a:lstStyle/>
          <a:p>
            <a:pPr lvl="0"/>
            <a:r>
              <a:rPr lang="sv-SE"/>
              <a:t>Almegas Tjänsteindikator (orange linje) visar produktivitetstillväxten i den privata tjänstesektorn.</a:t>
            </a:r>
          </a:p>
          <a:p>
            <a:pPr lvl="0"/>
            <a:r>
              <a:rPr lang="sv-SE"/>
              <a:t>Tjänsteproduktionsindex (blå linje) visar den årliga produktionstillväxten för </a:t>
            </a:r>
            <a:r>
              <a:rPr lang="sv-SE">
                <a:latin typeface="Public Sans"/>
              </a:rPr>
              <a:t>företag inom juridik, ekonomi, vetenskap och teknik</a:t>
            </a:r>
            <a:r>
              <a:rPr lang="sv-SE"/>
              <a:t>.</a:t>
            </a:r>
          </a:p>
          <a:p>
            <a:pPr lvl="0"/>
            <a:endParaRPr lang="sv-SE"/>
          </a:p>
          <a:p>
            <a:pPr lvl="0"/>
            <a:endParaRPr lang="sv-SE"/>
          </a:p>
        </p:txBody>
      </p:sp>
      <p:sp>
        <p:nvSpPr>
          <p:cNvPr id="4" name="Platshållare för bildnummer 3">
            <a:extLst>
              <a:ext uri="{FF2B5EF4-FFF2-40B4-BE49-F238E27FC236}">
                <a16:creationId xmlns:a16="http://schemas.microsoft.com/office/drawing/2014/main" id="{D80FDC6B-5874-9B1B-33DB-8DC3AB4B85D1}"/>
              </a:ext>
            </a:extLst>
          </p:cNvPr>
          <p:cNvSpPr txBox="1">
            <a:spLocks noGrp="1"/>
          </p:cNvSpPr>
          <p:nvPr>
            <p:ph type="sldNum" sz="quarter" idx="8"/>
          </p:nvPr>
        </p:nvSpPr>
        <p:spPr/>
        <p:txBody>
          <a:bodyPr/>
          <a:lstStyle/>
          <a:p>
            <a:pPr lvl="0"/>
            <a:fld id="{7C9833CA-EBDC-4B49-BE6A-CACF66ED4E13}" type="slidenum">
              <a:t>5</a:t>
            </a:fld>
            <a:endParaRPr lang="en-GB"/>
          </a:p>
        </p:txBody>
      </p:sp>
      <p:sp>
        <p:nvSpPr>
          <p:cNvPr id="5" name="Platshållare för sidhuvud 4">
            <a:extLst>
              <a:ext uri="{FF2B5EF4-FFF2-40B4-BE49-F238E27FC236}">
                <a16:creationId xmlns:a16="http://schemas.microsoft.com/office/drawing/2014/main" id="{BC7BFD70-E6F9-B201-6A36-F5E911196AF2}"/>
              </a:ext>
            </a:extLst>
          </p:cNvPr>
          <p:cNvSpPr>
            <a:spLocks noGrp="1"/>
          </p:cNvSpPr>
          <p:nvPr>
            <p:ph type="hdr" sz="quarter"/>
          </p:nvPr>
        </p:nvSpPr>
        <p:spPr/>
        <p:txBody>
          <a:bodyPr/>
          <a:lstStyle/>
          <a:p>
            <a:pPr lvl="0"/>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511A81A-F57B-1E7C-18E1-4370E56FBC8E}"/>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5BBE0EC6-7511-3C08-45F2-8071EB99D72C}"/>
              </a:ext>
            </a:extLst>
          </p:cNvPr>
          <p:cNvSpPr txBox="1">
            <a:spLocks noGrp="1"/>
          </p:cNvSpPr>
          <p:nvPr>
            <p:ph type="body" sz="quarter" idx="1"/>
          </p:nvPr>
        </p:nvSpPr>
        <p:spPr/>
        <p:txBody>
          <a:bodyPr/>
          <a:lstStyle/>
          <a:p>
            <a:pPr lvl="0"/>
            <a:r>
              <a:rPr lang="sv-SE"/>
              <a:t>Nettotal är andelen företag som rapporterar att efterfrågan ökar minus andelen som rapporterar att den minskar. </a:t>
            </a:r>
          </a:p>
          <a:p>
            <a:pPr lvl="0"/>
            <a:r>
              <a:rPr lang="sv-SE"/>
              <a:t>Övriga företagstjänster (SNI 82) omfattar kontorstjänster, callcenter samt arrangörer av kongresser och mässor.</a:t>
            </a:r>
          </a:p>
          <a:p>
            <a:pPr lvl="0"/>
            <a:endParaRPr lang="sv-SE"/>
          </a:p>
        </p:txBody>
      </p:sp>
      <p:sp>
        <p:nvSpPr>
          <p:cNvPr id="4" name="Platshållare för bildnummer 3">
            <a:extLst>
              <a:ext uri="{FF2B5EF4-FFF2-40B4-BE49-F238E27FC236}">
                <a16:creationId xmlns:a16="http://schemas.microsoft.com/office/drawing/2014/main" id="{F7F47605-0FB2-95D9-A3C6-05938BB546FD}"/>
              </a:ext>
            </a:extLst>
          </p:cNvPr>
          <p:cNvSpPr txBox="1">
            <a:spLocks noGrp="1"/>
          </p:cNvSpPr>
          <p:nvPr>
            <p:ph type="sldNum" sz="quarter" idx="8"/>
          </p:nvPr>
        </p:nvSpPr>
        <p:spPr/>
        <p:txBody>
          <a:bodyPr/>
          <a:lstStyle/>
          <a:p>
            <a:pPr lvl="0"/>
            <a:fld id="{759070A3-8511-3245-9734-DAEF6CB1CF49}" type="slidenum">
              <a:t>6</a:t>
            </a:fld>
            <a:endParaRPr lang="en-GB"/>
          </a:p>
        </p:txBody>
      </p:sp>
      <p:sp>
        <p:nvSpPr>
          <p:cNvPr id="5" name="Platshållare för sidhuvud 4">
            <a:extLst>
              <a:ext uri="{FF2B5EF4-FFF2-40B4-BE49-F238E27FC236}">
                <a16:creationId xmlns:a16="http://schemas.microsoft.com/office/drawing/2014/main" id="{68523A13-E1F7-4ADF-F325-322C3FD20900}"/>
              </a:ext>
            </a:extLst>
          </p:cNvPr>
          <p:cNvSpPr>
            <a:spLocks noGrp="1"/>
          </p:cNvSpPr>
          <p:nvPr>
            <p:ph type="hdr" sz="quarter"/>
          </p:nvPr>
        </p:nvSpPr>
        <p:spPr/>
        <p:txBody>
          <a:bodyPr/>
          <a:lstStyle/>
          <a:p>
            <a:pPr lvl="0"/>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263" y="1608138"/>
            <a:ext cx="6672262" cy="3754437"/>
          </a:xfrm>
        </p:spPr>
      </p:sp>
      <p:sp>
        <p:nvSpPr>
          <p:cNvPr id="3" name="Platshållare för anteckningar 2"/>
          <p:cNvSpPr>
            <a:spLocks noGrp="1"/>
          </p:cNvSpPr>
          <p:nvPr>
            <p:ph type="body" idx="1"/>
          </p:nvPr>
        </p:nvSpPr>
        <p:spPr/>
        <p:txBody>
          <a:bodyPr/>
          <a:lstStyle/>
          <a:p>
            <a:r>
              <a:rPr lang="sv-SE"/>
              <a:t>Bedömningen baseras på Riksbankens senaste penningpolitiska beslut och prognoser samt inflationsutfall från slutet av 2025 och början av 2026.</a:t>
            </a:r>
          </a:p>
        </p:txBody>
      </p:sp>
      <p:sp>
        <p:nvSpPr>
          <p:cNvPr id="4" name="Platshållare för bildnummer 3"/>
          <p:cNvSpPr>
            <a:spLocks noGrp="1"/>
          </p:cNvSpPr>
          <p:nvPr>
            <p:ph type="sldNum" sz="quarter" idx="5"/>
          </p:nvPr>
        </p:nvSpPr>
        <p:spPr/>
        <p:txBody>
          <a:bodyPr/>
          <a:lstStyle/>
          <a:p>
            <a:pPr lvl="0"/>
            <a:fld id="{60238A4F-1FA4-914A-8B4A-E644AE41F0CD}" type="slidenum">
              <a:rPr lang="sv-SE" smtClean="0"/>
              <a:t>7</a:t>
            </a:fld>
            <a:endParaRPr lang="sv-SE"/>
          </a:p>
        </p:txBody>
      </p:sp>
      <p:sp>
        <p:nvSpPr>
          <p:cNvPr id="5" name="Platshållare för sidhuvud 4">
            <a:extLst>
              <a:ext uri="{FF2B5EF4-FFF2-40B4-BE49-F238E27FC236}">
                <a16:creationId xmlns:a16="http://schemas.microsoft.com/office/drawing/2014/main" id="{D8050584-FBCC-E62B-4E96-DC6734C9E913}"/>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407167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8A24AE5-986C-3D49-B7EA-F6135EA2CA97}"/>
              </a:ext>
            </a:extLst>
          </p:cNvPr>
          <p:cNvSpPr>
            <a:spLocks noGrp="1" noRot="1" noChangeAspect="1"/>
          </p:cNvSpPr>
          <p:nvPr>
            <p:ph type="sldImg"/>
          </p:nvPr>
        </p:nvSpPr>
        <p:spPr>
          <a:xfrm>
            <a:off x="68263" y="1608138"/>
            <a:ext cx="6672262" cy="3754437"/>
          </a:xfrm>
        </p:spPr>
      </p:sp>
      <p:sp>
        <p:nvSpPr>
          <p:cNvPr id="3" name="Platshållare för anteckningar 2">
            <a:extLst>
              <a:ext uri="{FF2B5EF4-FFF2-40B4-BE49-F238E27FC236}">
                <a16:creationId xmlns:a16="http://schemas.microsoft.com/office/drawing/2014/main" id="{C5A64EB3-3D63-CB71-099B-3A7966540AB4}"/>
              </a:ext>
            </a:extLst>
          </p:cNvPr>
          <p:cNvSpPr txBox="1">
            <a:spLocks noGrp="1"/>
          </p:cNvSpPr>
          <p:nvPr>
            <p:ph type="body" sz="quarter" idx="1"/>
          </p:nvPr>
        </p:nvSpPr>
        <p:spPr/>
        <p:txBody>
          <a:bodyPr/>
          <a:lstStyle/>
          <a:p>
            <a:pPr marL="171450" lvl="0" indent="-171450">
              <a:buSzPct val="100000"/>
              <a:buFont typeface="Arial" pitchFamily="34"/>
              <a:buChar char="•"/>
            </a:pPr>
            <a:r>
              <a:rPr lang="sv-SE"/>
              <a:t>Utveckling över tid: </a:t>
            </a:r>
          </a:p>
          <a:p>
            <a:pPr marL="351449" lvl="1" indent="-171450">
              <a:buSzPct val="100000"/>
              <a:buFont typeface="Arial" pitchFamily="34"/>
              <a:buChar char="•"/>
            </a:pPr>
            <a:r>
              <a:rPr lang="sv-SE"/>
              <a:t>2016–2019: låg och stabil inflation runt 1–2 %</a:t>
            </a:r>
          </a:p>
          <a:p>
            <a:pPr marL="351449" lvl="1" indent="-171450">
              <a:buSzPct val="100000"/>
              <a:buFont typeface="Arial" pitchFamily="34"/>
              <a:buChar char="•"/>
            </a:pPr>
            <a:r>
              <a:rPr lang="sv-SE"/>
              <a:t>2020: tydlig nedgång (pandemieffekt)</a:t>
            </a:r>
          </a:p>
          <a:p>
            <a:pPr marL="351449" lvl="1" indent="-171450">
              <a:buSzPct val="100000"/>
              <a:buFont typeface="Arial" pitchFamily="34"/>
              <a:buChar char="•"/>
            </a:pPr>
            <a:r>
              <a:rPr lang="sv-SE"/>
              <a:t>2021–2022: kraftig uppgång → topp runt 9–10 %</a:t>
            </a:r>
          </a:p>
          <a:p>
            <a:pPr marL="351449" lvl="1" indent="-171450">
              <a:buSzPct val="100000"/>
              <a:buFont typeface="Arial" pitchFamily="34"/>
              <a:buChar char="•"/>
            </a:pPr>
            <a:r>
              <a:rPr lang="sv-SE"/>
              <a:t>2023–2024: snabb nedgång</a:t>
            </a:r>
          </a:p>
          <a:p>
            <a:pPr marL="351449" lvl="1" indent="-171450">
              <a:buSzPct val="100000"/>
              <a:buFont typeface="Arial" pitchFamily="34"/>
              <a:buChar char="•"/>
            </a:pPr>
            <a:r>
              <a:rPr lang="sv-SE"/>
              <a:t>2025–2026: stabilisering kring 2 % (Riksbankens mål)</a:t>
            </a:r>
          </a:p>
          <a:p>
            <a:pPr marL="171450" lvl="0" indent="-171450">
              <a:buSzPct val="100000"/>
              <a:buFont typeface="Arial" pitchFamily="34"/>
              <a:buChar char="•"/>
            </a:pPr>
            <a:endParaRPr lang="sv-SE"/>
          </a:p>
          <a:p>
            <a:pPr marL="171450" lvl="0" indent="-171450">
              <a:buSzPct val="100000"/>
              <a:buFont typeface="Arial" pitchFamily="34"/>
              <a:buChar char="•"/>
            </a:pPr>
            <a:r>
              <a:rPr lang="sv-SE"/>
              <a:t>Inflationen är under kontroll och nära målet</a:t>
            </a:r>
          </a:p>
          <a:p>
            <a:pPr marL="171450" lvl="0" indent="-171450">
              <a:buSzPct val="100000"/>
              <a:buFont typeface="Arial" pitchFamily="34"/>
              <a:buChar char="•"/>
            </a:pPr>
            <a:r>
              <a:rPr lang="sv-SE"/>
              <a:t>Volatiliteten har minskat, även om kortsiktiga svängningar förekommer</a:t>
            </a:r>
          </a:p>
          <a:p>
            <a:pPr marL="171450" lvl="0" indent="-171450">
              <a:buSzPct val="100000"/>
              <a:buFont typeface="Arial" pitchFamily="34"/>
              <a:buChar char="•"/>
            </a:pPr>
            <a:r>
              <a:rPr lang="sv-SE"/>
              <a:t>Inflationstrycket är betydligt lägre än tidigare, särskilt jämfört med toppåren</a:t>
            </a:r>
          </a:p>
          <a:p>
            <a:pPr marL="171450" lvl="0" indent="-171450">
              <a:buSzPct val="100000"/>
              <a:buFont typeface="Arial" pitchFamily="34"/>
              <a:buChar char="•"/>
            </a:pPr>
            <a:r>
              <a:rPr lang="sv-SE"/>
              <a:t>Detta innebär att KPIF i dagsläget signalerar en mer normaliserad kostnadsutveckling i ekonomin, vilket är en viktig förutsättning för stabilare planerings- och budgetförutsättningar framåt.</a:t>
            </a:r>
          </a:p>
          <a:p>
            <a:pPr marL="171450" lvl="0" indent="-171450">
              <a:buSzPct val="100000"/>
              <a:buFont typeface="Arial" pitchFamily="34"/>
              <a:buChar char="•"/>
            </a:pPr>
            <a:r>
              <a:rPr lang="sv-SE"/>
              <a:t>Samtidigt bör det understrykas att inflationsutvecklingen framåt är förenad med viss osäkerhet. Externa faktorer såsom geopolitisk oro, energipriser, växelkursförändringar och utvecklingen i den internationella ekonomin kan påverka kostnadsbilden relativt snabbt. Även inhemska faktorer, som lönebildning och efterfrågeläge, kan bidra till avvikelser från nuvarande trend. Det innebär att även om KPIF i dagsläget ligger nära inflationsmålet, finns det risk för både upp- och nedåtriktade avvikelser framöver.</a:t>
            </a:r>
          </a:p>
          <a:p>
            <a:pPr marL="171450" lvl="0" indent="-171450">
              <a:buSzPct val="100000"/>
              <a:buFont typeface="Arial" pitchFamily="34"/>
              <a:buChar char="•"/>
            </a:pPr>
            <a:endParaRPr lang="sv-SE" b="1">
              <a:solidFill>
                <a:srgbClr val="0F0865"/>
              </a:solidFill>
              <a:latin typeface="Inter"/>
            </a:endParaRPr>
          </a:p>
          <a:p>
            <a:pPr marL="171450" lvl="0" indent="-171450">
              <a:buSzPct val="100000"/>
              <a:buFont typeface="Arial" pitchFamily="34"/>
              <a:buChar char="•"/>
            </a:pPr>
            <a:r>
              <a:rPr lang="sv-SE" b="1">
                <a:solidFill>
                  <a:srgbClr val="0F0865"/>
                </a:solidFill>
                <a:latin typeface="Inter"/>
              </a:rPr>
              <a:t>KPIF (konsumentprisindex med fast ränta) är det mått som Riksbanken använder i sitt inflationsmål. KPIF är ett kompletterande mått som till skillnad från KPI inte påverkas av ändrade räntesatser för hushållens bolån.</a:t>
            </a:r>
          </a:p>
          <a:p>
            <a:pPr marL="0" lvl="0" indent="0">
              <a:buSzPct val="100000"/>
              <a:buFont typeface="Arial" pitchFamily="34"/>
              <a:buNone/>
            </a:pPr>
            <a:endParaRPr lang="sv-SE" b="1">
              <a:solidFill>
                <a:srgbClr val="0F0865"/>
              </a:solidFill>
              <a:highlight>
                <a:srgbClr val="FFFF00"/>
              </a:highlight>
              <a:latin typeface="Inter"/>
            </a:endParaRPr>
          </a:p>
        </p:txBody>
      </p:sp>
      <p:sp>
        <p:nvSpPr>
          <p:cNvPr id="4" name="Platshållare för bildnummer 3">
            <a:extLst>
              <a:ext uri="{FF2B5EF4-FFF2-40B4-BE49-F238E27FC236}">
                <a16:creationId xmlns:a16="http://schemas.microsoft.com/office/drawing/2014/main" id="{C42B318B-FA75-B735-CA76-9B18D12CD47D}"/>
              </a:ext>
            </a:extLst>
          </p:cNvPr>
          <p:cNvSpPr txBox="1">
            <a:spLocks noGrp="1"/>
          </p:cNvSpPr>
          <p:nvPr>
            <p:ph type="sldNum" sz="quarter" idx="8"/>
          </p:nvPr>
        </p:nvSpPr>
        <p:spPr/>
        <p:txBody>
          <a:bodyPr/>
          <a:lstStyle/>
          <a:p>
            <a:pPr lvl="0"/>
            <a:fld id="{67C64C44-19B8-7E42-842D-4FA1518D4232}" type="slidenum">
              <a:t>8</a:t>
            </a:fld>
            <a:endParaRPr lang="en-GB"/>
          </a:p>
        </p:txBody>
      </p:sp>
      <p:sp>
        <p:nvSpPr>
          <p:cNvPr id="5" name="Platshållare för sidhuvud 4">
            <a:extLst>
              <a:ext uri="{FF2B5EF4-FFF2-40B4-BE49-F238E27FC236}">
                <a16:creationId xmlns:a16="http://schemas.microsoft.com/office/drawing/2014/main" id="{9E345224-141F-0A96-8F2F-56DE3E6E2B32}"/>
              </a:ext>
            </a:extLst>
          </p:cNvPr>
          <p:cNvSpPr>
            <a:spLocks noGrp="1"/>
          </p:cNvSpPr>
          <p:nvPr>
            <p:ph type="hdr" sz="quarter"/>
          </p:nvPr>
        </p:nvSpPr>
        <p:spPr/>
        <p:txBody>
          <a:bodyPr/>
          <a:lstStyle/>
          <a:p>
            <a:pPr lvl="0"/>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263" y="1608138"/>
            <a:ext cx="6672262" cy="3754437"/>
          </a:xfrm>
        </p:spPr>
      </p:sp>
      <p:sp>
        <p:nvSpPr>
          <p:cNvPr id="3" name="Platshållare för anteckningar 2"/>
          <p:cNvSpPr>
            <a:spLocks noGrp="1"/>
          </p:cNvSpPr>
          <p:nvPr>
            <p:ph type="body" idx="1"/>
          </p:nvPr>
        </p:nvSpPr>
        <p:spPr/>
        <p:txBody>
          <a:bodyPr/>
          <a:lstStyle/>
          <a:p>
            <a:r>
              <a:rPr lang="sv-SE"/>
              <a:t>Riksbanken har i sitt senaste besked lämnat styrräntan oförändrad på 1,75 %, vilket signalerar en avvaktande hållning i ett läge där inflationen stabiliserats men osäkerheten i omvärlden fortsatt är hög.</a:t>
            </a:r>
          </a:p>
          <a:p>
            <a:r>
              <a:rPr lang="sv-SE"/>
              <a:t>Räntan ligger nu på en nivå som kan anses vara neutral i förhållande till inflationen. Fokus är på att 1) säkerställa att inflationen stabiliseras runt 2 %, samt 2) att samtidigt inte bromsa ekonomin för mycket.</a:t>
            </a:r>
          </a:p>
        </p:txBody>
      </p:sp>
      <p:sp>
        <p:nvSpPr>
          <p:cNvPr id="4" name="Platshållare för bildnummer 3"/>
          <p:cNvSpPr>
            <a:spLocks noGrp="1"/>
          </p:cNvSpPr>
          <p:nvPr>
            <p:ph type="sldNum" sz="quarter" idx="5"/>
          </p:nvPr>
        </p:nvSpPr>
        <p:spPr/>
        <p:txBody>
          <a:bodyPr/>
          <a:lstStyle/>
          <a:p>
            <a:pPr lvl="0"/>
            <a:fld id="{60238A4F-1FA4-914A-8B4A-E644AE41F0CD}" type="slidenum">
              <a:rPr lang="sv-SE" smtClean="0"/>
              <a:t>9</a:t>
            </a:fld>
            <a:endParaRPr lang="sv-SE"/>
          </a:p>
        </p:txBody>
      </p:sp>
      <p:sp>
        <p:nvSpPr>
          <p:cNvPr id="5" name="Platshållare för sidhuvud 4">
            <a:extLst>
              <a:ext uri="{FF2B5EF4-FFF2-40B4-BE49-F238E27FC236}">
                <a16:creationId xmlns:a16="http://schemas.microsoft.com/office/drawing/2014/main" id="{A443E205-45F8-4325-FDD2-26F77B6EFA56}"/>
              </a:ext>
            </a:extLst>
          </p:cNvPr>
          <p:cNvSpPr>
            <a:spLocks noGrp="1"/>
          </p:cNvSpPr>
          <p:nvPr>
            <p:ph type="hdr" sz="quarter"/>
          </p:nvPr>
        </p:nvSpPr>
        <p:spPr/>
        <p:txBody>
          <a:bodyPr/>
          <a:lstStyle/>
          <a:p>
            <a:pPr lvl="0"/>
            <a:endParaRPr lang="en-GB"/>
          </a:p>
        </p:txBody>
      </p:sp>
    </p:spTree>
    <p:extLst>
      <p:ext uri="{BB962C8B-B14F-4D97-AF65-F5344CB8AC3E}">
        <p14:creationId xmlns:p14="http://schemas.microsoft.com/office/powerpoint/2010/main" val="316386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36044" y="659606"/>
            <a:ext cx="10918662" cy="2645569"/>
          </a:xfrm>
        </p:spPr>
        <p:txBody>
          <a:bodyPr anchor="t" anchorCtr="0"/>
          <a:lstStyle>
            <a:lvl1pPr algn="l">
              <a:lnSpc>
                <a:spcPct val="92000"/>
              </a:lnSpc>
              <a:defRPr sz="9200" b="1" spc="0" baseline="0">
                <a:solidFill>
                  <a:schemeClr val="tx1"/>
                </a:solidFill>
                <a:latin typeface="+mj-lt"/>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5318123" y="6858000"/>
            <a:ext cx="1658937" cy="0"/>
          </a:xfrm>
        </p:spPr>
        <p:txBody>
          <a:bodyPr/>
          <a:lstStyle>
            <a:lvl1pPr>
              <a:defRPr sz="100">
                <a:solidFill>
                  <a:schemeClr val="tx1">
                    <a:alpha val="0"/>
                  </a:schemeClr>
                </a:solidFill>
              </a:defRPr>
            </a:lvl1pPr>
          </a:lstStyle>
          <a:p>
            <a:fld id="{B27F8961-A9F9-4C68-8EEB-88284067831C}"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3426616" y="6858000"/>
            <a:ext cx="1597822" cy="0"/>
          </a:xfrm>
        </p:spPr>
        <p:txBody>
          <a:bodyPr/>
          <a:lstStyle>
            <a:lvl1pPr>
              <a:defRPr sz="100">
                <a:solidFill>
                  <a:schemeClr val="tx1">
                    <a:alpha val="0"/>
                  </a:schemeClr>
                </a:solidFill>
              </a:defRPr>
            </a:lvl1pPr>
          </a:lstStyle>
          <a:p>
            <a:r>
              <a:rPr lang="sv-SE"/>
              <a:t>Makroekonomiska läget mars 2026</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10834706" y="6858000"/>
            <a:ext cx="72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80166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stor text (32 p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3" y="659606"/>
            <a:ext cx="10917781" cy="1378744"/>
          </a:xfrm>
        </p:spPr>
        <p:txBody>
          <a:bodyPr/>
          <a:lstStyle>
            <a:lvl1pPr>
              <a:defRPr lang="sv-SE" sz="4800" kern="1200" spc="0" baseline="0" dirty="0">
                <a:solidFill>
                  <a:schemeClr val="tx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1343E726-B8C6-446E-AA6E-BD83F16DC30E}"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9" name="Platshållare för text 8">
            <a:extLst>
              <a:ext uri="{FF2B5EF4-FFF2-40B4-BE49-F238E27FC236}">
                <a16:creationId xmlns:a16="http://schemas.microsoft.com/office/drawing/2014/main" id="{BE4332C1-C5A4-7928-B1D1-A5758191DD24}"/>
              </a:ext>
            </a:extLst>
          </p:cNvPr>
          <p:cNvSpPr>
            <a:spLocks noGrp="1"/>
          </p:cNvSpPr>
          <p:nvPr>
            <p:ph type="body" sz="quarter" idx="13"/>
          </p:nvPr>
        </p:nvSpPr>
        <p:spPr>
          <a:xfrm>
            <a:off x="636588" y="2480807"/>
            <a:ext cx="10918117" cy="3134181"/>
          </a:xfrm>
        </p:spPr>
        <p:txBody>
          <a:bodyPr/>
          <a:lstStyle>
            <a:lvl1pPr marL="288000" indent="-288000">
              <a:lnSpc>
                <a:spcPct val="100000"/>
              </a:lnSpc>
              <a:spcBef>
                <a:spcPts val="800"/>
              </a:spcBef>
              <a:defRPr sz="3200" baseline="0"/>
            </a:lvl1pPr>
            <a:lvl2pPr marL="576000" indent="-288000">
              <a:lnSpc>
                <a:spcPct val="100000"/>
              </a:lnSpc>
              <a:defRPr sz="2800"/>
            </a:lvl2pPr>
            <a:lvl3pPr marL="864000" indent="-288000">
              <a:lnSpc>
                <a:spcPct val="100000"/>
              </a:lnSpc>
              <a:defRPr sz="2400"/>
            </a:lvl3pPr>
            <a:lvl4pPr marL="1152000" indent="-288000">
              <a:lnSpc>
                <a:spcPct val="100000"/>
              </a:lnSpc>
              <a:defRPr sz="2400"/>
            </a:lvl4pPr>
            <a:lvl5pPr marL="1440000" indent="-288000">
              <a:lnSpc>
                <a:spcPct val="100000"/>
              </a:lnSpc>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510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l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C4437246-8E30-46A7-8D22-B88B35697BA8}"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348E602A-68AB-4B3E-E292-F3DF7AF7F4E5}"/>
              </a:ext>
            </a:extLst>
          </p:cNvPr>
          <p:cNvSpPr>
            <a:spLocks noGrp="1"/>
          </p:cNvSpPr>
          <p:nvPr>
            <p:ph type="body" sz="quarter" idx="13"/>
          </p:nvPr>
        </p:nvSpPr>
        <p:spPr>
          <a:xfrm>
            <a:off x="636588" y="1133474"/>
            <a:ext cx="7248525" cy="2162175"/>
          </a:xfrm>
        </p:spPr>
        <p:txBody>
          <a:bodyPr/>
          <a:lstStyle>
            <a:lvl1pPr marL="0" indent="90000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p:txBody>
      </p:sp>
      <p:sp>
        <p:nvSpPr>
          <p:cNvPr id="8" name="Platshållare för text 11">
            <a:extLst>
              <a:ext uri="{FF2B5EF4-FFF2-40B4-BE49-F238E27FC236}">
                <a16:creationId xmlns:a16="http://schemas.microsoft.com/office/drawing/2014/main" id="{86C6BC82-18EF-C685-EFFC-5D6CC9E8AED6}"/>
              </a:ext>
            </a:extLst>
          </p:cNvPr>
          <p:cNvSpPr>
            <a:spLocks noGrp="1"/>
          </p:cNvSpPr>
          <p:nvPr>
            <p:ph type="body" sz="quarter" idx="14"/>
          </p:nvPr>
        </p:nvSpPr>
        <p:spPr>
          <a:xfrm>
            <a:off x="5318125" y="3638550"/>
            <a:ext cx="6238875" cy="1966913"/>
          </a:xfrm>
        </p:spPr>
        <p:txBody>
          <a:bodyPr/>
          <a:lstStyle>
            <a:lvl1pPr marL="0" indent="0">
              <a:buNone/>
              <a:defRPr/>
            </a:lvl1pPr>
          </a:lstStyle>
          <a:p>
            <a:pPr lvl="0"/>
            <a:r>
              <a:rPr lang="sv-SE"/>
              <a:t>Klicka här för att ändra format på bakgrundstexten</a:t>
            </a:r>
          </a:p>
        </p:txBody>
      </p:sp>
      <p:pic>
        <p:nvPicPr>
          <p:cNvPr id="10" name="Bild 9">
            <a:extLst>
              <a:ext uri="{FF2B5EF4-FFF2-40B4-BE49-F238E27FC236}">
                <a16:creationId xmlns:a16="http://schemas.microsoft.com/office/drawing/2014/main" id="{7E0D0FA7-9EFD-8BFF-0CC9-86FF085EF21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1351" y="1157305"/>
            <a:ext cx="612000" cy="249795"/>
          </a:xfrm>
          <a:prstGeom prst="rect">
            <a:avLst/>
          </a:prstGeom>
        </p:spPr>
      </p:pic>
    </p:spTree>
    <p:extLst>
      <p:ext uri="{BB962C8B-B14F-4D97-AF65-F5344CB8AC3E}">
        <p14:creationId xmlns:p14="http://schemas.microsoft.com/office/powerpoint/2010/main" val="267429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stor bild, rosa">
    <p:spTree>
      <p:nvGrpSpPr>
        <p:cNvPr id="1" name=""/>
        <p:cNvGrpSpPr/>
        <p:nvPr/>
      </p:nvGrpSpPr>
      <p:grpSpPr>
        <a:xfrm>
          <a:off x="0" y="0"/>
          <a:ext cx="0" cy="0"/>
          <a:chOff x="0" y="0"/>
          <a:chExt cx="0" cy="0"/>
        </a:xfrm>
      </p:grpSpPr>
      <p:sp>
        <p:nvSpPr>
          <p:cNvPr id="5" name="Platshållare för bild 13">
            <a:extLst>
              <a:ext uri="{FF2B5EF4-FFF2-40B4-BE49-F238E27FC236}">
                <a16:creationId xmlns:a16="http://schemas.microsoft.com/office/drawing/2014/main" id="{47DD9E82-1ED2-19BB-BCEA-EC9FA79020AC}"/>
              </a:ext>
            </a:extLst>
          </p:cNvPr>
          <p:cNvSpPr>
            <a:spLocks noGrp="1"/>
          </p:cNvSpPr>
          <p:nvPr>
            <p:ph type="pic" sz="quarter" idx="14" hasCustomPrompt="1"/>
          </p:nvPr>
        </p:nvSpPr>
        <p:spPr>
          <a:xfrm>
            <a:off x="358140" y="351471"/>
            <a:ext cx="11475720" cy="5454016"/>
          </a:xfrm>
          <a:prstGeom prst="roundRect">
            <a:avLst>
              <a:gd name="adj" fmla="val 1153"/>
            </a:avLst>
          </a:prstGeom>
          <a:solidFill>
            <a:schemeClr val="bg1">
              <a:lumMod val="85000"/>
            </a:schemeClr>
          </a:solidFill>
        </p:spPr>
        <p:txBody>
          <a:bodyPr lIns="108000" tIns="108000"/>
          <a:lstStyle>
            <a:lvl1pPr marL="0" indent="0">
              <a:buNone/>
              <a:defRPr sz="1400"/>
            </a:lvl1pPr>
          </a:lstStyle>
          <a:p>
            <a:r>
              <a:rPr lang="sv-SE"/>
              <a:t>För att infoga bild, markera bildplatshållaren och gå till Infoga i menyn och Bilder.</a:t>
            </a:r>
          </a:p>
        </p:txBody>
      </p:sp>
      <p:sp>
        <p:nvSpPr>
          <p:cNvPr id="9" name="Platshållare för datum 8">
            <a:extLst>
              <a:ext uri="{FF2B5EF4-FFF2-40B4-BE49-F238E27FC236}">
                <a16:creationId xmlns:a16="http://schemas.microsoft.com/office/drawing/2014/main" id="{F925C4F1-D0CE-54CD-6BBB-2B40AC22F593}"/>
              </a:ext>
            </a:extLst>
          </p:cNvPr>
          <p:cNvSpPr>
            <a:spLocks noGrp="1"/>
          </p:cNvSpPr>
          <p:nvPr>
            <p:ph type="dt" sz="half" idx="10"/>
          </p:nvPr>
        </p:nvSpPr>
        <p:spPr/>
        <p:txBody>
          <a:bodyPr/>
          <a:lstStyle>
            <a:lvl1pPr>
              <a:defRPr>
                <a:solidFill>
                  <a:schemeClr val="bg1"/>
                </a:solidFill>
              </a:defRPr>
            </a:lvl1pPr>
          </a:lstStyle>
          <a:p>
            <a:fld id="{1B7E2934-BC2B-4E29-BF75-E36AF194E65E}" type="datetime2">
              <a:rPr lang="sv-SE" smtClean="0"/>
              <a:t>måndag den 30 mars 2026</a:t>
            </a:fld>
            <a:endParaRPr lang="sv-SE"/>
          </a:p>
        </p:txBody>
      </p:sp>
      <p:sp>
        <p:nvSpPr>
          <p:cNvPr id="10" name="Platshållare för sidfot 9">
            <a:extLst>
              <a:ext uri="{FF2B5EF4-FFF2-40B4-BE49-F238E27FC236}">
                <a16:creationId xmlns:a16="http://schemas.microsoft.com/office/drawing/2014/main" id="{B3A36F97-CCDD-B7D2-9EF9-3069EB320220}"/>
              </a:ext>
            </a:extLst>
          </p:cNvPr>
          <p:cNvSpPr>
            <a:spLocks noGrp="1"/>
          </p:cNvSpPr>
          <p:nvPr>
            <p:ph type="ftr" sz="quarter" idx="11"/>
          </p:nvPr>
        </p:nvSpPr>
        <p:spPr/>
        <p:txBody>
          <a:bodyPr/>
          <a:lstStyle>
            <a:lvl1pPr>
              <a:defRPr>
                <a:solidFill>
                  <a:schemeClr val="bg1"/>
                </a:solidFill>
              </a:defRPr>
            </a:lvl1pPr>
          </a:lstStyle>
          <a:p>
            <a:r>
              <a:rPr lang="sv-SE"/>
              <a:t>Makroekonomiska läget mars 2026</a:t>
            </a:r>
          </a:p>
        </p:txBody>
      </p:sp>
      <p:sp>
        <p:nvSpPr>
          <p:cNvPr id="11" name="Platshållare för bildnummer 10">
            <a:extLst>
              <a:ext uri="{FF2B5EF4-FFF2-40B4-BE49-F238E27FC236}">
                <a16:creationId xmlns:a16="http://schemas.microsoft.com/office/drawing/2014/main" id="{DC11755D-1D47-8391-D5EC-A4E8E4CE43FE}"/>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12" name="Rubrik 11">
            <a:extLst>
              <a:ext uri="{FF2B5EF4-FFF2-40B4-BE49-F238E27FC236}">
                <a16:creationId xmlns:a16="http://schemas.microsoft.com/office/drawing/2014/main" id="{36942CB1-4656-C91F-E9BF-FCBDC3FDED51}"/>
              </a:ext>
            </a:extLst>
          </p:cNvPr>
          <p:cNvSpPr>
            <a:spLocks noGrp="1"/>
          </p:cNvSpPr>
          <p:nvPr>
            <p:ph type="title"/>
          </p:nvPr>
        </p:nvSpPr>
        <p:spPr>
          <a:xfrm>
            <a:off x="636588" y="2228834"/>
            <a:ext cx="10917236" cy="1924844"/>
          </a:xfrm>
        </p:spPr>
        <p:txBody>
          <a:bodyPr anchor="ctr" anchorCtr="0"/>
          <a:lstStyle>
            <a:lvl1pPr algn="ctr">
              <a:defRPr b="1">
                <a:solidFill>
                  <a:schemeClr val="bg1"/>
                </a:solidFill>
              </a:defRPr>
            </a:lvl1pPr>
          </a:lstStyle>
          <a:p>
            <a:r>
              <a:rPr lang="sv-SE"/>
              <a:t>Klicka här för att ändra mall för rubrikformat</a:t>
            </a:r>
          </a:p>
        </p:txBody>
      </p:sp>
      <p:pic>
        <p:nvPicPr>
          <p:cNvPr id="2" name="Bild 1">
            <a:extLst>
              <a:ext uri="{FF2B5EF4-FFF2-40B4-BE49-F238E27FC236}">
                <a16:creationId xmlns:a16="http://schemas.microsoft.com/office/drawing/2014/main" id="{79DA4798-5047-8190-D046-E6A6E2307D1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6588" y="6224318"/>
            <a:ext cx="2810786" cy="234000"/>
          </a:xfrm>
          <a:prstGeom prst="rect">
            <a:avLst/>
          </a:prstGeom>
        </p:spPr>
      </p:pic>
    </p:spTree>
    <p:extLst>
      <p:ext uri="{BB962C8B-B14F-4D97-AF65-F5344CB8AC3E}">
        <p14:creationId xmlns:p14="http://schemas.microsoft.com/office/powerpoint/2010/main" val="4142100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stor bild, blå">
    <p:spTree>
      <p:nvGrpSpPr>
        <p:cNvPr id="1" name=""/>
        <p:cNvGrpSpPr/>
        <p:nvPr/>
      </p:nvGrpSpPr>
      <p:grpSpPr>
        <a:xfrm>
          <a:off x="0" y="0"/>
          <a:ext cx="0" cy="0"/>
          <a:chOff x="0" y="0"/>
          <a:chExt cx="0" cy="0"/>
        </a:xfrm>
      </p:grpSpPr>
      <p:sp>
        <p:nvSpPr>
          <p:cNvPr id="5" name="Platshållare för bild 13">
            <a:extLst>
              <a:ext uri="{FF2B5EF4-FFF2-40B4-BE49-F238E27FC236}">
                <a16:creationId xmlns:a16="http://schemas.microsoft.com/office/drawing/2014/main" id="{47DD9E82-1ED2-19BB-BCEA-EC9FA79020AC}"/>
              </a:ext>
            </a:extLst>
          </p:cNvPr>
          <p:cNvSpPr>
            <a:spLocks noGrp="1"/>
          </p:cNvSpPr>
          <p:nvPr>
            <p:ph type="pic" sz="quarter" idx="14" hasCustomPrompt="1"/>
          </p:nvPr>
        </p:nvSpPr>
        <p:spPr>
          <a:xfrm>
            <a:off x="358140" y="351471"/>
            <a:ext cx="11475720" cy="5454016"/>
          </a:xfrm>
          <a:prstGeom prst="roundRect">
            <a:avLst>
              <a:gd name="adj" fmla="val 1153"/>
            </a:avLst>
          </a:prstGeom>
          <a:solidFill>
            <a:schemeClr val="bg1">
              <a:lumMod val="85000"/>
            </a:schemeClr>
          </a:solidFill>
        </p:spPr>
        <p:txBody>
          <a:bodyPr lIns="108000" tIns="108000"/>
          <a:lstStyle>
            <a:lvl1pPr marL="0" indent="0">
              <a:buNone/>
              <a:defRPr sz="1400"/>
            </a:lvl1pPr>
          </a:lstStyle>
          <a:p>
            <a:r>
              <a:rPr lang="sv-SE"/>
              <a:t>För att infoga bild, markera bildplatshållaren och gå till Infoga i menyn och Bilder.</a:t>
            </a:r>
          </a:p>
        </p:txBody>
      </p:sp>
      <p:sp>
        <p:nvSpPr>
          <p:cNvPr id="9" name="Platshållare för datum 8">
            <a:extLst>
              <a:ext uri="{FF2B5EF4-FFF2-40B4-BE49-F238E27FC236}">
                <a16:creationId xmlns:a16="http://schemas.microsoft.com/office/drawing/2014/main" id="{F925C4F1-D0CE-54CD-6BBB-2B40AC22F593}"/>
              </a:ext>
            </a:extLst>
          </p:cNvPr>
          <p:cNvSpPr>
            <a:spLocks noGrp="1"/>
          </p:cNvSpPr>
          <p:nvPr>
            <p:ph type="dt" sz="half" idx="10"/>
          </p:nvPr>
        </p:nvSpPr>
        <p:spPr/>
        <p:txBody>
          <a:bodyPr/>
          <a:lstStyle>
            <a:lvl1pPr>
              <a:defRPr>
                <a:solidFill>
                  <a:schemeClr val="bg1"/>
                </a:solidFill>
              </a:defRPr>
            </a:lvl1pPr>
          </a:lstStyle>
          <a:p>
            <a:fld id="{66A1E970-6CD1-45DA-A241-16FB7D5F704E}" type="datetime2">
              <a:rPr lang="sv-SE" smtClean="0"/>
              <a:t>måndag den 30 mars 2026</a:t>
            </a:fld>
            <a:endParaRPr lang="sv-SE"/>
          </a:p>
        </p:txBody>
      </p:sp>
      <p:sp>
        <p:nvSpPr>
          <p:cNvPr id="10" name="Platshållare för sidfot 9">
            <a:extLst>
              <a:ext uri="{FF2B5EF4-FFF2-40B4-BE49-F238E27FC236}">
                <a16:creationId xmlns:a16="http://schemas.microsoft.com/office/drawing/2014/main" id="{B3A36F97-CCDD-B7D2-9EF9-3069EB320220}"/>
              </a:ext>
            </a:extLst>
          </p:cNvPr>
          <p:cNvSpPr>
            <a:spLocks noGrp="1"/>
          </p:cNvSpPr>
          <p:nvPr>
            <p:ph type="ftr" sz="quarter" idx="11"/>
          </p:nvPr>
        </p:nvSpPr>
        <p:spPr/>
        <p:txBody>
          <a:bodyPr/>
          <a:lstStyle>
            <a:lvl1pPr>
              <a:defRPr>
                <a:solidFill>
                  <a:schemeClr val="bg1"/>
                </a:solidFill>
              </a:defRPr>
            </a:lvl1pPr>
          </a:lstStyle>
          <a:p>
            <a:r>
              <a:rPr lang="sv-SE"/>
              <a:t>Makroekonomiska läget mars 2026</a:t>
            </a:r>
          </a:p>
        </p:txBody>
      </p:sp>
      <p:sp>
        <p:nvSpPr>
          <p:cNvPr id="11" name="Platshållare för bildnummer 10">
            <a:extLst>
              <a:ext uri="{FF2B5EF4-FFF2-40B4-BE49-F238E27FC236}">
                <a16:creationId xmlns:a16="http://schemas.microsoft.com/office/drawing/2014/main" id="{DC11755D-1D47-8391-D5EC-A4E8E4CE43FE}"/>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12" name="Rubrik 11">
            <a:extLst>
              <a:ext uri="{FF2B5EF4-FFF2-40B4-BE49-F238E27FC236}">
                <a16:creationId xmlns:a16="http://schemas.microsoft.com/office/drawing/2014/main" id="{36942CB1-4656-C91F-E9BF-FCBDC3FDED51}"/>
              </a:ext>
            </a:extLst>
          </p:cNvPr>
          <p:cNvSpPr>
            <a:spLocks noGrp="1"/>
          </p:cNvSpPr>
          <p:nvPr>
            <p:ph type="title"/>
          </p:nvPr>
        </p:nvSpPr>
        <p:spPr>
          <a:xfrm>
            <a:off x="636588" y="2228834"/>
            <a:ext cx="10917236" cy="1924844"/>
          </a:xfrm>
        </p:spPr>
        <p:txBody>
          <a:bodyPr anchor="ctr" anchorCtr="0"/>
          <a:lstStyle>
            <a:lvl1pPr algn="ctr">
              <a:defRPr b="1">
                <a:solidFill>
                  <a:schemeClr val="bg1"/>
                </a:solidFill>
              </a:defRPr>
            </a:lvl1pPr>
          </a:lstStyle>
          <a:p>
            <a:r>
              <a:rPr lang="sv-SE"/>
              <a:t>Klicka här för att ändra mall för rubrikformat</a:t>
            </a:r>
          </a:p>
        </p:txBody>
      </p:sp>
      <p:pic>
        <p:nvPicPr>
          <p:cNvPr id="2" name="Bild 1">
            <a:extLst>
              <a:ext uri="{FF2B5EF4-FFF2-40B4-BE49-F238E27FC236}">
                <a16:creationId xmlns:a16="http://schemas.microsoft.com/office/drawing/2014/main" id="{79DA4798-5047-8190-D046-E6A6E2307D1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6588" y="6224318"/>
            <a:ext cx="2810786" cy="234000"/>
          </a:xfrm>
          <a:prstGeom prst="rect">
            <a:avLst/>
          </a:prstGeom>
        </p:spPr>
      </p:pic>
    </p:spTree>
    <p:extLst>
      <p:ext uri="{BB962C8B-B14F-4D97-AF65-F5344CB8AC3E}">
        <p14:creationId xmlns:p14="http://schemas.microsoft.com/office/powerpoint/2010/main" val="3538127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stor bild, grön">
    <p:spTree>
      <p:nvGrpSpPr>
        <p:cNvPr id="1" name=""/>
        <p:cNvGrpSpPr/>
        <p:nvPr/>
      </p:nvGrpSpPr>
      <p:grpSpPr>
        <a:xfrm>
          <a:off x="0" y="0"/>
          <a:ext cx="0" cy="0"/>
          <a:chOff x="0" y="0"/>
          <a:chExt cx="0" cy="0"/>
        </a:xfrm>
      </p:grpSpPr>
      <p:sp>
        <p:nvSpPr>
          <p:cNvPr id="5" name="Platshållare för bild 13">
            <a:extLst>
              <a:ext uri="{FF2B5EF4-FFF2-40B4-BE49-F238E27FC236}">
                <a16:creationId xmlns:a16="http://schemas.microsoft.com/office/drawing/2014/main" id="{47DD9E82-1ED2-19BB-BCEA-EC9FA79020AC}"/>
              </a:ext>
            </a:extLst>
          </p:cNvPr>
          <p:cNvSpPr>
            <a:spLocks noGrp="1"/>
          </p:cNvSpPr>
          <p:nvPr>
            <p:ph type="pic" sz="quarter" idx="14" hasCustomPrompt="1"/>
          </p:nvPr>
        </p:nvSpPr>
        <p:spPr>
          <a:xfrm>
            <a:off x="358140" y="351471"/>
            <a:ext cx="11475720" cy="5454016"/>
          </a:xfrm>
          <a:prstGeom prst="roundRect">
            <a:avLst>
              <a:gd name="adj" fmla="val 1153"/>
            </a:avLst>
          </a:prstGeom>
          <a:solidFill>
            <a:schemeClr val="bg1">
              <a:lumMod val="85000"/>
            </a:schemeClr>
          </a:solidFill>
        </p:spPr>
        <p:txBody>
          <a:bodyPr lIns="108000" tIns="108000"/>
          <a:lstStyle>
            <a:lvl1pPr marL="0" indent="0">
              <a:buNone/>
              <a:defRPr sz="1400"/>
            </a:lvl1pPr>
          </a:lstStyle>
          <a:p>
            <a:r>
              <a:rPr lang="sv-SE"/>
              <a:t>För att infoga bild, markera bildplatshållaren och gå till Infoga i menyn och Bilder.</a:t>
            </a:r>
          </a:p>
        </p:txBody>
      </p:sp>
      <p:sp>
        <p:nvSpPr>
          <p:cNvPr id="9" name="Platshållare för datum 8">
            <a:extLst>
              <a:ext uri="{FF2B5EF4-FFF2-40B4-BE49-F238E27FC236}">
                <a16:creationId xmlns:a16="http://schemas.microsoft.com/office/drawing/2014/main" id="{F925C4F1-D0CE-54CD-6BBB-2B40AC22F593}"/>
              </a:ext>
            </a:extLst>
          </p:cNvPr>
          <p:cNvSpPr>
            <a:spLocks noGrp="1"/>
          </p:cNvSpPr>
          <p:nvPr>
            <p:ph type="dt" sz="half" idx="10"/>
          </p:nvPr>
        </p:nvSpPr>
        <p:spPr/>
        <p:txBody>
          <a:bodyPr/>
          <a:lstStyle>
            <a:lvl1pPr>
              <a:defRPr>
                <a:solidFill>
                  <a:schemeClr val="tx1"/>
                </a:solidFill>
              </a:defRPr>
            </a:lvl1pPr>
          </a:lstStyle>
          <a:p>
            <a:fld id="{CB41F435-FC3B-4398-9107-C0481CBF1C45}" type="datetime2">
              <a:rPr lang="sv-SE" smtClean="0"/>
              <a:t>måndag den 30 mars 2026</a:t>
            </a:fld>
            <a:endParaRPr lang="sv-SE"/>
          </a:p>
        </p:txBody>
      </p:sp>
      <p:sp>
        <p:nvSpPr>
          <p:cNvPr id="10" name="Platshållare för sidfot 9">
            <a:extLst>
              <a:ext uri="{FF2B5EF4-FFF2-40B4-BE49-F238E27FC236}">
                <a16:creationId xmlns:a16="http://schemas.microsoft.com/office/drawing/2014/main" id="{B3A36F97-CCDD-B7D2-9EF9-3069EB320220}"/>
              </a:ext>
            </a:extLst>
          </p:cNvPr>
          <p:cNvSpPr>
            <a:spLocks noGrp="1"/>
          </p:cNvSpPr>
          <p:nvPr>
            <p:ph type="ftr" sz="quarter" idx="11"/>
          </p:nvPr>
        </p:nvSpPr>
        <p:spPr/>
        <p:txBody>
          <a:bodyPr/>
          <a:lstStyle>
            <a:lvl1pPr>
              <a:defRPr>
                <a:solidFill>
                  <a:schemeClr val="tx1"/>
                </a:solidFill>
              </a:defRPr>
            </a:lvl1pPr>
          </a:lstStyle>
          <a:p>
            <a:r>
              <a:rPr lang="sv-SE"/>
              <a:t>Makroekonomiska läget mars 2026</a:t>
            </a:r>
          </a:p>
        </p:txBody>
      </p:sp>
      <p:sp>
        <p:nvSpPr>
          <p:cNvPr id="11" name="Platshållare för bildnummer 10">
            <a:extLst>
              <a:ext uri="{FF2B5EF4-FFF2-40B4-BE49-F238E27FC236}">
                <a16:creationId xmlns:a16="http://schemas.microsoft.com/office/drawing/2014/main" id="{DC11755D-1D47-8391-D5EC-A4E8E4CE43FE}"/>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a:p>
        </p:txBody>
      </p:sp>
      <p:sp>
        <p:nvSpPr>
          <p:cNvPr id="12" name="Rubrik 11">
            <a:extLst>
              <a:ext uri="{FF2B5EF4-FFF2-40B4-BE49-F238E27FC236}">
                <a16:creationId xmlns:a16="http://schemas.microsoft.com/office/drawing/2014/main" id="{36942CB1-4656-C91F-E9BF-FCBDC3FDED51}"/>
              </a:ext>
            </a:extLst>
          </p:cNvPr>
          <p:cNvSpPr>
            <a:spLocks noGrp="1"/>
          </p:cNvSpPr>
          <p:nvPr>
            <p:ph type="title"/>
          </p:nvPr>
        </p:nvSpPr>
        <p:spPr>
          <a:xfrm>
            <a:off x="636588" y="2228834"/>
            <a:ext cx="10917236" cy="1924844"/>
          </a:xfrm>
        </p:spPr>
        <p:txBody>
          <a:bodyPr anchor="ctr" anchorCtr="0"/>
          <a:lstStyle>
            <a:lvl1pPr algn="ctr">
              <a:defRPr b="1">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85768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utfallande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14A92536-3718-AA58-9378-4366B419E248}"/>
              </a:ext>
            </a:extLst>
          </p:cNvPr>
          <p:cNvSpPr>
            <a:spLocks noGrp="1"/>
          </p:cNvSpPr>
          <p:nvPr>
            <p:ph type="pic" sz="quarter" idx="14" hasCustomPrompt="1"/>
          </p:nvPr>
        </p:nvSpPr>
        <p:spPr>
          <a:xfrm>
            <a:off x="0" y="0"/>
            <a:ext cx="12192000" cy="6858000"/>
          </a:xfrm>
          <a:solidFill>
            <a:schemeClr val="bg1">
              <a:lumMod val="85000"/>
            </a:schemeClr>
          </a:solidFill>
        </p:spPr>
        <p:txBody>
          <a:bodyPr lIns="108000" tIns="108000"/>
          <a:lstStyle>
            <a:lvl1pPr marL="0" indent="0">
              <a:buNone/>
              <a:defRPr sz="1400"/>
            </a:lvl1pPr>
          </a:lstStyle>
          <a:p>
            <a:r>
              <a:rPr lang="sv-SE"/>
              <a:t>För att infoga bild, markera bildplatshållaren och gå till Infoga i menyn och Bilder.</a:t>
            </a:r>
          </a:p>
        </p:txBody>
      </p:sp>
      <p:sp>
        <p:nvSpPr>
          <p:cNvPr id="9" name="Platshållare för datum 8">
            <a:extLst>
              <a:ext uri="{FF2B5EF4-FFF2-40B4-BE49-F238E27FC236}">
                <a16:creationId xmlns:a16="http://schemas.microsoft.com/office/drawing/2014/main" id="{F925C4F1-D0CE-54CD-6BBB-2B40AC22F593}"/>
              </a:ext>
            </a:extLst>
          </p:cNvPr>
          <p:cNvSpPr>
            <a:spLocks noGrp="1"/>
          </p:cNvSpPr>
          <p:nvPr>
            <p:ph type="dt" sz="half" idx="10"/>
          </p:nvPr>
        </p:nvSpPr>
        <p:spPr/>
        <p:txBody>
          <a:bodyPr/>
          <a:lstStyle>
            <a:lvl1pPr>
              <a:defRPr>
                <a:solidFill>
                  <a:schemeClr val="bg1"/>
                </a:solidFill>
              </a:defRPr>
            </a:lvl1pPr>
          </a:lstStyle>
          <a:p>
            <a:fld id="{7898D914-8C47-4636-821F-B21D5C153A9C}" type="datetime2">
              <a:rPr lang="sv-SE" smtClean="0"/>
              <a:t>måndag den 30 mars 2026</a:t>
            </a:fld>
            <a:endParaRPr lang="sv-SE"/>
          </a:p>
        </p:txBody>
      </p:sp>
      <p:sp>
        <p:nvSpPr>
          <p:cNvPr id="10" name="Platshållare för sidfot 9">
            <a:extLst>
              <a:ext uri="{FF2B5EF4-FFF2-40B4-BE49-F238E27FC236}">
                <a16:creationId xmlns:a16="http://schemas.microsoft.com/office/drawing/2014/main" id="{B3A36F97-CCDD-B7D2-9EF9-3069EB320220}"/>
              </a:ext>
            </a:extLst>
          </p:cNvPr>
          <p:cNvSpPr>
            <a:spLocks noGrp="1"/>
          </p:cNvSpPr>
          <p:nvPr>
            <p:ph type="ftr" sz="quarter" idx="11"/>
          </p:nvPr>
        </p:nvSpPr>
        <p:spPr/>
        <p:txBody>
          <a:bodyPr/>
          <a:lstStyle>
            <a:lvl1pPr>
              <a:defRPr>
                <a:solidFill>
                  <a:schemeClr val="bg1"/>
                </a:solidFill>
              </a:defRPr>
            </a:lvl1pPr>
          </a:lstStyle>
          <a:p>
            <a:r>
              <a:rPr lang="sv-SE"/>
              <a:t>Makroekonomiska läget mars 2026</a:t>
            </a:r>
          </a:p>
        </p:txBody>
      </p:sp>
      <p:sp>
        <p:nvSpPr>
          <p:cNvPr id="11" name="Platshållare för bildnummer 10">
            <a:extLst>
              <a:ext uri="{FF2B5EF4-FFF2-40B4-BE49-F238E27FC236}">
                <a16:creationId xmlns:a16="http://schemas.microsoft.com/office/drawing/2014/main" id="{DC11755D-1D47-8391-D5EC-A4E8E4CE43FE}"/>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12" name="Rubrik 11">
            <a:extLst>
              <a:ext uri="{FF2B5EF4-FFF2-40B4-BE49-F238E27FC236}">
                <a16:creationId xmlns:a16="http://schemas.microsoft.com/office/drawing/2014/main" id="{36942CB1-4656-C91F-E9BF-FCBDC3FDED51}"/>
              </a:ext>
            </a:extLst>
          </p:cNvPr>
          <p:cNvSpPr>
            <a:spLocks noGrp="1"/>
          </p:cNvSpPr>
          <p:nvPr>
            <p:ph type="title"/>
          </p:nvPr>
        </p:nvSpPr>
        <p:spPr>
          <a:xfrm>
            <a:off x="636588" y="2228834"/>
            <a:ext cx="10917236" cy="1924844"/>
          </a:xfrm>
        </p:spPr>
        <p:txBody>
          <a:bodyPr anchor="ctr" anchorCtr="0"/>
          <a:lstStyle>
            <a:lvl1pPr algn="ctr">
              <a:defRPr b="1">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60B5D35-3D79-E1D5-9642-1164D4F00D4E}"/>
              </a:ext>
            </a:extLst>
          </p:cNvPr>
          <p:cNvSpPr>
            <a:spLocks noGrp="1"/>
          </p:cNvSpPr>
          <p:nvPr>
            <p:ph type="body" sz="quarter" idx="13" hasCustomPrompt="1"/>
          </p:nvPr>
        </p:nvSpPr>
        <p:spPr>
          <a:xfrm>
            <a:off x="636588" y="6224318"/>
            <a:ext cx="2810786" cy="234000"/>
          </a:xfrm>
          <a:blipFill>
            <a:blip>
              <a:extLst>
                <a:ext uri="{96DAC541-7B7A-43D3-8B79-37D633B846F1}">
                  <asvg:svgBlip xmlns:asvg="http://schemas.microsoft.com/office/drawing/2016/SVG/main" r:embed="rId2"/>
                </a:ext>
              </a:extLst>
            </a:blip>
            <a:stretch>
              <a:fillRect/>
            </a:stretch>
          </a:blipFill>
        </p:spPr>
        <p:txBody>
          <a:bodyPr/>
          <a:lstStyle>
            <a:lvl1pPr marL="0" indent="0">
              <a:buNone/>
              <a:defRPr>
                <a:noFill/>
              </a:defRPr>
            </a:lvl1pPr>
          </a:lstStyle>
          <a:p>
            <a:pPr lvl="0"/>
            <a:r>
              <a:rPr lang="sv-SE"/>
              <a:t> </a:t>
            </a:r>
          </a:p>
        </p:txBody>
      </p:sp>
    </p:spTree>
    <p:extLst>
      <p:ext uri="{BB962C8B-B14F-4D97-AF65-F5344CB8AC3E}">
        <p14:creationId xmlns:p14="http://schemas.microsoft.com/office/powerpoint/2010/main" val="2717631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mindr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143625" y="1728216"/>
            <a:ext cx="5411081" cy="3410712"/>
          </a:xfrm>
        </p:spPr>
        <p:txBody>
          <a:bodyPr anchor="ctr" anchorCtr="0"/>
          <a:lstStyle>
            <a:lvl1pPr algn="ctr">
              <a:defRPr sz="3600"/>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1C058803-BCE3-4A82-AAFB-516E47A56C62}"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8" name="Platshållare för bild 17">
            <a:extLst>
              <a:ext uri="{FF2B5EF4-FFF2-40B4-BE49-F238E27FC236}">
                <a16:creationId xmlns:a16="http://schemas.microsoft.com/office/drawing/2014/main" id="{3009D5E8-7E0C-7CA1-28CD-0C70E33460B3}"/>
              </a:ext>
            </a:extLst>
          </p:cNvPr>
          <p:cNvSpPr>
            <a:spLocks noGrp="1"/>
          </p:cNvSpPr>
          <p:nvPr>
            <p:ph type="pic" sz="quarter" idx="17"/>
          </p:nvPr>
        </p:nvSpPr>
        <p:spPr>
          <a:xfrm>
            <a:off x="358140" y="351471"/>
            <a:ext cx="5210811" cy="5263517"/>
          </a:xfrm>
          <a:custGeom>
            <a:avLst/>
            <a:gdLst>
              <a:gd name="connsiteX0" fmla="*/ 103172 w 5210811"/>
              <a:gd name="connsiteY0" fmla="*/ 0 h 5263517"/>
              <a:gd name="connsiteX1" fmla="*/ 1733289 w 5210811"/>
              <a:gd name="connsiteY1" fmla="*/ 0 h 5263517"/>
              <a:gd name="connsiteX2" fmla="*/ 3477523 w 5210811"/>
              <a:gd name="connsiteY2" fmla="*/ 0 h 5263517"/>
              <a:gd name="connsiteX3" fmla="*/ 5107640 w 5210811"/>
              <a:gd name="connsiteY3" fmla="*/ 0 h 5263517"/>
              <a:gd name="connsiteX4" fmla="*/ 5210811 w 5210811"/>
              <a:gd name="connsiteY4" fmla="*/ 103171 h 5263517"/>
              <a:gd name="connsiteX5" fmla="*/ 5210811 w 5210811"/>
              <a:gd name="connsiteY5" fmla="*/ 2236829 h 5263517"/>
              <a:gd name="connsiteX6" fmla="*/ 5210810 w 5210811"/>
              <a:gd name="connsiteY6" fmla="*/ 2236834 h 5263517"/>
              <a:gd name="connsiteX7" fmla="*/ 5210810 w 5210811"/>
              <a:gd name="connsiteY7" fmla="*/ 3026371 h 5263517"/>
              <a:gd name="connsiteX8" fmla="*/ 5210810 w 5210811"/>
              <a:gd name="connsiteY8" fmla="*/ 3815059 h 5263517"/>
              <a:gd name="connsiteX9" fmla="*/ 5210810 w 5210811"/>
              <a:gd name="connsiteY9" fmla="*/ 5160029 h 5263517"/>
              <a:gd name="connsiteX10" fmla="*/ 5107639 w 5210811"/>
              <a:gd name="connsiteY10" fmla="*/ 5263200 h 5263517"/>
              <a:gd name="connsiteX11" fmla="*/ 3479092 w 5210811"/>
              <a:gd name="connsiteY11" fmla="*/ 5263200 h 5263517"/>
              <a:gd name="connsiteX12" fmla="*/ 3477522 w 5210811"/>
              <a:gd name="connsiteY12" fmla="*/ 5263517 h 5263517"/>
              <a:gd name="connsiteX13" fmla="*/ 103171 w 5210811"/>
              <a:gd name="connsiteY13" fmla="*/ 5263517 h 5263517"/>
              <a:gd name="connsiteX14" fmla="*/ 0 w 5210811"/>
              <a:gd name="connsiteY14" fmla="*/ 5160346 h 5263517"/>
              <a:gd name="connsiteX15" fmla="*/ 0 w 5210811"/>
              <a:gd name="connsiteY15" fmla="*/ 3026688 h 5263517"/>
              <a:gd name="connsiteX16" fmla="*/ 0 w 5210811"/>
              <a:gd name="connsiteY16" fmla="*/ 3026688 h 5263517"/>
              <a:gd name="connsiteX17" fmla="*/ 0 w 5210811"/>
              <a:gd name="connsiteY17" fmla="*/ 1871029 h 5263517"/>
              <a:gd name="connsiteX18" fmla="*/ 1 w 5210811"/>
              <a:gd name="connsiteY18" fmla="*/ 1871029 h 5263517"/>
              <a:gd name="connsiteX19" fmla="*/ 1 w 5210811"/>
              <a:gd name="connsiteY19" fmla="*/ 103171 h 5263517"/>
              <a:gd name="connsiteX20" fmla="*/ 103172 w 5210811"/>
              <a:gd name="connsiteY20" fmla="*/ 0 h 526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10811" h="5263517">
                <a:moveTo>
                  <a:pt x="103172" y="0"/>
                </a:moveTo>
                <a:lnTo>
                  <a:pt x="1733289" y="0"/>
                </a:lnTo>
                <a:lnTo>
                  <a:pt x="3477523" y="0"/>
                </a:lnTo>
                <a:lnTo>
                  <a:pt x="5107640" y="0"/>
                </a:lnTo>
                <a:cubicBezTo>
                  <a:pt x="5164620" y="0"/>
                  <a:pt x="5210811" y="46191"/>
                  <a:pt x="5210811" y="103171"/>
                </a:cubicBezTo>
                <a:lnTo>
                  <a:pt x="5210811" y="2236829"/>
                </a:lnTo>
                <a:lnTo>
                  <a:pt x="5210810" y="2236834"/>
                </a:lnTo>
                <a:lnTo>
                  <a:pt x="5210810" y="3026371"/>
                </a:lnTo>
                <a:lnTo>
                  <a:pt x="5210810" y="3815059"/>
                </a:lnTo>
                <a:lnTo>
                  <a:pt x="5210810" y="5160029"/>
                </a:lnTo>
                <a:cubicBezTo>
                  <a:pt x="5210810" y="5217009"/>
                  <a:pt x="5164619" y="5263200"/>
                  <a:pt x="5107639" y="5263200"/>
                </a:cubicBezTo>
                <a:lnTo>
                  <a:pt x="3479092" y="5263200"/>
                </a:lnTo>
                <a:lnTo>
                  <a:pt x="3477522" y="5263517"/>
                </a:lnTo>
                <a:lnTo>
                  <a:pt x="103171" y="5263517"/>
                </a:lnTo>
                <a:cubicBezTo>
                  <a:pt x="46191" y="5263517"/>
                  <a:pt x="0" y="5217326"/>
                  <a:pt x="0" y="5160346"/>
                </a:cubicBezTo>
                <a:lnTo>
                  <a:pt x="0" y="3026688"/>
                </a:lnTo>
                <a:lnTo>
                  <a:pt x="0" y="3026688"/>
                </a:lnTo>
                <a:lnTo>
                  <a:pt x="0" y="1871029"/>
                </a:lnTo>
                <a:lnTo>
                  <a:pt x="1" y="1871029"/>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Tree>
    <p:extLst>
      <p:ext uri="{BB962C8B-B14F-4D97-AF65-F5344CB8AC3E}">
        <p14:creationId xmlns:p14="http://schemas.microsoft.com/office/powerpoint/2010/main" val="133078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vänster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035F2C0C-B1FA-4591-9A4B-C63912AD50F2}"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97123EAB-6CE3-181B-218D-0EF1AD9A18CE}"/>
              </a:ext>
            </a:extLst>
          </p:cNvPr>
          <p:cNvSpPr>
            <a:spLocks noGrp="1"/>
          </p:cNvSpPr>
          <p:nvPr>
            <p:ph type="body" sz="quarter" idx="15"/>
          </p:nvPr>
        </p:nvSpPr>
        <p:spPr>
          <a:xfrm>
            <a:off x="7974014" y="657225"/>
            <a:ext cx="3579813" cy="4957763"/>
          </a:xfrm>
        </p:spPr>
        <p:txBody>
          <a:bodyPr/>
          <a:lstStyle>
            <a:lvl1pPr>
              <a:defRPr sz="1800"/>
            </a:lvl1pPr>
            <a:lvl2pPr>
              <a:defRPr sz="16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9">
            <a:extLst>
              <a:ext uri="{FF2B5EF4-FFF2-40B4-BE49-F238E27FC236}">
                <a16:creationId xmlns:a16="http://schemas.microsoft.com/office/drawing/2014/main" id="{FE78225C-3E61-700E-53DC-E76E7DDB0F74}"/>
              </a:ext>
            </a:extLst>
          </p:cNvPr>
          <p:cNvSpPr>
            <a:spLocks noGrp="1"/>
          </p:cNvSpPr>
          <p:nvPr>
            <p:ph type="pic" sz="quarter" idx="20"/>
          </p:nvPr>
        </p:nvSpPr>
        <p:spPr>
          <a:xfrm>
            <a:off x="358140" y="351471"/>
            <a:ext cx="6899910" cy="5263517"/>
          </a:xfrm>
          <a:custGeom>
            <a:avLst/>
            <a:gdLst>
              <a:gd name="connsiteX0" fmla="*/ 1592882 w 6899910"/>
              <a:gd name="connsiteY0" fmla="*/ 0 h 5263517"/>
              <a:gd name="connsiteX1" fmla="*/ 3422388 w 6899910"/>
              <a:gd name="connsiteY1" fmla="*/ 0 h 5263517"/>
              <a:gd name="connsiteX2" fmla="*/ 4967233 w 6899910"/>
              <a:gd name="connsiteY2" fmla="*/ 0 h 5263517"/>
              <a:gd name="connsiteX3" fmla="*/ 6796739 w 6899910"/>
              <a:gd name="connsiteY3" fmla="*/ 0 h 5263517"/>
              <a:gd name="connsiteX4" fmla="*/ 6899910 w 6899910"/>
              <a:gd name="connsiteY4" fmla="*/ 103171 h 5263517"/>
              <a:gd name="connsiteX5" fmla="*/ 6899910 w 6899910"/>
              <a:gd name="connsiteY5" fmla="*/ 406384 h 5263517"/>
              <a:gd name="connsiteX6" fmla="*/ 6899910 w 6899910"/>
              <a:gd name="connsiteY6" fmla="*/ 2021841 h 5263517"/>
              <a:gd name="connsiteX7" fmla="*/ 6899910 w 6899910"/>
              <a:gd name="connsiteY7" fmla="*/ 2236829 h 5263517"/>
              <a:gd name="connsiteX8" fmla="*/ 6899910 w 6899910"/>
              <a:gd name="connsiteY8" fmla="*/ 2325054 h 5263517"/>
              <a:gd name="connsiteX9" fmla="*/ 6899910 w 6899910"/>
              <a:gd name="connsiteY9" fmla="*/ 2540042 h 5263517"/>
              <a:gd name="connsiteX10" fmla="*/ 6899910 w 6899910"/>
              <a:gd name="connsiteY10" fmla="*/ 2723475 h 5263517"/>
              <a:gd name="connsiteX11" fmla="*/ 6899910 w 6899910"/>
              <a:gd name="connsiteY11" fmla="*/ 3022626 h 5263517"/>
              <a:gd name="connsiteX12" fmla="*/ 6899910 w 6899910"/>
              <a:gd name="connsiteY12" fmla="*/ 3026688 h 5263517"/>
              <a:gd name="connsiteX13" fmla="*/ 6899910 w 6899910"/>
              <a:gd name="connsiteY13" fmla="*/ 3325839 h 5263517"/>
              <a:gd name="connsiteX14" fmla="*/ 6899910 w 6899910"/>
              <a:gd name="connsiteY14" fmla="*/ 4857133 h 5263517"/>
              <a:gd name="connsiteX15" fmla="*/ 6899910 w 6899910"/>
              <a:gd name="connsiteY15" fmla="*/ 5160346 h 5263517"/>
              <a:gd name="connsiteX16" fmla="*/ 6796739 w 6899910"/>
              <a:gd name="connsiteY16" fmla="*/ 5263517 h 5263517"/>
              <a:gd name="connsiteX17" fmla="*/ 5307028 w 6899910"/>
              <a:gd name="connsiteY17" fmla="*/ 5263517 h 5263517"/>
              <a:gd name="connsiteX18" fmla="*/ 4967233 w 6899910"/>
              <a:gd name="connsiteY18" fmla="*/ 5263517 h 5263517"/>
              <a:gd name="connsiteX19" fmla="*/ 3477522 w 6899910"/>
              <a:gd name="connsiteY19" fmla="*/ 5263517 h 5263517"/>
              <a:gd name="connsiteX20" fmla="*/ 3422388 w 6899910"/>
              <a:gd name="connsiteY20" fmla="*/ 5263517 h 5263517"/>
              <a:gd name="connsiteX21" fmla="*/ 1932677 w 6899910"/>
              <a:gd name="connsiteY21" fmla="*/ 5263517 h 5263517"/>
              <a:gd name="connsiteX22" fmla="*/ 1592882 w 6899910"/>
              <a:gd name="connsiteY22" fmla="*/ 5263517 h 5263517"/>
              <a:gd name="connsiteX23" fmla="*/ 103171 w 6899910"/>
              <a:gd name="connsiteY23" fmla="*/ 5263517 h 5263517"/>
              <a:gd name="connsiteX24" fmla="*/ 0 w 6899910"/>
              <a:gd name="connsiteY24" fmla="*/ 5160346 h 5263517"/>
              <a:gd name="connsiteX25" fmla="*/ 0 w 6899910"/>
              <a:gd name="connsiteY25" fmla="*/ 4857134 h 5263517"/>
              <a:gd name="connsiteX26" fmla="*/ 0 w 6899910"/>
              <a:gd name="connsiteY26" fmla="*/ 4857133 h 5263517"/>
              <a:gd name="connsiteX27" fmla="*/ 0 w 6899910"/>
              <a:gd name="connsiteY27" fmla="*/ 3022626 h 5263517"/>
              <a:gd name="connsiteX28" fmla="*/ 0 w 6899910"/>
              <a:gd name="connsiteY28" fmla="*/ 2723475 h 5263517"/>
              <a:gd name="connsiteX29" fmla="*/ 0 w 6899910"/>
              <a:gd name="connsiteY29" fmla="*/ 2236829 h 5263517"/>
              <a:gd name="connsiteX30" fmla="*/ 0 w 6899910"/>
              <a:gd name="connsiteY30" fmla="*/ 2021841 h 5263517"/>
              <a:gd name="connsiteX31" fmla="*/ 0 w 6899910"/>
              <a:gd name="connsiteY31" fmla="*/ 103171 h 5263517"/>
              <a:gd name="connsiteX32" fmla="*/ 103171 w 6899910"/>
              <a:gd name="connsiteY32" fmla="*/ 0 h 5263517"/>
              <a:gd name="connsiteX33" fmla="*/ 1592882 w 6899910"/>
              <a:gd name="connsiteY33" fmla="*/ 0 h 526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99910" h="5263517">
                <a:moveTo>
                  <a:pt x="1592882" y="0"/>
                </a:moveTo>
                <a:lnTo>
                  <a:pt x="3422388" y="0"/>
                </a:lnTo>
                <a:lnTo>
                  <a:pt x="4967233" y="0"/>
                </a:lnTo>
                <a:lnTo>
                  <a:pt x="6796739" y="0"/>
                </a:lnTo>
                <a:cubicBezTo>
                  <a:pt x="6853719" y="0"/>
                  <a:pt x="6899910" y="46191"/>
                  <a:pt x="6899910" y="103171"/>
                </a:cubicBezTo>
                <a:lnTo>
                  <a:pt x="6899910" y="406384"/>
                </a:lnTo>
                <a:lnTo>
                  <a:pt x="6899910" y="2021841"/>
                </a:lnTo>
                <a:lnTo>
                  <a:pt x="6899910" y="2236829"/>
                </a:lnTo>
                <a:lnTo>
                  <a:pt x="6899910" y="2325054"/>
                </a:lnTo>
                <a:lnTo>
                  <a:pt x="6899910" y="2540042"/>
                </a:lnTo>
                <a:lnTo>
                  <a:pt x="6899910" y="2723475"/>
                </a:lnTo>
                <a:lnTo>
                  <a:pt x="6899910" y="3022626"/>
                </a:lnTo>
                <a:lnTo>
                  <a:pt x="6899910" y="3026688"/>
                </a:lnTo>
                <a:lnTo>
                  <a:pt x="6899910" y="3325839"/>
                </a:lnTo>
                <a:lnTo>
                  <a:pt x="6899910" y="4857133"/>
                </a:lnTo>
                <a:lnTo>
                  <a:pt x="6899910" y="5160346"/>
                </a:lnTo>
                <a:cubicBezTo>
                  <a:pt x="6899910" y="5217326"/>
                  <a:pt x="6853719" y="5263517"/>
                  <a:pt x="6796739" y="5263517"/>
                </a:cubicBezTo>
                <a:lnTo>
                  <a:pt x="5307028" y="5263517"/>
                </a:lnTo>
                <a:lnTo>
                  <a:pt x="4967233" y="5263517"/>
                </a:lnTo>
                <a:lnTo>
                  <a:pt x="3477522" y="5263517"/>
                </a:lnTo>
                <a:lnTo>
                  <a:pt x="3422388" y="5263517"/>
                </a:lnTo>
                <a:lnTo>
                  <a:pt x="1932677" y="5263517"/>
                </a:lnTo>
                <a:lnTo>
                  <a:pt x="1592882" y="5263517"/>
                </a:lnTo>
                <a:lnTo>
                  <a:pt x="103171" y="5263517"/>
                </a:lnTo>
                <a:cubicBezTo>
                  <a:pt x="46191" y="5263517"/>
                  <a:pt x="0" y="5217326"/>
                  <a:pt x="0" y="5160346"/>
                </a:cubicBezTo>
                <a:lnTo>
                  <a:pt x="0" y="4857134"/>
                </a:lnTo>
                <a:lnTo>
                  <a:pt x="0" y="4857133"/>
                </a:lnTo>
                <a:lnTo>
                  <a:pt x="0" y="3022626"/>
                </a:lnTo>
                <a:lnTo>
                  <a:pt x="0" y="2723475"/>
                </a:lnTo>
                <a:lnTo>
                  <a:pt x="0" y="2236829"/>
                </a:lnTo>
                <a:lnTo>
                  <a:pt x="0" y="2021841"/>
                </a:lnTo>
                <a:lnTo>
                  <a:pt x="0" y="103171"/>
                </a:lnTo>
                <a:cubicBezTo>
                  <a:pt x="0" y="46191"/>
                  <a:pt x="46191" y="0"/>
                  <a:pt x="103171" y="0"/>
                </a:cubicBezTo>
                <a:lnTo>
                  <a:pt x="1592882" y="0"/>
                </a:ln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Tree>
    <p:extLst>
      <p:ext uri="{BB962C8B-B14F-4D97-AF65-F5344CB8AC3E}">
        <p14:creationId xmlns:p14="http://schemas.microsoft.com/office/powerpoint/2010/main" val="3429637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ch bild höger">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14BC44B4-8C22-47B2-8D5E-E094A560E5D8}"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4B0CB538-7B48-97FE-2A62-8B77FE5819F5}"/>
              </a:ext>
            </a:extLst>
          </p:cNvPr>
          <p:cNvSpPr>
            <a:spLocks noGrp="1"/>
          </p:cNvSpPr>
          <p:nvPr>
            <p:ph type="body" sz="quarter" idx="15"/>
          </p:nvPr>
        </p:nvSpPr>
        <p:spPr>
          <a:xfrm>
            <a:off x="636587" y="657225"/>
            <a:ext cx="4878000" cy="4957763"/>
          </a:xfrm>
        </p:spPr>
        <p:txBody>
          <a:bodyPr anchor="b" anchorCtr="0"/>
          <a:lstStyle>
            <a:lvl1pPr marL="0" indent="0">
              <a:buNone/>
              <a:defRPr sz="1800"/>
            </a:lvl1pPr>
          </a:lstStyle>
          <a:p>
            <a:pPr lvl="0"/>
            <a:r>
              <a:rPr lang="sv-SE"/>
              <a:t>Klicka här för att ändra format på bakgrundstexten</a:t>
            </a:r>
          </a:p>
        </p:txBody>
      </p:sp>
      <p:sp>
        <p:nvSpPr>
          <p:cNvPr id="20" name="Platshållare för bild 19">
            <a:extLst>
              <a:ext uri="{FF2B5EF4-FFF2-40B4-BE49-F238E27FC236}">
                <a16:creationId xmlns:a16="http://schemas.microsoft.com/office/drawing/2014/main" id="{E1B880B5-B265-8A00-A2AE-2240A43C4AAB}"/>
              </a:ext>
            </a:extLst>
          </p:cNvPr>
          <p:cNvSpPr>
            <a:spLocks noGrp="1"/>
          </p:cNvSpPr>
          <p:nvPr>
            <p:ph type="pic" sz="quarter" idx="18"/>
          </p:nvPr>
        </p:nvSpPr>
        <p:spPr>
          <a:xfrm>
            <a:off x="6144506" y="654684"/>
            <a:ext cx="5410199" cy="4960304"/>
          </a:xfrm>
          <a:custGeom>
            <a:avLst/>
            <a:gdLst>
              <a:gd name="connsiteX0" fmla="*/ 103171 w 5410199"/>
              <a:gd name="connsiteY0" fmla="*/ 0 h 4960304"/>
              <a:gd name="connsiteX1" fmla="*/ 1932677 w 5410199"/>
              <a:gd name="connsiteY1" fmla="*/ 0 h 4960304"/>
              <a:gd name="connsiteX2" fmla="*/ 3477522 w 5410199"/>
              <a:gd name="connsiteY2" fmla="*/ 0 h 4960304"/>
              <a:gd name="connsiteX3" fmla="*/ 5307028 w 5410199"/>
              <a:gd name="connsiteY3" fmla="*/ 0 h 4960304"/>
              <a:gd name="connsiteX4" fmla="*/ 5410199 w 5410199"/>
              <a:gd name="connsiteY4" fmla="*/ 103171 h 4960304"/>
              <a:gd name="connsiteX5" fmla="*/ 5410199 w 5410199"/>
              <a:gd name="connsiteY5" fmla="*/ 2021841 h 4960304"/>
              <a:gd name="connsiteX6" fmla="*/ 5410199 w 5410199"/>
              <a:gd name="connsiteY6" fmla="*/ 2236829 h 4960304"/>
              <a:gd name="connsiteX7" fmla="*/ 5410199 w 5410199"/>
              <a:gd name="connsiteY7" fmla="*/ 2723475 h 4960304"/>
              <a:gd name="connsiteX8" fmla="*/ 5410199 w 5410199"/>
              <a:gd name="connsiteY8" fmla="*/ 3022626 h 4960304"/>
              <a:gd name="connsiteX9" fmla="*/ 5410199 w 5410199"/>
              <a:gd name="connsiteY9" fmla="*/ 4857133 h 4960304"/>
              <a:gd name="connsiteX10" fmla="*/ 5307028 w 5410199"/>
              <a:gd name="connsiteY10" fmla="*/ 4960304 h 4960304"/>
              <a:gd name="connsiteX11" fmla="*/ 3477522 w 5410199"/>
              <a:gd name="connsiteY11" fmla="*/ 4960304 h 4960304"/>
              <a:gd name="connsiteX12" fmla="*/ 1932677 w 5410199"/>
              <a:gd name="connsiteY12" fmla="*/ 4960304 h 4960304"/>
              <a:gd name="connsiteX13" fmla="*/ 103171 w 5410199"/>
              <a:gd name="connsiteY13" fmla="*/ 4960304 h 4960304"/>
              <a:gd name="connsiteX14" fmla="*/ 0 w 5410199"/>
              <a:gd name="connsiteY14" fmla="*/ 4857133 h 4960304"/>
              <a:gd name="connsiteX15" fmla="*/ 0 w 5410199"/>
              <a:gd name="connsiteY15" fmla="*/ 3022626 h 4960304"/>
              <a:gd name="connsiteX16" fmla="*/ 0 w 5410199"/>
              <a:gd name="connsiteY16" fmla="*/ 2723475 h 4960304"/>
              <a:gd name="connsiteX17" fmla="*/ 0 w 5410199"/>
              <a:gd name="connsiteY17" fmla="*/ 2236829 h 4960304"/>
              <a:gd name="connsiteX18" fmla="*/ 0 w 5410199"/>
              <a:gd name="connsiteY18" fmla="*/ 2021841 h 4960304"/>
              <a:gd name="connsiteX19" fmla="*/ 0 w 5410199"/>
              <a:gd name="connsiteY19" fmla="*/ 103171 h 4960304"/>
              <a:gd name="connsiteX20" fmla="*/ 103171 w 5410199"/>
              <a:gd name="connsiteY20" fmla="*/ 0 h 496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10199" h="4960304">
                <a:moveTo>
                  <a:pt x="103171" y="0"/>
                </a:moveTo>
                <a:lnTo>
                  <a:pt x="1932677" y="0"/>
                </a:lnTo>
                <a:lnTo>
                  <a:pt x="3477522" y="0"/>
                </a:lnTo>
                <a:lnTo>
                  <a:pt x="5307028" y="0"/>
                </a:lnTo>
                <a:cubicBezTo>
                  <a:pt x="5364008" y="0"/>
                  <a:pt x="5410199" y="46191"/>
                  <a:pt x="5410199" y="103171"/>
                </a:cubicBezTo>
                <a:lnTo>
                  <a:pt x="5410199" y="2021841"/>
                </a:lnTo>
                <a:lnTo>
                  <a:pt x="5410199" y="2236829"/>
                </a:lnTo>
                <a:lnTo>
                  <a:pt x="5410199" y="2723475"/>
                </a:lnTo>
                <a:lnTo>
                  <a:pt x="5410199" y="3022626"/>
                </a:lnTo>
                <a:lnTo>
                  <a:pt x="5410199" y="4857133"/>
                </a:lnTo>
                <a:cubicBezTo>
                  <a:pt x="5410199" y="4914113"/>
                  <a:pt x="5364008" y="4960304"/>
                  <a:pt x="5307028" y="4960304"/>
                </a:cubicBezTo>
                <a:lnTo>
                  <a:pt x="3477522" y="4960304"/>
                </a:lnTo>
                <a:lnTo>
                  <a:pt x="1932677" y="4960304"/>
                </a:lnTo>
                <a:lnTo>
                  <a:pt x="103171" y="4960304"/>
                </a:lnTo>
                <a:cubicBezTo>
                  <a:pt x="46191" y="4960304"/>
                  <a:pt x="0" y="4914113"/>
                  <a:pt x="0" y="4857133"/>
                </a:cubicBezTo>
                <a:lnTo>
                  <a:pt x="0" y="3022626"/>
                </a:lnTo>
                <a:lnTo>
                  <a:pt x="0" y="2723475"/>
                </a:lnTo>
                <a:lnTo>
                  <a:pt x="0" y="2236829"/>
                </a:lnTo>
                <a:lnTo>
                  <a:pt x="0" y="2021841"/>
                </a:lnTo>
                <a:lnTo>
                  <a:pt x="0" y="103171"/>
                </a:lnTo>
                <a:cubicBezTo>
                  <a:pt x="0" y="46191"/>
                  <a:pt x="46191" y="0"/>
                  <a:pt x="103171"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Tree>
    <p:extLst>
      <p:ext uri="{BB962C8B-B14F-4D97-AF65-F5344CB8AC3E}">
        <p14:creationId xmlns:p14="http://schemas.microsoft.com/office/powerpoint/2010/main" val="3711059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med rubrik och bild höger">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0F60022-E85D-4403-BA54-2063477BCA37}"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4B0CB538-7B48-97FE-2A62-8B77FE5819F5}"/>
              </a:ext>
            </a:extLst>
          </p:cNvPr>
          <p:cNvSpPr>
            <a:spLocks noGrp="1"/>
          </p:cNvSpPr>
          <p:nvPr>
            <p:ph type="body" sz="quarter" idx="15"/>
          </p:nvPr>
        </p:nvSpPr>
        <p:spPr>
          <a:xfrm>
            <a:off x="636587" y="1734532"/>
            <a:ext cx="4878000" cy="3880456"/>
          </a:xfrm>
        </p:spPr>
        <p:txBody>
          <a:bodyPr anchor="t" anchorCtr="0"/>
          <a:lstStyle>
            <a:lvl1pPr marL="0" indent="0">
              <a:buNone/>
              <a:defRPr sz="1800"/>
            </a:lvl1pPr>
          </a:lstStyle>
          <a:p>
            <a:pPr lvl="0"/>
            <a:r>
              <a:rPr lang="sv-SE"/>
              <a:t>Klicka här för att ändra format på bakgrundstexten</a:t>
            </a:r>
          </a:p>
        </p:txBody>
      </p:sp>
      <p:sp>
        <p:nvSpPr>
          <p:cNvPr id="20" name="Platshållare för bild 19">
            <a:extLst>
              <a:ext uri="{FF2B5EF4-FFF2-40B4-BE49-F238E27FC236}">
                <a16:creationId xmlns:a16="http://schemas.microsoft.com/office/drawing/2014/main" id="{E1B880B5-B265-8A00-A2AE-2240A43C4AAB}"/>
              </a:ext>
            </a:extLst>
          </p:cNvPr>
          <p:cNvSpPr>
            <a:spLocks noGrp="1"/>
          </p:cNvSpPr>
          <p:nvPr>
            <p:ph type="pic" sz="quarter" idx="18"/>
          </p:nvPr>
        </p:nvSpPr>
        <p:spPr>
          <a:xfrm>
            <a:off x="6144506" y="654684"/>
            <a:ext cx="5410199" cy="4960304"/>
          </a:xfrm>
          <a:custGeom>
            <a:avLst/>
            <a:gdLst>
              <a:gd name="connsiteX0" fmla="*/ 103171 w 5410199"/>
              <a:gd name="connsiteY0" fmla="*/ 0 h 4960304"/>
              <a:gd name="connsiteX1" fmla="*/ 1932677 w 5410199"/>
              <a:gd name="connsiteY1" fmla="*/ 0 h 4960304"/>
              <a:gd name="connsiteX2" fmla="*/ 3477522 w 5410199"/>
              <a:gd name="connsiteY2" fmla="*/ 0 h 4960304"/>
              <a:gd name="connsiteX3" fmla="*/ 5307028 w 5410199"/>
              <a:gd name="connsiteY3" fmla="*/ 0 h 4960304"/>
              <a:gd name="connsiteX4" fmla="*/ 5410199 w 5410199"/>
              <a:gd name="connsiteY4" fmla="*/ 103171 h 4960304"/>
              <a:gd name="connsiteX5" fmla="*/ 5410199 w 5410199"/>
              <a:gd name="connsiteY5" fmla="*/ 2021841 h 4960304"/>
              <a:gd name="connsiteX6" fmla="*/ 5410199 w 5410199"/>
              <a:gd name="connsiteY6" fmla="*/ 2236829 h 4960304"/>
              <a:gd name="connsiteX7" fmla="*/ 5410199 w 5410199"/>
              <a:gd name="connsiteY7" fmla="*/ 2723475 h 4960304"/>
              <a:gd name="connsiteX8" fmla="*/ 5410199 w 5410199"/>
              <a:gd name="connsiteY8" fmla="*/ 3022626 h 4960304"/>
              <a:gd name="connsiteX9" fmla="*/ 5410199 w 5410199"/>
              <a:gd name="connsiteY9" fmla="*/ 4857133 h 4960304"/>
              <a:gd name="connsiteX10" fmla="*/ 5307028 w 5410199"/>
              <a:gd name="connsiteY10" fmla="*/ 4960304 h 4960304"/>
              <a:gd name="connsiteX11" fmla="*/ 3477522 w 5410199"/>
              <a:gd name="connsiteY11" fmla="*/ 4960304 h 4960304"/>
              <a:gd name="connsiteX12" fmla="*/ 1932677 w 5410199"/>
              <a:gd name="connsiteY12" fmla="*/ 4960304 h 4960304"/>
              <a:gd name="connsiteX13" fmla="*/ 103171 w 5410199"/>
              <a:gd name="connsiteY13" fmla="*/ 4960304 h 4960304"/>
              <a:gd name="connsiteX14" fmla="*/ 0 w 5410199"/>
              <a:gd name="connsiteY14" fmla="*/ 4857133 h 4960304"/>
              <a:gd name="connsiteX15" fmla="*/ 0 w 5410199"/>
              <a:gd name="connsiteY15" fmla="*/ 3022626 h 4960304"/>
              <a:gd name="connsiteX16" fmla="*/ 0 w 5410199"/>
              <a:gd name="connsiteY16" fmla="*/ 2723475 h 4960304"/>
              <a:gd name="connsiteX17" fmla="*/ 0 w 5410199"/>
              <a:gd name="connsiteY17" fmla="*/ 2236829 h 4960304"/>
              <a:gd name="connsiteX18" fmla="*/ 0 w 5410199"/>
              <a:gd name="connsiteY18" fmla="*/ 2021841 h 4960304"/>
              <a:gd name="connsiteX19" fmla="*/ 0 w 5410199"/>
              <a:gd name="connsiteY19" fmla="*/ 103171 h 4960304"/>
              <a:gd name="connsiteX20" fmla="*/ 103171 w 5410199"/>
              <a:gd name="connsiteY20" fmla="*/ 0 h 496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10199" h="4960304">
                <a:moveTo>
                  <a:pt x="103171" y="0"/>
                </a:moveTo>
                <a:lnTo>
                  <a:pt x="1932677" y="0"/>
                </a:lnTo>
                <a:lnTo>
                  <a:pt x="3477522" y="0"/>
                </a:lnTo>
                <a:lnTo>
                  <a:pt x="5307028" y="0"/>
                </a:lnTo>
                <a:cubicBezTo>
                  <a:pt x="5364008" y="0"/>
                  <a:pt x="5410199" y="46191"/>
                  <a:pt x="5410199" y="103171"/>
                </a:cubicBezTo>
                <a:lnTo>
                  <a:pt x="5410199" y="2021841"/>
                </a:lnTo>
                <a:lnTo>
                  <a:pt x="5410199" y="2236829"/>
                </a:lnTo>
                <a:lnTo>
                  <a:pt x="5410199" y="2723475"/>
                </a:lnTo>
                <a:lnTo>
                  <a:pt x="5410199" y="3022626"/>
                </a:lnTo>
                <a:lnTo>
                  <a:pt x="5410199" y="4857133"/>
                </a:lnTo>
                <a:cubicBezTo>
                  <a:pt x="5410199" y="4914113"/>
                  <a:pt x="5364008" y="4960304"/>
                  <a:pt x="5307028" y="4960304"/>
                </a:cubicBezTo>
                <a:lnTo>
                  <a:pt x="3477522" y="4960304"/>
                </a:lnTo>
                <a:lnTo>
                  <a:pt x="1932677" y="4960304"/>
                </a:lnTo>
                <a:lnTo>
                  <a:pt x="103171" y="4960304"/>
                </a:lnTo>
                <a:cubicBezTo>
                  <a:pt x="46191" y="4960304"/>
                  <a:pt x="0" y="4914113"/>
                  <a:pt x="0" y="4857133"/>
                </a:cubicBezTo>
                <a:lnTo>
                  <a:pt x="0" y="3022626"/>
                </a:lnTo>
                <a:lnTo>
                  <a:pt x="0" y="2723475"/>
                </a:lnTo>
                <a:lnTo>
                  <a:pt x="0" y="2236829"/>
                </a:lnTo>
                <a:lnTo>
                  <a:pt x="0" y="2021841"/>
                </a:lnTo>
                <a:lnTo>
                  <a:pt x="0" y="103171"/>
                </a:lnTo>
                <a:cubicBezTo>
                  <a:pt x="0" y="46191"/>
                  <a:pt x="46191" y="0"/>
                  <a:pt x="103171"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2" name="Rubrik 1">
            <a:extLst>
              <a:ext uri="{FF2B5EF4-FFF2-40B4-BE49-F238E27FC236}">
                <a16:creationId xmlns:a16="http://schemas.microsoft.com/office/drawing/2014/main" id="{2D608D70-9580-4380-029D-CE7E5C512B1E}"/>
              </a:ext>
            </a:extLst>
          </p:cNvPr>
          <p:cNvSpPr>
            <a:spLocks noGrp="1"/>
          </p:cNvSpPr>
          <p:nvPr>
            <p:ph type="title"/>
          </p:nvPr>
        </p:nvSpPr>
        <p:spPr>
          <a:xfrm>
            <a:off x="636044" y="659606"/>
            <a:ext cx="4878000" cy="886390"/>
          </a:xfrm>
        </p:spPr>
        <p:txBody>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368867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5EB31597-A66E-4BBA-83DE-E3305702F6A0}"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text 7">
            <a:extLst>
              <a:ext uri="{FF2B5EF4-FFF2-40B4-BE49-F238E27FC236}">
                <a16:creationId xmlns:a16="http://schemas.microsoft.com/office/drawing/2014/main" id="{8A578F89-AD78-7C15-6092-3BFF50E5BF5D}"/>
              </a:ext>
            </a:extLst>
          </p:cNvPr>
          <p:cNvSpPr>
            <a:spLocks noGrp="1"/>
          </p:cNvSpPr>
          <p:nvPr>
            <p:ph type="body" sz="quarter" idx="13" hasCustomPrompt="1"/>
          </p:nvPr>
        </p:nvSpPr>
        <p:spPr>
          <a:xfrm>
            <a:off x="5429250" y="659606"/>
            <a:ext cx="6127200" cy="4955382"/>
          </a:xfrm>
        </p:spPr>
        <p:txBody>
          <a:bodyPr/>
          <a:lstStyle>
            <a:lvl1pPr marL="0" indent="0" defTabSz="747713">
              <a:lnSpc>
                <a:spcPct val="100000"/>
              </a:lnSpc>
              <a:spcBef>
                <a:spcPts val="3600"/>
              </a:spcBef>
              <a:spcAft>
                <a:spcPts val="0"/>
              </a:spcAft>
              <a:buNone/>
              <a:tabLst>
                <a:tab pos="6120000" algn="r"/>
              </a:tabLst>
              <a:defRPr baseline="0">
                <a:solidFill>
                  <a:schemeClr val="tx2"/>
                </a:solidFill>
              </a:defRPr>
            </a:lvl1pPr>
            <a:lvl2pPr marL="0" indent="0">
              <a:lnSpc>
                <a:spcPct val="100000"/>
              </a:lnSpc>
              <a:spcBef>
                <a:spcPts val="1300"/>
              </a:spcBef>
              <a:spcAft>
                <a:spcPts val="0"/>
              </a:spcAft>
              <a:buNone/>
              <a:tabLst>
                <a:tab pos="6120000" algn="r"/>
              </a:tabLst>
              <a:defRPr sz="1200" baseline="0">
                <a:solidFill>
                  <a:schemeClr val="tx2"/>
                </a:solidFill>
              </a:defRPr>
            </a:lvl2pPr>
          </a:lstStyle>
          <a:p>
            <a:pPr lvl="0"/>
            <a:r>
              <a:rPr lang="sv-SE"/>
              <a:t>Tryck </a:t>
            </a:r>
            <a:r>
              <a:rPr lang="sv-SE" err="1"/>
              <a:t>Tab</a:t>
            </a:r>
            <a:r>
              <a:rPr lang="sv-SE"/>
              <a:t> för att lägga in sidnummer</a:t>
            </a:r>
          </a:p>
          <a:p>
            <a:pPr lvl="1"/>
            <a:r>
              <a:rPr lang="sv-SE"/>
              <a:t>Nivå två</a:t>
            </a:r>
          </a:p>
        </p:txBody>
      </p:sp>
      <p:sp>
        <p:nvSpPr>
          <p:cNvPr id="11" name="Rubrik 10">
            <a:extLst>
              <a:ext uri="{FF2B5EF4-FFF2-40B4-BE49-F238E27FC236}">
                <a16:creationId xmlns:a16="http://schemas.microsoft.com/office/drawing/2014/main" id="{F7078908-DF79-1A41-B2CF-EB5BEC3F564A}"/>
              </a:ext>
            </a:extLst>
          </p:cNvPr>
          <p:cNvSpPr>
            <a:spLocks noGrp="1"/>
          </p:cNvSpPr>
          <p:nvPr>
            <p:ph type="title"/>
          </p:nvPr>
        </p:nvSpPr>
        <p:spPr/>
        <p:txBody>
          <a:bodyPr/>
          <a:lstStyle>
            <a:lvl1pPr>
              <a:defRPr baseline="0"/>
            </a:lvl1pPr>
          </a:lstStyle>
          <a:p>
            <a:r>
              <a:rPr lang="sv-SE"/>
              <a:t>Klicka här för att ändra mall för rubrikformat</a:t>
            </a:r>
          </a:p>
        </p:txBody>
      </p:sp>
      <p:sp>
        <p:nvSpPr>
          <p:cNvPr id="12" name="Rektangel 11">
            <a:extLst>
              <a:ext uri="{FF2B5EF4-FFF2-40B4-BE49-F238E27FC236}">
                <a16:creationId xmlns:a16="http://schemas.microsoft.com/office/drawing/2014/main" id="{AA047E13-95BC-66BB-5EE8-7D56D058FA56}"/>
              </a:ext>
            </a:extLst>
          </p:cNvPr>
          <p:cNvSpPr/>
          <p:nvPr userDrawn="1"/>
        </p:nvSpPr>
        <p:spPr>
          <a:xfrm>
            <a:off x="-3543300" y="0"/>
            <a:ext cx="3289300" cy="414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0" rtlCol="0" anchor="t" anchorCtr="0"/>
          <a:lstStyle/>
          <a:p>
            <a:pPr algn="l"/>
            <a:r>
              <a:rPr lang="sv-SE" sz="1500">
                <a:solidFill>
                  <a:schemeClr val="tx1"/>
                </a:solidFill>
                <a:cs typeface="Arial" panose="020B0604020202020204" pitchFamily="34" charset="0"/>
              </a:rPr>
              <a:t>För att lägga in sidnummer, skriv in texten på raden och klicka TAB. Då hamnar du på rätt position för att skriva in sidnummer.</a:t>
            </a:r>
          </a:p>
          <a:p>
            <a:pPr algn="l"/>
            <a:endParaRPr lang="sv-SE" sz="1500">
              <a:solidFill>
                <a:schemeClr val="tx1"/>
              </a:solidFill>
              <a:cs typeface="Arial" panose="020B0604020202020204" pitchFamily="34" charset="0"/>
            </a:endParaRPr>
          </a:p>
          <a:p>
            <a:pPr algn="l"/>
            <a:r>
              <a:rPr lang="sv-SE" sz="1500">
                <a:solidFill>
                  <a:schemeClr val="tx1"/>
                </a:solidFill>
                <a:cs typeface="Arial" panose="020B0604020202020204" pitchFamily="34" charset="0"/>
              </a:rPr>
              <a:t>För att få de olika nivåerna använder man sig av  ”Minska listnivå” och ”Öka listnivå” uppe i Startmenyn.</a:t>
            </a:r>
          </a:p>
        </p:txBody>
      </p:sp>
      <p:grpSp>
        <p:nvGrpSpPr>
          <p:cNvPr id="15" name="Grupp 14">
            <a:extLst>
              <a:ext uri="{FF2B5EF4-FFF2-40B4-BE49-F238E27FC236}">
                <a16:creationId xmlns:a16="http://schemas.microsoft.com/office/drawing/2014/main" id="{A7AD326B-F3EB-748A-1F7E-E828043C8256}"/>
              </a:ext>
            </a:extLst>
          </p:cNvPr>
          <p:cNvGrpSpPr/>
          <p:nvPr userDrawn="1"/>
        </p:nvGrpSpPr>
        <p:grpSpPr>
          <a:xfrm>
            <a:off x="-3374246" y="2654706"/>
            <a:ext cx="2909811" cy="1231494"/>
            <a:chOff x="-3374246" y="2654706"/>
            <a:chExt cx="1934553" cy="818744"/>
          </a:xfrm>
        </p:grpSpPr>
        <p:pic>
          <p:nvPicPr>
            <p:cNvPr id="13" name="Bildobjekt 12">
              <a:extLst>
                <a:ext uri="{FF2B5EF4-FFF2-40B4-BE49-F238E27FC236}">
                  <a16:creationId xmlns:a16="http://schemas.microsoft.com/office/drawing/2014/main" id="{44B28235-E44D-D59B-5B70-0EB41683BBB2}"/>
                </a:ext>
              </a:extLst>
            </p:cNvPr>
            <p:cNvPicPr>
              <a:picLocks noChangeAspect="1"/>
            </p:cNvPicPr>
            <p:nvPr userDrawn="1"/>
          </p:nvPicPr>
          <p:blipFill>
            <a:blip r:embed="rId2">
              <a:alphaModFix/>
            </a:blip>
            <a:srcRect/>
            <a:stretch/>
          </p:blipFill>
          <p:spPr>
            <a:xfrm>
              <a:off x="-3374246" y="2654706"/>
              <a:ext cx="1934553" cy="818744"/>
            </a:xfrm>
            <a:prstGeom prst="rect">
              <a:avLst/>
            </a:prstGeom>
            <a:ln>
              <a:solidFill>
                <a:schemeClr val="bg1">
                  <a:lumMod val="75000"/>
                  <a:alpha val="41000"/>
                </a:schemeClr>
              </a:solidFill>
            </a:ln>
          </p:spPr>
        </p:pic>
        <p:sp>
          <p:nvSpPr>
            <p:cNvPr id="14" name="Rektangel 13">
              <a:extLst>
                <a:ext uri="{FF2B5EF4-FFF2-40B4-BE49-F238E27FC236}">
                  <a16:creationId xmlns:a16="http://schemas.microsoft.com/office/drawing/2014/main" id="{F02E1727-EEC0-54B0-2C99-A30335C943CD}"/>
                </a:ext>
              </a:extLst>
            </p:cNvPr>
            <p:cNvSpPr/>
            <p:nvPr userDrawn="1"/>
          </p:nvSpPr>
          <p:spPr>
            <a:xfrm>
              <a:off x="-2622550" y="2681288"/>
              <a:ext cx="457200" cy="28813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grpSp>
    </p:spTree>
    <p:extLst>
      <p:ext uri="{BB962C8B-B14F-4D97-AF65-F5344CB8AC3E}">
        <p14:creationId xmlns:p14="http://schemas.microsoft.com/office/powerpoint/2010/main" val="4128142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ch två bilder">
    <p:spTree>
      <p:nvGrpSpPr>
        <p:cNvPr id="1" name=""/>
        <p:cNvGrpSpPr/>
        <p:nvPr/>
      </p:nvGrpSpPr>
      <p:grpSpPr>
        <a:xfrm>
          <a:off x="0" y="0"/>
          <a:ext cx="0" cy="0"/>
          <a:chOff x="0" y="0"/>
          <a:chExt cx="0" cy="0"/>
        </a:xfrm>
      </p:grpSpPr>
      <p:sp>
        <p:nvSpPr>
          <p:cNvPr id="31" name="Platshållare för bild 30">
            <a:extLst>
              <a:ext uri="{FF2B5EF4-FFF2-40B4-BE49-F238E27FC236}">
                <a16:creationId xmlns:a16="http://schemas.microsoft.com/office/drawing/2014/main" id="{AD7E2A3D-496C-56F6-3C82-A1E718E1325F}"/>
              </a:ext>
            </a:extLst>
          </p:cNvPr>
          <p:cNvSpPr>
            <a:spLocks noGrp="1"/>
          </p:cNvSpPr>
          <p:nvPr>
            <p:ph type="pic" sz="quarter" idx="17"/>
          </p:nvPr>
        </p:nvSpPr>
        <p:spPr>
          <a:xfrm>
            <a:off x="7974010" y="657225"/>
            <a:ext cx="3580694"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9EBAB53-5A83-4433-A1A7-2EF2F13A691B}"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Platshållare för text 11">
            <a:extLst>
              <a:ext uri="{FF2B5EF4-FFF2-40B4-BE49-F238E27FC236}">
                <a16:creationId xmlns:a16="http://schemas.microsoft.com/office/drawing/2014/main" id="{C0A99E05-9692-F1E6-4B54-3243FFFAAEC5}"/>
              </a:ext>
            </a:extLst>
          </p:cNvPr>
          <p:cNvSpPr>
            <a:spLocks noGrp="1"/>
          </p:cNvSpPr>
          <p:nvPr>
            <p:ph type="body" sz="quarter" idx="15"/>
          </p:nvPr>
        </p:nvSpPr>
        <p:spPr>
          <a:xfrm>
            <a:off x="636585" y="657224"/>
            <a:ext cx="5410199" cy="2426400"/>
          </a:xfrm>
        </p:spPr>
        <p:txBody>
          <a:bodyPr/>
          <a:lstStyle>
            <a:lvl1pPr>
              <a:defRPr sz="1800" baseline="0"/>
            </a:lvl1pPr>
            <a:lvl2pPr>
              <a:defRPr sz="1600" baseline="0"/>
            </a:lvl2pPr>
            <a:lvl3pPr>
              <a:defRPr sz="1400" baseline="0"/>
            </a:lvl3pPr>
            <a:lvl4pPr>
              <a:defRPr sz="1400" baseline="0"/>
            </a:lvl4pPr>
            <a:lvl5pPr>
              <a:defRPr sz="1400" baseline="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2" name="Platshållare för bild 31">
            <a:extLst>
              <a:ext uri="{FF2B5EF4-FFF2-40B4-BE49-F238E27FC236}">
                <a16:creationId xmlns:a16="http://schemas.microsoft.com/office/drawing/2014/main" id="{ECAAAB0D-3136-26E2-8E2E-2CB67B5EBD13}"/>
              </a:ext>
            </a:extLst>
          </p:cNvPr>
          <p:cNvSpPr>
            <a:spLocks noGrp="1"/>
          </p:cNvSpPr>
          <p:nvPr>
            <p:ph type="pic" sz="quarter" idx="18"/>
          </p:nvPr>
        </p:nvSpPr>
        <p:spPr>
          <a:xfrm>
            <a:off x="7974010" y="3190149"/>
            <a:ext cx="3580694"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33" name="Platshållare för text 11">
            <a:extLst>
              <a:ext uri="{FF2B5EF4-FFF2-40B4-BE49-F238E27FC236}">
                <a16:creationId xmlns:a16="http://schemas.microsoft.com/office/drawing/2014/main" id="{7AD550BB-C844-863D-7E38-77F502A779A3}"/>
              </a:ext>
            </a:extLst>
          </p:cNvPr>
          <p:cNvSpPr>
            <a:spLocks noGrp="1"/>
          </p:cNvSpPr>
          <p:nvPr>
            <p:ph type="body" sz="quarter" idx="19"/>
          </p:nvPr>
        </p:nvSpPr>
        <p:spPr>
          <a:xfrm>
            <a:off x="636585" y="3190148"/>
            <a:ext cx="5410199" cy="2426400"/>
          </a:xfrm>
        </p:spPr>
        <p:txBody>
          <a:bodyPr/>
          <a:lstStyle>
            <a:lvl1pPr>
              <a:defRPr sz="1800" baseline="0"/>
            </a:lvl1pPr>
            <a:lvl2pPr>
              <a:defRPr sz="1600" baseline="0"/>
            </a:lvl2pPr>
            <a:lvl3pPr>
              <a:defRPr sz="1400" baseline="0"/>
            </a:lvl3pPr>
            <a:lvl4pPr>
              <a:defRPr sz="1400" baseline="0"/>
            </a:lvl4pPr>
            <a:lvl5pPr>
              <a:defRPr sz="1400" baseline="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22396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kollage">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71B7C012-7DCC-49FA-B7A2-37891D9C5269}"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bild 11">
            <a:extLst>
              <a:ext uri="{FF2B5EF4-FFF2-40B4-BE49-F238E27FC236}">
                <a16:creationId xmlns:a16="http://schemas.microsoft.com/office/drawing/2014/main" id="{67421C1F-79DE-C45B-CDF0-B6B52447E2C1}"/>
              </a:ext>
            </a:extLst>
          </p:cNvPr>
          <p:cNvSpPr>
            <a:spLocks noGrp="1"/>
          </p:cNvSpPr>
          <p:nvPr>
            <p:ph type="pic" sz="quarter" idx="18"/>
          </p:nvPr>
        </p:nvSpPr>
        <p:spPr>
          <a:xfrm>
            <a:off x="644834" y="3190149"/>
            <a:ext cx="3580694"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13" name="Platshållare för bild 12">
            <a:extLst>
              <a:ext uri="{FF2B5EF4-FFF2-40B4-BE49-F238E27FC236}">
                <a16:creationId xmlns:a16="http://schemas.microsoft.com/office/drawing/2014/main" id="{CD7A830E-B744-61C6-6F46-2950E6574017}"/>
              </a:ext>
            </a:extLst>
          </p:cNvPr>
          <p:cNvSpPr>
            <a:spLocks noGrp="1"/>
          </p:cNvSpPr>
          <p:nvPr>
            <p:ph type="pic" sz="quarter" idx="22"/>
          </p:nvPr>
        </p:nvSpPr>
        <p:spPr>
          <a:xfrm>
            <a:off x="4309422" y="3190148"/>
            <a:ext cx="3580694"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14" name="Platshållare för bild 13">
            <a:extLst>
              <a:ext uri="{FF2B5EF4-FFF2-40B4-BE49-F238E27FC236}">
                <a16:creationId xmlns:a16="http://schemas.microsoft.com/office/drawing/2014/main" id="{1BB9F93C-0116-A729-A2E5-86117ADA9E87}"/>
              </a:ext>
            </a:extLst>
          </p:cNvPr>
          <p:cNvSpPr>
            <a:spLocks noGrp="1"/>
          </p:cNvSpPr>
          <p:nvPr>
            <p:ph type="pic" sz="quarter" idx="23"/>
          </p:nvPr>
        </p:nvSpPr>
        <p:spPr>
          <a:xfrm>
            <a:off x="7974010" y="3190148"/>
            <a:ext cx="3580694"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19" name="Platshållare för bild 18">
            <a:extLst>
              <a:ext uri="{FF2B5EF4-FFF2-40B4-BE49-F238E27FC236}">
                <a16:creationId xmlns:a16="http://schemas.microsoft.com/office/drawing/2014/main" id="{A248BF1F-7002-8455-4CF2-1561890F9387}"/>
              </a:ext>
            </a:extLst>
          </p:cNvPr>
          <p:cNvSpPr>
            <a:spLocks noGrp="1"/>
          </p:cNvSpPr>
          <p:nvPr>
            <p:ph type="pic" sz="quarter" idx="24"/>
          </p:nvPr>
        </p:nvSpPr>
        <p:spPr>
          <a:xfrm>
            <a:off x="644834" y="657225"/>
            <a:ext cx="5403541" cy="2424839"/>
          </a:xfrm>
          <a:custGeom>
            <a:avLst/>
            <a:gdLst>
              <a:gd name="connsiteX0" fmla="*/ 103172 w 5403541"/>
              <a:gd name="connsiteY0" fmla="*/ 0 h 2424839"/>
              <a:gd name="connsiteX1" fmla="*/ 1926019 w 5403541"/>
              <a:gd name="connsiteY1" fmla="*/ 0 h 2424839"/>
              <a:gd name="connsiteX2" fmla="*/ 3477523 w 5403541"/>
              <a:gd name="connsiteY2" fmla="*/ 0 h 2424839"/>
              <a:gd name="connsiteX3" fmla="*/ 5300370 w 5403541"/>
              <a:gd name="connsiteY3" fmla="*/ 0 h 2424839"/>
              <a:gd name="connsiteX4" fmla="*/ 5403541 w 5403541"/>
              <a:gd name="connsiteY4" fmla="*/ 103171 h 2424839"/>
              <a:gd name="connsiteX5" fmla="*/ 5403541 w 5403541"/>
              <a:gd name="connsiteY5" fmla="*/ 2236829 h 2424839"/>
              <a:gd name="connsiteX6" fmla="*/ 5403540 w 5403541"/>
              <a:gd name="connsiteY6" fmla="*/ 2236834 h 2424839"/>
              <a:gd name="connsiteX7" fmla="*/ 5403540 w 5403541"/>
              <a:gd name="connsiteY7" fmla="*/ 2321668 h 2424839"/>
              <a:gd name="connsiteX8" fmla="*/ 5300369 w 5403541"/>
              <a:gd name="connsiteY8" fmla="*/ 2424839 h 2424839"/>
              <a:gd name="connsiteX9" fmla="*/ 3477522 w 5403541"/>
              <a:gd name="connsiteY9" fmla="*/ 2424839 h 2424839"/>
              <a:gd name="connsiteX10" fmla="*/ 1926018 w 5403541"/>
              <a:gd name="connsiteY10" fmla="*/ 2424839 h 2424839"/>
              <a:gd name="connsiteX11" fmla="*/ 103171 w 5403541"/>
              <a:gd name="connsiteY11" fmla="*/ 2424839 h 2424839"/>
              <a:gd name="connsiteX12" fmla="*/ 0 w 5403541"/>
              <a:gd name="connsiteY12" fmla="*/ 2321668 h 2424839"/>
              <a:gd name="connsiteX13" fmla="*/ 0 w 5403541"/>
              <a:gd name="connsiteY13" fmla="*/ 188010 h 2424839"/>
              <a:gd name="connsiteX14" fmla="*/ 1 w 5403541"/>
              <a:gd name="connsiteY14" fmla="*/ 188005 h 2424839"/>
              <a:gd name="connsiteX15" fmla="*/ 1 w 5403541"/>
              <a:gd name="connsiteY15" fmla="*/ 103171 h 2424839"/>
              <a:gd name="connsiteX16" fmla="*/ 103172 w 5403541"/>
              <a:gd name="connsiteY16"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3541" h="2424839">
                <a:moveTo>
                  <a:pt x="103172" y="0"/>
                </a:moveTo>
                <a:lnTo>
                  <a:pt x="1926019" y="0"/>
                </a:lnTo>
                <a:lnTo>
                  <a:pt x="3477523" y="0"/>
                </a:lnTo>
                <a:lnTo>
                  <a:pt x="5300370" y="0"/>
                </a:lnTo>
                <a:cubicBezTo>
                  <a:pt x="5357350" y="0"/>
                  <a:pt x="5403541" y="46191"/>
                  <a:pt x="5403541" y="103171"/>
                </a:cubicBezTo>
                <a:lnTo>
                  <a:pt x="5403541" y="2236829"/>
                </a:lnTo>
                <a:lnTo>
                  <a:pt x="5403540" y="2236834"/>
                </a:lnTo>
                <a:lnTo>
                  <a:pt x="5403540" y="2321668"/>
                </a:lnTo>
                <a:cubicBezTo>
                  <a:pt x="5403540" y="2378648"/>
                  <a:pt x="5357349" y="2424839"/>
                  <a:pt x="5300369" y="2424839"/>
                </a:cubicBezTo>
                <a:lnTo>
                  <a:pt x="3477522" y="2424839"/>
                </a:lnTo>
                <a:lnTo>
                  <a:pt x="1926018" y="2424839"/>
                </a:ln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20" name="Platshållare för bild 19">
            <a:extLst>
              <a:ext uri="{FF2B5EF4-FFF2-40B4-BE49-F238E27FC236}">
                <a16:creationId xmlns:a16="http://schemas.microsoft.com/office/drawing/2014/main" id="{5599EA9B-4AE8-6597-6A05-0ABDADA2BF10}"/>
              </a:ext>
            </a:extLst>
          </p:cNvPr>
          <p:cNvSpPr>
            <a:spLocks noGrp="1"/>
          </p:cNvSpPr>
          <p:nvPr>
            <p:ph type="pic" sz="quarter" idx="25"/>
          </p:nvPr>
        </p:nvSpPr>
        <p:spPr>
          <a:xfrm>
            <a:off x="6150284" y="657225"/>
            <a:ext cx="5403541" cy="2424839"/>
          </a:xfrm>
          <a:custGeom>
            <a:avLst/>
            <a:gdLst>
              <a:gd name="connsiteX0" fmla="*/ 103172 w 5403541"/>
              <a:gd name="connsiteY0" fmla="*/ 0 h 2424839"/>
              <a:gd name="connsiteX1" fmla="*/ 1926019 w 5403541"/>
              <a:gd name="connsiteY1" fmla="*/ 0 h 2424839"/>
              <a:gd name="connsiteX2" fmla="*/ 3477523 w 5403541"/>
              <a:gd name="connsiteY2" fmla="*/ 0 h 2424839"/>
              <a:gd name="connsiteX3" fmla="*/ 5300370 w 5403541"/>
              <a:gd name="connsiteY3" fmla="*/ 0 h 2424839"/>
              <a:gd name="connsiteX4" fmla="*/ 5403541 w 5403541"/>
              <a:gd name="connsiteY4" fmla="*/ 103171 h 2424839"/>
              <a:gd name="connsiteX5" fmla="*/ 5403541 w 5403541"/>
              <a:gd name="connsiteY5" fmla="*/ 2236829 h 2424839"/>
              <a:gd name="connsiteX6" fmla="*/ 5403540 w 5403541"/>
              <a:gd name="connsiteY6" fmla="*/ 2236834 h 2424839"/>
              <a:gd name="connsiteX7" fmla="*/ 5403540 w 5403541"/>
              <a:gd name="connsiteY7" fmla="*/ 2321668 h 2424839"/>
              <a:gd name="connsiteX8" fmla="*/ 5300369 w 5403541"/>
              <a:gd name="connsiteY8" fmla="*/ 2424839 h 2424839"/>
              <a:gd name="connsiteX9" fmla="*/ 3477522 w 5403541"/>
              <a:gd name="connsiteY9" fmla="*/ 2424839 h 2424839"/>
              <a:gd name="connsiteX10" fmla="*/ 1926018 w 5403541"/>
              <a:gd name="connsiteY10" fmla="*/ 2424839 h 2424839"/>
              <a:gd name="connsiteX11" fmla="*/ 103171 w 5403541"/>
              <a:gd name="connsiteY11" fmla="*/ 2424839 h 2424839"/>
              <a:gd name="connsiteX12" fmla="*/ 0 w 5403541"/>
              <a:gd name="connsiteY12" fmla="*/ 2321668 h 2424839"/>
              <a:gd name="connsiteX13" fmla="*/ 0 w 5403541"/>
              <a:gd name="connsiteY13" fmla="*/ 188010 h 2424839"/>
              <a:gd name="connsiteX14" fmla="*/ 1 w 5403541"/>
              <a:gd name="connsiteY14" fmla="*/ 188005 h 2424839"/>
              <a:gd name="connsiteX15" fmla="*/ 1 w 5403541"/>
              <a:gd name="connsiteY15" fmla="*/ 103171 h 2424839"/>
              <a:gd name="connsiteX16" fmla="*/ 103172 w 5403541"/>
              <a:gd name="connsiteY16"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3541" h="2424839">
                <a:moveTo>
                  <a:pt x="103172" y="0"/>
                </a:moveTo>
                <a:lnTo>
                  <a:pt x="1926019" y="0"/>
                </a:lnTo>
                <a:lnTo>
                  <a:pt x="3477523" y="0"/>
                </a:lnTo>
                <a:lnTo>
                  <a:pt x="5300370" y="0"/>
                </a:lnTo>
                <a:cubicBezTo>
                  <a:pt x="5357350" y="0"/>
                  <a:pt x="5403541" y="46191"/>
                  <a:pt x="5403541" y="103171"/>
                </a:cubicBezTo>
                <a:lnTo>
                  <a:pt x="5403541" y="2236829"/>
                </a:lnTo>
                <a:lnTo>
                  <a:pt x="5403540" y="2236834"/>
                </a:lnTo>
                <a:lnTo>
                  <a:pt x="5403540" y="2321668"/>
                </a:lnTo>
                <a:cubicBezTo>
                  <a:pt x="5403540" y="2378648"/>
                  <a:pt x="5357349" y="2424839"/>
                  <a:pt x="5300369" y="2424839"/>
                </a:cubicBezTo>
                <a:lnTo>
                  <a:pt x="3477522" y="2424839"/>
                </a:lnTo>
                <a:lnTo>
                  <a:pt x="1926018" y="2424839"/>
                </a:ln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Tree>
    <p:extLst>
      <p:ext uri="{BB962C8B-B14F-4D97-AF65-F5344CB8AC3E}">
        <p14:creationId xmlns:p14="http://schemas.microsoft.com/office/powerpoint/2010/main" val="2019214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stort">
    <p:spTree>
      <p:nvGrpSpPr>
        <p:cNvPr id="1" name=""/>
        <p:cNvGrpSpPr/>
        <p:nvPr/>
      </p:nvGrpSpPr>
      <p:grpSpPr>
        <a:xfrm>
          <a:off x="0" y="0"/>
          <a:ext cx="0" cy="0"/>
          <a:chOff x="0" y="0"/>
          <a:chExt cx="0" cy="0"/>
        </a:xfrm>
      </p:grpSpPr>
      <p:sp>
        <p:nvSpPr>
          <p:cNvPr id="10" name="Platshållare för diagram 9">
            <a:extLst>
              <a:ext uri="{FF2B5EF4-FFF2-40B4-BE49-F238E27FC236}">
                <a16:creationId xmlns:a16="http://schemas.microsoft.com/office/drawing/2014/main" id="{0DC31D73-0164-CA9C-F16A-39000C33A5FA}"/>
              </a:ext>
            </a:extLst>
          </p:cNvPr>
          <p:cNvSpPr>
            <a:spLocks noGrp="1"/>
          </p:cNvSpPr>
          <p:nvPr>
            <p:ph type="chart" sz="quarter" idx="13"/>
          </p:nvPr>
        </p:nvSpPr>
        <p:spPr>
          <a:xfrm>
            <a:off x="636588" y="657225"/>
            <a:ext cx="10917237" cy="4957763"/>
          </a:xfrm>
        </p:spPr>
        <p:txBody>
          <a:bodyPr tIns="1944000"/>
          <a:lstStyle>
            <a:lvl1pPr marL="0" indent="0" algn="ctr">
              <a:buNone/>
              <a:defRPr sz="1400"/>
            </a:lvl1pPr>
          </a:lstStyle>
          <a:p>
            <a:r>
              <a:rPr lang="sv-SE"/>
              <a:t>Klicka på ikonen för att lägga till ett diagram</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5412332" cy="1378744"/>
          </a:xfrm>
        </p:spPr>
        <p:txBody>
          <a:bodyPr/>
          <a:lstStyle>
            <a:lvl1pPr>
              <a:defRPr lang="sv-SE" sz="4800" kern="1200" spc="0" baseline="0" dirty="0">
                <a:solidFill>
                  <a:schemeClr val="tx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6512902E-990B-4D45-A539-DD5E2F1B922D}"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191749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 mindre">
    <p:spTree>
      <p:nvGrpSpPr>
        <p:cNvPr id="1" name=""/>
        <p:cNvGrpSpPr/>
        <p:nvPr/>
      </p:nvGrpSpPr>
      <p:grpSpPr>
        <a:xfrm>
          <a:off x="0" y="0"/>
          <a:ext cx="0" cy="0"/>
          <a:chOff x="0" y="0"/>
          <a:chExt cx="0" cy="0"/>
        </a:xfrm>
      </p:grpSpPr>
      <p:sp>
        <p:nvSpPr>
          <p:cNvPr id="10" name="Platshållare för diagram 9">
            <a:extLst>
              <a:ext uri="{FF2B5EF4-FFF2-40B4-BE49-F238E27FC236}">
                <a16:creationId xmlns:a16="http://schemas.microsoft.com/office/drawing/2014/main" id="{0DC31D73-0164-CA9C-F16A-39000C33A5FA}"/>
              </a:ext>
            </a:extLst>
          </p:cNvPr>
          <p:cNvSpPr>
            <a:spLocks noGrp="1"/>
          </p:cNvSpPr>
          <p:nvPr>
            <p:ph type="chart" sz="quarter" idx="13"/>
          </p:nvPr>
        </p:nvSpPr>
        <p:spPr>
          <a:xfrm>
            <a:off x="4306888" y="2222500"/>
            <a:ext cx="7246937" cy="3392488"/>
          </a:xfrm>
        </p:spPr>
        <p:txBody>
          <a:bodyPr tIns="1944000"/>
          <a:lstStyle>
            <a:lvl1pPr marL="0" indent="0" algn="ctr">
              <a:buNone/>
              <a:defRPr sz="1400"/>
            </a:lvl1pPr>
          </a:lstStyle>
          <a:p>
            <a:r>
              <a:rPr lang="sv-SE"/>
              <a:t>Klicka på ikonen för att lägga till ett diagram</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5412332" cy="1378744"/>
          </a:xfrm>
        </p:spPr>
        <p:txBody>
          <a:bodyPr/>
          <a:lstStyle>
            <a:lvl1pPr>
              <a:defRPr lang="sv-SE" sz="4800" kern="1200" spc="-170" baseline="0" dirty="0">
                <a:solidFill>
                  <a:schemeClr val="tx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8B466652-13AD-42BE-902E-D4C2A1FE05EB}"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962211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 ljusgrön">
    <p:spTree>
      <p:nvGrpSpPr>
        <p:cNvPr id="1" name=""/>
        <p:cNvGrpSpPr/>
        <p:nvPr/>
      </p:nvGrpSpPr>
      <p:grpSpPr>
        <a:xfrm>
          <a:off x="0" y="0"/>
          <a:ext cx="0" cy="0"/>
          <a:chOff x="0" y="0"/>
          <a:chExt cx="0" cy="0"/>
        </a:xfrm>
      </p:grpSpPr>
      <p:sp>
        <p:nvSpPr>
          <p:cNvPr id="30" name="Platshållare för datum 29">
            <a:extLst>
              <a:ext uri="{FF2B5EF4-FFF2-40B4-BE49-F238E27FC236}">
                <a16:creationId xmlns:a16="http://schemas.microsoft.com/office/drawing/2014/main" id="{2E7EE94C-3B86-146F-E2A3-28EC0C877A8D}"/>
              </a:ext>
            </a:extLst>
          </p:cNvPr>
          <p:cNvSpPr>
            <a:spLocks noGrp="1"/>
          </p:cNvSpPr>
          <p:nvPr>
            <p:ph type="dt" sz="half" idx="10"/>
          </p:nvPr>
        </p:nvSpPr>
        <p:spPr/>
        <p:txBody>
          <a:bodyPr/>
          <a:lstStyle/>
          <a:p>
            <a:fld id="{93D3FED3-DC7F-4D46-BC7B-3ABCF2700570}" type="datetime2">
              <a:rPr lang="sv-SE" smtClean="0"/>
              <a:t>måndag den 30 mars 2026</a:t>
            </a:fld>
            <a:endParaRPr lang="sv-SE"/>
          </a:p>
        </p:txBody>
      </p:sp>
      <p:sp>
        <p:nvSpPr>
          <p:cNvPr id="31" name="Platshållare för sidfot 30">
            <a:extLst>
              <a:ext uri="{FF2B5EF4-FFF2-40B4-BE49-F238E27FC236}">
                <a16:creationId xmlns:a16="http://schemas.microsoft.com/office/drawing/2014/main" id="{FE9958CE-0F13-F242-8612-2665949CFFBD}"/>
              </a:ext>
            </a:extLst>
          </p:cNvPr>
          <p:cNvSpPr>
            <a:spLocks noGrp="1"/>
          </p:cNvSpPr>
          <p:nvPr>
            <p:ph type="ftr" sz="quarter" idx="11"/>
          </p:nvPr>
        </p:nvSpPr>
        <p:spPr/>
        <p:txBody>
          <a:bodyPr/>
          <a:lstStyle/>
          <a:p>
            <a:r>
              <a:rPr lang="sv-SE"/>
              <a:t>Makroekonomiska läget mars 2026</a:t>
            </a:r>
          </a:p>
        </p:txBody>
      </p:sp>
      <p:sp>
        <p:nvSpPr>
          <p:cNvPr id="32" name="Platshållare för bildnummer 31">
            <a:extLst>
              <a:ext uri="{FF2B5EF4-FFF2-40B4-BE49-F238E27FC236}">
                <a16:creationId xmlns:a16="http://schemas.microsoft.com/office/drawing/2014/main" id="{16F62FAD-CE3A-A7E4-8339-1BF7D556E733}"/>
              </a:ext>
            </a:extLst>
          </p:cNvPr>
          <p:cNvSpPr>
            <a:spLocks noGrp="1"/>
          </p:cNvSpPr>
          <p:nvPr>
            <p:ph type="sldNum" sz="quarter" idx="12"/>
          </p:nvPr>
        </p:nvSpPr>
        <p:spPr/>
        <p:txBody>
          <a:bodyPr/>
          <a:lstStyle/>
          <a:p>
            <a:fld id="{AE086683-F536-42AB-ABBC-F4803DFE8DBC}" type="slidenum">
              <a:rPr lang="sv-SE" smtClean="0"/>
              <a:pPr/>
              <a:t>‹#›</a:t>
            </a:fld>
            <a:endParaRPr lang="sv-SE"/>
          </a:p>
        </p:txBody>
      </p:sp>
      <p:pic>
        <p:nvPicPr>
          <p:cNvPr id="2" name="Bildobjekt 1" descr="En bild som visar svart, mörker&#10;&#10;Automatiskt genererad beskrivning">
            <a:extLst>
              <a:ext uri="{FF2B5EF4-FFF2-40B4-BE49-F238E27FC236}">
                <a16:creationId xmlns:a16="http://schemas.microsoft.com/office/drawing/2014/main" id="{A36F1C35-A583-CC59-C38F-6F9D0D13C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941" y="657225"/>
            <a:ext cx="7346021" cy="5178783"/>
          </a:xfrm>
          <a:prstGeom prst="rect">
            <a:avLst/>
          </a:prstGeom>
        </p:spPr>
      </p:pic>
    </p:spTree>
    <p:extLst>
      <p:ext uri="{BB962C8B-B14F-4D97-AF65-F5344CB8AC3E}">
        <p14:creationId xmlns:p14="http://schemas.microsoft.com/office/powerpoint/2010/main" val="1768914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 grågrön">
    <p:spTree>
      <p:nvGrpSpPr>
        <p:cNvPr id="1" name=""/>
        <p:cNvGrpSpPr/>
        <p:nvPr/>
      </p:nvGrpSpPr>
      <p:grpSpPr>
        <a:xfrm>
          <a:off x="0" y="0"/>
          <a:ext cx="0" cy="0"/>
          <a:chOff x="0" y="0"/>
          <a:chExt cx="0" cy="0"/>
        </a:xfrm>
      </p:grpSpPr>
      <p:sp>
        <p:nvSpPr>
          <p:cNvPr id="30" name="Platshållare för datum 29">
            <a:extLst>
              <a:ext uri="{FF2B5EF4-FFF2-40B4-BE49-F238E27FC236}">
                <a16:creationId xmlns:a16="http://schemas.microsoft.com/office/drawing/2014/main" id="{2E7EE94C-3B86-146F-E2A3-28EC0C877A8D}"/>
              </a:ext>
            </a:extLst>
          </p:cNvPr>
          <p:cNvSpPr>
            <a:spLocks noGrp="1"/>
          </p:cNvSpPr>
          <p:nvPr>
            <p:ph type="dt" sz="half" idx="10"/>
          </p:nvPr>
        </p:nvSpPr>
        <p:spPr/>
        <p:txBody>
          <a:bodyPr/>
          <a:lstStyle/>
          <a:p>
            <a:fld id="{1E8C8D07-E712-433A-8D6F-6D31F1618A84}" type="datetime2">
              <a:rPr lang="sv-SE" smtClean="0"/>
              <a:t>måndag den 30 mars 2026</a:t>
            </a:fld>
            <a:endParaRPr lang="sv-SE"/>
          </a:p>
        </p:txBody>
      </p:sp>
      <p:sp>
        <p:nvSpPr>
          <p:cNvPr id="31" name="Platshållare för sidfot 30">
            <a:extLst>
              <a:ext uri="{FF2B5EF4-FFF2-40B4-BE49-F238E27FC236}">
                <a16:creationId xmlns:a16="http://schemas.microsoft.com/office/drawing/2014/main" id="{FE9958CE-0F13-F242-8612-2665949CFFBD}"/>
              </a:ext>
            </a:extLst>
          </p:cNvPr>
          <p:cNvSpPr>
            <a:spLocks noGrp="1"/>
          </p:cNvSpPr>
          <p:nvPr>
            <p:ph type="ftr" sz="quarter" idx="11"/>
          </p:nvPr>
        </p:nvSpPr>
        <p:spPr/>
        <p:txBody>
          <a:bodyPr/>
          <a:lstStyle/>
          <a:p>
            <a:r>
              <a:rPr lang="sv-SE"/>
              <a:t>Makroekonomiska läget mars 2026</a:t>
            </a:r>
          </a:p>
        </p:txBody>
      </p:sp>
      <p:sp>
        <p:nvSpPr>
          <p:cNvPr id="32" name="Platshållare för bildnummer 31">
            <a:extLst>
              <a:ext uri="{FF2B5EF4-FFF2-40B4-BE49-F238E27FC236}">
                <a16:creationId xmlns:a16="http://schemas.microsoft.com/office/drawing/2014/main" id="{16F62FAD-CE3A-A7E4-8339-1BF7D556E733}"/>
              </a:ext>
            </a:extLst>
          </p:cNvPr>
          <p:cNvSpPr>
            <a:spLocks noGrp="1"/>
          </p:cNvSpPr>
          <p:nvPr>
            <p:ph type="sldNum" sz="quarter" idx="12"/>
          </p:nvPr>
        </p:nvSpPr>
        <p:spPr/>
        <p:txBody>
          <a:bodyPr/>
          <a:lstStyle/>
          <a:p>
            <a:fld id="{AE086683-F536-42AB-ABBC-F4803DFE8DBC}" type="slidenum">
              <a:rPr lang="sv-SE" smtClean="0"/>
              <a:pPr/>
              <a:t>‹#›</a:t>
            </a:fld>
            <a:endParaRPr lang="sv-SE"/>
          </a:p>
        </p:txBody>
      </p:sp>
      <p:pic>
        <p:nvPicPr>
          <p:cNvPr id="2" name="Bildobjekt 1" descr="En bild som visar svart, mörker&#10;&#10;Automatiskt genererad beskrivning">
            <a:extLst>
              <a:ext uri="{FF2B5EF4-FFF2-40B4-BE49-F238E27FC236}">
                <a16:creationId xmlns:a16="http://schemas.microsoft.com/office/drawing/2014/main" id="{A11B28CE-F5B8-78CF-0988-BD8EC519C2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941" y="657225"/>
            <a:ext cx="7346021" cy="5178783"/>
          </a:xfrm>
          <a:prstGeom prst="rect">
            <a:avLst/>
          </a:prstGeom>
        </p:spPr>
      </p:pic>
    </p:spTree>
    <p:extLst>
      <p:ext uri="{BB962C8B-B14F-4D97-AF65-F5344CB8AC3E}">
        <p14:creationId xmlns:p14="http://schemas.microsoft.com/office/powerpoint/2010/main" val="678646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sida, grågrö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5412332" cy="3036094"/>
          </a:xfrm>
        </p:spPr>
        <p:txBody>
          <a:bodyPr/>
          <a:lstStyle>
            <a:lvl1pPr>
              <a:defRPr lang="sv-SE" sz="7000" kern="1200" spc="0" baseline="0" dirty="0">
                <a:solidFill>
                  <a:schemeClr val="tx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78DD7E42-651B-42D7-9867-45162FC2DBEC}"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tx1"/>
                </a:solidFill>
              </a:defRPr>
            </a:lvl1p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a:p>
        </p:txBody>
      </p:sp>
      <p:pic>
        <p:nvPicPr>
          <p:cNvPr id="11" name="Bild 10">
            <a:extLst>
              <a:ext uri="{FF2B5EF4-FFF2-40B4-BE49-F238E27FC236}">
                <a16:creationId xmlns:a16="http://schemas.microsoft.com/office/drawing/2014/main" id="{DA658AB9-A9FC-747A-447F-C015377AC49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275320" y="1035813"/>
            <a:ext cx="2905200" cy="4513549"/>
          </a:xfrm>
          <a:prstGeom prst="rect">
            <a:avLst/>
          </a:prstGeom>
        </p:spPr>
      </p:pic>
    </p:spTree>
    <p:extLst>
      <p:ext uri="{BB962C8B-B14F-4D97-AF65-F5344CB8AC3E}">
        <p14:creationId xmlns:p14="http://schemas.microsoft.com/office/powerpoint/2010/main" val="377815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utsida, ros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5412332" cy="3036094"/>
          </a:xfrm>
        </p:spPr>
        <p:txBody>
          <a:bodyPr/>
          <a:lstStyle>
            <a:lvl1pPr>
              <a:defRPr lang="sv-SE" sz="7000" kern="1200" spc="0" baseline="0" dirty="0">
                <a:solidFill>
                  <a:schemeClr val="bg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bg1"/>
                </a:solidFill>
              </a:defRPr>
            </a:lvl1pPr>
          </a:lstStyle>
          <a:p>
            <a:fld id="{07875166-04AC-4B06-9F3B-76A89ABD69D9}"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bg1"/>
                </a:solidFill>
              </a:defRPr>
            </a:lvl1p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pic>
        <p:nvPicPr>
          <p:cNvPr id="11" name="Bild 10">
            <a:extLst>
              <a:ext uri="{FF2B5EF4-FFF2-40B4-BE49-F238E27FC236}">
                <a16:creationId xmlns:a16="http://schemas.microsoft.com/office/drawing/2014/main" id="{DA658AB9-A9FC-747A-447F-C015377AC49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275320" y="1035813"/>
            <a:ext cx="2905200" cy="4513549"/>
          </a:xfrm>
          <a:prstGeom prst="rect">
            <a:avLst/>
          </a:prstGeom>
        </p:spPr>
      </p:pic>
      <p:pic>
        <p:nvPicPr>
          <p:cNvPr id="3" name="Bild 2">
            <a:extLst>
              <a:ext uri="{FF2B5EF4-FFF2-40B4-BE49-F238E27FC236}">
                <a16:creationId xmlns:a16="http://schemas.microsoft.com/office/drawing/2014/main" id="{B82BD2F0-78DF-274B-9BCD-A6CD94398E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36588" y="6224318"/>
            <a:ext cx="2810786" cy="234000"/>
          </a:xfrm>
          <a:prstGeom prst="rect">
            <a:avLst/>
          </a:prstGeom>
        </p:spPr>
      </p:pic>
    </p:spTree>
    <p:extLst>
      <p:ext uri="{BB962C8B-B14F-4D97-AF65-F5344CB8AC3E}">
        <p14:creationId xmlns:p14="http://schemas.microsoft.com/office/powerpoint/2010/main" val="1152549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272C472A-8F64-4C1D-94AC-174428D472EF}" type="datetime2">
              <a:rPr lang="sv-SE" smtClean="0"/>
              <a:t>måndag den 30 mars 2026</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Makroekonomiska läget mars 2026</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121842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42781CFE-F794-4385-8DEE-FA0E824CE37C}" type="datetime2">
              <a:rPr lang="sv-SE" smtClean="0"/>
              <a:t>måndag den 30 mars 2026</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a:t>Makroekonomiska läget mars 2026</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414145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tion, ljusgrö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636044" y="2011680"/>
            <a:ext cx="10918662" cy="2002155"/>
          </a:xfrm>
        </p:spPr>
        <p:txBody>
          <a:bodyPr anchor="b"/>
          <a:lstStyle>
            <a:lvl1pPr>
              <a:defRPr sz="7000">
                <a:solidFill>
                  <a:schemeClr val="tx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636044" y="4071303"/>
            <a:ext cx="10918662" cy="748347"/>
          </a:xfrm>
        </p:spPr>
        <p:txBody>
          <a:bodyPr/>
          <a:lstStyle>
            <a:lvl1pPr marL="0" indent="0">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5318123" y="6858000"/>
            <a:ext cx="1658937" cy="0"/>
          </a:xfrm>
        </p:spPr>
        <p:txBody>
          <a:bodyPr/>
          <a:lstStyle>
            <a:lvl1pPr>
              <a:defRPr sz="100">
                <a:solidFill>
                  <a:schemeClr val="tx1">
                    <a:alpha val="0"/>
                  </a:schemeClr>
                </a:solidFill>
              </a:defRPr>
            </a:lvl1pPr>
          </a:lstStyle>
          <a:p>
            <a:fld id="{7CAFCD52-C9FC-4898-9572-E60BB4ADB86E}"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3426616" y="6858000"/>
            <a:ext cx="1597822" cy="0"/>
          </a:xfrm>
        </p:spPr>
        <p:txBody>
          <a:bodyPr/>
          <a:lstStyle>
            <a:lvl1pPr>
              <a:defRPr sz="100">
                <a:solidFill>
                  <a:schemeClr val="tx1">
                    <a:alpha val="0"/>
                  </a:schemeClr>
                </a:solidFill>
              </a:defRPr>
            </a:lvl1pPr>
          </a:lstStyle>
          <a:p>
            <a:r>
              <a:rPr lang="sv-SE"/>
              <a:t>Makroekonomiska läget mars 2026</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10834706" y="6858000"/>
            <a:ext cx="72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1954503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Sidor efter denna sida tillhör ej mallen">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EE4EA2C-65F8-39C2-47C1-A535E8F59A12}"/>
              </a:ext>
            </a:extLst>
          </p:cNvPr>
          <p:cNvSpPr txBox="1"/>
          <p:nvPr userDrawn="1"/>
        </p:nvSpPr>
        <p:spPr>
          <a:xfrm>
            <a:off x="1676400" y="2163113"/>
            <a:ext cx="8839200" cy="2169825"/>
          </a:xfrm>
          <a:prstGeom prst="rect">
            <a:avLst/>
          </a:prstGeom>
          <a:noFill/>
        </p:spPr>
        <p:txBody>
          <a:bodyPr wrap="square" rtlCol="0">
            <a:spAutoFit/>
          </a:bodyPr>
          <a:lstStyle/>
          <a:p>
            <a:pPr algn="ctr">
              <a:lnSpc>
                <a:spcPct val="90000"/>
              </a:lnSpc>
            </a:pPr>
            <a:r>
              <a:rPr lang="sv-SE" sz="5000" b="1" kern="1200">
                <a:solidFill>
                  <a:schemeClr val="tx1"/>
                </a:solidFill>
                <a:latin typeface="+mj-lt"/>
                <a:ea typeface="+mj-ea"/>
                <a:cs typeface="+mj-cs"/>
              </a:rPr>
              <a:t>Sidor </a:t>
            </a:r>
            <a:r>
              <a:rPr lang="sv-SE" sz="5000" b="1" kern="1200" baseline="0">
                <a:solidFill>
                  <a:schemeClr val="tx1"/>
                </a:solidFill>
                <a:latin typeface="+mj-lt"/>
                <a:ea typeface="+mj-ea"/>
                <a:cs typeface="+mj-cs"/>
              </a:rPr>
              <a:t>efter</a:t>
            </a:r>
            <a:r>
              <a:rPr lang="sv-SE" sz="5000" b="1" kern="1200">
                <a:solidFill>
                  <a:schemeClr val="tx1"/>
                </a:solidFill>
                <a:latin typeface="+mj-lt"/>
                <a:ea typeface="+mj-ea"/>
                <a:cs typeface="+mj-cs"/>
              </a:rPr>
              <a:t> denna sida tillhör ej mallen. Byt istället till en layout innan denna sida.</a:t>
            </a:r>
          </a:p>
        </p:txBody>
      </p:sp>
    </p:spTree>
    <p:extLst>
      <p:ext uri="{BB962C8B-B14F-4D97-AF65-F5344CB8AC3E}">
        <p14:creationId xmlns:p14="http://schemas.microsoft.com/office/powerpoint/2010/main" val="3766270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artsida förbundsgrön">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23C641FB-C021-66D3-7DC7-4901FB638376}"/>
              </a:ext>
            </a:extLst>
          </p:cNvPr>
          <p:cNvSpPr txBox="1">
            <a:spLocks noGrp="1"/>
          </p:cNvSpPr>
          <p:nvPr>
            <p:ph type="subTitle" idx="1"/>
          </p:nvPr>
        </p:nvSpPr>
        <p:spPr>
          <a:xfrm>
            <a:off x="300042" y="3164701"/>
            <a:ext cx="8764450" cy="972071"/>
          </a:xfrm>
        </p:spPr>
        <p:txBody>
          <a:bodyPr/>
          <a:lstStyle>
            <a:lvl1pPr marL="0" indent="0">
              <a:buNone/>
              <a:defRPr sz="1800"/>
            </a:lvl1pPr>
          </a:lstStyle>
          <a:p>
            <a:pPr lvl="0"/>
            <a:r>
              <a:rPr lang="sv-SE"/>
              <a:t>Underrubrik</a:t>
            </a:r>
          </a:p>
        </p:txBody>
      </p:sp>
      <p:sp>
        <p:nvSpPr>
          <p:cNvPr id="3" name="Platshållare för datum 3">
            <a:extLst>
              <a:ext uri="{FF2B5EF4-FFF2-40B4-BE49-F238E27FC236}">
                <a16:creationId xmlns:a16="http://schemas.microsoft.com/office/drawing/2014/main" id="{AA807BDB-6A68-1BB9-6D6D-3D960EF94082}"/>
              </a:ext>
            </a:extLst>
          </p:cNvPr>
          <p:cNvSpPr txBox="1">
            <a:spLocks noGrp="1"/>
          </p:cNvSpPr>
          <p:nvPr>
            <p:ph type="dt" sz="half" idx="7"/>
          </p:nvPr>
        </p:nvSpPr>
        <p:spPr>
          <a:xfrm>
            <a:off x="868012" y="7079769"/>
            <a:ext cx="2743200" cy="165396"/>
          </a:xfrm>
        </p:spPr>
        <p:txBody>
          <a:bodyPr/>
          <a:lstStyle>
            <a:lvl1pPr>
              <a:defRPr/>
            </a:lvl1pPr>
          </a:lstStyle>
          <a:p>
            <a:pPr lvl="0"/>
            <a:fld id="{54F40FC5-3059-43BC-88B5-F5B6228CA555}" type="datetime2">
              <a:rPr lang="sv-SE" smtClean="0"/>
              <a:t>måndag den 30 mars 2026</a:t>
            </a:fld>
            <a:endParaRPr lang="sv-SE"/>
          </a:p>
        </p:txBody>
      </p:sp>
      <p:sp>
        <p:nvSpPr>
          <p:cNvPr id="4" name="Platshållare för sidfot 4">
            <a:extLst>
              <a:ext uri="{FF2B5EF4-FFF2-40B4-BE49-F238E27FC236}">
                <a16:creationId xmlns:a16="http://schemas.microsoft.com/office/drawing/2014/main" id="{95B3BFFA-91DA-703F-D2B0-EBBE4C19ED4D}"/>
              </a:ext>
            </a:extLst>
          </p:cNvPr>
          <p:cNvSpPr txBox="1">
            <a:spLocks noGrp="1"/>
          </p:cNvSpPr>
          <p:nvPr>
            <p:ph type="ftr" sz="quarter" idx="9"/>
          </p:nvPr>
        </p:nvSpPr>
        <p:spPr>
          <a:xfrm>
            <a:off x="868012" y="7277938"/>
            <a:ext cx="4114800" cy="165396"/>
          </a:xfrm>
        </p:spPr>
        <p:txBody>
          <a:bodyPr/>
          <a:lstStyle>
            <a:lvl1pPr>
              <a:defRPr/>
            </a:lvl1pPr>
          </a:lstStyle>
          <a:p>
            <a:pPr lvl="0"/>
            <a:r>
              <a:rPr lang="sv-SE"/>
              <a:t>Makroekonomiska läget mars 2026</a:t>
            </a:r>
          </a:p>
        </p:txBody>
      </p:sp>
      <p:sp>
        <p:nvSpPr>
          <p:cNvPr id="5" name="Platshållare för bildnummer 5">
            <a:extLst>
              <a:ext uri="{FF2B5EF4-FFF2-40B4-BE49-F238E27FC236}">
                <a16:creationId xmlns:a16="http://schemas.microsoft.com/office/drawing/2014/main" id="{828D0F94-8229-311A-1BFB-381EF3F1068E}"/>
              </a:ext>
            </a:extLst>
          </p:cNvPr>
          <p:cNvSpPr txBox="1">
            <a:spLocks noGrp="1"/>
          </p:cNvSpPr>
          <p:nvPr>
            <p:ph type="sldNum" sz="quarter" idx="8"/>
          </p:nvPr>
        </p:nvSpPr>
        <p:spPr>
          <a:xfrm>
            <a:off x="8640412" y="7277938"/>
            <a:ext cx="2743200" cy="165396"/>
          </a:xfrm>
        </p:spPr>
        <p:txBody>
          <a:bodyPr/>
          <a:lstStyle>
            <a:lvl1pPr>
              <a:defRPr/>
            </a:lvl1pPr>
          </a:lstStyle>
          <a:p>
            <a:pPr lvl="0"/>
            <a:fld id="{A6F193D4-6839-5A41-B1B5-9C301C8681D1}" type="slidenum">
              <a:t>‹#›</a:t>
            </a:fld>
            <a:endParaRPr lang="sv-SE"/>
          </a:p>
        </p:txBody>
      </p:sp>
      <p:sp>
        <p:nvSpPr>
          <p:cNvPr id="6" name="Frihandsfigur: Form 17">
            <a:extLst>
              <a:ext uri="{FF2B5EF4-FFF2-40B4-BE49-F238E27FC236}">
                <a16:creationId xmlns:a16="http://schemas.microsoft.com/office/drawing/2014/main" id="{61B35744-9F06-63F3-72F8-0B2F6D48A6FF}"/>
              </a:ext>
            </a:extLst>
          </p:cNvPr>
          <p:cNvSpPr/>
          <p:nvPr/>
        </p:nvSpPr>
        <p:spPr>
          <a:xfrm rot="10512320">
            <a:off x="8065510" y="2236019"/>
            <a:ext cx="3816989" cy="4615086"/>
          </a:xfrm>
          <a:custGeom>
            <a:avLst/>
            <a:gdLst>
              <a:gd name="f0" fmla="val 10800000"/>
              <a:gd name="f1" fmla="val 5400000"/>
              <a:gd name="f2" fmla="val 180"/>
              <a:gd name="f3" fmla="val w"/>
              <a:gd name="f4" fmla="val h"/>
              <a:gd name="f5" fmla="val 0"/>
              <a:gd name="f6" fmla="val 3816990"/>
              <a:gd name="f7" fmla="val 4615084"/>
              <a:gd name="f8" fmla="val 3555550"/>
              <a:gd name="f9" fmla="val 4037003"/>
              <a:gd name="f10" fmla="val 944429"/>
              <a:gd name="f11" fmla="val 3718777"/>
              <a:gd name="f12" fmla="val 1638522"/>
              <a:gd name="f13" fmla="val 3653054"/>
              <a:gd name="f14" fmla="val 1749012"/>
              <a:gd name="f15" fmla="val 3635909"/>
              <a:gd name="f16" fmla="val 1776634"/>
              <a:gd name="f17" fmla="val 3619717"/>
              <a:gd name="f18" fmla="val 1804257"/>
              <a:gd name="f19" fmla="val 3601619"/>
              <a:gd name="f20" fmla="val 1829974"/>
              <a:gd name="f21" fmla="val 3592094"/>
              <a:gd name="f22" fmla="val 1843309"/>
              <a:gd name="f23" fmla="val 3583522"/>
              <a:gd name="f24" fmla="val 1856644"/>
              <a:gd name="f25" fmla="val 3573997"/>
              <a:gd name="f26" fmla="val 1869979"/>
              <a:gd name="f27" fmla="val 3544469"/>
              <a:gd name="f28" fmla="val 1908079"/>
              <a:gd name="f29" fmla="val 3530182"/>
              <a:gd name="f30" fmla="val 1927129"/>
              <a:gd name="f31" fmla="val 3514942"/>
              <a:gd name="f32" fmla="val 1945227"/>
              <a:gd name="f33" fmla="val 3483509"/>
              <a:gd name="f34" fmla="val 1982374"/>
              <a:gd name="f35" fmla="val 3473032"/>
              <a:gd name="f36" fmla="val 1993804"/>
              <a:gd name="f37" fmla="val 3461602"/>
              <a:gd name="f38" fmla="val 2006187"/>
              <a:gd name="f39" fmla="val 3450172"/>
              <a:gd name="f40" fmla="val 2017617"/>
              <a:gd name="f41" fmla="val 3438742"/>
              <a:gd name="f42" fmla="val 2029047"/>
              <a:gd name="f43" fmla="val 3428264"/>
              <a:gd name="f44" fmla="val 2041429"/>
              <a:gd name="f45" fmla="val 3416834"/>
              <a:gd name="f46" fmla="val 2051907"/>
              <a:gd name="f47" fmla="val 3325394"/>
              <a:gd name="f48" fmla="val 2141442"/>
              <a:gd name="f49" fmla="val 3221572"/>
              <a:gd name="f50" fmla="val 2219547"/>
              <a:gd name="f51" fmla="val 3106319"/>
              <a:gd name="f52" fmla="val 2277649"/>
              <a:gd name="f53" fmla="val 3092032"/>
              <a:gd name="f54" fmla="val 2285269"/>
              <a:gd name="f55" fmla="val 3077744"/>
              <a:gd name="f56" fmla="val 2292889"/>
              <a:gd name="f57" fmla="val 3063457"/>
              <a:gd name="f58" fmla="val 2299557"/>
              <a:gd name="f59" fmla="val 3019642"/>
              <a:gd name="f60" fmla="val 2318607"/>
              <a:gd name="f61" fmla="val 3012022"/>
              <a:gd name="f62" fmla="val 2321464"/>
              <a:gd name="f63" fmla="val 3005354"/>
              <a:gd name="f64" fmla="val 2325274"/>
              <a:gd name="f65" fmla="val 2997734"/>
              <a:gd name="f66" fmla="val 2328132"/>
              <a:gd name="f67" fmla="val 2974874"/>
              <a:gd name="f68" fmla="val 2335752"/>
              <a:gd name="f69" fmla="val 2929154"/>
              <a:gd name="f70" fmla="val 2351944"/>
              <a:gd name="f71" fmla="val 2867242"/>
              <a:gd name="f72" fmla="val 2370042"/>
              <a:gd name="f73" fmla="val 2805329"/>
              <a:gd name="f74" fmla="val 2386234"/>
              <a:gd name="f75" fmla="val 2741512"/>
              <a:gd name="f76" fmla="val 2393854"/>
              <a:gd name="f77" fmla="val 2710079"/>
              <a:gd name="f78" fmla="val 2399569"/>
              <a:gd name="f79" fmla="val 2677694"/>
              <a:gd name="f80" fmla="val 2401474"/>
              <a:gd name="f81" fmla="val 2645309"/>
              <a:gd name="f82" fmla="val 2403379"/>
              <a:gd name="f83" fmla="val 2629117"/>
              <a:gd name="f84" fmla="val 2405284"/>
              <a:gd name="f85" fmla="val 2612924"/>
              <a:gd name="f86" fmla="val 2404332"/>
              <a:gd name="f87" fmla="val 2597684"/>
              <a:gd name="f88" fmla="val 2581492"/>
              <a:gd name="f89" fmla="val 2565299"/>
              <a:gd name="f90" fmla="val 2406237"/>
              <a:gd name="f91" fmla="val 2549107"/>
              <a:gd name="f92" fmla="val 2501482"/>
              <a:gd name="f93" fmla="val 2402427"/>
              <a:gd name="f94" fmla="val 2493862"/>
              <a:gd name="f95" fmla="val 2485289"/>
              <a:gd name="f96" fmla="val 2477669"/>
              <a:gd name="f97" fmla="val 2400522"/>
              <a:gd name="f98" fmla="val 2453857"/>
              <a:gd name="f99" fmla="val 2397664"/>
              <a:gd name="f100" fmla="val 2406232"/>
              <a:gd name="f101" fmla="val 2391949"/>
              <a:gd name="f102" fmla="val 2358607"/>
              <a:gd name="f103" fmla="val 2383377"/>
              <a:gd name="f104" fmla="val 2334794"/>
              <a:gd name="f105" fmla="val 2378614"/>
              <a:gd name="f106" fmla="val 2311934"/>
              <a:gd name="f107" fmla="val 2372899"/>
              <a:gd name="f108" fmla="val 2265262"/>
              <a:gd name="f109" fmla="val 2360517"/>
              <a:gd name="f110" fmla="val 2250022"/>
              <a:gd name="f111" fmla="val 2355754"/>
              <a:gd name="f112" fmla="val 2234782"/>
              <a:gd name="f113" fmla="val 2350039"/>
              <a:gd name="f114" fmla="val 2219542"/>
              <a:gd name="f115" fmla="val 2345277"/>
              <a:gd name="f116" fmla="val 2196682"/>
              <a:gd name="f117" fmla="val 2337657"/>
              <a:gd name="f118" fmla="val 2189062"/>
              <a:gd name="f119" fmla="val 2334799"/>
              <a:gd name="f120" fmla="val 2181442"/>
              <a:gd name="f121" fmla="val 2331942"/>
              <a:gd name="f122" fmla="val 2174774"/>
              <a:gd name="f123" fmla="val 2329084"/>
              <a:gd name="f124" fmla="val 2130007"/>
              <a:gd name="f125" fmla="val 2310034"/>
              <a:gd name="f126" fmla="val 2115719"/>
              <a:gd name="f127" fmla="val 2303367"/>
              <a:gd name="f128" fmla="val 2101432"/>
              <a:gd name="f129" fmla="val 2295747"/>
              <a:gd name="f130" fmla="val 2087144"/>
              <a:gd name="f131" fmla="val 2288127"/>
              <a:gd name="f132" fmla="val 2057617"/>
              <a:gd name="f133" fmla="val 2274792"/>
              <a:gd name="f134" fmla="val 2030947"/>
              <a:gd name="f135" fmla="val 2256694"/>
              <a:gd name="f136" fmla="val 2004277"/>
              <a:gd name="f137" fmla="val 2239549"/>
              <a:gd name="f138" fmla="val 2000467"/>
              <a:gd name="f139" fmla="val 2237644"/>
              <a:gd name="f140" fmla="val 1997609"/>
              <a:gd name="f141" fmla="val 2235739"/>
              <a:gd name="f142" fmla="val 1993799"/>
              <a:gd name="f143" fmla="val 2232882"/>
              <a:gd name="f144" fmla="val 1984274"/>
              <a:gd name="f145" fmla="val 2226214"/>
              <a:gd name="f146" fmla="val 1965224"/>
              <a:gd name="f147" fmla="val 2211927"/>
              <a:gd name="f148" fmla="val 1946174"/>
              <a:gd name="f149" fmla="val 2197639"/>
              <a:gd name="f150" fmla="val 1939507"/>
              <a:gd name="f151" fmla="val 2192877"/>
              <a:gd name="f152" fmla="val 1932839"/>
              <a:gd name="f153" fmla="val 2188114"/>
              <a:gd name="f154" fmla="val 1927124"/>
              <a:gd name="f155" fmla="val 2182399"/>
              <a:gd name="f156" fmla="val 1909027"/>
              <a:gd name="f157" fmla="val 2167159"/>
              <a:gd name="f158" fmla="val 1903312"/>
              <a:gd name="f159" fmla="val 2161444"/>
              <a:gd name="f160" fmla="val 1897597"/>
              <a:gd name="f161" fmla="val 2156682"/>
              <a:gd name="f162" fmla="val 1890929"/>
              <a:gd name="f163" fmla="val 2150967"/>
              <a:gd name="f164" fmla="val 1878547"/>
              <a:gd name="f165" fmla="val 2140489"/>
              <a:gd name="f166" fmla="val 1868069"/>
              <a:gd name="f167" fmla="val 2129059"/>
              <a:gd name="f168" fmla="val 1856639"/>
              <a:gd name="f169" fmla="val 2117629"/>
              <a:gd name="f170" fmla="val 1811872"/>
              <a:gd name="f171" fmla="val 2071909"/>
              <a:gd name="f172" fmla="val 1772819"/>
              <a:gd name="f173" fmla="val 2020474"/>
              <a:gd name="f174" fmla="val 1738529"/>
              <a:gd name="f175" fmla="val 1966182"/>
              <a:gd name="f176" fmla="val 1705192"/>
              <a:gd name="f177" fmla="val 1910937"/>
              <a:gd name="f178" fmla="val 1676617"/>
              <a:gd name="f179" fmla="val 1853787"/>
              <a:gd name="f180" fmla="val 1654709"/>
              <a:gd name="f181" fmla="val 1792827"/>
              <a:gd name="f182" fmla="val 1632802"/>
              <a:gd name="f183" fmla="val 1732819"/>
              <a:gd name="f184" fmla="val 1616609"/>
              <a:gd name="f185" fmla="val 1669954"/>
              <a:gd name="f186" fmla="val 1608037"/>
              <a:gd name="f187" fmla="val 1606137"/>
              <a:gd name="f188" fmla="val 1599464"/>
              <a:gd name="f189" fmla="val 1542319"/>
              <a:gd name="f190" fmla="val 1596607"/>
              <a:gd name="f191" fmla="val 1478502"/>
              <a:gd name="f192" fmla="val 1601369"/>
              <a:gd name="f193" fmla="val 1413732"/>
              <a:gd name="f194" fmla="val 1603274"/>
              <a:gd name="f195" fmla="val 1381347"/>
              <a:gd name="f196" fmla="val 1608989"/>
              <a:gd name="f197" fmla="val 1349914"/>
              <a:gd name="f198" fmla="val 1614704"/>
              <a:gd name="f199" fmla="val 1318482"/>
              <a:gd name="f200" fmla="val 1618514"/>
              <a:gd name="f201" fmla="val 1303242"/>
              <a:gd name="f202" fmla="val 1621372"/>
              <a:gd name="f203" fmla="val 1287049"/>
              <a:gd name="f204" fmla="val 1626134"/>
              <a:gd name="f205" fmla="val 1271809"/>
              <a:gd name="f206" fmla="val 1248949"/>
              <a:gd name="f207" fmla="val 1640422"/>
              <a:gd name="f208" fmla="val 1226089"/>
              <a:gd name="f209" fmla="val 1645184"/>
              <a:gd name="f210" fmla="val 1210849"/>
              <a:gd name="f211" fmla="val 1651852"/>
              <a:gd name="f212" fmla="val 1195609"/>
              <a:gd name="f213" fmla="val 1656614"/>
              <a:gd name="f214" fmla="val 1181322"/>
              <a:gd name="f215" fmla="val 1663282"/>
              <a:gd name="f216" fmla="val 1167034"/>
              <a:gd name="f217" fmla="val 1668997"/>
              <a:gd name="f218" fmla="val 1151794"/>
              <a:gd name="f219" fmla="val 1137507"/>
              <a:gd name="f220" fmla="val 1690904"/>
              <a:gd name="f221" fmla="val 1108932"/>
              <a:gd name="f222" fmla="val 1707097"/>
              <a:gd name="f223" fmla="val 1081309"/>
              <a:gd name="f224" fmla="val 1725194"/>
              <a:gd name="f225" fmla="val 1054639"/>
              <a:gd name="f226" fmla="val 1743292"/>
              <a:gd name="f227" fmla="val 1027969"/>
              <a:gd name="f228" fmla="val 1763294"/>
              <a:gd name="f229" fmla="val 1003204"/>
              <a:gd name="f230" fmla="val 1785202"/>
              <a:gd name="f231" fmla="val 979392"/>
              <a:gd name="f232" fmla="val 1807109"/>
              <a:gd name="f233" fmla="val 955579"/>
              <a:gd name="f234" fmla="val 1829969"/>
              <a:gd name="f235" fmla="val 933672"/>
              <a:gd name="f236" fmla="val 1854734"/>
              <a:gd name="f237" fmla="val 912717"/>
              <a:gd name="f238" fmla="val 1952842"/>
              <a:gd name="f239" fmla="val 829849"/>
              <a:gd name="f240" fmla="val 2072857"/>
              <a:gd name="f241" fmla="val 772699"/>
              <a:gd name="f242" fmla="val 2199539"/>
              <a:gd name="f243" fmla="val 752697"/>
              <a:gd name="f244" fmla="val 2263357"/>
              <a:gd name="f245" fmla="val 742219"/>
              <a:gd name="f246" fmla="val 2328127"/>
              <a:gd name="f247" fmla="val 743172"/>
              <a:gd name="f248" fmla="val 2390992"/>
              <a:gd name="f249" fmla="val 754602"/>
              <a:gd name="f250" fmla="val 2422424"/>
              <a:gd name="f251" fmla="val 760317"/>
              <a:gd name="f252" fmla="val 768889"/>
              <a:gd name="f253" fmla="val 2483384"/>
              <a:gd name="f254" fmla="val 780319"/>
              <a:gd name="f255" fmla="val 2491004"/>
              <a:gd name="f256" fmla="val 783177"/>
              <a:gd name="f257" fmla="val 2498624"/>
              <a:gd name="f258" fmla="val 786034"/>
              <a:gd name="f259" fmla="val 2505292"/>
              <a:gd name="f260" fmla="val 789844"/>
              <a:gd name="f261" fmla="val 2527199"/>
              <a:gd name="f262" fmla="val 800322"/>
              <a:gd name="f263" fmla="val 810799"/>
              <a:gd name="f264" fmla="val 2570062"/>
              <a:gd name="f265" fmla="val 823182"/>
              <a:gd name="f266" fmla="val 2625307"/>
              <a:gd name="f267" fmla="val 856519"/>
              <a:gd name="f268" fmla="val 2673884"/>
              <a:gd name="f269" fmla="val 899382"/>
              <a:gd name="f270" fmla="val 2714842"/>
              <a:gd name="f271" fmla="val 948912"/>
              <a:gd name="f272" fmla="val 2755799"/>
              <a:gd name="f273" fmla="val 998442"/>
              <a:gd name="f274" fmla="val 2790089"/>
              <a:gd name="f275" fmla="val 1053687"/>
              <a:gd name="f276" fmla="val 2816759"/>
              <a:gd name="f277" fmla="val 1111789"/>
              <a:gd name="f278" fmla="val 2870099"/>
              <a:gd name="f279" fmla="val 1228947"/>
              <a:gd name="f280" fmla="val 2893912"/>
              <a:gd name="f281" fmla="val 1358487"/>
              <a:gd name="f282" fmla="val 2889149"/>
              <a:gd name="f283" fmla="val 1486122"/>
              <a:gd name="f284" fmla="val 2884387"/>
              <a:gd name="f285" fmla="val 1614709"/>
              <a:gd name="f286" fmla="val 2854859"/>
              <a:gd name="f287" fmla="val 1741392"/>
              <a:gd name="f288" fmla="val 2810092"/>
              <a:gd name="f289" fmla="val 1861407"/>
              <a:gd name="f290" fmla="val 2765324"/>
              <a:gd name="f291" fmla="val 1981422"/>
              <a:gd name="f292" fmla="val 2706269"/>
              <a:gd name="f293" fmla="val 2096674"/>
              <a:gd name="f294" fmla="val 2641499"/>
              <a:gd name="f295" fmla="val 2207164"/>
              <a:gd name="f296" fmla="val 2511007"/>
              <a:gd name="f297" fmla="val 2428144"/>
              <a:gd name="f298" fmla="val 2356702"/>
              <a:gd name="f299" fmla="val 2635789"/>
              <a:gd name="f300" fmla="val 2171917"/>
              <a:gd name="f301" fmla="val 2814859"/>
              <a:gd name="f302" fmla="val 2080477"/>
              <a:gd name="f303" fmla="val 2904394"/>
              <a:gd name="f304" fmla="val 1980464"/>
              <a:gd name="f305" fmla="val 2986309"/>
              <a:gd name="f306" fmla="val 1872832"/>
              <a:gd name="f307" fmla="val 3056794"/>
              <a:gd name="f308" fmla="val 1766152"/>
              <a:gd name="f309" fmla="val 3127279"/>
              <a:gd name="f310" fmla="val 3188239"/>
              <a:gd name="f311" fmla="val 1531837"/>
              <a:gd name="f312" fmla="val 3233959"/>
              <a:gd name="f313" fmla="val 1508977"/>
              <a:gd name="f314" fmla="val 3242532"/>
              <a:gd name="f315" fmla="val 1486117"/>
              <a:gd name="f316" fmla="val 3250152"/>
              <a:gd name="f317" fmla="val 1440397"/>
              <a:gd name="f318" fmla="val 3265392"/>
              <a:gd name="f319" fmla="val 1409917"/>
              <a:gd name="f320" fmla="val 3274917"/>
              <a:gd name="f321" fmla="val 1378484"/>
              <a:gd name="f322" fmla="val 3282537"/>
              <a:gd name="f323" fmla="val 1348004"/>
              <a:gd name="f324" fmla="val 3292062"/>
              <a:gd name="f325" fmla="val 1316572"/>
              <a:gd name="f326" fmla="val 3298729"/>
              <a:gd name="f327" fmla="val 1285139"/>
              <a:gd name="f328" fmla="val 3306349"/>
              <a:gd name="f329" fmla="val 1253707"/>
              <a:gd name="f330" fmla="val 3312064"/>
              <a:gd name="f331" fmla="val 1206082"/>
              <a:gd name="f332" fmla="val 3319684"/>
              <a:gd name="f333" fmla="val 1189889"/>
              <a:gd name="f334" fmla="val 3322542"/>
              <a:gd name="f335" fmla="val 1174649"/>
              <a:gd name="f336" fmla="val 3325399"/>
              <a:gd name="f337" fmla="val 1158457"/>
              <a:gd name="f338" fmla="val 3326352"/>
              <a:gd name="f339" fmla="val 1030822"/>
              <a:gd name="f340" fmla="val 3341592"/>
              <a:gd name="f341" fmla="val 901282"/>
              <a:gd name="f342" fmla="val 3340639"/>
              <a:gd name="f343" fmla="val 774599"/>
              <a:gd name="f344" fmla="val 3321589"/>
              <a:gd name="f345" fmla="val 750787"/>
              <a:gd name="f346" fmla="val 3318732"/>
              <a:gd name="f347" fmla="val 743167"/>
              <a:gd name="f348" fmla="val 3317779"/>
              <a:gd name="f349" fmla="val 734594"/>
              <a:gd name="f350" fmla="val 3315874"/>
              <a:gd name="f351" fmla="val 726974"/>
              <a:gd name="f352" fmla="val 3313969"/>
              <a:gd name="f353" fmla="val 679349"/>
              <a:gd name="f354" fmla="val 3304444"/>
              <a:gd name="f355" fmla="val 663157"/>
              <a:gd name="f356" fmla="val 3301587"/>
              <a:gd name="f357" fmla="val 647917"/>
              <a:gd name="f358" fmla="val 3296824"/>
              <a:gd name="f359" fmla="val 632677"/>
              <a:gd name="f360" fmla="val 3293014"/>
              <a:gd name="f361" fmla="val 586004"/>
              <a:gd name="f362" fmla="val 3280632"/>
              <a:gd name="f363" fmla="val 570764"/>
              <a:gd name="f364" fmla="val 3275869"/>
              <a:gd name="f365" fmla="val 555524"/>
              <a:gd name="f366" fmla="val 3270154"/>
              <a:gd name="f367" fmla="val 540284"/>
              <a:gd name="f368" fmla="val 3264439"/>
              <a:gd name="f369" fmla="val 525044"/>
              <a:gd name="f370" fmla="val 3258724"/>
              <a:gd name="f371" fmla="val 509804"/>
              <a:gd name="f372" fmla="val 3253962"/>
              <a:gd name="f373" fmla="val 495517"/>
              <a:gd name="f374" fmla="val 3248247"/>
              <a:gd name="f375" fmla="val 451702"/>
              <a:gd name="f376" fmla="val 3229197"/>
              <a:gd name="f377" fmla="val 437414"/>
              <a:gd name="f378" fmla="val 3222529"/>
              <a:gd name="f379" fmla="val 422174"/>
              <a:gd name="f380" fmla="val 3216814"/>
              <a:gd name="f381" fmla="val 407887"/>
              <a:gd name="f382" fmla="val 3208242"/>
              <a:gd name="f383" fmla="val 292634"/>
              <a:gd name="f384" fmla="val 3152044"/>
              <a:gd name="f385" fmla="val 187859"/>
              <a:gd name="f386" fmla="val 3072034"/>
              <a:gd name="f387" fmla="val 108802"/>
              <a:gd name="f388" fmla="val 2971069"/>
              <a:gd name="f389" fmla="val 99277"/>
              <a:gd name="f390" fmla="val 2957734"/>
              <a:gd name="f391" fmla="val 89752"/>
              <a:gd name="f392" fmla="val 2945352"/>
              <a:gd name="f393" fmla="val 81179"/>
              <a:gd name="f394" fmla="val 2932017"/>
              <a:gd name="f395" fmla="val 77369"/>
              <a:gd name="f396" fmla="val 2925349"/>
              <a:gd name="f397" fmla="val 72607"/>
              <a:gd name="f398" fmla="val 2918682"/>
              <a:gd name="f399" fmla="val 67844"/>
              <a:gd name="f400" fmla="val 2912014"/>
              <a:gd name="f401" fmla="val 56414"/>
              <a:gd name="f402" fmla="val 2891059"/>
              <a:gd name="f403" fmla="val 50699"/>
              <a:gd name="f404" fmla="val 2880582"/>
              <a:gd name="f405" fmla="val 45937"/>
              <a:gd name="f406" fmla="val 2870104"/>
              <a:gd name="f407" fmla="val 35459"/>
              <a:gd name="f408" fmla="val 2848197"/>
              <a:gd name="f409" fmla="val 26887"/>
              <a:gd name="f410" fmla="val 2825337"/>
              <a:gd name="f411" fmla="val 24029"/>
              <a:gd name="f412" fmla="val 2817717"/>
              <a:gd name="f413" fmla="val 21172"/>
              <a:gd name="f414" fmla="val 2810097"/>
              <a:gd name="f415" fmla="val 19267"/>
              <a:gd name="f416" fmla="val 2802477"/>
              <a:gd name="f417" fmla="val 1169"/>
              <a:gd name="f418" fmla="val 2741517"/>
              <a:gd name="f419" fmla="val -5498"/>
              <a:gd name="f420" fmla="val 2675794"/>
              <a:gd name="f421" fmla="val 4979"/>
              <a:gd name="f422" fmla="val 2611977"/>
              <a:gd name="f423" fmla="val 15457"/>
              <a:gd name="f424" fmla="val 2548159"/>
              <a:gd name="f425" fmla="val 39269"/>
              <a:gd name="f426" fmla="val 2488152"/>
              <a:gd name="f427" fmla="val 73559"/>
              <a:gd name="f428" fmla="val 2432907"/>
              <a:gd name="f429" fmla="val 107849"/>
              <a:gd name="f430" fmla="val 150712"/>
              <a:gd name="f431" fmla="val 2330037"/>
              <a:gd name="f432" fmla="val 201194"/>
              <a:gd name="f433" fmla="val 2289079"/>
              <a:gd name="f434" fmla="val 250724"/>
              <a:gd name="f435" fmla="val 2249074"/>
              <a:gd name="f436" fmla="val 306922"/>
              <a:gd name="f437" fmla="val 2215737"/>
              <a:gd name="f438" fmla="val 366929"/>
              <a:gd name="f439" fmla="val 2191924"/>
              <a:gd name="f440" fmla="val 426937"/>
              <a:gd name="f441" fmla="val 2169064"/>
              <a:gd name="f442" fmla="val 489802"/>
              <a:gd name="f443" fmla="val 2153824"/>
              <a:gd name="f444" fmla="val 553619"/>
              <a:gd name="f445" fmla="val 2146204"/>
              <a:gd name="f446" fmla="val 681254"/>
              <a:gd name="f447" fmla="val 2131917"/>
              <a:gd name="f448" fmla="val 810794"/>
              <a:gd name="f449" fmla="val 2145252"/>
              <a:gd name="f450" fmla="val 935572"/>
              <a:gd name="f451" fmla="val 2173827"/>
              <a:gd name="f452" fmla="val 998437"/>
              <a:gd name="f453" fmla="val 1059397"/>
              <a:gd name="f454" fmla="val 1120357"/>
              <a:gd name="f455" fmla="val 2227167"/>
              <a:gd name="f456" fmla="val 1181317"/>
              <a:gd name="f457" fmla="val 2248122"/>
              <a:gd name="f458" fmla="val 1240372"/>
              <a:gd name="f459" fmla="val 2272887"/>
              <a:gd name="f460" fmla="val 1298474"/>
              <a:gd name="f461" fmla="val 1356577"/>
              <a:gd name="f462" fmla="val 2327179"/>
              <a:gd name="f463" fmla="val 1413727"/>
              <a:gd name="f464" fmla="val 2356707"/>
              <a:gd name="f465" fmla="val 1468019"/>
              <a:gd name="f466" fmla="val 2390044"/>
              <a:gd name="f467" fmla="val 1522312"/>
              <a:gd name="f468" fmla="val 2423382"/>
              <a:gd name="f469" fmla="val 1576604"/>
              <a:gd name="f470" fmla="val 2459577"/>
              <a:gd name="f471" fmla="val 1627087"/>
              <a:gd name="f472" fmla="val 2498629"/>
              <a:gd name="f473" fmla="val 1728052"/>
              <a:gd name="f474" fmla="val 2577687"/>
              <a:gd name="f475" fmla="val 1820444"/>
              <a:gd name="f476" fmla="val 2669127"/>
              <a:gd name="f477" fmla="val 1896644"/>
              <a:gd name="f478" fmla="val 2771997"/>
              <a:gd name="f479" fmla="val 1973797"/>
              <a:gd name="f480" fmla="val 2874867"/>
              <a:gd name="f481" fmla="val 2033804"/>
              <a:gd name="f482" fmla="val 2989167"/>
              <a:gd name="f483" fmla="val 3109182"/>
              <a:gd name="f484" fmla="val 2103337"/>
              <a:gd name="f485" fmla="val 3169189"/>
              <a:gd name="f486" fmla="val 2123339"/>
              <a:gd name="f487" fmla="val 3230149"/>
              <a:gd name="f488" fmla="val 2139532"/>
              <a:gd name="f489" fmla="val 2156677"/>
              <a:gd name="f490" fmla="val 3353974"/>
              <a:gd name="f491" fmla="val 2169059"/>
              <a:gd name="f492" fmla="val 3416839"/>
              <a:gd name="f493" fmla="val 2179537"/>
              <a:gd name="f494" fmla="val 3480657"/>
              <a:gd name="f495" fmla="val 2190014"/>
              <a:gd name="f496" fmla="val 3543522"/>
              <a:gd name="f497" fmla="val 2197634"/>
              <a:gd name="f498" fmla="val 3607339"/>
              <a:gd name="f499" fmla="val 2202397"/>
              <a:gd name="f500" fmla="val 3672109"/>
              <a:gd name="f501" fmla="val 2208112"/>
              <a:gd name="f502" fmla="val 3735927"/>
              <a:gd name="f503" fmla="val 2210017"/>
              <a:gd name="f504" fmla="val 3800697"/>
              <a:gd name="f505" fmla="val 2210969"/>
              <a:gd name="f506" fmla="val 3864514"/>
              <a:gd name="f507" fmla="val 2211922"/>
              <a:gd name="f508" fmla="val 3928332"/>
              <a:gd name="f509" fmla="val 3993102"/>
              <a:gd name="f510" fmla="val 4056919"/>
              <a:gd name="f511" fmla="val 2206207"/>
              <a:gd name="f512" fmla="val 4089304"/>
              <a:gd name="f513" fmla="val 2205254"/>
              <a:gd name="f514" fmla="val 4120737"/>
              <a:gd name="f515" fmla="val 2203349"/>
              <a:gd name="f516" fmla="val 4153122"/>
              <a:gd name="f517" fmla="val 2201444"/>
              <a:gd name="f518" fmla="val 4183602"/>
              <a:gd name="f519" fmla="val 4188364"/>
              <a:gd name="f520" fmla="val 2201127"/>
              <a:gd name="f521" fmla="val 4194397"/>
              <a:gd name="f522" fmla="val 2200809"/>
              <a:gd name="f523" fmla="val 4200429"/>
              <a:gd name="f524" fmla="val 2200492"/>
              <a:gd name="f525" fmla="val 4206462"/>
              <a:gd name="f526" fmla="val 4243609"/>
              <a:gd name="f527" fmla="val 2190967"/>
              <a:gd name="f528" fmla="val 4318857"/>
              <a:gd name="f529" fmla="val 4417917"/>
              <a:gd name="f530" fmla="val 2170964"/>
              <a:gd name="f531" fmla="val 4516024"/>
              <a:gd name="f532" fmla="val 2158582"/>
              <a:gd name="f533" fmla="+- 0 0 -90"/>
              <a:gd name="f534" fmla="*/ f3 1 3816990"/>
              <a:gd name="f535" fmla="*/ f4 1 4615084"/>
              <a:gd name="f536" fmla="val f5"/>
              <a:gd name="f537" fmla="val f6"/>
              <a:gd name="f538" fmla="val f7"/>
              <a:gd name="f539" fmla="*/ f533 f0 1"/>
              <a:gd name="f540" fmla="+- f538 0 f536"/>
              <a:gd name="f541" fmla="+- f537 0 f536"/>
              <a:gd name="f542" fmla="*/ f539 1 f2"/>
              <a:gd name="f543" fmla="*/ f541 1 3816990"/>
              <a:gd name="f544" fmla="*/ f540 1 4615084"/>
              <a:gd name="f545" fmla="*/ 3555550 f541 1"/>
              <a:gd name="f546" fmla="*/ 0 f540 1"/>
              <a:gd name="f547" fmla="*/ 3653054 f541 1"/>
              <a:gd name="f548" fmla="*/ 1749012 f540 1"/>
              <a:gd name="f549" fmla="*/ 3601619 f541 1"/>
              <a:gd name="f550" fmla="*/ 1829974 f540 1"/>
              <a:gd name="f551" fmla="*/ 3573997 f541 1"/>
              <a:gd name="f552" fmla="*/ 1869979 f540 1"/>
              <a:gd name="f553" fmla="*/ 3544469 f541 1"/>
              <a:gd name="f554" fmla="*/ 1908079 f540 1"/>
              <a:gd name="f555" fmla="*/ 3530182 f541 1"/>
              <a:gd name="f556" fmla="*/ 1927129 f540 1"/>
              <a:gd name="f557" fmla="*/ 3514942 f541 1"/>
              <a:gd name="f558" fmla="*/ 1945227 f540 1"/>
              <a:gd name="f559" fmla="*/ 3483509 f541 1"/>
              <a:gd name="f560" fmla="*/ 1982374 f540 1"/>
              <a:gd name="f561" fmla="*/ 3450172 f541 1"/>
              <a:gd name="f562" fmla="*/ 2017617 f540 1"/>
              <a:gd name="f563" fmla="*/ 3416834 f541 1"/>
              <a:gd name="f564" fmla="*/ 2051907 f540 1"/>
              <a:gd name="f565" fmla="*/ 3106319 f541 1"/>
              <a:gd name="f566" fmla="*/ 2277649 f540 1"/>
              <a:gd name="f567" fmla="*/ 3063457 f541 1"/>
              <a:gd name="f568" fmla="*/ 2299557 f540 1"/>
              <a:gd name="f569" fmla="*/ 3019642 f541 1"/>
              <a:gd name="f570" fmla="*/ 2318607 f540 1"/>
              <a:gd name="f571" fmla="*/ 2997734 f541 1"/>
              <a:gd name="f572" fmla="*/ 2328132 f540 1"/>
              <a:gd name="f573" fmla="*/ 2974874 f541 1"/>
              <a:gd name="f574" fmla="*/ 2335752 f540 1"/>
              <a:gd name="f575" fmla="*/ 2929154 f541 1"/>
              <a:gd name="f576" fmla="*/ 2351944 f540 1"/>
              <a:gd name="f577" fmla="*/ 2741512 f541 1"/>
              <a:gd name="f578" fmla="*/ 2393854 f540 1"/>
              <a:gd name="f579" fmla="*/ 2645309 f541 1"/>
              <a:gd name="f580" fmla="*/ 2403379 f540 1"/>
              <a:gd name="f581" fmla="*/ 2597684 f541 1"/>
              <a:gd name="f582" fmla="*/ 2405284 f540 1"/>
              <a:gd name="f583" fmla="*/ 2549107 f541 1"/>
              <a:gd name="f584" fmla="*/ 2501482 f541 1"/>
              <a:gd name="f585" fmla="*/ 2402427 f540 1"/>
              <a:gd name="f586" fmla="*/ 2477669 f541 1"/>
              <a:gd name="f587" fmla="*/ 2400522 f540 1"/>
              <a:gd name="f588" fmla="*/ 2453857 f541 1"/>
              <a:gd name="f589" fmla="*/ 2397664 f540 1"/>
              <a:gd name="f590" fmla="*/ 2406232 f541 1"/>
              <a:gd name="f591" fmla="*/ 2391949 f540 1"/>
              <a:gd name="f592" fmla="*/ 2358607 f541 1"/>
              <a:gd name="f593" fmla="*/ 2383377 f540 1"/>
              <a:gd name="f594" fmla="*/ 2334794 f541 1"/>
              <a:gd name="f595" fmla="*/ 2378614 f540 1"/>
              <a:gd name="f596" fmla="*/ 2311934 f541 1"/>
              <a:gd name="f597" fmla="*/ 2372899 f540 1"/>
              <a:gd name="f598" fmla="*/ 2265262 f541 1"/>
              <a:gd name="f599" fmla="*/ 2360517 f540 1"/>
              <a:gd name="f600" fmla="*/ 2219542 f541 1"/>
              <a:gd name="f601" fmla="*/ 2345277 f540 1"/>
              <a:gd name="f602" fmla="*/ 2196682 f541 1"/>
              <a:gd name="f603" fmla="*/ 2337657 f540 1"/>
              <a:gd name="f604" fmla="*/ 2174774 f541 1"/>
              <a:gd name="f605" fmla="*/ 2329084 f540 1"/>
              <a:gd name="f606" fmla="*/ 2130007 f541 1"/>
              <a:gd name="f607" fmla="*/ 2310034 f540 1"/>
              <a:gd name="f608" fmla="*/ 2087144 f541 1"/>
              <a:gd name="f609" fmla="*/ 2288127 f540 1"/>
              <a:gd name="f610" fmla="*/ 2004277 f541 1"/>
              <a:gd name="f611" fmla="*/ 2239549 f540 1"/>
              <a:gd name="f612" fmla="*/ 1993799 f541 1"/>
              <a:gd name="f613" fmla="*/ 2232882 f540 1"/>
              <a:gd name="f614" fmla="*/ 1984274 f541 1"/>
              <a:gd name="f615" fmla="*/ 2226214 f540 1"/>
              <a:gd name="f616" fmla="*/ 1965224 f541 1"/>
              <a:gd name="f617" fmla="*/ 2211927 f540 1"/>
              <a:gd name="f618" fmla="*/ 1946174 f541 1"/>
              <a:gd name="f619" fmla="*/ 2197639 f540 1"/>
              <a:gd name="f620" fmla="*/ 1927124 f541 1"/>
              <a:gd name="f621" fmla="*/ 2182399 f540 1"/>
              <a:gd name="f622" fmla="*/ 1909027 f541 1"/>
              <a:gd name="f623" fmla="*/ 2167159 f540 1"/>
              <a:gd name="f624" fmla="*/ 1890929 f541 1"/>
              <a:gd name="f625" fmla="*/ 2150967 f540 1"/>
              <a:gd name="f626" fmla="*/ 1856639 f541 1"/>
              <a:gd name="f627" fmla="*/ 2117629 f540 1"/>
              <a:gd name="f628" fmla="*/ 1738529 f541 1"/>
              <a:gd name="f629" fmla="*/ 1966182 f540 1"/>
              <a:gd name="f630" fmla="*/ 1654709 f541 1"/>
              <a:gd name="f631" fmla="*/ 1792827 f540 1"/>
              <a:gd name="f632" fmla="*/ 1608037 f541 1"/>
              <a:gd name="f633" fmla="*/ 1606137 f540 1"/>
              <a:gd name="f634" fmla="*/ 1601369 f541 1"/>
              <a:gd name="f635" fmla="*/ 1413732 f540 1"/>
              <a:gd name="f636" fmla="*/ 1614704 f541 1"/>
              <a:gd name="f637" fmla="*/ 1318482 f540 1"/>
              <a:gd name="f638" fmla="*/ 1626134 f541 1"/>
              <a:gd name="f639" fmla="*/ 1271809 f540 1"/>
              <a:gd name="f640" fmla="*/ 1632802 f541 1"/>
              <a:gd name="f641" fmla="*/ 1248949 f540 1"/>
              <a:gd name="f642" fmla="*/ 1640422 f541 1"/>
              <a:gd name="f643" fmla="*/ 1226089 f540 1"/>
              <a:gd name="f644" fmla="*/ 1656614 f541 1"/>
              <a:gd name="f645" fmla="*/ 1181322 f540 1"/>
              <a:gd name="f646" fmla="*/ 1676617 f541 1"/>
              <a:gd name="f647" fmla="*/ 1137507 f540 1"/>
              <a:gd name="f648" fmla="*/ 1725194 f541 1"/>
              <a:gd name="f649" fmla="*/ 1054639 f540 1"/>
              <a:gd name="f650" fmla="*/ 1785202 f541 1"/>
              <a:gd name="f651" fmla="*/ 979392 f540 1"/>
              <a:gd name="f652" fmla="*/ 1854734 f541 1"/>
              <a:gd name="f653" fmla="*/ 912717 f540 1"/>
              <a:gd name="f654" fmla="*/ 2199539 f541 1"/>
              <a:gd name="f655" fmla="*/ 752697 f540 1"/>
              <a:gd name="f656" fmla="*/ 2390992 f541 1"/>
              <a:gd name="f657" fmla="*/ 754602 f540 1"/>
              <a:gd name="f658" fmla="*/ 2483384 f541 1"/>
              <a:gd name="f659" fmla="*/ 780319 f540 1"/>
              <a:gd name="f660" fmla="*/ 2505292 f541 1"/>
              <a:gd name="f661" fmla="*/ 789844 f540 1"/>
              <a:gd name="f662" fmla="*/ 2527199 f541 1"/>
              <a:gd name="f663" fmla="*/ 800322 f540 1"/>
              <a:gd name="f664" fmla="*/ 810799 f540 1"/>
              <a:gd name="f665" fmla="*/ 2570062 f541 1"/>
              <a:gd name="f666" fmla="*/ 823182 f540 1"/>
              <a:gd name="f667" fmla="*/ 2714842 f541 1"/>
              <a:gd name="f668" fmla="*/ 948912 f540 1"/>
              <a:gd name="f669" fmla="*/ 2816759 f541 1"/>
              <a:gd name="f670" fmla="*/ 1111789 f540 1"/>
              <a:gd name="f671" fmla="*/ 2889149 f541 1"/>
              <a:gd name="f672" fmla="*/ 1486122 f540 1"/>
              <a:gd name="f673" fmla="*/ 2810092 f541 1"/>
              <a:gd name="f674" fmla="*/ 1861407 f540 1"/>
              <a:gd name="f675" fmla="*/ 2641499 f541 1"/>
              <a:gd name="f676" fmla="*/ 2207164 f540 1"/>
              <a:gd name="f677" fmla="*/ 2171917 f541 1"/>
              <a:gd name="f678" fmla="*/ 2814859 f540 1"/>
              <a:gd name="f679" fmla="*/ 1872832 f541 1"/>
              <a:gd name="f680" fmla="*/ 3056794 f540 1"/>
              <a:gd name="f681" fmla="*/ 1531837 f541 1"/>
              <a:gd name="f682" fmla="*/ 3233959 f540 1"/>
              <a:gd name="f683" fmla="*/ 1508977 f541 1"/>
              <a:gd name="f684" fmla="*/ 3242532 f540 1"/>
              <a:gd name="f685" fmla="*/ 1486117 f541 1"/>
              <a:gd name="f686" fmla="*/ 3250152 f540 1"/>
              <a:gd name="f687" fmla="*/ 1440397 f541 1"/>
              <a:gd name="f688" fmla="*/ 3265392 f540 1"/>
              <a:gd name="f689" fmla="*/ 1348004 f541 1"/>
              <a:gd name="f690" fmla="*/ 3292062 f540 1"/>
              <a:gd name="f691" fmla="*/ 1253707 f541 1"/>
              <a:gd name="f692" fmla="*/ 3312064 f540 1"/>
              <a:gd name="f693" fmla="*/ 1206082 f541 1"/>
              <a:gd name="f694" fmla="*/ 3319684 f540 1"/>
              <a:gd name="f695" fmla="*/ 1158457 f541 1"/>
              <a:gd name="f696" fmla="*/ 3326352 f540 1"/>
              <a:gd name="f697" fmla="*/ 774599 f541 1"/>
              <a:gd name="f698" fmla="*/ 3321589 f540 1"/>
              <a:gd name="f699" fmla="*/ 750787 f541 1"/>
              <a:gd name="f700" fmla="*/ 3318732 f540 1"/>
              <a:gd name="f701" fmla="*/ 726974 f541 1"/>
              <a:gd name="f702" fmla="*/ 3313969 f540 1"/>
              <a:gd name="f703" fmla="*/ 679349 f541 1"/>
              <a:gd name="f704" fmla="*/ 3304444 f540 1"/>
              <a:gd name="f705" fmla="*/ 632677 f541 1"/>
              <a:gd name="f706" fmla="*/ 3293014 f540 1"/>
              <a:gd name="f707" fmla="*/ 586004 f541 1"/>
              <a:gd name="f708" fmla="*/ 3280632 f540 1"/>
              <a:gd name="f709" fmla="*/ 540284 f541 1"/>
              <a:gd name="f710" fmla="*/ 3264439 f540 1"/>
              <a:gd name="f711" fmla="*/ 495517 f541 1"/>
              <a:gd name="f712" fmla="*/ 3248247 f540 1"/>
              <a:gd name="f713" fmla="*/ 451702 f541 1"/>
              <a:gd name="f714" fmla="*/ 3229197 f540 1"/>
              <a:gd name="f715" fmla="*/ 407887 f541 1"/>
              <a:gd name="f716" fmla="*/ 3208242 f540 1"/>
              <a:gd name="f717" fmla="*/ 108802 f541 1"/>
              <a:gd name="f718" fmla="*/ 2971069 f540 1"/>
              <a:gd name="f719" fmla="*/ 81179 f541 1"/>
              <a:gd name="f720" fmla="*/ 2932017 f540 1"/>
              <a:gd name="f721" fmla="*/ 67844 f541 1"/>
              <a:gd name="f722" fmla="*/ 2912014 f540 1"/>
              <a:gd name="f723" fmla="*/ 56414 f541 1"/>
              <a:gd name="f724" fmla="*/ 2891059 f540 1"/>
              <a:gd name="f725" fmla="*/ 50699 f541 1"/>
              <a:gd name="f726" fmla="*/ 2880582 f540 1"/>
              <a:gd name="f727" fmla="*/ 45937 f541 1"/>
              <a:gd name="f728" fmla="*/ 2870104 f540 1"/>
              <a:gd name="f729" fmla="*/ 35459 f541 1"/>
              <a:gd name="f730" fmla="*/ 2848197 f540 1"/>
              <a:gd name="f731" fmla="*/ 26887 f541 1"/>
              <a:gd name="f732" fmla="*/ 2825337 f540 1"/>
              <a:gd name="f733" fmla="*/ 19267 f541 1"/>
              <a:gd name="f734" fmla="*/ 2802477 f540 1"/>
              <a:gd name="f735" fmla="*/ 4979 f541 1"/>
              <a:gd name="f736" fmla="*/ 2611977 f540 1"/>
              <a:gd name="f737" fmla="*/ 73559 f541 1"/>
              <a:gd name="f738" fmla="*/ 2432907 f540 1"/>
              <a:gd name="f739" fmla="*/ 201194 f541 1"/>
              <a:gd name="f740" fmla="*/ 2289079 f540 1"/>
              <a:gd name="f741" fmla="*/ 366929 f541 1"/>
              <a:gd name="f742" fmla="*/ 2191924 f540 1"/>
              <a:gd name="f743" fmla="*/ 553619 f541 1"/>
              <a:gd name="f744" fmla="*/ 2146204 f540 1"/>
              <a:gd name="f745" fmla="*/ 935572 f541 1"/>
              <a:gd name="f746" fmla="*/ 2173827 f540 1"/>
              <a:gd name="f747" fmla="*/ 1120357 f541 1"/>
              <a:gd name="f748" fmla="*/ 2227167 f540 1"/>
              <a:gd name="f749" fmla="*/ 1298474 f541 1"/>
              <a:gd name="f750" fmla="*/ 1468019 f541 1"/>
              <a:gd name="f751" fmla="*/ 2390044 f540 1"/>
              <a:gd name="f752" fmla="*/ 1627087 f541 1"/>
              <a:gd name="f753" fmla="*/ 2498629 f540 1"/>
              <a:gd name="f754" fmla="*/ 1896644 f541 1"/>
              <a:gd name="f755" fmla="*/ 2771997 f540 1"/>
              <a:gd name="f756" fmla="*/ 2080477 f541 1"/>
              <a:gd name="f757" fmla="*/ 3109182 f540 1"/>
              <a:gd name="f758" fmla="*/ 2139532 f541 1"/>
              <a:gd name="f759" fmla="*/ 2179537 f541 1"/>
              <a:gd name="f760" fmla="*/ 3480657 f540 1"/>
              <a:gd name="f761" fmla="*/ 2202397 f541 1"/>
              <a:gd name="f762" fmla="*/ 3672109 f540 1"/>
              <a:gd name="f763" fmla="*/ 2210969 f541 1"/>
              <a:gd name="f764" fmla="*/ 3864514 f540 1"/>
              <a:gd name="f765" fmla="*/ 2208112 f541 1"/>
              <a:gd name="f766" fmla="*/ 4056919 f540 1"/>
              <a:gd name="f767" fmla="*/ 2203349 f541 1"/>
              <a:gd name="f768" fmla="*/ 4153122 f540 1"/>
              <a:gd name="f769" fmla="*/ 2201444 f541 1"/>
              <a:gd name="f770" fmla="*/ 4183602 f540 1"/>
              <a:gd name="f771" fmla="*/ 4188364 f540 1"/>
              <a:gd name="f772" fmla="*/ 2200492 f541 1"/>
              <a:gd name="f773" fmla="*/ 4206462 f540 1"/>
              <a:gd name="f774" fmla="*/ 2197634 f541 1"/>
              <a:gd name="f775" fmla="*/ 4243609 f540 1"/>
              <a:gd name="f776" fmla="*/ 2190967 f541 1"/>
              <a:gd name="f777" fmla="*/ 4318857 f540 1"/>
              <a:gd name="f778" fmla="*/ 2158582 f541 1"/>
              <a:gd name="f779" fmla="*/ 4615084 f540 1"/>
              <a:gd name="f780" fmla="+- f542 0 f1"/>
              <a:gd name="f781" fmla="*/ f545 1 3816990"/>
              <a:gd name="f782" fmla="*/ f546 1 4615084"/>
              <a:gd name="f783" fmla="*/ f547 1 3816990"/>
              <a:gd name="f784" fmla="*/ f548 1 4615084"/>
              <a:gd name="f785" fmla="*/ f549 1 3816990"/>
              <a:gd name="f786" fmla="*/ f550 1 4615084"/>
              <a:gd name="f787" fmla="*/ f551 1 3816990"/>
              <a:gd name="f788" fmla="*/ f552 1 4615084"/>
              <a:gd name="f789" fmla="*/ f553 1 3816990"/>
              <a:gd name="f790" fmla="*/ f554 1 4615084"/>
              <a:gd name="f791" fmla="*/ f555 1 3816990"/>
              <a:gd name="f792" fmla="*/ f556 1 4615084"/>
              <a:gd name="f793" fmla="*/ f557 1 3816990"/>
              <a:gd name="f794" fmla="*/ f558 1 4615084"/>
              <a:gd name="f795" fmla="*/ f559 1 3816990"/>
              <a:gd name="f796" fmla="*/ f560 1 4615084"/>
              <a:gd name="f797" fmla="*/ f561 1 3816990"/>
              <a:gd name="f798" fmla="*/ f562 1 4615084"/>
              <a:gd name="f799" fmla="*/ f563 1 3816990"/>
              <a:gd name="f800" fmla="*/ f564 1 4615084"/>
              <a:gd name="f801" fmla="*/ f565 1 3816990"/>
              <a:gd name="f802" fmla="*/ f566 1 4615084"/>
              <a:gd name="f803" fmla="*/ f567 1 3816990"/>
              <a:gd name="f804" fmla="*/ f568 1 4615084"/>
              <a:gd name="f805" fmla="*/ f569 1 3816990"/>
              <a:gd name="f806" fmla="*/ f570 1 4615084"/>
              <a:gd name="f807" fmla="*/ f571 1 3816990"/>
              <a:gd name="f808" fmla="*/ f572 1 4615084"/>
              <a:gd name="f809" fmla="*/ f573 1 3816990"/>
              <a:gd name="f810" fmla="*/ f574 1 4615084"/>
              <a:gd name="f811" fmla="*/ f575 1 3816990"/>
              <a:gd name="f812" fmla="*/ f576 1 4615084"/>
              <a:gd name="f813" fmla="*/ f577 1 3816990"/>
              <a:gd name="f814" fmla="*/ f578 1 4615084"/>
              <a:gd name="f815" fmla="*/ f579 1 3816990"/>
              <a:gd name="f816" fmla="*/ f580 1 4615084"/>
              <a:gd name="f817" fmla="*/ f581 1 3816990"/>
              <a:gd name="f818" fmla="*/ f582 1 4615084"/>
              <a:gd name="f819" fmla="*/ f583 1 3816990"/>
              <a:gd name="f820" fmla="*/ f584 1 3816990"/>
              <a:gd name="f821" fmla="*/ f585 1 4615084"/>
              <a:gd name="f822" fmla="*/ f586 1 3816990"/>
              <a:gd name="f823" fmla="*/ f587 1 4615084"/>
              <a:gd name="f824" fmla="*/ f588 1 3816990"/>
              <a:gd name="f825" fmla="*/ f589 1 4615084"/>
              <a:gd name="f826" fmla="*/ f590 1 3816990"/>
              <a:gd name="f827" fmla="*/ f591 1 4615084"/>
              <a:gd name="f828" fmla="*/ f592 1 3816990"/>
              <a:gd name="f829" fmla="*/ f593 1 4615084"/>
              <a:gd name="f830" fmla="*/ f594 1 3816990"/>
              <a:gd name="f831" fmla="*/ f595 1 4615084"/>
              <a:gd name="f832" fmla="*/ f596 1 3816990"/>
              <a:gd name="f833" fmla="*/ f597 1 4615084"/>
              <a:gd name="f834" fmla="*/ f598 1 3816990"/>
              <a:gd name="f835" fmla="*/ f599 1 4615084"/>
              <a:gd name="f836" fmla="*/ f600 1 3816990"/>
              <a:gd name="f837" fmla="*/ f601 1 4615084"/>
              <a:gd name="f838" fmla="*/ f602 1 3816990"/>
              <a:gd name="f839" fmla="*/ f603 1 4615084"/>
              <a:gd name="f840" fmla="*/ f604 1 3816990"/>
              <a:gd name="f841" fmla="*/ f605 1 4615084"/>
              <a:gd name="f842" fmla="*/ f606 1 3816990"/>
              <a:gd name="f843" fmla="*/ f607 1 4615084"/>
              <a:gd name="f844" fmla="*/ f608 1 3816990"/>
              <a:gd name="f845" fmla="*/ f609 1 4615084"/>
              <a:gd name="f846" fmla="*/ f610 1 3816990"/>
              <a:gd name="f847" fmla="*/ f611 1 4615084"/>
              <a:gd name="f848" fmla="*/ f612 1 3816990"/>
              <a:gd name="f849" fmla="*/ f613 1 4615084"/>
              <a:gd name="f850" fmla="*/ f614 1 3816990"/>
              <a:gd name="f851" fmla="*/ f615 1 4615084"/>
              <a:gd name="f852" fmla="*/ f616 1 3816990"/>
              <a:gd name="f853" fmla="*/ f617 1 4615084"/>
              <a:gd name="f854" fmla="*/ f618 1 3816990"/>
              <a:gd name="f855" fmla="*/ f619 1 4615084"/>
              <a:gd name="f856" fmla="*/ f620 1 3816990"/>
              <a:gd name="f857" fmla="*/ f621 1 4615084"/>
              <a:gd name="f858" fmla="*/ f622 1 3816990"/>
              <a:gd name="f859" fmla="*/ f623 1 4615084"/>
              <a:gd name="f860" fmla="*/ f624 1 3816990"/>
              <a:gd name="f861" fmla="*/ f625 1 4615084"/>
              <a:gd name="f862" fmla="*/ f626 1 3816990"/>
              <a:gd name="f863" fmla="*/ f627 1 4615084"/>
              <a:gd name="f864" fmla="*/ f628 1 3816990"/>
              <a:gd name="f865" fmla="*/ f629 1 4615084"/>
              <a:gd name="f866" fmla="*/ f630 1 3816990"/>
              <a:gd name="f867" fmla="*/ f631 1 4615084"/>
              <a:gd name="f868" fmla="*/ f632 1 3816990"/>
              <a:gd name="f869" fmla="*/ f633 1 4615084"/>
              <a:gd name="f870" fmla="*/ f634 1 3816990"/>
              <a:gd name="f871" fmla="*/ f635 1 4615084"/>
              <a:gd name="f872" fmla="*/ f636 1 3816990"/>
              <a:gd name="f873" fmla="*/ f637 1 4615084"/>
              <a:gd name="f874" fmla="*/ f638 1 3816990"/>
              <a:gd name="f875" fmla="*/ f639 1 4615084"/>
              <a:gd name="f876" fmla="*/ f640 1 3816990"/>
              <a:gd name="f877" fmla="*/ f641 1 4615084"/>
              <a:gd name="f878" fmla="*/ f642 1 3816990"/>
              <a:gd name="f879" fmla="*/ f643 1 4615084"/>
              <a:gd name="f880" fmla="*/ f644 1 3816990"/>
              <a:gd name="f881" fmla="*/ f645 1 4615084"/>
              <a:gd name="f882" fmla="*/ f646 1 3816990"/>
              <a:gd name="f883" fmla="*/ f647 1 4615084"/>
              <a:gd name="f884" fmla="*/ f648 1 3816990"/>
              <a:gd name="f885" fmla="*/ f649 1 4615084"/>
              <a:gd name="f886" fmla="*/ f650 1 3816990"/>
              <a:gd name="f887" fmla="*/ f651 1 4615084"/>
              <a:gd name="f888" fmla="*/ f652 1 3816990"/>
              <a:gd name="f889" fmla="*/ f653 1 4615084"/>
              <a:gd name="f890" fmla="*/ f654 1 3816990"/>
              <a:gd name="f891" fmla="*/ f655 1 4615084"/>
              <a:gd name="f892" fmla="*/ f656 1 3816990"/>
              <a:gd name="f893" fmla="*/ f657 1 4615084"/>
              <a:gd name="f894" fmla="*/ f658 1 3816990"/>
              <a:gd name="f895" fmla="*/ f659 1 4615084"/>
              <a:gd name="f896" fmla="*/ f660 1 3816990"/>
              <a:gd name="f897" fmla="*/ f661 1 4615084"/>
              <a:gd name="f898" fmla="*/ f662 1 3816990"/>
              <a:gd name="f899" fmla="*/ f663 1 4615084"/>
              <a:gd name="f900" fmla="*/ f664 1 4615084"/>
              <a:gd name="f901" fmla="*/ f665 1 3816990"/>
              <a:gd name="f902" fmla="*/ f666 1 4615084"/>
              <a:gd name="f903" fmla="*/ f667 1 3816990"/>
              <a:gd name="f904" fmla="*/ f668 1 4615084"/>
              <a:gd name="f905" fmla="*/ f669 1 3816990"/>
              <a:gd name="f906" fmla="*/ f670 1 4615084"/>
              <a:gd name="f907" fmla="*/ f671 1 3816990"/>
              <a:gd name="f908" fmla="*/ f672 1 4615084"/>
              <a:gd name="f909" fmla="*/ f673 1 3816990"/>
              <a:gd name="f910" fmla="*/ f674 1 4615084"/>
              <a:gd name="f911" fmla="*/ f675 1 3816990"/>
              <a:gd name="f912" fmla="*/ f676 1 4615084"/>
              <a:gd name="f913" fmla="*/ f677 1 3816990"/>
              <a:gd name="f914" fmla="*/ f678 1 4615084"/>
              <a:gd name="f915" fmla="*/ f679 1 3816990"/>
              <a:gd name="f916" fmla="*/ f680 1 4615084"/>
              <a:gd name="f917" fmla="*/ f681 1 3816990"/>
              <a:gd name="f918" fmla="*/ f682 1 4615084"/>
              <a:gd name="f919" fmla="*/ f683 1 3816990"/>
              <a:gd name="f920" fmla="*/ f684 1 4615084"/>
              <a:gd name="f921" fmla="*/ f685 1 3816990"/>
              <a:gd name="f922" fmla="*/ f686 1 4615084"/>
              <a:gd name="f923" fmla="*/ f687 1 3816990"/>
              <a:gd name="f924" fmla="*/ f688 1 4615084"/>
              <a:gd name="f925" fmla="*/ f689 1 3816990"/>
              <a:gd name="f926" fmla="*/ f690 1 4615084"/>
              <a:gd name="f927" fmla="*/ f691 1 3816990"/>
              <a:gd name="f928" fmla="*/ f692 1 4615084"/>
              <a:gd name="f929" fmla="*/ f693 1 3816990"/>
              <a:gd name="f930" fmla="*/ f694 1 4615084"/>
              <a:gd name="f931" fmla="*/ f695 1 3816990"/>
              <a:gd name="f932" fmla="*/ f696 1 4615084"/>
              <a:gd name="f933" fmla="*/ f697 1 3816990"/>
              <a:gd name="f934" fmla="*/ f698 1 4615084"/>
              <a:gd name="f935" fmla="*/ f699 1 3816990"/>
              <a:gd name="f936" fmla="*/ f700 1 4615084"/>
              <a:gd name="f937" fmla="*/ f701 1 3816990"/>
              <a:gd name="f938" fmla="*/ f702 1 4615084"/>
              <a:gd name="f939" fmla="*/ f703 1 3816990"/>
              <a:gd name="f940" fmla="*/ f704 1 4615084"/>
              <a:gd name="f941" fmla="*/ f705 1 3816990"/>
              <a:gd name="f942" fmla="*/ f706 1 4615084"/>
              <a:gd name="f943" fmla="*/ f707 1 3816990"/>
              <a:gd name="f944" fmla="*/ f708 1 4615084"/>
              <a:gd name="f945" fmla="*/ f709 1 3816990"/>
              <a:gd name="f946" fmla="*/ f710 1 4615084"/>
              <a:gd name="f947" fmla="*/ f711 1 3816990"/>
              <a:gd name="f948" fmla="*/ f712 1 4615084"/>
              <a:gd name="f949" fmla="*/ f713 1 3816990"/>
              <a:gd name="f950" fmla="*/ f714 1 4615084"/>
              <a:gd name="f951" fmla="*/ f715 1 3816990"/>
              <a:gd name="f952" fmla="*/ f716 1 4615084"/>
              <a:gd name="f953" fmla="*/ f717 1 3816990"/>
              <a:gd name="f954" fmla="*/ f718 1 4615084"/>
              <a:gd name="f955" fmla="*/ f719 1 3816990"/>
              <a:gd name="f956" fmla="*/ f720 1 4615084"/>
              <a:gd name="f957" fmla="*/ f721 1 3816990"/>
              <a:gd name="f958" fmla="*/ f722 1 4615084"/>
              <a:gd name="f959" fmla="*/ f723 1 3816990"/>
              <a:gd name="f960" fmla="*/ f724 1 4615084"/>
              <a:gd name="f961" fmla="*/ f725 1 3816990"/>
              <a:gd name="f962" fmla="*/ f726 1 4615084"/>
              <a:gd name="f963" fmla="*/ f727 1 3816990"/>
              <a:gd name="f964" fmla="*/ f728 1 4615084"/>
              <a:gd name="f965" fmla="*/ f729 1 3816990"/>
              <a:gd name="f966" fmla="*/ f730 1 4615084"/>
              <a:gd name="f967" fmla="*/ f731 1 3816990"/>
              <a:gd name="f968" fmla="*/ f732 1 4615084"/>
              <a:gd name="f969" fmla="*/ f733 1 3816990"/>
              <a:gd name="f970" fmla="*/ f734 1 4615084"/>
              <a:gd name="f971" fmla="*/ f735 1 3816990"/>
              <a:gd name="f972" fmla="*/ f736 1 4615084"/>
              <a:gd name="f973" fmla="*/ f737 1 3816990"/>
              <a:gd name="f974" fmla="*/ f738 1 4615084"/>
              <a:gd name="f975" fmla="*/ f739 1 3816990"/>
              <a:gd name="f976" fmla="*/ f740 1 4615084"/>
              <a:gd name="f977" fmla="*/ f741 1 3816990"/>
              <a:gd name="f978" fmla="*/ f742 1 4615084"/>
              <a:gd name="f979" fmla="*/ f743 1 3816990"/>
              <a:gd name="f980" fmla="*/ f744 1 4615084"/>
              <a:gd name="f981" fmla="*/ f745 1 3816990"/>
              <a:gd name="f982" fmla="*/ f746 1 4615084"/>
              <a:gd name="f983" fmla="*/ f747 1 3816990"/>
              <a:gd name="f984" fmla="*/ f748 1 4615084"/>
              <a:gd name="f985" fmla="*/ f749 1 3816990"/>
              <a:gd name="f986" fmla="*/ f750 1 3816990"/>
              <a:gd name="f987" fmla="*/ f751 1 4615084"/>
              <a:gd name="f988" fmla="*/ f752 1 3816990"/>
              <a:gd name="f989" fmla="*/ f753 1 4615084"/>
              <a:gd name="f990" fmla="*/ f754 1 3816990"/>
              <a:gd name="f991" fmla="*/ f755 1 4615084"/>
              <a:gd name="f992" fmla="*/ f756 1 3816990"/>
              <a:gd name="f993" fmla="*/ f757 1 4615084"/>
              <a:gd name="f994" fmla="*/ f758 1 3816990"/>
              <a:gd name="f995" fmla="*/ f759 1 3816990"/>
              <a:gd name="f996" fmla="*/ f760 1 4615084"/>
              <a:gd name="f997" fmla="*/ f761 1 3816990"/>
              <a:gd name="f998" fmla="*/ f762 1 4615084"/>
              <a:gd name="f999" fmla="*/ f763 1 3816990"/>
              <a:gd name="f1000" fmla="*/ f764 1 4615084"/>
              <a:gd name="f1001" fmla="*/ f765 1 3816990"/>
              <a:gd name="f1002" fmla="*/ f766 1 4615084"/>
              <a:gd name="f1003" fmla="*/ f767 1 3816990"/>
              <a:gd name="f1004" fmla="*/ f768 1 4615084"/>
              <a:gd name="f1005" fmla="*/ f769 1 3816990"/>
              <a:gd name="f1006" fmla="*/ f770 1 4615084"/>
              <a:gd name="f1007" fmla="*/ f771 1 4615084"/>
              <a:gd name="f1008" fmla="*/ f772 1 3816990"/>
              <a:gd name="f1009" fmla="*/ f773 1 4615084"/>
              <a:gd name="f1010" fmla="*/ f774 1 3816990"/>
              <a:gd name="f1011" fmla="*/ f775 1 4615084"/>
              <a:gd name="f1012" fmla="*/ f776 1 3816990"/>
              <a:gd name="f1013" fmla="*/ f777 1 4615084"/>
              <a:gd name="f1014" fmla="*/ f778 1 3816990"/>
              <a:gd name="f1015" fmla="*/ f779 1 4615084"/>
              <a:gd name="f1016" fmla="*/ f536 1 f543"/>
              <a:gd name="f1017" fmla="*/ f537 1 f543"/>
              <a:gd name="f1018" fmla="*/ f536 1 f544"/>
              <a:gd name="f1019" fmla="*/ f538 1 f544"/>
              <a:gd name="f1020" fmla="*/ f781 1 f543"/>
              <a:gd name="f1021" fmla="*/ f782 1 f544"/>
              <a:gd name="f1022" fmla="*/ f783 1 f543"/>
              <a:gd name="f1023" fmla="*/ f784 1 f544"/>
              <a:gd name="f1024" fmla="*/ f785 1 f543"/>
              <a:gd name="f1025" fmla="*/ f786 1 f544"/>
              <a:gd name="f1026" fmla="*/ f787 1 f543"/>
              <a:gd name="f1027" fmla="*/ f788 1 f544"/>
              <a:gd name="f1028" fmla="*/ f789 1 f543"/>
              <a:gd name="f1029" fmla="*/ f790 1 f544"/>
              <a:gd name="f1030" fmla="*/ f791 1 f543"/>
              <a:gd name="f1031" fmla="*/ f792 1 f544"/>
              <a:gd name="f1032" fmla="*/ f793 1 f543"/>
              <a:gd name="f1033" fmla="*/ f794 1 f544"/>
              <a:gd name="f1034" fmla="*/ f795 1 f543"/>
              <a:gd name="f1035" fmla="*/ f796 1 f544"/>
              <a:gd name="f1036" fmla="*/ f797 1 f543"/>
              <a:gd name="f1037" fmla="*/ f798 1 f544"/>
              <a:gd name="f1038" fmla="*/ f799 1 f543"/>
              <a:gd name="f1039" fmla="*/ f800 1 f544"/>
              <a:gd name="f1040" fmla="*/ f801 1 f543"/>
              <a:gd name="f1041" fmla="*/ f802 1 f544"/>
              <a:gd name="f1042" fmla="*/ f803 1 f543"/>
              <a:gd name="f1043" fmla="*/ f804 1 f544"/>
              <a:gd name="f1044" fmla="*/ f805 1 f543"/>
              <a:gd name="f1045" fmla="*/ f806 1 f544"/>
              <a:gd name="f1046" fmla="*/ f807 1 f543"/>
              <a:gd name="f1047" fmla="*/ f808 1 f544"/>
              <a:gd name="f1048" fmla="*/ f809 1 f543"/>
              <a:gd name="f1049" fmla="*/ f810 1 f544"/>
              <a:gd name="f1050" fmla="*/ f811 1 f543"/>
              <a:gd name="f1051" fmla="*/ f812 1 f544"/>
              <a:gd name="f1052" fmla="*/ f813 1 f543"/>
              <a:gd name="f1053" fmla="*/ f814 1 f544"/>
              <a:gd name="f1054" fmla="*/ f815 1 f543"/>
              <a:gd name="f1055" fmla="*/ f816 1 f544"/>
              <a:gd name="f1056" fmla="*/ f817 1 f543"/>
              <a:gd name="f1057" fmla="*/ f818 1 f544"/>
              <a:gd name="f1058" fmla="*/ f819 1 f543"/>
              <a:gd name="f1059" fmla="*/ f820 1 f543"/>
              <a:gd name="f1060" fmla="*/ f821 1 f544"/>
              <a:gd name="f1061" fmla="*/ f822 1 f543"/>
              <a:gd name="f1062" fmla="*/ f823 1 f544"/>
              <a:gd name="f1063" fmla="*/ f824 1 f543"/>
              <a:gd name="f1064" fmla="*/ f825 1 f544"/>
              <a:gd name="f1065" fmla="*/ f826 1 f543"/>
              <a:gd name="f1066" fmla="*/ f827 1 f544"/>
              <a:gd name="f1067" fmla="*/ f828 1 f543"/>
              <a:gd name="f1068" fmla="*/ f829 1 f544"/>
              <a:gd name="f1069" fmla="*/ f830 1 f543"/>
              <a:gd name="f1070" fmla="*/ f831 1 f544"/>
              <a:gd name="f1071" fmla="*/ f832 1 f543"/>
              <a:gd name="f1072" fmla="*/ f833 1 f544"/>
              <a:gd name="f1073" fmla="*/ f834 1 f543"/>
              <a:gd name="f1074" fmla="*/ f835 1 f544"/>
              <a:gd name="f1075" fmla="*/ f836 1 f543"/>
              <a:gd name="f1076" fmla="*/ f837 1 f544"/>
              <a:gd name="f1077" fmla="*/ f838 1 f543"/>
              <a:gd name="f1078" fmla="*/ f839 1 f544"/>
              <a:gd name="f1079" fmla="*/ f840 1 f543"/>
              <a:gd name="f1080" fmla="*/ f841 1 f544"/>
              <a:gd name="f1081" fmla="*/ f842 1 f543"/>
              <a:gd name="f1082" fmla="*/ f843 1 f544"/>
              <a:gd name="f1083" fmla="*/ f844 1 f543"/>
              <a:gd name="f1084" fmla="*/ f845 1 f544"/>
              <a:gd name="f1085" fmla="*/ f846 1 f543"/>
              <a:gd name="f1086" fmla="*/ f847 1 f544"/>
              <a:gd name="f1087" fmla="*/ f848 1 f543"/>
              <a:gd name="f1088" fmla="*/ f849 1 f544"/>
              <a:gd name="f1089" fmla="*/ f850 1 f543"/>
              <a:gd name="f1090" fmla="*/ f851 1 f544"/>
              <a:gd name="f1091" fmla="*/ f852 1 f543"/>
              <a:gd name="f1092" fmla="*/ f853 1 f544"/>
              <a:gd name="f1093" fmla="*/ f854 1 f543"/>
              <a:gd name="f1094" fmla="*/ f855 1 f544"/>
              <a:gd name="f1095" fmla="*/ f856 1 f543"/>
              <a:gd name="f1096" fmla="*/ f857 1 f544"/>
              <a:gd name="f1097" fmla="*/ f858 1 f543"/>
              <a:gd name="f1098" fmla="*/ f859 1 f544"/>
              <a:gd name="f1099" fmla="*/ f860 1 f543"/>
              <a:gd name="f1100" fmla="*/ f861 1 f544"/>
              <a:gd name="f1101" fmla="*/ f862 1 f543"/>
              <a:gd name="f1102" fmla="*/ f863 1 f544"/>
              <a:gd name="f1103" fmla="*/ f864 1 f543"/>
              <a:gd name="f1104" fmla="*/ f865 1 f544"/>
              <a:gd name="f1105" fmla="*/ f866 1 f543"/>
              <a:gd name="f1106" fmla="*/ f867 1 f544"/>
              <a:gd name="f1107" fmla="*/ f868 1 f543"/>
              <a:gd name="f1108" fmla="*/ f869 1 f544"/>
              <a:gd name="f1109" fmla="*/ f870 1 f543"/>
              <a:gd name="f1110" fmla="*/ f871 1 f544"/>
              <a:gd name="f1111" fmla="*/ f872 1 f543"/>
              <a:gd name="f1112" fmla="*/ f873 1 f544"/>
              <a:gd name="f1113" fmla="*/ f874 1 f543"/>
              <a:gd name="f1114" fmla="*/ f875 1 f544"/>
              <a:gd name="f1115" fmla="*/ f876 1 f543"/>
              <a:gd name="f1116" fmla="*/ f877 1 f544"/>
              <a:gd name="f1117" fmla="*/ f878 1 f543"/>
              <a:gd name="f1118" fmla="*/ f879 1 f544"/>
              <a:gd name="f1119" fmla="*/ f880 1 f543"/>
              <a:gd name="f1120" fmla="*/ f881 1 f544"/>
              <a:gd name="f1121" fmla="*/ f882 1 f543"/>
              <a:gd name="f1122" fmla="*/ f883 1 f544"/>
              <a:gd name="f1123" fmla="*/ f884 1 f543"/>
              <a:gd name="f1124" fmla="*/ f885 1 f544"/>
              <a:gd name="f1125" fmla="*/ f886 1 f543"/>
              <a:gd name="f1126" fmla="*/ f887 1 f544"/>
              <a:gd name="f1127" fmla="*/ f888 1 f543"/>
              <a:gd name="f1128" fmla="*/ f889 1 f544"/>
              <a:gd name="f1129" fmla="*/ f890 1 f543"/>
              <a:gd name="f1130" fmla="*/ f891 1 f544"/>
              <a:gd name="f1131" fmla="*/ f892 1 f543"/>
              <a:gd name="f1132" fmla="*/ f893 1 f544"/>
              <a:gd name="f1133" fmla="*/ f894 1 f543"/>
              <a:gd name="f1134" fmla="*/ f895 1 f544"/>
              <a:gd name="f1135" fmla="*/ f896 1 f543"/>
              <a:gd name="f1136" fmla="*/ f897 1 f544"/>
              <a:gd name="f1137" fmla="*/ f898 1 f543"/>
              <a:gd name="f1138" fmla="*/ f899 1 f544"/>
              <a:gd name="f1139" fmla="*/ f900 1 f544"/>
              <a:gd name="f1140" fmla="*/ f901 1 f543"/>
              <a:gd name="f1141" fmla="*/ f902 1 f544"/>
              <a:gd name="f1142" fmla="*/ f903 1 f543"/>
              <a:gd name="f1143" fmla="*/ f904 1 f544"/>
              <a:gd name="f1144" fmla="*/ f905 1 f543"/>
              <a:gd name="f1145" fmla="*/ f906 1 f544"/>
              <a:gd name="f1146" fmla="*/ f907 1 f543"/>
              <a:gd name="f1147" fmla="*/ f908 1 f544"/>
              <a:gd name="f1148" fmla="*/ f909 1 f543"/>
              <a:gd name="f1149" fmla="*/ f910 1 f544"/>
              <a:gd name="f1150" fmla="*/ f911 1 f543"/>
              <a:gd name="f1151" fmla="*/ f912 1 f544"/>
              <a:gd name="f1152" fmla="*/ f913 1 f543"/>
              <a:gd name="f1153" fmla="*/ f914 1 f544"/>
              <a:gd name="f1154" fmla="*/ f915 1 f543"/>
              <a:gd name="f1155" fmla="*/ f916 1 f544"/>
              <a:gd name="f1156" fmla="*/ f917 1 f543"/>
              <a:gd name="f1157" fmla="*/ f918 1 f544"/>
              <a:gd name="f1158" fmla="*/ f919 1 f543"/>
              <a:gd name="f1159" fmla="*/ f920 1 f544"/>
              <a:gd name="f1160" fmla="*/ f921 1 f543"/>
              <a:gd name="f1161" fmla="*/ f922 1 f544"/>
              <a:gd name="f1162" fmla="*/ f923 1 f543"/>
              <a:gd name="f1163" fmla="*/ f924 1 f544"/>
              <a:gd name="f1164" fmla="*/ f925 1 f543"/>
              <a:gd name="f1165" fmla="*/ f926 1 f544"/>
              <a:gd name="f1166" fmla="*/ f927 1 f543"/>
              <a:gd name="f1167" fmla="*/ f928 1 f544"/>
              <a:gd name="f1168" fmla="*/ f929 1 f543"/>
              <a:gd name="f1169" fmla="*/ f930 1 f544"/>
              <a:gd name="f1170" fmla="*/ f931 1 f543"/>
              <a:gd name="f1171" fmla="*/ f932 1 f544"/>
              <a:gd name="f1172" fmla="*/ f933 1 f543"/>
              <a:gd name="f1173" fmla="*/ f934 1 f544"/>
              <a:gd name="f1174" fmla="*/ f935 1 f543"/>
              <a:gd name="f1175" fmla="*/ f936 1 f544"/>
              <a:gd name="f1176" fmla="*/ f937 1 f543"/>
              <a:gd name="f1177" fmla="*/ f938 1 f544"/>
              <a:gd name="f1178" fmla="*/ f939 1 f543"/>
              <a:gd name="f1179" fmla="*/ f940 1 f544"/>
              <a:gd name="f1180" fmla="*/ f941 1 f543"/>
              <a:gd name="f1181" fmla="*/ f942 1 f544"/>
              <a:gd name="f1182" fmla="*/ f943 1 f543"/>
              <a:gd name="f1183" fmla="*/ f944 1 f544"/>
              <a:gd name="f1184" fmla="*/ f945 1 f543"/>
              <a:gd name="f1185" fmla="*/ f946 1 f544"/>
              <a:gd name="f1186" fmla="*/ f947 1 f543"/>
              <a:gd name="f1187" fmla="*/ f948 1 f544"/>
              <a:gd name="f1188" fmla="*/ f949 1 f543"/>
              <a:gd name="f1189" fmla="*/ f950 1 f544"/>
              <a:gd name="f1190" fmla="*/ f951 1 f543"/>
              <a:gd name="f1191" fmla="*/ f952 1 f544"/>
              <a:gd name="f1192" fmla="*/ f953 1 f543"/>
              <a:gd name="f1193" fmla="*/ f954 1 f544"/>
              <a:gd name="f1194" fmla="*/ f955 1 f543"/>
              <a:gd name="f1195" fmla="*/ f956 1 f544"/>
              <a:gd name="f1196" fmla="*/ f957 1 f543"/>
              <a:gd name="f1197" fmla="*/ f958 1 f544"/>
              <a:gd name="f1198" fmla="*/ f959 1 f543"/>
              <a:gd name="f1199" fmla="*/ f960 1 f544"/>
              <a:gd name="f1200" fmla="*/ f961 1 f543"/>
              <a:gd name="f1201" fmla="*/ f962 1 f544"/>
              <a:gd name="f1202" fmla="*/ f963 1 f543"/>
              <a:gd name="f1203" fmla="*/ f964 1 f544"/>
              <a:gd name="f1204" fmla="*/ f965 1 f543"/>
              <a:gd name="f1205" fmla="*/ f966 1 f544"/>
              <a:gd name="f1206" fmla="*/ f967 1 f543"/>
              <a:gd name="f1207" fmla="*/ f968 1 f544"/>
              <a:gd name="f1208" fmla="*/ f969 1 f543"/>
              <a:gd name="f1209" fmla="*/ f970 1 f544"/>
              <a:gd name="f1210" fmla="*/ f971 1 f543"/>
              <a:gd name="f1211" fmla="*/ f972 1 f544"/>
              <a:gd name="f1212" fmla="*/ f973 1 f543"/>
              <a:gd name="f1213" fmla="*/ f974 1 f544"/>
              <a:gd name="f1214" fmla="*/ f975 1 f543"/>
              <a:gd name="f1215" fmla="*/ f976 1 f544"/>
              <a:gd name="f1216" fmla="*/ f977 1 f543"/>
              <a:gd name="f1217" fmla="*/ f978 1 f544"/>
              <a:gd name="f1218" fmla="*/ f979 1 f543"/>
              <a:gd name="f1219" fmla="*/ f980 1 f544"/>
              <a:gd name="f1220" fmla="*/ f981 1 f543"/>
              <a:gd name="f1221" fmla="*/ f982 1 f544"/>
              <a:gd name="f1222" fmla="*/ f983 1 f543"/>
              <a:gd name="f1223" fmla="*/ f984 1 f544"/>
              <a:gd name="f1224" fmla="*/ f985 1 f543"/>
              <a:gd name="f1225" fmla="*/ f986 1 f543"/>
              <a:gd name="f1226" fmla="*/ f987 1 f544"/>
              <a:gd name="f1227" fmla="*/ f988 1 f543"/>
              <a:gd name="f1228" fmla="*/ f989 1 f544"/>
              <a:gd name="f1229" fmla="*/ f990 1 f543"/>
              <a:gd name="f1230" fmla="*/ f991 1 f544"/>
              <a:gd name="f1231" fmla="*/ f992 1 f543"/>
              <a:gd name="f1232" fmla="*/ f993 1 f544"/>
              <a:gd name="f1233" fmla="*/ f994 1 f543"/>
              <a:gd name="f1234" fmla="*/ f995 1 f543"/>
              <a:gd name="f1235" fmla="*/ f996 1 f544"/>
              <a:gd name="f1236" fmla="*/ f997 1 f543"/>
              <a:gd name="f1237" fmla="*/ f998 1 f544"/>
              <a:gd name="f1238" fmla="*/ f999 1 f543"/>
              <a:gd name="f1239" fmla="*/ f1000 1 f544"/>
              <a:gd name="f1240" fmla="*/ f1001 1 f543"/>
              <a:gd name="f1241" fmla="*/ f1002 1 f544"/>
              <a:gd name="f1242" fmla="*/ f1003 1 f543"/>
              <a:gd name="f1243" fmla="*/ f1004 1 f544"/>
              <a:gd name="f1244" fmla="*/ f1005 1 f543"/>
              <a:gd name="f1245" fmla="*/ f1006 1 f544"/>
              <a:gd name="f1246" fmla="*/ f1007 1 f544"/>
              <a:gd name="f1247" fmla="*/ f1008 1 f543"/>
              <a:gd name="f1248" fmla="*/ f1009 1 f544"/>
              <a:gd name="f1249" fmla="*/ f1010 1 f543"/>
              <a:gd name="f1250" fmla="*/ f1011 1 f544"/>
              <a:gd name="f1251" fmla="*/ f1012 1 f543"/>
              <a:gd name="f1252" fmla="*/ f1013 1 f544"/>
              <a:gd name="f1253" fmla="*/ f1014 1 f543"/>
              <a:gd name="f1254" fmla="*/ f1015 1 f544"/>
              <a:gd name="f1255" fmla="*/ f1016 f534 1"/>
              <a:gd name="f1256" fmla="*/ f1017 f534 1"/>
              <a:gd name="f1257" fmla="*/ f1019 f535 1"/>
              <a:gd name="f1258" fmla="*/ f1018 f535 1"/>
              <a:gd name="f1259" fmla="*/ f1020 f534 1"/>
              <a:gd name="f1260" fmla="*/ f1021 f535 1"/>
              <a:gd name="f1261" fmla="*/ f1022 f534 1"/>
              <a:gd name="f1262" fmla="*/ f1023 f535 1"/>
              <a:gd name="f1263" fmla="*/ f1024 f534 1"/>
              <a:gd name="f1264" fmla="*/ f1025 f535 1"/>
              <a:gd name="f1265" fmla="*/ f1026 f534 1"/>
              <a:gd name="f1266" fmla="*/ f1027 f535 1"/>
              <a:gd name="f1267" fmla="*/ f1028 f534 1"/>
              <a:gd name="f1268" fmla="*/ f1029 f535 1"/>
              <a:gd name="f1269" fmla="*/ f1030 f534 1"/>
              <a:gd name="f1270" fmla="*/ f1031 f535 1"/>
              <a:gd name="f1271" fmla="*/ f1032 f534 1"/>
              <a:gd name="f1272" fmla="*/ f1033 f535 1"/>
              <a:gd name="f1273" fmla="*/ f1034 f534 1"/>
              <a:gd name="f1274" fmla="*/ f1035 f535 1"/>
              <a:gd name="f1275" fmla="*/ f1036 f534 1"/>
              <a:gd name="f1276" fmla="*/ f1037 f535 1"/>
              <a:gd name="f1277" fmla="*/ f1038 f534 1"/>
              <a:gd name="f1278" fmla="*/ f1039 f535 1"/>
              <a:gd name="f1279" fmla="*/ f1040 f534 1"/>
              <a:gd name="f1280" fmla="*/ f1041 f535 1"/>
              <a:gd name="f1281" fmla="*/ f1042 f534 1"/>
              <a:gd name="f1282" fmla="*/ f1043 f535 1"/>
              <a:gd name="f1283" fmla="*/ f1044 f534 1"/>
              <a:gd name="f1284" fmla="*/ f1045 f535 1"/>
              <a:gd name="f1285" fmla="*/ f1046 f534 1"/>
              <a:gd name="f1286" fmla="*/ f1047 f535 1"/>
              <a:gd name="f1287" fmla="*/ f1048 f534 1"/>
              <a:gd name="f1288" fmla="*/ f1049 f535 1"/>
              <a:gd name="f1289" fmla="*/ f1050 f534 1"/>
              <a:gd name="f1290" fmla="*/ f1051 f535 1"/>
              <a:gd name="f1291" fmla="*/ f1052 f534 1"/>
              <a:gd name="f1292" fmla="*/ f1053 f535 1"/>
              <a:gd name="f1293" fmla="*/ f1054 f534 1"/>
              <a:gd name="f1294" fmla="*/ f1055 f535 1"/>
              <a:gd name="f1295" fmla="*/ f1056 f534 1"/>
              <a:gd name="f1296" fmla="*/ f1057 f535 1"/>
              <a:gd name="f1297" fmla="*/ f1058 f534 1"/>
              <a:gd name="f1298" fmla="*/ f1059 f534 1"/>
              <a:gd name="f1299" fmla="*/ f1060 f535 1"/>
              <a:gd name="f1300" fmla="*/ f1061 f534 1"/>
              <a:gd name="f1301" fmla="*/ f1062 f535 1"/>
              <a:gd name="f1302" fmla="*/ f1063 f534 1"/>
              <a:gd name="f1303" fmla="*/ f1064 f535 1"/>
              <a:gd name="f1304" fmla="*/ f1065 f534 1"/>
              <a:gd name="f1305" fmla="*/ f1066 f535 1"/>
              <a:gd name="f1306" fmla="*/ f1067 f534 1"/>
              <a:gd name="f1307" fmla="*/ f1068 f535 1"/>
              <a:gd name="f1308" fmla="*/ f1069 f534 1"/>
              <a:gd name="f1309" fmla="*/ f1070 f535 1"/>
              <a:gd name="f1310" fmla="*/ f1071 f534 1"/>
              <a:gd name="f1311" fmla="*/ f1072 f535 1"/>
              <a:gd name="f1312" fmla="*/ f1073 f534 1"/>
              <a:gd name="f1313" fmla="*/ f1074 f535 1"/>
              <a:gd name="f1314" fmla="*/ f1075 f534 1"/>
              <a:gd name="f1315" fmla="*/ f1076 f535 1"/>
              <a:gd name="f1316" fmla="*/ f1077 f534 1"/>
              <a:gd name="f1317" fmla="*/ f1078 f535 1"/>
              <a:gd name="f1318" fmla="*/ f1079 f534 1"/>
              <a:gd name="f1319" fmla="*/ f1080 f535 1"/>
              <a:gd name="f1320" fmla="*/ f1081 f534 1"/>
              <a:gd name="f1321" fmla="*/ f1082 f535 1"/>
              <a:gd name="f1322" fmla="*/ f1083 f534 1"/>
              <a:gd name="f1323" fmla="*/ f1084 f535 1"/>
              <a:gd name="f1324" fmla="*/ f1085 f534 1"/>
              <a:gd name="f1325" fmla="*/ f1086 f535 1"/>
              <a:gd name="f1326" fmla="*/ f1087 f534 1"/>
              <a:gd name="f1327" fmla="*/ f1088 f535 1"/>
              <a:gd name="f1328" fmla="*/ f1089 f534 1"/>
              <a:gd name="f1329" fmla="*/ f1090 f535 1"/>
              <a:gd name="f1330" fmla="*/ f1091 f534 1"/>
              <a:gd name="f1331" fmla="*/ f1092 f535 1"/>
              <a:gd name="f1332" fmla="*/ f1093 f534 1"/>
              <a:gd name="f1333" fmla="*/ f1094 f535 1"/>
              <a:gd name="f1334" fmla="*/ f1095 f534 1"/>
              <a:gd name="f1335" fmla="*/ f1096 f535 1"/>
              <a:gd name="f1336" fmla="*/ f1097 f534 1"/>
              <a:gd name="f1337" fmla="*/ f1098 f535 1"/>
              <a:gd name="f1338" fmla="*/ f1099 f534 1"/>
              <a:gd name="f1339" fmla="*/ f1100 f535 1"/>
              <a:gd name="f1340" fmla="*/ f1101 f534 1"/>
              <a:gd name="f1341" fmla="*/ f1102 f535 1"/>
              <a:gd name="f1342" fmla="*/ f1103 f534 1"/>
              <a:gd name="f1343" fmla="*/ f1104 f535 1"/>
              <a:gd name="f1344" fmla="*/ f1105 f534 1"/>
              <a:gd name="f1345" fmla="*/ f1106 f535 1"/>
              <a:gd name="f1346" fmla="*/ f1107 f534 1"/>
              <a:gd name="f1347" fmla="*/ f1108 f535 1"/>
              <a:gd name="f1348" fmla="*/ f1109 f534 1"/>
              <a:gd name="f1349" fmla="*/ f1110 f535 1"/>
              <a:gd name="f1350" fmla="*/ f1111 f534 1"/>
              <a:gd name="f1351" fmla="*/ f1112 f535 1"/>
              <a:gd name="f1352" fmla="*/ f1113 f534 1"/>
              <a:gd name="f1353" fmla="*/ f1114 f535 1"/>
              <a:gd name="f1354" fmla="*/ f1115 f534 1"/>
              <a:gd name="f1355" fmla="*/ f1116 f535 1"/>
              <a:gd name="f1356" fmla="*/ f1117 f534 1"/>
              <a:gd name="f1357" fmla="*/ f1118 f535 1"/>
              <a:gd name="f1358" fmla="*/ f1119 f534 1"/>
              <a:gd name="f1359" fmla="*/ f1120 f535 1"/>
              <a:gd name="f1360" fmla="*/ f1121 f534 1"/>
              <a:gd name="f1361" fmla="*/ f1122 f535 1"/>
              <a:gd name="f1362" fmla="*/ f1123 f534 1"/>
              <a:gd name="f1363" fmla="*/ f1124 f535 1"/>
              <a:gd name="f1364" fmla="*/ f1125 f534 1"/>
              <a:gd name="f1365" fmla="*/ f1126 f535 1"/>
              <a:gd name="f1366" fmla="*/ f1127 f534 1"/>
              <a:gd name="f1367" fmla="*/ f1128 f535 1"/>
              <a:gd name="f1368" fmla="*/ f1129 f534 1"/>
              <a:gd name="f1369" fmla="*/ f1130 f535 1"/>
              <a:gd name="f1370" fmla="*/ f1131 f534 1"/>
              <a:gd name="f1371" fmla="*/ f1132 f535 1"/>
              <a:gd name="f1372" fmla="*/ f1133 f534 1"/>
              <a:gd name="f1373" fmla="*/ f1134 f535 1"/>
              <a:gd name="f1374" fmla="*/ f1135 f534 1"/>
              <a:gd name="f1375" fmla="*/ f1136 f535 1"/>
              <a:gd name="f1376" fmla="*/ f1137 f534 1"/>
              <a:gd name="f1377" fmla="*/ f1138 f535 1"/>
              <a:gd name="f1378" fmla="*/ f1139 f535 1"/>
              <a:gd name="f1379" fmla="*/ f1140 f534 1"/>
              <a:gd name="f1380" fmla="*/ f1141 f535 1"/>
              <a:gd name="f1381" fmla="*/ f1142 f534 1"/>
              <a:gd name="f1382" fmla="*/ f1143 f535 1"/>
              <a:gd name="f1383" fmla="*/ f1144 f534 1"/>
              <a:gd name="f1384" fmla="*/ f1145 f535 1"/>
              <a:gd name="f1385" fmla="*/ f1146 f534 1"/>
              <a:gd name="f1386" fmla="*/ f1147 f535 1"/>
              <a:gd name="f1387" fmla="*/ f1148 f534 1"/>
              <a:gd name="f1388" fmla="*/ f1149 f535 1"/>
              <a:gd name="f1389" fmla="*/ f1150 f534 1"/>
              <a:gd name="f1390" fmla="*/ f1151 f535 1"/>
              <a:gd name="f1391" fmla="*/ f1152 f534 1"/>
              <a:gd name="f1392" fmla="*/ f1153 f535 1"/>
              <a:gd name="f1393" fmla="*/ f1154 f534 1"/>
              <a:gd name="f1394" fmla="*/ f1155 f535 1"/>
              <a:gd name="f1395" fmla="*/ f1156 f534 1"/>
              <a:gd name="f1396" fmla="*/ f1157 f535 1"/>
              <a:gd name="f1397" fmla="*/ f1158 f534 1"/>
              <a:gd name="f1398" fmla="*/ f1159 f535 1"/>
              <a:gd name="f1399" fmla="*/ f1160 f534 1"/>
              <a:gd name="f1400" fmla="*/ f1161 f535 1"/>
              <a:gd name="f1401" fmla="*/ f1162 f534 1"/>
              <a:gd name="f1402" fmla="*/ f1163 f535 1"/>
              <a:gd name="f1403" fmla="*/ f1164 f534 1"/>
              <a:gd name="f1404" fmla="*/ f1165 f535 1"/>
              <a:gd name="f1405" fmla="*/ f1166 f534 1"/>
              <a:gd name="f1406" fmla="*/ f1167 f535 1"/>
              <a:gd name="f1407" fmla="*/ f1168 f534 1"/>
              <a:gd name="f1408" fmla="*/ f1169 f535 1"/>
              <a:gd name="f1409" fmla="*/ f1170 f534 1"/>
              <a:gd name="f1410" fmla="*/ f1171 f535 1"/>
              <a:gd name="f1411" fmla="*/ f1172 f534 1"/>
              <a:gd name="f1412" fmla="*/ f1173 f535 1"/>
              <a:gd name="f1413" fmla="*/ f1174 f534 1"/>
              <a:gd name="f1414" fmla="*/ f1175 f535 1"/>
              <a:gd name="f1415" fmla="*/ f1176 f534 1"/>
              <a:gd name="f1416" fmla="*/ f1177 f535 1"/>
              <a:gd name="f1417" fmla="*/ f1178 f534 1"/>
              <a:gd name="f1418" fmla="*/ f1179 f535 1"/>
              <a:gd name="f1419" fmla="*/ f1180 f534 1"/>
              <a:gd name="f1420" fmla="*/ f1181 f535 1"/>
              <a:gd name="f1421" fmla="*/ f1182 f534 1"/>
              <a:gd name="f1422" fmla="*/ f1183 f535 1"/>
              <a:gd name="f1423" fmla="*/ f1184 f534 1"/>
              <a:gd name="f1424" fmla="*/ f1185 f535 1"/>
              <a:gd name="f1425" fmla="*/ f1186 f534 1"/>
              <a:gd name="f1426" fmla="*/ f1187 f535 1"/>
              <a:gd name="f1427" fmla="*/ f1188 f534 1"/>
              <a:gd name="f1428" fmla="*/ f1189 f535 1"/>
              <a:gd name="f1429" fmla="*/ f1190 f534 1"/>
              <a:gd name="f1430" fmla="*/ f1191 f535 1"/>
              <a:gd name="f1431" fmla="*/ f1192 f534 1"/>
              <a:gd name="f1432" fmla="*/ f1193 f535 1"/>
              <a:gd name="f1433" fmla="*/ f1194 f534 1"/>
              <a:gd name="f1434" fmla="*/ f1195 f535 1"/>
              <a:gd name="f1435" fmla="*/ f1196 f534 1"/>
              <a:gd name="f1436" fmla="*/ f1197 f535 1"/>
              <a:gd name="f1437" fmla="*/ f1198 f534 1"/>
              <a:gd name="f1438" fmla="*/ f1199 f535 1"/>
              <a:gd name="f1439" fmla="*/ f1200 f534 1"/>
              <a:gd name="f1440" fmla="*/ f1201 f535 1"/>
              <a:gd name="f1441" fmla="*/ f1202 f534 1"/>
              <a:gd name="f1442" fmla="*/ f1203 f535 1"/>
              <a:gd name="f1443" fmla="*/ f1204 f534 1"/>
              <a:gd name="f1444" fmla="*/ f1205 f535 1"/>
              <a:gd name="f1445" fmla="*/ f1206 f534 1"/>
              <a:gd name="f1446" fmla="*/ f1207 f535 1"/>
              <a:gd name="f1447" fmla="*/ f1208 f534 1"/>
              <a:gd name="f1448" fmla="*/ f1209 f535 1"/>
              <a:gd name="f1449" fmla="*/ f1210 f534 1"/>
              <a:gd name="f1450" fmla="*/ f1211 f535 1"/>
              <a:gd name="f1451" fmla="*/ f1212 f534 1"/>
              <a:gd name="f1452" fmla="*/ f1213 f535 1"/>
              <a:gd name="f1453" fmla="*/ f1214 f534 1"/>
              <a:gd name="f1454" fmla="*/ f1215 f535 1"/>
              <a:gd name="f1455" fmla="*/ f1216 f534 1"/>
              <a:gd name="f1456" fmla="*/ f1217 f535 1"/>
              <a:gd name="f1457" fmla="*/ f1218 f534 1"/>
              <a:gd name="f1458" fmla="*/ f1219 f535 1"/>
              <a:gd name="f1459" fmla="*/ f1220 f534 1"/>
              <a:gd name="f1460" fmla="*/ f1221 f535 1"/>
              <a:gd name="f1461" fmla="*/ f1222 f534 1"/>
              <a:gd name="f1462" fmla="*/ f1223 f535 1"/>
              <a:gd name="f1463" fmla="*/ f1224 f534 1"/>
              <a:gd name="f1464" fmla="*/ f1225 f534 1"/>
              <a:gd name="f1465" fmla="*/ f1226 f535 1"/>
              <a:gd name="f1466" fmla="*/ f1227 f534 1"/>
              <a:gd name="f1467" fmla="*/ f1228 f535 1"/>
              <a:gd name="f1468" fmla="*/ f1229 f534 1"/>
              <a:gd name="f1469" fmla="*/ f1230 f535 1"/>
              <a:gd name="f1470" fmla="*/ f1231 f534 1"/>
              <a:gd name="f1471" fmla="*/ f1232 f535 1"/>
              <a:gd name="f1472" fmla="*/ f1233 f534 1"/>
              <a:gd name="f1473" fmla="*/ f1234 f534 1"/>
              <a:gd name="f1474" fmla="*/ f1235 f535 1"/>
              <a:gd name="f1475" fmla="*/ f1236 f534 1"/>
              <a:gd name="f1476" fmla="*/ f1237 f535 1"/>
              <a:gd name="f1477" fmla="*/ f1238 f534 1"/>
              <a:gd name="f1478" fmla="*/ f1239 f535 1"/>
              <a:gd name="f1479" fmla="*/ f1240 f534 1"/>
              <a:gd name="f1480" fmla="*/ f1241 f535 1"/>
              <a:gd name="f1481" fmla="*/ f1242 f534 1"/>
              <a:gd name="f1482" fmla="*/ f1243 f535 1"/>
              <a:gd name="f1483" fmla="*/ f1244 f534 1"/>
              <a:gd name="f1484" fmla="*/ f1245 f535 1"/>
              <a:gd name="f1485" fmla="*/ f1246 f535 1"/>
              <a:gd name="f1486" fmla="*/ f1247 f534 1"/>
              <a:gd name="f1487" fmla="*/ f1248 f535 1"/>
              <a:gd name="f1488" fmla="*/ f1249 f534 1"/>
              <a:gd name="f1489" fmla="*/ f1250 f535 1"/>
              <a:gd name="f1490" fmla="*/ f1251 f534 1"/>
              <a:gd name="f1491" fmla="*/ f1252 f535 1"/>
              <a:gd name="f1492" fmla="*/ f1253 f534 1"/>
              <a:gd name="f1493" fmla="*/ f1254 f535 1"/>
            </a:gdLst>
            <a:ahLst/>
            <a:cxnLst>
              <a:cxn ang="3cd4">
                <a:pos x="hc" y="t"/>
              </a:cxn>
              <a:cxn ang="0">
                <a:pos x="r" y="vc"/>
              </a:cxn>
              <a:cxn ang="cd4">
                <a:pos x="hc" y="b"/>
              </a:cxn>
              <a:cxn ang="cd2">
                <a:pos x="l" y="vc"/>
              </a:cxn>
              <a:cxn ang="f780">
                <a:pos x="f1259" y="f1260"/>
              </a:cxn>
              <a:cxn ang="f780">
                <a:pos x="f1261" y="f1262"/>
              </a:cxn>
              <a:cxn ang="f780">
                <a:pos x="f1263" y="f1264"/>
              </a:cxn>
              <a:cxn ang="f780">
                <a:pos x="f1265" y="f1266"/>
              </a:cxn>
              <a:cxn ang="f780">
                <a:pos x="f1267" y="f1268"/>
              </a:cxn>
              <a:cxn ang="f780">
                <a:pos x="f1269" y="f1270"/>
              </a:cxn>
              <a:cxn ang="f780">
                <a:pos x="f1271" y="f1272"/>
              </a:cxn>
              <a:cxn ang="f780">
                <a:pos x="f1273" y="f1274"/>
              </a:cxn>
              <a:cxn ang="f780">
                <a:pos x="f1275" y="f1276"/>
              </a:cxn>
              <a:cxn ang="f780">
                <a:pos x="f1277" y="f1278"/>
              </a:cxn>
              <a:cxn ang="f780">
                <a:pos x="f1279" y="f1280"/>
              </a:cxn>
              <a:cxn ang="f780">
                <a:pos x="f1281" y="f1282"/>
              </a:cxn>
              <a:cxn ang="f780">
                <a:pos x="f1283" y="f1284"/>
              </a:cxn>
              <a:cxn ang="f780">
                <a:pos x="f1285" y="f1286"/>
              </a:cxn>
              <a:cxn ang="f780">
                <a:pos x="f1287" y="f1288"/>
              </a:cxn>
              <a:cxn ang="f780">
                <a:pos x="f1289" y="f1290"/>
              </a:cxn>
              <a:cxn ang="f780">
                <a:pos x="f1291" y="f1292"/>
              </a:cxn>
              <a:cxn ang="f780">
                <a:pos x="f1293" y="f1294"/>
              </a:cxn>
              <a:cxn ang="f780">
                <a:pos x="f1295" y="f1296"/>
              </a:cxn>
              <a:cxn ang="f780">
                <a:pos x="f1297" y="f1296"/>
              </a:cxn>
              <a:cxn ang="f780">
                <a:pos x="f1298" y="f1299"/>
              </a:cxn>
              <a:cxn ang="f780">
                <a:pos x="f1300" y="f1301"/>
              </a:cxn>
              <a:cxn ang="f780">
                <a:pos x="f1302" y="f1303"/>
              </a:cxn>
              <a:cxn ang="f780">
                <a:pos x="f1304" y="f1305"/>
              </a:cxn>
              <a:cxn ang="f780">
                <a:pos x="f1306" y="f1307"/>
              </a:cxn>
              <a:cxn ang="f780">
                <a:pos x="f1308" y="f1309"/>
              </a:cxn>
              <a:cxn ang="f780">
                <a:pos x="f1310" y="f1311"/>
              </a:cxn>
              <a:cxn ang="f780">
                <a:pos x="f1312" y="f1313"/>
              </a:cxn>
              <a:cxn ang="f780">
                <a:pos x="f1314" y="f1315"/>
              </a:cxn>
              <a:cxn ang="f780">
                <a:pos x="f1316" y="f1317"/>
              </a:cxn>
              <a:cxn ang="f780">
                <a:pos x="f1318" y="f1319"/>
              </a:cxn>
              <a:cxn ang="f780">
                <a:pos x="f1320" y="f1321"/>
              </a:cxn>
              <a:cxn ang="f780">
                <a:pos x="f1322" y="f1323"/>
              </a:cxn>
              <a:cxn ang="f780">
                <a:pos x="f1324" y="f1325"/>
              </a:cxn>
              <a:cxn ang="f780">
                <a:pos x="f1326" y="f1327"/>
              </a:cxn>
              <a:cxn ang="f780">
                <a:pos x="f1328" y="f1329"/>
              </a:cxn>
              <a:cxn ang="f780">
                <a:pos x="f1330" y="f1331"/>
              </a:cxn>
              <a:cxn ang="f780">
                <a:pos x="f1332" y="f1333"/>
              </a:cxn>
              <a:cxn ang="f780">
                <a:pos x="f1334" y="f1335"/>
              </a:cxn>
              <a:cxn ang="f780">
                <a:pos x="f1336" y="f1337"/>
              </a:cxn>
              <a:cxn ang="f780">
                <a:pos x="f1338" y="f1339"/>
              </a:cxn>
              <a:cxn ang="f780">
                <a:pos x="f1340" y="f1341"/>
              </a:cxn>
              <a:cxn ang="f780">
                <a:pos x="f1342" y="f1343"/>
              </a:cxn>
              <a:cxn ang="f780">
                <a:pos x="f1344" y="f1345"/>
              </a:cxn>
              <a:cxn ang="f780">
                <a:pos x="f1346" y="f1347"/>
              </a:cxn>
              <a:cxn ang="f780">
                <a:pos x="f1348" y="f1349"/>
              </a:cxn>
              <a:cxn ang="f780">
                <a:pos x="f1350" y="f1351"/>
              </a:cxn>
              <a:cxn ang="f780">
                <a:pos x="f1352" y="f1353"/>
              </a:cxn>
              <a:cxn ang="f780">
                <a:pos x="f1354" y="f1355"/>
              </a:cxn>
              <a:cxn ang="f780">
                <a:pos x="f1356" y="f1357"/>
              </a:cxn>
              <a:cxn ang="f780">
                <a:pos x="f1358" y="f1359"/>
              </a:cxn>
              <a:cxn ang="f780">
                <a:pos x="f1360" y="f1361"/>
              </a:cxn>
              <a:cxn ang="f780">
                <a:pos x="f1362" y="f1363"/>
              </a:cxn>
              <a:cxn ang="f780">
                <a:pos x="f1364" y="f1365"/>
              </a:cxn>
              <a:cxn ang="f780">
                <a:pos x="f1366" y="f1367"/>
              </a:cxn>
              <a:cxn ang="f780">
                <a:pos x="f1368" y="f1369"/>
              </a:cxn>
              <a:cxn ang="f780">
                <a:pos x="f1370" y="f1371"/>
              </a:cxn>
              <a:cxn ang="f780">
                <a:pos x="f1372" y="f1373"/>
              </a:cxn>
              <a:cxn ang="f780">
                <a:pos x="f1374" y="f1375"/>
              </a:cxn>
              <a:cxn ang="f780">
                <a:pos x="f1376" y="f1377"/>
              </a:cxn>
              <a:cxn ang="f780">
                <a:pos x="f1297" y="f1378"/>
              </a:cxn>
              <a:cxn ang="f780">
                <a:pos x="f1379" y="f1380"/>
              </a:cxn>
              <a:cxn ang="f780">
                <a:pos x="f1381" y="f1382"/>
              </a:cxn>
              <a:cxn ang="f780">
                <a:pos x="f1383" y="f1384"/>
              </a:cxn>
              <a:cxn ang="f780">
                <a:pos x="f1385" y="f1386"/>
              </a:cxn>
              <a:cxn ang="f780">
                <a:pos x="f1387" y="f1388"/>
              </a:cxn>
              <a:cxn ang="f780">
                <a:pos x="f1389" y="f1390"/>
              </a:cxn>
              <a:cxn ang="f780">
                <a:pos x="f1391" y="f1392"/>
              </a:cxn>
              <a:cxn ang="f780">
                <a:pos x="f1393" y="f1394"/>
              </a:cxn>
              <a:cxn ang="f780">
                <a:pos x="f1395" y="f1396"/>
              </a:cxn>
              <a:cxn ang="f780">
                <a:pos x="f1397" y="f1398"/>
              </a:cxn>
              <a:cxn ang="f780">
                <a:pos x="f1399" y="f1400"/>
              </a:cxn>
              <a:cxn ang="f780">
                <a:pos x="f1401" y="f1402"/>
              </a:cxn>
              <a:cxn ang="f780">
                <a:pos x="f1403" y="f1404"/>
              </a:cxn>
              <a:cxn ang="f780">
                <a:pos x="f1405" y="f1406"/>
              </a:cxn>
              <a:cxn ang="f780">
                <a:pos x="f1407" y="f1408"/>
              </a:cxn>
              <a:cxn ang="f780">
                <a:pos x="f1409" y="f1410"/>
              </a:cxn>
              <a:cxn ang="f780">
                <a:pos x="f1411" y="f1412"/>
              </a:cxn>
              <a:cxn ang="f780">
                <a:pos x="f1413" y="f1414"/>
              </a:cxn>
              <a:cxn ang="f780">
                <a:pos x="f1415" y="f1416"/>
              </a:cxn>
              <a:cxn ang="f780">
                <a:pos x="f1417" y="f1418"/>
              </a:cxn>
              <a:cxn ang="f780">
                <a:pos x="f1419" y="f1420"/>
              </a:cxn>
              <a:cxn ang="f780">
                <a:pos x="f1421" y="f1422"/>
              </a:cxn>
              <a:cxn ang="f780">
                <a:pos x="f1423" y="f1424"/>
              </a:cxn>
              <a:cxn ang="f780">
                <a:pos x="f1425" y="f1426"/>
              </a:cxn>
              <a:cxn ang="f780">
                <a:pos x="f1427" y="f1428"/>
              </a:cxn>
              <a:cxn ang="f780">
                <a:pos x="f1429" y="f1430"/>
              </a:cxn>
              <a:cxn ang="f780">
                <a:pos x="f1431" y="f1432"/>
              </a:cxn>
              <a:cxn ang="f780">
                <a:pos x="f1433" y="f1434"/>
              </a:cxn>
              <a:cxn ang="f780">
                <a:pos x="f1435" y="f1436"/>
              </a:cxn>
              <a:cxn ang="f780">
                <a:pos x="f1437" y="f1438"/>
              </a:cxn>
              <a:cxn ang="f780">
                <a:pos x="f1439" y="f1440"/>
              </a:cxn>
              <a:cxn ang="f780">
                <a:pos x="f1441" y="f1442"/>
              </a:cxn>
              <a:cxn ang="f780">
                <a:pos x="f1443" y="f1444"/>
              </a:cxn>
              <a:cxn ang="f780">
                <a:pos x="f1445" y="f1446"/>
              </a:cxn>
              <a:cxn ang="f780">
                <a:pos x="f1447" y="f1448"/>
              </a:cxn>
              <a:cxn ang="f780">
                <a:pos x="f1449" y="f1450"/>
              </a:cxn>
              <a:cxn ang="f780">
                <a:pos x="f1451" y="f1452"/>
              </a:cxn>
              <a:cxn ang="f780">
                <a:pos x="f1453" y="f1454"/>
              </a:cxn>
              <a:cxn ang="f780">
                <a:pos x="f1455" y="f1456"/>
              </a:cxn>
              <a:cxn ang="f780">
                <a:pos x="f1457" y="f1458"/>
              </a:cxn>
              <a:cxn ang="f780">
                <a:pos x="f1459" y="f1460"/>
              </a:cxn>
              <a:cxn ang="f780">
                <a:pos x="f1461" y="f1462"/>
              </a:cxn>
              <a:cxn ang="f780">
                <a:pos x="f1463" y="f1282"/>
              </a:cxn>
              <a:cxn ang="f780">
                <a:pos x="f1464" y="f1465"/>
              </a:cxn>
              <a:cxn ang="f780">
                <a:pos x="f1466" y="f1467"/>
              </a:cxn>
              <a:cxn ang="f780">
                <a:pos x="f1468" y="f1469"/>
              </a:cxn>
              <a:cxn ang="f780">
                <a:pos x="f1470" y="f1471"/>
              </a:cxn>
              <a:cxn ang="f780">
                <a:pos x="f1472" y="f1404"/>
              </a:cxn>
              <a:cxn ang="f780">
                <a:pos x="f1473" y="f1474"/>
              </a:cxn>
              <a:cxn ang="f780">
                <a:pos x="f1475" y="f1476"/>
              </a:cxn>
              <a:cxn ang="f780">
                <a:pos x="f1477" y="f1478"/>
              </a:cxn>
              <a:cxn ang="f780">
                <a:pos x="f1479" y="f1480"/>
              </a:cxn>
              <a:cxn ang="f780">
                <a:pos x="f1481" y="f1482"/>
              </a:cxn>
              <a:cxn ang="f780">
                <a:pos x="f1483" y="f1484"/>
              </a:cxn>
              <a:cxn ang="f780">
                <a:pos x="f1483" y="f1485"/>
              </a:cxn>
              <a:cxn ang="f780">
                <a:pos x="f1486" y="f1487"/>
              </a:cxn>
              <a:cxn ang="f780">
                <a:pos x="f1488" y="f1489"/>
              </a:cxn>
              <a:cxn ang="f780">
                <a:pos x="f1490" y="f1491"/>
              </a:cxn>
              <a:cxn ang="f780">
                <a:pos x="f1492" y="f1493"/>
              </a:cxn>
            </a:cxnLst>
            <a:rect l="f1255" t="f1258" r="f1256" b="f1257"/>
            <a:pathLst>
              <a:path w="3816990" h="4615084">
                <a:moveTo>
                  <a:pt x="f8" y="f5"/>
                </a:moveTo>
                <a:cubicBezTo>
                  <a:pt x="f9" y="f10"/>
                  <a:pt x="f11" y="f12"/>
                  <a:pt x="f13" y="f14"/>
                </a:cubicBezTo>
                <a:cubicBezTo>
                  <a:pt x="f15" y="f16"/>
                  <a:pt x="f17" y="f18"/>
                  <a:pt x="f19" y="f20"/>
                </a:cubicBezTo>
                <a:cubicBezTo>
                  <a:pt x="f21" y="f22"/>
                  <a:pt x="f23" y="f24"/>
                  <a:pt x="f25" y="f26"/>
                </a:cubicBezTo>
                <a:lnTo>
                  <a:pt x="f27" y="f28"/>
                </a:lnTo>
                <a:lnTo>
                  <a:pt x="f29" y="f30"/>
                </a:lnTo>
                <a:lnTo>
                  <a:pt x="f31" y="f32"/>
                </a:lnTo>
                <a:lnTo>
                  <a:pt x="f33" y="f34"/>
                </a:lnTo>
                <a:cubicBezTo>
                  <a:pt x="f35" y="f36"/>
                  <a:pt x="f37" y="f38"/>
                  <a:pt x="f39" y="f40"/>
                </a:cubicBezTo>
                <a:cubicBezTo>
                  <a:pt x="f41" y="f42"/>
                  <a:pt x="f43" y="f44"/>
                  <a:pt x="f45" y="f46"/>
                </a:cubicBezTo>
                <a:cubicBezTo>
                  <a:pt x="f47" y="f48"/>
                  <a:pt x="f49" y="f50"/>
                  <a:pt x="f51" y="f52"/>
                </a:cubicBezTo>
                <a:cubicBezTo>
                  <a:pt x="f53" y="f54"/>
                  <a:pt x="f55" y="f56"/>
                  <a:pt x="f57" y="f58"/>
                </a:cubicBezTo>
                <a:lnTo>
                  <a:pt x="f59" y="f60"/>
                </a:lnTo>
                <a:cubicBezTo>
                  <a:pt x="f61" y="f62"/>
                  <a:pt x="f63" y="f64"/>
                  <a:pt x="f65" y="f66"/>
                </a:cubicBezTo>
                <a:lnTo>
                  <a:pt x="f67" y="f68"/>
                </a:lnTo>
                <a:lnTo>
                  <a:pt x="f69" y="f70"/>
                </a:lnTo>
                <a:cubicBezTo>
                  <a:pt x="f71" y="f72"/>
                  <a:pt x="f73" y="f74"/>
                  <a:pt x="f75" y="f76"/>
                </a:cubicBezTo>
                <a:cubicBezTo>
                  <a:pt x="f77" y="f78"/>
                  <a:pt x="f79" y="f80"/>
                  <a:pt x="f81" y="f82"/>
                </a:cubicBezTo>
                <a:cubicBezTo>
                  <a:pt x="f83" y="f84"/>
                  <a:pt x="f85" y="f86"/>
                  <a:pt x="f87" y="f84"/>
                </a:cubicBezTo>
                <a:cubicBezTo>
                  <a:pt x="f88" y="f84"/>
                  <a:pt x="f89" y="f90"/>
                  <a:pt x="f91" y="f84"/>
                </a:cubicBezTo>
                <a:lnTo>
                  <a:pt x="f92" y="f93"/>
                </a:lnTo>
                <a:cubicBezTo>
                  <a:pt x="f94" y="f80"/>
                  <a:pt x="f95" y="f80"/>
                  <a:pt x="f96" y="f97"/>
                </a:cubicBezTo>
                <a:lnTo>
                  <a:pt x="f98" y="f99"/>
                </a:lnTo>
                <a:lnTo>
                  <a:pt x="f100" y="f101"/>
                </a:lnTo>
                <a:lnTo>
                  <a:pt x="f102" y="f103"/>
                </a:lnTo>
                <a:lnTo>
                  <a:pt x="f104" y="f105"/>
                </a:lnTo>
                <a:lnTo>
                  <a:pt x="f106" y="f107"/>
                </a:lnTo>
                <a:lnTo>
                  <a:pt x="f108" y="f109"/>
                </a:lnTo>
                <a:cubicBezTo>
                  <a:pt x="f110" y="f111"/>
                  <a:pt x="f112" y="f113"/>
                  <a:pt x="f114" y="f115"/>
                </a:cubicBezTo>
                <a:lnTo>
                  <a:pt x="f116" y="f117"/>
                </a:lnTo>
                <a:cubicBezTo>
                  <a:pt x="f118" y="f119"/>
                  <a:pt x="f120" y="f121"/>
                  <a:pt x="f122" y="f123"/>
                </a:cubicBezTo>
                <a:lnTo>
                  <a:pt x="f124" y="f125"/>
                </a:lnTo>
                <a:cubicBezTo>
                  <a:pt x="f126" y="f127"/>
                  <a:pt x="f128" y="f129"/>
                  <a:pt x="f130" y="f131"/>
                </a:cubicBezTo>
                <a:cubicBezTo>
                  <a:pt x="f132" y="f133"/>
                  <a:pt x="f134" y="f135"/>
                  <a:pt x="f136" y="f137"/>
                </a:cubicBezTo>
                <a:cubicBezTo>
                  <a:pt x="f138" y="f139"/>
                  <a:pt x="f140" y="f141"/>
                  <a:pt x="f142" y="f143"/>
                </a:cubicBezTo>
                <a:lnTo>
                  <a:pt x="f144" y="f145"/>
                </a:lnTo>
                <a:lnTo>
                  <a:pt x="f146" y="f147"/>
                </a:lnTo>
                <a:lnTo>
                  <a:pt x="f148" y="f149"/>
                </a:lnTo>
                <a:cubicBezTo>
                  <a:pt x="f150" y="f151"/>
                  <a:pt x="f152" y="f153"/>
                  <a:pt x="f154" y="f155"/>
                </a:cubicBezTo>
                <a:lnTo>
                  <a:pt x="f156" y="f157"/>
                </a:lnTo>
                <a:cubicBezTo>
                  <a:pt x="f158" y="f159"/>
                  <a:pt x="f160" y="f161"/>
                  <a:pt x="f162" y="f163"/>
                </a:cubicBezTo>
                <a:cubicBezTo>
                  <a:pt x="f164" y="f165"/>
                  <a:pt x="f166" y="f167"/>
                  <a:pt x="f168" y="f169"/>
                </a:cubicBezTo>
                <a:cubicBezTo>
                  <a:pt x="f170" y="f171"/>
                  <a:pt x="f172" y="f173"/>
                  <a:pt x="f174" y="f175"/>
                </a:cubicBezTo>
                <a:cubicBezTo>
                  <a:pt x="f176" y="f177"/>
                  <a:pt x="f178" y="f179"/>
                  <a:pt x="f180" y="f181"/>
                </a:cubicBezTo>
                <a:cubicBezTo>
                  <a:pt x="f182" y="f183"/>
                  <a:pt x="f184" y="f185"/>
                  <a:pt x="f186" y="f187"/>
                </a:cubicBezTo>
                <a:cubicBezTo>
                  <a:pt x="f188" y="f189"/>
                  <a:pt x="f190" y="f191"/>
                  <a:pt x="f192" y="f193"/>
                </a:cubicBezTo>
                <a:cubicBezTo>
                  <a:pt x="f194" y="f195"/>
                  <a:pt x="f196" y="f197"/>
                  <a:pt x="f198" y="f199"/>
                </a:cubicBezTo>
                <a:cubicBezTo>
                  <a:pt x="f200" y="f201"/>
                  <a:pt x="f202" y="f203"/>
                  <a:pt x="f204" y="f205"/>
                </a:cubicBezTo>
                <a:lnTo>
                  <a:pt x="f182" y="f206"/>
                </a:lnTo>
                <a:lnTo>
                  <a:pt x="f207" y="f208"/>
                </a:lnTo>
                <a:cubicBezTo>
                  <a:pt x="f209" y="f210"/>
                  <a:pt x="f211" y="f212"/>
                  <a:pt x="f213" y="f214"/>
                </a:cubicBezTo>
                <a:cubicBezTo>
                  <a:pt x="f215" y="f216"/>
                  <a:pt x="f217" y="f218"/>
                  <a:pt x="f178" y="f219"/>
                </a:cubicBezTo>
                <a:cubicBezTo>
                  <a:pt x="f220" y="f221"/>
                  <a:pt x="f222" y="f223"/>
                  <a:pt x="f224" y="f225"/>
                </a:cubicBezTo>
                <a:cubicBezTo>
                  <a:pt x="f226" y="f227"/>
                  <a:pt x="f228" y="f229"/>
                  <a:pt x="f230" y="f231"/>
                </a:cubicBezTo>
                <a:cubicBezTo>
                  <a:pt x="f232" y="f233"/>
                  <a:pt x="f234" y="f235"/>
                  <a:pt x="f236" y="f237"/>
                </a:cubicBezTo>
                <a:cubicBezTo>
                  <a:pt x="f238" y="f239"/>
                  <a:pt x="f240" y="f241"/>
                  <a:pt x="f242" y="f243"/>
                </a:cubicBezTo>
                <a:cubicBezTo>
                  <a:pt x="f244" y="f245"/>
                  <a:pt x="f246" y="f247"/>
                  <a:pt x="f248" y="f249"/>
                </a:cubicBezTo>
                <a:cubicBezTo>
                  <a:pt x="f250" y="f251"/>
                  <a:pt x="f98" y="f252"/>
                  <a:pt x="f253" y="f254"/>
                </a:cubicBezTo>
                <a:cubicBezTo>
                  <a:pt x="f255" y="f256"/>
                  <a:pt x="f257" y="f258"/>
                  <a:pt x="f259" y="f260"/>
                </a:cubicBezTo>
                <a:lnTo>
                  <a:pt x="f261" y="f262"/>
                </a:lnTo>
                <a:lnTo>
                  <a:pt x="f91" y="f263"/>
                </a:lnTo>
                <a:lnTo>
                  <a:pt x="f264" y="f265"/>
                </a:lnTo>
                <a:cubicBezTo>
                  <a:pt x="f266" y="f267"/>
                  <a:pt x="f268" y="f269"/>
                  <a:pt x="f270" y="f271"/>
                </a:cubicBezTo>
                <a:cubicBezTo>
                  <a:pt x="f272" y="f273"/>
                  <a:pt x="f274" y="f275"/>
                  <a:pt x="f276" y="f277"/>
                </a:cubicBezTo>
                <a:cubicBezTo>
                  <a:pt x="f278" y="f279"/>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306" y="f307"/>
                </a:cubicBezTo>
                <a:cubicBezTo>
                  <a:pt x="f308" y="f309"/>
                  <a:pt x="f211" y="f310"/>
                  <a:pt x="f311" y="f312"/>
                </a:cubicBezTo>
                <a:lnTo>
                  <a:pt x="f313" y="f314"/>
                </a:lnTo>
                <a:lnTo>
                  <a:pt x="f315" y="f316"/>
                </a:lnTo>
                <a:lnTo>
                  <a:pt x="f317" y="f318"/>
                </a:lnTo>
                <a:cubicBezTo>
                  <a:pt x="f319" y="f320"/>
                  <a:pt x="f321" y="f322"/>
                  <a:pt x="f323" y="f324"/>
                </a:cubicBezTo>
                <a:cubicBezTo>
                  <a:pt x="f325" y="f326"/>
                  <a:pt x="f327" y="f328"/>
                  <a:pt x="f329" y="f330"/>
                </a:cubicBezTo>
                <a:lnTo>
                  <a:pt x="f331" y="f332"/>
                </a:lnTo>
                <a:cubicBezTo>
                  <a:pt x="f333" y="f334"/>
                  <a:pt x="f335" y="f336"/>
                  <a:pt x="f337" y="f338"/>
                </a:cubicBezTo>
                <a:cubicBezTo>
                  <a:pt x="f339" y="f340"/>
                  <a:pt x="f341" y="f342"/>
                  <a:pt x="f343" y="f344"/>
                </a:cubicBezTo>
                <a:lnTo>
                  <a:pt x="f345" y="f346"/>
                </a:lnTo>
                <a:cubicBezTo>
                  <a:pt x="f347" y="f348"/>
                  <a:pt x="f349" y="f350"/>
                  <a:pt x="f351" y="f352"/>
                </a:cubicBezTo>
                <a:lnTo>
                  <a:pt x="f353" y="f354"/>
                </a:lnTo>
                <a:cubicBezTo>
                  <a:pt x="f355" y="f356"/>
                  <a:pt x="f357" y="f358"/>
                  <a:pt x="f359" y="f360"/>
                </a:cubicBezTo>
                <a:lnTo>
                  <a:pt x="f361" y="f362"/>
                </a:lnTo>
                <a:cubicBezTo>
                  <a:pt x="f363" y="f364"/>
                  <a:pt x="f365" y="f366"/>
                  <a:pt x="f367" y="f368"/>
                </a:cubicBezTo>
                <a:cubicBezTo>
                  <a:pt x="f369" y="f370"/>
                  <a:pt x="f371" y="f372"/>
                  <a:pt x="f373" y="f374"/>
                </a:cubicBezTo>
                <a:lnTo>
                  <a:pt x="f375" y="f376"/>
                </a:lnTo>
                <a:cubicBezTo>
                  <a:pt x="f377" y="f378"/>
                  <a:pt x="f379" y="f380"/>
                  <a:pt x="f381" y="f382"/>
                </a:cubicBezTo>
                <a:cubicBezTo>
                  <a:pt x="f383" y="f384"/>
                  <a:pt x="f385" y="f386"/>
                  <a:pt x="f387" y="f388"/>
                </a:cubicBezTo>
                <a:cubicBezTo>
                  <a:pt x="f389" y="f390"/>
                  <a:pt x="f391" y="f392"/>
                  <a:pt x="f393" y="f394"/>
                </a:cubicBezTo>
                <a:cubicBezTo>
                  <a:pt x="f395" y="f396"/>
                  <a:pt x="f397" y="f398"/>
                  <a:pt x="f399" y="f400"/>
                </a:cubicBezTo>
                <a:lnTo>
                  <a:pt x="f401" y="f402"/>
                </a:lnTo>
                <a:lnTo>
                  <a:pt x="f403" y="f404"/>
                </a:lnTo>
                <a:lnTo>
                  <a:pt x="f405" y="f406"/>
                </a:lnTo>
                <a:lnTo>
                  <a:pt x="f407" y="f408"/>
                </a:lnTo>
                <a:lnTo>
                  <a:pt x="f409" y="f410"/>
                </a:lnTo>
                <a:cubicBezTo>
                  <a:pt x="f411" y="f412"/>
                  <a:pt x="f413" y="f414"/>
                  <a:pt x="f415" y="f416"/>
                </a:cubicBezTo>
                <a:cubicBezTo>
                  <a:pt x="f417" y="f418"/>
                  <a:pt x="f419" y="f420"/>
                  <a:pt x="f421" y="f422"/>
                </a:cubicBezTo>
                <a:cubicBezTo>
                  <a:pt x="f423" y="f424"/>
                  <a:pt x="f425" y="f426"/>
                  <a:pt x="f427" y="f428"/>
                </a:cubicBezTo>
                <a:cubicBezTo>
                  <a:pt x="f429" y="f105"/>
                  <a:pt x="f430" y="f431"/>
                  <a:pt x="f432" y="f433"/>
                </a:cubicBezTo>
                <a:cubicBezTo>
                  <a:pt x="f434" y="f435"/>
                  <a:pt x="f436" y="f437"/>
                  <a:pt x="f438" y="f439"/>
                </a:cubicBezTo>
                <a:cubicBezTo>
                  <a:pt x="f440" y="f441"/>
                  <a:pt x="f442" y="f443"/>
                  <a:pt x="f444" y="f445"/>
                </a:cubicBezTo>
                <a:cubicBezTo>
                  <a:pt x="f446" y="f447"/>
                  <a:pt x="f448" y="f449"/>
                  <a:pt x="f450" y="f451"/>
                </a:cubicBezTo>
                <a:cubicBezTo>
                  <a:pt x="f452" y="f153"/>
                  <a:pt x="f453" y="f295"/>
                  <a:pt x="f454" y="f455"/>
                </a:cubicBezTo>
                <a:cubicBezTo>
                  <a:pt x="f456" y="f457"/>
                  <a:pt x="f458" y="f459"/>
                  <a:pt x="f460" y="f58"/>
                </a:cubicBezTo>
                <a:cubicBezTo>
                  <a:pt x="f461" y="f462"/>
                  <a:pt x="f463" y="f464"/>
                  <a:pt x="f465" y="f466"/>
                </a:cubicBezTo>
                <a:cubicBezTo>
                  <a:pt x="f467" y="f468"/>
                  <a:pt x="f469" y="f470"/>
                  <a:pt x="f471" y="f472"/>
                </a:cubicBezTo>
                <a:cubicBezTo>
                  <a:pt x="f473" y="f474"/>
                  <a:pt x="f475" y="f476"/>
                  <a:pt x="f477" y="f478"/>
                </a:cubicBezTo>
                <a:cubicBezTo>
                  <a:pt x="f479" y="f480"/>
                  <a:pt x="f481" y="f482"/>
                  <a:pt x="f302" y="f483"/>
                </a:cubicBezTo>
                <a:cubicBezTo>
                  <a:pt x="f484" y="f485"/>
                  <a:pt x="f486" y="f487"/>
                  <a:pt x="f488" y="f324"/>
                </a:cubicBezTo>
                <a:cubicBezTo>
                  <a:pt x="f489" y="f490"/>
                  <a:pt x="f491" y="f492"/>
                  <a:pt x="f493" y="f494"/>
                </a:cubicBezTo>
                <a:cubicBezTo>
                  <a:pt x="f495" y="f496"/>
                  <a:pt x="f497" y="f498"/>
                  <a:pt x="f499" y="f500"/>
                </a:cubicBezTo>
                <a:cubicBezTo>
                  <a:pt x="f501" y="f502"/>
                  <a:pt x="f503" y="f504"/>
                  <a:pt x="f505" y="f506"/>
                </a:cubicBezTo>
                <a:cubicBezTo>
                  <a:pt x="f507" y="f508"/>
                  <a:pt x="f505" y="f509"/>
                  <a:pt x="f501" y="f510"/>
                </a:cubicBezTo>
                <a:cubicBezTo>
                  <a:pt x="f511" y="f512"/>
                  <a:pt x="f513" y="f514"/>
                  <a:pt x="f515" y="f516"/>
                </a:cubicBezTo>
                <a:lnTo>
                  <a:pt x="f517" y="f518"/>
                </a:lnTo>
                <a:lnTo>
                  <a:pt x="f517" y="f519"/>
                </a:lnTo>
                <a:cubicBezTo>
                  <a:pt x="f520" y="f521"/>
                  <a:pt x="f522" y="f523"/>
                  <a:pt x="f524" y="f525"/>
                </a:cubicBezTo>
                <a:lnTo>
                  <a:pt x="f497" y="f526"/>
                </a:lnTo>
                <a:lnTo>
                  <a:pt x="f527" y="f528"/>
                </a:lnTo>
                <a:cubicBezTo>
                  <a:pt x="f120" y="f529"/>
                  <a:pt x="f530" y="f531"/>
                  <a:pt x="f532" y="f7"/>
                </a:cubicBezTo>
              </a:path>
            </a:pathLst>
          </a:custGeom>
          <a:noFill/>
          <a:ln w="126744"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
        <p:nvSpPr>
          <p:cNvPr id="7" name="Frihandsfigur: Form 18">
            <a:extLst>
              <a:ext uri="{FF2B5EF4-FFF2-40B4-BE49-F238E27FC236}">
                <a16:creationId xmlns:a16="http://schemas.microsoft.com/office/drawing/2014/main" id="{F7ED43E9-2D25-52CF-E78E-B8B5420B4DC6}"/>
              </a:ext>
            </a:extLst>
          </p:cNvPr>
          <p:cNvSpPr/>
          <p:nvPr/>
        </p:nvSpPr>
        <p:spPr>
          <a:xfrm rot="10512320">
            <a:off x="9113989" y="2260039"/>
            <a:ext cx="789620" cy="427674"/>
          </a:xfrm>
          <a:custGeom>
            <a:avLst/>
            <a:gdLst>
              <a:gd name="f0" fmla="val 10800000"/>
              <a:gd name="f1" fmla="val 5400000"/>
              <a:gd name="f2" fmla="val 180"/>
              <a:gd name="f3" fmla="val w"/>
              <a:gd name="f4" fmla="val h"/>
              <a:gd name="f5" fmla="val 0"/>
              <a:gd name="f6" fmla="val 789622"/>
              <a:gd name="f7" fmla="val 427672"/>
              <a:gd name="f8" fmla="val 121920"/>
              <a:gd name="f9" fmla="val 133350"/>
              <a:gd name="f10" fmla="val 239078"/>
              <a:gd name="f11" fmla="val 280035"/>
              <a:gd name="f12" fmla="val 354330"/>
              <a:gd name="f13" fmla="val 501015"/>
              <a:gd name="f14" fmla="val 312420"/>
              <a:gd name="f15" fmla="val 646747"/>
              <a:gd name="f16" fmla="val 197168"/>
              <a:gd name="f17" fmla="val 67628"/>
              <a:gd name="f18" fmla="+- 0 0 -90"/>
              <a:gd name="f19" fmla="*/ f3 1 789622"/>
              <a:gd name="f20" fmla="*/ f4 1 427672"/>
              <a:gd name="f21" fmla="val f5"/>
              <a:gd name="f22" fmla="val f6"/>
              <a:gd name="f23" fmla="val f7"/>
              <a:gd name="f24" fmla="*/ f18 f0 1"/>
              <a:gd name="f25" fmla="+- f23 0 f21"/>
              <a:gd name="f26" fmla="+- f22 0 f21"/>
              <a:gd name="f27" fmla="*/ f24 1 f2"/>
              <a:gd name="f28" fmla="*/ f26 1 789622"/>
              <a:gd name="f29" fmla="*/ f25 1 427672"/>
              <a:gd name="f30" fmla="*/ 0 f26 1"/>
              <a:gd name="f31" fmla="*/ 0 f25 1"/>
              <a:gd name="f32" fmla="*/ 354330 f26 1"/>
              <a:gd name="f33" fmla="*/ 427672 f25 1"/>
              <a:gd name="f34" fmla="*/ 789622 f26 1"/>
              <a:gd name="f35" fmla="*/ 67628 f25 1"/>
              <a:gd name="f36" fmla="+- f27 0 f1"/>
              <a:gd name="f37" fmla="*/ f30 1 789622"/>
              <a:gd name="f38" fmla="*/ f31 1 427672"/>
              <a:gd name="f39" fmla="*/ f32 1 789622"/>
              <a:gd name="f40" fmla="*/ f33 1 427672"/>
              <a:gd name="f41" fmla="*/ f34 1 789622"/>
              <a:gd name="f42" fmla="*/ f35 1 427672"/>
              <a:gd name="f43" fmla="*/ f21 1 f28"/>
              <a:gd name="f44" fmla="*/ f22 1 f28"/>
              <a:gd name="f45" fmla="*/ f21 1 f29"/>
              <a:gd name="f46" fmla="*/ f23 1 f29"/>
              <a:gd name="f47" fmla="*/ f37 1 f28"/>
              <a:gd name="f48" fmla="*/ f38 1 f29"/>
              <a:gd name="f49" fmla="*/ f39 1 f28"/>
              <a:gd name="f50" fmla="*/ f40 1 f29"/>
              <a:gd name="f51" fmla="*/ f41 1 f28"/>
              <a:gd name="f52" fmla="*/ f42 1 f29"/>
              <a:gd name="f53" fmla="*/ f43 f19 1"/>
              <a:gd name="f54" fmla="*/ f44 f19 1"/>
              <a:gd name="f55" fmla="*/ f46 f20 1"/>
              <a:gd name="f56" fmla="*/ f45 f20 1"/>
              <a:gd name="f57" fmla="*/ f47 f19 1"/>
              <a:gd name="f58" fmla="*/ f48 f20 1"/>
              <a:gd name="f59" fmla="*/ f49 f19 1"/>
              <a:gd name="f60" fmla="*/ f50 f20 1"/>
              <a:gd name="f61" fmla="*/ f51 f19 1"/>
              <a:gd name="f62" fmla="*/ f52 f20 1"/>
            </a:gdLst>
            <a:ahLst/>
            <a:cxnLst>
              <a:cxn ang="3cd4">
                <a:pos x="hc" y="t"/>
              </a:cxn>
              <a:cxn ang="0">
                <a:pos x="r" y="vc"/>
              </a:cxn>
              <a:cxn ang="cd4">
                <a:pos x="hc" y="b"/>
              </a:cxn>
              <a:cxn ang="cd2">
                <a:pos x="l" y="vc"/>
              </a:cxn>
              <a:cxn ang="f36">
                <a:pos x="f57" y="f58"/>
              </a:cxn>
              <a:cxn ang="f36">
                <a:pos x="f59" y="f60"/>
              </a:cxn>
              <a:cxn ang="f36">
                <a:pos x="f61" y="f62"/>
              </a:cxn>
            </a:cxnLst>
            <a:rect l="f53" t="f56" r="f54" b="f55"/>
            <a:pathLst>
              <a:path w="789622" h="427672">
                <a:moveTo>
                  <a:pt x="f5" y="f5"/>
                </a:moveTo>
                <a:cubicBezTo>
                  <a:pt x="f8" y="f9"/>
                  <a:pt x="f10" y="f11"/>
                  <a:pt x="f12" y="f7"/>
                </a:cubicBezTo>
                <a:cubicBezTo>
                  <a:pt x="f13" y="f14"/>
                  <a:pt x="f15" y="f16"/>
                  <a:pt x="f6" y="f17"/>
                </a:cubicBezTo>
              </a:path>
            </a:pathLst>
          </a:custGeom>
          <a:noFill/>
          <a:ln w="126744"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
        <p:nvSpPr>
          <p:cNvPr id="9" name="Rubrik 8">
            <a:extLst>
              <a:ext uri="{FF2B5EF4-FFF2-40B4-BE49-F238E27FC236}">
                <a16:creationId xmlns:a16="http://schemas.microsoft.com/office/drawing/2014/main" id="{9786D927-0CC1-2458-8D5C-8F9716476E5A}"/>
              </a:ext>
            </a:extLst>
          </p:cNvPr>
          <p:cNvSpPr>
            <a:spLocks noGrp="1"/>
          </p:cNvSpPr>
          <p:nvPr>
            <p:ph type="ctrTitle"/>
          </p:nvPr>
        </p:nvSpPr>
        <p:spPr>
          <a:xfrm>
            <a:off x="290976" y="501715"/>
            <a:ext cx="8773516" cy="2387600"/>
          </a:xfrm>
        </p:spPr>
        <p:txBody>
          <a:bodyPr anchor="b"/>
          <a:lstStyle>
            <a:lvl1pPr algn="l">
              <a:defRPr sz="6000"/>
            </a:lvl1pPr>
          </a:lstStyle>
          <a:p>
            <a:r>
              <a:rPr lang="sv-SE"/>
              <a:t>Klicka här för att ändra mall för rubrikformat</a:t>
            </a:r>
          </a:p>
        </p:txBody>
      </p:sp>
    </p:spTree>
    <p:extLst>
      <p:ext uri="{BB962C8B-B14F-4D97-AF65-F5344CB8AC3E}">
        <p14:creationId xmlns:p14="http://schemas.microsoft.com/office/powerpoint/2010/main" val="94281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rtsida blekgrön">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E9826F56-7D5E-550B-2CDD-AF807CB31DBD}"/>
              </a:ext>
            </a:extLst>
          </p:cNvPr>
          <p:cNvSpPr txBox="1">
            <a:spLocks noGrp="1"/>
          </p:cNvSpPr>
          <p:nvPr>
            <p:ph type="subTitle" idx="1"/>
          </p:nvPr>
        </p:nvSpPr>
        <p:spPr>
          <a:xfrm>
            <a:off x="300042" y="3164701"/>
            <a:ext cx="8764450" cy="972071"/>
          </a:xfrm>
        </p:spPr>
        <p:txBody>
          <a:bodyPr/>
          <a:lstStyle>
            <a:lvl1pPr marL="0" indent="0">
              <a:buNone/>
              <a:defRPr sz="1800"/>
            </a:lvl1pPr>
          </a:lstStyle>
          <a:p>
            <a:pPr lvl="0"/>
            <a:r>
              <a:rPr lang="sv-SE"/>
              <a:t>Underrubrik</a:t>
            </a:r>
          </a:p>
        </p:txBody>
      </p:sp>
      <p:sp>
        <p:nvSpPr>
          <p:cNvPr id="3" name="Platshållare för datum 3">
            <a:extLst>
              <a:ext uri="{FF2B5EF4-FFF2-40B4-BE49-F238E27FC236}">
                <a16:creationId xmlns:a16="http://schemas.microsoft.com/office/drawing/2014/main" id="{13E4DB94-DD5E-C28C-C7F6-38829586FFD0}"/>
              </a:ext>
            </a:extLst>
          </p:cNvPr>
          <p:cNvSpPr txBox="1">
            <a:spLocks noGrp="1"/>
          </p:cNvSpPr>
          <p:nvPr>
            <p:ph type="dt" sz="half" idx="7"/>
          </p:nvPr>
        </p:nvSpPr>
        <p:spPr>
          <a:xfrm>
            <a:off x="834865" y="7167103"/>
            <a:ext cx="2743200" cy="165396"/>
          </a:xfrm>
        </p:spPr>
        <p:txBody>
          <a:bodyPr/>
          <a:lstStyle>
            <a:lvl1pPr>
              <a:defRPr/>
            </a:lvl1pPr>
          </a:lstStyle>
          <a:p>
            <a:pPr lvl="0"/>
            <a:fld id="{C971872C-FBCB-4AE4-9CB0-5C0CD8F51378}" type="datetime2">
              <a:rPr lang="sv-SE" smtClean="0"/>
              <a:t>måndag den 30 mars 2026</a:t>
            </a:fld>
            <a:endParaRPr lang="sv-SE"/>
          </a:p>
        </p:txBody>
      </p:sp>
      <p:sp>
        <p:nvSpPr>
          <p:cNvPr id="4" name="Platshållare för sidfot 4">
            <a:extLst>
              <a:ext uri="{FF2B5EF4-FFF2-40B4-BE49-F238E27FC236}">
                <a16:creationId xmlns:a16="http://schemas.microsoft.com/office/drawing/2014/main" id="{0D4F45DA-86BC-C553-B01F-217417C2D308}"/>
              </a:ext>
            </a:extLst>
          </p:cNvPr>
          <p:cNvSpPr txBox="1">
            <a:spLocks noGrp="1"/>
          </p:cNvSpPr>
          <p:nvPr>
            <p:ph type="ftr" sz="quarter" idx="9"/>
          </p:nvPr>
        </p:nvSpPr>
        <p:spPr>
          <a:xfrm>
            <a:off x="834865" y="7365272"/>
            <a:ext cx="4114800" cy="165396"/>
          </a:xfrm>
        </p:spPr>
        <p:txBody>
          <a:bodyPr/>
          <a:lstStyle>
            <a:lvl1pPr>
              <a:defRPr/>
            </a:lvl1pPr>
          </a:lstStyle>
          <a:p>
            <a:pPr lvl="0"/>
            <a:r>
              <a:rPr lang="sv-SE"/>
              <a:t>Makroekonomiska läget mars 2026</a:t>
            </a:r>
          </a:p>
        </p:txBody>
      </p:sp>
      <p:sp>
        <p:nvSpPr>
          <p:cNvPr id="5" name="Platshållare för bildnummer 5">
            <a:extLst>
              <a:ext uri="{FF2B5EF4-FFF2-40B4-BE49-F238E27FC236}">
                <a16:creationId xmlns:a16="http://schemas.microsoft.com/office/drawing/2014/main" id="{B7B898AA-E395-94C4-1D0C-AA8F1037740C}"/>
              </a:ext>
            </a:extLst>
          </p:cNvPr>
          <p:cNvSpPr txBox="1">
            <a:spLocks noGrp="1"/>
          </p:cNvSpPr>
          <p:nvPr>
            <p:ph type="sldNum" sz="quarter" idx="8"/>
          </p:nvPr>
        </p:nvSpPr>
        <p:spPr>
          <a:xfrm>
            <a:off x="8607265" y="7365272"/>
            <a:ext cx="2743200" cy="165396"/>
          </a:xfrm>
        </p:spPr>
        <p:txBody>
          <a:bodyPr/>
          <a:lstStyle>
            <a:lvl1pPr>
              <a:defRPr/>
            </a:lvl1pPr>
          </a:lstStyle>
          <a:p>
            <a:pPr lvl="0"/>
            <a:fld id="{20362869-DCB9-1145-94D3-E4432C45977F}" type="slidenum">
              <a:t>‹#›</a:t>
            </a:fld>
            <a:endParaRPr lang="sv-SE"/>
          </a:p>
        </p:txBody>
      </p:sp>
      <p:grpSp>
        <p:nvGrpSpPr>
          <p:cNvPr id="6" name="Graphic 9">
            <a:extLst>
              <a:ext uri="{FF2B5EF4-FFF2-40B4-BE49-F238E27FC236}">
                <a16:creationId xmlns:a16="http://schemas.microsoft.com/office/drawing/2014/main" id="{BD2ADA3F-2AC2-9ACA-B4DF-AB61CC2E8B3C}"/>
              </a:ext>
            </a:extLst>
          </p:cNvPr>
          <p:cNvGrpSpPr/>
          <p:nvPr/>
        </p:nvGrpSpPr>
        <p:grpSpPr>
          <a:xfrm>
            <a:off x="7745343" y="4372733"/>
            <a:ext cx="4457690" cy="1502231"/>
            <a:chOff x="7745343" y="4372733"/>
            <a:chExt cx="4457690" cy="1502231"/>
          </a:xfrm>
        </p:grpSpPr>
        <p:sp>
          <p:nvSpPr>
            <p:cNvPr id="7" name="Freeform: Shape 11">
              <a:extLst>
                <a:ext uri="{FF2B5EF4-FFF2-40B4-BE49-F238E27FC236}">
                  <a16:creationId xmlns:a16="http://schemas.microsoft.com/office/drawing/2014/main" id="{7F3E03B1-D31B-74D9-DC1C-82636A611844}"/>
                </a:ext>
              </a:extLst>
            </p:cNvPr>
            <p:cNvSpPr/>
            <p:nvPr/>
          </p:nvSpPr>
          <p:spPr>
            <a:xfrm rot="16200004">
              <a:off x="9226881" y="2898812"/>
              <a:ext cx="1502231" cy="4450073"/>
            </a:xfrm>
            <a:custGeom>
              <a:avLst/>
              <a:gdLst>
                <a:gd name="f0" fmla="val 10800000"/>
                <a:gd name="f1" fmla="val 5400000"/>
                <a:gd name="f2" fmla="val 180"/>
                <a:gd name="f3" fmla="val w"/>
                <a:gd name="f4" fmla="val h"/>
                <a:gd name="f5" fmla="val 0"/>
                <a:gd name="f6" fmla="val 1502233"/>
                <a:gd name="f7" fmla="val 4450077"/>
                <a:gd name="f8" fmla="val 936449"/>
                <a:gd name="f9" fmla="val 4450078"/>
                <a:gd name="f10" fmla="val 4298630"/>
                <a:gd name="f11" fmla="val 945022"/>
                <a:gd name="f12" fmla="val 4146230"/>
                <a:gd name="f13" fmla="val 967882"/>
                <a:gd name="f14" fmla="val 3996688"/>
                <a:gd name="f15" fmla="val 970739"/>
                <a:gd name="f16" fmla="val 3977638"/>
                <a:gd name="f17" fmla="val 974549"/>
                <a:gd name="f18" fmla="val 3959541"/>
                <a:gd name="f19" fmla="val 977407"/>
                <a:gd name="f20" fmla="val 3940491"/>
                <a:gd name="f21" fmla="val 981217"/>
                <a:gd name="f22" fmla="val 3921441"/>
                <a:gd name="f23" fmla="val 984074"/>
                <a:gd name="f24" fmla="val 3903343"/>
                <a:gd name="f25" fmla="val 988837"/>
                <a:gd name="f26" fmla="val 3884293"/>
                <a:gd name="f27" fmla="val 1002172"/>
                <a:gd name="f28" fmla="val 3829048"/>
                <a:gd name="f29" fmla="val 1017412"/>
                <a:gd name="f30" fmla="val 3773803"/>
                <a:gd name="f31" fmla="val 1039319"/>
                <a:gd name="f32" fmla="val 3701413"/>
                <a:gd name="f33" fmla="val 1065989"/>
                <a:gd name="f34" fmla="val 3629976"/>
                <a:gd name="f35" fmla="val 1098374"/>
                <a:gd name="f36" fmla="val 3561396"/>
                <a:gd name="f37" fmla="val 1130759"/>
                <a:gd name="f38" fmla="val 3492816"/>
                <a:gd name="f39" fmla="val 1169812"/>
                <a:gd name="f40" fmla="val 3427093"/>
                <a:gd name="f41" fmla="val 1211722"/>
                <a:gd name="f42" fmla="val 3364229"/>
                <a:gd name="f43" fmla="val 1227914"/>
                <a:gd name="f44" fmla="val 3340416"/>
                <a:gd name="f45" fmla="val 1244107"/>
                <a:gd name="f46" fmla="val 3317556"/>
                <a:gd name="f47" fmla="val 1255537"/>
                <a:gd name="f48" fmla="val 3302316"/>
                <a:gd name="f49" fmla="val 1266014"/>
                <a:gd name="f50" fmla="val 3286123"/>
                <a:gd name="f51" fmla="val 1277444"/>
                <a:gd name="f52" fmla="val 3271836"/>
                <a:gd name="f53" fmla="val 1346024"/>
                <a:gd name="f54" fmla="val 3181349"/>
                <a:gd name="f55" fmla="val 1391744"/>
                <a:gd name="f56" fmla="val 3120389"/>
                <a:gd name="f57" fmla="val 1434607"/>
                <a:gd name="f58" fmla="val 3057524"/>
                <a:gd name="f59" fmla="val 1466039"/>
                <a:gd name="f60" fmla="val 2988944"/>
                <a:gd name="f61" fmla="val 1481279"/>
                <a:gd name="f62" fmla="val 2954654"/>
                <a:gd name="f63" fmla="val 1492709"/>
                <a:gd name="f64" fmla="val 2917506"/>
                <a:gd name="f65" fmla="val 1498424"/>
                <a:gd name="f66" fmla="val 2880359"/>
                <a:gd name="f67" fmla="val 1501282"/>
                <a:gd name="f68" fmla="val 2861309"/>
                <a:gd name="f69" fmla="val 1502234"/>
                <a:gd name="f70" fmla="val 2842259"/>
                <a:gd name="f71" fmla="val 2823209"/>
                <a:gd name="f72" fmla="val 1500329"/>
                <a:gd name="f73" fmla="val 2794634"/>
                <a:gd name="f74" fmla="val 1499377"/>
                <a:gd name="f75" fmla="val 2785109"/>
                <a:gd name="f76" fmla="val 1497471"/>
                <a:gd name="f77" fmla="val 2775584"/>
                <a:gd name="f78" fmla="val 1495566"/>
                <a:gd name="f79" fmla="val 2767011"/>
                <a:gd name="f80" fmla="val 1487946"/>
                <a:gd name="f81" fmla="val 2729864"/>
                <a:gd name="f82" fmla="val 1473659"/>
                <a:gd name="f83" fmla="val 2694621"/>
                <a:gd name="f84" fmla="val 1453657"/>
                <a:gd name="f85" fmla="val 2661284"/>
                <a:gd name="f86" fmla="val 2628899"/>
                <a:gd name="f87" fmla="val 1409842"/>
                <a:gd name="f88" fmla="val 2599371"/>
                <a:gd name="f89" fmla="val 1383172"/>
                <a:gd name="f90" fmla="val 2572701"/>
                <a:gd name="f91" fmla="val 1328879"/>
                <a:gd name="f92" fmla="val 2519361"/>
                <a:gd name="f93" fmla="val 1265062"/>
                <a:gd name="f94" fmla="val 2476499"/>
                <a:gd name="f95" fmla="val 1197434"/>
                <a:gd name="f96" fmla="val 2443161"/>
                <a:gd name="f97" fmla="val 1129807"/>
                <a:gd name="f98" fmla="val 2409824"/>
                <a:gd name="f99" fmla="val 1057417"/>
                <a:gd name="f100" fmla="val 2383154"/>
                <a:gd name="f101" fmla="val 2366009"/>
                <a:gd name="f102" fmla="val 909779"/>
                <a:gd name="f103" fmla="val 2349816"/>
                <a:gd name="f104" fmla="val 833580"/>
                <a:gd name="f105" fmla="val 2342196"/>
                <a:gd name="f106" fmla="val 758332"/>
                <a:gd name="f107" fmla="val 2348864"/>
                <a:gd name="f108" fmla="val 683085"/>
                <a:gd name="f109" fmla="val 2355531"/>
                <a:gd name="f110" fmla="val 607837"/>
                <a:gd name="f111" fmla="val 2374581"/>
                <a:gd name="f112" fmla="val 541162"/>
                <a:gd name="f113" fmla="val 473535"/>
                <a:gd name="f114" fmla="val 2445067"/>
                <a:gd name="f115" fmla="val 414480"/>
                <a:gd name="f116" fmla="val 2494596"/>
                <a:gd name="f117" fmla="val 367808"/>
                <a:gd name="f118" fmla="val 2554604"/>
                <a:gd name="f119" fmla="val 343995"/>
                <a:gd name="f120" fmla="val 2584131"/>
                <a:gd name="f121" fmla="val 324945"/>
                <a:gd name="f122" fmla="val 2617469"/>
                <a:gd name="f123" fmla="val 309705"/>
                <a:gd name="f124" fmla="val 2651759"/>
                <a:gd name="f125" fmla="val 293513"/>
                <a:gd name="f126" fmla="val 2686049"/>
                <a:gd name="f127" fmla="val 283988"/>
                <a:gd name="f128" fmla="val 2723196"/>
                <a:gd name="f129" fmla="val 278273"/>
                <a:gd name="f130" fmla="val 2760344"/>
                <a:gd name="f131" fmla="val 272558"/>
                <a:gd name="f132" fmla="val 2797491"/>
                <a:gd name="f133" fmla="val 2836544"/>
                <a:gd name="f134" fmla="val 280178"/>
                <a:gd name="f135" fmla="val 2873691"/>
                <a:gd name="f136" fmla="val 286845"/>
                <a:gd name="f137" fmla="val 2910839"/>
                <a:gd name="f138" fmla="val 301133"/>
                <a:gd name="f139" fmla="val 2947034"/>
                <a:gd name="f140" fmla="val 319230"/>
                <a:gd name="f141" fmla="val 2980371"/>
                <a:gd name="f142" fmla="val 356378"/>
                <a:gd name="f143" fmla="val 3047046"/>
                <a:gd name="f144" fmla="val 412575"/>
                <a:gd name="f145" fmla="val 3102291"/>
                <a:gd name="f146" fmla="val 480202"/>
                <a:gd name="f147" fmla="val 3136581"/>
                <a:gd name="f148" fmla="val 497347"/>
                <a:gd name="f149" fmla="val 3145154"/>
                <a:gd name="f150" fmla="val 514492"/>
                <a:gd name="f151" fmla="val 3151821"/>
                <a:gd name="f152" fmla="val 532590"/>
                <a:gd name="f153" fmla="val 3157536"/>
                <a:gd name="f154" fmla="val 550687"/>
                <a:gd name="f155" fmla="val 3163251"/>
                <a:gd name="f156" fmla="val 569737"/>
                <a:gd name="f157" fmla="val 3167061"/>
                <a:gd name="f158" fmla="val 587835"/>
                <a:gd name="f159" fmla="val 3168966"/>
                <a:gd name="f160" fmla="val 625935"/>
                <a:gd name="f161" fmla="val 3172776"/>
                <a:gd name="f162" fmla="val 664035"/>
                <a:gd name="f163" fmla="val 700230"/>
                <a:gd name="f164" fmla="val 3156583"/>
                <a:gd name="f165" fmla="val 772620"/>
                <a:gd name="f166" fmla="val 3132771"/>
                <a:gd name="f167" fmla="val 3081336"/>
                <a:gd name="f168" fmla="val 873585"/>
                <a:gd name="f169" fmla="val 3016566"/>
                <a:gd name="f170" fmla="val 893587"/>
                <a:gd name="f171" fmla="val 2984181"/>
                <a:gd name="f172" fmla="val 2949891"/>
                <a:gd name="f173" fmla="val 921210"/>
                <a:gd name="f174" fmla="val 2913696"/>
                <a:gd name="f175" fmla="val 932639"/>
                <a:gd name="f176" fmla="val 2877501"/>
                <a:gd name="f177" fmla="val 938354"/>
                <a:gd name="f178" fmla="val 2839401"/>
                <a:gd name="f179" fmla="val 940260"/>
                <a:gd name="f180" fmla="val 2802254"/>
                <a:gd name="f181" fmla="val 943117"/>
                <a:gd name="f182" fmla="val 2726054"/>
                <a:gd name="f183" fmla="val 925020"/>
                <a:gd name="f184" fmla="val 2650806"/>
                <a:gd name="f185" fmla="val 894540"/>
                <a:gd name="f186" fmla="val 2581274"/>
                <a:gd name="f187" fmla="val 865012"/>
                <a:gd name="f188" fmla="val 2511741"/>
                <a:gd name="f189" fmla="val 821197"/>
                <a:gd name="f190" fmla="val 2447924"/>
                <a:gd name="f191" fmla="val 773572"/>
                <a:gd name="f192" fmla="val 2389821"/>
                <a:gd name="f193" fmla="val 724995"/>
                <a:gd name="f194" fmla="val 2331719"/>
                <a:gd name="f195" fmla="val 669750"/>
                <a:gd name="f196" fmla="val 2279332"/>
                <a:gd name="f197" fmla="val 611647"/>
                <a:gd name="f198" fmla="val 2230754"/>
                <a:gd name="f199" fmla="val 553545"/>
                <a:gd name="f200" fmla="val 2182177"/>
                <a:gd name="f201" fmla="val 493537"/>
                <a:gd name="f202" fmla="val 2135504"/>
                <a:gd name="f203" fmla="val 433530"/>
                <a:gd name="f204" fmla="val 2088832"/>
                <a:gd name="f205" fmla="val 373523"/>
                <a:gd name="f206" fmla="val 2042159"/>
                <a:gd name="f207" fmla="val 314468"/>
                <a:gd name="f208" fmla="val 1994534"/>
                <a:gd name="f209" fmla="val 259223"/>
                <a:gd name="f210" fmla="val 1942147"/>
                <a:gd name="f211" fmla="val 203978"/>
                <a:gd name="f212" fmla="val 1889759"/>
                <a:gd name="f213" fmla="val 153495"/>
                <a:gd name="f214" fmla="val 1833562"/>
                <a:gd name="f215" fmla="val 110633"/>
                <a:gd name="f216" fmla="val 1770697"/>
                <a:gd name="f217" fmla="val 67770"/>
                <a:gd name="f218" fmla="val 1707832"/>
                <a:gd name="f219" fmla="val 34433"/>
                <a:gd name="f220" fmla="val 1639252"/>
                <a:gd name="f221" fmla="val 15383"/>
                <a:gd name="f222" fmla="val 1564957"/>
                <a:gd name="f223" fmla="val 5858"/>
                <a:gd name="f224" fmla="val 1528762"/>
                <a:gd name="f225" fmla="val 1095"/>
                <a:gd name="f226" fmla="val 1490662"/>
                <a:gd name="f227" fmla="val 143"/>
                <a:gd name="f228" fmla="val 1452562"/>
                <a:gd name="f229" fmla="val -810"/>
                <a:gd name="f230" fmla="val 1414462"/>
                <a:gd name="f231" fmla="val 3000"/>
                <a:gd name="f232" fmla="val 1376362"/>
                <a:gd name="f233" fmla="val 11573"/>
                <a:gd name="f234" fmla="val 1339214"/>
                <a:gd name="f235" fmla="val 27765"/>
                <a:gd name="f236" fmla="val 1264919"/>
                <a:gd name="f237" fmla="val 60150"/>
                <a:gd name="f238" fmla="val 1194434"/>
                <a:gd name="f239" fmla="val 104918"/>
                <a:gd name="f240" fmla="val 1133474"/>
                <a:gd name="f241" fmla="val 150638"/>
                <a:gd name="f242" fmla="val 1072515"/>
                <a:gd name="f243" fmla="val 209693"/>
                <a:gd name="f244" fmla="val 1022032"/>
                <a:gd name="f245" fmla="val 988695"/>
                <a:gd name="f246" fmla="val 346853"/>
                <a:gd name="f247" fmla="val 955357"/>
                <a:gd name="f248" fmla="val 423052"/>
                <a:gd name="f249" fmla="val 940117"/>
                <a:gd name="f250" fmla="val 499252"/>
                <a:gd name="f251" fmla="val 942975"/>
                <a:gd name="f252" fmla="val 574500"/>
                <a:gd name="f253" fmla="val 945832"/>
                <a:gd name="f254" fmla="val 650700"/>
                <a:gd name="f255" fmla="val 968692"/>
                <a:gd name="f256" fmla="val 712612"/>
                <a:gd name="f257" fmla="val 1012507"/>
                <a:gd name="f258" fmla="val 798337"/>
                <a:gd name="f259" fmla="val 1071562"/>
                <a:gd name="f260" fmla="val 859297"/>
                <a:gd name="f261" fmla="val 1165859"/>
                <a:gd name="f262" fmla="val 874537"/>
                <a:gd name="f263" fmla="val 1268729"/>
                <a:gd name="f264" fmla="val 878347"/>
                <a:gd name="f265" fmla="val 1294447"/>
                <a:gd name="f266" fmla="val 879300"/>
                <a:gd name="f267" fmla="val 1320164"/>
                <a:gd name="f268" fmla="val 876442"/>
                <a:gd name="f269" fmla="val 1345882"/>
                <a:gd name="f270" fmla="val 1371599"/>
                <a:gd name="f271" fmla="val 868822"/>
                <a:gd name="f272" fmla="val 1397317"/>
                <a:gd name="f273" fmla="val 1422082"/>
                <a:gd name="f274" fmla="val 857392"/>
                <a:gd name="f275" fmla="val 1427797"/>
                <a:gd name="f276" fmla="val 855487"/>
                <a:gd name="f277" fmla="val 1434464"/>
                <a:gd name="f278" fmla="val 852630"/>
                <a:gd name="f279" fmla="val 1440179"/>
                <a:gd name="f280" fmla="val 849772"/>
                <a:gd name="f281" fmla="val 1445894"/>
                <a:gd name="f282" fmla="val 847867"/>
                <a:gd name="f283" fmla="val 845010"/>
                <a:gd name="f284" fmla="val 1458277"/>
                <a:gd name="f285" fmla="val 839295"/>
                <a:gd name="f286" fmla="val 1469707"/>
                <a:gd name="f287" fmla="val 832627"/>
                <a:gd name="f288" fmla="val 1481137"/>
                <a:gd name="f289" fmla="val 825960"/>
                <a:gd name="f290" fmla="val 1492567"/>
                <a:gd name="f291" fmla="val 819292"/>
                <a:gd name="f292" fmla="val 1503997"/>
                <a:gd name="f293" fmla="val 810720"/>
                <a:gd name="f294" fmla="val 1513522"/>
                <a:gd name="f295" fmla="val 803100"/>
                <a:gd name="f296" fmla="val 1523999"/>
                <a:gd name="f297" fmla="val 794527"/>
                <a:gd name="f298" fmla="val 1533524"/>
                <a:gd name="f299" fmla="val 785955"/>
                <a:gd name="f300" fmla="val 1544002"/>
                <a:gd name="f301" fmla="val 776430"/>
                <a:gd name="f302" fmla="val 1552574"/>
                <a:gd name="f303" fmla="val 767857"/>
                <a:gd name="f304" fmla="val 1562099"/>
                <a:gd name="f305" fmla="val 757380"/>
                <a:gd name="f306" fmla="val 1569719"/>
                <a:gd name="f307" fmla="val 746902"/>
                <a:gd name="f308" fmla="val 1578292"/>
                <a:gd name="f309" fmla="val 736425"/>
                <a:gd name="f310" fmla="val 1585912"/>
                <a:gd name="f311" fmla="val 725947"/>
                <a:gd name="f312" fmla="val 1593532"/>
                <a:gd name="f313" fmla="val 714517"/>
                <a:gd name="f314" fmla="val 1600199"/>
                <a:gd name="f315" fmla="val 703087"/>
                <a:gd name="f316" fmla="val 1606867"/>
                <a:gd name="f317" fmla="val 691657"/>
                <a:gd name="f318" fmla="val 1612582"/>
                <a:gd name="f319" fmla="val 680227"/>
                <a:gd name="f320" fmla="val 1617344"/>
                <a:gd name="f321" fmla="val 667845"/>
                <a:gd name="f322" fmla="val 1622107"/>
                <a:gd name="f323" fmla="val 656415"/>
                <a:gd name="f324" fmla="val 1626869"/>
                <a:gd name="f325" fmla="val 643080"/>
                <a:gd name="f326" fmla="val 1629727"/>
                <a:gd name="f327" fmla="val 630697"/>
                <a:gd name="f328" fmla="val 1633537"/>
                <a:gd name="f329" fmla="val 617362"/>
                <a:gd name="f330" fmla="val 1634489"/>
                <a:gd name="f331" fmla="val 604980"/>
                <a:gd name="f332" fmla="val 1637347"/>
                <a:gd name="f333" fmla="val 598312"/>
                <a:gd name="f334" fmla="val 1638299"/>
                <a:gd name="f335" fmla="val 591645"/>
                <a:gd name="f336" fmla="val 585930"/>
                <a:gd name="f337" fmla="val 566880"/>
                <a:gd name="f338" fmla="val 1640204"/>
                <a:gd name="f339" fmla="val 547830"/>
                <a:gd name="f340" fmla="val 534495"/>
                <a:gd name="f341" fmla="val 528780"/>
                <a:gd name="f342" fmla="val 516397"/>
                <a:gd name="f343" fmla="val 503062"/>
                <a:gd name="f344" fmla="val 490680"/>
                <a:gd name="f345" fmla="val 1628774"/>
                <a:gd name="f346" fmla="val 441150"/>
                <a:gd name="f347" fmla="val 1614487"/>
                <a:gd name="f348" fmla="val 394477"/>
                <a:gd name="f349" fmla="val 1589722"/>
                <a:gd name="f350" fmla="val 354473"/>
                <a:gd name="f351" fmla="val 1556384"/>
                <a:gd name="f352" fmla="val 1523047"/>
                <a:gd name="f353" fmla="val 281130"/>
                <a:gd name="f354" fmla="val 1483042"/>
                <a:gd name="f355" fmla="val 255413"/>
                <a:gd name="f356" fmla="val 1437322"/>
                <a:gd name="f357" fmla="val 229695"/>
                <a:gd name="f358" fmla="val 1392554"/>
                <a:gd name="f359" fmla="val 213503"/>
                <a:gd name="f360" fmla="val 1342072"/>
                <a:gd name="f361" fmla="val 205883"/>
                <a:gd name="f362" fmla="val 1290637"/>
                <a:gd name="f363" fmla="val 198263"/>
                <a:gd name="f364" fmla="val 1239202"/>
                <a:gd name="f365" fmla="val 197310"/>
                <a:gd name="f366" fmla="val 1186815"/>
                <a:gd name="f367" fmla="val 1135379"/>
                <a:gd name="f368" fmla="val 216360"/>
                <a:gd name="f369" fmla="val 1032510"/>
                <a:gd name="f370" fmla="val 254460"/>
                <a:gd name="f371" fmla="val 932497"/>
                <a:gd name="f372" fmla="val 308753"/>
                <a:gd name="f373" fmla="val 844867"/>
                <a:gd name="f374" fmla="val 363998"/>
                <a:gd name="f375" fmla="val 757237"/>
                <a:gd name="f376" fmla="val 421147"/>
                <a:gd name="f377" fmla="val 669607"/>
                <a:gd name="f378" fmla="val 477345"/>
                <a:gd name="f379" fmla="val 582930"/>
                <a:gd name="f380" fmla="val 621172"/>
                <a:gd name="f381" fmla="val 361950"/>
                <a:gd name="f382" fmla="val 644032"/>
                <a:gd name="f383" fmla="val 327660"/>
                <a:gd name="f384" fmla="val 689752"/>
                <a:gd name="f385" fmla="val 258127"/>
                <a:gd name="f386" fmla="val 781192"/>
                <a:gd name="f387" fmla="val 119062"/>
                <a:gd name="f388" fmla="+- 0 0 -90"/>
                <a:gd name="f389" fmla="*/ f3 1 1502233"/>
                <a:gd name="f390" fmla="*/ f4 1 4450077"/>
                <a:gd name="f391" fmla="val f5"/>
                <a:gd name="f392" fmla="val f6"/>
                <a:gd name="f393" fmla="val f7"/>
                <a:gd name="f394" fmla="*/ f388 f0 1"/>
                <a:gd name="f395" fmla="+- f393 0 f391"/>
                <a:gd name="f396" fmla="+- f392 0 f391"/>
                <a:gd name="f397" fmla="*/ f394 1 f2"/>
                <a:gd name="f398" fmla="*/ f396 1 1502233"/>
                <a:gd name="f399" fmla="*/ f395 1 4450077"/>
                <a:gd name="f400" fmla="*/ 936449 f396 1"/>
                <a:gd name="f401" fmla="*/ 4450078 f395 1"/>
                <a:gd name="f402" fmla="*/ 967882 f396 1"/>
                <a:gd name="f403" fmla="*/ 3996688 f395 1"/>
                <a:gd name="f404" fmla="*/ 977407 f396 1"/>
                <a:gd name="f405" fmla="*/ 3940491 f395 1"/>
                <a:gd name="f406" fmla="*/ 988837 f396 1"/>
                <a:gd name="f407" fmla="*/ 3884293 f395 1"/>
                <a:gd name="f408" fmla="*/ 1002172 f396 1"/>
                <a:gd name="f409" fmla="*/ 3829048 f395 1"/>
                <a:gd name="f410" fmla="*/ 1017412 f396 1"/>
                <a:gd name="f411" fmla="*/ 3773803 f395 1"/>
                <a:gd name="f412" fmla="*/ 1098374 f396 1"/>
                <a:gd name="f413" fmla="*/ 3561396 f395 1"/>
                <a:gd name="f414" fmla="*/ 1211722 f396 1"/>
                <a:gd name="f415" fmla="*/ 3364229 f395 1"/>
                <a:gd name="f416" fmla="*/ 1227914 f396 1"/>
                <a:gd name="f417" fmla="*/ 3340416 f395 1"/>
                <a:gd name="f418" fmla="*/ 1244107 f396 1"/>
                <a:gd name="f419" fmla="*/ 3317556 f395 1"/>
                <a:gd name="f420" fmla="*/ 1277444 f396 1"/>
                <a:gd name="f421" fmla="*/ 3271836 f395 1"/>
                <a:gd name="f422" fmla="*/ 1346024 f396 1"/>
                <a:gd name="f423" fmla="*/ 3181349 f395 1"/>
                <a:gd name="f424" fmla="*/ 1466039 f396 1"/>
                <a:gd name="f425" fmla="*/ 2988944 f395 1"/>
                <a:gd name="f426" fmla="*/ 1498424 f396 1"/>
                <a:gd name="f427" fmla="*/ 2880359 f395 1"/>
                <a:gd name="f428" fmla="*/ 1502234 f396 1"/>
                <a:gd name="f429" fmla="*/ 2823209 f395 1"/>
                <a:gd name="f430" fmla="*/ 1500329 f396 1"/>
                <a:gd name="f431" fmla="*/ 2794634 f395 1"/>
                <a:gd name="f432" fmla="*/ 1495566 f396 1"/>
                <a:gd name="f433" fmla="*/ 2767011 f395 1"/>
                <a:gd name="f434" fmla="*/ 1453657 f396 1"/>
                <a:gd name="f435" fmla="*/ 2661284 f395 1"/>
                <a:gd name="f436" fmla="*/ 1383172 f396 1"/>
                <a:gd name="f437" fmla="*/ 2572701 f395 1"/>
                <a:gd name="f438" fmla="*/ 1197434 f396 1"/>
                <a:gd name="f439" fmla="*/ 2443161 f395 1"/>
                <a:gd name="f440" fmla="*/ 984074 f396 1"/>
                <a:gd name="f441" fmla="*/ 2366009 f395 1"/>
                <a:gd name="f442" fmla="*/ 758332 f396 1"/>
                <a:gd name="f443" fmla="*/ 2348864 f395 1"/>
                <a:gd name="f444" fmla="*/ 541162 f396 1"/>
                <a:gd name="f445" fmla="*/ 2409824 f395 1"/>
                <a:gd name="f446" fmla="*/ 367808 f396 1"/>
                <a:gd name="f447" fmla="*/ 2554604 f395 1"/>
                <a:gd name="f448" fmla="*/ 309705 f396 1"/>
                <a:gd name="f449" fmla="*/ 2651759 f395 1"/>
                <a:gd name="f450" fmla="*/ 278273 f396 1"/>
                <a:gd name="f451" fmla="*/ 2760344 f395 1"/>
                <a:gd name="f452" fmla="*/ 280178 f396 1"/>
                <a:gd name="f453" fmla="*/ 2873691 f395 1"/>
                <a:gd name="f454" fmla="*/ 319230 f396 1"/>
                <a:gd name="f455" fmla="*/ 2980371 f395 1"/>
                <a:gd name="f456" fmla="*/ 480202 f396 1"/>
                <a:gd name="f457" fmla="*/ 3136581 f395 1"/>
                <a:gd name="f458" fmla="*/ 532590 f396 1"/>
                <a:gd name="f459" fmla="*/ 3157536 f395 1"/>
                <a:gd name="f460" fmla="*/ 587835 f396 1"/>
                <a:gd name="f461" fmla="*/ 3168966 f395 1"/>
                <a:gd name="f462" fmla="*/ 700230 f396 1"/>
                <a:gd name="f463" fmla="*/ 3156583 f395 1"/>
                <a:gd name="f464" fmla="*/ 873585 f396 1"/>
                <a:gd name="f465" fmla="*/ 3016566 f395 1"/>
                <a:gd name="f466" fmla="*/ 921210 f396 1"/>
                <a:gd name="f467" fmla="*/ 2913696 f395 1"/>
                <a:gd name="f468" fmla="*/ 940260 f396 1"/>
                <a:gd name="f469" fmla="*/ 2802254 f395 1"/>
                <a:gd name="f470" fmla="*/ 894540 f396 1"/>
                <a:gd name="f471" fmla="*/ 2581274 f395 1"/>
                <a:gd name="f472" fmla="*/ 773572 f396 1"/>
                <a:gd name="f473" fmla="*/ 2389821 f395 1"/>
                <a:gd name="f474" fmla="*/ 611647 f396 1"/>
                <a:gd name="f475" fmla="*/ 2230754 f395 1"/>
                <a:gd name="f476" fmla="*/ 433530 f396 1"/>
                <a:gd name="f477" fmla="*/ 2088832 f395 1"/>
                <a:gd name="f478" fmla="*/ 259223 f396 1"/>
                <a:gd name="f479" fmla="*/ 1942147 f395 1"/>
                <a:gd name="f480" fmla="*/ 110633 f396 1"/>
                <a:gd name="f481" fmla="*/ 1770697 f395 1"/>
                <a:gd name="f482" fmla="*/ 15383 f396 1"/>
                <a:gd name="f483" fmla="*/ 1564957 f395 1"/>
                <a:gd name="f484" fmla="*/ 143 f396 1"/>
                <a:gd name="f485" fmla="*/ 1452562 f395 1"/>
                <a:gd name="f486" fmla="*/ 11573 f396 1"/>
                <a:gd name="f487" fmla="*/ 1339214 f395 1"/>
                <a:gd name="f488" fmla="*/ 104918 f396 1"/>
                <a:gd name="f489" fmla="*/ 1133474 f395 1"/>
                <a:gd name="f490" fmla="*/ 988695 f395 1"/>
                <a:gd name="f491" fmla="*/ 499252 f396 1"/>
                <a:gd name="f492" fmla="*/ 942975 f395 1"/>
                <a:gd name="f493" fmla="*/ 712612 f396 1"/>
                <a:gd name="f494" fmla="*/ 1012507 f395 1"/>
                <a:gd name="f495" fmla="*/ 874537 f396 1"/>
                <a:gd name="f496" fmla="*/ 1268729 f395 1"/>
                <a:gd name="f497" fmla="*/ 876442 f396 1"/>
                <a:gd name="f498" fmla="*/ 1345882 f395 1"/>
                <a:gd name="f499" fmla="*/ 859297 f396 1"/>
                <a:gd name="f500" fmla="*/ 1422082 f395 1"/>
                <a:gd name="f501" fmla="*/ 852630 f396 1"/>
                <a:gd name="f502" fmla="*/ 1440179 f395 1"/>
                <a:gd name="f503" fmla="*/ 845010 f396 1"/>
                <a:gd name="f504" fmla="*/ 1458277 f395 1"/>
                <a:gd name="f505" fmla="*/ 825960 f396 1"/>
                <a:gd name="f506" fmla="*/ 1492567 f395 1"/>
                <a:gd name="f507" fmla="*/ 803100 f396 1"/>
                <a:gd name="f508" fmla="*/ 1523999 f395 1"/>
                <a:gd name="f509" fmla="*/ 776430 f396 1"/>
                <a:gd name="f510" fmla="*/ 1552574 f395 1"/>
                <a:gd name="f511" fmla="*/ 746902 f396 1"/>
                <a:gd name="f512" fmla="*/ 1578292 f395 1"/>
                <a:gd name="f513" fmla="*/ 714517 f396 1"/>
                <a:gd name="f514" fmla="*/ 1600199 f395 1"/>
                <a:gd name="f515" fmla="*/ 680227 f396 1"/>
                <a:gd name="f516" fmla="*/ 1617344 f395 1"/>
                <a:gd name="f517" fmla="*/ 643080 f396 1"/>
                <a:gd name="f518" fmla="*/ 1629727 f395 1"/>
                <a:gd name="f519" fmla="*/ 604980 f396 1"/>
                <a:gd name="f520" fmla="*/ 1637347 f395 1"/>
                <a:gd name="f521" fmla="*/ 585930 f396 1"/>
                <a:gd name="f522" fmla="*/ 1639252 f395 1"/>
                <a:gd name="f523" fmla="*/ 566880 f396 1"/>
                <a:gd name="f524" fmla="*/ 1640204 f395 1"/>
                <a:gd name="f525" fmla="*/ 547830 f396 1"/>
                <a:gd name="f526" fmla="*/ 528780 f396 1"/>
                <a:gd name="f527" fmla="*/ 490680 f396 1"/>
                <a:gd name="f528" fmla="*/ 1628774 f395 1"/>
                <a:gd name="f529" fmla="*/ 354473 f396 1"/>
                <a:gd name="f530" fmla="*/ 1556384 f395 1"/>
                <a:gd name="f531" fmla="*/ 255413 f396 1"/>
                <a:gd name="f532" fmla="*/ 1437322 f395 1"/>
                <a:gd name="f533" fmla="*/ 205883 f396 1"/>
                <a:gd name="f534" fmla="*/ 1290637 f395 1"/>
                <a:gd name="f535" fmla="*/ 203978 f396 1"/>
                <a:gd name="f536" fmla="*/ 1135379 f395 1"/>
                <a:gd name="f537" fmla="*/ 308753 f396 1"/>
                <a:gd name="f538" fmla="*/ 844867 f395 1"/>
                <a:gd name="f539" fmla="*/ 477345 f396 1"/>
                <a:gd name="f540" fmla="*/ 582930 f395 1"/>
                <a:gd name="f541" fmla="*/ 621172 f396 1"/>
                <a:gd name="f542" fmla="*/ 361950 f395 1"/>
                <a:gd name="f543" fmla="*/ 644032 f396 1"/>
                <a:gd name="f544" fmla="*/ 327660 f395 1"/>
                <a:gd name="f545" fmla="*/ 689752 f396 1"/>
                <a:gd name="f546" fmla="*/ 258127 f395 1"/>
                <a:gd name="f547" fmla="*/ 781192 f396 1"/>
                <a:gd name="f548" fmla="*/ 119062 f395 1"/>
                <a:gd name="f549" fmla="*/ 0 f395 1"/>
                <a:gd name="f550" fmla="+- f397 0 f1"/>
                <a:gd name="f551" fmla="*/ f400 1 1502233"/>
                <a:gd name="f552" fmla="*/ f401 1 4450077"/>
                <a:gd name="f553" fmla="*/ f402 1 1502233"/>
                <a:gd name="f554" fmla="*/ f403 1 4450077"/>
                <a:gd name="f555" fmla="*/ f404 1 1502233"/>
                <a:gd name="f556" fmla="*/ f405 1 4450077"/>
                <a:gd name="f557" fmla="*/ f406 1 1502233"/>
                <a:gd name="f558" fmla="*/ f407 1 4450077"/>
                <a:gd name="f559" fmla="*/ f408 1 1502233"/>
                <a:gd name="f560" fmla="*/ f409 1 4450077"/>
                <a:gd name="f561" fmla="*/ f410 1 1502233"/>
                <a:gd name="f562" fmla="*/ f411 1 4450077"/>
                <a:gd name="f563" fmla="*/ f412 1 1502233"/>
                <a:gd name="f564" fmla="*/ f413 1 4450077"/>
                <a:gd name="f565" fmla="*/ f414 1 1502233"/>
                <a:gd name="f566" fmla="*/ f415 1 4450077"/>
                <a:gd name="f567" fmla="*/ f416 1 1502233"/>
                <a:gd name="f568" fmla="*/ f417 1 4450077"/>
                <a:gd name="f569" fmla="*/ f418 1 1502233"/>
                <a:gd name="f570" fmla="*/ f419 1 4450077"/>
                <a:gd name="f571" fmla="*/ f420 1 1502233"/>
                <a:gd name="f572" fmla="*/ f421 1 4450077"/>
                <a:gd name="f573" fmla="*/ f422 1 1502233"/>
                <a:gd name="f574" fmla="*/ f423 1 4450077"/>
                <a:gd name="f575" fmla="*/ f424 1 1502233"/>
                <a:gd name="f576" fmla="*/ f425 1 4450077"/>
                <a:gd name="f577" fmla="*/ f426 1 1502233"/>
                <a:gd name="f578" fmla="*/ f427 1 4450077"/>
                <a:gd name="f579" fmla="*/ f428 1 1502233"/>
                <a:gd name="f580" fmla="*/ f429 1 4450077"/>
                <a:gd name="f581" fmla="*/ f430 1 1502233"/>
                <a:gd name="f582" fmla="*/ f431 1 4450077"/>
                <a:gd name="f583" fmla="*/ f432 1 1502233"/>
                <a:gd name="f584" fmla="*/ f433 1 4450077"/>
                <a:gd name="f585" fmla="*/ f434 1 1502233"/>
                <a:gd name="f586" fmla="*/ f435 1 4450077"/>
                <a:gd name="f587" fmla="*/ f436 1 1502233"/>
                <a:gd name="f588" fmla="*/ f437 1 4450077"/>
                <a:gd name="f589" fmla="*/ f438 1 1502233"/>
                <a:gd name="f590" fmla="*/ f439 1 4450077"/>
                <a:gd name="f591" fmla="*/ f440 1 1502233"/>
                <a:gd name="f592" fmla="*/ f441 1 4450077"/>
                <a:gd name="f593" fmla="*/ f442 1 1502233"/>
                <a:gd name="f594" fmla="*/ f443 1 4450077"/>
                <a:gd name="f595" fmla="*/ f444 1 1502233"/>
                <a:gd name="f596" fmla="*/ f445 1 4450077"/>
                <a:gd name="f597" fmla="*/ f446 1 1502233"/>
                <a:gd name="f598" fmla="*/ f447 1 4450077"/>
                <a:gd name="f599" fmla="*/ f448 1 1502233"/>
                <a:gd name="f600" fmla="*/ f449 1 4450077"/>
                <a:gd name="f601" fmla="*/ f450 1 1502233"/>
                <a:gd name="f602" fmla="*/ f451 1 4450077"/>
                <a:gd name="f603" fmla="*/ f452 1 1502233"/>
                <a:gd name="f604" fmla="*/ f453 1 4450077"/>
                <a:gd name="f605" fmla="*/ f454 1 1502233"/>
                <a:gd name="f606" fmla="*/ f455 1 4450077"/>
                <a:gd name="f607" fmla="*/ f456 1 1502233"/>
                <a:gd name="f608" fmla="*/ f457 1 4450077"/>
                <a:gd name="f609" fmla="*/ f458 1 1502233"/>
                <a:gd name="f610" fmla="*/ f459 1 4450077"/>
                <a:gd name="f611" fmla="*/ f460 1 1502233"/>
                <a:gd name="f612" fmla="*/ f461 1 4450077"/>
                <a:gd name="f613" fmla="*/ f462 1 1502233"/>
                <a:gd name="f614" fmla="*/ f463 1 4450077"/>
                <a:gd name="f615" fmla="*/ f464 1 1502233"/>
                <a:gd name="f616" fmla="*/ f465 1 4450077"/>
                <a:gd name="f617" fmla="*/ f466 1 1502233"/>
                <a:gd name="f618" fmla="*/ f467 1 4450077"/>
                <a:gd name="f619" fmla="*/ f468 1 1502233"/>
                <a:gd name="f620" fmla="*/ f469 1 4450077"/>
                <a:gd name="f621" fmla="*/ f470 1 1502233"/>
                <a:gd name="f622" fmla="*/ f471 1 4450077"/>
                <a:gd name="f623" fmla="*/ f472 1 1502233"/>
                <a:gd name="f624" fmla="*/ f473 1 4450077"/>
                <a:gd name="f625" fmla="*/ f474 1 1502233"/>
                <a:gd name="f626" fmla="*/ f475 1 4450077"/>
                <a:gd name="f627" fmla="*/ f476 1 1502233"/>
                <a:gd name="f628" fmla="*/ f477 1 4450077"/>
                <a:gd name="f629" fmla="*/ f478 1 1502233"/>
                <a:gd name="f630" fmla="*/ f479 1 4450077"/>
                <a:gd name="f631" fmla="*/ f480 1 1502233"/>
                <a:gd name="f632" fmla="*/ f481 1 4450077"/>
                <a:gd name="f633" fmla="*/ f482 1 1502233"/>
                <a:gd name="f634" fmla="*/ f483 1 4450077"/>
                <a:gd name="f635" fmla="*/ f484 1 1502233"/>
                <a:gd name="f636" fmla="*/ f485 1 4450077"/>
                <a:gd name="f637" fmla="*/ f486 1 1502233"/>
                <a:gd name="f638" fmla="*/ f487 1 4450077"/>
                <a:gd name="f639" fmla="*/ f488 1 1502233"/>
                <a:gd name="f640" fmla="*/ f489 1 4450077"/>
                <a:gd name="f641" fmla="*/ f490 1 4450077"/>
                <a:gd name="f642" fmla="*/ f491 1 1502233"/>
                <a:gd name="f643" fmla="*/ f492 1 4450077"/>
                <a:gd name="f644" fmla="*/ f493 1 1502233"/>
                <a:gd name="f645" fmla="*/ f494 1 4450077"/>
                <a:gd name="f646" fmla="*/ f495 1 1502233"/>
                <a:gd name="f647" fmla="*/ f496 1 4450077"/>
                <a:gd name="f648" fmla="*/ f497 1 1502233"/>
                <a:gd name="f649" fmla="*/ f498 1 4450077"/>
                <a:gd name="f650" fmla="*/ f499 1 1502233"/>
                <a:gd name="f651" fmla="*/ f500 1 4450077"/>
                <a:gd name="f652" fmla="*/ f501 1 1502233"/>
                <a:gd name="f653" fmla="*/ f502 1 4450077"/>
                <a:gd name="f654" fmla="*/ f503 1 1502233"/>
                <a:gd name="f655" fmla="*/ f504 1 4450077"/>
                <a:gd name="f656" fmla="*/ f505 1 1502233"/>
                <a:gd name="f657" fmla="*/ f506 1 4450077"/>
                <a:gd name="f658" fmla="*/ f507 1 1502233"/>
                <a:gd name="f659" fmla="*/ f508 1 4450077"/>
                <a:gd name="f660" fmla="*/ f509 1 1502233"/>
                <a:gd name="f661" fmla="*/ f510 1 4450077"/>
                <a:gd name="f662" fmla="*/ f511 1 1502233"/>
                <a:gd name="f663" fmla="*/ f512 1 4450077"/>
                <a:gd name="f664" fmla="*/ f513 1 1502233"/>
                <a:gd name="f665" fmla="*/ f514 1 4450077"/>
                <a:gd name="f666" fmla="*/ f515 1 1502233"/>
                <a:gd name="f667" fmla="*/ f516 1 4450077"/>
                <a:gd name="f668" fmla="*/ f517 1 1502233"/>
                <a:gd name="f669" fmla="*/ f518 1 4450077"/>
                <a:gd name="f670" fmla="*/ f519 1 1502233"/>
                <a:gd name="f671" fmla="*/ f520 1 4450077"/>
                <a:gd name="f672" fmla="*/ f521 1 1502233"/>
                <a:gd name="f673" fmla="*/ f522 1 4450077"/>
                <a:gd name="f674" fmla="*/ f523 1 1502233"/>
                <a:gd name="f675" fmla="*/ f524 1 4450077"/>
                <a:gd name="f676" fmla="*/ f525 1 1502233"/>
                <a:gd name="f677" fmla="*/ f526 1 1502233"/>
                <a:gd name="f678" fmla="*/ f527 1 1502233"/>
                <a:gd name="f679" fmla="*/ f528 1 4450077"/>
                <a:gd name="f680" fmla="*/ f529 1 1502233"/>
                <a:gd name="f681" fmla="*/ f530 1 4450077"/>
                <a:gd name="f682" fmla="*/ f531 1 1502233"/>
                <a:gd name="f683" fmla="*/ f532 1 4450077"/>
                <a:gd name="f684" fmla="*/ f533 1 1502233"/>
                <a:gd name="f685" fmla="*/ f534 1 4450077"/>
                <a:gd name="f686" fmla="*/ f535 1 1502233"/>
                <a:gd name="f687" fmla="*/ f536 1 4450077"/>
                <a:gd name="f688" fmla="*/ f537 1 1502233"/>
                <a:gd name="f689" fmla="*/ f538 1 4450077"/>
                <a:gd name="f690" fmla="*/ f539 1 1502233"/>
                <a:gd name="f691" fmla="*/ f540 1 4450077"/>
                <a:gd name="f692" fmla="*/ f541 1 1502233"/>
                <a:gd name="f693" fmla="*/ f542 1 4450077"/>
                <a:gd name="f694" fmla="*/ f543 1 1502233"/>
                <a:gd name="f695" fmla="*/ f544 1 4450077"/>
                <a:gd name="f696" fmla="*/ f545 1 1502233"/>
                <a:gd name="f697" fmla="*/ f546 1 4450077"/>
                <a:gd name="f698" fmla="*/ f547 1 1502233"/>
                <a:gd name="f699" fmla="*/ f548 1 4450077"/>
                <a:gd name="f700" fmla="*/ f549 1 4450077"/>
                <a:gd name="f701" fmla="*/ f391 1 f398"/>
                <a:gd name="f702" fmla="*/ f392 1 f398"/>
                <a:gd name="f703" fmla="*/ f391 1 f399"/>
                <a:gd name="f704" fmla="*/ f393 1 f399"/>
                <a:gd name="f705" fmla="*/ f551 1 f398"/>
                <a:gd name="f706" fmla="*/ f552 1 f399"/>
                <a:gd name="f707" fmla="*/ f553 1 f398"/>
                <a:gd name="f708" fmla="*/ f554 1 f399"/>
                <a:gd name="f709" fmla="*/ f555 1 f398"/>
                <a:gd name="f710" fmla="*/ f556 1 f399"/>
                <a:gd name="f711" fmla="*/ f557 1 f398"/>
                <a:gd name="f712" fmla="*/ f558 1 f399"/>
                <a:gd name="f713" fmla="*/ f559 1 f398"/>
                <a:gd name="f714" fmla="*/ f560 1 f399"/>
                <a:gd name="f715" fmla="*/ f561 1 f398"/>
                <a:gd name="f716" fmla="*/ f562 1 f399"/>
                <a:gd name="f717" fmla="*/ f563 1 f398"/>
                <a:gd name="f718" fmla="*/ f564 1 f399"/>
                <a:gd name="f719" fmla="*/ f565 1 f398"/>
                <a:gd name="f720" fmla="*/ f566 1 f399"/>
                <a:gd name="f721" fmla="*/ f567 1 f398"/>
                <a:gd name="f722" fmla="*/ f568 1 f399"/>
                <a:gd name="f723" fmla="*/ f569 1 f398"/>
                <a:gd name="f724" fmla="*/ f570 1 f399"/>
                <a:gd name="f725" fmla="*/ f571 1 f398"/>
                <a:gd name="f726" fmla="*/ f572 1 f399"/>
                <a:gd name="f727" fmla="*/ f573 1 f398"/>
                <a:gd name="f728" fmla="*/ f574 1 f399"/>
                <a:gd name="f729" fmla="*/ f575 1 f398"/>
                <a:gd name="f730" fmla="*/ f576 1 f399"/>
                <a:gd name="f731" fmla="*/ f577 1 f398"/>
                <a:gd name="f732" fmla="*/ f578 1 f399"/>
                <a:gd name="f733" fmla="*/ f579 1 f398"/>
                <a:gd name="f734" fmla="*/ f580 1 f399"/>
                <a:gd name="f735" fmla="*/ f581 1 f398"/>
                <a:gd name="f736" fmla="*/ f582 1 f399"/>
                <a:gd name="f737" fmla="*/ f583 1 f398"/>
                <a:gd name="f738" fmla="*/ f584 1 f399"/>
                <a:gd name="f739" fmla="*/ f585 1 f398"/>
                <a:gd name="f740" fmla="*/ f586 1 f399"/>
                <a:gd name="f741" fmla="*/ f587 1 f398"/>
                <a:gd name="f742" fmla="*/ f588 1 f399"/>
                <a:gd name="f743" fmla="*/ f589 1 f398"/>
                <a:gd name="f744" fmla="*/ f590 1 f399"/>
                <a:gd name="f745" fmla="*/ f591 1 f398"/>
                <a:gd name="f746" fmla="*/ f592 1 f399"/>
                <a:gd name="f747" fmla="*/ f593 1 f398"/>
                <a:gd name="f748" fmla="*/ f594 1 f399"/>
                <a:gd name="f749" fmla="*/ f595 1 f398"/>
                <a:gd name="f750" fmla="*/ f596 1 f399"/>
                <a:gd name="f751" fmla="*/ f597 1 f398"/>
                <a:gd name="f752" fmla="*/ f598 1 f399"/>
                <a:gd name="f753" fmla="*/ f599 1 f398"/>
                <a:gd name="f754" fmla="*/ f600 1 f399"/>
                <a:gd name="f755" fmla="*/ f601 1 f398"/>
                <a:gd name="f756" fmla="*/ f602 1 f399"/>
                <a:gd name="f757" fmla="*/ f603 1 f398"/>
                <a:gd name="f758" fmla="*/ f604 1 f399"/>
                <a:gd name="f759" fmla="*/ f605 1 f398"/>
                <a:gd name="f760" fmla="*/ f606 1 f399"/>
                <a:gd name="f761" fmla="*/ f607 1 f398"/>
                <a:gd name="f762" fmla="*/ f608 1 f399"/>
                <a:gd name="f763" fmla="*/ f609 1 f398"/>
                <a:gd name="f764" fmla="*/ f610 1 f399"/>
                <a:gd name="f765" fmla="*/ f611 1 f398"/>
                <a:gd name="f766" fmla="*/ f612 1 f399"/>
                <a:gd name="f767" fmla="*/ f613 1 f398"/>
                <a:gd name="f768" fmla="*/ f614 1 f399"/>
                <a:gd name="f769" fmla="*/ f615 1 f398"/>
                <a:gd name="f770" fmla="*/ f616 1 f399"/>
                <a:gd name="f771" fmla="*/ f617 1 f398"/>
                <a:gd name="f772" fmla="*/ f618 1 f399"/>
                <a:gd name="f773" fmla="*/ f619 1 f398"/>
                <a:gd name="f774" fmla="*/ f620 1 f399"/>
                <a:gd name="f775" fmla="*/ f621 1 f398"/>
                <a:gd name="f776" fmla="*/ f622 1 f399"/>
                <a:gd name="f777" fmla="*/ f623 1 f398"/>
                <a:gd name="f778" fmla="*/ f624 1 f399"/>
                <a:gd name="f779" fmla="*/ f625 1 f398"/>
                <a:gd name="f780" fmla="*/ f626 1 f399"/>
                <a:gd name="f781" fmla="*/ f627 1 f398"/>
                <a:gd name="f782" fmla="*/ f628 1 f399"/>
                <a:gd name="f783" fmla="*/ f629 1 f398"/>
                <a:gd name="f784" fmla="*/ f630 1 f399"/>
                <a:gd name="f785" fmla="*/ f631 1 f398"/>
                <a:gd name="f786" fmla="*/ f632 1 f399"/>
                <a:gd name="f787" fmla="*/ f633 1 f398"/>
                <a:gd name="f788" fmla="*/ f634 1 f399"/>
                <a:gd name="f789" fmla="*/ f635 1 f398"/>
                <a:gd name="f790" fmla="*/ f636 1 f399"/>
                <a:gd name="f791" fmla="*/ f637 1 f398"/>
                <a:gd name="f792" fmla="*/ f638 1 f399"/>
                <a:gd name="f793" fmla="*/ f639 1 f398"/>
                <a:gd name="f794" fmla="*/ f640 1 f399"/>
                <a:gd name="f795" fmla="*/ f641 1 f399"/>
                <a:gd name="f796" fmla="*/ f642 1 f398"/>
                <a:gd name="f797" fmla="*/ f643 1 f399"/>
                <a:gd name="f798" fmla="*/ f644 1 f398"/>
                <a:gd name="f799" fmla="*/ f645 1 f399"/>
                <a:gd name="f800" fmla="*/ f646 1 f398"/>
                <a:gd name="f801" fmla="*/ f647 1 f399"/>
                <a:gd name="f802" fmla="*/ f648 1 f398"/>
                <a:gd name="f803" fmla="*/ f649 1 f399"/>
                <a:gd name="f804" fmla="*/ f650 1 f398"/>
                <a:gd name="f805" fmla="*/ f651 1 f399"/>
                <a:gd name="f806" fmla="*/ f652 1 f398"/>
                <a:gd name="f807" fmla="*/ f653 1 f399"/>
                <a:gd name="f808" fmla="*/ f654 1 f398"/>
                <a:gd name="f809" fmla="*/ f655 1 f399"/>
                <a:gd name="f810" fmla="*/ f656 1 f398"/>
                <a:gd name="f811" fmla="*/ f657 1 f399"/>
                <a:gd name="f812" fmla="*/ f658 1 f398"/>
                <a:gd name="f813" fmla="*/ f659 1 f399"/>
                <a:gd name="f814" fmla="*/ f660 1 f398"/>
                <a:gd name="f815" fmla="*/ f661 1 f399"/>
                <a:gd name="f816" fmla="*/ f662 1 f398"/>
                <a:gd name="f817" fmla="*/ f663 1 f399"/>
                <a:gd name="f818" fmla="*/ f664 1 f398"/>
                <a:gd name="f819" fmla="*/ f665 1 f399"/>
                <a:gd name="f820" fmla="*/ f666 1 f398"/>
                <a:gd name="f821" fmla="*/ f667 1 f399"/>
                <a:gd name="f822" fmla="*/ f668 1 f398"/>
                <a:gd name="f823" fmla="*/ f669 1 f399"/>
                <a:gd name="f824" fmla="*/ f670 1 f398"/>
                <a:gd name="f825" fmla="*/ f671 1 f399"/>
                <a:gd name="f826" fmla="*/ f672 1 f398"/>
                <a:gd name="f827" fmla="*/ f673 1 f399"/>
                <a:gd name="f828" fmla="*/ f674 1 f398"/>
                <a:gd name="f829" fmla="*/ f675 1 f399"/>
                <a:gd name="f830" fmla="*/ f676 1 f398"/>
                <a:gd name="f831" fmla="*/ f677 1 f398"/>
                <a:gd name="f832" fmla="*/ f678 1 f398"/>
                <a:gd name="f833" fmla="*/ f679 1 f399"/>
                <a:gd name="f834" fmla="*/ f680 1 f398"/>
                <a:gd name="f835" fmla="*/ f681 1 f399"/>
                <a:gd name="f836" fmla="*/ f682 1 f398"/>
                <a:gd name="f837" fmla="*/ f683 1 f399"/>
                <a:gd name="f838" fmla="*/ f684 1 f398"/>
                <a:gd name="f839" fmla="*/ f685 1 f399"/>
                <a:gd name="f840" fmla="*/ f686 1 f398"/>
                <a:gd name="f841" fmla="*/ f687 1 f399"/>
                <a:gd name="f842" fmla="*/ f688 1 f398"/>
                <a:gd name="f843" fmla="*/ f689 1 f399"/>
                <a:gd name="f844" fmla="*/ f690 1 f398"/>
                <a:gd name="f845" fmla="*/ f691 1 f399"/>
                <a:gd name="f846" fmla="*/ f692 1 f398"/>
                <a:gd name="f847" fmla="*/ f693 1 f399"/>
                <a:gd name="f848" fmla="*/ f694 1 f398"/>
                <a:gd name="f849" fmla="*/ f695 1 f399"/>
                <a:gd name="f850" fmla="*/ f696 1 f398"/>
                <a:gd name="f851" fmla="*/ f697 1 f399"/>
                <a:gd name="f852" fmla="*/ f698 1 f398"/>
                <a:gd name="f853" fmla="*/ f699 1 f399"/>
                <a:gd name="f854" fmla="*/ f700 1 f399"/>
                <a:gd name="f855" fmla="*/ f701 f389 1"/>
                <a:gd name="f856" fmla="*/ f702 f389 1"/>
                <a:gd name="f857" fmla="*/ f704 f390 1"/>
                <a:gd name="f858" fmla="*/ f703 f390 1"/>
                <a:gd name="f859" fmla="*/ f705 f389 1"/>
                <a:gd name="f860" fmla="*/ f706 f390 1"/>
                <a:gd name="f861" fmla="*/ f707 f389 1"/>
                <a:gd name="f862" fmla="*/ f708 f390 1"/>
                <a:gd name="f863" fmla="*/ f709 f389 1"/>
                <a:gd name="f864" fmla="*/ f710 f390 1"/>
                <a:gd name="f865" fmla="*/ f711 f389 1"/>
                <a:gd name="f866" fmla="*/ f712 f390 1"/>
                <a:gd name="f867" fmla="*/ f713 f389 1"/>
                <a:gd name="f868" fmla="*/ f714 f390 1"/>
                <a:gd name="f869" fmla="*/ f715 f389 1"/>
                <a:gd name="f870" fmla="*/ f716 f390 1"/>
                <a:gd name="f871" fmla="*/ f717 f389 1"/>
                <a:gd name="f872" fmla="*/ f718 f390 1"/>
                <a:gd name="f873" fmla="*/ f719 f389 1"/>
                <a:gd name="f874" fmla="*/ f720 f390 1"/>
                <a:gd name="f875" fmla="*/ f721 f389 1"/>
                <a:gd name="f876" fmla="*/ f722 f390 1"/>
                <a:gd name="f877" fmla="*/ f723 f389 1"/>
                <a:gd name="f878" fmla="*/ f724 f390 1"/>
                <a:gd name="f879" fmla="*/ f725 f389 1"/>
                <a:gd name="f880" fmla="*/ f726 f390 1"/>
                <a:gd name="f881" fmla="*/ f727 f389 1"/>
                <a:gd name="f882" fmla="*/ f728 f390 1"/>
                <a:gd name="f883" fmla="*/ f729 f389 1"/>
                <a:gd name="f884" fmla="*/ f730 f390 1"/>
                <a:gd name="f885" fmla="*/ f731 f389 1"/>
                <a:gd name="f886" fmla="*/ f732 f390 1"/>
                <a:gd name="f887" fmla="*/ f733 f389 1"/>
                <a:gd name="f888" fmla="*/ f734 f390 1"/>
                <a:gd name="f889" fmla="*/ f735 f389 1"/>
                <a:gd name="f890" fmla="*/ f736 f390 1"/>
                <a:gd name="f891" fmla="*/ f737 f389 1"/>
                <a:gd name="f892" fmla="*/ f738 f390 1"/>
                <a:gd name="f893" fmla="*/ f739 f389 1"/>
                <a:gd name="f894" fmla="*/ f740 f390 1"/>
                <a:gd name="f895" fmla="*/ f741 f389 1"/>
                <a:gd name="f896" fmla="*/ f742 f390 1"/>
                <a:gd name="f897" fmla="*/ f743 f389 1"/>
                <a:gd name="f898" fmla="*/ f744 f390 1"/>
                <a:gd name="f899" fmla="*/ f745 f389 1"/>
                <a:gd name="f900" fmla="*/ f746 f390 1"/>
                <a:gd name="f901" fmla="*/ f747 f389 1"/>
                <a:gd name="f902" fmla="*/ f748 f390 1"/>
                <a:gd name="f903" fmla="*/ f749 f389 1"/>
                <a:gd name="f904" fmla="*/ f750 f390 1"/>
                <a:gd name="f905" fmla="*/ f751 f389 1"/>
                <a:gd name="f906" fmla="*/ f752 f390 1"/>
                <a:gd name="f907" fmla="*/ f753 f389 1"/>
                <a:gd name="f908" fmla="*/ f754 f390 1"/>
                <a:gd name="f909" fmla="*/ f755 f389 1"/>
                <a:gd name="f910" fmla="*/ f756 f390 1"/>
                <a:gd name="f911" fmla="*/ f757 f389 1"/>
                <a:gd name="f912" fmla="*/ f758 f390 1"/>
                <a:gd name="f913" fmla="*/ f759 f389 1"/>
                <a:gd name="f914" fmla="*/ f760 f390 1"/>
                <a:gd name="f915" fmla="*/ f761 f389 1"/>
                <a:gd name="f916" fmla="*/ f762 f390 1"/>
                <a:gd name="f917" fmla="*/ f763 f389 1"/>
                <a:gd name="f918" fmla="*/ f764 f390 1"/>
                <a:gd name="f919" fmla="*/ f765 f389 1"/>
                <a:gd name="f920" fmla="*/ f766 f390 1"/>
                <a:gd name="f921" fmla="*/ f767 f389 1"/>
                <a:gd name="f922" fmla="*/ f768 f390 1"/>
                <a:gd name="f923" fmla="*/ f769 f389 1"/>
                <a:gd name="f924" fmla="*/ f770 f390 1"/>
                <a:gd name="f925" fmla="*/ f771 f389 1"/>
                <a:gd name="f926" fmla="*/ f772 f390 1"/>
                <a:gd name="f927" fmla="*/ f773 f389 1"/>
                <a:gd name="f928" fmla="*/ f774 f390 1"/>
                <a:gd name="f929" fmla="*/ f775 f389 1"/>
                <a:gd name="f930" fmla="*/ f776 f390 1"/>
                <a:gd name="f931" fmla="*/ f777 f389 1"/>
                <a:gd name="f932" fmla="*/ f778 f390 1"/>
                <a:gd name="f933" fmla="*/ f779 f389 1"/>
                <a:gd name="f934" fmla="*/ f780 f390 1"/>
                <a:gd name="f935" fmla="*/ f781 f389 1"/>
                <a:gd name="f936" fmla="*/ f782 f390 1"/>
                <a:gd name="f937" fmla="*/ f783 f389 1"/>
                <a:gd name="f938" fmla="*/ f784 f390 1"/>
                <a:gd name="f939" fmla="*/ f785 f389 1"/>
                <a:gd name="f940" fmla="*/ f786 f390 1"/>
                <a:gd name="f941" fmla="*/ f787 f389 1"/>
                <a:gd name="f942" fmla="*/ f788 f390 1"/>
                <a:gd name="f943" fmla="*/ f789 f389 1"/>
                <a:gd name="f944" fmla="*/ f790 f390 1"/>
                <a:gd name="f945" fmla="*/ f791 f389 1"/>
                <a:gd name="f946" fmla="*/ f792 f390 1"/>
                <a:gd name="f947" fmla="*/ f793 f389 1"/>
                <a:gd name="f948" fmla="*/ f794 f390 1"/>
                <a:gd name="f949" fmla="*/ f795 f390 1"/>
                <a:gd name="f950" fmla="*/ f796 f389 1"/>
                <a:gd name="f951" fmla="*/ f797 f390 1"/>
                <a:gd name="f952" fmla="*/ f798 f389 1"/>
                <a:gd name="f953" fmla="*/ f799 f390 1"/>
                <a:gd name="f954" fmla="*/ f800 f389 1"/>
                <a:gd name="f955" fmla="*/ f801 f390 1"/>
                <a:gd name="f956" fmla="*/ f802 f389 1"/>
                <a:gd name="f957" fmla="*/ f803 f390 1"/>
                <a:gd name="f958" fmla="*/ f804 f389 1"/>
                <a:gd name="f959" fmla="*/ f805 f390 1"/>
                <a:gd name="f960" fmla="*/ f806 f389 1"/>
                <a:gd name="f961" fmla="*/ f807 f390 1"/>
                <a:gd name="f962" fmla="*/ f808 f389 1"/>
                <a:gd name="f963" fmla="*/ f809 f390 1"/>
                <a:gd name="f964" fmla="*/ f810 f389 1"/>
                <a:gd name="f965" fmla="*/ f811 f390 1"/>
                <a:gd name="f966" fmla="*/ f812 f389 1"/>
                <a:gd name="f967" fmla="*/ f813 f390 1"/>
                <a:gd name="f968" fmla="*/ f814 f389 1"/>
                <a:gd name="f969" fmla="*/ f815 f390 1"/>
                <a:gd name="f970" fmla="*/ f816 f389 1"/>
                <a:gd name="f971" fmla="*/ f817 f390 1"/>
                <a:gd name="f972" fmla="*/ f818 f389 1"/>
                <a:gd name="f973" fmla="*/ f819 f390 1"/>
                <a:gd name="f974" fmla="*/ f820 f389 1"/>
                <a:gd name="f975" fmla="*/ f821 f390 1"/>
                <a:gd name="f976" fmla="*/ f822 f389 1"/>
                <a:gd name="f977" fmla="*/ f823 f390 1"/>
                <a:gd name="f978" fmla="*/ f824 f389 1"/>
                <a:gd name="f979" fmla="*/ f825 f390 1"/>
                <a:gd name="f980" fmla="*/ f826 f389 1"/>
                <a:gd name="f981" fmla="*/ f827 f390 1"/>
                <a:gd name="f982" fmla="*/ f828 f389 1"/>
                <a:gd name="f983" fmla="*/ f829 f390 1"/>
                <a:gd name="f984" fmla="*/ f830 f389 1"/>
                <a:gd name="f985" fmla="*/ f831 f389 1"/>
                <a:gd name="f986" fmla="*/ f832 f389 1"/>
                <a:gd name="f987" fmla="*/ f833 f390 1"/>
                <a:gd name="f988" fmla="*/ f834 f389 1"/>
                <a:gd name="f989" fmla="*/ f835 f390 1"/>
                <a:gd name="f990" fmla="*/ f836 f389 1"/>
                <a:gd name="f991" fmla="*/ f837 f390 1"/>
                <a:gd name="f992" fmla="*/ f838 f389 1"/>
                <a:gd name="f993" fmla="*/ f839 f390 1"/>
                <a:gd name="f994" fmla="*/ f840 f389 1"/>
                <a:gd name="f995" fmla="*/ f841 f390 1"/>
                <a:gd name="f996" fmla="*/ f842 f389 1"/>
                <a:gd name="f997" fmla="*/ f843 f390 1"/>
                <a:gd name="f998" fmla="*/ f844 f389 1"/>
                <a:gd name="f999" fmla="*/ f845 f390 1"/>
                <a:gd name="f1000" fmla="*/ f846 f389 1"/>
                <a:gd name="f1001" fmla="*/ f847 f390 1"/>
                <a:gd name="f1002" fmla="*/ f848 f389 1"/>
                <a:gd name="f1003" fmla="*/ f849 f390 1"/>
                <a:gd name="f1004" fmla="*/ f850 f389 1"/>
                <a:gd name="f1005" fmla="*/ f851 f390 1"/>
                <a:gd name="f1006" fmla="*/ f852 f389 1"/>
                <a:gd name="f1007" fmla="*/ f853 f390 1"/>
                <a:gd name="f1008" fmla="*/ f854 f390 1"/>
              </a:gdLst>
              <a:ahLst/>
              <a:cxnLst>
                <a:cxn ang="3cd4">
                  <a:pos x="hc" y="t"/>
                </a:cxn>
                <a:cxn ang="0">
                  <a:pos x="r" y="vc"/>
                </a:cxn>
                <a:cxn ang="cd4">
                  <a:pos x="hc" y="b"/>
                </a:cxn>
                <a:cxn ang="cd2">
                  <a:pos x="l" y="vc"/>
                </a:cxn>
                <a:cxn ang="f550">
                  <a:pos x="f859" y="f860"/>
                </a:cxn>
                <a:cxn ang="f550">
                  <a:pos x="f861" y="f862"/>
                </a:cxn>
                <a:cxn ang="f550">
                  <a:pos x="f863" y="f864"/>
                </a:cxn>
                <a:cxn ang="f550">
                  <a:pos x="f865" y="f866"/>
                </a:cxn>
                <a:cxn ang="f550">
                  <a:pos x="f867" y="f868"/>
                </a:cxn>
                <a:cxn ang="f550">
                  <a:pos x="f869" y="f870"/>
                </a:cxn>
                <a:cxn ang="f550">
                  <a:pos x="f871" y="f872"/>
                </a:cxn>
                <a:cxn ang="f550">
                  <a:pos x="f873" y="f874"/>
                </a:cxn>
                <a:cxn ang="f550">
                  <a:pos x="f875" y="f876"/>
                </a:cxn>
                <a:cxn ang="f550">
                  <a:pos x="f877" y="f878"/>
                </a:cxn>
                <a:cxn ang="f550">
                  <a:pos x="f879" y="f880"/>
                </a:cxn>
                <a:cxn ang="f550">
                  <a:pos x="f881" y="f882"/>
                </a:cxn>
                <a:cxn ang="f550">
                  <a:pos x="f883" y="f884"/>
                </a:cxn>
                <a:cxn ang="f550">
                  <a:pos x="f885" y="f886"/>
                </a:cxn>
                <a:cxn ang="f550">
                  <a:pos x="f887" y="f888"/>
                </a:cxn>
                <a:cxn ang="f550">
                  <a:pos x="f889" y="f890"/>
                </a:cxn>
                <a:cxn ang="f550">
                  <a:pos x="f891" y="f892"/>
                </a:cxn>
                <a:cxn ang="f550">
                  <a:pos x="f893" y="f894"/>
                </a:cxn>
                <a:cxn ang="f550">
                  <a:pos x="f895" y="f896"/>
                </a:cxn>
                <a:cxn ang="f550">
                  <a:pos x="f897" y="f898"/>
                </a:cxn>
                <a:cxn ang="f550">
                  <a:pos x="f899" y="f900"/>
                </a:cxn>
                <a:cxn ang="f550">
                  <a:pos x="f901" y="f902"/>
                </a:cxn>
                <a:cxn ang="f550">
                  <a:pos x="f903" y="f904"/>
                </a:cxn>
                <a:cxn ang="f550">
                  <a:pos x="f905" y="f906"/>
                </a:cxn>
                <a:cxn ang="f550">
                  <a:pos x="f907" y="f908"/>
                </a:cxn>
                <a:cxn ang="f550">
                  <a:pos x="f909" y="f910"/>
                </a:cxn>
                <a:cxn ang="f550">
                  <a:pos x="f911" y="f912"/>
                </a:cxn>
                <a:cxn ang="f550">
                  <a:pos x="f913" y="f914"/>
                </a:cxn>
                <a:cxn ang="f550">
                  <a:pos x="f915" y="f916"/>
                </a:cxn>
                <a:cxn ang="f550">
                  <a:pos x="f917" y="f918"/>
                </a:cxn>
                <a:cxn ang="f550">
                  <a:pos x="f919" y="f920"/>
                </a:cxn>
                <a:cxn ang="f550">
                  <a:pos x="f921" y="f922"/>
                </a:cxn>
                <a:cxn ang="f550">
                  <a:pos x="f923" y="f924"/>
                </a:cxn>
                <a:cxn ang="f550">
                  <a:pos x="f925" y="f926"/>
                </a:cxn>
                <a:cxn ang="f550">
                  <a:pos x="f927" y="f928"/>
                </a:cxn>
                <a:cxn ang="f550">
                  <a:pos x="f929" y="f930"/>
                </a:cxn>
                <a:cxn ang="f550">
                  <a:pos x="f931" y="f932"/>
                </a:cxn>
                <a:cxn ang="f550">
                  <a:pos x="f933" y="f934"/>
                </a:cxn>
                <a:cxn ang="f550">
                  <a:pos x="f935" y="f936"/>
                </a:cxn>
                <a:cxn ang="f550">
                  <a:pos x="f937" y="f938"/>
                </a:cxn>
                <a:cxn ang="f550">
                  <a:pos x="f939" y="f940"/>
                </a:cxn>
                <a:cxn ang="f550">
                  <a:pos x="f941" y="f942"/>
                </a:cxn>
                <a:cxn ang="f550">
                  <a:pos x="f943" y="f944"/>
                </a:cxn>
                <a:cxn ang="f550">
                  <a:pos x="f945" y="f946"/>
                </a:cxn>
                <a:cxn ang="f550">
                  <a:pos x="f947" y="f948"/>
                </a:cxn>
                <a:cxn ang="f550">
                  <a:pos x="f909" y="f949"/>
                </a:cxn>
                <a:cxn ang="f550">
                  <a:pos x="f950" y="f951"/>
                </a:cxn>
                <a:cxn ang="f550">
                  <a:pos x="f952" y="f953"/>
                </a:cxn>
                <a:cxn ang="f550">
                  <a:pos x="f954" y="f955"/>
                </a:cxn>
                <a:cxn ang="f550">
                  <a:pos x="f956" y="f957"/>
                </a:cxn>
                <a:cxn ang="f550">
                  <a:pos x="f958" y="f959"/>
                </a:cxn>
                <a:cxn ang="f550">
                  <a:pos x="f960" y="f961"/>
                </a:cxn>
                <a:cxn ang="f550">
                  <a:pos x="f962" y="f963"/>
                </a:cxn>
                <a:cxn ang="f550">
                  <a:pos x="f964" y="f965"/>
                </a:cxn>
                <a:cxn ang="f550">
                  <a:pos x="f966" y="f967"/>
                </a:cxn>
                <a:cxn ang="f550">
                  <a:pos x="f968" y="f969"/>
                </a:cxn>
                <a:cxn ang="f550">
                  <a:pos x="f970" y="f971"/>
                </a:cxn>
                <a:cxn ang="f550">
                  <a:pos x="f972" y="f973"/>
                </a:cxn>
                <a:cxn ang="f550">
                  <a:pos x="f974" y="f975"/>
                </a:cxn>
                <a:cxn ang="f550">
                  <a:pos x="f976" y="f977"/>
                </a:cxn>
                <a:cxn ang="f550">
                  <a:pos x="f978" y="f979"/>
                </a:cxn>
                <a:cxn ang="f550">
                  <a:pos x="f980" y="f981"/>
                </a:cxn>
                <a:cxn ang="f550">
                  <a:pos x="f982" y="f983"/>
                </a:cxn>
                <a:cxn ang="f550">
                  <a:pos x="f984" y="f981"/>
                </a:cxn>
                <a:cxn ang="f550">
                  <a:pos x="f985" y="f979"/>
                </a:cxn>
                <a:cxn ang="f550">
                  <a:pos x="f986" y="f987"/>
                </a:cxn>
                <a:cxn ang="f550">
                  <a:pos x="f988" y="f989"/>
                </a:cxn>
                <a:cxn ang="f550">
                  <a:pos x="f990" y="f991"/>
                </a:cxn>
                <a:cxn ang="f550">
                  <a:pos x="f992" y="f993"/>
                </a:cxn>
                <a:cxn ang="f550">
                  <a:pos x="f994" y="f995"/>
                </a:cxn>
                <a:cxn ang="f550">
                  <a:pos x="f996" y="f997"/>
                </a:cxn>
                <a:cxn ang="f550">
                  <a:pos x="f998" y="f999"/>
                </a:cxn>
                <a:cxn ang="f550">
                  <a:pos x="f1000" y="f1001"/>
                </a:cxn>
                <a:cxn ang="f550">
                  <a:pos x="f1002" y="f1003"/>
                </a:cxn>
                <a:cxn ang="f550">
                  <a:pos x="f1004" y="f1005"/>
                </a:cxn>
                <a:cxn ang="f550">
                  <a:pos x="f1006" y="f1007"/>
                </a:cxn>
                <a:cxn ang="f550">
                  <a:pos x="f958" y="f1008"/>
                </a:cxn>
              </a:cxnLst>
              <a:rect l="f855" t="f858" r="f856" b="f857"/>
              <a:pathLst>
                <a:path w="1502233" h="4450077">
                  <a:moveTo>
                    <a:pt x="f8" y="f9"/>
                  </a:moveTo>
                  <a:cubicBezTo>
                    <a:pt x="f8" y="f10"/>
                    <a:pt x="f11" y="f12"/>
                    <a:pt x="f13" y="f14"/>
                  </a:cubicBezTo>
                  <a:cubicBezTo>
                    <a:pt x="f15" y="f16"/>
                    <a:pt x="f17" y="f18"/>
                    <a:pt x="f19" y="f20"/>
                  </a:cubicBezTo>
                  <a:cubicBezTo>
                    <a:pt x="f21" y="f22"/>
                    <a:pt x="f23" y="f24"/>
                    <a:pt x="f25" y="f26"/>
                  </a:cubicBezTo>
                  <a:lnTo>
                    <a:pt x="f27" y="f28"/>
                  </a:lnTo>
                  <a:lnTo>
                    <a:pt x="f29" y="f30"/>
                  </a:lnTo>
                  <a:cubicBezTo>
                    <a:pt x="f31" y="f32"/>
                    <a:pt x="f33" y="f34"/>
                    <a:pt x="f35" y="f36"/>
                  </a:cubicBezTo>
                  <a:cubicBezTo>
                    <a:pt x="f37" y="f38"/>
                    <a:pt x="f39" y="f40"/>
                    <a:pt x="f41" y="f42"/>
                  </a:cubicBezTo>
                  <a:lnTo>
                    <a:pt x="f43" y="f44"/>
                  </a:lnTo>
                  <a:lnTo>
                    <a:pt x="f45" y="f46"/>
                  </a:lnTo>
                  <a:cubicBezTo>
                    <a:pt x="f47" y="f48"/>
                    <a:pt x="f49" y="f50"/>
                    <a:pt x="f51" y="f52"/>
                  </a:cubicBezTo>
                  <a:lnTo>
                    <a:pt x="f53" y="f54"/>
                  </a:lnTo>
                  <a:cubicBezTo>
                    <a:pt x="f55" y="f56"/>
                    <a:pt x="f57" y="f58"/>
                    <a:pt x="f59" y="f60"/>
                  </a:cubicBezTo>
                  <a:cubicBezTo>
                    <a:pt x="f61" y="f62"/>
                    <a:pt x="f63" y="f64"/>
                    <a:pt x="f65" y="f66"/>
                  </a:cubicBezTo>
                  <a:cubicBezTo>
                    <a:pt x="f67" y="f68"/>
                    <a:pt x="f69" y="f70"/>
                    <a:pt x="f69" y="f71"/>
                  </a:cubicBezTo>
                  <a:lnTo>
                    <a:pt x="f72" y="f73"/>
                  </a:lnTo>
                  <a:cubicBezTo>
                    <a:pt x="f74" y="f75"/>
                    <a:pt x="f76" y="f77"/>
                    <a:pt x="f78" y="f79"/>
                  </a:cubicBezTo>
                  <a:cubicBezTo>
                    <a:pt x="f80" y="f81"/>
                    <a:pt x="f82" y="f83"/>
                    <a:pt x="f84" y="f85"/>
                  </a:cubicBezTo>
                  <a:cubicBezTo>
                    <a:pt x="f57" y="f86"/>
                    <a:pt x="f87" y="f88"/>
                    <a:pt x="f89" y="f90"/>
                  </a:cubicBezTo>
                  <a:cubicBezTo>
                    <a:pt x="f91" y="f92"/>
                    <a:pt x="f93" y="f94"/>
                    <a:pt x="f95" y="f96"/>
                  </a:cubicBezTo>
                  <a:cubicBezTo>
                    <a:pt x="f97" y="f98"/>
                    <a:pt x="f99" y="f100"/>
                    <a:pt x="f23" y="f101"/>
                  </a:cubicBezTo>
                  <a:cubicBezTo>
                    <a:pt x="f102" y="f103"/>
                    <a:pt x="f104" y="f105"/>
                    <a:pt x="f106" y="f107"/>
                  </a:cubicBezTo>
                  <a:cubicBezTo>
                    <a:pt x="f108" y="f109"/>
                    <a:pt x="f110" y="f111"/>
                    <a:pt x="f112" y="f98"/>
                  </a:cubicBezTo>
                  <a:cubicBezTo>
                    <a:pt x="f113" y="f114"/>
                    <a:pt x="f115" y="f116"/>
                    <a:pt x="f117" y="f118"/>
                  </a:cubicBezTo>
                  <a:cubicBezTo>
                    <a:pt x="f119" y="f120"/>
                    <a:pt x="f121" y="f122"/>
                    <a:pt x="f123" y="f124"/>
                  </a:cubicBezTo>
                  <a:cubicBezTo>
                    <a:pt x="f125" y="f126"/>
                    <a:pt x="f127" y="f128"/>
                    <a:pt x="f129" y="f130"/>
                  </a:cubicBezTo>
                  <a:cubicBezTo>
                    <a:pt x="f131" y="f132"/>
                    <a:pt x="f131"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59"/>
                    <a:pt x="f163" y="f164"/>
                  </a:cubicBezTo>
                  <a:cubicBezTo>
                    <a:pt x="f165" y="f166"/>
                    <a:pt x="f104" y="f167"/>
                    <a:pt x="f168" y="f169"/>
                  </a:cubicBezTo>
                  <a:cubicBezTo>
                    <a:pt x="f170" y="f171"/>
                    <a:pt x="f102" y="f172"/>
                    <a:pt x="f173" y="f174"/>
                  </a:cubicBezTo>
                  <a:cubicBezTo>
                    <a:pt x="f175" y="f176"/>
                    <a:pt x="f177" y="f178"/>
                    <a:pt x="f179" y="f180"/>
                  </a:cubicBez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ubicBezTo>
                    <a:pt x="f211" y="f212"/>
                    <a:pt x="f213" y="f214"/>
                    <a:pt x="f215" y="f216"/>
                  </a:cubicBezTo>
                  <a:cubicBezTo>
                    <a:pt x="f217" y="f218"/>
                    <a:pt x="f219" y="f220"/>
                    <a:pt x="f221" y="f222"/>
                  </a:cubicBezTo>
                  <a:cubicBezTo>
                    <a:pt x="f223" y="f224"/>
                    <a:pt x="f225" y="f226"/>
                    <a:pt x="f227" y="f228"/>
                  </a:cubicBezTo>
                  <a:cubicBezTo>
                    <a:pt x="f229" y="f230"/>
                    <a:pt x="f231" y="f232"/>
                    <a:pt x="f233" y="f234"/>
                  </a:cubicBezTo>
                  <a:cubicBezTo>
                    <a:pt x="f235" y="f236"/>
                    <a:pt x="f237" y="f238"/>
                    <a:pt x="f239" y="f240"/>
                  </a:cubicBezTo>
                  <a:cubicBezTo>
                    <a:pt x="f241" y="f242"/>
                    <a:pt x="f243" y="f244"/>
                    <a:pt x="f129" y="f245"/>
                  </a:cubicBez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168" y="f270"/>
                    <a:pt x="f271" y="f272"/>
                    <a:pt x="f260" y="f273"/>
                  </a:cubicBezTo>
                  <a:cubicBezTo>
                    <a:pt x="f274" y="f275"/>
                    <a:pt x="f276" y="f277"/>
                    <a:pt x="f278" y="f279"/>
                  </a:cubicBezTo>
                  <a:cubicBezTo>
                    <a:pt x="f280" y="f281"/>
                    <a:pt x="f282" y="f228"/>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4"/>
                    <a:pt x="f336" y="f220"/>
                  </a:cubicBezTo>
                  <a:lnTo>
                    <a:pt x="f337" y="f338"/>
                  </a:lnTo>
                  <a:lnTo>
                    <a:pt x="f339" y="f220"/>
                  </a:lnTo>
                  <a:cubicBezTo>
                    <a:pt x="f112" y="f334"/>
                    <a:pt x="f340" y="f334"/>
                    <a:pt x="f341" y="f332"/>
                  </a:cubicBezTo>
                  <a:cubicBezTo>
                    <a:pt x="f342" y="f330"/>
                    <a:pt x="f343" y="f328"/>
                    <a:pt x="f344" y="f345"/>
                  </a:cubicBezTo>
                  <a:cubicBezTo>
                    <a:pt x="f346" y="f347"/>
                    <a:pt x="f348" y="f349"/>
                    <a:pt x="f350" y="f351"/>
                  </a:cubicBezTo>
                  <a:cubicBezTo>
                    <a:pt x="f207" y="f352"/>
                    <a:pt x="f353" y="f354"/>
                    <a:pt x="f355" y="f356"/>
                  </a:cubicBezTo>
                  <a:cubicBezTo>
                    <a:pt x="f357" y="f358"/>
                    <a:pt x="f359" y="f360"/>
                    <a:pt x="f361" y="f362"/>
                  </a:cubicBezTo>
                  <a:cubicBezTo>
                    <a:pt x="f363" y="f364"/>
                    <a:pt x="f365" y="f366"/>
                    <a:pt x="f211" y="f367"/>
                  </a:cubicBezTo>
                  <a:cubicBezTo>
                    <a:pt x="f368" y="f369"/>
                    <a:pt x="f370" y="f371"/>
                    <a:pt x="f372" y="f373"/>
                  </a:cubicBezTo>
                  <a:cubicBezTo>
                    <a:pt x="f374" y="f375"/>
                    <a:pt x="f376" y="f377"/>
                    <a:pt x="f378" y="f379"/>
                  </a:cubicBezTo>
                  <a:lnTo>
                    <a:pt x="f380" y="f381"/>
                  </a:lnTo>
                  <a:lnTo>
                    <a:pt x="f382" y="f383"/>
                  </a:lnTo>
                  <a:lnTo>
                    <a:pt x="f384" y="f385"/>
                  </a:lnTo>
                  <a:lnTo>
                    <a:pt x="f386" y="f387"/>
                  </a:lnTo>
                  <a:lnTo>
                    <a:pt x="f260" y="f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
          <p:nvSpPr>
            <p:cNvPr id="8" name="Freeform: Shape 12">
              <a:extLst>
                <a:ext uri="{FF2B5EF4-FFF2-40B4-BE49-F238E27FC236}">
                  <a16:creationId xmlns:a16="http://schemas.microsoft.com/office/drawing/2014/main" id="{B4A48094-526D-F303-8B1B-E48DF26145D7}"/>
                </a:ext>
              </a:extLst>
            </p:cNvPr>
            <p:cNvSpPr/>
            <p:nvPr/>
          </p:nvSpPr>
          <p:spPr>
            <a:xfrm rot="16200004">
              <a:off x="7690575" y="4958046"/>
              <a:ext cx="660077" cy="550541"/>
            </a:xfrm>
            <a:custGeom>
              <a:avLst/>
              <a:gdLst>
                <a:gd name="f0" fmla="val 10800000"/>
                <a:gd name="f1" fmla="val 5400000"/>
                <a:gd name="f2" fmla="val 180"/>
                <a:gd name="f3" fmla="val w"/>
                <a:gd name="f4" fmla="val h"/>
                <a:gd name="f5" fmla="val 0"/>
                <a:gd name="f6" fmla="val 660081"/>
                <a:gd name="f7" fmla="val 550544"/>
                <a:gd name="f8" fmla="val 660082"/>
                <a:gd name="f9" fmla="val 550545"/>
                <a:gd name="f10" fmla="val 588644"/>
                <a:gd name="f11" fmla="val 205740"/>
                <a:gd name="f12" fmla="val 546735"/>
                <a:gd name="f13" fmla="val 340042"/>
                <a:gd name="f14" fmla="val 42862"/>
                <a:gd name="f15" fmla="val 112395"/>
                <a:gd name="f16" fmla="+- 0 0 -90"/>
                <a:gd name="f17" fmla="*/ f3 1 660081"/>
                <a:gd name="f18" fmla="*/ f4 1 550544"/>
                <a:gd name="f19" fmla="val f5"/>
                <a:gd name="f20" fmla="val f6"/>
                <a:gd name="f21" fmla="val f7"/>
                <a:gd name="f22" fmla="*/ f16 f0 1"/>
                <a:gd name="f23" fmla="+- f21 0 f19"/>
                <a:gd name="f24" fmla="+- f20 0 f19"/>
                <a:gd name="f25" fmla="*/ f22 1 f2"/>
                <a:gd name="f26" fmla="*/ f24 1 660081"/>
                <a:gd name="f27" fmla="*/ f23 1 550544"/>
                <a:gd name="f28" fmla="*/ 660082 f24 1"/>
                <a:gd name="f29" fmla="*/ 550545 f23 1"/>
                <a:gd name="f30" fmla="*/ 588644 f24 1"/>
                <a:gd name="f31" fmla="*/ 205740 f23 1"/>
                <a:gd name="f32" fmla="*/ 546735 f24 1"/>
                <a:gd name="f33" fmla="*/ 0 f23 1"/>
                <a:gd name="f34" fmla="*/ 340042 f24 1"/>
                <a:gd name="f35" fmla="*/ 42862 f23 1"/>
                <a:gd name="f36" fmla="*/ 0 f24 1"/>
                <a:gd name="f37" fmla="*/ 112395 f23 1"/>
                <a:gd name="f38" fmla="+- f25 0 f1"/>
                <a:gd name="f39" fmla="*/ f28 1 660081"/>
                <a:gd name="f40" fmla="*/ f29 1 550544"/>
                <a:gd name="f41" fmla="*/ f30 1 660081"/>
                <a:gd name="f42" fmla="*/ f31 1 550544"/>
                <a:gd name="f43" fmla="*/ f32 1 660081"/>
                <a:gd name="f44" fmla="*/ f33 1 550544"/>
                <a:gd name="f45" fmla="*/ f34 1 660081"/>
                <a:gd name="f46" fmla="*/ f35 1 550544"/>
                <a:gd name="f47" fmla="*/ f36 1 660081"/>
                <a:gd name="f48" fmla="*/ f37 1 550544"/>
                <a:gd name="f49" fmla="*/ f19 1 f26"/>
                <a:gd name="f50" fmla="*/ f20 1 f26"/>
                <a:gd name="f51" fmla="*/ f19 1 f27"/>
                <a:gd name="f52" fmla="*/ f21 1 f27"/>
                <a:gd name="f53" fmla="*/ f39 1 f26"/>
                <a:gd name="f54" fmla="*/ f40 1 f27"/>
                <a:gd name="f55" fmla="*/ f41 1 f26"/>
                <a:gd name="f56" fmla="*/ f42 1 f27"/>
                <a:gd name="f57" fmla="*/ f43 1 f26"/>
                <a:gd name="f58" fmla="*/ f44 1 f27"/>
                <a:gd name="f59" fmla="*/ f45 1 f26"/>
                <a:gd name="f60" fmla="*/ f46 1 f27"/>
                <a:gd name="f61" fmla="*/ f47 1 f26"/>
                <a:gd name="f62" fmla="*/ f48 1 f27"/>
                <a:gd name="f63" fmla="*/ f49 f17 1"/>
                <a:gd name="f64" fmla="*/ f50 f17 1"/>
                <a:gd name="f65" fmla="*/ f52 f18 1"/>
                <a:gd name="f66" fmla="*/ f51 f18 1"/>
                <a:gd name="f67" fmla="*/ f53 f17 1"/>
                <a:gd name="f68" fmla="*/ f54 f18 1"/>
                <a:gd name="f69" fmla="*/ f55 f17 1"/>
                <a:gd name="f70" fmla="*/ f56 f18 1"/>
                <a:gd name="f71" fmla="*/ f57 f17 1"/>
                <a:gd name="f72" fmla="*/ f58 f18 1"/>
                <a:gd name="f73" fmla="*/ f59 f17 1"/>
                <a:gd name="f74" fmla="*/ f60 f18 1"/>
                <a:gd name="f75" fmla="*/ f61 f17 1"/>
                <a:gd name="f76" fmla="*/ f62 f18 1"/>
              </a:gdLst>
              <a:ahLst/>
              <a:cxnLst>
                <a:cxn ang="3cd4">
                  <a:pos x="hc" y="t"/>
                </a:cxn>
                <a:cxn ang="0">
                  <a:pos x="r" y="vc"/>
                </a:cxn>
                <a:cxn ang="cd4">
                  <a:pos x="hc" y="b"/>
                </a:cxn>
                <a:cxn ang="cd2">
                  <a:pos x="l" y="vc"/>
                </a:cxn>
                <a:cxn ang="f38">
                  <a:pos x="f67" y="f68"/>
                </a:cxn>
                <a:cxn ang="f38">
                  <a:pos x="f69" y="f70"/>
                </a:cxn>
                <a:cxn ang="f38">
                  <a:pos x="f71" y="f72"/>
                </a:cxn>
                <a:cxn ang="f38">
                  <a:pos x="f73" y="f74"/>
                </a:cxn>
                <a:cxn ang="f38">
                  <a:pos x="f75" y="f76"/>
                </a:cxn>
              </a:cxnLst>
              <a:rect l="f63" t="f66" r="f64" b="f65"/>
              <a:pathLst>
                <a:path w="660081" h="550544">
                  <a:moveTo>
                    <a:pt x="f8" y="f9"/>
                  </a:moveTo>
                  <a:lnTo>
                    <a:pt x="f10" y="f11"/>
                  </a:lnTo>
                  <a:lnTo>
                    <a:pt x="f12" y="f5"/>
                  </a:lnTo>
                  <a:lnTo>
                    <a:pt x="f13" y="f14"/>
                  </a:lnTo>
                  <a:lnTo>
                    <a:pt x="f5" y="f1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grpSp>
      <p:sp>
        <p:nvSpPr>
          <p:cNvPr id="9" name="Rubrik 8">
            <a:extLst>
              <a:ext uri="{FF2B5EF4-FFF2-40B4-BE49-F238E27FC236}">
                <a16:creationId xmlns:a16="http://schemas.microsoft.com/office/drawing/2014/main" id="{56E02D8C-BA8E-CADF-A683-1044B5F2155B}"/>
              </a:ext>
            </a:extLst>
          </p:cNvPr>
          <p:cNvSpPr>
            <a:spLocks noGrp="1"/>
          </p:cNvSpPr>
          <p:nvPr>
            <p:ph type="ctrTitle"/>
          </p:nvPr>
        </p:nvSpPr>
        <p:spPr>
          <a:xfrm>
            <a:off x="290976" y="501715"/>
            <a:ext cx="8773516" cy="2387600"/>
          </a:xfrm>
        </p:spPr>
        <p:txBody>
          <a:bodyPr anchor="b"/>
          <a:lstStyle>
            <a:lvl1pPr algn="l">
              <a:defRPr sz="6000"/>
            </a:lvl1pPr>
          </a:lstStyle>
          <a:p>
            <a:r>
              <a:rPr lang="sv-SE"/>
              <a:t>Klicka här för att ändra mall för rubrikformat</a:t>
            </a:r>
          </a:p>
        </p:txBody>
      </p:sp>
    </p:spTree>
    <p:extLst>
      <p:ext uri="{BB962C8B-B14F-4D97-AF65-F5344CB8AC3E}">
        <p14:creationId xmlns:p14="http://schemas.microsoft.com/office/powerpoint/2010/main" val="87102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rtsida dammgrå">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D354F2A7-87D5-B394-2253-0CA341BEC43C}"/>
              </a:ext>
            </a:extLst>
          </p:cNvPr>
          <p:cNvSpPr txBox="1">
            <a:spLocks noGrp="1"/>
          </p:cNvSpPr>
          <p:nvPr>
            <p:ph type="subTitle" idx="1"/>
          </p:nvPr>
        </p:nvSpPr>
        <p:spPr>
          <a:xfrm>
            <a:off x="300042" y="3164701"/>
            <a:ext cx="8696739" cy="972071"/>
          </a:xfrm>
        </p:spPr>
        <p:txBody>
          <a:bodyPr/>
          <a:lstStyle>
            <a:lvl1pPr marL="0" indent="0">
              <a:buNone/>
              <a:defRPr sz="1800"/>
            </a:lvl1pPr>
          </a:lstStyle>
          <a:p>
            <a:pPr lvl="0"/>
            <a:r>
              <a:rPr lang="sv-SE"/>
              <a:t>Underrubrik</a:t>
            </a:r>
          </a:p>
        </p:txBody>
      </p:sp>
      <p:sp>
        <p:nvSpPr>
          <p:cNvPr id="3" name="Platshållare för datum 3">
            <a:extLst>
              <a:ext uri="{FF2B5EF4-FFF2-40B4-BE49-F238E27FC236}">
                <a16:creationId xmlns:a16="http://schemas.microsoft.com/office/drawing/2014/main" id="{1A2879C3-236C-E782-4926-E00F5F69617F}"/>
              </a:ext>
            </a:extLst>
          </p:cNvPr>
          <p:cNvSpPr txBox="1">
            <a:spLocks noGrp="1"/>
          </p:cNvSpPr>
          <p:nvPr>
            <p:ph type="dt" sz="half" idx="7"/>
          </p:nvPr>
        </p:nvSpPr>
        <p:spPr>
          <a:xfrm>
            <a:off x="834865" y="7167103"/>
            <a:ext cx="2743200" cy="165396"/>
          </a:xfrm>
        </p:spPr>
        <p:txBody>
          <a:bodyPr/>
          <a:lstStyle>
            <a:lvl1pPr>
              <a:defRPr/>
            </a:lvl1pPr>
          </a:lstStyle>
          <a:p>
            <a:pPr lvl="0"/>
            <a:fld id="{016B112C-C20C-4D69-9B76-70D683DD30CA}" type="datetime2">
              <a:rPr lang="sv-SE" smtClean="0"/>
              <a:t>måndag den 30 mars 2026</a:t>
            </a:fld>
            <a:endParaRPr lang="sv-SE"/>
          </a:p>
        </p:txBody>
      </p:sp>
      <p:sp>
        <p:nvSpPr>
          <p:cNvPr id="4" name="Platshållare för sidfot 4">
            <a:extLst>
              <a:ext uri="{FF2B5EF4-FFF2-40B4-BE49-F238E27FC236}">
                <a16:creationId xmlns:a16="http://schemas.microsoft.com/office/drawing/2014/main" id="{FC0C17D8-77C7-38DF-1F7F-85F09CAE6AF5}"/>
              </a:ext>
            </a:extLst>
          </p:cNvPr>
          <p:cNvSpPr txBox="1">
            <a:spLocks noGrp="1"/>
          </p:cNvSpPr>
          <p:nvPr>
            <p:ph type="ftr" sz="quarter" idx="9"/>
          </p:nvPr>
        </p:nvSpPr>
        <p:spPr>
          <a:xfrm>
            <a:off x="834865" y="7365272"/>
            <a:ext cx="4114800" cy="165396"/>
          </a:xfrm>
        </p:spPr>
        <p:txBody>
          <a:bodyPr/>
          <a:lstStyle>
            <a:lvl1pPr>
              <a:defRPr/>
            </a:lvl1pPr>
          </a:lstStyle>
          <a:p>
            <a:pPr lvl="0"/>
            <a:r>
              <a:rPr lang="sv-SE"/>
              <a:t>Makroekonomiska läget mars 2026</a:t>
            </a:r>
          </a:p>
        </p:txBody>
      </p:sp>
      <p:sp>
        <p:nvSpPr>
          <p:cNvPr id="5" name="Platshållare för bildnummer 5">
            <a:extLst>
              <a:ext uri="{FF2B5EF4-FFF2-40B4-BE49-F238E27FC236}">
                <a16:creationId xmlns:a16="http://schemas.microsoft.com/office/drawing/2014/main" id="{C97BD69E-A932-19DE-D535-48D580B56A3C}"/>
              </a:ext>
            </a:extLst>
          </p:cNvPr>
          <p:cNvSpPr txBox="1">
            <a:spLocks noGrp="1"/>
          </p:cNvSpPr>
          <p:nvPr>
            <p:ph type="sldNum" sz="quarter" idx="8"/>
          </p:nvPr>
        </p:nvSpPr>
        <p:spPr>
          <a:xfrm>
            <a:off x="8607265" y="7365272"/>
            <a:ext cx="2743200" cy="165396"/>
          </a:xfrm>
        </p:spPr>
        <p:txBody>
          <a:bodyPr/>
          <a:lstStyle>
            <a:lvl1pPr>
              <a:defRPr/>
            </a:lvl1pPr>
          </a:lstStyle>
          <a:p>
            <a:pPr lvl="0"/>
            <a:fld id="{793BB1D3-C77A-C44C-94C6-1108B12CB9DF}" type="slidenum">
              <a:t>‹#›</a:t>
            </a:fld>
            <a:endParaRPr lang="sv-SE"/>
          </a:p>
        </p:txBody>
      </p:sp>
      <p:grpSp>
        <p:nvGrpSpPr>
          <p:cNvPr id="6" name="Bild 10">
            <a:extLst>
              <a:ext uri="{FF2B5EF4-FFF2-40B4-BE49-F238E27FC236}">
                <a16:creationId xmlns:a16="http://schemas.microsoft.com/office/drawing/2014/main" id="{DFD74075-592F-9D85-00B0-CF281CAFDA04}"/>
              </a:ext>
            </a:extLst>
          </p:cNvPr>
          <p:cNvGrpSpPr/>
          <p:nvPr/>
        </p:nvGrpSpPr>
        <p:grpSpPr>
          <a:xfrm>
            <a:off x="-12" y="4365245"/>
            <a:ext cx="4457711" cy="1550246"/>
            <a:chOff x="-12" y="4365245"/>
            <a:chExt cx="4457711" cy="1550246"/>
          </a:xfrm>
        </p:grpSpPr>
        <p:sp>
          <p:nvSpPr>
            <p:cNvPr id="7" name="Frihandsfigur: Form 12">
              <a:extLst>
                <a:ext uri="{FF2B5EF4-FFF2-40B4-BE49-F238E27FC236}">
                  <a16:creationId xmlns:a16="http://schemas.microsoft.com/office/drawing/2014/main" id="{76D98909-DA1A-1CFE-EB6D-E6E197D7864C}"/>
                </a:ext>
              </a:extLst>
            </p:cNvPr>
            <p:cNvSpPr/>
            <p:nvPr/>
          </p:nvSpPr>
          <p:spPr>
            <a:xfrm rot="5399996" flipH="1">
              <a:off x="1449907" y="2915326"/>
              <a:ext cx="1550246" cy="4450083"/>
            </a:xfrm>
            <a:custGeom>
              <a:avLst/>
              <a:gdLst>
                <a:gd name="f0" fmla="val 10800000"/>
                <a:gd name="f1" fmla="val 5400000"/>
                <a:gd name="f2" fmla="val 180"/>
                <a:gd name="f3" fmla="val w"/>
                <a:gd name="f4" fmla="val h"/>
                <a:gd name="f5" fmla="val 0"/>
                <a:gd name="f6" fmla="val 1502235"/>
                <a:gd name="f7" fmla="val 4450080"/>
                <a:gd name="f8" fmla="val 936450"/>
                <a:gd name="f9" fmla="val 4298633"/>
                <a:gd name="f10" fmla="val 945023"/>
                <a:gd name="f11" fmla="val 4146233"/>
                <a:gd name="f12" fmla="val 967883"/>
                <a:gd name="f13" fmla="val 3996690"/>
                <a:gd name="f14" fmla="val 970740"/>
                <a:gd name="f15" fmla="val 3977640"/>
                <a:gd name="f16" fmla="val 974550"/>
                <a:gd name="f17" fmla="val 3959543"/>
                <a:gd name="f18" fmla="val 977408"/>
                <a:gd name="f19" fmla="val 3940493"/>
                <a:gd name="f20" fmla="val 981218"/>
                <a:gd name="f21" fmla="val 3921443"/>
                <a:gd name="f22" fmla="val 984075"/>
                <a:gd name="f23" fmla="val 3903345"/>
                <a:gd name="f24" fmla="val 988838"/>
                <a:gd name="f25" fmla="val 3884295"/>
                <a:gd name="f26" fmla="val 1002173"/>
                <a:gd name="f27" fmla="val 3829050"/>
                <a:gd name="f28" fmla="val 1017413"/>
                <a:gd name="f29" fmla="val 3773805"/>
                <a:gd name="f30" fmla="val 1039320"/>
                <a:gd name="f31" fmla="val 3701415"/>
                <a:gd name="f32" fmla="val 1065990"/>
                <a:gd name="f33" fmla="val 3629978"/>
                <a:gd name="f34" fmla="val 1098375"/>
                <a:gd name="f35" fmla="val 3561398"/>
                <a:gd name="f36" fmla="val 1130760"/>
                <a:gd name="f37" fmla="val 3492818"/>
                <a:gd name="f38" fmla="val 1169813"/>
                <a:gd name="f39" fmla="val 3427095"/>
                <a:gd name="f40" fmla="val 1211723"/>
                <a:gd name="f41" fmla="val 3364230"/>
                <a:gd name="f42" fmla="val 1227915"/>
                <a:gd name="f43" fmla="val 3340418"/>
                <a:gd name="f44" fmla="val 1244108"/>
                <a:gd name="f45" fmla="val 3317558"/>
                <a:gd name="f46" fmla="val 1255538"/>
                <a:gd name="f47" fmla="val 3302318"/>
                <a:gd name="f48" fmla="val 1266015"/>
                <a:gd name="f49" fmla="val 3286125"/>
                <a:gd name="f50" fmla="val 1277445"/>
                <a:gd name="f51" fmla="val 3271838"/>
                <a:gd name="f52" fmla="val 1346025"/>
                <a:gd name="f53" fmla="val 3181350"/>
                <a:gd name="f54" fmla="val 1391745"/>
                <a:gd name="f55" fmla="val 3120390"/>
                <a:gd name="f56" fmla="val 1434608"/>
                <a:gd name="f57" fmla="val 3057525"/>
                <a:gd name="f58" fmla="val 1466040"/>
                <a:gd name="f59" fmla="val 2988945"/>
                <a:gd name="f60" fmla="val 1481280"/>
                <a:gd name="f61" fmla="val 2954655"/>
                <a:gd name="f62" fmla="val 1492710"/>
                <a:gd name="f63" fmla="val 2917508"/>
                <a:gd name="f64" fmla="val 1498425"/>
                <a:gd name="f65" fmla="val 2880360"/>
                <a:gd name="f66" fmla="val 1501283"/>
                <a:gd name="f67" fmla="val 2861310"/>
                <a:gd name="f68" fmla="val 2842260"/>
                <a:gd name="f69" fmla="val 2823210"/>
                <a:gd name="f70" fmla="val 1500330"/>
                <a:gd name="f71" fmla="val 2794635"/>
                <a:gd name="f72" fmla="val 1499378"/>
                <a:gd name="f73" fmla="val 2785110"/>
                <a:gd name="f74" fmla="val 1497473"/>
                <a:gd name="f75" fmla="val 2775585"/>
                <a:gd name="f76" fmla="val 1495568"/>
                <a:gd name="f77" fmla="val 2767013"/>
                <a:gd name="f78" fmla="val 1487948"/>
                <a:gd name="f79" fmla="val 2729865"/>
                <a:gd name="f80" fmla="val 1473660"/>
                <a:gd name="f81" fmla="val 2694623"/>
                <a:gd name="f82" fmla="val 1453658"/>
                <a:gd name="f83" fmla="val 2661285"/>
                <a:gd name="f84" fmla="val 2628900"/>
                <a:gd name="f85" fmla="val 1409843"/>
                <a:gd name="f86" fmla="val 2599373"/>
                <a:gd name="f87" fmla="val 1383173"/>
                <a:gd name="f88" fmla="val 2572703"/>
                <a:gd name="f89" fmla="val 1328880"/>
                <a:gd name="f90" fmla="val 2519363"/>
                <a:gd name="f91" fmla="val 1265063"/>
                <a:gd name="f92" fmla="val 2476500"/>
                <a:gd name="f93" fmla="val 1197435"/>
                <a:gd name="f94" fmla="val 2443163"/>
                <a:gd name="f95" fmla="val 1129808"/>
                <a:gd name="f96" fmla="val 2409825"/>
                <a:gd name="f97" fmla="val 1057418"/>
                <a:gd name="f98" fmla="val 2383155"/>
                <a:gd name="f99" fmla="val 2366010"/>
                <a:gd name="f100" fmla="val 909780"/>
                <a:gd name="f101" fmla="val 2349818"/>
                <a:gd name="f102" fmla="val 833580"/>
                <a:gd name="f103" fmla="val 2342198"/>
                <a:gd name="f104" fmla="val 758333"/>
                <a:gd name="f105" fmla="val 2348865"/>
                <a:gd name="f106" fmla="val 683085"/>
                <a:gd name="f107" fmla="val 2355533"/>
                <a:gd name="f108" fmla="val 607838"/>
                <a:gd name="f109" fmla="val 2374583"/>
                <a:gd name="f110" fmla="val 541163"/>
                <a:gd name="f111" fmla="val 473535"/>
                <a:gd name="f112" fmla="val 2445068"/>
                <a:gd name="f113" fmla="val 414480"/>
                <a:gd name="f114" fmla="val 2494598"/>
                <a:gd name="f115" fmla="val 367808"/>
                <a:gd name="f116" fmla="val 2554605"/>
                <a:gd name="f117" fmla="val 343995"/>
                <a:gd name="f118" fmla="val 2584133"/>
                <a:gd name="f119" fmla="val 324945"/>
                <a:gd name="f120" fmla="val 2617470"/>
                <a:gd name="f121" fmla="val 309705"/>
                <a:gd name="f122" fmla="val 2651760"/>
                <a:gd name="f123" fmla="val 293513"/>
                <a:gd name="f124" fmla="val 2686050"/>
                <a:gd name="f125" fmla="val 283988"/>
                <a:gd name="f126" fmla="val 2723198"/>
                <a:gd name="f127" fmla="val 278273"/>
                <a:gd name="f128" fmla="val 2760345"/>
                <a:gd name="f129" fmla="val 272558"/>
                <a:gd name="f130" fmla="val 2797493"/>
                <a:gd name="f131" fmla="val 2836545"/>
                <a:gd name="f132" fmla="val 280178"/>
                <a:gd name="f133" fmla="val 2873693"/>
                <a:gd name="f134" fmla="val 286845"/>
                <a:gd name="f135" fmla="val 2910840"/>
                <a:gd name="f136" fmla="val 301133"/>
                <a:gd name="f137" fmla="val 2947035"/>
                <a:gd name="f138" fmla="val 319230"/>
                <a:gd name="f139" fmla="val 2980373"/>
                <a:gd name="f140" fmla="val 356378"/>
                <a:gd name="f141" fmla="val 3047048"/>
                <a:gd name="f142" fmla="val 412575"/>
                <a:gd name="f143" fmla="val 3102293"/>
                <a:gd name="f144" fmla="val 480203"/>
                <a:gd name="f145" fmla="val 3136583"/>
                <a:gd name="f146" fmla="val 497348"/>
                <a:gd name="f147" fmla="val 3145155"/>
                <a:gd name="f148" fmla="val 514493"/>
                <a:gd name="f149" fmla="val 3151823"/>
                <a:gd name="f150" fmla="val 532590"/>
                <a:gd name="f151" fmla="val 3157538"/>
                <a:gd name="f152" fmla="val 550688"/>
                <a:gd name="f153" fmla="val 3163253"/>
                <a:gd name="f154" fmla="val 569738"/>
                <a:gd name="f155" fmla="val 3167063"/>
                <a:gd name="f156" fmla="val 587835"/>
                <a:gd name="f157" fmla="val 3168968"/>
                <a:gd name="f158" fmla="val 625935"/>
                <a:gd name="f159" fmla="val 3172778"/>
                <a:gd name="f160" fmla="val 664035"/>
                <a:gd name="f161" fmla="val 700230"/>
                <a:gd name="f162" fmla="val 3156585"/>
                <a:gd name="f163" fmla="val 772620"/>
                <a:gd name="f164" fmla="val 3132773"/>
                <a:gd name="f165" fmla="val 3081338"/>
                <a:gd name="f166" fmla="val 873585"/>
                <a:gd name="f167" fmla="val 3016568"/>
                <a:gd name="f168" fmla="val 893588"/>
                <a:gd name="f169" fmla="val 2984183"/>
                <a:gd name="f170" fmla="val 2949893"/>
                <a:gd name="f171" fmla="val 921210"/>
                <a:gd name="f172" fmla="val 2913698"/>
                <a:gd name="f173" fmla="val 932640"/>
                <a:gd name="f174" fmla="val 2877503"/>
                <a:gd name="f175" fmla="val 938355"/>
                <a:gd name="f176" fmla="val 2839403"/>
                <a:gd name="f177" fmla="val 940260"/>
                <a:gd name="f178" fmla="val 2802255"/>
                <a:gd name="f179" fmla="val 943118"/>
                <a:gd name="f180" fmla="val 2726055"/>
                <a:gd name="f181" fmla="val 925020"/>
                <a:gd name="f182" fmla="val 2650808"/>
                <a:gd name="f183" fmla="val 894540"/>
                <a:gd name="f184" fmla="val 2581275"/>
                <a:gd name="f185" fmla="val 865013"/>
                <a:gd name="f186" fmla="val 2511743"/>
                <a:gd name="f187" fmla="val 821198"/>
                <a:gd name="f188" fmla="val 2447925"/>
                <a:gd name="f189" fmla="val 773573"/>
                <a:gd name="f190" fmla="val 2389823"/>
                <a:gd name="f191" fmla="val 724995"/>
                <a:gd name="f192" fmla="val 2331720"/>
                <a:gd name="f193" fmla="val 669750"/>
                <a:gd name="f194" fmla="val 2279333"/>
                <a:gd name="f195" fmla="val 611648"/>
                <a:gd name="f196" fmla="val 2230755"/>
                <a:gd name="f197" fmla="val 553545"/>
                <a:gd name="f198" fmla="val 2182178"/>
                <a:gd name="f199" fmla="val 493538"/>
                <a:gd name="f200" fmla="val 2135505"/>
                <a:gd name="f201" fmla="val 433530"/>
                <a:gd name="f202" fmla="val 2088833"/>
                <a:gd name="f203" fmla="val 373523"/>
                <a:gd name="f204" fmla="val 2042160"/>
                <a:gd name="f205" fmla="val 314468"/>
                <a:gd name="f206" fmla="val 1994535"/>
                <a:gd name="f207" fmla="val 259223"/>
                <a:gd name="f208" fmla="val 1942148"/>
                <a:gd name="f209" fmla="val 203978"/>
                <a:gd name="f210" fmla="val 1889760"/>
                <a:gd name="f211" fmla="val 153495"/>
                <a:gd name="f212" fmla="val 1833563"/>
                <a:gd name="f213" fmla="val 110633"/>
                <a:gd name="f214" fmla="val 1770698"/>
                <a:gd name="f215" fmla="val 67770"/>
                <a:gd name="f216" fmla="val 1707833"/>
                <a:gd name="f217" fmla="val 34433"/>
                <a:gd name="f218" fmla="val 1639253"/>
                <a:gd name="f219" fmla="val 15383"/>
                <a:gd name="f220" fmla="val 1564958"/>
                <a:gd name="f221" fmla="val 5858"/>
                <a:gd name="f222" fmla="val 1528763"/>
                <a:gd name="f223" fmla="val 1095"/>
                <a:gd name="f224" fmla="val 1490663"/>
                <a:gd name="f225" fmla="val 143"/>
                <a:gd name="f226" fmla="val 1452563"/>
                <a:gd name="f227" fmla="val -810"/>
                <a:gd name="f228" fmla="val 1414463"/>
                <a:gd name="f229" fmla="val 3000"/>
                <a:gd name="f230" fmla="val 1376363"/>
                <a:gd name="f231" fmla="val 11573"/>
                <a:gd name="f232" fmla="val 1339215"/>
                <a:gd name="f233" fmla="val 27765"/>
                <a:gd name="f234" fmla="val 1264920"/>
                <a:gd name="f235" fmla="val 60150"/>
                <a:gd name="f236" fmla="val 1194435"/>
                <a:gd name="f237" fmla="val 104918"/>
                <a:gd name="f238" fmla="val 1133475"/>
                <a:gd name="f239" fmla="val 150638"/>
                <a:gd name="f240" fmla="val 1072515"/>
                <a:gd name="f241" fmla="val 209693"/>
                <a:gd name="f242" fmla="val 1022033"/>
                <a:gd name="f243" fmla="val 988695"/>
                <a:gd name="f244" fmla="val 346853"/>
                <a:gd name="f245" fmla="val 955358"/>
                <a:gd name="f246" fmla="val 423053"/>
                <a:gd name="f247" fmla="val 940118"/>
                <a:gd name="f248" fmla="val 499253"/>
                <a:gd name="f249" fmla="val 942975"/>
                <a:gd name="f250" fmla="val 574500"/>
                <a:gd name="f251" fmla="val 945833"/>
                <a:gd name="f252" fmla="val 650700"/>
                <a:gd name="f253" fmla="val 968693"/>
                <a:gd name="f254" fmla="val 712613"/>
                <a:gd name="f255" fmla="val 1012508"/>
                <a:gd name="f256" fmla="val 798338"/>
                <a:gd name="f257" fmla="val 1071563"/>
                <a:gd name="f258" fmla="val 859298"/>
                <a:gd name="f259" fmla="val 1165860"/>
                <a:gd name="f260" fmla="val 874538"/>
                <a:gd name="f261" fmla="val 1268730"/>
                <a:gd name="f262" fmla="val 878348"/>
                <a:gd name="f263" fmla="val 1294448"/>
                <a:gd name="f264" fmla="val 879300"/>
                <a:gd name="f265" fmla="val 1320165"/>
                <a:gd name="f266" fmla="val 876443"/>
                <a:gd name="f267" fmla="val 1345883"/>
                <a:gd name="f268" fmla="val 1371600"/>
                <a:gd name="f269" fmla="val 868823"/>
                <a:gd name="f270" fmla="val 1397318"/>
                <a:gd name="f271" fmla="val 1422083"/>
                <a:gd name="f272" fmla="val 857393"/>
                <a:gd name="f273" fmla="val 1427798"/>
                <a:gd name="f274" fmla="val 855488"/>
                <a:gd name="f275" fmla="val 1434465"/>
                <a:gd name="f276" fmla="val 852630"/>
                <a:gd name="f277" fmla="val 1440180"/>
                <a:gd name="f278" fmla="val 849773"/>
                <a:gd name="f279" fmla="val 1445895"/>
                <a:gd name="f280" fmla="val 847868"/>
                <a:gd name="f281" fmla="val 845010"/>
                <a:gd name="f282" fmla="val 1458278"/>
                <a:gd name="f283" fmla="val 839295"/>
                <a:gd name="f284" fmla="val 1469708"/>
                <a:gd name="f285" fmla="val 832628"/>
                <a:gd name="f286" fmla="val 1481138"/>
                <a:gd name="f287" fmla="val 825960"/>
                <a:gd name="f288" fmla="val 1492568"/>
                <a:gd name="f289" fmla="val 819293"/>
                <a:gd name="f290" fmla="val 1503998"/>
                <a:gd name="f291" fmla="val 810720"/>
                <a:gd name="f292" fmla="val 1513523"/>
                <a:gd name="f293" fmla="val 803100"/>
                <a:gd name="f294" fmla="val 1524000"/>
                <a:gd name="f295" fmla="val 794528"/>
                <a:gd name="f296" fmla="val 1533525"/>
                <a:gd name="f297" fmla="val 785955"/>
                <a:gd name="f298" fmla="val 1544003"/>
                <a:gd name="f299" fmla="val 776430"/>
                <a:gd name="f300" fmla="val 1552575"/>
                <a:gd name="f301" fmla="val 767858"/>
                <a:gd name="f302" fmla="val 1562100"/>
                <a:gd name="f303" fmla="val 757380"/>
                <a:gd name="f304" fmla="val 1569720"/>
                <a:gd name="f305" fmla="val 746903"/>
                <a:gd name="f306" fmla="val 1578293"/>
                <a:gd name="f307" fmla="val 736425"/>
                <a:gd name="f308" fmla="val 1585913"/>
                <a:gd name="f309" fmla="val 725948"/>
                <a:gd name="f310" fmla="val 1593533"/>
                <a:gd name="f311" fmla="val 714518"/>
                <a:gd name="f312" fmla="val 1600200"/>
                <a:gd name="f313" fmla="val 703088"/>
                <a:gd name="f314" fmla="val 1606868"/>
                <a:gd name="f315" fmla="val 691658"/>
                <a:gd name="f316" fmla="val 1612583"/>
                <a:gd name="f317" fmla="val 680228"/>
                <a:gd name="f318" fmla="val 1617345"/>
                <a:gd name="f319" fmla="val 667845"/>
                <a:gd name="f320" fmla="val 1622108"/>
                <a:gd name="f321" fmla="val 656415"/>
                <a:gd name="f322" fmla="val 1626870"/>
                <a:gd name="f323" fmla="val 643080"/>
                <a:gd name="f324" fmla="val 1629728"/>
                <a:gd name="f325" fmla="val 630698"/>
                <a:gd name="f326" fmla="val 1633538"/>
                <a:gd name="f327" fmla="val 617363"/>
                <a:gd name="f328" fmla="val 1634490"/>
                <a:gd name="f329" fmla="val 604980"/>
                <a:gd name="f330" fmla="val 1637348"/>
                <a:gd name="f331" fmla="val 598313"/>
                <a:gd name="f332" fmla="val 1638300"/>
                <a:gd name="f333" fmla="val 591645"/>
                <a:gd name="f334" fmla="val 585930"/>
                <a:gd name="f335" fmla="val 566880"/>
                <a:gd name="f336" fmla="val 1640205"/>
                <a:gd name="f337" fmla="val 547830"/>
                <a:gd name="f338" fmla="val 534495"/>
                <a:gd name="f339" fmla="val 528780"/>
                <a:gd name="f340" fmla="val 516398"/>
                <a:gd name="f341" fmla="val 503063"/>
                <a:gd name="f342" fmla="val 490680"/>
                <a:gd name="f343" fmla="val 1628775"/>
                <a:gd name="f344" fmla="val 441150"/>
                <a:gd name="f345" fmla="val 1614488"/>
                <a:gd name="f346" fmla="val 394478"/>
                <a:gd name="f347" fmla="val 1589723"/>
                <a:gd name="f348" fmla="val 354473"/>
                <a:gd name="f349" fmla="val 1556385"/>
                <a:gd name="f350" fmla="val 1523048"/>
                <a:gd name="f351" fmla="val 281130"/>
                <a:gd name="f352" fmla="val 1483043"/>
                <a:gd name="f353" fmla="val 255413"/>
                <a:gd name="f354" fmla="val 1437323"/>
                <a:gd name="f355" fmla="val 229695"/>
                <a:gd name="f356" fmla="val 1392555"/>
                <a:gd name="f357" fmla="val 213503"/>
                <a:gd name="f358" fmla="val 1342073"/>
                <a:gd name="f359" fmla="val 205883"/>
                <a:gd name="f360" fmla="val 1290638"/>
                <a:gd name="f361" fmla="val 198263"/>
                <a:gd name="f362" fmla="val 1239203"/>
                <a:gd name="f363" fmla="val 197310"/>
                <a:gd name="f364" fmla="val 1186815"/>
                <a:gd name="f365" fmla="val 1135380"/>
                <a:gd name="f366" fmla="val 216360"/>
                <a:gd name="f367" fmla="val 1032510"/>
                <a:gd name="f368" fmla="val 254460"/>
                <a:gd name="f369" fmla="val 932498"/>
                <a:gd name="f370" fmla="val 308753"/>
                <a:gd name="f371" fmla="val 844868"/>
                <a:gd name="f372" fmla="val 363998"/>
                <a:gd name="f373" fmla="val 757238"/>
                <a:gd name="f374" fmla="val 421148"/>
                <a:gd name="f375" fmla="val 669608"/>
                <a:gd name="f376" fmla="val 477345"/>
                <a:gd name="f377" fmla="val 582930"/>
                <a:gd name="f378" fmla="val 621173"/>
                <a:gd name="f379" fmla="val 361950"/>
                <a:gd name="f380" fmla="val 644033"/>
                <a:gd name="f381" fmla="val 327660"/>
                <a:gd name="f382" fmla="val 689753"/>
                <a:gd name="f383" fmla="val 258127"/>
                <a:gd name="f384" fmla="val 781193"/>
                <a:gd name="f385" fmla="val 119063"/>
                <a:gd name="f386" fmla="+- 0 0 -90"/>
                <a:gd name="f387" fmla="*/ f3 1 1502235"/>
                <a:gd name="f388" fmla="*/ f4 1 4450080"/>
                <a:gd name="f389" fmla="val f5"/>
                <a:gd name="f390" fmla="val f6"/>
                <a:gd name="f391" fmla="val f7"/>
                <a:gd name="f392" fmla="*/ f386 f0 1"/>
                <a:gd name="f393" fmla="+- f391 0 f389"/>
                <a:gd name="f394" fmla="+- f390 0 f389"/>
                <a:gd name="f395" fmla="*/ f392 1 f2"/>
                <a:gd name="f396" fmla="*/ f394 1 1502235"/>
                <a:gd name="f397" fmla="*/ f393 1 4450080"/>
                <a:gd name="f398" fmla="*/ 936450 f394 1"/>
                <a:gd name="f399" fmla="*/ 4450080 f393 1"/>
                <a:gd name="f400" fmla="*/ 967883 f394 1"/>
                <a:gd name="f401" fmla="*/ 3996690 f393 1"/>
                <a:gd name="f402" fmla="*/ 977408 f394 1"/>
                <a:gd name="f403" fmla="*/ 3940493 f393 1"/>
                <a:gd name="f404" fmla="*/ 988838 f394 1"/>
                <a:gd name="f405" fmla="*/ 3884295 f393 1"/>
                <a:gd name="f406" fmla="*/ 1002173 f394 1"/>
                <a:gd name="f407" fmla="*/ 3829050 f393 1"/>
                <a:gd name="f408" fmla="*/ 1017413 f394 1"/>
                <a:gd name="f409" fmla="*/ 3773805 f393 1"/>
                <a:gd name="f410" fmla="*/ 1098375 f394 1"/>
                <a:gd name="f411" fmla="*/ 3561398 f393 1"/>
                <a:gd name="f412" fmla="*/ 1211723 f394 1"/>
                <a:gd name="f413" fmla="*/ 3364230 f393 1"/>
                <a:gd name="f414" fmla="*/ 1227915 f394 1"/>
                <a:gd name="f415" fmla="*/ 3340418 f393 1"/>
                <a:gd name="f416" fmla="*/ 1244108 f394 1"/>
                <a:gd name="f417" fmla="*/ 3317558 f393 1"/>
                <a:gd name="f418" fmla="*/ 1277445 f394 1"/>
                <a:gd name="f419" fmla="*/ 3271838 f393 1"/>
                <a:gd name="f420" fmla="*/ 1346025 f394 1"/>
                <a:gd name="f421" fmla="*/ 3181350 f393 1"/>
                <a:gd name="f422" fmla="*/ 1466040 f394 1"/>
                <a:gd name="f423" fmla="*/ 2988945 f393 1"/>
                <a:gd name="f424" fmla="*/ 1498425 f394 1"/>
                <a:gd name="f425" fmla="*/ 2880360 f393 1"/>
                <a:gd name="f426" fmla="*/ 1502235 f394 1"/>
                <a:gd name="f427" fmla="*/ 2823210 f393 1"/>
                <a:gd name="f428" fmla="*/ 1500330 f394 1"/>
                <a:gd name="f429" fmla="*/ 2794635 f393 1"/>
                <a:gd name="f430" fmla="*/ 1495568 f394 1"/>
                <a:gd name="f431" fmla="*/ 2767013 f393 1"/>
                <a:gd name="f432" fmla="*/ 1453658 f394 1"/>
                <a:gd name="f433" fmla="*/ 2661285 f393 1"/>
                <a:gd name="f434" fmla="*/ 1383173 f394 1"/>
                <a:gd name="f435" fmla="*/ 2572703 f393 1"/>
                <a:gd name="f436" fmla="*/ 1197435 f394 1"/>
                <a:gd name="f437" fmla="*/ 2443163 f393 1"/>
                <a:gd name="f438" fmla="*/ 984075 f394 1"/>
                <a:gd name="f439" fmla="*/ 2366010 f393 1"/>
                <a:gd name="f440" fmla="*/ 758333 f394 1"/>
                <a:gd name="f441" fmla="*/ 2348865 f393 1"/>
                <a:gd name="f442" fmla="*/ 541163 f394 1"/>
                <a:gd name="f443" fmla="*/ 2409825 f393 1"/>
                <a:gd name="f444" fmla="*/ 367808 f394 1"/>
                <a:gd name="f445" fmla="*/ 2554605 f393 1"/>
                <a:gd name="f446" fmla="*/ 309705 f394 1"/>
                <a:gd name="f447" fmla="*/ 2651760 f393 1"/>
                <a:gd name="f448" fmla="*/ 278273 f394 1"/>
                <a:gd name="f449" fmla="*/ 2760345 f393 1"/>
                <a:gd name="f450" fmla="*/ 280178 f394 1"/>
                <a:gd name="f451" fmla="*/ 2873693 f393 1"/>
                <a:gd name="f452" fmla="*/ 319230 f394 1"/>
                <a:gd name="f453" fmla="*/ 2980373 f393 1"/>
                <a:gd name="f454" fmla="*/ 480203 f394 1"/>
                <a:gd name="f455" fmla="*/ 3136583 f393 1"/>
                <a:gd name="f456" fmla="*/ 532590 f394 1"/>
                <a:gd name="f457" fmla="*/ 3157538 f393 1"/>
                <a:gd name="f458" fmla="*/ 587835 f394 1"/>
                <a:gd name="f459" fmla="*/ 3168968 f393 1"/>
                <a:gd name="f460" fmla="*/ 700230 f394 1"/>
                <a:gd name="f461" fmla="*/ 3156585 f393 1"/>
                <a:gd name="f462" fmla="*/ 873585 f394 1"/>
                <a:gd name="f463" fmla="*/ 3016568 f393 1"/>
                <a:gd name="f464" fmla="*/ 921210 f394 1"/>
                <a:gd name="f465" fmla="*/ 2913698 f393 1"/>
                <a:gd name="f466" fmla="*/ 940260 f394 1"/>
                <a:gd name="f467" fmla="*/ 2802255 f393 1"/>
                <a:gd name="f468" fmla="*/ 894540 f394 1"/>
                <a:gd name="f469" fmla="*/ 2581275 f393 1"/>
                <a:gd name="f470" fmla="*/ 773573 f394 1"/>
                <a:gd name="f471" fmla="*/ 2389823 f393 1"/>
                <a:gd name="f472" fmla="*/ 611648 f394 1"/>
                <a:gd name="f473" fmla="*/ 2230755 f393 1"/>
                <a:gd name="f474" fmla="*/ 433530 f394 1"/>
                <a:gd name="f475" fmla="*/ 2088833 f393 1"/>
                <a:gd name="f476" fmla="*/ 259223 f394 1"/>
                <a:gd name="f477" fmla="*/ 1942148 f393 1"/>
                <a:gd name="f478" fmla="*/ 110633 f394 1"/>
                <a:gd name="f479" fmla="*/ 1770698 f393 1"/>
                <a:gd name="f480" fmla="*/ 15383 f394 1"/>
                <a:gd name="f481" fmla="*/ 1564958 f393 1"/>
                <a:gd name="f482" fmla="*/ 143 f394 1"/>
                <a:gd name="f483" fmla="*/ 1452563 f393 1"/>
                <a:gd name="f484" fmla="*/ 11573 f394 1"/>
                <a:gd name="f485" fmla="*/ 1339215 f393 1"/>
                <a:gd name="f486" fmla="*/ 104918 f394 1"/>
                <a:gd name="f487" fmla="*/ 1133475 f393 1"/>
                <a:gd name="f488" fmla="*/ 988695 f393 1"/>
                <a:gd name="f489" fmla="*/ 499253 f394 1"/>
                <a:gd name="f490" fmla="*/ 942975 f393 1"/>
                <a:gd name="f491" fmla="*/ 712613 f394 1"/>
                <a:gd name="f492" fmla="*/ 1012508 f393 1"/>
                <a:gd name="f493" fmla="*/ 874538 f394 1"/>
                <a:gd name="f494" fmla="*/ 1268730 f393 1"/>
                <a:gd name="f495" fmla="*/ 876443 f394 1"/>
                <a:gd name="f496" fmla="*/ 1345883 f393 1"/>
                <a:gd name="f497" fmla="*/ 859298 f394 1"/>
                <a:gd name="f498" fmla="*/ 1422083 f393 1"/>
                <a:gd name="f499" fmla="*/ 852630 f394 1"/>
                <a:gd name="f500" fmla="*/ 1440180 f393 1"/>
                <a:gd name="f501" fmla="*/ 845010 f394 1"/>
                <a:gd name="f502" fmla="*/ 1458278 f393 1"/>
                <a:gd name="f503" fmla="*/ 825960 f394 1"/>
                <a:gd name="f504" fmla="*/ 1492568 f393 1"/>
                <a:gd name="f505" fmla="*/ 803100 f394 1"/>
                <a:gd name="f506" fmla="*/ 1524000 f393 1"/>
                <a:gd name="f507" fmla="*/ 776430 f394 1"/>
                <a:gd name="f508" fmla="*/ 1552575 f393 1"/>
                <a:gd name="f509" fmla="*/ 746903 f394 1"/>
                <a:gd name="f510" fmla="*/ 1578293 f393 1"/>
                <a:gd name="f511" fmla="*/ 714518 f394 1"/>
                <a:gd name="f512" fmla="*/ 1600200 f393 1"/>
                <a:gd name="f513" fmla="*/ 680228 f394 1"/>
                <a:gd name="f514" fmla="*/ 1617345 f393 1"/>
                <a:gd name="f515" fmla="*/ 643080 f394 1"/>
                <a:gd name="f516" fmla="*/ 1629728 f393 1"/>
                <a:gd name="f517" fmla="*/ 604980 f394 1"/>
                <a:gd name="f518" fmla="*/ 1637348 f393 1"/>
                <a:gd name="f519" fmla="*/ 585930 f394 1"/>
                <a:gd name="f520" fmla="*/ 1639253 f393 1"/>
                <a:gd name="f521" fmla="*/ 566880 f394 1"/>
                <a:gd name="f522" fmla="*/ 1640205 f393 1"/>
                <a:gd name="f523" fmla="*/ 547830 f394 1"/>
                <a:gd name="f524" fmla="*/ 528780 f394 1"/>
                <a:gd name="f525" fmla="*/ 490680 f394 1"/>
                <a:gd name="f526" fmla="*/ 1628775 f393 1"/>
                <a:gd name="f527" fmla="*/ 354473 f394 1"/>
                <a:gd name="f528" fmla="*/ 1556385 f393 1"/>
                <a:gd name="f529" fmla="*/ 255413 f394 1"/>
                <a:gd name="f530" fmla="*/ 1437323 f393 1"/>
                <a:gd name="f531" fmla="*/ 205883 f394 1"/>
                <a:gd name="f532" fmla="*/ 1290638 f393 1"/>
                <a:gd name="f533" fmla="*/ 203978 f394 1"/>
                <a:gd name="f534" fmla="*/ 1135380 f393 1"/>
                <a:gd name="f535" fmla="*/ 308753 f394 1"/>
                <a:gd name="f536" fmla="*/ 844868 f393 1"/>
                <a:gd name="f537" fmla="*/ 477345 f394 1"/>
                <a:gd name="f538" fmla="*/ 582930 f393 1"/>
                <a:gd name="f539" fmla="*/ 621173 f394 1"/>
                <a:gd name="f540" fmla="*/ 361950 f393 1"/>
                <a:gd name="f541" fmla="*/ 644033 f394 1"/>
                <a:gd name="f542" fmla="*/ 327660 f393 1"/>
                <a:gd name="f543" fmla="*/ 689753 f394 1"/>
                <a:gd name="f544" fmla="*/ 258127 f393 1"/>
                <a:gd name="f545" fmla="*/ 781193 f394 1"/>
                <a:gd name="f546" fmla="*/ 119063 f393 1"/>
                <a:gd name="f547" fmla="*/ 0 f393 1"/>
                <a:gd name="f548" fmla="+- f395 0 f1"/>
                <a:gd name="f549" fmla="*/ f398 1 1502235"/>
                <a:gd name="f550" fmla="*/ f399 1 4450080"/>
                <a:gd name="f551" fmla="*/ f400 1 1502235"/>
                <a:gd name="f552" fmla="*/ f401 1 4450080"/>
                <a:gd name="f553" fmla="*/ f402 1 1502235"/>
                <a:gd name="f554" fmla="*/ f403 1 4450080"/>
                <a:gd name="f555" fmla="*/ f404 1 1502235"/>
                <a:gd name="f556" fmla="*/ f405 1 4450080"/>
                <a:gd name="f557" fmla="*/ f406 1 1502235"/>
                <a:gd name="f558" fmla="*/ f407 1 4450080"/>
                <a:gd name="f559" fmla="*/ f408 1 1502235"/>
                <a:gd name="f560" fmla="*/ f409 1 4450080"/>
                <a:gd name="f561" fmla="*/ f410 1 1502235"/>
                <a:gd name="f562" fmla="*/ f411 1 4450080"/>
                <a:gd name="f563" fmla="*/ f412 1 1502235"/>
                <a:gd name="f564" fmla="*/ f413 1 4450080"/>
                <a:gd name="f565" fmla="*/ f414 1 1502235"/>
                <a:gd name="f566" fmla="*/ f415 1 4450080"/>
                <a:gd name="f567" fmla="*/ f416 1 1502235"/>
                <a:gd name="f568" fmla="*/ f417 1 4450080"/>
                <a:gd name="f569" fmla="*/ f418 1 1502235"/>
                <a:gd name="f570" fmla="*/ f419 1 4450080"/>
                <a:gd name="f571" fmla="*/ f420 1 1502235"/>
                <a:gd name="f572" fmla="*/ f421 1 4450080"/>
                <a:gd name="f573" fmla="*/ f422 1 1502235"/>
                <a:gd name="f574" fmla="*/ f423 1 4450080"/>
                <a:gd name="f575" fmla="*/ f424 1 1502235"/>
                <a:gd name="f576" fmla="*/ f425 1 4450080"/>
                <a:gd name="f577" fmla="*/ f426 1 1502235"/>
                <a:gd name="f578" fmla="*/ f427 1 4450080"/>
                <a:gd name="f579" fmla="*/ f428 1 1502235"/>
                <a:gd name="f580" fmla="*/ f429 1 4450080"/>
                <a:gd name="f581" fmla="*/ f430 1 1502235"/>
                <a:gd name="f582" fmla="*/ f431 1 4450080"/>
                <a:gd name="f583" fmla="*/ f432 1 1502235"/>
                <a:gd name="f584" fmla="*/ f433 1 4450080"/>
                <a:gd name="f585" fmla="*/ f434 1 1502235"/>
                <a:gd name="f586" fmla="*/ f435 1 4450080"/>
                <a:gd name="f587" fmla="*/ f436 1 1502235"/>
                <a:gd name="f588" fmla="*/ f437 1 4450080"/>
                <a:gd name="f589" fmla="*/ f438 1 1502235"/>
                <a:gd name="f590" fmla="*/ f439 1 4450080"/>
                <a:gd name="f591" fmla="*/ f440 1 1502235"/>
                <a:gd name="f592" fmla="*/ f441 1 4450080"/>
                <a:gd name="f593" fmla="*/ f442 1 1502235"/>
                <a:gd name="f594" fmla="*/ f443 1 4450080"/>
                <a:gd name="f595" fmla="*/ f444 1 1502235"/>
                <a:gd name="f596" fmla="*/ f445 1 4450080"/>
                <a:gd name="f597" fmla="*/ f446 1 1502235"/>
                <a:gd name="f598" fmla="*/ f447 1 4450080"/>
                <a:gd name="f599" fmla="*/ f448 1 1502235"/>
                <a:gd name="f600" fmla="*/ f449 1 4450080"/>
                <a:gd name="f601" fmla="*/ f450 1 1502235"/>
                <a:gd name="f602" fmla="*/ f451 1 4450080"/>
                <a:gd name="f603" fmla="*/ f452 1 1502235"/>
                <a:gd name="f604" fmla="*/ f453 1 4450080"/>
                <a:gd name="f605" fmla="*/ f454 1 1502235"/>
                <a:gd name="f606" fmla="*/ f455 1 4450080"/>
                <a:gd name="f607" fmla="*/ f456 1 1502235"/>
                <a:gd name="f608" fmla="*/ f457 1 4450080"/>
                <a:gd name="f609" fmla="*/ f458 1 1502235"/>
                <a:gd name="f610" fmla="*/ f459 1 4450080"/>
                <a:gd name="f611" fmla="*/ f460 1 1502235"/>
                <a:gd name="f612" fmla="*/ f461 1 4450080"/>
                <a:gd name="f613" fmla="*/ f462 1 1502235"/>
                <a:gd name="f614" fmla="*/ f463 1 4450080"/>
                <a:gd name="f615" fmla="*/ f464 1 1502235"/>
                <a:gd name="f616" fmla="*/ f465 1 4450080"/>
                <a:gd name="f617" fmla="*/ f466 1 1502235"/>
                <a:gd name="f618" fmla="*/ f467 1 4450080"/>
                <a:gd name="f619" fmla="*/ f468 1 1502235"/>
                <a:gd name="f620" fmla="*/ f469 1 4450080"/>
                <a:gd name="f621" fmla="*/ f470 1 1502235"/>
                <a:gd name="f622" fmla="*/ f471 1 4450080"/>
                <a:gd name="f623" fmla="*/ f472 1 1502235"/>
                <a:gd name="f624" fmla="*/ f473 1 4450080"/>
                <a:gd name="f625" fmla="*/ f474 1 1502235"/>
                <a:gd name="f626" fmla="*/ f475 1 4450080"/>
                <a:gd name="f627" fmla="*/ f476 1 1502235"/>
                <a:gd name="f628" fmla="*/ f477 1 4450080"/>
                <a:gd name="f629" fmla="*/ f478 1 1502235"/>
                <a:gd name="f630" fmla="*/ f479 1 4450080"/>
                <a:gd name="f631" fmla="*/ f480 1 1502235"/>
                <a:gd name="f632" fmla="*/ f481 1 4450080"/>
                <a:gd name="f633" fmla="*/ f482 1 1502235"/>
                <a:gd name="f634" fmla="*/ f483 1 4450080"/>
                <a:gd name="f635" fmla="*/ f484 1 1502235"/>
                <a:gd name="f636" fmla="*/ f485 1 4450080"/>
                <a:gd name="f637" fmla="*/ f486 1 1502235"/>
                <a:gd name="f638" fmla="*/ f487 1 4450080"/>
                <a:gd name="f639" fmla="*/ f488 1 4450080"/>
                <a:gd name="f640" fmla="*/ f489 1 1502235"/>
                <a:gd name="f641" fmla="*/ f490 1 4450080"/>
                <a:gd name="f642" fmla="*/ f491 1 1502235"/>
                <a:gd name="f643" fmla="*/ f492 1 4450080"/>
                <a:gd name="f644" fmla="*/ f493 1 1502235"/>
                <a:gd name="f645" fmla="*/ f494 1 4450080"/>
                <a:gd name="f646" fmla="*/ f495 1 1502235"/>
                <a:gd name="f647" fmla="*/ f496 1 4450080"/>
                <a:gd name="f648" fmla="*/ f497 1 1502235"/>
                <a:gd name="f649" fmla="*/ f498 1 4450080"/>
                <a:gd name="f650" fmla="*/ f499 1 1502235"/>
                <a:gd name="f651" fmla="*/ f500 1 4450080"/>
                <a:gd name="f652" fmla="*/ f501 1 1502235"/>
                <a:gd name="f653" fmla="*/ f502 1 4450080"/>
                <a:gd name="f654" fmla="*/ f503 1 1502235"/>
                <a:gd name="f655" fmla="*/ f504 1 4450080"/>
                <a:gd name="f656" fmla="*/ f505 1 1502235"/>
                <a:gd name="f657" fmla="*/ f506 1 4450080"/>
                <a:gd name="f658" fmla="*/ f507 1 1502235"/>
                <a:gd name="f659" fmla="*/ f508 1 4450080"/>
                <a:gd name="f660" fmla="*/ f509 1 1502235"/>
                <a:gd name="f661" fmla="*/ f510 1 4450080"/>
                <a:gd name="f662" fmla="*/ f511 1 1502235"/>
                <a:gd name="f663" fmla="*/ f512 1 4450080"/>
                <a:gd name="f664" fmla="*/ f513 1 1502235"/>
                <a:gd name="f665" fmla="*/ f514 1 4450080"/>
                <a:gd name="f666" fmla="*/ f515 1 1502235"/>
                <a:gd name="f667" fmla="*/ f516 1 4450080"/>
                <a:gd name="f668" fmla="*/ f517 1 1502235"/>
                <a:gd name="f669" fmla="*/ f518 1 4450080"/>
                <a:gd name="f670" fmla="*/ f519 1 1502235"/>
                <a:gd name="f671" fmla="*/ f520 1 4450080"/>
                <a:gd name="f672" fmla="*/ f521 1 1502235"/>
                <a:gd name="f673" fmla="*/ f522 1 4450080"/>
                <a:gd name="f674" fmla="*/ f523 1 1502235"/>
                <a:gd name="f675" fmla="*/ f524 1 1502235"/>
                <a:gd name="f676" fmla="*/ f525 1 1502235"/>
                <a:gd name="f677" fmla="*/ f526 1 4450080"/>
                <a:gd name="f678" fmla="*/ f527 1 1502235"/>
                <a:gd name="f679" fmla="*/ f528 1 4450080"/>
                <a:gd name="f680" fmla="*/ f529 1 1502235"/>
                <a:gd name="f681" fmla="*/ f530 1 4450080"/>
                <a:gd name="f682" fmla="*/ f531 1 1502235"/>
                <a:gd name="f683" fmla="*/ f532 1 4450080"/>
                <a:gd name="f684" fmla="*/ f533 1 1502235"/>
                <a:gd name="f685" fmla="*/ f534 1 4450080"/>
                <a:gd name="f686" fmla="*/ f535 1 1502235"/>
                <a:gd name="f687" fmla="*/ f536 1 4450080"/>
                <a:gd name="f688" fmla="*/ f537 1 1502235"/>
                <a:gd name="f689" fmla="*/ f538 1 4450080"/>
                <a:gd name="f690" fmla="*/ f539 1 1502235"/>
                <a:gd name="f691" fmla="*/ f540 1 4450080"/>
                <a:gd name="f692" fmla="*/ f541 1 1502235"/>
                <a:gd name="f693" fmla="*/ f542 1 4450080"/>
                <a:gd name="f694" fmla="*/ f543 1 1502235"/>
                <a:gd name="f695" fmla="*/ f544 1 4450080"/>
                <a:gd name="f696" fmla="*/ f545 1 1502235"/>
                <a:gd name="f697" fmla="*/ f546 1 4450080"/>
                <a:gd name="f698" fmla="*/ f547 1 4450080"/>
                <a:gd name="f699" fmla="*/ f389 1 f396"/>
                <a:gd name="f700" fmla="*/ f390 1 f396"/>
                <a:gd name="f701" fmla="*/ f389 1 f397"/>
                <a:gd name="f702" fmla="*/ f391 1 f397"/>
                <a:gd name="f703" fmla="*/ f549 1 f396"/>
                <a:gd name="f704" fmla="*/ f550 1 f397"/>
                <a:gd name="f705" fmla="*/ f551 1 f396"/>
                <a:gd name="f706" fmla="*/ f552 1 f397"/>
                <a:gd name="f707" fmla="*/ f553 1 f396"/>
                <a:gd name="f708" fmla="*/ f554 1 f397"/>
                <a:gd name="f709" fmla="*/ f555 1 f396"/>
                <a:gd name="f710" fmla="*/ f556 1 f397"/>
                <a:gd name="f711" fmla="*/ f557 1 f396"/>
                <a:gd name="f712" fmla="*/ f558 1 f397"/>
                <a:gd name="f713" fmla="*/ f559 1 f396"/>
                <a:gd name="f714" fmla="*/ f560 1 f397"/>
                <a:gd name="f715" fmla="*/ f561 1 f396"/>
                <a:gd name="f716" fmla="*/ f562 1 f397"/>
                <a:gd name="f717" fmla="*/ f563 1 f396"/>
                <a:gd name="f718" fmla="*/ f564 1 f397"/>
                <a:gd name="f719" fmla="*/ f565 1 f396"/>
                <a:gd name="f720" fmla="*/ f566 1 f397"/>
                <a:gd name="f721" fmla="*/ f567 1 f396"/>
                <a:gd name="f722" fmla="*/ f568 1 f397"/>
                <a:gd name="f723" fmla="*/ f569 1 f396"/>
                <a:gd name="f724" fmla="*/ f570 1 f397"/>
                <a:gd name="f725" fmla="*/ f571 1 f396"/>
                <a:gd name="f726" fmla="*/ f572 1 f397"/>
                <a:gd name="f727" fmla="*/ f573 1 f396"/>
                <a:gd name="f728" fmla="*/ f574 1 f397"/>
                <a:gd name="f729" fmla="*/ f575 1 f396"/>
                <a:gd name="f730" fmla="*/ f576 1 f397"/>
                <a:gd name="f731" fmla="*/ f577 1 f396"/>
                <a:gd name="f732" fmla="*/ f578 1 f397"/>
                <a:gd name="f733" fmla="*/ f579 1 f396"/>
                <a:gd name="f734" fmla="*/ f580 1 f397"/>
                <a:gd name="f735" fmla="*/ f581 1 f396"/>
                <a:gd name="f736" fmla="*/ f582 1 f397"/>
                <a:gd name="f737" fmla="*/ f583 1 f396"/>
                <a:gd name="f738" fmla="*/ f584 1 f397"/>
                <a:gd name="f739" fmla="*/ f585 1 f396"/>
                <a:gd name="f740" fmla="*/ f586 1 f397"/>
                <a:gd name="f741" fmla="*/ f587 1 f396"/>
                <a:gd name="f742" fmla="*/ f588 1 f397"/>
                <a:gd name="f743" fmla="*/ f589 1 f396"/>
                <a:gd name="f744" fmla="*/ f590 1 f397"/>
                <a:gd name="f745" fmla="*/ f591 1 f396"/>
                <a:gd name="f746" fmla="*/ f592 1 f397"/>
                <a:gd name="f747" fmla="*/ f593 1 f396"/>
                <a:gd name="f748" fmla="*/ f594 1 f397"/>
                <a:gd name="f749" fmla="*/ f595 1 f396"/>
                <a:gd name="f750" fmla="*/ f596 1 f397"/>
                <a:gd name="f751" fmla="*/ f597 1 f396"/>
                <a:gd name="f752" fmla="*/ f598 1 f397"/>
                <a:gd name="f753" fmla="*/ f599 1 f396"/>
                <a:gd name="f754" fmla="*/ f600 1 f397"/>
                <a:gd name="f755" fmla="*/ f601 1 f396"/>
                <a:gd name="f756" fmla="*/ f602 1 f397"/>
                <a:gd name="f757" fmla="*/ f603 1 f396"/>
                <a:gd name="f758" fmla="*/ f604 1 f397"/>
                <a:gd name="f759" fmla="*/ f605 1 f396"/>
                <a:gd name="f760" fmla="*/ f606 1 f397"/>
                <a:gd name="f761" fmla="*/ f607 1 f396"/>
                <a:gd name="f762" fmla="*/ f608 1 f397"/>
                <a:gd name="f763" fmla="*/ f609 1 f396"/>
                <a:gd name="f764" fmla="*/ f610 1 f397"/>
                <a:gd name="f765" fmla="*/ f611 1 f396"/>
                <a:gd name="f766" fmla="*/ f612 1 f397"/>
                <a:gd name="f767" fmla="*/ f613 1 f396"/>
                <a:gd name="f768" fmla="*/ f614 1 f397"/>
                <a:gd name="f769" fmla="*/ f615 1 f396"/>
                <a:gd name="f770" fmla="*/ f616 1 f397"/>
                <a:gd name="f771" fmla="*/ f617 1 f396"/>
                <a:gd name="f772" fmla="*/ f618 1 f397"/>
                <a:gd name="f773" fmla="*/ f619 1 f396"/>
                <a:gd name="f774" fmla="*/ f620 1 f397"/>
                <a:gd name="f775" fmla="*/ f621 1 f396"/>
                <a:gd name="f776" fmla="*/ f622 1 f397"/>
                <a:gd name="f777" fmla="*/ f623 1 f396"/>
                <a:gd name="f778" fmla="*/ f624 1 f397"/>
                <a:gd name="f779" fmla="*/ f625 1 f396"/>
                <a:gd name="f780" fmla="*/ f626 1 f397"/>
                <a:gd name="f781" fmla="*/ f627 1 f396"/>
                <a:gd name="f782" fmla="*/ f628 1 f397"/>
                <a:gd name="f783" fmla="*/ f629 1 f396"/>
                <a:gd name="f784" fmla="*/ f630 1 f397"/>
                <a:gd name="f785" fmla="*/ f631 1 f396"/>
                <a:gd name="f786" fmla="*/ f632 1 f397"/>
                <a:gd name="f787" fmla="*/ f633 1 f396"/>
                <a:gd name="f788" fmla="*/ f634 1 f397"/>
                <a:gd name="f789" fmla="*/ f635 1 f396"/>
                <a:gd name="f790" fmla="*/ f636 1 f397"/>
                <a:gd name="f791" fmla="*/ f637 1 f396"/>
                <a:gd name="f792" fmla="*/ f638 1 f397"/>
                <a:gd name="f793" fmla="*/ f639 1 f397"/>
                <a:gd name="f794" fmla="*/ f640 1 f396"/>
                <a:gd name="f795" fmla="*/ f641 1 f397"/>
                <a:gd name="f796" fmla="*/ f642 1 f396"/>
                <a:gd name="f797" fmla="*/ f643 1 f397"/>
                <a:gd name="f798" fmla="*/ f644 1 f396"/>
                <a:gd name="f799" fmla="*/ f645 1 f397"/>
                <a:gd name="f800" fmla="*/ f646 1 f396"/>
                <a:gd name="f801" fmla="*/ f647 1 f397"/>
                <a:gd name="f802" fmla="*/ f648 1 f396"/>
                <a:gd name="f803" fmla="*/ f649 1 f397"/>
                <a:gd name="f804" fmla="*/ f650 1 f396"/>
                <a:gd name="f805" fmla="*/ f651 1 f397"/>
                <a:gd name="f806" fmla="*/ f652 1 f396"/>
                <a:gd name="f807" fmla="*/ f653 1 f397"/>
                <a:gd name="f808" fmla="*/ f654 1 f396"/>
                <a:gd name="f809" fmla="*/ f655 1 f397"/>
                <a:gd name="f810" fmla="*/ f656 1 f396"/>
                <a:gd name="f811" fmla="*/ f657 1 f397"/>
                <a:gd name="f812" fmla="*/ f658 1 f396"/>
                <a:gd name="f813" fmla="*/ f659 1 f397"/>
                <a:gd name="f814" fmla="*/ f660 1 f396"/>
                <a:gd name="f815" fmla="*/ f661 1 f397"/>
                <a:gd name="f816" fmla="*/ f662 1 f396"/>
                <a:gd name="f817" fmla="*/ f663 1 f397"/>
                <a:gd name="f818" fmla="*/ f664 1 f396"/>
                <a:gd name="f819" fmla="*/ f665 1 f397"/>
                <a:gd name="f820" fmla="*/ f666 1 f396"/>
                <a:gd name="f821" fmla="*/ f667 1 f397"/>
                <a:gd name="f822" fmla="*/ f668 1 f396"/>
                <a:gd name="f823" fmla="*/ f669 1 f397"/>
                <a:gd name="f824" fmla="*/ f670 1 f396"/>
                <a:gd name="f825" fmla="*/ f671 1 f397"/>
                <a:gd name="f826" fmla="*/ f672 1 f396"/>
                <a:gd name="f827" fmla="*/ f673 1 f397"/>
                <a:gd name="f828" fmla="*/ f674 1 f396"/>
                <a:gd name="f829" fmla="*/ f675 1 f396"/>
                <a:gd name="f830" fmla="*/ f676 1 f396"/>
                <a:gd name="f831" fmla="*/ f677 1 f397"/>
                <a:gd name="f832" fmla="*/ f678 1 f396"/>
                <a:gd name="f833" fmla="*/ f679 1 f397"/>
                <a:gd name="f834" fmla="*/ f680 1 f396"/>
                <a:gd name="f835" fmla="*/ f681 1 f397"/>
                <a:gd name="f836" fmla="*/ f682 1 f396"/>
                <a:gd name="f837" fmla="*/ f683 1 f397"/>
                <a:gd name="f838" fmla="*/ f684 1 f396"/>
                <a:gd name="f839" fmla="*/ f685 1 f397"/>
                <a:gd name="f840" fmla="*/ f686 1 f396"/>
                <a:gd name="f841" fmla="*/ f687 1 f397"/>
                <a:gd name="f842" fmla="*/ f688 1 f396"/>
                <a:gd name="f843" fmla="*/ f689 1 f397"/>
                <a:gd name="f844" fmla="*/ f690 1 f396"/>
                <a:gd name="f845" fmla="*/ f691 1 f397"/>
                <a:gd name="f846" fmla="*/ f692 1 f396"/>
                <a:gd name="f847" fmla="*/ f693 1 f397"/>
                <a:gd name="f848" fmla="*/ f694 1 f396"/>
                <a:gd name="f849" fmla="*/ f695 1 f397"/>
                <a:gd name="f850" fmla="*/ f696 1 f396"/>
                <a:gd name="f851" fmla="*/ f697 1 f397"/>
                <a:gd name="f852" fmla="*/ f698 1 f397"/>
                <a:gd name="f853" fmla="*/ f699 f387 1"/>
                <a:gd name="f854" fmla="*/ f700 f387 1"/>
                <a:gd name="f855" fmla="*/ f702 f388 1"/>
                <a:gd name="f856" fmla="*/ f701 f388 1"/>
                <a:gd name="f857" fmla="*/ f703 f387 1"/>
                <a:gd name="f858" fmla="*/ f704 f388 1"/>
                <a:gd name="f859" fmla="*/ f705 f387 1"/>
                <a:gd name="f860" fmla="*/ f706 f388 1"/>
                <a:gd name="f861" fmla="*/ f707 f387 1"/>
                <a:gd name="f862" fmla="*/ f708 f388 1"/>
                <a:gd name="f863" fmla="*/ f709 f387 1"/>
                <a:gd name="f864" fmla="*/ f710 f388 1"/>
                <a:gd name="f865" fmla="*/ f711 f387 1"/>
                <a:gd name="f866" fmla="*/ f712 f388 1"/>
                <a:gd name="f867" fmla="*/ f713 f387 1"/>
                <a:gd name="f868" fmla="*/ f714 f388 1"/>
                <a:gd name="f869" fmla="*/ f715 f387 1"/>
                <a:gd name="f870" fmla="*/ f716 f388 1"/>
                <a:gd name="f871" fmla="*/ f717 f387 1"/>
                <a:gd name="f872" fmla="*/ f718 f388 1"/>
                <a:gd name="f873" fmla="*/ f719 f387 1"/>
                <a:gd name="f874" fmla="*/ f720 f388 1"/>
                <a:gd name="f875" fmla="*/ f721 f387 1"/>
                <a:gd name="f876" fmla="*/ f722 f388 1"/>
                <a:gd name="f877" fmla="*/ f723 f387 1"/>
                <a:gd name="f878" fmla="*/ f724 f388 1"/>
                <a:gd name="f879" fmla="*/ f725 f387 1"/>
                <a:gd name="f880" fmla="*/ f726 f388 1"/>
                <a:gd name="f881" fmla="*/ f727 f387 1"/>
                <a:gd name="f882" fmla="*/ f728 f388 1"/>
                <a:gd name="f883" fmla="*/ f729 f387 1"/>
                <a:gd name="f884" fmla="*/ f730 f388 1"/>
                <a:gd name="f885" fmla="*/ f731 f387 1"/>
                <a:gd name="f886" fmla="*/ f732 f388 1"/>
                <a:gd name="f887" fmla="*/ f733 f387 1"/>
                <a:gd name="f888" fmla="*/ f734 f388 1"/>
                <a:gd name="f889" fmla="*/ f735 f387 1"/>
                <a:gd name="f890" fmla="*/ f736 f388 1"/>
                <a:gd name="f891" fmla="*/ f737 f387 1"/>
                <a:gd name="f892" fmla="*/ f738 f388 1"/>
                <a:gd name="f893" fmla="*/ f739 f387 1"/>
                <a:gd name="f894" fmla="*/ f740 f388 1"/>
                <a:gd name="f895" fmla="*/ f741 f387 1"/>
                <a:gd name="f896" fmla="*/ f742 f388 1"/>
                <a:gd name="f897" fmla="*/ f743 f387 1"/>
                <a:gd name="f898" fmla="*/ f744 f388 1"/>
                <a:gd name="f899" fmla="*/ f745 f387 1"/>
                <a:gd name="f900" fmla="*/ f746 f388 1"/>
                <a:gd name="f901" fmla="*/ f747 f387 1"/>
                <a:gd name="f902" fmla="*/ f748 f388 1"/>
                <a:gd name="f903" fmla="*/ f749 f387 1"/>
                <a:gd name="f904" fmla="*/ f750 f388 1"/>
                <a:gd name="f905" fmla="*/ f751 f387 1"/>
                <a:gd name="f906" fmla="*/ f752 f388 1"/>
                <a:gd name="f907" fmla="*/ f753 f387 1"/>
                <a:gd name="f908" fmla="*/ f754 f388 1"/>
                <a:gd name="f909" fmla="*/ f755 f387 1"/>
                <a:gd name="f910" fmla="*/ f756 f388 1"/>
                <a:gd name="f911" fmla="*/ f757 f387 1"/>
                <a:gd name="f912" fmla="*/ f758 f388 1"/>
                <a:gd name="f913" fmla="*/ f759 f387 1"/>
                <a:gd name="f914" fmla="*/ f760 f388 1"/>
                <a:gd name="f915" fmla="*/ f761 f387 1"/>
                <a:gd name="f916" fmla="*/ f762 f388 1"/>
                <a:gd name="f917" fmla="*/ f763 f387 1"/>
                <a:gd name="f918" fmla="*/ f764 f388 1"/>
                <a:gd name="f919" fmla="*/ f765 f387 1"/>
                <a:gd name="f920" fmla="*/ f766 f388 1"/>
                <a:gd name="f921" fmla="*/ f767 f387 1"/>
                <a:gd name="f922" fmla="*/ f768 f388 1"/>
                <a:gd name="f923" fmla="*/ f769 f387 1"/>
                <a:gd name="f924" fmla="*/ f770 f388 1"/>
                <a:gd name="f925" fmla="*/ f771 f387 1"/>
                <a:gd name="f926" fmla="*/ f772 f388 1"/>
                <a:gd name="f927" fmla="*/ f773 f387 1"/>
                <a:gd name="f928" fmla="*/ f774 f388 1"/>
                <a:gd name="f929" fmla="*/ f775 f387 1"/>
                <a:gd name="f930" fmla="*/ f776 f388 1"/>
                <a:gd name="f931" fmla="*/ f777 f387 1"/>
                <a:gd name="f932" fmla="*/ f778 f388 1"/>
                <a:gd name="f933" fmla="*/ f779 f387 1"/>
                <a:gd name="f934" fmla="*/ f780 f388 1"/>
                <a:gd name="f935" fmla="*/ f781 f387 1"/>
                <a:gd name="f936" fmla="*/ f782 f388 1"/>
                <a:gd name="f937" fmla="*/ f783 f387 1"/>
                <a:gd name="f938" fmla="*/ f784 f388 1"/>
                <a:gd name="f939" fmla="*/ f785 f387 1"/>
                <a:gd name="f940" fmla="*/ f786 f388 1"/>
                <a:gd name="f941" fmla="*/ f787 f387 1"/>
                <a:gd name="f942" fmla="*/ f788 f388 1"/>
                <a:gd name="f943" fmla="*/ f789 f387 1"/>
                <a:gd name="f944" fmla="*/ f790 f388 1"/>
                <a:gd name="f945" fmla="*/ f791 f387 1"/>
                <a:gd name="f946" fmla="*/ f792 f388 1"/>
                <a:gd name="f947" fmla="*/ f793 f388 1"/>
                <a:gd name="f948" fmla="*/ f794 f387 1"/>
                <a:gd name="f949" fmla="*/ f795 f388 1"/>
                <a:gd name="f950" fmla="*/ f796 f387 1"/>
                <a:gd name="f951" fmla="*/ f797 f388 1"/>
                <a:gd name="f952" fmla="*/ f798 f387 1"/>
                <a:gd name="f953" fmla="*/ f799 f388 1"/>
                <a:gd name="f954" fmla="*/ f800 f387 1"/>
                <a:gd name="f955" fmla="*/ f801 f388 1"/>
                <a:gd name="f956" fmla="*/ f802 f387 1"/>
                <a:gd name="f957" fmla="*/ f803 f388 1"/>
                <a:gd name="f958" fmla="*/ f804 f387 1"/>
                <a:gd name="f959" fmla="*/ f805 f388 1"/>
                <a:gd name="f960" fmla="*/ f806 f387 1"/>
                <a:gd name="f961" fmla="*/ f807 f388 1"/>
                <a:gd name="f962" fmla="*/ f808 f387 1"/>
                <a:gd name="f963" fmla="*/ f809 f388 1"/>
                <a:gd name="f964" fmla="*/ f810 f387 1"/>
                <a:gd name="f965" fmla="*/ f811 f388 1"/>
                <a:gd name="f966" fmla="*/ f812 f387 1"/>
                <a:gd name="f967" fmla="*/ f813 f388 1"/>
                <a:gd name="f968" fmla="*/ f814 f387 1"/>
                <a:gd name="f969" fmla="*/ f815 f388 1"/>
                <a:gd name="f970" fmla="*/ f816 f387 1"/>
                <a:gd name="f971" fmla="*/ f817 f388 1"/>
                <a:gd name="f972" fmla="*/ f818 f387 1"/>
                <a:gd name="f973" fmla="*/ f819 f388 1"/>
                <a:gd name="f974" fmla="*/ f820 f387 1"/>
                <a:gd name="f975" fmla="*/ f821 f388 1"/>
                <a:gd name="f976" fmla="*/ f822 f387 1"/>
                <a:gd name="f977" fmla="*/ f823 f388 1"/>
                <a:gd name="f978" fmla="*/ f824 f387 1"/>
                <a:gd name="f979" fmla="*/ f825 f388 1"/>
                <a:gd name="f980" fmla="*/ f826 f387 1"/>
                <a:gd name="f981" fmla="*/ f827 f388 1"/>
                <a:gd name="f982" fmla="*/ f828 f387 1"/>
                <a:gd name="f983" fmla="*/ f829 f387 1"/>
                <a:gd name="f984" fmla="*/ f830 f387 1"/>
                <a:gd name="f985" fmla="*/ f831 f388 1"/>
                <a:gd name="f986" fmla="*/ f832 f387 1"/>
                <a:gd name="f987" fmla="*/ f833 f388 1"/>
                <a:gd name="f988" fmla="*/ f834 f387 1"/>
                <a:gd name="f989" fmla="*/ f835 f388 1"/>
                <a:gd name="f990" fmla="*/ f836 f387 1"/>
                <a:gd name="f991" fmla="*/ f837 f388 1"/>
                <a:gd name="f992" fmla="*/ f838 f387 1"/>
                <a:gd name="f993" fmla="*/ f839 f388 1"/>
                <a:gd name="f994" fmla="*/ f840 f387 1"/>
                <a:gd name="f995" fmla="*/ f841 f388 1"/>
                <a:gd name="f996" fmla="*/ f842 f387 1"/>
                <a:gd name="f997" fmla="*/ f843 f388 1"/>
                <a:gd name="f998" fmla="*/ f844 f387 1"/>
                <a:gd name="f999" fmla="*/ f845 f388 1"/>
                <a:gd name="f1000" fmla="*/ f846 f387 1"/>
                <a:gd name="f1001" fmla="*/ f847 f388 1"/>
                <a:gd name="f1002" fmla="*/ f848 f387 1"/>
                <a:gd name="f1003" fmla="*/ f849 f388 1"/>
                <a:gd name="f1004" fmla="*/ f850 f387 1"/>
                <a:gd name="f1005" fmla="*/ f851 f388 1"/>
                <a:gd name="f1006" fmla="*/ f852 f388 1"/>
              </a:gdLst>
              <a:ahLst/>
              <a:cxnLst>
                <a:cxn ang="3cd4">
                  <a:pos x="hc" y="t"/>
                </a:cxn>
                <a:cxn ang="0">
                  <a:pos x="r" y="vc"/>
                </a:cxn>
                <a:cxn ang="cd4">
                  <a:pos x="hc" y="b"/>
                </a:cxn>
                <a:cxn ang="cd2">
                  <a:pos x="l" y="vc"/>
                </a:cxn>
                <a:cxn ang="f548">
                  <a:pos x="f857" y="f858"/>
                </a:cxn>
                <a:cxn ang="f548">
                  <a:pos x="f859" y="f860"/>
                </a:cxn>
                <a:cxn ang="f548">
                  <a:pos x="f861" y="f862"/>
                </a:cxn>
                <a:cxn ang="f548">
                  <a:pos x="f863" y="f864"/>
                </a:cxn>
                <a:cxn ang="f548">
                  <a:pos x="f865" y="f866"/>
                </a:cxn>
                <a:cxn ang="f548">
                  <a:pos x="f867" y="f868"/>
                </a:cxn>
                <a:cxn ang="f548">
                  <a:pos x="f869" y="f870"/>
                </a:cxn>
                <a:cxn ang="f548">
                  <a:pos x="f871" y="f872"/>
                </a:cxn>
                <a:cxn ang="f548">
                  <a:pos x="f873" y="f874"/>
                </a:cxn>
                <a:cxn ang="f548">
                  <a:pos x="f875" y="f876"/>
                </a:cxn>
                <a:cxn ang="f548">
                  <a:pos x="f877" y="f878"/>
                </a:cxn>
                <a:cxn ang="f548">
                  <a:pos x="f879" y="f880"/>
                </a:cxn>
                <a:cxn ang="f548">
                  <a:pos x="f881" y="f882"/>
                </a:cxn>
                <a:cxn ang="f548">
                  <a:pos x="f883" y="f884"/>
                </a:cxn>
                <a:cxn ang="f548">
                  <a:pos x="f885" y="f886"/>
                </a:cxn>
                <a:cxn ang="f548">
                  <a:pos x="f887" y="f888"/>
                </a:cxn>
                <a:cxn ang="f548">
                  <a:pos x="f889" y="f890"/>
                </a:cxn>
                <a:cxn ang="f548">
                  <a:pos x="f891" y="f892"/>
                </a:cxn>
                <a:cxn ang="f548">
                  <a:pos x="f893" y="f894"/>
                </a:cxn>
                <a:cxn ang="f548">
                  <a:pos x="f895" y="f896"/>
                </a:cxn>
                <a:cxn ang="f548">
                  <a:pos x="f897" y="f898"/>
                </a:cxn>
                <a:cxn ang="f548">
                  <a:pos x="f899" y="f900"/>
                </a:cxn>
                <a:cxn ang="f548">
                  <a:pos x="f901" y="f902"/>
                </a:cxn>
                <a:cxn ang="f548">
                  <a:pos x="f903" y="f904"/>
                </a:cxn>
                <a:cxn ang="f548">
                  <a:pos x="f905" y="f906"/>
                </a:cxn>
                <a:cxn ang="f548">
                  <a:pos x="f907" y="f908"/>
                </a:cxn>
                <a:cxn ang="f548">
                  <a:pos x="f909" y="f910"/>
                </a:cxn>
                <a:cxn ang="f548">
                  <a:pos x="f911" y="f912"/>
                </a:cxn>
                <a:cxn ang="f548">
                  <a:pos x="f913" y="f914"/>
                </a:cxn>
                <a:cxn ang="f548">
                  <a:pos x="f915" y="f916"/>
                </a:cxn>
                <a:cxn ang="f548">
                  <a:pos x="f917" y="f918"/>
                </a:cxn>
                <a:cxn ang="f548">
                  <a:pos x="f919" y="f920"/>
                </a:cxn>
                <a:cxn ang="f548">
                  <a:pos x="f921" y="f922"/>
                </a:cxn>
                <a:cxn ang="f548">
                  <a:pos x="f923" y="f924"/>
                </a:cxn>
                <a:cxn ang="f548">
                  <a:pos x="f925" y="f926"/>
                </a:cxn>
                <a:cxn ang="f548">
                  <a:pos x="f927" y="f928"/>
                </a:cxn>
                <a:cxn ang="f548">
                  <a:pos x="f929" y="f930"/>
                </a:cxn>
                <a:cxn ang="f548">
                  <a:pos x="f931" y="f932"/>
                </a:cxn>
                <a:cxn ang="f548">
                  <a:pos x="f933" y="f934"/>
                </a:cxn>
                <a:cxn ang="f548">
                  <a:pos x="f935" y="f936"/>
                </a:cxn>
                <a:cxn ang="f548">
                  <a:pos x="f937" y="f938"/>
                </a:cxn>
                <a:cxn ang="f548">
                  <a:pos x="f939" y="f940"/>
                </a:cxn>
                <a:cxn ang="f548">
                  <a:pos x="f941" y="f942"/>
                </a:cxn>
                <a:cxn ang="f548">
                  <a:pos x="f943" y="f944"/>
                </a:cxn>
                <a:cxn ang="f548">
                  <a:pos x="f945" y="f946"/>
                </a:cxn>
                <a:cxn ang="f548">
                  <a:pos x="f907" y="f947"/>
                </a:cxn>
                <a:cxn ang="f548">
                  <a:pos x="f948" y="f949"/>
                </a:cxn>
                <a:cxn ang="f548">
                  <a:pos x="f950" y="f951"/>
                </a:cxn>
                <a:cxn ang="f548">
                  <a:pos x="f952" y="f953"/>
                </a:cxn>
                <a:cxn ang="f548">
                  <a:pos x="f954" y="f955"/>
                </a:cxn>
                <a:cxn ang="f548">
                  <a:pos x="f956" y="f957"/>
                </a:cxn>
                <a:cxn ang="f548">
                  <a:pos x="f958" y="f959"/>
                </a:cxn>
                <a:cxn ang="f548">
                  <a:pos x="f960" y="f961"/>
                </a:cxn>
                <a:cxn ang="f548">
                  <a:pos x="f962" y="f963"/>
                </a:cxn>
                <a:cxn ang="f548">
                  <a:pos x="f964" y="f965"/>
                </a:cxn>
                <a:cxn ang="f548">
                  <a:pos x="f966" y="f967"/>
                </a:cxn>
                <a:cxn ang="f548">
                  <a:pos x="f968" y="f969"/>
                </a:cxn>
                <a:cxn ang="f548">
                  <a:pos x="f970" y="f971"/>
                </a:cxn>
                <a:cxn ang="f548">
                  <a:pos x="f972" y="f973"/>
                </a:cxn>
                <a:cxn ang="f548">
                  <a:pos x="f974" y="f975"/>
                </a:cxn>
                <a:cxn ang="f548">
                  <a:pos x="f976" y="f977"/>
                </a:cxn>
                <a:cxn ang="f548">
                  <a:pos x="f978" y="f979"/>
                </a:cxn>
                <a:cxn ang="f548">
                  <a:pos x="f980" y="f981"/>
                </a:cxn>
                <a:cxn ang="f548">
                  <a:pos x="f982" y="f979"/>
                </a:cxn>
                <a:cxn ang="f548">
                  <a:pos x="f983" y="f977"/>
                </a:cxn>
                <a:cxn ang="f548">
                  <a:pos x="f984" y="f985"/>
                </a:cxn>
                <a:cxn ang="f548">
                  <a:pos x="f986" y="f987"/>
                </a:cxn>
                <a:cxn ang="f548">
                  <a:pos x="f988" y="f989"/>
                </a:cxn>
                <a:cxn ang="f548">
                  <a:pos x="f990" y="f991"/>
                </a:cxn>
                <a:cxn ang="f548">
                  <a:pos x="f992" y="f993"/>
                </a:cxn>
                <a:cxn ang="f548">
                  <a:pos x="f994" y="f995"/>
                </a:cxn>
                <a:cxn ang="f548">
                  <a:pos x="f996" y="f997"/>
                </a:cxn>
                <a:cxn ang="f548">
                  <a:pos x="f998" y="f999"/>
                </a:cxn>
                <a:cxn ang="f548">
                  <a:pos x="f1000" y="f1001"/>
                </a:cxn>
                <a:cxn ang="f548">
                  <a:pos x="f1002" y="f1003"/>
                </a:cxn>
                <a:cxn ang="f548">
                  <a:pos x="f1004" y="f1005"/>
                </a:cxn>
                <a:cxn ang="f548">
                  <a:pos x="f956" y="f1006"/>
                </a:cxn>
              </a:cxnLst>
              <a:rect l="f853" t="f856" r="f854" b="f855"/>
              <a:pathLst>
                <a:path w="1502235" h="4450080">
                  <a:moveTo>
                    <a:pt x="f8" y="f7"/>
                  </a:moveTo>
                  <a:cubicBezTo>
                    <a:pt x="f8" y="f9"/>
                    <a:pt x="f10" y="f11"/>
                    <a:pt x="f12" y="f13"/>
                  </a:cubicBezTo>
                  <a:cubicBezTo>
                    <a:pt x="f14" y="f15"/>
                    <a:pt x="f16" y="f17"/>
                    <a:pt x="f18" y="f19"/>
                  </a:cubicBezTo>
                  <a:cubicBezTo>
                    <a:pt x="f20" y="f21"/>
                    <a:pt x="f22" y="f23"/>
                    <a:pt x="f24" y="f25"/>
                  </a:cubicBezTo>
                  <a:lnTo>
                    <a:pt x="f26" y="f27"/>
                  </a:lnTo>
                  <a:lnTo>
                    <a:pt x="f28" y="f29"/>
                  </a:lnTo>
                  <a:cubicBezTo>
                    <a:pt x="f30" y="f31"/>
                    <a:pt x="f32" y="f33"/>
                    <a:pt x="f34" y="f35"/>
                  </a:cubicBezTo>
                  <a:cubicBezTo>
                    <a:pt x="f36" y="f37"/>
                    <a:pt x="f38" y="f39"/>
                    <a:pt x="f40" y="f41"/>
                  </a:cubicBezTo>
                  <a:lnTo>
                    <a:pt x="f42" y="f43"/>
                  </a:lnTo>
                  <a:lnTo>
                    <a:pt x="f44" y="f45"/>
                  </a:lnTo>
                  <a:cubicBezTo>
                    <a:pt x="f46" y="f47"/>
                    <a:pt x="f48" y="f49"/>
                    <a:pt x="f50" y="f51"/>
                  </a:cubicBezTo>
                  <a:lnTo>
                    <a:pt x="f52" y="f53"/>
                  </a:lnTo>
                  <a:cubicBezTo>
                    <a:pt x="f54" y="f55"/>
                    <a:pt x="f56" y="f57"/>
                    <a:pt x="f58" y="f59"/>
                  </a:cubicBezTo>
                  <a:cubicBezTo>
                    <a:pt x="f60" y="f61"/>
                    <a:pt x="f62" y="f63"/>
                    <a:pt x="f64" y="f65"/>
                  </a:cubicBezTo>
                  <a:cubicBezTo>
                    <a:pt x="f66" y="f67"/>
                    <a:pt x="f6" y="f68"/>
                    <a:pt x="f6" y="f69"/>
                  </a:cubicBezTo>
                  <a:lnTo>
                    <a:pt x="f70" y="f71"/>
                  </a:lnTo>
                  <a:cubicBezTo>
                    <a:pt x="f72" y="f73"/>
                    <a:pt x="f74" y="f75"/>
                    <a:pt x="f76" y="f77"/>
                  </a:cubicBezTo>
                  <a:cubicBezTo>
                    <a:pt x="f78" y="f79"/>
                    <a:pt x="f80" y="f81"/>
                    <a:pt x="f82" y="f83"/>
                  </a:cubicBezTo>
                  <a:cubicBezTo>
                    <a:pt x="f56" y="f84"/>
                    <a:pt x="f85" y="f86"/>
                    <a:pt x="f87" y="f88"/>
                  </a:cubicBezTo>
                  <a:cubicBezTo>
                    <a:pt x="f89" y="f90"/>
                    <a:pt x="f91" y="f92"/>
                    <a:pt x="f93" y="f94"/>
                  </a:cubicBezTo>
                  <a:cubicBezTo>
                    <a:pt x="f95" y="f96"/>
                    <a:pt x="f97" y="f98"/>
                    <a:pt x="f22" y="f99"/>
                  </a:cubicBezTo>
                  <a:cubicBezTo>
                    <a:pt x="f100" y="f101"/>
                    <a:pt x="f102" y="f103"/>
                    <a:pt x="f104" y="f105"/>
                  </a:cubicBezTo>
                  <a:cubicBezTo>
                    <a:pt x="f106" y="f107"/>
                    <a:pt x="f108" y="f109"/>
                    <a:pt x="f110" y="f96"/>
                  </a:cubicBezTo>
                  <a:cubicBezTo>
                    <a:pt x="f111" y="f112"/>
                    <a:pt x="f113" y="f114"/>
                    <a:pt x="f115" y="f116"/>
                  </a:cubicBezTo>
                  <a:cubicBezTo>
                    <a:pt x="f117" y="f118"/>
                    <a:pt x="f119" y="f120"/>
                    <a:pt x="f121" y="f122"/>
                  </a:cubicBezTo>
                  <a:cubicBezTo>
                    <a:pt x="f123" y="f124"/>
                    <a:pt x="f125" y="f126"/>
                    <a:pt x="f127" y="f128"/>
                  </a:cubicBezTo>
                  <a:cubicBezTo>
                    <a:pt x="f129" y="f130"/>
                    <a:pt x="f129" y="f131"/>
                    <a:pt x="f132" y="f133"/>
                  </a:cubicBezTo>
                  <a:cubicBezTo>
                    <a:pt x="f134" y="f135"/>
                    <a:pt x="f136" y="f137"/>
                    <a:pt x="f138" y="f139"/>
                  </a:cubicBezTo>
                  <a:cubicBezTo>
                    <a:pt x="f140" y="f141"/>
                    <a:pt x="f142" y="f143"/>
                    <a:pt x="f144" y="f145"/>
                  </a:cubicBezTo>
                  <a:cubicBezTo>
                    <a:pt x="f146" y="f147"/>
                    <a:pt x="f148" y="f149"/>
                    <a:pt x="f150" y="f151"/>
                  </a:cubicBezTo>
                  <a:cubicBezTo>
                    <a:pt x="f152" y="f153"/>
                    <a:pt x="f154" y="f155"/>
                    <a:pt x="f156" y="f157"/>
                  </a:cubicBezTo>
                  <a:cubicBezTo>
                    <a:pt x="f158" y="f159"/>
                    <a:pt x="f160" y="f157"/>
                    <a:pt x="f161" y="f162"/>
                  </a:cubicBezTo>
                  <a:cubicBezTo>
                    <a:pt x="f163" y="f164"/>
                    <a:pt x="f102" y="f165"/>
                    <a:pt x="f166" y="f167"/>
                  </a:cubicBezTo>
                  <a:cubicBezTo>
                    <a:pt x="f168" y="f169"/>
                    <a:pt x="f100"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239" y="f240"/>
                    <a:pt x="f241" y="f242"/>
                    <a:pt x="f127"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166" y="f268"/>
                    <a:pt x="f269" y="f270"/>
                    <a:pt x="f258" y="f271"/>
                  </a:cubicBezTo>
                  <a:cubicBezTo>
                    <a:pt x="f272" y="f273"/>
                    <a:pt x="f274" y="f275"/>
                    <a:pt x="f276" y="f277"/>
                  </a:cubicBezTo>
                  <a:cubicBezTo>
                    <a:pt x="f278" y="f279"/>
                    <a:pt x="f280" y="f226"/>
                    <a:pt x="f281" y="f282"/>
                  </a:cubicBezTo>
                  <a:cubicBezTo>
                    <a:pt x="f283" y="f284"/>
                    <a:pt x="f285" y="f286"/>
                    <a:pt x="f287" y="f288"/>
                  </a:cubicBezTo>
                  <a:cubicBezTo>
                    <a:pt x="f289" y="f290"/>
                    <a:pt x="f291" y="f292"/>
                    <a:pt x="f293" y="f294"/>
                  </a:cubicBezTo>
                  <a:cubicBezTo>
                    <a:pt x="f295" y="f296"/>
                    <a:pt x="f297" y="f298"/>
                    <a:pt x="f299" y="f300"/>
                  </a:cubicBezTo>
                  <a:cubicBezTo>
                    <a:pt x="f301" y="f302"/>
                    <a:pt x="f303" y="f304"/>
                    <a:pt x="f305" y="f306"/>
                  </a:cubicBezTo>
                  <a:cubicBezTo>
                    <a:pt x="f307" y="f308"/>
                    <a:pt x="f309" y="f310"/>
                    <a:pt x="f311" y="f312"/>
                  </a:cubicBezTo>
                  <a:cubicBezTo>
                    <a:pt x="f313" y="f314"/>
                    <a:pt x="f315" y="f316"/>
                    <a:pt x="f317" y="f318"/>
                  </a:cubicBezTo>
                  <a:cubicBezTo>
                    <a:pt x="f319" y="f320"/>
                    <a:pt x="f321" y="f322"/>
                    <a:pt x="f323" y="f324"/>
                  </a:cubicBezTo>
                  <a:cubicBezTo>
                    <a:pt x="f325" y="f326"/>
                    <a:pt x="f327" y="f328"/>
                    <a:pt x="f329" y="f330"/>
                  </a:cubicBezTo>
                  <a:cubicBezTo>
                    <a:pt x="f331" y="f332"/>
                    <a:pt x="f333" y="f332"/>
                    <a:pt x="f334" y="f218"/>
                  </a:cubicBezTo>
                  <a:lnTo>
                    <a:pt x="f335" y="f336"/>
                  </a:lnTo>
                  <a:lnTo>
                    <a:pt x="f337" y="f218"/>
                  </a:lnTo>
                  <a:cubicBezTo>
                    <a:pt x="f110" y="f332"/>
                    <a:pt x="f338" y="f332"/>
                    <a:pt x="f339" y="f330"/>
                  </a:cubicBezTo>
                  <a:cubicBezTo>
                    <a:pt x="f340" y="f328"/>
                    <a:pt x="f341" y="f326"/>
                    <a:pt x="f342" y="f343"/>
                  </a:cubicBezTo>
                  <a:cubicBezTo>
                    <a:pt x="f344" y="f345"/>
                    <a:pt x="f346" y="f347"/>
                    <a:pt x="f348" y="f349"/>
                  </a:cubicBezTo>
                  <a:cubicBezTo>
                    <a:pt x="f205" y="f350"/>
                    <a:pt x="f351" y="f352"/>
                    <a:pt x="f353" y="f354"/>
                  </a:cubicBezTo>
                  <a:cubicBezTo>
                    <a:pt x="f355" y="f356"/>
                    <a:pt x="f357" y="f358"/>
                    <a:pt x="f359" y="f360"/>
                  </a:cubicBezTo>
                  <a:cubicBezTo>
                    <a:pt x="f361" y="f362"/>
                    <a:pt x="f363" y="f364"/>
                    <a:pt x="f209" y="f365"/>
                  </a:cubicBezTo>
                  <a:cubicBezTo>
                    <a:pt x="f366" y="f367"/>
                    <a:pt x="f368" y="f369"/>
                    <a:pt x="f370" y="f371"/>
                  </a:cubicBezTo>
                  <a:cubicBezTo>
                    <a:pt x="f372" y="f373"/>
                    <a:pt x="f374" y="f375"/>
                    <a:pt x="f376" y="f377"/>
                  </a:cubicBezTo>
                  <a:lnTo>
                    <a:pt x="f378" y="f379"/>
                  </a:lnTo>
                  <a:lnTo>
                    <a:pt x="f380" y="f381"/>
                  </a:lnTo>
                  <a:lnTo>
                    <a:pt x="f382" y="f383"/>
                  </a:lnTo>
                  <a:lnTo>
                    <a:pt x="f384" y="f385"/>
                  </a:lnTo>
                  <a:lnTo>
                    <a:pt x="f258" y="f5"/>
                  </a:lnTo>
                </a:path>
              </a:pathLst>
            </a:custGeom>
            <a:noFill/>
            <a:ln w="126744"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
          <p:nvSpPr>
            <p:cNvPr id="8" name="Frihandsfigur: Form 14">
              <a:extLst>
                <a:ext uri="{FF2B5EF4-FFF2-40B4-BE49-F238E27FC236}">
                  <a16:creationId xmlns:a16="http://schemas.microsoft.com/office/drawing/2014/main" id="{81C0CA77-5EF9-56CD-AF9D-959B5A8EBDD6}"/>
                </a:ext>
              </a:extLst>
            </p:cNvPr>
            <p:cNvSpPr/>
            <p:nvPr/>
          </p:nvSpPr>
          <p:spPr>
            <a:xfrm rot="5399996" flipH="1">
              <a:off x="3841842" y="4978058"/>
              <a:ext cx="681173" cy="550541"/>
            </a:xfrm>
            <a:custGeom>
              <a:avLst/>
              <a:gdLst>
                <a:gd name="f0" fmla="val 10800000"/>
                <a:gd name="f1" fmla="val 5400000"/>
                <a:gd name="f2" fmla="val 180"/>
                <a:gd name="f3" fmla="val w"/>
                <a:gd name="f4" fmla="val h"/>
                <a:gd name="f5" fmla="val 0"/>
                <a:gd name="f6" fmla="val 660082"/>
                <a:gd name="f7" fmla="val 550545"/>
                <a:gd name="f8" fmla="val 588645"/>
                <a:gd name="f9" fmla="val 205740"/>
                <a:gd name="f10" fmla="val 546735"/>
                <a:gd name="f11" fmla="val 340042"/>
                <a:gd name="f12" fmla="val 42863"/>
                <a:gd name="f13" fmla="val 112395"/>
                <a:gd name="f14" fmla="+- 0 0 -90"/>
                <a:gd name="f15" fmla="*/ f3 1 660082"/>
                <a:gd name="f16" fmla="*/ f4 1 550545"/>
                <a:gd name="f17" fmla="val f5"/>
                <a:gd name="f18" fmla="val f6"/>
                <a:gd name="f19" fmla="val f7"/>
                <a:gd name="f20" fmla="*/ f14 f0 1"/>
                <a:gd name="f21" fmla="+- f19 0 f17"/>
                <a:gd name="f22" fmla="+- f18 0 f17"/>
                <a:gd name="f23" fmla="*/ f20 1 f2"/>
                <a:gd name="f24" fmla="*/ f22 1 660082"/>
                <a:gd name="f25" fmla="*/ f21 1 550545"/>
                <a:gd name="f26" fmla="*/ 660082 f22 1"/>
                <a:gd name="f27" fmla="*/ 550545 f21 1"/>
                <a:gd name="f28" fmla="*/ 588645 f22 1"/>
                <a:gd name="f29" fmla="*/ 205740 f21 1"/>
                <a:gd name="f30" fmla="*/ 546735 f22 1"/>
                <a:gd name="f31" fmla="*/ 0 f21 1"/>
                <a:gd name="f32" fmla="*/ 340042 f22 1"/>
                <a:gd name="f33" fmla="*/ 42863 f21 1"/>
                <a:gd name="f34" fmla="*/ 0 f22 1"/>
                <a:gd name="f35" fmla="*/ 112395 f21 1"/>
                <a:gd name="f36" fmla="+- f23 0 f1"/>
                <a:gd name="f37" fmla="*/ f26 1 660082"/>
                <a:gd name="f38" fmla="*/ f27 1 550545"/>
                <a:gd name="f39" fmla="*/ f28 1 660082"/>
                <a:gd name="f40" fmla="*/ f29 1 550545"/>
                <a:gd name="f41" fmla="*/ f30 1 660082"/>
                <a:gd name="f42" fmla="*/ f31 1 550545"/>
                <a:gd name="f43" fmla="*/ f32 1 660082"/>
                <a:gd name="f44" fmla="*/ f33 1 550545"/>
                <a:gd name="f45" fmla="*/ f34 1 660082"/>
                <a:gd name="f46" fmla="*/ f35 1 550545"/>
                <a:gd name="f47" fmla="*/ f17 1 f24"/>
                <a:gd name="f48" fmla="*/ f18 1 f24"/>
                <a:gd name="f49" fmla="*/ f17 1 f25"/>
                <a:gd name="f50" fmla="*/ f19 1 f25"/>
                <a:gd name="f51" fmla="*/ f37 1 f24"/>
                <a:gd name="f52" fmla="*/ f38 1 f25"/>
                <a:gd name="f53" fmla="*/ f39 1 f24"/>
                <a:gd name="f54" fmla="*/ f40 1 f25"/>
                <a:gd name="f55" fmla="*/ f41 1 f24"/>
                <a:gd name="f56" fmla="*/ f42 1 f25"/>
                <a:gd name="f57" fmla="*/ f43 1 f24"/>
                <a:gd name="f58" fmla="*/ f44 1 f25"/>
                <a:gd name="f59" fmla="*/ f45 1 f24"/>
                <a:gd name="f60" fmla="*/ f46 1 f25"/>
                <a:gd name="f61" fmla="*/ f47 f15 1"/>
                <a:gd name="f62" fmla="*/ f48 f15 1"/>
                <a:gd name="f63" fmla="*/ f50 f16 1"/>
                <a:gd name="f64" fmla="*/ f49 f16 1"/>
                <a:gd name="f65" fmla="*/ f51 f15 1"/>
                <a:gd name="f66" fmla="*/ f52 f16 1"/>
                <a:gd name="f67" fmla="*/ f53 f15 1"/>
                <a:gd name="f68" fmla="*/ f54 f16 1"/>
                <a:gd name="f69" fmla="*/ f55 f15 1"/>
                <a:gd name="f70" fmla="*/ f56 f16 1"/>
                <a:gd name="f71" fmla="*/ f57 f15 1"/>
                <a:gd name="f72" fmla="*/ f58 f16 1"/>
                <a:gd name="f73" fmla="*/ f59 f15 1"/>
                <a:gd name="f74" fmla="*/ f60 f16 1"/>
              </a:gdLst>
              <a:ahLst/>
              <a:cxnLst>
                <a:cxn ang="3cd4">
                  <a:pos x="hc" y="t"/>
                </a:cxn>
                <a:cxn ang="0">
                  <a:pos x="r" y="vc"/>
                </a:cxn>
                <a:cxn ang="cd4">
                  <a:pos x="hc" y="b"/>
                </a:cxn>
                <a:cxn ang="cd2">
                  <a:pos x="l" y="vc"/>
                </a:cxn>
                <a:cxn ang="f36">
                  <a:pos x="f65" y="f66"/>
                </a:cxn>
                <a:cxn ang="f36">
                  <a:pos x="f67" y="f68"/>
                </a:cxn>
                <a:cxn ang="f36">
                  <a:pos x="f69" y="f70"/>
                </a:cxn>
                <a:cxn ang="f36">
                  <a:pos x="f71" y="f72"/>
                </a:cxn>
                <a:cxn ang="f36">
                  <a:pos x="f73" y="f74"/>
                </a:cxn>
              </a:cxnLst>
              <a:rect l="f61" t="f64" r="f62" b="f63"/>
              <a:pathLst>
                <a:path w="660082" h="550545">
                  <a:moveTo>
                    <a:pt x="f6" y="f7"/>
                  </a:moveTo>
                  <a:lnTo>
                    <a:pt x="f8" y="f9"/>
                  </a:lnTo>
                  <a:lnTo>
                    <a:pt x="f10" y="f5"/>
                  </a:lnTo>
                  <a:lnTo>
                    <a:pt x="f11" y="f12"/>
                  </a:lnTo>
                  <a:lnTo>
                    <a:pt x="f5" y="f13"/>
                  </a:lnTo>
                </a:path>
              </a:pathLst>
            </a:custGeom>
            <a:noFill/>
            <a:ln w="126744"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grpSp>
      <p:sp>
        <p:nvSpPr>
          <p:cNvPr id="9" name="Rubrik 8">
            <a:extLst>
              <a:ext uri="{FF2B5EF4-FFF2-40B4-BE49-F238E27FC236}">
                <a16:creationId xmlns:a16="http://schemas.microsoft.com/office/drawing/2014/main" id="{C28DA6BC-93AD-0040-6EA9-3DE8F2B08954}"/>
              </a:ext>
            </a:extLst>
          </p:cNvPr>
          <p:cNvSpPr>
            <a:spLocks noGrp="1"/>
          </p:cNvSpPr>
          <p:nvPr>
            <p:ph type="ctrTitle"/>
          </p:nvPr>
        </p:nvSpPr>
        <p:spPr>
          <a:xfrm>
            <a:off x="290976" y="501715"/>
            <a:ext cx="8773516" cy="2387600"/>
          </a:xfrm>
        </p:spPr>
        <p:txBody>
          <a:bodyPr anchor="b"/>
          <a:lstStyle>
            <a:lvl1pPr algn="l">
              <a:defRPr sz="6000"/>
            </a:lvl1pPr>
          </a:lstStyle>
          <a:p>
            <a:r>
              <a:rPr lang="sv-SE"/>
              <a:t>Klicka här för att ändra mall för rubrikformat</a:t>
            </a:r>
          </a:p>
        </p:txBody>
      </p:sp>
    </p:spTree>
    <p:extLst>
      <p:ext uri="{BB962C8B-B14F-4D97-AF65-F5344CB8AC3E}">
        <p14:creationId xmlns:p14="http://schemas.microsoft.com/office/powerpoint/2010/main" val="3393821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9E19F20A-7D61-6A76-56A2-3FB317A63F0E}"/>
              </a:ext>
            </a:extLst>
          </p:cNvPr>
          <p:cNvSpPr txBox="1">
            <a:spLocks noGrp="1"/>
          </p:cNvSpPr>
          <p:nvPr>
            <p:ph idx="4294967295"/>
          </p:nvPr>
        </p:nvSpPr>
        <p:spPr/>
        <p:txBody>
          <a:bodyPr/>
          <a:lstStyle>
            <a:lvl1pPr>
              <a:buSzPts val="2799"/>
              <a:buBlip>
                <a:blip r:embed="rId2"/>
              </a:buBlip>
              <a:defRPr/>
            </a:lvl1pPr>
            <a:lvl2pPr>
              <a:buSzPts val="2399"/>
              <a:buBlip>
                <a:blip r:embed="rId2"/>
              </a:buBlip>
              <a:defRPr/>
            </a:lvl2pPr>
            <a:lvl3pPr>
              <a:buSzPts val="1999"/>
              <a:buBlip>
                <a:blip r:embed="rId2"/>
              </a:buBlip>
              <a:defRPr/>
            </a:lvl3pPr>
            <a:lvl4pPr>
              <a:buSzPts val="1800"/>
              <a:buBlip>
                <a:blip r:embed="rId2"/>
              </a:buBlip>
              <a:defRPr/>
            </a:lvl4pPr>
            <a:lvl5pPr>
              <a:buSzPts val="1800"/>
              <a:buBlip>
                <a:blip r:embed="rId2"/>
              </a:buBlip>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3">
            <a:extLst>
              <a:ext uri="{FF2B5EF4-FFF2-40B4-BE49-F238E27FC236}">
                <a16:creationId xmlns:a16="http://schemas.microsoft.com/office/drawing/2014/main" id="{8708AAEF-59C9-4F31-B684-CBAED7BF45B3}"/>
              </a:ext>
            </a:extLst>
          </p:cNvPr>
          <p:cNvSpPr txBox="1">
            <a:spLocks noGrp="1"/>
          </p:cNvSpPr>
          <p:nvPr>
            <p:ph type="dt" sz="half" idx="7"/>
          </p:nvPr>
        </p:nvSpPr>
        <p:spPr/>
        <p:txBody>
          <a:bodyPr/>
          <a:lstStyle>
            <a:lvl1pPr>
              <a:defRPr/>
            </a:lvl1pPr>
          </a:lstStyle>
          <a:p>
            <a:pPr lvl="0"/>
            <a:fld id="{F7D22F26-9AA3-4CF7-9CED-AFA9021C66B2}" type="datetime2">
              <a:rPr lang="sv-SE" smtClean="0"/>
              <a:t>måndag den 30 mars 2026</a:t>
            </a:fld>
            <a:endParaRPr lang="sv-SE"/>
          </a:p>
        </p:txBody>
      </p:sp>
      <p:sp>
        <p:nvSpPr>
          <p:cNvPr id="4" name="Platshållare för sidfot 4">
            <a:extLst>
              <a:ext uri="{FF2B5EF4-FFF2-40B4-BE49-F238E27FC236}">
                <a16:creationId xmlns:a16="http://schemas.microsoft.com/office/drawing/2014/main" id="{6C2308F8-4ACF-F5D2-5D67-171E413BDE5B}"/>
              </a:ext>
            </a:extLst>
          </p:cNvPr>
          <p:cNvSpPr txBox="1">
            <a:spLocks noGrp="1"/>
          </p:cNvSpPr>
          <p:nvPr>
            <p:ph type="ftr" sz="quarter" idx="9"/>
          </p:nvPr>
        </p:nvSpPr>
        <p:spPr/>
        <p:txBody>
          <a:bodyPr/>
          <a:lstStyle>
            <a:lvl1pPr>
              <a:defRPr/>
            </a:lvl1pPr>
          </a:lstStyle>
          <a:p>
            <a:pPr lvl="0"/>
            <a:r>
              <a:rPr lang="sv-SE"/>
              <a:t>Makroekonomiska läget mars 2026</a:t>
            </a:r>
          </a:p>
        </p:txBody>
      </p:sp>
      <p:sp>
        <p:nvSpPr>
          <p:cNvPr id="5" name="Platshållare för bildnummer 5">
            <a:extLst>
              <a:ext uri="{FF2B5EF4-FFF2-40B4-BE49-F238E27FC236}">
                <a16:creationId xmlns:a16="http://schemas.microsoft.com/office/drawing/2014/main" id="{D102C806-97AD-9E1D-489D-B53397A7E013}"/>
              </a:ext>
            </a:extLst>
          </p:cNvPr>
          <p:cNvSpPr txBox="1">
            <a:spLocks noGrp="1"/>
          </p:cNvSpPr>
          <p:nvPr>
            <p:ph type="sldNum" sz="quarter" idx="8"/>
          </p:nvPr>
        </p:nvSpPr>
        <p:spPr/>
        <p:txBody>
          <a:bodyPr/>
          <a:lstStyle>
            <a:lvl1pPr>
              <a:defRPr/>
            </a:lvl1pPr>
          </a:lstStyle>
          <a:p>
            <a:pPr lvl="0"/>
            <a:fld id="{7237D52D-482B-FD45-A5CD-E7326AC07CC9}" type="slidenum">
              <a:t>‹#›</a:t>
            </a:fld>
            <a:endParaRPr lang="sv-SE"/>
          </a:p>
        </p:txBody>
      </p:sp>
      <p:sp>
        <p:nvSpPr>
          <p:cNvPr id="6" name="Rubrik 5">
            <a:extLst>
              <a:ext uri="{FF2B5EF4-FFF2-40B4-BE49-F238E27FC236}">
                <a16:creationId xmlns:a16="http://schemas.microsoft.com/office/drawing/2014/main" id="{AA0585FB-BDFE-04E1-CF53-076C8FAC24F9}"/>
              </a:ext>
            </a:extLst>
          </p:cNvPr>
          <p:cNvSpPr>
            <a:spLocks noGrp="1"/>
          </p:cNvSpPr>
          <p:nvPr>
            <p:ph type="title"/>
          </p:nvPr>
        </p:nvSpPr>
        <p:spPr>
          <a:xfrm>
            <a:off x="301486" y="365125"/>
            <a:ext cx="8648696" cy="1325563"/>
          </a:xfrm>
        </p:spPr>
        <p:txBody>
          <a:bodyPr/>
          <a:lstStyle/>
          <a:p>
            <a:r>
              <a:rPr lang="sv-SE"/>
              <a:t>Klicka här för att ändra mall för rubrikformat</a:t>
            </a:r>
          </a:p>
        </p:txBody>
      </p:sp>
    </p:spTree>
    <p:extLst>
      <p:ext uri="{BB962C8B-B14F-4D97-AF65-F5344CB8AC3E}">
        <p14:creationId xmlns:p14="http://schemas.microsoft.com/office/powerpoint/2010/main" val="23987762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två delar">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694C9633-A2B7-C3F3-A0A7-4106FB373C31}"/>
              </a:ext>
            </a:extLst>
          </p:cNvPr>
          <p:cNvSpPr txBox="1">
            <a:spLocks noGrp="1"/>
          </p:cNvSpPr>
          <p:nvPr>
            <p:ph idx="1"/>
          </p:nvPr>
        </p:nvSpPr>
        <p:spPr>
          <a:xfrm>
            <a:off x="301486" y="1829202"/>
            <a:ext cx="5183184" cy="3938585"/>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D0F4FE0D-87D3-9988-EBDB-0C970FE69E82}"/>
              </a:ext>
            </a:extLst>
          </p:cNvPr>
          <p:cNvSpPr txBox="1">
            <a:spLocks noGrp="1"/>
          </p:cNvSpPr>
          <p:nvPr>
            <p:ph idx="2"/>
          </p:nvPr>
        </p:nvSpPr>
        <p:spPr>
          <a:xfrm>
            <a:off x="5643429" y="1829202"/>
            <a:ext cx="5183184" cy="3938585"/>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4">
            <a:extLst>
              <a:ext uri="{FF2B5EF4-FFF2-40B4-BE49-F238E27FC236}">
                <a16:creationId xmlns:a16="http://schemas.microsoft.com/office/drawing/2014/main" id="{0EB5FB2B-F2E1-D02E-B8B5-AE3AC1B6AA44}"/>
              </a:ext>
            </a:extLst>
          </p:cNvPr>
          <p:cNvSpPr txBox="1">
            <a:spLocks noGrp="1"/>
          </p:cNvSpPr>
          <p:nvPr>
            <p:ph type="dt" sz="half" idx="7"/>
          </p:nvPr>
        </p:nvSpPr>
        <p:spPr/>
        <p:txBody>
          <a:bodyPr/>
          <a:lstStyle>
            <a:lvl1pPr>
              <a:defRPr/>
            </a:lvl1pPr>
          </a:lstStyle>
          <a:p>
            <a:pPr lvl="0"/>
            <a:fld id="{8A61B0CB-6BEB-40CD-81FA-7244063A4367}" type="datetime2">
              <a:rPr lang="sv-SE" smtClean="0"/>
              <a:t>måndag den 30 mars 2026</a:t>
            </a:fld>
            <a:endParaRPr lang="sv-SE"/>
          </a:p>
        </p:txBody>
      </p:sp>
      <p:sp>
        <p:nvSpPr>
          <p:cNvPr id="5" name="Platshållare för sidfot 5">
            <a:extLst>
              <a:ext uri="{FF2B5EF4-FFF2-40B4-BE49-F238E27FC236}">
                <a16:creationId xmlns:a16="http://schemas.microsoft.com/office/drawing/2014/main" id="{2C81A418-E7F9-28DE-1C3E-4E935E85B859}"/>
              </a:ext>
            </a:extLst>
          </p:cNvPr>
          <p:cNvSpPr txBox="1">
            <a:spLocks noGrp="1"/>
          </p:cNvSpPr>
          <p:nvPr>
            <p:ph type="ftr" sz="quarter" idx="9"/>
          </p:nvPr>
        </p:nvSpPr>
        <p:spPr/>
        <p:txBody>
          <a:bodyPr/>
          <a:lstStyle>
            <a:lvl1pPr>
              <a:defRPr/>
            </a:lvl1pPr>
          </a:lstStyle>
          <a:p>
            <a:pPr lvl="0"/>
            <a:r>
              <a:rPr lang="sv-SE"/>
              <a:t>Makroekonomiska läget mars 2026</a:t>
            </a:r>
          </a:p>
        </p:txBody>
      </p:sp>
      <p:sp>
        <p:nvSpPr>
          <p:cNvPr id="6" name="Platshållare för bildnummer 6">
            <a:extLst>
              <a:ext uri="{FF2B5EF4-FFF2-40B4-BE49-F238E27FC236}">
                <a16:creationId xmlns:a16="http://schemas.microsoft.com/office/drawing/2014/main" id="{C9296BF5-877F-84D7-4975-EDFFEA2B1A92}"/>
              </a:ext>
            </a:extLst>
          </p:cNvPr>
          <p:cNvSpPr txBox="1">
            <a:spLocks noGrp="1"/>
          </p:cNvSpPr>
          <p:nvPr>
            <p:ph type="sldNum" sz="quarter" idx="8"/>
          </p:nvPr>
        </p:nvSpPr>
        <p:spPr/>
        <p:txBody>
          <a:bodyPr/>
          <a:lstStyle>
            <a:lvl1pPr>
              <a:defRPr/>
            </a:lvl1pPr>
          </a:lstStyle>
          <a:p>
            <a:pPr lvl="0"/>
            <a:fld id="{BFF1B5C1-5936-444B-879C-FFADBB0D9CD9}" type="slidenum">
              <a:t>‹#›</a:t>
            </a:fld>
            <a:endParaRPr lang="sv-SE"/>
          </a:p>
        </p:txBody>
      </p:sp>
      <p:sp>
        <p:nvSpPr>
          <p:cNvPr id="7" name="Rubrik 5">
            <a:extLst>
              <a:ext uri="{FF2B5EF4-FFF2-40B4-BE49-F238E27FC236}">
                <a16:creationId xmlns:a16="http://schemas.microsoft.com/office/drawing/2014/main" id="{EC1091DB-79E1-ED06-B431-2006E1AEA8F7}"/>
              </a:ext>
            </a:extLst>
          </p:cNvPr>
          <p:cNvSpPr>
            <a:spLocks noGrp="1"/>
          </p:cNvSpPr>
          <p:nvPr>
            <p:ph type="title"/>
          </p:nvPr>
        </p:nvSpPr>
        <p:spPr>
          <a:xfrm>
            <a:off x="301485" y="365125"/>
            <a:ext cx="10525127" cy="1325563"/>
          </a:xfrm>
        </p:spPr>
        <p:txBody>
          <a:bodyPr/>
          <a:lstStyle/>
          <a:p>
            <a:r>
              <a:rPr lang="sv-SE"/>
              <a:t>Klicka här för att ändra mall för rubrikformat</a:t>
            </a:r>
          </a:p>
        </p:txBody>
      </p:sp>
    </p:spTree>
    <p:extLst>
      <p:ext uri="{BB962C8B-B14F-4D97-AF65-F5344CB8AC3E}">
        <p14:creationId xmlns:p14="http://schemas.microsoft.com/office/powerpoint/2010/main" val="994131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med underrubriker">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FD328805-06A5-9AE3-45E1-A6E25F9D7228}"/>
              </a:ext>
            </a:extLst>
          </p:cNvPr>
          <p:cNvSpPr txBox="1">
            <a:spLocks noGrp="1"/>
          </p:cNvSpPr>
          <p:nvPr>
            <p:ph type="body" idx="4294967295"/>
          </p:nvPr>
        </p:nvSpPr>
        <p:spPr>
          <a:xfrm>
            <a:off x="301486" y="1829202"/>
            <a:ext cx="5157782" cy="823910"/>
          </a:xfrm>
        </p:spPr>
        <p:txBody>
          <a:bodyPr anchor="b"/>
          <a:lstStyle>
            <a:lvl1pPr marL="0" indent="0">
              <a:buNone/>
              <a:defRPr sz="2400" b="1"/>
            </a:lvl1pPr>
          </a:lstStyle>
          <a:p>
            <a:pPr lvl="0"/>
            <a:r>
              <a:rPr lang="sv-SE"/>
              <a:t>Klicka här för att ändra format på bakgrundstexten</a:t>
            </a:r>
          </a:p>
        </p:txBody>
      </p:sp>
      <p:sp>
        <p:nvSpPr>
          <p:cNvPr id="3" name="Platshållare för innehåll 3">
            <a:extLst>
              <a:ext uri="{FF2B5EF4-FFF2-40B4-BE49-F238E27FC236}">
                <a16:creationId xmlns:a16="http://schemas.microsoft.com/office/drawing/2014/main" id="{E8813D82-DE96-7898-0FB9-EDD31757152E}"/>
              </a:ext>
            </a:extLst>
          </p:cNvPr>
          <p:cNvSpPr txBox="1">
            <a:spLocks noGrp="1"/>
          </p:cNvSpPr>
          <p:nvPr>
            <p:ph idx="4294967295"/>
          </p:nvPr>
        </p:nvSpPr>
        <p:spPr>
          <a:xfrm>
            <a:off x="316702" y="2809622"/>
            <a:ext cx="5157782" cy="312815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4">
            <a:extLst>
              <a:ext uri="{FF2B5EF4-FFF2-40B4-BE49-F238E27FC236}">
                <a16:creationId xmlns:a16="http://schemas.microsoft.com/office/drawing/2014/main" id="{4A19ED1A-EE4D-F319-136F-BDAA03A90C35}"/>
              </a:ext>
            </a:extLst>
          </p:cNvPr>
          <p:cNvSpPr txBox="1">
            <a:spLocks noGrp="1"/>
          </p:cNvSpPr>
          <p:nvPr>
            <p:ph type="body" idx="4294967295"/>
          </p:nvPr>
        </p:nvSpPr>
        <p:spPr>
          <a:xfrm>
            <a:off x="5643429" y="1829202"/>
            <a:ext cx="5183184" cy="823910"/>
          </a:xfrm>
        </p:spPr>
        <p:txBody>
          <a:bodyPr anchor="b"/>
          <a:lstStyle>
            <a:lvl1pPr marL="0" indent="0">
              <a:buNone/>
              <a:defRPr sz="2400" b="1"/>
            </a:lvl1pPr>
          </a:lstStyle>
          <a:p>
            <a:pPr lvl="0"/>
            <a:r>
              <a:rPr lang="sv-SE"/>
              <a:t>Klicka här för att ändra format på bakgrundstexten</a:t>
            </a:r>
          </a:p>
        </p:txBody>
      </p:sp>
      <p:sp>
        <p:nvSpPr>
          <p:cNvPr id="5" name="Platshållare för innehåll 5">
            <a:extLst>
              <a:ext uri="{FF2B5EF4-FFF2-40B4-BE49-F238E27FC236}">
                <a16:creationId xmlns:a16="http://schemas.microsoft.com/office/drawing/2014/main" id="{932BAD7C-437B-1E82-AE51-2EC352A8FB87}"/>
              </a:ext>
            </a:extLst>
          </p:cNvPr>
          <p:cNvSpPr txBox="1">
            <a:spLocks noGrp="1"/>
          </p:cNvSpPr>
          <p:nvPr>
            <p:ph idx="4294967295"/>
          </p:nvPr>
        </p:nvSpPr>
        <p:spPr>
          <a:xfrm>
            <a:off x="5648669" y="2809622"/>
            <a:ext cx="5183184" cy="312815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6">
            <a:extLst>
              <a:ext uri="{FF2B5EF4-FFF2-40B4-BE49-F238E27FC236}">
                <a16:creationId xmlns:a16="http://schemas.microsoft.com/office/drawing/2014/main" id="{8D5FD56B-684B-49AB-4E38-37AC522F652C}"/>
              </a:ext>
            </a:extLst>
          </p:cNvPr>
          <p:cNvSpPr txBox="1">
            <a:spLocks noGrp="1"/>
          </p:cNvSpPr>
          <p:nvPr>
            <p:ph type="dt" sz="half" idx="7"/>
          </p:nvPr>
        </p:nvSpPr>
        <p:spPr/>
        <p:txBody>
          <a:bodyPr/>
          <a:lstStyle>
            <a:lvl1pPr>
              <a:defRPr/>
            </a:lvl1pPr>
          </a:lstStyle>
          <a:p>
            <a:pPr lvl="0"/>
            <a:fld id="{BFEBB2BD-12A7-4DAE-8D57-74AD8B531003}" type="datetime2">
              <a:rPr lang="sv-SE" smtClean="0"/>
              <a:t>måndag den 30 mars 2026</a:t>
            </a:fld>
            <a:endParaRPr lang="sv-SE"/>
          </a:p>
        </p:txBody>
      </p:sp>
      <p:sp>
        <p:nvSpPr>
          <p:cNvPr id="7" name="Platshållare för sidfot 7">
            <a:extLst>
              <a:ext uri="{FF2B5EF4-FFF2-40B4-BE49-F238E27FC236}">
                <a16:creationId xmlns:a16="http://schemas.microsoft.com/office/drawing/2014/main" id="{5FC4A7E9-F0E0-5E8B-A28C-2711FE73D570}"/>
              </a:ext>
            </a:extLst>
          </p:cNvPr>
          <p:cNvSpPr txBox="1">
            <a:spLocks noGrp="1"/>
          </p:cNvSpPr>
          <p:nvPr>
            <p:ph type="ftr" sz="quarter" idx="9"/>
          </p:nvPr>
        </p:nvSpPr>
        <p:spPr/>
        <p:txBody>
          <a:bodyPr/>
          <a:lstStyle>
            <a:lvl1pPr>
              <a:defRPr/>
            </a:lvl1pPr>
          </a:lstStyle>
          <a:p>
            <a:pPr lvl="0"/>
            <a:r>
              <a:rPr lang="sv-SE"/>
              <a:t>Makroekonomiska läget mars 2026</a:t>
            </a:r>
          </a:p>
        </p:txBody>
      </p:sp>
      <p:sp>
        <p:nvSpPr>
          <p:cNvPr id="8" name="Platshållare för bildnummer 8">
            <a:extLst>
              <a:ext uri="{FF2B5EF4-FFF2-40B4-BE49-F238E27FC236}">
                <a16:creationId xmlns:a16="http://schemas.microsoft.com/office/drawing/2014/main" id="{A4B4E404-584A-521F-0CB8-186A10E9DDE0}"/>
              </a:ext>
            </a:extLst>
          </p:cNvPr>
          <p:cNvSpPr txBox="1">
            <a:spLocks noGrp="1"/>
          </p:cNvSpPr>
          <p:nvPr>
            <p:ph type="sldNum" sz="quarter" idx="8"/>
          </p:nvPr>
        </p:nvSpPr>
        <p:spPr/>
        <p:txBody>
          <a:bodyPr/>
          <a:lstStyle>
            <a:lvl1pPr>
              <a:defRPr/>
            </a:lvl1pPr>
          </a:lstStyle>
          <a:p>
            <a:pPr lvl="0"/>
            <a:fld id="{06F07BB8-AD06-E64E-81AA-71454B4C5F2E}" type="slidenum">
              <a:t>‹#›</a:t>
            </a:fld>
            <a:endParaRPr lang="sv-SE"/>
          </a:p>
        </p:txBody>
      </p:sp>
      <p:sp>
        <p:nvSpPr>
          <p:cNvPr id="9" name="Rubrik 5">
            <a:extLst>
              <a:ext uri="{FF2B5EF4-FFF2-40B4-BE49-F238E27FC236}">
                <a16:creationId xmlns:a16="http://schemas.microsoft.com/office/drawing/2014/main" id="{8ED337B8-72A0-A65B-2414-0FADA96630BB}"/>
              </a:ext>
            </a:extLst>
          </p:cNvPr>
          <p:cNvSpPr>
            <a:spLocks noGrp="1"/>
          </p:cNvSpPr>
          <p:nvPr>
            <p:ph type="title"/>
          </p:nvPr>
        </p:nvSpPr>
        <p:spPr>
          <a:xfrm>
            <a:off x="301485" y="365125"/>
            <a:ext cx="10525127" cy="1325563"/>
          </a:xfrm>
        </p:spPr>
        <p:txBody>
          <a:bodyPr/>
          <a:lstStyle/>
          <a:p>
            <a:r>
              <a:rPr lang="sv-SE"/>
              <a:t>Klicka här för att ändra mall för rubrikformat</a:t>
            </a:r>
          </a:p>
        </p:txBody>
      </p:sp>
    </p:spTree>
    <p:extLst>
      <p:ext uri="{BB962C8B-B14F-4D97-AF65-F5344CB8AC3E}">
        <p14:creationId xmlns:p14="http://schemas.microsoft.com/office/powerpoint/2010/main" val="1786078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Platshållare för datum 2">
            <a:extLst>
              <a:ext uri="{FF2B5EF4-FFF2-40B4-BE49-F238E27FC236}">
                <a16:creationId xmlns:a16="http://schemas.microsoft.com/office/drawing/2014/main" id="{614C5B5E-C00D-BD26-913D-5A896931C8EC}"/>
              </a:ext>
            </a:extLst>
          </p:cNvPr>
          <p:cNvSpPr txBox="1">
            <a:spLocks noGrp="1"/>
          </p:cNvSpPr>
          <p:nvPr>
            <p:ph type="dt" sz="half" idx="7"/>
          </p:nvPr>
        </p:nvSpPr>
        <p:spPr/>
        <p:txBody>
          <a:bodyPr/>
          <a:lstStyle>
            <a:lvl1pPr>
              <a:defRPr/>
            </a:lvl1pPr>
          </a:lstStyle>
          <a:p>
            <a:pPr lvl="0"/>
            <a:fld id="{97AB4C9F-0DBF-4D75-AEC2-64668DF13A05}" type="datetime2">
              <a:rPr lang="sv-SE" smtClean="0"/>
              <a:t>måndag den 30 mars 2026</a:t>
            </a:fld>
            <a:endParaRPr lang="sv-SE"/>
          </a:p>
        </p:txBody>
      </p:sp>
      <p:sp>
        <p:nvSpPr>
          <p:cNvPr id="3" name="Platshållare för sidfot 3">
            <a:extLst>
              <a:ext uri="{FF2B5EF4-FFF2-40B4-BE49-F238E27FC236}">
                <a16:creationId xmlns:a16="http://schemas.microsoft.com/office/drawing/2014/main" id="{B1F9E7C8-2BDC-C652-F3F4-DA5C966B9FBC}"/>
              </a:ext>
            </a:extLst>
          </p:cNvPr>
          <p:cNvSpPr txBox="1">
            <a:spLocks noGrp="1"/>
          </p:cNvSpPr>
          <p:nvPr>
            <p:ph type="ftr" sz="quarter" idx="9"/>
          </p:nvPr>
        </p:nvSpPr>
        <p:spPr/>
        <p:txBody>
          <a:bodyPr/>
          <a:lstStyle>
            <a:lvl1pPr>
              <a:defRPr/>
            </a:lvl1pPr>
          </a:lstStyle>
          <a:p>
            <a:pPr lvl="0"/>
            <a:r>
              <a:rPr lang="sv-SE"/>
              <a:t>Makroekonomiska läget mars 2026</a:t>
            </a:r>
          </a:p>
        </p:txBody>
      </p:sp>
      <p:sp>
        <p:nvSpPr>
          <p:cNvPr id="4" name="Platshållare för bildnummer 4">
            <a:extLst>
              <a:ext uri="{FF2B5EF4-FFF2-40B4-BE49-F238E27FC236}">
                <a16:creationId xmlns:a16="http://schemas.microsoft.com/office/drawing/2014/main" id="{CFAD4710-9C91-3FF7-1D01-979DBE49DC64}"/>
              </a:ext>
            </a:extLst>
          </p:cNvPr>
          <p:cNvSpPr txBox="1">
            <a:spLocks noGrp="1"/>
          </p:cNvSpPr>
          <p:nvPr>
            <p:ph type="sldNum" sz="quarter" idx="8"/>
          </p:nvPr>
        </p:nvSpPr>
        <p:spPr/>
        <p:txBody>
          <a:bodyPr/>
          <a:lstStyle>
            <a:lvl1pPr>
              <a:defRPr/>
            </a:lvl1pPr>
          </a:lstStyle>
          <a:p>
            <a:pPr lvl="0"/>
            <a:fld id="{03E89D91-D946-6E4C-9EA8-8AD4AC0272B0}" type="slidenum">
              <a:t>‹#›</a:t>
            </a:fld>
            <a:endParaRPr lang="sv-SE"/>
          </a:p>
        </p:txBody>
      </p:sp>
      <p:sp>
        <p:nvSpPr>
          <p:cNvPr id="6" name="Rubrik 5">
            <a:extLst>
              <a:ext uri="{FF2B5EF4-FFF2-40B4-BE49-F238E27FC236}">
                <a16:creationId xmlns:a16="http://schemas.microsoft.com/office/drawing/2014/main" id="{54A3D92B-E842-B7C7-7EFE-C72709D31F42}"/>
              </a:ext>
            </a:extLst>
          </p:cNvPr>
          <p:cNvSpPr>
            <a:spLocks noGrp="1"/>
          </p:cNvSpPr>
          <p:nvPr>
            <p:ph type="title"/>
          </p:nvPr>
        </p:nvSpPr>
        <p:spPr>
          <a:xfrm>
            <a:off x="301485" y="365125"/>
            <a:ext cx="10525127" cy="1325563"/>
          </a:xfrm>
        </p:spPr>
        <p:txBody>
          <a:bodyPr/>
          <a:lstStyle/>
          <a:p>
            <a:r>
              <a:rPr lang="sv-SE"/>
              <a:t>Klicka här för att ändra mall för rubrikformat</a:t>
            </a:r>
          </a:p>
        </p:txBody>
      </p:sp>
    </p:spTree>
    <p:extLst>
      <p:ext uri="{BB962C8B-B14F-4D97-AF65-F5344CB8AC3E}">
        <p14:creationId xmlns:p14="http://schemas.microsoft.com/office/powerpoint/2010/main" val="3888197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Kapitelsida förbundsgrön">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26E24619-3FD9-8723-D16C-028896C09600}"/>
              </a:ext>
            </a:extLst>
          </p:cNvPr>
          <p:cNvSpPr txBox="1">
            <a:spLocks noGrp="1"/>
          </p:cNvSpPr>
          <p:nvPr>
            <p:ph type="body" idx="1"/>
          </p:nvPr>
        </p:nvSpPr>
        <p:spPr>
          <a:xfrm>
            <a:off x="300042" y="5148264"/>
            <a:ext cx="8118335" cy="941383"/>
          </a:xfrm>
        </p:spPr>
        <p:txBody>
          <a:bodyPr/>
          <a:lstStyle>
            <a:lvl1pPr marL="0" indent="0">
              <a:buNone/>
              <a:defRPr sz="2400"/>
            </a:lvl1pPr>
          </a:lstStyle>
          <a:p>
            <a:pPr lvl="0"/>
            <a:r>
              <a:rPr lang="sv-SE"/>
              <a:t>Underrubrik</a:t>
            </a:r>
          </a:p>
        </p:txBody>
      </p:sp>
      <p:sp>
        <p:nvSpPr>
          <p:cNvPr id="3" name="Platshållare för datum 3">
            <a:extLst>
              <a:ext uri="{FF2B5EF4-FFF2-40B4-BE49-F238E27FC236}">
                <a16:creationId xmlns:a16="http://schemas.microsoft.com/office/drawing/2014/main" id="{4EEC0C0A-6D8D-D6CB-6FCD-233BCA0BA436}"/>
              </a:ext>
            </a:extLst>
          </p:cNvPr>
          <p:cNvSpPr txBox="1">
            <a:spLocks noGrp="1"/>
          </p:cNvSpPr>
          <p:nvPr>
            <p:ph type="dt" sz="half" idx="7"/>
          </p:nvPr>
        </p:nvSpPr>
        <p:spPr>
          <a:xfrm>
            <a:off x="831847" y="7206861"/>
            <a:ext cx="2743200" cy="165396"/>
          </a:xfrm>
        </p:spPr>
        <p:txBody>
          <a:bodyPr/>
          <a:lstStyle>
            <a:lvl1pPr>
              <a:defRPr/>
            </a:lvl1pPr>
          </a:lstStyle>
          <a:p>
            <a:pPr lvl="0"/>
            <a:fld id="{6EF4F357-97B4-45E0-B88B-FAB56555D13A}" type="datetime2">
              <a:rPr lang="sv-SE" smtClean="0"/>
              <a:t>måndag den 30 mars 2026</a:t>
            </a:fld>
            <a:endParaRPr lang="sv-SE"/>
          </a:p>
        </p:txBody>
      </p:sp>
      <p:sp>
        <p:nvSpPr>
          <p:cNvPr id="4" name="Platshållare för sidfot 4">
            <a:extLst>
              <a:ext uri="{FF2B5EF4-FFF2-40B4-BE49-F238E27FC236}">
                <a16:creationId xmlns:a16="http://schemas.microsoft.com/office/drawing/2014/main" id="{AA5C81F9-17AE-593A-DA7A-9EED97D0C630}"/>
              </a:ext>
            </a:extLst>
          </p:cNvPr>
          <p:cNvSpPr txBox="1">
            <a:spLocks noGrp="1"/>
          </p:cNvSpPr>
          <p:nvPr>
            <p:ph type="ftr" sz="quarter" idx="9"/>
          </p:nvPr>
        </p:nvSpPr>
        <p:spPr>
          <a:xfrm>
            <a:off x="831847" y="7405030"/>
            <a:ext cx="4114800" cy="165396"/>
          </a:xfrm>
        </p:spPr>
        <p:txBody>
          <a:bodyPr/>
          <a:lstStyle>
            <a:lvl1pPr>
              <a:defRPr/>
            </a:lvl1pPr>
          </a:lstStyle>
          <a:p>
            <a:pPr lvl="0"/>
            <a:r>
              <a:rPr lang="sv-SE"/>
              <a:t>Makroekonomiska läget mars 2026</a:t>
            </a:r>
          </a:p>
        </p:txBody>
      </p:sp>
      <p:sp>
        <p:nvSpPr>
          <p:cNvPr id="5" name="Platshållare för bildnummer 5">
            <a:extLst>
              <a:ext uri="{FF2B5EF4-FFF2-40B4-BE49-F238E27FC236}">
                <a16:creationId xmlns:a16="http://schemas.microsoft.com/office/drawing/2014/main" id="{26D47207-0C49-676F-EF87-02EDC9871490}"/>
              </a:ext>
            </a:extLst>
          </p:cNvPr>
          <p:cNvSpPr txBox="1">
            <a:spLocks noGrp="1"/>
          </p:cNvSpPr>
          <p:nvPr>
            <p:ph type="sldNum" sz="quarter" idx="8"/>
          </p:nvPr>
        </p:nvSpPr>
        <p:spPr>
          <a:xfrm>
            <a:off x="8604247" y="7405030"/>
            <a:ext cx="2743200" cy="165396"/>
          </a:xfrm>
        </p:spPr>
        <p:txBody>
          <a:bodyPr/>
          <a:lstStyle>
            <a:lvl1pPr>
              <a:defRPr/>
            </a:lvl1pPr>
          </a:lstStyle>
          <a:p>
            <a:pPr lvl="0"/>
            <a:fld id="{5CA4E03E-6331-A548-8CDB-83370B607CCF}" type="slidenum">
              <a:t>‹#›</a:t>
            </a:fld>
            <a:endParaRPr lang="sv-SE"/>
          </a:p>
        </p:txBody>
      </p:sp>
      <p:pic>
        <p:nvPicPr>
          <p:cNvPr id="6" name="Graphic 20">
            <a:extLst>
              <a:ext uri="{FF2B5EF4-FFF2-40B4-BE49-F238E27FC236}">
                <a16:creationId xmlns:a16="http://schemas.microsoft.com/office/drawing/2014/main" id="{FE06AEB8-4249-341E-C0E8-8829A9A62A5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799991" flipH="1">
            <a:off x="303525" y="4674832"/>
            <a:ext cx="1314450" cy="361069"/>
          </a:xfrm>
          <a:prstGeom prst="rect">
            <a:avLst/>
          </a:prstGeom>
          <a:noFill/>
          <a:ln>
            <a:noFill/>
          </a:ln>
        </p:spPr>
      </p:pic>
    </p:spTree>
    <p:extLst>
      <p:ext uri="{BB962C8B-B14F-4D97-AF65-F5344CB8AC3E}">
        <p14:creationId xmlns:p14="http://schemas.microsoft.com/office/powerpoint/2010/main" val="341244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Kapitelsida blekgrön">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4906D1F7-C9DF-47D5-496A-C3D40C560BFC}"/>
              </a:ext>
            </a:extLst>
          </p:cNvPr>
          <p:cNvSpPr txBox="1">
            <a:spLocks noGrp="1"/>
          </p:cNvSpPr>
          <p:nvPr>
            <p:ph type="body" idx="1"/>
          </p:nvPr>
        </p:nvSpPr>
        <p:spPr>
          <a:xfrm>
            <a:off x="300042" y="5148264"/>
            <a:ext cx="8118335" cy="941383"/>
          </a:xfrm>
        </p:spPr>
        <p:txBody>
          <a:bodyPr/>
          <a:lstStyle>
            <a:lvl1pPr marL="0" indent="0">
              <a:buNone/>
              <a:defRPr sz="2400"/>
            </a:lvl1pPr>
          </a:lstStyle>
          <a:p>
            <a:pPr lvl="0"/>
            <a:r>
              <a:rPr lang="sv-SE"/>
              <a:t>Underrubrik</a:t>
            </a:r>
          </a:p>
        </p:txBody>
      </p:sp>
      <p:sp>
        <p:nvSpPr>
          <p:cNvPr id="3" name="Platshållare för datum 3">
            <a:extLst>
              <a:ext uri="{FF2B5EF4-FFF2-40B4-BE49-F238E27FC236}">
                <a16:creationId xmlns:a16="http://schemas.microsoft.com/office/drawing/2014/main" id="{4B84DE27-585A-5EBA-9C6E-0D88AC3F457E}"/>
              </a:ext>
            </a:extLst>
          </p:cNvPr>
          <p:cNvSpPr txBox="1">
            <a:spLocks noGrp="1"/>
          </p:cNvSpPr>
          <p:nvPr>
            <p:ph type="dt" sz="half" idx="7"/>
          </p:nvPr>
        </p:nvSpPr>
        <p:spPr>
          <a:xfrm>
            <a:off x="831847" y="7206861"/>
            <a:ext cx="2743200" cy="165396"/>
          </a:xfrm>
        </p:spPr>
        <p:txBody>
          <a:bodyPr/>
          <a:lstStyle>
            <a:lvl1pPr>
              <a:defRPr/>
            </a:lvl1pPr>
          </a:lstStyle>
          <a:p>
            <a:pPr lvl="0"/>
            <a:fld id="{688B954E-4D8F-427F-809F-D0BCB437E4A1}" type="datetime2">
              <a:rPr lang="sv-SE" smtClean="0"/>
              <a:t>måndag den 30 mars 2026</a:t>
            </a:fld>
            <a:endParaRPr lang="sv-SE"/>
          </a:p>
        </p:txBody>
      </p:sp>
      <p:sp>
        <p:nvSpPr>
          <p:cNvPr id="4" name="Platshållare för sidfot 4">
            <a:extLst>
              <a:ext uri="{FF2B5EF4-FFF2-40B4-BE49-F238E27FC236}">
                <a16:creationId xmlns:a16="http://schemas.microsoft.com/office/drawing/2014/main" id="{77D71977-26DA-E797-3DA7-43CA2B0F3457}"/>
              </a:ext>
            </a:extLst>
          </p:cNvPr>
          <p:cNvSpPr txBox="1">
            <a:spLocks noGrp="1"/>
          </p:cNvSpPr>
          <p:nvPr>
            <p:ph type="ftr" sz="quarter" idx="9"/>
          </p:nvPr>
        </p:nvSpPr>
        <p:spPr>
          <a:xfrm>
            <a:off x="831847" y="7405030"/>
            <a:ext cx="4114800" cy="165396"/>
          </a:xfrm>
        </p:spPr>
        <p:txBody>
          <a:bodyPr/>
          <a:lstStyle>
            <a:lvl1pPr>
              <a:defRPr/>
            </a:lvl1pPr>
          </a:lstStyle>
          <a:p>
            <a:pPr lvl="0"/>
            <a:r>
              <a:rPr lang="sv-SE"/>
              <a:t>Makroekonomiska läget mars 2026</a:t>
            </a:r>
          </a:p>
        </p:txBody>
      </p:sp>
      <p:sp>
        <p:nvSpPr>
          <p:cNvPr id="5" name="Platshållare för bildnummer 5">
            <a:extLst>
              <a:ext uri="{FF2B5EF4-FFF2-40B4-BE49-F238E27FC236}">
                <a16:creationId xmlns:a16="http://schemas.microsoft.com/office/drawing/2014/main" id="{B3EC210F-A18A-D9D2-52D3-27E0B8C82A5E}"/>
              </a:ext>
            </a:extLst>
          </p:cNvPr>
          <p:cNvSpPr txBox="1">
            <a:spLocks noGrp="1"/>
          </p:cNvSpPr>
          <p:nvPr>
            <p:ph type="sldNum" sz="quarter" idx="8"/>
          </p:nvPr>
        </p:nvSpPr>
        <p:spPr>
          <a:xfrm>
            <a:off x="8604247" y="7405030"/>
            <a:ext cx="2743200" cy="165396"/>
          </a:xfrm>
        </p:spPr>
        <p:txBody>
          <a:bodyPr/>
          <a:lstStyle>
            <a:lvl1pPr>
              <a:defRPr/>
            </a:lvl1pPr>
          </a:lstStyle>
          <a:p>
            <a:pPr lvl="0"/>
            <a:fld id="{DE91978B-34F0-E243-910C-2FB0539E1F55}" type="slidenum">
              <a:t>‹#›</a:t>
            </a:fld>
            <a:endParaRPr lang="sv-SE"/>
          </a:p>
        </p:txBody>
      </p:sp>
      <p:pic>
        <p:nvPicPr>
          <p:cNvPr id="6" name="Graphic 20">
            <a:extLst>
              <a:ext uri="{FF2B5EF4-FFF2-40B4-BE49-F238E27FC236}">
                <a16:creationId xmlns:a16="http://schemas.microsoft.com/office/drawing/2014/main" id="{73E58518-8207-2838-AEE9-4C6B0954542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799991" flipH="1">
            <a:off x="303525" y="4674832"/>
            <a:ext cx="1314450" cy="361069"/>
          </a:xfrm>
          <a:prstGeom prst="rect">
            <a:avLst/>
          </a:prstGeom>
          <a:noFill/>
          <a:ln>
            <a:noFill/>
          </a:ln>
        </p:spPr>
      </p:pic>
    </p:spTree>
    <p:extLst>
      <p:ext uri="{BB962C8B-B14F-4D97-AF65-F5344CB8AC3E}">
        <p14:creationId xmlns:p14="http://schemas.microsoft.com/office/powerpoint/2010/main" val="1472454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tion, ros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636044" y="2011680"/>
            <a:ext cx="10918662" cy="2002155"/>
          </a:xfrm>
        </p:spPr>
        <p:txBody>
          <a:bodyPr anchor="b"/>
          <a:lstStyle>
            <a:lvl1pPr>
              <a:defRPr sz="70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636044" y="4071303"/>
            <a:ext cx="10918662" cy="748347"/>
          </a:xfrm>
        </p:spPr>
        <p:txBody>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5318123" y="6858000"/>
            <a:ext cx="1658937" cy="0"/>
          </a:xfrm>
        </p:spPr>
        <p:txBody>
          <a:bodyPr/>
          <a:lstStyle>
            <a:lvl1pPr>
              <a:defRPr sz="100">
                <a:solidFill>
                  <a:schemeClr val="tx1">
                    <a:alpha val="0"/>
                  </a:schemeClr>
                </a:solidFill>
              </a:defRPr>
            </a:lvl1pPr>
          </a:lstStyle>
          <a:p>
            <a:fld id="{4CEC00A9-260A-42FC-BF9B-284F600C774B}"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3426616" y="6858000"/>
            <a:ext cx="1597822" cy="0"/>
          </a:xfrm>
        </p:spPr>
        <p:txBody>
          <a:bodyPr/>
          <a:lstStyle>
            <a:lvl1pPr>
              <a:defRPr sz="100">
                <a:solidFill>
                  <a:schemeClr val="tx1">
                    <a:alpha val="0"/>
                  </a:schemeClr>
                </a:solidFill>
              </a:defRPr>
            </a:lvl1pPr>
          </a:lstStyle>
          <a:p>
            <a:r>
              <a:rPr lang="sv-SE"/>
              <a:t>Makroekonomiska läget mars 2026</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10834706" y="6858000"/>
            <a:ext cx="72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7" name="Bild 6">
            <a:extLst>
              <a:ext uri="{FF2B5EF4-FFF2-40B4-BE49-F238E27FC236}">
                <a16:creationId xmlns:a16="http://schemas.microsoft.com/office/drawing/2014/main" id="{859F2B60-BC1E-6C74-359F-C7E874086A7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6588" y="6224318"/>
            <a:ext cx="2810786" cy="234000"/>
          </a:xfrm>
          <a:prstGeom prst="rect">
            <a:avLst/>
          </a:prstGeom>
        </p:spPr>
      </p:pic>
    </p:spTree>
    <p:extLst>
      <p:ext uri="{BB962C8B-B14F-4D97-AF65-F5344CB8AC3E}">
        <p14:creationId xmlns:p14="http://schemas.microsoft.com/office/powerpoint/2010/main" val="3569816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Kapitelsida dammgrå">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C280D365-C668-3F16-2BB5-7551D3A04602}"/>
              </a:ext>
            </a:extLst>
          </p:cNvPr>
          <p:cNvSpPr txBox="1">
            <a:spLocks noGrp="1"/>
          </p:cNvSpPr>
          <p:nvPr>
            <p:ph type="body" idx="1"/>
          </p:nvPr>
        </p:nvSpPr>
        <p:spPr>
          <a:xfrm>
            <a:off x="300042" y="5148264"/>
            <a:ext cx="8118335" cy="941383"/>
          </a:xfrm>
        </p:spPr>
        <p:txBody>
          <a:bodyPr/>
          <a:lstStyle>
            <a:lvl1pPr marL="0" indent="0">
              <a:buNone/>
              <a:defRPr sz="2400"/>
            </a:lvl1pPr>
          </a:lstStyle>
          <a:p>
            <a:pPr lvl="0"/>
            <a:r>
              <a:rPr lang="sv-SE"/>
              <a:t>Underrubrik</a:t>
            </a:r>
          </a:p>
        </p:txBody>
      </p:sp>
      <p:sp>
        <p:nvSpPr>
          <p:cNvPr id="3" name="Platshållare för datum 3">
            <a:extLst>
              <a:ext uri="{FF2B5EF4-FFF2-40B4-BE49-F238E27FC236}">
                <a16:creationId xmlns:a16="http://schemas.microsoft.com/office/drawing/2014/main" id="{6D7BA30E-5B45-9FE6-FF53-91DDBE30DCCC}"/>
              </a:ext>
            </a:extLst>
          </p:cNvPr>
          <p:cNvSpPr txBox="1">
            <a:spLocks noGrp="1"/>
          </p:cNvSpPr>
          <p:nvPr>
            <p:ph type="dt" sz="half" idx="7"/>
          </p:nvPr>
        </p:nvSpPr>
        <p:spPr>
          <a:xfrm>
            <a:off x="831847" y="7206861"/>
            <a:ext cx="2743200" cy="165396"/>
          </a:xfrm>
        </p:spPr>
        <p:txBody>
          <a:bodyPr/>
          <a:lstStyle>
            <a:lvl1pPr>
              <a:defRPr/>
            </a:lvl1pPr>
          </a:lstStyle>
          <a:p>
            <a:pPr lvl="0"/>
            <a:fld id="{E5033A4A-ADA9-4E4A-996B-65BAE27C86D8}" type="datetime2">
              <a:rPr lang="sv-SE" smtClean="0"/>
              <a:t>måndag den 30 mars 2026</a:t>
            </a:fld>
            <a:endParaRPr lang="sv-SE"/>
          </a:p>
        </p:txBody>
      </p:sp>
      <p:sp>
        <p:nvSpPr>
          <p:cNvPr id="4" name="Platshållare för sidfot 4">
            <a:extLst>
              <a:ext uri="{FF2B5EF4-FFF2-40B4-BE49-F238E27FC236}">
                <a16:creationId xmlns:a16="http://schemas.microsoft.com/office/drawing/2014/main" id="{A5AB963A-9A01-2E4C-17C3-C9AD40061E44}"/>
              </a:ext>
            </a:extLst>
          </p:cNvPr>
          <p:cNvSpPr txBox="1">
            <a:spLocks noGrp="1"/>
          </p:cNvSpPr>
          <p:nvPr>
            <p:ph type="ftr" sz="quarter" idx="9"/>
          </p:nvPr>
        </p:nvSpPr>
        <p:spPr>
          <a:xfrm>
            <a:off x="831847" y="7405030"/>
            <a:ext cx="4114800" cy="165396"/>
          </a:xfrm>
        </p:spPr>
        <p:txBody>
          <a:bodyPr/>
          <a:lstStyle>
            <a:lvl1pPr>
              <a:defRPr/>
            </a:lvl1pPr>
          </a:lstStyle>
          <a:p>
            <a:pPr lvl="0"/>
            <a:r>
              <a:rPr lang="sv-SE"/>
              <a:t>Makroekonomiska läget mars 2026</a:t>
            </a:r>
          </a:p>
        </p:txBody>
      </p:sp>
      <p:sp>
        <p:nvSpPr>
          <p:cNvPr id="5" name="Platshållare för bildnummer 5">
            <a:extLst>
              <a:ext uri="{FF2B5EF4-FFF2-40B4-BE49-F238E27FC236}">
                <a16:creationId xmlns:a16="http://schemas.microsoft.com/office/drawing/2014/main" id="{AC23D7E2-F1CD-E12C-27F7-79CC2064C44F}"/>
              </a:ext>
            </a:extLst>
          </p:cNvPr>
          <p:cNvSpPr txBox="1">
            <a:spLocks noGrp="1"/>
          </p:cNvSpPr>
          <p:nvPr>
            <p:ph type="sldNum" sz="quarter" idx="8"/>
          </p:nvPr>
        </p:nvSpPr>
        <p:spPr>
          <a:xfrm>
            <a:off x="8604247" y="7405030"/>
            <a:ext cx="2743200" cy="165396"/>
          </a:xfrm>
        </p:spPr>
        <p:txBody>
          <a:bodyPr/>
          <a:lstStyle>
            <a:lvl1pPr>
              <a:defRPr/>
            </a:lvl1pPr>
          </a:lstStyle>
          <a:p>
            <a:pPr lvl="0"/>
            <a:fld id="{8CF49359-546F-3947-82E5-A128A22C2230}" type="slidenum">
              <a:t>‹#›</a:t>
            </a:fld>
            <a:endParaRPr lang="sv-SE"/>
          </a:p>
        </p:txBody>
      </p:sp>
      <p:pic>
        <p:nvPicPr>
          <p:cNvPr id="6" name="Graphic 20">
            <a:extLst>
              <a:ext uri="{FF2B5EF4-FFF2-40B4-BE49-F238E27FC236}">
                <a16:creationId xmlns:a16="http://schemas.microsoft.com/office/drawing/2014/main" id="{A745359F-21DA-5DE4-0E33-B324E51B0B6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799991" flipH="1">
            <a:off x="303525" y="4674832"/>
            <a:ext cx="1314450" cy="361069"/>
          </a:xfrm>
          <a:prstGeom prst="rect">
            <a:avLst/>
          </a:prstGeom>
          <a:noFill/>
          <a:ln>
            <a:noFill/>
          </a:ln>
        </p:spPr>
      </p:pic>
    </p:spTree>
    <p:extLst>
      <p:ext uri="{BB962C8B-B14F-4D97-AF65-F5344CB8AC3E}">
        <p14:creationId xmlns:p14="http://schemas.microsoft.com/office/powerpoint/2010/main" val="4209830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1_Kapitelsida förbundsgrön">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79001735-DD83-0E47-9EF9-635885E63B43}"/>
              </a:ext>
            </a:extLst>
          </p:cNvPr>
          <p:cNvSpPr txBox="1">
            <a:spLocks noGrp="1"/>
          </p:cNvSpPr>
          <p:nvPr>
            <p:ph type="body" idx="1"/>
          </p:nvPr>
        </p:nvSpPr>
        <p:spPr>
          <a:xfrm>
            <a:off x="300042" y="5148264"/>
            <a:ext cx="8118335" cy="941383"/>
          </a:xfrm>
        </p:spPr>
        <p:txBody>
          <a:bodyPr/>
          <a:lstStyle>
            <a:lvl1pPr marL="0" indent="0">
              <a:buNone/>
              <a:defRPr sz="2400"/>
            </a:lvl1pPr>
          </a:lstStyle>
          <a:p>
            <a:pPr lvl="0"/>
            <a:r>
              <a:rPr lang="sv-SE"/>
              <a:t>Underrubrik</a:t>
            </a:r>
          </a:p>
        </p:txBody>
      </p:sp>
      <p:sp>
        <p:nvSpPr>
          <p:cNvPr id="3" name="Platshållare för datum 3">
            <a:extLst>
              <a:ext uri="{FF2B5EF4-FFF2-40B4-BE49-F238E27FC236}">
                <a16:creationId xmlns:a16="http://schemas.microsoft.com/office/drawing/2014/main" id="{44E303D1-C6BA-74D7-9D80-98DFE434FE3C}"/>
              </a:ext>
            </a:extLst>
          </p:cNvPr>
          <p:cNvSpPr txBox="1">
            <a:spLocks noGrp="1"/>
          </p:cNvSpPr>
          <p:nvPr>
            <p:ph type="dt" sz="half" idx="7"/>
          </p:nvPr>
        </p:nvSpPr>
        <p:spPr>
          <a:xfrm>
            <a:off x="831847" y="7206861"/>
            <a:ext cx="2743200" cy="165396"/>
          </a:xfrm>
        </p:spPr>
        <p:txBody>
          <a:bodyPr/>
          <a:lstStyle>
            <a:lvl1pPr>
              <a:defRPr/>
            </a:lvl1pPr>
          </a:lstStyle>
          <a:p>
            <a:pPr lvl="0"/>
            <a:fld id="{326EA426-37F8-460C-B16C-E5FDDA9212B1}" type="datetime2">
              <a:rPr lang="sv-SE" smtClean="0"/>
              <a:t>måndag den 30 mars 2026</a:t>
            </a:fld>
            <a:endParaRPr lang="sv-SE"/>
          </a:p>
        </p:txBody>
      </p:sp>
      <p:sp>
        <p:nvSpPr>
          <p:cNvPr id="4" name="Platshållare för sidfot 4">
            <a:extLst>
              <a:ext uri="{FF2B5EF4-FFF2-40B4-BE49-F238E27FC236}">
                <a16:creationId xmlns:a16="http://schemas.microsoft.com/office/drawing/2014/main" id="{19EDEB32-80D1-7F15-A004-723B57730A02}"/>
              </a:ext>
            </a:extLst>
          </p:cNvPr>
          <p:cNvSpPr txBox="1">
            <a:spLocks noGrp="1"/>
          </p:cNvSpPr>
          <p:nvPr>
            <p:ph type="ftr" sz="quarter" idx="9"/>
          </p:nvPr>
        </p:nvSpPr>
        <p:spPr>
          <a:xfrm>
            <a:off x="831847" y="7405030"/>
            <a:ext cx="4114800" cy="165396"/>
          </a:xfrm>
        </p:spPr>
        <p:txBody>
          <a:bodyPr/>
          <a:lstStyle>
            <a:lvl1pPr>
              <a:defRPr/>
            </a:lvl1pPr>
          </a:lstStyle>
          <a:p>
            <a:pPr lvl="0"/>
            <a:r>
              <a:rPr lang="sv-SE"/>
              <a:t>Makroekonomiska läget mars 2026</a:t>
            </a:r>
          </a:p>
        </p:txBody>
      </p:sp>
      <p:sp>
        <p:nvSpPr>
          <p:cNvPr id="5" name="Platshållare för bildnummer 5">
            <a:extLst>
              <a:ext uri="{FF2B5EF4-FFF2-40B4-BE49-F238E27FC236}">
                <a16:creationId xmlns:a16="http://schemas.microsoft.com/office/drawing/2014/main" id="{2BDE80DE-65B2-2E63-2C16-160D27748CA9}"/>
              </a:ext>
            </a:extLst>
          </p:cNvPr>
          <p:cNvSpPr txBox="1">
            <a:spLocks noGrp="1"/>
          </p:cNvSpPr>
          <p:nvPr>
            <p:ph type="sldNum" sz="quarter" idx="8"/>
          </p:nvPr>
        </p:nvSpPr>
        <p:spPr>
          <a:xfrm>
            <a:off x="8604247" y="7405030"/>
            <a:ext cx="2743200" cy="165396"/>
          </a:xfrm>
        </p:spPr>
        <p:txBody>
          <a:bodyPr/>
          <a:lstStyle>
            <a:lvl1pPr>
              <a:defRPr/>
            </a:lvl1pPr>
          </a:lstStyle>
          <a:p>
            <a:pPr lvl="0"/>
            <a:fld id="{2C9953F4-99FE-3C44-B5D9-AA82044A23AE}" type="slidenum">
              <a:t>‹#›</a:t>
            </a:fld>
            <a:endParaRPr lang="sv-SE"/>
          </a:p>
        </p:txBody>
      </p:sp>
      <p:pic>
        <p:nvPicPr>
          <p:cNvPr id="6" name="Graphic 20">
            <a:extLst>
              <a:ext uri="{FF2B5EF4-FFF2-40B4-BE49-F238E27FC236}">
                <a16:creationId xmlns:a16="http://schemas.microsoft.com/office/drawing/2014/main" id="{253FF3B9-4945-7CA8-87A7-495D63CF29E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799991" flipH="1">
            <a:off x="303525" y="4674832"/>
            <a:ext cx="1314450" cy="361069"/>
          </a:xfrm>
          <a:prstGeom prst="rect">
            <a:avLst/>
          </a:prstGeom>
          <a:noFill/>
          <a:ln>
            <a:noFill/>
          </a:ln>
        </p:spPr>
      </p:pic>
    </p:spTree>
    <p:extLst>
      <p:ext uri="{BB962C8B-B14F-4D97-AF65-F5344CB8AC3E}">
        <p14:creationId xmlns:p14="http://schemas.microsoft.com/office/powerpoint/2010/main" val="3399180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1_Kapitelsida blekgrön">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32F611E6-D597-606D-FB89-591D30704ED8}"/>
              </a:ext>
            </a:extLst>
          </p:cNvPr>
          <p:cNvSpPr txBox="1">
            <a:spLocks noGrp="1"/>
          </p:cNvSpPr>
          <p:nvPr>
            <p:ph type="body" idx="1"/>
          </p:nvPr>
        </p:nvSpPr>
        <p:spPr>
          <a:xfrm>
            <a:off x="300042" y="5148264"/>
            <a:ext cx="8118335" cy="941383"/>
          </a:xfrm>
        </p:spPr>
        <p:txBody>
          <a:bodyPr/>
          <a:lstStyle>
            <a:lvl1pPr marL="0" indent="0">
              <a:buNone/>
              <a:defRPr sz="2400"/>
            </a:lvl1pPr>
          </a:lstStyle>
          <a:p>
            <a:pPr lvl="0"/>
            <a:r>
              <a:rPr lang="sv-SE"/>
              <a:t>Underrubrik</a:t>
            </a:r>
          </a:p>
        </p:txBody>
      </p:sp>
      <p:sp>
        <p:nvSpPr>
          <p:cNvPr id="3" name="Platshållare för datum 3">
            <a:extLst>
              <a:ext uri="{FF2B5EF4-FFF2-40B4-BE49-F238E27FC236}">
                <a16:creationId xmlns:a16="http://schemas.microsoft.com/office/drawing/2014/main" id="{7F726168-24B4-158A-C318-1B477982FFB5}"/>
              </a:ext>
            </a:extLst>
          </p:cNvPr>
          <p:cNvSpPr txBox="1">
            <a:spLocks noGrp="1"/>
          </p:cNvSpPr>
          <p:nvPr>
            <p:ph type="dt" sz="half" idx="7"/>
          </p:nvPr>
        </p:nvSpPr>
        <p:spPr>
          <a:xfrm>
            <a:off x="831847" y="7206861"/>
            <a:ext cx="2743200" cy="165396"/>
          </a:xfrm>
        </p:spPr>
        <p:txBody>
          <a:bodyPr/>
          <a:lstStyle>
            <a:lvl1pPr>
              <a:defRPr/>
            </a:lvl1pPr>
          </a:lstStyle>
          <a:p>
            <a:pPr lvl="0"/>
            <a:fld id="{596D6C44-E3EF-4D7C-B941-EDAA41AA2658}" type="datetime2">
              <a:rPr lang="sv-SE" smtClean="0"/>
              <a:t>måndag den 30 mars 2026</a:t>
            </a:fld>
            <a:endParaRPr lang="sv-SE"/>
          </a:p>
        </p:txBody>
      </p:sp>
      <p:sp>
        <p:nvSpPr>
          <p:cNvPr id="4" name="Platshållare för sidfot 4">
            <a:extLst>
              <a:ext uri="{FF2B5EF4-FFF2-40B4-BE49-F238E27FC236}">
                <a16:creationId xmlns:a16="http://schemas.microsoft.com/office/drawing/2014/main" id="{16685BAA-67B5-75AF-2F47-A3F8972D9247}"/>
              </a:ext>
            </a:extLst>
          </p:cNvPr>
          <p:cNvSpPr txBox="1">
            <a:spLocks noGrp="1"/>
          </p:cNvSpPr>
          <p:nvPr>
            <p:ph type="ftr" sz="quarter" idx="9"/>
          </p:nvPr>
        </p:nvSpPr>
        <p:spPr>
          <a:xfrm>
            <a:off x="831847" y="7405030"/>
            <a:ext cx="4114800" cy="165396"/>
          </a:xfrm>
        </p:spPr>
        <p:txBody>
          <a:bodyPr/>
          <a:lstStyle>
            <a:lvl1pPr>
              <a:defRPr/>
            </a:lvl1pPr>
          </a:lstStyle>
          <a:p>
            <a:pPr lvl="0"/>
            <a:r>
              <a:rPr lang="sv-SE"/>
              <a:t>Makroekonomiska läget mars 2026</a:t>
            </a:r>
          </a:p>
        </p:txBody>
      </p:sp>
      <p:sp>
        <p:nvSpPr>
          <p:cNvPr id="5" name="Platshållare för bildnummer 5">
            <a:extLst>
              <a:ext uri="{FF2B5EF4-FFF2-40B4-BE49-F238E27FC236}">
                <a16:creationId xmlns:a16="http://schemas.microsoft.com/office/drawing/2014/main" id="{A5956FBB-F85D-17B4-99CB-6ECFA50E6021}"/>
              </a:ext>
            </a:extLst>
          </p:cNvPr>
          <p:cNvSpPr txBox="1">
            <a:spLocks noGrp="1"/>
          </p:cNvSpPr>
          <p:nvPr>
            <p:ph type="sldNum" sz="quarter" idx="8"/>
          </p:nvPr>
        </p:nvSpPr>
        <p:spPr>
          <a:xfrm>
            <a:off x="8604247" y="7405030"/>
            <a:ext cx="2743200" cy="165396"/>
          </a:xfrm>
        </p:spPr>
        <p:txBody>
          <a:bodyPr/>
          <a:lstStyle>
            <a:lvl1pPr>
              <a:defRPr/>
            </a:lvl1pPr>
          </a:lstStyle>
          <a:p>
            <a:pPr lvl="0"/>
            <a:fld id="{44F61791-8234-054F-B4EC-C27A680909B3}" type="slidenum">
              <a:t>‹#›</a:t>
            </a:fld>
            <a:endParaRPr lang="sv-SE"/>
          </a:p>
        </p:txBody>
      </p:sp>
      <p:pic>
        <p:nvPicPr>
          <p:cNvPr id="6" name="Graphic 20">
            <a:extLst>
              <a:ext uri="{FF2B5EF4-FFF2-40B4-BE49-F238E27FC236}">
                <a16:creationId xmlns:a16="http://schemas.microsoft.com/office/drawing/2014/main" id="{7304BF34-4A6C-C8F1-6AC6-3BE832ABD5C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799991" flipH="1">
            <a:off x="303525" y="4674832"/>
            <a:ext cx="1314450" cy="361069"/>
          </a:xfrm>
          <a:prstGeom prst="rect">
            <a:avLst/>
          </a:prstGeom>
          <a:noFill/>
          <a:ln>
            <a:noFill/>
          </a:ln>
        </p:spPr>
      </p:pic>
    </p:spTree>
    <p:extLst>
      <p:ext uri="{BB962C8B-B14F-4D97-AF65-F5344CB8AC3E}">
        <p14:creationId xmlns:p14="http://schemas.microsoft.com/office/powerpoint/2010/main" val="2949812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1_Kapitelsida dammgrå">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E1D1F6A0-D7B8-1DF7-DA2A-D8913FF054CD}"/>
              </a:ext>
            </a:extLst>
          </p:cNvPr>
          <p:cNvSpPr txBox="1">
            <a:spLocks noGrp="1"/>
          </p:cNvSpPr>
          <p:nvPr>
            <p:ph type="body" idx="1"/>
          </p:nvPr>
        </p:nvSpPr>
        <p:spPr>
          <a:xfrm>
            <a:off x="300042" y="5148264"/>
            <a:ext cx="8118335" cy="941383"/>
          </a:xfrm>
        </p:spPr>
        <p:txBody>
          <a:bodyPr/>
          <a:lstStyle>
            <a:lvl1pPr marL="0" indent="0">
              <a:buNone/>
              <a:defRPr sz="2400"/>
            </a:lvl1pPr>
          </a:lstStyle>
          <a:p>
            <a:pPr lvl="0"/>
            <a:r>
              <a:rPr lang="sv-SE"/>
              <a:t>Underrubrik</a:t>
            </a:r>
          </a:p>
        </p:txBody>
      </p:sp>
      <p:sp>
        <p:nvSpPr>
          <p:cNvPr id="3" name="Platshållare för datum 3">
            <a:extLst>
              <a:ext uri="{FF2B5EF4-FFF2-40B4-BE49-F238E27FC236}">
                <a16:creationId xmlns:a16="http://schemas.microsoft.com/office/drawing/2014/main" id="{11939005-FF5E-6064-D339-DCF1D0056267}"/>
              </a:ext>
            </a:extLst>
          </p:cNvPr>
          <p:cNvSpPr txBox="1">
            <a:spLocks noGrp="1"/>
          </p:cNvSpPr>
          <p:nvPr>
            <p:ph type="dt" sz="half" idx="7"/>
          </p:nvPr>
        </p:nvSpPr>
        <p:spPr>
          <a:xfrm>
            <a:off x="831847" y="7206861"/>
            <a:ext cx="2743200" cy="165396"/>
          </a:xfrm>
        </p:spPr>
        <p:txBody>
          <a:bodyPr/>
          <a:lstStyle>
            <a:lvl1pPr>
              <a:defRPr/>
            </a:lvl1pPr>
          </a:lstStyle>
          <a:p>
            <a:pPr lvl="0"/>
            <a:fld id="{87085024-7659-4523-80D7-0D532649FB9D}" type="datetime2">
              <a:rPr lang="sv-SE" smtClean="0"/>
              <a:t>måndag den 30 mars 2026</a:t>
            </a:fld>
            <a:endParaRPr lang="sv-SE"/>
          </a:p>
        </p:txBody>
      </p:sp>
      <p:sp>
        <p:nvSpPr>
          <p:cNvPr id="4" name="Platshållare för sidfot 4">
            <a:extLst>
              <a:ext uri="{FF2B5EF4-FFF2-40B4-BE49-F238E27FC236}">
                <a16:creationId xmlns:a16="http://schemas.microsoft.com/office/drawing/2014/main" id="{40824400-7BD5-1247-F5A5-023D3F23FDD5}"/>
              </a:ext>
            </a:extLst>
          </p:cNvPr>
          <p:cNvSpPr txBox="1">
            <a:spLocks noGrp="1"/>
          </p:cNvSpPr>
          <p:nvPr>
            <p:ph type="ftr" sz="quarter" idx="9"/>
          </p:nvPr>
        </p:nvSpPr>
        <p:spPr>
          <a:xfrm>
            <a:off x="831847" y="7405030"/>
            <a:ext cx="4114800" cy="165396"/>
          </a:xfrm>
        </p:spPr>
        <p:txBody>
          <a:bodyPr/>
          <a:lstStyle>
            <a:lvl1pPr>
              <a:defRPr/>
            </a:lvl1pPr>
          </a:lstStyle>
          <a:p>
            <a:pPr lvl="0"/>
            <a:r>
              <a:rPr lang="sv-SE"/>
              <a:t>Makroekonomiska läget mars 2026</a:t>
            </a:r>
          </a:p>
        </p:txBody>
      </p:sp>
      <p:sp>
        <p:nvSpPr>
          <p:cNvPr id="5" name="Platshållare för bildnummer 5">
            <a:extLst>
              <a:ext uri="{FF2B5EF4-FFF2-40B4-BE49-F238E27FC236}">
                <a16:creationId xmlns:a16="http://schemas.microsoft.com/office/drawing/2014/main" id="{3049DB58-33B8-9EC1-1325-E1C4763CAB85}"/>
              </a:ext>
            </a:extLst>
          </p:cNvPr>
          <p:cNvSpPr txBox="1">
            <a:spLocks noGrp="1"/>
          </p:cNvSpPr>
          <p:nvPr>
            <p:ph type="sldNum" sz="quarter" idx="8"/>
          </p:nvPr>
        </p:nvSpPr>
        <p:spPr>
          <a:xfrm>
            <a:off x="8604247" y="7405030"/>
            <a:ext cx="2743200" cy="165396"/>
          </a:xfrm>
        </p:spPr>
        <p:txBody>
          <a:bodyPr/>
          <a:lstStyle>
            <a:lvl1pPr>
              <a:defRPr/>
            </a:lvl1pPr>
          </a:lstStyle>
          <a:p>
            <a:pPr lvl="0"/>
            <a:fld id="{84C42740-2BF1-B544-9E73-FCC9A91F97F6}" type="slidenum">
              <a:t>‹#›</a:t>
            </a:fld>
            <a:endParaRPr lang="sv-SE"/>
          </a:p>
        </p:txBody>
      </p:sp>
      <p:pic>
        <p:nvPicPr>
          <p:cNvPr id="6" name="Graphic 20">
            <a:extLst>
              <a:ext uri="{FF2B5EF4-FFF2-40B4-BE49-F238E27FC236}">
                <a16:creationId xmlns:a16="http://schemas.microsoft.com/office/drawing/2014/main" id="{64EDF897-4047-84C2-68F3-E88D6966B39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799991" flipH="1">
            <a:off x="303525" y="4674832"/>
            <a:ext cx="1314450" cy="361069"/>
          </a:xfrm>
          <a:prstGeom prst="rect">
            <a:avLst/>
          </a:prstGeom>
          <a:noFill/>
          <a:ln>
            <a:noFill/>
          </a:ln>
        </p:spPr>
      </p:pic>
    </p:spTree>
    <p:extLst>
      <p:ext uri="{BB962C8B-B14F-4D97-AF65-F5344CB8AC3E}">
        <p14:creationId xmlns:p14="http://schemas.microsoft.com/office/powerpoint/2010/main" val="2372037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itat med rak pil bild">
    <p:spTree>
      <p:nvGrpSpPr>
        <p:cNvPr id="1" name=""/>
        <p:cNvGrpSpPr/>
        <p:nvPr/>
      </p:nvGrpSpPr>
      <p:grpSpPr>
        <a:xfrm>
          <a:off x="0" y="0"/>
          <a:ext cx="0" cy="0"/>
          <a:chOff x="0" y="0"/>
          <a:chExt cx="0" cy="0"/>
        </a:xfrm>
      </p:grpSpPr>
      <p:pic>
        <p:nvPicPr>
          <p:cNvPr id="2" name="Graphic 7">
            <a:extLst>
              <a:ext uri="{FF2B5EF4-FFF2-40B4-BE49-F238E27FC236}">
                <a16:creationId xmlns:a16="http://schemas.microsoft.com/office/drawing/2014/main" id="{309F4AFD-C04C-9C9F-194F-0C50A51544B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799991" flipH="1">
            <a:off x="838203" y="4954227"/>
            <a:ext cx="1314450" cy="361069"/>
          </a:xfrm>
          <a:prstGeom prst="rect">
            <a:avLst/>
          </a:prstGeom>
          <a:noFill/>
          <a:ln>
            <a:noFill/>
          </a:ln>
        </p:spPr>
      </p:pic>
      <p:sp>
        <p:nvSpPr>
          <p:cNvPr id="3" name="Picture Placeholder 6">
            <a:extLst>
              <a:ext uri="{FF2B5EF4-FFF2-40B4-BE49-F238E27FC236}">
                <a16:creationId xmlns:a16="http://schemas.microsoft.com/office/drawing/2014/main" id="{E10DE8F7-DA49-A22C-1479-FE47E1D7F8E5}"/>
              </a:ext>
            </a:extLst>
          </p:cNvPr>
          <p:cNvSpPr txBox="1">
            <a:spLocks noGrp="1"/>
          </p:cNvSpPr>
          <p:nvPr>
            <p:ph type="pic" idx="4294967295"/>
          </p:nvPr>
        </p:nvSpPr>
        <p:spPr>
          <a:xfrm>
            <a:off x="300042" y="293412"/>
            <a:ext cx="11597097" cy="6288868"/>
          </a:xfrm>
        </p:spPr>
        <p:txBody>
          <a:bodyPr anchorCtr="1"/>
          <a:lstStyle>
            <a:lvl1pPr algn="ctr">
              <a:buNone/>
              <a:defRPr sz="1800"/>
            </a:lvl1pPr>
          </a:lstStyle>
          <a:p>
            <a:pPr lvl="0"/>
            <a:r>
              <a:rPr lang="sv-SE"/>
              <a:t> Klicka för att infoga bakgrundsbild</a:t>
            </a:r>
          </a:p>
        </p:txBody>
      </p:sp>
      <p:sp>
        <p:nvSpPr>
          <p:cNvPr id="4" name="Rubrik 1">
            <a:extLst>
              <a:ext uri="{FF2B5EF4-FFF2-40B4-BE49-F238E27FC236}">
                <a16:creationId xmlns:a16="http://schemas.microsoft.com/office/drawing/2014/main" id="{F29EFC78-0F56-39C0-0217-8EF7B4A60B99}"/>
              </a:ext>
            </a:extLst>
          </p:cNvPr>
          <p:cNvSpPr txBox="1">
            <a:spLocks noGrp="1"/>
          </p:cNvSpPr>
          <p:nvPr>
            <p:ph type="title"/>
          </p:nvPr>
        </p:nvSpPr>
        <p:spPr>
          <a:xfrm>
            <a:off x="838203" y="2035573"/>
            <a:ext cx="7305671" cy="2786853"/>
          </a:xfrm>
          <a:prstGeom prst="rect">
            <a:avLst/>
          </a:prstGeom>
        </p:spPr>
        <p:txBody>
          <a:bodyPr/>
          <a:lstStyle>
            <a:lvl1pPr>
              <a:defRPr sz="3600"/>
            </a:lvl1pPr>
          </a:lstStyle>
          <a:p>
            <a:pPr lvl="0"/>
            <a:r>
              <a:rPr lang="sv-SE"/>
              <a:t>Klicka här för skriva citat i upp till fem rader</a:t>
            </a:r>
          </a:p>
        </p:txBody>
      </p:sp>
      <p:sp>
        <p:nvSpPr>
          <p:cNvPr id="5" name="Platshållare för datum 2">
            <a:extLst>
              <a:ext uri="{FF2B5EF4-FFF2-40B4-BE49-F238E27FC236}">
                <a16:creationId xmlns:a16="http://schemas.microsoft.com/office/drawing/2014/main" id="{5A75DF51-96DA-2BA5-0F57-61428B9B664C}"/>
              </a:ext>
            </a:extLst>
          </p:cNvPr>
          <p:cNvSpPr txBox="1">
            <a:spLocks noGrp="1"/>
          </p:cNvSpPr>
          <p:nvPr>
            <p:ph type="dt" sz="half" idx="7"/>
          </p:nvPr>
        </p:nvSpPr>
        <p:spPr>
          <a:xfrm>
            <a:off x="838203" y="7371956"/>
            <a:ext cx="2743200" cy="165396"/>
          </a:xfrm>
        </p:spPr>
        <p:txBody>
          <a:bodyPr/>
          <a:lstStyle>
            <a:lvl1pPr>
              <a:defRPr/>
            </a:lvl1pPr>
          </a:lstStyle>
          <a:p>
            <a:pPr lvl="0"/>
            <a:fld id="{3E7F4A48-65A6-4C95-B94F-91FB63127772}" type="datetime2">
              <a:rPr lang="sv-SE" smtClean="0"/>
              <a:t>måndag den 30 mars 2026</a:t>
            </a:fld>
            <a:endParaRPr lang="sv-SE"/>
          </a:p>
        </p:txBody>
      </p:sp>
      <p:sp>
        <p:nvSpPr>
          <p:cNvPr id="6" name="Platshållare för sidfot 3">
            <a:extLst>
              <a:ext uri="{FF2B5EF4-FFF2-40B4-BE49-F238E27FC236}">
                <a16:creationId xmlns:a16="http://schemas.microsoft.com/office/drawing/2014/main" id="{3C3E69BB-C812-B96C-74BB-ABCA066C4F72}"/>
              </a:ext>
            </a:extLst>
          </p:cNvPr>
          <p:cNvSpPr txBox="1">
            <a:spLocks noGrp="1"/>
          </p:cNvSpPr>
          <p:nvPr>
            <p:ph type="ftr" sz="quarter" idx="9"/>
          </p:nvPr>
        </p:nvSpPr>
        <p:spPr>
          <a:xfrm>
            <a:off x="838203" y="7570125"/>
            <a:ext cx="4114800" cy="165396"/>
          </a:xfrm>
        </p:spPr>
        <p:txBody>
          <a:bodyPr/>
          <a:lstStyle>
            <a:lvl1pPr>
              <a:defRPr/>
            </a:lvl1pPr>
          </a:lstStyle>
          <a:p>
            <a:pPr lvl="0"/>
            <a:r>
              <a:rPr lang="sv-SE"/>
              <a:t>Makroekonomiska läget mars 2026</a:t>
            </a:r>
          </a:p>
        </p:txBody>
      </p:sp>
      <p:sp>
        <p:nvSpPr>
          <p:cNvPr id="7" name="Platshållare för bildnummer 4">
            <a:extLst>
              <a:ext uri="{FF2B5EF4-FFF2-40B4-BE49-F238E27FC236}">
                <a16:creationId xmlns:a16="http://schemas.microsoft.com/office/drawing/2014/main" id="{ED9CB645-0411-1D87-AC95-6F9770F3AD34}"/>
              </a:ext>
            </a:extLst>
          </p:cNvPr>
          <p:cNvSpPr txBox="1">
            <a:spLocks noGrp="1"/>
          </p:cNvSpPr>
          <p:nvPr>
            <p:ph type="sldNum" sz="quarter" idx="8"/>
          </p:nvPr>
        </p:nvSpPr>
        <p:spPr>
          <a:xfrm>
            <a:off x="8610603" y="7570125"/>
            <a:ext cx="2743200" cy="165396"/>
          </a:xfrm>
        </p:spPr>
        <p:txBody>
          <a:bodyPr/>
          <a:lstStyle>
            <a:lvl1pPr>
              <a:defRPr/>
            </a:lvl1pPr>
          </a:lstStyle>
          <a:p>
            <a:pPr lvl="0"/>
            <a:fld id="{0C8D5A0B-BEDC-4E40-ADA5-D38FC7255C58}" type="slidenum">
              <a:t>‹#›</a:t>
            </a:fld>
            <a:endParaRPr lang="sv-SE"/>
          </a:p>
        </p:txBody>
      </p:sp>
    </p:spTree>
    <p:extLst>
      <p:ext uri="{BB962C8B-B14F-4D97-AF65-F5344CB8AC3E}">
        <p14:creationId xmlns:p14="http://schemas.microsoft.com/office/powerpoint/2010/main" val="2276565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ch högerställd bild">
    <p:spTree>
      <p:nvGrpSpPr>
        <p:cNvPr id="1" name=""/>
        <p:cNvGrpSpPr/>
        <p:nvPr/>
      </p:nvGrpSpPr>
      <p:grpSpPr>
        <a:xfrm>
          <a:off x="0" y="0"/>
          <a:ext cx="0" cy="0"/>
          <a:chOff x="0" y="0"/>
          <a:chExt cx="0" cy="0"/>
        </a:xfrm>
      </p:grpSpPr>
      <p:sp>
        <p:nvSpPr>
          <p:cNvPr id="2" name="Platshållare för text 3">
            <a:extLst>
              <a:ext uri="{FF2B5EF4-FFF2-40B4-BE49-F238E27FC236}">
                <a16:creationId xmlns:a16="http://schemas.microsoft.com/office/drawing/2014/main" id="{AC07D885-DFC8-37EF-52A6-C958DB4E0421}"/>
              </a:ext>
            </a:extLst>
          </p:cNvPr>
          <p:cNvSpPr txBox="1">
            <a:spLocks noGrp="1"/>
          </p:cNvSpPr>
          <p:nvPr>
            <p:ph type="body" idx="4294967295"/>
          </p:nvPr>
        </p:nvSpPr>
        <p:spPr>
          <a:xfrm>
            <a:off x="301486" y="2105424"/>
            <a:ext cx="3932240" cy="3823097"/>
          </a:xfrm>
        </p:spPr>
        <p:txBody>
          <a:bodyPr/>
          <a:lstStyle>
            <a:lvl1pPr marL="0" indent="0">
              <a:buNone/>
              <a:defRPr sz="1600"/>
            </a:lvl1pPr>
          </a:lstStyle>
          <a:p>
            <a:pPr lvl="0"/>
            <a:r>
              <a:rPr lang="sv-SE"/>
              <a:t>Klicka här för att ändra format på bakgrundstexten</a:t>
            </a:r>
          </a:p>
        </p:txBody>
      </p:sp>
      <p:sp>
        <p:nvSpPr>
          <p:cNvPr id="3" name="Platshållare för datum 4">
            <a:extLst>
              <a:ext uri="{FF2B5EF4-FFF2-40B4-BE49-F238E27FC236}">
                <a16:creationId xmlns:a16="http://schemas.microsoft.com/office/drawing/2014/main" id="{52CA9E9E-A94F-5350-34BB-128399A18695}"/>
              </a:ext>
            </a:extLst>
          </p:cNvPr>
          <p:cNvSpPr txBox="1">
            <a:spLocks noGrp="1"/>
          </p:cNvSpPr>
          <p:nvPr>
            <p:ph type="dt" sz="half" idx="7"/>
          </p:nvPr>
        </p:nvSpPr>
        <p:spPr>
          <a:xfrm>
            <a:off x="657225" y="7257656"/>
            <a:ext cx="2743200" cy="165396"/>
          </a:xfrm>
        </p:spPr>
        <p:txBody>
          <a:bodyPr/>
          <a:lstStyle>
            <a:lvl1pPr>
              <a:defRPr/>
            </a:lvl1pPr>
          </a:lstStyle>
          <a:p>
            <a:pPr lvl="0"/>
            <a:fld id="{CA3F540F-025A-41BD-B1EC-CCC307A375BE}" type="datetime2">
              <a:rPr lang="sv-SE" smtClean="0"/>
              <a:t>måndag den 30 mars 2026</a:t>
            </a:fld>
            <a:endParaRPr lang="sv-SE"/>
          </a:p>
        </p:txBody>
      </p:sp>
      <p:sp>
        <p:nvSpPr>
          <p:cNvPr id="4" name="Platshållare för sidfot 5">
            <a:extLst>
              <a:ext uri="{FF2B5EF4-FFF2-40B4-BE49-F238E27FC236}">
                <a16:creationId xmlns:a16="http://schemas.microsoft.com/office/drawing/2014/main" id="{69D9F294-05E7-2D68-2D17-B5DEC92110D6}"/>
              </a:ext>
            </a:extLst>
          </p:cNvPr>
          <p:cNvSpPr txBox="1">
            <a:spLocks noGrp="1"/>
          </p:cNvSpPr>
          <p:nvPr>
            <p:ph type="ftr" sz="quarter" idx="9"/>
          </p:nvPr>
        </p:nvSpPr>
        <p:spPr>
          <a:xfrm>
            <a:off x="657225" y="7455825"/>
            <a:ext cx="4114800" cy="165396"/>
          </a:xfrm>
        </p:spPr>
        <p:txBody>
          <a:bodyPr/>
          <a:lstStyle>
            <a:lvl1pPr>
              <a:defRPr/>
            </a:lvl1pPr>
          </a:lstStyle>
          <a:p>
            <a:pPr lvl="0"/>
            <a:r>
              <a:rPr lang="sv-SE"/>
              <a:t>Makroekonomiska läget mars 2026</a:t>
            </a:r>
          </a:p>
        </p:txBody>
      </p:sp>
      <p:sp>
        <p:nvSpPr>
          <p:cNvPr id="5" name="Platshållare för bildnummer 6">
            <a:extLst>
              <a:ext uri="{FF2B5EF4-FFF2-40B4-BE49-F238E27FC236}">
                <a16:creationId xmlns:a16="http://schemas.microsoft.com/office/drawing/2014/main" id="{AF84600B-8446-530A-8967-AA11ABA8C73E}"/>
              </a:ext>
            </a:extLst>
          </p:cNvPr>
          <p:cNvSpPr txBox="1">
            <a:spLocks noGrp="1"/>
          </p:cNvSpPr>
          <p:nvPr>
            <p:ph type="sldNum" sz="quarter" idx="8"/>
          </p:nvPr>
        </p:nvSpPr>
        <p:spPr>
          <a:xfrm>
            <a:off x="8429625" y="7455825"/>
            <a:ext cx="2743200" cy="165396"/>
          </a:xfrm>
        </p:spPr>
        <p:txBody>
          <a:bodyPr/>
          <a:lstStyle>
            <a:lvl1pPr>
              <a:defRPr/>
            </a:lvl1pPr>
          </a:lstStyle>
          <a:p>
            <a:pPr lvl="0"/>
            <a:fld id="{31E32328-1C42-D748-BA60-4D2151905966}" type="slidenum">
              <a:t>‹#›</a:t>
            </a:fld>
            <a:endParaRPr lang="sv-SE"/>
          </a:p>
        </p:txBody>
      </p:sp>
      <p:sp>
        <p:nvSpPr>
          <p:cNvPr id="6" name="Picture Placeholder 8">
            <a:extLst>
              <a:ext uri="{FF2B5EF4-FFF2-40B4-BE49-F238E27FC236}">
                <a16:creationId xmlns:a16="http://schemas.microsoft.com/office/drawing/2014/main" id="{A1E03ECE-6933-8645-8C72-09644A1D914D}"/>
              </a:ext>
            </a:extLst>
          </p:cNvPr>
          <p:cNvSpPr txBox="1">
            <a:spLocks noGrp="1"/>
          </p:cNvSpPr>
          <p:nvPr>
            <p:ph type="pic" idx="4294967295"/>
          </p:nvPr>
        </p:nvSpPr>
        <p:spPr>
          <a:xfrm>
            <a:off x="4467228" y="293412"/>
            <a:ext cx="7423291" cy="6266410"/>
          </a:xfrm>
        </p:spPr>
        <p:txBody>
          <a:bodyPr anchorCtr="1"/>
          <a:lstStyle>
            <a:lvl1pPr algn="ctr">
              <a:buNone/>
              <a:defRPr sz="1600"/>
            </a:lvl1pPr>
            <a:lvl2pPr marL="228600" lvl="0" algn="ctr">
              <a:spcBef>
                <a:spcPts val="1000"/>
              </a:spcBef>
              <a:buNone/>
              <a:defRPr sz="1600"/>
            </a:lvl2pPr>
            <a:lvl3pPr marL="228600" lvl="0" algn="ctr">
              <a:spcBef>
                <a:spcPts val="1000"/>
              </a:spcBef>
              <a:buNone/>
              <a:defRPr sz="1600"/>
            </a:lvl3pPr>
            <a:lvl4pPr marL="228600" lvl="0" algn="ctr">
              <a:spcBef>
                <a:spcPts val="1000"/>
              </a:spcBef>
              <a:buNone/>
              <a:defRPr sz="1600"/>
            </a:lvl4pPr>
            <a:lvl5pPr marL="228600" lvl="0" algn="ctr">
              <a:spcBef>
                <a:spcPts val="1000"/>
              </a:spcBef>
              <a:buNone/>
              <a:defRPr sz="1600"/>
            </a:lvl5pPr>
            <a:lvl6pPr marL="228600" lvl="0" algn="ctr">
              <a:spcBef>
                <a:spcPts val="1000"/>
              </a:spcBef>
              <a:buNone/>
              <a:defRPr sz="1600"/>
            </a:lvl6pPr>
            <a:lvl7pPr marL="228600" lvl="0" algn="ctr">
              <a:spcBef>
                <a:spcPts val="1000"/>
              </a:spcBef>
              <a:buNone/>
              <a:defRPr sz="1600"/>
            </a:lvl7pPr>
            <a:lvl8pPr marL="228600" lvl="0" algn="ctr">
              <a:spcBef>
                <a:spcPts val="1000"/>
              </a:spcBef>
              <a:buNone/>
              <a:defRPr sz="1600"/>
            </a:lvl8pPr>
          </a:lstStyle>
          <a:p>
            <a:pPr lvl="0"/>
            <a:r>
              <a:rPr lang="sv-SE"/>
              <a:t> </a:t>
            </a:r>
          </a:p>
          <a:p>
            <a:pPr lvl="0"/>
            <a:endParaRPr lang="sv-SE"/>
          </a:p>
          <a:p>
            <a:pPr lvl="0"/>
            <a:endParaRPr lang="sv-SE"/>
          </a:p>
          <a:p>
            <a:pPr lvl="0"/>
            <a:endParaRPr lang="sv-SE"/>
          </a:p>
          <a:p>
            <a:pPr lvl="0"/>
            <a:endParaRPr lang="sv-SE"/>
          </a:p>
          <a:p>
            <a:pPr lvl="0"/>
            <a:endParaRPr lang="sv-SE"/>
          </a:p>
          <a:p>
            <a:pPr lvl="0"/>
            <a:endParaRPr lang="sv-SE"/>
          </a:p>
          <a:p>
            <a:pPr lvl="0"/>
            <a:r>
              <a:rPr lang="sv-SE"/>
              <a:t>Klicka på ikonen för att införa bild</a:t>
            </a:r>
          </a:p>
        </p:txBody>
      </p:sp>
      <p:sp>
        <p:nvSpPr>
          <p:cNvPr id="7" name="Rubrik 1">
            <a:extLst>
              <a:ext uri="{FF2B5EF4-FFF2-40B4-BE49-F238E27FC236}">
                <a16:creationId xmlns:a16="http://schemas.microsoft.com/office/drawing/2014/main" id="{3D7B1534-9A16-D997-5F9B-4260F64D4162}"/>
              </a:ext>
            </a:extLst>
          </p:cNvPr>
          <p:cNvSpPr txBox="1">
            <a:spLocks noGrp="1"/>
          </p:cNvSpPr>
          <p:nvPr>
            <p:ph type="title"/>
          </p:nvPr>
        </p:nvSpPr>
        <p:spPr>
          <a:xfrm>
            <a:off x="301481" y="298176"/>
            <a:ext cx="3932241" cy="1600200"/>
          </a:xfrm>
          <a:prstGeom prst="rect">
            <a:avLst/>
          </a:prstGeom>
        </p:spPr>
        <p:txBody>
          <a:bodyPr/>
          <a:lstStyle>
            <a:lvl1pPr>
              <a:defRPr sz="3200"/>
            </a:lvl1pPr>
          </a:lstStyle>
          <a:p>
            <a:pPr lvl="0"/>
            <a:r>
              <a:rPr lang="sv-SE"/>
              <a:t>Klicka här för att ändra mall för rubrikformat</a:t>
            </a:r>
          </a:p>
        </p:txBody>
      </p:sp>
    </p:spTree>
    <p:extLst>
      <p:ext uri="{BB962C8B-B14F-4D97-AF65-F5344CB8AC3E}">
        <p14:creationId xmlns:p14="http://schemas.microsoft.com/office/powerpoint/2010/main" val="3840657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och vänsterställ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82F2E-D668-4207-562F-44BE8AB9EFE0}"/>
              </a:ext>
            </a:extLst>
          </p:cNvPr>
          <p:cNvSpPr txBox="1">
            <a:spLocks noGrp="1"/>
          </p:cNvSpPr>
          <p:nvPr>
            <p:ph type="title"/>
          </p:nvPr>
        </p:nvSpPr>
        <p:spPr>
          <a:xfrm>
            <a:off x="6264938" y="298176"/>
            <a:ext cx="4307811" cy="1600200"/>
          </a:xfrm>
          <a:prstGeom prst="rect">
            <a:avLst/>
          </a:prstGeom>
        </p:spPr>
        <p:txBody>
          <a:bodyPr/>
          <a:lstStyle>
            <a:lvl1pPr>
              <a:defRPr sz="3200"/>
            </a:lvl1pPr>
          </a:lstStyle>
          <a:p>
            <a:pPr lvl="0"/>
            <a:r>
              <a:rPr lang="sv-SE"/>
              <a:t>Klicka här för att ändra mall för rubrikformat</a:t>
            </a:r>
          </a:p>
        </p:txBody>
      </p:sp>
      <p:sp>
        <p:nvSpPr>
          <p:cNvPr id="3" name="Platshållare för text 3">
            <a:extLst>
              <a:ext uri="{FF2B5EF4-FFF2-40B4-BE49-F238E27FC236}">
                <a16:creationId xmlns:a16="http://schemas.microsoft.com/office/drawing/2014/main" id="{83854FA1-B5C7-3515-745A-B07703F81F30}"/>
              </a:ext>
            </a:extLst>
          </p:cNvPr>
          <p:cNvSpPr txBox="1">
            <a:spLocks noGrp="1"/>
          </p:cNvSpPr>
          <p:nvPr>
            <p:ph type="body" idx="4294967295"/>
          </p:nvPr>
        </p:nvSpPr>
        <p:spPr>
          <a:xfrm>
            <a:off x="6264938" y="2130423"/>
            <a:ext cx="4307811" cy="4051304"/>
          </a:xfrm>
        </p:spPr>
        <p:txBody>
          <a:bodyPr/>
          <a:lstStyle>
            <a:lvl1pPr marL="0" indent="0">
              <a:buNone/>
              <a:defRPr sz="1600"/>
            </a:lvl1pPr>
          </a:lstStyle>
          <a:p>
            <a:pPr lvl="0"/>
            <a:r>
              <a:rPr lang="sv-SE"/>
              <a:t>Klicka här för att ändra format på bakgrundstexten</a:t>
            </a:r>
          </a:p>
        </p:txBody>
      </p:sp>
      <p:sp>
        <p:nvSpPr>
          <p:cNvPr id="4" name="Platshållare för datum 4">
            <a:extLst>
              <a:ext uri="{FF2B5EF4-FFF2-40B4-BE49-F238E27FC236}">
                <a16:creationId xmlns:a16="http://schemas.microsoft.com/office/drawing/2014/main" id="{20FADA70-D6C3-883C-8D7E-4BFCAF498B9E}"/>
              </a:ext>
            </a:extLst>
          </p:cNvPr>
          <p:cNvSpPr txBox="1">
            <a:spLocks noGrp="1"/>
          </p:cNvSpPr>
          <p:nvPr>
            <p:ph type="dt" sz="half" idx="7"/>
          </p:nvPr>
        </p:nvSpPr>
        <p:spPr>
          <a:xfrm>
            <a:off x="657225" y="7257656"/>
            <a:ext cx="2743200" cy="165396"/>
          </a:xfrm>
        </p:spPr>
        <p:txBody>
          <a:bodyPr/>
          <a:lstStyle>
            <a:lvl1pPr>
              <a:defRPr/>
            </a:lvl1pPr>
          </a:lstStyle>
          <a:p>
            <a:pPr lvl="0"/>
            <a:fld id="{7A9A237E-73B7-4A74-A0B2-7F7395792139}" type="datetime2">
              <a:rPr lang="sv-SE" smtClean="0"/>
              <a:t>måndag den 30 mars 2026</a:t>
            </a:fld>
            <a:endParaRPr lang="sv-SE"/>
          </a:p>
        </p:txBody>
      </p:sp>
      <p:sp>
        <p:nvSpPr>
          <p:cNvPr id="5" name="Platshållare för sidfot 5">
            <a:extLst>
              <a:ext uri="{FF2B5EF4-FFF2-40B4-BE49-F238E27FC236}">
                <a16:creationId xmlns:a16="http://schemas.microsoft.com/office/drawing/2014/main" id="{48F7727C-A7C1-4781-4C2B-8137F1FA46DD}"/>
              </a:ext>
            </a:extLst>
          </p:cNvPr>
          <p:cNvSpPr txBox="1">
            <a:spLocks noGrp="1"/>
          </p:cNvSpPr>
          <p:nvPr>
            <p:ph type="ftr" sz="quarter" idx="9"/>
          </p:nvPr>
        </p:nvSpPr>
        <p:spPr>
          <a:xfrm>
            <a:off x="657225" y="7455825"/>
            <a:ext cx="4114800" cy="165396"/>
          </a:xfrm>
        </p:spPr>
        <p:txBody>
          <a:bodyPr/>
          <a:lstStyle>
            <a:lvl1pPr>
              <a:defRPr/>
            </a:lvl1pPr>
          </a:lstStyle>
          <a:p>
            <a:pPr lvl="0"/>
            <a:r>
              <a:rPr lang="sv-SE"/>
              <a:t>Makroekonomiska läget mars 2026</a:t>
            </a:r>
          </a:p>
        </p:txBody>
      </p:sp>
      <p:sp>
        <p:nvSpPr>
          <p:cNvPr id="6" name="Platshållare för bildnummer 6">
            <a:extLst>
              <a:ext uri="{FF2B5EF4-FFF2-40B4-BE49-F238E27FC236}">
                <a16:creationId xmlns:a16="http://schemas.microsoft.com/office/drawing/2014/main" id="{F433FF36-653D-3798-3BC3-AC62681B20C7}"/>
              </a:ext>
            </a:extLst>
          </p:cNvPr>
          <p:cNvSpPr txBox="1">
            <a:spLocks noGrp="1"/>
          </p:cNvSpPr>
          <p:nvPr>
            <p:ph type="sldNum" sz="quarter" idx="8"/>
          </p:nvPr>
        </p:nvSpPr>
        <p:spPr>
          <a:xfrm>
            <a:off x="8429625" y="7455825"/>
            <a:ext cx="2743200" cy="165396"/>
          </a:xfrm>
        </p:spPr>
        <p:txBody>
          <a:bodyPr/>
          <a:lstStyle>
            <a:lvl1pPr>
              <a:defRPr/>
            </a:lvl1pPr>
          </a:lstStyle>
          <a:p>
            <a:pPr lvl="0"/>
            <a:fld id="{C16C59E3-76D9-3E4A-B35E-97285BA5370F}" type="slidenum">
              <a:t>‹#›</a:t>
            </a:fld>
            <a:endParaRPr lang="sv-SE"/>
          </a:p>
        </p:txBody>
      </p:sp>
      <p:sp>
        <p:nvSpPr>
          <p:cNvPr id="7" name="Picture Placeholder 8">
            <a:extLst>
              <a:ext uri="{FF2B5EF4-FFF2-40B4-BE49-F238E27FC236}">
                <a16:creationId xmlns:a16="http://schemas.microsoft.com/office/drawing/2014/main" id="{BF4D5CF9-0F56-2A87-13A0-A7365CAA288A}"/>
              </a:ext>
            </a:extLst>
          </p:cNvPr>
          <p:cNvSpPr txBox="1">
            <a:spLocks noGrp="1"/>
          </p:cNvSpPr>
          <p:nvPr>
            <p:ph type="pic" idx="4294967295"/>
          </p:nvPr>
        </p:nvSpPr>
        <p:spPr>
          <a:xfrm>
            <a:off x="293412" y="293412"/>
            <a:ext cx="5802590" cy="6271174"/>
          </a:xfrm>
        </p:spPr>
        <p:txBody>
          <a:bodyPr anchorCtr="1"/>
          <a:lstStyle>
            <a:lvl1pPr algn="ctr">
              <a:buNone/>
              <a:defRPr sz="1600"/>
            </a:lvl1pPr>
            <a:lvl2pPr marL="228600" lvl="0" algn="ctr">
              <a:spcBef>
                <a:spcPts val="1000"/>
              </a:spcBef>
              <a:buNone/>
              <a:defRPr sz="1600"/>
            </a:lvl2pPr>
            <a:lvl3pPr marL="228600" lvl="0" algn="ctr">
              <a:spcBef>
                <a:spcPts val="1000"/>
              </a:spcBef>
              <a:buNone/>
              <a:defRPr sz="1600"/>
            </a:lvl3pPr>
            <a:lvl4pPr marL="228600" lvl="0" algn="ctr">
              <a:spcBef>
                <a:spcPts val="1000"/>
              </a:spcBef>
              <a:buNone/>
              <a:defRPr sz="1600"/>
            </a:lvl4pPr>
            <a:lvl5pPr marL="228600" lvl="0" algn="ctr">
              <a:spcBef>
                <a:spcPts val="1000"/>
              </a:spcBef>
              <a:buNone/>
              <a:defRPr sz="1600"/>
            </a:lvl5pPr>
            <a:lvl6pPr marL="228600" lvl="0" algn="ctr">
              <a:spcBef>
                <a:spcPts val="1000"/>
              </a:spcBef>
              <a:buNone/>
              <a:defRPr sz="1600"/>
            </a:lvl6pPr>
            <a:lvl7pPr marL="228600" lvl="0" algn="ctr">
              <a:spcBef>
                <a:spcPts val="1000"/>
              </a:spcBef>
              <a:buNone/>
              <a:defRPr sz="1600"/>
            </a:lvl7pPr>
            <a:lvl8pPr marL="228600" lvl="0" algn="ctr">
              <a:spcBef>
                <a:spcPts val="1000"/>
              </a:spcBef>
              <a:buNone/>
              <a:defRPr sz="1600"/>
            </a:lvl8pPr>
          </a:lstStyle>
          <a:p>
            <a:pPr lvl="0"/>
            <a:r>
              <a:rPr lang="sv-SE"/>
              <a:t> </a:t>
            </a:r>
          </a:p>
          <a:p>
            <a:pPr lvl="0"/>
            <a:endParaRPr lang="sv-SE"/>
          </a:p>
          <a:p>
            <a:pPr lvl="0"/>
            <a:endParaRPr lang="sv-SE"/>
          </a:p>
          <a:p>
            <a:pPr lvl="0"/>
            <a:endParaRPr lang="sv-SE"/>
          </a:p>
          <a:p>
            <a:pPr lvl="0"/>
            <a:endParaRPr lang="sv-SE"/>
          </a:p>
          <a:p>
            <a:pPr lvl="0"/>
            <a:endParaRPr lang="sv-SE"/>
          </a:p>
          <a:p>
            <a:pPr lvl="0"/>
            <a:endParaRPr lang="sv-SE"/>
          </a:p>
          <a:p>
            <a:pPr lvl="0"/>
            <a:r>
              <a:rPr lang="sv-SE"/>
              <a:t>Klicka på ikonen för att införa bild</a:t>
            </a:r>
          </a:p>
        </p:txBody>
      </p:sp>
    </p:spTree>
    <p:extLst>
      <p:ext uri="{BB962C8B-B14F-4D97-AF65-F5344CB8AC3E}">
        <p14:creationId xmlns:p14="http://schemas.microsoft.com/office/powerpoint/2010/main" val="1425812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Citat med organisk pil">
    <p:spTree>
      <p:nvGrpSpPr>
        <p:cNvPr id="1" name=""/>
        <p:cNvGrpSpPr/>
        <p:nvPr/>
      </p:nvGrpSpPr>
      <p:grpSpPr>
        <a:xfrm>
          <a:off x="0" y="0"/>
          <a:ext cx="0" cy="0"/>
          <a:chOff x="0" y="0"/>
          <a:chExt cx="0" cy="0"/>
        </a:xfrm>
      </p:grpSpPr>
      <p:sp>
        <p:nvSpPr>
          <p:cNvPr id="2" name="Platshållare för datum 2">
            <a:extLst>
              <a:ext uri="{FF2B5EF4-FFF2-40B4-BE49-F238E27FC236}">
                <a16:creationId xmlns:a16="http://schemas.microsoft.com/office/drawing/2014/main" id="{3EB07DDC-8EE4-73B3-7228-A07A2B5D6DBD}"/>
              </a:ext>
            </a:extLst>
          </p:cNvPr>
          <p:cNvSpPr txBox="1">
            <a:spLocks noGrp="1"/>
          </p:cNvSpPr>
          <p:nvPr>
            <p:ph type="dt" sz="half" idx="7"/>
          </p:nvPr>
        </p:nvSpPr>
        <p:spPr>
          <a:xfrm>
            <a:off x="838203" y="7371956"/>
            <a:ext cx="2743200" cy="165396"/>
          </a:xfrm>
        </p:spPr>
        <p:txBody>
          <a:bodyPr/>
          <a:lstStyle>
            <a:lvl1pPr>
              <a:defRPr/>
            </a:lvl1pPr>
          </a:lstStyle>
          <a:p>
            <a:pPr lvl="0"/>
            <a:fld id="{8AF3BC83-9578-4330-905E-ADCB5C925EC4}" type="datetime2">
              <a:rPr lang="sv-SE" smtClean="0"/>
              <a:t>måndag den 30 mars 2026</a:t>
            </a:fld>
            <a:endParaRPr lang="sv-SE"/>
          </a:p>
        </p:txBody>
      </p:sp>
      <p:sp>
        <p:nvSpPr>
          <p:cNvPr id="3" name="Platshållare för sidfot 3">
            <a:extLst>
              <a:ext uri="{FF2B5EF4-FFF2-40B4-BE49-F238E27FC236}">
                <a16:creationId xmlns:a16="http://schemas.microsoft.com/office/drawing/2014/main" id="{41CA35E5-28C9-E310-F26F-EA24CDCEC905}"/>
              </a:ext>
            </a:extLst>
          </p:cNvPr>
          <p:cNvSpPr txBox="1">
            <a:spLocks noGrp="1"/>
          </p:cNvSpPr>
          <p:nvPr>
            <p:ph type="ftr" sz="quarter" idx="9"/>
          </p:nvPr>
        </p:nvSpPr>
        <p:spPr>
          <a:xfrm>
            <a:off x="838203" y="7570125"/>
            <a:ext cx="4114800" cy="165396"/>
          </a:xfrm>
        </p:spPr>
        <p:txBody>
          <a:bodyPr/>
          <a:lstStyle>
            <a:lvl1pPr>
              <a:defRPr/>
            </a:lvl1pPr>
          </a:lstStyle>
          <a:p>
            <a:pPr lvl="0"/>
            <a:r>
              <a:rPr lang="sv-SE"/>
              <a:t>Makroekonomiska läget mars 2026</a:t>
            </a:r>
          </a:p>
        </p:txBody>
      </p:sp>
      <p:sp>
        <p:nvSpPr>
          <p:cNvPr id="4" name="Platshållare för bildnummer 4">
            <a:extLst>
              <a:ext uri="{FF2B5EF4-FFF2-40B4-BE49-F238E27FC236}">
                <a16:creationId xmlns:a16="http://schemas.microsoft.com/office/drawing/2014/main" id="{19C8E4A2-3021-E752-B110-F020F0F510B4}"/>
              </a:ext>
            </a:extLst>
          </p:cNvPr>
          <p:cNvSpPr txBox="1">
            <a:spLocks noGrp="1"/>
          </p:cNvSpPr>
          <p:nvPr>
            <p:ph type="sldNum" sz="quarter" idx="8"/>
          </p:nvPr>
        </p:nvSpPr>
        <p:spPr>
          <a:xfrm>
            <a:off x="8610603" y="7570125"/>
            <a:ext cx="2743200" cy="165396"/>
          </a:xfrm>
        </p:spPr>
        <p:txBody>
          <a:bodyPr/>
          <a:lstStyle>
            <a:lvl1pPr>
              <a:defRPr/>
            </a:lvl1pPr>
          </a:lstStyle>
          <a:p>
            <a:pPr lvl="0"/>
            <a:fld id="{D8CD44B8-0075-5B42-A633-52AB45AA7DA2}" type="slidenum">
              <a:t>‹#›</a:t>
            </a:fld>
            <a:endParaRPr lang="sv-SE"/>
          </a:p>
        </p:txBody>
      </p:sp>
      <p:sp>
        <p:nvSpPr>
          <p:cNvPr id="5" name="Frihandsfigur: Form 10">
            <a:extLst>
              <a:ext uri="{FF2B5EF4-FFF2-40B4-BE49-F238E27FC236}">
                <a16:creationId xmlns:a16="http://schemas.microsoft.com/office/drawing/2014/main" id="{DCD4B0B3-C448-B2AF-0146-E2F89E2BA58C}"/>
              </a:ext>
            </a:extLst>
          </p:cNvPr>
          <p:cNvSpPr/>
          <p:nvPr/>
        </p:nvSpPr>
        <p:spPr>
          <a:xfrm>
            <a:off x="7549515" y="3467871"/>
            <a:ext cx="4646295" cy="3141521"/>
          </a:xfrm>
          <a:custGeom>
            <a:avLst/>
            <a:gdLst>
              <a:gd name="f0" fmla="val 10800000"/>
              <a:gd name="f1" fmla="val 5400000"/>
              <a:gd name="f2" fmla="val 180"/>
              <a:gd name="f3" fmla="val w"/>
              <a:gd name="f4" fmla="val h"/>
              <a:gd name="f5" fmla="val 0"/>
              <a:gd name="f6" fmla="val 4646295"/>
              <a:gd name="f7" fmla="val 3141523"/>
              <a:gd name="f8" fmla="val 1613714"/>
              <a:gd name="f9" fmla="val 4166235"/>
              <a:gd name="f10" fmla="val 4046220"/>
              <a:gd name="f11" fmla="val 4006215"/>
              <a:gd name="f12" fmla="val 3966210"/>
              <a:gd name="f13" fmla="val 1614666"/>
              <a:gd name="f14" fmla="val 3926205"/>
              <a:gd name="f15" fmla="val 1611809"/>
              <a:gd name="f16" fmla="val 3846195"/>
              <a:gd name="f17" fmla="val 1605141"/>
              <a:gd name="f18" fmla="val 3768090"/>
              <a:gd name="f19" fmla="val 1580376"/>
              <a:gd name="f20" fmla="val 3700463"/>
              <a:gd name="f21" fmla="val 1537514"/>
              <a:gd name="f22" fmla="val 3683318"/>
              <a:gd name="f23" fmla="val 1527989"/>
              <a:gd name="f24" fmla="val 3668078"/>
              <a:gd name="f25" fmla="val 1514654"/>
              <a:gd name="f26" fmla="val 3651885"/>
              <a:gd name="f27" fmla="val 1503224"/>
              <a:gd name="f28" fmla="val 3636645"/>
              <a:gd name="f29" fmla="val 1489889"/>
              <a:gd name="f30" fmla="val 3621405"/>
              <a:gd name="f31" fmla="val 1477506"/>
              <a:gd name="f32" fmla="val 3608070"/>
              <a:gd name="f33" fmla="val 1462266"/>
              <a:gd name="f34" fmla="val 3597593"/>
              <a:gd name="f35" fmla="val 1451789"/>
              <a:gd name="f36" fmla="val 3593783"/>
              <a:gd name="f37" fmla="val 1447979"/>
              <a:gd name="f38" fmla="val 3590925"/>
              <a:gd name="f39" fmla="val 1444169"/>
              <a:gd name="f40" fmla="val 3588068"/>
              <a:gd name="f41" fmla="val 1440359"/>
              <a:gd name="f42" fmla="val 3569018"/>
              <a:gd name="f43" fmla="val 1417499"/>
              <a:gd name="f44" fmla="val 3562350"/>
              <a:gd name="f45" fmla="val 1409879"/>
              <a:gd name="f46" fmla="val 3557588"/>
              <a:gd name="f47" fmla="val 1401306"/>
              <a:gd name="f48" fmla="val 3551873"/>
              <a:gd name="f49" fmla="val 1392734"/>
              <a:gd name="f50" fmla="val 3543300"/>
              <a:gd name="f51" fmla="val 1380351"/>
              <a:gd name="f52" fmla="val 3540443"/>
              <a:gd name="f53" fmla="val 1376541"/>
              <a:gd name="f54" fmla="val 3538538"/>
              <a:gd name="f55" fmla="val 1371779"/>
              <a:gd name="f56" fmla="val 3535680"/>
              <a:gd name="f57" fmla="val 1367016"/>
              <a:gd name="f58" fmla="val 3521393"/>
              <a:gd name="f59" fmla="val 1340346"/>
              <a:gd name="f60" fmla="val 3509010"/>
              <a:gd name="f61" fmla="val 1312724"/>
              <a:gd name="f62" fmla="val 3504248"/>
              <a:gd name="f63" fmla="val 1304151"/>
              <a:gd name="f64" fmla="val 3501390"/>
              <a:gd name="f65" fmla="val 1294626"/>
              <a:gd name="f66" fmla="val 3498533"/>
              <a:gd name="f67" fmla="val 1285101"/>
              <a:gd name="f68" fmla="val 3495675"/>
              <a:gd name="f69" fmla="val 1275576"/>
              <a:gd name="f70" fmla="val 3491865"/>
              <a:gd name="f71" fmla="val 1266051"/>
              <a:gd name="f72" fmla="val 3489008"/>
              <a:gd name="f73" fmla="val 1256526"/>
              <a:gd name="f74" fmla="val 3478530"/>
              <a:gd name="f75" fmla="val 1217474"/>
              <a:gd name="f76" fmla="val 3471863"/>
              <a:gd name="f77" fmla="val 1178421"/>
              <a:gd name="f78" fmla="val 3465195"/>
              <a:gd name="f79" fmla="val 1139369"/>
              <a:gd name="f80" fmla="val 3440430"/>
              <a:gd name="f81" fmla="val 981254"/>
              <a:gd name="f82" fmla="val 3430905"/>
              <a:gd name="f83" fmla="val 821234"/>
              <a:gd name="f84" fmla="val 3402330"/>
              <a:gd name="f85" fmla="val 664071"/>
              <a:gd name="f86" fmla="val 3394710"/>
              <a:gd name="f87" fmla="val 625019"/>
              <a:gd name="f88" fmla="val 3387090"/>
              <a:gd name="f89" fmla="val 585966"/>
              <a:gd name="f90" fmla="val 3376613"/>
              <a:gd name="f91" fmla="val 546914"/>
              <a:gd name="f92" fmla="val 3366135"/>
              <a:gd name="f93" fmla="val 508814"/>
              <a:gd name="f94" fmla="val 3354705"/>
              <a:gd name="f95" fmla="val 469761"/>
              <a:gd name="f96" fmla="val 3339465"/>
              <a:gd name="f97" fmla="val 432614"/>
              <a:gd name="f98" fmla="val 3325178"/>
              <a:gd name="f99" fmla="val 395466"/>
              <a:gd name="f100" fmla="val 3308985"/>
              <a:gd name="f101" fmla="val 358319"/>
              <a:gd name="f102" fmla="val 3288983"/>
              <a:gd name="f103" fmla="val 324029"/>
              <a:gd name="f104" fmla="val 3279458"/>
              <a:gd name="f105" fmla="val 305931"/>
              <a:gd name="f106" fmla="val 3268980"/>
              <a:gd name="f107" fmla="val 289739"/>
              <a:gd name="f108" fmla="val 3258503"/>
              <a:gd name="f109" fmla="val 272594"/>
              <a:gd name="f110" fmla="val 3252788"/>
              <a:gd name="f111" fmla="val 264021"/>
              <a:gd name="f112" fmla="val 3247073"/>
              <a:gd name="f113" fmla="val 256401"/>
              <a:gd name="f114" fmla="val 3241358"/>
              <a:gd name="f115" fmla="val 247829"/>
              <a:gd name="f116" fmla="val 3235643"/>
              <a:gd name="f117" fmla="val 239256"/>
              <a:gd name="f118" fmla="val 3229928"/>
              <a:gd name="f119" fmla="val 231636"/>
              <a:gd name="f120" fmla="val 3224213"/>
              <a:gd name="f121" fmla="val 223064"/>
              <a:gd name="f122" fmla="val 3206115"/>
              <a:gd name="f123" fmla="val 199251"/>
              <a:gd name="f124" fmla="val 3186113"/>
              <a:gd name="f125" fmla="val 176391"/>
              <a:gd name="f126" fmla="val 3179445"/>
              <a:gd name="f127" fmla="val 168771"/>
              <a:gd name="f128" fmla="val 3172778"/>
              <a:gd name="f129" fmla="val 162104"/>
              <a:gd name="f130" fmla="val 3165158"/>
              <a:gd name="f131" fmla="val 154484"/>
              <a:gd name="f132" fmla="val 3157538"/>
              <a:gd name="f133" fmla="val 147816"/>
              <a:gd name="f134" fmla="val 3150870"/>
              <a:gd name="f135" fmla="val 140196"/>
              <a:gd name="f136" fmla="val 3143250"/>
              <a:gd name="f137" fmla="val 133529"/>
              <a:gd name="f138" fmla="val 3113723"/>
              <a:gd name="f139" fmla="val 105906"/>
              <a:gd name="f140" fmla="val 3081338"/>
              <a:gd name="f141" fmla="val 83046"/>
              <a:gd name="f142" fmla="val 3047048"/>
              <a:gd name="f143" fmla="val 63044"/>
              <a:gd name="f144" fmla="val 3028950"/>
              <a:gd name="f145" fmla="val 54471"/>
              <a:gd name="f146" fmla="val 3011805"/>
              <a:gd name="f147" fmla="val 43994"/>
              <a:gd name="f148" fmla="val 2992755"/>
              <a:gd name="f149" fmla="val 37326"/>
              <a:gd name="f150" fmla="val 2974658"/>
              <a:gd name="f151" fmla="val 28754"/>
              <a:gd name="f152" fmla="val 2955608"/>
              <a:gd name="f153" fmla="val 23039"/>
              <a:gd name="f154" fmla="val 2936558"/>
              <a:gd name="f155" fmla="val 17324"/>
              <a:gd name="f156" fmla="val 2898458"/>
              <a:gd name="f157" fmla="val 6846"/>
              <a:gd name="f158" fmla="val 2858453"/>
              <a:gd name="f159" fmla="val 1131"/>
              <a:gd name="f160" fmla="val 2818448"/>
              <a:gd name="f161" fmla="val 179"/>
              <a:gd name="f162" fmla="val 2778443"/>
              <a:gd name="f163" fmla="val -774"/>
              <a:gd name="f164" fmla="val 2738438"/>
              <a:gd name="f165" fmla="val 2084"/>
              <a:gd name="f166" fmla="val 2699385"/>
              <a:gd name="f167" fmla="val 8751"/>
              <a:gd name="f168" fmla="val 2660333"/>
              <a:gd name="f169" fmla="val 16371"/>
              <a:gd name="f170" fmla="val 2621280"/>
              <a:gd name="f171" fmla="val 26849"/>
              <a:gd name="f172" fmla="val 2584133"/>
              <a:gd name="f173" fmla="val 41136"/>
              <a:gd name="f174" fmla="val 2508885"/>
              <a:gd name="f175" fmla="val 68759"/>
              <a:gd name="f176" fmla="val 2440305"/>
              <a:gd name="f177" fmla="val 111621"/>
              <a:gd name="f178" fmla="val 2379345"/>
              <a:gd name="f179" fmla="val 163056"/>
              <a:gd name="f180" fmla="val 2318385"/>
              <a:gd name="f181" fmla="val 214491"/>
              <a:gd name="f182" fmla="val 2265045"/>
              <a:gd name="f183" fmla="val 275451"/>
              <a:gd name="f184" fmla="val 2218373"/>
              <a:gd name="f185" fmla="val 340221"/>
              <a:gd name="f186" fmla="val 2172653"/>
              <a:gd name="f187" fmla="val 405944"/>
              <a:gd name="f188" fmla="val 2132648"/>
              <a:gd name="f189" fmla="val 475476"/>
              <a:gd name="f190" fmla="val 2098358"/>
              <a:gd name="f191" fmla="val 547866"/>
              <a:gd name="f192" fmla="val 2029778"/>
              <a:gd name="f193" fmla="val 692646"/>
              <a:gd name="f194" fmla="val 1981200"/>
              <a:gd name="f195" fmla="val 845999"/>
              <a:gd name="f196" fmla="val 1944053"/>
              <a:gd name="f197" fmla="val 1001256"/>
              <a:gd name="f198" fmla="val 1906905"/>
              <a:gd name="f199" fmla="val 1156514"/>
              <a:gd name="f200" fmla="val 1879283"/>
              <a:gd name="f201" fmla="val 1314629"/>
              <a:gd name="f202" fmla="val 1853565"/>
              <a:gd name="f203" fmla="val 1471791"/>
              <a:gd name="f204" fmla="val 1827848"/>
              <a:gd name="f205" fmla="val 1629906"/>
              <a:gd name="f206" fmla="val 1801178"/>
              <a:gd name="f207" fmla="val 1787069"/>
              <a:gd name="f208" fmla="val 1765935"/>
              <a:gd name="f209" fmla="val 1943279"/>
              <a:gd name="f210" fmla="val 1730693"/>
              <a:gd name="f211" fmla="val 2099489"/>
              <a:gd name="f212" fmla="val 1684973"/>
              <a:gd name="f213" fmla="val 2252841"/>
              <a:gd name="f214" fmla="val 1620203"/>
              <a:gd name="f215" fmla="val 2399526"/>
              <a:gd name="f216" fmla="val 1555433"/>
              <a:gd name="f217" fmla="val 2545259"/>
              <a:gd name="f218" fmla="val 1472565"/>
              <a:gd name="f219" fmla="val 2684324"/>
              <a:gd name="f220" fmla="val 1364933"/>
              <a:gd name="f221" fmla="val 2803386"/>
              <a:gd name="f222" fmla="val 1261110"/>
              <a:gd name="f223" fmla="val 2922449"/>
              <a:gd name="f224" fmla="val 1127760"/>
              <a:gd name="f225" fmla="val 3018651"/>
              <a:gd name="f226" fmla="val 979170"/>
              <a:gd name="f227" fmla="val 3077706"/>
              <a:gd name="f228" fmla="val 904875"/>
              <a:gd name="f229" fmla="val 3108186"/>
              <a:gd name="f230" fmla="val 826770"/>
              <a:gd name="f231" fmla="val 3127236"/>
              <a:gd name="f232" fmla="val 747713"/>
              <a:gd name="f233" fmla="val 3136761"/>
              <a:gd name="f234" fmla="val 738188"/>
              <a:gd name="f235" fmla="val 3137714"/>
              <a:gd name="f236" fmla="val 727710"/>
              <a:gd name="f237" fmla="val 3139619"/>
              <a:gd name="f238" fmla="val 718185"/>
              <a:gd name="f239" fmla="val 688658"/>
              <a:gd name="f240" fmla="val 3140571"/>
              <a:gd name="f241" fmla="val 673418"/>
              <a:gd name="f242" fmla="val 3141524"/>
              <a:gd name="f243" fmla="val 668655"/>
              <a:gd name="f244" fmla="val 663893"/>
              <a:gd name="f245" fmla="val 658178"/>
              <a:gd name="f246" fmla="val 628650"/>
              <a:gd name="f247" fmla="val 618173"/>
              <a:gd name="f248" fmla="val 608648"/>
              <a:gd name="f249" fmla="val 3138666"/>
              <a:gd name="f250" fmla="val 599123"/>
              <a:gd name="f251" fmla="val 569595"/>
              <a:gd name="f252" fmla="val 3135809"/>
              <a:gd name="f253" fmla="val 549593"/>
              <a:gd name="f254" fmla="val 3132951"/>
              <a:gd name="f255" fmla="val 529590"/>
              <a:gd name="f256" fmla="val 3130094"/>
              <a:gd name="f257" fmla="val 510540"/>
              <a:gd name="f258" fmla="val 3125331"/>
              <a:gd name="f259" fmla="val 432435"/>
              <a:gd name="f260" fmla="val 358140"/>
              <a:gd name="f261" fmla="val 3075801"/>
              <a:gd name="f262" fmla="val 291465"/>
              <a:gd name="f263" fmla="val 3031034"/>
              <a:gd name="f264" fmla="val 224790"/>
              <a:gd name="f265" fmla="val 2986266"/>
              <a:gd name="f266" fmla="val 167640"/>
              <a:gd name="f267" fmla="val 2929116"/>
              <a:gd name="f268" fmla="val 120968"/>
              <a:gd name="f269" fmla="val 2864346"/>
              <a:gd name="f270" fmla="val 75248"/>
              <a:gd name="f271" fmla="val 2798624"/>
              <a:gd name="f272" fmla="val 40005"/>
              <a:gd name="f273" fmla="val 2725281"/>
              <a:gd name="f274" fmla="val 20955"/>
              <a:gd name="f275" fmla="val 2648129"/>
              <a:gd name="f276" fmla="val 17145"/>
              <a:gd name="f277" fmla="val 2628126"/>
              <a:gd name="f278" fmla="val 11430"/>
              <a:gd name="f279" fmla="val 2609076"/>
              <a:gd name="f280" fmla="val 8573"/>
              <a:gd name="f281" fmla="val 2589074"/>
              <a:gd name="f282" fmla="val 4763"/>
              <a:gd name="f283" fmla="val 2559546"/>
              <a:gd name="f284" fmla="val 3810"/>
              <a:gd name="f285" fmla="val 2550021"/>
              <a:gd name="f286" fmla="val 1905"/>
              <a:gd name="f287" fmla="val 2539544"/>
              <a:gd name="f288" fmla="val 2530019"/>
              <a:gd name="f289" fmla="val 953"/>
              <a:gd name="f290" fmla="val 2510016"/>
              <a:gd name="f291" fmla="val 2490014"/>
              <a:gd name="f292" fmla="val 2470011"/>
              <a:gd name="f293" fmla="val 2410004"/>
              <a:gd name="f294" fmla="val 2206169"/>
              <a:gd name="f295" fmla="val 2187119"/>
              <a:gd name="f296" fmla="val 2149971"/>
              <a:gd name="f297" fmla="val 2075676"/>
              <a:gd name="f298" fmla="val 1777544"/>
              <a:gd name="f299" fmla="+- 0 0 -90"/>
              <a:gd name="f300" fmla="*/ f3 1 4646295"/>
              <a:gd name="f301" fmla="*/ f4 1 3141523"/>
              <a:gd name="f302" fmla="val f5"/>
              <a:gd name="f303" fmla="val f6"/>
              <a:gd name="f304" fmla="val f7"/>
              <a:gd name="f305" fmla="*/ f299 f0 1"/>
              <a:gd name="f306" fmla="+- f304 0 f302"/>
              <a:gd name="f307" fmla="+- f303 0 f302"/>
              <a:gd name="f308" fmla="*/ f305 1 f2"/>
              <a:gd name="f309" fmla="*/ f307 1 4646295"/>
              <a:gd name="f310" fmla="*/ f306 1 3141523"/>
              <a:gd name="f311" fmla="*/ 4646295 f307 1"/>
              <a:gd name="f312" fmla="*/ 1613714 f306 1"/>
              <a:gd name="f313" fmla="*/ 4166235 f307 1"/>
              <a:gd name="f314" fmla="*/ 4046220 f307 1"/>
              <a:gd name="f315" fmla="*/ 3926205 f307 1"/>
              <a:gd name="f316" fmla="*/ 1611809 f306 1"/>
              <a:gd name="f317" fmla="*/ 3700463 f307 1"/>
              <a:gd name="f318" fmla="*/ 1537514 f306 1"/>
              <a:gd name="f319" fmla="*/ 3651885 f307 1"/>
              <a:gd name="f320" fmla="*/ 1503224 f306 1"/>
              <a:gd name="f321" fmla="*/ 3608070 f307 1"/>
              <a:gd name="f322" fmla="*/ 1462266 f306 1"/>
              <a:gd name="f323" fmla="*/ 3597593 f307 1"/>
              <a:gd name="f324" fmla="*/ 1451789 f306 1"/>
              <a:gd name="f325" fmla="*/ 3588068 f307 1"/>
              <a:gd name="f326" fmla="*/ 1440359 f306 1"/>
              <a:gd name="f327" fmla="*/ 3569018 f307 1"/>
              <a:gd name="f328" fmla="*/ 1417499 f306 1"/>
              <a:gd name="f329" fmla="*/ 3551873 f307 1"/>
              <a:gd name="f330" fmla="*/ 1392734 f306 1"/>
              <a:gd name="f331" fmla="*/ 3543300 f307 1"/>
              <a:gd name="f332" fmla="*/ 1380351 f306 1"/>
              <a:gd name="f333" fmla="*/ 3535680 f307 1"/>
              <a:gd name="f334" fmla="*/ 1367016 f306 1"/>
              <a:gd name="f335" fmla="*/ 3521393 f307 1"/>
              <a:gd name="f336" fmla="*/ 1340346 f306 1"/>
              <a:gd name="f337" fmla="*/ 3509010 f307 1"/>
              <a:gd name="f338" fmla="*/ 1312724 f306 1"/>
              <a:gd name="f339" fmla="*/ 3498533 f307 1"/>
              <a:gd name="f340" fmla="*/ 1285101 f306 1"/>
              <a:gd name="f341" fmla="*/ 3489008 f307 1"/>
              <a:gd name="f342" fmla="*/ 1256526 f306 1"/>
              <a:gd name="f343" fmla="*/ 3465195 f307 1"/>
              <a:gd name="f344" fmla="*/ 1139369 f306 1"/>
              <a:gd name="f345" fmla="*/ 3402330 f307 1"/>
              <a:gd name="f346" fmla="*/ 664071 f306 1"/>
              <a:gd name="f347" fmla="*/ 3376613 f307 1"/>
              <a:gd name="f348" fmla="*/ 546914 f306 1"/>
              <a:gd name="f349" fmla="*/ 3339465 f307 1"/>
              <a:gd name="f350" fmla="*/ 432614 f306 1"/>
              <a:gd name="f351" fmla="*/ 3288983 f307 1"/>
              <a:gd name="f352" fmla="*/ 324029 f306 1"/>
              <a:gd name="f353" fmla="*/ 3258503 f307 1"/>
              <a:gd name="f354" fmla="*/ 272594 f306 1"/>
              <a:gd name="f355" fmla="*/ 3241358 f307 1"/>
              <a:gd name="f356" fmla="*/ 247829 f306 1"/>
              <a:gd name="f357" fmla="*/ 3224213 f307 1"/>
              <a:gd name="f358" fmla="*/ 223064 f306 1"/>
              <a:gd name="f359" fmla="*/ 3206115 f307 1"/>
              <a:gd name="f360" fmla="*/ 199251 f306 1"/>
              <a:gd name="f361" fmla="*/ 3186113 f307 1"/>
              <a:gd name="f362" fmla="*/ 176391 f306 1"/>
              <a:gd name="f363" fmla="*/ 3165158 f307 1"/>
              <a:gd name="f364" fmla="*/ 154484 f306 1"/>
              <a:gd name="f365" fmla="*/ 3143250 f307 1"/>
              <a:gd name="f366" fmla="*/ 133529 f306 1"/>
              <a:gd name="f367" fmla="*/ 3047048 f307 1"/>
              <a:gd name="f368" fmla="*/ 63044 f306 1"/>
              <a:gd name="f369" fmla="*/ 2992755 f307 1"/>
              <a:gd name="f370" fmla="*/ 37326 f306 1"/>
              <a:gd name="f371" fmla="*/ 2936558 f307 1"/>
              <a:gd name="f372" fmla="*/ 17324 f306 1"/>
              <a:gd name="f373" fmla="*/ 2818448 f307 1"/>
              <a:gd name="f374" fmla="*/ 179 f306 1"/>
              <a:gd name="f375" fmla="*/ 2699385 f307 1"/>
              <a:gd name="f376" fmla="*/ 8751 f306 1"/>
              <a:gd name="f377" fmla="*/ 2584133 f307 1"/>
              <a:gd name="f378" fmla="*/ 41136 f306 1"/>
              <a:gd name="f379" fmla="*/ 2379345 f307 1"/>
              <a:gd name="f380" fmla="*/ 163056 f306 1"/>
              <a:gd name="f381" fmla="*/ 2218373 f307 1"/>
              <a:gd name="f382" fmla="*/ 340221 f306 1"/>
              <a:gd name="f383" fmla="*/ 2098358 f307 1"/>
              <a:gd name="f384" fmla="*/ 547866 f306 1"/>
              <a:gd name="f385" fmla="*/ 1944053 f307 1"/>
              <a:gd name="f386" fmla="*/ 1001256 f306 1"/>
              <a:gd name="f387" fmla="*/ 1853565 f307 1"/>
              <a:gd name="f388" fmla="*/ 1471791 f306 1"/>
              <a:gd name="f389" fmla="*/ 1765935 f307 1"/>
              <a:gd name="f390" fmla="*/ 1943279 f306 1"/>
              <a:gd name="f391" fmla="*/ 1620203 f307 1"/>
              <a:gd name="f392" fmla="*/ 2399526 f306 1"/>
              <a:gd name="f393" fmla="*/ 1364933 f307 1"/>
              <a:gd name="f394" fmla="*/ 2803386 f306 1"/>
              <a:gd name="f395" fmla="*/ 979170 f307 1"/>
              <a:gd name="f396" fmla="*/ 3077706 f306 1"/>
              <a:gd name="f397" fmla="*/ 747713 f307 1"/>
              <a:gd name="f398" fmla="*/ 3136761 f306 1"/>
              <a:gd name="f399" fmla="*/ 718185 f307 1"/>
              <a:gd name="f400" fmla="*/ 3139619 f306 1"/>
              <a:gd name="f401" fmla="*/ 688658 f307 1"/>
              <a:gd name="f402" fmla="*/ 3140571 f306 1"/>
              <a:gd name="f403" fmla="*/ 673418 f307 1"/>
              <a:gd name="f404" fmla="*/ 3141524 f306 1"/>
              <a:gd name="f405" fmla="*/ 658178 f307 1"/>
              <a:gd name="f406" fmla="*/ 628650 f307 1"/>
              <a:gd name="f407" fmla="*/ 599123 f307 1"/>
              <a:gd name="f408" fmla="*/ 3138666 f306 1"/>
              <a:gd name="f409" fmla="*/ 569595 f307 1"/>
              <a:gd name="f410" fmla="*/ 3135809 f306 1"/>
              <a:gd name="f411" fmla="*/ 510540 f307 1"/>
              <a:gd name="f412" fmla="*/ 3125331 f306 1"/>
              <a:gd name="f413" fmla="*/ 291465 f307 1"/>
              <a:gd name="f414" fmla="*/ 3031034 f306 1"/>
              <a:gd name="f415" fmla="*/ 120968 f307 1"/>
              <a:gd name="f416" fmla="*/ 2864346 f306 1"/>
              <a:gd name="f417" fmla="*/ 20955 f307 1"/>
              <a:gd name="f418" fmla="*/ 2648129 f306 1"/>
              <a:gd name="f419" fmla="*/ 8573 f307 1"/>
              <a:gd name="f420" fmla="*/ 2589074 f306 1"/>
              <a:gd name="f421" fmla="*/ 4763 f307 1"/>
              <a:gd name="f422" fmla="*/ 2559546 f306 1"/>
              <a:gd name="f423" fmla="*/ 1905 f307 1"/>
              <a:gd name="f424" fmla="*/ 2530019 f306 1"/>
              <a:gd name="f425" fmla="*/ 0 f307 1"/>
              <a:gd name="f426" fmla="*/ 2470011 f306 1"/>
              <a:gd name="f427" fmla="*/ 2410004 f306 1"/>
              <a:gd name="f428" fmla="*/ 2206169 f306 1"/>
              <a:gd name="f429" fmla="*/ 2187119 f306 1"/>
              <a:gd name="f430" fmla="*/ 2149971 f306 1"/>
              <a:gd name="f431" fmla="*/ 2075676 f306 1"/>
              <a:gd name="f432" fmla="*/ 1777544 f306 1"/>
              <a:gd name="f433" fmla="+- f308 0 f1"/>
              <a:gd name="f434" fmla="*/ f311 1 4646295"/>
              <a:gd name="f435" fmla="*/ f312 1 3141523"/>
              <a:gd name="f436" fmla="*/ f313 1 4646295"/>
              <a:gd name="f437" fmla="*/ f314 1 4646295"/>
              <a:gd name="f438" fmla="*/ f315 1 4646295"/>
              <a:gd name="f439" fmla="*/ f316 1 3141523"/>
              <a:gd name="f440" fmla="*/ f317 1 4646295"/>
              <a:gd name="f441" fmla="*/ f318 1 3141523"/>
              <a:gd name="f442" fmla="*/ f319 1 4646295"/>
              <a:gd name="f443" fmla="*/ f320 1 3141523"/>
              <a:gd name="f444" fmla="*/ f321 1 4646295"/>
              <a:gd name="f445" fmla="*/ f322 1 3141523"/>
              <a:gd name="f446" fmla="*/ f323 1 4646295"/>
              <a:gd name="f447" fmla="*/ f324 1 3141523"/>
              <a:gd name="f448" fmla="*/ f325 1 4646295"/>
              <a:gd name="f449" fmla="*/ f326 1 3141523"/>
              <a:gd name="f450" fmla="*/ f327 1 4646295"/>
              <a:gd name="f451" fmla="*/ f328 1 3141523"/>
              <a:gd name="f452" fmla="*/ f329 1 4646295"/>
              <a:gd name="f453" fmla="*/ f330 1 3141523"/>
              <a:gd name="f454" fmla="*/ f331 1 4646295"/>
              <a:gd name="f455" fmla="*/ f332 1 3141523"/>
              <a:gd name="f456" fmla="*/ f333 1 4646295"/>
              <a:gd name="f457" fmla="*/ f334 1 3141523"/>
              <a:gd name="f458" fmla="*/ f335 1 4646295"/>
              <a:gd name="f459" fmla="*/ f336 1 3141523"/>
              <a:gd name="f460" fmla="*/ f337 1 4646295"/>
              <a:gd name="f461" fmla="*/ f338 1 3141523"/>
              <a:gd name="f462" fmla="*/ f339 1 4646295"/>
              <a:gd name="f463" fmla="*/ f340 1 3141523"/>
              <a:gd name="f464" fmla="*/ f341 1 4646295"/>
              <a:gd name="f465" fmla="*/ f342 1 3141523"/>
              <a:gd name="f466" fmla="*/ f343 1 4646295"/>
              <a:gd name="f467" fmla="*/ f344 1 3141523"/>
              <a:gd name="f468" fmla="*/ f345 1 4646295"/>
              <a:gd name="f469" fmla="*/ f346 1 3141523"/>
              <a:gd name="f470" fmla="*/ f347 1 4646295"/>
              <a:gd name="f471" fmla="*/ f348 1 3141523"/>
              <a:gd name="f472" fmla="*/ f349 1 4646295"/>
              <a:gd name="f473" fmla="*/ f350 1 3141523"/>
              <a:gd name="f474" fmla="*/ f351 1 4646295"/>
              <a:gd name="f475" fmla="*/ f352 1 3141523"/>
              <a:gd name="f476" fmla="*/ f353 1 4646295"/>
              <a:gd name="f477" fmla="*/ f354 1 3141523"/>
              <a:gd name="f478" fmla="*/ f355 1 4646295"/>
              <a:gd name="f479" fmla="*/ f356 1 3141523"/>
              <a:gd name="f480" fmla="*/ f357 1 4646295"/>
              <a:gd name="f481" fmla="*/ f358 1 3141523"/>
              <a:gd name="f482" fmla="*/ f359 1 4646295"/>
              <a:gd name="f483" fmla="*/ f360 1 3141523"/>
              <a:gd name="f484" fmla="*/ f361 1 4646295"/>
              <a:gd name="f485" fmla="*/ f362 1 3141523"/>
              <a:gd name="f486" fmla="*/ f363 1 4646295"/>
              <a:gd name="f487" fmla="*/ f364 1 3141523"/>
              <a:gd name="f488" fmla="*/ f365 1 4646295"/>
              <a:gd name="f489" fmla="*/ f366 1 3141523"/>
              <a:gd name="f490" fmla="*/ f367 1 4646295"/>
              <a:gd name="f491" fmla="*/ f368 1 3141523"/>
              <a:gd name="f492" fmla="*/ f369 1 4646295"/>
              <a:gd name="f493" fmla="*/ f370 1 3141523"/>
              <a:gd name="f494" fmla="*/ f371 1 4646295"/>
              <a:gd name="f495" fmla="*/ f372 1 3141523"/>
              <a:gd name="f496" fmla="*/ f373 1 4646295"/>
              <a:gd name="f497" fmla="*/ f374 1 3141523"/>
              <a:gd name="f498" fmla="*/ f375 1 4646295"/>
              <a:gd name="f499" fmla="*/ f376 1 3141523"/>
              <a:gd name="f500" fmla="*/ f377 1 4646295"/>
              <a:gd name="f501" fmla="*/ f378 1 3141523"/>
              <a:gd name="f502" fmla="*/ f379 1 4646295"/>
              <a:gd name="f503" fmla="*/ f380 1 3141523"/>
              <a:gd name="f504" fmla="*/ f381 1 4646295"/>
              <a:gd name="f505" fmla="*/ f382 1 3141523"/>
              <a:gd name="f506" fmla="*/ f383 1 4646295"/>
              <a:gd name="f507" fmla="*/ f384 1 3141523"/>
              <a:gd name="f508" fmla="*/ f385 1 4646295"/>
              <a:gd name="f509" fmla="*/ f386 1 3141523"/>
              <a:gd name="f510" fmla="*/ f387 1 4646295"/>
              <a:gd name="f511" fmla="*/ f388 1 3141523"/>
              <a:gd name="f512" fmla="*/ f389 1 4646295"/>
              <a:gd name="f513" fmla="*/ f390 1 3141523"/>
              <a:gd name="f514" fmla="*/ f391 1 4646295"/>
              <a:gd name="f515" fmla="*/ f392 1 3141523"/>
              <a:gd name="f516" fmla="*/ f393 1 4646295"/>
              <a:gd name="f517" fmla="*/ f394 1 3141523"/>
              <a:gd name="f518" fmla="*/ f395 1 4646295"/>
              <a:gd name="f519" fmla="*/ f396 1 3141523"/>
              <a:gd name="f520" fmla="*/ f397 1 4646295"/>
              <a:gd name="f521" fmla="*/ f398 1 3141523"/>
              <a:gd name="f522" fmla="*/ f399 1 4646295"/>
              <a:gd name="f523" fmla="*/ f400 1 3141523"/>
              <a:gd name="f524" fmla="*/ f401 1 4646295"/>
              <a:gd name="f525" fmla="*/ f402 1 3141523"/>
              <a:gd name="f526" fmla="*/ f403 1 4646295"/>
              <a:gd name="f527" fmla="*/ f404 1 3141523"/>
              <a:gd name="f528" fmla="*/ f405 1 4646295"/>
              <a:gd name="f529" fmla="*/ f406 1 4646295"/>
              <a:gd name="f530" fmla="*/ f407 1 4646295"/>
              <a:gd name="f531" fmla="*/ f408 1 3141523"/>
              <a:gd name="f532" fmla="*/ f409 1 4646295"/>
              <a:gd name="f533" fmla="*/ f410 1 3141523"/>
              <a:gd name="f534" fmla="*/ f411 1 4646295"/>
              <a:gd name="f535" fmla="*/ f412 1 3141523"/>
              <a:gd name="f536" fmla="*/ f413 1 4646295"/>
              <a:gd name="f537" fmla="*/ f414 1 3141523"/>
              <a:gd name="f538" fmla="*/ f415 1 4646295"/>
              <a:gd name="f539" fmla="*/ f416 1 3141523"/>
              <a:gd name="f540" fmla="*/ f417 1 4646295"/>
              <a:gd name="f541" fmla="*/ f418 1 3141523"/>
              <a:gd name="f542" fmla="*/ f419 1 4646295"/>
              <a:gd name="f543" fmla="*/ f420 1 3141523"/>
              <a:gd name="f544" fmla="*/ f421 1 4646295"/>
              <a:gd name="f545" fmla="*/ f422 1 3141523"/>
              <a:gd name="f546" fmla="*/ f423 1 4646295"/>
              <a:gd name="f547" fmla="*/ f424 1 3141523"/>
              <a:gd name="f548" fmla="*/ f425 1 4646295"/>
              <a:gd name="f549" fmla="*/ f426 1 3141523"/>
              <a:gd name="f550" fmla="*/ f427 1 3141523"/>
              <a:gd name="f551" fmla="*/ f428 1 3141523"/>
              <a:gd name="f552" fmla="*/ f429 1 3141523"/>
              <a:gd name="f553" fmla="*/ f430 1 3141523"/>
              <a:gd name="f554" fmla="*/ f431 1 3141523"/>
              <a:gd name="f555" fmla="*/ f432 1 3141523"/>
              <a:gd name="f556" fmla="*/ f302 1 f309"/>
              <a:gd name="f557" fmla="*/ f303 1 f309"/>
              <a:gd name="f558" fmla="*/ f302 1 f310"/>
              <a:gd name="f559" fmla="*/ f304 1 f310"/>
              <a:gd name="f560" fmla="*/ f434 1 f309"/>
              <a:gd name="f561" fmla="*/ f435 1 f310"/>
              <a:gd name="f562" fmla="*/ f436 1 f309"/>
              <a:gd name="f563" fmla="*/ f437 1 f309"/>
              <a:gd name="f564" fmla="*/ f438 1 f309"/>
              <a:gd name="f565" fmla="*/ f439 1 f310"/>
              <a:gd name="f566" fmla="*/ f440 1 f309"/>
              <a:gd name="f567" fmla="*/ f441 1 f310"/>
              <a:gd name="f568" fmla="*/ f442 1 f309"/>
              <a:gd name="f569" fmla="*/ f443 1 f310"/>
              <a:gd name="f570" fmla="*/ f444 1 f309"/>
              <a:gd name="f571" fmla="*/ f445 1 f310"/>
              <a:gd name="f572" fmla="*/ f446 1 f309"/>
              <a:gd name="f573" fmla="*/ f447 1 f310"/>
              <a:gd name="f574" fmla="*/ f448 1 f309"/>
              <a:gd name="f575" fmla="*/ f449 1 f310"/>
              <a:gd name="f576" fmla="*/ f450 1 f309"/>
              <a:gd name="f577" fmla="*/ f451 1 f310"/>
              <a:gd name="f578" fmla="*/ f452 1 f309"/>
              <a:gd name="f579" fmla="*/ f453 1 f310"/>
              <a:gd name="f580" fmla="*/ f454 1 f309"/>
              <a:gd name="f581" fmla="*/ f455 1 f310"/>
              <a:gd name="f582" fmla="*/ f456 1 f309"/>
              <a:gd name="f583" fmla="*/ f457 1 f310"/>
              <a:gd name="f584" fmla="*/ f458 1 f309"/>
              <a:gd name="f585" fmla="*/ f459 1 f310"/>
              <a:gd name="f586" fmla="*/ f460 1 f309"/>
              <a:gd name="f587" fmla="*/ f461 1 f310"/>
              <a:gd name="f588" fmla="*/ f462 1 f309"/>
              <a:gd name="f589" fmla="*/ f463 1 f310"/>
              <a:gd name="f590" fmla="*/ f464 1 f309"/>
              <a:gd name="f591" fmla="*/ f465 1 f310"/>
              <a:gd name="f592" fmla="*/ f466 1 f309"/>
              <a:gd name="f593" fmla="*/ f467 1 f310"/>
              <a:gd name="f594" fmla="*/ f468 1 f309"/>
              <a:gd name="f595" fmla="*/ f469 1 f310"/>
              <a:gd name="f596" fmla="*/ f470 1 f309"/>
              <a:gd name="f597" fmla="*/ f471 1 f310"/>
              <a:gd name="f598" fmla="*/ f472 1 f309"/>
              <a:gd name="f599" fmla="*/ f473 1 f310"/>
              <a:gd name="f600" fmla="*/ f474 1 f309"/>
              <a:gd name="f601" fmla="*/ f475 1 f310"/>
              <a:gd name="f602" fmla="*/ f476 1 f309"/>
              <a:gd name="f603" fmla="*/ f477 1 f310"/>
              <a:gd name="f604" fmla="*/ f478 1 f309"/>
              <a:gd name="f605" fmla="*/ f479 1 f310"/>
              <a:gd name="f606" fmla="*/ f480 1 f309"/>
              <a:gd name="f607" fmla="*/ f481 1 f310"/>
              <a:gd name="f608" fmla="*/ f482 1 f309"/>
              <a:gd name="f609" fmla="*/ f483 1 f310"/>
              <a:gd name="f610" fmla="*/ f484 1 f309"/>
              <a:gd name="f611" fmla="*/ f485 1 f310"/>
              <a:gd name="f612" fmla="*/ f486 1 f309"/>
              <a:gd name="f613" fmla="*/ f487 1 f310"/>
              <a:gd name="f614" fmla="*/ f488 1 f309"/>
              <a:gd name="f615" fmla="*/ f489 1 f310"/>
              <a:gd name="f616" fmla="*/ f490 1 f309"/>
              <a:gd name="f617" fmla="*/ f491 1 f310"/>
              <a:gd name="f618" fmla="*/ f492 1 f309"/>
              <a:gd name="f619" fmla="*/ f493 1 f310"/>
              <a:gd name="f620" fmla="*/ f494 1 f309"/>
              <a:gd name="f621" fmla="*/ f495 1 f310"/>
              <a:gd name="f622" fmla="*/ f496 1 f309"/>
              <a:gd name="f623" fmla="*/ f497 1 f310"/>
              <a:gd name="f624" fmla="*/ f498 1 f309"/>
              <a:gd name="f625" fmla="*/ f499 1 f310"/>
              <a:gd name="f626" fmla="*/ f500 1 f309"/>
              <a:gd name="f627" fmla="*/ f501 1 f310"/>
              <a:gd name="f628" fmla="*/ f502 1 f309"/>
              <a:gd name="f629" fmla="*/ f503 1 f310"/>
              <a:gd name="f630" fmla="*/ f504 1 f309"/>
              <a:gd name="f631" fmla="*/ f505 1 f310"/>
              <a:gd name="f632" fmla="*/ f506 1 f309"/>
              <a:gd name="f633" fmla="*/ f507 1 f310"/>
              <a:gd name="f634" fmla="*/ f508 1 f309"/>
              <a:gd name="f635" fmla="*/ f509 1 f310"/>
              <a:gd name="f636" fmla="*/ f510 1 f309"/>
              <a:gd name="f637" fmla="*/ f511 1 f310"/>
              <a:gd name="f638" fmla="*/ f512 1 f309"/>
              <a:gd name="f639" fmla="*/ f513 1 f310"/>
              <a:gd name="f640" fmla="*/ f514 1 f309"/>
              <a:gd name="f641" fmla="*/ f515 1 f310"/>
              <a:gd name="f642" fmla="*/ f516 1 f309"/>
              <a:gd name="f643" fmla="*/ f517 1 f310"/>
              <a:gd name="f644" fmla="*/ f518 1 f309"/>
              <a:gd name="f645" fmla="*/ f519 1 f310"/>
              <a:gd name="f646" fmla="*/ f520 1 f309"/>
              <a:gd name="f647" fmla="*/ f521 1 f310"/>
              <a:gd name="f648" fmla="*/ f522 1 f309"/>
              <a:gd name="f649" fmla="*/ f523 1 f310"/>
              <a:gd name="f650" fmla="*/ f524 1 f309"/>
              <a:gd name="f651" fmla="*/ f525 1 f310"/>
              <a:gd name="f652" fmla="*/ f526 1 f309"/>
              <a:gd name="f653" fmla="*/ f527 1 f310"/>
              <a:gd name="f654" fmla="*/ f528 1 f309"/>
              <a:gd name="f655" fmla="*/ f529 1 f309"/>
              <a:gd name="f656" fmla="*/ f530 1 f309"/>
              <a:gd name="f657" fmla="*/ f531 1 f310"/>
              <a:gd name="f658" fmla="*/ f532 1 f309"/>
              <a:gd name="f659" fmla="*/ f533 1 f310"/>
              <a:gd name="f660" fmla="*/ f534 1 f309"/>
              <a:gd name="f661" fmla="*/ f535 1 f310"/>
              <a:gd name="f662" fmla="*/ f536 1 f309"/>
              <a:gd name="f663" fmla="*/ f537 1 f310"/>
              <a:gd name="f664" fmla="*/ f538 1 f309"/>
              <a:gd name="f665" fmla="*/ f539 1 f310"/>
              <a:gd name="f666" fmla="*/ f540 1 f309"/>
              <a:gd name="f667" fmla="*/ f541 1 f310"/>
              <a:gd name="f668" fmla="*/ f542 1 f309"/>
              <a:gd name="f669" fmla="*/ f543 1 f310"/>
              <a:gd name="f670" fmla="*/ f544 1 f309"/>
              <a:gd name="f671" fmla="*/ f545 1 f310"/>
              <a:gd name="f672" fmla="*/ f546 1 f309"/>
              <a:gd name="f673" fmla="*/ f547 1 f310"/>
              <a:gd name="f674" fmla="*/ f548 1 f309"/>
              <a:gd name="f675" fmla="*/ f549 1 f310"/>
              <a:gd name="f676" fmla="*/ f550 1 f310"/>
              <a:gd name="f677" fmla="*/ f551 1 f310"/>
              <a:gd name="f678" fmla="*/ f552 1 f310"/>
              <a:gd name="f679" fmla="*/ f553 1 f310"/>
              <a:gd name="f680" fmla="*/ f554 1 f310"/>
              <a:gd name="f681" fmla="*/ f555 1 f310"/>
              <a:gd name="f682" fmla="*/ f556 f300 1"/>
              <a:gd name="f683" fmla="*/ f557 f300 1"/>
              <a:gd name="f684" fmla="*/ f559 f301 1"/>
              <a:gd name="f685" fmla="*/ f558 f301 1"/>
              <a:gd name="f686" fmla="*/ f560 f300 1"/>
              <a:gd name="f687" fmla="*/ f561 f301 1"/>
              <a:gd name="f688" fmla="*/ f562 f300 1"/>
              <a:gd name="f689" fmla="*/ f563 f300 1"/>
              <a:gd name="f690" fmla="*/ f564 f300 1"/>
              <a:gd name="f691" fmla="*/ f565 f301 1"/>
              <a:gd name="f692" fmla="*/ f566 f300 1"/>
              <a:gd name="f693" fmla="*/ f567 f301 1"/>
              <a:gd name="f694" fmla="*/ f568 f300 1"/>
              <a:gd name="f695" fmla="*/ f569 f301 1"/>
              <a:gd name="f696" fmla="*/ f570 f300 1"/>
              <a:gd name="f697" fmla="*/ f571 f301 1"/>
              <a:gd name="f698" fmla="*/ f572 f300 1"/>
              <a:gd name="f699" fmla="*/ f573 f301 1"/>
              <a:gd name="f700" fmla="*/ f574 f300 1"/>
              <a:gd name="f701" fmla="*/ f575 f301 1"/>
              <a:gd name="f702" fmla="*/ f576 f300 1"/>
              <a:gd name="f703" fmla="*/ f577 f301 1"/>
              <a:gd name="f704" fmla="*/ f578 f300 1"/>
              <a:gd name="f705" fmla="*/ f579 f301 1"/>
              <a:gd name="f706" fmla="*/ f580 f300 1"/>
              <a:gd name="f707" fmla="*/ f581 f301 1"/>
              <a:gd name="f708" fmla="*/ f582 f300 1"/>
              <a:gd name="f709" fmla="*/ f583 f301 1"/>
              <a:gd name="f710" fmla="*/ f584 f300 1"/>
              <a:gd name="f711" fmla="*/ f585 f301 1"/>
              <a:gd name="f712" fmla="*/ f586 f300 1"/>
              <a:gd name="f713" fmla="*/ f587 f301 1"/>
              <a:gd name="f714" fmla="*/ f588 f300 1"/>
              <a:gd name="f715" fmla="*/ f589 f301 1"/>
              <a:gd name="f716" fmla="*/ f590 f300 1"/>
              <a:gd name="f717" fmla="*/ f591 f301 1"/>
              <a:gd name="f718" fmla="*/ f592 f300 1"/>
              <a:gd name="f719" fmla="*/ f593 f301 1"/>
              <a:gd name="f720" fmla="*/ f594 f300 1"/>
              <a:gd name="f721" fmla="*/ f595 f301 1"/>
              <a:gd name="f722" fmla="*/ f596 f300 1"/>
              <a:gd name="f723" fmla="*/ f597 f301 1"/>
              <a:gd name="f724" fmla="*/ f598 f300 1"/>
              <a:gd name="f725" fmla="*/ f599 f301 1"/>
              <a:gd name="f726" fmla="*/ f600 f300 1"/>
              <a:gd name="f727" fmla="*/ f601 f301 1"/>
              <a:gd name="f728" fmla="*/ f602 f300 1"/>
              <a:gd name="f729" fmla="*/ f603 f301 1"/>
              <a:gd name="f730" fmla="*/ f604 f300 1"/>
              <a:gd name="f731" fmla="*/ f605 f301 1"/>
              <a:gd name="f732" fmla="*/ f606 f300 1"/>
              <a:gd name="f733" fmla="*/ f607 f301 1"/>
              <a:gd name="f734" fmla="*/ f608 f300 1"/>
              <a:gd name="f735" fmla="*/ f609 f301 1"/>
              <a:gd name="f736" fmla="*/ f610 f300 1"/>
              <a:gd name="f737" fmla="*/ f611 f301 1"/>
              <a:gd name="f738" fmla="*/ f612 f300 1"/>
              <a:gd name="f739" fmla="*/ f613 f301 1"/>
              <a:gd name="f740" fmla="*/ f614 f300 1"/>
              <a:gd name="f741" fmla="*/ f615 f301 1"/>
              <a:gd name="f742" fmla="*/ f616 f300 1"/>
              <a:gd name="f743" fmla="*/ f617 f301 1"/>
              <a:gd name="f744" fmla="*/ f618 f300 1"/>
              <a:gd name="f745" fmla="*/ f619 f301 1"/>
              <a:gd name="f746" fmla="*/ f620 f300 1"/>
              <a:gd name="f747" fmla="*/ f621 f301 1"/>
              <a:gd name="f748" fmla="*/ f622 f300 1"/>
              <a:gd name="f749" fmla="*/ f623 f301 1"/>
              <a:gd name="f750" fmla="*/ f624 f300 1"/>
              <a:gd name="f751" fmla="*/ f625 f301 1"/>
              <a:gd name="f752" fmla="*/ f626 f300 1"/>
              <a:gd name="f753" fmla="*/ f627 f301 1"/>
              <a:gd name="f754" fmla="*/ f628 f300 1"/>
              <a:gd name="f755" fmla="*/ f629 f301 1"/>
              <a:gd name="f756" fmla="*/ f630 f300 1"/>
              <a:gd name="f757" fmla="*/ f631 f301 1"/>
              <a:gd name="f758" fmla="*/ f632 f300 1"/>
              <a:gd name="f759" fmla="*/ f633 f301 1"/>
              <a:gd name="f760" fmla="*/ f634 f300 1"/>
              <a:gd name="f761" fmla="*/ f635 f301 1"/>
              <a:gd name="f762" fmla="*/ f636 f300 1"/>
              <a:gd name="f763" fmla="*/ f637 f301 1"/>
              <a:gd name="f764" fmla="*/ f638 f300 1"/>
              <a:gd name="f765" fmla="*/ f639 f301 1"/>
              <a:gd name="f766" fmla="*/ f640 f300 1"/>
              <a:gd name="f767" fmla="*/ f641 f301 1"/>
              <a:gd name="f768" fmla="*/ f642 f300 1"/>
              <a:gd name="f769" fmla="*/ f643 f301 1"/>
              <a:gd name="f770" fmla="*/ f644 f300 1"/>
              <a:gd name="f771" fmla="*/ f645 f301 1"/>
              <a:gd name="f772" fmla="*/ f646 f300 1"/>
              <a:gd name="f773" fmla="*/ f647 f301 1"/>
              <a:gd name="f774" fmla="*/ f648 f300 1"/>
              <a:gd name="f775" fmla="*/ f649 f301 1"/>
              <a:gd name="f776" fmla="*/ f650 f300 1"/>
              <a:gd name="f777" fmla="*/ f651 f301 1"/>
              <a:gd name="f778" fmla="*/ f652 f300 1"/>
              <a:gd name="f779" fmla="*/ f653 f301 1"/>
              <a:gd name="f780" fmla="*/ f654 f300 1"/>
              <a:gd name="f781" fmla="*/ f655 f300 1"/>
              <a:gd name="f782" fmla="*/ f656 f300 1"/>
              <a:gd name="f783" fmla="*/ f657 f301 1"/>
              <a:gd name="f784" fmla="*/ f658 f300 1"/>
              <a:gd name="f785" fmla="*/ f659 f301 1"/>
              <a:gd name="f786" fmla="*/ f660 f300 1"/>
              <a:gd name="f787" fmla="*/ f661 f301 1"/>
              <a:gd name="f788" fmla="*/ f662 f300 1"/>
              <a:gd name="f789" fmla="*/ f663 f301 1"/>
              <a:gd name="f790" fmla="*/ f664 f300 1"/>
              <a:gd name="f791" fmla="*/ f665 f301 1"/>
              <a:gd name="f792" fmla="*/ f666 f300 1"/>
              <a:gd name="f793" fmla="*/ f667 f301 1"/>
              <a:gd name="f794" fmla="*/ f668 f300 1"/>
              <a:gd name="f795" fmla="*/ f669 f301 1"/>
              <a:gd name="f796" fmla="*/ f670 f300 1"/>
              <a:gd name="f797" fmla="*/ f671 f301 1"/>
              <a:gd name="f798" fmla="*/ f672 f300 1"/>
              <a:gd name="f799" fmla="*/ f673 f301 1"/>
              <a:gd name="f800" fmla="*/ f674 f300 1"/>
              <a:gd name="f801" fmla="*/ f675 f301 1"/>
              <a:gd name="f802" fmla="*/ f676 f301 1"/>
              <a:gd name="f803" fmla="*/ f677 f301 1"/>
              <a:gd name="f804" fmla="*/ f678 f301 1"/>
              <a:gd name="f805" fmla="*/ f679 f301 1"/>
              <a:gd name="f806" fmla="*/ f680 f301 1"/>
              <a:gd name="f807" fmla="*/ f681 f301 1"/>
            </a:gdLst>
            <a:ahLst/>
            <a:cxnLst>
              <a:cxn ang="3cd4">
                <a:pos x="hc" y="t"/>
              </a:cxn>
              <a:cxn ang="0">
                <a:pos x="r" y="vc"/>
              </a:cxn>
              <a:cxn ang="cd4">
                <a:pos x="hc" y="b"/>
              </a:cxn>
              <a:cxn ang="cd2">
                <a:pos x="l" y="vc"/>
              </a:cxn>
              <a:cxn ang="f433">
                <a:pos x="f686" y="f687"/>
              </a:cxn>
              <a:cxn ang="f433">
                <a:pos x="f688" y="f687"/>
              </a:cxn>
              <a:cxn ang="f433">
                <a:pos x="f689" y="f687"/>
              </a:cxn>
              <a:cxn ang="f433">
                <a:pos x="f690" y="f691"/>
              </a:cxn>
              <a:cxn ang="f433">
                <a:pos x="f692" y="f693"/>
              </a:cxn>
              <a:cxn ang="f433">
                <a:pos x="f694" y="f695"/>
              </a:cxn>
              <a:cxn ang="f433">
                <a:pos x="f696" y="f697"/>
              </a:cxn>
              <a:cxn ang="f433">
                <a:pos x="f698" y="f699"/>
              </a:cxn>
              <a:cxn ang="f433">
                <a:pos x="f700" y="f701"/>
              </a:cxn>
              <a:cxn ang="f433">
                <a:pos x="f702" y="f703"/>
              </a:cxn>
              <a:cxn ang="f433">
                <a:pos x="f704" y="f705"/>
              </a:cxn>
              <a:cxn ang="f433">
                <a:pos x="f706" y="f707"/>
              </a:cxn>
              <a:cxn ang="f433">
                <a:pos x="f708" y="f709"/>
              </a:cxn>
              <a:cxn ang="f433">
                <a:pos x="f710" y="f711"/>
              </a:cxn>
              <a:cxn ang="f433">
                <a:pos x="f712" y="f713"/>
              </a:cxn>
              <a:cxn ang="f433">
                <a:pos x="f714" y="f715"/>
              </a:cxn>
              <a:cxn ang="f433">
                <a:pos x="f716" y="f717"/>
              </a:cxn>
              <a:cxn ang="f433">
                <a:pos x="f718" y="f719"/>
              </a:cxn>
              <a:cxn ang="f433">
                <a:pos x="f720" y="f721"/>
              </a:cxn>
              <a:cxn ang="f433">
                <a:pos x="f722" y="f723"/>
              </a:cxn>
              <a:cxn ang="f433">
                <a:pos x="f724" y="f725"/>
              </a:cxn>
              <a:cxn ang="f433">
                <a:pos x="f726" y="f727"/>
              </a:cxn>
              <a:cxn ang="f433">
                <a:pos x="f728" y="f729"/>
              </a:cxn>
              <a:cxn ang="f433">
                <a:pos x="f730" y="f731"/>
              </a:cxn>
              <a:cxn ang="f433">
                <a:pos x="f732" y="f733"/>
              </a:cxn>
              <a:cxn ang="f433">
                <a:pos x="f734" y="f735"/>
              </a:cxn>
              <a:cxn ang="f433">
                <a:pos x="f736" y="f737"/>
              </a:cxn>
              <a:cxn ang="f433">
                <a:pos x="f738" y="f739"/>
              </a:cxn>
              <a:cxn ang="f433">
                <a:pos x="f740" y="f741"/>
              </a:cxn>
              <a:cxn ang="f433">
                <a:pos x="f742" y="f743"/>
              </a:cxn>
              <a:cxn ang="f433">
                <a:pos x="f744" y="f745"/>
              </a:cxn>
              <a:cxn ang="f433">
                <a:pos x="f746" y="f747"/>
              </a:cxn>
              <a:cxn ang="f433">
                <a:pos x="f748" y="f749"/>
              </a:cxn>
              <a:cxn ang="f433">
                <a:pos x="f750" y="f751"/>
              </a:cxn>
              <a:cxn ang="f433">
                <a:pos x="f752" y="f753"/>
              </a:cxn>
              <a:cxn ang="f433">
                <a:pos x="f754" y="f755"/>
              </a:cxn>
              <a:cxn ang="f433">
                <a:pos x="f756" y="f757"/>
              </a:cxn>
              <a:cxn ang="f433">
                <a:pos x="f758" y="f759"/>
              </a:cxn>
              <a:cxn ang="f433">
                <a:pos x="f760" y="f761"/>
              </a:cxn>
              <a:cxn ang="f433">
                <a:pos x="f762" y="f763"/>
              </a:cxn>
              <a:cxn ang="f433">
                <a:pos x="f764" y="f765"/>
              </a:cxn>
              <a:cxn ang="f433">
                <a:pos x="f766" y="f767"/>
              </a:cxn>
              <a:cxn ang="f433">
                <a:pos x="f768" y="f769"/>
              </a:cxn>
              <a:cxn ang="f433">
                <a:pos x="f770" y="f771"/>
              </a:cxn>
              <a:cxn ang="f433">
                <a:pos x="f772" y="f773"/>
              </a:cxn>
              <a:cxn ang="f433">
                <a:pos x="f774" y="f775"/>
              </a:cxn>
              <a:cxn ang="f433">
                <a:pos x="f776" y="f777"/>
              </a:cxn>
              <a:cxn ang="f433">
                <a:pos x="f778" y="f779"/>
              </a:cxn>
              <a:cxn ang="f433">
                <a:pos x="f780" y="f779"/>
              </a:cxn>
              <a:cxn ang="f433">
                <a:pos x="f781" y="f777"/>
              </a:cxn>
              <a:cxn ang="f433">
                <a:pos x="f782" y="f783"/>
              </a:cxn>
              <a:cxn ang="f433">
                <a:pos x="f784" y="f785"/>
              </a:cxn>
              <a:cxn ang="f433">
                <a:pos x="f786" y="f787"/>
              </a:cxn>
              <a:cxn ang="f433">
                <a:pos x="f788" y="f789"/>
              </a:cxn>
              <a:cxn ang="f433">
                <a:pos x="f790" y="f791"/>
              </a:cxn>
              <a:cxn ang="f433">
                <a:pos x="f792" y="f793"/>
              </a:cxn>
              <a:cxn ang="f433">
                <a:pos x="f794" y="f795"/>
              </a:cxn>
              <a:cxn ang="f433">
                <a:pos x="f796" y="f797"/>
              </a:cxn>
              <a:cxn ang="f433">
                <a:pos x="f798" y="f799"/>
              </a:cxn>
              <a:cxn ang="f433">
                <a:pos x="f800" y="f801"/>
              </a:cxn>
              <a:cxn ang="f433">
                <a:pos x="f800" y="f802"/>
              </a:cxn>
              <a:cxn ang="f433">
                <a:pos x="f800" y="f803"/>
              </a:cxn>
              <a:cxn ang="f433">
                <a:pos x="f800" y="f804"/>
              </a:cxn>
              <a:cxn ang="f433">
                <a:pos x="f800" y="f805"/>
              </a:cxn>
              <a:cxn ang="f433">
                <a:pos x="f800" y="f806"/>
              </a:cxn>
              <a:cxn ang="f433">
                <a:pos x="f800" y="f807"/>
              </a:cxn>
            </a:cxnLst>
            <a:rect l="f682" t="f685" r="f683" b="f684"/>
            <a:pathLst>
              <a:path w="4646295" h="3141523">
                <a:moveTo>
                  <a:pt x="f6" y="f8"/>
                </a:moveTo>
                <a:lnTo>
                  <a:pt x="f9" y="f8"/>
                </a:lnTo>
                <a:lnTo>
                  <a:pt x="f10" y="f8"/>
                </a:lnTo>
                <a:cubicBezTo>
                  <a:pt x="f11" y="f8"/>
                  <a:pt x="f12" y="f13"/>
                  <a:pt x="f14" y="f15"/>
                </a:cubicBezTo>
                <a:cubicBezTo>
                  <a:pt x="f16" y="f17"/>
                  <a:pt x="f18" y="f19"/>
                  <a:pt x="f20" y="f21"/>
                </a:cubicBezTo>
                <a:cubicBezTo>
                  <a:pt x="f22" y="f23"/>
                  <a:pt x="f24" y="f25"/>
                  <a:pt x="f26" y="f27"/>
                </a:cubicBezTo>
                <a:cubicBezTo>
                  <a:pt x="f28" y="f29"/>
                  <a:pt x="f30" y="f31"/>
                  <a:pt x="f32" y="f33"/>
                </a:cubicBezTo>
                <a:lnTo>
                  <a:pt x="f34" y="f35"/>
                </a:lnTo>
                <a:cubicBezTo>
                  <a:pt x="f36" y="f37"/>
                  <a:pt x="f38" y="f39"/>
                  <a:pt x="f40" y="f41"/>
                </a:cubicBezTo>
                <a:lnTo>
                  <a:pt x="f42" y="f43"/>
                </a:lnTo>
                <a:cubicBezTo>
                  <a:pt x="f44" y="f45"/>
                  <a:pt x="f46" y="f47"/>
                  <a:pt x="f48" y="f49"/>
                </a:cubicBezTo>
                <a:lnTo>
                  <a:pt x="f50" y="f51"/>
                </a:lnTo>
                <a:cubicBezTo>
                  <a:pt x="f52" y="f53"/>
                  <a:pt x="f54" y="f55"/>
                  <a:pt x="f56" y="f57"/>
                </a:cubicBezTo>
                <a:lnTo>
                  <a:pt x="f58" y="f59"/>
                </a:lnTo>
                <a:lnTo>
                  <a:pt x="f60" y="f61"/>
                </a:ln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lnTo>
                  <a:pt x="f122" y="f123"/>
                </a:lnTo>
                <a:lnTo>
                  <a:pt x="f124" y="f125"/>
                </a:ln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5"/>
                </a:cubicBezTo>
                <a:cubicBezTo>
                  <a:pt x="f186" y="f187"/>
                  <a:pt x="f188" y="f189"/>
                  <a:pt x="f190" y="f191"/>
                </a:cubicBezTo>
                <a:cubicBezTo>
                  <a:pt x="f192" y="f193"/>
                  <a:pt x="f194" y="f195"/>
                  <a:pt x="f196" y="f197"/>
                </a:cubicBezTo>
                <a:cubicBezTo>
                  <a:pt x="f198" y="f199"/>
                  <a:pt x="f200" y="f201"/>
                  <a:pt x="f202" y="f203"/>
                </a:cubicBez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7"/>
                </a:cubicBezTo>
                <a:lnTo>
                  <a:pt x="f239" y="f240"/>
                </a:lnTo>
                <a:lnTo>
                  <a:pt x="f241" y="f242"/>
                </a:lnTo>
                <a:cubicBezTo>
                  <a:pt x="f243" y="f242"/>
                  <a:pt x="f244" y="f242"/>
                  <a:pt x="f245" y="f242"/>
                </a:cubicBezTo>
                <a:lnTo>
                  <a:pt x="f246" y="f240"/>
                </a:lnTo>
                <a:cubicBezTo>
                  <a:pt x="f247" y="f240"/>
                  <a:pt x="f248" y="f249"/>
                  <a:pt x="f250" y="f249"/>
                </a:cubicBezTo>
                <a:lnTo>
                  <a:pt x="f251" y="f252"/>
                </a:lnTo>
                <a:cubicBezTo>
                  <a:pt x="f253" y="f254"/>
                  <a:pt x="f255" y="f256"/>
                  <a:pt x="f257" y="f258"/>
                </a:cubicBezTo>
                <a:cubicBezTo>
                  <a:pt x="f259" y="f229"/>
                  <a:pt x="f260" y="f261"/>
                  <a:pt x="f262" y="f263"/>
                </a:cubicBezTo>
                <a:cubicBezTo>
                  <a:pt x="f264" y="f265"/>
                  <a:pt x="f266" y="f267"/>
                  <a:pt x="f268" y="f269"/>
                </a:cubicBezTo>
                <a:cubicBezTo>
                  <a:pt x="f270" y="f271"/>
                  <a:pt x="f272" y="f273"/>
                  <a:pt x="f274" y="f275"/>
                </a:cubicBezTo>
                <a:cubicBezTo>
                  <a:pt x="f276" y="f277"/>
                  <a:pt x="f278" y="f279"/>
                  <a:pt x="f280" y="f281"/>
                </a:cubicBezTo>
                <a:lnTo>
                  <a:pt x="f282" y="f283"/>
                </a:lnTo>
                <a:cubicBezTo>
                  <a:pt x="f284" y="f285"/>
                  <a:pt x="f286" y="f287"/>
                  <a:pt x="f286" y="f288"/>
                </a:cubicBezTo>
                <a:cubicBezTo>
                  <a:pt x="f289" y="f290"/>
                  <a:pt x="f5" y="f291"/>
                  <a:pt x="f5" y="f292"/>
                </a:cubicBezTo>
                <a:lnTo>
                  <a:pt x="f5" y="f293"/>
                </a:lnTo>
                <a:lnTo>
                  <a:pt x="f5" y="f294"/>
                </a:lnTo>
                <a:lnTo>
                  <a:pt x="f5" y="f295"/>
                </a:lnTo>
                <a:lnTo>
                  <a:pt x="f5" y="f296"/>
                </a:lnTo>
                <a:lnTo>
                  <a:pt x="f5" y="f297"/>
                </a:lnTo>
                <a:lnTo>
                  <a:pt x="f5" y="f298"/>
                </a:lnTo>
              </a:path>
            </a:pathLst>
          </a:custGeom>
          <a:noFill/>
          <a:ln w="11430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
        <p:nvSpPr>
          <p:cNvPr id="6" name="Frihandsfigur: Form 11">
            <a:extLst>
              <a:ext uri="{FF2B5EF4-FFF2-40B4-BE49-F238E27FC236}">
                <a16:creationId xmlns:a16="http://schemas.microsoft.com/office/drawing/2014/main" id="{344E2C8B-47D7-810D-3A03-C5AC7BAC3624}"/>
              </a:ext>
            </a:extLst>
          </p:cNvPr>
          <p:cNvSpPr/>
          <p:nvPr/>
        </p:nvSpPr>
        <p:spPr>
          <a:xfrm>
            <a:off x="7151366" y="5238753"/>
            <a:ext cx="792483" cy="399099"/>
          </a:xfrm>
          <a:custGeom>
            <a:avLst/>
            <a:gdLst>
              <a:gd name="f0" fmla="val 10800000"/>
              <a:gd name="f1" fmla="val 5400000"/>
              <a:gd name="f2" fmla="val 180"/>
              <a:gd name="f3" fmla="val w"/>
              <a:gd name="f4" fmla="val h"/>
              <a:gd name="f5" fmla="val 0"/>
              <a:gd name="f6" fmla="val 792480"/>
              <a:gd name="f7" fmla="val 399097"/>
              <a:gd name="f8" fmla="val 396240"/>
              <a:gd name="f9" fmla="val 394335"/>
              <a:gd name="f10" fmla="+- 0 0 -90"/>
              <a:gd name="f11" fmla="*/ f3 1 792480"/>
              <a:gd name="f12" fmla="*/ f4 1 399097"/>
              <a:gd name="f13" fmla="val f5"/>
              <a:gd name="f14" fmla="val f6"/>
              <a:gd name="f15" fmla="val f7"/>
              <a:gd name="f16" fmla="*/ f10 f0 1"/>
              <a:gd name="f17" fmla="+- f15 0 f13"/>
              <a:gd name="f18" fmla="+- f14 0 f13"/>
              <a:gd name="f19" fmla="*/ f16 1 f2"/>
              <a:gd name="f20" fmla="*/ f18 1 792480"/>
              <a:gd name="f21" fmla="*/ f17 1 399097"/>
              <a:gd name="f22" fmla="*/ 792480 f18 1"/>
              <a:gd name="f23" fmla="*/ 399097 f17 1"/>
              <a:gd name="f24" fmla="*/ 396240 f18 1"/>
              <a:gd name="f25" fmla="*/ 0 f17 1"/>
              <a:gd name="f26" fmla="*/ 0 f18 1"/>
              <a:gd name="f27" fmla="*/ 394335 f17 1"/>
              <a:gd name="f28" fmla="+- f19 0 f1"/>
              <a:gd name="f29" fmla="*/ f22 1 792480"/>
              <a:gd name="f30" fmla="*/ f23 1 399097"/>
              <a:gd name="f31" fmla="*/ f24 1 792480"/>
              <a:gd name="f32" fmla="*/ f25 1 399097"/>
              <a:gd name="f33" fmla="*/ f26 1 792480"/>
              <a:gd name="f34" fmla="*/ f27 1 399097"/>
              <a:gd name="f35" fmla="*/ f13 1 f20"/>
              <a:gd name="f36" fmla="*/ f14 1 f20"/>
              <a:gd name="f37" fmla="*/ f13 1 f21"/>
              <a:gd name="f38" fmla="*/ f15 1 f21"/>
              <a:gd name="f39" fmla="*/ f29 1 f20"/>
              <a:gd name="f40" fmla="*/ f30 1 f21"/>
              <a:gd name="f41" fmla="*/ f31 1 f20"/>
              <a:gd name="f42" fmla="*/ f32 1 f21"/>
              <a:gd name="f43" fmla="*/ f33 1 f20"/>
              <a:gd name="f44" fmla="*/ f34 1 f21"/>
              <a:gd name="f45" fmla="*/ f35 f11 1"/>
              <a:gd name="f46" fmla="*/ f36 f11 1"/>
              <a:gd name="f47" fmla="*/ f38 f12 1"/>
              <a:gd name="f48" fmla="*/ f37 f12 1"/>
              <a:gd name="f49" fmla="*/ f39 f11 1"/>
              <a:gd name="f50" fmla="*/ f40 f12 1"/>
              <a:gd name="f51" fmla="*/ f41 f11 1"/>
              <a:gd name="f52" fmla="*/ f42 f12 1"/>
              <a:gd name="f53" fmla="*/ f43 f11 1"/>
              <a:gd name="f54" fmla="*/ f44 f12 1"/>
            </a:gdLst>
            <a:ahLst/>
            <a:cxnLst>
              <a:cxn ang="3cd4">
                <a:pos x="hc" y="t"/>
              </a:cxn>
              <a:cxn ang="0">
                <a:pos x="r" y="vc"/>
              </a:cxn>
              <a:cxn ang="cd4">
                <a:pos x="hc" y="b"/>
              </a:cxn>
              <a:cxn ang="cd2">
                <a:pos x="l" y="vc"/>
              </a:cxn>
              <a:cxn ang="f28">
                <a:pos x="f49" y="f50"/>
              </a:cxn>
              <a:cxn ang="f28">
                <a:pos x="f51" y="f52"/>
              </a:cxn>
              <a:cxn ang="f28">
                <a:pos x="f53" y="f54"/>
              </a:cxn>
            </a:cxnLst>
            <a:rect l="f45" t="f48" r="f46" b="f47"/>
            <a:pathLst>
              <a:path w="792480" h="399097">
                <a:moveTo>
                  <a:pt x="f6" y="f7"/>
                </a:moveTo>
                <a:lnTo>
                  <a:pt x="f8" y="f5"/>
                </a:lnTo>
                <a:lnTo>
                  <a:pt x="f5" y="f9"/>
                </a:lnTo>
              </a:path>
            </a:pathLst>
          </a:custGeom>
          <a:noFill/>
          <a:ln w="11430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834222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Citat med rak pil">
    <p:spTree>
      <p:nvGrpSpPr>
        <p:cNvPr id="1" name=""/>
        <p:cNvGrpSpPr/>
        <p:nvPr/>
      </p:nvGrpSpPr>
      <p:grpSpPr>
        <a:xfrm>
          <a:off x="0" y="0"/>
          <a:ext cx="0" cy="0"/>
          <a:chOff x="0" y="0"/>
          <a:chExt cx="0" cy="0"/>
        </a:xfrm>
      </p:grpSpPr>
      <p:sp>
        <p:nvSpPr>
          <p:cNvPr id="2" name="Platshållare för datum 2">
            <a:extLst>
              <a:ext uri="{FF2B5EF4-FFF2-40B4-BE49-F238E27FC236}">
                <a16:creationId xmlns:a16="http://schemas.microsoft.com/office/drawing/2014/main" id="{8C8E5F04-7710-8F4F-48A0-52D9DAA655B0}"/>
              </a:ext>
            </a:extLst>
          </p:cNvPr>
          <p:cNvSpPr txBox="1">
            <a:spLocks noGrp="1"/>
          </p:cNvSpPr>
          <p:nvPr>
            <p:ph type="dt" sz="half" idx="7"/>
          </p:nvPr>
        </p:nvSpPr>
        <p:spPr>
          <a:xfrm>
            <a:off x="838203" y="7371956"/>
            <a:ext cx="2743200" cy="165396"/>
          </a:xfrm>
        </p:spPr>
        <p:txBody>
          <a:bodyPr/>
          <a:lstStyle>
            <a:lvl1pPr>
              <a:defRPr/>
            </a:lvl1pPr>
          </a:lstStyle>
          <a:p>
            <a:pPr lvl="0"/>
            <a:fld id="{F8BBC25E-ED79-41F2-AAB2-4A0E49F8E3ED}" type="datetime2">
              <a:rPr lang="sv-SE" smtClean="0"/>
              <a:t>måndag den 30 mars 2026</a:t>
            </a:fld>
            <a:endParaRPr lang="sv-SE"/>
          </a:p>
        </p:txBody>
      </p:sp>
      <p:sp>
        <p:nvSpPr>
          <p:cNvPr id="3" name="Platshållare för sidfot 3">
            <a:extLst>
              <a:ext uri="{FF2B5EF4-FFF2-40B4-BE49-F238E27FC236}">
                <a16:creationId xmlns:a16="http://schemas.microsoft.com/office/drawing/2014/main" id="{017182EB-EEC8-DA5D-8907-1630A31680EB}"/>
              </a:ext>
            </a:extLst>
          </p:cNvPr>
          <p:cNvSpPr txBox="1">
            <a:spLocks noGrp="1"/>
          </p:cNvSpPr>
          <p:nvPr>
            <p:ph type="ftr" sz="quarter" idx="9"/>
          </p:nvPr>
        </p:nvSpPr>
        <p:spPr>
          <a:xfrm>
            <a:off x="838203" y="7570125"/>
            <a:ext cx="4114800" cy="165396"/>
          </a:xfrm>
        </p:spPr>
        <p:txBody>
          <a:bodyPr/>
          <a:lstStyle>
            <a:lvl1pPr>
              <a:defRPr/>
            </a:lvl1pPr>
          </a:lstStyle>
          <a:p>
            <a:pPr lvl="0"/>
            <a:r>
              <a:rPr lang="sv-SE"/>
              <a:t>Makroekonomiska läget mars 2026</a:t>
            </a:r>
          </a:p>
        </p:txBody>
      </p:sp>
      <p:sp>
        <p:nvSpPr>
          <p:cNvPr id="4" name="Platshållare för bildnummer 4">
            <a:extLst>
              <a:ext uri="{FF2B5EF4-FFF2-40B4-BE49-F238E27FC236}">
                <a16:creationId xmlns:a16="http://schemas.microsoft.com/office/drawing/2014/main" id="{DBF133B7-17B5-F08A-C46A-8AEE1E25BFFD}"/>
              </a:ext>
            </a:extLst>
          </p:cNvPr>
          <p:cNvSpPr txBox="1">
            <a:spLocks noGrp="1"/>
          </p:cNvSpPr>
          <p:nvPr>
            <p:ph type="sldNum" sz="quarter" idx="8"/>
          </p:nvPr>
        </p:nvSpPr>
        <p:spPr>
          <a:xfrm>
            <a:off x="8610603" y="7570125"/>
            <a:ext cx="2743200" cy="165396"/>
          </a:xfrm>
        </p:spPr>
        <p:txBody>
          <a:bodyPr/>
          <a:lstStyle>
            <a:lvl1pPr>
              <a:defRPr/>
            </a:lvl1pPr>
          </a:lstStyle>
          <a:p>
            <a:pPr lvl="0"/>
            <a:fld id="{902D7824-9E86-6A43-852D-13553C11C4C5}" type="slidenum">
              <a:t>‹#›</a:t>
            </a:fld>
            <a:endParaRPr lang="sv-SE"/>
          </a:p>
        </p:txBody>
      </p:sp>
      <p:pic>
        <p:nvPicPr>
          <p:cNvPr id="5" name="Graphic 7">
            <a:extLst>
              <a:ext uri="{FF2B5EF4-FFF2-40B4-BE49-F238E27FC236}">
                <a16:creationId xmlns:a16="http://schemas.microsoft.com/office/drawing/2014/main" id="{4012C08E-55F6-CA10-D00B-600267A0262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0799991" flipH="1">
            <a:off x="838203" y="4954227"/>
            <a:ext cx="1314450" cy="361069"/>
          </a:xfrm>
          <a:prstGeom prst="rect">
            <a:avLst/>
          </a:prstGeom>
          <a:noFill/>
          <a:ln>
            <a:noFill/>
          </a:ln>
        </p:spPr>
      </p:pic>
    </p:spTree>
    <p:extLst>
      <p:ext uri="{BB962C8B-B14F-4D97-AF65-F5344CB8AC3E}">
        <p14:creationId xmlns:p14="http://schemas.microsoft.com/office/powerpoint/2010/main" val="3012476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55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ktion, blå">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636044" y="2011680"/>
            <a:ext cx="10918662" cy="2002155"/>
          </a:xfrm>
        </p:spPr>
        <p:txBody>
          <a:bodyPr anchor="b"/>
          <a:lstStyle>
            <a:lvl1pPr>
              <a:defRPr sz="70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636044" y="4071303"/>
            <a:ext cx="10918662" cy="748347"/>
          </a:xfrm>
        </p:spPr>
        <p:txBody>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5318123" y="6858000"/>
            <a:ext cx="1658937" cy="0"/>
          </a:xfrm>
        </p:spPr>
        <p:txBody>
          <a:bodyPr/>
          <a:lstStyle>
            <a:lvl1pPr>
              <a:defRPr sz="100">
                <a:solidFill>
                  <a:schemeClr val="tx1">
                    <a:alpha val="0"/>
                  </a:schemeClr>
                </a:solidFill>
              </a:defRPr>
            </a:lvl1pPr>
          </a:lstStyle>
          <a:p>
            <a:fld id="{2A458EE6-257D-48BE-974E-D1E5D12189B3}"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3426616" y="6858000"/>
            <a:ext cx="1597822" cy="0"/>
          </a:xfrm>
        </p:spPr>
        <p:txBody>
          <a:bodyPr/>
          <a:lstStyle>
            <a:lvl1pPr>
              <a:defRPr sz="100">
                <a:solidFill>
                  <a:schemeClr val="tx1">
                    <a:alpha val="0"/>
                  </a:schemeClr>
                </a:solidFill>
              </a:defRPr>
            </a:lvl1pPr>
          </a:lstStyle>
          <a:p>
            <a:r>
              <a:rPr lang="sv-SE"/>
              <a:t>Makroekonomiska läget mars 2026</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10834706" y="6858000"/>
            <a:ext cx="72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7" name="Bild 6">
            <a:extLst>
              <a:ext uri="{FF2B5EF4-FFF2-40B4-BE49-F238E27FC236}">
                <a16:creationId xmlns:a16="http://schemas.microsoft.com/office/drawing/2014/main" id="{859F2B60-BC1E-6C74-359F-C7E874086A7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6588" y="6224318"/>
            <a:ext cx="2810786" cy="234000"/>
          </a:xfrm>
          <a:prstGeom prst="rect">
            <a:avLst/>
          </a:prstGeom>
        </p:spPr>
      </p:pic>
    </p:spTree>
    <p:extLst>
      <p:ext uri="{BB962C8B-B14F-4D97-AF65-F5344CB8AC3E}">
        <p14:creationId xmlns:p14="http://schemas.microsoft.com/office/powerpoint/2010/main" val="15070484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Avslutningssida pilar">
    <p:spTree>
      <p:nvGrpSpPr>
        <p:cNvPr id="1" name=""/>
        <p:cNvGrpSpPr/>
        <p:nvPr/>
      </p:nvGrpSpPr>
      <p:grpSpPr>
        <a:xfrm>
          <a:off x="0" y="0"/>
          <a:ext cx="0" cy="0"/>
          <a:chOff x="0" y="0"/>
          <a:chExt cx="0" cy="0"/>
        </a:xfrm>
      </p:grpSpPr>
      <p:sp>
        <p:nvSpPr>
          <p:cNvPr id="2" name="Platshållare för sidfot 2">
            <a:extLst>
              <a:ext uri="{FF2B5EF4-FFF2-40B4-BE49-F238E27FC236}">
                <a16:creationId xmlns:a16="http://schemas.microsoft.com/office/drawing/2014/main" id="{9D2DA343-8051-CBFE-437B-B4B0FB23BFB0}"/>
              </a:ext>
            </a:extLst>
          </p:cNvPr>
          <p:cNvSpPr txBox="1">
            <a:spLocks noGrp="1"/>
          </p:cNvSpPr>
          <p:nvPr>
            <p:ph type="ftr" sz="quarter" idx="9"/>
          </p:nvPr>
        </p:nvSpPr>
        <p:spPr>
          <a:xfrm>
            <a:off x="647696" y="7747930"/>
            <a:ext cx="4114800" cy="165396"/>
          </a:xfrm>
        </p:spPr>
        <p:txBody>
          <a:bodyPr/>
          <a:lstStyle>
            <a:lvl1pPr>
              <a:defRPr/>
            </a:lvl1pPr>
          </a:lstStyle>
          <a:p>
            <a:pPr lvl="0"/>
            <a:r>
              <a:rPr lang="sv-SE"/>
              <a:t>Makroekonomiska läget mars 2026</a:t>
            </a:r>
          </a:p>
        </p:txBody>
      </p:sp>
      <p:sp>
        <p:nvSpPr>
          <p:cNvPr id="3" name="Platshållare för bildnummer 3">
            <a:extLst>
              <a:ext uri="{FF2B5EF4-FFF2-40B4-BE49-F238E27FC236}">
                <a16:creationId xmlns:a16="http://schemas.microsoft.com/office/drawing/2014/main" id="{FE5BA7F7-158C-2841-A805-2FFB41AFB1D9}"/>
              </a:ext>
            </a:extLst>
          </p:cNvPr>
          <p:cNvSpPr txBox="1">
            <a:spLocks noGrp="1"/>
          </p:cNvSpPr>
          <p:nvPr>
            <p:ph type="sldNum" sz="quarter" idx="8"/>
          </p:nvPr>
        </p:nvSpPr>
        <p:spPr>
          <a:xfrm>
            <a:off x="8420096" y="7747930"/>
            <a:ext cx="2743200" cy="165396"/>
          </a:xfrm>
        </p:spPr>
        <p:txBody>
          <a:bodyPr/>
          <a:lstStyle>
            <a:lvl1pPr>
              <a:defRPr/>
            </a:lvl1pPr>
          </a:lstStyle>
          <a:p>
            <a:pPr lvl="0"/>
            <a:fld id="{4A15D952-103C-F24C-B0F8-6D9AEB982656}" type="slidenum">
              <a:t>‹#›</a:t>
            </a:fld>
            <a:endParaRPr lang="sv-SE"/>
          </a:p>
        </p:txBody>
      </p:sp>
      <p:pic>
        <p:nvPicPr>
          <p:cNvPr id="4" name="Graphic 4">
            <a:extLst>
              <a:ext uri="{FF2B5EF4-FFF2-40B4-BE49-F238E27FC236}">
                <a16:creationId xmlns:a16="http://schemas.microsoft.com/office/drawing/2014/main" id="{3537D2CB-7449-514B-52F7-8345B19856B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215228"/>
            <a:ext cx="12191996" cy="4403722"/>
          </a:xfrm>
          <a:prstGeom prst="rect">
            <a:avLst/>
          </a:prstGeom>
          <a:noFill/>
          <a:ln>
            <a:noFill/>
          </a:ln>
        </p:spPr>
      </p:pic>
    </p:spTree>
    <p:extLst>
      <p:ext uri="{BB962C8B-B14F-4D97-AF65-F5344CB8AC3E}">
        <p14:creationId xmlns:p14="http://schemas.microsoft.com/office/powerpoint/2010/main" val="1244451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Avslutningssida välj logotyp">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614113D-ABF9-23E3-38C2-F41F005E6922}"/>
              </a:ext>
            </a:extLst>
          </p:cNvPr>
          <p:cNvSpPr txBox="1">
            <a:spLocks noGrp="1"/>
          </p:cNvSpPr>
          <p:nvPr>
            <p:ph type="dt" sz="half" idx="7"/>
          </p:nvPr>
        </p:nvSpPr>
        <p:spPr>
          <a:xfrm>
            <a:off x="647696" y="7549761"/>
            <a:ext cx="2743200" cy="165396"/>
          </a:xfrm>
        </p:spPr>
        <p:txBody>
          <a:bodyPr/>
          <a:lstStyle>
            <a:lvl1pPr>
              <a:defRPr/>
            </a:lvl1pPr>
          </a:lstStyle>
          <a:p>
            <a:pPr lvl="0"/>
            <a:fld id="{426B1D90-906F-4A60-86FA-1BE8873AEFAB}" type="datetime2">
              <a:rPr lang="sv-SE" smtClean="0"/>
              <a:t>måndag den 30 mars 2026</a:t>
            </a:fld>
            <a:endParaRPr lang="sv-SE"/>
          </a:p>
        </p:txBody>
      </p:sp>
      <p:sp>
        <p:nvSpPr>
          <p:cNvPr id="3" name="Platshållare för sidfot 2">
            <a:extLst>
              <a:ext uri="{FF2B5EF4-FFF2-40B4-BE49-F238E27FC236}">
                <a16:creationId xmlns:a16="http://schemas.microsoft.com/office/drawing/2014/main" id="{877F0B3A-B088-E874-2AB2-43A0977BB209}"/>
              </a:ext>
            </a:extLst>
          </p:cNvPr>
          <p:cNvSpPr txBox="1">
            <a:spLocks noGrp="1"/>
          </p:cNvSpPr>
          <p:nvPr>
            <p:ph type="ftr" sz="quarter" idx="9"/>
          </p:nvPr>
        </p:nvSpPr>
        <p:spPr>
          <a:xfrm>
            <a:off x="647696" y="7747930"/>
            <a:ext cx="4114800" cy="165396"/>
          </a:xfrm>
        </p:spPr>
        <p:txBody>
          <a:bodyPr/>
          <a:lstStyle>
            <a:lvl1pPr>
              <a:defRPr/>
            </a:lvl1pPr>
          </a:lstStyle>
          <a:p>
            <a:pPr lvl="0"/>
            <a:r>
              <a:rPr lang="sv-SE"/>
              <a:t>Makroekonomiska läget mars 2026</a:t>
            </a:r>
          </a:p>
        </p:txBody>
      </p:sp>
      <p:sp>
        <p:nvSpPr>
          <p:cNvPr id="4" name="Platshållare för bildnummer 3">
            <a:extLst>
              <a:ext uri="{FF2B5EF4-FFF2-40B4-BE49-F238E27FC236}">
                <a16:creationId xmlns:a16="http://schemas.microsoft.com/office/drawing/2014/main" id="{3EB03E6F-DEB7-1DFB-E58B-C50E26CA08BA}"/>
              </a:ext>
            </a:extLst>
          </p:cNvPr>
          <p:cNvSpPr txBox="1">
            <a:spLocks noGrp="1"/>
          </p:cNvSpPr>
          <p:nvPr>
            <p:ph type="sldNum" sz="quarter" idx="8"/>
          </p:nvPr>
        </p:nvSpPr>
        <p:spPr>
          <a:xfrm>
            <a:off x="8420096" y="7747930"/>
            <a:ext cx="2743200" cy="165396"/>
          </a:xfrm>
        </p:spPr>
        <p:txBody>
          <a:bodyPr/>
          <a:lstStyle>
            <a:lvl1pPr>
              <a:defRPr/>
            </a:lvl1pPr>
          </a:lstStyle>
          <a:p>
            <a:pPr lvl="0"/>
            <a:fld id="{9C09BCA4-CE88-6E4B-884E-6C4A1612F097}" type="slidenum">
              <a:t>‹#›</a:t>
            </a:fld>
            <a:endParaRPr lang="sv-SE"/>
          </a:p>
        </p:txBody>
      </p:sp>
      <p:pic>
        <p:nvPicPr>
          <p:cNvPr id="5" name="Bildobjekt 5">
            <a:extLst>
              <a:ext uri="{FF2B5EF4-FFF2-40B4-BE49-F238E27FC236}">
                <a16:creationId xmlns:a16="http://schemas.microsoft.com/office/drawing/2014/main" id="{6C535B7E-A85F-BFD2-6A35-AD33F974A01B}"/>
              </a:ext>
            </a:extLst>
          </p:cNvPr>
          <p:cNvPicPr>
            <a:picLocks noChangeAspect="1"/>
          </p:cNvPicPr>
          <p:nvPr/>
        </p:nvPicPr>
        <p:blipFill>
          <a:blip r:embed="rId2"/>
          <a:stretch>
            <a:fillRect/>
          </a:stretch>
        </p:blipFill>
        <p:spPr>
          <a:xfrm>
            <a:off x="798444" y="5774637"/>
            <a:ext cx="5404113" cy="356616"/>
          </a:xfrm>
          <a:prstGeom prst="rect">
            <a:avLst/>
          </a:prstGeom>
          <a:noFill/>
          <a:ln>
            <a:noFill/>
          </a:ln>
        </p:spPr>
      </p:pic>
    </p:spTree>
    <p:extLst>
      <p:ext uri="{BB962C8B-B14F-4D97-AF65-F5344CB8AC3E}">
        <p14:creationId xmlns:p14="http://schemas.microsoft.com/office/powerpoint/2010/main" val="15672939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Avslutningssida Almega med förbun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7A72707-6AEA-01C2-D89F-AEF90CF984DD}"/>
              </a:ext>
            </a:extLst>
          </p:cNvPr>
          <p:cNvSpPr txBox="1">
            <a:spLocks noGrp="1"/>
          </p:cNvSpPr>
          <p:nvPr>
            <p:ph type="dt" sz="half" idx="7"/>
          </p:nvPr>
        </p:nvSpPr>
        <p:spPr>
          <a:xfrm>
            <a:off x="647696" y="7549761"/>
            <a:ext cx="2743200" cy="165396"/>
          </a:xfrm>
        </p:spPr>
        <p:txBody>
          <a:bodyPr/>
          <a:lstStyle>
            <a:lvl1pPr>
              <a:defRPr/>
            </a:lvl1pPr>
          </a:lstStyle>
          <a:p>
            <a:pPr lvl="0"/>
            <a:fld id="{D41A5E21-4AE1-4D02-8CA0-D28D9EBDF055}" type="datetime2">
              <a:rPr lang="sv-SE" smtClean="0"/>
              <a:t>måndag den 30 mars 2026</a:t>
            </a:fld>
            <a:endParaRPr lang="sv-SE"/>
          </a:p>
        </p:txBody>
      </p:sp>
      <p:sp>
        <p:nvSpPr>
          <p:cNvPr id="3" name="Platshållare för sidfot 2">
            <a:extLst>
              <a:ext uri="{FF2B5EF4-FFF2-40B4-BE49-F238E27FC236}">
                <a16:creationId xmlns:a16="http://schemas.microsoft.com/office/drawing/2014/main" id="{FE8655C9-4BF0-29C4-A045-D0563F47C0A0}"/>
              </a:ext>
            </a:extLst>
          </p:cNvPr>
          <p:cNvSpPr txBox="1">
            <a:spLocks noGrp="1"/>
          </p:cNvSpPr>
          <p:nvPr>
            <p:ph type="ftr" sz="quarter" idx="9"/>
          </p:nvPr>
        </p:nvSpPr>
        <p:spPr>
          <a:xfrm>
            <a:off x="647696" y="7747930"/>
            <a:ext cx="4114800" cy="165396"/>
          </a:xfrm>
        </p:spPr>
        <p:txBody>
          <a:bodyPr/>
          <a:lstStyle>
            <a:lvl1pPr>
              <a:defRPr/>
            </a:lvl1pPr>
          </a:lstStyle>
          <a:p>
            <a:pPr lvl="0"/>
            <a:r>
              <a:rPr lang="sv-SE"/>
              <a:t>Makroekonomiska läget mars 2026</a:t>
            </a:r>
          </a:p>
        </p:txBody>
      </p:sp>
      <p:sp>
        <p:nvSpPr>
          <p:cNvPr id="4" name="Platshållare för bildnummer 3">
            <a:extLst>
              <a:ext uri="{FF2B5EF4-FFF2-40B4-BE49-F238E27FC236}">
                <a16:creationId xmlns:a16="http://schemas.microsoft.com/office/drawing/2014/main" id="{E5B9208A-040A-E71A-D7B2-15635FD0BF13}"/>
              </a:ext>
            </a:extLst>
          </p:cNvPr>
          <p:cNvSpPr txBox="1">
            <a:spLocks noGrp="1"/>
          </p:cNvSpPr>
          <p:nvPr>
            <p:ph type="sldNum" sz="quarter" idx="8"/>
          </p:nvPr>
        </p:nvSpPr>
        <p:spPr>
          <a:xfrm>
            <a:off x="8420096" y="7747930"/>
            <a:ext cx="2743200" cy="165396"/>
          </a:xfrm>
        </p:spPr>
        <p:txBody>
          <a:bodyPr/>
          <a:lstStyle>
            <a:lvl1pPr>
              <a:defRPr/>
            </a:lvl1pPr>
          </a:lstStyle>
          <a:p>
            <a:pPr lvl="0"/>
            <a:fld id="{7F465FF2-6253-4D40-994C-141547F65E37}" type="slidenum">
              <a:t>‹#›</a:t>
            </a:fld>
            <a:endParaRPr lang="sv-SE"/>
          </a:p>
        </p:txBody>
      </p:sp>
      <p:pic>
        <p:nvPicPr>
          <p:cNvPr id="5" name="Bild 4">
            <a:extLst>
              <a:ext uri="{FF2B5EF4-FFF2-40B4-BE49-F238E27FC236}">
                <a16:creationId xmlns:a16="http://schemas.microsoft.com/office/drawing/2014/main" id="{BC431E14-CFA1-34E3-55ED-05D959C2C5B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98435" y="1943100"/>
            <a:ext cx="5753029" cy="4253523"/>
          </a:xfrm>
          <a:prstGeom prst="rect">
            <a:avLst/>
          </a:prstGeom>
          <a:noFill/>
          <a:ln>
            <a:noFill/>
          </a:ln>
        </p:spPr>
      </p:pic>
    </p:spTree>
    <p:extLst>
      <p:ext uri="{BB962C8B-B14F-4D97-AF65-F5344CB8AC3E}">
        <p14:creationId xmlns:p14="http://schemas.microsoft.com/office/powerpoint/2010/main" val="2179783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ktion, grö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636044" y="2011680"/>
            <a:ext cx="10918662" cy="2002155"/>
          </a:xfrm>
        </p:spPr>
        <p:txBody>
          <a:bodyPr anchor="b"/>
          <a:lstStyle>
            <a:lvl1pPr>
              <a:defRPr sz="7000">
                <a:solidFill>
                  <a:schemeClr val="tx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636044" y="4071303"/>
            <a:ext cx="10918662" cy="748347"/>
          </a:xfrm>
        </p:spPr>
        <p:txBody>
          <a:bodyPr/>
          <a:lstStyle>
            <a:lvl1pPr marL="0" indent="0">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5318123" y="6858000"/>
            <a:ext cx="1658937" cy="0"/>
          </a:xfrm>
        </p:spPr>
        <p:txBody>
          <a:bodyPr/>
          <a:lstStyle>
            <a:lvl1pPr>
              <a:defRPr sz="100">
                <a:solidFill>
                  <a:schemeClr val="tx1">
                    <a:alpha val="0"/>
                  </a:schemeClr>
                </a:solidFill>
              </a:defRPr>
            </a:lvl1pPr>
          </a:lstStyle>
          <a:p>
            <a:fld id="{4220EB9C-9C87-4B63-BF62-6F6056E2969B}"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3426616" y="6858000"/>
            <a:ext cx="1597822" cy="0"/>
          </a:xfrm>
        </p:spPr>
        <p:txBody>
          <a:bodyPr/>
          <a:lstStyle>
            <a:lvl1pPr>
              <a:defRPr sz="100">
                <a:solidFill>
                  <a:schemeClr val="tx1">
                    <a:alpha val="0"/>
                  </a:schemeClr>
                </a:solidFill>
              </a:defRPr>
            </a:lvl1pPr>
          </a:lstStyle>
          <a:p>
            <a:r>
              <a:rPr lang="sv-SE"/>
              <a:t>Makroekonomiska läget mars 2026</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10834706" y="6858000"/>
            <a:ext cx="72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169114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ljusgrö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3578770" cy="1378744"/>
          </a:xfrm>
        </p:spPr>
        <p:txBody>
          <a:bodyPr/>
          <a:lstStyle>
            <a:lvl1pPr>
              <a:defRPr sz="3200">
                <a:solidFill>
                  <a:schemeClr val="tx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47370980-CA5F-4BC1-A11E-02B690EC69BB}"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348E602A-68AB-4B3E-E292-F3DF7AF7F4E5}"/>
              </a:ext>
            </a:extLst>
          </p:cNvPr>
          <p:cNvSpPr>
            <a:spLocks noGrp="1"/>
          </p:cNvSpPr>
          <p:nvPr>
            <p:ph type="body" sz="quarter" idx="13"/>
          </p:nvPr>
        </p:nvSpPr>
        <p:spPr>
          <a:xfrm>
            <a:off x="4306888" y="659606"/>
            <a:ext cx="7247817" cy="49553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708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ljusros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3578770" cy="1378744"/>
          </a:xfrm>
        </p:spPr>
        <p:txBody>
          <a:bodyPr/>
          <a:lstStyle>
            <a:lvl1pPr>
              <a:defRPr sz="3200">
                <a:solidFill>
                  <a:schemeClr val="tx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CAF55775-E422-42F4-AB8C-9E390476D65D}"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348E602A-68AB-4B3E-E292-F3DF7AF7F4E5}"/>
              </a:ext>
            </a:extLst>
          </p:cNvPr>
          <p:cNvSpPr>
            <a:spLocks noGrp="1"/>
          </p:cNvSpPr>
          <p:nvPr>
            <p:ph type="body" sz="quarter" idx="13"/>
          </p:nvPr>
        </p:nvSpPr>
        <p:spPr>
          <a:xfrm>
            <a:off x="4306888" y="659606"/>
            <a:ext cx="7247817" cy="49553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219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text (24 p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3578770" cy="1378744"/>
          </a:xfrm>
        </p:spPr>
        <p:txBody>
          <a:bodyPr/>
          <a:lstStyle>
            <a:lvl1pPr>
              <a:defRPr lang="sv-SE" sz="4800" kern="1200" spc="0" baseline="0" dirty="0">
                <a:solidFill>
                  <a:schemeClr val="tx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520AE62B-CF78-4430-9B6D-23878B7230B9}"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Makroekonomiska läget mars 2026</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348E602A-68AB-4B3E-E292-F3DF7AF7F4E5}"/>
              </a:ext>
            </a:extLst>
          </p:cNvPr>
          <p:cNvSpPr>
            <a:spLocks noGrp="1"/>
          </p:cNvSpPr>
          <p:nvPr>
            <p:ph type="body" sz="quarter" idx="13"/>
          </p:nvPr>
        </p:nvSpPr>
        <p:spPr>
          <a:xfrm>
            <a:off x="5429250" y="659606"/>
            <a:ext cx="6125455" cy="4955382"/>
          </a:xfrm>
        </p:spPr>
        <p:txBody>
          <a:bodyPr/>
          <a:lstStyle>
            <a:lvl1pPr marL="216000" indent="-216000">
              <a:lnSpc>
                <a:spcPct val="100000"/>
              </a:lnSpc>
              <a:spcBef>
                <a:spcPts val="1000"/>
              </a:spcBef>
              <a:defRPr sz="2400" baseline="0">
                <a:solidFill>
                  <a:schemeClr val="tx1"/>
                </a:solidFill>
              </a:defRPr>
            </a:lvl1pPr>
            <a:lvl2pPr marL="432000" indent="-216000">
              <a:defRPr sz="2000" baseline="0">
                <a:solidFill>
                  <a:schemeClr val="tx1"/>
                </a:solidFill>
              </a:defRPr>
            </a:lvl2pPr>
            <a:lvl3pPr marL="648000" indent="-216000">
              <a:defRPr sz="1800" baseline="0">
                <a:solidFill>
                  <a:schemeClr val="tx1"/>
                </a:solidFill>
              </a:defRPr>
            </a:lvl3pPr>
            <a:lvl4pPr marL="864000" indent="-216000">
              <a:defRPr sz="1800" baseline="0">
                <a:solidFill>
                  <a:schemeClr val="tx1"/>
                </a:solidFill>
              </a:defRPr>
            </a:lvl4pPr>
            <a:lvl5pPr marL="1080000" indent="-216000">
              <a:defRPr sz="1800" baseline="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7233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media/image9.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9C146C4A-3CFF-A710-FF77-512811AE8EA6}"/>
              </a:ext>
            </a:extLst>
          </p:cNvPr>
          <p:cNvPicPr>
            <a:picLocks noChangeAspect="1"/>
          </p:cNvPicPr>
          <p:nvPr userDrawn="1"/>
        </p:nvPicPr>
        <p:blipFill>
          <a:blip>
            <a:extLst>
              <a:ext uri="{96DAC541-7B7A-43D3-8B79-37D633B846F1}">
                <asvg:svgBlip xmlns:asvg="http://schemas.microsoft.com/office/drawing/2016/SVG/main" r:embed="rId32"/>
              </a:ext>
            </a:extLst>
          </a:blip>
          <a:stretch>
            <a:fillRect/>
          </a:stretch>
        </p:blipFill>
        <p:spPr>
          <a:xfrm>
            <a:off x="636588" y="6224318"/>
            <a:ext cx="2810786" cy="234000"/>
          </a:xfrm>
          <a:prstGeom prst="rect">
            <a:avLst/>
          </a:prstGeom>
        </p:spPr>
      </p:pic>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36044" y="659606"/>
            <a:ext cx="3578770" cy="1924844"/>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4306888" y="659606"/>
            <a:ext cx="7247818" cy="4955382"/>
          </a:xfrm>
          <a:prstGeom prst="rect">
            <a:avLst/>
          </a:prstGeom>
        </p:spPr>
        <p:txBody>
          <a:bodyPr vert="horz" lIns="0" tIns="0" rIns="0" bIns="0" rtlCol="0">
            <a:noAutofit/>
          </a:bodyPr>
          <a:lstStyle/>
          <a:p>
            <a:pPr lvl="0"/>
            <a:r>
              <a:rPr lang="sv-SE"/>
              <a:t>Klicka här för att ändra format på bakgrundstexten </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5318123" y="6297614"/>
            <a:ext cx="1658937" cy="139699"/>
          </a:xfrm>
          <a:prstGeom prst="rect">
            <a:avLst/>
          </a:prstGeom>
        </p:spPr>
        <p:txBody>
          <a:bodyPr vert="horz" lIns="0" tIns="0" rIns="0" bIns="0" rtlCol="0" anchor="b" anchorCtr="0">
            <a:noAutofit/>
          </a:bodyPr>
          <a:lstStyle>
            <a:lvl1pPr algn="l">
              <a:defRPr sz="800" baseline="0">
                <a:solidFill>
                  <a:schemeClr val="tx1"/>
                </a:solidFill>
              </a:defRPr>
            </a:lvl1pPr>
          </a:lstStyle>
          <a:p>
            <a:fld id="{948876AA-03E9-406C-9C13-C4D555EDED35}"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3664741" y="6297614"/>
            <a:ext cx="1597822" cy="139699"/>
          </a:xfrm>
          <a:prstGeom prst="rect">
            <a:avLst/>
          </a:prstGeom>
        </p:spPr>
        <p:txBody>
          <a:bodyPr vert="horz" lIns="0" tIns="0" rIns="0" bIns="0" rtlCol="0" anchor="b" anchorCtr="0">
            <a:noAutofit/>
          </a:bodyPr>
          <a:lstStyle>
            <a:lvl1pPr algn="l">
              <a:defRPr sz="800" baseline="0">
                <a:solidFill>
                  <a:schemeClr val="tx1"/>
                </a:solidFill>
              </a:defRPr>
            </a:lvl1pPr>
          </a:lstStyle>
          <a:p>
            <a:r>
              <a:rPr lang="sv-SE"/>
              <a:t>Makroekonomiska läget mars 2026</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0834706" y="6297614"/>
            <a:ext cx="720000" cy="139699"/>
          </a:xfrm>
          <a:prstGeom prst="rect">
            <a:avLst/>
          </a:prstGeom>
        </p:spPr>
        <p:txBody>
          <a:bodyPr vert="horz" lIns="0" tIns="0" rIns="0" bIns="0" rtlCol="0" anchor="b" anchorCtr="0">
            <a:noAutofit/>
          </a:bodyPr>
          <a:lstStyle>
            <a:lvl1pPr algn="r">
              <a:defRPr sz="800" baseline="0">
                <a:solidFill>
                  <a:schemeClr val="tx1"/>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42184870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4" r:id="rId15"/>
    <p:sldLayoutId id="2147483733" r:id="rId16"/>
    <p:sldLayoutId id="2147483735" r:id="rId17"/>
    <p:sldLayoutId id="2147483736" r:id="rId18"/>
    <p:sldLayoutId id="2147483748"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Lst>
  <p:hf sldNum="0" hdr="0" dt="0"/>
  <p:txStyles>
    <p:titleStyle>
      <a:lvl1pPr algn="l" defTabSz="914400" rtl="0" eaLnBrk="1" latinLnBrk="0" hangingPunct="1">
        <a:lnSpc>
          <a:spcPct val="90000"/>
        </a:lnSpc>
        <a:spcBef>
          <a:spcPct val="0"/>
        </a:spcBef>
        <a:buNone/>
        <a:defRPr sz="4800" kern="1200" spc="0" baseline="0">
          <a:solidFill>
            <a:schemeClr val="tx1"/>
          </a:solidFill>
          <a:latin typeface="+mj-lt"/>
          <a:ea typeface="+mj-ea"/>
          <a:cs typeface="+mj-cs"/>
        </a:defRPr>
      </a:lvl1pPr>
    </p:titleStyle>
    <p:bodyStyle>
      <a:lvl1pPr marL="176213" indent="-176213" algn="l" defTabSz="914400" rtl="0" eaLnBrk="1" latinLnBrk="0" hangingPunct="1">
        <a:lnSpc>
          <a:spcPct val="114000"/>
        </a:lnSpc>
        <a:spcBef>
          <a:spcPts val="2000"/>
        </a:spcBef>
        <a:spcAft>
          <a:spcPts val="0"/>
        </a:spcAft>
        <a:buFont typeface="Arial" panose="020B0604020202020204" pitchFamily="34" charset="0"/>
        <a:buChar char="•"/>
        <a:defRPr sz="2000" kern="1200" spc="0" baseline="0">
          <a:solidFill>
            <a:schemeClr val="tx1"/>
          </a:solidFill>
          <a:latin typeface="+mn-lt"/>
          <a:ea typeface="+mn-ea"/>
          <a:cs typeface="+mn-cs"/>
        </a:defRPr>
      </a:lvl1pPr>
      <a:lvl2pPr marL="360363" indent="-184150" algn="l" defTabSz="914400" rtl="0" eaLnBrk="1" latinLnBrk="0" hangingPunct="1">
        <a:lnSpc>
          <a:spcPct val="114000"/>
        </a:lnSpc>
        <a:spcBef>
          <a:spcPts val="400"/>
        </a:spcBef>
        <a:spcAft>
          <a:spcPts val="400"/>
        </a:spcAft>
        <a:buFont typeface="Arial" panose="020B0604020202020204" pitchFamily="34" charset="0"/>
        <a:buChar char="•"/>
        <a:defRPr sz="1800" kern="1200" spc="0" baseline="0">
          <a:solidFill>
            <a:schemeClr val="tx1"/>
          </a:solidFill>
          <a:latin typeface="+mn-lt"/>
          <a:ea typeface="+mn-ea"/>
          <a:cs typeface="+mn-cs"/>
        </a:defRPr>
      </a:lvl2pPr>
      <a:lvl3pPr marL="536575" indent="-176213"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3pPr>
      <a:lvl4pPr marL="719138" indent="-182563"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4pPr>
      <a:lvl5pPr marL="895350" indent="-176213"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5pPr>
      <a:lvl6pPr marL="1079500" indent="-184150"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6pPr>
      <a:lvl7pPr marL="1255713" indent="-176213"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7pPr>
      <a:lvl8pPr marL="1431925" indent="-176213"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8pPr>
      <a:lvl9pPr marL="1616075" indent="-184150"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1">
          <p15:clr>
            <a:srgbClr val="A4A3A4"/>
          </p15:clr>
        </p15:guide>
        <p15:guide id="2" pos="7278">
          <p15:clr>
            <a:srgbClr val="A4A3A4"/>
          </p15:clr>
        </p15:guide>
        <p15:guide id="3" orient="horz" pos="4034">
          <p15:clr>
            <a:srgbClr val="A4A3A4"/>
          </p15:clr>
        </p15:guide>
        <p15:guide id="4" orient="horz" pos="414">
          <p15:clr>
            <a:srgbClr val="A4A3A4"/>
          </p15:clr>
        </p15:guide>
        <p15:guide id="6" pos="2655">
          <p15:clr>
            <a:srgbClr val="A4A3A4"/>
          </p15:clr>
        </p15:guide>
        <p15:guide id="7" pos="5023">
          <p15:clr>
            <a:srgbClr val="A4A3A4"/>
          </p15:clr>
        </p15:guide>
        <p15:guide id="8" pos="2713">
          <p15:clr>
            <a:srgbClr val="A4A3A4"/>
          </p15:clr>
        </p15:guide>
        <p15:guide id="9" pos="4967">
          <p15:clr>
            <a:srgbClr val="A4A3A4"/>
          </p15:clr>
        </p15:guide>
        <p15:guide id="10" orient="horz" pos="3537">
          <p15:clr>
            <a:srgbClr val="A4A3A4"/>
          </p15:clr>
        </p15:guide>
        <p15:guide id="11" orient="horz" pos="1400">
          <p15:clr>
            <a:srgbClr val="A4A3A4"/>
          </p15:clr>
        </p15:guide>
        <p15:guide id="12" pos="3870">
          <p15:clr>
            <a:srgbClr val="A4A3A4"/>
          </p15:clr>
        </p15:guide>
        <p15:guide id="14" pos="3810">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78B3B85-F057-531B-6A8D-E4B4F33851B4}"/>
              </a:ext>
            </a:extLst>
          </p:cNvPr>
          <p:cNvSpPr txBox="1">
            <a:spLocks noGrp="1"/>
          </p:cNvSpPr>
          <p:nvPr>
            <p:ph type="body" idx="1"/>
          </p:nvPr>
        </p:nvSpPr>
        <p:spPr>
          <a:xfrm>
            <a:off x="301486" y="1829202"/>
            <a:ext cx="8648696" cy="4054861"/>
          </a:xfrm>
          <a:prstGeom prst="rect">
            <a:avLst/>
          </a:prstGeom>
          <a:noFill/>
          <a:ln>
            <a:noFill/>
          </a:ln>
        </p:spPr>
        <p:txBody>
          <a:bodyPr vert="horz" wrap="square" lIns="0" tIns="0" rIns="0" bIns="0" anchor="t" anchorCtr="0" compatLnSpc="1">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79C2EC10-E860-FBD1-FA21-1FA1D9D84394}"/>
              </a:ext>
            </a:extLst>
          </p:cNvPr>
          <p:cNvSpPr txBox="1">
            <a:spLocks noGrp="1"/>
          </p:cNvSpPr>
          <p:nvPr>
            <p:ph type="dt" sz="half" idx="2"/>
          </p:nvPr>
        </p:nvSpPr>
        <p:spPr>
          <a:xfrm>
            <a:off x="9148764" y="5941698"/>
            <a:ext cx="2743200" cy="165396"/>
          </a:xfrm>
          <a:prstGeom prst="rect">
            <a:avLst/>
          </a:prstGeom>
          <a:noFill/>
          <a:ln>
            <a:noFill/>
          </a:ln>
        </p:spPr>
        <p:txBody>
          <a:bodyPr vert="horz" wrap="square" lIns="0" tIns="0" rIns="0" bIns="0" anchor="b" anchorCtr="0" compatLnSpc="1">
            <a:noAutofit/>
          </a:bodyPr>
          <a:lstStyle>
            <a:lvl1pPr marL="0" marR="0" lvl="0" indent="0" algn="r" defTabSz="914400" rtl="0" fontAlgn="auto" hangingPunct="1">
              <a:lnSpc>
                <a:spcPct val="100000"/>
              </a:lnSpc>
              <a:spcBef>
                <a:spcPts val="0"/>
              </a:spcBef>
              <a:spcAft>
                <a:spcPts val="0"/>
              </a:spcAft>
              <a:buNone/>
              <a:tabLst/>
              <a:defRPr lang="sv-SE" sz="700" b="0" i="0" u="none" strike="noStrike" kern="1200" cap="none" spc="0" baseline="0">
                <a:solidFill>
                  <a:srgbClr val="595959"/>
                </a:solidFill>
                <a:uFillTx/>
                <a:latin typeface="Arial"/>
              </a:defRPr>
            </a:lvl1pPr>
          </a:lstStyle>
          <a:p>
            <a:pPr lvl="0"/>
            <a:fld id="{62BDFE1D-E972-48E1-BAF8-49516CF82B8A}" type="datetime2">
              <a:rPr lang="sv-SE" smtClean="0"/>
              <a:t>måndag den 30 mars 2026</a:t>
            </a:fld>
            <a:endParaRPr lang="sv-SE"/>
          </a:p>
        </p:txBody>
      </p:sp>
      <p:sp>
        <p:nvSpPr>
          <p:cNvPr id="5" name="Platshållare för sidfot 4">
            <a:extLst>
              <a:ext uri="{FF2B5EF4-FFF2-40B4-BE49-F238E27FC236}">
                <a16:creationId xmlns:a16="http://schemas.microsoft.com/office/drawing/2014/main" id="{CBC9AD60-A43F-E2BA-EA26-27591B2BACEC}"/>
              </a:ext>
            </a:extLst>
          </p:cNvPr>
          <p:cNvSpPr txBox="1">
            <a:spLocks noGrp="1"/>
          </p:cNvSpPr>
          <p:nvPr>
            <p:ph type="ftr" sz="quarter" idx="3"/>
          </p:nvPr>
        </p:nvSpPr>
        <p:spPr>
          <a:xfrm>
            <a:off x="7777164" y="6139866"/>
            <a:ext cx="4114800" cy="165396"/>
          </a:xfrm>
          <a:prstGeom prst="rect">
            <a:avLst/>
          </a:prstGeom>
          <a:noFill/>
          <a:ln>
            <a:noFill/>
          </a:ln>
        </p:spPr>
        <p:txBody>
          <a:bodyPr vert="horz" wrap="square" lIns="0" tIns="0" rIns="0" bIns="0" anchor="b" anchorCtr="0" compatLnSpc="1">
            <a:noAutofit/>
          </a:bodyPr>
          <a:lstStyle>
            <a:lvl1pPr marL="0" marR="0" lvl="0" indent="0" algn="r" defTabSz="914400" rtl="0" fontAlgn="auto" hangingPunct="1">
              <a:lnSpc>
                <a:spcPct val="100000"/>
              </a:lnSpc>
              <a:spcBef>
                <a:spcPts val="0"/>
              </a:spcBef>
              <a:spcAft>
                <a:spcPts val="0"/>
              </a:spcAft>
              <a:buNone/>
              <a:tabLst/>
              <a:defRPr lang="sv-SE" sz="700" b="0" i="0" u="none" strike="noStrike" kern="1200" cap="none" spc="0" baseline="0">
                <a:solidFill>
                  <a:srgbClr val="595959"/>
                </a:solidFill>
                <a:uFillTx/>
                <a:latin typeface="Almega Sans" pitchFamily="50"/>
              </a:defRPr>
            </a:lvl1pPr>
          </a:lstStyle>
          <a:p>
            <a:pPr lvl="0"/>
            <a:r>
              <a:rPr lang="sv-SE"/>
              <a:t>Makroekonomiska läget mars 2026</a:t>
            </a:r>
          </a:p>
        </p:txBody>
      </p:sp>
      <p:sp>
        <p:nvSpPr>
          <p:cNvPr id="6" name="Platshållare för bildnummer 5">
            <a:extLst>
              <a:ext uri="{FF2B5EF4-FFF2-40B4-BE49-F238E27FC236}">
                <a16:creationId xmlns:a16="http://schemas.microsoft.com/office/drawing/2014/main" id="{5C8FAEF1-1FE8-DDB8-FCFC-DDD966F925AB}"/>
              </a:ext>
            </a:extLst>
          </p:cNvPr>
          <p:cNvSpPr txBox="1">
            <a:spLocks noGrp="1"/>
          </p:cNvSpPr>
          <p:nvPr>
            <p:ph type="sldNum" sz="quarter" idx="4"/>
          </p:nvPr>
        </p:nvSpPr>
        <p:spPr>
          <a:xfrm>
            <a:off x="9148764" y="6338026"/>
            <a:ext cx="2743200" cy="165396"/>
          </a:xfrm>
          <a:prstGeom prst="rect">
            <a:avLst/>
          </a:prstGeom>
          <a:noFill/>
          <a:ln>
            <a:noFill/>
          </a:ln>
        </p:spPr>
        <p:txBody>
          <a:bodyPr vert="horz" wrap="square" lIns="0" tIns="0" rIns="0" bIns="0" anchor="b" anchorCtr="0" compatLnSpc="1">
            <a:noAutofit/>
          </a:bodyPr>
          <a:lstStyle>
            <a:lvl1pPr marL="0" marR="0" lvl="0" indent="0" algn="r" defTabSz="914400" rtl="0" fontAlgn="auto" hangingPunct="1">
              <a:lnSpc>
                <a:spcPct val="100000"/>
              </a:lnSpc>
              <a:spcBef>
                <a:spcPts val="0"/>
              </a:spcBef>
              <a:spcAft>
                <a:spcPts val="0"/>
              </a:spcAft>
              <a:buNone/>
              <a:tabLst/>
              <a:defRPr lang="sv-SE" sz="700" b="0" i="0" u="none" strike="noStrike" kern="1200" cap="none" spc="0" baseline="0">
                <a:solidFill>
                  <a:srgbClr val="595959"/>
                </a:solidFill>
                <a:uFillTx/>
                <a:latin typeface="Arial"/>
              </a:defRPr>
            </a:lvl1pPr>
          </a:lstStyle>
          <a:p>
            <a:pPr lvl="0"/>
            <a:fld id="{63F3674C-20C2-1A4D-A144-E035E3A3CBBA}" type="slidenum">
              <a:t>‹#›</a:t>
            </a:fld>
            <a:endParaRPr lang="sv-SE"/>
          </a:p>
        </p:txBody>
      </p:sp>
      <p:pic>
        <p:nvPicPr>
          <p:cNvPr id="7" name="Bildobjekt 7">
            <a:extLst>
              <a:ext uri="{FF2B5EF4-FFF2-40B4-BE49-F238E27FC236}">
                <a16:creationId xmlns:a16="http://schemas.microsoft.com/office/drawing/2014/main" id="{B5F772D5-CDC0-FB07-BA79-B401D5FD61AA}"/>
              </a:ext>
            </a:extLst>
          </p:cNvPr>
          <p:cNvPicPr>
            <a:picLocks noChangeAspect="1"/>
          </p:cNvPicPr>
          <p:nvPr/>
        </p:nvPicPr>
        <p:blipFill>
          <a:blip r:embed="rId24"/>
          <a:stretch>
            <a:fillRect/>
          </a:stretch>
        </p:blipFill>
        <p:spPr>
          <a:xfrm>
            <a:off x="300042" y="6309378"/>
            <a:ext cx="2883414" cy="198123"/>
          </a:xfrm>
          <a:prstGeom prst="rect">
            <a:avLst/>
          </a:prstGeom>
          <a:noFill/>
          <a:ln>
            <a:noFill/>
          </a:ln>
        </p:spPr>
      </p:pic>
      <p:sp>
        <p:nvSpPr>
          <p:cNvPr id="8" name="Platshållare för rubrik 7">
            <a:extLst>
              <a:ext uri="{FF2B5EF4-FFF2-40B4-BE49-F238E27FC236}">
                <a16:creationId xmlns:a16="http://schemas.microsoft.com/office/drawing/2014/main" id="{5B0E1940-6C5E-155D-1ADB-9EB16E179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703" r:id="rId5"/>
    <p:sldLayoutId id="2147483704" r:id="rId6"/>
    <p:sldLayoutId id="2147483705" r:id="rId7"/>
    <p:sldLayoutId id="2147483697" r:id="rId8"/>
    <p:sldLayoutId id="2147483698" r:id="rId9"/>
    <p:sldLayoutId id="2147483699" r:id="rId10"/>
    <p:sldLayoutId id="2147483700" r:id="rId11"/>
    <p:sldLayoutId id="2147483701" r:id="rId12"/>
    <p:sldLayoutId id="2147483702" r:id="rId13"/>
    <p:sldLayoutId id="2147483708" r:id="rId14"/>
    <p:sldLayoutId id="2147483711" r:id="rId15"/>
    <p:sldLayoutId id="2147483712" r:id="rId16"/>
    <p:sldLayoutId id="2147483706" r:id="rId17"/>
    <p:sldLayoutId id="2147483707" r:id="rId18"/>
    <p:sldLayoutId id="2147483713" r:id="rId19"/>
    <p:sldLayoutId id="2147483714" r:id="rId20"/>
    <p:sldLayoutId id="2147483716" r:id="rId21"/>
    <p:sldLayoutId id="2147483717" r:id="rId22"/>
  </p:sldLayoutIdLst>
  <p:hf sldNum="0" hdr="0" dt="0"/>
  <p:txStyles>
    <p:titleStyle>
      <a:lvl1pPr marL="0" marR="0" lvl="0" indent="0" algn="l" defTabSz="914400" rtl="0" fontAlgn="auto" hangingPunct="1">
        <a:lnSpc>
          <a:spcPct val="90000"/>
        </a:lnSpc>
        <a:spcBef>
          <a:spcPts val="0"/>
        </a:spcBef>
        <a:spcAft>
          <a:spcPts val="0"/>
        </a:spcAft>
        <a:buNone/>
        <a:tabLst/>
        <a:defRPr lang="sv-SE" sz="4400" b="1" i="0" u="none" strike="noStrike" kern="1200" cap="none" spc="0" baseline="0">
          <a:solidFill>
            <a:srgbClr val="000000"/>
          </a:solidFill>
          <a:uFillTx/>
          <a:latin typeface="+mj-l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v-SE" sz="2800" b="0" i="0" u="none" strike="noStrike" kern="1200" cap="none" spc="0" baseline="0">
          <a:solidFill>
            <a:srgbClr val="000000"/>
          </a:solidFill>
          <a:uFillTx/>
          <a:latin typeface="+mn-lt"/>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v-SE" sz="2400" b="0" i="0" u="none" strike="noStrike" kern="1200" cap="none" spc="0" baseline="0">
          <a:solidFill>
            <a:srgbClr val="000000"/>
          </a:solidFill>
          <a:uFillTx/>
          <a:latin typeface="+mn-lt"/>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v-SE" sz="2000" b="0" i="0" u="none" strike="noStrike" kern="1200" cap="none" spc="0" baseline="0">
          <a:solidFill>
            <a:srgbClr val="000000"/>
          </a:solidFill>
          <a:uFillTx/>
          <a:latin typeface="+mn-lt"/>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mn-lt"/>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mn-lt"/>
        </a:defRPr>
      </a:lvl5pPr>
      <a:lvl6pPr marL="2514600" marR="0" lvl="5"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mn-lt"/>
        </a:defRPr>
      </a:lvl6pPr>
      <a:lvl7pPr marL="2971800" marR="0" lvl="6"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mn-lt"/>
        </a:defRPr>
      </a:lvl7pPr>
      <a:lvl8pPr marL="3429000" marR="0" lvl="7"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mn-lt"/>
        </a:defRPr>
      </a:lvl8pPr>
      <a:lvl9pPr marL="3886200" marR="0" lvl="8"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16.sv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slide" Target="slide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16.sv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slide" Target="slide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chart" Target="../charts/chart4.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chart" Target="../charts/chart5.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chart" Target="../charts/chart6.xml"/><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chart" Target="../charts/chart7.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chart" Target="../charts/chart8.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chart" Target="../charts/chart9.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chart" Target="../charts/chart10.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chart" Target="../charts/chart11.xml"/><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50.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hyperlink" Target="https://www.scb.se/hitta-statistik/statistik-efter-amne/nationalrakenskaper/amnesovergripande-statistik/sveriges-ekonomi-statistiskt-perspektiv/produktrelaterat/rapporter/sveriges-ekonomi-statistiskt-perspektiv-mars-2026/" TargetMode="External"/><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hyperlink" Target="https://www.svd.se/a/V6z7Gr/styrrantan-lamnar-oforandrad-riksbankens-oro-for-kriget" TargetMode="External"/><Relationship Id="rId4" Type="http://schemas.openxmlformats.org/officeDocument/2006/relationships/hyperlink" Target="https://omniekonomi.se/bank-riksbanken-vantas-ha-tydlig-vanta-och-se-strategi/a/q6PM8L" TargetMode="Externa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chart" Target="../charts/chart1.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chart" Target="../charts/char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6.sv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name="Slide5">
    <p:bg>
      <p:bgPr>
        <a:solidFill>
          <a:srgbClr val="52655B"/>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681CA63-090E-D929-E9A2-77FE27E7F79B}"/>
              </a:ext>
            </a:extLst>
          </p:cNvPr>
          <p:cNvSpPr txBox="1">
            <a:spLocks noGrp="1"/>
          </p:cNvSpPr>
          <p:nvPr>
            <p:ph type="ctrTitle"/>
          </p:nvPr>
        </p:nvSpPr>
        <p:spPr>
          <a:xfrm>
            <a:off x="636044" y="659606"/>
            <a:ext cx="10917781" cy="2645569"/>
          </a:xfrm>
          <a:prstGeom prst="rect">
            <a:avLst/>
          </a:prstGeom>
          <a:noFill/>
          <a:ln>
            <a:noFill/>
          </a:ln>
        </p:spPr>
        <p:txBody>
          <a:bodyPr vert="horz" wrap="square" lIns="0" tIns="0" rIns="0" bIns="0" anchor="b" anchorCtr="0" compatLnSpc="1">
            <a:noAutofit/>
          </a:bodyPr>
          <a:lstStyle/>
          <a:p>
            <a:pPr lvl="0"/>
            <a:r>
              <a:rPr lang="sv-SE" sz="7200">
                <a:cs typeface="Arial Black" pitchFamily="34"/>
              </a:rPr>
              <a:t>Makroekonomiska läget</a:t>
            </a:r>
            <a:br>
              <a:rPr lang="sv-SE" sz="7200">
                <a:cs typeface="Arial Black" pitchFamily="34"/>
              </a:rPr>
            </a:br>
            <a:r>
              <a:rPr lang="sv-SE" sz="7200">
                <a:cs typeface="Arial Black" pitchFamily="34"/>
              </a:rPr>
              <a:t>mars 2026</a:t>
            </a:r>
          </a:p>
        </p:txBody>
      </p:sp>
      <p:sp>
        <p:nvSpPr>
          <p:cNvPr id="3" name="Subtitle 3">
            <a:extLst>
              <a:ext uri="{FF2B5EF4-FFF2-40B4-BE49-F238E27FC236}">
                <a16:creationId xmlns:a16="http://schemas.microsoft.com/office/drawing/2014/main" id="{65385AEF-0B07-0100-3C1F-B340ACF5A8CB}"/>
              </a:ext>
            </a:extLst>
          </p:cNvPr>
          <p:cNvSpPr txBox="1">
            <a:spLocks noGrp="1"/>
          </p:cNvSpPr>
          <p:nvPr>
            <p:ph type="subTitle" idx="4294967295"/>
          </p:nvPr>
        </p:nvSpPr>
        <p:spPr>
          <a:xfrm>
            <a:off x="636587" y="3429000"/>
            <a:ext cx="10716223" cy="971550"/>
          </a:xfrm>
        </p:spPr>
        <p:txBody>
          <a:bodyPr/>
          <a:lstStyle/>
          <a:p>
            <a:pPr marL="0" lvl="0" indent="0">
              <a:buNone/>
            </a:pPr>
            <a:r>
              <a:rPr lang="sv-SE" sz="3200">
                <a:solidFill>
                  <a:srgbClr val="FFFFFF"/>
                </a:solidFill>
                <a:latin typeface="+mj-lt"/>
                <a:cs typeface="Arial"/>
              </a:rPr>
              <a:t>Information om ekonomisk tillväxt, inflation och arbetslöshet i innovationssektorn och dess omvärld.</a:t>
            </a:r>
            <a:endParaRPr lang="sv-SE" sz="3200">
              <a:solidFill>
                <a:srgbClr val="FFFFFF"/>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3043">
    <p:bg>
      <p:bgPr>
        <a:solidFill>
          <a:schemeClr val="bg1">
            <a:lumMod val="95000"/>
          </a:schemeClr>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98DA313-169F-43FD-9571-EC15543BD29E}"/>
              </a:ext>
            </a:extLst>
          </p:cNvPr>
          <p:cNvSpPr txBox="1">
            <a:spLocks noGrp="1"/>
          </p:cNvSpPr>
          <p:nvPr>
            <p:ph type="title"/>
          </p:nvPr>
        </p:nvSpPr>
        <p:spPr>
          <a:xfrm>
            <a:off x="636044" y="659606"/>
            <a:ext cx="2333400" cy="509318"/>
          </a:xfrm>
          <a:prstGeom prst="rect">
            <a:avLst/>
          </a:prstGeom>
          <a:noFill/>
          <a:ln>
            <a:noFill/>
          </a:ln>
        </p:spPr>
        <p:txBody>
          <a:bodyPr vert="horz" wrap="square" lIns="0" tIns="0" rIns="0" bIns="0" anchor="t" anchorCtr="0" compatLnSpc="1">
            <a:noAutofit/>
          </a:bodyPr>
          <a:lstStyle/>
          <a:p>
            <a:pPr lvl="0"/>
            <a:r>
              <a:rPr lang="sv-SE" sz="3200" b="0"/>
              <a:t>Utblick</a:t>
            </a:r>
          </a:p>
        </p:txBody>
      </p:sp>
      <p:sp>
        <p:nvSpPr>
          <p:cNvPr id="8" name="Rektangel 7">
            <a:extLst>
              <a:ext uri="{FF2B5EF4-FFF2-40B4-BE49-F238E27FC236}">
                <a16:creationId xmlns:a16="http://schemas.microsoft.com/office/drawing/2014/main" id="{3900C09F-ABF4-60C7-857C-428E80F2E84B}"/>
              </a:ext>
            </a:extLst>
          </p:cNvPr>
          <p:cNvSpPr>
            <a:spLocks noChangeAspect="1"/>
          </p:cNvSpPr>
          <p:nvPr/>
        </p:nvSpPr>
        <p:spPr>
          <a:xfrm>
            <a:off x="3953961" y="657225"/>
            <a:ext cx="7246937" cy="49577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61B6240A-8F01-2477-A873-7DE3948027F4}"/>
              </a:ext>
            </a:extLst>
          </p:cNvPr>
          <p:cNvSpPr txBox="1"/>
          <p:nvPr/>
        </p:nvSpPr>
        <p:spPr>
          <a:xfrm>
            <a:off x="8611964" y="5150067"/>
            <a:ext cx="2513519" cy="338554"/>
          </a:xfrm>
          <a:prstGeom prst="rect">
            <a:avLst/>
          </a:prstGeom>
          <a:no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rPr>
              <a:t>Källa: Konjunkturinstitutet</a:t>
            </a:r>
          </a:p>
        </p:txBody>
      </p:sp>
      <p:pic>
        <p:nvPicPr>
          <p:cNvPr id="6" name="Bild 5" descr="Märke kors kontur">
            <a:hlinkClick r:id="rId3" action="ppaction://hlinksldjump"/>
            <a:extLst>
              <a:ext uri="{FF2B5EF4-FFF2-40B4-BE49-F238E27FC236}">
                <a16:creationId xmlns:a16="http://schemas.microsoft.com/office/drawing/2014/main" id="{64985B48-1251-8EF0-DB56-2BF22622D98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pic>
        <p:nvPicPr>
          <p:cNvPr id="9" name="Bildobjekt 8" descr="En bild som visar text, skärmbild, Teckensnitt, nummer&#10;&#10;AI-genererat innehåll kan vara felaktigt.">
            <a:extLst>
              <a:ext uri="{FF2B5EF4-FFF2-40B4-BE49-F238E27FC236}">
                <a16:creationId xmlns:a16="http://schemas.microsoft.com/office/drawing/2014/main" id="{5E9719CB-43D2-41AA-736C-C31512B1059D}"/>
              </a:ext>
            </a:extLst>
          </p:cNvPr>
          <p:cNvPicPr>
            <a:picLocks noChangeAspect="1"/>
          </p:cNvPicPr>
          <p:nvPr/>
        </p:nvPicPr>
        <p:blipFill>
          <a:blip r:embed="rId5"/>
          <a:stretch>
            <a:fillRect/>
          </a:stretch>
        </p:blipFill>
        <p:spPr>
          <a:xfrm>
            <a:off x="4152350" y="997907"/>
            <a:ext cx="7042356" cy="3811479"/>
          </a:xfrm>
          <a:prstGeom prst="rect">
            <a:avLst/>
          </a:prstGeom>
        </p:spPr>
      </p:pic>
      <p:sp>
        <p:nvSpPr>
          <p:cNvPr id="4" name="Platshållare för sidfot 3">
            <a:extLst>
              <a:ext uri="{FF2B5EF4-FFF2-40B4-BE49-F238E27FC236}">
                <a16:creationId xmlns:a16="http://schemas.microsoft.com/office/drawing/2014/main" id="{9E7BACCF-2078-29B0-C234-EA5276AA5B24}"/>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94D77BB-C0B1-2D39-0F44-C5A00CBC8B21}"/>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AB744705-83F1-0631-7A6B-CA0A61F805A1}"/>
              </a:ext>
            </a:extLst>
          </p:cNvPr>
          <p:cNvSpPr>
            <a:spLocks noChangeAspect="1"/>
          </p:cNvSpPr>
          <p:nvPr/>
        </p:nvSpPr>
        <p:spPr>
          <a:xfrm>
            <a:off x="645469" y="1842247"/>
            <a:ext cx="10908355" cy="37714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96AE895-0D77-B64B-C0F1-27234F18F436}"/>
              </a:ext>
            </a:extLst>
          </p:cNvPr>
          <p:cNvSpPr txBox="1">
            <a:spLocks noGrp="1"/>
          </p:cNvSpPr>
          <p:nvPr>
            <p:ph type="title"/>
          </p:nvPr>
        </p:nvSpPr>
        <p:spPr>
          <a:prstGeom prst="rect">
            <a:avLst/>
          </a:prstGeom>
          <a:noFill/>
          <a:ln>
            <a:noFill/>
          </a:ln>
        </p:spPr>
        <p:txBody>
          <a:bodyPr vert="horz" wrap="square" lIns="0" tIns="0" rIns="0" bIns="0" anchor="t" anchorCtr="0" compatLnSpc="1">
            <a:noAutofit/>
          </a:bodyPr>
          <a:lstStyle/>
          <a:p>
            <a:pPr lvl="0"/>
            <a:r>
              <a:rPr lang="sv-SE" sz="3200" b="0"/>
              <a:t>Innovationssektorn: Konfidensindikator, förväntningar på orderläget kommande sex månader. (</a:t>
            </a:r>
            <a:r>
              <a:rPr lang="sv-SE" sz="3200"/>
              <a:t>feb</a:t>
            </a:r>
            <a:r>
              <a:rPr lang="sv-SE" sz="3200" b="0"/>
              <a:t> 2026)</a:t>
            </a:r>
            <a:endParaRPr lang="sv-SE"/>
          </a:p>
        </p:txBody>
      </p:sp>
      <p:sp>
        <p:nvSpPr>
          <p:cNvPr id="6" name="textruta 5">
            <a:extLst>
              <a:ext uri="{FF2B5EF4-FFF2-40B4-BE49-F238E27FC236}">
                <a16:creationId xmlns:a16="http://schemas.microsoft.com/office/drawing/2014/main" id="{FE07154B-DE54-942C-2A40-576B8524BA5B}"/>
              </a:ext>
            </a:extLst>
          </p:cNvPr>
          <p:cNvSpPr txBox="1"/>
          <p:nvPr/>
        </p:nvSpPr>
        <p:spPr>
          <a:xfrm>
            <a:off x="6807164" y="5092668"/>
            <a:ext cx="4616130" cy="338554"/>
          </a:xfrm>
          <a:prstGeom prst="rect">
            <a:avLst/>
          </a:prstGeom>
          <a:noFill/>
        </p:spPr>
        <p:txBody>
          <a:bodyPr wrap="square">
            <a:spAutoFit/>
          </a:bodyPr>
          <a:lstStyle/>
          <a:p>
            <a:r>
              <a:rPr lang="sv-SE" sz="1600">
                <a:solidFill>
                  <a:srgbClr val="3F3F3F"/>
                </a:solidFill>
              </a:rPr>
              <a:t>K</a:t>
            </a:r>
            <a:r>
              <a:rPr lang="sv-SE" sz="1600">
                <a:solidFill>
                  <a:srgbClr val="3F3F3F"/>
                </a:solidFill>
                <a:effectLst/>
              </a:rPr>
              <a:t>älla: Innovationsföretagen, Investeringssignalen</a:t>
            </a:r>
          </a:p>
        </p:txBody>
      </p:sp>
      <p:pic>
        <p:nvPicPr>
          <p:cNvPr id="7" name="Bild 6" descr="Märke kors kontur">
            <a:hlinkClick r:id="rId3" action="ppaction://hlinksldjump"/>
            <a:extLst>
              <a:ext uri="{FF2B5EF4-FFF2-40B4-BE49-F238E27FC236}">
                <a16:creationId xmlns:a16="http://schemas.microsoft.com/office/drawing/2014/main" id="{A432F3A7-4F66-9906-F6E1-D3D76E6EE07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graphicFrame>
        <p:nvGraphicFramePr>
          <p:cNvPr id="3" name="Diagram 2">
            <a:extLst>
              <a:ext uri="{FF2B5EF4-FFF2-40B4-BE49-F238E27FC236}">
                <a16:creationId xmlns:a16="http://schemas.microsoft.com/office/drawing/2014/main" id="{B2FF4BA7-1421-EDDF-5A81-B25944A48140}"/>
              </a:ext>
            </a:extLst>
          </p:cNvPr>
          <p:cNvGraphicFramePr/>
          <p:nvPr>
            <p:extLst>
              <p:ext uri="{D42A27DB-BD31-4B8C-83A1-F6EECF244321}">
                <p14:modId xmlns:p14="http://schemas.microsoft.com/office/powerpoint/2010/main" val="1417526911"/>
              </p:ext>
            </p:extLst>
          </p:nvPr>
        </p:nvGraphicFramePr>
        <p:xfrm>
          <a:off x="1239036" y="2173922"/>
          <a:ext cx="9713928" cy="2918746"/>
        </p:xfrm>
        <a:graphic>
          <a:graphicData uri="http://schemas.openxmlformats.org/drawingml/2006/chart">
            <c:chart xmlns:c="http://schemas.openxmlformats.org/drawingml/2006/chart" xmlns:r="http://schemas.openxmlformats.org/officeDocument/2006/relationships" r:id="rId5"/>
          </a:graphicData>
        </a:graphic>
      </p:graphicFrame>
      <p:sp>
        <p:nvSpPr>
          <p:cNvPr id="4" name="Platshållare för sidfot 3">
            <a:extLst>
              <a:ext uri="{FF2B5EF4-FFF2-40B4-BE49-F238E27FC236}">
                <a16:creationId xmlns:a16="http://schemas.microsoft.com/office/drawing/2014/main" id="{B9FA9CBD-84D7-226C-AE24-27139CE9137A}"/>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318404656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78CDFE9-9901-DBD3-94ED-0828444B0B8B}"/>
            </a:ext>
          </a:extLst>
        </p:cNvPr>
        <p:cNvGrpSpPr/>
        <p:nvPr/>
      </p:nvGrpSpPr>
      <p:grpSpPr>
        <a:xfrm>
          <a:off x="0" y="0"/>
          <a:ext cx="0" cy="0"/>
          <a:chOff x="0" y="0"/>
          <a:chExt cx="0" cy="0"/>
        </a:xfrm>
      </p:grpSpPr>
      <p:sp>
        <p:nvSpPr>
          <p:cNvPr id="9" name="Rektangel 8">
            <a:extLst>
              <a:ext uri="{FF2B5EF4-FFF2-40B4-BE49-F238E27FC236}">
                <a16:creationId xmlns:a16="http://schemas.microsoft.com/office/drawing/2014/main" id="{A3977A39-5547-860C-A230-0CDC8F12A086}"/>
              </a:ext>
            </a:extLst>
          </p:cNvPr>
          <p:cNvSpPr>
            <a:spLocks noChangeAspect="1"/>
          </p:cNvSpPr>
          <p:nvPr/>
        </p:nvSpPr>
        <p:spPr>
          <a:xfrm>
            <a:off x="678335" y="1749004"/>
            <a:ext cx="10908355" cy="4218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2" name="Rubrik 1">
            <a:extLst>
              <a:ext uri="{FF2B5EF4-FFF2-40B4-BE49-F238E27FC236}">
                <a16:creationId xmlns:a16="http://schemas.microsoft.com/office/drawing/2014/main" id="{D380905C-5E4A-1228-6DA3-016015B0578C}"/>
              </a:ext>
            </a:extLst>
          </p:cNvPr>
          <p:cNvSpPr txBox="1">
            <a:spLocks noGrp="1"/>
          </p:cNvSpPr>
          <p:nvPr>
            <p:ph type="title"/>
          </p:nvPr>
        </p:nvSpPr>
        <p:spPr>
          <a:prstGeom prst="rect">
            <a:avLst/>
          </a:prstGeom>
          <a:noFill/>
          <a:ln>
            <a:noFill/>
          </a:ln>
        </p:spPr>
        <p:txBody>
          <a:bodyPr vert="horz" wrap="square" lIns="0" tIns="0" rIns="0" bIns="0" anchor="t" anchorCtr="0" compatLnSpc="1">
            <a:noAutofit/>
          </a:bodyPr>
          <a:lstStyle/>
          <a:p>
            <a:pPr lvl="0"/>
            <a:r>
              <a:rPr lang="sv-SE" sz="3200" b="0" dirty="0"/>
              <a:t>Innovationssektorn: Förväntningar på prisutvecklingen de </a:t>
            </a:r>
            <a:r>
              <a:rPr lang="sv-SE" sz="3200" b="0"/>
              <a:t>kommande sex månaderna</a:t>
            </a:r>
            <a:r>
              <a:rPr lang="sv-SE" sz="3200"/>
              <a:t>.</a:t>
            </a:r>
            <a:r>
              <a:rPr lang="sv-SE" sz="3200" b="0"/>
              <a:t> (feb 2026)</a:t>
            </a:r>
          </a:p>
        </p:txBody>
      </p:sp>
      <p:sp>
        <p:nvSpPr>
          <p:cNvPr id="4" name="textruta 3">
            <a:extLst>
              <a:ext uri="{FF2B5EF4-FFF2-40B4-BE49-F238E27FC236}">
                <a16:creationId xmlns:a16="http://schemas.microsoft.com/office/drawing/2014/main" id="{7EF47DFB-A77F-198E-4E79-5311833B3918}"/>
              </a:ext>
            </a:extLst>
          </p:cNvPr>
          <p:cNvSpPr txBox="1"/>
          <p:nvPr/>
        </p:nvSpPr>
        <p:spPr>
          <a:xfrm>
            <a:off x="6216844" y="5627038"/>
            <a:ext cx="4616130" cy="338554"/>
          </a:xfrm>
          <a:prstGeom prst="rect">
            <a:avLst/>
          </a:prstGeom>
          <a:noFill/>
        </p:spPr>
        <p:txBody>
          <a:bodyPr wrap="square">
            <a:spAutoFit/>
          </a:bodyPr>
          <a:lstStyle/>
          <a:p>
            <a:r>
              <a:rPr lang="sv-SE" sz="1600">
                <a:solidFill>
                  <a:srgbClr val="3F3F3F"/>
                </a:solidFill>
              </a:rPr>
              <a:t>K</a:t>
            </a:r>
            <a:r>
              <a:rPr lang="sv-SE" sz="1600">
                <a:solidFill>
                  <a:srgbClr val="3F3F3F"/>
                </a:solidFill>
                <a:effectLst/>
              </a:rPr>
              <a:t>älla: Innovationsföretagen, Investeringssignalen</a:t>
            </a:r>
          </a:p>
        </p:txBody>
      </p:sp>
      <p:pic>
        <p:nvPicPr>
          <p:cNvPr id="5" name="Bild 4" descr="Märke kors kontur">
            <a:hlinkClick r:id="rId3" action="ppaction://hlinksldjump"/>
            <a:extLst>
              <a:ext uri="{FF2B5EF4-FFF2-40B4-BE49-F238E27FC236}">
                <a16:creationId xmlns:a16="http://schemas.microsoft.com/office/drawing/2014/main" id="{EE0AA2C6-C0B7-F33E-ECA7-EBB393159C2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6" name="textruta 1">
            <a:extLst>
              <a:ext uri="{FF2B5EF4-FFF2-40B4-BE49-F238E27FC236}">
                <a16:creationId xmlns:a16="http://schemas.microsoft.com/office/drawing/2014/main" id="{D6B13D2A-6044-6CF8-5CDC-6BBBEE790DB2}"/>
              </a:ext>
            </a:extLst>
          </p:cNvPr>
          <p:cNvSpPr txBox="1"/>
          <p:nvPr/>
        </p:nvSpPr>
        <p:spPr>
          <a:xfrm>
            <a:off x="3466134" y="4386072"/>
            <a:ext cx="888881" cy="269176"/>
          </a:xfrm>
          <a:prstGeom prst="rect">
            <a:avLst/>
          </a:prstGeom>
          <a:noFill/>
          <a:ln>
            <a:noFill/>
          </a:ln>
        </p:spPr>
        <p:txBody>
          <a:bodyPr vert="horz" wrap="square" lIns="91440" tIns="45720" rIns="91440" bIns="45720" anchor="b" anchorCtr="0"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0" cap="none" spc="0" baseline="0">
                <a:solidFill>
                  <a:srgbClr val="FFFFFF"/>
                </a:solidFill>
                <a:uFillTx/>
                <a:latin typeface="Arial"/>
              </a:rPr>
              <a:t>(14%)</a:t>
            </a:r>
          </a:p>
        </p:txBody>
      </p:sp>
      <p:sp>
        <p:nvSpPr>
          <p:cNvPr id="8" name="textruta 1">
            <a:extLst>
              <a:ext uri="{FF2B5EF4-FFF2-40B4-BE49-F238E27FC236}">
                <a16:creationId xmlns:a16="http://schemas.microsoft.com/office/drawing/2014/main" id="{5D387320-A5DC-36F8-E3B9-EA2BDFF16863}"/>
              </a:ext>
            </a:extLst>
          </p:cNvPr>
          <p:cNvSpPr txBox="1"/>
          <p:nvPr/>
        </p:nvSpPr>
        <p:spPr>
          <a:xfrm>
            <a:off x="7049278" y="4386072"/>
            <a:ext cx="876610" cy="269176"/>
          </a:xfrm>
          <a:prstGeom prst="rect">
            <a:avLst/>
          </a:prstGeom>
          <a:noFill/>
          <a:ln>
            <a:noFill/>
          </a:ln>
        </p:spPr>
        <p:txBody>
          <a:bodyPr vert="horz" wrap="square" lIns="91440" tIns="45720" rIns="91440" bIns="45720" anchor="b" anchorCtr="0"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0" cap="none" spc="0" baseline="0">
                <a:solidFill>
                  <a:schemeClr val="bg1"/>
                </a:solidFill>
                <a:uFillTx/>
                <a:latin typeface="Arial"/>
              </a:rPr>
              <a:t>(54%)</a:t>
            </a:r>
          </a:p>
        </p:txBody>
      </p:sp>
      <p:sp>
        <p:nvSpPr>
          <p:cNvPr id="10" name="textruta 1">
            <a:extLst>
              <a:ext uri="{FF2B5EF4-FFF2-40B4-BE49-F238E27FC236}">
                <a16:creationId xmlns:a16="http://schemas.microsoft.com/office/drawing/2014/main" id="{A9EFBAAC-5251-9B68-C157-69BC8C11B608}"/>
              </a:ext>
            </a:extLst>
          </p:cNvPr>
          <p:cNvSpPr txBox="1"/>
          <p:nvPr/>
        </p:nvSpPr>
        <p:spPr>
          <a:xfrm>
            <a:off x="3339969" y="3191991"/>
            <a:ext cx="641176" cy="269176"/>
          </a:xfrm>
          <a:prstGeom prst="rect">
            <a:avLst/>
          </a:prstGeom>
          <a:noFill/>
          <a:ln>
            <a:noFill/>
          </a:ln>
        </p:spPr>
        <p:txBody>
          <a:bodyPr vert="horz" wrap="square" lIns="91440" tIns="45720" rIns="91440" bIns="45720" anchor="b" anchorCtr="0"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0" cap="none" spc="0" baseline="0">
                <a:solidFill>
                  <a:srgbClr val="FFFFFF"/>
                </a:solidFill>
                <a:uFillTx/>
                <a:latin typeface="+mn-lt"/>
              </a:rPr>
              <a:t>(38%)</a:t>
            </a:r>
          </a:p>
        </p:txBody>
      </p:sp>
      <p:sp>
        <p:nvSpPr>
          <p:cNvPr id="11" name="textruta 1">
            <a:extLst>
              <a:ext uri="{FF2B5EF4-FFF2-40B4-BE49-F238E27FC236}">
                <a16:creationId xmlns:a16="http://schemas.microsoft.com/office/drawing/2014/main" id="{CD5CF7E1-41E7-5244-537D-1CCF988C8CAC}"/>
              </a:ext>
            </a:extLst>
          </p:cNvPr>
          <p:cNvSpPr txBox="1"/>
          <p:nvPr/>
        </p:nvSpPr>
        <p:spPr>
          <a:xfrm>
            <a:off x="7089312" y="3191991"/>
            <a:ext cx="964811" cy="269176"/>
          </a:xfrm>
          <a:prstGeom prst="rect">
            <a:avLst/>
          </a:prstGeom>
          <a:noFill/>
          <a:ln>
            <a:noFill/>
          </a:ln>
        </p:spPr>
        <p:txBody>
          <a:bodyPr vert="horz" wrap="square" lIns="91440" tIns="45720" rIns="91440" bIns="45720" anchor="b" anchorCtr="1"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0" cap="none" spc="0" baseline="0">
                <a:solidFill>
                  <a:schemeClr val="bg1"/>
                </a:solidFill>
                <a:uFillTx/>
                <a:latin typeface="Arial"/>
              </a:rPr>
              <a:t>(57%)</a:t>
            </a:r>
          </a:p>
        </p:txBody>
      </p:sp>
      <p:pic>
        <p:nvPicPr>
          <p:cNvPr id="3" name="Bildobjekt 2">
            <a:extLst>
              <a:ext uri="{FF2B5EF4-FFF2-40B4-BE49-F238E27FC236}">
                <a16:creationId xmlns:a16="http://schemas.microsoft.com/office/drawing/2014/main" id="{56914820-981C-DC18-98AB-998868057F04}"/>
              </a:ext>
            </a:extLst>
          </p:cNvPr>
          <p:cNvPicPr>
            <a:picLocks noChangeAspect="1"/>
          </p:cNvPicPr>
          <p:nvPr/>
        </p:nvPicPr>
        <p:blipFill>
          <a:blip r:embed="rId5"/>
          <a:stretch>
            <a:fillRect/>
          </a:stretch>
        </p:blipFill>
        <p:spPr>
          <a:xfrm>
            <a:off x="2081464" y="1691489"/>
            <a:ext cx="7123766" cy="3980928"/>
          </a:xfrm>
          <a:prstGeom prst="rect">
            <a:avLst/>
          </a:prstGeom>
        </p:spPr>
      </p:pic>
      <p:sp>
        <p:nvSpPr>
          <p:cNvPr id="7" name="Platshållare för sidfot 6">
            <a:extLst>
              <a:ext uri="{FF2B5EF4-FFF2-40B4-BE49-F238E27FC236}">
                <a16:creationId xmlns:a16="http://schemas.microsoft.com/office/drawing/2014/main" id="{0BA29D7A-216A-2CAA-8B5D-FD744E6142E8}"/>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20451560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name="Slide3068">
    <p:bg>
      <p:bgPr>
        <a:solidFill>
          <a:schemeClr val="bg2">
            <a:lumMod val="90000"/>
          </a:schemeClr>
        </a:solidFill>
        <a:effectLst/>
      </p:bgPr>
    </p:bg>
    <p:spTree>
      <p:nvGrpSpPr>
        <p:cNvPr id="1" name=""/>
        <p:cNvGrpSpPr/>
        <p:nvPr/>
      </p:nvGrpSpPr>
      <p:grpSpPr>
        <a:xfrm>
          <a:off x="0" y="0"/>
          <a:ext cx="0" cy="0"/>
          <a:chOff x="0" y="0"/>
          <a:chExt cx="0" cy="0"/>
        </a:xfrm>
      </p:grpSpPr>
      <p:sp>
        <p:nvSpPr>
          <p:cNvPr id="2" name="Rubrik 5">
            <a:extLst>
              <a:ext uri="{FF2B5EF4-FFF2-40B4-BE49-F238E27FC236}">
                <a16:creationId xmlns:a16="http://schemas.microsoft.com/office/drawing/2014/main" id="{28B4152E-9DB4-A289-807E-34D0DD96A684}"/>
              </a:ext>
            </a:extLst>
          </p:cNvPr>
          <p:cNvSpPr txBox="1">
            <a:spLocks noGrp="1"/>
          </p:cNvSpPr>
          <p:nvPr>
            <p:ph type="title"/>
          </p:nvPr>
        </p:nvSpPr>
        <p:spPr>
          <a:prstGeom prst="rect">
            <a:avLst/>
          </a:prstGeom>
          <a:noFill/>
          <a:ln>
            <a:noFill/>
          </a:ln>
        </p:spPr>
        <p:txBody>
          <a:bodyPr vert="horz" wrap="square" lIns="0" tIns="0" rIns="0" bIns="0" anchor="t" anchorCtr="0" compatLnSpc="1">
            <a:noAutofit/>
          </a:bodyPr>
          <a:lstStyle/>
          <a:p>
            <a:pPr lvl="0"/>
            <a:r>
              <a:rPr lang="sv-SE"/>
              <a:t>Konjunkturläget i samhällsbyggnadssektorn</a:t>
            </a:r>
          </a:p>
        </p:txBody>
      </p:sp>
      <p:sp>
        <p:nvSpPr>
          <p:cNvPr id="3" name="Platshållare för text 6">
            <a:extLst>
              <a:ext uri="{FF2B5EF4-FFF2-40B4-BE49-F238E27FC236}">
                <a16:creationId xmlns:a16="http://schemas.microsoft.com/office/drawing/2014/main" id="{9E37E5B5-F793-0567-E353-981FFF6E1A58}"/>
              </a:ext>
            </a:extLst>
          </p:cNvPr>
          <p:cNvSpPr txBox="1">
            <a:spLocks noGrp="1"/>
          </p:cNvSpPr>
          <p:nvPr>
            <p:ph type="body" sz="quarter" idx="13"/>
          </p:nvPr>
        </p:nvSpPr>
        <p:spPr>
          <a:xfrm>
            <a:off x="636043" y="2168994"/>
            <a:ext cx="9893151" cy="3134181"/>
          </a:xfrm>
          <a:noFill/>
        </p:spPr>
        <p:txBody>
          <a:bodyPr/>
          <a:lstStyle/>
          <a:p>
            <a:r>
              <a:rPr lang="sv-SE" sz="2000" b="1"/>
              <a:t>Gradvis förstärkning</a:t>
            </a:r>
            <a:r>
              <a:rPr lang="sv-SE" sz="2000"/>
              <a:t> från tidigare svaga nivåer, med ökat byggande och mer positiva förväntningar </a:t>
            </a:r>
          </a:p>
          <a:p>
            <a:r>
              <a:rPr lang="sv-SE" sz="2000" b="1"/>
              <a:t>Orderstocken förbättras</a:t>
            </a:r>
            <a:r>
              <a:rPr lang="sv-SE" sz="2000"/>
              <a:t>, men ligger fortsatt under normala nivåer </a:t>
            </a:r>
          </a:p>
          <a:p>
            <a:r>
              <a:rPr lang="sv-SE" sz="2000" b="1"/>
              <a:t>Sysselsättningen ökar</a:t>
            </a:r>
            <a:r>
              <a:rPr lang="sv-SE" sz="2000"/>
              <a:t>, med fortsatt positiva anställningsplaner, särskilt inom specialiserad bygg- och anläggning </a:t>
            </a:r>
          </a:p>
          <a:p>
            <a:r>
              <a:rPr lang="sv-SE" sz="2000" b="1"/>
              <a:t>Efterfrågan är fortsatt den främsta begränsningen</a:t>
            </a:r>
            <a:r>
              <a:rPr lang="sv-SE" sz="2000"/>
              <a:t>, medan arbetskraftsbrist påverkar i mindre omfattning </a:t>
            </a:r>
          </a:p>
          <a:p>
            <a:r>
              <a:rPr lang="sv-SE" sz="2000" b="1"/>
              <a:t>Anbudspriserna är stabila</a:t>
            </a:r>
            <a:r>
              <a:rPr lang="sv-SE" sz="2000"/>
              <a:t>, men väntas öka framöver, främst inom anläggningssegmentet </a:t>
            </a:r>
          </a:p>
        </p:txBody>
      </p:sp>
      <p:grpSp>
        <p:nvGrpSpPr>
          <p:cNvPr id="5" name="Graphic 9">
            <a:extLst>
              <a:ext uri="{FF2B5EF4-FFF2-40B4-BE49-F238E27FC236}">
                <a16:creationId xmlns:a16="http://schemas.microsoft.com/office/drawing/2014/main" id="{639C1ADA-51C4-D763-330F-12C1D21540D3}"/>
              </a:ext>
            </a:extLst>
          </p:cNvPr>
          <p:cNvGrpSpPr/>
          <p:nvPr/>
        </p:nvGrpSpPr>
        <p:grpSpPr>
          <a:xfrm>
            <a:off x="8047819" y="5303178"/>
            <a:ext cx="4457690" cy="1502231"/>
            <a:chOff x="7745343" y="4372733"/>
            <a:chExt cx="4457690" cy="1502231"/>
          </a:xfrm>
        </p:grpSpPr>
        <p:sp>
          <p:nvSpPr>
            <p:cNvPr id="6" name="Freeform: Shape 11">
              <a:extLst>
                <a:ext uri="{FF2B5EF4-FFF2-40B4-BE49-F238E27FC236}">
                  <a16:creationId xmlns:a16="http://schemas.microsoft.com/office/drawing/2014/main" id="{343BF0DC-08C0-2E15-9A67-03BAD47AFE04}"/>
                </a:ext>
              </a:extLst>
            </p:cNvPr>
            <p:cNvSpPr/>
            <p:nvPr/>
          </p:nvSpPr>
          <p:spPr>
            <a:xfrm rot="16200004">
              <a:off x="9226881" y="2898812"/>
              <a:ext cx="1502231" cy="4450073"/>
            </a:xfrm>
            <a:custGeom>
              <a:avLst/>
              <a:gdLst>
                <a:gd name="f0" fmla="val 10800000"/>
                <a:gd name="f1" fmla="val 5400000"/>
                <a:gd name="f2" fmla="val 180"/>
                <a:gd name="f3" fmla="val w"/>
                <a:gd name="f4" fmla="val h"/>
                <a:gd name="f5" fmla="val 0"/>
                <a:gd name="f6" fmla="val 1502233"/>
                <a:gd name="f7" fmla="val 4450077"/>
                <a:gd name="f8" fmla="val 936449"/>
                <a:gd name="f9" fmla="val 4450078"/>
                <a:gd name="f10" fmla="val 4298630"/>
                <a:gd name="f11" fmla="val 945022"/>
                <a:gd name="f12" fmla="val 4146230"/>
                <a:gd name="f13" fmla="val 967882"/>
                <a:gd name="f14" fmla="val 3996688"/>
                <a:gd name="f15" fmla="val 970739"/>
                <a:gd name="f16" fmla="val 3977638"/>
                <a:gd name="f17" fmla="val 974549"/>
                <a:gd name="f18" fmla="val 3959541"/>
                <a:gd name="f19" fmla="val 977407"/>
                <a:gd name="f20" fmla="val 3940491"/>
                <a:gd name="f21" fmla="val 981217"/>
                <a:gd name="f22" fmla="val 3921441"/>
                <a:gd name="f23" fmla="val 984074"/>
                <a:gd name="f24" fmla="val 3903343"/>
                <a:gd name="f25" fmla="val 988837"/>
                <a:gd name="f26" fmla="val 3884293"/>
                <a:gd name="f27" fmla="val 1002172"/>
                <a:gd name="f28" fmla="val 3829048"/>
                <a:gd name="f29" fmla="val 1017412"/>
                <a:gd name="f30" fmla="val 3773803"/>
                <a:gd name="f31" fmla="val 1039319"/>
                <a:gd name="f32" fmla="val 3701413"/>
                <a:gd name="f33" fmla="val 1065989"/>
                <a:gd name="f34" fmla="val 3629976"/>
                <a:gd name="f35" fmla="val 1098374"/>
                <a:gd name="f36" fmla="val 3561396"/>
                <a:gd name="f37" fmla="val 1130759"/>
                <a:gd name="f38" fmla="val 3492816"/>
                <a:gd name="f39" fmla="val 1169812"/>
                <a:gd name="f40" fmla="val 3427093"/>
                <a:gd name="f41" fmla="val 1211722"/>
                <a:gd name="f42" fmla="val 3364229"/>
                <a:gd name="f43" fmla="val 1227914"/>
                <a:gd name="f44" fmla="val 3340416"/>
                <a:gd name="f45" fmla="val 1244107"/>
                <a:gd name="f46" fmla="val 3317556"/>
                <a:gd name="f47" fmla="val 1255537"/>
                <a:gd name="f48" fmla="val 3302316"/>
                <a:gd name="f49" fmla="val 1266014"/>
                <a:gd name="f50" fmla="val 3286123"/>
                <a:gd name="f51" fmla="val 1277444"/>
                <a:gd name="f52" fmla="val 3271836"/>
                <a:gd name="f53" fmla="val 1346024"/>
                <a:gd name="f54" fmla="val 3181349"/>
                <a:gd name="f55" fmla="val 1391744"/>
                <a:gd name="f56" fmla="val 3120389"/>
                <a:gd name="f57" fmla="val 1434607"/>
                <a:gd name="f58" fmla="val 3057524"/>
                <a:gd name="f59" fmla="val 1466039"/>
                <a:gd name="f60" fmla="val 2988944"/>
                <a:gd name="f61" fmla="val 1481279"/>
                <a:gd name="f62" fmla="val 2954654"/>
                <a:gd name="f63" fmla="val 1492709"/>
                <a:gd name="f64" fmla="val 2917506"/>
                <a:gd name="f65" fmla="val 1498424"/>
                <a:gd name="f66" fmla="val 2880359"/>
                <a:gd name="f67" fmla="val 1501282"/>
                <a:gd name="f68" fmla="val 2861309"/>
                <a:gd name="f69" fmla="val 1502234"/>
                <a:gd name="f70" fmla="val 2842259"/>
                <a:gd name="f71" fmla="val 2823209"/>
                <a:gd name="f72" fmla="val 1500329"/>
                <a:gd name="f73" fmla="val 2794634"/>
                <a:gd name="f74" fmla="val 1499377"/>
                <a:gd name="f75" fmla="val 2785109"/>
                <a:gd name="f76" fmla="val 1497471"/>
                <a:gd name="f77" fmla="val 2775584"/>
                <a:gd name="f78" fmla="val 1495566"/>
                <a:gd name="f79" fmla="val 2767011"/>
                <a:gd name="f80" fmla="val 1487946"/>
                <a:gd name="f81" fmla="val 2729864"/>
                <a:gd name="f82" fmla="val 1473659"/>
                <a:gd name="f83" fmla="val 2694621"/>
                <a:gd name="f84" fmla="val 1453657"/>
                <a:gd name="f85" fmla="val 2661284"/>
                <a:gd name="f86" fmla="val 2628899"/>
                <a:gd name="f87" fmla="val 1409842"/>
                <a:gd name="f88" fmla="val 2599371"/>
                <a:gd name="f89" fmla="val 1383172"/>
                <a:gd name="f90" fmla="val 2572701"/>
                <a:gd name="f91" fmla="val 1328879"/>
                <a:gd name="f92" fmla="val 2519361"/>
                <a:gd name="f93" fmla="val 1265062"/>
                <a:gd name="f94" fmla="val 2476499"/>
                <a:gd name="f95" fmla="val 1197434"/>
                <a:gd name="f96" fmla="val 2443161"/>
                <a:gd name="f97" fmla="val 1129807"/>
                <a:gd name="f98" fmla="val 2409824"/>
                <a:gd name="f99" fmla="val 1057417"/>
                <a:gd name="f100" fmla="val 2383154"/>
                <a:gd name="f101" fmla="val 2366009"/>
                <a:gd name="f102" fmla="val 909779"/>
                <a:gd name="f103" fmla="val 2349816"/>
                <a:gd name="f104" fmla="val 833580"/>
                <a:gd name="f105" fmla="val 2342196"/>
                <a:gd name="f106" fmla="val 758332"/>
                <a:gd name="f107" fmla="val 2348864"/>
                <a:gd name="f108" fmla="val 683085"/>
                <a:gd name="f109" fmla="val 2355531"/>
                <a:gd name="f110" fmla="val 607837"/>
                <a:gd name="f111" fmla="val 2374581"/>
                <a:gd name="f112" fmla="val 541162"/>
                <a:gd name="f113" fmla="val 473535"/>
                <a:gd name="f114" fmla="val 2445067"/>
                <a:gd name="f115" fmla="val 414480"/>
                <a:gd name="f116" fmla="val 2494596"/>
                <a:gd name="f117" fmla="val 367808"/>
                <a:gd name="f118" fmla="val 2554604"/>
                <a:gd name="f119" fmla="val 343995"/>
                <a:gd name="f120" fmla="val 2584131"/>
                <a:gd name="f121" fmla="val 324945"/>
                <a:gd name="f122" fmla="val 2617469"/>
                <a:gd name="f123" fmla="val 309705"/>
                <a:gd name="f124" fmla="val 2651759"/>
                <a:gd name="f125" fmla="val 293513"/>
                <a:gd name="f126" fmla="val 2686049"/>
                <a:gd name="f127" fmla="val 283988"/>
                <a:gd name="f128" fmla="val 2723196"/>
                <a:gd name="f129" fmla="val 278273"/>
                <a:gd name="f130" fmla="val 2760344"/>
                <a:gd name="f131" fmla="val 272558"/>
                <a:gd name="f132" fmla="val 2797491"/>
                <a:gd name="f133" fmla="val 2836544"/>
                <a:gd name="f134" fmla="val 280178"/>
                <a:gd name="f135" fmla="val 2873691"/>
                <a:gd name="f136" fmla="val 286845"/>
                <a:gd name="f137" fmla="val 2910839"/>
                <a:gd name="f138" fmla="val 301133"/>
                <a:gd name="f139" fmla="val 2947034"/>
                <a:gd name="f140" fmla="val 319230"/>
                <a:gd name="f141" fmla="val 2980371"/>
                <a:gd name="f142" fmla="val 356378"/>
                <a:gd name="f143" fmla="val 3047046"/>
                <a:gd name="f144" fmla="val 412575"/>
                <a:gd name="f145" fmla="val 3102291"/>
                <a:gd name="f146" fmla="val 480202"/>
                <a:gd name="f147" fmla="val 3136581"/>
                <a:gd name="f148" fmla="val 497347"/>
                <a:gd name="f149" fmla="val 3145154"/>
                <a:gd name="f150" fmla="val 514492"/>
                <a:gd name="f151" fmla="val 3151821"/>
                <a:gd name="f152" fmla="val 532590"/>
                <a:gd name="f153" fmla="val 3157536"/>
                <a:gd name="f154" fmla="val 550687"/>
                <a:gd name="f155" fmla="val 3163251"/>
                <a:gd name="f156" fmla="val 569737"/>
                <a:gd name="f157" fmla="val 3167061"/>
                <a:gd name="f158" fmla="val 587835"/>
                <a:gd name="f159" fmla="val 3168966"/>
                <a:gd name="f160" fmla="val 625935"/>
                <a:gd name="f161" fmla="val 3172776"/>
                <a:gd name="f162" fmla="val 664035"/>
                <a:gd name="f163" fmla="val 700230"/>
                <a:gd name="f164" fmla="val 3156583"/>
                <a:gd name="f165" fmla="val 772620"/>
                <a:gd name="f166" fmla="val 3132771"/>
                <a:gd name="f167" fmla="val 3081336"/>
                <a:gd name="f168" fmla="val 873585"/>
                <a:gd name="f169" fmla="val 3016566"/>
                <a:gd name="f170" fmla="val 893587"/>
                <a:gd name="f171" fmla="val 2984181"/>
                <a:gd name="f172" fmla="val 2949891"/>
                <a:gd name="f173" fmla="val 921210"/>
                <a:gd name="f174" fmla="val 2913696"/>
                <a:gd name="f175" fmla="val 932639"/>
                <a:gd name="f176" fmla="val 2877501"/>
                <a:gd name="f177" fmla="val 938354"/>
                <a:gd name="f178" fmla="val 2839401"/>
                <a:gd name="f179" fmla="val 940260"/>
                <a:gd name="f180" fmla="val 2802254"/>
                <a:gd name="f181" fmla="val 943117"/>
                <a:gd name="f182" fmla="val 2726054"/>
                <a:gd name="f183" fmla="val 925020"/>
                <a:gd name="f184" fmla="val 2650806"/>
                <a:gd name="f185" fmla="val 894540"/>
                <a:gd name="f186" fmla="val 2581274"/>
                <a:gd name="f187" fmla="val 865012"/>
                <a:gd name="f188" fmla="val 2511741"/>
                <a:gd name="f189" fmla="val 821197"/>
                <a:gd name="f190" fmla="val 2447924"/>
                <a:gd name="f191" fmla="val 773572"/>
                <a:gd name="f192" fmla="val 2389821"/>
                <a:gd name="f193" fmla="val 724995"/>
                <a:gd name="f194" fmla="val 2331719"/>
                <a:gd name="f195" fmla="val 669750"/>
                <a:gd name="f196" fmla="val 2279332"/>
                <a:gd name="f197" fmla="val 611647"/>
                <a:gd name="f198" fmla="val 2230754"/>
                <a:gd name="f199" fmla="val 553545"/>
                <a:gd name="f200" fmla="val 2182177"/>
                <a:gd name="f201" fmla="val 493537"/>
                <a:gd name="f202" fmla="val 2135504"/>
                <a:gd name="f203" fmla="val 433530"/>
                <a:gd name="f204" fmla="val 2088832"/>
                <a:gd name="f205" fmla="val 373523"/>
                <a:gd name="f206" fmla="val 2042159"/>
                <a:gd name="f207" fmla="val 314468"/>
                <a:gd name="f208" fmla="val 1994534"/>
                <a:gd name="f209" fmla="val 259223"/>
                <a:gd name="f210" fmla="val 1942147"/>
                <a:gd name="f211" fmla="val 203978"/>
                <a:gd name="f212" fmla="val 1889759"/>
                <a:gd name="f213" fmla="val 153495"/>
                <a:gd name="f214" fmla="val 1833562"/>
                <a:gd name="f215" fmla="val 110633"/>
                <a:gd name="f216" fmla="val 1770697"/>
                <a:gd name="f217" fmla="val 67770"/>
                <a:gd name="f218" fmla="val 1707832"/>
                <a:gd name="f219" fmla="val 34433"/>
                <a:gd name="f220" fmla="val 1639252"/>
                <a:gd name="f221" fmla="val 15383"/>
                <a:gd name="f222" fmla="val 1564957"/>
                <a:gd name="f223" fmla="val 5858"/>
                <a:gd name="f224" fmla="val 1528762"/>
                <a:gd name="f225" fmla="val 1095"/>
                <a:gd name="f226" fmla="val 1490662"/>
                <a:gd name="f227" fmla="val 143"/>
                <a:gd name="f228" fmla="val 1452562"/>
                <a:gd name="f229" fmla="val -810"/>
                <a:gd name="f230" fmla="val 1414462"/>
                <a:gd name="f231" fmla="val 3000"/>
                <a:gd name="f232" fmla="val 1376362"/>
                <a:gd name="f233" fmla="val 11573"/>
                <a:gd name="f234" fmla="val 1339214"/>
                <a:gd name="f235" fmla="val 27765"/>
                <a:gd name="f236" fmla="val 1264919"/>
                <a:gd name="f237" fmla="val 60150"/>
                <a:gd name="f238" fmla="val 1194434"/>
                <a:gd name="f239" fmla="val 104918"/>
                <a:gd name="f240" fmla="val 1133474"/>
                <a:gd name="f241" fmla="val 150638"/>
                <a:gd name="f242" fmla="val 1072515"/>
                <a:gd name="f243" fmla="val 209693"/>
                <a:gd name="f244" fmla="val 1022032"/>
                <a:gd name="f245" fmla="val 988695"/>
                <a:gd name="f246" fmla="val 346853"/>
                <a:gd name="f247" fmla="val 955357"/>
                <a:gd name="f248" fmla="val 423052"/>
                <a:gd name="f249" fmla="val 940117"/>
                <a:gd name="f250" fmla="val 499252"/>
                <a:gd name="f251" fmla="val 942975"/>
                <a:gd name="f252" fmla="val 574500"/>
                <a:gd name="f253" fmla="val 945832"/>
                <a:gd name="f254" fmla="val 650700"/>
                <a:gd name="f255" fmla="val 968692"/>
                <a:gd name="f256" fmla="val 712612"/>
                <a:gd name="f257" fmla="val 1012507"/>
                <a:gd name="f258" fmla="val 798337"/>
                <a:gd name="f259" fmla="val 1071562"/>
                <a:gd name="f260" fmla="val 859297"/>
                <a:gd name="f261" fmla="val 1165859"/>
                <a:gd name="f262" fmla="val 874537"/>
                <a:gd name="f263" fmla="val 1268729"/>
                <a:gd name="f264" fmla="val 878347"/>
                <a:gd name="f265" fmla="val 1294447"/>
                <a:gd name="f266" fmla="val 879300"/>
                <a:gd name="f267" fmla="val 1320164"/>
                <a:gd name="f268" fmla="val 876442"/>
                <a:gd name="f269" fmla="val 1345882"/>
                <a:gd name="f270" fmla="val 1371599"/>
                <a:gd name="f271" fmla="val 868822"/>
                <a:gd name="f272" fmla="val 1397317"/>
                <a:gd name="f273" fmla="val 1422082"/>
                <a:gd name="f274" fmla="val 857392"/>
                <a:gd name="f275" fmla="val 1427797"/>
                <a:gd name="f276" fmla="val 855487"/>
                <a:gd name="f277" fmla="val 1434464"/>
                <a:gd name="f278" fmla="val 852630"/>
                <a:gd name="f279" fmla="val 1440179"/>
                <a:gd name="f280" fmla="val 849772"/>
                <a:gd name="f281" fmla="val 1445894"/>
                <a:gd name="f282" fmla="val 847867"/>
                <a:gd name="f283" fmla="val 845010"/>
                <a:gd name="f284" fmla="val 1458277"/>
                <a:gd name="f285" fmla="val 839295"/>
                <a:gd name="f286" fmla="val 1469707"/>
                <a:gd name="f287" fmla="val 832627"/>
                <a:gd name="f288" fmla="val 1481137"/>
                <a:gd name="f289" fmla="val 825960"/>
                <a:gd name="f290" fmla="val 1492567"/>
                <a:gd name="f291" fmla="val 819292"/>
                <a:gd name="f292" fmla="val 1503997"/>
                <a:gd name="f293" fmla="val 810720"/>
                <a:gd name="f294" fmla="val 1513522"/>
                <a:gd name="f295" fmla="val 803100"/>
                <a:gd name="f296" fmla="val 1523999"/>
                <a:gd name="f297" fmla="val 794527"/>
                <a:gd name="f298" fmla="val 1533524"/>
                <a:gd name="f299" fmla="val 785955"/>
                <a:gd name="f300" fmla="val 1544002"/>
                <a:gd name="f301" fmla="val 776430"/>
                <a:gd name="f302" fmla="val 1552574"/>
                <a:gd name="f303" fmla="val 767857"/>
                <a:gd name="f304" fmla="val 1562099"/>
                <a:gd name="f305" fmla="val 757380"/>
                <a:gd name="f306" fmla="val 1569719"/>
                <a:gd name="f307" fmla="val 746902"/>
                <a:gd name="f308" fmla="val 1578292"/>
                <a:gd name="f309" fmla="val 736425"/>
                <a:gd name="f310" fmla="val 1585912"/>
                <a:gd name="f311" fmla="val 725947"/>
                <a:gd name="f312" fmla="val 1593532"/>
                <a:gd name="f313" fmla="val 714517"/>
                <a:gd name="f314" fmla="val 1600199"/>
                <a:gd name="f315" fmla="val 703087"/>
                <a:gd name="f316" fmla="val 1606867"/>
                <a:gd name="f317" fmla="val 691657"/>
                <a:gd name="f318" fmla="val 1612582"/>
                <a:gd name="f319" fmla="val 680227"/>
                <a:gd name="f320" fmla="val 1617344"/>
                <a:gd name="f321" fmla="val 667845"/>
                <a:gd name="f322" fmla="val 1622107"/>
                <a:gd name="f323" fmla="val 656415"/>
                <a:gd name="f324" fmla="val 1626869"/>
                <a:gd name="f325" fmla="val 643080"/>
                <a:gd name="f326" fmla="val 1629727"/>
                <a:gd name="f327" fmla="val 630697"/>
                <a:gd name="f328" fmla="val 1633537"/>
                <a:gd name="f329" fmla="val 617362"/>
                <a:gd name="f330" fmla="val 1634489"/>
                <a:gd name="f331" fmla="val 604980"/>
                <a:gd name="f332" fmla="val 1637347"/>
                <a:gd name="f333" fmla="val 598312"/>
                <a:gd name="f334" fmla="val 1638299"/>
                <a:gd name="f335" fmla="val 591645"/>
                <a:gd name="f336" fmla="val 585930"/>
                <a:gd name="f337" fmla="val 566880"/>
                <a:gd name="f338" fmla="val 1640204"/>
                <a:gd name="f339" fmla="val 547830"/>
                <a:gd name="f340" fmla="val 534495"/>
                <a:gd name="f341" fmla="val 528780"/>
                <a:gd name="f342" fmla="val 516397"/>
                <a:gd name="f343" fmla="val 503062"/>
                <a:gd name="f344" fmla="val 490680"/>
                <a:gd name="f345" fmla="val 1628774"/>
                <a:gd name="f346" fmla="val 441150"/>
                <a:gd name="f347" fmla="val 1614487"/>
                <a:gd name="f348" fmla="val 394477"/>
                <a:gd name="f349" fmla="val 1589722"/>
                <a:gd name="f350" fmla="val 354473"/>
                <a:gd name="f351" fmla="val 1556384"/>
                <a:gd name="f352" fmla="val 1523047"/>
                <a:gd name="f353" fmla="val 281130"/>
                <a:gd name="f354" fmla="val 1483042"/>
                <a:gd name="f355" fmla="val 255413"/>
                <a:gd name="f356" fmla="val 1437322"/>
                <a:gd name="f357" fmla="val 229695"/>
                <a:gd name="f358" fmla="val 1392554"/>
                <a:gd name="f359" fmla="val 213503"/>
                <a:gd name="f360" fmla="val 1342072"/>
                <a:gd name="f361" fmla="val 205883"/>
                <a:gd name="f362" fmla="val 1290637"/>
                <a:gd name="f363" fmla="val 198263"/>
                <a:gd name="f364" fmla="val 1239202"/>
                <a:gd name="f365" fmla="val 197310"/>
                <a:gd name="f366" fmla="val 1186815"/>
                <a:gd name="f367" fmla="val 1135379"/>
                <a:gd name="f368" fmla="val 216360"/>
                <a:gd name="f369" fmla="val 1032510"/>
                <a:gd name="f370" fmla="val 254460"/>
                <a:gd name="f371" fmla="val 932497"/>
                <a:gd name="f372" fmla="val 308753"/>
                <a:gd name="f373" fmla="val 844867"/>
                <a:gd name="f374" fmla="val 363998"/>
                <a:gd name="f375" fmla="val 757237"/>
                <a:gd name="f376" fmla="val 421147"/>
                <a:gd name="f377" fmla="val 669607"/>
                <a:gd name="f378" fmla="val 477345"/>
                <a:gd name="f379" fmla="val 582930"/>
                <a:gd name="f380" fmla="val 621172"/>
                <a:gd name="f381" fmla="val 361950"/>
                <a:gd name="f382" fmla="val 644032"/>
                <a:gd name="f383" fmla="val 327660"/>
                <a:gd name="f384" fmla="val 689752"/>
                <a:gd name="f385" fmla="val 258127"/>
                <a:gd name="f386" fmla="val 781192"/>
                <a:gd name="f387" fmla="val 119062"/>
                <a:gd name="f388" fmla="+- 0 0 -90"/>
                <a:gd name="f389" fmla="*/ f3 1 1502233"/>
                <a:gd name="f390" fmla="*/ f4 1 4450077"/>
                <a:gd name="f391" fmla="val f5"/>
                <a:gd name="f392" fmla="val f6"/>
                <a:gd name="f393" fmla="val f7"/>
                <a:gd name="f394" fmla="*/ f388 f0 1"/>
                <a:gd name="f395" fmla="+- f393 0 f391"/>
                <a:gd name="f396" fmla="+- f392 0 f391"/>
                <a:gd name="f397" fmla="*/ f394 1 f2"/>
                <a:gd name="f398" fmla="*/ f396 1 1502233"/>
                <a:gd name="f399" fmla="*/ f395 1 4450077"/>
                <a:gd name="f400" fmla="*/ 936449 f396 1"/>
                <a:gd name="f401" fmla="*/ 4450078 f395 1"/>
                <a:gd name="f402" fmla="*/ 967882 f396 1"/>
                <a:gd name="f403" fmla="*/ 3996688 f395 1"/>
                <a:gd name="f404" fmla="*/ 977407 f396 1"/>
                <a:gd name="f405" fmla="*/ 3940491 f395 1"/>
                <a:gd name="f406" fmla="*/ 988837 f396 1"/>
                <a:gd name="f407" fmla="*/ 3884293 f395 1"/>
                <a:gd name="f408" fmla="*/ 1002172 f396 1"/>
                <a:gd name="f409" fmla="*/ 3829048 f395 1"/>
                <a:gd name="f410" fmla="*/ 1017412 f396 1"/>
                <a:gd name="f411" fmla="*/ 3773803 f395 1"/>
                <a:gd name="f412" fmla="*/ 1098374 f396 1"/>
                <a:gd name="f413" fmla="*/ 3561396 f395 1"/>
                <a:gd name="f414" fmla="*/ 1211722 f396 1"/>
                <a:gd name="f415" fmla="*/ 3364229 f395 1"/>
                <a:gd name="f416" fmla="*/ 1227914 f396 1"/>
                <a:gd name="f417" fmla="*/ 3340416 f395 1"/>
                <a:gd name="f418" fmla="*/ 1244107 f396 1"/>
                <a:gd name="f419" fmla="*/ 3317556 f395 1"/>
                <a:gd name="f420" fmla="*/ 1277444 f396 1"/>
                <a:gd name="f421" fmla="*/ 3271836 f395 1"/>
                <a:gd name="f422" fmla="*/ 1346024 f396 1"/>
                <a:gd name="f423" fmla="*/ 3181349 f395 1"/>
                <a:gd name="f424" fmla="*/ 1466039 f396 1"/>
                <a:gd name="f425" fmla="*/ 2988944 f395 1"/>
                <a:gd name="f426" fmla="*/ 1498424 f396 1"/>
                <a:gd name="f427" fmla="*/ 2880359 f395 1"/>
                <a:gd name="f428" fmla="*/ 1502234 f396 1"/>
                <a:gd name="f429" fmla="*/ 2823209 f395 1"/>
                <a:gd name="f430" fmla="*/ 1500329 f396 1"/>
                <a:gd name="f431" fmla="*/ 2794634 f395 1"/>
                <a:gd name="f432" fmla="*/ 1495566 f396 1"/>
                <a:gd name="f433" fmla="*/ 2767011 f395 1"/>
                <a:gd name="f434" fmla="*/ 1453657 f396 1"/>
                <a:gd name="f435" fmla="*/ 2661284 f395 1"/>
                <a:gd name="f436" fmla="*/ 1383172 f396 1"/>
                <a:gd name="f437" fmla="*/ 2572701 f395 1"/>
                <a:gd name="f438" fmla="*/ 1197434 f396 1"/>
                <a:gd name="f439" fmla="*/ 2443161 f395 1"/>
                <a:gd name="f440" fmla="*/ 984074 f396 1"/>
                <a:gd name="f441" fmla="*/ 2366009 f395 1"/>
                <a:gd name="f442" fmla="*/ 758332 f396 1"/>
                <a:gd name="f443" fmla="*/ 2348864 f395 1"/>
                <a:gd name="f444" fmla="*/ 541162 f396 1"/>
                <a:gd name="f445" fmla="*/ 2409824 f395 1"/>
                <a:gd name="f446" fmla="*/ 367808 f396 1"/>
                <a:gd name="f447" fmla="*/ 2554604 f395 1"/>
                <a:gd name="f448" fmla="*/ 309705 f396 1"/>
                <a:gd name="f449" fmla="*/ 2651759 f395 1"/>
                <a:gd name="f450" fmla="*/ 278273 f396 1"/>
                <a:gd name="f451" fmla="*/ 2760344 f395 1"/>
                <a:gd name="f452" fmla="*/ 280178 f396 1"/>
                <a:gd name="f453" fmla="*/ 2873691 f395 1"/>
                <a:gd name="f454" fmla="*/ 319230 f396 1"/>
                <a:gd name="f455" fmla="*/ 2980371 f395 1"/>
                <a:gd name="f456" fmla="*/ 480202 f396 1"/>
                <a:gd name="f457" fmla="*/ 3136581 f395 1"/>
                <a:gd name="f458" fmla="*/ 532590 f396 1"/>
                <a:gd name="f459" fmla="*/ 3157536 f395 1"/>
                <a:gd name="f460" fmla="*/ 587835 f396 1"/>
                <a:gd name="f461" fmla="*/ 3168966 f395 1"/>
                <a:gd name="f462" fmla="*/ 700230 f396 1"/>
                <a:gd name="f463" fmla="*/ 3156583 f395 1"/>
                <a:gd name="f464" fmla="*/ 873585 f396 1"/>
                <a:gd name="f465" fmla="*/ 3016566 f395 1"/>
                <a:gd name="f466" fmla="*/ 921210 f396 1"/>
                <a:gd name="f467" fmla="*/ 2913696 f395 1"/>
                <a:gd name="f468" fmla="*/ 940260 f396 1"/>
                <a:gd name="f469" fmla="*/ 2802254 f395 1"/>
                <a:gd name="f470" fmla="*/ 894540 f396 1"/>
                <a:gd name="f471" fmla="*/ 2581274 f395 1"/>
                <a:gd name="f472" fmla="*/ 773572 f396 1"/>
                <a:gd name="f473" fmla="*/ 2389821 f395 1"/>
                <a:gd name="f474" fmla="*/ 611647 f396 1"/>
                <a:gd name="f475" fmla="*/ 2230754 f395 1"/>
                <a:gd name="f476" fmla="*/ 433530 f396 1"/>
                <a:gd name="f477" fmla="*/ 2088832 f395 1"/>
                <a:gd name="f478" fmla="*/ 259223 f396 1"/>
                <a:gd name="f479" fmla="*/ 1942147 f395 1"/>
                <a:gd name="f480" fmla="*/ 110633 f396 1"/>
                <a:gd name="f481" fmla="*/ 1770697 f395 1"/>
                <a:gd name="f482" fmla="*/ 15383 f396 1"/>
                <a:gd name="f483" fmla="*/ 1564957 f395 1"/>
                <a:gd name="f484" fmla="*/ 143 f396 1"/>
                <a:gd name="f485" fmla="*/ 1452562 f395 1"/>
                <a:gd name="f486" fmla="*/ 11573 f396 1"/>
                <a:gd name="f487" fmla="*/ 1339214 f395 1"/>
                <a:gd name="f488" fmla="*/ 104918 f396 1"/>
                <a:gd name="f489" fmla="*/ 1133474 f395 1"/>
                <a:gd name="f490" fmla="*/ 988695 f395 1"/>
                <a:gd name="f491" fmla="*/ 499252 f396 1"/>
                <a:gd name="f492" fmla="*/ 942975 f395 1"/>
                <a:gd name="f493" fmla="*/ 712612 f396 1"/>
                <a:gd name="f494" fmla="*/ 1012507 f395 1"/>
                <a:gd name="f495" fmla="*/ 874537 f396 1"/>
                <a:gd name="f496" fmla="*/ 1268729 f395 1"/>
                <a:gd name="f497" fmla="*/ 876442 f396 1"/>
                <a:gd name="f498" fmla="*/ 1345882 f395 1"/>
                <a:gd name="f499" fmla="*/ 859297 f396 1"/>
                <a:gd name="f500" fmla="*/ 1422082 f395 1"/>
                <a:gd name="f501" fmla="*/ 852630 f396 1"/>
                <a:gd name="f502" fmla="*/ 1440179 f395 1"/>
                <a:gd name="f503" fmla="*/ 845010 f396 1"/>
                <a:gd name="f504" fmla="*/ 1458277 f395 1"/>
                <a:gd name="f505" fmla="*/ 825960 f396 1"/>
                <a:gd name="f506" fmla="*/ 1492567 f395 1"/>
                <a:gd name="f507" fmla="*/ 803100 f396 1"/>
                <a:gd name="f508" fmla="*/ 1523999 f395 1"/>
                <a:gd name="f509" fmla="*/ 776430 f396 1"/>
                <a:gd name="f510" fmla="*/ 1552574 f395 1"/>
                <a:gd name="f511" fmla="*/ 746902 f396 1"/>
                <a:gd name="f512" fmla="*/ 1578292 f395 1"/>
                <a:gd name="f513" fmla="*/ 714517 f396 1"/>
                <a:gd name="f514" fmla="*/ 1600199 f395 1"/>
                <a:gd name="f515" fmla="*/ 680227 f396 1"/>
                <a:gd name="f516" fmla="*/ 1617344 f395 1"/>
                <a:gd name="f517" fmla="*/ 643080 f396 1"/>
                <a:gd name="f518" fmla="*/ 1629727 f395 1"/>
                <a:gd name="f519" fmla="*/ 604980 f396 1"/>
                <a:gd name="f520" fmla="*/ 1637347 f395 1"/>
                <a:gd name="f521" fmla="*/ 585930 f396 1"/>
                <a:gd name="f522" fmla="*/ 1639252 f395 1"/>
                <a:gd name="f523" fmla="*/ 566880 f396 1"/>
                <a:gd name="f524" fmla="*/ 1640204 f395 1"/>
                <a:gd name="f525" fmla="*/ 547830 f396 1"/>
                <a:gd name="f526" fmla="*/ 528780 f396 1"/>
                <a:gd name="f527" fmla="*/ 490680 f396 1"/>
                <a:gd name="f528" fmla="*/ 1628774 f395 1"/>
                <a:gd name="f529" fmla="*/ 354473 f396 1"/>
                <a:gd name="f530" fmla="*/ 1556384 f395 1"/>
                <a:gd name="f531" fmla="*/ 255413 f396 1"/>
                <a:gd name="f532" fmla="*/ 1437322 f395 1"/>
                <a:gd name="f533" fmla="*/ 205883 f396 1"/>
                <a:gd name="f534" fmla="*/ 1290637 f395 1"/>
                <a:gd name="f535" fmla="*/ 203978 f396 1"/>
                <a:gd name="f536" fmla="*/ 1135379 f395 1"/>
                <a:gd name="f537" fmla="*/ 308753 f396 1"/>
                <a:gd name="f538" fmla="*/ 844867 f395 1"/>
                <a:gd name="f539" fmla="*/ 477345 f396 1"/>
                <a:gd name="f540" fmla="*/ 582930 f395 1"/>
                <a:gd name="f541" fmla="*/ 621172 f396 1"/>
                <a:gd name="f542" fmla="*/ 361950 f395 1"/>
                <a:gd name="f543" fmla="*/ 644032 f396 1"/>
                <a:gd name="f544" fmla="*/ 327660 f395 1"/>
                <a:gd name="f545" fmla="*/ 689752 f396 1"/>
                <a:gd name="f546" fmla="*/ 258127 f395 1"/>
                <a:gd name="f547" fmla="*/ 781192 f396 1"/>
                <a:gd name="f548" fmla="*/ 119062 f395 1"/>
                <a:gd name="f549" fmla="*/ 0 f395 1"/>
                <a:gd name="f550" fmla="+- f397 0 f1"/>
                <a:gd name="f551" fmla="*/ f400 1 1502233"/>
                <a:gd name="f552" fmla="*/ f401 1 4450077"/>
                <a:gd name="f553" fmla="*/ f402 1 1502233"/>
                <a:gd name="f554" fmla="*/ f403 1 4450077"/>
                <a:gd name="f555" fmla="*/ f404 1 1502233"/>
                <a:gd name="f556" fmla="*/ f405 1 4450077"/>
                <a:gd name="f557" fmla="*/ f406 1 1502233"/>
                <a:gd name="f558" fmla="*/ f407 1 4450077"/>
                <a:gd name="f559" fmla="*/ f408 1 1502233"/>
                <a:gd name="f560" fmla="*/ f409 1 4450077"/>
                <a:gd name="f561" fmla="*/ f410 1 1502233"/>
                <a:gd name="f562" fmla="*/ f411 1 4450077"/>
                <a:gd name="f563" fmla="*/ f412 1 1502233"/>
                <a:gd name="f564" fmla="*/ f413 1 4450077"/>
                <a:gd name="f565" fmla="*/ f414 1 1502233"/>
                <a:gd name="f566" fmla="*/ f415 1 4450077"/>
                <a:gd name="f567" fmla="*/ f416 1 1502233"/>
                <a:gd name="f568" fmla="*/ f417 1 4450077"/>
                <a:gd name="f569" fmla="*/ f418 1 1502233"/>
                <a:gd name="f570" fmla="*/ f419 1 4450077"/>
                <a:gd name="f571" fmla="*/ f420 1 1502233"/>
                <a:gd name="f572" fmla="*/ f421 1 4450077"/>
                <a:gd name="f573" fmla="*/ f422 1 1502233"/>
                <a:gd name="f574" fmla="*/ f423 1 4450077"/>
                <a:gd name="f575" fmla="*/ f424 1 1502233"/>
                <a:gd name="f576" fmla="*/ f425 1 4450077"/>
                <a:gd name="f577" fmla="*/ f426 1 1502233"/>
                <a:gd name="f578" fmla="*/ f427 1 4450077"/>
                <a:gd name="f579" fmla="*/ f428 1 1502233"/>
                <a:gd name="f580" fmla="*/ f429 1 4450077"/>
                <a:gd name="f581" fmla="*/ f430 1 1502233"/>
                <a:gd name="f582" fmla="*/ f431 1 4450077"/>
                <a:gd name="f583" fmla="*/ f432 1 1502233"/>
                <a:gd name="f584" fmla="*/ f433 1 4450077"/>
                <a:gd name="f585" fmla="*/ f434 1 1502233"/>
                <a:gd name="f586" fmla="*/ f435 1 4450077"/>
                <a:gd name="f587" fmla="*/ f436 1 1502233"/>
                <a:gd name="f588" fmla="*/ f437 1 4450077"/>
                <a:gd name="f589" fmla="*/ f438 1 1502233"/>
                <a:gd name="f590" fmla="*/ f439 1 4450077"/>
                <a:gd name="f591" fmla="*/ f440 1 1502233"/>
                <a:gd name="f592" fmla="*/ f441 1 4450077"/>
                <a:gd name="f593" fmla="*/ f442 1 1502233"/>
                <a:gd name="f594" fmla="*/ f443 1 4450077"/>
                <a:gd name="f595" fmla="*/ f444 1 1502233"/>
                <a:gd name="f596" fmla="*/ f445 1 4450077"/>
                <a:gd name="f597" fmla="*/ f446 1 1502233"/>
                <a:gd name="f598" fmla="*/ f447 1 4450077"/>
                <a:gd name="f599" fmla="*/ f448 1 1502233"/>
                <a:gd name="f600" fmla="*/ f449 1 4450077"/>
                <a:gd name="f601" fmla="*/ f450 1 1502233"/>
                <a:gd name="f602" fmla="*/ f451 1 4450077"/>
                <a:gd name="f603" fmla="*/ f452 1 1502233"/>
                <a:gd name="f604" fmla="*/ f453 1 4450077"/>
                <a:gd name="f605" fmla="*/ f454 1 1502233"/>
                <a:gd name="f606" fmla="*/ f455 1 4450077"/>
                <a:gd name="f607" fmla="*/ f456 1 1502233"/>
                <a:gd name="f608" fmla="*/ f457 1 4450077"/>
                <a:gd name="f609" fmla="*/ f458 1 1502233"/>
                <a:gd name="f610" fmla="*/ f459 1 4450077"/>
                <a:gd name="f611" fmla="*/ f460 1 1502233"/>
                <a:gd name="f612" fmla="*/ f461 1 4450077"/>
                <a:gd name="f613" fmla="*/ f462 1 1502233"/>
                <a:gd name="f614" fmla="*/ f463 1 4450077"/>
                <a:gd name="f615" fmla="*/ f464 1 1502233"/>
                <a:gd name="f616" fmla="*/ f465 1 4450077"/>
                <a:gd name="f617" fmla="*/ f466 1 1502233"/>
                <a:gd name="f618" fmla="*/ f467 1 4450077"/>
                <a:gd name="f619" fmla="*/ f468 1 1502233"/>
                <a:gd name="f620" fmla="*/ f469 1 4450077"/>
                <a:gd name="f621" fmla="*/ f470 1 1502233"/>
                <a:gd name="f622" fmla="*/ f471 1 4450077"/>
                <a:gd name="f623" fmla="*/ f472 1 1502233"/>
                <a:gd name="f624" fmla="*/ f473 1 4450077"/>
                <a:gd name="f625" fmla="*/ f474 1 1502233"/>
                <a:gd name="f626" fmla="*/ f475 1 4450077"/>
                <a:gd name="f627" fmla="*/ f476 1 1502233"/>
                <a:gd name="f628" fmla="*/ f477 1 4450077"/>
                <a:gd name="f629" fmla="*/ f478 1 1502233"/>
                <a:gd name="f630" fmla="*/ f479 1 4450077"/>
                <a:gd name="f631" fmla="*/ f480 1 1502233"/>
                <a:gd name="f632" fmla="*/ f481 1 4450077"/>
                <a:gd name="f633" fmla="*/ f482 1 1502233"/>
                <a:gd name="f634" fmla="*/ f483 1 4450077"/>
                <a:gd name="f635" fmla="*/ f484 1 1502233"/>
                <a:gd name="f636" fmla="*/ f485 1 4450077"/>
                <a:gd name="f637" fmla="*/ f486 1 1502233"/>
                <a:gd name="f638" fmla="*/ f487 1 4450077"/>
                <a:gd name="f639" fmla="*/ f488 1 1502233"/>
                <a:gd name="f640" fmla="*/ f489 1 4450077"/>
                <a:gd name="f641" fmla="*/ f490 1 4450077"/>
                <a:gd name="f642" fmla="*/ f491 1 1502233"/>
                <a:gd name="f643" fmla="*/ f492 1 4450077"/>
                <a:gd name="f644" fmla="*/ f493 1 1502233"/>
                <a:gd name="f645" fmla="*/ f494 1 4450077"/>
                <a:gd name="f646" fmla="*/ f495 1 1502233"/>
                <a:gd name="f647" fmla="*/ f496 1 4450077"/>
                <a:gd name="f648" fmla="*/ f497 1 1502233"/>
                <a:gd name="f649" fmla="*/ f498 1 4450077"/>
                <a:gd name="f650" fmla="*/ f499 1 1502233"/>
                <a:gd name="f651" fmla="*/ f500 1 4450077"/>
                <a:gd name="f652" fmla="*/ f501 1 1502233"/>
                <a:gd name="f653" fmla="*/ f502 1 4450077"/>
                <a:gd name="f654" fmla="*/ f503 1 1502233"/>
                <a:gd name="f655" fmla="*/ f504 1 4450077"/>
                <a:gd name="f656" fmla="*/ f505 1 1502233"/>
                <a:gd name="f657" fmla="*/ f506 1 4450077"/>
                <a:gd name="f658" fmla="*/ f507 1 1502233"/>
                <a:gd name="f659" fmla="*/ f508 1 4450077"/>
                <a:gd name="f660" fmla="*/ f509 1 1502233"/>
                <a:gd name="f661" fmla="*/ f510 1 4450077"/>
                <a:gd name="f662" fmla="*/ f511 1 1502233"/>
                <a:gd name="f663" fmla="*/ f512 1 4450077"/>
                <a:gd name="f664" fmla="*/ f513 1 1502233"/>
                <a:gd name="f665" fmla="*/ f514 1 4450077"/>
                <a:gd name="f666" fmla="*/ f515 1 1502233"/>
                <a:gd name="f667" fmla="*/ f516 1 4450077"/>
                <a:gd name="f668" fmla="*/ f517 1 1502233"/>
                <a:gd name="f669" fmla="*/ f518 1 4450077"/>
                <a:gd name="f670" fmla="*/ f519 1 1502233"/>
                <a:gd name="f671" fmla="*/ f520 1 4450077"/>
                <a:gd name="f672" fmla="*/ f521 1 1502233"/>
                <a:gd name="f673" fmla="*/ f522 1 4450077"/>
                <a:gd name="f674" fmla="*/ f523 1 1502233"/>
                <a:gd name="f675" fmla="*/ f524 1 4450077"/>
                <a:gd name="f676" fmla="*/ f525 1 1502233"/>
                <a:gd name="f677" fmla="*/ f526 1 1502233"/>
                <a:gd name="f678" fmla="*/ f527 1 1502233"/>
                <a:gd name="f679" fmla="*/ f528 1 4450077"/>
                <a:gd name="f680" fmla="*/ f529 1 1502233"/>
                <a:gd name="f681" fmla="*/ f530 1 4450077"/>
                <a:gd name="f682" fmla="*/ f531 1 1502233"/>
                <a:gd name="f683" fmla="*/ f532 1 4450077"/>
                <a:gd name="f684" fmla="*/ f533 1 1502233"/>
                <a:gd name="f685" fmla="*/ f534 1 4450077"/>
                <a:gd name="f686" fmla="*/ f535 1 1502233"/>
                <a:gd name="f687" fmla="*/ f536 1 4450077"/>
                <a:gd name="f688" fmla="*/ f537 1 1502233"/>
                <a:gd name="f689" fmla="*/ f538 1 4450077"/>
                <a:gd name="f690" fmla="*/ f539 1 1502233"/>
                <a:gd name="f691" fmla="*/ f540 1 4450077"/>
                <a:gd name="f692" fmla="*/ f541 1 1502233"/>
                <a:gd name="f693" fmla="*/ f542 1 4450077"/>
                <a:gd name="f694" fmla="*/ f543 1 1502233"/>
                <a:gd name="f695" fmla="*/ f544 1 4450077"/>
                <a:gd name="f696" fmla="*/ f545 1 1502233"/>
                <a:gd name="f697" fmla="*/ f546 1 4450077"/>
                <a:gd name="f698" fmla="*/ f547 1 1502233"/>
                <a:gd name="f699" fmla="*/ f548 1 4450077"/>
                <a:gd name="f700" fmla="*/ f549 1 4450077"/>
                <a:gd name="f701" fmla="*/ f391 1 f398"/>
                <a:gd name="f702" fmla="*/ f392 1 f398"/>
                <a:gd name="f703" fmla="*/ f391 1 f399"/>
                <a:gd name="f704" fmla="*/ f393 1 f399"/>
                <a:gd name="f705" fmla="*/ f551 1 f398"/>
                <a:gd name="f706" fmla="*/ f552 1 f399"/>
                <a:gd name="f707" fmla="*/ f553 1 f398"/>
                <a:gd name="f708" fmla="*/ f554 1 f399"/>
                <a:gd name="f709" fmla="*/ f555 1 f398"/>
                <a:gd name="f710" fmla="*/ f556 1 f399"/>
                <a:gd name="f711" fmla="*/ f557 1 f398"/>
                <a:gd name="f712" fmla="*/ f558 1 f399"/>
                <a:gd name="f713" fmla="*/ f559 1 f398"/>
                <a:gd name="f714" fmla="*/ f560 1 f399"/>
                <a:gd name="f715" fmla="*/ f561 1 f398"/>
                <a:gd name="f716" fmla="*/ f562 1 f399"/>
                <a:gd name="f717" fmla="*/ f563 1 f398"/>
                <a:gd name="f718" fmla="*/ f564 1 f399"/>
                <a:gd name="f719" fmla="*/ f565 1 f398"/>
                <a:gd name="f720" fmla="*/ f566 1 f399"/>
                <a:gd name="f721" fmla="*/ f567 1 f398"/>
                <a:gd name="f722" fmla="*/ f568 1 f399"/>
                <a:gd name="f723" fmla="*/ f569 1 f398"/>
                <a:gd name="f724" fmla="*/ f570 1 f399"/>
                <a:gd name="f725" fmla="*/ f571 1 f398"/>
                <a:gd name="f726" fmla="*/ f572 1 f399"/>
                <a:gd name="f727" fmla="*/ f573 1 f398"/>
                <a:gd name="f728" fmla="*/ f574 1 f399"/>
                <a:gd name="f729" fmla="*/ f575 1 f398"/>
                <a:gd name="f730" fmla="*/ f576 1 f399"/>
                <a:gd name="f731" fmla="*/ f577 1 f398"/>
                <a:gd name="f732" fmla="*/ f578 1 f399"/>
                <a:gd name="f733" fmla="*/ f579 1 f398"/>
                <a:gd name="f734" fmla="*/ f580 1 f399"/>
                <a:gd name="f735" fmla="*/ f581 1 f398"/>
                <a:gd name="f736" fmla="*/ f582 1 f399"/>
                <a:gd name="f737" fmla="*/ f583 1 f398"/>
                <a:gd name="f738" fmla="*/ f584 1 f399"/>
                <a:gd name="f739" fmla="*/ f585 1 f398"/>
                <a:gd name="f740" fmla="*/ f586 1 f399"/>
                <a:gd name="f741" fmla="*/ f587 1 f398"/>
                <a:gd name="f742" fmla="*/ f588 1 f399"/>
                <a:gd name="f743" fmla="*/ f589 1 f398"/>
                <a:gd name="f744" fmla="*/ f590 1 f399"/>
                <a:gd name="f745" fmla="*/ f591 1 f398"/>
                <a:gd name="f746" fmla="*/ f592 1 f399"/>
                <a:gd name="f747" fmla="*/ f593 1 f398"/>
                <a:gd name="f748" fmla="*/ f594 1 f399"/>
                <a:gd name="f749" fmla="*/ f595 1 f398"/>
                <a:gd name="f750" fmla="*/ f596 1 f399"/>
                <a:gd name="f751" fmla="*/ f597 1 f398"/>
                <a:gd name="f752" fmla="*/ f598 1 f399"/>
                <a:gd name="f753" fmla="*/ f599 1 f398"/>
                <a:gd name="f754" fmla="*/ f600 1 f399"/>
                <a:gd name="f755" fmla="*/ f601 1 f398"/>
                <a:gd name="f756" fmla="*/ f602 1 f399"/>
                <a:gd name="f757" fmla="*/ f603 1 f398"/>
                <a:gd name="f758" fmla="*/ f604 1 f399"/>
                <a:gd name="f759" fmla="*/ f605 1 f398"/>
                <a:gd name="f760" fmla="*/ f606 1 f399"/>
                <a:gd name="f761" fmla="*/ f607 1 f398"/>
                <a:gd name="f762" fmla="*/ f608 1 f399"/>
                <a:gd name="f763" fmla="*/ f609 1 f398"/>
                <a:gd name="f764" fmla="*/ f610 1 f399"/>
                <a:gd name="f765" fmla="*/ f611 1 f398"/>
                <a:gd name="f766" fmla="*/ f612 1 f399"/>
                <a:gd name="f767" fmla="*/ f613 1 f398"/>
                <a:gd name="f768" fmla="*/ f614 1 f399"/>
                <a:gd name="f769" fmla="*/ f615 1 f398"/>
                <a:gd name="f770" fmla="*/ f616 1 f399"/>
                <a:gd name="f771" fmla="*/ f617 1 f398"/>
                <a:gd name="f772" fmla="*/ f618 1 f399"/>
                <a:gd name="f773" fmla="*/ f619 1 f398"/>
                <a:gd name="f774" fmla="*/ f620 1 f399"/>
                <a:gd name="f775" fmla="*/ f621 1 f398"/>
                <a:gd name="f776" fmla="*/ f622 1 f399"/>
                <a:gd name="f777" fmla="*/ f623 1 f398"/>
                <a:gd name="f778" fmla="*/ f624 1 f399"/>
                <a:gd name="f779" fmla="*/ f625 1 f398"/>
                <a:gd name="f780" fmla="*/ f626 1 f399"/>
                <a:gd name="f781" fmla="*/ f627 1 f398"/>
                <a:gd name="f782" fmla="*/ f628 1 f399"/>
                <a:gd name="f783" fmla="*/ f629 1 f398"/>
                <a:gd name="f784" fmla="*/ f630 1 f399"/>
                <a:gd name="f785" fmla="*/ f631 1 f398"/>
                <a:gd name="f786" fmla="*/ f632 1 f399"/>
                <a:gd name="f787" fmla="*/ f633 1 f398"/>
                <a:gd name="f788" fmla="*/ f634 1 f399"/>
                <a:gd name="f789" fmla="*/ f635 1 f398"/>
                <a:gd name="f790" fmla="*/ f636 1 f399"/>
                <a:gd name="f791" fmla="*/ f637 1 f398"/>
                <a:gd name="f792" fmla="*/ f638 1 f399"/>
                <a:gd name="f793" fmla="*/ f639 1 f398"/>
                <a:gd name="f794" fmla="*/ f640 1 f399"/>
                <a:gd name="f795" fmla="*/ f641 1 f399"/>
                <a:gd name="f796" fmla="*/ f642 1 f398"/>
                <a:gd name="f797" fmla="*/ f643 1 f399"/>
                <a:gd name="f798" fmla="*/ f644 1 f398"/>
                <a:gd name="f799" fmla="*/ f645 1 f399"/>
                <a:gd name="f800" fmla="*/ f646 1 f398"/>
                <a:gd name="f801" fmla="*/ f647 1 f399"/>
                <a:gd name="f802" fmla="*/ f648 1 f398"/>
                <a:gd name="f803" fmla="*/ f649 1 f399"/>
                <a:gd name="f804" fmla="*/ f650 1 f398"/>
                <a:gd name="f805" fmla="*/ f651 1 f399"/>
                <a:gd name="f806" fmla="*/ f652 1 f398"/>
                <a:gd name="f807" fmla="*/ f653 1 f399"/>
                <a:gd name="f808" fmla="*/ f654 1 f398"/>
                <a:gd name="f809" fmla="*/ f655 1 f399"/>
                <a:gd name="f810" fmla="*/ f656 1 f398"/>
                <a:gd name="f811" fmla="*/ f657 1 f399"/>
                <a:gd name="f812" fmla="*/ f658 1 f398"/>
                <a:gd name="f813" fmla="*/ f659 1 f399"/>
                <a:gd name="f814" fmla="*/ f660 1 f398"/>
                <a:gd name="f815" fmla="*/ f661 1 f399"/>
                <a:gd name="f816" fmla="*/ f662 1 f398"/>
                <a:gd name="f817" fmla="*/ f663 1 f399"/>
                <a:gd name="f818" fmla="*/ f664 1 f398"/>
                <a:gd name="f819" fmla="*/ f665 1 f399"/>
                <a:gd name="f820" fmla="*/ f666 1 f398"/>
                <a:gd name="f821" fmla="*/ f667 1 f399"/>
                <a:gd name="f822" fmla="*/ f668 1 f398"/>
                <a:gd name="f823" fmla="*/ f669 1 f399"/>
                <a:gd name="f824" fmla="*/ f670 1 f398"/>
                <a:gd name="f825" fmla="*/ f671 1 f399"/>
                <a:gd name="f826" fmla="*/ f672 1 f398"/>
                <a:gd name="f827" fmla="*/ f673 1 f399"/>
                <a:gd name="f828" fmla="*/ f674 1 f398"/>
                <a:gd name="f829" fmla="*/ f675 1 f399"/>
                <a:gd name="f830" fmla="*/ f676 1 f398"/>
                <a:gd name="f831" fmla="*/ f677 1 f398"/>
                <a:gd name="f832" fmla="*/ f678 1 f398"/>
                <a:gd name="f833" fmla="*/ f679 1 f399"/>
                <a:gd name="f834" fmla="*/ f680 1 f398"/>
                <a:gd name="f835" fmla="*/ f681 1 f399"/>
                <a:gd name="f836" fmla="*/ f682 1 f398"/>
                <a:gd name="f837" fmla="*/ f683 1 f399"/>
                <a:gd name="f838" fmla="*/ f684 1 f398"/>
                <a:gd name="f839" fmla="*/ f685 1 f399"/>
                <a:gd name="f840" fmla="*/ f686 1 f398"/>
                <a:gd name="f841" fmla="*/ f687 1 f399"/>
                <a:gd name="f842" fmla="*/ f688 1 f398"/>
                <a:gd name="f843" fmla="*/ f689 1 f399"/>
                <a:gd name="f844" fmla="*/ f690 1 f398"/>
                <a:gd name="f845" fmla="*/ f691 1 f399"/>
                <a:gd name="f846" fmla="*/ f692 1 f398"/>
                <a:gd name="f847" fmla="*/ f693 1 f399"/>
                <a:gd name="f848" fmla="*/ f694 1 f398"/>
                <a:gd name="f849" fmla="*/ f695 1 f399"/>
                <a:gd name="f850" fmla="*/ f696 1 f398"/>
                <a:gd name="f851" fmla="*/ f697 1 f399"/>
                <a:gd name="f852" fmla="*/ f698 1 f398"/>
                <a:gd name="f853" fmla="*/ f699 1 f399"/>
                <a:gd name="f854" fmla="*/ f700 1 f399"/>
                <a:gd name="f855" fmla="*/ f701 f389 1"/>
                <a:gd name="f856" fmla="*/ f702 f389 1"/>
                <a:gd name="f857" fmla="*/ f704 f390 1"/>
                <a:gd name="f858" fmla="*/ f703 f390 1"/>
                <a:gd name="f859" fmla="*/ f705 f389 1"/>
                <a:gd name="f860" fmla="*/ f706 f390 1"/>
                <a:gd name="f861" fmla="*/ f707 f389 1"/>
                <a:gd name="f862" fmla="*/ f708 f390 1"/>
                <a:gd name="f863" fmla="*/ f709 f389 1"/>
                <a:gd name="f864" fmla="*/ f710 f390 1"/>
                <a:gd name="f865" fmla="*/ f711 f389 1"/>
                <a:gd name="f866" fmla="*/ f712 f390 1"/>
                <a:gd name="f867" fmla="*/ f713 f389 1"/>
                <a:gd name="f868" fmla="*/ f714 f390 1"/>
                <a:gd name="f869" fmla="*/ f715 f389 1"/>
                <a:gd name="f870" fmla="*/ f716 f390 1"/>
                <a:gd name="f871" fmla="*/ f717 f389 1"/>
                <a:gd name="f872" fmla="*/ f718 f390 1"/>
                <a:gd name="f873" fmla="*/ f719 f389 1"/>
                <a:gd name="f874" fmla="*/ f720 f390 1"/>
                <a:gd name="f875" fmla="*/ f721 f389 1"/>
                <a:gd name="f876" fmla="*/ f722 f390 1"/>
                <a:gd name="f877" fmla="*/ f723 f389 1"/>
                <a:gd name="f878" fmla="*/ f724 f390 1"/>
                <a:gd name="f879" fmla="*/ f725 f389 1"/>
                <a:gd name="f880" fmla="*/ f726 f390 1"/>
                <a:gd name="f881" fmla="*/ f727 f389 1"/>
                <a:gd name="f882" fmla="*/ f728 f390 1"/>
                <a:gd name="f883" fmla="*/ f729 f389 1"/>
                <a:gd name="f884" fmla="*/ f730 f390 1"/>
                <a:gd name="f885" fmla="*/ f731 f389 1"/>
                <a:gd name="f886" fmla="*/ f732 f390 1"/>
                <a:gd name="f887" fmla="*/ f733 f389 1"/>
                <a:gd name="f888" fmla="*/ f734 f390 1"/>
                <a:gd name="f889" fmla="*/ f735 f389 1"/>
                <a:gd name="f890" fmla="*/ f736 f390 1"/>
                <a:gd name="f891" fmla="*/ f737 f389 1"/>
                <a:gd name="f892" fmla="*/ f738 f390 1"/>
                <a:gd name="f893" fmla="*/ f739 f389 1"/>
                <a:gd name="f894" fmla="*/ f740 f390 1"/>
                <a:gd name="f895" fmla="*/ f741 f389 1"/>
                <a:gd name="f896" fmla="*/ f742 f390 1"/>
                <a:gd name="f897" fmla="*/ f743 f389 1"/>
                <a:gd name="f898" fmla="*/ f744 f390 1"/>
                <a:gd name="f899" fmla="*/ f745 f389 1"/>
                <a:gd name="f900" fmla="*/ f746 f390 1"/>
                <a:gd name="f901" fmla="*/ f747 f389 1"/>
                <a:gd name="f902" fmla="*/ f748 f390 1"/>
                <a:gd name="f903" fmla="*/ f749 f389 1"/>
                <a:gd name="f904" fmla="*/ f750 f390 1"/>
                <a:gd name="f905" fmla="*/ f751 f389 1"/>
                <a:gd name="f906" fmla="*/ f752 f390 1"/>
                <a:gd name="f907" fmla="*/ f753 f389 1"/>
                <a:gd name="f908" fmla="*/ f754 f390 1"/>
                <a:gd name="f909" fmla="*/ f755 f389 1"/>
                <a:gd name="f910" fmla="*/ f756 f390 1"/>
                <a:gd name="f911" fmla="*/ f757 f389 1"/>
                <a:gd name="f912" fmla="*/ f758 f390 1"/>
                <a:gd name="f913" fmla="*/ f759 f389 1"/>
                <a:gd name="f914" fmla="*/ f760 f390 1"/>
                <a:gd name="f915" fmla="*/ f761 f389 1"/>
                <a:gd name="f916" fmla="*/ f762 f390 1"/>
                <a:gd name="f917" fmla="*/ f763 f389 1"/>
                <a:gd name="f918" fmla="*/ f764 f390 1"/>
                <a:gd name="f919" fmla="*/ f765 f389 1"/>
                <a:gd name="f920" fmla="*/ f766 f390 1"/>
                <a:gd name="f921" fmla="*/ f767 f389 1"/>
                <a:gd name="f922" fmla="*/ f768 f390 1"/>
                <a:gd name="f923" fmla="*/ f769 f389 1"/>
                <a:gd name="f924" fmla="*/ f770 f390 1"/>
                <a:gd name="f925" fmla="*/ f771 f389 1"/>
                <a:gd name="f926" fmla="*/ f772 f390 1"/>
                <a:gd name="f927" fmla="*/ f773 f389 1"/>
                <a:gd name="f928" fmla="*/ f774 f390 1"/>
                <a:gd name="f929" fmla="*/ f775 f389 1"/>
                <a:gd name="f930" fmla="*/ f776 f390 1"/>
                <a:gd name="f931" fmla="*/ f777 f389 1"/>
                <a:gd name="f932" fmla="*/ f778 f390 1"/>
                <a:gd name="f933" fmla="*/ f779 f389 1"/>
                <a:gd name="f934" fmla="*/ f780 f390 1"/>
                <a:gd name="f935" fmla="*/ f781 f389 1"/>
                <a:gd name="f936" fmla="*/ f782 f390 1"/>
                <a:gd name="f937" fmla="*/ f783 f389 1"/>
                <a:gd name="f938" fmla="*/ f784 f390 1"/>
                <a:gd name="f939" fmla="*/ f785 f389 1"/>
                <a:gd name="f940" fmla="*/ f786 f390 1"/>
                <a:gd name="f941" fmla="*/ f787 f389 1"/>
                <a:gd name="f942" fmla="*/ f788 f390 1"/>
                <a:gd name="f943" fmla="*/ f789 f389 1"/>
                <a:gd name="f944" fmla="*/ f790 f390 1"/>
                <a:gd name="f945" fmla="*/ f791 f389 1"/>
                <a:gd name="f946" fmla="*/ f792 f390 1"/>
                <a:gd name="f947" fmla="*/ f793 f389 1"/>
                <a:gd name="f948" fmla="*/ f794 f390 1"/>
                <a:gd name="f949" fmla="*/ f795 f390 1"/>
                <a:gd name="f950" fmla="*/ f796 f389 1"/>
                <a:gd name="f951" fmla="*/ f797 f390 1"/>
                <a:gd name="f952" fmla="*/ f798 f389 1"/>
                <a:gd name="f953" fmla="*/ f799 f390 1"/>
                <a:gd name="f954" fmla="*/ f800 f389 1"/>
                <a:gd name="f955" fmla="*/ f801 f390 1"/>
                <a:gd name="f956" fmla="*/ f802 f389 1"/>
                <a:gd name="f957" fmla="*/ f803 f390 1"/>
                <a:gd name="f958" fmla="*/ f804 f389 1"/>
                <a:gd name="f959" fmla="*/ f805 f390 1"/>
                <a:gd name="f960" fmla="*/ f806 f389 1"/>
                <a:gd name="f961" fmla="*/ f807 f390 1"/>
                <a:gd name="f962" fmla="*/ f808 f389 1"/>
                <a:gd name="f963" fmla="*/ f809 f390 1"/>
                <a:gd name="f964" fmla="*/ f810 f389 1"/>
                <a:gd name="f965" fmla="*/ f811 f390 1"/>
                <a:gd name="f966" fmla="*/ f812 f389 1"/>
                <a:gd name="f967" fmla="*/ f813 f390 1"/>
                <a:gd name="f968" fmla="*/ f814 f389 1"/>
                <a:gd name="f969" fmla="*/ f815 f390 1"/>
                <a:gd name="f970" fmla="*/ f816 f389 1"/>
                <a:gd name="f971" fmla="*/ f817 f390 1"/>
                <a:gd name="f972" fmla="*/ f818 f389 1"/>
                <a:gd name="f973" fmla="*/ f819 f390 1"/>
                <a:gd name="f974" fmla="*/ f820 f389 1"/>
                <a:gd name="f975" fmla="*/ f821 f390 1"/>
                <a:gd name="f976" fmla="*/ f822 f389 1"/>
                <a:gd name="f977" fmla="*/ f823 f390 1"/>
                <a:gd name="f978" fmla="*/ f824 f389 1"/>
                <a:gd name="f979" fmla="*/ f825 f390 1"/>
                <a:gd name="f980" fmla="*/ f826 f389 1"/>
                <a:gd name="f981" fmla="*/ f827 f390 1"/>
                <a:gd name="f982" fmla="*/ f828 f389 1"/>
                <a:gd name="f983" fmla="*/ f829 f390 1"/>
                <a:gd name="f984" fmla="*/ f830 f389 1"/>
                <a:gd name="f985" fmla="*/ f831 f389 1"/>
                <a:gd name="f986" fmla="*/ f832 f389 1"/>
                <a:gd name="f987" fmla="*/ f833 f390 1"/>
                <a:gd name="f988" fmla="*/ f834 f389 1"/>
                <a:gd name="f989" fmla="*/ f835 f390 1"/>
                <a:gd name="f990" fmla="*/ f836 f389 1"/>
                <a:gd name="f991" fmla="*/ f837 f390 1"/>
                <a:gd name="f992" fmla="*/ f838 f389 1"/>
                <a:gd name="f993" fmla="*/ f839 f390 1"/>
                <a:gd name="f994" fmla="*/ f840 f389 1"/>
                <a:gd name="f995" fmla="*/ f841 f390 1"/>
                <a:gd name="f996" fmla="*/ f842 f389 1"/>
                <a:gd name="f997" fmla="*/ f843 f390 1"/>
                <a:gd name="f998" fmla="*/ f844 f389 1"/>
                <a:gd name="f999" fmla="*/ f845 f390 1"/>
                <a:gd name="f1000" fmla="*/ f846 f389 1"/>
                <a:gd name="f1001" fmla="*/ f847 f390 1"/>
                <a:gd name="f1002" fmla="*/ f848 f389 1"/>
                <a:gd name="f1003" fmla="*/ f849 f390 1"/>
                <a:gd name="f1004" fmla="*/ f850 f389 1"/>
                <a:gd name="f1005" fmla="*/ f851 f390 1"/>
                <a:gd name="f1006" fmla="*/ f852 f389 1"/>
                <a:gd name="f1007" fmla="*/ f853 f390 1"/>
                <a:gd name="f1008" fmla="*/ f854 f390 1"/>
              </a:gdLst>
              <a:ahLst/>
              <a:cxnLst>
                <a:cxn ang="3cd4">
                  <a:pos x="hc" y="t"/>
                </a:cxn>
                <a:cxn ang="0">
                  <a:pos x="r" y="vc"/>
                </a:cxn>
                <a:cxn ang="cd4">
                  <a:pos x="hc" y="b"/>
                </a:cxn>
                <a:cxn ang="cd2">
                  <a:pos x="l" y="vc"/>
                </a:cxn>
                <a:cxn ang="f550">
                  <a:pos x="f859" y="f860"/>
                </a:cxn>
                <a:cxn ang="f550">
                  <a:pos x="f861" y="f862"/>
                </a:cxn>
                <a:cxn ang="f550">
                  <a:pos x="f863" y="f864"/>
                </a:cxn>
                <a:cxn ang="f550">
                  <a:pos x="f865" y="f866"/>
                </a:cxn>
                <a:cxn ang="f550">
                  <a:pos x="f867" y="f868"/>
                </a:cxn>
                <a:cxn ang="f550">
                  <a:pos x="f869" y="f870"/>
                </a:cxn>
                <a:cxn ang="f550">
                  <a:pos x="f871" y="f872"/>
                </a:cxn>
                <a:cxn ang="f550">
                  <a:pos x="f873" y="f874"/>
                </a:cxn>
                <a:cxn ang="f550">
                  <a:pos x="f875" y="f876"/>
                </a:cxn>
                <a:cxn ang="f550">
                  <a:pos x="f877" y="f878"/>
                </a:cxn>
                <a:cxn ang="f550">
                  <a:pos x="f879" y="f880"/>
                </a:cxn>
                <a:cxn ang="f550">
                  <a:pos x="f881" y="f882"/>
                </a:cxn>
                <a:cxn ang="f550">
                  <a:pos x="f883" y="f884"/>
                </a:cxn>
                <a:cxn ang="f550">
                  <a:pos x="f885" y="f886"/>
                </a:cxn>
                <a:cxn ang="f550">
                  <a:pos x="f887" y="f888"/>
                </a:cxn>
                <a:cxn ang="f550">
                  <a:pos x="f889" y="f890"/>
                </a:cxn>
                <a:cxn ang="f550">
                  <a:pos x="f891" y="f892"/>
                </a:cxn>
                <a:cxn ang="f550">
                  <a:pos x="f893" y="f894"/>
                </a:cxn>
                <a:cxn ang="f550">
                  <a:pos x="f895" y="f896"/>
                </a:cxn>
                <a:cxn ang="f550">
                  <a:pos x="f897" y="f898"/>
                </a:cxn>
                <a:cxn ang="f550">
                  <a:pos x="f899" y="f900"/>
                </a:cxn>
                <a:cxn ang="f550">
                  <a:pos x="f901" y="f902"/>
                </a:cxn>
                <a:cxn ang="f550">
                  <a:pos x="f903" y="f904"/>
                </a:cxn>
                <a:cxn ang="f550">
                  <a:pos x="f905" y="f906"/>
                </a:cxn>
                <a:cxn ang="f550">
                  <a:pos x="f907" y="f908"/>
                </a:cxn>
                <a:cxn ang="f550">
                  <a:pos x="f909" y="f910"/>
                </a:cxn>
                <a:cxn ang="f550">
                  <a:pos x="f911" y="f912"/>
                </a:cxn>
                <a:cxn ang="f550">
                  <a:pos x="f913" y="f914"/>
                </a:cxn>
                <a:cxn ang="f550">
                  <a:pos x="f915" y="f916"/>
                </a:cxn>
                <a:cxn ang="f550">
                  <a:pos x="f917" y="f918"/>
                </a:cxn>
                <a:cxn ang="f550">
                  <a:pos x="f919" y="f920"/>
                </a:cxn>
                <a:cxn ang="f550">
                  <a:pos x="f921" y="f922"/>
                </a:cxn>
                <a:cxn ang="f550">
                  <a:pos x="f923" y="f924"/>
                </a:cxn>
                <a:cxn ang="f550">
                  <a:pos x="f925" y="f926"/>
                </a:cxn>
                <a:cxn ang="f550">
                  <a:pos x="f927" y="f928"/>
                </a:cxn>
                <a:cxn ang="f550">
                  <a:pos x="f929" y="f930"/>
                </a:cxn>
                <a:cxn ang="f550">
                  <a:pos x="f931" y="f932"/>
                </a:cxn>
                <a:cxn ang="f550">
                  <a:pos x="f933" y="f934"/>
                </a:cxn>
                <a:cxn ang="f550">
                  <a:pos x="f935" y="f936"/>
                </a:cxn>
                <a:cxn ang="f550">
                  <a:pos x="f937" y="f938"/>
                </a:cxn>
                <a:cxn ang="f550">
                  <a:pos x="f939" y="f940"/>
                </a:cxn>
                <a:cxn ang="f550">
                  <a:pos x="f941" y="f942"/>
                </a:cxn>
                <a:cxn ang="f550">
                  <a:pos x="f943" y="f944"/>
                </a:cxn>
                <a:cxn ang="f550">
                  <a:pos x="f945" y="f946"/>
                </a:cxn>
                <a:cxn ang="f550">
                  <a:pos x="f947" y="f948"/>
                </a:cxn>
                <a:cxn ang="f550">
                  <a:pos x="f909" y="f949"/>
                </a:cxn>
                <a:cxn ang="f550">
                  <a:pos x="f950" y="f951"/>
                </a:cxn>
                <a:cxn ang="f550">
                  <a:pos x="f952" y="f953"/>
                </a:cxn>
                <a:cxn ang="f550">
                  <a:pos x="f954" y="f955"/>
                </a:cxn>
                <a:cxn ang="f550">
                  <a:pos x="f956" y="f957"/>
                </a:cxn>
                <a:cxn ang="f550">
                  <a:pos x="f958" y="f959"/>
                </a:cxn>
                <a:cxn ang="f550">
                  <a:pos x="f960" y="f961"/>
                </a:cxn>
                <a:cxn ang="f550">
                  <a:pos x="f962" y="f963"/>
                </a:cxn>
                <a:cxn ang="f550">
                  <a:pos x="f964" y="f965"/>
                </a:cxn>
                <a:cxn ang="f550">
                  <a:pos x="f966" y="f967"/>
                </a:cxn>
                <a:cxn ang="f550">
                  <a:pos x="f968" y="f969"/>
                </a:cxn>
                <a:cxn ang="f550">
                  <a:pos x="f970" y="f971"/>
                </a:cxn>
                <a:cxn ang="f550">
                  <a:pos x="f972" y="f973"/>
                </a:cxn>
                <a:cxn ang="f550">
                  <a:pos x="f974" y="f975"/>
                </a:cxn>
                <a:cxn ang="f550">
                  <a:pos x="f976" y="f977"/>
                </a:cxn>
                <a:cxn ang="f550">
                  <a:pos x="f978" y="f979"/>
                </a:cxn>
                <a:cxn ang="f550">
                  <a:pos x="f980" y="f981"/>
                </a:cxn>
                <a:cxn ang="f550">
                  <a:pos x="f982" y="f983"/>
                </a:cxn>
                <a:cxn ang="f550">
                  <a:pos x="f984" y="f981"/>
                </a:cxn>
                <a:cxn ang="f550">
                  <a:pos x="f985" y="f979"/>
                </a:cxn>
                <a:cxn ang="f550">
                  <a:pos x="f986" y="f987"/>
                </a:cxn>
                <a:cxn ang="f550">
                  <a:pos x="f988" y="f989"/>
                </a:cxn>
                <a:cxn ang="f550">
                  <a:pos x="f990" y="f991"/>
                </a:cxn>
                <a:cxn ang="f550">
                  <a:pos x="f992" y="f993"/>
                </a:cxn>
                <a:cxn ang="f550">
                  <a:pos x="f994" y="f995"/>
                </a:cxn>
                <a:cxn ang="f550">
                  <a:pos x="f996" y="f997"/>
                </a:cxn>
                <a:cxn ang="f550">
                  <a:pos x="f998" y="f999"/>
                </a:cxn>
                <a:cxn ang="f550">
                  <a:pos x="f1000" y="f1001"/>
                </a:cxn>
                <a:cxn ang="f550">
                  <a:pos x="f1002" y="f1003"/>
                </a:cxn>
                <a:cxn ang="f550">
                  <a:pos x="f1004" y="f1005"/>
                </a:cxn>
                <a:cxn ang="f550">
                  <a:pos x="f1006" y="f1007"/>
                </a:cxn>
                <a:cxn ang="f550">
                  <a:pos x="f958" y="f1008"/>
                </a:cxn>
              </a:cxnLst>
              <a:rect l="f855" t="f858" r="f856" b="f857"/>
              <a:pathLst>
                <a:path w="1502233" h="4450077">
                  <a:moveTo>
                    <a:pt x="f8" y="f9"/>
                  </a:moveTo>
                  <a:cubicBezTo>
                    <a:pt x="f8" y="f10"/>
                    <a:pt x="f11" y="f12"/>
                    <a:pt x="f13" y="f14"/>
                  </a:cubicBezTo>
                  <a:cubicBezTo>
                    <a:pt x="f15" y="f16"/>
                    <a:pt x="f17" y="f18"/>
                    <a:pt x="f19" y="f20"/>
                  </a:cubicBezTo>
                  <a:cubicBezTo>
                    <a:pt x="f21" y="f22"/>
                    <a:pt x="f23" y="f24"/>
                    <a:pt x="f25" y="f26"/>
                  </a:cubicBezTo>
                  <a:lnTo>
                    <a:pt x="f27" y="f28"/>
                  </a:lnTo>
                  <a:lnTo>
                    <a:pt x="f29" y="f30"/>
                  </a:lnTo>
                  <a:cubicBezTo>
                    <a:pt x="f31" y="f32"/>
                    <a:pt x="f33" y="f34"/>
                    <a:pt x="f35" y="f36"/>
                  </a:cubicBezTo>
                  <a:cubicBezTo>
                    <a:pt x="f37" y="f38"/>
                    <a:pt x="f39" y="f40"/>
                    <a:pt x="f41" y="f42"/>
                  </a:cubicBezTo>
                  <a:lnTo>
                    <a:pt x="f43" y="f44"/>
                  </a:lnTo>
                  <a:lnTo>
                    <a:pt x="f45" y="f46"/>
                  </a:lnTo>
                  <a:cubicBezTo>
                    <a:pt x="f47" y="f48"/>
                    <a:pt x="f49" y="f50"/>
                    <a:pt x="f51" y="f52"/>
                  </a:cubicBezTo>
                  <a:lnTo>
                    <a:pt x="f53" y="f54"/>
                  </a:lnTo>
                  <a:cubicBezTo>
                    <a:pt x="f55" y="f56"/>
                    <a:pt x="f57" y="f58"/>
                    <a:pt x="f59" y="f60"/>
                  </a:cubicBezTo>
                  <a:cubicBezTo>
                    <a:pt x="f61" y="f62"/>
                    <a:pt x="f63" y="f64"/>
                    <a:pt x="f65" y="f66"/>
                  </a:cubicBezTo>
                  <a:cubicBezTo>
                    <a:pt x="f67" y="f68"/>
                    <a:pt x="f69" y="f70"/>
                    <a:pt x="f69" y="f71"/>
                  </a:cubicBezTo>
                  <a:lnTo>
                    <a:pt x="f72" y="f73"/>
                  </a:lnTo>
                  <a:cubicBezTo>
                    <a:pt x="f74" y="f75"/>
                    <a:pt x="f76" y="f77"/>
                    <a:pt x="f78" y="f79"/>
                  </a:cubicBezTo>
                  <a:cubicBezTo>
                    <a:pt x="f80" y="f81"/>
                    <a:pt x="f82" y="f83"/>
                    <a:pt x="f84" y="f85"/>
                  </a:cubicBezTo>
                  <a:cubicBezTo>
                    <a:pt x="f57" y="f86"/>
                    <a:pt x="f87" y="f88"/>
                    <a:pt x="f89" y="f90"/>
                  </a:cubicBezTo>
                  <a:cubicBezTo>
                    <a:pt x="f91" y="f92"/>
                    <a:pt x="f93" y="f94"/>
                    <a:pt x="f95" y="f96"/>
                  </a:cubicBezTo>
                  <a:cubicBezTo>
                    <a:pt x="f97" y="f98"/>
                    <a:pt x="f99" y="f100"/>
                    <a:pt x="f23" y="f101"/>
                  </a:cubicBezTo>
                  <a:cubicBezTo>
                    <a:pt x="f102" y="f103"/>
                    <a:pt x="f104" y="f105"/>
                    <a:pt x="f106" y="f107"/>
                  </a:cubicBezTo>
                  <a:cubicBezTo>
                    <a:pt x="f108" y="f109"/>
                    <a:pt x="f110" y="f111"/>
                    <a:pt x="f112" y="f98"/>
                  </a:cubicBezTo>
                  <a:cubicBezTo>
                    <a:pt x="f113" y="f114"/>
                    <a:pt x="f115" y="f116"/>
                    <a:pt x="f117" y="f118"/>
                  </a:cubicBezTo>
                  <a:cubicBezTo>
                    <a:pt x="f119" y="f120"/>
                    <a:pt x="f121" y="f122"/>
                    <a:pt x="f123" y="f124"/>
                  </a:cubicBezTo>
                  <a:cubicBezTo>
                    <a:pt x="f125" y="f126"/>
                    <a:pt x="f127" y="f128"/>
                    <a:pt x="f129" y="f130"/>
                  </a:cubicBezTo>
                  <a:cubicBezTo>
                    <a:pt x="f131" y="f132"/>
                    <a:pt x="f131"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59"/>
                    <a:pt x="f163" y="f164"/>
                  </a:cubicBezTo>
                  <a:cubicBezTo>
                    <a:pt x="f165" y="f166"/>
                    <a:pt x="f104" y="f167"/>
                    <a:pt x="f168" y="f169"/>
                  </a:cubicBezTo>
                  <a:cubicBezTo>
                    <a:pt x="f170" y="f171"/>
                    <a:pt x="f102" y="f172"/>
                    <a:pt x="f173" y="f174"/>
                  </a:cubicBezTo>
                  <a:cubicBezTo>
                    <a:pt x="f175" y="f176"/>
                    <a:pt x="f177" y="f178"/>
                    <a:pt x="f179" y="f180"/>
                  </a:cubicBez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ubicBezTo>
                    <a:pt x="f211" y="f212"/>
                    <a:pt x="f213" y="f214"/>
                    <a:pt x="f215" y="f216"/>
                  </a:cubicBezTo>
                  <a:cubicBezTo>
                    <a:pt x="f217" y="f218"/>
                    <a:pt x="f219" y="f220"/>
                    <a:pt x="f221" y="f222"/>
                  </a:cubicBezTo>
                  <a:cubicBezTo>
                    <a:pt x="f223" y="f224"/>
                    <a:pt x="f225" y="f226"/>
                    <a:pt x="f227" y="f228"/>
                  </a:cubicBezTo>
                  <a:cubicBezTo>
                    <a:pt x="f229" y="f230"/>
                    <a:pt x="f231" y="f232"/>
                    <a:pt x="f233" y="f234"/>
                  </a:cubicBezTo>
                  <a:cubicBezTo>
                    <a:pt x="f235" y="f236"/>
                    <a:pt x="f237" y="f238"/>
                    <a:pt x="f239" y="f240"/>
                  </a:cubicBezTo>
                  <a:cubicBezTo>
                    <a:pt x="f241" y="f242"/>
                    <a:pt x="f243" y="f244"/>
                    <a:pt x="f129" y="f245"/>
                  </a:cubicBez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168" y="f270"/>
                    <a:pt x="f271" y="f272"/>
                    <a:pt x="f260" y="f273"/>
                  </a:cubicBezTo>
                  <a:cubicBezTo>
                    <a:pt x="f274" y="f275"/>
                    <a:pt x="f276" y="f277"/>
                    <a:pt x="f278" y="f279"/>
                  </a:cubicBezTo>
                  <a:cubicBezTo>
                    <a:pt x="f280" y="f281"/>
                    <a:pt x="f282" y="f228"/>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4"/>
                    <a:pt x="f336" y="f220"/>
                  </a:cubicBezTo>
                  <a:lnTo>
                    <a:pt x="f337" y="f338"/>
                  </a:lnTo>
                  <a:lnTo>
                    <a:pt x="f339" y="f220"/>
                  </a:lnTo>
                  <a:cubicBezTo>
                    <a:pt x="f112" y="f334"/>
                    <a:pt x="f340" y="f334"/>
                    <a:pt x="f341" y="f332"/>
                  </a:cubicBezTo>
                  <a:cubicBezTo>
                    <a:pt x="f342" y="f330"/>
                    <a:pt x="f343" y="f328"/>
                    <a:pt x="f344" y="f345"/>
                  </a:cubicBezTo>
                  <a:cubicBezTo>
                    <a:pt x="f346" y="f347"/>
                    <a:pt x="f348" y="f349"/>
                    <a:pt x="f350" y="f351"/>
                  </a:cubicBezTo>
                  <a:cubicBezTo>
                    <a:pt x="f207" y="f352"/>
                    <a:pt x="f353" y="f354"/>
                    <a:pt x="f355" y="f356"/>
                  </a:cubicBezTo>
                  <a:cubicBezTo>
                    <a:pt x="f357" y="f358"/>
                    <a:pt x="f359" y="f360"/>
                    <a:pt x="f361" y="f362"/>
                  </a:cubicBezTo>
                  <a:cubicBezTo>
                    <a:pt x="f363" y="f364"/>
                    <a:pt x="f365" y="f366"/>
                    <a:pt x="f211" y="f367"/>
                  </a:cubicBezTo>
                  <a:cubicBezTo>
                    <a:pt x="f368" y="f369"/>
                    <a:pt x="f370" y="f371"/>
                    <a:pt x="f372" y="f373"/>
                  </a:cubicBezTo>
                  <a:cubicBezTo>
                    <a:pt x="f374" y="f375"/>
                    <a:pt x="f376" y="f377"/>
                    <a:pt x="f378" y="f379"/>
                  </a:cubicBezTo>
                  <a:lnTo>
                    <a:pt x="f380" y="f381"/>
                  </a:lnTo>
                  <a:lnTo>
                    <a:pt x="f382" y="f383"/>
                  </a:lnTo>
                  <a:lnTo>
                    <a:pt x="f384" y="f385"/>
                  </a:lnTo>
                  <a:lnTo>
                    <a:pt x="f386" y="f387"/>
                  </a:lnTo>
                  <a:lnTo>
                    <a:pt x="f260" y="f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
          <p:nvSpPr>
            <p:cNvPr id="7" name="Freeform: Shape 12">
              <a:extLst>
                <a:ext uri="{FF2B5EF4-FFF2-40B4-BE49-F238E27FC236}">
                  <a16:creationId xmlns:a16="http://schemas.microsoft.com/office/drawing/2014/main" id="{C58E61CE-AD39-9682-537D-74E68103EDB1}"/>
                </a:ext>
              </a:extLst>
            </p:cNvPr>
            <p:cNvSpPr/>
            <p:nvPr/>
          </p:nvSpPr>
          <p:spPr>
            <a:xfrm rot="16200004">
              <a:off x="7690575" y="4958046"/>
              <a:ext cx="660077" cy="550541"/>
            </a:xfrm>
            <a:custGeom>
              <a:avLst/>
              <a:gdLst>
                <a:gd name="f0" fmla="val 10800000"/>
                <a:gd name="f1" fmla="val 5400000"/>
                <a:gd name="f2" fmla="val 180"/>
                <a:gd name="f3" fmla="val w"/>
                <a:gd name="f4" fmla="val h"/>
                <a:gd name="f5" fmla="val 0"/>
                <a:gd name="f6" fmla="val 660081"/>
                <a:gd name="f7" fmla="val 550544"/>
                <a:gd name="f8" fmla="val 660082"/>
                <a:gd name="f9" fmla="val 550545"/>
                <a:gd name="f10" fmla="val 588644"/>
                <a:gd name="f11" fmla="val 205740"/>
                <a:gd name="f12" fmla="val 546735"/>
                <a:gd name="f13" fmla="val 340042"/>
                <a:gd name="f14" fmla="val 42862"/>
                <a:gd name="f15" fmla="val 112395"/>
                <a:gd name="f16" fmla="+- 0 0 -90"/>
                <a:gd name="f17" fmla="*/ f3 1 660081"/>
                <a:gd name="f18" fmla="*/ f4 1 550544"/>
                <a:gd name="f19" fmla="val f5"/>
                <a:gd name="f20" fmla="val f6"/>
                <a:gd name="f21" fmla="val f7"/>
                <a:gd name="f22" fmla="*/ f16 f0 1"/>
                <a:gd name="f23" fmla="+- f21 0 f19"/>
                <a:gd name="f24" fmla="+- f20 0 f19"/>
                <a:gd name="f25" fmla="*/ f22 1 f2"/>
                <a:gd name="f26" fmla="*/ f24 1 660081"/>
                <a:gd name="f27" fmla="*/ f23 1 550544"/>
                <a:gd name="f28" fmla="*/ 660082 f24 1"/>
                <a:gd name="f29" fmla="*/ 550545 f23 1"/>
                <a:gd name="f30" fmla="*/ 588644 f24 1"/>
                <a:gd name="f31" fmla="*/ 205740 f23 1"/>
                <a:gd name="f32" fmla="*/ 546735 f24 1"/>
                <a:gd name="f33" fmla="*/ 0 f23 1"/>
                <a:gd name="f34" fmla="*/ 340042 f24 1"/>
                <a:gd name="f35" fmla="*/ 42862 f23 1"/>
                <a:gd name="f36" fmla="*/ 0 f24 1"/>
                <a:gd name="f37" fmla="*/ 112395 f23 1"/>
                <a:gd name="f38" fmla="+- f25 0 f1"/>
                <a:gd name="f39" fmla="*/ f28 1 660081"/>
                <a:gd name="f40" fmla="*/ f29 1 550544"/>
                <a:gd name="f41" fmla="*/ f30 1 660081"/>
                <a:gd name="f42" fmla="*/ f31 1 550544"/>
                <a:gd name="f43" fmla="*/ f32 1 660081"/>
                <a:gd name="f44" fmla="*/ f33 1 550544"/>
                <a:gd name="f45" fmla="*/ f34 1 660081"/>
                <a:gd name="f46" fmla="*/ f35 1 550544"/>
                <a:gd name="f47" fmla="*/ f36 1 660081"/>
                <a:gd name="f48" fmla="*/ f37 1 550544"/>
                <a:gd name="f49" fmla="*/ f19 1 f26"/>
                <a:gd name="f50" fmla="*/ f20 1 f26"/>
                <a:gd name="f51" fmla="*/ f19 1 f27"/>
                <a:gd name="f52" fmla="*/ f21 1 f27"/>
                <a:gd name="f53" fmla="*/ f39 1 f26"/>
                <a:gd name="f54" fmla="*/ f40 1 f27"/>
                <a:gd name="f55" fmla="*/ f41 1 f26"/>
                <a:gd name="f56" fmla="*/ f42 1 f27"/>
                <a:gd name="f57" fmla="*/ f43 1 f26"/>
                <a:gd name="f58" fmla="*/ f44 1 f27"/>
                <a:gd name="f59" fmla="*/ f45 1 f26"/>
                <a:gd name="f60" fmla="*/ f46 1 f27"/>
                <a:gd name="f61" fmla="*/ f47 1 f26"/>
                <a:gd name="f62" fmla="*/ f48 1 f27"/>
                <a:gd name="f63" fmla="*/ f49 f17 1"/>
                <a:gd name="f64" fmla="*/ f50 f17 1"/>
                <a:gd name="f65" fmla="*/ f52 f18 1"/>
                <a:gd name="f66" fmla="*/ f51 f18 1"/>
                <a:gd name="f67" fmla="*/ f53 f17 1"/>
                <a:gd name="f68" fmla="*/ f54 f18 1"/>
                <a:gd name="f69" fmla="*/ f55 f17 1"/>
                <a:gd name="f70" fmla="*/ f56 f18 1"/>
                <a:gd name="f71" fmla="*/ f57 f17 1"/>
                <a:gd name="f72" fmla="*/ f58 f18 1"/>
                <a:gd name="f73" fmla="*/ f59 f17 1"/>
                <a:gd name="f74" fmla="*/ f60 f18 1"/>
                <a:gd name="f75" fmla="*/ f61 f17 1"/>
                <a:gd name="f76" fmla="*/ f62 f18 1"/>
              </a:gdLst>
              <a:ahLst/>
              <a:cxnLst>
                <a:cxn ang="3cd4">
                  <a:pos x="hc" y="t"/>
                </a:cxn>
                <a:cxn ang="0">
                  <a:pos x="r" y="vc"/>
                </a:cxn>
                <a:cxn ang="cd4">
                  <a:pos x="hc" y="b"/>
                </a:cxn>
                <a:cxn ang="cd2">
                  <a:pos x="l" y="vc"/>
                </a:cxn>
                <a:cxn ang="f38">
                  <a:pos x="f67" y="f68"/>
                </a:cxn>
                <a:cxn ang="f38">
                  <a:pos x="f69" y="f70"/>
                </a:cxn>
                <a:cxn ang="f38">
                  <a:pos x="f71" y="f72"/>
                </a:cxn>
                <a:cxn ang="f38">
                  <a:pos x="f73" y="f74"/>
                </a:cxn>
                <a:cxn ang="f38">
                  <a:pos x="f75" y="f76"/>
                </a:cxn>
              </a:cxnLst>
              <a:rect l="f63" t="f66" r="f64" b="f65"/>
              <a:pathLst>
                <a:path w="660081" h="550544">
                  <a:moveTo>
                    <a:pt x="f8" y="f9"/>
                  </a:moveTo>
                  <a:lnTo>
                    <a:pt x="f10" y="f11"/>
                  </a:lnTo>
                  <a:lnTo>
                    <a:pt x="f12" y="f5"/>
                  </a:lnTo>
                  <a:lnTo>
                    <a:pt x="f13" y="f14"/>
                  </a:lnTo>
                  <a:lnTo>
                    <a:pt x="f5" y="f1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grpSp>
      <p:pic>
        <p:nvPicPr>
          <p:cNvPr id="9" name="Bild 8" descr="Märke kors kontur">
            <a:hlinkClick r:id="rId3" action="ppaction://hlinksldjump"/>
            <a:extLst>
              <a:ext uri="{FF2B5EF4-FFF2-40B4-BE49-F238E27FC236}">
                <a16:creationId xmlns:a16="http://schemas.microsoft.com/office/drawing/2014/main" id="{3C6BDB14-6CAF-0789-99E7-2E09BB4A523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8" name="Platshållare för sidfot 7">
            <a:extLst>
              <a:ext uri="{FF2B5EF4-FFF2-40B4-BE49-F238E27FC236}">
                <a16:creationId xmlns:a16="http://schemas.microsoft.com/office/drawing/2014/main" id="{B35FC308-32B9-F786-F821-EEF3D90567E9}"/>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name="Slide3062">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C71A0-2767-3AF0-D44F-F537922BA2AE}"/>
              </a:ext>
            </a:extLst>
          </p:cNvPr>
          <p:cNvSpPr txBox="1">
            <a:spLocks noGrp="1"/>
          </p:cNvSpPr>
          <p:nvPr>
            <p:ph type="title"/>
          </p:nvPr>
        </p:nvSpPr>
        <p:spPr>
          <a:xfrm>
            <a:off x="636043" y="0"/>
            <a:ext cx="10917781" cy="1378744"/>
          </a:xfrm>
          <a:prstGeom prst="rect">
            <a:avLst/>
          </a:prstGeom>
          <a:noFill/>
          <a:ln>
            <a:noFill/>
          </a:ln>
        </p:spPr>
        <p:txBody>
          <a:bodyPr vert="horz" wrap="square" lIns="0" tIns="0" rIns="0" bIns="0" anchor="b" anchorCtr="0" compatLnSpc="1">
            <a:noAutofit/>
          </a:bodyPr>
          <a:lstStyle/>
          <a:p>
            <a:pPr lvl="0"/>
            <a:r>
              <a:rPr lang="sv-SE" sz="3200" b="0"/>
              <a:t>Bygg och anläggning</a:t>
            </a:r>
          </a:p>
        </p:txBody>
      </p:sp>
      <p:sp>
        <p:nvSpPr>
          <p:cNvPr id="8" name="textruta 12">
            <a:extLst>
              <a:ext uri="{FF2B5EF4-FFF2-40B4-BE49-F238E27FC236}">
                <a16:creationId xmlns:a16="http://schemas.microsoft.com/office/drawing/2014/main" id="{2CAEE7B8-7397-5DD2-A4CC-572F21BF4794}"/>
              </a:ext>
            </a:extLst>
          </p:cNvPr>
          <p:cNvSpPr txBox="1"/>
          <p:nvPr/>
        </p:nvSpPr>
        <p:spPr>
          <a:xfrm>
            <a:off x="4525495" y="1866803"/>
            <a:ext cx="1517717" cy="230832"/>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none" spc="0" baseline="0">
                <a:solidFill>
                  <a:srgbClr val="000000"/>
                </a:solidFill>
                <a:uFillTx/>
                <a:latin typeface="Arial"/>
              </a:rPr>
              <a:t>Källa: Konjunkturinstitutet</a:t>
            </a:r>
          </a:p>
        </p:txBody>
      </p:sp>
      <p:pic>
        <p:nvPicPr>
          <p:cNvPr id="22" name="Bildobjekt 4">
            <a:extLst>
              <a:ext uri="{FF2B5EF4-FFF2-40B4-BE49-F238E27FC236}">
                <a16:creationId xmlns:a16="http://schemas.microsoft.com/office/drawing/2014/main" id="{ACA31283-6FC9-3628-0435-D99B37CB06F1}"/>
              </a:ext>
            </a:extLst>
          </p:cNvPr>
          <p:cNvPicPr>
            <a:picLocks noChangeAspect="1"/>
          </p:cNvPicPr>
          <p:nvPr/>
        </p:nvPicPr>
        <p:blipFill>
          <a:blip r:embed="rId3"/>
          <a:stretch>
            <a:fillRect/>
          </a:stretch>
        </p:blipFill>
        <p:spPr>
          <a:xfrm>
            <a:off x="7216014" y="4598744"/>
            <a:ext cx="3717877" cy="151973"/>
          </a:xfrm>
          <a:prstGeom prst="rect">
            <a:avLst/>
          </a:prstGeom>
          <a:noFill/>
          <a:ln>
            <a:noFill/>
          </a:ln>
        </p:spPr>
      </p:pic>
      <p:pic>
        <p:nvPicPr>
          <p:cNvPr id="6" name="Bild 5" descr="Märke kors kontur">
            <a:hlinkClick r:id="rId4" action="ppaction://hlinksldjump"/>
            <a:extLst>
              <a:ext uri="{FF2B5EF4-FFF2-40B4-BE49-F238E27FC236}">
                <a16:creationId xmlns:a16="http://schemas.microsoft.com/office/drawing/2014/main" id="{F0AC3371-0012-2A3E-35BD-787DABA106F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479495" y="179210"/>
            <a:ext cx="537911" cy="537911"/>
          </a:xfrm>
          <a:prstGeom prst="rect">
            <a:avLst/>
          </a:prstGeom>
        </p:spPr>
      </p:pic>
      <p:pic>
        <p:nvPicPr>
          <p:cNvPr id="13" name="Bildobjekt 12">
            <a:extLst>
              <a:ext uri="{FF2B5EF4-FFF2-40B4-BE49-F238E27FC236}">
                <a16:creationId xmlns:a16="http://schemas.microsoft.com/office/drawing/2014/main" id="{E0E03105-DD2D-FB3B-7AF9-490BA8F57F25}"/>
              </a:ext>
            </a:extLst>
          </p:cNvPr>
          <p:cNvPicPr>
            <a:picLocks noChangeAspect="1"/>
          </p:cNvPicPr>
          <p:nvPr/>
        </p:nvPicPr>
        <p:blipFill>
          <a:blip r:embed="rId6"/>
          <a:stretch>
            <a:fillRect/>
          </a:stretch>
        </p:blipFill>
        <p:spPr>
          <a:xfrm>
            <a:off x="1393787" y="1699734"/>
            <a:ext cx="9877119" cy="3790987"/>
          </a:xfrm>
          <a:prstGeom prst="rect">
            <a:avLst/>
          </a:prstGeom>
        </p:spPr>
      </p:pic>
      <p:sp>
        <p:nvSpPr>
          <p:cNvPr id="24" name="Rektangel 9">
            <a:extLst>
              <a:ext uri="{FF2B5EF4-FFF2-40B4-BE49-F238E27FC236}">
                <a16:creationId xmlns:a16="http://schemas.microsoft.com/office/drawing/2014/main" id="{7B251495-0786-DF19-DC50-F4C299C40AAC}"/>
              </a:ext>
            </a:extLst>
          </p:cNvPr>
          <p:cNvSpPr/>
          <p:nvPr/>
        </p:nvSpPr>
        <p:spPr>
          <a:xfrm>
            <a:off x="1971677" y="2287528"/>
            <a:ext cx="3620069" cy="2615395"/>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pic>
        <p:nvPicPr>
          <p:cNvPr id="5" name="Bildobjekt 4" descr="En bild som visar text, linje, Graf, skärmbild&#10;&#10;AI-genererat innehåll kan vara felaktigt.">
            <a:extLst>
              <a:ext uri="{FF2B5EF4-FFF2-40B4-BE49-F238E27FC236}">
                <a16:creationId xmlns:a16="http://schemas.microsoft.com/office/drawing/2014/main" id="{B85F1819-4AB4-165A-A1DB-7E0DEED2E5E5}"/>
              </a:ext>
            </a:extLst>
          </p:cNvPr>
          <p:cNvPicPr>
            <a:picLocks noChangeAspect="1"/>
          </p:cNvPicPr>
          <p:nvPr/>
        </p:nvPicPr>
        <p:blipFill>
          <a:blip r:embed="rId7"/>
          <a:stretch>
            <a:fillRect/>
          </a:stretch>
        </p:blipFill>
        <p:spPr>
          <a:xfrm>
            <a:off x="1544622" y="1763965"/>
            <a:ext cx="4551378" cy="3748533"/>
          </a:xfrm>
          <a:prstGeom prst="rect">
            <a:avLst/>
          </a:prstGeom>
        </p:spPr>
      </p:pic>
      <p:pic>
        <p:nvPicPr>
          <p:cNvPr id="11" name="Bildobjekt 10" descr="En bild som visar text, skärmbild, Graf, linje&#10;&#10;AI-genererat innehåll kan vara felaktigt.">
            <a:extLst>
              <a:ext uri="{FF2B5EF4-FFF2-40B4-BE49-F238E27FC236}">
                <a16:creationId xmlns:a16="http://schemas.microsoft.com/office/drawing/2014/main" id="{4CE1158C-35A2-8534-E106-4F13F7181AD7}"/>
              </a:ext>
            </a:extLst>
          </p:cNvPr>
          <p:cNvPicPr>
            <a:picLocks noChangeAspect="1"/>
          </p:cNvPicPr>
          <p:nvPr/>
        </p:nvPicPr>
        <p:blipFill>
          <a:blip r:embed="rId8"/>
          <a:stretch>
            <a:fillRect/>
          </a:stretch>
        </p:blipFill>
        <p:spPr>
          <a:xfrm>
            <a:off x="6422887" y="1763964"/>
            <a:ext cx="4521132" cy="3748534"/>
          </a:xfrm>
          <a:prstGeom prst="rect">
            <a:avLst/>
          </a:prstGeom>
        </p:spPr>
      </p:pic>
      <p:sp>
        <p:nvSpPr>
          <p:cNvPr id="15" name="textruta 12">
            <a:extLst>
              <a:ext uri="{FF2B5EF4-FFF2-40B4-BE49-F238E27FC236}">
                <a16:creationId xmlns:a16="http://schemas.microsoft.com/office/drawing/2014/main" id="{AF64E381-E74A-642E-8D6F-2B5633631FE7}"/>
              </a:ext>
            </a:extLst>
          </p:cNvPr>
          <p:cNvSpPr txBox="1"/>
          <p:nvPr/>
        </p:nvSpPr>
        <p:spPr>
          <a:xfrm>
            <a:off x="9676989" y="1797553"/>
            <a:ext cx="1517717" cy="369332"/>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none" spc="0" baseline="0">
                <a:solidFill>
                  <a:srgbClr val="000000"/>
                </a:solidFill>
                <a:uFillTx/>
                <a:latin typeface="Arial"/>
              </a:rPr>
              <a:t>Källa: Konjunkturinstitutet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900" b="0" i="0" u="none" strike="noStrike" kern="1200" cap="none" spc="0" baseline="0">
              <a:solidFill>
                <a:srgbClr val="000000"/>
              </a:solidFill>
              <a:uFillTx/>
              <a:latin typeface="Arial"/>
            </a:endParaRPr>
          </a:p>
        </p:txBody>
      </p:sp>
      <p:sp>
        <p:nvSpPr>
          <p:cNvPr id="25" name="Rektangel 9">
            <a:extLst>
              <a:ext uri="{FF2B5EF4-FFF2-40B4-BE49-F238E27FC236}">
                <a16:creationId xmlns:a16="http://schemas.microsoft.com/office/drawing/2014/main" id="{B7A6311E-DBDD-E4BC-B49E-78C5553E8239}"/>
              </a:ext>
            </a:extLst>
          </p:cNvPr>
          <p:cNvSpPr/>
          <p:nvPr/>
        </p:nvSpPr>
        <p:spPr>
          <a:xfrm>
            <a:off x="6756657" y="2332487"/>
            <a:ext cx="3679190" cy="2570436"/>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sp>
        <p:nvSpPr>
          <p:cNvPr id="3" name="Platshållare för sidfot 2">
            <a:extLst>
              <a:ext uri="{FF2B5EF4-FFF2-40B4-BE49-F238E27FC236}">
                <a16:creationId xmlns:a16="http://schemas.microsoft.com/office/drawing/2014/main" id="{0BDF3130-551E-356C-6759-9EF513E68277}"/>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C71A0-2767-3AF0-D44F-F537922BA2AE}"/>
              </a:ext>
            </a:extLst>
          </p:cNvPr>
          <p:cNvSpPr txBox="1">
            <a:spLocks noGrp="1"/>
          </p:cNvSpPr>
          <p:nvPr>
            <p:ph type="title"/>
          </p:nvPr>
        </p:nvSpPr>
        <p:spPr>
          <a:xfrm>
            <a:off x="636043" y="0"/>
            <a:ext cx="10917781" cy="1378744"/>
          </a:xfrm>
          <a:prstGeom prst="rect">
            <a:avLst/>
          </a:prstGeom>
          <a:noFill/>
          <a:ln>
            <a:noFill/>
          </a:ln>
        </p:spPr>
        <p:txBody>
          <a:bodyPr vert="horz" wrap="square" lIns="0" tIns="0" rIns="0" bIns="0" anchor="b" anchorCtr="0" compatLnSpc="1">
            <a:noAutofit/>
          </a:bodyPr>
          <a:lstStyle/>
          <a:p>
            <a:pPr lvl="0"/>
            <a:r>
              <a:rPr lang="sv-SE" sz="3200" b="0"/>
              <a:t>Bygg och anläggning</a:t>
            </a:r>
          </a:p>
        </p:txBody>
      </p:sp>
      <p:pic>
        <p:nvPicPr>
          <p:cNvPr id="13" name="Bildobjekt 8">
            <a:extLst>
              <a:ext uri="{FF2B5EF4-FFF2-40B4-BE49-F238E27FC236}">
                <a16:creationId xmlns:a16="http://schemas.microsoft.com/office/drawing/2014/main" id="{D40AD0B1-582A-986B-F8CE-1AFA8AE5196B}"/>
              </a:ext>
            </a:extLst>
          </p:cNvPr>
          <p:cNvPicPr>
            <a:picLocks noChangeAspect="1"/>
          </p:cNvPicPr>
          <p:nvPr/>
        </p:nvPicPr>
        <p:blipFill>
          <a:blip r:embed="rId3"/>
          <a:stretch>
            <a:fillRect/>
          </a:stretch>
        </p:blipFill>
        <p:spPr>
          <a:xfrm>
            <a:off x="1380717" y="4638444"/>
            <a:ext cx="4447376" cy="178655"/>
          </a:xfrm>
          <a:prstGeom prst="rect">
            <a:avLst/>
          </a:prstGeom>
          <a:noFill/>
          <a:ln>
            <a:noFill/>
          </a:ln>
        </p:spPr>
      </p:pic>
      <p:pic>
        <p:nvPicPr>
          <p:cNvPr id="14" name="Bildobjekt 16">
            <a:extLst>
              <a:ext uri="{FF2B5EF4-FFF2-40B4-BE49-F238E27FC236}">
                <a16:creationId xmlns:a16="http://schemas.microsoft.com/office/drawing/2014/main" id="{6C518F6C-4041-8C2D-6963-0D9950A273A1}"/>
              </a:ext>
            </a:extLst>
          </p:cNvPr>
          <p:cNvPicPr>
            <a:picLocks noChangeAspect="1"/>
          </p:cNvPicPr>
          <p:nvPr/>
        </p:nvPicPr>
        <p:blipFill>
          <a:blip r:embed="rId4"/>
          <a:stretch>
            <a:fillRect/>
          </a:stretch>
        </p:blipFill>
        <p:spPr>
          <a:xfrm>
            <a:off x="6967916" y="4680406"/>
            <a:ext cx="4144673" cy="136693"/>
          </a:xfrm>
          <a:prstGeom prst="rect">
            <a:avLst/>
          </a:prstGeom>
          <a:noFill/>
          <a:ln>
            <a:noFill/>
          </a:ln>
        </p:spPr>
      </p:pic>
      <p:pic>
        <p:nvPicPr>
          <p:cNvPr id="3" name="Bild 2" descr="Märke kors kontur">
            <a:hlinkClick r:id="rId5" action="ppaction://hlinksldjump"/>
            <a:extLst>
              <a:ext uri="{FF2B5EF4-FFF2-40B4-BE49-F238E27FC236}">
                <a16:creationId xmlns:a16="http://schemas.microsoft.com/office/drawing/2014/main" id="{AA275293-031E-8F4C-7D04-71851A353D5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479495" y="179210"/>
            <a:ext cx="537911" cy="537911"/>
          </a:xfrm>
          <a:prstGeom prst="rect">
            <a:avLst/>
          </a:prstGeom>
        </p:spPr>
      </p:pic>
      <p:sp>
        <p:nvSpPr>
          <p:cNvPr id="17" name="Rektangel 9">
            <a:extLst>
              <a:ext uri="{FF2B5EF4-FFF2-40B4-BE49-F238E27FC236}">
                <a16:creationId xmlns:a16="http://schemas.microsoft.com/office/drawing/2014/main" id="{BBBB6BBE-DB14-79D5-9B11-21AADD832A39}"/>
              </a:ext>
            </a:extLst>
          </p:cNvPr>
          <p:cNvSpPr/>
          <p:nvPr/>
        </p:nvSpPr>
        <p:spPr>
          <a:xfrm>
            <a:off x="6665136" y="2307772"/>
            <a:ext cx="3663230" cy="2604476"/>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sp>
        <p:nvSpPr>
          <p:cNvPr id="16" name="Rektangel 9">
            <a:extLst>
              <a:ext uri="{FF2B5EF4-FFF2-40B4-BE49-F238E27FC236}">
                <a16:creationId xmlns:a16="http://schemas.microsoft.com/office/drawing/2014/main" id="{89E41BFC-6A90-6A01-1706-127906320C84}"/>
              </a:ext>
            </a:extLst>
          </p:cNvPr>
          <p:cNvSpPr/>
          <p:nvPr/>
        </p:nvSpPr>
        <p:spPr>
          <a:xfrm>
            <a:off x="1933303" y="2307772"/>
            <a:ext cx="3663230" cy="2604475"/>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sp>
        <p:nvSpPr>
          <p:cNvPr id="12" name="Rektangel 11">
            <a:extLst>
              <a:ext uri="{FF2B5EF4-FFF2-40B4-BE49-F238E27FC236}">
                <a16:creationId xmlns:a16="http://schemas.microsoft.com/office/drawing/2014/main" id="{E6999291-DE2C-7D4D-FBBB-8977B503912F}"/>
              </a:ext>
            </a:extLst>
          </p:cNvPr>
          <p:cNvSpPr/>
          <p:nvPr/>
        </p:nvSpPr>
        <p:spPr>
          <a:xfrm>
            <a:off x="636043" y="1562894"/>
            <a:ext cx="10476546" cy="3639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cs typeface="Arial" panose="020B0604020202020204" pitchFamily="34" charset="0"/>
            </a:endParaRPr>
          </a:p>
        </p:txBody>
      </p:sp>
      <p:pic>
        <p:nvPicPr>
          <p:cNvPr id="6" name="Bildobjekt 5" descr="En bild som visar text, skärmbild, Graf, linje&#10;&#10;AI-genererat innehåll kan vara felaktigt.">
            <a:extLst>
              <a:ext uri="{FF2B5EF4-FFF2-40B4-BE49-F238E27FC236}">
                <a16:creationId xmlns:a16="http://schemas.microsoft.com/office/drawing/2014/main" id="{F38202CB-ACD9-3F9C-644A-7545EB3E179B}"/>
              </a:ext>
            </a:extLst>
          </p:cNvPr>
          <p:cNvPicPr>
            <a:picLocks noChangeAspect="1"/>
          </p:cNvPicPr>
          <p:nvPr/>
        </p:nvPicPr>
        <p:blipFill>
          <a:blip r:embed="rId7"/>
          <a:stretch>
            <a:fillRect/>
          </a:stretch>
        </p:blipFill>
        <p:spPr>
          <a:xfrm>
            <a:off x="1544135" y="1689521"/>
            <a:ext cx="3950439" cy="3222726"/>
          </a:xfrm>
          <a:prstGeom prst="rect">
            <a:avLst/>
          </a:prstGeom>
        </p:spPr>
      </p:pic>
      <p:sp>
        <p:nvSpPr>
          <p:cNvPr id="25" name="Rektangel 9">
            <a:extLst>
              <a:ext uri="{FF2B5EF4-FFF2-40B4-BE49-F238E27FC236}">
                <a16:creationId xmlns:a16="http://schemas.microsoft.com/office/drawing/2014/main" id="{F8D4E5B8-2E8C-20F2-19D3-5EB38422B088}"/>
              </a:ext>
            </a:extLst>
          </p:cNvPr>
          <p:cNvSpPr/>
          <p:nvPr/>
        </p:nvSpPr>
        <p:spPr>
          <a:xfrm>
            <a:off x="1929875" y="2166412"/>
            <a:ext cx="3188225" cy="2234738"/>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pic>
        <p:nvPicPr>
          <p:cNvPr id="8" name="Bildobjekt 7" descr="En bild som visar text, skärmbild, Graf, linje&#10;&#10;AI-genererat innehåll kan vara felaktigt.">
            <a:extLst>
              <a:ext uri="{FF2B5EF4-FFF2-40B4-BE49-F238E27FC236}">
                <a16:creationId xmlns:a16="http://schemas.microsoft.com/office/drawing/2014/main" id="{6C22B965-745B-C04E-5B9E-1D344EC8BA6B}"/>
              </a:ext>
            </a:extLst>
          </p:cNvPr>
          <p:cNvPicPr>
            <a:picLocks noChangeAspect="1"/>
          </p:cNvPicPr>
          <p:nvPr/>
        </p:nvPicPr>
        <p:blipFill>
          <a:blip r:embed="rId8"/>
          <a:stretch>
            <a:fillRect/>
          </a:stretch>
        </p:blipFill>
        <p:spPr>
          <a:xfrm>
            <a:off x="6094934" y="1759579"/>
            <a:ext cx="3950439" cy="3292876"/>
          </a:xfrm>
          <a:prstGeom prst="rect">
            <a:avLst/>
          </a:prstGeom>
        </p:spPr>
      </p:pic>
      <p:sp>
        <p:nvSpPr>
          <p:cNvPr id="27" name="textruta 12">
            <a:extLst>
              <a:ext uri="{FF2B5EF4-FFF2-40B4-BE49-F238E27FC236}">
                <a16:creationId xmlns:a16="http://schemas.microsoft.com/office/drawing/2014/main" id="{5AFC5E4B-8FB5-E232-AF37-79DAED91121E}"/>
              </a:ext>
            </a:extLst>
          </p:cNvPr>
          <p:cNvSpPr txBox="1"/>
          <p:nvPr/>
        </p:nvSpPr>
        <p:spPr>
          <a:xfrm>
            <a:off x="9569507" y="1630190"/>
            <a:ext cx="1517717" cy="369332"/>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none" spc="0" baseline="0">
                <a:solidFill>
                  <a:srgbClr val="000000"/>
                </a:solidFill>
                <a:uFillTx/>
                <a:latin typeface="Arial"/>
              </a:rPr>
              <a:t>Källa: Konjunkturinstitutet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900" b="0" i="0" u="none" strike="noStrike" kern="1200" cap="none" spc="0" baseline="0">
              <a:solidFill>
                <a:srgbClr val="000000"/>
              </a:solidFill>
              <a:uFillTx/>
              <a:latin typeface="Arial"/>
            </a:endParaRPr>
          </a:p>
        </p:txBody>
      </p:sp>
      <p:sp>
        <p:nvSpPr>
          <p:cNvPr id="24" name="Rektangel 9">
            <a:extLst>
              <a:ext uri="{FF2B5EF4-FFF2-40B4-BE49-F238E27FC236}">
                <a16:creationId xmlns:a16="http://schemas.microsoft.com/office/drawing/2014/main" id="{80193739-2EF1-5955-1AB3-7E1FE2E1F9AA}"/>
              </a:ext>
            </a:extLst>
          </p:cNvPr>
          <p:cNvSpPr/>
          <p:nvPr/>
        </p:nvSpPr>
        <p:spPr>
          <a:xfrm>
            <a:off x="6402666" y="2238681"/>
            <a:ext cx="3226356" cy="2301518"/>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sp>
        <p:nvSpPr>
          <p:cNvPr id="5" name="Platshållare för sidfot 4">
            <a:extLst>
              <a:ext uri="{FF2B5EF4-FFF2-40B4-BE49-F238E27FC236}">
                <a16:creationId xmlns:a16="http://schemas.microsoft.com/office/drawing/2014/main" id="{74C7BE6B-DF65-2BD9-D2D0-79BBBA9A6EA9}"/>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321432044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name="Slide3069">
    <p:bg>
      <p:bgPr>
        <a:solidFill>
          <a:schemeClr val="bg2">
            <a:lumMod val="90000"/>
          </a:schemeClr>
        </a:solidFill>
        <a:effectLst/>
      </p:bgPr>
    </p:bg>
    <p:spTree>
      <p:nvGrpSpPr>
        <p:cNvPr id="1" name=""/>
        <p:cNvGrpSpPr/>
        <p:nvPr/>
      </p:nvGrpSpPr>
      <p:grpSpPr>
        <a:xfrm>
          <a:off x="0" y="0"/>
          <a:ext cx="0" cy="0"/>
          <a:chOff x="0" y="0"/>
          <a:chExt cx="0" cy="0"/>
        </a:xfrm>
      </p:grpSpPr>
      <p:sp>
        <p:nvSpPr>
          <p:cNvPr id="2" name="Rubrik 5">
            <a:extLst>
              <a:ext uri="{FF2B5EF4-FFF2-40B4-BE49-F238E27FC236}">
                <a16:creationId xmlns:a16="http://schemas.microsoft.com/office/drawing/2014/main" id="{9401D534-6C2D-26D6-0640-4A78F101F09F}"/>
              </a:ext>
            </a:extLst>
          </p:cNvPr>
          <p:cNvSpPr txBox="1">
            <a:spLocks noGrp="1"/>
          </p:cNvSpPr>
          <p:nvPr>
            <p:ph type="title"/>
          </p:nvPr>
        </p:nvSpPr>
        <p:spPr>
          <a:xfrm>
            <a:off x="636044" y="593617"/>
            <a:ext cx="6869656" cy="1378744"/>
          </a:xfrm>
          <a:prstGeom prst="rect">
            <a:avLst/>
          </a:prstGeom>
          <a:noFill/>
          <a:ln>
            <a:noFill/>
          </a:ln>
        </p:spPr>
        <p:txBody>
          <a:bodyPr vert="horz" wrap="square" lIns="0" tIns="0" rIns="0" bIns="0" anchor="b" anchorCtr="0" compatLnSpc="1">
            <a:noAutofit/>
          </a:bodyPr>
          <a:lstStyle/>
          <a:p>
            <a:pPr lvl="0"/>
            <a:r>
              <a:rPr lang="sv-SE"/>
              <a:t>Konjunkturläget inom tillverkningsindustrin</a:t>
            </a:r>
          </a:p>
        </p:txBody>
      </p:sp>
      <p:sp>
        <p:nvSpPr>
          <p:cNvPr id="3" name="Platshållare för text 6">
            <a:extLst>
              <a:ext uri="{FF2B5EF4-FFF2-40B4-BE49-F238E27FC236}">
                <a16:creationId xmlns:a16="http://schemas.microsoft.com/office/drawing/2014/main" id="{4526687F-2662-5F53-1E9C-CC3FBACD3F74}"/>
              </a:ext>
            </a:extLst>
          </p:cNvPr>
          <p:cNvSpPr txBox="1">
            <a:spLocks noGrp="1"/>
          </p:cNvSpPr>
          <p:nvPr>
            <p:ph type="body" sz="quarter" idx="13"/>
          </p:nvPr>
        </p:nvSpPr>
        <p:spPr>
          <a:xfrm>
            <a:off x="636044" y="2224318"/>
            <a:ext cx="8408352" cy="3134181"/>
          </a:xfrm>
        </p:spPr>
        <p:txBody>
          <a:bodyPr/>
          <a:lstStyle/>
          <a:p>
            <a:r>
              <a:rPr lang="sv-SE" sz="2200">
                <a:cs typeface="Times New Roman" pitchFamily="18"/>
              </a:rPr>
              <a:t>Balanserat men svagt läge – stabil produktion men dämpad efterfrågan</a:t>
            </a:r>
          </a:p>
          <a:p>
            <a:r>
              <a:rPr lang="sv-SE" sz="2200">
                <a:cs typeface="Times New Roman" pitchFamily="18"/>
              </a:rPr>
              <a:t>Trög export, särskilt i Europa</a:t>
            </a:r>
          </a:p>
          <a:p>
            <a:r>
              <a:rPr lang="sv-SE" sz="2200">
                <a:cs typeface="Times New Roman" pitchFamily="18"/>
              </a:rPr>
              <a:t>Stämningsläge kring det normala</a:t>
            </a:r>
          </a:p>
          <a:p>
            <a:r>
              <a:rPr lang="sv-SE" sz="2200">
                <a:cs typeface="Times New Roman" pitchFamily="18"/>
              </a:rPr>
              <a:t>PMI runt 50 → svag expansion</a:t>
            </a:r>
          </a:p>
          <a:p>
            <a:r>
              <a:rPr lang="sv-SE" sz="2200">
                <a:cs typeface="Times New Roman" pitchFamily="18"/>
              </a:rPr>
              <a:t>Avtagande tillväxttakt och ökad försiktighet</a:t>
            </a:r>
          </a:p>
          <a:p>
            <a:r>
              <a:rPr lang="sv-SE" sz="2200">
                <a:cs typeface="Times New Roman" pitchFamily="18"/>
              </a:rPr>
              <a:t>Svag uppgång i orderingång och produktion</a:t>
            </a:r>
          </a:p>
          <a:p>
            <a:r>
              <a:rPr lang="sv-SE" sz="2200">
                <a:cs typeface="Times New Roman" pitchFamily="18"/>
              </a:rPr>
              <a:t>Gradvis återhämtning möjlig under 2026</a:t>
            </a:r>
          </a:p>
        </p:txBody>
      </p:sp>
      <p:grpSp>
        <p:nvGrpSpPr>
          <p:cNvPr id="5" name="Graphic 9">
            <a:extLst>
              <a:ext uri="{FF2B5EF4-FFF2-40B4-BE49-F238E27FC236}">
                <a16:creationId xmlns:a16="http://schemas.microsoft.com/office/drawing/2014/main" id="{8749B4B6-76EF-636B-DCAB-11BBDE408979}"/>
              </a:ext>
            </a:extLst>
          </p:cNvPr>
          <p:cNvGrpSpPr/>
          <p:nvPr/>
        </p:nvGrpSpPr>
        <p:grpSpPr>
          <a:xfrm>
            <a:off x="8092440" y="5240340"/>
            <a:ext cx="4099560" cy="1502231"/>
            <a:chOff x="7745343" y="4372733"/>
            <a:chExt cx="4457690" cy="1502231"/>
          </a:xfrm>
        </p:grpSpPr>
        <p:sp>
          <p:nvSpPr>
            <p:cNvPr id="6" name="Freeform: Shape 11">
              <a:extLst>
                <a:ext uri="{FF2B5EF4-FFF2-40B4-BE49-F238E27FC236}">
                  <a16:creationId xmlns:a16="http://schemas.microsoft.com/office/drawing/2014/main" id="{479EACC9-F43C-A73A-A2F9-9F799028D92E}"/>
                </a:ext>
              </a:extLst>
            </p:cNvPr>
            <p:cNvSpPr/>
            <p:nvPr/>
          </p:nvSpPr>
          <p:spPr>
            <a:xfrm rot="16200004">
              <a:off x="9226881" y="2898812"/>
              <a:ext cx="1502231" cy="4450073"/>
            </a:xfrm>
            <a:custGeom>
              <a:avLst/>
              <a:gdLst>
                <a:gd name="f0" fmla="val 10800000"/>
                <a:gd name="f1" fmla="val 5400000"/>
                <a:gd name="f2" fmla="val 180"/>
                <a:gd name="f3" fmla="val w"/>
                <a:gd name="f4" fmla="val h"/>
                <a:gd name="f5" fmla="val 0"/>
                <a:gd name="f6" fmla="val 1502233"/>
                <a:gd name="f7" fmla="val 4450077"/>
                <a:gd name="f8" fmla="val 936449"/>
                <a:gd name="f9" fmla="val 4450078"/>
                <a:gd name="f10" fmla="val 4298630"/>
                <a:gd name="f11" fmla="val 945022"/>
                <a:gd name="f12" fmla="val 4146230"/>
                <a:gd name="f13" fmla="val 967882"/>
                <a:gd name="f14" fmla="val 3996688"/>
                <a:gd name="f15" fmla="val 970739"/>
                <a:gd name="f16" fmla="val 3977638"/>
                <a:gd name="f17" fmla="val 974549"/>
                <a:gd name="f18" fmla="val 3959541"/>
                <a:gd name="f19" fmla="val 977407"/>
                <a:gd name="f20" fmla="val 3940491"/>
                <a:gd name="f21" fmla="val 981217"/>
                <a:gd name="f22" fmla="val 3921441"/>
                <a:gd name="f23" fmla="val 984074"/>
                <a:gd name="f24" fmla="val 3903343"/>
                <a:gd name="f25" fmla="val 988837"/>
                <a:gd name="f26" fmla="val 3884293"/>
                <a:gd name="f27" fmla="val 1002172"/>
                <a:gd name="f28" fmla="val 3829048"/>
                <a:gd name="f29" fmla="val 1017412"/>
                <a:gd name="f30" fmla="val 3773803"/>
                <a:gd name="f31" fmla="val 1039319"/>
                <a:gd name="f32" fmla="val 3701413"/>
                <a:gd name="f33" fmla="val 1065989"/>
                <a:gd name="f34" fmla="val 3629976"/>
                <a:gd name="f35" fmla="val 1098374"/>
                <a:gd name="f36" fmla="val 3561396"/>
                <a:gd name="f37" fmla="val 1130759"/>
                <a:gd name="f38" fmla="val 3492816"/>
                <a:gd name="f39" fmla="val 1169812"/>
                <a:gd name="f40" fmla="val 3427093"/>
                <a:gd name="f41" fmla="val 1211722"/>
                <a:gd name="f42" fmla="val 3364229"/>
                <a:gd name="f43" fmla="val 1227914"/>
                <a:gd name="f44" fmla="val 3340416"/>
                <a:gd name="f45" fmla="val 1244107"/>
                <a:gd name="f46" fmla="val 3317556"/>
                <a:gd name="f47" fmla="val 1255537"/>
                <a:gd name="f48" fmla="val 3302316"/>
                <a:gd name="f49" fmla="val 1266014"/>
                <a:gd name="f50" fmla="val 3286123"/>
                <a:gd name="f51" fmla="val 1277444"/>
                <a:gd name="f52" fmla="val 3271836"/>
                <a:gd name="f53" fmla="val 1346024"/>
                <a:gd name="f54" fmla="val 3181349"/>
                <a:gd name="f55" fmla="val 1391744"/>
                <a:gd name="f56" fmla="val 3120389"/>
                <a:gd name="f57" fmla="val 1434607"/>
                <a:gd name="f58" fmla="val 3057524"/>
                <a:gd name="f59" fmla="val 1466039"/>
                <a:gd name="f60" fmla="val 2988944"/>
                <a:gd name="f61" fmla="val 1481279"/>
                <a:gd name="f62" fmla="val 2954654"/>
                <a:gd name="f63" fmla="val 1492709"/>
                <a:gd name="f64" fmla="val 2917506"/>
                <a:gd name="f65" fmla="val 1498424"/>
                <a:gd name="f66" fmla="val 2880359"/>
                <a:gd name="f67" fmla="val 1501282"/>
                <a:gd name="f68" fmla="val 2861309"/>
                <a:gd name="f69" fmla="val 1502234"/>
                <a:gd name="f70" fmla="val 2842259"/>
                <a:gd name="f71" fmla="val 2823209"/>
                <a:gd name="f72" fmla="val 1500329"/>
                <a:gd name="f73" fmla="val 2794634"/>
                <a:gd name="f74" fmla="val 1499377"/>
                <a:gd name="f75" fmla="val 2785109"/>
                <a:gd name="f76" fmla="val 1497471"/>
                <a:gd name="f77" fmla="val 2775584"/>
                <a:gd name="f78" fmla="val 1495566"/>
                <a:gd name="f79" fmla="val 2767011"/>
                <a:gd name="f80" fmla="val 1487946"/>
                <a:gd name="f81" fmla="val 2729864"/>
                <a:gd name="f82" fmla="val 1473659"/>
                <a:gd name="f83" fmla="val 2694621"/>
                <a:gd name="f84" fmla="val 1453657"/>
                <a:gd name="f85" fmla="val 2661284"/>
                <a:gd name="f86" fmla="val 2628899"/>
                <a:gd name="f87" fmla="val 1409842"/>
                <a:gd name="f88" fmla="val 2599371"/>
                <a:gd name="f89" fmla="val 1383172"/>
                <a:gd name="f90" fmla="val 2572701"/>
                <a:gd name="f91" fmla="val 1328879"/>
                <a:gd name="f92" fmla="val 2519361"/>
                <a:gd name="f93" fmla="val 1265062"/>
                <a:gd name="f94" fmla="val 2476499"/>
                <a:gd name="f95" fmla="val 1197434"/>
                <a:gd name="f96" fmla="val 2443161"/>
                <a:gd name="f97" fmla="val 1129807"/>
                <a:gd name="f98" fmla="val 2409824"/>
                <a:gd name="f99" fmla="val 1057417"/>
                <a:gd name="f100" fmla="val 2383154"/>
                <a:gd name="f101" fmla="val 2366009"/>
                <a:gd name="f102" fmla="val 909779"/>
                <a:gd name="f103" fmla="val 2349816"/>
                <a:gd name="f104" fmla="val 833580"/>
                <a:gd name="f105" fmla="val 2342196"/>
                <a:gd name="f106" fmla="val 758332"/>
                <a:gd name="f107" fmla="val 2348864"/>
                <a:gd name="f108" fmla="val 683085"/>
                <a:gd name="f109" fmla="val 2355531"/>
                <a:gd name="f110" fmla="val 607837"/>
                <a:gd name="f111" fmla="val 2374581"/>
                <a:gd name="f112" fmla="val 541162"/>
                <a:gd name="f113" fmla="val 473535"/>
                <a:gd name="f114" fmla="val 2445067"/>
                <a:gd name="f115" fmla="val 414480"/>
                <a:gd name="f116" fmla="val 2494596"/>
                <a:gd name="f117" fmla="val 367808"/>
                <a:gd name="f118" fmla="val 2554604"/>
                <a:gd name="f119" fmla="val 343995"/>
                <a:gd name="f120" fmla="val 2584131"/>
                <a:gd name="f121" fmla="val 324945"/>
                <a:gd name="f122" fmla="val 2617469"/>
                <a:gd name="f123" fmla="val 309705"/>
                <a:gd name="f124" fmla="val 2651759"/>
                <a:gd name="f125" fmla="val 293513"/>
                <a:gd name="f126" fmla="val 2686049"/>
                <a:gd name="f127" fmla="val 283988"/>
                <a:gd name="f128" fmla="val 2723196"/>
                <a:gd name="f129" fmla="val 278273"/>
                <a:gd name="f130" fmla="val 2760344"/>
                <a:gd name="f131" fmla="val 272558"/>
                <a:gd name="f132" fmla="val 2797491"/>
                <a:gd name="f133" fmla="val 2836544"/>
                <a:gd name="f134" fmla="val 280178"/>
                <a:gd name="f135" fmla="val 2873691"/>
                <a:gd name="f136" fmla="val 286845"/>
                <a:gd name="f137" fmla="val 2910839"/>
                <a:gd name="f138" fmla="val 301133"/>
                <a:gd name="f139" fmla="val 2947034"/>
                <a:gd name="f140" fmla="val 319230"/>
                <a:gd name="f141" fmla="val 2980371"/>
                <a:gd name="f142" fmla="val 356378"/>
                <a:gd name="f143" fmla="val 3047046"/>
                <a:gd name="f144" fmla="val 412575"/>
                <a:gd name="f145" fmla="val 3102291"/>
                <a:gd name="f146" fmla="val 480202"/>
                <a:gd name="f147" fmla="val 3136581"/>
                <a:gd name="f148" fmla="val 497347"/>
                <a:gd name="f149" fmla="val 3145154"/>
                <a:gd name="f150" fmla="val 514492"/>
                <a:gd name="f151" fmla="val 3151821"/>
                <a:gd name="f152" fmla="val 532590"/>
                <a:gd name="f153" fmla="val 3157536"/>
                <a:gd name="f154" fmla="val 550687"/>
                <a:gd name="f155" fmla="val 3163251"/>
                <a:gd name="f156" fmla="val 569737"/>
                <a:gd name="f157" fmla="val 3167061"/>
                <a:gd name="f158" fmla="val 587835"/>
                <a:gd name="f159" fmla="val 3168966"/>
                <a:gd name="f160" fmla="val 625935"/>
                <a:gd name="f161" fmla="val 3172776"/>
                <a:gd name="f162" fmla="val 664035"/>
                <a:gd name="f163" fmla="val 700230"/>
                <a:gd name="f164" fmla="val 3156583"/>
                <a:gd name="f165" fmla="val 772620"/>
                <a:gd name="f166" fmla="val 3132771"/>
                <a:gd name="f167" fmla="val 3081336"/>
                <a:gd name="f168" fmla="val 873585"/>
                <a:gd name="f169" fmla="val 3016566"/>
                <a:gd name="f170" fmla="val 893587"/>
                <a:gd name="f171" fmla="val 2984181"/>
                <a:gd name="f172" fmla="val 2949891"/>
                <a:gd name="f173" fmla="val 921210"/>
                <a:gd name="f174" fmla="val 2913696"/>
                <a:gd name="f175" fmla="val 932639"/>
                <a:gd name="f176" fmla="val 2877501"/>
                <a:gd name="f177" fmla="val 938354"/>
                <a:gd name="f178" fmla="val 2839401"/>
                <a:gd name="f179" fmla="val 940260"/>
                <a:gd name="f180" fmla="val 2802254"/>
                <a:gd name="f181" fmla="val 943117"/>
                <a:gd name="f182" fmla="val 2726054"/>
                <a:gd name="f183" fmla="val 925020"/>
                <a:gd name="f184" fmla="val 2650806"/>
                <a:gd name="f185" fmla="val 894540"/>
                <a:gd name="f186" fmla="val 2581274"/>
                <a:gd name="f187" fmla="val 865012"/>
                <a:gd name="f188" fmla="val 2511741"/>
                <a:gd name="f189" fmla="val 821197"/>
                <a:gd name="f190" fmla="val 2447924"/>
                <a:gd name="f191" fmla="val 773572"/>
                <a:gd name="f192" fmla="val 2389821"/>
                <a:gd name="f193" fmla="val 724995"/>
                <a:gd name="f194" fmla="val 2331719"/>
                <a:gd name="f195" fmla="val 669750"/>
                <a:gd name="f196" fmla="val 2279332"/>
                <a:gd name="f197" fmla="val 611647"/>
                <a:gd name="f198" fmla="val 2230754"/>
                <a:gd name="f199" fmla="val 553545"/>
                <a:gd name="f200" fmla="val 2182177"/>
                <a:gd name="f201" fmla="val 493537"/>
                <a:gd name="f202" fmla="val 2135504"/>
                <a:gd name="f203" fmla="val 433530"/>
                <a:gd name="f204" fmla="val 2088832"/>
                <a:gd name="f205" fmla="val 373523"/>
                <a:gd name="f206" fmla="val 2042159"/>
                <a:gd name="f207" fmla="val 314468"/>
                <a:gd name="f208" fmla="val 1994534"/>
                <a:gd name="f209" fmla="val 259223"/>
                <a:gd name="f210" fmla="val 1942147"/>
                <a:gd name="f211" fmla="val 203978"/>
                <a:gd name="f212" fmla="val 1889759"/>
                <a:gd name="f213" fmla="val 153495"/>
                <a:gd name="f214" fmla="val 1833562"/>
                <a:gd name="f215" fmla="val 110633"/>
                <a:gd name="f216" fmla="val 1770697"/>
                <a:gd name="f217" fmla="val 67770"/>
                <a:gd name="f218" fmla="val 1707832"/>
                <a:gd name="f219" fmla="val 34433"/>
                <a:gd name="f220" fmla="val 1639252"/>
                <a:gd name="f221" fmla="val 15383"/>
                <a:gd name="f222" fmla="val 1564957"/>
                <a:gd name="f223" fmla="val 5858"/>
                <a:gd name="f224" fmla="val 1528762"/>
                <a:gd name="f225" fmla="val 1095"/>
                <a:gd name="f226" fmla="val 1490662"/>
                <a:gd name="f227" fmla="val 143"/>
                <a:gd name="f228" fmla="val 1452562"/>
                <a:gd name="f229" fmla="val -810"/>
                <a:gd name="f230" fmla="val 1414462"/>
                <a:gd name="f231" fmla="val 3000"/>
                <a:gd name="f232" fmla="val 1376362"/>
                <a:gd name="f233" fmla="val 11573"/>
                <a:gd name="f234" fmla="val 1339214"/>
                <a:gd name="f235" fmla="val 27765"/>
                <a:gd name="f236" fmla="val 1264919"/>
                <a:gd name="f237" fmla="val 60150"/>
                <a:gd name="f238" fmla="val 1194434"/>
                <a:gd name="f239" fmla="val 104918"/>
                <a:gd name="f240" fmla="val 1133474"/>
                <a:gd name="f241" fmla="val 150638"/>
                <a:gd name="f242" fmla="val 1072515"/>
                <a:gd name="f243" fmla="val 209693"/>
                <a:gd name="f244" fmla="val 1022032"/>
                <a:gd name="f245" fmla="val 988695"/>
                <a:gd name="f246" fmla="val 346853"/>
                <a:gd name="f247" fmla="val 955357"/>
                <a:gd name="f248" fmla="val 423052"/>
                <a:gd name="f249" fmla="val 940117"/>
                <a:gd name="f250" fmla="val 499252"/>
                <a:gd name="f251" fmla="val 942975"/>
                <a:gd name="f252" fmla="val 574500"/>
                <a:gd name="f253" fmla="val 945832"/>
                <a:gd name="f254" fmla="val 650700"/>
                <a:gd name="f255" fmla="val 968692"/>
                <a:gd name="f256" fmla="val 712612"/>
                <a:gd name="f257" fmla="val 1012507"/>
                <a:gd name="f258" fmla="val 798337"/>
                <a:gd name="f259" fmla="val 1071562"/>
                <a:gd name="f260" fmla="val 859297"/>
                <a:gd name="f261" fmla="val 1165859"/>
                <a:gd name="f262" fmla="val 874537"/>
                <a:gd name="f263" fmla="val 1268729"/>
                <a:gd name="f264" fmla="val 878347"/>
                <a:gd name="f265" fmla="val 1294447"/>
                <a:gd name="f266" fmla="val 879300"/>
                <a:gd name="f267" fmla="val 1320164"/>
                <a:gd name="f268" fmla="val 876442"/>
                <a:gd name="f269" fmla="val 1345882"/>
                <a:gd name="f270" fmla="val 1371599"/>
                <a:gd name="f271" fmla="val 868822"/>
                <a:gd name="f272" fmla="val 1397317"/>
                <a:gd name="f273" fmla="val 1422082"/>
                <a:gd name="f274" fmla="val 857392"/>
                <a:gd name="f275" fmla="val 1427797"/>
                <a:gd name="f276" fmla="val 855487"/>
                <a:gd name="f277" fmla="val 1434464"/>
                <a:gd name="f278" fmla="val 852630"/>
                <a:gd name="f279" fmla="val 1440179"/>
                <a:gd name="f280" fmla="val 849772"/>
                <a:gd name="f281" fmla="val 1445894"/>
                <a:gd name="f282" fmla="val 847867"/>
                <a:gd name="f283" fmla="val 845010"/>
                <a:gd name="f284" fmla="val 1458277"/>
                <a:gd name="f285" fmla="val 839295"/>
                <a:gd name="f286" fmla="val 1469707"/>
                <a:gd name="f287" fmla="val 832627"/>
                <a:gd name="f288" fmla="val 1481137"/>
                <a:gd name="f289" fmla="val 825960"/>
                <a:gd name="f290" fmla="val 1492567"/>
                <a:gd name="f291" fmla="val 819292"/>
                <a:gd name="f292" fmla="val 1503997"/>
                <a:gd name="f293" fmla="val 810720"/>
                <a:gd name="f294" fmla="val 1513522"/>
                <a:gd name="f295" fmla="val 803100"/>
                <a:gd name="f296" fmla="val 1523999"/>
                <a:gd name="f297" fmla="val 794527"/>
                <a:gd name="f298" fmla="val 1533524"/>
                <a:gd name="f299" fmla="val 785955"/>
                <a:gd name="f300" fmla="val 1544002"/>
                <a:gd name="f301" fmla="val 776430"/>
                <a:gd name="f302" fmla="val 1552574"/>
                <a:gd name="f303" fmla="val 767857"/>
                <a:gd name="f304" fmla="val 1562099"/>
                <a:gd name="f305" fmla="val 757380"/>
                <a:gd name="f306" fmla="val 1569719"/>
                <a:gd name="f307" fmla="val 746902"/>
                <a:gd name="f308" fmla="val 1578292"/>
                <a:gd name="f309" fmla="val 736425"/>
                <a:gd name="f310" fmla="val 1585912"/>
                <a:gd name="f311" fmla="val 725947"/>
                <a:gd name="f312" fmla="val 1593532"/>
                <a:gd name="f313" fmla="val 714517"/>
                <a:gd name="f314" fmla="val 1600199"/>
                <a:gd name="f315" fmla="val 703087"/>
                <a:gd name="f316" fmla="val 1606867"/>
                <a:gd name="f317" fmla="val 691657"/>
                <a:gd name="f318" fmla="val 1612582"/>
                <a:gd name="f319" fmla="val 680227"/>
                <a:gd name="f320" fmla="val 1617344"/>
                <a:gd name="f321" fmla="val 667845"/>
                <a:gd name="f322" fmla="val 1622107"/>
                <a:gd name="f323" fmla="val 656415"/>
                <a:gd name="f324" fmla="val 1626869"/>
                <a:gd name="f325" fmla="val 643080"/>
                <a:gd name="f326" fmla="val 1629727"/>
                <a:gd name="f327" fmla="val 630697"/>
                <a:gd name="f328" fmla="val 1633537"/>
                <a:gd name="f329" fmla="val 617362"/>
                <a:gd name="f330" fmla="val 1634489"/>
                <a:gd name="f331" fmla="val 604980"/>
                <a:gd name="f332" fmla="val 1637347"/>
                <a:gd name="f333" fmla="val 598312"/>
                <a:gd name="f334" fmla="val 1638299"/>
                <a:gd name="f335" fmla="val 591645"/>
                <a:gd name="f336" fmla="val 585930"/>
                <a:gd name="f337" fmla="val 566880"/>
                <a:gd name="f338" fmla="val 1640204"/>
                <a:gd name="f339" fmla="val 547830"/>
                <a:gd name="f340" fmla="val 534495"/>
                <a:gd name="f341" fmla="val 528780"/>
                <a:gd name="f342" fmla="val 516397"/>
                <a:gd name="f343" fmla="val 503062"/>
                <a:gd name="f344" fmla="val 490680"/>
                <a:gd name="f345" fmla="val 1628774"/>
                <a:gd name="f346" fmla="val 441150"/>
                <a:gd name="f347" fmla="val 1614487"/>
                <a:gd name="f348" fmla="val 394477"/>
                <a:gd name="f349" fmla="val 1589722"/>
                <a:gd name="f350" fmla="val 354473"/>
                <a:gd name="f351" fmla="val 1556384"/>
                <a:gd name="f352" fmla="val 1523047"/>
                <a:gd name="f353" fmla="val 281130"/>
                <a:gd name="f354" fmla="val 1483042"/>
                <a:gd name="f355" fmla="val 255413"/>
                <a:gd name="f356" fmla="val 1437322"/>
                <a:gd name="f357" fmla="val 229695"/>
                <a:gd name="f358" fmla="val 1392554"/>
                <a:gd name="f359" fmla="val 213503"/>
                <a:gd name="f360" fmla="val 1342072"/>
                <a:gd name="f361" fmla="val 205883"/>
                <a:gd name="f362" fmla="val 1290637"/>
                <a:gd name="f363" fmla="val 198263"/>
                <a:gd name="f364" fmla="val 1239202"/>
                <a:gd name="f365" fmla="val 197310"/>
                <a:gd name="f366" fmla="val 1186815"/>
                <a:gd name="f367" fmla="val 1135379"/>
                <a:gd name="f368" fmla="val 216360"/>
                <a:gd name="f369" fmla="val 1032510"/>
                <a:gd name="f370" fmla="val 254460"/>
                <a:gd name="f371" fmla="val 932497"/>
                <a:gd name="f372" fmla="val 308753"/>
                <a:gd name="f373" fmla="val 844867"/>
                <a:gd name="f374" fmla="val 363998"/>
                <a:gd name="f375" fmla="val 757237"/>
                <a:gd name="f376" fmla="val 421147"/>
                <a:gd name="f377" fmla="val 669607"/>
                <a:gd name="f378" fmla="val 477345"/>
                <a:gd name="f379" fmla="val 582930"/>
                <a:gd name="f380" fmla="val 621172"/>
                <a:gd name="f381" fmla="val 361950"/>
                <a:gd name="f382" fmla="val 644032"/>
                <a:gd name="f383" fmla="val 327660"/>
                <a:gd name="f384" fmla="val 689752"/>
                <a:gd name="f385" fmla="val 258127"/>
                <a:gd name="f386" fmla="val 781192"/>
                <a:gd name="f387" fmla="val 119062"/>
                <a:gd name="f388" fmla="+- 0 0 -90"/>
                <a:gd name="f389" fmla="*/ f3 1 1502233"/>
                <a:gd name="f390" fmla="*/ f4 1 4450077"/>
                <a:gd name="f391" fmla="val f5"/>
                <a:gd name="f392" fmla="val f6"/>
                <a:gd name="f393" fmla="val f7"/>
                <a:gd name="f394" fmla="*/ f388 f0 1"/>
                <a:gd name="f395" fmla="+- f393 0 f391"/>
                <a:gd name="f396" fmla="+- f392 0 f391"/>
                <a:gd name="f397" fmla="*/ f394 1 f2"/>
                <a:gd name="f398" fmla="*/ f396 1 1502233"/>
                <a:gd name="f399" fmla="*/ f395 1 4450077"/>
                <a:gd name="f400" fmla="*/ 936449 f396 1"/>
                <a:gd name="f401" fmla="*/ 4450078 f395 1"/>
                <a:gd name="f402" fmla="*/ 967882 f396 1"/>
                <a:gd name="f403" fmla="*/ 3996688 f395 1"/>
                <a:gd name="f404" fmla="*/ 977407 f396 1"/>
                <a:gd name="f405" fmla="*/ 3940491 f395 1"/>
                <a:gd name="f406" fmla="*/ 988837 f396 1"/>
                <a:gd name="f407" fmla="*/ 3884293 f395 1"/>
                <a:gd name="f408" fmla="*/ 1002172 f396 1"/>
                <a:gd name="f409" fmla="*/ 3829048 f395 1"/>
                <a:gd name="f410" fmla="*/ 1017412 f396 1"/>
                <a:gd name="f411" fmla="*/ 3773803 f395 1"/>
                <a:gd name="f412" fmla="*/ 1098374 f396 1"/>
                <a:gd name="f413" fmla="*/ 3561396 f395 1"/>
                <a:gd name="f414" fmla="*/ 1211722 f396 1"/>
                <a:gd name="f415" fmla="*/ 3364229 f395 1"/>
                <a:gd name="f416" fmla="*/ 1227914 f396 1"/>
                <a:gd name="f417" fmla="*/ 3340416 f395 1"/>
                <a:gd name="f418" fmla="*/ 1244107 f396 1"/>
                <a:gd name="f419" fmla="*/ 3317556 f395 1"/>
                <a:gd name="f420" fmla="*/ 1277444 f396 1"/>
                <a:gd name="f421" fmla="*/ 3271836 f395 1"/>
                <a:gd name="f422" fmla="*/ 1346024 f396 1"/>
                <a:gd name="f423" fmla="*/ 3181349 f395 1"/>
                <a:gd name="f424" fmla="*/ 1466039 f396 1"/>
                <a:gd name="f425" fmla="*/ 2988944 f395 1"/>
                <a:gd name="f426" fmla="*/ 1498424 f396 1"/>
                <a:gd name="f427" fmla="*/ 2880359 f395 1"/>
                <a:gd name="f428" fmla="*/ 1502234 f396 1"/>
                <a:gd name="f429" fmla="*/ 2823209 f395 1"/>
                <a:gd name="f430" fmla="*/ 1500329 f396 1"/>
                <a:gd name="f431" fmla="*/ 2794634 f395 1"/>
                <a:gd name="f432" fmla="*/ 1495566 f396 1"/>
                <a:gd name="f433" fmla="*/ 2767011 f395 1"/>
                <a:gd name="f434" fmla="*/ 1453657 f396 1"/>
                <a:gd name="f435" fmla="*/ 2661284 f395 1"/>
                <a:gd name="f436" fmla="*/ 1383172 f396 1"/>
                <a:gd name="f437" fmla="*/ 2572701 f395 1"/>
                <a:gd name="f438" fmla="*/ 1197434 f396 1"/>
                <a:gd name="f439" fmla="*/ 2443161 f395 1"/>
                <a:gd name="f440" fmla="*/ 984074 f396 1"/>
                <a:gd name="f441" fmla="*/ 2366009 f395 1"/>
                <a:gd name="f442" fmla="*/ 758332 f396 1"/>
                <a:gd name="f443" fmla="*/ 2348864 f395 1"/>
                <a:gd name="f444" fmla="*/ 541162 f396 1"/>
                <a:gd name="f445" fmla="*/ 2409824 f395 1"/>
                <a:gd name="f446" fmla="*/ 367808 f396 1"/>
                <a:gd name="f447" fmla="*/ 2554604 f395 1"/>
                <a:gd name="f448" fmla="*/ 309705 f396 1"/>
                <a:gd name="f449" fmla="*/ 2651759 f395 1"/>
                <a:gd name="f450" fmla="*/ 278273 f396 1"/>
                <a:gd name="f451" fmla="*/ 2760344 f395 1"/>
                <a:gd name="f452" fmla="*/ 280178 f396 1"/>
                <a:gd name="f453" fmla="*/ 2873691 f395 1"/>
                <a:gd name="f454" fmla="*/ 319230 f396 1"/>
                <a:gd name="f455" fmla="*/ 2980371 f395 1"/>
                <a:gd name="f456" fmla="*/ 480202 f396 1"/>
                <a:gd name="f457" fmla="*/ 3136581 f395 1"/>
                <a:gd name="f458" fmla="*/ 532590 f396 1"/>
                <a:gd name="f459" fmla="*/ 3157536 f395 1"/>
                <a:gd name="f460" fmla="*/ 587835 f396 1"/>
                <a:gd name="f461" fmla="*/ 3168966 f395 1"/>
                <a:gd name="f462" fmla="*/ 700230 f396 1"/>
                <a:gd name="f463" fmla="*/ 3156583 f395 1"/>
                <a:gd name="f464" fmla="*/ 873585 f396 1"/>
                <a:gd name="f465" fmla="*/ 3016566 f395 1"/>
                <a:gd name="f466" fmla="*/ 921210 f396 1"/>
                <a:gd name="f467" fmla="*/ 2913696 f395 1"/>
                <a:gd name="f468" fmla="*/ 940260 f396 1"/>
                <a:gd name="f469" fmla="*/ 2802254 f395 1"/>
                <a:gd name="f470" fmla="*/ 894540 f396 1"/>
                <a:gd name="f471" fmla="*/ 2581274 f395 1"/>
                <a:gd name="f472" fmla="*/ 773572 f396 1"/>
                <a:gd name="f473" fmla="*/ 2389821 f395 1"/>
                <a:gd name="f474" fmla="*/ 611647 f396 1"/>
                <a:gd name="f475" fmla="*/ 2230754 f395 1"/>
                <a:gd name="f476" fmla="*/ 433530 f396 1"/>
                <a:gd name="f477" fmla="*/ 2088832 f395 1"/>
                <a:gd name="f478" fmla="*/ 259223 f396 1"/>
                <a:gd name="f479" fmla="*/ 1942147 f395 1"/>
                <a:gd name="f480" fmla="*/ 110633 f396 1"/>
                <a:gd name="f481" fmla="*/ 1770697 f395 1"/>
                <a:gd name="f482" fmla="*/ 15383 f396 1"/>
                <a:gd name="f483" fmla="*/ 1564957 f395 1"/>
                <a:gd name="f484" fmla="*/ 143 f396 1"/>
                <a:gd name="f485" fmla="*/ 1452562 f395 1"/>
                <a:gd name="f486" fmla="*/ 11573 f396 1"/>
                <a:gd name="f487" fmla="*/ 1339214 f395 1"/>
                <a:gd name="f488" fmla="*/ 104918 f396 1"/>
                <a:gd name="f489" fmla="*/ 1133474 f395 1"/>
                <a:gd name="f490" fmla="*/ 988695 f395 1"/>
                <a:gd name="f491" fmla="*/ 499252 f396 1"/>
                <a:gd name="f492" fmla="*/ 942975 f395 1"/>
                <a:gd name="f493" fmla="*/ 712612 f396 1"/>
                <a:gd name="f494" fmla="*/ 1012507 f395 1"/>
                <a:gd name="f495" fmla="*/ 874537 f396 1"/>
                <a:gd name="f496" fmla="*/ 1268729 f395 1"/>
                <a:gd name="f497" fmla="*/ 876442 f396 1"/>
                <a:gd name="f498" fmla="*/ 1345882 f395 1"/>
                <a:gd name="f499" fmla="*/ 859297 f396 1"/>
                <a:gd name="f500" fmla="*/ 1422082 f395 1"/>
                <a:gd name="f501" fmla="*/ 852630 f396 1"/>
                <a:gd name="f502" fmla="*/ 1440179 f395 1"/>
                <a:gd name="f503" fmla="*/ 845010 f396 1"/>
                <a:gd name="f504" fmla="*/ 1458277 f395 1"/>
                <a:gd name="f505" fmla="*/ 825960 f396 1"/>
                <a:gd name="f506" fmla="*/ 1492567 f395 1"/>
                <a:gd name="f507" fmla="*/ 803100 f396 1"/>
                <a:gd name="f508" fmla="*/ 1523999 f395 1"/>
                <a:gd name="f509" fmla="*/ 776430 f396 1"/>
                <a:gd name="f510" fmla="*/ 1552574 f395 1"/>
                <a:gd name="f511" fmla="*/ 746902 f396 1"/>
                <a:gd name="f512" fmla="*/ 1578292 f395 1"/>
                <a:gd name="f513" fmla="*/ 714517 f396 1"/>
                <a:gd name="f514" fmla="*/ 1600199 f395 1"/>
                <a:gd name="f515" fmla="*/ 680227 f396 1"/>
                <a:gd name="f516" fmla="*/ 1617344 f395 1"/>
                <a:gd name="f517" fmla="*/ 643080 f396 1"/>
                <a:gd name="f518" fmla="*/ 1629727 f395 1"/>
                <a:gd name="f519" fmla="*/ 604980 f396 1"/>
                <a:gd name="f520" fmla="*/ 1637347 f395 1"/>
                <a:gd name="f521" fmla="*/ 585930 f396 1"/>
                <a:gd name="f522" fmla="*/ 1639252 f395 1"/>
                <a:gd name="f523" fmla="*/ 566880 f396 1"/>
                <a:gd name="f524" fmla="*/ 1640204 f395 1"/>
                <a:gd name="f525" fmla="*/ 547830 f396 1"/>
                <a:gd name="f526" fmla="*/ 528780 f396 1"/>
                <a:gd name="f527" fmla="*/ 490680 f396 1"/>
                <a:gd name="f528" fmla="*/ 1628774 f395 1"/>
                <a:gd name="f529" fmla="*/ 354473 f396 1"/>
                <a:gd name="f530" fmla="*/ 1556384 f395 1"/>
                <a:gd name="f531" fmla="*/ 255413 f396 1"/>
                <a:gd name="f532" fmla="*/ 1437322 f395 1"/>
                <a:gd name="f533" fmla="*/ 205883 f396 1"/>
                <a:gd name="f534" fmla="*/ 1290637 f395 1"/>
                <a:gd name="f535" fmla="*/ 203978 f396 1"/>
                <a:gd name="f536" fmla="*/ 1135379 f395 1"/>
                <a:gd name="f537" fmla="*/ 308753 f396 1"/>
                <a:gd name="f538" fmla="*/ 844867 f395 1"/>
                <a:gd name="f539" fmla="*/ 477345 f396 1"/>
                <a:gd name="f540" fmla="*/ 582930 f395 1"/>
                <a:gd name="f541" fmla="*/ 621172 f396 1"/>
                <a:gd name="f542" fmla="*/ 361950 f395 1"/>
                <a:gd name="f543" fmla="*/ 644032 f396 1"/>
                <a:gd name="f544" fmla="*/ 327660 f395 1"/>
                <a:gd name="f545" fmla="*/ 689752 f396 1"/>
                <a:gd name="f546" fmla="*/ 258127 f395 1"/>
                <a:gd name="f547" fmla="*/ 781192 f396 1"/>
                <a:gd name="f548" fmla="*/ 119062 f395 1"/>
                <a:gd name="f549" fmla="*/ 0 f395 1"/>
                <a:gd name="f550" fmla="+- f397 0 f1"/>
                <a:gd name="f551" fmla="*/ f400 1 1502233"/>
                <a:gd name="f552" fmla="*/ f401 1 4450077"/>
                <a:gd name="f553" fmla="*/ f402 1 1502233"/>
                <a:gd name="f554" fmla="*/ f403 1 4450077"/>
                <a:gd name="f555" fmla="*/ f404 1 1502233"/>
                <a:gd name="f556" fmla="*/ f405 1 4450077"/>
                <a:gd name="f557" fmla="*/ f406 1 1502233"/>
                <a:gd name="f558" fmla="*/ f407 1 4450077"/>
                <a:gd name="f559" fmla="*/ f408 1 1502233"/>
                <a:gd name="f560" fmla="*/ f409 1 4450077"/>
                <a:gd name="f561" fmla="*/ f410 1 1502233"/>
                <a:gd name="f562" fmla="*/ f411 1 4450077"/>
                <a:gd name="f563" fmla="*/ f412 1 1502233"/>
                <a:gd name="f564" fmla="*/ f413 1 4450077"/>
                <a:gd name="f565" fmla="*/ f414 1 1502233"/>
                <a:gd name="f566" fmla="*/ f415 1 4450077"/>
                <a:gd name="f567" fmla="*/ f416 1 1502233"/>
                <a:gd name="f568" fmla="*/ f417 1 4450077"/>
                <a:gd name="f569" fmla="*/ f418 1 1502233"/>
                <a:gd name="f570" fmla="*/ f419 1 4450077"/>
                <a:gd name="f571" fmla="*/ f420 1 1502233"/>
                <a:gd name="f572" fmla="*/ f421 1 4450077"/>
                <a:gd name="f573" fmla="*/ f422 1 1502233"/>
                <a:gd name="f574" fmla="*/ f423 1 4450077"/>
                <a:gd name="f575" fmla="*/ f424 1 1502233"/>
                <a:gd name="f576" fmla="*/ f425 1 4450077"/>
                <a:gd name="f577" fmla="*/ f426 1 1502233"/>
                <a:gd name="f578" fmla="*/ f427 1 4450077"/>
                <a:gd name="f579" fmla="*/ f428 1 1502233"/>
                <a:gd name="f580" fmla="*/ f429 1 4450077"/>
                <a:gd name="f581" fmla="*/ f430 1 1502233"/>
                <a:gd name="f582" fmla="*/ f431 1 4450077"/>
                <a:gd name="f583" fmla="*/ f432 1 1502233"/>
                <a:gd name="f584" fmla="*/ f433 1 4450077"/>
                <a:gd name="f585" fmla="*/ f434 1 1502233"/>
                <a:gd name="f586" fmla="*/ f435 1 4450077"/>
                <a:gd name="f587" fmla="*/ f436 1 1502233"/>
                <a:gd name="f588" fmla="*/ f437 1 4450077"/>
                <a:gd name="f589" fmla="*/ f438 1 1502233"/>
                <a:gd name="f590" fmla="*/ f439 1 4450077"/>
                <a:gd name="f591" fmla="*/ f440 1 1502233"/>
                <a:gd name="f592" fmla="*/ f441 1 4450077"/>
                <a:gd name="f593" fmla="*/ f442 1 1502233"/>
                <a:gd name="f594" fmla="*/ f443 1 4450077"/>
                <a:gd name="f595" fmla="*/ f444 1 1502233"/>
                <a:gd name="f596" fmla="*/ f445 1 4450077"/>
                <a:gd name="f597" fmla="*/ f446 1 1502233"/>
                <a:gd name="f598" fmla="*/ f447 1 4450077"/>
                <a:gd name="f599" fmla="*/ f448 1 1502233"/>
                <a:gd name="f600" fmla="*/ f449 1 4450077"/>
                <a:gd name="f601" fmla="*/ f450 1 1502233"/>
                <a:gd name="f602" fmla="*/ f451 1 4450077"/>
                <a:gd name="f603" fmla="*/ f452 1 1502233"/>
                <a:gd name="f604" fmla="*/ f453 1 4450077"/>
                <a:gd name="f605" fmla="*/ f454 1 1502233"/>
                <a:gd name="f606" fmla="*/ f455 1 4450077"/>
                <a:gd name="f607" fmla="*/ f456 1 1502233"/>
                <a:gd name="f608" fmla="*/ f457 1 4450077"/>
                <a:gd name="f609" fmla="*/ f458 1 1502233"/>
                <a:gd name="f610" fmla="*/ f459 1 4450077"/>
                <a:gd name="f611" fmla="*/ f460 1 1502233"/>
                <a:gd name="f612" fmla="*/ f461 1 4450077"/>
                <a:gd name="f613" fmla="*/ f462 1 1502233"/>
                <a:gd name="f614" fmla="*/ f463 1 4450077"/>
                <a:gd name="f615" fmla="*/ f464 1 1502233"/>
                <a:gd name="f616" fmla="*/ f465 1 4450077"/>
                <a:gd name="f617" fmla="*/ f466 1 1502233"/>
                <a:gd name="f618" fmla="*/ f467 1 4450077"/>
                <a:gd name="f619" fmla="*/ f468 1 1502233"/>
                <a:gd name="f620" fmla="*/ f469 1 4450077"/>
                <a:gd name="f621" fmla="*/ f470 1 1502233"/>
                <a:gd name="f622" fmla="*/ f471 1 4450077"/>
                <a:gd name="f623" fmla="*/ f472 1 1502233"/>
                <a:gd name="f624" fmla="*/ f473 1 4450077"/>
                <a:gd name="f625" fmla="*/ f474 1 1502233"/>
                <a:gd name="f626" fmla="*/ f475 1 4450077"/>
                <a:gd name="f627" fmla="*/ f476 1 1502233"/>
                <a:gd name="f628" fmla="*/ f477 1 4450077"/>
                <a:gd name="f629" fmla="*/ f478 1 1502233"/>
                <a:gd name="f630" fmla="*/ f479 1 4450077"/>
                <a:gd name="f631" fmla="*/ f480 1 1502233"/>
                <a:gd name="f632" fmla="*/ f481 1 4450077"/>
                <a:gd name="f633" fmla="*/ f482 1 1502233"/>
                <a:gd name="f634" fmla="*/ f483 1 4450077"/>
                <a:gd name="f635" fmla="*/ f484 1 1502233"/>
                <a:gd name="f636" fmla="*/ f485 1 4450077"/>
                <a:gd name="f637" fmla="*/ f486 1 1502233"/>
                <a:gd name="f638" fmla="*/ f487 1 4450077"/>
                <a:gd name="f639" fmla="*/ f488 1 1502233"/>
                <a:gd name="f640" fmla="*/ f489 1 4450077"/>
                <a:gd name="f641" fmla="*/ f490 1 4450077"/>
                <a:gd name="f642" fmla="*/ f491 1 1502233"/>
                <a:gd name="f643" fmla="*/ f492 1 4450077"/>
                <a:gd name="f644" fmla="*/ f493 1 1502233"/>
                <a:gd name="f645" fmla="*/ f494 1 4450077"/>
                <a:gd name="f646" fmla="*/ f495 1 1502233"/>
                <a:gd name="f647" fmla="*/ f496 1 4450077"/>
                <a:gd name="f648" fmla="*/ f497 1 1502233"/>
                <a:gd name="f649" fmla="*/ f498 1 4450077"/>
                <a:gd name="f650" fmla="*/ f499 1 1502233"/>
                <a:gd name="f651" fmla="*/ f500 1 4450077"/>
                <a:gd name="f652" fmla="*/ f501 1 1502233"/>
                <a:gd name="f653" fmla="*/ f502 1 4450077"/>
                <a:gd name="f654" fmla="*/ f503 1 1502233"/>
                <a:gd name="f655" fmla="*/ f504 1 4450077"/>
                <a:gd name="f656" fmla="*/ f505 1 1502233"/>
                <a:gd name="f657" fmla="*/ f506 1 4450077"/>
                <a:gd name="f658" fmla="*/ f507 1 1502233"/>
                <a:gd name="f659" fmla="*/ f508 1 4450077"/>
                <a:gd name="f660" fmla="*/ f509 1 1502233"/>
                <a:gd name="f661" fmla="*/ f510 1 4450077"/>
                <a:gd name="f662" fmla="*/ f511 1 1502233"/>
                <a:gd name="f663" fmla="*/ f512 1 4450077"/>
                <a:gd name="f664" fmla="*/ f513 1 1502233"/>
                <a:gd name="f665" fmla="*/ f514 1 4450077"/>
                <a:gd name="f666" fmla="*/ f515 1 1502233"/>
                <a:gd name="f667" fmla="*/ f516 1 4450077"/>
                <a:gd name="f668" fmla="*/ f517 1 1502233"/>
                <a:gd name="f669" fmla="*/ f518 1 4450077"/>
                <a:gd name="f670" fmla="*/ f519 1 1502233"/>
                <a:gd name="f671" fmla="*/ f520 1 4450077"/>
                <a:gd name="f672" fmla="*/ f521 1 1502233"/>
                <a:gd name="f673" fmla="*/ f522 1 4450077"/>
                <a:gd name="f674" fmla="*/ f523 1 1502233"/>
                <a:gd name="f675" fmla="*/ f524 1 4450077"/>
                <a:gd name="f676" fmla="*/ f525 1 1502233"/>
                <a:gd name="f677" fmla="*/ f526 1 1502233"/>
                <a:gd name="f678" fmla="*/ f527 1 1502233"/>
                <a:gd name="f679" fmla="*/ f528 1 4450077"/>
                <a:gd name="f680" fmla="*/ f529 1 1502233"/>
                <a:gd name="f681" fmla="*/ f530 1 4450077"/>
                <a:gd name="f682" fmla="*/ f531 1 1502233"/>
                <a:gd name="f683" fmla="*/ f532 1 4450077"/>
                <a:gd name="f684" fmla="*/ f533 1 1502233"/>
                <a:gd name="f685" fmla="*/ f534 1 4450077"/>
                <a:gd name="f686" fmla="*/ f535 1 1502233"/>
                <a:gd name="f687" fmla="*/ f536 1 4450077"/>
                <a:gd name="f688" fmla="*/ f537 1 1502233"/>
                <a:gd name="f689" fmla="*/ f538 1 4450077"/>
                <a:gd name="f690" fmla="*/ f539 1 1502233"/>
                <a:gd name="f691" fmla="*/ f540 1 4450077"/>
                <a:gd name="f692" fmla="*/ f541 1 1502233"/>
                <a:gd name="f693" fmla="*/ f542 1 4450077"/>
                <a:gd name="f694" fmla="*/ f543 1 1502233"/>
                <a:gd name="f695" fmla="*/ f544 1 4450077"/>
                <a:gd name="f696" fmla="*/ f545 1 1502233"/>
                <a:gd name="f697" fmla="*/ f546 1 4450077"/>
                <a:gd name="f698" fmla="*/ f547 1 1502233"/>
                <a:gd name="f699" fmla="*/ f548 1 4450077"/>
                <a:gd name="f700" fmla="*/ f549 1 4450077"/>
                <a:gd name="f701" fmla="*/ f391 1 f398"/>
                <a:gd name="f702" fmla="*/ f392 1 f398"/>
                <a:gd name="f703" fmla="*/ f391 1 f399"/>
                <a:gd name="f704" fmla="*/ f393 1 f399"/>
                <a:gd name="f705" fmla="*/ f551 1 f398"/>
                <a:gd name="f706" fmla="*/ f552 1 f399"/>
                <a:gd name="f707" fmla="*/ f553 1 f398"/>
                <a:gd name="f708" fmla="*/ f554 1 f399"/>
                <a:gd name="f709" fmla="*/ f555 1 f398"/>
                <a:gd name="f710" fmla="*/ f556 1 f399"/>
                <a:gd name="f711" fmla="*/ f557 1 f398"/>
                <a:gd name="f712" fmla="*/ f558 1 f399"/>
                <a:gd name="f713" fmla="*/ f559 1 f398"/>
                <a:gd name="f714" fmla="*/ f560 1 f399"/>
                <a:gd name="f715" fmla="*/ f561 1 f398"/>
                <a:gd name="f716" fmla="*/ f562 1 f399"/>
                <a:gd name="f717" fmla="*/ f563 1 f398"/>
                <a:gd name="f718" fmla="*/ f564 1 f399"/>
                <a:gd name="f719" fmla="*/ f565 1 f398"/>
                <a:gd name="f720" fmla="*/ f566 1 f399"/>
                <a:gd name="f721" fmla="*/ f567 1 f398"/>
                <a:gd name="f722" fmla="*/ f568 1 f399"/>
                <a:gd name="f723" fmla="*/ f569 1 f398"/>
                <a:gd name="f724" fmla="*/ f570 1 f399"/>
                <a:gd name="f725" fmla="*/ f571 1 f398"/>
                <a:gd name="f726" fmla="*/ f572 1 f399"/>
                <a:gd name="f727" fmla="*/ f573 1 f398"/>
                <a:gd name="f728" fmla="*/ f574 1 f399"/>
                <a:gd name="f729" fmla="*/ f575 1 f398"/>
                <a:gd name="f730" fmla="*/ f576 1 f399"/>
                <a:gd name="f731" fmla="*/ f577 1 f398"/>
                <a:gd name="f732" fmla="*/ f578 1 f399"/>
                <a:gd name="f733" fmla="*/ f579 1 f398"/>
                <a:gd name="f734" fmla="*/ f580 1 f399"/>
                <a:gd name="f735" fmla="*/ f581 1 f398"/>
                <a:gd name="f736" fmla="*/ f582 1 f399"/>
                <a:gd name="f737" fmla="*/ f583 1 f398"/>
                <a:gd name="f738" fmla="*/ f584 1 f399"/>
                <a:gd name="f739" fmla="*/ f585 1 f398"/>
                <a:gd name="f740" fmla="*/ f586 1 f399"/>
                <a:gd name="f741" fmla="*/ f587 1 f398"/>
                <a:gd name="f742" fmla="*/ f588 1 f399"/>
                <a:gd name="f743" fmla="*/ f589 1 f398"/>
                <a:gd name="f744" fmla="*/ f590 1 f399"/>
                <a:gd name="f745" fmla="*/ f591 1 f398"/>
                <a:gd name="f746" fmla="*/ f592 1 f399"/>
                <a:gd name="f747" fmla="*/ f593 1 f398"/>
                <a:gd name="f748" fmla="*/ f594 1 f399"/>
                <a:gd name="f749" fmla="*/ f595 1 f398"/>
                <a:gd name="f750" fmla="*/ f596 1 f399"/>
                <a:gd name="f751" fmla="*/ f597 1 f398"/>
                <a:gd name="f752" fmla="*/ f598 1 f399"/>
                <a:gd name="f753" fmla="*/ f599 1 f398"/>
                <a:gd name="f754" fmla="*/ f600 1 f399"/>
                <a:gd name="f755" fmla="*/ f601 1 f398"/>
                <a:gd name="f756" fmla="*/ f602 1 f399"/>
                <a:gd name="f757" fmla="*/ f603 1 f398"/>
                <a:gd name="f758" fmla="*/ f604 1 f399"/>
                <a:gd name="f759" fmla="*/ f605 1 f398"/>
                <a:gd name="f760" fmla="*/ f606 1 f399"/>
                <a:gd name="f761" fmla="*/ f607 1 f398"/>
                <a:gd name="f762" fmla="*/ f608 1 f399"/>
                <a:gd name="f763" fmla="*/ f609 1 f398"/>
                <a:gd name="f764" fmla="*/ f610 1 f399"/>
                <a:gd name="f765" fmla="*/ f611 1 f398"/>
                <a:gd name="f766" fmla="*/ f612 1 f399"/>
                <a:gd name="f767" fmla="*/ f613 1 f398"/>
                <a:gd name="f768" fmla="*/ f614 1 f399"/>
                <a:gd name="f769" fmla="*/ f615 1 f398"/>
                <a:gd name="f770" fmla="*/ f616 1 f399"/>
                <a:gd name="f771" fmla="*/ f617 1 f398"/>
                <a:gd name="f772" fmla="*/ f618 1 f399"/>
                <a:gd name="f773" fmla="*/ f619 1 f398"/>
                <a:gd name="f774" fmla="*/ f620 1 f399"/>
                <a:gd name="f775" fmla="*/ f621 1 f398"/>
                <a:gd name="f776" fmla="*/ f622 1 f399"/>
                <a:gd name="f777" fmla="*/ f623 1 f398"/>
                <a:gd name="f778" fmla="*/ f624 1 f399"/>
                <a:gd name="f779" fmla="*/ f625 1 f398"/>
                <a:gd name="f780" fmla="*/ f626 1 f399"/>
                <a:gd name="f781" fmla="*/ f627 1 f398"/>
                <a:gd name="f782" fmla="*/ f628 1 f399"/>
                <a:gd name="f783" fmla="*/ f629 1 f398"/>
                <a:gd name="f784" fmla="*/ f630 1 f399"/>
                <a:gd name="f785" fmla="*/ f631 1 f398"/>
                <a:gd name="f786" fmla="*/ f632 1 f399"/>
                <a:gd name="f787" fmla="*/ f633 1 f398"/>
                <a:gd name="f788" fmla="*/ f634 1 f399"/>
                <a:gd name="f789" fmla="*/ f635 1 f398"/>
                <a:gd name="f790" fmla="*/ f636 1 f399"/>
                <a:gd name="f791" fmla="*/ f637 1 f398"/>
                <a:gd name="f792" fmla="*/ f638 1 f399"/>
                <a:gd name="f793" fmla="*/ f639 1 f398"/>
                <a:gd name="f794" fmla="*/ f640 1 f399"/>
                <a:gd name="f795" fmla="*/ f641 1 f399"/>
                <a:gd name="f796" fmla="*/ f642 1 f398"/>
                <a:gd name="f797" fmla="*/ f643 1 f399"/>
                <a:gd name="f798" fmla="*/ f644 1 f398"/>
                <a:gd name="f799" fmla="*/ f645 1 f399"/>
                <a:gd name="f800" fmla="*/ f646 1 f398"/>
                <a:gd name="f801" fmla="*/ f647 1 f399"/>
                <a:gd name="f802" fmla="*/ f648 1 f398"/>
                <a:gd name="f803" fmla="*/ f649 1 f399"/>
                <a:gd name="f804" fmla="*/ f650 1 f398"/>
                <a:gd name="f805" fmla="*/ f651 1 f399"/>
                <a:gd name="f806" fmla="*/ f652 1 f398"/>
                <a:gd name="f807" fmla="*/ f653 1 f399"/>
                <a:gd name="f808" fmla="*/ f654 1 f398"/>
                <a:gd name="f809" fmla="*/ f655 1 f399"/>
                <a:gd name="f810" fmla="*/ f656 1 f398"/>
                <a:gd name="f811" fmla="*/ f657 1 f399"/>
                <a:gd name="f812" fmla="*/ f658 1 f398"/>
                <a:gd name="f813" fmla="*/ f659 1 f399"/>
                <a:gd name="f814" fmla="*/ f660 1 f398"/>
                <a:gd name="f815" fmla="*/ f661 1 f399"/>
                <a:gd name="f816" fmla="*/ f662 1 f398"/>
                <a:gd name="f817" fmla="*/ f663 1 f399"/>
                <a:gd name="f818" fmla="*/ f664 1 f398"/>
                <a:gd name="f819" fmla="*/ f665 1 f399"/>
                <a:gd name="f820" fmla="*/ f666 1 f398"/>
                <a:gd name="f821" fmla="*/ f667 1 f399"/>
                <a:gd name="f822" fmla="*/ f668 1 f398"/>
                <a:gd name="f823" fmla="*/ f669 1 f399"/>
                <a:gd name="f824" fmla="*/ f670 1 f398"/>
                <a:gd name="f825" fmla="*/ f671 1 f399"/>
                <a:gd name="f826" fmla="*/ f672 1 f398"/>
                <a:gd name="f827" fmla="*/ f673 1 f399"/>
                <a:gd name="f828" fmla="*/ f674 1 f398"/>
                <a:gd name="f829" fmla="*/ f675 1 f399"/>
                <a:gd name="f830" fmla="*/ f676 1 f398"/>
                <a:gd name="f831" fmla="*/ f677 1 f398"/>
                <a:gd name="f832" fmla="*/ f678 1 f398"/>
                <a:gd name="f833" fmla="*/ f679 1 f399"/>
                <a:gd name="f834" fmla="*/ f680 1 f398"/>
                <a:gd name="f835" fmla="*/ f681 1 f399"/>
                <a:gd name="f836" fmla="*/ f682 1 f398"/>
                <a:gd name="f837" fmla="*/ f683 1 f399"/>
                <a:gd name="f838" fmla="*/ f684 1 f398"/>
                <a:gd name="f839" fmla="*/ f685 1 f399"/>
                <a:gd name="f840" fmla="*/ f686 1 f398"/>
                <a:gd name="f841" fmla="*/ f687 1 f399"/>
                <a:gd name="f842" fmla="*/ f688 1 f398"/>
                <a:gd name="f843" fmla="*/ f689 1 f399"/>
                <a:gd name="f844" fmla="*/ f690 1 f398"/>
                <a:gd name="f845" fmla="*/ f691 1 f399"/>
                <a:gd name="f846" fmla="*/ f692 1 f398"/>
                <a:gd name="f847" fmla="*/ f693 1 f399"/>
                <a:gd name="f848" fmla="*/ f694 1 f398"/>
                <a:gd name="f849" fmla="*/ f695 1 f399"/>
                <a:gd name="f850" fmla="*/ f696 1 f398"/>
                <a:gd name="f851" fmla="*/ f697 1 f399"/>
                <a:gd name="f852" fmla="*/ f698 1 f398"/>
                <a:gd name="f853" fmla="*/ f699 1 f399"/>
                <a:gd name="f854" fmla="*/ f700 1 f399"/>
                <a:gd name="f855" fmla="*/ f701 f389 1"/>
                <a:gd name="f856" fmla="*/ f702 f389 1"/>
                <a:gd name="f857" fmla="*/ f704 f390 1"/>
                <a:gd name="f858" fmla="*/ f703 f390 1"/>
                <a:gd name="f859" fmla="*/ f705 f389 1"/>
                <a:gd name="f860" fmla="*/ f706 f390 1"/>
                <a:gd name="f861" fmla="*/ f707 f389 1"/>
                <a:gd name="f862" fmla="*/ f708 f390 1"/>
                <a:gd name="f863" fmla="*/ f709 f389 1"/>
                <a:gd name="f864" fmla="*/ f710 f390 1"/>
                <a:gd name="f865" fmla="*/ f711 f389 1"/>
                <a:gd name="f866" fmla="*/ f712 f390 1"/>
                <a:gd name="f867" fmla="*/ f713 f389 1"/>
                <a:gd name="f868" fmla="*/ f714 f390 1"/>
                <a:gd name="f869" fmla="*/ f715 f389 1"/>
                <a:gd name="f870" fmla="*/ f716 f390 1"/>
                <a:gd name="f871" fmla="*/ f717 f389 1"/>
                <a:gd name="f872" fmla="*/ f718 f390 1"/>
                <a:gd name="f873" fmla="*/ f719 f389 1"/>
                <a:gd name="f874" fmla="*/ f720 f390 1"/>
                <a:gd name="f875" fmla="*/ f721 f389 1"/>
                <a:gd name="f876" fmla="*/ f722 f390 1"/>
                <a:gd name="f877" fmla="*/ f723 f389 1"/>
                <a:gd name="f878" fmla="*/ f724 f390 1"/>
                <a:gd name="f879" fmla="*/ f725 f389 1"/>
                <a:gd name="f880" fmla="*/ f726 f390 1"/>
                <a:gd name="f881" fmla="*/ f727 f389 1"/>
                <a:gd name="f882" fmla="*/ f728 f390 1"/>
                <a:gd name="f883" fmla="*/ f729 f389 1"/>
                <a:gd name="f884" fmla="*/ f730 f390 1"/>
                <a:gd name="f885" fmla="*/ f731 f389 1"/>
                <a:gd name="f886" fmla="*/ f732 f390 1"/>
                <a:gd name="f887" fmla="*/ f733 f389 1"/>
                <a:gd name="f888" fmla="*/ f734 f390 1"/>
                <a:gd name="f889" fmla="*/ f735 f389 1"/>
                <a:gd name="f890" fmla="*/ f736 f390 1"/>
                <a:gd name="f891" fmla="*/ f737 f389 1"/>
                <a:gd name="f892" fmla="*/ f738 f390 1"/>
                <a:gd name="f893" fmla="*/ f739 f389 1"/>
                <a:gd name="f894" fmla="*/ f740 f390 1"/>
                <a:gd name="f895" fmla="*/ f741 f389 1"/>
                <a:gd name="f896" fmla="*/ f742 f390 1"/>
                <a:gd name="f897" fmla="*/ f743 f389 1"/>
                <a:gd name="f898" fmla="*/ f744 f390 1"/>
                <a:gd name="f899" fmla="*/ f745 f389 1"/>
                <a:gd name="f900" fmla="*/ f746 f390 1"/>
                <a:gd name="f901" fmla="*/ f747 f389 1"/>
                <a:gd name="f902" fmla="*/ f748 f390 1"/>
                <a:gd name="f903" fmla="*/ f749 f389 1"/>
                <a:gd name="f904" fmla="*/ f750 f390 1"/>
                <a:gd name="f905" fmla="*/ f751 f389 1"/>
                <a:gd name="f906" fmla="*/ f752 f390 1"/>
                <a:gd name="f907" fmla="*/ f753 f389 1"/>
                <a:gd name="f908" fmla="*/ f754 f390 1"/>
                <a:gd name="f909" fmla="*/ f755 f389 1"/>
                <a:gd name="f910" fmla="*/ f756 f390 1"/>
                <a:gd name="f911" fmla="*/ f757 f389 1"/>
                <a:gd name="f912" fmla="*/ f758 f390 1"/>
                <a:gd name="f913" fmla="*/ f759 f389 1"/>
                <a:gd name="f914" fmla="*/ f760 f390 1"/>
                <a:gd name="f915" fmla="*/ f761 f389 1"/>
                <a:gd name="f916" fmla="*/ f762 f390 1"/>
                <a:gd name="f917" fmla="*/ f763 f389 1"/>
                <a:gd name="f918" fmla="*/ f764 f390 1"/>
                <a:gd name="f919" fmla="*/ f765 f389 1"/>
                <a:gd name="f920" fmla="*/ f766 f390 1"/>
                <a:gd name="f921" fmla="*/ f767 f389 1"/>
                <a:gd name="f922" fmla="*/ f768 f390 1"/>
                <a:gd name="f923" fmla="*/ f769 f389 1"/>
                <a:gd name="f924" fmla="*/ f770 f390 1"/>
                <a:gd name="f925" fmla="*/ f771 f389 1"/>
                <a:gd name="f926" fmla="*/ f772 f390 1"/>
                <a:gd name="f927" fmla="*/ f773 f389 1"/>
                <a:gd name="f928" fmla="*/ f774 f390 1"/>
                <a:gd name="f929" fmla="*/ f775 f389 1"/>
                <a:gd name="f930" fmla="*/ f776 f390 1"/>
                <a:gd name="f931" fmla="*/ f777 f389 1"/>
                <a:gd name="f932" fmla="*/ f778 f390 1"/>
                <a:gd name="f933" fmla="*/ f779 f389 1"/>
                <a:gd name="f934" fmla="*/ f780 f390 1"/>
                <a:gd name="f935" fmla="*/ f781 f389 1"/>
                <a:gd name="f936" fmla="*/ f782 f390 1"/>
                <a:gd name="f937" fmla="*/ f783 f389 1"/>
                <a:gd name="f938" fmla="*/ f784 f390 1"/>
                <a:gd name="f939" fmla="*/ f785 f389 1"/>
                <a:gd name="f940" fmla="*/ f786 f390 1"/>
                <a:gd name="f941" fmla="*/ f787 f389 1"/>
                <a:gd name="f942" fmla="*/ f788 f390 1"/>
                <a:gd name="f943" fmla="*/ f789 f389 1"/>
                <a:gd name="f944" fmla="*/ f790 f390 1"/>
                <a:gd name="f945" fmla="*/ f791 f389 1"/>
                <a:gd name="f946" fmla="*/ f792 f390 1"/>
                <a:gd name="f947" fmla="*/ f793 f389 1"/>
                <a:gd name="f948" fmla="*/ f794 f390 1"/>
                <a:gd name="f949" fmla="*/ f795 f390 1"/>
                <a:gd name="f950" fmla="*/ f796 f389 1"/>
                <a:gd name="f951" fmla="*/ f797 f390 1"/>
                <a:gd name="f952" fmla="*/ f798 f389 1"/>
                <a:gd name="f953" fmla="*/ f799 f390 1"/>
                <a:gd name="f954" fmla="*/ f800 f389 1"/>
                <a:gd name="f955" fmla="*/ f801 f390 1"/>
                <a:gd name="f956" fmla="*/ f802 f389 1"/>
                <a:gd name="f957" fmla="*/ f803 f390 1"/>
                <a:gd name="f958" fmla="*/ f804 f389 1"/>
                <a:gd name="f959" fmla="*/ f805 f390 1"/>
                <a:gd name="f960" fmla="*/ f806 f389 1"/>
                <a:gd name="f961" fmla="*/ f807 f390 1"/>
                <a:gd name="f962" fmla="*/ f808 f389 1"/>
                <a:gd name="f963" fmla="*/ f809 f390 1"/>
                <a:gd name="f964" fmla="*/ f810 f389 1"/>
                <a:gd name="f965" fmla="*/ f811 f390 1"/>
                <a:gd name="f966" fmla="*/ f812 f389 1"/>
                <a:gd name="f967" fmla="*/ f813 f390 1"/>
                <a:gd name="f968" fmla="*/ f814 f389 1"/>
                <a:gd name="f969" fmla="*/ f815 f390 1"/>
                <a:gd name="f970" fmla="*/ f816 f389 1"/>
                <a:gd name="f971" fmla="*/ f817 f390 1"/>
                <a:gd name="f972" fmla="*/ f818 f389 1"/>
                <a:gd name="f973" fmla="*/ f819 f390 1"/>
                <a:gd name="f974" fmla="*/ f820 f389 1"/>
                <a:gd name="f975" fmla="*/ f821 f390 1"/>
                <a:gd name="f976" fmla="*/ f822 f389 1"/>
                <a:gd name="f977" fmla="*/ f823 f390 1"/>
                <a:gd name="f978" fmla="*/ f824 f389 1"/>
                <a:gd name="f979" fmla="*/ f825 f390 1"/>
                <a:gd name="f980" fmla="*/ f826 f389 1"/>
                <a:gd name="f981" fmla="*/ f827 f390 1"/>
                <a:gd name="f982" fmla="*/ f828 f389 1"/>
                <a:gd name="f983" fmla="*/ f829 f390 1"/>
                <a:gd name="f984" fmla="*/ f830 f389 1"/>
                <a:gd name="f985" fmla="*/ f831 f389 1"/>
                <a:gd name="f986" fmla="*/ f832 f389 1"/>
                <a:gd name="f987" fmla="*/ f833 f390 1"/>
                <a:gd name="f988" fmla="*/ f834 f389 1"/>
                <a:gd name="f989" fmla="*/ f835 f390 1"/>
                <a:gd name="f990" fmla="*/ f836 f389 1"/>
                <a:gd name="f991" fmla="*/ f837 f390 1"/>
                <a:gd name="f992" fmla="*/ f838 f389 1"/>
                <a:gd name="f993" fmla="*/ f839 f390 1"/>
                <a:gd name="f994" fmla="*/ f840 f389 1"/>
                <a:gd name="f995" fmla="*/ f841 f390 1"/>
                <a:gd name="f996" fmla="*/ f842 f389 1"/>
                <a:gd name="f997" fmla="*/ f843 f390 1"/>
                <a:gd name="f998" fmla="*/ f844 f389 1"/>
                <a:gd name="f999" fmla="*/ f845 f390 1"/>
                <a:gd name="f1000" fmla="*/ f846 f389 1"/>
                <a:gd name="f1001" fmla="*/ f847 f390 1"/>
                <a:gd name="f1002" fmla="*/ f848 f389 1"/>
                <a:gd name="f1003" fmla="*/ f849 f390 1"/>
                <a:gd name="f1004" fmla="*/ f850 f389 1"/>
                <a:gd name="f1005" fmla="*/ f851 f390 1"/>
                <a:gd name="f1006" fmla="*/ f852 f389 1"/>
                <a:gd name="f1007" fmla="*/ f853 f390 1"/>
                <a:gd name="f1008" fmla="*/ f854 f390 1"/>
              </a:gdLst>
              <a:ahLst/>
              <a:cxnLst>
                <a:cxn ang="3cd4">
                  <a:pos x="hc" y="t"/>
                </a:cxn>
                <a:cxn ang="0">
                  <a:pos x="r" y="vc"/>
                </a:cxn>
                <a:cxn ang="cd4">
                  <a:pos x="hc" y="b"/>
                </a:cxn>
                <a:cxn ang="cd2">
                  <a:pos x="l" y="vc"/>
                </a:cxn>
                <a:cxn ang="f550">
                  <a:pos x="f859" y="f860"/>
                </a:cxn>
                <a:cxn ang="f550">
                  <a:pos x="f861" y="f862"/>
                </a:cxn>
                <a:cxn ang="f550">
                  <a:pos x="f863" y="f864"/>
                </a:cxn>
                <a:cxn ang="f550">
                  <a:pos x="f865" y="f866"/>
                </a:cxn>
                <a:cxn ang="f550">
                  <a:pos x="f867" y="f868"/>
                </a:cxn>
                <a:cxn ang="f550">
                  <a:pos x="f869" y="f870"/>
                </a:cxn>
                <a:cxn ang="f550">
                  <a:pos x="f871" y="f872"/>
                </a:cxn>
                <a:cxn ang="f550">
                  <a:pos x="f873" y="f874"/>
                </a:cxn>
                <a:cxn ang="f550">
                  <a:pos x="f875" y="f876"/>
                </a:cxn>
                <a:cxn ang="f550">
                  <a:pos x="f877" y="f878"/>
                </a:cxn>
                <a:cxn ang="f550">
                  <a:pos x="f879" y="f880"/>
                </a:cxn>
                <a:cxn ang="f550">
                  <a:pos x="f881" y="f882"/>
                </a:cxn>
                <a:cxn ang="f550">
                  <a:pos x="f883" y="f884"/>
                </a:cxn>
                <a:cxn ang="f550">
                  <a:pos x="f885" y="f886"/>
                </a:cxn>
                <a:cxn ang="f550">
                  <a:pos x="f887" y="f888"/>
                </a:cxn>
                <a:cxn ang="f550">
                  <a:pos x="f889" y="f890"/>
                </a:cxn>
                <a:cxn ang="f550">
                  <a:pos x="f891" y="f892"/>
                </a:cxn>
                <a:cxn ang="f550">
                  <a:pos x="f893" y="f894"/>
                </a:cxn>
                <a:cxn ang="f550">
                  <a:pos x="f895" y="f896"/>
                </a:cxn>
                <a:cxn ang="f550">
                  <a:pos x="f897" y="f898"/>
                </a:cxn>
                <a:cxn ang="f550">
                  <a:pos x="f899" y="f900"/>
                </a:cxn>
                <a:cxn ang="f550">
                  <a:pos x="f901" y="f902"/>
                </a:cxn>
                <a:cxn ang="f550">
                  <a:pos x="f903" y="f904"/>
                </a:cxn>
                <a:cxn ang="f550">
                  <a:pos x="f905" y="f906"/>
                </a:cxn>
                <a:cxn ang="f550">
                  <a:pos x="f907" y="f908"/>
                </a:cxn>
                <a:cxn ang="f550">
                  <a:pos x="f909" y="f910"/>
                </a:cxn>
                <a:cxn ang="f550">
                  <a:pos x="f911" y="f912"/>
                </a:cxn>
                <a:cxn ang="f550">
                  <a:pos x="f913" y="f914"/>
                </a:cxn>
                <a:cxn ang="f550">
                  <a:pos x="f915" y="f916"/>
                </a:cxn>
                <a:cxn ang="f550">
                  <a:pos x="f917" y="f918"/>
                </a:cxn>
                <a:cxn ang="f550">
                  <a:pos x="f919" y="f920"/>
                </a:cxn>
                <a:cxn ang="f550">
                  <a:pos x="f921" y="f922"/>
                </a:cxn>
                <a:cxn ang="f550">
                  <a:pos x="f923" y="f924"/>
                </a:cxn>
                <a:cxn ang="f550">
                  <a:pos x="f925" y="f926"/>
                </a:cxn>
                <a:cxn ang="f550">
                  <a:pos x="f927" y="f928"/>
                </a:cxn>
                <a:cxn ang="f550">
                  <a:pos x="f929" y="f930"/>
                </a:cxn>
                <a:cxn ang="f550">
                  <a:pos x="f931" y="f932"/>
                </a:cxn>
                <a:cxn ang="f550">
                  <a:pos x="f933" y="f934"/>
                </a:cxn>
                <a:cxn ang="f550">
                  <a:pos x="f935" y="f936"/>
                </a:cxn>
                <a:cxn ang="f550">
                  <a:pos x="f937" y="f938"/>
                </a:cxn>
                <a:cxn ang="f550">
                  <a:pos x="f939" y="f940"/>
                </a:cxn>
                <a:cxn ang="f550">
                  <a:pos x="f941" y="f942"/>
                </a:cxn>
                <a:cxn ang="f550">
                  <a:pos x="f943" y="f944"/>
                </a:cxn>
                <a:cxn ang="f550">
                  <a:pos x="f945" y="f946"/>
                </a:cxn>
                <a:cxn ang="f550">
                  <a:pos x="f947" y="f948"/>
                </a:cxn>
                <a:cxn ang="f550">
                  <a:pos x="f909" y="f949"/>
                </a:cxn>
                <a:cxn ang="f550">
                  <a:pos x="f950" y="f951"/>
                </a:cxn>
                <a:cxn ang="f550">
                  <a:pos x="f952" y="f953"/>
                </a:cxn>
                <a:cxn ang="f550">
                  <a:pos x="f954" y="f955"/>
                </a:cxn>
                <a:cxn ang="f550">
                  <a:pos x="f956" y="f957"/>
                </a:cxn>
                <a:cxn ang="f550">
                  <a:pos x="f958" y="f959"/>
                </a:cxn>
                <a:cxn ang="f550">
                  <a:pos x="f960" y="f961"/>
                </a:cxn>
                <a:cxn ang="f550">
                  <a:pos x="f962" y="f963"/>
                </a:cxn>
                <a:cxn ang="f550">
                  <a:pos x="f964" y="f965"/>
                </a:cxn>
                <a:cxn ang="f550">
                  <a:pos x="f966" y="f967"/>
                </a:cxn>
                <a:cxn ang="f550">
                  <a:pos x="f968" y="f969"/>
                </a:cxn>
                <a:cxn ang="f550">
                  <a:pos x="f970" y="f971"/>
                </a:cxn>
                <a:cxn ang="f550">
                  <a:pos x="f972" y="f973"/>
                </a:cxn>
                <a:cxn ang="f550">
                  <a:pos x="f974" y="f975"/>
                </a:cxn>
                <a:cxn ang="f550">
                  <a:pos x="f976" y="f977"/>
                </a:cxn>
                <a:cxn ang="f550">
                  <a:pos x="f978" y="f979"/>
                </a:cxn>
                <a:cxn ang="f550">
                  <a:pos x="f980" y="f981"/>
                </a:cxn>
                <a:cxn ang="f550">
                  <a:pos x="f982" y="f983"/>
                </a:cxn>
                <a:cxn ang="f550">
                  <a:pos x="f984" y="f981"/>
                </a:cxn>
                <a:cxn ang="f550">
                  <a:pos x="f985" y="f979"/>
                </a:cxn>
                <a:cxn ang="f550">
                  <a:pos x="f986" y="f987"/>
                </a:cxn>
                <a:cxn ang="f550">
                  <a:pos x="f988" y="f989"/>
                </a:cxn>
                <a:cxn ang="f550">
                  <a:pos x="f990" y="f991"/>
                </a:cxn>
                <a:cxn ang="f550">
                  <a:pos x="f992" y="f993"/>
                </a:cxn>
                <a:cxn ang="f550">
                  <a:pos x="f994" y="f995"/>
                </a:cxn>
                <a:cxn ang="f550">
                  <a:pos x="f996" y="f997"/>
                </a:cxn>
                <a:cxn ang="f550">
                  <a:pos x="f998" y="f999"/>
                </a:cxn>
                <a:cxn ang="f550">
                  <a:pos x="f1000" y="f1001"/>
                </a:cxn>
                <a:cxn ang="f550">
                  <a:pos x="f1002" y="f1003"/>
                </a:cxn>
                <a:cxn ang="f550">
                  <a:pos x="f1004" y="f1005"/>
                </a:cxn>
                <a:cxn ang="f550">
                  <a:pos x="f1006" y="f1007"/>
                </a:cxn>
                <a:cxn ang="f550">
                  <a:pos x="f958" y="f1008"/>
                </a:cxn>
              </a:cxnLst>
              <a:rect l="f855" t="f858" r="f856" b="f857"/>
              <a:pathLst>
                <a:path w="1502233" h="4450077">
                  <a:moveTo>
                    <a:pt x="f8" y="f9"/>
                  </a:moveTo>
                  <a:cubicBezTo>
                    <a:pt x="f8" y="f10"/>
                    <a:pt x="f11" y="f12"/>
                    <a:pt x="f13" y="f14"/>
                  </a:cubicBezTo>
                  <a:cubicBezTo>
                    <a:pt x="f15" y="f16"/>
                    <a:pt x="f17" y="f18"/>
                    <a:pt x="f19" y="f20"/>
                  </a:cubicBezTo>
                  <a:cubicBezTo>
                    <a:pt x="f21" y="f22"/>
                    <a:pt x="f23" y="f24"/>
                    <a:pt x="f25" y="f26"/>
                  </a:cubicBezTo>
                  <a:lnTo>
                    <a:pt x="f27" y="f28"/>
                  </a:lnTo>
                  <a:lnTo>
                    <a:pt x="f29" y="f30"/>
                  </a:lnTo>
                  <a:cubicBezTo>
                    <a:pt x="f31" y="f32"/>
                    <a:pt x="f33" y="f34"/>
                    <a:pt x="f35" y="f36"/>
                  </a:cubicBezTo>
                  <a:cubicBezTo>
                    <a:pt x="f37" y="f38"/>
                    <a:pt x="f39" y="f40"/>
                    <a:pt x="f41" y="f42"/>
                  </a:cubicBezTo>
                  <a:lnTo>
                    <a:pt x="f43" y="f44"/>
                  </a:lnTo>
                  <a:lnTo>
                    <a:pt x="f45" y="f46"/>
                  </a:lnTo>
                  <a:cubicBezTo>
                    <a:pt x="f47" y="f48"/>
                    <a:pt x="f49" y="f50"/>
                    <a:pt x="f51" y="f52"/>
                  </a:cubicBezTo>
                  <a:lnTo>
                    <a:pt x="f53" y="f54"/>
                  </a:lnTo>
                  <a:cubicBezTo>
                    <a:pt x="f55" y="f56"/>
                    <a:pt x="f57" y="f58"/>
                    <a:pt x="f59" y="f60"/>
                  </a:cubicBezTo>
                  <a:cubicBezTo>
                    <a:pt x="f61" y="f62"/>
                    <a:pt x="f63" y="f64"/>
                    <a:pt x="f65" y="f66"/>
                  </a:cubicBezTo>
                  <a:cubicBezTo>
                    <a:pt x="f67" y="f68"/>
                    <a:pt x="f69" y="f70"/>
                    <a:pt x="f69" y="f71"/>
                  </a:cubicBezTo>
                  <a:lnTo>
                    <a:pt x="f72" y="f73"/>
                  </a:lnTo>
                  <a:cubicBezTo>
                    <a:pt x="f74" y="f75"/>
                    <a:pt x="f76" y="f77"/>
                    <a:pt x="f78" y="f79"/>
                  </a:cubicBezTo>
                  <a:cubicBezTo>
                    <a:pt x="f80" y="f81"/>
                    <a:pt x="f82" y="f83"/>
                    <a:pt x="f84" y="f85"/>
                  </a:cubicBezTo>
                  <a:cubicBezTo>
                    <a:pt x="f57" y="f86"/>
                    <a:pt x="f87" y="f88"/>
                    <a:pt x="f89" y="f90"/>
                  </a:cubicBezTo>
                  <a:cubicBezTo>
                    <a:pt x="f91" y="f92"/>
                    <a:pt x="f93" y="f94"/>
                    <a:pt x="f95" y="f96"/>
                  </a:cubicBezTo>
                  <a:cubicBezTo>
                    <a:pt x="f97" y="f98"/>
                    <a:pt x="f99" y="f100"/>
                    <a:pt x="f23" y="f101"/>
                  </a:cubicBezTo>
                  <a:cubicBezTo>
                    <a:pt x="f102" y="f103"/>
                    <a:pt x="f104" y="f105"/>
                    <a:pt x="f106" y="f107"/>
                  </a:cubicBezTo>
                  <a:cubicBezTo>
                    <a:pt x="f108" y="f109"/>
                    <a:pt x="f110" y="f111"/>
                    <a:pt x="f112" y="f98"/>
                  </a:cubicBezTo>
                  <a:cubicBezTo>
                    <a:pt x="f113" y="f114"/>
                    <a:pt x="f115" y="f116"/>
                    <a:pt x="f117" y="f118"/>
                  </a:cubicBezTo>
                  <a:cubicBezTo>
                    <a:pt x="f119" y="f120"/>
                    <a:pt x="f121" y="f122"/>
                    <a:pt x="f123" y="f124"/>
                  </a:cubicBezTo>
                  <a:cubicBezTo>
                    <a:pt x="f125" y="f126"/>
                    <a:pt x="f127" y="f128"/>
                    <a:pt x="f129" y="f130"/>
                  </a:cubicBezTo>
                  <a:cubicBezTo>
                    <a:pt x="f131" y="f132"/>
                    <a:pt x="f131"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59"/>
                    <a:pt x="f163" y="f164"/>
                  </a:cubicBezTo>
                  <a:cubicBezTo>
                    <a:pt x="f165" y="f166"/>
                    <a:pt x="f104" y="f167"/>
                    <a:pt x="f168" y="f169"/>
                  </a:cubicBezTo>
                  <a:cubicBezTo>
                    <a:pt x="f170" y="f171"/>
                    <a:pt x="f102" y="f172"/>
                    <a:pt x="f173" y="f174"/>
                  </a:cubicBezTo>
                  <a:cubicBezTo>
                    <a:pt x="f175" y="f176"/>
                    <a:pt x="f177" y="f178"/>
                    <a:pt x="f179" y="f180"/>
                  </a:cubicBez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ubicBezTo>
                    <a:pt x="f211" y="f212"/>
                    <a:pt x="f213" y="f214"/>
                    <a:pt x="f215" y="f216"/>
                  </a:cubicBezTo>
                  <a:cubicBezTo>
                    <a:pt x="f217" y="f218"/>
                    <a:pt x="f219" y="f220"/>
                    <a:pt x="f221" y="f222"/>
                  </a:cubicBezTo>
                  <a:cubicBezTo>
                    <a:pt x="f223" y="f224"/>
                    <a:pt x="f225" y="f226"/>
                    <a:pt x="f227" y="f228"/>
                  </a:cubicBezTo>
                  <a:cubicBezTo>
                    <a:pt x="f229" y="f230"/>
                    <a:pt x="f231" y="f232"/>
                    <a:pt x="f233" y="f234"/>
                  </a:cubicBezTo>
                  <a:cubicBezTo>
                    <a:pt x="f235" y="f236"/>
                    <a:pt x="f237" y="f238"/>
                    <a:pt x="f239" y="f240"/>
                  </a:cubicBezTo>
                  <a:cubicBezTo>
                    <a:pt x="f241" y="f242"/>
                    <a:pt x="f243" y="f244"/>
                    <a:pt x="f129" y="f245"/>
                  </a:cubicBez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168" y="f270"/>
                    <a:pt x="f271" y="f272"/>
                    <a:pt x="f260" y="f273"/>
                  </a:cubicBezTo>
                  <a:cubicBezTo>
                    <a:pt x="f274" y="f275"/>
                    <a:pt x="f276" y="f277"/>
                    <a:pt x="f278" y="f279"/>
                  </a:cubicBezTo>
                  <a:cubicBezTo>
                    <a:pt x="f280" y="f281"/>
                    <a:pt x="f282" y="f228"/>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4"/>
                    <a:pt x="f336" y="f220"/>
                  </a:cubicBezTo>
                  <a:lnTo>
                    <a:pt x="f337" y="f338"/>
                  </a:lnTo>
                  <a:lnTo>
                    <a:pt x="f339" y="f220"/>
                  </a:lnTo>
                  <a:cubicBezTo>
                    <a:pt x="f112" y="f334"/>
                    <a:pt x="f340" y="f334"/>
                    <a:pt x="f341" y="f332"/>
                  </a:cubicBezTo>
                  <a:cubicBezTo>
                    <a:pt x="f342" y="f330"/>
                    <a:pt x="f343" y="f328"/>
                    <a:pt x="f344" y="f345"/>
                  </a:cubicBezTo>
                  <a:cubicBezTo>
                    <a:pt x="f346" y="f347"/>
                    <a:pt x="f348" y="f349"/>
                    <a:pt x="f350" y="f351"/>
                  </a:cubicBezTo>
                  <a:cubicBezTo>
                    <a:pt x="f207" y="f352"/>
                    <a:pt x="f353" y="f354"/>
                    <a:pt x="f355" y="f356"/>
                  </a:cubicBezTo>
                  <a:cubicBezTo>
                    <a:pt x="f357" y="f358"/>
                    <a:pt x="f359" y="f360"/>
                    <a:pt x="f361" y="f362"/>
                  </a:cubicBezTo>
                  <a:cubicBezTo>
                    <a:pt x="f363" y="f364"/>
                    <a:pt x="f365" y="f366"/>
                    <a:pt x="f211" y="f367"/>
                  </a:cubicBezTo>
                  <a:cubicBezTo>
                    <a:pt x="f368" y="f369"/>
                    <a:pt x="f370" y="f371"/>
                    <a:pt x="f372" y="f373"/>
                  </a:cubicBezTo>
                  <a:cubicBezTo>
                    <a:pt x="f374" y="f375"/>
                    <a:pt x="f376" y="f377"/>
                    <a:pt x="f378" y="f379"/>
                  </a:cubicBezTo>
                  <a:lnTo>
                    <a:pt x="f380" y="f381"/>
                  </a:lnTo>
                  <a:lnTo>
                    <a:pt x="f382" y="f383"/>
                  </a:lnTo>
                  <a:lnTo>
                    <a:pt x="f384" y="f385"/>
                  </a:lnTo>
                  <a:lnTo>
                    <a:pt x="f386" y="f387"/>
                  </a:lnTo>
                  <a:lnTo>
                    <a:pt x="f260" y="f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
          <p:nvSpPr>
            <p:cNvPr id="7" name="Freeform: Shape 12">
              <a:extLst>
                <a:ext uri="{FF2B5EF4-FFF2-40B4-BE49-F238E27FC236}">
                  <a16:creationId xmlns:a16="http://schemas.microsoft.com/office/drawing/2014/main" id="{F0D7416E-CF76-3385-4469-0D2BE5517AD4}"/>
                </a:ext>
              </a:extLst>
            </p:cNvPr>
            <p:cNvSpPr/>
            <p:nvPr/>
          </p:nvSpPr>
          <p:spPr>
            <a:xfrm rot="16200004">
              <a:off x="7690575" y="4958046"/>
              <a:ext cx="660077" cy="550541"/>
            </a:xfrm>
            <a:custGeom>
              <a:avLst/>
              <a:gdLst>
                <a:gd name="f0" fmla="val 10800000"/>
                <a:gd name="f1" fmla="val 5400000"/>
                <a:gd name="f2" fmla="val 180"/>
                <a:gd name="f3" fmla="val w"/>
                <a:gd name="f4" fmla="val h"/>
                <a:gd name="f5" fmla="val 0"/>
                <a:gd name="f6" fmla="val 660081"/>
                <a:gd name="f7" fmla="val 550544"/>
                <a:gd name="f8" fmla="val 660082"/>
                <a:gd name="f9" fmla="val 550545"/>
                <a:gd name="f10" fmla="val 588644"/>
                <a:gd name="f11" fmla="val 205740"/>
                <a:gd name="f12" fmla="val 546735"/>
                <a:gd name="f13" fmla="val 340042"/>
                <a:gd name="f14" fmla="val 42862"/>
                <a:gd name="f15" fmla="val 112395"/>
                <a:gd name="f16" fmla="+- 0 0 -90"/>
                <a:gd name="f17" fmla="*/ f3 1 660081"/>
                <a:gd name="f18" fmla="*/ f4 1 550544"/>
                <a:gd name="f19" fmla="val f5"/>
                <a:gd name="f20" fmla="val f6"/>
                <a:gd name="f21" fmla="val f7"/>
                <a:gd name="f22" fmla="*/ f16 f0 1"/>
                <a:gd name="f23" fmla="+- f21 0 f19"/>
                <a:gd name="f24" fmla="+- f20 0 f19"/>
                <a:gd name="f25" fmla="*/ f22 1 f2"/>
                <a:gd name="f26" fmla="*/ f24 1 660081"/>
                <a:gd name="f27" fmla="*/ f23 1 550544"/>
                <a:gd name="f28" fmla="*/ 660082 f24 1"/>
                <a:gd name="f29" fmla="*/ 550545 f23 1"/>
                <a:gd name="f30" fmla="*/ 588644 f24 1"/>
                <a:gd name="f31" fmla="*/ 205740 f23 1"/>
                <a:gd name="f32" fmla="*/ 546735 f24 1"/>
                <a:gd name="f33" fmla="*/ 0 f23 1"/>
                <a:gd name="f34" fmla="*/ 340042 f24 1"/>
                <a:gd name="f35" fmla="*/ 42862 f23 1"/>
                <a:gd name="f36" fmla="*/ 0 f24 1"/>
                <a:gd name="f37" fmla="*/ 112395 f23 1"/>
                <a:gd name="f38" fmla="+- f25 0 f1"/>
                <a:gd name="f39" fmla="*/ f28 1 660081"/>
                <a:gd name="f40" fmla="*/ f29 1 550544"/>
                <a:gd name="f41" fmla="*/ f30 1 660081"/>
                <a:gd name="f42" fmla="*/ f31 1 550544"/>
                <a:gd name="f43" fmla="*/ f32 1 660081"/>
                <a:gd name="f44" fmla="*/ f33 1 550544"/>
                <a:gd name="f45" fmla="*/ f34 1 660081"/>
                <a:gd name="f46" fmla="*/ f35 1 550544"/>
                <a:gd name="f47" fmla="*/ f36 1 660081"/>
                <a:gd name="f48" fmla="*/ f37 1 550544"/>
                <a:gd name="f49" fmla="*/ f19 1 f26"/>
                <a:gd name="f50" fmla="*/ f20 1 f26"/>
                <a:gd name="f51" fmla="*/ f19 1 f27"/>
                <a:gd name="f52" fmla="*/ f21 1 f27"/>
                <a:gd name="f53" fmla="*/ f39 1 f26"/>
                <a:gd name="f54" fmla="*/ f40 1 f27"/>
                <a:gd name="f55" fmla="*/ f41 1 f26"/>
                <a:gd name="f56" fmla="*/ f42 1 f27"/>
                <a:gd name="f57" fmla="*/ f43 1 f26"/>
                <a:gd name="f58" fmla="*/ f44 1 f27"/>
                <a:gd name="f59" fmla="*/ f45 1 f26"/>
                <a:gd name="f60" fmla="*/ f46 1 f27"/>
                <a:gd name="f61" fmla="*/ f47 1 f26"/>
                <a:gd name="f62" fmla="*/ f48 1 f27"/>
                <a:gd name="f63" fmla="*/ f49 f17 1"/>
                <a:gd name="f64" fmla="*/ f50 f17 1"/>
                <a:gd name="f65" fmla="*/ f52 f18 1"/>
                <a:gd name="f66" fmla="*/ f51 f18 1"/>
                <a:gd name="f67" fmla="*/ f53 f17 1"/>
                <a:gd name="f68" fmla="*/ f54 f18 1"/>
                <a:gd name="f69" fmla="*/ f55 f17 1"/>
                <a:gd name="f70" fmla="*/ f56 f18 1"/>
                <a:gd name="f71" fmla="*/ f57 f17 1"/>
                <a:gd name="f72" fmla="*/ f58 f18 1"/>
                <a:gd name="f73" fmla="*/ f59 f17 1"/>
                <a:gd name="f74" fmla="*/ f60 f18 1"/>
                <a:gd name="f75" fmla="*/ f61 f17 1"/>
                <a:gd name="f76" fmla="*/ f62 f18 1"/>
              </a:gdLst>
              <a:ahLst/>
              <a:cxnLst>
                <a:cxn ang="3cd4">
                  <a:pos x="hc" y="t"/>
                </a:cxn>
                <a:cxn ang="0">
                  <a:pos x="r" y="vc"/>
                </a:cxn>
                <a:cxn ang="cd4">
                  <a:pos x="hc" y="b"/>
                </a:cxn>
                <a:cxn ang="cd2">
                  <a:pos x="l" y="vc"/>
                </a:cxn>
                <a:cxn ang="f38">
                  <a:pos x="f67" y="f68"/>
                </a:cxn>
                <a:cxn ang="f38">
                  <a:pos x="f69" y="f70"/>
                </a:cxn>
                <a:cxn ang="f38">
                  <a:pos x="f71" y="f72"/>
                </a:cxn>
                <a:cxn ang="f38">
                  <a:pos x="f73" y="f74"/>
                </a:cxn>
                <a:cxn ang="f38">
                  <a:pos x="f75" y="f76"/>
                </a:cxn>
              </a:cxnLst>
              <a:rect l="f63" t="f66" r="f64" b="f65"/>
              <a:pathLst>
                <a:path w="660081" h="550544">
                  <a:moveTo>
                    <a:pt x="f8" y="f9"/>
                  </a:moveTo>
                  <a:lnTo>
                    <a:pt x="f10" y="f11"/>
                  </a:lnTo>
                  <a:lnTo>
                    <a:pt x="f12" y="f5"/>
                  </a:lnTo>
                  <a:lnTo>
                    <a:pt x="f13" y="f14"/>
                  </a:lnTo>
                  <a:lnTo>
                    <a:pt x="f5" y="f1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grpSp>
      <p:pic>
        <p:nvPicPr>
          <p:cNvPr id="9" name="Bild 8" descr="Märke kors kontur">
            <a:hlinkClick r:id="rId3" action="ppaction://hlinksldjump"/>
            <a:extLst>
              <a:ext uri="{FF2B5EF4-FFF2-40B4-BE49-F238E27FC236}">
                <a16:creationId xmlns:a16="http://schemas.microsoft.com/office/drawing/2014/main" id="{B4D0CE09-E529-B82E-7C32-078927C6F72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8" name="Platshållare för sidfot 7">
            <a:extLst>
              <a:ext uri="{FF2B5EF4-FFF2-40B4-BE49-F238E27FC236}">
                <a16:creationId xmlns:a16="http://schemas.microsoft.com/office/drawing/2014/main" id="{ECB3F72B-3B22-69ED-FC8F-03AD0DF0FE22}"/>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name="Slide3058">
    <p:bg>
      <p:bgPr>
        <a:solidFill>
          <a:schemeClr val="bg1">
            <a:lumMod val="95000"/>
          </a:schemeClr>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8A6924CC-A006-15FA-FAA6-71D5A9E1C39C}"/>
              </a:ext>
            </a:extLst>
          </p:cNvPr>
          <p:cNvSpPr>
            <a:spLocks noGrp="1"/>
          </p:cNvSpPr>
          <p:nvPr>
            <p:ph type="body" sz="quarter" idx="15"/>
          </p:nvPr>
        </p:nvSpPr>
        <p:spPr>
          <a:xfrm>
            <a:off x="639519" y="2002965"/>
            <a:ext cx="4285933" cy="3880456"/>
          </a:xfrm>
        </p:spPr>
        <p:txBody>
          <a:bodyPr/>
          <a:lstStyle/>
          <a:p>
            <a:pPr marR="0" lvl="0" algn="l" defTabSz="914400" rtl="0" fontAlgn="auto" hangingPunct="1">
              <a:lnSpc>
                <a:spcPct val="100000"/>
              </a:lnSpc>
              <a:spcBef>
                <a:spcPts val="800"/>
              </a:spcBef>
              <a:spcAft>
                <a:spcPts val="0"/>
              </a:spcAft>
              <a:buSzPct val="100000"/>
              <a:tabLst/>
              <a:defRPr sz="1800" b="0" i="0" u="none" strike="noStrike" kern="0" cap="none" spc="0" baseline="0">
                <a:solidFill>
                  <a:srgbClr val="000000"/>
                </a:solidFill>
                <a:uFillTx/>
              </a:defRPr>
            </a:pPr>
            <a:r>
              <a:rPr lang="sv-SE" sz="1400" b="0" i="0" u="none" strike="noStrike" kern="1200" cap="none" spc="0" baseline="0">
                <a:solidFill>
                  <a:srgbClr val="000000"/>
                </a:solidFill>
                <a:uFillTx/>
              </a:rPr>
              <a:t>Industriproduktionen i Sverige visar fortsatt en positiv utveckling i årstakt, med tydlig uppgång jämfört med motsvarande period föregående år. </a:t>
            </a:r>
          </a:p>
          <a:p>
            <a:pPr marR="0" lvl="0" algn="l" defTabSz="914400" rtl="0" fontAlgn="auto" hangingPunct="1">
              <a:lnSpc>
                <a:spcPct val="100000"/>
              </a:lnSpc>
              <a:spcBef>
                <a:spcPts val="800"/>
              </a:spcBef>
              <a:spcAft>
                <a:spcPts val="0"/>
              </a:spcAft>
              <a:buSzPct val="100000"/>
              <a:tabLst/>
              <a:defRPr sz="1800" b="0" i="0" u="none" strike="noStrike" kern="0" cap="none" spc="0" baseline="0">
                <a:solidFill>
                  <a:srgbClr val="000000"/>
                </a:solidFill>
                <a:uFillTx/>
              </a:defRPr>
            </a:pPr>
            <a:r>
              <a:rPr lang="sv-SE" sz="1400" b="0" i="0" u="none" strike="noStrike" kern="1200" cap="none" spc="0" baseline="0">
                <a:solidFill>
                  <a:srgbClr val="000000"/>
                </a:solidFill>
                <a:uFillTx/>
              </a:rPr>
              <a:t>Samtidigt indikerar den månadsvisa utvecklingen (säsongsrensat) att tillväxttakten har dämpats, med vissa nedgångar efter tidigare uppgångar.</a:t>
            </a:r>
          </a:p>
          <a:p>
            <a:pPr marR="0" lvl="0" algn="l" defTabSz="914400" rtl="0" fontAlgn="auto" hangingPunct="1">
              <a:lnSpc>
                <a:spcPct val="100000"/>
              </a:lnSpc>
              <a:spcBef>
                <a:spcPts val="800"/>
              </a:spcBef>
              <a:spcAft>
                <a:spcPts val="0"/>
              </a:spcAft>
              <a:buSzPct val="100000"/>
              <a:tabLst/>
              <a:defRPr sz="1800" b="0" i="0" u="none" strike="noStrike" kern="0" cap="none" spc="0" baseline="0">
                <a:solidFill>
                  <a:srgbClr val="000000"/>
                </a:solidFill>
                <a:uFillTx/>
              </a:defRPr>
            </a:pPr>
            <a:r>
              <a:rPr lang="sv-SE" sz="1400" b="0" i="0" u="none" strike="noStrike" kern="1200" cap="none" spc="0" baseline="0">
                <a:solidFill>
                  <a:srgbClr val="000000"/>
                </a:solidFill>
                <a:uFillTx/>
              </a:rPr>
              <a:t>Utvecklingen drivs i stor utsträckning av kapitalintensiva och exportorienterade branscher, såsom gruvverksamhet och delar av den tyngre tillverkningsindustrin. </a:t>
            </a:r>
          </a:p>
          <a:p>
            <a:pPr marR="0" lvl="0" algn="l" defTabSz="914400" rtl="0" fontAlgn="auto" hangingPunct="1">
              <a:lnSpc>
                <a:spcPct val="100000"/>
              </a:lnSpc>
              <a:spcBef>
                <a:spcPts val="800"/>
              </a:spcBef>
              <a:spcAft>
                <a:spcPts val="0"/>
              </a:spcAft>
              <a:buSzPct val="100000"/>
              <a:tabLst/>
              <a:defRPr sz="1800" b="0" i="0" u="none" strike="noStrike" kern="0" cap="none" spc="0" baseline="0">
                <a:solidFill>
                  <a:srgbClr val="000000"/>
                </a:solidFill>
                <a:uFillTx/>
              </a:defRPr>
            </a:pPr>
            <a:r>
              <a:rPr lang="sv-SE" sz="1400" b="0" i="0" u="none" strike="noStrike" kern="1200" cap="none" spc="0" baseline="0">
                <a:solidFill>
                  <a:srgbClr val="000000"/>
                </a:solidFill>
                <a:uFillTx/>
              </a:rPr>
              <a:t>Däremot utvecklas mer konsumentnära industrigrenar – exempelvis livsmedel, trävaror och delar av lätt industri – svagare, vilket speglar en mer återhållsam efterfrågan.</a:t>
            </a:r>
          </a:p>
        </p:txBody>
      </p:sp>
      <p:pic>
        <p:nvPicPr>
          <p:cNvPr id="4" name="Platshållare för innehåll 9">
            <a:extLst>
              <a:ext uri="{FF2B5EF4-FFF2-40B4-BE49-F238E27FC236}">
                <a16:creationId xmlns:a16="http://schemas.microsoft.com/office/drawing/2014/main" id="{59ECA236-E3AD-FB9C-605B-31E48A07C033}"/>
              </a:ext>
            </a:extLst>
          </p:cNvPr>
          <p:cNvPicPr>
            <a:picLocks noGrp="1" noChangeAspect="1"/>
          </p:cNvPicPr>
          <p:nvPr>
            <p:ph type="pic" sz="quarter" idx="18"/>
          </p:nvPr>
        </p:nvPicPr>
        <p:blipFill>
          <a:blip r:embed="rId3"/>
          <a:srcRect l="-3141" t="-38200" r="-3169" b="-37270"/>
          <a:stretch/>
        </p:blipFill>
        <p:spPr>
          <a:xfrm>
            <a:off x="5791670" y="717121"/>
            <a:ext cx="5410199" cy="4960304"/>
          </a:xfrm>
          <a:prstGeom prst="rect">
            <a:avLst/>
          </a:prstGeom>
          <a:solidFill>
            <a:schemeClr val="bg1"/>
          </a:solidFill>
        </p:spPr>
      </p:pic>
      <p:sp>
        <p:nvSpPr>
          <p:cNvPr id="2" name="Rubrik 1">
            <a:extLst>
              <a:ext uri="{FF2B5EF4-FFF2-40B4-BE49-F238E27FC236}">
                <a16:creationId xmlns:a16="http://schemas.microsoft.com/office/drawing/2014/main" id="{48827D27-9D2F-38B0-9B3D-21B81A13A66F}"/>
              </a:ext>
            </a:extLst>
          </p:cNvPr>
          <p:cNvSpPr txBox="1">
            <a:spLocks noGrp="1"/>
          </p:cNvSpPr>
          <p:nvPr>
            <p:ph type="title"/>
          </p:nvPr>
        </p:nvSpPr>
        <p:spPr>
          <a:xfrm>
            <a:off x="639519" y="683173"/>
            <a:ext cx="4878000" cy="886390"/>
          </a:xfrm>
          <a:prstGeom prst="rect">
            <a:avLst/>
          </a:prstGeom>
          <a:noFill/>
          <a:ln>
            <a:noFill/>
          </a:ln>
        </p:spPr>
        <p:txBody>
          <a:bodyPr vert="horz" wrap="square" lIns="0" tIns="0" rIns="0" bIns="0" anchor="t" anchorCtr="0" compatLnSpc="1">
            <a:noAutofit/>
          </a:bodyPr>
          <a:lstStyle/>
          <a:p>
            <a:pPr lvl="0"/>
            <a:r>
              <a:rPr lang="sv-SE" sz="3200" b="0"/>
              <a:t>Industriproduktionsindex (IPI)</a:t>
            </a:r>
          </a:p>
        </p:txBody>
      </p:sp>
      <p:pic>
        <p:nvPicPr>
          <p:cNvPr id="5" name="Bild 4" descr="Märke kors kontur">
            <a:hlinkClick r:id="rId4" action="ppaction://hlinksldjump"/>
            <a:extLst>
              <a:ext uri="{FF2B5EF4-FFF2-40B4-BE49-F238E27FC236}">
                <a16:creationId xmlns:a16="http://schemas.microsoft.com/office/drawing/2014/main" id="{44E9971F-367F-501C-10F3-464FD0BB1C5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479495" y="179210"/>
            <a:ext cx="537911" cy="537911"/>
          </a:xfrm>
          <a:prstGeom prst="rect">
            <a:avLst/>
          </a:prstGeom>
        </p:spPr>
      </p:pic>
      <p:sp>
        <p:nvSpPr>
          <p:cNvPr id="8" name="textruta 7">
            <a:extLst>
              <a:ext uri="{FF2B5EF4-FFF2-40B4-BE49-F238E27FC236}">
                <a16:creationId xmlns:a16="http://schemas.microsoft.com/office/drawing/2014/main" id="{12AD74DB-4EE3-A9B8-63DA-D77239741492}"/>
              </a:ext>
            </a:extLst>
          </p:cNvPr>
          <p:cNvSpPr txBox="1"/>
          <p:nvPr/>
        </p:nvSpPr>
        <p:spPr>
          <a:xfrm>
            <a:off x="5910886" y="4843351"/>
            <a:ext cx="5132590" cy="584775"/>
          </a:xfrm>
          <a:prstGeom prst="rect">
            <a:avLst/>
          </a:prstGeom>
          <a:solidFill>
            <a:schemeClr val="bg1"/>
          </a:solid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600" b="0" i="0" u="none" strike="noStrike" kern="1200" cap="none" spc="0" baseline="0">
              <a:solidFill>
                <a:srgbClr val="000000"/>
              </a:solidFill>
              <a:uFillTx/>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rPr>
              <a:t>Källa: SCB</a:t>
            </a:r>
          </a:p>
        </p:txBody>
      </p:sp>
      <p:sp>
        <p:nvSpPr>
          <p:cNvPr id="9" name="AutoShape 2" descr="Industriproduktionsindex (IPI), kalenderkorrigerad och säsongrensad, kedjeindex, 2021=100 efter månad. tillverkningsindustri.">
            <a:extLst>
              <a:ext uri="{FF2B5EF4-FFF2-40B4-BE49-F238E27FC236}">
                <a16:creationId xmlns:a16="http://schemas.microsoft.com/office/drawing/2014/main" id="{A8EC5C86-F721-4A46-6C1F-A8C1DE6AA2AC}"/>
              </a:ext>
            </a:extLst>
          </p:cNvPr>
          <p:cNvSpPr>
            <a:spLocks noChangeAspect="1" noChangeArrowheads="1"/>
          </p:cNvSpPr>
          <p:nvPr/>
        </p:nvSpPr>
        <p:spPr bwMode="auto">
          <a:xfrm>
            <a:off x="3812875" y="3276599"/>
            <a:ext cx="2435525" cy="2435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 name="AutoShape 4" descr="Industriproduktionsindex (IPI), kalenderkorrigerad och säsongrensad, kedjeindex, 2021=100 efter månad. tillverkningsindustri.">
            <a:extLst>
              <a:ext uri="{FF2B5EF4-FFF2-40B4-BE49-F238E27FC236}">
                <a16:creationId xmlns:a16="http://schemas.microsoft.com/office/drawing/2014/main" id="{118BCD5C-5B53-E719-42E9-BFE1B18873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 name="textruta 7">
            <a:extLst>
              <a:ext uri="{FF2B5EF4-FFF2-40B4-BE49-F238E27FC236}">
                <a16:creationId xmlns:a16="http://schemas.microsoft.com/office/drawing/2014/main" id="{5B5B76A4-3BDD-D9BA-BFFD-7FEF09AF36C8}"/>
              </a:ext>
            </a:extLst>
          </p:cNvPr>
          <p:cNvSpPr txBox="1"/>
          <p:nvPr/>
        </p:nvSpPr>
        <p:spPr>
          <a:xfrm>
            <a:off x="5910886" y="868246"/>
            <a:ext cx="4963698" cy="1169551"/>
          </a:xfrm>
          <a:prstGeom prst="rect">
            <a:avLst/>
          </a:prstGeom>
          <a:solidFill>
            <a:schemeClr val="bg1"/>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Arial"/>
              </a:rPr>
              <a:t>Industriproduktionsindex (IPI) jan. 2016-jan. 2026, kalenderkorrigerad och säsongsrensad, kedjeindex, 2021=100 efter månad. Tillverkningsindustri.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600" b="0" i="0" u="none" strike="noStrike" kern="1200" cap="none" spc="0" baseline="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600" b="0" i="0" u="none" strike="noStrike" kern="1200" cap="none" spc="0" baseline="0">
              <a:solidFill>
                <a:srgbClr val="000000"/>
              </a:solidFill>
              <a:uFillTx/>
              <a:latin typeface="Arial"/>
            </a:endParaRPr>
          </a:p>
        </p:txBody>
      </p:sp>
      <p:pic>
        <p:nvPicPr>
          <p:cNvPr id="12" name="Bildobjekt 11" descr="En bild som visar text, linje, Graf, Teckensnitt&#10;&#10;AI-genererat innehåll kan vara felaktigt.">
            <a:extLst>
              <a:ext uri="{FF2B5EF4-FFF2-40B4-BE49-F238E27FC236}">
                <a16:creationId xmlns:a16="http://schemas.microsoft.com/office/drawing/2014/main" id="{4A224D34-A06E-1570-98AC-845E8F5E48D0}"/>
              </a:ext>
            </a:extLst>
          </p:cNvPr>
          <p:cNvPicPr>
            <a:picLocks noChangeAspect="1"/>
          </p:cNvPicPr>
          <p:nvPr/>
        </p:nvPicPr>
        <p:blipFill>
          <a:blip r:embed="rId6"/>
          <a:stretch>
            <a:fillRect/>
          </a:stretch>
        </p:blipFill>
        <p:spPr>
          <a:xfrm>
            <a:off x="5827622" y="2002965"/>
            <a:ext cx="5374247" cy="2439625"/>
          </a:xfrm>
          <a:prstGeom prst="rect">
            <a:avLst/>
          </a:prstGeom>
        </p:spPr>
      </p:pic>
      <p:sp>
        <p:nvSpPr>
          <p:cNvPr id="11" name="Platshållare för sidfot 10">
            <a:extLst>
              <a:ext uri="{FF2B5EF4-FFF2-40B4-BE49-F238E27FC236}">
                <a16:creationId xmlns:a16="http://schemas.microsoft.com/office/drawing/2014/main" id="{64DF2264-C34B-AAB4-DE17-1F02874B7161}"/>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name="Slide3063">
    <p:bg>
      <p:bgPr>
        <a:solidFill>
          <a:schemeClr val="bg1">
            <a:lumMod val="95000"/>
          </a:schemeClr>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4CB802E3-29F5-7001-1CCF-AB560DFB055E}"/>
              </a:ext>
            </a:extLst>
          </p:cNvPr>
          <p:cNvSpPr/>
          <p:nvPr/>
        </p:nvSpPr>
        <p:spPr>
          <a:xfrm>
            <a:off x="561713" y="1520686"/>
            <a:ext cx="10917782" cy="374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cs typeface="Arial" panose="020B0604020202020204" pitchFamily="34" charset="0"/>
            </a:endParaRPr>
          </a:p>
        </p:txBody>
      </p:sp>
      <p:pic>
        <p:nvPicPr>
          <p:cNvPr id="6" name="Bildobjekt 5">
            <a:extLst>
              <a:ext uri="{FF2B5EF4-FFF2-40B4-BE49-F238E27FC236}">
                <a16:creationId xmlns:a16="http://schemas.microsoft.com/office/drawing/2014/main" id="{5BFC00D0-8D83-6BEE-306A-5EED67FF45AF}"/>
              </a:ext>
            </a:extLst>
          </p:cNvPr>
          <p:cNvPicPr>
            <a:picLocks noChangeAspect="1"/>
          </p:cNvPicPr>
          <p:nvPr/>
        </p:nvPicPr>
        <p:blipFill>
          <a:blip r:embed="rId3"/>
          <a:stretch>
            <a:fillRect/>
          </a:stretch>
        </p:blipFill>
        <p:spPr>
          <a:xfrm>
            <a:off x="1360968" y="1997344"/>
            <a:ext cx="4093124" cy="2221441"/>
          </a:xfrm>
          <a:prstGeom prst="rect">
            <a:avLst/>
          </a:prstGeom>
        </p:spPr>
      </p:pic>
      <p:sp>
        <p:nvSpPr>
          <p:cNvPr id="2" name="Rubrik 1">
            <a:extLst>
              <a:ext uri="{FF2B5EF4-FFF2-40B4-BE49-F238E27FC236}">
                <a16:creationId xmlns:a16="http://schemas.microsoft.com/office/drawing/2014/main" id="{CC0FABE5-54A1-810A-44CC-1C17A504DC65}"/>
              </a:ext>
            </a:extLst>
          </p:cNvPr>
          <p:cNvSpPr txBox="1">
            <a:spLocks noGrp="1"/>
          </p:cNvSpPr>
          <p:nvPr>
            <p:ph type="title"/>
          </p:nvPr>
        </p:nvSpPr>
        <p:spPr>
          <a:xfrm>
            <a:off x="636043" y="0"/>
            <a:ext cx="10917781" cy="1378744"/>
          </a:xfrm>
          <a:prstGeom prst="rect">
            <a:avLst/>
          </a:prstGeom>
          <a:noFill/>
          <a:ln>
            <a:noFill/>
          </a:ln>
        </p:spPr>
        <p:txBody>
          <a:bodyPr vert="horz" wrap="square" lIns="0" tIns="0" rIns="0" bIns="0" anchor="b" anchorCtr="0" compatLnSpc="1">
            <a:noAutofit/>
          </a:bodyPr>
          <a:lstStyle/>
          <a:p>
            <a:pPr lvl="0"/>
            <a:r>
              <a:rPr lang="sv-SE" sz="3200" b="0"/>
              <a:t>Tillverkningsindustrin</a:t>
            </a:r>
          </a:p>
        </p:txBody>
      </p:sp>
      <p:sp>
        <p:nvSpPr>
          <p:cNvPr id="8" name="textruta 19">
            <a:extLst>
              <a:ext uri="{FF2B5EF4-FFF2-40B4-BE49-F238E27FC236}">
                <a16:creationId xmlns:a16="http://schemas.microsoft.com/office/drawing/2014/main" id="{2B82D661-6115-551A-F61C-030D53232956}"/>
              </a:ext>
            </a:extLst>
          </p:cNvPr>
          <p:cNvSpPr txBox="1"/>
          <p:nvPr/>
        </p:nvSpPr>
        <p:spPr>
          <a:xfrm>
            <a:off x="4136554" y="2130269"/>
            <a:ext cx="1538381" cy="230832"/>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none" spc="0" baseline="0">
                <a:solidFill>
                  <a:srgbClr val="000000"/>
                </a:solidFill>
                <a:uFillTx/>
                <a:latin typeface="Arial"/>
              </a:rPr>
              <a:t>Källa: Konjunkturinstitutet</a:t>
            </a:r>
          </a:p>
        </p:txBody>
      </p:sp>
      <p:pic>
        <p:nvPicPr>
          <p:cNvPr id="12" name="Bildobjekt 4">
            <a:extLst>
              <a:ext uri="{FF2B5EF4-FFF2-40B4-BE49-F238E27FC236}">
                <a16:creationId xmlns:a16="http://schemas.microsoft.com/office/drawing/2014/main" id="{B203597C-964D-BEE5-5615-8BE6EFCF8927}"/>
              </a:ext>
            </a:extLst>
          </p:cNvPr>
          <p:cNvPicPr>
            <a:picLocks noChangeAspect="1"/>
          </p:cNvPicPr>
          <p:nvPr/>
        </p:nvPicPr>
        <p:blipFill>
          <a:blip r:embed="rId4"/>
          <a:stretch>
            <a:fillRect/>
          </a:stretch>
        </p:blipFill>
        <p:spPr>
          <a:xfrm>
            <a:off x="7812169" y="4478918"/>
            <a:ext cx="2185105" cy="291007"/>
          </a:xfrm>
          <a:prstGeom prst="rect">
            <a:avLst/>
          </a:prstGeom>
          <a:noFill/>
          <a:ln>
            <a:noFill/>
          </a:ln>
        </p:spPr>
      </p:pic>
      <p:pic>
        <p:nvPicPr>
          <p:cNvPr id="5" name="Bild 4" descr="Märke kors kontur">
            <a:hlinkClick r:id="rId5" action="ppaction://hlinksldjump"/>
            <a:extLst>
              <a:ext uri="{FF2B5EF4-FFF2-40B4-BE49-F238E27FC236}">
                <a16:creationId xmlns:a16="http://schemas.microsoft.com/office/drawing/2014/main" id="{37CE6F83-21AC-9F18-78B6-D2234814000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479495" y="179210"/>
            <a:ext cx="537911" cy="537911"/>
          </a:xfrm>
          <a:prstGeom prst="rect">
            <a:avLst/>
          </a:prstGeom>
        </p:spPr>
      </p:pic>
      <p:sp>
        <p:nvSpPr>
          <p:cNvPr id="15" name="textruta 19">
            <a:extLst>
              <a:ext uri="{FF2B5EF4-FFF2-40B4-BE49-F238E27FC236}">
                <a16:creationId xmlns:a16="http://schemas.microsoft.com/office/drawing/2014/main" id="{4FF4105E-3764-6992-EA03-550513F717ED}"/>
              </a:ext>
            </a:extLst>
          </p:cNvPr>
          <p:cNvSpPr txBox="1"/>
          <p:nvPr/>
        </p:nvSpPr>
        <p:spPr>
          <a:xfrm>
            <a:off x="4216909" y="2128163"/>
            <a:ext cx="1538381" cy="230832"/>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none" spc="0" baseline="0">
                <a:solidFill>
                  <a:srgbClr val="000000"/>
                </a:solidFill>
                <a:uFillTx/>
                <a:latin typeface="Arial"/>
              </a:rPr>
              <a:t>Källa: Konjunkturinstitutet</a:t>
            </a:r>
          </a:p>
        </p:txBody>
      </p:sp>
      <p:sp>
        <p:nvSpPr>
          <p:cNvPr id="18" name="textruta 19">
            <a:extLst>
              <a:ext uri="{FF2B5EF4-FFF2-40B4-BE49-F238E27FC236}">
                <a16:creationId xmlns:a16="http://schemas.microsoft.com/office/drawing/2014/main" id="{2F9E2BC0-CBEA-9BCB-F66F-0AC36348E129}"/>
              </a:ext>
            </a:extLst>
          </p:cNvPr>
          <p:cNvSpPr txBox="1"/>
          <p:nvPr/>
        </p:nvSpPr>
        <p:spPr>
          <a:xfrm>
            <a:off x="9475753" y="1969740"/>
            <a:ext cx="1538381" cy="230832"/>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none" spc="0" baseline="0">
                <a:solidFill>
                  <a:srgbClr val="000000"/>
                </a:solidFill>
                <a:uFillTx/>
                <a:latin typeface="Arial"/>
              </a:rPr>
              <a:t>Källa: Konjunkturinstitutet</a:t>
            </a:r>
          </a:p>
        </p:txBody>
      </p:sp>
      <p:sp>
        <p:nvSpPr>
          <p:cNvPr id="19" name="Rektangel 9">
            <a:extLst>
              <a:ext uri="{FF2B5EF4-FFF2-40B4-BE49-F238E27FC236}">
                <a16:creationId xmlns:a16="http://schemas.microsoft.com/office/drawing/2014/main" id="{2226701A-65D9-08C5-478D-E8D82430B06E}"/>
              </a:ext>
            </a:extLst>
          </p:cNvPr>
          <p:cNvSpPr/>
          <p:nvPr/>
        </p:nvSpPr>
        <p:spPr>
          <a:xfrm>
            <a:off x="2079183" y="2466847"/>
            <a:ext cx="3177964" cy="2273663"/>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pic>
        <p:nvPicPr>
          <p:cNvPr id="10" name="Bildobjekt 9" descr="En bild som visar text, linje, Graf, diagram&#10;&#10;AI-genererat innehåll kan vara felaktigt.">
            <a:extLst>
              <a:ext uri="{FF2B5EF4-FFF2-40B4-BE49-F238E27FC236}">
                <a16:creationId xmlns:a16="http://schemas.microsoft.com/office/drawing/2014/main" id="{564D1F29-C679-34C5-F29C-29362A289A20}"/>
              </a:ext>
            </a:extLst>
          </p:cNvPr>
          <p:cNvPicPr>
            <a:picLocks noChangeAspect="1"/>
          </p:cNvPicPr>
          <p:nvPr/>
        </p:nvPicPr>
        <p:blipFill>
          <a:blip r:embed="rId7"/>
          <a:stretch>
            <a:fillRect/>
          </a:stretch>
        </p:blipFill>
        <p:spPr>
          <a:xfrm>
            <a:off x="1360968" y="2345058"/>
            <a:ext cx="3997842" cy="2958710"/>
          </a:xfrm>
          <a:prstGeom prst="rect">
            <a:avLst/>
          </a:prstGeom>
        </p:spPr>
      </p:pic>
      <p:pic>
        <p:nvPicPr>
          <p:cNvPr id="16" name="Bildobjekt 15" descr="En bild som visar text, skärmbild, Graf, linje&#10;&#10;AI-genererat innehåll kan vara felaktigt.">
            <a:extLst>
              <a:ext uri="{FF2B5EF4-FFF2-40B4-BE49-F238E27FC236}">
                <a16:creationId xmlns:a16="http://schemas.microsoft.com/office/drawing/2014/main" id="{1B799A3E-A833-88CC-CDED-8C2BE11FFC8D}"/>
              </a:ext>
            </a:extLst>
          </p:cNvPr>
          <p:cNvPicPr>
            <a:picLocks noChangeAspect="1"/>
          </p:cNvPicPr>
          <p:nvPr/>
        </p:nvPicPr>
        <p:blipFill>
          <a:blip r:embed="rId8"/>
          <a:stretch>
            <a:fillRect/>
          </a:stretch>
        </p:blipFill>
        <p:spPr>
          <a:xfrm>
            <a:off x="6821354" y="2252671"/>
            <a:ext cx="3954635" cy="3008527"/>
          </a:xfrm>
          <a:prstGeom prst="rect">
            <a:avLst/>
          </a:prstGeom>
        </p:spPr>
      </p:pic>
      <p:sp>
        <p:nvSpPr>
          <p:cNvPr id="23" name="textruta 19">
            <a:extLst>
              <a:ext uri="{FF2B5EF4-FFF2-40B4-BE49-F238E27FC236}">
                <a16:creationId xmlns:a16="http://schemas.microsoft.com/office/drawing/2014/main" id="{9570D24C-D17D-77BE-C522-7783F7F85B1E}"/>
              </a:ext>
            </a:extLst>
          </p:cNvPr>
          <p:cNvSpPr txBox="1"/>
          <p:nvPr/>
        </p:nvSpPr>
        <p:spPr>
          <a:xfrm>
            <a:off x="6771652" y="1963994"/>
            <a:ext cx="1538381" cy="246221"/>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err="1">
                <a:solidFill>
                  <a:srgbClr val="000000"/>
                </a:solidFill>
                <a:latin typeface="Arial"/>
              </a:rPr>
              <a:t>Produktionsfolym</a:t>
            </a:r>
            <a:endParaRPr lang="sv-SE" sz="1000" b="1" i="0" u="none" strike="noStrike" kern="1200" cap="none" spc="0" baseline="0">
              <a:solidFill>
                <a:srgbClr val="000000"/>
              </a:solidFill>
              <a:uFillTx/>
              <a:latin typeface="Arial"/>
            </a:endParaRPr>
          </a:p>
        </p:txBody>
      </p:sp>
      <p:sp>
        <p:nvSpPr>
          <p:cNvPr id="20" name="Rektangel 9">
            <a:extLst>
              <a:ext uri="{FF2B5EF4-FFF2-40B4-BE49-F238E27FC236}">
                <a16:creationId xmlns:a16="http://schemas.microsoft.com/office/drawing/2014/main" id="{9EF57167-AF4A-3C0C-2B5E-80DE4216BA15}"/>
              </a:ext>
            </a:extLst>
          </p:cNvPr>
          <p:cNvSpPr/>
          <p:nvPr/>
        </p:nvSpPr>
        <p:spPr>
          <a:xfrm>
            <a:off x="7122552" y="2362662"/>
            <a:ext cx="3244192" cy="2294398"/>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sp>
        <p:nvSpPr>
          <p:cNvPr id="4" name="Platshållare för sidfot 3">
            <a:extLst>
              <a:ext uri="{FF2B5EF4-FFF2-40B4-BE49-F238E27FC236}">
                <a16:creationId xmlns:a16="http://schemas.microsoft.com/office/drawing/2014/main" id="{D2173BFE-A7F5-40F1-321E-A16BD65E2387}"/>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497441E-6F61-32D1-2207-91FC60A8AFFA}"/>
              </a:ext>
            </a:extLst>
          </p:cNvPr>
          <p:cNvSpPr/>
          <p:nvPr/>
        </p:nvSpPr>
        <p:spPr>
          <a:xfrm>
            <a:off x="636042" y="1732756"/>
            <a:ext cx="10917782" cy="3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cs typeface="Arial" panose="020B0604020202020204" pitchFamily="34" charset="0"/>
            </a:endParaRPr>
          </a:p>
        </p:txBody>
      </p:sp>
      <p:sp>
        <p:nvSpPr>
          <p:cNvPr id="2" name="Rubrik 1">
            <a:extLst>
              <a:ext uri="{FF2B5EF4-FFF2-40B4-BE49-F238E27FC236}">
                <a16:creationId xmlns:a16="http://schemas.microsoft.com/office/drawing/2014/main" id="{CC0FABE5-54A1-810A-44CC-1C17A504DC65}"/>
              </a:ext>
            </a:extLst>
          </p:cNvPr>
          <p:cNvSpPr txBox="1">
            <a:spLocks noGrp="1"/>
          </p:cNvSpPr>
          <p:nvPr>
            <p:ph type="title"/>
          </p:nvPr>
        </p:nvSpPr>
        <p:spPr>
          <a:xfrm>
            <a:off x="636043" y="0"/>
            <a:ext cx="10917781" cy="1378744"/>
          </a:xfrm>
          <a:prstGeom prst="rect">
            <a:avLst/>
          </a:prstGeom>
          <a:noFill/>
          <a:ln>
            <a:noFill/>
          </a:ln>
        </p:spPr>
        <p:txBody>
          <a:bodyPr vert="horz" wrap="square" lIns="0" tIns="0" rIns="0" bIns="0" anchor="b" anchorCtr="0" compatLnSpc="1">
            <a:noAutofit/>
          </a:bodyPr>
          <a:lstStyle/>
          <a:p>
            <a:pPr lvl="0"/>
            <a:r>
              <a:rPr lang="sv-SE" sz="3200" b="0"/>
              <a:t>Tillverkningsindustrin</a:t>
            </a:r>
          </a:p>
        </p:txBody>
      </p:sp>
      <p:pic>
        <p:nvPicPr>
          <p:cNvPr id="4" name="Bild 3" descr="Märke kors kontur">
            <a:hlinkClick r:id="rId3" action="ppaction://hlinksldjump"/>
            <a:extLst>
              <a:ext uri="{FF2B5EF4-FFF2-40B4-BE49-F238E27FC236}">
                <a16:creationId xmlns:a16="http://schemas.microsoft.com/office/drawing/2014/main" id="{713A81C2-D209-0A76-7A46-840C4FB09B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23" name="textruta 19">
            <a:extLst>
              <a:ext uri="{FF2B5EF4-FFF2-40B4-BE49-F238E27FC236}">
                <a16:creationId xmlns:a16="http://schemas.microsoft.com/office/drawing/2014/main" id="{D6E693FF-8E36-A0F7-A5EF-AA6B066CD0A9}"/>
              </a:ext>
            </a:extLst>
          </p:cNvPr>
          <p:cNvSpPr txBox="1"/>
          <p:nvPr/>
        </p:nvSpPr>
        <p:spPr>
          <a:xfrm>
            <a:off x="9746787" y="1891508"/>
            <a:ext cx="1538381" cy="230832"/>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none" spc="0" baseline="0">
                <a:solidFill>
                  <a:srgbClr val="000000"/>
                </a:solidFill>
                <a:uFillTx/>
                <a:latin typeface="Arial"/>
              </a:rPr>
              <a:t>Källa: Konjunkturinstitutet</a:t>
            </a:r>
          </a:p>
        </p:txBody>
      </p:sp>
      <p:sp>
        <p:nvSpPr>
          <p:cNvPr id="22" name="textruta 19">
            <a:extLst>
              <a:ext uri="{FF2B5EF4-FFF2-40B4-BE49-F238E27FC236}">
                <a16:creationId xmlns:a16="http://schemas.microsoft.com/office/drawing/2014/main" id="{37BE7554-7754-FCD9-6D68-79FC1FBA579A}"/>
              </a:ext>
            </a:extLst>
          </p:cNvPr>
          <p:cNvSpPr txBox="1"/>
          <p:nvPr/>
        </p:nvSpPr>
        <p:spPr>
          <a:xfrm>
            <a:off x="4305477" y="2002481"/>
            <a:ext cx="1538381" cy="230832"/>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none" spc="0" baseline="0">
                <a:solidFill>
                  <a:srgbClr val="000000"/>
                </a:solidFill>
                <a:uFillTx/>
                <a:latin typeface="Arial"/>
              </a:rPr>
              <a:t>Källa: Konjunkturinstitutet</a:t>
            </a:r>
          </a:p>
        </p:txBody>
      </p:sp>
      <p:pic>
        <p:nvPicPr>
          <p:cNvPr id="6" name="Bildobjekt 5" descr="En bild som visar text, linje, Graf, skärmbild&#10;&#10;AI-genererat innehåll kan vara felaktigt.">
            <a:extLst>
              <a:ext uri="{FF2B5EF4-FFF2-40B4-BE49-F238E27FC236}">
                <a16:creationId xmlns:a16="http://schemas.microsoft.com/office/drawing/2014/main" id="{AC88A933-FB5B-B488-B5A8-1DA294249E2E}"/>
              </a:ext>
            </a:extLst>
          </p:cNvPr>
          <p:cNvPicPr>
            <a:picLocks noChangeAspect="1"/>
          </p:cNvPicPr>
          <p:nvPr/>
        </p:nvPicPr>
        <p:blipFill>
          <a:blip r:embed="rId5"/>
          <a:stretch>
            <a:fillRect/>
          </a:stretch>
        </p:blipFill>
        <p:spPr>
          <a:xfrm>
            <a:off x="1341247" y="2122341"/>
            <a:ext cx="3403046" cy="2869068"/>
          </a:xfrm>
          <a:prstGeom prst="rect">
            <a:avLst/>
          </a:prstGeom>
        </p:spPr>
      </p:pic>
      <p:sp>
        <p:nvSpPr>
          <p:cNvPr id="11" name="Rektangel 9">
            <a:extLst>
              <a:ext uri="{FF2B5EF4-FFF2-40B4-BE49-F238E27FC236}">
                <a16:creationId xmlns:a16="http://schemas.microsoft.com/office/drawing/2014/main" id="{32CE35CB-6D69-BF1C-88EE-27C1EE5256D5}"/>
              </a:ext>
            </a:extLst>
          </p:cNvPr>
          <p:cNvSpPr/>
          <p:nvPr/>
        </p:nvSpPr>
        <p:spPr>
          <a:xfrm>
            <a:off x="1653114" y="2503038"/>
            <a:ext cx="2748765" cy="1938890"/>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pic>
        <p:nvPicPr>
          <p:cNvPr id="9" name="Bildobjekt 8" descr="En bild som visar text, linje, Graf, skärmbild&#10;&#10;AI-genererat innehåll kan vara felaktigt.">
            <a:extLst>
              <a:ext uri="{FF2B5EF4-FFF2-40B4-BE49-F238E27FC236}">
                <a16:creationId xmlns:a16="http://schemas.microsoft.com/office/drawing/2014/main" id="{39093AE0-68EC-4C31-EBA9-CF55BCB88750}"/>
              </a:ext>
            </a:extLst>
          </p:cNvPr>
          <p:cNvPicPr>
            <a:picLocks noChangeAspect="1"/>
          </p:cNvPicPr>
          <p:nvPr/>
        </p:nvPicPr>
        <p:blipFill>
          <a:blip r:embed="rId6"/>
          <a:stretch>
            <a:fillRect/>
          </a:stretch>
        </p:blipFill>
        <p:spPr>
          <a:xfrm>
            <a:off x="6870955" y="2122339"/>
            <a:ext cx="3353047" cy="2790629"/>
          </a:xfrm>
          <a:prstGeom prst="rect">
            <a:avLst/>
          </a:prstGeom>
        </p:spPr>
      </p:pic>
      <p:sp>
        <p:nvSpPr>
          <p:cNvPr id="26" name="Rektangel 9">
            <a:extLst>
              <a:ext uri="{FF2B5EF4-FFF2-40B4-BE49-F238E27FC236}">
                <a16:creationId xmlns:a16="http://schemas.microsoft.com/office/drawing/2014/main" id="{14E83E58-10AC-CDA4-615B-8A93947EB324}"/>
              </a:ext>
            </a:extLst>
          </p:cNvPr>
          <p:cNvSpPr/>
          <p:nvPr/>
        </p:nvSpPr>
        <p:spPr>
          <a:xfrm>
            <a:off x="7150023" y="2511923"/>
            <a:ext cx="2752120" cy="1973267"/>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sp>
        <p:nvSpPr>
          <p:cNvPr id="5" name="Platshållare för sidfot 4">
            <a:extLst>
              <a:ext uri="{FF2B5EF4-FFF2-40B4-BE49-F238E27FC236}">
                <a16:creationId xmlns:a16="http://schemas.microsoft.com/office/drawing/2014/main" id="{8B3B27F8-476B-5A5B-0AE4-864EED6E7EC5}"/>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9556950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D9689"/>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76CE17B-A5FD-276E-3356-10285432719D}"/>
              </a:ext>
            </a:extLst>
          </p:cNvPr>
          <p:cNvSpPr>
            <a:spLocks noGrp="1"/>
          </p:cNvSpPr>
          <p:nvPr>
            <p:ph type="body" sz="quarter" idx="13"/>
          </p:nvPr>
        </p:nvSpPr>
        <p:spPr>
          <a:xfrm>
            <a:off x="5427506" y="659606"/>
            <a:ext cx="6127200" cy="4955382"/>
          </a:xfrm>
        </p:spPr>
        <p:txBody>
          <a:bodyPr vert="horz" lIns="0" tIns="0" rIns="0" bIns="0" rtlCol="0" anchor="t">
            <a:noAutofit/>
          </a:bodyPr>
          <a:lstStyle/>
          <a:p>
            <a:r>
              <a:rPr lang="sv-SE" sz="2000">
                <a:hlinkClick r:id="rId3" action="ppaction://hlinksldjump"/>
              </a:rPr>
              <a:t>Konjunktur och tillväxt i Sverige</a:t>
            </a:r>
            <a:r>
              <a:rPr lang="sv-SE"/>
              <a:t>	03</a:t>
            </a:r>
          </a:p>
          <a:p>
            <a:r>
              <a:rPr lang="sv-SE">
                <a:hlinkClick r:id="rId4" action="ppaction://hlinksldjump"/>
              </a:rPr>
              <a:t>Inflation och ränteläge</a:t>
            </a:r>
            <a:r>
              <a:rPr lang="sv-SE"/>
              <a:t>	07</a:t>
            </a:r>
            <a:endParaRPr lang="sv-SE">
              <a:cs typeface="Arial"/>
            </a:endParaRPr>
          </a:p>
          <a:p>
            <a:r>
              <a:rPr lang="sv-SE">
                <a:hlinkClick r:id="rId5" action="ppaction://hlinksldjump"/>
              </a:rPr>
              <a:t>Konjunkturläget i samhällsbyggnadssektorn</a:t>
            </a:r>
            <a:r>
              <a:rPr lang="sv-SE"/>
              <a:t>	13</a:t>
            </a:r>
            <a:endParaRPr lang="sv-SE">
              <a:cs typeface="Arial"/>
            </a:endParaRPr>
          </a:p>
          <a:p>
            <a:r>
              <a:rPr lang="sv-SE">
                <a:hlinkClick r:id="rId6" action="ppaction://hlinksldjump"/>
              </a:rPr>
              <a:t>Konjunkturläget inom industrin</a:t>
            </a:r>
            <a:r>
              <a:rPr lang="sv-SE"/>
              <a:t>	16</a:t>
            </a:r>
            <a:endParaRPr lang="sv-SE">
              <a:cs typeface="Arial"/>
            </a:endParaRPr>
          </a:p>
          <a:p>
            <a:r>
              <a:rPr lang="sv-SE">
                <a:hlinkClick r:id="" action="ppaction://noaction"/>
              </a:rPr>
              <a:t>Arbetsmarknadsläget i Sverige </a:t>
            </a:r>
            <a:br>
              <a:rPr lang="sv-SE">
                <a:hlinkClick r:id="" action="ppaction://noaction"/>
              </a:rPr>
            </a:br>
            <a:r>
              <a:rPr lang="sv-SE">
                <a:hlinkClick r:id="" action="ppaction://noaction"/>
              </a:rPr>
              <a:t>och i innovationssektorn</a:t>
            </a:r>
            <a:r>
              <a:rPr lang="sv-SE"/>
              <a:t>	20</a:t>
            </a:r>
            <a:endParaRPr lang="sv-SE">
              <a:cs typeface="Arial"/>
            </a:endParaRPr>
          </a:p>
        </p:txBody>
      </p:sp>
      <p:sp>
        <p:nvSpPr>
          <p:cNvPr id="6" name="Rubrik 5">
            <a:extLst>
              <a:ext uri="{FF2B5EF4-FFF2-40B4-BE49-F238E27FC236}">
                <a16:creationId xmlns:a16="http://schemas.microsoft.com/office/drawing/2014/main" id="{F6BC62AE-FB1E-4692-D8B4-45BB1847E877}"/>
              </a:ext>
            </a:extLst>
          </p:cNvPr>
          <p:cNvSpPr>
            <a:spLocks noGrp="1"/>
          </p:cNvSpPr>
          <p:nvPr>
            <p:ph type="title"/>
          </p:nvPr>
        </p:nvSpPr>
        <p:spPr/>
        <p:txBody>
          <a:bodyPr/>
          <a:lstStyle/>
          <a:p>
            <a:r>
              <a:rPr lang="sv-SE"/>
              <a:t>Innehåll</a:t>
            </a:r>
          </a:p>
        </p:txBody>
      </p:sp>
      <p:sp>
        <p:nvSpPr>
          <p:cNvPr id="3" name="Platshållare för sidfot 2">
            <a:extLst>
              <a:ext uri="{FF2B5EF4-FFF2-40B4-BE49-F238E27FC236}">
                <a16:creationId xmlns:a16="http://schemas.microsoft.com/office/drawing/2014/main" id="{E70B64D0-E353-5881-BD62-9DDEAE21F337}"/>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151385415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name="Slide3066">
    <p:bg>
      <p:bgPr>
        <a:solidFill>
          <a:schemeClr val="bg2">
            <a:lumMod val="90000"/>
          </a:schemeClr>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5326689E-7172-E499-6564-FE8C66EF1903}"/>
              </a:ext>
            </a:extLst>
          </p:cNvPr>
          <p:cNvSpPr txBox="1">
            <a:spLocks noGrp="1"/>
          </p:cNvSpPr>
          <p:nvPr>
            <p:ph type="title"/>
          </p:nvPr>
        </p:nvSpPr>
        <p:spPr>
          <a:xfrm>
            <a:off x="636044" y="659606"/>
            <a:ext cx="8847322" cy="1378744"/>
          </a:xfrm>
          <a:prstGeom prst="rect">
            <a:avLst/>
          </a:prstGeom>
          <a:noFill/>
          <a:ln>
            <a:noFill/>
          </a:ln>
        </p:spPr>
        <p:txBody>
          <a:bodyPr vert="horz" wrap="square" lIns="0" tIns="0" rIns="0" bIns="0" anchor="t" anchorCtr="0" compatLnSpc="1">
            <a:noAutofit/>
          </a:bodyPr>
          <a:lstStyle/>
          <a:p>
            <a:pPr lvl="0"/>
            <a:r>
              <a:rPr lang="sv-SE"/>
              <a:t>Arbetsmarknadsläget i Sverige och i innovationssektorn</a:t>
            </a:r>
          </a:p>
        </p:txBody>
      </p:sp>
      <p:sp>
        <p:nvSpPr>
          <p:cNvPr id="3" name="Platshållare för text 5">
            <a:extLst>
              <a:ext uri="{FF2B5EF4-FFF2-40B4-BE49-F238E27FC236}">
                <a16:creationId xmlns:a16="http://schemas.microsoft.com/office/drawing/2014/main" id="{AE2094F4-8129-089E-12BF-5DE68093719C}"/>
              </a:ext>
            </a:extLst>
          </p:cNvPr>
          <p:cNvSpPr txBox="1">
            <a:spLocks noGrp="1"/>
          </p:cNvSpPr>
          <p:nvPr>
            <p:ph type="body" sz="quarter" idx="13"/>
          </p:nvPr>
        </p:nvSpPr>
        <p:spPr>
          <a:xfrm>
            <a:off x="636044" y="2058176"/>
            <a:ext cx="8237988" cy="3134181"/>
          </a:xfrm>
          <a:noFill/>
        </p:spPr>
        <p:txBody>
          <a:bodyPr/>
          <a:lstStyle/>
          <a:p>
            <a:pPr marL="0" indent="0">
              <a:spcBef>
                <a:spcPts val="1200"/>
              </a:spcBef>
              <a:buNone/>
            </a:pPr>
            <a:r>
              <a:rPr lang="sv-SE" sz="2000">
                <a:cs typeface="Times New Roman" pitchFamily="18"/>
              </a:rPr>
              <a:t>Arbetsmarknaden är fortsatt svag i början av 2026 och arbetslösheten ligger kvar på en förhöjd nivå kring 8,5–8,7 procent enligt SCB.</a:t>
            </a:r>
          </a:p>
          <a:p>
            <a:pPr marL="0" indent="0">
              <a:spcBef>
                <a:spcPts val="1200"/>
              </a:spcBef>
              <a:buNone/>
            </a:pPr>
            <a:r>
              <a:rPr lang="sv-SE" sz="2000">
                <a:cs typeface="Times New Roman" pitchFamily="18"/>
              </a:rPr>
              <a:t>Utvecklingen är relativt stabil, men nivån är fortsatt hög i ett historiskt perspektiv.</a:t>
            </a:r>
          </a:p>
          <a:p>
            <a:pPr marL="0" indent="0">
              <a:spcBef>
                <a:spcPts val="1200"/>
              </a:spcBef>
              <a:buNone/>
            </a:pPr>
            <a:r>
              <a:rPr lang="sv-SE" sz="2000">
                <a:cs typeface="Times New Roman" pitchFamily="18"/>
              </a:rPr>
              <a:t>Arbetsförmedlingen bedömer att arbetslösheten minskar något under 2026, men att den förblir högre än före lågkonjunkturen.</a:t>
            </a:r>
          </a:p>
          <a:p>
            <a:pPr marL="0" indent="0">
              <a:spcBef>
                <a:spcPts val="1200"/>
              </a:spcBef>
              <a:buNone/>
            </a:pPr>
            <a:r>
              <a:rPr lang="sv-SE" sz="2000">
                <a:cs typeface="Times New Roman" pitchFamily="18"/>
              </a:rPr>
              <a:t>Tjänstesektorn utvecklas fortsatt mer stabilt än övriga delar av ekonomin, även om tillväxten är dämpad.</a:t>
            </a:r>
          </a:p>
          <a:p>
            <a:pPr marL="0" indent="0">
              <a:spcBef>
                <a:spcPts val="1200"/>
              </a:spcBef>
              <a:buNone/>
            </a:pPr>
            <a:r>
              <a:rPr lang="sv-SE" sz="2000">
                <a:cs typeface="Times New Roman" pitchFamily="18"/>
              </a:rPr>
              <a:t>Samtidigt är arbetsmarknaden för arkitekter fortsatt svag, med relativt hög arbetslöshet kopplad till ett lågt byggande, även om vissa tecken på stabilisering finns.</a:t>
            </a:r>
          </a:p>
        </p:txBody>
      </p:sp>
      <p:grpSp>
        <p:nvGrpSpPr>
          <p:cNvPr id="7" name="Graphic 9">
            <a:extLst>
              <a:ext uri="{FF2B5EF4-FFF2-40B4-BE49-F238E27FC236}">
                <a16:creationId xmlns:a16="http://schemas.microsoft.com/office/drawing/2014/main" id="{8F221FA3-C358-9239-1576-D7DCA1147CEC}"/>
              </a:ext>
            </a:extLst>
          </p:cNvPr>
          <p:cNvGrpSpPr/>
          <p:nvPr/>
        </p:nvGrpSpPr>
        <p:grpSpPr>
          <a:xfrm>
            <a:off x="8995953" y="5516337"/>
            <a:ext cx="3328999" cy="1055313"/>
            <a:chOff x="7745343" y="4372733"/>
            <a:chExt cx="4457690" cy="1502231"/>
          </a:xfrm>
        </p:grpSpPr>
        <p:sp>
          <p:nvSpPr>
            <p:cNvPr id="8" name="Freeform: Shape 11">
              <a:extLst>
                <a:ext uri="{FF2B5EF4-FFF2-40B4-BE49-F238E27FC236}">
                  <a16:creationId xmlns:a16="http://schemas.microsoft.com/office/drawing/2014/main" id="{C2258D37-7C26-C3EF-2EA9-90373794D3AD}"/>
                </a:ext>
              </a:extLst>
            </p:cNvPr>
            <p:cNvSpPr/>
            <p:nvPr/>
          </p:nvSpPr>
          <p:spPr>
            <a:xfrm rot="16200004">
              <a:off x="9226881" y="2898812"/>
              <a:ext cx="1502231" cy="4450073"/>
            </a:xfrm>
            <a:custGeom>
              <a:avLst/>
              <a:gdLst>
                <a:gd name="f0" fmla="val 10800000"/>
                <a:gd name="f1" fmla="val 5400000"/>
                <a:gd name="f2" fmla="val 180"/>
                <a:gd name="f3" fmla="val w"/>
                <a:gd name="f4" fmla="val h"/>
                <a:gd name="f5" fmla="val 0"/>
                <a:gd name="f6" fmla="val 1502233"/>
                <a:gd name="f7" fmla="val 4450077"/>
                <a:gd name="f8" fmla="val 936449"/>
                <a:gd name="f9" fmla="val 4450078"/>
                <a:gd name="f10" fmla="val 4298630"/>
                <a:gd name="f11" fmla="val 945022"/>
                <a:gd name="f12" fmla="val 4146230"/>
                <a:gd name="f13" fmla="val 967882"/>
                <a:gd name="f14" fmla="val 3996688"/>
                <a:gd name="f15" fmla="val 970739"/>
                <a:gd name="f16" fmla="val 3977638"/>
                <a:gd name="f17" fmla="val 974549"/>
                <a:gd name="f18" fmla="val 3959541"/>
                <a:gd name="f19" fmla="val 977407"/>
                <a:gd name="f20" fmla="val 3940491"/>
                <a:gd name="f21" fmla="val 981217"/>
                <a:gd name="f22" fmla="val 3921441"/>
                <a:gd name="f23" fmla="val 984074"/>
                <a:gd name="f24" fmla="val 3903343"/>
                <a:gd name="f25" fmla="val 988837"/>
                <a:gd name="f26" fmla="val 3884293"/>
                <a:gd name="f27" fmla="val 1002172"/>
                <a:gd name="f28" fmla="val 3829048"/>
                <a:gd name="f29" fmla="val 1017412"/>
                <a:gd name="f30" fmla="val 3773803"/>
                <a:gd name="f31" fmla="val 1039319"/>
                <a:gd name="f32" fmla="val 3701413"/>
                <a:gd name="f33" fmla="val 1065989"/>
                <a:gd name="f34" fmla="val 3629976"/>
                <a:gd name="f35" fmla="val 1098374"/>
                <a:gd name="f36" fmla="val 3561396"/>
                <a:gd name="f37" fmla="val 1130759"/>
                <a:gd name="f38" fmla="val 3492816"/>
                <a:gd name="f39" fmla="val 1169812"/>
                <a:gd name="f40" fmla="val 3427093"/>
                <a:gd name="f41" fmla="val 1211722"/>
                <a:gd name="f42" fmla="val 3364229"/>
                <a:gd name="f43" fmla="val 1227914"/>
                <a:gd name="f44" fmla="val 3340416"/>
                <a:gd name="f45" fmla="val 1244107"/>
                <a:gd name="f46" fmla="val 3317556"/>
                <a:gd name="f47" fmla="val 1255537"/>
                <a:gd name="f48" fmla="val 3302316"/>
                <a:gd name="f49" fmla="val 1266014"/>
                <a:gd name="f50" fmla="val 3286123"/>
                <a:gd name="f51" fmla="val 1277444"/>
                <a:gd name="f52" fmla="val 3271836"/>
                <a:gd name="f53" fmla="val 1346024"/>
                <a:gd name="f54" fmla="val 3181349"/>
                <a:gd name="f55" fmla="val 1391744"/>
                <a:gd name="f56" fmla="val 3120389"/>
                <a:gd name="f57" fmla="val 1434607"/>
                <a:gd name="f58" fmla="val 3057524"/>
                <a:gd name="f59" fmla="val 1466039"/>
                <a:gd name="f60" fmla="val 2988944"/>
                <a:gd name="f61" fmla="val 1481279"/>
                <a:gd name="f62" fmla="val 2954654"/>
                <a:gd name="f63" fmla="val 1492709"/>
                <a:gd name="f64" fmla="val 2917506"/>
                <a:gd name="f65" fmla="val 1498424"/>
                <a:gd name="f66" fmla="val 2880359"/>
                <a:gd name="f67" fmla="val 1501282"/>
                <a:gd name="f68" fmla="val 2861309"/>
                <a:gd name="f69" fmla="val 1502234"/>
                <a:gd name="f70" fmla="val 2842259"/>
                <a:gd name="f71" fmla="val 2823209"/>
                <a:gd name="f72" fmla="val 1500329"/>
                <a:gd name="f73" fmla="val 2794634"/>
                <a:gd name="f74" fmla="val 1499377"/>
                <a:gd name="f75" fmla="val 2785109"/>
                <a:gd name="f76" fmla="val 1497471"/>
                <a:gd name="f77" fmla="val 2775584"/>
                <a:gd name="f78" fmla="val 1495566"/>
                <a:gd name="f79" fmla="val 2767011"/>
                <a:gd name="f80" fmla="val 1487946"/>
                <a:gd name="f81" fmla="val 2729864"/>
                <a:gd name="f82" fmla="val 1473659"/>
                <a:gd name="f83" fmla="val 2694621"/>
                <a:gd name="f84" fmla="val 1453657"/>
                <a:gd name="f85" fmla="val 2661284"/>
                <a:gd name="f86" fmla="val 2628899"/>
                <a:gd name="f87" fmla="val 1409842"/>
                <a:gd name="f88" fmla="val 2599371"/>
                <a:gd name="f89" fmla="val 1383172"/>
                <a:gd name="f90" fmla="val 2572701"/>
                <a:gd name="f91" fmla="val 1328879"/>
                <a:gd name="f92" fmla="val 2519361"/>
                <a:gd name="f93" fmla="val 1265062"/>
                <a:gd name="f94" fmla="val 2476499"/>
                <a:gd name="f95" fmla="val 1197434"/>
                <a:gd name="f96" fmla="val 2443161"/>
                <a:gd name="f97" fmla="val 1129807"/>
                <a:gd name="f98" fmla="val 2409824"/>
                <a:gd name="f99" fmla="val 1057417"/>
                <a:gd name="f100" fmla="val 2383154"/>
                <a:gd name="f101" fmla="val 2366009"/>
                <a:gd name="f102" fmla="val 909779"/>
                <a:gd name="f103" fmla="val 2349816"/>
                <a:gd name="f104" fmla="val 833580"/>
                <a:gd name="f105" fmla="val 2342196"/>
                <a:gd name="f106" fmla="val 758332"/>
                <a:gd name="f107" fmla="val 2348864"/>
                <a:gd name="f108" fmla="val 683085"/>
                <a:gd name="f109" fmla="val 2355531"/>
                <a:gd name="f110" fmla="val 607837"/>
                <a:gd name="f111" fmla="val 2374581"/>
                <a:gd name="f112" fmla="val 541162"/>
                <a:gd name="f113" fmla="val 473535"/>
                <a:gd name="f114" fmla="val 2445067"/>
                <a:gd name="f115" fmla="val 414480"/>
                <a:gd name="f116" fmla="val 2494596"/>
                <a:gd name="f117" fmla="val 367808"/>
                <a:gd name="f118" fmla="val 2554604"/>
                <a:gd name="f119" fmla="val 343995"/>
                <a:gd name="f120" fmla="val 2584131"/>
                <a:gd name="f121" fmla="val 324945"/>
                <a:gd name="f122" fmla="val 2617469"/>
                <a:gd name="f123" fmla="val 309705"/>
                <a:gd name="f124" fmla="val 2651759"/>
                <a:gd name="f125" fmla="val 293513"/>
                <a:gd name="f126" fmla="val 2686049"/>
                <a:gd name="f127" fmla="val 283988"/>
                <a:gd name="f128" fmla="val 2723196"/>
                <a:gd name="f129" fmla="val 278273"/>
                <a:gd name="f130" fmla="val 2760344"/>
                <a:gd name="f131" fmla="val 272558"/>
                <a:gd name="f132" fmla="val 2797491"/>
                <a:gd name="f133" fmla="val 2836544"/>
                <a:gd name="f134" fmla="val 280178"/>
                <a:gd name="f135" fmla="val 2873691"/>
                <a:gd name="f136" fmla="val 286845"/>
                <a:gd name="f137" fmla="val 2910839"/>
                <a:gd name="f138" fmla="val 301133"/>
                <a:gd name="f139" fmla="val 2947034"/>
                <a:gd name="f140" fmla="val 319230"/>
                <a:gd name="f141" fmla="val 2980371"/>
                <a:gd name="f142" fmla="val 356378"/>
                <a:gd name="f143" fmla="val 3047046"/>
                <a:gd name="f144" fmla="val 412575"/>
                <a:gd name="f145" fmla="val 3102291"/>
                <a:gd name="f146" fmla="val 480202"/>
                <a:gd name="f147" fmla="val 3136581"/>
                <a:gd name="f148" fmla="val 497347"/>
                <a:gd name="f149" fmla="val 3145154"/>
                <a:gd name="f150" fmla="val 514492"/>
                <a:gd name="f151" fmla="val 3151821"/>
                <a:gd name="f152" fmla="val 532590"/>
                <a:gd name="f153" fmla="val 3157536"/>
                <a:gd name="f154" fmla="val 550687"/>
                <a:gd name="f155" fmla="val 3163251"/>
                <a:gd name="f156" fmla="val 569737"/>
                <a:gd name="f157" fmla="val 3167061"/>
                <a:gd name="f158" fmla="val 587835"/>
                <a:gd name="f159" fmla="val 3168966"/>
                <a:gd name="f160" fmla="val 625935"/>
                <a:gd name="f161" fmla="val 3172776"/>
                <a:gd name="f162" fmla="val 664035"/>
                <a:gd name="f163" fmla="val 700230"/>
                <a:gd name="f164" fmla="val 3156583"/>
                <a:gd name="f165" fmla="val 772620"/>
                <a:gd name="f166" fmla="val 3132771"/>
                <a:gd name="f167" fmla="val 3081336"/>
                <a:gd name="f168" fmla="val 873585"/>
                <a:gd name="f169" fmla="val 3016566"/>
                <a:gd name="f170" fmla="val 893587"/>
                <a:gd name="f171" fmla="val 2984181"/>
                <a:gd name="f172" fmla="val 2949891"/>
                <a:gd name="f173" fmla="val 921210"/>
                <a:gd name="f174" fmla="val 2913696"/>
                <a:gd name="f175" fmla="val 932639"/>
                <a:gd name="f176" fmla="val 2877501"/>
                <a:gd name="f177" fmla="val 938354"/>
                <a:gd name="f178" fmla="val 2839401"/>
                <a:gd name="f179" fmla="val 940260"/>
                <a:gd name="f180" fmla="val 2802254"/>
                <a:gd name="f181" fmla="val 943117"/>
                <a:gd name="f182" fmla="val 2726054"/>
                <a:gd name="f183" fmla="val 925020"/>
                <a:gd name="f184" fmla="val 2650806"/>
                <a:gd name="f185" fmla="val 894540"/>
                <a:gd name="f186" fmla="val 2581274"/>
                <a:gd name="f187" fmla="val 865012"/>
                <a:gd name="f188" fmla="val 2511741"/>
                <a:gd name="f189" fmla="val 821197"/>
                <a:gd name="f190" fmla="val 2447924"/>
                <a:gd name="f191" fmla="val 773572"/>
                <a:gd name="f192" fmla="val 2389821"/>
                <a:gd name="f193" fmla="val 724995"/>
                <a:gd name="f194" fmla="val 2331719"/>
                <a:gd name="f195" fmla="val 669750"/>
                <a:gd name="f196" fmla="val 2279332"/>
                <a:gd name="f197" fmla="val 611647"/>
                <a:gd name="f198" fmla="val 2230754"/>
                <a:gd name="f199" fmla="val 553545"/>
                <a:gd name="f200" fmla="val 2182177"/>
                <a:gd name="f201" fmla="val 493537"/>
                <a:gd name="f202" fmla="val 2135504"/>
                <a:gd name="f203" fmla="val 433530"/>
                <a:gd name="f204" fmla="val 2088832"/>
                <a:gd name="f205" fmla="val 373523"/>
                <a:gd name="f206" fmla="val 2042159"/>
                <a:gd name="f207" fmla="val 314468"/>
                <a:gd name="f208" fmla="val 1994534"/>
                <a:gd name="f209" fmla="val 259223"/>
                <a:gd name="f210" fmla="val 1942147"/>
                <a:gd name="f211" fmla="val 203978"/>
                <a:gd name="f212" fmla="val 1889759"/>
                <a:gd name="f213" fmla="val 153495"/>
                <a:gd name="f214" fmla="val 1833562"/>
                <a:gd name="f215" fmla="val 110633"/>
                <a:gd name="f216" fmla="val 1770697"/>
                <a:gd name="f217" fmla="val 67770"/>
                <a:gd name="f218" fmla="val 1707832"/>
                <a:gd name="f219" fmla="val 34433"/>
                <a:gd name="f220" fmla="val 1639252"/>
                <a:gd name="f221" fmla="val 15383"/>
                <a:gd name="f222" fmla="val 1564957"/>
                <a:gd name="f223" fmla="val 5858"/>
                <a:gd name="f224" fmla="val 1528762"/>
                <a:gd name="f225" fmla="val 1095"/>
                <a:gd name="f226" fmla="val 1490662"/>
                <a:gd name="f227" fmla="val 143"/>
                <a:gd name="f228" fmla="val 1452562"/>
                <a:gd name="f229" fmla="val -810"/>
                <a:gd name="f230" fmla="val 1414462"/>
                <a:gd name="f231" fmla="val 3000"/>
                <a:gd name="f232" fmla="val 1376362"/>
                <a:gd name="f233" fmla="val 11573"/>
                <a:gd name="f234" fmla="val 1339214"/>
                <a:gd name="f235" fmla="val 27765"/>
                <a:gd name="f236" fmla="val 1264919"/>
                <a:gd name="f237" fmla="val 60150"/>
                <a:gd name="f238" fmla="val 1194434"/>
                <a:gd name="f239" fmla="val 104918"/>
                <a:gd name="f240" fmla="val 1133474"/>
                <a:gd name="f241" fmla="val 150638"/>
                <a:gd name="f242" fmla="val 1072515"/>
                <a:gd name="f243" fmla="val 209693"/>
                <a:gd name="f244" fmla="val 1022032"/>
                <a:gd name="f245" fmla="val 988695"/>
                <a:gd name="f246" fmla="val 346853"/>
                <a:gd name="f247" fmla="val 955357"/>
                <a:gd name="f248" fmla="val 423052"/>
                <a:gd name="f249" fmla="val 940117"/>
                <a:gd name="f250" fmla="val 499252"/>
                <a:gd name="f251" fmla="val 942975"/>
                <a:gd name="f252" fmla="val 574500"/>
                <a:gd name="f253" fmla="val 945832"/>
                <a:gd name="f254" fmla="val 650700"/>
                <a:gd name="f255" fmla="val 968692"/>
                <a:gd name="f256" fmla="val 712612"/>
                <a:gd name="f257" fmla="val 1012507"/>
                <a:gd name="f258" fmla="val 798337"/>
                <a:gd name="f259" fmla="val 1071562"/>
                <a:gd name="f260" fmla="val 859297"/>
                <a:gd name="f261" fmla="val 1165859"/>
                <a:gd name="f262" fmla="val 874537"/>
                <a:gd name="f263" fmla="val 1268729"/>
                <a:gd name="f264" fmla="val 878347"/>
                <a:gd name="f265" fmla="val 1294447"/>
                <a:gd name="f266" fmla="val 879300"/>
                <a:gd name="f267" fmla="val 1320164"/>
                <a:gd name="f268" fmla="val 876442"/>
                <a:gd name="f269" fmla="val 1345882"/>
                <a:gd name="f270" fmla="val 1371599"/>
                <a:gd name="f271" fmla="val 868822"/>
                <a:gd name="f272" fmla="val 1397317"/>
                <a:gd name="f273" fmla="val 1422082"/>
                <a:gd name="f274" fmla="val 857392"/>
                <a:gd name="f275" fmla="val 1427797"/>
                <a:gd name="f276" fmla="val 855487"/>
                <a:gd name="f277" fmla="val 1434464"/>
                <a:gd name="f278" fmla="val 852630"/>
                <a:gd name="f279" fmla="val 1440179"/>
                <a:gd name="f280" fmla="val 849772"/>
                <a:gd name="f281" fmla="val 1445894"/>
                <a:gd name="f282" fmla="val 847867"/>
                <a:gd name="f283" fmla="val 845010"/>
                <a:gd name="f284" fmla="val 1458277"/>
                <a:gd name="f285" fmla="val 839295"/>
                <a:gd name="f286" fmla="val 1469707"/>
                <a:gd name="f287" fmla="val 832627"/>
                <a:gd name="f288" fmla="val 1481137"/>
                <a:gd name="f289" fmla="val 825960"/>
                <a:gd name="f290" fmla="val 1492567"/>
                <a:gd name="f291" fmla="val 819292"/>
                <a:gd name="f292" fmla="val 1503997"/>
                <a:gd name="f293" fmla="val 810720"/>
                <a:gd name="f294" fmla="val 1513522"/>
                <a:gd name="f295" fmla="val 803100"/>
                <a:gd name="f296" fmla="val 1523999"/>
                <a:gd name="f297" fmla="val 794527"/>
                <a:gd name="f298" fmla="val 1533524"/>
                <a:gd name="f299" fmla="val 785955"/>
                <a:gd name="f300" fmla="val 1544002"/>
                <a:gd name="f301" fmla="val 776430"/>
                <a:gd name="f302" fmla="val 1552574"/>
                <a:gd name="f303" fmla="val 767857"/>
                <a:gd name="f304" fmla="val 1562099"/>
                <a:gd name="f305" fmla="val 757380"/>
                <a:gd name="f306" fmla="val 1569719"/>
                <a:gd name="f307" fmla="val 746902"/>
                <a:gd name="f308" fmla="val 1578292"/>
                <a:gd name="f309" fmla="val 736425"/>
                <a:gd name="f310" fmla="val 1585912"/>
                <a:gd name="f311" fmla="val 725947"/>
                <a:gd name="f312" fmla="val 1593532"/>
                <a:gd name="f313" fmla="val 714517"/>
                <a:gd name="f314" fmla="val 1600199"/>
                <a:gd name="f315" fmla="val 703087"/>
                <a:gd name="f316" fmla="val 1606867"/>
                <a:gd name="f317" fmla="val 691657"/>
                <a:gd name="f318" fmla="val 1612582"/>
                <a:gd name="f319" fmla="val 680227"/>
                <a:gd name="f320" fmla="val 1617344"/>
                <a:gd name="f321" fmla="val 667845"/>
                <a:gd name="f322" fmla="val 1622107"/>
                <a:gd name="f323" fmla="val 656415"/>
                <a:gd name="f324" fmla="val 1626869"/>
                <a:gd name="f325" fmla="val 643080"/>
                <a:gd name="f326" fmla="val 1629727"/>
                <a:gd name="f327" fmla="val 630697"/>
                <a:gd name="f328" fmla="val 1633537"/>
                <a:gd name="f329" fmla="val 617362"/>
                <a:gd name="f330" fmla="val 1634489"/>
                <a:gd name="f331" fmla="val 604980"/>
                <a:gd name="f332" fmla="val 1637347"/>
                <a:gd name="f333" fmla="val 598312"/>
                <a:gd name="f334" fmla="val 1638299"/>
                <a:gd name="f335" fmla="val 591645"/>
                <a:gd name="f336" fmla="val 585930"/>
                <a:gd name="f337" fmla="val 566880"/>
                <a:gd name="f338" fmla="val 1640204"/>
                <a:gd name="f339" fmla="val 547830"/>
                <a:gd name="f340" fmla="val 534495"/>
                <a:gd name="f341" fmla="val 528780"/>
                <a:gd name="f342" fmla="val 516397"/>
                <a:gd name="f343" fmla="val 503062"/>
                <a:gd name="f344" fmla="val 490680"/>
                <a:gd name="f345" fmla="val 1628774"/>
                <a:gd name="f346" fmla="val 441150"/>
                <a:gd name="f347" fmla="val 1614487"/>
                <a:gd name="f348" fmla="val 394477"/>
                <a:gd name="f349" fmla="val 1589722"/>
                <a:gd name="f350" fmla="val 354473"/>
                <a:gd name="f351" fmla="val 1556384"/>
                <a:gd name="f352" fmla="val 1523047"/>
                <a:gd name="f353" fmla="val 281130"/>
                <a:gd name="f354" fmla="val 1483042"/>
                <a:gd name="f355" fmla="val 255413"/>
                <a:gd name="f356" fmla="val 1437322"/>
                <a:gd name="f357" fmla="val 229695"/>
                <a:gd name="f358" fmla="val 1392554"/>
                <a:gd name="f359" fmla="val 213503"/>
                <a:gd name="f360" fmla="val 1342072"/>
                <a:gd name="f361" fmla="val 205883"/>
                <a:gd name="f362" fmla="val 1290637"/>
                <a:gd name="f363" fmla="val 198263"/>
                <a:gd name="f364" fmla="val 1239202"/>
                <a:gd name="f365" fmla="val 197310"/>
                <a:gd name="f366" fmla="val 1186815"/>
                <a:gd name="f367" fmla="val 1135379"/>
                <a:gd name="f368" fmla="val 216360"/>
                <a:gd name="f369" fmla="val 1032510"/>
                <a:gd name="f370" fmla="val 254460"/>
                <a:gd name="f371" fmla="val 932497"/>
                <a:gd name="f372" fmla="val 308753"/>
                <a:gd name="f373" fmla="val 844867"/>
                <a:gd name="f374" fmla="val 363998"/>
                <a:gd name="f375" fmla="val 757237"/>
                <a:gd name="f376" fmla="val 421147"/>
                <a:gd name="f377" fmla="val 669607"/>
                <a:gd name="f378" fmla="val 477345"/>
                <a:gd name="f379" fmla="val 582930"/>
                <a:gd name="f380" fmla="val 621172"/>
                <a:gd name="f381" fmla="val 361950"/>
                <a:gd name="f382" fmla="val 644032"/>
                <a:gd name="f383" fmla="val 327660"/>
                <a:gd name="f384" fmla="val 689752"/>
                <a:gd name="f385" fmla="val 258127"/>
                <a:gd name="f386" fmla="val 781192"/>
                <a:gd name="f387" fmla="val 119062"/>
                <a:gd name="f388" fmla="+- 0 0 -90"/>
                <a:gd name="f389" fmla="*/ f3 1 1502233"/>
                <a:gd name="f390" fmla="*/ f4 1 4450077"/>
                <a:gd name="f391" fmla="val f5"/>
                <a:gd name="f392" fmla="val f6"/>
                <a:gd name="f393" fmla="val f7"/>
                <a:gd name="f394" fmla="*/ f388 f0 1"/>
                <a:gd name="f395" fmla="+- f393 0 f391"/>
                <a:gd name="f396" fmla="+- f392 0 f391"/>
                <a:gd name="f397" fmla="*/ f394 1 f2"/>
                <a:gd name="f398" fmla="*/ f396 1 1502233"/>
                <a:gd name="f399" fmla="*/ f395 1 4450077"/>
                <a:gd name="f400" fmla="*/ 936449 f396 1"/>
                <a:gd name="f401" fmla="*/ 4450078 f395 1"/>
                <a:gd name="f402" fmla="*/ 967882 f396 1"/>
                <a:gd name="f403" fmla="*/ 3996688 f395 1"/>
                <a:gd name="f404" fmla="*/ 977407 f396 1"/>
                <a:gd name="f405" fmla="*/ 3940491 f395 1"/>
                <a:gd name="f406" fmla="*/ 988837 f396 1"/>
                <a:gd name="f407" fmla="*/ 3884293 f395 1"/>
                <a:gd name="f408" fmla="*/ 1002172 f396 1"/>
                <a:gd name="f409" fmla="*/ 3829048 f395 1"/>
                <a:gd name="f410" fmla="*/ 1017412 f396 1"/>
                <a:gd name="f411" fmla="*/ 3773803 f395 1"/>
                <a:gd name="f412" fmla="*/ 1098374 f396 1"/>
                <a:gd name="f413" fmla="*/ 3561396 f395 1"/>
                <a:gd name="f414" fmla="*/ 1211722 f396 1"/>
                <a:gd name="f415" fmla="*/ 3364229 f395 1"/>
                <a:gd name="f416" fmla="*/ 1227914 f396 1"/>
                <a:gd name="f417" fmla="*/ 3340416 f395 1"/>
                <a:gd name="f418" fmla="*/ 1244107 f396 1"/>
                <a:gd name="f419" fmla="*/ 3317556 f395 1"/>
                <a:gd name="f420" fmla="*/ 1277444 f396 1"/>
                <a:gd name="f421" fmla="*/ 3271836 f395 1"/>
                <a:gd name="f422" fmla="*/ 1346024 f396 1"/>
                <a:gd name="f423" fmla="*/ 3181349 f395 1"/>
                <a:gd name="f424" fmla="*/ 1466039 f396 1"/>
                <a:gd name="f425" fmla="*/ 2988944 f395 1"/>
                <a:gd name="f426" fmla="*/ 1498424 f396 1"/>
                <a:gd name="f427" fmla="*/ 2880359 f395 1"/>
                <a:gd name="f428" fmla="*/ 1502234 f396 1"/>
                <a:gd name="f429" fmla="*/ 2823209 f395 1"/>
                <a:gd name="f430" fmla="*/ 1500329 f396 1"/>
                <a:gd name="f431" fmla="*/ 2794634 f395 1"/>
                <a:gd name="f432" fmla="*/ 1495566 f396 1"/>
                <a:gd name="f433" fmla="*/ 2767011 f395 1"/>
                <a:gd name="f434" fmla="*/ 1453657 f396 1"/>
                <a:gd name="f435" fmla="*/ 2661284 f395 1"/>
                <a:gd name="f436" fmla="*/ 1383172 f396 1"/>
                <a:gd name="f437" fmla="*/ 2572701 f395 1"/>
                <a:gd name="f438" fmla="*/ 1197434 f396 1"/>
                <a:gd name="f439" fmla="*/ 2443161 f395 1"/>
                <a:gd name="f440" fmla="*/ 984074 f396 1"/>
                <a:gd name="f441" fmla="*/ 2366009 f395 1"/>
                <a:gd name="f442" fmla="*/ 758332 f396 1"/>
                <a:gd name="f443" fmla="*/ 2348864 f395 1"/>
                <a:gd name="f444" fmla="*/ 541162 f396 1"/>
                <a:gd name="f445" fmla="*/ 2409824 f395 1"/>
                <a:gd name="f446" fmla="*/ 367808 f396 1"/>
                <a:gd name="f447" fmla="*/ 2554604 f395 1"/>
                <a:gd name="f448" fmla="*/ 309705 f396 1"/>
                <a:gd name="f449" fmla="*/ 2651759 f395 1"/>
                <a:gd name="f450" fmla="*/ 278273 f396 1"/>
                <a:gd name="f451" fmla="*/ 2760344 f395 1"/>
                <a:gd name="f452" fmla="*/ 280178 f396 1"/>
                <a:gd name="f453" fmla="*/ 2873691 f395 1"/>
                <a:gd name="f454" fmla="*/ 319230 f396 1"/>
                <a:gd name="f455" fmla="*/ 2980371 f395 1"/>
                <a:gd name="f456" fmla="*/ 480202 f396 1"/>
                <a:gd name="f457" fmla="*/ 3136581 f395 1"/>
                <a:gd name="f458" fmla="*/ 532590 f396 1"/>
                <a:gd name="f459" fmla="*/ 3157536 f395 1"/>
                <a:gd name="f460" fmla="*/ 587835 f396 1"/>
                <a:gd name="f461" fmla="*/ 3168966 f395 1"/>
                <a:gd name="f462" fmla="*/ 700230 f396 1"/>
                <a:gd name="f463" fmla="*/ 3156583 f395 1"/>
                <a:gd name="f464" fmla="*/ 873585 f396 1"/>
                <a:gd name="f465" fmla="*/ 3016566 f395 1"/>
                <a:gd name="f466" fmla="*/ 921210 f396 1"/>
                <a:gd name="f467" fmla="*/ 2913696 f395 1"/>
                <a:gd name="f468" fmla="*/ 940260 f396 1"/>
                <a:gd name="f469" fmla="*/ 2802254 f395 1"/>
                <a:gd name="f470" fmla="*/ 894540 f396 1"/>
                <a:gd name="f471" fmla="*/ 2581274 f395 1"/>
                <a:gd name="f472" fmla="*/ 773572 f396 1"/>
                <a:gd name="f473" fmla="*/ 2389821 f395 1"/>
                <a:gd name="f474" fmla="*/ 611647 f396 1"/>
                <a:gd name="f475" fmla="*/ 2230754 f395 1"/>
                <a:gd name="f476" fmla="*/ 433530 f396 1"/>
                <a:gd name="f477" fmla="*/ 2088832 f395 1"/>
                <a:gd name="f478" fmla="*/ 259223 f396 1"/>
                <a:gd name="f479" fmla="*/ 1942147 f395 1"/>
                <a:gd name="f480" fmla="*/ 110633 f396 1"/>
                <a:gd name="f481" fmla="*/ 1770697 f395 1"/>
                <a:gd name="f482" fmla="*/ 15383 f396 1"/>
                <a:gd name="f483" fmla="*/ 1564957 f395 1"/>
                <a:gd name="f484" fmla="*/ 143 f396 1"/>
                <a:gd name="f485" fmla="*/ 1452562 f395 1"/>
                <a:gd name="f486" fmla="*/ 11573 f396 1"/>
                <a:gd name="f487" fmla="*/ 1339214 f395 1"/>
                <a:gd name="f488" fmla="*/ 104918 f396 1"/>
                <a:gd name="f489" fmla="*/ 1133474 f395 1"/>
                <a:gd name="f490" fmla="*/ 988695 f395 1"/>
                <a:gd name="f491" fmla="*/ 499252 f396 1"/>
                <a:gd name="f492" fmla="*/ 942975 f395 1"/>
                <a:gd name="f493" fmla="*/ 712612 f396 1"/>
                <a:gd name="f494" fmla="*/ 1012507 f395 1"/>
                <a:gd name="f495" fmla="*/ 874537 f396 1"/>
                <a:gd name="f496" fmla="*/ 1268729 f395 1"/>
                <a:gd name="f497" fmla="*/ 876442 f396 1"/>
                <a:gd name="f498" fmla="*/ 1345882 f395 1"/>
                <a:gd name="f499" fmla="*/ 859297 f396 1"/>
                <a:gd name="f500" fmla="*/ 1422082 f395 1"/>
                <a:gd name="f501" fmla="*/ 852630 f396 1"/>
                <a:gd name="f502" fmla="*/ 1440179 f395 1"/>
                <a:gd name="f503" fmla="*/ 845010 f396 1"/>
                <a:gd name="f504" fmla="*/ 1458277 f395 1"/>
                <a:gd name="f505" fmla="*/ 825960 f396 1"/>
                <a:gd name="f506" fmla="*/ 1492567 f395 1"/>
                <a:gd name="f507" fmla="*/ 803100 f396 1"/>
                <a:gd name="f508" fmla="*/ 1523999 f395 1"/>
                <a:gd name="f509" fmla="*/ 776430 f396 1"/>
                <a:gd name="f510" fmla="*/ 1552574 f395 1"/>
                <a:gd name="f511" fmla="*/ 746902 f396 1"/>
                <a:gd name="f512" fmla="*/ 1578292 f395 1"/>
                <a:gd name="f513" fmla="*/ 714517 f396 1"/>
                <a:gd name="f514" fmla="*/ 1600199 f395 1"/>
                <a:gd name="f515" fmla="*/ 680227 f396 1"/>
                <a:gd name="f516" fmla="*/ 1617344 f395 1"/>
                <a:gd name="f517" fmla="*/ 643080 f396 1"/>
                <a:gd name="f518" fmla="*/ 1629727 f395 1"/>
                <a:gd name="f519" fmla="*/ 604980 f396 1"/>
                <a:gd name="f520" fmla="*/ 1637347 f395 1"/>
                <a:gd name="f521" fmla="*/ 585930 f396 1"/>
                <a:gd name="f522" fmla="*/ 1639252 f395 1"/>
                <a:gd name="f523" fmla="*/ 566880 f396 1"/>
                <a:gd name="f524" fmla="*/ 1640204 f395 1"/>
                <a:gd name="f525" fmla="*/ 547830 f396 1"/>
                <a:gd name="f526" fmla="*/ 528780 f396 1"/>
                <a:gd name="f527" fmla="*/ 490680 f396 1"/>
                <a:gd name="f528" fmla="*/ 1628774 f395 1"/>
                <a:gd name="f529" fmla="*/ 354473 f396 1"/>
                <a:gd name="f530" fmla="*/ 1556384 f395 1"/>
                <a:gd name="f531" fmla="*/ 255413 f396 1"/>
                <a:gd name="f532" fmla="*/ 1437322 f395 1"/>
                <a:gd name="f533" fmla="*/ 205883 f396 1"/>
                <a:gd name="f534" fmla="*/ 1290637 f395 1"/>
                <a:gd name="f535" fmla="*/ 203978 f396 1"/>
                <a:gd name="f536" fmla="*/ 1135379 f395 1"/>
                <a:gd name="f537" fmla="*/ 308753 f396 1"/>
                <a:gd name="f538" fmla="*/ 844867 f395 1"/>
                <a:gd name="f539" fmla="*/ 477345 f396 1"/>
                <a:gd name="f540" fmla="*/ 582930 f395 1"/>
                <a:gd name="f541" fmla="*/ 621172 f396 1"/>
                <a:gd name="f542" fmla="*/ 361950 f395 1"/>
                <a:gd name="f543" fmla="*/ 644032 f396 1"/>
                <a:gd name="f544" fmla="*/ 327660 f395 1"/>
                <a:gd name="f545" fmla="*/ 689752 f396 1"/>
                <a:gd name="f546" fmla="*/ 258127 f395 1"/>
                <a:gd name="f547" fmla="*/ 781192 f396 1"/>
                <a:gd name="f548" fmla="*/ 119062 f395 1"/>
                <a:gd name="f549" fmla="*/ 0 f395 1"/>
                <a:gd name="f550" fmla="+- f397 0 f1"/>
                <a:gd name="f551" fmla="*/ f400 1 1502233"/>
                <a:gd name="f552" fmla="*/ f401 1 4450077"/>
                <a:gd name="f553" fmla="*/ f402 1 1502233"/>
                <a:gd name="f554" fmla="*/ f403 1 4450077"/>
                <a:gd name="f555" fmla="*/ f404 1 1502233"/>
                <a:gd name="f556" fmla="*/ f405 1 4450077"/>
                <a:gd name="f557" fmla="*/ f406 1 1502233"/>
                <a:gd name="f558" fmla="*/ f407 1 4450077"/>
                <a:gd name="f559" fmla="*/ f408 1 1502233"/>
                <a:gd name="f560" fmla="*/ f409 1 4450077"/>
                <a:gd name="f561" fmla="*/ f410 1 1502233"/>
                <a:gd name="f562" fmla="*/ f411 1 4450077"/>
                <a:gd name="f563" fmla="*/ f412 1 1502233"/>
                <a:gd name="f564" fmla="*/ f413 1 4450077"/>
                <a:gd name="f565" fmla="*/ f414 1 1502233"/>
                <a:gd name="f566" fmla="*/ f415 1 4450077"/>
                <a:gd name="f567" fmla="*/ f416 1 1502233"/>
                <a:gd name="f568" fmla="*/ f417 1 4450077"/>
                <a:gd name="f569" fmla="*/ f418 1 1502233"/>
                <a:gd name="f570" fmla="*/ f419 1 4450077"/>
                <a:gd name="f571" fmla="*/ f420 1 1502233"/>
                <a:gd name="f572" fmla="*/ f421 1 4450077"/>
                <a:gd name="f573" fmla="*/ f422 1 1502233"/>
                <a:gd name="f574" fmla="*/ f423 1 4450077"/>
                <a:gd name="f575" fmla="*/ f424 1 1502233"/>
                <a:gd name="f576" fmla="*/ f425 1 4450077"/>
                <a:gd name="f577" fmla="*/ f426 1 1502233"/>
                <a:gd name="f578" fmla="*/ f427 1 4450077"/>
                <a:gd name="f579" fmla="*/ f428 1 1502233"/>
                <a:gd name="f580" fmla="*/ f429 1 4450077"/>
                <a:gd name="f581" fmla="*/ f430 1 1502233"/>
                <a:gd name="f582" fmla="*/ f431 1 4450077"/>
                <a:gd name="f583" fmla="*/ f432 1 1502233"/>
                <a:gd name="f584" fmla="*/ f433 1 4450077"/>
                <a:gd name="f585" fmla="*/ f434 1 1502233"/>
                <a:gd name="f586" fmla="*/ f435 1 4450077"/>
                <a:gd name="f587" fmla="*/ f436 1 1502233"/>
                <a:gd name="f588" fmla="*/ f437 1 4450077"/>
                <a:gd name="f589" fmla="*/ f438 1 1502233"/>
                <a:gd name="f590" fmla="*/ f439 1 4450077"/>
                <a:gd name="f591" fmla="*/ f440 1 1502233"/>
                <a:gd name="f592" fmla="*/ f441 1 4450077"/>
                <a:gd name="f593" fmla="*/ f442 1 1502233"/>
                <a:gd name="f594" fmla="*/ f443 1 4450077"/>
                <a:gd name="f595" fmla="*/ f444 1 1502233"/>
                <a:gd name="f596" fmla="*/ f445 1 4450077"/>
                <a:gd name="f597" fmla="*/ f446 1 1502233"/>
                <a:gd name="f598" fmla="*/ f447 1 4450077"/>
                <a:gd name="f599" fmla="*/ f448 1 1502233"/>
                <a:gd name="f600" fmla="*/ f449 1 4450077"/>
                <a:gd name="f601" fmla="*/ f450 1 1502233"/>
                <a:gd name="f602" fmla="*/ f451 1 4450077"/>
                <a:gd name="f603" fmla="*/ f452 1 1502233"/>
                <a:gd name="f604" fmla="*/ f453 1 4450077"/>
                <a:gd name="f605" fmla="*/ f454 1 1502233"/>
                <a:gd name="f606" fmla="*/ f455 1 4450077"/>
                <a:gd name="f607" fmla="*/ f456 1 1502233"/>
                <a:gd name="f608" fmla="*/ f457 1 4450077"/>
                <a:gd name="f609" fmla="*/ f458 1 1502233"/>
                <a:gd name="f610" fmla="*/ f459 1 4450077"/>
                <a:gd name="f611" fmla="*/ f460 1 1502233"/>
                <a:gd name="f612" fmla="*/ f461 1 4450077"/>
                <a:gd name="f613" fmla="*/ f462 1 1502233"/>
                <a:gd name="f614" fmla="*/ f463 1 4450077"/>
                <a:gd name="f615" fmla="*/ f464 1 1502233"/>
                <a:gd name="f616" fmla="*/ f465 1 4450077"/>
                <a:gd name="f617" fmla="*/ f466 1 1502233"/>
                <a:gd name="f618" fmla="*/ f467 1 4450077"/>
                <a:gd name="f619" fmla="*/ f468 1 1502233"/>
                <a:gd name="f620" fmla="*/ f469 1 4450077"/>
                <a:gd name="f621" fmla="*/ f470 1 1502233"/>
                <a:gd name="f622" fmla="*/ f471 1 4450077"/>
                <a:gd name="f623" fmla="*/ f472 1 1502233"/>
                <a:gd name="f624" fmla="*/ f473 1 4450077"/>
                <a:gd name="f625" fmla="*/ f474 1 1502233"/>
                <a:gd name="f626" fmla="*/ f475 1 4450077"/>
                <a:gd name="f627" fmla="*/ f476 1 1502233"/>
                <a:gd name="f628" fmla="*/ f477 1 4450077"/>
                <a:gd name="f629" fmla="*/ f478 1 1502233"/>
                <a:gd name="f630" fmla="*/ f479 1 4450077"/>
                <a:gd name="f631" fmla="*/ f480 1 1502233"/>
                <a:gd name="f632" fmla="*/ f481 1 4450077"/>
                <a:gd name="f633" fmla="*/ f482 1 1502233"/>
                <a:gd name="f634" fmla="*/ f483 1 4450077"/>
                <a:gd name="f635" fmla="*/ f484 1 1502233"/>
                <a:gd name="f636" fmla="*/ f485 1 4450077"/>
                <a:gd name="f637" fmla="*/ f486 1 1502233"/>
                <a:gd name="f638" fmla="*/ f487 1 4450077"/>
                <a:gd name="f639" fmla="*/ f488 1 1502233"/>
                <a:gd name="f640" fmla="*/ f489 1 4450077"/>
                <a:gd name="f641" fmla="*/ f490 1 4450077"/>
                <a:gd name="f642" fmla="*/ f491 1 1502233"/>
                <a:gd name="f643" fmla="*/ f492 1 4450077"/>
                <a:gd name="f644" fmla="*/ f493 1 1502233"/>
                <a:gd name="f645" fmla="*/ f494 1 4450077"/>
                <a:gd name="f646" fmla="*/ f495 1 1502233"/>
                <a:gd name="f647" fmla="*/ f496 1 4450077"/>
                <a:gd name="f648" fmla="*/ f497 1 1502233"/>
                <a:gd name="f649" fmla="*/ f498 1 4450077"/>
                <a:gd name="f650" fmla="*/ f499 1 1502233"/>
                <a:gd name="f651" fmla="*/ f500 1 4450077"/>
                <a:gd name="f652" fmla="*/ f501 1 1502233"/>
                <a:gd name="f653" fmla="*/ f502 1 4450077"/>
                <a:gd name="f654" fmla="*/ f503 1 1502233"/>
                <a:gd name="f655" fmla="*/ f504 1 4450077"/>
                <a:gd name="f656" fmla="*/ f505 1 1502233"/>
                <a:gd name="f657" fmla="*/ f506 1 4450077"/>
                <a:gd name="f658" fmla="*/ f507 1 1502233"/>
                <a:gd name="f659" fmla="*/ f508 1 4450077"/>
                <a:gd name="f660" fmla="*/ f509 1 1502233"/>
                <a:gd name="f661" fmla="*/ f510 1 4450077"/>
                <a:gd name="f662" fmla="*/ f511 1 1502233"/>
                <a:gd name="f663" fmla="*/ f512 1 4450077"/>
                <a:gd name="f664" fmla="*/ f513 1 1502233"/>
                <a:gd name="f665" fmla="*/ f514 1 4450077"/>
                <a:gd name="f666" fmla="*/ f515 1 1502233"/>
                <a:gd name="f667" fmla="*/ f516 1 4450077"/>
                <a:gd name="f668" fmla="*/ f517 1 1502233"/>
                <a:gd name="f669" fmla="*/ f518 1 4450077"/>
                <a:gd name="f670" fmla="*/ f519 1 1502233"/>
                <a:gd name="f671" fmla="*/ f520 1 4450077"/>
                <a:gd name="f672" fmla="*/ f521 1 1502233"/>
                <a:gd name="f673" fmla="*/ f522 1 4450077"/>
                <a:gd name="f674" fmla="*/ f523 1 1502233"/>
                <a:gd name="f675" fmla="*/ f524 1 4450077"/>
                <a:gd name="f676" fmla="*/ f525 1 1502233"/>
                <a:gd name="f677" fmla="*/ f526 1 1502233"/>
                <a:gd name="f678" fmla="*/ f527 1 1502233"/>
                <a:gd name="f679" fmla="*/ f528 1 4450077"/>
                <a:gd name="f680" fmla="*/ f529 1 1502233"/>
                <a:gd name="f681" fmla="*/ f530 1 4450077"/>
                <a:gd name="f682" fmla="*/ f531 1 1502233"/>
                <a:gd name="f683" fmla="*/ f532 1 4450077"/>
                <a:gd name="f684" fmla="*/ f533 1 1502233"/>
                <a:gd name="f685" fmla="*/ f534 1 4450077"/>
                <a:gd name="f686" fmla="*/ f535 1 1502233"/>
                <a:gd name="f687" fmla="*/ f536 1 4450077"/>
                <a:gd name="f688" fmla="*/ f537 1 1502233"/>
                <a:gd name="f689" fmla="*/ f538 1 4450077"/>
                <a:gd name="f690" fmla="*/ f539 1 1502233"/>
                <a:gd name="f691" fmla="*/ f540 1 4450077"/>
                <a:gd name="f692" fmla="*/ f541 1 1502233"/>
                <a:gd name="f693" fmla="*/ f542 1 4450077"/>
                <a:gd name="f694" fmla="*/ f543 1 1502233"/>
                <a:gd name="f695" fmla="*/ f544 1 4450077"/>
                <a:gd name="f696" fmla="*/ f545 1 1502233"/>
                <a:gd name="f697" fmla="*/ f546 1 4450077"/>
                <a:gd name="f698" fmla="*/ f547 1 1502233"/>
                <a:gd name="f699" fmla="*/ f548 1 4450077"/>
                <a:gd name="f700" fmla="*/ f549 1 4450077"/>
                <a:gd name="f701" fmla="*/ f391 1 f398"/>
                <a:gd name="f702" fmla="*/ f392 1 f398"/>
                <a:gd name="f703" fmla="*/ f391 1 f399"/>
                <a:gd name="f704" fmla="*/ f393 1 f399"/>
                <a:gd name="f705" fmla="*/ f551 1 f398"/>
                <a:gd name="f706" fmla="*/ f552 1 f399"/>
                <a:gd name="f707" fmla="*/ f553 1 f398"/>
                <a:gd name="f708" fmla="*/ f554 1 f399"/>
                <a:gd name="f709" fmla="*/ f555 1 f398"/>
                <a:gd name="f710" fmla="*/ f556 1 f399"/>
                <a:gd name="f711" fmla="*/ f557 1 f398"/>
                <a:gd name="f712" fmla="*/ f558 1 f399"/>
                <a:gd name="f713" fmla="*/ f559 1 f398"/>
                <a:gd name="f714" fmla="*/ f560 1 f399"/>
                <a:gd name="f715" fmla="*/ f561 1 f398"/>
                <a:gd name="f716" fmla="*/ f562 1 f399"/>
                <a:gd name="f717" fmla="*/ f563 1 f398"/>
                <a:gd name="f718" fmla="*/ f564 1 f399"/>
                <a:gd name="f719" fmla="*/ f565 1 f398"/>
                <a:gd name="f720" fmla="*/ f566 1 f399"/>
                <a:gd name="f721" fmla="*/ f567 1 f398"/>
                <a:gd name="f722" fmla="*/ f568 1 f399"/>
                <a:gd name="f723" fmla="*/ f569 1 f398"/>
                <a:gd name="f724" fmla="*/ f570 1 f399"/>
                <a:gd name="f725" fmla="*/ f571 1 f398"/>
                <a:gd name="f726" fmla="*/ f572 1 f399"/>
                <a:gd name="f727" fmla="*/ f573 1 f398"/>
                <a:gd name="f728" fmla="*/ f574 1 f399"/>
                <a:gd name="f729" fmla="*/ f575 1 f398"/>
                <a:gd name="f730" fmla="*/ f576 1 f399"/>
                <a:gd name="f731" fmla="*/ f577 1 f398"/>
                <a:gd name="f732" fmla="*/ f578 1 f399"/>
                <a:gd name="f733" fmla="*/ f579 1 f398"/>
                <a:gd name="f734" fmla="*/ f580 1 f399"/>
                <a:gd name="f735" fmla="*/ f581 1 f398"/>
                <a:gd name="f736" fmla="*/ f582 1 f399"/>
                <a:gd name="f737" fmla="*/ f583 1 f398"/>
                <a:gd name="f738" fmla="*/ f584 1 f399"/>
                <a:gd name="f739" fmla="*/ f585 1 f398"/>
                <a:gd name="f740" fmla="*/ f586 1 f399"/>
                <a:gd name="f741" fmla="*/ f587 1 f398"/>
                <a:gd name="f742" fmla="*/ f588 1 f399"/>
                <a:gd name="f743" fmla="*/ f589 1 f398"/>
                <a:gd name="f744" fmla="*/ f590 1 f399"/>
                <a:gd name="f745" fmla="*/ f591 1 f398"/>
                <a:gd name="f746" fmla="*/ f592 1 f399"/>
                <a:gd name="f747" fmla="*/ f593 1 f398"/>
                <a:gd name="f748" fmla="*/ f594 1 f399"/>
                <a:gd name="f749" fmla="*/ f595 1 f398"/>
                <a:gd name="f750" fmla="*/ f596 1 f399"/>
                <a:gd name="f751" fmla="*/ f597 1 f398"/>
                <a:gd name="f752" fmla="*/ f598 1 f399"/>
                <a:gd name="f753" fmla="*/ f599 1 f398"/>
                <a:gd name="f754" fmla="*/ f600 1 f399"/>
                <a:gd name="f755" fmla="*/ f601 1 f398"/>
                <a:gd name="f756" fmla="*/ f602 1 f399"/>
                <a:gd name="f757" fmla="*/ f603 1 f398"/>
                <a:gd name="f758" fmla="*/ f604 1 f399"/>
                <a:gd name="f759" fmla="*/ f605 1 f398"/>
                <a:gd name="f760" fmla="*/ f606 1 f399"/>
                <a:gd name="f761" fmla="*/ f607 1 f398"/>
                <a:gd name="f762" fmla="*/ f608 1 f399"/>
                <a:gd name="f763" fmla="*/ f609 1 f398"/>
                <a:gd name="f764" fmla="*/ f610 1 f399"/>
                <a:gd name="f765" fmla="*/ f611 1 f398"/>
                <a:gd name="f766" fmla="*/ f612 1 f399"/>
                <a:gd name="f767" fmla="*/ f613 1 f398"/>
                <a:gd name="f768" fmla="*/ f614 1 f399"/>
                <a:gd name="f769" fmla="*/ f615 1 f398"/>
                <a:gd name="f770" fmla="*/ f616 1 f399"/>
                <a:gd name="f771" fmla="*/ f617 1 f398"/>
                <a:gd name="f772" fmla="*/ f618 1 f399"/>
                <a:gd name="f773" fmla="*/ f619 1 f398"/>
                <a:gd name="f774" fmla="*/ f620 1 f399"/>
                <a:gd name="f775" fmla="*/ f621 1 f398"/>
                <a:gd name="f776" fmla="*/ f622 1 f399"/>
                <a:gd name="f777" fmla="*/ f623 1 f398"/>
                <a:gd name="f778" fmla="*/ f624 1 f399"/>
                <a:gd name="f779" fmla="*/ f625 1 f398"/>
                <a:gd name="f780" fmla="*/ f626 1 f399"/>
                <a:gd name="f781" fmla="*/ f627 1 f398"/>
                <a:gd name="f782" fmla="*/ f628 1 f399"/>
                <a:gd name="f783" fmla="*/ f629 1 f398"/>
                <a:gd name="f784" fmla="*/ f630 1 f399"/>
                <a:gd name="f785" fmla="*/ f631 1 f398"/>
                <a:gd name="f786" fmla="*/ f632 1 f399"/>
                <a:gd name="f787" fmla="*/ f633 1 f398"/>
                <a:gd name="f788" fmla="*/ f634 1 f399"/>
                <a:gd name="f789" fmla="*/ f635 1 f398"/>
                <a:gd name="f790" fmla="*/ f636 1 f399"/>
                <a:gd name="f791" fmla="*/ f637 1 f398"/>
                <a:gd name="f792" fmla="*/ f638 1 f399"/>
                <a:gd name="f793" fmla="*/ f639 1 f398"/>
                <a:gd name="f794" fmla="*/ f640 1 f399"/>
                <a:gd name="f795" fmla="*/ f641 1 f399"/>
                <a:gd name="f796" fmla="*/ f642 1 f398"/>
                <a:gd name="f797" fmla="*/ f643 1 f399"/>
                <a:gd name="f798" fmla="*/ f644 1 f398"/>
                <a:gd name="f799" fmla="*/ f645 1 f399"/>
                <a:gd name="f800" fmla="*/ f646 1 f398"/>
                <a:gd name="f801" fmla="*/ f647 1 f399"/>
                <a:gd name="f802" fmla="*/ f648 1 f398"/>
                <a:gd name="f803" fmla="*/ f649 1 f399"/>
                <a:gd name="f804" fmla="*/ f650 1 f398"/>
                <a:gd name="f805" fmla="*/ f651 1 f399"/>
                <a:gd name="f806" fmla="*/ f652 1 f398"/>
                <a:gd name="f807" fmla="*/ f653 1 f399"/>
                <a:gd name="f808" fmla="*/ f654 1 f398"/>
                <a:gd name="f809" fmla="*/ f655 1 f399"/>
                <a:gd name="f810" fmla="*/ f656 1 f398"/>
                <a:gd name="f811" fmla="*/ f657 1 f399"/>
                <a:gd name="f812" fmla="*/ f658 1 f398"/>
                <a:gd name="f813" fmla="*/ f659 1 f399"/>
                <a:gd name="f814" fmla="*/ f660 1 f398"/>
                <a:gd name="f815" fmla="*/ f661 1 f399"/>
                <a:gd name="f816" fmla="*/ f662 1 f398"/>
                <a:gd name="f817" fmla="*/ f663 1 f399"/>
                <a:gd name="f818" fmla="*/ f664 1 f398"/>
                <a:gd name="f819" fmla="*/ f665 1 f399"/>
                <a:gd name="f820" fmla="*/ f666 1 f398"/>
                <a:gd name="f821" fmla="*/ f667 1 f399"/>
                <a:gd name="f822" fmla="*/ f668 1 f398"/>
                <a:gd name="f823" fmla="*/ f669 1 f399"/>
                <a:gd name="f824" fmla="*/ f670 1 f398"/>
                <a:gd name="f825" fmla="*/ f671 1 f399"/>
                <a:gd name="f826" fmla="*/ f672 1 f398"/>
                <a:gd name="f827" fmla="*/ f673 1 f399"/>
                <a:gd name="f828" fmla="*/ f674 1 f398"/>
                <a:gd name="f829" fmla="*/ f675 1 f399"/>
                <a:gd name="f830" fmla="*/ f676 1 f398"/>
                <a:gd name="f831" fmla="*/ f677 1 f398"/>
                <a:gd name="f832" fmla="*/ f678 1 f398"/>
                <a:gd name="f833" fmla="*/ f679 1 f399"/>
                <a:gd name="f834" fmla="*/ f680 1 f398"/>
                <a:gd name="f835" fmla="*/ f681 1 f399"/>
                <a:gd name="f836" fmla="*/ f682 1 f398"/>
                <a:gd name="f837" fmla="*/ f683 1 f399"/>
                <a:gd name="f838" fmla="*/ f684 1 f398"/>
                <a:gd name="f839" fmla="*/ f685 1 f399"/>
                <a:gd name="f840" fmla="*/ f686 1 f398"/>
                <a:gd name="f841" fmla="*/ f687 1 f399"/>
                <a:gd name="f842" fmla="*/ f688 1 f398"/>
                <a:gd name="f843" fmla="*/ f689 1 f399"/>
                <a:gd name="f844" fmla="*/ f690 1 f398"/>
                <a:gd name="f845" fmla="*/ f691 1 f399"/>
                <a:gd name="f846" fmla="*/ f692 1 f398"/>
                <a:gd name="f847" fmla="*/ f693 1 f399"/>
                <a:gd name="f848" fmla="*/ f694 1 f398"/>
                <a:gd name="f849" fmla="*/ f695 1 f399"/>
                <a:gd name="f850" fmla="*/ f696 1 f398"/>
                <a:gd name="f851" fmla="*/ f697 1 f399"/>
                <a:gd name="f852" fmla="*/ f698 1 f398"/>
                <a:gd name="f853" fmla="*/ f699 1 f399"/>
                <a:gd name="f854" fmla="*/ f700 1 f399"/>
                <a:gd name="f855" fmla="*/ f701 f389 1"/>
                <a:gd name="f856" fmla="*/ f702 f389 1"/>
                <a:gd name="f857" fmla="*/ f704 f390 1"/>
                <a:gd name="f858" fmla="*/ f703 f390 1"/>
                <a:gd name="f859" fmla="*/ f705 f389 1"/>
                <a:gd name="f860" fmla="*/ f706 f390 1"/>
                <a:gd name="f861" fmla="*/ f707 f389 1"/>
                <a:gd name="f862" fmla="*/ f708 f390 1"/>
                <a:gd name="f863" fmla="*/ f709 f389 1"/>
                <a:gd name="f864" fmla="*/ f710 f390 1"/>
                <a:gd name="f865" fmla="*/ f711 f389 1"/>
                <a:gd name="f866" fmla="*/ f712 f390 1"/>
                <a:gd name="f867" fmla="*/ f713 f389 1"/>
                <a:gd name="f868" fmla="*/ f714 f390 1"/>
                <a:gd name="f869" fmla="*/ f715 f389 1"/>
                <a:gd name="f870" fmla="*/ f716 f390 1"/>
                <a:gd name="f871" fmla="*/ f717 f389 1"/>
                <a:gd name="f872" fmla="*/ f718 f390 1"/>
                <a:gd name="f873" fmla="*/ f719 f389 1"/>
                <a:gd name="f874" fmla="*/ f720 f390 1"/>
                <a:gd name="f875" fmla="*/ f721 f389 1"/>
                <a:gd name="f876" fmla="*/ f722 f390 1"/>
                <a:gd name="f877" fmla="*/ f723 f389 1"/>
                <a:gd name="f878" fmla="*/ f724 f390 1"/>
                <a:gd name="f879" fmla="*/ f725 f389 1"/>
                <a:gd name="f880" fmla="*/ f726 f390 1"/>
                <a:gd name="f881" fmla="*/ f727 f389 1"/>
                <a:gd name="f882" fmla="*/ f728 f390 1"/>
                <a:gd name="f883" fmla="*/ f729 f389 1"/>
                <a:gd name="f884" fmla="*/ f730 f390 1"/>
                <a:gd name="f885" fmla="*/ f731 f389 1"/>
                <a:gd name="f886" fmla="*/ f732 f390 1"/>
                <a:gd name="f887" fmla="*/ f733 f389 1"/>
                <a:gd name="f888" fmla="*/ f734 f390 1"/>
                <a:gd name="f889" fmla="*/ f735 f389 1"/>
                <a:gd name="f890" fmla="*/ f736 f390 1"/>
                <a:gd name="f891" fmla="*/ f737 f389 1"/>
                <a:gd name="f892" fmla="*/ f738 f390 1"/>
                <a:gd name="f893" fmla="*/ f739 f389 1"/>
                <a:gd name="f894" fmla="*/ f740 f390 1"/>
                <a:gd name="f895" fmla="*/ f741 f389 1"/>
                <a:gd name="f896" fmla="*/ f742 f390 1"/>
                <a:gd name="f897" fmla="*/ f743 f389 1"/>
                <a:gd name="f898" fmla="*/ f744 f390 1"/>
                <a:gd name="f899" fmla="*/ f745 f389 1"/>
                <a:gd name="f900" fmla="*/ f746 f390 1"/>
                <a:gd name="f901" fmla="*/ f747 f389 1"/>
                <a:gd name="f902" fmla="*/ f748 f390 1"/>
                <a:gd name="f903" fmla="*/ f749 f389 1"/>
                <a:gd name="f904" fmla="*/ f750 f390 1"/>
                <a:gd name="f905" fmla="*/ f751 f389 1"/>
                <a:gd name="f906" fmla="*/ f752 f390 1"/>
                <a:gd name="f907" fmla="*/ f753 f389 1"/>
                <a:gd name="f908" fmla="*/ f754 f390 1"/>
                <a:gd name="f909" fmla="*/ f755 f389 1"/>
                <a:gd name="f910" fmla="*/ f756 f390 1"/>
                <a:gd name="f911" fmla="*/ f757 f389 1"/>
                <a:gd name="f912" fmla="*/ f758 f390 1"/>
                <a:gd name="f913" fmla="*/ f759 f389 1"/>
                <a:gd name="f914" fmla="*/ f760 f390 1"/>
                <a:gd name="f915" fmla="*/ f761 f389 1"/>
                <a:gd name="f916" fmla="*/ f762 f390 1"/>
                <a:gd name="f917" fmla="*/ f763 f389 1"/>
                <a:gd name="f918" fmla="*/ f764 f390 1"/>
                <a:gd name="f919" fmla="*/ f765 f389 1"/>
                <a:gd name="f920" fmla="*/ f766 f390 1"/>
                <a:gd name="f921" fmla="*/ f767 f389 1"/>
                <a:gd name="f922" fmla="*/ f768 f390 1"/>
                <a:gd name="f923" fmla="*/ f769 f389 1"/>
                <a:gd name="f924" fmla="*/ f770 f390 1"/>
                <a:gd name="f925" fmla="*/ f771 f389 1"/>
                <a:gd name="f926" fmla="*/ f772 f390 1"/>
                <a:gd name="f927" fmla="*/ f773 f389 1"/>
                <a:gd name="f928" fmla="*/ f774 f390 1"/>
                <a:gd name="f929" fmla="*/ f775 f389 1"/>
                <a:gd name="f930" fmla="*/ f776 f390 1"/>
                <a:gd name="f931" fmla="*/ f777 f389 1"/>
                <a:gd name="f932" fmla="*/ f778 f390 1"/>
                <a:gd name="f933" fmla="*/ f779 f389 1"/>
                <a:gd name="f934" fmla="*/ f780 f390 1"/>
                <a:gd name="f935" fmla="*/ f781 f389 1"/>
                <a:gd name="f936" fmla="*/ f782 f390 1"/>
                <a:gd name="f937" fmla="*/ f783 f389 1"/>
                <a:gd name="f938" fmla="*/ f784 f390 1"/>
                <a:gd name="f939" fmla="*/ f785 f389 1"/>
                <a:gd name="f940" fmla="*/ f786 f390 1"/>
                <a:gd name="f941" fmla="*/ f787 f389 1"/>
                <a:gd name="f942" fmla="*/ f788 f390 1"/>
                <a:gd name="f943" fmla="*/ f789 f389 1"/>
                <a:gd name="f944" fmla="*/ f790 f390 1"/>
                <a:gd name="f945" fmla="*/ f791 f389 1"/>
                <a:gd name="f946" fmla="*/ f792 f390 1"/>
                <a:gd name="f947" fmla="*/ f793 f389 1"/>
                <a:gd name="f948" fmla="*/ f794 f390 1"/>
                <a:gd name="f949" fmla="*/ f795 f390 1"/>
                <a:gd name="f950" fmla="*/ f796 f389 1"/>
                <a:gd name="f951" fmla="*/ f797 f390 1"/>
                <a:gd name="f952" fmla="*/ f798 f389 1"/>
                <a:gd name="f953" fmla="*/ f799 f390 1"/>
                <a:gd name="f954" fmla="*/ f800 f389 1"/>
                <a:gd name="f955" fmla="*/ f801 f390 1"/>
                <a:gd name="f956" fmla="*/ f802 f389 1"/>
                <a:gd name="f957" fmla="*/ f803 f390 1"/>
                <a:gd name="f958" fmla="*/ f804 f389 1"/>
                <a:gd name="f959" fmla="*/ f805 f390 1"/>
                <a:gd name="f960" fmla="*/ f806 f389 1"/>
                <a:gd name="f961" fmla="*/ f807 f390 1"/>
                <a:gd name="f962" fmla="*/ f808 f389 1"/>
                <a:gd name="f963" fmla="*/ f809 f390 1"/>
                <a:gd name="f964" fmla="*/ f810 f389 1"/>
                <a:gd name="f965" fmla="*/ f811 f390 1"/>
                <a:gd name="f966" fmla="*/ f812 f389 1"/>
                <a:gd name="f967" fmla="*/ f813 f390 1"/>
                <a:gd name="f968" fmla="*/ f814 f389 1"/>
                <a:gd name="f969" fmla="*/ f815 f390 1"/>
                <a:gd name="f970" fmla="*/ f816 f389 1"/>
                <a:gd name="f971" fmla="*/ f817 f390 1"/>
                <a:gd name="f972" fmla="*/ f818 f389 1"/>
                <a:gd name="f973" fmla="*/ f819 f390 1"/>
                <a:gd name="f974" fmla="*/ f820 f389 1"/>
                <a:gd name="f975" fmla="*/ f821 f390 1"/>
                <a:gd name="f976" fmla="*/ f822 f389 1"/>
                <a:gd name="f977" fmla="*/ f823 f390 1"/>
                <a:gd name="f978" fmla="*/ f824 f389 1"/>
                <a:gd name="f979" fmla="*/ f825 f390 1"/>
                <a:gd name="f980" fmla="*/ f826 f389 1"/>
                <a:gd name="f981" fmla="*/ f827 f390 1"/>
                <a:gd name="f982" fmla="*/ f828 f389 1"/>
                <a:gd name="f983" fmla="*/ f829 f390 1"/>
                <a:gd name="f984" fmla="*/ f830 f389 1"/>
                <a:gd name="f985" fmla="*/ f831 f389 1"/>
                <a:gd name="f986" fmla="*/ f832 f389 1"/>
                <a:gd name="f987" fmla="*/ f833 f390 1"/>
                <a:gd name="f988" fmla="*/ f834 f389 1"/>
                <a:gd name="f989" fmla="*/ f835 f390 1"/>
                <a:gd name="f990" fmla="*/ f836 f389 1"/>
                <a:gd name="f991" fmla="*/ f837 f390 1"/>
                <a:gd name="f992" fmla="*/ f838 f389 1"/>
                <a:gd name="f993" fmla="*/ f839 f390 1"/>
                <a:gd name="f994" fmla="*/ f840 f389 1"/>
                <a:gd name="f995" fmla="*/ f841 f390 1"/>
                <a:gd name="f996" fmla="*/ f842 f389 1"/>
                <a:gd name="f997" fmla="*/ f843 f390 1"/>
                <a:gd name="f998" fmla="*/ f844 f389 1"/>
                <a:gd name="f999" fmla="*/ f845 f390 1"/>
                <a:gd name="f1000" fmla="*/ f846 f389 1"/>
                <a:gd name="f1001" fmla="*/ f847 f390 1"/>
                <a:gd name="f1002" fmla="*/ f848 f389 1"/>
                <a:gd name="f1003" fmla="*/ f849 f390 1"/>
                <a:gd name="f1004" fmla="*/ f850 f389 1"/>
                <a:gd name="f1005" fmla="*/ f851 f390 1"/>
                <a:gd name="f1006" fmla="*/ f852 f389 1"/>
                <a:gd name="f1007" fmla="*/ f853 f390 1"/>
                <a:gd name="f1008" fmla="*/ f854 f390 1"/>
              </a:gdLst>
              <a:ahLst/>
              <a:cxnLst>
                <a:cxn ang="3cd4">
                  <a:pos x="hc" y="t"/>
                </a:cxn>
                <a:cxn ang="0">
                  <a:pos x="r" y="vc"/>
                </a:cxn>
                <a:cxn ang="cd4">
                  <a:pos x="hc" y="b"/>
                </a:cxn>
                <a:cxn ang="cd2">
                  <a:pos x="l" y="vc"/>
                </a:cxn>
                <a:cxn ang="f550">
                  <a:pos x="f859" y="f860"/>
                </a:cxn>
                <a:cxn ang="f550">
                  <a:pos x="f861" y="f862"/>
                </a:cxn>
                <a:cxn ang="f550">
                  <a:pos x="f863" y="f864"/>
                </a:cxn>
                <a:cxn ang="f550">
                  <a:pos x="f865" y="f866"/>
                </a:cxn>
                <a:cxn ang="f550">
                  <a:pos x="f867" y="f868"/>
                </a:cxn>
                <a:cxn ang="f550">
                  <a:pos x="f869" y="f870"/>
                </a:cxn>
                <a:cxn ang="f550">
                  <a:pos x="f871" y="f872"/>
                </a:cxn>
                <a:cxn ang="f550">
                  <a:pos x="f873" y="f874"/>
                </a:cxn>
                <a:cxn ang="f550">
                  <a:pos x="f875" y="f876"/>
                </a:cxn>
                <a:cxn ang="f550">
                  <a:pos x="f877" y="f878"/>
                </a:cxn>
                <a:cxn ang="f550">
                  <a:pos x="f879" y="f880"/>
                </a:cxn>
                <a:cxn ang="f550">
                  <a:pos x="f881" y="f882"/>
                </a:cxn>
                <a:cxn ang="f550">
                  <a:pos x="f883" y="f884"/>
                </a:cxn>
                <a:cxn ang="f550">
                  <a:pos x="f885" y="f886"/>
                </a:cxn>
                <a:cxn ang="f550">
                  <a:pos x="f887" y="f888"/>
                </a:cxn>
                <a:cxn ang="f550">
                  <a:pos x="f889" y="f890"/>
                </a:cxn>
                <a:cxn ang="f550">
                  <a:pos x="f891" y="f892"/>
                </a:cxn>
                <a:cxn ang="f550">
                  <a:pos x="f893" y="f894"/>
                </a:cxn>
                <a:cxn ang="f550">
                  <a:pos x="f895" y="f896"/>
                </a:cxn>
                <a:cxn ang="f550">
                  <a:pos x="f897" y="f898"/>
                </a:cxn>
                <a:cxn ang="f550">
                  <a:pos x="f899" y="f900"/>
                </a:cxn>
                <a:cxn ang="f550">
                  <a:pos x="f901" y="f902"/>
                </a:cxn>
                <a:cxn ang="f550">
                  <a:pos x="f903" y="f904"/>
                </a:cxn>
                <a:cxn ang="f550">
                  <a:pos x="f905" y="f906"/>
                </a:cxn>
                <a:cxn ang="f550">
                  <a:pos x="f907" y="f908"/>
                </a:cxn>
                <a:cxn ang="f550">
                  <a:pos x="f909" y="f910"/>
                </a:cxn>
                <a:cxn ang="f550">
                  <a:pos x="f911" y="f912"/>
                </a:cxn>
                <a:cxn ang="f550">
                  <a:pos x="f913" y="f914"/>
                </a:cxn>
                <a:cxn ang="f550">
                  <a:pos x="f915" y="f916"/>
                </a:cxn>
                <a:cxn ang="f550">
                  <a:pos x="f917" y="f918"/>
                </a:cxn>
                <a:cxn ang="f550">
                  <a:pos x="f919" y="f920"/>
                </a:cxn>
                <a:cxn ang="f550">
                  <a:pos x="f921" y="f922"/>
                </a:cxn>
                <a:cxn ang="f550">
                  <a:pos x="f923" y="f924"/>
                </a:cxn>
                <a:cxn ang="f550">
                  <a:pos x="f925" y="f926"/>
                </a:cxn>
                <a:cxn ang="f550">
                  <a:pos x="f927" y="f928"/>
                </a:cxn>
                <a:cxn ang="f550">
                  <a:pos x="f929" y="f930"/>
                </a:cxn>
                <a:cxn ang="f550">
                  <a:pos x="f931" y="f932"/>
                </a:cxn>
                <a:cxn ang="f550">
                  <a:pos x="f933" y="f934"/>
                </a:cxn>
                <a:cxn ang="f550">
                  <a:pos x="f935" y="f936"/>
                </a:cxn>
                <a:cxn ang="f550">
                  <a:pos x="f937" y="f938"/>
                </a:cxn>
                <a:cxn ang="f550">
                  <a:pos x="f939" y="f940"/>
                </a:cxn>
                <a:cxn ang="f550">
                  <a:pos x="f941" y="f942"/>
                </a:cxn>
                <a:cxn ang="f550">
                  <a:pos x="f943" y="f944"/>
                </a:cxn>
                <a:cxn ang="f550">
                  <a:pos x="f945" y="f946"/>
                </a:cxn>
                <a:cxn ang="f550">
                  <a:pos x="f947" y="f948"/>
                </a:cxn>
                <a:cxn ang="f550">
                  <a:pos x="f909" y="f949"/>
                </a:cxn>
                <a:cxn ang="f550">
                  <a:pos x="f950" y="f951"/>
                </a:cxn>
                <a:cxn ang="f550">
                  <a:pos x="f952" y="f953"/>
                </a:cxn>
                <a:cxn ang="f550">
                  <a:pos x="f954" y="f955"/>
                </a:cxn>
                <a:cxn ang="f550">
                  <a:pos x="f956" y="f957"/>
                </a:cxn>
                <a:cxn ang="f550">
                  <a:pos x="f958" y="f959"/>
                </a:cxn>
                <a:cxn ang="f550">
                  <a:pos x="f960" y="f961"/>
                </a:cxn>
                <a:cxn ang="f550">
                  <a:pos x="f962" y="f963"/>
                </a:cxn>
                <a:cxn ang="f550">
                  <a:pos x="f964" y="f965"/>
                </a:cxn>
                <a:cxn ang="f550">
                  <a:pos x="f966" y="f967"/>
                </a:cxn>
                <a:cxn ang="f550">
                  <a:pos x="f968" y="f969"/>
                </a:cxn>
                <a:cxn ang="f550">
                  <a:pos x="f970" y="f971"/>
                </a:cxn>
                <a:cxn ang="f550">
                  <a:pos x="f972" y="f973"/>
                </a:cxn>
                <a:cxn ang="f550">
                  <a:pos x="f974" y="f975"/>
                </a:cxn>
                <a:cxn ang="f550">
                  <a:pos x="f976" y="f977"/>
                </a:cxn>
                <a:cxn ang="f550">
                  <a:pos x="f978" y="f979"/>
                </a:cxn>
                <a:cxn ang="f550">
                  <a:pos x="f980" y="f981"/>
                </a:cxn>
                <a:cxn ang="f550">
                  <a:pos x="f982" y="f983"/>
                </a:cxn>
                <a:cxn ang="f550">
                  <a:pos x="f984" y="f981"/>
                </a:cxn>
                <a:cxn ang="f550">
                  <a:pos x="f985" y="f979"/>
                </a:cxn>
                <a:cxn ang="f550">
                  <a:pos x="f986" y="f987"/>
                </a:cxn>
                <a:cxn ang="f550">
                  <a:pos x="f988" y="f989"/>
                </a:cxn>
                <a:cxn ang="f550">
                  <a:pos x="f990" y="f991"/>
                </a:cxn>
                <a:cxn ang="f550">
                  <a:pos x="f992" y="f993"/>
                </a:cxn>
                <a:cxn ang="f550">
                  <a:pos x="f994" y="f995"/>
                </a:cxn>
                <a:cxn ang="f550">
                  <a:pos x="f996" y="f997"/>
                </a:cxn>
                <a:cxn ang="f550">
                  <a:pos x="f998" y="f999"/>
                </a:cxn>
                <a:cxn ang="f550">
                  <a:pos x="f1000" y="f1001"/>
                </a:cxn>
                <a:cxn ang="f550">
                  <a:pos x="f1002" y="f1003"/>
                </a:cxn>
                <a:cxn ang="f550">
                  <a:pos x="f1004" y="f1005"/>
                </a:cxn>
                <a:cxn ang="f550">
                  <a:pos x="f1006" y="f1007"/>
                </a:cxn>
                <a:cxn ang="f550">
                  <a:pos x="f958" y="f1008"/>
                </a:cxn>
              </a:cxnLst>
              <a:rect l="f855" t="f858" r="f856" b="f857"/>
              <a:pathLst>
                <a:path w="1502233" h="4450077">
                  <a:moveTo>
                    <a:pt x="f8" y="f9"/>
                  </a:moveTo>
                  <a:cubicBezTo>
                    <a:pt x="f8" y="f10"/>
                    <a:pt x="f11" y="f12"/>
                    <a:pt x="f13" y="f14"/>
                  </a:cubicBezTo>
                  <a:cubicBezTo>
                    <a:pt x="f15" y="f16"/>
                    <a:pt x="f17" y="f18"/>
                    <a:pt x="f19" y="f20"/>
                  </a:cubicBezTo>
                  <a:cubicBezTo>
                    <a:pt x="f21" y="f22"/>
                    <a:pt x="f23" y="f24"/>
                    <a:pt x="f25" y="f26"/>
                  </a:cubicBezTo>
                  <a:lnTo>
                    <a:pt x="f27" y="f28"/>
                  </a:lnTo>
                  <a:lnTo>
                    <a:pt x="f29" y="f30"/>
                  </a:lnTo>
                  <a:cubicBezTo>
                    <a:pt x="f31" y="f32"/>
                    <a:pt x="f33" y="f34"/>
                    <a:pt x="f35" y="f36"/>
                  </a:cubicBezTo>
                  <a:cubicBezTo>
                    <a:pt x="f37" y="f38"/>
                    <a:pt x="f39" y="f40"/>
                    <a:pt x="f41" y="f42"/>
                  </a:cubicBezTo>
                  <a:lnTo>
                    <a:pt x="f43" y="f44"/>
                  </a:lnTo>
                  <a:lnTo>
                    <a:pt x="f45" y="f46"/>
                  </a:lnTo>
                  <a:cubicBezTo>
                    <a:pt x="f47" y="f48"/>
                    <a:pt x="f49" y="f50"/>
                    <a:pt x="f51" y="f52"/>
                  </a:cubicBezTo>
                  <a:lnTo>
                    <a:pt x="f53" y="f54"/>
                  </a:lnTo>
                  <a:cubicBezTo>
                    <a:pt x="f55" y="f56"/>
                    <a:pt x="f57" y="f58"/>
                    <a:pt x="f59" y="f60"/>
                  </a:cubicBezTo>
                  <a:cubicBezTo>
                    <a:pt x="f61" y="f62"/>
                    <a:pt x="f63" y="f64"/>
                    <a:pt x="f65" y="f66"/>
                  </a:cubicBezTo>
                  <a:cubicBezTo>
                    <a:pt x="f67" y="f68"/>
                    <a:pt x="f69" y="f70"/>
                    <a:pt x="f69" y="f71"/>
                  </a:cubicBezTo>
                  <a:lnTo>
                    <a:pt x="f72" y="f73"/>
                  </a:lnTo>
                  <a:cubicBezTo>
                    <a:pt x="f74" y="f75"/>
                    <a:pt x="f76" y="f77"/>
                    <a:pt x="f78" y="f79"/>
                  </a:cubicBezTo>
                  <a:cubicBezTo>
                    <a:pt x="f80" y="f81"/>
                    <a:pt x="f82" y="f83"/>
                    <a:pt x="f84" y="f85"/>
                  </a:cubicBezTo>
                  <a:cubicBezTo>
                    <a:pt x="f57" y="f86"/>
                    <a:pt x="f87" y="f88"/>
                    <a:pt x="f89" y="f90"/>
                  </a:cubicBezTo>
                  <a:cubicBezTo>
                    <a:pt x="f91" y="f92"/>
                    <a:pt x="f93" y="f94"/>
                    <a:pt x="f95" y="f96"/>
                  </a:cubicBezTo>
                  <a:cubicBezTo>
                    <a:pt x="f97" y="f98"/>
                    <a:pt x="f99" y="f100"/>
                    <a:pt x="f23" y="f101"/>
                  </a:cubicBezTo>
                  <a:cubicBezTo>
                    <a:pt x="f102" y="f103"/>
                    <a:pt x="f104" y="f105"/>
                    <a:pt x="f106" y="f107"/>
                  </a:cubicBezTo>
                  <a:cubicBezTo>
                    <a:pt x="f108" y="f109"/>
                    <a:pt x="f110" y="f111"/>
                    <a:pt x="f112" y="f98"/>
                  </a:cubicBezTo>
                  <a:cubicBezTo>
                    <a:pt x="f113" y="f114"/>
                    <a:pt x="f115" y="f116"/>
                    <a:pt x="f117" y="f118"/>
                  </a:cubicBezTo>
                  <a:cubicBezTo>
                    <a:pt x="f119" y="f120"/>
                    <a:pt x="f121" y="f122"/>
                    <a:pt x="f123" y="f124"/>
                  </a:cubicBezTo>
                  <a:cubicBezTo>
                    <a:pt x="f125" y="f126"/>
                    <a:pt x="f127" y="f128"/>
                    <a:pt x="f129" y="f130"/>
                  </a:cubicBezTo>
                  <a:cubicBezTo>
                    <a:pt x="f131" y="f132"/>
                    <a:pt x="f131"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59"/>
                    <a:pt x="f163" y="f164"/>
                  </a:cubicBezTo>
                  <a:cubicBezTo>
                    <a:pt x="f165" y="f166"/>
                    <a:pt x="f104" y="f167"/>
                    <a:pt x="f168" y="f169"/>
                  </a:cubicBezTo>
                  <a:cubicBezTo>
                    <a:pt x="f170" y="f171"/>
                    <a:pt x="f102" y="f172"/>
                    <a:pt x="f173" y="f174"/>
                  </a:cubicBezTo>
                  <a:cubicBezTo>
                    <a:pt x="f175" y="f176"/>
                    <a:pt x="f177" y="f178"/>
                    <a:pt x="f179" y="f180"/>
                  </a:cubicBez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ubicBezTo>
                    <a:pt x="f211" y="f212"/>
                    <a:pt x="f213" y="f214"/>
                    <a:pt x="f215" y="f216"/>
                  </a:cubicBezTo>
                  <a:cubicBezTo>
                    <a:pt x="f217" y="f218"/>
                    <a:pt x="f219" y="f220"/>
                    <a:pt x="f221" y="f222"/>
                  </a:cubicBezTo>
                  <a:cubicBezTo>
                    <a:pt x="f223" y="f224"/>
                    <a:pt x="f225" y="f226"/>
                    <a:pt x="f227" y="f228"/>
                  </a:cubicBezTo>
                  <a:cubicBezTo>
                    <a:pt x="f229" y="f230"/>
                    <a:pt x="f231" y="f232"/>
                    <a:pt x="f233" y="f234"/>
                  </a:cubicBezTo>
                  <a:cubicBezTo>
                    <a:pt x="f235" y="f236"/>
                    <a:pt x="f237" y="f238"/>
                    <a:pt x="f239" y="f240"/>
                  </a:cubicBezTo>
                  <a:cubicBezTo>
                    <a:pt x="f241" y="f242"/>
                    <a:pt x="f243" y="f244"/>
                    <a:pt x="f129" y="f245"/>
                  </a:cubicBez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168" y="f270"/>
                    <a:pt x="f271" y="f272"/>
                    <a:pt x="f260" y="f273"/>
                  </a:cubicBezTo>
                  <a:cubicBezTo>
                    <a:pt x="f274" y="f275"/>
                    <a:pt x="f276" y="f277"/>
                    <a:pt x="f278" y="f279"/>
                  </a:cubicBezTo>
                  <a:cubicBezTo>
                    <a:pt x="f280" y="f281"/>
                    <a:pt x="f282" y="f228"/>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4"/>
                    <a:pt x="f336" y="f220"/>
                  </a:cubicBezTo>
                  <a:lnTo>
                    <a:pt x="f337" y="f338"/>
                  </a:lnTo>
                  <a:lnTo>
                    <a:pt x="f339" y="f220"/>
                  </a:lnTo>
                  <a:cubicBezTo>
                    <a:pt x="f112" y="f334"/>
                    <a:pt x="f340" y="f334"/>
                    <a:pt x="f341" y="f332"/>
                  </a:cubicBezTo>
                  <a:cubicBezTo>
                    <a:pt x="f342" y="f330"/>
                    <a:pt x="f343" y="f328"/>
                    <a:pt x="f344" y="f345"/>
                  </a:cubicBezTo>
                  <a:cubicBezTo>
                    <a:pt x="f346" y="f347"/>
                    <a:pt x="f348" y="f349"/>
                    <a:pt x="f350" y="f351"/>
                  </a:cubicBezTo>
                  <a:cubicBezTo>
                    <a:pt x="f207" y="f352"/>
                    <a:pt x="f353" y="f354"/>
                    <a:pt x="f355" y="f356"/>
                  </a:cubicBezTo>
                  <a:cubicBezTo>
                    <a:pt x="f357" y="f358"/>
                    <a:pt x="f359" y="f360"/>
                    <a:pt x="f361" y="f362"/>
                  </a:cubicBezTo>
                  <a:cubicBezTo>
                    <a:pt x="f363" y="f364"/>
                    <a:pt x="f365" y="f366"/>
                    <a:pt x="f211" y="f367"/>
                  </a:cubicBezTo>
                  <a:cubicBezTo>
                    <a:pt x="f368" y="f369"/>
                    <a:pt x="f370" y="f371"/>
                    <a:pt x="f372" y="f373"/>
                  </a:cubicBezTo>
                  <a:cubicBezTo>
                    <a:pt x="f374" y="f375"/>
                    <a:pt x="f376" y="f377"/>
                    <a:pt x="f378" y="f379"/>
                  </a:cubicBezTo>
                  <a:lnTo>
                    <a:pt x="f380" y="f381"/>
                  </a:lnTo>
                  <a:lnTo>
                    <a:pt x="f382" y="f383"/>
                  </a:lnTo>
                  <a:lnTo>
                    <a:pt x="f384" y="f385"/>
                  </a:lnTo>
                  <a:lnTo>
                    <a:pt x="f386" y="f387"/>
                  </a:lnTo>
                  <a:lnTo>
                    <a:pt x="f260" y="f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
          <p:nvSpPr>
            <p:cNvPr id="9" name="Freeform: Shape 12">
              <a:extLst>
                <a:ext uri="{FF2B5EF4-FFF2-40B4-BE49-F238E27FC236}">
                  <a16:creationId xmlns:a16="http://schemas.microsoft.com/office/drawing/2014/main" id="{F614F2D4-8AD6-102A-5C9D-CE28F16FE787}"/>
                </a:ext>
              </a:extLst>
            </p:cNvPr>
            <p:cNvSpPr/>
            <p:nvPr/>
          </p:nvSpPr>
          <p:spPr>
            <a:xfrm rot="16200004">
              <a:off x="7690575" y="4958046"/>
              <a:ext cx="660077" cy="550541"/>
            </a:xfrm>
            <a:custGeom>
              <a:avLst/>
              <a:gdLst>
                <a:gd name="f0" fmla="val 10800000"/>
                <a:gd name="f1" fmla="val 5400000"/>
                <a:gd name="f2" fmla="val 180"/>
                <a:gd name="f3" fmla="val w"/>
                <a:gd name="f4" fmla="val h"/>
                <a:gd name="f5" fmla="val 0"/>
                <a:gd name="f6" fmla="val 660081"/>
                <a:gd name="f7" fmla="val 550544"/>
                <a:gd name="f8" fmla="val 660082"/>
                <a:gd name="f9" fmla="val 550545"/>
                <a:gd name="f10" fmla="val 588644"/>
                <a:gd name="f11" fmla="val 205740"/>
                <a:gd name="f12" fmla="val 546735"/>
                <a:gd name="f13" fmla="val 340042"/>
                <a:gd name="f14" fmla="val 42862"/>
                <a:gd name="f15" fmla="val 112395"/>
                <a:gd name="f16" fmla="+- 0 0 -90"/>
                <a:gd name="f17" fmla="*/ f3 1 660081"/>
                <a:gd name="f18" fmla="*/ f4 1 550544"/>
                <a:gd name="f19" fmla="val f5"/>
                <a:gd name="f20" fmla="val f6"/>
                <a:gd name="f21" fmla="val f7"/>
                <a:gd name="f22" fmla="*/ f16 f0 1"/>
                <a:gd name="f23" fmla="+- f21 0 f19"/>
                <a:gd name="f24" fmla="+- f20 0 f19"/>
                <a:gd name="f25" fmla="*/ f22 1 f2"/>
                <a:gd name="f26" fmla="*/ f24 1 660081"/>
                <a:gd name="f27" fmla="*/ f23 1 550544"/>
                <a:gd name="f28" fmla="*/ 660082 f24 1"/>
                <a:gd name="f29" fmla="*/ 550545 f23 1"/>
                <a:gd name="f30" fmla="*/ 588644 f24 1"/>
                <a:gd name="f31" fmla="*/ 205740 f23 1"/>
                <a:gd name="f32" fmla="*/ 546735 f24 1"/>
                <a:gd name="f33" fmla="*/ 0 f23 1"/>
                <a:gd name="f34" fmla="*/ 340042 f24 1"/>
                <a:gd name="f35" fmla="*/ 42862 f23 1"/>
                <a:gd name="f36" fmla="*/ 0 f24 1"/>
                <a:gd name="f37" fmla="*/ 112395 f23 1"/>
                <a:gd name="f38" fmla="+- f25 0 f1"/>
                <a:gd name="f39" fmla="*/ f28 1 660081"/>
                <a:gd name="f40" fmla="*/ f29 1 550544"/>
                <a:gd name="f41" fmla="*/ f30 1 660081"/>
                <a:gd name="f42" fmla="*/ f31 1 550544"/>
                <a:gd name="f43" fmla="*/ f32 1 660081"/>
                <a:gd name="f44" fmla="*/ f33 1 550544"/>
                <a:gd name="f45" fmla="*/ f34 1 660081"/>
                <a:gd name="f46" fmla="*/ f35 1 550544"/>
                <a:gd name="f47" fmla="*/ f36 1 660081"/>
                <a:gd name="f48" fmla="*/ f37 1 550544"/>
                <a:gd name="f49" fmla="*/ f19 1 f26"/>
                <a:gd name="f50" fmla="*/ f20 1 f26"/>
                <a:gd name="f51" fmla="*/ f19 1 f27"/>
                <a:gd name="f52" fmla="*/ f21 1 f27"/>
                <a:gd name="f53" fmla="*/ f39 1 f26"/>
                <a:gd name="f54" fmla="*/ f40 1 f27"/>
                <a:gd name="f55" fmla="*/ f41 1 f26"/>
                <a:gd name="f56" fmla="*/ f42 1 f27"/>
                <a:gd name="f57" fmla="*/ f43 1 f26"/>
                <a:gd name="f58" fmla="*/ f44 1 f27"/>
                <a:gd name="f59" fmla="*/ f45 1 f26"/>
                <a:gd name="f60" fmla="*/ f46 1 f27"/>
                <a:gd name="f61" fmla="*/ f47 1 f26"/>
                <a:gd name="f62" fmla="*/ f48 1 f27"/>
                <a:gd name="f63" fmla="*/ f49 f17 1"/>
                <a:gd name="f64" fmla="*/ f50 f17 1"/>
                <a:gd name="f65" fmla="*/ f52 f18 1"/>
                <a:gd name="f66" fmla="*/ f51 f18 1"/>
                <a:gd name="f67" fmla="*/ f53 f17 1"/>
                <a:gd name="f68" fmla="*/ f54 f18 1"/>
                <a:gd name="f69" fmla="*/ f55 f17 1"/>
                <a:gd name="f70" fmla="*/ f56 f18 1"/>
                <a:gd name="f71" fmla="*/ f57 f17 1"/>
                <a:gd name="f72" fmla="*/ f58 f18 1"/>
                <a:gd name="f73" fmla="*/ f59 f17 1"/>
                <a:gd name="f74" fmla="*/ f60 f18 1"/>
                <a:gd name="f75" fmla="*/ f61 f17 1"/>
                <a:gd name="f76" fmla="*/ f62 f18 1"/>
              </a:gdLst>
              <a:ahLst/>
              <a:cxnLst>
                <a:cxn ang="3cd4">
                  <a:pos x="hc" y="t"/>
                </a:cxn>
                <a:cxn ang="0">
                  <a:pos x="r" y="vc"/>
                </a:cxn>
                <a:cxn ang="cd4">
                  <a:pos x="hc" y="b"/>
                </a:cxn>
                <a:cxn ang="cd2">
                  <a:pos x="l" y="vc"/>
                </a:cxn>
                <a:cxn ang="f38">
                  <a:pos x="f67" y="f68"/>
                </a:cxn>
                <a:cxn ang="f38">
                  <a:pos x="f69" y="f70"/>
                </a:cxn>
                <a:cxn ang="f38">
                  <a:pos x="f71" y="f72"/>
                </a:cxn>
                <a:cxn ang="f38">
                  <a:pos x="f73" y="f74"/>
                </a:cxn>
                <a:cxn ang="f38">
                  <a:pos x="f75" y="f76"/>
                </a:cxn>
              </a:cxnLst>
              <a:rect l="f63" t="f66" r="f64" b="f65"/>
              <a:pathLst>
                <a:path w="660081" h="550544">
                  <a:moveTo>
                    <a:pt x="f8" y="f9"/>
                  </a:moveTo>
                  <a:lnTo>
                    <a:pt x="f10" y="f11"/>
                  </a:lnTo>
                  <a:lnTo>
                    <a:pt x="f12" y="f5"/>
                  </a:lnTo>
                  <a:lnTo>
                    <a:pt x="f13" y="f14"/>
                  </a:lnTo>
                  <a:lnTo>
                    <a:pt x="f5" y="f1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grpSp>
      <p:pic>
        <p:nvPicPr>
          <p:cNvPr id="6" name="Bild 5" descr="Märke kors kontur">
            <a:hlinkClick r:id="rId3" action="ppaction://hlinksldjump"/>
            <a:extLst>
              <a:ext uri="{FF2B5EF4-FFF2-40B4-BE49-F238E27FC236}">
                <a16:creationId xmlns:a16="http://schemas.microsoft.com/office/drawing/2014/main" id="{477B941D-C34C-7040-EC79-3FC7E97BCC2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5" name="Platshållare för sidfot 4">
            <a:extLst>
              <a:ext uri="{FF2B5EF4-FFF2-40B4-BE49-F238E27FC236}">
                <a16:creationId xmlns:a16="http://schemas.microsoft.com/office/drawing/2014/main" id="{FC506CD3-F635-AD8F-13B4-4B0B5AFF77B6}"/>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name="Slide3056">
    <p:bg>
      <p:bgPr>
        <a:solidFill>
          <a:schemeClr val="bg1">
            <a:lumMod val="95000"/>
          </a:schemeClr>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102B1590-3108-EEA4-7E37-C5E6F7DB7E05}"/>
              </a:ext>
            </a:extLst>
          </p:cNvPr>
          <p:cNvSpPr/>
          <p:nvPr/>
        </p:nvSpPr>
        <p:spPr>
          <a:xfrm>
            <a:off x="5671413" y="657225"/>
            <a:ext cx="5530898" cy="495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cs typeface="Arial" panose="020B0604020202020204" pitchFamily="34" charset="0"/>
            </a:endParaRPr>
          </a:p>
        </p:txBody>
      </p:sp>
      <p:sp>
        <p:nvSpPr>
          <p:cNvPr id="9" name="Platshållare för text 8">
            <a:extLst>
              <a:ext uri="{FF2B5EF4-FFF2-40B4-BE49-F238E27FC236}">
                <a16:creationId xmlns:a16="http://schemas.microsoft.com/office/drawing/2014/main" id="{5569FC9D-A070-873D-77CF-477914A9778B}"/>
              </a:ext>
            </a:extLst>
          </p:cNvPr>
          <p:cNvSpPr>
            <a:spLocks noGrp="1"/>
          </p:cNvSpPr>
          <p:nvPr>
            <p:ph type="body" sz="quarter" idx="15"/>
          </p:nvPr>
        </p:nvSpPr>
        <p:spPr>
          <a:xfrm>
            <a:off x="651233" y="1951180"/>
            <a:ext cx="5317378" cy="3880456"/>
          </a:xfrm>
        </p:spPr>
        <p:txBody>
          <a:bodyPr/>
          <a:lstStyle/>
          <a:p>
            <a:r>
              <a:rPr lang="sv-SE" b="1"/>
              <a:t>Sverige, januari 2026 (AKU):</a:t>
            </a:r>
            <a:endParaRPr lang="sv-SE"/>
          </a:p>
          <a:p>
            <a:r>
              <a:rPr lang="sv-SE"/>
              <a:t>Antal arbetslösa: cirka 490 000 personer </a:t>
            </a:r>
          </a:p>
          <a:p>
            <a:r>
              <a:rPr lang="sv-SE"/>
              <a:t>Arbetslöshet: cirka 8,6 % (icke säsongsrensat) </a:t>
            </a:r>
          </a:p>
          <a:p>
            <a:r>
              <a:rPr lang="sv-SE"/>
              <a:t>Säsongsrensat: cirka 8,7 % </a:t>
            </a:r>
          </a:p>
          <a:p>
            <a:r>
              <a:rPr lang="sv-SE"/>
              <a:t>Antal anställda: cirka 4,7–4,8 miljoner </a:t>
            </a:r>
          </a:p>
        </p:txBody>
      </p:sp>
      <p:sp>
        <p:nvSpPr>
          <p:cNvPr id="2" name="Rubrik 6">
            <a:extLst>
              <a:ext uri="{FF2B5EF4-FFF2-40B4-BE49-F238E27FC236}">
                <a16:creationId xmlns:a16="http://schemas.microsoft.com/office/drawing/2014/main" id="{74E8BE8D-D1D4-766D-F74C-1C920871BF3A}"/>
              </a:ext>
            </a:extLst>
          </p:cNvPr>
          <p:cNvSpPr txBox="1">
            <a:spLocks noGrp="1"/>
          </p:cNvSpPr>
          <p:nvPr>
            <p:ph type="title"/>
          </p:nvPr>
        </p:nvSpPr>
        <p:spPr>
          <a:prstGeom prst="rect">
            <a:avLst/>
          </a:prstGeom>
          <a:noFill/>
          <a:ln>
            <a:noFill/>
          </a:ln>
        </p:spPr>
        <p:txBody>
          <a:bodyPr vert="horz" wrap="square" lIns="0" tIns="0" rIns="0" bIns="0" anchor="b" anchorCtr="0" compatLnSpc="1">
            <a:noAutofit/>
          </a:bodyPr>
          <a:lstStyle/>
          <a:p>
            <a:pPr lvl="0"/>
            <a:r>
              <a:rPr lang="sv-SE" sz="3200" b="0"/>
              <a:t>Arbetsmarknad</a:t>
            </a:r>
          </a:p>
        </p:txBody>
      </p:sp>
      <p:sp>
        <p:nvSpPr>
          <p:cNvPr id="10" name="textruta 9">
            <a:extLst>
              <a:ext uri="{FF2B5EF4-FFF2-40B4-BE49-F238E27FC236}">
                <a16:creationId xmlns:a16="http://schemas.microsoft.com/office/drawing/2014/main" id="{7B9534E7-8B19-8AF2-7C35-829CD6A6CEAF}"/>
              </a:ext>
            </a:extLst>
          </p:cNvPr>
          <p:cNvSpPr txBox="1"/>
          <p:nvPr/>
        </p:nvSpPr>
        <p:spPr>
          <a:xfrm>
            <a:off x="6727912" y="5006009"/>
            <a:ext cx="4388370" cy="338554"/>
          </a:xfrm>
          <a:prstGeom prst="rect">
            <a:avLst/>
          </a:prstGeom>
          <a:noFill/>
        </p:spPr>
        <p:txBody>
          <a:bodyPr wrap="square">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i="0" u="none" strike="noStrike" kern="1200" cap="none" spc="0" baseline="0">
                <a:solidFill>
                  <a:srgbClr val="000000"/>
                </a:solidFill>
                <a:uFillTx/>
              </a:rPr>
              <a:t>Källa: SCB. Arbetskraftsundersökning (AKU)</a:t>
            </a:r>
          </a:p>
        </p:txBody>
      </p:sp>
      <p:sp>
        <p:nvSpPr>
          <p:cNvPr id="13" name="textruta 8">
            <a:extLst>
              <a:ext uri="{FF2B5EF4-FFF2-40B4-BE49-F238E27FC236}">
                <a16:creationId xmlns:a16="http://schemas.microsoft.com/office/drawing/2014/main" id="{0DE4750A-34C2-165E-54F8-35B10467E236}"/>
              </a:ext>
            </a:extLst>
          </p:cNvPr>
          <p:cNvSpPr txBox="1"/>
          <p:nvPr/>
        </p:nvSpPr>
        <p:spPr>
          <a:xfrm>
            <a:off x="5954867" y="873873"/>
            <a:ext cx="4845506" cy="58477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Arial"/>
              </a:rPr>
              <a:t>Andelen arbetslösa av arbetskraften 15-74 år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a:solidFill>
                  <a:srgbClr val="000000"/>
                </a:solidFill>
                <a:latin typeface="Arial"/>
              </a:rPr>
              <a:t>201611-202602</a:t>
            </a:r>
            <a:endParaRPr lang="sv-SE" sz="1600" b="0" i="0" u="none" strike="noStrike" kern="1200" cap="none" spc="0" baseline="0">
              <a:solidFill>
                <a:srgbClr val="000000"/>
              </a:solidFill>
              <a:uFillTx/>
              <a:latin typeface="Arial"/>
            </a:endParaRPr>
          </a:p>
        </p:txBody>
      </p:sp>
      <p:pic>
        <p:nvPicPr>
          <p:cNvPr id="19" name="Bild 18" descr="Märke kors kontur">
            <a:hlinkClick r:id="rId3" action="ppaction://hlinksldjump"/>
            <a:extLst>
              <a:ext uri="{FF2B5EF4-FFF2-40B4-BE49-F238E27FC236}">
                <a16:creationId xmlns:a16="http://schemas.microsoft.com/office/drawing/2014/main" id="{47CD4628-425F-37C3-999D-97E45A355AD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graphicFrame>
        <p:nvGraphicFramePr>
          <p:cNvPr id="5" name="Diagram 4">
            <a:extLst>
              <a:ext uri="{FF2B5EF4-FFF2-40B4-BE49-F238E27FC236}">
                <a16:creationId xmlns:a16="http://schemas.microsoft.com/office/drawing/2014/main" id="{AB602EFE-2023-925A-9820-5A1EC5D9A533}"/>
              </a:ext>
            </a:extLst>
          </p:cNvPr>
          <p:cNvGraphicFramePr>
            <a:graphicFrameLocks/>
          </p:cNvGraphicFramePr>
          <p:nvPr>
            <p:extLst>
              <p:ext uri="{D42A27DB-BD31-4B8C-83A1-F6EECF244321}">
                <p14:modId xmlns:p14="http://schemas.microsoft.com/office/powerpoint/2010/main" val="3735907219"/>
              </p:ext>
            </p:extLst>
          </p:nvPr>
        </p:nvGraphicFramePr>
        <p:xfrm>
          <a:off x="5671413" y="1458649"/>
          <a:ext cx="5530898" cy="3547360"/>
        </p:xfrm>
        <a:graphic>
          <a:graphicData uri="http://schemas.openxmlformats.org/drawingml/2006/chart">
            <c:chart xmlns:c="http://schemas.openxmlformats.org/drawingml/2006/chart" xmlns:r="http://schemas.openxmlformats.org/officeDocument/2006/relationships" r:id="rId5"/>
          </a:graphicData>
        </a:graphic>
      </p:graphicFrame>
      <p:sp>
        <p:nvSpPr>
          <p:cNvPr id="4" name="Platshållare för sidfot 3">
            <a:extLst>
              <a:ext uri="{FF2B5EF4-FFF2-40B4-BE49-F238E27FC236}">
                <a16:creationId xmlns:a16="http://schemas.microsoft.com/office/drawing/2014/main" id="{F4B79D4D-BB47-C0C0-BBB9-0D8B179C5CA8}"/>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811C706-A842-4B95-8C85-2E526DDBD326}"/>
              </a:ext>
            </a:extLst>
          </p:cNvPr>
          <p:cNvSpPr/>
          <p:nvPr/>
        </p:nvSpPr>
        <p:spPr>
          <a:xfrm>
            <a:off x="5813353" y="657225"/>
            <a:ext cx="5424426" cy="495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cs typeface="Arial" panose="020B0604020202020204" pitchFamily="34" charset="0"/>
            </a:endParaRPr>
          </a:p>
        </p:txBody>
      </p:sp>
      <p:sp>
        <p:nvSpPr>
          <p:cNvPr id="2" name="Rubrik 4">
            <a:extLst>
              <a:ext uri="{FF2B5EF4-FFF2-40B4-BE49-F238E27FC236}">
                <a16:creationId xmlns:a16="http://schemas.microsoft.com/office/drawing/2014/main" id="{570A82D2-56BB-2FF9-3845-8D573C13CA1A}"/>
              </a:ext>
            </a:extLst>
          </p:cNvPr>
          <p:cNvSpPr txBox="1">
            <a:spLocks noGrp="1"/>
          </p:cNvSpPr>
          <p:nvPr>
            <p:ph type="title"/>
          </p:nvPr>
        </p:nvSpPr>
        <p:spPr>
          <a:xfrm>
            <a:off x="636044" y="659606"/>
            <a:ext cx="4688992" cy="513329"/>
          </a:xfrm>
          <a:prstGeom prst="rect">
            <a:avLst/>
          </a:prstGeom>
          <a:noFill/>
          <a:ln>
            <a:noFill/>
          </a:ln>
        </p:spPr>
        <p:txBody>
          <a:bodyPr vert="horz" wrap="square" lIns="0" tIns="0" rIns="0" bIns="0" anchor="t" anchorCtr="0" compatLnSpc="1">
            <a:noAutofit/>
          </a:bodyPr>
          <a:lstStyle/>
          <a:p>
            <a:pPr lvl="0"/>
            <a:r>
              <a:rPr lang="sv-SE" sz="3200" b="0"/>
              <a:t>Arbetslöshet i Innovationssektorn</a:t>
            </a:r>
          </a:p>
        </p:txBody>
      </p:sp>
      <p:sp>
        <p:nvSpPr>
          <p:cNvPr id="4" name="Platshållare för innehåll 6">
            <a:extLst>
              <a:ext uri="{FF2B5EF4-FFF2-40B4-BE49-F238E27FC236}">
                <a16:creationId xmlns:a16="http://schemas.microsoft.com/office/drawing/2014/main" id="{95177FEF-2829-C09F-105F-C2C1CF204E92}"/>
              </a:ext>
            </a:extLst>
          </p:cNvPr>
          <p:cNvSpPr txBox="1">
            <a:spLocks noGrp="1"/>
          </p:cNvSpPr>
          <p:nvPr>
            <p:ph idx="4294967295"/>
          </p:nvPr>
        </p:nvSpPr>
        <p:spPr>
          <a:xfrm>
            <a:off x="636588" y="1884478"/>
            <a:ext cx="3578225" cy="338022"/>
          </a:xfrm>
        </p:spPr>
        <p:txBody>
          <a:bodyPr/>
          <a:lstStyle/>
          <a:p>
            <a:pPr marL="0" lvl="0" indent="0">
              <a:buNone/>
            </a:pPr>
            <a:r>
              <a:rPr lang="sv-SE" sz="2400"/>
              <a:t>Arkitekter</a:t>
            </a:r>
          </a:p>
        </p:txBody>
      </p:sp>
      <p:sp>
        <p:nvSpPr>
          <p:cNvPr id="3" name="textruta 2">
            <a:extLst>
              <a:ext uri="{FF2B5EF4-FFF2-40B4-BE49-F238E27FC236}">
                <a16:creationId xmlns:a16="http://schemas.microsoft.com/office/drawing/2014/main" id="{5081E297-54D8-D64D-C5A7-3860ACA1FC5D}"/>
              </a:ext>
            </a:extLst>
          </p:cNvPr>
          <p:cNvSpPr txBox="1"/>
          <p:nvPr/>
        </p:nvSpPr>
        <p:spPr>
          <a:xfrm>
            <a:off x="5976206" y="880420"/>
            <a:ext cx="4259510" cy="338554"/>
          </a:xfrm>
          <a:prstGeom prst="rect">
            <a:avLst/>
          </a:prstGeom>
          <a:noFill/>
        </p:spPr>
        <p:txBody>
          <a:bodyPr wrap="square">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i="0" u="none" strike="noStrike" kern="1200" cap="none" spc="0" baseline="0">
                <a:solidFill>
                  <a:srgbClr val="000000"/>
                </a:solidFill>
                <a:uFillTx/>
              </a:rPr>
              <a:t>Arbetslöshet 2023–2026</a:t>
            </a:r>
          </a:p>
        </p:txBody>
      </p:sp>
      <p:sp>
        <p:nvSpPr>
          <p:cNvPr id="5" name="textruta 4">
            <a:extLst>
              <a:ext uri="{FF2B5EF4-FFF2-40B4-BE49-F238E27FC236}">
                <a16:creationId xmlns:a16="http://schemas.microsoft.com/office/drawing/2014/main" id="{913C67DF-5369-B026-63FF-1C27B1A9FCC3}"/>
              </a:ext>
            </a:extLst>
          </p:cNvPr>
          <p:cNvSpPr txBox="1"/>
          <p:nvPr/>
        </p:nvSpPr>
        <p:spPr>
          <a:xfrm>
            <a:off x="7856622" y="4759788"/>
            <a:ext cx="3352218" cy="584775"/>
          </a:xfrm>
          <a:prstGeom prst="rect">
            <a:avLst/>
          </a:prstGeom>
          <a:noFill/>
        </p:spPr>
        <p:txBody>
          <a:bodyPr wrap="square">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i="0" u="none" strike="noStrike" kern="1200" cap="none" spc="0" baseline="0">
                <a:solidFill>
                  <a:srgbClr val="000000"/>
                </a:solidFill>
                <a:uFillTx/>
              </a:rPr>
              <a:t>Källa: Akademikernas a-kassa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i="0" u="none" strike="noStrike" kern="1200" cap="none" spc="0" baseline="0">
                <a:solidFill>
                  <a:srgbClr val="000000"/>
                </a:solidFill>
                <a:uFillTx/>
              </a:rPr>
              <a:t>Bearbetning: Innovationsföretagen</a:t>
            </a:r>
          </a:p>
        </p:txBody>
      </p:sp>
      <p:pic>
        <p:nvPicPr>
          <p:cNvPr id="12" name="Bild 11" descr="Märke kors kontur">
            <a:hlinkClick r:id="rId3" action="ppaction://hlinksldjump"/>
            <a:extLst>
              <a:ext uri="{FF2B5EF4-FFF2-40B4-BE49-F238E27FC236}">
                <a16:creationId xmlns:a16="http://schemas.microsoft.com/office/drawing/2014/main" id="{6EBDD197-3C36-E3A0-98FE-068ABEA9A3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graphicFrame>
        <p:nvGraphicFramePr>
          <p:cNvPr id="8" name="Diagram 7">
            <a:extLst>
              <a:ext uri="{FF2B5EF4-FFF2-40B4-BE49-F238E27FC236}">
                <a16:creationId xmlns:a16="http://schemas.microsoft.com/office/drawing/2014/main" id="{87F00C6D-F0F7-A95D-313D-27E22F6B2F8D}"/>
              </a:ext>
            </a:extLst>
          </p:cNvPr>
          <p:cNvGraphicFramePr>
            <a:graphicFrameLocks/>
          </p:cNvGraphicFramePr>
          <p:nvPr>
            <p:extLst>
              <p:ext uri="{D42A27DB-BD31-4B8C-83A1-F6EECF244321}">
                <p14:modId xmlns:p14="http://schemas.microsoft.com/office/powerpoint/2010/main" val="2510098810"/>
              </p:ext>
            </p:extLst>
          </p:nvPr>
        </p:nvGraphicFramePr>
        <p:xfrm>
          <a:off x="5813353" y="1635400"/>
          <a:ext cx="5303826" cy="3124387"/>
        </p:xfrm>
        <a:graphic>
          <a:graphicData uri="http://schemas.openxmlformats.org/drawingml/2006/chart">
            <c:chart xmlns:c="http://schemas.openxmlformats.org/drawingml/2006/chart" xmlns:r="http://schemas.openxmlformats.org/officeDocument/2006/relationships" r:id="rId5"/>
          </a:graphicData>
        </a:graphic>
      </p:graphicFrame>
      <p:sp>
        <p:nvSpPr>
          <p:cNvPr id="6" name="Platshållare för sidfot 5">
            <a:extLst>
              <a:ext uri="{FF2B5EF4-FFF2-40B4-BE49-F238E27FC236}">
                <a16:creationId xmlns:a16="http://schemas.microsoft.com/office/drawing/2014/main" id="{B844CEC1-A69A-1224-3CD3-5F0FD5A0F140}"/>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422977234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name="Slide34">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8A84983-2711-9383-8E77-F5A8B81442B0}"/>
              </a:ext>
            </a:extLst>
          </p:cNvPr>
          <p:cNvSpPr/>
          <p:nvPr/>
        </p:nvSpPr>
        <p:spPr>
          <a:xfrm>
            <a:off x="5806268" y="657225"/>
            <a:ext cx="5424426" cy="495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cs typeface="Arial" panose="020B0604020202020204" pitchFamily="34" charset="0"/>
            </a:endParaRPr>
          </a:p>
        </p:txBody>
      </p:sp>
      <p:sp>
        <p:nvSpPr>
          <p:cNvPr id="3" name="Platshållare för innehåll 5">
            <a:extLst>
              <a:ext uri="{FF2B5EF4-FFF2-40B4-BE49-F238E27FC236}">
                <a16:creationId xmlns:a16="http://schemas.microsoft.com/office/drawing/2014/main" id="{12ACDD8C-2373-7E49-7A43-F5DF88D5E61B}"/>
              </a:ext>
            </a:extLst>
          </p:cNvPr>
          <p:cNvSpPr txBox="1">
            <a:spLocks noGrp="1"/>
          </p:cNvSpPr>
          <p:nvPr>
            <p:ph type="body" sz="quarter" idx="15"/>
          </p:nvPr>
        </p:nvSpPr>
        <p:spPr>
          <a:xfrm>
            <a:off x="636588" y="1853130"/>
            <a:ext cx="1916442" cy="369370"/>
          </a:xfrm>
        </p:spPr>
        <p:txBody>
          <a:bodyPr/>
          <a:lstStyle/>
          <a:p>
            <a:pPr lvl="0"/>
            <a:r>
              <a:rPr lang="sv-SE" sz="2400"/>
              <a:t>Ingenjörer</a:t>
            </a:r>
          </a:p>
        </p:txBody>
      </p:sp>
      <p:sp>
        <p:nvSpPr>
          <p:cNvPr id="2" name="Rubrik 4">
            <a:extLst>
              <a:ext uri="{FF2B5EF4-FFF2-40B4-BE49-F238E27FC236}">
                <a16:creationId xmlns:a16="http://schemas.microsoft.com/office/drawing/2014/main" id="{570A82D2-56BB-2FF9-3845-8D573C13CA1A}"/>
              </a:ext>
            </a:extLst>
          </p:cNvPr>
          <p:cNvSpPr txBox="1">
            <a:spLocks noGrp="1"/>
          </p:cNvSpPr>
          <p:nvPr>
            <p:ph type="title"/>
          </p:nvPr>
        </p:nvSpPr>
        <p:spPr>
          <a:prstGeom prst="rect">
            <a:avLst/>
          </a:prstGeom>
          <a:noFill/>
          <a:ln>
            <a:noFill/>
          </a:ln>
        </p:spPr>
        <p:txBody>
          <a:bodyPr vert="horz" wrap="square" lIns="0" tIns="0" rIns="0" bIns="0" anchor="t" anchorCtr="0" compatLnSpc="1">
            <a:noAutofit/>
          </a:bodyPr>
          <a:lstStyle/>
          <a:p>
            <a:pPr lvl="0"/>
            <a:r>
              <a:rPr lang="sv-SE" sz="3200" b="0"/>
              <a:t>Arbetslöshet i Innovationssektorn</a:t>
            </a:r>
          </a:p>
        </p:txBody>
      </p:sp>
      <p:sp>
        <p:nvSpPr>
          <p:cNvPr id="7" name="textruta 6">
            <a:extLst>
              <a:ext uri="{FF2B5EF4-FFF2-40B4-BE49-F238E27FC236}">
                <a16:creationId xmlns:a16="http://schemas.microsoft.com/office/drawing/2014/main" id="{B05D1184-6B79-757D-85DF-CD3EA86E6A0E}"/>
              </a:ext>
            </a:extLst>
          </p:cNvPr>
          <p:cNvSpPr txBox="1"/>
          <p:nvPr/>
        </p:nvSpPr>
        <p:spPr>
          <a:xfrm>
            <a:off x="6355015" y="5006009"/>
            <a:ext cx="4788944" cy="338554"/>
          </a:xfrm>
          <a:prstGeom prst="rect">
            <a:avLst/>
          </a:prstGeom>
          <a:noFill/>
        </p:spPr>
        <p:txBody>
          <a:bodyPr wrap="square">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i="0" u="none" strike="noStrike" kern="1200" cap="none" spc="0" baseline="0">
                <a:solidFill>
                  <a:srgbClr val="000000"/>
                </a:solidFill>
                <a:uFillTx/>
              </a:rPr>
              <a:t>Källa: Akademikernas a-kassa/Sveriges Ingenjörer</a:t>
            </a:r>
          </a:p>
        </p:txBody>
      </p:sp>
      <p:pic>
        <p:nvPicPr>
          <p:cNvPr id="14" name="Bild 13" descr="Märke kors kontur">
            <a:hlinkClick r:id="rId3" action="ppaction://hlinksldjump"/>
            <a:extLst>
              <a:ext uri="{FF2B5EF4-FFF2-40B4-BE49-F238E27FC236}">
                <a16:creationId xmlns:a16="http://schemas.microsoft.com/office/drawing/2014/main" id="{E5019262-38CD-7768-0AB9-DBFF977A75C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graphicFrame>
        <p:nvGraphicFramePr>
          <p:cNvPr id="4" name="Diagram 3">
            <a:extLst>
              <a:ext uri="{FF2B5EF4-FFF2-40B4-BE49-F238E27FC236}">
                <a16:creationId xmlns:a16="http://schemas.microsoft.com/office/drawing/2014/main" id="{39ADC98A-55AA-BC28-258D-36D613F71909}"/>
              </a:ext>
            </a:extLst>
          </p:cNvPr>
          <p:cNvGraphicFramePr>
            <a:graphicFrameLocks/>
          </p:cNvGraphicFramePr>
          <p:nvPr>
            <p:extLst>
              <p:ext uri="{D42A27DB-BD31-4B8C-83A1-F6EECF244321}">
                <p14:modId xmlns:p14="http://schemas.microsoft.com/office/powerpoint/2010/main" val="4258922243"/>
              </p:ext>
            </p:extLst>
          </p:nvPr>
        </p:nvGraphicFramePr>
        <p:xfrm>
          <a:off x="5969121" y="1442169"/>
          <a:ext cx="5024944" cy="3293415"/>
        </p:xfrm>
        <a:graphic>
          <a:graphicData uri="http://schemas.openxmlformats.org/drawingml/2006/chart">
            <c:chart xmlns:c="http://schemas.openxmlformats.org/drawingml/2006/chart" xmlns:r="http://schemas.openxmlformats.org/officeDocument/2006/relationships" r:id="rId5"/>
          </a:graphicData>
        </a:graphic>
      </p:graphicFrame>
      <p:sp>
        <p:nvSpPr>
          <p:cNvPr id="5" name="Platshållare för sidfot 4">
            <a:extLst>
              <a:ext uri="{FF2B5EF4-FFF2-40B4-BE49-F238E27FC236}">
                <a16:creationId xmlns:a16="http://schemas.microsoft.com/office/drawing/2014/main" id="{50982B24-56D5-3B0B-CA06-AAE001FAC246}"/>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BDAD80D-8ADD-EC32-0CF5-521BBF3CF0EC}"/>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8C50FB6A-46B8-6A0C-E77B-A76778DA8E83}"/>
              </a:ext>
            </a:extLst>
          </p:cNvPr>
          <p:cNvSpPr/>
          <p:nvPr/>
        </p:nvSpPr>
        <p:spPr>
          <a:xfrm>
            <a:off x="666393" y="1384096"/>
            <a:ext cx="10888313" cy="424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cs typeface="Arial" panose="020B0604020202020204" pitchFamily="34" charset="0"/>
            </a:endParaRPr>
          </a:p>
        </p:txBody>
      </p:sp>
      <p:sp>
        <p:nvSpPr>
          <p:cNvPr id="2" name="Rubrik 6">
            <a:extLst>
              <a:ext uri="{FF2B5EF4-FFF2-40B4-BE49-F238E27FC236}">
                <a16:creationId xmlns:a16="http://schemas.microsoft.com/office/drawing/2014/main" id="{F7EC4666-DE5D-BBCA-D4AA-289214C218ED}"/>
              </a:ext>
            </a:extLst>
          </p:cNvPr>
          <p:cNvSpPr txBox="1">
            <a:spLocks noGrp="1"/>
          </p:cNvSpPr>
          <p:nvPr>
            <p:ph type="title"/>
          </p:nvPr>
        </p:nvSpPr>
        <p:spPr>
          <a:xfrm>
            <a:off x="636043" y="659606"/>
            <a:ext cx="7090217" cy="886390"/>
          </a:xfrm>
          <a:prstGeom prst="rect">
            <a:avLst/>
          </a:prstGeom>
          <a:noFill/>
          <a:ln>
            <a:noFill/>
          </a:ln>
        </p:spPr>
        <p:txBody>
          <a:bodyPr vert="horz" wrap="square" lIns="0" tIns="0" rIns="0" bIns="0" anchor="t" anchorCtr="0" compatLnSpc="1">
            <a:noAutofit/>
          </a:bodyPr>
          <a:lstStyle/>
          <a:p>
            <a:pPr lvl="0"/>
            <a:r>
              <a:rPr lang="sv-SE" sz="3200" b="0"/>
              <a:t>Arbetslöshet arkitekter 2023-2026</a:t>
            </a:r>
          </a:p>
        </p:txBody>
      </p:sp>
      <p:pic>
        <p:nvPicPr>
          <p:cNvPr id="6" name="Bild 5" descr="Märke kors kontur">
            <a:hlinkClick r:id="rId3" action="ppaction://hlinksldjump"/>
            <a:extLst>
              <a:ext uri="{FF2B5EF4-FFF2-40B4-BE49-F238E27FC236}">
                <a16:creationId xmlns:a16="http://schemas.microsoft.com/office/drawing/2014/main" id="{9599343C-DD57-C7C4-E374-D7FB569B059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graphicFrame>
        <p:nvGraphicFramePr>
          <p:cNvPr id="10" name="Diagram 9">
            <a:extLst>
              <a:ext uri="{FF2B5EF4-FFF2-40B4-BE49-F238E27FC236}">
                <a16:creationId xmlns:a16="http://schemas.microsoft.com/office/drawing/2014/main" id="{6D1E3911-0BAC-37D9-2ED6-441FE9BE2070}"/>
              </a:ext>
            </a:extLst>
          </p:cNvPr>
          <p:cNvGraphicFramePr>
            <a:graphicFrameLocks/>
          </p:cNvGraphicFramePr>
          <p:nvPr>
            <p:extLst>
              <p:ext uri="{D42A27DB-BD31-4B8C-83A1-F6EECF244321}">
                <p14:modId xmlns:p14="http://schemas.microsoft.com/office/powerpoint/2010/main" val="1365653995"/>
              </p:ext>
            </p:extLst>
          </p:nvPr>
        </p:nvGraphicFramePr>
        <p:xfrm>
          <a:off x="1564105" y="1545996"/>
          <a:ext cx="9168063" cy="3927908"/>
        </p:xfrm>
        <a:graphic>
          <a:graphicData uri="http://schemas.openxmlformats.org/drawingml/2006/chart">
            <c:chart xmlns:c="http://schemas.openxmlformats.org/drawingml/2006/chart" xmlns:r="http://schemas.openxmlformats.org/officeDocument/2006/relationships" r:id="rId5"/>
          </a:graphicData>
        </a:graphic>
      </p:graphicFrame>
      <p:sp>
        <p:nvSpPr>
          <p:cNvPr id="5" name="Platshållare för sidfot 4">
            <a:extLst>
              <a:ext uri="{FF2B5EF4-FFF2-40B4-BE49-F238E27FC236}">
                <a16:creationId xmlns:a16="http://schemas.microsoft.com/office/drawing/2014/main" id="{CC31DF74-0CCB-E1D7-96D2-D81AB76F37A6}"/>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426319375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B89F55C1-5D52-C755-7B60-FE718AFE31D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74B984B-F2D0-34B4-BD5A-7016CA96A2D6}"/>
              </a:ext>
            </a:extLst>
          </p:cNvPr>
          <p:cNvSpPr txBox="1">
            <a:spLocks noGrp="1"/>
          </p:cNvSpPr>
          <p:nvPr>
            <p:ph type="title"/>
          </p:nvPr>
        </p:nvSpPr>
        <p:spPr>
          <a:prstGeom prst="rect">
            <a:avLst/>
          </a:prstGeom>
          <a:noFill/>
          <a:ln>
            <a:noFill/>
          </a:ln>
        </p:spPr>
        <p:txBody>
          <a:bodyPr vert="horz" wrap="square" lIns="0" tIns="0" rIns="0" bIns="0" anchor="t" anchorCtr="0" compatLnSpc="1">
            <a:noAutofit/>
          </a:bodyPr>
          <a:lstStyle/>
          <a:p>
            <a:pPr lvl="0"/>
            <a:r>
              <a:rPr lang="sv-SE" sz="3200" b="0"/>
              <a:t>Varsel</a:t>
            </a:r>
          </a:p>
        </p:txBody>
      </p:sp>
      <p:pic>
        <p:nvPicPr>
          <p:cNvPr id="15" name="Bild 14" descr="Märke kors kontur">
            <a:hlinkClick r:id="rId3" action="ppaction://hlinksldjump"/>
            <a:extLst>
              <a:ext uri="{FF2B5EF4-FFF2-40B4-BE49-F238E27FC236}">
                <a16:creationId xmlns:a16="http://schemas.microsoft.com/office/drawing/2014/main" id="{12F26795-589B-38F1-961A-7ED24283C18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graphicFrame>
        <p:nvGraphicFramePr>
          <p:cNvPr id="5" name="Diagram 4">
            <a:extLst>
              <a:ext uri="{FF2B5EF4-FFF2-40B4-BE49-F238E27FC236}">
                <a16:creationId xmlns:a16="http://schemas.microsoft.com/office/drawing/2014/main" id="{D0332AA8-B9BD-1E04-7609-7F477C434D0A}"/>
              </a:ext>
            </a:extLst>
          </p:cNvPr>
          <p:cNvGraphicFramePr>
            <a:graphicFrameLocks/>
          </p:cNvGraphicFramePr>
          <p:nvPr>
            <p:extLst>
              <p:ext uri="{D42A27DB-BD31-4B8C-83A1-F6EECF244321}">
                <p14:modId xmlns:p14="http://schemas.microsoft.com/office/powerpoint/2010/main" val="2187657883"/>
              </p:ext>
            </p:extLst>
          </p:nvPr>
        </p:nvGraphicFramePr>
        <p:xfrm>
          <a:off x="2021305" y="1130968"/>
          <a:ext cx="8927432" cy="4824664"/>
        </p:xfrm>
        <a:graphic>
          <a:graphicData uri="http://schemas.openxmlformats.org/drawingml/2006/chart">
            <c:chart xmlns:c="http://schemas.openxmlformats.org/drawingml/2006/chart" xmlns:r="http://schemas.openxmlformats.org/officeDocument/2006/relationships" r:id="rId5"/>
          </a:graphicData>
        </a:graphic>
      </p:graphicFrame>
      <p:sp>
        <p:nvSpPr>
          <p:cNvPr id="4" name="Platshållare för sidfot 3">
            <a:extLst>
              <a:ext uri="{FF2B5EF4-FFF2-40B4-BE49-F238E27FC236}">
                <a16:creationId xmlns:a16="http://schemas.microsoft.com/office/drawing/2014/main" id="{9DCABFC2-9DD1-7FD5-FCCE-4C9EDE3E6BAA}"/>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95781762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name="Slide3048">
    <p:bg>
      <p:bgPr>
        <a:solidFill>
          <a:schemeClr val="bg1">
            <a:lumMod val="95000"/>
          </a:schemeClr>
        </a:solidFill>
        <a:effectLst/>
      </p:bgPr>
    </p:bg>
    <p:spTree>
      <p:nvGrpSpPr>
        <p:cNvPr id="1" name=""/>
        <p:cNvGrpSpPr/>
        <p:nvPr/>
      </p:nvGrpSpPr>
      <p:grpSpPr>
        <a:xfrm>
          <a:off x="0" y="0"/>
          <a:ext cx="0" cy="0"/>
          <a:chOff x="0" y="0"/>
          <a:chExt cx="0" cy="0"/>
        </a:xfrm>
      </p:grpSpPr>
      <p:sp>
        <p:nvSpPr>
          <p:cNvPr id="3" name="textruta 4">
            <a:extLst>
              <a:ext uri="{FF2B5EF4-FFF2-40B4-BE49-F238E27FC236}">
                <a16:creationId xmlns:a16="http://schemas.microsoft.com/office/drawing/2014/main" id="{37BE4FA2-4247-EAF4-0E19-ED0B9D575E0A}"/>
              </a:ext>
            </a:extLst>
          </p:cNvPr>
          <p:cNvSpPr txBox="1"/>
          <p:nvPr/>
        </p:nvSpPr>
        <p:spPr>
          <a:xfrm>
            <a:off x="8719793" y="5015871"/>
            <a:ext cx="2518865" cy="338554"/>
          </a:xfrm>
          <a:prstGeom prst="rect">
            <a:avLst/>
          </a:prstGeom>
          <a:no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rPr>
              <a:t>Källa: Arbetsförmedlingen</a:t>
            </a:r>
          </a:p>
        </p:txBody>
      </p:sp>
      <p:sp>
        <p:nvSpPr>
          <p:cNvPr id="5" name="Rubrik 4">
            <a:extLst>
              <a:ext uri="{FF2B5EF4-FFF2-40B4-BE49-F238E27FC236}">
                <a16:creationId xmlns:a16="http://schemas.microsoft.com/office/drawing/2014/main" id="{146A0BE3-F325-2C65-9B49-C08390ADC81D}"/>
              </a:ext>
            </a:extLst>
          </p:cNvPr>
          <p:cNvSpPr>
            <a:spLocks noGrp="1"/>
          </p:cNvSpPr>
          <p:nvPr>
            <p:ph type="title"/>
          </p:nvPr>
        </p:nvSpPr>
        <p:spPr>
          <a:xfrm>
            <a:off x="636043" y="659606"/>
            <a:ext cx="10917781" cy="467707"/>
          </a:xfrm>
        </p:spPr>
        <p:txBody>
          <a:bodyPr/>
          <a:lstStyle/>
          <a:p>
            <a:r>
              <a:rPr lang="sv-SE" sz="3200"/>
              <a:t>Varsel</a:t>
            </a:r>
          </a:p>
        </p:txBody>
      </p:sp>
      <p:pic>
        <p:nvPicPr>
          <p:cNvPr id="4" name="Bild 3" descr="Märke kors kontur">
            <a:hlinkClick r:id="rId3" action="ppaction://hlinksldjump"/>
            <a:extLst>
              <a:ext uri="{FF2B5EF4-FFF2-40B4-BE49-F238E27FC236}">
                <a16:creationId xmlns:a16="http://schemas.microsoft.com/office/drawing/2014/main" id="{D57F17A7-251F-B9BC-3AD2-7641E3DD2DF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graphicFrame>
        <p:nvGraphicFramePr>
          <p:cNvPr id="6" name="Diagram 5">
            <a:extLst>
              <a:ext uri="{FF2B5EF4-FFF2-40B4-BE49-F238E27FC236}">
                <a16:creationId xmlns:a16="http://schemas.microsoft.com/office/drawing/2014/main" id="{B98984C7-AF4A-7C45-B25A-F7E9F65075C8}"/>
              </a:ext>
            </a:extLst>
          </p:cNvPr>
          <p:cNvGraphicFramePr>
            <a:graphicFrameLocks/>
          </p:cNvGraphicFramePr>
          <p:nvPr>
            <p:extLst>
              <p:ext uri="{D42A27DB-BD31-4B8C-83A1-F6EECF244321}">
                <p14:modId xmlns:p14="http://schemas.microsoft.com/office/powerpoint/2010/main" val="3165899404"/>
              </p:ext>
            </p:extLst>
          </p:nvPr>
        </p:nvGraphicFramePr>
        <p:xfrm>
          <a:off x="651843" y="1348975"/>
          <a:ext cx="11067717" cy="4266013"/>
        </p:xfrm>
        <a:graphic>
          <a:graphicData uri="http://schemas.openxmlformats.org/drawingml/2006/chart">
            <c:chart xmlns:c="http://schemas.openxmlformats.org/drawingml/2006/chart" xmlns:r="http://schemas.openxmlformats.org/officeDocument/2006/relationships" r:id="rId5"/>
          </a:graphicData>
        </a:graphic>
      </p:graphicFrame>
      <p:sp>
        <p:nvSpPr>
          <p:cNvPr id="2" name="Platshållare för sidfot 1">
            <a:extLst>
              <a:ext uri="{FF2B5EF4-FFF2-40B4-BE49-F238E27FC236}">
                <a16:creationId xmlns:a16="http://schemas.microsoft.com/office/drawing/2014/main" id="{9F7C05D7-5AED-0F25-15F1-C11C2F65403C}"/>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1E88573B-2AA1-CA88-ACA8-0481F51B27A5}"/>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A365F06F-96DF-20AC-19CC-5A5C9F41A246}"/>
              </a:ext>
            </a:extLst>
          </p:cNvPr>
          <p:cNvSpPr/>
          <p:nvPr/>
        </p:nvSpPr>
        <p:spPr>
          <a:xfrm>
            <a:off x="651843" y="1746564"/>
            <a:ext cx="10888313" cy="3880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cs typeface="Arial" panose="020B0604020202020204" pitchFamily="34" charset="0"/>
            </a:endParaRPr>
          </a:p>
        </p:txBody>
      </p:sp>
      <p:sp>
        <p:nvSpPr>
          <p:cNvPr id="2" name="Rubrik 3">
            <a:extLst>
              <a:ext uri="{FF2B5EF4-FFF2-40B4-BE49-F238E27FC236}">
                <a16:creationId xmlns:a16="http://schemas.microsoft.com/office/drawing/2014/main" id="{4CA62AE8-7652-D1E5-9259-65597D8F23A6}"/>
              </a:ext>
            </a:extLst>
          </p:cNvPr>
          <p:cNvSpPr txBox="1">
            <a:spLocks noGrp="1"/>
          </p:cNvSpPr>
          <p:nvPr>
            <p:ph type="title"/>
          </p:nvPr>
        </p:nvSpPr>
        <p:spPr>
          <a:xfrm>
            <a:off x="636044" y="659606"/>
            <a:ext cx="10678194" cy="886390"/>
          </a:xfrm>
          <a:prstGeom prst="rect">
            <a:avLst/>
          </a:prstGeom>
          <a:noFill/>
          <a:ln>
            <a:noFill/>
          </a:ln>
        </p:spPr>
        <p:txBody>
          <a:bodyPr vert="horz" wrap="square" lIns="0" tIns="0" rIns="0" bIns="0" anchor="t" anchorCtr="0" compatLnSpc="1">
            <a:noAutofit/>
          </a:bodyPr>
          <a:lstStyle/>
          <a:p>
            <a:pPr lvl="0"/>
            <a:r>
              <a:rPr lang="sv-SE" sz="2800" b="0"/>
              <a:t>Innovationssektorns förväntningar på förändring av personalstyrkan i Sverige kommande sex månader, fördelat på delbransch</a:t>
            </a:r>
          </a:p>
        </p:txBody>
      </p:sp>
      <p:sp>
        <p:nvSpPr>
          <p:cNvPr id="9" name="textruta 8">
            <a:extLst>
              <a:ext uri="{FF2B5EF4-FFF2-40B4-BE49-F238E27FC236}">
                <a16:creationId xmlns:a16="http://schemas.microsoft.com/office/drawing/2014/main" id="{5236928B-BC28-3F08-99F0-3AA6E7DB225E}"/>
              </a:ext>
            </a:extLst>
          </p:cNvPr>
          <p:cNvSpPr txBox="1"/>
          <p:nvPr/>
        </p:nvSpPr>
        <p:spPr>
          <a:xfrm>
            <a:off x="5026467" y="5092668"/>
            <a:ext cx="6287770" cy="338554"/>
          </a:xfrm>
          <a:prstGeom prst="rect">
            <a:avLst/>
          </a:prstGeom>
          <a:noFill/>
        </p:spPr>
        <p:txBody>
          <a:bodyPr wrap="square">
            <a:spAutoFit/>
          </a:bodyPr>
          <a:lstStyle/>
          <a:p>
            <a:r>
              <a:rPr lang="sv-SE" sz="1600">
                <a:solidFill>
                  <a:srgbClr val="3F3F3F"/>
                </a:solidFill>
              </a:rPr>
              <a:t>K</a:t>
            </a:r>
            <a:r>
              <a:rPr lang="sv-SE" sz="1600">
                <a:solidFill>
                  <a:srgbClr val="3F3F3F"/>
                </a:solidFill>
                <a:effectLst/>
              </a:rPr>
              <a:t>älla: Innovationsföretagen, Investeringssignalen februari 2026</a:t>
            </a:r>
          </a:p>
        </p:txBody>
      </p:sp>
      <p:pic>
        <p:nvPicPr>
          <p:cNvPr id="10" name="Bild 9" descr="Märke kors kontur">
            <a:hlinkClick r:id="rId3" action="ppaction://hlinksldjump"/>
            <a:extLst>
              <a:ext uri="{FF2B5EF4-FFF2-40B4-BE49-F238E27FC236}">
                <a16:creationId xmlns:a16="http://schemas.microsoft.com/office/drawing/2014/main" id="{0E1D6A0B-5EE9-561A-E20D-2FCAB313C65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graphicFrame>
        <p:nvGraphicFramePr>
          <p:cNvPr id="7" name="Diagram 6">
            <a:extLst>
              <a:ext uri="{FF2B5EF4-FFF2-40B4-BE49-F238E27FC236}">
                <a16:creationId xmlns:a16="http://schemas.microsoft.com/office/drawing/2014/main" id="{E9B4ECA5-0253-D1E8-8984-A72FD3FDFAAB}"/>
              </a:ext>
            </a:extLst>
          </p:cNvPr>
          <p:cNvGraphicFramePr/>
          <p:nvPr>
            <p:extLst>
              <p:ext uri="{D42A27DB-BD31-4B8C-83A1-F6EECF244321}">
                <p14:modId xmlns:p14="http://schemas.microsoft.com/office/powerpoint/2010/main" val="958601346"/>
              </p:ext>
            </p:extLst>
          </p:nvPr>
        </p:nvGraphicFramePr>
        <p:xfrm>
          <a:off x="2952115" y="2057400"/>
          <a:ext cx="628777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3" name="Platshållare för sidfot 2">
            <a:extLst>
              <a:ext uri="{FF2B5EF4-FFF2-40B4-BE49-F238E27FC236}">
                <a16:creationId xmlns:a16="http://schemas.microsoft.com/office/drawing/2014/main" id="{83E40BEB-E162-96AD-B9F5-51EDDA221309}"/>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171218595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E3A4706-D2E7-B970-F6C7-128A9E45CEC5}"/>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D2958219-9DE3-F12C-2C08-2CA7965B5CD1}"/>
              </a:ext>
            </a:extLst>
          </p:cNvPr>
          <p:cNvSpPr/>
          <p:nvPr/>
        </p:nvSpPr>
        <p:spPr>
          <a:xfrm>
            <a:off x="651843" y="1734532"/>
            <a:ext cx="10888313" cy="3880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cs typeface="Arial" panose="020B0604020202020204" pitchFamily="34" charset="0"/>
            </a:endParaRPr>
          </a:p>
        </p:txBody>
      </p:sp>
      <p:sp>
        <p:nvSpPr>
          <p:cNvPr id="2" name="Rubrik 1">
            <a:extLst>
              <a:ext uri="{FF2B5EF4-FFF2-40B4-BE49-F238E27FC236}">
                <a16:creationId xmlns:a16="http://schemas.microsoft.com/office/drawing/2014/main" id="{A7AA02EC-596B-3F2C-DFE9-CC6FC4974FAD}"/>
              </a:ext>
            </a:extLst>
          </p:cNvPr>
          <p:cNvSpPr txBox="1">
            <a:spLocks noGrp="1"/>
          </p:cNvSpPr>
          <p:nvPr>
            <p:ph type="title"/>
          </p:nvPr>
        </p:nvSpPr>
        <p:spPr>
          <a:xfrm>
            <a:off x="636043" y="659606"/>
            <a:ext cx="10726501" cy="886390"/>
          </a:xfrm>
          <a:prstGeom prst="rect">
            <a:avLst/>
          </a:prstGeom>
          <a:noFill/>
          <a:ln>
            <a:noFill/>
          </a:ln>
        </p:spPr>
        <p:txBody>
          <a:bodyPr vert="horz" wrap="square" lIns="0" tIns="0" rIns="0" bIns="0" anchor="t" anchorCtr="0" compatLnSpc="1">
            <a:noAutofit/>
          </a:bodyPr>
          <a:lstStyle/>
          <a:p>
            <a:pPr lvl="0"/>
            <a:r>
              <a:rPr lang="sv-SE" sz="2800" b="0"/>
              <a:t>Innovationssektorns förväntningar på förändring av personalstyrkan i Sverige kommande sex månader, 2010-2026</a:t>
            </a:r>
          </a:p>
        </p:txBody>
      </p:sp>
      <p:sp>
        <p:nvSpPr>
          <p:cNvPr id="4" name="textruta 3">
            <a:extLst>
              <a:ext uri="{FF2B5EF4-FFF2-40B4-BE49-F238E27FC236}">
                <a16:creationId xmlns:a16="http://schemas.microsoft.com/office/drawing/2014/main" id="{6D197BB2-F526-2EBC-E074-CAE3DA4B793F}"/>
              </a:ext>
            </a:extLst>
          </p:cNvPr>
          <p:cNvSpPr txBox="1"/>
          <p:nvPr/>
        </p:nvSpPr>
        <p:spPr>
          <a:xfrm>
            <a:off x="5317958" y="5188921"/>
            <a:ext cx="6222198" cy="338554"/>
          </a:xfrm>
          <a:prstGeom prst="rect">
            <a:avLst/>
          </a:prstGeom>
          <a:noFill/>
        </p:spPr>
        <p:txBody>
          <a:bodyPr wrap="square">
            <a:spAutoFit/>
          </a:bodyPr>
          <a:lstStyle/>
          <a:p>
            <a:r>
              <a:rPr lang="sv-SE" sz="1600">
                <a:solidFill>
                  <a:srgbClr val="3F3F3F"/>
                </a:solidFill>
              </a:rPr>
              <a:t>K</a:t>
            </a:r>
            <a:r>
              <a:rPr lang="sv-SE" sz="1600">
                <a:solidFill>
                  <a:srgbClr val="3F3F3F"/>
                </a:solidFill>
                <a:effectLst/>
              </a:rPr>
              <a:t>älla: Innovationsföretagen, Investeringssignalen februari 2026</a:t>
            </a:r>
          </a:p>
        </p:txBody>
      </p:sp>
      <p:pic>
        <p:nvPicPr>
          <p:cNvPr id="6" name="Bild 5" descr="Märke kors kontur">
            <a:hlinkClick r:id="rId3" action="ppaction://hlinksldjump"/>
            <a:extLst>
              <a:ext uri="{FF2B5EF4-FFF2-40B4-BE49-F238E27FC236}">
                <a16:creationId xmlns:a16="http://schemas.microsoft.com/office/drawing/2014/main" id="{BACC6B4B-9567-B627-84BF-8A88E3BC495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graphicFrame>
        <p:nvGraphicFramePr>
          <p:cNvPr id="3" name="Diagram 2">
            <a:extLst>
              <a:ext uri="{FF2B5EF4-FFF2-40B4-BE49-F238E27FC236}">
                <a16:creationId xmlns:a16="http://schemas.microsoft.com/office/drawing/2014/main" id="{479EA3E1-AFF2-C9EF-D35F-A0168C71E9C0}"/>
              </a:ext>
            </a:extLst>
          </p:cNvPr>
          <p:cNvGraphicFramePr/>
          <p:nvPr>
            <p:extLst>
              <p:ext uri="{D42A27DB-BD31-4B8C-83A1-F6EECF244321}">
                <p14:modId xmlns:p14="http://schemas.microsoft.com/office/powerpoint/2010/main" val="3182836912"/>
              </p:ext>
            </p:extLst>
          </p:nvPr>
        </p:nvGraphicFramePr>
        <p:xfrm>
          <a:off x="1179095" y="1765332"/>
          <a:ext cx="9673389" cy="3138800"/>
        </p:xfrm>
        <a:graphic>
          <a:graphicData uri="http://schemas.openxmlformats.org/drawingml/2006/chart">
            <c:chart xmlns:c="http://schemas.openxmlformats.org/drawingml/2006/chart" xmlns:r="http://schemas.openxmlformats.org/officeDocument/2006/relationships" r:id="rId5"/>
          </a:graphicData>
        </a:graphic>
      </p:graphicFrame>
      <p:sp>
        <p:nvSpPr>
          <p:cNvPr id="7" name="Platshållare för sidfot 6">
            <a:extLst>
              <a:ext uri="{FF2B5EF4-FFF2-40B4-BE49-F238E27FC236}">
                <a16:creationId xmlns:a16="http://schemas.microsoft.com/office/drawing/2014/main" id="{5C273F08-25E4-C148-7351-70A42894EEF1}"/>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16279365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name="Slide11">
    <p:bg>
      <p:bgPr>
        <a:solidFill>
          <a:srgbClr val="657B71"/>
        </a:solidFill>
        <a:effectLst/>
      </p:bgPr>
    </p:bg>
    <p:spTree>
      <p:nvGrpSpPr>
        <p:cNvPr id="1" name=""/>
        <p:cNvGrpSpPr/>
        <p:nvPr/>
      </p:nvGrpSpPr>
      <p:grpSpPr>
        <a:xfrm>
          <a:off x="0" y="0"/>
          <a:ext cx="0" cy="0"/>
          <a:chOff x="0" y="0"/>
          <a:chExt cx="0" cy="0"/>
        </a:xfrm>
      </p:grpSpPr>
      <p:pic>
        <p:nvPicPr>
          <p:cNvPr id="4" name="Bild 3" descr="Märke kors kontur">
            <a:hlinkClick r:id="rId3" action="ppaction://hlinksldjump"/>
            <a:extLst>
              <a:ext uri="{FF2B5EF4-FFF2-40B4-BE49-F238E27FC236}">
                <a16:creationId xmlns:a16="http://schemas.microsoft.com/office/drawing/2014/main" id="{5965B5DB-33DF-9DF4-E7B6-7944A40C52F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3" name="Platshållare för sidfot 2">
            <a:extLst>
              <a:ext uri="{FF2B5EF4-FFF2-40B4-BE49-F238E27FC236}">
                <a16:creationId xmlns:a16="http://schemas.microsoft.com/office/drawing/2014/main" id="{5EC51BCE-88A6-DC43-F3D0-CC0755848A72}"/>
              </a:ext>
            </a:extLst>
          </p:cNvPr>
          <p:cNvSpPr>
            <a:spLocks noGrp="1"/>
          </p:cNvSpPr>
          <p:nvPr>
            <p:ph type="ftr" sz="quarter" idx="9"/>
          </p:nvPr>
        </p:nvSpPr>
        <p:spPr/>
        <p:txBody>
          <a:bodyPr/>
          <a:lstStyle/>
          <a:p>
            <a:pPr lvl="0"/>
            <a:r>
              <a:rPr lang="sv-SE"/>
              <a:t>Makroekonomiska läget mars 2026</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DEEE169A-B35A-7305-F546-4CA978B44081}"/>
              </a:ext>
            </a:extLst>
          </p:cNvPr>
          <p:cNvSpPr>
            <a:spLocks noGrp="1"/>
          </p:cNvSpPr>
          <p:nvPr>
            <p:ph type="title"/>
          </p:nvPr>
        </p:nvSpPr>
        <p:spPr>
          <a:xfrm>
            <a:off x="636043" y="0"/>
            <a:ext cx="10917781" cy="1378744"/>
          </a:xfrm>
        </p:spPr>
        <p:txBody>
          <a:bodyPr anchor="b">
            <a:normAutofit/>
          </a:bodyPr>
          <a:lstStyle/>
          <a:p>
            <a:r>
              <a:rPr lang="sv-SE" sz="4400"/>
              <a:t>Konjunktur och tillväxt i Sverige</a:t>
            </a:r>
            <a:endParaRPr lang="sv-SE"/>
          </a:p>
        </p:txBody>
      </p:sp>
      <p:sp>
        <p:nvSpPr>
          <p:cNvPr id="12" name="Platshållare för innehåll 11">
            <a:extLst>
              <a:ext uri="{FF2B5EF4-FFF2-40B4-BE49-F238E27FC236}">
                <a16:creationId xmlns:a16="http://schemas.microsoft.com/office/drawing/2014/main" id="{075FB5C6-E4F1-53D1-B70C-2246C8D9A757}"/>
              </a:ext>
            </a:extLst>
          </p:cNvPr>
          <p:cNvSpPr>
            <a:spLocks noGrp="1"/>
          </p:cNvSpPr>
          <p:nvPr>
            <p:ph type="body" sz="quarter" idx="13"/>
          </p:nvPr>
        </p:nvSpPr>
        <p:spPr>
          <a:xfrm>
            <a:off x="687295" y="1801391"/>
            <a:ext cx="9500645" cy="3134181"/>
          </a:xfrm>
        </p:spPr>
        <p:txBody>
          <a:bodyPr/>
          <a:lstStyle/>
          <a:p>
            <a:pPr marL="0" indent="0">
              <a:buNone/>
              <a:defRPr sz="1800" b="0" i="0" u="none" strike="noStrike" kern="0" cap="none" spc="0" baseline="0">
                <a:solidFill>
                  <a:srgbClr val="000000"/>
                </a:solidFill>
                <a:uFillTx/>
              </a:defRPr>
            </a:pPr>
            <a:r>
              <a:rPr lang="sv-SE" sz="1800" i="1"/>
              <a:t>Kort sikt (2026 – kommande 6–12 månader)</a:t>
            </a:r>
          </a:p>
          <a:p>
            <a:pPr marL="0" indent="0">
              <a:buNone/>
              <a:defRPr sz="1800" b="0" i="0" u="none" strike="noStrike" kern="0" cap="none" spc="0" baseline="0">
                <a:solidFill>
                  <a:srgbClr val="000000"/>
                </a:solidFill>
                <a:uFillTx/>
              </a:defRPr>
            </a:pPr>
            <a:r>
              <a:rPr lang="sv-SE" sz="1800" b="1"/>
              <a:t>1. Svag men pågående återhämtning </a:t>
            </a:r>
            <a:r>
              <a:rPr lang="sv-SE" sz="1800">
                <a:hlinkClick r:id="rId3"/>
              </a:rPr>
              <a:t>(SCB, Sveriges ekonomi, Mars 2026)</a:t>
            </a:r>
            <a:endParaRPr lang="sv-SE" sz="1800" b="1"/>
          </a:p>
          <a:p>
            <a:pPr>
              <a:defRPr sz="1800" b="0" i="0" u="none" strike="noStrike" kern="0" cap="none" spc="0" baseline="0">
                <a:solidFill>
                  <a:srgbClr val="000000"/>
                </a:solidFill>
                <a:uFillTx/>
              </a:defRPr>
            </a:pPr>
            <a:r>
              <a:rPr lang="sv-SE" sz="1800"/>
              <a:t>Ekonomin har lämnat lågkonjunkturen men växer fortfarande måttligt</a:t>
            </a:r>
          </a:p>
          <a:p>
            <a:pPr>
              <a:defRPr sz="1800" b="0" i="0" u="none" strike="noStrike" kern="0" cap="none" spc="0" baseline="0">
                <a:solidFill>
                  <a:srgbClr val="000000"/>
                </a:solidFill>
                <a:uFillTx/>
              </a:defRPr>
            </a:pPr>
            <a:r>
              <a:rPr lang="sv-SE" sz="1800"/>
              <a:t>BNP växer igen, men ojämnt mellan sektorer</a:t>
            </a:r>
          </a:p>
          <a:p>
            <a:pPr marL="0" indent="0">
              <a:buNone/>
              <a:defRPr sz="1800" b="0" i="0" u="none" strike="noStrike" kern="0" cap="none" spc="0" baseline="0">
                <a:solidFill>
                  <a:srgbClr val="000000"/>
                </a:solidFill>
                <a:uFillTx/>
              </a:defRPr>
            </a:pPr>
            <a:r>
              <a:rPr lang="sv-SE" sz="1800" b="1"/>
              <a:t>2. Inflation nära målet – penningpolitiken avvaktande </a:t>
            </a:r>
            <a:r>
              <a:rPr lang="sv-SE" sz="1800">
                <a:hlinkClick r:id="rId4"/>
              </a:rPr>
              <a:t>(</a:t>
            </a:r>
            <a:r>
              <a:rPr lang="sv-SE" sz="1800" err="1">
                <a:hlinkClick r:id="rId4"/>
              </a:rPr>
              <a:t>Omni</a:t>
            </a:r>
            <a:r>
              <a:rPr lang="sv-SE" sz="1800">
                <a:hlinkClick r:id="rId4"/>
              </a:rPr>
              <a:t> ekonomi, 17 mars 2026)</a:t>
            </a:r>
            <a:endParaRPr lang="sv-SE" sz="1800"/>
          </a:p>
          <a:p>
            <a:pPr>
              <a:defRPr sz="1800" b="0" i="0" u="none" strike="noStrike" kern="0" cap="none" spc="0" baseline="0">
                <a:solidFill>
                  <a:srgbClr val="000000"/>
                </a:solidFill>
                <a:uFillTx/>
              </a:defRPr>
            </a:pPr>
            <a:r>
              <a:rPr lang="sv-SE" sz="1800"/>
              <a:t>Inflation kring 2 % </a:t>
            </a:r>
          </a:p>
          <a:p>
            <a:pPr>
              <a:defRPr sz="1800" b="0" i="0" u="none" strike="noStrike" kern="0" cap="none" spc="0" baseline="0">
                <a:solidFill>
                  <a:srgbClr val="000000"/>
                </a:solidFill>
                <a:uFillTx/>
              </a:defRPr>
            </a:pPr>
            <a:r>
              <a:rPr lang="sv-SE" sz="1800"/>
              <a:t>Riksbanken håller räntan still och kör “vänta och se”</a:t>
            </a:r>
          </a:p>
          <a:p>
            <a:pPr marL="0" indent="0">
              <a:buNone/>
              <a:defRPr sz="1800" b="0" i="0" u="none" strike="noStrike" kern="0" cap="none" spc="0" baseline="0">
                <a:solidFill>
                  <a:srgbClr val="000000"/>
                </a:solidFill>
                <a:uFillTx/>
              </a:defRPr>
            </a:pPr>
            <a:r>
              <a:rPr lang="sv-SE" sz="1800" b="1"/>
              <a:t>3. Stor osäkerhet från omvärlden </a:t>
            </a:r>
            <a:r>
              <a:rPr lang="sv-SE" sz="1800">
                <a:hlinkClick r:id="rId5"/>
              </a:rPr>
              <a:t>(SvD 19 mars 2026)</a:t>
            </a:r>
            <a:endParaRPr lang="sv-SE" sz="1800"/>
          </a:p>
          <a:p>
            <a:pPr>
              <a:defRPr sz="1800" b="0" i="0" u="none" strike="noStrike" kern="0" cap="none" spc="0" baseline="0">
                <a:solidFill>
                  <a:srgbClr val="000000"/>
                </a:solidFill>
                <a:uFillTx/>
              </a:defRPr>
            </a:pPr>
            <a:r>
              <a:rPr lang="sv-SE" sz="1800"/>
              <a:t>Geopolitik (Mellanöstern, Ukraina) påverkar energi, krona och inflation</a:t>
            </a:r>
          </a:p>
          <a:p>
            <a:pPr>
              <a:defRPr sz="1800" b="0" i="0" u="none" strike="noStrike" kern="0" cap="none" spc="0" baseline="0">
                <a:solidFill>
                  <a:srgbClr val="000000"/>
                </a:solidFill>
                <a:uFillTx/>
              </a:defRPr>
            </a:pPr>
            <a:r>
              <a:rPr lang="sv-SE" sz="1800"/>
              <a:t>Risk för både högre inflation och lägre tillväxt</a:t>
            </a:r>
          </a:p>
        </p:txBody>
      </p:sp>
      <p:grpSp>
        <p:nvGrpSpPr>
          <p:cNvPr id="3" name="Graphic 9">
            <a:extLst>
              <a:ext uri="{FF2B5EF4-FFF2-40B4-BE49-F238E27FC236}">
                <a16:creationId xmlns:a16="http://schemas.microsoft.com/office/drawing/2014/main" id="{C08E428E-FD8B-8992-BB27-43877A8F087F}"/>
              </a:ext>
            </a:extLst>
          </p:cNvPr>
          <p:cNvGrpSpPr/>
          <p:nvPr/>
        </p:nvGrpSpPr>
        <p:grpSpPr>
          <a:xfrm>
            <a:off x="8846820" y="5358219"/>
            <a:ext cx="3345180" cy="1079584"/>
            <a:chOff x="7745343" y="4372733"/>
            <a:chExt cx="4457690" cy="1502231"/>
          </a:xfrm>
        </p:grpSpPr>
        <p:sp>
          <p:nvSpPr>
            <p:cNvPr id="4" name="Freeform: Shape 11">
              <a:extLst>
                <a:ext uri="{FF2B5EF4-FFF2-40B4-BE49-F238E27FC236}">
                  <a16:creationId xmlns:a16="http://schemas.microsoft.com/office/drawing/2014/main" id="{876FD0FC-075C-5873-EC42-2B19E32D2E1A}"/>
                </a:ext>
              </a:extLst>
            </p:cNvPr>
            <p:cNvSpPr/>
            <p:nvPr/>
          </p:nvSpPr>
          <p:spPr>
            <a:xfrm rot="16200004">
              <a:off x="9226881" y="2898812"/>
              <a:ext cx="1502231" cy="4450073"/>
            </a:xfrm>
            <a:custGeom>
              <a:avLst/>
              <a:gdLst>
                <a:gd name="f0" fmla="val 10800000"/>
                <a:gd name="f1" fmla="val 5400000"/>
                <a:gd name="f2" fmla="val 180"/>
                <a:gd name="f3" fmla="val w"/>
                <a:gd name="f4" fmla="val h"/>
                <a:gd name="f5" fmla="val 0"/>
                <a:gd name="f6" fmla="val 1502233"/>
                <a:gd name="f7" fmla="val 4450077"/>
                <a:gd name="f8" fmla="val 936449"/>
                <a:gd name="f9" fmla="val 4450078"/>
                <a:gd name="f10" fmla="val 4298630"/>
                <a:gd name="f11" fmla="val 945022"/>
                <a:gd name="f12" fmla="val 4146230"/>
                <a:gd name="f13" fmla="val 967882"/>
                <a:gd name="f14" fmla="val 3996688"/>
                <a:gd name="f15" fmla="val 970739"/>
                <a:gd name="f16" fmla="val 3977638"/>
                <a:gd name="f17" fmla="val 974549"/>
                <a:gd name="f18" fmla="val 3959541"/>
                <a:gd name="f19" fmla="val 977407"/>
                <a:gd name="f20" fmla="val 3940491"/>
                <a:gd name="f21" fmla="val 981217"/>
                <a:gd name="f22" fmla="val 3921441"/>
                <a:gd name="f23" fmla="val 984074"/>
                <a:gd name="f24" fmla="val 3903343"/>
                <a:gd name="f25" fmla="val 988837"/>
                <a:gd name="f26" fmla="val 3884293"/>
                <a:gd name="f27" fmla="val 1002172"/>
                <a:gd name="f28" fmla="val 3829048"/>
                <a:gd name="f29" fmla="val 1017412"/>
                <a:gd name="f30" fmla="val 3773803"/>
                <a:gd name="f31" fmla="val 1039319"/>
                <a:gd name="f32" fmla="val 3701413"/>
                <a:gd name="f33" fmla="val 1065989"/>
                <a:gd name="f34" fmla="val 3629976"/>
                <a:gd name="f35" fmla="val 1098374"/>
                <a:gd name="f36" fmla="val 3561396"/>
                <a:gd name="f37" fmla="val 1130759"/>
                <a:gd name="f38" fmla="val 3492816"/>
                <a:gd name="f39" fmla="val 1169812"/>
                <a:gd name="f40" fmla="val 3427093"/>
                <a:gd name="f41" fmla="val 1211722"/>
                <a:gd name="f42" fmla="val 3364229"/>
                <a:gd name="f43" fmla="val 1227914"/>
                <a:gd name="f44" fmla="val 3340416"/>
                <a:gd name="f45" fmla="val 1244107"/>
                <a:gd name="f46" fmla="val 3317556"/>
                <a:gd name="f47" fmla="val 1255537"/>
                <a:gd name="f48" fmla="val 3302316"/>
                <a:gd name="f49" fmla="val 1266014"/>
                <a:gd name="f50" fmla="val 3286123"/>
                <a:gd name="f51" fmla="val 1277444"/>
                <a:gd name="f52" fmla="val 3271836"/>
                <a:gd name="f53" fmla="val 1346024"/>
                <a:gd name="f54" fmla="val 3181349"/>
                <a:gd name="f55" fmla="val 1391744"/>
                <a:gd name="f56" fmla="val 3120389"/>
                <a:gd name="f57" fmla="val 1434607"/>
                <a:gd name="f58" fmla="val 3057524"/>
                <a:gd name="f59" fmla="val 1466039"/>
                <a:gd name="f60" fmla="val 2988944"/>
                <a:gd name="f61" fmla="val 1481279"/>
                <a:gd name="f62" fmla="val 2954654"/>
                <a:gd name="f63" fmla="val 1492709"/>
                <a:gd name="f64" fmla="val 2917506"/>
                <a:gd name="f65" fmla="val 1498424"/>
                <a:gd name="f66" fmla="val 2880359"/>
                <a:gd name="f67" fmla="val 1501282"/>
                <a:gd name="f68" fmla="val 2861309"/>
                <a:gd name="f69" fmla="val 1502234"/>
                <a:gd name="f70" fmla="val 2842259"/>
                <a:gd name="f71" fmla="val 2823209"/>
                <a:gd name="f72" fmla="val 1500329"/>
                <a:gd name="f73" fmla="val 2794634"/>
                <a:gd name="f74" fmla="val 1499377"/>
                <a:gd name="f75" fmla="val 2785109"/>
                <a:gd name="f76" fmla="val 1497471"/>
                <a:gd name="f77" fmla="val 2775584"/>
                <a:gd name="f78" fmla="val 1495566"/>
                <a:gd name="f79" fmla="val 2767011"/>
                <a:gd name="f80" fmla="val 1487946"/>
                <a:gd name="f81" fmla="val 2729864"/>
                <a:gd name="f82" fmla="val 1473659"/>
                <a:gd name="f83" fmla="val 2694621"/>
                <a:gd name="f84" fmla="val 1453657"/>
                <a:gd name="f85" fmla="val 2661284"/>
                <a:gd name="f86" fmla="val 2628899"/>
                <a:gd name="f87" fmla="val 1409842"/>
                <a:gd name="f88" fmla="val 2599371"/>
                <a:gd name="f89" fmla="val 1383172"/>
                <a:gd name="f90" fmla="val 2572701"/>
                <a:gd name="f91" fmla="val 1328879"/>
                <a:gd name="f92" fmla="val 2519361"/>
                <a:gd name="f93" fmla="val 1265062"/>
                <a:gd name="f94" fmla="val 2476499"/>
                <a:gd name="f95" fmla="val 1197434"/>
                <a:gd name="f96" fmla="val 2443161"/>
                <a:gd name="f97" fmla="val 1129807"/>
                <a:gd name="f98" fmla="val 2409824"/>
                <a:gd name="f99" fmla="val 1057417"/>
                <a:gd name="f100" fmla="val 2383154"/>
                <a:gd name="f101" fmla="val 2366009"/>
                <a:gd name="f102" fmla="val 909779"/>
                <a:gd name="f103" fmla="val 2349816"/>
                <a:gd name="f104" fmla="val 833580"/>
                <a:gd name="f105" fmla="val 2342196"/>
                <a:gd name="f106" fmla="val 758332"/>
                <a:gd name="f107" fmla="val 2348864"/>
                <a:gd name="f108" fmla="val 683085"/>
                <a:gd name="f109" fmla="val 2355531"/>
                <a:gd name="f110" fmla="val 607837"/>
                <a:gd name="f111" fmla="val 2374581"/>
                <a:gd name="f112" fmla="val 541162"/>
                <a:gd name="f113" fmla="val 473535"/>
                <a:gd name="f114" fmla="val 2445067"/>
                <a:gd name="f115" fmla="val 414480"/>
                <a:gd name="f116" fmla="val 2494596"/>
                <a:gd name="f117" fmla="val 367808"/>
                <a:gd name="f118" fmla="val 2554604"/>
                <a:gd name="f119" fmla="val 343995"/>
                <a:gd name="f120" fmla="val 2584131"/>
                <a:gd name="f121" fmla="val 324945"/>
                <a:gd name="f122" fmla="val 2617469"/>
                <a:gd name="f123" fmla="val 309705"/>
                <a:gd name="f124" fmla="val 2651759"/>
                <a:gd name="f125" fmla="val 293513"/>
                <a:gd name="f126" fmla="val 2686049"/>
                <a:gd name="f127" fmla="val 283988"/>
                <a:gd name="f128" fmla="val 2723196"/>
                <a:gd name="f129" fmla="val 278273"/>
                <a:gd name="f130" fmla="val 2760344"/>
                <a:gd name="f131" fmla="val 272558"/>
                <a:gd name="f132" fmla="val 2797491"/>
                <a:gd name="f133" fmla="val 2836544"/>
                <a:gd name="f134" fmla="val 280178"/>
                <a:gd name="f135" fmla="val 2873691"/>
                <a:gd name="f136" fmla="val 286845"/>
                <a:gd name="f137" fmla="val 2910839"/>
                <a:gd name="f138" fmla="val 301133"/>
                <a:gd name="f139" fmla="val 2947034"/>
                <a:gd name="f140" fmla="val 319230"/>
                <a:gd name="f141" fmla="val 2980371"/>
                <a:gd name="f142" fmla="val 356378"/>
                <a:gd name="f143" fmla="val 3047046"/>
                <a:gd name="f144" fmla="val 412575"/>
                <a:gd name="f145" fmla="val 3102291"/>
                <a:gd name="f146" fmla="val 480202"/>
                <a:gd name="f147" fmla="val 3136581"/>
                <a:gd name="f148" fmla="val 497347"/>
                <a:gd name="f149" fmla="val 3145154"/>
                <a:gd name="f150" fmla="val 514492"/>
                <a:gd name="f151" fmla="val 3151821"/>
                <a:gd name="f152" fmla="val 532590"/>
                <a:gd name="f153" fmla="val 3157536"/>
                <a:gd name="f154" fmla="val 550687"/>
                <a:gd name="f155" fmla="val 3163251"/>
                <a:gd name="f156" fmla="val 569737"/>
                <a:gd name="f157" fmla="val 3167061"/>
                <a:gd name="f158" fmla="val 587835"/>
                <a:gd name="f159" fmla="val 3168966"/>
                <a:gd name="f160" fmla="val 625935"/>
                <a:gd name="f161" fmla="val 3172776"/>
                <a:gd name="f162" fmla="val 664035"/>
                <a:gd name="f163" fmla="val 700230"/>
                <a:gd name="f164" fmla="val 3156583"/>
                <a:gd name="f165" fmla="val 772620"/>
                <a:gd name="f166" fmla="val 3132771"/>
                <a:gd name="f167" fmla="val 3081336"/>
                <a:gd name="f168" fmla="val 873585"/>
                <a:gd name="f169" fmla="val 3016566"/>
                <a:gd name="f170" fmla="val 893587"/>
                <a:gd name="f171" fmla="val 2984181"/>
                <a:gd name="f172" fmla="val 2949891"/>
                <a:gd name="f173" fmla="val 921210"/>
                <a:gd name="f174" fmla="val 2913696"/>
                <a:gd name="f175" fmla="val 932639"/>
                <a:gd name="f176" fmla="val 2877501"/>
                <a:gd name="f177" fmla="val 938354"/>
                <a:gd name="f178" fmla="val 2839401"/>
                <a:gd name="f179" fmla="val 940260"/>
                <a:gd name="f180" fmla="val 2802254"/>
                <a:gd name="f181" fmla="val 943117"/>
                <a:gd name="f182" fmla="val 2726054"/>
                <a:gd name="f183" fmla="val 925020"/>
                <a:gd name="f184" fmla="val 2650806"/>
                <a:gd name="f185" fmla="val 894540"/>
                <a:gd name="f186" fmla="val 2581274"/>
                <a:gd name="f187" fmla="val 865012"/>
                <a:gd name="f188" fmla="val 2511741"/>
                <a:gd name="f189" fmla="val 821197"/>
                <a:gd name="f190" fmla="val 2447924"/>
                <a:gd name="f191" fmla="val 773572"/>
                <a:gd name="f192" fmla="val 2389821"/>
                <a:gd name="f193" fmla="val 724995"/>
                <a:gd name="f194" fmla="val 2331719"/>
                <a:gd name="f195" fmla="val 669750"/>
                <a:gd name="f196" fmla="val 2279332"/>
                <a:gd name="f197" fmla="val 611647"/>
                <a:gd name="f198" fmla="val 2230754"/>
                <a:gd name="f199" fmla="val 553545"/>
                <a:gd name="f200" fmla="val 2182177"/>
                <a:gd name="f201" fmla="val 493537"/>
                <a:gd name="f202" fmla="val 2135504"/>
                <a:gd name="f203" fmla="val 433530"/>
                <a:gd name="f204" fmla="val 2088832"/>
                <a:gd name="f205" fmla="val 373523"/>
                <a:gd name="f206" fmla="val 2042159"/>
                <a:gd name="f207" fmla="val 314468"/>
                <a:gd name="f208" fmla="val 1994534"/>
                <a:gd name="f209" fmla="val 259223"/>
                <a:gd name="f210" fmla="val 1942147"/>
                <a:gd name="f211" fmla="val 203978"/>
                <a:gd name="f212" fmla="val 1889759"/>
                <a:gd name="f213" fmla="val 153495"/>
                <a:gd name="f214" fmla="val 1833562"/>
                <a:gd name="f215" fmla="val 110633"/>
                <a:gd name="f216" fmla="val 1770697"/>
                <a:gd name="f217" fmla="val 67770"/>
                <a:gd name="f218" fmla="val 1707832"/>
                <a:gd name="f219" fmla="val 34433"/>
                <a:gd name="f220" fmla="val 1639252"/>
                <a:gd name="f221" fmla="val 15383"/>
                <a:gd name="f222" fmla="val 1564957"/>
                <a:gd name="f223" fmla="val 5858"/>
                <a:gd name="f224" fmla="val 1528762"/>
                <a:gd name="f225" fmla="val 1095"/>
                <a:gd name="f226" fmla="val 1490662"/>
                <a:gd name="f227" fmla="val 143"/>
                <a:gd name="f228" fmla="val 1452562"/>
                <a:gd name="f229" fmla="val -810"/>
                <a:gd name="f230" fmla="val 1414462"/>
                <a:gd name="f231" fmla="val 3000"/>
                <a:gd name="f232" fmla="val 1376362"/>
                <a:gd name="f233" fmla="val 11573"/>
                <a:gd name="f234" fmla="val 1339214"/>
                <a:gd name="f235" fmla="val 27765"/>
                <a:gd name="f236" fmla="val 1264919"/>
                <a:gd name="f237" fmla="val 60150"/>
                <a:gd name="f238" fmla="val 1194434"/>
                <a:gd name="f239" fmla="val 104918"/>
                <a:gd name="f240" fmla="val 1133474"/>
                <a:gd name="f241" fmla="val 150638"/>
                <a:gd name="f242" fmla="val 1072515"/>
                <a:gd name="f243" fmla="val 209693"/>
                <a:gd name="f244" fmla="val 1022032"/>
                <a:gd name="f245" fmla="val 988695"/>
                <a:gd name="f246" fmla="val 346853"/>
                <a:gd name="f247" fmla="val 955357"/>
                <a:gd name="f248" fmla="val 423052"/>
                <a:gd name="f249" fmla="val 940117"/>
                <a:gd name="f250" fmla="val 499252"/>
                <a:gd name="f251" fmla="val 942975"/>
                <a:gd name="f252" fmla="val 574500"/>
                <a:gd name="f253" fmla="val 945832"/>
                <a:gd name="f254" fmla="val 650700"/>
                <a:gd name="f255" fmla="val 968692"/>
                <a:gd name="f256" fmla="val 712612"/>
                <a:gd name="f257" fmla="val 1012507"/>
                <a:gd name="f258" fmla="val 798337"/>
                <a:gd name="f259" fmla="val 1071562"/>
                <a:gd name="f260" fmla="val 859297"/>
                <a:gd name="f261" fmla="val 1165859"/>
                <a:gd name="f262" fmla="val 874537"/>
                <a:gd name="f263" fmla="val 1268729"/>
                <a:gd name="f264" fmla="val 878347"/>
                <a:gd name="f265" fmla="val 1294447"/>
                <a:gd name="f266" fmla="val 879300"/>
                <a:gd name="f267" fmla="val 1320164"/>
                <a:gd name="f268" fmla="val 876442"/>
                <a:gd name="f269" fmla="val 1345882"/>
                <a:gd name="f270" fmla="val 1371599"/>
                <a:gd name="f271" fmla="val 868822"/>
                <a:gd name="f272" fmla="val 1397317"/>
                <a:gd name="f273" fmla="val 1422082"/>
                <a:gd name="f274" fmla="val 857392"/>
                <a:gd name="f275" fmla="val 1427797"/>
                <a:gd name="f276" fmla="val 855487"/>
                <a:gd name="f277" fmla="val 1434464"/>
                <a:gd name="f278" fmla="val 852630"/>
                <a:gd name="f279" fmla="val 1440179"/>
                <a:gd name="f280" fmla="val 849772"/>
                <a:gd name="f281" fmla="val 1445894"/>
                <a:gd name="f282" fmla="val 847867"/>
                <a:gd name="f283" fmla="val 845010"/>
                <a:gd name="f284" fmla="val 1458277"/>
                <a:gd name="f285" fmla="val 839295"/>
                <a:gd name="f286" fmla="val 1469707"/>
                <a:gd name="f287" fmla="val 832627"/>
                <a:gd name="f288" fmla="val 1481137"/>
                <a:gd name="f289" fmla="val 825960"/>
                <a:gd name="f290" fmla="val 1492567"/>
                <a:gd name="f291" fmla="val 819292"/>
                <a:gd name="f292" fmla="val 1503997"/>
                <a:gd name="f293" fmla="val 810720"/>
                <a:gd name="f294" fmla="val 1513522"/>
                <a:gd name="f295" fmla="val 803100"/>
                <a:gd name="f296" fmla="val 1523999"/>
                <a:gd name="f297" fmla="val 794527"/>
                <a:gd name="f298" fmla="val 1533524"/>
                <a:gd name="f299" fmla="val 785955"/>
                <a:gd name="f300" fmla="val 1544002"/>
                <a:gd name="f301" fmla="val 776430"/>
                <a:gd name="f302" fmla="val 1552574"/>
                <a:gd name="f303" fmla="val 767857"/>
                <a:gd name="f304" fmla="val 1562099"/>
                <a:gd name="f305" fmla="val 757380"/>
                <a:gd name="f306" fmla="val 1569719"/>
                <a:gd name="f307" fmla="val 746902"/>
                <a:gd name="f308" fmla="val 1578292"/>
                <a:gd name="f309" fmla="val 736425"/>
                <a:gd name="f310" fmla="val 1585912"/>
                <a:gd name="f311" fmla="val 725947"/>
                <a:gd name="f312" fmla="val 1593532"/>
                <a:gd name="f313" fmla="val 714517"/>
                <a:gd name="f314" fmla="val 1600199"/>
                <a:gd name="f315" fmla="val 703087"/>
                <a:gd name="f316" fmla="val 1606867"/>
                <a:gd name="f317" fmla="val 691657"/>
                <a:gd name="f318" fmla="val 1612582"/>
                <a:gd name="f319" fmla="val 680227"/>
                <a:gd name="f320" fmla="val 1617344"/>
                <a:gd name="f321" fmla="val 667845"/>
                <a:gd name="f322" fmla="val 1622107"/>
                <a:gd name="f323" fmla="val 656415"/>
                <a:gd name="f324" fmla="val 1626869"/>
                <a:gd name="f325" fmla="val 643080"/>
                <a:gd name="f326" fmla="val 1629727"/>
                <a:gd name="f327" fmla="val 630697"/>
                <a:gd name="f328" fmla="val 1633537"/>
                <a:gd name="f329" fmla="val 617362"/>
                <a:gd name="f330" fmla="val 1634489"/>
                <a:gd name="f331" fmla="val 604980"/>
                <a:gd name="f332" fmla="val 1637347"/>
                <a:gd name="f333" fmla="val 598312"/>
                <a:gd name="f334" fmla="val 1638299"/>
                <a:gd name="f335" fmla="val 591645"/>
                <a:gd name="f336" fmla="val 585930"/>
                <a:gd name="f337" fmla="val 566880"/>
                <a:gd name="f338" fmla="val 1640204"/>
                <a:gd name="f339" fmla="val 547830"/>
                <a:gd name="f340" fmla="val 534495"/>
                <a:gd name="f341" fmla="val 528780"/>
                <a:gd name="f342" fmla="val 516397"/>
                <a:gd name="f343" fmla="val 503062"/>
                <a:gd name="f344" fmla="val 490680"/>
                <a:gd name="f345" fmla="val 1628774"/>
                <a:gd name="f346" fmla="val 441150"/>
                <a:gd name="f347" fmla="val 1614487"/>
                <a:gd name="f348" fmla="val 394477"/>
                <a:gd name="f349" fmla="val 1589722"/>
                <a:gd name="f350" fmla="val 354473"/>
                <a:gd name="f351" fmla="val 1556384"/>
                <a:gd name="f352" fmla="val 1523047"/>
                <a:gd name="f353" fmla="val 281130"/>
                <a:gd name="f354" fmla="val 1483042"/>
                <a:gd name="f355" fmla="val 255413"/>
                <a:gd name="f356" fmla="val 1437322"/>
                <a:gd name="f357" fmla="val 229695"/>
                <a:gd name="f358" fmla="val 1392554"/>
                <a:gd name="f359" fmla="val 213503"/>
                <a:gd name="f360" fmla="val 1342072"/>
                <a:gd name="f361" fmla="val 205883"/>
                <a:gd name="f362" fmla="val 1290637"/>
                <a:gd name="f363" fmla="val 198263"/>
                <a:gd name="f364" fmla="val 1239202"/>
                <a:gd name="f365" fmla="val 197310"/>
                <a:gd name="f366" fmla="val 1186815"/>
                <a:gd name="f367" fmla="val 1135379"/>
                <a:gd name="f368" fmla="val 216360"/>
                <a:gd name="f369" fmla="val 1032510"/>
                <a:gd name="f370" fmla="val 254460"/>
                <a:gd name="f371" fmla="val 932497"/>
                <a:gd name="f372" fmla="val 308753"/>
                <a:gd name="f373" fmla="val 844867"/>
                <a:gd name="f374" fmla="val 363998"/>
                <a:gd name="f375" fmla="val 757237"/>
                <a:gd name="f376" fmla="val 421147"/>
                <a:gd name="f377" fmla="val 669607"/>
                <a:gd name="f378" fmla="val 477345"/>
                <a:gd name="f379" fmla="val 582930"/>
                <a:gd name="f380" fmla="val 621172"/>
                <a:gd name="f381" fmla="val 361950"/>
                <a:gd name="f382" fmla="val 644032"/>
                <a:gd name="f383" fmla="val 327660"/>
                <a:gd name="f384" fmla="val 689752"/>
                <a:gd name="f385" fmla="val 258127"/>
                <a:gd name="f386" fmla="val 781192"/>
                <a:gd name="f387" fmla="val 119062"/>
                <a:gd name="f388" fmla="+- 0 0 -90"/>
                <a:gd name="f389" fmla="*/ f3 1 1502233"/>
                <a:gd name="f390" fmla="*/ f4 1 4450077"/>
                <a:gd name="f391" fmla="val f5"/>
                <a:gd name="f392" fmla="val f6"/>
                <a:gd name="f393" fmla="val f7"/>
                <a:gd name="f394" fmla="*/ f388 f0 1"/>
                <a:gd name="f395" fmla="+- f393 0 f391"/>
                <a:gd name="f396" fmla="+- f392 0 f391"/>
                <a:gd name="f397" fmla="*/ f394 1 f2"/>
                <a:gd name="f398" fmla="*/ f396 1 1502233"/>
                <a:gd name="f399" fmla="*/ f395 1 4450077"/>
                <a:gd name="f400" fmla="*/ 936449 f396 1"/>
                <a:gd name="f401" fmla="*/ 4450078 f395 1"/>
                <a:gd name="f402" fmla="*/ 967882 f396 1"/>
                <a:gd name="f403" fmla="*/ 3996688 f395 1"/>
                <a:gd name="f404" fmla="*/ 977407 f396 1"/>
                <a:gd name="f405" fmla="*/ 3940491 f395 1"/>
                <a:gd name="f406" fmla="*/ 988837 f396 1"/>
                <a:gd name="f407" fmla="*/ 3884293 f395 1"/>
                <a:gd name="f408" fmla="*/ 1002172 f396 1"/>
                <a:gd name="f409" fmla="*/ 3829048 f395 1"/>
                <a:gd name="f410" fmla="*/ 1017412 f396 1"/>
                <a:gd name="f411" fmla="*/ 3773803 f395 1"/>
                <a:gd name="f412" fmla="*/ 1098374 f396 1"/>
                <a:gd name="f413" fmla="*/ 3561396 f395 1"/>
                <a:gd name="f414" fmla="*/ 1211722 f396 1"/>
                <a:gd name="f415" fmla="*/ 3364229 f395 1"/>
                <a:gd name="f416" fmla="*/ 1227914 f396 1"/>
                <a:gd name="f417" fmla="*/ 3340416 f395 1"/>
                <a:gd name="f418" fmla="*/ 1244107 f396 1"/>
                <a:gd name="f419" fmla="*/ 3317556 f395 1"/>
                <a:gd name="f420" fmla="*/ 1277444 f396 1"/>
                <a:gd name="f421" fmla="*/ 3271836 f395 1"/>
                <a:gd name="f422" fmla="*/ 1346024 f396 1"/>
                <a:gd name="f423" fmla="*/ 3181349 f395 1"/>
                <a:gd name="f424" fmla="*/ 1466039 f396 1"/>
                <a:gd name="f425" fmla="*/ 2988944 f395 1"/>
                <a:gd name="f426" fmla="*/ 1498424 f396 1"/>
                <a:gd name="f427" fmla="*/ 2880359 f395 1"/>
                <a:gd name="f428" fmla="*/ 1502234 f396 1"/>
                <a:gd name="f429" fmla="*/ 2823209 f395 1"/>
                <a:gd name="f430" fmla="*/ 1500329 f396 1"/>
                <a:gd name="f431" fmla="*/ 2794634 f395 1"/>
                <a:gd name="f432" fmla="*/ 1495566 f396 1"/>
                <a:gd name="f433" fmla="*/ 2767011 f395 1"/>
                <a:gd name="f434" fmla="*/ 1453657 f396 1"/>
                <a:gd name="f435" fmla="*/ 2661284 f395 1"/>
                <a:gd name="f436" fmla="*/ 1383172 f396 1"/>
                <a:gd name="f437" fmla="*/ 2572701 f395 1"/>
                <a:gd name="f438" fmla="*/ 1197434 f396 1"/>
                <a:gd name="f439" fmla="*/ 2443161 f395 1"/>
                <a:gd name="f440" fmla="*/ 984074 f396 1"/>
                <a:gd name="f441" fmla="*/ 2366009 f395 1"/>
                <a:gd name="f442" fmla="*/ 758332 f396 1"/>
                <a:gd name="f443" fmla="*/ 2348864 f395 1"/>
                <a:gd name="f444" fmla="*/ 541162 f396 1"/>
                <a:gd name="f445" fmla="*/ 2409824 f395 1"/>
                <a:gd name="f446" fmla="*/ 367808 f396 1"/>
                <a:gd name="f447" fmla="*/ 2554604 f395 1"/>
                <a:gd name="f448" fmla="*/ 309705 f396 1"/>
                <a:gd name="f449" fmla="*/ 2651759 f395 1"/>
                <a:gd name="f450" fmla="*/ 278273 f396 1"/>
                <a:gd name="f451" fmla="*/ 2760344 f395 1"/>
                <a:gd name="f452" fmla="*/ 280178 f396 1"/>
                <a:gd name="f453" fmla="*/ 2873691 f395 1"/>
                <a:gd name="f454" fmla="*/ 319230 f396 1"/>
                <a:gd name="f455" fmla="*/ 2980371 f395 1"/>
                <a:gd name="f456" fmla="*/ 480202 f396 1"/>
                <a:gd name="f457" fmla="*/ 3136581 f395 1"/>
                <a:gd name="f458" fmla="*/ 532590 f396 1"/>
                <a:gd name="f459" fmla="*/ 3157536 f395 1"/>
                <a:gd name="f460" fmla="*/ 587835 f396 1"/>
                <a:gd name="f461" fmla="*/ 3168966 f395 1"/>
                <a:gd name="f462" fmla="*/ 700230 f396 1"/>
                <a:gd name="f463" fmla="*/ 3156583 f395 1"/>
                <a:gd name="f464" fmla="*/ 873585 f396 1"/>
                <a:gd name="f465" fmla="*/ 3016566 f395 1"/>
                <a:gd name="f466" fmla="*/ 921210 f396 1"/>
                <a:gd name="f467" fmla="*/ 2913696 f395 1"/>
                <a:gd name="f468" fmla="*/ 940260 f396 1"/>
                <a:gd name="f469" fmla="*/ 2802254 f395 1"/>
                <a:gd name="f470" fmla="*/ 894540 f396 1"/>
                <a:gd name="f471" fmla="*/ 2581274 f395 1"/>
                <a:gd name="f472" fmla="*/ 773572 f396 1"/>
                <a:gd name="f473" fmla="*/ 2389821 f395 1"/>
                <a:gd name="f474" fmla="*/ 611647 f396 1"/>
                <a:gd name="f475" fmla="*/ 2230754 f395 1"/>
                <a:gd name="f476" fmla="*/ 433530 f396 1"/>
                <a:gd name="f477" fmla="*/ 2088832 f395 1"/>
                <a:gd name="f478" fmla="*/ 259223 f396 1"/>
                <a:gd name="f479" fmla="*/ 1942147 f395 1"/>
                <a:gd name="f480" fmla="*/ 110633 f396 1"/>
                <a:gd name="f481" fmla="*/ 1770697 f395 1"/>
                <a:gd name="f482" fmla="*/ 15383 f396 1"/>
                <a:gd name="f483" fmla="*/ 1564957 f395 1"/>
                <a:gd name="f484" fmla="*/ 143 f396 1"/>
                <a:gd name="f485" fmla="*/ 1452562 f395 1"/>
                <a:gd name="f486" fmla="*/ 11573 f396 1"/>
                <a:gd name="f487" fmla="*/ 1339214 f395 1"/>
                <a:gd name="f488" fmla="*/ 104918 f396 1"/>
                <a:gd name="f489" fmla="*/ 1133474 f395 1"/>
                <a:gd name="f490" fmla="*/ 988695 f395 1"/>
                <a:gd name="f491" fmla="*/ 499252 f396 1"/>
                <a:gd name="f492" fmla="*/ 942975 f395 1"/>
                <a:gd name="f493" fmla="*/ 712612 f396 1"/>
                <a:gd name="f494" fmla="*/ 1012507 f395 1"/>
                <a:gd name="f495" fmla="*/ 874537 f396 1"/>
                <a:gd name="f496" fmla="*/ 1268729 f395 1"/>
                <a:gd name="f497" fmla="*/ 876442 f396 1"/>
                <a:gd name="f498" fmla="*/ 1345882 f395 1"/>
                <a:gd name="f499" fmla="*/ 859297 f396 1"/>
                <a:gd name="f500" fmla="*/ 1422082 f395 1"/>
                <a:gd name="f501" fmla="*/ 852630 f396 1"/>
                <a:gd name="f502" fmla="*/ 1440179 f395 1"/>
                <a:gd name="f503" fmla="*/ 845010 f396 1"/>
                <a:gd name="f504" fmla="*/ 1458277 f395 1"/>
                <a:gd name="f505" fmla="*/ 825960 f396 1"/>
                <a:gd name="f506" fmla="*/ 1492567 f395 1"/>
                <a:gd name="f507" fmla="*/ 803100 f396 1"/>
                <a:gd name="f508" fmla="*/ 1523999 f395 1"/>
                <a:gd name="f509" fmla="*/ 776430 f396 1"/>
                <a:gd name="f510" fmla="*/ 1552574 f395 1"/>
                <a:gd name="f511" fmla="*/ 746902 f396 1"/>
                <a:gd name="f512" fmla="*/ 1578292 f395 1"/>
                <a:gd name="f513" fmla="*/ 714517 f396 1"/>
                <a:gd name="f514" fmla="*/ 1600199 f395 1"/>
                <a:gd name="f515" fmla="*/ 680227 f396 1"/>
                <a:gd name="f516" fmla="*/ 1617344 f395 1"/>
                <a:gd name="f517" fmla="*/ 643080 f396 1"/>
                <a:gd name="f518" fmla="*/ 1629727 f395 1"/>
                <a:gd name="f519" fmla="*/ 604980 f396 1"/>
                <a:gd name="f520" fmla="*/ 1637347 f395 1"/>
                <a:gd name="f521" fmla="*/ 585930 f396 1"/>
                <a:gd name="f522" fmla="*/ 1639252 f395 1"/>
                <a:gd name="f523" fmla="*/ 566880 f396 1"/>
                <a:gd name="f524" fmla="*/ 1640204 f395 1"/>
                <a:gd name="f525" fmla="*/ 547830 f396 1"/>
                <a:gd name="f526" fmla="*/ 528780 f396 1"/>
                <a:gd name="f527" fmla="*/ 490680 f396 1"/>
                <a:gd name="f528" fmla="*/ 1628774 f395 1"/>
                <a:gd name="f529" fmla="*/ 354473 f396 1"/>
                <a:gd name="f530" fmla="*/ 1556384 f395 1"/>
                <a:gd name="f531" fmla="*/ 255413 f396 1"/>
                <a:gd name="f532" fmla="*/ 1437322 f395 1"/>
                <a:gd name="f533" fmla="*/ 205883 f396 1"/>
                <a:gd name="f534" fmla="*/ 1290637 f395 1"/>
                <a:gd name="f535" fmla="*/ 203978 f396 1"/>
                <a:gd name="f536" fmla="*/ 1135379 f395 1"/>
                <a:gd name="f537" fmla="*/ 308753 f396 1"/>
                <a:gd name="f538" fmla="*/ 844867 f395 1"/>
                <a:gd name="f539" fmla="*/ 477345 f396 1"/>
                <a:gd name="f540" fmla="*/ 582930 f395 1"/>
                <a:gd name="f541" fmla="*/ 621172 f396 1"/>
                <a:gd name="f542" fmla="*/ 361950 f395 1"/>
                <a:gd name="f543" fmla="*/ 644032 f396 1"/>
                <a:gd name="f544" fmla="*/ 327660 f395 1"/>
                <a:gd name="f545" fmla="*/ 689752 f396 1"/>
                <a:gd name="f546" fmla="*/ 258127 f395 1"/>
                <a:gd name="f547" fmla="*/ 781192 f396 1"/>
                <a:gd name="f548" fmla="*/ 119062 f395 1"/>
                <a:gd name="f549" fmla="*/ 0 f395 1"/>
                <a:gd name="f550" fmla="+- f397 0 f1"/>
                <a:gd name="f551" fmla="*/ f400 1 1502233"/>
                <a:gd name="f552" fmla="*/ f401 1 4450077"/>
                <a:gd name="f553" fmla="*/ f402 1 1502233"/>
                <a:gd name="f554" fmla="*/ f403 1 4450077"/>
                <a:gd name="f555" fmla="*/ f404 1 1502233"/>
                <a:gd name="f556" fmla="*/ f405 1 4450077"/>
                <a:gd name="f557" fmla="*/ f406 1 1502233"/>
                <a:gd name="f558" fmla="*/ f407 1 4450077"/>
                <a:gd name="f559" fmla="*/ f408 1 1502233"/>
                <a:gd name="f560" fmla="*/ f409 1 4450077"/>
                <a:gd name="f561" fmla="*/ f410 1 1502233"/>
                <a:gd name="f562" fmla="*/ f411 1 4450077"/>
                <a:gd name="f563" fmla="*/ f412 1 1502233"/>
                <a:gd name="f564" fmla="*/ f413 1 4450077"/>
                <a:gd name="f565" fmla="*/ f414 1 1502233"/>
                <a:gd name="f566" fmla="*/ f415 1 4450077"/>
                <a:gd name="f567" fmla="*/ f416 1 1502233"/>
                <a:gd name="f568" fmla="*/ f417 1 4450077"/>
                <a:gd name="f569" fmla="*/ f418 1 1502233"/>
                <a:gd name="f570" fmla="*/ f419 1 4450077"/>
                <a:gd name="f571" fmla="*/ f420 1 1502233"/>
                <a:gd name="f572" fmla="*/ f421 1 4450077"/>
                <a:gd name="f573" fmla="*/ f422 1 1502233"/>
                <a:gd name="f574" fmla="*/ f423 1 4450077"/>
                <a:gd name="f575" fmla="*/ f424 1 1502233"/>
                <a:gd name="f576" fmla="*/ f425 1 4450077"/>
                <a:gd name="f577" fmla="*/ f426 1 1502233"/>
                <a:gd name="f578" fmla="*/ f427 1 4450077"/>
                <a:gd name="f579" fmla="*/ f428 1 1502233"/>
                <a:gd name="f580" fmla="*/ f429 1 4450077"/>
                <a:gd name="f581" fmla="*/ f430 1 1502233"/>
                <a:gd name="f582" fmla="*/ f431 1 4450077"/>
                <a:gd name="f583" fmla="*/ f432 1 1502233"/>
                <a:gd name="f584" fmla="*/ f433 1 4450077"/>
                <a:gd name="f585" fmla="*/ f434 1 1502233"/>
                <a:gd name="f586" fmla="*/ f435 1 4450077"/>
                <a:gd name="f587" fmla="*/ f436 1 1502233"/>
                <a:gd name="f588" fmla="*/ f437 1 4450077"/>
                <a:gd name="f589" fmla="*/ f438 1 1502233"/>
                <a:gd name="f590" fmla="*/ f439 1 4450077"/>
                <a:gd name="f591" fmla="*/ f440 1 1502233"/>
                <a:gd name="f592" fmla="*/ f441 1 4450077"/>
                <a:gd name="f593" fmla="*/ f442 1 1502233"/>
                <a:gd name="f594" fmla="*/ f443 1 4450077"/>
                <a:gd name="f595" fmla="*/ f444 1 1502233"/>
                <a:gd name="f596" fmla="*/ f445 1 4450077"/>
                <a:gd name="f597" fmla="*/ f446 1 1502233"/>
                <a:gd name="f598" fmla="*/ f447 1 4450077"/>
                <a:gd name="f599" fmla="*/ f448 1 1502233"/>
                <a:gd name="f600" fmla="*/ f449 1 4450077"/>
                <a:gd name="f601" fmla="*/ f450 1 1502233"/>
                <a:gd name="f602" fmla="*/ f451 1 4450077"/>
                <a:gd name="f603" fmla="*/ f452 1 1502233"/>
                <a:gd name="f604" fmla="*/ f453 1 4450077"/>
                <a:gd name="f605" fmla="*/ f454 1 1502233"/>
                <a:gd name="f606" fmla="*/ f455 1 4450077"/>
                <a:gd name="f607" fmla="*/ f456 1 1502233"/>
                <a:gd name="f608" fmla="*/ f457 1 4450077"/>
                <a:gd name="f609" fmla="*/ f458 1 1502233"/>
                <a:gd name="f610" fmla="*/ f459 1 4450077"/>
                <a:gd name="f611" fmla="*/ f460 1 1502233"/>
                <a:gd name="f612" fmla="*/ f461 1 4450077"/>
                <a:gd name="f613" fmla="*/ f462 1 1502233"/>
                <a:gd name="f614" fmla="*/ f463 1 4450077"/>
                <a:gd name="f615" fmla="*/ f464 1 1502233"/>
                <a:gd name="f616" fmla="*/ f465 1 4450077"/>
                <a:gd name="f617" fmla="*/ f466 1 1502233"/>
                <a:gd name="f618" fmla="*/ f467 1 4450077"/>
                <a:gd name="f619" fmla="*/ f468 1 1502233"/>
                <a:gd name="f620" fmla="*/ f469 1 4450077"/>
                <a:gd name="f621" fmla="*/ f470 1 1502233"/>
                <a:gd name="f622" fmla="*/ f471 1 4450077"/>
                <a:gd name="f623" fmla="*/ f472 1 1502233"/>
                <a:gd name="f624" fmla="*/ f473 1 4450077"/>
                <a:gd name="f625" fmla="*/ f474 1 1502233"/>
                <a:gd name="f626" fmla="*/ f475 1 4450077"/>
                <a:gd name="f627" fmla="*/ f476 1 1502233"/>
                <a:gd name="f628" fmla="*/ f477 1 4450077"/>
                <a:gd name="f629" fmla="*/ f478 1 1502233"/>
                <a:gd name="f630" fmla="*/ f479 1 4450077"/>
                <a:gd name="f631" fmla="*/ f480 1 1502233"/>
                <a:gd name="f632" fmla="*/ f481 1 4450077"/>
                <a:gd name="f633" fmla="*/ f482 1 1502233"/>
                <a:gd name="f634" fmla="*/ f483 1 4450077"/>
                <a:gd name="f635" fmla="*/ f484 1 1502233"/>
                <a:gd name="f636" fmla="*/ f485 1 4450077"/>
                <a:gd name="f637" fmla="*/ f486 1 1502233"/>
                <a:gd name="f638" fmla="*/ f487 1 4450077"/>
                <a:gd name="f639" fmla="*/ f488 1 1502233"/>
                <a:gd name="f640" fmla="*/ f489 1 4450077"/>
                <a:gd name="f641" fmla="*/ f490 1 4450077"/>
                <a:gd name="f642" fmla="*/ f491 1 1502233"/>
                <a:gd name="f643" fmla="*/ f492 1 4450077"/>
                <a:gd name="f644" fmla="*/ f493 1 1502233"/>
                <a:gd name="f645" fmla="*/ f494 1 4450077"/>
                <a:gd name="f646" fmla="*/ f495 1 1502233"/>
                <a:gd name="f647" fmla="*/ f496 1 4450077"/>
                <a:gd name="f648" fmla="*/ f497 1 1502233"/>
                <a:gd name="f649" fmla="*/ f498 1 4450077"/>
                <a:gd name="f650" fmla="*/ f499 1 1502233"/>
                <a:gd name="f651" fmla="*/ f500 1 4450077"/>
                <a:gd name="f652" fmla="*/ f501 1 1502233"/>
                <a:gd name="f653" fmla="*/ f502 1 4450077"/>
                <a:gd name="f654" fmla="*/ f503 1 1502233"/>
                <a:gd name="f655" fmla="*/ f504 1 4450077"/>
                <a:gd name="f656" fmla="*/ f505 1 1502233"/>
                <a:gd name="f657" fmla="*/ f506 1 4450077"/>
                <a:gd name="f658" fmla="*/ f507 1 1502233"/>
                <a:gd name="f659" fmla="*/ f508 1 4450077"/>
                <a:gd name="f660" fmla="*/ f509 1 1502233"/>
                <a:gd name="f661" fmla="*/ f510 1 4450077"/>
                <a:gd name="f662" fmla="*/ f511 1 1502233"/>
                <a:gd name="f663" fmla="*/ f512 1 4450077"/>
                <a:gd name="f664" fmla="*/ f513 1 1502233"/>
                <a:gd name="f665" fmla="*/ f514 1 4450077"/>
                <a:gd name="f666" fmla="*/ f515 1 1502233"/>
                <a:gd name="f667" fmla="*/ f516 1 4450077"/>
                <a:gd name="f668" fmla="*/ f517 1 1502233"/>
                <a:gd name="f669" fmla="*/ f518 1 4450077"/>
                <a:gd name="f670" fmla="*/ f519 1 1502233"/>
                <a:gd name="f671" fmla="*/ f520 1 4450077"/>
                <a:gd name="f672" fmla="*/ f521 1 1502233"/>
                <a:gd name="f673" fmla="*/ f522 1 4450077"/>
                <a:gd name="f674" fmla="*/ f523 1 1502233"/>
                <a:gd name="f675" fmla="*/ f524 1 4450077"/>
                <a:gd name="f676" fmla="*/ f525 1 1502233"/>
                <a:gd name="f677" fmla="*/ f526 1 1502233"/>
                <a:gd name="f678" fmla="*/ f527 1 1502233"/>
                <a:gd name="f679" fmla="*/ f528 1 4450077"/>
                <a:gd name="f680" fmla="*/ f529 1 1502233"/>
                <a:gd name="f681" fmla="*/ f530 1 4450077"/>
                <a:gd name="f682" fmla="*/ f531 1 1502233"/>
                <a:gd name="f683" fmla="*/ f532 1 4450077"/>
                <a:gd name="f684" fmla="*/ f533 1 1502233"/>
                <a:gd name="f685" fmla="*/ f534 1 4450077"/>
                <a:gd name="f686" fmla="*/ f535 1 1502233"/>
                <a:gd name="f687" fmla="*/ f536 1 4450077"/>
                <a:gd name="f688" fmla="*/ f537 1 1502233"/>
                <a:gd name="f689" fmla="*/ f538 1 4450077"/>
                <a:gd name="f690" fmla="*/ f539 1 1502233"/>
                <a:gd name="f691" fmla="*/ f540 1 4450077"/>
                <a:gd name="f692" fmla="*/ f541 1 1502233"/>
                <a:gd name="f693" fmla="*/ f542 1 4450077"/>
                <a:gd name="f694" fmla="*/ f543 1 1502233"/>
                <a:gd name="f695" fmla="*/ f544 1 4450077"/>
                <a:gd name="f696" fmla="*/ f545 1 1502233"/>
                <a:gd name="f697" fmla="*/ f546 1 4450077"/>
                <a:gd name="f698" fmla="*/ f547 1 1502233"/>
                <a:gd name="f699" fmla="*/ f548 1 4450077"/>
                <a:gd name="f700" fmla="*/ f549 1 4450077"/>
                <a:gd name="f701" fmla="*/ f391 1 f398"/>
                <a:gd name="f702" fmla="*/ f392 1 f398"/>
                <a:gd name="f703" fmla="*/ f391 1 f399"/>
                <a:gd name="f704" fmla="*/ f393 1 f399"/>
                <a:gd name="f705" fmla="*/ f551 1 f398"/>
                <a:gd name="f706" fmla="*/ f552 1 f399"/>
                <a:gd name="f707" fmla="*/ f553 1 f398"/>
                <a:gd name="f708" fmla="*/ f554 1 f399"/>
                <a:gd name="f709" fmla="*/ f555 1 f398"/>
                <a:gd name="f710" fmla="*/ f556 1 f399"/>
                <a:gd name="f711" fmla="*/ f557 1 f398"/>
                <a:gd name="f712" fmla="*/ f558 1 f399"/>
                <a:gd name="f713" fmla="*/ f559 1 f398"/>
                <a:gd name="f714" fmla="*/ f560 1 f399"/>
                <a:gd name="f715" fmla="*/ f561 1 f398"/>
                <a:gd name="f716" fmla="*/ f562 1 f399"/>
                <a:gd name="f717" fmla="*/ f563 1 f398"/>
                <a:gd name="f718" fmla="*/ f564 1 f399"/>
                <a:gd name="f719" fmla="*/ f565 1 f398"/>
                <a:gd name="f720" fmla="*/ f566 1 f399"/>
                <a:gd name="f721" fmla="*/ f567 1 f398"/>
                <a:gd name="f722" fmla="*/ f568 1 f399"/>
                <a:gd name="f723" fmla="*/ f569 1 f398"/>
                <a:gd name="f724" fmla="*/ f570 1 f399"/>
                <a:gd name="f725" fmla="*/ f571 1 f398"/>
                <a:gd name="f726" fmla="*/ f572 1 f399"/>
                <a:gd name="f727" fmla="*/ f573 1 f398"/>
                <a:gd name="f728" fmla="*/ f574 1 f399"/>
                <a:gd name="f729" fmla="*/ f575 1 f398"/>
                <a:gd name="f730" fmla="*/ f576 1 f399"/>
                <a:gd name="f731" fmla="*/ f577 1 f398"/>
                <a:gd name="f732" fmla="*/ f578 1 f399"/>
                <a:gd name="f733" fmla="*/ f579 1 f398"/>
                <a:gd name="f734" fmla="*/ f580 1 f399"/>
                <a:gd name="f735" fmla="*/ f581 1 f398"/>
                <a:gd name="f736" fmla="*/ f582 1 f399"/>
                <a:gd name="f737" fmla="*/ f583 1 f398"/>
                <a:gd name="f738" fmla="*/ f584 1 f399"/>
                <a:gd name="f739" fmla="*/ f585 1 f398"/>
                <a:gd name="f740" fmla="*/ f586 1 f399"/>
                <a:gd name="f741" fmla="*/ f587 1 f398"/>
                <a:gd name="f742" fmla="*/ f588 1 f399"/>
                <a:gd name="f743" fmla="*/ f589 1 f398"/>
                <a:gd name="f744" fmla="*/ f590 1 f399"/>
                <a:gd name="f745" fmla="*/ f591 1 f398"/>
                <a:gd name="f746" fmla="*/ f592 1 f399"/>
                <a:gd name="f747" fmla="*/ f593 1 f398"/>
                <a:gd name="f748" fmla="*/ f594 1 f399"/>
                <a:gd name="f749" fmla="*/ f595 1 f398"/>
                <a:gd name="f750" fmla="*/ f596 1 f399"/>
                <a:gd name="f751" fmla="*/ f597 1 f398"/>
                <a:gd name="f752" fmla="*/ f598 1 f399"/>
                <a:gd name="f753" fmla="*/ f599 1 f398"/>
                <a:gd name="f754" fmla="*/ f600 1 f399"/>
                <a:gd name="f755" fmla="*/ f601 1 f398"/>
                <a:gd name="f756" fmla="*/ f602 1 f399"/>
                <a:gd name="f757" fmla="*/ f603 1 f398"/>
                <a:gd name="f758" fmla="*/ f604 1 f399"/>
                <a:gd name="f759" fmla="*/ f605 1 f398"/>
                <a:gd name="f760" fmla="*/ f606 1 f399"/>
                <a:gd name="f761" fmla="*/ f607 1 f398"/>
                <a:gd name="f762" fmla="*/ f608 1 f399"/>
                <a:gd name="f763" fmla="*/ f609 1 f398"/>
                <a:gd name="f764" fmla="*/ f610 1 f399"/>
                <a:gd name="f765" fmla="*/ f611 1 f398"/>
                <a:gd name="f766" fmla="*/ f612 1 f399"/>
                <a:gd name="f767" fmla="*/ f613 1 f398"/>
                <a:gd name="f768" fmla="*/ f614 1 f399"/>
                <a:gd name="f769" fmla="*/ f615 1 f398"/>
                <a:gd name="f770" fmla="*/ f616 1 f399"/>
                <a:gd name="f771" fmla="*/ f617 1 f398"/>
                <a:gd name="f772" fmla="*/ f618 1 f399"/>
                <a:gd name="f773" fmla="*/ f619 1 f398"/>
                <a:gd name="f774" fmla="*/ f620 1 f399"/>
                <a:gd name="f775" fmla="*/ f621 1 f398"/>
                <a:gd name="f776" fmla="*/ f622 1 f399"/>
                <a:gd name="f777" fmla="*/ f623 1 f398"/>
                <a:gd name="f778" fmla="*/ f624 1 f399"/>
                <a:gd name="f779" fmla="*/ f625 1 f398"/>
                <a:gd name="f780" fmla="*/ f626 1 f399"/>
                <a:gd name="f781" fmla="*/ f627 1 f398"/>
                <a:gd name="f782" fmla="*/ f628 1 f399"/>
                <a:gd name="f783" fmla="*/ f629 1 f398"/>
                <a:gd name="f784" fmla="*/ f630 1 f399"/>
                <a:gd name="f785" fmla="*/ f631 1 f398"/>
                <a:gd name="f786" fmla="*/ f632 1 f399"/>
                <a:gd name="f787" fmla="*/ f633 1 f398"/>
                <a:gd name="f788" fmla="*/ f634 1 f399"/>
                <a:gd name="f789" fmla="*/ f635 1 f398"/>
                <a:gd name="f790" fmla="*/ f636 1 f399"/>
                <a:gd name="f791" fmla="*/ f637 1 f398"/>
                <a:gd name="f792" fmla="*/ f638 1 f399"/>
                <a:gd name="f793" fmla="*/ f639 1 f398"/>
                <a:gd name="f794" fmla="*/ f640 1 f399"/>
                <a:gd name="f795" fmla="*/ f641 1 f399"/>
                <a:gd name="f796" fmla="*/ f642 1 f398"/>
                <a:gd name="f797" fmla="*/ f643 1 f399"/>
                <a:gd name="f798" fmla="*/ f644 1 f398"/>
                <a:gd name="f799" fmla="*/ f645 1 f399"/>
                <a:gd name="f800" fmla="*/ f646 1 f398"/>
                <a:gd name="f801" fmla="*/ f647 1 f399"/>
                <a:gd name="f802" fmla="*/ f648 1 f398"/>
                <a:gd name="f803" fmla="*/ f649 1 f399"/>
                <a:gd name="f804" fmla="*/ f650 1 f398"/>
                <a:gd name="f805" fmla="*/ f651 1 f399"/>
                <a:gd name="f806" fmla="*/ f652 1 f398"/>
                <a:gd name="f807" fmla="*/ f653 1 f399"/>
                <a:gd name="f808" fmla="*/ f654 1 f398"/>
                <a:gd name="f809" fmla="*/ f655 1 f399"/>
                <a:gd name="f810" fmla="*/ f656 1 f398"/>
                <a:gd name="f811" fmla="*/ f657 1 f399"/>
                <a:gd name="f812" fmla="*/ f658 1 f398"/>
                <a:gd name="f813" fmla="*/ f659 1 f399"/>
                <a:gd name="f814" fmla="*/ f660 1 f398"/>
                <a:gd name="f815" fmla="*/ f661 1 f399"/>
                <a:gd name="f816" fmla="*/ f662 1 f398"/>
                <a:gd name="f817" fmla="*/ f663 1 f399"/>
                <a:gd name="f818" fmla="*/ f664 1 f398"/>
                <a:gd name="f819" fmla="*/ f665 1 f399"/>
                <a:gd name="f820" fmla="*/ f666 1 f398"/>
                <a:gd name="f821" fmla="*/ f667 1 f399"/>
                <a:gd name="f822" fmla="*/ f668 1 f398"/>
                <a:gd name="f823" fmla="*/ f669 1 f399"/>
                <a:gd name="f824" fmla="*/ f670 1 f398"/>
                <a:gd name="f825" fmla="*/ f671 1 f399"/>
                <a:gd name="f826" fmla="*/ f672 1 f398"/>
                <a:gd name="f827" fmla="*/ f673 1 f399"/>
                <a:gd name="f828" fmla="*/ f674 1 f398"/>
                <a:gd name="f829" fmla="*/ f675 1 f399"/>
                <a:gd name="f830" fmla="*/ f676 1 f398"/>
                <a:gd name="f831" fmla="*/ f677 1 f398"/>
                <a:gd name="f832" fmla="*/ f678 1 f398"/>
                <a:gd name="f833" fmla="*/ f679 1 f399"/>
                <a:gd name="f834" fmla="*/ f680 1 f398"/>
                <a:gd name="f835" fmla="*/ f681 1 f399"/>
                <a:gd name="f836" fmla="*/ f682 1 f398"/>
                <a:gd name="f837" fmla="*/ f683 1 f399"/>
                <a:gd name="f838" fmla="*/ f684 1 f398"/>
                <a:gd name="f839" fmla="*/ f685 1 f399"/>
                <a:gd name="f840" fmla="*/ f686 1 f398"/>
                <a:gd name="f841" fmla="*/ f687 1 f399"/>
                <a:gd name="f842" fmla="*/ f688 1 f398"/>
                <a:gd name="f843" fmla="*/ f689 1 f399"/>
                <a:gd name="f844" fmla="*/ f690 1 f398"/>
                <a:gd name="f845" fmla="*/ f691 1 f399"/>
                <a:gd name="f846" fmla="*/ f692 1 f398"/>
                <a:gd name="f847" fmla="*/ f693 1 f399"/>
                <a:gd name="f848" fmla="*/ f694 1 f398"/>
                <a:gd name="f849" fmla="*/ f695 1 f399"/>
                <a:gd name="f850" fmla="*/ f696 1 f398"/>
                <a:gd name="f851" fmla="*/ f697 1 f399"/>
                <a:gd name="f852" fmla="*/ f698 1 f398"/>
                <a:gd name="f853" fmla="*/ f699 1 f399"/>
                <a:gd name="f854" fmla="*/ f700 1 f399"/>
                <a:gd name="f855" fmla="*/ f701 f389 1"/>
                <a:gd name="f856" fmla="*/ f702 f389 1"/>
                <a:gd name="f857" fmla="*/ f704 f390 1"/>
                <a:gd name="f858" fmla="*/ f703 f390 1"/>
                <a:gd name="f859" fmla="*/ f705 f389 1"/>
                <a:gd name="f860" fmla="*/ f706 f390 1"/>
                <a:gd name="f861" fmla="*/ f707 f389 1"/>
                <a:gd name="f862" fmla="*/ f708 f390 1"/>
                <a:gd name="f863" fmla="*/ f709 f389 1"/>
                <a:gd name="f864" fmla="*/ f710 f390 1"/>
                <a:gd name="f865" fmla="*/ f711 f389 1"/>
                <a:gd name="f866" fmla="*/ f712 f390 1"/>
                <a:gd name="f867" fmla="*/ f713 f389 1"/>
                <a:gd name="f868" fmla="*/ f714 f390 1"/>
                <a:gd name="f869" fmla="*/ f715 f389 1"/>
                <a:gd name="f870" fmla="*/ f716 f390 1"/>
                <a:gd name="f871" fmla="*/ f717 f389 1"/>
                <a:gd name="f872" fmla="*/ f718 f390 1"/>
                <a:gd name="f873" fmla="*/ f719 f389 1"/>
                <a:gd name="f874" fmla="*/ f720 f390 1"/>
                <a:gd name="f875" fmla="*/ f721 f389 1"/>
                <a:gd name="f876" fmla="*/ f722 f390 1"/>
                <a:gd name="f877" fmla="*/ f723 f389 1"/>
                <a:gd name="f878" fmla="*/ f724 f390 1"/>
                <a:gd name="f879" fmla="*/ f725 f389 1"/>
                <a:gd name="f880" fmla="*/ f726 f390 1"/>
                <a:gd name="f881" fmla="*/ f727 f389 1"/>
                <a:gd name="f882" fmla="*/ f728 f390 1"/>
                <a:gd name="f883" fmla="*/ f729 f389 1"/>
                <a:gd name="f884" fmla="*/ f730 f390 1"/>
                <a:gd name="f885" fmla="*/ f731 f389 1"/>
                <a:gd name="f886" fmla="*/ f732 f390 1"/>
                <a:gd name="f887" fmla="*/ f733 f389 1"/>
                <a:gd name="f888" fmla="*/ f734 f390 1"/>
                <a:gd name="f889" fmla="*/ f735 f389 1"/>
                <a:gd name="f890" fmla="*/ f736 f390 1"/>
                <a:gd name="f891" fmla="*/ f737 f389 1"/>
                <a:gd name="f892" fmla="*/ f738 f390 1"/>
                <a:gd name="f893" fmla="*/ f739 f389 1"/>
                <a:gd name="f894" fmla="*/ f740 f390 1"/>
                <a:gd name="f895" fmla="*/ f741 f389 1"/>
                <a:gd name="f896" fmla="*/ f742 f390 1"/>
                <a:gd name="f897" fmla="*/ f743 f389 1"/>
                <a:gd name="f898" fmla="*/ f744 f390 1"/>
                <a:gd name="f899" fmla="*/ f745 f389 1"/>
                <a:gd name="f900" fmla="*/ f746 f390 1"/>
                <a:gd name="f901" fmla="*/ f747 f389 1"/>
                <a:gd name="f902" fmla="*/ f748 f390 1"/>
                <a:gd name="f903" fmla="*/ f749 f389 1"/>
                <a:gd name="f904" fmla="*/ f750 f390 1"/>
                <a:gd name="f905" fmla="*/ f751 f389 1"/>
                <a:gd name="f906" fmla="*/ f752 f390 1"/>
                <a:gd name="f907" fmla="*/ f753 f389 1"/>
                <a:gd name="f908" fmla="*/ f754 f390 1"/>
                <a:gd name="f909" fmla="*/ f755 f389 1"/>
                <a:gd name="f910" fmla="*/ f756 f390 1"/>
                <a:gd name="f911" fmla="*/ f757 f389 1"/>
                <a:gd name="f912" fmla="*/ f758 f390 1"/>
                <a:gd name="f913" fmla="*/ f759 f389 1"/>
                <a:gd name="f914" fmla="*/ f760 f390 1"/>
                <a:gd name="f915" fmla="*/ f761 f389 1"/>
                <a:gd name="f916" fmla="*/ f762 f390 1"/>
                <a:gd name="f917" fmla="*/ f763 f389 1"/>
                <a:gd name="f918" fmla="*/ f764 f390 1"/>
                <a:gd name="f919" fmla="*/ f765 f389 1"/>
                <a:gd name="f920" fmla="*/ f766 f390 1"/>
                <a:gd name="f921" fmla="*/ f767 f389 1"/>
                <a:gd name="f922" fmla="*/ f768 f390 1"/>
                <a:gd name="f923" fmla="*/ f769 f389 1"/>
                <a:gd name="f924" fmla="*/ f770 f390 1"/>
                <a:gd name="f925" fmla="*/ f771 f389 1"/>
                <a:gd name="f926" fmla="*/ f772 f390 1"/>
                <a:gd name="f927" fmla="*/ f773 f389 1"/>
                <a:gd name="f928" fmla="*/ f774 f390 1"/>
                <a:gd name="f929" fmla="*/ f775 f389 1"/>
                <a:gd name="f930" fmla="*/ f776 f390 1"/>
                <a:gd name="f931" fmla="*/ f777 f389 1"/>
                <a:gd name="f932" fmla="*/ f778 f390 1"/>
                <a:gd name="f933" fmla="*/ f779 f389 1"/>
                <a:gd name="f934" fmla="*/ f780 f390 1"/>
                <a:gd name="f935" fmla="*/ f781 f389 1"/>
                <a:gd name="f936" fmla="*/ f782 f390 1"/>
                <a:gd name="f937" fmla="*/ f783 f389 1"/>
                <a:gd name="f938" fmla="*/ f784 f390 1"/>
                <a:gd name="f939" fmla="*/ f785 f389 1"/>
                <a:gd name="f940" fmla="*/ f786 f390 1"/>
                <a:gd name="f941" fmla="*/ f787 f389 1"/>
                <a:gd name="f942" fmla="*/ f788 f390 1"/>
                <a:gd name="f943" fmla="*/ f789 f389 1"/>
                <a:gd name="f944" fmla="*/ f790 f390 1"/>
                <a:gd name="f945" fmla="*/ f791 f389 1"/>
                <a:gd name="f946" fmla="*/ f792 f390 1"/>
                <a:gd name="f947" fmla="*/ f793 f389 1"/>
                <a:gd name="f948" fmla="*/ f794 f390 1"/>
                <a:gd name="f949" fmla="*/ f795 f390 1"/>
                <a:gd name="f950" fmla="*/ f796 f389 1"/>
                <a:gd name="f951" fmla="*/ f797 f390 1"/>
                <a:gd name="f952" fmla="*/ f798 f389 1"/>
                <a:gd name="f953" fmla="*/ f799 f390 1"/>
                <a:gd name="f954" fmla="*/ f800 f389 1"/>
                <a:gd name="f955" fmla="*/ f801 f390 1"/>
                <a:gd name="f956" fmla="*/ f802 f389 1"/>
                <a:gd name="f957" fmla="*/ f803 f390 1"/>
                <a:gd name="f958" fmla="*/ f804 f389 1"/>
                <a:gd name="f959" fmla="*/ f805 f390 1"/>
                <a:gd name="f960" fmla="*/ f806 f389 1"/>
                <a:gd name="f961" fmla="*/ f807 f390 1"/>
                <a:gd name="f962" fmla="*/ f808 f389 1"/>
                <a:gd name="f963" fmla="*/ f809 f390 1"/>
                <a:gd name="f964" fmla="*/ f810 f389 1"/>
                <a:gd name="f965" fmla="*/ f811 f390 1"/>
                <a:gd name="f966" fmla="*/ f812 f389 1"/>
                <a:gd name="f967" fmla="*/ f813 f390 1"/>
                <a:gd name="f968" fmla="*/ f814 f389 1"/>
                <a:gd name="f969" fmla="*/ f815 f390 1"/>
                <a:gd name="f970" fmla="*/ f816 f389 1"/>
                <a:gd name="f971" fmla="*/ f817 f390 1"/>
                <a:gd name="f972" fmla="*/ f818 f389 1"/>
                <a:gd name="f973" fmla="*/ f819 f390 1"/>
                <a:gd name="f974" fmla="*/ f820 f389 1"/>
                <a:gd name="f975" fmla="*/ f821 f390 1"/>
                <a:gd name="f976" fmla="*/ f822 f389 1"/>
                <a:gd name="f977" fmla="*/ f823 f390 1"/>
                <a:gd name="f978" fmla="*/ f824 f389 1"/>
                <a:gd name="f979" fmla="*/ f825 f390 1"/>
                <a:gd name="f980" fmla="*/ f826 f389 1"/>
                <a:gd name="f981" fmla="*/ f827 f390 1"/>
                <a:gd name="f982" fmla="*/ f828 f389 1"/>
                <a:gd name="f983" fmla="*/ f829 f390 1"/>
                <a:gd name="f984" fmla="*/ f830 f389 1"/>
                <a:gd name="f985" fmla="*/ f831 f389 1"/>
                <a:gd name="f986" fmla="*/ f832 f389 1"/>
                <a:gd name="f987" fmla="*/ f833 f390 1"/>
                <a:gd name="f988" fmla="*/ f834 f389 1"/>
                <a:gd name="f989" fmla="*/ f835 f390 1"/>
                <a:gd name="f990" fmla="*/ f836 f389 1"/>
                <a:gd name="f991" fmla="*/ f837 f390 1"/>
                <a:gd name="f992" fmla="*/ f838 f389 1"/>
                <a:gd name="f993" fmla="*/ f839 f390 1"/>
                <a:gd name="f994" fmla="*/ f840 f389 1"/>
                <a:gd name="f995" fmla="*/ f841 f390 1"/>
                <a:gd name="f996" fmla="*/ f842 f389 1"/>
                <a:gd name="f997" fmla="*/ f843 f390 1"/>
                <a:gd name="f998" fmla="*/ f844 f389 1"/>
                <a:gd name="f999" fmla="*/ f845 f390 1"/>
                <a:gd name="f1000" fmla="*/ f846 f389 1"/>
                <a:gd name="f1001" fmla="*/ f847 f390 1"/>
                <a:gd name="f1002" fmla="*/ f848 f389 1"/>
                <a:gd name="f1003" fmla="*/ f849 f390 1"/>
                <a:gd name="f1004" fmla="*/ f850 f389 1"/>
                <a:gd name="f1005" fmla="*/ f851 f390 1"/>
                <a:gd name="f1006" fmla="*/ f852 f389 1"/>
                <a:gd name="f1007" fmla="*/ f853 f390 1"/>
                <a:gd name="f1008" fmla="*/ f854 f390 1"/>
              </a:gdLst>
              <a:ahLst/>
              <a:cxnLst>
                <a:cxn ang="3cd4">
                  <a:pos x="hc" y="t"/>
                </a:cxn>
                <a:cxn ang="0">
                  <a:pos x="r" y="vc"/>
                </a:cxn>
                <a:cxn ang="cd4">
                  <a:pos x="hc" y="b"/>
                </a:cxn>
                <a:cxn ang="cd2">
                  <a:pos x="l" y="vc"/>
                </a:cxn>
                <a:cxn ang="f550">
                  <a:pos x="f859" y="f860"/>
                </a:cxn>
                <a:cxn ang="f550">
                  <a:pos x="f861" y="f862"/>
                </a:cxn>
                <a:cxn ang="f550">
                  <a:pos x="f863" y="f864"/>
                </a:cxn>
                <a:cxn ang="f550">
                  <a:pos x="f865" y="f866"/>
                </a:cxn>
                <a:cxn ang="f550">
                  <a:pos x="f867" y="f868"/>
                </a:cxn>
                <a:cxn ang="f550">
                  <a:pos x="f869" y="f870"/>
                </a:cxn>
                <a:cxn ang="f550">
                  <a:pos x="f871" y="f872"/>
                </a:cxn>
                <a:cxn ang="f550">
                  <a:pos x="f873" y="f874"/>
                </a:cxn>
                <a:cxn ang="f550">
                  <a:pos x="f875" y="f876"/>
                </a:cxn>
                <a:cxn ang="f550">
                  <a:pos x="f877" y="f878"/>
                </a:cxn>
                <a:cxn ang="f550">
                  <a:pos x="f879" y="f880"/>
                </a:cxn>
                <a:cxn ang="f550">
                  <a:pos x="f881" y="f882"/>
                </a:cxn>
                <a:cxn ang="f550">
                  <a:pos x="f883" y="f884"/>
                </a:cxn>
                <a:cxn ang="f550">
                  <a:pos x="f885" y="f886"/>
                </a:cxn>
                <a:cxn ang="f550">
                  <a:pos x="f887" y="f888"/>
                </a:cxn>
                <a:cxn ang="f550">
                  <a:pos x="f889" y="f890"/>
                </a:cxn>
                <a:cxn ang="f550">
                  <a:pos x="f891" y="f892"/>
                </a:cxn>
                <a:cxn ang="f550">
                  <a:pos x="f893" y="f894"/>
                </a:cxn>
                <a:cxn ang="f550">
                  <a:pos x="f895" y="f896"/>
                </a:cxn>
                <a:cxn ang="f550">
                  <a:pos x="f897" y="f898"/>
                </a:cxn>
                <a:cxn ang="f550">
                  <a:pos x="f899" y="f900"/>
                </a:cxn>
                <a:cxn ang="f550">
                  <a:pos x="f901" y="f902"/>
                </a:cxn>
                <a:cxn ang="f550">
                  <a:pos x="f903" y="f904"/>
                </a:cxn>
                <a:cxn ang="f550">
                  <a:pos x="f905" y="f906"/>
                </a:cxn>
                <a:cxn ang="f550">
                  <a:pos x="f907" y="f908"/>
                </a:cxn>
                <a:cxn ang="f550">
                  <a:pos x="f909" y="f910"/>
                </a:cxn>
                <a:cxn ang="f550">
                  <a:pos x="f911" y="f912"/>
                </a:cxn>
                <a:cxn ang="f550">
                  <a:pos x="f913" y="f914"/>
                </a:cxn>
                <a:cxn ang="f550">
                  <a:pos x="f915" y="f916"/>
                </a:cxn>
                <a:cxn ang="f550">
                  <a:pos x="f917" y="f918"/>
                </a:cxn>
                <a:cxn ang="f550">
                  <a:pos x="f919" y="f920"/>
                </a:cxn>
                <a:cxn ang="f550">
                  <a:pos x="f921" y="f922"/>
                </a:cxn>
                <a:cxn ang="f550">
                  <a:pos x="f923" y="f924"/>
                </a:cxn>
                <a:cxn ang="f550">
                  <a:pos x="f925" y="f926"/>
                </a:cxn>
                <a:cxn ang="f550">
                  <a:pos x="f927" y="f928"/>
                </a:cxn>
                <a:cxn ang="f550">
                  <a:pos x="f929" y="f930"/>
                </a:cxn>
                <a:cxn ang="f550">
                  <a:pos x="f931" y="f932"/>
                </a:cxn>
                <a:cxn ang="f550">
                  <a:pos x="f933" y="f934"/>
                </a:cxn>
                <a:cxn ang="f550">
                  <a:pos x="f935" y="f936"/>
                </a:cxn>
                <a:cxn ang="f550">
                  <a:pos x="f937" y="f938"/>
                </a:cxn>
                <a:cxn ang="f550">
                  <a:pos x="f939" y="f940"/>
                </a:cxn>
                <a:cxn ang="f550">
                  <a:pos x="f941" y="f942"/>
                </a:cxn>
                <a:cxn ang="f550">
                  <a:pos x="f943" y="f944"/>
                </a:cxn>
                <a:cxn ang="f550">
                  <a:pos x="f945" y="f946"/>
                </a:cxn>
                <a:cxn ang="f550">
                  <a:pos x="f947" y="f948"/>
                </a:cxn>
                <a:cxn ang="f550">
                  <a:pos x="f909" y="f949"/>
                </a:cxn>
                <a:cxn ang="f550">
                  <a:pos x="f950" y="f951"/>
                </a:cxn>
                <a:cxn ang="f550">
                  <a:pos x="f952" y="f953"/>
                </a:cxn>
                <a:cxn ang="f550">
                  <a:pos x="f954" y="f955"/>
                </a:cxn>
                <a:cxn ang="f550">
                  <a:pos x="f956" y="f957"/>
                </a:cxn>
                <a:cxn ang="f550">
                  <a:pos x="f958" y="f959"/>
                </a:cxn>
                <a:cxn ang="f550">
                  <a:pos x="f960" y="f961"/>
                </a:cxn>
                <a:cxn ang="f550">
                  <a:pos x="f962" y="f963"/>
                </a:cxn>
                <a:cxn ang="f550">
                  <a:pos x="f964" y="f965"/>
                </a:cxn>
                <a:cxn ang="f550">
                  <a:pos x="f966" y="f967"/>
                </a:cxn>
                <a:cxn ang="f550">
                  <a:pos x="f968" y="f969"/>
                </a:cxn>
                <a:cxn ang="f550">
                  <a:pos x="f970" y="f971"/>
                </a:cxn>
                <a:cxn ang="f550">
                  <a:pos x="f972" y="f973"/>
                </a:cxn>
                <a:cxn ang="f550">
                  <a:pos x="f974" y="f975"/>
                </a:cxn>
                <a:cxn ang="f550">
                  <a:pos x="f976" y="f977"/>
                </a:cxn>
                <a:cxn ang="f550">
                  <a:pos x="f978" y="f979"/>
                </a:cxn>
                <a:cxn ang="f550">
                  <a:pos x="f980" y="f981"/>
                </a:cxn>
                <a:cxn ang="f550">
                  <a:pos x="f982" y="f983"/>
                </a:cxn>
                <a:cxn ang="f550">
                  <a:pos x="f984" y="f981"/>
                </a:cxn>
                <a:cxn ang="f550">
                  <a:pos x="f985" y="f979"/>
                </a:cxn>
                <a:cxn ang="f550">
                  <a:pos x="f986" y="f987"/>
                </a:cxn>
                <a:cxn ang="f550">
                  <a:pos x="f988" y="f989"/>
                </a:cxn>
                <a:cxn ang="f550">
                  <a:pos x="f990" y="f991"/>
                </a:cxn>
                <a:cxn ang="f550">
                  <a:pos x="f992" y="f993"/>
                </a:cxn>
                <a:cxn ang="f550">
                  <a:pos x="f994" y="f995"/>
                </a:cxn>
                <a:cxn ang="f550">
                  <a:pos x="f996" y="f997"/>
                </a:cxn>
                <a:cxn ang="f550">
                  <a:pos x="f998" y="f999"/>
                </a:cxn>
                <a:cxn ang="f550">
                  <a:pos x="f1000" y="f1001"/>
                </a:cxn>
                <a:cxn ang="f550">
                  <a:pos x="f1002" y="f1003"/>
                </a:cxn>
                <a:cxn ang="f550">
                  <a:pos x="f1004" y="f1005"/>
                </a:cxn>
                <a:cxn ang="f550">
                  <a:pos x="f1006" y="f1007"/>
                </a:cxn>
                <a:cxn ang="f550">
                  <a:pos x="f958" y="f1008"/>
                </a:cxn>
              </a:cxnLst>
              <a:rect l="f855" t="f858" r="f856" b="f857"/>
              <a:pathLst>
                <a:path w="1502233" h="4450077">
                  <a:moveTo>
                    <a:pt x="f8" y="f9"/>
                  </a:moveTo>
                  <a:cubicBezTo>
                    <a:pt x="f8" y="f10"/>
                    <a:pt x="f11" y="f12"/>
                    <a:pt x="f13" y="f14"/>
                  </a:cubicBezTo>
                  <a:cubicBezTo>
                    <a:pt x="f15" y="f16"/>
                    <a:pt x="f17" y="f18"/>
                    <a:pt x="f19" y="f20"/>
                  </a:cubicBezTo>
                  <a:cubicBezTo>
                    <a:pt x="f21" y="f22"/>
                    <a:pt x="f23" y="f24"/>
                    <a:pt x="f25" y="f26"/>
                  </a:cubicBezTo>
                  <a:lnTo>
                    <a:pt x="f27" y="f28"/>
                  </a:lnTo>
                  <a:lnTo>
                    <a:pt x="f29" y="f30"/>
                  </a:lnTo>
                  <a:cubicBezTo>
                    <a:pt x="f31" y="f32"/>
                    <a:pt x="f33" y="f34"/>
                    <a:pt x="f35" y="f36"/>
                  </a:cubicBezTo>
                  <a:cubicBezTo>
                    <a:pt x="f37" y="f38"/>
                    <a:pt x="f39" y="f40"/>
                    <a:pt x="f41" y="f42"/>
                  </a:cubicBezTo>
                  <a:lnTo>
                    <a:pt x="f43" y="f44"/>
                  </a:lnTo>
                  <a:lnTo>
                    <a:pt x="f45" y="f46"/>
                  </a:lnTo>
                  <a:cubicBezTo>
                    <a:pt x="f47" y="f48"/>
                    <a:pt x="f49" y="f50"/>
                    <a:pt x="f51" y="f52"/>
                  </a:cubicBezTo>
                  <a:lnTo>
                    <a:pt x="f53" y="f54"/>
                  </a:lnTo>
                  <a:cubicBezTo>
                    <a:pt x="f55" y="f56"/>
                    <a:pt x="f57" y="f58"/>
                    <a:pt x="f59" y="f60"/>
                  </a:cubicBezTo>
                  <a:cubicBezTo>
                    <a:pt x="f61" y="f62"/>
                    <a:pt x="f63" y="f64"/>
                    <a:pt x="f65" y="f66"/>
                  </a:cubicBezTo>
                  <a:cubicBezTo>
                    <a:pt x="f67" y="f68"/>
                    <a:pt x="f69" y="f70"/>
                    <a:pt x="f69" y="f71"/>
                  </a:cubicBezTo>
                  <a:lnTo>
                    <a:pt x="f72" y="f73"/>
                  </a:lnTo>
                  <a:cubicBezTo>
                    <a:pt x="f74" y="f75"/>
                    <a:pt x="f76" y="f77"/>
                    <a:pt x="f78" y="f79"/>
                  </a:cubicBezTo>
                  <a:cubicBezTo>
                    <a:pt x="f80" y="f81"/>
                    <a:pt x="f82" y="f83"/>
                    <a:pt x="f84" y="f85"/>
                  </a:cubicBezTo>
                  <a:cubicBezTo>
                    <a:pt x="f57" y="f86"/>
                    <a:pt x="f87" y="f88"/>
                    <a:pt x="f89" y="f90"/>
                  </a:cubicBezTo>
                  <a:cubicBezTo>
                    <a:pt x="f91" y="f92"/>
                    <a:pt x="f93" y="f94"/>
                    <a:pt x="f95" y="f96"/>
                  </a:cubicBezTo>
                  <a:cubicBezTo>
                    <a:pt x="f97" y="f98"/>
                    <a:pt x="f99" y="f100"/>
                    <a:pt x="f23" y="f101"/>
                  </a:cubicBezTo>
                  <a:cubicBezTo>
                    <a:pt x="f102" y="f103"/>
                    <a:pt x="f104" y="f105"/>
                    <a:pt x="f106" y="f107"/>
                  </a:cubicBezTo>
                  <a:cubicBezTo>
                    <a:pt x="f108" y="f109"/>
                    <a:pt x="f110" y="f111"/>
                    <a:pt x="f112" y="f98"/>
                  </a:cubicBezTo>
                  <a:cubicBezTo>
                    <a:pt x="f113" y="f114"/>
                    <a:pt x="f115" y="f116"/>
                    <a:pt x="f117" y="f118"/>
                  </a:cubicBezTo>
                  <a:cubicBezTo>
                    <a:pt x="f119" y="f120"/>
                    <a:pt x="f121" y="f122"/>
                    <a:pt x="f123" y="f124"/>
                  </a:cubicBezTo>
                  <a:cubicBezTo>
                    <a:pt x="f125" y="f126"/>
                    <a:pt x="f127" y="f128"/>
                    <a:pt x="f129" y="f130"/>
                  </a:cubicBezTo>
                  <a:cubicBezTo>
                    <a:pt x="f131" y="f132"/>
                    <a:pt x="f131"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59"/>
                    <a:pt x="f163" y="f164"/>
                  </a:cubicBezTo>
                  <a:cubicBezTo>
                    <a:pt x="f165" y="f166"/>
                    <a:pt x="f104" y="f167"/>
                    <a:pt x="f168" y="f169"/>
                  </a:cubicBezTo>
                  <a:cubicBezTo>
                    <a:pt x="f170" y="f171"/>
                    <a:pt x="f102" y="f172"/>
                    <a:pt x="f173" y="f174"/>
                  </a:cubicBezTo>
                  <a:cubicBezTo>
                    <a:pt x="f175" y="f176"/>
                    <a:pt x="f177" y="f178"/>
                    <a:pt x="f179" y="f180"/>
                  </a:cubicBez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ubicBezTo>
                    <a:pt x="f211" y="f212"/>
                    <a:pt x="f213" y="f214"/>
                    <a:pt x="f215" y="f216"/>
                  </a:cubicBezTo>
                  <a:cubicBezTo>
                    <a:pt x="f217" y="f218"/>
                    <a:pt x="f219" y="f220"/>
                    <a:pt x="f221" y="f222"/>
                  </a:cubicBezTo>
                  <a:cubicBezTo>
                    <a:pt x="f223" y="f224"/>
                    <a:pt x="f225" y="f226"/>
                    <a:pt x="f227" y="f228"/>
                  </a:cubicBezTo>
                  <a:cubicBezTo>
                    <a:pt x="f229" y="f230"/>
                    <a:pt x="f231" y="f232"/>
                    <a:pt x="f233" y="f234"/>
                  </a:cubicBezTo>
                  <a:cubicBezTo>
                    <a:pt x="f235" y="f236"/>
                    <a:pt x="f237" y="f238"/>
                    <a:pt x="f239" y="f240"/>
                  </a:cubicBezTo>
                  <a:cubicBezTo>
                    <a:pt x="f241" y="f242"/>
                    <a:pt x="f243" y="f244"/>
                    <a:pt x="f129" y="f245"/>
                  </a:cubicBez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168" y="f270"/>
                    <a:pt x="f271" y="f272"/>
                    <a:pt x="f260" y="f273"/>
                  </a:cubicBezTo>
                  <a:cubicBezTo>
                    <a:pt x="f274" y="f275"/>
                    <a:pt x="f276" y="f277"/>
                    <a:pt x="f278" y="f279"/>
                  </a:cubicBezTo>
                  <a:cubicBezTo>
                    <a:pt x="f280" y="f281"/>
                    <a:pt x="f282" y="f228"/>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4"/>
                    <a:pt x="f336" y="f220"/>
                  </a:cubicBezTo>
                  <a:lnTo>
                    <a:pt x="f337" y="f338"/>
                  </a:lnTo>
                  <a:lnTo>
                    <a:pt x="f339" y="f220"/>
                  </a:lnTo>
                  <a:cubicBezTo>
                    <a:pt x="f112" y="f334"/>
                    <a:pt x="f340" y="f334"/>
                    <a:pt x="f341" y="f332"/>
                  </a:cubicBezTo>
                  <a:cubicBezTo>
                    <a:pt x="f342" y="f330"/>
                    <a:pt x="f343" y="f328"/>
                    <a:pt x="f344" y="f345"/>
                  </a:cubicBezTo>
                  <a:cubicBezTo>
                    <a:pt x="f346" y="f347"/>
                    <a:pt x="f348" y="f349"/>
                    <a:pt x="f350" y="f351"/>
                  </a:cubicBezTo>
                  <a:cubicBezTo>
                    <a:pt x="f207" y="f352"/>
                    <a:pt x="f353" y="f354"/>
                    <a:pt x="f355" y="f356"/>
                  </a:cubicBezTo>
                  <a:cubicBezTo>
                    <a:pt x="f357" y="f358"/>
                    <a:pt x="f359" y="f360"/>
                    <a:pt x="f361" y="f362"/>
                  </a:cubicBezTo>
                  <a:cubicBezTo>
                    <a:pt x="f363" y="f364"/>
                    <a:pt x="f365" y="f366"/>
                    <a:pt x="f211" y="f367"/>
                  </a:cubicBezTo>
                  <a:cubicBezTo>
                    <a:pt x="f368" y="f369"/>
                    <a:pt x="f370" y="f371"/>
                    <a:pt x="f372" y="f373"/>
                  </a:cubicBezTo>
                  <a:cubicBezTo>
                    <a:pt x="f374" y="f375"/>
                    <a:pt x="f376" y="f377"/>
                    <a:pt x="f378" y="f379"/>
                  </a:cubicBezTo>
                  <a:lnTo>
                    <a:pt x="f380" y="f381"/>
                  </a:lnTo>
                  <a:lnTo>
                    <a:pt x="f382" y="f383"/>
                  </a:lnTo>
                  <a:lnTo>
                    <a:pt x="f384" y="f385"/>
                  </a:lnTo>
                  <a:lnTo>
                    <a:pt x="f386" y="f387"/>
                  </a:lnTo>
                  <a:lnTo>
                    <a:pt x="f260" y="f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
          <p:nvSpPr>
            <p:cNvPr id="5" name="Freeform: Shape 12">
              <a:extLst>
                <a:ext uri="{FF2B5EF4-FFF2-40B4-BE49-F238E27FC236}">
                  <a16:creationId xmlns:a16="http://schemas.microsoft.com/office/drawing/2014/main" id="{80B72517-C527-F2B4-299B-F8943530FC6E}"/>
                </a:ext>
              </a:extLst>
            </p:cNvPr>
            <p:cNvSpPr/>
            <p:nvPr/>
          </p:nvSpPr>
          <p:spPr>
            <a:xfrm rot="16200004">
              <a:off x="7690575" y="4958046"/>
              <a:ext cx="660077" cy="550541"/>
            </a:xfrm>
            <a:custGeom>
              <a:avLst/>
              <a:gdLst>
                <a:gd name="f0" fmla="val 10800000"/>
                <a:gd name="f1" fmla="val 5400000"/>
                <a:gd name="f2" fmla="val 180"/>
                <a:gd name="f3" fmla="val w"/>
                <a:gd name="f4" fmla="val h"/>
                <a:gd name="f5" fmla="val 0"/>
                <a:gd name="f6" fmla="val 660081"/>
                <a:gd name="f7" fmla="val 550544"/>
                <a:gd name="f8" fmla="val 660082"/>
                <a:gd name="f9" fmla="val 550545"/>
                <a:gd name="f10" fmla="val 588644"/>
                <a:gd name="f11" fmla="val 205740"/>
                <a:gd name="f12" fmla="val 546735"/>
                <a:gd name="f13" fmla="val 340042"/>
                <a:gd name="f14" fmla="val 42862"/>
                <a:gd name="f15" fmla="val 112395"/>
                <a:gd name="f16" fmla="+- 0 0 -90"/>
                <a:gd name="f17" fmla="*/ f3 1 660081"/>
                <a:gd name="f18" fmla="*/ f4 1 550544"/>
                <a:gd name="f19" fmla="val f5"/>
                <a:gd name="f20" fmla="val f6"/>
                <a:gd name="f21" fmla="val f7"/>
                <a:gd name="f22" fmla="*/ f16 f0 1"/>
                <a:gd name="f23" fmla="+- f21 0 f19"/>
                <a:gd name="f24" fmla="+- f20 0 f19"/>
                <a:gd name="f25" fmla="*/ f22 1 f2"/>
                <a:gd name="f26" fmla="*/ f24 1 660081"/>
                <a:gd name="f27" fmla="*/ f23 1 550544"/>
                <a:gd name="f28" fmla="*/ 660082 f24 1"/>
                <a:gd name="f29" fmla="*/ 550545 f23 1"/>
                <a:gd name="f30" fmla="*/ 588644 f24 1"/>
                <a:gd name="f31" fmla="*/ 205740 f23 1"/>
                <a:gd name="f32" fmla="*/ 546735 f24 1"/>
                <a:gd name="f33" fmla="*/ 0 f23 1"/>
                <a:gd name="f34" fmla="*/ 340042 f24 1"/>
                <a:gd name="f35" fmla="*/ 42862 f23 1"/>
                <a:gd name="f36" fmla="*/ 0 f24 1"/>
                <a:gd name="f37" fmla="*/ 112395 f23 1"/>
                <a:gd name="f38" fmla="+- f25 0 f1"/>
                <a:gd name="f39" fmla="*/ f28 1 660081"/>
                <a:gd name="f40" fmla="*/ f29 1 550544"/>
                <a:gd name="f41" fmla="*/ f30 1 660081"/>
                <a:gd name="f42" fmla="*/ f31 1 550544"/>
                <a:gd name="f43" fmla="*/ f32 1 660081"/>
                <a:gd name="f44" fmla="*/ f33 1 550544"/>
                <a:gd name="f45" fmla="*/ f34 1 660081"/>
                <a:gd name="f46" fmla="*/ f35 1 550544"/>
                <a:gd name="f47" fmla="*/ f36 1 660081"/>
                <a:gd name="f48" fmla="*/ f37 1 550544"/>
                <a:gd name="f49" fmla="*/ f19 1 f26"/>
                <a:gd name="f50" fmla="*/ f20 1 f26"/>
                <a:gd name="f51" fmla="*/ f19 1 f27"/>
                <a:gd name="f52" fmla="*/ f21 1 f27"/>
                <a:gd name="f53" fmla="*/ f39 1 f26"/>
                <a:gd name="f54" fmla="*/ f40 1 f27"/>
                <a:gd name="f55" fmla="*/ f41 1 f26"/>
                <a:gd name="f56" fmla="*/ f42 1 f27"/>
                <a:gd name="f57" fmla="*/ f43 1 f26"/>
                <a:gd name="f58" fmla="*/ f44 1 f27"/>
                <a:gd name="f59" fmla="*/ f45 1 f26"/>
                <a:gd name="f60" fmla="*/ f46 1 f27"/>
                <a:gd name="f61" fmla="*/ f47 1 f26"/>
                <a:gd name="f62" fmla="*/ f48 1 f27"/>
                <a:gd name="f63" fmla="*/ f49 f17 1"/>
                <a:gd name="f64" fmla="*/ f50 f17 1"/>
                <a:gd name="f65" fmla="*/ f52 f18 1"/>
                <a:gd name="f66" fmla="*/ f51 f18 1"/>
                <a:gd name="f67" fmla="*/ f53 f17 1"/>
                <a:gd name="f68" fmla="*/ f54 f18 1"/>
                <a:gd name="f69" fmla="*/ f55 f17 1"/>
                <a:gd name="f70" fmla="*/ f56 f18 1"/>
                <a:gd name="f71" fmla="*/ f57 f17 1"/>
                <a:gd name="f72" fmla="*/ f58 f18 1"/>
                <a:gd name="f73" fmla="*/ f59 f17 1"/>
                <a:gd name="f74" fmla="*/ f60 f18 1"/>
                <a:gd name="f75" fmla="*/ f61 f17 1"/>
                <a:gd name="f76" fmla="*/ f62 f18 1"/>
              </a:gdLst>
              <a:ahLst/>
              <a:cxnLst>
                <a:cxn ang="3cd4">
                  <a:pos x="hc" y="t"/>
                </a:cxn>
                <a:cxn ang="0">
                  <a:pos x="r" y="vc"/>
                </a:cxn>
                <a:cxn ang="cd4">
                  <a:pos x="hc" y="b"/>
                </a:cxn>
                <a:cxn ang="cd2">
                  <a:pos x="l" y="vc"/>
                </a:cxn>
                <a:cxn ang="f38">
                  <a:pos x="f67" y="f68"/>
                </a:cxn>
                <a:cxn ang="f38">
                  <a:pos x="f69" y="f70"/>
                </a:cxn>
                <a:cxn ang="f38">
                  <a:pos x="f71" y="f72"/>
                </a:cxn>
                <a:cxn ang="f38">
                  <a:pos x="f73" y="f74"/>
                </a:cxn>
                <a:cxn ang="f38">
                  <a:pos x="f75" y="f76"/>
                </a:cxn>
              </a:cxnLst>
              <a:rect l="f63" t="f66" r="f64" b="f65"/>
              <a:pathLst>
                <a:path w="660081" h="550544">
                  <a:moveTo>
                    <a:pt x="f8" y="f9"/>
                  </a:moveTo>
                  <a:lnTo>
                    <a:pt x="f10" y="f11"/>
                  </a:lnTo>
                  <a:lnTo>
                    <a:pt x="f12" y="f5"/>
                  </a:lnTo>
                  <a:lnTo>
                    <a:pt x="f13" y="f14"/>
                  </a:lnTo>
                  <a:lnTo>
                    <a:pt x="f5" y="f1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grpSp>
      <p:pic>
        <p:nvPicPr>
          <p:cNvPr id="8" name="Bild 7" descr="Märke kors kontur">
            <a:hlinkClick r:id="rId6" action="ppaction://hlinksldjump"/>
            <a:extLst>
              <a:ext uri="{FF2B5EF4-FFF2-40B4-BE49-F238E27FC236}">
                <a16:creationId xmlns:a16="http://schemas.microsoft.com/office/drawing/2014/main" id="{6CA585C2-10F9-811E-68C5-F9CF2067D4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1479495" y="179210"/>
            <a:ext cx="537911" cy="537911"/>
          </a:xfrm>
          <a:prstGeom prst="rect">
            <a:avLst/>
          </a:prstGeom>
        </p:spPr>
      </p:pic>
      <p:sp>
        <p:nvSpPr>
          <p:cNvPr id="6" name="Platshållare för sidfot 5">
            <a:extLst>
              <a:ext uri="{FF2B5EF4-FFF2-40B4-BE49-F238E27FC236}">
                <a16:creationId xmlns:a16="http://schemas.microsoft.com/office/drawing/2014/main" id="{527BA166-8C81-82F1-6B3F-EA5FADFA333D}"/>
              </a:ext>
            </a:extLst>
          </p:cNvPr>
          <p:cNvSpPr>
            <a:spLocks noGrp="1"/>
          </p:cNvSpPr>
          <p:nvPr>
            <p:ph type="ftr" sz="quarter" idx="11"/>
          </p:nvPr>
        </p:nvSpPr>
        <p:spPr/>
        <p:txBody>
          <a:bodyPr/>
          <a:lstStyle/>
          <a:p>
            <a:r>
              <a:rPr lang="sv-SE"/>
              <a:t>Makroekonomiska läget mars 2026</a:t>
            </a:r>
          </a:p>
        </p:txBody>
      </p:sp>
    </p:spTree>
    <p:extLst>
      <p:ext uri="{BB962C8B-B14F-4D97-AF65-F5344CB8AC3E}">
        <p14:creationId xmlns:p14="http://schemas.microsoft.com/office/powerpoint/2010/main" val="145842644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name="Slide3044">
    <p:bg>
      <p:bgPr>
        <a:solidFill>
          <a:schemeClr val="bg2">
            <a:lumMod val="90000"/>
          </a:schemeClr>
        </a:solidFill>
        <a:effectLst/>
      </p:bgPr>
    </p:bg>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DEEE169A-B35A-7305-F546-4CA978B44081}"/>
              </a:ext>
            </a:extLst>
          </p:cNvPr>
          <p:cNvSpPr>
            <a:spLocks noGrp="1"/>
          </p:cNvSpPr>
          <p:nvPr>
            <p:ph type="title"/>
          </p:nvPr>
        </p:nvSpPr>
        <p:spPr>
          <a:xfrm>
            <a:off x="636043" y="414508"/>
            <a:ext cx="10917781" cy="1378744"/>
          </a:xfrm>
        </p:spPr>
        <p:txBody>
          <a:bodyPr anchor="b">
            <a:normAutofit/>
          </a:bodyPr>
          <a:lstStyle/>
          <a:p>
            <a:r>
              <a:rPr lang="sv-SE" sz="4400" i="0" u="none" strike="noStrike" kern="1200" cap="none" spc="0" baseline="0">
                <a:solidFill>
                  <a:srgbClr val="000000"/>
                </a:solidFill>
                <a:uFillTx/>
              </a:rPr>
              <a:t>Om Innovationsföretagens makroekonomiska rapportering</a:t>
            </a:r>
            <a:endParaRPr lang="sv-SE"/>
          </a:p>
        </p:txBody>
      </p:sp>
      <p:sp>
        <p:nvSpPr>
          <p:cNvPr id="12" name="Platshållare för innehåll 11">
            <a:extLst>
              <a:ext uri="{FF2B5EF4-FFF2-40B4-BE49-F238E27FC236}">
                <a16:creationId xmlns:a16="http://schemas.microsoft.com/office/drawing/2014/main" id="{075FB5C6-E4F1-53D1-B70C-2246C8D9A757}"/>
              </a:ext>
            </a:extLst>
          </p:cNvPr>
          <p:cNvSpPr>
            <a:spLocks noGrp="1"/>
          </p:cNvSpPr>
          <p:nvPr>
            <p:ph type="body" sz="quarter" idx="13"/>
          </p:nvPr>
        </p:nvSpPr>
        <p:spPr>
          <a:xfrm>
            <a:off x="636588" y="2235709"/>
            <a:ext cx="10918117" cy="3134181"/>
          </a:xfrm>
        </p:spPr>
        <p:txBody>
          <a:bodyPr/>
          <a:lstStyle/>
          <a:p>
            <a:pPr marL="0" marR="0" lvl="0" indent="0" algn="l" defTabSz="914400" rtl="0" fontAlgn="auto" hangingPunct="1">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rPr>
              <a:t>Innovationsföretagens rapport </a:t>
            </a:r>
            <a:r>
              <a:rPr lang="sv-SE" sz="1800" b="0" i="1" u="none" strike="noStrike" kern="1200" cap="none" spc="0" baseline="0">
                <a:solidFill>
                  <a:srgbClr val="000000"/>
                </a:solidFill>
                <a:uFillTx/>
              </a:rPr>
              <a:t>Makroekonomiska läget </a:t>
            </a:r>
            <a:r>
              <a:rPr lang="sv-SE" sz="1800" b="0" i="0" u="none" strike="noStrike" kern="1200" cap="none" spc="0" baseline="0">
                <a:solidFill>
                  <a:srgbClr val="000000"/>
                </a:solidFill>
                <a:uFillTx/>
              </a:rPr>
              <a:t>tas fram fyra gånger per år och syftar till att ge en övergripande bild av konjunktur och omvärld, som komplement till Innovationsföretagens återkommande marknadsundersökningar </a:t>
            </a:r>
            <a:r>
              <a:rPr lang="sv-SE" sz="1800" b="0" i="1" u="none" strike="noStrike" kern="1200" cap="none" spc="0" baseline="0">
                <a:solidFill>
                  <a:srgbClr val="000000"/>
                </a:solidFill>
                <a:uFillTx/>
              </a:rPr>
              <a:t>Investeringssignalen, Insikt</a:t>
            </a:r>
            <a:r>
              <a:rPr lang="sv-SE" sz="1800" b="0" i="0" u="none" strike="noStrike" kern="1200" cap="none" spc="0" baseline="0">
                <a:solidFill>
                  <a:srgbClr val="000000"/>
                </a:solidFill>
                <a:uFillTx/>
              </a:rPr>
              <a:t> och </a:t>
            </a:r>
            <a:r>
              <a:rPr lang="sv-SE" sz="1800" b="0" i="1" u="none" strike="noStrike" kern="1200" cap="none" spc="0" baseline="0">
                <a:solidFill>
                  <a:srgbClr val="000000"/>
                </a:solidFill>
                <a:uFillTx/>
              </a:rPr>
              <a:t>Branschrapporten</a:t>
            </a:r>
            <a:r>
              <a:rPr lang="sv-SE" sz="1800" b="0" i="0" u="none" strike="noStrike" kern="1200" cap="none" spc="0" baseline="0">
                <a:solidFill>
                  <a:srgbClr val="000000"/>
                </a:solidFill>
                <a:uFillTx/>
              </a:rPr>
              <a:t>.</a:t>
            </a:r>
          </a:p>
          <a:p>
            <a:pPr marL="0" marR="0" lvl="0" indent="0" algn="l" defTabSz="914400" rtl="0" fontAlgn="auto" hangingPunct="1">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rPr>
              <a:t>Rapporten belyser nyckelkomponenter i makroekonomisk analys:</a:t>
            </a:r>
          </a:p>
          <a:p>
            <a:pPr marL="285750" marR="0" lvl="0" indent="-285750" algn="l" defTabSz="914400" rtl="0" fontAlgn="auto" hangingPunct="1">
              <a:spcAft>
                <a:spcPts val="0"/>
              </a:spcAft>
              <a:buSzPct val="100000"/>
              <a:buFont typeface="Arial" pitchFamily="34"/>
              <a:buChar char="•"/>
              <a:tabLst/>
              <a:defRPr sz="1800" b="0" i="0" u="none" strike="noStrike" kern="0" cap="none" spc="0" baseline="0">
                <a:solidFill>
                  <a:srgbClr val="000000"/>
                </a:solidFill>
                <a:uFillTx/>
              </a:defRPr>
            </a:pPr>
            <a:r>
              <a:rPr lang="sv-SE" sz="1800" b="0" i="0" u="none" strike="noStrike" kern="1200" cap="none" spc="0" baseline="0">
                <a:solidFill>
                  <a:srgbClr val="000000"/>
                </a:solidFill>
                <a:uFillTx/>
              </a:rPr>
              <a:t>Ekonomisk tillväxt: Analys av BNP (bruttonationalprodukt) och andra indikatorer för att mäta hur ekonomin växer över tid.</a:t>
            </a:r>
          </a:p>
          <a:p>
            <a:pPr marL="285750" marR="0" lvl="0" indent="-285750" algn="l" defTabSz="914400" rtl="0" fontAlgn="auto" hangingPunct="1">
              <a:spcAft>
                <a:spcPts val="0"/>
              </a:spcAft>
              <a:buSzPct val="100000"/>
              <a:buFont typeface="Arial" pitchFamily="34"/>
              <a:buChar char="•"/>
              <a:tabLst/>
              <a:defRPr sz="1800" b="0" i="0" u="none" strike="noStrike" kern="0" cap="none" spc="0" baseline="0">
                <a:solidFill>
                  <a:srgbClr val="000000"/>
                </a:solidFill>
                <a:uFillTx/>
              </a:defRPr>
            </a:pPr>
            <a:r>
              <a:rPr lang="sv-SE" sz="1800" b="0" i="0" u="none" strike="noStrike" kern="1200" cap="none" spc="0" baseline="0">
                <a:solidFill>
                  <a:srgbClr val="000000"/>
                </a:solidFill>
                <a:uFillTx/>
              </a:rPr>
              <a:t>Arbetsmarknad: Utvärdering av arbetslöshet, sysselsättningsgrad och arbetskraftsdeltagande för att visa ekonomins förutsättningar att skapa jobb. Även varselstatistiken kan ses som temperaturmätare.</a:t>
            </a:r>
          </a:p>
          <a:p>
            <a:pPr marL="285750" marR="0" lvl="0" indent="-285750" algn="l" defTabSz="914400" rtl="0" fontAlgn="auto" hangingPunct="1">
              <a:spcAft>
                <a:spcPts val="0"/>
              </a:spcAft>
              <a:buSzPct val="100000"/>
              <a:buFont typeface="Arial" pitchFamily="34"/>
              <a:buChar char="•"/>
              <a:tabLst/>
              <a:defRPr sz="1800" b="0" i="0" u="none" strike="noStrike" kern="0" cap="none" spc="0" baseline="0">
                <a:solidFill>
                  <a:srgbClr val="000000"/>
                </a:solidFill>
                <a:uFillTx/>
              </a:defRPr>
            </a:pPr>
            <a:r>
              <a:rPr lang="sv-SE" sz="1800" b="0" i="0" u="none" strike="noStrike" kern="1200" cap="none" spc="0" baseline="0">
                <a:solidFill>
                  <a:srgbClr val="000000"/>
                </a:solidFill>
                <a:uFillTx/>
              </a:rPr>
              <a:t>Inflation: Granskning av prisnivåförändringar via KPIF, för att bedöma köpkraft och stabilitet i ekonomin.</a:t>
            </a:r>
          </a:p>
          <a:p>
            <a:pPr marL="0" marR="0" lvl="0" indent="0" algn="l" defTabSz="914400" rtl="0" fontAlgn="auto" hangingPunct="1">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rPr>
              <a:t>Rapporten är en enkel sammanställning med en kortare analys av statistik och undersökningar av prognosinstitut och centrala nationella aktörer inom svensk ekonomi.</a:t>
            </a:r>
            <a:endParaRPr lang="sv-SE" sz="1800" b="0" i="0" u="none" strike="noStrike" kern="1200" cap="none" spc="0" baseline="0">
              <a:solidFill>
                <a:srgbClr val="FFFFFF"/>
              </a:solidFill>
              <a:uFillTx/>
            </a:endParaRPr>
          </a:p>
        </p:txBody>
      </p:sp>
      <p:pic>
        <p:nvPicPr>
          <p:cNvPr id="8" name="Bild 7" descr="Märke kors kontur">
            <a:hlinkClick r:id="rId3" action="ppaction://hlinksldjump"/>
            <a:extLst>
              <a:ext uri="{FF2B5EF4-FFF2-40B4-BE49-F238E27FC236}">
                <a16:creationId xmlns:a16="http://schemas.microsoft.com/office/drawing/2014/main" id="{04FD7B0B-4DDB-2343-C3EF-6B80BAF6C46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3" name="Platshållare för sidfot 2">
            <a:extLst>
              <a:ext uri="{FF2B5EF4-FFF2-40B4-BE49-F238E27FC236}">
                <a16:creationId xmlns:a16="http://schemas.microsoft.com/office/drawing/2014/main" id="{6742A25C-8EA7-2135-C1CA-5D62ED1AC969}"/>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name="Slide3018">
    <p:bg>
      <p:bgPr>
        <a:solidFill>
          <a:schemeClr val="bg1">
            <a:lumMod val="9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70F02E1-5ACB-9176-2F0D-CB3011FEF1B5}"/>
              </a:ext>
            </a:extLst>
          </p:cNvPr>
          <p:cNvSpPr>
            <a:spLocks noChangeAspect="1"/>
          </p:cNvSpPr>
          <p:nvPr/>
        </p:nvSpPr>
        <p:spPr>
          <a:xfrm>
            <a:off x="6114485" y="959544"/>
            <a:ext cx="5440220" cy="5450400"/>
          </a:xfrm>
          <a:prstGeom prst="rect">
            <a:avLst/>
          </a:prstGeom>
          <a:solidFill>
            <a:srgbClr val="FBFB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Content Placeholder 4">
            <a:extLst>
              <a:ext uri="{FF2B5EF4-FFF2-40B4-BE49-F238E27FC236}">
                <a16:creationId xmlns:a16="http://schemas.microsoft.com/office/drawing/2014/main" id="{9C778FF4-0DE6-A8AE-3622-2376E4B87A83}"/>
              </a:ext>
            </a:extLst>
          </p:cNvPr>
          <p:cNvSpPr txBox="1">
            <a:spLocks noGrp="1"/>
          </p:cNvSpPr>
          <p:nvPr>
            <p:ph type="body" sz="quarter" idx="15"/>
          </p:nvPr>
        </p:nvSpPr>
        <p:spPr>
          <a:xfrm>
            <a:off x="212651" y="1383593"/>
            <a:ext cx="5811258" cy="3880456"/>
          </a:xfrm>
        </p:spPr>
        <p:txBody>
          <a:bodyPr>
            <a:noAutofit/>
          </a:bodyPr>
          <a:lstStyle/>
          <a:p>
            <a:pPr>
              <a:lnSpc>
                <a:spcPct val="100000"/>
              </a:lnSpc>
              <a:spcBef>
                <a:spcPts val="0"/>
              </a:spcBef>
              <a:spcAft>
                <a:spcPts val="600"/>
              </a:spcAft>
            </a:pPr>
            <a:r>
              <a:rPr lang="sv-SE" sz="1600" b="1"/>
              <a:t>1. Försvagat läge i industrin drar ned helheten</a:t>
            </a:r>
          </a:p>
          <a:p>
            <a:pPr marL="285750" indent="-285750">
              <a:lnSpc>
                <a:spcPct val="100000"/>
              </a:lnSpc>
              <a:spcBef>
                <a:spcPts val="0"/>
              </a:spcBef>
              <a:spcAft>
                <a:spcPts val="600"/>
              </a:spcAft>
              <a:buFont typeface="Arial" panose="020B0604020202020204" pitchFamily="34" charset="0"/>
              <a:buChar char="•"/>
            </a:pPr>
            <a:r>
              <a:rPr lang="sv-SE" sz="1600"/>
              <a:t>Barometerindikatorn sjunker till normal nivå</a:t>
            </a:r>
          </a:p>
          <a:p>
            <a:pPr marL="285750" indent="-285750">
              <a:lnSpc>
                <a:spcPct val="100000"/>
              </a:lnSpc>
              <a:spcBef>
                <a:spcPts val="0"/>
              </a:spcBef>
              <a:spcAft>
                <a:spcPts val="600"/>
              </a:spcAft>
              <a:buFont typeface="Arial" panose="020B0604020202020204" pitchFamily="34" charset="0"/>
              <a:buChar char="•"/>
            </a:pPr>
            <a:r>
              <a:rPr lang="sv-SE" sz="1600"/>
              <a:t>Nedgången drivs främst av svagare stämningsläge i tillverkningsindustrin</a:t>
            </a:r>
          </a:p>
          <a:p>
            <a:pPr>
              <a:lnSpc>
                <a:spcPct val="100000"/>
              </a:lnSpc>
              <a:spcBef>
                <a:spcPts val="0"/>
              </a:spcBef>
              <a:spcAft>
                <a:spcPts val="600"/>
              </a:spcAft>
            </a:pPr>
            <a:r>
              <a:rPr lang="sv-SE" sz="1600" b="1"/>
              <a:t>2. Dämpad utveckling i handel och tjänster</a:t>
            </a:r>
          </a:p>
          <a:p>
            <a:pPr marL="285750" indent="-285750">
              <a:lnSpc>
                <a:spcPct val="100000"/>
              </a:lnSpc>
              <a:spcBef>
                <a:spcPts val="0"/>
              </a:spcBef>
              <a:spcAft>
                <a:spcPts val="600"/>
              </a:spcAft>
              <a:buFont typeface="Arial" panose="020B0604020202020204" pitchFamily="34" charset="0"/>
              <a:buChar char="•"/>
            </a:pPr>
            <a:r>
              <a:rPr lang="sv-SE" sz="1600"/>
              <a:t>Lägre försäljning och efterfrågan senaste månaderna</a:t>
            </a:r>
          </a:p>
          <a:p>
            <a:pPr marL="285750" indent="-285750">
              <a:lnSpc>
                <a:spcPct val="100000"/>
              </a:lnSpc>
              <a:spcBef>
                <a:spcPts val="0"/>
              </a:spcBef>
              <a:spcAft>
                <a:spcPts val="600"/>
              </a:spcAft>
              <a:buFont typeface="Arial" panose="020B0604020202020204" pitchFamily="34" charset="0"/>
              <a:buChar char="•"/>
            </a:pPr>
            <a:r>
              <a:rPr lang="sv-SE" sz="1600"/>
              <a:t>Men viss framtidstro: Förväntningar framåt är mer positiva och motverkar nedgången</a:t>
            </a:r>
          </a:p>
          <a:p>
            <a:pPr>
              <a:lnSpc>
                <a:spcPct val="100000"/>
              </a:lnSpc>
              <a:spcBef>
                <a:spcPts val="0"/>
              </a:spcBef>
              <a:spcAft>
                <a:spcPts val="600"/>
              </a:spcAft>
            </a:pPr>
            <a:r>
              <a:rPr lang="sv-SE" sz="1600" b="1"/>
              <a:t>3. Bygg och hushåll visar viss förbättring</a:t>
            </a:r>
          </a:p>
          <a:p>
            <a:pPr marL="285750" indent="-285750">
              <a:lnSpc>
                <a:spcPct val="100000"/>
              </a:lnSpc>
              <a:spcBef>
                <a:spcPts val="0"/>
              </a:spcBef>
              <a:spcAft>
                <a:spcPts val="600"/>
              </a:spcAft>
              <a:buFont typeface="Arial" panose="020B0604020202020204" pitchFamily="34" charset="0"/>
              <a:buChar char="•"/>
            </a:pPr>
            <a:r>
              <a:rPr lang="sv-SE" sz="1600"/>
              <a:t>Bygg stärks av bättre anställningsplaner</a:t>
            </a:r>
          </a:p>
          <a:p>
            <a:pPr marL="285750" indent="-285750">
              <a:lnSpc>
                <a:spcPct val="100000"/>
              </a:lnSpc>
              <a:spcBef>
                <a:spcPts val="0"/>
              </a:spcBef>
              <a:spcAft>
                <a:spcPts val="600"/>
              </a:spcAft>
              <a:buFont typeface="Arial" panose="020B0604020202020204" pitchFamily="34" charset="0"/>
              <a:buChar char="•"/>
            </a:pPr>
            <a:r>
              <a:rPr lang="sv-SE" sz="1600"/>
              <a:t>Hushållen mer optimistiska, men fortfarande under normalt läge</a:t>
            </a:r>
          </a:p>
          <a:p>
            <a:pPr>
              <a:lnSpc>
                <a:spcPct val="100000"/>
              </a:lnSpc>
              <a:spcBef>
                <a:spcPts val="0"/>
              </a:spcBef>
              <a:spcAft>
                <a:spcPts val="600"/>
              </a:spcAft>
            </a:pPr>
            <a:r>
              <a:rPr lang="sv-SE" sz="1600" b="1"/>
              <a:t>4. Prisförväntningar stabila – undantag dagligvaruhandel</a:t>
            </a:r>
          </a:p>
          <a:p>
            <a:pPr marL="285750" indent="-285750">
              <a:lnSpc>
                <a:spcPct val="100000"/>
              </a:lnSpc>
              <a:spcBef>
                <a:spcPts val="0"/>
              </a:spcBef>
              <a:spcAft>
                <a:spcPts val="600"/>
              </a:spcAft>
              <a:buFont typeface="Arial" panose="020B0604020202020204" pitchFamily="34" charset="0"/>
              <a:buChar char="•"/>
            </a:pPr>
            <a:r>
              <a:rPr lang="sv-SE" sz="1600"/>
              <a:t>Företag förväntar sig i normal utsträckning prisökningar</a:t>
            </a:r>
          </a:p>
          <a:p>
            <a:pPr marL="285750" indent="-285750">
              <a:lnSpc>
                <a:spcPct val="100000"/>
              </a:lnSpc>
              <a:spcBef>
                <a:spcPts val="0"/>
              </a:spcBef>
              <a:spcAft>
                <a:spcPts val="600"/>
              </a:spcAft>
              <a:buFont typeface="Arial" panose="020B0604020202020204" pitchFamily="34" charset="0"/>
              <a:buChar char="•"/>
            </a:pPr>
            <a:r>
              <a:rPr lang="sv-SE" sz="1600"/>
              <a:t>Dagligvaruhandeln sticker ut med förväntningar om prissänkningar</a:t>
            </a:r>
          </a:p>
        </p:txBody>
      </p:sp>
      <p:sp>
        <p:nvSpPr>
          <p:cNvPr id="11" name="Rubrik 10">
            <a:extLst>
              <a:ext uri="{FF2B5EF4-FFF2-40B4-BE49-F238E27FC236}">
                <a16:creationId xmlns:a16="http://schemas.microsoft.com/office/drawing/2014/main" id="{4FD836C4-81FB-439F-E6FB-E5A1DA9FA11E}"/>
              </a:ext>
            </a:extLst>
          </p:cNvPr>
          <p:cNvSpPr>
            <a:spLocks noGrp="1"/>
          </p:cNvSpPr>
          <p:nvPr>
            <p:ph type="title"/>
          </p:nvPr>
        </p:nvSpPr>
        <p:spPr>
          <a:xfrm>
            <a:off x="637295" y="273926"/>
            <a:ext cx="4878000" cy="886390"/>
          </a:xfrm>
        </p:spPr>
        <p:txBody>
          <a:bodyPr anchor="b"/>
          <a:lstStyle/>
          <a:p>
            <a:r>
              <a:rPr lang="sv-SE" sz="3200" b="0">
                <a:latin typeface="+mj-lt"/>
              </a:rPr>
              <a:t>Ekonomisk tillväxt</a:t>
            </a:r>
            <a:endParaRPr lang="sv-SE"/>
          </a:p>
        </p:txBody>
      </p:sp>
      <p:sp>
        <p:nvSpPr>
          <p:cNvPr id="15" name="textruta 7">
            <a:extLst>
              <a:ext uri="{FF2B5EF4-FFF2-40B4-BE49-F238E27FC236}">
                <a16:creationId xmlns:a16="http://schemas.microsoft.com/office/drawing/2014/main" id="{CA3B0D3D-E296-AAFB-7618-2D311A89AE62}"/>
              </a:ext>
            </a:extLst>
          </p:cNvPr>
          <p:cNvSpPr txBox="1"/>
          <p:nvPr/>
        </p:nvSpPr>
        <p:spPr>
          <a:xfrm>
            <a:off x="6313068" y="5088660"/>
            <a:ext cx="5043054" cy="1107996"/>
          </a:xfrm>
          <a:prstGeom prst="rect">
            <a:avLst/>
          </a:prstGeom>
          <a:noFill/>
          <a:ln>
            <a:noFill/>
          </a:ln>
        </p:spPr>
        <p:txBody>
          <a:bodyPr vert="horz" wrap="square" lIns="91440" tIns="45720" rIns="91440" bIns="45720" anchor="t"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100" b="0" i="0" u="none" strike="noStrike" kern="1200" cap="none" spc="0" baseline="0">
                <a:solidFill>
                  <a:srgbClr val="000000"/>
                </a:solidFill>
                <a:uFillTx/>
              </a:rPr>
              <a:t>Källor: Svenskt Näringsliv (20260305), Statskontoret (20251118), Konjunkturinstitutet (20251219), Regeringen (20260311), Riksbanken (20251218), SEB (202601), Nordea (20260121) och LO (20251210) (Prognosdatum).</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100" b="0" i="0" u="none" strike="noStrike" kern="1200" cap="none" spc="0" baseline="0">
              <a:solidFill>
                <a:srgbClr val="000000"/>
              </a:solidFill>
              <a:uFillTx/>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100" b="0" i="0" u="none" strike="noStrike" kern="1200" cap="none" spc="0" baseline="0">
                <a:solidFill>
                  <a:srgbClr val="000000"/>
                </a:solidFill>
                <a:uFillTx/>
              </a:rPr>
              <a:t>Not: Kalenderkorrigerad</a:t>
            </a:r>
            <a:endParaRPr lang="sv-SE" sz="1600" b="0" i="0" u="none" strike="noStrike" kern="1200" cap="none" spc="0" baseline="0">
              <a:solidFill>
                <a:srgbClr val="000000"/>
              </a:solidFill>
              <a:uFillTx/>
            </a:endParaRPr>
          </a:p>
        </p:txBody>
      </p:sp>
      <p:pic>
        <p:nvPicPr>
          <p:cNvPr id="2" name="Bild 1" descr="Märke kors kontur">
            <a:hlinkClick r:id="rId3" action="ppaction://hlinksldjump"/>
            <a:extLst>
              <a:ext uri="{FF2B5EF4-FFF2-40B4-BE49-F238E27FC236}">
                <a16:creationId xmlns:a16="http://schemas.microsoft.com/office/drawing/2014/main" id="{713027D1-7AE3-7C1C-CD32-C8A0ADA560A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10" name="Rektangel 9">
            <a:extLst>
              <a:ext uri="{FF2B5EF4-FFF2-40B4-BE49-F238E27FC236}">
                <a16:creationId xmlns:a16="http://schemas.microsoft.com/office/drawing/2014/main" id="{8A61704F-BA25-E1EA-BF4E-DA8997075C0E}"/>
              </a:ext>
            </a:extLst>
          </p:cNvPr>
          <p:cNvSpPr/>
          <p:nvPr/>
        </p:nvSpPr>
        <p:spPr>
          <a:xfrm>
            <a:off x="6861878" y="2166180"/>
            <a:ext cx="4083490" cy="1692588"/>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sp>
        <p:nvSpPr>
          <p:cNvPr id="18" name="textruta 17">
            <a:extLst>
              <a:ext uri="{FF2B5EF4-FFF2-40B4-BE49-F238E27FC236}">
                <a16:creationId xmlns:a16="http://schemas.microsoft.com/office/drawing/2014/main" id="{2FA8DE3F-DA3F-1988-608D-859B49D84704}"/>
              </a:ext>
            </a:extLst>
          </p:cNvPr>
          <p:cNvSpPr txBox="1"/>
          <p:nvPr/>
        </p:nvSpPr>
        <p:spPr>
          <a:xfrm>
            <a:off x="6647687" y="1409494"/>
            <a:ext cx="4048665" cy="307777"/>
          </a:xfrm>
          <a:prstGeom prst="rect">
            <a:avLst/>
          </a:prstGeom>
          <a:noFill/>
        </p:spPr>
        <p:txBody>
          <a:bodyPr wrap="square" lIns="0" tIns="0" rIns="0" bIns="0" rtlCol="0">
            <a:spAutoFit/>
          </a:bodyPr>
          <a:lstStyle/>
          <a:p>
            <a:pPr algn="l"/>
            <a:r>
              <a:rPr lang="sv-SE" sz="2000">
                <a:cs typeface="Arial" panose="020B0604020202020204" pitchFamily="34" charset="0"/>
              </a:rPr>
              <a:t>BNP-prognos, årlig tillväxt</a:t>
            </a:r>
          </a:p>
        </p:txBody>
      </p:sp>
      <p:graphicFrame>
        <p:nvGraphicFramePr>
          <p:cNvPr id="19" name="Diagram 18">
            <a:extLst>
              <a:ext uri="{FF2B5EF4-FFF2-40B4-BE49-F238E27FC236}">
                <a16:creationId xmlns:a16="http://schemas.microsoft.com/office/drawing/2014/main" id="{EDE33976-F3FE-67A5-1D6C-DAE6DA15E618}"/>
              </a:ext>
            </a:extLst>
          </p:cNvPr>
          <p:cNvGraphicFramePr>
            <a:graphicFrameLocks/>
          </p:cNvGraphicFramePr>
          <p:nvPr>
            <p:extLst>
              <p:ext uri="{D42A27DB-BD31-4B8C-83A1-F6EECF244321}">
                <p14:modId xmlns:p14="http://schemas.microsoft.com/office/powerpoint/2010/main" val="4113837316"/>
              </p:ext>
            </p:extLst>
          </p:nvPr>
        </p:nvGraphicFramePr>
        <p:xfrm>
          <a:off x="6503307" y="2042736"/>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5" name="Platshållare för sidfot 4">
            <a:extLst>
              <a:ext uri="{FF2B5EF4-FFF2-40B4-BE49-F238E27FC236}">
                <a16:creationId xmlns:a16="http://schemas.microsoft.com/office/drawing/2014/main" id="{D54199BA-B6D2-3342-86CD-2438AF40A294}"/>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name="Slide3050">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A37D44F-C97A-7603-60FF-9CBE18AE0CA8}"/>
              </a:ext>
            </a:extLst>
          </p:cNvPr>
          <p:cNvSpPr txBox="1">
            <a:spLocks noGrp="1"/>
          </p:cNvSpPr>
          <p:nvPr>
            <p:ph type="body" sz="quarter" idx="15"/>
          </p:nvPr>
        </p:nvSpPr>
        <p:spPr>
          <a:xfrm>
            <a:off x="453165" y="1519541"/>
            <a:ext cx="4650568" cy="4095497"/>
          </a:xfrm>
        </p:spPr>
        <p:txBody>
          <a:bodyPr>
            <a:noAutofit/>
          </a:bodyPr>
          <a:lstStyle/>
          <a:p>
            <a:pPr marL="0" lvl="0" indent="0">
              <a:spcBef>
                <a:spcPts val="1200"/>
              </a:spcBef>
              <a:buNone/>
            </a:pPr>
            <a:r>
              <a:rPr lang="sv-SE" sz="1200" b="1"/>
              <a:t>Tjänstesektorn:</a:t>
            </a:r>
          </a:p>
          <a:p>
            <a:pPr marL="285750" lvl="0" indent="-285750">
              <a:spcBef>
                <a:spcPts val="1200"/>
              </a:spcBef>
              <a:buFont typeface="Arial" panose="020B0604020202020204" pitchFamily="34" charset="0"/>
              <a:buChar char="•"/>
            </a:pPr>
            <a:r>
              <a:rPr lang="sv-SE" sz="1200"/>
              <a:t>Tydlig uppgång i produktion och efterfrågan.</a:t>
            </a:r>
          </a:p>
          <a:p>
            <a:pPr marL="646113" lvl="1" indent="-285750">
              <a:spcBef>
                <a:spcPts val="600"/>
              </a:spcBef>
            </a:pPr>
            <a:r>
              <a:rPr lang="sv-SE" sz="1200"/>
              <a:t>Tjänsteproduktionen växer igen (ca +3,3 %) och drivs av hushållskonsumtion och efterfrågan på företagstjänster.</a:t>
            </a:r>
          </a:p>
          <a:p>
            <a:pPr marL="285750" lvl="0" indent="-285750">
              <a:spcBef>
                <a:spcPts val="1200"/>
              </a:spcBef>
              <a:buFont typeface="Arial" panose="020B0604020202020204" pitchFamily="34" charset="0"/>
              <a:buChar char="•"/>
            </a:pPr>
            <a:r>
              <a:rPr lang="sv-SE" sz="1200"/>
              <a:t>Jobbtillväxt och stark arbetsmarknad.</a:t>
            </a:r>
          </a:p>
          <a:p>
            <a:pPr marL="646113" lvl="1" indent="-285750">
              <a:spcBef>
                <a:spcPts val="600"/>
              </a:spcBef>
            </a:pPr>
            <a:r>
              <a:rPr lang="sv-SE" sz="1200"/>
              <a:t>Sysselsättningen ökar och tjänstesektorn står för hela nettotillskottet av jobb i näringslivet.</a:t>
            </a:r>
          </a:p>
          <a:p>
            <a:pPr lvl="0">
              <a:spcBef>
                <a:spcPts val="1200"/>
              </a:spcBef>
            </a:pPr>
            <a:r>
              <a:rPr lang="sv-SE" sz="1200" b="1"/>
              <a:t>Industrin och bygg:</a:t>
            </a:r>
          </a:p>
          <a:p>
            <a:pPr marL="285750" lvl="0" indent="-285750">
              <a:spcBef>
                <a:spcPts val="1200"/>
              </a:spcBef>
              <a:buFont typeface="Arial" panose="020B0604020202020204" pitchFamily="34" charset="0"/>
              <a:buChar char="•"/>
            </a:pPr>
            <a:r>
              <a:rPr lang="sv-SE" sz="1200"/>
              <a:t>Fortsatt svag men förbättrande efterfrågan från industrin.</a:t>
            </a:r>
          </a:p>
          <a:p>
            <a:pPr marL="646113" lvl="1" indent="-285750">
              <a:spcBef>
                <a:spcPts val="600"/>
              </a:spcBef>
            </a:pPr>
            <a:r>
              <a:rPr lang="sv-SE" sz="1200"/>
              <a:t>Industrin har varit svag, men ökad aktivitet börjar nu ge högre efterfrågan på tjänster, t.ex. bemanning och företagstjänster.</a:t>
            </a:r>
          </a:p>
          <a:p>
            <a:pPr marL="285750" lvl="0" indent="-285750">
              <a:spcBef>
                <a:spcPts val="1200"/>
              </a:spcBef>
              <a:buFont typeface="Arial" panose="020B0604020202020204" pitchFamily="34" charset="0"/>
              <a:buChar char="•"/>
            </a:pPr>
            <a:r>
              <a:rPr lang="sv-SE" sz="1200"/>
              <a:t>Byggsektorn fortsatt svag – men botten kan vara passerad.</a:t>
            </a:r>
          </a:p>
          <a:p>
            <a:pPr marL="646113" lvl="1" indent="-285750">
              <a:spcBef>
                <a:spcPts val="600"/>
              </a:spcBef>
            </a:pPr>
            <a:r>
              <a:rPr lang="sv-SE" sz="1200"/>
              <a:t>Låg byggaktivitet har tidigare hållit tillbaka tjänstesektorn, men vissa tecken på stabilisering och återhämtning syns.</a:t>
            </a:r>
          </a:p>
        </p:txBody>
      </p:sp>
      <p:sp>
        <p:nvSpPr>
          <p:cNvPr id="2" name="Title 3">
            <a:extLst>
              <a:ext uri="{FF2B5EF4-FFF2-40B4-BE49-F238E27FC236}">
                <a16:creationId xmlns:a16="http://schemas.microsoft.com/office/drawing/2014/main" id="{7920B7AD-C756-2B11-EF33-6E9808900670}"/>
              </a:ext>
            </a:extLst>
          </p:cNvPr>
          <p:cNvSpPr txBox="1">
            <a:spLocks noGrp="1"/>
          </p:cNvSpPr>
          <p:nvPr>
            <p:ph type="title"/>
          </p:nvPr>
        </p:nvSpPr>
        <p:spPr>
          <a:xfrm>
            <a:off x="636044" y="527618"/>
            <a:ext cx="3578226" cy="886390"/>
          </a:xfrm>
          <a:prstGeom prst="rect">
            <a:avLst/>
          </a:prstGeom>
          <a:noFill/>
          <a:ln>
            <a:noFill/>
          </a:ln>
        </p:spPr>
        <p:txBody>
          <a:bodyPr vert="horz" wrap="square" lIns="0" tIns="0" rIns="0" bIns="0" anchor="b" anchorCtr="0" compatLnSpc="1">
            <a:normAutofit/>
          </a:bodyPr>
          <a:lstStyle/>
          <a:p>
            <a:pPr lvl="0"/>
            <a:r>
              <a:rPr lang="sv-SE" sz="3200" b="0"/>
              <a:t>Ekonomisk tillväxt</a:t>
            </a:r>
          </a:p>
        </p:txBody>
      </p:sp>
      <p:grpSp>
        <p:nvGrpSpPr>
          <p:cNvPr id="14" name="Grupp 13">
            <a:extLst>
              <a:ext uri="{FF2B5EF4-FFF2-40B4-BE49-F238E27FC236}">
                <a16:creationId xmlns:a16="http://schemas.microsoft.com/office/drawing/2014/main" id="{25E41309-31DA-9F30-51C3-0599B1BC5400}"/>
              </a:ext>
            </a:extLst>
          </p:cNvPr>
          <p:cNvGrpSpPr/>
          <p:nvPr/>
        </p:nvGrpSpPr>
        <p:grpSpPr>
          <a:xfrm>
            <a:off x="6143625" y="958883"/>
            <a:ext cx="5400000" cy="4957763"/>
            <a:chOff x="6107299" y="983898"/>
            <a:chExt cx="5400000" cy="4957763"/>
          </a:xfrm>
        </p:grpSpPr>
        <p:sp>
          <p:nvSpPr>
            <p:cNvPr id="15" name="Rektangel 14">
              <a:extLst>
                <a:ext uri="{FF2B5EF4-FFF2-40B4-BE49-F238E27FC236}">
                  <a16:creationId xmlns:a16="http://schemas.microsoft.com/office/drawing/2014/main" id="{CAE739C4-3E21-E1F7-CA8B-975827502B61}"/>
                </a:ext>
              </a:extLst>
            </p:cNvPr>
            <p:cNvSpPr>
              <a:spLocks noChangeAspect="1"/>
            </p:cNvSpPr>
            <p:nvPr/>
          </p:nvSpPr>
          <p:spPr>
            <a:xfrm>
              <a:off x="6107299" y="983898"/>
              <a:ext cx="5400000" cy="49577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7">
              <a:extLst>
                <a:ext uri="{FF2B5EF4-FFF2-40B4-BE49-F238E27FC236}">
                  <a16:creationId xmlns:a16="http://schemas.microsoft.com/office/drawing/2014/main" id="{7ED43236-7CB5-F0B5-763B-1E880A29F192}"/>
                </a:ext>
              </a:extLst>
            </p:cNvPr>
            <p:cNvSpPr txBox="1"/>
            <p:nvPr/>
          </p:nvSpPr>
          <p:spPr>
            <a:xfrm>
              <a:off x="6263706" y="5423791"/>
              <a:ext cx="5043054" cy="3385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rPr>
                <a:t>Källa: Almega, Konjunkturinstitutet, SCB, </a:t>
              </a:r>
              <a:r>
                <a:rPr lang="sv-SE" sz="1600" b="0" i="0" u="none" strike="noStrike" kern="1200" cap="none" spc="0" baseline="0" err="1">
                  <a:solidFill>
                    <a:srgbClr val="000000"/>
                  </a:solidFill>
                  <a:uFillTx/>
                </a:rPr>
                <a:t>Macrobond</a:t>
              </a:r>
              <a:r>
                <a:rPr lang="sv-SE" sz="1600" b="0" i="0" u="none" strike="noStrike" kern="1200" cap="none" spc="0" baseline="0">
                  <a:solidFill>
                    <a:srgbClr val="000000"/>
                  </a:solidFill>
                  <a:uFillTx/>
                </a:rPr>
                <a:t>.</a:t>
              </a:r>
            </a:p>
          </p:txBody>
        </p:sp>
        <p:sp>
          <p:nvSpPr>
            <p:cNvPr id="18" name="textruta 8">
              <a:extLst>
                <a:ext uri="{FF2B5EF4-FFF2-40B4-BE49-F238E27FC236}">
                  <a16:creationId xmlns:a16="http://schemas.microsoft.com/office/drawing/2014/main" id="{5EE93C75-8715-9413-14ED-1763AE53C446}"/>
                </a:ext>
              </a:extLst>
            </p:cNvPr>
            <p:cNvSpPr txBox="1"/>
            <p:nvPr/>
          </p:nvSpPr>
          <p:spPr>
            <a:xfrm>
              <a:off x="6240155" y="1359890"/>
              <a:ext cx="5140034" cy="36933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i="0" u="none" strike="noStrike" kern="1200" cap="none" spc="0" baseline="0">
                  <a:solidFill>
                    <a:srgbClr val="000000"/>
                  </a:solidFill>
                  <a:uFillTx/>
                  <a:latin typeface="+mj-lt"/>
                </a:rPr>
                <a:t>Första kvartalet 2010 till första kvartalet 2026</a:t>
              </a:r>
            </a:p>
          </p:txBody>
        </p:sp>
      </p:grpSp>
      <p:pic>
        <p:nvPicPr>
          <p:cNvPr id="4" name="Bild 3" descr="Märke kors kontur">
            <a:hlinkClick r:id="rId3" action="ppaction://hlinksldjump"/>
            <a:extLst>
              <a:ext uri="{FF2B5EF4-FFF2-40B4-BE49-F238E27FC236}">
                <a16:creationId xmlns:a16="http://schemas.microsoft.com/office/drawing/2014/main" id="{E1E0DEAF-05EF-D52C-2F06-48C602BCF96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6" name="textruta 5">
            <a:extLst>
              <a:ext uri="{FF2B5EF4-FFF2-40B4-BE49-F238E27FC236}">
                <a16:creationId xmlns:a16="http://schemas.microsoft.com/office/drawing/2014/main" id="{F8B69B08-A481-5634-6DD3-B4FED340F08E}"/>
              </a:ext>
            </a:extLst>
          </p:cNvPr>
          <p:cNvSpPr txBox="1"/>
          <p:nvPr/>
        </p:nvSpPr>
        <p:spPr>
          <a:xfrm>
            <a:off x="6645849" y="2931772"/>
            <a:ext cx="4284921" cy="461665"/>
          </a:xfrm>
          <a:prstGeom prst="rect">
            <a:avLst/>
          </a:prstGeom>
          <a:solidFill>
            <a:srgbClr val="FFC000"/>
          </a:solidFill>
        </p:spPr>
        <p:txBody>
          <a:bodyPr wrap="square" lIns="0" tIns="0" rIns="0" bIns="0" rtlCol="0">
            <a:spAutoFit/>
          </a:bodyPr>
          <a:lstStyle/>
          <a:p>
            <a:pPr algn="ctr"/>
            <a:r>
              <a:rPr lang="sv-SE" sz="1500">
                <a:cs typeface="Arial" panose="020B0604020202020204" pitchFamily="34" charset="0"/>
              </a:rPr>
              <a:t>Almegas </a:t>
            </a:r>
          </a:p>
          <a:p>
            <a:pPr algn="ctr"/>
            <a:r>
              <a:rPr lang="sv-SE" sz="1500">
                <a:cs typeface="Arial" panose="020B0604020202020204" pitchFamily="34" charset="0"/>
              </a:rPr>
              <a:t>Tjänsteindikatorn</a:t>
            </a:r>
          </a:p>
        </p:txBody>
      </p:sp>
      <p:pic>
        <p:nvPicPr>
          <p:cNvPr id="11" name="Bildobjekt 10">
            <a:extLst>
              <a:ext uri="{FF2B5EF4-FFF2-40B4-BE49-F238E27FC236}">
                <a16:creationId xmlns:a16="http://schemas.microsoft.com/office/drawing/2014/main" id="{60FB1147-348A-5133-1ECA-058307567704}"/>
              </a:ext>
            </a:extLst>
          </p:cNvPr>
          <p:cNvPicPr>
            <a:picLocks noChangeAspect="1"/>
          </p:cNvPicPr>
          <p:nvPr/>
        </p:nvPicPr>
        <p:blipFill>
          <a:blip r:embed="rId5"/>
          <a:stretch>
            <a:fillRect/>
          </a:stretch>
        </p:blipFill>
        <p:spPr>
          <a:xfrm>
            <a:off x="6276481" y="4636795"/>
            <a:ext cx="2760938" cy="382196"/>
          </a:xfrm>
          <a:prstGeom prst="rect">
            <a:avLst/>
          </a:prstGeom>
        </p:spPr>
      </p:pic>
      <p:pic>
        <p:nvPicPr>
          <p:cNvPr id="12" name="Bildobjekt 11" descr="En bild som visar text, Graf, linje, Teckensnitt&#10;&#10;AI-genererat innehåll kan vara felaktigt.">
            <a:extLst>
              <a:ext uri="{FF2B5EF4-FFF2-40B4-BE49-F238E27FC236}">
                <a16:creationId xmlns:a16="http://schemas.microsoft.com/office/drawing/2014/main" id="{CEA92C92-2DDF-77BE-220D-F25396F7E572}"/>
              </a:ext>
            </a:extLst>
          </p:cNvPr>
          <p:cNvPicPr>
            <a:picLocks noChangeAspect="1"/>
          </p:cNvPicPr>
          <p:nvPr/>
        </p:nvPicPr>
        <p:blipFill>
          <a:blip r:embed="rId6"/>
          <a:stretch>
            <a:fillRect/>
          </a:stretch>
        </p:blipFill>
        <p:spPr>
          <a:xfrm>
            <a:off x="6191696" y="1809109"/>
            <a:ext cx="5349719" cy="2786039"/>
          </a:xfrm>
          <a:prstGeom prst="rect">
            <a:avLst/>
          </a:prstGeom>
        </p:spPr>
      </p:pic>
      <p:sp>
        <p:nvSpPr>
          <p:cNvPr id="20" name="Rektangel 9">
            <a:extLst>
              <a:ext uri="{FF2B5EF4-FFF2-40B4-BE49-F238E27FC236}">
                <a16:creationId xmlns:a16="http://schemas.microsoft.com/office/drawing/2014/main" id="{33FC3F79-F536-1C76-F70E-C386BAE222FE}"/>
              </a:ext>
            </a:extLst>
          </p:cNvPr>
          <p:cNvSpPr/>
          <p:nvPr/>
        </p:nvSpPr>
        <p:spPr>
          <a:xfrm>
            <a:off x="6807685" y="1843834"/>
            <a:ext cx="4217368" cy="2545286"/>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sp>
        <p:nvSpPr>
          <p:cNvPr id="7" name="Platshållare för sidfot 6">
            <a:extLst>
              <a:ext uri="{FF2B5EF4-FFF2-40B4-BE49-F238E27FC236}">
                <a16:creationId xmlns:a16="http://schemas.microsoft.com/office/drawing/2014/main" id="{6D0A1968-804A-6972-546C-7A46CB99C442}"/>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name="Slide3052">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78263137-F38D-50D0-2D2B-3DF76C731F9B}"/>
              </a:ext>
            </a:extLst>
          </p:cNvPr>
          <p:cNvSpPr txBox="1">
            <a:spLocks noGrp="1"/>
          </p:cNvSpPr>
          <p:nvPr>
            <p:ph type="body" sz="quarter" idx="15"/>
          </p:nvPr>
        </p:nvSpPr>
        <p:spPr>
          <a:xfrm>
            <a:off x="636587" y="1759513"/>
            <a:ext cx="4224171" cy="3880456"/>
          </a:xfrm>
        </p:spPr>
        <p:txBody>
          <a:bodyPr>
            <a:normAutofit fontScale="92500" lnSpcReduction="20000"/>
          </a:bodyPr>
          <a:lstStyle/>
          <a:p>
            <a:pPr marL="0" lvl="0" indent="0">
              <a:spcBef>
                <a:spcPts val="1200"/>
              </a:spcBef>
              <a:buNone/>
            </a:pPr>
            <a:r>
              <a:rPr lang="sv-SE" sz="1600"/>
              <a:t>Efterfrågan i tjänstebranscher som främst säljer till företag. Förväntningar tre månader framåt, senaste mätning (Q1 2026). Nettotal, säsongsrensat.</a:t>
            </a:r>
          </a:p>
          <a:p>
            <a:pPr marL="285750" lvl="0" indent="-285750">
              <a:spcBef>
                <a:spcPts val="1200"/>
              </a:spcBef>
              <a:buFont typeface="Arial" panose="020B0604020202020204" pitchFamily="34" charset="0"/>
              <a:buChar char="•"/>
            </a:pPr>
            <a:r>
              <a:rPr lang="sv-SE" sz="1600"/>
              <a:t>Efterfrågan på </a:t>
            </a:r>
            <a:r>
              <a:rPr lang="sv-SE" sz="1600" b="1"/>
              <a:t>arkitekttjänster</a:t>
            </a:r>
            <a:r>
              <a:rPr lang="sv-SE" sz="1600"/>
              <a:t> väntas öka tydligt. Nettotalet uppgår till 42, vilket indikerar att en klar majoritet av företagen förväntar sig en stigande efterfrågan de kommande tre månaderna. Detta signalerar en tydlig vändning uppåt i förväntningarna efter en tidigare svag period.</a:t>
            </a:r>
          </a:p>
          <a:p>
            <a:pPr marL="285750" lvl="0" indent="-285750">
              <a:spcBef>
                <a:spcPts val="1200"/>
              </a:spcBef>
              <a:buFont typeface="Arial" panose="020B0604020202020204" pitchFamily="34" charset="0"/>
              <a:buChar char="•"/>
            </a:pPr>
            <a:r>
              <a:rPr lang="sv-SE" sz="1600"/>
              <a:t>Efterfrågan på </a:t>
            </a:r>
            <a:r>
              <a:rPr lang="sv-SE" sz="1600" b="1"/>
              <a:t>tekniska konsulter </a:t>
            </a:r>
            <a:r>
              <a:rPr lang="sv-SE" sz="1600"/>
              <a:t>väntas också öka. Nettotalet uppgår till 50 vilket kan beskrivas som att förväntningarna är stabilt positiva, och det tyder på en fortsatt återhämtning i efterfrågan från näringslivet.</a:t>
            </a:r>
          </a:p>
        </p:txBody>
      </p:sp>
      <p:sp>
        <p:nvSpPr>
          <p:cNvPr id="2" name="Title 3">
            <a:extLst>
              <a:ext uri="{FF2B5EF4-FFF2-40B4-BE49-F238E27FC236}">
                <a16:creationId xmlns:a16="http://schemas.microsoft.com/office/drawing/2014/main" id="{C9D30FB3-6970-2CAF-878D-DAC98D02CEE0}"/>
              </a:ext>
            </a:extLst>
          </p:cNvPr>
          <p:cNvSpPr txBox="1">
            <a:spLocks noGrp="1"/>
          </p:cNvSpPr>
          <p:nvPr>
            <p:ph type="title"/>
          </p:nvPr>
        </p:nvSpPr>
        <p:spPr>
          <a:xfrm>
            <a:off x="636587" y="685340"/>
            <a:ext cx="6448150" cy="886390"/>
          </a:xfrm>
          <a:prstGeom prst="rect">
            <a:avLst/>
          </a:prstGeom>
          <a:noFill/>
          <a:ln>
            <a:noFill/>
          </a:ln>
        </p:spPr>
        <p:txBody>
          <a:bodyPr vert="horz" wrap="square" lIns="0" tIns="0" rIns="0" bIns="0" anchor="b" anchorCtr="0" compatLnSpc="1">
            <a:noAutofit/>
          </a:bodyPr>
          <a:lstStyle/>
          <a:p>
            <a:pPr lvl="0"/>
            <a:r>
              <a:rPr lang="sv-SE" sz="3200" b="0"/>
              <a:t>Ekonomisk tillväxt </a:t>
            </a:r>
            <a:br>
              <a:rPr lang="sv-SE" sz="3200" b="0"/>
            </a:br>
            <a:r>
              <a:rPr lang="sv-SE" sz="3200" b="0"/>
              <a:t>– efterfrågan</a:t>
            </a:r>
          </a:p>
        </p:txBody>
      </p:sp>
      <p:sp>
        <p:nvSpPr>
          <p:cNvPr id="6" name="textruta 7">
            <a:extLst>
              <a:ext uri="{FF2B5EF4-FFF2-40B4-BE49-F238E27FC236}">
                <a16:creationId xmlns:a16="http://schemas.microsoft.com/office/drawing/2014/main" id="{7CD6ABE7-5AD0-9F30-DD9C-00C642B2859B}"/>
              </a:ext>
            </a:extLst>
          </p:cNvPr>
          <p:cNvSpPr txBox="1"/>
          <p:nvPr/>
        </p:nvSpPr>
        <p:spPr>
          <a:xfrm>
            <a:off x="7084737" y="5390626"/>
            <a:ext cx="4621778" cy="33855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rPr>
              <a:t>Källa: Konjunkturinstitutet, (enkät i februari 2026)</a:t>
            </a:r>
          </a:p>
        </p:txBody>
      </p:sp>
      <p:graphicFrame>
        <p:nvGraphicFramePr>
          <p:cNvPr id="10" name="Tabell 9">
            <a:extLst>
              <a:ext uri="{FF2B5EF4-FFF2-40B4-BE49-F238E27FC236}">
                <a16:creationId xmlns:a16="http://schemas.microsoft.com/office/drawing/2014/main" id="{0EA13F08-0F43-64F2-5920-3C37628C1B4E}"/>
              </a:ext>
            </a:extLst>
          </p:cNvPr>
          <p:cNvGraphicFramePr>
            <a:graphicFrameLocks noGrp="1"/>
          </p:cNvGraphicFramePr>
          <p:nvPr>
            <p:extLst>
              <p:ext uri="{D42A27DB-BD31-4B8C-83A1-F6EECF244321}">
                <p14:modId xmlns:p14="http://schemas.microsoft.com/office/powerpoint/2010/main" val="2388434596"/>
              </p:ext>
            </p:extLst>
          </p:nvPr>
        </p:nvGraphicFramePr>
        <p:xfrm>
          <a:off x="5807791" y="742263"/>
          <a:ext cx="5746915" cy="4326150"/>
        </p:xfrm>
        <a:graphic>
          <a:graphicData uri="http://schemas.openxmlformats.org/drawingml/2006/table">
            <a:tbl>
              <a:tblPr firstRow="1" firstCol="1" bandRow="1">
                <a:effectLst/>
                <a:tableStyleId>{D113A9D2-9D6B-4929-AA2D-F23B5EE8CBE7}</a:tableStyleId>
              </a:tblPr>
              <a:tblGrid>
                <a:gridCol w="4048270">
                  <a:extLst>
                    <a:ext uri="{9D8B030D-6E8A-4147-A177-3AD203B41FA5}">
                      <a16:colId xmlns:a16="http://schemas.microsoft.com/office/drawing/2014/main" val="145583107"/>
                    </a:ext>
                  </a:extLst>
                </a:gridCol>
                <a:gridCol w="911228">
                  <a:extLst>
                    <a:ext uri="{9D8B030D-6E8A-4147-A177-3AD203B41FA5}">
                      <a16:colId xmlns:a16="http://schemas.microsoft.com/office/drawing/2014/main" val="2922171722"/>
                    </a:ext>
                  </a:extLst>
                </a:gridCol>
                <a:gridCol w="787417">
                  <a:extLst>
                    <a:ext uri="{9D8B030D-6E8A-4147-A177-3AD203B41FA5}">
                      <a16:colId xmlns:a16="http://schemas.microsoft.com/office/drawing/2014/main" val="3522827445"/>
                    </a:ext>
                  </a:extLst>
                </a:gridCol>
              </a:tblGrid>
              <a:tr h="431974">
                <a:tc>
                  <a:txBody>
                    <a:bodyPr/>
                    <a:lstStyle/>
                    <a:p>
                      <a:pPr lvl="0">
                        <a:lnSpc>
                          <a:spcPct val="150000"/>
                        </a:lnSpc>
                        <a:spcBef>
                          <a:spcPts val="300"/>
                        </a:spcBef>
                        <a:spcAft>
                          <a:spcPts val="300"/>
                        </a:spcAft>
                      </a:pPr>
                      <a:r>
                        <a:rPr lang="sv-SE" sz="1600">
                          <a:solidFill>
                            <a:schemeClr val="bg1"/>
                          </a:solidFill>
                          <a:latin typeface="+mn-lt"/>
                        </a:rPr>
                        <a:t>Tjänstebranscher som säljer till företag</a:t>
                      </a: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28575" cap="flat" cmpd="sng" algn="ctr">
                      <a:solidFill>
                        <a:srgbClr val="F1F5F3"/>
                      </a:solidFill>
                      <a:prstDash val="solid"/>
                      <a:round/>
                      <a:headEnd type="none" w="med" len="med"/>
                      <a:tailEnd type="none" w="med" len="med"/>
                    </a:lnT>
                    <a:lnB w="28575" cap="flat" cmpd="sng" algn="ctr">
                      <a:solidFill>
                        <a:srgbClr val="657B71"/>
                      </a:solidFill>
                      <a:prstDash val="solid"/>
                      <a:round/>
                      <a:headEnd type="none" w="med" len="med"/>
                      <a:tailEnd type="none" w="med" len="med"/>
                    </a:lnB>
                    <a:solidFill>
                      <a:srgbClr val="657B71"/>
                    </a:solidFill>
                  </a:tcPr>
                </a:tc>
                <a:tc gridSpan="2">
                  <a:txBody>
                    <a:bodyPr/>
                    <a:lstStyle/>
                    <a:p>
                      <a:pPr lvl="0" algn="r">
                        <a:lnSpc>
                          <a:spcPct val="150000"/>
                        </a:lnSpc>
                        <a:spcBef>
                          <a:spcPts val="300"/>
                        </a:spcBef>
                        <a:spcAft>
                          <a:spcPts val="300"/>
                        </a:spcAft>
                      </a:pPr>
                      <a:r>
                        <a:rPr lang="sv-SE" sz="1600">
                          <a:solidFill>
                            <a:schemeClr val="bg1"/>
                          </a:solidFill>
                          <a:latin typeface="+mn-lt"/>
                        </a:rPr>
                        <a:t>Förväntningar</a:t>
                      </a:r>
                      <a:endParaRPr lang="sv-SE" sz="1600">
                        <a:solidFill>
                          <a:schemeClr val="bg1"/>
                        </a:solidFill>
                        <a:latin typeface="+mn-lt"/>
                        <a:cs typeface="Times New Roman" pitchFamily="18"/>
                      </a:endParaRPr>
                    </a:p>
                  </a:txBody>
                  <a:tcPr anchor="b">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28575" cap="flat" cmpd="sng" algn="ctr">
                      <a:solidFill>
                        <a:srgbClr val="F1F5F3"/>
                      </a:solidFill>
                      <a:prstDash val="solid"/>
                      <a:round/>
                      <a:headEnd type="none" w="med" len="med"/>
                      <a:tailEnd type="none" w="med" len="med"/>
                    </a:lnT>
                    <a:lnB w="28575" cap="flat" cmpd="sng" algn="ctr">
                      <a:solidFill>
                        <a:srgbClr val="657B71"/>
                      </a:solidFill>
                      <a:prstDash val="solid"/>
                      <a:round/>
                      <a:headEnd type="none" w="med" len="med"/>
                      <a:tailEnd type="none" w="med" len="med"/>
                    </a:lnB>
                    <a:solidFill>
                      <a:srgbClr val="657B71"/>
                    </a:solidFill>
                  </a:tcPr>
                </a:tc>
                <a:tc hMerge="1">
                  <a:txBody>
                    <a:bodyPr/>
                    <a:lstStyle/>
                    <a:p>
                      <a:endParaRPr lang="sv-SE"/>
                    </a:p>
                  </a:txBody>
                  <a:tcPr/>
                </a:tc>
                <a:extLst>
                  <a:ext uri="{0D108BD9-81ED-4DB2-BD59-A6C34878D82A}">
                    <a16:rowId xmlns:a16="http://schemas.microsoft.com/office/drawing/2014/main" val="3442472389"/>
                  </a:ext>
                </a:extLst>
              </a:tr>
              <a:tr h="354016">
                <a:tc>
                  <a:txBody>
                    <a:bodyPr/>
                    <a:lstStyle/>
                    <a:p>
                      <a:pPr lvl="0">
                        <a:lnSpc>
                          <a:spcPct val="100000"/>
                        </a:lnSpc>
                        <a:spcBef>
                          <a:spcPts val="300"/>
                        </a:spcBef>
                        <a:spcAft>
                          <a:spcPts val="300"/>
                        </a:spcAft>
                      </a:pPr>
                      <a:r>
                        <a:rPr lang="sv-SE" sz="1600">
                          <a:solidFill>
                            <a:schemeClr val="tx1"/>
                          </a:solidFill>
                          <a:latin typeface="+mn-lt"/>
                        </a:rPr>
                        <a:t> </a:t>
                      </a:r>
                      <a:endParaRPr lang="sv-SE" sz="160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28575"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b="1">
                          <a:solidFill>
                            <a:schemeClr val="tx1"/>
                          </a:solidFill>
                          <a:latin typeface="+mn-lt"/>
                        </a:rPr>
                        <a:t>Nov</a:t>
                      </a:r>
                      <a:endParaRPr lang="sv-SE" sz="1600" b="1">
                        <a:solidFill>
                          <a:schemeClr val="tx1"/>
                        </a:solidFill>
                        <a:latin typeface="+mn-lt"/>
                        <a:ea typeface="Times New Roman" pitchFamily="18"/>
                        <a:cs typeface="Times New Roman" pitchFamily="18"/>
                      </a:endParaRP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28575"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b="1">
                          <a:solidFill>
                            <a:schemeClr val="tx1"/>
                          </a:solidFill>
                          <a:latin typeface="+mn-lt"/>
                        </a:rPr>
                        <a:t>Feb</a:t>
                      </a:r>
                      <a:endParaRPr lang="sv-SE" sz="1600" b="1">
                        <a:solidFill>
                          <a:schemeClr val="tx1"/>
                        </a:solidFill>
                        <a:latin typeface="+mn-lt"/>
                        <a:ea typeface="Times New Roman" pitchFamily="18"/>
                        <a:cs typeface="Times New Roman" pitchFamily="18"/>
                      </a:endParaRP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28575"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extLst>
                  <a:ext uri="{0D108BD9-81ED-4DB2-BD59-A6C34878D82A}">
                    <a16:rowId xmlns:a16="http://schemas.microsoft.com/office/drawing/2014/main" val="472969757"/>
                  </a:ext>
                </a:extLst>
              </a:tr>
              <a:tr h="354016">
                <a:tc>
                  <a:txBody>
                    <a:bodyPr/>
                    <a:lstStyle/>
                    <a:p>
                      <a:pPr lvl="0">
                        <a:lnSpc>
                          <a:spcPct val="100000"/>
                        </a:lnSpc>
                        <a:spcBef>
                          <a:spcPts val="300"/>
                        </a:spcBef>
                        <a:spcAft>
                          <a:spcPts val="300"/>
                        </a:spcAft>
                      </a:pPr>
                      <a:r>
                        <a:rPr lang="sv-SE" sz="1600" b="0">
                          <a:solidFill>
                            <a:schemeClr val="tx1"/>
                          </a:solidFill>
                          <a:latin typeface="+mn-lt"/>
                        </a:rPr>
                        <a:t>Landtransporter</a:t>
                      </a:r>
                      <a:endParaRPr lang="sv-SE" sz="1600" b="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28</a:t>
                      </a: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24</a:t>
                      </a: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extLst>
                  <a:ext uri="{0D108BD9-81ED-4DB2-BD59-A6C34878D82A}">
                    <a16:rowId xmlns:a16="http://schemas.microsoft.com/office/drawing/2014/main" val="2071251108"/>
                  </a:ext>
                </a:extLst>
              </a:tr>
              <a:tr h="354016">
                <a:tc>
                  <a:txBody>
                    <a:bodyPr/>
                    <a:lstStyle/>
                    <a:p>
                      <a:pPr lvl="0">
                        <a:lnSpc>
                          <a:spcPct val="100000"/>
                        </a:lnSpc>
                        <a:spcBef>
                          <a:spcPts val="300"/>
                        </a:spcBef>
                        <a:spcAft>
                          <a:spcPts val="300"/>
                        </a:spcAft>
                      </a:pPr>
                      <a:r>
                        <a:rPr lang="sv-SE" sz="1600" b="0">
                          <a:solidFill>
                            <a:schemeClr val="tx1"/>
                          </a:solidFill>
                          <a:latin typeface="+mn-lt"/>
                        </a:rPr>
                        <a:t>Partihandel</a:t>
                      </a:r>
                      <a:endParaRPr lang="sv-SE" sz="1600" b="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48</a:t>
                      </a: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51</a:t>
                      </a: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extLst>
                  <a:ext uri="{0D108BD9-81ED-4DB2-BD59-A6C34878D82A}">
                    <a16:rowId xmlns:a16="http://schemas.microsoft.com/office/drawing/2014/main" val="4186716215"/>
                  </a:ext>
                </a:extLst>
              </a:tr>
              <a:tr h="354016">
                <a:tc>
                  <a:txBody>
                    <a:bodyPr/>
                    <a:lstStyle/>
                    <a:p>
                      <a:pPr lvl="0">
                        <a:lnSpc>
                          <a:spcPct val="100000"/>
                        </a:lnSpc>
                        <a:spcBef>
                          <a:spcPts val="300"/>
                        </a:spcBef>
                        <a:spcAft>
                          <a:spcPts val="300"/>
                        </a:spcAft>
                      </a:pPr>
                      <a:r>
                        <a:rPr lang="sv-SE" sz="1600" b="0">
                          <a:solidFill>
                            <a:schemeClr val="tx1"/>
                          </a:solidFill>
                          <a:latin typeface="+mn-lt"/>
                        </a:rPr>
                        <a:t>Konsulter juridik och ekonomi</a:t>
                      </a:r>
                      <a:endParaRPr lang="sv-SE" sz="1600" b="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10</a:t>
                      </a: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12</a:t>
                      </a: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extLst>
                  <a:ext uri="{0D108BD9-81ED-4DB2-BD59-A6C34878D82A}">
                    <a16:rowId xmlns:a16="http://schemas.microsoft.com/office/drawing/2014/main" val="2586827064"/>
                  </a:ext>
                </a:extLst>
              </a:tr>
              <a:tr h="354016">
                <a:tc>
                  <a:txBody>
                    <a:bodyPr/>
                    <a:lstStyle/>
                    <a:p>
                      <a:pPr lvl="0">
                        <a:lnSpc>
                          <a:spcPct val="100000"/>
                        </a:lnSpc>
                        <a:spcBef>
                          <a:spcPts val="300"/>
                        </a:spcBef>
                        <a:spcAft>
                          <a:spcPts val="300"/>
                        </a:spcAft>
                      </a:pPr>
                      <a:r>
                        <a:rPr lang="sv-SE" sz="1600" b="0">
                          <a:solidFill>
                            <a:schemeClr val="tx1"/>
                          </a:solidFill>
                          <a:latin typeface="+mn-lt"/>
                        </a:rPr>
                        <a:t>Konsulter företagsledning</a:t>
                      </a:r>
                      <a:endParaRPr lang="sv-SE" sz="1600" b="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50</a:t>
                      </a: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42</a:t>
                      </a: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extLst>
                  <a:ext uri="{0D108BD9-81ED-4DB2-BD59-A6C34878D82A}">
                    <a16:rowId xmlns:a16="http://schemas.microsoft.com/office/drawing/2014/main" val="2087591360"/>
                  </a:ext>
                </a:extLst>
              </a:tr>
              <a:tr h="354016">
                <a:tc>
                  <a:txBody>
                    <a:bodyPr/>
                    <a:lstStyle/>
                    <a:p>
                      <a:pPr lvl="0">
                        <a:lnSpc>
                          <a:spcPct val="100000"/>
                        </a:lnSpc>
                        <a:spcBef>
                          <a:spcPts val="300"/>
                        </a:spcBef>
                        <a:spcAft>
                          <a:spcPts val="300"/>
                        </a:spcAft>
                      </a:pPr>
                      <a:r>
                        <a:rPr lang="sv-SE" sz="1600" b="0">
                          <a:solidFill>
                            <a:schemeClr val="tx1"/>
                          </a:solidFill>
                          <a:latin typeface="+mn-lt"/>
                        </a:rPr>
                        <a:t>Arkitekter</a:t>
                      </a:r>
                      <a:endParaRPr lang="sv-SE" sz="1600" b="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28</a:t>
                      </a: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42</a:t>
                      </a: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extLst>
                  <a:ext uri="{0D108BD9-81ED-4DB2-BD59-A6C34878D82A}">
                    <a16:rowId xmlns:a16="http://schemas.microsoft.com/office/drawing/2014/main" val="899815629"/>
                  </a:ext>
                </a:extLst>
              </a:tr>
              <a:tr h="354016">
                <a:tc>
                  <a:txBody>
                    <a:bodyPr/>
                    <a:lstStyle/>
                    <a:p>
                      <a:pPr lvl="0">
                        <a:lnSpc>
                          <a:spcPct val="100000"/>
                        </a:lnSpc>
                        <a:spcBef>
                          <a:spcPts val="300"/>
                        </a:spcBef>
                        <a:spcAft>
                          <a:spcPts val="300"/>
                        </a:spcAft>
                      </a:pPr>
                      <a:r>
                        <a:rPr lang="sv-SE" sz="1600" b="0">
                          <a:solidFill>
                            <a:schemeClr val="tx1"/>
                          </a:solidFill>
                          <a:latin typeface="+mn-lt"/>
                        </a:rPr>
                        <a:t>Tekniska konsulter</a:t>
                      </a:r>
                      <a:endParaRPr lang="sv-SE" sz="1600" b="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47</a:t>
                      </a: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50</a:t>
                      </a: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extLst>
                  <a:ext uri="{0D108BD9-81ED-4DB2-BD59-A6C34878D82A}">
                    <a16:rowId xmlns:a16="http://schemas.microsoft.com/office/drawing/2014/main" val="1854849048"/>
                  </a:ext>
                </a:extLst>
              </a:tr>
              <a:tr h="354016">
                <a:tc>
                  <a:txBody>
                    <a:bodyPr/>
                    <a:lstStyle/>
                    <a:p>
                      <a:pPr lvl="0">
                        <a:lnSpc>
                          <a:spcPct val="100000"/>
                        </a:lnSpc>
                        <a:spcBef>
                          <a:spcPts val="300"/>
                        </a:spcBef>
                        <a:spcAft>
                          <a:spcPts val="300"/>
                        </a:spcAft>
                      </a:pPr>
                      <a:r>
                        <a:rPr lang="sv-SE" sz="1600" b="0">
                          <a:solidFill>
                            <a:schemeClr val="tx1"/>
                          </a:solidFill>
                          <a:latin typeface="+mn-lt"/>
                        </a:rPr>
                        <a:t>Datakonsulter</a:t>
                      </a:r>
                      <a:endParaRPr lang="sv-SE" sz="1600" b="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40</a:t>
                      </a: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35</a:t>
                      </a: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extLst>
                  <a:ext uri="{0D108BD9-81ED-4DB2-BD59-A6C34878D82A}">
                    <a16:rowId xmlns:a16="http://schemas.microsoft.com/office/drawing/2014/main" val="1508395317"/>
                  </a:ext>
                </a:extLst>
              </a:tr>
              <a:tr h="354016">
                <a:tc>
                  <a:txBody>
                    <a:bodyPr/>
                    <a:lstStyle/>
                    <a:p>
                      <a:pPr lvl="0">
                        <a:lnSpc>
                          <a:spcPct val="100000"/>
                        </a:lnSpc>
                        <a:spcBef>
                          <a:spcPts val="300"/>
                        </a:spcBef>
                        <a:spcAft>
                          <a:spcPts val="300"/>
                        </a:spcAft>
                      </a:pPr>
                      <a:r>
                        <a:rPr lang="sv-SE" sz="1600" b="0">
                          <a:solidFill>
                            <a:schemeClr val="tx1"/>
                          </a:solidFill>
                          <a:latin typeface="+mn-lt"/>
                        </a:rPr>
                        <a:t>Arbetsförmedling, bemanning</a:t>
                      </a:r>
                      <a:endParaRPr lang="sv-SE" sz="1600" b="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26</a:t>
                      </a: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46</a:t>
                      </a: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12700" cap="flat" cmpd="sng" algn="ctr">
                      <a:solidFill>
                        <a:srgbClr val="657B71"/>
                      </a:solidFill>
                      <a:prstDash val="solid"/>
                      <a:round/>
                      <a:headEnd type="none" w="med" len="med"/>
                      <a:tailEnd type="none" w="med" len="med"/>
                    </a:lnT>
                    <a:lnB w="12700" cap="flat" cmpd="sng" algn="ctr">
                      <a:solidFill>
                        <a:srgbClr val="657B71"/>
                      </a:solidFill>
                      <a:prstDash val="solid"/>
                      <a:round/>
                      <a:headEnd type="none" w="med" len="med"/>
                      <a:tailEnd type="none" w="med" len="med"/>
                    </a:lnB>
                    <a:solidFill>
                      <a:schemeClr val="bg1"/>
                    </a:solidFill>
                  </a:tcPr>
                </a:tc>
                <a:extLst>
                  <a:ext uri="{0D108BD9-81ED-4DB2-BD59-A6C34878D82A}">
                    <a16:rowId xmlns:a16="http://schemas.microsoft.com/office/drawing/2014/main" val="3768103475"/>
                  </a:ext>
                </a:extLst>
              </a:tr>
              <a:tr h="354016">
                <a:tc>
                  <a:txBody>
                    <a:bodyPr/>
                    <a:lstStyle/>
                    <a:p>
                      <a:pPr lvl="0">
                        <a:lnSpc>
                          <a:spcPct val="100000"/>
                        </a:lnSpc>
                        <a:spcBef>
                          <a:spcPts val="300"/>
                        </a:spcBef>
                        <a:spcAft>
                          <a:spcPts val="300"/>
                        </a:spcAft>
                      </a:pPr>
                      <a:r>
                        <a:rPr lang="sv-SE" sz="1600" b="0">
                          <a:solidFill>
                            <a:schemeClr val="tx1"/>
                          </a:solidFill>
                          <a:latin typeface="+mn-lt"/>
                        </a:rPr>
                        <a:t>Övriga företagstjänster</a:t>
                      </a:r>
                      <a:endParaRPr lang="sv-SE" sz="1600" b="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28575"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10</a:t>
                      </a: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12700" cap="flat" cmpd="sng" algn="ctr">
                      <a:solidFill>
                        <a:srgbClr val="657B71"/>
                      </a:solidFill>
                      <a:prstDash val="solid"/>
                      <a:round/>
                      <a:headEnd type="none" w="med" len="med"/>
                      <a:tailEnd type="none" w="med" len="med"/>
                    </a:lnT>
                    <a:lnB w="28575" cap="flat" cmpd="sng" algn="ctr">
                      <a:solidFill>
                        <a:srgbClr val="657B71"/>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a:solidFill>
                            <a:schemeClr val="tx1"/>
                          </a:solidFill>
                          <a:latin typeface="+mn-lt"/>
                          <a:ea typeface="Times New Roman" pitchFamily="18"/>
                          <a:cs typeface="Times New Roman" pitchFamily="18"/>
                        </a:rPr>
                        <a:t>-5</a:t>
                      </a: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12700" cap="flat" cmpd="sng" algn="ctr">
                      <a:solidFill>
                        <a:srgbClr val="657B71"/>
                      </a:solidFill>
                      <a:prstDash val="solid"/>
                      <a:round/>
                      <a:headEnd type="none" w="med" len="med"/>
                      <a:tailEnd type="none" w="med" len="med"/>
                    </a:lnT>
                    <a:lnB w="28575" cap="flat" cmpd="sng" algn="ctr">
                      <a:solidFill>
                        <a:srgbClr val="657B71"/>
                      </a:solidFill>
                      <a:prstDash val="solid"/>
                      <a:round/>
                      <a:headEnd type="none" w="med" len="med"/>
                      <a:tailEnd type="none" w="med" len="med"/>
                    </a:lnB>
                    <a:solidFill>
                      <a:schemeClr val="bg1"/>
                    </a:solidFill>
                  </a:tcPr>
                </a:tc>
                <a:extLst>
                  <a:ext uri="{0D108BD9-81ED-4DB2-BD59-A6C34878D82A}">
                    <a16:rowId xmlns:a16="http://schemas.microsoft.com/office/drawing/2014/main" val="191056197"/>
                  </a:ext>
                </a:extLst>
              </a:tr>
              <a:tr h="354016">
                <a:tc>
                  <a:txBody>
                    <a:bodyPr/>
                    <a:lstStyle/>
                    <a:p>
                      <a:pPr lvl="0">
                        <a:lnSpc>
                          <a:spcPct val="100000"/>
                        </a:lnSpc>
                        <a:spcBef>
                          <a:spcPts val="300"/>
                        </a:spcBef>
                        <a:spcAft>
                          <a:spcPts val="300"/>
                        </a:spcAft>
                      </a:pPr>
                      <a:r>
                        <a:rPr lang="sv-SE" sz="1600">
                          <a:solidFill>
                            <a:schemeClr val="tx1"/>
                          </a:solidFill>
                          <a:latin typeface="+mn-lt"/>
                        </a:rPr>
                        <a:t>Tjänstesektorn, totalt</a:t>
                      </a:r>
                      <a:endParaRPr lang="sv-SE" sz="1600">
                        <a:solidFill>
                          <a:schemeClr val="tx1"/>
                        </a:solidFill>
                        <a:latin typeface="+mn-lt"/>
                        <a:ea typeface="Times New Roman" pitchFamily="18"/>
                        <a:cs typeface="Times New Roman" pitchFamily="18"/>
                      </a:endParaRPr>
                    </a:p>
                  </a:txBody>
                  <a:tcPr anchor="ctr">
                    <a:lnL w="28575" cap="flat" cmpd="sng" algn="ctr">
                      <a:solidFill>
                        <a:srgbClr val="F1F5F3"/>
                      </a:solidFill>
                      <a:prstDash val="solid"/>
                      <a:round/>
                      <a:headEnd type="none" w="med" len="med"/>
                      <a:tailEnd type="none" w="med" len="med"/>
                    </a:lnL>
                    <a:lnR w="12700" cap="flat" cmpd="sng" algn="ctr">
                      <a:solidFill>
                        <a:srgbClr val="657B71"/>
                      </a:solidFill>
                      <a:prstDash val="solid"/>
                      <a:round/>
                      <a:headEnd type="none" w="med" len="med"/>
                      <a:tailEnd type="none" w="med" len="med"/>
                    </a:lnR>
                    <a:lnT w="28575" cap="flat" cmpd="sng" algn="ctr">
                      <a:solidFill>
                        <a:srgbClr val="657B71"/>
                      </a:solidFill>
                      <a:prstDash val="solid"/>
                      <a:round/>
                      <a:headEnd type="none" w="med" len="med"/>
                      <a:tailEnd type="none" w="med" len="med"/>
                    </a:lnT>
                    <a:lnB w="28575" cap="flat" cmpd="sng" algn="ctr">
                      <a:solidFill>
                        <a:srgbClr val="F1F5F3"/>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b="1">
                          <a:solidFill>
                            <a:schemeClr val="tx1"/>
                          </a:solidFill>
                          <a:latin typeface="+mn-lt"/>
                          <a:ea typeface="Times New Roman" pitchFamily="18"/>
                          <a:cs typeface="Times New Roman" pitchFamily="18"/>
                        </a:rPr>
                        <a:t>32</a:t>
                      </a:r>
                    </a:p>
                  </a:txBody>
                  <a:tcPr anchor="ctr">
                    <a:lnL w="12700" cap="flat" cmpd="sng" algn="ctr">
                      <a:solidFill>
                        <a:srgbClr val="657B71"/>
                      </a:solidFill>
                      <a:prstDash val="solid"/>
                      <a:round/>
                      <a:headEnd type="none" w="med" len="med"/>
                      <a:tailEnd type="none" w="med" len="med"/>
                    </a:lnL>
                    <a:lnR w="12700" cap="flat" cmpd="sng" algn="ctr">
                      <a:solidFill>
                        <a:srgbClr val="657B71"/>
                      </a:solidFill>
                      <a:prstDash val="solid"/>
                      <a:round/>
                      <a:headEnd type="none" w="med" len="med"/>
                      <a:tailEnd type="none" w="med" len="med"/>
                    </a:lnR>
                    <a:lnT w="28575" cap="flat" cmpd="sng" algn="ctr">
                      <a:solidFill>
                        <a:srgbClr val="657B71"/>
                      </a:solidFill>
                      <a:prstDash val="solid"/>
                      <a:round/>
                      <a:headEnd type="none" w="med" len="med"/>
                      <a:tailEnd type="none" w="med" len="med"/>
                    </a:lnT>
                    <a:lnB w="28575" cap="flat" cmpd="sng" algn="ctr">
                      <a:solidFill>
                        <a:srgbClr val="F1F5F3"/>
                      </a:solidFill>
                      <a:prstDash val="solid"/>
                      <a:round/>
                      <a:headEnd type="none" w="med" len="med"/>
                      <a:tailEnd type="none" w="med" len="med"/>
                    </a:lnB>
                    <a:solidFill>
                      <a:schemeClr val="bg1"/>
                    </a:solidFill>
                  </a:tcPr>
                </a:tc>
                <a:tc>
                  <a:txBody>
                    <a:bodyPr/>
                    <a:lstStyle/>
                    <a:p>
                      <a:pPr lvl="0" algn="r">
                        <a:lnSpc>
                          <a:spcPct val="100000"/>
                        </a:lnSpc>
                        <a:spcBef>
                          <a:spcPts val="300"/>
                        </a:spcBef>
                        <a:spcAft>
                          <a:spcPts val="300"/>
                        </a:spcAft>
                      </a:pPr>
                      <a:r>
                        <a:rPr lang="sv-SE" sz="1600" b="1">
                          <a:solidFill>
                            <a:schemeClr val="tx1"/>
                          </a:solidFill>
                          <a:latin typeface="+mn-lt"/>
                          <a:ea typeface="Times New Roman" pitchFamily="18"/>
                          <a:cs typeface="Times New Roman" pitchFamily="18"/>
                        </a:rPr>
                        <a:t>34</a:t>
                      </a:r>
                    </a:p>
                  </a:txBody>
                  <a:tcPr anchor="ctr">
                    <a:lnL w="12700" cap="flat" cmpd="sng" algn="ctr">
                      <a:solidFill>
                        <a:srgbClr val="657B71"/>
                      </a:solidFill>
                      <a:prstDash val="solid"/>
                      <a:round/>
                      <a:headEnd type="none" w="med" len="med"/>
                      <a:tailEnd type="none" w="med" len="med"/>
                    </a:lnL>
                    <a:lnR w="28575" cap="flat" cmpd="sng" algn="ctr">
                      <a:solidFill>
                        <a:srgbClr val="F1F5F3"/>
                      </a:solidFill>
                      <a:prstDash val="solid"/>
                      <a:round/>
                      <a:headEnd type="none" w="med" len="med"/>
                      <a:tailEnd type="none" w="med" len="med"/>
                    </a:lnR>
                    <a:lnT w="28575" cap="flat" cmpd="sng" algn="ctr">
                      <a:solidFill>
                        <a:srgbClr val="657B71"/>
                      </a:solidFill>
                      <a:prstDash val="solid"/>
                      <a:round/>
                      <a:headEnd type="none" w="med" len="med"/>
                      <a:tailEnd type="none" w="med" len="med"/>
                    </a:lnT>
                    <a:lnB w="28575" cap="flat" cmpd="sng" algn="ctr">
                      <a:solidFill>
                        <a:srgbClr val="F1F5F3"/>
                      </a:solidFill>
                      <a:prstDash val="solid"/>
                      <a:round/>
                      <a:headEnd type="none" w="med" len="med"/>
                      <a:tailEnd type="none" w="med" len="med"/>
                    </a:lnB>
                    <a:solidFill>
                      <a:schemeClr val="bg1"/>
                    </a:solidFill>
                  </a:tcPr>
                </a:tc>
                <a:extLst>
                  <a:ext uri="{0D108BD9-81ED-4DB2-BD59-A6C34878D82A}">
                    <a16:rowId xmlns:a16="http://schemas.microsoft.com/office/drawing/2014/main" val="463804032"/>
                  </a:ext>
                </a:extLst>
              </a:tr>
            </a:tbl>
          </a:graphicData>
        </a:graphic>
      </p:graphicFrame>
      <p:pic>
        <p:nvPicPr>
          <p:cNvPr id="5" name="Bild 4" descr="Märke kors kontur">
            <a:hlinkClick r:id="rId3" action="ppaction://hlinksldjump"/>
            <a:extLst>
              <a:ext uri="{FF2B5EF4-FFF2-40B4-BE49-F238E27FC236}">
                <a16:creationId xmlns:a16="http://schemas.microsoft.com/office/drawing/2014/main" id="{71173240-B8BB-00D2-7D67-6C0F6B541A3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7" name="Platshållare för sidfot 6">
            <a:extLst>
              <a:ext uri="{FF2B5EF4-FFF2-40B4-BE49-F238E27FC236}">
                <a16:creationId xmlns:a16="http://schemas.microsoft.com/office/drawing/2014/main" id="{18BBEA50-C86B-E81B-5A72-256D809B8379}"/>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name="Slide3073">
    <p:bg>
      <p:bgPr>
        <a:solidFill>
          <a:schemeClr val="bg2">
            <a:lumMod val="90000"/>
          </a:schemeClr>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602EFD79-32D5-8C45-91D3-1425893D4E71}"/>
              </a:ext>
            </a:extLst>
          </p:cNvPr>
          <p:cNvSpPr txBox="1">
            <a:spLocks noGrp="1"/>
          </p:cNvSpPr>
          <p:nvPr>
            <p:ph type="title"/>
          </p:nvPr>
        </p:nvSpPr>
        <p:spPr>
          <a:prstGeom prst="rect">
            <a:avLst/>
          </a:prstGeom>
          <a:noFill/>
          <a:ln>
            <a:noFill/>
          </a:ln>
        </p:spPr>
        <p:txBody>
          <a:bodyPr vert="horz" wrap="square" lIns="0" tIns="0" rIns="0" bIns="0" anchor="b" anchorCtr="0" compatLnSpc="1">
            <a:noAutofit/>
          </a:bodyPr>
          <a:lstStyle/>
          <a:p>
            <a:pPr lvl="0"/>
            <a:r>
              <a:rPr lang="sv-SE"/>
              <a:t>Inflation och ränteläge</a:t>
            </a:r>
          </a:p>
        </p:txBody>
      </p:sp>
      <p:sp>
        <p:nvSpPr>
          <p:cNvPr id="7" name="Platshållare för text 6">
            <a:extLst>
              <a:ext uri="{FF2B5EF4-FFF2-40B4-BE49-F238E27FC236}">
                <a16:creationId xmlns:a16="http://schemas.microsoft.com/office/drawing/2014/main" id="{0696B730-FD76-9FB9-70C1-656FFA14B4A6}"/>
              </a:ext>
            </a:extLst>
          </p:cNvPr>
          <p:cNvSpPr>
            <a:spLocks noGrp="1"/>
          </p:cNvSpPr>
          <p:nvPr>
            <p:ph type="body" sz="quarter" idx="13"/>
          </p:nvPr>
        </p:nvSpPr>
        <p:spPr>
          <a:xfrm>
            <a:off x="636043" y="2168997"/>
            <a:ext cx="9315677" cy="3134181"/>
          </a:xfrm>
        </p:spPr>
        <p:txBody>
          <a:bodyPr/>
          <a:lstStyle/>
          <a:p>
            <a:r>
              <a:rPr lang="sv-SE" sz="2000" b="1"/>
              <a:t>KPIF nära inflationsmålet</a:t>
            </a:r>
            <a:r>
              <a:rPr lang="sv-SE" sz="2000"/>
              <a:t> – Den underliggande inflationen har stabiliserats och ligger nu kring 2 procent, efter en tydlig nedgång från tidigare höga nivåer.</a:t>
            </a:r>
          </a:p>
          <a:p>
            <a:r>
              <a:rPr lang="sv-SE" sz="2000" b="1"/>
              <a:t>Riksbankens bedömning</a:t>
            </a:r>
            <a:r>
              <a:rPr lang="sv-SE" sz="2000"/>
              <a:t> – Inflations- och konjunkturutvecklingen bedöms i huvudsak vara i linje med tidigare prognoser, vilket motiverar en avvaktande och balanserad penningpolitik.</a:t>
            </a:r>
          </a:p>
          <a:p>
            <a:r>
              <a:rPr lang="sv-SE" sz="2000" b="1"/>
              <a:t>Styrräntan oförändrad (1,75 %)</a:t>
            </a:r>
            <a:r>
              <a:rPr lang="sv-SE" sz="2000"/>
              <a:t> – Riksbanken bedömer att nuvarande räntenivå är väl avvägd och väntas ligga kvar på denna nivå under en tid framöver.</a:t>
            </a:r>
          </a:p>
          <a:p>
            <a:r>
              <a:rPr lang="sv-SE" sz="2000" b="1"/>
              <a:t>Prognos för 2026</a:t>
            </a:r>
            <a:r>
              <a:rPr lang="sv-SE" sz="2000"/>
              <a:t> – KPIF kan tillfälligt understiga målet, bland annat till följd av tillfälliga policy- och skatteförändringar. Räntan bedöms vara nära bottennivå, och framtida justeringar är beroende av inflations- och omvärldsutvecklingen.</a:t>
            </a:r>
          </a:p>
        </p:txBody>
      </p:sp>
      <p:grpSp>
        <p:nvGrpSpPr>
          <p:cNvPr id="8" name="Graphic 9">
            <a:extLst>
              <a:ext uri="{FF2B5EF4-FFF2-40B4-BE49-F238E27FC236}">
                <a16:creationId xmlns:a16="http://schemas.microsoft.com/office/drawing/2014/main" id="{FE869D28-EFCF-2583-F25C-D00F335171BD}"/>
              </a:ext>
            </a:extLst>
          </p:cNvPr>
          <p:cNvGrpSpPr/>
          <p:nvPr/>
        </p:nvGrpSpPr>
        <p:grpSpPr>
          <a:xfrm>
            <a:off x="7734310" y="5541460"/>
            <a:ext cx="4457690" cy="1502231"/>
            <a:chOff x="7745343" y="4372733"/>
            <a:chExt cx="4457690" cy="1502231"/>
          </a:xfrm>
        </p:grpSpPr>
        <p:sp>
          <p:nvSpPr>
            <p:cNvPr id="9" name="Freeform: Shape 11">
              <a:extLst>
                <a:ext uri="{FF2B5EF4-FFF2-40B4-BE49-F238E27FC236}">
                  <a16:creationId xmlns:a16="http://schemas.microsoft.com/office/drawing/2014/main" id="{0E13E8FA-6AE3-2B3B-6BD6-46DF1A82DE38}"/>
                </a:ext>
              </a:extLst>
            </p:cNvPr>
            <p:cNvSpPr/>
            <p:nvPr/>
          </p:nvSpPr>
          <p:spPr>
            <a:xfrm rot="16200004">
              <a:off x="9226881" y="2898812"/>
              <a:ext cx="1502231" cy="4450073"/>
            </a:xfrm>
            <a:custGeom>
              <a:avLst/>
              <a:gdLst>
                <a:gd name="f0" fmla="val 10800000"/>
                <a:gd name="f1" fmla="val 5400000"/>
                <a:gd name="f2" fmla="val 180"/>
                <a:gd name="f3" fmla="val w"/>
                <a:gd name="f4" fmla="val h"/>
                <a:gd name="f5" fmla="val 0"/>
                <a:gd name="f6" fmla="val 1502233"/>
                <a:gd name="f7" fmla="val 4450077"/>
                <a:gd name="f8" fmla="val 936449"/>
                <a:gd name="f9" fmla="val 4450078"/>
                <a:gd name="f10" fmla="val 4298630"/>
                <a:gd name="f11" fmla="val 945022"/>
                <a:gd name="f12" fmla="val 4146230"/>
                <a:gd name="f13" fmla="val 967882"/>
                <a:gd name="f14" fmla="val 3996688"/>
                <a:gd name="f15" fmla="val 970739"/>
                <a:gd name="f16" fmla="val 3977638"/>
                <a:gd name="f17" fmla="val 974549"/>
                <a:gd name="f18" fmla="val 3959541"/>
                <a:gd name="f19" fmla="val 977407"/>
                <a:gd name="f20" fmla="val 3940491"/>
                <a:gd name="f21" fmla="val 981217"/>
                <a:gd name="f22" fmla="val 3921441"/>
                <a:gd name="f23" fmla="val 984074"/>
                <a:gd name="f24" fmla="val 3903343"/>
                <a:gd name="f25" fmla="val 988837"/>
                <a:gd name="f26" fmla="val 3884293"/>
                <a:gd name="f27" fmla="val 1002172"/>
                <a:gd name="f28" fmla="val 3829048"/>
                <a:gd name="f29" fmla="val 1017412"/>
                <a:gd name="f30" fmla="val 3773803"/>
                <a:gd name="f31" fmla="val 1039319"/>
                <a:gd name="f32" fmla="val 3701413"/>
                <a:gd name="f33" fmla="val 1065989"/>
                <a:gd name="f34" fmla="val 3629976"/>
                <a:gd name="f35" fmla="val 1098374"/>
                <a:gd name="f36" fmla="val 3561396"/>
                <a:gd name="f37" fmla="val 1130759"/>
                <a:gd name="f38" fmla="val 3492816"/>
                <a:gd name="f39" fmla="val 1169812"/>
                <a:gd name="f40" fmla="val 3427093"/>
                <a:gd name="f41" fmla="val 1211722"/>
                <a:gd name="f42" fmla="val 3364229"/>
                <a:gd name="f43" fmla="val 1227914"/>
                <a:gd name="f44" fmla="val 3340416"/>
                <a:gd name="f45" fmla="val 1244107"/>
                <a:gd name="f46" fmla="val 3317556"/>
                <a:gd name="f47" fmla="val 1255537"/>
                <a:gd name="f48" fmla="val 3302316"/>
                <a:gd name="f49" fmla="val 1266014"/>
                <a:gd name="f50" fmla="val 3286123"/>
                <a:gd name="f51" fmla="val 1277444"/>
                <a:gd name="f52" fmla="val 3271836"/>
                <a:gd name="f53" fmla="val 1346024"/>
                <a:gd name="f54" fmla="val 3181349"/>
                <a:gd name="f55" fmla="val 1391744"/>
                <a:gd name="f56" fmla="val 3120389"/>
                <a:gd name="f57" fmla="val 1434607"/>
                <a:gd name="f58" fmla="val 3057524"/>
                <a:gd name="f59" fmla="val 1466039"/>
                <a:gd name="f60" fmla="val 2988944"/>
                <a:gd name="f61" fmla="val 1481279"/>
                <a:gd name="f62" fmla="val 2954654"/>
                <a:gd name="f63" fmla="val 1492709"/>
                <a:gd name="f64" fmla="val 2917506"/>
                <a:gd name="f65" fmla="val 1498424"/>
                <a:gd name="f66" fmla="val 2880359"/>
                <a:gd name="f67" fmla="val 1501282"/>
                <a:gd name="f68" fmla="val 2861309"/>
                <a:gd name="f69" fmla="val 1502234"/>
                <a:gd name="f70" fmla="val 2842259"/>
                <a:gd name="f71" fmla="val 2823209"/>
                <a:gd name="f72" fmla="val 1500329"/>
                <a:gd name="f73" fmla="val 2794634"/>
                <a:gd name="f74" fmla="val 1499377"/>
                <a:gd name="f75" fmla="val 2785109"/>
                <a:gd name="f76" fmla="val 1497471"/>
                <a:gd name="f77" fmla="val 2775584"/>
                <a:gd name="f78" fmla="val 1495566"/>
                <a:gd name="f79" fmla="val 2767011"/>
                <a:gd name="f80" fmla="val 1487946"/>
                <a:gd name="f81" fmla="val 2729864"/>
                <a:gd name="f82" fmla="val 1473659"/>
                <a:gd name="f83" fmla="val 2694621"/>
                <a:gd name="f84" fmla="val 1453657"/>
                <a:gd name="f85" fmla="val 2661284"/>
                <a:gd name="f86" fmla="val 2628899"/>
                <a:gd name="f87" fmla="val 1409842"/>
                <a:gd name="f88" fmla="val 2599371"/>
                <a:gd name="f89" fmla="val 1383172"/>
                <a:gd name="f90" fmla="val 2572701"/>
                <a:gd name="f91" fmla="val 1328879"/>
                <a:gd name="f92" fmla="val 2519361"/>
                <a:gd name="f93" fmla="val 1265062"/>
                <a:gd name="f94" fmla="val 2476499"/>
                <a:gd name="f95" fmla="val 1197434"/>
                <a:gd name="f96" fmla="val 2443161"/>
                <a:gd name="f97" fmla="val 1129807"/>
                <a:gd name="f98" fmla="val 2409824"/>
                <a:gd name="f99" fmla="val 1057417"/>
                <a:gd name="f100" fmla="val 2383154"/>
                <a:gd name="f101" fmla="val 2366009"/>
                <a:gd name="f102" fmla="val 909779"/>
                <a:gd name="f103" fmla="val 2349816"/>
                <a:gd name="f104" fmla="val 833580"/>
                <a:gd name="f105" fmla="val 2342196"/>
                <a:gd name="f106" fmla="val 758332"/>
                <a:gd name="f107" fmla="val 2348864"/>
                <a:gd name="f108" fmla="val 683085"/>
                <a:gd name="f109" fmla="val 2355531"/>
                <a:gd name="f110" fmla="val 607837"/>
                <a:gd name="f111" fmla="val 2374581"/>
                <a:gd name="f112" fmla="val 541162"/>
                <a:gd name="f113" fmla="val 473535"/>
                <a:gd name="f114" fmla="val 2445067"/>
                <a:gd name="f115" fmla="val 414480"/>
                <a:gd name="f116" fmla="val 2494596"/>
                <a:gd name="f117" fmla="val 367808"/>
                <a:gd name="f118" fmla="val 2554604"/>
                <a:gd name="f119" fmla="val 343995"/>
                <a:gd name="f120" fmla="val 2584131"/>
                <a:gd name="f121" fmla="val 324945"/>
                <a:gd name="f122" fmla="val 2617469"/>
                <a:gd name="f123" fmla="val 309705"/>
                <a:gd name="f124" fmla="val 2651759"/>
                <a:gd name="f125" fmla="val 293513"/>
                <a:gd name="f126" fmla="val 2686049"/>
                <a:gd name="f127" fmla="val 283988"/>
                <a:gd name="f128" fmla="val 2723196"/>
                <a:gd name="f129" fmla="val 278273"/>
                <a:gd name="f130" fmla="val 2760344"/>
                <a:gd name="f131" fmla="val 272558"/>
                <a:gd name="f132" fmla="val 2797491"/>
                <a:gd name="f133" fmla="val 2836544"/>
                <a:gd name="f134" fmla="val 280178"/>
                <a:gd name="f135" fmla="val 2873691"/>
                <a:gd name="f136" fmla="val 286845"/>
                <a:gd name="f137" fmla="val 2910839"/>
                <a:gd name="f138" fmla="val 301133"/>
                <a:gd name="f139" fmla="val 2947034"/>
                <a:gd name="f140" fmla="val 319230"/>
                <a:gd name="f141" fmla="val 2980371"/>
                <a:gd name="f142" fmla="val 356378"/>
                <a:gd name="f143" fmla="val 3047046"/>
                <a:gd name="f144" fmla="val 412575"/>
                <a:gd name="f145" fmla="val 3102291"/>
                <a:gd name="f146" fmla="val 480202"/>
                <a:gd name="f147" fmla="val 3136581"/>
                <a:gd name="f148" fmla="val 497347"/>
                <a:gd name="f149" fmla="val 3145154"/>
                <a:gd name="f150" fmla="val 514492"/>
                <a:gd name="f151" fmla="val 3151821"/>
                <a:gd name="f152" fmla="val 532590"/>
                <a:gd name="f153" fmla="val 3157536"/>
                <a:gd name="f154" fmla="val 550687"/>
                <a:gd name="f155" fmla="val 3163251"/>
                <a:gd name="f156" fmla="val 569737"/>
                <a:gd name="f157" fmla="val 3167061"/>
                <a:gd name="f158" fmla="val 587835"/>
                <a:gd name="f159" fmla="val 3168966"/>
                <a:gd name="f160" fmla="val 625935"/>
                <a:gd name="f161" fmla="val 3172776"/>
                <a:gd name="f162" fmla="val 664035"/>
                <a:gd name="f163" fmla="val 700230"/>
                <a:gd name="f164" fmla="val 3156583"/>
                <a:gd name="f165" fmla="val 772620"/>
                <a:gd name="f166" fmla="val 3132771"/>
                <a:gd name="f167" fmla="val 3081336"/>
                <a:gd name="f168" fmla="val 873585"/>
                <a:gd name="f169" fmla="val 3016566"/>
                <a:gd name="f170" fmla="val 893587"/>
                <a:gd name="f171" fmla="val 2984181"/>
                <a:gd name="f172" fmla="val 2949891"/>
                <a:gd name="f173" fmla="val 921210"/>
                <a:gd name="f174" fmla="val 2913696"/>
                <a:gd name="f175" fmla="val 932639"/>
                <a:gd name="f176" fmla="val 2877501"/>
                <a:gd name="f177" fmla="val 938354"/>
                <a:gd name="f178" fmla="val 2839401"/>
                <a:gd name="f179" fmla="val 940260"/>
                <a:gd name="f180" fmla="val 2802254"/>
                <a:gd name="f181" fmla="val 943117"/>
                <a:gd name="f182" fmla="val 2726054"/>
                <a:gd name="f183" fmla="val 925020"/>
                <a:gd name="f184" fmla="val 2650806"/>
                <a:gd name="f185" fmla="val 894540"/>
                <a:gd name="f186" fmla="val 2581274"/>
                <a:gd name="f187" fmla="val 865012"/>
                <a:gd name="f188" fmla="val 2511741"/>
                <a:gd name="f189" fmla="val 821197"/>
                <a:gd name="f190" fmla="val 2447924"/>
                <a:gd name="f191" fmla="val 773572"/>
                <a:gd name="f192" fmla="val 2389821"/>
                <a:gd name="f193" fmla="val 724995"/>
                <a:gd name="f194" fmla="val 2331719"/>
                <a:gd name="f195" fmla="val 669750"/>
                <a:gd name="f196" fmla="val 2279332"/>
                <a:gd name="f197" fmla="val 611647"/>
                <a:gd name="f198" fmla="val 2230754"/>
                <a:gd name="f199" fmla="val 553545"/>
                <a:gd name="f200" fmla="val 2182177"/>
                <a:gd name="f201" fmla="val 493537"/>
                <a:gd name="f202" fmla="val 2135504"/>
                <a:gd name="f203" fmla="val 433530"/>
                <a:gd name="f204" fmla="val 2088832"/>
                <a:gd name="f205" fmla="val 373523"/>
                <a:gd name="f206" fmla="val 2042159"/>
                <a:gd name="f207" fmla="val 314468"/>
                <a:gd name="f208" fmla="val 1994534"/>
                <a:gd name="f209" fmla="val 259223"/>
                <a:gd name="f210" fmla="val 1942147"/>
                <a:gd name="f211" fmla="val 203978"/>
                <a:gd name="f212" fmla="val 1889759"/>
                <a:gd name="f213" fmla="val 153495"/>
                <a:gd name="f214" fmla="val 1833562"/>
                <a:gd name="f215" fmla="val 110633"/>
                <a:gd name="f216" fmla="val 1770697"/>
                <a:gd name="f217" fmla="val 67770"/>
                <a:gd name="f218" fmla="val 1707832"/>
                <a:gd name="f219" fmla="val 34433"/>
                <a:gd name="f220" fmla="val 1639252"/>
                <a:gd name="f221" fmla="val 15383"/>
                <a:gd name="f222" fmla="val 1564957"/>
                <a:gd name="f223" fmla="val 5858"/>
                <a:gd name="f224" fmla="val 1528762"/>
                <a:gd name="f225" fmla="val 1095"/>
                <a:gd name="f226" fmla="val 1490662"/>
                <a:gd name="f227" fmla="val 143"/>
                <a:gd name="f228" fmla="val 1452562"/>
                <a:gd name="f229" fmla="val -810"/>
                <a:gd name="f230" fmla="val 1414462"/>
                <a:gd name="f231" fmla="val 3000"/>
                <a:gd name="f232" fmla="val 1376362"/>
                <a:gd name="f233" fmla="val 11573"/>
                <a:gd name="f234" fmla="val 1339214"/>
                <a:gd name="f235" fmla="val 27765"/>
                <a:gd name="f236" fmla="val 1264919"/>
                <a:gd name="f237" fmla="val 60150"/>
                <a:gd name="f238" fmla="val 1194434"/>
                <a:gd name="f239" fmla="val 104918"/>
                <a:gd name="f240" fmla="val 1133474"/>
                <a:gd name="f241" fmla="val 150638"/>
                <a:gd name="f242" fmla="val 1072515"/>
                <a:gd name="f243" fmla="val 209693"/>
                <a:gd name="f244" fmla="val 1022032"/>
                <a:gd name="f245" fmla="val 988695"/>
                <a:gd name="f246" fmla="val 346853"/>
                <a:gd name="f247" fmla="val 955357"/>
                <a:gd name="f248" fmla="val 423052"/>
                <a:gd name="f249" fmla="val 940117"/>
                <a:gd name="f250" fmla="val 499252"/>
                <a:gd name="f251" fmla="val 942975"/>
                <a:gd name="f252" fmla="val 574500"/>
                <a:gd name="f253" fmla="val 945832"/>
                <a:gd name="f254" fmla="val 650700"/>
                <a:gd name="f255" fmla="val 968692"/>
                <a:gd name="f256" fmla="val 712612"/>
                <a:gd name="f257" fmla="val 1012507"/>
                <a:gd name="f258" fmla="val 798337"/>
                <a:gd name="f259" fmla="val 1071562"/>
                <a:gd name="f260" fmla="val 859297"/>
                <a:gd name="f261" fmla="val 1165859"/>
                <a:gd name="f262" fmla="val 874537"/>
                <a:gd name="f263" fmla="val 1268729"/>
                <a:gd name="f264" fmla="val 878347"/>
                <a:gd name="f265" fmla="val 1294447"/>
                <a:gd name="f266" fmla="val 879300"/>
                <a:gd name="f267" fmla="val 1320164"/>
                <a:gd name="f268" fmla="val 876442"/>
                <a:gd name="f269" fmla="val 1345882"/>
                <a:gd name="f270" fmla="val 1371599"/>
                <a:gd name="f271" fmla="val 868822"/>
                <a:gd name="f272" fmla="val 1397317"/>
                <a:gd name="f273" fmla="val 1422082"/>
                <a:gd name="f274" fmla="val 857392"/>
                <a:gd name="f275" fmla="val 1427797"/>
                <a:gd name="f276" fmla="val 855487"/>
                <a:gd name="f277" fmla="val 1434464"/>
                <a:gd name="f278" fmla="val 852630"/>
                <a:gd name="f279" fmla="val 1440179"/>
                <a:gd name="f280" fmla="val 849772"/>
                <a:gd name="f281" fmla="val 1445894"/>
                <a:gd name="f282" fmla="val 847867"/>
                <a:gd name="f283" fmla="val 845010"/>
                <a:gd name="f284" fmla="val 1458277"/>
                <a:gd name="f285" fmla="val 839295"/>
                <a:gd name="f286" fmla="val 1469707"/>
                <a:gd name="f287" fmla="val 832627"/>
                <a:gd name="f288" fmla="val 1481137"/>
                <a:gd name="f289" fmla="val 825960"/>
                <a:gd name="f290" fmla="val 1492567"/>
                <a:gd name="f291" fmla="val 819292"/>
                <a:gd name="f292" fmla="val 1503997"/>
                <a:gd name="f293" fmla="val 810720"/>
                <a:gd name="f294" fmla="val 1513522"/>
                <a:gd name="f295" fmla="val 803100"/>
                <a:gd name="f296" fmla="val 1523999"/>
                <a:gd name="f297" fmla="val 794527"/>
                <a:gd name="f298" fmla="val 1533524"/>
                <a:gd name="f299" fmla="val 785955"/>
                <a:gd name="f300" fmla="val 1544002"/>
                <a:gd name="f301" fmla="val 776430"/>
                <a:gd name="f302" fmla="val 1552574"/>
                <a:gd name="f303" fmla="val 767857"/>
                <a:gd name="f304" fmla="val 1562099"/>
                <a:gd name="f305" fmla="val 757380"/>
                <a:gd name="f306" fmla="val 1569719"/>
                <a:gd name="f307" fmla="val 746902"/>
                <a:gd name="f308" fmla="val 1578292"/>
                <a:gd name="f309" fmla="val 736425"/>
                <a:gd name="f310" fmla="val 1585912"/>
                <a:gd name="f311" fmla="val 725947"/>
                <a:gd name="f312" fmla="val 1593532"/>
                <a:gd name="f313" fmla="val 714517"/>
                <a:gd name="f314" fmla="val 1600199"/>
                <a:gd name="f315" fmla="val 703087"/>
                <a:gd name="f316" fmla="val 1606867"/>
                <a:gd name="f317" fmla="val 691657"/>
                <a:gd name="f318" fmla="val 1612582"/>
                <a:gd name="f319" fmla="val 680227"/>
                <a:gd name="f320" fmla="val 1617344"/>
                <a:gd name="f321" fmla="val 667845"/>
                <a:gd name="f322" fmla="val 1622107"/>
                <a:gd name="f323" fmla="val 656415"/>
                <a:gd name="f324" fmla="val 1626869"/>
                <a:gd name="f325" fmla="val 643080"/>
                <a:gd name="f326" fmla="val 1629727"/>
                <a:gd name="f327" fmla="val 630697"/>
                <a:gd name="f328" fmla="val 1633537"/>
                <a:gd name="f329" fmla="val 617362"/>
                <a:gd name="f330" fmla="val 1634489"/>
                <a:gd name="f331" fmla="val 604980"/>
                <a:gd name="f332" fmla="val 1637347"/>
                <a:gd name="f333" fmla="val 598312"/>
                <a:gd name="f334" fmla="val 1638299"/>
                <a:gd name="f335" fmla="val 591645"/>
                <a:gd name="f336" fmla="val 585930"/>
                <a:gd name="f337" fmla="val 566880"/>
                <a:gd name="f338" fmla="val 1640204"/>
                <a:gd name="f339" fmla="val 547830"/>
                <a:gd name="f340" fmla="val 534495"/>
                <a:gd name="f341" fmla="val 528780"/>
                <a:gd name="f342" fmla="val 516397"/>
                <a:gd name="f343" fmla="val 503062"/>
                <a:gd name="f344" fmla="val 490680"/>
                <a:gd name="f345" fmla="val 1628774"/>
                <a:gd name="f346" fmla="val 441150"/>
                <a:gd name="f347" fmla="val 1614487"/>
                <a:gd name="f348" fmla="val 394477"/>
                <a:gd name="f349" fmla="val 1589722"/>
                <a:gd name="f350" fmla="val 354473"/>
                <a:gd name="f351" fmla="val 1556384"/>
                <a:gd name="f352" fmla="val 1523047"/>
                <a:gd name="f353" fmla="val 281130"/>
                <a:gd name="f354" fmla="val 1483042"/>
                <a:gd name="f355" fmla="val 255413"/>
                <a:gd name="f356" fmla="val 1437322"/>
                <a:gd name="f357" fmla="val 229695"/>
                <a:gd name="f358" fmla="val 1392554"/>
                <a:gd name="f359" fmla="val 213503"/>
                <a:gd name="f360" fmla="val 1342072"/>
                <a:gd name="f361" fmla="val 205883"/>
                <a:gd name="f362" fmla="val 1290637"/>
                <a:gd name="f363" fmla="val 198263"/>
                <a:gd name="f364" fmla="val 1239202"/>
                <a:gd name="f365" fmla="val 197310"/>
                <a:gd name="f366" fmla="val 1186815"/>
                <a:gd name="f367" fmla="val 1135379"/>
                <a:gd name="f368" fmla="val 216360"/>
                <a:gd name="f369" fmla="val 1032510"/>
                <a:gd name="f370" fmla="val 254460"/>
                <a:gd name="f371" fmla="val 932497"/>
                <a:gd name="f372" fmla="val 308753"/>
                <a:gd name="f373" fmla="val 844867"/>
                <a:gd name="f374" fmla="val 363998"/>
                <a:gd name="f375" fmla="val 757237"/>
                <a:gd name="f376" fmla="val 421147"/>
                <a:gd name="f377" fmla="val 669607"/>
                <a:gd name="f378" fmla="val 477345"/>
                <a:gd name="f379" fmla="val 582930"/>
                <a:gd name="f380" fmla="val 621172"/>
                <a:gd name="f381" fmla="val 361950"/>
                <a:gd name="f382" fmla="val 644032"/>
                <a:gd name="f383" fmla="val 327660"/>
                <a:gd name="f384" fmla="val 689752"/>
                <a:gd name="f385" fmla="val 258127"/>
                <a:gd name="f386" fmla="val 781192"/>
                <a:gd name="f387" fmla="val 119062"/>
                <a:gd name="f388" fmla="+- 0 0 -90"/>
                <a:gd name="f389" fmla="*/ f3 1 1502233"/>
                <a:gd name="f390" fmla="*/ f4 1 4450077"/>
                <a:gd name="f391" fmla="val f5"/>
                <a:gd name="f392" fmla="val f6"/>
                <a:gd name="f393" fmla="val f7"/>
                <a:gd name="f394" fmla="*/ f388 f0 1"/>
                <a:gd name="f395" fmla="+- f393 0 f391"/>
                <a:gd name="f396" fmla="+- f392 0 f391"/>
                <a:gd name="f397" fmla="*/ f394 1 f2"/>
                <a:gd name="f398" fmla="*/ f396 1 1502233"/>
                <a:gd name="f399" fmla="*/ f395 1 4450077"/>
                <a:gd name="f400" fmla="*/ 936449 f396 1"/>
                <a:gd name="f401" fmla="*/ 4450078 f395 1"/>
                <a:gd name="f402" fmla="*/ 967882 f396 1"/>
                <a:gd name="f403" fmla="*/ 3996688 f395 1"/>
                <a:gd name="f404" fmla="*/ 977407 f396 1"/>
                <a:gd name="f405" fmla="*/ 3940491 f395 1"/>
                <a:gd name="f406" fmla="*/ 988837 f396 1"/>
                <a:gd name="f407" fmla="*/ 3884293 f395 1"/>
                <a:gd name="f408" fmla="*/ 1002172 f396 1"/>
                <a:gd name="f409" fmla="*/ 3829048 f395 1"/>
                <a:gd name="f410" fmla="*/ 1017412 f396 1"/>
                <a:gd name="f411" fmla="*/ 3773803 f395 1"/>
                <a:gd name="f412" fmla="*/ 1098374 f396 1"/>
                <a:gd name="f413" fmla="*/ 3561396 f395 1"/>
                <a:gd name="f414" fmla="*/ 1211722 f396 1"/>
                <a:gd name="f415" fmla="*/ 3364229 f395 1"/>
                <a:gd name="f416" fmla="*/ 1227914 f396 1"/>
                <a:gd name="f417" fmla="*/ 3340416 f395 1"/>
                <a:gd name="f418" fmla="*/ 1244107 f396 1"/>
                <a:gd name="f419" fmla="*/ 3317556 f395 1"/>
                <a:gd name="f420" fmla="*/ 1277444 f396 1"/>
                <a:gd name="f421" fmla="*/ 3271836 f395 1"/>
                <a:gd name="f422" fmla="*/ 1346024 f396 1"/>
                <a:gd name="f423" fmla="*/ 3181349 f395 1"/>
                <a:gd name="f424" fmla="*/ 1466039 f396 1"/>
                <a:gd name="f425" fmla="*/ 2988944 f395 1"/>
                <a:gd name="f426" fmla="*/ 1498424 f396 1"/>
                <a:gd name="f427" fmla="*/ 2880359 f395 1"/>
                <a:gd name="f428" fmla="*/ 1502234 f396 1"/>
                <a:gd name="f429" fmla="*/ 2823209 f395 1"/>
                <a:gd name="f430" fmla="*/ 1500329 f396 1"/>
                <a:gd name="f431" fmla="*/ 2794634 f395 1"/>
                <a:gd name="f432" fmla="*/ 1495566 f396 1"/>
                <a:gd name="f433" fmla="*/ 2767011 f395 1"/>
                <a:gd name="f434" fmla="*/ 1453657 f396 1"/>
                <a:gd name="f435" fmla="*/ 2661284 f395 1"/>
                <a:gd name="f436" fmla="*/ 1383172 f396 1"/>
                <a:gd name="f437" fmla="*/ 2572701 f395 1"/>
                <a:gd name="f438" fmla="*/ 1197434 f396 1"/>
                <a:gd name="f439" fmla="*/ 2443161 f395 1"/>
                <a:gd name="f440" fmla="*/ 984074 f396 1"/>
                <a:gd name="f441" fmla="*/ 2366009 f395 1"/>
                <a:gd name="f442" fmla="*/ 758332 f396 1"/>
                <a:gd name="f443" fmla="*/ 2348864 f395 1"/>
                <a:gd name="f444" fmla="*/ 541162 f396 1"/>
                <a:gd name="f445" fmla="*/ 2409824 f395 1"/>
                <a:gd name="f446" fmla="*/ 367808 f396 1"/>
                <a:gd name="f447" fmla="*/ 2554604 f395 1"/>
                <a:gd name="f448" fmla="*/ 309705 f396 1"/>
                <a:gd name="f449" fmla="*/ 2651759 f395 1"/>
                <a:gd name="f450" fmla="*/ 278273 f396 1"/>
                <a:gd name="f451" fmla="*/ 2760344 f395 1"/>
                <a:gd name="f452" fmla="*/ 280178 f396 1"/>
                <a:gd name="f453" fmla="*/ 2873691 f395 1"/>
                <a:gd name="f454" fmla="*/ 319230 f396 1"/>
                <a:gd name="f455" fmla="*/ 2980371 f395 1"/>
                <a:gd name="f456" fmla="*/ 480202 f396 1"/>
                <a:gd name="f457" fmla="*/ 3136581 f395 1"/>
                <a:gd name="f458" fmla="*/ 532590 f396 1"/>
                <a:gd name="f459" fmla="*/ 3157536 f395 1"/>
                <a:gd name="f460" fmla="*/ 587835 f396 1"/>
                <a:gd name="f461" fmla="*/ 3168966 f395 1"/>
                <a:gd name="f462" fmla="*/ 700230 f396 1"/>
                <a:gd name="f463" fmla="*/ 3156583 f395 1"/>
                <a:gd name="f464" fmla="*/ 873585 f396 1"/>
                <a:gd name="f465" fmla="*/ 3016566 f395 1"/>
                <a:gd name="f466" fmla="*/ 921210 f396 1"/>
                <a:gd name="f467" fmla="*/ 2913696 f395 1"/>
                <a:gd name="f468" fmla="*/ 940260 f396 1"/>
                <a:gd name="f469" fmla="*/ 2802254 f395 1"/>
                <a:gd name="f470" fmla="*/ 894540 f396 1"/>
                <a:gd name="f471" fmla="*/ 2581274 f395 1"/>
                <a:gd name="f472" fmla="*/ 773572 f396 1"/>
                <a:gd name="f473" fmla="*/ 2389821 f395 1"/>
                <a:gd name="f474" fmla="*/ 611647 f396 1"/>
                <a:gd name="f475" fmla="*/ 2230754 f395 1"/>
                <a:gd name="f476" fmla="*/ 433530 f396 1"/>
                <a:gd name="f477" fmla="*/ 2088832 f395 1"/>
                <a:gd name="f478" fmla="*/ 259223 f396 1"/>
                <a:gd name="f479" fmla="*/ 1942147 f395 1"/>
                <a:gd name="f480" fmla="*/ 110633 f396 1"/>
                <a:gd name="f481" fmla="*/ 1770697 f395 1"/>
                <a:gd name="f482" fmla="*/ 15383 f396 1"/>
                <a:gd name="f483" fmla="*/ 1564957 f395 1"/>
                <a:gd name="f484" fmla="*/ 143 f396 1"/>
                <a:gd name="f485" fmla="*/ 1452562 f395 1"/>
                <a:gd name="f486" fmla="*/ 11573 f396 1"/>
                <a:gd name="f487" fmla="*/ 1339214 f395 1"/>
                <a:gd name="f488" fmla="*/ 104918 f396 1"/>
                <a:gd name="f489" fmla="*/ 1133474 f395 1"/>
                <a:gd name="f490" fmla="*/ 988695 f395 1"/>
                <a:gd name="f491" fmla="*/ 499252 f396 1"/>
                <a:gd name="f492" fmla="*/ 942975 f395 1"/>
                <a:gd name="f493" fmla="*/ 712612 f396 1"/>
                <a:gd name="f494" fmla="*/ 1012507 f395 1"/>
                <a:gd name="f495" fmla="*/ 874537 f396 1"/>
                <a:gd name="f496" fmla="*/ 1268729 f395 1"/>
                <a:gd name="f497" fmla="*/ 876442 f396 1"/>
                <a:gd name="f498" fmla="*/ 1345882 f395 1"/>
                <a:gd name="f499" fmla="*/ 859297 f396 1"/>
                <a:gd name="f500" fmla="*/ 1422082 f395 1"/>
                <a:gd name="f501" fmla="*/ 852630 f396 1"/>
                <a:gd name="f502" fmla="*/ 1440179 f395 1"/>
                <a:gd name="f503" fmla="*/ 845010 f396 1"/>
                <a:gd name="f504" fmla="*/ 1458277 f395 1"/>
                <a:gd name="f505" fmla="*/ 825960 f396 1"/>
                <a:gd name="f506" fmla="*/ 1492567 f395 1"/>
                <a:gd name="f507" fmla="*/ 803100 f396 1"/>
                <a:gd name="f508" fmla="*/ 1523999 f395 1"/>
                <a:gd name="f509" fmla="*/ 776430 f396 1"/>
                <a:gd name="f510" fmla="*/ 1552574 f395 1"/>
                <a:gd name="f511" fmla="*/ 746902 f396 1"/>
                <a:gd name="f512" fmla="*/ 1578292 f395 1"/>
                <a:gd name="f513" fmla="*/ 714517 f396 1"/>
                <a:gd name="f514" fmla="*/ 1600199 f395 1"/>
                <a:gd name="f515" fmla="*/ 680227 f396 1"/>
                <a:gd name="f516" fmla="*/ 1617344 f395 1"/>
                <a:gd name="f517" fmla="*/ 643080 f396 1"/>
                <a:gd name="f518" fmla="*/ 1629727 f395 1"/>
                <a:gd name="f519" fmla="*/ 604980 f396 1"/>
                <a:gd name="f520" fmla="*/ 1637347 f395 1"/>
                <a:gd name="f521" fmla="*/ 585930 f396 1"/>
                <a:gd name="f522" fmla="*/ 1639252 f395 1"/>
                <a:gd name="f523" fmla="*/ 566880 f396 1"/>
                <a:gd name="f524" fmla="*/ 1640204 f395 1"/>
                <a:gd name="f525" fmla="*/ 547830 f396 1"/>
                <a:gd name="f526" fmla="*/ 528780 f396 1"/>
                <a:gd name="f527" fmla="*/ 490680 f396 1"/>
                <a:gd name="f528" fmla="*/ 1628774 f395 1"/>
                <a:gd name="f529" fmla="*/ 354473 f396 1"/>
                <a:gd name="f530" fmla="*/ 1556384 f395 1"/>
                <a:gd name="f531" fmla="*/ 255413 f396 1"/>
                <a:gd name="f532" fmla="*/ 1437322 f395 1"/>
                <a:gd name="f533" fmla="*/ 205883 f396 1"/>
                <a:gd name="f534" fmla="*/ 1290637 f395 1"/>
                <a:gd name="f535" fmla="*/ 203978 f396 1"/>
                <a:gd name="f536" fmla="*/ 1135379 f395 1"/>
                <a:gd name="f537" fmla="*/ 308753 f396 1"/>
                <a:gd name="f538" fmla="*/ 844867 f395 1"/>
                <a:gd name="f539" fmla="*/ 477345 f396 1"/>
                <a:gd name="f540" fmla="*/ 582930 f395 1"/>
                <a:gd name="f541" fmla="*/ 621172 f396 1"/>
                <a:gd name="f542" fmla="*/ 361950 f395 1"/>
                <a:gd name="f543" fmla="*/ 644032 f396 1"/>
                <a:gd name="f544" fmla="*/ 327660 f395 1"/>
                <a:gd name="f545" fmla="*/ 689752 f396 1"/>
                <a:gd name="f546" fmla="*/ 258127 f395 1"/>
                <a:gd name="f547" fmla="*/ 781192 f396 1"/>
                <a:gd name="f548" fmla="*/ 119062 f395 1"/>
                <a:gd name="f549" fmla="*/ 0 f395 1"/>
                <a:gd name="f550" fmla="+- f397 0 f1"/>
                <a:gd name="f551" fmla="*/ f400 1 1502233"/>
                <a:gd name="f552" fmla="*/ f401 1 4450077"/>
                <a:gd name="f553" fmla="*/ f402 1 1502233"/>
                <a:gd name="f554" fmla="*/ f403 1 4450077"/>
                <a:gd name="f555" fmla="*/ f404 1 1502233"/>
                <a:gd name="f556" fmla="*/ f405 1 4450077"/>
                <a:gd name="f557" fmla="*/ f406 1 1502233"/>
                <a:gd name="f558" fmla="*/ f407 1 4450077"/>
                <a:gd name="f559" fmla="*/ f408 1 1502233"/>
                <a:gd name="f560" fmla="*/ f409 1 4450077"/>
                <a:gd name="f561" fmla="*/ f410 1 1502233"/>
                <a:gd name="f562" fmla="*/ f411 1 4450077"/>
                <a:gd name="f563" fmla="*/ f412 1 1502233"/>
                <a:gd name="f564" fmla="*/ f413 1 4450077"/>
                <a:gd name="f565" fmla="*/ f414 1 1502233"/>
                <a:gd name="f566" fmla="*/ f415 1 4450077"/>
                <a:gd name="f567" fmla="*/ f416 1 1502233"/>
                <a:gd name="f568" fmla="*/ f417 1 4450077"/>
                <a:gd name="f569" fmla="*/ f418 1 1502233"/>
                <a:gd name="f570" fmla="*/ f419 1 4450077"/>
                <a:gd name="f571" fmla="*/ f420 1 1502233"/>
                <a:gd name="f572" fmla="*/ f421 1 4450077"/>
                <a:gd name="f573" fmla="*/ f422 1 1502233"/>
                <a:gd name="f574" fmla="*/ f423 1 4450077"/>
                <a:gd name="f575" fmla="*/ f424 1 1502233"/>
                <a:gd name="f576" fmla="*/ f425 1 4450077"/>
                <a:gd name="f577" fmla="*/ f426 1 1502233"/>
                <a:gd name="f578" fmla="*/ f427 1 4450077"/>
                <a:gd name="f579" fmla="*/ f428 1 1502233"/>
                <a:gd name="f580" fmla="*/ f429 1 4450077"/>
                <a:gd name="f581" fmla="*/ f430 1 1502233"/>
                <a:gd name="f582" fmla="*/ f431 1 4450077"/>
                <a:gd name="f583" fmla="*/ f432 1 1502233"/>
                <a:gd name="f584" fmla="*/ f433 1 4450077"/>
                <a:gd name="f585" fmla="*/ f434 1 1502233"/>
                <a:gd name="f586" fmla="*/ f435 1 4450077"/>
                <a:gd name="f587" fmla="*/ f436 1 1502233"/>
                <a:gd name="f588" fmla="*/ f437 1 4450077"/>
                <a:gd name="f589" fmla="*/ f438 1 1502233"/>
                <a:gd name="f590" fmla="*/ f439 1 4450077"/>
                <a:gd name="f591" fmla="*/ f440 1 1502233"/>
                <a:gd name="f592" fmla="*/ f441 1 4450077"/>
                <a:gd name="f593" fmla="*/ f442 1 1502233"/>
                <a:gd name="f594" fmla="*/ f443 1 4450077"/>
                <a:gd name="f595" fmla="*/ f444 1 1502233"/>
                <a:gd name="f596" fmla="*/ f445 1 4450077"/>
                <a:gd name="f597" fmla="*/ f446 1 1502233"/>
                <a:gd name="f598" fmla="*/ f447 1 4450077"/>
                <a:gd name="f599" fmla="*/ f448 1 1502233"/>
                <a:gd name="f600" fmla="*/ f449 1 4450077"/>
                <a:gd name="f601" fmla="*/ f450 1 1502233"/>
                <a:gd name="f602" fmla="*/ f451 1 4450077"/>
                <a:gd name="f603" fmla="*/ f452 1 1502233"/>
                <a:gd name="f604" fmla="*/ f453 1 4450077"/>
                <a:gd name="f605" fmla="*/ f454 1 1502233"/>
                <a:gd name="f606" fmla="*/ f455 1 4450077"/>
                <a:gd name="f607" fmla="*/ f456 1 1502233"/>
                <a:gd name="f608" fmla="*/ f457 1 4450077"/>
                <a:gd name="f609" fmla="*/ f458 1 1502233"/>
                <a:gd name="f610" fmla="*/ f459 1 4450077"/>
                <a:gd name="f611" fmla="*/ f460 1 1502233"/>
                <a:gd name="f612" fmla="*/ f461 1 4450077"/>
                <a:gd name="f613" fmla="*/ f462 1 1502233"/>
                <a:gd name="f614" fmla="*/ f463 1 4450077"/>
                <a:gd name="f615" fmla="*/ f464 1 1502233"/>
                <a:gd name="f616" fmla="*/ f465 1 4450077"/>
                <a:gd name="f617" fmla="*/ f466 1 1502233"/>
                <a:gd name="f618" fmla="*/ f467 1 4450077"/>
                <a:gd name="f619" fmla="*/ f468 1 1502233"/>
                <a:gd name="f620" fmla="*/ f469 1 4450077"/>
                <a:gd name="f621" fmla="*/ f470 1 1502233"/>
                <a:gd name="f622" fmla="*/ f471 1 4450077"/>
                <a:gd name="f623" fmla="*/ f472 1 1502233"/>
                <a:gd name="f624" fmla="*/ f473 1 4450077"/>
                <a:gd name="f625" fmla="*/ f474 1 1502233"/>
                <a:gd name="f626" fmla="*/ f475 1 4450077"/>
                <a:gd name="f627" fmla="*/ f476 1 1502233"/>
                <a:gd name="f628" fmla="*/ f477 1 4450077"/>
                <a:gd name="f629" fmla="*/ f478 1 1502233"/>
                <a:gd name="f630" fmla="*/ f479 1 4450077"/>
                <a:gd name="f631" fmla="*/ f480 1 1502233"/>
                <a:gd name="f632" fmla="*/ f481 1 4450077"/>
                <a:gd name="f633" fmla="*/ f482 1 1502233"/>
                <a:gd name="f634" fmla="*/ f483 1 4450077"/>
                <a:gd name="f635" fmla="*/ f484 1 1502233"/>
                <a:gd name="f636" fmla="*/ f485 1 4450077"/>
                <a:gd name="f637" fmla="*/ f486 1 1502233"/>
                <a:gd name="f638" fmla="*/ f487 1 4450077"/>
                <a:gd name="f639" fmla="*/ f488 1 1502233"/>
                <a:gd name="f640" fmla="*/ f489 1 4450077"/>
                <a:gd name="f641" fmla="*/ f490 1 4450077"/>
                <a:gd name="f642" fmla="*/ f491 1 1502233"/>
                <a:gd name="f643" fmla="*/ f492 1 4450077"/>
                <a:gd name="f644" fmla="*/ f493 1 1502233"/>
                <a:gd name="f645" fmla="*/ f494 1 4450077"/>
                <a:gd name="f646" fmla="*/ f495 1 1502233"/>
                <a:gd name="f647" fmla="*/ f496 1 4450077"/>
                <a:gd name="f648" fmla="*/ f497 1 1502233"/>
                <a:gd name="f649" fmla="*/ f498 1 4450077"/>
                <a:gd name="f650" fmla="*/ f499 1 1502233"/>
                <a:gd name="f651" fmla="*/ f500 1 4450077"/>
                <a:gd name="f652" fmla="*/ f501 1 1502233"/>
                <a:gd name="f653" fmla="*/ f502 1 4450077"/>
                <a:gd name="f654" fmla="*/ f503 1 1502233"/>
                <a:gd name="f655" fmla="*/ f504 1 4450077"/>
                <a:gd name="f656" fmla="*/ f505 1 1502233"/>
                <a:gd name="f657" fmla="*/ f506 1 4450077"/>
                <a:gd name="f658" fmla="*/ f507 1 1502233"/>
                <a:gd name="f659" fmla="*/ f508 1 4450077"/>
                <a:gd name="f660" fmla="*/ f509 1 1502233"/>
                <a:gd name="f661" fmla="*/ f510 1 4450077"/>
                <a:gd name="f662" fmla="*/ f511 1 1502233"/>
                <a:gd name="f663" fmla="*/ f512 1 4450077"/>
                <a:gd name="f664" fmla="*/ f513 1 1502233"/>
                <a:gd name="f665" fmla="*/ f514 1 4450077"/>
                <a:gd name="f666" fmla="*/ f515 1 1502233"/>
                <a:gd name="f667" fmla="*/ f516 1 4450077"/>
                <a:gd name="f668" fmla="*/ f517 1 1502233"/>
                <a:gd name="f669" fmla="*/ f518 1 4450077"/>
                <a:gd name="f670" fmla="*/ f519 1 1502233"/>
                <a:gd name="f671" fmla="*/ f520 1 4450077"/>
                <a:gd name="f672" fmla="*/ f521 1 1502233"/>
                <a:gd name="f673" fmla="*/ f522 1 4450077"/>
                <a:gd name="f674" fmla="*/ f523 1 1502233"/>
                <a:gd name="f675" fmla="*/ f524 1 4450077"/>
                <a:gd name="f676" fmla="*/ f525 1 1502233"/>
                <a:gd name="f677" fmla="*/ f526 1 1502233"/>
                <a:gd name="f678" fmla="*/ f527 1 1502233"/>
                <a:gd name="f679" fmla="*/ f528 1 4450077"/>
                <a:gd name="f680" fmla="*/ f529 1 1502233"/>
                <a:gd name="f681" fmla="*/ f530 1 4450077"/>
                <a:gd name="f682" fmla="*/ f531 1 1502233"/>
                <a:gd name="f683" fmla="*/ f532 1 4450077"/>
                <a:gd name="f684" fmla="*/ f533 1 1502233"/>
                <a:gd name="f685" fmla="*/ f534 1 4450077"/>
                <a:gd name="f686" fmla="*/ f535 1 1502233"/>
                <a:gd name="f687" fmla="*/ f536 1 4450077"/>
                <a:gd name="f688" fmla="*/ f537 1 1502233"/>
                <a:gd name="f689" fmla="*/ f538 1 4450077"/>
                <a:gd name="f690" fmla="*/ f539 1 1502233"/>
                <a:gd name="f691" fmla="*/ f540 1 4450077"/>
                <a:gd name="f692" fmla="*/ f541 1 1502233"/>
                <a:gd name="f693" fmla="*/ f542 1 4450077"/>
                <a:gd name="f694" fmla="*/ f543 1 1502233"/>
                <a:gd name="f695" fmla="*/ f544 1 4450077"/>
                <a:gd name="f696" fmla="*/ f545 1 1502233"/>
                <a:gd name="f697" fmla="*/ f546 1 4450077"/>
                <a:gd name="f698" fmla="*/ f547 1 1502233"/>
                <a:gd name="f699" fmla="*/ f548 1 4450077"/>
                <a:gd name="f700" fmla="*/ f549 1 4450077"/>
                <a:gd name="f701" fmla="*/ f391 1 f398"/>
                <a:gd name="f702" fmla="*/ f392 1 f398"/>
                <a:gd name="f703" fmla="*/ f391 1 f399"/>
                <a:gd name="f704" fmla="*/ f393 1 f399"/>
                <a:gd name="f705" fmla="*/ f551 1 f398"/>
                <a:gd name="f706" fmla="*/ f552 1 f399"/>
                <a:gd name="f707" fmla="*/ f553 1 f398"/>
                <a:gd name="f708" fmla="*/ f554 1 f399"/>
                <a:gd name="f709" fmla="*/ f555 1 f398"/>
                <a:gd name="f710" fmla="*/ f556 1 f399"/>
                <a:gd name="f711" fmla="*/ f557 1 f398"/>
                <a:gd name="f712" fmla="*/ f558 1 f399"/>
                <a:gd name="f713" fmla="*/ f559 1 f398"/>
                <a:gd name="f714" fmla="*/ f560 1 f399"/>
                <a:gd name="f715" fmla="*/ f561 1 f398"/>
                <a:gd name="f716" fmla="*/ f562 1 f399"/>
                <a:gd name="f717" fmla="*/ f563 1 f398"/>
                <a:gd name="f718" fmla="*/ f564 1 f399"/>
                <a:gd name="f719" fmla="*/ f565 1 f398"/>
                <a:gd name="f720" fmla="*/ f566 1 f399"/>
                <a:gd name="f721" fmla="*/ f567 1 f398"/>
                <a:gd name="f722" fmla="*/ f568 1 f399"/>
                <a:gd name="f723" fmla="*/ f569 1 f398"/>
                <a:gd name="f724" fmla="*/ f570 1 f399"/>
                <a:gd name="f725" fmla="*/ f571 1 f398"/>
                <a:gd name="f726" fmla="*/ f572 1 f399"/>
                <a:gd name="f727" fmla="*/ f573 1 f398"/>
                <a:gd name="f728" fmla="*/ f574 1 f399"/>
                <a:gd name="f729" fmla="*/ f575 1 f398"/>
                <a:gd name="f730" fmla="*/ f576 1 f399"/>
                <a:gd name="f731" fmla="*/ f577 1 f398"/>
                <a:gd name="f732" fmla="*/ f578 1 f399"/>
                <a:gd name="f733" fmla="*/ f579 1 f398"/>
                <a:gd name="f734" fmla="*/ f580 1 f399"/>
                <a:gd name="f735" fmla="*/ f581 1 f398"/>
                <a:gd name="f736" fmla="*/ f582 1 f399"/>
                <a:gd name="f737" fmla="*/ f583 1 f398"/>
                <a:gd name="f738" fmla="*/ f584 1 f399"/>
                <a:gd name="f739" fmla="*/ f585 1 f398"/>
                <a:gd name="f740" fmla="*/ f586 1 f399"/>
                <a:gd name="f741" fmla="*/ f587 1 f398"/>
                <a:gd name="f742" fmla="*/ f588 1 f399"/>
                <a:gd name="f743" fmla="*/ f589 1 f398"/>
                <a:gd name="f744" fmla="*/ f590 1 f399"/>
                <a:gd name="f745" fmla="*/ f591 1 f398"/>
                <a:gd name="f746" fmla="*/ f592 1 f399"/>
                <a:gd name="f747" fmla="*/ f593 1 f398"/>
                <a:gd name="f748" fmla="*/ f594 1 f399"/>
                <a:gd name="f749" fmla="*/ f595 1 f398"/>
                <a:gd name="f750" fmla="*/ f596 1 f399"/>
                <a:gd name="f751" fmla="*/ f597 1 f398"/>
                <a:gd name="f752" fmla="*/ f598 1 f399"/>
                <a:gd name="f753" fmla="*/ f599 1 f398"/>
                <a:gd name="f754" fmla="*/ f600 1 f399"/>
                <a:gd name="f755" fmla="*/ f601 1 f398"/>
                <a:gd name="f756" fmla="*/ f602 1 f399"/>
                <a:gd name="f757" fmla="*/ f603 1 f398"/>
                <a:gd name="f758" fmla="*/ f604 1 f399"/>
                <a:gd name="f759" fmla="*/ f605 1 f398"/>
                <a:gd name="f760" fmla="*/ f606 1 f399"/>
                <a:gd name="f761" fmla="*/ f607 1 f398"/>
                <a:gd name="f762" fmla="*/ f608 1 f399"/>
                <a:gd name="f763" fmla="*/ f609 1 f398"/>
                <a:gd name="f764" fmla="*/ f610 1 f399"/>
                <a:gd name="f765" fmla="*/ f611 1 f398"/>
                <a:gd name="f766" fmla="*/ f612 1 f399"/>
                <a:gd name="f767" fmla="*/ f613 1 f398"/>
                <a:gd name="f768" fmla="*/ f614 1 f399"/>
                <a:gd name="f769" fmla="*/ f615 1 f398"/>
                <a:gd name="f770" fmla="*/ f616 1 f399"/>
                <a:gd name="f771" fmla="*/ f617 1 f398"/>
                <a:gd name="f772" fmla="*/ f618 1 f399"/>
                <a:gd name="f773" fmla="*/ f619 1 f398"/>
                <a:gd name="f774" fmla="*/ f620 1 f399"/>
                <a:gd name="f775" fmla="*/ f621 1 f398"/>
                <a:gd name="f776" fmla="*/ f622 1 f399"/>
                <a:gd name="f777" fmla="*/ f623 1 f398"/>
                <a:gd name="f778" fmla="*/ f624 1 f399"/>
                <a:gd name="f779" fmla="*/ f625 1 f398"/>
                <a:gd name="f780" fmla="*/ f626 1 f399"/>
                <a:gd name="f781" fmla="*/ f627 1 f398"/>
                <a:gd name="f782" fmla="*/ f628 1 f399"/>
                <a:gd name="f783" fmla="*/ f629 1 f398"/>
                <a:gd name="f784" fmla="*/ f630 1 f399"/>
                <a:gd name="f785" fmla="*/ f631 1 f398"/>
                <a:gd name="f786" fmla="*/ f632 1 f399"/>
                <a:gd name="f787" fmla="*/ f633 1 f398"/>
                <a:gd name="f788" fmla="*/ f634 1 f399"/>
                <a:gd name="f789" fmla="*/ f635 1 f398"/>
                <a:gd name="f790" fmla="*/ f636 1 f399"/>
                <a:gd name="f791" fmla="*/ f637 1 f398"/>
                <a:gd name="f792" fmla="*/ f638 1 f399"/>
                <a:gd name="f793" fmla="*/ f639 1 f398"/>
                <a:gd name="f794" fmla="*/ f640 1 f399"/>
                <a:gd name="f795" fmla="*/ f641 1 f399"/>
                <a:gd name="f796" fmla="*/ f642 1 f398"/>
                <a:gd name="f797" fmla="*/ f643 1 f399"/>
                <a:gd name="f798" fmla="*/ f644 1 f398"/>
                <a:gd name="f799" fmla="*/ f645 1 f399"/>
                <a:gd name="f800" fmla="*/ f646 1 f398"/>
                <a:gd name="f801" fmla="*/ f647 1 f399"/>
                <a:gd name="f802" fmla="*/ f648 1 f398"/>
                <a:gd name="f803" fmla="*/ f649 1 f399"/>
                <a:gd name="f804" fmla="*/ f650 1 f398"/>
                <a:gd name="f805" fmla="*/ f651 1 f399"/>
                <a:gd name="f806" fmla="*/ f652 1 f398"/>
                <a:gd name="f807" fmla="*/ f653 1 f399"/>
                <a:gd name="f808" fmla="*/ f654 1 f398"/>
                <a:gd name="f809" fmla="*/ f655 1 f399"/>
                <a:gd name="f810" fmla="*/ f656 1 f398"/>
                <a:gd name="f811" fmla="*/ f657 1 f399"/>
                <a:gd name="f812" fmla="*/ f658 1 f398"/>
                <a:gd name="f813" fmla="*/ f659 1 f399"/>
                <a:gd name="f814" fmla="*/ f660 1 f398"/>
                <a:gd name="f815" fmla="*/ f661 1 f399"/>
                <a:gd name="f816" fmla="*/ f662 1 f398"/>
                <a:gd name="f817" fmla="*/ f663 1 f399"/>
                <a:gd name="f818" fmla="*/ f664 1 f398"/>
                <a:gd name="f819" fmla="*/ f665 1 f399"/>
                <a:gd name="f820" fmla="*/ f666 1 f398"/>
                <a:gd name="f821" fmla="*/ f667 1 f399"/>
                <a:gd name="f822" fmla="*/ f668 1 f398"/>
                <a:gd name="f823" fmla="*/ f669 1 f399"/>
                <a:gd name="f824" fmla="*/ f670 1 f398"/>
                <a:gd name="f825" fmla="*/ f671 1 f399"/>
                <a:gd name="f826" fmla="*/ f672 1 f398"/>
                <a:gd name="f827" fmla="*/ f673 1 f399"/>
                <a:gd name="f828" fmla="*/ f674 1 f398"/>
                <a:gd name="f829" fmla="*/ f675 1 f399"/>
                <a:gd name="f830" fmla="*/ f676 1 f398"/>
                <a:gd name="f831" fmla="*/ f677 1 f398"/>
                <a:gd name="f832" fmla="*/ f678 1 f398"/>
                <a:gd name="f833" fmla="*/ f679 1 f399"/>
                <a:gd name="f834" fmla="*/ f680 1 f398"/>
                <a:gd name="f835" fmla="*/ f681 1 f399"/>
                <a:gd name="f836" fmla="*/ f682 1 f398"/>
                <a:gd name="f837" fmla="*/ f683 1 f399"/>
                <a:gd name="f838" fmla="*/ f684 1 f398"/>
                <a:gd name="f839" fmla="*/ f685 1 f399"/>
                <a:gd name="f840" fmla="*/ f686 1 f398"/>
                <a:gd name="f841" fmla="*/ f687 1 f399"/>
                <a:gd name="f842" fmla="*/ f688 1 f398"/>
                <a:gd name="f843" fmla="*/ f689 1 f399"/>
                <a:gd name="f844" fmla="*/ f690 1 f398"/>
                <a:gd name="f845" fmla="*/ f691 1 f399"/>
                <a:gd name="f846" fmla="*/ f692 1 f398"/>
                <a:gd name="f847" fmla="*/ f693 1 f399"/>
                <a:gd name="f848" fmla="*/ f694 1 f398"/>
                <a:gd name="f849" fmla="*/ f695 1 f399"/>
                <a:gd name="f850" fmla="*/ f696 1 f398"/>
                <a:gd name="f851" fmla="*/ f697 1 f399"/>
                <a:gd name="f852" fmla="*/ f698 1 f398"/>
                <a:gd name="f853" fmla="*/ f699 1 f399"/>
                <a:gd name="f854" fmla="*/ f700 1 f399"/>
                <a:gd name="f855" fmla="*/ f701 f389 1"/>
                <a:gd name="f856" fmla="*/ f702 f389 1"/>
                <a:gd name="f857" fmla="*/ f704 f390 1"/>
                <a:gd name="f858" fmla="*/ f703 f390 1"/>
                <a:gd name="f859" fmla="*/ f705 f389 1"/>
                <a:gd name="f860" fmla="*/ f706 f390 1"/>
                <a:gd name="f861" fmla="*/ f707 f389 1"/>
                <a:gd name="f862" fmla="*/ f708 f390 1"/>
                <a:gd name="f863" fmla="*/ f709 f389 1"/>
                <a:gd name="f864" fmla="*/ f710 f390 1"/>
                <a:gd name="f865" fmla="*/ f711 f389 1"/>
                <a:gd name="f866" fmla="*/ f712 f390 1"/>
                <a:gd name="f867" fmla="*/ f713 f389 1"/>
                <a:gd name="f868" fmla="*/ f714 f390 1"/>
                <a:gd name="f869" fmla="*/ f715 f389 1"/>
                <a:gd name="f870" fmla="*/ f716 f390 1"/>
                <a:gd name="f871" fmla="*/ f717 f389 1"/>
                <a:gd name="f872" fmla="*/ f718 f390 1"/>
                <a:gd name="f873" fmla="*/ f719 f389 1"/>
                <a:gd name="f874" fmla="*/ f720 f390 1"/>
                <a:gd name="f875" fmla="*/ f721 f389 1"/>
                <a:gd name="f876" fmla="*/ f722 f390 1"/>
                <a:gd name="f877" fmla="*/ f723 f389 1"/>
                <a:gd name="f878" fmla="*/ f724 f390 1"/>
                <a:gd name="f879" fmla="*/ f725 f389 1"/>
                <a:gd name="f880" fmla="*/ f726 f390 1"/>
                <a:gd name="f881" fmla="*/ f727 f389 1"/>
                <a:gd name="f882" fmla="*/ f728 f390 1"/>
                <a:gd name="f883" fmla="*/ f729 f389 1"/>
                <a:gd name="f884" fmla="*/ f730 f390 1"/>
                <a:gd name="f885" fmla="*/ f731 f389 1"/>
                <a:gd name="f886" fmla="*/ f732 f390 1"/>
                <a:gd name="f887" fmla="*/ f733 f389 1"/>
                <a:gd name="f888" fmla="*/ f734 f390 1"/>
                <a:gd name="f889" fmla="*/ f735 f389 1"/>
                <a:gd name="f890" fmla="*/ f736 f390 1"/>
                <a:gd name="f891" fmla="*/ f737 f389 1"/>
                <a:gd name="f892" fmla="*/ f738 f390 1"/>
                <a:gd name="f893" fmla="*/ f739 f389 1"/>
                <a:gd name="f894" fmla="*/ f740 f390 1"/>
                <a:gd name="f895" fmla="*/ f741 f389 1"/>
                <a:gd name="f896" fmla="*/ f742 f390 1"/>
                <a:gd name="f897" fmla="*/ f743 f389 1"/>
                <a:gd name="f898" fmla="*/ f744 f390 1"/>
                <a:gd name="f899" fmla="*/ f745 f389 1"/>
                <a:gd name="f900" fmla="*/ f746 f390 1"/>
                <a:gd name="f901" fmla="*/ f747 f389 1"/>
                <a:gd name="f902" fmla="*/ f748 f390 1"/>
                <a:gd name="f903" fmla="*/ f749 f389 1"/>
                <a:gd name="f904" fmla="*/ f750 f390 1"/>
                <a:gd name="f905" fmla="*/ f751 f389 1"/>
                <a:gd name="f906" fmla="*/ f752 f390 1"/>
                <a:gd name="f907" fmla="*/ f753 f389 1"/>
                <a:gd name="f908" fmla="*/ f754 f390 1"/>
                <a:gd name="f909" fmla="*/ f755 f389 1"/>
                <a:gd name="f910" fmla="*/ f756 f390 1"/>
                <a:gd name="f911" fmla="*/ f757 f389 1"/>
                <a:gd name="f912" fmla="*/ f758 f390 1"/>
                <a:gd name="f913" fmla="*/ f759 f389 1"/>
                <a:gd name="f914" fmla="*/ f760 f390 1"/>
                <a:gd name="f915" fmla="*/ f761 f389 1"/>
                <a:gd name="f916" fmla="*/ f762 f390 1"/>
                <a:gd name="f917" fmla="*/ f763 f389 1"/>
                <a:gd name="f918" fmla="*/ f764 f390 1"/>
                <a:gd name="f919" fmla="*/ f765 f389 1"/>
                <a:gd name="f920" fmla="*/ f766 f390 1"/>
                <a:gd name="f921" fmla="*/ f767 f389 1"/>
                <a:gd name="f922" fmla="*/ f768 f390 1"/>
                <a:gd name="f923" fmla="*/ f769 f389 1"/>
                <a:gd name="f924" fmla="*/ f770 f390 1"/>
                <a:gd name="f925" fmla="*/ f771 f389 1"/>
                <a:gd name="f926" fmla="*/ f772 f390 1"/>
                <a:gd name="f927" fmla="*/ f773 f389 1"/>
                <a:gd name="f928" fmla="*/ f774 f390 1"/>
                <a:gd name="f929" fmla="*/ f775 f389 1"/>
                <a:gd name="f930" fmla="*/ f776 f390 1"/>
                <a:gd name="f931" fmla="*/ f777 f389 1"/>
                <a:gd name="f932" fmla="*/ f778 f390 1"/>
                <a:gd name="f933" fmla="*/ f779 f389 1"/>
                <a:gd name="f934" fmla="*/ f780 f390 1"/>
                <a:gd name="f935" fmla="*/ f781 f389 1"/>
                <a:gd name="f936" fmla="*/ f782 f390 1"/>
                <a:gd name="f937" fmla="*/ f783 f389 1"/>
                <a:gd name="f938" fmla="*/ f784 f390 1"/>
                <a:gd name="f939" fmla="*/ f785 f389 1"/>
                <a:gd name="f940" fmla="*/ f786 f390 1"/>
                <a:gd name="f941" fmla="*/ f787 f389 1"/>
                <a:gd name="f942" fmla="*/ f788 f390 1"/>
                <a:gd name="f943" fmla="*/ f789 f389 1"/>
                <a:gd name="f944" fmla="*/ f790 f390 1"/>
                <a:gd name="f945" fmla="*/ f791 f389 1"/>
                <a:gd name="f946" fmla="*/ f792 f390 1"/>
                <a:gd name="f947" fmla="*/ f793 f389 1"/>
                <a:gd name="f948" fmla="*/ f794 f390 1"/>
                <a:gd name="f949" fmla="*/ f795 f390 1"/>
                <a:gd name="f950" fmla="*/ f796 f389 1"/>
                <a:gd name="f951" fmla="*/ f797 f390 1"/>
                <a:gd name="f952" fmla="*/ f798 f389 1"/>
                <a:gd name="f953" fmla="*/ f799 f390 1"/>
                <a:gd name="f954" fmla="*/ f800 f389 1"/>
                <a:gd name="f955" fmla="*/ f801 f390 1"/>
                <a:gd name="f956" fmla="*/ f802 f389 1"/>
                <a:gd name="f957" fmla="*/ f803 f390 1"/>
                <a:gd name="f958" fmla="*/ f804 f389 1"/>
                <a:gd name="f959" fmla="*/ f805 f390 1"/>
                <a:gd name="f960" fmla="*/ f806 f389 1"/>
                <a:gd name="f961" fmla="*/ f807 f390 1"/>
                <a:gd name="f962" fmla="*/ f808 f389 1"/>
                <a:gd name="f963" fmla="*/ f809 f390 1"/>
                <a:gd name="f964" fmla="*/ f810 f389 1"/>
                <a:gd name="f965" fmla="*/ f811 f390 1"/>
                <a:gd name="f966" fmla="*/ f812 f389 1"/>
                <a:gd name="f967" fmla="*/ f813 f390 1"/>
                <a:gd name="f968" fmla="*/ f814 f389 1"/>
                <a:gd name="f969" fmla="*/ f815 f390 1"/>
                <a:gd name="f970" fmla="*/ f816 f389 1"/>
                <a:gd name="f971" fmla="*/ f817 f390 1"/>
                <a:gd name="f972" fmla="*/ f818 f389 1"/>
                <a:gd name="f973" fmla="*/ f819 f390 1"/>
                <a:gd name="f974" fmla="*/ f820 f389 1"/>
                <a:gd name="f975" fmla="*/ f821 f390 1"/>
                <a:gd name="f976" fmla="*/ f822 f389 1"/>
                <a:gd name="f977" fmla="*/ f823 f390 1"/>
                <a:gd name="f978" fmla="*/ f824 f389 1"/>
                <a:gd name="f979" fmla="*/ f825 f390 1"/>
                <a:gd name="f980" fmla="*/ f826 f389 1"/>
                <a:gd name="f981" fmla="*/ f827 f390 1"/>
                <a:gd name="f982" fmla="*/ f828 f389 1"/>
                <a:gd name="f983" fmla="*/ f829 f390 1"/>
                <a:gd name="f984" fmla="*/ f830 f389 1"/>
                <a:gd name="f985" fmla="*/ f831 f389 1"/>
                <a:gd name="f986" fmla="*/ f832 f389 1"/>
                <a:gd name="f987" fmla="*/ f833 f390 1"/>
                <a:gd name="f988" fmla="*/ f834 f389 1"/>
                <a:gd name="f989" fmla="*/ f835 f390 1"/>
                <a:gd name="f990" fmla="*/ f836 f389 1"/>
                <a:gd name="f991" fmla="*/ f837 f390 1"/>
                <a:gd name="f992" fmla="*/ f838 f389 1"/>
                <a:gd name="f993" fmla="*/ f839 f390 1"/>
                <a:gd name="f994" fmla="*/ f840 f389 1"/>
                <a:gd name="f995" fmla="*/ f841 f390 1"/>
                <a:gd name="f996" fmla="*/ f842 f389 1"/>
                <a:gd name="f997" fmla="*/ f843 f390 1"/>
                <a:gd name="f998" fmla="*/ f844 f389 1"/>
                <a:gd name="f999" fmla="*/ f845 f390 1"/>
                <a:gd name="f1000" fmla="*/ f846 f389 1"/>
                <a:gd name="f1001" fmla="*/ f847 f390 1"/>
                <a:gd name="f1002" fmla="*/ f848 f389 1"/>
                <a:gd name="f1003" fmla="*/ f849 f390 1"/>
                <a:gd name="f1004" fmla="*/ f850 f389 1"/>
                <a:gd name="f1005" fmla="*/ f851 f390 1"/>
                <a:gd name="f1006" fmla="*/ f852 f389 1"/>
                <a:gd name="f1007" fmla="*/ f853 f390 1"/>
                <a:gd name="f1008" fmla="*/ f854 f390 1"/>
              </a:gdLst>
              <a:ahLst/>
              <a:cxnLst>
                <a:cxn ang="3cd4">
                  <a:pos x="hc" y="t"/>
                </a:cxn>
                <a:cxn ang="0">
                  <a:pos x="r" y="vc"/>
                </a:cxn>
                <a:cxn ang="cd4">
                  <a:pos x="hc" y="b"/>
                </a:cxn>
                <a:cxn ang="cd2">
                  <a:pos x="l" y="vc"/>
                </a:cxn>
                <a:cxn ang="f550">
                  <a:pos x="f859" y="f860"/>
                </a:cxn>
                <a:cxn ang="f550">
                  <a:pos x="f861" y="f862"/>
                </a:cxn>
                <a:cxn ang="f550">
                  <a:pos x="f863" y="f864"/>
                </a:cxn>
                <a:cxn ang="f550">
                  <a:pos x="f865" y="f866"/>
                </a:cxn>
                <a:cxn ang="f550">
                  <a:pos x="f867" y="f868"/>
                </a:cxn>
                <a:cxn ang="f550">
                  <a:pos x="f869" y="f870"/>
                </a:cxn>
                <a:cxn ang="f550">
                  <a:pos x="f871" y="f872"/>
                </a:cxn>
                <a:cxn ang="f550">
                  <a:pos x="f873" y="f874"/>
                </a:cxn>
                <a:cxn ang="f550">
                  <a:pos x="f875" y="f876"/>
                </a:cxn>
                <a:cxn ang="f550">
                  <a:pos x="f877" y="f878"/>
                </a:cxn>
                <a:cxn ang="f550">
                  <a:pos x="f879" y="f880"/>
                </a:cxn>
                <a:cxn ang="f550">
                  <a:pos x="f881" y="f882"/>
                </a:cxn>
                <a:cxn ang="f550">
                  <a:pos x="f883" y="f884"/>
                </a:cxn>
                <a:cxn ang="f550">
                  <a:pos x="f885" y="f886"/>
                </a:cxn>
                <a:cxn ang="f550">
                  <a:pos x="f887" y="f888"/>
                </a:cxn>
                <a:cxn ang="f550">
                  <a:pos x="f889" y="f890"/>
                </a:cxn>
                <a:cxn ang="f550">
                  <a:pos x="f891" y="f892"/>
                </a:cxn>
                <a:cxn ang="f550">
                  <a:pos x="f893" y="f894"/>
                </a:cxn>
                <a:cxn ang="f550">
                  <a:pos x="f895" y="f896"/>
                </a:cxn>
                <a:cxn ang="f550">
                  <a:pos x="f897" y="f898"/>
                </a:cxn>
                <a:cxn ang="f550">
                  <a:pos x="f899" y="f900"/>
                </a:cxn>
                <a:cxn ang="f550">
                  <a:pos x="f901" y="f902"/>
                </a:cxn>
                <a:cxn ang="f550">
                  <a:pos x="f903" y="f904"/>
                </a:cxn>
                <a:cxn ang="f550">
                  <a:pos x="f905" y="f906"/>
                </a:cxn>
                <a:cxn ang="f550">
                  <a:pos x="f907" y="f908"/>
                </a:cxn>
                <a:cxn ang="f550">
                  <a:pos x="f909" y="f910"/>
                </a:cxn>
                <a:cxn ang="f550">
                  <a:pos x="f911" y="f912"/>
                </a:cxn>
                <a:cxn ang="f550">
                  <a:pos x="f913" y="f914"/>
                </a:cxn>
                <a:cxn ang="f550">
                  <a:pos x="f915" y="f916"/>
                </a:cxn>
                <a:cxn ang="f550">
                  <a:pos x="f917" y="f918"/>
                </a:cxn>
                <a:cxn ang="f550">
                  <a:pos x="f919" y="f920"/>
                </a:cxn>
                <a:cxn ang="f550">
                  <a:pos x="f921" y="f922"/>
                </a:cxn>
                <a:cxn ang="f550">
                  <a:pos x="f923" y="f924"/>
                </a:cxn>
                <a:cxn ang="f550">
                  <a:pos x="f925" y="f926"/>
                </a:cxn>
                <a:cxn ang="f550">
                  <a:pos x="f927" y="f928"/>
                </a:cxn>
                <a:cxn ang="f550">
                  <a:pos x="f929" y="f930"/>
                </a:cxn>
                <a:cxn ang="f550">
                  <a:pos x="f931" y="f932"/>
                </a:cxn>
                <a:cxn ang="f550">
                  <a:pos x="f933" y="f934"/>
                </a:cxn>
                <a:cxn ang="f550">
                  <a:pos x="f935" y="f936"/>
                </a:cxn>
                <a:cxn ang="f550">
                  <a:pos x="f937" y="f938"/>
                </a:cxn>
                <a:cxn ang="f550">
                  <a:pos x="f939" y="f940"/>
                </a:cxn>
                <a:cxn ang="f550">
                  <a:pos x="f941" y="f942"/>
                </a:cxn>
                <a:cxn ang="f550">
                  <a:pos x="f943" y="f944"/>
                </a:cxn>
                <a:cxn ang="f550">
                  <a:pos x="f945" y="f946"/>
                </a:cxn>
                <a:cxn ang="f550">
                  <a:pos x="f947" y="f948"/>
                </a:cxn>
                <a:cxn ang="f550">
                  <a:pos x="f909" y="f949"/>
                </a:cxn>
                <a:cxn ang="f550">
                  <a:pos x="f950" y="f951"/>
                </a:cxn>
                <a:cxn ang="f550">
                  <a:pos x="f952" y="f953"/>
                </a:cxn>
                <a:cxn ang="f550">
                  <a:pos x="f954" y="f955"/>
                </a:cxn>
                <a:cxn ang="f550">
                  <a:pos x="f956" y="f957"/>
                </a:cxn>
                <a:cxn ang="f550">
                  <a:pos x="f958" y="f959"/>
                </a:cxn>
                <a:cxn ang="f550">
                  <a:pos x="f960" y="f961"/>
                </a:cxn>
                <a:cxn ang="f550">
                  <a:pos x="f962" y="f963"/>
                </a:cxn>
                <a:cxn ang="f550">
                  <a:pos x="f964" y="f965"/>
                </a:cxn>
                <a:cxn ang="f550">
                  <a:pos x="f966" y="f967"/>
                </a:cxn>
                <a:cxn ang="f550">
                  <a:pos x="f968" y="f969"/>
                </a:cxn>
                <a:cxn ang="f550">
                  <a:pos x="f970" y="f971"/>
                </a:cxn>
                <a:cxn ang="f550">
                  <a:pos x="f972" y="f973"/>
                </a:cxn>
                <a:cxn ang="f550">
                  <a:pos x="f974" y="f975"/>
                </a:cxn>
                <a:cxn ang="f550">
                  <a:pos x="f976" y="f977"/>
                </a:cxn>
                <a:cxn ang="f550">
                  <a:pos x="f978" y="f979"/>
                </a:cxn>
                <a:cxn ang="f550">
                  <a:pos x="f980" y="f981"/>
                </a:cxn>
                <a:cxn ang="f550">
                  <a:pos x="f982" y="f983"/>
                </a:cxn>
                <a:cxn ang="f550">
                  <a:pos x="f984" y="f981"/>
                </a:cxn>
                <a:cxn ang="f550">
                  <a:pos x="f985" y="f979"/>
                </a:cxn>
                <a:cxn ang="f550">
                  <a:pos x="f986" y="f987"/>
                </a:cxn>
                <a:cxn ang="f550">
                  <a:pos x="f988" y="f989"/>
                </a:cxn>
                <a:cxn ang="f550">
                  <a:pos x="f990" y="f991"/>
                </a:cxn>
                <a:cxn ang="f550">
                  <a:pos x="f992" y="f993"/>
                </a:cxn>
                <a:cxn ang="f550">
                  <a:pos x="f994" y="f995"/>
                </a:cxn>
                <a:cxn ang="f550">
                  <a:pos x="f996" y="f997"/>
                </a:cxn>
                <a:cxn ang="f550">
                  <a:pos x="f998" y="f999"/>
                </a:cxn>
                <a:cxn ang="f550">
                  <a:pos x="f1000" y="f1001"/>
                </a:cxn>
                <a:cxn ang="f550">
                  <a:pos x="f1002" y="f1003"/>
                </a:cxn>
                <a:cxn ang="f550">
                  <a:pos x="f1004" y="f1005"/>
                </a:cxn>
                <a:cxn ang="f550">
                  <a:pos x="f1006" y="f1007"/>
                </a:cxn>
                <a:cxn ang="f550">
                  <a:pos x="f958" y="f1008"/>
                </a:cxn>
              </a:cxnLst>
              <a:rect l="f855" t="f858" r="f856" b="f857"/>
              <a:pathLst>
                <a:path w="1502233" h="4450077">
                  <a:moveTo>
                    <a:pt x="f8" y="f9"/>
                  </a:moveTo>
                  <a:cubicBezTo>
                    <a:pt x="f8" y="f10"/>
                    <a:pt x="f11" y="f12"/>
                    <a:pt x="f13" y="f14"/>
                  </a:cubicBezTo>
                  <a:cubicBezTo>
                    <a:pt x="f15" y="f16"/>
                    <a:pt x="f17" y="f18"/>
                    <a:pt x="f19" y="f20"/>
                  </a:cubicBezTo>
                  <a:cubicBezTo>
                    <a:pt x="f21" y="f22"/>
                    <a:pt x="f23" y="f24"/>
                    <a:pt x="f25" y="f26"/>
                  </a:cubicBezTo>
                  <a:lnTo>
                    <a:pt x="f27" y="f28"/>
                  </a:lnTo>
                  <a:lnTo>
                    <a:pt x="f29" y="f30"/>
                  </a:lnTo>
                  <a:cubicBezTo>
                    <a:pt x="f31" y="f32"/>
                    <a:pt x="f33" y="f34"/>
                    <a:pt x="f35" y="f36"/>
                  </a:cubicBezTo>
                  <a:cubicBezTo>
                    <a:pt x="f37" y="f38"/>
                    <a:pt x="f39" y="f40"/>
                    <a:pt x="f41" y="f42"/>
                  </a:cubicBezTo>
                  <a:lnTo>
                    <a:pt x="f43" y="f44"/>
                  </a:lnTo>
                  <a:lnTo>
                    <a:pt x="f45" y="f46"/>
                  </a:lnTo>
                  <a:cubicBezTo>
                    <a:pt x="f47" y="f48"/>
                    <a:pt x="f49" y="f50"/>
                    <a:pt x="f51" y="f52"/>
                  </a:cubicBezTo>
                  <a:lnTo>
                    <a:pt x="f53" y="f54"/>
                  </a:lnTo>
                  <a:cubicBezTo>
                    <a:pt x="f55" y="f56"/>
                    <a:pt x="f57" y="f58"/>
                    <a:pt x="f59" y="f60"/>
                  </a:cubicBezTo>
                  <a:cubicBezTo>
                    <a:pt x="f61" y="f62"/>
                    <a:pt x="f63" y="f64"/>
                    <a:pt x="f65" y="f66"/>
                  </a:cubicBezTo>
                  <a:cubicBezTo>
                    <a:pt x="f67" y="f68"/>
                    <a:pt x="f69" y="f70"/>
                    <a:pt x="f69" y="f71"/>
                  </a:cubicBezTo>
                  <a:lnTo>
                    <a:pt x="f72" y="f73"/>
                  </a:lnTo>
                  <a:cubicBezTo>
                    <a:pt x="f74" y="f75"/>
                    <a:pt x="f76" y="f77"/>
                    <a:pt x="f78" y="f79"/>
                  </a:cubicBezTo>
                  <a:cubicBezTo>
                    <a:pt x="f80" y="f81"/>
                    <a:pt x="f82" y="f83"/>
                    <a:pt x="f84" y="f85"/>
                  </a:cubicBezTo>
                  <a:cubicBezTo>
                    <a:pt x="f57" y="f86"/>
                    <a:pt x="f87" y="f88"/>
                    <a:pt x="f89" y="f90"/>
                  </a:cubicBezTo>
                  <a:cubicBezTo>
                    <a:pt x="f91" y="f92"/>
                    <a:pt x="f93" y="f94"/>
                    <a:pt x="f95" y="f96"/>
                  </a:cubicBezTo>
                  <a:cubicBezTo>
                    <a:pt x="f97" y="f98"/>
                    <a:pt x="f99" y="f100"/>
                    <a:pt x="f23" y="f101"/>
                  </a:cubicBezTo>
                  <a:cubicBezTo>
                    <a:pt x="f102" y="f103"/>
                    <a:pt x="f104" y="f105"/>
                    <a:pt x="f106" y="f107"/>
                  </a:cubicBezTo>
                  <a:cubicBezTo>
                    <a:pt x="f108" y="f109"/>
                    <a:pt x="f110" y="f111"/>
                    <a:pt x="f112" y="f98"/>
                  </a:cubicBezTo>
                  <a:cubicBezTo>
                    <a:pt x="f113" y="f114"/>
                    <a:pt x="f115" y="f116"/>
                    <a:pt x="f117" y="f118"/>
                  </a:cubicBezTo>
                  <a:cubicBezTo>
                    <a:pt x="f119" y="f120"/>
                    <a:pt x="f121" y="f122"/>
                    <a:pt x="f123" y="f124"/>
                  </a:cubicBezTo>
                  <a:cubicBezTo>
                    <a:pt x="f125" y="f126"/>
                    <a:pt x="f127" y="f128"/>
                    <a:pt x="f129" y="f130"/>
                  </a:cubicBezTo>
                  <a:cubicBezTo>
                    <a:pt x="f131" y="f132"/>
                    <a:pt x="f131"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59"/>
                    <a:pt x="f163" y="f164"/>
                  </a:cubicBezTo>
                  <a:cubicBezTo>
                    <a:pt x="f165" y="f166"/>
                    <a:pt x="f104" y="f167"/>
                    <a:pt x="f168" y="f169"/>
                  </a:cubicBezTo>
                  <a:cubicBezTo>
                    <a:pt x="f170" y="f171"/>
                    <a:pt x="f102" y="f172"/>
                    <a:pt x="f173" y="f174"/>
                  </a:cubicBezTo>
                  <a:cubicBezTo>
                    <a:pt x="f175" y="f176"/>
                    <a:pt x="f177" y="f178"/>
                    <a:pt x="f179" y="f180"/>
                  </a:cubicBez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ubicBezTo>
                    <a:pt x="f211" y="f212"/>
                    <a:pt x="f213" y="f214"/>
                    <a:pt x="f215" y="f216"/>
                  </a:cubicBezTo>
                  <a:cubicBezTo>
                    <a:pt x="f217" y="f218"/>
                    <a:pt x="f219" y="f220"/>
                    <a:pt x="f221" y="f222"/>
                  </a:cubicBezTo>
                  <a:cubicBezTo>
                    <a:pt x="f223" y="f224"/>
                    <a:pt x="f225" y="f226"/>
                    <a:pt x="f227" y="f228"/>
                  </a:cubicBezTo>
                  <a:cubicBezTo>
                    <a:pt x="f229" y="f230"/>
                    <a:pt x="f231" y="f232"/>
                    <a:pt x="f233" y="f234"/>
                  </a:cubicBezTo>
                  <a:cubicBezTo>
                    <a:pt x="f235" y="f236"/>
                    <a:pt x="f237" y="f238"/>
                    <a:pt x="f239" y="f240"/>
                  </a:cubicBezTo>
                  <a:cubicBezTo>
                    <a:pt x="f241" y="f242"/>
                    <a:pt x="f243" y="f244"/>
                    <a:pt x="f129" y="f245"/>
                  </a:cubicBez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168" y="f270"/>
                    <a:pt x="f271" y="f272"/>
                    <a:pt x="f260" y="f273"/>
                  </a:cubicBezTo>
                  <a:cubicBezTo>
                    <a:pt x="f274" y="f275"/>
                    <a:pt x="f276" y="f277"/>
                    <a:pt x="f278" y="f279"/>
                  </a:cubicBezTo>
                  <a:cubicBezTo>
                    <a:pt x="f280" y="f281"/>
                    <a:pt x="f282" y="f228"/>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4"/>
                    <a:pt x="f336" y="f220"/>
                  </a:cubicBezTo>
                  <a:lnTo>
                    <a:pt x="f337" y="f338"/>
                  </a:lnTo>
                  <a:lnTo>
                    <a:pt x="f339" y="f220"/>
                  </a:lnTo>
                  <a:cubicBezTo>
                    <a:pt x="f112" y="f334"/>
                    <a:pt x="f340" y="f334"/>
                    <a:pt x="f341" y="f332"/>
                  </a:cubicBezTo>
                  <a:cubicBezTo>
                    <a:pt x="f342" y="f330"/>
                    <a:pt x="f343" y="f328"/>
                    <a:pt x="f344" y="f345"/>
                  </a:cubicBezTo>
                  <a:cubicBezTo>
                    <a:pt x="f346" y="f347"/>
                    <a:pt x="f348" y="f349"/>
                    <a:pt x="f350" y="f351"/>
                  </a:cubicBezTo>
                  <a:cubicBezTo>
                    <a:pt x="f207" y="f352"/>
                    <a:pt x="f353" y="f354"/>
                    <a:pt x="f355" y="f356"/>
                  </a:cubicBezTo>
                  <a:cubicBezTo>
                    <a:pt x="f357" y="f358"/>
                    <a:pt x="f359" y="f360"/>
                    <a:pt x="f361" y="f362"/>
                  </a:cubicBezTo>
                  <a:cubicBezTo>
                    <a:pt x="f363" y="f364"/>
                    <a:pt x="f365" y="f366"/>
                    <a:pt x="f211" y="f367"/>
                  </a:cubicBezTo>
                  <a:cubicBezTo>
                    <a:pt x="f368" y="f369"/>
                    <a:pt x="f370" y="f371"/>
                    <a:pt x="f372" y="f373"/>
                  </a:cubicBezTo>
                  <a:cubicBezTo>
                    <a:pt x="f374" y="f375"/>
                    <a:pt x="f376" y="f377"/>
                    <a:pt x="f378" y="f379"/>
                  </a:cubicBezTo>
                  <a:lnTo>
                    <a:pt x="f380" y="f381"/>
                  </a:lnTo>
                  <a:lnTo>
                    <a:pt x="f382" y="f383"/>
                  </a:lnTo>
                  <a:lnTo>
                    <a:pt x="f384" y="f385"/>
                  </a:lnTo>
                  <a:lnTo>
                    <a:pt x="f386" y="f387"/>
                  </a:lnTo>
                  <a:lnTo>
                    <a:pt x="f260" y="f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sp>
          <p:nvSpPr>
            <p:cNvPr id="10" name="Freeform: Shape 12">
              <a:extLst>
                <a:ext uri="{FF2B5EF4-FFF2-40B4-BE49-F238E27FC236}">
                  <a16:creationId xmlns:a16="http://schemas.microsoft.com/office/drawing/2014/main" id="{0F1E6DA8-106D-E4ED-EB2A-1A02A91773FA}"/>
                </a:ext>
              </a:extLst>
            </p:cNvPr>
            <p:cNvSpPr/>
            <p:nvPr/>
          </p:nvSpPr>
          <p:spPr>
            <a:xfrm rot="16200004">
              <a:off x="7690575" y="4958046"/>
              <a:ext cx="660077" cy="550541"/>
            </a:xfrm>
            <a:custGeom>
              <a:avLst/>
              <a:gdLst>
                <a:gd name="f0" fmla="val 10800000"/>
                <a:gd name="f1" fmla="val 5400000"/>
                <a:gd name="f2" fmla="val 180"/>
                <a:gd name="f3" fmla="val w"/>
                <a:gd name="f4" fmla="val h"/>
                <a:gd name="f5" fmla="val 0"/>
                <a:gd name="f6" fmla="val 660081"/>
                <a:gd name="f7" fmla="val 550544"/>
                <a:gd name="f8" fmla="val 660082"/>
                <a:gd name="f9" fmla="val 550545"/>
                <a:gd name="f10" fmla="val 588644"/>
                <a:gd name="f11" fmla="val 205740"/>
                <a:gd name="f12" fmla="val 546735"/>
                <a:gd name="f13" fmla="val 340042"/>
                <a:gd name="f14" fmla="val 42862"/>
                <a:gd name="f15" fmla="val 112395"/>
                <a:gd name="f16" fmla="+- 0 0 -90"/>
                <a:gd name="f17" fmla="*/ f3 1 660081"/>
                <a:gd name="f18" fmla="*/ f4 1 550544"/>
                <a:gd name="f19" fmla="val f5"/>
                <a:gd name="f20" fmla="val f6"/>
                <a:gd name="f21" fmla="val f7"/>
                <a:gd name="f22" fmla="*/ f16 f0 1"/>
                <a:gd name="f23" fmla="+- f21 0 f19"/>
                <a:gd name="f24" fmla="+- f20 0 f19"/>
                <a:gd name="f25" fmla="*/ f22 1 f2"/>
                <a:gd name="f26" fmla="*/ f24 1 660081"/>
                <a:gd name="f27" fmla="*/ f23 1 550544"/>
                <a:gd name="f28" fmla="*/ 660082 f24 1"/>
                <a:gd name="f29" fmla="*/ 550545 f23 1"/>
                <a:gd name="f30" fmla="*/ 588644 f24 1"/>
                <a:gd name="f31" fmla="*/ 205740 f23 1"/>
                <a:gd name="f32" fmla="*/ 546735 f24 1"/>
                <a:gd name="f33" fmla="*/ 0 f23 1"/>
                <a:gd name="f34" fmla="*/ 340042 f24 1"/>
                <a:gd name="f35" fmla="*/ 42862 f23 1"/>
                <a:gd name="f36" fmla="*/ 0 f24 1"/>
                <a:gd name="f37" fmla="*/ 112395 f23 1"/>
                <a:gd name="f38" fmla="+- f25 0 f1"/>
                <a:gd name="f39" fmla="*/ f28 1 660081"/>
                <a:gd name="f40" fmla="*/ f29 1 550544"/>
                <a:gd name="f41" fmla="*/ f30 1 660081"/>
                <a:gd name="f42" fmla="*/ f31 1 550544"/>
                <a:gd name="f43" fmla="*/ f32 1 660081"/>
                <a:gd name="f44" fmla="*/ f33 1 550544"/>
                <a:gd name="f45" fmla="*/ f34 1 660081"/>
                <a:gd name="f46" fmla="*/ f35 1 550544"/>
                <a:gd name="f47" fmla="*/ f36 1 660081"/>
                <a:gd name="f48" fmla="*/ f37 1 550544"/>
                <a:gd name="f49" fmla="*/ f19 1 f26"/>
                <a:gd name="f50" fmla="*/ f20 1 f26"/>
                <a:gd name="f51" fmla="*/ f19 1 f27"/>
                <a:gd name="f52" fmla="*/ f21 1 f27"/>
                <a:gd name="f53" fmla="*/ f39 1 f26"/>
                <a:gd name="f54" fmla="*/ f40 1 f27"/>
                <a:gd name="f55" fmla="*/ f41 1 f26"/>
                <a:gd name="f56" fmla="*/ f42 1 f27"/>
                <a:gd name="f57" fmla="*/ f43 1 f26"/>
                <a:gd name="f58" fmla="*/ f44 1 f27"/>
                <a:gd name="f59" fmla="*/ f45 1 f26"/>
                <a:gd name="f60" fmla="*/ f46 1 f27"/>
                <a:gd name="f61" fmla="*/ f47 1 f26"/>
                <a:gd name="f62" fmla="*/ f48 1 f27"/>
                <a:gd name="f63" fmla="*/ f49 f17 1"/>
                <a:gd name="f64" fmla="*/ f50 f17 1"/>
                <a:gd name="f65" fmla="*/ f52 f18 1"/>
                <a:gd name="f66" fmla="*/ f51 f18 1"/>
                <a:gd name="f67" fmla="*/ f53 f17 1"/>
                <a:gd name="f68" fmla="*/ f54 f18 1"/>
                <a:gd name="f69" fmla="*/ f55 f17 1"/>
                <a:gd name="f70" fmla="*/ f56 f18 1"/>
                <a:gd name="f71" fmla="*/ f57 f17 1"/>
                <a:gd name="f72" fmla="*/ f58 f18 1"/>
                <a:gd name="f73" fmla="*/ f59 f17 1"/>
                <a:gd name="f74" fmla="*/ f60 f18 1"/>
                <a:gd name="f75" fmla="*/ f61 f17 1"/>
                <a:gd name="f76" fmla="*/ f62 f18 1"/>
              </a:gdLst>
              <a:ahLst/>
              <a:cxnLst>
                <a:cxn ang="3cd4">
                  <a:pos x="hc" y="t"/>
                </a:cxn>
                <a:cxn ang="0">
                  <a:pos x="r" y="vc"/>
                </a:cxn>
                <a:cxn ang="cd4">
                  <a:pos x="hc" y="b"/>
                </a:cxn>
                <a:cxn ang="cd2">
                  <a:pos x="l" y="vc"/>
                </a:cxn>
                <a:cxn ang="f38">
                  <a:pos x="f67" y="f68"/>
                </a:cxn>
                <a:cxn ang="f38">
                  <a:pos x="f69" y="f70"/>
                </a:cxn>
                <a:cxn ang="f38">
                  <a:pos x="f71" y="f72"/>
                </a:cxn>
                <a:cxn ang="f38">
                  <a:pos x="f73" y="f74"/>
                </a:cxn>
                <a:cxn ang="f38">
                  <a:pos x="f75" y="f76"/>
                </a:cxn>
              </a:cxnLst>
              <a:rect l="f63" t="f66" r="f64" b="f65"/>
              <a:pathLst>
                <a:path w="660081" h="550544">
                  <a:moveTo>
                    <a:pt x="f8" y="f9"/>
                  </a:moveTo>
                  <a:lnTo>
                    <a:pt x="f10" y="f11"/>
                  </a:lnTo>
                  <a:lnTo>
                    <a:pt x="f12" y="f5"/>
                  </a:lnTo>
                  <a:lnTo>
                    <a:pt x="f13" y="f14"/>
                  </a:lnTo>
                  <a:lnTo>
                    <a:pt x="f5" y="f15"/>
                  </a:lnTo>
                </a:path>
              </a:pathLst>
            </a:custGeom>
            <a:noFill/>
            <a:ln w="126690" cap="flat">
              <a:solidFill>
                <a:srgbClr val="12100B"/>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Arial"/>
              </a:endParaRPr>
            </a:p>
          </p:txBody>
        </p:sp>
      </p:grpSp>
      <p:pic>
        <p:nvPicPr>
          <p:cNvPr id="6" name="Bild 5" descr="Märke kors kontur">
            <a:hlinkClick r:id="rId3" action="ppaction://hlinksldjump"/>
            <a:extLst>
              <a:ext uri="{FF2B5EF4-FFF2-40B4-BE49-F238E27FC236}">
                <a16:creationId xmlns:a16="http://schemas.microsoft.com/office/drawing/2014/main" id="{7BE0C049-F165-50E1-2A2B-419449790D5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sp>
        <p:nvSpPr>
          <p:cNvPr id="4" name="Platshållare för sidfot 3">
            <a:extLst>
              <a:ext uri="{FF2B5EF4-FFF2-40B4-BE49-F238E27FC236}">
                <a16:creationId xmlns:a16="http://schemas.microsoft.com/office/drawing/2014/main" id="{075C0083-B1B2-4E0B-5034-5AB8811E3903}"/>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name="Slide3041">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0AADDF42-8874-7C12-0DF2-8D91D5EA9442}"/>
              </a:ext>
            </a:extLst>
          </p:cNvPr>
          <p:cNvSpPr txBox="1">
            <a:spLocks noGrp="1"/>
          </p:cNvSpPr>
          <p:nvPr>
            <p:ph type="body" sz="quarter" idx="15"/>
          </p:nvPr>
        </p:nvSpPr>
        <p:spPr>
          <a:xfrm>
            <a:off x="636587" y="1450008"/>
            <a:ext cx="4878000" cy="3880456"/>
          </a:xfrm>
        </p:spPr>
        <p:txBody>
          <a:bodyPr>
            <a:normAutofit fontScale="92500" lnSpcReduction="20000"/>
          </a:bodyPr>
          <a:lstStyle/>
          <a:p>
            <a:pPr marL="0" lvl="0" indent="0">
              <a:spcBef>
                <a:spcPts val="1200"/>
              </a:spcBef>
              <a:buNone/>
            </a:pPr>
            <a:r>
              <a:rPr lang="sv-SE"/>
              <a:t>KPIF 2025</a:t>
            </a:r>
          </a:p>
          <a:p>
            <a:pPr marL="342900" lvl="0" indent="-342900">
              <a:spcBef>
                <a:spcPts val="1200"/>
              </a:spcBef>
              <a:buFont typeface="Arial" panose="020B0604020202020204" pitchFamily="34" charset="0"/>
              <a:buChar char="•"/>
            </a:pPr>
            <a:r>
              <a:rPr lang="sv-SE"/>
              <a:t>Juli 3,0 %</a:t>
            </a:r>
          </a:p>
          <a:p>
            <a:pPr marL="342900" lvl="0" indent="-342900">
              <a:spcBef>
                <a:spcPts val="1200"/>
              </a:spcBef>
              <a:buFont typeface="Arial" panose="020B0604020202020204" pitchFamily="34" charset="0"/>
              <a:buChar char="•"/>
            </a:pPr>
            <a:r>
              <a:rPr lang="sv-SE"/>
              <a:t>Augusti 3,2 %</a:t>
            </a:r>
          </a:p>
          <a:p>
            <a:pPr marL="342900" lvl="0" indent="-342900">
              <a:spcBef>
                <a:spcPts val="1200"/>
              </a:spcBef>
              <a:buFont typeface="Arial" panose="020B0604020202020204" pitchFamily="34" charset="0"/>
              <a:buChar char="•"/>
            </a:pPr>
            <a:r>
              <a:rPr lang="sv-SE"/>
              <a:t>September 3,1 %</a:t>
            </a:r>
          </a:p>
          <a:p>
            <a:pPr marL="342900" lvl="0" indent="-342900">
              <a:spcBef>
                <a:spcPts val="1200"/>
              </a:spcBef>
              <a:buFont typeface="Arial" panose="020B0604020202020204" pitchFamily="34" charset="0"/>
              <a:buChar char="•"/>
            </a:pPr>
            <a:r>
              <a:rPr lang="sv-SE"/>
              <a:t>Oktober 3,1 %</a:t>
            </a:r>
          </a:p>
          <a:p>
            <a:pPr marL="342900" lvl="0" indent="-342900">
              <a:spcBef>
                <a:spcPts val="1200"/>
              </a:spcBef>
              <a:buFont typeface="Arial" panose="020B0604020202020204" pitchFamily="34" charset="0"/>
              <a:buChar char="•"/>
            </a:pPr>
            <a:r>
              <a:rPr lang="sv-SE"/>
              <a:t>November 2,3 %</a:t>
            </a:r>
          </a:p>
          <a:p>
            <a:pPr marL="342900" lvl="0" indent="-342900">
              <a:spcBef>
                <a:spcPts val="1200"/>
              </a:spcBef>
              <a:buFont typeface="Arial" panose="020B0604020202020204" pitchFamily="34" charset="0"/>
              <a:buChar char="•"/>
            </a:pPr>
            <a:r>
              <a:rPr lang="sv-SE"/>
              <a:t>December: 2,1 %</a:t>
            </a:r>
          </a:p>
          <a:p>
            <a:pPr marL="342900" lvl="0" indent="-342900">
              <a:spcBef>
                <a:spcPts val="1200"/>
              </a:spcBef>
              <a:buFont typeface="Arial" panose="020B0604020202020204" pitchFamily="34" charset="0"/>
              <a:buChar char="•"/>
            </a:pPr>
            <a:endParaRPr lang="sv-SE"/>
          </a:p>
          <a:p>
            <a:pPr lvl="0">
              <a:spcBef>
                <a:spcPts val="1200"/>
              </a:spcBef>
            </a:pPr>
            <a:r>
              <a:rPr lang="sv-SE"/>
              <a:t>KPIF 2026</a:t>
            </a:r>
          </a:p>
          <a:p>
            <a:pPr marL="342900" lvl="0" indent="-342900">
              <a:spcBef>
                <a:spcPts val="1200"/>
              </a:spcBef>
              <a:buFont typeface="Arial" panose="020B0604020202020204" pitchFamily="34" charset="0"/>
              <a:buChar char="•"/>
            </a:pPr>
            <a:r>
              <a:rPr lang="sv-SE"/>
              <a:t>Januari 2,0 %</a:t>
            </a:r>
          </a:p>
          <a:p>
            <a:pPr marL="342900" lvl="0" indent="-342900">
              <a:spcBef>
                <a:spcPts val="1200"/>
              </a:spcBef>
              <a:buFont typeface="Arial" panose="020B0604020202020204" pitchFamily="34" charset="0"/>
              <a:buChar char="•"/>
            </a:pPr>
            <a:endParaRPr lang="sv-SE"/>
          </a:p>
          <a:p>
            <a:pPr marL="0" lvl="0" indent="0">
              <a:spcBef>
                <a:spcPts val="1200"/>
              </a:spcBef>
              <a:buNone/>
            </a:pPr>
            <a:endParaRPr lang="sv-SE">
              <a:latin typeface="Calibri" pitchFamily="34"/>
            </a:endParaRPr>
          </a:p>
          <a:p>
            <a:pPr marL="0" lvl="0" indent="0">
              <a:spcBef>
                <a:spcPts val="1200"/>
              </a:spcBef>
              <a:buNone/>
            </a:pPr>
            <a:endParaRPr lang="sv-SE"/>
          </a:p>
        </p:txBody>
      </p:sp>
      <p:sp>
        <p:nvSpPr>
          <p:cNvPr id="2" name="Title 3">
            <a:extLst>
              <a:ext uri="{FF2B5EF4-FFF2-40B4-BE49-F238E27FC236}">
                <a16:creationId xmlns:a16="http://schemas.microsoft.com/office/drawing/2014/main" id="{FFB7246F-751D-5330-F82C-BCB280C556E3}"/>
              </a:ext>
            </a:extLst>
          </p:cNvPr>
          <p:cNvSpPr txBox="1">
            <a:spLocks noGrp="1"/>
          </p:cNvSpPr>
          <p:nvPr>
            <p:ph type="title"/>
          </p:nvPr>
        </p:nvSpPr>
        <p:spPr>
          <a:prstGeom prst="rect">
            <a:avLst/>
          </a:prstGeom>
          <a:noFill/>
          <a:ln>
            <a:noFill/>
          </a:ln>
        </p:spPr>
        <p:txBody>
          <a:bodyPr vert="horz" wrap="square" lIns="0" tIns="0" rIns="0" bIns="0" anchor="t" anchorCtr="0" compatLnSpc="1">
            <a:noAutofit/>
          </a:bodyPr>
          <a:lstStyle/>
          <a:p>
            <a:pPr lvl="0"/>
            <a:r>
              <a:rPr lang="sv-SE" sz="3200" b="0"/>
              <a:t>Inflation</a:t>
            </a:r>
          </a:p>
        </p:txBody>
      </p:sp>
      <p:grpSp>
        <p:nvGrpSpPr>
          <p:cNvPr id="9" name="Grupp 8">
            <a:extLst>
              <a:ext uri="{FF2B5EF4-FFF2-40B4-BE49-F238E27FC236}">
                <a16:creationId xmlns:a16="http://schemas.microsoft.com/office/drawing/2014/main" id="{0CFD525D-990F-E79A-2E10-3EFB7AC69212}"/>
              </a:ext>
            </a:extLst>
          </p:cNvPr>
          <p:cNvGrpSpPr/>
          <p:nvPr/>
        </p:nvGrpSpPr>
        <p:grpSpPr>
          <a:xfrm>
            <a:off x="5796769" y="657224"/>
            <a:ext cx="5400000" cy="4957763"/>
            <a:chOff x="6107299" y="983898"/>
            <a:chExt cx="5400000" cy="4957763"/>
          </a:xfrm>
        </p:grpSpPr>
        <p:sp>
          <p:nvSpPr>
            <p:cNvPr id="10" name="Rektangel 9">
              <a:extLst>
                <a:ext uri="{FF2B5EF4-FFF2-40B4-BE49-F238E27FC236}">
                  <a16:creationId xmlns:a16="http://schemas.microsoft.com/office/drawing/2014/main" id="{DB102D6C-2732-A70B-235F-08719E2D0A8C}"/>
                </a:ext>
              </a:extLst>
            </p:cNvPr>
            <p:cNvSpPr>
              <a:spLocks noChangeAspect="1"/>
            </p:cNvSpPr>
            <p:nvPr/>
          </p:nvSpPr>
          <p:spPr>
            <a:xfrm>
              <a:off x="6107299" y="983898"/>
              <a:ext cx="5400000" cy="49577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28975BE8-1DBA-FFD4-B626-E843B51D870E}"/>
                </a:ext>
              </a:extLst>
            </p:cNvPr>
            <p:cNvSpPr txBox="1"/>
            <p:nvPr/>
          </p:nvSpPr>
          <p:spPr>
            <a:xfrm>
              <a:off x="6269644" y="1191907"/>
              <a:ext cx="3790010" cy="584775"/>
            </a:xfrm>
            <a:prstGeom prst="rect">
              <a:avLst/>
            </a:prstGeom>
            <a:noFill/>
          </p:spPr>
          <p:txBody>
            <a:bodyPr wrap="square">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000000"/>
                  </a:solidFill>
                  <a:uFillTx/>
                </a:rPr>
                <a:t>Årlig procentuell förändring av KPIF, månadsvärden</a:t>
              </a:r>
            </a:p>
          </p:txBody>
        </p:sp>
      </p:grpSp>
      <p:pic>
        <p:nvPicPr>
          <p:cNvPr id="4" name="Bild 3" descr="Märke kors kontur">
            <a:hlinkClick r:id="rId3" action="ppaction://hlinksldjump"/>
            <a:extLst>
              <a:ext uri="{FF2B5EF4-FFF2-40B4-BE49-F238E27FC236}">
                <a16:creationId xmlns:a16="http://schemas.microsoft.com/office/drawing/2014/main" id="{B74F1652-971A-1C8E-7C06-4A0FADC5775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495" y="179210"/>
            <a:ext cx="537911" cy="537911"/>
          </a:xfrm>
          <a:prstGeom prst="rect">
            <a:avLst/>
          </a:prstGeom>
        </p:spPr>
      </p:pic>
      <p:graphicFrame>
        <p:nvGraphicFramePr>
          <p:cNvPr id="7" name="Diagram 6">
            <a:extLst>
              <a:ext uri="{FF2B5EF4-FFF2-40B4-BE49-F238E27FC236}">
                <a16:creationId xmlns:a16="http://schemas.microsoft.com/office/drawing/2014/main" id="{B07E54D9-5AC4-C46C-3DE1-05A34D4F7BD8}"/>
              </a:ext>
            </a:extLst>
          </p:cNvPr>
          <p:cNvGraphicFramePr>
            <a:graphicFrameLocks/>
          </p:cNvGraphicFramePr>
          <p:nvPr>
            <p:extLst>
              <p:ext uri="{D42A27DB-BD31-4B8C-83A1-F6EECF244321}">
                <p14:modId xmlns:p14="http://schemas.microsoft.com/office/powerpoint/2010/main" val="3312013830"/>
              </p:ext>
            </p:extLst>
          </p:nvPr>
        </p:nvGraphicFramePr>
        <p:xfrm>
          <a:off x="5796225" y="1545995"/>
          <a:ext cx="5304165" cy="297284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 Box 1025">
            <a:extLst>
              <a:ext uri="{FF2B5EF4-FFF2-40B4-BE49-F238E27FC236}">
                <a16:creationId xmlns:a16="http://schemas.microsoft.com/office/drawing/2014/main" id="{0CCC581E-10BF-A4E7-8D89-0B9AA1D9ADE7}"/>
              </a:ext>
            </a:extLst>
          </p:cNvPr>
          <p:cNvSpPr txBox="1">
            <a:spLocks noChangeArrowheads="1"/>
          </p:cNvSpPr>
          <p:nvPr/>
        </p:nvSpPr>
        <p:spPr bwMode="auto">
          <a:xfrm>
            <a:off x="5959114" y="4986457"/>
            <a:ext cx="752411" cy="160909"/>
          </a:xfrm>
          <a:prstGeom prst="rect">
            <a:avLst/>
          </a:prstGeom>
          <a:noFill/>
          <a:ln w="1">
            <a:noFill/>
            <a:miter lim="800000"/>
            <a:headEnd/>
            <a:tailEnd/>
          </a:ln>
          <a:effectLst/>
        </p:spPr>
        <p:txBody>
          <a:bodyPr wrap="square" lIns="27432" tIns="22860" rIns="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sv-SE" sz="1200" b="0" i="0" strike="noStrike">
                <a:solidFill>
                  <a:schemeClr val="tx1"/>
                </a:solidFill>
                <a:latin typeface="Roboto" panose="02000000000000000000" pitchFamily="2" charset="0"/>
                <a:ea typeface="Roboto" panose="02000000000000000000" pitchFamily="2" charset="0"/>
                <a:cs typeface="Arial"/>
              </a:rPr>
              <a:t>Källa: SCB</a:t>
            </a:r>
          </a:p>
        </p:txBody>
      </p:sp>
      <p:sp>
        <p:nvSpPr>
          <p:cNvPr id="11" name="Text Box 1025">
            <a:extLst>
              <a:ext uri="{FF2B5EF4-FFF2-40B4-BE49-F238E27FC236}">
                <a16:creationId xmlns:a16="http://schemas.microsoft.com/office/drawing/2014/main" id="{C1A647C3-EB03-8E45-51BB-B10804AED71E}"/>
              </a:ext>
            </a:extLst>
          </p:cNvPr>
          <p:cNvSpPr txBox="1">
            <a:spLocks noChangeArrowheads="1"/>
          </p:cNvSpPr>
          <p:nvPr/>
        </p:nvSpPr>
        <p:spPr bwMode="auto">
          <a:xfrm>
            <a:off x="7854119" y="4954929"/>
            <a:ext cx="3017634" cy="192437"/>
          </a:xfrm>
          <a:prstGeom prst="rect">
            <a:avLst/>
          </a:prstGeom>
          <a:noFill/>
          <a:ln w="1">
            <a:noFill/>
            <a:miter lim="800000"/>
            <a:headEnd/>
            <a:tailEnd/>
          </a:ln>
          <a:effectLst/>
        </p:spPr>
        <p:txBody>
          <a:bodyPr wrap="square" lIns="27432" tIns="22860" rIns="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sv-SE" sz="1200" b="0" i="0" strike="noStrike">
                <a:solidFill>
                  <a:schemeClr val="tx1"/>
                </a:solidFill>
                <a:latin typeface="Roboto" panose="02000000000000000000" pitchFamily="2" charset="0"/>
                <a:ea typeface="Roboto" panose="02000000000000000000" pitchFamily="2" charset="0"/>
                <a:cs typeface="Arial"/>
              </a:rPr>
              <a:t>Data </a:t>
            </a:r>
            <a:r>
              <a:rPr lang="sv-SE" sz="1200" b="0" i="0" strike="noStrike" err="1">
                <a:solidFill>
                  <a:schemeClr val="tx1"/>
                </a:solidFill>
                <a:latin typeface="Roboto" panose="02000000000000000000" pitchFamily="2" charset="0"/>
                <a:ea typeface="Roboto" panose="02000000000000000000" pitchFamily="2" charset="0"/>
                <a:cs typeface="Arial"/>
              </a:rPr>
              <a:t>t.o.m</a:t>
            </a:r>
            <a:r>
              <a:rPr lang="sv-SE" sz="1200" b="0" i="0" strike="noStrike">
                <a:solidFill>
                  <a:schemeClr val="tx1"/>
                </a:solidFill>
                <a:latin typeface="Roboto" panose="02000000000000000000" pitchFamily="2" charset="0"/>
                <a:ea typeface="Roboto" panose="02000000000000000000" pitchFamily="2" charset="0"/>
                <a:cs typeface="Arial"/>
              </a:rPr>
              <a:t> januari 2026</a:t>
            </a:r>
          </a:p>
        </p:txBody>
      </p:sp>
      <p:sp>
        <p:nvSpPr>
          <p:cNvPr id="5" name="Platshållare för sidfot 4">
            <a:extLst>
              <a:ext uri="{FF2B5EF4-FFF2-40B4-BE49-F238E27FC236}">
                <a16:creationId xmlns:a16="http://schemas.microsoft.com/office/drawing/2014/main" id="{C658BF90-82CA-63C0-FA5E-0E580467C1DF}"/>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name="Slide3060">
    <p:bg>
      <p:bgPr>
        <a:solidFill>
          <a:schemeClr val="bg1">
            <a:lumMod val="95000"/>
          </a:schemeClr>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337B2416-CA89-E3FD-C780-EA60BBB3C602}"/>
              </a:ext>
            </a:extLst>
          </p:cNvPr>
          <p:cNvSpPr>
            <a:spLocks noGrp="1"/>
          </p:cNvSpPr>
          <p:nvPr>
            <p:ph type="body" sz="quarter" idx="15"/>
          </p:nvPr>
        </p:nvSpPr>
        <p:spPr>
          <a:xfrm>
            <a:off x="467833" y="1734532"/>
            <a:ext cx="4236142" cy="3880456"/>
          </a:xfrm>
        </p:spPr>
        <p:txBody>
          <a:bodyPr/>
          <a:lstStyle/>
          <a:p>
            <a:pPr marL="0" marR="0" lvl="0" indent="0" algn="l" defTabSz="914400" rtl="0" fontAlgn="auto" hangingPunct="1">
              <a:lnSpc>
                <a:spcPct val="90000"/>
              </a:lnSpc>
              <a:spcBef>
                <a:spcPts val="120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ea typeface="Calibri" pitchFamily="34"/>
              </a:rPr>
              <a:t>Från 25 mars 2026:</a:t>
            </a:r>
          </a:p>
          <a:p>
            <a:pPr marL="0" marR="0" lvl="0" indent="0" algn="l" defTabSz="914400" rtl="0" fontAlgn="auto" hangingPunct="1">
              <a:lnSpc>
                <a:spcPct val="90000"/>
              </a:lnSpc>
              <a:spcBef>
                <a:spcPts val="1200"/>
              </a:spcBef>
              <a:spcAft>
                <a:spcPts val="0"/>
              </a:spcAft>
              <a:buNone/>
              <a:tabLst/>
              <a:defRPr sz="1800" b="0" i="0" u="none" strike="noStrike" kern="0" cap="none" spc="0" baseline="0">
                <a:solidFill>
                  <a:srgbClr val="000000"/>
                </a:solidFill>
                <a:uFillTx/>
              </a:defRPr>
            </a:pPr>
            <a:r>
              <a:rPr lang="sv-SE" sz="7200" b="1" u="none" strike="noStrike" kern="1200" cap="none" spc="0" baseline="0">
                <a:solidFill>
                  <a:srgbClr val="657B71"/>
                </a:solidFill>
                <a:uFillTx/>
                <a:ea typeface="Calibri" pitchFamily="34"/>
              </a:rPr>
              <a:t>1,75 %</a:t>
            </a:r>
          </a:p>
          <a:p>
            <a:pPr marL="0" marR="0" lvl="0" indent="0" algn="l" defTabSz="914400" rtl="0" fontAlgn="auto" hangingPunct="1">
              <a:lnSpc>
                <a:spcPct val="90000"/>
              </a:lnSpc>
              <a:spcBef>
                <a:spcPts val="120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endParaRPr>
          </a:p>
          <a:p>
            <a:pPr marL="0" marR="0" lvl="0" indent="0" algn="l" defTabSz="914400" rtl="0" fontAlgn="auto" hangingPunct="1">
              <a:lnSpc>
                <a:spcPct val="90000"/>
              </a:lnSpc>
              <a:spcBef>
                <a:spcPts val="120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rPr>
              <a:t>Prognos: </a:t>
            </a:r>
          </a:p>
          <a:p>
            <a:pPr marL="0" marR="0" lvl="0" indent="0" algn="l" defTabSz="914400" rtl="0" fontAlgn="auto" hangingPunct="1">
              <a:lnSpc>
                <a:spcPct val="90000"/>
              </a:lnSpc>
              <a:spcBef>
                <a:spcPts val="120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rPr>
              <a:t>“väntas ligga kvar på denna nivå under en tid framöver” (Källa: Riksbanken)</a:t>
            </a:r>
            <a:endParaRPr lang="sv-SE"/>
          </a:p>
        </p:txBody>
      </p:sp>
      <p:sp>
        <p:nvSpPr>
          <p:cNvPr id="2" name="Rubrik 1">
            <a:extLst>
              <a:ext uri="{FF2B5EF4-FFF2-40B4-BE49-F238E27FC236}">
                <a16:creationId xmlns:a16="http://schemas.microsoft.com/office/drawing/2014/main" id="{C49E8F1D-B3D6-9442-B503-F5E93AB296C4}"/>
              </a:ext>
            </a:extLst>
          </p:cNvPr>
          <p:cNvSpPr txBox="1">
            <a:spLocks noGrp="1"/>
          </p:cNvSpPr>
          <p:nvPr>
            <p:ph type="title"/>
          </p:nvPr>
        </p:nvSpPr>
        <p:spPr>
          <a:xfrm>
            <a:off x="636044" y="659606"/>
            <a:ext cx="3670844" cy="886390"/>
          </a:xfrm>
          <a:prstGeom prst="rect">
            <a:avLst/>
          </a:prstGeom>
          <a:noFill/>
          <a:ln>
            <a:noFill/>
          </a:ln>
        </p:spPr>
        <p:txBody>
          <a:bodyPr vert="horz" wrap="square" lIns="0" tIns="0" rIns="0" bIns="0" anchor="t" anchorCtr="0" compatLnSpc="1">
            <a:noAutofit/>
          </a:bodyPr>
          <a:lstStyle/>
          <a:p>
            <a:pPr lvl="0"/>
            <a:r>
              <a:rPr lang="sv-SE" sz="3200" b="0"/>
              <a:t>Riksbankens styrränta</a:t>
            </a:r>
          </a:p>
        </p:txBody>
      </p:sp>
      <p:pic>
        <p:nvPicPr>
          <p:cNvPr id="11" name="Platshållare för innehåll 4">
            <a:extLst>
              <a:ext uri="{FF2B5EF4-FFF2-40B4-BE49-F238E27FC236}">
                <a16:creationId xmlns:a16="http://schemas.microsoft.com/office/drawing/2014/main" id="{79C67FA8-D1BC-52CA-2386-15AF18F32347}"/>
              </a:ext>
            </a:extLst>
          </p:cNvPr>
          <p:cNvPicPr>
            <a:picLocks noChangeAspect="1"/>
          </p:cNvPicPr>
          <p:nvPr/>
        </p:nvPicPr>
        <p:blipFill rotWithShape="1">
          <a:blip r:embed="rId3"/>
          <a:srcRect l="18" t="-11229" r="-30285" b="-59292"/>
          <a:stretch/>
        </p:blipFill>
        <p:spPr>
          <a:xfrm>
            <a:off x="4492080" y="948848"/>
            <a:ext cx="6590466" cy="4960304"/>
          </a:xfrm>
          <a:prstGeom prst="rect">
            <a:avLst/>
          </a:prstGeom>
          <a:solidFill>
            <a:schemeClr val="bg1"/>
          </a:solidFill>
          <a:ln>
            <a:noFill/>
          </a:ln>
        </p:spPr>
      </p:pic>
      <p:sp>
        <p:nvSpPr>
          <p:cNvPr id="6" name="textruta 6">
            <a:extLst>
              <a:ext uri="{FF2B5EF4-FFF2-40B4-BE49-F238E27FC236}">
                <a16:creationId xmlns:a16="http://schemas.microsoft.com/office/drawing/2014/main" id="{8DC71161-DCD4-6E84-74C0-728CE8DB4B24}"/>
              </a:ext>
            </a:extLst>
          </p:cNvPr>
          <p:cNvSpPr txBox="1"/>
          <p:nvPr/>
        </p:nvSpPr>
        <p:spPr>
          <a:xfrm>
            <a:off x="4800525" y="5046359"/>
            <a:ext cx="1892231" cy="338554"/>
          </a:xfrm>
          <a:prstGeom prst="rect">
            <a:avLst/>
          </a:prstGeom>
          <a:no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Arial"/>
              </a:rPr>
              <a:t>Källa: Riksbanken</a:t>
            </a:r>
          </a:p>
        </p:txBody>
      </p:sp>
      <p:pic>
        <p:nvPicPr>
          <p:cNvPr id="5" name="Bild 4" descr="Märke kors kontur">
            <a:hlinkClick r:id="rId4" action="ppaction://hlinksldjump"/>
            <a:extLst>
              <a:ext uri="{FF2B5EF4-FFF2-40B4-BE49-F238E27FC236}">
                <a16:creationId xmlns:a16="http://schemas.microsoft.com/office/drawing/2014/main" id="{43BD8397-AD86-22FE-795E-B02505D21A0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479495" y="179210"/>
            <a:ext cx="537911" cy="537911"/>
          </a:xfrm>
          <a:prstGeom prst="rect">
            <a:avLst/>
          </a:prstGeom>
        </p:spPr>
      </p:pic>
      <p:pic>
        <p:nvPicPr>
          <p:cNvPr id="9" name="Bildobjekt 8">
            <a:extLst>
              <a:ext uri="{FF2B5EF4-FFF2-40B4-BE49-F238E27FC236}">
                <a16:creationId xmlns:a16="http://schemas.microsoft.com/office/drawing/2014/main" id="{1FACBA46-EFB5-7435-78B7-C05675BDCF37}"/>
              </a:ext>
            </a:extLst>
          </p:cNvPr>
          <p:cNvPicPr>
            <a:picLocks noChangeAspect="1"/>
          </p:cNvPicPr>
          <p:nvPr/>
        </p:nvPicPr>
        <p:blipFill>
          <a:blip r:embed="rId6"/>
          <a:stretch>
            <a:fillRect/>
          </a:stretch>
        </p:blipFill>
        <p:spPr>
          <a:xfrm>
            <a:off x="4800525" y="1473087"/>
            <a:ext cx="4951234" cy="2649021"/>
          </a:xfrm>
          <a:prstGeom prst="rect">
            <a:avLst/>
          </a:prstGeom>
        </p:spPr>
      </p:pic>
      <p:sp>
        <p:nvSpPr>
          <p:cNvPr id="14" name="Rektangel 9">
            <a:extLst>
              <a:ext uri="{FF2B5EF4-FFF2-40B4-BE49-F238E27FC236}">
                <a16:creationId xmlns:a16="http://schemas.microsoft.com/office/drawing/2014/main" id="{7B340B38-1896-2632-3D5C-6B394286C46A}"/>
              </a:ext>
            </a:extLst>
          </p:cNvPr>
          <p:cNvSpPr/>
          <p:nvPr/>
        </p:nvSpPr>
        <p:spPr>
          <a:xfrm>
            <a:off x="5051131" y="1579397"/>
            <a:ext cx="4533770" cy="2290822"/>
          </a:xfrm>
          <a:prstGeom prst="rect">
            <a:avLst/>
          </a:prstGeom>
          <a:solidFill>
            <a:srgbClr val="BFBFBF">
              <a:alpha val="20000"/>
            </a:srgbClr>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Arial"/>
            </a:endParaRPr>
          </a:p>
        </p:txBody>
      </p:sp>
      <p:graphicFrame>
        <p:nvGraphicFramePr>
          <p:cNvPr id="13" name="Tabell 12">
            <a:extLst>
              <a:ext uri="{FF2B5EF4-FFF2-40B4-BE49-F238E27FC236}">
                <a16:creationId xmlns:a16="http://schemas.microsoft.com/office/drawing/2014/main" id="{641188FA-5334-C6BA-128F-72B876AEA7EB}"/>
              </a:ext>
            </a:extLst>
          </p:cNvPr>
          <p:cNvGraphicFramePr>
            <a:graphicFrameLocks noGrp="1"/>
          </p:cNvGraphicFramePr>
          <p:nvPr>
            <p:extLst>
              <p:ext uri="{D42A27DB-BD31-4B8C-83A1-F6EECF244321}">
                <p14:modId xmlns:p14="http://schemas.microsoft.com/office/powerpoint/2010/main" val="1228454306"/>
              </p:ext>
            </p:extLst>
          </p:nvPr>
        </p:nvGraphicFramePr>
        <p:xfrm>
          <a:off x="9751759" y="1473087"/>
          <a:ext cx="1304925" cy="4319270"/>
        </p:xfrm>
        <a:graphic>
          <a:graphicData uri="http://schemas.openxmlformats.org/drawingml/2006/table">
            <a:tbl>
              <a:tblPr/>
              <a:tblGrid>
                <a:gridCol w="695325">
                  <a:extLst>
                    <a:ext uri="{9D8B030D-6E8A-4147-A177-3AD203B41FA5}">
                      <a16:colId xmlns:a16="http://schemas.microsoft.com/office/drawing/2014/main" val="3502785342"/>
                    </a:ext>
                  </a:extLst>
                </a:gridCol>
                <a:gridCol w="609600">
                  <a:extLst>
                    <a:ext uri="{9D8B030D-6E8A-4147-A177-3AD203B41FA5}">
                      <a16:colId xmlns:a16="http://schemas.microsoft.com/office/drawing/2014/main" val="2677422371"/>
                    </a:ext>
                  </a:extLst>
                </a:gridCol>
              </a:tblGrid>
              <a:tr h="0">
                <a:tc>
                  <a:txBody>
                    <a:bodyPr/>
                    <a:lstStyle/>
                    <a:p>
                      <a:pPr algn="l" fontAlgn="b">
                        <a:buNone/>
                      </a:pPr>
                      <a:r>
                        <a:rPr lang="sv-SE" sz="1100" b="1" i="0" u="none" strike="noStrike">
                          <a:solidFill>
                            <a:srgbClr val="000000"/>
                          </a:solidFill>
                          <a:effectLst/>
                          <a:latin typeface="Aptos Narrow" panose="020B0004020202020204" pitchFamily="34" charset="0"/>
                        </a:rPr>
                        <a:t>Per </a:t>
                      </a:r>
                      <a:br>
                        <a:rPr lang="sv-SE" sz="1100" b="1" i="0" u="none" strike="noStrike">
                          <a:solidFill>
                            <a:srgbClr val="000000"/>
                          </a:solidFill>
                          <a:effectLst/>
                          <a:latin typeface="Aptos Narrow" panose="020B0004020202020204" pitchFamily="34" charset="0"/>
                        </a:rPr>
                      </a:br>
                      <a:r>
                        <a:rPr lang="sv-SE" sz="1100" b="1" i="0" u="none" strike="noStrike">
                          <a:solidFill>
                            <a:srgbClr val="000000"/>
                          </a:solidFill>
                          <a:effectLst/>
                          <a:latin typeface="Aptos Narrow" panose="020B0004020202020204" pitchFamily="34" charset="0"/>
                        </a:rPr>
                        <a:t>förändring</a:t>
                      </a:r>
                      <a:br>
                        <a:rPr lang="sv-SE" sz="1100" b="1" i="0" u="none" strike="noStrike">
                          <a:solidFill>
                            <a:srgbClr val="000000"/>
                          </a:solidFill>
                          <a:effectLst/>
                          <a:latin typeface="Aptos Narrow" panose="020B0004020202020204" pitchFamily="34" charset="0"/>
                        </a:rPr>
                      </a:br>
                      <a:r>
                        <a:rPr lang="sv-SE" sz="1100" b="1" i="0" u="none" strike="noStrike">
                          <a:solidFill>
                            <a:srgbClr val="000000"/>
                          </a:solidFill>
                          <a:effectLst/>
                          <a:latin typeface="Aptos Narrow" panose="020B0004020202020204" pitchFamily="34" charset="0"/>
                        </a:rPr>
                        <a:t>Effektiv</a:t>
                      </a:r>
                    </a:p>
                  </a:txBody>
                  <a:tcPr marL="6350" marR="6350" marT="635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buNone/>
                      </a:pPr>
                      <a:r>
                        <a:rPr lang="sv-SE" sz="1100" b="1" i="0" u="none" strike="noStrike">
                          <a:solidFill>
                            <a:srgbClr val="000000"/>
                          </a:solidFill>
                          <a:effectLst/>
                          <a:latin typeface="Aptos Narrow" panose="020B0004020202020204" pitchFamily="34" charset="0"/>
                        </a:rPr>
                        <a:t>Styrränta</a:t>
                      </a:r>
                    </a:p>
                  </a:txBody>
                  <a:tcPr marL="6350" marR="6350" marT="635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815334926"/>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2026-03-25</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1,75</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a:noFill/>
                    </a:lnB>
                    <a:noFill/>
                  </a:tcPr>
                </a:tc>
                <a:extLst>
                  <a:ext uri="{0D108BD9-81ED-4DB2-BD59-A6C34878D82A}">
                    <a16:rowId xmlns:a16="http://schemas.microsoft.com/office/drawing/2014/main" val="628071657"/>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2026-02-05</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1,75</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2016961189"/>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2026-01-07</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1,75</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3673043662"/>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2025-11-12</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1,75</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1685029569"/>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2025-10-01</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1,75</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3567273386"/>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2025-08-27</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2,00</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90220525"/>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2025-06-25</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2,00</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966692156"/>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2025-05-14</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2,25</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2679629142"/>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2025-02-05</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2,25</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3874718316"/>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2025-01-08</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2,50</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1334558591"/>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2024-11-13</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2,75</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1622329447"/>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2024-10-02</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3,35</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3393172877"/>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2024-08-21</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3,50</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834571409"/>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2024-07-03</a:t>
                      </a:r>
                    </a:p>
                  </a:txBody>
                  <a:tcPr marL="6350" marR="6350" marT="635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3,75</a:t>
                      </a:r>
                    </a:p>
                  </a:txBody>
                  <a:tcPr marL="6350" marR="6350" marT="6350" marB="0" anchor="ctr">
                    <a:lnL w="6350" cap="flat" cmpd="sng" algn="ctr">
                      <a:solidFill>
                        <a:srgbClr val="BFBFBF"/>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2524431947"/>
                  </a:ext>
                </a:extLst>
              </a:tr>
              <a:tr h="254000">
                <a:tc>
                  <a:txBody>
                    <a:bodyPr/>
                    <a:lstStyle/>
                    <a:p>
                      <a:pPr algn="r" fontAlgn="ctr">
                        <a:buNone/>
                      </a:pPr>
                      <a:r>
                        <a:rPr lang="sv-SE" sz="1100" b="1" i="0" u="none" strike="noStrike">
                          <a:solidFill>
                            <a:srgbClr val="000000"/>
                          </a:solidFill>
                          <a:effectLst/>
                          <a:latin typeface="Aptos Narrow" panose="020B0004020202020204" pitchFamily="34" charset="0"/>
                        </a:rPr>
                        <a:t>2024-05-15</a:t>
                      </a:r>
                    </a:p>
                  </a:txBody>
                  <a:tcPr marL="6350" marR="6350" marT="635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fontAlgn="ctr">
                        <a:buNone/>
                      </a:pPr>
                      <a:r>
                        <a:rPr lang="sv-SE" sz="1100" b="0" i="0" u="none" strike="noStrike">
                          <a:solidFill>
                            <a:srgbClr val="000000"/>
                          </a:solidFill>
                          <a:effectLst/>
                          <a:latin typeface="Aptos Narrow" panose="020B0004020202020204" pitchFamily="34" charset="0"/>
                        </a:rPr>
                        <a:t>3,75</a:t>
                      </a:r>
                    </a:p>
                  </a:txBody>
                  <a:tcPr marL="6350" marR="6350" marT="635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55325100"/>
                  </a:ext>
                </a:extLst>
              </a:tr>
            </a:tbl>
          </a:graphicData>
        </a:graphic>
      </p:graphicFrame>
      <p:sp>
        <p:nvSpPr>
          <p:cNvPr id="3" name="Platshållare för sidfot 2">
            <a:extLst>
              <a:ext uri="{FF2B5EF4-FFF2-40B4-BE49-F238E27FC236}">
                <a16:creationId xmlns:a16="http://schemas.microsoft.com/office/drawing/2014/main" id="{7B12182E-9378-52BA-C714-B313ED827953}"/>
              </a:ext>
            </a:extLst>
          </p:cNvPr>
          <p:cNvSpPr>
            <a:spLocks noGrp="1"/>
          </p:cNvSpPr>
          <p:nvPr>
            <p:ph type="ftr" sz="quarter" idx="11"/>
          </p:nvPr>
        </p:nvSpPr>
        <p:spPr/>
        <p:txBody>
          <a:bodyPr/>
          <a:lstStyle/>
          <a:p>
            <a:r>
              <a:rPr lang="sv-SE"/>
              <a:t>Makroekonomiska läget mars 2026</a:t>
            </a:r>
          </a:p>
        </p:txBody>
      </p:sp>
    </p:spTree>
  </p:cSld>
  <p:clrMapOvr>
    <a:masterClrMapping/>
  </p:clrMapOvr>
  <p:transition spd="slow">
    <p:push dir="u"/>
  </p:transition>
</p:sld>
</file>

<file path=ppt/theme/theme1.xml><?xml version="1.0" encoding="utf-8"?>
<a:theme xmlns:a="http://schemas.openxmlformats.org/drawingml/2006/main" name="Innovationsföretagen">
  <a:themeElements>
    <a:clrScheme name="Almega förbund uppdaterad 250121">
      <a:dk1>
        <a:sysClr val="windowText" lastClr="000000"/>
      </a:dk1>
      <a:lt1>
        <a:sysClr val="window" lastClr="FFFFFF"/>
      </a:lt1>
      <a:dk2>
        <a:srgbClr val="000000"/>
      </a:dk2>
      <a:lt2>
        <a:srgbClr val="F0F5F3"/>
      </a:lt2>
      <a:accent1>
        <a:srgbClr val="657B71"/>
      </a:accent1>
      <a:accent2>
        <a:srgbClr val="1A3C2A"/>
      </a:accent2>
      <a:accent3>
        <a:srgbClr val="D42D6D"/>
      </a:accent3>
      <a:accent4>
        <a:srgbClr val="E7E725"/>
      </a:accent4>
      <a:accent5>
        <a:srgbClr val="3CBD71"/>
      </a:accent5>
      <a:accent6>
        <a:srgbClr val="00873F"/>
      </a:accent6>
      <a:hlink>
        <a:srgbClr val="000000"/>
      </a:hlink>
      <a:folHlink>
        <a:srgbClr val="000000"/>
      </a:folHlink>
    </a:clrScheme>
    <a:fontScheme name="Almega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600" dirty="0" err="1">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500" dirty="0" err="1" smtClean="0">
            <a:cs typeface="Arial" panose="020B0604020202020204" pitchFamily="34" charset="0"/>
          </a:defRPr>
        </a:defPPr>
      </a:lstStyle>
    </a:txDef>
  </a:objectDefaults>
  <a:extraClrSchemeLst/>
  <a:extLst>
    <a:ext uri="{05A4C25C-085E-4340-85A3-A5531E510DB2}">
      <thm15:themeFamily xmlns:thm15="http://schemas.microsoft.com/office/thememl/2012/main" name="Innovationsföretagen - Arial.potx" id="{E617F881-56EE-42C4-A2F0-A072019153C5}" vid="{695E614D-0470-4DE8-BBA0-9E448A9B7E18}"/>
    </a:ext>
  </a:extLst>
</a:theme>
</file>

<file path=ppt/theme/theme2.xml><?xml version="1.0" encoding="utf-8"?>
<a:theme xmlns:a="http://schemas.openxmlformats.org/drawingml/2006/main" name="Almeg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lmega modern">
    <a:dk1>
      <a:srgbClr val="4C5248"/>
    </a:dk1>
    <a:lt1>
      <a:srgbClr val="FFFFFF"/>
    </a:lt1>
    <a:dk2>
      <a:srgbClr val="D0D1B4"/>
    </a:dk2>
    <a:lt2>
      <a:srgbClr val="88AEB6"/>
    </a:lt2>
    <a:accent1>
      <a:srgbClr val="D0DFE2"/>
    </a:accent1>
    <a:accent2>
      <a:srgbClr val="F75A1E"/>
    </a:accent2>
    <a:accent3>
      <a:srgbClr val="99B9C0"/>
    </a:accent3>
    <a:accent4>
      <a:srgbClr val="838A7E"/>
    </a:accent4>
    <a:accent5>
      <a:srgbClr val="E4ECEE"/>
    </a:accent5>
    <a:accent6>
      <a:srgbClr val="D2D2C4"/>
    </a:accent6>
    <a:hlink>
      <a:srgbClr val="5A8993"/>
    </a:hlink>
    <a:folHlink>
      <a:srgbClr val="4D4D4D"/>
    </a:folHlink>
  </a:clrScheme>
  <a:fontScheme name="Almega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6d9b35-9b7d-4c5d-9c62-1f12d185832a">
      <Terms xmlns="http://schemas.microsoft.com/office/infopath/2007/PartnerControls"/>
    </lcf76f155ced4ddcb4097134ff3c332f>
    <TaxCatchAll xmlns="7469b2f6-49ff-4116-bb87-5b023feb9d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86592419173B42ACE27B9D1063AEA1" ma:contentTypeVersion="16" ma:contentTypeDescription="Create a new document." ma:contentTypeScope="" ma:versionID="cae8d1efe423327ba24fc0b4e1c48e94">
  <xsd:schema xmlns:xsd="http://www.w3.org/2001/XMLSchema" xmlns:xs="http://www.w3.org/2001/XMLSchema" xmlns:p="http://schemas.microsoft.com/office/2006/metadata/properties" xmlns:ns2="1e6d9b35-9b7d-4c5d-9c62-1f12d185832a" xmlns:ns3="7469b2f6-49ff-4116-bb87-5b023feb9d82" targetNamespace="http://schemas.microsoft.com/office/2006/metadata/properties" ma:root="true" ma:fieldsID="b66e3ff44a7c2d45fbc79abcc9b49971" ns2:_="" ns3:_="">
    <xsd:import namespace="1e6d9b35-9b7d-4c5d-9c62-1f12d185832a"/>
    <xsd:import namespace="7469b2f6-49ff-4116-bb87-5b023feb9d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d9b35-9b7d-4c5d-9c62-1f12d18583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69b2f6-49ff-4116-bb87-5b023feb9d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782a157-0ef7-42c0-9796-eff8ac65c267}" ma:internalName="TaxCatchAll" ma:showField="CatchAllData" ma:web="7469b2f6-49ff-4116-bb87-5b023feb9d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F9472-3ADB-4836-AC41-906978AF64A5}">
  <ds:schemaRefs>
    <ds:schemaRef ds:uri="http://schemas.microsoft.com/sharepoint/v3/contenttype/forms"/>
  </ds:schemaRefs>
</ds:datastoreItem>
</file>

<file path=customXml/itemProps2.xml><?xml version="1.0" encoding="utf-8"?>
<ds:datastoreItem xmlns:ds="http://schemas.openxmlformats.org/officeDocument/2006/customXml" ds:itemID="{57827ACD-B772-4354-AC49-1E5481F09563}">
  <ds:schemaRefs>
    <ds:schemaRef ds:uri="1e6d9b35-9b7d-4c5d-9c62-1f12d185832a"/>
    <ds:schemaRef ds:uri="7469b2f6-49ff-4116-bb87-5b023feb9d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E7E6436-7ACD-4C9A-934D-BBD1EFEA93EF}">
  <ds:schemaRefs>
    <ds:schemaRef ds:uri="1e6d9b35-9b7d-4c5d-9c62-1f12d185832a"/>
    <ds:schemaRef ds:uri="7469b2f6-49ff-4116-bb87-5b023feb9d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30</Slides>
  <Notes>30</Notes>
  <HiddenSlides>0</HiddenSlide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Innovationsföretagen</vt:lpstr>
      <vt:lpstr>Almega</vt:lpstr>
      <vt:lpstr>Makroekonomiska läget mars 2026</vt:lpstr>
      <vt:lpstr>Innehåll</vt:lpstr>
      <vt:lpstr>Konjunktur och tillväxt i Sverige</vt:lpstr>
      <vt:lpstr>Ekonomisk tillväxt</vt:lpstr>
      <vt:lpstr>Ekonomisk tillväxt</vt:lpstr>
      <vt:lpstr>Ekonomisk tillväxt  – efterfrågan</vt:lpstr>
      <vt:lpstr>Inflation och ränteläge</vt:lpstr>
      <vt:lpstr>Inflation</vt:lpstr>
      <vt:lpstr>Riksbankens styrränta</vt:lpstr>
      <vt:lpstr>Utblick</vt:lpstr>
      <vt:lpstr>Innovationssektorn: Konfidensindikator, förväntningar på orderläget kommande sex månader. (feb 2026)</vt:lpstr>
      <vt:lpstr>Innovationssektorn: Förväntningar på prisutvecklingen de kommande sex månaderna. (feb 2026)</vt:lpstr>
      <vt:lpstr>Konjunkturläget i samhällsbyggnadssektorn</vt:lpstr>
      <vt:lpstr>Bygg och anläggning</vt:lpstr>
      <vt:lpstr>Bygg och anläggning</vt:lpstr>
      <vt:lpstr>Konjunkturläget inom tillverkningsindustrin</vt:lpstr>
      <vt:lpstr>Industriproduktionsindex (IPI)</vt:lpstr>
      <vt:lpstr>Tillverkningsindustrin</vt:lpstr>
      <vt:lpstr>Tillverkningsindustrin</vt:lpstr>
      <vt:lpstr>Arbetsmarknadsläget i Sverige och i innovationssektorn</vt:lpstr>
      <vt:lpstr>Arbetsmarknad</vt:lpstr>
      <vt:lpstr>Arbetslöshet i Innovationssektorn</vt:lpstr>
      <vt:lpstr>Arbetslöshet i Innovationssektorn</vt:lpstr>
      <vt:lpstr>Arbetslöshet arkitekter 2023-2026</vt:lpstr>
      <vt:lpstr>Varsel</vt:lpstr>
      <vt:lpstr>Varsel</vt:lpstr>
      <vt:lpstr>Innovationssektorns förväntningar på förändring av personalstyrkan i Sverige kommande sex månader, fördelat på delbransch</vt:lpstr>
      <vt:lpstr>Innovationssektorns förväntningar på förändring av personalstyrkan i Sverige kommande sex månader, 2010-2026</vt:lpstr>
      <vt:lpstr>PowerPoint Presentation</vt:lpstr>
      <vt:lpstr>Om Innovationsföretagens makroekonomiska rapportering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richard.osterberg@innovationsforetagen.se</dc:creator>
  <cp:revision>6</cp:revision>
  <cp:lastPrinted>2025-12-15T07:54:15Z</cp:lastPrinted>
  <dcterms:created xsi:type="dcterms:W3CDTF">2023-10-26T04:48:23Z</dcterms:created>
  <dcterms:modified xsi:type="dcterms:W3CDTF">2026-03-30T08:34:36Z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MSIP_Label_43f08ec5-d6d9-4227-8387-ccbfcb3632c4_Enabled">
    <vt:lpwstr>true</vt:lpwstr>
  </property>
  <property fmtid="{D5CDD505-2E9C-101B-9397-08002B2CF9AE}" pid="4" name="MSIP_Label_43f08ec5-d6d9-4227-8387-ccbfcb3632c4_SetDate">
    <vt:lpwstr>2023-10-26T05:11:13Z</vt:lpwstr>
  </property>
  <property fmtid="{D5CDD505-2E9C-101B-9397-08002B2CF9AE}" pid="5" name="MSIP_Label_43f08ec5-d6d9-4227-8387-ccbfcb3632c4_Method">
    <vt:lpwstr>Standard</vt:lpwstr>
  </property>
  <property fmtid="{D5CDD505-2E9C-101B-9397-08002B2CF9AE}" pid="6" name="MSIP_Label_43f08ec5-d6d9-4227-8387-ccbfcb3632c4_Name">
    <vt:lpwstr>Sweco Restricted</vt:lpwstr>
  </property>
  <property fmtid="{D5CDD505-2E9C-101B-9397-08002B2CF9AE}" pid="7" name="MSIP_Label_43f08ec5-d6d9-4227-8387-ccbfcb3632c4_SiteId">
    <vt:lpwstr>b7872ef0-9a00-4c18-8a4a-c7d25c778a9e</vt:lpwstr>
  </property>
  <property fmtid="{D5CDD505-2E9C-101B-9397-08002B2CF9AE}" pid="8" name="MSIP_Label_43f08ec5-d6d9-4227-8387-ccbfcb3632c4_ActionId">
    <vt:lpwstr>968e7c26-0a7a-4e93-8a66-adcc30d47434</vt:lpwstr>
  </property>
  <property fmtid="{D5CDD505-2E9C-101B-9397-08002B2CF9AE}" pid="9" name="MSIP_Label_43f08ec5-d6d9-4227-8387-ccbfcb3632c4_ContentBits">
    <vt:lpwstr>0</vt:lpwstr>
  </property>
  <property fmtid="{D5CDD505-2E9C-101B-9397-08002B2CF9AE}" pid="10" name="ContentTypeId">
    <vt:lpwstr>0x0101002A86592419173B42ACE27B9D1063AEA1</vt:lpwstr>
  </property>
  <property fmtid="{D5CDD505-2E9C-101B-9397-08002B2CF9AE}" pid="11" name="MediaServiceImageTags">
    <vt:lpwstr/>
  </property>
</Properties>
</file>